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8" r:id="rId3"/>
    <p:sldId id="259" r:id="rId4"/>
    <p:sldId id="260" r:id="rId5"/>
    <p:sldId id="261" r:id="rId6"/>
    <p:sldId id="262" r:id="rId7"/>
    <p:sldId id="263" r:id="rId8"/>
    <p:sldId id="31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12" r:id="rId34"/>
    <p:sldId id="288" r:id="rId35"/>
    <p:sldId id="289" r:id="rId36"/>
    <p:sldId id="290" r:id="rId37"/>
    <p:sldId id="291" r:id="rId38"/>
    <p:sldId id="292" r:id="rId39"/>
    <p:sldId id="293" r:id="rId40"/>
    <p:sldId id="294" r:id="rId41"/>
    <p:sldId id="295" r:id="rId42"/>
    <p:sldId id="313" r:id="rId43"/>
    <p:sldId id="296" r:id="rId44"/>
    <p:sldId id="297" r:id="rId45"/>
    <p:sldId id="298" r:id="rId46"/>
    <p:sldId id="299" r:id="rId47"/>
    <p:sldId id="300" r:id="rId48"/>
    <p:sldId id="301" r:id="rId49"/>
    <p:sldId id="302" r:id="rId50"/>
    <p:sldId id="303" r:id="rId51"/>
    <p:sldId id="304" r:id="rId52"/>
    <p:sldId id="305" r:id="rId53"/>
    <p:sldId id="314" r:id="rId54"/>
    <p:sldId id="306" r:id="rId55"/>
    <p:sldId id="307" r:id="rId56"/>
    <p:sldId id="308" r:id="rId57"/>
    <p:sldId id="309" r:id="rId58"/>
    <p:sldId id="310" r:id="rId59"/>
    <p:sldId id="31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C40D2-B6FB-40A5-8FCB-57B23BAAE788}" type="datetimeFigureOut">
              <a:rPr lang="en-US" smtClean="0"/>
              <a:t>11/20/2019</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AD39A-0872-4982-8EA1-FBE4AE281E12}" type="slidenum">
              <a:rPr lang="en-US" smtClean="0"/>
              <a:t>‹#›</a:t>
            </a:fld>
            <a:endParaRPr lang="en-US"/>
          </a:p>
        </p:txBody>
      </p:sp>
    </p:spTree>
    <p:extLst>
      <p:ext uri="{BB962C8B-B14F-4D97-AF65-F5344CB8AC3E}">
        <p14:creationId xmlns:p14="http://schemas.microsoft.com/office/powerpoint/2010/main" val="166865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AC8D435B-4011-4D2C-82B7-76131BA94ADA}" type="slidenum">
              <a:rPr lang="en-US" altLang="el-GR" sz="1200" smtClean="0"/>
              <a:pPr/>
              <a:t>4</a:t>
            </a:fld>
            <a:endParaRPr lang="en-US" altLang="el-GR" sz="1200" smtClean="0"/>
          </a:p>
        </p:txBody>
      </p:sp>
    </p:spTree>
    <p:extLst>
      <p:ext uri="{BB962C8B-B14F-4D97-AF65-F5344CB8AC3E}">
        <p14:creationId xmlns:p14="http://schemas.microsoft.com/office/powerpoint/2010/main" val="354245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26B19D05-B37C-4439-8A79-685A7B0C52BE}" type="slidenum">
              <a:rPr lang="en-US" altLang="el-GR" smtClean="0">
                <a:latin typeface="Arial" panose="020B0604020202020204" pitchFamily="34" charset="0"/>
                <a:cs typeface="Times New Roman" panose="02020603050405020304" pitchFamily="18" charset="0"/>
              </a:rPr>
              <a:pPr>
                <a:spcBef>
                  <a:spcPct val="0"/>
                </a:spcBef>
              </a:pPr>
              <a:t>14</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7977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57B894EC-93A7-4390-9417-FA6ACCBA5502}" type="slidenum">
              <a:rPr lang="en-US" altLang="el-GR" smtClean="0">
                <a:latin typeface="Arial" panose="020B0604020202020204" pitchFamily="34" charset="0"/>
                <a:cs typeface="Times New Roman" panose="02020603050405020304" pitchFamily="18" charset="0"/>
              </a:rPr>
              <a:pPr>
                <a:spcBef>
                  <a:spcPct val="0"/>
                </a:spcBef>
              </a:pPr>
              <a:t>18</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6760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81B52796-105F-4515-A056-F11093EAFD6B}" type="slidenum">
              <a:rPr lang="en-US" altLang="el-GR" smtClean="0">
                <a:latin typeface="Arial" panose="020B0604020202020204" pitchFamily="34" charset="0"/>
                <a:cs typeface="Times New Roman" panose="02020603050405020304" pitchFamily="18" charset="0"/>
              </a:rPr>
              <a:pPr>
                <a:spcBef>
                  <a:spcPct val="0"/>
                </a:spcBef>
              </a:pPr>
              <a:t>22</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3824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C632755A-E04C-45CC-8641-3B74A4674A4B}" type="slidenum">
              <a:rPr lang="en-US" altLang="el-GR" smtClean="0">
                <a:latin typeface="Arial" panose="020B0604020202020204" pitchFamily="34" charset="0"/>
                <a:cs typeface="Times New Roman" panose="02020603050405020304" pitchFamily="18" charset="0"/>
              </a:rPr>
              <a:pPr>
                <a:spcBef>
                  <a:spcPct val="0"/>
                </a:spcBef>
              </a:pPr>
              <a:t>26</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4798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F12CC816-0220-49C2-B51D-6FD111C4332F}" type="slidenum">
              <a:rPr lang="en-US" altLang="el-GR" smtClean="0">
                <a:latin typeface="Arial" panose="020B0604020202020204" pitchFamily="34" charset="0"/>
                <a:cs typeface="Times New Roman" panose="02020603050405020304" pitchFamily="18" charset="0"/>
              </a:rPr>
              <a:pPr>
                <a:spcBef>
                  <a:spcPct val="0"/>
                </a:spcBef>
              </a:pPr>
              <a:t>48</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5632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315DC275-39B8-4E6C-A172-F93BB7491D76}"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301615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315DC275-39B8-4E6C-A172-F93BB7491D76}"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101084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315DC275-39B8-4E6C-A172-F93BB7491D76}"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126820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315DC275-39B8-4E6C-A172-F93BB7491D76}"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308629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315DC275-39B8-4E6C-A172-F93BB7491D76}"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7626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315DC275-39B8-4E6C-A172-F93BB7491D76}"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353759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315DC275-39B8-4E6C-A172-F93BB7491D76}" type="datetimeFigureOut">
              <a:rPr lang="en-US" smtClean="0"/>
              <a:t>11/20/2019</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419729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315DC275-39B8-4E6C-A172-F93BB7491D76}" type="datetimeFigureOut">
              <a:rPr lang="en-US" smtClean="0"/>
              <a:t>11/20/2019</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266440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15DC275-39B8-4E6C-A172-F93BB7491D76}" type="datetimeFigureOut">
              <a:rPr lang="en-US" smtClean="0"/>
              <a:t>11/20/2019</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351670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315DC275-39B8-4E6C-A172-F93BB7491D76}"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236854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315DC275-39B8-4E6C-A172-F93BB7491D76}"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9A8C0868-3B07-4479-8428-4502EE68AE0C}" type="slidenum">
              <a:rPr lang="en-US" smtClean="0"/>
              <a:t>‹#›</a:t>
            </a:fld>
            <a:endParaRPr lang="en-US"/>
          </a:p>
        </p:txBody>
      </p:sp>
    </p:spTree>
    <p:extLst>
      <p:ext uri="{BB962C8B-B14F-4D97-AF65-F5344CB8AC3E}">
        <p14:creationId xmlns:p14="http://schemas.microsoft.com/office/powerpoint/2010/main" val="282845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DC275-39B8-4E6C-A172-F93BB7491D76}" type="datetimeFigureOut">
              <a:rPr lang="en-US" smtClean="0"/>
              <a:t>11/20/2019</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C0868-3B07-4479-8428-4502EE68AE0C}" type="slidenum">
              <a:rPr lang="en-US" smtClean="0"/>
              <a:t>‹#›</a:t>
            </a:fld>
            <a:endParaRPr lang="en-US"/>
          </a:p>
        </p:txBody>
      </p:sp>
    </p:spTree>
    <p:extLst>
      <p:ext uri="{BB962C8B-B14F-4D97-AF65-F5344CB8AC3E}">
        <p14:creationId xmlns:p14="http://schemas.microsoft.com/office/powerpoint/2010/main" val="446741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084218"/>
            <a:ext cx="9144000" cy="3131140"/>
          </a:xfrm>
        </p:spPr>
        <p:txBody>
          <a:bodyPr>
            <a:normAutofit fontScale="90000"/>
          </a:bodyPr>
          <a:lstStyle/>
          <a:p>
            <a:r>
              <a:rPr lang="el-GR" altLang="el-GR" dirty="0" smtClean="0">
                <a:solidFill>
                  <a:schemeClr val="tx2"/>
                </a:solidFill>
                <a:latin typeface="Arial" panose="020B0604020202020204" pitchFamily="34" charset="0"/>
              </a:rPr>
              <a:t/>
            </a:r>
            <a:br>
              <a:rPr lang="el-GR" altLang="el-GR" dirty="0" smtClean="0">
                <a:solidFill>
                  <a:schemeClr val="tx2"/>
                </a:solidFill>
                <a:latin typeface="Arial" panose="020B0604020202020204" pitchFamily="34" charset="0"/>
              </a:rPr>
            </a:br>
            <a:r>
              <a:rPr lang="el-GR" altLang="el-GR" dirty="0">
                <a:solidFill>
                  <a:schemeClr val="tx2"/>
                </a:solidFill>
                <a:latin typeface="Arial" panose="020B0604020202020204" pitchFamily="34" charset="0"/>
              </a:rPr>
              <a:t/>
            </a:r>
            <a:br>
              <a:rPr lang="el-GR" altLang="el-GR" dirty="0">
                <a:solidFill>
                  <a:schemeClr val="tx2"/>
                </a:solidFill>
                <a:latin typeface="Arial" panose="020B0604020202020204" pitchFamily="34" charset="0"/>
              </a:rPr>
            </a:br>
            <a:r>
              <a:rPr lang="el-GR" altLang="el-GR" dirty="0" smtClean="0">
                <a:solidFill>
                  <a:schemeClr val="tx2"/>
                </a:solidFill>
                <a:latin typeface="Arial" panose="020B0604020202020204" pitchFamily="34" charset="0"/>
              </a:rPr>
              <a:t/>
            </a:r>
            <a:br>
              <a:rPr lang="el-GR" altLang="el-GR" dirty="0" smtClean="0">
                <a:solidFill>
                  <a:schemeClr val="tx2"/>
                </a:solidFill>
                <a:latin typeface="Arial" panose="020B0604020202020204" pitchFamily="34" charset="0"/>
              </a:rPr>
            </a:br>
            <a:r>
              <a:rPr lang="el-GR" altLang="el-GR" dirty="0">
                <a:solidFill>
                  <a:schemeClr val="tx2"/>
                </a:solidFill>
                <a:latin typeface="Arial" panose="020B0604020202020204" pitchFamily="34" charset="0"/>
              </a:rPr>
              <a:t/>
            </a:r>
            <a:br>
              <a:rPr lang="el-GR" altLang="el-GR" dirty="0">
                <a:solidFill>
                  <a:schemeClr val="tx2"/>
                </a:solidFill>
                <a:latin typeface="Arial" panose="020B0604020202020204" pitchFamily="34" charset="0"/>
              </a:rPr>
            </a:br>
            <a:r>
              <a:rPr lang="el-GR" altLang="el-GR" dirty="0" smtClean="0">
                <a:solidFill>
                  <a:schemeClr val="tx2"/>
                </a:solidFill>
                <a:latin typeface="Arial" panose="020B0604020202020204" pitchFamily="34" charset="0"/>
              </a:rPr>
              <a:t/>
            </a:r>
            <a:br>
              <a:rPr lang="el-GR" altLang="el-GR" dirty="0" smtClean="0">
                <a:solidFill>
                  <a:schemeClr val="tx2"/>
                </a:solidFill>
                <a:latin typeface="Arial" panose="020B0604020202020204" pitchFamily="34" charset="0"/>
              </a:rPr>
            </a:br>
            <a:r>
              <a:rPr lang="el-GR" altLang="el-GR" dirty="0">
                <a:solidFill>
                  <a:schemeClr val="tx2"/>
                </a:solidFill>
                <a:latin typeface="Arial" panose="020B0604020202020204" pitchFamily="34" charset="0"/>
              </a:rPr>
              <a:t/>
            </a:r>
            <a:br>
              <a:rPr lang="el-GR" altLang="el-GR" dirty="0">
                <a:solidFill>
                  <a:schemeClr val="tx2"/>
                </a:solidFill>
                <a:latin typeface="Arial" panose="020B0604020202020204" pitchFamily="34" charset="0"/>
              </a:rPr>
            </a:br>
            <a:r>
              <a:rPr lang="el-GR" altLang="el-GR" dirty="0" smtClean="0">
                <a:solidFill>
                  <a:schemeClr val="tx2"/>
                </a:solidFill>
                <a:latin typeface="Arial" panose="020B0604020202020204" pitchFamily="34" charset="0"/>
              </a:rPr>
              <a:t/>
            </a:r>
            <a:br>
              <a:rPr lang="el-GR" altLang="el-GR" dirty="0" smtClean="0">
                <a:solidFill>
                  <a:schemeClr val="tx2"/>
                </a:solidFill>
                <a:latin typeface="Arial" panose="020B0604020202020204" pitchFamily="34" charset="0"/>
              </a:rPr>
            </a:br>
            <a:r>
              <a:rPr lang="el-GR" altLang="el-GR" dirty="0" smtClean="0">
                <a:solidFill>
                  <a:schemeClr val="tx2"/>
                </a:solidFill>
                <a:latin typeface="Arial" panose="020B0604020202020204" pitchFamily="34" charset="0"/>
              </a:rPr>
              <a:t/>
            </a:r>
            <a:br>
              <a:rPr lang="el-GR" altLang="el-GR" dirty="0" smtClean="0">
                <a:solidFill>
                  <a:schemeClr val="tx2"/>
                </a:solidFill>
                <a:latin typeface="Arial" panose="020B0604020202020204" pitchFamily="34" charset="0"/>
              </a:rPr>
            </a:br>
            <a:r>
              <a:rPr lang="el-GR" altLang="el-GR" dirty="0">
                <a:solidFill>
                  <a:schemeClr val="tx2"/>
                </a:solidFill>
                <a:latin typeface="Arial" panose="020B0604020202020204" pitchFamily="34" charset="0"/>
              </a:rPr>
              <a:t/>
            </a:r>
            <a:br>
              <a:rPr lang="el-GR" altLang="el-GR" dirty="0">
                <a:solidFill>
                  <a:schemeClr val="tx2"/>
                </a:solidFill>
                <a:latin typeface="Arial" panose="020B0604020202020204" pitchFamily="34" charset="0"/>
              </a:rPr>
            </a:br>
            <a:r>
              <a:rPr lang="el-GR" altLang="el-GR" dirty="0" smtClean="0">
                <a:solidFill>
                  <a:schemeClr val="tx2"/>
                </a:solidFill>
                <a:latin typeface="Arial" panose="020B0604020202020204" pitchFamily="34" charset="0"/>
              </a:rPr>
              <a:t/>
            </a:r>
            <a:br>
              <a:rPr lang="el-GR" altLang="el-GR" dirty="0" smtClean="0">
                <a:solidFill>
                  <a:schemeClr val="tx2"/>
                </a:solidFill>
                <a:latin typeface="Arial" panose="020B0604020202020204" pitchFamily="34" charset="0"/>
              </a:rPr>
            </a:br>
            <a:r>
              <a:rPr lang="el-GR" altLang="el-GR" dirty="0">
                <a:solidFill>
                  <a:schemeClr val="tx2"/>
                </a:solidFill>
                <a:latin typeface="Arial" panose="020B0604020202020204" pitchFamily="34" charset="0"/>
              </a:rPr>
              <a:t/>
            </a:r>
            <a:br>
              <a:rPr lang="el-GR" altLang="el-GR" dirty="0">
                <a:solidFill>
                  <a:schemeClr val="tx2"/>
                </a:solidFill>
                <a:latin typeface="Arial" panose="020B0604020202020204" pitchFamily="34" charset="0"/>
              </a:rPr>
            </a:br>
            <a:r>
              <a:rPr lang="el-GR" altLang="el-GR" dirty="0" smtClean="0">
                <a:solidFill>
                  <a:schemeClr val="tx2"/>
                </a:solidFill>
                <a:latin typeface="Arial" panose="020B0604020202020204" pitchFamily="34" charset="0"/>
              </a:rPr>
              <a:t>ΟΛΟΚΛΗΡΩΣΗ </a:t>
            </a:r>
            <a:r>
              <a:rPr lang="el-GR" altLang="el-GR" dirty="0">
                <a:solidFill>
                  <a:schemeClr val="tx2"/>
                </a:solidFill>
                <a:latin typeface="Arial" panose="020B0604020202020204" pitchFamily="34" charset="0"/>
              </a:rPr>
              <a:t>ΤΟΥ ΛΟΓΙΣΤΙΚΟΥ ΚΥΚΛΟΥ</a:t>
            </a:r>
            <a:br>
              <a:rPr lang="el-GR" altLang="el-GR" dirty="0">
                <a:solidFill>
                  <a:schemeClr val="tx2"/>
                </a:solidFill>
                <a:latin typeface="Arial" panose="020B0604020202020204" pitchFamily="34" charset="0"/>
              </a:rPr>
            </a:br>
            <a:r>
              <a:rPr lang="en-US" altLang="el-GR" dirty="0">
                <a:solidFill>
                  <a:schemeClr val="tx2"/>
                </a:solidFill>
                <a:latin typeface="Arial" panose="020B0604020202020204" pitchFamily="34" charset="0"/>
              </a:rPr>
              <a:t/>
            </a:r>
            <a:br>
              <a:rPr lang="en-US" altLang="el-GR" dirty="0">
                <a:solidFill>
                  <a:schemeClr val="tx2"/>
                </a:solidFill>
                <a:latin typeface="Arial" panose="020B0604020202020204" pitchFamily="34" charset="0"/>
              </a:rPr>
            </a:br>
            <a:endParaRPr lang="en-US" dirty="0"/>
          </a:p>
        </p:txBody>
      </p:sp>
      <p:sp>
        <p:nvSpPr>
          <p:cNvPr id="3" name="Υπότιτλος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346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981200" y="228600"/>
            <a:ext cx="7391400" cy="914400"/>
          </a:xfrm>
        </p:spPr>
        <p:txBody>
          <a:bodyPr>
            <a:normAutofit fontScale="90000"/>
          </a:bodyPr>
          <a:lstStyle/>
          <a:p>
            <a:r>
              <a:rPr lang="el-GR" altLang="el-GR" smtClean="0"/>
              <a:t>Κατάρτιση Εγγραφών Κλεισίματος</a:t>
            </a:r>
            <a:endParaRPr lang="en-US" altLang="el-GR" smtClean="0"/>
          </a:p>
        </p:txBody>
      </p:sp>
      <p:sp>
        <p:nvSpPr>
          <p:cNvPr id="3" name="Content Placeholder 2"/>
          <p:cNvSpPr>
            <a:spLocks noGrp="1"/>
          </p:cNvSpPr>
          <p:nvPr>
            <p:ph idx="1"/>
          </p:nvPr>
        </p:nvSpPr>
        <p:spPr>
          <a:xfrm>
            <a:off x="1828800" y="1295400"/>
            <a:ext cx="8534400" cy="5410200"/>
          </a:xfrm>
        </p:spPr>
        <p:txBody>
          <a:bodyPr/>
          <a:lstStyle/>
          <a:p>
            <a:pPr algn="just">
              <a:buFont typeface="Wingdings" panose="05000000000000000000" pitchFamily="2" charset="2"/>
              <a:buChar char="§"/>
            </a:pPr>
            <a:r>
              <a:rPr lang="el-GR" altLang="el-GR" sz="2400">
                <a:latin typeface="Tw Cen MT" panose="020B0602020104020603" pitchFamily="34" charset="0"/>
                <a:cs typeface="Times New Roman" panose="02020603050405020304" pitchFamily="18" charset="0"/>
              </a:rPr>
              <a:t>Τα βήματα που ακολουθούνται για την πραγματοποίηση εγγραφών κλεισίματος είναι τα ακόλουθα</a:t>
            </a:r>
            <a:r>
              <a:rPr lang="en-US" altLang="el-GR" sz="2400">
                <a:latin typeface="Tw Cen MT" panose="020B0602020104020603" pitchFamily="34" charset="0"/>
                <a:cs typeface="Times New Roman" panose="02020603050405020304" pitchFamily="18" charset="0"/>
              </a:rPr>
              <a:t>:</a:t>
            </a:r>
          </a:p>
          <a:p>
            <a:pPr lvl="1" algn="just"/>
            <a:r>
              <a:rPr lang="en-US" altLang="el-GR" smtClean="0">
                <a:latin typeface="Tw Cen MT" panose="020B0602020104020603" pitchFamily="34" charset="0"/>
                <a:ea typeface="Times New Roman" panose="02020603050405020304" pitchFamily="18" charset="0"/>
                <a:cs typeface="Times New Roman" panose="02020603050405020304" pitchFamily="18" charset="0"/>
              </a:rPr>
              <a:t>1.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Κλείσιμο των πιστωτικών υπολοίπων των λογαριασμών της Κατάστασης Αποτελεσμάτων Χρήσεως στον Λογαριασμό Αποτελεσμάτων Χρήσεως.</a:t>
            </a:r>
          </a:p>
          <a:p>
            <a:pPr lvl="1" algn="just"/>
            <a:r>
              <a:rPr lang="en-US" altLang="el-GR" sz="2000">
                <a:latin typeface="Tw Cen MT" panose="020B0602020104020603" pitchFamily="34" charset="0"/>
                <a:ea typeface="Times New Roman" panose="02020603050405020304" pitchFamily="18" charset="0"/>
                <a:cs typeface="Times New Roman" panose="02020603050405020304" pitchFamily="18" charset="0"/>
              </a:rPr>
              <a:t> 2.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Κλείσιμο των χρεωστικών υπολοίπων των λογαριασμών της Κατάστασης Αποτελεσμάτων Χρήσεως στον Λογαριασμό Αποτελεσμάτων Χρήσεως</a:t>
            </a:r>
          </a:p>
          <a:p>
            <a:pPr lvl="1"/>
            <a:r>
              <a:rPr lang="el-GR" altLang="el-GR" sz="2000">
                <a:latin typeface="Tw Cen MT" panose="020B0602020104020603" pitchFamily="34" charset="0"/>
                <a:ea typeface="Times New Roman" panose="02020603050405020304" pitchFamily="18" charset="0"/>
                <a:cs typeface="Times New Roman" panose="02020603050405020304" pitchFamily="18" charset="0"/>
              </a:rPr>
              <a:t> </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3.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Κλείσιμο του υπολοίπου του Λογαριασμού Αποτελεσμάτων Χρήσεως στον λογαριασμό Κεφάλαιο.</a:t>
            </a:r>
            <a:endParaRPr lang="en-US" altLang="el-GR" sz="2000">
              <a:latin typeface="Tw Cen MT" panose="020B0602020104020603" pitchFamily="34" charset="0"/>
              <a:ea typeface="Times New Roman" panose="02020603050405020304" pitchFamily="18" charset="0"/>
              <a:cs typeface="Times New Roman" panose="02020603050405020304" pitchFamily="18" charset="0"/>
            </a:endParaRPr>
          </a:p>
          <a:p>
            <a:pPr lvl="1"/>
            <a:r>
              <a:rPr lang="en-US" altLang="el-GR" sz="2000">
                <a:latin typeface="Tw Cen MT" panose="020B0602020104020603" pitchFamily="34" charset="0"/>
                <a:ea typeface="Times New Roman" panose="02020603050405020304" pitchFamily="18" charset="0"/>
                <a:cs typeface="Times New Roman" panose="02020603050405020304" pitchFamily="18" charset="0"/>
              </a:rPr>
              <a:t>4.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Κλείσιμο του λογαριασμού Αναλήψεις στον λογαριασμό Κεφάλαιο</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l-GR" smtClean="0">
                <a:latin typeface="Tw Cen MT" panose="020B0602020104020603" pitchFamily="34" charset="0"/>
                <a:ea typeface="Times New Roman" panose="02020603050405020304" pitchFamily="18" charset="0"/>
                <a:cs typeface="Times New Roman" panose="02020603050405020304" pitchFamily="18" charset="0"/>
              </a:rPr>
              <a:t>Ένα προσαρμοσμένο ισοζύγιο παρέχει όλα τα απαραίτητα στοιχεία για την πραγματοποίηση εγγραφών κλεισίματος.</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21500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981200" y="152400"/>
            <a:ext cx="8229600" cy="1066800"/>
          </a:xfrm>
        </p:spPr>
        <p:txBody>
          <a:bodyPr>
            <a:normAutofit fontScale="90000"/>
          </a:bodyPr>
          <a:lstStyle/>
          <a:p>
            <a:r>
              <a:rPr lang="el-GR" altLang="el-GR">
                <a:ea typeface="Arial Unicode MS" panose="020B0604020202020204" pitchFamily="34" charset="-128"/>
              </a:rPr>
              <a:t>Κατάρτιση Εγγραφών Κλεισίματος από το Προσαρμοσμένο Ισοζύγιο </a:t>
            </a:r>
            <a:r>
              <a:rPr altLang="el-GR" sz="1800">
                <a:ea typeface="Arial Unicode MS" panose="020B0604020202020204" pitchFamily="34" charset="-128"/>
              </a:rPr>
              <a:t>(</a:t>
            </a:r>
            <a:r>
              <a:rPr lang="el-GR" altLang="el-GR" sz="1800">
                <a:ea typeface="Arial Unicode MS" panose="020B0604020202020204" pitchFamily="34" charset="-128"/>
              </a:rPr>
              <a:t>διαφάνεια </a:t>
            </a:r>
            <a:r>
              <a:rPr altLang="el-GR" sz="1800">
                <a:ea typeface="Arial Unicode MS" panose="020B0604020202020204" pitchFamily="34" charset="-128"/>
              </a:rPr>
              <a:t>1</a:t>
            </a:r>
            <a:r>
              <a:rPr lang="el-GR" altLang="el-GR" sz="1800" baseline="30000">
                <a:ea typeface="Arial Unicode MS" panose="020B0604020202020204" pitchFamily="34" charset="-128"/>
              </a:rPr>
              <a:t>η</a:t>
            </a:r>
            <a:r>
              <a:rPr lang="el-GR" altLang="el-GR" sz="1800">
                <a:ea typeface="Arial Unicode MS" panose="020B0604020202020204" pitchFamily="34" charset="-128"/>
              </a:rPr>
              <a:t> από</a:t>
            </a:r>
            <a:r>
              <a:rPr altLang="el-GR" sz="1800">
                <a:ea typeface="Arial Unicode MS" panose="020B0604020202020204" pitchFamily="34" charset="-128"/>
              </a:rPr>
              <a:t> 3)</a:t>
            </a:r>
          </a:p>
        </p:txBody>
      </p:sp>
      <p:pic>
        <p:nvPicPr>
          <p:cNvPr id="56327" name="Picture 7"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1"/>
            <a:ext cx="7391400" cy="457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981200" y="152400"/>
            <a:ext cx="8229600" cy="1066800"/>
          </a:xfrm>
        </p:spPr>
        <p:txBody>
          <a:bodyPr>
            <a:normAutofit fontScale="90000"/>
          </a:bodyPr>
          <a:lstStyle/>
          <a:p>
            <a:r>
              <a:rPr lang="el-GR" altLang="el-GR">
                <a:ea typeface="Arial Unicode MS" panose="020B0604020202020204" pitchFamily="34" charset="-128"/>
              </a:rPr>
              <a:t>Κατάρτιση Εγγραφών Κλεισίματος από το Προσαρμοσμένο Ισοζύγιο</a:t>
            </a:r>
            <a:r>
              <a:rPr altLang="el-GR">
                <a:ea typeface="Arial Unicode MS" panose="020B0604020202020204" pitchFamily="34" charset="-128"/>
              </a:rPr>
              <a:t> </a:t>
            </a:r>
            <a:r>
              <a:rPr altLang="el-GR" sz="1800">
                <a:ea typeface="Arial Unicode MS" panose="020B0604020202020204" pitchFamily="34" charset="-128"/>
              </a:rPr>
              <a:t>(</a:t>
            </a:r>
            <a:r>
              <a:rPr lang="el-GR" altLang="el-GR" sz="1800">
                <a:ea typeface="Arial Unicode MS" panose="020B0604020202020204" pitchFamily="34" charset="-128"/>
              </a:rPr>
              <a:t>διαφάνεια 2</a:t>
            </a:r>
            <a:r>
              <a:rPr lang="el-GR" altLang="el-GR" sz="1800" baseline="30000">
                <a:ea typeface="Arial Unicode MS" panose="020B0604020202020204" pitchFamily="34" charset="-128"/>
              </a:rPr>
              <a:t>η</a:t>
            </a:r>
            <a:r>
              <a:rPr lang="el-GR" altLang="el-GR" sz="1800">
                <a:ea typeface="Arial Unicode MS" panose="020B0604020202020204" pitchFamily="34" charset="-128"/>
              </a:rPr>
              <a:t> από </a:t>
            </a:r>
            <a:r>
              <a:rPr altLang="el-GR" sz="1800">
                <a:ea typeface="Arial Unicode MS" panose="020B0604020202020204" pitchFamily="34" charset="-128"/>
              </a:rPr>
              <a:t>3)</a:t>
            </a:r>
          </a:p>
        </p:txBody>
      </p:sp>
      <p:pic>
        <p:nvPicPr>
          <p:cNvPr id="57351" name="Picture 7"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7467600" cy="472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24600" y="5943601"/>
            <a:ext cx="3200400" cy="307975"/>
          </a:xfrm>
          <a:prstGeom prst="rect">
            <a:avLst/>
          </a:prstGeom>
          <a:noFill/>
        </p:spPr>
        <p:txBody>
          <a:bodyPr>
            <a:spAutoFit/>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l-GR" altLang="en-US" sz="1400" b="1">
                <a:solidFill>
                  <a:srgbClr val="000000"/>
                </a:solidFill>
                <a:latin typeface="Calibri" panose="020F0502020204030204" pitchFamily="34" charset="0"/>
                <a:cs typeface="Calibri" panose="020F0502020204030204" pitchFamily="34" charset="0"/>
              </a:rPr>
              <a:t>Στο Σχήμα 3 (επόμενη διαφάνεια</a:t>
            </a:r>
            <a:r>
              <a:rPr lang="en-US" altLang="en-US" sz="1400" b="1">
                <a:solidFill>
                  <a:srgbClr val="0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62175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981200" y="152400"/>
            <a:ext cx="8229600" cy="1066800"/>
          </a:xfrm>
        </p:spPr>
        <p:txBody>
          <a:bodyPr>
            <a:normAutofit fontScale="90000"/>
          </a:bodyPr>
          <a:lstStyle/>
          <a:p>
            <a:r>
              <a:rPr lang="el-GR" altLang="el-GR">
                <a:ea typeface="Arial Unicode MS" panose="020B0604020202020204" pitchFamily="34" charset="-128"/>
              </a:rPr>
              <a:t>Κατάρτιση Εγγραφών Κλεισίματος από το Προσαρμοσμένο Ισοζύγιο </a:t>
            </a:r>
            <a:r>
              <a:rPr altLang="el-GR" sz="1800">
                <a:ea typeface="Arial Unicode MS" panose="020B0604020202020204" pitchFamily="34" charset="-128"/>
              </a:rPr>
              <a:t>(</a:t>
            </a:r>
            <a:r>
              <a:rPr lang="el-GR" altLang="el-GR" sz="1800">
                <a:ea typeface="Arial Unicode MS" panose="020B0604020202020204" pitchFamily="34" charset="-128"/>
              </a:rPr>
              <a:t>διαφάνεια</a:t>
            </a:r>
            <a:r>
              <a:rPr altLang="el-GR" sz="1800">
                <a:ea typeface="Arial Unicode MS" panose="020B0604020202020204" pitchFamily="34" charset="-128"/>
              </a:rPr>
              <a:t> 3</a:t>
            </a:r>
            <a:r>
              <a:rPr lang="el-GR" altLang="el-GR" sz="1800" baseline="30000">
                <a:ea typeface="Arial Unicode MS" panose="020B0604020202020204" pitchFamily="34" charset="-128"/>
              </a:rPr>
              <a:t>η</a:t>
            </a:r>
            <a:r>
              <a:rPr lang="el-GR" altLang="el-GR" sz="1800">
                <a:ea typeface="Arial Unicode MS" panose="020B0604020202020204" pitchFamily="34" charset="-128"/>
              </a:rPr>
              <a:t> από </a:t>
            </a:r>
            <a:r>
              <a:rPr altLang="el-GR" sz="1800">
                <a:ea typeface="Arial Unicode MS" panose="020B0604020202020204" pitchFamily="34" charset="-128"/>
              </a:rPr>
              <a:t>3)</a:t>
            </a:r>
          </a:p>
        </p:txBody>
      </p:sp>
      <p:sp>
        <p:nvSpPr>
          <p:cNvPr id="6" name="TextBox 5"/>
          <p:cNvSpPr txBox="1"/>
          <p:nvPr/>
        </p:nvSpPr>
        <p:spPr>
          <a:xfrm>
            <a:off x="5181600" y="1371601"/>
            <a:ext cx="3810000" cy="307975"/>
          </a:xfrm>
          <a:prstGeom prst="rect">
            <a:avLst/>
          </a:prstGeom>
          <a:noFill/>
        </p:spPr>
        <p:txBody>
          <a:bodyPr>
            <a:spAutoFit/>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l-GR" altLang="en-US" sz="1400" b="1">
                <a:solidFill>
                  <a:srgbClr val="000000"/>
                </a:solidFill>
                <a:latin typeface="Calibri" panose="020F0502020204030204" pitchFamily="34" charset="0"/>
                <a:cs typeface="Calibri" panose="020F0502020204030204" pitchFamily="34" charset="0"/>
              </a:rPr>
              <a:t>Από  λογαριασμό Αποτελεσμάτων Χρήσεως</a:t>
            </a:r>
            <a:endParaRPr lang="en-US" altLang="en-US" sz="1400" b="1">
              <a:solidFill>
                <a:srgbClr val="000000"/>
              </a:solidFill>
              <a:latin typeface="Calibri" panose="020F0502020204030204" pitchFamily="34" charset="0"/>
              <a:cs typeface="Calibri" panose="020F0502020204030204" pitchFamily="34" charset="0"/>
            </a:endParaRPr>
          </a:p>
        </p:txBody>
      </p:sp>
      <p:pic>
        <p:nvPicPr>
          <p:cNvPr id="58375" name="Picture 7"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05000"/>
            <a:ext cx="7315200" cy="341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18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828800" y="103188"/>
            <a:ext cx="8440738" cy="1066800"/>
          </a:xfrm>
        </p:spPr>
        <p:txBody>
          <a:bodyPr>
            <a:normAutofit fontScale="90000"/>
          </a:bodyPr>
          <a:lstStyle/>
          <a:p>
            <a:r>
              <a:rPr lang="el-GR" altLang="el-GR">
                <a:ea typeface="Arial Unicode MS" panose="020B0604020202020204" pitchFamily="34" charset="-128"/>
              </a:rPr>
              <a:t>Βήμα 1</a:t>
            </a:r>
            <a:r>
              <a:rPr altLang="el-GR">
                <a:ea typeface="Arial Unicode MS" panose="020B0604020202020204" pitchFamily="34" charset="-128"/>
              </a:rPr>
              <a:t>: </a:t>
            </a:r>
            <a:r>
              <a:rPr lang="el-GR" altLang="el-GR">
                <a:ea typeface="Arial Unicode MS" panose="020B0604020202020204" pitchFamily="34" charset="-128"/>
              </a:rPr>
              <a:t>Κλείσιμο των Πιστωτικών Υπολοίπων</a:t>
            </a:r>
            <a:r>
              <a:rPr altLang="el-GR">
                <a:ea typeface="Arial Unicode MS" panose="020B0604020202020204" pitchFamily="34" charset="-128"/>
              </a:rPr>
              <a:t>  </a:t>
            </a:r>
            <a:r>
              <a:rPr altLang="el-GR" sz="1800">
                <a:ea typeface="Arial Unicode MS" panose="020B0604020202020204" pitchFamily="34" charset="-128"/>
              </a:rPr>
              <a:t>(</a:t>
            </a:r>
            <a:r>
              <a:rPr lang="el-GR" altLang="el-GR" sz="1800">
                <a:ea typeface="Arial Unicode MS" panose="020B0604020202020204" pitchFamily="34" charset="-128"/>
              </a:rPr>
              <a:t>διαφάνεια </a:t>
            </a:r>
            <a:r>
              <a:rPr altLang="el-GR" sz="1800">
                <a:ea typeface="Arial Unicode MS" panose="020B0604020202020204" pitchFamily="34" charset="-128"/>
              </a:rPr>
              <a:t> 1</a:t>
            </a:r>
            <a:r>
              <a:rPr lang="el-GR" altLang="el-GR" sz="1800" baseline="30000">
                <a:ea typeface="Arial Unicode MS" panose="020B0604020202020204" pitchFamily="34" charset="-128"/>
              </a:rPr>
              <a:t>η</a:t>
            </a:r>
            <a:r>
              <a:rPr lang="el-GR" altLang="el-GR" sz="1800">
                <a:ea typeface="Arial Unicode MS" panose="020B0604020202020204" pitchFamily="34" charset="-128"/>
              </a:rPr>
              <a:t> από </a:t>
            </a:r>
            <a:r>
              <a:rPr altLang="el-GR" sz="1800">
                <a:ea typeface="Arial Unicode MS" panose="020B0604020202020204" pitchFamily="34" charset="-128"/>
              </a:rPr>
              <a:t> 3)</a:t>
            </a:r>
          </a:p>
        </p:txBody>
      </p:sp>
      <p:sp>
        <p:nvSpPr>
          <p:cNvPr id="59399" name="Rectangle 7"/>
          <p:cNvSpPr>
            <a:spLocks noChangeArrowheads="1"/>
          </p:cNvSpPr>
          <p:nvPr/>
        </p:nvSpPr>
        <p:spPr bwMode="auto">
          <a:xfrm>
            <a:off x="2286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tabLst>
                <a:tab pos="452438" algn="l"/>
              </a:tabLst>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825500" indent="-285750">
              <a:spcBef>
                <a:spcPct val="20000"/>
              </a:spcBef>
              <a:buChar char="–"/>
              <a:tabLst>
                <a:tab pos="452438" algn="l"/>
              </a:tabLst>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233488" indent="-228600">
              <a:spcBef>
                <a:spcPct val="20000"/>
              </a:spcBef>
              <a:buChar char="•"/>
              <a:tabLst>
                <a:tab pos="452438" algn="l"/>
              </a:tabLst>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41475" indent="-2286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1800" b="1">
                <a:solidFill>
                  <a:srgbClr val="275CAE"/>
                </a:solidFill>
                <a:latin typeface="Arial Unicode MS" panose="020B0604020202020204" pitchFamily="34" charset="-128"/>
              </a:rPr>
              <a:t>Λογαριασμο</a:t>
            </a:r>
            <a:r>
              <a:rPr lang="el-GR" altLang="en-US" sz="1800">
                <a:solidFill>
                  <a:srgbClr val="275CAE"/>
                </a:solidFill>
                <a:latin typeface="Arial Unicode MS" panose="020B0604020202020204" pitchFamily="34" charset="-128"/>
              </a:rPr>
              <a:t>ί: </a:t>
            </a:r>
            <a:r>
              <a:rPr lang="el-GR" altLang="en-US" sz="1800">
                <a:latin typeface="Arial Unicode MS" panose="020B0604020202020204" pitchFamily="34" charset="-128"/>
              </a:rPr>
              <a:t>Στις 31 Ιουλίου, τα Έσοδα με πιστωτικό υπόλοιπο $13.600  κλείνουν με πίστωση του Λογαριασμού Αποτελεσμάτων Χρήσεως</a:t>
            </a:r>
            <a:endParaRPr lang="en-US" altLang="en-US" sz="1800" b="1">
              <a:latin typeface="Arial Unicode MS" panose="020B0604020202020204" pitchFamily="34" charset="-128"/>
            </a:endParaRPr>
          </a:p>
          <a:p>
            <a:pPr>
              <a:lnSpc>
                <a:spcPct val="80000"/>
              </a:lnSpc>
              <a:buFontTx/>
              <a:buNone/>
            </a:pPr>
            <a:endParaRPr lang="en-US" altLang="en-US" sz="1800" b="1">
              <a:solidFill>
                <a:srgbClr val="275CAE"/>
              </a:solidFill>
              <a:latin typeface="Arial Unicode MS" panose="020B0604020202020204" pitchFamily="34" charset="-128"/>
            </a:endParaRPr>
          </a:p>
          <a:p>
            <a:pPr>
              <a:lnSpc>
                <a:spcPct val="80000"/>
              </a:lnSpc>
              <a:buFontTx/>
              <a:buNone/>
            </a:pPr>
            <a:r>
              <a:rPr lang="el-GR" altLang="en-US" sz="1800" b="1">
                <a:solidFill>
                  <a:srgbClr val="275CAE"/>
                </a:solidFill>
                <a:latin typeface="Arial Unicode MS" panose="020B0604020202020204" pitchFamily="34" charset="-128"/>
              </a:rPr>
              <a:t>Ανάλυση</a:t>
            </a:r>
            <a:r>
              <a:rPr lang="el-GR" altLang="en-US" sz="1800">
                <a:solidFill>
                  <a:srgbClr val="275CAE"/>
                </a:solidFill>
                <a:latin typeface="Arial Unicode MS" panose="020B0604020202020204" pitchFamily="34" charset="-128"/>
              </a:rPr>
              <a:t>: </a:t>
            </a:r>
            <a:r>
              <a:rPr lang="el-GR" altLang="en-US" sz="1800">
                <a:latin typeface="Arial Unicode MS" panose="020B0604020202020204" pitchFamily="34" charset="-128"/>
              </a:rPr>
              <a:t>Η ημερολογιακή Εγγραφή για το κλείσιμο του Εσόδου</a:t>
            </a:r>
            <a:endParaRPr lang="en-US" altLang="en-US" sz="1800">
              <a:latin typeface="Arial Unicode MS" panose="020B0604020202020204" pitchFamily="34" charset="-128"/>
            </a:endParaRPr>
          </a:p>
          <a:p>
            <a:pPr>
              <a:buFontTx/>
              <a:buNone/>
            </a:pPr>
            <a:r>
              <a:rPr lang="en-US" altLang="en-US" sz="1800">
                <a:solidFill>
                  <a:srgbClr val="800000"/>
                </a:solidFill>
                <a:latin typeface="ZapfDingbats" pitchFamily="2" charset="0"/>
              </a:rPr>
              <a:t>t</a:t>
            </a:r>
            <a:r>
              <a:rPr lang="el-GR" altLang="en-US" sz="1800">
                <a:latin typeface="Arial Unicode MS" panose="020B0604020202020204" pitchFamily="34" charset="-128"/>
              </a:rPr>
              <a:t>  μειώνει το λογαριασμό των </a:t>
            </a:r>
            <a:r>
              <a:rPr lang="el-GR" altLang="en-US" sz="1800" i="1">
                <a:latin typeface="Arial Unicode MS" panose="020B0604020202020204" pitchFamily="34" charset="-128"/>
              </a:rPr>
              <a:t>Ιδίων Κεφαλαίων Έσοδα</a:t>
            </a:r>
            <a:r>
              <a:rPr lang="el-GR" altLang="en-US" sz="1800">
                <a:latin typeface="Arial Unicode MS" panose="020B0604020202020204" pitchFamily="34" charset="-128"/>
              </a:rPr>
              <a:t> με μία χρέωση.</a:t>
            </a:r>
          </a:p>
          <a:p>
            <a:pPr>
              <a:buFontTx/>
              <a:buNone/>
            </a:pPr>
            <a:r>
              <a:rPr lang="en-US" altLang="en-US" sz="1800">
                <a:solidFill>
                  <a:schemeClr val="hlink"/>
                </a:solidFill>
                <a:latin typeface="ZapfDingbats" pitchFamily="2" charset="0"/>
              </a:rPr>
              <a:t>s</a:t>
            </a:r>
            <a:r>
              <a:rPr lang="el-GR" altLang="en-US" sz="1800">
                <a:latin typeface="Arial Unicode MS" panose="020B0604020202020204" pitchFamily="34" charset="-128"/>
              </a:rPr>
              <a:t>  αυξάνει το λογαριασμό των </a:t>
            </a:r>
            <a:r>
              <a:rPr lang="el-GR" altLang="en-US" sz="1800" i="1">
                <a:latin typeface="Arial Unicode MS" panose="020B0604020202020204" pitchFamily="34" charset="-128"/>
              </a:rPr>
              <a:t>Ιδίων Κεφαλαίων</a:t>
            </a:r>
            <a:r>
              <a:rPr lang="el-GR" altLang="en-US" sz="1800">
                <a:latin typeface="Arial Unicode MS" panose="020B0604020202020204" pitchFamily="34" charset="-128"/>
              </a:rPr>
              <a:t> </a:t>
            </a:r>
            <a:r>
              <a:rPr lang="el-GR" altLang="en-US" sz="1800" i="1">
                <a:latin typeface="Arial Unicode MS" panose="020B0604020202020204" pitchFamily="34" charset="-128"/>
              </a:rPr>
              <a:t>Λογαριασμός Αποτελεσμάτων Χρήσεως</a:t>
            </a:r>
            <a:r>
              <a:rPr lang="el-GR" altLang="en-US" sz="1800">
                <a:latin typeface="Arial Unicode MS" panose="020B0604020202020204" pitchFamily="34" charset="-128"/>
              </a:rPr>
              <a:t> με μια πίστωση.</a:t>
            </a:r>
          </a:p>
        </p:txBody>
      </p:sp>
    </p:spTree>
    <p:extLst>
      <p:ext uri="{BB962C8B-B14F-4D97-AF65-F5344CB8AC3E}">
        <p14:creationId xmlns:p14="http://schemas.microsoft.com/office/powerpoint/2010/main" val="2380649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05038" y="1644650"/>
            <a:ext cx="7815262" cy="2305050"/>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nvGraphicFramePr>
        <p:xfrm>
          <a:off x="2209800" y="1828801"/>
          <a:ext cx="7480300" cy="371475"/>
        </p:xfrm>
        <a:graphic>
          <a:graphicData uri="http://schemas.openxmlformats.org/drawingml/2006/table">
            <a:tbl>
              <a:tblPr/>
              <a:tblGrid>
                <a:gridCol w="1995488">
                  <a:extLst>
                    <a:ext uri="{9D8B030D-6E8A-4147-A177-3AD203B41FA5}">
                      <a16:colId xmlns:a16="http://schemas.microsoft.com/office/drawing/2014/main" xmlns="" val="1553926563"/>
                    </a:ext>
                  </a:extLst>
                </a:gridCol>
                <a:gridCol w="422275">
                  <a:extLst>
                    <a:ext uri="{9D8B030D-6E8A-4147-A177-3AD203B41FA5}">
                      <a16:colId xmlns:a16="http://schemas.microsoft.com/office/drawing/2014/main" xmlns="" val="2417235301"/>
                    </a:ext>
                  </a:extLst>
                </a:gridCol>
                <a:gridCol w="2803525">
                  <a:extLst>
                    <a:ext uri="{9D8B030D-6E8A-4147-A177-3AD203B41FA5}">
                      <a16:colId xmlns:a16="http://schemas.microsoft.com/office/drawing/2014/main" xmlns="" val="2076134477"/>
                    </a:ext>
                  </a:extLst>
                </a:gridCol>
                <a:gridCol w="295275">
                  <a:extLst>
                    <a:ext uri="{9D8B030D-6E8A-4147-A177-3AD203B41FA5}">
                      <a16:colId xmlns:a16="http://schemas.microsoft.com/office/drawing/2014/main" xmlns="" val="305951702"/>
                    </a:ext>
                  </a:extLst>
                </a:gridCol>
                <a:gridCol w="1963737">
                  <a:extLst>
                    <a:ext uri="{9D8B030D-6E8A-4147-A177-3AD203B41FA5}">
                      <a16:colId xmlns:a16="http://schemas.microsoft.com/office/drawing/2014/main" xmlns="" val="4040963386"/>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211451855"/>
                  </a:ext>
                </a:extLst>
              </a:tr>
            </a:tbl>
          </a:graphicData>
        </a:graphic>
      </p:graphicFrame>
      <p:graphicFrame>
        <p:nvGraphicFramePr>
          <p:cNvPr id="3" name="Table 2"/>
          <p:cNvGraphicFramePr>
            <a:graphicFrameLocks noGrp="1"/>
          </p:cNvGraphicFramePr>
          <p:nvPr/>
        </p:nvGraphicFramePr>
        <p:xfrm>
          <a:off x="2286000" y="2012950"/>
          <a:ext cx="7480300" cy="730250"/>
        </p:xfrm>
        <a:graphic>
          <a:graphicData uri="http://schemas.openxmlformats.org/drawingml/2006/table">
            <a:tbl>
              <a:tblPr/>
              <a:tblGrid>
                <a:gridCol w="2493963">
                  <a:extLst>
                    <a:ext uri="{9D8B030D-6E8A-4147-A177-3AD203B41FA5}">
                      <a16:colId xmlns:a16="http://schemas.microsoft.com/office/drawing/2014/main" xmlns="" val="4266386753"/>
                    </a:ext>
                  </a:extLst>
                </a:gridCol>
                <a:gridCol w="2492375">
                  <a:extLst>
                    <a:ext uri="{9D8B030D-6E8A-4147-A177-3AD203B41FA5}">
                      <a16:colId xmlns:a16="http://schemas.microsoft.com/office/drawing/2014/main" xmlns="" val="2665065875"/>
                    </a:ext>
                  </a:extLst>
                </a:gridCol>
                <a:gridCol w="2493962">
                  <a:extLst>
                    <a:ext uri="{9D8B030D-6E8A-4147-A177-3AD203B41FA5}">
                      <a16:colId xmlns:a16="http://schemas.microsoft.com/office/drawing/2014/main" xmlns="" val="2859562433"/>
                    </a:ext>
                  </a:extLst>
                </a:gridCol>
              </a:tblGrid>
              <a:tr h="73025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Έσοδα</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578288509"/>
                  </a:ext>
                </a:extLst>
              </a:tr>
            </a:tbl>
          </a:graphicData>
        </a:graphic>
      </p:graphicFrame>
      <p:graphicFrame>
        <p:nvGraphicFramePr>
          <p:cNvPr id="4" name="Table 3"/>
          <p:cNvGraphicFramePr>
            <a:graphicFrameLocks noGrp="1"/>
          </p:cNvGraphicFramePr>
          <p:nvPr/>
        </p:nvGraphicFramePr>
        <p:xfrm>
          <a:off x="7010400" y="2362200"/>
          <a:ext cx="2992438" cy="609600"/>
        </p:xfrm>
        <a:graphic>
          <a:graphicData uri="http://schemas.openxmlformats.org/drawingml/2006/table">
            <a:tbl>
              <a:tblPr/>
              <a:tblGrid>
                <a:gridCol w="1497013">
                  <a:extLst>
                    <a:ext uri="{9D8B030D-6E8A-4147-A177-3AD203B41FA5}">
                      <a16:colId xmlns:a16="http://schemas.microsoft.com/office/drawing/2014/main" xmlns="" val="3167032190"/>
                    </a:ext>
                  </a:extLst>
                </a:gridCol>
                <a:gridCol w="1495425">
                  <a:extLst>
                    <a:ext uri="{9D8B030D-6E8A-4147-A177-3AD203B41FA5}">
                      <a16:colId xmlns:a16="http://schemas.microsoft.com/office/drawing/2014/main" xmlns="" val="3078883964"/>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06" marB="45706"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06" marB="45706"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57011776"/>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31    13,600</a:t>
                      </a:r>
                    </a:p>
                  </a:txBody>
                  <a:tcPr marL="91416" marR="91416" marT="45706" marB="45706"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06" marB="45706"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1753631039"/>
                  </a:ext>
                </a:extLst>
              </a:tr>
            </a:tbl>
          </a:graphicData>
        </a:graphic>
      </p:graphicFrame>
      <p:sp>
        <p:nvSpPr>
          <p:cNvPr id="8" name="Rounded Rectangle 7"/>
          <p:cNvSpPr>
            <a:spLocks noChangeArrowheads="1"/>
          </p:cNvSpPr>
          <p:nvPr/>
        </p:nvSpPr>
        <p:spPr bwMode="auto">
          <a:xfrm>
            <a:off x="2209801" y="4495800"/>
            <a:ext cx="7820025" cy="1316038"/>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nvGraphicFramePr>
        <p:xfrm>
          <a:off x="2209800" y="4495800"/>
          <a:ext cx="7602538" cy="1524000"/>
        </p:xfrm>
        <a:graphic>
          <a:graphicData uri="http://schemas.openxmlformats.org/drawingml/2006/table">
            <a:tbl>
              <a:tblPr/>
              <a:tblGrid>
                <a:gridCol w="1095375">
                  <a:extLst>
                    <a:ext uri="{9D8B030D-6E8A-4147-A177-3AD203B41FA5}">
                      <a16:colId xmlns:a16="http://schemas.microsoft.com/office/drawing/2014/main" xmlns="" val="2144448024"/>
                    </a:ext>
                  </a:extLst>
                </a:gridCol>
                <a:gridCol w="3635375">
                  <a:extLst>
                    <a:ext uri="{9D8B030D-6E8A-4147-A177-3AD203B41FA5}">
                      <a16:colId xmlns:a16="http://schemas.microsoft.com/office/drawing/2014/main" xmlns="" val="623266736"/>
                    </a:ext>
                  </a:extLst>
                </a:gridCol>
                <a:gridCol w="503238">
                  <a:extLst>
                    <a:ext uri="{9D8B030D-6E8A-4147-A177-3AD203B41FA5}">
                      <a16:colId xmlns:a16="http://schemas.microsoft.com/office/drawing/2014/main" xmlns="" val="2326220167"/>
                    </a:ext>
                  </a:extLst>
                </a:gridCol>
                <a:gridCol w="1004887">
                  <a:extLst>
                    <a:ext uri="{9D8B030D-6E8A-4147-A177-3AD203B41FA5}">
                      <a16:colId xmlns:a16="http://schemas.microsoft.com/office/drawing/2014/main" xmlns="" val="2215793318"/>
                    </a:ext>
                  </a:extLst>
                </a:gridCol>
                <a:gridCol w="1363663">
                  <a:extLst>
                    <a:ext uri="{9D8B030D-6E8A-4147-A177-3AD203B41FA5}">
                      <a16:colId xmlns:a16="http://schemas.microsoft.com/office/drawing/2014/main" xmlns="" val="4187124607"/>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4167296"/>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a:t>
                      </a: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Έσοδα                                                                   </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411</a:t>
                      </a: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13,600</a:t>
                      </a: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10611472"/>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Λογαριασμός Αποτελεσμάτων Χρήσεως  </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314</a:t>
                      </a:r>
                    </a:p>
                  </a:txBody>
                  <a:tcPr marL="274349"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13,600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556653520"/>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Κλείσιμο του λογαριασμού εσόδου</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564436851"/>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882576876"/>
                  </a:ext>
                </a:extLst>
              </a:tr>
            </a:tbl>
          </a:graphicData>
        </a:graphic>
      </p:graphicFrame>
      <p:sp>
        <p:nvSpPr>
          <p:cNvPr id="61481" name="TextBox 39"/>
          <p:cNvSpPr txBox="1">
            <a:spLocks noChangeArrowheads="1"/>
          </p:cNvSpPr>
          <p:nvPr/>
        </p:nvSpPr>
        <p:spPr bwMode="auto">
          <a:xfrm>
            <a:off x="2209800" y="1309688"/>
            <a:ext cx="510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Εγγραφής</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9801" y="41148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sp>
        <p:nvSpPr>
          <p:cNvPr id="17457" name="Title 1"/>
          <p:cNvSpPr txBox="1">
            <a:spLocks/>
          </p:cNvSpPr>
          <p:nvPr/>
        </p:nvSpPr>
        <p:spPr bwMode="auto">
          <a:xfrm>
            <a:off x="1676400" y="228600"/>
            <a:ext cx="8839200" cy="1066800"/>
          </a:xfrm>
          <a:prstGeom prst="rect">
            <a:avLst/>
          </a:prstGeom>
          <a:noFill/>
          <a:ln>
            <a:noFill/>
          </a:ln>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n-US" sz="2000" b="1">
                <a:solidFill>
                  <a:srgbClr val="FFFFFF"/>
                </a:solidFill>
                <a:latin typeface="Arial" panose="020B0604020202020204" pitchFamily="34" charset="0"/>
              </a:rPr>
              <a:t>Βήμα </a:t>
            </a:r>
            <a:r>
              <a:rPr lang="en-US" altLang="en-US" sz="2000" b="1">
                <a:solidFill>
                  <a:srgbClr val="FFFFFF"/>
                </a:solidFill>
                <a:latin typeface="Arial" panose="020B0604020202020204" pitchFamily="34" charset="0"/>
              </a:rPr>
              <a:t>1: </a:t>
            </a:r>
            <a:r>
              <a:rPr lang="el-GR" altLang="en-US" sz="2000" b="1">
                <a:solidFill>
                  <a:srgbClr val="FFFFFF"/>
                </a:solidFill>
                <a:latin typeface="Arial" panose="020B0604020202020204" pitchFamily="34" charset="0"/>
              </a:rPr>
              <a:t>Κλείσιμο των Πιστωτικών Υπολοίπων  </a:t>
            </a:r>
            <a:r>
              <a:rPr lang="en-US" altLang="en-US" sz="2000" b="1">
                <a:solidFill>
                  <a:srgbClr val="FFFFFF"/>
                </a:solidFill>
                <a:latin typeface="Arial" panose="020B0604020202020204" pitchFamily="34" charset="0"/>
              </a:rPr>
              <a:t>(</a:t>
            </a:r>
            <a:r>
              <a:rPr lang="el-GR" altLang="en-US" sz="2000" b="1">
                <a:solidFill>
                  <a:srgbClr val="FFFFFF"/>
                </a:solidFill>
                <a:latin typeface="Arial" panose="020B0604020202020204" pitchFamily="34" charset="0"/>
              </a:rPr>
              <a:t>Κλείσιμο του Λογαριασμού Αποτελεσμάτων Χρήσεως</a:t>
            </a:r>
            <a:r>
              <a:rPr lang="en-US" altLang="en-US" sz="2000" b="1">
                <a:solidFill>
                  <a:srgbClr val="FFFFFF"/>
                </a:solidFill>
                <a:latin typeface="Arial" panose="020B0604020202020204" pitchFamily="34" charset="0"/>
              </a:rPr>
              <a:t>)  (</a:t>
            </a:r>
            <a:r>
              <a:rPr lang="el-GR" altLang="en-US" sz="2000" b="1">
                <a:solidFill>
                  <a:srgbClr val="FFFFFF"/>
                </a:solidFill>
                <a:latin typeface="Arial" panose="020B0604020202020204" pitchFamily="34" charset="0"/>
              </a:rPr>
              <a:t>διαφάνεια</a:t>
            </a:r>
            <a:r>
              <a:rPr lang="en-US" altLang="en-US" sz="2000" b="1">
                <a:solidFill>
                  <a:srgbClr val="FFFFFF"/>
                </a:solidFill>
                <a:latin typeface="Arial" panose="020B0604020202020204" pitchFamily="34" charset="0"/>
              </a:rPr>
              <a:t> 2</a:t>
            </a:r>
            <a:r>
              <a:rPr lang="el-GR" altLang="en-US" sz="2000" b="1" baseline="30000">
                <a:solidFill>
                  <a:srgbClr val="FFFFFF"/>
                </a:solidFill>
                <a:latin typeface="Arial" panose="020B0604020202020204" pitchFamily="34" charset="0"/>
              </a:rPr>
              <a:t>η</a:t>
            </a:r>
            <a:r>
              <a:rPr lang="el-GR" altLang="en-US" sz="2000" b="1">
                <a:solidFill>
                  <a:srgbClr val="FFFFFF"/>
                </a:solidFill>
                <a:latin typeface="Arial" panose="020B0604020202020204" pitchFamily="34" charset="0"/>
              </a:rPr>
              <a:t> </a:t>
            </a:r>
            <a:r>
              <a:rPr lang="en-US" altLang="en-US" sz="2000" b="1">
                <a:solidFill>
                  <a:srgbClr val="FFFFFF"/>
                </a:solidFill>
                <a:latin typeface="Arial" panose="020B0604020202020204" pitchFamily="34" charset="0"/>
              </a:rPr>
              <a:t> </a:t>
            </a:r>
            <a:r>
              <a:rPr lang="el-GR" altLang="en-US" sz="2000" b="1">
                <a:solidFill>
                  <a:srgbClr val="FFFFFF"/>
                </a:solidFill>
                <a:latin typeface="Arial" panose="020B0604020202020204" pitchFamily="34" charset="0"/>
              </a:rPr>
              <a:t>από</a:t>
            </a:r>
            <a:r>
              <a:rPr lang="en-US" altLang="en-US" sz="2000" b="1">
                <a:solidFill>
                  <a:srgbClr val="FFFFFF"/>
                </a:solidFill>
                <a:latin typeface="Arial" panose="020B0604020202020204" pitchFamily="34" charset="0"/>
              </a:rPr>
              <a:t> 3)</a:t>
            </a:r>
          </a:p>
        </p:txBody>
      </p:sp>
      <p:graphicFrame>
        <p:nvGraphicFramePr>
          <p:cNvPr id="13" name="Table 12"/>
          <p:cNvGraphicFramePr>
            <a:graphicFrameLocks noGrp="1"/>
          </p:cNvGraphicFramePr>
          <p:nvPr/>
        </p:nvGraphicFramePr>
        <p:xfrm>
          <a:off x="7315200" y="3495675"/>
          <a:ext cx="2687638" cy="304876"/>
        </p:xfrm>
        <a:graphic>
          <a:graphicData uri="http://schemas.openxmlformats.org/drawingml/2006/table">
            <a:tbl>
              <a:tblPr firstRow="1" bandRow="1">
                <a:tableStyleId>{2D5ABB26-0587-4C30-8999-92F81FD0307C}</a:tableStyleId>
              </a:tblPr>
              <a:tblGrid>
                <a:gridCol w="1343819">
                  <a:extLst>
                    <a:ext uri="{9D8B030D-6E8A-4147-A177-3AD203B41FA5}">
                      <a16:colId xmlns:a16="http://schemas.microsoft.com/office/drawing/2014/main" xmlns="" val="20000"/>
                    </a:ext>
                  </a:extLst>
                </a:gridCol>
                <a:gridCol w="1343819">
                  <a:extLst>
                    <a:ext uri="{9D8B030D-6E8A-4147-A177-3AD203B41FA5}">
                      <a16:colId xmlns:a16="http://schemas.microsoft.com/office/drawing/2014/main" xmlns="" val="20001"/>
                    </a:ext>
                  </a:extLst>
                </a:gridCol>
              </a:tblGrid>
              <a:tr h="304800">
                <a:tc>
                  <a:txBody>
                    <a:bodyPr/>
                    <a:lstStyle/>
                    <a:p>
                      <a:endParaRPr lang="en-US" sz="1400" b="1" dirty="0">
                        <a:solidFill>
                          <a:srgbClr val="000000"/>
                        </a:solidFill>
                        <a:latin typeface="Calibri"/>
                        <a:cs typeface="Calibri"/>
                      </a:endParaRPr>
                    </a:p>
                  </a:txBody>
                  <a:tcPr marL="91416" marR="91416" marT="45758" marB="45758">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1400" b="1" dirty="0" smtClean="0">
                          <a:solidFill>
                            <a:srgbClr val="000000"/>
                          </a:solidFill>
                          <a:latin typeface="Calibri"/>
                          <a:cs typeface="Calibri"/>
                        </a:rPr>
                        <a:t>July 31  13,600</a:t>
                      </a:r>
                      <a:endParaRPr lang="en-US" sz="1400" b="1" dirty="0">
                        <a:solidFill>
                          <a:srgbClr val="000000"/>
                        </a:solidFill>
                        <a:latin typeface="Calibri"/>
                        <a:cs typeface="Calibri"/>
                      </a:endParaRPr>
                    </a:p>
                  </a:txBody>
                  <a:tcPr marL="91416" marR="91416" marT="45758" marB="45758">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0"/>
                  </a:ext>
                </a:extLst>
              </a:tr>
            </a:tbl>
          </a:graphicData>
        </a:graphic>
      </p:graphicFrame>
      <p:sp>
        <p:nvSpPr>
          <p:cNvPr id="61489" name="TextBox 6"/>
          <p:cNvSpPr txBox="1">
            <a:spLocks noChangeArrowheads="1"/>
          </p:cNvSpPr>
          <p:nvPr/>
        </p:nvSpPr>
        <p:spPr bwMode="auto">
          <a:xfrm>
            <a:off x="7297738" y="3200400"/>
            <a:ext cx="2913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400" b="1">
                <a:solidFill>
                  <a:schemeClr val="tx2"/>
                </a:solidFill>
                <a:latin typeface="Calibri" panose="020F0502020204030204" pitchFamily="34" charset="0"/>
              </a:rPr>
              <a:t>Λογ.Αποτελεσμάτων Χρήσεως</a:t>
            </a:r>
            <a:endParaRPr lang="en-US" altLang="el-GR" sz="1400" b="1">
              <a:solidFill>
                <a:schemeClr val="tx2"/>
              </a:solidFill>
              <a:latin typeface="Calibri" panose="020F0502020204030204" pitchFamily="34" charset="0"/>
            </a:endParaRPr>
          </a:p>
        </p:txBody>
      </p:sp>
      <p:cxnSp>
        <p:nvCxnSpPr>
          <p:cNvPr id="7" name="Straight Arrow Connector 6"/>
          <p:cNvCxnSpPr>
            <a:cxnSpLocks noChangeShapeType="1"/>
          </p:cNvCxnSpPr>
          <p:nvPr/>
        </p:nvCxnSpPr>
        <p:spPr bwMode="auto">
          <a:xfrm>
            <a:off x="8305800" y="2971800"/>
            <a:ext cx="0" cy="228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8305800" y="2971800"/>
            <a:ext cx="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flipH="1">
            <a:off x="7010400" y="3200400"/>
            <a:ext cx="12954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H="1">
            <a:off x="7010400" y="3200400"/>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7010400" y="3200400"/>
            <a:ext cx="0" cy="1752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7010400" y="32004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7010400" y="4953000"/>
            <a:ext cx="381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H="1">
            <a:off x="9812338" y="3733800"/>
            <a:ext cx="17462" cy="15240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2497" name="Straight Connector 62496"/>
          <p:cNvCxnSpPr>
            <a:cxnSpLocks noChangeShapeType="1"/>
          </p:cNvCxnSpPr>
          <p:nvPr/>
        </p:nvCxnSpPr>
        <p:spPr bwMode="auto">
          <a:xfrm>
            <a:off x="9829800" y="3733800"/>
            <a:ext cx="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62503" name="Straight Arrow Connector 62502"/>
          <p:cNvCxnSpPr>
            <a:cxnSpLocks noChangeShapeType="1"/>
          </p:cNvCxnSpPr>
          <p:nvPr/>
        </p:nvCxnSpPr>
        <p:spPr bwMode="auto">
          <a:xfrm flipH="1">
            <a:off x="9448800" y="5257800"/>
            <a:ext cx="36353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64843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subTnLst>
                                    <p:set>
                                      <p:cBhvr override="childStyle">
                                        <p:cTn dur="1" fill="hold" display="0" masterRel="sameClick" afterEffect="1">
                                          <p:stCondLst>
                                            <p:cond evt="end" delay="0">
                                              <p:tn val="13"/>
                                            </p:cond>
                                          </p:stCondLst>
                                        </p:cTn>
                                        <p:tgtEl>
                                          <p:spTgt spid="7"/>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30" fill="hold" nodeType="afterGroup">
                            <p:stCondLst>
                              <p:cond delay="1500"/>
                            </p:stCondLst>
                            <p:childTnLst>
                              <p:par>
                                <p:cTn id="31" presetID="1"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par>
                          <p:cTn id="33" fill="hold" nodeType="afterGroup">
                            <p:stCondLst>
                              <p:cond delay="150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par>
                          <p:cTn id="42" fill="hold" nodeType="afterGroup">
                            <p:stCondLst>
                              <p:cond delay="500"/>
                            </p:stCondLst>
                            <p:childTnLst>
                              <p:par>
                                <p:cTn id="43" presetID="1" presetClass="entr" presetSubtype="0" fill="hold" nodeType="afterEffect">
                                  <p:stCondLst>
                                    <p:cond delay="0"/>
                                  </p:stCondLst>
                                  <p:childTnLst>
                                    <p:set>
                                      <p:cBhvr>
                                        <p:cTn id="44" dur="1" fill="hold">
                                          <p:stCondLst>
                                            <p:cond delay="0"/>
                                          </p:stCondLst>
                                        </p:cTn>
                                        <p:tgtEl>
                                          <p:spTgt spid="62497"/>
                                        </p:tgtEl>
                                        <p:attrNameLst>
                                          <p:attrName>style.visibility</p:attrName>
                                        </p:attrNameLst>
                                      </p:cBhvr>
                                      <p:to>
                                        <p:strVal val="visible"/>
                                      </p:to>
                                    </p:set>
                                  </p:childTnLst>
                                </p:cTn>
                              </p:par>
                            </p:childTnLst>
                          </p:cTn>
                        </p:par>
                        <p:par>
                          <p:cTn id="45" fill="hold" nodeType="afterGroup">
                            <p:stCondLst>
                              <p:cond delay="500"/>
                            </p:stCondLst>
                            <p:childTnLst>
                              <p:par>
                                <p:cTn id="46" presetID="22" presetClass="entr" presetSubtype="2" fill="hold" nodeType="afterEffect">
                                  <p:stCondLst>
                                    <p:cond delay="0"/>
                                  </p:stCondLst>
                                  <p:childTnLst>
                                    <p:set>
                                      <p:cBhvr>
                                        <p:cTn id="47" dur="1" fill="hold">
                                          <p:stCondLst>
                                            <p:cond delay="0"/>
                                          </p:stCondLst>
                                        </p:cTn>
                                        <p:tgtEl>
                                          <p:spTgt spid="62503"/>
                                        </p:tgtEl>
                                        <p:attrNameLst>
                                          <p:attrName>style.visibility</p:attrName>
                                        </p:attrNameLst>
                                      </p:cBhvr>
                                      <p:to>
                                        <p:strVal val="visible"/>
                                      </p:to>
                                    </p:set>
                                    <p:animEffect transition="in" filter="wipe(right)">
                                      <p:cBhvr>
                                        <p:cTn id="48" dur="500"/>
                                        <p:tgtEl>
                                          <p:spTgt spid="62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686800" cy="914400"/>
          </a:xfrm>
          <a:extLst/>
        </p:spPr>
        <p:txBody>
          <a:bodyPr>
            <a:normAutofit fontScale="90000"/>
          </a:bodyPr>
          <a:lstStyle/>
          <a:p>
            <a:r>
              <a:rPr lang="el-GR" altLang="en-US" sz="2000"/>
              <a:t>Βήμα</a:t>
            </a:r>
            <a:r>
              <a:rPr lang="en-US" altLang="en-US" sz="2000"/>
              <a:t> 1: </a:t>
            </a:r>
            <a:r>
              <a:rPr lang="el-GR" altLang="en-US" sz="2000"/>
              <a:t>Κλείσιμο των Πιστωτικών Υπολοίπων (Κλείσιμο του λογαριασμού Αποτελεσμάτων Χρήσεως</a:t>
            </a:r>
            <a:r>
              <a:rPr lang="en-US" altLang="en-US" smtClean="0"/>
              <a:t>)  </a:t>
            </a:r>
            <a:r>
              <a:rPr lang="en-US" altLang="en-US" sz="1800"/>
              <a:t>(</a:t>
            </a:r>
            <a:r>
              <a:rPr lang="el-GR" altLang="en-US" sz="1800"/>
              <a:t>διαφάνεια</a:t>
            </a:r>
            <a:r>
              <a:rPr lang="en-US" altLang="en-US" sz="1800"/>
              <a:t> 3</a:t>
            </a:r>
            <a:r>
              <a:rPr lang="el-GR" altLang="en-US" sz="1800" baseline="30000"/>
              <a:t>η</a:t>
            </a:r>
            <a:r>
              <a:rPr lang="el-GR" altLang="en-US" sz="1800"/>
              <a:t> </a:t>
            </a:r>
            <a:r>
              <a:rPr lang="en-US" altLang="en-US" sz="1800"/>
              <a:t> </a:t>
            </a:r>
            <a:r>
              <a:rPr lang="el-GR" altLang="en-US" sz="1800"/>
              <a:t>από </a:t>
            </a:r>
            <a:r>
              <a:rPr lang="en-US" altLang="en-US" sz="1800"/>
              <a:t>3)</a:t>
            </a:r>
            <a:endParaRPr lang="en-US" altLang="en-US" smtClean="0"/>
          </a:p>
        </p:txBody>
      </p:sp>
      <p:sp>
        <p:nvSpPr>
          <p:cNvPr id="62467" name="Content Placeholder 2"/>
          <p:cNvSpPr>
            <a:spLocks noGrp="1"/>
          </p:cNvSpPr>
          <p:nvPr>
            <p:ph idx="1"/>
          </p:nvPr>
        </p:nvSpPr>
        <p:spPr/>
        <p:txBody>
          <a:bodyPr/>
          <a:lstStyle/>
          <a:p>
            <a:pPr marL="0" indent="0" algn="just">
              <a:buNone/>
            </a:pPr>
            <a:r>
              <a:rPr lang="el-GR" altLang="el-GR" b="1" smtClean="0">
                <a:solidFill>
                  <a:srgbClr val="275CAE"/>
                </a:solidFill>
                <a:latin typeface="Tw Cen MT" panose="020B0602020104020603" pitchFamily="34" charset="0"/>
                <a:cs typeface="Times New Roman" panose="02020603050405020304" pitchFamily="18" charset="0"/>
              </a:rPr>
              <a:t>Σχόλιο</a:t>
            </a:r>
            <a:r>
              <a:rPr lang="en-US" altLang="el-GR" smtClean="0">
                <a:solidFill>
                  <a:srgbClr val="275CAE"/>
                </a:solidFill>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Τα έσοδα έχουν τώρα μηδενικό υπόλοιπο για την εκκίνηση της επόμενης λογιστικής περιόδου και ο λογαριασμός Αποτελεσμάτων Χρήσεως</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κατοπτρίζει τα Έσοδα της περιόδου. Η επόμενη διαφάνεια δείχνει τους λογαριασμούς καθολικού για τα Έσοδα και το Λογαριασμό Αποτελεσμάτων Χρήσεως στο σημείο της διαδικασίας εκκίνησης. </a:t>
            </a: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1221598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828800" y="171450"/>
            <a:ext cx="8631238" cy="1066800"/>
          </a:xfrm>
        </p:spPr>
        <p:txBody>
          <a:bodyPr/>
          <a:lstStyle/>
          <a:p>
            <a:r>
              <a:rPr lang="el-GR" altLang="el-GR" sz="2000">
                <a:ea typeface="Arial Unicode MS" panose="020B0604020202020204" pitchFamily="34" charset="-128"/>
              </a:rPr>
              <a:t>Μεταφορά της Εγγραφής Κλεισίματος ενός Λογαριασμού Πιστωτικού</a:t>
            </a:r>
            <a:r>
              <a:rPr altLang="el-GR" sz="2000">
                <a:ea typeface="Arial Unicode MS" panose="020B0604020202020204" pitchFamily="34" charset="-128"/>
              </a:rPr>
              <a:t> </a:t>
            </a:r>
            <a:r>
              <a:rPr lang="el-GR" altLang="el-GR" sz="2000">
                <a:ea typeface="Arial Unicode MS" panose="020B0604020202020204" pitchFamily="34" charset="-128"/>
              </a:rPr>
              <a:t>Υπολοίπου στο Λογαριασμό Αποτελεσμάτων Χρήσεως</a:t>
            </a:r>
            <a:endParaRPr altLang="el-GR" sz="2000">
              <a:ea typeface="Arial Unicode MS" panose="020B0604020202020204" pitchFamily="34" charset="-128"/>
            </a:endParaRPr>
          </a:p>
        </p:txBody>
      </p:sp>
      <p:pic>
        <p:nvPicPr>
          <p:cNvPr id="63494" name="Picture 6"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8077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65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828801" y="0"/>
            <a:ext cx="8709025" cy="1066800"/>
          </a:xfrm>
        </p:spPr>
        <p:txBody>
          <a:bodyPr/>
          <a:lstStyle/>
          <a:p>
            <a:r>
              <a:rPr lang="el-GR" altLang="el-GR" sz="3200">
                <a:ea typeface="Arial Unicode MS" panose="020B0604020202020204" pitchFamily="34" charset="-128"/>
              </a:rPr>
              <a:t>Βήμα </a:t>
            </a:r>
            <a:r>
              <a:rPr altLang="el-GR" sz="3200">
                <a:ea typeface="Arial Unicode MS" panose="020B0604020202020204" pitchFamily="34" charset="-128"/>
              </a:rPr>
              <a:t>2: </a:t>
            </a:r>
            <a:r>
              <a:rPr lang="el-GR" altLang="el-GR" sz="3200">
                <a:ea typeface="Arial Unicode MS" panose="020B0604020202020204" pitchFamily="34" charset="-128"/>
              </a:rPr>
              <a:t>Κλείσιμο των Χρεωστικών Υπολοίπων</a:t>
            </a:r>
            <a:r>
              <a:rPr altLang="el-GR" sz="3200">
                <a:ea typeface="Arial Unicode MS" panose="020B0604020202020204" pitchFamily="34" charset="-128"/>
              </a:rPr>
              <a:t/>
            </a:r>
            <a:br>
              <a:rPr altLang="el-GR" sz="3200">
                <a:ea typeface="Arial Unicode MS" panose="020B0604020202020204" pitchFamily="34" charset="-128"/>
              </a:rPr>
            </a:br>
            <a:r>
              <a:rPr altLang="el-GR" sz="3200">
                <a:ea typeface="Arial Unicode MS" panose="020B0604020202020204" pitchFamily="34" charset="-128"/>
              </a:rPr>
              <a:t>(</a:t>
            </a:r>
            <a:r>
              <a:rPr lang="el-GR" altLang="el-GR" sz="2400">
                <a:ea typeface="Arial Unicode MS" panose="020B0604020202020204" pitchFamily="34" charset="-128"/>
              </a:rPr>
              <a:t>Κλείσιμο των Λογαριασμών Εξόδων</a:t>
            </a:r>
            <a:r>
              <a:rPr altLang="el-GR" sz="2400">
                <a:ea typeface="Arial Unicode MS" panose="020B0604020202020204" pitchFamily="34" charset="-128"/>
              </a:rPr>
              <a:t>) (</a:t>
            </a:r>
            <a:r>
              <a:rPr lang="el-GR" altLang="el-GR" sz="2000">
                <a:ea typeface="Arial Unicode MS" panose="020B0604020202020204" pitchFamily="34" charset="-128"/>
              </a:rPr>
              <a:t>διαφάνεια</a:t>
            </a:r>
            <a:r>
              <a:rPr altLang="el-GR" sz="2000">
                <a:ea typeface="Arial Unicode MS" panose="020B0604020202020204" pitchFamily="34" charset="-128"/>
              </a:rPr>
              <a:t> 1</a:t>
            </a:r>
            <a:r>
              <a:rPr lang="el-GR" altLang="el-GR" sz="2000" baseline="30000">
                <a:ea typeface="Arial Unicode MS" panose="020B0604020202020204" pitchFamily="34" charset="-128"/>
              </a:rPr>
              <a:t>η</a:t>
            </a:r>
            <a:r>
              <a:rPr lang="el-GR" altLang="el-GR" sz="2000">
                <a:ea typeface="Arial Unicode MS" panose="020B0604020202020204" pitchFamily="34" charset="-128"/>
              </a:rPr>
              <a:t> από</a:t>
            </a:r>
            <a:r>
              <a:rPr altLang="el-GR" sz="2000">
                <a:ea typeface="Arial Unicode MS" panose="020B0604020202020204" pitchFamily="34" charset="-128"/>
              </a:rPr>
              <a:t> 3)</a:t>
            </a:r>
          </a:p>
        </p:txBody>
      </p:sp>
      <p:sp>
        <p:nvSpPr>
          <p:cNvPr id="64520" name="Rectangle 8"/>
          <p:cNvSpPr>
            <a:spLocks noChangeArrowheads="1"/>
          </p:cNvSpPr>
          <p:nvPr/>
        </p:nvSpPr>
        <p:spPr bwMode="auto">
          <a:xfrm>
            <a:off x="2285999" y="1423852"/>
            <a:ext cx="8725989" cy="352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tabLst>
                <a:tab pos="452438" algn="l"/>
              </a:tabLst>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1250950" indent="-533400">
              <a:spcBef>
                <a:spcPct val="20000"/>
              </a:spcBef>
              <a:buChar char="–"/>
              <a:tabLst>
                <a:tab pos="452438" algn="l"/>
              </a:tabLst>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887538" indent="-457200">
              <a:spcBef>
                <a:spcPct val="20000"/>
              </a:spcBef>
              <a:buChar char="•"/>
              <a:tabLst>
                <a:tab pos="452438" algn="l"/>
              </a:tabLst>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2447925" indent="-3810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3008313" indent="-3810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34655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9227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43799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8371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1800" b="1" dirty="0">
                <a:solidFill>
                  <a:srgbClr val="275CAE"/>
                </a:solidFill>
              </a:rPr>
              <a:t>Λογαριασμο</a:t>
            </a:r>
            <a:r>
              <a:rPr lang="el-GR" altLang="en-US" sz="1800" dirty="0">
                <a:solidFill>
                  <a:srgbClr val="275CAE"/>
                </a:solidFill>
              </a:rPr>
              <a:t>ί: </a:t>
            </a:r>
            <a:r>
              <a:rPr lang="el-GR" altLang="en-US" sz="1800" dirty="0"/>
              <a:t>Στις 31 Ιουλίου, οι λογαριασμοί εξόδων που </a:t>
            </a:r>
            <a:r>
              <a:rPr lang="el-GR" altLang="en-US" sz="1800" dirty="0" smtClean="0"/>
              <a:t>εμφανίζονται </a:t>
            </a:r>
            <a:r>
              <a:rPr lang="el-GR" altLang="en-US" sz="1800" dirty="0"/>
              <a:t>στο προσαρμοσμένο ισοζύγιο κλείνουν με χρέωση του Λογαριασμού Αποτελεσμάτων Χρήσεως</a:t>
            </a:r>
            <a:endParaRPr lang="el-GR" altLang="en-US" sz="1800" b="1" dirty="0"/>
          </a:p>
          <a:p>
            <a:pPr>
              <a:buFontTx/>
              <a:buNone/>
            </a:pPr>
            <a:endParaRPr lang="en-US" altLang="en-US" sz="1800" b="1" dirty="0"/>
          </a:p>
          <a:p>
            <a:pPr>
              <a:buFontTx/>
              <a:buNone/>
            </a:pPr>
            <a:r>
              <a:rPr lang="el-GR" altLang="en-US" sz="1800" b="1" dirty="0">
                <a:solidFill>
                  <a:srgbClr val="275CAE"/>
                </a:solidFill>
              </a:rPr>
              <a:t>Ανάλυση</a:t>
            </a:r>
            <a:r>
              <a:rPr lang="el-GR" altLang="en-US" sz="1800" dirty="0">
                <a:solidFill>
                  <a:srgbClr val="275CAE"/>
                </a:solidFill>
              </a:rPr>
              <a:t>: </a:t>
            </a:r>
            <a:r>
              <a:rPr lang="el-GR" altLang="en-US" sz="1800" dirty="0"/>
              <a:t>Η ημερολογιακή Εγγραφή για το κλείσιμο του Εσόδου</a:t>
            </a:r>
            <a:endParaRPr lang="en-US" altLang="en-US" sz="1800" dirty="0"/>
          </a:p>
          <a:p>
            <a:pPr>
              <a:buFontTx/>
              <a:buNone/>
            </a:pPr>
            <a:r>
              <a:rPr lang="en-US" altLang="en-US" sz="1800" dirty="0">
                <a:solidFill>
                  <a:srgbClr val="800000"/>
                </a:solidFill>
                <a:latin typeface="ZapfDingbats" pitchFamily="2" charset="0"/>
              </a:rPr>
              <a:t>t</a:t>
            </a:r>
            <a:r>
              <a:rPr lang="el-GR" altLang="en-US" sz="1800" dirty="0"/>
              <a:t> </a:t>
            </a:r>
            <a:r>
              <a:rPr lang="en-US" altLang="en-US" sz="1800" dirty="0"/>
              <a:t> </a:t>
            </a:r>
            <a:r>
              <a:rPr lang="el-GR" altLang="en-US" sz="1800" dirty="0"/>
              <a:t>μειώνει το λογαριασμό των </a:t>
            </a:r>
            <a:r>
              <a:rPr lang="el-GR" altLang="en-US" sz="1800" i="1" dirty="0"/>
              <a:t>Ιδίων Κεφαλαίων Λογαριασμός Αποτελεσμάτων Χρήσεως</a:t>
            </a:r>
            <a:r>
              <a:rPr lang="el-GR" altLang="en-US" sz="1800" dirty="0"/>
              <a:t> με μία χρέωση.</a:t>
            </a:r>
            <a:endParaRPr lang="en-US" altLang="en-US" sz="1800" dirty="0"/>
          </a:p>
          <a:p>
            <a:pPr>
              <a:buFontTx/>
              <a:buNone/>
            </a:pPr>
            <a:r>
              <a:rPr lang="en-US" altLang="en-US" sz="1800" dirty="0">
                <a:solidFill>
                  <a:srgbClr val="800000"/>
                </a:solidFill>
                <a:latin typeface="ZapfDingbats" pitchFamily="2" charset="0"/>
              </a:rPr>
              <a:t>t</a:t>
            </a:r>
            <a:r>
              <a:rPr lang="el-GR" altLang="en-US" sz="1800" dirty="0"/>
              <a:t> </a:t>
            </a:r>
            <a:r>
              <a:rPr lang="en-US" altLang="en-US" sz="1800" dirty="0"/>
              <a:t> </a:t>
            </a:r>
            <a:r>
              <a:rPr lang="el-GR" altLang="en-US" sz="1800" dirty="0"/>
              <a:t>μειώνει τους λογαριασμούς Εξόδων  με μια πίστωση.</a:t>
            </a:r>
          </a:p>
        </p:txBody>
      </p:sp>
    </p:spTree>
    <p:extLst>
      <p:ext uri="{BB962C8B-B14F-4D97-AF65-F5344CB8AC3E}">
        <p14:creationId xmlns:p14="http://schemas.microsoft.com/office/powerpoint/2010/main" val="2869193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7" name="Title 1"/>
          <p:cNvSpPr txBox="1">
            <a:spLocks/>
          </p:cNvSpPr>
          <p:nvPr/>
        </p:nvSpPr>
        <p:spPr bwMode="auto">
          <a:xfrm>
            <a:off x="1981200" y="228600"/>
            <a:ext cx="8077200" cy="762000"/>
          </a:xfrm>
          <a:prstGeom prst="rect">
            <a:avLst/>
          </a:prstGeom>
          <a:noFill/>
          <a:ln>
            <a:noFill/>
          </a:ln>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n-US" sz="2400" b="1">
                <a:solidFill>
                  <a:schemeClr val="bg1"/>
                </a:solidFill>
                <a:latin typeface="Arial Unicode MS" panose="020B0604020202020204" pitchFamily="34" charset="-128"/>
                <a:cs typeface="Arial Unicode MS" panose="020B0604020202020204" pitchFamily="34" charset="-128"/>
              </a:rPr>
              <a:t>Βήμα </a:t>
            </a:r>
            <a:r>
              <a:rPr lang="en-US" altLang="en-US" sz="2400" b="1">
                <a:solidFill>
                  <a:schemeClr val="bg1"/>
                </a:solidFill>
                <a:latin typeface="Arial Unicode MS" panose="020B0604020202020204" pitchFamily="34" charset="-128"/>
                <a:cs typeface="Arial Unicode MS" panose="020B0604020202020204" pitchFamily="34" charset="-128"/>
              </a:rPr>
              <a:t>2:</a:t>
            </a:r>
            <a:r>
              <a:rPr lang="el-GR" altLang="en-US" sz="2400" b="1">
                <a:solidFill>
                  <a:schemeClr val="bg1"/>
                </a:solidFill>
                <a:latin typeface="Arial Unicode MS" panose="020B0604020202020204" pitchFamily="34" charset="-128"/>
                <a:cs typeface="Arial Unicode MS" panose="020B0604020202020204" pitchFamily="34" charset="-128"/>
              </a:rPr>
              <a:t> Κλείσιμο των Χρεωστικών Υπολοίπων</a:t>
            </a:r>
            <a:r>
              <a:rPr lang="en-US" altLang="en-US" sz="2400" b="1">
                <a:solidFill>
                  <a:schemeClr val="bg1"/>
                </a:solidFill>
                <a:latin typeface="Arial Unicode MS" panose="020B0604020202020204" pitchFamily="34" charset="-128"/>
                <a:cs typeface="Arial Unicode MS" panose="020B0604020202020204" pitchFamily="34" charset="-128"/>
              </a:rPr>
              <a:t/>
            </a:r>
            <a:br>
              <a:rPr lang="en-US" altLang="en-US" sz="2400" b="1">
                <a:solidFill>
                  <a:schemeClr val="bg1"/>
                </a:solidFill>
                <a:latin typeface="Arial Unicode MS" panose="020B0604020202020204" pitchFamily="34" charset="-128"/>
                <a:cs typeface="Arial Unicode MS" panose="020B0604020202020204" pitchFamily="34" charset="-128"/>
              </a:rPr>
            </a:br>
            <a:r>
              <a:rPr lang="en-US" altLang="en-US" sz="2400" b="1">
                <a:solidFill>
                  <a:schemeClr val="bg1"/>
                </a:solidFill>
                <a:latin typeface="Arial Unicode MS" panose="020B0604020202020204" pitchFamily="34" charset="-128"/>
                <a:cs typeface="Arial Unicode MS" panose="020B0604020202020204" pitchFamily="34" charset="-128"/>
              </a:rPr>
              <a:t>(</a:t>
            </a:r>
            <a:r>
              <a:rPr lang="el-GR" altLang="en-US" sz="2400" b="1">
                <a:solidFill>
                  <a:schemeClr val="bg1"/>
                </a:solidFill>
                <a:latin typeface="Arial Unicode MS" panose="020B0604020202020204" pitchFamily="34" charset="-128"/>
                <a:cs typeface="Arial Unicode MS" panose="020B0604020202020204" pitchFamily="34" charset="-128"/>
              </a:rPr>
              <a:t>Κλείσιμο των Λογαριασμών Εξόδων</a:t>
            </a:r>
            <a:r>
              <a:rPr lang="en-US" altLang="en-US" sz="2400" b="1">
                <a:solidFill>
                  <a:schemeClr val="bg1"/>
                </a:solidFill>
                <a:latin typeface="Arial Unicode MS" panose="020B0604020202020204" pitchFamily="34" charset="-128"/>
                <a:cs typeface="Arial Unicode MS" panose="020B0604020202020204" pitchFamily="34" charset="-128"/>
              </a:rPr>
              <a:t>)  (</a:t>
            </a:r>
            <a:r>
              <a:rPr lang="el-GR" altLang="en-US" sz="1600" b="1">
                <a:solidFill>
                  <a:schemeClr val="bg1"/>
                </a:solidFill>
                <a:latin typeface="Arial Unicode MS" panose="020B0604020202020204" pitchFamily="34" charset="-128"/>
                <a:cs typeface="Arial Unicode MS" panose="020B0604020202020204" pitchFamily="34" charset="-128"/>
              </a:rPr>
              <a:t>διαφάνεια </a:t>
            </a:r>
            <a:r>
              <a:rPr lang="en-US" altLang="en-US" sz="1600" b="1">
                <a:solidFill>
                  <a:schemeClr val="bg1"/>
                </a:solidFill>
                <a:latin typeface="Arial Unicode MS" panose="020B0604020202020204" pitchFamily="34" charset="-128"/>
                <a:cs typeface="Arial Unicode MS" panose="020B0604020202020204" pitchFamily="34" charset="-128"/>
              </a:rPr>
              <a:t>2</a:t>
            </a:r>
            <a:r>
              <a:rPr lang="el-GR" altLang="en-US" sz="1600" b="1" baseline="30000">
                <a:solidFill>
                  <a:schemeClr val="bg1"/>
                </a:solidFill>
                <a:latin typeface="Arial Unicode MS" panose="020B0604020202020204" pitchFamily="34" charset="-128"/>
                <a:cs typeface="Arial Unicode MS" panose="020B0604020202020204" pitchFamily="34" charset="-128"/>
              </a:rPr>
              <a:t>η</a:t>
            </a:r>
            <a:r>
              <a:rPr lang="el-GR" altLang="en-US" sz="1600" b="1">
                <a:solidFill>
                  <a:schemeClr val="bg1"/>
                </a:solidFill>
                <a:latin typeface="Arial Unicode MS" panose="020B0604020202020204" pitchFamily="34" charset="-128"/>
                <a:cs typeface="Arial Unicode MS" panose="020B0604020202020204" pitchFamily="34" charset="-128"/>
              </a:rPr>
              <a:t> </a:t>
            </a:r>
            <a:r>
              <a:rPr lang="en-US" altLang="en-US" sz="1600" b="1">
                <a:solidFill>
                  <a:schemeClr val="bg1"/>
                </a:solidFill>
                <a:latin typeface="Arial Unicode MS" panose="020B0604020202020204" pitchFamily="34" charset="-128"/>
                <a:cs typeface="Arial Unicode MS" panose="020B0604020202020204" pitchFamily="34" charset="-128"/>
              </a:rPr>
              <a:t> </a:t>
            </a:r>
            <a:r>
              <a:rPr lang="el-GR" altLang="en-US" sz="1600" b="1">
                <a:solidFill>
                  <a:schemeClr val="bg1"/>
                </a:solidFill>
                <a:latin typeface="Arial Unicode MS" panose="020B0604020202020204" pitchFamily="34" charset="-128"/>
                <a:cs typeface="Arial Unicode MS" panose="020B0604020202020204" pitchFamily="34" charset="-128"/>
              </a:rPr>
              <a:t>από </a:t>
            </a:r>
            <a:r>
              <a:rPr lang="en-US" altLang="en-US" sz="1600" b="1">
                <a:solidFill>
                  <a:schemeClr val="bg1"/>
                </a:solidFill>
                <a:latin typeface="Arial Unicode MS" panose="020B0604020202020204" pitchFamily="34" charset="-128"/>
                <a:cs typeface="Arial Unicode MS" panose="020B0604020202020204" pitchFamily="34" charset="-128"/>
              </a:rPr>
              <a:t>3)</a:t>
            </a:r>
          </a:p>
        </p:txBody>
      </p:sp>
      <p:pic>
        <p:nvPicPr>
          <p:cNvPr id="66688" name="Picture 128" descr="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52" y="0"/>
            <a:ext cx="11271228" cy="677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41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152400"/>
            <a:ext cx="7391400" cy="914400"/>
          </a:xfrm>
        </p:spPr>
        <p:txBody>
          <a:bodyPr/>
          <a:lstStyle/>
          <a:p>
            <a:r>
              <a:rPr lang="el-GR" altLang="el-GR" smtClean="0"/>
              <a:t>Αντικείμενα Μάθησης</a:t>
            </a:r>
            <a:endParaRPr lang="en-US" altLang="el-GR" smtClean="0"/>
          </a:p>
        </p:txBody>
      </p:sp>
      <p:sp>
        <p:nvSpPr>
          <p:cNvPr id="4" name="Content Placeholder 3"/>
          <p:cNvSpPr>
            <a:spLocks noGrp="1"/>
          </p:cNvSpPr>
          <p:nvPr>
            <p:ph idx="1"/>
          </p:nvPr>
        </p:nvSpPr>
        <p:spPr/>
        <p:txBody>
          <a:bodyPr/>
          <a:lstStyle/>
          <a:p>
            <a:pPr>
              <a:buFont typeface="Wingdings" panose="05000000000000000000" pitchFamily="2" charset="2"/>
              <a:buChar char="§"/>
            </a:pPr>
            <a:r>
              <a:rPr lang="el-GR" altLang="el-GR" b="1" smtClean="0">
                <a:solidFill>
                  <a:srgbClr val="275CAE"/>
                </a:solidFill>
                <a:latin typeface="Tw Cen MT" panose="020B0602020104020603" pitchFamily="34" charset="0"/>
                <a:cs typeface="Times New Roman" panose="02020603050405020304" pitchFamily="18" charset="0"/>
              </a:rPr>
              <a:t>ΑΜ</a:t>
            </a:r>
            <a:r>
              <a:rPr lang="en-US" altLang="el-GR" b="1" smtClean="0">
                <a:solidFill>
                  <a:srgbClr val="275CAE"/>
                </a:solidFill>
                <a:latin typeface="Tw Cen MT" panose="020B0602020104020603" pitchFamily="34" charset="0"/>
                <a:cs typeface="Times New Roman" panose="02020603050405020304" pitchFamily="18" charset="0"/>
              </a:rPr>
              <a:t>1</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Περιγραφή του ρόλου των εγγραφών κλεισίματος την κατάρτιση των οικονομικών Καταστάσεων</a:t>
            </a:r>
            <a:r>
              <a:rPr lang="en-US" altLang="el-GR"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l-GR" b="1" smtClean="0">
                <a:solidFill>
                  <a:srgbClr val="275CAE"/>
                </a:solidFill>
                <a:latin typeface="Tw Cen MT" panose="020B0602020104020603" pitchFamily="34" charset="0"/>
                <a:cs typeface="Times New Roman" panose="02020603050405020304" pitchFamily="18" charset="0"/>
              </a:rPr>
              <a:t>ΑΜ</a:t>
            </a:r>
            <a:r>
              <a:rPr lang="en-US" altLang="el-GR" b="1" smtClean="0">
                <a:solidFill>
                  <a:srgbClr val="275CAE"/>
                </a:solidFill>
                <a:latin typeface="Tw Cen MT" panose="020B0602020104020603" pitchFamily="34" charset="0"/>
                <a:cs typeface="Times New Roman" panose="02020603050405020304" pitchFamily="18" charset="0"/>
              </a:rPr>
              <a:t>2</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Καταχώρηση εγγραφών κλεισίματος </a:t>
            </a:r>
            <a:r>
              <a:rPr lang="en-US" altLang="el-GR"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l-GR" b="1" smtClean="0">
                <a:solidFill>
                  <a:srgbClr val="275CAE"/>
                </a:solidFill>
                <a:latin typeface="Tw Cen MT" panose="020B0602020104020603" pitchFamily="34" charset="0"/>
                <a:cs typeface="Times New Roman" panose="02020603050405020304" pitchFamily="18" charset="0"/>
              </a:rPr>
              <a:t>ΑΜ</a:t>
            </a:r>
            <a:r>
              <a:rPr lang="en-US" altLang="el-GR" b="1" smtClean="0">
                <a:solidFill>
                  <a:srgbClr val="275CAE"/>
                </a:solidFill>
                <a:latin typeface="Tw Cen MT" panose="020B0602020104020603" pitchFamily="34" charset="0"/>
                <a:cs typeface="Times New Roman" panose="02020603050405020304" pitchFamily="18" charset="0"/>
              </a:rPr>
              <a:t>3</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Καταχώρηση αντίστροφων εγγραφών</a:t>
            </a:r>
            <a:r>
              <a:rPr lang="en-US" altLang="el-GR"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l-GR" b="1" smtClean="0">
                <a:solidFill>
                  <a:srgbClr val="275CAE"/>
                </a:solidFill>
                <a:latin typeface="Tw Cen MT" panose="020B0602020104020603" pitchFamily="34" charset="0"/>
                <a:cs typeface="Times New Roman" panose="02020603050405020304" pitchFamily="18" charset="0"/>
              </a:rPr>
              <a:t>ΑΜ</a:t>
            </a:r>
            <a:r>
              <a:rPr lang="en-US" altLang="el-GR" b="1" smtClean="0">
                <a:solidFill>
                  <a:srgbClr val="275CAE"/>
                </a:solidFill>
                <a:latin typeface="Tw Cen MT" panose="020B0602020104020603" pitchFamily="34" charset="0"/>
                <a:cs typeface="Times New Roman" panose="02020603050405020304" pitchFamily="18" charset="0"/>
              </a:rPr>
              <a:t>4</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Κατάρτιση φύλλου εργασίας</a:t>
            </a:r>
            <a:r>
              <a:rPr lang="en-US" altLang="el-GR" smtClean="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l-GR" b="1" smtClean="0">
                <a:solidFill>
                  <a:srgbClr val="275CAE"/>
                </a:solidFill>
                <a:latin typeface="Tw Cen MT" panose="020B0602020104020603" pitchFamily="34" charset="0"/>
                <a:cs typeface="Times New Roman" panose="02020603050405020304" pitchFamily="18" charset="0"/>
              </a:rPr>
              <a:t>ΑΜ</a:t>
            </a:r>
            <a:r>
              <a:rPr lang="en-US" altLang="el-GR" b="1" smtClean="0">
                <a:solidFill>
                  <a:srgbClr val="275CAE"/>
                </a:solidFill>
                <a:latin typeface="Tw Cen MT" panose="020B0602020104020603" pitchFamily="34" charset="0"/>
                <a:cs typeface="Times New Roman" panose="02020603050405020304" pitchFamily="18" charset="0"/>
              </a:rPr>
              <a:t>5</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Εξήγηση της σημαντικότητας του φύλλου εργασίας και των εγγραφών κλεισίματος στη διαχείριση μίας επιχείρησης.</a:t>
            </a: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1593263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981200" y="152400"/>
            <a:ext cx="8229600" cy="914400"/>
          </a:xfrm>
        </p:spPr>
        <p:txBody>
          <a:bodyPr>
            <a:normAutofit fontScale="90000"/>
          </a:bodyPr>
          <a:lstStyle/>
          <a:p>
            <a:r>
              <a:rPr lang="el-GR" altLang="el-GR" sz="2400">
                <a:solidFill>
                  <a:schemeClr val="bg1"/>
                </a:solidFill>
              </a:rPr>
              <a:t>Βήμα </a:t>
            </a:r>
            <a:r>
              <a:rPr lang="en-US" altLang="el-GR" sz="2400">
                <a:solidFill>
                  <a:schemeClr val="bg1"/>
                </a:solidFill>
              </a:rPr>
              <a:t>2: </a:t>
            </a:r>
            <a:r>
              <a:rPr lang="el-GR" altLang="el-GR" sz="2400">
                <a:solidFill>
                  <a:schemeClr val="bg1"/>
                </a:solidFill>
              </a:rPr>
              <a:t>Κλείσιμο Χρεωστικών Υπολοίπων </a:t>
            </a:r>
            <a:r>
              <a:rPr lang="en-US" altLang="el-GR" sz="2400">
                <a:solidFill>
                  <a:schemeClr val="bg1"/>
                </a:solidFill>
              </a:rPr>
              <a:t/>
            </a:r>
            <a:br>
              <a:rPr lang="en-US" altLang="el-GR" sz="2400">
                <a:solidFill>
                  <a:schemeClr val="bg1"/>
                </a:solidFill>
              </a:rPr>
            </a:br>
            <a:r>
              <a:rPr lang="en-US" altLang="el-GR" sz="2400">
                <a:solidFill>
                  <a:schemeClr val="bg1"/>
                </a:solidFill>
              </a:rPr>
              <a:t>(</a:t>
            </a:r>
            <a:r>
              <a:rPr lang="el-GR" altLang="el-GR" sz="2400">
                <a:solidFill>
                  <a:schemeClr val="bg1"/>
                </a:solidFill>
              </a:rPr>
              <a:t>Κλείσιμο των Λογαριασμών Εξόδων</a:t>
            </a:r>
            <a:r>
              <a:rPr lang="en-US" altLang="el-GR" smtClean="0">
                <a:solidFill>
                  <a:schemeClr val="bg1"/>
                </a:solidFill>
              </a:rPr>
              <a:t>)  </a:t>
            </a:r>
            <a:r>
              <a:rPr lang="en-US" altLang="el-GR" sz="1800">
                <a:solidFill>
                  <a:schemeClr val="bg1"/>
                </a:solidFill>
              </a:rPr>
              <a:t>(</a:t>
            </a:r>
            <a:r>
              <a:rPr lang="el-GR" altLang="el-GR" sz="1800">
                <a:solidFill>
                  <a:schemeClr val="bg1"/>
                </a:solidFill>
              </a:rPr>
              <a:t>διαφάνεια</a:t>
            </a:r>
            <a:r>
              <a:rPr lang="en-US" altLang="el-GR" sz="1800">
                <a:solidFill>
                  <a:schemeClr val="bg1"/>
                </a:solidFill>
              </a:rPr>
              <a:t> 3</a:t>
            </a:r>
            <a:r>
              <a:rPr lang="el-GR" altLang="el-GR" sz="1800" baseline="30000">
                <a:solidFill>
                  <a:schemeClr val="bg1"/>
                </a:solidFill>
              </a:rPr>
              <a:t>η</a:t>
            </a:r>
            <a:r>
              <a:rPr lang="el-GR" altLang="el-GR" sz="1800">
                <a:solidFill>
                  <a:schemeClr val="bg1"/>
                </a:solidFill>
              </a:rPr>
              <a:t> από</a:t>
            </a:r>
            <a:r>
              <a:rPr lang="en-US" altLang="el-GR" sz="1800">
                <a:solidFill>
                  <a:schemeClr val="bg1"/>
                </a:solidFill>
              </a:rPr>
              <a:t> 3)</a:t>
            </a:r>
            <a:endParaRPr lang="en-US" altLang="el-GR" smtClean="0"/>
          </a:p>
        </p:txBody>
      </p:sp>
      <p:sp>
        <p:nvSpPr>
          <p:cNvPr id="67587" name="Content Placeholder 2"/>
          <p:cNvSpPr>
            <a:spLocks noGrp="1"/>
          </p:cNvSpPr>
          <p:nvPr>
            <p:ph idx="1"/>
          </p:nvPr>
        </p:nvSpPr>
        <p:spPr>
          <a:xfrm>
            <a:off x="838200" y="1838688"/>
            <a:ext cx="10515600" cy="4351338"/>
          </a:xfrm>
        </p:spPr>
        <p:txBody>
          <a:bodyPr/>
          <a:lstStyle/>
          <a:p>
            <a:pPr marL="0" indent="0" algn="just">
              <a:buNone/>
            </a:pPr>
            <a:r>
              <a:rPr lang="el-GR" altLang="el-GR" b="1" smtClean="0">
                <a:solidFill>
                  <a:srgbClr val="275CAE"/>
                </a:solidFill>
                <a:latin typeface="Tw Cen MT" panose="020B0602020104020603" pitchFamily="34" charset="0"/>
                <a:cs typeface="Times New Roman" panose="02020603050405020304" pitchFamily="18" charset="0"/>
              </a:rPr>
              <a:t>Σχόλιο</a:t>
            </a:r>
            <a:r>
              <a:rPr lang="en-US" altLang="el-GR" b="1" smtClean="0">
                <a:solidFill>
                  <a:srgbClr val="275CAE"/>
                </a:solidFill>
                <a:latin typeface="Tw Cen MT" panose="020B0602020104020603" pitchFamily="34" charset="0"/>
                <a:cs typeface="Times New Roman" panose="02020603050405020304" pitchFamily="18" charset="0"/>
              </a:rPr>
              <a:t>:</a:t>
            </a:r>
            <a:r>
              <a:rPr lang="el-GR" altLang="el-GR" b="1" smtClean="0">
                <a:solidFill>
                  <a:srgbClr val="275CAE"/>
                </a:solidFill>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Όλοι οι λογαριασμοί έχουν τώρα μηδενικό υπόλοιπο για την έναρξη της επόμενης λογιστικής περιόδου και ο Λογαριασμός Αποτελεσμάτων Χρήσεως αντικατοπτρίζει τα έσοδα και τα έξοδα της περιόδου</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Η επόμενη διαφάνεια δείχνει τους λογαριασμούς καθολικού για τα έξοδα και το Λογαριασμό Αποτελεσμάτων Χρήσεως στο σημείο αυτό του λογιστικού κύκλου</a:t>
            </a:r>
            <a:r>
              <a:rPr lang="en-US" altLang="el-GR" smtClean="0">
                <a:latin typeface="Tw Cen MT" panose="020B0602020104020603" pitchFamily="34" charset="0"/>
                <a:cs typeface="Times New Roman" panose="02020603050405020304" pitchFamily="18" charset="0"/>
              </a:rPr>
              <a:t>.</a:t>
            </a:r>
          </a:p>
        </p:txBody>
      </p:sp>
    </p:spTree>
    <p:extLst>
      <p:ext uri="{BB962C8B-B14F-4D97-AF65-F5344CB8AC3E}">
        <p14:creationId xmlns:p14="http://schemas.microsoft.com/office/powerpoint/2010/main" val="3409241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994263" y="0"/>
            <a:ext cx="8077200" cy="1066800"/>
          </a:xfrm>
        </p:spPr>
        <p:txBody>
          <a:bodyPr/>
          <a:lstStyle/>
          <a:p>
            <a:r>
              <a:rPr lang="el-GR" altLang="el-GR" sz="2000" dirty="0">
                <a:ea typeface="Arial Unicode MS" panose="020B0604020202020204" pitchFamily="34" charset="-128"/>
              </a:rPr>
              <a:t>Μεταφορά της Εγγραφής Κλεισίματος Λογαριασμών Χρεωστικού Υπολοίπου στο Λογαριασμό Αποτελεσμάτων Χρήσεως</a:t>
            </a:r>
            <a:endParaRPr altLang="el-GR" sz="2000" dirty="0">
              <a:ea typeface="Arial Unicode MS" panose="020B0604020202020204" pitchFamily="34" charset="-128"/>
            </a:endParaRPr>
          </a:p>
        </p:txBody>
      </p:sp>
      <p:pic>
        <p:nvPicPr>
          <p:cNvPr id="68614" name="Picture 6" descr="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211" y="895815"/>
            <a:ext cx="10071463" cy="584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50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600200" y="152400"/>
            <a:ext cx="9067800" cy="1066800"/>
          </a:xfrm>
        </p:spPr>
        <p:txBody>
          <a:bodyPr>
            <a:normAutofit fontScale="90000"/>
          </a:bodyPr>
          <a:lstStyle/>
          <a:p>
            <a:r>
              <a:rPr lang="el-GR" altLang="el-GR">
                <a:ea typeface="Arial Unicode MS" panose="020B0604020202020204" pitchFamily="34" charset="-128"/>
              </a:rPr>
              <a:t>Βήμα </a:t>
            </a:r>
            <a:r>
              <a:rPr altLang="el-GR">
                <a:ea typeface="Arial Unicode MS" panose="020B0604020202020204" pitchFamily="34" charset="-128"/>
              </a:rPr>
              <a:t>3: </a:t>
            </a:r>
            <a:r>
              <a:rPr lang="el-GR" altLang="el-GR">
                <a:ea typeface="Arial Unicode MS" panose="020B0604020202020204" pitchFamily="34" charset="-128"/>
              </a:rPr>
              <a:t>Κλείσιμο του Υπολοίπου του Λογαριασμού Αποτελεσμάτων Χρήσεως</a:t>
            </a:r>
            <a:r>
              <a:rPr altLang="el-GR">
                <a:ea typeface="Arial Unicode MS" panose="020B0604020202020204" pitchFamily="34" charset="-128"/>
              </a:rPr>
              <a:t> </a:t>
            </a:r>
            <a:r>
              <a:rPr altLang="el-GR" sz="1800">
                <a:ea typeface="Arial Unicode MS" panose="020B0604020202020204" pitchFamily="34" charset="-128"/>
              </a:rPr>
              <a:t>(</a:t>
            </a:r>
            <a:r>
              <a:rPr lang="el-GR" altLang="el-GR" sz="1800">
                <a:ea typeface="Arial Unicode MS" panose="020B0604020202020204" pitchFamily="34" charset="-128"/>
              </a:rPr>
              <a:t>διαφάνεια </a:t>
            </a:r>
            <a:r>
              <a:rPr altLang="el-GR" sz="1800">
                <a:ea typeface="Arial Unicode MS" panose="020B0604020202020204" pitchFamily="34" charset="-128"/>
              </a:rPr>
              <a:t>1</a:t>
            </a:r>
            <a:r>
              <a:rPr lang="el-GR" altLang="el-GR" sz="1800" baseline="30000">
                <a:ea typeface="Arial Unicode MS" panose="020B0604020202020204" pitchFamily="34" charset="-128"/>
              </a:rPr>
              <a:t>η</a:t>
            </a:r>
            <a:r>
              <a:rPr lang="el-GR" altLang="el-GR" sz="1800">
                <a:ea typeface="Arial Unicode MS" panose="020B0604020202020204" pitchFamily="34" charset="-128"/>
              </a:rPr>
              <a:t> από</a:t>
            </a:r>
            <a:r>
              <a:rPr altLang="el-GR" sz="1800">
                <a:ea typeface="Arial Unicode MS" panose="020B0604020202020204" pitchFamily="34" charset="-128"/>
              </a:rPr>
              <a:t> 3)</a:t>
            </a:r>
          </a:p>
        </p:txBody>
      </p:sp>
      <p:sp>
        <p:nvSpPr>
          <p:cNvPr id="69639" name="Rectangle 7"/>
          <p:cNvSpPr>
            <a:spLocks noChangeArrowheads="1"/>
          </p:cNvSpPr>
          <p:nvPr/>
        </p:nvSpPr>
        <p:spPr bwMode="auto">
          <a:xfrm>
            <a:off x="2286000" y="1752600"/>
            <a:ext cx="769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tabLst>
                <a:tab pos="452438" algn="l"/>
              </a:tabLst>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1250950" indent="-533400">
              <a:spcBef>
                <a:spcPct val="20000"/>
              </a:spcBef>
              <a:buChar char="–"/>
              <a:tabLst>
                <a:tab pos="452438" algn="l"/>
              </a:tabLst>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887538" indent="-457200">
              <a:spcBef>
                <a:spcPct val="20000"/>
              </a:spcBef>
              <a:buChar char="•"/>
              <a:tabLst>
                <a:tab pos="452438" algn="l"/>
              </a:tabLst>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2447925" indent="-3810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3008313" indent="-3810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34655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9227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43799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8371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1800" b="1">
                <a:solidFill>
                  <a:srgbClr val="275CAE"/>
                </a:solidFill>
              </a:rPr>
              <a:t>Λογαριασμο</a:t>
            </a:r>
            <a:r>
              <a:rPr lang="el-GR" altLang="en-US" sz="1800">
                <a:solidFill>
                  <a:srgbClr val="275CAE"/>
                </a:solidFill>
              </a:rPr>
              <a:t>ί: </a:t>
            </a:r>
            <a:r>
              <a:rPr lang="el-GR" altLang="en-US" sz="1800"/>
              <a:t>Στις 31 Ιουλίου, το πιστωτικό υπόλοιπο του  Λογαριασμού Αποτελεσμάτων Χρήσεως</a:t>
            </a:r>
            <a:r>
              <a:rPr lang="en-US" altLang="en-US" sz="1800"/>
              <a:t> </a:t>
            </a:r>
            <a:r>
              <a:rPr lang="el-GR" altLang="en-US" sz="1800"/>
              <a:t>Ύψους $3.960 κλείνει στο λογαριασμό  </a:t>
            </a:r>
            <a:r>
              <a:rPr lang="en-US" altLang="en-US" sz="1800"/>
              <a:t>J</a:t>
            </a:r>
            <a:r>
              <a:rPr lang="el-GR" altLang="en-US" sz="1800"/>
              <a:t>.</a:t>
            </a:r>
            <a:r>
              <a:rPr lang="en-US" altLang="en-US" sz="1800"/>
              <a:t>Blue </a:t>
            </a:r>
            <a:r>
              <a:rPr lang="el-GR" altLang="en-US" sz="1800"/>
              <a:t>Κεφάλαιο</a:t>
            </a:r>
            <a:r>
              <a:rPr lang="en-US" altLang="en-US" sz="1800"/>
              <a:t>.</a:t>
            </a:r>
          </a:p>
          <a:p>
            <a:pPr>
              <a:lnSpc>
                <a:spcPct val="80000"/>
              </a:lnSpc>
              <a:buFontTx/>
              <a:buNone/>
            </a:pPr>
            <a:endParaRPr lang="en-US" altLang="en-US" sz="1800"/>
          </a:p>
          <a:p>
            <a:pPr>
              <a:lnSpc>
                <a:spcPct val="80000"/>
              </a:lnSpc>
              <a:buFontTx/>
              <a:buNone/>
            </a:pPr>
            <a:r>
              <a:rPr lang="el-GR" altLang="en-US" sz="1800" b="1">
                <a:solidFill>
                  <a:srgbClr val="275CAE"/>
                </a:solidFill>
              </a:rPr>
              <a:t>Ανάλυση</a:t>
            </a:r>
            <a:r>
              <a:rPr lang="el-GR" altLang="en-US" sz="1800">
                <a:solidFill>
                  <a:srgbClr val="275CAE"/>
                </a:solidFill>
              </a:rPr>
              <a:t>: </a:t>
            </a:r>
            <a:r>
              <a:rPr lang="el-GR" altLang="en-US" sz="1800"/>
              <a:t>Η ημερολογιακή Εγγραφή για το κλείσιμο του Λογαριασμού Αποτελεσμάτων Χρήσεως </a:t>
            </a:r>
            <a:endParaRPr lang="en-US" altLang="en-US" sz="1800"/>
          </a:p>
          <a:p>
            <a:pPr>
              <a:buFontTx/>
              <a:buNone/>
            </a:pPr>
            <a:r>
              <a:rPr lang="en-US" altLang="en-US" sz="1800">
                <a:solidFill>
                  <a:srgbClr val="800000"/>
                </a:solidFill>
                <a:latin typeface="ZapfDingbats" pitchFamily="2" charset="0"/>
              </a:rPr>
              <a:t>t</a:t>
            </a:r>
            <a:r>
              <a:rPr lang="el-GR" altLang="en-US" sz="1800"/>
              <a:t> μειώνει το λογαριασμό των </a:t>
            </a:r>
            <a:r>
              <a:rPr lang="el-GR" altLang="en-US" sz="1800" i="1"/>
              <a:t>Ιδίων Κεφαλαίων Λογαριασμός Αποτελεσμάτων Χρήσεως</a:t>
            </a:r>
            <a:r>
              <a:rPr lang="el-GR" altLang="en-US" sz="1800"/>
              <a:t> με μία χρέωση.</a:t>
            </a:r>
            <a:endParaRPr lang="en-US" altLang="en-US" sz="1800"/>
          </a:p>
          <a:p>
            <a:pPr>
              <a:buFontTx/>
              <a:buNone/>
            </a:pPr>
            <a:r>
              <a:rPr lang="en-US" altLang="en-US" sz="1800">
                <a:solidFill>
                  <a:schemeClr val="hlink"/>
                </a:solidFill>
                <a:latin typeface="ZapfDingbats" pitchFamily="2" charset="0"/>
              </a:rPr>
              <a:t>s</a:t>
            </a:r>
            <a:r>
              <a:rPr lang="el-GR" altLang="en-US" sz="1800"/>
              <a:t> αυξάνει τον λογαριασμό των </a:t>
            </a:r>
            <a:r>
              <a:rPr lang="el-GR" altLang="en-US" sz="1800" i="1"/>
              <a:t>Ιδίων Κεφαλαίων</a:t>
            </a:r>
            <a:r>
              <a:rPr lang="el-GR" altLang="en-US" sz="1800"/>
              <a:t> </a:t>
            </a:r>
            <a:r>
              <a:rPr lang="en-US" altLang="en-US" sz="1800" i="1"/>
              <a:t>J</a:t>
            </a:r>
            <a:r>
              <a:rPr lang="el-GR" altLang="en-US" sz="1800" i="1"/>
              <a:t>.</a:t>
            </a:r>
            <a:r>
              <a:rPr lang="en-US" altLang="en-US" sz="1800" i="1"/>
              <a:t>Blue</a:t>
            </a:r>
            <a:r>
              <a:rPr lang="el-GR" altLang="en-US" sz="1800" i="1"/>
              <a:t> Κεφάλαιο</a:t>
            </a:r>
            <a:r>
              <a:rPr lang="el-GR" altLang="en-US" sz="1800"/>
              <a:t> με μια πίστωση.</a:t>
            </a:r>
          </a:p>
        </p:txBody>
      </p:sp>
    </p:spTree>
    <p:extLst>
      <p:ext uri="{BB962C8B-B14F-4D97-AF65-F5344CB8AC3E}">
        <p14:creationId xmlns:p14="http://schemas.microsoft.com/office/powerpoint/2010/main" val="1344017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05038" y="1644650"/>
            <a:ext cx="7815262" cy="2305050"/>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nvGraphicFramePr>
        <p:xfrm>
          <a:off x="2209800" y="1828801"/>
          <a:ext cx="7480300" cy="371475"/>
        </p:xfrm>
        <a:graphic>
          <a:graphicData uri="http://schemas.openxmlformats.org/drawingml/2006/table">
            <a:tbl>
              <a:tblPr/>
              <a:tblGrid>
                <a:gridCol w="1995488">
                  <a:extLst>
                    <a:ext uri="{9D8B030D-6E8A-4147-A177-3AD203B41FA5}">
                      <a16:colId xmlns:a16="http://schemas.microsoft.com/office/drawing/2014/main" xmlns="" val="1130566854"/>
                    </a:ext>
                  </a:extLst>
                </a:gridCol>
                <a:gridCol w="422275">
                  <a:extLst>
                    <a:ext uri="{9D8B030D-6E8A-4147-A177-3AD203B41FA5}">
                      <a16:colId xmlns:a16="http://schemas.microsoft.com/office/drawing/2014/main" xmlns="" val="1395055022"/>
                    </a:ext>
                  </a:extLst>
                </a:gridCol>
                <a:gridCol w="2803525">
                  <a:extLst>
                    <a:ext uri="{9D8B030D-6E8A-4147-A177-3AD203B41FA5}">
                      <a16:colId xmlns:a16="http://schemas.microsoft.com/office/drawing/2014/main" xmlns="" val="3491927031"/>
                    </a:ext>
                  </a:extLst>
                </a:gridCol>
                <a:gridCol w="295275">
                  <a:extLst>
                    <a:ext uri="{9D8B030D-6E8A-4147-A177-3AD203B41FA5}">
                      <a16:colId xmlns:a16="http://schemas.microsoft.com/office/drawing/2014/main" xmlns="" val="2962311047"/>
                    </a:ext>
                  </a:extLst>
                </a:gridCol>
                <a:gridCol w="1963737">
                  <a:extLst>
                    <a:ext uri="{9D8B030D-6E8A-4147-A177-3AD203B41FA5}">
                      <a16:colId xmlns:a16="http://schemas.microsoft.com/office/drawing/2014/main" xmlns="" val="1781308121"/>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 </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880658396"/>
                  </a:ext>
                </a:extLst>
              </a:tr>
            </a:tbl>
          </a:graphicData>
        </a:graphic>
      </p:graphicFrame>
      <p:graphicFrame>
        <p:nvGraphicFramePr>
          <p:cNvPr id="3" name="Table 2"/>
          <p:cNvGraphicFramePr>
            <a:graphicFrameLocks noGrp="1"/>
          </p:cNvGraphicFramePr>
          <p:nvPr/>
        </p:nvGraphicFramePr>
        <p:xfrm>
          <a:off x="2286000" y="2036763"/>
          <a:ext cx="7480300" cy="304800"/>
        </p:xfrm>
        <a:graphic>
          <a:graphicData uri="http://schemas.openxmlformats.org/drawingml/2006/table">
            <a:tbl>
              <a:tblPr/>
              <a:tblGrid>
                <a:gridCol w="2493963">
                  <a:extLst>
                    <a:ext uri="{9D8B030D-6E8A-4147-A177-3AD203B41FA5}">
                      <a16:colId xmlns:a16="http://schemas.microsoft.com/office/drawing/2014/main" xmlns="" val="2489927138"/>
                    </a:ext>
                  </a:extLst>
                </a:gridCol>
                <a:gridCol w="2492375">
                  <a:extLst>
                    <a:ext uri="{9D8B030D-6E8A-4147-A177-3AD203B41FA5}">
                      <a16:colId xmlns:a16="http://schemas.microsoft.com/office/drawing/2014/main" xmlns="" val="298615151"/>
                    </a:ext>
                  </a:extLst>
                </a:gridCol>
                <a:gridCol w="2493962">
                  <a:extLst>
                    <a:ext uri="{9D8B030D-6E8A-4147-A177-3AD203B41FA5}">
                      <a16:colId xmlns:a16="http://schemas.microsoft.com/office/drawing/2014/main" xmlns="" val="437658564"/>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93" marB="4569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93" marB="4569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Λογ. Αποτελεσμάτων Χρήσεως</a:t>
                      </a:r>
                      <a:endParaRPr kumimoji="0" lang="en-US"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93" marB="4569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726021127"/>
                  </a:ext>
                </a:extLst>
              </a:tr>
            </a:tbl>
          </a:graphicData>
        </a:graphic>
      </p:graphicFrame>
      <p:graphicFrame>
        <p:nvGraphicFramePr>
          <p:cNvPr id="4" name="Table 3"/>
          <p:cNvGraphicFramePr>
            <a:graphicFrameLocks noGrp="1"/>
          </p:cNvGraphicFramePr>
          <p:nvPr/>
        </p:nvGraphicFramePr>
        <p:xfrm>
          <a:off x="7086600" y="2362200"/>
          <a:ext cx="2916238" cy="742950"/>
        </p:xfrm>
        <a:graphic>
          <a:graphicData uri="http://schemas.openxmlformats.org/drawingml/2006/table">
            <a:tbl>
              <a:tblPr/>
              <a:tblGrid>
                <a:gridCol w="1458913">
                  <a:extLst>
                    <a:ext uri="{9D8B030D-6E8A-4147-A177-3AD203B41FA5}">
                      <a16:colId xmlns:a16="http://schemas.microsoft.com/office/drawing/2014/main" xmlns="" val="2357268311"/>
                    </a:ext>
                  </a:extLst>
                </a:gridCol>
                <a:gridCol w="1457325">
                  <a:extLst>
                    <a:ext uri="{9D8B030D-6E8A-4147-A177-3AD203B41FA5}">
                      <a16:colId xmlns:a16="http://schemas.microsoft.com/office/drawing/2014/main" xmlns="" val="3601951010"/>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00" marB="4570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00" marB="4570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2108139734"/>
                  </a:ext>
                </a:extLst>
              </a:tr>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31      3</a:t>
                      </a: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960</a:t>
                      </a:r>
                    </a:p>
                  </a:txBody>
                  <a:tcPr marL="91416" marR="91416" marT="45700" marB="4570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00" marB="4570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2177678731"/>
                  </a:ext>
                </a:extLst>
              </a:tr>
            </a:tbl>
          </a:graphicData>
        </a:graphic>
      </p:graphicFrame>
      <p:sp>
        <p:nvSpPr>
          <p:cNvPr id="8" name="Rounded Rectangle 7"/>
          <p:cNvSpPr>
            <a:spLocks noChangeArrowheads="1"/>
          </p:cNvSpPr>
          <p:nvPr/>
        </p:nvSpPr>
        <p:spPr bwMode="auto">
          <a:xfrm>
            <a:off x="2209801" y="4495800"/>
            <a:ext cx="7820025" cy="1316038"/>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71743" name="Group 63"/>
          <p:cNvGraphicFramePr>
            <a:graphicFrameLocks noGrp="1"/>
          </p:cNvGraphicFramePr>
          <p:nvPr/>
        </p:nvGraphicFramePr>
        <p:xfrm>
          <a:off x="2209800" y="4495800"/>
          <a:ext cx="7602538" cy="1524000"/>
        </p:xfrm>
        <a:graphic>
          <a:graphicData uri="http://schemas.openxmlformats.org/drawingml/2006/table">
            <a:tbl>
              <a:tblPr/>
              <a:tblGrid>
                <a:gridCol w="1095375">
                  <a:extLst>
                    <a:ext uri="{9D8B030D-6E8A-4147-A177-3AD203B41FA5}">
                      <a16:colId xmlns:a16="http://schemas.microsoft.com/office/drawing/2014/main" xmlns="" val="3299944462"/>
                    </a:ext>
                  </a:extLst>
                </a:gridCol>
                <a:gridCol w="3635375">
                  <a:extLst>
                    <a:ext uri="{9D8B030D-6E8A-4147-A177-3AD203B41FA5}">
                      <a16:colId xmlns:a16="http://schemas.microsoft.com/office/drawing/2014/main" xmlns="" val="3216063714"/>
                    </a:ext>
                  </a:extLst>
                </a:gridCol>
                <a:gridCol w="503238">
                  <a:extLst>
                    <a:ext uri="{9D8B030D-6E8A-4147-A177-3AD203B41FA5}">
                      <a16:colId xmlns:a16="http://schemas.microsoft.com/office/drawing/2014/main" xmlns="" val="2831294726"/>
                    </a:ext>
                  </a:extLst>
                </a:gridCol>
                <a:gridCol w="1004887">
                  <a:extLst>
                    <a:ext uri="{9D8B030D-6E8A-4147-A177-3AD203B41FA5}">
                      <a16:colId xmlns:a16="http://schemas.microsoft.com/office/drawing/2014/main" xmlns="" val="2400848640"/>
                    </a:ext>
                  </a:extLst>
                </a:gridCol>
                <a:gridCol w="1363663">
                  <a:extLst>
                    <a:ext uri="{9D8B030D-6E8A-4147-A177-3AD203B41FA5}">
                      <a16:colId xmlns:a16="http://schemas.microsoft.com/office/drawing/2014/main" xmlns="" val="3681853828"/>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4207598875"/>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a:t>
                      </a: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Λογαριασμός Αποτελεσμάτων Χρήσεως     </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314</a:t>
                      </a: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960</a:t>
                      </a: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094371843"/>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J. Blue,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Κεφάλαιο</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311</a:t>
                      </a:r>
                    </a:p>
                  </a:txBody>
                  <a:tcPr marL="274349"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960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76340378"/>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Κλείσιμο του λογαριασμού Αποτελεσμάτων Χρήσεως</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221959285"/>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1478727"/>
                  </a:ext>
                </a:extLst>
              </a:tr>
            </a:tbl>
          </a:graphicData>
        </a:graphic>
      </p:graphicFrame>
      <p:sp>
        <p:nvSpPr>
          <p:cNvPr id="71721" name="TextBox 39"/>
          <p:cNvSpPr txBox="1">
            <a:spLocks noChangeArrowheads="1"/>
          </p:cNvSpPr>
          <p:nvPr/>
        </p:nvSpPr>
        <p:spPr bwMode="auto">
          <a:xfrm>
            <a:off x="2392364" y="1203325"/>
            <a:ext cx="408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 </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9801" y="41148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graphicFrame>
        <p:nvGraphicFramePr>
          <p:cNvPr id="13" name="Table 12"/>
          <p:cNvGraphicFramePr>
            <a:graphicFrameLocks noGrp="1"/>
          </p:cNvGraphicFramePr>
          <p:nvPr/>
        </p:nvGraphicFramePr>
        <p:xfrm>
          <a:off x="7086600" y="3429001"/>
          <a:ext cx="2916238" cy="493713"/>
        </p:xfrm>
        <a:graphic>
          <a:graphicData uri="http://schemas.openxmlformats.org/drawingml/2006/table">
            <a:tbl>
              <a:tblPr/>
              <a:tblGrid>
                <a:gridCol w="1458913">
                  <a:extLst>
                    <a:ext uri="{9D8B030D-6E8A-4147-A177-3AD203B41FA5}">
                      <a16:colId xmlns:a16="http://schemas.microsoft.com/office/drawing/2014/main" xmlns="" val="1603932153"/>
                    </a:ext>
                  </a:extLst>
                </a:gridCol>
                <a:gridCol w="1457325">
                  <a:extLst>
                    <a:ext uri="{9D8B030D-6E8A-4147-A177-3AD203B41FA5}">
                      <a16:colId xmlns:a16="http://schemas.microsoft.com/office/drawing/2014/main" xmlns="" val="2811788627"/>
                    </a:ext>
                  </a:extLst>
                </a:gridCol>
              </a:tblGrid>
              <a:tr h="493713">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25" marB="4572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31     3</a:t>
                      </a: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960</a:t>
                      </a:r>
                    </a:p>
                  </a:txBody>
                  <a:tcPr marL="91416" marR="91416" marT="45725" marB="4572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462688415"/>
                  </a:ext>
                </a:extLst>
              </a:tr>
            </a:tbl>
          </a:graphicData>
        </a:graphic>
      </p:graphicFrame>
      <p:sp>
        <p:nvSpPr>
          <p:cNvPr id="71729" name="TextBox 6"/>
          <p:cNvSpPr txBox="1">
            <a:spLocks noChangeArrowheads="1"/>
          </p:cNvSpPr>
          <p:nvPr/>
        </p:nvSpPr>
        <p:spPr bwMode="auto">
          <a:xfrm>
            <a:off x="7924800" y="3124201"/>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l-GR" sz="1400" b="1">
                <a:solidFill>
                  <a:schemeClr val="tx2"/>
                </a:solidFill>
                <a:latin typeface="Calibri" panose="020F0502020204030204" pitchFamily="34" charset="0"/>
              </a:rPr>
              <a:t>J. Blue,</a:t>
            </a:r>
            <a:r>
              <a:rPr lang="el-GR" altLang="el-GR" sz="1400" b="1">
                <a:solidFill>
                  <a:schemeClr val="tx2"/>
                </a:solidFill>
                <a:latin typeface="Calibri" panose="020F0502020204030204" pitchFamily="34" charset="0"/>
              </a:rPr>
              <a:t> Κεφάλαιο</a:t>
            </a:r>
            <a:endParaRPr lang="en-US" altLang="el-GR" sz="1400" b="1">
              <a:solidFill>
                <a:schemeClr val="tx2"/>
              </a:solidFill>
              <a:latin typeface="Calibri" panose="020F0502020204030204" pitchFamily="34" charset="0"/>
            </a:endParaRPr>
          </a:p>
        </p:txBody>
      </p:sp>
      <p:cxnSp>
        <p:nvCxnSpPr>
          <p:cNvPr id="7" name="Straight Arrow Connector 6"/>
          <p:cNvCxnSpPr>
            <a:cxnSpLocks noChangeShapeType="1"/>
          </p:cNvCxnSpPr>
          <p:nvPr/>
        </p:nvCxnSpPr>
        <p:spPr bwMode="auto">
          <a:xfrm>
            <a:off x="8382000" y="2971800"/>
            <a:ext cx="0" cy="228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8382000" y="2971800"/>
            <a:ext cx="0" cy="152400"/>
          </a:xfrm>
          <a:prstGeom prst="line">
            <a:avLst/>
          </a:prstGeom>
          <a:noFill/>
          <a:ln w="38100">
            <a:solidFill>
              <a:srgbClr val="003300"/>
            </a:solidFill>
            <a:round/>
            <a:headEnd/>
            <a:tailEn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flipH="1">
            <a:off x="7239000" y="3124200"/>
            <a:ext cx="1143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flipH="1">
            <a:off x="7315200" y="31242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a:off x="7315200" y="3124200"/>
            <a:ext cx="0" cy="1905000"/>
          </a:xfrm>
          <a:prstGeom prst="straightConnector1">
            <a:avLst/>
          </a:prstGeom>
          <a:noFill/>
          <a:ln w="38100">
            <a:solidFill>
              <a:srgbClr val="003300"/>
            </a:solidFill>
            <a:round/>
            <a:headEnd/>
            <a:tailEnd type="arrow" w="med" len="me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flipV="1">
            <a:off x="7315200" y="31242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a:off x="7315200" y="4953000"/>
            <a:ext cx="1524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a:off x="9906000" y="3581400"/>
            <a:ext cx="3048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9906000" y="35814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a:off x="10210800" y="3581400"/>
            <a:ext cx="0" cy="1676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10210800" y="3581400"/>
            <a:ext cx="0" cy="167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H="1">
            <a:off x="9372600" y="5257800"/>
            <a:ext cx="838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38435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par>
                          <p:cTn id="30" fill="hold" nodeType="afterGroup">
                            <p:stCondLst>
                              <p:cond delay="1500"/>
                            </p:stCondLst>
                            <p:childTnLst>
                              <p:par>
                                <p:cTn id="31" presetID="1"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par>
                          <p:cTn id="33" fill="hold" nodeType="afterGroup">
                            <p:stCondLst>
                              <p:cond delay="1500"/>
                            </p:stCondLst>
                            <p:childTnLst>
                              <p:par>
                                <p:cTn id="34" presetID="22" presetClass="entr" presetSubtype="8"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par>
                          <p:cTn id="42" fill="hold" nodeType="afterGroup">
                            <p:stCondLst>
                              <p:cond delay="500"/>
                            </p:stCondLst>
                            <p:childTnLst>
                              <p:par>
                                <p:cTn id="43" presetID="1"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par>
                          <p:cTn id="45" fill="hold" nodeType="afterGroup">
                            <p:stCondLst>
                              <p:cond delay="500"/>
                            </p:stCondLst>
                            <p:childTnLst>
                              <p:par>
                                <p:cTn id="46" presetID="22" presetClass="entr" presetSubtype="1"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up)">
                                      <p:cBhvr>
                                        <p:cTn id="48"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par>
                          <p:cTn id="49" fill="hold" nodeType="afterGroup">
                            <p:stCondLst>
                              <p:cond delay="1000"/>
                            </p:stCondLst>
                            <p:childTnLst>
                              <p:par>
                                <p:cTn id="50" presetID="1" presetClass="entr" presetSubtype="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par>
                          <p:cTn id="52" fill="hold" nodeType="afterGroup">
                            <p:stCondLst>
                              <p:cond delay="1000"/>
                            </p:stCondLst>
                            <p:childTnLst>
                              <p:par>
                                <p:cTn id="53" presetID="2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right)">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686800" cy="914400"/>
          </a:xfrm>
          <a:extLst/>
        </p:spPr>
        <p:txBody>
          <a:bodyPr/>
          <a:lstStyle/>
          <a:p>
            <a:r>
              <a:rPr lang="el-GR" altLang="en-US" sz="2400"/>
              <a:t>Βήμα </a:t>
            </a:r>
            <a:r>
              <a:rPr lang="en-US" altLang="en-US" sz="2400"/>
              <a:t>3: </a:t>
            </a:r>
            <a:r>
              <a:rPr lang="el-GR" altLang="en-US" sz="2400"/>
              <a:t>Κλείσιμο του Υπολοίπου του Λογαριασμού Αποτελεσμάτων Χρησεως </a:t>
            </a:r>
            <a:r>
              <a:rPr lang="en-US" altLang="en-US" sz="1800"/>
              <a:t>(</a:t>
            </a:r>
            <a:r>
              <a:rPr lang="el-GR" altLang="en-US" sz="1800"/>
              <a:t>διαφάνεια</a:t>
            </a:r>
            <a:r>
              <a:rPr lang="en-US" altLang="en-US" sz="1800"/>
              <a:t> 3</a:t>
            </a:r>
            <a:r>
              <a:rPr lang="el-GR" altLang="en-US" sz="1800" baseline="30000"/>
              <a:t>η</a:t>
            </a:r>
            <a:r>
              <a:rPr lang="el-GR" altLang="en-US" sz="1800"/>
              <a:t> από</a:t>
            </a:r>
            <a:r>
              <a:rPr lang="en-US" altLang="en-US" sz="1800"/>
              <a:t> 3)</a:t>
            </a:r>
            <a:endParaRPr lang="en-US" altLang="en-US" smtClean="0"/>
          </a:p>
        </p:txBody>
      </p:sp>
      <p:sp>
        <p:nvSpPr>
          <p:cNvPr id="72707" name="Content Placeholder 2"/>
          <p:cNvSpPr>
            <a:spLocks noGrp="1"/>
          </p:cNvSpPr>
          <p:nvPr>
            <p:ph idx="1"/>
          </p:nvPr>
        </p:nvSpPr>
        <p:spPr/>
        <p:txBody>
          <a:bodyPr/>
          <a:lstStyle/>
          <a:p>
            <a:pPr marL="0" indent="0" algn="just">
              <a:buNone/>
            </a:pPr>
            <a:r>
              <a:rPr lang="el-GR" altLang="el-GR" b="1" smtClean="0">
                <a:solidFill>
                  <a:srgbClr val="275CAE"/>
                </a:solidFill>
                <a:latin typeface="Tw Cen MT" panose="020B0602020104020603" pitchFamily="34" charset="0"/>
                <a:cs typeface="Times New Roman" panose="02020603050405020304" pitchFamily="18" charset="0"/>
              </a:rPr>
              <a:t>Σχόλιο</a:t>
            </a:r>
            <a:r>
              <a:rPr lang="en-US" altLang="el-GR" b="1" smtClean="0">
                <a:solidFill>
                  <a:srgbClr val="275CAE"/>
                </a:solidFill>
                <a:latin typeface="Tw Cen MT" panose="020B0602020104020603" pitchFamily="34" charset="0"/>
                <a:cs typeface="Times New Roman" panose="02020603050405020304" pitchFamily="18" charset="0"/>
              </a:rPr>
              <a:t>:</a:t>
            </a:r>
            <a:r>
              <a:rPr lang="el-GR" altLang="el-GR" b="1" smtClean="0">
                <a:solidFill>
                  <a:srgbClr val="275CAE"/>
                </a:solidFill>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Ο Λογαριασμός Αποτελεσμάτων Χρήσεως</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έχει τώρα μηδενικό υπόλοιπο για την επόμενη λογιστική περίοδο και ο λογαριασμός </a:t>
            </a:r>
            <a:r>
              <a:rPr lang="en-US" altLang="el-GR" smtClean="0">
                <a:latin typeface="Tw Cen MT" panose="020B0602020104020603" pitchFamily="34" charset="0"/>
                <a:cs typeface="Times New Roman" panose="02020603050405020304" pitchFamily="18" charset="0"/>
              </a:rPr>
              <a:t>J. Blue </a:t>
            </a:r>
            <a:r>
              <a:rPr lang="el-GR" altLang="el-GR" smtClean="0">
                <a:latin typeface="Tw Cen MT" panose="020B0602020104020603" pitchFamily="34" charset="0"/>
                <a:cs typeface="Times New Roman" panose="02020603050405020304" pitchFamily="18" charset="0"/>
              </a:rPr>
              <a:t>Κεφάλαιο αντικατοπτρίζει τα κέρδη της περιόδου</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Η επόμενη διαφάνεια δείχνει τους λογαριασμούς καθολικού για τον Λογαριασμό Αποτελεσμάτων Χρήσεως και το λογαριασμό </a:t>
            </a:r>
            <a:r>
              <a:rPr lang="en-US" altLang="el-GR" smtClean="0">
                <a:latin typeface="Tw Cen MT" panose="020B0602020104020603" pitchFamily="34" charset="0"/>
                <a:cs typeface="Times New Roman" panose="02020603050405020304" pitchFamily="18" charset="0"/>
              </a:rPr>
              <a:t>J. Blue </a:t>
            </a:r>
            <a:r>
              <a:rPr lang="el-GR" altLang="el-GR" smtClean="0">
                <a:latin typeface="Tw Cen MT" panose="020B0602020104020603" pitchFamily="34" charset="0"/>
                <a:cs typeface="Times New Roman" panose="02020603050405020304" pitchFamily="18" charset="0"/>
              </a:rPr>
              <a:t>Κεφάλαιο στο σημείο αυτό της διαδικασίας κλεισίματος.</a:t>
            </a: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70398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524000" y="152400"/>
            <a:ext cx="8991600" cy="1066800"/>
          </a:xfrm>
        </p:spPr>
        <p:txBody>
          <a:bodyPr/>
          <a:lstStyle/>
          <a:p>
            <a:r>
              <a:rPr lang="el-GR" altLang="el-GR" sz="2000">
                <a:ea typeface="Arial Unicode MS" panose="020B0604020202020204" pitchFamily="34" charset="-128"/>
              </a:rPr>
              <a:t>Μεταφορά της Εγγραφής Κλεισίματος του Υπολοίπου του Λογαριασμού Αποτελεσμάτων Χρήσεως στο Λογαριασμό των Ιδίων Κεφαλαίων</a:t>
            </a:r>
            <a:endParaRPr altLang="el-GR" sz="2000">
              <a:ea typeface="Arial Unicode MS" panose="020B0604020202020204" pitchFamily="34" charset="-128"/>
            </a:endParaRPr>
          </a:p>
        </p:txBody>
      </p:sp>
      <p:pic>
        <p:nvPicPr>
          <p:cNvPr id="73734" name="Picture 6" descr="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31" y="979714"/>
            <a:ext cx="11403316" cy="560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92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981200" y="152400"/>
            <a:ext cx="8216900" cy="1066800"/>
          </a:xfrm>
        </p:spPr>
        <p:txBody>
          <a:bodyPr>
            <a:normAutofit fontScale="90000"/>
          </a:bodyPr>
          <a:lstStyle/>
          <a:p>
            <a:r>
              <a:rPr lang="el-GR" altLang="el-GR">
                <a:ea typeface="Arial Unicode MS" panose="020B0604020202020204" pitchFamily="34" charset="-128"/>
              </a:rPr>
              <a:t>Βήμα</a:t>
            </a:r>
            <a:r>
              <a:rPr altLang="el-GR">
                <a:ea typeface="Arial Unicode MS" panose="020B0604020202020204" pitchFamily="34" charset="-128"/>
              </a:rPr>
              <a:t> 4: </a:t>
            </a:r>
            <a:r>
              <a:rPr lang="el-GR" altLang="el-GR">
                <a:ea typeface="Arial Unicode MS" panose="020B0604020202020204" pitchFamily="34" charset="-128"/>
              </a:rPr>
              <a:t>Κλείσιμο του Υπολοίπου του Λογαριασμού Αναλήψεις </a:t>
            </a:r>
            <a:r>
              <a:rPr altLang="el-GR" sz="1800">
                <a:ea typeface="Arial Unicode MS" panose="020B0604020202020204" pitchFamily="34" charset="-128"/>
              </a:rPr>
              <a:t>(</a:t>
            </a:r>
            <a:r>
              <a:rPr lang="el-GR" altLang="el-GR" sz="1800">
                <a:ea typeface="Arial Unicode MS" panose="020B0604020202020204" pitchFamily="34" charset="-128"/>
              </a:rPr>
              <a:t>διαφάνεια</a:t>
            </a:r>
            <a:r>
              <a:rPr altLang="el-GR" sz="1800">
                <a:ea typeface="Arial Unicode MS" panose="020B0604020202020204" pitchFamily="34" charset="-128"/>
              </a:rPr>
              <a:t> 1</a:t>
            </a:r>
            <a:r>
              <a:rPr lang="el-GR" altLang="el-GR" sz="1800" baseline="30000">
                <a:ea typeface="Arial Unicode MS" panose="020B0604020202020204" pitchFamily="34" charset="-128"/>
              </a:rPr>
              <a:t>η</a:t>
            </a:r>
            <a:r>
              <a:rPr lang="el-GR" altLang="el-GR" sz="1800">
                <a:ea typeface="Arial Unicode MS" panose="020B0604020202020204" pitchFamily="34" charset="-128"/>
              </a:rPr>
              <a:t> από</a:t>
            </a:r>
            <a:r>
              <a:rPr altLang="el-GR" sz="1800">
                <a:ea typeface="Arial Unicode MS" panose="020B0604020202020204" pitchFamily="34" charset="-128"/>
              </a:rPr>
              <a:t> 3)</a:t>
            </a:r>
          </a:p>
        </p:txBody>
      </p:sp>
      <p:sp>
        <p:nvSpPr>
          <p:cNvPr id="74759" name="Rectangle 7"/>
          <p:cNvSpPr>
            <a:spLocks noChangeArrowheads="1"/>
          </p:cNvSpPr>
          <p:nvPr/>
        </p:nvSpPr>
        <p:spPr bwMode="auto">
          <a:xfrm>
            <a:off x="2286000" y="1752600"/>
            <a:ext cx="769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tabLst>
                <a:tab pos="452438" algn="l"/>
              </a:tabLst>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1250950" indent="-533400">
              <a:spcBef>
                <a:spcPct val="20000"/>
              </a:spcBef>
              <a:buChar char="–"/>
              <a:tabLst>
                <a:tab pos="452438" algn="l"/>
              </a:tabLst>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887538" indent="-457200">
              <a:spcBef>
                <a:spcPct val="20000"/>
              </a:spcBef>
              <a:buChar char="•"/>
              <a:tabLst>
                <a:tab pos="452438" algn="l"/>
              </a:tabLst>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2447925" indent="-3810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3008313" indent="-3810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34655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9227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43799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8371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1800" b="1">
                <a:solidFill>
                  <a:srgbClr val="275CAE"/>
                </a:solidFill>
              </a:rPr>
              <a:t>Λογαριασμο</a:t>
            </a:r>
            <a:r>
              <a:rPr lang="el-GR" altLang="en-US" sz="1800">
                <a:solidFill>
                  <a:srgbClr val="275CAE"/>
                </a:solidFill>
              </a:rPr>
              <a:t>ί: </a:t>
            </a:r>
            <a:r>
              <a:rPr lang="el-GR" altLang="en-US" sz="1800"/>
              <a:t>Στις 31 Ιουλίου, το χρεωστικό υπόλοιπο των Αναλήψεων ύψους $2.800 κλείνει στο λογαριασμό </a:t>
            </a:r>
            <a:r>
              <a:rPr lang="en-US" altLang="en-US" sz="1800"/>
              <a:t>J</a:t>
            </a:r>
            <a:r>
              <a:rPr lang="el-GR" altLang="en-US" sz="1800"/>
              <a:t>.</a:t>
            </a:r>
            <a:r>
              <a:rPr lang="en-US" altLang="en-US" sz="1800"/>
              <a:t>Blue </a:t>
            </a:r>
            <a:r>
              <a:rPr lang="el-GR" altLang="en-US" sz="1800"/>
              <a:t>Κεφάλαιο.</a:t>
            </a:r>
            <a:endParaRPr lang="en-US" altLang="en-US" sz="1800" b="1"/>
          </a:p>
          <a:p>
            <a:pPr>
              <a:lnSpc>
                <a:spcPct val="80000"/>
              </a:lnSpc>
              <a:buFontTx/>
              <a:buNone/>
            </a:pPr>
            <a:endParaRPr lang="en-US" altLang="en-US" sz="1800" b="1"/>
          </a:p>
          <a:p>
            <a:pPr>
              <a:lnSpc>
                <a:spcPct val="80000"/>
              </a:lnSpc>
              <a:buFontTx/>
              <a:buNone/>
            </a:pPr>
            <a:r>
              <a:rPr lang="el-GR" altLang="en-US" sz="1800" b="1">
                <a:solidFill>
                  <a:srgbClr val="275CAE"/>
                </a:solidFill>
              </a:rPr>
              <a:t>Ανάλυση</a:t>
            </a:r>
            <a:r>
              <a:rPr lang="el-GR" altLang="en-US" sz="1800">
                <a:solidFill>
                  <a:srgbClr val="275CAE"/>
                </a:solidFill>
              </a:rPr>
              <a:t>: </a:t>
            </a:r>
            <a:r>
              <a:rPr lang="el-GR" altLang="en-US" sz="1800"/>
              <a:t>Η ημερολογιακή Εγγραφή για το κλείσιμο των Αναλήψεων </a:t>
            </a:r>
            <a:endParaRPr lang="en-US" altLang="en-US" sz="1800"/>
          </a:p>
          <a:p>
            <a:pPr>
              <a:buFontTx/>
              <a:buNone/>
            </a:pPr>
            <a:r>
              <a:rPr lang="en-US" altLang="en-US" sz="1800">
                <a:solidFill>
                  <a:srgbClr val="800000"/>
                </a:solidFill>
                <a:latin typeface="ZapfDingbats" pitchFamily="2" charset="0"/>
              </a:rPr>
              <a:t>t</a:t>
            </a:r>
            <a:r>
              <a:rPr lang="el-GR" altLang="en-US" sz="1800"/>
              <a:t> μειώνει το λογαριασμό των </a:t>
            </a:r>
            <a:r>
              <a:rPr lang="el-GR" altLang="en-US" sz="1800" i="1"/>
              <a:t>Ιδίων Κεφαλαίων </a:t>
            </a:r>
            <a:r>
              <a:rPr lang="en-US" altLang="en-US" sz="1800" i="1"/>
              <a:t>J</a:t>
            </a:r>
            <a:r>
              <a:rPr lang="el-GR" altLang="en-US" sz="1800" i="1"/>
              <a:t>.</a:t>
            </a:r>
            <a:r>
              <a:rPr lang="en-US" altLang="en-US" sz="1800" i="1"/>
              <a:t>Blue</a:t>
            </a:r>
            <a:r>
              <a:rPr lang="el-GR" altLang="en-US" sz="1800" i="1"/>
              <a:t> Κεφάλαιο</a:t>
            </a:r>
            <a:r>
              <a:rPr lang="el-GR" altLang="en-US" sz="1800"/>
              <a:t> με μία χρέωση.</a:t>
            </a:r>
            <a:endParaRPr lang="en-US" altLang="en-US" sz="1800"/>
          </a:p>
          <a:p>
            <a:pPr>
              <a:buFontTx/>
              <a:buNone/>
            </a:pPr>
            <a:r>
              <a:rPr lang="en-US" altLang="en-US" sz="1800">
                <a:solidFill>
                  <a:srgbClr val="800000"/>
                </a:solidFill>
                <a:latin typeface="ZapfDingbats" pitchFamily="2" charset="0"/>
              </a:rPr>
              <a:t>t</a:t>
            </a:r>
            <a:r>
              <a:rPr lang="el-GR" altLang="en-US" sz="1800"/>
              <a:t> μειώνει  τον λογαριασμό των </a:t>
            </a:r>
            <a:r>
              <a:rPr lang="el-GR" altLang="en-US" sz="1800" i="1"/>
              <a:t>Ιδίων Κεφαλαίων</a:t>
            </a:r>
            <a:r>
              <a:rPr lang="el-GR" altLang="en-US" sz="1800"/>
              <a:t> </a:t>
            </a:r>
            <a:r>
              <a:rPr lang="el-GR" altLang="en-US" sz="1800" i="1"/>
              <a:t>Αναλήψεις </a:t>
            </a:r>
            <a:r>
              <a:rPr lang="el-GR" altLang="en-US" sz="1800"/>
              <a:t> με μια πίστωση.</a:t>
            </a:r>
          </a:p>
        </p:txBody>
      </p:sp>
    </p:spTree>
    <p:extLst>
      <p:ext uri="{BB962C8B-B14F-4D97-AF65-F5344CB8AC3E}">
        <p14:creationId xmlns:p14="http://schemas.microsoft.com/office/powerpoint/2010/main" val="2913516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05038" y="1644651"/>
            <a:ext cx="7815262" cy="2449513"/>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nvGraphicFramePr>
        <p:xfrm>
          <a:off x="2209800" y="1828800"/>
          <a:ext cx="7480300" cy="304910"/>
        </p:xfrm>
        <a:graphic>
          <a:graphicData uri="http://schemas.openxmlformats.org/drawingml/2006/table">
            <a:tbl>
              <a:tblPr/>
              <a:tblGrid>
                <a:gridCol w="1995488">
                  <a:extLst>
                    <a:ext uri="{9D8B030D-6E8A-4147-A177-3AD203B41FA5}">
                      <a16:colId xmlns:a16="http://schemas.microsoft.com/office/drawing/2014/main" xmlns="" val="618277061"/>
                    </a:ext>
                  </a:extLst>
                </a:gridCol>
                <a:gridCol w="422275">
                  <a:extLst>
                    <a:ext uri="{9D8B030D-6E8A-4147-A177-3AD203B41FA5}">
                      <a16:colId xmlns:a16="http://schemas.microsoft.com/office/drawing/2014/main" xmlns="" val="1947472830"/>
                    </a:ext>
                  </a:extLst>
                </a:gridCol>
                <a:gridCol w="2803525">
                  <a:extLst>
                    <a:ext uri="{9D8B030D-6E8A-4147-A177-3AD203B41FA5}">
                      <a16:colId xmlns:a16="http://schemas.microsoft.com/office/drawing/2014/main" xmlns="" val="2382627024"/>
                    </a:ext>
                  </a:extLst>
                </a:gridCol>
                <a:gridCol w="295275">
                  <a:extLst>
                    <a:ext uri="{9D8B030D-6E8A-4147-A177-3AD203B41FA5}">
                      <a16:colId xmlns:a16="http://schemas.microsoft.com/office/drawing/2014/main" xmlns="" val="907808743"/>
                    </a:ext>
                  </a:extLst>
                </a:gridCol>
                <a:gridCol w="1963737">
                  <a:extLst>
                    <a:ext uri="{9D8B030D-6E8A-4147-A177-3AD203B41FA5}">
                      <a16:colId xmlns:a16="http://schemas.microsoft.com/office/drawing/2014/main" xmlns="" val="1023515486"/>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Ενεργητικο</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Ιδια Κεφάλαια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75" marB="4577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601093094"/>
                  </a:ext>
                </a:extLst>
              </a:tr>
            </a:tbl>
          </a:graphicData>
        </a:graphic>
      </p:graphicFrame>
      <p:graphicFrame>
        <p:nvGraphicFramePr>
          <p:cNvPr id="3" name="Table 2"/>
          <p:cNvGraphicFramePr>
            <a:graphicFrameLocks noGrp="1"/>
          </p:cNvGraphicFramePr>
          <p:nvPr/>
        </p:nvGraphicFramePr>
        <p:xfrm>
          <a:off x="2286000" y="2144713"/>
          <a:ext cx="7480300" cy="425450"/>
        </p:xfrm>
        <a:graphic>
          <a:graphicData uri="http://schemas.openxmlformats.org/drawingml/2006/table">
            <a:tbl>
              <a:tblPr/>
              <a:tblGrid>
                <a:gridCol w="2493963">
                  <a:extLst>
                    <a:ext uri="{9D8B030D-6E8A-4147-A177-3AD203B41FA5}">
                      <a16:colId xmlns:a16="http://schemas.microsoft.com/office/drawing/2014/main" xmlns="" val="889811775"/>
                    </a:ext>
                  </a:extLst>
                </a:gridCol>
                <a:gridCol w="2492375">
                  <a:extLst>
                    <a:ext uri="{9D8B030D-6E8A-4147-A177-3AD203B41FA5}">
                      <a16:colId xmlns:a16="http://schemas.microsoft.com/office/drawing/2014/main" xmlns="" val="749738042"/>
                    </a:ext>
                  </a:extLst>
                </a:gridCol>
                <a:gridCol w="2493962">
                  <a:extLst>
                    <a:ext uri="{9D8B030D-6E8A-4147-A177-3AD203B41FA5}">
                      <a16:colId xmlns:a16="http://schemas.microsoft.com/office/drawing/2014/main" xmlns="" val="1374417279"/>
                    </a:ext>
                  </a:extLst>
                </a:gridCol>
              </a:tblGrid>
              <a:tr h="42545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99" marB="45699"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99" marB="45699"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J. Blue, </a:t>
                      </a: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Κεφάλαιο</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99" marB="4569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43802904"/>
                  </a:ext>
                </a:extLst>
              </a:tr>
            </a:tbl>
          </a:graphicData>
        </a:graphic>
      </p:graphicFrame>
      <p:graphicFrame>
        <p:nvGraphicFramePr>
          <p:cNvPr id="4" name="Table 3"/>
          <p:cNvGraphicFramePr>
            <a:graphicFrameLocks noGrp="1"/>
          </p:cNvGraphicFramePr>
          <p:nvPr/>
        </p:nvGraphicFramePr>
        <p:xfrm>
          <a:off x="7162800" y="2438400"/>
          <a:ext cx="2840038" cy="666750"/>
        </p:xfrm>
        <a:graphic>
          <a:graphicData uri="http://schemas.openxmlformats.org/drawingml/2006/table">
            <a:tbl>
              <a:tblPr/>
              <a:tblGrid>
                <a:gridCol w="1420813">
                  <a:extLst>
                    <a:ext uri="{9D8B030D-6E8A-4147-A177-3AD203B41FA5}">
                      <a16:colId xmlns:a16="http://schemas.microsoft.com/office/drawing/2014/main" xmlns="" val="2001977465"/>
                    </a:ext>
                  </a:extLst>
                </a:gridCol>
                <a:gridCol w="1419225">
                  <a:extLst>
                    <a:ext uri="{9D8B030D-6E8A-4147-A177-3AD203B41FA5}">
                      <a16:colId xmlns:a16="http://schemas.microsoft.com/office/drawing/2014/main" xmlns="" val="2138509153"/>
                    </a:ext>
                  </a:extLst>
                </a:gridCol>
              </a:tblGrid>
              <a:tr h="3333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11" marB="4571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p>
                  </a:txBody>
                  <a:tcPr marL="91416" marR="91416" marT="45711" marB="4571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3247320465"/>
                  </a:ext>
                </a:extLst>
              </a:tr>
              <a:tr h="3333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a:t>
                      </a: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2.</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800</a:t>
                      </a:r>
                    </a:p>
                  </a:txBody>
                  <a:tcPr marL="91416" marR="91416" marT="45711" marB="4571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11" marB="45711"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2560260295"/>
                  </a:ext>
                </a:extLst>
              </a:tr>
            </a:tbl>
          </a:graphicData>
        </a:graphic>
      </p:graphicFrame>
      <p:sp>
        <p:nvSpPr>
          <p:cNvPr id="8" name="Rounded Rectangle 7"/>
          <p:cNvSpPr>
            <a:spLocks noChangeArrowheads="1"/>
          </p:cNvSpPr>
          <p:nvPr/>
        </p:nvSpPr>
        <p:spPr bwMode="auto">
          <a:xfrm>
            <a:off x="2209801" y="4495800"/>
            <a:ext cx="7820025" cy="1316038"/>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nvGraphicFramePr>
        <p:xfrm>
          <a:off x="2209800" y="4648200"/>
          <a:ext cx="7602538" cy="1524000"/>
        </p:xfrm>
        <a:graphic>
          <a:graphicData uri="http://schemas.openxmlformats.org/drawingml/2006/table">
            <a:tbl>
              <a:tblPr/>
              <a:tblGrid>
                <a:gridCol w="1095375">
                  <a:extLst>
                    <a:ext uri="{9D8B030D-6E8A-4147-A177-3AD203B41FA5}">
                      <a16:colId xmlns:a16="http://schemas.microsoft.com/office/drawing/2014/main" xmlns="" val="938164325"/>
                    </a:ext>
                  </a:extLst>
                </a:gridCol>
                <a:gridCol w="3635375">
                  <a:extLst>
                    <a:ext uri="{9D8B030D-6E8A-4147-A177-3AD203B41FA5}">
                      <a16:colId xmlns:a16="http://schemas.microsoft.com/office/drawing/2014/main" xmlns="" val="1856503103"/>
                    </a:ext>
                  </a:extLst>
                </a:gridCol>
                <a:gridCol w="503238">
                  <a:extLst>
                    <a:ext uri="{9D8B030D-6E8A-4147-A177-3AD203B41FA5}">
                      <a16:colId xmlns:a16="http://schemas.microsoft.com/office/drawing/2014/main" xmlns="" val="999743374"/>
                    </a:ext>
                  </a:extLst>
                </a:gridCol>
                <a:gridCol w="1004887">
                  <a:extLst>
                    <a:ext uri="{9D8B030D-6E8A-4147-A177-3AD203B41FA5}">
                      <a16:colId xmlns:a16="http://schemas.microsoft.com/office/drawing/2014/main" xmlns="" val="4212699084"/>
                    </a:ext>
                  </a:extLst>
                </a:gridCol>
                <a:gridCol w="1363663">
                  <a:extLst>
                    <a:ext uri="{9D8B030D-6E8A-4147-A177-3AD203B41FA5}">
                      <a16:colId xmlns:a16="http://schemas.microsoft.com/office/drawing/2014/main" xmlns="" val="3988850294"/>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517506546"/>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31</a:t>
                      </a:r>
                    </a:p>
                  </a:txBody>
                  <a:tcPr marL="91450" marR="91450" marT="45715" marB="4571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J. Blue,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Κεφάλαιο</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311</a:t>
                      </a:r>
                    </a:p>
                  </a:txBody>
                  <a:tcPr marL="91450" marR="91450" marT="45715" marB="45715"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2</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800</a:t>
                      </a:r>
                    </a:p>
                  </a:txBody>
                  <a:tcPr marL="91450" marR="91450" marT="45715" marB="45715"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88366564"/>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Αναλήψεις   </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313</a:t>
                      </a:r>
                    </a:p>
                  </a:txBody>
                  <a:tcPr marL="274349" marR="91450" marT="45715" marB="45715"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2</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800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813488154"/>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Κλείσιμο του λογαριασμού Αναλήψεις</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5" marB="45715"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407275121"/>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5" marB="45715"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5" marB="45715"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5" marB="4571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48537776"/>
                  </a:ext>
                </a:extLst>
              </a:tr>
            </a:tbl>
          </a:graphicData>
        </a:graphic>
      </p:graphicFrame>
      <p:sp>
        <p:nvSpPr>
          <p:cNvPr id="76841" name="TextBox 39"/>
          <p:cNvSpPr txBox="1">
            <a:spLocks noChangeArrowheads="1"/>
          </p:cNvSpPr>
          <p:nvPr/>
        </p:nvSpPr>
        <p:spPr bwMode="auto">
          <a:xfrm>
            <a:off x="2205038" y="1239839"/>
            <a:ext cx="4043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9801" y="41148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sp>
        <p:nvSpPr>
          <p:cNvPr id="17457" name="Title 1"/>
          <p:cNvSpPr txBox="1">
            <a:spLocks/>
          </p:cNvSpPr>
          <p:nvPr/>
        </p:nvSpPr>
        <p:spPr bwMode="auto">
          <a:xfrm>
            <a:off x="1752600" y="304800"/>
            <a:ext cx="8686800" cy="1066800"/>
          </a:xfrm>
          <a:prstGeom prst="rect">
            <a:avLst/>
          </a:prstGeom>
          <a:noFill/>
          <a:ln>
            <a:noFill/>
          </a:ln>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n-US" sz="2400" b="1">
                <a:solidFill>
                  <a:srgbClr val="FFFFFF"/>
                </a:solidFill>
                <a:latin typeface="Arial" panose="020B0604020202020204" pitchFamily="34" charset="0"/>
              </a:rPr>
              <a:t>Βήμα</a:t>
            </a:r>
            <a:r>
              <a:rPr lang="en-US" altLang="en-US" sz="2400" b="1">
                <a:solidFill>
                  <a:srgbClr val="FFFFFF"/>
                </a:solidFill>
                <a:latin typeface="Arial" panose="020B0604020202020204" pitchFamily="34" charset="0"/>
              </a:rPr>
              <a:t> 4: </a:t>
            </a:r>
            <a:r>
              <a:rPr lang="el-GR" altLang="en-US" sz="2400" b="1">
                <a:solidFill>
                  <a:srgbClr val="FFFFFF"/>
                </a:solidFill>
                <a:latin typeface="Arial" panose="020B0604020202020204" pitchFamily="34" charset="0"/>
              </a:rPr>
              <a:t>Κλείσιμο του Υπολοίπου του Λογαριασμού Αναλήψεις  </a:t>
            </a:r>
            <a:r>
              <a:rPr lang="en-US" altLang="en-US" sz="1800" b="1">
                <a:solidFill>
                  <a:srgbClr val="FFFFFF"/>
                </a:solidFill>
                <a:latin typeface="Arial" panose="020B0604020202020204" pitchFamily="34" charset="0"/>
              </a:rPr>
              <a:t>(</a:t>
            </a:r>
            <a:r>
              <a:rPr lang="el-GR" altLang="en-US" sz="1800" b="1">
                <a:solidFill>
                  <a:srgbClr val="FFFFFF"/>
                </a:solidFill>
                <a:latin typeface="Arial" panose="020B0604020202020204" pitchFamily="34" charset="0"/>
              </a:rPr>
              <a:t>διαφάνεια</a:t>
            </a:r>
            <a:r>
              <a:rPr lang="en-US" altLang="en-US" sz="1800" b="1">
                <a:solidFill>
                  <a:srgbClr val="FFFFFF"/>
                </a:solidFill>
                <a:latin typeface="Arial" panose="020B0604020202020204" pitchFamily="34" charset="0"/>
              </a:rPr>
              <a:t> 2</a:t>
            </a:r>
            <a:r>
              <a:rPr lang="el-GR" altLang="en-US" sz="1800" b="1" baseline="30000">
                <a:solidFill>
                  <a:srgbClr val="FFFFFF"/>
                </a:solidFill>
                <a:latin typeface="Arial" panose="020B0604020202020204" pitchFamily="34" charset="0"/>
              </a:rPr>
              <a:t>η</a:t>
            </a:r>
            <a:r>
              <a:rPr lang="el-GR" altLang="en-US" sz="1800" b="1">
                <a:solidFill>
                  <a:srgbClr val="FFFFFF"/>
                </a:solidFill>
                <a:latin typeface="Arial" panose="020B0604020202020204" pitchFamily="34" charset="0"/>
              </a:rPr>
              <a:t> από</a:t>
            </a:r>
            <a:r>
              <a:rPr lang="en-US" altLang="en-US" sz="1800" b="1">
                <a:solidFill>
                  <a:srgbClr val="FFFFFF"/>
                </a:solidFill>
                <a:latin typeface="Arial" panose="020B0604020202020204" pitchFamily="34" charset="0"/>
              </a:rPr>
              <a:t> of 3)</a:t>
            </a:r>
          </a:p>
        </p:txBody>
      </p:sp>
      <p:graphicFrame>
        <p:nvGraphicFramePr>
          <p:cNvPr id="13" name="Table 12"/>
          <p:cNvGraphicFramePr>
            <a:graphicFrameLocks noGrp="1"/>
          </p:cNvGraphicFramePr>
          <p:nvPr/>
        </p:nvGraphicFramePr>
        <p:xfrm>
          <a:off x="7315200" y="3429001"/>
          <a:ext cx="2687638" cy="506413"/>
        </p:xfrm>
        <a:graphic>
          <a:graphicData uri="http://schemas.openxmlformats.org/drawingml/2006/table">
            <a:tbl>
              <a:tblPr/>
              <a:tblGrid>
                <a:gridCol w="1219200">
                  <a:extLst>
                    <a:ext uri="{9D8B030D-6E8A-4147-A177-3AD203B41FA5}">
                      <a16:colId xmlns:a16="http://schemas.microsoft.com/office/drawing/2014/main" xmlns="" val="710741586"/>
                    </a:ext>
                  </a:extLst>
                </a:gridCol>
                <a:gridCol w="1468438">
                  <a:extLst>
                    <a:ext uri="{9D8B030D-6E8A-4147-A177-3AD203B41FA5}">
                      <a16:colId xmlns:a16="http://schemas.microsoft.com/office/drawing/2014/main" xmlns="" val="2006827745"/>
                    </a:ext>
                  </a:extLst>
                </a:gridCol>
              </a:tblGrid>
              <a:tr h="506413">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859" marB="45859"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31     2</a:t>
                      </a: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800</a:t>
                      </a:r>
                    </a:p>
                  </a:txBody>
                  <a:tcPr marL="91416" marR="91416" marT="45859" marB="45859"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3257117257"/>
                  </a:ext>
                </a:extLst>
              </a:tr>
            </a:tbl>
          </a:graphicData>
        </a:graphic>
      </p:graphicFrame>
      <p:sp>
        <p:nvSpPr>
          <p:cNvPr id="76849" name="TextBox 6"/>
          <p:cNvSpPr txBox="1">
            <a:spLocks noChangeArrowheads="1"/>
          </p:cNvSpPr>
          <p:nvPr/>
        </p:nvSpPr>
        <p:spPr bwMode="auto">
          <a:xfrm>
            <a:off x="7924800" y="3124201"/>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ltLang="el-GR" sz="1400" b="1">
                <a:solidFill>
                  <a:schemeClr val="tx2"/>
                </a:solidFill>
                <a:latin typeface="Calibri" panose="020F0502020204030204" pitchFamily="34" charset="0"/>
              </a:rPr>
              <a:t>J. Blue, </a:t>
            </a:r>
            <a:r>
              <a:rPr lang="el-GR" altLang="el-GR" sz="1400" b="1">
                <a:solidFill>
                  <a:schemeClr val="tx2"/>
                </a:solidFill>
                <a:latin typeface="Calibri" panose="020F0502020204030204" pitchFamily="34" charset="0"/>
              </a:rPr>
              <a:t>Κεφάλαιο</a:t>
            </a:r>
            <a:endParaRPr lang="en-US" altLang="el-GR" sz="1400" b="1">
              <a:solidFill>
                <a:schemeClr val="tx2"/>
              </a:solidFill>
              <a:latin typeface="Calibri" panose="020F0502020204030204" pitchFamily="34" charset="0"/>
            </a:endParaRPr>
          </a:p>
        </p:txBody>
      </p:sp>
      <p:cxnSp>
        <p:nvCxnSpPr>
          <p:cNvPr id="7" name="Straight Arrow Connector 6"/>
          <p:cNvCxnSpPr>
            <a:cxnSpLocks noChangeShapeType="1"/>
          </p:cNvCxnSpPr>
          <p:nvPr/>
        </p:nvCxnSpPr>
        <p:spPr bwMode="auto">
          <a:xfrm>
            <a:off x="8305800" y="2971800"/>
            <a:ext cx="0" cy="228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8305800" y="29718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H="1">
            <a:off x="7162800" y="3124200"/>
            <a:ext cx="1143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flipH="1">
            <a:off x="7239000" y="31242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7239000" y="3124200"/>
            <a:ext cx="0" cy="19050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7239000" y="31242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a:off x="7239000" y="4953000"/>
            <a:ext cx="2286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15" name="Straight Arrow Connector 71714"/>
          <p:cNvCxnSpPr>
            <a:cxnSpLocks noChangeShapeType="1"/>
          </p:cNvCxnSpPr>
          <p:nvPr/>
        </p:nvCxnSpPr>
        <p:spPr bwMode="auto">
          <a:xfrm>
            <a:off x="9906000" y="3581400"/>
            <a:ext cx="381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17" name="Straight Connector 71716"/>
          <p:cNvCxnSpPr>
            <a:cxnSpLocks noChangeShapeType="1"/>
          </p:cNvCxnSpPr>
          <p:nvPr/>
        </p:nvCxnSpPr>
        <p:spPr bwMode="auto">
          <a:xfrm>
            <a:off x="9906000" y="3581400"/>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719" name="Straight Arrow Connector 71718"/>
          <p:cNvCxnSpPr>
            <a:cxnSpLocks noChangeShapeType="1"/>
          </p:cNvCxnSpPr>
          <p:nvPr/>
        </p:nvCxnSpPr>
        <p:spPr bwMode="auto">
          <a:xfrm>
            <a:off x="10210800" y="3581400"/>
            <a:ext cx="0" cy="1752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722" name="Straight Connector 71721"/>
          <p:cNvCxnSpPr>
            <a:cxnSpLocks noChangeShapeType="1"/>
          </p:cNvCxnSpPr>
          <p:nvPr/>
        </p:nvCxnSpPr>
        <p:spPr bwMode="auto">
          <a:xfrm>
            <a:off x="10210800" y="3581400"/>
            <a:ext cx="0" cy="167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724" name="Straight Arrow Connector 71723"/>
          <p:cNvCxnSpPr>
            <a:cxnSpLocks noChangeShapeType="1"/>
          </p:cNvCxnSpPr>
          <p:nvPr/>
        </p:nvCxnSpPr>
        <p:spPr bwMode="auto">
          <a:xfrm flipH="1">
            <a:off x="9448800" y="5257800"/>
            <a:ext cx="762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40027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30" fill="hold" nodeType="afterGroup">
                            <p:stCondLst>
                              <p:cond delay="1500"/>
                            </p:stCondLst>
                            <p:childTnLst>
                              <p:par>
                                <p:cTn id="31" presetID="1"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par>
                          <p:cTn id="33" fill="hold" nodeType="afterGroup">
                            <p:stCondLst>
                              <p:cond delay="1500"/>
                            </p:stCondLst>
                            <p:childTnLst>
                              <p:par>
                                <p:cTn id="34" presetID="2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71715"/>
                                        </p:tgtEl>
                                        <p:attrNameLst>
                                          <p:attrName>style.visibility</p:attrName>
                                        </p:attrNameLst>
                                      </p:cBhvr>
                                      <p:to>
                                        <p:strVal val="visible"/>
                                      </p:to>
                                    </p:set>
                                    <p:animEffect transition="in" filter="wipe(left)">
                                      <p:cBhvr>
                                        <p:cTn id="41" dur="500"/>
                                        <p:tgtEl>
                                          <p:spTgt spid="71715"/>
                                        </p:tgtEl>
                                      </p:cBhvr>
                                    </p:animEffect>
                                  </p:childTnLst>
                                  <p:subTnLst>
                                    <p:set>
                                      <p:cBhvr override="childStyle">
                                        <p:cTn dur="1" fill="hold" display="0" masterRel="nextClick" afterEffect="1"/>
                                        <p:tgtEl>
                                          <p:spTgt spid="71715"/>
                                        </p:tgtEl>
                                        <p:attrNameLst>
                                          <p:attrName>style.visibility</p:attrName>
                                        </p:attrNameLst>
                                      </p:cBhvr>
                                      <p:to>
                                        <p:strVal val="hidden"/>
                                      </p:to>
                                    </p:set>
                                  </p:subTnLst>
                                </p:cTn>
                              </p:par>
                            </p:childTnLst>
                          </p:cTn>
                        </p:par>
                        <p:par>
                          <p:cTn id="42" fill="hold" nodeType="afterGroup">
                            <p:stCondLst>
                              <p:cond delay="500"/>
                            </p:stCondLst>
                            <p:childTnLst>
                              <p:par>
                                <p:cTn id="43" presetID="1" presetClass="entr" presetSubtype="0" fill="hold" nodeType="afterEffect">
                                  <p:stCondLst>
                                    <p:cond delay="0"/>
                                  </p:stCondLst>
                                  <p:childTnLst>
                                    <p:set>
                                      <p:cBhvr>
                                        <p:cTn id="44" dur="1" fill="hold">
                                          <p:stCondLst>
                                            <p:cond delay="0"/>
                                          </p:stCondLst>
                                        </p:cTn>
                                        <p:tgtEl>
                                          <p:spTgt spid="71717"/>
                                        </p:tgtEl>
                                        <p:attrNameLst>
                                          <p:attrName>style.visibility</p:attrName>
                                        </p:attrNameLst>
                                      </p:cBhvr>
                                      <p:to>
                                        <p:strVal val="visible"/>
                                      </p:to>
                                    </p:set>
                                  </p:childTnLst>
                                </p:cTn>
                              </p:par>
                            </p:childTnLst>
                          </p:cTn>
                        </p:par>
                        <p:par>
                          <p:cTn id="45" fill="hold" nodeType="afterGroup">
                            <p:stCondLst>
                              <p:cond delay="500"/>
                            </p:stCondLst>
                            <p:childTnLst>
                              <p:par>
                                <p:cTn id="46" presetID="22" presetClass="entr" presetSubtype="1" fill="hold" nodeType="afterEffect">
                                  <p:stCondLst>
                                    <p:cond delay="0"/>
                                  </p:stCondLst>
                                  <p:childTnLst>
                                    <p:set>
                                      <p:cBhvr>
                                        <p:cTn id="47" dur="1" fill="hold">
                                          <p:stCondLst>
                                            <p:cond delay="0"/>
                                          </p:stCondLst>
                                        </p:cTn>
                                        <p:tgtEl>
                                          <p:spTgt spid="71719"/>
                                        </p:tgtEl>
                                        <p:attrNameLst>
                                          <p:attrName>style.visibility</p:attrName>
                                        </p:attrNameLst>
                                      </p:cBhvr>
                                      <p:to>
                                        <p:strVal val="visible"/>
                                      </p:to>
                                    </p:set>
                                    <p:animEffect transition="in" filter="wipe(up)">
                                      <p:cBhvr>
                                        <p:cTn id="48" dur="500"/>
                                        <p:tgtEl>
                                          <p:spTgt spid="71719"/>
                                        </p:tgtEl>
                                      </p:cBhvr>
                                    </p:animEffect>
                                  </p:childTnLst>
                                  <p:subTnLst>
                                    <p:set>
                                      <p:cBhvr override="childStyle">
                                        <p:cTn dur="1" fill="hold" display="0" masterRel="nextClick" afterEffect="1"/>
                                        <p:tgtEl>
                                          <p:spTgt spid="71719"/>
                                        </p:tgtEl>
                                        <p:attrNameLst>
                                          <p:attrName>style.visibility</p:attrName>
                                        </p:attrNameLst>
                                      </p:cBhvr>
                                      <p:to>
                                        <p:strVal val="hidden"/>
                                      </p:to>
                                    </p:set>
                                  </p:subTnLst>
                                </p:cTn>
                              </p:par>
                            </p:childTnLst>
                          </p:cTn>
                        </p:par>
                        <p:par>
                          <p:cTn id="49" fill="hold" nodeType="afterGroup">
                            <p:stCondLst>
                              <p:cond delay="1000"/>
                            </p:stCondLst>
                            <p:childTnLst>
                              <p:par>
                                <p:cTn id="50" presetID="1" presetClass="entr" presetSubtype="0" fill="hold" nodeType="afterEffect">
                                  <p:stCondLst>
                                    <p:cond delay="0"/>
                                  </p:stCondLst>
                                  <p:childTnLst>
                                    <p:set>
                                      <p:cBhvr>
                                        <p:cTn id="51" dur="1" fill="hold">
                                          <p:stCondLst>
                                            <p:cond delay="0"/>
                                          </p:stCondLst>
                                        </p:cTn>
                                        <p:tgtEl>
                                          <p:spTgt spid="71722"/>
                                        </p:tgtEl>
                                        <p:attrNameLst>
                                          <p:attrName>style.visibility</p:attrName>
                                        </p:attrNameLst>
                                      </p:cBhvr>
                                      <p:to>
                                        <p:strVal val="visible"/>
                                      </p:to>
                                    </p:set>
                                  </p:childTnLst>
                                </p:cTn>
                              </p:par>
                            </p:childTnLst>
                          </p:cTn>
                        </p:par>
                        <p:par>
                          <p:cTn id="52" fill="hold" nodeType="afterGroup">
                            <p:stCondLst>
                              <p:cond delay="1000"/>
                            </p:stCondLst>
                            <p:childTnLst>
                              <p:par>
                                <p:cTn id="53" presetID="22" presetClass="entr" presetSubtype="2" fill="hold" nodeType="afterEffect">
                                  <p:stCondLst>
                                    <p:cond delay="0"/>
                                  </p:stCondLst>
                                  <p:childTnLst>
                                    <p:set>
                                      <p:cBhvr>
                                        <p:cTn id="54" dur="1" fill="hold">
                                          <p:stCondLst>
                                            <p:cond delay="0"/>
                                          </p:stCondLst>
                                        </p:cTn>
                                        <p:tgtEl>
                                          <p:spTgt spid="71724"/>
                                        </p:tgtEl>
                                        <p:attrNameLst>
                                          <p:attrName>style.visibility</p:attrName>
                                        </p:attrNameLst>
                                      </p:cBhvr>
                                      <p:to>
                                        <p:strVal val="visible"/>
                                      </p:to>
                                    </p:set>
                                    <p:animEffect transition="in" filter="wipe(right)">
                                      <p:cBhvr>
                                        <p:cTn id="55" dur="500"/>
                                        <p:tgtEl>
                                          <p:spTgt spid="71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382000" cy="914400"/>
          </a:xfrm>
          <a:extLst/>
        </p:spPr>
        <p:txBody>
          <a:bodyPr>
            <a:normAutofit fontScale="90000"/>
          </a:bodyPr>
          <a:lstStyle/>
          <a:p>
            <a:r>
              <a:rPr lang="el-GR" altLang="en-US" smtClean="0"/>
              <a:t>Βήμα </a:t>
            </a:r>
            <a:r>
              <a:rPr lang="en-US" altLang="en-US" smtClean="0"/>
              <a:t>4: </a:t>
            </a:r>
            <a:r>
              <a:rPr lang="el-GR" altLang="en-US" smtClean="0"/>
              <a:t>Κλείσιμο του Υπολοίπου του Λογαριασμού Αναλήψεις </a:t>
            </a:r>
            <a:r>
              <a:rPr lang="en-US" altLang="en-US" sz="1800"/>
              <a:t>(</a:t>
            </a:r>
            <a:r>
              <a:rPr lang="el-GR" altLang="en-US" sz="1800"/>
              <a:t>διαφάνεια</a:t>
            </a:r>
            <a:r>
              <a:rPr lang="en-US" altLang="en-US" sz="1800"/>
              <a:t> 3</a:t>
            </a:r>
            <a:r>
              <a:rPr lang="el-GR" altLang="en-US" sz="1800" baseline="30000"/>
              <a:t>η</a:t>
            </a:r>
            <a:r>
              <a:rPr lang="el-GR" altLang="en-US" sz="1800"/>
              <a:t> από</a:t>
            </a:r>
            <a:r>
              <a:rPr lang="en-US" altLang="en-US" sz="1800"/>
              <a:t> 3)</a:t>
            </a:r>
            <a:endParaRPr lang="en-US" altLang="en-US" smtClean="0"/>
          </a:p>
        </p:txBody>
      </p:sp>
      <p:sp>
        <p:nvSpPr>
          <p:cNvPr id="77827" name="Content Placeholder 2"/>
          <p:cNvSpPr>
            <a:spLocks noGrp="1"/>
          </p:cNvSpPr>
          <p:nvPr>
            <p:ph idx="1"/>
          </p:nvPr>
        </p:nvSpPr>
        <p:spPr/>
        <p:txBody>
          <a:bodyPr/>
          <a:lstStyle/>
          <a:p>
            <a:pPr marL="0" indent="0" algn="just">
              <a:buNone/>
            </a:pPr>
            <a:r>
              <a:rPr lang="el-GR" altLang="el-GR" b="1" smtClean="0">
                <a:solidFill>
                  <a:srgbClr val="275CAE"/>
                </a:solidFill>
                <a:latin typeface="Tw Cen MT" panose="020B0602020104020603" pitchFamily="34" charset="0"/>
                <a:cs typeface="Times New Roman" panose="02020603050405020304" pitchFamily="18" charset="0"/>
              </a:rPr>
              <a:t>Σχόλιο</a:t>
            </a:r>
            <a:r>
              <a:rPr lang="en-US" altLang="el-GR" b="1" smtClean="0">
                <a:solidFill>
                  <a:srgbClr val="275CAE"/>
                </a:solidFill>
                <a:latin typeface="Tw Cen MT" panose="020B0602020104020603" pitchFamily="34" charset="0"/>
                <a:cs typeface="Times New Roman" panose="02020603050405020304" pitchFamily="18" charset="0"/>
              </a:rPr>
              <a:t>:</a:t>
            </a:r>
            <a:r>
              <a:rPr lang="el-GR" altLang="el-GR" b="1" smtClean="0">
                <a:solidFill>
                  <a:srgbClr val="275CAE"/>
                </a:solidFill>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Ο Λογαριασμός Αναλήψεις έχει τώρα μηδενικό υπόλοιπο για την επόμενη λογιστική περίοδο και ο λογαριασμός </a:t>
            </a:r>
            <a:r>
              <a:rPr lang="en-US" altLang="el-GR" smtClean="0">
                <a:latin typeface="Tw Cen MT" panose="020B0602020104020603" pitchFamily="34" charset="0"/>
                <a:cs typeface="Times New Roman" panose="02020603050405020304" pitchFamily="18" charset="0"/>
              </a:rPr>
              <a:t>J. Blue </a:t>
            </a:r>
            <a:r>
              <a:rPr lang="el-GR" altLang="el-GR" smtClean="0">
                <a:latin typeface="Tw Cen MT" panose="020B0602020104020603" pitchFamily="34" charset="0"/>
                <a:cs typeface="Times New Roman" panose="02020603050405020304" pitchFamily="18" charset="0"/>
              </a:rPr>
              <a:t>Κεφάλαιο αντικατοπτρίζει τα κέρδη της περιόδου μείον τις αναλήψεις</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Η επόμενη διαφάνεια δείχνει τους λογαριασμούς καθολικού για τις Αναλήψεις και το λογαριασμό </a:t>
            </a:r>
            <a:r>
              <a:rPr lang="en-US" altLang="el-GR" smtClean="0">
                <a:latin typeface="Tw Cen MT" panose="020B0602020104020603" pitchFamily="34" charset="0"/>
                <a:cs typeface="Times New Roman" panose="02020603050405020304" pitchFamily="18" charset="0"/>
              </a:rPr>
              <a:t>J. Blue </a:t>
            </a:r>
            <a:r>
              <a:rPr lang="el-GR" altLang="el-GR" smtClean="0">
                <a:latin typeface="Tw Cen MT" panose="020B0602020104020603" pitchFamily="34" charset="0"/>
                <a:cs typeface="Times New Roman" panose="02020603050405020304" pitchFamily="18" charset="0"/>
              </a:rPr>
              <a:t>Κεφάλαιο στο σημείο αυτό της διαδικασίας κλεισίματος.</a:t>
            </a:r>
            <a:endParaRPr lang="en-US" altLang="el-GR" smtClean="0">
              <a:latin typeface="Tw Cen MT" panose="020B0602020104020603" pitchFamily="34" charset="0"/>
              <a:cs typeface="Times New Roman" panose="02020603050405020304" pitchFamily="18" charset="0"/>
            </a:endParaRPr>
          </a:p>
          <a:p>
            <a:pPr marL="0" indent="0">
              <a:buNone/>
            </a:pP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515670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981200" y="152400"/>
            <a:ext cx="8458200" cy="1066800"/>
          </a:xfrm>
        </p:spPr>
        <p:txBody>
          <a:bodyPr>
            <a:normAutofit/>
          </a:bodyPr>
          <a:lstStyle/>
          <a:p>
            <a:endParaRPr altLang="el-GR" dirty="0">
              <a:ea typeface="Arial Unicode MS" panose="020B0604020202020204" pitchFamily="34" charset="-128"/>
            </a:endParaRPr>
          </a:p>
        </p:txBody>
      </p:sp>
      <p:pic>
        <p:nvPicPr>
          <p:cNvPr id="78854" name="Picture 6" descr="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06" y="757646"/>
            <a:ext cx="12087738" cy="610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41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152400"/>
            <a:ext cx="7391400" cy="914400"/>
          </a:xfrm>
        </p:spPr>
        <p:txBody>
          <a:bodyPr>
            <a:normAutofit fontScale="90000"/>
          </a:bodyPr>
          <a:lstStyle/>
          <a:p>
            <a:r>
              <a:rPr lang="el-GR" altLang="el-GR" smtClean="0"/>
              <a:t>ΕΝΟΤΗΤΑ 1</a:t>
            </a:r>
            <a:r>
              <a:rPr lang="en-US" altLang="el-GR" smtClean="0"/>
              <a:t>:</a:t>
            </a:r>
            <a:r>
              <a:rPr lang="el-GR" altLang="el-GR" smtClean="0"/>
              <a:t> Εγγραφές Κλεισίματος</a:t>
            </a:r>
            <a:endParaRPr lang="en-US" altLang="el-GR" smtClean="0"/>
          </a:p>
        </p:txBody>
      </p:sp>
      <p:sp>
        <p:nvSpPr>
          <p:cNvPr id="4" name="Content Placeholder 3"/>
          <p:cNvSpPr>
            <a:spLocks noGrp="1"/>
          </p:cNvSpPr>
          <p:nvPr>
            <p:ph idx="1"/>
          </p:nvPr>
        </p:nvSpPr>
        <p:spPr>
          <a:xfrm>
            <a:off x="2286000" y="1447800"/>
            <a:ext cx="7696200" cy="4648200"/>
          </a:xfrm>
        </p:spPr>
        <p:txBody>
          <a:bodyPr/>
          <a:lstStyle/>
          <a:p>
            <a:pPr algn="just">
              <a:buFont typeface="Wingdings" panose="05000000000000000000" pitchFamily="2" charset="2"/>
              <a:buChar char="§"/>
            </a:pPr>
            <a:r>
              <a:rPr lang="el-GR" altLang="el-GR" b="1" smtClean="0">
                <a:solidFill>
                  <a:srgbClr val="275CAE"/>
                </a:solidFill>
                <a:latin typeface="Tw Cen MT" panose="020B0602020104020603" pitchFamily="34" charset="0"/>
                <a:cs typeface="Times New Roman" panose="02020603050405020304" pitchFamily="18" charset="0"/>
              </a:rPr>
              <a:t>Περιοδικότητα</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εκτίμηση των καθαρών κερδών  της επιχείρησης σε όρους λογιστικών περιόδων.</a:t>
            </a:r>
          </a:p>
          <a:p>
            <a:pPr algn="just">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 </a:t>
            </a:r>
            <a:r>
              <a:rPr lang="en-US" altLang="el-GR" b="1" smtClean="0">
                <a:solidFill>
                  <a:srgbClr val="275CAE"/>
                </a:solidFill>
                <a:latin typeface="Tw Cen MT" panose="020B0602020104020603" pitchFamily="34" charset="0"/>
                <a:cs typeface="Times New Roman" panose="02020603050405020304" pitchFamily="18" charset="0"/>
              </a:rPr>
              <a:t>Accrual accounting</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συσχέτιση εσόδων στη λογιστική περίοδο κατά την οποία πωλούνται τα αγαθά η παρέχονται ή οι υπηρεσίες και τω εξόδων στην λογιστική περίοδο που χρησιμοποιήθηκαν για τη δημιουργία εσόδων.</a:t>
            </a:r>
            <a:endParaRPr lang="en-US" altLang="el-GR" smtClean="0">
              <a:latin typeface="Tw Cen MT" panose="020B0602020104020603" pitchFamily="34" charset="0"/>
              <a:cs typeface="Times New Roman" panose="02020603050405020304" pitchFamily="18" charset="0"/>
            </a:endParaRPr>
          </a:p>
          <a:p>
            <a:pPr>
              <a:buFont typeface="Wingdings" panose="05000000000000000000" pitchFamily="2" charset="2"/>
              <a:buNone/>
            </a:pP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664529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981200" y="228600"/>
            <a:ext cx="7391400" cy="914400"/>
          </a:xfrm>
        </p:spPr>
        <p:txBody>
          <a:bodyPr>
            <a:normAutofit fontScale="90000"/>
          </a:bodyPr>
          <a:lstStyle/>
          <a:p>
            <a:r>
              <a:rPr lang="el-GR" altLang="el-GR" smtClean="0"/>
              <a:t>Οι Λογαριασμοί μετά το Κλείσιμο </a:t>
            </a:r>
            <a:endParaRPr lang="en-US" altLang="el-GR" smtClean="0"/>
          </a:p>
        </p:txBody>
      </p:sp>
      <p:sp>
        <p:nvSpPr>
          <p:cNvPr id="3" name="Content Placeholder 2"/>
          <p:cNvSpPr>
            <a:spLocks noGrp="1"/>
          </p:cNvSpPr>
          <p:nvPr>
            <p:ph idx="1"/>
          </p:nvPr>
        </p:nvSpPr>
        <p:spPr>
          <a:xfrm>
            <a:off x="1828800" y="1295400"/>
            <a:ext cx="8305800" cy="4724400"/>
          </a:xfrm>
        </p:spPr>
        <p:txBody>
          <a:bodyPr/>
          <a:lstStyle/>
          <a:p>
            <a:pPr algn="just">
              <a:buFont typeface="Wingdings" panose="05000000000000000000" pitchFamily="2" charset="2"/>
              <a:buChar char="§"/>
            </a:pPr>
            <a:r>
              <a:rPr lang="el-GR" altLang="el-GR" sz="2400">
                <a:latin typeface="Tw Cen MT" panose="020B0602020104020603" pitchFamily="34" charset="0"/>
                <a:cs typeface="Times New Roman" panose="02020603050405020304" pitchFamily="18" charset="0"/>
              </a:rPr>
              <a:t>Με την ολοκλήρωση όλων των βημάτων στη διαδικασία κλεισίματος και την μεταφορά όλων των εγγραφών κλεισίματος στο καθολικό, όλα είναι έτοιμα για την επόμενη λογιστική περίοδο</a:t>
            </a:r>
            <a:r>
              <a:rPr lang="en-US" altLang="el-GR" smtClean="0">
                <a:latin typeface="Tw Cen MT" panose="020B0602020104020603" pitchFamily="34" charset="0"/>
                <a:cs typeface="Times New Roman" panose="02020603050405020304" pitchFamily="18" charset="0"/>
              </a:rPr>
              <a:t>. </a:t>
            </a:r>
          </a:p>
          <a:p>
            <a:pPr lvl="1" algn="just"/>
            <a:r>
              <a:rPr lang="el-GR" altLang="el-GR" sz="2000">
                <a:latin typeface="Tw Cen MT" panose="020B0602020104020603" pitchFamily="34" charset="0"/>
                <a:ea typeface="Times New Roman" panose="02020603050405020304" pitchFamily="18" charset="0"/>
                <a:cs typeface="Times New Roman" panose="02020603050405020304" pitchFamily="18" charset="0"/>
              </a:rPr>
              <a:t>Οι λογαριασμοί εσόδων, εξόδων και αναλήψεων (προσωρινοί λογαριασμοί)</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έχουν  μηδενικό υπόλοιπο</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a:t>
            </a:r>
          </a:p>
          <a:p>
            <a:pPr lvl="1" algn="just"/>
            <a:r>
              <a:rPr lang="el-GR" altLang="el-GR" sz="2000">
                <a:latin typeface="Tw Cen MT" panose="020B0602020104020603" pitchFamily="34" charset="0"/>
                <a:ea typeface="Times New Roman" panose="02020603050405020304" pitchFamily="18" charset="0"/>
                <a:cs typeface="Times New Roman" panose="02020603050405020304" pitchFamily="18" charset="0"/>
              </a:rPr>
              <a:t>Ο λογαριασμός Κεφάλαιο έχει αυξηθεί ή μειωθεί για να αντανακλά τα καθαρά κέρδη ή την καθαρή ζημία και έχει μειωθεί κατά το ύψος των αναλήψεων.</a:t>
            </a:r>
          </a:p>
          <a:p>
            <a:pPr lvl="1" algn="just"/>
            <a:r>
              <a:rPr lang="en-US" altLang="el-GR" sz="2000">
                <a:latin typeface="Tw Cen MT" panose="020B0602020104020603" pitchFamily="34" charset="0"/>
                <a:ea typeface="Times New Roman" panose="02020603050405020304" pitchFamily="18" charset="0"/>
                <a:cs typeface="Times New Roman" panose="02020603050405020304" pitchFamily="18" charset="0"/>
              </a:rPr>
              <a:t>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Οι λογαριασμοί του ισολογισμού </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μόνιμοι λογαριασμοί</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εμφανίζουν τα σωστά υπόλοιπα, τα οποία μεταφέρονται στην επόμενη περίοδο</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όπως φαίνεται στο </a:t>
            </a:r>
            <a:r>
              <a:rPr lang="el-GR" altLang="el-GR" sz="2000" b="1">
                <a:solidFill>
                  <a:srgbClr val="0070C0"/>
                </a:solidFill>
                <a:latin typeface="Tw Cen MT" panose="020B0602020104020603" pitchFamily="34" charset="0"/>
                <a:ea typeface="Times New Roman" panose="02020603050405020304" pitchFamily="18" charset="0"/>
                <a:cs typeface="Times New Roman" panose="02020603050405020304" pitchFamily="18" charset="0"/>
              </a:rPr>
              <a:t>οριστικό ισοζύγιο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στην επόμενη διαφάνεια.</a:t>
            </a:r>
            <a:endParaRPr lang="en-US" altLang="el-GR" smtClean="0">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153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981891" y="1"/>
            <a:ext cx="10515600" cy="666206"/>
          </a:xfrm>
        </p:spPr>
        <p:txBody>
          <a:bodyPr>
            <a:normAutofit fontScale="90000"/>
          </a:bodyPr>
          <a:lstStyle/>
          <a:p>
            <a:r>
              <a:rPr lang="el-GR" altLang="el-GR" dirty="0">
                <a:ea typeface="Arial Unicode MS" panose="020B0604020202020204" pitchFamily="34" charset="-128"/>
              </a:rPr>
              <a:t>Οι Λογαριασμοί μετά το Κλείσιμο</a:t>
            </a:r>
            <a:endParaRPr altLang="el-GR" dirty="0">
              <a:ea typeface="Arial Unicode MS" panose="020B0604020202020204" pitchFamily="34" charset="-128"/>
            </a:endParaRPr>
          </a:p>
        </p:txBody>
      </p:sp>
      <p:pic>
        <p:nvPicPr>
          <p:cNvPr id="80902" name="Picture 6" descr="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85" y="561703"/>
            <a:ext cx="10664906" cy="617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63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6" descr="3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14" r="49653" b="35083"/>
          <a:stretch/>
        </p:blipFill>
        <p:spPr bwMode="auto">
          <a:xfrm>
            <a:off x="1959430" y="-15542"/>
            <a:ext cx="7619368" cy="687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34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3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502" t="6353"/>
          <a:stretch/>
        </p:blipFill>
        <p:spPr bwMode="auto">
          <a:xfrm>
            <a:off x="2860764" y="-1"/>
            <a:ext cx="4976949" cy="685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93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752600" y="228600"/>
            <a:ext cx="8991600" cy="914400"/>
          </a:xfrm>
        </p:spPr>
        <p:txBody>
          <a:bodyPr>
            <a:normAutofit fontScale="90000"/>
          </a:bodyPr>
          <a:lstStyle/>
          <a:p>
            <a:r>
              <a:rPr lang="el-GR" altLang="el-GR" smtClean="0"/>
              <a:t>Αντίστροφες Εγγραφές</a:t>
            </a:r>
            <a:r>
              <a:rPr lang="en-US" altLang="el-GR" smtClean="0"/>
              <a:t>: </a:t>
            </a:r>
            <a:r>
              <a:rPr lang="el-GR" altLang="el-GR" smtClean="0"/>
              <a:t>Ένα Προαιρετικό Πρώτο Βήμα</a:t>
            </a:r>
            <a:endParaRPr lang="en-US" altLang="el-GR" smtClean="0"/>
          </a:p>
        </p:txBody>
      </p:sp>
      <p:sp>
        <p:nvSpPr>
          <p:cNvPr id="3" name="Content Placeholder 2"/>
          <p:cNvSpPr>
            <a:spLocks noGrp="1"/>
          </p:cNvSpPr>
          <p:nvPr>
            <p:ph idx="1"/>
          </p:nvPr>
        </p:nvSpPr>
        <p:spPr>
          <a:xfrm>
            <a:off x="1828800" y="1295400"/>
            <a:ext cx="8534400" cy="4343400"/>
          </a:xfrm>
        </p:spPr>
        <p:txBody>
          <a:bodyPr/>
          <a:lstStyle/>
          <a:p>
            <a:pPr algn="just">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Μια </a:t>
            </a:r>
            <a:r>
              <a:rPr lang="el-GR" altLang="el-GR" b="1" smtClean="0">
                <a:solidFill>
                  <a:srgbClr val="0070C0"/>
                </a:solidFill>
                <a:latin typeface="Tw Cen MT" panose="020B0602020104020603" pitchFamily="34" charset="0"/>
                <a:cs typeface="Times New Roman" panose="02020603050405020304" pitchFamily="18" charset="0"/>
              </a:rPr>
              <a:t>αντίστροφη εγγραφή </a:t>
            </a:r>
            <a:r>
              <a:rPr lang="el-GR" altLang="el-GR" smtClean="0">
                <a:latin typeface="Tw Cen MT" panose="020B0602020104020603" pitchFamily="34" charset="0"/>
                <a:cs typeface="Times New Roman" panose="02020603050405020304" pitchFamily="18" charset="0"/>
              </a:rPr>
              <a:t>είναι μια προαιρετική ημερολογιακή εγγραφή που γίνεται την πρώτη ημέρα της λογιστικής περιόδου.</a:t>
            </a:r>
            <a:endParaRPr lang="en-US" altLang="el-GR" smtClean="0">
              <a:latin typeface="Tw Cen MT" panose="020B0602020104020603" pitchFamily="34" charset="0"/>
              <a:cs typeface="Times New Roman" panose="02020603050405020304" pitchFamily="18" charset="0"/>
            </a:endParaRPr>
          </a:p>
          <a:p>
            <a:pPr lvl="1">
              <a:spcBef>
                <a:spcPts val="600"/>
              </a:spcBef>
            </a:pPr>
            <a:r>
              <a:rPr lang="el-GR" altLang="el-GR" sz="2000">
                <a:latin typeface="Tw Cen MT" panose="020B0602020104020603" pitchFamily="34" charset="0"/>
                <a:ea typeface="Times New Roman" panose="02020603050405020304" pitchFamily="18" charset="0"/>
                <a:cs typeface="Times New Roman" panose="02020603050405020304" pitchFamily="18" charset="0"/>
              </a:rPr>
              <a:t>Έχει το αντίθετο αποτέλεσμα από μια εγγραφή προσαρμογής που έγινε στο τέλος της προηγούμενης περιόδου, δηλαδή χρεώνει τις πιστώσεις και πιστώνει τις χρεώσεις μιας προηγούμενης εγγραφής προσαρμογής. </a:t>
            </a:r>
            <a:endParaRPr lang="en-US" altLang="el-GR" sz="2000">
              <a:latin typeface="Tw Cen MT" panose="020B0602020104020603" pitchFamily="34" charset="0"/>
              <a:ea typeface="Times New Roman" panose="02020603050405020304" pitchFamily="18" charset="0"/>
              <a:cs typeface="Times New Roman" panose="02020603050405020304" pitchFamily="18" charset="0"/>
            </a:endParaRPr>
          </a:p>
          <a:p>
            <a:pPr lvl="1">
              <a:spcBef>
                <a:spcPts val="600"/>
              </a:spcBef>
            </a:pPr>
            <a:r>
              <a:rPr lang="el-GR" altLang="el-GR" sz="2000">
                <a:latin typeface="Tw Cen MT" panose="020B0602020104020603" pitchFamily="34" charset="0"/>
                <a:ea typeface="Times New Roman" panose="02020603050405020304" pitchFamily="18" charset="0"/>
                <a:cs typeface="Times New Roman" panose="02020603050405020304" pitchFamily="18" charset="0"/>
              </a:rPr>
              <a:t>Ο μοναδικός σκοπός των αντίστροφων εγγραφών είναι η απλοποίηση διαδικασιών ρουτίνας στην τήρηση βιβλίων και εφαρμόζεται μόνο σε συγκεκριμένες εγγραφές προσαρμογής. </a:t>
            </a:r>
            <a:endParaRPr lang="en-US" altLang="el-GR" sz="2000">
              <a:latin typeface="Tw Cen MT" panose="020B0602020104020603" pitchFamily="34" charset="0"/>
              <a:ea typeface="Times New Roman" panose="02020603050405020304" pitchFamily="18" charset="0"/>
              <a:cs typeface="Times New Roman" panose="02020603050405020304" pitchFamily="18" charset="0"/>
            </a:endParaRPr>
          </a:p>
          <a:p>
            <a:pPr lvl="1">
              <a:spcBef>
                <a:spcPts val="600"/>
              </a:spcBef>
            </a:pPr>
            <a:r>
              <a:rPr lang="el-GR" altLang="el-GR" sz="2000">
                <a:latin typeface="Tw Cen MT" panose="020B0602020104020603" pitchFamily="34" charset="0"/>
                <a:ea typeface="Times New Roman" panose="02020603050405020304" pitchFamily="18" charset="0"/>
                <a:cs typeface="Times New Roman" panose="02020603050405020304" pitchFamily="18" charset="0"/>
              </a:rPr>
              <a:t>Όπως φαίνεται στις επόμενες διαφάνειες οι αντίστροφες εγγραφές εφαρμόζονται μόνο στα δεδουλευμένα έσοδα και έξοδα. </a:t>
            </a:r>
            <a:endParaRPr lang="en-US" altLang="el-GR" smtClean="0">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457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05038" y="1644651"/>
            <a:ext cx="8081962" cy="1573213"/>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nvGraphicFramePr>
        <p:xfrm>
          <a:off x="2209800" y="1828800"/>
          <a:ext cx="7480300" cy="304910"/>
        </p:xfrm>
        <a:graphic>
          <a:graphicData uri="http://schemas.openxmlformats.org/drawingml/2006/table">
            <a:tbl>
              <a:tblPr/>
              <a:tblGrid>
                <a:gridCol w="1995488">
                  <a:extLst>
                    <a:ext uri="{9D8B030D-6E8A-4147-A177-3AD203B41FA5}">
                      <a16:colId xmlns:a16="http://schemas.microsoft.com/office/drawing/2014/main" xmlns="" val="3533245382"/>
                    </a:ext>
                  </a:extLst>
                </a:gridCol>
                <a:gridCol w="422275">
                  <a:extLst>
                    <a:ext uri="{9D8B030D-6E8A-4147-A177-3AD203B41FA5}">
                      <a16:colId xmlns:a16="http://schemas.microsoft.com/office/drawing/2014/main" xmlns="" val="1799064544"/>
                    </a:ext>
                  </a:extLst>
                </a:gridCol>
                <a:gridCol w="2803525">
                  <a:extLst>
                    <a:ext uri="{9D8B030D-6E8A-4147-A177-3AD203B41FA5}">
                      <a16:colId xmlns:a16="http://schemas.microsoft.com/office/drawing/2014/main" xmlns="" val="3634764933"/>
                    </a:ext>
                  </a:extLst>
                </a:gridCol>
                <a:gridCol w="295275">
                  <a:extLst>
                    <a:ext uri="{9D8B030D-6E8A-4147-A177-3AD203B41FA5}">
                      <a16:colId xmlns:a16="http://schemas.microsoft.com/office/drawing/2014/main" xmlns="" val="3288630899"/>
                    </a:ext>
                  </a:extLst>
                </a:gridCol>
                <a:gridCol w="1963737">
                  <a:extLst>
                    <a:ext uri="{9D8B030D-6E8A-4147-A177-3AD203B41FA5}">
                      <a16:colId xmlns:a16="http://schemas.microsoft.com/office/drawing/2014/main" xmlns="" val="3398498059"/>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75" marB="4577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564762875"/>
                  </a:ext>
                </a:extLst>
              </a:tr>
            </a:tbl>
          </a:graphicData>
        </a:graphic>
      </p:graphicFrame>
      <p:graphicFrame>
        <p:nvGraphicFramePr>
          <p:cNvPr id="3" name="Table 2"/>
          <p:cNvGraphicFramePr>
            <a:graphicFrameLocks noGrp="1"/>
          </p:cNvGraphicFramePr>
          <p:nvPr/>
        </p:nvGraphicFramePr>
        <p:xfrm>
          <a:off x="2286000" y="2133600"/>
          <a:ext cx="7480300" cy="457200"/>
        </p:xfrm>
        <a:graphic>
          <a:graphicData uri="http://schemas.openxmlformats.org/drawingml/2006/table">
            <a:tbl>
              <a:tblPr/>
              <a:tblGrid>
                <a:gridCol w="2493963">
                  <a:extLst>
                    <a:ext uri="{9D8B030D-6E8A-4147-A177-3AD203B41FA5}">
                      <a16:colId xmlns:a16="http://schemas.microsoft.com/office/drawing/2014/main" xmlns="" val="3059477141"/>
                    </a:ext>
                  </a:extLst>
                </a:gridCol>
                <a:gridCol w="2492375">
                  <a:extLst>
                    <a:ext uri="{9D8B030D-6E8A-4147-A177-3AD203B41FA5}">
                      <a16:colId xmlns:a16="http://schemas.microsoft.com/office/drawing/2014/main" xmlns="" val="3377931002"/>
                    </a:ext>
                  </a:extLst>
                </a:gridCol>
                <a:gridCol w="2493962">
                  <a:extLst>
                    <a:ext uri="{9D8B030D-6E8A-4147-A177-3AD203B41FA5}">
                      <a16:colId xmlns:a16="http://schemas.microsoft.com/office/drawing/2014/main" xmlns="" val="3771175633"/>
                    </a:ext>
                  </a:extLst>
                </a:gridCol>
              </a:tblGrid>
              <a:tr h="4572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p>
                  </a:txBody>
                  <a:tcPr marL="91446" marR="91446" marT="45705" marB="4570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 Πληρωτέοι</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705" marB="4570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Μισθοί</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705" marB="4570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495719561"/>
                  </a:ext>
                </a:extLst>
              </a:tr>
            </a:tbl>
          </a:graphicData>
        </a:graphic>
      </p:graphicFrame>
      <p:graphicFrame>
        <p:nvGraphicFramePr>
          <p:cNvPr id="4" name="Table 3"/>
          <p:cNvGraphicFramePr>
            <a:graphicFrameLocks noGrp="1"/>
          </p:cNvGraphicFramePr>
          <p:nvPr/>
        </p:nvGraphicFramePr>
        <p:xfrm>
          <a:off x="7620000" y="2425700"/>
          <a:ext cx="2382838" cy="865188"/>
        </p:xfrm>
        <a:graphic>
          <a:graphicData uri="http://schemas.openxmlformats.org/drawingml/2006/table">
            <a:tbl>
              <a:tblPr/>
              <a:tblGrid>
                <a:gridCol w="1447800">
                  <a:extLst>
                    <a:ext uri="{9D8B030D-6E8A-4147-A177-3AD203B41FA5}">
                      <a16:colId xmlns:a16="http://schemas.microsoft.com/office/drawing/2014/main" xmlns="" val="3948763376"/>
                    </a:ext>
                  </a:extLst>
                </a:gridCol>
                <a:gridCol w="935038">
                  <a:extLst>
                    <a:ext uri="{9D8B030D-6E8A-4147-A177-3AD203B41FA5}">
                      <a16:colId xmlns:a16="http://schemas.microsoft.com/office/drawing/2014/main" xmlns="" val="798332353"/>
                    </a:ext>
                  </a:extLst>
                </a:gridCol>
              </a:tblGrid>
              <a:tr h="3587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809" marB="45809"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809" marB="45809"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920300211"/>
                  </a:ext>
                </a:extLst>
              </a:tr>
              <a:tr h="506413">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31        720</a:t>
                      </a:r>
                    </a:p>
                  </a:txBody>
                  <a:tcPr marL="91416" marR="91416" marT="45809" marB="45809"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809" marB="45809"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2077335300"/>
                  </a:ext>
                </a:extLst>
              </a:tr>
            </a:tbl>
          </a:graphicData>
        </a:graphic>
      </p:graphicFrame>
      <p:graphicFrame>
        <p:nvGraphicFramePr>
          <p:cNvPr id="5" name="Table 4"/>
          <p:cNvGraphicFramePr>
            <a:graphicFrameLocks noGrp="1"/>
          </p:cNvGraphicFramePr>
          <p:nvPr/>
        </p:nvGraphicFramePr>
        <p:xfrm>
          <a:off x="4572000" y="2414588"/>
          <a:ext cx="2895600" cy="736696"/>
        </p:xfrm>
        <a:graphic>
          <a:graphicData uri="http://schemas.openxmlformats.org/drawingml/2006/table">
            <a:tbl>
              <a:tblPr/>
              <a:tblGrid>
                <a:gridCol w="1295400">
                  <a:extLst>
                    <a:ext uri="{9D8B030D-6E8A-4147-A177-3AD203B41FA5}">
                      <a16:colId xmlns:a16="http://schemas.microsoft.com/office/drawing/2014/main" xmlns="" val="1980264495"/>
                    </a:ext>
                  </a:extLst>
                </a:gridCol>
                <a:gridCol w="1600200">
                  <a:extLst>
                    <a:ext uri="{9D8B030D-6E8A-4147-A177-3AD203B41FA5}">
                      <a16:colId xmlns:a16="http://schemas.microsoft.com/office/drawing/2014/main" xmlns="" val="1039226190"/>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68" marB="45768"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68" marB="45768"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866142593"/>
                  </a:ext>
                </a:extLst>
              </a:tr>
              <a:tr h="431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68" marB="45768"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31        720</a:t>
                      </a:r>
                    </a:p>
                  </a:txBody>
                  <a:tcPr marL="91470" marR="91470" marT="45768" marB="45768"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4231638132"/>
                  </a:ext>
                </a:extLst>
              </a:tr>
            </a:tbl>
          </a:graphicData>
        </a:graphic>
      </p:graphicFrame>
      <p:sp>
        <p:nvSpPr>
          <p:cNvPr id="8" name="Rounded Rectangle 7"/>
          <p:cNvSpPr>
            <a:spLocks noChangeArrowheads="1"/>
          </p:cNvSpPr>
          <p:nvPr/>
        </p:nvSpPr>
        <p:spPr bwMode="auto">
          <a:xfrm>
            <a:off x="2209800" y="3886200"/>
            <a:ext cx="8077200" cy="1316038"/>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nvGraphicFramePr>
        <p:xfrm>
          <a:off x="2133601" y="3886200"/>
          <a:ext cx="7883525" cy="1524000"/>
        </p:xfrm>
        <a:graphic>
          <a:graphicData uri="http://schemas.openxmlformats.org/drawingml/2006/table">
            <a:tbl>
              <a:tblPr/>
              <a:tblGrid>
                <a:gridCol w="1130300">
                  <a:extLst>
                    <a:ext uri="{9D8B030D-6E8A-4147-A177-3AD203B41FA5}">
                      <a16:colId xmlns:a16="http://schemas.microsoft.com/office/drawing/2014/main" xmlns="" val="2667120526"/>
                    </a:ext>
                  </a:extLst>
                </a:gridCol>
                <a:gridCol w="3751263">
                  <a:extLst>
                    <a:ext uri="{9D8B030D-6E8A-4147-A177-3AD203B41FA5}">
                      <a16:colId xmlns:a16="http://schemas.microsoft.com/office/drawing/2014/main" xmlns="" val="1700047108"/>
                    </a:ext>
                  </a:extLst>
                </a:gridCol>
                <a:gridCol w="519112">
                  <a:extLst>
                    <a:ext uri="{9D8B030D-6E8A-4147-A177-3AD203B41FA5}">
                      <a16:colId xmlns:a16="http://schemas.microsoft.com/office/drawing/2014/main" xmlns="" val="2389826022"/>
                    </a:ext>
                  </a:extLst>
                </a:gridCol>
                <a:gridCol w="1036638">
                  <a:extLst>
                    <a:ext uri="{9D8B030D-6E8A-4147-A177-3AD203B41FA5}">
                      <a16:colId xmlns:a16="http://schemas.microsoft.com/office/drawing/2014/main" xmlns="" val="3938561553"/>
                    </a:ext>
                  </a:extLst>
                </a:gridCol>
                <a:gridCol w="1446212">
                  <a:extLst>
                    <a:ext uri="{9D8B030D-6E8A-4147-A177-3AD203B41FA5}">
                      <a16:colId xmlns:a16="http://schemas.microsoft.com/office/drawing/2014/main" xmlns="" val="400408285"/>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945773652"/>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Ιούλιος</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a:t>
                      </a:r>
                    </a:p>
                  </a:txBody>
                  <a:tcPr marL="91448" marR="91448"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       </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720</a:t>
                      </a:r>
                    </a:p>
                  </a:txBody>
                  <a:tcPr marL="91448" marR="91448"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573865299"/>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 Πληρωτέοι</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274342" marR="91448"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720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462429047"/>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 Δεδουλευμένοι</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37" marR="91448" marT="45713" marB="45713"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8" marR="91448"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284303801"/>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48" marR="91448"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37" marR="91448"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48" marR="91448"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48" marR="91448"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70946606"/>
                  </a:ext>
                </a:extLst>
              </a:tr>
            </a:tbl>
          </a:graphicData>
        </a:graphic>
      </p:graphicFrame>
      <p:sp>
        <p:nvSpPr>
          <p:cNvPr id="84016" name="TextBox 39"/>
          <p:cNvSpPr txBox="1">
            <a:spLocks noChangeArrowheads="1"/>
          </p:cNvSpPr>
          <p:nvPr/>
        </p:nvSpPr>
        <p:spPr bwMode="auto">
          <a:xfrm>
            <a:off x="2205038" y="1239839"/>
            <a:ext cx="396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9801" y="34290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sp>
        <p:nvSpPr>
          <p:cNvPr id="17457" name="Title 1"/>
          <p:cNvSpPr txBox="1">
            <a:spLocks/>
          </p:cNvSpPr>
          <p:nvPr/>
        </p:nvSpPr>
        <p:spPr bwMode="auto">
          <a:xfrm>
            <a:off x="1676400" y="152400"/>
            <a:ext cx="8763000" cy="1066800"/>
          </a:xfrm>
          <a:prstGeom prst="rect">
            <a:avLst/>
          </a:prstGeom>
          <a:noFill/>
          <a:ln>
            <a:noFill/>
          </a:ln>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n-US" sz="2000" b="1">
                <a:solidFill>
                  <a:srgbClr val="FFFFFF"/>
                </a:solidFill>
                <a:latin typeface="Arial" panose="020B0604020202020204" pitchFamily="34" charset="0"/>
              </a:rPr>
              <a:t>Εγγραφή Προσαρμογής στο Έξοδο των Δεδουλευμένων Μισθών στο Τέλος της Λογιστικής Περιόδου από τα  Αρχεία του </a:t>
            </a:r>
            <a:r>
              <a:rPr lang="en-US" altLang="en-US" sz="2000" b="1">
                <a:solidFill>
                  <a:srgbClr val="FFFFFF"/>
                </a:solidFill>
                <a:latin typeface="Arial" panose="020B0604020202020204" pitchFamily="34" charset="0"/>
              </a:rPr>
              <a:t>Blue Design Studio</a:t>
            </a:r>
          </a:p>
        </p:txBody>
      </p:sp>
      <p:cxnSp>
        <p:nvCxnSpPr>
          <p:cNvPr id="10" name="Straight Arrow Connector 9"/>
          <p:cNvCxnSpPr>
            <a:cxnSpLocks noChangeShapeType="1"/>
          </p:cNvCxnSpPr>
          <p:nvPr/>
        </p:nvCxnSpPr>
        <p:spPr bwMode="auto">
          <a:xfrm>
            <a:off x="6934200" y="2971800"/>
            <a:ext cx="0" cy="1752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6934200" y="3048000"/>
            <a:ext cx="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6934200" y="4648200"/>
            <a:ext cx="1981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8382000" y="2971800"/>
            <a:ext cx="0" cy="1447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8382000" y="2971800"/>
            <a:ext cx="0" cy="137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H="1">
            <a:off x="7848600" y="4343400"/>
            <a:ext cx="5334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33226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2"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1905000" y="1524000"/>
            <a:ext cx="8275638" cy="1512888"/>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nvGraphicFramePr>
        <p:xfrm>
          <a:off x="2120900" y="1524000"/>
          <a:ext cx="7632700" cy="304910"/>
        </p:xfrm>
        <a:graphic>
          <a:graphicData uri="http://schemas.openxmlformats.org/drawingml/2006/table">
            <a:tbl>
              <a:tblPr/>
              <a:tblGrid>
                <a:gridCol w="2035175">
                  <a:extLst>
                    <a:ext uri="{9D8B030D-6E8A-4147-A177-3AD203B41FA5}">
                      <a16:colId xmlns:a16="http://schemas.microsoft.com/office/drawing/2014/main" xmlns="" val="2915823873"/>
                    </a:ext>
                  </a:extLst>
                </a:gridCol>
                <a:gridCol w="431800">
                  <a:extLst>
                    <a:ext uri="{9D8B030D-6E8A-4147-A177-3AD203B41FA5}">
                      <a16:colId xmlns:a16="http://schemas.microsoft.com/office/drawing/2014/main" xmlns="" val="1583545095"/>
                    </a:ext>
                  </a:extLst>
                </a:gridCol>
                <a:gridCol w="2860675">
                  <a:extLst>
                    <a:ext uri="{9D8B030D-6E8A-4147-A177-3AD203B41FA5}">
                      <a16:colId xmlns:a16="http://schemas.microsoft.com/office/drawing/2014/main" xmlns="" val="1242712824"/>
                    </a:ext>
                  </a:extLst>
                </a:gridCol>
                <a:gridCol w="301625">
                  <a:extLst>
                    <a:ext uri="{9D8B030D-6E8A-4147-A177-3AD203B41FA5}">
                      <a16:colId xmlns:a16="http://schemas.microsoft.com/office/drawing/2014/main" xmlns="" val="2478166390"/>
                    </a:ext>
                  </a:extLst>
                </a:gridCol>
                <a:gridCol w="2003425">
                  <a:extLst>
                    <a:ext uri="{9D8B030D-6E8A-4147-A177-3AD203B41FA5}">
                      <a16:colId xmlns:a16="http://schemas.microsoft.com/office/drawing/2014/main" xmlns="" val="3565828494"/>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 </a:t>
                      </a: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75" marB="4577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Ιδια Κεφάλαια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75" marB="4577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356898699"/>
                  </a:ext>
                </a:extLst>
              </a:tr>
            </a:tbl>
          </a:graphicData>
        </a:graphic>
      </p:graphicFrame>
      <p:graphicFrame>
        <p:nvGraphicFramePr>
          <p:cNvPr id="3" name="Table 2"/>
          <p:cNvGraphicFramePr>
            <a:graphicFrameLocks noGrp="1"/>
          </p:cNvGraphicFramePr>
          <p:nvPr/>
        </p:nvGraphicFramePr>
        <p:xfrm>
          <a:off x="1981200" y="1906588"/>
          <a:ext cx="8077200" cy="304800"/>
        </p:xfrm>
        <a:graphic>
          <a:graphicData uri="http://schemas.openxmlformats.org/drawingml/2006/table">
            <a:tbl>
              <a:tblPr/>
              <a:tblGrid>
                <a:gridCol w="2692400">
                  <a:extLst>
                    <a:ext uri="{9D8B030D-6E8A-4147-A177-3AD203B41FA5}">
                      <a16:colId xmlns:a16="http://schemas.microsoft.com/office/drawing/2014/main" xmlns="" val="1671611473"/>
                    </a:ext>
                  </a:extLst>
                </a:gridCol>
                <a:gridCol w="2692400">
                  <a:extLst>
                    <a:ext uri="{9D8B030D-6E8A-4147-A177-3AD203B41FA5}">
                      <a16:colId xmlns:a16="http://schemas.microsoft.com/office/drawing/2014/main" xmlns="" val="3102713719"/>
                    </a:ext>
                  </a:extLst>
                </a:gridCol>
                <a:gridCol w="2692400">
                  <a:extLst>
                    <a:ext uri="{9D8B030D-6E8A-4147-A177-3AD203B41FA5}">
                      <a16:colId xmlns:a16="http://schemas.microsoft.com/office/drawing/2014/main" xmlns="" val="1872038585"/>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Ταμειακά Διαθέσιμα</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p>
                  </a:txBody>
                  <a:tcPr marL="91446" marR="91446" marT="45693" marB="4569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 Πληρωτέοι</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93" marB="4569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93" marB="4569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610759727"/>
                  </a:ext>
                </a:extLst>
              </a:tr>
            </a:tbl>
          </a:graphicData>
        </a:graphic>
      </p:graphicFrame>
      <p:graphicFrame>
        <p:nvGraphicFramePr>
          <p:cNvPr id="4" name="Table 3"/>
          <p:cNvGraphicFramePr>
            <a:graphicFrameLocks noGrp="1"/>
          </p:cNvGraphicFramePr>
          <p:nvPr/>
        </p:nvGraphicFramePr>
        <p:xfrm>
          <a:off x="7467600" y="2322513"/>
          <a:ext cx="2789238" cy="650876"/>
        </p:xfrm>
        <a:graphic>
          <a:graphicData uri="http://schemas.openxmlformats.org/drawingml/2006/table">
            <a:tbl>
              <a:tblPr/>
              <a:tblGrid>
                <a:gridCol w="1395413">
                  <a:extLst>
                    <a:ext uri="{9D8B030D-6E8A-4147-A177-3AD203B41FA5}">
                      <a16:colId xmlns:a16="http://schemas.microsoft.com/office/drawing/2014/main" xmlns="" val="754730617"/>
                    </a:ext>
                  </a:extLst>
                </a:gridCol>
                <a:gridCol w="1393825">
                  <a:extLst>
                    <a:ext uri="{9D8B030D-6E8A-4147-A177-3AD203B41FA5}">
                      <a16:colId xmlns:a16="http://schemas.microsoft.com/office/drawing/2014/main" xmlns="" val="1973645968"/>
                    </a:ext>
                  </a:extLst>
                </a:gridCol>
              </a:tblGrid>
              <a:tr h="32543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44" marB="4574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44" marB="4574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2104674656"/>
                  </a:ext>
                </a:extLst>
              </a:tr>
              <a:tr h="32543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Αυξ.</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9       1</a:t>
                      </a: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680</a:t>
                      </a:r>
                    </a:p>
                  </a:txBody>
                  <a:tcPr marL="91416" marR="91416" marT="45744" marB="45744"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44" marB="45744"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3452526258"/>
                  </a:ext>
                </a:extLst>
              </a:tr>
            </a:tbl>
          </a:graphicData>
        </a:graphic>
      </p:graphicFrame>
      <p:graphicFrame>
        <p:nvGraphicFramePr>
          <p:cNvPr id="5" name="Table 4"/>
          <p:cNvGraphicFramePr>
            <a:graphicFrameLocks noGrp="1"/>
          </p:cNvGraphicFramePr>
          <p:nvPr/>
        </p:nvGraphicFramePr>
        <p:xfrm>
          <a:off x="4724400" y="2322513"/>
          <a:ext cx="2667000" cy="609940"/>
        </p:xfrm>
        <a:graphic>
          <a:graphicData uri="http://schemas.openxmlformats.org/drawingml/2006/table">
            <a:tbl>
              <a:tblPr/>
              <a:tblGrid>
                <a:gridCol w="1333500">
                  <a:extLst>
                    <a:ext uri="{9D8B030D-6E8A-4147-A177-3AD203B41FA5}">
                      <a16:colId xmlns:a16="http://schemas.microsoft.com/office/drawing/2014/main" xmlns="" val="56862897"/>
                    </a:ext>
                  </a:extLst>
                </a:gridCol>
                <a:gridCol w="1333500">
                  <a:extLst>
                    <a:ext uri="{9D8B030D-6E8A-4147-A177-3AD203B41FA5}">
                      <a16:colId xmlns:a16="http://schemas.microsoft.com/office/drawing/2014/main" xmlns="" val="3743381266"/>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805" marB="4580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805" marB="4580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2548145592"/>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Αυγ.</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9         720</a:t>
                      </a:r>
                    </a:p>
                  </a:txBody>
                  <a:tcPr marL="91470" marR="91470" marT="45805" marB="4580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805" marB="4580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4107621938"/>
                  </a:ext>
                </a:extLst>
              </a:tr>
            </a:tbl>
          </a:graphicData>
        </a:graphic>
      </p:graphicFrame>
      <p:sp>
        <p:nvSpPr>
          <p:cNvPr id="8" name="Rounded Rectangle 7"/>
          <p:cNvSpPr>
            <a:spLocks noChangeArrowheads="1"/>
          </p:cNvSpPr>
          <p:nvPr/>
        </p:nvSpPr>
        <p:spPr bwMode="auto">
          <a:xfrm>
            <a:off x="1905000" y="3619500"/>
            <a:ext cx="8275638" cy="2019300"/>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nvGraphicFramePr>
        <p:xfrm>
          <a:off x="1905000" y="3429000"/>
          <a:ext cx="7924800" cy="3078462"/>
        </p:xfrm>
        <a:graphic>
          <a:graphicData uri="http://schemas.openxmlformats.org/drawingml/2006/table">
            <a:tbl>
              <a:tblPr/>
              <a:tblGrid>
                <a:gridCol w="1136650">
                  <a:extLst>
                    <a:ext uri="{9D8B030D-6E8A-4147-A177-3AD203B41FA5}">
                      <a16:colId xmlns:a16="http://schemas.microsoft.com/office/drawing/2014/main" xmlns="" val="1796993216"/>
                    </a:ext>
                  </a:extLst>
                </a:gridCol>
                <a:gridCol w="3770313">
                  <a:extLst>
                    <a:ext uri="{9D8B030D-6E8A-4147-A177-3AD203B41FA5}">
                      <a16:colId xmlns:a16="http://schemas.microsoft.com/office/drawing/2014/main" xmlns="" val="3619076063"/>
                    </a:ext>
                  </a:extLst>
                </a:gridCol>
                <a:gridCol w="522287">
                  <a:extLst>
                    <a:ext uri="{9D8B030D-6E8A-4147-A177-3AD203B41FA5}">
                      <a16:colId xmlns:a16="http://schemas.microsoft.com/office/drawing/2014/main" xmlns="" val="324028552"/>
                    </a:ext>
                  </a:extLst>
                </a:gridCol>
                <a:gridCol w="1042988">
                  <a:extLst>
                    <a:ext uri="{9D8B030D-6E8A-4147-A177-3AD203B41FA5}">
                      <a16:colId xmlns:a16="http://schemas.microsoft.com/office/drawing/2014/main" xmlns="" val="2905114015"/>
                    </a:ext>
                  </a:extLst>
                </a:gridCol>
                <a:gridCol w="1452562">
                  <a:extLst>
                    <a:ext uri="{9D8B030D-6E8A-4147-A177-3AD203B41FA5}">
                      <a16:colId xmlns:a16="http://schemas.microsoft.com/office/drawing/2014/main" xmlns="" val="630447203"/>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441517528"/>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Αυγ.</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9</a:t>
                      </a:r>
                    </a:p>
                  </a:txBody>
                  <a:tcPr marL="91450" marR="91450" marT="45717" marB="45717"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 Πληρωτέοι</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720</a:t>
                      </a:r>
                    </a:p>
                  </a:txBody>
                  <a:tcPr marL="91450" marR="91450" marT="45717" marB="45717"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013164050"/>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Μισοί</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p>
                  </a:txBody>
                  <a:tcPr marL="274349" marR="91450" marT="45717" marB="45717"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680</a:t>
                      </a:r>
                    </a:p>
                  </a:txBody>
                  <a:tcPr marL="91450" marR="91450" marT="45717" marB="45717"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875401680"/>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Ταμειακά διαθέσιμα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7" marB="45717"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2</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400</a:t>
                      </a:r>
                    </a:p>
                  </a:txBody>
                  <a:tcPr marL="91450" marR="91450" marT="45717" marB="457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3703180350"/>
                  </a:ext>
                </a:extLst>
              </a:tr>
              <a:tr h="7620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Καταβολή Μισθών δύο εβδομάδων, εκ των </a:t>
                      </a:r>
                    </a:p>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p>
                      <a:pPr marL="0" marR="0" lvl="0" indent="0" algn="l" defTabSz="457200" rtl="0" eaLnBrk="1" fontAlgn="base" latinLnBrk="0" hangingPunct="1">
                        <a:lnSpc>
                          <a:spcPct val="5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οποίων $720 είχαν καταστεί δεδουλευμένα </a:t>
                      </a:r>
                    </a:p>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p>
                      <a:pPr marL="0" marR="0" lvl="0" indent="0" algn="l" defTabSz="457200" rtl="0" eaLnBrk="1" fontAlgn="base" latinLnBrk="0" hangingPunct="1">
                        <a:lnSpc>
                          <a:spcPct val="5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την προηγούμενη περίοδο</a:t>
                      </a:r>
                    </a:p>
                  </a:txBody>
                  <a:tcPr marL="457248" marR="91450" marT="45717" marB="45717"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61467621"/>
                  </a:ext>
                </a:extLst>
              </a:tr>
              <a:tr h="3651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7" marB="45717"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227850938"/>
                  </a:ext>
                </a:extLst>
              </a:tr>
              <a:tr h="3651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7" marB="45717"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941670406"/>
                  </a:ext>
                </a:extLst>
              </a:tr>
              <a:tr h="3651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7" marB="45717"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7" marB="45717"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7" marB="4571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467112023"/>
                  </a:ext>
                </a:extLst>
              </a:tr>
            </a:tbl>
          </a:graphicData>
        </a:graphic>
      </p:graphicFrame>
      <p:sp>
        <p:nvSpPr>
          <p:cNvPr id="85052" name="TextBox 39"/>
          <p:cNvSpPr txBox="1">
            <a:spLocks noChangeArrowheads="1"/>
          </p:cNvSpPr>
          <p:nvPr/>
        </p:nvSpPr>
        <p:spPr bwMode="auto">
          <a:xfrm>
            <a:off x="1981200" y="11430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 </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1981201" y="30480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sp>
        <p:nvSpPr>
          <p:cNvPr id="17457" name="Title 1"/>
          <p:cNvSpPr txBox="1">
            <a:spLocks/>
          </p:cNvSpPr>
          <p:nvPr/>
        </p:nvSpPr>
        <p:spPr bwMode="auto">
          <a:xfrm>
            <a:off x="1752600" y="152400"/>
            <a:ext cx="8686800" cy="762000"/>
          </a:xfrm>
          <a:prstGeom prst="rect">
            <a:avLst/>
          </a:prstGeom>
          <a:noFill/>
          <a:ln>
            <a:noFill/>
          </a:ln>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n-US" sz="2400" b="1">
                <a:solidFill>
                  <a:srgbClr val="FFFFFF"/>
                </a:solidFill>
                <a:latin typeface="Arial" panose="020B0604020202020204" pitchFamily="34" charset="0"/>
              </a:rPr>
              <a:t>Πληρωμή Μισθού</a:t>
            </a:r>
            <a:r>
              <a:rPr lang="en-US" altLang="en-US" sz="2400" b="1">
                <a:solidFill>
                  <a:srgbClr val="FFFFFF"/>
                </a:solidFill>
                <a:latin typeface="Arial" panose="020B0604020202020204" pitchFamily="34" charset="0"/>
              </a:rPr>
              <a:t>, </a:t>
            </a:r>
            <a:r>
              <a:rPr lang="el-GR" altLang="en-US" sz="2400" b="1">
                <a:solidFill>
                  <a:srgbClr val="FFFFFF"/>
                </a:solidFill>
                <a:latin typeface="Arial" panose="020B0604020202020204" pitchFamily="34" charset="0"/>
              </a:rPr>
              <a:t>Μέρος του οποίου Κατέστη Δεδουλευμένο στην Προηγούμενη Λογιστική Περίοδο</a:t>
            </a:r>
            <a:endParaRPr lang="en-US" altLang="en-US" sz="1800" b="1">
              <a:solidFill>
                <a:srgbClr val="FFFFFF"/>
              </a:solidFill>
              <a:latin typeface="Arial" panose="020B0604020202020204" pitchFamily="34" charset="0"/>
            </a:endParaRPr>
          </a:p>
        </p:txBody>
      </p:sp>
      <p:graphicFrame>
        <p:nvGraphicFramePr>
          <p:cNvPr id="16" name="Table 15"/>
          <p:cNvGraphicFramePr>
            <a:graphicFrameLocks noGrp="1"/>
          </p:cNvGraphicFramePr>
          <p:nvPr/>
        </p:nvGraphicFramePr>
        <p:xfrm>
          <a:off x="1981200" y="2322513"/>
          <a:ext cx="2743200" cy="609940"/>
        </p:xfrm>
        <a:graphic>
          <a:graphicData uri="http://schemas.openxmlformats.org/drawingml/2006/table">
            <a:tbl>
              <a:tblPr/>
              <a:tblGrid>
                <a:gridCol w="1371600">
                  <a:extLst>
                    <a:ext uri="{9D8B030D-6E8A-4147-A177-3AD203B41FA5}">
                      <a16:colId xmlns:a16="http://schemas.microsoft.com/office/drawing/2014/main" xmlns="" val="2968455333"/>
                    </a:ext>
                  </a:extLst>
                </a:gridCol>
                <a:gridCol w="1371600">
                  <a:extLst>
                    <a:ext uri="{9D8B030D-6E8A-4147-A177-3AD203B41FA5}">
                      <a16:colId xmlns:a16="http://schemas.microsoft.com/office/drawing/2014/main" xmlns="" val="1595760895"/>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805" marB="4580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805" marB="4580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4963585"/>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805" marB="4580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Αυγ</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9       2</a:t>
                      </a: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400</a:t>
                      </a:r>
                    </a:p>
                  </a:txBody>
                  <a:tcPr marL="91470" marR="91470" marT="45805" marB="4580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xmlns="" val="2418098009"/>
                  </a:ext>
                </a:extLst>
              </a:tr>
            </a:tbl>
          </a:graphicData>
        </a:graphic>
      </p:graphicFrame>
      <p:cxnSp>
        <p:nvCxnSpPr>
          <p:cNvPr id="12" name="Straight Arrow Connector 11"/>
          <p:cNvCxnSpPr>
            <a:cxnSpLocks noChangeShapeType="1"/>
          </p:cNvCxnSpPr>
          <p:nvPr/>
        </p:nvCxnSpPr>
        <p:spPr bwMode="auto">
          <a:xfrm>
            <a:off x="4495800" y="3048000"/>
            <a:ext cx="0" cy="15240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4495800" y="3048000"/>
            <a:ext cx="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4495800" y="4572000"/>
            <a:ext cx="4267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5791200" y="3048000"/>
            <a:ext cx="0" cy="914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5791200" y="3048000"/>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a:off x="5791200" y="3886200"/>
            <a:ext cx="1600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a:off x="8534400" y="3048000"/>
            <a:ext cx="0" cy="12192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8887" name="Straight Connector 78886"/>
          <p:cNvCxnSpPr>
            <a:cxnSpLocks noChangeShapeType="1"/>
          </p:cNvCxnSpPr>
          <p:nvPr/>
        </p:nvCxnSpPr>
        <p:spPr bwMode="auto">
          <a:xfrm>
            <a:off x="8534400" y="3048000"/>
            <a:ext cx="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8889" name="Straight Arrow Connector 78888"/>
          <p:cNvCxnSpPr>
            <a:cxnSpLocks noChangeShapeType="1"/>
          </p:cNvCxnSpPr>
          <p:nvPr/>
        </p:nvCxnSpPr>
        <p:spPr bwMode="auto">
          <a:xfrm flipH="1">
            <a:off x="7848600" y="4191000"/>
            <a:ext cx="6858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80222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0"/>
                                          </p:stCondLst>
                                        </p:cTn>
                                        <p:tgtEl>
                                          <p:spTgt spid="78887"/>
                                        </p:tgtEl>
                                        <p:attrNameLst>
                                          <p:attrName>style.visibility</p:attrName>
                                        </p:attrNameLst>
                                      </p:cBhvr>
                                      <p:to>
                                        <p:strVal val="visible"/>
                                      </p:to>
                                    </p:set>
                                  </p:childTnLst>
                                </p:cTn>
                              </p:par>
                            </p:childTnLst>
                          </p:cTn>
                        </p:par>
                        <p:par>
                          <p:cTn id="43" fill="hold" nodeType="afterGroup">
                            <p:stCondLst>
                              <p:cond delay="500"/>
                            </p:stCondLst>
                            <p:childTnLst>
                              <p:par>
                                <p:cTn id="44" presetID="22" presetClass="entr" presetSubtype="2" fill="hold" nodeType="afterEffect">
                                  <p:stCondLst>
                                    <p:cond delay="0"/>
                                  </p:stCondLst>
                                  <p:childTnLst>
                                    <p:set>
                                      <p:cBhvr>
                                        <p:cTn id="45" dur="1" fill="hold">
                                          <p:stCondLst>
                                            <p:cond delay="0"/>
                                          </p:stCondLst>
                                        </p:cTn>
                                        <p:tgtEl>
                                          <p:spTgt spid="78889"/>
                                        </p:tgtEl>
                                        <p:attrNameLst>
                                          <p:attrName>style.visibility</p:attrName>
                                        </p:attrNameLst>
                                      </p:cBhvr>
                                      <p:to>
                                        <p:strVal val="visible"/>
                                      </p:to>
                                    </p:set>
                                    <p:animEffect transition="in" filter="wipe(right)">
                                      <p:cBhvr>
                                        <p:cTn id="46" dur="500"/>
                                        <p:tgtEl>
                                          <p:spTgt spid="78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981200" y="304800"/>
            <a:ext cx="7391400" cy="914400"/>
          </a:xfrm>
        </p:spPr>
        <p:txBody>
          <a:bodyPr>
            <a:normAutofit fontScale="90000"/>
          </a:bodyPr>
          <a:lstStyle/>
          <a:p>
            <a:r>
              <a:rPr lang="el-GR" altLang="el-GR" smtClean="0"/>
              <a:t>Χρησιμοποιώντας Αντίστροφες Εγγραφές</a:t>
            </a:r>
            <a:endParaRPr lang="en-US" altLang="el-GR" smtClean="0"/>
          </a:p>
        </p:txBody>
      </p:sp>
      <p:sp>
        <p:nvSpPr>
          <p:cNvPr id="86019" name="Content Placeholder 2"/>
          <p:cNvSpPr>
            <a:spLocks noGrp="1"/>
          </p:cNvSpPr>
          <p:nvPr>
            <p:ph idx="1"/>
          </p:nvPr>
        </p:nvSpPr>
        <p:spPr>
          <a:xfrm>
            <a:off x="1828800" y="1447800"/>
            <a:ext cx="8534400" cy="4343400"/>
          </a:xfrm>
        </p:spPr>
        <p:txBody>
          <a:bodyPr/>
          <a:lstStyle/>
          <a:p>
            <a:pPr algn="just">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Για να πραγματοποιήσει την εγγραφή της προηγούμενης διαφάνειας, ο λογιστής θα έπρεπε να βρει τι μέρος των </a:t>
            </a:r>
            <a:r>
              <a:rPr lang="en-US" altLang="el-GR" smtClean="0">
                <a:latin typeface="Tw Cen MT" panose="020B0602020104020603" pitchFamily="34" charset="0"/>
                <a:cs typeface="Times New Roman" panose="02020603050405020304" pitchFamily="18" charset="0"/>
              </a:rPr>
              <a:t>$</a:t>
            </a:r>
            <a:r>
              <a:rPr lang="el-GR" altLang="el-GR" smtClean="0">
                <a:latin typeface="Tw Cen MT" panose="020B0602020104020603" pitchFamily="34" charset="0"/>
                <a:cs typeface="Times New Roman" panose="02020603050405020304" pitchFamily="18" charset="0"/>
              </a:rPr>
              <a:t>2.</a:t>
            </a:r>
            <a:r>
              <a:rPr lang="en-US" altLang="el-GR" smtClean="0">
                <a:latin typeface="Tw Cen MT" panose="020B0602020104020603" pitchFamily="34" charset="0"/>
                <a:cs typeface="Times New Roman" panose="02020603050405020304" pitchFamily="18" charset="0"/>
              </a:rPr>
              <a:t>400 </a:t>
            </a:r>
            <a:r>
              <a:rPr lang="el-GR" altLang="el-GR" smtClean="0">
                <a:latin typeface="Tw Cen MT" panose="020B0602020104020603" pitchFamily="34" charset="0"/>
                <a:cs typeface="Times New Roman" panose="02020603050405020304" pitchFamily="18" charset="0"/>
              </a:rPr>
              <a:t>αφορά μισθούς κατά τη τρέχουσα λογιστική περίοδο και τι μέρος αφορά την προηγούμενη.</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Σε μία εταιρεία με εκατοντάδες υπαλλήλους</a:t>
            </a:r>
            <a:r>
              <a:rPr lang="en-US" altLang="el-GR" smtClean="0">
                <a:latin typeface="Tw Cen MT" panose="020B0602020104020603" pitchFamily="34" charset="0"/>
                <a:cs typeface="Times New Roman" panose="02020603050405020304" pitchFamily="18" charset="0"/>
              </a:rPr>
              <a:t>,</a:t>
            </a:r>
            <a:r>
              <a:rPr lang="el-GR" altLang="el-GR" smtClean="0">
                <a:latin typeface="Tw Cen MT" panose="020B0602020104020603" pitchFamily="34" charset="0"/>
                <a:cs typeface="Times New Roman" panose="02020603050405020304" pitchFamily="18" charset="0"/>
              </a:rPr>
              <a:t> η διαδικασία αυτή θα είναι πολύ δύσκολη και χρονοβόρος.</a:t>
            </a:r>
            <a:r>
              <a:rPr lang="en-US" altLang="el-GR" smtClean="0">
                <a:latin typeface="Tw Cen MT" panose="020B0602020104020603" pitchFamily="34" charset="0"/>
                <a:cs typeface="Times New Roman" panose="02020603050405020304" pitchFamily="18" charset="0"/>
              </a:rPr>
              <a:t> </a:t>
            </a:r>
            <a:endParaRPr lang="el-GR" altLang="el-GR" smtClean="0">
              <a:latin typeface="Tw Cen MT" panose="020B0602020104020603" pitchFamily="34" charset="0"/>
              <a:cs typeface="Times New Roman" panose="02020603050405020304" pitchFamily="18" charset="0"/>
            </a:endParaRPr>
          </a:p>
          <a:p>
            <a:pPr algn="just">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Όπως φαίνεται στην επόμενη διαφάνεια</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η χρήση μιας αντίστροφης εγγραφής βοηθάει στην επίλυση του προβλήματος αυτού.</a:t>
            </a: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043489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981200" y="152400"/>
            <a:ext cx="8229600" cy="1066800"/>
          </a:xfrm>
        </p:spPr>
        <p:txBody>
          <a:bodyPr/>
          <a:lstStyle/>
          <a:p>
            <a:r>
              <a:rPr lang="el-GR" altLang="el-GR" sz="2400">
                <a:ea typeface="Arial Unicode MS" panose="020B0604020202020204" pitchFamily="34" charset="-128"/>
              </a:rPr>
              <a:t>Το Αποτέλεσμα της Χρήσης Αντίστροφης Εγγραφής στον Λογαριασμό Εξόδων Μισθοί</a:t>
            </a:r>
            <a:r>
              <a:rPr altLang="el-GR" sz="2400">
                <a:ea typeface="Arial Unicode MS" panose="020B0604020202020204" pitchFamily="34" charset="-128"/>
              </a:rPr>
              <a:t> </a:t>
            </a:r>
            <a:r>
              <a:rPr altLang="el-GR">
                <a:ea typeface="Arial Unicode MS" panose="020B0604020202020204" pitchFamily="34" charset="-128"/>
              </a:rPr>
              <a:t> </a:t>
            </a:r>
            <a:r>
              <a:rPr altLang="el-GR" sz="1800">
                <a:ea typeface="Arial Unicode MS" panose="020B0604020202020204" pitchFamily="34" charset="-128"/>
              </a:rPr>
              <a:t>(</a:t>
            </a:r>
            <a:r>
              <a:rPr lang="el-GR" altLang="el-GR" sz="1800">
                <a:ea typeface="Arial Unicode MS" panose="020B0604020202020204" pitchFamily="34" charset="-128"/>
              </a:rPr>
              <a:t>διαφάνεια</a:t>
            </a:r>
            <a:r>
              <a:rPr altLang="el-GR" sz="1800">
                <a:ea typeface="Arial Unicode MS" panose="020B0604020202020204" pitchFamily="34" charset="-128"/>
              </a:rPr>
              <a:t> 1</a:t>
            </a:r>
            <a:r>
              <a:rPr lang="el-GR" altLang="el-GR" sz="1800" baseline="30000">
                <a:ea typeface="Arial Unicode MS" panose="020B0604020202020204" pitchFamily="34" charset="-128"/>
              </a:rPr>
              <a:t>η</a:t>
            </a:r>
            <a:r>
              <a:rPr lang="el-GR" altLang="el-GR" sz="1800">
                <a:ea typeface="Arial Unicode MS" panose="020B0604020202020204" pitchFamily="34" charset="-128"/>
              </a:rPr>
              <a:t> από</a:t>
            </a:r>
            <a:r>
              <a:rPr altLang="el-GR" sz="1800">
                <a:ea typeface="Arial Unicode MS" panose="020B0604020202020204" pitchFamily="34" charset="-128"/>
              </a:rPr>
              <a:t> 2)</a:t>
            </a:r>
          </a:p>
        </p:txBody>
      </p:sp>
      <p:pic>
        <p:nvPicPr>
          <p:cNvPr id="87046" name="Picture 6" descr="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219199"/>
            <a:ext cx="11172100" cy="501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59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981200" y="152400"/>
            <a:ext cx="8229600" cy="1066800"/>
          </a:xfrm>
        </p:spPr>
        <p:txBody>
          <a:bodyPr/>
          <a:lstStyle/>
          <a:p>
            <a:r>
              <a:rPr lang="el-GR" altLang="el-GR" sz="2400">
                <a:ea typeface="Arial Unicode MS" panose="020B0604020202020204" pitchFamily="34" charset="-128"/>
              </a:rPr>
              <a:t>Τα Αποτέλεσμα της Χρήσης Αντίστροφης Εγγραφής στον Λογαριασμό Εξόδων Μισθοί </a:t>
            </a:r>
            <a:r>
              <a:rPr altLang="el-GR" sz="1800">
                <a:ea typeface="Arial Unicode MS" panose="020B0604020202020204" pitchFamily="34" charset="-128"/>
              </a:rPr>
              <a:t>(</a:t>
            </a:r>
            <a:r>
              <a:rPr lang="el-GR" altLang="el-GR" sz="1800">
                <a:ea typeface="Arial Unicode MS" panose="020B0604020202020204" pitchFamily="34" charset="-128"/>
              </a:rPr>
              <a:t>διαφάνεια</a:t>
            </a:r>
            <a:r>
              <a:rPr altLang="el-GR" sz="1800">
                <a:ea typeface="Arial Unicode MS" panose="020B0604020202020204" pitchFamily="34" charset="-128"/>
              </a:rPr>
              <a:t> 2</a:t>
            </a:r>
            <a:r>
              <a:rPr lang="el-GR" altLang="el-GR" sz="1800" baseline="30000">
                <a:ea typeface="Arial Unicode MS" panose="020B0604020202020204" pitchFamily="34" charset="-128"/>
              </a:rPr>
              <a:t>η</a:t>
            </a:r>
            <a:r>
              <a:rPr lang="el-GR" altLang="el-GR" sz="1800">
                <a:ea typeface="Arial Unicode MS" panose="020B0604020202020204" pitchFamily="34" charset="-128"/>
              </a:rPr>
              <a:t> από </a:t>
            </a:r>
            <a:r>
              <a:rPr altLang="el-GR" sz="1800">
                <a:ea typeface="Arial Unicode MS" panose="020B0604020202020204" pitchFamily="34" charset="-128"/>
              </a:rPr>
              <a:t>2)</a:t>
            </a:r>
          </a:p>
        </p:txBody>
      </p:sp>
      <p:sp>
        <p:nvSpPr>
          <p:cNvPr id="88070" name="Rectangle 6"/>
          <p:cNvSpPr>
            <a:spLocks noChangeArrowheads="1"/>
          </p:cNvSpPr>
          <p:nvPr/>
        </p:nvSpPr>
        <p:spPr bwMode="auto">
          <a:xfrm>
            <a:off x="2286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tabLst>
                <a:tab pos="452438" algn="l"/>
              </a:tabLst>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1250950" indent="-533400">
              <a:spcBef>
                <a:spcPct val="20000"/>
              </a:spcBef>
              <a:buChar char="–"/>
              <a:tabLst>
                <a:tab pos="452438" algn="l"/>
              </a:tabLst>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887538" indent="-457200">
              <a:spcBef>
                <a:spcPct val="20000"/>
              </a:spcBef>
              <a:buChar char="•"/>
              <a:tabLst>
                <a:tab pos="452438" algn="l"/>
              </a:tabLst>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2447925" indent="-3810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3008313" indent="-381000">
              <a:spcBef>
                <a:spcPct val="20000"/>
              </a:spcBef>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34655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9227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43799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837113" indent="-381000" eaLnBrk="0" fontAlgn="base" hangingPunct="0">
              <a:spcBef>
                <a:spcPct val="20000"/>
              </a:spcBef>
              <a:spcAft>
                <a:spcPct val="0"/>
              </a:spcAft>
              <a:buChar char="»"/>
              <a:tabLst>
                <a:tab pos="452438" algn="l"/>
              </a:tabLst>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buClr>
                <a:srgbClr val="B57B07"/>
              </a:buClr>
              <a:buFont typeface="Wingdings" panose="05000000000000000000" pitchFamily="2" charset="2"/>
              <a:buChar char="§"/>
            </a:pPr>
            <a:r>
              <a:rPr lang="el-GR" altLang="en-US" sz="1800"/>
              <a:t>Η εγγραφή 1 προσάρμοσε του Μισθούς ως προς το ποσό των $720 που είχε καταστεί δεδουλευμένο στην περίοδο του Ιουλίου.</a:t>
            </a:r>
          </a:p>
          <a:p>
            <a:pPr>
              <a:buClr>
                <a:srgbClr val="B57B07"/>
              </a:buClr>
              <a:buFont typeface="Wingdings" panose="05000000000000000000" pitchFamily="2" charset="2"/>
              <a:buChar char="§"/>
            </a:pPr>
            <a:r>
              <a:rPr lang="el-GR" altLang="en-US" sz="1800"/>
              <a:t>Η εγγραφή 2 έκλεισε τους μισθούς Ιουλίου ύψους $5.520 στο Λογαριασμό Αποτελεσμάτων Χρήσεως, μηδενίζοντας το υπόλοιπο.</a:t>
            </a:r>
          </a:p>
          <a:p>
            <a:pPr>
              <a:buClr>
                <a:srgbClr val="B57B07"/>
              </a:buClr>
              <a:buFont typeface="Wingdings" panose="05000000000000000000" pitchFamily="2" charset="2"/>
              <a:buChar char="§"/>
            </a:pPr>
            <a:r>
              <a:rPr lang="el-GR" altLang="en-US" sz="1800"/>
              <a:t>Η εγγραφή 3 δημιούργησε ένα πιστωτικό υπόλοιπο $720 στους Μισθούς την 1η Αυγούστου, που είναι το έξοδο που αναγνωρίστηκε  στην εγγραφή προσαρμογής του Ιουλίου (και επίσης μείωσε τον λογαριασμό των Υποχρεώσεων Μισθοί Πληρωτέοι). Η αντίστροφη εγγραφή δημιουργεί ένα μη-κανονικό υπόλοιπο στον αποτελεσματικό λογαριασμό και ένα μηδενικό υπόλοιπο στο λογαριασμό του ισολογισμού.</a:t>
            </a:r>
          </a:p>
          <a:p>
            <a:pPr>
              <a:buClr>
                <a:srgbClr val="B57B07"/>
              </a:buClr>
              <a:buFont typeface="Wingdings" panose="05000000000000000000" pitchFamily="2" charset="2"/>
              <a:buChar char="§"/>
            </a:pPr>
            <a:r>
              <a:rPr lang="el-GR" altLang="en-US" sz="1800"/>
              <a:t>Η εγγραφή 4 καταχωρεί την πληρωμή μισθών ύψους $2.400 ως χρέωση στο λογαριασμό Μισθοί, δημιουργώντας αυτόματα υπόλοιπο $1.680, το οποίο αντιπροσωπεύει το σωστό έξοδο για μισθούς τον Αύγουστο. Η αντίστροφη εγγραφή απλοποίησε τη διαδικασία της εγγραφής πληρωμής στις 9 Αυγούστου. </a:t>
            </a:r>
          </a:p>
        </p:txBody>
      </p:sp>
    </p:spTree>
    <p:extLst>
      <p:ext uri="{BB962C8B-B14F-4D97-AF65-F5344CB8AC3E}">
        <p14:creationId xmlns:p14="http://schemas.microsoft.com/office/powerpoint/2010/main" val="316709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981200" y="152400"/>
            <a:ext cx="7391400" cy="914400"/>
          </a:xfrm>
        </p:spPr>
        <p:txBody>
          <a:bodyPr>
            <a:normAutofit fontScale="90000"/>
          </a:bodyPr>
          <a:lstStyle/>
          <a:p>
            <a:r>
              <a:rPr lang="el-GR" altLang="el-GR" noProof="1" smtClean="0"/>
              <a:t>Έννοιες των Εγγραφών Κλεισίματος</a:t>
            </a:r>
            <a:endParaRPr lang="en-US" altLang="el-GR" smtClean="0"/>
          </a:p>
        </p:txBody>
      </p:sp>
      <p:sp>
        <p:nvSpPr>
          <p:cNvPr id="3" name="Content Placeholder 2"/>
          <p:cNvSpPr>
            <a:spLocks noGrp="1"/>
          </p:cNvSpPr>
          <p:nvPr>
            <p:ph idx="1"/>
          </p:nvPr>
        </p:nvSpPr>
        <p:spPr>
          <a:xfrm>
            <a:off x="1828800" y="1143000"/>
            <a:ext cx="8610600" cy="5257800"/>
          </a:xfrm>
        </p:spPr>
        <p:txBody>
          <a:bodyPr/>
          <a:lstStyle/>
          <a:p>
            <a:pPr algn="just">
              <a:lnSpc>
                <a:spcPts val="3000"/>
              </a:lnSpc>
              <a:buFont typeface="Wingdings" panose="05000000000000000000" pitchFamily="2" charset="2"/>
              <a:buChar char="§"/>
            </a:pPr>
            <a:r>
              <a:rPr lang="el-GR" altLang="el-GR" sz="2600">
                <a:latin typeface="Tw Cen MT" panose="020B0602020104020603" pitchFamily="34" charset="0"/>
                <a:cs typeface="Times New Roman" panose="02020603050405020304" pitchFamily="18" charset="0"/>
              </a:rPr>
              <a:t>Οι</a:t>
            </a:r>
            <a:r>
              <a:rPr lang="el-GR" altLang="el-GR" sz="2600" b="1">
                <a:solidFill>
                  <a:srgbClr val="275CAE"/>
                </a:solidFill>
                <a:latin typeface="Tw Cen MT" panose="020B0602020104020603" pitchFamily="34" charset="0"/>
                <a:cs typeface="Times New Roman" panose="02020603050405020304" pitchFamily="18" charset="0"/>
              </a:rPr>
              <a:t> εγγραφές κλεισίματος </a:t>
            </a:r>
            <a:r>
              <a:rPr lang="el-GR" altLang="el-GR" sz="2600">
                <a:latin typeface="Tw Cen MT" panose="020B0602020104020603" pitchFamily="34" charset="0"/>
                <a:cs typeface="Times New Roman" panose="02020603050405020304" pitchFamily="18" charset="0"/>
              </a:rPr>
              <a:t>είναι ημερολογιακές εγγραφές που γίνονται στο τέλος της λογιστικής χρήσης. Εξυπηρετούν δύο σκοπούς</a:t>
            </a:r>
            <a:r>
              <a:rPr lang="en-US" altLang="el-GR" sz="2600">
                <a:latin typeface="Tw Cen MT" panose="020B0602020104020603" pitchFamily="34" charset="0"/>
                <a:cs typeface="Times New Roman" panose="02020603050405020304" pitchFamily="18" charset="0"/>
              </a:rPr>
              <a:t>: </a:t>
            </a:r>
          </a:p>
          <a:p>
            <a:pPr>
              <a:buFont typeface="Wingdings" panose="05000000000000000000" pitchFamily="2" charset="2"/>
              <a:buChar char="§"/>
            </a:pPr>
            <a:r>
              <a:rPr lang="el-GR" altLang="el-GR" sz="2600">
                <a:latin typeface="Tw Cen MT" panose="020B0602020104020603" pitchFamily="34" charset="0"/>
                <a:cs typeface="Times New Roman" panose="02020603050405020304" pitchFamily="18" charset="0"/>
              </a:rPr>
              <a:t>Θέτουν το πεδίο για την επόμενη λογιστική περίοδο</a:t>
            </a:r>
            <a:r>
              <a:rPr lang="en-US" altLang="el-GR" sz="2600">
                <a:latin typeface="Tw Cen MT" panose="020B0602020104020603" pitchFamily="34" charset="0"/>
                <a:cs typeface="Times New Roman" panose="02020603050405020304" pitchFamily="18" charset="0"/>
              </a:rPr>
              <a:t>:</a:t>
            </a:r>
          </a:p>
          <a:p>
            <a:pPr marL="1160463" lvl="2" indent="-144463">
              <a:buFont typeface="Wingdings" panose="05000000000000000000" pitchFamily="2" charset="2"/>
              <a:buChar char="§"/>
            </a:pP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Οι εγγραφές κλεισίματος μηδενίζουν τα υπόλοιπα των λογαριασμών εσόδων- εξόδων και των αναλήψεων, ώστε να επανεκκινήσουν στην επόμενη περίοδο με μηδενικό υπόλοιπο.</a:t>
            </a:r>
            <a:endParaRPr lang="en-US" altLang="el-GR" smtClean="0">
              <a:latin typeface="Tw Cen MT" panose="020B0602020104020603" pitchFamily="34" charset="0"/>
              <a:ea typeface="Times New Roman" panose="02020603050405020304" pitchFamily="18" charset="0"/>
              <a:cs typeface="Times New Roman" panose="02020603050405020304" pitchFamily="18" charset="0"/>
            </a:endParaRPr>
          </a:p>
          <a:p>
            <a:pPr lvl="1"/>
            <a:r>
              <a:rPr lang="el-GR" altLang="el-GR" smtClean="0">
                <a:latin typeface="Tw Cen MT" panose="020B0602020104020603" pitchFamily="34" charset="0"/>
                <a:ea typeface="Times New Roman" panose="02020603050405020304" pitchFamily="18" charset="0"/>
                <a:cs typeface="Times New Roman" panose="02020603050405020304" pitchFamily="18" charset="0"/>
              </a:rPr>
              <a:t>Συνοψίζουν τα έσοδα και τα έξοδα μίας περιόδου</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a:t>
            </a:r>
          </a:p>
          <a:p>
            <a:pPr marL="1160463" lvl="2" indent="-144463" algn="just">
              <a:buFont typeface="Wingdings" panose="05000000000000000000" pitchFamily="2" charset="2"/>
              <a:buChar char="§"/>
            </a:pP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Ο </a:t>
            </a:r>
            <a:r>
              <a:rPr lang="el-GR" altLang="el-GR" b="1" smtClean="0">
                <a:solidFill>
                  <a:srgbClr val="0070C0"/>
                </a:solidFill>
                <a:latin typeface="Tw Cen MT" panose="020B0602020104020603" pitchFamily="34" charset="0"/>
                <a:ea typeface="Times New Roman" panose="02020603050405020304" pitchFamily="18" charset="0"/>
                <a:cs typeface="Times New Roman" panose="02020603050405020304" pitchFamily="18" charset="0"/>
              </a:rPr>
              <a:t>Λογαριασμός Αποτελεσμάτων Χρήσεως </a:t>
            </a: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αποτελεί έναν προσωρινό λογαριασμό που συνοψίζει όλα τα έσοδα και έξοδα της περιόδου.</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l-GR" smtClean="0">
                <a:latin typeface="Tw Cen MT" panose="020B0602020104020603" pitchFamily="34" charset="0"/>
                <a:ea typeface="Times New Roman" panose="02020603050405020304" pitchFamily="18" charset="0"/>
                <a:cs typeface="Times New Roman" panose="02020603050405020304" pitchFamily="18" charset="0"/>
              </a:rPr>
              <a:t>Χρησιμοποιείται μόνο στη διαδικασία κλεισίματος και το υπόλοιπο του ισούται με το καθαρό κέρδος ή τη ζημία.</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 </a:t>
            </a:r>
            <a:endParaRPr lang="el-GR" altLang="el-GR" smtClean="0">
              <a:latin typeface="Tw Cen MT" panose="020B0602020104020603" pitchFamily="34" charset="0"/>
              <a:ea typeface="Times New Roman" panose="02020603050405020304" pitchFamily="18" charset="0"/>
              <a:cs typeface="Times New Roman" panose="02020603050405020304" pitchFamily="18" charset="0"/>
            </a:endParaRPr>
          </a:p>
          <a:p>
            <a:pPr marL="1160463" lvl="2" indent="-144463" algn="just">
              <a:buFont typeface="Wingdings" panose="05000000000000000000" pitchFamily="2" charset="2"/>
              <a:buChar char="§"/>
            </a:pPr>
            <a:r>
              <a:rPr lang="el-GR" altLang="el-GR" smtClean="0">
                <a:latin typeface="Tw Cen MT" panose="020B0602020104020603" pitchFamily="34" charset="0"/>
                <a:ea typeface="Times New Roman" panose="02020603050405020304" pitchFamily="18" charset="0"/>
                <a:cs typeface="Times New Roman" panose="02020603050405020304" pitchFamily="18" charset="0"/>
              </a:rPr>
              <a:t>Τα καθαρά κέρδη ή η ζημία μεταφέρονται από τον Λογαριασμό Αποτελεσμάτων Χρήσεως στον λογαριασμό Κεφάλαιο.</a:t>
            </a:r>
            <a:endParaRPr lang="en-US" altLang="el-GR" smtClean="0">
              <a:latin typeface="Tw Cen MT" panose="020B0602020104020603" pitchFamily="34" charset="0"/>
              <a:ea typeface="Times New Roman" panose="02020603050405020304" pitchFamily="18" charset="0"/>
              <a:cs typeface="Times New Roman" panose="02020603050405020304" pitchFamily="18" charset="0"/>
            </a:endParaRPr>
          </a:p>
          <a:p>
            <a:pPr marL="1160463" lvl="2" indent="-144463">
              <a:buNone/>
            </a:pPr>
            <a:endParaRPr lang="en-US" altLang="el-GR" smtClean="0">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79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078038" y="228600"/>
            <a:ext cx="8305800" cy="914400"/>
          </a:xfrm>
        </p:spPr>
        <p:txBody>
          <a:bodyPr>
            <a:normAutofit fontScale="90000"/>
          </a:bodyPr>
          <a:lstStyle/>
          <a:p>
            <a:r>
              <a:rPr lang="el-GR" altLang="el-GR" smtClean="0"/>
              <a:t>Εγγραφή Προσαρμογής Δεδουλευμένων Εσόδων</a:t>
            </a:r>
            <a:endParaRPr lang="en-US" altLang="el-GR" smtClean="0"/>
          </a:p>
        </p:txBody>
      </p:sp>
      <p:sp>
        <p:nvSpPr>
          <p:cNvPr id="89091" name="Content Placeholder 2"/>
          <p:cNvSpPr>
            <a:spLocks noGrp="1"/>
          </p:cNvSpPr>
          <p:nvPr>
            <p:ph idx="1"/>
          </p:nvPr>
        </p:nvSpPr>
        <p:spPr>
          <a:xfrm>
            <a:off x="1828800" y="1447800"/>
            <a:ext cx="8555038" cy="2209800"/>
          </a:xfrm>
        </p:spPr>
        <p:txBody>
          <a:bodyPr/>
          <a:lstStyle/>
          <a:p>
            <a:pPr algn="just">
              <a:buFont typeface="Wingdings" panose="05000000000000000000" pitchFamily="2" charset="2"/>
              <a:buChar char="§"/>
            </a:pPr>
            <a:r>
              <a:rPr lang="el-GR" altLang="el-GR" sz="2600">
                <a:latin typeface="Tw Cen MT" panose="020B0602020104020603" pitchFamily="34" charset="0"/>
                <a:cs typeface="Times New Roman" panose="02020603050405020304" pitchFamily="18" charset="0"/>
              </a:rPr>
              <a:t>Οι αντίστροφες εγγραφές μπορούν να εφαρμοστούν σε κάθε δεδουλευμένο έσοδο και έξοδο. </a:t>
            </a:r>
          </a:p>
          <a:p>
            <a:pPr algn="just">
              <a:buFont typeface="Wingdings" panose="05000000000000000000" pitchFamily="2" charset="2"/>
              <a:buChar char="§"/>
            </a:pPr>
            <a:r>
              <a:rPr lang="el-GR" altLang="el-GR" sz="2600">
                <a:latin typeface="Tw Cen MT" panose="020B0602020104020603" pitchFamily="34" charset="0"/>
                <a:cs typeface="Times New Roman" panose="02020603050405020304" pitchFamily="18" charset="0"/>
              </a:rPr>
              <a:t>Μια εγγραφή προσαρμογής για τα δεδουλευμένα έσοδα του </a:t>
            </a:r>
            <a:r>
              <a:rPr lang="en-US" altLang="el-GR" sz="2600">
                <a:latin typeface="Tw Cen MT" panose="020B0602020104020603" pitchFamily="34" charset="0"/>
                <a:cs typeface="Times New Roman" panose="02020603050405020304" pitchFamily="18" charset="0"/>
              </a:rPr>
              <a:t>Blue Design Studio</a:t>
            </a:r>
            <a:r>
              <a:rPr lang="el-GR" altLang="el-GR" sz="2600">
                <a:latin typeface="Tw Cen MT" panose="020B0602020104020603" pitchFamily="34" charset="0"/>
                <a:cs typeface="Times New Roman" panose="02020603050405020304" pitchFamily="18" charset="0"/>
              </a:rPr>
              <a:t> Θα απαιτούσε την ακόλουθη αντίστροφη εγγραφή</a:t>
            </a:r>
            <a:r>
              <a:rPr lang="en-US" altLang="el-GR" sz="2600">
                <a:latin typeface="Tw Cen MT" panose="020B0602020104020603" pitchFamily="34" charset="0"/>
                <a:cs typeface="Times New Roman" panose="02020603050405020304" pitchFamily="18" charset="0"/>
              </a:rPr>
              <a:t>.</a:t>
            </a:r>
          </a:p>
        </p:txBody>
      </p:sp>
      <p:pic>
        <p:nvPicPr>
          <p:cNvPr id="89095" name="Picture 7" descr="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38600"/>
            <a:ext cx="7772400"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01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8" name="Picture 6" descr="39"/>
          <p:cNvPicPr>
            <a:picLocks noChangeAspect="1" noChangeArrowheads="1"/>
          </p:cNvPicPr>
          <p:nvPr/>
        </p:nvPicPr>
        <p:blipFill rotWithShape="1">
          <a:blip r:embed="rId2">
            <a:extLst>
              <a:ext uri="{28A0092B-C50C-407E-A947-70E740481C1C}">
                <a14:useLocalDpi xmlns:a14="http://schemas.microsoft.com/office/drawing/2010/main" val="0"/>
              </a:ext>
            </a:extLst>
          </a:blip>
          <a:srcRect t="24884" r="34311" b="16608"/>
          <a:stretch/>
        </p:blipFill>
        <p:spPr bwMode="auto">
          <a:xfrm>
            <a:off x="-5721" y="966651"/>
            <a:ext cx="12131396" cy="407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37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39"/>
          <p:cNvPicPr>
            <a:picLocks noChangeAspect="1" noChangeArrowheads="1"/>
          </p:cNvPicPr>
          <p:nvPr/>
        </p:nvPicPr>
        <p:blipFill rotWithShape="1">
          <a:blip r:embed="rId2">
            <a:extLst>
              <a:ext uri="{28A0092B-C50C-407E-A947-70E740481C1C}">
                <a14:useLocalDpi xmlns:a14="http://schemas.microsoft.com/office/drawing/2010/main" val="0"/>
              </a:ext>
            </a:extLst>
          </a:blip>
          <a:srcRect l="66140" b="44452"/>
          <a:stretch/>
        </p:blipFill>
        <p:spPr bwMode="auto">
          <a:xfrm>
            <a:off x="1593670" y="83539"/>
            <a:ext cx="9444444" cy="584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92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981200" y="304800"/>
            <a:ext cx="8077200" cy="914400"/>
          </a:xfrm>
        </p:spPr>
        <p:txBody>
          <a:bodyPr>
            <a:normAutofit fontScale="90000"/>
          </a:bodyPr>
          <a:lstStyle/>
          <a:p>
            <a:r>
              <a:rPr lang="el-GR" altLang="el-GR" smtClean="0"/>
              <a:t>Φύλλο Εργασίας</a:t>
            </a:r>
            <a:r>
              <a:rPr lang="en-US" altLang="el-GR" smtClean="0"/>
              <a:t>:</a:t>
            </a:r>
            <a:r>
              <a:rPr lang="el-GR" altLang="el-GR" smtClean="0"/>
              <a:t> ΄Ενα Εργαλείο του Λογιστή</a:t>
            </a:r>
            <a:endParaRPr lang="en-US" altLang="el-GR" smtClean="0"/>
          </a:p>
        </p:txBody>
      </p:sp>
      <p:sp>
        <p:nvSpPr>
          <p:cNvPr id="3" name="Content Placeholder 2"/>
          <p:cNvSpPr>
            <a:spLocks noGrp="1"/>
          </p:cNvSpPr>
          <p:nvPr>
            <p:ph idx="1"/>
          </p:nvPr>
        </p:nvSpPr>
        <p:spPr>
          <a:xfrm>
            <a:off x="1676400" y="1447800"/>
            <a:ext cx="8686800" cy="4648200"/>
          </a:xfrm>
          <a:extLst/>
        </p:spPr>
        <p:txBody>
          <a:bodyPr/>
          <a:lstStyle/>
          <a:p>
            <a:pPr algn="just">
              <a:buFont typeface="Wingdings" panose="05000000000000000000" pitchFamily="2" charset="2"/>
              <a:buChar char="§"/>
            </a:pPr>
            <a:r>
              <a:rPr lang="el-GR" altLang="en-US" smtClean="0">
                <a:latin typeface="Tw Cen MT" panose="020B0602020104020603" pitchFamily="34" charset="0"/>
                <a:cs typeface="Times New Roman" panose="02020603050405020304" pitchFamily="18" charset="0"/>
              </a:rPr>
              <a:t>Για την οργάνωση των δεδομένων και σημαντικών πληροφοριών, οι λογιστές χρησιμοποιούν </a:t>
            </a:r>
            <a:r>
              <a:rPr lang="el-GR" altLang="en-US" b="1" smtClean="0">
                <a:solidFill>
                  <a:srgbClr val="0070C0"/>
                </a:solidFill>
                <a:latin typeface="Tw Cen MT" panose="020B0602020104020603" pitchFamily="34" charset="0"/>
                <a:cs typeface="Times New Roman" panose="02020603050405020304" pitchFamily="18" charset="0"/>
              </a:rPr>
              <a:t>έγγραφα εργασίας</a:t>
            </a:r>
            <a:r>
              <a:rPr lang="el-GR" altLang="en-US" sz="2400" b="1">
                <a:solidFill>
                  <a:srgbClr val="0070C0"/>
                </a:solidFill>
                <a:latin typeface="Tw Cen MT" panose="020B0602020104020603" pitchFamily="34" charset="0"/>
                <a:cs typeface="Times New Roman" panose="02020603050405020304" pitchFamily="18" charset="0"/>
              </a:rPr>
              <a:t>.</a:t>
            </a:r>
            <a:r>
              <a:rPr lang="en-US" altLang="en-US" sz="2400" b="1">
                <a:solidFill>
                  <a:srgbClr val="0070C0"/>
                </a:solidFill>
                <a:latin typeface="Tw Cen MT" panose="020B0602020104020603" pitchFamily="34" charset="0"/>
                <a:cs typeface="Times New Roman" panose="02020603050405020304" pitchFamily="18" charset="0"/>
              </a:rPr>
              <a:t> </a:t>
            </a:r>
          </a:p>
          <a:p>
            <a:pPr lvl="1"/>
            <a:r>
              <a:rPr lang="el-GR" altLang="en-US" sz="2000">
                <a:latin typeface="Tw Cen MT" panose="020B0602020104020603" pitchFamily="34" charset="0"/>
                <a:ea typeface="Times New Roman" panose="02020603050405020304" pitchFamily="18" charset="0"/>
                <a:cs typeface="Times New Roman" panose="02020603050405020304" pitchFamily="18" charset="0"/>
              </a:rPr>
              <a:t>Τα έγγραφα εργασίας παρέχουν στοιχεία παλαιότερης εργασίας</a:t>
            </a:r>
            <a:r>
              <a:rPr lang="en-US" altLang="en-US" sz="2000">
                <a:latin typeface="Tw Cen MT" panose="020B0602020104020603" pitchFamily="34" charset="0"/>
                <a:ea typeface="Times New Roman" panose="02020603050405020304" pitchFamily="18" charset="0"/>
                <a:cs typeface="Times New Roman" panose="02020603050405020304" pitchFamily="18" charset="0"/>
              </a:rPr>
              <a:t>.</a:t>
            </a:r>
          </a:p>
          <a:p>
            <a:pPr lvl="1"/>
            <a:r>
              <a:rPr lang="el-GR" altLang="en-US" sz="2000">
                <a:latin typeface="Tw Cen MT" panose="020B0602020104020603" pitchFamily="34" charset="0"/>
                <a:ea typeface="Times New Roman" panose="02020603050405020304" pitchFamily="18" charset="0"/>
                <a:cs typeface="Times New Roman" panose="02020603050405020304" pitchFamily="18" charset="0"/>
              </a:rPr>
              <a:t>Επιτρέπουν στους λογιστές να εντοπίζουν τις ενέργειες τους όταν χρειάζεται να επαληθεύσουν πληροφορίες στις οικονομικές καταστάσεις.</a:t>
            </a:r>
          </a:p>
          <a:p>
            <a:pPr lvl="1"/>
            <a:r>
              <a:rPr lang="en-US" altLang="en-US" sz="2000">
                <a:latin typeface="Tw Cen MT" panose="020B0602020104020603" pitchFamily="34" charset="0"/>
                <a:ea typeface="Times New Roman" panose="02020603050405020304" pitchFamily="18" charset="0"/>
                <a:cs typeface="Times New Roman" panose="02020603050405020304" pitchFamily="18" charset="0"/>
              </a:rPr>
              <a:t> </a:t>
            </a:r>
            <a:r>
              <a:rPr lang="el-GR" altLang="en-US" sz="2000">
                <a:latin typeface="Tw Cen MT" panose="020B0602020104020603" pitchFamily="34" charset="0"/>
                <a:ea typeface="Times New Roman" panose="02020603050405020304" pitchFamily="18" charset="0"/>
                <a:cs typeface="Times New Roman" panose="02020603050405020304" pitchFamily="18" charset="0"/>
              </a:rPr>
              <a:t>Το φύλλο εργασίας αποτελεί ένα ειδικό έγγραφο εργασίας</a:t>
            </a:r>
            <a:r>
              <a:rPr lang="en-US" altLang="en-US" sz="2000">
                <a:latin typeface="Tw Cen MT" panose="020B0602020104020603" pitchFamily="34" charset="0"/>
                <a:ea typeface="Times New Roman" panose="02020603050405020304" pitchFamily="18" charset="0"/>
                <a:cs typeface="Times New Roman" panose="02020603050405020304" pitchFamily="18" charset="0"/>
              </a:rPr>
              <a:t>. </a:t>
            </a:r>
          </a:p>
          <a:p>
            <a:pPr lvl="1"/>
            <a:r>
              <a:rPr lang="el-GR" altLang="en-US" sz="2000">
                <a:latin typeface="Tw Cen MT" panose="020B0602020104020603" pitchFamily="34" charset="0"/>
                <a:ea typeface="Times New Roman" panose="02020603050405020304" pitchFamily="18" charset="0"/>
                <a:cs typeface="Times New Roman" panose="02020603050405020304" pitchFamily="18" charset="0"/>
              </a:rPr>
              <a:t>Λειτουργεί ως ένα προκαταρκτικό στάδιο κατά την κατάρτιση των οικονομικών καταστάσεων. </a:t>
            </a:r>
          </a:p>
          <a:p>
            <a:pPr lvl="1"/>
            <a:r>
              <a:rPr lang="el-GR" altLang="en-US" sz="2000">
                <a:latin typeface="Tw Cen MT" panose="020B0602020104020603" pitchFamily="34" charset="0"/>
                <a:ea typeface="Times New Roman" panose="02020603050405020304" pitchFamily="18" charset="0"/>
                <a:cs typeface="Times New Roman" panose="02020603050405020304" pitchFamily="18" charset="0"/>
              </a:rPr>
              <a:t>Η επόμενη διαφάνεια παρουσιάζει έναν τύπο φύλλου εργασίας</a:t>
            </a:r>
            <a:r>
              <a:rPr lang="en-US" altLang="en-US" smtClean="0">
                <a:latin typeface="Tw Cen MT" panose="020B0602020104020603"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None/>
            </a:pPr>
            <a:endParaRPr lang="en-US" altLang="en-US"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073161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838200" y="1"/>
            <a:ext cx="10515600" cy="940526"/>
          </a:xfrm>
        </p:spPr>
        <p:txBody>
          <a:bodyPr/>
          <a:lstStyle/>
          <a:p>
            <a:r>
              <a:rPr lang="el-GR" altLang="el-GR" dirty="0">
                <a:ea typeface="Arial Unicode MS" panose="020B0604020202020204" pitchFamily="34" charset="-128"/>
              </a:rPr>
              <a:t>Φύλλο Εργασίας</a:t>
            </a:r>
            <a:endParaRPr altLang="el-GR" dirty="0">
              <a:ea typeface="Arial Unicode MS" panose="020B0604020202020204" pitchFamily="34" charset="-128"/>
            </a:endParaRPr>
          </a:p>
        </p:txBody>
      </p:sp>
      <p:pic>
        <p:nvPicPr>
          <p:cNvPr id="92166" name="Picture 6" desc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8763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66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981200" y="381000"/>
            <a:ext cx="7696200" cy="685800"/>
          </a:xfrm>
        </p:spPr>
        <p:txBody>
          <a:bodyPr>
            <a:normAutofit fontScale="90000"/>
          </a:bodyPr>
          <a:lstStyle/>
          <a:p>
            <a:r>
              <a:rPr lang="el-GR" altLang="el-GR" smtClean="0"/>
              <a:t>Κατάρτιση Φύλλου Εργασίας </a:t>
            </a:r>
            <a:r>
              <a:rPr lang="en-US" altLang="el-GR" sz="1800"/>
              <a:t>(</a:t>
            </a:r>
            <a:r>
              <a:rPr lang="el-GR" altLang="el-GR" sz="1800"/>
              <a:t>διαφάνεια</a:t>
            </a:r>
            <a:r>
              <a:rPr lang="en-US" altLang="el-GR" sz="1800"/>
              <a:t> 1</a:t>
            </a:r>
            <a:r>
              <a:rPr lang="el-GR" altLang="el-GR" sz="1800" baseline="30000"/>
              <a:t>η</a:t>
            </a:r>
            <a:r>
              <a:rPr lang="el-GR" altLang="el-GR" sz="1800"/>
              <a:t> από</a:t>
            </a:r>
            <a:r>
              <a:rPr lang="en-US" altLang="el-GR" sz="1800"/>
              <a:t> 5)</a:t>
            </a:r>
          </a:p>
        </p:txBody>
      </p:sp>
      <p:sp>
        <p:nvSpPr>
          <p:cNvPr id="93187" name="Content Placeholder 2"/>
          <p:cNvSpPr>
            <a:spLocks noGrp="1"/>
          </p:cNvSpPr>
          <p:nvPr>
            <p:ph idx="1"/>
          </p:nvPr>
        </p:nvSpPr>
        <p:spPr/>
        <p:txBody>
          <a:bodyPr/>
          <a:lstStyle/>
          <a:p>
            <a:pPr algn="just">
              <a:buFont typeface="Wingdings" panose="05000000000000000000" pitchFamily="2" charset="2"/>
              <a:buChar char="§"/>
            </a:pPr>
            <a:r>
              <a:rPr lang="el-GR" altLang="el-GR" b="1" smtClean="0">
                <a:solidFill>
                  <a:srgbClr val="800000"/>
                </a:solidFill>
                <a:latin typeface="Tw Cen MT" panose="020B0602020104020603" pitchFamily="34" charset="0"/>
                <a:cs typeface="Times New Roman" panose="02020603050405020304" pitchFamily="18" charset="0"/>
              </a:rPr>
              <a:t>Στάδιο 1</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Εισαγωγή και άθροιση των Υπολοίπων των Λογαριασμών στις στήλες του ισοζυγίου.</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Τα χρεωστικά και πιστωτικά υπόλοιπα των λογαριασμών  κατά την τελευταία ημέρα της λογιστικής περιόδου μεταφέρονται από το καθολικό στις στήλες του ισοζυγίου (πράσινες στήλες).</a:t>
            </a:r>
          </a:p>
          <a:p>
            <a:pPr algn="just">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 Όταν οι λογιστές χρησιμοποιούν ένα φύλλο εργασίας, δεν χρειάζεται να καταρτίζουν ξεχωριστό προσωρινό ισοζύγιο.</a:t>
            </a: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020935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981200" y="457200"/>
            <a:ext cx="8077200" cy="609600"/>
          </a:xfrm>
        </p:spPr>
        <p:txBody>
          <a:bodyPr>
            <a:normAutofit fontScale="90000"/>
          </a:bodyPr>
          <a:lstStyle/>
          <a:p>
            <a:r>
              <a:rPr lang="el-GR" altLang="el-GR" smtClean="0"/>
              <a:t>Κατάρτιση του Φύλλου Εργασίας </a:t>
            </a:r>
            <a:r>
              <a:rPr lang="en-US" altLang="el-GR" sz="1800"/>
              <a:t>(</a:t>
            </a:r>
            <a:r>
              <a:rPr lang="el-GR" altLang="el-GR" sz="1800"/>
              <a:t>διαφάνεια</a:t>
            </a:r>
            <a:r>
              <a:rPr lang="en-US" altLang="el-GR" sz="1800"/>
              <a:t> 2</a:t>
            </a:r>
            <a:r>
              <a:rPr lang="el-GR" altLang="el-GR" sz="1800" baseline="30000"/>
              <a:t>η</a:t>
            </a:r>
            <a:r>
              <a:rPr lang="el-GR" altLang="el-GR" sz="1800"/>
              <a:t> από</a:t>
            </a:r>
            <a:r>
              <a:rPr lang="en-US" altLang="el-GR" sz="1800"/>
              <a:t> 5)</a:t>
            </a:r>
          </a:p>
        </p:txBody>
      </p:sp>
      <p:sp>
        <p:nvSpPr>
          <p:cNvPr id="3" name="Content Placeholder 2"/>
          <p:cNvSpPr>
            <a:spLocks noGrp="1"/>
          </p:cNvSpPr>
          <p:nvPr>
            <p:ph idx="1"/>
          </p:nvPr>
        </p:nvSpPr>
        <p:spPr>
          <a:xfrm>
            <a:off x="1828800" y="1447800"/>
            <a:ext cx="8534400" cy="4343400"/>
          </a:xfrm>
        </p:spPr>
        <p:txBody>
          <a:bodyPr/>
          <a:lstStyle/>
          <a:p>
            <a:pPr>
              <a:buFont typeface="Wingdings" panose="05000000000000000000" pitchFamily="2" charset="2"/>
              <a:buChar char="§"/>
            </a:pPr>
            <a:r>
              <a:rPr lang="el-GR" altLang="el-GR" sz="2400" b="1">
                <a:solidFill>
                  <a:srgbClr val="800000"/>
                </a:solidFill>
                <a:latin typeface="Tw Cen MT" panose="020B0602020104020603" pitchFamily="34" charset="0"/>
                <a:cs typeface="Times New Roman" panose="02020603050405020304" pitchFamily="18" charset="0"/>
              </a:rPr>
              <a:t>Στάδιο 2</a:t>
            </a:r>
            <a:r>
              <a:rPr lang="en-US" altLang="el-GR" sz="2400">
                <a:latin typeface="Tw Cen MT" panose="020B0602020104020603" pitchFamily="34" charset="0"/>
                <a:cs typeface="Times New Roman" panose="02020603050405020304" pitchFamily="18" charset="0"/>
              </a:rPr>
              <a:t>: </a:t>
            </a:r>
            <a:r>
              <a:rPr lang="el-GR" altLang="el-GR" sz="2400">
                <a:latin typeface="Tw Cen MT" panose="020B0602020104020603" pitchFamily="34" charset="0"/>
                <a:cs typeface="Times New Roman" panose="02020603050405020304" pitchFamily="18" charset="0"/>
              </a:rPr>
              <a:t>Εισαγωγή και άθροιση των προσαρμογών  στις στήλες Προσαρμογής του φύλλου εργασίας (μωβ στήλες)</a:t>
            </a:r>
            <a:r>
              <a:rPr lang="en-US" altLang="el-GR" sz="2400">
                <a:latin typeface="Tw Cen MT" panose="020B0602020104020603" pitchFamily="34" charset="0"/>
                <a:cs typeface="Times New Roman" panose="02020603050405020304" pitchFamily="18" charset="0"/>
              </a:rPr>
              <a:t>.</a:t>
            </a:r>
          </a:p>
          <a:p>
            <a:pPr lvl="1" algn="just"/>
            <a:r>
              <a:rPr lang="el-GR" altLang="el-GR" sz="2000">
                <a:latin typeface="Tw Cen MT" panose="020B0602020104020603" pitchFamily="34" charset="0"/>
                <a:ea typeface="Times New Roman" panose="02020603050405020304" pitchFamily="18" charset="0"/>
                <a:cs typeface="Times New Roman" panose="02020603050405020304" pitchFamily="18" charset="0"/>
              </a:rPr>
              <a:t>Οι απαιτούμενες προσαρμογές εισάγονται στις στήλες προσαρμογής του φύλλου εργασίας.</a:t>
            </a:r>
          </a:p>
          <a:p>
            <a:pPr lvl="1" algn="just"/>
            <a:r>
              <a:rPr lang="en-US" altLang="el-GR" sz="2000">
                <a:latin typeface="Tw Cen MT" panose="020B0602020104020603" pitchFamily="34" charset="0"/>
                <a:ea typeface="Times New Roman" panose="02020603050405020304" pitchFamily="18" charset="0"/>
                <a:cs typeface="Times New Roman" panose="02020603050405020304" pitchFamily="18" charset="0"/>
              </a:rPr>
              <a:t>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Καθώς εισάγεται κάθε προσαρμογή, ένα γράμμα χρησιμοποιείται για τον προσδιορισμό της χρέωσης και πίστωσης,</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 </a:t>
            </a:r>
          </a:p>
          <a:p>
            <a:pPr lvl="1" algn="just"/>
            <a:r>
              <a:rPr lang="el-GR" altLang="el-GR" sz="2000">
                <a:latin typeface="Tw Cen MT" panose="020B0602020104020603" pitchFamily="34" charset="0"/>
                <a:ea typeface="Times New Roman" panose="02020603050405020304" pitchFamily="18" charset="0"/>
                <a:cs typeface="Times New Roman" panose="02020603050405020304" pitchFamily="18" charset="0"/>
              </a:rPr>
              <a:t>Αν μια προσαρμογή περιλαμβάνει ένα λογαριασμό που δεν εμφανίζεται στο ισοζύγιο αυτό, ο νέος λογαριασμός προστίθεται κάτω από τους λογαριασμούς που εμφανίζονται στο φύλλο εργασίας.</a:t>
            </a:r>
          </a:p>
          <a:p>
            <a:pPr lvl="1" algn="just"/>
            <a:r>
              <a:rPr lang="en-US" altLang="el-GR" sz="2000">
                <a:latin typeface="Tw Cen MT" panose="020B0602020104020603" pitchFamily="34" charset="0"/>
                <a:ea typeface="Times New Roman" panose="02020603050405020304" pitchFamily="18" charset="0"/>
                <a:cs typeface="Times New Roman" panose="02020603050405020304" pitchFamily="18" charset="0"/>
              </a:rPr>
              <a:t> </a:t>
            </a:r>
            <a:r>
              <a:rPr lang="el-GR" altLang="el-GR" sz="2000">
                <a:latin typeface="Tw Cen MT" panose="020B0602020104020603" pitchFamily="34" charset="0"/>
                <a:ea typeface="Times New Roman" panose="02020603050405020304" pitchFamily="18" charset="0"/>
                <a:cs typeface="Times New Roman" panose="02020603050405020304" pitchFamily="18" charset="0"/>
              </a:rPr>
              <a:t>Η μόνη εξαίρεση αυτού του κανόνα είναι οι λογαριασμοί Σωρευμένων Αποσβέσεων που τοποθετούνται αμέσως μετά τους λογαριασμούς με τους οποίους σχετίζονται.</a:t>
            </a:r>
            <a:endParaRPr lang="en-US" altLang="el-GR" sz="2000">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41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981200" y="381000"/>
            <a:ext cx="8077200" cy="685800"/>
          </a:xfrm>
        </p:spPr>
        <p:txBody>
          <a:bodyPr>
            <a:normAutofit fontScale="90000"/>
          </a:bodyPr>
          <a:lstStyle/>
          <a:p>
            <a:r>
              <a:rPr lang="el-GR" altLang="el-GR" smtClean="0"/>
              <a:t>Κατάρτιση του Φύλλου Εργασίας </a:t>
            </a:r>
            <a:r>
              <a:rPr lang="en-US" altLang="el-GR" sz="1800"/>
              <a:t>(</a:t>
            </a:r>
            <a:r>
              <a:rPr lang="el-GR" altLang="el-GR" sz="1800"/>
              <a:t>διαφάνεια </a:t>
            </a:r>
            <a:r>
              <a:rPr lang="en-US" altLang="el-GR" sz="1800"/>
              <a:t>3</a:t>
            </a:r>
            <a:r>
              <a:rPr lang="el-GR" altLang="el-GR" sz="1800" baseline="30000"/>
              <a:t>η</a:t>
            </a:r>
            <a:r>
              <a:rPr lang="el-GR" altLang="el-GR" sz="1800"/>
              <a:t> από </a:t>
            </a:r>
            <a:r>
              <a:rPr lang="en-US" altLang="el-GR" sz="1800"/>
              <a:t>5)</a:t>
            </a:r>
          </a:p>
        </p:txBody>
      </p:sp>
      <p:sp>
        <p:nvSpPr>
          <p:cNvPr id="3" name="Content Placeholder 2"/>
          <p:cNvSpPr>
            <a:spLocks noGrp="1"/>
          </p:cNvSpPr>
          <p:nvPr>
            <p:ph idx="1"/>
          </p:nvPr>
        </p:nvSpPr>
        <p:spPr>
          <a:xfrm>
            <a:off x="1828800" y="1447800"/>
            <a:ext cx="8534400" cy="4648200"/>
          </a:xfrm>
        </p:spPr>
        <p:txBody>
          <a:bodyPr/>
          <a:lstStyle/>
          <a:p>
            <a:pPr algn="just">
              <a:buFont typeface="Wingdings" panose="05000000000000000000" pitchFamily="2" charset="2"/>
              <a:buChar char="§"/>
            </a:pPr>
            <a:r>
              <a:rPr lang="el-GR" altLang="el-GR" b="1" smtClean="0">
                <a:solidFill>
                  <a:srgbClr val="800000"/>
                </a:solidFill>
                <a:latin typeface="Tw Cen MT" panose="020B0602020104020603" pitchFamily="34" charset="0"/>
                <a:cs typeface="Times New Roman" panose="02020603050405020304" pitchFamily="18" charset="0"/>
              </a:rPr>
              <a:t>Στάδιο 3</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Εισαγωγή και άθροιση των Υπολοίπων των Προσαρμοσμένων Λογαριασμών στις στήλες του προσαρμοσμένου Ισοζυγίου. </a:t>
            </a:r>
          </a:p>
          <a:p>
            <a:pPr algn="just">
              <a:buFont typeface="Wingdings" panose="05000000000000000000" pitchFamily="2" charset="2"/>
              <a:buChar char="§"/>
            </a:pPr>
            <a:r>
              <a:rPr lang="el-GR" altLang="el-GR" sz="2000">
                <a:latin typeface="Tw Cen MT" panose="020B0602020104020603" pitchFamily="34" charset="0"/>
                <a:cs typeface="Times New Roman" panose="02020603050405020304" pitchFamily="18" charset="0"/>
              </a:rPr>
              <a:t>Το προσαρμοσμένο ισοζύγιο   στο φύλλο εργασίας καταρτίζεται μέσα από το συνδυασμό του ποσού κάθε λογαριασμού στις στήλες του Προσωρινού Ισοζυγίου με τα αντίστοιχα ποσά στις στήλες προσαρμογής και την εισαγωγή κάθε αποτελέσματος στις στήλες του προσαρμοσμένου ισοζυγίου (μπεζ στήλες). </a:t>
            </a:r>
          </a:p>
          <a:p>
            <a:pPr>
              <a:buFont typeface="Wingdings" panose="05000000000000000000" pitchFamily="2" charset="2"/>
              <a:buChar char="§"/>
            </a:pPr>
            <a:r>
              <a:rPr lang="el-GR" altLang="el-GR" sz="2000">
                <a:latin typeface="Tw Cen MT" panose="020B0602020104020603" pitchFamily="34" charset="0"/>
                <a:cs typeface="Times New Roman" panose="02020603050405020304" pitchFamily="18" charset="0"/>
              </a:rPr>
              <a:t>Το</a:t>
            </a:r>
            <a:r>
              <a:rPr lang="en-US" altLang="el-GR" sz="2000">
                <a:latin typeface="Tw Cen MT" panose="020B0602020104020603" pitchFamily="34" charset="0"/>
                <a:cs typeface="Times New Roman" panose="02020603050405020304" pitchFamily="18" charset="0"/>
              </a:rPr>
              <a:t> </a:t>
            </a:r>
            <a:r>
              <a:rPr lang="el-GR" altLang="el-GR" sz="2000">
                <a:latin typeface="Tw Cen MT" panose="020B0602020104020603" pitchFamily="34" charset="0"/>
                <a:cs typeface="Times New Roman" panose="02020603050405020304" pitchFamily="18" charset="0"/>
              </a:rPr>
              <a:t>φύλλο εργασίας περιλαμβάνει την πρόσθεση και αφαίρεση </a:t>
            </a:r>
            <a:r>
              <a:rPr lang="el-GR" altLang="el-GR" sz="2000" b="1">
                <a:solidFill>
                  <a:srgbClr val="0070C0"/>
                </a:solidFill>
                <a:latin typeface="Tw Cen MT" panose="020B0602020104020603" pitchFamily="34" charset="0"/>
                <a:cs typeface="Times New Roman" panose="02020603050405020304" pitchFamily="18" charset="0"/>
              </a:rPr>
              <a:t>οριζοντίως</a:t>
            </a:r>
            <a:r>
              <a:rPr lang="el-GR" altLang="el-GR" sz="2000">
                <a:latin typeface="Tw Cen MT" panose="020B0602020104020603" pitchFamily="34" charset="0"/>
                <a:cs typeface="Times New Roman" panose="02020603050405020304" pitchFamily="18" charset="0"/>
              </a:rPr>
              <a:t> </a:t>
            </a:r>
            <a:r>
              <a:rPr lang="en-US" altLang="el-GR" sz="2000">
                <a:latin typeface="Tw Cen MT" panose="020B0602020104020603" pitchFamily="34" charset="0"/>
                <a:cs typeface="Times New Roman" panose="02020603050405020304" pitchFamily="18" charset="0"/>
              </a:rPr>
              <a:t> </a:t>
            </a:r>
            <a:r>
              <a:rPr lang="el-GR" altLang="el-GR" sz="2000">
                <a:latin typeface="Tw Cen MT" panose="020B0602020104020603" pitchFamily="34" charset="0"/>
                <a:cs typeface="Times New Roman" panose="02020603050405020304" pitchFamily="18" charset="0"/>
              </a:rPr>
              <a:t>μιας σειράς αριθμών</a:t>
            </a:r>
            <a:r>
              <a:rPr lang="en-US" altLang="el-GR" sz="2000">
                <a:latin typeface="Tw Cen MT" panose="020B0602020104020603" pitchFamily="34" charset="0"/>
                <a:cs typeface="Times New Roman" panose="02020603050405020304" pitchFamily="18" charset="0"/>
              </a:rPr>
              <a:t>.</a:t>
            </a:r>
          </a:p>
          <a:p>
            <a:pPr lvl="1">
              <a:spcBef>
                <a:spcPts val="600"/>
              </a:spcBef>
            </a:pPr>
            <a:r>
              <a:rPr lang="el-GR" altLang="el-GR" sz="2000">
                <a:latin typeface="Tw Cen MT" panose="020B0602020104020603" pitchFamily="34" charset="0"/>
                <a:ea typeface="Times New Roman" panose="02020603050405020304" pitchFamily="18" charset="0"/>
                <a:cs typeface="Times New Roman" panose="02020603050405020304" pitchFamily="18" charset="0"/>
              </a:rPr>
              <a:t>Στη συνέχεια οι στήλες του Προσαρμοσμένου Ισοζυγίου αθροίζονται για να ελεγχθεί η ακρίβεια των οριζοντίων προσθέσεων – αφαιρέσεων.</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87799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981200" y="381000"/>
            <a:ext cx="8382000" cy="685800"/>
          </a:xfrm>
        </p:spPr>
        <p:txBody>
          <a:bodyPr>
            <a:normAutofit fontScale="90000"/>
          </a:bodyPr>
          <a:lstStyle/>
          <a:p>
            <a:r>
              <a:rPr lang="el-GR" altLang="el-GR" dirty="0" smtClean="0"/>
              <a:t>Κατάρτιση του Φύλλου Εργασίας </a:t>
            </a:r>
            <a:r>
              <a:rPr lang="en-US" altLang="el-GR" sz="1800" dirty="0"/>
              <a:t>(</a:t>
            </a:r>
            <a:r>
              <a:rPr lang="el-GR" altLang="el-GR" sz="1800" dirty="0"/>
              <a:t>διαφάνεια </a:t>
            </a:r>
            <a:r>
              <a:rPr lang="en-US" altLang="el-GR" sz="1800" dirty="0"/>
              <a:t>4</a:t>
            </a:r>
            <a:r>
              <a:rPr lang="el-GR" altLang="el-GR" sz="1800" baseline="30000" dirty="0"/>
              <a:t>η</a:t>
            </a:r>
            <a:r>
              <a:rPr lang="el-GR" altLang="el-GR" sz="1800" dirty="0"/>
              <a:t> από</a:t>
            </a:r>
            <a:r>
              <a:rPr lang="en-US" altLang="el-GR" sz="1800" dirty="0"/>
              <a:t> 5)</a:t>
            </a:r>
          </a:p>
        </p:txBody>
      </p:sp>
      <p:sp>
        <p:nvSpPr>
          <p:cNvPr id="3" name="Content Placeholder 2"/>
          <p:cNvSpPr>
            <a:spLocks noGrp="1"/>
          </p:cNvSpPr>
          <p:nvPr>
            <p:ph idx="1"/>
          </p:nvPr>
        </p:nvSpPr>
        <p:spPr>
          <a:xfrm>
            <a:off x="1828800" y="1447800"/>
            <a:ext cx="8534400" cy="4800600"/>
          </a:xfrm>
        </p:spPr>
        <p:txBody>
          <a:bodyPr/>
          <a:lstStyle/>
          <a:p>
            <a:pPr algn="just">
              <a:lnSpc>
                <a:spcPts val="2700"/>
              </a:lnSpc>
              <a:buFont typeface="Wingdings" panose="05000000000000000000" pitchFamily="2" charset="2"/>
              <a:buChar char="§"/>
            </a:pPr>
            <a:r>
              <a:rPr lang="el-GR" altLang="el-GR" b="1" smtClean="0">
                <a:solidFill>
                  <a:srgbClr val="800000"/>
                </a:solidFill>
                <a:latin typeface="Tw Cen MT" panose="020B0602020104020603" pitchFamily="34" charset="0"/>
                <a:cs typeface="Times New Roman" panose="02020603050405020304" pitchFamily="18" charset="0"/>
              </a:rPr>
              <a:t>Στάδιο 4</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Μεταφορά των Υπολοίπων των Λογαριασμών από τις στήλες του Προσαρμοσμένου Ισοζυγίου στις στήλες Κατάσταση Αποτελεσμάτων Χρήσεως και Ισολογισμός.</a:t>
            </a:r>
          </a:p>
          <a:p>
            <a:pPr algn="just">
              <a:lnSpc>
                <a:spcPts val="2700"/>
              </a:lnSpc>
              <a:buFont typeface="Wingdings" panose="05000000000000000000" pitchFamily="2" charset="2"/>
              <a:buChar char="§"/>
            </a:pPr>
            <a:r>
              <a:rPr lang="en-US" altLang="el-GR" sz="2400">
                <a:latin typeface="Tw Cen MT" panose="020B0602020104020603" pitchFamily="34" charset="0"/>
                <a:cs typeface="Times New Roman" panose="02020603050405020304" pitchFamily="18" charset="0"/>
              </a:rPr>
              <a:t> </a:t>
            </a:r>
            <a:r>
              <a:rPr lang="el-GR" altLang="el-GR" sz="2400">
                <a:latin typeface="Tw Cen MT" panose="020B0602020104020603" pitchFamily="34" charset="0"/>
                <a:cs typeface="Times New Roman" panose="02020603050405020304" pitchFamily="18" charset="0"/>
              </a:rPr>
              <a:t>Κάθε λογαριασμός στο προσαρμοσμένο ισοζύγιο μεταφέρεται στη κατάλληλη θέση ως χρέωση ή πίστωση στις στήλες της Κατάστασης Αποτελεσμάτων Χρήσεως ή του Ισολογισμού (μπλε στήλες</a:t>
            </a:r>
            <a:r>
              <a:rPr lang="el-GR" altLang="el-GR" smtClean="0">
                <a:latin typeface="Tw Cen MT" panose="020B0602020104020603" pitchFamily="34" charset="0"/>
                <a:cs typeface="Times New Roman" panose="02020603050405020304" pitchFamily="18" charset="0"/>
              </a:rPr>
              <a:t>).</a:t>
            </a:r>
          </a:p>
          <a:p>
            <a:pPr>
              <a:lnSpc>
                <a:spcPts val="2700"/>
              </a:lnSpc>
              <a:buFont typeface="Wingdings" panose="05000000000000000000" pitchFamily="2" charset="2"/>
              <a:buChar char="§"/>
            </a:pPr>
            <a:r>
              <a:rPr lang="en-US" altLang="el-GR" smtClean="0">
                <a:latin typeface="Tw Cen MT" panose="020B0602020104020603" pitchFamily="34" charset="0"/>
                <a:cs typeface="Times New Roman" panose="02020603050405020304" pitchFamily="18" charset="0"/>
              </a:rPr>
              <a:t> </a:t>
            </a:r>
            <a:r>
              <a:rPr lang="el-GR" altLang="el-GR" sz="2400">
                <a:latin typeface="Tw Cen MT" panose="020B0602020104020603" pitchFamily="34" charset="0"/>
                <a:cs typeface="Times New Roman" panose="02020603050405020304" pitchFamily="18" charset="0"/>
              </a:rPr>
              <a:t>Οι λογαριασμοί εσόδων και εξόδων μεταφέρονται στις στήλες της Κατάστασης Αποτελεσμάτων Χρήσεως.</a:t>
            </a:r>
            <a:endParaRPr lang="en-US" altLang="el-GR" sz="2400">
              <a:latin typeface="Tw Cen MT" panose="020B0602020104020603" pitchFamily="34" charset="0"/>
              <a:cs typeface="Times New Roman" panose="02020603050405020304" pitchFamily="18" charset="0"/>
            </a:endParaRPr>
          </a:p>
          <a:p>
            <a:pPr lvl="1" algn="just">
              <a:lnSpc>
                <a:spcPts val="2700"/>
              </a:lnSpc>
            </a:pPr>
            <a:r>
              <a:rPr lang="el-GR" altLang="el-GR" sz="2000">
                <a:latin typeface="Tw Cen MT" panose="020B0602020104020603" pitchFamily="34" charset="0"/>
                <a:ea typeface="Times New Roman" panose="02020603050405020304" pitchFamily="18" charset="0"/>
                <a:cs typeface="Times New Roman" panose="02020603050405020304" pitchFamily="18" charset="0"/>
              </a:rPr>
              <a:t>Οι λογαριασμοί Ενεργητικού, Υποχρεώσεων, το Κεφάλαιο και οι Αναλήψεις μεταφέρονται στις στήλες του Ισολογισμού</a:t>
            </a:r>
            <a:r>
              <a:rPr lang="el-GR" altLang="el-GR" smtClean="0">
                <a:latin typeface="Tw Cen MT" panose="020B0602020104020603" pitchFamily="34" charset="0"/>
                <a:ea typeface="Times New Roman" panose="02020603050405020304" pitchFamily="18" charset="0"/>
                <a:cs typeface="Times New Roman" panose="02020603050405020304" pitchFamily="18" charset="0"/>
              </a:rPr>
              <a:t>.</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71969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981200" y="457200"/>
            <a:ext cx="7391400" cy="609600"/>
          </a:xfrm>
        </p:spPr>
        <p:txBody>
          <a:bodyPr>
            <a:normAutofit fontScale="90000"/>
          </a:bodyPr>
          <a:lstStyle/>
          <a:p>
            <a:r>
              <a:rPr lang="el-GR" altLang="el-GR" dirty="0"/>
              <a:t>Κατάρτιση του Φύλλου Εργασίας</a:t>
            </a:r>
            <a:r>
              <a:rPr lang="en-US" altLang="el-GR" sz="1800" dirty="0" smtClean="0"/>
              <a:t>(slide </a:t>
            </a:r>
            <a:r>
              <a:rPr lang="en-US" altLang="el-GR" sz="1800" dirty="0"/>
              <a:t>5 of 5)</a:t>
            </a:r>
          </a:p>
        </p:txBody>
      </p:sp>
      <p:sp>
        <p:nvSpPr>
          <p:cNvPr id="3" name="Content Placeholder 2"/>
          <p:cNvSpPr>
            <a:spLocks noGrp="1"/>
          </p:cNvSpPr>
          <p:nvPr>
            <p:ph idx="1"/>
          </p:nvPr>
        </p:nvSpPr>
        <p:spPr>
          <a:xfrm>
            <a:off x="1828800" y="1219200"/>
            <a:ext cx="8534400" cy="5181600"/>
          </a:xfrm>
        </p:spPr>
        <p:txBody>
          <a:bodyPr/>
          <a:lstStyle/>
          <a:p>
            <a:pPr algn="just">
              <a:lnSpc>
                <a:spcPts val="2700"/>
              </a:lnSpc>
              <a:buFont typeface="Wingdings" panose="05000000000000000000" pitchFamily="2" charset="2"/>
              <a:buChar char="§"/>
            </a:pPr>
            <a:r>
              <a:rPr lang="el-GR" altLang="el-GR" b="1" smtClean="0">
                <a:solidFill>
                  <a:srgbClr val="800000"/>
                </a:solidFill>
                <a:latin typeface="Tw Cen MT" panose="020B0602020104020603" pitchFamily="34" charset="0"/>
                <a:cs typeface="Times New Roman" panose="02020603050405020304" pitchFamily="18" charset="0"/>
              </a:rPr>
              <a:t>Στάδιο 5</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Άθροιση των στηλών της Κατάστασης Αποτελεσμάτων Χρήσεως και του Ισολογισμού. Εισαγωγή των Καθαρών Κερδών ή της Καθαρής Ζημίας και στις σχετικές στήλες</a:t>
            </a: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Επανυπολογισμός των συνόλων των στηλών.</a:t>
            </a:r>
          </a:p>
          <a:p>
            <a:pPr algn="just">
              <a:lnSpc>
                <a:spcPts val="2700"/>
              </a:lnSpc>
              <a:buFont typeface="Wingdings" panose="05000000000000000000" pitchFamily="2" charset="2"/>
              <a:buChar char="§"/>
            </a:pP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Το τελευταίο αυτό στάδιο (πορτοκαλί χρώμα) είναι απαραίτητο  για τον υπολογισμό των καθαρών κερδών ή της καθαρής ζημίας και για την επιβεβαίωση της ακρίβειας του φύλλου εργασίας</a:t>
            </a:r>
            <a:r>
              <a:rPr lang="en-US" altLang="el-GR" smtClean="0">
                <a:latin typeface="Tw Cen MT" panose="020B0602020104020603" pitchFamily="34" charset="0"/>
                <a:cs typeface="Times New Roman" panose="02020603050405020304" pitchFamily="18" charset="0"/>
              </a:rPr>
              <a:t>.</a:t>
            </a:r>
          </a:p>
          <a:p>
            <a:pPr lvl="1" algn="just">
              <a:lnSpc>
                <a:spcPts val="2700"/>
              </a:lnSpc>
            </a:pPr>
            <a:r>
              <a:rPr lang="el-GR" altLang="el-GR" smtClean="0">
                <a:latin typeface="Tw Cen MT" panose="020B0602020104020603" pitchFamily="34" charset="0"/>
                <a:ea typeface="Times New Roman" panose="02020603050405020304" pitchFamily="18" charset="0"/>
                <a:cs typeface="Times New Roman" panose="02020603050405020304" pitchFamily="18" charset="0"/>
              </a:rPr>
              <a:t>Τα καθαρά κέρδη ή η καθαρή ζημία ισούνται με τα διαφορά μεταξύ των χρεώσεων και των πιστώσεων των στηλών της Κατάστασης Αποτελεσμάτων Χρήσεως.</a:t>
            </a:r>
          </a:p>
          <a:p>
            <a:pPr lvl="1" algn="just">
              <a:lnSpc>
                <a:spcPts val="2700"/>
              </a:lnSpc>
            </a:pPr>
            <a:r>
              <a:rPr lang="en-US" altLang="el-GR"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Ο τελευταίος έλεγχος περιλαμβάνει την άθροιση ξανά των τεσσάρων στηλών</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0534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981200" y="152400"/>
            <a:ext cx="8077200" cy="1066800"/>
          </a:xfrm>
        </p:spPr>
        <p:txBody>
          <a:bodyPr>
            <a:normAutofit fontScale="90000"/>
          </a:bodyPr>
          <a:lstStyle/>
          <a:p>
            <a:r>
              <a:rPr lang="el-GR" altLang="el-GR">
                <a:ea typeface="Arial Unicode MS" panose="020B0604020202020204" pitchFamily="34" charset="-128"/>
              </a:rPr>
              <a:t>Συνολική Εικόνα της Διαδικασίας Κλεισίματος</a:t>
            </a:r>
            <a:endParaRPr altLang="el-GR">
              <a:ea typeface="Arial Unicode MS" panose="020B0604020202020204" pitchFamily="34" charset="-128"/>
            </a:endParaRPr>
          </a:p>
        </p:txBody>
      </p:sp>
      <p:pic>
        <p:nvPicPr>
          <p:cNvPr id="51206" name="Picture 6"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12864"/>
            <a:ext cx="7848600" cy="478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80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966651" y="152400"/>
            <a:ext cx="10620103" cy="1066800"/>
          </a:xfrm>
        </p:spPr>
        <p:txBody>
          <a:bodyPr>
            <a:normAutofit fontScale="90000"/>
          </a:bodyPr>
          <a:lstStyle/>
          <a:p>
            <a:r>
              <a:rPr lang="el-GR" altLang="el-GR" dirty="0">
                <a:ea typeface="Arial Unicode MS" panose="020B0604020202020204" pitchFamily="34" charset="-128"/>
              </a:rPr>
              <a:t>Καταχώρηση Ημερολογιακών Εγγραφών Προσαρμογών από το Φύλλο Εργασίας</a:t>
            </a:r>
            <a:endParaRPr altLang="el-GR" dirty="0">
              <a:ea typeface="Arial Unicode MS" panose="020B0604020202020204" pitchFamily="34" charset="-128"/>
            </a:endParaRPr>
          </a:p>
        </p:txBody>
      </p:sp>
      <p:pic>
        <p:nvPicPr>
          <p:cNvPr id="99334" name="Picture 6" descr="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371600"/>
            <a:ext cx="6477000" cy="47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3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828800" y="304800"/>
            <a:ext cx="8382000" cy="762000"/>
          </a:xfrm>
        </p:spPr>
        <p:txBody>
          <a:bodyPr>
            <a:normAutofit fontScale="90000"/>
          </a:bodyPr>
          <a:lstStyle/>
          <a:p>
            <a:r>
              <a:rPr lang="el-GR" altLang="el-GR" smtClean="0"/>
              <a:t>Εγγραφές Κλεισίματος και Οικονομικές Καταστάσεις</a:t>
            </a:r>
            <a:endParaRPr lang="en-US" altLang="el-GR" smtClean="0"/>
          </a:p>
        </p:txBody>
      </p:sp>
      <p:sp>
        <p:nvSpPr>
          <p:cNvPr id="3" name="Content Placeholder 2"/>
          <p:cNvSpPr>
            <a:spLocks noGrp="1"/>
          </p:cNvSpPr>
          <p:nvPr>
            <p:ph idx="1"/>
          </p:nvPr>
        </p:nvSpPr>
        <p:spPr>
          <a:xfrm>
            <a:off x="1828800" y="1447800"/>
            <a:ext cx="8610600" cy="4495800"/>
          </a:xfrm>
        </p:spPr>
        <p:txBody>
          <a:bodyPr/>
          <a:lstStyle/>
          <a:p>
            <a:pPr algn="just">
              <a:lnSpc>
                <a:spcPts val="2900"/>
              </a:lnSpc>
              <a:buFont typeface="Wingdings" panose="05000000000000000000" pitchFamily="2" charset="2"/>
              <a:buChar char="§"/>
            </a:pPr>
            <a:r>
              <a:rPr lang="el-GR" altLang="el-GR" sz="2400">
                <a:latin typeface="Tw Cen MT" panose="020B0602020104020603" pitchFamily="34" charset="0"/>
                <a:cs typeface="Times New Roman" panose="02020603050405020304" pitchFamily="18" charset="0"/>
              </a:rPr>
              <a:t>Οι εγγραφές κλεισίματος μηδενίζουν τους λογαριασμούς της Κατάστασης Αποτελεσμάτων Χρήσεως και μεταφέρουν τα καθαρά κέρδη ή τη ζημία στο λογαριασμό Κεφάλαιο του Ισολογισμού</a:t>
            </a:r>
            <a:r>
              <a:rPr lang="en-US" altLang="el-GR" sz="2400">
                <a:latin typeface="Tw Cen MT" panose="020B0602020104020603" pitchFamily="34" charset="0"/>
                <a:cs typeface="Times New Roman" panose="02020603050405020304" pitchFamily="18" charset="0"/>
              </a:rPr>
              <a:t>.</a:t>
            </a:r>
          </a:p>
          <a:p>
            <a:pPr>
              <a:buFont typeface="Wingdings" panose="05000000000000000000" pitchFamily="2" charset="2"/>
              <a:buChar char="§"/>
            </a:pPr>
            <a:r>
              <a:rPr lang="el-GR" altLang="el-GR" sz="2400">
                <a:latin typeface="Tw Cen MT" panose="020B0602020104020603" pitchFamily="34" charset="0"/>
                <a:cs typeface="Times New Roman" panose="02020603050405020304" pitchFamily="18" charset="0"/>
              </a:rPr>
              <a:t>Οι εγγραφές κλεισίματος δεν επηρεάζουν τις ταμειακές ροές</a:t>
            </a:r>
            <a:r>
              <a:rPr lang="en-US" altLang="el-GR" sz="2400">
                <a:latin typeface="Tw Cen MT" panose="020B0602020104020603" pitchFamily="34" charset="0"/>
                <a:cs typeface="Times New Roman" panose="02020603050405020304" pitchFamily="18" charset="0"/>
              </a:rPr>
              <a:t>.</a:t>
            </a:r>
          </a:p>
        </p:txBody>
      </p:sp>
      <p:pic>
        <p:nvPicPr>
          <p:cNvPr id="100359" name="Picture 7" descr="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581400"/>
            <a:ext cx="8001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49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2" name="Picture 6" descr="49"/>
          <p:cNvPicPr>
            <a:picLocks noChangeAspect="1" noChangeArrowheads="1"/>
          </p:cNvPicPr>
          <p:nvPr/>
        </p:nvPicPr>
        <p:blipFill rotWithShape="1">
          <a:blip r:embed="rId2">
            <a:extLst>
              <a:ext uri="{28A0092B-C50C-407E-A947-70E740481C1C}">
                <a14:useLocalDpi xmlns:a14="http://schemas.microsoft.com/office/drawing/2010/main" val="0"/>
              </a:ext>
            </a:extLst>
          </a:blip>
          <a:srcRect r="41796"/>
          <a:stretch/>
        </p:blipFill>
        <p:spPr bwMode="auto">
          <a:xfrm>
            <a:off x="1802674" y="88205"/>
            <a:ext cx="9297132" cy="547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6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49"/>
          <p:cNvPicPr>
            <a:picLocks noChangeAspect="1" noChangeArrowheads="1"/>
          </p:cNvPicPr>
          <p:nvPr/>
        </p:nvPicPr>
        <p:blipFill rotWithShape="1">
          <a:blip r:embed="rId2">
            <a:extLst>
              <a:ext uri="{28A0092B-C50C-407E-A947-70E740481C1C}">
                <a14:useLocalDpi xmlns:a14="http://schemas.microsoft.com/office/drawing/2010/main" val="0"/>
              </a:ext>
            </a:extLst>
          </a:blip>
          <a:srcRect l="56082" b="51628"/>
          <a:stretch/>
        </p:blipFill>
        <p:spPr bwMode="auto">
          <a:xfrm>
            <a:off x="1358538" y="111764"/>
            <a:ext cx="8321040" cy="315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23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981200" y="76200"/>
            <a:ext cx="8305800" cy="990600"/>
          </a:xfrm>
        </p:spPr>
        <p:txBody>
          <a:bodyPr>
            <a:normAutofit fontScale="90000"/>
          </a:bodyPr>
          <a:lstStyle/>
          <a:p>
            <a:r>
              <a:rPr lang="el-GR" altLang="el-GR" smtClean="0"/>
              <a:t>ΕΝΟΤΗΤΑ</a:t>
            </a:r>
            <a:r>
              <a:rPr lang="en-US" altLang="el-GR" smtClean="0"/>
              <a:t> 3:  </a:t>
            </a:r>
            <a:r>
              <a:rPr lang="el-GR" altLang="el-GR" smtClean="0"/>
              <a:t>ΕΠΙΧΕΙΡΗΜΑΤΙΚΕΣ ΕΦΑΡΜΟΓΕΣ</a:t>
            </a:r>
            <a:endParaRPr lang="en-US" altLang="el-GR"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Χρησιμοποιώντας το Φύλλο Εργασίας</a:t>
            </a: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861150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133600" y="0"/>
            <a:ext cx="8305800" cy="990600"/>
          </a:xfrm>
        </p:spPr>
        <p:txBody>
          <a:bodyPr/>
          <a:lstStyle/>
          <a:p>
            <a:r>
              <a:rPr lang="el-GR" altLang="el-GR" sz="2400"/>
              <a:t>Η Σημασία του Φύλλου Εργασίας και των Εγγραφών Κλεισίματος για τα Στελέχη της Διοίκησης</a:t>
            </a:r>
            <a:endParaRPr lang="en-US" altLang="el-GR" sz="2400"/>
          </a:p>
        </p:txBody>
      </p:sp>
      <p:sp>
        <p:nvSpPr>
          <p:cNvPr id="103427" name="Content Placeholder 2"/>
          <p:cNvSpPr>
            <a:spLocks noGrp="1"/>
          </p:cNvSpPr>
          <p:nvPr>
            <p:ph idx="1"/>
          </p:nvPr>
        </p:nvSpPr>
        <p:spPr/>
        <p:txBody>
          <a:bodyPr/>
          <a:lstStyle/>
          <a:p>
            <a:pPr algn="just">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Η κατάρτιση του φύλλου εργασίας και η καταχώρηση εγγραφών κλεισίματος αποτελούν σημαντικά βήματα εξοικονόμησης χρημάτων και πρόληψης λαθών.</a:t>
            </a:r>
          </a:p>
          <a:p>
            <a:pPr algn="just">
              <a:buFont typeface="Wingdings" panose="05000000000000000000" pitchFamily="2" charset="2"/>
              <a:buChar char="§"/>
            </a:pP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Βοηθούν επίσης στην κατανόηση της επιχείρησης παρέχοντας το μηχανισμό για την κατανομή της χρηματοοικονομικής της ζωής σε λογιστικές περιόδους, εφαρμόζοντας την αρχή της περιοδικότητας.</a:t>
            </a:r>
            <a:r>
              <a:rPr lang="en-US" altLang="el-GR" smtClean="0">
                <a:latin typeface="Tw Cen MT" panose="020B0602020104020603" pitchFamily="34" charset="0"/>
                <a:cs typeface="Times New Roman" panose="02020603050405020304" pitchFamily="18" charset="0"/>
              </a:rPr>
              <a:t>.</a:t>
            </a:r>
          </a:p>
        </p:txBody>
      </p:sp>
    </p:spTree>
    <p:extLst>
      <p:ext uri="{BB962C8B-B14F-4D97-AF65-F5344CB8AC3E}">
        <p14:creationId xmlns:p14="http://schemas.microsoft.com/office/powerpoint/2010/main" val="500680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851263" y="0"/>
            <a:ext cx="10515600" cy="901337"/>
          </a:xfrm>
        </p:spPr>
        <p:txBody>
          <a:bodyPr/>
          <a:lstStyle/>
          <a:p>
            <a:r>
              <a:rPr lang="el-GR" altLang="el-GR" dirty="0" smtClean="0"/>
              <a:t>Χρησιμοποιώντας το Φύλλο Εργασίας</a:t>
            </a:r>
            <a:endParaRPr lang="en-US" altLang="el-GR" dirty="0" smtClean="0"/>
          </a:p>
        </p:txBody>
      </p:sp>
      <p:sp>
        <p:nvSpPr>
          <p:cNvPr id="3" name="Content Placeholder 2"/>
          <p:cNvSpPr>
            <a:spLocks noGrp="1"/>
          </p:cNvSpPr>
          <p:nvPr>
            <p:ph idx="1"/>
          </p:nvPr>
        </p:nvSpPr>
        <p:spPr>
          <a:xfrm>
            <a:off x="1524000" y="1066800"/>
            <a:ext cx="8915400" cy="5181600"/>
          </a:xfrm>
        </p:spPr>
        <p:txBody>
          <a:bodyPr/>
          <a:lstStyle/>
          <a:p>
            <a:pPr algn="just">
              <a:lnSpc>
                <a:spcPts val="2600"/>
              </a:lnSpc>
              <a:buFont typeface="Wingdings" panose="05000000000000000000" pitchFamily="2" charset="2"/>
              <a:buChar char="§"/>
            </a:pPr>
            <a:r>
              <a:rPr lang="el-GR" altLang="el-GR" sz="2400">
                <a:latin typeface="Tw Cen MT" panose="020B0602020104020603" pitchFamily="34" charset="0"/>
                <a:cs typeface="Times New Roman" panose="02020603050405020304" pitchFamily="18" charset="0"/>
              </a:rPr>
              <a:t>Οι λογιστές χρησιμοποιούν το συμπληρωμένο φύλλο εργασίας για τρείς κύριες ενέργειες</a:t>
            </a:r>
            <a:r>
              <a:rPr lang="en-US" altLang="el-GR" sz="2400">
                <a:latin typeface="Tw Cen MT" panose="020B0602020104020603" pitchFamily="34" charset="0"/>
                <a:cs typeface="Times New Roman" panose="02020603050405020304" pitchFamily="18" charset="0"/>
              </a:rPr>
              <a:t> </a:t>
            </a:r>
            <a:r>
              <a:rPr lang="en-US" altLang="el-GR" smtClean="0">
                <a:latin typeface="Tw Cen MT" panose="020B0602020104020603" pitchFamily="34" charset="0"/>
                <a:cs typeface="Times New Roman" panose="02020603050405020304" pitchFamily="18" charset="0"/>
              </a:rPr>
              <a:t>:</a:t>
            </a:r>
          </a:p>
          <a:p>
            <a:pPr lvl="1">
              <a:lnSpc>
                <a:spcPts val="2600"/>
              </a:lnSpc>
            </a:pPr>
            <a:r>
              <a:rPr lang="el-GR" altLang="el-GR" sz="2000">
                <a:latin typeface="Tw Cen MT" panose="020B0602020104020603" pitchFamily="34" charset="0"/>
                <a:ea typeface="Times New Roman" panose="02020603050405020304" pitchFamily="18" charset="0"/>
                <a:cs typeface="Times New Roman" panose="02020603050405020304" pitchFamily="18" charset="0"/>
              </a:rPr>
              <a:t>Καταχώρηση των εγγραφών προσαρμογής στο γενικό ημερολόγιο</a:t>
            </a:r>
            <a:r>
              <a:rPr lang="en-US" altLang="el-GR" sz="2000">
                <a:latin typeface="Tw Cen MT" panose="020B0602020104020603" pitchFamily="34" charset="0"/>
                <a:ea typeface="Times New Roman" panose="02020603050405020304" pitchFamily="18" charset="0"/>
                <a:cs typeface="Times New Roman" panose="02020603050405020304" pitchFamily="18" charset="0"/>
              </a:rPr>
              <a:t>.</a:t>
            </a:r>
          </a:p>
          <a:p>
            <a:pPr lvl="2" algn="just">
              <a:lnSpc>
                <a:spcPts val="2600"/>
              </a:lnSpc>
              <a:buFont typeface="Wingdings" panose="05000000000000000000" pitchFamily="2" charset="2"/>
              <a:buChar char="§"/>
            </a:pP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Οι πληροφορίες που χρειάζονται για την καταχώρηση των εγγραφών προσαρμογής μπορούν να μεταφερθούν από το φύλλο εργασίας.</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 </a:t>
            </a:r>
            <a:endParaRPr lang="el-GR" altLang="el-GR" smtClean="0">
              <a:latin typeface="Tw Cen MT" panose="020B0602020104020603" pitchFamily="34" charset="0"/>
              <a:ea typeface="Times New Roman" panose="02020603050405020304" pitchFamily="18" charset="0"/>
              <a:cs typeface="Times New Roman" panose="02020603050405020304" pitchFamily="18" charset="0"/>
            </a:endParaRPr>
          </a:p>
          <a:p>
            <a:pPr lvl="2" algn="just">
              <a:lnSpc>
                <a:spcPts val="2600"/>
              </a:lnSpc>
              <a:buFont typeface="Wingdings" panose="05000000000000000000" pitchFamily="2" charset="2"/>
              <a:buChar char="§"/>
            </a:pP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Καταχώριση των εγγραφών κλεισίματος στο γενικό ημερολόγιο.</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a:t>
            </a:r>
          </a:p>
          <a:p>
            <a:pPr lvl="2" algn="just">
              <a:lnSpc>
                <a:spcPts val="2600"/>
              </a:lnSpc>
              <a:buFont typeface="Wingdings" panose="05000000000000000000" pitchFamily="2" charset="2"/>
              <a:buChar char="§"/>
            </a:pP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Οι στήλες της Κατάστασης Αποτελεσμάτων Χρήσεως του φύλλου εργασίας εμφανίζουν όλους τους λογαριασμούς που πρέπει να κλείσουν, εκτός από το λογαριασμό Αναλήψεις.</a:t>
            </a:r>
          </a:p>
          <a:p>
            <a:pPr lvl="2" algn="just">
              <a:lnSpc>
                <a:spcPts val="2600"/>
              </a:lnSpc>
              <a:buFont typeface="Wingdings" panose="05000000000000000000" pitchFamily="2" charset="2"/>
              <a:buChar char="§"/>
            </a:pPr>
            <a:r>
              <a:rPr lang="en-US" altLang="el-GR"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Κατάρτιση των Οικονομικών Καταστάσεων</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a:t>
            </a:r>
          </a:p>
          <a:p>
            <a:pPr lvl="2" algn="just">
              <a:lnSpc>
                <a:spcPts val="2600"/>
              </a:lnSpc>
              <a:buFont typeface="Wingdings" panose="05000000000000000000" pitchFamily="2" charset="2"/>
              <a:buChar char="§"/>
            </a:pP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Με τη συμπλήρωση του φύλλου εργασίας</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a:t>
            </a: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η κατάρτιση των οικονομικών καταστάσεων είναι απλή</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 </a:t>
            </a:r>
            <a:r>
              <a:rPr lang="el-GR" altLang="el-GR" smtClean="0">
                <a:latin typeface="Tw Cen MT" panose="020B0602020104020603" pitchFamily="34" charset="0"/>
                <a:ea typeface="Times New Roman" panose="02020603050405020304" pitchFamily="18" charset="0"/>
                <a:cs typeface="Times New Roman" panose="02020603050405020304" pitchFamily="18" charset="0"/>
              </a:rPr>
              <a:t>επειδή τα υπόλοιπα των λογαριασμών έχουν ταξινομηθεί στις στήλες της Κατάστασης Αποτελεσμάτων Χρήσεως και του Ισολογισμού</a:t>
            </a:r>
            <a:r>
              <a:rPr lang="en-US" altLang="el-GR" smtClean="0">
                <a:latin typeface="Tw Cen MT" panose="020B0602020104020603"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8229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l-GR" altLang="el-GR" smtClean="0"/>
              <a:t>Χρησιμοποιώντας το Φύλλο Εργασίας</a:t>
            </a:r>
            <a:endParaRPr lang="en-US" altLang="el-GR" smtClean="0"/>
          </a:p>
        </p:txBody>
      </p:sp>
      <p:sp>
        <p:nvSpPr>
          <p:cNvPr id="3" name="Content Placeholder 2"/>
          <p:cNvSpPr>
            <a:spLocks noGrp="1"/>
          </p:cNvSpPr>
          <p:nvPr>
            <p:ph idx="1"/>
          </p:nvPr>
        </p:nvSpPr>
        <p:spPr>
          <a:xfrm>
            <a:off x="1828800" y="1371600"/>
            <a:ext cx="8610600" cy="4876800"/>
          </a:xfrm>
        </p:spPr>
        <p:txBody>
          <a:bodyPr/>
          <a:lstStyle/>
          <a:p>
            <a:pPr algn="just">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Οι εγγραφές κλεισίματος είναι σημαντικές στη διαχείριση μιας επιχείρησης για τους εξής λόγους</a:t>
            </a:r>
            <a:r>
              <a:rPr lang="en-US" altLang="el-GR" smtClean="0">
                <a:latin typeface="Tw Cen MT" panose="020B0602020104020603" pitchFamily="34" charset="0"/>
                <a:cs typeface="Times New Roman" panose="02020603050405020304" pitchFamily="18" charset="0"/>
              </a:rPr>
              <a:t>:</a:t>
            </a:r>
            <a:r>
              <a:rPr lang="el-GR" altLang="el-GR" smtClean="0">
                <a:latin typeface="Tw Cen MT" panose="020B0602020104020603" pitchFamily="34" charset="0"/>
                <a:cs typeface="Times New Roman" panose="02020603050405020304" pitchFamily="18" charset="0"/>
              </a:rPr>
              <a:t> </a:t>
            </a:r>
          </a:p>
          <a:p>
            <a:pPr>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Οι ιδιοκτήτες της επιχείρησης αναμένουν περιοδικές αναφορές για την πρόοδο της επιχείρησης. </a:t>
            </a:r>
          </a:p>
          <a:p>
            <a:pPr>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Κατά το σχεδιασμό των μελλοντικών λειτουργιών μίας επιχείρησης, η διοίκηση πρέπει να καταρτίσει προϋπολογισμούς για μελλοντικές περιόδους</a:t>
            </a:r>
            <a:r>
              <a:rPr lang="en-US" altLang="el-GR" smtClean="0">
                <a:latin typeface="Tw Cen MT" panose="020B0602020104020603" pitchFamily="34" charset="0"/>
                <a:cs typeface="Times New Roman" panose="02020603050405020304" pitchFamily="18" charset="0"/>
              </a:rPr>
              <a:t>.</a:t>
            </a:r>
          </a:p>
          <a:p>
            <a:pPr lvl="1"/>
            <a:r>
              <a:rPr lang="el-GR" altLang="el-GR" smtClean="0">
                <a:latin typeface="Tw Cen MT" panose="020B0602020104020603" pitchFamily="34" charset="0"/>
                <a:ea typeface="Times New Roman" panose="02020603050405020304" pitchFamily="18" charset="0"/>
                <a:cs typeface="Times New Roman" panose="02020603050405020304" pitchFamily="18" charset="0"/>
              </a:rPr>
              <a:t>Για την αξιολόγηση της επιχείρησης σε όρους επίτευξης των στόχων κερδοφορίας, είναι απαραίτητο να διακρίνεται η ζωή της επιχείρησης σε μικρές χρονικές περιόδους.</a:t>
            </a:r>
            <a:endParaRPr lang="en-US" altLang="el-GR" smtClean="0">
              <a:latin typeface="Tw Cen MT" panose="020B06020201040206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94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3" name="Picture 7" descr="54"/>
          <p:cNvPicPr>
            <a:picLocks noChangeAspect="1" noChangeArrowheads="1"/>
          </p:cNvPicPr>
          <p:nvPr/>
        </p:nvPicPr>
        <p:blipFill rotWithShape="1">
          <a:blip r:embed="rId2">
            <a:extLst>
              <a:ext uri="{28A0092B-C50C-407E-A947-70E740481C1C}">
                <a14:useLocalDpi xmlns:a14="http://schemas.microsoft.com/office/drawing/2010/main" val="0"/>
              </a:ext>
            </a:extLst>
          </a:blip>
          <a:srcRect r="46360"/>
          <a:stretch/>
        </p:blipFill>
        <p:spPr bwMode="auto">
          <a:xfrm>
            <a:off x="1752600" y="1524001"/>
            <a:ext cx="4700451" cy="328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59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54"/>
          <p:cNvPicPr>
            <a:picLocks noChangeAspect="1" noChangeArrowheads="1"/>
          </p:cNvPicPr>
          <p:nvPr/>
        </p:nvPicPr>
        <p:blipFill rotWithShape="1">
          <a:blip r:embed="rId2">
            <a:extLst>
              <a:ext uri="{28A0092B-C50C-407E-A947-70E740481C1C}">
                <a14:useLocalDpi xmlns:a14="http://schemas.microsoft.com/office/drawing/2010/main" val="0"/>
              </a:ext>
            </a:extLst>
          </a:blip>
          <a:srcRect l="55280" b="56162"/>
          <a:stretch/>
        </p:blipFill>
        <p:spPr bwMode="auto">
          <a:xfrm>
            <a:off x="1657201" y="1214846"/>
            <a:ext cx="9163735" cy="337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8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981200" y="152400"/>
            <a:ext cx="7391400" cy="914400"/>
          </a:xfrm>
        </p:spPr>
        <p:txBody>
          <a:bodyPr>
            <a:normAutofit fontScale="90000"/>
          </a:bodyPr>
          <a:lstStyle/>
          <a:p>
            <a:r>
              <a:rPr lang="el-GR" altLang="el-GR" noProof="1" smtClean="0"/>
              <a:t>Έννοιες των Εγγραφών Κλεισίματος</a:t>
            </a:r>
            <a:endParaRPr lang="en-US" altLang="el-GR" smtClean="0"/>
          </a:p>
        </p:txBody>
      </p:sp>
      <p:sp>
        <p:nvSpPr>
          <p:cNvPr id="52227" name="Content Placeholder 2"/>
          <p:cNvSpPr>
            <a:spLocks noGrp="1"/>
          </p:cNvSpPr>
          <p:nvPr>
            <p:ph idx="1"/>
          </p:nvPr>
        </p:nvSpPr>
        <p:spPr>
          <a:xfrm>
            <a:off x="1828800" y="1295400"/>
            <a:ext cx="8610600" cy="4800600"/>
          </a:xfrm>
        </p:spPr>
        <p:txBody>
          <a:bodyPr/>
          <a:lstStyle/>
          <a:p>
            <a:pPr>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Οι </a:t>
            </a:r>
            <a:r>
              <a:rPr lang="el-GR" altLang="el-GR" i="1" smtClean="0">
                <a:latin typeface="Tw Cen MT" panose="020B0602020104020603" pitchFamily="34" charset="0"/>
                <a:cs typeface="Times New Roman" panose="02020603050405020304" pitchFamily="18" charset="0"/>
              </a:rPr>
              <a:t>εγγραφές κλεισίματος </a:t>
            </a:r>
            <a:r>
              <a:rPr lang="el-GR" altLang="el-GR" smtClean="0">
                <a:latin typeface="Tw Cen MT" panose="020B0602020104020603" pitchFamily="34" charset="0"/>
                <a:cs typeface="Times New Roman" panose="02020603050405020304" pitchFamily="18" charset="0"/>
              </a:rPr>
              <a:t>βοηθούν στην επίτευξη της αρχής της </a:t>
            </a:r>
            <a:r>
              <a:rPr lang="el-GR" altLang="el-GR" i="1" smtClean="0">
                <a:latin typeface="Tw Cen MT" panose="020B0602020104020603" pitchFamily="34" charset="0"/>
                <a:cs typeface="Times New Roman" panose="02020603050405020304" pitchFamily="18" charset="0"/>
              </a:rPr>
              <a:t>περιοδικότητας</a:t>
            </a:r>
            <a:r>
              <a:rPr lang="en-US" altLang="el-GR" i="1" smtClean="0">
                <a:latin typeface="Tw Cen MT" panose="020B0602020104020603" pitchFamily="34" charset="0"/>
                <a:cs typeface="Times New Roman" panose="02020603050405020304" pitchFamily="18" charset="0"/>
              </a:rPr>
              <a:t>,</a:t>
            </a:r>
            <a:r>
              <a:rPr lang="el-GR" altLang="el-GR" smtClean="0">
                <a:latin typeface="Tw Cen MT" panose="020B0602020104020603" pitchFamily="34" charset="0"/>
                <a:cs typeface="Times New Roman" panose="02020603050405020304" pitchFamily="18" charset="0"/>
              </a:rPr>
              <a:t> διαχωρίζοντας τη ζωή μιας επιχείρησης σε ίσες χρονικές περιόδους.</a:t>
            </a:r>
          </a:p>
          <a:p>
            <a:pPr>
              <a:buFont typeface="Wingdings" panose="05000000000000000000" pitchFamily="2" charset="2"/>
              <a:buChar char="§"/>
            </a:pPr>
            <a:r>
              <a:rPr lang="en-US" altLang="el-GR" smtClean="0">
                <a:latin typeface="Tw Cen MT" panose="020B0602020104020603" pitchFamily="34" charset="0"/>
                <a:cs typeface="Times New Roman" panose="02020603050405020304" pitchFamily="18" charset="0"/>
              </a:rPr>
              <a:t> </a:t>
            </a:r>
            <a:r>
              <a:rPr lang="el-GR" altLang="el-GR" smtClean="0">
                <a:latin typeface="Tw Cen MT" panose="020B0602020104020603" pitchFamily="34" charset="0"/>
                <a:cs typeface="Times New Roman" panose="02020603050405020304" pitchFamily="18" charset="0"/>
              </a:rPr>
              <a:t>Είναι σημαντικό να γίνουν κατανοητές οι έννοιες των μόνιμων και προσωρινών λογαριασμών.</a:t>
            </a:r>
          </a:p>
          <a:p>
            <a:pPr>
              <a:buFont typeface="Wingdings" panose="05000000000000000000" pitchFamily="2" charset="2"/>
              <a:buChar char="§"/>
            </a:pPr>
            <a:r>
              <a:rPr lang="en-US" altLang="el-GR" smtClean="0">
                <a:latin typeface="Tw Cen MT" panose="020B0602020104020603" pitchFamily="34" charset="0"/>
                <a:cs typeface="Times New Roman" panose="02020603050405020304" pitchFamily="18" charset="0"/>
              </a:rPr>
              <a:t> </a:t>
            </a:r>
            <a:r>
              <a:rPr lang="el-GR" altLang="el-GR" sz="2400">
                <a:latin typeface="Tw Cen MT" panose="020B0602020104020603" pitchFamily="34" charset="0"/>
                <a:cs typeface="Times New Roman" panose="02020603050405020304" pitchFamily="18" charset="0"/>
              </a:rPr>
              <a:t>Οι λογαριασμοί του ισολογισμού είναι </a:t>
            </a:r>
            <a:r>
              <a:rPr lang="el-GR" altLang="el-GR" sz="2400" b="1">
                <a:solidFill>
                  <a:srgbClr val="0070C0"/>
                </a:solidFill>
                <a:latin typeface="Tw Cen MT" panose="020B0602020104020603" pitchFamily="34" charset="0"/>
                <a:cs typeface="Times New Roman" panose="02020603050405020304" pitchFamily="18" charset="0"/>
              </a:rPr>
              <a:t>μόνιμοι λογαριασμοί</a:t>
            </a:r>
            <a:r>
              <a:rPr lang="el-GR" altLang="el-GR" sz="2400">
                <a:latin typeface="Tw Cen MT" panose="020B0602020104020603" pitchFamily="34" charset="0"/>
                <a:cs typeface="Times New Roman" panose="02020603050405020304" pitchFamily="18" charset="0"/>
              </a:rPr>
              <a:t> </a:t>
            </a:r>
            <a:r>
              <a:rPr lang="en-US" altLang="el-GR" sz="2400">
                <a:latin typeface="Tw Cen MT" panose="020B0602020104020603" pitchFamily="34" charset="0"/>
                <a:cs typeface="Times New Roman" panose="02020603050405020304" pitchFamily="18" charset="0"/>
              </a:rPr>
              <a:t>(</a:t>
            </a:r>
            <a:r>
              <a:rPr lang="el-GR" altLang="el-GR" sz="2400">
                <a:latin typeface="Tw Cen MT" panose="020B0602020104020603" pitchFamily="34" charset="0"/>
                <a:cs typeface="Times New Roman" panose="02020603050405020304" pitchFamily="18" charset="0"/>
              </a:rPr>
              <a:t>ή πραγματικοί λογαριασμοί) καθώς μεταφέρουν το υπόλοιπο τέλους χρήσης τους στην επόμενη λογιστική περίοδο.</a:t>
            </a:r>
            <a:r>
              <a:rPr lang="en-US" altLang="el-GR" sz="2400">
                <a:latin typeface="Tw Cen MT" panose="020B0602020104020603" pitchFamily="34" charset="0"/>
                <a:cs typeface="Times New Roman" panose="02020603050405020304" pitchFamily="18" charset="0"/>
              </a:rPr>
              <a:t> </a:t>
            </a:r>
            <a:endParaRPr lang="el-GR" altLang="el-GR" sz="240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l-GR" sz="2400">
                <a:latin typeface="Tw Cen MT" panose="020B0602020104020603" pitchFamily="34" charset="0"/>
                <a:cs typeface="Times New Roman" panose="02020603050405020304" pitchFamily="18" charset="0"/>
              </a:rPr>
              <a:t>Οι λογαριασμοί εσόδων και εξόδων είναι </a:t>
            </a:r>
            <a:r>
              <a:rPr lang="el-GR" altLang="el-GR" sz="2400" b="1">
                <a:solidFill>
                  <a:srgbClr val="0070C0"/>
                </a:solidFill>
                <a:latin typeface="Tw Cen MT" panose="020B0602020104020603" pitchFamily="34" charset="0"/>
                <a:cs typeface="Times New Roman" panose="02020603050405020304" pitchFamily="18" charset="0"/>
              </a:rPr>
              <a:t>προσωρινοί λογαριασμοί</a:t>
            </a:r>
            <a:r>
              <a:rPr lang="el-GR" altLang="el-GR" sz="2400">
                <a:latin typeface="Tw Cen MT" panose="020B0602020104020603" pitchFamily="34" charset="0"/>
                <a:cs typeface="Times New Roman" panose="02020603050405020304" pitchFamily="18" charset="0"/>
              </a:rPr>
              <a:t> </a:t>
            </a:r>
            <a:r>
              <a:rPr lang="en-US" altLang="el-GR" sz="2400">
                <a:latin typeface="Tw Cen MT" panose="020B0602020104020603" pitchFamily="34" charset="0"/>
                <a:cs typeface="Times New Roman" panose="02020603050405020304" pitchFamily="18" charset="0"/>
              </a:rPr>
              <a:t>(</a:t>
            </a:r>
            <a:r>
              <a:rPr lang="el-GR" altLang="el-GR" sz="2400">
                <a:latin typeface="Tw Cen MT" panose="020B0602020104020603" pitchFamily="34" charset="0"/>
                <a:cs typeface="Times New Roman" panose="02020603050405020304" pitchFamily="18" charset="0"/>
              </a:rPr>
              <a:t>η ονομαστικοί λογαριασμοί)</a:t>
            </a:r>
            <a:r>
              <a:rPr lang="en-US" altLang="el-GR" sz="2400">
                <a:latin typeface="Tw Cen MT" panose="020B0602020104020603" pitchFamily="34" charset="0"/>
                <a:cs typeface="Times New Roman" panose="02020603050405020304" pitchFamily="18" charset="0"/>
              </a:rPr>
              <a:t> </a:t>
            </a:r>
            <a:r>
              <a:rPr lang="el-GR" altLang="el-GR" sz="2400">
                <a:latin typeface="Tw Cen MT" panose="020B0602020104020603" pitchFamily="34" charset="0"/>
                <a:cs typeface="Times New Roman" panose="02020603050405020304" pitchFamily="18" charset="0"/>
              </a:rPr>
              <a:t>επειδή μηδενίζονται μέσω εγγραφών κλεισίματος.</a:t>
            </a: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2241550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descr="7"/>
          <p:cNvPicPr>
            <a:picLocks noChangeAspect="1" noChangeArrowheads="1"/>
          </p:cNvPicPr>
          <p:nvPr/>
        </p:nvPicPr>
        <p:blipFill rotWithShape="1">
          <a:blip r:embed="rId2">
            <a:extLst>
              <a:ext uri="{28A0092B-C50C-407E-A947-70E740481C1C}">
                <a14:useLocalDpi xmlns:a14="http://schemas.microsoft.com/office/drawing/2010/main" val="0"/>
              </a:ext>
            </a:extLst>
          </a:blip>
          <a:srcRect r="37897"/>
          <a:stretch/>
        </p:blipFill>
        <p:spPr bwMode="auto">
          <a:xfrm>
            <a:off x="981346" y="-822960"/>
            <a:ext cx="9703935" cy="81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73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
          <p:cNvPicPr>
            <a:picLocks noChangeAspect="1" noChangeArrowheads="1"/>
          </p:cNvPicPr>
          <p:nvPr/>
        </p:nvPicPr>
        <p:blipFill rotWithShape="1">
          <a:blip r:embed="rId2">
            <a:extLst>
              <a:ext uri="{28A0092B-C50C-407E-A947-70E740481C1C}">
                <a14:useLocalDpi xmlns:a14="http://schemas.microsoft.com/office/drawing/2010/main" val="0"/>
              </a:ext>
            </a:extLst>
          </a:blip>
          <a:srcRect l="62306" t="14458" r="-221" b="68603"/>
          <a:stretch/>
        </p:blipFill>
        <p:spPr bwMode="auto">
          <a:xfrm>
            <a:off x="201114" y="692331"/>
            <a:ext cx="11488408" cy="267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8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81200" y="228600"/>
            <a:ext cx="8229600" cy="914400"/>
          </a:xfrm>
        </p:spPr>
        <p:txBody>
          <a:bodyPr/>
          <a:lstStyle/>
          <a:p>
            <a:r>
              <a:rPr lang="el-GR" altLang="el-GR" smtClean="0"/>
              <a:t>ΕΝΟΤΗΤΑ 2</a:t>
            </a:r>
            <a:r>
              <a:rPr lang="en-US" altLang="el-GR" smtClean="0"/>
              <a:t>:</a:t>
            </a:r>
            <a:r>
              <a:rPr lang="el-GR" altLang="el-GR" smtClean="0"/>
              <a:t> Λογιστικές Εφαρμογές</a:t>
            </a:r>
            <a:endParaRPr lang="en-US" altLang="el-GR" smtClean="0"/>
          </a:p>
        </p:txBody>
      </p:sp>
      <p:sp>
        <p:nvSpPr>
          <p:cNvPr id="3" name="Content Placeholder 2"/>
          <p:cNvSpPr>
            <a:spLocks noGrp="1"/>
          </p:cNvSpPr>
          <p:nvPr>
            <p:ph idx="1"/>
          </p:nvPr>
        </p:nvSpPr>
        <p:spPr/>
        <p:txBody>
          <a:bodyPr/>
          <a:lstStyle/>
          <a:p>
            <a:pPr>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Κατάρτιση εγγραφών κλεισίματος</a:t>
            </a:r>
            <a:endParaRPr lang="en-US" altLang="el-GR"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Κατάρτιση αντίστροφων εγγραφών</a:t>
            </a:r>
            <a:endParaRPr lang="en-US" altLang="el-GR" smtClean="0">
              <a:latin typeface="Tw Cen MT" panose="020B0602020104020603" pitchFamily="34" charset="0"/>
              <a:cs typeface="Times New Roman" panose="02020603050405020304" pitchFamily="18" charset="0"/>
            </a:endParaRPr>
          </a:p>
          <a:p>
            <a:pPr>
              <a:buFont typeface="Wingdings" panose="05000000000000000000" pitchFamily="2" charset="2"/>
              <a:buChar char="§"/>
            </a:pPr>
            <a:r>
              <a:rPr lang="el-GR" altLang="el-GR" smtClean="0">
                <a:latin typeface="Tw Cen MT" panose="020B0602020104020603" pitchFamily="34" charset="0"/>
                <a:cs typeface="Times New Roman" panose="02020603050405020304" pitchFamily="18" charset="0"/>
              </a:rPr>
              <a:t>Κατάρτιση φύλλου εργασίας</a:t>
            </a:r>
            <a:endParaRPr lang="en-US" altLang="el-GR"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697914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2806</Words>
  <Application>Microsoft Office PowerPoint</Application>
  <PresentationFormat>Προσαρμογή</PresentationFormat>
  <Paragraphs>282</Paragraphs>
  <Slides>59</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59</vt:i4>
      </vt:variant>
    </vt:vector>
  </HeadingPairs>
  <TitlesOfParts>
    <vt:vector size="60" baseType="lpstr">
      <vt:lpstr>Θέμα του Office</vt:lpstr>
      <vt:lpstr>           ΟΛΟΚΛΗΡΩΣΗ ΤΟΥ ΛΟΓΙΣΤΙΚΟΥ ΚΥΚΛΟΥ  </vt:lpstr>
      <vt:lpstr>Αντικείμενα Μάθησης</vt:lpstr>
      <vt:lpstr>ΕΝΟΤΗΤΑ 1: Εγγραφές Κλεισίματος</vt:lpstr>
      <vt:lpstr>Έννοιες των Εγγραφών Κλεισίματος</vt:lpstr>
      <vt:lpstr>Συνολική Εικόνα της Διαδικασίας Κλεισίματος</vt:lpstr>
      <vt:lpstr>Έννοιες των Εγγραφών Κλεισίματος</vt:lpstr>
      <vt:lpstr>Παρουσίαση του PowerPoint</vt:lpstr>
      <vt:lpstr>Παρουσίαση του PowerPoint</vt:lpstr>
      <vt:lpstr>ΕΝΟΤΗΤΑ 2: Λογιστικές Εφαρμογές</vt:lpstr>
      <vt:lpstr>Κατάρτιση Εγγραφών Κλεισίματος</vt:lpstr>
      <vt:lpstr>Κατάρτιση Εγγραφών Κλεισίματος από το Προσαρμοσμένο Ισοζύγιο (διαφάνεια 1η από 3)</vt:lpstr>
      <vt:lpstr>Κατάρτιση Εγγραφών Κλεισίματος από το Προσαρμοσμένο Ισοζύγιο (διαφάνεια 2η από 3)</vt:lpstr>
      <vt:lpstr>Κατάρτιση Εγγραφών Κλεισίματος από το Προσαρμοσμένο Ισοζύγιο (διαφάνεια 3η από 3)</vt:lpstr>
      <vt:lpstr>Βήμα 1: Κλείσιμο των Πιστωτικών Υπολοίπων  (διαφάνεια  1η από  3)</vt:lpstr>
      <vt:lpstr>Παρουσίαση του PowerPoint</vt:lpstr>
      <vt:lpstr>Βήμα 1: Κλείσιμο των Πιστωτικών Υπολοίπων (Κλείσιμο του λογαριασμού Αποτελεσμάτων Χρήσεως)  (διαφάνεια 3η  από 3)</vt:lpstr>
      <vt:lpstr>Μεταφορά της Εγγραφής Κλεισίματος ενός Λογαριασμού Πιστωτικού Υπολοίπου στο Λογαριασμό Αποτελεσμάτων Χρήσεως</vt:lpstr>
      <vt:lpstr>Βήμα 2: Κλείσιμο των Χρεωστικών Υπολοίπων (Κλείσιμο των Λογαριασμών Εξόδων) (διαφάνεια 1η από 3)</vt:lpstr>
      <vt:lpstr>Παρουσίαση του PowerPoint</vt:lpstr>
      <vt:lpstr>Βήμα 2: Κλείσιμο Χρεωστικών Υπολοίπων  (Κλείσιμο των Λογαριασμών Εξόδων)  (διαφάνεια 3η από 3)</vt:lpstr>
      <vt:lpstr>Μεταφορά της Εγγραφής Κλεισίματος Λογαριασμών Χρεωστικού Υπολοίπου στο Λογαριασμό Αποτελεσμάτων Χρήσεως</vt:lpstr>
      <vt:lpstr>Βήμα 3: Κλείσιμο του Υπολοίπου του Λογαριασμού Αποτελεσμάτων Χρήσεως (διαφάνεια 1η από 3)</vt:lpstr>
      <vt:lpstr>Παρουσίαση του PowerPoint</vt:lpstr>
      <vt:lpstr>Βήμα 3: Κλείσιμο του Υπολοίπου του Λογαριασμού Αποτελεσμάτων Χρησεως (διαφάνεια 3η από 3)</vt:lpstr>
      <vt:lpstr>Μεταφορά της Εγγραφής Κλεισίματος του Υπολοίπου του Λογαριασμού Αποτελεσμάτων Χρήσεως στο Λογαριασμό των Ιδίων Κεφαλαίων</vt:lpstr>
      <vt:lpstr>Βήμα 4: Κλείσιμο του Υπολοίπου του Λογαριασμού Αναλήψεις (διαφάνεια 1η από 3)</vt:lpstr>
      <vt:lpstr>Παρουσίαση του PowerPoint</vt:lpstr>
      <vt:lpstr>Βήμα 4: Κλείσιμο του Υπολοίπου του Λογαριασμού Αναλήψεις (διαφάνεια 3η από 3)</vt:lpstr>
      <vt:lpstr>Παρουσίαση του PowerPoint</vt:lpstr>
      <vt:lpstr>Οι Λογαριασμοί μετά το Κλείσιμο </vt:lpstr>
      <vt:lpstr>Οι Λογαριασμοί μετά το Κλείσιμο</vt:lpstr>
      <vt:lpstr>Παρουσίαση του PowerPoint</vt:lpstr>
      <vt:lpstr>Παρουσίαση του PowerPoint</vt:lpstr>
      <vt:lpstr>Αντίστροφες Εγγραφές: Ένα Προαιρετικό Πρώτο Βήμα</vt:lpstr>
      <vt:lpstr>Παρουσίαση του PowerPoint</vt:lpstr>
      <vt:lpstr>Παρουσίαση του PowerPoint</vt:lpstr>
      <vt:lpstr>Χρησιμοποιώντας Αντίστροφες Εγγραφές</vt:lpstr>
      <vt:lpstr>Το Αποτέλεσμα της Χρήσης Αντίστροφης Εγγραφής στον Λογαριασμό Εξόδων Μισθοί  (διαφάνεια 1η από 2)</vt:lpstr>
      <vt:lpstr>Τα Αποτέλεσμα της Χρήσης Αντίστροφης Εγγραφής στον Λογαριασμό Εξόδων Μισθοί (διαφάνεια 2η από 2)</vt:lpstr>
      <vt:lpstr>Εγγραφή Προσαρμογής Δεδουλευμένων Εσόδων</vt:lpstr>
      <vt:lpstr>Παρουσίαση του PowerPoint</vt:lpstr>
      <vt:lpstr>Παρουσίαση του PowerPoint</vt:lpstr>
      <vt:lpstr>Φύλλο Εργασίας: ΄Ενα Εργαλείο του Λογιστή</vt:lpstr>
      <vt:lpstr>Φύλλο Εργασίας</vt:lpstr>
      <vt:lpstr>Κατάρτιση Φύλλου Εργασίας (διαφάνεια 1η από 5)</vt:lpstr>
      <vt:lpstr>Κατάρτιση του Φύλλου Εργασίας (διαφάνεια 2η από 5)</vt:lpstr>
      <vt:lpstr>Κατάρτιση του Φύλλου Εργασίας (διαφάνεια 3η από 5)</vt:lpstr>
      <vt:lpstr>Κατάρτιση του Φύλλου Εργασίας (διαφάνεια 4η από 5)</vt:lpstr>
      <vt:lpstr>Κατάρτιση του Φύλλου Εργασίας(slide 5 of 5)</vt:lpstr>
      <vt:lpstr>Καταχώρηση Ημερολογιακών Εγγραφών Προσαρμογών από το Φύλλο Εργασίας</vt:lpstr>
      <vt:lpstr>Εγγραφές Κλεισίματος και Οικονομικές Καταστάσεις</vt:lpstr>
      <vt:lpstr>Παρουσίαση του PowerPoint</vt:lpstr>
      <vt:lpstr>Παρουσίαση του PowerPoint</vt:lpstr>
      <vt:lpstr>ΕΝΟΤΗΤΑ 3:  ΕΠΙΧΕΙΡΗΜΑΤΙΚΕΣ ΕΦΑΡΜΟΓΕΣ</vt:lpstr>
      <vt:lpstr>Η Σημασία του Φύλλου Εργασίας και των Εγγραφών Κλεισίματος για τα Στελέχη της Διοίκησης</vt:lpstr>
      <vt:lpstr>Χρησιμοποιώντας το Φύλλο Εργασίας</vt:lpstr>
      <vt:lpstr>Χρησιμοποιώντας το Φύλλο Εργασίας</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ΟΛΟΚΛΗΡΩΣΗ ΤΟΥ ΛΟΓΙΣΤΙΚΟΥ ΚΥΚΛΟΥ</dc:title>
  <dc:creator>dimitris</dc:creator>
  <cp:lastModifiedBy>admin</cp:lastModifiedBy>
  <cp:revision>7</cp:revision>
  <dcterms:created xsi:type="dcterms:W3CDTF">2019-11-08T22:58:51Z</dcterms:created>
  <dcterms:modified xsi:type="dcterms:W3CDTF">2019-11-20T08:01:21Z</dcterms:modified>
</cp:coreProperties>
</file>