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Lst>
  <p:notesMasterIdLst>
    <p:notesMasterId r:id="rId83"/>
  </p:notesMasterIdLst>
  <p:sldIdLst>
    <p:sldId id="256" r:id="rId2"/>
    <p:sldId id="257" r:id="rId3"/>
    <p:sldId id="259" r:id="rId4"/>
    <p:sldId id="336" r:id="rId5"/>
    <p:sldId id="261" r:id="rId6"/>
    <p:sldId id="262" r:id="rId7"/>
    <p:sldId id="260" r:id="rId8"/>
    <p:sldId id="258" r:id="rId9"/>
    <p:sldId id="263" r:id="rId10"/>
    <p:sldId id="264" r:id="rId11"/>
    <p:sldId id="265" r:id="rId12"/>
    <p:sldId id="266" r:id="rId13"/>
    <p:sldId id="267" r:id="rId14"/>
    <p:sldId id="335" r:id="rId15"/>
    <p:sldId id="268" r:id="rId16"/>
    <p:sldId id="321" r:id="rId17"/>
    <p:sldId id="269" r:id="rId18"/>
    <p:sldId id="270" r:id="rId19"/>
    <p:sldId id="322" r:id="rId20"/>
    <p:sldId id="271" r:id="rId21"/>
    <p:sldId id="337" r:id="rId22"/>
    <p:sldId id="272" r:id="rId23"/>
    <p:sldId id="274" r:id="rId24"/>
    <p:sldId id="275" r:id="rId25"/>
    <p:sldId id="276" r:id="rId26"/>
    <p:sldId id="277" r:id="rId27"/>
    <p:sldId id="338" r:id="rId28"/>
    <p:sldId id="278" r:id="rId29"/>
    <p:sldId id="280" r:id="rId30"/>
    <p:sldId id="281" r:id="rId31"/>
    <p:sldId id="282" r:id="rId32"/>
    <p:sldId id="283" r:id="rId33"/>
    <p:sldId id="284" r:id="rId34"/>
    <p:sldId id="285" r:id="rId35"/>
    <p:sldId id="286" r:id="rId36"/>
    <p:sldId id="287" r:id="rId37"/>
    <p:sldId id="334" r:id="rId38"/>
    <p:sldId id="289" r:id="rId39"/>
    <p:sldId id="290" r:id="rId40"/>
    <p:sldId id="323" r:id="rId41"/>
    <p:sldId id="291" r:id="rId42"/>
    <p:sldId id="339" r:id="rId43"/>
    <p:sldId id="292" r:id="rId44"/>
    <p:sldId id="294" r:id="rId45"/>
    <p:sldId id="324" r:id="rId46"/>
    <p:sldId id="296" r:id="rId47"/>
    <p:sldId id="295" r:id="rId48"/>
    <p:sldId id="325" r:id="rId49"/>
    <p:sldId id="297" r:id="rId50"/>
    <p:sldId id="298" r:id="rId51"/>
    <p:sldId id="299" r:id="rId52"/>
    <p:sldId id="300" r:id="rId53"/>
    <p:sldId id="301" r:id="rId54"/>
    <p:sldId id="302" r:id="rId55"/>
    <p:sldId id="340" r:id="rId56"/>
    <p:sldId id="303" r:id="rId57"/>
    <p:sldId id="326" r:id="rId58"/>
    <p:sldId id="304" r:id="rId59"/>
    <p:sldId id="305" r:id="rId60"/>
    <p:sldId id="327" r:id="rId61"/>
    <p:sldId id="306" r:id="rId62"/>
    <p:sldId id="328" r:id="rId63"/>
    <p:sldId id="307" r:id="rId64"/>
    <p:sldId id="329" r:id="rId65"/>
    <p:sldId id="308" r:id="rId66"/>
    <p:sldId id="309" r:id="rId67"/>
    <p:sldId id="310" r:id="rId68"/>
    <p:sldId id="330" r:id="rId69"/>
    <p:sldId id="331" r:id="rId70"/>
    <p:sldId id="311" r:id="rId71"/>
    <p:sldId id="312" r:id="rId72"/>
    <p:sldId id="313" r:id="rId73"/>
    <p:sldId id="332" r:id="rId74"/>
    <p:sldId id="314" r:id="rId75"/>
    <p:sldId id="315" r:id="rId76"/>
    <p:sldId id="333" r:id="rId77"/>
    <p:sldId id="316" r:id="rId78"/>
    <p:sldId id="317" r:id="rId79"/>
    <p:sldId id="318" r:id="rId80"/>
    <p:sldId id="319" r:id="rId81"/>
    <p:sldId id="320" r:id="rId8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1"/>
    <p:restoredTop sz="94694"/>
  </p:normalViewPr>
  <p:slideViewPr>
    <p:cSldViewPr>
      <p:cViewPr varScale="1">
        <p:scale>
          <a:sx n="164" d="100"/>
          <a:sy n="164" d="100"/>
        </p:scale>
        <p:origin x="198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6E799A-3DF3-5D45-AE64-B41E5C401BF9}" type="datetimeFigureOut">
              <a:rPr lang="el-GR" smtClean="0"/>
              <a:t>2/3/20</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el-GR"/>
              <a:t>Επεξεργασία στυλ υποδείγματος κειμένου
Δεύτερου επιπέδου
Τρίτου επιπέδου
Τέταρτου επιπέδου
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1B215-CA14-1347-8039-7C097E7A8099}" type="slidenum">
              <a:rPr lang="el-GR" smtClean="0"/>
              <a:t>‹#›</a:t>
            </a:fld>
            <a:endParaRPr lang="el-GR"/>
          </a:p>
        </p:txBody>
      </p:sp>
    </p:spTree>
    <p:extLst>
      <p:ext uri="{BB962C8B-B14F-4D97-AF65-F5344CB8AC3E}">
        <p14:creationId xmlns:p14="http://schemas.microsoft.com/office/powerpoint/2010/main" val="1860564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6431B215-CA14-1347-8039-7C097E7A8099}" type="slidenum">
              <a:rPr lang="el-GR" smtClean="0"/>
              <a:t>49</a:t>
            </a:fld>
            <a:endParaRPr lang="el-GR"/>
          </a:p>
        </p:txBody>
      </p:sp>
    </p:spTree>
    <p:extLst>
      <p:ext uri="{BB962C8B-B14F-4D97-AF65-F5344CB8AC3E}">
        <p14:creationId xmlns:p14="http://schemas.microsoft.com/office/powerpoint/2010/main" val="47528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76077C43-0DD5-40A8-9171-337139867709}" type="datetimeFigureOut">
              <a:rPr lang="el-GR" smtClean="0"/>
              <a:pPr/>
              <a:t>2/3/20</a:t>
            </a:fld>
            <a:endParaRPr lang="el-GR"/>
          </a:p>
        </p:txBody>
      </p:sp>
      <p:sp>
        <p:nvSpPr>
          <p:cNvPr id="5" name="Footer Placeholder 4"/>
          <p:cNvSpPr>
            <a:spLocks noGrp="1"/>
          </p:cNvSpPr>
          <p:nvPr>
            <p:ph type="ftr" sz="quarter" idx="11"/>
          </p:nvPr>
        </p:nvSpPr>
        <p:spPr>
          <a:xfrm>
            <a:off x="533401" y="5936189"/>
            <a:ext cx="4021666" cy="365125"/>
          </a:xfrm>
        </p:spPr>
        <p:txBody>
          <a:bodyPr/>
          <a:lstStyle/>
          <a:p>
            <a:endParaRPr lang="el-GR"/>
          </a:p>
        </p:txBody>
      </p:sp>
      <p:sp>
        <p:nvSpPr>
          <p:cNvPr id="6" name="Slide Number Placeholder 5"/>
          <p:cNvSpPr>
            <a:spLocks noGrp="1"/>
          </p:cNvSpPr>
          <p:nvPr>
            <p:ph type="sldNum" sz="quarter" idx="12"/>
          </p:nvPr>
        </p:nvSpPr>
        <p:spPr>
          <a:xfrm>
            <a:off x="7010399" y="2750337"/>
            <a:ext cx="1370293" cy="1356442"/>
          </a:xfrm>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247019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76077C43-0DD5-40A8-9171-337139867709}"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856438" y="4711310"/>
            <a:ext cx="1149836" cy="1090789"/>
          </a:xfrm>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1165601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76077C43-0DD5-40A8-9171-337139867709}"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856438" y="4711616"/>
            <a:ext cx="1149836" cy="1090789"/>
          </a:xfrm>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3361135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76077C43-0DD5-40A8-9171-337139867709}"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856438" y="4709926"/>
            <a:ext cx="1149836" cy="1090789"/>
          </a:xfrm>
        </p:spPr>
        <p:txBody>
          <a:bodyPr/>
          <a:lstStyle/>
          <a:p>
            <a:fld id="{219B3D00-051D-4472-B5AC-CC0665FBE259}" type="slidenum">
              <a:rPr lang="el-GR" smtClean="0"/>
              <a:pPr/>
              <a:t>‹#›</a:t>
            </a:fld>
            <a:endParaRPr lang="el-GR"/>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387831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76077C43-0DD5-40A8-9171-337139867709}"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856438" y="4709926"/>
            <a:ext cx="1149836" cy="1090789"/>
          </a:xfrm>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1927472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Date Placeholder 2"/>
          <p:cNvSpPr>
            <a:spLocks noGrp="1"/>
          </p:cNvSpPr>
          <p:nvPr>
            <p:ph type="dt" sz="half" idx="10"/>
          </p:nvPr>
        </p:nvSpPr>
        <p:spPr/>
        <p:txBody>
          <a:bodyPr/>
          <a:lstStyle/>
          <a:p>
            <a:fld id="{76077C43-0DD5-40A8-9171-337139867709}" type="datetimeFigureOut">
              <a:rPr lang="el-GR" smtClean="0"/>
              <a:pPr/>
              <a:t>2/3/20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3123277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Date Placeholder 2"/>
          <p:cNvSpPr>
            <a:spLocks noGrp="1"/>
          </p:cNvSpPr>
          <p:nvPr>
            <p:ph type="dt" sz="half" idx="10"/>
          </p:nvPr>
        </p:nvSpPr>
        <p:spPr/>
        <p:txBody>
          <a:bodyPr/>
          <a:lstStyle/>
          <a:p>
            <a:fld id="{76077C43-0DD5-40A8-9171-337139867709}" type="datetimeFigureOut">
              <a:rPr lang="el-GR" smtClean="0"/>
              <a:pPr/>
              <a:t>2/3/20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31173555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76077C43-0DD5-40A8-9171-337139867709}"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33241780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76077C43-0DD5-40A8-9171-337139867709}" type="datetimeFigureOut">
              <a:rPr lang="el-GR" smtClean="0"/>
              <a:pPr/>
              <a:t>2/3/20</a:t>
            </a:fld>
            <a:endParaRPr lang="el-GR"/>
          </a:p>
        </p:txBody>
      </p:sp>
      <p:sp>
        <p:nvSpPr>
          <p:cNvPr id="5" name="Footer Placeholder 4"/>
          <p:cNvSpPr>
            <a:spLocks noGrp="1"/>
          </p:cNvSpPr>
          <p:nvPr>
            <p:ph type="ftr" sz="quarter" idx="11"/>
          </p:nvPr>
        </p:nvSpPr>
        <p:spPr>
          <a:xfrm>
            <a:off x="510241" y="5936189"/>
            <a:ext cx="4518959" cy="365125"/>
          </a:xfrm>
        </p:spPr>
        <p:txBody>
          <a:bodyPr/>
          <a:lstStyle/>
          <a:p>
            <a:endParaRPr lang="el-GR"/>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219B3D00-051D-4472-B5AC-CC0665FBE259}" type="slidenum">
              <a:rPr lang="el-GR" smtClean="0"/>
              <a:pPr/>
              <a:t>‹#›</a:t>
            </a:fld>
            <a:endParaRPr lang="el-GR"/>
          </a:p>
        </p:txBody>
      </p:sp>
    </p:spTree>
    <p:extLst>
      <p:ext uri="{BB962C8B-B14F-4D97-AF65-F5344CB8AC3E}">
        <p14:creationId xmlns:p14="http://schemas.microsoft.com/office/powerpoint/2010/main" val="623080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76077C43-0DD5-40A8-9171-337139867709}"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93155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a:xfrm>
            <a:off x="5365810" y="5936188"/>
            <a:ext cx="2057400" cy="365125"/>
          </a:xfrm>
        </p:spPr>
        <p:txBody>
          <a:bodyPr/>
          <a:lstStyle/>
          <a:p>
            <a:fld id="{76077C43-0DD5-40A8-9171-337139867709}" type="datetimeFigureOut">
              <a:rPr lang="el-GR" smtClean="0"/>
              <a:pPr/>
              <a:t>2/3/20</a:t>
            </a:fld>
            <a:endParaRPr lang="el-GR"/>
          </a:p>
        </p:txBody>
      </p:sp>
      <p:sp>
        <p:nvSpPr>
          <p:cNvPr id="5" name="Footer Placeholder 4"/>
          <p:cNvSpPr>
            <a:spLocks noGrp="1"/>
          </p:cNvSpPr>
          <p:nvPr>
            <p:ph type="ftr" sz="quarter" idx="11"/>
          </p:nvPr>
        </p:nvSpPr>
        <p:spPr>
          <a:xfrm>
            <a:off x="533400" y="5936189"/>
            <a:ext cx="4834673" cy="365125"/>
          </a:xfrm>
        </p:spPr>
        <p:txBody>
          <a:bodyPr/>
          <a:lstStyle/>
          <a:p>
            <a:endParaRPr lang="el-GR"/>
          </a:p>
        </p:txBody>
      </p:sp>
      <p:sp>
        <p:nvSpPr>
          <p:cNvPr id="6" name="Slide Number Placeholder 5"/>
          <p:cNvSpPr>
            <a:spLocks noGrp="1"/>
          </p:cNvSpPr>
          <p:nvPr>
            <p:ph type="sldNum" sz="quarter" idx="12"/>
          </p:nvPr>
        </p:nvSpPr>
        <p:spPr>
          <a:xfrm>
            <a:off x="7856438" y="2869896"/>
            <a:ext cx="1149836" cy="1090789"/>
          </a:xfrm>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685378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76077C43-0DD5-40A8-9171-337139867709}"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211462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531638" y="3030009"/>
            <a:ext cx="3367045" cy="2906179"/>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6" name="Content Placeholder 5"/>
          <p:cNvSpPr>
            <a:spLocks noGrp="1"/>
          </p:cNvSpPr>
          <p:nvPr>
            <p:ph sz="quarter" idx="4"/>
          </p:nvPr>
        </p:nvSpPr>
        <p:spPr>
          <a:xfrm>
            <a:off x="4061129" y="3030009"/>
            <a:ext cx="3367044" cy="2906179"/>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7" name="Date Placeholder 6"/>
          <p:cNvSpPr>
            <a:spLocks noGrp="1"/>
          </p:cNvSpPr>
          <p:nvPr>
            <p:ph type="dt" sz="half" idx="10"/>
          </p:nvPr>
        </p:nvSpPr>
        <p:spPr/>
        <p:txBody>
          <a:bodyPr/>
          <a:lstStyle/>
          <a:p>
            <a:fld id="{76077C43-0DD5-40A8-9171-337139867709}" type="datetimeFigureOut">
              <a:rPr lang="el-GR" smtClean="0"/>
              <a:pPr/>
              <a:t>2/3/20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2688556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6077C43-0DD5-40A8-9171-337139867709}" type="datetimeFigureOut">
              <a:rPr lang="el-GR" smtClean="0"/>
              <a:pPr/>
              <a:t>2/3/20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1090036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76077C43-0DD5-40A8-9171-337139867709}" type="datetimeFigureOut">
              <a:rPr lang="el-GR" smtClean="0"/>
              <a:pPr/>
              <a:t>2/3/20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3848211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76077C43-0DD5-40A8-9171-337139867709}"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3318120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76077C43-0DD5-40A8-9171-337139867709}"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19B3D00-051D-4472-B5AC-CC0665FBE259}" type="slidenum">
              <a:rPr lang="el-GR" smtClean="0"/>
              <a:pPr/>
              <a:t>‹#›</a:t>
            </a:fld>
            <a:endParaRPr lang="el-GR"/>
          </a:p>
        </p:txBody>
      </p:sp>
    </p:spTree>
    <p:extLst>
      <p:ext uri="{BB962C8B-B14F-4D97-AF65-F5344CB8AC3E}">
        <p14:creationId xmlns:p14="http://schemas.microsoft.com/office/powerpoint/2010/main" val="3795016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6077C43-0DD5-40A8-9171-337139867709}" type="datetimeFigureOut">
              <a:rPr lang="el-GR" smtClean="0"/>
              <a:pPr/>
              <a:t>2/3/20</a:t>
            </a:fld>
            <a:endParaRPr lang="el-GR"/>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219B3D00-051D-4472-B5AC-CC0665FBE259}" type="slidenum">
              <a:rPr lang="el-GR" smtClean="0"/>
              <a:pPr/>
              <a:t>‹#›</a:t>
            </a:fld>
            <a:endParaRPr lang="el-GR"/>
          </a:p>
        </p:txBody>
      </p:sp>
    </p:spTree>
    <p:extLst>
      <p:ext uri="{BB962C8B-B14F-4D97-AF65-F5344CB8AC3E}">
        <p14:creationId xmlns:p14="http://schemas.microsoft.com/office/powerpoint/2010/main" val="3282041550"/>
      </p:ext>
    </p:extLst>
  </p:cSld>
  <p:clrMap bg1="dk1" tx1="lt1" bg2="dk2" tx2="lt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 id="2147483943" r:id="rId12"/>
    <p:sldLayoutId id="2147483944" r:id="rId13"/>
    <p:sldLayoutId id="2147483945" r:id="rId14"/>
    <p:sldLayoutId id="2147483946" r:id="rId15"/>
    <p:sldLayoutId id="2147483947" r:id="rId16"/>
    <p:sldLayoutId id="2147483948"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285728"/>
            <a:ext cx="7918648"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340768"/>
            <a:ext cx="7747224" cy="4802876"/>
          </a:xfrm>
        </p:spPr>
        <p:txBody>
          <a:bodyPr>
            <a:normAutofit fontScale="92500" lnSpcReduction="10000"/>
          </a:bodyPr>
          <a:lstStyle/>
          <a:p>
            <a:pPr algn="just"/>
            <a:r>
              <a:rPr lang="el-GR" sz="2800" b="1" dirty="0">
                <a:latin typeface="Times New Roman" charset="0"/>
                <a:ea typeface="Times New Roman" charset="0"/>
                <a:cs typeface="Times New Roman" charset="0"/>
              </a:rPr>
              <a:t>ΜΕΘΟΔΟΙ ΑΝΤΙΜΕΤΩΠΙΣΗΣ ΤΗΣ ΣΥΓΚΡΟΥΣΗΣ</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ΣΥΜΦΩΝΑ ΜΕ ΤΟΝ ALAN FILLEY (1975), ΟΙ ΚΑΤΑΣΤΑΣΕΙΣ ΕΞΑΙΤΙΑΣ ΤΩΝ ΟΠΟΙΩΝ ΠΡΟΚΑΛΟΥΝΤΑΙ ΟΙ ΣΥΓΚΡΟΥΣΕΙΣ ΠΟΙΚΙΛΟΥΝ ΚΑΙ ΔΙΑΦΕΡΟΥΝ ΣΧΕΤΙΚΑ ΜΕ ΤΟ ΛΟΓΟ ΥΠΑΡΞΗΣ ΤΟΥΣ. ΕΤΣΙ, ΚΑΙ Η ΣΤΡΑΤΗΓΙΚΗ ΑΝΤΙΜΕΤΩΠΙΣΗΣ ΚΑΘΕ ΣΥΓΚΡΟΥΣΗΣ ΘΑ ΠΡΕΠΕΙ ΝΑ ΔΙΑΦΕΡΕΙ. </a:t>
            </a:r>
          </a:p>
          <a:p>
            <a:pPr algn="just"/>
            <a:r>
              <a:rPr lang="el-GR" sz="2800" dirty="0">
                <a:latin typeface="Times New Roman" charset="0"/>
                <a:ea typeface="Times New Roman" charset="0"/>
                <a:cs typeface="Times New Roman" charset="0"/>
              </a:rPr>
              <a:t>ΥΠΑΡΧΟΥΝ ΤΡΕΙΣ ΒΑΣΙΚΕΣ ΚΑΤΗΓΟΡΙΕΣ ΣΤΡΑΤΗΓΙΚΩΝ ΑΝΤΙΜΕΤΩΠΙΣΗΣ ΤΩΝ ΣΥΓΚΡΟΥΣΕΩΝ ΣΤΙΣ ΟΠΟΙΕΣ ΑΝΗΚΟΥΝ ΟΛΕΣ ΟΙ ΕΠΙΜΕΡΟΥΣ: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95536" y="188640"/>
            <a:ext cx="8062664"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1124744"/>
            <a:ext cx="8280920" cy="5400600"/>
          </a:xfrm>
        </p:spPr>
        <p:txBody>
          <a:bodyPr>
            <a:normAutofit/>
          </a:bodyPr>
          <a:lstStyle/>
          <a:p>
            <a:pPr marL="457200" indent="-457200" algn="just">
              <a:buFontTx/>
              <a:buChar char="-"/>
            </a:pPr>
            <a:r>
              <a:rPr lang="el-GR" sz="2800" dirty="0">
                <a:latin typeface="Times New Roman" charset="0"/>
                <a:ea typeface="Times New Roman" charset="0"/>
                <a:cs typeface="Times New Roman" charset="0"/>
              </a:rPr>
              <a:t>ΑΥΤΟ ΤΟ ΠΕΤΥΧΑΙΝΟΥΝ, ΕΙΤΕ ΜΕ ΤΗΝ ΑΥΞΗΣΗ ΤΗΣ ΑΝΟΜΟΙΟΓΕΝΕΙΑΣ ΤΟΥ ΠΡΟΣΩΠΙΚΟΥ ΤΟΥΣ, ΕΙΤΕ ΜΕΣΑ ΑΠΟ ΔΟΜΙΚΕΣ ΕΠΙΛΟΓΕΣ ΠΟΥ ΠΡΟΣΦΕΡΟΥΝ ΠΕΡΙΣΣΟΤΕΡΗ ΙΣΧΥ ΣΕ ΦΟΡΕΙΣ ΠΟΥ ΠΡΟΧΩΡΟΥΝ ΣΕ  ΑΛΛΑΓΕΣ ΚΑΙ ΠΙΟ ΛΙΓΗ ΣΕ ΣΤΑΤΙΚΟΥΣ ΠΑΡΑΓΟΝΤΕΣ</a:t>
            </a:r>
          </a:p>
          <a:p>
            <a:pPr marL="457200" indent="-457200" algn="just">
              <a:buFontTx/>
              <a:buChar char="-"/>
            </a:pPr>
            <a:r>
              <a:rPr lang="el-GR" sz="2800" dirty="0">
                <a:latin typeface="Times New Roman" charset="0"/>
                <a:ea typeface="Times New Roman" charset="0"/>
                <a:cs typeface="Times New Roman" charset="0"/>
              </a:rPr>
              <a:t>Η ΥΙΟΘΕΤΗΣΗ ΠΡΟΤΑΣΕΩΝ, ΟΠΩΣ ΟΙ ΚΥΚΛΟΙ ΠΟΙΟΤΗΤΑΣ ΚΑΙ Η ΣΥΜΜΕΤΟΧΗ ΤΩΝ ΕΡΓΑΖΟΜΕΝΩΝ ΣΤΟ ΔΙΟΙΚΗΤΙΚΟ ΣΥΜΒΟΥΛΙΟ ΕΝΟΣ ΟΡΓΑΝΙΣΜΟΥ, ΠΕΡΙΟΡΙΖΕΙ ΤΗ ΔΥΝΑΜΗ ΤΩΝ ΣΤΕΛΕΧΩΝ ΚΑΙ ΑΥΞΑΝΕΙ ΑΥΤΗ ΤΩΝ ΕΡΓΑΖΟΜΕΝΩΝ.</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16632"/>
            <a:ext cx="7990656" cy="72008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251520" y="1124744"/>
            <a:ext cx="8280920" cy="5472608"/>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ΜΙΑ ΤΕΧΝΙΚΗ ΤΗΝ ΟΠΟΙΑ ΕΦΑΡΜΟΖΟΥΝ ΟΙ ΔΙΕΥΘΥΝΤΕΣ ΕΙΝΑΙ ΕΚΕΙΝΗ ΠΟΥ ΕΠΙΚΕΝΤΡΩΝΕΤΑΙ ΣΤΙΣ ΣΥΓΚΡΟΥΟΜΕΝΕΣ ΟΜΑΔΕΣ ΓΙΑ ΘΕΜΑΤΑ ΣΤΡΑΤΗΓΙΚΗΣ ΣΗΜΑΣΙΑΣ Η ΕΠΙΒΙΩΣΗΣ ΤΟΥ ΟΡΓΑΝΙΣΜΟΥ</a:t>
            </a:r>
          </a:p>
          <a:p>
            <a:pPr marL="457200" indent="-457200" algn="just">
              <a:buFontTx/>
              <a:buChar char="-"/>
            </a:pPr>
            <a:r>
              <a:rPr lang="el-GR" sz="2800" dirty="0">
                <a:latin typeface="Times New Roman" charset="0"/>
                <a:ea typeface="Times New Roman" charset="0"/>
                <a:cs typeface="Times New Roman" charset="0"/>
              </a:rPr>
              <a:t>ΜΙΑ ΑΛΛΗ ΤΕΧΝΙΚΗ ΠΟΥ ΕΦΑΡΜΟΖΕΤΑΙ ΕΙΝΑΙ ΤΗΣ ΕΠΕΚΤΑΣΗΣ ΤΩΝ ΔΙΑΘΕΣΙΜΩΝ ΧΡΗΣΙΜΟΠΟΙΟΥΜΕΝΩΝ ΠΟΡΩΝ, ΟΤΑΝ Η ΣΥΓΚΡΟΥΣΗ ΠΡΟΚΑΛΕΙΤΑΙ ΑΠΟ ΤΗ ΣΠΑΝΙΟΤΗΤΑ ΤΟΥΣ. ΑΥΤΟ ΘΕΤΕΙ ΣΕ ΑΝΤΑΓΩΝΙΣΜΟ ΥΠΟ ΕΛΕΓΧΟ, ΑΛΛΑ ΚΑΙ ΠΡΟΚΑΛΕΙ ΑΥΞΗΣΗ ΤΟΥ ΚΟΣΤΟΥΣ.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88640"/>
            <a:ext cx="784664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1196752"/>
            <a:ext cx="7416824" cy="4536504"/>
          </a:xfrm>
        </p:spPr>
        <p:txBody>
          <a:bodyPr>
            <a:normAutofit/>
          </a:bodyPr>
          <a:lstStyle/>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Η ΤΟΠΟΘΕΤΗΣΗ ΣΕ ΠΡΟΣΩΠΙΚΟ ΕΠΙΠΕΔΟ ΣΥΧΝΑ ΟΔΗΓΕΙ ΣΕ ΜΕΙΩΣΗ ΤΗΣ ΣΥΓΚΡΟΥΣΗΣ, ΚΥΡΙΩΣ ΟΤΑΝ ΑΥΤΗ ΕΙΝΑΙ ΣΥΝΕΧΙΖΟΜΕΝΗ ΚΑΙ ΕΧΟΥΝ ΠΡΟΗΓΗΘΕΙ ΜΕΓΑΛΕΣ ΑΝΤΙΠΑΛΟΤΗΤΕΣ.</a:t>
            </a:r>
          </a:p>
          <a:p>
            <a:pPr algn="just"/>
            <a:r>
              <a:rPr lang="el-GR" sz="2800" dirty="0">
                <a:latin typeface="Times New Roman" charset="0"/>
                <a:ea typeface="Times New Roman" charset="0"/>
                <a:cs typeface="Times New Roman" charset="0"/>
              </a:rPr>
              <a:t>ΟΙ BLAKE ΚΑΙ MOUTON ΠΡΟΤΕΙΝΑΝ ΠΕΝΤΕ ΤΡΟΠΟΥΣ ΔΙΟΙΚΗΣΗΣ ΣΥΓΚΡΟΥΣΕΩΝ, ΟΠΟΥ Ο ΚΑΘΕΝΑΣ ΑΝΤΙΣΤΟΙΧΕΙ ΣΕ ΔΙΑΦΟΡΕΤΙΚΕΣ ΣΥΝΘΗΚΕΣ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71600" y="116632"/>
            <a:ext cx="748660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1412776"/>
            <a:ext cx="8496944" cy="4608512"/>
          </a:xfrm>
        </p:spPr>
        <p:txBody>
          <a:bodyPr>
            <a:noAutofit/>
          </a:bodyPr>
          <a:lstStyle/>
          <a:p>
            <a:pPr marL="514350" indent="-514350" algn="just">
              <a:buAutoNum type="arabicPeriod"/>
            </a:pPr>
            <a:r>
              <a:rPr lang="el-GR" sz="2800" b="1" dirty="0">
                <a:latin typeface="Times New Roman" charset="0"/>
                <a:ea typeface="Times New Roman" charset="0"/>
                <a:cs typeface="Times New Roman" charset="0"/>
              </a:rPr>
              <a:t>Η ΑΠΟΦΥΓΗ</a:t>
            </a:r>
            <a:r>
              <a:rPr lang="en-US" sz="2800" b="1"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a:t>
            </a:r>
          </a:p>
          <a:p>
            <a:pPr marL="457200" indent="-457200" algn="just">
              <a:buFontTx/>
              <a:buChar char="-"/>
            </a:pPr>
            <a:r>
              <a:rPr lang="el-GR" sz="2800" dirty="0">
                <a:latin typeface="Times New Roman" charset="0"/>
                <a:ea typeface="Times New Roman" charset="0"/>
                <a:cs typeface="Times New Roman" charset="0"/>
              </a:rPr>
              <a:t>ΤΑ ΣΥΓΚΡΟΥΟΜΕΝΑ ΜΕΡΗ ΔΕΝ ΕΝΔΙΑΦΕΡΟΝΤΑΙ ΓΙΑ ΤΟ ΣΥΜΦΕΡΟΝ ΤΩΝ ΑΝΤΙΠΑΛΩΝ ΚΑΙ ΓΙΑ ΤΑ ΣΥΜΦΕΡΟΝΤΑ ΤΗΣ ΟΡΓΑΝΩΣΗΣ </a:t>
            </a:r>
          </a:p>
          <a:p>
            <a:pPr marL="457200" indent="-457200" algn="just">
              <a:buFontTx/>
              <a:buChar char="-"/>
            </a:pPr>
            <a:r>
              <a:rPr lang="el-GR" sz="2800" dirty="0">
                <a:latin typeface="Times New Roman" charset="0"/>
                <a:ea typeface="Times New Roman" charset="0"/>
                <a:cs typeface="Times New Roman" charset="0"/>
              </a:rPr>
              <a:t>Η ΑΠΟΦΥΓΗ ΕΙΝΑΙ ΧΡΗΣΙΜΗ ΤΑΚΤΙΚΗ, ΟΤΑΝ ΤΟ ΠΡΟΒΛΗΜΑ ΠΟΥ ΠΡΟΚΥΠΤΕΙ ΔΕΝ ΕΧΕΙ ΙΔΙΑΙΤΕΡΗ ΣΠΟΥΔΑΙΟΤΗΤΑ ΚΑΙ ΥΠΑΡΧΟΥΝ ΠΙΟ ΣΗΜΑΝΤΙΚΑ ΖΗΤΗΜΑΤΑ ΓΙΑ ΝΑ ΔΙΕΥΘΕΤΗΘΟΥΝ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71600" y="116632"/>
            <a:ext cx="748660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1340768"/>
            <a:ext cx="7632848" cy="3816424"/>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Η ΑΠΟΦΥΓΗ ΕΙΝΑΙ ΧΡΗΣΙΜΗ, ΟΤΑΝ Η ΠΙΘΑΝΟΤΗΤΑ ΝΑ ΟΛΟΚΛΗΡΩΘΟΥΝ ΟΙ ΣΤΟΧΟΙ ΤΗΣ ΟΜΑΔΑΣ ΕΙΝΑΙ ΠΟΛΥ ΕΛΑΧΙΣΤΗ</a:t>
            </a:r>
          </a:p>
          <a:p>
            <a:pPr marL="457200" indent="-457200" algn="just">
              <a:buFontTx/>
              <a:buChar char="-"/>
            </a:pPr>
            <a:r>
              <a:rPr lang="el-GR" sz="2800" dirty="0">
                <a:latin typeface="Times New Roman" charset="0"/>
                <a:ea typeface="Times New Roman" charset="0"/>
                <a:cs typeface="Times New Roman" charset="0"/>
              </a:rPr>
              <a:t>ΕΙΝΑΙ ΠΡΟΤΙΜΟΤΕΡΗ ΑΠΟ ΑΛΛΕΣ ΤΑΚΤΙΚΕΣ, ΟΤΑΝ ΚΑΠΟΙΟΣ ΕΠΙΘΥΜΕΙ ΝΑ ΚΕΡΔΙΣΕΙ ΧΡΟΝΟ ΚΑΙ ΝΑ ΜΕΙΩΣΕΙ ΤΙΣ ΕΝΤΑΣΕΙΣ.</a:t>
            </a:r>
          </a:p>
          <a:p>
            <a:pPr algn="just"/>
            <a:endParaRPr lang="el-GR"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41921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285728"/>
            <a:ext cx="7990656" cy="69500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755576" y="1412776"/>
            <a:ext cx="7702624" cy="4896544"/>
          </a:xfrm>
        </p:spPr>
        <p:txBody>
          <a:bodyPr>
            <a:noAutofit/>
          </a:bodyPr>
          <a:lstStyle/>
          <a:p>
            <a:pPr algn="just"/>
            <a:r>
              <a:rPr lang="el-GR" sz="2800" b="1" dirty="0">
                <a:latin typeface="Times New Roman" charset="0"/>
                <a:ea typeface="Times New Roman" charset="0"/>
                <a:cs typeface="Times New Roman" charset="0"/>
              </a:rPr>
              <a:t>2. Η ΕΞΟΜΑΛΥΝΣΗ</a:t>
            </a:r>
            <a:r>
              <a:rPr lang="en-US" sz="2800" b="1"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Η ΠΡΩΤΗ ΣΥΓΚΡΟΥΟΜΕΝΗ ΟΜΑΔΑ ΑΝΗΣΥΧΕΙ ΓΙΑ ΤΑ ΣΥΜΦΕΡΟΝΤΑ ΤΗΣ ΑΝΤΙΠΑΡΑΤΙΘΕΜΕΝΗΣ ΟΜΑΔΑΣ </a:t>
            </a:r>
            <a:endParaRPr lang="en-US" sz="2800"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ΣΤΟΧΟΣ ΕΙΝΑΙ Η ΔΙΑΤΗΡΗΣΗ ΜΙΑΣ ΕΙΡΗΝΙΚΗΣ ΣΥΝΥΠΑΡΞΗΣ </a:t>
            </a:r>
          </a:p>
          <a:p>
            <a:pPr marL="457200" indent="-457200" algn="just">
              <a:buFontTx/>
              <a:buChar char="-"/>
            </a:pPr>
            <a:r>
              <a:rPr lang="el-GR" sz="2800" dirty="0">
                <a:latin typeface="Times New Roman" charset="0"/>
                <a:ea typeface="Times New Roman" charset="0"/>
                <a:cs typeface="Times New Roman" charset="0"/>
              </a:rPr>
              <a:t>ΤΟ ΕΝΔΙΑΦΕΡΟΝ ΓΙΑ ΤΗΝ ΟΛΟΚΛΗΡΩΣΗ ΤΩΝ ΣΤΡΑΤΗΓΙΚΩΝ ΣΤΟΧΩΝ ΕΙΝΑΙ ΠΙΘΑΝΩΣ ΠΕΡΙΟΡΙΣΜΕΝΟ, ΕΦΟΣΟΝ ΤΟΝΙΖΕΤΑΙ ΚΥΡΙΩΣ Η ΔΙΑΤΗΡΗΣΗ ΤΩΝ ΟΜΑΛΩΝ ΣΧΕΣΕΩΝ.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65127"/>
            <a:ext cx="7975798" cy="759618"/>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539552" y="1628801"/>
            <a:ext cx="7975798" cy="4176464"/>
          </a:xfrm>
        </p:spPr>
        <p:txBody>
          <a:bodyPr>
            <a:normAutofit/>
          </a:bodyPr>
          <a:lstStyle/>
          <a:p>
            <a:pPr algn="just">
              <a:buFontTx/>
              <a:buChar char="-"/>
            </a:pPr>
            <a:r>
              <a:rPr lang="el-GR" sz="2800" dirty="0">
                <a:latin typeface="Times New Roman" charset="0"/>
                <a:ea typeface="Times New Roman" charset="0"/>
                <a:cs typeface="Times New Roman" charset="0"/>
              </a:rPr>
              <a:t>Ο ΤΡΟΠΟΣ ΑΥΤΟΣ ΣΥΣΤΗΝΕΤΑΙ ΑΠΟ ΤΟΝ ROBBINS, ΟΤΑΝ ΤΟ ΠΡΟΒΛΗΜΑ ΔΕΝ ΕΙΝΑΙ ΤΟΣΟ ΣΗΜΑΝΤΙΚΟ ΓΙΑ ΤΗΝ ΠΡΩΤΗ ΣΥΓΚΡΟΥΟΜΕΝΗ ΟΜΑΔΑ </a:t>
            </a:r>
            <a:endParaRPr lang="en-US" sz="2800" dirty="0">
              <a:latin typeface="Times New Roman" charset="0"/>
              <a:ea typeface="Times New Roman" charset="0"/>
              <a:cs typeface="Times New Roman" charset="0"/>
            </a:endParaRPr>
          </a:p>
          <a:p>
            <a:pPr algn="just">
              <a:buFontTx/>
              <a:buChar char="-"/>
            </a:pPr>
            <a:r>
              <a:rPr lang="el-GR" sz="2800" dirty="0">
                <a:latin typeface="Times New Roman" charset="0"/>
                <a:ea typeface="Times New Roman" charset="0"/>
                <a:cs typeface="Times New Roman" charset="0"/>
              </a:rPr>
              <a:t>Η ΖΗΜΙΑ ΔΕΝ ΕΙΝΑΙ ΤΟΣΟ ΣΗΜΑΝΤΙΚΗ ΖΗΜΙΑ </a:t>
            </a:r>
          </a:p>
          <a:p>
            <a:pPr algn="just">
              <a:buFontTx/>
              <a:buChar char="-"/>
            </a:pPr>
            <a:r>
              <a:rPr lang="el-GR" sz="2800" dirty="0">
                <a:latin typeface="Times New Roman" charset="0"/>
                <a:ea typeface="Times New Roman" charset="0"/>
                <a:cs typeface="Times New Roman" charset="0"/>
              </a:rPr>
              <a:t>ΣΤΗΝ ΠΕΡΙΠΤΩΣΗ ΑΥΤΗ Η ΔΕΥΤΕΡΗ ΟΜΑΔΑ ΚΕΡΔΙΖΕΙ ΠΟΛΛΑ.</a:t>
            </a:r>
          </a:p>
          <a:p>
            <a:pPr algn="just"/>
            <a:endParaRPr lang="en-US" sz="2800" dirty="0"/>
          </a:p>
        </p:txBody>
      </p:sp>
    </p:spTree>
    <p:extLst>
      <p:ext uri="{BB962C8B-B14F-4D97-AF65-F5344CB8AC3E}">
        <p14:creationId xmlns:p14="http://schemas.microsoft.com/office/powerpoint/2010/main" val="2074089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16632"/>
            <a:ext cx="7774632"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251520" y="1052736"/>
            <a:ext cx="8424936" cy="5184576"/>
          </a:xfrm>
        </p:spPr>
        <p:txBody>
          <a:bodyPr>
            <a:normAutofit fontScale="92500" lnSpcReduction="10000"/>
          </a:bodyPr>
          <a:lstStyle/>
          <a:p>
            <a:pPr algn="just"/>
            <a:r>
              <a:rPr lang="el-GR" sz="2800" b="1" dirty="0">
                <a:latin typeface="Times New Roman" charset="0"/>
                <a:ea typeface="Times New Roman" charset="0"/>
                <a:cs typeface="Times New Roman" charset="0"/>
              </a:rPr>
              <a:t>3. Ο ΣΥΜΒΙΒΑΣΜΟΣ</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endParaRPr lang="en-US" sz="2800" b="1" dirty="0">
              <a:latin typeface="Times New Roman" charset="0"/>
              <a:ea typeface="Times New Roman" charset="0"/>
              <a:cs typeface="Times New Roman" charset="0"/>
            </a:endParaRPr>
          </a:p>
          <a:p>
            <a:pPr marL="457200" indent="-457200" algn="just">
              <a:buFontTx/>
              <a:buChar char="-"/>
            </a:pPr>
            <a:r>
              <a:rPr lang="en-US" sz="2800" dirty="0">
                <a:latin typeface="Times New Roman" charset="0"/>
                <a:ea typeface="Times New Roman" charset="0"/>
                <a:cs typeface="Times New Roman" charset="0"/>
              </a:rPr>
              <a:t>O</a:t>
            </a:r>
            <a:r>
              <a:rPr lang="el-GR" sz="2800" dirty="0">
                <a:latin typeface="Times New Roman" charset="0"/>
                <a:ea typeface="Times New Roman" charset="0"/>
                <a:cs typeface="Times New Roman" charset="0"/>
              </a:rPr>
              <a:t>Ι ΣΥΓΚΡΟΥΟΜΕΝΕΣ ΟΜΑΔΕΣ ΒΡΙΣΚΟΝΤΑΙ ΣΕ ΜΙΑ ΜΕΣΗ ΟΔΟ, ΩΣΤΕ ΝΑ ΜΗΝ ΥΠΑΡΧΕΙ ΝΙΚΗΤΗΣ ΚΑΙ ΗΤΤΗΜΕΝΟΣ ΜΕΤΑΞΥ ΤΟΥΣ</a:t>
            </a:r>
          </a:p>
          <a:p>
            <a:pPr marL="457200" indent="-457200" algn="just">
              <a:buFontTx/>
              <a:buChar char="-"/>
            </a:pPr>
            <a:r>
              <a:rPr lang="el-GR" sz="2800" dirty="0">
                <a:latin typeface="Times New Roman" charset="0"/>
                <a:ea typeface="Times New Roman" charset="0"/>
                <a:cs typeface="Times New Roman" charset="0"/>
              </a:rPr>
              <a:t>ΑΥΤΟΣ Ο ΤΡΟΠΟΣ ΔΙΑΚΑΝΟΝΙΣΜΟΥ ΚΑΤΑΛΗΓΕΙ ΣΕ ΑΜΟΙΒΑΙΑ ΙΚΑΝΟΠΟΙΗΣΗ ΤΩΝ ΕΜΠΛΕΚΟΜΕΝΩΝ ΜΕΡΩΝ ΚΑΙ ΔΕΝ ΠΡΟΣΦΕΡΕΙ ΜΟΝΙΜΕΣ ΛΥΣΕΙΣ </a:t>
            </a:r>
          </a:p>
          <a:p>
            <a:pPr marL="457200" indent="-457200" algn="just">
              <a:buFontTx/>
              <a:buChar char="-"/>
            </a:pPr>
            <a:r>
              <a:rPr lang="el-GR" sz="2800" dirty="0">
                <a:latin typeface="Times New Roman" charset="0"/>
                <a:ea typeface="Times New Roman" charset="0"/>
                <a:cs typeface="Times New Roman" charset="0"/>
              </a:rPr>
              <a:t>Ο ΣΥΜΒΙΒΑΣΜΟΣ ΕΙΝΑΙ ΑΡΙΣΤΟΣ, ΟΤΑΝ ΟΙ ΣΤΟΧΟΙ ΕΙΝΑΙ ΣΗΜΑΝΤΙΚΟΙ ΚΑΙ ΟΧΙ ΚΑΘΟΡΙΣΤΙΚΟΙ </a:t>
            </a:r>
          </a:p>
          <a:p>
            <a:pPr marL="457200" indent="-457200" algn="just">
              <a:buFontTx/>
              <a:buChar char="-"/>
            </a:pPr>
            <a:r>
              <a:rPr lang="el-GR" sz="2800" dirty="0">
                <a:latin typeface="Times New Roman" charset="0"/>
                <a:ea typeface="Times New Roman" charset="0"/>
                <a:cs typeface="Times New Roman" charset="0"/>
              </a:rPr>
              <a:t>ΠΡΟΤΕΙΝΕΤΑΙ, ΟΤΑΝ ΟΙ ΑΝΤΙΘΕΤΕΣ ΟΜΑΔΕΣ ΕΧΟΥΝ ΤΗΝ ΙΔΙΑ ΔΥΝΑΜΗ.</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88640"/>
            <a:ext cx="7846640"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251520" y="1196752"/>
            <a:ext cx="8035256" cy="4946892"/>
          </a:xfrm>
        </p:spPr>
        <p:txBody>
          <a:bodyPr>
            <a:noAutofit/>
          </a:bodyPr>
          <a:lstStyle/>
          <a:p>
            <a:pPr algn="just"/>
            <a:r>
              <a:rPr lang="el-GR" sz="2800" b="1" dirty="0">
                <a:latin typeface="Times New Roman" charset="0"/>
                <a:ea typeface="Times New Roman" charset="0"/>
                <a:cs typeface="Times New Roman" charset="0"/>
              </a:rPr>
              <a:t>4.</a:t>
            </a:r>
            <a:r>
              <a:rPr lang="el-GR" sz="2800" dirty="0">
                <a:latin typeface="Times New Roman" charset="0"/>
                <a:ea typeface="Times New Roman" charset="0"/>
                <a:cs typeface="Times New Roman" charset="0"/>
              </a:rPr>
              <a:t> </a:t>
            </a:r>
            <a:r>
              <a:rPr lang="el-GR" sz="2800" b="1" dirty="0">
                <a:latin typeface="Times New Roman" charset="0"/>
                <a:ea typeface="Times New Roman" charset="0"/>
                <a:cs typeface="Times New Roman" charset="0"/>
              </a:rPr>
              <a:t>Ο ΕΞΟΥΣΙΑΣΜΟΣ</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p>
          <a:p>
            <a:pPr marL="457200" indent="-457200" algn="just">
              <a:buFontTx/>
              <a:buChar char="-"/>
            </a:pPr>
            <a:r>
              <a:rPr lang="en-US" sz="2800" dirty="0">
                <a:latin typeface="Times New Roman" charset="0"/>
                <a:ea typeface="Times New Roman" charset="0"/>
                <a:cs typeface="Times New Roman" charset="0"/>
              </a:rPr>
              <a:t>O</a:t>
            </a:r>
            <a:r>
              <a:rPr lang="el-GR" sz="2800" dirty="0">
                <a:latin typeface="Times New Roman" charset="0"/>
                <a:ea typeface="Times New Roman" charset="0"/>
                <a:cs typeface="Times New Roman" charset="0"/>
              </a:rPr>
              <a:t> ΙΣΧΥΡΟΣ ΕΠΙΒΑΛΛΕΙ ΤΟΝ ΤΡΟΠΟ</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ΠΟΥ ΘΑ ΛΥΘΕΙ Η ΣΥΓΚΡΟΥΣΗ</a:t>
            </a:r>
          </a:p>
          <a:p>
            <a:pPr marL="457200" indent="-457200" algn="just">
              <a:buFontTx/>
              <a:buChar char="-"/>
            </a:pPr>
            <a:r>
              <a:rPr lang="el-GR" sz="2800" dirty="0">
                <a:latin typeface="Times New Roman" charset="0"/>
                <a:ea typeface="Times New Roman" charset="0"/>
                <a:cs typeface="Times New Roman" charset="0"/>
              </a:rPr>
              <a:t>ΕΑΝ Η ΔΙΟΙΚΗΣΗ ΕΧΕΙ ΜΕΓΑΛΗ ΔΥΝΑΜΗ ΚΑΙ ΕΥΕΛΙΞΙΑ, ΜΠΟΡΕΙ ΝΑ ΚΑΘΟΡΙΣΕΙ ΤΟΝ ΤΡΟΠΟ ΠΟΥ ΘΑ ΔΙΑΧΕΙΡΙΣΤΕΙ ΤΗΝ ΣΥΓΚΡΟΥΣΗ</a:t>
            </a:r>
          </a:p>
          <a:p>
            <a:pPr marL="457200" indent="-457200" algn="just">
              <a:buFontTx/>
              <a:buChar char="-"/>
            </a:pPr>
            <a:r>
              <a:rPr lang="el-GR" sz="2800" dirty="0">
                <a:latin typeface="Times New Roman" charset="0"/>
                <a:ea typeface="Times New Roman" charset="0"/>
                <a:cs typeface="Times New Roman" charset="0"/>
              </a:rPr>
              <a:t>ΕΑΝ ΤΑ ΣΥΝΔΙΚΑΤΑ ΕΧΟΥΝ ΜΕΓΑΛΥΤΕΡΗ ΔΥΝΑΜΗ, Η ΔΙΟΙΚΗΣΗ ΘΑ ΑΠΟΔΕΧΤΕΙ ΤΙΣ ΠΙΕΣΕΙΣ ΚΑΙ ΘΑ ΟΙΚΕΙΟΠΟΙΗΘΕΙ ΤΙΣ ΚΑΤΕΥΘΥΝΣΕΙΣ ΤΟΥΣ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88641"/>
            <a:ext cx="7831782" cy="576064"/>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683568" y="1600201"/>
            <a:ext cx="7416824" cy="3484983"/>
          </a:xfrm>
        </p:spPr>
        <p:txBody>
          <a:bodyPr>
            <a:normAutofit/>
          </a:bodyPr>
          <a:lstStyle/>
          <a:p>
            <a:pPr algn="just">
              <a:buFontTx/>
              <a:buChar char="-"/>
            </a:pPr>
            <a:r>
              <a:rPr lang="el-GR" sz="2800" dirty="0">
                <a:latin typeface="Times New Roman" charset="0"/>
                <a:ea typeface="Times New Roman" charset="0"/>
                <a:cs typeface="Times New Roman" charset="0"/>
              </a:rPr>
              <a:t>ΧΑΡΑΚΤΗΡΙΖΕΤΑΙ ΩΣ ΑΥΤΑΡΧΙΚΟΣ ΤΡΟΠΟΣ</a:t>
            </a:r>
          </a:p>
          <a:p>
            <a:pPr algn="just">
              <a:buFontTx/>
              <a:buChar char="-"/>
            </a:pPr>
            <a:r>
              <a:rPr lang="el-GR" sz="2800" dirty="0">
                <a:latin typeface="Times New Roman" charset="0"/>
                <a:ea typeface="Times New Roman" charset="0"/>
                <a:cs typeface="Times New Roman" charset="0"/>
              </a:rPr>
              <a:t>ΕΦΑΡΜΟΖΕΤΑΙ, ΚΑΘΕ ΦΟΡΑ ΠΟΥ ΑΠΑΙΤΟΥΝΤΑΙ ΤΑΧΥΤΑΤΕΣ ΔΡΑΣΕΙΣ</a:t>
            </a:r>
          </a:p>
          <a:p>
            <a:pPr algn="just">
              <a:buFontTx/>
              <a:buChar char="-"/>
            </a:pPr>
            <a:r>
              <a:rPr lang="el-GR" sz="2800" dirty="0">
                <a:latin typeface="Times New Roman" charset="0"/>
                <a:ea typeface="Times New Roman" charset="0"/>
                <a:cs typeface="Times New Roman" charset="0"/>
              </a:rPr>
              <a:t> ΣΤΗΝ ΠΡΑΞΗ ΕΦΑΡΜΟΖΕΤΑΙ, ΟΤΑΝ ΛΑΜΒΑΝΟΝΤΑΙ ΔΥΣΑΡΕΣΤΕΣ ΑΠΟΦΑΣΕΙΣ, ΟΠΩΣ ΠΕΡΙΚΟΠΕΣ, ΑΠΟΛΥΣΕΙΣ Κ.Α.</a:t>
            </a:r>
          </a:p>
          <a:p>
            <a:pPr marL="0" indent="0">
              <a:buNone/>
            </a:pPr>
            <a:endParaRPr lang="en-US" dirty="0"/>
          </a:p>
        </p:txBody>
      </p:sp>
    </p:spTree>
    <p:extLst>
      <p:ext uri="{BB962C8B-B14F-4D97-AF65-F5344CB8AC3E}">
        <p14:creationId xmlns:p14="http://schemas.microsoft.com/office/powerpoint/2010/main" val="1267142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285728"/>
            <a:ext cx="7990656"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251520" y="1052736"/>
            <a:ext cx="8206680" cy="5256584"/>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Η ΣΤΡΑΤΗΓΙΚΗ WIN-LOSE (ΝΙΚΗ - ΗΤΤΑ), </a:t>
            </a:r>
            <a:endParaRPr lang="en-US" sz="2800" dirty="0">
              <a:latin typeface="Times New Roman" charset="0"/>
              <a:ea typeface="Times New Roman" charset="0"/>
              <a:cs typeface="Times New Roman" charset="0"/>
            </a:endParaRPr>
          </a:p>
          <a:p>
            <a:pPr marL="457200" indent="-457200" algn="just">
              <a:buFontTx/>
              <a:buChar char="-"/>
            </a:pPr>
            <a:r>
              <a:rPr lang="en-US" sz="2800" dirty="0">
                <a:latin typeface="Times New Roman" charset="0"/>
                <a:ea typeface="Times New Roman" charset="0"/>
                <a:cs typeface="Times New Roman" charset="0"/>
              </a:rPr>
              <a:t>H</a:t>
            </a:r>
            <a:r>
              <a:rPr lang="el-GR" sz="2800" dirty="0">
                <a:latin typeface="Times New Roman" charset="0"/>
                <a:ea typeface="Times New Roman" charset="0"/>
                <a:cs typeface="Times New Roman" charset="0"/>
              </a:rPr>
              <a:t> ΣΤΡΑΤΗΓΙΚΗ WIN-WIN (ΝΙΚΗ - ΝΙΚΗ) </a:t>
            </a:r>
          </a:p>
          <a:p>
            <a:pPr marL="457200" indent="-457200" algn="just">
              <a:buFontTx/>
              <a:buChar char="-"/>
            </a:pPr>
            <a:r>
              <a:rPr lang="el-GR" sz="2800" dirty="0">
                <a:latin typeface="Times New Roman" charset="0"/>
                <a:ea typeface="Times New Roman" charset="0"/>
                <a:cs typeface="Times New Roman" charset="0"/>
              </a:rPr>
              <a:t>Η ΣΤΡΑΤΗΓΙΚΗ LOSE-LOSE (ΗΤΤΑ - ΗΤΤΑ). </a:t>
            </a:r>
          </a:p>
          <a:p>
            <a:pPr algn="just"/>
            <a:r>
              <a:rPr lang="el-GR" sz="2800" dirty="0">
                <a:latin typeface="Times New Roman" charset="0"/>
                <a:ea typeface="Times New Roman" charset="0"/>
                <a:cs typeface="Times New Roman" charset="0"/>
              </a:rPr>
              <a:t>Η ΤΕΛΕΥΤΑΙΑ ΕΧΕΙ ΤΑ ΠΕΡΙΣΣΟΤΕΡΑ ΠΛΕΟΝΕΚΤΗΜΑΤΑ. ΟΙ ΑΛΛΕΣ ΔΥΟ ΕΙΝΑΙ ΠΙΟ ΔΙΑΔΕΔΟΜΕΝΕΣ ΠΡΑΚΤΙΚΑ ΕΞΑΙΤΙΑΣ ΤΗΣ ΤΑΣΗΣ ΠΟΥ ΕΧΟΥΝ ΟΙ ΑΝΘΡΩΠΟΙ ΝΑ ΕΠΙΜΕΝΟΥΝ ΣΕ ΓΝΩΣΤΕΣ ΚΑΙ ΕΦΑΡΜΟΣΜΕΝΕΣ ΜΕΘΟΔΟΥΣ, ΑΚΟΜΑ ΚΑΙ ΑΝ ΑΥΤΕΣ ΜΠΟΡΕΙ ΝΑ ΔΩΣΟΥΝ ΑΡΝΗΤΙΚΑ ΑΠΟΤΕΛΕΣΜΑΤΑ. ΕΠΙΜΕΡΟΥΣ ΜΕΘΟΔΟΙ ΓΙΑ ΤΗΝ ΑΝΤΙΜΕΤΩΠΙΣΗ ΤΩΝ ΣΥΓΚΡΟΥΣΕΩΝ</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71600" y="116632"/>
            <a:ext cx="748660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971600" y="1124744"/>
            <a:ext cx="7416824" cy="4464496"/>
          </a:xfrm>
        </p:spPr>
        <p:txBody>
          <a:bodyPr>
            <a:noAutofit/>
          </a:bodyPr>
          <a:lstStyle/>
          <a:p>
            <a:pPr algn="just"/>
            <a:r>
              <a:rPr lang="el-GR" sz="2800" b="1" dirty="0">
                <a:latin typeface="Times New Roman" charset="0"/>
                <a:ea typeface="Times New Roman" charset="0"/>
                <a:cs typeface="Times New Roman" charset="0"/>
              </a:rPr>
              <a:t>5. Η ΕΠΙΛΥΣΗ ΤΩΝ ΠΡΟΒΛΗΜΑΤΩΝ</a:t>
            </a:r>
            <a:r>
              <a:rPr lang="en-US" sz="2800" b="1" dirty="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ΕΚΤΙΜΩΝΤΑΙ ΕΝΑΛΛΑΚΤΙΚΟΙ ΤΡΟΠΟΙ ΔΡΑΣΗΣ ΜΕ ΑΝΤΙΚΕΙΜΕΝΙΚΟ ΤΡΟΠΟ ΚΑΙ ΛΑΜΒΑΝΟΝΤΑΙ ΥΠΟΨΗ ΕΝΔΟΙΑΣΜΟΙ ΚΑΙ ΕΠΙΦΥΛΑΞΕΙΣ</a:t>
            </a:r>
          </a:p>
          <a:p>
            <a:pPr algn="just"/>
            <a:r>
              <a:rPr lang="el-GR" sz="2800" dirty="0">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ΕΦΑΡΜΟΖΕΤΑΙ, ΟΤΑΝ ΟΙ ΣΤΟΧΟΙ ΕΙΝΑΙ ΠΟΛΥ ΣΗΜΑΝΤΙΚΟΙ ΚΑΙ ΓΙΑ ΤΙΣ ΔΥΟ ΠΛΕΥΡΕΣ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71600" y="116632"/>
            <a:ext cx="748660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23528" y="1268760"/>
            <a:ext cx="8280920" cy="4680520"/>
          </a:xfrm>
        </p:spPr>
        <p:txBody>
          <a:bodyPr>
            <a:noAutofit/>
          </a:bodyPr>
          <a:lstStyle/>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ΟΤΑΝ ΑΠΑΙΤΕΙΤΑΙ Η ΕΝΘΑΡΡΥΝΣΗ ΤΩΝ ΕΡΓΑΖΟΜΕΝΩΝ ΣΤΗ ΣΥΜΜΕΤΟΧΗ ΚΑΙ ΣΥΓΚΑΤΑΘΕΣΗ ΤΟΥΣ ΣΤΗ ΛΗΨΗ ΤΩΝ ΑΠΟΦΑΣΕΩΝ ΚΑΙ ΣΤΗΝ ΕΠΙΛΥΣΗ ΠΡΟΒΛΗΜΑΤΩΝ </a:t>
            </a:r>
          </a:p>
          <a:p>
            <a:pPr marL="457200" indent="-457200" algn="just">
              <a:buFontTx/>
              <a:buChar char="-"/>
            </a:pPr>
            <a:r>
              <a:rPr lang="el-GR" sz="2800" dirty="0">
                <a:latin typeface="Times New Roman" charset="0"/>
                <a:ea typeface="Times New Roman" charset="0"/>
                <a:cs typeface="Times New Roman" charset="0"/>
              </a:rPr>
              <a:t>ΕΞΑΦΑΝΙΖΕΙ ΤΙΣ ΣΥΓΚΡΟΥΣΕΙΣ, ΟΤΑΝ ΓΙΝΟΝΤΑΙ ΔΥΣΛΕΙΤΟΥΡΓΙΚΕΣ ΚΑΙ ΑΠΟΜΑΚΡΥΝΕΙ ΤΑ ΕΜΠΟΔΙΑ ΓΙΑ ΜΕΓΑΛΥΤΕΡΗ ΑΠΟΔΟΣΗ.</a:t>
            </a:r>
          </a:p>
        </p:txBody>
      </p:sp>
    </p:spTree>
    <p:extLst>
      <p:ext uri="{BB962C8B-B14F-4D97-AF65-F5344CB8AC3E}">
        <p14:creationId xmlns:p14="http://schemas.microsoft.com/office/powerpoint/2010/main" val="4247810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285728"/>
            <a:ext cx="7846640"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99592" y="1340768"/>
            <a:ext cx="7387184" cy="4802876"/>
          </a:xfrm>
        </p:spPr>
        <p:txBody>
          <a:bodyPr>
            <a:normAutofit lnSpcReduction="10000"/>
          </a:bodyPr>
          <a:lstStyle/>
          <a:p>
            <a:pPr algn="just"/>
            <a:r>
              <a:rPr lang="el-GR" sz="2800" b="1" dirty="0">
                <a:latin typeface="Times New Roman" charset="0"/>
                <a:ea typeface="Times New Roman" charset="0"/>
                <a:cs typeface="Times New Roman" charset="0"/>
              </a:rPr>
              <a:t>ΤΡΟΠΟΙ ΠΡΟΛΗΨΗΣ ΤΩΝ ΣΥΓΚΡΟΥΣΕΩΝ ΣΤΟΥΣ ΟΡΓΑΝΙΣΜΟΥΣ/ΕΠΙΧΕΙΡΗΣΕΙΣ</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ΣΥΓΚΡΟΥΣΗ ΕΙΝΑΙ ΣΥΝΗΘΕΣ ΦΑΙΝΟΜΕΝΟ ΣΕ ΟΛΟΥΣ ΤΟΥΣ ΟΡΓΑΝΙΣΜΟΥΣ ΚΑΙ ΛΑΜΒΑΝΕΙ ΠΟΛΛΕΣ ΜΟΡΦΕΣ. Η ΣΥΓΚΡΟΥΣΗ ΕΙΝΑΙ ΑΡΝΗΤΙΚΟ ΦΑΙΝΟΜΕΝΟ, ΑΛΛΑ ΕΝΙΟΤΕ ΕΧΕΙ ΚΑΙ ΘΕΤΙΚΕΣ ΕΠΙΠΤΩΣΕΙΣ, ΚΑΙ ΜΠΟΡΕΙ ΝΑ ΟΔΗΓΗΣΕΙ ΣΤΗΝ ΑΝΑΝΕΩΣΗ Η ΣΤΗ ΔΗΜΙΟΥΡΓΙΚΗ ΠΡΟΣΑΡΜΟΓΗ (ΛΕΙΤΟΥΡΓΙΚΗ ΣΥΓΚΡΟΥΣΗ).</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16632"/>
            <a:ext cx="7846640" cy="504056"/>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980728"/>
            <a:ext cx="8136904" cy="5184576"/>
          </a:xfrm>
        </p:spPr>
        <p:txBody>
          <a:bodyPr>
            <a:normAutofit/>
          </a:bodyPr>
          <a:lstStyle/>
          <a:p>
            <a:pPr algn="just"/>
            <a:r>
              <a:rPr lang="el-GR" sz="2800" dirty="0">
                <a:latin typeface="Times New Roman" charset="0"/>
                <a:ea typeface="Times New Roman" charset="0"/>
                <a:cs typeface="Times New Roman" charset="0"/>
              </a:rPr>
              <a:t>ΑΝΑΛΟΓΑ ΜΕ ΤΟΝ ΤΥΠΟ ΤΗΣ ΟΜΑΔΑΣ (ΟΜΟΓΕΝΕΙΣ Η ΕΤΕΡΟΓΕΝΕΙΣ ΟΜΑΔΕΣ ΟΣΟ ΑΦΟΡΑ ΣΤΗΝ ΛΕΙΤΟΥΡΓΙΚΟΤΗΤΑ Η ΣΤΗ ΔΗΜΟΓΡΑΦΙΚΗ ΣΥΣΤΑΣΗ), ΟΠΩΣ ΚΑΙ ΤΟ ΕΙΔΟΣ ΤΟΥ ΕΡΓΟΥ (ΣΧΕΤΙΚΑ ΜΕ ΤΗΝ ΠΟΛΥΠΛΟΚΟΤΗΤΑ, ΤΗΝ ΑΛΛΗΛΕΞΑΡΤΗΣΗ Κ.Α.) ΟΙ ΗΓΕΤΕΣ ΠΡΕΠΕΙ ΝΑ ΦΕΡΟΥΝ ΣΕ ΠΕΡΑΣ ΔΙΑΦΟΡΕΤΙΚΕΣ ΑΠΑΙΤΗΣΕΙΣ, ΒΑΣΙΖΟΜΕΝΟΙ ΣΤΙΣ ΓΝΩΣΕΙΣ ΤΟΥΣ ΑΝΑΦΟΡΙΚΑ ΜΕ ΤΙΣ ΣΥΓΚΡΟΥΣΕΙΣ ΣΤΙΣ ΟΜΑΔΕΣ, ΤΙΣ ΙΚΑΝΟΤΗΤΕΣ ΤΟΥΣ ΣΤΗΝ ΕΠΙΛΥΣΗ ΠΡΟΒΛΗΜΑΤΩΝ ΚΑΙ ΤΙΣ ΔΡΑΣΤΗΡΙΟΤΗΤΕΣ ΤΟΥΣ ΣΤΙΣ ΣΤΡΑΤΗΓΙΚΕΣ ΕΠΙΛΥΣΗΣ.</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16632"/>
            <a:ext cx="7846640" cy="504056"/>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467544" y="692696"/>
            <a:ext cx="8280920" cy="6048672"/>
          </a:xfrm>
        </p:spPr>
        <p:txBody>
          <a:bodyPr>
            <a:noAutofit/>
          </a:bodyPr>
          <a:lstStyle/>
          <a:p>
            <a:pPr algn="just"/>
            <a:r>
              <a:rPr lang="el-GR" sz="2800" b="1" dirty="0">
                <a:latin typeface="Times New Roman" charset="0"/>
                <a:ea typeface="Times New Roman" charset="0"/>
                <a:cs typeface="Times New Roman" charset="0"/>
              </a:rPr>
              <a:t>Η ΔΟΜΗ ΤΟΥ ΟΡΓΑΝΙΣΜΟΥ ΣΤΗΝ ΠΡΟΣΛΗΨΗ ΣΥΓΚΡΟΥΣΕΩΝ</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ΔΙΑΙΡΕΣΗ ΣΕ ΕΠΙΜΕΡΟΥΣ ΤΜΗΜΑΤΑ, ΚΑΘΗΚΟΝΤΑ ΚΑΙ ΕΡΓΑΣΙΕΣ ΕΙΝΑΙ ΕΝΑΣ ΑΠΟ ΤΟΥΣ ΒΑΣΙΚΟΥΣ ΛΟΓΟΥΣ ΤΩΝ ΕΝΔΟ-ΟΡΓΑΝΩΣΙΑΚΩΝ ΣΥΓΚΡΟΥΣΕΩΝ. </a:t>
            </a:r>
          </a:p>
          <a:p>
            <a:pPr algn="just"/>
            <a:r>
              <a:rPr lang="el-GR" sz="2800" dirty="0">
                <a:latin typeface="Times New Roman" charset="0"/>
                <a:ea typeface="Times New Roman" charset="0"/>
                <a:cs typeface="Times New Roman" charset="0"/>
              </a:rPr>
              <a:t>Η ΤΜΗΜΑΤΟΠΟΙΗΣΗ ΕΙΝΑΙ ΑΝΑΓΚΑΙΑ ΓΙΑ ΤΗ ΛΕΙΤΟΥΡΓΙΚΟΤΗΤΑ ΜΙΑΣ ΟΡΓΑΝΩΣΗΣ. ΕΠΟΜΕΝΩΣ, ΟΙ ΠΡΟΣΠΑΘΕΙΕΣ ΓΙΑ ΝΑ ΠΡΟΛΗΦΘΕΙ Η ΣΥΓΚΡΟΥΣΗ ΚΙΝΗΤΟΠΟΙΟΥΝΤΑΙ ΜΕ ΔΕΔΟΜΕΝΗ ΑΥΤΗ ΤΗΝ ΤΜΗΜΑΤΟΠΟΙΗΣΗ. Ο SCHEIN (1980) ΠΡΟΤΕΙΝΕΙ ΤΙΣ ΠΑΡΑΚΑΤΩ ΜΕΘΟΔΟΥΣ ΠΡΟΛΗΨΗΣ ΤΗΣ ΣΥΓΚΡΟΥΣΗΣ ΜΕ ΒΑΣΗ ΤΗΝ ΤΜΗΜΑΤΟΠΟΙΗΣΗ ΣΤΙΣ ΟΡΓΑΝΩΣΕΙΣ: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116632"/>
            <a:ext cx="7918648"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1124744"/>
            <a:ext cx="7846640" cy="4824536"/>
          </a:xfrm>
        </p:spPr>
        <p:txBody>
          <a:bodyPr>
            <a:normAutofit/>
          </a:bodyPr>
          <a:lstStyle/>
          <a:p>
            <a:pPr algn="just"/>
            <a:r>
              <a:rPr lang="el-GR" sz="2800" b="1" dirty="0">
                <a:latin typeface="Times New Roman" charset="0"/>
                <a:ea typeface="Times New Roman" charset="0"/>
                <a:cs typeface="Times New Roman" charset="0"/>
              </a:rPr>
              <a:t>1. </a:t>
            </a:r>
            <a:r>
              <a:rPr lang="el-GR" sz="2800" dirty="0">
                <a:latin typeface="Times New Roman" charset="0"/>
                <a:ea typeface="Times New Roman" charset="0"/>
                <a:cs typeface="Times New Roman" charset="0"/>
              </a:rPr>
              <a:t>ΠΡΕΠΕΙ ΝΑ ΔΙΝΕΤΑΙ ΕΜΦΑΣΗ ΣΤΗΝ ΑΠΟΔΟΤΙΚΟΤΗΤΑ ΚΑΙ ΑΠΟΤΕΛΕΣΜΑΤΙΚΟΤΗΤΑ ΤΗΣ ΟΡΓΑΝΩΣΗΣ, ΝΑ ΔΙΝΕΤΑΙ ΕΜΦΑΣΗ ΣΤΟ ΡΟΛΟ ΤΩΝ ΕΠΙΜΕΡΟΥΣ ΤΜΗΜΑΤΩΝ ΚΑΙ ΣΤΗ ΣΥΝΕΙΣΦΟΡΑ ΤΟΥΣ ΣΤΗΝ ΣΥΝΟΛΙΚΗ ΑΠΟΔΟΣΗ. </a:t>
            </a:r>
          </a:p>
          <a:p>
            <a:pPr algn="just"/>
            <a:r>
              <a:rPr lang="el-GR" sz="2800" b="1" dirty="0">
                <a:latin typeface="Times New Roman" charset="0"/>
                <a:ea typeface="Times New Roman" charset="0"/>
                <a:cs typeface="Times New Roman" charset="0"/>
              </a:rPr>
              <a:t>2. </a:t>
            </a:r>
            <a:r>
              <a:rPr lang="el-GR" sz="2800" dirty="0">
                <a:latin typeface="Times New Roman" charset="0"/>
                <a:ea typeface="Times New Roman" charset="0"/>
                <a:cs typeface="Times New Roman" charset="0"/>
              </a:rPr>
              <a:t>ΑΝΑΜΕΣΑ ΣΤΑ ΤΜΗΜΑΤΑ ΤΗΣ ΟΡΓΑΝΩΣΗΣ ΕΙΝΑΙ ΑΝΑΓΚΑΙΟ ΝΑ ΥΠΑΡΧΕΙ ΕΠΙΚΟΙΝΩΝΙΑ ΚΑΙ ΣΥΝΕΡΓΑΣΙΑ ΜΕ ΣΚΟΠΟ ΤΗΝ ΕΠΙΛΥΣΗ ΚΟΙΝΩΝ ΠΡΟΒΛΗΜΑΤΩΝ.</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85728"/>
            <a:ext cx="7702624"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772816"/>
            <a:ext cx="8208912" cy="3816424"/>
          </a:xfrm>
        </p:spPr>
        <p:txBody>
          <a:bodyPr>
            <a:noAutofit/>
          </a:bodyPr>
          <a:lstStyle/>
          <a:p>
            <a:pPr algn="just"/>
            <a:r>
              <a:rPr lang="el-GR" sz="2800" b="1" dirty="0">
                <a:latin typeface="Times New Roman" charset="0"/>
                <a:ea typeface="Times New Roman" charset="0"/>
                <a:cs typeface="Times New Roman" charset="0"/>
              </a:rPr>
              <a:t>3. </a:t>
            </a:r>
            <a:r>
              <a:rPr lang="el-GR" sz="2800" dirty="0">
                <a:latin typeface="Times New Roman" charset="0"/>
                <a:ea typeface="Times New Roman" charset="0"/>
                <a:cs typeface="Times New Roman" charset="0"/>
              </a:rPr>
              <a:t>ΕΙΝΑΙ ΑΠΑΡΑΙΤΗΤΗ Η ΜΕΤΑΚΙΝΗΣΗ ΤΩΝ ΜΕΛΩΝ ΤΗΣ ΟΜΑΔΑΣ ΣΕ ΔΙΑΦΟΡΑ ΤΜΗΜΑΤΑ ΚΑΘΩΣ ΚΑΙ Η ΑΛΛΑΓΗ ΘΕΣΕΩΝ ΕΡΓΑΣΙΑΣ, ΩΣΤΕ ΝΑ ΥΠΑΡΞΕΙ ΜΕΓΑΛΥΤΕΡΗ ΚΑΤΑΝΟΗΣΗ ΓΙΑ ΤΑ ΙΔΙΑΙΤΕΡΑ ΠΡΟΒΛΗΜΑΤΑ ΠΟΥ ΑΝΤΙΜΕΤΩΠΙΖΕΙ ΤΟ ΚΑΘΕ ΤΜΗΜΑ.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85728"/>
            <a:ext cx="7702624"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1844824"/>
            <a:ext cx="8136904" cy="4248472"/>
          </a:xfrm>
        </p:spPr>
        <p:txBody>
          <a:bodyPr>
            <a:noAutofit/>
          </a:bodyPr>
          <a:lstStyle/>
          <a:p>
            <a:pPr algn="just"/>
            <a:r>
              <a:rPr lang="el-GR" sz="2800" b="1" dirty="0">
                <a:latin typeface="Times New Roman" charset="0"/>
                <a:ea typeface="Times New Roman" charset="0"/>
                <a:cs typeface="Times New Roman" charset="0"/>
              </a:rPr>
              <a:t>4. </a:t>
            </a:r>
            <a:r>
              <a:rPr lang="el-GR" sz="2800" dirty="0">
                <a:latin typeface="Times New Roman" charset="0"/>
                <a:ea typeface="Times New Roman" charset="0"/>
                <a:cs typeface="Times New Roman" charset="0"/>
              </a:rPr>
              <a:t>ΕΙΝΑΙ ΑΝΑΓΚΑΙΑ Η ΑΠΟΦΥΓΗ ΣΥΝΘΗΚΩΝ ΑΝΤΑΓΩΝΙΣΜΟΥ ΑΝΑΜΕΣΑ ΣΤΑ ΤΜΗΜΑΤΑ. ΟΙ ΑΜΟΙΒΕΣ ΘΑ ΠΡΕΠΕΙ ΝΑ ΚΑΤΑΝΕΜΟΝΤΑΙ ΜΕ ΙΣΟΤΗΤΑ ΜΕ ΒΑΣΗ ΤΗΝ ΠΡΟΣΠΑΘΕΙΑ ΚΑΙ ΤΗ ΣΥΝΕΙΣΦΟΡΑ, ΚΑΙ ΟΧΙ ΤΟ ΑΠΟΤΕΛΕΣΜΑ, ΤΟ ΟΠΟΙΟ ΣΕ ΜΕΓΑΛΟ ΒΑΘΜΟ ΒΡΙΣΚΕΤΑΙ ΣΕ ΣΥΝΑΡΤΗΣΗ ΜΕ ΑΛΛΟΥΣ ΠΑΡΑΓΟΝΤΕΣ, ΠΟΥ ΕΙΝΑΙ ΕΚΤΟΣ ΑΠΟ ΤΙΣ ΑΡΜΟΔΙΟΤΗΤΕΣ ΤΟΥ ΚΑΘΕ ΤΜΗΜΑΤΟΣ.</a:t>
            </a:r>
          </a:p>
        </p:txBody>
      </p:sp>
    </p:spTree>
    <p:extLst>
      <p:ext uri="{BB962C8B-B14F-4D97-AF65-F5344CB8AC3E}">
        <p14:creationId xmlns:p14="http://schemas.microsoft.com/office/powerpoint/2010/main" val="14663624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188640"/>
            <a:ext cx="7918648" cy="504056"/>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107504" y="836712"/>
            <a:ext cx="8640960" cy="5306932"/>
          </a:xfrm>
        </p:spPr>
        <p:txBody>
          <a:bodyPr>
            <a:normAutofit fontScale="92500" lnSpcReduction="10000"/>
          </a:bodyPr>
          <a:lstStyle/>
          <a:p>
            <a:pPr algn="just"/>
            <a:r>
              <a:rPr lang="el-GR" sz="3000" b="1" dirty="0">
                <a:latin typeface="Times New Roman" charset="0"/>
                <a:ea typeface="Times New Roman" charset="0"/>
                <a:cs typeface="Times New Roman" charset="0"/>
              </a:rPr>
              <a:t>ΤΡΟΠΟΙ ΑΠΑΛΕΙΨΗΣ ΤΩΝ ΣΥΓΚΡΟΥΣΕΩΝ</a:t>
            </a:r>
            <a:r>
              <a:rPr lang="en-US" sz="3000" b="1" dirty="0">
                <a:latin typeface="Times New Roman" charset="0"/>
                <a:ea typeface="Times New Roman" charset="0"/>
                <a:cs typeface="Times New Roman" charset="0"/>
              </a:rPr>
              <a:t>:</a:t>
            </a:r>
            <a:endParaRPr lang="el-GR" sz="3000" b="1" dirty="0">
              <a:latin typeface="Times New Roman" charset="0"/>
              <a:ea typeface="Times New Roman" charset="0"/>
              <a:cs typeface="Times New Roman" charset="0"/>
            </a:endParaRPr>
          </a:p>
          <a:p>
            <a:pPr algn="just"/>
            <a:r>
              <a:rPr lang="el-GR" sz="3000" dirty="0">
                <a:latin typeface="Times New Roman" charset="0"/>
                <a:ea typeface="Times New Roman" charset="0"/>
                <a:cs typeface="Times New Roman" charset="0"/>
              </a:rPr>
              <a:t>ΜΕ ΒΑΣΗ ΟΡΙΣΜΕΝΕΣ ΑΡΧΕΣ ΣΥΜΠΕΡΙΦΟΡΑΣ ΚΑΙ ΕΠΙΚΟΙΝΩΝΙΑΚΕΣ ΤΕΧΝΙΚΕΣ ΔΥΝΑΤΑΙ ΝΑ ΑΠΟΤΡΑΠΕΙ Ο ΚΙΝΔΥΝΟΣ ΤΗΣ ΣΥΓΚΡΟΥΣΗΣ. </a:t>
            </a:r>
          </a:p>
          <a:p>
            <a:pPr algn="just"/>
            <a:r>
              <a:rPr lang="el-GR" sz="3000" dirty="0">
                <a:latin typeface="Times New Roman" charset="0"/>
                <a:ea typeface="Times New Roman" charset="0"/>
                <a:cs typeface="Times New Roman" charset="0"/>
              </a:rPr>
              <a:t>Ο MARK SICHEL (1999), ΕΞΕΦΡΑΣΕ ΤΟΥΣ ΠΑΡΑΚΑΤΩ ΤΡΟΠΟΥΣ ΠΟΥ ΑΠΟΣΚΟΠΟΥΝ ΣΤΗΝ ΑΠΟΦΥΓΗ ΤΩΝ ΣΥΓΚΡΟΥΣΕΩΝ ΣΤΟΝ ΕΡΓΑΣΙΑΚΟ ΧΩΡΟ. </a:t>
            </a:r>
          </a:p>
          <a:p>
            <a:pPr marL="457200" indent="-457200" algn="just">
              <a:buFontTx/>
              <a:buChar char="-"/>
            </a:pPr>
            <a:r>
              <a:rPr lang="el-GR" sz="3000" dirty="0">
                <a:latin typeface="Times New Roman" charset="0"/>
                <a:ea typeface="Times New Roman" charset="0"/>
                <a:cs typeface="Times New Roman" charset="0"/>
              </a:rPr>
              <a:t>ΣΚΕΦΤΕΙΤΕ ΠΡΙΝ ΜΙΛΗΣΕΤΕ ΤΙΣ ΣΥΝΕΠΕΙΕΣ ΤΩΝ ΛΟΓΩΝ ΣΑΣ. </a:t>
            </a:r>
          </a:p>
          <a:p>
            <a:pPr marL="457200" indent="-457200" algn="just">
              <a:buFontTx/>
              <a:buChar char="-"/>
            </a:pPr>
            <a:r>
              <a:rPr lang="el-GR" sz="3000" dirty="0">
                <a:latin typeface="Times New Roman" charset="0"/>
                <a:ea typeface="Times New Roman" charset="0"/>
                <a:cs typeface="Times New Roman" charset="0"/>
              </a:rPr>
              <a:t>ΜΗΝ ΑΝΤΙΔΡΑΤΕ ΕΠΙΠΟΛΑΙΑ. ΟΣΑ ΑΝΑΦΕΡΕΤΑΙ ΑΝΤΙΠΡΟΣΩΠΕΥΟΥΝ ΕΣΑΣ ΚΑΙ ΤΟΝ ΤΡΟΠΟ ΣΚΕΨΗΣ ΣΑΣ. </a:t>
            </a:r>
          </a:p>
          <a:p>
            <a:pPr algn="just"/>
            <a:endParaRPr lang="el-GR" sz="28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16632"/>
            <a:ext cx="7846640" cy="504056"/>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23528" y="836712"/>
            <a:ext cx="7963248" cy="5306932"/>
          </a:xfrm>
        </p:spPr>
        <p:txBody>
          <a:bodyPr>
            <a:normAutofit/>
          </a:bodyPr>
          <a:lstStyle/>
          <a:p>
            <a:endParaRPr lang="el-GR" sz="2800" dirty="0"/>
          </a:p>
          <a:p>
            <a:pPr algn="just"/>
            <a:r>
              <a:rPr lang="el-GR" sz="2800" dirty="0">
                <a:latin typeface="Times New Roman" charset="0"/>
                <a:ea typeface="Times New Roman" charset="0"/>
                <a:cs typeface="Times New Roman" charset="0"/>
              </a:rPr>
              <a:t>- ΟΤΑΝ ΑΝΤΙΜΕΤΩΠΙΖΕΤΕ ΠΡΟΒΛΗΜΑΤΑ ΣΤΟ ΧΩΡΟ ΕΡΓΑΣΙΑΣ Η ΕΡΧΕΣΤΕ ΣΕ ΔΙΑΦΩΝΙΕΣ ΓΙΑ ΟΡΙΣΜΕΝΑ ΠΡΑΓΜΑΤΑ ΕΙΝΑΙ ΚΑΛΟ ΠΡΩΤΑ ΝΑ ΤΑ ΣΚΕΦΤΕΙΤΕ ΚΑΙ ΑΦΟΥ ΚΑΤΑΛΗΞΕΤΕ ΣΕ ΟΡΙΣΜΕΝΑ ΣΥΜΠΕΡΑΣΜΑΤΑ ΤΟΤΕ ΠΡΟΒΕΙΤΕ ΣΕ ΠΡΑΞΕΙΣ. ΕΙΤΕ ΕΙΣΤΕ ΙΔΙΟΚΤΗΤΗΣ, ΠΡΟΪΣΤΑΜΕΝΟΣ, ΥΠΑΛΛΗΛΟΣ ΜΙΑ ΕΤΑΙΡΕΙΑΣ ΜΗΝ ΠΡΟΧΩΡΕΙΤΕ ΣΕ ΒΙΑΣΤΙΚΑ ΣΥΜΠΕΡΑΣΜΑΤΑ. Ο ΧΩΡΟΣ ΕΡΓΑΣΙΑΣ ΕΙΝΑΙ ΑΡΚΕΤΑ ΕΥΑΛΩΤΟΣ, ΩΣΤΕ ΝΑ ΔΗΜΙΟΥΡΓΗΘΟΥΝ ΚΑΙ ΝΑ ΑΝΑΖΩΠΥΡΩΘΟΥΝ ΟΙ ΣΥΓΚΡΟΥΣΕΙΣ. </a:t>
            </a:r>
          </a:p>
          <a:p>
            <a:pPr algn="just"/>
            <a:endParaRPr lang="el-GR"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16632"/>
            <a:ext cx="7702624"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484784"/>
            <a:ext cx="8280920" cy="4752528"/>
          </a:xfrm>
        </p:spPr>
        <p:txBody>
          <a:bodyPr>
            <a:noAutofit/>
          </a:bodyPr>
          <a:lstStyle/>
          <a:p>
            <a:pPr marL="514350" indent="-514350" algn="just">
              <a:buAutoNum type="arabicPeriod"/>
            </a:pPr>
            <a:r>
              <a:rPr lang="el-GR" sz="2800" b="1" dirty="0">
                <a:latin typeface="Times New Roman" charset="0"/>
                <a:ea typeface="Times New Roman" charset="0"/>
                <a:cs typeface="Times New Roman" charset="0"/>
              </a:rPr>
              <a:t>Η ΜΕΘΟΔΟΣ MY WAY</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endParaRPr lang="el-GR" sz="2800" dirty="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   ΠΡΟΩΘΕΙ ΤΟΝ ΕΞΑΝΑΓΚΑΣΜΟ </a:t>
            </a:r>
          </a:p>
          <a:p>
            <a:pPr marL="457200" indent="-457200" algn="just">
              <a:buFontTx/>
              <a:buChar char="-"/>
            </a:pPr>
            <a:r>
              <a:rPr lang="el-GR" sz="2800" dirty="0">
                <a:latin typeface="Times New Roman" charset="0"/>
                <a:ea typeface="Times New Roman" charset="0"/>
                <a:cs typeface="Times New Roman" charset="0"/>
              </a:rPr>
              <a:t>ΔΗΜΙΟΥΡΓΕΙ ΚΑΤΑΣΤΑΣΗ ΠΟΥ ΕΙΝΑΙ ΔΥΣΚΟΛΟ ΝΑ ΔΙΑΤΗΡΗΘΕΙ </a:t>
            </a:r>
          </a:p>
          <a:p>
            <a:pPr marL="457200" indent="-457200" algn="just">
              <a:buFontTx/>
              <a:buChar char="-"/>
            </a:pPr>
            <a:r>
              <a:rPr lang="el-GR" sz="2800" dirty="0">
                <a:latin typeface="Times New Roman" charset="0"/>
                <a:ea typeface="Times New Roman" charset="0"/>
                <a:cs typeface="Times New Roman" charset="0"/>
              </a:rPr>
              <a:t>Η ΜΙΑ ΠΛΕΥΡΑ ΧΡΗΣΙΜΟΠΟΙΕΙ ΤΗΝ ΕΞΟΥΣΙΑ ΤΗΣ ΕΝΑΝΤΙΟΝ ΤΗΣ ΑΛΛΗΣ, ΩΣΤΕ ΝΑ ΤΗΝ ΑΝΑΓΚΑΣΕΙ ΝΑ ΣΥΜΦΩΝΗΣΕΙ ΜΑΖΙ ΤΗΣ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88640"/>
            <a:ext cx="7774632"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83568" y="1052736"/>
            <a:ext cx="7603208" cy="5090908"/>
          </a:xfrm>
        </p:spPr>
        <p:txBody>
          <a:bodyPr>
            <a:normAutofit/>
          </a:bodyPr>
          <a:lstStyle/>
          <a:p>
            <a:endParaRPr lang="el-GR" sz="2800" dirty="0"/>
          </a:p>
          <a:p>
            <a:pPr algn="just"/>
            <a:r>
              <a:rPr lang="el-GR" sz="2800" dirty="0">
                <a:latin typeface="Times New Roman" charset="0"/>
                <a:ea typeface="Times New Roman" charset="0"/>
                <a:cs typeface="Times New Roman" charset="0"/>
              </a:rPr>
              <a:t>- ΜΕΡΙΜΝΗΣΤΕ ΓΙΑ ΤΗΝ ΠΡΟΣΤΑΣΙΑ ΤΟΥ ΕΑΥΤΟΥ ΣΑΣ ΜΕ ΠΛΗΡΗ ΤΕΚΜΗΡΙΩΣΗ ΤΩΝ ΠΙΘΑΝΩΝ ΔΥΝΗΤΙΚΩΝ ΚΑΙ ΑΣΤΑΘΩΝ ΚΑΤΑΣΤΑΣΕΩΝ. Η ΑΡΧΗ ΑΥΤΗ ΕΧΕΙ ΙΣΧΥ ΚΑΙ ΓΙΑ ΤΙΣ ΔΥΟ ΟΨΕΙΣ ΤΗΣ ΔΟΜΗΣ ΤΗΣ ΕΞΟΥΣΙΑΣ. ΤΟΣΟ ΟΙ ΕΡΓΑΖΟΜΕΝΟΙ ΟΣΟ ΚΑΙ ΟΙ ΜΑΝΑΤΖΕΡ ΟΦΕΙΛΟΥΝ ΝΑ ΑΝΤΑΠΟΚΡΙΘΟΥΝ ΣΕ ΖΗΤΗΜΑΤΑ ΠΟΥ ΑΦΟΡΟΥΝ  ΣΤΗ ΔΙΑΤΗΡΗΣΗ ΚΑΙ ΤΗΝ ΠΡΟΣΤΑΣΙΑ ΤΗΣ ΑΣΦΑΛΕΙΑΣ ΤΗΣ ΘΕΣΗΣ ΕΡΓΑΣΙΑΣ ΤΟΥΣ. </a:t>
            </a:r>
          </a:p>
          <a:p>
            <a:pPr algn="just"/>
            <a:endParaRPr lang="el-GR" sz="2800" dirty="0">
              <a:latin typeface="Times New Roman" charset="0"/>
              <a:ea typeface="Times New Roman" charset="0"/>
              <a:cs typeface="Times New Roman"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16632"/>
            <a:ext cx="7846640"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1124744"/>
            <a:ext cx="7459192" cy="5018900"/>
          </a:xfrm>
        </p:spPr>
        <p:txBody>
          <a:bodyPr>
            <a:normAutofit lnSpcReduction="10000"/>
          </a:bodyPr>
          <a:lstStyle/>
          <a:p>
            <a:pPr algn="just"/>
            <a:r>
              <a:rPr lang="el-GR" sz="2800" dirty="0">
                <a:latin typeface="Times New Roman" charset="0"/>
                <a:ea typeface="Times New Roman" charset="0"/>
                <a:cs typeface="Times New Roman" charset="0"/>
              </a:rPr>
              <a:t>- ΤΟΠΟΘΕΤΕΙΣΤΕ ΓΙΑ ΕΣΑΣ ΕΥΔΙΑΚΡΙΤΑ ΟΡΙΑ: Ο ΚΑΘΕΝΑΣ ΟΦΕΙΛΕΙ ΝΑ ΓΝΩΡΙΖΕΙ ΤΑ ΟΡΙΑ ΤΟΥ Σ᾽ ΕΝΑ ΙΕΡΑΡΧΙΚΑ ΕΡΓΑΣΙΑΚΟ ΠΕΡΙΒΑΛΛΟΝ. ΕΧΕΙ ΜΕΓΑΛΗ ΣΗΜΑΣΙΑ ΤΑ ΟΡΙΑ ΝΑ ΕΙΝΑΙ ΟΡΑΤΑ ΑΠΟ ΤΟΝ ΚΑΘΕΝΑ ΚΑΙ ΜΕ ΣΕΒΑΣΜΟ ΝΑ ΜΗΝ ΠΑΡΑΒΙΑΖΟΝΤΑΙ. ΕΙΝΑΙ ΔΥΣΚΟΛΟ ΝΑ ΓΝΩΡΙΖΕΙ ΚΑΠΟΙΟΣ ΠΟΣΟ ΕΥΚΟΛΑ ΠΡΟΣΒΑΛΛΟΝΤΑΙ ΚΑΙ ΤΟΝ ΤΡΟΠΟ ΑΝΤΙΔΡΑΣΗΣ ΤΩΝ ΣΥΝΑΔΕΛΦΩΝ ΚΑΘΩΣ ΚΑΙ ΤΩΝ ΠΡΟΪΣΤΑΜΕΝΩΝ ΤΟΥ ΣΕ ΔΙΑΦΟΡΕΣ ΣΥΝΘΗΚΕΣ Σ᾽ ΕΝΑΝ ΕΡΓΑΣΙΑΚΟ ΧΩΡΟ. </a:t>
            </a:r>
          </a:p>
          <a:p>
            <a:pPr algn="just"/>
            <a:endParaRPr lang="el-GR" sz="28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16632"/>
            <a:ext cx="7774632"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836712"/>
            <a:ext cx="7747224" cy="5306932"/>
          </a:xfrm>
        </p:spPr>
        <p:txBody>
          <a:bodyPr>
            <a:normAutofit lnSpcReduction="10000"/>
          </a:bodyPr>
          <a:lstStyle/>
          <a:p>
            <a:pPr algn="just"/>
            <a:r>
              <a:rPr lang="el-GR" sz="2800" dirty="0">
                <a:latin typeface="Times New Roman" charset="0"/>
                <a:ea typeface="Times New Roman" charset="0"/>
                <a:cs typeface="Times New Roman" charset="0"/>
              </a:rPr>
              <a:t>- ΔΗΜΙΟΥΡΓΩΝΤΑΣ ΤΑ ΠΑΡΑΠΑΝΩ ΟΡΙΑ, ΟΦΕΙΛΕΤΕ ΝΑ ΕΙΣΤΕ ΦΙΛΙΚΟΙ ΚΑΙ ΕΓΚΑΡΔΙΟΙ: ΠΡΟΣΕΞΤΕ ΤΟΝ ΤΡΟΠΟ ΠΟΥ ΜΙΛΑΤΕ ΣΤΟΥΣ ΣΥΝΕΡΓΑΤΕΣ ΣΑΣ. ΔΕΙΞΤΕ ΟΤΙ ΕΝΔΙΑΦΕΡΕΣΤΕ ΓΙ᾽ ΑΥΤΟΥΣ ΚΑΙ ΣΥΓΚΕΚΡΙΜΕΝΑ ΟΧΙ ΜΟΝΟ ΓΙΑ ΤΗΝ ΑΠΟΔΟΣΗ ΤΟΥ ΕΡΓΟΥ ΤΟΥΣ, ΑΛΛΑ ΓΙΑ ΤΗΝ ΠΡΟΣΩΠΙΚΗ ΤΟΥΣ ΥΓΕΙΑ ΚΑΙ ΕΥΗΜΕΡΙΑ. ΣΥΖΗΤΗΣΤΕ ΜΑΖΙ ΤΟΥΣ ΓΙΑ ΤΟ ΠΩΣ ΚΑΙ ΤΙ ΑΙΣΘΑΝΟΝΤΑΙ, ΤΙ ΕΚΑΝΑΝ ΤΟ ΣΑΒΒΑΤΟΚΥΡΙΑΚΟ ΚΑΙ ΔΩΣΤΕ ΠΡΟΣΟΧΗ ΣΤΙΣ ΔΙΑΦΟΡΕΣ ΠΟΥ ΑΦΟΡΟΥΝ ΣΤΗΝ ΕΜΦΑΝΙΣΗ ΤΟΥΣ. ΟΙ ΚΑΛΕΣ ΕΠΙΚΟΙΝΩΝΙΑΚΕΣ ΑΠΟΤΕΛΟΥΝ ΣΗΜΑΝΤΙΚΟ ΠΑΡΑΓΟΝΤΑ ΣΤΗΝ ΕΡΓΑΣΙΑ. </a:t>
            </a:r>
          </a:p>
          <a:p>
            <a:pPr algn="just"/>
            <a:endParaRPr lang="el-GR" sz="28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116632"/>
            <a:ext cx="7918648"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052736"/>
            <a:ext cx="7747224" cy="5090908"/>
          </a:xfrm>
        </p:spPr>
        <p:txBody>
          <a:bodyPr>
            <a:normAutofit/>
          </a:bodyPr>
          <a:lstStyle/>
          <a:p>
            <a:pPr lvl="0" algn="just"/>
            <a:r>
              <a:rPr lang="el-GR" sz="2800" dirty="0">
                <a:latin typeface="Times New Roman" charset="0"/>
                <a:ea typeface="Times New Roman" charset="0"/>
                <a:cs typeface="Times New Roman" charset="0"/>
              </a:rPr>
              <a:t>-ΜΗΝ ΔΕΙΧΝΕΤΕ ΥΠΕΡΒΟΛΙΚΕΣ ΑΝΤΙΔΡΑΣΕΙΣ. ΟΤΑΝ ΒΡΙΣΚΕΣΤΕ ΜΠΡΟΣΤΑ ΣΕ ΜΙΑ ΣΥΓΚΡΟΥΣΗ Μ᾽ ΕΝΑ ΣΥΝΑΔΕΛΦΟ ΣΑΣ, ΑΠΟΦΥΓΕΤΕ ΤΙΣ ΑΚΡΟΤΗΤΕΣ. Η ΗΡΕΜΙΑ ΚΑΙ Η ΤΥΠΙΚΟΤΗΤΑ ΔΙΑΦΥΛΑΣΣΕΙ ΚΑΘΕ ΣΩΣΤΗ ΑΠΟΨΗ ΠΟΥ ΕΚΦΡΑΖΕΤΑΙ. ΟΙ ΑΚΡΑΙΕΣ ΑΝΤΙΔΡΑΣΕΙΣ ΜΠΟΡΟΥΝ ΝΑ ΟΔΗΓΗΣΟΥΝ ΣΕ ΑΠΟΛΥΣΗ ΑΠΟ ΤΗΝ ΕΠΙΧΕΙΡΗΣΗ. </a:t>
            </a:r>
            <a:endParaRPr lang="en-US" sz="2800" dirty="0">
              <a:latin typeface="Times New Roman" charset="0"/>
              <a:ea typeface="Times New Roman" charset="0"/>
              <a:cs typeface="Times New Roman" charset="0"/>
            </a:endParaRPr>
          </a:p>
          <a:p>
            <a:pPr algn="just"/>
            <a:endParaRPr lang="el-GR" sz="2800" dirty="0">
              <a:latin typeface="Times New Roman" charset="0"/>
              <a:ea typeface="Times New Roman" charset="0"/>
              <a:cs typeface="Times New Roman"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188640"/>
            <a:ext cx="7918648" cy="504056"/>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908720"/>
            <a:ext cx="8280920" cy="5472608"/>
          </a:xfrm>
        </p:spPr>
        <p:txBody>
          <a:bodyPr>
            <a:noAutofit/>
          </a:bodyPr>
          <a:lstStyle/>
          <a:p>
            <a:pPr algn="just"/>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Η ΣΤΡΑΤΗΓΙΚΗ ΣΑΣ ΕΙΝΑΙ ΝΑ ΔΙΑΦΥΛΑΞΕΤΕ ΤΗΝ ΥΠΟΜΟΝΗ ΣΑΣ. ΑΝ ΘΕΛΕΤΕ ΝΑ ΚΕΡΔΙΣΕΤΕ ΤΟΝ ΠΟΛΕΜΟ ΓΙΑ ΧΑΡΗ ΜΙΑΣ ΑΝΟΔΙΚΗΣ ΚΑΡΙΕΡΑΣ, ΙΣΩΣ ΟΡΙΣΜΕΝΕΣ ΦΟΡΕΣ ΝΑ ΧΑΣΕΤΕ ΚΑΠΟΙΕΣ ΜΕΜΟΝΩΜΕΝΕΣ ΜΑΧΕΣ. </a:t>
            </a:r>
            <a:endParaRPr lang="en-US" sz="2800" dirty="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ΑΞΙΟΛΟΓΗΣΤΕ ΤΗΝ ΚΑΘΕ ΠΕΡΙΠΤΩΣΗ ΧΩΡΙΣΤΑ, ΜΕ ΚΕΡΔΗ ΚΑΙ ΖΗΜΙΕΣ ΒΡΑΧΥΠΡΟΘΕΣΜΑ ΚΑΙ ΜΑΚΡΟΠΡΟΘΕΣΜΑ. Π.Χ. ΕΑΝ ΚΑΠΟΙΟΣ ΣΥΝΑΔΕΛΦΟΣ Η ΠΡΟΪΣΤΑΜΕΝΟΣ ΧΡΗΣΙΜΟΠΟΙΗΣΕΙ ΓΙΑ ΔΙΚΟ ΤΟΥ ΟΦΕΛΟΣ ΜΙΑ ΙΔΕΑ ΠΟΥ ΕΙΝΑΙ ΔΙΚΗ ΣΑΣ Η ΚΑΛΥΤΕΡΗ ΣΤΡΑΤΗΓΙΚΗ ΝΑ ΑΠΟΦΥΓΕΤΕ ΤΗ ΣΥΓΚΡΟΥΣΗ ΜΑΖΙ ΤΟΥ. </a:t>
            </a:r>
          </a:p>
          <a:p>
            <a:pPr algn="just"/>
            <a:endParaRPr lang="el-GR" sz="28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16632"/>
            <a:ext cx="7990656" cy="1008112"/>
          </a:xfrm>
        </p:spPr>
        <p:txBody>
          <a:bodyPr>
            <a:normAutofit fontScale="90000"/>
          </a:bodyPr>
          <a:lstStyle/>
          <a:p>
            <a:r>
              <a:rPr lang="el-GR" sz="3600" b="1" dirty="0">
                <a:latin typeface="Times New Roman" pitchFamily="18" charset="0"/>
                <a:cs typeface="Times New Roman" pitchFamily="18" charset="0"/>
              </a:rPr>
              <a:t>ΑΠΟΤΕΛΕΣΜΑΤΑ ΣΥΓΚΡΟΥΣΕΩΝ ΚΑΙ ΕΠΙΔΡΑΣΕΙΣ ΣΤΟΝ ΕΡΓΑΖΟΜΕΝΟ</a:t>
            </a:r>
          </a:p>
        </p:txBody>
      </p:sp>
      <p:sp>
        <p:nvSpPr>
          <p:cNvPr id="3" name="2 - Υπότιτλος"/>
          <p:cNvSpPr>
            <a:spLocks noGrp="1"/>
          </p:cNvSpPr>
          <p:nvPr>
            <p:ph type="subTitle" idx="1"/>
          </p:nvPr>
        </p:nvSpPr>
        <p:spPr>
          <a:xfrm>
            <a:off x="683568" y="1484784"/>
            <a:ext cx="7603208" cy="4176464"/>
          </a:xfrm>
        </p:spPr>
        <p:txBody>
          <a:bodyPr>
            <a:normAutofit/>
          </a:bodyPr>
          <a:lstStyle/>
          <a:p>
            <a:pPr algn="just"/>
            <a:r>
              <a:rPr lang="el-GR" sz="2800" dirty="0">
                <a:latin typeface="Times New Roman" charset="0"/>
                <a:ea typeface="Times New Roman" charset="0"/>
                <a:cs typeface="Times New Roman" charset="0"/>
              </a:rPr>
              <a:t>- ΔΕΝ ΕΙΝΑΙ ΕΥΚΟΛΟ ΝΑ ΑΛΛΑΞΕΤΕ ΤΟΥΣ ΑΛΛΟΥΣ: Ο,ΤΙ ΣΑΣ ΠΡΟΣΦΕΡΕΙ ΚΑΘΕ ΣΥΝΑΔΕΛΦΟΣ ΕΙΝΑΙ ΑΥΤΟ ΠΟΥ ΒΛΕΠΕΤΕ. ΜΗΝ ΕΠΙΧΕΙΡΗΣΕΤΕ ΝΑ ΤΟΝ ΑΛΛΑΞΕΤΕ ΚΑΙ ΚΥΡΙΩΣ ΕΑΝ ΕΙΝΑΙ ΠΙΟ ΨΗΛΑ ΑΠΟ ΣΑΣ ΣΤΗΝ ΙΕΡΑΡΧΙΑ. ΣΕΒΑΣΤΕΙΤΕ ΤΗ ΔΙΑΦΟΡΕΤΙΚΟΤΗΤΑ ΤΟΥ ΚΑΙ ΠΡΟΣΑΡΜΟΣΤΕΙΤΕ ΣΕ ΑΥΤΗΝ. </a:t>
            </a:r>
          </a:p>
          <a:p>
            <a:pPr algn="just"/>
            <a:endParaRPr lang="el-GR" sz="2800" dirty="0">
              <a:latin typeface="Times New Roman" charset="0"/>
              <a:ea typeface="Times New Roman" charset="0"/>
              <a:cs typeface="Times New Roman"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285728"/>
            <a:ext cx="7846640" cy="69500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1547664" y="1714488"/>
            <a:ext cx="6408712" cy="3442704"/>
          </a:xfrm>
        </p:spPr>
        <p:txBody>
          <a:bodyPr>
            <a:normAutofit/>
          </a:bodyPr>
          <a:lstStyle/>
          <a:p>
            <a:pPr algn="just"/>
            <a:r>
              <a:rPr lang="el-GR" sz="2800" dirty="0">
                <a:latin typeface="Times New Roman" charset="0"/>
                <a:ea typeface="Times New Roman" charset="0"/>
                <a:cs typeface="Times New Roman" charset="0"/>
              </a:rPr>
              <a:t>- ΕΛΕΓΞΤΕ ΤΗ ΣΤΡΑΤΗΓΙΚΗ ΣΑΣ ΣΤΙΣ ΣΥΓΚΡΟΥΣΕΙΣ. ΑΠΟΦΥΓΕΤΕ ΤΗ ΣΥΓΚΡΟΥΣΗ, ΟΤΑΝ ΔΕΝ ΕΧΕΤΕ ΝΑ ΚΕΡΔΙΣΕΤΕ ΚΑΤΙ. ΕΙΝΑΙ ΚΑΛΥΤΕΡΑ ΝΑ ΑΠΟΦΕΥΓΕΙΣ ΜΙΑ ΣΥΓΚΡΟΥΣΗ Η ΚΑΙ ΝΑ ΤΗ ΧΑΝΕΙΣ. ΤΟ ΣΗΜΑΝΤΙΚΟ ΕΙΝΑΙ Ο ΑΥΤΟΕΛΕΓΧΟΣ. </a:t>
            </a:r>
          </a:p>
          <a:p>
            <a:pPr algn="just"/>
            <a:endParaRPr lang="el-GR" sz="2800" dirty="0">
              <a:latin typeface="Times New Roman" charset="0"/>
              <a:ea typeface="Times New Roman" charset="0"/>
              <a:cs typeface="Times New Roman"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8641"/>
            <a:ext cx="7886700" cy="648072"/>
          </a:xfrm>
        </p:spPr>
        <p:txBody>
          <a:bodyPr>
            <a:normAutofit/>
          </a:bodyPr>
          <a:lstStyle/>
          <a:p>
            <a:pPr algn="ctr"/>
            <a:r>
              <a:rPr lang="el-GR" sz="3600" b="1" dirty="0">
                <a:latin typeface="Times New Roman" pitchFamily="18" charset="0"/>
                <a:cs typeface="Times New Roman" pitchFamily="18" charset="0"/>
              </a:rPr>
              <a:t>ΕΠΙΛΥΣΗ ΣΥΓΚΡΟΥΣΕΩΝ</a:t>
            </a:r>
            <a:endParaRPr lang="en-US" sz="3600" dirty="0"/>
          </a:p>
        </p:txBody>
      </p:sp>
      <p:sp>
        <p:nvSpPr>
          <p:cNvPr id="3" name="Content Placeholder 2"/>
          <p:cNvSpPr>
            <a:spLocks noGrp="1"/>
          </p:cNvSpPr>
          <p:nvPr>
            <p:ph idx="1"/>
          </p:nvPr>
        </p:nvSpPr>
        <p:spPr>
          <a:xfrm>
            <a:off x="1115616" y="1196753"/>
            <a:ext cx="6912768" cy="3888432"/>
          </a:xfrm>
        </p:spPr>
        <p:txBody>
          <a:bodyPr>
            <a:normAutofit/>
          </a:bodyPr>
          <a:lstStyle/>
          <a:p>
            <a:pPr marL="0" lvl="0" indent="0" algn="just">
              <a:buNone/>
            </a:pPr>
            <a:r>
              <a:rPr lang="el-GR" sz="2800" dirty="0">
                <a:latin typeface="Times New Roman" charset="0"/>
                <a:ea typeface="Times New Roman" charset="0"/>
                <a:cs typeface="Times New Roman" charset="0"/>
              </a:rPr>
              <a:t>ΕΧΕΤΕ ΤΟΝ ΕΛΕΓΧΟ ΤΗΣ ΚΑΤΑΣΤΑΣΗΣ ΣΤΑ ΧΕΡΙΑ ΣΑΣ: ΜΗΝ ΓΙΝΕΣΤΕ ΥΠΟΧΕΙΡΙΑ ΤΩΝ ΑΛΛΩΝ ΚΑΙ ΓΙΝΕΤΕ ΕΣΕΙΣ ΟΔΗΓΟΣ. ΝΑ ΛΑΜΒΑΝΕΤΕ ΠΡΩΤΟΒΟΥΛΙΕΣ ΚΑΙ ΝΑ ΔΕΙΧΝΕΤΕ ΔΙΑΘΕΣΗ ΓΙΑ ΕΤΟΙΜΟΤΗΤΑ. ΚΑΙ ΤΟ ΠΙΟ ΣΗΜΑΝΤΙΚΟ ΕΙΝΑΙ ΝΑ ΕΙΣΤΕ ΥΠΕΥΘΥΝΟΙ ΓΙΑ ΤΙΣ ΠΡΑΞΕΙΣ ΣΑΣ. </a:t>
            </a:r>
            <a:endParaRPr lang="en-US" sz="2800" dirty="0">
              <a:latin typeface="Times New Roman" charset="0"/>
              <a:ea typeface="Times New Roman" charset="0"/>
              <a:cs typeface="Times New Roman" charset="0"/>
            </a:endParaRPr>
          </a:p>
          <a:p>
            <a:pPr marL="0" indent="0" algn="just">
              <a:buNone/>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97187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88640"/>
            <a:ext cx="7702624" cy="504056"/>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23528" y="836712"/>
            <a:ext cx="8424936" cy="5688632"/>
          </a:xfrm>
        </p:spPr>
        <p:txBody>
          <a:bodyPr>
            <a:noAutofit/>
          </a:bodyPr>
          <a:lstStyle/>
          <a:p>
            <a:pPr algn="just"/>
            <a:r>
              <a:rPr lang="el-GR" sz="2800" b="1" dirty="0">
                <a:latin typeface="Times New Roman" charset="0"/>
                <a:ea typeface="Times New Roman" charset="0"/>
                <a:cs typeface="Times New Roman" charset="0"/>
              </a:rPr>
              <a:t>ΤΡΟΠΟΙ ΑΝΤΙΜΕΤΩΠΙΣΗΣ ΤΟΥ ΑΝΤΑΓΩΝΙΣΜΟΥ</a:t>
            </a:r>
            <a:r>
              <a:rPr lang="en-US" sz="2800" b="1" dirty="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ΓΙΑ ΤΗ ΜΕΙΩΣΗ Η ΤΗΝ ΚΑΤΑΣΤΟΛΗ ΣΥΓΚΡΟΥΣΗΣ ΩΣ ΑΠΟΤΕΛΕΣΜΑ ΣΦΟΔΡΟΥ ΑΝΤΑΓΩΝΙΣΜΟΥ ΟΜΑΔΩΝ Η ΤΜΗΜΑΤΩΝ, ΧΡΗΣΙΜΟΠΟΙΟΥΝΤΑΙ ΟΙ ΕΞΗΣ ΤΑΚΤΙΚΕΣ (SCHEIN, 1980): </a:t>
            </a:r>
          </a:p>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Η ΕΥΡΕΣΗ ΑΛΛΟΥ ΚΟΙΝΟΥ ΕΧΘΡΟΥ. ΕΝΤΟΠΙΖΕΤΑΙ ΕΝΑΣ ΕΞΩΤΕΡΙΚΟΣ "ΕΧΘΡΟΣ" Π.Χ. ΜΙΑ ΑΝΤΑΓΩΝΙΣΤΙΚΗ ΕΠΙΧΕΙΡΗΣΗ ΚΑΙ ΚΑΤΑΒΑΛΛΕΤΑΙ ΠΡΟΣΠΑΘΕΙΑ ΓΙΑ ΣΥΝΤΟΝΙΣΜΟ ΤΩΝ ΕΝΕΡΓΕΙΩΝ ΤΩΝ ΤΜΗΜΑΤΩΝ Η ΟΜΑΔΩΝ ΠΟΥ ΒΡΙΣΚΟΝΤΑΙ ΣΕ ΑΝΤΑΓΩΝΙΣΜΟ ΓΙΑ ΤΗΝ ΕΠΙΤΕΥΞΗ ΤΟΥ ΝΕΟΥ ΑΥΤΟΥ ΣΤΟΧΟΥ.</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60648"/>
            <a:ext cx="7774632"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1071538" y="1714488"/>
            <a:ext cx="7215238" cy="4429156"/>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Η ΔΗΜΙΟΥΡΓΙΑ ΚΑΠΟΙΟΥ ΝΕΟΥ ΣΤΟΧΟΥ</a:t>
            </a:r>
            <a:r>
              <a:rPr lang="el-GR" sz="2800" i="1"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ΟΠΩΣ Η ΠΑΡΑΓΩΓΗ ΕΝΟΣ ΝΕΟΥ ΠΡΟΪΟΝΤΟΣ, Η ΔΗΜΙΟΥΡΓΙΑ ΝΕΩΝ ΣΥΝΘΗΚΩΝ ΕΡΓΑΣΙΑΣ Η ΕΞΕΥΡΕΣΗ ΛΥΣΕΩΝ ΓΙΑ ΤΗΝ ΕΜΦΑΝΙΖΟΜΕΝΗ ΣΥΓΚΡΟΥΣΗ. </a:t>
            </a:r>
          </a:p>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Η ΣΥΝΕΡΓΑΣΙΑ ΑΝΑΜΕΣΑ ΣΕ ΗΓΕΤΙΚΑ ΣΤΕΛΕΧΗ Η ΥΠΟ-ΟΜΑΔΕΣ ΤΩΝ ΑΝΤΑΓΩΝΙΖΟΜΕΝΩΝ ΟΜΑΔΩΝ.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16632"/>
            <a:ext cx="7702624"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700808"/>
            <a:ext cx="8280920" cy="4248472"/>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Η ΜΕΘΟΔΟΣ ΑΝΗΚΕΙ ΣΤΗΝ ΚΑΤΗΓΟΡΙΑ WIN-LOSE, ΠΟΥ ΣΗΜΑΙΝΕΙ ΟΤΙ ΘΑ ΥΠΑΡΞΕΙ ΣΙΓΟΥΡΑ ΛΥΣΗ ΣΤΟ ΠΡΟΒΛΗΜΑ ΑΛΛΑ ΙΣΩΣ ΑΥΤΗ ΔΕΝ ΕΙΝΑΙ Η ΚΑΛΥΤΕΡΗ</a:t>
            </a:r>
          </a:p>
          <a:p>
            <a:pPr marL="457200" indent="-457200" algn="just">
              <a:buFontTx/>
              <a:buChar char="-"/>
            </a:pPr>
            <a:r>
              <a:rPr lang="el-GR" sz="2800" dirty="0">
                <a:latin typeface="Times New Roman" charset="0"/>
                <a:ea typeface="Times New Roman" charset="0"/>
                <a:cs typeface="Times New Roman" charset="0"/>
              </a:rPr>
              <a:t> Η ΜΕΘΟΔΟΣ ΕΙΝΑΙ ΧΡΗΣΙΜΗ ΚΥΡΙΩΣ ΣΕ ΚΑΤΑΣΤΑΣΕΙΣ ΕΚΤΑΚΤΗΣ ΑΝΑΓΚΗΣ, ΟΠΟΥ Ο ΗΓΕΤΗΣ ΠΡΕΠΕΙ ΝΑ ΠΑΡΕΙ ΑΜΕΣΑ ΜΙΑ ΑΠΟΦΑΣΗ. </a:t>
            </a:r>
          </a:p>
        </p:txBody>
      </p:sp>
    </p:spTree>
    <p:extLst>
      <p:ext uri="{BB962C8B-B14F-4D97-AF65-F5344CB8AC3E}">
        <p14:creationId xmlns:p14="http://schemas.microsoft.com/office/powerpoint/2010/main" val="12254787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60648"/>
            <a:ext cx="7886700" cy="648073"/>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539552" y="1484784"/>
            <a:ext cx="7975798" cy="4692179"/>
          </a:xfrm>
        </p:spPr>
        <p:txBody>
          <a:bodyPr>
            <a:normAutofit/>
          </a:bodyPr>
          <a:lstStyle/>
          <a:p>
            <a:pPr marL="0" indent="0" algn="just">
              <a:buNone/>
            </a:pPr>
            <a:r>
              <a:rPr lang="el-GR" sz="2800" dirty="0">
                <a:latin typeface="Times New Roman" charset="0"/>
                <a:ea typeface="Times New Roman" charset="0"/>
                <a:cs typeface="Times New Roman" charset="0"/>
              </a:rPr>
              <a:t>Η ΤΑΚΤΙΚΗ ΑΥΤΗ ΔΗΛΩΝΕΙ ΟΤΙ ΜΕΜΟΝΩΜΕΝΑ ΜΕΛΗ ΤΗΣ ΟΜΑΔΑΣ ΔΕΝ ΕΙΝΑΙ ΕΥΚΟΛΟ ΝΑ ΑΝΤΑΛΛΑΞΟΥΝ ΤΙΣ ΑΠΟΨΕΙΣ ΤΟΥΣ ΚΑΙ ΑΝ ΣΥΜΒΕΙ ΑΥΤΟ, ΔΕΝ ΜΠΟΡΟΥΝ ΝΑ ΕΠΗΡΕΑΣΟΥΝ ΤΑ ΑΛΛΑ ΜΕΛΗ ΤΗΣ ΟΜΑΔΑΣ. </a:t>
            </a:r>
          </a:p>
          <a:p>
            <a:pPr marL="0" indent="0" algn="just">
              <a:buNone/>
            </a:pPr>
            <a:r>
              <a:rPr lang="el-GR" sz="2800" dirty="0">
                <a:latin typeface="Times New Roman" charset="0"/>
                <a:ea typeface="Times New Roman" charset="0"/>
                <a:cs typeface="Times New Roman" charset="0"/>
              </a:rPr>
              <a:t>Η ΠΡΟΣΠΑΘΕΙΑ ΑΛΛΗΛΟΕΠΗΡΕΑΣΜΟΥ ΕΙΝΑΙ ΑΝΑΓΚΑΙΟ ΝΑ ΑΠΕΥΘΥΝΕΤΑΙ ΣΕ ΔΥΝΑΜΙΚΑ ΣΤΕΛΕΧΗ Η ΣΕ ΥΠΟ-ΟΜΑΔΕΣ, ΟΙ ΟΠΟΙΕΣ ΜΠΟΡΟΥΝ ΝΑ ΕΠΗΡΕΑΣΟΥΝ ΣΤΗ ΣΥΝΕΧΕΙΑ ΤΗ ΔΙΚΗ ΤΟΥΣ ΟΜΑΔΑ.</a:t>
            </a:r>
          </a:p>
        </p:txBody>
      </p:sp>
    </p:spTree>
    <p:extLst>
      <p:ext uri="{BB962C8B-B14F-4D97-AF65-F5344CB8AC3E}">
        <p14:creationId xmlns:p14="http://schemas.microsoft.com/office/powerpoint/2010/main" val="11239880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71600" y="116632"/>
            <a:ext cx="7486600" cy="792088"/>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412776"/>
            <a:ext cx="8496944" cy="4464496"/>
          </a:xfrm>
        </p:spPr>
        <p:txBody>
          <a:bodyPr>
            <a:noAutofit/>
          </a:bodyPr>
          <a:lstStyle/>
          <a:p>
            <a:pPr algn="just"/>
            <a:r>
              <a:rPr lang="el-GR" sz="2800" dirty="0">
                <a:latin typeface="Times New Roman" charset="0"/>
                <a:ea typeface="Times New Roman" charset="0"/>
                <a:cs typeface="Times New Roman" charset="0"/>
              </a:rPr>
              <a:t>Η ΟΡΓΑΝΩΣΗ ΕΚΠΑΙΔΕΥΤΙΚΩΝ ΣΕΜΙΝΑΡΙΩΝ Η ΕΡΓΑΣΤΗΡΙΩΝ ΜΕ ΣΚΟΠΟ ΤΗΝ ΕΠΙΛΥΣΗ ΤΩΝ ΣΥΓΚΡΟΥΣΕΩΝ. ΟΙ BLAKE &amp; MOUTON (1962) ΠΕΡΙΓΡΑΦΟΥΝ ΤΑ ΣΤΑΔΙΑ ΠΟΥ ΠΡΕΠΕΙ ΝΑ ΑΚΟΛΟΥΘΗΘΟΥΝ: </a:t>
            </a:r>
          </a:p>
          <a:p>
            <a:pPr algn="just"/>
            <a:r>
              <a:rPr lang="el-GR" sz="2800" dirty="0">
                <a:latin typeface="Times New Roman" charset="0"/>
                <a:ea typeface="Times New Roman" charset="0"/>
                <a:cs typeface="Times New Roman" charset="0"/>
              </a:rPr>
              <a:t>Α) ΟΙ ΟΜΑΔΕΣ ΣΥΓΚΕΝΤΡΩΝΟΝΤΑΙ ΟΛΕΣ ΜΑΖΙ ΚΑΙ ΕΞΕΤΑΖΟΝΤΑΙ ΟΙ ΣΧΕΣΕΙΣ, ΟΙ ΣΤΑΣΕΙΣ, ΟΙ ΑΠΟΨΕΙΣ ΠΟΥ ΕΧΟΥΝ ΟΙ ΜΕΝ ΓΙΑ ΤΟΥΣ ΔΕ</a:t>
            </a:r>
          </a:p>
          <a:p>
            <a:pPr algn="just"/>
            <a:r>
              <a:rPr lang="el-GR" sz="2800" dirty="0">
                <a:latin typeface="Times New Roman" charset="0"/>
                <a:ea typeface="Times New Roman" charset="0"/>
                <a:cs typeface="Times New Roman" charset="0"/>
              </a:rPr>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71600" y="116632"/>
            <a:ext cx="7486600" cy="792088"/>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556792"/>
            <a:ext cx="8496944" cy="4608512"/>
          </a:xfrm>
        </p:spPr>
        <p:txBody>
          <a:bodyPr>
            <a:noAutofit/>
          </a:bodyPr>
          <a:lstStyle/>
          <a:p>
            <a:pPr algn="just"/>
            <a:r>
              <a:rPr lang="el-GR" sz="2800" dirty="0">
                <a:latin typeface="Times New Roman" charset="0"/>
                <a:ea typeface="Times New Roman" charset="0"/>
                <a:cs typeface="Times New Roman" charset="0"/>
              </a:rPr>
              <a:t>Β) ΚΑΘΕ ΟΜΑΔΑ ΣΥΝΕΔΡΙΑΖΕΙ ΧΩΡΙΣΤΑ ΚΑΙ ΣΥΓΚΡΟΤΕΙ ΕΝΑ ΚΑΤΑΛΟΓΟ ΑΝΤΙΛΗΨΕΩΝ ΠΟΥ ΕΧΕΙ ΓΙΑ ΤΟΝ ΕΑΥΤΟ ΤΗΣ ΑΛΛΑ ΚΑΙ ΓΙΑ ΤΗΝ ΑΛΛΗ ΟΜΑΔΑ </a:t>
            </a:r>
          </a:p>
          <a:p>
            <a:pPr algn="just"/>
            <a:r>
              <a:rPr lang="el-GR" sz="2800" dirty="0">
                <a:latin typeface="Times New Roman" charset="0"/>
                <a:ea typeface="Times New Roman" charset="0"/>
                <a:cs typeface="Times New Roman" charset="0"/>
              </a:rPr>
              <a:t>Γ) ΟΙ ΔΥΟ ΟΜΑΔΕΣ ΣΥΓΚΕΝΤΡΩΝΟΝΤΑΙ ΚΑΙ ΟΙ ΕΚΠΡΟΣΩΠΟΙ ΤΟΥΣ ΠΑΡΟΥΣΙΑΖΟΥΝ ΤΙΣ ΚΑΤΑΓΕΓΡΑΜΜΕΝΕΣ ΑΝΤΙΛΗΨΕΙΣ ΧΩΡΙΣ ΝΑ ΓΙΝΟΥΝ ΣΧΟΛΙΑ. </a:t>
            </a:r>
          </a:p>
        </p:txBody>
      </p:sp>
    </p:spTree>
    <p:extLst>
      <p:ext uri="{BB962C8B-B14F-4D97-AF65-F5344CB8AC3E}">
        <p14:creationId xmlns:p14="http://schemas.microsoft.com/office/powerpoint/2010/main" val="17189576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88640"/>
            <a:ext cx="7774632"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23528" y="1052736"/>
            <a:ext cx="8280920" cy="5256584"/>
          </a:xfrm>
        </p:spPr>
        <p:txBody>
          <a:bodyPr>
            <a:normAutofit lnSpcReduction="10000"/>
          </a:bodyPr>
          <a:lstStyle/>
          <a:p>
            <a:pPr algn="just"/>
            <a:r>
              <a:rPr lang="el-GR" sz="2800" dirty="0">
                <a:latin typeface="Times New Roman" charset="0"/>
                <a:ea typeface="Times New Roman" charset="0"/>
                <a:cs typeface="Times New Roman" charset="0"/>
              </a:rPr>
              <a:t>Δ) ΟΙ ΟΜΑΔΕΣ ΣΥΝΕΔΡΙΑΖΟΥΝ ΧΩΡΙΣΤΑ ΚΑΙ ΣΥΖΗΤΟΥΝ ΟΣΑ ΑΚΟΥΣΑΝ, ΩΣΤΕ ΝΑ ΕΝΤΟΠΙΣΤΟΥΝ ΟΙ ΔΙΑΦΟΡΕΣ ΣΤΙΣ ΑΝΤΙΛΗΨΕΙΣ ΤΩΝ ΔΥΟ ΟΜΑΔΩΝ</a:t>
            </a:r>
          </a:p>
          <a:p>
            <a:pPr algn="just"/>
            <a:r>
              <a:rPr lang="el-GR" sz="2800" dirty="0">
                <a:latin typeface="Times New Roman" charset="0"/>
                <a:ea typeface="Times New Roman" charset="0"/>
                <a:cs typeface="Times New Roman" charset="0"/>
              </a:rPr>
              <a:t>Ε) ΟΙ ΟΜΑΔΕΣ ΣΥΓΚΕΝΤΡΩΝΟΝΤΑΙ ΠΑΛΙ ΣΥΖΗΤΟΥΝ ΤΙΣ ΔΙΑΦΟΡΕΤΙΚΕΣ ΤΟΥΣ ΑΝΤΙΛΗΨΕΙΣ, ΚΑΙ ΕΝΤΟΠΙΖΟΥΝ ΤΙΣ ΠΙΘΑΝΕΣ ΑΙΤΙΕΣ ΑΥΤΩΝ ΤΩΝ ΔΙΑΦΟΡΩΝ ΚΑΘΩΣ ΚΑΙ ΤΙΣ ΔΙΑΣΤΡΕΒΛΩΣΕΙΣ ΠΟΥ ΥΠΕΙΣΗΛΘΑΝ ΣΤΙΣ ΑΝΤΙΛΗΨΕΙΣ ΑΥΤΕΣ </a:t>
            </a:r>
          </a:p>
          <a:p>
            <a:pPr algn="just"/>
            <a:r>
              <a:rPr lang="el-GR" sz="2800" dirty="0">
                <a:latin typeface="Times New Roman" charset="0"/>
                <a:ea typeface="Times New Roman" charset="0"/>
                <a:cs typeface="Times New Roman" charset="0"/>
              </a:rPr>
              <a:t>ΣΤ) ΑΚΟΛΟΥΘΕΙ ΣΥΖΗΤΗΣΗ ΑΝΑΦΟΡΙΚΑ ΜΕ ΤΗΝ ΠΟΡΕΙΑ ΤΩΝ ΣΧΕΣΕΩΝ ΤΟΥΣ ΣΤΟ ΜΕΛΛΟΝ ΚΑΘΩΣ ΚΑΙ ΤΟ ΠΩΣ ΘΑ ΑΦΑΝΙΣΟΥΝ ΚΑΘΕ ΕΠΙΚΕΙΜΕΝΗ ΠΕΡΙΠΤΩΣΗ ΣΥΓΚΡΟΥΣΗΣ.</a:t>
            </a:r>
          </a:p>
          <a:p>
            <a:pPr algn="just"/>
            <a:endParaRPr lang="el-GR" sz="28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285728"/>
            <a:ext cx="7846640" cy="767008"/>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83568" y="1412776"/>
            <a:ext cx="7603208" cy="4464496"/>
          </a:xfrm>
        </p:spPr>
        <p:txBody>
          <a:bodyPr>
            <a:noAutofit/>
          </a:bodyPr>
          <a:lstStyle/>
          <a:p>
            <a:pPr algn="just"/>
            <a:r>
              <a:rPr lang="el-GR" sz="2800" b="1" dirty="0">
                <a:latin typeface="Times New Roman" charset="0"/>
                <a:ea typeface="Times New Roman" charset="0"/>
                <a:cs typeface="Times New Roman" charset="0"/>
              </a:rPr>
              <a:t>ΜΕΘΟΔΟΙ ΑΝΤΙΜΕΤΩΠΙΣΗΣ ΤΗΣ ΣΥΓΚΡΟΥΣΗΣ ΣΤΟΥΣ ΟΡΓΑΝΙΣΜΟΥΣ</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ΠΡΟΚΕΙΜΕΝΟΥ ΜΙΑ ΟΡΓΑΝΩΣΗ ΝΑ ΠΕΤΥΧΕΙ ΤΟΥΣ ΣΤΟΧΟΥΣ ΤΗΣ, ΟΙ ΜΑΝΑΤΖΕΡ ΠΡΕΠΕΙ ΝΑ ΕΙΝΑΙ ΣΕ ΘΕΣΗ ΝΑ ΕΠΙΛΥΣΟΥΝ ΜΕ ΤΡΟΠΟ ΛΕΙΤΟΥΡΓΙΚΟ ΤΙΣ ΣΥΓΚΡΟΥΣΕΙΣ ΠΟΥ ΠΡΟΚΥΠΤΟΥΝ. ΑΥΤΟ ΣΗΜΑΙΝΕΙ ΟΤΙ Η ΣΥΓΚΡΟΥΣΗ ΔΙΕΥΘΕΤΕΙΤΑΙ ΕΙΤΕ ΜΕΣΩ </a:t>
            </a:r>
            <a:r>
              <a:rPr lang="el-GR" sz="2800" i="1" dirty="0">
                <a:latin typeface="Times New Roman" charset="0"/>
                <a:ea typeface="Times New Roman" charset="0"/>
                <a:cs typeface="Times New Roman" charset="0"/>
              </a:rPr>
              <a:t>ΣΥΜΒΙΒΑΣΜΟΥ ΕΙΤΕ ΜΕΣΩ ΣΥΝΕΡΓΑΣΙΑΣ.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43594"/>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683568" y="1825625"/>
            <a:ext cx="7831782" cy="3979639"/>
          </a:xfrm>
        </p:spPr>
        <p:txBody>
          <a:bodyPr>
            <a:normAutofit/>
          </a:bodyPr>
          <a:lstStyle/>
          <a:p>
            <a:pPr marL="0" indent="0" algn="just">
              <a:buNone/>
            </a:pPr>
            <a:r>
              <a:rPr lang="el-GR" sz="2800" dirty="0">
                <a:latin typeface="Times New Roman" charset="0"/>
                <a:ea typeface="Times New Roman" charset="0"/>
                <a:cs typeface="Times New Roman" charset="0"/>
              </a:rPr>
              <a:t>Η ΣΥΝΕΡΓΑΣΙΑ ΚΑΘΙΣΤΑΤΑΙ ΕΦΙΚΤΗ, ΟΤΑΝ ΚΑΘΕ ΜΕΡΟΣ ΕΝΔΙΑΦΕΡΕΤΑΙ ΓΙΑ ΤΗΝ ΕΠΙΤΕΥΞΗ ΤΩΝ ΔΙΚΩΝ ΤΟΥ ΣΤΟΧΩΝ ΑΛΛΑ ΚΑΙ ΤΩΝ ΣΤΟΧΩΝ ΤΟΥ ΑΛΛΟΥ ΜΕΡΟΥΣ ΚΑΙ ΕΙΝΑΙ ΠΡΟΘΥΜΟ ΝΑ ΕΜΠΛΑΚΕΙ ΣΕ ΜΙΑ ΣΥΝΑΛΛΑΓΗ ΤΟΥ ΤΥΠΟΥ «ΔΙΝΩ ΚΑΙ ΠΑΙΡΝΩ» ΚΑΙ ΝΑ ΕΧΕΙ ΣΥΓΚΑΤΑΒΑΤΙΚΗ ΔΙΑΘΕΣΗ ΕΩΣ ΟΤΟΥ ΕΠΕΛΘΕΙ ΜΙΑ ΛΟΓΙΚΗ ΛΥΣΗ ΤΗΣ ΣΥΓΚΡΟΥΣΗΣ. </a:t>
            </a:r>
          </a:p>
          <a:p>
            <a:pPr marL="0" indent="0">
              <a:buNone/>
            </a:pPr>
            <a:endParaRPr lang="en-US" dirty="0"/>
          </a:p>
        </p:txBody>
      </p:sp>
    </p:spTree>
    <p:extLst>
      <p:ext uri="{BB962C8B-B14F-4D97-AF65-F5344CB8AC3E}">
        <p14:creationId xmlns:p14="http://schemas.microsoft.com/office/powerpoint/2010/main" val="661192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16632"/>
            <a:ext cx="784664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908720"/>
            <a:ext cx="7459192" cy="5234924"/>
          </a:xfrm>
        </p:spPr>
        <p:txBody>
          <a:bodyPr>
            <a:normAutofit fontScale="92500"/>
          </a:bodyPr>
          <a:lstStyle/>
          <a:p>
            <a:pPr algn="just"/>
            <a:r>
              <a:rPr lang="el-GR" sz="2800" dirty="0">
                <a:latin typeface="Times New Roman" charset="0"/>
                <a:ea typeface="Times New Roman" charset="0"/>
                <a:cs typeface="Times New Roman" charset="0"/>
              </a:rPr>
              <a:t>Ο ΣΥΜΒΙΒΑΣΜΟΣ ΕΙΝΑΙ ΕΝΑΣ ΤΡΟΠΟΣ ΔΙΑΧΕΙΡΙΣΗΣ ΤΗΣ ΣΥΓΚΡΟΥΣΗΣ ΣΤΟΝ ΟΠΟΙΟ ΤΑ ΜΕΛΗ ΠΟΥ ΕΜΠΛΕΚΟΝΤΑΙ ΔΕΝ ΕΙΝΑΙ ΣΥΓΚΑΤΑΒΑΤΙΚΑ, ΑΛΛΑ ΒΡΙΣΚΟΥΝ ΕΝΑ ΤΡΟΠΟ ΕΠΙΛΥΣΗΣ ΤΩΝ ΔΙΑΦΟΡΩΝ ΤΟΥΣ, Ο ΟΠΟΙΟΣ ΕΞΥΠΗΡΕΤΕΙ ΚΑΙ ΤΟΥΣ ΔΥΟ. </a:t>
            </a:r>
          </a:p>
          <a:p>
            <a:pPr algn="just"/>
            <a:r>
              <a:rPr lang="el-GR" sz="2800" dirty="0">
                <a:latin typeface="Times New Roman" charset="0"/>
                <a:ea typeface="Times New Roman" charset="0"/>
                <a:cs typeface="Times New Roman" charset="0"/>
              </a:rPr>
              <a:t>ΟΙ ΣΤΡΑΤΗΓΙΚΕΣ ΔΙΑΧΕΙΡΙΣΗΣ ΤΗΣ ΣΥΓΚΡΟΥΣΗΣ ΠΟΥ ΜΠΟΡΟΥΝ ΝΑ ΧΡΗΣΙΜΟΠΟΙΗΣΟΥΝ ΟΙ ΜΑΝΑΤΖΕΡ, ΩΣΤΕ ΝΑ ΔΙΑΣΦΑΛΙΣΟΥΝ ΤΗΝ ΛΕΙΤΟΥΡΓΙΚΗ ΕΠΙΛΥΣΗ ΤΗΣ ΣΥΝΕΡΓΑΣΙΑΣ ΕΠΙΚΕΝΤΡΩΝΟΥΝ ΣΤΟ ΑΤΟΜΟ ΑΛΛΑ ΚΑΙ ΣΤΗΝ ΟΡΓΑΝΩΣΗ ΩΣ ΟΛΟΤΗΤΑ. ΑΥΤΕΣ ΤΙΣ ΣΤΡΑΤΗΓΙΚΕΣ ΘΑ ΕΞΕΤΑΣΟΥΜΕ ΣΤΗ ΣΥΝΕΧΕΙΑ.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27584" y="116632"/>
            <a:ext cx="7630616"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980728"/>
            <a:ext cx="8062664" cy="5616624"/>
          </a:xfrm>
        </p:spPr>
        <p:txBody>
          <a:bodyPr>
            <a:noAutofit/>
          </a:bodyPr>
          <a:lstStyle/>
          <a:p>
            <a:pPr algn="just"/>
            <a:r>
              <a:rPr lang="el-GR" sz="2800" dirty="0">
                <a:latin typeface="Times New Roman" charset="0"/>
                <a:ea typeface="Times New Roman" charset="0"/>
                <a:cs typeface="Times New Roman" charset="0"/>
              </a:rPr>
              <a:t>ΜΕΘΟΔΟΙ ΠΟΥ ΠΡΟΣΑΝΑΤΟΛΙΖΟΝΤΑΙ ΣΤΟ ΑΤΟΜΟ</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ΣΥΜΦΩΝΑ ΜΕ ΤΟΝ BARNEY &amp; GRIFFIN (1992), ΟΙ ΣΤΡΑΤΗΓΙΚΕΣ ΠΟΥ ΕΠΙΚΕΝΤΡΩΝΟΥΝ ΣΤΟ ΑΤΟΜΟ ΕΙΝΑΙ ΟΙ ΕΞΗΣ: </a:t>
            </a:r>
          </a:p>
          <a:p>
            <a:pPr algn="just"/>
            <a:r>
              <a:rPr lang="el-GR" sz="2800" b="1" dirty="0">
                <a:latin typeface="Times New Roman" charset="0"/>
                <a:ea typeface="Times New Roman" charset="0"/>
                <a:cs typeface="Times New Roman" charset="0"/>
              </a:rPr>
              <a:t>1. ΑΥΞΗΣΗ ΤΗΣ ΕΝΗΜΕΡΩΣΗΣ ΠΑΝΩ ΣΤΙΣ ΠΗΓΕΣ ΤΗΣ ΣΥΓΚΡΟΥΣΗΣ </a:t>
            </a:r>
          </a:p>
          <a:p>
            <a:pPr algn="just"/>
            <a:r>
              <a:rPr lang="el-GR" sz="2800" dirty="0">
                <a:latin typeface="Times New Roman" charset="0"/>
                <a:ea typeface="Times New Roman" charset="0"/>
                <a:cs typeface="Times New Roman" charset="0"/>
              </a:rPr>
              <a:t>ΚΑΠΟΙΕΣ ΦΟΡΕΣ Η ΣΥΓΚΡΟΥΣΗ ΠΗΓΑΖΕΙ ΛΟΓΩ ΔΙΑΠΡΟΣΩΠΙΚΩΝ ΠΑΡΕΞΗΓΗΣΕΩΝ ΚΑΙ ΠΡΟΒΛΗΜΑΤΩΝ ΕΠΙΚΟΙΝΩΝΙΑΣ. ΤΕΤΟΙΟ ΠΑΡΑΔΕΙΓΜΑ ΑΠΟΤΕΛΟΥΝ ΟΙ ΓΛΩΣΣΙΚΕΣ ΔΙΑΦΟΡΕΣ ΜΕΤΑΞΥ ΑΝΔΡΩΝ ΚΑΙ ΓΥΝΑΙΚΩΝ.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1"/>
            <a:ext cx="7903790" cy="648072"/>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683568" y="1196752"/>
            <a:ext cx="7941568" cy="5318051"/>
          </a:xfrm>
        </p:spPr>
        <p:txBody>
          <a:bodyPr>
            <a:normAutofit/>
          </a:bodyPr>
          <a:lstStyle/>
          <a:p>
            <a:pPr marL="0" indent="0" algn="just">
              <a:buNone/>
            </a:pPr>
            <a:r>
              <a:rPr lang="el-GR" sz="2800" dirty="0">
                <a:latin typeface="Times New Roman" charset="0"/>
                <a:ea typeface="Times New Roman" charset="0"/>
                <a:cs typeface="Times New Roman" charset="0"/>
              </a:rPr>
              <a:t>ΑΥΞΑΝΟΝΤΑΣ, ΛΟΙΠΟΝ, ΤΗΝ ΕΝΗΜΕΡΩΣΗ ΤΩΝ ΑΝΘΡΩΠΩΝ ΠΑΝΩ ΣΕ ΑΥΤΟ ΤΟ ΘΕΜΑ ΟΙ ΜΑΝΑΤΖΕΡ ΜΠΟΡΟΥΝ ΝΑ ΒΟΗΘΗΣΟΥΝ ΣΤΗΝ ΛΕΙΤΟΥΡΓΙΚΗ ΕΠΙΛΥΣΗ ΤΗΣ ΣΥΓΚΡΟΥΣΗΣ. ΑΠΟ ΤΗ ΣΤΙΓΜΗ ΠΟΥ ΟΙ ΑΝΤΡΕΣ ΚΑΙ ΟΙ ΓΥΝΑΙΚΕΣ ΘΑ ΕΧΟΥΝ ΣΥΝΕΙΔΗΤΟΠΟΙΗΣΕΙ ΟΤΙ Η ΣΥΓΚΡΟΥΣΗ ΤΟΥΣ ΟΦΕΙΛΕΤΑΙ ΣΕ ΓΛΩΣΣΙΚΕΣ ΔΙΑΦΟΡΕΣ ΜΠΟΡΟΥΝ ΝΑ ΑΛΛΗΛΕΠΙΔΡΑΣΟΥΝ ΜΕΤΑΞΥ ΤΟΥΣ ΠΙΟ ΑΠΟΤΕΛΕΣΜΑΤΙΚΑ.</a:t>
            </a:r>
            <a:endParaRPr lang="en-US" sz="2800" dirty="0"/>
          </a:p>
        </p:txBody>
      </p:sp>
    </p:spTree>
    <p:extLst>
      <p:ext uri="{BB962C8B-B14F-4D97-AF65-F5344CB8AC3E}">
        <p14:creationId xmlns:p14="http://schemas.microsoft.com/office/powerpoint/2010/main" val="10292909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42910" y="44624"/>
            <a:ext cx="7815290"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251520" y="692696"/>
            <a:ext cx="8064896" cy="5976664"/>
          </a:xfrm>
        </p:spPr>
        <p:txBody>
          <a:bodyPr>
            <a:noAutofit/>
          </a:bodyPr>
          <a:lstStyle/>
          <a:p>
            <a:pPr algn="just"/>
            <a:r>
              <a:rPr lang="el-GR" sz="2800" b="1" dirty="0">
                <a:latin typeface="Times New Roman" charset="0"/>
                <a:ea typeface="Times New Roman" charset="0"/>
                <a:cs typeface="Times New Roman" charset="0"/>
              </a:rPr>
              <a:t>2. ΑΥΞΗΣΗ ΤΗΣ ΕΝΗΜΕΡΩΣΗΣ ΠΑΝΩ ΣΤΗΝ ΠΟΙΚΙΛΙΑ </a:t>
            </a:r>
          </a:p>
          <a:p>
            <a:pPr algn="just"/>
            <a:r>
              <a:rPr lang="el-GR" sz="2800" dirty="0">
                <a:latin typeface="Times New Roman" charset="0"/>
                <a:ea typeface="Times New Roman" charset="0"/>
                <a:cs typeface="Times New Roman" charset="0"/>
              </a:rPr>
              <a:t>Η ΔΙΑΠΡΟΣΩΠΙΚΗ ΣΥΓΚΡΟΥΣΗ ΜΠΟΡΕΙ ΝΑ ΟΦΕΙΛΕΤΑΙ ΚΑΙ ΣΤΗΝ ΠΟΙΚΙΛΙΑ. Π.Χ. ΟΙ ΠΑΛΑΙΟΙ ΕΡΓΑΤΕΣ ΑΠΕΧΘΑΝΟΝΤΑΙ ΤΗΝ ΙΔΕΑ ΟΤΙ ΘΑ ΠΡΕΠΕΙ ΝΑ ΔΙΝΟΥΝ ΑΝΑΦΟΡΑ ΣΕ ΕΝΑΝ ΕΠΙΒΛΕΠΟΝΤΑ, ΠΟΥ ΕΙΝΑΙ ΝΕΟΤΕΡΟΣ ΤΟΥΣ Ή ΜΙΑ ΓΥΝΑΙΚΑ ΠΟΥ ΕΙΝΑΙ ΑΝΩΤΑΤΟ ΣΤΕΛΕΧΟΣ ΜΙΑΣ ΕΠΙΧΕΙΡΗΣΗΣ ΜΠΟΡΕΙ ΝΑ ΑΙΣΘΑΝΕΤΑΙ ΟΤΙ ΣΤΗΝ ΑΝΔΡΟΚΡΑΤΟΥΜΕΝΗ ΟΜΑΔΑ ΤΩΝ ΑΝΩΤΕΡΩΝ ΣΤΕΛΕΧΩΝ ΟΙ ΑΝΔΡΕΣ ΣΥΝΑΣΠΙΖΟΝΤΑΙ, ΟΠΟΤΕ ΚΑΠΟΙΟΣ ΑΠΟ ΑΥΤΟΥΣ ΔΙΑΦΩΝΕΙ ΜΕ ΤΙΣ ΠΡΟΤΑΣΕΙΣ ΤΗΣ ΚΑΙ ΜΠΟΡΕΙ ΝΑ ΠΡΟΚΛΗΘΟΥΝ ΕΠΑΝΑΛΑΜΒΑΝΟΜΕΝΕΣ ΣΥΓΚΡΟΥΣΕΙΣ.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85728"/>
            <a:ext cx="7702624"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1071538" y="1714488"/>
            <a:ext cx="7215238" cy="4429156"/>
          </a:xfrm>
        </p:spPr>
        <p:txBody>
          <a:bodyPr>
            <a:normAutofit fontScale="92500"/>
          </a:bodyPr>
          <a:lstStyle/>
          <a:p>
            <a:pPr algn="just"/>
            <a:r>
              <a:rPr lang="el-GR" sz="2800" b="1" dirty="0">
                <a:latin typeface="Times New Roman" charset="0"/>
                <a:ea typeface="Times New Roman" charset="0"/>
                <a:cs typeface="Times New Roman" charset="0"/>
              </a:rPr>
              <a:t>2. Η ΜΕΘΟΔΟΣ YOUR WAY</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endParaRPr lang="en-US" sz="2800" b="1"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ΤΗΝ ΕΦΑΡΜΟΓΗ ΤΗΣ ΟΦΕΙΛΟΥΝ ΝΑ ΑΚΟΛΟΥΘΗΣΟΥΝ ΚΑΙ ΟΙ ΔΥΟ ΠΛΕΥΡΕΣ ΠΟΥ ΕΧΟΥΝ ΣΥΓΚΡΟΥΣΤΕΙ, ΚΑΙ ΕΙΔΙΚΟΤΕΡΑ ΟΙ ΣΧΕΣΕΙΣ ΤΩΝ ΔΥΟ ΠΛΕΥΡΩΝ ΠΡΕΠΕΙ ΝΑ ΕΙΝΑΙ ΣΥΝΕΧΕΙΣ.</a:t>
            </a:r>
          </a:p>
          <a:p>
            <a:pPr marL="457200" indent="-457200" algn="just">
              <a:buFontTx/>
              <a:buChar char="-"/>
            </a:pPr>
            <a:r>
              <a:rPr lang="el-GR" sz="2800" dirty="0">
                <a:latin typeface="Times New Roman" charset="0"/>
                <a:ea typeface="Times New Roman" charset="0"/>
                <a:cs typeface="Times New Roman" charset="0"/>
              </a:rPr>
              <a:t> ΒΑΣΙΚΟ ΧΑΡΑΚΤΗΡΙΣΤΙΚΟ ΤΗΣ ΜΕΘΟΔΟΥ ΕΙΝΑΙ Η ΥΠΟΒΑΘΜΙΣΗ ΤΩΝ ΔΙΑΦΟΡΩΝ ΤΩΝ ΔΥΟ ΠΛΕΥΡΩΝ, ΓΕΓΟΝΟΣ ΤΟ ΟΠΟΙΟ ΟΔΗΓΕΙ ΣΤΟ ΣΥΜΒΙΒΑΣΜΟ.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88640"/>
            <a:ext cx="7702624"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836712"/>
            <a:ext cx="8280920" cy="5832648"/>
          </a:xfrm>
        </p:spPr>
        <p:txBody>
          <a:bodyPr>
            <a:noAutofit/>
          </a:bodyPr>
          <a:lstStyle/>
          <a:p>
            <a:pPr algn="just"/>
            <a:r>
              <a:rPr lang="el-GR" sz="2800" b="1" dirty="0">
                <a:latin typeface="Times New Roman" charset="0"/>
                <a:ea typeface="Times New Roman" charset="0"/>
                <a:cs typeface="Times New Roman" charset="0"/>
              </a:rPr>
              <a:t>3. ΕΞΑΣΚΗΣΗ ΤΗΣ ΚΥΚΛΙΚΗΣ ΕΡΓΑΣΙΑΣ Η ΤΗΣ ΠΡΟΣΩΡΙΝΗΣ ΑΝΑΘΕΣΗΣ ΕΡΓΩΝ </a:t>
            </a:r>
          </a:p>
          <a:p>
            <a:pPr algn="just"/>
            <a:r>
              <a:rPr lang="el-GR" sz="2800" dirty="0">
                <a:latin typeface="Times New Roman" charset="0"/>
                <a:ea typeface="Times New Roman" charset="0"/>
                <a:cs typeface="Times New Roman" charset="0"/>
              </a:rPr>
              <a:t>ΠΟΛΛΕΣ ΦΟΡΕΣ ΠΗΓΗ ΣΥΓΚΡΟΥΣΗΣ ΣΤΑ ΠΛΑΙΣΙΑ ΜΙΑΣ ΟΡΓΑΝΩΣΗΣ ΑΠΟΤΕΛΕΙ Η ΕΛΛΕΙΨΗ ΚΑΤΑΝΟΗΣΗΣ ΑΠΟ ΤΑ ΞΕΧΩΡΙΣΤΑ ΜΕΛΗ ΤΗΣ ΟΣΟΝ ΑΦΟΡΑ ΤΙΣ ΔΡΑΣΤΗΡΙΟΤΗΤΕΣ ΚΑΙ ΤΙΣ ΑΠΑΙΤΗΣΕΙΣ ΠΟΥ ΑΝΤΙΜΕΤΩΠΙΖΟΥΝ ΤΑ ΥΠΟΛΟΙΠΑ ΜΕΛΗ ΤΟΥ ΟΡΓΑΝΙΣΜΟΥ. ΣΕ ΑΥΤΕΣ ΤΙΣ ΠΕΡΙΠΤΩΣΕΙΣ Η ΚΥΚΛΙΚΗ ΜΕΤΑΚΙΝΗΣΗ ΤΩΝ ΜΕΛΩΝ ΣΕ ΔΙΑΦΟΡΑ ΤΜΗΜΑΤΑ ΚΑΙ Η ΠΡΟΣΩΡΙΝΗ ΑΝΑΘΕΣΗ ΕΡΓΩΝ ΔΙΕΥΡΥΝΕΙ ΤΗ ΓΝΩΣΗ ΤΩΝ ΜΕΛΩΝ, ΑΥΞΑΝΕΙ ΤΗΝ ΕΚΤΙΜΗΣΗ ΤΟΥΣ ΓΙΑ ΑΛΛΑ ΤΜΗΜΑΤΑ ΚΑΙ ΟΔΗΓΕΙ ΜΕ ΑΥΤΟ ΤΟΝ ΤΡΟΠΟ ΣΤΗΝ ΕΠΙΛΥΣΗ ΤΗΣ ΣΥΓΚΡΟΥΣΗΣ.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188640"/>
            <a:ext cx="784664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251520" y="980728"/>
            <a:ext cx="8640960" cy="5832648"/>
          </a:xfrm>
        </p:spPr>
        <p:txBody>
          <a:bodyPr>
            <a:noAutofit/>
          </a:bodyPr>
          <a:lstStyle/>
          <a:p>
            <a:pPr algn="just"/>
            <a:r>
              <a:rPr lang="el-GR" sz="2800" b="1" dirty="0">
                <a:latin typeface="Times New Roman" charset="0"/>
                <a:ea typeface="Times New Roman" charset="0"/>
                <a:cs typeface="Times New Roman" charset="0"/>
              </a:rPr>
              <a:t>4. ΧΡΗΣΗ ΤΗΣ ΜΕΤΑΘΕΣΗΣ ΜΕΤΑΞΥ ΤΜΗΜΑΤΩΝ Η ΚΑΙ ΤΗΣ ΑΠΟΛΥΣΗΣ ΑΝ ΚΡΙΝΕΤΑΙ ΑΠΑΡΑΙΤΗΤΟ </a:t>
            </a:r>
          </a:p>
          <a:p>
            <a:pPr algn="just"/>
            <a:r>
              <a:rPr lang="el-GR" sz="2800" dirty="0">
                <a:latin typeface="Times New Roman" charset="0"/>
                <a:ea typeface="Times New Roman" charset="0"/>
                <a:cs typeface="Times New Roman" charset="0"/>
              </a:rPr>
              <a:t>ΚΑΠΟΙΕΣ ΦΟΡΕΣ, ΟΤΑΝ ΟΙ ΥΠΟΛΟΙΠΕΣ ΣΤΡΑΤΗΓΙΚΕΣ ΕΠΙΛΥΣΗΣ ΤΗΣ ΣΥΓΚΡΟΥΣΗΣ ΔΕΝ ΕΠΙΤΥΓΧΑΝΟΥΝ, ΚΡΙΝΕΤΑΙ ΑΠΑΡΑΙΤΗΤΗ Η ΛΗΨΗ ΠΙΟ ΔΡΑΣΤΙΚΩΝ ΜΕΤΡΩΝ, ΟΠΩΣ Η ΜΟΝΙΜΗ ΜΕΤΑΘΕΣΗ ΣΕ ΑΛΛΟ ΤΜΗΜΑ Ή Η ΑΠΟΛΥΣΗ. ΑΝ, Π.Χ., ΔΥΟ ΜΑΝΑΤΖΕΡ ΠΟΥ ΔΟΥΛΕΥΟΥΝ ΣΤΟ ΙΔΙΟ ΤΜΗΜΑ ΒΡΙΣΚΟΝΤΑΙ ΣΕ ΣΥΝΕΧΗ ΔΙΑΜΑΧΗ, ΠΑΡΟΛΟ ΠΟΥ ΔΕΝ ΑΝΤΙΜΕΤΩΠΙΖΟΥΝ ΠΡΟΒΛΗΜΑ ΜΕ ΚΑΝΕΝΑΝ  ΣΥΝΕΡΓΑΤΗ ΤΟΥΣ, ΤΟΤΕ Η ΜΕΤΑΘΕΣΗ ΤΟΥ ΕΝΟΣ Ή ΚΑΙ ΤΩΝ ΔΥΟ ΣΕ ΑΛΛΟ ΤΜΗΜΑ Η Ή ΑΠΟΛΥΣΗ ΜΠΟΡΕΙ ΝΑ ΟΔΗΓΗΣΕΙ ΣΤΗΝ ΕΠΙΛΥΣΗ ΤΗΣ ΣΥΓΚΡΟΥΣΗΣ.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88640"/>
            <a:ext cx="7774632"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179512" y="836712"/>
            <a:ext cx="8640960" cy="5760640"/>
          </a:xfrm>
        </p:spPr>
        <p:txBody>
          <a:bodyPr>
            <a:normAutofit fontScale="25000" lnSpcReduction="20000"/>
          </a:bodyPr>
          <a:lstStyle/>
          <a:p>
            <a:pPr algn="just"/>
            <a:r>
              <a:rPr lang="el-GR" sz="2800" dirty="0">
                <a:latin typeface="Times New Roman" pitchFamily="18" charset="0"/>
                <a:cs typeface="Times New Roman" pitchFamily="18" charset="0"/>
              </a:rPr>
              <a:t>	</a:t>
            </a:r>
            <a:r>
              <a:rPr lang="el-GR" sz="11200" dirty="0">
                <a:latin typeface="Times New Roman" charset="0"/>
                <a:ea typeface="Times New Roman" charset="0"/>
                <a:cs typeface="Times New Roman" charset="0"/>
              </a:rPr>
              <a:t>ΜΕΘΟΔΟΙ ΠΟΥ ΠΡΟΣΑΝΑΤΟΛΙΖΟΝΤΑΙ ΣΤΟΝ ΟΡΓΑΝΙΣΜΟ</a:t>
            </a:r>
            <a:r>
              <a:rPr lang="en-US" sz="11200" dirty="0">
                <a:latin typeface="Times New Roman" charset="0"/>
                <a:ea typeface="Times New Roman" charset="0"/>
                <a:cs typeface="Times New Roman" charset="0"/>
              </a:rPr>
              <a:t>:</a:t>
            </a:r>
          </a:p>
          <a:p>
            <a:pPr algn="just"/>
            <a:r>
              <a:rPr lang="el-GR" sz="11200" dirty="0">
                <a:latin typeface="Times New Roman" charset="0"/>
                <a:ea typeface="Times New Roman" charset="0"/>
                <a:cs typeface="Times New Roman" charset="0"/>
              </a:rPr>
              <a:t>ΣΥΜΦΩΝΑ ΜΕ ΤΟΝ BARNEY &amp; GRIFFIN (1992), ΟΙ ΣΤΡΑΤΗΓΙΚΕΣ ΠΟΥ ΕΠΙΚΕΝΤΡΩΝΟΥΝ ΣΤΟ ΣΥΝΟΛΟ ΤΗΣ ΟΡΓΑΝΩΣΗΣ ΕΙΝΑΙ ΟΙ ΕΞΗΣ: </a:t>
            </a:r>
          </a:p>
          <a:p>
            <a:pPr algn="just"/>
            <a:r>
              <a:rPr lang="el-GR" sz="11200" b="1" dirty="0">
                <a:latin typeface="Times New Roman" charset="0"/>
                <a:ea typeface="Times New Roman" charset="0"/>
                <a:cs typeface="Times New Roman" charset="0"/>
              </a:rPr>
              <a:t>1. ΑΛΛΑΓΗ ΣΤΗΝ ΟΡΓΑΝΩΤΙΚΗ ΔΟΜΗ ΚΑΙ ΚΟΥΛΤΟΥΡΑ </a:t>
            </a:r>
          </a:p>
          <a:p>
            <a:pPr algn="just"/>
            <a:r>
              <a:rPr lang="el-GR" sz="11200" dirty="0">
                <a:latin typeface="Times New Roman" charset="0"/>
                <a:ea typeface="Times New Roman" charset="0"/>
                <a:cs typeface="Times New Roman" charset="0"/>
              </a:rPr>
              <a:t>Η ΣΥΓΚΡΟΥΣΗ ΜΠΟΡΕΙ ΝΑ ΣΗΜΑΝΕΙ ΤΗΝ ΑΛΛΑΓΗ ΣΤΗΝ ΟΡΓΑΝΩΤΙΚΗ ΔΟΜΗ ΚΑΙ ΚΟΥΛΤΟΥΡΑ. ΚΑΠΟΙΕΣ ΦΟΡΕΣ ΟΙ ΜΑΝΑΤΖΕΡ ΜΠΟΡΟΥΝ ΝΑ ΕΠΙΛΥΣΟΥΝ ΤΗ ΣΥΓΚΡΟΥΣΗ ΑΛΛΑΖΟΝΤΑΣ ΤΗΝ ΟΡΓΑΝΩΤΙΚΗ ΔΟΜΗ ΠΟΥ ΧΡΗΣΙΜΟΠΟΙΟΥΝ, ΓΙΑ ΝΑ ΟΡΓΑΝΩΣΟΥΝ ΑΝΘΡΩΠΟΥΣ ΚΑΙ ΕΡΓΑ. ΕΤΣΙ, ΚΑΘΩΣ Η ΟΡΓΑΝΩΣΗ ΜΕΓΑΛΩΝΕΙ Η </a:t>
            </a:r>
            <a:r>
              <a:rPr lang="el-GR" sz="11200" i="1" dirty="0">
                <a:latin typeface="Times New Roman" charset="0"/>
                <a:ea typeface="Times New Roman" charset="0"/>
                <a:cs typeface="Times New Roman" charset="0"/>
              </a:rPr>
              <a:t>ΛΕΙΤΟΥΡΓΙΚΗ ΟΡΓΑΝΩΣΗ ΠΟΥ ΗΤΑΝ ΑΠΟΤΕΛΕΣΜΑΤΙΚΗ, ΟΤΑΝ Η ΟΡΓΑΝΩΣΗ ΗΤΑΝ ΜΙΚΡΗ ΜΠΟΡΕΙ ΝΑ ΜΗΝ ΕΙΝΑΙ ΠΙΑ ΚΑΙ ΝΑ ΧΡΕΙΑΣΤΕΙ ΝΑ ΑΛΛΑΞΕΙ ΣΕ ΠΑΡΑΓΩΓΙΚΗ. </a:t>
            </a:r>
            <a:endParaRPr lang="el-GR" sz="11200" dirty="0">
              <a:latin typeface="Times New Roman" charset="0"/>
              <a:ea typeface="Times New Roman" charset="0"/>
              <a:cs typeface="Times New Roman"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16632"/>
            <a:ext cx="7774632"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1052736"/>
            <a:ext cx="7459192" cy="5090908"/>
          </a:xfrm>
        </p:spPr>
        <p:txBody>
          <a:bodyPr>
            <a:normAutofit lnSpcReduction="10000"/>
          </a:bodyPr>
          <a:lstStyle/>
          <a:p>
            <a:pPr algn="just"/>
            <a:r>
              <a:rPr lang="el-GR" sz="2800" dirty="0">
                <a:latin typeface="Times New Roman" charset="0"/>
                <a:ea typeface="Times New Roman" charset="0"/>
                <a:cs typeface="Times New Roman" charset="0"/>
              </a:rPr>
              <a:t>ΟΙ ΜΑΝΑΤΖΕΡ ΜΠΟΡΟΥΝ ΝΑ ΕΠΙΛΥΣΟΥΝ ΑΠΟΤΕΛΕΣΜΑΤΙΚΑ ΤΗ ΣΥΓΚΡΟΥΣΗ ΑΥΞΑΝΟΝΤΑΣ ΤΑ ΕΠΙΠΕΔΑ ΤΗΣ ΟΛΟΚΛΗΡΩΣΗΣ (INTEGRATION) ΣΤΗΝ ΟΡΓΑΝΩΣΗ. ΕΤΣΙ, ΓΙΑ ΠΑΡΑΔΕΙΓΜΑ, ΟΤΑΝ ΕΝΑΣ ΣΥΓΓΡΑΦΕΑΣ ΚΑΙ ΕΝΑ ΣΚΙΤΣΟΓΡΑΦΟΣ ΣΥΓΚΡΟΥΟΝΤΑΙ ΓΙΑ ΤΗΝ ΚΑΤΑΛΛΗΛΟΤΗΤΑ ΤΩΝ ΣΚΙΤΣΩΝ ΔΕΝ ΠΡΟΣΠΑΘΟΥΝ ΝΑ ΕΠΙΛΥΣΟΥΝ ΤΗ ΣΥΓΚΡΟΥΣΗ ΜΕΣΩ ΤΩΝ ΔΙΑΦΟΡΩΝ ΤΜΗΜΑΤΩΝ ΤΗΣ ΟΡΓΑΝΩΣΗΣ, ΑΛΛΑ ΑΝΑΓΝΩΡΙΖΟΥΝ ΟΤΙ ΑΠΟΤΕΛΕΙ ΔΙΚΟ ΤΟΥΣ ΠΡΟΒΛΗΜΑ ΚΑΙ ΕΠΙΛΥΟΥΝ ΤΟ ΖΗΤΗΜΑ ΜΟΝΟΙ ΤΟΥΣ ΕΠΙ ΤΟΠΟΥ.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27584" y="188640"/>
            <a:ext cx="7630616"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2060848"/>
            <a:ext cx="7560840" cy="4032448"/>
          </a:xfrm>
        </p:spPr>
        <p:txBody>
          <a:bodyPr>
            <a:noAutofit/>
          </a:bodyPr>
          <a:lstStyle/>
          <a:p>
            <a:pPr algn="just"/>
            <a:r>
              <a:rPr lang="el-GR" sz="2800" dirty="0">
                <a:latin typeface="Times New Roman" charset="0"/>
                <a:ea typeface="Times New Roman" charset="0"/>
                <a:cs typeface="Times New Roman" charset="0"/>
              </a:rPr>
              <a:t>ΚΑΠΟΙΕΣ ΦΟΡΕΣ ΚΡΙΝΕΤΑΙ ΑΠΑΡΑΙΤΗΤΗ Η ΑΛΛΑΓΗ ΤΗΣ ΟΡΓΑΝΩΤΙΚΗΣ ΚΟΥΛΤΟΥΡΑΣ ΠΡΟΚΕΙΜΕΝΟΥ ΝΑ ΕΠΙΛΥΘΕΙ Η ΣΥΓΚΡΟΥΣΗ. ΟΙ ΚΑΝΟΝΕΣ ΚΑΙ ΟΙ ΑΞΙΕΣ ΜΙΑΣ ΟΡΓΑΝΩΣΗΣ ΜΠΟΡΟΥΝ ΝΑ ΠΡΟΑΓΟΥΝ ΔΥΣΛΕΙΤΟΥΡΓΙΚΑ ΥΨΗΛΑ ΕΠΙΠΕΔΑ ΣΥΓΚΡΟΥΣΗΣ, Η ΟΠΟΙΑ ΔΥΣΚΟΛΑ ΕΠΙΛΥΕΤΑΙ.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27584" y="188640"/>
            <a:ext cx="7630616"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1484784"/>
            <a:ext cx="7776864" cy="5184576"/>
          </a:xfrm>
        </p:spPr>
        <p:txBody>
          <a:bodyPr>
            <a:noAutofit/>
          </a:bodyPr>
          <a:lstStyle/>
          <a:p>
            <a:pPr algn="just"/>
            <a:r>
              <a:rPr lang="el-GR" sz="2800" dirty="0">
                <a:latin typeface="Times New Roman" charset="0"/>
                <a:ea typeface="Times New Roman" charset="0"/>
                <a:cs typeface="Times New Roman" charset="0"/>
              </a:rPr>
              <a:t>Π.Χ. ΟΙ ΚΑΝΟΝΕΣ ΠΟΥ ΕΠΙΒΑΛΛΟΥΝ ΣΕΒΑΣΜΟ ΠΡΟΣ ΤΗΝ ΕΠΙΣΗΜΗ ΕΞΟΥΣΙΑ ΜΠΟΡΟΥΝ ΝΑ ΟΔΗΓΗΣΟΥΝ ΣΕ ΣΥΓΚΡΟΥΣΗ ΠΟΥ ΔΥΣΚΟΛΑ ΕΠΙΛΥΕΤΑΙ ΑΠΟ ΤΗ ΣΤΙΓΜΗ ΠΟΥ Η ΟΡΓΑΝΩΣΗ ΒΑΣΙΖΕΤΑΙ ΣΕ ΑΥΤΟΔΙΟΙΚΟΥΜΕΝΕΣ ΟΜΑΔΕΣ ΕΡΓΑΣΙΑΣ ΚΑΙ Ο ΡΟΛΟΣ ΤΩΝ ΜΑΝΑΤΖΕΡ ΚΑΘΩΣ ΚΑΙ Η ΔΟΜΗ ΤΗΣ ΕΞΟΥΣΙΑΣ ΣΤΗΝ ΟΡΓΑΝΩΣΗ ΑΛΛΑΖΟΥΝ.  ΣΕ ΤΕΤΟΙΕΣ ΠΕΡΙΠΤΩΣΕΙΣ Η ΑΛΛΑΓΗ ΤΩΝ ΚΑΝΟΝΩΝ ΜΠΟΡΕΙ ΝΑ ΑΠΟΤΕΛΕΙ ΜΙΑ ΑΠΟΤΕΛΕΣΜΑΤΙΚΗ ΣΤΡΑΤΗΓΙΚΗ ΕΠΙΛΥΣΗΣ ΤΗΣ ΣΥΓΚΡΟΥΣΗΣ. </a:t>
            </a:r>
          </a:p>
        </p:txBody>
      </p:sp>
    </p:spTree>
    <p:extLst>
      <p:ext uri="{BB962C8B-B14F-4D97-AF65-F5344CB8AC3E}">
        <p14:creationId xmlns:p14="http://schemas.microsoft.com/office/powerpoint/2010/main" val="257099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99592" y="116632"/>
            <a:ext cx="7558608" cy="64807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980728"/>
            <a:ext cx="8208912" cy="5472608"/>
          </a:xfrm>
        </p:spPr>
        <p:txBody>
          <a:bodyPr>
            <a:noAutofit/>
          </a:bodyPr>
          <a:lstStyle/>
          <a:p>
            <a:pPr algn="just"/>
            <a:r>
              <a:rPr lang="el-GR" sz="2800" b="1" dirty="0">
                <a:latin typeface="Times New Roman" charset="0"/>
                <a:ea typeface="Times New Roman" charset="0"/>
                <a:cs typeface="Times New Roman" charset="0"/>
              </a:rPr>
              <a:t>2. ΑΛΛΑΓΗ ΤΗΣ ΠΗΓΗΣ ΣΥΓΚΡΟΥΣΗΣ </a:t>
            </a:r>
          </a:p>
          <a:p>
            <a:pPr algn="just"/>
            <a:r>
              <a:rPr lang="el-GR" sz="2800" dirty="0">
                <a:latin typeface="Times New Roman" charset="0"/>
                <a:ea typeface="Times New Roman" charset="0"/>
                <a:cs typeface="Times New Roman" charset="0"/>
              </a:rPr>
              <a:t>ΟΤΑΝ Η ΣΥΓΚΡΟΥΣΗ ΟΦΕΙΛΕΤΑΙ ΣΕ ΥΠΕΡΒΑΣΗ ΕΞΟΥΣΙΑΣ, ΑΣΥΜΒΙΒΑΣΤΗ ΕΞΕΛΙΞΗ Η ΣΥΣΤΗΜΑ ΑΝΤΑΜΟΙΒΩΝ ΚΑΙ ΑΣΥΝΕΠΕΙΣ ΚΑΤΑΣΤΑΣΕΙΣ, ΟΙ ΜΑΝΑΤΖΕΡ ΜΠΟΡΟΥΝ ΝΑ ΕΠΙΛΥΣΟΥΝ ΑΠΟΤΕΛΕΣΜΑΤΙΚΑ ΤΗΝ ΣΥΓΚΡΟΥΣΗ ΑΛΛΑΖΟΝΤΑΣ ΤΗΝ ΠΗΓΗ ΤΗΣ (ΥΠΕΡΒΑΣΗ ΕΞΟΥΣΙΑΣ, ΑΣΥΜΒΙΒΑΣΤΗ ΕΞΕΛΙΞΗ Η ΣΥΣΤΗΜΑ ΑΝΤΑΜΟΙΒΩΝ ΚΑΙ ΑΣΥΝΕΠΕΙΣ ΚΑΤΑΣΤΑΣΕΙΣ). ΓΙΑ ΠΑΡΑΔΕΙΓΜΑ, ΟΙ ΜΑΝΑΤΖΕΡ ΜΠΟΡΟΥΝ ΝΑ ΑΝΑΘΕΣΟΥΝ ΑΠΟ ΤΗΝ ΑΡΧΗ ΕΡΓΑ ΚΑΙ ΑΡΜΟΔΙΟΤΗΤΕΣ, ΩΣΤΕ ΝΑ ΕΠΙΛΥΘΕΙ Η ΣΥΓΚΡΟΥΣΗ ΠΟΥ ΟΦΕΙΛΕΤΑΙ ΣΤΗΝ ΥΠΕΡΒΑΣΗ ΕΞΟΥΣΙΑΣ.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65127"/>
            <a:ext cx="7903790" cy="903634"/>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1115616" y="1484785"/>
            <a:ext cx="7128792" cy="3384376"/>
          </a:xfrm>
        </p:spPr>
        <p:txBody>
          <a:bodyPr>
            <a:normAutofit/>
          </a:bodyPr>
          <a:lstStyle/>
          <a:p>
            <a:pPr marL="0" indent="0">
              <a:buNone/>
            </a:pPr>
            <a:r>
              <a:rPr lang="el-GR" sz="2800" dirty="0">
                <a:latin typeface="Times New Roman" charset="0"/>
                <a:ea typeface="Times New Roman" charset="0"/>
                <a:cs typeface="Times New Roman" charset="0"/>
              </a:rPr>
              <a:t>ΣΥΜΦΩΝΑ ΜΕ ΤΟΝ BARNEY &amp; GRIFFIN (1992), ΜΕΡΙΚΟΙ ΤΡΟΠΟΙ ΜΕ ΤΟΥΣ ΟΠΟΙΟΥΣ ΟΙ ΜΑΝΑΤΖΕΡ ΜΠΟΡΟΥΝ ΝΑ ΕΛΕΓΞΟΥΝ, ΝΑ ΠΕΡΙΟΡΙΣΟΥΝ Η ΝΑ ΔΙΕΥΘΕΤΗΣΟΥΝ ΤΗ ΣΥΓΚΡΟΥΣΗ ΕΙΝΑΙ: </a:t>
            </a:r>
          </a:p>
          <a:p>
            <a:endParaRPr lang="en-US" sz="2800" dirty="0"/>
          </a:p>
        </p:txBody>
      </p:sp>
    </p:spTree>
    <p:extLst>
      <p:ext uri="{BB962C8B-B14F-4D97-AF65-F5344CB8AC3E}">
        <p14:creationId xmlns:p14="http://schemas.microsoft.com/office/powerpoint/2010/main" val="15990812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85728"/>
            <a:ext cx="7774632" cy="69500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107504" y="1196752"/>
            <a:ext cx="8640960" cy="5112568"/>
          </a:xfrm>
        </p:spPr>
        <p:txBody>
          <a:bodyPr>
            <a:normAutofit fontScale="85000" lnSpcReduction="10000"/>
          </a:bodyPr>
          <a:lstStyle/>
          <a:p>
            <a:pPr algn="just"/>
            <a:r>
              <a:rPr lang="en-US" sz="2800" dirty="0"/>
              <a:t>- </a:t>
            </a:r>
            <a:r>
              <a:rPr lang="el-GR" sz="3000" dirty="0">
                <a:latin typeface="Times New Roman" charset="0"/>
                <a:ea typeface="Times New Roman" charset="0"/>
                <a:cs typeface="Times New Roman" charset="0"/>
              </a:rPr>
              <a:t>ΝΑ ΔΩΣΟΥΝ ΠΕΡΙΣΣΟΤΕΡΟΥΣ ΠΟΡΟΥΣ ΣΤΙΣ ΟΜΑΔΕΣ. </a:t>
            </a:r>
          </a:p>
          <a:p>
            <a:pPr algn="just"/>
            <a:r>
              <a:rPr lang="en-US" sz="3000" dirty="0">
                <a:latin typeface="Times New Roman" charset="0"/>
                <a:ea typeface="Times New Roman" charset="0"/>
                <a:cs typeface="Times New Roman" charset="0"/>
              </a:rPr>
              <a:t>- </a:t>
            </a:r>
            <a:r>
              <a:rPr lang="el-GR" sz="3000" dirty="0">
                <a:latin typeface="Times New Roman" charset="0"/>
                <a:ea typeface="Times New Roman" charset="0"/>
                <a:cs typeface="Times New Roman" charset="0"/>
              </a:rPr>
              <a:t>ΝΑ ΔΙΕΥΡΥΝΟΥΝ ΤΗΝ ΑΛΛΗΛΕΠΙΔΡΑΣΗ ΤΩΝ ΟΜΑΔΩΝ ΚΑΙ ΝΑ ΤΙΣ ΣΥΝΤΟΝΙΖΟΥΝ ΣΥΧΝΟΤΕΡΑ ΚΑΙ ΣΕ ΜΕΓΑΛΥΤΕΡΟ ΒΑΘΜΟ. </a:t>
            </a:r>
          </a:p>
          <a:p>
            <a:pPr algn="just"/>
            <a:r>
              <a:rPr lang="en-US" sz="3000" dirty="0">
                <a:latin typeface="Times New Roman" charset="0"/>
                <a:ea typeface="Times New Roman" charset="0"/>
                <a:cs typeface="Times New Roman" charset="0"/>
              </a:rPr>
              <a:t>- </a:t>
            </a:r>
            <a:r>
              <a:rPr lang="el-GR" sz="3000" dirty="0">
                <a:latin typeface="Times New Roman" charset="0"/>
                <a:ea typeface="Times New Roman" charset="0"/>
                <a:cs typeface="Times New Roman" charset="0"/>
              </a:rPr>
              <a:t>ΝΑ ΘΕΣΟΥΝ ΑΝΩΤΕΡΟΥΣ - ΠΙΟ ΥΨΗΛΟΥΣ ΣΤΟΧΟΥΣ. </a:t>
            </a:r>
          </a:p>
          <a:p>
            <a:pPr algn="just"/>
            <a:r>
              <a:rPr lang="en-US" sz="3000" dirty="0">
                <a:latin typeface="Times New Roman" charset="0"/>
                <a:ea typeface="Times New Roman" charset="0"/>
                <a:cs typeface="Times New Roman" charset="0"/>
              </a:rPr>
              <a:t>- </a:t>
            </a:r>
            <a:r>
              <a:rPr lang="el-GR" sz="3000" dirty="0">
                <a:latin typeface="Times New Roman" charset="0"/>
                <a:ea typeface="Times New Roman" charset="0"/>
                <a:cs typeface="Times New Roman" charset="0"/>
              </a:rPr>
              <a:t>ΝΑ ΠΕΙΣΟΥΝ ΤΑ ΣΥΓΚΡΟΥΟΜΕΝΑ ΜΕΡΗ ΝΑ ΣΥΜΒΙΒΑΣΤΟΥΝ Η ΝΑ ΣΥΝΕΡΓΑΣΘΟΥΝ. </a:t>
            </a:r>
          </a:p>
          <a:p>
            <a:pPr algn="just"/>
            <a:r>
              <a:rPr lang="en-US" sz="3000" dirty="0">
                <a:latin typeface="Times New Roman" charset="0"/>
                <a:ea typeface="Times New Roman" charset="0"/>
                <a:cs typeface="Times New Roman" charset="0"/>
              </a:rPr>
              <a:t>- </a:t>
            </a:r>
            <a:r>
              <a:rPr lang="el-GR" sz="3000" dirty="0">
                <a:latin typeface="Times New Roman" charset="0"/>
                <a:ea typeface="Times New Roman" charset="0"/>
                <a:cs typeface="Times New Roman" charset="0"/>
              </a:rPr>
              <a:t>ΝΑ ΦΕΡΟΥΝ ΑΝΤΙΜΕΤΩΠΕΣ ΤΙΣ ΣΥΓΚΡΟΥΟΜΕΝΕΣ ΟΜΑΔΕΣ, ΩΣΤΕ ΝΑ ΔΙΑΠΡΑΓΜΑΤΕΥΘΟΥΝ ΓΙΑ ΤΗ ΣΥΓΚΡΟΥΣΗ. </a:t>
            </a:r>
          </a:p>
          <a:p>
            <a:pPr algn="just"/>
            <a:r>
              <a:rPr lang="en-US" sz="3000" dirty="0">
                <a:latin typeface="Times New Roman" charset="0"/>
                <a:ea typeface="Times New Roman" charset="0"/>
                <a:cs typeface="Times New Roman" charset="0"/>
              </a:rPr>
              <a:t>- </a:t>
            </a:r>
            <a:r>
              <a:rPr lang="el-GR" sz="3000" dirty="0">
                <a:latin typeface="Times New Roman" charset="0"/>
                <a:ea typeface="Times New Roman" charset="0"/>
                <a:cs typeface="Times New Roman" charset="0"/>
              </a:rPr>
              <a:t>ΝΑ ΠΕΙΣΟΥΝ ΤΙΣ ΣΥΓΚΡΟΥΟΜΕΝΕΣ ΟΜΑΔΕΣ ΝΑ ΔΕΧΘΟΥΝ ΤΗ ΔΙΑΜΕΣΟΛΑΒΗΣΗ ΤΡΙΤΟΥ ΠΡΟΣΩΠΟΥ. </a:t>
            </a:r>
          </a:p>
          <a:p>
            <a:pPr algn="just"/>
            <a:endParaRPr lang="el-GR" sz="2800"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16632"/>
            <a:ext cx="7702624"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467544" y="908720"/>
            <a:ext cx="7848872" cy="5544616"/>
          </a:xfrm>
        </p:spPr>
        <p:txBody>
          <a:bodyPr>
            <a:noAutofit/>
          </a:bodyPr>
          <a:lstStyle/>
          <a:p>
            <a:pPr algn="just"/>
            <a:r>
              <a:rPr lang="el-GR" sz="2800" b="1" dirty="0">
                <a:latin typeface="Times New Roman" charset="0"/>
                <a:ea typeface="Times New Roman" charset="0"/>
                <a:cs typeface="Times New Roman" charset="0"/>
              </a:rPr>
              <a:t>ΟΙ ΔΙΑΦΩΝΙΕΣ ΣΤΗΝ ΕΠΙΚΟΙΝΩΝΙΑ</a:t>
            </a:r>
            <a:r>
              <a:rPr lang="en-US" sz="2800" b="1" dirty="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ΣΥΜΦΩΝΑ ΜΕ ΤΟΝ S. LEVINE (1998), ΚΑΘΕ ΕΠΙΧΕΙΡΗΣΗ ΕΧΟΝΤΑΣ ΤΗΝ ΔΙΚΗ ΤΗΣ ΚΟΥΛΤΟΥΡΑ ΚΑΙ ΕΦΟΣΟΝ ΕΧΕΙ ΣΤΕΛΕΧΩΘΕΙ ΑΠΟ ΑΤΟΜΑ ΜΕ ΔΙΑΦΟΡΕΤΙΚΕΣ ΑΝΤΙΛΗΨΕΙΣ, ΠΕΠΟΙΘΗΣΕΙΣ Κ.Τ.Λ. ΕΙΝΑΙ ΛΟΓΙΚΟ ΑΡΚΕΤΑ ΣΥΧΝΑ ΝΑ ΠΑΡΑΤΗΡΟΥΝΤΑΙ ΣΕ ΑΥΤΗΝ ΠΡΟΣΤΡΙΒΕΣ ΚΑΙ ΔΙΑΦΩΝΙΕΣ ΑΝΑΜΕΣΑ ΣΕ ΑΤΟΜΑ Η ΚΑΙ ΟΜΑΔΕΣ. ΟΤΑΝ ΛΟΙΠΟΝ ΠΑΡΑΤΗΡΟΥΜΕ ΕΝΔΟ-ΕΤΑΙΡΙΚΕΣ ΤΡΙΒΕΣ ΚΑΙ ΔΙΑΦΩΝΙΕΣ ΚΑΤΑΛΑΒΑΙΝΟΥΜΕ ΟΤΙ ΑΚΟΜΗ ΚΑΙ ΑΝ ΠΡΟΧΩΡΗΣΟΥΜΕ ΣΤΗΝ ΕΠΙΛΥΣΗ ΤΟΥΣ ΑΥΤΟ ΔΕΝ ΑΠΟΚΛΕΙΕΙ ΤΗΝ ΕΠΑΝΕΜΦΑΝΙΣΗ ΜΙΑΣ ΝΕΑΣ ΣΥΓΚΡΟΥΣΗΣ.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285728"/>
            <a:ext cx="7990656"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1340768"/>
            <a:ext cx="7848872" cy="5112568"/>
          </a:xfrm>
        </p:spPr>
        <p:txBody>
          <a:bodyPr>
            <a:normAutofit/>
          </a:bodyPr>
          <a:lstStyle/>
          <a:p>
            <a:pPr algn="just"/>
            <a:r>
              <a:rPr lang="el-GR" sz="2800" b="1" dirty="0">
                <a:latin typeface="Times New Roman" charset="0"/>
                <a:ea typeface="Times New Roman" charset="0"/>
                <a:cs typeface="Times New Roman" charset="0"/>
              </a:rPr>
              <a:t>3. Η ΜΕΘΟΔΟΣ HALF WAY</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p>
          <a:p>
            <a:pPr marL="457200" indent="-457200" algn="just">
              <a:buFontTx/>
              <a:buChar char="-"/>
            </a:pPr>
            <a:r>
              <a:rPr lang="el-GR" sz="2800" dirty="0">
                <a:latin typeface="Times New Roman" charset="0"/>
                <a:ea typeface="Times New Roman" charset="0"/>
                <a:cs typeface="Times New Roman" charset="0"/>
              </a:rPr>
              <a:t>ΕΦΑΡΜΟΖΕΤΑΙ ΚΑΤΩ ΑΠΟ ΤΙΣ ΙΔΙΕΣ ΠΕΡΙΠΟΥ ΠΕΡΙΣΤΑΣΕΙΣ ΜΕ ΤΗΝ YOUR WAY</a:t>
            </a:r>
          </a:p>
          <a:p>
            <a:pPr marL="457200" indent="-457200" algn="just">
              <a:buFontTx/>
              <a:buChar char="-"/>
            </a:pPr>
            <a:r>
              <a:rPr lang="el-GR" sz="2800" dirty="0">
                <a:latin typeface="Times New Roman" charset="0"/>
                <a:ea typeface="Times New Roman" charset="0"/>
                <a:cs typeface="Times New Roman" charset="0"/>
              </a:rPr>
              <a:t> ΣΤΟΧΕΥΕΙ ΣΤΟ ΣΥΜΒΙΒΑΣΜΟ ΤΩΝ ΔΥΟ ΠΛΕΥΡΩΝ ΩΣΤΕ ΝΑ ΜΗΝ ΥΠΑΡΧΕΙ ΧΑΜΕΝΟΣ ΚΑΙ ΚΕΡΔΙΣΜΕΝΟΣ ΣΤΟ ΤΕΛΟΣ ΤΗΣ ΣΥΓΚΡΟΥΣΗΣ</a:t>
            </a:r>
          </a:p>
          <a:p>
            <a:pPr marL="457200" indent="-457200" algn="just">
              <a:buFontTx/>
              <a:buChar char="-"/>
            </a:pPr>
            <a:r>
              <a:rPr lang="el-GR" sz="2800" dirty="0">
                <a:latin typeface="Times New Roman" charset="0"/>
                <a:ea typeface="Times New Roman" charset="0"/>
                <a:cs typeface="Times New Roman" charset="0"/>
              </a:rPr>
              <a:t> ΓΙΑ ΝΑ ΠΕΤΥΧΕΙ Ο ΣΥΜΒΙΒΑΣΜΟΣ ΧΡΕΙΑΖΕΤΑΙ ΟΛΑ ΤΑ ΕΜΠΛΕΚΟΜΕΝΑ ΖΗΤΗΜΑΤΑ ΠΟΥ ΔΙΑΦΟΡΟΠΟΙΟΥΝ ΤΙΣ ΔΥΟ ΠΛΕΥΡΕΣ ΝΑ ΑΝΤΙΜΕΤΩΠΙΖΟΝΤΑΙ ΜΕ ΜΙΑ ΜΕΣΗ ΟΔΟ.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87610"/>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827584" y="1268761"/>
            <a:ext cx="7687766" cy="4104456"/>
          </a:xfrm>
        </p:spPr>
        <p:txBody>
          <a:bodyPr>
            <a:normAutofit/>
          </a:bodyPr>
          <a:lstStyle/>
          <a:p>
            <a:pPr marL="0" indent="0" algn="just">
              <a:buNone/>
            </a:pPr>
            <a:r>
              <a:rPr lang="el-GR" sz="2800" dirty="0">
                <a:latin typeface="Times New Roman" charset="0"/>
                <a:ea typeface="Times New Roman" charset="0"/>
                <a:cs typeface="Times New Roman" charset="0"/>
              </a:rPr>
              <a:t>ΑΝ ΚΑΙ ΤΑ ΔΥΟ ΑΝΤΙΚΡΟΥΟΜΕΝΑ ΜΕΡΗ ΕΜΜΕΝΟΥΝ ΣΤΗΝ ΑΠΟΨΗ ΤΟΥΣ ΚΑΙ ΑΡΝΟΥΝΤΑΙ ΝΑ ΥΠΟΧΩΡΗΣΟΥΝ, ΤΟ ΚΟΣΤΟΣ ΜΠΟΡΕΙ ΝΑ ΕΙΝΑΙ ΙΔΙΑΙΤΕΡΑ ΥΨΗΛΟ, Π.Χ. ΜΠΟΡΕΙ ΝΑ ΔΗΜΙΟΥΡΓΗΘΕΙ ΚΑΚΗ ΔΙΑΘΕΣΗ ΚΑΙ ΕΚΝΕΥΡΙΣΜΟΣ, ΜΕ ΑΠΟΤΕΛΕΣΑ ΤΟ ΕΡΓΑΣΙΑΚΟ ΠΕΡΙΒΑΛΛΟΝ ΝΑ ΓΙΝΕΙ ΔΥΣΑΡΕΣΤΟ ΓΙΑ ΟΛΟΥΣ. </a:t>
            </a:r>
          </a:p>
          <a:p>
            <a:pPr marL="0" indent="0" algn="just">
              <a:buNone/>
            </a:pPr>
            <a:endParaRPr lang="en-US" sz="2800" dirty="0"/>
          </a:p>
        </p:txBody>
      </p:sp>
    </p:spTree>
    <p:extLst>
      <p:ext uri="{BB962C8B-B14F-4D97-AF65-F5344CB8AC3E}">
        <p14:creationId xmlns:p14="http://schemas.microsoft.com/office/powerpoint/2010/main" val="4459803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85728"/>
            <a:ext cx="7702624" cy="767008"/>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1484784"/>
            <a:ext cx="7459192" cy="4658860"/>
          </a:xfrm>
        </p:spPr>
        <p:txBody>
          <a:bodyPr>
            <a:noAutofit/>
          </a:bodyPr>
          <a:lstStyle/>
          <a:p>
            <a:pPr algn="just"/>
            <a:r>
              <a:rPr lang="el-GR" sz="2800" dirty="0">
                <a:latin typeface="Times New Roman" charset="0"/>
                <a:ea typeface="Times New Roman" charset="0"/>
                <a:cs typeface="Times New Roman" charset="0"/>
              </a:rPr>
              <a:t>ΣΥΜΦΩΝΑ ΜΕ ΤΟΝ STEWART LEVINE (1998), ΙΔΡΥΤΗ ΤΗΣ RESOLUTION WORKS ΚΑΙ ΣΥΓΓΡΑΦΕΑ ΤΟΥ ΒΙΒΛΙΟΥ GETTING TO RESOLUTION: TURNING CONFLICT INTO COLLABORATION (ΜΕΤΑΒΑΣΗ ΣΤΗΝ ΕΠΙΛΥΣΗ</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ΜΕΤΑΤΡΟΠΗ ΤΗΣ ΣΥΓΚΡΟΥΣΗΣ ΣΕ ΣΥΝΕΡΓΑΣΙΑ), Η ΕΠΙΘΥΜΙΑ ΕΠΙΚΡΑΤΗΣΗΣ ΣΕ ΜΙΑ ΔΙΑΦΩΝΙΑ, ΑΝΕΞΑΡΤΗΤΑ ΑΠΟ ΤΟ ΠΟΣΟ ΑΣΗΜΑΝΤΗ ΜΠΟΡΕΙ ΝΑ ΕΙΝΑΙ ΑΥΤΗ Η ΔΙΑΦΩΝΙΑ, ΜΠΟΡΕΙ ΝΑ ΟΔΗΓΗΣΕΙ ΣΕ ΔΙΟΓΚΩΣΗ ΤΟΥ ΠΡΟΒΛΗΜΑΤΟΣ.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3634"/>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899592" y="1825625"/>
            <a:ext cx="7615758" cy="3475583"/>
          </a:xfrm>
        </p:spPr>
        <p:txBody>
          <a:bodyPr>
            <a:normAutofit/>
          </a:bodyPr>
          <a:lstStyle/>
          <a:p>
            <a:pPr marL="0" indent="0" algn="just">
              <a:buNone/>
            </a:pPr>
            <a:r>
              <a:rPr lang="el-GR" sz="2800" dirty="0">
                <a:latin typeface="Times New Roman" charset="0"/>
                <a:ea typeface="Times New Roman" charset="0"/>
                <a:cs typeface="Times New Roman" charset="0"/>
              </a:rPr>
              <a:t>ΕΠΙΣΗΣ, ΟΠΩΣ ΣΧΟΛΙΑΖΕΙ Ο S. LEVINE (1998), ΔΕΝ ΕΧΕΙ ΝΟΗΜΑ ΝΑ ΕΠΙΤΡΕΨΟΥΜΕ ΣΕ ΜΙΑ ΜΙΚΡΗ ΔΙΑΦΩΝΙΑ ΝΑ ΟΔΗΓΗΣΕΙ ΣΕ ΑΠΟΞΕΝΩΣΗ ΣΥΝΕΡΓΑΤΩΝ Η ΑΚΟΜΗ ΚΑΙ ΣΕ ΧΩΡΙΣΜΟ ΟΛΟΚΛΗΡΟΥ ΤΜΗΜΑΤΟΣ ΣΕ ΔΥΟ ΣΤΡΑΤΟΠΕΔΑ. </a:t>
            </a:r>
          </a:p>
          <a:p>
            <a:pPr marL="0" indent="0" algn="just">
              <a:buNone/>
            </a:pPr>
            <a:endParaRPr lang="en-US" sz="2800" dirty="0"/>
          </a:p>
        </p:txBody>
      </p:sp>
    </p:spTree>
    <p:extLst>
      <p:ext uri="{BB962C8B-B14F-4D97-AF65-F5344CB8AC3E}">
        <p14:creationId xmlns:p14="http://schemas.microsoft.com/office/powerpoint/2010/main" val="3214161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85728"/>
            <a:ext cx="7702624" cy="839016"/>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755576" y="1412776"/>
            <a:ext cx="7531200" cy="4730868"/>
          </a:xfrm>
        </p:spPr>
        <p:txBody>
          <a:bodyPr>
            <a:noAutofit/>
          </a:bodyPr>
          <a:lstStyle/>
          <a:p>
            <a:pPr algn="just"/>
            <a:r>
              <a:rPr lang="el-GR" sz="2800" b="1" dirty="0">
                <a:latin typeface="Times New Roman" charset="0"/>
                <a:ea typeface="Times New Roman" charset="0"/>
                <a:cs typeface="Times New Roman" charset="0"/>
              </a:rPr>
              <a:t>ΟΙ ΛΥΣΕΙΣ ΠΟΥ ΠΡΟΤΕΙΝΕΙ Ο S. LEVINE (1998) ΕΙΝΑΙ ΟΙ ΕΞΗΣ: </a:t>
            </a:r>
          </a:p>
          <a:p>
            <a:pPr algn="just"/>
            <a:r>
              <a:rPr lang="el-GR" sz="2800" dirty="0">
                <a:latin typeface="Times New Roman" charset="0"/>
                <a:ea typeface="Times New Roman" charset="0"/>
                <a:cs typeface="Times New Roman" charset="0"/>
              </a:rPr>
              <a:t>1. ΝΑ ΑΝΑΖΗΤΗΣΟΥΜΕ ΤΗΝ ΑΙΤΙΑ ΤΗΣ ΣΥΓΚΡΟΥΣΗΣ. </a:t>
            </a:r>
          </a:p>
          <a:p>
            <a:pPr algn="just"/>
            <a:r>
              <a:rPr lang="el-GR" sz="2800" dirty="0">
                <a:latin typeface="Times New Roman" charset="0"/>
                <a:ea typeface="Times New Roman" charset="0"/>
                <a:cs typeface="Times New Roman" charset="0"/>
              </a:rPr>
              <a:t>ΕΤΣΙ ΜΕ ΤΙΣ ΚΑΤΑΛΛΗΛΕΣ ΣΥΝΘΗΚΕΣ ΚΑΙ ΤΟ ΚΑΤΑΛΛΗΛΟ ΚΛΙΜΑ ΩΣΤΕ, ΕΜΕΙΣ Η Ο ΣΥΝΟΜΙΛΗΤΗΣ ΜΑΣ, ΝΑ ΘΕΣΟΥΜΕ ΣΤΟ ΤΡΑΠΕΖΙ ΤΑ ΠΡΑΓΜΑΤΙΚΑ ΠΡΟΒΛΗΜΑΤΑ ΠΟΥ ΒΡΙΣΚΟΝΤΑΙ ΣΤΗ ΡΙΖΑ ΤΗΣ ΣΥΓΚΡΟΥΣΗΣ: ΤΑ ΠΡΟΒΛΗΜΑΤΑ ΣΧΕΣΗΣ Η ΤΑΥΤΟΤΗΤΑΣ.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65127"/>
            <a:ext cx="7831782" cy="831626"/>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683568" y="1825625"/>
            <a:ext cx="7831782" cy="4123655"/>
          </a:xfrm>
        </p:spPr>
        <p:txBody>
          <a:bodyPr>
            <a:normAutofit/>
          </a:bodyPr>
          <a:lstStyle/>
          <a:p>
            <a:pPr marL="0" indent="0" algn="just">
              <a:buNone/>
            </a:pPr>
            <a:r>
              <a:rPr lang="el-GR" sz="2800" dirty="0">
                <a:latin typeface="Times New Roman" charset="0"/>
                <a:ea typeface="Times New Roman" charset="0"/>
                <a:cs typeface="Times New Roman" charset="0"/>
              </a:rPr>
              <a:t>ΕΝΑΣ ΔΙΟΡΑΤΙΚΟΣ ΠΡΟΪΣΤΑΜΕΝΟΣ ΙΣΩΣ ΚΑΤΟΡΘΩΣΕΙ ΝΑ ΜΕΣΟΛΑΒΗΣΕΙ ΣΕ ΜΙΑ ΤΕΤΟΙΑ ΠΕΡΙΣΤΑΣΗ. </a:t>
            </a:r>
          </a:p>
          <a:p>
            <a:pPr marL="0" indent="0" algn="just">
              <a:buNone/>
            </a:pPr>
            <a:r>
              <a:rPr lang="el-GR" sz="2800" dirty="0">
                <a:latin typeface="Times New Roman" charset="0"/>
                <a:ea typeface="Times New Roman" charset="0"/>
                <a:cs typeface="Times New Roman" charset="0"/>
              </a:rPr>
              <a:t>ΟΔΗΓΩΝΤΑΣ ΜΑΛΙΣΤΑ ΤΑ ΔΥΟ ΜΕΡΗ ΣΤΟ ΤΡΑΠΕΖΙ ΤΟΥ ΔΙΑΛΟΓΟΥ ΚΑΙ ΑΝΑΖΗΤΩΝΤΑΣ ΤΗΝ ΑΙΤΙΑ ΤΗΣ ΣΥΓΚΡΟΥΣΗΣ, ΙΣΩΣ ΔΗΜΙΟΥΡΓΗΘΕΙ ΤΟ ΚΑΤΑΛΛΗΛΟ ΠΕΡΙΒΑΛΛΟΝ ΓΙΑ ΝΑ ΕΚΦΡΑΣΤΟΥΝ ΒΑΘΙΕΣ ΚΑΙ ΛΕΠΤΕΣ ΑΝΤΙΘΕΣΕΙΣ. </a:t>
            </a:r>
          </a:p>
          <a:p>
            <a:pPr marL="0" indent="0" algn="just">
              <a:buNone/>
            </a:pPr>
            <a:endParaRPr lang="en-US" sz="2800" dirty="0"/>
          </a:p>
        </p:txBody>
      </p:sp>
    </p:spTree>
    <p:extLst>
      <p:ext uri="{BB962C8B-B14F-4D97-AF65-F5344CB8AC3E}">
        <p14:creationId xmlns:p14="http://schemas.microsoft.com/office/powerpoint/2010/main" val="13435455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85728"/>
            <a:ext cx="7774632"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251520" y="1196752"/>
            <a:ext cx="8424936" cy="5184576"/>
          </a:xfrm>
        </p:spPr>
        <p:txBody>
          <a:bodyPr>
            <a:noAutofit/>
          </a:bodyPr>
          <a:lstStyle/>
          <a:p>
            <a:pPr algn="just"/>
            <a:r>
              <a:rPr lang="el-GR" sz="2800" dirty="0">
                <a:latin typeface="Times New Roman" charset="0"/>
                <a:ea typeface="Times New Roman" charset="0"/>
                <a:cs typeface="Times New Roman" charset="0"/>
              </a:rPr>
              <a:t>2. ΘΑ ΠΡΕΠΕΙ ΝΑ ΕΚΦΡΑΣΟΥΜΕ ΤΗΝ ΑΠΟΨΗ ΜΑΣ. </a:t>
            </a:r>
          </a:p>
          <a:p>
            <a:pPr algn="just"/>
            <a:r>
              <a:rPr lang="el-GR" sz="2800" dirty="0">
                <a:latin typeface="Times New Roman" charset="0"/>
                <a:ea typeface="Times New Roman" charset="0"/>
                <a:cs typeface="Times New Roman" charset="0"/>
              </a:rPr>
              <a:t>ΟΠΩΣ ΥΠΟΣΤΗΡΙΖΕΙ Ο S. LEVINE (1998), «Η ΕΚΦΡΑΣΗ ΤΗΣ ΔΙΚΗΣ ΜΑΣ ΑΠΟΨΗΣ ΕΞΥΠΗΡΕΤΕΙ ΕΝΑ ΘΕΜΕΛΙΩΔΗ ΚΑΙ ΚΑΘΑΡΤΗΡΙΟ ΣΚΟΠΟ» ΚΑΙ ΑΠΟΤΕΛΕΙ ΕΝΑ «ΣΗΜΑΝΤΙΚΟ ΜΕΣΟ ΣΥΓΚΕΝΤΡΩΣΗΣ ΠΛΗΡΟΦΟΡΙΩΝ ΓΙΑ ΤΑ ΕΜΠΛΕΚΟΜΕΝΑ ΜΕΡΗ, ΠΕΡΙΛΑΜΒΑΝΟΜΕΝΟΥ ΚΑΙ ΑΥΤΟΥ ΠΟΥ ΕΚΦΡΑΖΕΙ ΤΗΝ ΑΠΟΨΗ ΤΟΥ. ΙΣΩΣ ΚΑΙ ΑΥΤΟΣ ΝΑ ΜΑΘΕΙ ΚΑΤΙ ΠΕΡΙΣΣΟΤΕΡΟ ΑΚΟΥΓΟΝΤΑΣ ΑΠΟ ΤΟ ΣΤΟΜΑ ΤΟΥ ΤΙΣ ΘΕΣΕΙΣ ΤΟΥ ΓΙΑ ΤΟ ΖΗΤΗΜΑ ΠΟΥ ΠΡΟΚΑΛΕΣΕ ΤΗ ΣΥΓΚΡΟΥΣΗ».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88640"/>
            <a:ext cx="7990656" cy="504056"/>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179512" y="836712"/>
            <a:ext cx="8856984" cy="5904656"/>
          </a:xfrm>
        </p:spPr>
        <p:txBody>
          <a:bodyPr>
            <a:noAutofit/>
          </a:bodyPr>
          <a:lstStyle/>
          <a:p>
            <a:pPr algn="just"/>
            <a:r>
              <a:rPr lang="el-GR" sz="2800" dirty="0">
                <a:latin typeface="Times New Roman" charset="0"/>
                <a:ea typeface="Times New Roman" charset="0"/>
                <a:cs typeface="Times New Roman" charset="0"/>
              </a:rPr>
              <a:t>3. ΤΕΛΟΣ, ΝΑ ΚΑΤΑΛΗΞΟΥΜΕ ΣΕ ΣΥΜΦΩΝΙΑ. </a:t>
            </a:r>
          </a:p>
          <a:p>
            <a:pPr algn="just"/>
            <a:r>
              <a:rPr lang="el-GR" sz="2800" dirty="0">
                <a:latin typeface="Times New Roman" charset="0"/>
                <a:ea typeface="Times New Roman" charset="0"/>
                <a:cs typeface="Times New Roman" charset="0"/>
              </a:rPr>
              <a:t>ΑΝ Η ΣΥΖΗΤΗΣΗ ΣΤΡΕΦΕΤΑΙ ΣΤΗΝ ΑΝΑΖΗΤΗΣΗ ΤΗΣ ΒΕΛΤΙΣΤΗΣ ΛΥΣΗΣ ΚΑΙ ΟΧΙ ΣΤΗΝ ΑΝΤΙΠΑΡΑΘΕΣΗ ΘΕΣΕΩΝ, Η ΦΥΣΙΟΛΟΓΙΚΗ ΚΑΤΑΛΗΞΗ ΠΡΕΠΕΙ ΝΑ ΕΙΝΑΙ ΕΝΑΣ ΔΙΚΑΙΟΣ ΚΑΙ ΑΠΟΔΕΚΤΟΣ ΣΥΓΚΕΡΑΣΜΟΣ ΤΩΝ ΑΝΤΙΘΕΤΩΝ ΑΠΟΨΕΩΝ. ΤΟ ΣΗΜΑΝΤΙΚΟΤΕΡΟ ΣΥΜΦΩΝΑ ΜΕ ΤΟΝ S. LEVINE (1998), ΕΙΝΑΙ ΟΤΙ «Η ΣΥΜΦΩΝΙΑ ΣΤΗΝ ΟΠΟΙΑ ΘΑ ΚΑΤΑΛΗΞΕΤΕ ΠΡΕΠΕΙ ΝΑ ΑΠΟΤΕΛΕΙ ΕΝΑ ΚΟΙΝΟ ΟΡΑΜΑ ΓΙΑ ΤΟ ΜΕΛΛΟΝ. ΠΡΟΚΕΙΤΑΙ ΓΙΑ ΜΙΑ ΥΠΟΣΧΕΣΗ ΟΧΙ ΜΟΝΟ ΓΙΑ ΤΗΝ ΕΠΙΛΥΣΗ ΤΗΣ ΥΠΑΡΧΟΥΣΑΣ ΔΙΑΜΑΧΗΣ, ΑΛΛΑ ΚΑΙ ΓΙΑ ΤΟΝ ΤΡΟΠΟ ΠΟΥ ΘΑ ΑΝΤΙΜΕΤΩΠΙΣΤΟΥΝ ΟΙ ΔΙΑΦΟΡΕΣ ΠΟΥ ΘΑ ΕΜΦΑΝΙΣΤΟΥΝ ΣΤΟ ΜΕΛΛΟΝ».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85728"/>
            <a:ext cx="7774632" cy="69500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1484784"/>
            <a:ext cx="7675216" cy="4104456"/>
          </a:xfrm>
        </p:spPr>
        <p:txBody>
          <a:bodyPr>
            <a:noAutofit/>
          </a:bodyPr>
          <a:lstStyle/>
          <a:p>
            <a:pPr algn="just"/>
            <a:r>
              <a:rPr lang="el-GR" sz="2800" dirty="0">
                <a:latin typeface="Times New Roman" charset="0"/>
                <a:ea typeface="Times New Roman" charset="0"/>
                <a:cs typeface="Times New Roman" charset="0"/>
              </a:rPr>
              <a:t>ΣΥΜΦΩΝΑ ΜΕ ΤΟΝ DANIEL J. CANARY (2000), ΚΑΘΗΓΗΤΗ ΕΠΙΚΟΙΝΩΝΙΑΣ ΣΤΟ ΠΑΝΕΠΙΣΤΗΜΙΟ ΤΗΣ ΑΡΙΖΟΝΑ ΚΑΙ ΕΙΔΙΚΟ ΣΤΙΣ ΔΙΑΠΡΟΣΩΠΙΚΕΣ ΑΝΤΙΠΑΡΑΘΕΣΕΙΣ, ΤΟ ΖΗΤΗΜΑ ΠΟΥ ΠΡΟΚΑΛΕΙ ΤΗ ΔΙΑΦΩΝΙΑ ΔΕΝ ΜΠΟΡΕΙ ΝΑ ΕΙΝΑΙ ΠΕΡΙΣΣΟΤΕΡΟ ΣΗΜΑΝΤΙΚΟ ΑΠΟ ΤΗ ΖΗΜΙΑ ΠΟΥ ΠΡΟΚΑΛΕΙΤΑΙ ΣΤΙΣ ΣΧΕΣΕΙΣ ΚΑΙ ΣΤΑ ΙΔΙΑ ΤΑ ΑΤΟΜΑ.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31626"/>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539552" y="1484784"/>
            <a:ext cx="7975798" cy="4692179"/>
          </a:xfrm>
        </p:spPr>
        <p:txBody>
          <a:bodyPr>
            <a:normAutofit lnSpcReduction="10000"/>
          </a:bodyPr>
          <a:lstStyle/>
          <a:p>
            <a:pPr marL="0" indent="0" algn="just">
              <a:buNone/>
            </a:pPr>
            <a:r>
              <a:rPr lang="el-GR" sz="2800" dirty="0">
                <a:latin typeface="Times New Roman" charset="0"/>
                <a:ea typeface="Times New Roman" charset="0"/>
                <a:cs typeface="Times New Roman" charset="0"/>
              </a:rPr>
              <a:t>Ο D.J. CANARY (2000), ΣΥΓΓΡΑΦΕΑΣ (ΜΑΖΙ ΜΕ ΤΟΝ WILLIAM R. CUPACH) ΤΟΥ ΒΙΒΛΙΟΥ COMPETENCE IN INTERPERSONAL CONFLICT (ΑΝΤΑΓΩΝΙΣΤΙΚΟΤΗΤΑ ΣΤΙΣ ΔΙΑΠΡΟΣΩΠΙΚΕΣ ΣΥΓΚΡΟΥΣΕΙΣ), ΥΠΟΣΤΗΡΙΖΕΙ ΟΤΙ ΣΥΧΝΑ ΟΙ ΑΝΘΡΩΠΟΙ ΞΕΧΝΟΥΝ ΠΩΣ Η ΣΥΜΠΕΡΙΦΟΡΑ ΤΟΥΣ ΣΧΕΤΙΖΕΤΑΙ ΜΕ ΤΗ ΣΧΕΣΗ ΤΟΥΣ ΜΕ ΤΟΥΣ ΣΥΝΑΔΕΛΦΟΥΣ ΤΟΥΣ, ΚΑΘΩΣ ΚΑΙ ΜΕ ΤΗΝ ΙΔΙΑ ΤΗΝ ΤΑΥΤΟΤΗΤΑ ΤΟΥΣ (Π.Χ. ΜΕ ΕΡΩΤΗΜΑΤΑ, ΟΠΩΣ «ΕΙΜΑΙ ΕΠΑΡΚΗΣ, ΑΡΕΣΤΟΣ, ΔΥΝΑΤΟΣ Η ΜΗΠΩΣ ΕΙΜΑΙ ΑΣΗΜΑΝΤΟΣ»). </a:t>
            </a:r>
          </a:p>
          <a:p>
            <a:pPr marL="0" indent="0" algn="just">
              <a:buNone/>
            </a:pPr>
            <a:endParaRPr lang="en-US" sz="2800" dirty="0"/>
          </a:p>
        </p:txBody>
      </p:sp>
    </p:spTree>
    <p:extLst>
      <p:ext uri="{BB962C8B-B14F-4D97-AF65-F5344CB8AC3E}">
        <p14:creationId xmlns:p14="http://schemas.microsoft.com/office/powerpoint/2010/main" val="8360793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87610"/>
          </a:xfrm>
        </p:spPr>
        <p:txBody>
          <a:bodyPr>
            <a:normAutofit/>
          </a:bodyPr>
          <a:lstStyle/>
          <a:p>
            <a:pPr algn="ctr"/>
            <a:r>
              <a:rPr lang="el-GR" b="1" dirty="0">
                <a:latin typeface="Times New Roman" pitchFamily="18" charset="0"/>
                <a:cs typeface="Times New Roman" pitchFamily="18" charset="0"/>
              </a:rPr>
              <a:t>ΕΠΙΛΥΣΗ ΣΥΓΚΡΟΥΣΕΩΝ</a:t>
            </a:r>
            <a:endParaRPr lang="en-US" dirty="0"/>
          </a:p>
        </p:txBody>
      </p:sp>
      <p:sp>
        <p:nvSpPr>
          <p:cNvPr id="3" name="Content Placeholder 2"/>
          <p:cNvSpPr>
            <a:spLocks noGrp="1"/>
          </p:cNvSpPr>
          <p:nvPr>
            <p:ph idx="1"/>
          </p:nvPr>
        </p:nvSpPr>
        <p:spPr>
          <a:xfrm>
            <a:off x="628650" y="1825625"/>
            <a:ext cx="7886700" cy="3763615"/>
          </a:xfrm>
        </p:spPr>
        <p:txBody>
          <a:bodyPr>
            <a:normAutofit/>
          </a:bodyPr>
          <a:lstStyle/>
          <a:p>
            <a:pPr marL="0" indent="0" algn="just">
              <a:buNone/>
            </a:pPr>
            <a:r>
              <a:rPr lang="el-GR" sz="2800" dirty="0">
                <a:latin typeface="Times New Roman" charset="0"/>
                <a:ea typeface="Times New Roman" charset="0"/>
                <a:cs typeface="Times New Roman" charset="0"/>
              </a:rPr>
              <a:t>ΟΠΩΣ ΣΧΟΛΙΑΖΕΙ Ο D.J. CANARY (2000), Η ΔΙΑΦΩΝΙΑ ΙΣΩΣ ΕΧΕΙ ΤΙΣ ΡΙΖΕΣ ΤΗΣ ΣΤΗΝ ΕΠΙΘΥΜΙΑ ΚΑΠΟΙΟΥ ΝΑ ΕΔΡΑΙΩΣΕΙ ΚΥΡΙΑΡΧΗ ΘΕΣΗ. ΜΙΑ ΔΙΑΦΩΝΙΑ ΓΙΑ ΕΝΑ ΘΕΜΑ ΣΤΗΝ ΠΡΑΓΜΑΤΙΚΟΤΗΤΑ ΜΠΟΡΕΙ ΝΑ ΟΦΕΙΛΕΤΑΙ ΠΕΡΙΣΣΟΤΕΡΟ ΣΤΗΝ ΠΡΟΣΠΑΘΕΙΑ ΚΑΠΟΙΟΥ ΝΑ ΝΙΩΣΕΙ ΙΣΧΥΡΟΣ ΚΑΙ ΔΥΝΑΤΟΣ ΑΦΟΥ ΓΙΝΕΙ ΤΟ ΔΙΚΟ ΤΟΥ. </a:t>
            </a:r>
          </a:p>
          <a:p>
            <a:pPr marL="0" indent="0" algn="just">
              <a:buNone/>
            </a:pPr>
            <a:endParaRPr lang="en-US" sz="2800" dirty="0"/>
          </a:p>
        </p:txBody>
      </p:sp>
    </p:spTree>
    <p:extLst>
      <p:ext uri="{BB962C8B-B14F-4D97-AF65-F5344CB8AC3E}">
        <p14:creationId xmlns:p14="http://schemas.microsoft.com/office/powerpoint/2010/main" val="662820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285728"/>
            <a:ext cx="7918648" cy="767008"/>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99592" y="1484784"/>
            <a:ext cx="7387184" cy="4658860"/>
          </a:xfrm>
        </p:spPr>
        <p:txBody>
          <a:bodyPr>
            <a:normAutofit lnSpcReduction="10000"/>
          </a:bodyPr>
          <a:lstStyle/>
          <a:p>
            <a:pPr marL="457200" indent="-457200" algn="just">
              <a:buFontTx/>
              <a:buChar char="-"/>
            </a:pPr>
            <a:r>
              <a:rPr lang="el-GR" sz="2800" dirty="0">
                <a:latin typeface="Times New Roman" charset="0"/>
                <a:ea typeface="Times New Roman" charset="0"/>
                <a:cs typeface="Times New Roman" charset="0"/>
              </a:rPr>
              <a:t>ΤΟ ΜΕΙΟΝΕΚΤΗΜΑ ΠΟΥ ΕΧΕΙ Ο ΣΥΜΒΙΒΑΣΜΟΣ ΕΙΝΑΙ ΟΤΙ ΔΕΝ ΘΕΩΡΕΙΤΑΙ ΜΙΑ ΛΥΣΗ ΤΗΣ ΣΤΡΑΤΗΓΙΚΗΣ WIN-WIN, ΑΛΛΑ ΜΙΑ ΠΡΟΤΑΣΗ ΤΗΣ LOSE-LOSE</a:t>
            </a:r>
          </a:p>
          <a:p>
            <a:pPr marL="457200" indent="-457200" algn="just">
              <a:buFontTx/>
              <a:buChar char="-"/>
            </a:pPr>
            <a:r>
              <a:rPr lang="el-GR" sz="2800" dirty="0">
                <a:latin typeface="Times New Roman" charset="0"/>
                <a:ea typeface="Times New Roman" charset="0"/>
                <a:cs typeface="Times New Roman" charset="0"/>
              </a:rPr>
              <a:t>ΟΙ ΔΥΟ ΠΛΕΥΡΕΣ ΘΕΩΡΟΥΝ ΟΤΙ ΕΔΩΣΑΝ ΠΟΛΛΑ Η ΟΤΙ ΠΗΡΑΝ ΕΛΑΧΙΣΤΑ, ΧΩΡΙΣ ΝΑ ΔΩΣΟΥΝ ΕΜΦΑΣΗ ΣΤΟ ΑΠΟΤΕΛΕΣΜΑ ΣΤΟ «ΤΙ» ΕΧΕΙ ΜΙΚΡΗ ΣΗΜΑΣΙΑ ΣΤΗΝ ΠΡΟΚΕΙΜΕΝΗ ΠΕΡΙΠΤΩΣΗ ΚΑΙ ΣΤΟ «ΠΟΣΟ» ΑΠΟΤΕΛΕΙ ΤΟ ΕΠΙΚΕΝΤΡΟ.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85728"/>
            <a:ext cx="7702624" cy="69500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1268760"/>
            <a:ext cx="7459192" cy="4874884"/>
          </a:xfrm>
        </p:spPr>
        <p:txBody>
          <a:bodyPr>
            <a:normAutofit/>
          </a:bodyPr>
          <a:lstStyle/>
          <a:p>
            <a:pPr algn="just"/>
            <a:r>
              <a:rPr lang="el-GR" sz="2800" b="1" dirty="0">
                <a:latin typeface="Times New Roman" charset="0"/>
                <a:ea typeface="Times New Roman" charset="0"/>
                <a:cs typeface="Times New Roman" charset="0"/>
              </a:rPr>
              <a:t>ΟΙ ΛΥΣΕΙΣ ΠΟΥ ΠΡΟΤΕΙΝΕΙ Ο D.J. CANARY (2000), ΕΙΝΑΙ ΟΙ ΕΞΗΣ: </a:t>
            </a:r>
          </a:p>
          <a:p>
            <a:pPr algn="just"/>
            <a:r>
              <a:rPr lang="el-GR" sz="2800" dirty="0">
                <a:latin typeface="Times New Roman" charset="0"/>
                <a:ea typeface="Times New Roman" charset="0"/>
                <a:cs typeface="Times New Roman" charset="0"/>
              </a:rPr>
              <a:t>1. ΝΑ ΑΝΑΖΗΤΗΣΟΥΜΕ ΤΗΝ ΑΙΤΙΑ ΤΗΣ ΣΥΓΚΡΟΥΣΗΣ. </a:t>
            </a:r>
          </a:p>
          <a:p>
            <a:pPr algn="just"/>
            <a:r>
              <a:rPr lang="el-GR" sz="2800" dirty="0">
                <a:latin typeface="Times New Roman" charset="0"/>
                <a:ea typeface="Times New Roman" charset="0"/>
                <a:cs typeface="Times New Roman" charset="0"/>
              </a:rPr>
              <a:t>ΤΑ ΠΡΑΓΜΑΤΑ ΘΑ ΔΥΣΚΟΛΕΨΟΥΝ ΑΚΟΜΑ ΠΕΡΙΣΣΟΤΕΡΟ ΑΝ Ο ΣΥΝΟΜΙΛΗΤΗΣ ΜΑΣ ΕΝΔΙΑΦΕΡΕΤΑΙ ΠΕΡΙΣΣΟΤΕΡΟ ΓΙΑ ΤΗΝ ΕΠΙΚΡΑΤΗΣΗ Η ΤΗΝ ΑΥΤΟ-ΕΠΙΒΕΒΑΙΩΣΗ ΤΟΥ, ΠΑΡΑ ΝΑ ΣΥΖΗΤΗΣΕΙ ΜΑΖΙ ΜΑΣ ΓΙΑ ΤΗ ΔΙΑΦΩΝΙΑ ΠΟΥ ΥΠΑΡΧΕΙ.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88640"/>
            <a:ext cx="7702624"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980728"/>
            <a:ext cx="8136904" cy="5472608"/>
          </a:xfrm>
        </p:spPr>
        <p:txBody>
          <a:bodyPr>
            <a:noAutofit/>
          </a:bodyPr>
          <a:lstStyle/>
          <a:p>
            <a:pPr algn="just"/>
            <a:r>
              <a:rPr lang="el-GR" sz="2800" dirty="0">
                <a:latin typeface="Times New Roman" charset="0"/>
                <a:ea typeface="Times New Roman" charset="0"/>
                <a:cs typeface="Times New Roman" charset="0"/>
              </a:rPr>
              <a:t>2. ΝΑ ΜΗΝ ΕΚΤΙΘΕΜΑΣΤΕ ΜΕ ΛΟΓΙΑ ΚΑΙ ΜΕ ΠΡΑΞΕΙΣ. ΝΑ ΠΡΟΣΠΑΘΗΣΟΥΜΕ ΝΑ ΑΠΟΦΥΓΟΥΜΕ ΤΙΣ ΑΝΟΥΣΙΕΣ ΠΑΡΕΞΗΓΗΣΕΙΣ, ΟΙ ΟΠΟΙΕΣ ΜΠΟΡΕΙ ΝΑ ΟΔΗΓΗΣΟΥΝ ΣΕ ΜΑΚΡΟΧΡΟΝΗ ΜΝΗΣΙΚΑΚΙΑ. ΑΝΤΙΘΕΤΑ, ΝΑ ΚΡΑΤΗΣΟΥΜΕ ΓΙΑ ΤΟΝ ΕΑΥΤΟ ΜΑΣ ΤΙΣ ΣΚΕΨΕΙΣ ΜΑΣ, ΝΑ ΣΥΓΚΡΑΤΗΣΟΥΜΕ ΤΗ ΓΛΩΣΣΑ ΜΑΣ ΚΑΙ ΝΑ ΜΙΛΗΣΟΥΜΕ ΗΡΕΜΑ. ΙΣΩΣ ΕΧΟΥΝ ΥΠΑΡΞΕΙ ΠΡΟΗΓΟΥΜΕΝΕΣ ΔΙΑΦΩΝΙΕΣ, ΟΜΩΣ ΝΑ ΠΑΡΟΥΜΕ ΜΙΑ ΒΑΘΙΑ ΑΝΑΣΑ ΠΡΙΝ ΞΕΣΠΑΣΟΥΜΕ ΣΤΟ ΣΥΝΑΔΕΛΦΟ ΜΑΣ, ΑΝΕΞΑΡΤΗΤΑ ΑΠΟ ΤΟΝ ΠΕΙΡΑΣΜΟ ΝΑ ΤΟΥ ΠΟΥΜΕ ΤΙ ΑΚΡΙΒΩΣ ΣΚΕΦΤΟΜΑΣΤΕ ΓΙ' ΑΥΤΟΝ.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285728"/>
            <a:ext cx="7846640" cy="69500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539552" y="1196752"/>
            <a:ext cx="7747224" cy="4946892"/>
          </a:xfrm>
        </p:spPr>
        <p:txBody>
          <a:bodyPr>
            <a:noAutofit/>
          </a:bodyPr>
          <a:lstStyle/>
          <a:p>
            <a:pPr algn="just"/>
            <a:r>
              <a:rPr lang="el-GR" sz="2800" b="1" dirty="0">
                <a:latin typeface="Times New Roman" charset="0"/>
                <a:ea typeface="Times New Roman" charset="0"/>
                <a:cs typeface="Times New Roman" charset="0"/>
              </a:rPr>
              <a:t>ΟΙ ΛΥΣΕΙΣ ΠΟΥ ΠΡΟΤΕΙΝΕΙ Η D. BORISOFF (1989), ΕΙΝΑΙ ΟΙ ΕΞΗΣ: </a:t>
            </a:r>
          </a:p>
          <a:p>
            <a:pPr algn="just"/>
            <a:r>
              <a:rPr lang="el-GR" sz="2800" dirty="0">
                <a:latin typeface="Times New Roman" charset="0"/>
                <a:ea typeface="Times New Roman" charset="0"/>
                <a:cs typeface="Times New Roman" charset="0"/>
              </a:rPr>
              <a:t>1. ΝΑ ΑΝΑΖΗΤΗΣΟΥΜΕ ΤΗΝ ΑΙΤΙΑ ΤΗΣ ΣΥΓΚΡΟΥΣΗΣ. </a:t>
            </a:r>
          </a:p>
          <a:p>
            <a:pPr algn="just"/>
            <a:r>
              <a:rPr lang="el-GR" sz="2800" dirty="0">
                <a:latin typeface="Times New Roman" charset="0"/>
                <a:ea typeface="Times New Roman" charset="0"/>
                <a:cs typeface="Times New Roman" charset="0"/>
              </a:rPr>
              <a:t>ΑΝ ΘΑ ΜΠΟΡΟΥΣΑΜΕ ΝΑ ΠΑΡΑΜΕΡΙΣΟΥΜΕ ΤΗΝ ΔΙΚΙΑ ΜΑΣ ΑΠΟΨΗ ΚΑΙ ΝΑ ΑΚΟΥΣΟΥΜΕ ΠΡΟΣΕΚΤΙΚΑ ΚΑΙ ΑΝΤΙΚΕΙΜΕΝΙΚΑ ΤΟΝ ΣΥΝΟΜΙΛΗΤΗ ΜΑΣ, ΙΣΩΣ ΚΑΤΟΡΘΩΣΟΥΜΕ ΝΑ ΑΝΑΚΑΛΥΨΟΥΜΕ ΜΙΑ ΛΥΣΗ ΠΟΥ ΘΑ ΙΚΑΝΟΠΟΙΗΣΕΙ ΚΑΙ ΤΟΥΣ ΔΥΟ. </a:t>
            </a:r>
          </a:p>
          <a:p>
            <a:pPr algn="just"/>
            <a:r>
              <a:rPr lang="el-GR" sz="2800" dirty="0">
                <a:latin typeface="Times New Roman" charset="0"/>
                <a:ea typeface="Times New Roman" charset="0"/>
                <a:cs typeface="Times New Roman" charset="0"/>
              </a:rPr>
              <a:t>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60649"/>
            <a:ext cx="7886700" cy="576064"/>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467544" y="1196752"/>
            <a:ext cx="8047806" cy="4980211"/>
          </a:xfrm>
        </p:spPr>
        <p:txBody>
          <a:bodyPr>
            <a:normAutofit lnSpcReduction="10000"/>
          </a:bodyPr>
          <a:lstStyle/>
          <a:p>
            <a:pPr marL="0" indent="0" algn="just">
              <a:buNone/>
            </a:pPr>
            <a:r>
              <a:rPr lang="el-GR" sz="2800" dirty="0">
                <a:latin typeface="Times New Roman" charset="0"/>
                <a:ea typeface="Times New Roman" charset="0"/>
                <a:cs typeface="Times New Roman" charset="0"/>
              </a:rPr>
              <a:t>2. ΝΑ ΠΡΟΣΕΞΟΥΜΕ ΤΑ ΜΗΝΥΜΑΤΑ ΠΟΥ ΔΕΝ ΕΧΟΥΝ ΛΟΓΙΑ. </a:t>
            </a:r>
          </a:p>
          <a:p>
            <a:pPr marL="0" indent="0" algn="just">
              <a:buNone/>
            </a:pPr>
            <a:r>
              <a:rPr lang="el-GR" sz="2800" dirty="0">
                <a:latin typeface="Times New Roman" charset="0"/>
                <a:ea typeface="Times New Roman" charset="0"/>
                <a:cs typeface="Times New Roman" charset="0"/>
              </a:rPr>
              <a:t>ΑΥΤΟ ΣΗΜΑΙΝΕΙ ΟΤΙ, ΟΤΑΝ ΤΟ ΑΤΟΜΟ ΠΟΥ ΒΡΙΣΚΕΤΑΙ ΑΠΕΝΑΝΤΙ ΜΑΣ ΚΙΝΕΙΤΑΙ ΝΕΥΡΙΚΑ, ΓΕΡΝΕΙ ΜΠΡΟΣΤΑ Η ΚΟΥΝΑΕΙ ΤΟ ΔΑΧΤΥΛΟ ΤΟΥ ΜΠΡΟΣΤΑ ΣΤΟ ΠΡΟΣΩΠΟ ΜΑΣ, ΕΙΝΑΙ ΠΡΟΤΙΜΟΤΕΡΟ ΝΑ ΑΠΟΣΥΡΘΟΥΜΕ ΕΥΓΕΝΙΚΑ ΚΑΙ ΝΑ ΕΠΑΝΕΛΘΟΥΜΕ ΜΙΑ ΠΙΟ ΚΑΤΑΛΛΗΛΗ ΣΤΙΓΜΗ. ΣΕ ΤΕΤΟΙΕΣ ΠΕΡΙΣΤΑΣΕΙΣ ΕΙΝΑΙ ΚΑΛΥΤΕΡΑ ΝΑ ΠΡΟΤΕΙΝΟΥΜΕ ΕΝΑ «TIME-OUT» ΠΡΟΤΟΥ ΠΡΟΣΠΑΘΗΣΟΥΜΕ ΝΑ ΚΑΤΑΛΗΞΟΥΜΕ ΣΕ ΜΙΑ ΑΠΟΦΑΣΗ.</a:t>
            </a:r>
            <a:endParaRPr lang="en-US" sz="2800" dirty="0"/>
          </a:p>
        </p:txBody>
      </p:sp>
    </p:spTree>
    <p:extLst>
      <p:ext uri="{BB962C8B-B14F-4D97-AF65-F5344CB8AC3E}">
        <p14:creationId xmlns:p14="http://schemas.microsoft.com/office/powerpoint/2010/main" val="15512580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88640"/>
            <a:ext cx="7774632"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980728"/>
            <a:ext cx="7846640" cy="5256584"/>
          </a:xfrm>
        </p:spPr>
        <p:txBody>
          <a:bodyPr>
            <a:normAutofit lnSpcReduction="10000"/>
          </a:bodyPr>
          <a:lstStyle/>
          <a:p>
            <a:pPr algn="just"/>
            <a:r>
              <a:rPr lang="el-GR" sz="2800" dirty="0">
                <a:latin typeface="Times New Roman" charset="0"/>
                <a:ea typeface="Times New Roman" charset="0"/>
                <a:cs typeface="Times New Roman" charset="0"/>
              </a:rPr>
              <a:t>Ο GARY S. TOPCHIK (2001), ΕΙΝΑΙ ΕΝΑΣ ΑΛΛΟΣ ΕΙΔΙΚΟΣ ΤΩΝ ΔΙΑΠΡΟΣΩΠΙΚΩΝ ΣΧΕΣΕΩΝ, Ο ΟΠΟΙΟΣ ΕΧΕΙ ΓΡΑΨΕΙ ΤΟ ΒΙΒΛΙΟ «MANAGING WORKPLACE NEGATIVITY (ΔΙΑΧΕΙΡΙΣΗ ΤΗΣ ΑΡΝΗΤΙΚΟΤΗΤΑΣ ΣΤΗ ΘΕΣΗ ΕΡΓΑΣΙΑΣ)». ΣΤΟ ΒΙΒΛΙΟ ΑΥΤΟ ΠΕΡΙΓΡΑΦΕΤΑΙ ΕΝΑ ΑΤΟΜΟ ΠΟΥ ΕΞΩΤΕΡΙΚΕΥΕΙ ΤΗΝ ΑΠΟΓΟΗΤΕΥΣΗ ΤΟΥ Η ΤΗ ΜΑΤΑΙΩΣΗ ΠΟΥ ΒΙΩΝΕΙ, ΠΕΡΝΩΝΤΑΣ ΣΑΝ ΟΔΟΣΤΡΩΤΗΡΑΣ ΠΑΝΩ ΑΠΟ ΤΟΥΣ ΑΛΛΟΥΣ. Ο G.S. TOPCHIK (2001), ΥΠΟΣΤΗΡΙΖΕΙ ΟΤΙ, ΟΤΑΝ ΚΑΠΟΙΟΣ ΚΑΛΕΙΤΑΙ ΝΑ ΑΝΤΙΜΕΤΩΠΙΣΕΙ ΕΝΑ ΤΕΤΟΙΟ ΑΤΟΜΟ, ΕΙΝΑΙ ΠΕΡΙΤΤΟ ΝΑ ΠΡΟΣΠΑΘΗΣΕΙ ΝΑ ΕΠΙΒΛΗΘΕΙ.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85728"/>
            <a:ext cx="7774632" cy="55098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1052736"/>
            <a:ext cx="7675216" cy="4968552"/>
          </a:xfrm>
        </p:spPr>
        <p:txBody>
          <a:bodyPr>
            <a:noAutofit/>
          </a:bodyPr>
          <a:lstStyle/>
          <a:p>
            <a:pPr algn="just"/>
            <a:r>
              <a:rPr lang="el-GR" sz="2800" b="1" dirty="0">
                <a:latin typeface="Times New Roman" charset="0"/>
                <a:ea typeface="Times New Roman" charset="0"/>
                <a:cs typeface="Times New Roman" charset="0"/>
              </a:rPr>
              <a:t>ΟΙ ΛΥΣΕΙΣ ΠΟΥ ΠΡΟΤΕΙΝΕΙ Ο G.S. TOPCHIK (2001), ΕΙΝΑΙ ΟΙ ΕΞΗΣ: </a:t>
            </a:r>
          </a:p>
          <a:p>
            <a:pPr algn="just"/>
            <a:r>
              <a:rPr lang="el-GR" sz="2800" dirty="0">
                <a:latin typeface="Times New Roman" charset="0"/>
                <a:ea typeface="Times New Roman" charset="0"/>
                <a:cs typeface="Times New Roman" charset="0"/>
              </a:rPr>
              <a:t>1. ΝΑ ΔΙΑΤΗΡΗΣΟΥΜΕ ΤΗΝ ΨΥΧΡΑΙΜΙΑ ΜΑΣ. </a:t>
            </a:r>
          </a:p>
          <a:p>
            <a:pPr algn="just"/>
            <a:r>
              <a:rPr lang="el-GR" sz="2800" dirty="0">
                <a:latin typeface="Times New Roman" charset="0"/>
                <a:ea typeface="Times New Roman" charset="0"/>
                <a:cs typeface="Times New Roman" charset="0"/>
              </a:rPr>
              <a:t>ΟΙ ΦΩΝΕΣ ΚΑΙ ΟΙ ΚΑΒΓΑΔΕΣ ΔΕΝ ΟΔΗΓΟΥΝ ΠΟΥΘΕΝΑ. </a:t>
            </a:r>
          </a:p>
          <a:p>
            <a:pPr algn="just"/>
            <a:r>
              <a:rPr lang="el-GR" sz="2800" dirty="0">
                <a:latin typeface="Times New Roman" charset="0"/>
                <a:ea typeface="Times New Roman" charset="0"/>
                <a:cs typeface="Times New Roman" charset="0"/>
              </a:rPr>
              <a:t>2. ΝΑ ΥΙΟΘΕΤΗΣΟΥΜΕ ΘΕΤΙΚΗ ΣΤΑΣΗ. </a:t>
            </a:r>
          </a:p>
          <a:p>
            <a:pPr algn="just"/>
            <a:r>
              <a:rPr lang="el-GR" sz="2800" dirty="0">
                <a:latin typeface="Times New Roman" charset="0"/>
                <a:ea typeface="Times New Roman" charset="0"/>
                <a:cs typeface="Times New Roman" charset="0"/>
              </a:rPr>
              <a:t>ΝΑ ΠΡΟΣΠΑΘΗΣΟΥΜΕ ΝΑ ΣΥΝΕΦΕΡΟΥΜΕ ΤΟΝ ΣΥΝΟΜΙΛΗΤΗΣ ΜΑΣ, ΜΙΛΩΝΤΑΣ ΤΟΥ ΓΙΑ ΤΗΝ ΣΥΜΠΕΡΙΦΟΡΑ ΤΟΥ.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8641"/>
            <a:ext cx="7886700" cy="648072"/>
          </a:xfrm>
        </p:spPr>
        <p:txBody>
          <a:bodyPr>
            <a:normAutofit/>
          </a:bodyPr>
          <a:lstStyle/>
          <a:p>
            <a:pPr algn="ctr"/>
            <a:r>
              <a:rPr lang="el-GR" sz="3200" b="1" dirty="0">
                <a:latin typeface="Times New Roman" pitchFamily="18" charset="0"/>
                <a:cs typeface="Times New Roman" pitchFamily="18" charset="0"/>
              </a:rPr>
              <a:t>ΕΠΙΛΥΣΗ ΣΥΓΚΡΟΥΣΕΩΝ</a:t>
            </a:r>
            <a:endParaRPr lang="en-US" sz="3200" dirty="0"/>
          </a:p>
        </p:txBody>
      </p:sp>
      <p:sp>
        <p:nvSpPr>
          <p:cNvPr id="3" name="Content Placeholder 2"/>
          <p:cNvSpPr>
            <a:spLocks noGrp="1"/>
          </p:cNvSpPr>
          <p:nvPr>
            <p:ph idx="1"/>
          </p:nvPr>
        </p:nvSpPr>
        <p:spPr>
          <a:xfrm>
            <a:off x="539552" y="1052737"/>
            <a:ext cx="7975798" cy="4896544"/>
          </a:xfrm>
        </p:spPr>
        <p:txBody>
          <a:bodyPr>
            <a:normAutofit/>
          </a:bodyPr>
          <a:lstStyle/>
          <a:p>
            <a:pPr marL="0" indent="0" algn="just">
              <a:buNone/>
            </a:pPr>
            <a:r>
              <a:rPr lang="el-GR" sz="2800" dirty="0">
                <a:latin typeface="Times New Roman" charset="0"/>
                <a:ea typeface="Times New Roman" charset="0"/>
                <a:cs typeface="Times New Roman" charset="0"/>
              </a:rPr>
              <a:t>ΝΑ ΤΟΥ ΕΞΗΓΗΣΟΥΜΕ ΠΟΙΑ ΕΙΝΑΙ Η ΣΩΣΤΗ ΣΥΜΠΕΡΙΦΟΡΑ ΚΑΙ ΠΟΙΑ Η ΑΠΟΔΕΚΤΗ ΣΤΑΣΗ ΚΑΙ ΣΤΗΝ ΣΥΝΕΧΕΙΑ ΝΑ ΣΤΡΕΨΕΤΕ ΚΑΙ ΠΑΛΙ ΤΗ ΣΥΖΗΤΗΣΗ ΣΤΟ ΘΕΜΑ ΠΟΥ ΠΡΟΚΑΛΕΣΕ ΤΗΝ ΑΝΤΙΠΑΡΑΘΕΣΗ. ΝΑ ΜΗΝ ΕΠΙΤΡΕΠΟΥΜΕ ΤΗΝ ΚΛΙΜΑΚΩΣΗ ΤΗΣ ΕΝΤΑΣΗΣ ΛΕΓΟΝΤΑΣ ΣΤΟΥΣ ΠΑΝΤΕΣ ΠΟΙΟΣ ΕΙΠΕ ΤΙ. ΣΕ ΜΙΑ ΤΕΤΟΙΑ ΠΕΡΙΠΤΩΣΗ Ο ΣΥΝΟΜΙΛΗΤΗΣ ΜΑΣ ΘΑ ΠΡΟΣΠΑΘΗΣΕΙ ΜΕ ΑΚΟΜΑ ΜΕΓΑΛΥΤΕΡΗ ΕΝΤΑΣΗ ΝΑ ΠΕΙΣΕΙ ΓΙΑ ΤΗΝ ΟΡΘΟΤΗΤΑ ΤΗΣ ΑΠΟΨΗΣ ΤΟΥ. </a:t>
            </a:r>
          </a:p>
          <a:p>
            <a:pPr marL="0" indent="0">
              <a:buNone/>
            </a:pPr>
            <a:endParaRPr lang="en-US" dirty="0"/>
          </a:p>
        </p:txBody>
      </p:sp>
    </p:spTree>
    <p:extLst>
      <p:ext uri="{BB962C8B-B14F-4D97-AF65-F5344CB8AC3E}">
        <p14:creationId xmlns:p14="http://schemas.microsoft.com/office/powerpoint/2010/main" val="15082496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85728"/>
            <a:ext cx="7774632"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611560" y="1196752"/>
            <a:ext cx="7675216" cy="4248472"/>
          </a:xfrm>
        </p:spPr>
        <p:txBody>
          <a:bodyPr>
            <a:noAutofit/>
          </a:bodyPr>
          <a:lstStyle/>
          <a:p>
            <a:pPr algn="just"/>
            <a:r>
              <a:rPr lang="el-GR" sz="2800" dirty="0">
                <a:latin typeface="Times New Roman" charset="0"/>
                <a:ea typeface="Times New Roman" charset="0"/>
                <a:cs typeface="Times New Roman" charset="0"/>
              </a:rPr>
              <a:t>3. ΝΑ ΕΣΤΙΑΣΟΥΜΕ ΣΤΟ ΠΑΡΟΝ ΚΑΙ ΤΟ ΜΕΛΛΟΝ. </a:t>
            </a:r>
          </a:p>
          <a:p>
            <a:pPr algn="just"/>
            <a:r>
              <a:rPr lang="el-GR" sz="2800" dirty="0">
                <a:latin typeface="Times New Roman" charset="0"/>
                <a:ea typeface="Times New Roman" charset="0"/>
                <a:cs typeface="Times New Roman" charset="0"/>
              </a:rPr>
              <a:t>ΠΡΕΠΕΙ ΝΑ ΕΠΙΚΕΝΤΡΩΣΟΥΜΕ ΣΤΟ ΠΑΡΟΝ ΓΙΑ ΝΑ ΛΥΣΟΥΜΕ ΤΟ ΤΡΕΧΟΝ ΠΡΟΒΛΗΜΑ ΚΑΙ ΝΑ ΑΠΟΦΥΓΟΥΜΕ ΚΑΤΑΣΤΑΣΕΙΣ ΠΑΡΟΜΟΙΕΣ ΣΤΟ ΜΕΛΛΟΝ, ΟΠΟΥ Ο ΕΝΑΣ ΕΡΓΑΖΟΜΕΝΟΣ ΔΕΝ ΓΝΩΡΙΖΕΙ ΤΙ ΕΧΕΙ ΚΑΝΕΙ Ο ΑΛΛΟΣ. </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42910" y="285728"/>
            <a:ext cx="7815290" cy="622992"/>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23528" y="1124744"/>
            <a:ext cx="8640960" cy="5328592"/>
          </a:xfrm>
        </p:spPr>
        <p:txBody>
          <a:bodyPr>
            <a:noAutofit/>
          </a:bodyPr>
          <a:lstStyle/>
          <a:p>
            <a:pPr algn="just"/>
            <a:r>
              <a:rPr lang="el-GR" sz="2800" b="1" dirty="0">
                <a:latin typeface="Times New Roman" charset="0"/>
                <a:ea typeface="Times New Roman" charset="0"/>
                <a:cs typeface="Times New Roman" charset="0"/>
              </a:rPr>
              <a:t>Η ΛΥΣΕΙΣ ΠΟΥ ΠΡΟΤΕΙΝΕΙ Ο B.J.G. HATELEY (1969), ΕΙΝΑΙ ΟΙ ΕΞΗΣ: </a:t>
            </a:r>
          </a:p>
          <a:p>
            <a:pPr algn="just"/>
            <a:r>
              <a:rPr lang="el-GR" sz="2800" dirty="0">
                <a:latin typeface="Times New Roman" charset="0"/>
                <a:ea typeface="Times New Roman" charset="0"/>
                <a:cs typeface="Times New Roman" charset="0"/>
              </a:rPr>
              <a:t>1. ΝΑ ΠΡΟΣΕΞΟΥΜΕ ΤΗΝ ΓΛΩΣΣΑ ΠΟΥ ΧΡΗΣΙΜΟΠΟΙΟΥΜΕ. </a:t>
            </a:r>
          </a:p>
          <a:p>
            <a:pPr algn="just"/>
            <a:r>
              <a:rPr lang="el-GR" sz="2800" dirty="0">
                <a:latin typeface="Times New Roman" charset="0"/>
                <a:ea typeface="Times New Roman" charset="0"/>
                <a:cs typeface="Times New Roman" charset="0"/>
              </a:rPr>
              <a:t>ΜΕΡΙΚΕΣ ΕΚΦΡΑΣΕΙΣ ΜΠΟΡΕΙ ΝΑ ΚΛΙΜΑΚΩΣΟΥΝ ΜΙΑ ΑΠΛΗ ΔΙΑΦΟΡΑ ΑΠΟΨΕΩΝ ΣΕ ΕΝΤΟΝΗ ΣΥΓΚΡΟΥΣΗ, ΕΝΩ ΑΛΛΕΣ ΜΠΟΡΕΙ ΝΑ ΜΕΤΑΤΡΕΨΟΥΝ ΕΝΑ ΜΙΚΡΟ-ΚΑΒΓΑΔΑΚΙ ΣΕ ΜΙΑ ΟΥΣΙΑΣΤΙΚΗ ΣΥΖΗΤΗΣΗ. ΕΚΦΡΑΣΕΙΣ ΠΟΥ ΜΠΟΡΟΥΝ ΝΑ ΚΛΙΜΑΚΩΣΟΥΝ ΤΗΝ ΕΝΤΑΣΗ ΕΙΝΑΙ ΟΙ ΕΞΗΣ: «ΠΩΣ ΕΙΝΑΙ ΔΥΝΑΤΟΝ ΝΑ ΥΠΑΙΝΙΣΣΕΣΑΙ ΟΤΙ;...», «Ο ΚΑΘΕΝΑΣ ΜΠΟΡΕΙ ΝΑ ΚΑΤΑΛΑΒΕΙ ΟΤΙ...»,Η «ΜΑ ΕΙΣΑΙ ΣΟΒΑΡΟΣ;».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85728"/>
            <a:ext cx="7702624" cy="695000"/>
          </a:xfrm>
        </p:spPr>
        <p:txBody>
          <a:bodyPr>
            <a:normAutofit/>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827584" y="1196752"/>
            <a:ext cx="7330590" cy="4759054"/>
          </a:xfrm>
        </p:spPr>
        <p:txBody>
          <a:bodyPr>
            <a:normAutofit/>
          </a:bodyPr>
          <a:lstStyle/>
          <a:p>
            <a:pPr algn="just"/>
            <a:r>
              <a:rPr lang="el-GR" sz="2800" dirty="0">
                <a:latin typeface="Times New Roman" charset="0"/>
                <a:ea typeface="Times New Roman" charset="0"/>
                <a:cs typeface="Times New Roman" charset="0"/>
              </a:rPr>
              <a:t>2. ΑΝ ΘΕΛΕΤΕ ΝΑ ΚΑΛΛΙΕΡΓΗΣΕΤΕ ΕΝΑ ΠΕΡΙΒΑΛΛΟΝ ΕΠΙΚΟΙΝΩΝΙΑΣ, ΠΡΟΤΙΜΗΣΤΕ ΤΙΣ ΠΑΡΑΚΑΤΩ ΕΚΦΡΑΣΕΙΣ: «ΜΙΣΟ ΛΕΠΤΟ, ΓΙΑ ΝΑ ΔΟΥΜΕ ΑΝ ΚΑΤΑΛΑΒΑ ΤΗΝ ΑΠΟΨΗ ΣΟΥ...», «ΚΑΙ ΟΙ ΔΥΟ ΜΑΣ ΠΡΟΣΠΑΘΟΥΜΕ ΝΑ ΠΕΤΥΧΟΥΜΕ ΤΟ... ΑΛΛΑ Η ΠΡΟΣΕΓΓΙΣΗ ΜΑΣ ΕΙΝΑΙ ΔΙΑΦΟΡΕΤΙΚΗ. ΙΣΩΣ ΑΝ...», Η «ΑΚΟΥΣΑ ΤΗΝ ΑΠΟΨΗ ΣΟΥ, ΑΛΛΑ ΘΑ ΗΘΕΛΑ ΝΑ ΒΕΒΑΙΩΘΟΥΜΕ ΟΤΙ ΤΗΝ ΚΑΤΑΛΑΒΑ ΣΩΣΤΑ».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42910" y="188640"/>
            <a:ext cx="7815290"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95536" y="908720"/>
            <a:ext cx="8280920" cy="5688632"/>
          </a:xfrm>
        </p:spPr>
        <p:txBody>
          <a:bodyPr>
            <a:normAutofit fontScale="92500"/>
          </a:bodyPr>
          <a:lstStyle/>
          <a:p>
            <a:pPr algn="just"/>
            <a:r>
              <a:rPr lang="el-GR" sz="2800" b="1" dirty="0">
                <a:latin typeface="Times New Roman" charset="0"/>
                <a:ea typeface="Times New Roman" charset="0"/>
                <a:cs typeface="Times New Roman" charset="0"/>
              </a:rPr>
              <a:t>4. Η ΜΕΘΟΔΟΣ OUR WAY</a:t>
            </a:r>
            <a:r>
              <a:rPr lang="en-US" sz="2800" b="1"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ΕΙΝΑΙ ΜΙΑ ΑΠΟ ΤΙΣ ΠΙΟ ΕΠΙΤΥΧΗΜΕΝΕΣ ΜΕΘΟΔΟΥΣ</a:t>
            </a:r>
          </a:p>
          <a:p>
            <a:pPr marL="457200" indent="-457200" algn="just">
              <a:buFontTx/>
              <a:buChar char="-"/>
            </a:pPr>
            <a:r>
              <a:rPr lang="el-GR" sz="2800" dirty="0">
                <a:latin typeface="Times New Roman" charset="0"/>
                <a:ea typeface="Times New Roman" charset="0"/>
                <a:cs typeface="Times New Roman" charset="0"/>
              </a:rPr>
              <a:t>ΠΑΡΕΧΕΙ ΜΑΚΡΟΧΡΟΝΙΕΣ ΛΥΣΕΙΣ ΣΤΑ ΠΡΟΒΛΗΜΑΤΑ ΚΑΙ ΑΝΗΚΕΙ ΣΤΗΝ ΚΑΤΗΓΟΡΙΑ ΤΗΣ ΣΤΡΑΤΗΓΙΚΗΣ WIN-WIN</a:t>
            </a:r>
          </a:p>
          <a:p>
            <a:pPr marL="457200" indent="-457200" algn="just">
              <a:buFontTx/>
              <a:buChar char="-"/>
            </a:pPr>
            <a:r>
              <a:rPr lang="el-GR" sz="2800" dirty="0">
                <a:latin typeface="Times New Roman" charset="0"/>
                <a:ea typeface="Times New Roman" charset="0"/>
                <a:cs typeface="Times New Roman" charset="0"/>
              </a:rPr>
              <a:t>Η ΜΗ ΣΥΧΝΗ ΧΡΗΣΗ ΤΗΣ ΟΦΕΙΛΕΤΑΙ ΣΤΟ ΟΤΙ ΑΠΑΙΤΕΙ ΠΟΛΥ ΧΡΟΝΟ ΚΑΙ ΠΡΟΣΠΑΘΕΙΑ</a:t>
            </a:r>
          </a:p>
          <a:p>
            <a:pPr marL="457200" indent="-457200" algn="just">
              <a:buFontTx/>
              <a:buChar char="-"/>
            </a:pPr>
            <a:r>
              <a:rPr lang="el-GR" sz="2800" dirty="0">
                <a:latin typeface="Times New Roman" charset="0"/>
                <a:ea typeface="Times New Roman" charset="0"/>
                <a:cs typeface="Times New Roman" charset="0"/>
              </a:rPr>
              <a:t>ΘΕΩΡΗΤΙΚΑ Η ΜΕΘΟΔΟΣ OUR WAY ΕΙΝΑΙ ΙΔΑΝΙΚΗ, ΩΣΤΟΣΟ ΣΕ ΠΡΑΓΜΑΤΙΚΕΣ ΣΥΝΘΗΚΕΣ ΣΥΧΝΑ ΔΕΝ ΜΠΟΡΕΙ ΝΑ ΕΦΑΡΜΟΣΤΕΙ. ΑΥΤΟ ΟΦΕΙΛΕΤΑΙ ΣΤΗΝ ΠΙΕΣΗ ΠΟΥ ΑΣΚΕΙ Ο ΧΡΟΝΟΣ, ΚΑΙ ΣΤΗ ΜΗ ΕΜΒΑΘΥΝΣΗ ΤΩΝ ΠΡΑΓΜΑΤΙΚΩΝ ΑΙΤΙΩΝ ΠΟΥ ΠΡΟΚΑΛΕΣΑΝ ΤΗΝ ΣΥΓΚΡΟΥΣΗ. </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85728"/>
            <a:ext cx="7774632" cy="622992"/>
          </a:xfrm>
        </p:spPr>
        <p:txBody>
          <a:bodyPr>
            <a:normAutofit/>
          </a:bodyPr>
          <a:lstStyle/>
          <a:p>
            <a:r>
              <a:rPr lang="el-GR" sz="3600" b="1" dirty="0">
                <a:latin typeface="Times New Roman" pitchFamily="18" charset="0"/>
                <a:cs typeface="Times New Roman" pitchFamily="18" charset="0"/>
              </a:rPr>
              <a:t>ΒΙΒΛΙΟΓΡΑΦΙΑ</a:t>
            </a:r>
          </a:p>
        </p:txBody>
      </p:sp>
      <p:sp>
        <p:nvSpPr>
          <p:cNvPr id="3" name="2 - Υπότιτλος"/>
          <p:cNvSpPr>
            <a:spLocks noGrp="1"/>
          </p:cNvSpPr>
          <p:nvPr>
            <p:ph type="subTitle" idx="1"/>
          </p:nvPr>
        </p:nvSpPr>
        <p:spPr>
          <a:xfrm>
            <a:off x="251520" y="1268760"/>
            <a:ext cx="8640960" cy="4968552"/>
          </a:xfrm>
        </p:spPr>
        <p:txBody>
          <a:bodyPr>
            <a:noAutofit/>
          </a:bodyPr>
          <a:lstStyle/>
          <a:p>
            <a:pPr algn="just"/>
            <a:r>
              <a:rPr lang="el-GR" sz="2800" dirty="0">
                <a:latin typeface="Times New Roman" charset="0"/>
                <a:ea typeface="Times New Roman" charset="0"/>
                <a:cs typeface="Times New Roman" charset="0"/>
              </a:rPr>
              <a:t>Αντωνάκης, Ι.</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Οργανωσιακές</a:t>
            </a:r>
            <a:r>
              <a:rPr lang="el-GR" sz="2800" i="1" dirty="0">
                <a:latin typeface="Times New Roman" charset="0"/>
                <a:ea typeface="Times New Roman" charset="0"/>
                <a:cs typeface="Times New Roman" charset="0"/>
              </a:rPr>
              <a:t> Συγκρούσεις</a:t>
            </a:r>
            <a:r>
              <a:rPr lang="el-GR" sz="2800" dirty="0">
                <a:latin typeface="Times New Roman" charset="0"/>
                <a:ea typeface="Times New Roman" charset="0"/>
                <a:cs typeface="Times New Roman" charset="0"/>
              </a:rPr>
              <a:t>. Ηράκλειο</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Τεχνολογικό Εκπαιδευτικό Ίδρυμα Κρήτης, 2012.</a:t>
            </a:r>
          </a:p>
          <a:p>
            <a:pPr algn="just"/>
            <a:r>
              <a:rPr lang="en-US" sz="2800" dirty="0">
                <a:latin typeface="Times New Roman" charset="0"/>
                <a:ea typeface="Times New Roman" charset="0"/>
                <a:cs typeface="Times New Roman" charset="0"/>
              </a:rPr>
              <a:t>Alan C. </a:t>
            </a:r>
            <a:r>
              <a:rPr lang="en-US" sz="2800" dirty="0" err="1">
                <a:latin typeface="Times New Roman" charset="0"/>
                <a:ea typeface="Times New Roman" charset="0"/>
                <a:cs typeface="Times New Roman" charset="0"/>
              </a:rPr>
              <a:t>Filley</a:t>
            </a:r>
            <a:r>
              <a:rPr lang="en-US" sz="2800" dirty="0">
                <a:latin typeface="Times New Roman" charset="0"/>
                <a:ea typeface="Times New Roman" charset="0"/>
                <a:cs typeface="Times New Roman" charset="0"/>
              </a:rPr>
              <a:t>. (1975), INTERPERSONAL CONFLICT RESOLUTION. University Of Wisconsin. Madison. </a:t>
            </a:r>
          </a:p>
          <a:p>
            <a:pPr algn="just"/>
            <a:r>
              <a:rPr lang="el-GR" sz="2800" dirty="0">
                <a:latin typeface="Times New Roman" charset="0"/>
                <a:ea typeface="Times New Roman" charset="0"/>
                <a:cs typeface="Times New Roman" charset="0"/>
              </a:rPr>
              <a:t>Άξελροντ, Ρ.(1998). Η ΕΞΕΛΙΞΗ ΤΗΣ ΣΥΝΕΡΓΑΣΙΑΣ</a:t>
            </a:r>
            <a:r>
              <a:rPr lang="el-GR" sz="2800" i="1" dirty="0">
                <a:latin typeface="Times New Roman" charset="0"/>
                <a:ea typeface="Times New Roman" charset="0"/>
                <a:cs typeface="Times New Roman" charset="0"/>
              </a:rPr>
              <a:t>. (Σ. </a:t>
            </a:r>
            <a:r>
              <a:rPr lang="el-GR" sz="2800" i="1" dirty="0" err="1">
                <a:latin typeface="Times New Roman" charset="0"/>
                <a:ea typeface="Times New Roman" charset="0"/>
                <a:cs typeface="Times New Roman" charset="0"/>
              </a:rPr>
              <a:t>Στασινός</a:t>
            </a:r>
            <a:r>
              <a:rPr lang="el-GR" sz="2800" i="1" dirty="0">
                <a:latin typeface="Times New Roman" charset="0"/>
                <a:ea typeface="Times New Roman" charset="0"/>
                <a:cs typeface="Times New Roman" charset="0"/>
              </a:rPr>
              <a:t>, μτφ). Αθήνα: Εκδόσεις Καστανιώτη. </a:t>
            </a:r>
          </a:p>
          <a:p>
            <a:pPr algn="just"/>
            <a:r>
              <a:rPr lang="en-US" sz="2800" dirty="0">
                <a:latin typeface="Times New Roman" charset="0"/>
                <a:ea typeface="Times New Roman" charset="0"/>
                <a:cs typeface="Times New Roman" charset="0"/>
              </a:rPr>
              <a:t>Boulding K., (1963). CONFLICT AND DEFENCE</a:t>
            </a:r>
            <a:r>
              <a:rPr lang="en-US" sz="2800" i="1" dirty="0">
                <a:latin typeface="Times New Roman" charset="0"/>
                <a:ea typeface="Times New Roman" charset="0"/>
                <a:cs typeface="Times New Roman" charset="0"/>
              </a:rPr>
              <a:t>. New York: Harper &amp; Row. </a:t>
            </a:r>
          </a:p>
          <a:p>
            <a:pPr algn="just"/>
            <a:r>
              <a:rPr lang="en-US" sz="2800" dirty="0">
                <a:latin typeface="Times New Roman" charset="0"/>
                <a:ea typeface="Times New Roman" charset="0"/>
                <a:cs typeface="Times New Roman" charset="0"/>
              </a:rPr>
              <a:t>Daniel J. Canary (2000), COMPETENCE IN INTERPERSONAL CONFLICT. Ohio University, Ohio. </a:t>
            </a:r>
            <a:endParaRPr lang="el-GR" sz="2800" dirty="0">
              <a:latin typeface="Times New Roman" charset="0"/>
              <a:ea typeface="Times New Roman" charset="0"/>
              <a:cs typeface="Times New Roman"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42910" y="285728"/>
            <a:ext cx="7815290" cy="1214446"/>
          </a:xfrm>
        </p:spPr>
        <p:txBody>
          <a:bodyPr>
            <a:normAutofit/>
          </a:bodyPr>
          <a:lstStyle/>
          <a:p>
            <a:r>
              <a:rPr lang="el-GR" sz="3600" b="1" dirty="0">
                <a:latin typeface="Times New Roman" pitchFamily="18" charset="0"/>
                <a:cs typeface="Times New Roman" pitchFamily="18" charset="0"/>
              </a:rPr>
              <a:t>ΒΙΒΛΙΟΓΡΑΦΙΑ</a:t>
            </a:r>
          </a:p>
        </p:txBody>
      </p:sp>
      <p:sp>
        <p:nvSpPr>
          <p:cNvPr id="3" name="2 - Υπότιτλος"/>
          <p:cNvSpPr>
            <a:spLocks noGrp="1"/>
          </p:cNvSpPr>
          <p:nvPr>
            <p:ph type="subTitle" idx="1"/>
          </p:nvPr>
        </p:nvSpPr>
        <p:spPr>
          <a:xfrm>
            <a:off x="827584" y="1714488"/>
            <a:ext cx="7459192" cy="4450816"/>
          </a:xfrm>
        </p:spPr>
        <p:txBody>
          <a:bodyPr>
            <a:normAutofit/>
          </a:bodyPr>
          <a:lstStyle/>
          <a:p>
            <a:pPr algn="just"/>
            <a:r>
              <a:rPr lang="en-US" sz="2800" dirty="0">
                <a:latin typeface="Times New Roman" charset="0"/>
                <a:ea typeface="Times New Roman" charset="0"/>
                <a:cs typeface="Times New Roman" charset="0"/>
              </a:rPr>
              <a:t>Deborah Borisoff (1989), CONFLICT MANAGEMENT: A COMMUNICATION SKILLS APPROACH. Englewood Cliffs, New Jersey. </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Miller K., (2007). ΟΡΓΑΝΩΣΗ ΚΑΙ ΕΠΙΚΟΙΝΩΝΙΑ, ΠΡΟΣΕΓΓΙΣΕΙΣ ΚΑΙ ΔΙΑΔΙΚΑΣΙΕΣ. Αθήνα : Εκδόσεις Δίαυλος. </a:t>
            </a:r>
          </a:p>
          <a:p>
            <a:pPr algn="just"/>
            <a:r>
              <a:rPr lang="en-US" sz="2800" dirty="0" err="1">
                <a:latin typeface="Times New Roman" charset="0"/>
                <a:ea typeface="Times New Roman" charset="0"/>
                <a:cs typeface="Times New Roman" charset="0"/>
              </a:rPr>
              <a:t>Feurer</a:t>
            </a:r>
            <a:r>
              <a:rPr lang="el-GR" sz="2800" dirty="0">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R. and </a:t>
            </a:r>
            <a:r>
              <a:rPr lang="en-US" sz="2800" dirty="0" err="1">
                <a:latin typeface="Times New Roman" charset="0"/>
                <a:ea typeface="Times New Roman" charset="0"/>
                <a:cs typeface="Times New Roman" charset="0"/>
              </a:rPr>
              <a:t>Chaharbaghi</a:t>
            </a:r>
            <a:r>
              <a:rPr lang="en-US" sz="2800" dirty="0">
                <a:latin typeface="Times New Roman" charset="0"/>
                <a:ea typeface="Times New Roman" charset="0"/>
                <a:cs typeface="Times New Roman" charset="0"/>
              </a:rPr>
              <a:t>, K. “Strategy development: past, present and future”, Training for</a:t>
            </a:r>
            <a:r>
              <a:rPr lang="el-GR" sz="2800" dirty="0">
                <a:latin typeface="Times New Roman" charset="0"/>
                <a:ea typeface="Times New Roman" charset="0"/>
                <a:cs typeface="Times New Roman" charset="0"/>
              </a:rPr>
              <a:t> </a:t>
            </a:r>
            <a:r>
              <a:rPr lang="en-IN" sz="2800" dirty="0">
                <a:latin typeface="Times New Roman" charset="0"/>
                <a:ea typeface="Times New Roman" charset="0"/>
                <a:cs typeface="Times New Roman" charset="0"/>
              </a:rPr>
              <a:t>Quality, Vol. 5, No. 2, 1997</a:t>
            </a:r>
            <a:endParaRPr lang="el-GR" sz="2800" dirty="0">
              <a:latin typeface="Times New Roman" charset="0"/>
              <a:ea typeface="Times New Roman" charset="0"/>
              <a:cs typeface="Times New Roman" charset="0"/>
            </a:endParaRPr>
          </a:p>
          <a:p>
            <a:pPr algn="just"/>
            <a:endParaRPr lang="el-GR"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16632"/>
            <a:ext cx="7702624" cy="576064"/>
          </a:xfrm>
        </p:spPr>
        <p:txBody>
          <a:bodyPr>
            <a:normAutofit fontScale="90000"/>
          </a:bodyPr>
          <a:lstStyle/>
          <a:p>
            <a:r>
              <a:rPr lang="el-GR" sz="3600" b="1" dirty="0">
                <a:latin typeface="Times New Roman" pitchFamily="18" charset="0"/>
                <a:cs typeface="Times New Roman" pitchFamily="18" charset="0"/>
              </a:rPr>
              <a:t>ΕΠΙΛΥΣΗ ΣΥΓΚΡΟΥΣΕΩΝ</a:t>
            </a:r>
          </a:p>
        </p:txBody>
      </p:sp>
      <p:sp>
        <p:nvSpPr>
          <p:cNvPr id="3" name="2 - Υπότιτλος"/>
          <p:cNvSpPr>
            <a:spLocks noGrp="1"/>
          </p:cNvSpPr>
          <p:nvPr>
            <p:ph type="subTitle" idx="1"/>
          </p:nvPr>
        </p:nvSpPr>
        <p:spPr>
          <a:xfrm>
            <a:off x="323528" y="908720"/>
            <a:ext cx="8280920" cy="5760640"/>
          </a:xfrm>
        </p:spPr>
        <p:txBody>
          <a:bodyPr>
            <a:noAutofit/>
          </a:bodyPr>
          <a:lstStyle/>
          <a:p>
            <a:pPr algn="just"/>
            <a:r>
              <a:rPr lang="el-GR" sz="2800" b="1" dirty="0">
                <a:latin typeface="Times New Roman" charset="0"/>
                <a:ea typeface="Times New Roman" charset="0"/>
                <a:cs typeface="Times New Roman" charset="0"/>
              </a:rPr>
              <a:t>ΤΕΧΝΙΚΕΣ ΑΝΤΙΜΕΤΩΠΙΣΗΣ ΣΥΓΚΡΟΥΣΕΩΝ</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ΟΙ ΔΙΕΥΘΥΝΤΕΣ ΑΝΤΙΜΕΤΩΠΙΖΟΥΝ ΤΗ ΣΥΓΚΡΟΥΣΗ ΜΕ ΔΙΑΦΟΡΑ ΜΕΣΑ</a:t>
            </a:r>
          </a:p>
          <a:p>
            <a:pPr marL="457200" indent="-457200" algn="just">
              <a:buFontTx/>
              <a:buChar char="-"/>
            </a:pPr>
            <a:r>
              <a:rPr lang="el-GR" sz="2800" dirty="0">
                <a:latin typeface="Times New Roman" charset="0"/>
                <a:ea typeface="Times New Roman" charset="0"/>
                <a:cs typeface="Times New Roman" charset="0"/>
              </a:rPr>
              <a:t>ΟΣΟΙ ΘΕΩΡΟΥΝ ΤΗ ΣΥΓΚΡΟΥΣΗ ΑΝΕΠΙΘΥΜΗΤΗ ΕΠΙΧΕΙΡΟΥΝ ΝΑ ΤΗΝ ΕΛΑΧΙΣΤΟΠΟΙΗΣΟΥΝ Η ΝΑ ΤΗΝ ΑΦΑΝΙΣΟΥΝ </a:t>
            </a:r>
          </a:p>
          <a:p>
            <a:pPr marL="457200" indent="-457200" algn="just">
              <a:buFontTx/>
              <a:buChar char="-"/>
            </a:pPr>
            <a:r>
              <a:rPr lang="el-GR" sz="2800" dirty="0">
                <a:latin typeface="Times New Roman" charset="0"/>
                <a:ea typeface="Times New Roman" charset="0"/>
                <a:cs typeface="Times New Roman" charset="0"/>
              </a:rPr>
              <a:t>ΕΚΕΙΝΟΙ ΠΟΥ ΒΛΕΠΟΥΝ ΤΗΝ ΣΥΓΚΡΟΥΣΗ ΑΝΑΓΚΑΙΑ, ΚΥΡΙΩΣ ΣΤΙΣ ΒΙΟΜΗΧΑΝΙΕΣ, ΣΤΙΣ ΟΠΟΙΕΣ Η ΔΗΜΙΟΥΡΓΙΚΟΤΗΤΑ ΚΑΙ Η ΚΑΙΝΟΤΟΜΙΑ ΘΕΩΡΕΙΤΑΙ ΑΠΑΡΑΙΤΗΤΗ ΚΑΙ ΟΙ ΑΛΛΑΓΕΣ ΕΙΝΑΙ ΣΥΧΝΟ ΦΑΙΝΟΜΕΝΟ, ΤΗΝ ΕΝΤΑΣΣΟΥΝ ΣΤΗΝ ΚΟΥΛΤΟΥΡΑ ΤΗΣ ΕΠΙΧΕΙΡΗΣΗΣ, ΩΣ ΦΥΣΙΚΟ ΦΑΙΝΟΜΕΝΟ. </a:t>
            </a:r>
          </a:p>
        </p:txBody>
      </p:sp>
    </p:spTree>
  </p:cSld>
  <p:clrMapOvr>
    <a:masterClrMapping/>
  </p:clrMapOvr>
</p:sld>
</file>

<file path=ppt/theme/theme1.xml><?xml version="1.0" encoding="utf-8"?>
<a:theme xmlns:a="http://schemas.openxmlformats.org/drawingml/2006/main" name="Βερολίνο">
  <a:themeElements>
    <a:clrScheme name="Βερολίνο">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Βερολίνο">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Βερολίνο">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{F05265C7-62AA-B74A-B83A-32C7DBDCE35E}tf10001057</Template>
  <TotalTime>910</TotalTime>
  <Words>4976</Words>
  <Application>Microsoft Macintosh PowerPoint</Application>
  <PresentationFormat>Προβολή στην οθόνη (4:3)</PresentationFormat>
  <Paragraphs>271</Paragraphs>
  <Slides>81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81</vt:i4>
      </vt:variant>
    </vt:vector>
  </HeadingPairs>
  <TitlesOfParts>
    <vt:vector size="86" baseType="lpstr">
      <vt:lpstr>Arial</vt:lpstr>
      <vt:lpstr>Calibri</vt:lpstr>
      <vt:lpstr>Times New Roman</vt:lpstr>
      <vt:lpstr>Trebuchet MS</vt:lpstr>
      <vt:lpstr>Βερολίνο</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ΑΠΟΤΕΛΕΣΜΑΤΑ ΣΥΓΚΡΟΥΣΕΩΝ ΚΑΙ ΕΠΙΔΡΑΣΕΙΣ ΣΤΟΝ ΕΡΓΑΖΟΜΕΝΟ</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ΕΠΙΛΥΣΗ ΣΥΓΚΡΟΥΣΕΩΝ</vt:lpstr>
      <vt:lpstr>ΒΙΒΛΙΟΓΡΑΦΙΑ</vt:lpstr>
      <vt:lpstr>ΒΙΒΛΙΟΓΡΑΦΙΑ</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ΑΠΟΤΕΛΕΣΜΑΤΑ ΣΥΓΚΡΟΥΣΕΩΝ ΚΑΙ ΕΠΙΔΡΑΣΕΙΣ ΣΤΟΝ ΕΡΓΑΖΟΜΕΝΟ</dc:title>
  <dc:creator>user</dc:creator>
  <cp:lastModifiedBy>Microsoft Office User</cp:lastModifiedBy>
  <cp:revision>150</cp:revision>
  <dcterms:created xsi:type="dcterms:W3CDTF">2016-06-13T13:49:06Z</dcterms:created>
  <dcterms:modified xsi:type="dcterms:W3CDTF">2020-03-02T10:07:32Z</dcterms:modified>
</cp:coreProperties>
</file>