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5" d="100"/>
          <a:sy n="85" d="100"/>
        </p:scale>
        <p:origin x="-137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10/7/2016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10/7/2016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10/7/2016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10/7/2016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10/7/2016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10/7/2016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10/7/2016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10/7/2016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10/7/2016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10/7/2016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10/7/2016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10/7/2016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954107"/>
          </a:xfrm>
          <a:prstGeom prst="rect">
            <a:avLst/>
          </a:prstGeom>
        </p:spPr>
        <p:txBody>
          <a:bodyPr wrap="square">
            <a:spAutoFit/>
          </a:bodyPr>
          <a:lstStyle/>
          <a:p>
            <a:r>
              <a:rPr lang="el-GR" sz="1400" b="1" dirty="0" smtClean="0">
                <a:solidFill>
                  <a:schemeClr val="tx1">
                    <a:lumMod val="85000"/>
                    <a:lumOff val="15000"/>
                  </a:schemeClr>
                </a:solidFill>
              </a:rPr>
              <a:t>1.5.</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a:t>
            </a:r>
          </a:p>
          <a:p>
            <a:r>
              <a:rPr lang="el-GR" sz="1400" b="1" dirty="0" smtClean="0">
                <a:solidFill>
                  <a:schemeClr val="tx1">
                    <a:lumMod val="85000"/>
                    <a:lumOff val="15000"/>
                  </a:schemeClr>
                </a:solidFill>
              </a:rPr>
              <a:t>Προληπτική δράση ή αντίδραση</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093428"/>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chemeClr val="tx1">
                    <a:lumMod val="85000"/>
                    <a:lumOff val="15000"/>
                  </a:schemeClr>
                </a:solidFill>
              </a:rPr>
              <a:t>Η εξελισσόμενη φύση της στρατηγικής σημαίνει ότι η τυπική στρατηγική μια εταιρείας είναι συνδυασμός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800100" lvl="1" indent="-342900" algn="just">
              <a:buFont typeface="Arial" pitchFamily="34" charset="0"/>
              <a:buChar char="•"/>
            </a:pPr>
            <a:r>
              <a:rPr lang="el-GR" sz="1400" b="1" dirty="0" smtClean="0">
                <a:solidFill>
                  <a:schemeClr val="tx1">
                    <a:lumMod val="85000"/>
                    <a:lumOff val="15000"/>
                  </a:schemeClr>
                </a:solidFill>
              </a:rPr>
              <a:t>προληπτικών δράσεων και </a:t>
            </a:r>
          </a:p>
          <a:p>
            <a:pPr marL="800100" lvl="1" indent="-342900" algn="just">
              <a:buFont typeface="Arial" pitchFamily="34" charset="0"/>
              <a:buChar char="•"/>
            </a:pPr>
            <a:r>
              <a:rPr lang="el-GR" sz="1400" b="1" dirty="0" smtClean="0">
                <a:solidFill>
                  <a:schemeClr val="tx1">
                    <a:lumMod val="85000"/>
                    <a:lumOff val="15000"/>
                  </a:schemeClr>
                </a:solidFill>
              </a:rPr>
              <a:t>αντιδράσεων σε απροσδόκητες εξελίξεις και συνθήκες αγοράς.</a:t>
            </a:r>
          </a:p>
          <a:p>
            <a:pPr marL="800100" lvl="1" indent="-342900" algn="just">
              <a:buFont typeface="Arial" pitchFamily="34" charset="0"/>
              <a:buChar char="•"/>
            </a:pPr>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Το μεγαλύτερο τμήμα της τρέχουσας στρατηγικής πηγάζει από δράσεις που είχαν ξεκινήσει κατά το παρελθόν.</a:t>
            </a:r>
          </a:p>
          <a:p>
            <a:pPr marL="342900" indent="-342900" algn="just"/>
            <a:r>
              <a:rPr lang="el-GR" sz="1400" b="1" dirty="0" smtClean="0">
                <a:solidFill>
                  <a:schemeClr val="tx1">
                    <a:lumMod val="85000"/>
                    <a:lumOff val="15000"/>
                  </a:schemeClr>
                </a:solidFill>
              </a:rPr>
              <a:t>	Τα διοικητικά στελέχη μεταβάλλουν προληπτικά κάποια πτυχή της στρατηγικής τους καθώς τίθενται στην διάθεσή τους νέα δεδομένα όσον αφορά στο ποια μέρη της στρατηγικής έχουν λειτουργήσει επιτυχώς και ποια όχι. Το τμήμα αυτό του σχεδίου δράσης θεωρείται </a:t>
            </a:r>
            <a:r>
              <a:rPr lang="el-GR" sz="1400" b="1" dirty="0" smtClean="0">
                <a:solidFill>
                  <a:srgbClr val="C00000"/>
                </a:solidFill>
              </a:rPr>
              <a:t>προληπτικό</a:t>
            </a:r>
            <a:r>
              <a:rPr lang="el-GR" sz="1400" b="1" dirty="0" smtClean="0">
                <a:solidFill>
                  <a:schemeClr val="tx1">
                    <a:lumMod val="85000"/>
                    <a:lumOff val="15000"/>
                  </a:schemeClr>
                </a:solidFill>
              </a:rPr>
              <a:t>.</a:t>
            </a:r>
          </a:p>
          <a:p>
            <a:pPr marL="342900" indent="-342900" algn="just"/>
            <a:r>
              <a:rPr lang="el-GR" sz="1400" b="1" dirty="0" smtClean="0">
                <a:solidFill>
                  <a:schemeClr val="tx1">
                    <a:lumMod val="85000"/>
                    <a:lumOff val="15000"/>
                  </a:schemeClr>
                </a:solidFill>
              </a:rPr>
              <a:t>	Επίσης τα διοικητικά στελέχη είναι διατεθειμένα να τροποποιήσουν όλα τα προληπτικά στοιχεία στρατηγικής σε περίπτωση απροσδόκητων εξελίξεων.  Μέρος της στρατηγικής μιας εταιρείας διαμορφώνεται στην πορεία και όχι στην έναρξη της στρατηγικής. Οι προσαρμοστικές αυτές ρυθμίσεις διαμορφώνουν τα στοιχεία της στρατηγικής που λειτουργούν </a:t>
            </a:r>
            <a:r>
              <a:rPr lang="el-GR" sz="1400" b="1" dirty="0" smtClean="0">
                <a:solidFill>
                  <a:srgbClr val="C00000"/>
                </a:solidFill>
              </a:rPr>
              <a:t>αντιδραστικά</a:t>
            </a:r>
            <a:r>
              <a:rPr lang="el-GR" sz="1400" b="1" dirty="0" smtClean="0">
                <a:solidFill>
                  <a:schemeClr val="tx1">
                    <a:lumMod val="85000"/>
                    <a:lumOff val="15000"/>
                  </a:schemeClr>
                </a:solidFill>
              </a:rPr>
              <a:t>.</a:t>
            </a:r>
            <a:endParaRPr lang="el-GR" sz="1400" b="1" dirty="0" smtClean="0">
              <a:solidFill>
                <a:srgbClr val="C00000"/>
              </a:solidFill>
            </a:endParaRPr>
          </a:p>
          <a:p>
            <a:endParaRPr lang="el-GR" dirty="0" smtClean="0">
              <a:solidFill>
                <a:schemeClr val="tx1">
                  <a:lumMod val="85000"/>
                  <a:lumOff val="15000"/>
                </a:schemeClr>
              </a:solidFill>
            </a:endParaRP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954107"/>
          </a:xfrm>
          <a:prstGeom prst="rect">
            <a:avLst/>
          </a:prstGeom>
        </p:spPr>
        <p:txBody>
          <a:bodyPr wrap="square">
            <a:spAutoFit/>
          </a:bodyPr>
          <a:lstStyle/>
          <a:p>
            <a:r>
              <a:rPr lang="el-GR" sz="1400" b="1" dirty="0" smtClean="0">
                <a:solidFill>
                  <a:schemeClr val="tx1">
                    <a:lumMod val="85000"/>
                    <a:lumOff val="15000"/>
                  </a:schemeClr>
                </a:solidFill>
              </a:rPr>
              <a:t>1.5.</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a:t>
            </a:r>
          </a:p>
          <a:p>
            <a:r>
              <a:rPr lang="el-GR" sz="1400" b="1" dirty="0" smtClean="0">
                <a:solidFill>
                  <a:schemeClr val="tx1">
                    <a:lumMod val="85000"/>
                    <a:lumOff val="15000"/>
                  </a:schemeClr>
                </a:solidFill>
              </a:rPr>
              <a:t>Προληπτική δράση ή αντίδραση</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584775"/>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Σχηματική αναπαράσταση</a:t>
            </a:r>
            <a:r>
              <a:rPr lang="en-US" sz="1400" b="1" dirty="0" smtClean="0">
                <a:solidFill>
                  <a:schemeClr val="tx1">
                    <a:lumMod val="85000"/>
                    <a:lumOff val="15000"/>
                  </a:schemeClr>
                </a:solidFill>
              </a:rPr>
              <a:t>:</a:t>
            </a:r>
            <a:endParaRPr lang="el-GR" b="1" dirty="0" smtClean="0">
              <a:solidFill>
                <a:schemeClr val="tx1">
                  <a:lumMod val="85000"/>
                  <a:lumOff val="15000"/>
                </a:schemeClr>
              </a:solidFill>
            </a:endParaRPr>
          </a:p>
          <a:p>
            <a:endParaRPr lang="el-GR" dirty="0"/>
          </a:p>
        </p:txBody>
      </p:sp>
      <p:sp>
        <p:nvSpPr>
          <p:cNvPr id="9" name="8 - Επεξήγηση με δεξιό βέλος"/>
          <p:cNvSpPr/>
          <p:nvPr/>
        </p:nvSpPr>
        <p:spPr>
          <a:xfrm>
            <a:off x="2928926" y="1928802"/>
            <a:ext cx="3500462" cy="642942"/>
          </a:xfrm>
          <a:prstGeom prst="rightArrow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Επεξήγηση με δεξιό βέλος"/>
          <p:cNvSpPr/>
          <p:nvPr/>
        </p:nvSpPr>
        <p:spPr>
          <a:xfrm>
            <a:off x="2928926" y="2714620"/>
            <a:ext cx="3500462" cy="642942"/>
          </a:xfrm>
          <a:prstGeom prst="rightArrowCallout">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Πεντάγωνο"/>
          <p:cNvSpPr/>
          <p:nvPr/>
        </p:nvSpPr>
        <p:spPr>
          <a:xfrm>
            <a:off x="6643702" y="1500174"/>
            <a:ext cx="1571636" cy="221457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Λυγισμένο βέλος"/>
          <p:cNvSpPr/>
          <p:nvPr/>
        </p:nvSpPr>
        <p:spPr>
          <a:xfrm>
            <a:off x="2000232" y="1071546"/>
            <a:ext cx="1214446" cy="500066"/>
          </a:xfrm>
          <a:prstGeom prst="bentArrow">
            <a:avLst/>
          </a:prstGeom>
          <a:solidFill>
            <a:srgbClr val="E25E0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5" name="14 - Διάγραμμα ροής: Διεργασία"/>
          <p:cNvSpPr/>
          <p:nvPr/>
        </p:nvSpPr>
        <p:spPr>
          <a:xfrm>
            <a:off x="1571604" y="1571612"/>
            <a:ext cx="1285884" cy="2214578"/>
          </a:xfrm>
          <a:prstGeom prst="flowChartProcess">
            <a:avLst/>
          </a:prstGeom>
          <a:solidFill>
            <a:srgbClr val="E25E0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15 - Διάγραμμα ροής: Διεργασία"/>
          <p:cNvSpPr/>
          <p:nvPr/>
        </p:nvSpPr>
        <p:spPr>
          <a:xfrm>
            <a:off x="3286116" y="857232"/>
            <a:ext cx="2500330" cy="571504"/>
          </a:xfrm>
          <a:prstGeom prst="flowChartProces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TextBox"/>
          <p:cNvSpPr txBox="1"/>
          <p:nvPr/>
        </p:nvSpPr>
        <p:spPr>
          <a:xfrm>
            <a:off x="3000364" y="1928802"/>
            <a:ext cx="2071702" cy="646331"/>
          </a:xfrm>
          <a:prstGeom prst="rect">
            <a:avLst/>
          </a:prstGeom>
          <a:solidFill>
            <a:srgbClr val="92D050"/>
          </a:solidFill>
        </p:spPr>
        <p:txBody>
          <a:bodyPr wrap="square" rtlCol="0">
            <a:spAutoFit/>
          </a:bodyPr>
          <a:lstStyle/>
          <a:p>
            <a:r>
              <a:rPr lang="el-GR" sz="1200" b="1" dirty="0" smtClean="0"/>
              <a:t>Νέες πρωτοβουλίες και  διατηρούμενα στοιχεία από προηγούμενες περιόδους</a:t>
            </a:r>
            <a:endParaRPr lang="el-GR" sz="1200" b="1" dirty="0"/>
          </a:p>
        </p:txBody>
      </p:sp>
      <p:sp>
        <p:nvSpPr>
          <p:cNvPr id="18" name="17 - TextBox"/>
          <p:cNvSpPr txBox="1"/>
          <p:nvPr/>
        </p:nvSpPr>
        <p:spPr>
          <a:xfrm>
            <a:off x="3000364" y="2714620"/>
            <a:ext cx="2071702" cy="646331"/>
          </a:xfrm>
          <a:prstGeom prst="rect">
            <a:avLst/>
          </a:prstGeom>
          <a:solidFill>
            <a:srgbClr val="CC3300"/>
          </a:solidFill>
        </p:spPr>
        <p:txBody>
          <a:bodyPr wrap="square" rtlCol="0">
            <a:spAutoFit/>
          </a:bodyPr>
          <a:lstStyle/>
          <a:p>
            <a:r>
              <a:rPr lang="el-GR" sz="1200" b="1" dirty="0" smtClean="0"/>
              <a:t>Αντιδράσεις προσαρμογής και μεταβαλλόμενες συνθήκες</a:t>
            </a:r>
            <a:endParaRPr lang="el-GR" sz="1200" b="1" dirty="0"/>
          </a:p>
        </p:txBody>
      </p:sp>
      <p:sp>
        <p:nvSpPr>
          <p:cNvPr id="20" name="19 - TextBox"/>
          <p:cNvSpPr txBox="1"/>
          <p:nvPr/>
        </p:nvSpPr>
        <p:spPr>
          <a:xfrm>
            <a:off x="1571604" y="1785926"/>
            <a:ext cx="1285884" cy="954107"/>
          </a:xfrm>
          <a:prstGeom prst="rect">
            <a:avLst/>
          </a:prstGeom>
          <a:noFill/>
        </p:spPr>
        <p:txBody>
          <a:bodyPr wrap="square" rtlCol="0">
            <a:spAutoFit/>
          </a:bodyPr>
          <a:lstStyle/>
          <a:p>
            <a:r>
              <a:rPr lang="el-GR" sz="1400" b="1" dirty="0" smtClean="0"/>
              <a:t>Προηγούμενη εκδοχή της στρατηγικής της εταιρείας</a:t>
            </a:r>
            <a:endParaRPr lang="el-GR" sz="1400" b="1" dirty="0"/>
          </a:p>
        </p:txBody>
      </p:sp>
      <p:sp>
        <p:nvSpPr>
          <p:cNvPr id="21" name="20 - TextBox"/>
          <p:cNvSpPr txBox="1"/>
          <p:nvPr/>
        </p:nvSpPr>
        <p:spPr>
          <a:xfrm>
            <a:off x="6643702" y="1785926"/>
            <a:ext cx="1071570" cy="954107"/>
          </a:xfrm>
          <a:prstGeom prst="rect">
            <a:avLst/>
          </a:prstGeom>
          <a:noFill/>
        </p:spPr>
        <p:txBody>
          <a:bodyPr wrap="square" rtlCol="0">
            <a:spAutoFit/>
          </a:bodyPr>
          <a:lstStyle/>
          <a:p>
            <a:r>
              <a:rPr lang="el-GR" sz="1400" b="1" dirty="0" smtClean="0"/>
              <a:t>Τρέχουσα στρατηγική της εταιρείας</a:t>
            </a:r>
            <a:endParaRPr lang="el-GR" sz="1400" b="1" dirty="0"/>
          </a:p>
        </p:txBody>
      </p:sp>
      <p:sp>
        <p:nvSpPr>
          <p:cNvPr id="22" name="21 - TextBox"/>
          <p:cNvSpPr txBox="1"/>
          <p:nvPr/>
        </p:nvSpPr>
        <p:spPr>
          <a:xfrm>
            <a:off x="3500430" y="857232"/>
            <a:ext cx="2214578" cy="523220"/>
          </a:xfrm>
          <a:prstGeom prst="rect">
            <a:avLst/>
          </a:prstGeom>
          <a:noFill/>
        </p:spPr>
        <p:txBody>
          <a:bodyPr wrap="square" rtlCol="0">
            <a:spAutoFit/>
          </a:bodyPr>
          <a:lstStyle/>
          <a:p>
            <a:r>
              <a:rPr lang="el-GR" sz="1400" b="1" dirty="0" smtClean="0"/>
              <a:t>Εγκαταλελειμμένα στοιχεία στρατηγικής</a:t>
            </a:r>
            <a:endParaRPr lang="el-GR" sz="1400" b="1" dirty="0"/>
          </a:p>
        </p:txBody>
      </p:sp>
      <p:sp>
        <p:nvSpPr>
          <p:cNvPr id="23" name="22 - TextBox"/>
          <p:cNvSpPr txBox="1"/>
          <p:nvPr/>
        </p:nvSpPr>
        <p:spPr>
          <a:xfrm>
            <a:off x="3000364" y="1428736"/>
            <a:ext cx="3214710" cy="307777"/>
          </a:xfrm>
          <a:prstGeom prst="rect">
            <a:avLst/>
          </a:prstGeom>
          <a:noFill/>
        </p:spPr>
        <p:txBody>
          <a:bodyPr wrap="square" rtlCol="0">
            <a:spAutoFit/>
          </a:bodyPr>
          <a:lstStyle/>
          <a:p>
            <a:r>
              <a:rPr lang="el-GR" sz="1400" b="1" dirty="0" smtClean="0"/>
              <a:t>Προληπτικά στοιχεία στρατηγικής</a:t>
            </a:r>
            <a:endParaRPr lang="el-GR" sz="1400" b="1" dirty="0"/>
          </a:p>
        </p:txBody>
      </p:sp>
      <p:sp>
        <p:nvSpPr>
          <p:cNvPr id="24" name="23 - TextBox"/>
          <p:cNvSpPr txBox="1"/>
          <p:nvPr/>
        </p:nvSpPr>
        <p:spPr>
          <a:xfrm>
            <a:off x="3000364" y="3500438"/>
            <a:ext cx="3214710" cy="307777"/>
          </a:xfrm>
          <a:prstGeom prst="rect">
            <a:avLst/>
          </a:prstGeom>
          <a:noFill/>
        </p:spPr>
        <p:txBody>
          <a:bodyPr wrap="square" rtlCol="0">
            <a:spAutoFit/>
          </a:bodyPr>
          <a:lstStyle/>
          <a:p>
            <a:r>
              <a:rPr lang="el-GR" sz="1400" b="1" dirty="0" smtClean="0"/>
              <a:t>Αντιδραστικά στοιχεία στρατηγικής</a:t>
            </a:r>
            <a:endParaRPr lang="el-GR" sz="1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738664"/>
          </a:xfrm>
          <a:prstGeom prst="rect">
            <a:avLst/>
          </a:prstGeom>
        </p:spPr>
        <p:txBody>
          <a:bodyPr wrap="square">
            <a:spAutoFit/>
          </a:bodyPr>
          <a:lstStyle/>
          <a:p>
            <a:r>
              <a:rPr lang="el-GR" sz="1400" b="1" dirty="0" smtClean="0">
                <a:solidFill>
                  <a:schemeClr val="tx1">
                    <a:lumMod val="85000"/>
                    <a:lumOff val="15000"/>
                  </a:schemeClr>
                </a:solidFill>
              </a:rPr>
              <a:t>1.</a:t>
            </a:r>
            <a:r>
              <a:rPr lang="en-US" sz="1400" b="1" dirty="0" smtClean="0">
                <a:solidFill>
                  <a:schemeClr val="tx1">
                    <a:lumMod val="85000"/>
                    <a:lumOff val="15000"/>
                  </a:schemeClr>
                </a:solidFill>
              </a:rPr>
              <a:t>6</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a:t>
            </a:r>
          </a:p>
          <a:p>
            <a:r>
              <a:rPr lang="en-US" sz="1400" b="1" dirty="0" smtClean="0">
                <a:solidFill>
                  <a:schemeClr val="tx1">
                    <a:lumMod val="85000"/>
                    <a:lumOff val="15000"/>
                  </a:schemeClr>
                </a:solidFill>
              </a:rPr>
              <a:t>O </a:t>
            </a:r>
            <a:r>
              <a:rPr lang="el-GR" sz="1400" b="1" dirty="0" smtClean="0">
                <a:solidFill>
                  <a:schemeClr val="tx1">
                    <a:lumMod val="85000"/>
                    <a:lumOff val="15000"/>
                  </a:schemeClr>
                </a:solidFill>
              </a:rPr>
              <a:t>ηθικός έλεγχος.</a:t>
            </a:r>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462760"/>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Μεταξύ των εναλλακτικών επιχειρηματικών σχεδίων οι διοικήσεις πρέπει να επιλέγουν αυτά που περιλαμβάνουν διαφανείς διαδικασίες. Οι διαδικασίες αυτές πρέπει να είναι σε θέση να επιτύχουν στην δοκιμασία του ηθικού ελέγχου. </a:t>
            </a:r>
          </a:p>
          <a:p>
            <a:pPr marL="342900" indent="-342900" algn="just"/>
            <a:r>
              <a:rPr lang="el-GR" sz="1400" b="1" dirty="0" smtClean="0">
                <a:solidFill>
                  <a:schemeClr val="tx1">
                    <a:lumMod val="85000"/>
                    <a:lumOff val="15000"/>
                  </a:schemeClr>
                </a:solidFill>
              </a:rPr>
              <a:t>	</a:t>
            </a:r>
            <a:r>
              <a:rPr lang="el-GR" sz="1400" b="1" dirty="0" smtClean="0">
                <a:solidFill>
                  <a:schemeClr val="tx1">
                    <a:lumMod val="85000"/>
                    <a:lumOff val="15000"/>
                  </a:schemeClr>
                </a:solidFill>
              </a:rPr>
              <a:t>Η </a:t>
            </a:r>
            <a:r>
              <a:rPr lang="el-GR" sz="1400" b="1" dirty="0" smtClean="0">
                <a:solidFill>
                  <a:srgbClr val="FF0000"/>
                </a:solidFill>
              </a:rPr>
              <a:t>νομιμότητα</a:t>
            </a:r>
            <a:r>
              <a:rPr lang="el-GR" sz="1400" b="1" dirty="0" smtClean="0">
                <a:solidFill>
                  <a:schemeClr val="tx1">
                    <a:lumMod val="85000"/>
                    <a:lumOff val="15000"/>
                  </a:schemeClr>
                </a:solidFill>
              </a:rPr>
              <a:t> στο πλαίσιο των ενεργειών </a:t>
            </a:r>
            <a:r>
              <a:rPr lang="el-GR" sz="1400" b="1" dirty="0" smtClean="0">
                <a:solidFill>
                  <a:srgbClr val="FF0000"/>
                </a:solidFill>
              </a:rPr>
              <a:t>δεν</a:t>
            </a:r>
            <a:r>
              <a:rPr lang="el-GR" sz="1400" b="1" dirty="0" smtClean="0">
                <a:solidFill>
                  <a:schemeClr val="tx1">
                    <a:lumMod val="85000"/>
                    <a:lumOff val="15000"/>
                  </a:schemeClr>
                </a:solidFill>
              </a:rPr>
              <a:t> συνεπάγεται υποχρεωτικά και την </a:t>
            </a:r>
            <a:r>
              <a:rPr lang="el-GR" sz="1400" b="1" dirty="0" smtClean="0">
                <a:solidFill>
                  <a:srgbClr val="FF0000"/>
                </a:solidFill>
              </a:rPr>
              <a:t>δεοντολογική</a:t>
            </a:r>
            <a:r>
              <a:rPr lang="el-GR" sz="1400" b="1" dirty="0" smtClean="0">
                <a:solidFill>
                  <a:schemeClr val="tx1">
                    <a:lumMod val="85000"/>
                    <a:lumOff val="15000"/>
                  </a:schemeClr>
                </a:solidFill>
              </a:rPr>
              <a:t> τους φύση.</a:t>
            </a:r>
          </a:p>
          <a:p>
            <a:pPr marL="342900" indent="-342900" algn="just"/>
            <a:r>
              <a:rPr lang="el-GR" sz="1400" b="1" dirty="0" smtClean="0">
                <a:solidFill>
                  <a:schemeClr val="tx1">
                    <a:lumMod val="85000"/>
                    <a:lumOff val="15000"/>
                  </a:schemeClr>
                </a:solidFill>
              </a:rPr>
              <a:t>	</a:t>
            </a:r>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r>
              <a:rPr lang="el-GR" sz="1400" b="1" dirty="0" smtClean="0">
                <a:solidFill>
                  <a:srgbClr val="FF0000"/>
                </a:solidFill>
              </a:rPr>
              <a:t>Δεοντολογική</a:t>
            </a:r>
            <a:r>
              <a:rPr lang="el-GR" sz="1400" b="1" dirty="0" smtClean="0">
                <a:solidFill>
                  <a:schemeClr val="tx1">
                    <a:lumMod val="85000"/>
                    <a:lumOff val="15000"/>
                  </a:schemeClr>
                </a:solidFill>
              </a:rPr>
              <a:t> θεωρείται μια στρατηγική όταν οι ενέργειές της ανταποκρίνονται στα δεοντολογικά πρότυπα, επιτυγχάνουν  στη δοκιμασία του ηθικού ελέγχου, είναι διαφανείς, δεν είναι ύποπτες, δεν είναι παράλογες, δεν είναι επιζήμιες για τρίτους και δεν είναι άσκοπα επιβλαβείς για το περιβάλλον.</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Για να χαρακτηριστεί μια στρατηγική ως δεοντολογική θα πρέπει</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mj-lt"/>
              <a:buAutoNum type="arabicPeriod"/>
            </a:pPr>
            <a:r>
              <a:rPr lang="el-GR" sz="1400" b="1" dirty="0" smtClean="0">
                <a:solidFill>
                  <a:schemeClr val="tx1">
                    <a:lumMod val="85000"/>
                    <a:lumOff val="15000"/>
                  </a:schemeClr>
                </a:solidFill>
              </a:rPr>
              <a:t>οι δράσεις και συμπεριφορές να μην ξεπερνούν τα όρια του πρέπει.</a:t>
            </a:r>
          </a:p>
          <a:p>
            <a:pPr marL="342900" indent="-342900" algn="just">
              <a:buFont typeface="+mj-lt"/>
              <a:buAutoNum type="arabicPeriod"/>
            </a:pPr>
            <a:r>
              <a:rPr lang="el-GR" sz="1400" b="1" dirty="0" smtClean="0">
                <a:solidFill>
                  <a:schemeClr val="tx1">
                    <a:lumMod val="85000"/>
                    <a:lumOff val="15000"/>
                  </a:schemeClr>
                </a:solidFill>
              </a:rPr>
              <a:t>η διοίκηση να εκπληρώνει τα δεοντολογικά της καθήκοντα προς όλους τους εμπλεκομένους. (ιδιοκτήτες, εργαζομένους, πελάτες, προμηθευτές κ.α.)</a:t>
            </a:r>
          </a:p>
          <a:p>
            <a:pPr marL="342900" indent="-342900" algn="just">
              <a:buFont typeface="+mj-lt"/>
              <a:buAutoNum type="arabicPeriod"/>
            </a:pPr>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Πολλές από τις στρατηγικές δράσεις εμπίπτουν σε μία γκρίζα περιοχή.</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523220"/>
          </a:xfrm>
          <a:prstGeom prst="rect">
            <a:avLst/>
          </a:prstGeom>
        </p:spPr>
        <p:txBody>
          <a:bodyPr wrap="square">
            <a:spAutoFit/>
          </a:bodyPr>
          <a:lstStyle/>
          <a:p>
            <a:r>
              <a:rPr lang="el-GR" sz="1400" b="1" dirty="0" smtClean="0">
                <a:solidFill>
                  <a:schemeClr val="tx1">
                    <a:lumMod val="85000"/>
                    <a:lumOff val="15000"/>
                  </a:schemeClr>
                </a:solidFill>
              </a:rPr>
              <a:t>1.</a:t>
            </a:r>
            <a:r>
              <a:rPr lang="en-US" sz="1400" b="1" dirty="0" smtClean="0">
                <a:solidFill>
                  <a:schemeClr val="tx1">
                    <a:lumMod val="85000"/>
                    <a:lumOff val="15000"/>
                  </a:schemeClr>
                </a:solidFill>
              </a:rPr>
              <a:t>6</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a:t>
            </a:r>
          </a:p>
          <a:p>
            <a:r>
              <a:rPr lang="el-GR" sz="1400" b="1" dirty="0" smtClean="0">
                <a:solidFill>
                  <a:schemeClr val="tx1">
                    <a:lumMod val="85000"/>
                    <a:lumOff val="15000"/>
                  </a:schemeClr>
                </a:solidFill>
              </a:rPr>
              <a:t>Γκρίζες περιοχές.</a:t>
            </a:r>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678204"/>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Παραδείγματα γκρίζων περιοχών στρατηγικών δράσεων</a:t>
            </a:r>
            <a:r>
              <a:rPr lang="en-US" sz="1400" b="1" dirty="0" smtClean="0">
                <a:solidFill>
                  <a:schemeClr val="tx1">
                    <a:lumMod val="85000"/>
                    <a:lumOff val="15000"/>
                  </a:schemeClr>
                </a:solidFill>
              </a:rPr>
              <a:t>:</a:t>
            </a:r>
          </a:p>
          <a:p>
            <a:pPr marL="342900" indent="-342900" algn="just">
              <a:buFont typeface="Arial" pitchFamily="34" charset="0"/>
              <a:buChar char="•"/>
            </a:pPr>
            <a:r>
              <a:rPr lang="el-GR" sz="1400" b="1" dirty="0" smtClean="0">
                <a:solidFill>
                  <a:schemeClr val="tx1">
                    <a:lumMod val="85000"/>
                    <a:lumOff val="15000"/>
                  </a:schemeClr>
                </a:solidFill>
              </a:rPr>
              <a:t>έμπορος ο οποίος  μεταπουλά  προϊόντα, για την παραγωγή των οποίων χρησιμοποιούνται ως εργατικό δυναμικό παιδιά, δεν ακολουθούνται τα ανάλογα μέτρα ασφαλείας, δεν υπάρχει ορθή αντιμισθία κ.α.</a:t>
            </a:r>
          </a:p>
          <a:p>
            <a:pPr marL="342900" indent="-342900" algn="just">
              <a:buFont typeface="Arial" pitchFamily="34" charset="0"/>
              <a:buChar char="•"/>
            </a:pPr>
            <a:r>
              <a:rPr lang="el-GR" sz="1400" b="1" dirty="0" smtClean="0">
                <a:solidFill>
                  <a:schemeClr val="tx1">
                    <a:lumMod val="85000"/>
                    <a:lumOff val="15000"/>
                  </a:schemeClr>
                </a:solidFill>
              </a:rPr>
              <a:t>φαρμακοβιομηχανίες οι οποίες χρεώνουν με διαφορετικό τρόπο το προϊόν τους στις διάφορες χώρες στις οποίες απευθύνονται.</a:t>
            </a:r>
          </a:p>
          <a:p>
            <a:pPr marL="342900" indent="-342900" algn="just">
              <a:buFont typeface="Arial" pitchFamily="34" charset="0"/>
              <a:buChar char="•"/>
            </a:pPr>
            <a:r>
              <a:rPr lang="el-GR" sz="1400" b="1" dirty="0" smtClean="0">
                <a:solidFill>
                  <a:schemeClr val="tx1">
                    <a:lumMod val="85000"/>
                    <a:lumOff val="15000"/>
                  </a:schemeClr>
                </a:solidFill>
              </a:rPr>
              <a:t>επιχειρήσεις  οι οποίες δεν εκπληρώνουν την εταιρική κοινωνική τους ευθύνη όσον αφορά την αποκατάσταση ή την παροχή αντισταθμισμάτων σε δράσεις που προκαλούν καταστροφή στο φυσικό περιβάλλον.</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Τα ανώτερα διοικητικά στελέχη που έχουν ισχυρές ηθικές πεποιθήσεις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mj-lt"/>
              <a:buAutoNum type="arabicPeriod"/>
            </a:pPr>
            <a:r>
              <a:rPr lang="el-GR" sz="1400" b="1" dirty="0" smtClean="0">
                <a:solidFill>
                  <a:schemeClr val="tx1">
                    <a:lumMod val="85000"/>
                    <a:lumOff val="15000"/>
                  </a:schemeClr>
                </a:solidFill>
              </a:rPr>
              <a:t>α</a:t>
            </a:r>
            <a:r>
              <a:rPr lang="el-GR" sz="1400" b="1" dirty="0" smtClean="0">
                <a:solidFill>
                  <a:schemeClr val="tx1">
                    <a:lumMod val="85000"/>
                    <a:lumOff val="15000"/>
                  </a:schemeClr>
                </a:solidFill>
              </a:rPr>
              <a:t>παγορεύουν την επιδίωξη ηθικά αμφισβητήσιμων επιχειρηματικών ευκαιριών,</a:t>
            </a:r>
          </a:p>
          <a:p>
            <a:pPr marL="342900" indent="-342900" algn="just">
              <a:buFont typeface="+mj-lt"/>
              <a:buAutoNum type="arabicPeriod"/>
            </a:pPr>
            <a:r>
              <a:rPr lang="el-GR" sz="1400" b="1" dirty="0" smtClean="0">
                <a:solidFill>
                  <a:schemeClr val="tx1">
                    <a:lumMod val="85000"/>
                    <a:lumOff val="15000"/>
                  </a:schemeClr>
                </a:solidFill>
              </a:rPr>
              <a:t>εμμένουν στην άποψη ότι όλες οι πτυχές της εταιρικής στρατηγικής πρέπει να αντικατοπτρίζουν υψηλά ηθικά πρότυπα.</a:t>
            </a:r>
          </a:p>
          <a:p>
            <a:pPr marL="342900" indent="-342900" algn="just">
              <a:buFont typeface="+mj-lt"/>
              <a:buAutoNum type="arabicPeriod"/>
            </a:pPr>
            <a:r>
              <a:rPr lang="el-GR" sz="1400" b="1" dirty="0" smtClean="0">
                <a:solidFill>
                  <a:schemeClr val="tx1">
                    <a:lumMod val="85000"/>
                    <a:lumOff val="15000"/>
                  </a:schemeClr>
                </a:solidFill>
              </a:rPr>
              <a:t>καθιστούν σαφές ότι το εταιρικό προσωπικό οφείλει να ενεργεί με ακεραιότητα και να εφαρμόζει τους ανάλογους ελέγχους.</a:t>
            </a:r>
          </a:p>
          <a:p>
            <a:pPr marL="342900" indent="-342900" algn="just">
              <a:buFont typeface="+mj-lt"/>
              <a:buAutoNum type="arabicPeriod"/>
            </a:pPr>
            <a:r>
              <a:rPr lang="el-GR" sz="1400" b="1" dirty="0" smtClean="0">
                <a:solidFill>
                  <a:schemeClr val="tx1">
                    <a:lumMod val="85000"/>
                    <a:lumOff val="15000"/>
                  </a:schemeClr>
                </a:solidFill>
              </a:rPr>
              <a:t>επιβάλλουν κανόνες δεοντολογικής συμπεριφοράς.</a:t>
            </a:r>
          </a:p>
          <a:p>
            <a:pPr marL="342900" indent="-342900" algn="just">
              <a:buFont typeface="+mj-lt"/>
              <a:buAutoNum type="arabicPeriod"/>
            </a:pPr>
            <a:r>
              <a:rPr lang="el-GR" sz="1400" b="1" dirty="0" smtClean="0">
                <a:solidFill>
                  <a:schemeClr val="tx1">
                    <a:lumMod val="85000"/>
                    <a:lumOff val="15000"/>
                  </a:schemeClr>
                </a:solidFill>
              </a:rPr>
              <a:t>παρέχουν καθοδήγηση στους εργαζομένους σχετικά με τις γκρίζες περιοχές.</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1169551"/>
          </a:xfrm>
          <a:prstGeom prst="rect">
            <a:avLst/>
          </a:prstGeom>
        </p:spPr>
        <p:txBody>
          <a:bodyPr wrap="square">
            <a:spAutoFit/>
          </a:bodyPr>
          <a:lstStyle/>
          <a:p>
            <a:r>
              <a:rPr lang="el-GR" sz="1400" b="1" dirty="0" smtClean="0">
                <a:solidFill>
                  <a:schemeClr val="tx1">
                    <a:lumMod val="85000"/>
                    <a:lumOff val="15000"/>
                  </a:schemeClr>
                </a:solidFill>
              </a:rPr>
              <a:t>1.</a:t>
            </a:r>
            <a:r>
              <a:rPr lang="en-US" sz="1400" b="1" dirty="0" smtClean="0">
                <a:solidFill>
                  <a:schemeClr val="tx1">
                    <a:lumMod val="85000"/>
                    <a:lumOff val="15000"/>
                  </a:schemeClr>
                </a:solidFill>
              </a:rPr>
              <a:t>6</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 και Επιχειρηματικό μοντέλο.</a:t>
            </a:r>
            <a:endParaRPr lang="el-GR" sz="1400" b="1" dirty="0" smtClean="0">
              <a:solidFill>
                <a:schemeClr val="tx1">
                  <a:lumMod val="85000"/>
                  <a:lumOff val="15000"/>
                </a:schemeClr>
              </a:solidFill>
            </a:endParaRPr>
          </a:p>
          <a:p>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678204"/>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Το </a:t>
            </a:r>
            <a:r>
              <a:rPr lang="el-GR" sz="1400" b="1" dirty="0" smtClean="0">
                <a:solidFill>
                  <a:srgbClr val="FF0000"/>
                </a:solidFill>
              </a:rPr>
              <a:t>επιχειρηματικό μοντέλο  </a:t>
            </a:r>
            <a:r>
              <a:rPr lang="el-GR" sz="1400" b="1" dirty="0" smtClean="0">
                <a:solidFill>
                  <a:schemeClr val="tx1">
                    <a:lumMod val="85000"/>
                    <a:lumOff val="15000"/>
                  </a:schemeClr>
                </a:solidFill>
              </a:rPr>
              <a:t>μιας εταιρείας εξηγεί το σκεπτικό των λόγων για τους οποίους η επιχειρηματική προσέγγιση και η στρατηγική της θα αποδειχθούν κερδοφόρες. Απούσης της ικανότητας απόδοσης ικανοποιητικής κερδοφορίας, η στρατηγική δεν είναι βιώσιμη και η επιβίωση της επιχείρησης τελεί υπό αμφισβήτηση.</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Το </a:t>
            </a:r>
            <a:r>
              <a:rPr lang="el-GR" sz="1400" b="1" dirty="0" smtClean="0">
                <a:solidFill>
                  <a:srgbClr val="FF0000"/>
                </a:solidFill>
              </a:rPr>
              <a:t>επιχειρηματικό μοντέλο</a:t>
            </a:r>
            <a:r>
              <a:rPr lang="el-GR" sz="1400" b="1" dirty="0" smtClean="0">
                <a:solidFill>
                  <a:schemeClr val="tx1">
                    <a:lumMod val="85000"/>
                    <a:lumOff val="15000"/>
                  </a:schemeClr>
                </a:solidFill>
              </a:rPr>
              <a:t> αποτελεί το σενάριο της διοίκησης. Υποδεικνύει τον τρόπο με τον οποίο θα παραχθούν τα έσοδα και τεκμηριώνει το γιατί η στρατηγική μπορεί να προσδώσει αξία στους πελάτες κατά επικερδή τρόπο.</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Το σενάριο αυτό απαντά στα εξής ερωτήματα</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Γιατί η στρατηγική είναι σε θέση να παράγει κέρδος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Πώς θα αποκτήσει έσοδα η επιχείρηση</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Θα είναι τα έσοδα αυτά αρκετά για την κάλυψη των λειτουργικών εξόδων</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Θα αναγνωρίσουν οι πελάτες ικανή αξία σε ότι κάνει η εταιρεία για χάρη τους προκειμένου να αποφασίσουν να καταβάλλουν μια τιμή με ικανοποιητικό κέρδος για την επιχείρηση</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738664"/>
          </a:xfrm>
          <a:prstGeom prst="rect">
            <a:avLst/>
          </a:prstGeom>
        </p:spPr>
        <p:txBody>
          <a:bodyPr wrap="square">
            <a:spAutoFit/>
          </a:bodyPr>
          <a:lstStyle/>
          <a:p>
            <a:r>
              <a:rPr lang="el-GR" sz="1400" b="1" dirty="0" smtClean="0">
                <a:solidFill>
                  <a:schemeClr val="tx1">
                    <a:lumMod val="85000"/>
                    <a:lumOff val="15000"/>
                  </a:schemeClr>
                </a:solidFill>
              </a:rPr>
              <a:t>1.</a:t>
            </a:r>
            <a:r>
              <a:rPr lang="el-GR" sz="1400" b="1" dirty="0" smtClean="0">
                <a:solidFill>
                  <a:schemeClr val="tx1">
                    <a:lumMod val="85000"/>
                    <a:lumOff val="15000"/>
                  </a:schemeClr>
                </a:solidFill>
              </a:rPr>
              <a:t>7</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Επιτυχής Στρατηγική.</a:t>
            </a:r>
            <a:endParaRPr lang="el-GR" sz="1400" b="1" dirty="0" smtClean="0">
              <a:solidFill>
                <a:schemeClr val="tx1">
                  <a:lumMod val="85000"/>
                  <a:lumOff val="15000"/>
                </a:schemeClr>
              </a:solidFill>
            </a:endParaRPr>
          </a:p>
          <a:p>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5109091"/>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Μια επιτυχημένη στρατηγική διακρίνεται από μία άλλη ημιτελή ή ατελή στρατηγική με την χρήση των εξής ερωτημάτων</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Πόσο καλά ανταποκρίνεται η στρατηγική στην κατάσταση της εταιρείας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Συμβάλει η στρατηγική στην επίτευξη διαρκούς ανταγωνιστικού πλεονεκτήματος για την εταιρεία</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r>
              <a:rPr lang="el-GR" sz="1400" b="1" dirty="0" smtClean="0">
                <a:solidFill>
                  <a:schemeClr val="tx1">
                    <a:lumMod val="85000"/>
                    <a:lumOff val="15000"/>
                  </a:schemeClr>
                </a:solidFill>
              </a:rPr>
              <a:t>Οδηγεί σε καλύτερο επίπεδο απόδοσης της εταιρείας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Font typeface="Arial" pitchFamily="34" charset="0"/>
              <a:buChar char="•"/>
            </a:pPr>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r>
              <a:rPr lang="el-GR" sz="1400" b="1" dirty="0" smtClean="0">
                <a:solidFill>
                  <a:srgbClr val="FF0000"/>
                </a:solidFill>
              </a:rPr>
              <a:t>Γιατί είναι σημαντική η διαμόρφωση και η υλοποίηση της στρατηγικής</a:t>
            </a:r>
            <a:r>
              <a:rPr lang="en-US" sz="1400" b="1" dirty="0" smtClean="0">
                <a:solidFill>
                  <a:srgbClr val="FF0000"/>
                </a:solidFill>
              </a:rPr>
              <a:t>;</a:t>
            </a:r>
            <a:endParaRPr lang="el-GR" sz="1400" b="1" dirty="0" smtClean="0">
              <a:solidFill>
                <a:srgbClr val="FF0000"/>
              </a:solidFill>
            </a:endParaRPr>
          </a:p>
          <a:p>
            <a:pPr marL="342900" indent="-342900" algn="just">
              <a:buFont typeface="+mj-lt"/>
              <a:buAutoNum type="arabicPeriod"/>
            </a:pPr>
            <a:r>
              <a:rPr lang="el-GR" sz="1400" b="1" dirty="0" smtClean="0">
                <a:solidFill>
                  <a:schemeClr val="tx1">
                    <a:lumMod val="85000"/>
                    <a:lumOff val="15000"/>
                  </a:schemeClr>
                </a:solidFill>
              </a:rPr>
              <a:t>Είναι επιτακτική ανάγκη, τα διοικητικά στελέχη να καθορίσουν προληπτικά ή να διαμορφώσουν τον τρόπο με τον οποίο θα διεξαχθεί η επιχειρηματική δραστηριότητα. Μια σαφής και αιτιολογημένη στρατηγική είναι η συνταγή της διοίκησης , ο χάρτης πορείας της διοίκησης και της εταιρείας για την επίτευξη ανταγωνιστικού πλεονεκτήματος, το σχέδιο δράσης για την ικανοποίηση των πελατών και τη βελτίωση της χρηματοοικονομικής απόδοσης.</a:t>
            </a:r>
          </a:p>
          <a:p>
            <a:pPr marL="342900" indent="-342900" algn="just">
              <a:buFont typeface="+mj-lt"/>
              <a:buAutoNum type="arabicPeriod"/>
            </a:pPr>
            <a:r>
              <a:rPr lang="el-GR" sz="1400" b="1" dirty="0" smtClean="0">
                <a:solidFill>
                  <a:schemeClr val="tx1">
                    <a:lumMod val="85000"/>
                    <a:lumOff val="15000"/>
                  </a:schemeClr>
                </a:solidFill>
              </a:rPr>
              <a:t>Μια επιχείρηση που εστιάζει στη στρατηγική έχει περισσότερες πιθανότητες να καταστεί ισχυρός τελικός παίκτης στην αγορά συγκριτικά με μία επιχείρηση η διοίκηση της οποίας αντιμετωπίζει τη στρατηγική ως δευτερεύουσας σημασίας και θέτει προτεραιότητες σε άλλους τομείς. Η κινητοποίηση του συνόλου των πόρων μιας εταιρείας σε μία συνολική ομαδική προσπάθεια, επιτρέπει μια εταιρεία να δραστηριοποιείται με πλήρη ισχύ.</a:t>
            </a:r>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738664"/>
          </a:xfrm>
          <a:prstGeom prst="rect">
            <a:avLst/>
          </a:prstGeom>
        </p:spPr>
        <p:txBody>
          <a:bodyPr wrap="square">
            <a:spAutoFit/>
          </a:bodyPr>
          <a:lstStyle/>
          <a:p>
            <a:r>
              <a:rPr lang="el-GR" sz="1400" b="1" dirty="0" smtClean="0">
                <a:solidFill>
                  <a:schemeClr val="tx1">
                    <a:lumMod val="85000"/>
                    <a:lumOff val="15000"/>
                  </a:schemeClr>
                </a:solidFill>
              </a:rPr>
              <a:t>1.</a:t>
            </a:r>
            <a:r>
              <a:rPr lang="el-GR" sz="1400" b="1" dirty="0" smtClean="0">
                <a:solidFill>
                  <a:schemeClr val="tx1">
                    <a:lumMod val="85000"/>
                    <a:lumOff val="15000"/>
                  </a:schemeClr>
                </a:solidFill>
              </a:rPr>
              <a:t>7</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Επιτυχής Στρατηγική.</a:t>
            </a:r>
            <a:endParaRPr lang="el-GR" sz="1400" b="1" dirty="0" smtClean="0">
              <a:solidFill>
                <a:schemeClr val="tx1">
                  <a:lumMod val="85000"/>
                  <a:lumOff val="15000"/>
                </a:schemeClr>
              </a:solidFill>
            </a:endParaRPr>
          </a:p>
          <a:p>
            <a:endParaRPr lang="el-GR" sz="1400" b="1" dirty="0" smtClean="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1661993"/>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Γενικά οι ανταγωνιστές μιας εταιρείας γνωρίζουν τις ίδιες βασικές έννοιες, τεχνικές και προσεγγίσεις με την εταιρεία που ανταγωνίζονται και είναι σε θέση να τις ακολουθήσουν. Η διαφορά έγκειται στη σχετική σχολαστικότητα και αυτοπειθαρχία με την οποία αναπτύσσουν </a:t>
            </a:r>
            <a:r>
              <a:rPr lang="el-GR" sz="1400" b="1" dirty="0" smtClean="0">
                <a:solidFill>
                  <a:schemeClr val="tx1">
                    <a:lumMod val="85000"/>
                    <a:lumOff val="15000"/>
                  </a:schemeClr>
                </a:solidFill>
              </a:rPr>
              <a:t> </a:t>
            </a:r>
            <a:r>
              <a:rPr lang="el-GR" sz="1400" b="1" dirty="0" smtClean="0">
                <a:solidFill>
                  <a:schemeClr val="tx1">
                    <a:lumMod val="85000"/>
                    <a:lumOff val="15000"/>
                  </a:schemeClr>
                </a:solidFill>
              </a:rPr>
              <a:t>και υλοποιούν τις στρατηγικές για το μέλλον.</a:t>
            </a:r>
            <a:endParaRPr lang="el-GR" sz="1400" b="1" dirty="0" smtClean="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1</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endParaRPr lang="el-GR" sz="3600" b="1" dirty="0" smtClean="0">
              <a:solidFill>
                <a:schemeClr val="tx1">
                  <a:lumMod val="85000"/>
                  <a:lumOff val="15000"/>
                </a:schemeClr>
              </a:solidFill>
            </a:endParaRP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685800"/>
          </a:xfrm>
        </p:spPr>
        <p:txBody>
          <a:bodyPr>
            <a:normAutofit fontScale="77500" lnSpcReduction="20000"/>
          </a:bodyPr>
          <a:lstStyle/>
          <a:p>
            <a:r>
              <a:rPr lang="el-GR" b="1" dirty="0" smtClean="0">
                <a:solidFill>
                  <a:schemeClr val="tx1">
                    <a:lumMod val="85000"/>
                    <a:lumOff val="15000"/>
                  </a:schemeClr>
                </a:solidFill>
              </a:rPr>
              <a:t>1.Εισαγωγή.</a:t>
            </a:r>
          </a:p>
          <a:p>
            <a:r>
              <a:rPr lang="el-GR" b="1" dirty="0" smtClean="0">
                <a:solidFill>
                  <a:schemeClr val="tx1">
                    <a:lumMod val="85000"/>
                    <a:lumOff val="15000"/>
                  </a:schemeClr>
                </a:solidFill>
              </a:rPr>
              <a:t>1.1.Έννοια Στρατηγικής </a:t>
            </a:r>
            <a:endParaRPr lang="el-GR" b="1" dirty="0">
              <a:solidFill>
                <a:schemeClr val="tx1">
                  <a:lumMod val="85000"/>
                  <a:lumOff val="15000"/>
                </a:schemeClr>
              </a:solidFill>
            </a:endParaRPr>
          </a:p>
        </p:txBody>
      </p:sp>
      <p:sp>
        <p:nvSpPr>
          <p:cNvPr id="6" name="2 - Τίτλος"/>
          <p:cNvSpPr txBox="1">
            <a:spLocks/>
          </p:cNvSpPr>
          <p:nvPr/>
        </p:nvSpPr>
        <p:spPr>
          <a:xfrm>
            <a:off x="1643042" y="428604"/>
            <a:ext cx="7315200" cy="1285884"/>
          </a:xfrm>
          <a:prstGeom prst="rect">
            <a:avLst/>
          </a:prstGeom>
        </p:spPr>
        <p:txBody>
          <a:bodyPr vert="horz" anchor="ctr">
            <a:normAutofit fontScale="6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C00000"/>
                </a:solidFill>
                <a:effectLst/>
                <a:uLnTx/>
                <a:uFillTx/>
                <a:latin typeface="+mj-lt"/>
                <a:ea typeface="+mj-ea"/>
                <a:cs typeface="+mj-cs"/>
              </a:rPr>
              <a:t>“Leaders</a:t>
            </a:r>
            <a:r>
              <a:rPr kumimoji="0" lang="en-US" sz="2800" b="0" i="0" u="none" strike="noStrike" kern="1200" cap="none" spc="0" normalizeH="0" noProof="0" dirty="0" smtClean="0">
                <a:ln>
                  <a:noFill/>
                </a:ln>
                <a:solidFill>
                  <a:srgbClr val="C00000"/>
                </a:solidFill>
                <a:effectLst/>
                <a:uLnTx/>
                <a:uFillTx/>
                <a:latin typeface="+mj-lt"/>
                <a:ea typeface="+mj-ea"/>
                <a:cs typeface="+mj-cs"/>
              </a:rPr>
              <a:t> establish the vision for the future and set the strate gy for getting there; they cause change. They motivate and inspire others to go in the right direction and they, along with everyone else, sacrifice to get there.”</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800" baseline="0" dirty="0" smtClean="0">
                <a:solidFill>
                  <a:srgbClr val="C00000"/>
                </a:solidFill>
                <a:latin typeface="+mj-lt"/>
                <a:ea typeface="+mj-ea"/>
                <a:cs typeface="+mj-cs"/>
              </a:rPr>
              <a:t>John  Kotter</a:t>
            </a:r>
            <a:endParaRPr kumimoji="0" lang="el-GR" sz="2800" b="0" i="0" u="none" strike="noStrike" kern="1200" cap="none" spc="0" normalizeH="0" baseline="0" noProof="0" dirty="0">
              <a:ln>
                <a:noFill/>
              </a:ln>
              <a:solidFill>
                <a:srgbClr val="C00000"/>
              </a:solidFill>
              <a:effectLst/>
              <a:uLnTx/>
              <a:uFillTx/>
              <a:latin typeface="+mj-lt"/>
              <a:ea typeface="+mj-ea"/>
              <a:cs typeface="+mj-cs"/>
            </a:endParaRPr>
          </a:p>
        </p:txBody>
      </p:sp>
      <p:sp>
        <p:nvSpPr>
          <p:cNvPr id="7" name="2 - Τίτλος"/>
          <p:cNvSpPr txBox="1">
            <a:spLocks/>
          </p:cNvSpPr>
          <p:nvPr/>
        </p:nvSpPr>
        <p:spPr>
          <a:xfrm>
            <a:off x="1714480" y="2071678"/>
            <a:ext cx="7315200" cy="1285884"/>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Στρατηγική                   Αρχαία Ελλάδα</a:t>
            </a:r>
          </a:p>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Στρατός + Άγω</a:t>
            </a:r>
          </a:p>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Στόχος                  Δημιουργία διατηρήσιμου ανταγωνιστικού πλεονεκτήματος έναντι του αντιπάλου</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Δεξιό βέλος"/>
          <p:cNvSpPr/>
          <p:nvPr/>
        </p:nvSpPr>
        <p:spPr>
          <a:xfrm>
            <a:off x="3214678" y="2214554"/>
            <a:ext cx="928694" cy="71438"/>
          </a:xfrm>
          <a:prstGeom prst="right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lumMod val="85000"/>
                  <a:lumOff val="15000"/>
                </a:schemeClr>
              </a:solidFill>
            </a:endParaRPr>
          </a:p>
        </p:txBody>
      </p:sp>
      <p:sp>
        <p:nvSpPr>
          <p:cNvPr id="12" name="11 - Δεξιό βέλος"/>
          <p:cNvSpPr/>
          <p:nvPr/>
        </p:nvSpPr>
        <p:spPr>
          <a:xfrm>
            <a:off x="2643174" y="2857496"/>
            <a:ext cx="928694" cy="71438"/>
          </a:xfrm>
          <a:prstGeom prst="right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142844" y="1928802"/>
            <a:ext cx="1214414" cy="1169551"/>
          </a:xfrm>
          <a:prstGeom prst="rect">
            <a:avLst/>
          </a:prstGeom>
        </p:spPr>
        <p:txBody>
          <a:bodyPr wrap="square">
            <a:spAutoFit/>
          </a:bodyPr>
          <a:lstStyle/>
          <a:p>
            <a:r>
              <a:rPr lang="el-GR" sz="1400" b="1" dirty="0" smtClean="0">
                <a:solidFill>
                  <a:schemeClr val="tx1">
                    <a:lumMod val="85000"/>
                    <a:lumOff val="15000"/>
                  </a:schemeClr>
                </a:solidFill>
              </a:rPr>
              <a:t>1.1.Έννοια Στρατηγικής.</a:t>
            </a:r>
          </a:p>
          <a:p>
            <a:r>
              <a:rPr lang="el-GR" sz="1400" b="1" dirty="0" smtClean="0">
                <a:solidFill>
                  <a:schemeClr val="tx1">
                    <a:lumMod val="85000"/>
                    <a:lumOff val="15000"/>
                  </a:schemeClr>
                </a:solidFill>
              </a:rPr>
              <a:t>Σύντομη ιστορική ανασκόπηση </a:t>
            </a:r>
            <a:endParaRPr lang="el-GR" sz="1400" b="1" dirty="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0"/>
            <a:ext cx="7315200" cy="2428868"/>
          </a:xfrm>
          <a:prstGeom prst="rect">
            <a:avLst/>
          </a:prstGeom>
        </p:spPr>
        <p:txBody>
          <a:bodyPr vert="horz" anchor="ctr">
            <a:normAutofit fontScale="40000" lnSpcReduction="20000"/>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r>
              <a:rPr kumimoji="0" lang="el-GR" sz="3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Εμφάνιση</a:t>
            </a:r>
            <a:r>
              <a:rPr kumimoji="0" lang="el-GR" sz="34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των όρων «Στρατηγικό Μάνατζμεντ» και «Επιχειρησιακή Στρατηγική» στην δεκαετία του 1960.</a:t>
            </a:r>
          </a:p>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r>
              <a:rPr lang="el-GR" sz="3400" b="1" baseline="0" dirty="0" smtClean="0">
                <a:solidFill>
                  <a:schemeClr val="tx1">
                    <a:lumMod val="85000"/>
                    <a:lumOff val="15000"/>
                  </a:schemeClr>
                </a:solidFill>
                <a:latin typeface="+mj-lt"/>
                <a:ea typeface="+mj-ea"/>
                <a:cs typeface="+mj-cs"/>
              </a:rPr>
              <a:t>Πρώτες θεωρητικές προσεγγίσεις</a:t>
            </a:r>
            <a:r>
              <a:rPr lang="en-US" sz="3400" b="1" baseline="0" dirty="0" smtClean="0">
                <a:solidFill>
                  <a:schemeClr val="tx1">
                    <a:lumMod val="85000"/>
                    <a:lumOff val="15000"/>
                  </a:schemeClr>
                </a:solidFill>
                <a:latin typeface="+mj-lt"/>
                <a:ea typeface="+mj-ea"/>
                <a:cs typeface="+mj-cs"/>
              </a:rPr>
              <a:t>:</a:t>
            </a:r>
            <a:endParaRPr lang="el-GR" sz="3400" b="1" baseline="0" dirty="0" smtClean="0">
              <a:solidFill>
                <a:schemeClr val="tx1">
                  <a:lumMod val="85000"/>
                  <a:lumOff val="15000"/>
                </a:schemeClr>
              </a:solidFill>
              <a:latin typeface="+mj-lt"/>
              <a:ea typeface="+mj-ea"/>
              <a:cs typeface="+mj-cs"/>
            </a:endParaRPr>
          </a:p>
          <a:p>
            <a:pPr marL="971550" lvl="1" indent="-514350">
              <a:lnSpc>
                <a:spcPct val="170000"/>
              </a:lnSpc>
              <a:spcBef>
                <a:spcPct val="0"/>
              </a:spcBef>
              <a:buFont typeface="+mj-lt"/>
              <a:buAutoNum type="arabicPeriod"/>
            </a:pPr>
            <a:r>
              <a:rPr kumimoji="0" lang="en-US" sz="3400" b="1" i="0" u="none" strike="noStrike" kern="1200" cap="none" spc="0" normalizeH="0" noProof="0" dirty="0" smtClean="0">
                <a:ln>
                  <a:noFill/>
                </a:ln>
                <a:solidFill>
                  <a:schemeClr val="tx1">
                    <a:lumMod val="85000"/>
                    <a:lumOff val="15000"/>
                  </a:schemeClr>
                </a:solidFill>
                <a:effectLst/>
                <a:uLnTx/>
                <a:uFillTx/>
                <a:latin typeface="+mj-lt"/>
                <a:ea typeface="+mj-ea"/>
                <a:cs typeface="+mj-cs"/>
              </a:rPr>
              <a:t>Alfred Chandler (Strategy &amp; Structure, 1962)</a:t>
            </a:r>
          </a:p>
          <a:p>
            <a:pPr marL="971550" lvl="1" indent="-514350">
              <a:lnSpc>
                <a:spcPct val="170000"/>
              </a:lnSpc>
              <a:spcBef>
                <a:spcPct val="0"/>
              </a:spcBef>
              <a:buFont typeface="+mj-lt"/>
              <a:buAutoNum type="arabicPeriod"/>
            </a:pPr>
            <a:r>
              <a:rPr lang="en-US" sz="3400" b="1" baseline="0" dirty="0" smtClean="0">
                <a:solidFill>
                  <a:schemeClr val="tx1">
                    <a:lumMod val="85000"/>
                    <a:lumOff val="15000"/>
                  </a:schemeClr>
                </a:solidFill>
                <a:latin typeface="+mj-lt"/>
                <a:ea typeface="+mj-ea"/>
                <a:cs typeface="+mj-cs"/>
              </a:rPr>
              <a:t>Kenneth Andrews (Business Policy, 1965), (The concept of corporate strategy,1971)</a:t>
            </a:r>
          </a:p>
          <a:p>
            <a:pPr marL="971550" lvl="1" indent="-514350">
              <a:lnSpc>
                <a:spcPct val="170000"/>
              </a:lnSpc>
              <a:spcBef>
                <a:spcPct val="0"/>
              </a:spcBef>
              <a:buFont typeface="+mj-lt"/>
              <a:buAutoNum type="arabicPeriod"/>
            </a:pPr>
            <a:r>
              <a:rPr lang="en-US" sz="3400" b="1" dirty="0" smtClean="0">
                <a:solidFill>
                  <a:schemeClr val="tx1">
                    <a:lumMod val="85000"/>
                    <a:lumOff val="15000"/>
                  </a:schemeClr>
                </a:solidFill>
                <a:latin typeface="+mj-lt"/>
                <a:ea typeface="+mj-ea"/>
                <a:cs typeface="+mj-cs"/>
              </a:rPr>
              <a:t>Igor Ansoff (Corporate strategy, 1965)</a:t>
            </a: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2 - Τίτλος"/>
          <p:cNvSpPr txBox="1">
            <a:spLocks/>
          </p:cNvSpPr>
          <p:nvPr/>
        </p:nvSpPr>
        <p:spPr>
          <a:xfrm>
            <a:off x="1643042" y="2928934"/>
            <a:ext cx="7315200" cy="642942"/>
          </a:xfrm>
          <a:prstGeom prst="rect">
            <a:avLst/>
          </a:prstGeom>
        </p:spPr>
        <p:txBody>
          <a:bodyPr vert="horz" anchor="ctr">
            <a:noAutofit/>
          </a:bodyPr>
          <a:lstStyle/>
          <a:p>
            <a:pPr marL="0" marR="0" lvl="0" indent="0" algn="l" defTabSz="914400" rtl="0" eaLnBrk="1" fontAlgn="auto" latinLnBrk="0" hangingPunct="1">
              <a:lnSpc>
                <a:spcPct val="150000"/>
              </a:lnSpc>
              <a:spcBef>
                <a:spcPct val="0"/>
              </a:spcBef>
              <a:spcAft>
                <a:spcPts val="0"/>
              </a:spcAft>
              <a:buClrTx/>
              <a:buSzTx/>
              <a:buFont typeface="Arial" pitchFamily="34" charset="0"/>
              <a:buChar char="•"/>
              <a:tabLst/>
              <a:defRPr/>
            </a:pPr>
            <a:r>
              <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Ταχεία διάδοση του όρου «Επιχειρησιακή στρατηγική» στην δεκαετία 1980 μέσω του καθηγητή </a:t>
            </a:r>
            <a:r>
              <a:rPr kumimoji="0" lang="en-US"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Michael Porter.</a:t>
            </a:r>
          </a:p>
          <a:p>
            <a:pPr marL="0" marR="0" lvl="0" indent="0" algn="l" defTabSz="914400" rtl="0" eaLnBrk="1" fontAlgn="auto" latinLnBrk="0" hangingPunct="1">
              <a:lnSpc>
                <a:spcPct val="150000"/>
              </a:lnSpc>
              <a:spcBef>
                <a:spcPct val="0"/>
              </a:spcBef>
              <a:spcAft>
                <a:spcPts val="0"/>
              </a:spcAft>
              <a:buClrTx/>
              <a:buSzTx/>
              <a:buFont typeface="Arial" pitchFamily="34" charset="0"/>
              <a:buChar char="•"/>
              <a:tabLst/>
              <a:defRPr/>
            </a:pPr>
            <a:r>
              <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Πρώτα</a:t>
            </a:r>
            <a:r>
              <a:rPr kumimoji="0" lang="el-GR" sz="14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βασικά υποδείγματα στρατηγικής</a:t>
            </a:r>
            <a:r>
              <a:rPr kumimoji="0" lang="en-US" sz="1400" b="1" i="0" u="none" strike="noStrike" kern="1200" cap="none" spc="0" normalizeH="0" noProof="0" dirty="0" smtClean="0">
                <a:ln>
                  <a:noFill/>
                </a:ln>
                <a:solidFill>
                  <a:schemeClr val="tx1">
                    <a:lumMod val="85000"/>
                    <a:lumOff val="15000"/>
                  </a:schemeClr>
                </a:solidFill>
                <a:effectLst/>
                <a:uLnTx/>
                <a:uFillTx/>
                <a:latin typeface="+mj-lt"/>
                <a:ea typeface="+mj-ea"/>
                <a:cs typeface="+mj-cs"/>
              </a:rPr>
              <a:t>:</a:t>
            </a:r>
            <a:endParaRPr kumimoji="0" lang="el-GR" sz="1400" b="1" i="0" u="none" strike="noStrike" kern="1200" cap="none" spc="0" normalizeH="0" noProof="0" dirty="0" smtClean="0">
              <a:ln>
                <a:noFill/>
              </a:ln>
              <a:solidFill>
                <a:schemeClr val="tx1">
                  <a:lumMod val="85000"/>
                  <a:lumOff val="15000"/>
                </a:schemeClr>
              </a:solidFill>
              <a:effectLst/>
              <a:uLnTx/>
              <a:uFillTx/>
              <a:latin typeface="+mj-lt"/>
              <a:ea typeface="+mj-ea"/>
              <a:cs typeface="+mj-cs"/>
            </a:endParaRPr>
          </a:p>
          <a:p>
            <a:pPr marL="914400" lvl="1" indent="-457200">
              <a:lnSpc>
                <a:spcPct val="150000"/>
              </a:lnSpc>
              <a:spcBef>
                <a:spcPct val="0"/>
              </a:spcBef>
              <a:buFont typeface="+mj-lt"/>
              <a:buAutoNum type="arabicPeriod"/>
            </a:pPr>
            <a:r>
              <a:rPr lang="el-GR" sz="1400" b="1" baseline="0" dirty="0" smtClean="0">
                <a:solidFill>
                  <a:schemeClr val="tx1">
                    <a:lumMod val="85000"/>
                    <a:lumOff val="15000"/>
                  </a:schemeClr>
                </a:solidFill>
                <a:latin typeface="+mj-lt"/>
                <a:ea typeface="+mj-ea"/>
                <a:cs typeface="+mj-cs"/>
              </a:rPr>
              <a:t>Υπόδειγμα</a:t>
            </a:r>
            <a:r>
              <a:rPr lang="el-GR" sz="1400" b="1" dirty="0" smtClean="0">
                <a:solidFill>
                  <a:schemeClr val="tx1">
                    <a:lumMod val="85000"/>
                    <a:lumOff val="15000"/>
                  </a:schemeClr>
                </a:solidFill>
                <a:latin typeface="+mj-lt"/>
                <a:ea typeface="+mj-ea"/>
                <a:cs typeface="+mj-cs"/>
              </a:rPr>
              <a:t> των «πέντε δυνάμεων»</a:t>
            </a:r>
          </a:p>
          <a:p>
            <a:pPr marL="914400" lvl="1" indent="-457200">
              <a:lnSpc>
                <a:spcPct val="150000"/>
              </a:lnSpc>
              <a:spcBef>
                <a:spcPct val="0"/>
              </a:spcBef>
              <a:buFont typeface="+mj-lt"/>
              <a:buAutoNum type="arabicPeriod"/>
            </a:pPr>
            <a:r>
              <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Υπόδειγμα της «αλυσίδας αξίας»</a:t>
            </a:r>
          </a:p>
          <a:p>
            <a:pPr marL="0" marR="0" lvl="0" indent="0" algn="l" defTabSz="914400" rtl="0" eaLnBrk="1" fontAlgn="auto" latinLnBrk="0" hangingPunct="1">
              <a:lnSpc>
                <a:spcPct val="150000"/>
              </a:lnSpc>
              <a:spcBef>
                <a:spcPct val="0"/>
              </a:spcBef>
              <a:spcAft>
                <a:spcPts val="0"/>
              </a:spcAft>
              <a:buClrTx/>
              <a:buSzTx/>
              <a:buFont typeface="Arial" pitchFamily="34" charset="0"/>
              <a:buChar char="•"/>
              <a:tabLst/>
              <a:defRPr/>
            </a:pPr>
            <a:r>
              <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Σημαντικά συγγράμματα</a:t>
            </a:r>
            <a:r>
              <a:rPr kumimoji="0" lang="en-US"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a:t>
            </a:r>
            <a:endPar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endParaRPr>
          </a:p>
          <a:p>
            <a:pPr marL="914400" lvl="1" indent="-457200">
              <a:lnSpc>
                <a:spcPct val="150000"/>
              </a:lnSpc>
              <a:spcBef>
                <a:spcPct val="0"/>
              </a:spcBef>
              <a:buFont typeface="+mj-lt"/>
              <a:buAutoNum type="arabicPeriod"/>
            </a:pPr>
            <a:r>
              <a:rPr kumimoji="0" lang="en-US"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Porter</a:t>
            </a:r>
            <a:r>
              <a:rPr kumimoji="0" lang="en-US" sz="14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(Corporate strategy)</a:t>
            </a:r>
          </a:p>
          <a:p>
            <a:pPr marL="914400" lvl="1" indent="-457200">
              <a:lnSpc>
                <a:spcPct val="150000"/>
              </a:lnSpc>
              <a:spcBef>
                <a:spcPct val="0"/>
              </a:spcBef>
              <a:buFont typeface="+mj-lt"/>
              <a:buAutoNum type="arabicPeriod"/>
            </a:pPr>
            <a:r>
              <a:rPr lang="en-US" sz="1400" b="1" baseline="0" dirty="0" smtClean="0">
                <a:solidFill>
                  <a:schemeClr val="tx1">
                    <a:lumMod val="85000"/>
                    <a:lumOff val="15000"/>
                  </a:schemeClr>
                </a:solidFill>
                <a:latin typeface="+mj-lt"/>
                <a:ea typeface="+mj-ea"/>
                <a:cs typeface="+mj-cs"/>
              </a:rPr>
              <a:t>Porter</a:t>
            </a:r>
            <a:r>
              <a:rPr lang="en-US" sz="1400" b="1" dirty="0" smtClean="0">
                <a:solidFill>
                  <a:schemeClr val="tx1">
                    <a:lumMod val="85000"/>
                    <a:lumOff val="15000"/>
                  </a:schemeClr>
                </a:solidFill>
                <a:latin typeface="+mj-lt"/>
                <a:ea typeface="+mj-ea"/>
                <a:cs typeface="+mj-cs"/>
              </a:rPr>
              <a:t> (Competitive Advantage)</a:t>
            </a:r>
            <a:r>
              <a:rPr kumimoji="0" lang="el-GR" sz="14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 </a:t>
            </a:r>
            <a:endParaRPr kumimoji="0" lang="el-GR" sz="1400" b="1"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142844" y="1928802"/>
            <a:ext cx="1214414" cy="1169551"/>
          </a:xfrm>
          <a:prstGeom prst="rect">
            <a:avLst/>
          </a:prstGeom>
        </p:spPr>
        <p:txBody>
          <a:bodyPr wrap="square">
            <a:spAutoFit/>
          </a:bodyPr>
          <a:lstStyle/>
          <a:p>
            <a:r>
              <a:rPr lang="el-GR" sz="1400" b="1" dirty="0" smtClean="0">
                <a:solidFill>
                  <a:schemeClr val="tx1">
                    <a:lumMod val="85000"/>
                    <a:lumOff val="15000"/>
                  </a:schemeClr>
                </a:solidFill>
              </a:rPr>
              <a:t>1.1.Έννοια Στρατηγικής.</a:t>
            </a:r>
          </a:p>
          <a:p>
            <a:r>
              <a:rPr lang="el-GR" sz="1400" b="1" dirty="0" smtClean="0">
                <a:solidFill>
                  <a:schemeClr val="tx1">
                    <a:lumMod val="85000"/>
                    <a:lumOff val="15000"/>
                  </a:schemeClr>
                </a:solidFill>
              </a:rPr>
              <a:t>Σύντομη ιστορική ανασκόπηση </a:t>
            </a:r>
            <a:endParaRPr lang="el-GR" sz="1400" b="1" dirty="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fontScale="85000" lnSpcReduction="20000"/>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r>
              <a:rPr lang="el-GR" sz="2000" b="1" dirty="0" smtClean="0">
                <a:solidFill>
                  <a:schemeClr val="tx1">
                    <a:lumMod val="85000"/>
                    <a:lumOff val="15000"/>
                  </a:schemeClr>
                </a:solidFill>
                <a:latin typeface="+mj-lt"/>
                <a:ea typeface="+mj-ea"/>
                <a:cs typeface="+mj-cs"/>
              </a:rPr>
              <a:t>Άλλα υποδείγματα που έχουν αναπτυχθεί στην διάρκεια του χρόνου</a:t>
            </a:r>
            <a:r>
              <a:rPr lang="en-US" sz="2000" b="1" dirty="0" smtClean="0">
                <a:solidFill>
                  <a:schemeClr val="tx1">
                    <a:lumMod val="85000"/>
                    <a:lumOff val="15000"/>
                  </a:schemeClr>
                </a:solidFill>
                <a:latin typeface="+mj-lt"/>
                <a:ea typeface="+mj-ea"/>
                <a:cs typeface="+mj-cs"/>
              </a:rPr>
              <a:t>:</a:t>
            </a:r>
            <a:endParaRPr lang="el-GR" sz="2000" b="1" dirty="0" smtClean="0">
              <a:solidFill>
                <a:schemeClr val="tx1">
                  <a:lumMod val="85000"/>
                  <a:lumOff val="15000"/>
                </a:schemeClr>
              </a:solidFill>
              <a:latin typeface="+mj-lt"/>
              <a:ea typeface="+mj-ea"/>
              <a:cs typeface="+mj-cs"/>
            </a:endParaRP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στρατηγικών αλλαγών.</a:t>
            </a: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ανασχεδιασμού επιχειρήσεων.</a:t>
            </a: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της στρατηγικής  των Γαλάζιων Ωκεανών.</a:t>
            </a: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συν-ανταγωνισμού.</a:t>
            </a: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Ιαπωνικού μοντέλου στρατηγικής «7</a:t>
            </a:r>
            <a:r>
              <a:rPr lang="en-US" sz="2000" b="1" dirty="0" smtClean="0">
                <a:solidFill>
                  <a:schemeClr val="tx1">
                    <a:lumMod val="85000"/>
                    <a:lumOff val="15000"/>
                  </a:schemeClr>
                </a:solidFill>
                <a:latin typeface="+mj-lt"/>
                <a:ea typeface="+mj-ea"/>
                <a:cs typeface="+mj-cs"/>
              </a:rPr>
              <a:t>S</a:t>
            </a:r>
            <a:r>
              <a:rPr lang="el-GR" sz="2000" b="1" dirty="0" smtClean="0">
                <a:solidFill>
                  <a:schemeClr val="tx1">
                    <a:lumMod val="85000"/>
                    <a:lumOff val="15000"/>
                  </a:schemeClr>
                </a:solidFill>
                <a:latin typeface="+mj-lt"/>
                <a:ea typeface="+mj-ea"/>
                <a:cs typeface="+mj-cs"/>
              </a:rPr>
              <a:t>»</a:t>
            </a:r>
            <a:r>
              <a:rPr lang="en-US" sz="2000" b="1" dirty="0" smtClean="0">
                <a:solidFill>
                  <a:schemeClr val="tx1">
                    <a:lumMod val="85000"/>
                    <a:lumOff val="15000"/>
                  </a:schemeClr>
                </a:solidFill>
                <a:latin typeface="+mj-lt"/>
                <a:ea typeface="+mj-ea"/>
                <a:cs typeface="+mj-cs"/>
              </a:rPr>
              <a:t>.</a:t>
            </a:r>
          </a:p>
          <a:p>
            <a:pPr marL="971550" lvl="1" indent="-514350">
              <a:lnSpc>
                <a:spcPct val="170000"/>
              </a:lnSpc>
              <a:spcBef>
                <a:spcPct val="0"/>
              </a:spcBef>
              <a:buFont typeface="+mj-lt"/>
              <a:buAutoNum type="arabicPeriod"/>
            </a:pPr>
            <a:r>
              <a:rPr lang="el-GR" sz="2000" b="1" dirty="0" smtClean="0">
                <a:solidFill>
                  <a:schemeClr val="tx1">
                    <a:lumMod val="85000"/>
                    <a:lumOff val="15000"/>
                  </a:schemeClr>
                </a:solidFill>
                <a:latin typeface="+mj-lt"/>
                <a:ea typeface="+mj-ea"/>
                <a:cs typeface="+mj-cs"/>
              </a:rPr>
              <a:t>Υπόδειγμα στρατηγικής καινοτομίας.</a:t>
            </a:r>
          </a:p>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428728" cy="954107"/>
          </a:xfrm>
          <a:prstGeom prst="rect">
            <a:avLst/>
          </a:prstGeom>
        </p:spPr>
        <p:txBody>
          <a:bodyPr wrap="square">
            <a:spAutoFit/>
          </a:bodyPr>
          <a:lstStyle/>
          <a:p>
            <a:r>
              <a:rPr lang="el-GR" sz="1400" b="1" dirty="0" smtClean="0">
                <a:solidFill>
                  <a:schemeClr val="tx1">
                    <a:lumMod val="85000"/>
                    <a:lumOff val="15000"/>
                  </a:schemeClr>
                </a:solidFill>
              </a:rPr>
              <a:t>1.2.Τί είναι Στρατηγική</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r>
              <a:rPr lang="el-GR" sz="1400" b="1" dirty="0" smtClean="0">
                <a:solidFill>
                  <a:schemeClr val="tx1">
                    <a:lumMod val="85000"/>
                    <a:lumOff val="15000"/>
                  </a:schemeClr>
                </a:solidFill>
              </a:rPr>
              <a:t>Σημαντικότητα Στρατηγικής</a:t>
            </a: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85918" y="0"/>
            <a:ext cx="6929486" cy="5078313"/>
          </a:xfrm>
          <a:prstGeom prst="rect">
            <a:avLst/>
          </a:prstGeom>
          <a:noFill/>
        </p:spPr>
        <p:txBody>
          <a:bodyPr wrap="square" rtlCol="0">
            <a:spAutoFit/>
          </a:bodyPr>
          <a:lstStyle/>
          <a:p>
            <a:r>
              <a:rPr lang="el-GR" sz="1400" b="1" u="sng" dirty="0" smtClean="0">
                <a:solidFill>
                  <a:schemeClr val="tx1">
                    <a:lumMod val="85000"/>
                    <a:lumOff val="15000"/>
                  </a:schemeClr>
                </a:solidFill>
              </a:rPr>
              <a:t>Βασική έννοια. </a:t>
            </a:r>
            <a:endParaRPr lang="el-GR" sz="1400" dirty="0" smtClean="0">
              <a:solidFill>
                <a:schemeClr val="tx1">
                  <a:lumMod val="85000"/>
                  <a:lumOff val="15000"/>
                </a:schemeClr>
              </a:solidFill>
            </a:endParaRPr>
          </a:p>
          <a:p>
            <a:r>
              <a:rPr lang="el-GR" sz="1400" b="1" u="sng" dirty="0" smtClean="0">
                <a:solidFill>
                  <a:srgbClr val="C00000"/>
                </a:solidFill>
              </a:rPr>
              <a:t>«Η στρατηγική μιας εταιρείας συνίσταται στις ανταγωνιστικές κινήσεις και τις επιχειρηματικές προσεγγίσεις που εφαρμόζουν οι υπεύθυνοι διαχείρισης για την ανάπτυξη της επιχείρησης, την προσέλκυση και την ικανοποίηση των πελατών, τον επιτυχή ανταγωνισμό, τη διεξαγωγή των λειτουργιών και την επίτευξη των επιδιωκόμενων επιπέδων οργανωτικής απόδοσης.»</a:t>
            </a:r>
          </a:p>
          <a:p>
            <a:endParaRPr lang="el-GR" sz="1400" b="1" u="sng" dirty="0" smtClean="0">
              <a:solidFill>
                <a:srgbClr val="C00000"/>
              </a:solidFill>
            </a:endParaRPr>
          </a:p>
          <a:p>
            <a:r>
              <a:rPr lang="el-GR" sz="1400" dirty="0" smtClean="0">
                <a:solidFill>
                  <a:schemeClr val="tx1">
                    <a:lumMod val="85000"/>
                    <a:lumOff val="15000"/>
                  </a:schemeClr>
                </a:solidFill>
              </a:rPr>
              <a:t>Τα διευθυντικά στελέχη πρέπει να δώσουν με ικανοποιητικό τρόπο απαντήσεις στα 3 παρακάτω ερωτήματα</a:t>
            </a:r>
            <a:r>
              <a:rPr lang="en-US" sz="1400" dirty="0" smtClean="0">
                <a:solidFill>
                  <a:schemeClr val="tx1">
                    <a:lumMod val="85000"/>
                    <a:lumOff val="15000"/>
                  </a:schemeClr>
                </a:solidFill>
              </a:rPr>
              <a:t>:</a:t>
            </a:r>
            <a:endParaRPr lang="el-GR" sz="1400" dirty="0" smtClean="0">
              <a:solidFill>
                <a:schemeClr val="tx1">
                  <a:lumMod val="85000"/>
                  <a:lumOff val="15000"/>
                </a:schemeClr>
              </a:solidFill>
            </a:endParaRPr>
          </a:p>
          <a:p>
            <a:pPr marL="342900" indent="-342900">
              <a:buFont typeface="+mj-lt"/>
              <a:buAutoNum type="arabicPeriod"/>
            </a:pPr>
            <a:r>
              <a:rPr lang="el-GR" sz="1400" dirty="0" smtClean="0">
                <a:solidFill>
                  <a:srgbClr val="C00000"/>
                </a:solidFill>
              </a:rPr>
              <a:t>Ποιά είναι η τρέχουσα κατάσταση της επιχείρησης</a:t>
            </a:r>
            <a:r>
              <a:rPr lang="en-US" sz="1400" dirty="0" smtClean="0">
                <a:solidFill>
                  <a:srgbClr val="C00000"/>
                </a:solidFill>
              </a:rPr>
              <a:t>;</a:t>
            </a:r>
            <a:endParaRPr lang="el-GR" sz="1400" dirty="0" smtClean="0">
              <a:solidFill>
                <a:srgbClr val="C00000"/>
              </a:solidFill>
            </a:endParaRPr>
          </a:p>
          <a:p>
            <a:pPr marL="342900" indent="-342900">
              <a:buFont typeface="+mj-lt"/>
              <a:buAutoNum type="arabicPeriod"/>
            </a:pPr>
            <a:r>
              <a:rPr lang="el-GR" sz="1400" dirty="0" smtClean="0">
                <a:solidFill>
                  <a:srgbClr val="C00000"/>
                </a:solidFill>
              </a:rPr>
              <a:t>Πώς πρέπει να εξελιχθεί η επιχείρηση</a:t>
            </a:r>
            <a:r>
              <a:rPr lang="en-US" sz="1400" dirty="0" smtClean="0">
                <a:solidFill>
                  <a:srgbClr val="C00000"/>
                </a:solidFill>
              </a:rPr>
              <a:t>;</a:t>
            </a:r>
            <a:endParaRPr lang="el-GR" sz="1400" dirty="0" smtClean="0">
              <a:solidFill>
                <a:srgbClr val="C00000"/>
              </a:solidFill>
            </a:endParaRPr>
          </a:p>
          <a:p>
            <a:pPr marL="342900" indent="-342900">
              <a:buFont typeface="+mj-lt"/>
              <a:buAutoNum type="arabicPeriod"/>
            </a:pPr>
            <a:r>
              <a:rPr lang="el-GR" sz="1400" dirty="0" smtClean="0">
                <a:solidFill>
                  <a:srgbClr val="C00000"/>
                </a:solidFill>
              </a:rPr>
              <a:t>Με ποιόν τρόπο πρέπει να εξελιχθεί</a:t>
            </a:r>
            <a:r>
              <a:rPr lang="en-US" sz="1400" dirty="0" smtClean="0">
                <a:solidFill>
                  <a:srgbClr val="C00000"/>
                </a:solidFill>
              </a:rPr>
              <a:t>;</a:t>
            </a:r>
            <a:endParaRPr lang="el-GR" sz="1400" dirty="0" smtClean="0">
              <a:solidFill>
                <a:srgbClr val="C00000"/>
              </a:solidFill>
            </a:endParaRPr>
          </a:p>
          <a:p>
            <a:pPr marL="342900" indent="-342900">
              <a:buFont typeface="+mj-lt"/>
              <a:buAutoNum type="arabicPeriod"/>
            </a:pPr>
            <a:endParaRPr lang="el-GR" sz="1400" dirty="0" smtClean="0">
              <a:solidFill>
                <a:srgbClr val="C00000"/>
              </a:solidFill>
            </a:endParaRPr>
          </a:p>
          <a:p>
            <a:pPr marL="342900" indent="-342900"/>
            <a:r>
              <a:rPr lang="el-GR" sz="1400" dirty="0" smtClean="0">
                <a:solidFill>
                  <a:schemeClr val="tx1">
                    <a:lumMod val="85000"/>
                    <a:lumOff val="15000"/>
                  </a:schemeClr>
                </a:solidFill>
              </a:rPr>
              <a:t>Η πρώτη ερώτηση ωθεί τα διοικητικά στελέχη να αξιολογήσουν </a:t>
            </a:r>
            <a:r>
              <a:rPr lang="en-US" sz="1400" dirty="0" smtClean="0">
                <a:solidFill>
                  <a:schemeClr val="tx1">
                    <a:lumMod val="85000"/>
                    <a:lumOff val="15000"/>
                  </a:schemeClr>
                </a:solidFill>
              </a:rPr>
              <a:t>:</a:t>
            </a:r>
            <a:endParaRPr lang="el-GR" sz="1400" dirty="0" smtClean="0">
              <a:solidFill>
                <a:schemeClr val="tx1">
                  <a:lumMod val="85000"/>
                  <a:lumOff val="15000"/>
                </a:schemeClr>
              </a:solidFill>
            </a:endParaRPr>
          </a:p>
          <a:p>
            <a:pPr marL="342900" indent="-342900">
              <a:buFont typeface="Arial" pitchFamily="34" charset="0"/>
              <a:buChar char="•"/>
            </a:pPr>
            <a:r>
              <a:rPr lang="el-GR" sz="1400" dirty="0" smtClean="0">
                <a:solidFill>
                  <a:schemeClr val="tx1">
                    <a:lumMod val="85000"/>
                    <a:lumOff val="15000"/>
                  </a:schemeClr>
                </a:solidFill>
              </a:rPr>
              <a:t>τις συνθήκες  και τις ανταγωνιστικές πιέσεις του κλάδου,</a:t>
            </a:r>
          </a:p>
          <a:p>
            <a:pPr marL="342900" indent="-342900">
              <a:buFont typeface="Arial" pitchFamily="34" charset="0"/>
              <a:buChar char="•"/>
            </a:pPr>
            <a:r>
              <a:rPr lang="el-GR" sz="1400" dirty="0" smtClean="0">
                <a:solidFill>
                  <a:schemeClr val="tx1">
                    <a:lumMod val="85000"/>
                    <a:lumOff val="15000"/>
                  </a:schemeClr>
                </a:solidFill>
              </a:rPr>
              <a:t>την τρέχουσα απόδοση και τη θέση της εταιρείας στην αγορά,</a:t>
            </a:r>
          </a:p>
          <a:p>
            <a:pPr marL="342900" indent="-342900">
              <a:buFont typeface="Arial" pitchFamily="34" charset="0"/>
              <a:buChar char="•"/>
            </a:pPr>
            <a:r>
              <a:rPr lang="el-GR" sz="1400" dirty="0" smtClean="0">
                <a:solidFill>
                  <a:schemeClr val="tx1">
                    <a:lumMod val="85000"/>
                    <a:lumOff val="15000"/>
                  </a:schemeClr>
                </a:solidFill>
              </a:rPr>
              <a:t>τα δυνατά σημεία όσον αφορά στους πόρους και τις δυνατότητές της,</a:t>
            </a:r>
          </a:p>
          <a:p>
            <a:pPr marL="342900" indent="-342900">
              <a:buFont typeface="Arial" pitchFamily="34" charset="0"/>
              <a:buChar char="•"/>
            </a:pPr>
            <a:r>
              <a:rPr lang="el-GR" sz="1400" dirty="0" smtClean="0">
                <a:solidFill>
                  <a:schemeClr val="tx1">
                    <a:lumMod val="85000"/>
                    <a:lumOff val="15000"/>
                  </a:schemeClr>
                </a:solidFill>
              </a:rPr>
              <a:t>τις ανταγωνιστικές αδυναμίες της.</a:t>
            </a: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428728" cy="954107"/>
          </a:xfrm>
          <a:prstGeom prst="rect">
            <a:avLst/>
          </a:prstGeom>
        </p:spPr>
        <p:txBody>
          <a:bodyPr wrap="square">
            <a:spAutoFit/>
          </a:bodyPr>
          <a:lstStyle/>
          <a:p>
            <a:r>
              <a:rPr lang="el-GR" sz="1400" b="1" dirty="0" smtClean="0">
                <a:solidFill>
                  <a:schemeClr val="tx1">
                    <a:lumMod val="85000"/>
                    <a:lumOff val="15000"/>
                  </a:schemeClr>
                </a:solidFill>
              </a:rPr>
              <a:t>1.2.Τί είναι Στρατηγική</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r>
              <a:rPr lang="el-GR" sz="1400" b="1" dirty="0" smtClean="0">
                <a:solidFill>
                  <a:schemeClr val="tx1">
                    <a:lumMod val="85000"/>
                    <a:lumOff val="15000"/>
                  </a:schemeClr>
                </a:solidFill>
              </a:rPr>
              <a:t>Σημαντικότητα Στρατηγικής</a:t>
            </a: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6929486" cy="4616648"/>
          </a:xfrm>
          <a:prstGeom prst="rect">
            <a:avLst/>
          </a:prstGeom>
          <a:noFill/>
        </p:spPr>
        <p:txBody>
          <a:bodyPr wrap="square" rtlCol="0">
            <a:spAutoFit/>
          </a:bodyPr>
          <a:lstStyle/>
          <a:p>
            <a:pPr marL="342900" indent="-342900"/>
            <a:r>
              <a:rPr lang="el-GR" sz="1600" dirty="0" smtClean="0">
                <a:solidFill>
                  <a:schemeClr val="tx1">
                    <a:lumMod val="85000"/>
                    <a:lumOff val="15000"/>
                  </a:schemeClr>
                </a:solidFill>
              </a:rPr>
              <a:t>Η </a:t>
            </a:r>
            <a:r>
              <a:rPr lang="el-GR" sz="1600" dirty="0" smtClean="0">
                <a:solidFill>
                  <a:srgbClr val="C00000"/>
                </a:solidFill>
              </a:rPr>
              <a:t>δεύτερη</a:t>
            </a:r>
            <a:r>
              <a:rPr lang="el-GR" sz="1600" dirty="0" smtClean="0">
                <a:solidFill>
                  <a:schemeClr val="tx1">
                    <a:lumMod val="85000"/>
                    <a:lumOff val="15000"/>
                  </a:schemeClr>
                </a:solidFill>
              </a:rPr>
              <a:t> ερώτηση πιέζει τα διοικητικά στελέχη να κάνουν επιλογές σχετικά με </a:t>
            </a:r>
            <a:r>
              <a:rPr lang="en-US" sz="1600" dirty="0" smtClean="0">
                <a:solidFill>
                  <a:schemeClr val="tx1">
                    <a:lumMod val="85000"/>
                    <a:lumOff val="15000"/>
                  </a:schemeClr>
                </a:solidFill>
              </a:rPr>
              <a:t>:</a:t>
            </a:r>
            <a:endParaRPr lang="el-GR" sz="1600" dirty="0" smtClean="0">
              <a:solidFill>
                <a:schemeClr val="tx1">
                  <a:lumMod val="85000"/>
                  <a:lumOff val="15000"/>
                </a:schemeClr>
              </a:solidFill>
            </a:endParaRPr>
          </a:p>
          <a:p>
            <a:pPr marL="342900" indent="-342900">
              <a:buFont typeface="Arial" pitchFamily="34" charset="0"/>
              <a:buChar char="•"/>
            </a:pPr>
            <a:r>
              <a:rPr lang="el-GR" sz="1600" dirty="0" smtClean="0">
                <a:solidFill>
                  <a:schemeClr val="tx1">
                    <a:lumMod val="85000"/>
                    <a:lumOff val="15000"/>
                  </a:schemeClr>
                </a:solidFill>
              </a:rPr>
              <a:t>την κατεύθυνση που πρέπει να ακολουθήσει,</a:t>
            </a:r>
          </a:p>
          <a:p>
            <a:pPr marL="342900" indent="-342900">
              <a:buFont typeface="Arial" pitchFamily="34" charset="0"/>
              <a:buChar char="•"/>
            </a:pPr>
            <a:r>
              <a:rPr lang="el-GR" sz="1600" dirty="0" smtClean="0">
                <a:solidFill>
                  <a:schemeClr val="tx1">
                    <a:lumMod val="85000"/>
                    <a:lumOff val="15000"/>
                  </a:schemeClr>
                </a:solidFill>
              </a:rPr>
              <a:t>τις νέες ή διαφορετικές ομάδες πελατών,</a:t>
            </a:r>
          </a:p>
          <a:p>
            <a:pPr marL="342900" indent="-342900">
              <a:buFont typeface="Arial" pitchFamily="34" charset="0"/>
              <a:buChar char="•"/>
            </a:pPr>
            <a:r>
              <a:rPr lang="el-GR" sz="1600" dirty="0" smtClean="0">
                <a:solidFill>
                  <a:schemeClr val="tx1">
                    <a:lumMod val="85000"/>
                    <a:lumOff val="15000"/>
                  </a:schemeClr>
                </a:solidFill>
              </a:rPr>
              <a:t>τις ανάγκες που πρέπει να επιχειρήσει να ικανοποιήσει,</a:t>
            </a:r>
          </a:p>
          <a:p>
            <a:pPr marL="342900" indent="-342900">
              <a:buFont typeface="Arial" pitchFamily="34" charset="0"/>
              <a:buChar char="•"/>
            </a:pPr>
            <a:r>
              <a:rPr lang="el-GR" sz="1600" dirty="0" smtClean="0">
                <a:solidFill>
                  <a:schemeClr val="tx1">
                    <a:lumMod val="85000"/>
                    <a:lumOff val="15000"/>
                  </a:schemeClr>
                </a:solidFill>
              </a:rPr>
              <a:t>τις θέσεις στην αγορά που πρέπει να οριοθετήσει.</a:t>
            </a:r>
          </a:p>
          <a:p>
            <a:pPr marL="342900" indent="-342900">
              <a:buFont typeface="Arial" pitchFamily="34" charset="0"/>
              <a:buChar char="•"/>
            </a:pPr>
            <a:endParaRPr lang="el-GR" sz="1600" dirty="0" smtClean="0">
              <a:solidFill>
                <a:schemeClr val="tx1">
                  <a:lumMod val="85000"/>
                  <a:lumOff val="15000"/>
                </a:schemeClr>
              </a:solidFill>
            </a:endParaRPr>
          </a:p>
          <a:p>
            <a:pPr marL="342900" indent="-342900" algn="just"/>
            <a:r>
              <a:rPr lang="el-GR" sz="1600" dirty="0" smtClean="0">
                <a:solidFill>
                  <a:schemeClr val="tx1">
                    <a:lumMod val="85000"/>
                    <a:lumOff val="15000"/>
                  </a:schemeClr>
                </a:solidFill>
              </a:rPr>
              <a:t>Η </a:t>
            </a:r>
            <a:r>
              <a:rPr lang="el-GR" sz="1600" dirty="0" smtClean="0">
                <a:solidFill>
                  <a:srgbClr val="C00000"/>
                </a:solidFill>
              </a:rPr>
              <a:t>τρίτη</a:t>
            </a:r>
            <a:r>
              <a:rPr lang="el-GR" sz="1600" dirty="0" smtClean="0">
                <a:solidFill>
                  <a:schemeClr val="tx1">
                    <a:lumMod val="85000"/>
                    <a:lumOff val="15000"/>
                  </a:schemeClr>
                </a:solidFill>
              </a:rPr>
              <a:t> ερώτηση προκαλεί τα διοικητικά στελέχη να διαμορφώσουν και υλοποιήσουν </a:t>
            </a:r>
            <a:r>
              <a:rPr lang="en-US" sz="1600" dirty="0" smtClean="0">
                <a:solidFill>
                  <a:schemeClr val="tx1">
                    <a:lumMod val="85000"/>
                    <a:lumOff val="15000"/>
                  </a:schemeClr>
                </a:solidFill>
              </a:rPr>
              <a:t>:</a:t>
            </a:r>
            <a:endParaRPr lang="el-GR" sz="1600" dirty="0" smtClean="0">
              <a:solidFill>
                <a:schemeClr val="tx1">
                  <a:lumMod val="85000"/>
                  <a:lumOff val="15000"/>
                </a:schemeClr>
              </a:solidFill>
            </a:endParaRPr>
          </a:p>
          <a:p>
            <a:pPr marL="342900" indent="-342900" algn="just">
              <a:buFont typeface="Arial" pitchFamily="34" charset="0"/>
              <a:buChar char="•"/>
            </a:pPr>
            <a:r>
              <a:rPr lang="el-GR" sz="1600" dirty="0" smtClean="0">
                <a:solidFill>
                  <a:schemeClr val="tx1">
                    <a:lumMod val="85000"/>
                    <a:lumOff val="15000"/>
                  </a:schemeClr>
                </a:solidFill>
              </a:rPr>
              <a:t>μια στρατηγική προκειμένου να προσανατολιστεί η εταιρεία στην επιδιωκόμενη κατεύθυνση,  </a:t>
            </a:r>
          </a:p>
          <a:p>
            <a:pPr marL="342900" indent="-342900" algn="just">
              <a:buFont typeface="Arial" pitchFamily="34" charset="0"/>
              <a:buChar char="•"/>
            </a:pPr>
            <a:r>
              <a:rPr lang="el-GR" sz="1600" dirty="0" smtClean="0">
                <a:solidFill>
                  <a:schemeClr val="tx1">
                    <a:lumMod val="85000"/>
                    <a:lumOff val="15000"/>
                  </a:schemeClr>
                </a:solidFill>
              </a:rPr>
              <a:t>και αναπτύξουν  την επιχειρηματική δραστηριότητα της εταιρείας βελτιώνοντας ταυτόχρονα την χρηματοοικονομική της απόδοση και την απόδοση στην αγορά.</a:t>
            </a:r>
          </a:p>
          <a:p>
            <a:pPr marL="342900" indent="-342900"/>
            <a:endParaRPr lang="el-GR" sz="1400" dirty="0" smtClean="0">
              <a:solidFill>
                <a:schemeClr val="tx1">
                  <a:lumMod val="85000"/>
                  <a:lumOff val="15000"/>
                </a:schemeClr>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954107"/>
          </a:xfrm>
          <a:prstGeom prst="rect">
            <a:avLst/>
          </a:prstGeom>
        </p:spPr>
        <p:txBody>
          <a:bodyPr wrap="square">
            <a:spAutoFit/>
          </a:bodyPr>
          <a:lstStyle/>
          <a:p>
            <a:r>
              <a:rPr lang="el-GR" sz="1400" b="1" dirty="0" smtClean="0">
                <a:solidFill>
                  <a:schemeClr val="tx1">
                    <a:lumMod val="85000"/>
                    <a:lumOff val="15000"/>
                  </a:schemeClr>
                </a:solidFill>
              </a:rPr>
              <a:t>1.</a:t>
            </a:r>
            <a:r>
              <a:rPr lang="en-US" sz="1400" b="1" dirty="0" smtClean="0">
                <a:solidFill>
                  <a:schemeClr val="tx1">
                    <a:lumMod val="85000"/>
                    <a:lumOff val="15000"/>
                  </a:schemeClr>
                </a:solidFill>
              </a:rPr>
              <a:t>3</a:t>
            </a:r>
            <a:r>
              <a:rPr lang="el-GR" sz="1400" b="1" dirty="0" smtClean="0">
                <a:solidFill>
                  <a:schemeClr val="tx1">
                    <a:lumMod val="85000"/>
                    <a:lumOff val="15000"/>
                  </a:schemeClr>
                </a:solidFill>
              </a:rPr>
              <a: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 και αναζήτηση ανταγωνιστικού πλεονεκτήματος.</a:t>
            </a: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7429520" cy="5601533"/>
          </a:xfrm>
          <a:prstGeom prst="rect">
            <a:avLst/>
          </a:prstGeom>
          <a:noFill/>
        </p:spPr>
        <p:txBody>
          <a:bodyPr wrap="square" rtlCol="0">
            <a:spAutoFit/>
          </a:bodyPr>
          <a:lstStyle/>
          <a:p>
            <a:pPr marL="342900" indent="-342900" algn="just"/>
            <a:r>
              <a:rPr lang="el-GR" sz="1300" dirty="0" smtClean="0">
                <a:solidFill>
                  <a:schemeClr val="tx1">
                    <a:lumMod val="85000"/>
                    <a:lumOff val="15000"/>
                  </a:schemeClr>
                </a:solidFill>
              </a:rPr>
              <a:t>         </a:t>
            </a:r>
            <a:r>
              <a:rPr lang="el-GR" sz="1300" b="1" dirty="0" smtClean="0">
                <a:solidFill>
                  <a:schemeClr val="tx1">
                    <a:lumMod val="85000"/>
                    <a:lumOff val="15000"/>
                  </a:schemeClr>
                </a:solidFill>
              </a:rPr>
              <a:t>Η απόκτηση ανταγωνιστικού πλεονεκτήματος είναι σημαντικό στοιχείο για την πραγματοποίηση μιας δημιουργικής και ξεχωριστής στρατηγικής.</a:t>
            </a:r>
          </a:p>
          <a:p>
            <a:pPr marL="342900" indent="-342900" algn="just"/>
            <a:r>
              <a:rPr lang="el-GR" sz="1300" b="1" dirty="0" smtClean="0">
                <a:solidFill>
                  <a:schemeClr val="tx1">
                    <a:lumMod val="85000"/>
                    <a:lumOff val="15000"/>
                  </a:schemeClr>
                </a:solidFill>
              </a:rPr>
              <a:t>	Όσο πιο διαρκές και βιώσιμο είναι το ανταγωνιστικό πλεονέκτημα τόσο πιο αποτελεσματική είναι η άσκηση της συγκεκριμένης στρατηγικής και τόσο πιο υψηλά τα μελλοντικά επίπεδα κερδοφορίας της επιχείρησης. </a:t>
            </a:r>
          </a:p>
          <a:p>
            <a:pPr marL="342900" indent="-342900" algn="just"/>
            <a:r>
              <a:rPr lang="el-GR" sz="1300" b="1" dirty="0" smtClean="0">
                <a:solidFill>
                  <a:schemeClr val="tx1">
                    <a:lumMod val="85000"/>
                    <a:lumOff val="15000"/>
                  </a:schemeClr>
                </a:solidFill>
              </a:rPr>
              <a:t>	</a:t>
            </a:r>
            <a:r>
              <a:rPr lang="el-GR" sz="1300" b="1" dirty="0" smtClean="0">
                <a:solidFill>
                  <a:srgbClr val="C00000"/>
                </a:solidFill>
              </a:rPr>
              <a:t>Σκοπός επομένως είναι η απόκτηση διαρκούς ανταγωνιστικού πλεονεκτήματος στα πλαίσια της αγοράς.</a:t>
            </a:r>
          </a:p>
          <a:p>
            <a:pPr marL="342900" indent="-342900" algn="just"/>
            <a:r>
              <a:rPr lang="el-GR" sz="1300" b="1" dirty="0" smtClean="0">
                <a:solidFill>
                  <a:srgbClr val="C00000"/>
                </a:solidFill>
              </a:rPr>
              <a:t>	</a:t>
            </a:r>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Έννοια </a:t>
            </a:r>
            <a:r>
              <a:rPr lang="el-GR" sz="1300" b="1" dirty="0" smtClean="0">
                <a:solidFill>
                  <a:srgbClr val="C00000"/>
                </a:solidFill>
              </a:rPr>
              <a:t>διαρκούς ανταγωνιστικού πλεονεκτήματος</a:t>
            </a:r>
            <a:r>
              <a:rPr lang="en-US" sz="1300" b="1" dirty="0" smtClean="0">
                <a:solidFill>
                  <a:schemeClr val="tx1">
                    <a:lumMod val="85000"/>
                    <a:lumOff val="15000"/>
                  </a:schemeClr>
                </a:solidFill>
              </a:rPr>
              <a:t>:</a:t>
            </a:r>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«Επιτυγχάνεται διαρκές ανταγωνιστικό πλεονέκτημα όταν ένας σημαντικός αριθμός αγοραστών προτιμά τα προϊόντα ή τις υπηρεσίες της επιχείρησης έναντι των προϊόντων ή των υπηρεσιών των ανταγωνιστών και όταν η βάση της εν λόγω προτίμησης έχει διαρκή χαρακτήρα.»</a:t>
            </a: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a:t>
            </a:r>
            <a:r>
              <a:rPr lang="el-GR" sz="1300" b="1" dirty="0" smtClean="0">
                <a:solidFill>
                  <a:srgbClr val="C00000"/>
                </a:solidFill>
              </a:rPr>
              <a:t>4 βασικές στρατηγικές προσεγγίσεις </a:t>
            </a:r>
            <a:r>
              <a:rPr lang="el-GR" sz="1300" b="1" dirty="0" smtClean="0">
                <a:solidFill>
                  <a:schemeClr val="tx1">
                    <a:lumMod val="85000"/>
                    <a:lumOff val="15000"/>
                  </a:schemeClr>
                </a:solidFill>
              </a:rPr>
              <a:t>για την δημιουργία διαρκούς ανταγωνιστικού πλεονεκτήματος</a:t>
            </a:r>
            <a:r>
              <a:rPr lang="en-US" sz="1300" b="1" dirty="0" smtClean="0">
                <a:solidFill>
                  <a:schemeClr val="tx1">
                    <a:lumMod val="85000"/>
                    <a:lumOff val="15000"/>
                  </a:schemeClr>
                </a:solidFill>
              </a:rPr>
              <a:t>:</a:t>
            </a:r>
            <a:endParaRPr lang="el-GR" sz="1300" b="1" dirty="0" smtClean="0">
              <a:solidFill>
                <a:schemeClr val="tx1">
                  <a:lumMod val="85000"/>
                  <a:lumOff val="15000"/>
                </a:schemeClr>
              </a:solidFill>
            </a:endParaRPr>
          </a:p>
          <a:p>
            <a:pPr marL="342900" indent="-342900" algn="just">
              <a:buFont typeface="Arial" pitchFamily="34" charset="0"/>
              <a:buChar char="•"/>
            </a:pPr>
            <a:r>
              <a:rPr lang="el-GR" sz="1300" b="1" dirty="0" smtClean="0">
                <a:solidFill>
                  <a:schemeClr val="tx1">
                    <a:lumMod val="85000"/>
                    <a:lumOff val="15000"/>
                  </a:schemeClr>
                </a:solidFill>
              </a:rPr>
              <a:t>ηγεσία κόστους στον κλάδο. (π.χ. επίτευξη χαμηλότερου κόστους σε σχέση με ανταγωνιστές)</a:t>
            </a:r>
          </a:p>
          <a:p>
            <a:pPr marL="342900" indent="-342900" algn="just">
              <a:buFont typeface="Arial" pitchFamily="34" charset="0"/>
              <a:buChar char="•"/>
            </a:pPr>
            <a:r>
              <a:rPr lang="el-GR" sz="1300" b="1" dirty="0" smtClean="0">
                <a:solidFill>
                  <a:schemeClr val="tx1">
                    <a:lumMod val="85000"/>
                    <a:lumOff val="15000"/>
                  </a:schemeClr>
                </a:solidFill>
              </a:rPr>
              <a:t>ηγεσία  λόγω διαφοροποίησης προϊόντος. (π.χ. διαφοροποιημένο προϊόν, ανώτερη ποιότητα)</a:t>
            </a:r>
          </a:p>
          <a:p>
            <a:pPr marL="342900" indent="-342900" algn="just">
              <a:buFont typeface="Arial" pitchFamily="34" charset="0"/>
              <a:buChar char="•"/>
            </a:pPr>
            <a:r>
              <a:rPr lang="el-GR" sz="1300" b="1" dirty="0" smtClean="0">
                <a:solidFill>
                  <a:schemeClr val="tx1">
                    <a:lumMod val="85000"/>
                    <a:lumOff val="15000"/>
                  </a:schemeClr>
                </a:solidFill>
              </a:rPr>
              <a:t>εστίαση σε περιορισμένο τμήμα αγοράς και εξειδίκευση στην εξυπηρέτηση ιδιαίτερων αναγκών και προτιμήσεων)</a:t>
            </a:r>
          </a:p>
          <a:p>
            <a:pPr marL="342900" indent="-342900" algn="just">
              <a:buFont typeface="Arial" pitchFamily="34" charset="0"/>
              <a:buChar char="•"/>
            </a:pPr>
            <a:r>
              <a:rPr lang="el-GR" sz="1300" b="1" dirty="0" smtClean="0">
                <a:solidFill>
                  <a:schemeClr val="tx1">
                    <a:lumMod val="85000"/>
                    <a:lumOff val="15000"/>
                  </a:schemeClr>
                </a:solidFill>
              </a:rPr>
              <a:t>ανάπτυξη τεχνογνωσίας. (π.χ. τεχνολογική καινοτομία που δεν μπορεί να αντιγραφεί από τους ανταγωνιστές)</a:t>
            </a:r>
          </a:p>
          <a:p>
            <a:pPr marL="342900" indent="-342900" algn="just"/>
            <a:r>
              <a:rPr lang="el-GR" sz="1300" b="1" dirty="0" smtClean="0">
                <a:solidFill>
                  <a:schemeClr val="tx1">
                    <a:lumMod val="85000"/>
                    <a:lumOff val="15000"/>
                  </a:schemeClr>
                </a:solidFill>
              </a:rPr>
              <a:t>	</a:t>
            </a:r>
            <a:endParaRPr lang="el-GR" sz="1300" b="1"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1169551"/>
          </a:xfrm>
          <a:prstGeom prst="rect">
            <a:avLst/>
          </a:prstGeom>
        </p:spPr>
        <p:txBody>
          <a:bodyPr wrap="square">
            <a:spAutoFit/>
          </a:bodyPr>
          <a:lstStyle/>
          <a:p>
            <a:r>
              <a:rPr lang="el-GR" sz="1400" b="1" dirty="0" smtClean="0">
                <a:solidFill>
                  <a:schemeClr val="tx1">
                    <a:lumMod val="85000"/>
                    <a:lumOff val="15000"/>
                  </a:schemeClr>
                </a:solidFill>
              </a:rPr>
              <a:t>1.4.</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 Προσδιορισμός της στρατηγικής.</a:t>
            </a:r>
          </a:p>
          <a:p>
            <a:r>
              <a:rPr lang="el-GR" sz="1400" b="1" dirty="0" smtClean="0">
                <a:solidFill>
                  <a:schemeClr val="tx1">
                    <a:lumMod val="85000"/>
                    <a:lumOff val="15000"/>
                  </a:schemeClr>
                </a:solidFill>
              </a:rPr>
              <a:t>Τι πρέπει να αναζητείται.</a:t>
            </a: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7429520" cy="2200602"/>
          </a:xfrm>
          <a:prstGeom prst="rect">
            <a:avLst/>
          </a:prstGeom>
          <a:noFill/>
        </p:spPr>
        <p:txBody>
          <a:bodyPr wrap="square" rtlCol="0">
            <a:spAutoFit/>
          </a:bodyPr>
          <a:lstStyle/>
          <a:p>
            <a:pPr marL="342900" indent="-342900" algn="just"/>
            <a:r>
              <a:rPr lang="el-GR" sz="1300" b="1" dirty="0" smtClean="0">
                <a:solidFill>
                  <a:schemeClr val="tx1">
                    <a:lumMod val="85000"/>
                    <a:lumOff val="15000"/>
                  </a:schemeClr>
                </a:solidFill>
              </a:rPr>
              <a:t>	Ο επιτυχημένος σχεδιασμός στρατηγικής απαιτεί την προηγούμενη αναζήτηση των ενεργειών που κρίνονται απαραίτητες προκειμένου να αποτυπωθούν τα βέλτιστα αποτελέσματα.</a:t>
            </a: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Σχηματική αποτύπωση</a:t>
            </a:r>
            <a:r>
              <a:rPr lang="en-US" sz="1300" b="1" dirty="0" smtClean="0">
                <a:solidFill>
                  <a:schemeClr val="tx1">
                    <a:lumMod val="85000"/>
                    <a:lumOff val="15000"/>
                  </a:schemeClr>
                </a:solidFill>
              </a:rPr>
              <a:t>:</a:t>
            </a:r>
            <a:endParaRPr lang="el-GR" sz="1300" b="1" dirty="0" smtClean="0">
              <a:solidFill>
                <a:schemeClr val="tx1">
                  <a:lumMod val="85000"/>
                  <a:lumOff val="15000"/>
                </a:schemeClr>
              </a:solidFill>
            </a:endParaRPr>
          </a:p>
          <a:p>
            <a:pPr marL="342900" indent="-342900" algn="just"/>
            <a:endParaRPr lang="el-GR" sz="1300" b="1"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8 - Έλλειψη"/>
          <p:cNvSpPr/>
          <p:nvPr/>
        </p:nvSpPr>
        <p:spPr>
          <a:xfrm>
            <a:off x="3929058" y="1643050"/>
            <a:ext cx="2214578"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TextBox"/>
          <p:cNvSpPr txBox="1"/>
          <p:nvPr/>
        </p:nvSpPr>
        <p:spPr>
          <a:xfrm>
            <a:off x="4214810" y="1857364"/>
            <a:ext cx="1643074" cy="1107996"/>
          </a:xfrm>
          <a:prstGeom prst="rect">
            <a:avLst/>
          </a:prstGeom>
          <a:noFill/>
        </p:spPr>
        <p:txBody>
          <a:bodyPr wrap="square" rtlCol="0">
            <a:spAutoFit/>
          </a:bodyPr>
          <a:lstStyle/>
          <a:p>
            <a:pPr algn="ctr"/>
            <a:r>
              <a:rPr lang="el-GR" sz="1100" b="1" dirty="0" smtClean="0"/>
              <a:t>Πρότυπο ενεργειών και επιχειρηματικών προσεγγίσεων που καθορίζουν τη στρατηγική μιας εταιρείας</a:t>
            </a:r>
            <a:endParaRPr lang="el-GR" sz="1100" b="1" dirty="0"/>
          </a:p>
        </p:txBody>
      </p:sp>
      <p:sp>
        <p:nvSpPr>
          <p:cNvPr id="13" name="12 - TextBox"/>
          <p:cNvSpPr txBox="1"/>
          <p:nvPr/>
        </p:nvSpPr>
        <p:spPr>
          <a:xfrm>
            <a:off x="3857620" y="500042"/>
            <a:ext cx="2571768" cy="1015663"/>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θα οδηγήσουν την εταιρεία σε περισσότερες πωλήσεις , μεγαλύτερο μερίδιο αγοράς, μέσω χαμηλότερων τιμών, υψηλότερης ποιότητας  κ.α.</a:t>
            </a:r>
            <a:endParaRPr lang="el-GR" sz="1200" dirty="0">
              <a:solidFill>
                <a:srgbClr val="C00000"/>
              </a:solidFill>
            </a:endParaRPr>
          </a:p>
        </p:txBody>
      </p:sp>
      <p:sp>
        <p:nvSpPr>
          <p:cNvPr id="14" name="13 - Βέλος προς τα κάτω"/>
          <p:cNvSpPr/>
          <p:nvPr/>
        </p:nvSpPr>
        <p:spPr>
          <a:xfrm>
            <a:off x="4857752" y="1500174"/>
            <a:ext cx="357190" cy="21431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C00000"/>
              </a:solidFill>
            </a:endParaRPr>
          </a:p>
        </p:txBody>
      </p:sp>
      <p:sp>
        <p:nvSpPr>
          <p:cNvPr id="15" name="14 - TextBox"/>
          <p:cNvSpPr txBox="1"/>
          <p:nvPr/>
        </p:nvSpPr>
        <p:spPr>
          <a:xfrm>
            <a:off x="6643702" y="1000108"/>
            <a:ext cx="2357454" cy="830997"/>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ανταποκρίνονται στις μεταβαλλόμενες συνθήκες της αγοράς και σε εξωτερικούς παράγοντες.</a:t>
            </a:r>
            <a:endParaRPr lang="el-GR" sz="1200" dirty="0">
              <a:solidFill>
                <a:srgbClr val="C00000"/>
              </a:solidFill>
            </a:endParaRPr>
          </a:p>
        </p:txBody>
      </p:sp>
      <p:sp>
        <p:nvSpPr>
          <p:cNvPr id="16" name="15 - TextBox"/>
          <p:cNvSpPr txBox="1"/>
          <p:nvPr/>
        </p:nvSpPr>
        <p:spPr>
          <a:xfrm>
            <a:off x="6643702" y="2000240"/>
            <a:ext cx="2357454" cy="646331"/>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εισόδου σε νέες αγορές ή ενέργειες εξόδου από υφιστάμενες αγορές.</a:t>
            </a:r>
            <a:endParaRPr lang="el-GR" sz="1200" dirty="0">
              <a:solidFill>
                <a:srgbClr val="C00000"/>
              </a:solidFill>
            </a:endParaRPr>
          </a:p>
        </p:txBody>
      </p:sp>
      <p:sp>
        <p:nvSpPr>
          <p:cNvPr id="17" name="16 - TextBox"/>
          <p:cNvSpPr txBox="1"/>
          <p:nvPr/>
        </p:nvSpPr>
        <p:spPr>
          <a:xfrm>
            <a:off x="6643702" y="2857496"/>
            <a:ext cx="2357486" cy="830997"/>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εκμετάλλευσης των ευκαιριών και υπεράσπισης της εταιρείας απέναντι σε εξωτερικές απειλές.</a:t>
            </a:r>
            <a:endParaRPr lang="el-GR" sz="1200" dirty="0">
              <a:solidFill>
                <a:srgbClr val="C00000"/>
              </a:solidFill>
            </a:endParaRPr>
          </a:p>
        </p:txBody>
      </p:sp>
      <p:sp>
        <p:nvSpPr>
          <p:cNvPr id="18" name="17 - TextBox"/>
          <p:cNvSpPr txBox="1"/>
          <p:nvPr/>
        </p:nvSpPr>
        <p:spPr>
          <a:xfrm>
            <a:off x="4786314" y="3429000"/>
            <a:ext cx="1785950" cy="1200329"/>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ενισχύουν μέσω εξαγορών ή συγχωνεύσεων τη θέση και την ανταγωνιστικότητα της εταιρείας στην αγορά.</a:t>
            </a:r>
            <a:endParaRPr lang="el-GR" sz="1200" dirty="0">
              <a:solidFill>
                <a:srgbClr val="C00000"/>
              </a:solidFill>
            </a:endParaRPr>
          </a:p>
        </p:txBody>
      </p:sp>
      <p:sp>
        <p:nvSpPr>
          <p:cNvPr id="19" name="18 - TextBox"/>
          <p:cNvSpPr txBox="1"/>
          <p:nvPr/>
        </p:nvSpPr>
        <p:spPr>
          <a:xfrm>
            <a:off x="3143240" y="3429000"/>
            <a:ext cx="1500198" cy="1015663"/>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ενισχύουν την ανταγωνιστικότητα μέσω στρατηγικών συμμαχιών.</a:t>
            </a:r>
            <a:endParaRPr lang="el-GR" sz="1200" dirty="0">
              <a:solidFill>
                <a:srgbClr val="C00000"/>
              </a:solidFill>
            </a:endParaRPr>
          </a:p>
        </p:txBody>
      </p:sp>
      <p:sp>
        <p:nvSpPr>
          <p:cNvPr id="20" name="19 - Δεξιό βέλος"/>
          <p:cNvSpPr/>
          <p:nvPr/>
        </p:nvSpPr>
        <p:spPr>
          <a:xfrm rot="10800000">
            <a:off x="6286512" y="2214554"/>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Δεξιό βέλος"/>
          <p:cNvSpPr/>
          <p:nvPr/>
        </p:nvSpPr>
        <p:spPr>
          <a:xfrm rot="8817480">
            <a:off x="6286512" y="1571612"/>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Δεξιό βέλος"/>
          <p:cNvSpPr/>
          <p:nvPr/>
        </p:nvSpPr>
        <p:spPr>
          <a:xfrm rot="12896548">
            <a:off x="6286512" y="3000372"/>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22 - Δεξιό βέλος"/>
          <p:cNvSpPr/>
          <p:nvPr/>
        </p:nvSpPr>
        <p:spPr>
          <a:xfrm rot="14942862">
            <a:off x="5500694" y="3143248"/>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23 - Δεξιό βέλος"/>
          <p:cNvSpPr/>
          <p:nvPr/>
        </p:nvSpPr>
        <p:spPr>
          <a:xfrm rot="17819377">
            <a:off x="3946510" y="3069161"/>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24 - TextBox"/>
          <p:cNvSpPr txBox="1"/>
          <p:nvPr/>
        </p:nvSpPr>
        <p:spPr>
          <a:xfrm>
            <a:off x="1571604" y="2786058"/>
            <a:ext cx="1500198" cy="1200329"/>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χρησιμοποιούνται στη διοίκηση των τμημάτων Έρευνας και Ανάπτυξης, παραγωγής κ.τ.λ.</a:t>
            </a:r>
            <a:endParaRPr lang="el-GR" sz="1200" dirty="0">
              <a:solidFill>
                <a:srgbClr val="C00000"/>
              </a:solidFill>
            </a:endParaRPr>
          </a:p>
        </p:txBody>
      </p:sp>
      <p:sp>
        <p:nvSpPr>
          <p:cNvPr id="26" name="25 - Δεξιό βέλος"/>
          <p:cNvSpPr/>
          <p:nvPr/>
        </p:nvSpPr>
        <p:spPr>
          <a:xfrm rot="20436364">
            <a:off x="3099277" y="2970297"/>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26 - TextBox"/>
          <p:cNvSpPr txBox="1"/>
          <p:nvPr/>
        </p:nvSpPr>
        <p:spPr>
          <a:xfrm>
            <a:off x="1500166" y="1928802"/>
            <a:ext cx="2143140" cy="830997"/>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δυναμώνουν τα ανταγωνιστικά πλεονεκτήματα και διορθώνουν τα ανταγωνιστικά μειονεκτήματα</a:t>
            </a:r>
            <a:endParaRPr lang="el-GR" sz="1200" dirty="0">
              <a:solidFill>
                <a:srgbClr val="C00000"/>
              </a:solidFill>
            </a:endParaRPr>
          </a:p>
        </p:txBody>
      </p:sp>
      <p:sp>
        <p:nvSpPr>
          <p:cNvPr id="28" name="27 - Δεξιό βέλος"/>
          <p:cNvSpPr/>
          <p:nvPr/>
        </p:nvSpPr>
        <p:spPr>
          <a:xfrm>
            <a:off x="3643306" y="2214554"/>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28 - TextBox"/>
          <p:cNvSpPr txBox="1"/>
          <p:nvPr/>
        </p:nvSpPr>
        <p:spPr>
          <a:xfrm>
            <a:off x="1428728" y="857232"/>
            <a:ext cx="2214578" cy="1015663"/>
          </a:xfrm>
          <a:prstGeom prst="rect">
            <a:avLst/>
          </a:prstGeom>
          <a:noFill/>
          <a:ln w="19050">
            <a:solidFill>
              <a:schemeClr val="tx1"/>
            </a:solidFill>
          </a:ln>
        </p:spPr>
        <p:txBody>
          <a:bodyPr wrap="square" rtlCol="0">
            <a:spAutoFit/>
          </a:bodyPr>
          <a:lstStyle/>
          <a:p>
            <a:r>
              <a:rPr lang="el-GR" sz="1200" dirty="0" smtClean="0">
                <a:solidFill>
                  <a:srgbClr val="C00000"/>
                </a:solidFill>
              </a:rPr>
              <a:t>Ενέργειες που θα διαφοροποιήσουν τα έσοδα και τα κέρδη της εταιρείας με την είσοδο της σε νέες επιχειρηματικές δραστηριότητες</a:t>
            </a:r>
            <a:endParaRPr lang="el-GR" sz="1200" dirty="0">
              <a:solidFill>
                <a:srgbClr val="C00000"/>
              </a:solidFill>
            </a:endParaRPr>
          </a:p>
        </p:txBody>
      </p:sp>
      <p:sp>
        <p:nvSpPr>
          <p:cNvPr id="30" name="29 - Δεξιό βέλος"/>
          <p:cNvSpPr/>
          <p:nvPr/>
        </p:nvSpPr>
        <p:spPr>
          <a:xfrm rot="1851944">
            <a:off x="3678045" y="1629734"/>
            <a:ext cx="285752"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0" y="1928802"/>
            <a:ext cx="1500166" cy="1169551"/>
          </a:xfrm>
          <a:prstGeom prst="rect">
            <a:avLst/>
          </a:prstGeom>
        </p:spPr>
        <p:txBody>
          <a:bodyPr wrap="square">
            <a:spAutoFit/>
          </a:bodyPr>
          <a:lstStyle/>
          <a:p>
            <a:r>
              <a:rPr lang="el-GR" sz="1400" b="1" dirty="0" smtClean="0">
                <a:solidFill>
                  <a:schemeClr val="tx1">
                    <a:lumMod val="85000"/>
                    <a:lumOff val="15000"/>
                  </a:schemeClr>
                </a:solidFill>
              </a:rPr>
              <a:t>1.5.</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Στρατηγική.</a:t>
            </a:r>
          </a:p>
          <a:p>
            <a:r>
              <a:rPr lang="el-GR" sz="1400" b="1" dirty="0" smtClean="0">
                <a:solidFill>
                  <a:schemeClr val="tx1">
                    <a:lumMod val="85000"/>
                    <a:lumOff val="15000"/>
                  </a:schemeClr>
                </a:solidFill>
              </a:rPr>
              <a:t>Εξελισσόμενη διαδικασία στο πέρασμα του χρόνου.</a:t>
            </a: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877985"/>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chemeClr val="tx1">
                    <a:lumMod val="85000"/>
                    <a:lumOff val="15000"/>
                  </a:schemeClr>
                </a:solidFill>
              </a:rPr>
              <a:t>Η στρατηγική που ακολουθείται από μία εταιρεία τελεί πάντα υπό εξέλιξη. Οι μεταβαλλόμενες συνθήκες και οι συνεχιζόμενες απόπειρες της διοίκησης για στρατηγική βελτίωση προκαλούν την εξέλιξη της στρατηγικής της εταιρείας με το πέρασμα του χρόνου. Η κατάσταση αυτή καθιστά το έργο της διαμόρφωσης της στρατηγικής ένα εξελισσόμενο έργο και όχι ένα στατικό γεγονός.</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Η τρέχουσα στρατηγική μιας εταιρείας είναι πάντοτε προσωρινή και υπό δοκιμή. Οι νέες ιδέες βελτίωσης της διοίκησης , οι μεταβαλλόμενες συνθήκες του κλάδου, οι μακροοικονομικές μεταβολές αλλά και σωρεία άλλων μεταβολών που η διοίκηση θεωρεί ότι δικαιολογούν προσαρμογές, οδηγούν στην διαρκεί μεταβολή της υλοποιούμενης στρατηγικής.</a:t>
            </a:r>
          </a:p>
          <a:p>
            <a:pPr marL="342900" indent="-342900" algn="just"/>
            <a:endParaRPr lang="el-GR" sz="1400" b="1" dirty="0" smtClean="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Απαραίτητο επομένως στοιχείο μιας επιτυχημένης στρατηγικής, είναι η διαρκείς αναζήτηση των στοιχείων που επιδρούν στην κερδοφορία και η προσαρμογή στις νέες συνθήκες. </a:t>
            </a:r>
            <a:endParaRPr lang="el-GR" sz="1400" dirty="0" smtClean="0">
              <a:solidFill>
                <a:srgbClr val="C00000"/>
              </a:solidFill>
            </a:endParaRPr>
          </a:p>
          <a:p>
            <a:endParaRPr lang="el-GR" sz="1400"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458</TotalTime>
  <Words>1040</Words>
  <Application>Microsoft Office PowerPoint</Application>
  <PresentationFormat>Προβολή στην οθόνη (4:3)</PresentationFormat>
  <Paragraphs>283</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Median</vt:lpstr>
      <vt:lpstr>Επιχειρησιακή Στρατηγική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46</cp:revision>
  <dcterms:created xsi:type="dcterms:W3CDTF">2016-10-06T08:58:31Z</dcterms:created>
  <dcterms:modified xsi:type="dcterms:W3CDTF">2016-10-07T09:01:17Z</dcterms:modified>
</cp:coreProperties>
</file>