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B900F-D358-4F6B-8F24-D7F2385A04C4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3E839-B70E-46D8-A6D0-03553C9077E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B900F-D358-4F6B-8F24-D7F2385A04C4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3E839-B70E-46D8-A6D0-03553C9077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B900F-D358-4F6B-8F24-D7F2385A04C4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3E839-B70E-46D8-A6D0-03553C9077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B900F-D358-4F6B-8F24-D7F2385A04C4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3E839-B70E-46D8-A6D0-03553C9077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B900F-D358-4F6B-8F24-D7F2385A04C4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3E839-B70E-46D8-A6D0-03553C9077E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B900F-D358-4F6B-8F24-D7F2385A04C4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3E839-B70E-46D8-A6D0-03553C9077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B900F-D358-4F6B-8F24-D7F2385A04C4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3E839-B70E-46D8-A6D0-03553C9077E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B900F-D358-4F6B-8F24-D7F2385A04C4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3E839-B70E-46D8-A6D0-03553C9077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B900F-D358-4F6B-8F24-D7F2385A04C4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3E839-B70E-46D8-A6D0-03553C9077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B900F-D358-4F6B-8F24-D7F2385A04C4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3E839-B70E-46D8-A6D0-03553C9077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54B900F-D358-4F6B-8F24-D7F2385A04C4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2E3E839-B70E-46D8-A6D0-03553C9077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4B900F-D358-4F6B-8F24-D7F2385A04C4}" type="datetimeFigureOut">
              <a:rPr lang="el-GR" smtClean="0"/>
              <a:pPr/>
              <a:t>30/5/2018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2E3E839-B70E-46D8-A6D0-03553C9077E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ΜΕΧΡΙ 20</a:t>
            </a:r>
            <a:r>
              <a:rPr lang="el-GR" sz="3600" baseline="30000" dirty="0" smtClean="0">
                <a:latin typeface="Book Antiqua" pitchFamily="18" charset="0"/>
              </a:rPr>
              <a:t>Ε</a:t>
            </a:r>
            <a:endParaRPr lang="el-GR" sz="36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1</a:t>
            </a:r>
            <a:r>
              <a:rPr lang="el-GR" sz="3600" baseline="30000" dirty="0" smtClean="0">
                <a:latin typeface="Book Antiqua" pitchFamily="18" charset="0"/>
              </a:rPr>
              <a:t>ΟΥ</a:t>
            </a:r>
            <a:r>
              <a:rPr lang="el-GR" sz="3600" dirty="0" smtClean="0">
                <a:latin typeface="Book Antiqua" pitchFamily="18" charset="0"/>
              </a:rPr>
              <a:t> ΤΡΙΜΗΝΟΥ ΜΕΧΡΙ 12</a:t>
            </a:r>
            <a:r>
              <a:rPr lang="el-GR" sz="3600" baseline="30000" dirty="0" smtClean="0">
                <a:latin typeface="Book Antiqua" pitchFamily="18" charset="0"/>
              </a:rPr>
              <a:t>Ε</a:t>
            </a:r>
            <a:r>
              <a:rPr lang="el-GR" sz="3600" dirty="0" smtClean="0">
                <a:latin typeface="Book Antiqua" pitchFamily="18" charset="0"/>
              </a:rPr>
              <a:t> (16-25%)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ΠΑΡΑΓΟΝΤΑΣ ΚΙΝΔΥΝΟΥ ΓΙΑ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ΑΠΟΒΟΛΗ(10-20%ΟΛΩΝ ΚΥΗ)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ΠΡΟΩΡΟ ΤΟΚΕΤΟ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ΧΑΜΗΛΟ ΒΑΡΟΣ ΓΕΝΝΗΣΗΣ</a:t>
            </a:r>
          </a:p>
          <a:p>
            <a:pPr marL="797814" indent="-742950"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ΓΕΝΕΤΙΚΕΣ ΑΝΩΜΑΛΙΕΣ ΤΟ 50-70% ΟΛΩΝ ΤΩΝ ΑΠΟΒΟΛΩΝ</a:t>
            </a:r>
          </a:p>
          <a:p>
            <a:pPr marL="797814" indent="-742950">
              <a:buFont typeface="Arial" pitchFamily="34" charset="0"/>
              <a:buChar char="•"/>
            </a:pPr>
            <a:endParaRPr lang="el-GR" sz="3600" dirty="0">
              <a:latin typeface="Book Antiqua" pitchFamily="18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ΑΙΜΟΡΡΑΓΙΕΣ ΠΡΩΙΜΗΣ ΚΥΗΣΗΣ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4000" dirty="0" smtClean="0">
                <a:latin typeface="Book Antiqua" pitchFamily="18" charset="0"/>
              </a:rPr>
              <a:t>ΜΗ ΕΠΕΜΒΑΤΙΚΗ-ΑΣΦΑΛΗΣ</a:t>
            </a:r>
          </a:p>
          <a:p>
            <a:pPr>
              <a:buFont typeface="Arial" pitchFamily="34" charset="0"/>
              <a:buChar char="•"/>
            </a:pPr>
            <a:r>
              <a:rPr lang="el-GR" sz="4000" dirty="0" smtClean="0">
                <a:latin typeface="Book Antiqua" pitchFamily="18" charset="0"/>
              </a:rPr>
              <a:t>ΕΝΔΟΜΗΤΡΙΟΣ ΣΑΚΚΟΣ ΜΕ ΧΟΡΙΑΚΗ 1000-1500</a:t>
            </a:r>
          </a:p>
          <a:p>
            <a:pPr>
              <a:buFont typeface="Arial" pitchFamily="34" charset="0"/>
              <a:buChar char="•"/>
            </a:pPr>
            <a:r>
              <a:rPr lang="el-GR" sz="4000" dirty="0" smtClean="0">
                <a:latin typeface="Book Antiqua" pitchFamily="18" charset="0"/>
              </a:rPr>
              <a:t>ΚΛ ΕΜΦΑΝΗΣ ΜΕ ΕΜΒΡΥΟ&gt;5ΧΙΛ</a:t>
            </a:r>
          </a:p>
          <a:p>
            <a:r>
              <a:rPr lang="el-GR" sz="3200" dirty="0" smtClean="0">
                <a:latin typeface="Book Antiqua" pitchFamily="18" charset="0"/>
              </a:rPr>
              <a:t> 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Υ/Γ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ÎÏÎ¿ÏÎ­Î»ÎµÏÎ¼Î± ÎµÎ¹ÎºÏÎ½Î±Ï Î³Î¹Î± pregnancy 6 weeks ultra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2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6626" name="Picture 2" descr="ÎÏÎ¿ÏÎ­Î»ÎµÏÎ¼Î± ÎµÎ¹ÎºÏÎ½Î±Ï Î³Î¹Î± pregnancy 6 weeks ultra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ΣΥΝΔΕΕΤΑΙ ΜΕ ΔΥΣΜΕΝΗ ΕΚΒΑΣΗ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ΑΠΟΒΟΛΗ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ΠΡΟΩΡΟΣ Τ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ΠΡ ΜΕΜΒΡΑΝΩΝ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ΕΚΑ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ΚΑΛΥΤΕΡΗ ΌΤΑΝ ΕΛΑΦΡΙΑ ΚΑΙ ΠΡΙΝ 6Ε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ΠΡΟΓΝΩΣΗ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15-25%</a:t>
            </a:r>
            <a:r>
              <a:rPr lang="el-GR" sz="3200" b="1" i="1" u="sng" dirty="0" smtClean="0">
                <a:latin typeface="Book Antiqua" pitchFamily="18" charset="0"/>
              </a:rPr>
              <a:t>ΚΛΙΝΙΚΩΝ</a:t>
            </a:r>
            <a:r>
              <a:rPr lang="el-GR" sz="3200" dirty="0" smtClean="0">
                <a:latin typeface="Book Antiqua" pitchFamily="18" charset="0"/>
              </a:rPr>
              <a:t> ΚΥΗΣΕΩΝ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rgbClr val="FFFF00"/>
                </a:solidFill>
                <a:latin typeface="Book Antiqua" pitchFamily="18" charset="0"/>
              </a:rPr>
              <a:t>ΒΙΟΧΗΜΙΚΗ ΑΠΩΛΕΙΑ ΣΕ ΑΥΞΗΜΕΝΗ ΧΟΡΙΑΚΗ ΑΛΛΑ ΧΩΡΙΣ Υ/Γ Η ΙΣΤΟΛΟΓΙΚΗ ΕΠΙΒΕΒΑΙΩΣΗ(&lt;6</a:t>
            </a:r>
            <a:r>
              <a:rPr lang="el-GR" sz="3200" baseline="30000" dirty="0" smtClean="0">
                <a:solidFill>
                  <a:srgbClr val="FFFF00"/>
                </a:solidFill>
                <a:latin typeface="Book Antiqua" pitchFamily="18" charset="0"/>
              </a:rPr>
              <a:t>Ε</a:t>
            </a:r>
            <a:r>
              <a:rPr lang="el-GR" sz="3200" dirty="0" smtClean="0">
                <a:solidFill>
                  <a:srgbClr val="FFFF00"/>
                </a:solidFill>
                <a:latin typeface="Book Antiqua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chemeClr val="tx1"/>
                </a:solidFill>
                <a:latin typeface="Book Antiqua" pitchFamily="18" charset="0"/>
              </a:rPr>
              <a:t>ΠΡΩΙΜΗ ΚΛΙΝΙΚΗ ΑΠΟΒΟΛΗ &lt;12</a:t>
            </a:r>
            <a:r>
              <a:rPr lang="el-GR" sz="3200" baseline="30000" dirty="0" smtClean="0">
                <a:solidFill>
                  <a:schemeClr val="tx1"/>
                </a:solidFill>
                <a:latin typeface="Book Antiqua" pitchFamily="18" charset="0"/>
              </a:rPr>
              <a:t>Ε</a:t>
            </a:r>
            <a:endParaRPr lang="el-GR" sz="3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chemeClr val="tx1"/>
                </a:solidFill>
                <a:latin typeface="Book Antiqua" pitchFamily="18" charset="0"/>
              </a:rPr>
              <a:t>ΟΨΙΜΗ            </a:t>
            </a:r>
            <a:r>
              <a:rPr lang="el-GR" sz="3200" dirty="0" err="1" smtClean="0">
                <a:solidFill>
                  <a:schemeClr val="tx1"/>
                </a:solidFill>
                <a:latin typeface="Book Antiqua" pitchFamily="18" charset="0"/>
              </a:rPr>
              <a:t>΄΄</a:t>
            </a:r>
            <a:r>
              <a:rPr lang="el-GR" sz="3200" dirty="0" smtClean="0">
                <a:solidFill>
                  <a:schemeClr val="tx1"/>
                </a:solidFill>
                <a:latin typeface="Book Antiqua" pitchFamily="18" charset="0"/>
              </a:rPr>
              <a:t>                  </a:t>
            </a:r>
            <a:r>
              <a:rPr lang="el-GR" sz="3200" dirty="0" err="1" smtClean="0">
                <a:solidFill>
                  <a:schemeClr val="tx1"/>
                </a:solidFill>
                <a:latin typeface="Book Antiqua" pitchFamily="18" charset="0"/>
              </a:rPr>
              <a:t>΄΄</a:t>
            </a:r>
            <a:r>
              <a:rPr lang="el-GR" sz="3200" dirty="0" smtClean="0">
                <a:solidFill>
                  <a:schemeClr val="tx1"/>
                </a:solidFill>
                <a:latin typeface="Book Antiqua" pitchFamily="18" charset="0"/>
              </a:rPr>
              <a:t>           12-21Ε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32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ΑΠΟΒΟΛΕΣ-ΕΚΤΡΩΣΕΙΣ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solidFill>
                  <a:schemeClr val="tx1"/>
                </a:solidFill>
                <a:latin typeface="Book Antiqua" pitchFamily="18" charset="0"/>
              </a:rPr>
              <a:t>ΕΝΔΟΜΗΤΡΙΑ ΑΙΜΟΡΡΑΓΙΑ ΧΩΡΙΣ ΔΙΑΣΤΟΛΗ ΤΡ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solidFill>
                  <a:schemeClr val="tx1"/>
                </a:solidFill>
                <a:latin typeface="Book Antiqua" pitchFamily="18" charset="0"/>
              </a:rPr>
              <a:t>ΘΕΤΙΚΗ ΚΛ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solidFill>
                  <a:schemeClr val="tx1"/>
                </a:solidFill>
                <a:latin typeface="Book Antiqua" pitchFamily="18" charset="0"/>
              </a:rPr>
              <a:t>90-96%ΚΥΗΣΕΩΝ ΜΕ ΑΙΜΟΡΡΑΓΙΑ 7-11</a:t>
            </a:r>
            <a:r>
              <a:rPr lang="el-GR" sz="3600" baseline="30000" dirty="0" smtClean="0">
                <a:solidFill>
                  <a:schemeClr val="tx1"/>
                </a:solidFill>
                <a:latin typeface="Book Antiqua" pitchFamily="18" charset="0"/>
              </a:rPr>
              <a:t>Ε</a:t>
            </a:r>
            <a:r>
              <a:rPr lang="el-GR" sz="36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l-GR" sz="3600" u="sng" dirty="0" smtClean="0">
                <a:solidFill>
                  <a:schemeClr val="tx1"/>
                </a:solidFill>
                <a:latin typeface="Book Antiqua" pitchFamily="18" charset="0"/>
              </a:rPr>
              <a:t>ΔΕΝ ΑΠΟΒΑΛΛΟΥΝ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solidFill>
                  <a:schemeClr val="tx1"/>
                </a:solidFill>
                <a:latin typeface="Book Antiqua" pitchFamily="18" charset="0"/>
              </a:rPr>
              <a:t>ΟΣΟ ΑΥΞΑΝΕΤΑΙ Η ΗΛ ΚΥΗΣΗΣ ΤΟΣΟ ΕΛΑΤΤΩΝΟΝΤΑΙ ΟΙ ΑΠΟΒΟΛΕΣ</a:t>
            </a:r>
            <a:endParaRPr lang="el-GR" sz="3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ΕΙΔΗ </a:t>
            </a:r>
            <a:r>
              <a:rPr lang="el-GR" dirty="0" smtClean="0"/>
              <a:t>       ΕΠΑΠΕΙΛΟΥΜΕΝΗ Ι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/>
          </a:bodyPr>
          <a:lstStyle/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ΠΙΘΑΝΗ ΔΥΣΛΕΙΤΟΥΡΓΙΑ ΠΛ, Η ΟΠΟΙΑ ΜΠΟΡΕΙ ΝΑ ΠΡΟΚΑΛΕΣΕΙ ΑΡΓΟΤΕΡΑ ΕΠΙΠΛΟΚΕΣ ΠΟΥ ΣΧΕΤΙΖΟΝΤΑΙ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ΑΝΕΠΑΡΚΗΣ ΑΓΓΕΙΟΓΕΝΕΣΗ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ΧΡΟΝΙΑ ΦΛΕΓΜΟΝΗ ΦΘΑΡΤΟΥ</a:t>
            </a:r>
          </a:p>
          <a:p>
            <a:pPr marL="797814" indent="-742950">
              <a:buFont typeface="+mj-lt"/>
              <a:buAutoNum type="arabicPeriod"/>
            </a:pPr>
            <a:endParaRPr lang="el-GR" sz="36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ΙΙ ΑΙΤΙΑ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650" name="AutoShape 2" descr="ÎÏÎ¿ÏÎ­Î»ÎµÏÎ¼Î± ÎµÎ¹ÎºÏÎ½Î±Ï Î³Î¹Î± threatened miscarri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7652" name="Picture 4" descr="ÎÏÎ¿ÏÎ­Î»ÎµÏÎ¼Î± ÎµÎ¹ÎºÏÎ½Î±Ï Î³Î¹Î± threatened miscarri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77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506328"/>
          </a:xfrm>
        </p:spPr>
        <p:txBody>
          <a:bodyPr>
            <a:normAutofit/>
          </a:bodyPr>
          <a:lstStyle/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ΔΙΑΣΤΟΛΗ ΤΡΑΧΗΛΟΥ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ΟΛΙΚΗ ΡΗΞΗ Μ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ΠΡΟΙΟΝΤΑ ΣΥΛΛΗΨΗΣ ΕΠΕΣΑΝ Η ΕΊΝΑΙ ΟΡΑΤΑ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ΜΕΣΑ ΑΚΟΜΗ Ο ΠΛΑΚΟΥΝΤΑΣ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ΣΥΣΤΟΛΕΣ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ΑΝΑΠΟΦΕΥΚΤΗ ΑΠΟΒΟΛΗ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ΡΗΞΗ Μ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ΑΠΟΒΟΛΗ Ε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ΚΑΤΑΚΡΑΤΗΣΗ ΣΗΜΑΝΤΙΚΩΝ ΠΟΣΟΤΗΤΩΝ ΠΛ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ΑΝΟΙΚΤΟΣ ΤΡ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ΣΥΣΤΟΛΕΣ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ΜΠΟΡΕΙ ΣΟΒΑΡΗ ΑΙΜΟΡΡΑΓΙΑ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Υ/Γ ΥΠΟΛΕΙΜΜΑΤΑ Κ ΕΝΤΟΣ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ΦΑΡΜΑΚΕΥΤΙΚΗ Η ΧΕΙΡΟΥΡΓΙΚΗ ΚΕΝΩΣΗ ΜΗΤΡΑΣ</a:t>
            </a:r>
          </a:p>
          <a:p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ΑΤΕΛΗΣ ΑΠΟΒΟΛΗ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50632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ΑΠΟΒΟΛΗ(ΠΙΟ ΚΟΙΝΗ)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ΑΠΟΒΟΛΗ ΜΕ ΛΟΙΜΩΞΗ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ΕΚΤΟΠΗ(ΠΙΟ ΕΠΙΚΙΝΔΥΝΗ)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ΜΥΛΗ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ΥΠΟΧΟΡΙΟΝΙΚΟ ΑΙΜΑΤΩΜΑ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ΙΔΙΟΠΑΘΗΣ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ΛΟΙΜΩΞΗ ΤΡΑΧΗΛΟΥ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ΚΑΚΟΗΘΕΙΑ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ΠΟΛΥΠΟΔΕΣ-ΕΥΘΡΥΠΤΟΤΗΤΑ ΤΡ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ΔΔ 1</a:t>
            </a:r>
            <a:r>
              <a:rPr lang="el-GR" baseline="30000" dirty="0" smtClean="0"/>
              <a:t>ΟΥ</a:t>
            </a:r>
            <a:r>
              <a:rPr lang="el-GR" dirty="0" smtClean="0"/>
              <a:t> ΤΡ       Ι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22" name="Picture 2" descr="ÎÏÎ¿ÏÎ­Î»ÎµÏÎ¼Î± ÎµÎ¹ÎºÏÎ½Î±Ï Î³Î¹Î± INEVITABLE miscarri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 descr="ÎÏÎ¿ÏÎ­Î»ÎµÏÎ¼Î± ÎµÎ¹ÎºÏÎ½Î±Ï Î³Î¹Î± INEVITABLE miscarri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4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ΠΡΙΝ 12</a:t>
            </a:r>
            <a:r>
              <a:rPr lang="el-GR" sz="3200" baseline="30000" dirty="0" smtClean="0">
                <a:latin typeface="Book Antiqua" pitchFamily="18" charset="0"/>
              </a:rPr>
              <a:t>Ε</a:t>
            </a:r>
            <a:endParaRPr lang="el-GR" sz="3200" dirty="0" smtClean="0">
              <a:latin typeface="Book Antiqua" pitchFamily="18" charset="0"/>
            </a:endParaRP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ΟΛΟ ΤΟ ΠΕΡΙΕΧΟΜΕΝΟ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ΜΙΚΡΗ ΑΙΜΟΡΡΑΓΙΑ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ΑΝΟΙΚΤΟΣ ΤΡΑΧΗΛΟΣ Η ΑΡΧΙΖΕΙ ΝΑ ΚΛΕΙΝΕΙ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Υ/Γ ΚΕΝΗ ΜΗΤΡΑ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ΑΠΟΞΕΣΗ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ΠΛΗΡΗΣ ΑΠΟΒΟΛΗ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4818" name="Picture 2" descr="ÎÏÎ¿ÏÎ­Î»ÎµÏÎ¼Î± ÎµÎ¹ÎºÏÎ½Î±Ï Î³Î¹Î± complete miscarri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ΛΟΙΜΩΞΗ ΠΛ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ΥΨΗΛΗ ΣΥΧΝΟΤΗΤΑ ΒΑΚΤΗΡΙΑΙΜΙΑΣ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ΑΜΕΣΗ ΑΠΟΜΑΚΡΥΝΣΗ ΜΟΛΥΣΜΕΝΟΥ ΙΣΤΟΥ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ΑΝΤΙΒΙΟΤΙΚΑ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ΥΓΡΑ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ΣΗΠΤΙΚΗ ΑΠΟΒΟΛΗ Ι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ΑΙΜΟΡΡΑΓΙΑ 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ΠΕΡΙΤΟΝΙΤΙΔΑ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ΠΥΕΛΙΚΟ ΑΠΟΣΤΗΜΑ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ΣΗΨΑΙΜΙΑ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ΑΙΜΟΡΡΑΓΙΚΟ ΣΟΚ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ΠΥΕΛΙΚΗ ΦΛΕΓΜΟΝΗ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         </a:t>
            </a:r>
            <a:r>
              <a:rPr lang="el-GR" sz="2800" dirty="0" err="1" smtClean="0">
                <a:latin typeface="Book Antiqua" pitchFamily="18" charset="0"/>
              </a:rPr>
              <a:t>΄΄</a:t>
            </a:r>
            <a:r>
              <a:rPr lang="el-GR" sz="2800" dirty="0" smtClean="0">
                <a:latin typeface="Book Antiqua" pitchFamily="18" charset="0"/>
              </a:rPr>
              <a:t>           ΣΥΜΦΥΣΕΙΣ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ΒΠΑΘΗΣ ΥΠΟΓΟΝΙΜΟΤΗΤΑ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ΙΙ ΕΠΙΠΛΟΚΕΣ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ΕΝΔΟΜΗΤΡΙΟΣ ΣΑΚΟΣ ΜΕ Η ΧΩΡΙΣ Ε ΠΟΛΟ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ΧΩΡΙΣ ΚΛ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ΑΠΟΥΣΙΑ ΑΙΜΑΤΙΚΗΣ ΡΟΗΣ(</a:t>
            </a:r>
            <a:r>
              <a:rPr lang="en-US" sz="2800" dirty="0" smtClean="0">
                <a:latin typeface="Book Antiqua" pitchFamily="18" charset="0"/>
              </a:rPr>
              <a:t>DOPPLER)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ΚΛΕΙΣΤΟΣ ΤΡ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ΥΠΟΧΩΡΗΣΗ Σ ΚΥΗΣΗΣ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ΙΣΩΣ ΜΙΚΡΗ ΑΙΜΟΡΡΟΙΑ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ΦΑΡΜΑΚΕΥΤΙΚΗ Η ΧΕΙΡ ΚΕΝΩΣΗ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ΠΑΛΙΝΔΡΟΜΗ ΑΠΟΒΟΛΗ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 descr="ÎÏÎ¿ÏÎ­Î»ÎµÏÎ¼Î± ÎµÎ¹ÎºÏÎ½Î±Ï Î³Î¹Î± complete miscarri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36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ΒΙΑΙΗ ΔΙΑΚΟΠΗ ΠΡΙΝ ΒΙΩΣΙΜΟΤΗΤΑ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ΔΙΑΣΤΟΛΗ ΤΡ ΚΑΙ ΑΦΑΙΡΕΣΗ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ΠΡΩΙΜΗ Ε ΜΕΧΡΙ 12</a:t>
            </a:r>
            <a:r>
              <a:rPr lang="el-GR" sz="3200" baseline="30000" dirty="0" smtClean="0">
                <a:latin typeface="Book Antiqua" pitchFamily="18" charset="0"/>
              </a:rPr>
              <a:t>Ε</a:t>
            </a:r>
            <a:endParaRPr lang="el-GR" sz="3200" dirty="0" smtClean="0">
              <a:latin typeface="Book Antiqua" pitchFamily="18" charset="0"/>
            </a:endParaRP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ΟΨΙΜΗ Ε ΜΕΤΑΞΥ 12-24</a:t>
            </a:r>
            <a:r>
              <a:rPr lang="el-GR" sz="3200" baseline="30000" dirty="0" smtClean="0">
                <a:latin typeface="Book Antiqua" pitchFamily="18" charset="0"/>
              </a:rPr>
              <a:t>Ε </a:t>
            </a:r>
            <a:endParaRPr lang="el-GR" sz="3200" dirty="0" smtClean="0">
              <a:latin typeface="Book Antiqua" pitchFamily="18" charset="0"/>
            </a:endParaRP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Η ΔΕΥΤΕΡΗ ΜΟΝΟ ΓΙΑ ΘΕΡΑΠΕΥΤΙΚΟΥΣ ΛΟΓΟΥΣ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ΤΕΧΝΗΤΗ ΕΚΤΡΩΣΗ ΑΜΒΛΩΣΗ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ΤΟΥΛΑΧΙΣΤΟΝ 3 ΣΥΝΕΧΟΜΕΝΕΣ ΑΕ</a:t>
            </a:r>
          </a:p>
          <a:p>
            <a:endParaRPr lang="el-GR" sz="32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ΚΑΘΕΞΙΝ ΑΠΟΒΟΛΕΣ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Book Antiqua" pitchFamily="18" charset="0"/>
              </a:rPr>
              <a:t>10.ΤΡΑΥΜΑ(ΜΕΤΑ ΕΠΑΦΗ)</a:t>
            </a:r>
          </a:p>
          <a:p>
            <a:r>
              <a:rPr lang="el-GR" sz="3200" dirty="0" smtClean="0">
                <a:latin typeface="Book Antiqua" pitchFamily="18" charset="0"/>
              </a:rPr>
              <a:t>11.ΑΙΜΟΡΡΟΙΔΕΣ</a:t>
            </a:r>
          </a:p>
          <a:p>
            <a:r>
              <a:rPr lang="el-GR" sz="3200" dirty="0" smtClean="0">
                <a:latin typeface="Book Antiqua" pitchFamily="18" charset="0"/>
              </a:rPr>
              <a:t>12.ΠΛΗΓΕΣ ΔΕΡΜΑΤΟΣ</a:t>
            </a:r>
          </a:p>
          <a:p>
            <a:r>
              <a:rPr lang="el-GR" sz="3200" dirty="0" smtClean="0">
                <a:latin typeface="Book Antiqua" pitchFamily="18" charset="0"/>
              </a:rPr>
              <a:t>13.ΟΥΡΟΛΟΙΜΩΞΗ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ΙΙ</a:t>
            </a: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ΔΙΑΣΤΟΛΗ ΤΡΑΧΗΛΟΥ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ΑΠΟΞΕΣΗ 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ΑΙΜΟΔΥΝΑΜΙΚΗ ΑΣΤΑΘΕΙΑ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ΣΗΠΤΙΚΗ ΕΚΤΡΩΣΗ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ΕΠΙΘΥΜΙΑ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ΑΝΑΡΡΟΦΗΣΗ ΚΕΝΟΥ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ΘΕΡΑΠΕΥΤΙΚΗ ΑΝΤΙΜΕΤΩΠΙΣΗ ΑΠΟΒΟΛ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6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42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5058" name="Picture 2" descr="ÎÏÎ¿ÏÎ­Î»ÎµÏÎ¼Î± ÎµÎ¹ÎºÏÎ½Î±Ï Î³Î¹Î± VACUUM ABOR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8684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6082" name="AutoShape 2" descr="ÎÏÎ¿ÏÎ­Î»ÎµÏÎ¼Î± ÎµÎ¹ÎºÏÎ½Î±Ï Î³Î¹Î± VACUUM ABOR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6084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07772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ΕΚΤΑΣΗ ΑΙΜΟΡΡΑΓΙΑΣ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ΙΣΤΟΡΙΚΟ ΘΡΟΜΒΩΣΗΣ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ΜΕΓΑΛΗ ΑΙΜΟΡΡΑΓΙΑ+ΠΥΕΛΙΚΟ ΑΛΓΟΣ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ΠΡΟΗΓΟΥΜΕΝΗ ΕΚΤΟΠΗ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ΙΣΤΟΡΙΚΟ ΠΥΕΛΙΚΗΣ ΦΛΕΓΜΟΝΗΣ, ΕΝΔΟΜΗΤΡΙΟ ΣΠΕΙΡΑΜΑ, ΧΕΙΡΟΥΡΓΕΙΟ ΕΞΑΡΤΗΜΑΤΩΝ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ΑΝΩΜΑΛΙΕΣ ΜΗΤΡΑΣ, ΚΑΘΕΞΙΝ ΑΠΟΒΟΛΕΣ, ΑΝΤΙΦΩΣΦΟΛΙΠΙΔΙΚΟ Σ.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ΔΙΑΓΝΩΣΗ-</a:t>
            </a:r>
            <a:r>
              <a:rPr lang="en-US" dirty="0" smtClean="0"/>
              <a:t> </a:t>
            </a:r>
            <a:r>
              <a:rPr lang="el-GR" dirty="0" smtClean="0"/>
              <a:t>ΑΤΟΜΙΚΟ ΑΝΑΜΝΗΣΤΙΚΟ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ΕΥΑΙΣΘΗΣΙΑ ΕΞΑΡΤΗΜΑΤΩΝ-ΚΟΙΛΙΑΚΗ ΜΑΖΑ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ΥΠΟΤΑΣΗ-ΑΛΓΟΣ ΩΜΟΥ-ΑΠΟΥΣΙΑ ΕΝΤΕΡΙΚΩΝ ΗΧΩΝ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ΚΟΛΠΟΔΙΑΣΤΟΛΕΑΣ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ΓΥΝΑΙΚΟΛΟΓΙΚΗ ΕΞΕΤΑΣΗ ΓΙΑ ΑΙΜΟΡΡΟΙΔΕΣ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ΠΑΘΟΛΟΓΟΑΝΑΤΟΜΙΚΗ ΕΞΕΤΑΣΗ ΠΡΟΙΟΝΤΩΝ ΣΥΛΛΗΨΗΣ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ΚΛΙΝΙΚΗ ΕΞΕΤΑΣΗ Ι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ΠΥΡΕΤΟΣ-ΠΕΡΙΤΟΝΑΙΣΜΟΣ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ΚΟΛΠΙΚΕΣ ΚΑΛΛΙΕΡΓΕΙΕΣ</a:t>
            </a:r>
          </a:p>
          <a:p>
            <a:pPr>
              <a:buFont typeface="Arial" pitchFamily="34" charset="0"/>
              <a:buChar char="•"/>
            </a:pP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ΙΙ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36347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Β-ΧΟΡΙΑΚΗ ΓΟΝΑΔΟΤΡΟΠΙΝΗ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ΜΕΤΑ ΤΗΝ ΕΜΦΥΤΕΥΣΗ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ΠΡΩΤΕΣ 30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ΔΙΠΛΑΣΙΑΖΕΤΑΙ ΚΆΘΕ 29-53Ω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1500-2000 ΔΙΑΚΡΙΤΙΚΗ ΖΩΝΗ-ΣΑΚΚΟΣ ΚΥΗΣΗΣ Υ/Γ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ΠΤΩΣΗ—ΜΗ ΒΙΩΣΙΜΗ ΕΝΔΟΜΗΤΡΙΑ Η ΕΞΩΜΗΤΡΙΑ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ΟΡΙΣΜΕΝΕΣ ΕΞΩΜΗΤΡΙΕΣ ΑΥΞΑΝΟΥΝ ΕΠΙΣΗΣ Β-ΧΟΡ.ΓΟΝΑΔ.</a:t>
            </a:r>
          </a:p>
          <a:p>
            <a:pPr>
              <a:buFont typeface="Arial" pitchFamily="34" charset="0"/>
              <a:buChar char="•"/>
            </a:pP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ΕΡΓΑΣΤΗΡΙΑΚΕΣ ΕΞΕΤΑΣΕΙΣ Ι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ΣΕ ΣΤΑΘΕΡΟΠΟΙΗΣΗ Η ΑΡΓΗ ΑΥΞΗΣΗ—ΠΙΘΑΝΗ ΕΞΩΜΗΤΡΙΑ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ΧΡΗΣΙΜΕΣ ΟΙ ΔΙΑΔΟΧΙΚΕΣ ΜΕΤΡΗΣΕΙΣ ΠΡΩΤΕΣ 6</a:t>
            </a:r>
            <a:r>
              <a:rPr lang="el-GR" sz="3200" baseline="30000" dirty="0" smtClean="0">
                <a:latin typeface="Book Antiqua" pitchFamily="18" charset="0"/>
              </a:rPr>
              <a:t>Ε</a:t>
            </a:r>
            <a:r>
              <a:rPr lang="el-GR" sz="3200" dirty="0" smtClean="0">
                <a:latin typeface="Book Antiqua" pitchFamily="18" charset="0"/>
              </a:rPr>
              <a:t> ΣΕ ΜΗ ΔΙΑΓΝΩΣΤΙΚΟ Υ/Γ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ΣΕ Υ/Γ ΜΕ ΣΙΓΟΥΡΗ ΕΝΔΟΜΗΤΡΙΑ ΔΕΝ ΧΡΕΙΑΖΟΝΤΑΙ ΜΕΤΡΗΣΕΙΣ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ΣΥΝΕΧΕΙΑ 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ΓΕΝ.ΑΙΜΑΤΟΣ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ΑΝΑΙΜΙΑ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ΑΠΩΛΕΙΑ ΑΙΜΑΤΟΣ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ΛΟΙΜΩΞΗ Λ&gt;12000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ΠΡΟΓΕΣΤΕΡΟΝΗ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smtClean="0">
                <a:latin typeface="Book Antiqua" pitchFamily="18" charset="0"/>
              </a:rPr>
              <a:t>ΜΕΧΡΙ 7</a:t>
            </a:r>
            <a:r>
              <a:rPr lang="el-GR" sz="3200" baseline="30000" smtClean="0">
                <a:latin typeface="Book Antiqua" pitchFamily="18" charset="0"/>
              </a:rPr>
              <a:t>Η</a:t>
            </a:r>
            <a:r>
              <a:rPr lang="el-GR" sz="3200" smtClean="0">
                <a:latin typeface="Book Antiqua" pitchFamily="18" charset="0"/>
              </a:rPr>
              <a:t> Ε ΑΠΌ ΩΧΡΟ ΣΩΜΑΤΙΟ-ΜΕΤΑ ΑΠΌ ΠΛΑΚΟΥΝΤΑ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ΙΙ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496</TotalTime>
  <Words>449</Words>
  <Application>Microsoft Office PowerPoint</Application>
  <PresentationFormat>Προβολή στην οθόνη (4:3)</PresentationFormat>
  <Paragraphs>143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Μετρό</vt:lpstr>
      <vt:lpstr>ΑΙΜΟΡΡΑΓΙΕΣ ΠΡΩΙΜΗΣ ΚΥΗΣΗΣ</vt:lpstr>
      <vt:lpstr>ΔΔ 1ΟΥ ΤΡ       Ι</vt:lpstr>
      <vt:lpstr>ΙΙ</vt:lpstr>
      <vt:lpstr>ΔΙΑΓΝΩΣΗ- ΑΤΟΜΙΚΟ ΑΝΑΜΝΗΣΤΙΚΟ</vt:lpstr>
      <vt:lpstr>ΚΛΙΝΙΚΗ ΕΞΕΤΑΣΗ Ι</vt:lpstr>
      <vt:lpstr>ΙΙ</vt:lpstr>
      <vt:lpstr>ΕΡΓΑΣΤΗΡΙΑΚΕΣ ΕΞΕΤΑΣΕΙΣ Ι</vt:lpstr>
      <vt:lpstr>ΣΥΝΕΧΕΙΑ </vt:lpstr>
      <vt:lpstr>ΙΙ</vt:lpstr>
      <vt:lpstr>Υ/Γ</vt:lpstr>
      <vt:lpstr>Διαφάνεια 11</vt:lpstr>
      <vt:lpstr>Διαφάνεια 12</vt:lpstr>
      <vt:lpstr>ΠΡΟΓΝΩΣΗ</vt:lpstr>
      <vt:lpstr>ΑΠΟΒΟΛΕΣ-ΕΚΤΡΩΣΕΙΣ</vt:lpstr>
      <vt:lpstr>ΕΙΔΗ        ΕΠΑΠΕΙΛΟΥΜΕΝΗ Ι</vt:lpstr>
      <vt:lpstr>ΙΙ ΑΙΤΙΑ</vt:lpstr>
      <vt:lpstr>Διαφάνεια 17</vt:lpstr>
      <vt:lpstr>ΑΝΑΠΟΦΕΥΚΤΗ ΑΠΟΒΟΛΗ</vt:lpstr>
      <vt:lpstr>ΑΤΕΛΗΣ ΑΠΟΒΟΛΗ</vt:lpstr>
      <vt:lpstr>Διαφάνεια 20</vt:lpstr>
      <vt:lpstr>Διαφάνεια 21</vt:lpstr>
      <vt:lpstr>ΠΛΗΡΗΣ ΑΠΟΒΟΛΗ</vt:lpstr>
      <vt:lpstr>Διαφάνεια 23</vt:lpstr>
      <vt:lpstr>ΣΗΠΤΙΚΗ ΑΠΟΒΟΛΗ Ι</vt:lpstr>
      <vt:lpstr>ΙΙ ΕΠΙΠΛΟΚΕΣ</vt:lpstr>
      <vt:lpstr>ΠΑΛΙΝΔΡΟΜΗ ΑΠΟΒΟΛΗ</vt:lpstr>
      <vt:lpstr>Διαφάνεια 27</vt:lpstr>
      <vt:lpstr>ΤΕΧΝΗΤΗ ΕΚΤΡΩΣΗ ΑΜΒΛΩΣΗ</vt:lpstr>
      <vt:lpstr>ΚΑΘΕΞΙΝ ΑΠΟΒΟΛΕΣ</vt:lpstr>
      <vt:lpstr>ΘΕΡΑΠΕΥΤΙΚΗ ΑΝΤΙΜΕΤΩΠΙΣΗ ΑΠΟΒΟΛ</vt:lpstr>
      <vt:lpstr>Διαφάνεια 31</vt:lpstr>
      <vt:lpstr>Διαφάνεια 32</vt:lpstr>
      <vt:lpstr>Διαφάνεια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ΑΙΜΟΡΡΑΓΙΕΣ ΠΡΩΙΜΗΣ ΚΥΗΣΗΣ</dc:title>
  <dc:creator>user</dc:creator>
  <cp:lastModifiedBy>user</cp:lastModifiedBy>
  <cp:revision>32</cp:revision>
  <dcterms:created xsi:type="dcterms:W3CDTF">2018-05-27T08:42:39Z</dcterms:created>
  <dcterms:modified xsi:type="dcterms:W3CDTF">2018-05-30T10:20:22Z</dcterms:modified>
</cp:coreProperties>
</file>