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75" r:id="rId2"/>
    <p:sldId id="257" r:id="rId3"/>
    <p:sldId id="259" r:id="rId4"/>
    <p:sldId id="261" r:id="rId5"/>
    <p:sldId id="262" r:id="rId6"/>
    <p:sldId id="269" r:id="rId7"/>
    <p:sldId id="343" r:id="rId8"/>
    <p:sldId id="344" r:id="rId9"/>
    <p:sldId id="345" r:id="rId10"/>
    <p:sldId id="346" r:id="rId11"/>
    <p:sldId id="347" r:id="rId12"/>
    <p:sldId id="348" r:id="rId13"/>
    <p:sldId id="349" r:id="rId14"/>
    <p:sldId id="354" r:id="rId15"/>
    <p:sldId id="355" r:id="rId16"/>
    <p:sldId id="356" r:id="rId17"/>
    <p:sldId id="357" r:id="rId18"/>
    <p:sldId id="358" r:id="rId19"/>
    <p:sldId id="359" r:id="rId20"/>
    <p:sldId id="372" r:id="rId21"/>
    <p:sldId id="350" r:id="rId22"/>
    <p:sldId id="351" r:id="rId23"/>
    <p:sldId id="352" r:id="rId24"/>
    <p:sldId id="353" r:id="rId25"/>
    <p:sldId id="330" r:id="rId26"/>
    <p:sldId id="360" r:id="rId27"/>
    <p:sldId id="361" r:id="rId28"/>
    <p:sldId id="362" r:id="rId29"/>
    <p:sldId id="363" r:id="rId30"/>
    <p:sldId id="364" r:id="rId31"/>
    <p:sldId id="365" r:id="rId32"/>
    <p:sldId id="366" r:id="rId33"/>
    <p:sldId id="367" r:id="rId34"/>
    <p:sldId id="368" r:id="rId35"/>
    <p:sldId id="369" r:id="rId36"/>
    <p:sldId id="370" r:id="rId37"/>
    <p:sldId id="371" r:id="rId38"/>
    <p:sldId id="333" r:id="rId39"/>
    <p:sldId id="373" r:id="rId40"/>
    <p:sldId id="374" r:id="rId41"/>
  </p:sldIdLst>
  <p:sldSz cx="9144000" cy="6858000" type="screen4x3"/>
  <p:notesSz cx="6858000" cy="9144000"/>
  <p:custDataLst>
    <p:tags r:id="rId43"/>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5:</a:t>
            </a:r>
            <a:r>
              <a:rPr lang="en-US" sz="2800" dirty="0" smtClean="0"/>
              <a:t> </a:t>
            </a:r>
            <a:r>
              <a:rPr lang="el-GR" sz="2800" dirty="0" smtClean="0"/>
              <a:t>Έλεγχος</a:t>
            </a:r>
          </a:p>
          <a:p>
            <a:pPr algn="ctr" eaLnBrk="1" hangingPunct="1"/>
            <a:endParaRPr lang="el-GR" sz="2800" dirty="0" smtClean="0"/>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392538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Περιεχόμενο και σπουδαιότητα ελέγχου </a:t>
            </a:r>
            <a:r>
              <a:rPr lang="el-GR" dirty="0" smtClean="0"/>
              <a:t>(5)</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Όπου λείπει η εμπιστοσύνη στις υφιστάμενες σχέσεις.</a:t>
            </a:r>
          </a:p>
          <a:p>
            <a:pPr>
              <a:defRPr/>
            </a:pPr>
            <a:r>
              <a:rPr lang="el-GR" sz="2000" dirty="0"/>
              <a:t>Όπου η </a:t>
            </a:r>
            <a:r>
              <a:rPr lang="el-GR" sz="2000" dirty="0" err="1"/>
              <a:t>αναπληροφόρηση</a:t>
            </a:r>
            <a:r>
              <a:rPr lang="el-GR" sz="2000" dirty="0"/>
              <a:t> επηρεάζει αρνητικά το άτομο  αναφορικά με τη σχέση απασχόλησης του και προσδοκίας του για σταδιοδρομία.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3512465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Η διαδικασία του ελέγχου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a:t>Β</a:t>
            </a:r>
            <a:r>
              <a:rPr lang="el-GR" sz="2000" b="1" dirty="0" smtClean="0"/>
              <a:t>. Η </a:t>
            </a:r>
            <a:r>
              <a:rPr lang="el-GR" sz="2000" b="1" dirty="0"/>
              <a:t>ΔΙΑΔΙΚΑΣΙΑ ΤΟΥ ΕΛΕΓΧΟΥ:</a:t>
            </a:r>
          </a:p>
          <a:p>
            <a:pPr>
              <a:defRPr/>
            </a:pPr>
            <a:r>
              <a:rPr lang="el-GR" sz="2000" dirty="0"/>
              <a:t>Ο έλεγχος μπορεί να περιγραφεί ως μια διαδικασία, η οποία περιλαμβάνει τέσσερα στάδια. Η λογική του ελέγχου είναι η ίδια στην οποία βασίζεται η λειτουργία ενός θερμοστάτη. Όταν η θερμοκρασία στο δωμάτιο αποκλίνει από ένα </a:t>
            </a:r>
            <a:r>
              <a:rPr lang="en-US" sz="2000" dirty="0"/>
              <a:t>standard, </a:t>
            </a:r>
            <a:r>
              <a:rPr lang="el-GR" sz="2000" dirty="0"/>
              <a:t>ένα </a:t>
            </a:r>
            <a:r>
              <a:rPr lang="el-GR" sz="2000" b="1" dirty="0"/>
              <a:t>πρότυπο, </a:t>
            </a:r>
            <a:r>
              <a:rPr lang="el-GR" sz="2000" dirty="0"/>
              <a:t>ο θερμοστάτης που μετρά την απόκλιση βάζει σε λειτουργία το καλοριφέρ ή το </a:t>
            </a:r>
            <a:r>
              <a:rPr lang="en-US" sz="2000" dirty="0"/>
              <a:t>air-condition.</a:t>
            </a:r>
            <a:r>
              <a:rPr lang="el-GR" sz="2000" dirty="0"/>
              <a:t> Έτσι ο θερμοστάτης λειτουργεί σαν ένα ‘κυβερνητικό’ σύστημα ελέγχου (</a:t>
            </a:r>
            <a:r>
              <a:rPr lang="en-US" sz="2000" dirty="0"/>
              <a:t>cybernetic control system), </a:t>
            </a:r>
            <a:r>
              <a:rPr lang="el-GR" sz="2000" dirty="0"/>
              <a:t>ένα σύστημα το οποίο είναι αυτοδύναμο στην παρακολούθηση της απόδοσης του και στις δυνατότητες που έχει για διόρθωση της πορείας ή της συμπεριφοράς.</a:t>
            </a:r>
          </a:p>
          <a:p>
            <a:pPr>
              <a:defRPr/>
            </a:pPr>
            <a:r>
              <a:rPr lang="el-GR" sz="2000" dirty="0"/>
              <a:t>Η λογική του ‘κυβερνητικού’ συστήματος ελέγχου εκφράζεται στον έλεγχο με τα επόμενα βήματα</a:t>
            </a:r>
            <a:r>
              <a:rPr lang="el-GR" sz="2000" dirty="0" smtClean="0"/>
              <a:t>:</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3512465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Η διαδικασία του ελέγχου </a:t>
            </a:r>
            <a:r>
              <a:rPr lang="el-GR" dirty="0" smtClean="0"/>
              <a:t>(2)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smtClean="0"/>
              <a:t>1. Ο </a:t>
            </a:r>
            <a:r>
              <a:rPr lang="el-GR" sz="2000" b="1" dirty="0"/>
              <a:t>καθορισμός των στόχων και προτύπων. </a:t>
            </a:r>
          </a:p>
          <a:p>
            <a:pPr>
              <a:defRPr/>
            </a:pPr>
            <a:r>
              <a:rPr lang="el-GR" sz="2000" dirty="0"/>
              <a:t>Οι στόχοι και τα πρότυπα τίθενται, φυσιολογικά κατά τον σχεδιασμό. Αποτελούν, εξ ορισμού κριτήρια απόδοσης. Συνιστούν επιλεγμένα σημεία στο όλο σύστημα του σχεδιασμού, στα οποία γίνονται μετρήσεις της </a:t>
            </a:r>
            <a:r>
              <a:rPr lang="el-GR" sz="2000" dirty="0" smtClean="0"/>
              <a:t>απόδοσης (</a:t>
            </a:r>
            <a:r>
              <a:rPr lang="el-GR" sz="2000" dirty="0"/>
              <a:t>και όχι μόνο), έτσι ώστε τα στελέχη να λαμβάνουν ‘σινιάλα’ για το πώς πάνε τα πράγματα και να μην αναγκάζονται να παρακολουθούν κάθε βήμα εκτέλεσης των σχεδίων και προγραμμάτων. Τα πρότυπα είναι διαφόρων ειδών όπως π.χ</a:t>
            </a:r>
            <a:r>
              <a:rPr lang="el-GR" sz="2000" dirty="0" smtClean="0"/>
              <a:t>.:</a:t>
            </a:r>
            <a:endParaRPr lang="el-GR" sz="2000" dirty="0"/>
          </a:p>
          <a:p>
            <a:pPr marL="609600" indent="-609600">
              <a:buFontTx/>
              <a:buChar char="-"/>
              <a:defRPr/>
            </a:pPr>
            <a:r>
              <a:rPr lang="el-GR" sz="2000" dirty="0" smtClean="0"/>
              <a:t>Φυσικά</a:t>
            </a:r>
            <a:r>
              <a:rPr lang="el-GR" sz="2000" dirty="0"/>
              <a:t>: είναι μη χρηματικά, όπως π.χ. ανθρωποώρες, ποσότητα παραγωγής, κλπ.</a:t>
            </a:r>
          </a:p>
          <a:p>
            <a:pPr marL="609600" indent="-609600">
              <a:buFontTx/>
              <a:buChar char="-"/>
              <a:defRPr/>
            </a:pPr>
            <a:r>
              <a:rPr lang="el-GR" sz="2000" dirty="0"/>
              <a:t>Κόστος</a:t>
            </a:r>
            <a:r>
              <a:rPr lang="el-GR" sz="2000" dirty="0" smtClean="0"/>
              <a:t>: π.χ</a:t>
            </a:r>
            <a:r>
              <a:rPr lang="el-GR" sz="2000" dirty="0"/>
              <a:t>. μοναδιαίο </a:t>
            </a:r>
            <a:r>
              <a:rPr lang="el-GR" sz="2000" dirty="0" smtClean="0"/>
              <a:t>κόστος.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Η διαδικασία του ελέγχου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609600" indent="-609600">
              <a:buFontTx/>
              <a:buChar char="-"/>
              <a:defRPr/>
            </a:pPr>
            <a:r>
              <a:rPr lang="el-GR" sz="2000" dirty="0"/>
              <a:t>Κεφάλαιο: π.χ. ύψος επενδυμένου κεφαλαίου ανά κάτοικο. </a:t>
            </a:r>
          </a:p>
          <a:p>
            <a:pPr marL="609600" indent="-609600">
              <a:buFontTx/>
              <a:buChar char="-"/>
              <a:defRPr/>
            </a:pPr>
            <a:r>
              <a:rPr lang="el-GR" sz="2000" dirty="0"/>
              <a:t>Τα έσοδα: χρηματικές αξίες π.χ. έσοδα ανά επισκέπτη ενός πάρκου ψυχαγωγίας.</a:t>
            </a:r>
          </a:p>
          <a:p>
            <a:pPr marL="609600" indent="-609600">
              <a:buFontTx/>
              <a:buChar char="-"/>
              <a:defRPr/>
            </a:pPr>
            <a:r>
              <a:rPr lang="el-GR" sz="2000" dirty="0" smtClean="0"/>
              <a:t>Άυλα </a:t>
            </a:r>
            <a:r>
              <a:rPr lang="el-GR" sz="2000" dirty="0"/>
              <a:t>πρότυπα: π.χ. η εικόνα της επιχείρησης, οι στάσεις των καταναλωτών, το επίπεδο των δημοσίων σχέσεων, το ηθικό των εργαζομένων, κλπ.</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Η διαδικασία του ελέγχου </a:t>
            </a:r>
            <a:r>
              <a:rPr lang="el-GR" dirty="0" smtClean="0"/>
              <a:t>(4)</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smtClean="0"/>
              <a:t>2. Η </a:t>
            </a:r>
            <a:r>
              <a:rPr lang="el-GR" sz="2000" b="1" dirty="0"/>
              <a:t>μέτρηση της πραγματική απόδοσης. </a:t>
            </a:r>
          </a:p>
          <a:p>
            <a:pPr>
              <a:defRPr/>
            </a:pPr>
            <a:r>
              <a:rPr lang="el-GR" sz="2000" dirty="0"/>
              <a:t>Για την μέτρηση της απόδοσης ή άλλης επιχειρησιακής μεταβλητής είναι απαραίτητη η ‘</a:t>
            </a:r>
            <a:r>
              <a:rPr lang="el-GR" sz="2000" dirty="0" err="1"/>
              <a:t>αναπληροφόρηση</a:t>
            </a:r>
            <a:r>
              <a:rPr lang="el-GR" sz="2000" dirty="0"/>
              <a:t>’, η οποία εκτός από  γραπτές ή προφορικές  αναφορές τα τελευταία χρόνια γίνεται με στατιστικές αναφορές, οι οποίες μεταξύ άλλων περιλαμβάνουν γραφήματα και πίνακες διαμέσου των οποίων τα στελέχη αξιολογούν καλύτερα την απόδοση της επιχείρησης των τμημάτων και των ανθρώπων.</a:t>
            </a:r>
          </a:p>
          <a:p>
            <a:pPr marL="0" indent="0">
              <a:buNone/>
              <a:defRPr/>
            </a:pPr>
            <a:r>
              <a:rPr lang="el-GR" sz="2000" b="1" dirty="0" smtClean="0"/>
              <a:t>3. Σύγκριση </a:t>
            </a:r>
            <a:r>
              <a:rPr lang="el-GR" sz="2000" b="1" dirty="0"/>
              <a:t>των πραγματικών αποτελεσμάτων με τα πρότυπα.</a:t>
            </a:r>
          </a:p>
          <a:p>
            <a:pPr>
              <a:defRPr/>
            </a:pPr>
            <a:r>
              <a:rPr lang="el-GR" sz="2000" dirty="0"/>
              <a:t>Εδώ προσδιορίζεται ο βαθμός απόκλισης μεταξύ πραγματικής απόδοσης και προτύπων. Κάποια απόκλιση μεταξύ πραγματικότητας και προτύπων είναι συνήθως αποδεκτή.  Επομένως τα σημαντικό είναι να καθορισθεί το αποδεκτό εύρος αποκλίσεων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Η διαδικασία του ελέγχου </a:t>
            </a:r>
            <a:r>
              <a:rPr lang="el-GR" dirty="0" smtClean="0"/>
              <a:t>(5)</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smtClean="0"/>
              <a:t>4. Ανάληψη </a:t>
            </a:r>
            <a:r>
              <a:rPr lang="el-GR" sz="2000" b="1" dirty="0"/>
              <a:t>διορθωτικής δράσης.</a:t>
            </a:r>
          </a:p>
          <a:p>
            <a:pPr>
              <a:defRPr/>
            </a:pPr>
            <a:r>
              <a:rPr lang="el-GR" sz="2000" dirty="0"/>
              <a:t>Συνήθως στο στάδιο αυτό υπάρχουν τρεις εναλλακτικές επιλογές. Να μη γίνει τίποτα, να διορθωθεί η πραγματική απόδοση ή να γίνει αναθεώρηση προτύπων. Σ’ αυτό το στάδιο του ελέγχου και ιδιαιτέρως στις δύο τελευταίες επιλογές επαναφέρεται η άσκηση και των άλλων λειτουργιών του μάνατζμεντ και ως εκ τούτου ο έλεγχος αποκτά ένα δυναμικό και συνεχή χαρακτήρα.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Τύποι και περιοχές ελέγχου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a:t>Γ</a:t>
            </a:r>
            <a:r>
              <a:rPr lang="el-GR" sz="2000" b="1" dirty="0" smtClean="0"/>
              <a:t>. ΤΥΠΟΙ </a:t>
            </a:r>
            <a:r>
              <a:rPr lang="el-GR" sz="2000" b="1" dirty="0"/>
              <a:t>ΚΑΙ ΠΕΡΙΟΧΕΣ ΕΛΕΓΧΟΥ:</a:t>
            </a:r>
          </a:p>
          <a:p>
            <a:pPr>
              <a:defRPr/>
            </a:pPr>
            <a:r>
              <a:rPr lang="el-GR" sz="2000" dirty="0"/>
              <a:t>Η διεύθυνση της επιχείρησης είναι δυνατόν να ασκήσει έλεγχο προτού αρχίσει κάποια δραστηριότητα, κατά την διάρκεια της δραστηριότητας και όταν τελειώσει.</a:t>
            </a:r>
          </a:p>
          <a:p>
            <a:pPr>
              <a:defRPr/>
            </a:pPr>
            <a:r>
              <a:rPr lang="el-GR" sz="2000" dirty="0"/>
              <a:t>Προκαταρτικός ή προληπτικός έλεγχος. Οι προκαταρκτικοί έλεγχοι σχεδιάζονται έτσι ώστε η επιχείρηση να είναι έτοιμη για την περίπτωση εμφάνισης πιθανών προβλημάτων. Οι </a:t>
            </a:r>
            <a:r>
              <a:rPr lang="el-GR" sz="2000" dirty="0" smtClean="0"/>
              <a:t>Οργανισμοί Τοπικής Αυτοδιοίκησης (ΟΤΑ) </a:t>
            </a:r>
            <a:r>
              <a:rPr lang="el-GR" sz="2000" dirty="0"/>
              <a:t>π.χ. για τις περισσότερες πληρωμές υπόκεινται σε προληπτικό έλεγχο τιμολογίων από τον επίτροπο.</a:t>
            </a:r>
          </a:p>
          <a:p>
            <a:pPr>
              <a:defRPr/>
            </a:pPr>
            <a:r>
              <a:rPr lang="el-GR" sz="2000" dirty="0"/>
              <a:t>Ταυτόχρονος έλεγχος. Λαμβάνει χώρα όταν κάποια δραστηριότητα βρίσκεται σε εξέλιξη.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Τύποι και περιοχές ελέγχου </a:t>
            </a:r>
            <a:r>
              <a:rPr lang="el-GR" dirty="0" smtClean="0"/>
              <a:t>(2)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Έλεγχος ‘</a:t>
            </a:r>
            <a:r>
              <a:rPr lang="el-GR" sz="2000" dirty="0" err="1"/>
              <a:t>αναπληροφόρησης</a:t>
            </a:r>
            <a:r>
              <a:rPr lang="el-GR" sz="2000" dirty="0"/>
              <a:t>’ ή </a:t>
            </a:r>
            <a:r>
              <a:rPr lang="el-GR" sz="2000" dirty="0" err="1"/>
              <a:t>κατασταλτικός΄</a:t>
            </a:r>
            <a:r>
              <a:rPr lang="el-GR" sz="2000" dirty="0"/>
              <a:t>. Γίνεται όταν τελειώσει μια δραστηριότητα ή μια εργασία. Το βασικό μειονέκτημα είναι ότι λαμβάνουμε την πληροφορία για κάποιο πρόβλημα, που πιθανόν προέκυψε, όταν η ζημία έχει ήδη γίνει.</a:t>
            </a:r>
          </a:p>
          <a:p>
            <a:pPr>
              <a:defRPr/>
            </a:pPr>
            <a:r>
              <a:rPr lang="el-GR" sz="2000" b="1" dirty="0"/>
              <a:t>Όσο αφορά τις περιοχές του ελέγχου εντός της επιχείρησης αυτές συνήθως είναι οι εξής:</a:t>
            </a:r>
          </a:p>
          <a:p>
            <a:pPr>
              <a:defRPr/>
            </a:pPr>
            <a:r>
              <a:rPr lang="el-GR" sz="2000" b="1" dirty="0"/>
              <a:t>Οι εργαζόμενοι.</a:t>
            </a:r>
            <a:r>
              <a:rPr lang="el-GR" sz="2000" dirty="0"/>
              <a:t> Μέθοδοι αξιολόγησης είναι οι εκθέσεις, κλίμακα γραφικής αξιολόγησης, η κατάσταση, η μέθοδος των κρισίμων περιστατικών και η Δ.Β.Σ.</a:t>
            </a:r>
          </a:p>
          <a:p>
            <a:pPr>
              <a:defRPr/>
            </a:pPr>
            <a:r>
              <a:rPr lang="el-GR" sz="2000" b="1" dirty="0"/>
              <a:t>Τα οικονομικά.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Τύποι και περιοχές ελέγχου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b="1" dirty="0"/>
              <a:t>Οι παραγωγικές και άλλες σχετικές δραστηριότητες.</a:t>
            </a:r>
          </a:p>
          <a:p>
            <a:pPr>
              <a:defRPr/>
            </a:pPr>
            <a:r>
              <a:rPr lang="el-GR" sz="2000" b="1" dirty="0"/>
              <a:t>Η </a:t>
            </a:r>
            <a:r>
              <a:rPr lang="el-GR" sz="2000" b="1" dirty="0" smtClean="0"/>
              <a:t>πληροφορία (Μ</a:t>
            </a:r>
            <a:r>
              <a:rPr lang="en-US" sz="2000" b="1" dirty="0" err="1" smtClean="0"/>
              <a:t>anagement</a:t>
            </a:r>
            <a:r>
              <a:rPr lang="en-US" sz="2000" b="1" dirty="0" smtClean="0"/>
              <a:t> Information Systems - M.I.S.).</a:t>
            </a:r>
            <a:endParaRPr lang="el-GR" sz="2000" b="1" dirty="0"/>
          </a:p>
          <a:p>
            <a:pPr>
              <a:defRPr/>
            </a:pPr>
            <a:r>
              <a:rPr lang="el-GR" sz="2000" b="1" dirty="0"/>
              <a:t>Η απόδοση της επιχείρησης. </a:t>
            </a:r>
            <a:r>
              <a:rPr lang="el-GR" sz="2000" dirty="0"/>
              <a:t>Η συνολική απόδοση της επιχείρησης είναι το τελικό ζητούμενο. Ο έλεγχος της απόδοσης είναι κυρίως οικονομικός αλλά υπάρχουν περιπτώσεις που γίνεται με άλλα </a:t>
            </a:r>
            <a:r>
              <a:rPr lang="el-GR" sz="2000" dirty="0" smtClean="0"/>
              <a:t>κριτήρια, </a:t>
            </a:r>
            <a:r>
              <a:rPr lang="el-GR" sz="2000" dirty="0"/>
              <a:t>όπως η </a:t>
            </a:r>
            <a:r>
              <a:rPr lang="el-GR" sz="2000" dirty="0" err="1"/>
              <a:t>συστημική</a:t>
            </a:r>
            <a:r>
              <a:rPr lang="el-GR" sz="2000" dirty="0"/>
              <a:t> </a:t>
            </a:r>
            <a:r>
              <a:rPr lang="el-GR" sz="2000" dirty="0" smtClean="0"/>
              <a:t>προσέγγιση (π.χ</a:t>
            </a:r>
            <a:r>
              <a:rPr lang="el-GR" sz="2000" dirty="0"/>
              <a:t>. εκπαιδευτικά ιδρύματα), κλπ. </a:t>
            </a:r>
            <a:endParaRPr lang="en-US" sz="2000" b="1"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Πληροφορία και έλεγχος</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a:t>Δ</a:t>
            </a:r>
            <a:r>
              <a:rPr lang="el-GR" sz="2000" b="1" dirty="0" smtClean="0"/>
              <a:t>. ΠΛΗΡΟΦΟΡΙΑ </a:t>
            </a:r>
            <a:r>
              <a:rPr lang="el-GR" sz="2000" b="1" dirty="0"/>
              <a:t>ΚΑΙ ΕΛΕΓΧΟΣ: </a:t>
            </a:r>
          </a:p>
          <a:p>
            <a:pPr>
              <a:defRPr/>
            </a:pPr>
            <a:r>
              <a:rPr lang="el-GR" sz="2000" dirty="0"/>
              <a:t>Η οργάνωση και η αξιοποίηση των πληροφοριών που σχετίζονται με τις διοικητικές αποφάσεις υλοποιείται, σε μια σωστά διοικούμενη επιχείρηση μέσα από το </a:t>
            </a:r>
            <a:r>
              <a:rPr lang="en-US" sz="2000" dirty="0"/>
              <a:t>M.I.S. </a:t>
            </a:r>
            <a:r>
              <a:rPr lang="el-GR" sz="2000" dirty="0"/>
              <a:t>Η πληροφορία είναι βασική προϋπόθεση για να εκτελείται σωστά ο έλεγχος. Υπενθυμίζεται δε ότι η λήψη των πληροφοριών γι’ αυτό τον σκοπό γίνεται, σε μεγάλο ποσοστό, μέσα από τη διαδικασία της ‘</a:t>
            </a:r>
            <a:r>
              <a:rPr lang="el-GR" sz="2000" dirty="0" err="1"/>
              <a:t>αναπληροφόρησης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9376790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Προϋποθέσεις αποτελεσματικού ελέγχου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smtClean="0"/>
              <a:t>Ε</a:t>
            </a:r>
            <a:r>
              <a:rPr lang="el-GR" sz="2000" b="1" dirty="0"/>
              <a:t>. ΠΡΟΫΠΟΘΕΣΕΙΣ ΑΠΟΤΕΛΕΣΜΑΤΙΚΟΥ </a:t>
            </a:r>
            <a:r>
              <a:rPr lang="el-GR" sz="2000" b="1" dirty="0" smtClean="0"/>
              <a:t>ΕΛΕΓΧΟΥ:</a:t>
            </a:r>
            <a:endParaRPr lang="el-GR" sz="2000" b="1" dirty="0"/>
          </a:p>
          <a:p>
            <a:pPr>
              <a:defRPr/>
            </a:pPr>
            <a:r>
              <a:rPr lang="el-GR" sz="2000" dirty="0"/>
              <a:t>Η λειτουργία του ελέγχου ασκείται αποτελεσματικότερα, όταν υφίστανται ορισμένες προϋποθέσεις: Οι κυριότερες είναι οι ακόλουθες:</a:t>
            </a:r>
          </a:p>
          <a:p>
            <a:pPr>
              <a:buFontTx/>
              <a:buChar char="-"/>
              <a:defRPr/>
            </a:pPr>
            <a:r>
              <a:rPr lang="el-GR" sz="2000" dirty="0"/>
              <a:t>Ο έλεγχος πρέπει να είναι ακριβής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25938663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Προϋποθέσεις αποτελεσματικού ελέγχου </a:t>
            </a:r>
            <a:r>
              <a:rPr lang="el-GR" dirty="0" smtClean="0"/>
              <a:t>(2)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buFontTx/>
              <a:buChar char="-"/>
              <a:defRPr/>
            </a:pPr>
            <a:r>
              <a:rPr lang="el-GR" sz="2000" dirty="0"/>
              <a:t>Οι ασκούμενοι έλεγχοι απαιτείται να είναι έγκαιροι.</a:t>
            </a:r>
          </a:p>
          <a:p>
            <a:pPr>
              <a:buFontTx/>
              <a:buChar char="-"/>
              <a:defRPr/>
            </a:pPr>
            <a:r>
              <a:rPr lang="el-GR" sz="2000" dirty="0"/>
              <a:t>Το χρησιμοποιούμενο σύστημα ελέγχου πρέπει να είναι πλήρως κατανοητό.</a:t>
            </a:r>
          </a:p>
          <a:p>
            <a:pPr>
              <a:buFontTx/>
              <a:buChar char="-"/>
              <a:defRPr/>
            </a:pPr>
            <a:r>
              <a:rPr lang="el-GR" sz="2000" dirty="0"/>
              <a:t>Οι έλεγχοι να είναι αντικειμενικοί.</a:t>
            </a:r>
          </a:p>
          <a:p>
            <a:pPr>
              <a:buFontTx/>
              <a:buChar char="-"/>
              <a:defRPr/>
            </a:pPr>
            <a:r>
              <a:rPr lang="el-GR" sz="2000" dirty="0"/>
              <a:t>Ο έλεγχος να είναι </a:t>
            </a:r>
            <a:r>
              <a:rPr lang="el-GR" sz="2000" dirty="0" smtClean="0"/>
              <a:t>οικονομικός (χαμηλό </a:t>
            </a:r>
            <a:r>
              <a:rPr lang="el-GR" sz="2000" dirty="0"/>
              <a:t>κόστος</a:t>
            </a:r>
            <a:r>
              <a:rPr lang="el-GR" sz="2000" dirty="0" smtClean="0"/>
              <a:t>).</a:t>
            </a:r>
            <a:endParaRPr lang="el-GR" sz="2000" dirty="0"/>
          </a:p>
          <a:p>
            <a:pPr>
              <a:buFontTx/>
              <a:buChar char="-"/>
              <a:defRPr/>
            </a:pPr>
            <a:r>
              <a:rPr lang="el-GR" sz="2000" dirty="0"/>
              <a:t>Οι έλεγχοι να προσαρμόζονται στα χαρακτηριστικά της επιχείρησης.</a:t>
            </a:r>
          </a:p>
          <a:p>
            <a:pPr>
              <a:buFontTx/>
              <a:buChar char="-"/>
              <a:defRPr/>
            </a:pPr>
            <a:r>
              <a:rPr lang="el-GR" sz="2000" dirty="0"/>
              <a:t>Το σύστημα ελέγχου πρέπει να διαθέτει ευελιξία.</a:t>
            </a:r>
          </a:p>
          <a:p>
            <a:pPr>
              <a:buFontTx/>
              <a:buChar char="-"/>
              <a:defRPr/>
            </a:pPr>
            <a:r>
              <a:rPr lang="el-GR" sz="2000" dirty="0"/>
              <a:t>Οι έλεγχοι απαιτείται να έχουν στρατηγικό </a:t>
            </a:r>
            <a:r>
              <a:rPr lang="el-GR" sz="2000" dirty="0" smtClean="0"/>
              <a:t>προσανατολισμό (η διεύθυνση </a:t>
            </a:r>
            <a:r>
              <a:rPr lang="el-GR" sz="2000" dirty="0"/>
              <a:t>δεν έχει την δυνατότητα να ελέγχει τα πάντα. Θα επιλέγει στρατηγικές λειτουργίες της επιχείρησης).</a:t>
            </a:r>
          </a:p>
          <a:p>
            <a:pPr>
              <a:buFontTx/>
              <a:buChar char="-"/>
              <a:defRPr/>
            </a:pPr>
            <a:r>
              <a:rPr lang="el-GR" sz="2000" dirty="0"/>
              <a:t>Να υιοθετείται όπου είναι δυνατόν η ‘αρχή της εξαίρεσης’.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Οικονομικές καταστάσεις και οικονομικοί δείκτες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a:t>Α</a:t>
            </a:r>
            <a:r>
              <a:rPr lang="el-GR" sz="2000" b="1" dirty="0" smtClean="0"/>
              <a:t>. ΟΙΚΟΝΟΜΙΚΕΣ </a:t>
            </a:r>
            <a:r>
              <a:rPr lang="el-GR" sz="2000" b="1" dirty="0"/>
              <a:t>ΚΑΤΑΣΤΑΣΕΙΣ ΚΑΙ ΟΙΚΟΝΟΜΙΚΟΙ ΔΕΙΚΤΕΣ:</a:t>
            </a:r>
          </a:p>
          <a:p>
            <a:pPr>
              <a:defRPr/>
            </a:pPr>
            <a:r>
              <a:rPr lang="el-GR" sz="2000" dirty="0"/>
              <a:t>Χρησιμοποιούνται από την επιχείρηση για τον προσδιορισμό την παρακολούθηση και τον έλεγχο της  ρευστότητας, της αποδοτικότητας και της γενικής οικονομικής κατάστασης.</a:t>
            </a:r>
          </a:p>
          <a:p>
            <a:pPr>
              <a:defRPr/>
            </a:pPr>
            <a:r>
              <a:rPr lang="el-GR" sz="2000" dirty="0"/>
              <a:t>Οι τρεις βασικές οικονομικές καταστάσεις είναι ο ισολογισμός, τα αποτελέσματα χρήσης και η κατάσταση ταμειακής ροής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Ο έλεγχος των οικονομικών καταστάσεων, που αποτελεί και το ενδιαφέρον μας εδώ, γίνεται με την κάθετη και την οριζόντια ανάλυση τους. Στην κάθετη ανάλυση ένα σημαντικό κονδύλιο της οικονομικής κατάστασης χρησιμοποιείται ως αξία βάσης και οι υπόλοιποι λογαριασμοί της οικονομικής κατάστασης συγκρίνονται με αυτό (π.χ. στον ισολογισμό το σύνολο του ενεργητικού είναι 100% και κάθε ξεχωριστός λογαριασμός του ενεργητικού εμφανίζεται ως ποσοστό του συνολικού ενεργητικού). Το ίδιο γίνεται και με το παθητικό. Η οριζόντια ανάλυση συγκρίνει τα επιμέρους στοιχεία μια οικονομικής κατάστασης για μια σειρά ετών. Οι οικονομικές καταστάσεις συντάσσονται όχι μόνο απολογιστικά αλλά και προϋπολογιστικά</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Οι οικονομικοί (ή χρηματοοικονομικοί) δείκτες </a:t>
            </a:r>
            <a:r>
              <a:rPr lang="en-US" sz="2000" dirty="0"/>
              <a:t>(financial ratios) </a:t>
            </a:r>
            <a:r>
              <a:rPr lang="el-GR" sz="2000" dirty="0"/>
              <a:t>αποτελούν ένα άλλο σημαντικό εργαλείο οικονομικού ελέγχου. Για τον υπολογισμό τους είναι πιθανό να χρησιμοποιούνται στοιχεία ή μεγέθη από διαφορετικές οικονομικές καταστάσεις. Για να βγάλουμε χρήσιμα συμπεράσματα από την ανάλυση και τον έλεγχο ενός δείκτη πρέπει να γίνουν δύο ειδών συγκρίσεις:</a:t>
            </a:r>
          </a:p>
          <a:p>
            <a:pPr marL="0" indent="0">
              <a:buNone/>
              <a:defRPr/>
            </a:pPr>
            <a:r>
              <a:rPr lang="el-GR" sz="2000" dirty="0"/>
              <a:t>α</a:t>
            </a:r>
            <a:r>
              <a:rPr lang="el-GR" sz="2000" dirty="0" smtClean="0"/>
              <a:t>)  </a:t>
            </a:r>
            <a:r>
              <a:rPr lang="el-GR" sz="2000" dirty="0"/>
              <a:t>Η τομεακή ή κλαδική σύγκριση</a:t>
            </a:r>
            <a:r>
              <a:rPr lang="el-GR" sz="2000" dirty="0" smtClean="0"/>
              <a:t>: </a:t>
            </a:r>
            <a:r>
              <a:rPr lang="el-GR" sz="2000" dirty="0" err="1" smtClean="0"/>
              <a:t>΄πως</a:t>
            </a:r>
            <a:r>
              <a:rPr lang="el-GR" sz="2000" dirty="0" smtClean="0"/>
              <a:t> </a:t>
            </a:r>
            <a:r>
              <a:rPr lang="el-GR" sz="2000" dirty="0"/>
              <a:t>πάει η επιχείρηση στον κλάδο’.</a:t>
            </a:r>
          </a:p>
          <a:p>
            <a:pPr marL="0" indent="0">
              <a:buNone/>
              <a:defRPr/>
            </a:pPr>
            <a:r>
              <a:rPr lang="el-GR" sz="2000" dirty="0" smtClean="0"/>
              <a:t>β) Η </a:t>
            </a:r>
            <a:r>
              <a:rPr lang="el-GR" sz="2000" dirty="0"/>
              <a:t>ανάλυση τάσεων: εδώ εξετάζεται η πορεία της επιχείρησης διαχρονικά.</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2540973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459432"/>
            <a:ext cx="7920880" cy="2016224"/>
          </a:xfrm>
        </p:spPr>
        <p:txBody>
          <a:bodyPr/>
          <a:lstStyle/>
          <a:p>
            <a:r>
              <a:rPr lang="el-GR" dirty="0"/>
              <a:t>Οικονομικές καταστάσεις και οικονομικοί δείκτες </a:t>
            </a:r>
            <a:r>
              <a:rPr lang="el-GR" dirty="0" smtClean="0"/>
              <a:t>(4)</a:t>
            </a:r>
            <a:endParaRPr lang="el-GR" dirty="0">
              <a:effectLst/>
            </a:endParaRPr>
          </a:p>
        </p:txBody>
      </p:sp>
      <p:sp>
        <p:nvSpPr>
          <p:cNvPr id="10243" name="Θέση περιεχομένου 2"/>
          <p:cNvSpPr>
            <a:spLocks noGrp="1"/>
          </p:cNvSpPr>
          <p:nvPr>
            <p:ph idx="1"/>
          </p:nvPr>
        </p:nvSpPr>
        <p:spPr>
          <a:xfrm>
            <a:off x="1187450" y="1268760"/>
            <a:ext cx="7921625" cy="4382740"/>
          </a:xfrm>
        </p:spPr>
        <p:txBody>
          <a:bodyPr/>
          <a:lstStyle/>
          <a:p>
            <a:pPr marL="0" indent="0">
              <a:lnSpc>
                <a:spcPct val="80000"/>
              </a:lnSpc>
              <a:buNone/>
              <a:defRPr/>
            </a:pPr>
            <a:r>
              <a:rPr lang="el-GR" sz="2000" dirty="0"/>
              <a:t>Οι οικονομικοί δείκτες συνήθως κατηγοριοποιούνται ως εξής:</a:t>
            </a:r>
          </a:p>
          <a:p>
            <a:pPr marL="0" indent="0">
              <a:lnSpc>
                <a:spcPct val="80000"/>
              </a:lnSpc>
              <a:buNone/>
              <a:defRPr/>
            </a:pPr>
            <a:r>
              <a:rPr lang="el-GR" sz="2000" b="1" dirty="0" smtClean="0"/>
              <a:t>1. Δείκτες ρευστότητας (Δ. Ρ.)</a:t>
            </a:r>
            <a:r>
              <a:rPr lang="en-US" sz="2000" b="1" dirty="0" smtClean="0"/>
              <a:t>. </a:t>
            </a:r>
            <a:r>
              <a:rPr lang="el-GR" sz="2000" dirty="0"/>
              <a:t>Ρευστότητα είναι η ικανότητα μιας επιχείρησης να εξοφλεί εμπρόθεσμα τις βραχυπρόθεσμες υποχρεώσεις της.</a:t>
            </a:r>
            <a:r>
              <a:rPr lang="en-US" sz="2000" dirty="0"/>
              <a:t> </a:t>
            </a:r>
            <a:endParaRPr lang="el-GR" sz="2000" dirty="0"/>
          </a:p>
          <a:p>
            <a:pPr marL="0" indent="0">
              <a:lnSpc>
                <a:spcPct val="80000"/>
              </a:lnSpc>
              <a:buNone/>
              <a:defRPr/>
            </a:pPr>
            <a:r>
              <a:rPr lang="el-GR" sz="2000" b="1" dirty="0" smtClean="0"/>
              <a:t>Δ. Ρ</a:t>
            </a:r>
            <a:r>
              <a:rPr lang="el-GR" sz="2000" b="1" dirty="0"/>
              <a:t>. = Κυκλοφορούν ενεργητικό/ τρέχουσες υποχρεώσεις</a:t>
            </a:r>
          </a:p>
          <a:p>
            <a:pPr marL="0" indent="0">
              <a:lnSpc>
                <a:spcPct val="80000"/>
              </a:lnSpc>
              <a:buNone/>
              <a:defRPr/>
            </a:pPr>
            <a:r>
              <a:rPr lang="el-GR" sz="2000" b="1" dirty="0" smtClean="0"/>
              <a:t>Δ</a:t>
            </a:r>
            <a:r>
              <a:rPr lang="el-GR" sz="2000" b="1" dirty="0"/>
              <a:t>. άμεσης </a:t>
            </a:r>
            <a:r>
              <a:rPr lang="el-GR" sz="2000" b="1" dirty="0" err="1" smtClean="0"/>
              <a:t>ρευστ</a:t>
            </a:r>
            <a:r>
              <a:rPr lang="el-GR" sz="2000" b="1" dirty="0" smtClean="0"/>
              <a:t>. </a:t>
            </a:r>
            <a:r>
              <a:rPr lang="el-GR" sz="2000" b="1" dirty="0"/>
              <a:t>= διαθέσιμα </a:t>
            </a:r>
            <a:r>
              <a:rPr lang="el-GR" sz="2000" b="1" dirty="0" smtClean="0"/>
              <a:t>+</a:t>
            </a:r>
            <a:r>
              <a:rPr lang="en-US" sz="2000" b="1" dirty="0" smtClean="0"/>
              <a:t> </a:t>
            </a:r>
            <a:r>
              <a:rPr lang="el-GR" sz="2000" b="1" dirty="0" smtClean="0"/>
              <a:t>κινητές </a:t>
            </a:r>
            <a:r>
              <a:rPr lang="el-GR" sz="2000" b="1" dirty="0"/>
              <a:t>αξίες/ τρέχουσες υποχρεώσεις</a:t>
            </a:r>
          </a:p>
          <a:p>
            <a:pPr marL="0" indent="0">
              <a:lnSpc>
                <a:spcPct val="80000"/>
              </a:lnSpc>
              <a:buNone/>
              <a:defRPr/>
            </a:pPr>
            <a:r>
              <a:rPr lang="el-GR" sz="2000" b="1" dirty="0" smtClean="0"/>
              <a:t>2. Δείκτες </a:t>
            </a:r>
            <a:r>
              <a:rPr lang="el-GR" sz="2000" b="1" dirty="0"/>
              <a:t>χρήσης ενεργητικού. </a:t>
            </a:r>
            <a:r>
              <a:rPr lang="el-GR" sz="2000" dirty="0"/>
              <a:t>Οι δείκτες αυτοί αξιολογούν τον τρόπο με τον οποίο μια επιχείρηση χρησιμοποιεί τα στοιχεία του ενεργητικού της για να πετύχει εισοδήματα και κέρδη. Παραθέτουμε τους τρις ποιο σημαντικούς.</a:t>
            </a:r>
          </a:p>
          <a:p>
            <a:pPr marL="0" indent="0">
              <a:lnSpc>
                <a:spcPct val="80000"/>
              </a:lnSpc>
              <a:buNone/>
              <a:defRPr/>
            </a:pPr>
            <a:r>
              <a:rPr lang="el-GR" sz="2000" b="1" dirty="0" smtClean="0"/>
              <a:t>Ρυθμός </a:t>
            </a:r>
            <a:r>
              <a:rPr lang="el-GR" sz="2000" b="1" dirty="0"/>
              <a:t>ανακύκλωσης αποθεμάτων= </a:t>
            </a:r>
            <a:r>
              <a:rPr lang="el-GR" sz="2000" b="1" dirty="0" err="1"/>
              <a:t>Κοσ</a:t>
            </a:r>
            <a:r>
              <a:rPr lang="el-GR" sz="2000" b="1" dirty="0"/>
              <a:t>. Πωλ. αγαθών/ μέσος όρος αποθεμάτων</a:t>
            </a:r>
          </a:p>
          <a:p>
            <a:pPr marL="0" indent="0">
              <a:lnSpc>
                <a:spcPct val="80000"/>
              </a:lnSpc>
              <a:buNone/>
              <a:defRPr/>
            </a:pPr>
            <a:r>
              <a:rPr lang="el-GR" sz="2000" dirty="0" smtClean="0"/>
              <a:t>Ο </a:t>
            </a:r>
            <a:r>
              <a:rPr lang="el-GR" sz="2000" dirty="0"/>
              <a:t>δείκτης αυτός παρακολουθεί τον βαθμό συγκέντρωσης των αποθεμάτων προϊόντων. Το μεγάλο ύψος αποθεμάτων μπορεί να έχει ως αποτέλεσμα τόσο χαμένες ευκαιρίες για κέρδος, όσο και αύξηση του κόστους αποθήκευσης.</a:t>
            </a:r>
          </a:p>
          <a:p>
            <a:pPr marL="0" indent="0">
              <a:lnSpc>
                <a:spcPct val="80000"/>
              </a:lnSpc>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26146957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(5)</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marL="0" indent="0">
              <a:lnSpc>
                <a:spcPct val="80000"/>
              </a:lnSpc>
              <a:buNone/>
              <a:defRPr/>
            </a:pPr>
            <a:r>
              <a:rPr lang="el-GR" sz="2000" b="1" dirty="0" smtClean="0"/>
              <a:t>Ρυθμός ανακύκλωσης Εισπρακτέων Λογαριασμών </a:t>
            </a:r>
            <a:r>
              <a:rPr lang="el-GR" sz="2000" b="1" dirty="0"/>
              <a:t>= </a:t>
            </a:r>
            <a:r>
              <a:rPr lang="el-GR" sz="2000" b="1" dirty="0" smtClean="0"/>
              <a:t>Καθαρές Πωλήσεις επί </a:t>
            </a:r>
            <a:r>
              <a:rPr lang="el-GR" sz="2000" b="1" dirty="0"/>
              <a:t>πιστώσει/ μέσος όρος </a:t>
            </a:r>
            <a:r>
              <a:rPr lang="el-GR" sz="2000" b="1" dirty="0" smtClean="0"/>
              <a:t>εισπρακτέων </a:t>
            </a:r>
            <a:r>
              <a:rPr lang="el-GR" sz="2000" b="1" dirty="0"/>
              <a:t>λογαριασμών </a:t>
            </a:r>
          </a:p>
          <a:p>
            <a:pPr marL="0" indent="0">
              <a:lnSpc>
                <a:spcPct val="80000"/>
              </a:lnSpc>
              <a:buNone/>
              <a:defRPr/>
            </a:pPr>
            <a:r>
              <a:rPr lang="el-GR" sz="2000" dirty="0"/>
              <a:t>Ο συγκεκριμένος δείκτης δείχνει πόσες φορές εισπράττονται οι εισπρακτέοι λογαριασμοί μέσα στο έτος. </a:t>
            </a:r>
          </a:p>
          <a:p>
            <a:pPr marL="0" indent="0">
              <a:lnSpc>
                <a:spcPct val="80000"/>
              </a:lnSpc>
              <a:buNone/>
              <a:defRPr/>
            </a:pPr>
            <a:endParaRPr lang="el-GR" sz="2000" dirty="0" smtClean="0"/>
          </a:p>
          <a:p>
            <a:pPr marL="0" indent="0">
              <a:lnSpc>
                <a:spcPct val="80000"/>
              </a:lnSpc>
              <a:buNone/>
              <a:defRPr/>
            </a:pPr>
            <a:r>
              <a:rPr lang="el-GR" sz="2000" b="1" dirty="0" smtClean="0"/>
              <a:t>Αναλογία </a:t>
            </a:r>
            <a:r>
              <a:rPr lang="el-GR" sz="2000" b="1" dirty="0"/>
              <a:t>συνολικού ενεργητικού προς πωλήσεις= </a:t>
            </a:r>
            <a:r>
              <a:rPr lang="el-GR" sz="2000" b="1" dirty="0" smtClean="0"/>
              <a:t>Καθαρές Πωλήσεις/ </a:t>
            </a:r>
            <a:r>
              <a:rPr lang="el-GR" sz="2000" b="1" dirty="0"/>
              <a:t>Σύνολο </a:t>
            </a:r>
            <a:r>
              <a:rPr lang="el-GR" sz="2000" b="1" dirty="0" smtClean="0"/>
              <a:t>Ενεργητικού </a:t>
            </a:r>
            <a:endParaRPr lang="el-GR" sz="2000" b="1" dirty="0"/>
          </a:p>
          <a:p>
            <a:pPr marL="0" indent="0">
              <a:lnSpc>
                <a:spcPct val="80000"/>
              </a:lnSpc>
              <a:buNone/>
              <a:defRPr/>
            </a:pPr>
            <a:r>
              <a:rPr lang="el-GR" sz="2000" dirty="0" smtClean="0"/>
              <a:t>Μ</a:t>
            </a:r>
            <a:r>
              <a:rPr lang="el-GR" sz="2000" dirty="0"/>
              <a:t>’ αυτό το δείκτη μπορούμε να διαπιστώσουμε αν η επιχείρηση χρησιμοποιεί αποτελεσματικά το σύνολο του ενεργητικού της για να πετύχει εισοδήματα από πωλήσεις. Χαμηλός συντελεστής δείχνει ότι μεγάλο μέρος του ενεργητικού κρατείται σε σύγκριση με τα εισοδήματα που δημιουργούνται από πωλήσεις.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41447084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88640"/>
            <a:ext cx="7920880" cy="1368152"/>
          </a:xfrm>
        </p:spPr>
        <p:txBody>
          <a:bodyPr/>
          <a:lstStyle/>
          <a:p>
            <a:r>
              <a:rPr lang="el-GR" dirty="0"/>
              <a:t>Οικονομικές καταστάσεις και οικονομικοί δείκτες </a:t>
            </a:r>
            <a:r>
              <a:rPr lang="el-GR" dirty="0" smtClean="0"/>
              <a:t>(6)</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pPr marL="0" indent="0">
              <a:buNone/>
              <a:defRPr/>
            </a:pPr>
            <a:r>
              <a:rPr lang="el-GR" sz="2000" b="1" dirty="0"/>
              <a:t>3. Δείκτες φερεγγυότητας.</a:t>
            </a:r>
          </a:p>
          <a:p>
            <a:pPr marL="0" indent="0">
              <a:buNone/>
              <a:defRPr/>
            </a:pPr>
            <a:r>
              <a:rPr lang="el-GR" sz="2000" dirty="0"/>
              <a:t>Φερεγγυότητα είναι η ικανότητα της εταιρία να εξοφλεί εμπρόθεσμα τα μακροπρόθεσμα χρέη της. Ειδικότερα σημαντικό ζήτημα είναι χρηματοοικονομική ‘μόχλευση’ (</a:t>
            </a:r>
            <a:r>
              <a:rPr lang="en-US" sz="2000" dirty="0"/>
              <a:t>leverage), </a:t>
            </a:r>
            <a:r>
              <a:rPr lang="el-GR" sz="2000" dirty="0"/>
              <a:t>δηλαδή το μέγεθος του χρέους στην κεφαλαιακή δομή της επιχείρησης. Μία κεφαλαιακή δομή με υψηλό βαθμό μόχλευσης υποβάλλει την εταιρία σε πάγια έξοδα τόκων με αρνητικές επιπτώσεις στα κέρδη. Παρατίθενται τρεις δημοφιλείς σχετικοί δείκτες:</a:t>
            </a:r>
          </a:p>
          <a:p>
            <a:pPr marL="0" indent="0">
              <a:buNone/>
              <a:defRPr/>
            </a:pPr>
            <a:r>
              <a:rPr lang="el-GR" sz="2000" b="1" dirty="0" smtClean="0"/>
              <a:t>Δείκτης </a:t>
            </a:r>
            <a:r>
              <a:rPr lang="el-GR" sz="2000" b="1" dirty="0"/>
              <a:t>χρέους= σύνολο </a:t>
            </a:r>
            <a:r>
              <a:rPr lang="el-GR" sz="2000" b="1" dirty="0" smtClean="0"/>
              <a:t>υποχρεώσεων/ </a:t>
            </a:r>
            <a:r>
              <a:rPr lang="el-GR" sz="2000" b="1" dirty="0"/>
              <a:t>συνολικό ενεργητικό</a:t>
            </a:r>
          </a:p>
          <a:p>
            <a:pPr marL="0" indent="0">
              <a:buNone/>
              <a:defRPr/>
            </a:pPr>
            <a:r>
              <a:rPr lang="el-GR" sz="2000" dirty="0" smtClean="0"/>
              <a:t>Ο </a:t>
            </a:r>
            <a:r>
              <a:rPr lang="el-GR" sz="2000" dirty="0"/>
              <a:t>δείκτης αυτός εμφανίζει το ποσοστό των χρημάτων (στο σύνολο του ενεργητικού) που η επιχείρηση οφείλει στους πιστωτές της. Υψηλό ποσοστό του δείκτη σημαίνει υπερβολικό χρέος και μεγάλο κίνδυνο για τους επενδυτές.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27</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(7)</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a:t>Δείκτης ξένων – ιδίων κεφαλαίων= σύνολο υποχρεώσεων/ ίδια κεφάλαια</a:t>
            </a:r>
          </a:p>
          <a:p>
            <a:pPr marL="0" indent="0">
              <a:buNone/>
              <a:defRPr/>
            </a:pPr>
            <a:r>
              <a:rPr lang="el-GR" sz="2000" dirty="0" smtClean="0"/>
              <a:t>Αυτός ο </a:t>
            </a:r>
            <a:r>
              <a:rPr lang="el-GR" sz="2000" dirty="0"/>
              <a:t>δείκτης δηλώνει αν η επιχείρηση παρουσιάζει μεγάλο ποσοστό χρέους στην κεφαλαιακή της δομή.</a:t>
            </a:r>
          </a:p>
          <a:p>
            <a:pPr marL="0" indent="0">
              <a:buNone/>
              <a:defRPr/>
            </a:pPr>
            <a:endParaRPr lang="el-GR" sz="2000" dirty="0"/>
          </a:p>
          <a:p>
            <a:pPr marL="0" indent="0">
              <a:buNone/>
              <a:defRPr/>
            </a:pPr>
            <a:r>
              <a:rPr lang="el-GR" sz="2000" b="1" dirty="0"/>
              <a:t>Δείκτης κάλυψης </a:t>
            </a:r>
            <a:r>
              <a:rPr lang="el-GR" sz="2000" b="1" dirty="0" smtClean="0"/>
              <a:t>χρηματοοικονομικών </a:t>
            </a:r>
            <a:r>
              <a:rPr lang="el-GR" sz="2000" b="1" dirty="0"/>
              <a:t>δαπανών= έσοδα προ τόκων και φόρων/ χρεωστικοί τόκοι</a:t>
            </a:r>
          </a:p>
          <a:p>
            <a:pPr marL="0" indent="0">
              <a:buNone/>
              <a:defRPr/>
            </a:pPr>
            <a:r>
              <a:rPr lang="el-GR" sz="2000" dirty="0"/>
              <a:t>Ο</a:t>
            </a:r>
            <a:r>
              <a:rPr lang="el-GR" sz="2000" dirty="0" smtClean="0"/>
              <a:t> </a:t>
            </a:r>
            <a:r>
              <a:rPr lang="el-GR" sz="2000" dirty="0"/>
              <a:t>δείκτης δηλώνει πόσες φορές τα κέρδη προ – φόρων της επιχείρησης καλύπτουν τους τόκους. Αποτελεί δείκτη του περιθωρίου ασφαλείας, που δηλώνει πόσο μεγάλη μείωση κερδών μπορεί να αντιμετωπίσει η επιχείρηση.</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28</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(8)</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a:t>4. Δείκτες αποδοτικότητας (κερδοφορίας)</a:t>
            </a:r>
          </a:p>
          <a:p>
            <a:pPr marL="0" indent="0">
              <a:buNone/>
              <a:defRPr/>
            </a:pPr>
            <a:r>
              <a:rPr lang="el-GR" sz="2000" dirty="0"/>
              <a:t>Οι δείκτες αποδοτικότητας  ή κερδοφορίας αποτελούν τα σημαντικότερα μέτρα αξιολόγησης και ελέγχου της επιτυχίας της επιχείρησης και είναι οι επόμενοι:</a:t>
            </a:r>
          </a:p>
          <a:p>
            <a:pPr marL="0" indent="0">
              <a:buNone/>
              <a:defRPr/>
            </a:pPr>
            <a:r>
              <a:rPr lang="el-GR" sz="2000" b="1" dirty="0" smtClean="0"/>
              <a:t>Περιθώριο </a:t>
            </a:r>
            <a:r>
              <a:rPr lang="el-GR" sz="2000" b="1" dirty="0"/>
              <a:t>κέρδους = καθαρό εισόδημα (κέρδος)/ καθαρές πωλήσεις</a:t>
            </a:r>
          </a:p>
          <a:p>
            <a:pPr marL="0" indent="0">
              <a:buNone/>
              <a:defRPr/>
            </a:pPr>
            <a:r>
              <a:rPr lang="el-GR" sz="2000" dirty="0" smtClean="0"/>
              <a:t>Το </a:t>
            </a:r>
            <a:r>
              <a:rPr lang="el-GR" sz="2000" dirty="0"/>
              <a:t>περιθώριο κέρδους δηλώνει τα κέρδη που προέρχονται από το εισόδημα και είναι βασικός δείκτης της λειτουργίας απόδοσης. Δίνει μια εικόνα για την τιμολόγηση των προϊόντων, για την διάρθρωση του κόστους και γενικότερα την αποτελεσματικότητα της επιχείρησης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29</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Οικονομικές καταστάσεις και οικονομικοί δείκτες </a:t>
            </a:r>
            <a:r>
              <a:rPr lang="el-GR" dirty="0" smtClean="0"/>
              <a:t>(9)</a:t>
            </a:r>
            <a:endParaRPr lang="el-GR" dirty="0">
              <a:effectLst/>
            </a:endParaRPr>
          </a:p>
        </p:txBody>
      </p:sp>
      <p:sp>
        <p:nvSpPr>
          <p:cNvPr id="10243" name="Θέση περιεχομένου 2"/>
          <p:cNvSpPr>
            <a:spLocks noGrp="1"/>
          </p:cNvSpPr>
          <p:nvPr>
            <p:ph idx="1"/>
          </p:nvPr>
        </p:nvSpPr>
        <p:spPr>
          <a:xfrm>
            <a:off x="1187450" y="1916832"/>
            <a:ext cx="7921625" cy="3734668"/>
          </a:xfrm>
        </p:spPr>
        <p:txBody>
          <a:bodyPr/>
          <a:lstStyle/>
          <a:p>
            <a:pPr marL="0" indent="0">
              <a:buNone/>
              <a:defRPr/>
            </a:pPr>
            <a:r>
              <a:rPr lang="el-GR" sz="2000" dirty="0"/>
              <a:t>Οι επόμενοι δύο δείκτες χαρακτηρίζονται ως δείκτες </a:t>
            </a:r>
            <a:r>
              <a:rPr lang="el-GR" sz="2000" b="1" dirty="0"/>
              <a:t>απόδοσης επενδύσεων</a:t>
            </a:r>
            <a:r>
              <a:rPr lang="el-GR" sz="2000" dirty="0"/>
              <a:t>  και είναι σημαντικοί καθότι επιτρέπει να υπολογισθούν τα κέρδη της επιχείρησης σε σχέση με τις επενδύσεις και είναι οι εξής:</a:t>
            </a:r>
          </a:p>
          <a:p>
            <a:pPr marL="0" indent="0">
              <a:buNone/>
              <a:defRPr/>
            </a:pPr>
            <a:endParaRPr lang="el-GR" sz="2000" dirty="0"/>
          </a:p>
          <a:p>
            <a:pPr marL="0" indent="0">
              <a:buNone/>
              <a:defRPr/>
            </a:pPr>
            <a:r>
              <a:rPr lang="el-GR" sz="2000" b="1" dirty="0"/>
              <a:t>Απόδοση ενεργητικού = καθαρό εισόδημα / συνολικό ενεργητικό </a:t>
            </a:r>
          </a:p>
          <a:p>
            <a:pPr marL="0" indent="0">
              <a:buNone/>
              <a:defRPr/>
            </a:pPr>
            <a:endParaRPr lang="el-GR" sz="2000" b="1" dirty="0"/>
          </a:p>
          <a:p>
            <a:pPr marL="0" indent="0">
              <a:buNone/>
              <a:defRPr/>
            </a:pPr>
            <a:r>
              <a:rPr lang="el-GR" sz="2000" b="1" dirty="0"/>
              <a:t>Απόδοση κοινών μετοχών = καθαρό εισόδημα / ίδια κεφάλαια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30</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Προϋπολογισμοί (1)</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marL="0" indent="0">
              <a:buNone/>
              <a:defRPr/>
            </a:pPr>
            <a:r>
              <a:rPr lang="el-GR" sz="2000" b="1" dirty="0"/>
              <a:t>Β. ΠΡΟΫΠΟΛΟΓΙΣΜΟΙ</a:t>
            </a:r>
          </a:p>
          <a:p>
            <a:pPr marL="0" indent="0">
              <a:buNone/>
              <a:defRPr/>
            </a:pPr>
            <a:r>
              <a:rPr lang="el-GR" sz="2000" dirty="0"/>
              <a:t>Οι προϋπολογισμοί είναι προγράμματα (σχέδια) αριθμητικού- ποσοτικού χαρακτήρα. Δεν είναι όμως μόνο εργαλεία σχεδιασμού, αλλά και ελέγχου (και συντονισμού επίσης). Η προετοιμασία του προϋπολογισμού περιέχει το στοιχείο του σχεδιασμού, αλλά η διαχείρισή του εμπεριέχει τη λειτουργία του ελέγχου. Οι προϋπολογισμοί από μόνοι τους δεν ελέγχουν τα πάντα στην επιχείρηση, αλλά εξ’ αιτίας της αριθμητικής τους φύσης παρέχουν αντικειμενικά κριτήρια με βάση τα οποία μπορεί να μετρηθεί η απόδοση. Επιπλέον, αποτελούν κρίσιμους μηχανισμούς ελέγχου, διότι χρησιμοποιούνται για να γίνει σωστή κατανομή των πόρων στην επιχείρηση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31</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Προϋπολογισμοί </a:t>
            </a:r>
            <a:r>
              <a:rPr lang="el-GR" dirty="0" smtClean="0"/>
              <a:t>(2)</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marL="0" indent="0">
              <a:buNone/>
              <a:defRPr/>
            </a:pPr>
            <a:r>
              <a:rPr lang="el-GR" sz="2000" dirty="0"/>
              <a:t>Υπάρχουν διάφοροι τύποι και κατηγορίες  προϋπολογισμών ανάλογα με τα χρησιμοποιούμενα κριτήρια και την οπτική που τους βλέπουμε.</a:t>
            </a:r>
          </a:p>
          <a:p>
            <a:pPr marL="0" indent="0">
              <a:buNone/>
              <a:defRPr/>
            </a:pPr>
            <a:r>
              <a:rPr lang="el-GR" sz="2000" b="1" dirty="0"/>
              <a:t>Σταθεροί  και ελαστικοί.</a:t>
            </a:r>
          </a:p>
          <a:p>
            <a:pPr marL="0" indent="0">
              <a:buNone/>
              <a:defRPr/>
            </a:pPr>
            <a:r>
              <a:rPr lang="el-GR" sz="2000" b="1" dirty="0"/>
              <a:t>Μηδενικής βάσης.</a:t>
            </a:r>
          </a:p>
          <a:p>
            <a:pPr marL="0" indent="0">
              <a:buNone/>
              <a:defRPr/>
            </a:pPr>
            <a:r>
              <a:rPr lang="el-GR" sz="2000" b="1" dirty="0"/>
              <a:t>Κέντρων ευθύνης.</a:t>
            </a:r>
          </a:p>
          <a:p>
            <a:pPr marL="0" indent="0">
              <a:buNone/>
              <a:defRPr/>
            </a:pPr>
            <a:r>
              <a:rPr lang="el-GR" sz="2000" b="1" dirty="0"/>
              <a:t> </a:t>
            </a:r>
            <a:r>
              <a:rPr lang="el-GR" sz="2000" b="1" dirty="0" smtClean="0"/>
              <a:t>1</a:t>
            </a:r>
            <a:r>
              <a:rPr lang="el-GR" sz="2000" b="1" dirty="0"/>
              <a:t>. Π</a:t>
            </a:r>
            <a:r>
              <a:rPr lang="el-GR" sz="2000" b="1" dirty="0" smtClean="0"/>
              <a:t>ροϋπολογισμοί εξόδων.</a:t>
            </a:r>
            <a:endParaRPr lang="el-GR" sz="2000" b="1" dirty="0"/>
          </a:p>
          <a:p>
            <a:pPr marL="0" indent="0">
              <a:buNone/>
              <a:defRPr/>
            </a:pPr>
            <a:r>
              <a:rPr lang="el-GR" sz="2000" b="1" dirty="0"/>
              <a:t> </a:t>
            </a:r>
            <a:r>
              <a:rPr lang="el-GR" sz="2000" b="1" dirty="0" smtClean="0"/>
              <a:t>2</a:t>
            </a:r>
            <a:r>
              <a:rPr lang="el-GR" sz="2000" b="1" dirty="0"/>
              <a:t>. Ε</a:t>
            </a:r>
            <a:r>
              <a:rPr lang="el-GR" sz="2000" b="1" dirty="0" smtClean="0"/>
              <a:t>σόδων.</a:t>
            </a:r>
            <a:endParaRPr lang="el-GR" sz="2000" b="1" dirty="0"/>
          </a:p>
          <a:p>
            <a:pPr marL="0" indent="0">
              <a:buNone/>
              <a:defRPr/>
            </a:pPr>
            <a:r>
              <a:rPr lang="el-GR" sz="2000" b="1" dirty="0"/>
              <a:t> </a:t>
            </a:r>
            <a:r>
              <a:rPr lang="el-GR" sz="2000" b="1" dirty="0" smtClean="0"/>
              <a:t>3</a:t>
            </a:r>
            <a:r>
              <a:rPr lang="el-GR" sz="2000" b="1" dirty="0"/>
              <a:t>. </a:t>
            </a:r>
            <a:r>
              <a:rPr lang="el-GR" sz="2000" b="1" dirty="0" smtClean="0"/>
              <a:t>Κέρδους</a:t>
            </a:r>
            <a:r>
              <a:rPr lang="el-GR" sz="2000" b="1" dirty="0"/>
              <a:t>. </a:t>
            </a:r>
            <a:r>
              <a:rPr lang="el-GR" sz="2000" dirty="0"/>
              <a:t>Περιλαμβάνουν προϋπολογισμούς κόστους και εσόδων στην ίδια κατάσταση.</a:t>
            </a:r>
          </a:p>
          <a:p>
            <a:pPr marL="0" indent="0">
              <a:buNone/>
              <a:defRPr/>
            </a:pPr>
            <a:r>
              <a:rPr lang="el-GR" sz="2000" dirty="0"/>
              <a:t>Οι τρεις παραπάνω προϋπολογισμοί ονομάζονται προϋπολογισμοί εκμετάλλευσης ή ‘δραστηριοτήτων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32</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Προϋπολογισμοί </a:t>
            </a:r>
            <a:r>
              <a:rPr lang="el-GR" dirty="0" smtClean="0"/>
              <a:t>(3)</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marL="0" indent="0">
              <a:buNone/>
              <a:defRPr/>
            </a:pPr>
            <a:r>
              <a:rPr lang="el-GR" sz="2000" dirty="0"/>
              <a:t>Ο προϋπολογισμός για μια χρονική περίοδο που συνοψίζει όλους τους επιμέρους λειτουργικούς προϋπολογισμούς λέγεται ‘γενικός ‘ προϋπολογισμός και είναι κατ’ ουσία προϋπολογισμός κέρδους που συνήθως συνοδεύεται από:</a:t>
            </a:r>
          </a:p>
          <a:p>
            <a:pPr marL="0" indent="0">
              <a:buNone/>
              <a:defRPr/>
            </a:pPr>
            <a:r>
              <a:rPr lang="el-GR" sz="2000" dirty="0" smtClean="0"/>
              <a:t>- </a:t>
            </a:r>
            <a:r>
              <a:rPr lang="el-GR" sz="2000" b="1" dirty="0"/>
              <a:t>ταμειακό και</a:t>
            </a:r>
          </a:p>
          <a:p>
            <a:pPr marL="0" indent="0">
              <a:buNone/>
              <a:defRPr/>
            </a:pPr>
            <a:r>
              <a:rPr lang="el-GR" sz="2000" b="1" dirty="0" smtClean="0"/>
              <a:t>- </a:t>
            </a:r>
            <a:r>
              <a:rPr lang="el-GR" sz="2000" b="1" dirty="0"/>
              <a:t>κεφαλαίου ή κεφαλαιουχικών δαπανών.</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33</a:t>
            </a:fld>
            <a:endParaRPr lang="el-GR" dirty="0"/>
          </a:p>
        </p:txBody>
      </p:sp>
    </p:spTree>
    <p:extLst>
      <p:ext uri="{BB962C8B-B14F-4D97-AF65-F5344CB8AC3E}">
        <p14:creationId xmlns:p14="http://schemas.microsoft.com/office/powerpoint/2010/main" val="840602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88640"/>
            <a:ext cx="7920880" cy="1282154"/>
          </a:xfrm>
        </p:spPr>
        <p:txBody>
          <a:bodyPr/>
          <a:lstStyle/>
          <a:p>
            <a:r>
              <a:rPr lang="el-GR" dirty="0"/>
              <a:t>Προϋπολογισμοί </a:t>
            </a:r>
            <a:r>
              <a:rPr lang="el-GR" dirty="0" smtClean="0"/>
              <a:t>(4)</a:t>
            </a:r>
            <a:endParaRPr lang="el-GR" dirty="0">
              <a:effectLst/>
            </a:endParaRPr>
          </a:p>
        </p:txBody>
      </p:sp>
      <p:sp>
        <p:nvSpPr>
          <p:cNvPr id="10243" name="Θέση περιεχομένου 2"/>
          <p:cNvSpPr>
            <a:spLocks noGrp="1"/>
          </p:cNvSpPr>
          <p:nvPr>
            <p:ph idx="1"/>
          </p:nvPr>
        </p:nvSpPr>
        <p:spPr>
          <a:xfrm>
            <a:off x="1187450" y="1326778"/>
            <a:ext cx="7921625" cy="4238724"/>
          </a:xfrm>
        </p:spPr>
        <p:txBody>
          <a:bodyPr/>
          <a:lstStyle/>
          <a:p>
            <a:pPr marL="609600" indent="-609600">
              <a:buNone/>
              <a:defRPr/>
            </a:pPr>
            <a:r>
              <a:rPr lang="el-GR" sz="2000" dirty="0"/>
              <a:t>Η κατάρτιση των </a:t>
            </a:r>
            <a:r>
              <a:rPr lang="el-GR" sz="2000" dirty="0" smtClean="0"/>
              <a:t>προϋπολογισμών </a:t>
            </a:r>
            <a:r>
              <a:rPr lang="el-GR" sz="2000" dirty="0"/>
              <a:t>πρέπει να υπακούει σε </a:t>
            </a:r>
            <a:r>
              <a:rPr lang="el-GR" sz="2000" dirty="0" smtClean="0"/>
              <a:t>ορισμένες αρχές:</a:t>
            </a:r>
            <a:endParaRPr lang="el-GR" sz="2000" dirty="0"/>
          </a:p>
          <a:p>
            <a:pPr marL="609600" indent="-609600">
              <a:buFont typeface="Wingdings" pitchFamily="2" charset="2"/>
              <a:buAutoNum type="arabicPeriod"/>
              <a:defRPr/>
            </a:pPr>
            <a:r>
              <a:rPr lang="el-GR" sz="2000" dirty="0"/>
              <a:t>Να αναφέρεται σε ορισμένη χρονική περίοδο.</a:t>
            </a:r>
          </a:p>
          <a:p>
            <a:pPr marL="609600" indent="-609600">
              <a:buFont typeface="Wingdings" pitchFamily="2" charset="2"/>
              <a:buAutoNum type="arabicPeriod"/>
              <a:defRPr/>
            </a:pPr>
            <a:r>
              <a:rPr lang="el-GR" sz="2000" dirty="0"/>
              <a:t>Τα μεγέθη (ποσοτικά-</a:t>
            </a:r>
            <a:r>
              <a:rPr lang="el-GR" sz="2000" dirty="0" err="1"/>
              <a:t>ποιοτικ</a:t>
            </a:r>
            <a:r>
              <a:rPr lang="el-GR" sz="2000" dirty="0"/>
              <a:t>ά) να προσδιορίζονται με ακρίβεια σαφήνεια και απλότητα.</a:t>
            </a:r>
          </a:p>
          <a:p>
            <a:pPr marL="609600" indent="-609600">
              <a:buFont typeface="Wingdings" pitchFamily="2" charset="2"/>
              <a:buAutoNum type="arabicPeriod"/>
              <a:defRPr/>
            </a:pPr>
            <a:r>
              <a:rPr lang="el-GR" sz="2000" dirty="0"/>
              <a:t>Να γίνεται υποδιαίρεση σε επιμέρους π/υ σε εφαρμογή της αρχής της αποκέντρωσης.</a:t>
            </a:r>
          </a:p>
          <a:p>
            <a:pPr marL="609600" indent="-609600">
              <a:buFont typeface="Wingdings" pitchFamily="2" charset="2"/>
              <a:buAutoNum type="arabicPeriod"/>
              <a:defRPr/>
            </a:pPr>
            <a:r>
              <a:rPr lang="el-GR" sz="2000" dirty="0"/>
              <a:t>Εναρμόνιση των επιμέρους αντικειμενικών </a:t>
            </a:r>
            <a:r>
              <a:rPr lang="el-GR" sz="2000" dirty="0" smtClean="0"/>
              <a:t>στόχων. </a:t>
            </a:r>
            <a:endParaRPr lang="el-GR" sz="2000" dirty="0"/>
          </a:p>
          <a:p>
            <a:pPr marL="609600" indent="-609600">
              <a:buFont typeface="Wingdings" pitchFamily="2" charset="2"/>
              <a:buAutoNum type="arabicPeriod"/>
              <a:defRPr/>
            </a:pPr>
            <a:r>
              <a:rPr lang="el-GR" sz="2000" dirty="0"/>
              <a:t>Οι στόχοι να είναι πραγματοποιήσιμοι κάτω από τις υπάρχουσες </a:t>
            </a:r>
            <a:r>
              <a:rPr lang="el-GR" sz="2000" dirty="0" smtClean="0"/>
              <a:t>συνθήκες.</a:t>
            </a:r>
            <a:endParaRPr lang="el-GR" sz="2000" dirty="0"/>
          </a:p>
          <a:p>
            <a:pPr marL="609600" indent="-609600">
              <a:buFont typeface="Wingdings" pitchFamily="2" charset="2"/>
              <a:buAutoNum type="arabicPeriod"/>
              <a:defRPr/>
            </a:pPr>
            <a:r>
              <a:rPr lang="el-GR" sz="2000" dirty="0"/>
              <a:t>Να είναι εύκαμπτος και </a:t>
            </a:r>
            <a:r>
              <a:rPr lang="el-GR" sz="2000" dirty="0" smtClean="0"/>
              <a:t>ελαστικός. </a:t>
            </a:r>
            <a:endParaRPr lang="el-GR" sz="2000" dirty="0"/>
          </a:p>
          <a:p>
            <a:pPr marL="609600" indent="-609600">
              <a:buFont typeface="Wingdings" pitchFamily="2" charset="2"/>
              <a:buAutoNum type="arabicPeriod"/>
              <a:defRPr/>
            </a:pPr>
            <a:r>
              <a:rPr lang="el-GR" sz="2000" dirty="0"/>
              <a:t>Στην κατάρτισή του να συμμετέχουν όλοι οι φορείς της </a:t>
            </a:r>
            <a:r>
              <a:rPr lang="el-GR" sz="2000" dirty="0" smtClean="0"/>
              <a:t>διοίκησης.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34</a:t>
            </a:fld>
            <a:endParaRPr lang="el-GR" dirty="0"/>
          </a:p>
        </p:txBody>
      </p:sp>
    </p:spTree>
    <p:extLst>
      <p:ext uri="{BB962C8B-B14F-4D97-AF65-F5344CB8AC3E}">
        <p14:creationId xmlns:p14="http://schemas.microsoft.com/office/powerpoint/2010/main" val="1014623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44624"/>
            <a:ext cx="7920880" cy="1282154"/>
          </a:xfrm>
        </p:spPr>
        <p:txBody>
          <a:bodyPr/>
          <a:lstStyle/>
          <a:p>
            <a:r>
              <a:rPr lang="el-GR" dirty="0"/>
              <a:t>Προϋπολογισμοί </a:t>
            </a:r>
            <a:r>
              <a:rPr lang="el-GR" dirty="0" smtClean="0"/>
              <a:t>(5)</a:t>
            </a:r>
            <a:endParaRPr lang="el-GR" dirty="0">
              <a:effectLst/>
            </a:endParaRPr>
          </a:p>
        </p:txBody>
      </p:sp>
      <p:sp>
        <p:nvSpPr>
          <p:cNvPr id="10243" name="Θέση περιεχομένου 2"/>
          <p:cNvSpPr>
            <a:spLocks noGrp="1"/>
          </p:cNvSpPr>
          <p:nvPr>
            <p:ph idx="1"/>
          </p:nvPr>
        </p:nvSpPr>
        <p:spPr>
          <a:xfrm>
            <a:off x="1187450" y="1182762"/>
            <a:ext cx="7921625" cy="4238724"/>
          </a:xfrm>
        </p:spPr>
        <p:txBody>
          <a:bodyPr/>
          <a:lstStyle/>
          <a:p>
            <a:pPr marL="609600" indent="-609600">
              <a:buFont typeface="+mj-lt"/>
              <a:buAutoNum type="arabicPeriod" startAt="8"/>
              <a:defRPr/>
            </a:pPr>
            <a:r>
              <a:rPr lang="el-GR" sz="2000" dirty="0"/>
              <a:t>Τέλος είναι αναγκαίο ο προϋπολογισμός να χρησιμοποιείται οπωσδήποτε και για την άσκηση της λειτουργίας του ελέγχου και να γίνεται δεκτός σε όλα τα επίπεδα άσκησης της διοίκησης. Δεν θα πρέπει δε να είναι καταπιεστικός και να περιορίζει την πρωτοβουλία και την ελευθερία των εργαζομένων.</a:t>
            </a:r>
          </a:p>
          <a:p>
            <a:pPr>
              <a:defRPr/>
            </a:pPr>
            <a:r>
              <a:rPr lang="el-GR" sz="2000" dirty="0"/>
              <a:t>Όπως έχουμε επισημάνει οι προϋπολογισμοί αποτελούν εργαλεία σχεδιασμού και ελέγχου συγχρόνως. </a:t>
            </a:r>
          </a:p>
          <a:p>
            <a:pPr>
              <a:defRPr/>
            </a:pPr>
            <a:r>
              <a:rPr lang="el-GR" sz="2000" dirty="0"/>
              <a:t>Η διαδικασία της κατάρτισής τους σαφώς εκφράζει τη λειτουργία του σχεδιασμού. Στο στάδιο αυτό κρίσιμο σημείο είναι ο καθορισμός των αριθμών (ποσοτήτων, χρημάτων </a:t>
            </a:r>
            <a:r>
              <a:rPr lang="el-GR" sz="2000" dirty="0" err="1"/>
              <a:t>κ.λ.π</a:t>
            </a:r>
            <a:r>
              <a:rPr lang="el-GR" sz="2000" dirty="0"/>
              <a:t>.), οι οποίοι θα αποτελέσουν τα κριτήρια ελέγχου. Με βάση αυτά τα κριτήρια ελέγχου θα εκτιμηθείς η απόδοση. Περνώντας στη λειτουργία του ελέγχου το βασικό βήμα εδώ είναι η μέτρηση της απόδοσης και αναφορά των αποτελεσμάτων. Η διαδικασία ολοκληρώνεται με την ανάληψη διορθωτικών ενεργειών, όπου απαιτείται.</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35</a:t>
            </a:fld>
            <a:endParaRPr lang="el-GR" dirty="0"/>
          </a:p>
        </p:txBody>
      </p:sp>
    </p:spTree>
    <p:extLst>
      <p:ext uri="{BB962C8B-B14F-4D97-AF65-F5344CB8AC3E}">
        <p14:creationId xmlns:p14="http://schemas.microsoft.com/office/powerpoint/2010/main" val="10146236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Ελεγκτική (1)</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marL="0" indent="0">
              <a:buNone/>
              <a:defRPr/>
            </a:pPr>
            <a:r>
              <a:rPr lang="el-GR" sz="2000" b="1" dirty="0"/>
              <a:t>Γ. Η </a:t>
            </a:r>
            <a:r>
              <a:rPr lang="el-GR" sz="2000" b="1" dirty="0" smtClean="0"/>
              <a:t>ΕΛΕΓΚΤΙΚΗ</a:t>
            </a:r>
            <a:endParaRPr lang="el-GR" sz="2000" b="1" dirty="0"/>
          </a:p>
          <a:p>
            <a:pPr>
              <a:defRPr/>
            </a:pPr>
            <a:r>
              <a:rPr lang="el-GR" sz="2000" dirty="0"/>
              <a:t>Για τον περισσότερο κόσμο ο όρος ελεγκτική(</a:t>
            </a:r>
            <a:r>
              <a:rPr lang="en-US" sz="2000" dirty="0"/>
              <a:t>auditing)</a:t>
            </a:r>
            <a:r>
              <a:rPr lang="el-GR" sz="2000" dirty="0"/>
              <a:t> συνδέεται με την ανακάλυψη κάποιας οικονομικής απάτης. Αν και η ανακάλυψη πιθανής απάτης είναι πράγματι μια πλευρά της ελεγκτικής, δεν είναι η μοναδική. Η ελεγκτική έχει διάφορες χρήσεις:</a:t>
            </a:r>
          </a:p>
          <a:p>
            <a:pPr>
              <a:defRPr/>
            </a:pPr>
            <a:r>
              <a:rPr lang="el-GR" sz="2000" dirty="0"/>
              <a:t>Από την επικύρωση των οικονομικών καταστάσεων μέχρι την παροχή μιας κρίσιμης και έγκυρης βάσης για την λήψη διοικητικών αποφάσεων. Η τυπική αξιολόγηση διαμέσου της ελεγκτικής διαδικασίας ονομάζεται αλλιώς, στην ελληνική πρακτική, διαχειριστικός έλεγχος. Οι δύο βασικοί τύποι ελεγκτικής είναι η εξωτερική και η εσωτερική ελεγκτική. Επιπλέον, χρησιμοποιείται και η διοικητική ελεγκτική ή διοικητικός έλεγχος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36</a:t>
            </a:fld>
            <a:endParaRPr lang="el-GR" dirty="0"/>
          </a:p>
        </p:txBody>
      </p:sp>
    </p:spTree>
    <p:extLst>
      <p:ext uri="{BB962C8B-B14F-4D97-AF65-F5344CB8AC3E}">
        <p14:creationId xmlns:p14="http://schemas.microsoft.com/office/powerpoint/2010/main" val="10146236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Ελεγκτική </a:t>
            </a:r>
            <a:r>
              <a:rPr lang="el-GR" dirty="0" smtClean="0"/>
              <a:t>(2)</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a:defRPr/>
            </a:pPr>
            <a:r>
              <a:rPr lang="el-GR" sz="2000" b="1" dirty="0"/>
              <a:t>Η εξωτερική ελεγκτική</a:t>
            </a:r>
            <a:r>
              <a:rPr lang="el-GR" sz="2000" dirty="0"/>
              <a:t>, είναι η διαδικασία αξιολόγησης των οικονομικών καταστάσεων μια επιχείρησης από έναν ανεξάρτητο φορέα εκτός επιχείρησης. Για τις μεγάλες Α.Ε. είναι υποχρεωτικό από την νομοθεσία ο έλεγχος να ασκείται ετησίως από ορκωτούς λογιστές, με την προϋπόθεση ότι ισχύουν ορισμένα κριτήρια.</a:t>
            </a:r>
          </a:p>
          <a:p>
            <a:pPr>
              <a:defRPr/>
            </a:pPr>
            <a:r>
              <a:rPr lang="el-GR" sz="2000" b="1" dirty="0"/>
              <a:t>Η εσωτερική ελεγκτική,</a:t>
            </a:r>
            <a:r>
              <a:rPr lang="el-GR" sz="2000" dirty="0"/>
              <a:t> γίνεται από στελέχη της επιχείρησης.</a:t>
            </a:r>
          </a:p>
          <a:p>
            <a:pPr>
              <a:defRPr/>
            </a:pPr>
            <a:r>
              <a:rPr lang="el-GR" sz="2000" b="1" dirty="0"/>
              <a:t>Διοικητική ελεγκτική ή διοικητικός έλεγχος,</a:t>
            </a:r>
            <a:r>
              <a:rPr lang="el-GR" sz="2000" dirty="0"/>
              <a:t> είναι στην ουσία μια αξιολόγηση της συνολικής αποτελεσματικότητας της διοίκησης στην επιχείρηση συμπεριλαμβανομένης της ανώτατης διοίκησης, επεκτεινόμενος και πέραν στων οικονομικών ελέγχων. Μπορεί να περιλαμβάνει</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37</a:t>
            </a:fld>
            <a:endParaRPr lang="el-GR" dirty="0"/>
          </a:p>
        </p:txBody>
      </p:sp>
    </p:spTree>
    <p:extLst>
      <p:ext uri="{BB962C8B-B14F-4D97-AF65-F5344CB8AC3E}">
        <p14:creationId xmlns:p14="http://schemas.microsoft.com/office/powerpoint/2010/main" val="10146236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Ελεγκτική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dirty="0" smtClean="0"/>
              <a:t>- Ανάλυση </a:t>
            </a:r>
            <a:r>
              <a:rPr lang="el-GR" sz="2000" dirty="0"/>
              <a:t>και αξιολόγηση αποδοτικότητας (κερδοφορίας) της επιχείρησης.</a:t>
            </a:r>
          </a:p>
          <a:p>
            <a:pPr marL="0" indent="0">
              <a:buNone/>
              <a:defRPr/>
            </a:pPr>
            <a:r>
              <a:rPr lang="el-GR" sz="2000" dirty="0" smtClean="0"/>
              <a:t>- Έλεγχο </a:t>
            </a:r>
            <a:r>
              <a:rPr lang="el-GR" sz="2000" dirty="0"/>
              <a:t>και αξιολόγηση της οικονομικής αποτελεσματικότητας.</a:t>
            </a:r>
          </a:p>
          <a:p>
            <a:pPr marL="0" indent="0">
              <a:buNone/>
              <a:defRPr/>
            </a:pPr>
            <a:r>
              <a:rPr lang="el-GR" sz="2000" dirty="0" smtClean="0"/>
              <a:t>- Έλεγχο </a:t>
            </a:r>
            <a:r>
              <a:rPr lang="el-GR" sz="2000" dirty="0"/>
              <a:t>της αποτελεσματικότητας της παραγωγής και άλλων δραστηριοτήτων και λειτουργιών.</a:t>
            </a:r>
          </a:p>
          <a:p>
            <a:pPr marL="0" indent="0">
              <a:buNone/>
              <a:defRPr/>
            </a:pPr>
            <a:r>
              <a:rPr lang="el-GR" sz="2000" dirty="0" smtClean="0"/>
              <a:t>- Έλεγχο </a:t>
            </a:r>
            <a:r>
              <a:rPr lang="el-GR" sz="2000" dirty="0"/>
              <a:t>οργανωτικής δομής της επιχείρησης.</a:t>
            </a:r>
          </a:p>
          <a:p>
            <a:pPr marL="0" indent="0">
              <a:buNone/>
              <a:defRPr/>
            </a:pPr>
            <a:r>
              <a:rPr lang="el-GR" sz="2000" smtClean="0"/>
              <a:t>- Έλεγχο </a:t>
            </a:r>
            <a:r>
              <a:rPr lang="el-GR" sz="2000" dirty="0"/>
              <a:t>και αξιολόγηση των παρεχομένων υπηρεσιών προς τους </a:t>
            </a:r>
            <a:r>
              <a:rPr lang="el-GR" sz="2000" dirty="0" smtClean="0"/>
              <a:t>πελάτες, κλπ</a:t>
            </a:r>
            <a:r>
              <a:rPr lang="el-GR" sz="2000" dirty="0"/>
              <a:t>.</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38</a:t>
            </a:fld>
            <a:endParaRPr lang="el-GR" dirty="0"/>
          </a:p>
        </p:txBody>
      </p:sp>
    </p:spTree>
    <p:extLst>
      <p:ext uri="{BB962C8B-B14F-4D97-AF65-F5344CB8AC3E}">
        <p14:creationId xmlns:p14="http://schemas.microsoft.com/office/powerpoint/2010/main" val="27769360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39</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βασικές εννοιολογικές προσεγγίσεις και χαρακτηριστικά του οικονομικού ελέγχου. </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40</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a:t>Περιεχόμενο και σπουδαιότητα </a:t>
            </a:r>
            <a:r>
              <a:rPr lang="el-GR" sz="2800" dirty="0" smtClean="0"/>
              <a:t>ελέγχου.</a:t>
            </a:r>
          </a:p>
          <a:p>
            <a:r>
              <a:rPr lang="el-GR" sz="2800" dirty="0"/>
              <a:t>Η διαδικασία του </a:t>
            </a:r>
            <a:r>
              <a:rPr lang="el-GR" sz="2800" dirty="0" smtClean="0"/>
              <a:t>ελέγχου.</a:t>
            </a:r>
          </a:p>
          <a:p>
            <a:r>
              <a:rPr lang="el-GR" sz="2800" dirty="0"/>
              <a:t>Τύποι και περιοχές </a:t>
            </a:r>
            <a:r>
              <a:rPr lang="el-GR" sz="2800" dirty="0" smtClean="0"/>
              <a:t>ελέγχου.</a:t>
            </a:r>
          </a:p>
          <a:p>
            <a:r>
              <a:rPr lang="el-GR" sz="2800" dirty="0"/>
              <a:t>Πληροφορία και </a:t>
            </a:r>
            <a:r>
              <a:rPr lang="el-GR" sz="2800" dirty="0" smtClean="0"/>
              <a:t>έλεγχος.</a:t>
            </a:r>
          </a:p>
          <a:p>
            <a:r>
              <a:rPr lang="el-GR" sz="2800" dirty="0"/>
              <a:t>Προϋποθέσεις αποτελεσματικού </a:t>
            </a:r>
            <a:r>
              <a:rPr lang="el-GR" sz="2800" dirty="0" smtClean="0"/>
              <a:t>ελέγχου.</a:t>
            </a:r>
          </a:p>
          <a:p>
            <a:r>
              <a:rPr lang="el-GR" sz="2800" dirty="0"/>
              <a:t>Οικονομικές καταστάσεις και οικονομικοί </a:t>
            </a:r>
            <a:r>
              <a:rPr lang="el-GR" sz="2800" dirty="0" smtClean="0"/>
              <a:t>δείκτες, προϋπολογισμός και ελεγκτική.</a:t>
            </a:r>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Περιεχόμενο και σπουδαιότητα ελέγχου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a:t>Α</a:t>
            </a:r>
            <a:r>
              <a:rPr lang="el-GR" sz="2000" b="1" dirty="0" smtClean="0"/>
              <a:t>. ΠΕΡΙΕΧΟΜΕΝΟ </a:t>
            </a:r>
            <a:r>
              <a:rPr lang="el-GR" sz="2000" b="1" dirty="0"/>
              <a:t>ΚΑΙ ΣΠΟΥΔΑΙΟΤΗΤΑ ΤΟΥ ΕΛΕΓΧΟΥ:</a:t>
            </a:r>
          </a:p>
          <a:p>
            <a:pPr>
              <a:defRPr/>
            </a:pPr>
            <a:r>
              <a:rPr lang="el-GR" sz="2000" dirty="0"/>
              <a:t>Ο έλεγχος είναι η ‘τελική’ λειτουργία του μάνατζμεντ υπό την έννοια ότι σκοπός της είναι να ‘επικυρώσει’ τις προηγηθείσες λειτουργίες του σχεδιασμού, της οργάνωσης και της διεύθυνσης. Ο έλεγχος είναι παρών σε όλες τις λειτουργίες του μάνατζμεντ, αλλά σαφώς συνδέεται περισσότερο με τον σχεδιασμό. Έλεγχος και σχεδιασμός είναι άρρηκτα συνδεδεμένες μεταξύ τους λειτουργίες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Περιεχόμενο και σπουδαιότητα ελέγχου </a:t>
            </a:r>
            <a:r>
              <a:rPr lang="el-GR" dirty="0" smtClean="0"/>
              <a:t>(2)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smtClean="0"/>
              <a:t>Έλεγχος </a:t>
            </a:r>
            <a:r>
              <a:rPr lang="el-GR" sz="2000" dirty="0"/>
              <a:t>είναι η διαδικασία διαπίστωσης και διασφάλισης ότι οι πραγματικές δραστηριότητες (της επιχείρησης) ανταποκρίνονται στις σχεδιασθείσες. Ή πιο αναλυτικά είναι </a:t>
            </a:r>
            <a:r>
              <a:rPr lang="el-GR" sz="2000" dirty="0" smtClean="0"/>
              <a:t>‘η </a:t>
            </a:r>
            <a:r>
              <a:rPr lang="el-GR" sz="2000" dirty="0"/>
              <a:t>λειτουργία εκείνη του μάνατζμεντ με την οποία επιτυγχάνεται η μέτρηση των πραγματοποιούμενων αποτελεσμάτων και η σύγκρισή τους με τα προγραμματισμένα πρότυπα απόδοσης, με σκοπό την επιβεβαίωση της επιτυχίας των αντικειμενικών στόχων ή την ανεύρεση των αποκλίσεων και τη διερεύνηση των αιτιών τους καθώς τον καθορισμό των διορθωτικών ενεργειών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34902512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Περιεχόμενο και σπουδαιότητα ελέγχου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smtClean="0"/>
              <a:t>Ο </a:t>
            </a:r>
            <a:r>
              <a:rPr lang="el-GR" sz="2000" dirty="0"/>
              <a:t>έλεγχος λοιπόν συμπληρώνει τις άλλες διοικητικές λειτουργίας. Ο σχεδιασμός θέτει κατευθύνσεις και κατανέμει τους  πόρους της επιχείρησης. Η οργάνωση συνδυάζει τους ανθρώπους και τους υλικούς πόρους σε διάφορους εργασιακούς συνδυασμούς. Η διεύθυνση εμπνέει τα άτομα για την καλύτερη δυνατή χρησιμοποίηση των πόρων. Ο έλεγχος τέλος διαπιστώνει αν γίνονται τα σωστά πράγματα με το σωστό τρόπο και στο σωστό χρόνο.</a:t>
            </a:r>
          </a:p>
          <a:p>
            <a:pPr>
              <a:defRPr/>
            </a:pPr>
            <a:r>
              <a:rPr lang="el-GR" sz="2000" dirty="0"/>
              <a:t>Ζωτικό στοιχείο της λειτουργίας του ελέγχου είναι η διαδικασία της ‘</a:t>
            </a:r>
            <a:r>
              <a:rPr lang="el-GR" sz="2000" dirty="0" err="1"/>
              <a:t>αναπληροφόρησης</a:t>
            </a:r>
            <a:r>
              <a:rPr lang="el-GR" sz="2000" dirty="0"/>
              <a:t>’. Το βασικό μέσο για </a:t>
            </a:r>
            <a:r>
              <a:rPr lang="el-GR" sz="2000" dirty="0" err="1"/>
              <a:t>αναπληροφόρηση</a:t>
            </a:r>
            <a:r>
              <a:rPr lang="el-GR" sz="2000" dirty="0"/>
              <a:t> είναι η γραπτή </a:t>
            </a:r>
            <a:r>
              <a:rPr lang="el-GR" sz="2000" dirty="0" smtClean="0"/>
              <a:t>αναφορά (</a:t>
            </a:r>
            <a:r>
              <a:rPr lang="el-GR" sz="2000" dirty="0"/>
              <a:t>με αριθμούς ή και κείμενο) με τις διάφορες μορφές της. Άλλα συνηθισμένα μέσα και τρόποι </a:t>
            </a:r>
            <a:r>
              <a:rPr lang="el-GR" sz="2000" dirty="0" err="1"/>
              <a:t>αναπληροφόρησης</a:t>
            </a:r>
            <a:r>
              <a:rPr lang="el-GR" sz="2000" dirty="0"/>
              <a:t> είναι η προσωπική παρατήρηση, η προφορική συζήτηση και </a:t>
            </a:r>
            <a:r>
              <a:rPr lang="el-GR" sz="2000" dirty="0" smtClean="0"/>
              <a:t>ανακεφαλαίωση, κλπ</a:t>
            </a:r>
            <a:r>
              <a:rPr lang="el-GR" sz="2000" dirty="0"/>
              <a:t>.</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3490251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Περιεχόμενο και σπουδαιότητα ελέγχου </a:t>
            </a:r>
            <a:r>
              <a:rPr lang="el-GR" dirty="0" smtClean="0"/>
              <a:t>(4)</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Απ’ όλες τις διοικητικές λειτουργίες ο έλεγχος φαίνεται να είναι η περισσότερο μηχανιστική και αδιάφορη προς τον ανθρώπινο παράγοντα. Πάντως η ζωή έχει δείξει ότι καμία οργανωμένη δραστηριότητα δεν μπορεί να προχωρήσει αν δεν υπάρχει και έλεγχος, ακόμα και αν υπάρχουν οι αγαθότερες προθέσεις από τα άτομα. Εξάλλου ο έλεγχος είναι λειτουργία της οικονομίας και όχι της ηθικής.</a:t>
            </a:r>
          </a:p>
          <a:p>
            <a:pPr marL="0" indent="0">
              <a:buNone/>
              <a:defRPr/>
            </a:pPr>
            <a:r>
              <a:rPr lang="el-GR" sz="2000" dirty="0"/>
              <a:t>Πάντως ο κύριος λόγος για αρνητική αντίδραση προς διάφορα συστήματα ελέγχου φαίνετε να είναι ότι, υπό ορισμένες προϋποθέσεις, οι άνθρωποι θεωρούν τον έλεγχο ως μια απειλή γι’ αυτούς. Σύμφωνα με τον </a:t>
            </a:r>
            <a:r>
              <a:rPr lang="en-US" sz="2000" dirty="0"/>
              <a:t>McGregor, </a:t>
            </a:r>
            <a:r>
              <a:rPr lang="el-GR" sz="2000" dirty="0"/>
              <a:t>οι κυριότερες συνθήκες κάτω από τις οποίες η απειλή είναι πιθανό να γίνεται αντιληπτή, είναι:</a:t>
            </a:r>
          </a:p>
          <a:p>
            <a:pPr>
              <a:defRPr/>
            </a:pPr>
            <a:r>
              <a:rPr lang="el-GR" sz="2000" dirty="0"/>
              <a:t>Όταν τονίζεται η τιμωρία, αντί της υποστήριξης και βοήθειας, για ανταπόκριση προς τα προκαθορισμένα πρότυπα και στόχους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35124653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1824</TotalTime>
  <Words>3406</Words>
  <Application>Microsoft Office PowerPoint</Application>
  <PresentationFormat>Προβολή στην οθόνη (4:3)</PresentationFormat>
  <Paragraphs>238</Paragraphs>
  <Slides>40</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40</vt:i4>
      </vt:variant>
    </vt:vector>
  </HeadingPairs>
  <TitlesOfParts>
    <vt:vector size="41"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Περιεχόμενο και σπουδαιότητα ελέγχου (1)</vt:lpstr>
      <vt:lpstr>Περιεχόμενο και σπουδαιότητα ελέγχου (2)</vt:lpstr>
      <vt:lpstr>Περιεχόμενο και σπουδαιότητα ελέγχου (3)</vt:lpstr>
      <vt:lpstr>Περιεχόμενο και σπουδαιότητα ελέγχου (4)</vt:lpstr>
      <vt:lpstr>Περιεχόμενο και σπουδαιότητα ελέγχου (5)</vt:lpstr>
      <vt:lpstr>Η διαδικασία του ελέγχου (1)</vt:lpstr>
      <vt:lpstr>Η διαδικασία του ελέγχου (2)</vt:lpstr>
      <vt:lpstr>Η διαδικασία του ελέγχου (3)</vt:lpstr>
      <vt:lpstr>Η διαδικασία του ελέγχου (4)</vt:lpstr>
      <vt:lpstr>Η διαδικασία του ελέγχου (5)</vt:lpstr>
      <vt:lpstr>Τύποι και περιοχές ελέγχου (1)</vt:lpstr>
      <vt:lpstr>Τύποι και περιοχές ελέγχου (2)</vt:lpstr>
      <vt:lpstr>Τύποι και περιοχές ελέγχου (3)</vt:lpstr>
      <vt:lpstr>Πληροφορία και έλεγχος</vt:lpstr>
      <vt:lpstr>Προϋποθέσεις αποτελεσματικού ελέγχου (1)</vt:lpstr>
      <vt:lpstr>Προϋποθέσεις αποτελεσματικού ελέγχου (2)</vt:lpstr>
      <vt:lpstr>Οικονομικές καταστάσεις και οικονομικοί δείκτες (1)</vt:lpstr>
      <vt:lpstr>Οικονομικές καταστάσεις και οικονομικοί δείκτες (2)</vt:lpstr>
      <vt:lpstr>Οικονομικές καταστάσεις και οικονομικοί δείκτες (3)</vt:lpstr>
      <vt:lpstr>Οικονομικές καταστάσεις και οικονομικοί δείκτες (4)</vt:lpstr>
      <vt:lpstr>Οικονομικές καταστάσεις και οικονομικοί δείκτες (5)</vt:lpstr>
      <vt:lpstr>Οικονομικές καταστάσεις και οικονομικοί δείκτες (6)</vt:lpstr>
      <vt:lpstr>Οικονομικές καταστάσεις και οικονομικοί δείκτες (7)</vt:lpstr>
      <vt:lpstr>Οικονομικές καταστάσεις και οικονομικοί δείκτες (8)</vt:lpstr>
      <vt:lpstr>Οικονομικές καταστάσεις και οικονομικοί δείκτες (9)</vt:lpstr>
      <vt:lpstr>Προϋπολογισμοί (1)</vt:lpstr>
      <vt:lpstr>Προϋπολογισμοί (2)</vt:lpstr>
      <vt:lpstr>Προϋπολογισμοί (3)</vt:lpstr>
      <vt:lpstr>Προϋπολογισμοί (4)</vt:lpstr>
      <vt:lpstr>Προϋπολογισμοί (5)</vt:lpstr>
      <vt:lpstr>Ελεγκτική (1)</vt:lpstr>
      <vt:lpstr>Ελεγκτική (2)</vt:lpstr>
      <vt:lpstr>Ελεγκτική (3)</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βιογραφικό σημείωμα, συνοδευτική επιστολή, συνέντευξη</cp:keywords>
  <cp:lastModifiedBy>a</cp:lastModifiedBy>
  <cp:revision>298</cp:revision>
  <dcterms:created xsi:type="dcterms:W3CDTF">2012-09-06T09:03:05Z</dcterms:created>
  <dcterms:modified xsi:type="dcterms:W3CDTF">2014-10-31T08:46:28Z</dcterms:modified>
</cp:coreProperties>
</file>