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9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6" r:id="rId18"/>
    <p:sldId id="365" r:id="rId19"/>
    <p:sldId id="367" r:id="rId20"/>
    <p:sldId id="369" r:id="rId21"/>
    <p:sldId id="375" r:id="rId22"/>
    <p:sldId id="370" r:id="rId23"/>
    <p:sldId id="372" r:id="rId24"/>
    <p:sldId id="373" r:id="rId25"/>
    <p:sldId id="374" r:id="rId26"/>
    <p:sldId id="380" r:id="rId27"/>
    <p:sldId id="381" r:id="rId28"/>
    <p:sldId id="382" r:id="rId29"/>
    <p:sldId id="384" r:id="rId30"/>
    <p:sldId id="385" r:id="rId31"/>
    <p:sldId id="386" r:id="rId32"/>
    <p:sldId id="390" r:id="rId33"/>
    <p:sldId id="387" r:id="rId34"/>
    <p:sldId id="388" r:id="rId35"/>
    <p:sldId id="389" r:id="rId36"/>
    <p:sldId id="383" r:id="rId37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ECFF"/>
    <a:srgbClr val="FF0000"/>
    <a:srgbClr val="CCFF99"/>
    <a:srgbClr val="33CCFF"/>
    <a:srgbClr val="99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12" autoAdjust="0"/>
    <p:restoredTop sz="90929"/>
  </p:normalViewPr>
  <p:slideViewPr>
    <p:cSldViewPr>
      <p:cViewPr varScale="1">
        <p:scale>
          <a:sx n="60" d="100"/>
          <a:sy n="60" d="100"/>
        </p:scale>
        <p:origin x="-812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0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29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29.wmf"/><Relationship Id="rId5" Type="http://schemas.openxmlformats.org/officeDocument/2006/relationships/image" Target="../media/image36.emf"/><Relationship Id="rId4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Relationship Id="rId4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404F1-783B-43B9-9E0D-A267B833AC7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D12-BDBF-48CB-BBD3-292F579CA3E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FDF28-E929-4EC9-8E09-DAF8FA039C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5CA7AB-866A-4E7E-8E83-678E2F0D49A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226B9B-C96F-4AA0-9517-738AB6E4CBD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862F4-DCDB-4712-98D7-7C7FC2B20D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7BD44-6FFA-49D2-A37A-AAA5747905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22D2F-9CFD-4218-9613-350BC01CA5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A44D-72DE-4E27-8AD5-3DDF497314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DEFC-86B5-49CD-ACD6-05FF0621265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1FEE-498B-44FE-A581-05D6A0DC100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A11B-0942-4319-9C14-2771B65BBE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27E9-C281-42D7-B936-FF8578BE37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71D7E3-EFE8-4026-913E-F1A29C8D752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audio" Target="../media/audio1.wav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audio" Target="../media/audio1.wav"/><Relationship Id="rId7" Type="http://schemas.openxmlformats.org/officeDocument/2006/relationships/image" Target="../media/image13.wmf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Microsoft_Excel_97-2003_Worksheet1.xls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audio" Target="../media/audio1.wav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audio" Target="../media/audio1.wav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audio" Target="../media/audio1.wav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28.wmf"/><Relationship Id="rId3" Type="http://schemas.openxmlformats.org/officeDocument/2006/relationships/audio" Target="../media/audio1.wav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27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3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34.wmf"/><Relationship Id="rId3" Type="http://schemas.openxmlformats.org/officeDocument/2006/relationships/audio" Target="../media/audio1.wav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33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32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13" Type="http://schemas.openxmlformats.org/officeDocument/2006/relationships/package" Target="../embeddings/Microsoft_Word_Document1.docx"/><Relationship Id="rId3" Type="http://schemas.openxmlformats.org/officeDocument/2006/relationships/audio" Target="../media/audio1.wav"/><Relationship Id="rId7" Type="http://schemas.openxmlformats.org/officeDocument/2006/relationships/image" Target="../media/image33.wmf"/><Relationship Id="rId12" Type="http://schemas.openxmlformats.org/officeDocument/2006/relationships/oleObject" Target="../embeddings/oleObject4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3.bin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45.bin"/><Relationship Id="rId4" Type="http://schemas.openxmlformats.org/officeDocument/2006/relationships/oleObject" Target="../embeddings/oleObject42.bin"/><Relationship Id="rId9" Type="http://schemas.openxmlformats.org/officeDocument/2006/relationships/image" Target="../media/image34.wmf"/><Relationship Id="rId14" Type="http://schemas.openxmlformats.org/officeDocument/2006/relationships/image" Target="../media/image36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39.wmf"/><Relationship Id="rId4" Type="http://schemas.openxmlformats.org/officeDocument/2006/relationships/image" Target="../media/image45.png"/><Relationship Id="rId9" Type="http://schemas.openxmlformats.org/officeDocument/2006/relationships/oleObject" Target="../embeddings/oleObject4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1.bin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audio" Target="../media/audio1.wav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460.png"/><Relationship Id="rId10" Type="http://schemas.openxmlformats.org/officeDocument/2006/relationships/image" Target="../media/image491.png"/><Relationship Id="rId4" Type="http://schemas.openxmlformats.org/officeDocument/2006/relationships/image" Target="../media/image32.png"/><Relationship Id="rId9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11" Type="http://schemas.openxmlformats.org/officeDocument/2006/relationships/image" Target="../media/image52.png"/><Relationship Id="rId10" Type="http://schemas.openxmlformats.org/officeDocument/2006/relationships/image" Target="../media/image490.png"/><Relationship Id="rId9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3.wmf"/><Relationship Id="rId4" Type="http://schemas.openxmlformats.org/officeDocument/2006/relationships/oleObject" Target="../embeddings/oleObject5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>
              <a:spcBef>
                <a:spcPct val="10000"/>
              </a:spcBef>
            </a:pP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 πιο συνηθισμένη στατιστική υπόθεση είναι η λεγόμενη Υπόθεση Μηδέν</a:t>
            </a: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 H</a:t>
            </a:r>
            <a:r>
              <a:rPr lang="en-US" b="1" baseline="-25000" dirty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>
              <a:spcBef>
                <a:spcPct val="10000"/>
              </a:spcBef>
            </a:pP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Υποθέτουμε ότι η εμφανιζόμενη διαφορά μεταξύ μιας παραμέτρου ενός δείγματος και της αντίστοιχης του πληθυσμού είναι </a:t>
            </a:r>
            <a:endParaRPr lang="en-US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στατιστικά ασήμαντη και </a:t>
            </a:r>
            <a:endParaRPr lang="en-US" sz="28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οφείλεται στα τυχαία σφάλματα της δειγματοληψίας.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n-US" sz="2800" b="1" dirty="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ν δεν υπήρχαν τα σφάλματα της δειγματοληψίας, οι δύο παράμετροι θα ήταν ίσες και η διαφορά τους θα ήταν μηδέν. </a:t>
            </a:r>
            <a:endParaRPr lang="en-US" sz="2800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US" sz="2800" b="1" dirty="0">
                <a:solidFill>
                  <a:srgbClr val="000000"/>
                </a:solidFill>
                <a:cs typeface="Times New Roman" pitchFamily="18" charset="0"/>
              </a:rPr>
              <a:t>.x. 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: Η</a:t>
            </a:r>
            <a:r>
              <a:rPr lang="el-GR" sz="2800" b="1" baseline="-25000" dirty="0">
                <a:solidFill>
                  <a:srgbClr val="000000"/>
                </a:solidFill>
              </a:rPr>
              <a:t>0</a:t>
            </a:r>
            <a:r>
              <a:rPr lang="el-GR" sz="2800" b="1" dirty="0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2800" b="1" baseline="-25000" dirty="0">
                <a:solidFill>
                  <a:srgbClr val="000000"/>
                </a:solidFill>
              </a:rPr>
              <a:t>0</a:t>
            </a:r>
            <a:endParaRPr lang="el-GR" sz="2800" b="1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όμως η τιμή Ζ του κριτηρίου ικανοποιεί τη διπλή ανισότητα: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>
                <a:solidFill>
                  <a:srgbClr val="000000"/>
                </a:solidFill>
              </a:rPr>
              <a:t>-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&lt;Z&lt;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αποδεχόμαστε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/>
              <a:t> </a:t>
            </a:r>
          </a:p>
          <a:p>
            <a:pPr algn="just"/>
            <a:endParaRPr lang="en-US" sz="2400"/>
          </a:p>
          <a:p>
            <a:pPr algn="just"/>
            <a:r>
              <a:rPr lang="el-GR" sz="2400" b="1"/>
              <a:t>Βιβλιογραφία</a:t>
            </a:r>
            <a:r>
              <a:rPr lang="en-US" sz="2400" b="1"/>
              <a:t>:</a:t>
            </a:r>
            <a:r>
              <a:rPr lang="el-GR" sz="2400" b="1"/>
              <a:t> </a:t>
            </a:r>
            <a:r>
              <a:rPr lang="en-US" sz="2400" b="1"/>
              <a:t>Statistics for business and economics</a:t>
            </a:r>
          </a:p>
          <a:p>
            <a:pPr algn="just"/>
            <a:r>
              <a:rPr lang="en-US" sz="2400" b="1"/>
              <a:t>Anderson Sweeney Williams</a:t>
            </a:r>
            <a:endParaRPr lang="el-GR" sz="2400" b="1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Στο δίπλευρο κριτήριο ελέγχου, το</a:t>
            </a:r>
            <a:r>
              <a:rPr lang="en-US">
                <a:latin typeface="Courier New" pitchFamily="49" charset="0"/>
                <a:cs typeface="Courier New" pitchFamily="49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επίπεδο σημαντικότητας α ισοκατανέμεται.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</a:rPr>
              <a:t>Μονόπλευρο </a:t>
            </a:r>
            <a:r>
              <a:rPr lang="en-US">
                <a:solidFill>
                  <a:srgbClr val="000000"/>
                </a:solidFill>
              </a:rPr>
              <a:t>test: </a:t>
            </a: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Σε ορισμένες περιπτώσεις ενδιαφερόμαστε αν μια στατιστική παράμετρος (π.χ. ο μέσος) είναι μικρότερη ή μεγαλύτερη από μια συγκεκριμένη τιμή (έστω μ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Στις περιπτώσεις αυτές, οι ελεγχόμενες υποθέσεις είναι: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l-GR">
                <a:solidFill>
                  <a:srgbClr val="000000"/>
                </a:solidFill>
              </a:rPr>
              <a:t>  </a:t>
            </a:r>
            <a:r>
              <a:rPr lang="en-US">
                <a:solidFill>
                  <a:srgbClr val="000000"/>
                </a:solidFill>
              </a:rPr>
              <a:t>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&lt;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n-US" baseline="-25000">
                <a:solidFill>
                  <a:srgbClr val="000000"/>
                </a:solidFill>
              </a:rPr>
              <a:t>   </a:t>
            </a:r>
            <a:r>
              <a:rPr lang="el-GR">
                <a:solidFill>
                  <a:srgbClr val="000000"/>
                </a:solidFill>
              </a:rPr>
              <a:t>ή</a:t>
            </a:r>
            <a:endParaRPr lang="el-GR" baseline="-25000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n-US">
                <a:solidFill>
                  <a:srgbClr val="000000"/>
                </a:solidFill>
              </a:rPr>
              <a:t>   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&gt;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</a:t>
            </a:r>
            <a:endParaRPr lang="en-US" baseline="-25000">
              <a:solidFill>
                <a:srgbClr val="000000"/>
              </a:solidFill>
            </a:endParaRP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400800" y="1233488"/>
            <a:ext cx="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6477000" cy="3200400"/>
          </a:xfrm>
          <a:prstGeom prst="rect">
            <a:avLst/>
          </a:prstGeom>
          <a:noFill/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l-GR" b="1" dirty="0">
                <a:solidFill>
                  <a:srgbClr val="FF0000"/>
                </a:solidFill>
              </a:rPr>
              <a:t>Όταν τα δείγματα είναι μεγάλα και ανεξάρτητα </a:t>
            </a:r>
          </a:p>
          <a:p>
            <a:pPr lvl="1" algn="just"/>
            <a:r>
              <a:rPr lang="el-GR" b="1" dirty="0">
                <a:solidFill>
                  <a:schemeClr val="accent2"/>
                </a:solidFill>
              </a:rPr>
              <a:t>Γνωστές οι διακυμάνσεις σ</a:t>
            </a:r>
            <a:r>
              <a:rPr lang="el-GR" b="1" baseline="-25000" dirty="0">
                <a:solidFill>
                  <a:schemeClr val="accent2"/>
                </a:solidFill>
              </a:rPr>
              <a:t>1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dirty="0">
                <a:solidFill>
                  <a:schemeClr val="accent2"/>
                </a:solidFill>
              </a:rPr>
              <a:t> και σ</a:t>
            </a:r>
            <a:r>
              <a:rPr lang="el-GR" b="1" baseline="-25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l-GR" sz="2800" b="1" dirty="0"/>
              <a:t>Υποθέτουμε ότι επιλέγουμε τυχαία δυο δείγματα με μεγέθη </a:t>
            </a:r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 , n</a:t>
            </a:r>
            <a:r>
              <a:rPr lang="en-US" sz="2800" b="1" baseline="-25000" dirty="0"/>
              <a:t>2</a:t>
            </a:r>
            <a:r>
              <a:rPr lang="en-US" sz="2800" b="1" dirty="0"/>
              <a:t> </a:t>
            </a:r>
            <a:r>
              <a:rPr lang="el-GR" sz="2800" b="1" dirty="0"/>
              <a:t>&gt;30 αντίστοιχα</a:t>
            </a:r>
            <a:r>
              <a:rPr lang="el-GR" sz="2800" b="1" dirty="0" smtClean="0"/>
              <a:t>, από </a:t>
            </a:r>
            <a:r>
              <a:rPr lang="el-GR" sz="2800" b="1" dirty="0"/>
              <a:t>δυο πληθυσμούς</a:t>
            </a: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Αν τα μεγέθη των δειγμάτων είναι αρκετά μεγάλα</a:t>
            </a:r>
            <a:br>
              <a:rPr lang="el-GR" b="1" dirty="0">
                <a:solidFill>
                  <a:srgbClr val="000000"/>
                </a:solidFill>
                <a:cs typeface="Times New Roman" pitchFamily="18" charset="0"/>
              </a:rPr>
            </a:b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b="1" dirty="0">
                <a:solidFill>
                  <a:srgbClr val="000000"/>
                </a:solidFill>
              </a:rPr>
              <a:t>n</a:t>
            </a:r>
            <a:r>
              <a:rPr lang="en-US" b="1" baseline="-25000" dirty="0">
                <a:solidFill>
                  <a:srgbClr val="000000"/>
                </a:solidFill>
              </a:rPr>
              <a:t>1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, </a:t>
            </a: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n</a:t>
            </a:r>
            <a:r>
              <a:rPr lang="el-GR" b="1" i="1" baseline="-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el-GR" b="1" i="1" dirty="0">
                <a:solidFill>
                  <a:srgbClr val="000000"/>
                </a:solidFill>
                <a:cs typeface="Times New Roman" pitchFamily="18" charset="0"/>
              </a:rPr>
              <a:t> &gt;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30), τότε η κατανομή δειγματοληψίας  της  διαφοράς</a:t>
            </a:r>
            <a:r>
              <a:rPr lang="en-US" b="1" dirty="0">
                <a:solidFill>
                  <a:srgbClr val="000000"/>
                </a:solidFill>
                <a:cs typeface="Times New Roman" pitchFamily="18" charset="0"/>
              </a:rPr>
              <a:t>                  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θα είναι κανονική 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Ο έλεγχος στην περίπτωση αυτή γίνεται με </a:t>
            </a: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35172" name="Object 4"/>
          <p:cNvGraphicFramePr>
            <a:graphicFrameLocks noChangeAspect="1"/>
          </p:cNvGraphicFramePr>
          <p:nvPr/>
        </p:nvGraphicFramePr>
        <p:xfrm>
          <a:off x="2438400" y="3886200"/>
          <a:ext cx="14478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32" name="Εξίσωση" r:id="rId4" imgW="508000" imgH="241300" progId="Equation.3">
                  <p:embed/>
                </p:oleObj>
              </mc:Choice>
              <mc:Fallback>
                <p:oleObj name="Εξίσωση" r:id="rId4" imgW="508000" imgH="2413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886200"/>
                        <a:ext cx="14478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5173" name="Object 5"/>
          <p:cNvGraphicFramePr>
            <a:graphicFrameLocks noChangeAspect="1"/>
          </p:cNvGraphicFramePr>
          <p:nvPr/>
        </p:nvGraphicFramePr>
        <p:xfrm>
          <a:off x="1066800" y="4953000"/>
          <a:ext cx="4495800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33" name="Εξίσωση" r:id="rId6" imgW="1497950" imgH="710891" progId="Equation.3">
                  <p:embed/>
                </p:oleObj>
              </mc:Choice>
              <mc:Fallback>
                <p:oleObj name="Εξίσωση" r:id="rId6" imgW="1497950" imgH="710891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953000"/>
                        <a:ext cx="4495800" cy="174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/>
              <a:t>Έλεγχος της διαφοράς δυο μέσων</a:t>
            </a:r>
            <a:r>
              <a:rPr lang="el-GR" dirty="0"/>
              <a:t> 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Έστω ότι επιθυμούμε να ελέγξουμε την υπόθεση ότι τα δυο δείγματα προέρχονται από πληθυσμούς με ίσους μέσους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Ο έλεγχος γίνεται με  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b="1" dirty="0">
                <a:solidFill>
                  <a:srgbClr val="000000"/>
                </a:solidFill>
              </a:rPr>
              <a:t>είναι ισοδύναμος με 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=0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-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0</a:t>
            </a: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36197" name="Object 5"/>
          <p:cNvGraphicFramePr>
            <a:graphicFrameLocks noChangeAspect="1"/>
          </p:cNvGraphicFramePr>
          <p:nvPr/>
        </p:nvGraphicFramePr>
        <p:xfrm>
          <a:off x="142875" y="4343400"/>
          <a:ext cx="4878388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57" name="Εξίσωση" r:id="rId4" imgW="1524000" imgH="495300" progId="Equation.3">
                  <p:embed/>
                </p:oleObj>
              </mc:Choice>
              <mc:Fallback>
                <p:oleObj name="Εξίσωση" r:id="rId4" imgW="1524000" imgH="4953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" y="4343400"/>
                        <a:ext cx="4878388" cy="158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198" name="Object 6"/>
          <p:cNvGraphicFramePr>
            <a:graphicFrameLocks noChangeAspect="1"/>
          </p:cNvGraphicFramePr>
          <p:nvPr/>
        </p:nvGraphicFramePr>
        <p:xfrm>
          <a:off x="5105400" y="4572000"/>
          <a:ext cx="329565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58" name="Εξίσωση" r:id="rId6" imgW="1205977" imgH="495085" progId="Equation.3">
                  <p:embed/>
                </p:oleObj>
              </mc:Choice>
              <mc:Fallback>
                <p:oleObj name="Εξίσωση" r:id="rId6" imgW="1205977" imgH="495085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572000"/>
                        <a:ext cx="3295650" cy="13541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 b="1" dirty="0"/>
              <a:t>Από δυο πληθυσμούς επιλέξαμε τυχαία δυο ανεξάρτητα δείγματα μεγέθους </a:t>
            </a:r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=100</a:t>
            </a:r>
            <a:r>
              <a:rPr lang="en-US" sz="2800" b="1" baseline="-25000" dirty="0"/>
              <a:t> </a:t>
            </a:r>
            <a:r>
              <a:rPr lang="el-GR" sz="2800" b="1" dirty="0"/>
              <a:t>και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=100 </a:t>
            </a:r>
            <a:r>
              <a:rPr lang="el-GR" sz="2800" b="1" dirty="0"/>
              <a:t>αντίστοιχα. Αν οι διακυμάνσεις των δυο πληθυσμών είναι σ</a:t>
            </a:r>
            <a:r>
              <a:rPr lang="el-GR" sz="2800" b="1" baseline="-25000" dirty="0"/>
              <a:t>1</a:t>
            </a:r>
            <a:r>
              <a:rPr lang="el-GR" sz="2800" b="1" baseline="30000" dirty="0"/>
              <a:t>2</a:t>
            </a:r>
            <a:r>
              <a:rPr lang="el-GR" sz="2800" b="1" dirty="0"/>
              <a:t>=400 και σ</a:t>
            </a:r>
            <a:r>
              <a:rPr lang="el-GR" sz="2800" b="1" baseline="-25000" dirty="0"/>
              <a:t>2</a:t>
            </a:r>
            <a:r>
              <a:rPr lang="el-GR" sz="2800" b="1" baseline="30000" dirty="0"/>
              <a:t>2</a:t>
            </a:r>
            <a:r>
              <a:rPr lang="el-GR" sz="2800" b="1" dirty="0"/>
              <a:t>=900 και οι δειγματικοί μέσοι </a:t>
            </a:r>
            <a:r>
              <a:rPr lang="en-US" sz="2800" b="1" dirty="0"/>
              <a:t>493 </a:t>
            </a:r>
            <a:r>
              <a:rPr lang="el-GR" sz="2800" b="1" dirty="0"/>
              <a:t>και 517 αντίστοιχα. </a:t>
            </a:r>
          </a:p>
          <a:p>
            <a:pPr algn="just"/>
            <a:r>
              <a:rPr lang="el-GR" sz="2800" b="1" dirty="0"/>
              <a:t>Να ελεγχθεί αν οι δυο πληθυσμοί έχουν ίσες μέσες τιμές με α=0,05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 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</a:rPr>
              <a:t>μεταβλητή                 </a:t>
            </a:r>
            <a:r>
              <a:rPr lang="el-GR" b="1" dirty="0" smtClean="0">
                <a:solidFill>
                  <a:srgbClr val="000000"/>
                </a:solidFill>
              </a:rPr>
              <a:t>                    ακολουθεί </a:t>
            </a:r>
            <a:r>
              <a:rPr lang="el-GR" b="1" dirty="0">
                <a:solidFill>
                  <a:srgbClr val="000000"/>
                </a:solidFill>
              </a:rPr>
              <a:t>την Ν(0,1)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 τυπική απόκλιση είναι ίση </a:t>
            </a: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37219" name="Object 3"/>
          <p:cNvGraphicFramePr>
            <a:graphicFrameLocks noChangeAspect="1"/>
          </p:cNvGraphicFramePr>
          <p:nvPr/>
        </p:nvGraphicFramePr>
        <p:xfrm>
          <a:off x="5334000" y="2743200"/>
          <a:ext cx="34813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11" name="Εξίσωση" r:id="rId4" imgW="1282700" imgH="241300" progId="Equation.3">
                  <p:embed/>
                </p:oleObj>
              </mc:Choice>
              <mc:Fallback>
                <p:oleObj name="Εξίσωση" r:id="rId4" imgW="1282700" imgH="2413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743200"/>
                        <a:ext cx="34813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221" name="Object 5"/>
          <p:cNvGraphicFramePr>
            <a:graphicFrameLocks noChangeAspect="1"/>
          </p:cNvGraphicFramePr>
          <p:nvPr/>
        </p:nvGraphicFramePr>
        <p:xfrm>
          <a:off x="914400" y="5562600"/>
          <a:ext cx="68691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12" name="Εξίσωση" r:id="rId6" imgW="2514600" imgH="495300" progId="Equation.3">
                  <p:embed/>
                </p:oleObj>
              </mc:Choice>
              <mc:Fallback>
                <p:oleObj name="Εξίσωση" r:id="rId6" imgW="2514600" imgH="4953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5562600"/>
                        <a:ext cx="6869113" cy="1295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222" name="AutoShape 6"/>
          <p:cNvSpPr>
            <a:spLocks noChangeArrowheads="1"/>
          </p:cNvSpPr>
          <p:nvPr/>
        </p:nvSpPr>
        <p:spPr bwMode="auto">
          <a:xfrm>
            <a:off x="7848600" y="5410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  <p:graphicFrame>
        <p:nvGraphicFramePr>
          <p:cNvPr id="137223" name="Object 7"/>
          <p:cNvGraphicFramePr>
            <a:graphicFrameLocks noChangeAspect="1"/>
          </p:cNvGraphicFramePr>
          <p:nvPr/>
        </p:nvGraphicFramePr>
        <p:xfrm>
          <a:off x="3286116" y="3786190"/>
          <a:ext cx="3857652" cy="1373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13" name="Εξίσωση" r:id="rId8" imgW="4876800" imgH="1587500" progId="Equation.3">
                  <p:embed/>
                </p:oleObj>
              </mc:Choice>
              <mc:Fallback>
                <p:oleObj name="Εξίσωση" r:id="rId8" imgW="4876800" imgH="15875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3786190"/>
                        <a:ext cx="3857652" cy="13731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86388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         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</a:t>
            </a:r>
            <a:r>
              <a:rPr lang="el-GR" dirty="0" smtClean="0"/>
              <a:t>α/2=0,025</a:t>
            </a:r>
            <a:r>
              <a:rPr lang="el-GR" dirty="0" smtClean="0">
                <a:sym typeface="Wingdings" pitchFamily="2" charset="2"/>
              </a:rPr>
              <a:t>    </a:t>
            </a:r>
            <a:r>
              <a:rPr lang="el-GR" dirty="0" smtClean="0"/>
              <a:t>1-0,025=0,975    </a:t>
            </a:r>
            <a:r>
              <a:rPr lang="el-GR" dirty="0"/>
              <a:t>Ζ</a:t>
            </a:r>
            <a:r>
              <a:rPr lang="el-GR" baseline="-25000" dirty="0"/>
              <a:t>α/2</a:t>
            </a:r>
            <a:r>
              <a:rPr lang="el-GR" dirty="0"/>
              <a:t>=1,96</a:t>
            </a:r>
          </a:p>
          <a:p>
            <a:r>
              <a:rPr lang="el-GR" sz="2800" dirty="0"/>
              <a:t>Διάστημα αποδοχής</a:t>
            </a:r>
            <a:r>
              <a:rPr lang="el-GR" dirty="0"/>
              <a:t>   -Ζ</a:t>
            </a:r>
            <a:r>
              <a:rPr lang="el-GR" baseline="-25000" dirty="0"/>
              <a:t>α/2</a:t>
            </a:r>
            <a:r>
              <a:rPr lang="el-GR" dirty="0"/>
              <a:t>&lt;Ζ&lt; Ζ</a:t>
            </a:r>
            <a:r>
              <a:rPr lang="el-GR" baseline="-25000" dirty="0"/>
              <a:t>α/2 </a:t>
            </a:r>
            <a:r>
              <a:rPr lang="el-GR" baseline="-25000" dirty="0" smtClean="0"/>
              <a:t> </a:t>
            </a:r>
            <a:r>
              <a:rPr lang="el-GR" dirty="0" smtClean="0"/>
              <a:t>    -1,96  έως   1,96</a:t>
            </a:r>
            <a:r>
              <a:rPr lang="el-GR" baseline="-25000" dirty="0" smtClean="0"/>
              <a:t> 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/>
        </p:nvGraphicFramePr>
        <p:xfrm>
          <a:off x="5257800" y="0"/>
          <a:ext cx="34813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70" name="Εξίσωση" r:id="rId4" imgW="1282700" imgH="241300" progId="Equation.3">
                  <p:embed/>
                </p:oleObj>
              </mc:Choice>
              <mc:Fallback>
                <p:oleObj name="Εξίσωση" r:id="rId4" imgW="1282700" imgH="2413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0"/>
                        <a:ext cx="34813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4" name="Object 4"/>
          <p:cNvGraphicFramePr>
            <a:graphicFrameLocks noChangeAspect="1"/>
          </p:cNvGraphicFramePr>
          <p:nvPr/>
        </p:nvGraphicFramePr>
        <p:xfrm>
          <a:off x="0" y="3886200"/>
          <a:ext cx="4719638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71" name="Εξίσωση" r:id="rId6" imgW="2108200" imgH="495300" progId="Equation.3">
                  <p:embed/>
                </p:oleObj>
              </mc:Choice>
              <mc:Fallback>
                <p:oleObj name="Εξίσωση" r:id="rId6" imgW="2108200" imgH="4953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86200"/>
                        <a:ext cx="4719638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245" name="Object 5"/>
          <p:cNvGraphicFramePr>
            <a:graphicFrameLocks noChangeAspect="1"/>
          </p:cNvGraphicFramePr>
          <p:nvPr/>
        </p:nvGraphicFramePr>
        <p:xfrm>
          <a:off x="0" y="2514600"/>
          <a:ext cx="68691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72" name="Εξίσωση" r:id="rId8" imgW="2514600" imgH="495300" progId="Equation.3">
                  <p:embed/>
                </p:oleObj>
              </mc:Choice>
              <mc:Fallback>
                <p:oleObj name="Εξίσωση" r:id="rId8" imgW="2514600" imgH="49530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14600"/>
                        <a:ext cx="6869113" cy="129540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5214942" y="4214818"/>
            <a:ext cx="3468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Απορρίπτεται η Η</a:t>
            </a:r>
            <a:r>
              <a:rPr lang="el-GR" sz="3200" b="1" baseline="-25000" dirty="0">
                <a:solidFill>
                  <a:srgbClr val="FF0000"/>
                </a:solidFill>
              </a:rPr>
              <a:t>0</a:t>
            </a:r>
            <a:endParaRPr lang="el-G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38249" name="Object 9"/>
          <p:cNvGraphicFramePr>
            <a:graphicFrameLocks noChangeAspect="1"/>
          </p:cNvGraphicFramePr>
          <p:nvPr/>
        </p:nvGraphicFramePr>
        <p:xfrm>
          <a:off x="0" y="5357826"/>
          <a:ext cx="9144000" cy="1500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73" name="Worksheet" r:id="rId11" imgW="4640597" imgH="652390" progId="Excel.Sheet.8">
                  <p:embed/>
                </p:oleObj>
              </mc:Choice>
              <mc:Fallback>
                <p:oleObj name="Worksheet" r:id="rId11" imgW="4640597" imgH="652390" progId="Excel.Sheet.8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57826"/>
                        <a:ext cx="9144000" cy="15001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072074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Αν το τεστ ήταν μονόπλευρο δηλαδή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u="sng" dirty="0">
                <a:solidFill>
                  <a:srgbClr val="000000"/>
                </a:solidFill>
              </a:rPr>
              <a:t>&gt;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 ή </a:t>
            </a:r>
            <a:r>
              <a:rPr lang="el-GR" sz="3600" b="1" dirty="0">
                <a:solidFill>
                  <a:schemeClr val="accent2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chemeClr val="accent2"/>
                </a:solidFill>
              </a:rPr>
              <a:t>1 </a:t>
            </a:r>
            <a:r>
              <a:rPr lang="el-GR" sz="3600" b="1" dirty="0">
                <a:solidFill>
                  <a:schemeClr val="accent2"/>
                </a:solidFill>
              </a:rPr>
              <a:t>-</a:t>
            </a:r>
            <a:r>
              <a:rPr lang="el-GR" sz="3600" b="1" dirty="0">
                <a:solidFill>
                  <a:schemeClr val="accent2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chemeClr val="accent2"/>
                </a:solidFill>
              </a:rPr>
              <a:t>2 </a:t>
            </a:r>
            <a:r>
              <a:rPr lang="el-GR" sz="3600" b="1" u="sng" dirty="0">
                <a:solidFill>
                  <a:schemeClr val="accent2"/>
                </a:solidFill>
              </a:rPr>
              <a:t>&gt;</a:t>
            </a:r>
            <a:r>
              <a:rPr lang="el-GR" sz="3600" b="1" dirty="0">
                <a:solidFill>
                  <a:schemeClr val="accent2"/>
                </a:solidFill>
              </a:rPr>
              <a:t>0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&lt;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  </a:t>
            </a:r>
            <a:r>
              <a:rPr lang="el-GR" b="1" dirty="0">
                <a:solidFill>
                  <a:srgbClr val="000000"/>
                </a:solidFill>
              </a:rPr>
              <a:t>ή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FF0000"/>
                </a:solidFill>
              </a:rPr>
              <a:t>1</a:t>
            </a:r>
            <a:r>
              <a:rPr lang="el-GR" b="1" dirty="0">
                <a:solidFill>
                  <a:srgbClr val="FF0000"/>
                </a:solidFill>
              </a:rPr>
              <a:t> - 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FF0000"/>
                </a:solidFill>
              </a:rPr>
              <a:t>2 </a:t>
            </a:r>
            <a:r>
              <a:rPr lang="el-GR" b="1" dirty="0">
                <a:solidFill>
                  <a:srgbClr val="FF0000"/>
                </a:solidFill>
              </a:rPr>
              <a:t>&lt;0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=400             σ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=900 </a:t>
            </a: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</a:t>
            </a:r>
            <a:r>
              <a:rPr lang="el-GR" dirty="0">
                <a:sym typeface="Wingdings" pitchFamily="2" charset="2"/>
              </a:rPr>
              <a:t> </a:t>
            </a:r>
            <a:r>
              <a:rPr lang="el-GR" dirty="0" smtClean="0">
                <a:sym typeface="Wingdings" pitchFamily="2" charset="2"/>
              </a:rPr>
              <a:t> 1</a:t>
            </a:r>
            <a:r>
              <a:rPr lang="el-GR" dirty="0" smtClean="0"/>
              <a:t>-0,05=0,95   </a:t>
            </a:r>
            <a:r>
              <a:rPr lang="el-GR" dirty="0"/>
              <a:t>Ζ</a:t>
            </a:r>
            <a:r>
              <a:rPr lang="el-GR" baseline="-25000" dirty="0"/>
              <a:t>α</a:t>
            </a:r>
            <a:r>
              <a:rPr lang="el-GR" dirty="0"/>
              <a:t>=1,645</a:t>
            </a:r>
          </a:p>
          <a:p>
            <a:r>
              <a:rPr lang="el-GR" sz="2800" b="1" dirty="0">
                <a:solidFill>
                  <a:schemeClr val="accent2"/>
                </a:solidFill>
              </a:rPr>
              <a:t>Διάστημα αποδοχής</a:t>
            </a:r>
            <a:r>
              <a:rPr lang="el-GR" dirty="0"/>
              <a:t>   </a:t>
            </a:r>
            <a:r>
              <a:rPr lang="el-GR" b="1" dirty="0"/>
              <a:t>-</a:t>
            </a:r>
            <a:r>
              <a:rPr lang="el-GR" b="1" dirty="0" err="1" smtClean="0"/>
              <a:t>Ζ</a:t>
            </a:r>
            <a:r>
              <a:rPr lang="el-GR" b="1" baseline="-25000" dirty="0" err="1" smtClean="0"/>
              <a:t>α</a:t>
            </a:r>
            <a:r>
              <a:rPr lang="el-GR" b="1" dirty="0"/>
              <a:t>=</a:t>
            </a:r>
            <a:r>
              <a:rPr lang="el-GR" b="1" dirty="0" smtClean="0">
                <a:sym typeface="Wingdings" pitchFamily="2" charset="2"/>
              </a:rPr>
              <a:t> </a:t>
            </a:r>
            <a:r>
              <a:rPr lang="el-GR" b="1" dirty="0">
                <a:solidFill>
                  <a:schemeClr val="accent2"/>
                </a:solidFill>
              </a:rPr>
              <a:t>-</a:t>
            </a:r>
            <a:r>
              <a:rPr lang="el-GR" b="1" dirty="0" smtClean="0">
                <a:solidFill>
                  <a:schemeClr val="accent2"/>
                </a:solidFill>
              </a:rPr>
              <a:t>1,65&lt;Ζ&lt; </a:t>
            </a:r>
            <a:r>
              <a:rPr lang="el-GR" b="1" baseline="-25000" dirty="0" smtClean="0"/>
              <a:t> </a:t>
            </a:r>
            <a:r>
              <a:rPr lang="el-GR" b="1" dirty="0" smtClean="0">
                <a:solidFill>
                  <a:schemeClr val="accent2"/>
                </a:solidFill>
              </a:rPr>
              <a:t>1,65=</a:t>
            </a:r>
            <a:r>
              <a:rPr lang="el-GR" b="1" dirty="0"/>
              <a:t> </a:t>
            </a:r>
            <a:r>
              <a:rPr lang="el-GR" b="1" dirty="0" err="1" smtClean="0"/>
              <a:t>Ζ</a:t>
            </a:r>
            <a:r>
              <a:rPr lang="el-GR" b="1" baseline="-25000" dirty="0" err="1" smtClean="0"/>
              <a:t>α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39267" name="Object 3"/>
          <p:cNvGraphicFramePr>
            <a:graphicFrameLocks noChangeAspect="1"/>
          </p:cNvGraphicFramePr>
          <p:nvPr/>
        </p:nvGraphicFramePr>
        <p:xfrm>
          <a:off x="5029200" y="1219200"/>
          <a:ext cx="34813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0" name="Εξίσωση" r:id="rId4" imgW="1282700" imgH="241300" progId="Equation.3">
                  <p:embed/>
                </p:oleObj>
              </mc:Choice>
              <mc:Fallback>
                <p:oleObj name="Εξίσωση" r:id="rId4" imgW="1282700" imgH="2413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19200"/>
                        <a:ext cx="3481388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68" name="Object 4"/>
          <p:cNvGraphicFramePr>
            <a:graphicFrameLocks noChangeAspect="1"/>
          </p:cNvGraphicFramePr>
          <p:nvPr/>
        </p:nvGraphicFramePr>
        <p:xfrm>
          <a:off x="2071670" y="3643314"/>
          <a:ext cx="4719638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1" name="Εξίσωση" r:id="rId6" imgW="2108200" imgH="495300" progId="Equation.3">
                  <p:embed/>
                </p:oleObj>
              </mc:Choice>
              <mc:Fallback>
                <p:oleObj name="Εξίσωση" r:id="rId6" imgW="2108200" imgH="495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3643314"/>
                        <a:ext cx="4719638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269" name="Object 5"/>
          <p:cNvGraphicFramePr>
            <a:graphicFrameLocks noChangeAspect="1"/>
          </p:cNvGraphicFramePr>
          <p:nvPr/>
        </p:nvGraphicFramePr>
        <p:xfrm>
          <a:off x="304800" y="3048000"/>
          <a:ext cx="2220913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62" name="Εξίσωση" r:id="rId8" imgW="812447" imgH="266584" progId="Equation.3">
                  <p:embed/>
                </p:oleObj>
              </mc:Choice>
              <mc:Fallback>
                <p:oleObj name="Εξίσωση" r:id="rId8" imgW="812447" imgH="266584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048000"/>
                        <a:ext cx="2220913" cy="6969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71" name="Text Box 7"/>
          <p:cNvSpPr txBox="1">
            <a:spLocks noChangeArrowheads="1"/>
          </p:cNvSpPr>
          <p:nvPr/>
        </p:nvSpPr>
        <p:spPr bwMode="auto">
          <a:xfrm>
            <a:off x="5675312" y="3071810"/>
            <a:ext cx="3468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Απορρίπτεται η Η</a:t>
            </a:r>
            <a:r>
              <a:rPr lang="el-GR" sz="3200" b="1" baseline="-25000" dirty="0">
                <a:solidFill>
                  <a:srgbClr val="FF0000"/>
                </a:solidFill>
              </a:rPr>
              <a:t>0</a:t>
            </a:r>
            <a:endParaRPr lang="el-G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-2" y="5029200"/>
          <a:ext cx="9144000" cy="182880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0035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4" name="Ευθύγραμμο βέλος σύνδεσης 3"/>
          <p:cNvCxnSpPr/>
          <p:nvPr/>
        </p:nvCxnSpPr>
        <p:spPr>
          <a:xfrm flipH="1" flipV="1">
            <a:off x="4716016" y="2924944"/>
            <a:ext cx="1512168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l-GR" b="1">
                <a:solidFill>
                  <a:schemeClr val="accent2"/>
                </a:solidFill>
              </a:rPr>
              <a:t>Αν οι  διακυμάνσεις σ</a:t>
            </a:r>
            <a:r>
              <a:rPr lang="el-GR" b="1" baseline="-25000">
                <a:solidFill>
                  <a:schemeClr val="accent2"/>
                </a:solidFill>
              </a:rPr>
              <a:t>1</a:t>
            </a:r>
            <a:r>
              <a:rPr lang="el-GR" b="1" baseline="30000">
                <a:solidFill>
                  <a:schemeClr val="accent2"/>
                </a:solidFill>
              </a:rPr>
              <a:t>2</a:t>
            </a:r>
            <a:r>
              <a:rPr lang="el-GR" b="1">
                <a:solidFill>
                  <a:schemeClr val="accent2"/>
                </a:solidFill>
              </a:rPr>
              <a:t> και σ</a:t>
            </a:r>
            <a:r>
              <a:rPr lang="el-GR" b="1" baseline="-25000">
                <a:solidFill>
                  <a:schemeClr val="accent2"/>
                </a:solidFill>
              </a:rPr>
              <a:t>2</a:t>
            </a:r>
            <a:r>
              <a:rPr lang="el-GR" b="1" baseline="30000">
                <a:solidFill>
                  <a:schemeClr val="accent2"/>
                </a:solidFill>
              </a:rPr>
              <a:t>2 </a:t>
            </a:r>
            <a:r>
              <a:rPr lang="el-GR" b="1">
                <a:solidFill>
                  <a:schemeClr val="accent2"/>
                </a:solidFill>
              </a:rPr>
              <a:t> είναι άγνωστες τότες τις εκτιμούμε από το δείγμα</a:t>
            </a:r>
            <a:r>
              <a:rPr lang="el-GR" b="1">
                <a:solidFill>
                  <a:srgbClr val="FF0000"/>
                </a:solidFill>
              </a:rPr>
              <a:t> </a:t>
            </a:r>
          </a:p>
          <a:p>
            <a:pPr algn="just"/>
            <a:endParaRPr lang="el-GR" sz="2800" b="1"/>
          </a:p>
          <a:p>
            <a:pPr algn="just"/>
            <a:endParaRPr lang="el-GR" sz="2800" b="1"/>
          </a:p>
          <a:p>
            <a:pPr algn="just"/>
            <a:endParaRPr lang="el-GR" sz="2800" b="1"/>
          </a:p>
          <a:p>
            <a:pPr algn="just"/>
            <a:r>
              <a:rPr lang="el-GR" sz="2800" b="1"/>
              <a:t>Ο έλεγχος γίνεται από την παρακάτω συνάρτηση</a:t>
            </a:r>
          </a:p>
          <a:p>
            <a:pPr algn="just"/>
            <a:endParaRPr lang="el-GR" sz="2800" b="1"/>
          </a:p>
        </p:txBody>
      </p:sp>
      <p:graphicFrame>
        <p:nvGraphicFramePr>
          <p:cNvPr id="141318" name="Object 6"/>
          <p:cNvGraphicFramePr>
            <a:graphicFrameLocks noChangeAspect="1"/>
          </p:cNvGraphicFramePr>
          <p:nvPr/>
        </p:nvGraphicFramePr>
        <p:xfrm>
          <a:off x="1524000" y="2438400"/>
          <a:ext cx="2879725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0" name="Εξίσωση" r:id="rId4" imgW="1054100" imgH="457200" progId="Equation.3">
                  <p:embed/>
                </p:oleObj>
              </mc:Choice>
              <mc:Fallback>
                <p:oleObj name="Εξίσωση" r:id="rId4" imgW="1054100" imgH="457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438400"/>
                        <a:ext cx="2879725" cy="1249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0" name="Object 8"/>
          <p:cNvGraphicFramePr>
            <a:graphicFrameLocks noChangeAspect="1"/>
          </p:cNvGraphicFramePr>
          <p:nvPr/>
        </p:nvGraphicFramePr>
        <p:xfrm>
          <a:off x="838200" y="4749800"/>
          <a:ext cx="44958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81" name="Εξίσωση" r:id="rId6" imgW="1497950" imgH="482391" progId="Equation.3">
                  <p:embed/>
                </p:oleObj>
              </mc:Choice>
              <mc:Fallback>
                <p:oleObj name="Εξίσωση" r:id="rId6" imgW="1497950" imgH="482391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749800"/>
                        <a:ext cx="4495800" cy="149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b="1" dirty="0">
                <a:solidFill>
                  <a:srgbClr val="000000"/>
                </a:solidFill>
              </a:rPr>
              <a:t>Ελήφθησαν δυο ανεξάρτητα δείγματα</a:t>
            </a:r>
            <a:r>
              <a:rPr lang="el-GR" dirty="0"/>
              <a:t> </a:t>
            </a:r>
            <a:r>
              <a:rPr lang="en-US" dirty="0"/>
              <a:t>n</a:t>
            </a:r>
            <a:r>
              <a:rPr lang="en-US" baseline="-25000" dirty="0"/>
              <a:t>1</a:t>
            </a:r>
            <a:r>
              <a:rPr lang="en-US" dirty="0"/>
              <a:t>=</a:t>
            </a:r>
            <a:r>
              <a:rPr lang="en-US" b="1" dirty="0">
                <a:solidFill>
                  <a:srgbClr val="000000"/>
                </a:solidFill>
              </a:rPr>
              <a:t>64 </a:t>
            </a:r>
            <a:r>
              <a:rPr lang="el-GR" b="1" dirty="0">
                <a:solidFill>
                  <a:srgbClr val="000000"/>
                </a:solidFill>
              </a:rPr>
              <a:t>και</a:t>
            </a:r>
            <a:r>
              <a:rPr lang="el-GR" dirty="0"/>
              <a:t> </a:t>
            </a:r>
            <a:r>
              <a:rPr lang="en-US" dirty="0"/>
              <a:t>n</a:t>
            </a:r>
            <a:r>
              <a:rPr lang="en-US" baseline="-25000" dirty="0"/>
              <a:t>2</a:t>
            </a:r>
            <a:r>
              <a:rPr lang="en-US" dirty="0"/>
              <a:t>=</a:t>
            </a:r>
            <a:r>
              <a:rPr lang="en-US" b="1" dirty="0">
                <a:solidFill>
                  <a:srgbClr val="000000"/>
                </a:solidFill>
              </a:rPr>
              <a:t>32</a:t>
            </a:r>
            <a:r>
              <a:rPr lang="el-GR" b="1" dirty="0">
                <a:solidFill>
                  <a:srgbClr val="000000"/>
                </a:solidFill>
              </a:rPr>
              <a:t> με διακυμάνσεις</a:t>
            </a:r>
            <a:r>
              <a:rPr lang="el-GR" dirty="0"/>
              <a:t> </a:t>
            </a:r>
            <a:r>
              <a:rPr lang="en-US" b="1" dirty="0"/>
              <a:t>S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=4</a:t>
            </a:r>
            <a:r>
              <a:rPr lang="en-US" b="1" dirty="0">
                <a:solidFill>
                  <a:srgbClr val="000000"/>
                </a:solidFill>
              </a:rPr>
              <a:t>9</a:t>
            </a:r>
            <a:r>
              <a:rPr lang="el-GR" b="1" dirty="0">
                <a:solidFill>
                  <a:srgbClr val="000000"/>
                </a:solidFill>
              </a:rPr>
              <a:t>   </a:t>
            </a:r>
            <a:r>
              <a:rPr lang="en-US" b="1" dirty="0">
                <a:solidFill>
                  <a:srgbClr val="000000"/>
                </a:solidFill>
              </a:rPr>
              <a:t>S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b="1" baseline="30000" dirty="0">
                <a:solidFill>
                  <a:srgbClr val="000000"/>
                </a:solidFill>
              </a:rPr>
              <a:t>2</a:t>
            </a:r>
            <a:r>
              <a:rPr lang="el-GR" b="1" dirty="0">
                <a:solidFill>
                  <a:srgbClr val="000000"/>
                </a:solidFill>
              </a:rPr>
              <a:t>=</a:t>
            </a:r>
            <a:r>
              <a:rPr lang="en-US" b="1" dirty="0">
                <a:solidFill>
                  <a:srgbClr val="000000"/>
                </a:solidFill>
              </a:rPr>
              <a:t>36</a:t>
            </a:r>
            <a:r>
              <a:rPr lang="el-GR" b="1" dirty="0">
                <a:solidFill>
                  <a:srgbClr val="000000"/>
                </a:solidFill>
              </a:rPr>
              <a:t> και μέσους 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</a:t>
            </a:r>
            <a:r>
              <a:rPr lang="el-GR" b="1" dirty="0" smtClean="0">
                <a:solidFill>
                  <a:srgbClr val="000000"/>
                </a:solidFill>
              </a:rPr>
              <a:t>. Να γίνει ο έλεγχος (α=0,05)</a:t>
            </a:r>
            <a:endParaRPr lang="el-GR" b="1" dirty="0">
              <a:solidFill>
                <a:srgbClr val="000000"/>
              </a:solidFill>
            </a:endParaRPr>
          </a:p>
          <a:p>
            <a:pPr algn="just"/>
            <a:r>
              <a:rPr lang="el-GR" b="1" dirty="0" smtClean="0">
                <a:solidFill>
                  <a:srgbClr val="000000"/>
                </a:solidFill>
              </a:rPr>
              <a:t>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=</a:t>
            </a:r>
            <a:r>
              <a:rPr lang="el-GR" sz="2800" dirty="0" smtClean="0">
                <a:latin typeface="Tahoma" pitchFamily="34" charset="0"/>
              </a:rPr>
              <a:t>3</a:t>
            </a:r>
            <a:r>
              <a:rPr lang="en-US" sz="2800" u="sng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 </a:t>
            </a:r>
            <a:endParaRPr lang="el-GR" sz="2800" dirty="0">
              <a:latin typeface="Tahoma" pitchFamily="34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                  </a:t>
            </a:r>
            <a:r>
              <a:rPr lang="el-GR" b="1" dirty="0" smtClean="0">
                <a:solidFill>
                  <a:srgbClr val="000000"/>
                </a:solidFill>
              </a:rPr>
              <a:t>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 smtClean="0">
                <a:solidFill>
                  <a:srgbClr val="000000"/>
                </a:solidFill>
              </a:rPr>
              <a:t>-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 </a:t>
            </a:r>
            <a:r>
              <a:rPr lang="el-GR" sz="2800" dirty="0" smtClean="0">
                <a:latin typeface="Tahoma" pitchFamily="34" charset="0"/>
              </a:rPr>
              <a:t>&lt; 3    ή</a:t>
            </a:r>
            <a:endParaRPr lang="en-US" sz="2800" dirty="0">
              <a:latin typeface="Tahoma" pitchFamily="34" charset="0"/>
            </a:endParaRPr>
          </a:p>
          <a:p>
            <a:pPr algn="just"/>
            <a:r>
              <a:rPr lang="el-GR" b="1" dirty="0" smtClean="0">
                <a:solidFill>
                  <a:srgbClr val="000000"/>
                </a:solidFill>
              </a:rPr>
              <a:t> 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-3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 smtClean="0">
                <a:latin typeface="Tahoma" pitchFamily="34" charset="0"/>
              </a:rPr>
              <a:t>=0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endParaRPr lang="el-GR" sz="2800" dirty="0" smtClean="0">
              <a:latin typeface="Tahoma" pitchFamily="34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                                            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- 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 smtClean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 -3 &lt;0</a:t>
            </a:r>
            <a:endParaRPr lang="en-US" sz="2800" dirty="0" smtClean="0">
              <a:latin typeface="Tahoma" pitchFamily="34" charset="0"/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b="1" dirty="0" smtClean="0">
              <a:solidFill>
                <a:srgbClr val="000000"/>
              </a:solidFill>
            </a:endParaRPr>
          </a:p>
          <a:p>
            <a:pPr algn="just"/>
            <a:endParaRPr lang="el-GR" b="1" dirty="0">
              <a:solidFill>
                <a:srgbClr val="000000"/>
              </a:solidFill>
            </a:endParaRPr>
          </a:p>
          <a:p>
            <a:pPr algn="just"/>
            <a:endParaRPr lang="el-GR" dirty="0"/>
          </a:p>
        </p:txBody>
      </p:sp>
      <p:graphicFrame>
        <p:nvGraphicFramePr>
          <p:cNvPr id="140291" name="Object 3"/>
          <p:cNvGraphicFramePr>
            <a:graphicFrameLocks noChangeAspect="1"/>
          </p:cNvGraphicFramePr>
          <p:nvPr/>
        </p:nvGraphicFramePr>
        <p:xfrm>
          <a:off x="381000" y="990600"/>
          <a:ext cx="3101975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82" name="Εξίσωση" r:id="rId4" imgW="1143000" imgH="241300" progId="Equation.3">
                  <p:embed/>
                </p:oleObj>
              </mc:Choice>
              <mc:Fallback>
                <p:oleObj name="Εξίσωση" r:id="rId4" imgW="1143000" imgH="2413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90600"/>
                        <a:ext cx="3101975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2" name="Object 4"/>
          <p:cNvGraphicFramePr>
            <a:graphicFrameLocks noChangeAspect="1"/>
          </p:cNvGraphicFramePr>
          <p:nvPr/>
        </p:nvGraphicFramePr>
        <p:xfrm>
          <a:off x="571472" y="4357694"/>
          <a:ext cx="5689600" cy="124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83" name="Εξίσωση" r:id="rId6" imgW="2082800" imgH="457200" progId="Equation.3">
                  <p:embed/>
                </p:oleObj>
              </mc:Choice>
              <mc:Fallback>
                <p:oleObj name="Εξίσωση" r:id="rId6" imgW="2082800" imgH="45720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357694"/>
                        <a:ext cx="5689600" cy="1249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0294" name="Object 6"/>
          <p:cNvGraphicFramePr>
            <a:graphicFrameLocks noChangeAspect="1"/>
          </p:cNvGraphicFramePr>
          <p:nvPr/>
        </p:nvGraphicFramePr>
        <p:xfrm>
          <a:off x="642910" y="5715016"/>
          <a:ext cx="520382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84" name="Εξίσωση" r:id="rId8" imgW="1904174" imgH="317362" progId="Equation.3">
                  <p:embed/>
                </p:oleObj>
              </mc:Choice>
              <mc:Fallback>
                <p:oleObj name="Εξίσωση" r:id="rId8" imgW="1904174" imgH="317362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5715016"/>
                        <a:ext cx="5203825" cy="868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0295" name="AutoShape 7"/>
          <p:cNvSpPr>
            <a:spLocks noChangeArrowheads="1"/>
          </p:cNvSpPr>
          <p:nvPr/>
        </p:nvSpPr>
        <p:spPr bwMode="auto">
          <a:xfrm>
            <a:off x="7391400" y="4800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lnSpc>
                <a:spcPct val="95000"/>
              </a:lnSpc>
              <a:spcBef>
                <a:spcPct val="10000"/>
              </a:spcBef>
            </a:pPr>
            <a:r>
              <a:rPr lang="el-GR" sz="2800" b="1" dirty="0">
                <a:solidFill>
                  <a:srgbClr val="000000"/>
                </a:solidFill>
              </a:rPr>
              <a:t>Ανεξάρτητα δείγματα</a:t>
            </a:r>
            <a:r>
              <a:rPr lang="el-GR" sz="2800" dirty="0"/>
              <a:t> </a:t>
            </a:r>
            <a:r>
              <a:rPr lang="en-US" sz="2800" dirty="0"/>
              <a:t>n</a:t>
            </a:r>
            <a:r>
              <a:rPr lang="en-US" sz="2800" baseline="-25000" dirty="0"/>
              <a:t>1</a:t>
            </a:r>
            <a:r>
              <a:rPr lang="en-US" sz="2800" dirty="0"/>
              <a:t>=</a:t>
            </a:r>
            <a:r>
              <a:rPr lang="en-US" sz="2800" b="1" dirty="0">
                <a:solidFill>
                  <a:srgbClr val="000000"/>
                </a:solidFill>
              </a:rPr>
              <a:t>64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dirty="0"/>
              <a:t> </a:t>
            </a:r>
            <a:r>
              <a:rPr lang="en-US" sz="2800" dirty="0"/>
              <a:t>n</a:t>
            </a:r>
            <a:r>
              <a:rPr lang="en-US" sz="2800" baseline="-25000" dirty="0"/>
              <a:t>2</a:t>
            </a:r>
            <a:r>
              <a:rPr lang="en-US" sz="2800" dirty="0"/>
              <a:t>=</a:t>
            </a:r>
            <a:r>
              <a:rPr lang="en-US" sz="2800" b="1" dirty="0">
                <a:solidFill>
                  <a:srgbClr val="000000"/>
                </a:solidFill>
              </a:rPr>
              <a:t>32</a:t>
            </a:r>
            <a:r>
              <a:rPr lang="el-GR" sz="2800" b="1" dirty="0">
                <a:solidFill>
                  <a:srgbClr val="000000"/>
                </a:solidFill>
              </a:rPr>
              <a:t> με διακυμάνσεις</a:t>
            </a:r>
            <a:r>
              <a:rPr lang="el-GR" sz="2800" dirty="0"/>
              <a:t> </a:t>
            </a:r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=4</a:t>
            </a:r>
            <a:r>
              <a:rPr lang="en-US" sz="2800" b="1" dirty="0">
                <a:solidFill>
                  <a:srgbClr val="000000"/>
                </a:solidFill>
              </a:rPr>
              <a:t>9</a:t>
            </a:r>
            <a:r>
              <a:rPr lang="el-GR" sz="2800" b="1" dirty="0">
                <a:solidFill>
                  <a:srgbClr val="000000"/>
                </a:solidFill>
              </a:rPr>
              <a:t>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</a:t>
            </a:r>
            <a:r>
              <a:rPr lang="en-US" sz="2800" b="1" dirty="0">
                <a:solidFill>
                  <a:srgbClr val="000000"/>
                </a:solidFill>
              </a:rPr>
              <a:t>36</a:t>
            </a:r>
            <a:r>
              <a:rPr lang="el-GR" sz="2800" b="1" dirty="0">
                <a:solidFill>
                  <a:srgbClr val="000000"/>
                </a:solidFill>
              </a:rPr>
              <a:t> και μέσους </a:t>
            </a:r>
          </a:p>
          <a:p>
            <a:pPr algn="just">
              <a:buNone/>
            </a:pP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 smtClean="0">
                <a:solidFill>
                  <a:srgbClr val="000000"/>
                </a:solidFill>
              </a:rPr>
              <a:t>                                                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-3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</a:rPr>
              <a:t>=</a:t>
            </a:r>
            <a:r>
              <a:rPr lang="el-GR" sz="2800" dirty="0" smtClean="0">
                <a:latin typeface="Tahoma" pitchFamily="34" charset="0"/>
              </a:rPr>
              <a:t>0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r>
              <a:rPr lang="el-GR" b="1" dirty="0" smtClean="0">
                <a:solidFill>
                  <a:srgbClr val="000000"/>
                </a:solidFill>
              </a:rPr>
              <a:t>                                             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-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 smtClean="0">
                <a:latin typeface="Tahoma" pitchFamily="34" charset="0"/>
              </a:rPr>
              <a:t> -3 &lt;0</a:t>
            </a: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endParaRPr lang="el-GR" sz="2800" dirty="0" smtClean="0">
              <a:latin typeface="Tahoma" pitchFamily="34" charset="0"/>
            </a:endParaRPr>
          </a:p>
          <a:p>
            <a:pPr algn="just">
              <a:buNone/>
            </a:pPr>
            <a:endParaRPr lang="el-GR" sz="2800" dirty="0">
              <a:latin typeface="Tahoma" pitchFamily="34" charset="0"/>
            </a:endParaRPr>
          </a:p>
          <a:p>
            <a:pPr algn="just">
              <a:buNone/>
            </a:pPr>
            <a:r>
              <a:rPr lang="el-GR" b="1" dirty="0" smtClean="0">
                <a:solidFill>
                  <a:schemeClr val="accent2"/>
                </a:solidFill>
              </a:rPr>
              <a:t> </a:t>
            </a:r>
          </a:p>
          <a:p>
            <a:pPr algn="just">
              <a:buNone/>
            </a:pPr>
            <a:r>
              <a:rPr lang="el-GR" b="1" dirty="0">
                <a:solidFill>
                  <a:schemeClr val="accent2"/>
                </a:solidFill>
              </a:rPr>
              <a:t>Δ</a:t>
            </a:r>
            <a:r>
              <a:rPr lang="el-GR" b="1" dirty="0" smtClean="0">
                <a:solidFill>
                  <a:schemeClr val="accent2"/>
                </a:solidFill>
              </a:rPr>
              <a:t>ιάστημα αποδοχής</a:t>
            </a:r>
            <a:r>
              <a:rPr lang="el-GR" sz="2800" dirty="0" smtClean="0"/>
              <a:t>-</a:t>
            </a:r>
            <a:r>
              <a:rPr lang="el-GR" sz="2800" dirty="0" err="1" smtClean="0"/>
              <a:t>Ζ</a:t>
            </a:r>
            <a:r>
              <a:rPr lang="el-GR" sz="2800" baseline="-25000" dirty="0" err="1" smtClean="0"/>
              <a:t>α</a:t>
            </a:r>
            <a:r>
              <a:rPr lang="el-GR" sz="2800" dirty="0" err="1" smtClean="0"/>
              <a:t>&lt;Ζ</a:t>
            </a:r>
            <a:r>
              <a:rPr lang="el-GR" sz="2800" baseline="-25000" dirty="0" smtClean="0"/>
              <a:t> </a:t>
            </a:r>
            <a:r>
              <a:rPr lang="el-GR" sz="2800" dirty="0"/>
              <a:t>&lt;</a:t>
            </a:r>
            <a:r>
              <a:rPr lang="el-GR" sz="2800" dirty="0" err="1" smtClean="0"/>
              <a:t>Ζ</a:t>
            </a:r>
            <a:r>
              <a:rPr lang="el-GR" sz="2800" baseline="-25000" dirty="0" err="1" smtClean="0"/>
              <a:t>α</a:t>
            </a:r>
            <a:r>
              <a:rPr lang="el-GR" sz="2800" dirty="0" smtClean="0">
                <a:sym typeface="Wingdings" pitchFamily="2" charset="2"/>
              </a:rPr>
              <a:t>      </a:t>
            </a:r>
            <a:r>
              <a:rPr lang="el-GR" sz="2800" dirty="0" smtClean="0">
                <a:solidFill>
                  <a:schemeClr val="accent2"/>
                </a:solidFill>
              </a:rPr>
              <a:t>-</a:t>
            </a:r>
            <a:r>
              <a:rPr lang="el-GR" sz="2800" b="1" dirty="0" smtClean="0">
                <a:solidFill>
                  <a:schemeClr val="accent2"/>
                </a:solidFill>
              </a:rPr>
              <a:t>1,645 &lt; -</a:t>
            </a:r>
            <a:r>
              <a:rPr lang="el-GR" sz="2800" b="1" dirty="0">
                <a:solidFill>
                  <a:schemeClr val="accent2"/>
                </a:solidFill>
              </a:rPr>
              <a:t>0,72</a:t>
            </a:r>
            <a:r>
              <a:rPr lang="el-GR" sz="2800" b="1" dirty="0" smtClean="0">
                <a:solidFill>
                  <a:schemeClr val="accent2"/>
                </a:solidFill>
              </a:rPr>
              <a:t>&lt;</a:t>
            </a:r>
            <a:r>
              <a:rPr lang="el-GR" sz="2800" b="1" baseline="-25000" dirty="0" smtClean="0"/>
              <a:t> </a:t>
            </a:r>
            <a:r>
              <a:rPr lang="el-GR" sz="2800" b="1" dirty="0" smtClean="0">
                <a:solidFill>
                  <a:schemeClr val="accent2"/>
                </a:solidFill>
              </a:rPr>
              <a:t>1,645</a:t>
            </a:r>
            <a:endParaRPr lang="en-US" sz="2800" dirty="0" smtClean="0">
              <a:latin typeface="Tahoma" pitchFamily="34" charset="0"/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/>
            <a:r>
              <a:rPr lang="el-GR" sz="2800" b="1" dirty="0" smtClean="0">
                <a:solidFill>
                  <a:srgbClr val="000000"/>
                </a:solidFill>
              </a:rPr>
              <a:t>Η </a:t>
            </a:r>
            <a:r>
              <a:rPr lang="el-GR" sz="2800" b="1" dirty="0">
                <a:solidFill>
                  <a:srgbClr val="000000"/>
                </a:solidFill>
              </a:rPr>
              <a:t>Η</a:t>
            </a:r>
            <a:r>
              <a:rPr lang="el-GR" sz="2800" b="1" baseline="-25000" dirty="0">
                <a:solidFill>
                  <a:srgbClr val="000000"/>
                </a:solidFill>
              </a:rPr>
              <a:t>0 </a:t>
            </a:r>
            <a:r>
              <a:rPr lang="el-GR" sz="2800" b="1" dirty="0">
                <a:solidFill>
                  <a:srgbClr val="000000"/>
                </a:solidFill>
              </a:rPr>
              <a:t>δεν απορρίπτεται </a:t>
            </a: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/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buNone/>
            </a:pPr>
            <a:endParaRPr lang="el-GR" b="1" baseline="-25000" dirty="0">
              <a:solidFill>
                <a:srgbClr val="000000"/>
              </a:solidFill>
            </a:endParaRPr>
          </a:p>
        </p:txBody>
      </p:sp>
      <p:graphicFrame>
        <p:nvGraphicFramePr>
          <p:cNvPr id="157696" name="Object 0"/>
          <p:cNvGraphicFramePr>
            <a:graphicFrameLocks noChangeAspect="1"/>
          </p:cNvGraphicFramePr>
          <p:nvPr/>
        </p:nvGraphicFramePr>
        <p:xfrm>
          <a:off x="5076796" y="428604"/>
          <a:ext cx="4067204" cy="614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86" name="Εξίσωση" r:id="rId4" imgW="1143000" imgH="241300" progId="Equation.3">
                  <p:embed/>
                </p:oleObj>
              </mc:Choice>
              <mc:Fallback>
                <p:oleObj name="Εξίσωση" r:id="rId4" imgW="1143000" imgH="2413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796" y="428604"/>
                        <a:ext cx="4067204" cy="6143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697" name="Object 1"/>
          <p:cNvGraphicFramePr>
            <a:graphicFrameLocks noChangeAspect="1"/>
          </p:cNvGraphicFramePr>
          <p:nvPr/>
        </p:nvGraphicFramePr>
        <p:xfrm>
          <a:off x="0" y="2143116"/>
          <a:ext cx="520382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87" name="Εξίσωση" r:id="rId6" imgW="1904174" imgH="317362" progId="Equation.3">
                  <p:embed/>
                </p:oleObj>
              </mc:Choice>
              <mc:Fallback>
                <p:oleObj name="Εξίσωση" r:id="rId6" imgW="1904174" imgH="317362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143116"/>
                        <a:ext cx="5203825" cy="86836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698" name="Object 2"/>
          <p:cNvGraphicFramePr>
            <a:graphicFrameLocks noChangeAspect="1"/>
          </p:cNvGraphicFramePr>
          <p:nvPr/>
        </p:nvGraphicFramePr>
        <p:xfrm>
          <a:off x="0" y="3071810"/>
          <a:ext cx="87630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88" name="Εξίσωση" r:id="rId8" imgW="2921000" imgH="482600" progId="Equation.3">
                  <p:embed/>
                </p:oleObj>
              </mc:Choice>
              <mc:Fallback>
                <p:oleObj name="Εξίσωση" r:id="rId8" imgW="2921000" imgH="4826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71810"/>
                        <a:ext cx="8763000" cy="14986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Ευθύγραμμο βέλος σύνδεσης 2"/>
          <p:cNvCxnSpPr/>
          <p:nvPr/>
        </p:nvCxnSpPr>
        <p:spPr>
          <a:xfrm flipH="1">
            <a:off x="7452320" y="4005064"/>
            <a:ext cx="79208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</a:rPr>
              <a:t>Η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άλλη υπόθεση</a:t>
            </a:r>
            <a:r>
              <a:rPr lang="el-GR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ονομάζεται Εναλλακτική Υπόθεση και συμβολίζεται με το Η</a:t>
            </a:r>
            <a:r>
              <a:rPr lang="el-GR" baseline="-25000" dirty="0">
                <a:solidFill>
                  <a:srgbClr val="000000"/>
                </a:solidFill>
              </a:rPr>
              <a:t>1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dirty="0">
              <a:solidFill>
                <a:srgbClr val="000000"/>
              </a:solidFill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Υποθέτουμε ότι </a:t>
            </a:r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παράμετρος του πληθυσμού έχει διαφορετική τιμή από την υποθετική τιμή </a:t>
            </a:r>
            <a:endParaRPr lang="el-GR" b="1" dirty="0">
              <a:solidFill>
                <a:srgbClr val="000000"/>
              </a:solidFill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εμφανιζόμενη διαφορά είναι στατιστικά σημαντική και δεν οφείλεται στα τυχαία σφάλματα της δειγματοληψίας. </a:t>
            </a:r>
            <a:endParaRPr lang="el-GR" b="1" dirty="0">
              <a:solidFill>
                <a:srgbClr val="000000"/>
              </a:solidFill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</a:rPr>
              <a:t>Π.χ.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b="1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123908" name="AutoShape 4"/>
          <p:cNvSpPr>
            <a:spLocks noChangeArrowheads="1"/>
          </p:cNvSpPr>
          <p:nvPr/>
        </p:nvSpPr>
        <p:spPr bwMode="auto">
          <a:xfrm>
            <a:off x="7315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/>
              <a:t>Έλεγχος της διαφοράς δυο μέσων</a:t>
            </a:r>
            <a:r>
              <a:rPr lang="el-GR"/>
              <a:t> 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Όταν </a:t>
            </a:r>
            <a:r>
              <a:rPr lang="el-GR" b="1" dirty="0">
                <a:solidFill>
                  <a:srgbClr val="FF0000"/>
                </a:solidFill>
              </a:rPr>
              <a:t>τα δείγματα είναι μικρά και ανεξάρτητα </a:t>
            </a:r>
          </a:p>
          <a:p>
            <a:pPr lvl="1" algn="just"/>
            <a:r>
              <a:rPr lang="el-GR" b="1" dirty="0">
                <a:solidFill>
                  <a:schemeClr val="accent2"/>
                </a:solidFill>
              </a:rPr>
              <a:t>Με την υπόθεση ότι </a:t>
            </a:r>
            <a:r>
              <a:rPr lang="el-GR" b="1" dirty="0" smtClean="0">
                <a:solidFill>
                  <a:schemeClr val="accent2"/>
                </a:solidFill>
              </a:rPr>
              <a:t>οι </a:t>
            </a:r>
            <a:r>
              <a:rPr lang="el-GR" b="1" dirty="0">
                <a:solidFill>
                  <a:schemeClr val="accent2"/>
                </a:solidFill>
              </a:rPr>
              <a:t>πληθυσμοί είναι κανονικοί και οι διακυμάνσεις των πληθυσμών ίσες σ</a:t>
            </a:r>
            <a:r>
              <a:rPr lang="el-GR" b="1" baseline="-25000" dirty="0">
                <a:solidFill>
                  <a:schemeClr val="accent2"/>
                </a:solidFill>
              </a:rPr>
              <a:t>1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dirty="0">
                <a:solidFill>
                  <a:schemeClr val="accent2"/>
                </a:solidFill>
              </a:rPr>
              <a:t> = σ</a:t>
            </a:r>
            <a:r>
              <a:rPr lang="el-GR" b="1" baseline="-25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chemeClr val="accent2"/>
                </a:solidFill>
              </a:rPr>
              <a:t>2 </a:t>
            </a:r>
            <a:endParaRPr lang="el-GR" b="1" baseline="30000" dirty="0">
              <a:solidFill>
                <a:srgbClr val="FF0000"/>
              </a:solidFill>
            </a:endParaRPr>
          </a:p>
          <a:p>
            <a:pPr algn="just"/>
            <a:r>
              <a:rPr lang="el-GR" sz="2800" b="1" dirty="0"/>
              <a:t>Εκτιμούμε την κοινή διακύμανση από τον τύπο </a:t>
            </a:r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>
              <a:buNone/>
            </a:pPr>
            <a:r>
              <a:rPr lang="el-GR" b="1" dirty="0" smtClean="0">
                <a:solidFill>
                  <a:srgbClr val="000000"/>
                </a:solidFill>
              </a:rPr>
              <a:t> </a:t>
            </a:r>
          </a:p>
          <a:p>
            <a:pPr lvl="1" algn="just"/>
            <a:r>
              <a:rPr lang="el-GR" b="1" dirty="0" smtClean="0">
                <a:solidFill>
                  <a:srgbClr val="000000"/>
                </a:solidFill>
              </a:rPr>
              <a:t>Επομένως </a:t>
            </a:r>
            <a:r>
              <a:rPr lang="el-GR" b="1" dirty="0">
                <a:solidFill>
                  <a:srgbClr val="000000"/>
                </a:solidFill>
              </a:rPr>
              <a:t>η διακύμανση της διαφοράς των μέσων θα είναι ίση </a:t>
            </a: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44390" name="Object 6"/>
          <p:cNvGraphicFramePr>
            <a:graphicFrameLocks noChangeAspect="1"/>
          </p:cNvGraphicFramePr>
          <p:nvPr/>
        </p:nvGraphicFramePr>
        <p:xfrm>
          <a:off x="1201738" y="2971800"/>
          <a:ext cx="498951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2" name="Εξίσωση" r:id="rId4" imgW="1676400" imgH="457200" progId="Equation.3">
                  <p:embed/>
                </p:oleObj>
              </mc:Choice>
              <mc:Fallback>
                <p:oleObj name="Εξίσωση" r:id="rId4" imgW="1676400" imgH="4572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1738" y="2971800"/>
                        <a:ext cx="498951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391" name="Object 7"/>
          <p:cNvGraphicFramePr>
            <a:graphicFrameLocks noChangeAspect="1"/>
          </p:cNvGraphicFramePr>
          <p:nvPr/>
        </p:nvGraphicFramePr>
        <p:xfrm>
          <a:off x="571472" y="5486400"/>
          <a:ext cx="71469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53" name="Εξίσωση" r:id="rId6" imgW="2616200" imgH="482600" progId="Equation.3">
                  <p:embed/>
                </p:oleObj>
              </mc:Choice>
              <mc:Fallback>
                <p:oleObj name="Εξίσωση" r:id="rId6" imgW="2616200" imgH="482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5486400"/>
                        <a:ext cx="7146925" cy="1371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92" name="AutoShape 8"/>
          <p:cNvSpPr>
            <a:spLocks noChangeArrowheads="1"/>
          </p:cNvSpPr>
          <p:nvPr/>
        </p:nvSpPr>
        <p:spPr bwMode="auto">
          <a:xfrm>
            <a:off x="8077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E3F4FF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 b="1" dirty="0" smtClean="0"/>
              <a:t>Σημείωση</a:t>
            </a:r>
            <a:endParaRPr lang="el-GR" dirty="0"/>
          </a:p>
        </p:txBody>
      </p:sp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/>
          <a:lstStyle/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Ο παρακάτω τύπος χρησιμοποιείται ακόμη και όταν τα δείγματα είναι μεγάλα και η διακύμανση θεωρητικά είναι κοινή και ίση στους δυο υπό εξέταση πληθυσμούς</a:t>
            </a:r>
            <a:endParaRPr lang="el-GR" b="1" dirty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el-GR" sz="2800" b="1" dirty="0" smtClean="0"/>
              <a:t> </a:t>
            </a:r>
            <a:endParaRPr lang="el-GR" sz="2800" b="1" dirty="0"/>
          </a:p>
          <a:p>
            <a:pPr lvl="1" algn="just">
              <a:buNone/>
            </a:pPr>
            <a:endParaRPr lang="en-US" b="1" dirty="0">
              <a:solidFill>
                <a:srgbClr val="000000"/>
              </a:solidFill>
            </a:endParaRPr>
          </a:p>
          <a:p>
            <a:pPr algn="just"/>
            <a:endParaRPr lang="el-GR" sz="2800" b="1" dirty="0"/>
          </a:p>
          <a:p>
            <a:pPr algn="just"/>
            <a:endParaRPr lang="el-GR" sz="2800" b="1" dirty="0"/>
          </a:p>
        </p:txBody>
      </p:sp>
      <p:graphicFrame>
        <p:nvGraphicFramePr>
          <p:cNvPr id="144390" name="Object 6"/>
          <p:cNvGraphicFramePr>
            <a:graphicFrameLocks noChangeAspect="1"/>
          </p:cNvGraphicFramePr>
          <p:nvPr/>
        </p:nvGraphicFramePr>
        <p:xfrm>
          <a:off x="1500166" y="3500438"/>
          <a:ext cx="498951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8" name="Εξίσωση" r:id="rId4" imgW="1676400" imgH="457200" progId="Equation.3">
                  <p:embed/>
                </p:oleObj>
              </mc:Choice>
              <mc:Fallback>
                <p:oleObj name="Εξίσωση" r:id="rId4" imgW="1676400" imgH="457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3500438"/>
                        <a:ext cx="498951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391" name="Object 7"/>
          <p:cNvGraphicFramePr>
            <a:graphicFrameLocks noChangeAspect="1"/>
          </p:cNvGraphicFramePr>
          <p:nvPr/>
        </p:nvGraphicFramePr>
        <p:xfrm>
          <a:off x="500034" y="5072074"/>
          <a:ext cx="71469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79" name="Εξίσωση" r:id="rId6" imgW="2616200" imgH="482600" progId="Equation.3">
                  <p:embed/>
                </p:oleObj>
              </mc:Choice>
              <mc:Fallback>
                <p:oleObj name="Εξίσωση" r:id="rId6" imgW="2616200" imgH="482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5072074"/>
                        <a:ext cx="7146925" cy="1371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1. </a:t>
            </a:r>
            <a:r>
              <a:rPr lang="el-GR" b="1" dirty="0">
                <a:solidFill>
                  <a:srgbClr val="FF0000"/>
                </a:solidFill>
              </a:rPr>
              <a:t>Όταν τα δείγματα είναι μικρά και </a:t>
            </a:r>
            <a:r>
              <a:rPr lang="el-GR" b="1" dirty="0" smtClean="0">
                <a:solidFill>
                  <a:srgbClr val="FF0000"/>
                </a:solidFill>
              </a:rPr>
              <a:t>ανεξάρτητα από όμοιους πληθυσμούς </a:t>
            </a:r>
            <a:endParaRPr lang="el-GR" b="1" dirty="0">
              <a:solidFill>
                <a:srgbClr val="FF0000"/>
              </a:solidFill>
            </a:endParaRPr>
          </a:p>
          <a:p>
            <a:pPr lvl="1" algn="just"/>
            <a:r>
              <a:rPr lang="el-GR" b="1" dirty="0">
                <a:solidFill>
                  <a:schemeClr val="accent2"/>
                </a:solidFill>
              </a:rPr>
              <a:t>Με την υπόθεση ότι οι </a:t>
            </a:r>
            <a:r>
              <a:rPr lang="el-GR" b="1" dirty="0" smtClean="0">
                <a:solidFill>
                  <a:schemeClr val="accent2"/>
                </a:solidFill>
              </a:rPr>
              <a:t>πληθυσμοί </a:t>
            </a:r>
            <a:r>
              <a:rPr lang="el-GR" b="1" dirty="0">
                <a:solidFill>
                  <a:schemeClr val="accent2"/>
                </a:solidFill>
              </a:rPr>
              <a:t>είναι κανονικοί και οι διακυμάνσεις των πληθυσμών ίσες σ</a:t>
            </a:r>
            <a:r>
              <a:rPr lang="el-GR" b="1" baseline="-25000" dirty="0">
                <a:solidFill>
                  <a:schemeClr val="accent2"/>
                </a:solidFill>
              </a:rPr>
              <a:t>1</a:t>
            </a:r>
            <a:r>
              <a:rPr lang="el-GR" b="1" baseline="30000" dirty="0">
                <a:solidFill>
                  <a:schemeClr val="accent2"/>
                </a:solidFill>
              </a:rPr>
              <a:t>2</a:t>
            </a:r>
            <a:r>
              <a:rPr lang="el-GR" b="1" dirty="0">
                <a:solidFill>
                  <a:schemeClr val="accent2"/>
                </a:solidFill>
              </a:rPr>
              <a:t> = σ</a:t>
            </a:r>
            <a:r>
              <a:rPr lang="el-GR" b="1" baseline="-25000" dirty="0">
                <a:solidFill>
                  <a:schemeClr val="accent2"/>
                </a:solidFill>
              </a:rPr>
              <a:t>2</a:t>
            </a:r>
            <a:r>
              <a:rPr lang="el-GR" b="1" baseline="30000" dirty="0">
                <a:solidFill>
                  <a:schemeClr val="accent2"/>
                </a:solidFill>
              </a:rPr>
              <a:t>2 </a:t>
            </a:r>
            <a:endParaRPr lang="el-GR" b="1" baseline="30000" dirty="0">
              <a:solidFill>
                <a:srgbClr val="FF0000"/>
              </a:solidFill>
            </a:endParaRPr>
          </a:p>
          <a:p>
            <a:pPr algn="just"/>
            <a:endParaRPr lang="el-GR" sz="2800" b="1" dirty="0"/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/>
            <a:endParaRPr lang="el-GR" b="1" dirty="0">
              <a:solidFill>
                <a:srgbClr val="000000"/>
              </a:solidFill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</a:rPr>
              <a:t>Ο έλεγχος γίνεται με την στατιστικό μέτρο </a:t>
            </a:r>
            <a:r>
              <a:rPr lang="en-US" b="1" dirty="0">
                <a:solidFill>
                  <a:srgbClr val="000000"/>
                </a:solidFill>
              </a:rPr>
              <a:t>t </a:t>
            </a:r>
          </a:p>
          <a:p>
            <a:pPr algn="just"/>
            <a:endParaRPr lang="el-GR" sz="2800" b="1" dirty="0"/>
          </a:p>
          <a:p>
            <a:pPr algn="just"/>
            <a:endParaRPr lang="el-GR" sz="2800" b="1" dirty="0" smtClean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2. </a:t>
            </a:r>
            <a:r>
              <a:rPr lang="el-GR" sz="2800" b="1" dirty="0">
                <a:solidFill>
                  <a:srgbClr val="FF0000"/>
                </a:solidFill>
              </a:rPr>
              <a:t>Όταν τα δείγματα είναι μικρά και </a:t>
            </a:r>
            <a:r>
              <a:rPr lang="el-GR" sz="2800" b="1" dirty="0" smtClean="0">
                <a:solidFill>
                  <a:srgbClr val="FF0000"/>
                </a:solidFill>
              </a:rPr>
              <a:t>ανεξάρτητα, αλλά  </a:t>
            </a:r>
            <a:r>
              <a:rPr lang="el-GR" sz="2800" b="1" dirty="0">
                <a:solidFill>
                  <a:srgbClr val="FF0000"/>
                </a:solidFill>
              </a:rPr>
              <a:t>από </a:t>
            </a:r>
            <a:r>
              <a:rPr lang="el-GR" sz="2800" b="1" dirty="0" smtClean="0">
                <a:solidFill>
                  <a:srgbClr val="FF0000"/>
                </a:solidFill>
              </a:rPr>
              <a:t>μη όμοιους πληθυσμούς, τότε  </a:t>
            </a:r>
            <a:endParaRPr lang="el-GR" sz="2800" b="1" dirty="0">
              <a:solidFill>
                <a:srgbClr val="FF0000"/>
              </a:solidFill>
            </a:endParaRPr>
          </a:p>
          <a:p>
            <a:pPr algn="just"/>
            <a:endParaRPr lang="el-GR" sz="2800" b="1" dirty="0"/>
          </a:p>
        </p:txBody>
      </p:sp>
      <p:graphicFrame>
        <p:nvGraphicFramePr>
          <p:cNvPr id="145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456278"/>
              </p:ext>
            </p:extLst>
          </p:nvPr>
        </p:nvGraphicFramePr>
        <p:xfrm>
          <a:off x="0" y="2276872"/>
          <a:ext cx="498951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5" name="Εξίσωση" r:id="rId4" imgW="1676400" imgH="457200" progId="Equation.3">
                  <p:embed/>
                </p:oleObj>
              </mc:Choice>
              <mc:Fallback>
                <p:oleObj name="Εξίσωση" r:id="rId4" imgW="1676400" imgH="4572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76872"/>
                        <a:ext cx="4989513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3053806"/>
              </p:ext>
            </p:extLst>
          </p:nvPr>
        </p:nvGraphicFramePr>
        <p:xfrm>
          <a:off x="5148064" y="2060848"/>
          <a:ext cx="3781425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6" name="Εξίσωση" r:id="rId6" imgW="1384300" imgH="482600" progId="Equation.3">
                  <p:embed/>
                </p:oleObj>
              </mc:Choice>
              <mc:Fallback>
                <p:oleObj name="Εξίσωση" r:id="rId6" imgW="1384300" imgH="4826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2060848"/>
                        <a:ext cx="3781425" cy="1371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691680"/>
              </p:ext>
            </p:extLst>
          </p:nvPr>
        </p:nvGraphicFramePr>
        <p:xfrm>
          <a:off x="1187624" y="4077072"/>
          <a:ext cx="3493249" cy="1194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7" name="Εξίσωση" r:id="rId8" imgW="1459866" imgH="482391" progId="Equation.3">
                  <p:embed/>
                </p:oleObj>
              </mc:Choice>
              <mc:Fallback>
                <p:oleObj name="Εξίσωση" r:id="rId8" imgW="1459866" imgH="482391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4077072"/>
                        <a:ext cx="3493249" cy="119479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1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1406631"/>
              </p:ext>
            </p:extLst>
          </p:nvPr>
        </p:nvGraphicFramePr>
        <p:xfrm>
          <a:off x="5940152" y="4437112"/>
          <a:ext cx="2831232" cy="546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8" name="Εξίσωση" r:id="rId10" imgW="1028254" imgH="215806" progId="Equation.3">
                  <p:embed/>
                </p:oleObj>
              </mc:Choice>
              <mc:Fallback>
                <p:oleObj name="Εξίσωση" r:id="rId10" imgW="1028254" imgH="215806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4437112"/>
                        <a:ext cx="2831232" cy="5463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50622"/>
              </p:ext>
            </p:extLst>
          </p:nvPr>
        </p:nvGraphicFramePr>
        <p:xfrm>
          <a:off x="5659438" y="5495925"/>
          <a:ext cx="3333750" cy="1433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9" name="Εξίσωση" r:id="rId12" imgW="1320480" imgH="545760" progId="Equation.3">
                  <p:embed/>
                </p:oleObj>
              </mc:Choice>
              <mc:Fallback>
                <p:oleObj name="Εξίσωση" r:id="rId12" imgW="1320480" imgH="5457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9438" y="5495925"/>
                        <a:ext cx="3333750" cy="14335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/>
              <a:t>Τα δεδομένα δυο ανεξάρτητων δειγμάτων που έχουν επιλεγεί από δυο </a:t>
            </a:r>
            <a:r>
              <a:rPr lang="el-GR" dirty="0" smtClean="0"/>
              <a:t>πληθυσμούς </a:t>
            </a:r>
            <a:r>
              <a:rPr lang="el-GR" dirty="0"/>
              <a:t>που κατανέμονται κανονικά ως προς την μεταβλητή </a:t>
            </a:r>
            <a:r>
              <a:rPr lang="el-GR" dirty="0" smtClean="0"/>
              <a:t>Χ1 και Χ2 </a:t>
            </a:r>
            <a:r>
              <a:rPr lang="el-GR" dirty="0"/>
              <a:t>είναι</a:t>
            </a:r>
            <a:r>
              <a:rPr lang="en-US" dirty="0"/>
              <a:t>:</a:t>
            </a:r>
            <a:endParaRPr lang="el-GR" dirty="0"/>
          </a:p>
          <a:p>
            <a:pPr algn="just"/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</a:t>
            </a:r>
            <a:r>
              <a:rPr lang="el-GR" sz="2800" b="1" dirty="0">
                <a:solidFill>
                  <a:srgbClr val="000000"/>
                </a:solidFill>
              </a:rPr>
              <a:t>10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b="1" dirty="0"/>
              <a:t>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</a:t>
            </a:r>
            <a:r>
              <a:rPr lang="el-GR" sz="2800" b="1" dirty="0"/>
              <a:t>8</a:t>
            </a:r>
            <a:r>
              <a:rPr lang="el-GR" sz="2800" dirty="0"/>
              <a:t> </a:t>
            </a:r>
            <a:r>
              <a:rPr lang="el-GR" sz="2800" b="1" dirty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=1,7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=2,2</a:t>
            </a:r>
          </a:p>
          <a:p>
            <a:pPr algn="just"/>
            <a:r>
              <a:rPr lang="el-GR" sz="2800" b="1" dirty="0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,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 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58720" name="Object 0"/>
          <p:cNvGraphicFramePr>
            <a:graphicFrameLocks noChangeAspect="1"/>
          </p:cNvGraphicFramePr>
          <p:nvPr/>
        </p:nvGraphicFramePr>
        <p:xfrm>
          <a:off x="3352800" y="2057400"/>
          <a:ext cx="31956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82" name="Εξίσωση" r:id="rId4" imgW="1295400" imgH="241300" progId="Equation.3">
                  <p:embed/>
                </p:oleObj>
              </mc:Choice>
              <mc:Fallback>
                <p:oleObj name="Εξίσωση" r:id="rId4" imgW="1295400" imgH="2413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057400"/>
                        <a:ext cx="31956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721" name="Object 1"/>
          <p:cNvGraphicFramePr>
            <a:graphicFrameLocks noChangeAspect="1"/>
          </p:cNvGraphicFramePr>
          <p:nvPr/>
        </p:nvGraphicFramePr>
        <p:xfrm>
          <a:off x="185738" y="5334000"/>
          <a:ext cx="895826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83" name="Εξίσωση" r:id="rId6" imgW="3009900" imgH="457200" progId="Equation.3">
                  <p:embed/>
                </p:oleObj>
              </mc:Choice>
              <mc:Fallback>
                <p:oleObj name="Εξίσωση" r:id="rId6" imgW="3009900" imgH="4572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5334000"/>
                        <a:ext cx="8958262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1" name="AutoShape 5"/>
          <p:cNvSpPr>
            <a:spLocks noChangeArrowheads="1"/>
          </p:cNvSpPr>
          <p:nvPr/>
        </p:nvSpPr>
        <p:spPr bwMode="auto">
          <a:xfrm>
            <a:off x="8153400" y="4495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sz="2800" b="1"/>
              <a:t>n</a:t>
            </a:r>
            <a:r>
              <a:rPr lang="en-US" sz="2800" b="1" baseline="-25000"/>
              <a:t>1</a:t>
            </a:r>
            <a:r>
              <a:rPr lang="en-US" sz="2800" b="1"/>
              <a:t>=</a:t>
            </a:r>
            <a:r>
              <a:rPr lang="el-GR" sz="2800" b="1">
                <a:solidFill>
                  <a:srgbClr val="000000"/>
                </a:solidFill>
              </a:rPr>
              <a:t>10</a:t>
            </a:r>
            <a:r>
              <a:rPr lang="en-US" sz="2800" b="1">
                <a:solidFill>
                  <a:srgbClr val="000000"/>
                </a:solidFill>
              </a:rPr>
              <a:t> </a:t>
            </a:r>
            <a:r>
              <a:rPr lang="el-GR" sz="2800" b="1">
                <a:solidFill>
                  <a:srgbClr val="000000"/>
                </a:solidFill>
              </a:rPr>
              <a:t>και</a:t>
            </a:r>
            <a:r>
              <a:rPr lang="el-GR" sz="2800" b="1"/>
              <a:t> </a:t>
            </a:r>
            <a:r>
              <a:rPr lang="en-US" sz="2800" b="1"/>
              <a:t>n</a:t>
            </a:r>
            <a:r>
              <a:rPr lang="en-US" sz="2800" b="1" baseline="-25000"/>
              <a:t>2</a:t>
            </a:r>
            <a:r>
              <a:rPr lang="en-US" sz="2800" b="1"/>
              <a:t>=</a:t>
            </a:r>
            <a:r>
              <a:rPr lang="el-GR" sz="2800" b="1"/>
              <a:t>8</a:t>
            </a:r>
            <a:r>
              <a:rPr lang="el-GR" sz="2800"/>
              <a:t> </a:t>
            </a:r>
            <a:r>
              <a:rPr lang="el-GR" sz="2800" b="1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n-US" sz="2800" b="1"/>
              <a:t>S</a:t>
            </a:r>
            <a:r>
              <a:rPr lang="el-GR" sz="2800" b="1" baseline="-25000">
                <a:solidFill>
                  <a:srgbClr val="000000"/>
                </a:solidFill>
              </a:rPr>
              <a:t>1</a:t>
            </a:r>
            <a:r>
              <a:rPr lang="el-GR" sz="2800" b="1" baseline="30000">
                <a:solidFill>
                  <a:srgbClr val="000000"/>
                </a:solidFill>
              </a:rPr>
              <a:t>2</a:t>
            </a:r>
            <a:r>
              <a:rPr lang="el-GR" sz="2800" b="1">
                <a:solidFill>
                  <a:srgbClr val="000000"/>
                </a:solidFill>
              </a:rPr>
              <a:t>=1,7   </a:t>
            </a:r>
            <a:r>
              <a:rPr lang="en-US" sz="2800" b="1">
                <a:solidFill>
                  <a:srgbClr val="000000"/>
                </a:solidFill>
              </a:rPr>
              <a:t>S</a:t>
            </a:r>
            <a:r>
              <a:rPr lang="el-GR" sz="2800" b="1" baseline="-25000">
                <a:solidFill>
                  <a:srgbClr val="000000"/>
                </a:solidFill>
              </a:rPr>
              <a:t>2</a:t>
            </a:r>
            <a:r>
              <a:rPr lang="el-GR" sz="2800" b="1" baseline="30000">
                <a:solidFill>
                  <a:srgbClr val="000000"/>
                </a:solidFill>
              </a:rPr>
              <a:t>2</a:t>
            </a:r>
            <a:r>
              <a:rPr lang="el-GR" sz="2800" b="1">
                <a:solidFill>
                  <a:srgbClr val="000000"/>
                </a:solidFill>
              </a:rPr>
              <a:t>=2,2</a:t>
            </a:r>
          </a:p>
          <a:p>
            <a:pPr algn="just"/>
            <a:r>
              <a:rPr lang="el-GR" sz="2800" b="1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/>
            <a:r>
              <a:rPr lang="el-GR" b="1">
                <a:solidFill>
                  <a:srgbClr val="000000"/>
                </a:solidFill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n-US" b="1">
                <a:solidFill>
                  <a:srgbClr val="000000"/>
                </a:solidFill>
              </a:rPr>
              <a:t>: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>
                <a:solidFill>
                  <a:srgbClr val="000000"/>
                </a:solidFill>
              </a:rPr>
              <a:t>2 </a:t>
            </a:r>
            <a:r>
              <a:rPr lang="el-GR" sz="2800">
                <a:latin typeface="Tahoma" pitchFamily="34" charset="0"/>
              </a:rPr>
              <a:t>ή 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>
                <a:solidFill>
                  <a:srgbClr val="000000"/>
                </a:solidFill>
              </a:rPr>
              <a:t>1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>
                <a:solidFill>
                  <a:srgbClr val="000000"/>
                </a:solidFill>
              </a:rPr>
              <a:t>-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>
                <a:solidFill>
                  <a:srgbClr val="000000"/>
                </a:solidFill>
              </a:rPr>
              <a:t>2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l-GR" sz="2800">
                <a:latin typeface="Tahoma" pitchFamily="34" charset="0"/>
              </a:rPr>
              <a:t>=0    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2</a:t>
            </a:r>
            <a:endParaRPr lang="el-GR"/>
          </a:p>
          <a:p>
            <a:pPr algn="just"/>
            <a:endParaRPr lang="el-GR"/>
          </a:p>
        </p:txBody>
      </p:sp>
      <p:graphicFrame>
        <p:nvGraphicFramePr>
          <p:cNvPr id="159744" name="Object 0"/>
          <p:cNvGraphicFramePr>
            <a:graphicFrameLocks noChangeAspect="1"/>
          </p:cNvGraphicFramePr>
          <p:nvPr/>
        </p:nvGraphicFramePr>
        <p:xfrm>
          <a:off x="3124200" y="0"/>
          <a:ext cx="31956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4" name="Εξίσωση" r:id="rId4" imgW="1295400" imgH="241300" progId="Equation.3">
                  <p:embed/>
                </p:oleObj>
              </mc:Choice>
              <mc:Fallback>
                <p:oleObj name="Εξίσωση" r:id="rId4" imgW="1295400" imgH="2413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0"/>
                        <a:ext cx="319563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5" name="Object 1"/>
          <p:cNvGraphicFramePr>
            <a:graphicFrameLocks noChangeAspect="1"/>
          </p:cNvGraphicFramePr>
          <p:nvPr/>
        </p:nvGraphicFramePr>
        <p:xfrm>
          <a:off x="7391400" y="2057400"/>
          <a:ext cx="1549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5" name="Εξίσωση" r:id="rId6" imgW="520700" imgH="228600" progId="Equation.3">
                  <p:embed/>
                </p:oleObj>
              </mc:Choice>
              <mc:Fallback>
                <p:oleObj name="Εξίσωση" r:id="rId6" imgW="520700" imgH="2286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057400"/>
                        <a:ext cx="1549400" cy="571500"/>
                      </a:xfrm>
                      <a:prstGeom prst="rect">
                        <a:avLst/>
                      </a:prstGeom>
                      <a:solidFill>
                        <a:srgbClr val="33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6" name="Object 2"/>
          <p:cNvGraphicFramePr>
            <a:graphicFrameLocks noChangeAspect="1"/>
          </p:cNvGraphicFramePr>
          <p:nvPr/>
        </p:nvGraphicFramePr>
        <p:xfrm>
          <a:off x="457200" y="2667000"/>
          <a:ext cx="7424738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6" name="Εξίσωση" r:id="rId8" imgW="2717800" imgH="482600" progId="Equation.3">
                  <p:embed/>
                </p:oleObj>
              </mc:Choice>
              <mc:Fallback>
                <p:oleObj name="Εξίσωση" r:id="rId8" imgW="2717800" imgH="482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667000"/>
                        <a:ext cx="7424738" cy="1371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7" name="Object 3"/>
          <p:cNvGraphicFramePr>
            <a:graphicFrameLocks noChangeAspect="1"/>
          </p:cNvGraphicFramePr>
          <p:nvPr/>
        </p:nvGraphicFramePr>
        <p:xfrm>
          <a:off x="381000" y="4114800"/>
          <a:ext cx="78867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7" name="Εξίσωση" r:id="rId10" imgW="2628900" imgH="482600" progId="Equation.3">
                  <p:embed/>
                </p:oleObj>
              </mc:Choice>
              <mc:Fallback>
                <p:oleObj name="Εξίσωση" r:id="rId10" imgW="2628900" imgH="482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114800"/>
                        <a:ext cx="7886700" cy="14986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8" name="Object 4"/>
          <p:cNvGraphicFramePr>
            <a:graphicFrameLocks noChangeAspect="1"/>
          </p:cNvGraphicFramePr>
          <p:nvPr/>
        </p:nvGraphicFramePr>
        <p:xfrm>
          <a:off x="228600" y="5791200"/>
          <a:ext cx="8077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98" name="Εξίσωση" r:id="rId12" imgW="2019300" imgH="215900" progId="Equation.3">
                  <p:embed/>
                </p:oleObj>
              </mc:Choice>
              <mc:Fallback>
                <p:oleObj name="Εξίσωση" r:id="rId12" imgW="2019300" imgH="2159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791200"/>
                        <a:ext cx="80772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n-US" sz="2800" b="1" dirty="0"/>
              <a:t>n</a:t>
            </a:r>
            <a:r>
              <a:rPr lang="en-US" sz="2800" b="1" baseline="-25000" dirty="0"/>
              <a:t>1</a:t>
            </a:r>
            <a:r>
              <a:rPr lang="en-US" sz="2800" b="1" dirty="0"/>
              <a:t>=</a:t>
            </a:r>
            <a:r>
              <a:rPr lang="el-GR" sz="2800" b="1" dirty="0">
                <a:solidFill>
                  <a:srgbClr val="000000"/>
                </a:solidFill>
              </a:rPr>
              <a:t>10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>
                <a:solidFill>
                  <a:srgbClr val="000000"/>
                </a:solidFill>
              </a:rPr>
              <a:t>και</a:t>
            </a:r>
            <a:r>
              <a:rPr lang="el-GR" sz="2800" b="1" dirty="0"/>
              <a:t> </a:t>
            </a:r>
            <a:r>
              <a:rPr lang="en-US" sz="2800" b="1" dirty="0"/>
              <a:t>n</a:t>
            </a:r>
            <a:r>
              <a:rPr lang="en-US" sz="2800" b="1" baseline="-25000" dirty="0"/>
              <a:t>2</a:t>
            </a:r>
            <a:r>
              <a:rPr lang="en-US" sz="2800" b="1" dirty="0"/>
              <a:t>=</a:t>
            </a:r>
            <a:r>
              <a:rPr lang="el-GR" sz="2800" b="1" dirty="0"/>
              <a:t>8</a:t>
            </a:r>
            <a:r>
              <a:rPr lang="el-GR" sz="2800" dirty="0"/>
              <a:t> </a:t>
            </a:r>
            <a:r>
              <a:rPr lang="el-GR" sz="2800" b="1" dirty="0">
                <a:solidFill>
                  <a:srgbClr val="000000"/>
                </a:solidFill>
              </a:rPr>
              <a:t> 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n-US" sz="2800" b="1" dirty="0"/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1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=1,7   </a:t>
            </a:r>
            <a:r>
              <a:rPr lang="en-US" sz="2800" b="1" dirty="0">
                <a:solidFill>
                  <a:srgbClr val="000000"/>
                </a:solidFill>
              </a:rPr>
              <a:t>S</a:t>
            </a:r>
            <a:r>
              <a:rPr lang="el-GR" sz="2800" b="1" baseline="-25000" dirty="0">
                <a:solidFill>
                  <a:srgbClr val="000000"/>
                </a:solidFill>
              </a:rPr>
              <a:t>2</a:t>
            </a:r>
            <a:r>
              <a:rPr lang="el-GR" sz="2800" b="1" baseline="30000" dirty="0">
                <a:solidFill>
                  <a:srgbClr val="000000"/>
                </a:solidFill>
              </a:rPr>
              <a:t>2</a:t>
            </a:r>
            <a:r>
              <a:rPr lang="el-GR" sz="2800" b="1" dirty="0">
                <a:solidFill>
                  <a:srgbClr val="000000"/>
                </a:solidFill>
              </a:rPr>
              <a:t>=2,2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sz="2800" b="1" dirty="0">
                <a:solidFill>
                  <a:srgbClr val="000000"/>
                </a:solidFill>
              </a:rPr>
              <a:t>Να ελεγχθεί σε επίπεδο σημαντικότητας α=0,05 η ισότητα των μέσων των δυο πληθυσμών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=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l-GR" sz="2800" dirty="0">
                <a:latin typeface="Tahoma" pitchFamily="34" charset="0"/>
              </a:rPr>
              <a:t> ή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600" b="1" dirty="0">
                <a:solidFill>
                  <a:srgbClr val="000000"/>
                </a:solidFill>
              </a:rPr>
              <a:t>-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>
                <a:solidFill>
                  <a:srgbClr val="000000"/>
                </a:solidFill>
              </a:rPr>
              <a:t>2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</a:rPr>
              <a:t>=0 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baseline="-25000" dirty="0">
                <a:solidFill>
                  <a:srgbClr val="000000"/>
                </a:solidFill>
              </a:rPr>
              <a:t>1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>
                <a:solidFill>
                  <a:srgbClr val="000000"/>
                </a:solidFill>
              </a:rPr>
              <a:t>2</a:t>
            </a: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b="1" baseline="-25000" dirty="0">
              <a:solidFill>
                <a:srgbClr val="000000"/>
              </a:solidFill>
            </a:endParaRPr>
          </a:p>
          <a:p>
            <a:endParaRPr lang="el-GR" dirty="0"/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</a:t>
            </a:r>
            <a:r>
              <a:rPr lang="en-US" dirty="0" smtClean="0">
                <a:sym typeface="Wingdings" pitchFamily="2" charset="2"/>
              </a:rPr>
              <a:t>  </a:t>
            </a:r>
            <a:r>
              <a:rPr lang="en-US" dirty="0">
                <a:sym typeface="Wingdings" pitchFamily="2" charset="2"/>
              </a:rPr>
              <a:t>t</a:t>
            </a:r>
            <a:r>
              <a:rPr lang="en-US" baseline="-25000" dirty="0">
                <a:sym typeface="Wingdings" pitchFamily="2" charset="2"/>
              </a:rPr>
              <a:t>n-1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18-</a:t>
            </a:r>
            <a:r>
              <a:rPr lang="el-GR" baseline="-25000" dirty="0">
                <a:sym typeface="Wingdings" pitchFamily="2" charset="2"/>
              </a:rPr>
              <a:t>2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</a:t>
            </a:r>
            <a:r>
              <a:rPr lang="el-GR" baseline="-25000" dirty="0" smtClean="0">
                <a:sym typeface="Wingdings" pitchFamily="2" charset="2"/>
              </a:rPr>
              <a:t>6</a:t>
            </a:r>
            <a:r>
              <a:rPr lang="el-GR" dirty="0" smtClean="0">
                <a:sym typeface="Wingdings" pitchFamily="2" charset="2"/>
              </a:rPr>
              <a:t>=2,120</a:t>
            </a:r>
            <a:endParaRPr lang="el-GR" baseline="-25000" dirty="0">
              <a:sym typeface="Wingdings" pitchFamily="2" charset="2"/>
            </a:endParaRPr>
          </a:p>
          <a:p>
            <a:endParaRPr lang="el-GR" dirty="0"/>
          </a:p>
          <a:p>
            <a:pPr algn="just">
              <a:lnSpc>
                <a:spcPct val="90000"/>
              </a:lnSpc>
              <a:spcBef>
                <a:spcPct val="5000"/>
              </a:spcBef>
            </a:pPr>
            <a:endParaRPr lang="el-GR" dirty="0"/>
          </a:p>
          <a:p>
            <a:pPr algn="just"/>
            <a:endParaRPr lang="el-GR" dirty="0"/>
          </a:p>
        </p:txBody>
      </p:sp>
      <p:graphicFrame>
        <p:nvGraphicFramePr>
          <p:cNvPr id="160768" name="Object 0"/>
          <p:cNvGraphicFramePr>
            <a:graphicFrameLocks noChangeAspect="1"/>
          </p:cNvGraphicFramePr>
          <p:nvPr/>
        </p:nvGraphicFramePr>
        <p:xfrm>
          <a:off x="3124200" y="0"/>
          <a:ext cx="350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0" name="Εξίσωση" r:id="rId4" imgW="1295400" imgH="241300" progId="Equation.3">
                  <p:embed/>
                </p:oleObj>
              </mc:Choice>
              <mc:Fallback>
                <p:oleObj name="Εξίσωση" r:id="rId4" imgW="1295400" imgH="2413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0"/>
                        <a:ext cx="35052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69" name="Object 1"/>
          <p:cNvGraphicFramePr>
            <a:graphicFrameLocks noChangeAspect="1"/>
          </p:cNvGraphicFramePr>
          <p:nvPr/>
        </p:nvGraphicFramePr>
        <p:xfrm>
          <a:off x="0" y="2209800"/>
          <a:ext cx="78867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1" name="Εξίσωση" r:id="rId6" imgW="2628900" imgH="482600" progId="Equation.3">
                  <p:embed/>
                </p:oleObj>
              </mc:Choice>
              <mc:Fallback>
                <p:oleObj name="Εξίσωση" r:id="rId6" imgW="2628900" imgH="482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09800"/>
                        <a:ext cx="7886700" cy="10668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70" name="Object 2"/>
          <p:cNvGraphicFramePr>
            <a:graphicFrameLocks noChangeAspect="1"/>
          </p:cNvGraphicFramePr>
          <p:nvPr/>
        </p:nvGraphicFramePr>
        <p:xfrm>
          <a:off x="914400" y="3276600"/>
          <a:ext cx="5334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2" name="Εξίσωση" r:id="rId8" imgW="2019300" imgH="215900" progId="Equation.3">
                  <p:embed/>
                </p:oleObj>
              </mc:Choice>
              <mc:Fallback>
                <p:oleObj name="Εξίσωση" r:id="rId8" imgW="2019300" imgH="2159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276600"/>
                        <a:ext cx="5334000" cy="533400"/>
                      </a:xfrm>
                      <a:prstGeom prst="rect">
                        <a:avLst/>
                      </a:prstGeom>
                      <a:solidFill>
                        <a:srgbClr val="33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302072"/>
              </p:ext>
            </p:extLst>
          </p:nvPr>
        </p:nvGraphicFramePr>
        <p:xfrm>
          <a:off x="104775" y="4402138"/>
          <a:ext cx="3143250" cy="158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3" name="Εξίσωση" r:id="rId10" imgW="1346040" imgH="672840" progId="Equation.3">
                  <p:embed/>
                </p:oleObj>
              </mc:Choice>
              <mc:Fallback>
                <p:oleObj name="Εξίσωση" r:id="rId10" imgW="1346040" imgH="67284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" y="4402138"/>
                        <a:ext cx="3143250" cy="1585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0773" name="Object 5"/>
          <p:cNvGraphicFramePr>
            <a:graphicFrameLocks noChangeAspect="1"/>
          </p:cNvGraphicFramePr>
          <p:nvPr/>
        </p:nvGraphicFramePr>
        <p:xfrm>
          <a:off x="3521075" y="4495800"/>
          <a:ext cx="5530850" cy="225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4" name="Έγγραφο" r:id="rId13" imgW="5717584" imgH="2301274" progId="Word.Document.12">
                  <p:embed/>
                </p:oleObj>
              </mc:Choice>
              <mc:Fallback>
                <p:oleObj name="Έγγραφο" r:id="rId13" imgW="5717584" imgH="2301274" progId="Word.Document.12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075" y="4495800"/>
                        <a:ext cx="5530850" cy="2255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el-GR" dirty="0" smtClean="0"/>
              <a:t>Άσκηση Αξιολόγησης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 algn="just"/>
            <a:r>
              <a:rPr lang="el-GR" dirty="0"/>
              <a:t>Τα </a:t>
            </a:r>
            <a:r>
              <a:rPr lang="el-GR" dirty="0" smtClean="0"/>
              <a:t>παρακάτω δυο </a:t>
            </a:r>
            <a:r>
              <a:rPr lang="el-GR" dirty="0"/>
              <a:t>ανεξάρτητων δειγμάτων </a:t>
            </a:r>
            <a:r>
              <a:rPr lang="el-GR" dirty="0" smtClean="0"/>
              <a:t>έχουν ληφθεί από </a:t>
            </a:r>
            <a:r>
              <a:rPr lang="el-GR" dirty="0"/>
              <a:t>δυο </a:t>
            </a:r>
            <a:r>
              <a:rPr lang="el-GR" dirty="0" smtClean="0"/>
              <a:t>όμοιους ως προς τη διακύμανση κανονικούς πληθυσμούς.</a:t>
            </a:r>
            <a:endParaRPr lang="el-GR" dirty="0"/>
          </a:p>
          <a:p>
            <a:pPr algn="just"/>
            <a:r>
              <a:rPr lang="en-US" sz="2800" b="1" dirty="0" smtClean="0"/>
              <a:t>X1</a:t>
            </a:r>
            <a:r>
              <a:rPr lang="el-GR" sz="2800" b="1" dirty="0"/>
              <a:t> </a:t>
            </a:r>
            <a:r>
              <a:rPr lang="en-US" sz="2800" b="1" dirty="0" smtClean="0"/>
              <a:t>:  1, 4,  4</a:t>
            </a:r>
            <a:endParaRPr lang="el-GR" sz="2800" b="1" dirty="0">
              <a:solidFill>
                <a:srgbClr val="000000"/>
              </a:solidFill>
            </a:endParaRPr>
          </a:p>
          <a:p>
            <a:pPr algn="just"/>
            <a:r>
              <a:rPr lang="en-US" sz="2800" b="1" dirty="0" smtClean="0"/>
              <a:t>X2:  12,  5, 1</a:t>
            </a:r>
            <a:endParaRPr lang="el-GR" sz="2800" b="1" dirty="0">
              <a:solidFill>
                <a:srgbClr val="000000"/>
              </a:solidFill>
            </a:endParaRPr>
          </a:p>
          <a:p>
            <a:pPr algn="just"/>
            <a:r>
              <a:rPr lang="el-GR" sz="2800" b="1" dirty="0">
                <a:solidFill>
                  <a:srgbClr val="000000"/>
                </a:solidFill>
              </a:rPr>
              <a:t>Να ελεγχθεί σε επίπεδο σημαντικότητας </a:t>
            </a:r>
            <a:r>
              <a:rPr lang="el-GR" sz="2800" b="1" dirty="0" smtClean="0">
                <a:solidFill>
                  <a:srgbClr val="000000"/>
                </a:solidFill>
              </a:rPr>
              <a:t>α=0,</a:t>
            </a:r>
            <a:r>
              <a:rPr lang="en-US" sz="2800" b="1" dirty="0" smtClean="0">
                <a:solidFill>
                  <a:srgbClr val="000000"/>
                </a:solidFill>
              </a:rPr>
              <a:t>10</a:t>
            </a:r>
            <a:r>
              <a:rPr lang="el-GR" sz="2800" b="1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r>
              <a:rPr lang="el-GR" b="1" dirty="0" smtClean="0">
                <a:solidFill>
                  <a:srgbClr val="000000"/>
                </a:solidFill>
              </a:rPr>
              <a:t>Η</a:t>
            </a:r>
            <a:r>
              <a:rPr lang="el-GR" b="1" baseline="-25000" dirty="0" smtClean="0">
                <a:solidFill>
                  <a:srgbClr val="000000"/>
                </a:solidFill>
              </a:rPr>
              <a:t>0</a:t>
            </a:r>
            <a:r>
              <a:rPr lang="en-US" b="1" dirty="0">
                <a:solidFill>
                  <a:srgbClr val="000000"/>
                </a:solidFill>
              </a:rPr>
              <a:t>:</a:t>
            </a:r>
            <a:r>
              <a:rPr lang="el-GR" b="1" dirty="0">
                <a:solidFill>
                  <a:srgbClr val="000000"/>
                </a:solidFill>
              </a:rPr>
              <a:t> 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sz="3600" b="1" baseline="-25000" dirty="0">
                <a:solidFill>
                  <a:srgbClr val="000000"/>
                </a:solidFill>
              </a:rPr>
              <a:t>1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cs typeface="Times New Roman" pitchFamily="18" charset="0"/>
              </a:rPr>
              <a:t>-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 μ</a:t>
            </a:r>
            <a:r>
              <a:rPr lang="el-GR" sz="3600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latin typeface="Tahoma" pitchFamily="34" charset="0"/>
                <a:cs typeface="Tahoma" pitchFamily="34" charset="0"/>
              </a:rPr>
              <a:t>=-2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b="1" dirty="0" smtClean="0">
                <a:latin typeface="Tahoma" pitchFamily="34" charset="0"/>
                <a:cs typeface="Tahoma" pitchFamily="34" charset="0"/>
              </a:rPr>
              <a:t>    </a:t>
            </a:r>
            <a:endParaRPr lang="el-GR" sz="2800" b="1" dirty="0" smtClean="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Η</a:t>
            </a:r>
            <a:r>
              <a:rPr lang="el-GR" b="1" baseline="-25000" dirty="0" smtClean="0">
                <a:solidFill>
                  <a:srgbClr val="000000"/>
                </a:solidFill>
              </a:rPr>
              <a:t>1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:</a:t>
            </a:r>
            <a:r>
              <a:rPr lang="el-GR" sz="3600" b="1" dirty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dirty="0" smtClean="0">
                <a:solidFill>
                  <a:srgbClr val="000000"/>
                </a:solidFill>
              </a:rPr>
              <a:t>1</a:t>
            </a:r>
            <a:r>
              <a:rPr lang="el-GR" b="1" dirty="0" smtClean="0">
                <a:solidFill>
                  <a:srgbClr val="000000"/>
                </a:solidFill>
              </a:rPr>
              <a:t> </a:t>
            </a:r>
            <a:r>
              <a:rPr lang="el-GR" sz="3600" b="1" dirty="0" smtClean="0">
                <a:solidFill>
                  <a:srgbClr val="000000"/>
                </a:solidFill>
                <a:cs typeface="Times New Roman" pitchFamily="18" charset="0"/>
              </a:rPr>
              <a:t>- μ</a:t>
            </a:r>
            <a:r>
              <a:rPr lang="el-GR" b="1" baseline="-25000" dirty="0" smtClean="0">
                <a:solidFill>
                  <a:srgbClr val="000000"/>
                </a:solidFill>
              </a:rPr>
              <a:t>2</a:t>
            </a:r>
            <a:r>
              <a:rPr lang="en-US" sz="2800" b="1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b="1" dirty="0">
                <a:latin typeface="Tahoma" pitchFamily="34" charset="0"/>
                <a:cs typeface="Tahoma" pitchFamily="34" charset="0"/>
              </a:rPr>
              <a:t>&lt;</a:t>
            </a:r>
            <a:r>
              <a:rPr lang="el-GR" sz="2800" b="1" dirty="0">
                <a:latin typeface="Tahoma" pitchFamily="34" charset="0"/>
                <a:cs typeface="Tahoma" pitchFamily="34" charset="0"/>
              </a:rPr>
              <a:t>-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2</a:t>
            </a:r>
            <a:endParaRPr lang="el-GR" sz="28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2850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</a:t>
                </a:r>
                <a:r>
                  <a:rPr lang="el-GR" b="1" dirty="0" smtClean="0"/>
                  <a:t>1</a:t>
                </a:r>
                <a:r>
                  <a:rPr lang="en-US" b="1" dirty="0" smtClean="0"/>
                  <a:t>:   1,   </a:t>
                </a:r>
                <a:r>
                  <a:rPr lang="el-GR" b="1" dirty="0" smtClean="0"/>
                  <a:t>4</a:t>
                </a:r>
                <a:r>
                  <a:rPr lang="en-US" b="1" dirty="0" smtClean="0"/>
                  <a:t>,   </a:t>
                </a:r>
                <a:r>
                  <a:rPr lang="el-GR" b="1" dirty="0" smtClean="0"/>
                  <a:t>4</a:t>
                </a:r>
                <a:endParaRPr lang="en-US" b="1" dirty="0" smtClean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3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  <m:r>
                      <a:rPr lang="el-GR" b="0" i="1" smtClean="0">
                        <a:latin typeface="Cambria Math"/>
                      </a:rPr>
                      <m:t>,73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32299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32299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4691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4691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2251204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</a:t>
                </a:r>
                <a:r>
                  <a:rPr lang="el-GR" b="1" dirty="0"/>
                  <a:t>2</a:t>
                </a:r>
                <a:r>
                  <a:rPr lang="en-US" b="1" dirty="0" smtClean="0"/>
                  <a:t>:   </a:t>
                </a:r>
                <a:r>
                  <a:rPr lang="el-GR" b="1" dirty="0" smtClean="0"/>
                  <a:t>12</a:t>
                </a:r>
                <a:r>
                  <a:rPr lang="en-US" b="1" dirty="0" smtClean="0"/>
                  <a:t>,   </a:t>
                </a:r>
                <a:r>
                  <a:rPr lang="el-GR" b="1" dirty="0" smtClean="0"/>
                  <a:t>5</a:t>
                </a:r>
                <a:r>
                  <a:rPr lang="en-US" b="1" dirty="0" smtClean="0"/>
                  <a:t>,   </a:t>
                </a:r>
                <a:r>
                  <a:rPr lang="el-GR" b="1" dirty="0" smtClean="0"/>
                  <a:t>1</a:t>
                </a:r>
                <a:endParaRPr lang="en-US" b="1" dirty="0" smtClean="0"/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l-GR" b="0" i="1" smtClean="0">
                        <a:solidFill>
                          <a:srgbClr val="000000"/>
                        </a:solidFill>
                        <a:latin typeface="Cambria Math"/>
                      </a:rPr>
                      <m:t>6</m:t>
                    </m:r>
                  </m:oMath>
                </a14:m>
                <a:endParaRPr lang="el-GR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62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31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5,56</m:t>
                    </m:r>
                  </m:oMath>
                </a14:m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3609385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36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25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63609385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4691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4691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36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25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4285207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8482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pPr algn="just"/>
                <a:r>
                  <a:rPr lang="en-US" sz="2800" b="1" dirty="0" smtClean="0"/>
                  <a:t>n</a:t>
                </a:r>
                <a:r>
                  <a:rPr lang="en-US" sz="2800" b="1" baseline="-25000" dirty="0" smtClean="0"/>
                  <a:t>1</a:t>
                </a:r>
                <a:r>
                  <a:rPr lang="en-US" sz="2800" b="1" dirty="0" smtClean="0"/>
                  <a:t>=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3</a:t>
                </a:r>
                <a:r>
                  <a:rPr lang="en-US" sz="2800" b="1" dirty="0" smtClean="0">
                    <a:solidFill>
                      <a:srgbClr val="000000"/>
                    </a:solidFill>
                  </a:rPr>
                  <a:t> </a:t>
                </a:r>
                <a:r>
                  <a:rPr lang="el-GR" sz="2800" b="1" dirty="0">
                    <a:solidFill>
                      <a:srgbClr val="000000"/>
                    </a:solidFill>
                  </a:rPr>
                  <a:t>και</a:t>
                </a:r>
                <a:r>
                  <a:rPr lang="el-GR" sz="2800" b="1" dirty="0"/>
                  <a:t> </a:t>
                </a:r>
                <a:r>
                  <a:rPr lang="en-US" sz="2800" b="1" dirty="0" smtClean="0"/>
                  <a:t>n</a:t>
                </a:r>
                <a:r>
                  <a:rPr lang="en-US" sz="2800" b="1" baseline="-25000" dirty="0" smtClean="0"/>
                  <a:t>2</a:t>
                </a:r>
                <a:r>
                  <a:rPr lang="en-US" sz="2800" b="1" dirty="0" smtClean="0"/>
                  <a:t>=</a:t>
                </a:r>
                <a:r>
                  <a:rPr lang="el-GR" sz="2800" b="1" dirty="0" smtClean="0"/>
                  <a:t>3</a:t>
                </a:r>
                <a:r>
                  <a:rPr lang="en-US" sz="2800" b="1" dirty="0" smtClean="0"/>
                  <a:t>        </a:t>
                </a:r>
                <a:r>
                  <a:rPr lang="el-GR" sz="2800" dirty="0" smtClean="0"/>
                  <a:t> 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28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acc>
                      </m:e>
                      <m:sub>
                        <m:r>
                          <a:rPr lang="en-US" sz="2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 smtClean="0">
                    <a:solidFill>
                      <a:srgbClr val="000000"/>
                    </a:solidFill>
                  </a:rPr>
                  <a:t>3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sz="2800" b="1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28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𝒙</m:t>
                            </m:r>
                          </m:e>
                        </m:acc>
                      </m:e>
                      <m:sub>
                        <m:r>
                          <a:rPr lang="en-US" sz="2800" b="1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800" b="1" dirty="0" smtClean="0">
                    <a:solidFill>
                      <a:srgbClr val="000000"/>
                    </a:solidFill>
                  </a:rPr>
                  <a:t>6</a:t>
                </a:r>
                <a:endParaRPr lang="el-GR" sz="2800" b="1" dirty="0">
                  <a:solidFill>
                    <a:srgbClr val="000000"/>
                  </a:solidFill>
                </a:endParaRPr>
              </a:p>
              <a:p>
                <a:pPr algn="just"/>
                <a:r>
                  <a:rPr lang="en-US" sz="2800" b="1" dirty="0" smtClean="0"/>
                  <a:t>S</a:t>
                </a:r>
                <a:r>
                  <a:rPr lang="el-GR" sz="2800" b="1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l-GR" sz="2800" b="1" baseline="30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=3   </a:t>
                </a:r>
                <a:r>
                  <a:rPr lang="en-US" sz="2800" b="1" dirty="0">
                    <a:solidFill>
                      <a:srgbClr val="000000"/>
                    </a:solidFill>
                  </a:rPr>
                  <a:t>S</a:t>
                </a:r>
                <a:r>
                  <a:rPr lang="el-GR" sz="2800" b="1" baseline="-25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l-GR" sz="2800" b="1" baseline="30000" dirty="0" smtClean="0">
                    <a:solidFill>
                      <a:srgbClr val="000000"/>
                    </a:solidFill>
                  </a:rPr>
                  <a:t>2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=31</a:t>
                </a:r>
                <a:endParaRPr lang="el-GR" sz="2800" b="1" dirty="0">
                  <a:solidFill>
                    <a:srgbClr val="000000"/>
                  </a:solidFill>
                </a:endParaRPr>
              </a:p>
              <a:p>
                <a:pPr algn="just"/>
                <a:r>
                  <a:rPr lang="el-GR" sz="2800" b="1" dirty="0">
                    <a:solidFill>
                      <a:srgbClr val="000000"/>
                    </a:solidFill>
                  </a:rPr>
                  <a:t>Ε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πίπεδο </a:t>
                </a:r>
                <a:r>
                  <a:rPr lang="el-GR" sz="2800" b="1" dirty="0">
                    <a:solidFill>
                      <a:srgbClr val="000000"/>
                    </a:solidFill>
                  </a:rPr>
                  <a:t>σημαντικότητας </a:t>
                </a:r>
                <a:r>
                  <a:rPr lang="el-GR" sz="2800" b="1" dirty="0" smtClean="0">
                    <a:solidFill>
                      <a:srgbClr val="000000"/>
                    </a:solidFill>
                  </a:rPr>
                  <a:t>α=0,10 </a:t>
                </a:r>
                <a:endParaRPr lang="el-GR" sz="2800" b="1" dirty="0">
                  <a:solidFill>
                    <a:srgbClr val="000000"/>
                  </a:solidFill>
                </a:endParaRPr>
              </a:p>
              <a:p>
                <a:pPr algn="just"/>
                <a:r>
                  <a:rPr lang="el-GR" b="1" dirty="0">
                    <a:solidFill>
                      <a:srgbClr val="000000"/>
                    </a:solidFill>
                  </a:rPr>
                  <a:t>Η</a:t>
                </a:r>
                <a:r>
                  <a:rPr lang="el-GR" b="1" baseline="-25000" dirty="0">
                    <a:solidFill>
                      <a:srgbClr val="000000"/>
                    </a:solidFill>
                  </a:rPr>
                  <a:t>0</a:t>
                </a:r>
                <a:r>
                  <a:rPr lang="en-US" b="1" dirty="0">
                    <a:solidFill>
                      <a:srgbClr val="000000"/>
                    </a:solidFill>
                  </a:rPr>
                  <a:t>:</a:t>
                </a:r>
                <a:r>
                  <a:rPr lang="el-GR" b="1" dirty="0">
                    <a:solidFill>
                      <a:srgbClr val="000000"/>
                    </a:solidFill>
                  </a:rPr>
                  <a:t> </a:t>
                </a:r>
                <a:r>
                  <a:rPr lang="el-GR" sz="3600" b="1" dirty="0" smtClean="0">
                    <a:solidFill>
                      <a:srgbClr val="000000"/>
                    </a:solidFill>
                    <a:cs typeface="Times New Roman" pitchFamily="18" charset="0"/>
                  </a:rPr>
                  <a:t>μ</a:t>
                </a:r>
                <a:r>
                  <a:rPr lang="el-GR" sz="3600" b="1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l-GR" sz="3600" b="1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3600" b="1" dirty="0">
                    <a:solidFill>
                      <a:srgbClr val="000000"/>
                    </a:solidFill>
                  </a:rPr>
                  <a:t>-</a:t>
                </a:r>
                <a:r>
                  <a:rPr lang="el-GR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 μ</a:t>
                </a:r>
                <a:r>
                  <a:rPr lang="el-GR" sz="3600" b="1" baseline="-25000" dirty="0">
                    <a:solidFill>
                      <a:srgbClr val="000000"/>
                    </a:solidFill>
                  </a:rPr>
                  <a:t>2</a:t>
                </a:r>
                <a:r>
                  <a:rPr lang="en-US" sz="2800" dirty="0"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l-GR" sz="2800" dirty="0" smtClean="0">
                    <a:latin typeface="Tahoma" pitchFamily="34" charset="0"/>
                  </a:rPr>
                  <a:t>=-2    </a:t>
                </a:r>
                <a:r>
                  <a:rPr lang="en-US" sz="2800" dirty="0" smtClean="0">
                    <a:latin typeface="Tahoma" pitchFamily="34" charset="0"/>
                    <a:cs typeface="Tahoma" pitchFamily="34" charset="0"/>
                  </a:rPr>
                  <a:t> </a:t>
                </a:r>
                <a:r>
                  <a:rPr lang="el-GR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Η</a:t>
                </a:r>
                <a:r>
                  <a:rPr lang="el-GR" sz="3600" b="1" baseline="-25000" dirty="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r>
                  <a:rPr lang="el-GR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:μ</a:t>
                </a:r>
                <a:r>
                  <a:rPr lang="el-GR" sz="3600" b="1" baseline="-25000" dirty="0">
                    <a:solidFill>
                      <a:srgbClr val="000000"/>
                    </a:solidFill>
                    <a:cs typeface="Times New Roman" pitchFamily="18" charset="0"/>
                  </a:rPr>
                  <a:t>1</a:t>
                </a:r>
                <a:r>
                  <a:rPr lang="el-GR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 - μ</a:t>
                </a:r>
                <a:r>
                  <a:rPr lang="el-GR" sz="3600" b="1" baseline="-25000" dirty="0">
                    <a:solidFill>
                      <a:srgbClr val="000000"/>
                    </a:solidFill>
                    <a:cs typeface="Times New Roman" pitchFamily="18" charset="0"/>
                  </a:rPr>
                  <a:t>2</a:t>
                </a:r>
                <a:r>
                  <a:rPr lang="en-US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sz="3600" b="1" dirty="0" smtClean="0">
                    <a:solidFill>
                      <a:srgbClr val="000000"/>
                    </a:solidFill>
                    <a:cs typeface="Times New Roman" pitchFamily="18" charset="0"/>
                  </a:rPr>
                  <a:t>&lt; -</a:t>
                </a:r>
                <a:r>
                  <a:rPr lang="el-GR" sz="3600" b="1" dirty="0">
                    <a:solidFill>
                      <a:srgbClr val="000000"/>
                    </a:solidFill>
                    <a:cs typeface="Times New Roman" pitchFamily="18" charset="0"/>
                  </a:rPr>
                  <a:t>2 </a:t>
                </a:r>
              </a:p>
            </p:txBody>
          </p:sp>
        </mc:Choice>
        <mc:Fallback xmlns="">
          <p:sp>
            <p:nvSpPr>
              <p:cNvPr id="148482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4"/>
                <a:stretch>
                  <a:fillRect l="-1467" t="-8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9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560416"/>
              </p:ext>
            </p:extLst>
          </p:nvPr>
        </p:nvGraphicFramePr>
        <p:xfrm>
          <a:off x="596900" y="3429000"/>
          <a:ext cx="665321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0" name="Εξίσωση" r:id="rId5" imgW="2616120" imgH="482400" progId="Equation.3">
                  <p:embed/>
                </p:oleObj>
              </mc:Choice>
              <mc:Fallback>
                <p:oleObj name="Εξίσωση" r:id="rId5" imgW="26161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3429000"/>
                        <a:ext cx="6653213" cy="11557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190500"/>
              </p:ext>
            </p:extLst>
          </p:nvPr>
        </p:nvGraphicFramePr>
        <p:xfrm>
          <a:off x="-76200" y="4797425"/>
          <a:ext cx="80010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1" name="Εξίσωση" r:id="rId7" imgW="2920680" imgH="482400" progId="Equation.3">
                  <p:embed/>
                </p:oleObj>
              </mc:Choice>
              <mc:Fallback>
                <p:oleObj name="Εξίσωση" r:id="rId7" imgW="29206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6200" y="4797425"/>
                        <a:ext cx="8001000" cy="12827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10068"/>
              </p:ext>
            </p:extLst>
          </p:nvPr>
        </p:nvGraphicFramePr>
        <p:xfrm>
          <a:off x="179512" y="6237288"/>
          <a:ext cx="7569200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2" name="Εξίσωση" r:id="rId9" imgW="1892160" imgH="215640" progId="Equation.3">
                  <p:embed/>
                </p:oleObj>
              </mc:Choice>
              <mc:Fallback>
                <p:oleObj name="Εξίσωση" r:id="rId9" imgW="18921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6237288"/>
                        <a:ext cx="7569200" cy="620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8747476"/>
              </p:ext>
            </p:extLst>
          </p:nvPr>
        </p:nvGraphicFramePr>
        <p:xfrm>
          <a:off x="133350" y="2349500"/>
          <a:ext cx="8301038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63" name="Εξίσωση" r:id="rId11" imgW="2844720" imgH="457200" progId="Equation.3">
                  <p:embed/>
                </p:oleObj>
              </mc:Choice>
              <mc:Fallback>
                <p:oleObj name="Εξίσωση" r:id="rId11" imgW="284472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" y="2349500"/>
                        <a:ext cx="8301038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912202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αποδοχή ή η απόρριψη μιας στατιστικής υποθέσεως -και ειδικά της υποθέσεως Η</a:t>
            </a:r>
            <a:r>
              <a:rPr lang="en-US" baseline="-25000" dirty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-γίνεται με μια ορισμένη πιθανότητα να διαπράξουμε σφάλμα.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Κατά τον έλεγχο μιας στατιστικής υποθέσεως είναι ενδεχόμενο να διαπράξουμε δύο βασικά σφάλματα:</a:t>
            </a:r>
            <a:endParaRPr lang="el-GR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α) 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Σφάλμα Τύπου Ι.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dirty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 είναι σωστή και το κριτήριο ελέγχου την απορρίψει σαν λανθασμένη.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Ι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FF0000"/>
                </a:solidFill>
                <a:cs typeface="Times New Roman" pitchFamily="18" charset="0"/>
              </a:rPr>
              <a:t>ονομάζεται Επίπεδο Σημαντικότητας και συμβολίζεται διεθνώς με το γράμμα α.</a:t>
            </a:r>
            <a:endParaRPr lang="en-US" b="1" dirty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δηλ. η πιθανότητα απορρίψεως μιας σωστής υποθέσεως Η</a:t>
            </a:r>
            <a:r>
              <a:rPr lang="en-US" b="1" baseline="-25000" dirty="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l-GR" b="1" dirty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51520" y="17356"/>
                <a:ext cx="66247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sz="32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sz="3200" dirty="0" smtClean="0"/>
                  <a:t>3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356"/>
                <a:ext cx="6624736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1763688" y="74468"/>
                <a:ext cx="14729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32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6</m:t>
                      </m:r>
                    </m:oMath>
                  </m:oMathPara>
                </a14:m>
                <a:endParaRPr lang="el-GR" sz="3200" i="1" dirty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74468"/>
                <a:ext cx="1472904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991451"/>
              </p:ext>
            </p:extLst>
          </p:nvPr>
        </p:nvGraphicFramePr>
        <p:xfrm>
          <a:off x="-2" y="1196752"/>
          <a:ext cx="9144002" cy="209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538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Επίπεδο εμπιστοσύνης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0,800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0,950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0,980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0,990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Μονόπλευρος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0,0500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0,0250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0,0100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0,0050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Δίπλευρος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0,2000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0,0500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0,0200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2691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1,533</a:t>
                      </a:r>
                      <a:endParaRPr lang="el-GR" sz="20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2,776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4,604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2,015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2,571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4,032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6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1,440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1,943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2,447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3,143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539552" y="584775"/>
            <a:ext cx="69733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-2=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+3-2=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endParaRPr lang="el-GR" sz="3200" dirty="0"/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3159635"/>
              </p:ext>
            </p:extLst>
          </p:nvPr>
        </p:nvGraphicFramePr>
        <p:xfrm>
          <a:off x="25744" y="3478448"/>
          <a:ext cx="80010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17" name="Εξίσωση" r:id="rId6" imgW="2920680" imgH="482400" progId="Equation.3">
                  <p:embed/>
                </p:oleObj>
              </mc:Choice>
              <mc:Fallback>
                <p:oleObj name="Εξίσωση" r:id="rId6" imgW="292068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44" y="3478448"/>
                        <a:ext cx="8001000" cy="1282700"/>
                      </a:xfrm>
                      <a:prstGeom prst="rect">
                        <a:avLst/>
                      </a:prstGeom>
                      <a:solidFill>
                        <a:srgbClr val="CC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47664" y="5373216"/>
            <a:ext cx="6562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/>
              <a:t>Περιοχή Αποδοχής   -1,533 έως 1,533</a:t>
            </a:r>
            <a:endParaRPr lang="el-GR" sz="3200" b="1" dirty="0"/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 flipH="1">
            <a:off x="6372200" y="4221088"/>
            <a:ext cx="1008113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630239" y="6088940"/>
            <a:ext cx="4631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 smtClean="0"/>
              <a:t>Δεν απορρίπτουμε την Η</a:t>
            </a:r>
            <a:r>
              <a:rPr lang="el-GR" sz="3200" b="1" baseline="-25000" dirty="0" smtClean="0"/>
              <a:t>0</a:t>
            </a:r>
            <a:endParaRPr lang="el-GR" sz="3200" b="1" baseline="-25000" dirty="0"/>
          </a:p>
        </p:txBody>
      </p:sp>
    </p:spTree>
    <p:extLst>
      <p:ext uri="{BB962C8B-B14F-4D97-AF65-F5344CB8AC3E}">
        <p14:creationId xmlns:p14="http://schemas.microsoft.com/office/powerpoint/2010/main" val="3474509343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 b="1" dirty="0" smtClean="0"/>
              <a:t>Άσκηση</a:t>
            </a:r>
          </a:p>
          <a:p>
            <a:r>
              <a:rPr lang="en-US" b="1" dirty="0" smtClean="0"/>
              <a:t>X</a:t>
            </a:r>
            <a:r>
              <a:rPr lang="en-US" b="1" baseline="-25000" dirty="0" smtClean="0"/>
              <a:t>1</a:t>
            </a:r>
            <a:r>
              <a:rPr lang="en-US" b="1" dirty="0" smtClean="0"/>
              <a:t>:   -1,   </a:t>
            </a:r>
            <a:r>
              <a:rPr lang="el-GR" b="1" dirty="0" smtClean="0"/>
              <a:t>0</a:t>
            </a:r>
            <a:r>
              <a:rPr lang="en-US" b="1" dirty="0" smtClean="0"/>
              <a:t>,   6</a:t>
            </a:r>
            <a:r>
              <a:rPr lang="el-GR" b="1" dirty="0" smtClean="0"/>
              <a:t>, 1</a:t>
            </a:r>
            <a:endParaRPr lang="en-US" b="1" dirty="0" smtClean="0"/>
          </a:p>
          <a:p>
            <a:r>
              <a:rPr lang="en-US" b="1" dirty="0" smtClean="0"/>
              <a:t>X</a:t>
            </a:r>
            <a:r>
              <a:rPr lang="en-US" b="1" baseline="-25000" dirty="0" smtClean="0"/>
              <a:t>2</a:t>
            </a:r>
            <a:r>
              <a:rPr lang="en-US" b="1" dirty="0" smtClean="0"/>
              <a:t>:   </a:t>
            </a:r>
            <a:r>
              <a:rPr lang="el-GR" b="1" dirty="0" smtClean="0"/>
              <a:t>2</a:t>
            </a:r>
            <a:r>
              <a:rPr lang="en-US" b="1" dirty="0" smtClean="0"/>
              <a:t>,   5,   5</a:t>
            </a:r>
          </a:p>
          <a:p>
            <a:pPr algn="just"/>
            <a:r>
              <a:rPr lang="el-GR" dirty="0" smtClean="0"/>
              <a:t>Με την υπόθεση ότι τα δείγματα προέρχονται από κανονικούς και όμοιους, ως προς την διασπορά, πληθυσμούς  </a:t>
            </a:r>
            <a:r>
              <a:rPr lang="el-GR" dirty="0" smtClean="0">
                <a:solidFill>
                  <a:srgbClr val="000000"/>
                </a:solidFill>
              </a:rPr>
              <a:t>να 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rgbClr val="000000"/>
                </a:solidFill>
              </a:rPr>
              <a:t>γίνει ο έλεγχος της υπόθεσης </a:t>
            </a: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Να ελεγχθεί σε επίπεδο σημαντικότητας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α=0,01 </a:t>
            </a:r>
            <a:endParaRPr lang="el-GR" b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Η0: μ1 - μ2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=-18    </a:t>
            </a:r>
            <a:endParaRPr lang="el-GR" b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Η1:μ1 - μ2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&lt;-18</a:t>
            </a:r>
            <a:endParaRPr lang="el-GR" b="1" dirty="0">
              <a:solidFill>
                <a:srgbClr val="0000FF"/>
              </a:solidFill>
              <a:cs typeface="Times New Roman" pitchFamily="18" charset="0"/>
            </a:endParaRPr>
          </a:p>
          <a:p>
            <a:pPr marL="0" indent="0" algn="just">
              <a:buNone/>
            </a:pPr>
            <a:endParaRPr lang="el-GR" b="1" dirty="0" smtClean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endParaRPr lang="el-GR" b="1" dirty="0">
              <a:solidFill>
                <a:srgbClr val="0000FF"/>
              </a:solidFill>
            </a:endParaRP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700791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:   -1,   </a:t>
                </a:r>
                <a:r>
                  <a:rPr lang="el-GR" b="1" dirty="0" smtClean="0"/>
                  <a:t>0</a:t>
                </a:r>
                <a:r>
                  <a:rPr lang="en-US" b="1" dirty="0" smtClean="0"/>
                  <a:t>,   </a:t>
                </a:r>
                <a:r>
                  <a:rPr lang="en-US" b="1" dirty="0" smtClean="0"/>
                  <a:t>4</a:t>
                </a:r>
                <a:r>
                  <a:rPr lang="el-GR" b="1" dirty="0" smtClean="0"/>
                  <a:t>, </a:t>
                </a:r>
                <a:r>
                  <a:rPr lang="el-GR" b="1" dirty="0" smtClean="0"/>
                  <a:t>1</a:t>
                </a:r>
                <a:endParaRPr lang="en-US" b="1" dirty="0" smtClean="0"/>
              </a:p>
              <a:p>
                <a:r>
                  <a:rPr lang="en-US" b="1" dirty="0" smtClean="0"/>
                  <a:t>X</a:t>
                </a:r>
                <a:r>
                  <a:rPr lang="en-US" b="1" baseline="-25000" dirty="0" smtClean="0"/>
                  <a:t>2</a:t>
                </a:r>
                <a:r>
                  <a:rPr lang="en-US" b="1" dirty="0" smtClean="0"/>
                  <a:t>:   </a:t>
                </a:r>
                <a:r>
                  <a:rPr lang="el-GR" b="1" dirty="0" smtClean="0"/>
                  <a:t>2</a:t>
                </a:r>
                <a:r>
                  <a:rPr lang="en-US" b="1" dirty="0" smtClean="0"/>
                  <a:t>,   5,   5</a:t>
                </a:r>
              </a:p>
              <a:p>
                <a:pPr algn="just"/>
                <a:r>
                  <a:rPr lang="el-GR" dirty="0" smtClean="0"/>
                  <a:t>Με την υπόθεση ότι τα δείγματα προέρχονται από κανονικούς και όμοιους, ως προς την διασπορά, πληθυσμούς 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να </a:t>
                </a:r>
                <a:r>
                  <a:rPr lang="el-GR" dirty="0" smtClean="0">
                    <a:solidFill>
                      <a:srgbClr val="000000"/>
                    </a:solidFill>
                    <a:cs typeface="Times New Roman" pitchFamily="18" charset="0"/>
                  </a:rPr>
                  <a:t> 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γίνει ο έλεγχος της υπόθεσης </a:t>
                </a:r>
              </a:p>
              <a:p>
                <a:pPr algn="just"/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Να ελεγχθεί σε επίπεδο σημαντικότητας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α=0,01 </a:t>
                </a:r>
                <a:endParaRPr lang="el-GR" b="1" dirty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pPr algn="just"/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Η0: μ1 - μ2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=-18     </a:t>
                </a:r>
                <a:endParaRPr lang="el-GR" b="1" dirty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pPr algn="just"/>
                <a:r>
                  <a:rPr lang="el-GR" b="1" dirty="0">
                    <a:solidFill>
                      <a:srgbClr val="0000FF"/>
                    </a:solidFill>
                    <a:cs typeface="Times New Roman" pitchFamily="18" charset="0"/>
                  </a:rPr>
                  <a:t>Η1:μ1 - μ2 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&lt;-18</a:t>
                </a:r>
                <a:endParaRPr lang="el-GR" b="1" dirty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n-US" b="1" dirty="0" smtClean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Για το πρώτο δείγμα</a:t>
                </a:r>
                <a:r>
                  <a:rPr lang="en-US" dirty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l-GR" dirty="0"/>
                  <a:t>1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4</m:t>
                    </m:r>
                  </m:oMath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  <a:p>
                <a:pPr algn="just"/>
                <a:endParaRPr lang="el-GR" b="1" dirty="0" smtClean="0">
                  <a:solidFill>
                    <a:srgbClr val="0000FF"/>
                  </a:solidFill>
                  <a:cs typeface="Times New Roman" pitchFamily="18" charset="0"/>
                </a:endParaRPr>
              </a:p>
              <a:p>
                <a:pPr algn="just"/>
                <a:endParaRPr lang="el-GR" b="1" dirty="0">
                  <a:solidFill>
                    <a:srgbClr val="0000FF"/>
                  </a:solidFill>
                </a:endParaRPr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 r="-1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0029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6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a:rPr lang="en-US" b="0" i="1" smtClean="0">
                        <a:latin typeface="Cambria Math"/>
                      </a:rPr>
                      <m:t>45</m:t>
                    </m:r>
                  </m:oMath>
                </a14:m>
                <a:endParaRPr lang="el-GR" dirty="0"/>
              </a:p>
            </p:txBody>
          </p:sp>
        </mc:Choice>
        <mc:Fallback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1394316"/>
                  </p:ext>
                </p:extLst>
              </p:nvPr>
            </p:nvGraphicFramePr>
            <p:xfrm>
              <a:off x="0" y="1340768"/>
              <a:ext cx="6696743" cy="29641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32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18</a:t>
                          </a:r>
                          <a:endParaRPr lang="el-GR" sz="32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31394316"/>
                  </p:ext>
                </p:extLst>
              </p:nvPr>
            </p:nvGraphicFramePr>
            <p:xfrm>
              <a:off x="0" y="1340768"/>
              <a:ext cx="6696743" cy="296418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5926" r="-101804" b="-5506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5926" b="-550617"/>
                          </a:stretch>
                        </a:blipFill>
                      </a:tcPr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32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32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18</a:t>
                          </a:r>
                          <a:endParaRPr lang="el-GR" sz="32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Ορθογώνιο 1"/>
              <p:cNvSpPr/>
              <p:nvPr/>
            </p:nvSpPr>
            <p:spPr>
              <a:xfrm>
                <a:off x="395536" y="5085184"/>
                <a:ext cx="2384051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1+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dirty="0"/>
                  <a:t>1</a:t>
                </a:r>
              </a:p>
            </p:txBody>
          </p:sp>
        </mc:Choice>
        <mc:Fallback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085184"/>
                <a:ext cx="2384051" cy="614655"/>
              </a:xfrm>
              <a:prstGeom prst="rect">
                <a:avLst/>
              </a:prstGeom>
              <a:blipFill rotWithShape="1">
                <a:blip r:embed="rId5"/>
                <a:stretch>
                  <a:fillRect r="-2813" b="-89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94719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6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    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1,73</m:t>
                    </m:r>
                  </m:oMath>
                </a14:m>
                <a:endParaRPr lang="el-GR" b="1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2204864"/>
              </a:xfr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4026341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r>
                            <a:rPr lang="el-GR" sz="3200" u="none" strike="noStrike" dirty="0" smtClean="0">
                              <a:effectLst/>
                            </a:rPr>
                            <a:t>2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  <m:r>
                                <a:rPr lang="el-GR" sz="3200" b="0" i="1" u="none" strike="noStrike" smtClean="0">
                                  <a:effectLst/>
                                  <a:latin typeface="Cambria Math"/>
                                </a:rPr>
                                <m:t>2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l-GR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4026341"/>
                  </p:ext>
                </p:extLst>
              </p:nvPr>
            </p:nvGraphicFramePr>
            <p:xfrm>
              <a:off x="0" y="908720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r>
                            <a:rPr lang="el-GR" sz="3200" u="none" strike="noStrike" dirty="0" smtClean="0">
                              <a:effectLst/>
                            </a:rPr>
                            <a:t>2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5"/>
                          <a:stretch>
                            <a:fillRect l="-81443" t="-24691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5"/>
                          <a:stretch>
                            <a:fillRect l="-178228" t="-24691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12</a:t>
                          </a:r>
                          <a:endParaRPr lang="el-GR" sz="2800" b="0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401041"/>
              </p:ext>
            </p:extLst>
          </p:nvPr>
        </p:nvGraphicFramePr>
        <p:xfrm>
          <a:off x="-14090" y="3140968"/>
          <a:ext cx="440690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25" name="Εξίσωση" r:id="rId6" imgW="1790640" imgH="457200" progId="Equation.3">
                  <p:embed/>
                </p:oleObj>
              </mc:Choice>
              <mc:Fallback>
                <p:oleObj name="Εξίσωση" r:id="rId6" imgW="179064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090" y="3140968"/>
                        <a:ext cx="4406900" cy="9159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0" y="4004325"/>
                <a:ext cx="4625369" cy="824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4−1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</m:t>
                        </m:r>
                        <m:r>
                          <a:rPr lang="en-US" sz="3200" b="0" i="1" dirty="0" smtClean="0">
                            <a:latin typeface="Cambria Math"/>
                          </a:rPr>
                          <m:t>6</m:t>
                        </m:r>
                        <m:r>
                          <a:rPr lang="en-US" sz="3200" b="0" i="1" dirty="0" smtClean="0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US" sz="3200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latin typeface="Cambria Math"/>
                              </a:rPr>
                              <m:t>3−1</m:t>
                            </m:r>
                          </m:e>
                        </m:d>
                        <m:r>
                          <a:rPr lang="en-US" sz="3200" b="0" i="1" dirty="0" smtClean="0">
                            <a:latin typeface="Cambria Math"/>
                          </a:rPr>
                          <m:t>∗3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/>
                          </a:rPr>
                          <m:t>7−2</m:t>
                        </m:r>
                      </m:den>
                    </m:f>
                    <m:r>
                      <a:rPr lang="en-US" sz="3200" b="0" i="1" dirty="0" smtClean="0">
                        <a:latin typeface="Cambria Math"/>
                      </a:rPr>
                      <m:t>=</m:t>
                    </m:r>
                    <m:r>
                      <a:rPr lang="en-US" sz="3200" b="0" i="1" dirty="0" smtClean="0">
                        <a:latin typeface="Cambria Math"/>
                      </a:rPr>
                      <m:t>4</m:t>
                    </m:r>
                    <m:r>
                      <a:rPr lang="en-US" sz="3200" b="0" i="1" dirty="0" smtClean="0">
                        <a:latin typeface="Cambria Math"/>
                      </a:rPr>
                      <m:t>,</m:t>
                    </m:r>
                    <m:r>
                      <a:rPr lang="en-US" sz="3200" b="0" i="1" dirty="0" smtClean="0">
                        <a:latin typeface="Cambria Math"/>
                      </a:rPr>
                      <m:t> </m:t>
                    </m:r>
                    <m:r>
                      <a:rPr lang="en-US" sz="3200" b="0" i="1" dirty="0" smtClean="0">
                        <a:latin typeface="Cambria Math"/>
                      </a:rPr>
                      <m:t>8</m:t>
                    </m:r>
                  </m:oMath>
                </a14:m>
                <a:endParaRPr lang="el-GR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04325"/>
                <a:ext cx="4625369" cy="824328"/>
              </a:xfrm>
              <a:prstGeom prst="rect">
                <a:avLst/>
              </a:prstGeom>
              <a:blipFill rotWithShape="1">
                <a:blip r:embed="rId8"/>
                <a:stretch>
                  <a:fillRect b="-96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-4128" y="5085184"/>
                <a:ext cx="8840562" cy="1549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1−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latin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3200" b="0" i="1" smtClean="0">
                              <a:latin typeface="Cambria Math"/>
                            </a:rPr>
                            <m:t>)</m:t>
                          </m:r>
                        </m:e>
                      </m:ra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,8∗</m:t>
                          </m:r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32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ra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  <m:r>
                        <a:rPr lang="en-US" sz="3200" b="0" i="1" smtClean="0">
                          <a:latin typeface="Cambria Math"/>
                        </a:rPr>
                        <m:t>,</m:t>
                      </m:r>
                      <m:r>
                        <a:rPr lang="en-US" sz="3200" b="0" i="0" smtClean="0">
                          <a:latin typeface="Cambria Math"/>
                        </a:rPr>
                        <m:t>67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8" y="5085184"/>
                <a:ext cx="8840562" cy="154997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6084168" y="3356992"/>
                <a:ext cx="2791982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l-GR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5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+5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el-GR" i="1" dirty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168" y="3356992"/>
                <a:ext cx="2791982" cy="7936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7194544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-8114" y="213290"/>
                <a:ext cx="27392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1−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 smtClean="0"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</a:rPr>
                        <m:t>1</m:t>
                      </m:r>
                      <m:r>
                        <a:rPr lang="en-US" sz="3200" b="0" i="1" smtClean="0">
                          <a:latin typeface="Cambria Math"/>
                        </a:rPr>
                        <m:t>,6</m:t>
                      </m:r>
                      <m:r>
                        <a:rPr lang="en-US" sz="3200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114" y="213290"/>
                <a:ext cx="2739276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l-GR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l-GR" sz="3200" i="1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l-GR" sz="3200" dirty="0" smtClean="0"/>
                  <a:t>1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10121"/>
                <a:ext cx="6624736" cy="584775"/>
              </a:xfrm>
              <a:prstGeom prst="rect">
                <a:avLst/>
              </a:prstGeom>
              <a:blipFill rotWithShape="1"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l-GR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/>
                                </a:rPr>
                                <m:t>𝑋</m:t>
                              </m:r>
                            </m:e>
                          </m:acc>
                        </m:e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l-GR" sz="3200" i="1" dirty="0">
                  <a:solidFill>
                    <a:srgbClr val="00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110121"/>
                <a:ext cx="147290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Πίνακας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675437"/>
              </p:ext>
            </p:extLst>
          </p:nvPr>
        </p:nvGraphicFramePr>
        <p:xfrm>
          <a:off x="-2" y="1196752"/>
          <a:ext cx="9144002" cy="20940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5382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Επίπεδο εμπιστοσύνης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0,800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0,950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0,980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0,990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Μονόπλευρος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0,0500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 dirty="0">
                          <a:effectLst/>
                        </a:rPr>
                        <a:t>0,0250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0,0050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841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Δίπλευρος 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0,2000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0,1000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0,0500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0,0200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0,0100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913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>
                          <a:effectLst/>
                        </a:rPr>
                        <a:t> </a:t>
                      </a:r>
                      <a:endParaRPr lang="el-G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1,533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2,132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2,776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4,604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5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1,476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2,015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2,571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3,365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1" u="none" strike="noStrike" dirty="0">
                          <a:effectLst/>
                        </a:rPr>
                        <a:t>4,032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</a:tr>
              <a:tr h="2691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6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1,440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1,943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u="none" strike="noStrike" dirty="0">
                          <a:effectLst/>
                        </a:rPr>
                        <a:t>2,447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3,143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3,707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0" y="3609489"/>
            <a:ext cx="673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>
                <a:solidFill>
                  <a:srgbClr val="0000FF"/>
                </a:solidFill>
                <a:cs typeface="Times New Roman" pitchFamily="18" charset="0"/>
              </a:rPr>
              <a:t>Βαθμοί Ελευθερίας = 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+n</a:t>
            </a:r>
            <a:r>
              <a:rPr lang="en-US" sz="3200" b="1" baseline="-25000" dirty="0" smtClean="0">
                <a:solidFill>
                  <a:srgbClr val="0000FF"/>
                </a:solidFill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-2=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00FF"/>
                </a:solidFill>
                <a:cs typeface="Times New Roman" pitchFamily="18" charset="0"/>
              </a:rPr>
              <a:t>+3-2=5</a:t>
            </a:r>
            <a:endParaRPr lang="el-GR" sz="3200" dirty="0"/>
          </a:p>
        </p:txBody>
      </p:sp>
      <p:sp>
        <p:nvSpPr>
          <p:cNvPr id="6" name="Ορθογώνιο 5"/>
          <p:cNvSpPr/>
          <p:nvPr/>
        </p:nvSpPr>
        <p:spPr>
          <a:xfrm>
            <a:off x="6300192" y="18397"/>
            <a:ext cx="2789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Η0: μ1 - μ2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=-18     </a:t>
            </a:r>
            <a:endParaRPr lang="el-GR" b="1" dirty="0">
              <a:solidFill>
                <a:srgbClr val="0000FF"/>
              </a:solidFill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FF"/>
                </a:solidFill>
                <a:cs typeface="Times New Roman" pitchFamily="18" charset="0"/>
              </a:rPr>
              <a:t>Η1:μ1 - μ2 </a:t>
            </a:r>
            <a:r>
              <a:rPr lang="el-GR" b="1" dirty="0" smtClean="0">
                <a:solidFill>
                  <a:srgbClr val="0000FF"/>
                </a:solidFill>
                <a:cs typeface="Times New Roman" pitchFamily="18" charset="0"/>
              </a:rPr>
              <a:t>&lt;-18</a:t>
            </a:r>
            <a:endParaRPr lang="el-GR" b="1" dirty="0">
              <a:solidFill>
                <a:srgbClr val="0000FF"/>
              </a:solidFill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7809" y="4437112"/>
                <a:ext cx="6626173" cy="8742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t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(</m:t>
                            </m:r>
                            <m:acc>
                              <m:accPr>
                                <m:chr m:val="̅"/>
                                <m:ctrlPr>
                                  <a:rPr lang="en-US" sz="320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2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)−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32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l-GR" sz="3200" b="0" i="1" smtClean="0">
                                <a:latin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l-GR" sz="3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l-GR" sz="3200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l-GR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sz="3200" b="0" i="1" smtClean="0">
                                <a:latin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l-GR" sz="3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l-GR" sz="32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32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US" sz="3200" i="1">
                                <a:latin typeface="Cambria Math"/>
                              </a:rPr>
                              <m:t>1−</m:t>
                            </m:r>
                            <m:acc>
                              <m:accPr>
                                <m:chr m:val="̅"/>
                                <m:ctrlPr>
                                  <a:rPr lang="en-US" sz="32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  <m:r>
                              <a:rPr lang="en-US" sz="32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l-GR" sz="32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3200" b="0" i="1" smtClean="0">
                            <a:latin typeface="Cambria Math"/>
                          </a:rPr>
                          <m:t>(1</m:t>
                        </m:r>
                        <m:r>
                          <a:rPr lang="en-US" sz="3200" i="1">
                            <a:latin typeface="Cambria Math"/>
                          </a:rPr>
                          <m:t>−</m:t>
                        </m:r>
                        <m:r>
                          <a:rPr lang="el-GR" sz="3200" b="0" i="1" smtClean="0">
                            <a:latin typeface="Cambria Math"/>
                          </a:rPr>
                          <m:t>5</m:t>
                        </m:r>
                        <m:r>
                          <a:rPr lang="en-US" sz="3200" i="1">
                            <a:latin typeface="Cambria Math"/>
                          </a:rPr>
                          <m:t>)−</m:t>
                        </m:r>
                        <m:r>
                          <a:rPr lang="el-GR" sz="3200" b="0" i="1" smtClean="0">
                            <a:latin typeface="Cambria Math"/>
                          </a:rPr>
                          <m:t>(</m:t>
                        </m:r>
                        <m:r>
                          <a:rPr lang="el-GR" sz="3200" i="1">
                            <a:latin typeface="Cambria Math"/>
                          </a:rPr>
                          <m:t>−</m:t>
                        </m:r>
                        <m:r>
                          <a:rPr lang="el-GR" sz="3200" b="0" i="1" smtClean="0">
                            <a:latin typeface="Cambria Math"/>
                          </a:rPr>
                          <m:t>18</m:t>
                        </m:r>
                        <m:r>
                          <a:rPr lang="el-GR" sz="3200" i="1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l-GR" sz="3200" b="0" i="1" smtClean="0">
                            <a:latin typeface="Cambria Math"/>
                          </a:rPr>
                          <m:t>,6</m:t>
                        </m:r>
                        <m:r>
                          <a:rPr lang="en-US" sz="32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l-GR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8</m:t>
                    </m:r>
                    <m:r>
                      <a:rPr lang="el-GR" sz="3200" b="0" i="1" smtClean="0">
                        <a:latin typeface="Cambria Math"/>
                      </a:rPr>
                      <m:t>,</m:t>
                    </m:r>
                    <m:r>
                      <a:rPr lang="en-US" sz="3200" b="0" i="1" smtClean="0">
                        <a:latin typeface="Cambria Math"/>
                      </a:rPr>
                      <m:t>3</m:t>
                    </m:r>
                    <m:r>
                      <a:rPr lang="el-GR" sz="3200" b="0" i="1" smtClean="0">
                        <a:latin typeface="Cambria Math"/>
                      </a:rPr>
                      <m:t>8</m:t>
                    </m:r>
                  </m:oMath>
                </a14:m>
                <a:endParaRPr lang="el-GR" sz="3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9" y="4437112"/>
                <a:ext cx="6626173" cy="874278"/>
              </a:xfrm>
              <a:prstGeom prst="rect">
                <a:avLst/>
              </a:prstGeom>
              <a:blipFill rotWithShape="1">
                <a:blip r:embed="rId11"/>
                <a:stretch>
                  <a:fillRect l="-2300" b="-2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Ορθογώνιο 12"/>
          <p:cNvSpPr/>
          <p:nvPr/>
        </p:nvSpPr>
        <p:spPr>
          <a:xfrm>
            <a:off x="467544" y="5661248"/>
            <a:ext cx="65594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Περιοχή αποδοχής  -4,032  έως 4,032</a:t>
            </a:r>
          </a:p>
          <a:p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 Απορρίπτεται η </a:t>
            </a:r>
            <a:r>
              <a:rPr lang="el-GR" sz="3200" b="1" dirty="0" err="1" smtClean="0">
                <a:solidFill>
                  <a:srgbClr val="0000FF"/>
                </a:solidFill>
                <a:cs typeface="Times New Roman" pitchFamily="18" charset="0"/>
              </a:rPr>
              <a:t>Ηο</a:t>
            </a:r>
            <a:r>
              <a:rPr lang="el-GR" sz="3200" b="1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73325293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 sz="3000" dirty="0" smtClean="0"/>
              <a:t>Όταν</a:t>
            </a:r>
            <a:endParaRPr lang="el-GR" sz="3000" b="1" dirty="0">
              <a:solidFill>
                <a:srgbClr val="FF0000"/>
              </a:solidFill>
            </a:endParaRPr>
          </a:p>
          <a:p>
            <a:pPr lvl="1"/>
            <a:r>
              <a:rPr lang="el-GR" dirty="0"/>
              <a:t>Τα δείγματα </a:t>
            </a:r>
            <a:r>
              <a:rPr lang="el-GR" dirty="0" smtClean="0"/>
              <a:t>προέρχονται </a:t>
            </a:r>
            <a:r>
              <a:rPr lang="el-GR" dirty="0"/>
              <a:t>από τον ίδιο πληθυσμό </a:t>
            </a:r>
          </a:p>
          <a:p>
            <a:pPr lvl="1" algn="just"/>
            <a:r>
              <a:rPr lang="el-GR" dirty="0"/>
              <a:t>Τα δείγματα </a:t>
            </a:r>
            <a:r>
              <a:rPr lang="el-GR" dirty="0" smtClean="0"/>
              <a:t>προέρχονται </a:t>
            </a:r>
            <a:r>
              <a:rPr lang="el-GR" dirty="0"/>
              <a:t>από πληθυσμούς μικρούς όμως κανονικούς και με άνισες  διακυμάνσεις. Στην περίπτωση αυτή πάλι χρησιμοποιείται το στατιστικό μέτρο </a:t>
            </a:r>
            <a:r>
              <a:rPr lang="en-US" dirty="0"/>
              <a:t>t</a:t>
            </a:r>
            <a:r>
              <a:rPr lang="el-GR" dirty="0"/>
              <a:t> όμως με βαθμούς ελευθερίας </a:t>
            </a:r>
          </a:p>
          <a:p>
            <a:pPr lvl="1" algn="just"/>
            <a:endParaRPr lang="el-GR" dirty="0"/>
          </a:p>
          <a:p>
            <a:pPr lvl="1" algn="just"/>
            <a:endParaRPr lang="el-GR" dirty="0"/>
          </a:p>
          <a:p>
            <a:pPr lvl="1" algn="just"/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endParaRPr lang="el-GR" dirty="0"/>
          </a:p>
          <a:p>
            <a:pPr lvl="1" algn="just">
              <a:lnSpc>
                <a:spcPct val="90000"/>
              </a:lnSpc>
              <a:spcBef>
                <a:spcPct val="0"/>
              </a:spcBef>
            </a:pPr>
            <a:r>
              <a:rPr lang="el-GR" dirty="0"/>
              <a:t>Αν τα δείγματα είναι μικρά και δεν γνωρίζουμε την κατανομή τότε ο έλεγχος μπορεί να γίνει με μη παραμετρικές μεθόδους  </a:t>
            </a:r>
            <a:r>
              <a:rPr lang="el-GR" sz="2400" dirty="0"/>
              <a:t>(</a:t>
            </a:r>
            <a:r>
              <a:rPr lang="en-US" sz="2400" dirty="0"/>
              <a:t>Anderson: Statistics for business and economics) </a:t>
            </a:r>
            <a:endParaRPr lang="el-GR" sz="2400" dirty="0"/>
          </a:p>
        </p:txBody>
      </p:sp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2260600" y="2816225"/>
          <a:ext cx="4240213" cy="2319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5" name="Εξίσωση" r:id="rId4" imgW="1473200" imgH="1079500" progId="Equation.3">
                  <p:embed/>
                </p:oleObj>
              </mc:Choice>
              <mc:Fallback>
                <p:oleObj name="Εξίσωση" r:id="rId4" imgW="1473200" imgH="1079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2816225"/>
                        <a:ext cx="4240213" cy="2319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9693169"/>
      </p:ext>
    </p:extLst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β)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Σφάλμα Τύπου II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dirty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 είναι λανθασμένη και το κριτήριο ελέγχου την δεχθεί σαν σωστή, τότε διαπράττουμε Σφάλμα Τύπου II. </a:t>
            </a:r>
            <a:endParaRPr lang="en-US" b="1" dirty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/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II συμβολίζεται με το β.</a:t>
            </a:r>
            <a:endParaRPr lang="el-GR" b="1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/>
            <a:r>
              <a:rPr lang="el-GR" b="1" dirty="0">
                <a:solidFill>
                  <a:srgbClr val="000000"/>
                </a:solidFill>
              </a:rPr>
              <a:t>Σ</a:t>
            </a: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την πράξη, τα εφαρμοζόμενα κριτήρια ελέγχου πρέπει να ελαχιστοποιούν τις πιθανότητες εμφανίσεως σφαλμάτων και των δύο τύπων</a:t>
            </a: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dirty="0">
              <a:solidFill>
                <a:srgbClr val="000000"/>
              </a:solidFill>
            </a:endParaRPr>
          </a:p>
        </p:txBody>
      </p:sp>
      <p:sp>
        <p:nvSpPr>
          <p:cNvPr id="125957" name="AutoShape 5"/>
          <p:cNvSpPr>
            <a:spLocks noChangeArrowheads="1"/>
          </p:cNvSpPr>
          <p:nvPr/>
        </p:nvSpPr>
        <p:spPr bwMode="auto">
          <a:xfrm>
            <a:off x="71628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>
              <a:spcBef>
                <a:spcPct val="15000"/>
              </a:spcBef>
            </a:pPr>
            <a:r>
              <a:rPr lang="el-GR" dirty="0">
                <a:solidFill>
                  <a:srgbClr val="000000"/>
                </a:solidFill>
                <a:cs typeface="Times New Roman" pitchFamily="18" charset="0"/>
              </a:rPr>
              <a:t>Συνήθως, προσπαθούμε να αποφύγουμε Σφάλμα Τύπου Ι, </a:t>
            </a:r>
            <a:endParaRPr lang="el-GR" dirty="0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 dirty="0">
                <a:solidFill>
                  <a:srgbClr val="000000"/>
                </a:solidFill>
                <a:cs typeface="Times New Roman" pitchFamily="18" charset="0"/>
              </a:rPr>
              <a:t>δηλαδή να απορρίψουμε σωστή υπόθεση </a:t>
            </a:r>
            <a:r>
              <a:rPr lang="el-GR" b="1" dirty="0" err="1">
                <a:solidFill>
                  <a:srgbClr val="000000"/>
                </a:solidFill>
                <a:cs typeface="Times New Roman" pitchFamily="18" charset="0"/>
              </a:rPr>
              <a:t>Ηο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  <a:p>
            <a:pPr algn="just"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Για να το επιτύχουμε, </a:t>
            </a:r>
            <a:endParaRPr lang="el-GR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  <a:buFont typeface="Wingdings" pitchFamily="2" charset="2"/>
              <a:buChar char="Ø"/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προκαθορίζουμε την πιθανότητα να διαπράξουμε Σφάλμα Τύπου Ι σε ορισμένο Επίπεδο Σημαντικότητας α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>
              <a:solidFill>
                <a:srgbClr val="000000"/>
              </a:solidFill>
            </a:endParaRPr>
          </a:p>
          <a:p>
            <a:pPr lvl="2" algn="just">
              <a:spcBef>
                <a:spcPct val="15000"/>
              </a:spcBef>
            </a:pPr>
            <a:r>
              <a:rPr lang="el-GR" sz="2800" b="1">
                <a:solidFill>
                  <a:srgbClr val="000000"/>
                </a:solidFill>
                <a:cs typeface="Times New Roman" pitchFamily="18" charset="0"/>
              </a:rPr>
              <a:t>συνήθως είναι το α = 0,05 (5%) ή α =0,01 (1%).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  <a:p>
            <a:pPr algn="just">
              <a:spcBef>
                <a:spcPct val="15000"/>
              </a:spcBef>
            </a:pP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π.χ. προκαθορίσουμε α =0,05 και απορρίψουμε την </a:t>
            </a:r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l-GR">
                <a:solidFill>
                  <a:srgbClr val="000000"/>
                </a:solidFill>
              </a:rPr>
              <a:t>με βεβαιότητα 95%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σε 100 όμοιες περιπτώσεις μόνο σε 5 είναι δυνατόν να κάνουμε λάθος, </a:t>
            </a:r>
            <a:endParaRPr lang="el-GR" b="1">
              <a:solidFill>
                <a:srgbClr val="000000"/>
              </a:solidFill>
            </a:endParaRPr>
          </a:p>
          <a:p>
            <a:pPr lvl="1" algn="just">
              <a:spcBef>
                <a:spcPct val="15000"/>
              </a:spcBef>
            </a:pP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δηλαδή να είναι σωστή η υπόθεση και εμείς να την απορρίψουμε.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Συνήθως σ’ έναν έλεγχο υπόθεσης σαν Ηο θέτουμε την ισότητα της παραμέτρου με κάποια γνωστή τιμή και σαν εναλλακτική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την αύξηση της τιμής αν ισχυριζόμαστε ότι αυξάνει η τιμή της παραμέτρου 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τη μείωση της τιμής αν ισχυριζόμαστε ότι ελαττώνεται η τιμή της παραμέτρου ελαττώνεται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ή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απλώς την διαφοροποίηση της τιμής αν ισχυριζόμαστε ότι η τιμή της παραμέτρου άλλαξε.</a:t>
            </a:r>
          </a:p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Έστω ότι θέλουμε να ελέγξουμε την υπόθεση ότι ο μέσος μ ενός πληθυσμού </a:t>
            </a:r>
            <a:r>
              <a:rPr lang="el-GR" sz="2800">
                <a:latin typeface="Tahoma" pitchFamily="34" charset="0"/>
              </a:rPr>
              <a:t>είναι ίσος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baseline="-25000">
                <a:latin typeface="Tahoma" pitchFamily="34" charset="0"/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</a:rPr>
              <a:t>Π</a:t>
            </a:r>
            <a:r>
              <a:rPr lang="el-GR" sz="2800">
                <a:latin typeface="Tahoma" pitchFamily="34" charset="0"/>
                <a:cs typeface="Tahoma" pitchFamily="34" charset="0"/>
              </a:rPr>
              <a:t>αίρνουμε τυχαίο δείγμα </a:t>
            </a:r>
            <a:r>
              <a:rPr lang="en-US" sz="2800">
                <a:latin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 μονάδων και υπολογίζουμε το μέσο (</a:t>
            </a:r>
            <a:r>
              <a:rPr lang="en-US" sz="2800">
                <a:latin typeface="Tahoma" pitchFamily="34" charset="0"/>
                <a:cs typeface="Tahoma" pitchFamily="34" charset="0"/>
              </a:rPr>
              <a:t>   </a:t>
            </a:r>
            <a:r>
              <a:rPr lang="el-GR" sz="2800">
                <a:latin typeface="Tahoma" pitchFamily="34" charset="0"/>
                <a:cs typeface="Tahoma" pitchFamily="34" charset="0"/>
              </a:rPr>
              <a:t>) του δείγματος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Η διαδικασία για τον έλεγχο μιας στατιστικής υποθέσεως ακολουθεί τα εξής στάδια:</a:t>
            </a: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1)	Θέτουμε τ</a:t>
            </a:r>
            <a:r>
              <a:rPr lang="el-GR" sz="2800">
                <a:latin typeface="Tahoma" pitchFamily="34" charset="0"/>
              </a:rPr>
              <a:t>ις</a:t>
            </a:r>
            <a:r>
              <a:rPr lang="el-GR" sz="2800">
                <a:latin typeface="Tahoma" pitchFamily="34" charset="0"/>
                <a:cs typeface="Tahoma" pitchFamily="34" charset="0"/>
              </a:rPr>
              <a:t> υποθέσεις  Η0 και </a:t>
            </a:r>
            <a:r>
              <a:rPr lang="el-GR" sz="2800">
                <a:latin typeface="Tahoma" pitchFamily="34" charset="0"/>
              </a:rPr>
              <a:t>Η</a:t>
            </a:r>
            <a:r>
              <a:rPr lang="el-GR" sz="2800" baseline="-25000">
                <a:latin typeface="Tahoma" pitchFamily="34" charset="0"/>
              </a:rPr>
              <a:t>1</a:t>
            </a:r>
            <a:r>
              <a:rPr lang="el-GR" sz="280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/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endParaRPr lang="el-GR" sz="2800">
              <a:latin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καθορίζουμε το επίπεδο σημαντικότητας α = 0,01 ή α=0,05 ή α = 0,10.</a:t>
            </a:r>
            <a:endParaRPr lang="en-US" sz="2400" b="1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δίπλευρο κριτήριο ελέγχου</a:t>
            </a:r>
          </a:p>
        </p:txBody>
      </p:sp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905000" y="2743200"/>
          <a:ext cx="3619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58" name="Εξίσωση" r:id="rId4" imgW="126835" imgH="202936" progId="Equation.3">
                  <p:embed/>
                </p:oleObj>
              </mc:Choice>
              <mc:Fallback>
                <p:oleObj name="Εξίσωση" r:id="rId4" imgW="126835" imgH="202936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743200"/>
                        <a:ext cx="3619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7162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2)	Εφαρμόζουμε το κατάλληλο στατιστικό κριτήριο ελέγχου, από το οποίο προκύπτει μια συγκεκριμένη τιμή. 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Αν το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δείγμα είναι πολυπληθές (</a:t>
            </a:r>
            <a:r>
              <a:rPr lang="en-US" sz="2800">
                <a:latin typeface="Tahoma" pitchFamily="34" charset="0"/>
                <a:cs typeface="Tahoma" pitchFamily="34" charset="0"/>
              </a:rPr>
              <a:t>n </a:t>
            </a:r>
            <a:r>
              <a:rPr lang="en-US" sz="2800" u="sng">
                <a:latin typeface="Tahoma" pitchFamily="34" charset="0"/>
                <a:cs typeface="Tahoma" pitchFamily="34" charset="0"/>
              </a:rPr>
              <a:t>&gt;</a:t>
            </a:r>
            <a:r>
              <a:rPr lang="el-GR" sz="2800">
                <a:latin typeface="Tahoma" pitchFamily="34" charset="0"/>
                <a:cs typeface="Tahoma" pitchFamily="34" charset="0"/>
              </a:rPr>
              <a:t> 30), τότε χρησιμοποιούμε το εξής κριτήριο: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Με βάση το επίπεδο σημαντικότητας βρίσκουμε τις κριτικές τιμές της τυποποιημένης μεταβλητής Ζ πάνω στην Τυποποιημένη Κανονική Καμπύλη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και καθορίζουμε τις περιοχές αποδοχής και απορρίψεως της υποθέσεως Η</a:t>
            </a:r>
            <a:r>
              <a:rPr lang="el-GR" sz="2400" b="1" baseline="-25000">
                <a:latin typeface="Tahoma" pitchFamily="34" charset="0"/>
                <a:cs typeface="Tahoma" pitchFamily="34" charset="0"/>
              </a:rPr>
              <a:t>0</a:t>
            </a:r>
            <a:r>
              <a:rPr lang="el-GR" sz="24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2286000" y="2362200"/>
          <a:ext cx="2743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4" name="Εξίσωση" r:id="rId4" imgW="672808" imgH="507780" progId="Equation.3">
                  <p:embed/>
                </p:oleObj>
              </mc:Choice>
              <mc:Fallback>
                <p:oleObj name="Εξίσωση" r:id="rId4" imgW="672808" imgH="5077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62200"/>
                        <a:ext cx="27432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6096000" y="2209800"/>
          <a:ext cx="2286000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15" name="Εξίσωση" r:id="rId6" imgW="596900" imgH="419100" progId="Equation.3">
                  <p:embed/>
                </p:oleObj>
              </mc:Choice>
              <mc:Fallback>
                <p:oleObj name="Εξίσωση" r:id="rId6" imgW="596900" imgH="4191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209800"/>
                        <a:ext cx="2286000" cy="160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7543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Συγκρίνουμε την τιμή της Ζ που βρέθηκε από το κριτήριο ελέγχου με τις κριτικές τιμές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η τιμή Ζ του κριτηρίου ικανοποιεί τις ανισότητες: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&lt; </a:t>
            </a:r>
            <a:r>
              <a:rPr lang="el-GR">
                <a:solidFill>
                  <a:srgbClr val="000000"/>
                </a:solidFill>
              </a:rPr>
              <a:t>-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ή  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&gt;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απορρίπτουμε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9345</TotalTime>
  <Words>2182</Words>
  <Application>Microsoft Office PowerPoint</Application>
  <PresentationFormat>Προβολή στην οθόνη (4:3)</PresentationFormat>
  <Paragraphs>409</Paragraphs>
  <Slides>36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36</vt:i4>
      </vt:variant>
    </vt:vector>
  </HeadingPairs>
  <TitlesOfParts>
    <vt:vector size="40" baseType="lpstr">
      <vt:lpstr>Προεπιλεγμένη σχεδίαση</vt:lpstr>
      <vt:lpstr>Εξίσωση</vt:lpstr>
      <vt:lpstr>Worksheet</vt:lpstr>
      <vt:lpstr>Έγγραφο</vt:lpstr>
      <vt:lpstr>ΕΛΕΓΧΟΙ ΣΤΑΤΙΣΤΙΚΩΝ ΥΠΟΘΕΣΕΩΝ </vt:lpstr>
      <vt:lpstr>ΕΛΕΓΧΟΙ ΣΤΑΤΙΣΤΙΚΩΝ ΥΠΟΘΕΣΕΩΝ </vt:lpstr>
      <vt:lpstr>Παρουσίαση του PowerPoint</vt:lpstr>
      <vt:lpstr>Παρουσίαση του PowerPoint</vt:lpstr>
      <vt:lpstr>Παρουσίαση του PowerPoint</vt:lpstr>
      <vt:lpstr>Διαδικασία ελέγχου μιας Στατιστικής Υποθέσεως </vt:lpstr>
      <vt:lpstr>Διαδικασία ελέγχου μιας Στατιστικής Υποθέσεως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Έλεγχος της διαφοράς δυο μέσων </vt:lpstr>
      <vt:lpstr>Έλεγχος της διαφοράς δυο μέσων </vt:lpstr>
      <vt:lpstr>Παρουσίαση του PowerPoint</vt:lpstr>
      <vt:lpstr>Παρουσίαση του PowerPoint</vt:lpstr>
      <vt:lpstr>Παρουσίαση του PowerPoint</vt:lpstr>
      <vt:lpstr>Έλεγχος της διαφοράς δυο μέσων </vt:lpstr>
      <vt:lpstr>Παρουσίαση του PowerPoint</vt:lpstr>
      <vt:lpstr>Παρουσίαση του PowerPoint</vt:lpstr>
      <vt:lpstr>Έλεγχος της διαφοράς δυο μέσων </vt:lpstr>
      <vt:lpstr>Σημείωση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Άσκηση Αξιολόγησης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nikos</cp:lastModifiedBy>
  <cp:revision>232</cp:revision>
  <dcterms:created xsi:type="dcterms:W3CDTF">2002-09-05T15:59:15Z</dcterms:created>
  <dcterms:modified xsi:type="dcterms:W3CDTF">2019-05-11T03:53:18Z</dcterms:modified>
</cp:coreProperties>
</file>