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emf" ContentType="image/x-emf"/>
  <Default Extension="xls" ContentType="application/vnd.ms-excel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docx" ContentType="application/vnd.openxmlformats-officedocument.wordprocessingml.document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49" r:id="rId2"/>
    <p:sldId id="350" r:id="rId3"/>
    <p:sldId id="351" r:id="rId4"/>
    <p:sldId id="352" r:id="rId5"/>
    <p:sldId id="353" r:id="rId6"/>
    <p:sldId id="354" r:id="rId7"/>
    <p:sldId id="355" r:id="rId8"/>
    <p:sldId id="356" r:id="rId9"/>
    <p:sldId id="357" r:id="rId10"/>
    <p:sldId id="358" r:id="rId11"/>
    <p:sldId id="359" r:id="rId12"/>
    <p:sldId id="360" r:id="rId13"/>
    <p:sldId id="361" r:id="rId14"/>
    <p:sldId id="362" r:id="rId15"/>
    <p:sldId id="363" r:id="rId16"/>
    <p:sldId id="364" r:id="rId17"/>
    <p:sldId id="366" r:id="rId18"/>
    <p:sldId id="365" r:id="rId19"/>
    <p:sldId id="367" r:id="rId20"/>
    <p:sldId id="369" r:id="rId21"/>
    <p:sldId id="375" r:id="rId22"/>
    <p:sldId id="370" r:id="rId23"/>
    <p:sldId id="372" r:id="rId24"/>
    <p:sldId id="373" r:id="rId25"/>
    <p:sldId id="374" r:id="rId26"/>
    <p:sldId id="380" r:id="rId27"/>
    <p:sldId id="381" r:id="rId28"/>
    <p:sldId id="382" r:id="rId29"/>
    <p:sldId id="384" r:id="rId30"/>
    <p:sldId id="385" r:id="rId31"/>
    <p:sldId id="386" r:id="rId32"/>
    <p:sldId id="390" r:id="rId33"/>
    <p:sldId id="387" r:id="rId34"/>
    <p:sldId id="388" r:id="rId35"/>
    <p:sldId id="389" r:id="rId36"/>
    <p:sldId id="383" r:id="rId37"/>
  </p:sldIdLst>
  <p:sldSz cx="9144000" cy="6858000" type="screen4x3"/>
  <p:notesSz cx="6858000" cy="9144000"/>
  <p:defaultTextStyle>
    <a:defPPr>
      <a:defRPr lang="el-GR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  <a:srgbClr val="CCECFF"/>
    <a:srgbClr val="FF0000"/>
    <a:srgbClr val="CCFF99"/>
    <a:srgbClr val="33CCFF"/>
    <a:srgbClr val="99FFCC"/>
    <a:srgbClr val="FFFFFF"/>
    <a:srgbClr val="CC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812" autoAdjust="0"/>
    <p:restoredTop sz="90929"/>
  </p:normalViewPr>
  <p:slideViewPr>
    <p:cSldViewPr>
      <p:cViewPr varScale="1">
        <p:scale>
          <a:sx n="60" d="100"/>
          <a:sy n="60" d="100"/>
        </p:scale>
        <p:origin x="-812" y="-8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2" Type="http://schemas.openxmlformats.org/officeDocument/2006/relationships/image" Target="../media/image20.wmf"/><Relationship Id="rId1" Type="http://schemas.openxmlformats.org/officeDocument/2006/relationships/image" Target="../media/image21.wmf"/></Relationships>
</file>

<file path=ppt/drawings/_rels/vmlDrawing1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4.wmf"/><Relationship Id="rId1" Type="http://schemas.openxmlformats.org/officeDocument/2006/relationships/image" Target="../media/image23.wmf"/></Relationships>
</file>

<file path=ppt/drawings/_rels/vmlDrawing12.vml.rels><?xml version="1.0" encoding="UTF-8" standalone="yes"?>
<Relationships xmlns="http://schemas.openxmlformats.org/package/2006/relationships"><Relationship Id="rId2" Type="http://schemas.openxmlformats.org/officeDocument/2006/relationships/image" Target="../media/image24.wmf"/><Relationship Id="rId1" Type="http://schemas.openxmlformats.org/officeDocument/2006/relationships/image" Target="../media/image23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26.wmf"/><Relationship Id="rId2" Type="http://schemas.openxmlformats.org/officeDocument/2006/relationships/image" Target="../media/image25.wmf"/><Relationship Id="rId1" Type="http://schemas.openxmlformats.org/officeDocument/2006/relationships/image" Target="../media/image23.wmf"/><Relationship Id="rId5" Type="http://schemas.openxmlformats.org/officeDocument/2006/relationships/image" Target="../media/image28.wmf"/><Relationship Id="rId4" Type="http://schemas.openxmlformats.org/officeDocument/2006/relationships/image" Target="../media/image27.wmf"/></Relationships>
</file>

<file path=ppt/drawings/_rels/vmlDrawing14.vml.rels><?xml version="1.0" encoding="UTF-8" standalone="yes"?>
<Relationships xmlns="http://schemas.openxmlformats.org/package/2006/relationships"><Relationship Id="rId2" Type="http://schemas.openxmlformats.org/officeDocument/2006/relationships/image" Target="../media/image30.wmf"/><Relationship Id="rId1" Type="http://schemas.openxmlformats.org/officeDocument/2006/relationships/image" Target="../media/image29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32.wmf"/><Relationship Id="rId2" Type="http://schemas.openxmlformats.org/officeDocument/2006/relationships/image" Target="../media/image31.wmf"/><Relationship Id="rId1" Type="http://schemas.openxmlformats.org/officeDocument/2006/relationships/image" Target="../media/image29.wmf"/><Relationship Id="rId5" Type="http://schemas.openxmlformats.org/officeDocument/2006/relationships/image" Target="../media/image34.wmf"/><Relationship Id="rId4" Type="http://schemas.openxmlformats.org/officeDocument/2006/relationships/image" Target="../media/image33.wmf"/></Relationships>
</file>

<file path=ppt/drawings/_rels/vmlDrawing16.vml.rels><?xml version="1.0" encoding="UTF-8" standalone="yes"?>
<Relationships xmlns="http://schemas.openxmlformats.org/package/2006/relationships"><Relationship Id="rId3" Type="http://schemas.openxmlformats.org/officeDocument/2006/relationships/image" Target="../media/image34.wmf"/><Relationship Id="rId2" Type="http://schemas.openxmlformats.org/officeDocument/2006/relationships/image" Target="../media/image33.wmf"/><Relationship Id="rId1" Type="http://schemas.openxmlformats.org/officeDocument/2006/relationships/image" Target="../media/image29.wmf"/><Relationship Id="rId5" Type="http://schemas.openxmlformats.org/officeDocument/2006/relationships/image" Target="../media/image36.emf"/><Relationship Id="rId4" Type="http://schemas.openxmlformats.org/officeDocument/2006/relationships/image" Target="../media/image35.wmf"/></Relationships>
</file>

<file path=ppt/drawings/_rels/vmlDrawing17.vml.rels><?xml version="1.0" encoding="UTF-8" standalone="yes"?>
<Relationships xmlns="http://schemas.openxmlformats.org/package/2006/relationships"><Relationship Id="rId3" Type="http://schemas.openxmlformats.org/officeDocument/2006/relationships/image" Target="../media/image39.wmf"/><Relationship Id="rId2" Type="http://schemas.openxmlformats.org/officeDocument/2006/relationships/image" Target="../media/image38.wmf"/><Relationship Id="rId1" Type="http://schemas.openxmlformats.org/officeDocument/2006/relationships/image" Target="../media/image37.wmf"/><Relationship Id="rId4" Type="http://schemas.openxmlformats.org/officeDocument/2006/relationships/image" Target="../media/image40.wmf"/></Relationships>
</file>

<file path=ppt/drawings/_rels/vmlDrawing18.vml.rels><?xml version="1.0" encoding="UTF-8" standalone="yes"?>
<Relationships xmlns="http://schemas.openxmlformats.org/package/2006/relationships"><Relationship Id="rId1" Type="http://schemas.openxmlformats.org/officeDocument/2006/relationships/image" Target="../media/image41.wmf"/></Relationships>
</file>

<file path=ppt/drawings/_rels/vmlDrawing19.vml.rels><?xml version="1.0" encoding="UTF-8" standalone="yes"?>
<Relationships xmlns="http://schemas.openxmlformats.org/package/2006/relationships"><Relationship Id="rId1" Type="http://schemas.openxmlformats.org/officeDocument/2006/relationships/image" Target="../media/image47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20.vml.rels><?xml version="1.0" encoding="UTF-8" standalone="yes"?>
<Relationships xmlns="http://schemas.openxmlformats.org/package/2006/relationships"><Relationship Id="rId1" Type="http://schemas.openxmlformats.org/officeDocument/2006/relationships/image" Target="../media/image53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3.wmf"/><Relationship Id="rId1" Type="http://schemas.openxmlformats.org/officeDocument/2006/relationships/image" Target="../media/image10.wmf"/><Relationship Id="rId4" Type="http://schemas.openxmlformats.org/officeDocument/2006/relationships/image" Target="../media/image14.e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13.wmf"/><Relationship Id="rId1" Type="http://schemas.openxmlformats.org/officeDocument/2006/relationships/image" Target="../media/image10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17.wmf"/><Relationship Id="rId1" Type="http://schemas.openxmlformats.org/officeDocument/2006/relationships/image" Target="../media/image16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image" Target="../media/image19.wmf"/><Relationship Id="rId1" Type="http://schemas.openxmlformats.org/officeDocument/2006/relationships/image" Target="../media/image18.wmf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30404F1-783B-43B9-9E0D-A267B833AC76}" type="slidenum">
              <a:rPr lang="el-GR"/>
              <a:pPr/>
              <a:t>‹#›</a:t>
            </a:fld>
            <a:endParaRPr lang="el-GR"/>
          </a:p>
        </p:txBody>
      </p:sp>
    </p:spTree>
  </p:cSld>
  <p:clrMapOvr>
    <a:masterClrMapping/>
  </p:clrMapOvr>
  <p:transition spd="med">
    <p:random/>
    <p:sndAc>
      <p:stSnd>
        <p:snd r:embed="rId1" name="camera.wav"/>
      </p:stSnd>
    </p:sndAc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7E46D12-BDBF-48CB-BBD3-292F579CA3EC}" type="slidenum">
              <a:rPr lang="el-GR"/>
              <a:pPr/>
              <a:t>‹#›</a:t>
            </a:fld>
            <a:endParaRPr lang="el-GR"/>
          </a:p>
        </p:txBody>
      </p:sp>
    </p:spTree>
  </p:cSld>
  <p:clrMapOvr>
    <a:masterClrMapping/>
  </p:clrMapOvr>
  <p:transition spd="med">
    <p:random/>
    <p:sndAc>
      <p:stSnd>
        <p:snd r:embed="rId1" name="camera.wav"/>
      </p:stSnd>
    </p:sndAc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7FDF28-E929-4EC9-8E09-DAF8FA039C6B}" type="slidenum">
              <a:rPr lang="el-GR"/>
              <a:pPr/>
              <a:t>‹#›</a:t>
            </a:fld>
            <a:endParaRPr lang="el-GR"/>
          </a:p>
        </p:txBody>
      </p:sp>
    </p:spTree>
  </p:cSld>
  <p:clrMapOvr>
    <a:masterClrMapping/>
  </p:clrMapOvr>
  <p:transition spd="med">
    <p:random/>
    <p:sndAc>
      <p:stSnd>
        <p:snd r:embed="rId1" name="camera.wav"/>
      </p:stSnd>
    </p:sndAc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Τίτλος, Κείμενο και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ClipArt"/>
          <p:cNvSpPr>
            <a:spLocks noGrp="1"/>
          </p:cNvSpPr>
          <p:nvPr>
            <p:ph type="clipArt"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145CA7AB-866A-4E7E-8E83-678E2F0D49A3}" type="slidenum">
              <a:rPr lang="el-GR"/>
              <a:pPr/>
              <a:t>‹#›</a:t>
            </a:fld>
            <a:endParaRPr lang="el-GR"/>
          </a:p>
        </p:txBody>
      </p:sp>
    </p:spTree>
  </p:cSld>
  <p:clrMapOvr>
    <a:masterClrMapping/>
  </p:clrMapOvr>
  <p:transition spd="med">
    <p:random/>
    <p:sndAc>
      <p:stSnd>
        <p:snd r:embed="rId1" name="camera.wav"/>
      </p:stSnd>
    </p:sndAc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/>
          </p:nvPr>
        </p:nvSpPr>
        <p:spPr>
          <a:xfrm>
            <a:off x="685800" y="609600"/>
            <a:ext cx="7772400" cy="5486400"/>
          </a:xfrm>
        </p:spPr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BF226B9B-C96F-4AA0-9517-738AB6E4CBDA}" type="slidenum">
              <a:rPr lang="el-GR"/>
              <a:pPr/>
              <a:t>‹#›</a:t>
            </a:fld>
            <a:endParaRPr lang="el-GR"/>
          </a:p>
        </p:txBody>
      </p:sp>
    </p:spTree>
  </p:cSld>
  <p:clrMapOvr>
    <a:masterClrMapping/>
  </p:clrMapOvr>
  <p:transition spd="med">
    <p:random/>
    <p:sndAc>
      <p:stSnd>
        <p:snd r:embed="rId1" name="camera.wav"/>
      </p:stSnd>
    </p:sndAc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FD862F4-DCDB-4712-98D7-7C7FC2B20D46}" type="slidenum">
              <a:rPr lang="el-GR"/>
              <a:pPr/>
              <a:t>‹#›</a:t>
            </a:fld>
            <a:endParaRPr lang="el-GR"/>
          </a:p>
        </p:txBody>
      </p:sp>
    </p:spTree>
  </p:cSld>
  <p:clrMapOvr>
    <a:masterClrMapping/>
  </p:clrMapOvr>
  <p:transition spd="med">
    <p:random/>
    <p:sndAc>
      <p:stSnd>
        <p:snd r:embed="rId1" name="camera.wav"/>
      </p:stSnd>
    </p:sndAc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27BD44-6FFA-49D2-A37A-AAA57479054D}" type="slidenum">
              <a:rPr lang="el-GR"/>
              <a:pPr/>
              <a:t>‹#›</a:t>
            </a:fld>
            <a:endParaRPr lang="el-GR"/>
          </a:p>
        </p:txBody>
      </p:sp>
    </p:spTree>
  </p:cSld>
  <p:clrMapOvr>
    <a:masterClrMapping/>
  </p:clrMapOvr>
  <p:transition spd="med">
    <p:random/>
    <p:sndAc>
      <p:stSnd>
        <p:snd r:embed="rId1" name="camera.wav"/>
      </p:stSnd>
    </p:sndAc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D22D2F-9CFD-4218-9613-350BC01CA5CA}" type="slidenum">
              <a:rPr lang="el-GR"/>
              <a:pPr/>
              <a:t>‹#›</a:t>
            </a:fld>
            <a:endParaRPr lang="el-GR"/>
          </a:p>
        </p:txBody>
      </p:sp>
    </p:spTree>
  </p:cSld>
  <p:clrMapOvr>
    <a:masterClrMapping/>
  </p:clrMapOvr>
  <p:transition spd="med">
    <p:random/>
    <p:sndAc>
      <p:stSnd>
        <p:snd r:embed="rId1" name="camera.wav"/>
      </p:stSnd>
    </p:sndAc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17EA44D-72DE-4E27-8AD5-3DDF49731497}" type="slidenum">
              <a:rPr lang="el-GR"/>
              <a:pPr/>
              <a:t>‹#›</a:t>
            </a:fld>
            <a:endParaRPr lang="el-GR"/>
          </a:p>
        </p:txBody>
      </p:sp>
    </p:spTree>
  </p:cSld>
  <p:clrMapOvr>
    <a:masterClrMapping/>
  </p:clrMapOvr>
  <p:transition spd="med">
    <p:random/>
    <p:sndAc>
      <p:stSnd>
        <p:snd r:embed="rId1" name="camera.wav"/>
      </p:stSnd>
    </p:sndAc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59DEFC-86B5-49CD-ACD6-05FF06212657}" type="slidenum">
              <a:rPr lang="el-GR"/>
              <a:pPr/>
              <a:t>‹#›</a:t>
            </a:fld>
            <a:endParaRPr lang="el-GR"/>
          </a:p>
        </p:txBody>
      </p:sp>
    </p:spTree>
  </p:cSld>
  <p:clrMapOvr>
    <a:masterClrMapping/>
  </p:clrMapOvr>
  <p:transition spd="med">
    <p:random/>
    <p:sndAc>
      <p:stSnd>
        <p:snd r:embed="rId1" name="camera.wav"/>
      </p:stSnd>
    </p:sndAc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3D1FEE-498B-44FE-A581-05D6A0DC100B}" type="slidenum">
              <a:rPr lang="el-GR"/>
              <a:pPr/>
              <a:t>‹#›</a:t>
            </a:fld>
            <a:endParaRPr lang="el-GR"/>
          </a:p>
        </p:txBody>
      </p:sp>
    </p:spTree>
  </p:cSld>
  <p:clrMapOvr>
    <a:masterClrMapping/>
  </p:clrMapOvr>
  <p:transition spd="med">
    <p:random/>
    <p:sndAc>
      <p:stSnd>
        <p:snd r:embed="rId1" name="camera.wav"/>
      </p:stSnd>
    </p:sndAc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B7CA11B-0942-4319-9C14-2771B65BBECD}" type="slidenum">
              <a:rPr lang="el-GR"/>
              <a:pPr/>
              <a:t>‹#›</a:t>
            </a:fld>
            <a:endParaRPr lang="el-GR"/>
          </a:p>
        </p:txBody>
      </p:sp>
    </p:spTree>
  </p:cSld>
  <p:clrMapOvr>
    <a:masterClrMapping/>
  </p:clrMapOvr>
  <p:transition spd="med">
    <p:random/>
    <p:sndAc>
      <p:stSnd>
        <p:snd r:embed="rId1" name="camera.wav"/>
      </p:stSnd>
    </p:sndAc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D427E9-C281-42D7-B936-FF8578BE37E6}" type="slidenum">
              <a:rPr lang="el-GR"/>
              <a:pPr/>
              <a:t>‹#›</a:t>
            </a:fld>
            <a:endParaRPr lang="el-GR"/>
          </a:p>
        </p:txBody>
      </p:sp>
    </p:spTree>
  </p:cSld>
  <p:clrMapOvr>
    <a:masterClrMapping/>
  </p:clrMapOvr>
  <p:transition spd="med">
    <p:random/>
    <p:sndAc>
      <p:stSnd>
        <p:snd r:embed="rId1" name="camera.wav"/>
      </p:stSnd>
    </p:sndAc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audio" Target="../media/audio1.wav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l-GR" smtClean="0"/>
              <a:t>Κάντε κλικ για να επεξεργαστείτε τον τίτλο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l-G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l-G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EF71D7E3-EFE8-4026-913E-F1A29C8D7520}" type="slidenum">
              <a:rPr lang="el-GR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ransition spd="med">
    <p:random/>
    <p:sndAc>
      <p:stSnd>
        <p:snd r:embed="rId15" name="camera.wav"/>
      </p:stSnd>
    </p:sndAc>
  </p:transition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7" Type="http://schemas.openxmlformats.org/officeDocument/2006/relationships/image" Target="../media/image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5.bin"/><Relationship Id="rId5" Type="http://schemas.openxmlformats.org/officeDocument/2006/relationships/image" Target="../media/image6.wmf"/><Relationship Id="rId4" Type="http://schemas.openxmlformats.org/officeDocument/2006/relationships/oleObject" Target="../embeddings/oleObject4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7" Type="http://schemas.openxmlformats.org/officeDocument/2006/relationships/image" Target="../media/image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7.bin"/><Relationship Id="rId5" Type="http://schemas.openxmlformats.org/officeDocument/2006/relationships/image" Target="../media/image8.wmf"/><Relationship Id="rId4" Type="http://schemas.openxmlformats.org/officeDocument/2006/relationships/oleObject" Target="../embeddings/oleObject6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.bin"/><Relationship Id="rId3" Type="http://schemas.openxmlformats.org/officeDocument/2006/relationships/audio" Target="../media/audio1.wav"/><Relationship Id="rId7" Type="http://schemas.openxmlformats.org/officeDocument/2006/relationships/image" Target="../media/image11.wmf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9.bin"/><Relationship Id="rId5" Type="http://schemas.openxmlformats.org/officeDocument/2006/relationships/image" Target="../media/image10.wmf"/><Relationship Id="rId4" Type="http://schemas.openxmlformats.org/officeDocument/2006/relationships/oleObject" Target="../embeddings/oleObject8.bin"/><Relationship Id="rId9" Type="http://schemas.openxmlformats.org/officeDocument/2006/relationships/image" Target="../media/image12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3.bin"/><Relationship Id="rId3" Type="http://schemas.openxmlformats.org/officeDocument/2006/relationships/audio" Target="../media/audio1.wav"/><Relationship Id="rId7" Type="http://schemas.openxmlformats.org/officeDocument/2006/relationships/image" Target="../media/image13.wmf"/><Relationship Id="rId12" Type="http://schemas.openxmlformats.org/officeDocument/2006/relationships/image" Target="../media/image14.emf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12.bin"/><Relationship Id="rId11" Type="http://schemas.openxmlformats.org/officeDocument/2006/relationships/oleObject" Target="../embeddings/Microsoft_Excel_97-2003_Worksheet1.xls"/><Relationship Id="rId5" Type="http://schemas.openxmlformats.org/officeDocument/2006/relationships/image" Target="../media/image10.wmf"/><Relationship Id="rId10" Type="http://schemas.openxmlformats.org/officeDocument/2006/relationships/oleObject" Target="../embeddings/oleObject14.bin"/><Relationship Id="rId4" Type="http://schemas.openxmlformats.org/officeDocument/2006/relationships/oleObject" Target="../embeddings/oleObject11.bin"/><Relationship Id="rId9" Type="http://schemas.openxmlformats.org/officeDocument/2006/relationships/image" Target="../media/image11.w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7.bin"/><Relationship Id="rId3" Type="http://schemas.openxmlformats.org/officeDocument/2006/relationships/audio" Target="../media/audio1.wav"/><Relationship Id="rId7" Type="http://schemas.openxmlformats.org/officeDocument/2006/relationships/image" Target="../media/image13.wmf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16.bin"/><Relationship Id="rId5" Type="http://schemas.openxmlformats.org/officeDocument/2006/relationships/image" Target="../media/image10.wmf"/><Relationship Id="rId4" Type="http://schemas.openxmlformats.org/officeDocument/2006/relationships/oleObject" Target="../embeddings/oleObject15.bin"/><Relationship Id="rId9" Type="http://schemas.openxmlformats.org/officeDocument/2006/relationships/image" Target="../media/image15.w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7" Type="http://schemas.openxmlformats.org/officeDocument/2006/relationships/image" Target="../media/image1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19.bin"/><Relationship Id="rId5" Type="http://schemas.openxmlformats.org/officeDocument/2006/relationships/image" Target="../media/image16.wmf"/><Relationship Id="rId4" Type="http://schemas.openxmlformats.org/officeDocument/2006/relationships/oleObject" Target="../embeddings/oleObject18.bin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2.bin"/><Relationship Id="rId3" Type="http://schemas.openxmlformats.org/officeDocument/2006/relationships/audio" Target="../media/audio1.wav"/><Relationship Id="rId7" Type="http://schemas.openxmlformats.org/officeDocument/2006/relationships/image" Target="../media/image19.wmf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21.bin"/><Relationship Id="rId5" Type="http://schemas.openxmlformats.org/officeDocument/2006/relationships/image" Target="../media/image18.wmf"/><Relationship Id="rId4" Type="http://schemas.openxmlformats.org/officeDocument/2006/relationships/oleObject" Target="../embeddings/oleObject20.bin"/><Relationship Id="rId9" Type="http://schemas.openxmlformats.org/officeDocument/2006/relationships/image" Target="../media/image20.wmf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5.bin"/><Relationship Id="rId3" Type="http://schemas.openxmlformats.org/officeDocument/2006/relationships/audio" Target="../media/audio1.wav"/><Relationship Id="rId7" Type="http://schemas.openxmlformats.org/officeDocument/2006/relationships/image" Target="../media/image20.wmf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24.bin"/><Relationship Id="rId5" Type="http://schemas.openxmlformats.org/officeDocument/2006/relationships/image" Target="../media/image21.wmf"/><Relationship Id="rId4" Type="http://schemas.openxmlformats.org/officeDocument/2006/relationships/oleObject" Target="../embeddings/oleObject23.bin"/><Relationship Id="rId9" Type="http://schemas.openxmlformats.org/officeDocument/2006/relationships/image" Target="../media/image22.w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7" Type="http://schemas.openxmlformats.org/officeDocument/2006/relationships/image" Target="../media/image2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oleObject" Target="../embeddings/oleObject27.bin"/><Relationship Id="rId5" Type="http://schemas.openxmlformats.org/officeDocument/2006/relationships/image" Target="../media/image23.wmf"/><Relationship Id="rId4" Type="http://schemas.openxmlformats.org/officeDocument/2006/relationships/oleObject" Target="../embeddings/oleObject26.bin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7" Type="http://schemas.openxmlformats.org/officeDocument/2006/relationships/image" Target="../media/image2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oleObject" Target="../embeddings/oleObject29.bin"/><Relationship Id="rId5" Type="http://schemas.openxmlformats.org/officeDocument/2006/relationships/image" Target="../media/image23.wmf"/><Relationship Id="rId4" Type="http://schemas.openxmlformats.org/officeDocument/2006/relationships/oleObject" Target="../embeddings/oleObject28.bin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2.bin"/><Relationship Id="rId13" Type="http://schemas.openxmlformats.org/officeDocument/2006/relationships/image" Target="../media/image28.wmf"/><Relationship Id="rId3" Type="http://schemas.openxmlformats.org/officeDocument/2006/relationships/audio" Target="../media/audio1.wav"/><Relationship Id="rId7" Type="http://schemas.openxmlformats.org/officeDocument/2006/relationships/image" Target="../media/image25.wmf"/><Relationship Id="rId12" Type="http://schemas.openxmlformats.org/officeDocument/2006/relationships/oleObject" Target="../embeddings/oleObject3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oleObject" Target="../embeddings/oleObject31.bin"/><Relationship Id="rId11" Type="http://schemas.openxmlformats.org/officeDocument/2006/relationships/image" Target="../media/image27.wmf"/><Relationship Id="rId5" Type="http://schemas.openxmlformats.org/officeDocument/2006/relationships/image" Target="../media/image23.wmf"/><Relationship Id="rId10" Type="http://schemas.openxmlformats.org/officeDocument/2006/relationships/oleObject" Target="../embeddings/oleObject33.bin"/><Relationship Id="rId4" Type="http://schemas.openxmlformats.org/officeDocument/2006/relationships/oleObject" Target="../embeddings/oleObject30.bin"/><Relationship Id="rId9" Type="http://schemas.openxmlformats.org/officeDocument/2006/relationships/image" Target="../media/image26.wmf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7" Type="http://schemas.openxmlformats.org/officeDocument/2006/relationships/image" Target="../media/image30.wmf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4.vml"/><Relationship Id="rId6" Type="http://schemas.openxmlformats.org/officeDocument/2006/relationships/oleObject" Target="../embeddings/oleObject36.bin"/><Relationship Id="rId5" Type="http://schemas.openxmlformats.org/officeDocument/2006/relationships/image" Target="../media/image29.wmf"/><Relationship Id="rId4" Type="http://schemas.openxmlformats.org/officeDocument/2006/relationships/oleObject" Target="../embeddings/oleObject35.bin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9.bin"/><Relationship Id="rId13" Type="http://schemas.openxmlformats.org/officeDocument/2006/relationships/image" Target="../media/image34.wmf"/><Relationship Id="rId3" Type="http://schemas.openxmlformats.org/officeDocument/2006/relationships/audio" Target="../media/audio1.wav"/><Relationship Id="rId7" Type="http://schemas.openxmlformats.org/officeDocument/2006/relationships/image" Target="../media/image31.wmf"/><Relationship Id="rId12" Type="http://schemas.openxmlformats.org/officeDocument/2006/relationships/oleObject" Target="../embeddings/oleObject41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5.vml"/><Relationship Id="rId6" Type="http://schemas.openxmlformats.org/officeDocument/2006/relationships/oleObject" Target="../embeddings/oleObject38.bin"/><Relationship Id="rId11" Type="http://schemas.openxmlformats.org/officeDocument/2006/relationships/image" Target="../media/image33.wmf"/><Relationship Id="rId5" Type="http://schemas.openxmlformats.org/officeDocument/2006/relationships/image" Target="../media/image29.wmf"/><Relationship Id="rId10" Type="http://schemas.openxmlformats.org/officeDocument/2006/relationships/oleObject" Target="../embeddings/oleObject40.bin"/><Relationship Id="rId4" Type="http://schemas.openxmlformats.org/officeDocument/2006/relationships/oleObject" Target="../embeddings/oleObject37.bin"/><Relationship Id="rId9" Type="http://schemas.openxmlformats.org/officeDocument/2006/relationships/image" Target="../media/image32.wmf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4.bin"/><Relationship Id="rId13" Type="http://schemas.openxmlformats.org/officeDocument/2006/relationships/package" Target="../embeddings/Microsoft_Word_Document1.docx"/><Relationship Id="rId3" Type="http://schemas.openxmlformats.org/officeDocument/2006/relationships/audio" Target="../media/audio1.wav"/><Relationship Id="rId7" Type="http://schemas.openxmlformats.org/officeDocument/2006/relationships/image" Target="../media/image33.wmf"/><Relationship Id="rId12" Type="http://schemas.openxmlformats.org/officeDocument/2006/relationships/oleObject" Target="../embeddings/oleObject46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6.vml"/><Relationship Id="rId6" Type="http://schemas.openxmlformats.org/officeDocument/2006/relationships/oleObject" Target="../embeddings/oleObject43.bin"/><Relationship Id="rId11" Type="http://schemas.openxmlformats.org/officeDocument/2006/relationships/image" Target="../media/image35.wmf"/><Relationship Id="rId5" Type="http://schemas.openxmlformats.org/officeDocument/2006/relationships/image" Target="../media/image29.wmf"/><Relationship Id="rId10" Type="http://schemas.openxmlformats.org/officeDocument/2006/relationships/oleObject" Target="../embeddings/oleObject45.bin"/><Relationship Id="rId4" Type="http://schemas.openxmlformats.org/officeDocument/2006/relationships/oleObject" Target="../embeddings/oleObject42.bin"/><Relationship Id="rId9" Type="http://schemas.openxmlformats.org/officeDocument/2006/relationships/image" Target="../media/image34.wmf"/><Relationship Id="rId14" Type="http://schemas.openxmlformats.org/officeDocument/2006/relationships/image" Target="../media/image36.emf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8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0.png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wmf"/><Relationship Id="rId3" Type="http://schemas.openxmlformats.org/officeDocument/2006/relationships/audio" Target="../media/audio1.wav"/><Relationship Id="rId7" Type="http://schemas.openxmlformats.org/officeDocument/2006/relationships/oleObject" Target="../embeddings/oleObject48.bin"/><Relationship Id="rId12" Type="http://schemas.openxmlformats.org/officeDocument/2006/relationships/image" Target="../media/image40.wmf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7.vml"/><Relationship Id="rId6" Type="http://schemas.openxmlformats.org/officeDocument/2006/relationships/image" Target="../media/image37.wmf"/><Relationship Id="rId11" Type="http://schemas.openxmlformats.org/officeDocument/2006/relationships/oleObject" Target="../embeddings/oleObject50.bin"/><Relationship Id="rId5" Type="http://schemas.openxmlformats.org/officeDocument/2006/relationships/oleObject" Target="../embeddings/oleObject47.bin"/><Relationship Id="rId10" Type="http://schemas.openxmlformats.org/officeDocument/2006/relationships/image" Target="../media/image39.wmf"/><Relationship Id="rId4" Type="http://schemas.openxmlformats.org/officeDocument/2006/relationships/image" Target="../media/image45.png"/><Relationship Id="rId9" Type="http://schemas.openxmlformats.org/officeDocument/2006/relationships/oleObject" Target="../embeddings/oleObject49.bin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7" Type="http://schemas.openxmlformats.org/officeDocument/2006/relationships/image" Target="../media/image41.wmf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8.vml"/><Relationship Id="rId6" Type="http://schemas.openxmlformats.org/officeDocument/2006/relationships/oleObject" Target="../embeddings/oleObject51.bin"/><Relationship Id="rId5" Type="http://schemas.openxmlformats.org/officeDocument/2006/relationships/image" Target="../media/image48.png"/><Relationship Id="rId4" Type="http://schemas.openxmlformats.org/officeDocument/2006/relationships/image" Target="../media/image47.png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3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6.png"/><Relationship Id="rId4" Type="http://schemas.openxmlformats.org/officeDocument/2006/relationships/image" Target="../media/image44.png"/></Relationships>
</file>

<file path=ppt/slides/_rels/slide3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9.png"/><Relationship Id="rId3" Type="http://schemas.openxmlformats.org/officeDocument/2006/relationships/audio" Target="../media/audio1.wav"/><Relationship Id="rId7" Type="http://schemas.openxmlformats.org/officeDocument/2006/relationships/image" Target="../media/image4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9.vml"/><Relationship Id="rId6" Type="http://schemas.openxmlformats.org/officeDocument/2006/relationships/oleObject" Target="../embeddings/oleObject52.bin"/><Relationship Id="rId5" Type="http://schemas.openxmlformats.org/officeDocument/2006/relationships/image" Target="../media/image460.png"/><Relationship Id="rId10" Type="http://schemas.openxmlformats.org/officeDocument/2006/relationships/image" Target="../media/image491.png"/><Relationship Id="rId4" Type="http://schemas.openxmlformats.org/officeDocument/2006/relationships/image" Target="../media/image32.png"/><Relationship Id="rId9" Type="http://schemas.openxmlformats.org/officeDocument/2006/relationships/image" Target="../media/image50.pn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1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3.xml"/><Relationship Id="rId11" Type="http://schemas.openxmlformats.org/officeDocument/2006/relationships/image" Target="../media/image52.png"/><Relationship Id="rId10" Type="http://schemas.openxmlformats.org/officeDocument/2006/relationships/image" Target="../media/image490.png"/><Relationship Id="rId9" Type="http://schemas.openxmlformats.org/officeDocument/2006/relationships/image" Target="../media/image39.pn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20.vml"/><Relationship Id="rId5" Type="http://schemas.openxmlformats.org/officeDocument/2006/relationships/image" Target="../media/image53.wmf"/><Relationship Id="rId4" Type="http://schemas.openxmlformats.org/officeDocument/2006/relationships/oleObject" Target="../embeddings/oleObject53.bin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wmf"/><Relationship Id="rId4" Type="http://schemas.openxmlformats.org/officeDocument/2006/relationships/oleObject" Target="../embeddings/oleObject1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7" Type="http://schemas.openxmlformats.org/officeDocument/2006/relationships/image" Target="../media/image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2.wmf"/><Relationship Id="rId4" Type="http://schemas.openxmlformats.org/officeDocument/2006/relationships/oleObject" Target="../embeddings/oleObject2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219200"/>
          </a:xfrm>
          <a:solidFill>
            <a:srgbClr val="FFFF99"/>
          </a:solidFill>
          <a:ln w="76200" cmpd="tri">
            <a:solidFill>
              <a:schemeClr val="tx1"/>
            </a:solidFill>
          </a:ln>
        </p:spPr>
        <p:txBody>
          <a:bodyPr/>
          <a:lstStyle/>
          <a:p>
            <a:r>
              <a:rPr lang="el-GR" b="1" dirty="0">
                <a:solidFill>
                  <a:srgbClr val="000000"/>
                </a:solidFill>
                <a:cs typeface="Times New Roman" pitchFamily="18" charset="0"/>
              </a:rPr>
              <a:t>ΕΛΕΓΧΟΙ ΣΤΑΤΙΣΤΙΚΩΝ ΥΠΟΘΕΣΕΩΝ </a:t>
            </a:r>
          </a:p>
        </p:txBody>
      </p:sp>
      <p:sp>
        <p:nvSpPr>
          <p:cNvPr id="122883" name="Rectangle 3"/>
          <p:cNvSpPr>
            <a:spLocks noGrp="1" noChangeArrowheads="1"/>
          </p:cNvSpPr>
          <p:nvPr>
            <p:ph idx="1"/>
          </p:nvPr>
        </p:nvSpPr>
        <p:spPr>
          <a:xfrm>
            <a:off x="0" y="1219200"/>
            <a:ext cx="9144000" cy="5638800"/>
          </a:xfrm>
        </p:spPr>
        <p:txBody>
          <a:bodyPr/>
          <a:lstStyle/>
          <a:p>
            <a:pPr algn="just">
              <a:spcBef>
                <a:spcPct val="10000"/>
              </a:spcBef>
            </a:pPr>
            <a:r>
              <a:rPr lang="el-GR" b="1" dirty="0">
                <a:solidFill>
                  <a:srgbClr val="000000"/>
                </a:solidFill>
                <a:cs typeface="Times New Roman" pitchFamily="18" charset="0"/>
              </a:rPr>
              <a:t>Η πιο συνηθισμένη στατιστική υπόθεση είναι η λεγόμενη Υπόθεση Μηδέν</a:t>
            </a:r>
            <a:r>
              <a:rPr lang="en-US" b="1" dirty="0">
                <a:solidFill>
                  <a:srgbClr val="000000"/>
                </a:solidFill>
                <a:cs typeface="Times New Roman" pitchFamily="18" charset="0"/>
              </a:rPr>
              <a:t> H</a:t>
            </a:r>
            <a:r>
              <a:rPr lang="en-US" b="1" baseline="-25000" dirty="0">
                <a:solidFill>
                  <a:srgbClr val="000000"/>
                </a:solidFill>
                <a:cs typeface="Times New Roman" pitchFamily="18" charset="0"/>
              </a:rPr>
              <a:t>0</a:t>
            </a:r>
            <a:r>
              <a:rPr lang="el-GR" b="1" dirty="0">
                <a:solidFill>
                  <a:srgbClr val="000000"/>
                </a:solidFill>
                <a:cs typeface="Times New Roman" pitchFamily="18" charset="0"/>
              </a:rPr>
              <a:t>. </a:t>
            </a:r>
            <a:endParaRPr lang="en-US" b="1" dirty="0">
              <a:solidFill>
                <a:srgbClr val="000000"/>
              </a:solidFill>
              <a:cs typeface="Times New Roman" pitchFamily="18" charset="0"/>
            </a:endParaRPr>
          </a:p>
          <a:p>
            <a:pPr lvl="1" algn="just">
              <a:spcBef>
                <a:spcPct val="10000"/>
              </a:spcBef>
            </a:pPr>
            <a:r>
              <a:rPr lang="el-GR" b="1" dirty="0">
                <a:solidFill>
                  <a:srgbClr val="000000"/>
                </a:solidFill>
                <a:cs typeface="Times New Roman" pitchFamily="18" charset="0"/>
              </a:rPr>
              <a:t>Υποθέτουμε ότι η εμφανιζόμενη διαφορά μεταξύ μιας παραμέτρου ενός δείγματος και της αντίστοιχης του πληθυσμού είναι </a:t>
            </a:r>
            <a:endParaRPr lang="en-US" b="1" dirty="0">
              <a:solidFill>
                <a:srgbClr val="000000"/>
              </a:solidFill>
              <a:cs typeface="Times New Roman" pitchFamily="18" charset="0"/>
            </a:endParaRPr>
          </a:p>
          <a:p>
            <a:pPr lvl="2" algn="just">
              <a:spcBef>
                <a:spcPct val="10000"/>
              </a:spcBef>
              <a:buFont typeface="Wingdings" pitchFamily="2" charset="2"/>
              <a:buChar char="Ø"/>
            </a:pPr>
            <a:r>
              <a:rPr lang="el-GR" sz="2800" b="1" dirty="0">
                <a:solidFill>
                  <a:srgbClr val="000000"/>
                </a:solidFill>
                <a:cs typeface="Times New Roman" pitchFamily="18" charset="0"/>
              </a:rPr>
              <a:t>στατιστικά ασήμαντη και </a:t>
            </a:r>
            <a:endParaRPr lang="en-US" sz="2800" b="1" dirty="0">
              <a:solidFill>
                <a:srgbClr val="000000"/>
              </a:solidFill>
              <a:cs typeface="Times New Roman" pitchFamily="18" charset="0"/>
            </a:endParaRPr>
          </a:p>
          <a:p>
            <a:pPr lvl="2" algn="just">
              <a:spcBef>
                <a:spcPct val="10000"/>
              </a:spcBef>
              <a:buFont typeface="Wingdings" pitchFamily="2" charset="2"/>
              <a:buChar char="Ø"/>
            </a:pPr>
            <a:r>
              <a:rPr lang="el-GR" sz="2800" b="1" dirty="0">
                <a:solidFill>
                  <a:srgbClr val="000000"/>
                </a:solidFill>
                <a:cs typeface="Times New Roman" pitchFamily="18" charset="0"/>
              </a:rPr>
              <a:t>οφείλεται στα τυχαία σφάλματα της δειγματοληψίας.</a:t>
            </a:r>
            <a:r>
              <a:rPr lang="el-GR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endParaRPr lang="en-US" dirty="0">
              <a:solidFill>
                <a:srgbClr val="000000"/>
              </a:solidFill>
              <a:cs typeface="Times New Roman" pitchFamily="18" charset="0"/>
            </a:endParaRPr>
          </a:p>
          <a:p>
            <a:pPr lvl="2" algn="just">
              <a:spcBef>
                <a:spcPct val="10000"/>
              </a:spcBef>
              <a:buFont typeface="Wingdings" pitchFamily="2" charset="2"/>
              <a:buChar char="Ø"/>
            </a:pPr>
            <a:r>
              <a:rPr lang="en-US" sz="2800" b="1" dirty="0">
                <a:solidFill>
                  <a:srgbClr val="000000"/>
                </a:solidFill>
                <a:cs typeface="Times New Roman" pitchFamily="18" charset="0"/>
              </a:rPr>
              <a:t>A</a:t>
            </a:r>
            <a:r>
              <a:rPr lang="el-GR" sz="2800" b="1" dirty="0">
                <a:solidFill>
                  <a:srgbClr val="000000"/>
                </a:solidFill>
                <a:cs typeface="Times New Roman" pitchFamily="18" charset="0"/>
              </a:rPr>
              <a:t>ν δεν υπήρχαν τα σφάλματα της δειγματοληψίας, οι δύο παράμετροι θα ήταν ίσες και η διαφορά τους θα ήταν μηδέν. </a:t>
            </a:r>
            <a:endParaRPr lang="en-US" sz="2800" b="1" dirty="0">
              <a:solidFill>
                <a:srgbClr val="000000"/>
              </a:solidFill>
              <a:cs typeface="Times New Roman" pitchFamily="18" charset="0"/>
            </a:endParaRPr>
          </a:p>
          <a:p>
            <a:pPr lvl="2" algn="just">
              <a:spcBef>
                <a:spcPct val="10000"/>
              </a:spcBef>
              <a:buFont typeface="Wingdings" pitchFamily="2" charset="2"/>
              <a:buChar char="Ø"/>
            </a:pPr>
            <a:r>
              <a:rPr lang="el-GR" sz="2800" b="1" dirty="0">
                <a:solidFill>
                  <a:srgbClr val="000000"/>
                </a:solidFill>
                <a:cs typeface="Times New Roman" pitchFamily="18" charset="0"/>
              </a:rPr>
              <a:t>Π</a:t>
            </a:r>
            <a:r>
              <a:rPr lang="en-US" sz="2800" b="1" dirty="0">
                <a:solidFill>
                  <a:srgbClr val="000000"/>
                </a:solidFill>
                <a:cs typeface="Times New Roman" pitchFamily="18" charset="0"/>
              </a:rPr>
              <a:t>.x. </a:t>
            </a:r>
            <a:r>
              <a:rPr lang="el-GR" sz="2800" b="1" dirty="0">
                <a:solidFill>
                  <a:srgbClr val="000000"/>
                </a:solidFill>
                <a:cs typeface="Times New Roman" pitchFamily="18" charset="0"/>
              </a:rPr>
              <a:t>: Η</a:t>
            </a:r>
            <a:r>
              <a:rPr lang="el-GR" sz="2800" b="1" baseline="-25000" dirty="0">
                <a:solidFill>
                  <a:srgbClr val="000000"/>
                </a:solidFill>
              </a:rPr>
              <a:t>0</a:t>
            </a:r>
            <a:r>
              <a:rPr lang="el-GR" sz="2800" b="1" dirty="0">
                <a:solidFill>
                  <a:srgbClr val="000000"/>
                </a:solidFill>
                <a:cs typeface="Times New Roman" pitchFamily="18" charset="0"/>
              </a:rPr>
              <a:t> :μ = μ</a:t>
            </a:r>
            <a:r>
              <a:rPr lang="el-GR" sz="2800" b="1" baseline="-25000" dirty="0">
                <a:solidFill>
                  <a:srgbClr val="000000"/>
                </a:solidFill>
              </a:rPr>
              <a:t>0</a:t>
            </a:r>
            <a:endParaRPr lang="el-GR" sz="2800" b="1" dirty="0">
              <a:solidFill>
                <a:srgbClr val="000000"/>
              </a:solidFill>
              <a:latin typeface="Courier New" pitchFamily="49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random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Rectangle 2"/>
          <p:cNvSpPr>
            <a:spLocks noGrp="1" noChangeArrowheads="1"/>
          </p:cNvSpPr>
          <p:nvPr>
            <p:ph/>
          </p:nvPr>
        </p:nvSpPr>
        <p:spPr>
          <a:xfrm>
            <a:off x="0" y="3124200"/>
            <a:ext cx="9144000" cy="3733800"/>
          </a:xfrm>
        </p:spPr>
        <p:txBody>
          <a:bodyPr/>
          <a:lstStyle/>
          <a:p>
            <a:pPr algn="just"/>
            <a:r>
              <a:rPr lang="el-GR">
                <a:solidFill>
                  <a:srgbClr val="000000"/>
                </a:solidFill>
                <a:cs typeface="Times New Roman" pitchFamily="18" charset="0"/>
              </a:rPr>
              <a:t>Αν όμως η τιμή Ζ του κριτηρίου ικανοποιεί τη διπλή ανισότητα:</a:t>
            </a:r>
            <a:endParaRPr lang="el-GR">
              <a:latin typeface="Courier New" pitchFamily="49" charset="0"/>
              <a:cs typeface="Courier New" pitchFamily="49" charset="0"/>
            </a:endParaRPr>
          </a:p>
          <a:p>
            <a:pPr algn="ctr"/>
            <a:r>
              <a:rPr lang="el-GR" b="1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l-GR" b="1">
                <a:solidFill>
                  <a:srgbClr val="000000"/>
                </a:solidFill>
              </a:rPr>
              <a:t>-</a:t>
            </a:r>
            <a:r>
              <a:rPr lang="el-GR" b="1">
                <a:solidFill>
                  <a:srgbClr val="000000"/>
                </a:solidFill>
                <a:cs typeface="Times New Roman" pitchFamily="18" charset="0"/>
              </a:rPr>
              <a:t>Ζ</a:t>
            </a:r>
            <a:r>
              <a:rPr lang="el-GR" b="1" baseline="-25000">
                <a:solidFill>
                  <a:srgbClr val="000000"/>
                </a:solidFill>
                <a:cs typeface="Times New Roman" pitchFamily="18" charset="0"/>
              </a:rPr>
              <a:t>α/2</a:t>
            </a:r>
            <a:r>
              <a:rPr lang="el-GR" b="1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US" b="1">
                <a:solidFill>
                  <a:srgbClr val="000000"/>
                </a:solidFill>
                <a:cs typeface="Times New Roman" pitchFamily="18" charset="0"/>
              </a:rPr>
              <a:t>&lt;Z&lt;</a:t>
            </a:r>
            <a:r>
              <a:rPr lang="el-GR" b="1">
                <a:solidFill>
                  <a:srgbClr val="000000"/>
                </a:solidFill>
                <a:cs typeface="Times New Roman" pitchFamily="18" charset="0"/>
              </a:rPr>
              <a:t> Ζ</a:t>
            </a:r>
            <a:r>
              <a:rPr lang="el-GR" b="1" baseline="-25000">
                <a:solidFill>
                  <a:srgbClr val="000000"/>
                </a:solidFill>
                <a:cs typeface="Times New Roman" pitchFamily="18" charset="0"/>
              </a:rPr>
              <a:t>α/2</a:t>
            </a:r>
            <a:r>
              <a:rPr lang="el-GR" b="1">
                <a:solidFill>
                  <a:srgbClr val="000000"/>
                </a:solidFill>
                <a:cs typeface="Times New Roman" pitchFamily="18" charset="0"/>
              </a:rPr>
              <a:t> </a:t>
            </a:r>
            <a:endParaRPr lang="en-US" b="1">
              <a:solidFill>
                <a:srgbClr val="000000"/>
              </a:solidFill>
              <a:cs typeface="Times New Roman" pitchFamily="18" charset="0"/>
            </a:endParaRPr>
          </a:p>
          <a:p>
            <a:pPr algn="just"/>
            <a:r>
              <a:rPr lang="el-GR" b="1">
                <a:solidFill>
                  <a:srgbClr val="000000"/>
                </a:solidFill>
                <a:cs typeface="Times New Roman" pitchFamily="18" charset="0"/>
              </a:rPr>
              <a:t>τότε αποδεχόμαστε την υπόθεση Η</a:t>
            </a:r>
            <a:r>
              <a:rPr lang="en-US" b="1" baseline="-25000">
                <a:solidFill>
                  <a:srgbClr val="000000"/>
                </a:solidFill>
                <a:cs typeface="Times New Roman" pitchFamily="18" charset="0"/>
              </a:rPr>
              <a:t>0</a:t>
            </a:r>
            <a:r>
              <a:rPr lang="el-GR" b="1">
                <a:solidFill>
                  <a:srgbClr val="000000"/>
                </a:solidFill>
                <a:cs typeface="Times New Roman" pitchFamily="18" charset="0"/>
              </a:rPr>
              <a:t>.</a:t>
            </a:r>
            <a:r>
              <a:rPr lang="el-GR"/>
              <a:t> </a:t>
            </a:r>
          </a:p>
          <a:p>
            <a:pPr algn="just"/>
            <a:endParaRPr lang="en-US" sz="2400"/>
          </a:p>
          <a:p>
            <a:pPr algn="just"/>
            <a:r>
              <a:rPr lang="el-GR" sz="2400" b="1"/>
              <a:t>Βιβλιογραφία</a:t>
            </a:r>
            <a:r>
              <a:rPr lang="en-US" sz="2400" b="1"/>
              <a:t>:</a:t>
            </a:r>
            <a:r>
              <a:rPr lang="el-GR" sz="2400" b="1"/>
              <a:t> </a:t>
            </a:r>
            <a:r>
              <a:rPr lang="en-US" sz="2400" b="1"/>
              <a:t>Statistics for business and economics</a:t>
            </a:r>
          </a:p>
          <a:p>
            <a:pPr algn="just"/>
            <a:r>
              <a:rPr lang="en-US" sz="2400" b="1"/>
              <a:t>Anderson Sweeney Williams</a:t>
            </a:r>
            <a:endParaRPr lang="el-GR" sz="2400" b="1"/>
          </a:p>
        </p:txBody>
      </p:sp>
      <p:pic>
        <p:nvPicPr>
          <p:cNvPr id="133123" name="Picture 3"/>
          <p:cNvPicPr>
            <a:picLocks noChangeAspect="1" noChangeArrowheads="1"/>
          </p:cNvPicPr>
          <p:nvPr/>
        </p:nvPicPr>
        <p:blipFill>
          <a:blip r:embed="rId3" cstate="print">
            <a:grayscl/>
          </a:blip>
          <a:srcRect/>
          <a:stretch>
            <a:fillRect/>
          </a:stretch>
        </p:blipFill>
        <p:spPr bwMode="auto">
          <a:xfrm>
            <a:off x="0" y="0"/>
            <a:ext cx="9144000" cy="3124200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random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2"/>
          <p:cNvSpPr>
            <a:spLocks noGrp="1" noChangeArrowheads="1"/>
          </p:cNvSpPr>
          <p:nvPr>
            <p:ph/>
          </p:nvPr>
        </p:nvSpPr>
        <p:spPr>
          <a:xfrm>
            <a:off x="0" y="0"/>
            <a:ext cx="9144000" cy="5257800"/>
          </a:xfrm>
        </p:spPr>
        <p:txBody>
          <a:bodyPr/>
          <a:lstStyle/>
          <a:p>
            <a:pPr algn="just"/>
            <a:r>
              <a:rPr lang="el-GR">
                <a:solidFill>
                  <a:srgbClr val="000000"/>
                </a:solidFill>
                <a:cs typeface="Times New Roman" pitchFamily="18" charset="0"/>
              </a:rPr>
              <a:t>Στο δίπλευρο κριτήριο ελέγχου, το</a:t>
            </a:r>
            <a:r>
              <a:rPr lang="en-US">
                <a:latin typeface="Courier New" pitchFamily="49" charset="0"/>
                <a:cs typeface="Courier New" pitchFamily="49" charset="0"/>
              </a:rPr>
              <a:t> </a:t>
            </a:r>
            <a:r>
              <a:rPr lang="el-GR">
                <a:solidFill>
                  <a:srgbClr val="000000"/>
                </a:solidFill>
                <a:cs typeface="Times New Roman" pitchFamily="18" charset="0"/>
              </a:rPr>
              <a:t>επίπεδο σημαντικότητας α ισοκατανέμεται.</a:t>
            </a:r>
            <a:endParaRPr lang="el-GR">
              <a:latin typeface="Courier New" pitchFamily="49" charset="0"/>
              <a:cs typeface="Courier New" pitchFamily="49" charset="0"/>
            </a:endParaRPr>
          </a:p>
          <a:p>
            <a:pPr algn="just"/>
            <a:r>
              <a:rPr lang="el-GR">
                <a:solidFill>
                  <a:srgbClr val="000000"/>
                </a:solidFill>
              </a:rPr>
              <a:t>Μονόπλευρο </a:t>
            </a:r>
            <a:r>
              <a:rPr lang="en-US">
                <a:solidFill>
                  <a:srgbClr val="000000"/>
                </a:solidFill>
              </a:rPr>
              <a:t>test: </a:t>
            </a:r>
          </a:p>
          <a:p>
            <a:pPr lvl="1" algn="just"/>
            <a:r>
              <a:rPr lang="el-GR" b="1">
                <a:solidFill>
                  <a:srgbClr val="000000"/>
                </a:solidFill>
                <a:cs typeface="Times New Roman" pitchFamily="18" charset="0"/>
              </a:rPr>
              <a:t>Σε ορισμένες περιπτώσεις ενδιαφερόμαστε αν μια στατιστική παράμετρος (π.χ. ο μέσος) είναι μικρότερη ή μεγαλύτερη από μια συγκεκριμένη τιμή (έστω μ</a:t>
            </a:r>
            <a:r>
              <a:rPr lang="el-GR" b="1" baseline="-25000">
                <a:solidFill>
                  <a:srgbClr val="000000"/>
                </a:solidFill>
                <a:cs typeface="Times New Roman" pitchFamily="18" charset="0"/>
              </a:rPr>
              <a:t>0</a:t>
            </a:r>
            <a:r>
              <a:rPr lang="el-GR" b="1">
                <a:solidFill>
                  <a:srgbClr val="000000"/>
                </a:solidFill>
                <a:cs typeface="Times New Roman" pitchFamily="18" charset="0"/>
              </a:rPr>
              <a:t>).</a:t>
            </a:r>
            <a:r>
              <a:rPr lang="el-GR">
                <a:solidFill>
                  <a:srgbClr val="000000"/>
                </a:solidFill>
                <a:cs typeface="Times New Roman" pitchFamily="18" charset="0"/>
              </a:rPr>
              <a:t> </a:t>
            </a:r>
            <a:endParaRPr lang="en-US">
              <a:solidFill>
                <a:srgbClr val="000000"/>
              </a:solidFill>
              <a:cs typeface="Times New Roman" pitchFamily="18" charset="0"/>
            </a:endParaRPr>
          </a:p>
          <a:p>
            <a:pPr algn="just"/>
            <a:r>
              <a:rPr lang="el-GR">
                <a:solidFill>
                  <a:srgbClr val="000000"/>
                </a:solidFill>
                <a:cs typeface="Times New Roman" pitchFamily="18" charset="0"/>
              </a:rPr>
              <a:t>Στις περιπτώσεις αυτές, οι ελεγχόμενες υποθέσεις είναι:</a:t>
            </a:r>
            <a:endParaRPr lang="en-US">
              <a:solidFill>
                <a:srgbClr val="000000"/>
              </a:solidFill>
              <a:cs typeface="Times New Roman" pitchFamily="18" charset="0"/>
            </a:endParaRPr>
          </a:p>
          <a:p>
            <a:pPr algn="just"/>
            <a:r>
              <a:rPr lang="el-GR">
                <a:solidFill>
                  <a:srgbClr val="000000"/>
                </a:solidFill>
                <a:cs typeface="Times New Roman" pitchFamily="18" charset="0"/>
              </a:rPr>
              <a:t>Η</a:t>
            </a:r>
            <a:r>
              <a:rPr lang="el-GR" baseline="-25000">
                <a:solidFill>
                  <a:srgbClr val="000000"/>
                </a:solidFill>
                <a:cs typeface="Times New Roman" pitchFamily="18" charset="0"/>
              </a:rPr>
              <a:t>ο</a:t>
            </a:r>
            <a:r>
              <a:rPr lang="en-US">
                <a:solidFill>
                  <a:srgbClr val="000000"/>
                </a:solidFill>
                <a:cs typeface="Times New Roman" pitchFamily="18" charset="0"/>
              </a:rPr>
              <a:t>: </a:t>
            </a:r>
            <a:r>
              <a:rPr lang="el-GR">
                <a:solidFill>
                  <a:srgbClr val="000000"/>
                </a:solidFill>
              </a:rPr>
              <a:t>μ=μ</a:t>
            </a:r>
            <a:r>
              <a:rPr lang="el-GR" baseline="-25000">
                <a:solidFill>
                  <a:srgbClr val="000000"/>
                </a:solidFill>
              </a:rPr>
              <a:t>0   </a:t>
            </a:r>
            <a:r>
              <a:rPr lang="el-GR">
                <a:solidFill>
                  <a:srgbClr val="000000"/>
                </a:solidFill>
              </a:rPr>
              <a:t>  </a:t>
            </a:r>
            <a:r>
              <a:rPr lang="en-US">
                <a:solidFill>
                  <a:srgbClr val="000000"/>
                </a:solidFill>
              </a:rPr>
              <a:t>      </a:t>
            </a:r>
          </a:p>
          <a:p>
            <a:pPr algn="just"/>
            <a:r>
              <a:rPr lang="el-GR">
                <a:solidFill>
                  <a:srgbClr val="000000"/>
                </a:solidFill>
              </a:rPr>
              <a:t>Η</a:t>
            </a:r>
            <a:r>
              <a:rPr lang="el-GR" baseline="-25000">
                <a:solidFill>
                  <a:srgbClr val="000000"/>
                </a:solidFill>
              </a:rPr>
              <a:t>1</a:t>
            </a:r>
            <a:r>
              <a:rPr lang="en-US">
                <a:solidFill>
                  <a:srgbClr val="000000"/>
                </a:solidFill>
              </a:rPr>
              <a:t>: </a:t>
            </a:r>
            <a:r>
              <a:rPr lang="el-GR">
                <a:solidFill>
                  <a:srgbClr val="000000"/>
                </a:solidFill>
              </a:rPr>
              <a:t>μ</a:t>
            </a:r>
            <a:r>
              <a:rPr lang="en-US">
                <a:solidFill>
                  <a:srgbClr val="000000"/>
                </a:solidFill>
              </a:rPr>
              <a:t>&lt;</a:t>
            </a:r>
            <a:r>
              <a:rPr lang="el-GR">
                <a:solidFill>
                  <a:srgbClr val="000000"/>
                </a:solidFill>
              </a:rPr>
              <a:t>μ</a:t>
            </a:r>
            <a:r>
              <a:rPr lang="el-GR" baseline="-25000">
                <a:solidFill>
                  <a:srgbClr val="000000"/>
                </a:solidFill>
              </a:rPr>
              <a:t>0 </a:t>
            </a:r>
            <a:r>
              <a:rPr lang="en-US" baseline="-25000">
                <a:solidFill>
                  <a:srgbClr val="000000"/>
                </a:solidFill>
              </a:rPr>
              <a:t>   </a:t>
            </a:r>
            <a:r>
              <a:rPr lang="el-GR">
                <a:solidFill>
                  <a:srgbClr val="000000"/>
                </a:solidFill>
              </a:rPr>
              <a:t>ή</a:t>
            </a:r>
            <a:endParaRPr lang="el-GR" baseline="-25000">
              <a:solidFill>
                <a:srgbClr val="000000"/>
              </a:solidFill>
            </a:endParaRPr>
          </a:p>
          <a:p>
            <a:pPr algn="just"/>
            <a:r>
              <a:rPr lang="el-GR">
                <a:solidFill>
                  <a:srgbClr val="000000"/>
                </a:solidFill>
                <a:cs typeface="Times New Roman" pitchFamily="18" charset="0"/>
              </a:rPr>
              <a:t>Η</a:t>
            </a:r>
            <a:r>
              <a:rPr lang="el-GR" baseline="-25000">
                <a:solidFill>
                  <a:srgbClr val="000000"/>
                </a:solidFill>
                <a:cs typeface="Times New Roman" pitchFamily="18" charset="0"/>
              </a:rPr>
              <a:t>ο</a:t>
            </a:r>
            <a:r>
              <a:rPr lang="en-US">
                <a:solidFill>
                  <a:srgbClr val="000000"/>
                </a:solidFill>
                <a:cs typeface="Times New Roman" pitchFamily="18" charset="0"/>
              </a:rPr>
              <a:t>: </a:t>
            </a:r>
            <a:r>
              <a:rPr lang="el-GR">
                <a:solidFill>
                  <a:srgbClr val="000000"/>
                </a:solidFill>
              </a:rPr>
              <a:t>μ=μ</a:t>
            </a:r>
            <a:r>
              <a:rPr lang="el-GR" baseline="-25000">
                <a:solidFill>
                  <a:srgbClr val="000000"/>
                </a:solidFill>
              </a:rPr>
              <a:t>0   </a:t>
            </a:r>
            <a:r>
              <a:rPr lang="en-US">
                <a:solidFill>
                  <a:srgbClr val="000000"/>
                </a:solidFill>
              </a:rPr>
              <a:t>         </a:t>
            </a:r>
          </a:p>
          <a:p>
            <a:pPr algn="just"/>
            <a:r>
              <a:rPr lang="el-GR">
                <a:solidFill>
                  <a:srgbClr val="000000"/>
                </a:solidFill>
              </a:rPr>
              <a:t>Η</a:t>
            </a:r>
            <a:r>
              <a:rPr lang="el-GR" baseline="-25000">
                <a:solidFill>
                  <a:srgbClr val="000000"/>
                </a:solidFill>
              </a:rPr>
              <a:t>1</a:t>
            </a:r>
            <a:r>
              <a:rPr lang="en-US">
                <a:solidFill>
                  <a:srgbClr val="000000"/>
                </a:solidFill>
              </a:rPr>
              <a:t>: </a:t>
            </a:r>
            <a:r>
              <a:rPr lang="el-GR">
                <a:solidFill>
                  <a:srgbClr val="000000"/>
                </a:solidFill>
              </a:rPr>
              <a:t>μ</a:t>
            </a:r>
            <a:r>
              <a:rPr lang="en-US">
                <a:solidFill>
                  <a:srgbClr val="000000"/>
                </a:solidFill>
              </a:rPr>
              <a:t>&gt;</a:t>
            </a:r>
            <a:r>
              <a:rPr lang="el-GR">
                <a:solidFill>
                  <a:srgbClr val="000000"/>
                </a:solidFill>
              </a:rPr>
              <a:t>μ</a:t>
            </a:r>
            <a:r>
              <a:rPr lang="el-GR" baseline="-25000">
                <a:solidFill>
                  <a:srgbClr val="000000"/>
                </a:solidFill>
              </a:rPr>
              <a:t>0</a:t>
            </a:r>
            <a:endParaRPr lang="en-US" baseline="-25000">
              <a:solidFill>
                <a:srgbClr val="000000"/>
              </a:solidFill>
            </a:endParaRPr>
          </a:p>
        </p:txBody>
      </p:sp>
      <p:sp>
        <p:nvSpPr>
          <p:cNvPr id="134148" name="Rectangle 4"/>
          <p:cNvSpPr>
            <a:spLocks noChangeArrowheads="1"/>
          </p:cNvSpPr>
          <p:nvPr/>
        </p:nvSpPr>
        <p:spPr bwMode="auto">
          <a:xfrm>
            <a:off x="6400800" y="1233488"/>
            <a:ext cx="0" cy="1052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l-GR"/>
          </a:p>
        </p:txBody>
      </p:sp>
      <p:pic>
        <p:nvPicPr>
          <p:cNvPr id="13414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67000" y="3657600"/>
            <a:ext cx="6477000" cy="3200400"/>
          </a:xfrm>
          <a:prstGeom prst="rect">
            <a:avLst/>
          </a:prstGeom>
          <a:noFill/>
        </p:spPr>
      </p:pic>
      <p:sp>
        <p:nvSpPr>
          <p:cNvPr id="134149" name="Rectangle 5"/>
          <p:cNvSpPr>
            <a:spLocks noChangeArrowheads="1"/>
          </p:cNvSpPr>
          <p:nvPr/>
        </p:nvSpPr>
        <p:spPr bwMode="auto">
          <a:xfrm>
            <a:off x="0" y="2286000"/>
            <a:ext cx="91440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l-GR"/>
              <a:t/>
            </a:r>
            <a:br>
              <a:rPr lang="el-GR"/>
            </a:br>
            <a:endParaRPr lang="el-GR"/>
          </a:p>
        </p:txBody>
      </p:sp>
    </p:spTree>
  </p:cSld>
  <p:clrMapOvr>
    <a:masterClrMapping/>
  </p:clrMapOvr>
  <p:transition spd="med">
    <p:random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914400"/>
          </a:xfrm>
          <a:solidFill>
            <a:srgbClr val="E3F4FF"/>
          </a:solidFill>
          <a:ln w="76200" cmpd="tri">
            <a:solidFill>
              <a:schemeClr val="tx1"/>
            </a:solidFill>
          </a:ln>
        </p:spPr>
        <p:txBody>
          <a:bodyPr/>
          <a:lstStyle/>
          <a:p>
            <a:r>
              <a:rPr lang="el-GR" b="1"/>
              <a:t>Έλεγχος της διαφοράς δυο μέσων</a:t>
            </a:r>
            <a:r>
              <a:rPr lang="el-GR"/>
              <a:t> </a:t>
            </a:r>
          </a:p>
        </p:txBody>
      </p:sp>
      <p:sp>
        <p:nvSpPr>
          <p:cNvPr id="135171" name="Rectangle 3"/>
          <p:cNvSpPr>
            <a:spLocks noGrp="1" noChangeArrowheads="1"/>
          </p:cNvSpPr>
          <p:nvPr>
            <p:ph idx="1"/>
          </p:nvPr>
        </p:nvSpPr>
        <p:spPr>
          <a:xfrm>
            <a:off x="0" y="990600"/>
            <a:ext cx="9144000" cy="5867400"/>
          </a:xfrm>
        </p:spPr>
        <p:txBody>
          <a:bodyPr/>
          <a:lstStyle/>
          <a:p>
            <a:pPr algn="just"/>
            <a:r>
              <a:rPr lang="en-US" b="1" dirty="0">
                <a:solidFill>
                  <a:srgbClr val="FF0000"/>
                </a:solidFill>
              </a:rPr>
              <a:t>1. </a:t>
            </a:r>
            <a:r>
              <a:rPr lang="el-GR" b="1" dirty="0">
                <a:solidFill>
                  <a:srgbClr val="FF0000"/>
                </a:solidFill>
              </a:rPr>
              <a:t>Όταν τα δείγματα είναι μεγάλα και ανεξάρτητα </a:t>
            </a:r>
          </a:p>
          <a:p>
            <a:pPr lvl="1" algn="just"/>
            <a:r>
              <a:rPr lang="el-GR" b="1" dirty="0">
                <a:solidFill>
                  <a:schemeClr val="accent2"/>
                </a:solidFill>
              </a:rPr>
              <a:t>Γνωστές οι διακυμάνσεις σ</a:t>
            </a:r>
            <a:r>
              <a:rPr lang="el-GR" b="1" baseline="-25000" dirty="0">
                <a:solidFill>
                  <a:schemeClr val="accent2"/>
                </a:solidFill>
              </a:rPr>
              <a:t>1</a:t>
            </a:r>
            <a:r>
              <a:rPr lang="el-GR" b="1" baseline="30000" dirty="0">
                <a:solidFill>
                  <a:schemeClr val="accent2"/>
                </a:solidFill>
              </a:rPr>
              <a:t>2</a:t>
            </a:r>
            <a:r>
              <a:rPr lang="el-GR" b="1" dirty="0">
                <a:solidFill>
                  <a:schemeClr val="accent2"/>
                </a:solidFill>
              </a:rPr>
              <a:t> και σ</a:t>
            </a:r>
            <a:r>
              <a:rPr lang="el-GR" b="1" baseline="-25000" dirty="0">
                <a:solidFill>
                  <a:schemeClr val="accent2"/>
                </a:solidFill>
              </a:rPr>
              <a:t>2</a:t>
            </a:r>
            <a:r>
              <a:rPr lang="el-GR" b="1" baseline="30000" dirty="0">
                <a:solidFill>
                  <a:schemeClr val="accent2"/>
                </a:solidFill>
              </a:rPr>
              <a:t>2</a:t>
            </a:r>
            <a:r>
              <a:rPr lang="el-GR" b="1" baseline="30000" dirty="0">
                <a:solidFill>
                  <a:srgbClr val="FF0000"/>
                </a:solidFill>
              </a:rPr>
              <a:t> </a:t>
            </a:r>
          </a:p>
          <a:p>
            <a:pPr algn="just"/>
            <a:r>
              <a:rPr lang="el-GR" sz="2800" b="1" dirty="0"/>
              <a:t>Υποθέτουμε ότι επιλέγουμε τυχαία δυο δείγματα με μεγέθη </a:t>
            </a:r>
            <a:r>
              <a:rPr lang="en-US" sz="2800" b="1" dirty="0"/>
              <a:t>n</a:t>
            </a:r>
            <a:r>
              <a:rPr lang="en-US" sz="2800" b="1" baseline="-25000" dirty="0"/>
              <a:t>1</a:t>
            </a:r>
            <a:r>
              <a:rPr lang="en-US" sz="2800" b="1" dirty="0"/>
              <a:t> , n</a:t>
            </a:r>
            <a:r>
              <a:rPr lang="en-US" sz="2800" b="1" baseline="-25000" dirty="0"/>
              <a:t>2</a:t>
            </a:r>
            <a:r>
              <a:rPr lang="en-US" sz="2800" b="1" dirty="0"/>
              <a:t> </a:t>
            </a:r>
            <a:r>
              <a:rPr lang="el-GR" sz="2800" b="1" dirty="0"/>
              <a:t>&gt;30 αντίστοιχα</a:t>
            </a:r>
            <a:r>
              <a:rPr lang="el-GR" sz="2800" b="1" dirty="0" smtClean="0"/>
              <a:t>, από </a:t>
            </a:r>
            <a:r>
              <a:rPr lang="el-GR" sz="2800" b="1" dirty="0"/>
              <a:t>δυο πληθυσμούς</a:t>
            </a:r>
          </a:p>
          <a:p>
            <a:pPr lvl="1" algn="just"/>
            <a:r>
              <a:rPr lang="el-GR" b="1" dirty="0">
                <a:solidFill>
                  <a:srgbClr val="000000"/>
                </a:solidFill>
                <a:cs typeface="Times New Roman" pitchFamily="18" charset="0"/>
              </a:rPr>
              <a:t>Αν τα μεγέθη των δειγμάτων είναι αρκετά μεγάλα</a:t>
            </a:r>
            <a:br>
              <a:rPr lang="el-GR" b="1" dirty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l-GR" b="1" dirty="0">
                <a:solidFill>
                  <a:srgbClr val="000000"/>
                </a:solidFill>
                <a:cs typeface="Times New Roman" pitchFamily="18" charset="0"/>
              </a:rPr>
              <a:t>(</a:t>
            </a:r>
            <a:r>
              <a:rPr lang="en-US" b="1" dirty="0">
                <a:solidFill>
                  <a:srgbClr val="000000"/>
                </a:solidFill>
              </a:rPr>
              <a:t>n</a:t>
            </a:r>
            <a:r>
              <a:rPr lang="en-US" b="1" baseline="-25000" dirty="0">
                <a:solidFill>
                  <a:srgbClr val="000000"/>
                </a:solidFill>
              </a:rPr>
              <a:t>1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l-GR" b="1" dirty="0">
                <a:solidFill>
                  <a:srgbClr val="000000"/>
                </a:solidFill>
                <a:cs typeface="Times New Roman" pitchFamily="18" charset="0"/>
              </a:rPr>
              <a:t>, </a:t>
            </a:r>
            <a:r>
              <a:rPr lang="en-US" b="1" dirty="0">
                <a:solidFill>
                  <a:srgbClr val="000000"/>
                </a:solidFill>
                <a:cs typeface="Times New Roman" pitchFamily="18" charset="0"/>
              </a:rPr>
              <a:t>n</a:t>
            </a:r>
            <a:r>
              <a:rPr lang="el-GR" b="1" i="1" baseline="-30000" dirty="0">
                <a:solidFill>
                  <a:srgbClr val="000000"/>
                </a:solidFill>
                <a:cs typeface="Times New Roman" pitchFamily="18" charset="0"/>
              </a:rPr>
              <a:t>2</a:t>
            </a:r>
            <a:r>
              <a:rPr lang="el-GR" b="1" i="1" dirty="0">
                <a:solidFill>
                  <a:srgbClr val="000000"/>
                </a:solidFill>
                <a:cs typeface="Times New Roman" pitchFamily="18" charset="0"/>
              </a:rPr>
              <a:t> &gt; </a:t>
            </a:r>
            <a:r>
              <a:rPr lang="el-GR" b="1" dirty="0">
                <a:solidFill>
                  <a:srgbClr val="000000"/>
                </a:solidFill>
                <a:cs typeface="Times New Roman" pitchFamily="18" charset="0"/>
              </a:rPr>
              <a:t>30), τότε η κατανομή δειγματοληψίας  της  διαφοράς</a:t>
            </a:r>
            <a:r>
              <a:rPr lang="en-US" b="1" dirty="0">
                <a:solidFill>
                  <a:srgbClr val="000000"/>
                </a:solidFill>
                <a:cs typeface="Times New Roman" pitchFamily="18" charset="0"/>
              </a:rPr>
              <a:t>                  </a:t>
            </a:r>
            <a:r>
              <a:rPr lang="el-GR" b="1" dirty="0">
                <a:solidFill>
                  <a:srgbClr val="000000"/>
                </a:solidFill>
              </a:rPr>
              <a:t> </a:t>
            </a:r>
            <a:r>
              <a:rPr lang="el-GR" b="1" dirty="0">
                <a:solidFill>
                  <a:srgbClr val="000000"/>
                </a:solidFill>
                <a:cs typeface="Times New Roman" pitchFamily="18" charset="0"/>
              </a:rPr>
              <a:t>θα είναι κανονική </a:t>
            </a:r>
            <a:endParaRPr lang="el-GR" b="1" dirty="0">
              <a:solidFill>
                <a:srgbClr val="000000"/>
              </a:solidFill>
            </a:endParaRPr>
          </a:p>
          <a:p>
            <a:pPr algn="just"/>
            <a:r>
              <a:rPr lang="el-GR" b="1" dirty="0">
                <a:solidFill>
                  <a:srgbClr val="000000"/>
                </a:solidFill>
              </a:rPr>
              <a:t>Ο έλεγχος στην περίπτωση αυτή γίνεται με </a:t>
            </a:r>
            <a:endParaRPr lang="en-US" b="1" dirty="0">
              <a:solidFill>
                <a:srgbClr val="000000"/>
              </a:solidFill>
            </a:endParaRPr>
          </a:p>
          <a:p>
            <a:pPr algn="just"/>
            <a:endParaRPr lang="el-GR" sz="2800" b="1" dirty="0"/>
          </a:p>
          <a:p>
            <a:pPr algn="just"/>
            <a:endParaRPr lang="el-GR" sz="2800" b="1" dirty="0"/>
          </a:p>
        </p:txBody>
      </p:sp>
      <p:graphicFrame>
        <p:nvGraphicFramePr>
          <p:cNvPr id="135172" name="Object 4"/>
          <p:cNvGraphicFramePr>
            <a:graphicFrameLocks noChangeAspect="1"/>
          </p:cNvGraphicFramePr>
          <p:nvPr/>
        </p:nvGraphicFramePr>
        <p:xfrm>
          <a:off x="2438400" y="3886200"/>
          <a:ext cx="1447800" cy="560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5232" name="Εξίσωση" r:id="rId4" imgW="508000" imgH="241300" progId="Equation.3">
                  <p:embed/>
                </p:oleObj>
              </mc:Choice>
              <mc:Fallback>
                <p:oleObj name="Εξίσωση" r:id="rId4" imgW="508000" imgH="241300" progId="Equation.3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3886200"/>
                        <a:ext cx="1447800" cy="5603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5173" name="Object 5"/>
          <p:cNvGraphicFramePr>
            <a:graphicFrameLocks noChangeAspect="1"/>
          </p:cNvGraphicFramePr>
          <p:nvPr/>
        </p:nvGraphicFramePr>
        <p:xfrm>
          <a:off x="1066800" y="4953000"/>
          <a:ext cx="4495800" cy="1744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5233" name="Εξίσωση" r:id="rId6" imgW="1497950" imgH="710891" progId="Equation.3">
                  <p:embed/>
                </p:oleObj>
              </mc:Choice>
              <mc:Fallback>
                <p:oleObj name="Εξίσωση" r:id="rId6" imgW="1497950" imgH="710891" progId="Equation.3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4953000"/>
                        <a:ext cx="4495800" cy="17446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>
    <p:random/>
    <p:sndAc>
      <p:stSnd>
        <p:snd r:embed="rId3" name="camera.wav"/>
      </p:stSnd>
    </p:sndAc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rgbClr val="E3F4FF"/>
          </a:solidFill>
          <a:ln w="76200" cmpd="tri">
            <a:solidFill>
              <a:schemeClr val="tx1"/>
            </a:solidFill>
          </a:ln>
        </p:spPr>
        <p:txBody>
          <a:bodyPr/>
          <a:lstStyle/>
          <a:p>
            <a:r>
              <a:rPr lang="el-GR" b="1" dirty="0"/>
              <a:t>Έλεγχος της διαφοράς δυο μέσων</a:t>
            </a:r>
            <a:r>
              <a:rPr lang="el-GR" dirty="0"/>
              <a:t> </a:t>
            </a:r>
          </a:p>
        </p:txBody>
      </p:sp>
      <p:sp>
        <p:nvSpPr>
          <p:cNvPr id="136195" name="Rectangle 3"/>
          <p:cNvSpPr>
            <a:spLocks noGrp="1" noChangeArrowheads="1"/>
          </p:cNvSpPr>
          <p:nvPr>
            <p:ph idx="1"/>
          </p:nvPr>
        </p:nvSpPr>
        <p:spPr>
          <a:xfrm>
            <a:off x="0" y="1219200"/>
            <a:ext cx="9144000" cy="5638800"/>
          </a:xfrm>
        </p:spPr>
        <p:txBody>
          <a:bodyPr/>
          <a:lstStyle/>
          <a:p>
            <a:pPr algn="just"/>
            <a:r>
              <a:rPr lang="el-GR" b="1" dirty="0">
                <a:solidFill>
                  <a:srgbClr val="000000"/>
                </a:solidFill>
              </a:rPr>
              <a:t>Έστω ότι επιθυμούμε να ελέγξουμε την υπόθεση ότι τα δυο δείγματα προέρχονται από πληθυσμούς με ίσους μέσους </a:t>
            </a:r>
          </a:p>
          <a:p>
            <a:pPr algn="just"/>
            <a:r>
              <a:rPr lang="el-GR" b="1" dirty="0">
                <a:solidFill>
                  <a:srgbClr val="000000"/>
                </a:solidFill>
              </a:rPr>
              <a:t>Ο έλεγχος γίνεται με  Η</a:t>
            </a:r>
            <a:r>
              <a:rPr lang="el-GR" b="1" baseline="-25000" dirty="0">
                <a:solidFill>
                  <a:srgbClr val="000000"/>
                </a:solidFill>
              </a:rPr>
              <a:t>0</a:t>
            </a:r>
            <a:r>
              <a:rPr lang="en-US" b="1" dirty="0">
                <a:solidFill>
                  <a:srgbClr val="000000"/>
                </a:solidFill>
              </a:rPr>
              <a:t>:</a:t>
            </a:r>
            <a:r>
              <a:rPr lang="el-GR" b="1" dirty="0">
                <a:solidFill>
                  <a:srgbClr val="000000"/>
                </a:solidFill>
              </a:rPr>
              <a:t> </a:t>
            </a:r>
            <a:r>
              <a:rPr lang="el-GR" sz="3600" b="1" dirty="0">
                <a:solidFill>
                  <a:srgbClr val="000000"/>
                </a:solidFill>
                <a:cs typeface="Times New Roman" pitchFamily="18" charset="0"/>
              </a:rPr>
              <a:t>μ</a:t>
            </a:r>
            <a:r>
              <a:rPr lang="el-GR" sz="3600" b="1" baseline="-25000" dirty="0">
                <a:solidFill>
                  <a:srgbClr val="000000"/>
                </a:solidFill>
              </a:rPr>
              <a:t>1</a:t>
            </a:r>
            <a:r>
              <a:rPr lang="el-GR" sz="3600" b="1" dirty="0">
                <a:solidFill>
                  <a:srgbClr val="000000"/>
                </a:solidFill>
                <a:cs typeface="Times New Roman" pitchFamily="18" charset="0"/>
              </a:rPr>
              <a:t> = μ</a:t>
            </a:r>
            <a:r>
              <a:rPr lang="el-GR" sz="3600" b="1" baseline="-25000" dirty="0">
                <a:solidFill>
                  <a:srgbClr val="000000"/>
                </a:solidFill>
              </a:rPr>
              <a:t>2</a:t>
            </a:r>
            <a:r>
              <a:rPr lang="el-GR" sz="2800" dirty="0">
                <a:latin typeface="Tahoma" pitchFamily="34" charset="0"/>
                <a:cs typeface="Tahoma" pitchFamily="34" charset="0"/>
              </a:rPr>
              <a:t>, </a:t>
            </a:r>
            <a:r>
              <a:rPr lang="en-US" sz="2800" dirty="0">
                <a:latin typeface="Tahoma" pitchFamily="34" charset="0"/>
                <a:cs typeface="Tahoma" pitchFamily="34" charset="0"/>
              </a:rPr>
              <a:t>    </a:t>
            </a:r>
            <a:r>
              <a:rPr lang="el-GR" b="1" dirty="0">
                <a:solidFill>
                  <a:srgbClr val="000000"/>
                </a:solidFill>
                <a:cs typeface="Times New Roman" pitchFamily="18" charset="0"/>
              </a:rPr>
              <a:t>Η</a:t>
            </a:r>
            <a:r>
              <a:rPr lang="el-GR" b="1" baseline="-25000" dirty="0">
                <a:solidFill>
                  <a:srgbClr val="000000"/>
                </a:solidFill>
              </a:rPr>
              <a:t>1</a:t>
            </a:r>
            <a:r>
              <a:rPr lang="el-GR" b="1" dirty="0">
                <a:solidFill>
                  <a:srgbClr val="000000"/>
                </a:solidFill>
                <a:cs typeface="Times New Roman" pitchFamily="18" charset="0"/>
              </a:rPr>
              <a:t>:μ</a:t>
            </a:r>
            <a:r>
              <a:rPr lang="el-GR" b="1" baseline="-25000" dirty="0">
                <a:solidFill>
                  <a:srgbClr val="000000"/>
                </a:solidFill>
              </a:rPr>
              <a:t>1</a:t>
            </a:r>
            <a:r>
              <a:rPr lang="el-GR" b="1" dirty="0">
                <a:solidFill>
                  <a:srgbClr val="000000"/>
                </a:solidFill>
              </a:rPr>
              <a:t> </a:t>
            </a:r>
            <a:r>
              <a:rPr lang="el-GR" b="1" dirty="0">
                <a:solidFill>
                  <a:srgbClr val="000000"/>
                </a:solidFill>
                <a:ea typeface="Arial Unicode MS" pitchFamily="34" charset="-128"/>
                <a:cs typeface="Arial Unicode MS" pitchFamily="34" charset="-128"/>
              </a:rPr>
              <a:t>≠</a:t>
            </a:r>
            <a:r>
              <a:rPr lang="el-GR" b="1" dirty="0">
                <a:solidFill>
                  <a:srgbClr val="000000"/>
                </a:solidFill>
              </a:rPr>
              <a:t> </a:t>
            </a:r>
            <a:r>
              <a:rPr lang="el-GR" b="1" dirty="0">
                <a:solidFill>
                  <a:srgbClr val="000000"/>
                </a:solidFill>
                <a:cs typeface="Times New Roman" pitchFamily="18" charset="0"/>
              </a:rPr>
              <a:t>μ</a:t>
            </a:r>
            <a:r>
              <a:rPr lang="el-GR" b="1" baseline="-25000" dirty="0">
                <a:solidFill>
                  <a:srgbClr val="000000"/>
                </a:solidFill>
              </a:rPr>
              <a:t>2</a:t>
            </a:r>
            <a:r>
              <a:rPr lang="el-GR" sz="2800" dirty="0">
                <a:latin typeface="Tahoma" pitchFamily="34" charset="0"/>
                <a:cs typeface="Tahoma" pitchFamily="34" charset="0"/>
              </a:rPr>
              <a:t> </a:t>
            </a:r>
            <a:r>
              <a:rPr lang="el-GR" b="1" dirty="0">
                <a:solidFill>
                  <a:srgbClr val="000000"/>
                </a:solidFill>
              </a:rPr>
              <a:t>είναι ισοδύναμος με Η</a:t>
            </a:r>
            <a:r>
              <a:rPr lang="el-GR" b="1" baseline="-25000" dirty="0">
                <a:solidFill>
                  <a:srgbClr val="000000"/>
                </a:solidFill>
              </a:rPr>
              <a:t>0</a:t>
            </a:r>
            <a:r>
              <a:rPr lang="en-US" b="1" dirty="0">
                <a:solidFill>
                  <a:srgbClr val="000000"/>
                </a:solidFill>
              </a:rPr>
              <a:t>:</a:t>
            </a:r>
            <a:r>
              <a:rPr lang="el-GR" b="1" dirty="0">
                <a:solidFill>
                  <a:srgbClr val="000000"/>
                </a:solidFill>
              </a:rPr>
              <a:t> </a:t>
            </a:r>
            <a:r>
              <a:rPr lang="el-GR" sz="3600" b="1" dirty="0">
                <a:solidFill>
                  <a:srgbClr val="000000"/>
                </a:solidFill>
                <a:cs typeface="Times New Roman" pitchFamily="18" charset="0"/>
              </a:rPr>
              <a:t>μ</a:t>
            </a:r>
            <a:r>
              <a:rPr lang="el-GR" sz="3600" b="1" baseline="-25000" dirty="0">
                <a:solidFill>
                  <a:srgbClr val="000000"/>
                </a:solidFill>
              </a:rPr>
              <a:t>1</a:t>
            </a:r>
            <a:r>
              <a:rPr lang="el-GR" sz="3600" b="1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l-GR" sz="3600" b="1" dirty="0">
                <a:solidFill>
                  <a:srgbClr val="000000"/>
                </a:solidFill>
              </a:rPr>
              <a:t>-</a:t>
            </a:r>
            <a:r>
              <a:rPr lang="el-GR" sz="3600" b="1" dirty="0">
                <a:solidFill>
                  <a:srgbClr val="000000"/>
                </a:solidFill>
                <a:cs typeface="Times New Roman" pitchFamily="18" charset="0"/>
              </a:rPr>
              <a:t> μ</a:t>
            </a:r>
            <a:r>
              <a:rPr lang="el-GR" sz="3600" b="1" baseline="-25000" dirty="0">
                <a:solidFill>
                  <a:srgbClr val="000000"/>
                </a:solidFill>
              </a:rPr>
              <a:t>2</a:t>
            </a:r>
            <a:r>
              <a:rPr lang="el-GR" sz="2800" dirty="0">
                <a:latin typeface="Tahoma" pitchFamily="34" charset="0"/>
              </a:rPr>
              <a:t>=0</a:t>
            </a:r>
            <a:r>
              <a:rPr lang="el-GR" sz="2800" dirty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>
                <a:latin typeface="Tahoma" pitchFamily="34" charset="0"/>
                <a:cs typeface="Tahoma" pitchFamily="34" charset="0"/>
              </a:rPr>
              <a:t>    </a:t>
            </a:r>
            <a:r>
              <a:rPr lang="el-GR" b="1" dirty="0">
                <a:solidFill>
                  <a:srgbClr val="000000"/>
                </a:solidFill>
                <a:cs typeface="Times New Roman" pitchFamily="18" charset="0"/>
              </a:rPr>
              <a:t>Η</a:t>
            </a:r>
            <a:r>
              <a:rPr lang="el-GR" b="1" baseline="-25000" dirty="0">
                <a:solidFill>
                  <a:srgbClr val="000000"/>
                </a:solidFill>
              </a:rPr>
              <a:t>1</a:t>
            </a:r>
            <a:r>
              <a:rPr lang="el-GR" b="1" dirty="0">
                <a:solidFill>
                  <a:srgbClr val="000000"/>
                </a:solidFill>
                <a:cs typeface="Times New Roman" pitchFamily="18" charset="0"/>
              </a:rPr>
              <a:t>:μ</a:t>
            </a:r>
            <a:r>
              <a:rPr lang="el-GR" b="1" baseline="-25000" dirty="0">
                <a:solidFill>
                  <a:srgbClr val="000000"/>
                </a:solidFill>
              </a:rPr>
              <a:t>1</a:t>
            </a:r>
            <a:r>
              <a:rPr lang="el-GR" b="1" dirty="0">
                <a:solidFill>
                  <a:srgbClr val="000000"/>
                </a:solidFill>
              </a:rPr>
              <a:t> - </a:t>
            </a:r>
            <a:r>
              <a:rPr lang="el-GR" b="1" dirty="0">
                <a:solidFill>
                  <a:srgbClr val="000000"/>
                </a:solidFill>
                <a:cs typeface="Times New Roman" pitchFamily="18" charset="0"/>
              </a:rPr>
              <a:t>μ</a:t>
            </a:r>
            <a:r>
              <a:rPr lang="el-GR" b="1" baseline="-25000" dirty="0">
                <a:solidFill>
                  <a:srgbClr val="000000"/>
                </a:solidFill>
              </a:rPr>
              <a:t>2</a:t>
            </a:r>
            <a:r>
              <a:rPr lang="el-GR" sz="2800" dirty="0">
                <a:latin typeface="Tahoma" pitchFamily="34" charset="0"/>
                <a:cs typeface="Tahoma" pitchFamily="34" charset="0"/>
              </a:rPr>
              <a:t> </a:t>
            </a:r>
            <a:r>
              <a:rPr lang="el-GR" b="1" dirty="0">
                <a:solidFill>
                  <a:srgbClr val="000000"/>
                </a:solidFill>
                <a:ea typeface="Arial Unicode MS" pitchFamily="34" charset="-128"/>
                <a:cs typeface="Arial Unicode MS" pitchFamily="34" charset="-128"/>
              </a:rPr>
              <a:t>≠</a:t>
            </a:r>
            <a:r>
              <a:rPr lang="el-GR" b="1" dirty="0">
                <a:solidFill>
                  <a:srgbClr val="000000"/>
                </a:solidFill>
              </a:rPr>
              <a:t>0</a:t>
            </a:r>
            <a:endParaRPr lang="en-US" b="1" dirty="0">
              <a:solidFill>
                <a:srgbClr val="000000"/>
              </a:solidFill>
            </a:endParaRPr>
          </a:p>
          <a:p>
            <a:pPr algn="just"/>
            <a:endParaRPr lang="el-GR" sz="2800" b="1" dirty="0"/>
          </a:p>
          <a:p>
            <a:pPr algn="just"/>
            <a:endParaRPr lang="el-GR" sz="2800" b="1" dirty="0"/>
          </a:p>
        </p:txBody>
      </p:sp>
      <p:graphicFrame>
        <p:nvGraphicFramePr>
          <p:cNvPr id="136197" name="Object 5"/>
          <p:cNvGraphicFramePr>
            <a:graphicFrameLocks noChangeAspect="1"/>
          </p:cNvGraphicFramePr>
          <p:nvPr/>
        </p:nvGraphicFramePr>
        <p:xfrm>
          <a:off x="142875" y="4343400"/>
          <a:ext cx="4878388" cy="158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6257" name="Εξίσωση" r:id="rId4" imgW="1524000" imgH="495300" progId="Equation.3">
                  <p:embed/>
                </p:oleObj>
              </mc:Choice>
              <mc:Fallback>
                <p:oleObj name="Εξίσωση" r:id="rId4" imgW="1524000" imgH="495300" progId="Equation.3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2875" y="4343400"/>
                        <a:ext cx="4878388" cy="1587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6198" name="Object 6"/>
          <p:cNvGraphicFramePr>
            <a:graphicFrameLocks noChangeAspect="1"/>
          </p:cNvGraphicFramePr>
          <p:nvPr/>
        </p:nvGraphicFramePr>
        <p:xfrm>
          <a:off x="5105400" y="4572000"/>
          <a:ext cx="3295650" cy="1354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6258" name="Εξίσωση" r:id="rId6" imgW="1205977" imgH="495085" progId="Equation.3">
                  <p:embed/>
                </p:oleObj>
              </mc:Choice>
              <mc:Fallback>
                <p:oleObj name="Εξίσωση" r:id="rId6" imgW="1205977" imgH="495085" progId="Equation.3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5400" y="4572000"/>
                        <a:ext cx="3295650" cy="1354138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>
    <p:random/>
    <p:sndAc>
      <p:stSnd>
        <p:snd r:embed="rId3" name="camera.wav"/>
      </p:stSnd>
    </p:sndAc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Rectangle 2"/>
          <p:cNvSpPr>
            <a:spLocks noGrp="1" noChangeArrowheads="1"/>
          </p:cNvSpPr>
          <p:nvPr>
            <p:ph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algn="just"/>
            <a:r>
              <a:rPr lang="el-GR" sz="2800" b="1" dirty="0"/>
              <a:t>Από δυο πληθυσμούς επιλέξαμε τυχαία δυο ανεξάρτητα δείγματα μεγέθους </a:t>
            </a:r>
            <a:r>
              <a:rPr lang="en-US" sz="2800" b="1" dirty="0"/>
              <a:t>n</a:t>
            </a:r>
            <a:r>
              <a:rPr lang="en-US" sz="2800" b="1" baseline="-25000" dirty="0"/>
              <a:t>1</a:t>
            </a:r>
            <a:r>
              <a:rPr lang="en-US" sz="2800" b="1" dirty="0"/>
              <a:t>=100</a:t>
            </a:r>
            <a:r>
              <a:rPr lang="en-US" sz="2800" b="1" baseline="-25000" dirty="0"/>
              <a:t> </a:t>
            </a:r>
            <a:r>
              <a:rPr lang="el-GR" sz="2800" b="1" dirty="0"/>
              <a:t>και </a:t>
            </a:r>
            <a:r>
              <a:rPr lang="en-US" sz="2800" b="1" dirty="0"/>
              <a:t>n</a:t>
            </a:r>
            <a:r>
              <a:rPr lang="en-US" sz="2800" b="1" baseline="-25000" dirty="0"/>
              <a:t>2</a:t>
            </a:r>
            <a:r>
              <a:rPr lang="en-US" sz="2800" b="1" dirty="0"/>
              <a:t>=100 </a:t>
            </a:r>
            <a:r>
              <a:rPr lang="el-GR" sz="2800" b="1" dirty="0"/>
              <a:t>αντίστοιχα. Αν οι διακυμάνσεις των δυο πληθυσμών είναι σ</a:t>
            </a:r>
            <a:r>
              <a:rPr lang="el-GR" sz="2800" b="1" baseline="-25000" dirty="0"/>
              <a:t>1</a:t>
            </a:r>
            <a:r>
              <a:rPr lang="el-GR" sz="2800" b="1" baseline="30000" dirty="0"/>
              <a:t>2</a:t>
            </a:r>
            <a:r>
              <a:rPr lang="el-GR" sz="2800" b="1" dirty="0"/>
              <a:t>=400 και σ</a:t>
            </a:r>
            <a:r>
              <a:rPr lang="el-GR" sz="2800" b="1" baseline="-25000" dirty="0"/>
              <a:t>2</a:t>
            </a:r>
            <a:r>
              <a:rPr lang="el-GR" sz="2800" b="1" baseline="30000" dirty="0"/>
              <a:t>2</a:t>
            </a:r>
            <a:r>
              <a:rPr lang="el-GR" sz="2800" b="1" dirty="0"/>
              <a:t>=900 και οι δειγματικοί μέσοι </a:t>
            </a:r>
            <a:r>
              <a:rPr lang="en-US" sz="2800" b="1" dirty="0"/>
              <a:t>493 </a:t>
            </a:r>
            <a:r>
              <a:rPr lang="el-GR" sz="2800" b="1" dirty="0"/>
              <a:t>και 517 αντίστοιχα. </a:t>
            </a:r>
          </a:p>
          <a:p>
            <a:pPr algn="just"/>
            <a:r>
              <a:rPr lang="el-GR" sz="2800" b="1" dirty="0"/>
              <a:t>Να ελεγχθεί αν οι δυο πληθυσμοί έχουν ίσες μέσες τιμές με α=0,05</a:t>
            </a:r>
          </a:p>
          <a:p>
            <a:pPr algn="just"/>
            <a:r>
              <a:rPr lang="el-GR" b="1" dirty="0">
                <a:solidFill>
                  <a:srgbClr val="000000"/>
                </a:solidFill>
              </a:rPr>
              <a:t>Η</a:t>
            </a:r>
            <a:r>
              <a:rPr lang="el-GR" b="1" baseline="-25000" dirty="0">
                <a:solidFill>
                  <a:srgbClr val="000000"/>
                </a:solidFill>
              </a:rPr>
              <a:t>0</a:t>
            </a:r>
            <a:r>
              <a:rPr lang="en-US" b="1" dirty="0">
                <a:solidFill>
                  <a:srgbClr val="000000"/>
                </a:solidFill>
              </a:rPr>
              <a:t>:</a:t>
            </a:r>
            <a:r>
              <a:rPr lang="el-GR" b="1" dirty="0">
                <a:solidFill>
                  <a:srgbClr val="000000"/>
                </a:solidFill>
              </a:rPr>
              <a:t> </a:t>
            </a:r>
            <a:r>
              <a:rPr lang="el-GR" sz="3600" b="1" dirty="0">
                <a:solidFill>
                  <a:srgbClr val="000000"/>
                </a:solidFill>
                <a:cs typeface="Times New Roman" pitchFamily="18" charset="0"/>
              </a:rPr>
              <a:t>μ</a:t>
            </a:r>
            <a:r>
              <a:rPr lang="el-GR" sz="3600" b="1" baseline="-25000" dirty="0">
                <a:solidFill>
                  <a:srgbClr val="000000"/>
                </a:solidFill>
              </a:rPr>
              <a:t>1</a:t>
            </a:r>
            <a:r>
              <a:rPr lang="el-GR" sz="3600" b="1" dirty="0">
                <a:solidFill>
                  <a:srgbClr val="000000"/>
                </a:solidFill>
                <a:cs typeface="Times New Roman" pitchFamily="18" charset="0"/>
              </a:rPr>
              <a:t> = μ</a:t>
            </a:r>
            <a:r>
              <a:rPr lang="el-GR" sz="3600" b="1" baseline="-25000" dirty="0">
                <a:solidFill>
                  <a:srgbClr val="000000"/>
                </a:solidFill>
              </a:rPr>
              <a:t>2</a:t>
            </a:r>
            <a:r>
              <a:rPr lang="el-GR" sz="2800" dirty="0">
                <a:latin typeface="Tahoma" pitchFamily="34" charset="0"/>
                <a:cs typeface="Tahoma" pitchFamily="34" charset="0"/>
              </a:rPr>
              <a:t>, </a:t>
            </a:r>
            <a:r>
              <a:rPr lang="en-US" sz="2800" dirty="0">
                <a:latin typeface="Tahoma" pitchFamily="34" charset="0"/>
                <a:cs typeface="Tahoma" pitchFamily="34" charset="0"/>
              </a:rPr>
              <a:t>    </a:t>
            </a:r>
            <a:r>
              <a:rPr lang="el-GR" b="1" dirty="0">
                <a:solidFill>
                  <a:srgbClr val="000000"/>
                </a:solidFill>
                <a:cs typeface="Times New Roman" pitchFamily="18" charset="0"/>
              </a:rPr>
              <a:t>Η</a:t>
            </a:r>
            <a:r>
              <a:rPr lang="el-GR" b="1" baseline="-25000" dirty="0">
                <a:solidFill>
                  <a:srgbClr val="000000"/>
                </a:solidFill>
              </a:rPr>
              <a:t>1</a:t>
            </a:r>
            <a:r>
              <a:rPr lang="el-GR" b="1" dirty="0">
                <a:solidFill>
                  <a:srgbClr val="000000"/>
                </a:solidFill>
                <a:cs typeface="Times New Roman" pitchFamily="18" charset="0"/>
              </a:rPr>
              <a:t>:μ</a:t>
            </a:r>
            <a:r>
              <a:rPr lang="el-GR" b="1" baseline="-25000" dirty="0">
                <a:solidFill>
                  <a:srgbClr val="000000"/>
                </a:solidFill>
              </a:rPr>
              <a:t>1</a:t>
            </a:r>
            <a:r>
              <a:rPr lang="el-GR" b="1" dirty="0">
                <a:solidFill>
                  <a:srgbClr val="000000"/>
                </a:solidFill>
              </a:rPr>
              <a:t> </a:t>
            </a:r>
            <a:r>
              <a:rPr lang="el-GR" b="1" dirty="0">
                <a:solidFill>
                  <a:srgbClr val="000000"/>
                </a:solidFill>
                <a:ea typeface="Arial Unicode MS" pitchFamily="34" charset="-128"/>
                <a:cs typeface="Arial Unicode MS" pitchFamily="34" charset="-128"/>
              </a:rPr>
              <a:t>≠</a:t>
            </a:r>
            <a:r>
              <a:rPr lang="el-GR" b="1" dirty="0">
                <a:solidFill>
                  <a:srgbClr val="000000"/>
                </a:solidFill>
              </a:rPr>
              <a:t> </a:t>
            </a:r>
            <a:r>
              <a:rPr lang="el-GR" b="1" dirty="0">
                <a:solidFill>
                  <a:srgbClr val="000000"/>
                </a:solidFill>
                <a:cs typeface="Times New Roman" pitchFamily="18" charset="0"/>
              </a:rPr>
              <a:t>μ</a:t>
            </a:r>
            <a:r>
              <a:rPr lang="el-GR" b="1" baseline="-25000" dirty="0">
                <a:solidFill>
                  <a:srgbClr val="000000"/>
                </a:solidFill>
              </a:rPr>
              <a:t>2   </a:t>
            </a:r>
          </a:p>
          <a:p>
            <a:pPr algn="just"/>
            <a:r>
              <a:rPr lang="el-GR" b="1" dirty="0">
                <a:solidFill>
                  <a:srgbClr val="000000"/>
                </a:solidFill>
              </a:rPr>
              <a:t>σ</a:t>
            </a:r>
            <a:r>
              <a:rPr lang="el-GR" b="1" baseline="-25000" dirty="0">
                <a:solidFill>
                  <a:srgbClr val="000000"/>
                </a:solidFill>
              </a:rPr>
              <a:t>1</a:t>
            </a:r>
            <a:r>
              <a:rPr lang="el-GR" b="1" baseline="30000" dirty="0">
                <a:solidFill>
                  <a:srgbClr val="000000"/>
                </a:solidFill>
              </a:rPr>
              <a:t>2</a:t>
            </a:r>
            <a:r>
              <a:rPr lang="el-GR" b="1" dirty="0">
                <a:solidFill>
                  <a:srgbClr val="000000"/>
                </a:solidFill>
              </a:rPr>
              <a:t>=400    </a:t>
            </a:r>
            <a:r>
              <a:rPr lang="el-GR" b="1" dirty="0" smtClean="0">
                <a:solidFill>
                  <a:srgbClr val="000000"/>
                </a:solidFill>
              </a:rPr>
              <a:t> </a:t>
            </a:r>
            <a:r>
              <a:rPr lang="el-GR" b="1" dirty="0">
                <a:solidFill>
                  <a:srgbClr val="000000"/>
                </a:solidFill>
              </a:rPr>
              <a:t>σ</a:t>
            </a:r>
            <a:r>
              <a:rPr lang="el-GR" b="1" baseline="-25000" dirty="0">
                <a:solidFill>
                  <a:srgbClr val="000000"/>
                </a:solidFill>
              </a:rPr>
              <a:t>2</a:t>
            </a:r>
            <a:r>
              <a:rPr lang="el-GR" b="1" baseline="30000" dirty="0">
                <a:solidFill>
                  <a:srgbClr val="000000"/>
                </a:solidFill>
              </a:rPr>
              <a:t>2</a:t>
            </a:r>
            <a:r>
              <a:rPr lang="el-GR" b="1" dirty="0">
                <a:solidFill>
                  <a:srgbClr val="000000"/>
                </a:solidFill>
              </a:rPr>
              <a:t>=900 </a:t>
            </a:r>
          </a:p>
          <a:p>
            <a:pPr algn="just"/>
            <a:r>
              <a:rPr lang="el-GR" b="1" dirty="0">
                <a:solidFill>
                  <a:srgbClr val="000000"/>
                </a:solidFill>
              </a:rPr>
              <a:t>Η </a:t>
            </a:r>
            <a:r>
              <a:rPr lang="el-GR" b="1" dirty="0" smtClean="0">
                <a:solidFill>
                  <a:srgbClr val="000000"/>
                </a:solidFill>
              </a:rPr>
              <a:t> </a:t>
            </a:r>
            <a:r>
              <a:rPr lang="el-GR" b="1" dirty="0">
                <a:solidFill>
                  <a:srgbClr val="000000"/>
                </a:solidFill>
              </a:rPr>
              <a:t>μεταβλητή                 </a:t>
            </a:r>
            <a:r>
              <a:rPr lang="el-GR" b="1" dirty="0" smtClean="0">
                <a:solidFill>
                  <a:srgbClr val="000000"/>
                </a:solidFill>
              </a:rPr>
              <a:t>                    ακολουθεί </a:t>
            </a:r>
            <a:r>
              <a:rPr lang="el-GR" b="1" dirty="0">
                <a:solidFill>
                  <a:srgbClr val="000000"/>
                </a:solidFill>
              </a:rPr>
              <a:t>την Ν(0,1) </a:t>
            </a:r>
          </a:p>
          <a:p>
            <a:pPr algn="just"/>
            <a:r>
              <a:rPr lang="el-GR" b="1" dirty="0">
                <a:solidFill>
                  <a:srgbClr val="000000"/>
                </a:solidFill>
              </a:rPr>
              <a:t>Η τυπική απόκλιση είναι ίση </a:t>
            </a:r>
            <a:endParaRPr lang="el-GR" dirty="0"/>
          </a:p>
          <a:p>
            <a:pPr algn="just"/>
            <a:endParaRPr lang="el-GR" dirty="0"/>
          </a:p>
        </p:txBody>
      </p:sp>
      <p:graphicFrame>
        <p:nvGraphicFramePr>
          <p:cNvPr id="137219" name="Object 3"/>
          <p:cNvGraphicFramePr>
            <a:graphicFrameLocks noChangeAspect="1"/>
          </p:cNvGraphicFramePr>
          <p:nvPr/>
        </p:nvGraphicFramePr>
        <p:xfrm>
          <a:off x="5334000" y="2743200"/>
          <a:ext cx="3481388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7311" name="Εξίσωση" r:id="rId4" imgW="1282700" imgH="241300" progId="Equation.3">
                  <p:embed/>
                </p:oleObj>
              </mc:Choice>
              <mc:Fallback>
                <p:oleObj name="Εξίσωση" r:id="rId4" imgW="1282700" imgH="241300" progId="Equation.3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0" y="2743200"/>
                        <a:ext cx="3481388" cy="685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7221" name="Object 5"/>
          <p:cNvGraphicFramePr>
            <a:graphicFrameLocks noChangeAspect="1"/>
          </p:cNvGraphicFramePr>
          <p:nvPr/>
        </p:nvGraphicFramePr>
        <p:xfrm>
          <a:off x="914400" y="5562600"/>
          <a:ext cx="6869113" cy="1295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7312" name="Εξίσωση" r:id="rId6" imgW="2514600" imgH="495300" progId="Equation.3">
                  <p:embed/>
                </p:oleObj>
              </mc:Choice>
              <mc:Fallback>
                <p:oleObj name="Εξίσωση" r:id="rId6" imgW="2514600" imgH="495300" progId="Equation.3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5562600"/>
                        <a:ext cx="6869113" cy="1295400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7222" name="AutoShape 6"/>
          <p:cNvSpPr>
            <a:spLocks noChangeArrowheads="1"/>
          </p:cNvSpPr>
          <p:nvPr/>
        </p:nvSpPr>
        <p:spPr bwMode="auto">
          <a:xfrm>
            <a:off x="7848600" y="5410200"/>
            <a:ext cx="976313" cy="485775"/>
          </a:xfrm>
          <a:prstGeom prst="rightArrow">
            <a:avLst>
              <a:gd name="adj1" fmla="val 50000"/>
              <a:gd name="adj2" fmla="val 50245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 dirty="0"/>
          </a:p>
        </p:txBody>
      </p:sp>
      <p:graphicFrame>
        <p:nvGraphicFramePr>
          <p:cNvPr id="137223" name="Object 7"/>
          <p:cNvGraphicFramePr>
            <a:graphicFrameLocks noChangeAspect="1"/>
          </p:cNvGraphicFramePr>
          <p:nvPr/>
        </p:nvGraphicFramePr>
        <p:xfrm>
          <a:off x="3286116" y="3786190"/>
          <a:ext cx="3857652" cy="137318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7313" name="Εξίσωση" r:id="rId8" imgW="4876800" imgH="1587500" progId="Equation.3">
                  <p:embed/>
                </p:oleObj>
              </mc:Choice>
              <mc:Fallback>
                <p:oleObj name="Εξίσωση" r:id="rId8" imgW="4876800" imgH="1587500" progId="Equation.3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86116" y="3786190"/>
                        <a:ext cx="3857652" cy="137318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>
    <p:random/>
    <p:sndAc>
      <p:stSnd>
        <p:snd r:embed="rId3" name="camera.wav"/>
      </p:stSnd>
    </p:sndAc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2"/>
          <p:cNvSpPr>
            <a:spLocks noGrp="1" noChangeArrowheads="1"/>
          </p:cNvSpPr>
          <p:nvPr>
            <p:ph/>
          </p:nvPr>
        </p:nvSpPr>
        <p:spPr>
          <a:xfrm>
            <a:off x="0" y="0"/>
            <a:ext cx="9144000" cy="5286388"/>
          </a:xfrm>
        </p:spPr>
        <p:txBody>
          <a:bodyPr/>
          <a:lstStyle/>
          <a:p>
            <a:pPr algn="just"/>
            <a:r>
              <a:rPr lang="el-GR" b="1" dirty="0">
                <a:solidFill>
                  <a:srgbClr val="000000"/>
                </a:solidFill>
              </a:rPr>
              <a:t>Η</a:t>
            </a:r>
            <a:r>
              <a:rPr lang="el-GR" b="1" baseline="-25000" dirty="0">
                <a:solidFill>
                  <a:srgbClr val="000000"/>
                </a:solidFill>
              </a:rPr>
              <a:t>0</a:t>
            </a:r>
            <a:r>
              <a:rPr lang="en-US" b="1" dirty="0">
                <a:solidFill>
                  <a:srgbClr val="000000"/>
                </a:solidFill>
              </a:rPr>
              <a:t>:</a:t>
            </a:r>
            <a:r>
              <a:rPr lang="el-GR" b="1" dirty="0">
                <a:solidFill>
                  <a:srgbClr val="000000"/>
                </a:solidFill>
              </a:rPr>
              <a:t> </a:t>
            </a:r>
            <a:r>
              <a:rPr lang="el-GR" sz="3600" b="1" dirty="0">
                <a:solidFill>
                  <a:srgbClr val="000000"/>
                </a:solidFill>
                <a:cs typeface="Times New Roman" pitchFamily="18" charset="0"/>
              </a:rPr>
              <a:t>μ</a:t>
            </a:r>
            <a:r>
              <a:rPr lang="el-GR" sz="3600" b="1" baseline="-25000" dirty="0">
                <a:solidFill>
                  <a:srgbClr val="000000"/>
                </a:solidFill>
              </a:rPr>
              <a:t>1</a:t>
            </a:r>
            <a:r>
              <a:rPr lang="el-GR" sz="3600" b="1" dirty="0">
                <a:solidFill>
                  <a:srgbClr val="000000"/>
                </a:solidFill>
                <a:cs typeface="Times New Roman" pitchFamily="18" charset="0"/>
              </a:rPr>
              <a:t> = μ</a:t>
            </a:r>
            <a:r>
              <a:rPr lang="el-GR" sz="3600" b="1" baseline="-25000" dirty="0">
                <a:solidFill>
                  <a:srgbClr val="000000"/>
                </a:solidFill>
              </a:rPr>
              <a:t>2</a:t>
            </a:r>
            <a:r>
              <a:rPr lang="el-GR" sz="2800" dirty="0">
                <a:latin typeface="Tahoma" pitchFamily="34" charset="0"/>
                <a:cs typeface="Tahoma" pitchFamily="34" charset="0"/>
              </a:rPr>
              <a:t>, </a:t>
            </a:r>
            <a:r>
              <a:rPr lang="en-US" sz="2800" dirty="0">
                <a:latin typeface="Tahoma" pitchFamily="34" charset="0"/>
                <a:cs typeface="Tahoma" pitchFamily="34" charset="0"/>
              </a:rPr>
              <a:t>    </a:t>
            </a:r>
            <a:r>
              <a:rPr lang="el-GR" b="1" dirty="0">
                <a:solidFill>
                  <a:srgbClr val="000000"/>
                </a:solidFill>
                <a:cs typeface="Times New Roman" pitchFamily="18" charset="0"/>
              </a:rPr>
              <a:t>Η</a:t>
            </a:r>
            <a:r>
              <a:rPr lang="el-GR" b="1" baseline="-25000" dirty="0">
                <a:solidFill>
                  <a:srgbClr val="000000"/>
                </a:solidFill>
              </a:rPr>
              <a:t>1</a:t>
            </a:r>
            <a:r>
              <a:rPr lang="el-GR" b="1" dirty="0">
                <a:solidFill>
                  <a:srgbClr val="000000"/>
                </a:solidFill>
                <a:cs typeface="Times New Roman" pitchFamily="18" charset="0"/>
              </a:rPr>
              <a:t>:μ</a:t>
            </a:r>
            <a:r>
              <a:rPr lang="el-GR" b="1" baseline="-25000" dirty="0">
                <a:solidFill>
                  <a:srgbClr val="000000"/>
                </a:solidFill>
              </a:rPr>
              <a:t>1</a:t>
            </a:r>
            <a:r>
              <a:rPr lang="el-GR" b="1" dirty="0">
                <a:solidFill>
                  <a:srgbClr val="000000"/>
                </a:solidFill>
              </a:rPr>
              <a:t> </a:t>
            </a:r>
            <a:r>
              <a:rPr lang="el-GR" b="1" dirty="0">
                <a:solidFill>
                  <a:srgbClr val="000000"/>
                </a:solidFill>
                <a:ea typeface="Arial Unicode MS" pitchFamily="34" charset="-128"/>
                <a:cs typeface="Arial Unicode MS" pitchFamily="34" charset="-128"/>
              </a:rPr>
              <a:t>≠</a:t>
            </a:r>
            <a:r>
              <a:rPr lang="el-GR" b="1" dirty="0">
                <a:solidFill>
                  <a:srgbClr val="000000"/>
                </a:solidFill>
              </a:rPr>
              <a:t> </a:t>
            </a:r>
            <a:r>
              <a:rPr lang="el-GR" b="1" dirty="0">
                <a:solidFill>
                  <a:srgbClr val="000000"/>
                </a:solidFill>
                <a:cs typeface="Times New Roman" pitchFamily="18" charset="0"/>
              </a:rPr>
              <a:t>μ</a:t>
            </a:r>
            <a:r>
              <a:rPr lang="el-GR" b="1" baseline="-25000" dirty="0">
                <a:solidFill>
                  <a:srgbClr val="000000"/>
                </a:solidFill>
              </a:rPr>
              <a:t>2   </a:t>
            </a:r>
          </a:p>
          <a:p>
            <a:pPr algn="just"/>
            <a:r>
              <a:rPr lang="el-GR" b="1" dirty="0">
                <a:solidFill>
                  <a:srgbClr val="000000"/>
                </a:solidFill>
              </a:rPr>
              <a:t>σ</a:t>
            </a:r>
            <a:r>
              <a:rPr lang="el-GR" b="1" baseline="-25000" dirty="0">
                <a:solidFill>
                  <a:srgbClr val="000000"/>
                </a:solidFill>
              </a:rPr>
              <a:t>1</a:t>
            </a:r>
            <a:r>
              <a:rPr lang="el-GR" b="1" baseline="30000" dirty="0">
                <a:solidFill>
                  <a:srgbClr val="000000"/>
                </a:solidFill>
              </a:rPr>
              <a:t>2</a:t>
            </a:r>
            <a:r>
              <a:rPr lang="el-GR" b="1" dirty="0">
                <a:solidFill>
                  <a:srgbClr val="000000"/>
                </a:solidFill>
              </a:rPr>
              <a:t>=400             σ</a:t>
            </a:r>
            <a:r>
              <a:rPr lang="el-GR" b="1" baseline="-25000" dirty="0">
                <a:solidFill>
                  <a:srgbClr val="000000"/>
                </a:solidFill>
              </a:rPr>
              <a:t>2</a:t>
            </a:r>
            <a:r>
              <a:rPr lang="el-GR" b="1" baseline="30000" dirty="0">
                <a:solidFill>
                  <a:srgbClr val="000000"/>
                </a:solidFill>
              </a:rPr>
              <a:t>2</a:t>
            </a:r>
            <a:r>
              <a:rPr lang="el-GR" b="1" dirty="0">
                <a:solidFill>
                  <a:srgbClr val="000000"/>
                </a:solidFill>
              </a:rPr>
              <a:t>=900 </a:t>
            </a:r>
          </a:p>
          <a:p>
            <a:r>
              <a:rPr lang="el-GR" dirty="0"/>
              <a:t>α</a:t>
            </a:r>
            <a:r>
              <a:rPr lang="en-US" dirty="0"/>
              <a:t>=</a:t>
            </a:r>
            <a:r>
              <a:rPr lang="el-GR" dirty="0"/>
              <a:t>0,05  </a:t>
            </a:r>
            <a:r>
              <a:rPr lang="el-GR" dirty="0" smtClean="0"/>
              <a:t>α/2=0,025</a:t>
            </a:r>
            <a:r>
              <a:rPr lang="el-GR" dirty="0" smtClean="0">
                <a:sym typeface="Wingdings" pitchFamily="2" charset="2"/>
              </a:rPr>
              <a:t>    </a:t>
            </a:r>
            <a:r>
              <a:rPr lang="el-GR" dirty="0" smtClean="0"/>
              <a:t>1-0,025=0,975    </a:t>
            </a:r>
            <a:r>
              <a:rPr lang="el-GR" dirty="0"/>
              <a:t>Ζ</a:t>
            </a:r>
            <a:r>
              <a:rPr lang="el-GR" baseline="-25000" dirty="0"/>
              <a:t>α/2</a:t>
            </a:r>
            <a:r>
              <a:rPr lang="el-GR" dirty="0"/>
              <a:t>=1,96</a:t>
            </a:r>
          </a:p>
          <a:p>
            <a:r>
              <a:rPr lang="el-GR" sz="2800" dirty="0"/>
              <a:t>Διάστημα αποδοχής</a:t>
            </a:r>
            <a:r>
              <a:rPr lang="el-GR" dirty="0"/>
              <a:t>   -Ζ</a:t>
            </a:r>
            <a:r>
              <a:rPr lang="el-GR" baseline="-25000" dirty="0"/>
              <a:t>α/2</a:t>
            </a:r>
            <a:r>
              <a:rPr lang="el-GR" dirty="0"/>
              <a:t>&lt;Ζ&lt; Ζ</a:t>
            </a:r>
            <a:r>
              <a:rPr lang="el-GR" baseline="-25000" dirty="0"/>
              <a:t>α/2 </a:t>
            </a:r>
            <a:r>
              <a:rPr lang="el-GR" baseline="-25000" dirty="0" smtClean="0"/>
              <a:t> </a:t>
            </a:r>
            <a:r>
              <a:rPr lang="el-GR" dirty="0" smtClean="0"/>
              <a:t>    -1,96  έως   1,96</a:t>
            </a:r>
            <a:r>
              <a:rPr lang="el-GR" baseline="-25000" dirty="0" smtClean="0"/>
              <a:t> </a:t>
            </a:r>
            <a:endParaRPr lang="el-GR" b="1" dirty="0">
              <a:solidFill>
                <a:srgbClr val="000000"/>
              </a:solidFill>
            </a:endParaRPr>
          </a:p>
          <a:p>
            <a:pPr algn="just"/>
            <a:endParaRPr lang="el-GR" b="1" dirty="0">
              <a:solidFill>
                <a:srgbClr val="000000"/>
              </a:solidFill>
            </a:endParaRPr>
          </a:p>
          <a:p>
            <a:pPr algn="just"/>
            <a:endParaRPr lang="el-GR" b="1" dirty="0">
              <a:solidFill>
                <a:srgbClr val="000000"/>
              </a:solidFill>
            </a:endParaRPr>
          </a:p>
          <a:p>
            <a:pPr algn="just"/>
            <a:endParaRPr lang="el-GR" dirty="0"/>
          </a:p>
        </p:txBody>
      </p:sp>
      <p:graphicFrame>
        <p:nvGraphicFramePr>
          <p:cNvPr id="138243" name="Object 3"/>
          <p:cNvGraphicFramePr>
            <a:graphicFrameLocks noChangeAspect="1"/>
          </p:cNvGraphicFramePr>
          <p:nvPr/>
        </p:nvGraphicFramePr>
        <p:xfrm>
          <a:off x="5257800" y="0"/>
          <a:ext cx="3481388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8370" name="Εξίσωση" r:id="rId4" imgW="1282700" imgH="241300" progId="Equation.3">
                  <p:embed/>
                </p:oleObj>
              </mc:Choice>
              <mc:Fallback>
                <p:oleObj name="Εξίσωση" r:id="rId4" imgW="1282700" imgH="241300" progId="Equation.3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7800" y="0"/>
                        <a:ext cx="3481388" cy="685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8244" name="Object 4"/>
          <p:cNvGraphicFramePr>
            <a:graphicFrameLocks noChangeAspect="1"/>
          </p:cNvGraphicFramePr>
          <p:nvPr/>
        </p:nvGraphicFramePr>
        <p:xfrm>
          <a:off x="0" y="3886200"/>
          <a:ext cx="4719638" cy="1295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8371" name="Εξίσωση" r:id="rId6" imgW="2108200" imgH="495300" progId="Equation.3">
                  <p:embed/>
                </p:oleObj>
              </mc:Choice>
              <mc:Fallback>
                <p:oleObj name="Εξίσωση" r:id="rId6" imgW="2108200" imgH="495300" progId="Equation.3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3886200"/>
                        <a:ext cx="4719638" cy="1295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8245" name="Object 5"/>
          <p:cNvGraphicFramePr>
            <a:graphicFrameLocks noChangeAspect="1"/>
          </p:cNvGraphicFramePr>
          <p:nvPr/>
        </p:nvGraphicFramePr>
        <p:xfrm>
          <a:off x="0" y="2514600"/>
          <a:ext cx="6869113" cy="1295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8372" name="Εξίσωση" r:id="rId8" imgW="2514600" imgH="495300" progId="Equation.3">
                  <p:embed/>
                </p:oleObj>
              </mc:Choice>
              <mc:Fallback>
                <p:oleObj name="Εξίσωση" r:id="rId8" imgW="2514600" imgH="495300" progId="Equation.3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2514600"/>
                        <a:ext cx="6869113" cy="1295400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8247" name="Text Box 7"/>
          <p:cNvSpPr txBox="1">
            <a:spLocks noChangeArrowheads="1"/>
          </p:cNvSpPr>
          <p:nvPr/>
        </p:nvSpPr>
        <p:spPr bwMode="auto">
          <a:xfrm>
            <a:off x="5214942" y="4214818"/>
            <a:ext cx="346868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l-GR" sz="3200" b="1" dirty="0">
                <a:solidFill>
                  <a:srgbClr val="FF0000"/>
                </a:solidFill>
              </a:rPr>
              <a:t>Απορρίπτεται η Η</a:t>
            </a:r>
            <a:r>
              <a:rPr lang="el-GR" sz="3200" b="1" baseline="-25000" dirty="0">
                <a:solidFill>
                  <a:srgbClr val="FF0000"/>
                </a:solidFill>
              </a:rPr>
              <a:t>0</a:t>
            </a:r>
            <a:endParaRPr lang="el-GR" sz="3200" b="1" dirty="0">
              <a:solidFill>
                <a:srgbClr val="FF0000"/>
              </a:solidFill>
            </a:endParaRPr>
          </a:p>
        </p:txBody>
      </p:sp>
      <p:graphicFrame>
        <p:nvGraphicFramePr>
          <p:cNvPr id="138249" name="Object 9"/>
          <p:cNvGraphicFramePr>
            <a:graphicFrameLocks noChangeAspect="1"/>
          </p:cNvGraphicFramePr>
          <p:nvPr/>
        </p:nvGraphicFramePr>
        <p:xfrm>
          <a:off x="0" y="5357826"/>
          <a:ext cx="9144000" cy="150017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8373" name="Worksheet" r:id="rId11" imgW="4640597" imgH="652390" progId="Excel.Sheet.8">
                  <p:embed/>
                </p:oleObj>
              </mc:Choice>
              <mc:Fallback>
                <p:oleObj name="Worksheet" r:id="rId11" imgW="4640597" imgH="652390" progId="Excel.Sheet.8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5357826"/>
                        <a:ext cx="9144000" cy="150017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>
    <p:random/>
    <p:sndAc>
      <p:stSnd>
        <p:snd r:embed="rId3" name="camera.wav"/>
      </p:stSnd>
    </p:sndAc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Rectangle 2"/>
          <p:cNvSpPr>
            <a:spLocks noGrp="1" noChangeArrowheads="1"/>
          </p:cNvSpPr>
          <p:nvPr>
            <p:ph/>
          </p:nvPr>
        </p:nvSpPr>
        <p:spPr>
          <a:xfrm>
            <a:off x="0" y="0"/>
            <a:ext cx="9144000" cy="5072074"/>
          </a:xfrm>
        </p:spPr>
        <p:txBody>
          <a:bodyPr/>
          <a:lstStyle/>
          <a:p>
            <a:pPr algn="just"/>
            <a:r>
              <a:rPr lang="el-GR" b="1" dirty="0">
                <a:solidFill>
                  <a:srgbClr val="000000"/>
                </a:solidFill>
              </a:rPr>
              <a:t>Αν το τεστ ήταν μονόπλευρο δηλαδή </a:t>
            </a:r>
          </a:p>
          <a:p>
            <a:pPr algn="just"/>
            <a:r>
              <a:rPr lang="el-GR" b="1" dirty="0">
                <a:solidFill>
                  <a:srgbClr val="000000"/>
                </a:solidFill>
              </a:rPr>
              <a:t>Η</a:t>
            </a:r>
            <a:r>
              <a:rPr lang="el-GR" b="1" baseline="-25000" dirty="0">
                <a:solidFill>
                  <a:srgbClr val="000000"/>
                </a:solidFill>
              </a:rPr>
              <a:t>0</a:t>
            </a:r>
            <a:r>
              <a:rPr lang="en-US" b="1" dirty="0">
                <a:solidFill>
                  <a:srgbClr val="000000"/>
                </a:solidFill>
              </a:rPr>
              <a:t>:</a:t>
            </a:r>
            <a:r>
              <a:rPr lang="el-GR" b="1" dirty="0">
                <a:solidFill>
                  <a:srgbClr val="000000"/>
                </a:solidFill>
              </a:rPr>
              <a:t> </a:t>
            </a:r>
            <a:r>
              <a:rPr lang="el-GR" sz="3600" b="1" dirty="0">
                <a:solidFill>
                  <a:srgbClr val="000000"/>
                </a:solidFill>
                <a:cs typeface="Times New Roman" pitchFamily="18" charset="0"/>
              </a:rPr>
              <a:t>μ</a:t>
            </a:r>
            <a:r>
              <a:rPr lang="el-GR" sz="3600" b="1" baseline="-25000" dirty="0">
                <a:solidFill>
                  <a:srgbClr val="000000"/>
                </a:solidFill>
              </a:rPr>
              <a:t>1</a:t>
            </a:r>
            <a:r>
              <a:rPr lang="el-GR" sz="3600" b="1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l-GR" sz="3600" b="1" u="sng" dirty="0">
                <a:solidFill>
                  <a:srgbClr val="000000"/>
                </a:solidFill>
              </a:rPr>
              <a:t>&gt;</a:t>
            </a:r>
            <a:r>
              <a:rPr lang="el-GR" sz="3600" b="1" dirty="0">
                <a:solidFill>
                  <a:srgbClr val="000000"/>
                </a:solidFill>
                <a:cs typeface="Times New Roman" pitchFamily="18" charset="0"/>
              </a:rPr>
              <a:t> μ</a:t>
            </a:r>
            <a:r>
              <a:rPr lang="el-GR" sz="3600" b="1" baseline="-25000" dirty="0">
                <a:solidFill>
                  <a:srgbClr val="000000"/>
                </a:solidFill>
              </a:rPr>
              <a:t>2</a:t>
            </a:r>
            <a:r>
              <a:rPr lang="el-GR" sz="2800" dirty="0">
                <a:latin typeface="Tahoma" pitchFamily="34" charset="0"/>
              </a:rPr>
              <a:t> ή </a:t>
            </a:r>
            <a:r>
              <a:rPr lang="el-GR" sz="3600" b="1" dirty="0">
                <a:solidFill>
                  <a:schemeClr val="accent2"/>
                </a:solidFill>
                <a:cs typeface="Times New Roman" pitchFamily="18" charset="0"/>
              </a:rPr>
              <a:t>μ</a:t>
            </a:r>
            <a:r>
              <a:rPr lang="el-GR" sz="3600" b="1" baseline="-25000" dirty="0">
                <a:solidFill>
                  <a:schemeClr val="accent2"/>
                </a:solidFill>
              </a:rPr>
              <a:t>1 </a:t>
            </a:r>
            <a:r>
              <a:rPr lang="el-GR" sz="3600" b="1" dirty="0">
                <a:solidFill>
                  <a:schemeClr val="accent2"/>
                </a:solidFill>
              </a:rPr>
              <a:t>-</a:t>
            </a:r>
            <a:r>
              <a:rPr lang="el-GR" sz="3600" b="1" dirty="0">
                <a:solidFill>
                  <a:schemeClr val="accent2"/>
                </a:solidFill>
                <a:cs typeface="Times New Roman" pitchFamily="18" charset="0"/>
              </a:rPr>
              <a:t> μ</a:t>
            </a:r>
            <a:r>
              <a:rPr lang="el-GR" sz="3600" b="1" baseline="-25000" dirty="0">
                <a:solidFill>
                  <a:schemeClr val="accent2"/>
                </a:solidFill>
              </a:rPr>
              <a:t>2 </a:t>
            </a:r>
            <a:r>
              <a:rPr lang="el-GR" sz="3600" b="1" u="sng" dirty="0">
                <a:solidFill>
                  <a:schemeClr val="accent2"/>
                </a:solidFill>
              </a:rPr>
              <a:t>&gt;</a:t>
            </a:r>
            <a:r>
              <a:rPr lang="el-GR" sz="3600" b="1" dirty="0">
                <a:solidFill>
                  <a:schemeClr val="accent2"/>
                </a:solidFill>
              </a:rPr>
              <a:t>0</a:t>
            </a:r>
            <a:r>
              <a:rPr lang="en-US" sz="2800" dirty="0">
                <a:latin typeface="Tahoma" pitchFamily="34" charset="0"/>
                <a:cs typeface="Tahoma" pitchFamily="34" charset="0"/>
              </a:rPr>
              <a:t> </a:t>
            </a:r>
            <a:r>
              <a:rPr lang="el-GR" sz="2800" dirty="0">
                <a:latin typeface="Tahoma" pitchFamily="34" charset="0"/>
              </a:rPr>
              <a:t>    </a:t>
            </a:r>
            <a:r>
              <a:rPr lang="el-GR" b="1" dirty="0">
                <a:solidFill>
                  <a:srgbClr val="000000"/>
                </a:solidFill>
                <a:cs typeface="Times New Roman" pitchFamily="18" charset="0"/>
              </a:rPr>
              <a:t>Η</a:t>
            </a:r>
            <a:r>
              <a:rPr lang="el-GR" b="1" baseline="-25000" dirty="0">
                <a:solidFill>
                  <a:srgbClr val="000000"/>
                </a:solidFill>
              </a:rPr>
              <a:t>1</a:t>
            </a:r>
            <a:r>
              <a:rPr lang="el-GR" b="1" dirty="0">
                <a:solidFill>
                  <a:srgbClr val="000000"/>
                </a:solidFill>
                <a:cs typeface="Times New Roman" pitchFamily="18" charset="0"/>
              </a:rPr>
              <a:t>:μ</a:t>
            </a:r>
            <a:r>
              <a:rPr lang="el-GR" b="1" baseline="-25000" dirty="0">
                <a:solidFill>
                  <a:srgbClr val="000000"/>
                </a:solidFill>
              </a:rPr>
              <a:t>1</a:t>
            </a:r>
            <a:r>
              <a:rPr lang="el-GR" b="1" dirty="0">
                <a:solidFill>
                  <a:srgbClr val="000000"/>
                </a:solidFill>
              </a:rPr>
              <a:t> &lt; </a:t>
            </a:r>
            <a:r>
              <a:rPr lang="el-GR" b="1" dirty="0">
                <a:solidFill>
                  <a:srgbClr val="000000"/>
                </a:solidFill>
                <a:cs typeface="Times New Roman" pitchFamily="18" charset="0"/>
              </a:rPr>
              <a:t>μ</a:t>
            </a:r>
            <a:r>
              <a:rPr lang="el-GR" b="1" baseline="-25000" dirty="0">
                <a:solidFill>
                  <a:srgbClr val="000000"/>
                </a:solidFill>
              </a:rPr>
              <a:t>2   </a:t>
            </a:r>
            <a:r>
              <a:rPr lang="el-GR" b="1" dirty="0">
                <a:solidFill>
                  <a:srgbClr val="000000"/>
                </a:solidFill>
              </a:rPr>
              <a:t>ή </a:t>
            </a:r>
            <a:r>
              <a:rPr lang="el-GR" b="1" dirty="0">
                <a:solidFill>
                  <a:srgbClr val="FF0000"/>
                </a:solidFill>
                <a:cs typeface="Times New Roman" pitchFamily="18" charset="0"/>
              </a:rPr>
              <a:t>μ</a:t>
            </a:r>
            <a:r>
              <a:rPr lang="el-GR" b="1" baseline="-25000" dirty="0">
                <a:solidFill>
                  <a:srgbClr val="FF0000"/>
                </a:solidFill>
              </a:rPr>
              <a:t>1</a:t>
            </a:r>
            <a:r>
              <a:rPr lang="el-GR" b="1" dirty="0">
                <a:solidFill>
                  <a:srgbClr val="FF0000"/>
                </a:solidFill>
              </a:rPr>
              <a:t> - </a:t>
            </a:r>
            <a:r>
              <a:rPr lang="el-GR" b="1" dirty="0">
                <a:solidFill>
                  <a:srgbClr val="FF0000"/>
                </a:solidFill>
                <a:cs typeface="Times New Roman" pitchFamily="18" charset="0"/>
              </a:rPr>
              <a:t>μ</a:t>
            </a:r>
            <a:r>
              <a:rPr lang="el-GR" b="1" baseline="-25000" dirty="0">
                <a:solidFill>
                  <a:srgbClr val="FF0000"/>
                </a:solidFill>
              </a:rPr>
              <a:t>2 </a:t>
            </a:r>
            <a:r>
              <a:rPr lang="el-GR" b="1" dirty="0">
                <a:solidFill>
                  <a:srgbClr val="FF0000"/>
                </a:solidFill>
              </a:rPr>
              <a:t>&lt;0</a:t>
            </a:r>
          </a:p>
          <a:p>
            <a:pPr algn="just"/>
            <a:r>
              <a:rPr lang="el-GR" b="1" dirty="0">
                <a:solidFill>
                  <a:srgbClr val="000000"/>
                </a:solidFill>
              </a:rPr>
              <a:t>σ</a:t>
            </a:r>
            <a:r>
              <a:rPr lang="el-GR" b="1" baseline="-25000" dirty="0">
                <a:solidFill>
                  <a:srgbClr val="000000"/>
                </a:solidFill>
              </a:rPr>
              <a:t>1</a:t>
            </a:r>
            <a:r>
              <a:rPr lang="el-GR" b="1" baseline="30000" dirty="0">
                <a:solidFill>
                  <a:srgbClr val="000000"/>
                </a:solidFill>
              </a:rPr>
              <a:t>2</a:t>
            </a:r>
            <a:r>
              <a:rPr lang="el-GR" b="1" dirty="0">
                <a:solidFill>
                  <a:srgbClr val="000000"/>
                </a:solidFill>
              </a:rPr>
              <a:t>=400             σ</a:t>
            </a:r>
            <a:r>
              <a:rPr lang="el-GR" b="1" baseline="-25000" dirty="0">
                <a:solidFill>
                  <a:srgbClr val="000000"/>
                </a:solidFill>
              </a:rPr>
              <a:t>2</a:t>
            </a:r>
            <a:r>
              <a:rPr lang="el-GR" b="1" baseline="30000" dirty="0">
                <a:solidFill>
                  <a:srgbClr val="000000"/>
                </a:solidFill>
              </a:rPr>
              <a:t>2</a:t>
            </a:r>
            <a:r>
              <a:rPr lang="el-GR" b="1" dirty="0">
                <a:solidFill>
                  <a:srgbClr val="000000"/>
                </a:solidFill>
              </a:rPr>
              <a:t>=900 </a:t>
            </a:r>
          </a:p>
          <a:p>
            <a:r>
              <a:rPr lang="el-GR" dirty="0"/>
              <a:t>α</a:t>
            </a:r>
            <a:r>
              <a:rPr lang="en-US" dirty="0"/>
              <a:t>=</a:t>
            </a:r>
            <a:r>
              <a:rPr lang="el-GR" dirty="0"/>
              <a:t>0,05  </a:t>
            </a:r>
            <a:r>
              <a:rPr lang="el-GR" dirty="0">
                <a:sym typeface="Wingdings" pitchFamily="2" charset="2"/>
              </a:rPr>
              <a:t> </a:t>
            </a:r>
            <a:r>
              <a:rPr lang="el-GR" dirty="0" smtClean="0">
                <a:sym typeface="Wingdings" pitchFamily="2" charset="2"/>
              </a:rPr>
              <a:t> 1</a:t>
            </a:r>
            <a:r>
              <a:rPr lang="el-GR" dirty="0" smtClean="0"/>
              <a:t>-0,05=0,95   </a:t>
            </a:r>
            <a:r>
              <a:rPr lang="el-GR" dirty="0"/>
              <a:t>Ζ</a:t>
            </a:r>
            <a:r>
              <a:rPr lang="el-GR" baseline="-25000" dirty="0"/>
              <a:t>α</a:t>
            </a:r>
            <a:r>
              <a:rPr lang="el-GR" dirty="0"/>
              <a:t>=1,645</a:t>
            </a:r>
          </a:p>
          <a:p>
            <a:r>
              <a:rPr lang="el-GR" sz="2800" b="1" dirty="0">
                <a:solidFill>
                  <a:schemeClr val="accent2"/>
                </a:solidFill>
              </a:rPr>
              <a:t>Διάστημα αποδοχής</a:t>
            </a:r>
            <a:r>
              <a:rPr lang="el-GR" dirty="0"/>
              <a:t>   </a:t>
            </a:r>
            <a:r>
              <a:rPr lang="el-GR" b="1" dirty="0"/>
              <a:t>-</a:t>
            </a:r>
            <a:r>
              <a:rPr lang="el-GR" b="1" dirty="0" err="1" smtClean="0"/>
              <a:t>Ζ</a:t>
            </a:r>
            <a:r>
              <a:rPr lang="el-GR" b="1" baseline="-25000" dirty="0" err="1" smtClean="0"/>
              <a:t>α</a:t>
            </a:r>
            <a:r>
              <a:rPr lang="el-GR" b="1" dirty="0"/>
              <a:t>=</a:t>
            </a:r>
            <a:r>
              <a:rPr lang="el-GR" b="1" dirty="0" smtClean="0">
                <a:sym typeface="Wingdings" pitchFamily="2" charset="2"/>
              </a:rPr>
              <a:t> </a:t>
            </a:r>
            <a:r>
              <a:rPr lang="el-GR" b="1" dirty="0">
                <a:solidFill>
                  <a:schemeClr val="accent2"/>
                </a:solidFill>
              </a:rPr>
              <a:t>-</a:t>
            </a:r>
            <a:r>
              <a:rPr lang="el-GR" b="1" dirty="0" smtClean="0">
                <a:solidFill>
                  <a:schemeClr val="accent2"/>
                </a:solidFill>
              </a:rPr>
              <a:t>1,65&lt;Ζ&lt; </a:t>
            </a:r>
            <a:r>
              <a:rPr lang="el-GR" b="1" baseline="-25000" dirty="0" smtClean="0"/>
              <a:t> </a:t>
            </a:r>
            <a:r>
              <a:rPr lang="el-GR" b="1" dirty="0" smtClean="0">
                <a:solidFill>
                  <a:schemeClr val="accent2"/>
                </a:solidFill>
              </a:rPr>
              <a:t>1,65=</a:t>
            </a:r>
            <a:r>
              <a:rPr lang="el-GR" b="1" dirty="0"/>
              <a:t> </a:t>
            </a:r>
            <a:r>
              <a:rPr lang="el-GR" b="1" dirty="0" err="1" smtClean="0"/>
              <a:t>Ζ</a:t>
            </a:r>
            <a:r>
              <a:rPr lang="el-GR" b="1" baseline="-25000" dirty="0" err="1" smtClean="0"/>
              <a:t>α</a:t>
            </a:r>
            <a:endParaRPr lang="el-GR" b="1" dirty="0">
              <a:solidFill>
                <a:srgbClr val="000000"/>
              </a:solidFill>
            </a:endParaRPr>
          </a:p>
          <a:p>
            <a:pPr algn="just"/>
            <a:endParaRPr lang="el-GR" b="1" dirty="0">
              <a:solidFill>
                <a:srgbClr val="000000"/>
              </a:solidFill>
            </a:endParaRPr>
          </a:p>
          <a:p>
            <a:pPr algn="just"/>
            <a:endParaRPr lang="el-GR" b="1" dirty="0">
              <a:solidFill>
                <a:srgbClr val="000000"/>
              </a:solidFill>
            </a:endParaRPr>
          </a:p>
          <a:p>
            <a:pPr algn="just"/>
            <a:endParaRPr lang="el-GR" dirty="0"/>
          </a:p>
        </p:txBody>
      </p:sp>
      <p:graphicFrame>
        <p:nvGraphicFramePr>
          <p:cNvPr id="139267" name="Object 3"/>
          <p:cNvGraphicFramePr>
            <a:graphicFrameLocks noChangeAspect="1"/>
          </p:cNvGraphicFramePr>
          <p:nvPr/>
        </p:nvGraphicFramePr>
        <p:xfrm>
          <a:off x="5029200" y="1219200"/>
          <a:ext cx="3481388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9360" name="Εξίσωση" r:id="rId4" imgW="1282700" imgH="241300" progId="Equation.3">
                  <p:embed/>
                </p:oleObj>
              </mc:Choice>
              <mc:Fallback>
                <p:oleObj name="Εξίσωση" r:id="rId4" imgW="1282700" imgH="241300" progId="Equation.3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9200" y="1219200"/>
                        <a:ext cx="3481388" cy="685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9268" name="Object 4"/>
          <p:cNvGraphicFramePr>
            <a:graphicFrameLocks noChangeAspect="1"/>
          </p:cNvGraphicFramePr>
          <p:nvPr/>
        </p:nvGraphicFramePr>
        <p:xfrm>
          <a:off x="2071670" y="3643314"/>
          <a:ext cx="4719638" cy="1295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9361" name="Εξίσωση" r:id="rId6" imgW="2108200" imgH="495300" progId="Equation.3">
                  <p:embed/>
                </p:oleObj>
              </mc:Choice>
              <mc:Fallback>
                <p:oleObj name="Εξίσωση" r:id="rId6" imgW="2108200" imgH="495300" progId="Equation.3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71670" y="3643314"/>
                        <a:ext cx="4719638" cy="1295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9269" name="Object 5"/>
          <p:cNvGraphicFramePr>
            <a:graphicFrameLocks noChangeAspect="1"/>
          </p:cNvGraphicFramePr>
          <p:nvPr/>
        </p:nvGraphicFramePr>
        <p:xfrm>
          <a:off x="304800" y="3048000"/>
          <a:ext cx="2220913" cy="696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9362" name="Εξίσωση" r:id="rId8" imgW="812447" imgH="266584" progId="Equation.3">
                  <p:embed/>
                </p:oleObj>
              </mc:Choice>
              <mc:Fallback>
                <p:oleObj name="Εξίσωση" r:id="rId8" imgW="812447" imgH="266584" progId="Equation.3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" y="3048000"/>
                        <a:ext cx="2220913" cy="696913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9271" name="Text Box 7"/>
          <p:cNvSpPr txBox="1">
            <a:spLocks noChangeArrowheads="1"/>
          </p:cNvSpPr>
          <p:nvPr/>
        </p:nvSpPr>
        <p:spPr bwMode="auto">
          <a:xfrm>
            <a:off x="5675312" y="3071810"/>
            <a:ext cx="346868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l-GR" sz="3200" b="1" dirty="0">
                <a:solidFill>
                  <a:srgbClr val="FF0000"/>
                </a:solidFill>
              </a:rPr>
              <a:t>Απορρίπτεται η Η</a:t>
            </a:r>
            <a:r>
              <a:rPr lang="el-GR" sz="3200" b="1" baseline="-25000" dirty="0">
                <a:solidFill>
                  <a:srgbClr val="FF0000"/>
                </a:solidFill>
              </a:rPr>
              <a:t>0</a:t>
            </a:r>
            <a:endParaRPr lang="el-GR" sz="3200" b="1" dirty="0">
              <a:solidFill>
                <a:srgbClr val="FF0000"/>
              </a:solidFill>
            </a:endParaRPr>
          </a:p>
        </p:txBody>
      </p:sp>
      <p:graphicFrame>
        <p:nvGraphicFramePr>
          <p:cNvPr id="11" name="10 - Πίνακας"/>
          <p:cNvGraphicFramePr>
            <a:graphicFrameLocks noGrp="1"/>
          </p:cNvGraphicFramePr>
          <p:nvPr/>
        </p:nvGraphicFramePr>
        <p:xfrm>
          <a:off x="-2" y="5029200"/>
          <a:ext cx="9144000" cy="1828800"/>
        </p:xfrm>
        <a:graphic>
          <a:graphicData uri="http://schemas.openxmlformats.org/drawingml/2006/table">
            <a:tbl>
              <a:tblPr/>
              <a:tblGrid>
                <a:gridCol w="609600"/>
                <a:gridCol w="1219200"/>
                <a:gridCol w="1219200"/>
                <a:gridCol w="1219200"/>
                <a:gridCol w="1219200"/>
                <a:gridCol w="1219200"/>
                <a:gridCol w="1219200"/>
                <a:gridCol w="1219200"/>
              </a:tblGrid>
              <a:tr h="300035"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Ζ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0,01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0,02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0,03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0,04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0,05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0,06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</a:tr>
              <a:tr h="300035"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1,4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0,9192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0,9207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0,9222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0,9236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0,9251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0,9265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0,9279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00035"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1,5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0,9332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0,9345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0,9357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0,9370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0,9382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0,9394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0,9406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0035"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1,6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0,9452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0,9463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0,9474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0,9484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0,9495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0,9505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0,9515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0035"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1,7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0,9554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0,9564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0,9573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0,9582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0,9591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0,9599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0,9608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cxnSp>
        <p:nvCxnSpPr>
          <p:cNvPr id="4" name="Ευθύγραμμο βέλος σύνδεσης 3"/>
          <p:cNvCxnSpPr/>
          <p:nvPr/>
        </p:nvCxnSpPr>
        <p:spPr>
          <a:xfrm flipH="1" flipV="1">
            <a:off x="4716016" y="2924944"/>
            <a:ext cx="1512168" cy="11521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med">
    <p:random/>
    <p:sndAc>
      <p:stSnd>
        <p:snd r:embed="rId3" name="camera.wav"/>
      </p:stSnd>
    </p:sndAc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rgbClr val="E3F4FF"/>
          </a:solidFill>
          <a:ln w="76200" cmpd="tri">
            <a:solidFill>
              <a:schemeClr val="tx1"/>
            </a:solidFill>
          </a:ln>
        </p:spPr>
        <p:txBody>
          <a:bodyPr/>
          <a:lstStyle/>
          <a:p>
            <a:r>
              <a:rPr lang="el-GR" b="1"/>
              <a:t>Έλεγχος της διαφοράς δυο μέσων</a:t>
            </a:r>
            <a:r>
              <a:rPr lang="el-GR"/>
              <a:t> </a:t>
            </a:r>
          </a:p>
        </p:txBody>
      </p:sp>
      <p:sp>
        <p:nvSpPr>
          <p:cNvPr id="141315" name="Rectangle 3"/>
          <p:cNvSpPr>
            <a:spLocks noGrp="1" noChangeArrowheads="1"/>
          </p:cNvSpPr>
          <p:nvPr>
            <p:ph idx="1"/>
          </p:nvPr>
        </p:nvSpPr>
        <p:spPr>
          <a:xfrm>
            <a:off x="0" y="1219200"/>
            <a:ext cx="9144000" cy="5638800"/>
          </a:xfrm>
        </p:spPr>
        <p:txBody>
          <a:bodyPr/>
          <a:lstStyle/>
          <a:p>
            <a:r>
              <a:rPr lang="en-US" b="1">
                <a:solidFill>
                  <a:schemeClr val="accent2"/>
                </a:solidFill>
              </a:rPr>
              <a:t> </a:t>
            </a:r>
            <a:r>
              <a:rPr lang="el-GR" b="1">
                <a:solidFill>
                  <a:schemeClr val="accent2"/>
                </a:solidFill>
              </a:rPr>
              <a:t>Αν οι  διακυμάνσεις σ</a:t>
            </a:r>
            <a:r>
              <a:rPr lang="el-GR" b="1" baseline="-25000">
                <a:solidFill>
                  <a:schemeClr val="accent2"/>
                </a:solidFill>
              </a:rPr>
              <a:t>1</a:t>
            </a:r>
            <a:r>
              <a:rPr lang="el-GR" b="1" baseline="30000">
                <a:solidFill>
                  <a:schemeClr val="accent2"/>
                </a:solidFill>
              </a:rPr>
              <a:t>2</a:t>
            </a:r>
            <a:r>
              <a:rPr lang="el-GR" b="1">
                <a:solidFill>
                  <a:schemeClr val="accent2"/>
                </a:solidFill>
              </a:rPr>
              <a:t> και σ</a:t>
            </a:r>
            <a:r>
              <a:rPr lang="el-GR" b="1" baseline="-25000">
                <a:solidFill>
                  <a:schemeClr val="accent2"/>
                </a:solidFill>
              </a:rPr>
              <a:t>2</a:t>
            </a:r>
            <a:r>
              <a:rPr lang="el-GR" b="1" baseline="30000">
                <a:solidFill>
                  <a:schemeClr val="accent2"/>
                </a:solidFill>
              </a:rPr>
              <a:t>2 </a:t>
            </a:r>
            <a:r>
              <a:rPr lang="el-GR" b="1">
                <a:solidFill>
                  <a:schemeClr val="accent2"/>
                </a:solidFill>
              </a:rPr>
              <a:t> είναι άγνωστες τότες τις εκτιμούμε από το δείγμα</a:t>
            </a:r>
            <a:r>
              <a:rPr lang="el-GR" b="1">
                <a:solidFill>
                  <a:srgbClr val="FF0000"/>
                </a:solidFill>
              </a:rPr>
              <a:t> </a:t>
            </a:r>
          </a:p>
          <a:p>
            <a:pPr algn="just"/>
            <a:endParaRPr lang="el-GR" sz="2800" b="1"/>
          </a:p>
          <a:p>
            <a:pPr algn="just"/>
            <a:endParaRPr lang="el-GR" sz="2800" b="1"/>
          </a:p>
          <a:p>
            <a:pPr algn="just"/>
            <a:endParaRPr lang="el-GR" sz="2800" b="1"/>
          </a:p>
          <a:p>
            <a:pPr algn="just"/>
            <a:r>
              <a:rPr lang="el-GR" sz="2800" b="1"/>
              <a:t>Ο έλεγχος γίνεται από την παρακάτω συνάρτηση</a:t>
            </a:r>
          </a:p>
          <a:p>
            <a:pPr algn="just"/>
            <a:endParaRPr lang="el-GR" sz="2800" b="1"/>
          </a:p>
        </p:txBody>
      </p:sp>
      <p:graphicFrame>
        <p:nvGraphicFramePr>
          <p:cNvPr id="141318" name="Object 6"/>
          <p:cNvGraphicFramePr>
            <a:graphicFrameLocks noChangeAspect="1"/>
          </p:cNvGraphicFramePr>
          <p:nvPr/>
        </p:nvGraphicFramePr>
        <p:xfrm>
          <a:off x="1524000" y="2438400"/>
          <a:ext cx="2879725" cy="1249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1380" name="Εξίσωση" r:id="rId4" imgW="1054100" imgH="457200" progId="Equation.3">
                  <p:embed/>
                </p:oleObj>
              </mc:Choice>
              <mc:Fallback>
                <p:oleObj name="Εξίσωση" r:id="rId4" imgW="1054100" imgH="457200" progId="Equation.3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2438400"/>
                        <a:ext cx="2879725" cy="1249363"/>
                      </a:xfrm>
                      <a:prstGeom prst="rect">
                        <a:avLst/>
                      </a:prstGeom>
                      <a:solidFill>
                        <a:srgbClr val="FFFF99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1320" name="Object 8"/>
          <p:cNvGraphicFramePr>
            <a:graphicFrameLocks noChangeAspect="1"/>
          </p:cNvGraphicFramePr>
          <p:nvPr/>
        </p:nvGraphicFramePr>
        <p:xfrm>
          <a:off x="838200" y="4749800"/>
          <a:ext cx="4495800" cy="149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1381" name="Εξίσωση" r:id="rId6" imgW="1497950" imgH="482391" progId="Equation.3">
                  <p:embed/>
                </p:oleObj>
              </mc:Choice>
              <mc:Fallback>
                <p:oleObj name="Εξίσωση" r:id="rId6" imgW="1497950" imgH="482391" progId="Equation.3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4749800"/>
                        <a:ext cx="4495800" cy="1498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>
    <p:random/>
    <p:sndAc>
      <p:stSnd>
        <p:snd r:embed="rId3" name="camera.wav"/>
      </p:stSnd>
    </p:sndAc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Rectangle 2"/>
          <p:cNvSpPr>
            <a:spLocks noGrp="1" noChangeArrowheads="1"/>
          </p:cNvSpPr>
          <p:nvPr>
            <p:ph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algn="just"/>
            <a:r>
              <a:rPr lang="el-GR" b="1" dirty="0">
                <a:solidFill>
                  <a:srgbClr val="000000"/>
                </a:solidFill>
              </a:rPr>
              <a:t>Ελήφθησαν δυο ανεξάρτητα δείγματα</a:t>
            </a:r>
            <a:r>
              <a:rPr lang="el-GR" dirty="0"/>
              <a:t> </a:t>
            </a:r>
            <a:r>
              <a:rPr lang="en-US" dirty="0"/>
              <a:t>n</a:t>
            </a:r>
            <a:r>
              <a:rPr lang="en-US" baseline="-25000" dirty="0"/>
              <a:t>1</a:t>
            </a:r>
            <a:r>
              <a:rPr lang="en-US" dirty="0"/>
              <a:t>=</a:t>
            </a:r>
            <a:r>
              <a:rPr lang="en-US" b="1" dirty="0">
                <a:solidFill>
                  <a:srgbClr val="000000"/>
                </a:solidFill>
              </a:rPr>
              <a:t>64 </a:t>
            </a:r>
            <a:r>
              <a:rPr lang="el-GR" b="1" dirty="0">
                <a:solidFill>
                  <a:srgbClr val="000000"/>
                </a:solidFill>
              </a:rPr>
              <a:t>και</a:t>
            </a:r>
            <a:r>
              <a:rPr lang="el-GR" dirty="0"/>
              <a:t> </a:t>
            </a:r>
            <a:r>
              <a:rPr lang="en-US" dirty="0"/>
              <a:t>n</a:t>
            </a:r>
            <a:r>
              <a:rPr lang="en-US" baseline="-25000" dirty="0"/>
              <a:t>2</a:t>
            </a:r>
            <a:r>
              <a:rPr lang="en-US" dirty="0"/>
              <a:t>=</a:t>
            </a:r>
            <a:r>
              <a:rPr lang="en-US" b="1" dirty="0">
                <a:solidFill>
                  <a:srgbClr val="000000"/>
                </a:solidFill>
              </a:rPr>
              <a:t>32</a:t>
            </a:r>
            <a:r>
              <a:rPr lang="el-GR" b="1" dirty="0">
                <a:solidFill>
                  <a:srgbClr val="000000"/>
                </a:solidFill>
              </a:rPr>
              <a:t> με διακυμάνσεις</a:t>
            </a:r>
            <a:r>
              <a:rPr lang="el-GR" dirty="0"/>
              <a:t> </a:t>
            </a:r>
            <a:r>
              <a:rPr lang="en-US" b="1" dirty="0"/>
              <a:t>S</a:t>
            </a:r>
            <a:r>
              <a:rPr lang="el-GR" b="1" baseline="-25000" dirty="0">
                <a:solidFill>
                  <a:srgbClr val="000000"/>
                </a:solidFill>
              </a:rPr>
              <a:t>1</a:t>
            </a:r>
            <a:r>
              <a:rPr lang="el-GR" b="1" baseline="30000" dirty="0">
                <a:solidFill>
                  <a:srgbClr val="000000"/>
                </a:solidFill>
              </a:rPr>
              <a:t>2</a:t>
            </a:r>
            <a:r>
              <a:rPr lang="el-GR" b="1" dirty="0">
                <a:solidFill>
                  <a:srgbClr val="000000"/>
                </a:solidFill>
              </a:rPr>
              <a:t>=4</a:t>
            </a:r>
            <a:r>
              <a:rPr lang="en-US" b="1" dirty="0">
                <a:solidFill>
                  <a:srgbClr val="000000"/>
                </a:solidFill>
              </a:rPr>
              <a:t>9</a:t>
            </a:r>
            <a:r>
              <a:rPr lang="el-GR" b="1" dirty="0">
                <a:solidFill>
                  <a:srgbClr val="000000"/>
                </a:solidFill>
              </a:rPr>
              <a:t>   </a:t>
            </a:r>
            <a:r>
              <a:rPr lang="en-US" b="1" dirty="0">
                <a:solidFill>
                  <a:srgbClr val="000000"/>
                </a:solidFill>
              </a:rPr>
              <a:t>S</a:t>
            </a:r>
            <a:r>
              <a:rPr lang="el-GR" b="1" baseline="-25000" dirty="0">
                <a:solidFill>
                  <a:srgbClr val="000000"/>
                </a:solidFill>
              </a:rPr>
              <a:t>2</a:t>
            </a:r>
            <a:r>
              <a:rPr lang="el-GR" b="1" baseline="30000" dirty="0">
                <a:solidFill>
                  <a:srgbClr val="000000"/>
                </a:solidFill>
              </a:rPr>
              <a:t>2</a:t>
            </a:r>
            <a:r>
              <a:rPr lang="el-GR" b="1" dirty="0">
                <a:solidFill>
                  <a:srgbClr val="000000"/>
                </a:solidFill>
              </a:rPr>
              <a:t>=</a:t>
            </a:r>
            <a:r>
              <a:rPr lang="en-US" b="1" dirty="0">
                <a:solidFill>
                  <a:srgbClr val="000000"/>
                </a:solidFill>
              </a:rPr>
              <a:t>36</a:t>
            </a:r>
            <a:r>
              <a:rPr lang="el-GR" b="1" dirty="0">
                <a:solidFill>
                  <a:srgbClr val="000000"/>
                </a:solidFill>
              </a:rPr>
              <a:t> και μέσους </a:t>
            </a:r>
          </a:p>
          <a:p>
            <a:pPr algn="just"/>
            <a:r>
              <a:rPr lang="el-GR" b="1" dirty="0">
                <a:solidFill>
                  <a:srgbClr val="000000"/>
                </a:solidFill>
              </a:rPr>
              <a:t>                            </a:t>
            </a:r>
            <a:r>
              <a:rPr lang="el-GR" b="1" dirty="0" smtClean="0">
                <a:solidFill>
                  <a:srgbClr val="000000"/>
                </a:solidFill>
              </a:rPr>
              <a:t>. Να γίνει ο έλεγχος (α=0,05)</a:t>
            </a:r>
            <a:endParaRPr lang="el-GR" b="1" dirty="0">
              <a:solidFill>
                <a:srgbClr val="000000"/>
              </a:solidFill>
            </a:endParaRPr>
          </a:p>
          <a:p>
            <a:pPr algn="just"/>
            <a:r>
              <a:rPr lang="el-GR" b="1" dirty="0" smtClean="0">
                <a:solidFill>
                  <a:srgbClr val="000000"/>
                </a:solidFill>
              </a:rPr>
              <a:t>                                                Η</a:t>
            </a:r>
            <a:r>
              <a:rPr lang="el-GR" b="1" baseline="-25000" dirty="0" smtClean="0">
                <a:solidFill>
                  <a:srgbClr val="000000"/>
                </a:solidFill>
              </a:rPr>
              <a:t>0</a:t>
            </a:r>
            <a:r>
              <a:rPr lang="en-US" b="1" dirty="0">
                <a:solidFill>
                  <a:srgbClr val="000000"/>
                </a:solidFill>
              </a:rPr>
              <a:t>:</a:t>
            </a:r>
            <a:r>
              <a:rPr lang="el-GR" b="1" dirty="0">
                <a:solidFill>
                  <a:srgbClr val="000000"/>
                </a:solidFill>
              </a:rPr>
              <a:t> </a:t>
            </a:r>
            <a:r>
              <a:rPr lang="el-GR" sz="3600" b="1" dirty="0">
                <a:solidFill>
                  <a:srgbClr val="000000"/>
                </a:solidFill>
                <a:cs typeface="Times New Roman" pitchFamily="18" charset="0"/>
              </a:rPr>
              <a:t>μ</a:t>
            </a:r>
            <a:r>
              <a:rPr lang="el-GR" sz="3600" b="1" baseline="-25000" dirty="0">
                <a:solidFill>
                  <a:srgbClr val="000000"/>
                </a:solidFill>
              </a:rPr>
              <a:t>1</a:t>
            </a:r>
            <a:r>
              <a:rPr lang="el-GR" sz="3600" b="1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l-GR" sz="3600" b="1" dirty="0">
                <a:solidFill>
                  <a:srgbClr val="000000"/>
                </a:solidFill>
              </a:rPr>
              <a:t>-</a:t>
            </a:r>
            <a:r>
              <a:rPr lang="el-GR" sz="3600" b="1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l-GR" sz="3600" b="1" dirty="0" smtClean="0">
                <a:solidFill>
                  <a:srgbClr val="000000"/>
                </a:solidFill>
                <a:cs typeface="Times New Roman" pitchFamily="18" charset="0"/>
              </a:rPr>
              <a:t>μ</a:t>
            </a:r>
            <a:r>
              <a:rPr lang="el-GR" sz="3600" b="1" baseline="-25000" dirty="0" smtClean="0">
                <a:solidFill>
                  <a:srgbClr val="000000"/>
                </a:solidFill>
              </a:rPr>
              <a:t>2</a:t>
            </a:r>
            <a:r>
              <a:rPr lang="el-GR" sz="2800" dirty="0">
                <a:latin typeface="Tahoma" pitchFamily="34" charset="0"/>
              </a:rPr>
              <a:t>=</a:t>
            </a:r>
            <a:r>
              <a:rPr lang="el-GR" sz="2800" dirty="0" smtClean="0">
                <a:latin typeface="Tahoma" pitchFamily="34" charset="0"/>
              </a:rPr>
              <a:t>3</a:t>
            </a:r>
            <a:r>
              <a:rPr lang="en-US" sz="2800" u="sng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  </a:t>
            </a:r>
            <a:endParaRPr lang="el-GR" sz="2800" dirty="0">
              <a:latin typeface="Tahoma" pitchFamily="34" charset="0"/>
            </a:endParaRPr>
          </a:p>
          <a:p>
            <a:pPr algn="just"/>
            <a:r>
              <a:rPr lang="el-GR" b="1" dirty="0">
                <a:solidFill>
                  <a:srgbClr val="000000"/>
                </a:solidFill>
              </a:rPr>
              <a:t>                                              </a:t>
            </a:r>
            <a:r>
              <a:rPr lang="el-GR" b="1" dirty="0" smtClean="0">
                <a:solidFill>
                  <a:srgbClr val="000000"/>
                </a:solidFill>
              </a:rPr>
              <a:t>  </a:t>
            </a:r>
            <a:r>
              <a:rPr lang="el-GR" b="1" dirty="0">
                <a:solidFill>
                  <a:srgbClr val="000000"/>
                </a:solidFill>
                <a:cs typeface="Times New Roman" pitchFamily="18" charset="0"/>
              </a:rPr>
              <a:t>Η</a:t>
            </a:r>
            <a:r>
              <a:rPr lang="el-GR" b="1" baseline="-25000" dirty="0">
                <a:solidFill>
                  <a:srgbClr val="000000"/>
                </a:solidFill>
              </a:rPr>
              <a:t>1</a:t>
            </a:r>
            <a:r>
              <a:rPr lang="el-GR" b="1" dirty="0">
                <a:solidFill>
                  <a:srgbClr val="000000"/>
                </a:solidFill>
                <a:cs typeface="Times New Roman" pitchFamily="18" charset="0"/>
              </a:rPr>
              <a:t>:μ</a:t>
            </a:r>
            <a:r>
              <a:rPr lang="el-GR" b="1" baseline="-25000" dirty="0">
                <a:solidFill>
                  <a:srgbClr val="000000"/>
                </a:solidFill>
              </a:rPr>
              <a:t>1</a:t>
            </a:r>
            <a:r>
              <a:rPr lang="el-GR" b="1" dirty="0">
                <a:solidFill>
                  <a:srgbClr val="000000"/>
                </a:solidFill>
              </a:rPr>
              <a:t> </a:t>
            </a:r>
            <a:r>
              <a:rPr lang="el-GR" b="1" dirty="0" smtClean="0">
                <a:solidFill>
                  <a:srgbClr val="000000"/>
                </a:solidFill>
              </a:rPr>
              <a:t>- </a:t>
            </a:r>
            <a:r>
              <a:rPr lang="el-GR" b="1" dirty="0">
                <a:solidFill>
                  <a:srgbClr val="000000"/>
                </a:solidFill>
                <a:cs typeface="Times New Roman" pitchFamily="18" charset="0"/>
              </a:rPr>
              <a:t>μ</a:t>
            </a:r>
            <a:r>
              <a:rPr lang="el-GR" b="1" baseline="-25000" dirty="0">
                <a:solidFill>
                  <a:srgbClr val="000000"/>
                </a:solidFill>
              </a:rPr>
              <a:t>2 </a:t>
            </a:r>
            <a:r>
              <a:rPr lang="el-GR" sz="2800" dirty="0" smtClean="0">
                <a:latin typeface="Tahoma" pitchFamily="34" charset="0"/>
              </a:rPr>
              <a:t>&lt; 3    ή</a:t>
            </a:r>
            <a:endParaRPr lang="en-US" sz="2800" dirty="0">
              <a:latin typeface="Tahoma" pitchFamily="34" charset="0"/>
            </a:endParaRPr>
          </a:p>
          <a:p>
            <a:pPr algn="just"/>
            <a:r>
              <a:rPr lang="el-GR" b="1" dirty="0" smtClean="0">
                <a:solidFill>
                  <a:srgbClr val="000000"/>
                </a:solidFill>
              </a:rPr>
              <a:t>                                                 Η</a:t>
            </a:r>
            <a:r>
              <a:rPr lang="el-GR" b="1" baseline="-25000" dirty="0" smtClean="0">
                <a:solidFill>
                  <a:srgbClr val="000000"/>
                </a:solidFill>
              </a:rPr>
              <a:t>0</a:t>
            </a:r>
            <a:r>
              <a:rPr lang="en-US" b="1" dirty="0">
                <a:solidFill>
                  <a:srgbClr val="000000"/>
                </a:solidFill>
              </a:rPr>
              <a:t>:</a:t>
            </a:r>
            <a:r>
              <a:rPr lang="el-GR" b="1" dirty="0">
                <a:solidFill>
                  <a:srgbClr val="000000"/>
                </a:solidFill>
              </a:rPr>
              <a:t> </a:t>
            </a:r>
            <a:r>
              <a:rPr lang="el-GR" sz="3600" b="1" dirty="0">
                <a:solidFill>
                  <a:srgbClr val="000000"/>
                </a:solidFill>
                <a:cs typeface="Times New Roman" pitchFamily="18" charset="0"/>
              </a:rPr>
              <a:t>μ</a:t>
            </a:r>
            <a:r>
              <a:rPr lang="el-GR" sz="3600" b="1" baseline="-25000" dirty="0">
                <a:solidFill>
                  <a:srgbClr val="000000"/>
                </a:solidFill>
              </a:rPr>
              <a:t>1</a:t>
            </a:r>
            <a:r>
              <a:rPr lang="el-GR" sz="3600" b="1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l-GR" sz="3600" b="1" dirty="0">
                <a:solidFill>
                  <a:srgbClr val="000000"/>
                </a:solidFill>
              </a:rPr>
              <a:t>-</a:t>
            </a:r>
            <a:r>
              <a:rPr lang="el-GR" sz="3600" b="1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l-GR" sz="3600" b="1" dirty="0" smtClean="0">
                <a:solidFill>
                  <a:srgbClr val="000000"/>
                </a:solidFill>
                <a:cs typeface="Times New Roman" pitchFamily="18" charset="0"/>
              </a:rPr>
              <a:t>μ</a:t>
            </a:r>
            <a:r>
              <a:rPr lang="el-GR" sz="3600" b="1" baseline="-25000" dirty="0" smtClean="0">
                <a:solidFill>
                  <a:srgbClr val="000000"/>
                </a:solidFill>
              </a:rPr>
              <a:t>2</a:t>
            </a:r>
            <a:r>
              <a:rPr lang="el-GR" sz="2800" dirty="0" smtClean="0">
                <a:latin typeface="Tahoma" pitchFamily="34" charset="0"/>
              </a:rPr>
              <a:t>-3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l-GR" sz="2800" dirty="0" smtClean="0">
                <a:latin typeface="Tahoma" pitchFamily="34" charset="0"/>
              </a:rPr>
              <a:t>=0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 </a:t>
            </a:r>
            <a:endParaRPr lang="el-GR" sz="2800" dirty="0" smtClean="0">
              <a:latin typeface="Tahoma" pitchFamily="34" charset="0"/>
            </a:endParaRPr>
          </a:p>
          <a:p>
            <a:pPr algn="just"/>
            <a:r>
              <a:rPr lang="el-GR" b="1" dirty="0">
                <a:solidFill>
                  <a:srgbClr val="000000"/>
                </a:solidFill>
              </a:rPr>
              <a:t>                                                </a:t>
            </a:r>
            <a:r>
              <a:rPr lang="el-GR" b="1" dirty="0">
                <a:solidFill>
                  <a:srgbClr val="000000"/>
                </a:solidFill>
                <a:cs typeface="Times New Roman" pitchFamily="18" charset="0"/>
              </a:rPr>
              <a:t>Η</a:t>
            </a:r>
            <a:r>
              <a:rPr lang="el-GR" b="1" baseline="-25000" dirty="0">
                <a:solidFill>
                  <a:srgbClr val="000000"/>
                </a:solidFill>
              </a:rPr>
              <a:t>1</a:t>
            </a:r>
            <a:r>
              <a:rPr lang="el-GR" b="1" dirty="0">
                <a:solidFill>
                  <a:srgbClr val="000000"/>
                </a:solidFill>
                <a:cs typeface="Times New Roman" pitchFamily="18" charset="0"/>
              </a:rPr>
              <a:t>:μ</a:t>
            </a:r>
            <a:r>
              <a:rPr lang="el-GR" b="1" baseline="-25000" dirty="0">
                <a:solidFill>
                  <a:srgbClr val="000000"/>
                </a:solidFill>
              </a:rPr>
              <a:t>1</a:t>
            </a:r>
            <a:r>
              <a:rPr lang="el-GR" b="1" dirty="0">
                <a:solidFill>
                  <a:srgbClr val="000000"/>
                </a:solidFill>
              </a:rPr>
              <a:t> - </a:t>
            </a:r>
            <a:r>
              <a:rPr lang="el-GR" b="1" dirty="0" smtClean="0">
                <a:solidFill>
                  <a:srgbClr val="000000"/>
                </a:solidFill>
                <a:cs typeface="Times New Roman" pitchFamily="18" charset="0"/>
              </a:rPr>
              <a:t>μ</a:t>
            </a:r>
            <a:r>
              <a:rPr lang="el-GR" b="1" baseline="-25000" dirty="0" smtClean="0">
                <a:solidFill>
                  <a:srgbClr val="000000"/>
                </a:solidFill>
              </a:rPr>
              <a:t>2</a:t>
            </a:r>
            <a:r>
              <a:rPr lang="el-GR" sz="2800" dirty="0" smtClean="0">
                <a:latin typeface="Tahoma" pitchFamily="34" charset="0"/>
              </a:rPr>
              <a:t> -3 &lt;0</a:t>
            </a:r>
            <a:endParaRPr lang="en-US" sz="2800" dirty="0" smtClean="0">
              <a:latin typeface="Tahoma" pitchFamily="34" charset="0"/>
            </a:endParaRPr>
          </a:p>
          <a:p>
            <a:pPr algn="just"/>
            <a:endParaRPr lang="el-GR" b="1" dirty="0">
              <a:solidFill>
                <a:srgbClr val="000000"/>
              </a:solidFill>
            </a:endParaRPr>
          </a:p>
          <a:p>
            <a:pPr algn="just"/>
            <a:endParaRPr lang="el-GR" b="1" dirty="0" smtClean="0">
              <a:solidFill>
                <a:srgbClr val="000000"/>
              </a:solidFill>
            </a:endParaRPr>
          </a:p>
          <a:p>
            <a:pPr algn="just"/>
            <a:endParaRPr lang="el-GR" b="1" dirty="0">
              <a:solidFill>
                <a:srgbClr val="000000"/>
              </a:solidFill>
            </a:endParaRPr>
          </a:p>
          <a:p>
            <a:pPr algn="just"/>
            <a:endParaRPr lang="el-GR" dirty="0"/>
          </a:p>
        </p:txBody>
      </p:sp>
      <p:graphicFrame>
        <p:nvGraphicFramePr>
          <p:cNvPr id="140291" name="Object 3"/>
          <p:cNvGraphicFramePr>
            <a:graphicFrameLocks noChangeAspect="1"/>
          </p:cNvGraphicFramePr>
          <p:nvPr/>
        </p:nvGraphicFramePr>
        <p:xfrm>
          <a:off x="381000" y="990600"/>
          <a:ext cx="3101975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0382" name="Εξίσωση" r:id="rId4" imgW="1143000" imgH="241300" progId="Equation.3">
                  <p:embed/>
                </p:oleObj>
              </mc:Choice>
              <mc:Fallback>
                <p:oleObj name="Εξίσωση" r:id="rId4" imgW="1143000" imgH="241300" progId="Equation.3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" y="990600"/>
                        <a:ext cx="3101975" cy="685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0292" name="Object 4"/>
          <p:cNvGraphicFramePr>
            <a:graphicFrameLocks noChangeAspect="1"/>
          </p:cNvGraphicFramePr>
          <p:nvPr/>
        </p:nvGraphicFramePr>
        <p:xfrm>
          <a:off x="571472" y="4357694"/>
          <a:ext cx="5689600" cy="1249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0383" name="Εξίσωση" r:id="rId6" imgW="2082800" imgH="457200" progId="Equation.3">
                  <p:embed/>
                </p:oleObj>
              </mc:Choice>
              <mc:Fallback>
                <p:oleObj name="Εξίσωση" r:id="rId6" imgW="2082800" imgH="457200" progId="Equation.3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472" y="4357694"/>
                        <a:ext cx="5689600" cy="1249363"/>
                      </a:xfrm>
                      <a:prstGeom prst="rect">
                        <a:avLst/>
                      </a:prstGeom>
                      <a:solidFill>
                        <a:srgbClr val="FFFF99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0294" name="Object 6"/>
          <p:cNvGraphicFramePr>
            <a:graphicFrameLocks noChangeAspect="1"/>
          </p:cNvGraphicFramePr>
          <p:nvPr/>
        </p:nvGraphicFramePr>
        <p:xfrm>
          <a:off x="642910" y="5715016"/>
          <a:ext cx="5203825" cy="868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0384" name="Εξίσωση" r:id="rId8" imgW="1904174" imgH="317362" progId="Equation.3">
                  <p:embed/>
                </p:oleObj>
              </mc:Choice>
              <mc:Fallback>
                <p:oleObj name="Εξίσωση" r:id="rId8" imgW="1904174" imgH="317362" progId="Equation.3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2910" y="5715016"/>
                        <a:ext cx="5203825" cy="868363"/>
                      </a:xfrm>
                      <a:prstGeom prst="rect">
                        <a:avLst/>
                      </a:prstGeom>
                      <a:solidFill>
                        <a:srgbClr val="FFFF99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0295" name="AutoShape 7"/>
          <p:cNvSpPr>
            <a:spLocks noChangeArrowheads="1"/>
          </p:cNvSpPr>
          <p:nvPr/>
        </p:nvSpPr>
        <p:spPr bwMode="auto">
          <a:xfrm>
            <a:off x="7391400" y="4800600"/>
            <a:ext cx="976313" cy="485775"/>
          </a:xfrm>
          <a:prstGeom prst="rightArrow">
            <a:avLst>
              <a:gd name="adj1" fmla="val 50000"/>
              <a:gd name="adj2" fmla="val 50245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</p:spTree>
  </p:cSld>
  <p:clrMapOvr>
    <a:masterClrMapping/>
  </p:clrMapOvr>
  <p:transition spd="med">
    <p:random/>
    <p:sndAc>
      <p:stSnd>
        <p:snd r:embed="rId3" name="camera.wav"/>
      </p:stSnd>
    </p:sndAc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Rectangle 2"/>
          <p:cNvSpPr>
            <a:spLocks noGrp="1" noChangeArrowheads="1"/>
          </p:cNvSpPr>
          <p:nvPr>
            <p:ph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algn="just">
              <a:lnSpc>
                <a:spcPct val="95000"/>
              </a:lnSpc>
              <a:spcBef>
                <a:spcPct val="10000"/>
              </a:spcBef>
            </a:pPr>
            <a:r>
              <a:rPr lang="el-GR" sz="2800" b="1" dirty="0">
                <a:solidFill>
                  <a:srgbClr val="000000"/>
                </a:solidFill>
              </a:rPr>
              <a:t>Ανεξάρτητα δείγματα</a:t>
            </a:r>
            <a:r>
              <a:rPr lang="el-GR" sz="2800" dirty="0"/>
              <a:t> </a:t>
            </a:r>
            <a:r>
              <a:rPr lang="en-US" sz="2800" dirty="0"/>
              <a:t>n</a:t>
            </a:r>
            <a:r>
              <a:rPr lang="en-US" sz="2800" baseline="-25000" dirty="0"/>
              <a:t>1</a:t>
            </a:r>
            <a:r>
              <a:rPr lang="en-US" sz="2800" dirty="0"/>
              <a:t>=</a:t>
            </a:r>
            <a:r>
              <a:rPr lang="en-US" sz="2800" b="1" dirty="0">
                <a:solidFill>
                  <a:srgbClr val="000000"/>
                </a:solidFill>
              </a:rPr>
              <a:t>64 </a:t>
            </a:r>
            <a:r>
              <a:rPr lang="el-GR" sz="2800" b="1" dirty="0">
                <a:solidFill>
                  <a:srgbClr val="000000"/>
                </a:solidFill>
              </a:rPr>
              <a:t>και</a:t>
            </a:r>
            <a:r>
              <a:rPr lang="el-GR" sz="2800" dirty="0"/>
              <a:t> </a:t>
            </a:r>
            <a:r>
              <a:rPr lang="en-US" sz="2800" dirty="0"/>
              <a:t>n</a:t>
            </a:r>
            <a:r>
              <a:rPr lang="en-US" sz="2800" baseline="-25000" dirty="0"/>
              <a:t>2</a:t>
            </a:r>
            <a:r>
              <a:rPr lang="en-US" sz="2800" dirty="0"/>
              <a:t>=</a:t>
            </a:r>
            <a:r>
              <a:rPr lang="en-US" sz="2800" b="1" dirty="0">
                <a:solidFill>
                  <a:srgbClr val="000000"/>
                </a:solidFill>
              </a:rPr>
              <a:t>32</a:t>
            </a:r>
            <a:r>
              <a:rPr lang="el-GR" sz="2800" b="1" dirty="0">
                <a:solidFill>
                  <a:srgbClr val="000000"/>
                </a:solidFill>
              </a:rPr>
              <a:t> με διακυμάνσεις</a:t>
            </a:r>
            <a:r>
              <a:rPr lang="el-GR" sz="2800" dirty="0"/>
              <a:t> </a:t>
            </a:r>
            <a:r>
              <a:rPr lang="en-US" sz="2800" b="1" dirty="0"/>
              <a:t>S</a:t>
            </a:r>
            <a:r>
              <a:rPr lang="el-GR" sz="2800" b="1" baseline="-25000" dirty="0">
                <a:solidFill>
                  <a:srgbClr val="000000"/>
                </a:solidFill>
              </a:rPr>
              <a:t>1</a:t>
            </a:r>
            <a:r>
              <a:rPr lang="el-GR" sz="2800" b="1" baseline="30000" dirty="0">
                <a:solidFill>
                  <a:srgbClr val="000000"/>
                </a:solidFill>
              </a:rPr>
              <a:t>2</a:t>
            </a:r>
            <a:r>
              <a:rPr lang="el-GR" sz="2800" b="1" dirty="0">
                <a:solidFill>
                  <a:srgbClr val="000000"/>
                </a:solidFill>
              </a:rPr>
              <a:t>=4</a:t>
            </a:r>
            <a:r>
              <a:rPr lang="en-US" sz="2800" b="1" dirty="0">
                <a:solidFill>
                  <a:srgbClr val="000000"/>
                </a:solidFill>
              </a:rPr>
              <a:t>9</a:t>
            </a:r>
            <a:r>
              <a:rPr lang="el-GR" sz="2800" b="1" dirty="0">
                <a:solidFill>
                  <a:srgbClr val="000000"/>
                </a:solidFill>
              </a:rPr>
              <a:t>   </a:t>
            </a:r>
            <a:r>
              <a:rPr lang="en-US" sz="2800" b="1" dirty="0">
                <a:solidFill>
                  <a:srgbClr val="000000"/>
                </a:solidFill>
              </a:rPr>
              <a:t>S</a:t>
            </a:r>
            <a:r>
              <a:rPr lang="el-GR" sz="2800" b="1" baseline="-25000" dirty="0">
                <a:solidFill>
                  <a:srgbClr val="000000"/>
                </a:solidFill>
              </a:rPr>
              <a:t>2</a:t>
            </a:r>
            <a:r>
              <a:rPr lang="el-GR" sz="2800" b="1" baseline="30000" dirty="0">
                <a:solidFill>
                  <a:srgbClr val="000000"/>
                </a:solidFill>
              </a:rPr>
              <a:t>2</a:t>
            </a:r>
            <a:r>
              <a:rPr lang="el-GR" sz="2800" b="1" dirty="0">
                <a:solidFill>
                  <a:srgbClr val="000000"/>
                </a:solidFill>
              </a:rPr>
              <a:t>=</a:t>
            </a:r>
            <a:r>
              <a:rPr lang="en-US" sz="2800" b="1" dirty="0">
                <a:solidFill>
                  <a:srgbClr val="000000"/>
                </a:solidFill>
              </a:rPr>
              <a:t>36</a:t>
            </a:r>
            <a:r>
              <a:rPr lang="el-GR" sz="2800" b="1" dirty="0">
                <a:solidFill>
                  <a:srgbClr val="000000"/>
                </a:solidFill>
              </a:rPr>
              <a:t> και μέσους </a:t>
            </a:r>
          </a:p>
          <a:p>
            <a:pPr algn="just">
              <a:buNone/>
            </a:pPr>
            <a:r>
              <a:rPr lang="el-GR" b="1" dirty="0">
                <a:solidFill>
                  <a:srgbClr val="000000"/>
                </a:solidFill>
              </a:rPr>
              <a:t> </a:t>
            </a:r>
            <a:r>
              <a:rPr lang="el-GR" b="1" dirty="0" smtClean="0">
                <a:solidFill>
                  <a:srgbClr val="000000"/>
                </a:solidFill>
              </a:rPr>
              <a:t>                                                Η</a:t>
            </a:r>
            <a:r>
              <a:rPr lang="el-GR" b="1" baseline="-25000" dirty="0" smtClean="0">
                <a:solidFill>
                  <a:srgbClr val="000000"/>
                </a:solidFill>
              </a:rPr>
              <a:t>0</a:t>
            </a:r>
            <a:r>
              <a:rPr lang="en-US" b="1" dirty="0">
                <a:solidFill>
                  <a:srgbClr val="000000"/>
                </a:solidFill>
              </a:rPr>
              <a:t>:</a:t>
            </a:r>
            <a:r>
              <a:rPr lang="el-GR" b="1" dirty="0">
                <a:solidFill>
                  <a:srgbClr val="000000"/>
                </a:solidFill>
              </a:rPr>
              <a:t> </a:t>
            </a:r>
            <a:r>
              <a:rPr lang="el-GR" sz="3600" b="1" dirty="0">
                <a:solidFill>
                  <a:srgbClr val="000000"/>
                </a:solidFill>
                <a:cs typeface="Times New Roman" pitchFamily="18" charset="0"/>
              </a:rPr>
              <a:t>μ</a:t>
            </a:r>
            <a:r>
              <a:rPr lang="el-GR" sz="3600" b="1" baseline="-25000" dirty="0">
                <a:solidFill>
                  <a:srgbClr val="000000"/>
                </a:solidFill>
              </a:rPr>
              <a:t>1</a:t>
            </a:r>
            <a:r>
              <a:rPr lang="el-GR" sz="3600" b="1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l-GR" sz="3600" b="1" dirty="0">
                <a:solidFill>
                  <a:srgbClr val="000000"/>
                </a:solidFill>
              </a:rPr>
              <a:t>-</a:t>
            </a:r>
            <a:r>
              <a:rPr lang="el-GR" sz="3600" b="1" dirty="0">
                <a:solidFill>
                  <a:srgbClr val="000000"/>
                </a:solidFill>
                <a:cs typeface="Times New Roman" pitchFamily="18" charset="0"/>
              </a:rPr>
              <a:t> μ</a:t>
            </a:r>
            <a:r>
              <a:rPr lang="el-GR" sz="3600" b="1" baseline="-25000" dirty="0">
                <a:solidFill>
                  <a:srgbClr val="000000"/>
                </a:solidFill>
              </a:rPr>
              <a:t>2</a:t>
            </a:r>
            <a:r>
              <a:rPr lang="el-GR" sz="2800" dirty="0" smtClean="0">
                <a:latin typeface="Tahoma" pitchFamily="34" charset="0"/>
              </a:rPr>
              <a:t>-3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l-GR" sz="2800" dirty="0">
                <a:latin typeface="Tahoma" pitchFamily="34" charset="0"/>
              </a:rPr>
              <a:t>=</a:t>
            </a:r>
            <a:r>
              <a:rPr lang="el-GR" sz="2800" dirty="0" smtClean="0">
                <a:latin typeface="Tahoma" pitchFamily="34" charset="0"/>
              </a:rPr>
              <a:t>0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 </a:t>
            </a:r>
            <a:endParaRPr lang="el-GR" sz="2800" dirty="0" smtClean="0">
              <a:latin typeface="Tahoma" pitchFamily="34" charset="0"/>
            </a:endParaRPr>
          </a:p>
          <a:p>
            <a:pPr algn="just">
              <a:buNone/>
            </a:pPr>
            <a:r>
              <a:rPr lang="el-GR" b="1" dirty="0" smtClean="0">
                <a:solidFill>
                  <a:srgbClr val="000000"/>
                </a:solidFill>
              </a:rPr>
              <a:t>                                                 </a:t>
            </a:r>
            <a:r>
              <a:rPr lang="el-GR" b="1" dirty="0">
                <a:solidFill>
                  <a:srgbClr val="000000"/>
                </a:solidFill>
                <a:cs typeface="Times New Roman" pitchFamily="18" charset="0"/>
              </a:rPr>
              <a:t>Η</a:t>
            </a:r>
            <a:r>
              <a:rPr lang="el-GR" b="1" baseline="-25000" dirty="0">
                <a:solidFill>
                  <a:srgbClr val="000000"/>
                </a:solidFill>
              </a:rPr>
              <a:t>1</a:t>
            </a:r>
            <a:r>
              <a:rPr lang="el-GR" b="1" dirty="0">
                <a:solidFill>
                  <a:srgbClr val="000000"/>
                </a:solidFill>
                <a:cs typeface="Times New Roman" pitchFamily="18" charset="0"/>
              </a:rPr>
              <a:t>:μ</a:t>
            </a:r>
            <a:r>
              <a:rPr lang="el-GR" b="1" baseline="-25000" dirty="0">
                <a:solidFill>
                  <a:srgbClr val="000000"/>
                </a:solidFill>
              </a:rPr>
              <a:t>1</a:t>
            </a:r>
            <a:r>
              <a:rPr lang="el-GR" b="1" dirty="0">
                <a:solidFill>
                  <a:srgbClr val="000000"/>
                </a:solidFill>
              </a:rPr>
              <a:t> - </a:t>
            </a:r>
            <a:r>
              <a:rPr lang="el-GR" b="1" dirty="0">
                <a:solidFill>
                  <a:srgbClr val="000000"/>
                </a:solidFill>
                <a:cs typeface="Times New Roman" pitchFamily="18" charset="0"/>
              </a:rPr>
              <a:t>μ</a:t>
            </a:r>
            <a:r>
              <a:rPr lang="el-GR" b="1" baseline="-25000" dirty="0">
                <a:solidFill>
                  <a:srgbClr val="000000"/>
                </a:solidFill>
              </a:rPr>
              <a:t>2</a:t>
            </a:r>
            <a:r>
              <a:rPr lang="el-GR" sz="2800" dirty="0" smtClean="0">
                <a:latin typeface="Tahoma" pitchFamily="34" charset="0"/>
              </a:rPr>
              <a:t> -3 &lt;0</a:t>
            </a:r>
          </a:p>
          <a:p>
            <a:pPr algn="just">
              <a:buNone/>
            </a:pPr>
            <a:endParaRPr lang="el-GR" sz="2800" dirty="0">
              <a:latin typeface="Tahoma" pitchFamily="34" charset="0"/>
            </a:endParaRPr>
          </a:p>
          <a:p>
            <a:pPr algn="just">
              <a:buNone/>
            </a:pPr>
            <a:endParaRPr lang="el-GR" sz="2800" dirty="0" smtClean="0">
              <a:latin typeface="Tahoma" pitchFamily="34" charset="0"/>
            </a:endParaRPr>
          </a:p>
          <a:p>
            <a:pPr algn="just">
              <a:buNone/>
            </a:pPr>
            <a:endParaRPr lang="el-GR" sz="2800" dirty="0">
              <a:latin typeface="Tahoma" pitchFamily="34" charset="0"/>
            </a:endParaRPr>
          </a:p>
          <a:p>
            <a:pPr algn="just">
              <a:buNone/>
            </a:pPr>
            <a:endParaRPr lang="el-GR" sz="2800" dirty="0" smtClean="0">
              <a:latin typeface="Tahoma" pitchFamily="34" charset="0"/>
            </a:endParaRPr>
          </a:p>
          <a:p>
            <a:pPr algn="just">
              <a:buNone/>
            </a:pPr>
            <a:endParaRPr lang="el-GR" sz="2800" dirty="0">
              <a:latin typeface="Tahoma" pitchFamily="34" charset="0"/>
            </a:endParaRPr>
          </a:p>
          <a:p>
            <a:pPr algn="just">
              <a:buNone/>
            </a:pPr>
            <a:r>
              <a:rPr lang="el-GR" b="1" dirty="0" smtClean="0">
                <a:solidFill>
                  <a:schemeClr val="accent2"/>
                </a:solidFill>
              </a:rPr>
              <a:t> </a:t>
            </a:r>
          </a:p>
          <a:p>
            <a:pPr algn="just">
              <a:buNone/>
            </a:pPr>
            <a:r>
              <a:rPr lang="el-GR" b="1" dirty="0">
                <a:solidFill>
                  <a:schemeClr val="accent2"/>
                </a:solidFill>
              </a:rPr>
              <a:t>Δ</a:t>
            </a:r>
            <a:r>
              <a:rPr lang="el-GR" b="1" dirty="0" smtClean="0">
                <a:solidFill>
                  <a:schemeClr val="accent2"/>
                </a:solidFill>
              </a:rPr>
              <a:t>ιάστημα αποδοχής</a:t>
            </a:r>
            <a:r>
              <a:rPr lang="el-GR" sz="2800" dirty="0" smtClean="0"/>
              <a:t>-</a:t>
            </a:r>
            <a:r>
              <a:rPr lang="el-GR" sz="2800" dirty="0" err="1" smtClean="0"/>
              <a:t>Ζ</a:t>
            </a:r>
            <a:r>
              <a:rPr lang="el-GR" sz="2800" baseline="-25000" dirty="0" err="1" smtClean="0"/>
              <a:t>α</a:t>
            </a:r>
            <a:r>
              <a:rPr lang="el-GR" sz="2800" dirty="0" err="1" smtClean="0"/>
              <a:t>&lt;Ζ</a:t>
            </a:r>
            <a:r>
              <a:rPr lang="el-GR" sz="2800" baseline="-25000" dirty="0" smtClean="0"/>
              <a:t> </a:t>
            </a:r>
            <a:r>
              <a:rPr lang="el-GR" sz="2800" dirty="0"/>
              <a:t>&lt;</a:t>
            </a:r>
            <a:r>
              <a:rPr lang="el-GR" sz="2800" dirty="0" err="1" smtClean="0"/>
              <a:t>Ζ</a:t>
            </a:r>
            <a:r>
              <a:rPr lang="el-GR" sz="2800" baseline="-25000" dirty="0" err="1" smtClean="0"/>
              <a:t>α</a:t>
            </a:r>
            <a:r>
              <a:rPr lang="el-GR" sz="2800" dirty="0" smtClean="0">
                <a:sym typeface="Wingdings" pitchFamily="2" charset="2"/>
              </a:rPr>
              <a:t>      </a:t>
            </a:r>
            <a:r>
              <a:rPr lang="el-GR" sz="2800" dirty="0" smtClean="0">
                <a:solidFill>
                  <a:schemeClr val="accent2"/>
                </a:solidFill>
              </a:rPr>
              <a:t>-</a:t>
            </a:r>
            <a:r>
              <a:rPr lang="el-GR" sz="2800" b="1" dirty="0" smtClean="0">
                <a:solidFill>
                  <a:schemeClr val="accent2"/>
                </a:solidFill>
              </a:rPr>
              <a:t>1,645 &lt; -</a:t>
            </a:r>
            <a:r>
              <a:rPr lang="el-GR" sz="2800" b="1" dirty="0">
                <a:solidFill>
                  <a:schemeClr val="accent2"/>
                </a:solidFill>
              </a:rPr>
              <a:t>0,72</a:t>
            </a:r>
            <a:r>
              <a:rPr lang="el-GR" sz="2800" b="1" dirty="0" smtClean="0">
                <a:solidFill>
                  <a:schemeClr val="accent2"/>
                </a:solidFill>
              </a:rPr>
              <a:t>&lt;</a:t>
            </a:r>
            <a:r>
              <a:rPr lang="el-GR" sz="2800" b="1" baseline="-25000" dirty="0" smtClean="0"/>
              <a:t> </a:t>
            </a:r>
            <a:r>
              <a:rPr lang="el-GR" sz="2800" b="1" dirty="0" smtClean="0">
                <a:solidFill>
                  <a:schemeClr val="accent2"/>
                </a:solidFill>
              </a:rPr>
              <a:t>1,645</a:t>
            </a:r>
            <a:endParaRPr lang="en-US" sz="2800" dirty="0" smtClean="0">
              <a:latin typeface="Tahoma" pitchFamily="34" charset="0"/>
            </a:endParaRPr>
          </a:p>
          <a:p>
            <a:pPr algn="just"/>
            <a:endParaRPr lang="el-GR" b="1" baseline="-25000" dirty="0">
              <a:solidFill>
                <a:srgbClr val="000000"/>
              </a:solidFill>
            </a:endParaRPr>
          </a:p>
          <a:p>
            <a:pPr algn="just"/>
            <a:r>
              <a:rPr lang="el-GR" sz="2800" b="1" dirty="0" smtClean="0">
                <a:solidFill>
                  <a:srgbClr val="000000"/>
                </a:solidFill>
              </a:rPr>
              <a:t>Η </a:t>
            </a:r>
            <a:r>
              <a:rPr lang="el-GR" sz="2800" b="1" dirty="0">
                <a:solidFill>
                  <a:srgbClr val="000000"/>
                </a:solidFill>
              </a:rPr>
              <a:t>Η</a:t>
            </a:r>
            <a:r>
              <a:rPr lang="el-GR" sz="2800" b="1" baseline="-25000" dirty="0">
                <a:solidFill>
                  <a:srgbClr val="000000"/>
                </a:solidFill>
              </a:rPr>
              <a:t>0 </a:t>
            </a:r>
            <a:r>
              <a:rPr lang="el-GR" sz="2800" b="1" dirty="0">
                <a:solidFill>
                  <a:srgbClr val="000000"/>
                </a:solidFill>
              </a:rPr>
              <a:t>δεν απορρίπτεται </a:t>
            </a:r>
          </a:p>
          <a:p>
            <a:pPr algn="just"/>
            <a:endParaRPr lang="el-GR" b="1" baseline="-25000" dirty="0">
              <a:solidFill>
                <a:srgbClr val="000000"/>
              </a:solidFill>
            </a:endParaRPr>
          </a:p>
          <a:p>
            <a:pPr algn="just"/>
            <a:endParaRPr lang="el-GR" b="1" baseline="-25000" dirty="0">
              <a:solidFill>
                <a:srgbClr val="000000"/>
              </a:solidFill>
            </a:endParaRPr>
          </a:p>
          <a:p>
            <a:pPr algn="just">
              <a:buNone/>
            </a:pPr>
            <a:endParaRPr lang="el-GR" b="1" baseline="-25000" dirty="0">
              <a:solidFill>
                <a:srgbClr val="000000"/>
              </a:solidFill>
            </a:endParaRPr>
          </a:p>
        </p:txBody>
      </p:sp>
      <p:graphicFrame>
        <p:nvGraphicFramePr>
          <p:cNvPr id="157696" name="Object 0"/>
          <p:cNvGraphicFramePr>
            <a:graphicFrameLocks noChangeAspect="1"/>
          </p:cNvGraphicFramePr>
          <p:nvPr/>
        </p:nvGraphicFramePr>
        <p:xfrm>
          <a:off x="5076796" y="428604"/>
          <a:ext cx="4067204" cy="61434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7786" name="Εξίσωση" r:id="rId4" imgW="1143000" imgH="241300" progId="Equation.3">
                  <p:embed/>
                </p:oleObj>
              </mc:Choice>
              <mc:Fallback>
                <p:oleObj name="Εξίσωση" r:id="rId4" imgW="1143000" imgH="241300" progId="Equation.3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76796" y="428604"/>
                        <a:ext cx="4067204" cy="61434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7697" name="Object 1"/>
          <p:cNvGraphicFramePr>
            <a:graphicFrameLocks noChangeAspect="1"/>
          </p:cNvGraphicFramePr>
          <p:nvPr/>
        </p:nvGraphicFramePr>
        <p:xfrm>
          <a:off x="0" y="2143116"/>
          <a:ext cx="5203825" cy="868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7787" name="Εξίσωση" r:id="rId6" imgW="1904174" imgH="317362" progId="Equation.3">
                  <p:embed/>
                </p:oleObj>
              </mc:Choice>
              <mc:Fallback>
                <p:oleObj name="Εξίσωση" r:id="rId6" imgW="1904174" imgH="317362" progId="Equation.3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2143116"/>
                        <a:ext cx="5203825" cy="868363"/>
                      </a:xfrm>
                      <a:prstGeom prst="rect">
                        <a:avLst/>
                      </a:prstGeom>
                      <a:solidFill>
                        <a:srgbClr val="FFFF99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7698" name="Object 2"/>
          <p:cNvGraphicFramePr>
            <a:graphicFrameLocks noChangeAspect="1"/>
          </p:cNvGraphicFramePr>
          <p:nvPr/>
        </p:nvGraphicFramePr>
        <p:xfrm>
          <a:off x="0" y="3071810"/>
          <a:ext cx="8763000" cy="149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7788" name="Εξίσωση" r:id="rId8" imgW="2921000" imgH="482600" progId="Equation.3">
                  <p:embed/>
                </p:oleObj>
              </mc:Choice>
              <mc:Fallback>
                <p:oleObj name="Εξίσωση" r:id="rId8" imgW="2921000" imgH="482600" progId="Equation.3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3071810"/>
                        <a:ext cx="8763000" cy="1498600"/>
                      </a:xfrm>
                      <a:prstGeom prst="rect">
                        <a:avLst/>
                      </a:prstGeom>
                      <a:solidFill>
                        <a:srgbClr val="CCCCFF"/>
                      </a:solidFill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" name="Ευθύγραμμο βέλος σύνδεσης 2"/>
          <p:cNvCxnSpPr/>
          <p:nvPr/>
        </p:nvCxnSpPr>
        <p:spPr>
          <a:xfrm flipH="1">
            <a:off x="7452320" y="4005064"/>
            <a:ext cx="792088" cy="129614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med">
    <p:random/>
    <p:sndAc>
      <p:stSnd>
        <p:snd r:embed="rId3" name="camera.wav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219200"/>
          </a:xfrm>
          <a:solidFill>
            <a:srgbClr val="FFFF99"/>
          </a:solidFill>
          <a:ln w="76200" cmpd="tri">
            <a:solidFill>
              <a:schemeClr val="tx1"/>
            </a:solidFill>
          </a:ln>
        </p:spPr>
        <p:txBody>
          <a:bodyPr/>
          <a:lstStyle/>
          <a:p>
            <a:r>
              <a:rPr lang="el-GR" b="1" dirty="0">
                <a:solidFill>
                  <a:srgbClr val="000000"/>
                </a:solidFill>
                <a:cs typeface="Times New Roman" pitchFamily="18" charset="0"/>
              </a:rPr>
              <a:t>ΕΛΕΓΧΟΙ ΣΤΑΤΙΣΤΙΚΩΝ ΥΠΟΘΕΣΕΩΝ </a:t>
            </a:r>
          </a:p>
        </p:txBody>
      </p:sp>
      <p:sp>
        <p:nvSpPr>
          <p:cNvPr id="123907" name="Rectangle 3"/>
          <p:cNvSpPr>
            <a:spLocks noGrp="1" noChangeArrowheads="1"/>
          </p:cNvSpPr>
          <p:nvPr>
            <p:ph idx="1"/>
          </p:nvPr>
        </p:nvSpPr>
        <p:spPr>
          <a:xfrm>
            <a:off x="0" y="1219200"/>
            <a:ext cx="9144000" cy="5638800"/>
          </a:xfrm>
        </p:spPr>
        <p:txBody>
          <a:bodyPr/>
          <a:lstStyle/>
          <a:p>
            <a:pPr algn="just"/>
            <a:r>
              <a:rPr lang="el-GR" dirty="0">
                <a:solidFill>
                  <a:srgbClr val="000000"/>
                </a:solidFill>
              </a:rPr>
              <a:t>Η</a:t>
            </a:r>
            <a:r>
              <a:rPr lang="el-GR" dirty="0">
                <a:solidFill>
                  <a:srgbClr val="000000"/>
                </a:solidFill>
                <a:cs typeface="Times New Roman" pitchFamily="18" charset="0"/>
              </a:rPr>
              <a:t> άλλη υπόθεση</a:t>
            </a:r>
            <a:r>
              <a:rPr lang="el-GR" dirty="0">
                <a:solidFill>
                  <a:srgbClr val="000000"/>
                </a:solidFill>
              </a:rPr>
              <a:t> </a:t>
            </a:r>
            <a:r>
              <a:rPr lang="el-GR" dirty="0">
                <a:solidFill>
                  <a:srgbClr val="000000"/>
                </a:solidFill>
                <a:cs typeface="Times New Roman" pitchFamily="18" charset="0"/>
              </a:rPr>
              <a:t>ονομάζεται Εναλλακτική Υπόθεση και συμβολίζεται με το Η</a:t>
            </a:r>
            <a:r>
              <a:rPr lang="el-GR" baseline="-25000" dirty="0">
                <a:solidFill>
                  <a:srgbClr val="000000"/>
                </a:solidFill>
              </a:rPr>
              <a:t>1</a:t>
            </a:r>
            <a:r>
              <a:rPr lang="el-GR" dirty="0">
                <a:solidFill>
                  <a:srgbClr val="000000"/>
                </a:solidFill>
                <a:cs typeface="Times New Roman" pitchFamily="18" charset="0"/>
              </a:rPr>
              <a:t>. </a:t>
            </a:r>
            <a:endParaRPr lang="el-GR" dirty="0">
              <a:solidFill>
                <a:srgbClr val="000000"/>
              </a:solidFill>
            </a:endParaRPr>
          </a:p>
          <a:p>
            <a:pPr lvl="1" algn="just"/>
            <a:r>
              <a:rPr lang="el-GR" b="1" dirty="0">
                <a:solidFill>
                  <a:srgbClr val="000000"/>
                </a:solidFill>
                <a:cs typeface="Times New Roman" pitchFamily="18" charset="0"/>
              </a:rPr>
              <a:t>Υποθέτουμε ότι </a:t>
            </a:r>
            <a:r>
              <a:rPr lang="el-GR" b="1" dirty="0">
                <a:solidFill>
                  <a:srgbClr val="000000"/>
                </a:solidFill>
              </a:rPr>
              <a:t>η</a:t>
            </a:r>
            <a:r>
              <a:rPr lang="el-GR" b="1" dirty="0">
                <a:solidFill>
                  <a:srgbClr val="000000"/>
                </a:solidFill>
                <a:cs typeface="Times New Roman" pitchFamily="18" charset="0"/>
              </a:rPr>
              <a:t> παράμετρος του πληθυσμού έχει διαφορετική τιμή από την υποθετική τιμή </a:t>
            </a:r>
            <a:endParaRPr lang="el-GR" b="1" dirty="0">
              <a:solidFill>
                <a:srgbClr val="000000"/>
              </a:solidFill>
            </a:endParaRPr>
          </a:p>
          <a:p>
            <a:pPr lvl="1" algn="just"/>
            <a:r>
              <a:rPr lang="el-GR" b="1" dirty="0">
                <a:solidFill>
                  <a:srgbClr val="000000"/>
                </a:solidFill>
              </a:rPr>
              <a:t>Η</a:t>
            </a:r>
            <a:r>
              <a:rPr lang="el-GR" b="1" dirty="0">
                <a:solidFill>
                  <a:srgbClr val="000000"/>
                </a:solidFill>
                <a:cs typeface="Times New Roman" pitchFamily="18" charset="0"/>
              </a:rPr>
              <a:t> εμφανιζόμενη διαφορά είναι στατιστικά σημαντική και δεν οφείλεται στα τυχαία σφάλματα της δειγματοληψίας. </a:t>
            </a:r>
            <a:endParaRPr lang="el-GR" b="1" dirty="0">
              <a:solidFill>
                <a:srgbClr val="000000"/>
              </a:solidFill>
            </a:endParaRPr>
          </a:p>
          <a:p>
            <a:pPr lvl="1" algn="just"/>
            <a:r>
              <a:rPr lang="el-GR" b="1" dirty="0">
                <a:solidFill>
                  <a:srgbClr val="000000"/>
                </a:solidFill>
              </a:rPr>
              <a:t>Π.χ.</a:t>
            </a:r>
            <a:r>
              <a:rPr lang="el-GR" b="1" dirty="0">
                <a:solidFill>
                  <a:srgbClr val="000000"/>
                </a:solidFill>
                <a:cs typeface="Times New Roman" pitchFamily="18" charset="0"/>
              </a:rPr>
              <a:t> Η</a:t>
            </a:r>
            <a:r>
              <a:rPr lang="el-GR" b="1" baseline="-25000" dirty="0">
                <a:solidFill>
                  <a:srgbClr val="000000"/>
                </a:solidFill>
              </a:rPr>
              <a:t>1</a:t>
            </a:r>
            <a:r>
              <a:rPr lang="el-GR" b="1" dirty="0">
                <a:solidFill>
                  <a:srgbClr val="000000"/>
                </a:solidFill>
                <a:cs typeface="Times New Roman" pitchFamily="18" charset="0"/>
              </a:rPr>
              <a:t>:μ</a:t>
            </a:r>
            <a:r>
              <a:rPr lang="el-GR" b="1" dirty="0">
                <a:solidFill>
                  <a:srgbClr val="000000"/>
                </a:solidFill>
                <a:ea typeface="Arial Unicode MS" pitchFamily="34" charset="-128"/>
                <a:cs typeface="Arial Unicode MS" pitchFamily="34" charset="-128"/>
              </a:rPr>
              <a:t>≠</a:t>
            </a:r>
            <a:r>
              <a:rPr lang="el-GR" b="1" dirty="0">
                <a:solidFill>
                  <a:srgbClr val="000000"/>
                </a:solidFill>
              </a:rPr>
              <a:t> </a:t>
            </a:r>
            <a:r>
              <a:rPr lang="el-GR" b="1" dirty="0">
                <a:solidFill>
                  <a:srgbClr val="000000"/>
                </a:solidFill>
                <a:cs typeface="Times New Roman" pitchFamily="18" charset="0"/>
              </a:rPr>
              <a:t>μ</a:t>
            </a:r>
            <a:r>
              <a:rPr lang="el-GR" b="1" baseline="-25000" dirty="0">
                <a:solidFill>
                  <a:srgbClr val="000000"/>
                </a:solidFill>
              </a:rPr>
              <a:t>0</a:t>
            </a:r>
            <a:r>
              <a:rPr lang="el-GR" b="1" dirty="0">
                <a:solidFill>
                  <a:srgbClr val="000000"/>
                </a:solidFill>
                <a:cs typeface="Times New Roman" pitchFamily="18" charset="0"/>
              </a:rPr>
              <a:t>.</a:t>
            </a:r>
            <a:endParaRPr lang="el-GR" b="1" dirty="0">
              <a:solidFill>
                <a:srgbClr val="000000"/>
              </a:solidFill>
              <a:latin typeface="Courier New" pitchFamily="49" charset="0"/>
              <a:cs typeface="Times New Roman" pitchFamily="18" charset="0"/>
            </a:endParaRPr>
          </a:p>
        </p:txBody>
      </p:sp>
      <p:sp>
        <p:nvSpPr>
          <p:cNvPr id="123908" name="AutoShape 4"/>
          <p:cNvSpPr>
            <a:spLocks noChangeArrowheads="1"/>
          </p:cNvSpPr>
          <p:nvPr/>
        </p:nvSpPr>
        <p:spPr bwMode="auto">
          <a:xfrm>
            <a:off x="7315200" y="5943600"/>
            <a:ext cx="976313" cy="485775"/>
          </a:xfrm>
          <a:prstGeom prst="rightArrow">
            <a:avLst>
              <a:gd name="adj1" fmla="val 50000"/>
              <a:gd name="adj2" fmla="val 50245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 dirty="0"/>
          </a:p>
        </p:txBody>
      </p:sp>
    </p:spTree>
  </p:cSld>
  <p:clrMapOvr>
    <a:masterClrMapping/>
  </p:clrMapOvr>
  <p:transition spd="med">
    <p:random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914400"/>
          </a:xfrm>
          <a:solidFill>
            <a:srgbClr val="E3F4FF"/>
          </a:solidFill>
          <a:ln w="76200" cmpd="tri">
            <a:solidFill>
              <a:schemeClr val="tx1"/>
            </a:solidFill>
          </a:ln>
        </p:spPr>
        <p:txBody>
          <a:bodyPr/>
          <a:lstStyle/>
          <a:p>
            <a:r>
              <a:rPr lang="el-GR" b="1"/>
              <a:t>Έλεγχος της διαφοράς δυο μέσων</a:t>
            </a:r>
            <a:r>
              <a:rPr lang="el-GR"/>
              <a:t> </a:t>
            </a:r>
          </a:p>
        </p:txBody>
      </p:sp>
      <p:sp>
        <p:nvSpPr>
          <p:cNvPr id="144387" name="Rectangle 3"/>
          <p:cNvSpPr>
            <a:spLocks noGrp="1" noChangeArrowheads="1"/>
          </p:cNvSpPr>
          <p:nvPr>
            <p:ph idx="1"/>
          </p:nvPr>
        </p:nvSpPr>
        <p:spPr>
          <a:xfrm>
            <a:off x="0" y="990600"/>
            <a:ext cx="9144000" cy="5867400"/>
          </a:xfrm>
        </p:spPr>
        <p:txBody>
          <a:bodyPr/>
          <a:lstStyle/>
          <a:p>
            <a:pPr algn="just"/>
            <a:r>
              <a:rPr lang="el-GR" b="1" dirty="0" smtClean="0">
                <a:solidFill>
                  <a:srgbClr val="FF0000"/>
                </a:solidFill>
              </a:rPr>
              <a:t>Όταν </a:t>
            </a:r>
            <a:r>
              <a:rPr lang="el-GR" b="1" dirty="0">
                <a:solidFill>
                  <a:srgbClr val="FF0000"/>
                </a:solidFill>
              </a:rPr>
              <a:t>τα δείγματα είναι μικρά και ανεξάρτητα </a:t>
            </a:r>
          </a:p>
          <a:p>
            <a:pPr lvl="1" algn="just"/>
            <a:r>
              <a:rPr lang="el-GR" b="1" dirty="0">
                <a:solidFill>
                  <a:schemeClr val="accent2"/>
                </a:solidFill>
              </a:rPr>
              <a:t>Με την υπόθεση ότι </a:t>
            </a:r>
            <a:r>
              <a:rPr lang="el-GR" b="1" dirty="0" smtClean="0">
                <a:solidFill>
                  <a:schemeClr val="accent2"/>
                </a:solidFill>
              </a:rPr>
              <a:t>οι </a:t>
            </a:r>
            <a:r>
              <a:rPr lang="el-GR" b="1" dirty="0">
                <a:solidFill>
                  <a:schemeClr val="accent2"/>
                </a:solidFill>
              </a:rPr>
              <a:t>πληθυσμοί είναι κανονικοί και οι διακυμάνσεις των πληθυσμών ίσες σ</a:t>
            </a:r>
            <a:r>
              <a:rPr lang="el-GR" b="1" baseline="-25000" dirty="0">
                <a:solidFill>
                  <a:schemeClr val="accent2"/>
                </a:solidFill>
              </a:rPr>
              <a:t>1</a:t>
            </a:r>
            <a:r>
              <a:rPr lang="el-GR" b="1" baseline="30000" dirty="0">
                <a:solidFill>
                  <a:schemeClr val="accent2"/>
                </a:solidFill>
              </a:rPr>
              <a:t>2</a:t>
            </a:r>
            <a:r>
              <a:rPr lang="el-GR" b="1" dirty="0">
                <a:solidFill>
                  <a:schemeClr val="accent2"/>
                </a:solidFill>
              </a:rPr>
              <a:t> = σ</a:t>
            </a:r>
            <a:r>
              <a:rPr lang="el-GR" b="1" baseline="-25000" dirty="0">
                <a:solidFill>
                  <a:schemeClr val="accent2"/>
                </a:solidFill>
              </a:rPr>
              <a:t>2</a:t>
            </a:r>
            <a:r>
              <a:rPr lang="el-GR" b="1" baseline="30000" dirty="0">
                <a:solidFill>
                  <a:schemeClr val="accent2"/>
                </a:solidFill>
              </a:rPr>
              <a:t>2 </a:t>
            </a:r>
            <a:endParaRPr lang="el-GR" b="1" baseline="30000" dirty="0">
              <a:solidFill>
                <a:srgbClr val="FF0000"/>
              </a:solidFill>
            </a:endParaRPr>
          </a:p>
          <a:p>
            <a:pPr algn="just"/>
            <a:r>
              <a:rPr lang="el-GR" sz="2800" b="1" dirty="0"/>
              <a:t>Εκτιμούμε την κοινή διακύμανση από τον τύπο </a:t>
            </a:r>
          </a:p>
          <a:p>
            <a:pPr lvl="1" algn="just"/>
            <a:endParaRPr lang="el-GR" b="1" dirty="0">
              <a:solidFill>
                <a:srgbClr val="000000"/>
              </a:solidFill>
            </a:endParaRPr>
          </a:p>
          <a:p>
            <a:pPr lvl="1" algn="just"/>
            <a:endParaRPr lang="el-GR" b="1" dirty="0">
              <a:solidFill>
                <a:srgbClr val="000000"/>
              </a:solidFill>
            </a:endParaRPr>
          </a:p>
          <a:p>
            <a:pPr lvl="1" algn="just">
              <a:buNone/>
            </a:pPr>
            <a:r>
              <a:rPr lang="el-GR" b="1" dirty="0" smtClean="0">
                <a:solidFill>
                  <a:srgbClr val="000000"/>
                </a:solidFill>
              </a:rPr>
              <a:t> </a:t>
            </a:r>
          </a:p>
          <a:p>
            <a:pPr lvl="1" algn="just"/>
            <a:r>
              <a:rPr lang="el-GR" b="1" dirty="0" smtClean="0">
                <a:solidFill>
                  <a:srgbClr val="000000"/>
                </a:solidFill>
              </a:rPr>
              <a:t>Επομένως </a:t>
            </a:r>
            <a:r>
              <a:rPr lang="el-GR" b="1" dirty="0">
                <a:solidFill>
                  <a:srgbClr val="000000"/>
                </a:solidFill>
              </a:rPr>
              <a:t>η διακύμανση της διαφοράς των μέσων θα είναι ίση </a:t>
            </a:r>
            <a:endParaRPr lang="en-US" b="1" dirty="0">
              <a:solidFill>
                <a:srgbClr val="000000"/>
              </a:solidFill>
            </a:endParaRPr>
          </a:p>
          <a:p>
            <a:pPr algn="just"/>
            <a:endParaRPr lang="el-GR" sz="2800" b="1" dirty="0"/>
          </a:p>
          <a:p>
            <a:pPr algn="just"/>
            <a:endParaRPr lang="el-GR" sz="2800" b="1" dirty="0"/>
          </a:p>
        </p:txBody>
      </p:sp>
      <p:graphicFrame>
        <p:nvGraphicFramePr>
          <p:cNvPr id="144390" name="Object 6"/>
          <p:cNvGraphicFramePr>
            <a:graphicFrameLocks noChangeAspect="1"/>
          </p:cNvGraphicFramePr>
          <p:nvPr/>
        </p:nvGraphicFramePr>
        <p:xfrm>
          <a:off x="1201738" y="2971800"/>
          <a:ext cx="4989512" cy="1143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452" name="Εξίσωση" r:id="rId4" imgW="1676400" imgH="457200" progId="Equation.3">
                  <p:embed/>
                </p:oleObj>
              </mc:Choice>
              <mc:Fallback>
                <p:oleObj name="Εξίσωση" r:id="rId4" imgW="1676400" imgH="457200" progId="Equation.3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01738" y="2971800"/>
                        <a:ext cx="4989512" cy="1143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4391" name="Object 7"/>
          <p:cNvGraphicFramePr>
            <a:graphicFrameLocks noChangeAspect="1"/>
          </p:cNvGraphicFramePr>
          <p:nvPr/>
        </p:nvGraphicFramePr>
        <p:xfrm>
          <a:off x="571472" y="5486400"/>
          <a:ext cx="7146925" cy="137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453" name="Εξίσωση" r:id="rId6" imgW="2616200" imgH="482600" progId="Equation.3">
                  <p:embed/>
                </p:oleObj>
              </mc:Choice>
              <mc:Fallback>
                <p:oleObj name="Εξίσωση" r:id="rId6" imgW="2616200" imgH="482600" progId="Equation.3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472" y="5486400"/>
                        <a:ext cx="7146925" cy="1371600"/>
                      </a:xfrm>
                      <a:prstGeom prst="rect">
                        <a:avLst/>
                      </a:prstGeom>
                      <a:solidFill>
                        <a:srgbClr val="FFFF99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4392" name="AutoShape 8"/>
          <p:cNvSpPr>
            <a:spLocks noChangeArrowheads="1"/>
          </p:cNvSpPr>
          <p:nvPr/>
        </p:nvSpPr>
        <p:spPr bwMode="auto">
          <a:xfrm>
            <a:off x="8077200" y="5943600"/>
            <a:ext cx="976313" cy="485775"/>
          </a:xfrm>
          <a:prstGeom prst="rightArrow">
            <a:avLst>
              <a:gd name="adj1" fmla="val 50000"/>
              <a:gd name="adj2" fmla="val 50245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</p:spTree>
  </p:cSld>
  <p:clrMapOvr>
    <a:masterClrMapping/>
  </p:clrMapOvr>
  <p:transition spd="med">
    <p:random/>
    <p:sndAc>
      <p:stSnd>
        <p:snd r:embed="rId3" name="camera.wav"/>
      </p:stSnd>
    </p:sndAc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914400"/>
          </a:xfrm>
          <a:solidFill>
            <a:srgbClr val="E3F4FF"/>
          </a:solidFill>
          <a:ln w="76200" cmpd="tri">
            <a:solidFill>
              <a:schemeClr val="tx1"/>
            </a:solidFill>
          </a:ln>
        </p:spPr>
        <p:txBody>
          <a:bodyPr/>
          <a:lstStyle/>
          <a:p>
            <a:r>
              <a:rPr lang="el-GR" b="1" dirty="0" smtClean="0"/>
              <a:t>Σημείωση</a:t>
            </a:r>
            <a:endParaRPr lang="el-GR" dirty="0"/>
          </a:p>
        </p:txBody>
      </p:sp>
      <p:sp>
        <p:nvSpPr>
          <p:cNvPr id="144387" name="Rectangle 3"/>
          <p:cNvSpPr>
            <a:spLocks noGrp="1" noChangeArrowheads="1"/>
          </p:cNvSpPr>
          <p:nvPr>
            <p:ph idx="1"/>
          </p:nvPr>
        </p:nvSpPr>
        <p:spPr>
          <a:xfrm>
            <a:off x="0" y="990600"/>
            <a:ext cx="9144000" cy="5867400"/>
          </a:xfrm>
        </p:spPr>
        <p:txBody>
          <a:bodyPr/>
          <a:lstStyle/>
          <a:p>
            <a:pPr algn="just"/>
            <a:r>
              <a:rPr lang="el-GR" b="1" dirty="0" smtClean="0">
                <a:solidFill>
                  <a:srgbClr val="FF0000"/>
                </a:solidFill>
              </a:rPr>
              <a:t>Ο παρακάτω τύπος χρησιμοποιείται ακόμη και όταν τα δείγματα είναι μεγάλα και η διακύμανση θεωρητικά είναι κοινή και ίση στους δυο υπό εξέταση πληθυσμούς</a:t>
            </a:r>
            <a:endParaRPr lang="el-GR" b="1" dirty="0">
              <a:solidFill>
                <a:srgbClr val="FF0000"/>
              </a:solidFill>
            </a:endParaRPr>
          </a:p>
          <a:p>
            <a:pPr algn="just">
              <a:buNone/>
            </a:pPr>
            <a:r>
              <a:rPr lang="el-GR" sz="2800" b="1" dirty="0" smtClean="0"/>
              <a:t> </a:t>
            </a:r>
            <a:endParaRPr lang="el-GR" sz="2800" b="1" dirty="0"/>
          </a:p>
          <a:p>
            <a:pPr lvl="1" algn="just">
              <a:buNone/>
            </a:pPr>
            <a:endParaRPr lang="en-US" b="1" dirty="0">
              <a:solidFill>
                <a:srgbClr val="000000"/>
              </a:solidFill>
            </a:endParaRPr>
          </a:p>
          <a:p>
            <a:pPr algn="just"/>
            <a:endParaRPr lang="el-GR" sz="2800" b="1" dirty="0"/>
          </a:p>
          <a:p>
            <a:pPr algn="just"/>
            <a:endParaRPr lang="el-GR" sz="2800" b="1" dirty="0"/>
          </a:p>
        </p:txBody>
      </p:sp>
      <p:graphicFrame>
        <p:nvGraphicFramePr>
          <p:cNvPr id="144390" name="Object 6"/>
          <p:cNvGraphicFramePr>
            <a:graphicFrameLocks noChangeAspect="1"/>
          </p:cNvGraphicFramePr>
          <p:nvPr/>
        </p:nvGraphicFramePr>
        <p:xfrm>
          <a:off x="1500166" y="3500438"/>
          <a:ext cx="4989512" cy="1143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2878" name="Εξίσωση" r:id="rId4" imgW="1676400" imgH="457200" progId="Equation.3">
                  <p:embed/>
                </p:oleObj>
              </mc:Choice>
              <mc:Fallback>
                <p:oleObj name="Εξίσωση" r:id="rId4" imgW="1676400" imgH="457200" progId="Equation.3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00166" y="3500438"/>
                        <a:ext cx="4989512" cy="1143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4391" name="Object 7"/>
          <p:cNvGraphicFramePr>
            <a:graphicFrameLocks noChangeAspect="1"/>
          </p:cNvGraphicFramePr>
          <p:nvPr/>
        </p:nvGraphicFramePr>
        <p:xfrm>
          <a:off x="500034" y="5072074"/>
          <a:ext cx="7146925" cy="137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2879" name="Εξίσωση" r:id="rId6" imgW="2616200" imgH="482600" progId="Equation.3">
                  <p:embed/>
                </p:oleObj>
              </mc:Choice>
              <mc:Fallback>
                <p:oleObj name="Εξίσωση" r:id="rId6" imgW="2616200" imgH="482600" progId="Equation.3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0034" y="5072074"/>
                        <a:ext cx="7146925" cy="1371600"/>
                      </a:xfrm>
                      <a:prstGeom prst="rect">
                        <a:avLst/>
                      </a:prstGeom>
                      <a:solidFill>
                        <a:srgbClr val="FFFF99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>
    <p:random/>
    <p:sndAc>
      <p:stSnd>
        <p:snd r:embed="rId3" name="camera.wav"/>
      </p:stSnd>
    </p:sndAc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1" name="Rectangle 3"/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algn="just"/>
            <a:r>
              <a:rPr lang="en-US" b="1" dirty="0">
                <a:solidFill>
                  <a:srgbClr val="FF0000"/>
                </a:solidFill>
              </a:rPr>
              <a:t>1. </a:t>
            </a:r>
            <a:r>
              <a:rPr lang="el-GR" b="1" dirty="0">
                <a:solidFill>
                  <a:srgbClr val="FF0000"/>
                </a:solidFill>
              </a:rPr>
              <a:t>Όταν τα δείγματα είναι μικρά και </a:t>
            </a:r>
            <a:r>
              <a:rPr lang="el-GR" b="1" dirty="0" smtClean="0">
                <a:solidFill>
                  <a:srgbClr val="FF0000"/>
                </a:solidFill>
              </a:rPr>
              <a:t>ανεξάρτητα από όμοιους πληθυσμούς </a:t>
            </a:r>
            <a:endParaRPr lang="el-GR" b="1" dirty="0">
              <a:solidFill>
                <a:srgbClr val="FF0000"/>
              </a:solidFill>
            </a:endParaRPr>
          </a:p>
          <a:p>
            <a:pPr lvl="1" algn="just"/>
            <a:r>
              <a:rPr lang="el-GR" b="1" dirty="0">
                <a:solidFill>
                  <a:schemeClr val="accent2"/>
                </a:solidFill>
              </a:rPr>
              <a:t>Με την υπόθεση ότι οι </a:t>
            </a:r>
            <a:r>
              <a:rPr lang="el-GR" b="1" dirty="0" smtClean="0">
                <a:solidFill>
                  <a:schemeClr val="accent2"/>
                </a:solidFill>
              </a:rPr>
              <a:t>πληθυσμοί </a:t>
            </a:r>
            <a:r>
              <a:rPr lang="el-GR" b="1" dirty="0">
                <a:solidFill>
                  <a:schemeClr val="accent2"/>
                </a:solidFill>
              </a:rPr>
              <a:t>είναι κανονικοί και οι διακυμάνσεις των πληθυσμών ίσες σ</a:t>
            </a:r>
            <a:r>
              <a:rPr lang="el-GR" b="1" baseline="-25000" dirty="0">
                <a:solidFill>
                  <a:schemeClr val="accent2"/>
                </a:solidFill>
              </a:rPr>
              <a:t>1</a:t>
            </a:r>
            <a:r>
              <a:rPr lang="el-GR" b="1" baseline="30000" dirty="0">
                <a:solidFill>
                  <a:schemeClr val="accent2"/>
                </a:solidFill>
              </a:rPr>
              <a:t>2</a:t>
            </a:r>
            <a:r>
              <a:rPr lang="el-GR" b="1" dirty="0">
                <a:solidFill>
                  <a:schemeClr val="accent2"/>
                </a:solidFill>
              </a:rPr>
              <a:t> = σ</a:t>
            </a:r>
            <a:r>
              <a:rPr lang="el-GR" b="1" baseline="-25000" dirty="0">
                <a:solidFill>
                  <a:schemeClr val="accent2"/>
                </a:solidFill>
              </a:rPr>
              <a:t>2</a:t>
            </a:r>
            <a:r>
              <a:rPr lang="el-GR" b="1" baseline="30000" dirty="0">
                <a:solidFill>
                  <a:schemeClr val="accent2"/>
                </a:solidFill>
              </a:rPr>
              <a:t>2 </a:t>
            </a:r>
            <a:endParaRPr lang="el-GR" b="1" baseline="30000" dirty="0">
              <a:solidFill>
                <a:srgbClr val="FF0000"/>
              </a:solidFill>
            </a:endParaRPr>
          </a:p>
          <a:p>
            <a:pPr algn="just"/>
            <a:endParaRPr lang="el-GR" sz="2800" b="1" dirty="0"/>
          </a:p>
          <a:p>
            <a:pPr lvl="1" algn="just"/>
            <a:endParaRPr lang="el-GR" b="1" dirty="0">
              <a:solidFill>
                <a:srgbClr val="000000"/>
              </a:solidFill>
            </a:endParaRPr>
          </a:p>
          <a:p>
            <a:pPr lvl="1" algn="just"/>
            <a:endParaRPr lang="el-GR" b="1" dirty="0">
              <a:solidFill>
                <a:srgbClr val="000000"/>
              </a:solidFill>
            </a:endParaRPr>
          </a:p>
          <a:p>
            <a:pPr lvl="1" algn="just"/>
            <a:r>
              <a:rPr lang="el-GR" b="1" dirty="0">
                <a:solidFill>
                  <a:srgbClr val="000000"/>
                </a:solidFill>
              </a:rPr>
              <a:t>Ο έλεγχος γίνεται με την στατιστικό μέτρο </a:t>
            </a:r>
            <a:r>
              <a:rPr lang="en-US" b="1" dirty="0">
                <a:solidFill>
                  <a:srgbClr val="000000"/>
                </a:solidFill>
              </a:rPr>
              <a:t>t </a:t>
            </a:r>
          </a:p>
          <a:p>
            <a:pPr algn="just"/>
            <a:endParaRPr lang="el-GR" sz="2800" b="1" dirty="0"/>
          </a:p>
          <a:p>
            <a:pPr algn="just"/>
            <a:endParaRPr lang="el-GR" sz="2800" b="1" dirty="0" smtClean="0"/>
          </a:p>
          <a:p>
            <a:pPr algn="just"/>
            <a:r>
              <a:rPr lang="en-US" sz="2800" b="1" dirty="0" smtClean="0">
                <a:solidFill>
                  <a:srgbClr val="FF0000"/>
                </a:solidFill>
              </a:rPr>
              <a:t>2. </a:t>
            </a:r>
            <a:r>
              <a:rPr lang="el-GR" sz="2800" b="1" dirty="0">
                <a:solidFill>
                  <a:srgbClr val="FF0000"/>
                </a:solidFill>
              </a:rPr>
              <a:t>Όταν τα δείγματα είναι μικρά και </a:t>
            </a:r>
            <a:r>
              <a:rPr lang="el-GR" sz="2800" b="1" dirty="0" smtClean="0">
                <a:solidFill>
                  <a:srgbClr val="FF0000"/>
                </a:solidFill>
              </a:rPr>
              <a:t>ανεξάρτητα, αλλά  </a:t>
            </a:r>
            <a:r>
              <a:rPr lang="el-GR" sz="2800" b="1" dirty="0">
                <a:solidFill>
                  <a:srgbClr val="FF0000"/>
                </a:solidFill>
              </a:rPr>
              <a:t>από </a:t>
            </a:r>
            <a:r>
              <a:rPr lang="el-GR" sz="2800" b="1" dirty="0" smtClean="0">
                <a:solidFill>
                  <a:srgbClr val="FF0000"/>
                </a:solidFill>
              </a:rPr>
              <a:t>μη όμοιους πληθυσμούς, τότε  </a:t>
            </a:r>
            <a:endParaRPr lang="el-GR" sz="2800" b="1" dirty="0">
              <a:solidFill>
                <a:srgbClr val="FF0000"/>
              </a:solidFill>
            </a:endParaRPr>
          </a:p>
          <a:p>
            <a:pPr algn="just"/>
            <a:endParaRPr lang="el-GR" sz="2800" b="1" dirty="0"/>
          </a:p>
        </p:txBody>
      </p:sp>
      <p:graphicFrame>
        <p:nvGraphicFramePr>
          <p:cNvPr id="14541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39456278"/>
              </p:ext>
            </p:extLst>
          </p:nvPr>
        </p:nvGraphicFramePr>
        <p:xfrm>
          <a:off x="0" y="2276872"/>
          <a:ext cx="4989513" cy="1143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565" name="Εξίσωση" r:id="rId4" imgW="1676400" imgH="457200" progId="Equation.3">
                  <p:embed/>
                </p:oleObj>
              </mc:Choice>
              <mc:Fallback>
                <p:oleObj name="Εξίσωση" r:id="rId4" imgW="1676400" imgH="457200" progId="Equation.3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2276872"/>
                        <a:ext cx="4989513" cy="1143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541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63053806"/>
              </p:ext>
            </p:extLst>
          </p:nvPr>
        </p:nvGraphicFramePr>
        <p:xfrm>
          <a:off x="5148064" y="2060848"/>
          <a:ext cx="3781425" cy="137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566" name="Εξίσωση" r:id="rId6" imgW="1384300" imgH="482600" progId="Equation.3">
                  <p:embed/>
                </p:oleObj>
              </mc:Choice>
              <mc:Fallback>
                <p:oleObj name="Εξίσωση" r:id="rId6" imgW="1384300" imgH="482600" progId="Equation.3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48064" y="2060848"/>
                        <a:ext cx="3781425" cy="1371600"/>
                      </a:xfrm>
                      <a:prstGeom prst="rect">
                        <a:avLst/>
                      </a:prstGeom>
                      <a:solidFill>
                        <a:srgbClr val="FFFF99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541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75691680"/>
              </p:ext>
            </p:extLst>
          </p:nvPr>
        </p:nvGraphicFramePr>
        <p:xfrm>
          <a:off x="1187624" y="4077072"/>
          <a:ext cx="3493249" cy="119479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567" name="Εξίσωση" r:id="rId8" imgW="1459866" imgH="482391" progId="Equation.3">
                  <p:embed/>
                </p:oleObj>
              </mc:Choice>
              <mc:Fallback>
                <p:oleObj name="Εξίσωση" r:id="rId8" imgW="1459866" imgH="482391" progId="Equation.3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7624" y="4077072"/>
                        <a:ext cx="3493249" cy="1194792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5417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31406631"/>
              </p:ext>
            </p:extLst>
          </p:nvPr>
        </p:nvGraphicFramePr>
        <p:xfrm>
          <a:off x="5940152" y="4437112"/>
          <a:ext cx="2831232" cy="54637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568" name="Εξίσωση" r:id="rId10" imgW="1028254" imgH="215806" progId="Equation.3">
                  <p:embed/>
                </p:oleObj>
              </mc:Choice>
              <mc:Fallback>
                <p:oleObj name="Εξίσωση" r:id="rId10" imgW="1028254" imgH="215806" progId="Equation.3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0152" y="4437112"/>
                        <a:ext cx="2831232" cy="54637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Αντικείμενο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9350622"/>
              </p:ext>
            </p:extLst>
          </p:nvPr>
        </p:nvGraphicFramePr>
        <p:xfrm>
          <a:off x="5659438" y="5495925"/>
          <a:ext cx="3333750" cy="1433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569" name="Εξίσωση" r:id="rId12" imgW="1320480" imgH="545760" progId="Equation.3">
                  <p:embed/>
                </p:oleObj>
              </mc:Choice>
              <mc:Fallback>
                <p:oleObj name="Εξίσωση" r:id="rId12" imgW="1320480" imgH="54576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59438" y="5495925"/>
                        <a:ext cx="3333750" cy="1433513"/>
                      </a:xfrm>
                      <a:prstGeom prst="rect">
                        <a:avLst/>
                      </a:prstGeom>
                      <a:solidFill>
                        <a:srgbClr val="FFFF99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>
    <p:random/>
    <p:sndAc>
      <p:stSnd>
        <p:snd r:embed="rId3" name="camera.wav"/>
      </p:stSnd>
    </p:sndAc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8" name="Rectangle 2"/>
          <p:cNvSpPr>
            <a:spLocks noGrp="1" noChangeArrowheads="1"/>
          </p:cNvSpPr>
          <p:nvPr>
            <p:ph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algn="just"/>
            <a:r>
              <a:rPr lang="el-GR" dirty="0"/>
              <a:t>Τα δεδομένα δυο ανεξάρτητων δειγμάτων που έχουν επιλεγεί από δυο </a:t>
            </a:r>
            <a:r>
              <a:rPr lang="el-GR" dirty="0" smtClean="0"/>
              <a:t>πληθυσμούς </a:t>
            </a:r>
            <a:r>
              <a:rPr lang="el-GR" dirty="0"/>
              <a:t>που κατανέμονται κανονικά ως προς την μεταβλητή </a:t>
            </a:r>
            <a:r>
              <a:rPr lang="el-GR" dirty="0" smtClean="0"/>
              <a:t>Χ1 και Χ2 </a:t>
            </a:r>
            <a:r>
              <a:rPr lang="el-GR" dirty="0"/>
              <a:t>είναι</a:t>
            </a:r>
            <a:r>
              <a:rPr lang="en-US" dirty="0"/>
              <a:t>:</a:t>
            </a:r>
            <a:endParaRPr lang="el-GR" dirty="0"/>
          </a:p>
          <a:p>
            <a:pPr algn="just"/>
            <a:r>
              <a:rPr lang="en-US" sz="2800" b="1" dirty="0"/>
              <a:t>n</a:t>
            </a:r>
            <a:r>
              <a:rPr lang="en-US" sz="2800" b="1" baseline="-25000" dirty="0"/>
              <a:t>1</a:t>
            </a:r>
            <a:r>
              <a:rPr lang="en-US" sz="2800" b="1" dirty="0"/>
              <a:t>=</a:t>
            </a:r>
            <a:r>
              <a:rPr lang="el-GR" sz="2800" b="1" dirty="0">
                <a:solidFill>
                  <a:srgbClr val="000000"/>
                </a:solidFill>
              </a:rPr>
              <a:t>10</a:t>
            </a:r>
            <a:r>
              <a:rPr lang="en-US" sz="2800" b="1" dirty="0">
                <a:solidFill>
                  <a:srgbClr val="000000"/>
                </a:solidFill>
              </a:rPr>
              <a:t> </a:t>
            </a:r>
            <a:r>
              <a:rPr lang="el-GR" sz="2800" b="1" dirty="0">
                <a:solidFill>
                  <a:srgbClr val="000000"/>
                </a:solidFill>
              </a:rPr>
              <a:t>και</a:t>
            </a:r>
            <a:r>
              <a:rPr lang="el-GR" sz="2800" b="1" dirty="0"/>
              <a:t> </a:t>
            </a:r>
            <a:r>
              <a:rPr lang="en-US" sz="2800" b="1" dirty="0"/>
              <a:t>n</a:t>
            </a:r>
            <a:r>
              <a:rPr lang="en-US" sz="2800" b="1" baseline="-25000" dirty="0"/>
              <a:t>2</a:t>
            </a:r>
            <a:r>
              <a:rPr lang="en-US" sz="2800" b="1" dirty="0"/>
              <a:t>=</a:t>
            </a:r>
            <a:r>
              <a:rPr lang="el-GR" sz="2800" b="1" dirty="0"/>
              <a:t>8</a:t>
            </a:r>
            <a:r>
              <a:rPr lang="el-GR" sz="2800" dirty="0"/>
              <a:t> </a:t>
            </a:r>
            <a:r>
              <a:rPr lang="el-GR" sz="2800" b="1" dirty="0">
                <a:solidFill>
                  <a:srgbClr val="000000"/>
                </a:solidFill>
              </a:rPr>
              <a:t> </a:t>
            </a:r>
          </a:p>
          <a:p>
            <a:pPr algn="just"/>
            <a:r>
              <a:rPr lang="en-US" sz="2800" b="1" dirty="0"/>
              <a:t>S</a:t>
            </a:r>
            <a:r>
              <a:rPr lang="el-GR" sz="2800" b="1" baseline="-25000" dirty="0">
                <a:solidFill>
                  <a:srgbClr val="000000"/>
                </a:solidFill>
              </a:rPr>
              <a:t>1</a:t>
            </a:r>
            <a:r>
              <a:rPr lang="el-GR" sz="2800" b="1" baseline="30000" dirty="0">
                <a:solidFill>
                  <a:srgbClr val="000000"/>
                </a:solidFill>
              </a:rPr>
              <a:t>2</a:t>
            </a:r>
            <a:r>
              <a:rPr lang="el-GR" sz="2800" b="1" dirty="0">
                <a:solidFill>
                  <a:srgbClr val="000000"/>
                </a:solidFill>
              </a:rPr>
              <a:t>=1,7   </a:t>
            </a:r>
            <a:r>
              <a:rPr lang="en-US" sz="2800" b="1" dirty="0">
                <a:solidFill>
                  <a:srgbClr val="000000"/>
                </a:solidFill>
              </a:rPr>
              <a:t>S</a:t>
            </a:r>
            <a:r>
              <a:rPr lang="el-GR" sz="2800" b="1" baseline="-25000" dirty="0">
                <a:solidFill>
                  <a:srgbClr val="000000"/>
                </a:solidFill>
              </a:rPr>
              <a:t>2</a:t>
            </a:r>
            <a:r>
              <a:rPr lang="el-GR" sz="2800" b="1" baseline="30000" dirty="0">
                <a:solidFill>
                  <a:srgbClr val="000000"/>
                </a:solidFill>
              </a:rPr>
              <a:t>2</a:t>
            </a:r>
            <a:r>
              <a:rPr lang="el-GR" sz="2800" b="1" dirty="0">
                <a:solidFill>
                  <a:srgbClr val="000000"/>
                </a:solidFill>
              </a:rPr>
              <a:t>=2,2</a:t>
            </a:r>
          </a:p>
          <a:p>
            <a:pPr algn="just"/>
            <a:r>
              <a:rPr lang="el-GR" sz="2800" b="1" dirty="0">
                <a:solidFill>
                  <a:srgbClr val="000000"/>
                </a:solidFill>
              </a:rPr>
              <a:t>Να ελεγχθεί σε επίπεδο σημαντικότητας α=0,05 η ισότητα των μέσων των δυο πληθυσμών</a:t>
            </a:r>
          </a:p>
          <a:p>
            <a:pPr algn="just"/>
            <a:r>
              <a:rPr lang="el-GR" b="1" dirty="0">
                <a:solidFill>
                  <a:srgbClr val="000000"/>
                </a:solidFill>
              </a:rPr>
              <a:t>Η</a:t>
            </a:r>
            <a:r>
              <a:rPr lang="el-GR" b="1" baseline="-25000" dirty="0">
                <a:solidFill>
                  <a:srgbClr val="000000"/>
                </a:solidFill>
              </a:rPr>
              <a:t>0</a:t>
            </a:r>
            <a:r>
              <a:rPr lang="en-US" b="1" dirty="0">
                <a:solidFill>
                  <a:srgbClr val="000000"/>
                </a:solidFill>
              </a:rPr>
              <a:t>:</a:t>
            </a:r>
            <a:r>
              <a:rPr lang="el-GR" b="1" dirty="0">
                <a:solidFill>
                  <a:srgbClr val="000000"/>
                </a:solidFill>
              </a:rPr>
              <a:t> </a:t>
            </a:r>
            <a:r>
              <a:rPr lang="el-GR" sz="3600" b="1" dirty="0">
                <a:solidFill>
                  <a:srgbClr val="000000"/>
                </a:solidFill>
                <a:cs typeface="Times New Roman" pitchFamily="18" charset="0"/>
              </a:rPr>
              <a:t>μ</a:t>
            </a:r>
            <a:r>
              <a:rPr lang="el-GR" sz="3600" b="1" baseline="-25000" dirty="0">
                <a:solidFill>
                  <a:srgbClr val="000000"/>
                </a:solidFill>
              </a:rPr>
              <a:t>1</a:t>
            </a:r>
            <a:r>
              <a:rPr lang="el-GR" sz="3600" b="1" dirty="0">
                <a:solidFill>
                  <a:srgbClr val="000000"/>
                </a:solidFill>
                <a:cs typeface="Times New Roman" pitchFamily="18" charset="0"/>
              </a:rPr>
              <a:t> = μ</a:t>
            </a:r>
            <a:r>
              <a:rPr lang="el-GR" sz="3600" b="1" baseline="-25000" dirty="0">
                <a:solidFill>
                  <a:srgbClr val="000000"/>
                </a:solidFill>
              </a:rPr>
              <a:t>2</a:t>
            </a:r>
            <a:r>
              <a:rPr lang="el-GR" sz="2800" dirty="0">
                <a:latin typeface="Tahoma" pitchFamily="34" charset="0"/>
                <a:cs typeface="Tahoma" pitchFamily="34" charset="0"/>
              </a:rPr>
              <a:t>, </a:t>
            </a:r>
            <a:r>
              <a:rPr lang="en-US" sz="2800" dirty="0">
                <a:latin typeface="Tahoma" pitchFamily="34" charset="0"/>
                <a:cs typeface="Tahoma" pitchFamily="34" charset="0"/>
              </a:rPr>
              <a:t>    </a:t>
            </a:r>
            <a:r>
              <a:rPr lang="el-GR" b="1" dirty="0">
                <a:solidFill>
                  <a:srgbClr val="000000"/>
                </a:solidFill>
                <a:cs typeface="Times New Roman" pitchFamily="18" charset="0"/>
              </a:rPr>
              <a:t>Η</a:t>
            </a:r>
            <a:r>
              <a:rPr lang="el-GR" b="1" baseline="-25000" dirty="0">
                <a:solidFill>
                  <a:srgbClr val="000000"/>
                </a:solidFill>
              </a:rPr>
              <a:t>1</a:t>
            </a:r>
            <a:r>
              <a:rPr lang="el-GR" b="1" dirty="0">
                <a:solidFill>
                  <a:srgbClr val="000000"/>
                </a:solidFill>
                <a:cs typeface="Times New Roman" pitchFamily="18" charset="0"/>
              </a:rPr>
              <a:t>:μ</a:t>
            </a:r>
            <a:r>
              <a:rPr lang="el-GR" b="1" baseline="-25000" dirty="0">
                <a:solidFill>
                  <a:srgbClr val="000000"/>
                </a:solidFill>
              </a:rPr>
              <a:t>1</a:t>
            </a:r>
            <a:r>
              <a:rPr lang="el-GR" b="1" dirty="0">
                <a:solidFill>
                  <a:srgbClr val="000000"/>
                </a:solidFill>
              </a:rPr>
              <a:t> </a:t>
            </a:r>
            <a:r>
              <a:rPr lang="el-GR" b="1" dirty="0">
                <a:solidFill>
                  <a:srgbClr val="000000"/>
                </a:solidFill>
                <a:ea typeface="Arial Unicode MS" pitchFamily="34" charset="-128"/>
                <a:cs typeface="Arial Unicode MS" pitchFamily="34" charset="-128"/>
              </a:rPr>
              <a:t>≠</a:t>
            </a:r>
            <a:r>
              <a:rPr lang="el-GR" b="1" dirty="0">
                <a:solidFill>
                  <a:srgbClr val="000000"/>
                </a:solidFill>
              </a:rPr>
              <a:t> </a:t>
            </a:r>
            <a:r>
              <a:rPr lang="el-GR" b="1" dirty="0">
                <a:solidFill>
                  <a:srgbClr val="000000"/>
                </a:solidFill>
                <a:cs typeface="Times New Roman" pitchFamily="18" charset="0"/>
              </a:rPr>
              <a:t>μ</a:t>
            </a:r>
            <a:r>
              <a:rPr lang="el-GR" b="1" baseline="-25000" dirty="0">
                <a:solidFill>
                  <a:srgbClr val="000000"/>
                </a:solidFill>
              </a:rPr>
              <a:t>2</a:t>
            </a:r>
            <a:endParaRPr lang="el-GR" dirty="0"/>
          </a:p>
          <a:p>
            <a:pPr algn="just"/>
            <a:endParaRPr lang="el-GR" dirty="0"/>
          </a:p>
        </p:txBody>
      </p:sp>
      <p:graphicFrame>
        <p:nvGraphicFramePr>
          <p:cNvPr id="158720" name="Object 0"/>
          <p:cNvGraphicFramePr>
            <a:graphicFrameLocks noChangeAspect="1"/>
          </p:cNvGraphicFramePr>
          <p:nvPr/>
        </p:nvGraphicFramePr>
        <p:xfrm>
          <a:off x="3352800" y="2057400"/>
          <a:ext cx="3195638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8782" name="Εξίσωση" r:id="rId4" imgW="1295400" imgH="241300" progId="Equation.3">
                  <p:embed/>
                </p:oleObj>
              </mc:Choice>
              <mc:Fallback>
                <p:oleObj name="Εξίσωση" r:id="rId4" imgW="1295400" imgH="241300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2057400"/>
                        <a:ext cx="3195638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8721" name="Object 1"/>
          <p:cNvGraphicFramePr>
            <a:graphicFrameLocks noChangeAspect="1"/>
          </p:cNvGraphicFramePr>
          <p:nvPr/>
        </p:nvGraphicFramePr>
        <p:xfrm>
          <a:off x="185738" y="5334000"/>
          <a:ext cx="8958262" cy="1143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8783" name="Εξίσωση" r:id="rId6" imgW="3009900" imgH="457200" progId="Equation.3">
                  <p:embed/>
                </p:oleObj>
              </mc:Choice>
              <mc:Fallback>
                <p:oleObj name="Εξίσωση" r:id="rId6" imgW="3009900" imgH="457200" progId="Equation.3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738" y="5334000"/>
                        <a:ext cx="8958262" cy="1143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7461" name="AutoShape 5"/>
          <p:cNvSpPr>
            <a:spLocks noChangeArrowheads="1"/>
          </p:cNvSpPr>
          <p:nvPr/>
        </p:nvSpPr>
        <p:spPr bwMode="auto">
          <a:xfrm>
            <a:off x="8153400" y="4495800"/>
            <a:ext cx="976313" cy="485775"/>
          </a:xfrm>
          <a:prstGeom prst="rightArrow">
            <a:avLst>
              <a:gd name="adj1" fmla="val 50000"/>
              <a:gd name="adj2" fmla="val 50245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</p:spTree>
  </p:cSld>
  <p:clrMapOvr>
    <a:masterClrMapping/>
  </p:clrMapOvr>
  <p:transition spd="med">
    <p:random/>
    <p:sndAc>
      <p:stSnd>
        <p:snd r:embed="rId3" name="camera.wav"/>
      </p:stSnd>
    </p:sndAc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2"/>
          <p:cNvSpPr>
            <a:spLocks noGrp="1" noChangeArrowheads="1"/>
          </p:cNvSpPr>
          <p:nvPr>
            <p:ph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algn="just"/>
            <a:r>
              <a:rPr lang="en-US" sz="2800" b="1"/>
              <a:t>n</a:t>
            </a:r>
            <a:r>
              <a:rPr lang="en-US" sz="2800" b="1" baseline="-25000"/>
              <a:t>1</a:t>
            </a:r>
            <a:r>
              <a:rPr lang="en-US" sz="2800" b="1"/>
              <a:t>=</a:t>
            </a:r>
            <a:r>
              <a:rPr lang="el-GR" sz="2800" b="1">
                <a:solidFill>
                  <a:srgbClr val="000000"/>
                </a:solidFill>
              </a:rPr>
              <a:t>10</a:t>
            </a:r>
            <a:r>
              <a:rPr lang="en-US" sz="2800" b="1">
                <a:solidFill>
                  <a:srgbClr val="000000"/>
                </a:solidFill>
              </a:rPr>
              <a:t> </a:t>
            </a:r>
            <a:r>
              <a:rPr lang="el-GR" sz="2800" b="1">
                <a:solidFill>
                  <a:srgbClr val="000000"/>
                </a:solidFill>
              </a:rPr>
              <a:t>και</a:t>
            </a:r>
            <a:r>
              <a:rPr lang="el-GR" sz="2800" b="1"/>
              <a:t> </a:t>
            </a:r>
            <a:r>
              <a:rPr lang="en-US" sz="2800" b="1"/>
              <a:t>n</a:t>
            </a:r>
            <a:r>
              <a:rPr lang="en-US" sz="2800" b="1" baseline="-25000"/>
              <a:t>2</a:t>
            </a:r>
            <a:r>
              <a:rPr lang="en-US" sz="2800" b="1"/>
              <a:t>=</a:t>
            </a:r>
            <a:r>
              <a:rPr lang="el-GR" sz="2800" b="1"/>
              <a:t>8</a:t>
            </a:r>
            <a:r>
              <a:rPr lang="el-GR" sz="2800"/>
              <a:t> </a:t>
            </a:r>
            <a:r>
              <a:rPr lang="el-GR" sz="2800" b="1">
                <a:solidFill>
                  <a:srgbClr val="000000"/>
                </a:solidFill>
              </a:rPr>
              <a:t> </a:t>
            </a:r>
          </a:p>
          <a:p>
            <a:pPr algn="just"/>
            <a:r>
              <a:rPr lang="en-US" sz="2800" b="1"/>
              <a:t>S</a:t>
            </a:r>
            <a:r>
              <a:rPr lang="el-GR" sz="2800" b="1" baseline="-25000">
                <a:solidFill>
                  <a:srgbClr val="000000"/>
                </a:solidFill>
              </a:rPr>
              <a:t>1</a:t>
            </a:r>
            <a:r>
              <a:rPr lang="el-GR" sz="2800" b="1" baseline="30000">
                <a:solidFill>
                  <a:srgbClr val="000000"/>
                </a:solidFill>
              </a:rPr>
              <a:t>2</a:t>
            </a:r>
            <a:r>
              <a:rPr lang="el-GR" sz="2800" b="1">
                <a:solidFill>
                  <a:srgbClr val="000000"/>
                </a:solidFill>
              </a:rPr>
              <a:t>=1,7   </a:t>
            </a:r>
            <a:r>
              <a:rPr lang="en-US" sz="2800" b="1">
                <a:solidFill>
                  <a:srgbClr val="000000"/>
                </a:solidFill>
              </a:rPr>
              <a:t>S</a:t>
            </a:r>
            <a:r>
              <a:rPr lang="el-GR" sz="2800" b="1" baseline="-25000">
                <a:solidFill>
                  <a:srgbClr val="000000"/>
                </a:solidFill>
              </a:rPr>
              <a:t>2</a:t>
            </a:r>
            <a:r>
              <a:rPr lang="el-GR" sz="2800" b="1" baseline="30000">
                <a:solidFill>
                  <a:srgbClr val="000000"/>
                </a:solidFill>
              </a:rPr>
              <a:t>2</a:t>
            </a:r>
            <a:r>
              <a:rPr lang="el-GR" sz="2800" b="1">
                <a:solidFill>
                  <a:srgbClr val="000000"/>
                </a:solidFill>
              </a:rPr>
              <a:t>=2,2</a:t>
            </a:r>
          </a:p>
          <a:p>
            <a:pPr algn="just"/>
            <a:r>
              <a:rPr lang="el-GR" sz="2800" b="1">
                <a:solidFill>
                  <a:srgbClr val="000000"/>
                </a:solidFill>
              </a:rPr>
              <a:t>Να ελεγχθεί σε επίπεδο σημαντικότητας α=0,05 η ισότητα των μέσων των δυο πληθυσμών</a:t>
            </a:r>
          </a:p>
          <a:p>
            <a:pPr algn="just"/>
            <a:r>
              <a:rPr lang="el-GR" b="1">
                <a:solidFill>
                  <a:srgbClr val="000000"/>
                </a:solidFill>
              </a:rPr>
              <a:t>Η</a:t>
            </a:r>
            <a:r>
              <a:rPr lang="el-GR" b="1" baseline="-25000">
                <a:solidFill>
                  <a:srgbClr val="000000"/>
                </a:solidFill>
              </a:rPr>
              <a:t>0</a:t>
            </a:r>
            <a:r>
              <a:rPr lang="en-US" b="1">
                <a:solidFill>
                  <a:srgbClr val="000000"/>
                </a:solidFill>
              </a:rPr>
              <a:t>:</a:t>
            </a:r>
            <a:r>
              <a:rPr lang="el-GR" b="1">
                <a:solidFill>
                  <a:srgbClr val="000000"/>
                </a:solidFill>
              </a:rPr>
              <a:t> </a:t>
            </a:r>
            <a:r>
              <a:rPr lang="el-GR" sz="3600" b="1">
                <a:solidFill>
                  <a:srgbClr val="000000"/>
                </a:solidFill>
                <a:cs typeface="Times New Roman" pitchFamily="18" charset="0"/>
              </a:rPr>
              <a:t>μ</a:t>
            </a:r>
            <a:r>
              <a:rPr lang="el-GR" sz="3600" b="1" baseline="-25000">
                <a:solidFill>
                  <a:srgbClr val="000000"/>
                </a:solidFill>
              </a:rPr>
              <a:t>1</a:t>
            </a:r>
            <a:r>
              <a:rPr lang="el-GR" sz="3600" b="1">
                <a:solidFill>
                  <a:srgbClr val="000000"/>
                </a:solidFill>
                <a:cs typeface="Times New Roman" pitchFamily="18" charset="0"/>
              </a:rPr>
              <a:t> = μ</a:t>
            </a:r>
            <a:r>
              <a:rPr lang="el-GR" sz="3600" b="1" baseline="-25000">
                <a:solidFill>
                  <a:srgbClr val="000000"/>
                </a:solidFill>
              </a:rPr>
              <a:t>2 </a:t>
            </a:r>
            <a:r>
              <a:rPr lang="el-GR" sz="2800">
                <a:latin typeface="Tahoma" pitchFamily="34" charset="0"/>
              </a:rPr>
              <a:t>ή </a:t>
            </a:r>
            <a:r>
              <a:rPr lang="el-GR" sz="2800">
                <a:latin typeface="Tahoma" pitchFamily="34" charset="0"/>
                <a:cs typeface="Tahoma" pitchFamily="34" charset="0"/>
              </a:rPr>
              <a:t> </a:t>
            </a:r>
            <a:r>
              <a:rPr lang="el-GR" sz="3600" b="1">
                <a:solidFill>
                  <a:srgbClr val="000000"/>
                </a:solidFill>
                <a:cs typeface="Times New Roman" pitchFamily="18" charset="0"/>
              </a:rPr>
              <a:t>μ</a:t>
            </a:r>
            <a:r>
              <a:rPr lang="el-GR" sz="3600" b="1" baseline="-25000">
                <a:solidFill>
                  <a:srgbClr val="000000"/>
                </a:solidFill>
              </a:rPr>
              <a:t>1</a:t>
            </a:r>
            <a:r>
              <a:rPr lang="el-GR" sz="3600" b="1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l-GR" sz="3600" b="1">
                <a:solidFill>
                  <a:srgbClr val="000000"/>
                </a:solidFill>
              </a:rPr>
              <a:t>-</a:t>
            </a:r>
            <a:r>
              <a:rPr lang="el-GR" sz="3600" b="1">
                <a:solidFill>
                  <a:srgbClr val="000000"/>
                </a:solidFill>
                <a:cs typeface="Times New Roman" pitchFamily="18" charset="0"/>
              </a:rPr>
              <a:t> μ</a:t>
            </a:r>
            <a:r>
              <a:rPr lang="el-GR" sz="3600" b="1" baseline="-25000">
                <a:solidFill>
                  <a:srgbClr val="000000"/>
                </a:solidFill>
              </a:rPr>
              <a:t>2</a:t>
            </a:r>
            <a:r>
              <a:rPr lang="en-US" sz="2800">
                <a:latin typeface="Tahoma" pitchFamily="34" charset="0"/>
                <a:cs typeface="Tahoma" pitchFamily="34" charset="0"/>
              </a:rPr>
              <a:t> </a:t>
            </a:r>
            <a:r>
              <a:rPr lang="el-GR" sz="2800">
                <a:latin typeface="Tahoma" pitchFamily="34" charset="0"/>
              </a:rPr>
              <a:t>=0    </a:t>
            </a:r>
            <a:r>
              <a:rPr lang="en-US" sz="2800">
                <a:latin typeface="Tahoma" pitchFamily="34" charset="0"/>
                <a:cs typeface="Tahoma" pitchFamily="34" charset="0"/>
              </a:rPr>
              <a:t> </a:t>
            </a:r>
            <a:r>
              <a:rPr lang="el-GR" b="1">
                <a:solidFill>
                  <a:srgbClr val="000000"/>
                </a:solidFill>
                <a:cs typeface="Times New Roman" pitchFamily="18" charset="0"/>
              </a:rPr>
              <a:t>Η</a:t>
            </a:r>
            <a:r>
              <a:rPr lang="el-GR" b="1" baseline="-25000">
                <a:solidFill>
                  <a:srgbClr val="000000"/>
                </a:solidFill>
              </a:rPr>
              <a:t>1</a:t>
            </a:r>
            <a:r>
              <a:rPr lang="el-GR" b="1">
                <a:solidFill>
                  <a:srgbClr val="000000"/>
                </a:solidFill>
                <a:cs typeface="Times New Roman" pitchFamily="18" charset="0"/>
              </a:rPr>
              <a:t>:μ</a:t>
            </a:r>
            <a:r>
              <a:rPr lang="el-GR" b="1" baseline="-25000">
                <a:solidFill>
                  <a:srgbClr val="000000"/>
                </a:solidFill>
              </a:rPr>
              <a:t>1</a:t>
            </a:r>
            <a:r>
              <a:rPr lang="el-GR" b="1">
                <a:solidFill>
                  <a:srgbClr val="000000"/>
                </a:solidFill>
              </a:rPr>
              <a:t> </a:t>
            </a:r>
            <a:r>
              <a:rPr lang="el-GR" b="1">
                <a:solidFill>
                  <a:srgbClr val="000000"/>
                </a:solidFill>
                <a:ea typeface="Arial Unicode MS" pitchFamily="34" charset="-128"/>
                <a:cs typeface="Arial Unicode MS" pitchFamily="34" charset="-128"/>
              </a:rPr>
              <a:t>≠</a:t>
            </a:r>
            <a:r>
              <a:rPr lang="el-GR" b="1">
                <a:solidFill>
                  <a:srgbClr val="000000"/>
                </a:solidFill>
              </a:rPr>
              <a:t> </a:t>
            </a:r>
            <a:r>
              <a:rPr lang="el-GR" b="1">
                <a:solidFill>
                  <a:srgbClr val="000000"/>
                </a:solidFill>
                <a:cs typeface="Times New Roman" pitchFamily="18" charset="0"/>
              </a:rPr>
              <a:t>μ</a:t>
            </a:r>
            <a:r>
              <a:rPr lang="el-GR" b="1" baseline="-25000">
                <a:solidFill>
                  <a:srgbClr val="000000"/>
                </a:solidFill>
              </a:rPr>
              <a:t>2</a:t>
            </a:r>
            <a:endParaRPr lang="el-GR"/>
          </a:p>
          <a:p>
            <a:pPr algn="just"/>
            <a:endParaRPr lang="el-GR"/>
          </a:p>
        </p:txBody>
      </p:sp>
      <p:graphicFrame>
        <p:nvGraphicFramePr>
          <p:cNvPr id="159744" name="Object 0"/>
          <p:cNvGraphicFramePr>
            <a:graphicFrameLocks noChangeAspect="1"/>
          </p:cNvGraphicFramePr>
          <p:nvPr/>
        </p:nvGraphicFramePr>
        <p:xfrm>
          <a:off x="3124200" y="0"/>
          <a:ext cx="3195638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9894" name="Εξίσωση" r:id="rId4" imgW="1295400" imgH="241300" progId="Equation.3">
                  <p:embed/>
                </p:oleObj>
              </mc:Choice>
              <mc:Fallback>
                <p:oleObj name="Εξίσωση" r:id="rId4" imgW="1295400" imgH="241300" progId="Equation.3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0"/>
                        <a:ext cx="3195638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9745" name="Object 1"/>
          <p:cNvGraphicFramePr>
            <a:graphicFrameLocks noChangeAspect="1"/>
          </p:cNvGraphicFramePr>
          <p:nvPr/>
        </p:nvGraphicFramePr>
        <p:xfrm>
          <a:off x="7391400" y="2057400"/>
          <a:ext cx="15494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9895" name="Εξίσωση" r:id="rId6" imgW="520700" imgH="228600" progId="Equation.3">
                  <p:embed/>
                </p:oleObj>
              </mc:Choice>
              <mc:Fallback>
                <p:oleObj name="Εξίσωση" r:id="rId6" imgW="520700" imgH="228600" progId="Equation.3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91400" y="2057400"/>
                        <a:ext cx="1549400" cy="571500"/>
                      </a:xfrm>
                      <a:prstGeom prst="rect">
                        <a:avLst/>
                      </a:prstGeom>
                      <a:solidFill>
                        <a:srgbClr val="33CCFF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9746" name="Object 2"/>
          <p:cNvGraphicFramePr>
            <a:graphicFrameLocks noChangeAspect="1"/>
          </p:cNvGraphicFramePr>
          <p:nvPr/>
        </p:nvGraphicFramePr>
        <p:xfrm>
          <a:off x="457200" y="2667000"/>
          <a:ext cx="7424738" cy="137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9896" name="Εξίσωση" r:id="rId8" imgW="2717800" imgH="482600" progId="Equation.3">
                  <p:embed/>
                </p:oleObj>
              </mc:Choice>
              <mc:Fallback>
                <p:oleObj name="Εξίσωση" r:id="rId8" imgW="2717800" imgH="482600" progId="Equation.3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2667000"/>
                        <a:ext cx="7424738" cy="1371600"/>
                      </a:xfrm>
                      <a:prstGeom prst="rect">
                        <a:avLst/>
                      </a:prstGeom>
                      <a:solidFill>
                        <a:srgbClr val="FFFF99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9747" name="Object 3"/>
          <p:cNvGraphicFramePr>
            <a:graphicFrameLocks noChangeAspect="1"/>
          </p:cNvGraphicFramePr>
          <p:nvPr/>
        </p:nvGraphicFramePr>
        <p:xfrm>
          <a:off x="381000" y="4114800"/>
          <a:ext cx="7886700" cy="149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9897" name="Εξίσωση" r:id="rId10" imgW="2628900" imgH="482600" progId="Equation.3">
                  <p:embed/>
                </p:oleObj>
              </mc:Choice>
              <mc:Fallback>
                <p:oleObj name="Εξίσωση" r:id="rId10" imgW="2628900" imgH="482600" progId="Equation.3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" y="4114800"/>
                        <a:ext cx="7886700" cy="1498600"/>
                      </a:xfrm>
                      <a:prstGeom prst="rect">
                        <a:avLst/>
                      </a:prstGeom>
                      <a:solidFill>
                        <a:srgbClr val="CCCCFF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9748" name="Object 4"/>
          <p:cNvGraphicFramePr>
            <a:graphicFrameLocks noChangeAspect="1"/>
          </p:cNvGraphicFramePr>
          <p:nvPr/>
        </p:nvGraphicFramePr>
        <p:xfrm>
          <a:off x="228600" y="5791200"/>
          <a:ext cx="8077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9898" name="Εξίσωση" r:id="rId12" imgW="2019300" imgH="215900" progId="Equation.3">
                  <p:embed/>
                </p:oleObj>
              </mc:Choice>
              <mc:Fallback>
                <p:oleObj name="Εξίσωση" r:id="rId12" imgW="2019300" imgH="215900" progId="Equation.3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" y="5791200"/>
                        <a:ext cx="80772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>
    <p:random/>
    <p:sndAc>
      <p:stSnd>
        <p:snd r:embed="rId3" name="camera.wav"/>
      </p:stSnd>
    </p:sndAc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/>
          <p:cNvSpPr>
            <a:spLocks noGrp="1" noChangeArrowheads="1"/>
          </p:cNvSpPr>
          <p:nvPr>
            <p:ph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algn="just"/>
            <a:r>
              <a:rPr lang="en-US" sz="2800" b="1" dirty="0"/>
              <a:t>n</a:t>
            </a:r>
            <a:r>
              <a:rPr lang="en-US" sz="2800" b="1" baseline="-25000" dirty="0"/>
              <a:t>1</a:t>
            </a:r>
            <a:r>
              <a:rPr lang="en-US" sz="2800" b="1" dirty="0"/>
              <a:t>=</a:t>
            </a:r>
            <a:r>
              <a:rPr lang="el-GR" sz="2800" b="1" dirty="0">
                <a:solidFill>
                  <a:srgbClr val="000000"/>
                </a:solidFill>
              </a:rPr>
              <a:t>10</a:t>
            </a:r>
            <a:r>
              <a:rPr lang="en-US" sz="2800" b="1" dirty="0">
                <a:solidFill>
                  <a:srgbClr val="000000"/>
                </a:solidFill>
              </a:rPr>
              <a:t> </a:t>
            </a:r>
            <a:r>
              <a:rPr lang="el-GR" sz="2800" b="1" dirty="0">
                <a:solidFill>
                  <a:srgbClr val="000000"/>
                </a:solidFill>
              </a:rPr>
              <a:t>και</a:t>
            </a:r>
            <a:r>
              <a:rPr lang="el-GR" sz="2800" b="1" dirty="0"/>
              <a:t> </a:t>
            </a:r>
            <a:r>
              <a:rPr lang="en-US" sz="2800" b="1" dirty="0"/>
              <a:t>n</a:t>
            </a:r>
            <a:r>
              <a:rPr lang="en-US" sz="2800" b="1" baseline="-25000" dirty="0"/>
              <a:t>2</a:t>
            </a:r>
            <a:r>
              <a:rPr lang="en-US" sz="2800" b="1" dirty="0"/>
              <a:t>=</a:t>
            </a:r>
            <a:r>
              <a:rPr lang="el-GR" sz="2800" b="1" dirty="0"/>
              <a:t>8</a:t>
            </a:r>
            <a:r>
              <a:rPr lang="el-GR" sz="2800" dirty="0"/>
              <a:t> </a:t>
            </a:r>
            <a:r>
              <a:rPr lang="el-GR" sz="2800" b="1" dirty="0">
                <a:solidFill>
                  <a:srgbClr val="000000"/>
                </a:solidFill>
              </a:rPr>
              <a:t> </a:t>
            </a:r>
          </a:p>
          <a:p>
            <a:pPr algn="just">
              <a:lnSpc>
                <a:spcPct val="90000"/>
              </a:lnSpc>
              <a:spcBef>
                <a:spcPct val="5000"/>
              </a:spcBef>
            </a:pPr>
            <a:r>
              <a:rPr lang="en-US" sz="2800" b="1" dirty="0"/>
              <a:t>S</a:t>
            </a:r>
            <a:r>
              <a:rPr lang="el-GR" sz="2800" b="1" baseline="-25000" dirty="0">
                <a:solidFill>
                  <a:srgbClr val="000000"/>
                </a:solidFill>
              </a:rPr>
              <a:t>1</a:t>
            </a:r>
            <a:r>
              <a:rPr lang="el-GR" sz="2800" b="1" baseline="30000" dirty="0">
                <a:solidFill>
                  <a:srgbClr val="000000"/>
                </a:solidFill>
              </a:rPr>
              <a:t>2</a:t>
            </a:r>
            <a:r>
              <a:rPr lang="el-GR" sz="2800" b="1" dirty="0">
                <a:solidFill>
                  <a:srgbClr val="000000"/>
                </a:solidFill>
              </a:rPr>
              <a:t>=1,7   </a:t>
            </a:r>
            <a:r>
              <a:rPr lang="en-US" sz="2800" b="1" dirty="0">
                <a:solidFill>
                  <a:srgbClr val="000000"/>
                </a:solidFill>
              </a:rPr>
              <a:t>S</a:t>
            </a:r>
            <a:r>
              <a:rPr lang="el-GR" sz="2800" b="1" baseline="-25000" dirty="0">
                <a:solidFill>
                  <a:srgbClr val="000000"/>
                </a:solidFill>
              </a:rPr>
              <a:t>2</a:t>
            </a:r>
            <a:r>
              <a:rPr lang="el-GR" sz="2800" b="1" baseline="30000" dirty="0">
                <a:solidFill>
                  <a:srgbClr val="000000"/>
                </a:solidFill>
              </a:rPr>
              <a:t>2</a:t>
            </a:r>
            <a:r>
              <a:rPr lang="el-GR" sz="2800" b="1" dirty="0">
                <a:solidFill>
                  <a:srgbClr val="000000"/>
                </a:solidFill>
              </a:rPr>
              <a:t>=2,2</a:t>
            </a:r>
          </a:p>
          <a:p>
            <a:pPr algn="just">
              <a:lnSpc>
                <a:spcPct val="90000"/>
              </a:lnSpc>
              <a:spcBef>
                <a:spcPct val="5000"/>
              </a:spcBef>
            </a:pPr>
            <a:r>
              <a:rPr lang="el-GR" sz="2800" b="1" dirty="0">
                <a:solidFill>
                  <a:srgbClr val="000000"/>
                </a:solidFill>
              </a:rPr>
              <a:t>Να ελεγχθεί σε επίπεδο σημαντικότητας α=0,05 η ισότητα των μέσων των δυο πληθυσμών</a:t>
            </a:r>
          </a:p>
          <a:p>
            <a:pPr algn="just">
              <a:lnSpc>
                <a:spcPct val="90000"/>
              </a:lnSpc>
              <a:spcBef>
                <a:spcPct val="5000"/>
              </a:spcBef>
            </a:pPr>
            <a:r>
              <a:rPr lang="el-GR" b="1" dirty="0">
                <a:solidFill>
                  <a:srgbClr val="000000"/>
                </a:solidFill>
              </a:rPr>
              <a:t>Η</a:t>
            </a:r>
            <a:r>
              <a:rPr lang="el-GR" b="1" baseline="-25000" dirty="0">
                <a:solidFill>
                  <a:srgbClr val="000000"/>
                </a:solidFill>
              </a:rPr>
              <a:t>0</a:t>
            </a:r>
            <a:r>
              <a:rPr lang="en-US" b="1" dirty="0">
                <a:solidFill>
                  <a:srgbClr val="000000"/>
                </a:solidFill>
              </a:rPr>
              <a:t>:</a:t>
            </a:r>
            <a:r>
              <a:rPr lang="el-GR" b="1" dirty="0">
                <a:solidFill>
                  <a:srgbClr val="000000"/>
                </a:solidFill>
              </a:rPr>
              <a:t> </a:t>
            </a:r>
            <a:r>
              <a:rPr lang="el-GR" sz="3600" b="1" dirty="0">
                <a:solidFill>
                  <a:srgbClr val="000000"/>
                </a:solidFill>
                <a:cs typeface="Times New Roman" pitchFamily="18" charset="0"/>
              </a:rPr>
              <a:t>μ</a:t>
            </a:r>
            <a:r>
              <a:rPr lang="el-GR" sz="3600" b="1" baseline="-25000" dirty="0">
                <a:solidFill>
                  <a:srgbClr val="000000"/>
                </a:solidFill>
              </a:rPr>
              <a:t>1</a:t>
            </a:r>
            <a:r>
              <a:rPr lang="el-GR" sz="3600" b="1" dirty="0">
                <a:solidFill>
                  <a:srgbClr val="000000"/>
                </a:solidFill>
                <a:cs typeface="Times New Roman" pitchFamily="18" charset="0"/>
              </a:rPr>
              <a:t> = μ</a:t>
            </a:r>
            <a:r>
              <a:rPr lang="el-GR" sz="3600" b="1" baseline="-25000" dirty="0">
                <a:solidFill>
                  <a:srgbClr val="000000"/>
                </a:solidFill>
              </a:rPr>
              <a:t>2</a:t>
            </a:r>
            <a:r>
              <a:rPr lang="el-GR" sz="2800" dirty="0">
                <a:latin typeface="Tahoma" pitchFamily="34" charset="0"/>
              </a:rPr>
              <a:t> ή </a:t>
            </a:r>
            <a:r>
              <a:rPr lang="el-GR" sz="2800" dirty="0">
                <a:latin typeface="Tahoma" pitchFamily="34" charset="0"/>
                <a:cs typeface="Tahoma" pitchFamily="34" charset="0"/>
              </a:rPr>
              <a:t> </a:t>
            </a:r>
            <a:r>
              <a:rPr lang="el-GR" sz="3600" b="1" dirty="0">
                <a:solidFill>
                  <a:srgbClr val="000000"/>
                </a:solidFill>
                <a:cs typeface="Times New Roman" pitchFamily="18" charset="0"/>
              </a:rPr>
              <a:t>μ</a:t>
            </a:r>
            <a:r>
              <a:rPr lang="el-GR" sz="3600" b="1" baseline="-25000" dirty="0">
                <a:solidFill>
                  <a:srgbClr val="000000"/>
                </a:solidFill>
              </a:rPr>
              <a:t>1</a:t>
            </a:r>
            <a:r>
              <a:rPr lang="el-GR" sz="3600" b="1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l-GR" sz="3600" b="1" dirty="0">
                <a:solidFill>
                  <a:srgbClr val="000000"/>
                </a:solidFill>
              </a:rPr>
              <a:t>-</a:t>
            </a:r>
            <a:r>
              <a:rPr lang="el-GR" sz="3600" b="1" dirty="0">
                <a:solidFill>
                  <a:srgbClr val="000000"/>
                </a:solidFill>
                <a:cs typeface="Times New Roman" pitchFamily="18" charset="0"/>
              </a:rPr>
              <a:t> μ</a:t>
            </a:r>
            <a:r>
              <a:rPr lang="el-GR" sz="3600" b="1" baseline="-25000" dirty="0">
                <a:solidFill>
                  <a:srgbClr val="000000"/>
                </a:solidFill>
              </a:rPr>
              <a:t>2</a:t>
            </a:r>
            <a:r>
              <a:rPr lang="en-US" sz="2800" dirty="0">
                <a:latin typeface="Tahoma" pitchFamily="34" charset="0"/>
                <a:cs typeface="Tahoma" pitchFamily="34" charset="0"/>
              </a:rPr>
              <a:t> </a:t>
            </a:r>
            <a:r>
              <a:rPr lang="el-GR" sz="2800" dirty="0">
                <a:latin typeface="Tahoma" pitchFamily="34" charset="0"/>
              </a:rPr>
              <a:t>=0  </a:t>
            </a:r>
            <a:r>
              <a:rPr lang="el-GR" b="1" dirty="0">
                <a:solidFill>
                  <a:srgbClr val="000000"/>
                </a:solidFill>
                <a:cs typeface="Times New Roman" pitchFamily="18" charset="0"/>
              </a:rPr>
              <a:t>Η</a:t>
            </a:r>
            <a:r>
              <a:rPr lang="el-GR" b="1" baseline="-25000" dirty="0">
                <a:solidFill>
                  <a:srgbClr val="000000"/>
                </a:solidFill>
              </a:rPr>
              <a:t>1</a:t>
            </a:r>
            <a:r>
              <a:rPr lang="el-GR" b="1" dirty="0">
                <a:solidFill>
                  <a:srgbClr val="000000"/>
                </a:solidFill>
                <a:cs typeface="Times New Roman" pitchFamily="18" charset="0"/>
              </a:rPr>
              <a:t>:μ</a:t>
            </a:r>
            <a:r>
              <a:rPr lang="el-GR" b="1" baseline="-25000" dirty="0">
                <a:solidFill>
                  <a:srgbClr val="000000"/>
                </a:solidFill>
              </a:rPr>
              <a:t>1</a:t>
            </a:r>
            <a:r>
              <a:rPr lang="el-GR" b="1" dirty="0">
                <a:solidFill>
                  <a:srgbClr val="000000"/>
                </a:solidFill>
              </a:rPr>
              <a:t> </a:t>
            </a:r>
            <a:r>
              <a:rPr lang="el-GR" b="1" dirty="0">
                <a:solidFill>
                  <a:srgbClr val="000000"/>
                </a:solidFill>
                <a:ea typeface="Arial Unicode MS" pitchFamily="34" charset="-128"/>
                <a:cs typeface="Arial Unicode MS" pitchFamily="34" charset="-128"/>
              </a:rPr>
              <a:t>≠</a:t>
            </a:r>
            <a:r>
              <a:rPr lang="el-GR" b="1" dirty="0">
                <a:solidFill>
                  <a:srgbClr val="000000"/>
                </a:solidFill>
              </a:rPr>
              <a:t> </a:t>
            </a:r>
            <a:r>
              <a:rPr lang="el-GR" b="1" dirty="0">
                <a:solidFill>
                  <a:srgbClr val="000000"/>
                </a:solidFill>
                <a:cs typeface="Times New Roman" pitchFamily="18" charset="0"/>
              </a:rPr>
              <a:t>μ</a:t>
            </a:r>
            <a:r>
              <a:rPr lang="el-GR" b="1" baseline="-25000" dirty="0">
                <a:solidFill>
                  <a:srgbClr val="000000"/>
                </a:solidFill>
              </a:rPr>
              <a:t>2</a:t>
            </a:r>
          </a:p>
          <a:p>
            <a:pPr algn="just">
              <a:lnSpc>
                <a:spcPct val="90000"/>
              </a:lnSpc>
              <a:spcBef>
                <a:spcPct val="5000"/>
              </a:spcBef>
            </a:pPr>
            <a:endParaRPr lang="el-GR" b="1" baseline="-25000" dirty="0">
              <a:solidFill>
                <a:srgbClr val="000000"/>
              </a:solidFill>
            </a:endParaRPr>
          </a:p>
          <a:p>
            <a:pPr algn="just">
              <a:lnSpc>
                <a:spcPct val="90000"/>
              </a:lnSpc>
              <a:spcBef>
                <a:spcPct val="5000"/>
              </a:spcBef>
            </a:pPr>
            <a:endParaRPr lang="el-GR" b="1" baseline="-25000" dirty="0">
              <a:solidFill>
                <a:srgbClr val="000000"/>
              </a:solidFill>
            </a:endParaRPr>
          </a:p>
          <a:p>
            <a:pPr algn="just">
              <a:lnSpc>
                <a:spcPct val="90000"/>
              </a:lnSpc>
              <a:spcBef>
                <a:spcPct val="5000"/>
              </a:spcBef>
            </a:pPr>
            <a:endParaRPr lang="el-GR" b="1" baseline="-25000" dirty="0">
              <a:solidFill>
                <a:srgbClr val="000000"/>
              </a:solidFill>
            </a:endParaRPr>
          </a:p>
          <a:p>
            <a:endParaRPr lang="el-GR" dirty="0"/>
          </a:p>
          <a:p>
            <a:r>
              <a:rPr lang="el-GR" dirty="0"/>
              <a:t>α</a:t>
            </a:r>
            <a:r>
              <a:rPr lang="en-US" dirty="0"/>
              <a:t>=</a:t>
            </a:r>
            <a:r>
              <a:rPr lang="el-GR" dirty="0"/>
              <a:t>0,05    </a:t>
            </a:r>
            <a:r>
              <a:rPr lang="en-US" dirty="0" smtClean="0">
                <a:sym typeface="Wingdings" pitchFamily="2" charset="2"/>
              </a:rPr>
              <a:t>  </a:t>
            </a:r>
            <a:r>
              <a:rPr lang="en-US" dirty="0">
                <a:sym typeface="Wingdings" pitchFamily="2" charset="2"/>
              </a:rPr>
              <a:t>t</a:t>
            </a:r>
            <a:r>
              <a:rPr lang="en-US" baseline="-25000" dirty="0">
                <a:sym typeface="Wingdings" pitchFamily="2" charset="2"/>
              </a:rPr>
              <a:t>n-1</a:t>
            </a:r>
            <a:r>
              <a:rPr lang="en-US" dirty="0">
                <a:sym typeface="Wingdings" pitchFamily="2" charset="2"/>
              </a:rPr>
              <a:t>=t</a:t>
            </a:r>
            <a:r>
              <a:rPr lang="en-US" baseline="-25000" dirty="0">
                <a:sym typeface="Wingdings" pitchFamily="2" charset="2"/>
              </a:rPr>
              <a:t>18-</a:t>
            </a:r>
            <a:r>
              <a:rPr lang="el-GR" baseline="-25000" dirty="0">
                <a:sym typeface="Wingdings" pitchFamily="2" charset="2"/>
              </a:rPr>
              <a:t>2</a:t>
            </a:r>
            <a:r>
              <a:rPr lang="en-US" dirty="0">
                <a:sym typeface="Wingdings" pitchFamily="2" charset="2"/>
              </a:rPr>
              <a:t>=t</a:t>
            </a:r>
            <a:r>
              <a:rPr lang="en-US" baseline="-25000" dirty="0">
                <a:sym typeface="Wingdings" pitchFamily="2" charset="2"/>
              </a:rPr>
              <a:t>1</a:t>
            </a:r>
            <a:r>
              <a:rPr lang="el-GR" baseline="-25000" dirty="0" smtClean="0">
                <a:sym typeface="Wingdings" pitchFamily="2" charset="2"/>
              </a:rPr>
              <a:t>6</a:t>
            </a:r>
            <a:r>
              <a:rPr lang="el-GR" dirty="0" smtClean="0">
                <a:sym typeface="Wingdings" pitchFamily="2" charset="2"/>
              </a:rPr>
              <a:t>=2,120</a:t>
            </a:r>
            <a:endParaRPr lang="el-GR" baseline="-25000" dirty="0">
              <a:sym typeface="Wingdings" pitchFamily="2" charset="2"/>
            </a:endParaRPr>
          </a:p>
          <a:p>
            <a:endParaRPr lang="el-GR" dirty="0"/>
          </a:p>
          <a:p>
            <a:pPr algn="just">
              <a:lnSpc>
                <a:spcPct val="90000"/>
              </a:lnSpc>
              <a:spcBef>
                <a:spcPct val="5000"/>
              </a:spcBef>
            </a:pPr>
            <a:endParaRPr lang="el-GR" dirty="0"/>
          </a:p>
          <a:p>
            <a:pPr algn="just"/>
            <a:endParaRPr lang="el-GR" dirty="0"/>
          </a:p>
        </p:txBody>
      </p:sp>
      <p:graphicFrame>
        <p:nvGraphicFramePr>
          <p:cNvPr id="160768" name="Object 0"/>
          <p:cNvGraphicFramePr>
            <a:graphicFrameLocks noChangeAspect="1"/>
          </p:cNvGraphicFramePr>
          <p:nvPr/>
        </p:nvGraphicFramePr>
        <p:xfrm>
          <a:off x="3124200" y="0"/>
          <a:ext cx="35052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0940" name="Εξίσωση" r:id="rId4" imgW="1295400" imgH="241300" progId="Equation.3">
                  <p:embed/>
                </p:oleObj>
              </mc:Choice>
              <mc:Fallback>
                <p:oleObj name="Εξίσωση" r:id="rId4" imgW="1295400" imgH="241300" progId="Equation.3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0"/>
                        <a:ext cx="3505200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0769" name="Object 1"/>
          <p:cNvGraphicFramePr>
            <a:graphicFrameLocks noChangeAspect="1"/>
          </p:cNvGraphicFramePr>
          <p:nvPr/>
        </p:nvGraphicFramePr>
        <p:xfrm>
          <a:off x="0" y="2209800"/>
          <a:ext cx="7886700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0941" name="Εξίσωση" r:id="rId6" imgW="2628900" imgH="482600" progId="Equation.3">
                  <p:embed/>
                </p:oleObj>
              </mc:Choice>
              <mc:Fallback>
                <p:oleObj name="Εξίσωση" r:id="rId6" imgW="2628900" imgH="482600" progId="Equation.3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2209800"/>
                        <a:ext cx="7886700" cy="1066800"/>
                      </a:xfrm>
                      <a:prstGeom prst="rect">
                        <a:avLst/>
                      </a:prstGeom>
                      <a:solidFill>
                        <a:srgbClr val="CCCCFF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0770" name="Object 2"/>
          <p:cNvGraphicFramePr>
            <a:graphicFrameLocks noChangeAspect="1"/>
          </p:cNvGraphicFramePr>
          <p:nvPr/>
        </p:nvGraphicFramePr>
        <p:xfrm>
          <a:off x="914400" y="3276600"/>
          <a:ext cx="53340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0942" name="Εξίσωση" r:id="rId8" imgW="2019300" imgH="215900" progId="Equation.3">
                  <p:embed/>
                </p:oleObj>
              </mc:Choice>
              <mc:Fallback>
                <p:oleObj name="Εξίσωση" r:id="rId8" imgW="2019300" imgH="215900" progId="Equation.3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3276600"/>
                        <a:ext cx="5334000" cy="533400"/>
                      </a:xfrm>
                      <a:prstGeom prst="rect">
                        <a:avLst/>
                      </a:prstGeom>
                      <a:solidFill>
                        <a:srgbClr val="33CCFF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077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39302072"/>
              </p:ext>
            </p:extLst>
          </p:nvPr>
        </p:nvGraphicFramePr>
        <p:xfrm>
          <a:off x="104775" y="4402138"/>
          <a:ext cx="3143250" cy="1585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0943" name="Εξίσωση" r:id="rId10" imgW="1346040" imgH="672840" progId="Equation.3">
                  <p:embed/>
                </p:oleObj>
              </mc:Choice>
              <mc:Fallback>
                <p:oleObj name="Εξίσωση" r:id="rId10" imgW="1346040" imgH="672840" progId="Equation.3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775" y="4402138"/>
                        <a:ext cx="3143250" cy="15859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0773" name="Object 5"/>
          <p:cNvGraphicFramePr>
            <a:graphicFrameLocks noChangeAspect="1"/>
          </p:cNvGraphicFramePr>
          <p:nvPr/>
        </p:nvGraphicFramePr>
        <p:xfrm>
          <a:off x="3521075" y="4495800"/>
          <a:ext cx="5530850" cy="2255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0944" name="Έγγραφο" r:id="rId13" imgW="5717584" imgH="2301274" progId="Word.Document.12">
                  <p:embed/>
                </p:oleObj>
              </mc:Choice>
              <mc:Fallback>
                <p:oleObj name="Έγγραφο" r:id="rId13" imgW="5717584" imgH="2301274" progId="Word.Document.12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21075" y="4495800"/>
                        <a:ext cx="5530850" cy="2255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>
    <p:random/>
    <p:sndAc>
      <p:stSnd>
        <p:snd r:embed="rId3" name="camera.wav"/>
      </p:stSnd>
    </p:sndAc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683568" y="116632"/>
            <a:ext cx="7772400" cy="1143000"/>
          </a:xfrm>
        </p:spPr>
        <p:txBody>
          <a:bodyPr/>
          <a:lstStyle/>
          <a:p>
            <a:r>
              <a:rPr lang="el-GR" dirty="0" smtClean="0"/>
              <a:t>Άσκηση Αξιολόγησης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0" y="1340768"/>
            <a:ext cx="9144000" cy="5517232"/>
          </a:xfrm>
        </p:spPr>
        <p:txBody>
          <a:bodyPr/>
          <a:lstStyle/>
          <a:p>
            <a:pPr algn="just"/>
            <a:r>
              <a:rPr lang="el-GR" dirty="0"/>
              <a:t>Τα </a:t>
            </a:r>
            <a:r>
              <a:rPr lang="el-GR" dirty="0" smtClean="0"/>
              <a:t>παρακάτω δυο </a:t>
            </a:r>
            <a:r>
              <a:rPr lang="el-GR" dirty="0"/>
              <a:t>ανεξάρτητων δειγμάτων </a:t>
            </a:r>
            <a:r>
              <a:rPr lang="el-GR" dirty="0" smtClean="0"/>
              <a:t>έχουν ληφθεί από </a:t>
            </a:r>
            <a:r>
              <a:rPr lang="el-GR" dirty="0"/>
              <a:t>δυο </a:t>
            </a:r>
            <a:r>
              <a:rPr lang="el-GR" dirty="0" smtClean="0"/>
              <a:t>όμοιους ως προς τη διακύμανση κανονικούς πληθυσμούς.</a:t>
            </a:r>
            <a:endParaRPr lang="el-GR" dirty="0"/>
          </a:p>
          <a:p>
            <a:pPr algn="just"/>
            <a:r>
              <a:rPr lang="en-US" sz="2800" b="1" dirty="0" smtClean="0"/>
              <a:t>X1</a:t>
            </a:r>
            <a:r>
              <a:rPr lang="el-GR" sz="2800" b="1" dirty="0"/>
              <a:t> </a:t>
            </a:r>
            <a:r>
              <a:rPr lang="en-US" sz="2800" b="1" dirty="0" smtClean="0"/>
              <a:t>:  1, 4,  4</a:t>
            </a:r>
            <a:endParaRPr lang="el-GR" sz="2800" b="1" dirty="0">
              <a:solidFill>
                <a:srgbClr val="000000"/>
              </a:solidFill>
            </a:endParaRPr>
          </a:p>
          <a:p>
            <a:pPr algn="just"/>
            <a:r>
              <a:rPr lang="en-US" sz="2800" b="1" dirty="0" smtClean="0"/>
              <a:t>X2:  12,  5, 1</a:t>
            </a:r>
            <a:endParaRPr lang="el-GR" sz="2800" b="1" dirty="0">
              <a:solidFill>
                <a:srgbClr val="000000"/>
              </a:solidFill>
            </a:endParaRPr>
          </a:p>
          <a:p>
            <a:pPr algn="just"/>
            <a:r>
              <a:rPr lang="el-GR" sz="2800" b="1" dirty="0">
                <a:solidFill>
                  <a:srgbClr val="000000"/>
                </a:solidFill>
              </a:rPr>
              <a:t>Να ελεγχθεί σε επίπεδο σημαντικότητας </a:t>
            </a:r>
            <a:r>
              <a:rPr lang="el-GR" sz="2800" b="1" dirty="0" smtClean="0">
                <a:solidFill>
                  <a:srgbClr val="000000"/>
                </a:solidFill>
              </a:rPr>
              <a:t>α=0,</a:t>
            </a:r>
            <a:r>
              <a:rPr lang="en-US" sz="2800" b="1" dirty="0" smtClean="0">
                <a:solidFill>
                  <a:srgbClr val="000000"/>
                </a:solidFill>
              </a:rPr>
              <a:t>10</a:t>
            </a:r>
            <a:r>
              <a:rPr lang="el-GR" sz="2800" b="1" dirty="0" smtClean="0">
                <a:solidFill>
                  <a:srgbClr val="000000"/>
                </a:solidFill>
              </a:rPr>
              <a:t> </a:t>
            </a:r>
          </a:p>
          <a:p>
            <a:pPr algn="just"/>
            <a:r>
              <a:rPr lang="el-GR" b="1" dirty="0" smtClean="0">
                <a:solidFill>
                  <a:srgbClr val="000000"/>
                </a:solidFill>
              </a:rPr>
              <a:t>Η</a:t>
            </a:r>
            <a:r>
              <a:rPr lang="el-GR" b="1" baseline="-25000" dirty="0" smtClean="0">
                <a:solidFill>
                  <a:srgbClr val="000000"/>
                </a:solidFill>
              </a:rPr>
              <a:t>0</a:t>
            </a:r>
            <a:r>
              <a:rPr lang="en-US" b="1" dirty="0">
                <a:solidFill>
                  <a:srgbClr val="000000"/>
                </a:solidFill>
              </a:rPr>
              <a:t>:</a:t>
            </a:r>
            <a:r>
              <a:rPr lang="el-GR" b="1" dirty="0">
                <a:solidFill>
                  <a:srgbClr val="000000"/>
                </a:solidFill>
              </a:rPr>
              <a:t> </a:t>
            </a:r>
            <a:r>
              <a:rPr lang="el-GR" sz="3600" b="1" dirty="0">
                <a:solidFill>
                  <a:srgbClr val="000000"/>
                </a:solidFill>
                <a:cs typeface="Times New Roman" pitchFamily="18" charset="0"/>
              </a:rPr>
              <a:t>μ</a:t>
            </a:r>
            <a:r>
              <a:rPr lang="el-GR" sz="3600" b="1" baseline="-25000" dirty="0">
                <a:solidFill>
                  <a:srgbClr val="000000"/>
                </a:solidFill>
              </a:rPr>
              <a:t>1</a:t>
            </a:r>
            <a:r>
              <a:rPr lang="el-GR" sz="3600" b="1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US" sz="3600" b="1" dirty="0" smtClean="0">
                <a:solidFill>
                  <a:srgbClr val="000000"/>
                </a:solidFill>
                <a:cs typeface="Times New Roman" pitchFamily="18" charset="0"/>
              </a:rPr>
              <a:t>-</a:t>
            </a:r>
            <a:r>
              <a:rPr lang="el-GR" sz="3600" b="1" dirty="0" smtClean="0">
                <a:solidFill>
                  <a:srgbClr val="000000"/>
                </a:solidFill>
                <a:cs typeface="Times New Roman" pitchFamily="18" charset="0"/>
              </a:rPr>
              <a:t> μ</a:t>
            </a:r>
            <a:r>
              <a:rPr lang="el-GR" sz="3600" b="1" baseline="-25000" dirty="0" smtClean="0">
                <a:solidFill>
                  <a:srgbClr val="000000"/>
                </a:solidFill>
              </a:rPr>
              <a:t>2</a:t>
            </a:r>
            <a:r>
              <a:rPr lang="en-US" sz="2800" b="1" dirty="0" smtClean="0">
                <a:latin typeface="Tahoma" pitchFamily="34" charset="0"/>
                <a:cs typeface="Tahoma" pitchFamily="34" charset="0"/>
              </a:rPr>
              <a:t>=-2</a:t>
            </a:r>
            <a:r>
              <a:rPr lang="el-GR" sz="2800" b="1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b="1" dirty="0" smtClean="0">
                <a:latin typeface="Tahoma" pitchFamily="34" charset="0"/>
                <a:cs typeface="Tahoma" pitchFamily="34" charset="0"/>
              </a:rPr>
              <a:t>    </a:t>
            </a:r>
            <a:endParaRPr lang="el-GR" sz="2800" b="1" dirty="0" smtClean="0">
              <a:latin typeface="Tahoma" pitchFamily="34" charset="0"/>
              <a:cs typeface="Tahoma" pitchFamily="34" charset="0"/>
            </a:endParaRPr>
          </a:p>
          <a:p>
            <a:pPr algn="just"/>
            <a:r>
              <a:rPr lang="el-GR" b="1" dirty="0">
                <a:solidFill>
                  <a:srgbClr val="000000"/>
                </a:solidFill>
              </a:rPr>
              <a:t>Η</a:t>
            </a:r>
            <a:r>
              <a:rPr lang="el-GR" b="1" baseline="-25000" dirty="0" smtClean="0">
                <a:solidFill>
                  <a:srgbClr val="000000"/>
                </a:solidFill>
              </a:rPr>
              <a:t>1</a:t>
            </a:r>
            <a:r>
              <a:rPr lang="el-GR" b="1" dirty="0" smtClean="0">
                <a:solidFill>
                  <a:srgbClr val="000000"/>
                </a:solidFill>
                <a:cs typeface="Times New Roman" pitchFamily="18" charset="0"/>
              </a:rPr>
              <a:t>:</a:t>
            </a:r>
            <a:r>
              <a:rPr lang="el-GR" sz="3600" b="1" dirty="0">
                <a:solidFill>
                  <a:srgbClr val="000000"/>
                </a:solidFill>
                <a:cs typeface="Times New Roman" pitchFamily="18" charset="0"/>
              </a:rPr>
              <a:t>μ</a:t>
            </a:r>
            <a:r>
              <a:rPr lang="el-GR" b="1" baseline="-25000" dirty="0" smtClean="0">
                <a:solidFill>
                  <a:srgbClr val="000000"/>
                </a:solidFill>
              </a:rPr>
              <a:t>1</a:t>
            </a:r>
            <a:r>
              <a:rPr lang="el-GR" b="1" dirty="0" smtClean="0">
                <a:solidFill>
                  <a:srgbClr val="000000"/>
                </a:solidFill>
              </a:rPr>
              <a:t> </a:t>
            </a:r>
            <a:r>
              <a:rPr lang="el-GR" sz="3600" b="1" dirty="0" smtClean="0">
                <a:solidFill>
                  <a:srgbClr val="000000"/>
                </a:solidFill>
                <a:cs typeface="Times New Roman" pitchFamily="18" charset="0"/>
              </a:rPr>
              <a:t>- μ</a:t>
            </a:r>
            <a:r>
              <a:rPr lang="el-GR" b="1" baseline="-25000" dirty="0" smtClean="0">
                <a:solidFill>
                  <a:srgbClr val="000000"/>
                </a:solidFill>
              </a:rPr>
              <a:t>2</a:t>
            </a:r>
            <a:r>
              <a:rPr lang="en-US" sz="2800" b="1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b="1" dirty="0">
                <a:latin typeface="Tahoma" pitchFamily="34" charset="0"/>
                <a:cs typeface="Tahoma" pitchFamily="34" charset="0"/>
              </a:rPr>
              <a:t>&lt;</a:t>
            </a:r>
            <a:r>
              <a:rPr lang="el-GR" sz="2800" b="1" dirty="0">
                <a:latin typeface="Tahoma" pitchFamily="34" charset="0"/>
                <a:cs typeface="Tahoma" pitchFamily="34" charset="0"/>
              </a:rPr>
              <a:t>-</a:t>
            </a:r>
            <a:r>
              <a:rPr lang="el-GR" sz="2800" b="1" dirty="0" smtClean="0">
                <a:latin typeface="Tahoma" pitchFamily="34" charset="0"/>
                <a:cs typeface="Tahoma" pitchFamily="34" charset="0"/>
              </a:rPr>
              <a:t>2</a:t>
            </a:r>
            <a:endParaRPr lang="el-GR" sz="2800" b="1" dirty="0">
              <a:latin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828507"/>
      </p:ext>
    </p:extLst>
  </p:cSld>
  <p:clrMapOvr>
    <a:masterClrMapping/>
  </p:clrMapOvr>
  <p:transition spd="med">
    <p:random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Θέση περιεχομένου 2"/>
              <p:cNvSpPr>
                <a:spLocks noGrp="1"/>
              </p:cNvSpPr>
              <p:nvPr>
                <p:ph idx="1"/>
              </p:nvPr>
            </p:nvSpPr>
            <p:spPr>
              <a:xfrm>
                <a:off x="0" y="0"/>
                <a:ext cx="9144000" cy="4581128"/>
              </a:xfrm>
            </p:spPr>
            <p:txBody>
              <a:bodyPr>
                <a:normAutofit/>
              </a:bodyPr>
              <a:lstStyle/>
              <a:p>
                <a:r>
                  <a:rPr lang="en-US" b="1" dirty="0" smtClean="0"/>
                  <a:t>X</a:t>
                </a:r>
                <a:r>
                  <a:rPr lang="el-GR" b="1" dirty="0" smtClean="0"/>
                  <a:t>1</a:t>
                </a:r>
                <a:r>
                  <a:rPr lang="en-US" b="1" dirty="0" smtClean="0"/>
                  <a:t>:   1,   </a:t>
                </a:r>
                <a:r>
                  <a:rPr lang="el-GR" b="1" dirty="0" smtClean="0"/>
                  <a:t>4</a:t>
                </a:r>
                <a:r>
                  <a:rPr lang="en-US" b="1" dirty="0" smtClean="0"/>
                  <a:t>,   </a:t>
                </a:r>
                <a:r>
                  <a:rPr lang="el-GR" b="1" dirty="0" smtClean="0"/>
                  <a:t>4</a:t>
                </a:r>
                <a:endParaRPr lang="en-US" b="1" dirty="0" smtClean="0"/>
              </a:p>
              <a:p>
                <a:pPr algn="just"/>
                <a:r>
                  <a:rPr lang="el-GR" b="1" dirty="0" smtClean="0">
                    <a:solidFill>
                      <a:srgbClr val="0000FF"/>
                    </a:solidFill>
                    <a:cs typeface="Times New Roman" pitchFamily="18" charset="0"/>
                  </a:rPr>
                  <a:t>Βαθμοί Ελευθερίας = </a:t>
                </a:r>
                <a:r>
                  <a:rPr lang="en-US" b="1" dirty="0" smtClean="0">
                    <a:solidFill>
                      <a:srgbClr val="0000FF"/>
                    </a:solidFill>
                    <a:cs typeface="Times New Roman" pitchFamily="18" charset="0"/>
                  </a:rPr>
                  <a:t>n-1</a:t>
                </a:r>
                <a:r>
                  <a:rPr lang="el-GR" b="1" dirty="0" smtClean="0">
                    <a:solidFill>
                      <a:srgbClr val="0000FF"/>
                    </a:solidFill>
                    <a:cs typeface="Times New Roman" pitchFamily="18" charset="0"/>
                  </a:rPr>
                  <a:t> </a:t>
                </a:r>
                <a:endParaRPr lang="el-GR" b="1" dirty="0">
                  <a:solidFill>
                    <a:srgbClr val="0000FF"/>
                  </a:solidFill>
                </a:endParaRPr>
              </a:p>
              <a:p>
                <a:r>
                  <a:rPr lang="el-GR" dirty="0">
                    <a:solidFill>
                      <a:srgbClr val="000000"/>
                    </a:solidFill>
                  </a:rPr>
                  <a:t>Γ</a:t>
                </a:r>
                <a:r>
                  <a:rPr lang="el-GR" dirty="0" smtClean="0">
                    <a:solidFill>
                      <a:srgbClr val="000000"/>
                    </a:solidFill>
                  </a:rPr>
                  <a:t>ια το πρώτο δείγμα</a:t>
                </a:r>
                <a:r>
                  <a:rPr lang="en-US" dirty="0" smtClean="0">
                    <a:solidFill>
                      <a:srgbClr val="000000"/>
                    </a:solidFill>
                  </a:rPr>
                  <a:t>: 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l-GR" i="1" smtClean="0">
                            <a:solidFill>
                              <a:srgbClr val="000000"/>
                            </a:solidFill>
                            <a:latin typeface="Cambria Math"/>
                          </a:rPr>
                        </m:ctrlPr>
                      </m:accPr>
                      <m:e>
                        <m:r>
                          <a:rPr lang="en-US" b="0" i="1" smtClean="0">
                            <a:solidFill>
                              <a:srgbClr val="000000"/>
                            </a:solidFill>
                            <a:latin typeface="Cambria Math"/>
                          </a:rPr>
                          <m:t>𝑋</m:t>
                        </m:r>
                      </m:e>
                    </m:acc>
                    <m:r>
                      <a:rPr lang="el-GR" i="1" smtClean="0">
                        <a:solidFill>
                          <a:srgbClr val="000000"/>
                        </a:solidFill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l-GR" i="1">
                            <a:solidFill>
                              <a:srgbClr val="00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solidFill>
                              <a:srgbClr val="000000"/>
                            </a:solidFill>
                            <a:latin typeface="Cambria Math"/>
                          </a:rPr>
                          <m:t>1+</m:t>
                        </m:r>
                        <m:r>
                          <a:rPr lang="el-GR" b="0" i="1" smtClean="0">
                            <a:solidFill>
                              <a:srgbClr val="000000"/>
                            </a:solidFill>
                            <a:latin typeface="Cambria Math"/>
                          </a:rPr>
                          <m:t>4</m:t>
                        </m:r>
                        <m:r>
                          <a:rPr lang="en-US" b="0" i="1" smtClean="0">
                            <a:solidFill>
                              <a:srgbClr val="000000"/>
                            </a:solidFill>
                            <a:latin typeface="Cambria Math"/>
                          </a:rPr>
                          <m:t>+</m:t>
                        </m:r>
                        <m:r>
                          <a:rPr lang="el-GR" b="0" i="1" smtClean="0">
                            <a:solidFill>
                              <a:srgbClr val="000000"/>
                            </a:solidFill>
                            <a:latin typeface="Cambria Math"/>
                          </a:rPr>
                          <m:t>4</m:t>
                        </m:r>
                      </m:num>
                      <m:den>
                        <m:r>
                          <a:rPr lang="en-US" b="0" i="1" smtClean="0">
                            <a:solidFill>
                              <a:srgbClr val="000000"/>
                            </a:solidFill>
                            <a:latin typeface="Cambria Math"/>
                          </a:rPr>
                          <m:t>3</m:t>
                        </m:r>
                      </m:den>
                    </m:f>
                    <m:r>
                      <a:rPr lang="en-US" b="0" i="1" smtClean="0">
                        <a:solidFill>
                          <a:srgbClr val="000000"/>
                        </a:solidFill>
                        <a:latin typeface="Cambria Math"/>
                      </a:rPr>
                      <m:t>=</m:t>
                    </m:r>
                    <m:r>
                      <a:rPr lang="el-GR" b="0" i="1" smtClean="0">
                        <a:solidFill>
                          <a:srgbClr val="000000"/>
                        </a:solidFill>
                        <a:latin typeface="Cambria Math"/>
                      </a:rPr>
                      <m:t>3</m:t>
                    </m:r>
                  </m:oMath>
                </a14:m>
                <a:endParaRPr lang="el-GR" b="0" i="1" dirty="0" smtClean="0">
                  <a:solidFill>
                    <a:srgbClr val="000000"/>
                  </a:solidFill>
                  <a:latin typeface="Cambria Math"/>
                </a:endParaRPr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l-GR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</a:rPr>
                          <m:t>𝑆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l-GR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l-GR" i="1">
                            <a:latin typeface="Cambria Math"/>
                          </a:rPr>
                        </m:ctrlPr>
                      </m:fPr>
                      <m:num>
                        <m:nary>
                          <m:naryPr>
                            <m:chr m:val="∑"/>
                            <m:limLoc m:val="undOvr"/>
                            <m:subHide m:val="on"/>
                            <m:supHide m:val="on"/>
                            <m:ctrlPr>
                              <a:rPr lang="el-GR" i="1">
                                <a:latin typeface="Cambria Math"/>
                              </a:rPr>
                            </m:ctrlPr>
                          </m:naryPr>
                          <m:sub/>
                          <m:sup/>
                          <m:e>
                            <m:sSup>
                              <m:sSupPr>
                                <m:ctrlPr>
                                  <a:rPr lang="el-GR" i="1">
                                    <a:latin typeface="Cambria Math"/>
                                  </a:rPr>
                                </m:ctrlPr>
                              </m:sSupPr>
                              <m:e>
                                <m:sSub>
                                  <m:sSubPr>
                                    <m:ctrlPr>
                                      <a:rPr lang="el-GR" i="1"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l-GR" i="1">
                                        <a:latin typeface="Cambria Math"/>
                                      </a:rPr>
                                      <m:t>(</m:t>
                                    </m:r>
                                    <m:r>
                                      <a:rPr lang="el-GR" i="1">
                                        <a:latin typeface="Cambria Math"/>
                                      </a:rPr>
                                      <m:t>𝛸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latin typeface="Cambria Math"/>
                                      </a:rPr>
                                      <m:t>𝑖</m:t>
                                    </m:r>
                                  </m:sub>
                                </m:sSub>
                                <m:r>
                                  <a:rPr lang="el-GR" i="1">
                                    <a:latin typeface="Cambria Math"/>
                                  </a:rPr>
                                  <m:t>−</m:t>
                                </m:r>
                                <m:acc>
                                  <m:accPr>
                                    <m:chr m:val="̅"/>
                                    <m:ctrlPr>
                                      <a:rPr lang="el-GR" i="1">
                                        <a:latin typeface="Cambria Math"/>
                                      </a:rPr>
                                    </m:ctrlPr>
                                  </m:accPr>
                                  <m:e>
                                    <m:r>
                                      <a:rPr lang="el-GR" i="1">
                                        <a:latin typeface="Cambria Math"/>
                                      </a:rPr>
                                      <m:t>𝛸</m:t>
                                    </m:r>
                                  </m:e>
                                </m:acc>
                                <m:r>
                                  <a:rPr lang="el-GR" i="1">
                                    <a:latin typeface="Cambria Math"/>
                                  </a:rPr>
                                  <m:t>)</m:t>
                                </m:r>
                              </m:e>
                              <m:sup>
                                <m:r>
                                  <a:rPr lang="el-GR" i="1"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</m:e>
                        </m:nary>
                      </m:num>
                      <m:den>
                        <m:r>
                          <a:rPr lang="en-US" i="1">
                            <a:latin typeface="Cambria Math"/>
                          </a:rPr>
                          <m:t>𝑛</m:t>
                        </m:r>
                        <m:r>
                          <a:rPr lang="el-GR" i="1">
                            <a:latin typeface="Cambria Math"/>
                          </a:rPr>
                          <m:t>−1</m:t>
                        </m:r>
                      </m:den>
                    </m:f>
                    <m:r>
                      <a:rPr lang="el-GR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l-GR" i="1">
                            <a:latin typeface="Cambria Math"/>
                          </a:rPr>
                        </m:ctrlPr>
                      </m:fPr>
                      <m:num>
                        <m:r>
                          <a:rPr lang="el-GR" b="0" i="1" smtClean="0">
                            <a:latin typeface="Cambria Math"/>
                          </a:rPr>
                          <m:t>6</m:t>
                        </m:r>
                      </m:num>
                      <m:den>
                        <m:r>
                          <a:rPr lang="el-GR" i="1">
                            <a:latin typeface="Cambria Math"/>
                          </a:rPr>
                          <m:t>2</m:t>
                        </m:r>
                      </m:den>
                    </m:f>
                    <m:r>
                      <a:rPr lang="el-GR" i="1">
                        <a:latin typeface="Cambria Math"/>
                      </a:rPr>
                      <m:t>=</m:t>
                    </m:r>
                    <m:r>
                      <a:rPr lang="el-GR" b="0" i="1" smtClean="0">
                        <a:latin typeface="Cambria Math"/>
                      </a:rPr>
                      <m:t>3</m:t>
                    </m:r>
                    <m:r>
                      <a:rPr lang="el-GR" i="1">
                        <a:latin typeface="Cambria Math"/>
                      </a:rPr>
                      <m:t>     </m:t>
                    </m:r>
                    <m:r>
                      <a:rPr lang="en-US" i="1" smtClean="0">
                        <a:latin typeface="Cambria Math"/>
                      </a:rPr>
                      <m:t>𝑆</m:t>
                    </m:r>
                    <m:r>
                      <a:rPr lang="el-GR" i="1">
                        <a:latin typeface="Cambria Math"/>
                      </a:rPr>
                      <m:t>=1</m:t>
                    </m:r>
                    <m:r>
                      <a:rPr lang="el-GR" b="0" i="1" smtClean="0">
                        <a:latin typeface="Cambria Math"/>
                      </a:rPr>
                      <m:t>,73</m:t>
                    </m:r>
                  </m:oMath>
                </a14:m>
                <a:endParaRPr lang="el-GR" b="1" dirty="0"/>
              </a:p>
              <a:p>
                <a:endParaRPr lang="en-US" dirty="0"/>
              </a:p>
              <a:p>
                <a:endParaRPr lang="en-US" dirty="0" smtClean="0"/>
              </a:p>
              <a:p>
                <a:endParaRPr lang="el-GR" dirty="0"/>
              </a:p>
            </p:txBody>
          </p:sp>
        </mc:Choice>
        <mc:Fallback xmlns="">
          <p:sp>
            <p:nvSpPr>
              <p:cNvPr id="3" name="Θέση περιεχομένου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0" y="0"/>
                <a:ext cx="9144000" cy="4581128"/>
              </a:xfrm>
              <a:blipFill rotWithShape="1">
                <a:blip r:embed="rId3"/>
                <a:stretch>
                  <a:fillRect l="-1467" t="-1864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Πίνακας 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63132299"/>
                  </p:ext>
                </p:extLst>
              </p:nvPr>
            </p:nvGraphicFramePr>
            <p:xfrm>
              <a:off x="0" y="4535805"/>
              <a:ext cx="6696743" cy="2226310"/>
            </p:xfrm>
            <a:graphic>
              <a:graphicData uri="http://schemas.openxmlformats.org/drawingml/2006/table">
                <a:tbl>
                  <a:tblPr>
                    <a:tableStyleId>{5C22544A-7EE6-4342-B048-85BDC9FD1C3A}</a:tableStyleId>
                  </a:tblPr>
                  <a:tblGrid>
                    <a:gridCol w="1924812"/>
                    <a:gridCol w="2365915"/>
                    <a:gridCol w="2406016"/>
                  </a:tblGrid>
                  <a:tr h="360040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3200" u="none" strike="noStrike" dirty="0">
                              <a:effectLst/>
                            </a:rPr>
                            <a:t> </a:t>
                          </a:r>
                          <a:r>
                            <a:rPr lang="en-US" sz="3200" u="none" strike="noStrike" dirty="0" smtClean="0">
                              <a:effectLst/>
                            </a:rPr>
                            <a:t>X</a:t>
                          </a:r>
                          <a:endParaRPr lang="el-GR" sz="3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3200" u="none" strike="noStrike" dirty="0" smtClean="0">
                              <a:effectLst/>
                            </a:rPr>
                            <a:t> </a:t>
                          </a:r>
                          <a14:m>
                            <m:oMath xmlns:m="http://schemas.openxmlformats.org/officeDocument/2006/math">
                              <m:r>
                                <a:rPr lang="en-US" sz="3200" b="0" i="1" u="none" strike="noStrike" smtClean="0">
                                  <a:effectLst/>
                                  <a:latin typeface="Cambria Math"/>
                                </a:rPr>
                                <m:t>𝑋</m:t>
                              </m:r>
                            </m:oMath>
                          </a14:m>
                          <a:r>
                            <a:rPr lang="el-GR" sz="3200" b="0" i="0" u="none" strike="noStrike" dirty="0" smtClean="0">
                              <a:solidFill>
                                <a:srgbClr val="000000"/>
                              </a:solidFill>
                              <a:effectLst/>
                              <a:latin typeface="Calibri"/>
                            </a:rPr>
                            <a:t>-</a:t>
                          </a:r>
                          <a14:m>
                            <m:oMath xmlns:m="http://schemas.openxmlformats.org/officeDocument/2006/math">
                              <m:acc>
                                <m:accPr>
                                  <m:chr m:val="̅"/>
                                  <m:ctrlPr>
                                    <a:rPr lang="el-GR" sz="3200" i="1" u="none" strike="noStrike" smtClean="0">
                                      <a:effectLst/>
                                      <a:latin typeface="Cambria Math"/>
                                    </a:rPr>
                                  </m:ctrlPr>
                                </m:accPr>
                                <m:e>
                                  <m:r>
                                    <a:rPr lang="en-US" sz="3200" b="0" i="1" u="none" strike="noStrike" smtClean="0">
                                      <a:effectLst/>
                                      <a:latin typeface="Cambria Math"/>
                                    </a:rPr>
                                    <m:t>𝑋</m:t>
                                  </m:r>
                                </m:e>
                              </m:acc>
                            </m:oMath>
                          </a14:m>
                          <a:r>
                            <a:rPr lang="el-GR" sz="3200" b="0" i="0" u="none" strike="noStrike" dirty="0" smtClean="0">
                              <a:solidFill>
                                <a:srgbClr val="000000"/>
                              </a:solidFill>
                              <a:effectLst/>
                              <a:latin typeface="Calibri"/>
                            </a:rPr>
                            <a:t> </a:t>
                          </a:r>
                          <a:endParaRPr lang="el-GR" sz="3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b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lang="en-US" sz="3200" b="0" i="1" u="none" strike="noStrike" smtClean="0">
                                      <a:effectLst/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US" sz="3200" b="0" i="1" u="none" strike="noStrike" smtClean="0">
                                      <a:effectLst/>
                                      <a:latin typeface="Cambria Math"/>
                                    </a:rPr>
                                    <m:t>(</m:t>
                                  </m:r>
                                  <m:r>
                                    <m:rPr>
                                      <m:nor/>
                                    </m:rPr>
                                    <a:rPr lang="el-GR" sz="3200" u="none" strike="noStrike" dirty="0" smtClean="0">
                                      <a:effectLst/>
                                    </a:rPr>
                                    <m:t> </m:t>
                                  </m:r>
                                  <m:r>
                                    <a:rPr lang="en-US" sz="3200" b="0" i="1" u="none" strike="noStrike" smtClean="0">
                                      <a:effectLst/>
                                      <a:latin typeface="Cambria Math"/>
                                    </a:rPr>
                                    <m:t>𝑋</m:t>
                                  </m:r>
                                  <m:r>
                                    <m:rPr>
                                      <m:nor/>
                                    </m:rPr>
                                    <a:rPr lang="el-GR" sz="3200" b="0" i="0" u="none" strike="noStrike" dirty="0" smtClean="0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libri"/>
                                    </a:rPr>
                                    <m:t>−</m:t>
                                  </m:r>
                                  <m:acc>
                                    <m:accPr>
                                      <m:chr m:val="̅"/>
                                      <m:ctrlPr>
                                        <a:rPr lang="el-GR" sz="3200" i="1" u="none" strike="noStrike" smtClean="0">
                                          <a:effectLst/>
                                          <a:latin typeface="Cambria Math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en-US" sz="3200" b="0" i="1" u="none" strike="noStrike" smtClean="0">
                                          <a:effectLst/>
                                          <a:latin typeface="Cambria Math"/>
                                        </a:rPr>
                                        <m:t>𝑋</m:t>
                                      </m:r>
                                    </m:e>
                                  </m:acc>
                                  <m:r>
                                    <a:rPr lang="en-US" sz="3200" b="0" i="1" u="none" strike="noStrike" smtClean="0">
                                      <a:effectLst/>
                                      <a:latin typeface="Cambria Math"/>
                                    </a:rPr>
                                    <m:t>)</m:t>
                                  </m:r>
                                </m:e>
                                <m:sup>
                                  <m:r>
                                    <a:rPr lang="en-US" sz="3200" b="0" i="1" u="none" strike="noStrike" smtClean="0">
                                      <a:effectLst/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</m:oMath>
                          </a14:m>
                          <a:r>
                            <a:rPr lang="el-GR" sz="3200" u="none" strike="noStrike" dirty="0">
                              <a:effectLst/>
                            </a:rPr>
                            <a:t> </a:t>
                          </a:r>
                          <a:endParaRPr lang="el-GR" sz="3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</a:tr>
                  <a:tr h="360040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800" u="none" strike="noStrike" dirty="0">
                              <a:effectLst/>
                            </a:rPr>
                            <a:t>1</a:t>
                          </a:r>
                          <a:endParaRPr lang="el-GR" sz="28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800" u="none" strike="noStrike" dirty="0" smtClean="0">
                              <a:effectLst/>
                            </a:rPr>
                            <a:t>-2</a:t>
                          </a:r>
                          <a:endParaRPr lang="el-GR" sz="28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800" u="none" strike="noStrike" dirty="0" smtClean="0">
                              <a:effectLst/>
                            </a:rPr>
                            <a:t>4</a:t>
                          </a:r>
                          <a:endParaRPr lang="el-GR" sz="28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</a:tr>
                  <a:tr h="360040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800" u="none" strike="noStrike" dirty="0" smtClean="0">
                              <a:effectLst/>
                            </a:rPr>
                            <a:t>4</a:t>
                          </a:r>
                          <a:endParaRPr lang="el-GR" sz="28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800" b="0" i="0" u="none" strike="noStrike" dirty="0">
                              <a:solidFill>
                                <a:schemeClr val="dk1"/>
                              </a:solidFill>
                              <a:effectLst/>
                              <a:latin typeface="+mn-lt"/>
                            </a:rPr>
                            <a:t>1</a:t>
                          </a:r>
                          <a:endParaRPr lang="el-GR" sz="28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800" u="none" strike="noStrike" dirty="0" smtClean="0">
                              <a:effectLst/>
                            </a:rPr>
                            <a:t>1</a:t>
                          </a:r>
                          <a:endParaRPr lang="el-GR" sz="28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</a:tr>
                  <a:tr h="360040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800" u="none" strike="noStrike" dirty="0" smtClean="0">
                              <a:effectLst/>
                            </a:rPr>
                            <a:t>4</a:t>
                          </a:r>
                          <a:endParaRPr lang="el-GR" sz="28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800" u="none" strike="noStrike" dirty="0">
                              <a:effectLst/>
                            </a:rPr>
                            <a:t>1</a:t>
                          </a:r>
                          <a:endParaRPr lang="el-GR" sz="28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800" u="none" strike="noStrike" dirty="0" smtClean="0">
                              <a:effectLst/>
                            </a:rPr>
                            <a:t>1</a:t>
                          </a:r>
                          <a:endParaRPr lang="el-GR" sz="28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</a:tr>
                  <a:tr h="360040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800" u="none" strike="noStrike">
                              <a:effectLst/>
                            </a:rPr>
                            <a:t> </a:t>
                          </a:r>
                          <a:endParaRPr lang="el-GR" sz="28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800" b="1" u="none" strike="noStrike" dirty="0" smtClean="0">
                              <a:effectLst/>
                            </a:rPr>
                            <a:t>Σύνολο</a:t>
                          </a:r>
                          <a:r>
                            <a:rPr lang="el-GR" sz="2800" b="1" u="none" strike="noStrike" dirty="0">
                              <a:effectLst/>
                            </a:rPr>
                            <a:t> </a:t>
                          </a:r>
                          <a:endParaRPr lang="el-GR" sz="2800" b="1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800" b="1" u="none" strike="noStrike" dirty="0" smtClean="0">
                              <a:solidFill>
                                <a:srgbClr val="FF0000"/>
                              </a:solidFill>
                              <a:effectLst/>
                            </a:rPr>
                            <a:t>6</a:t>
                          </a:r>
                          <a:endParaRPr lang="el-GR" sz="2800" b="1" i="0" u="none" strike="noStrike" dirty="0">
                            <a:solidFill>
                              <a:srgbClr val="FF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Πίνακας 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63132299"/>
                  </p:ext>
                </p:extLst>
              </p:nvPr>
            </p:nvGraphicFramePr>
            <p:xfrm>
              <a:off x="0" y="4535805"/>
              <a:ext cx="6696743" cy="2226310"/>
            </p:xfrm>
            <a:graphic>
              <a:graphicData uri="http://schemas.openxmlformats.org/drawingml/2006/table">
                <a:tbl>
                  <a:tblPr>
                    <a:tableStyleId>{5C22544A-7EE6-4342-B048-85BDC9FD1C3A}</a:tableStyleId>
                  </a:tblPr>
                  <a:tblGrid>
                    <a:gridCol w="1924812"/>
                    <a:gridCol w="2365915"/>
                    <a:gridCol w="2406016"/>
                  </a:tblGrid>
                  <a:tr h="494030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3200" u="none" strike="noStrike" dirty="0">
                              <a:effectLst/>
                            </a:rPr>
                            <a:t> </a:t>
                          </a:r>
                          <a:r>
                            <a:rPr lang="en-US" sz="3200" u="none" strike="noStrike" dirty="0" smtClean="0">
                              <a:effectLst/>
                            </a:rPr>
                            <a:t>X</a:t>
                          </a:r>
                          <a:endParaRPr lang="el-GR" sz="3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endParaRPr lang="el-GR"/>
                        </a:p>
                      </a:txBody>
                      <a:tcPr marL="6350" marR="6350" marT="6350" marB="0" anchor="b">
                        <a:blipFill rotWithShape="1">
                          <a:blip r:embed="rId4"/>
                          <a:stretch>
                            <a:fillRect l="-81443" t="-24691" r="-101804" b="-39506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l-GR"/>
                        </a:p>
                      </a:txBody>
                      <a:tcPr marL="6350" marR="6350" marT="6350" marB="0" anchor="b">
                        <a:blipFill rotWithShape="1">
                          <a:blip r:embed="rId4"/>
                          <a:stretch>
                            <a:fillRect l="-178228" t="-24691" b="-395062"/>
                          </a:stretch>
                        </a:blipFill>
                      </a:tcPr>
                    </a:tc>
                  </a:tr>
                  <a:tr h="433070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800" u="none" strike="noStrike" dirty="0">
                              <a:effectLst/>
                            </a:rPr>
                            <a:t>1</a:t>
                          </a:r>
                          <a:endParaRPr lang="el-GR" sz="28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800" u="none" strike="noStrike" dirty="0" smtClean="0">
                              <a:effectLst/>
                            </a:rPr>
                            <a:t>-2</a:t>
                          </a:r>
                          <a:endParaRPr lang="el-GR" sz="28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800" u="none" strike="noStrike" dirty="0" smtClean="0">
                              <a:effectLst/>
                            </a:rPr>
                            <a:t>4</a:t>
                          </a:r>
                          <a:endParaRPr lang="el-GR" sz="28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</a:tr>
                  <a:tr h="433070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800" u="none" strike="noStrike" dirty="0" smtClean="0">
                              <a:effectLst/>
                            </a:rPr>
                            <a:t>4</a:t>
                          </a:r>
                          <a:endParaRPr lang="el-GR" sz="28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800" b="0" i="0" u="none" strike="noStrike" dirty="0">
                              <a:solidFill>
                                <a:schemeClr val="dk1"/>
                              </a:solidFill>
                              <a:effectLst/>
                              <a:latin typeface="+mn-lt"/>
                            </a:rPr>
                            <a:t>1</a:t>
                          </a:r>
                          <a:endParaRPr lang="el-GR" sz="28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800" u="none" strike="noStrike" dirty="0" smtClean="0">
                              <a:effectLst/>
                            </a:rPr>
                            <a:t>1</a:t>
                          </a:r>
                          <a:endParaRPr lang="el-GR" sz="28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</a:tr>
                  <a:tr h="433070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800" u="none" strike="noStrike" dirty="0" smtClean="0">
                              <a:effectLst/>
                            </a:rPr>
                            <a:t>4</a:t>
                          </a:r>
                          <a:endParaRPr lang="el-GR" sz="28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800" u="none" strike="noStrike" dirty="0">
                              <a:effectLst/>
                            </a:rPr>
                            <a:t>1</a:t>
                          </a:r>
                          <a:endParaRPr lang="el-GR" sz="28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800" u="none" strike="noStrike" dirty="0" smtClean="0">
                              <a:effectLst/>
                            </a:rPr>
                            <a:t>1</a:t>
                          </a:r>
                          <a:endParaRPr lang="el-GR" sz="28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</a:tr>
                  <a:tr h="433070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800" u="none" strike="noStrike">
                              <a:effectLst/>
                            </a:rPr>
                            <a:t> </a:t>
                          </a:r>
                          <a:endParaRPr lang="el-GR" sz="28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800" b="1" u="none" strike="noStrike" dirty="0" smtClean="0">
                              <a:effectLst/>
                            </a:rPr>
                            <a:t>Σύνολο</a:t>
                          </a:r>
                          <a:r>
                            <a:rPr lang="el-GR" sz="2800" b="1" u="none" strike="noStrike" dirty="0">
                              <a:effectLst/>
                            </a:rPr>
                            <a:t> </a:t>
                          </a:r>
                          <a:endParaRPr lang="el-GR" sz="2800" b="1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800" b="1" u="none" strike="noStrike" dirty="0" smtClean="0">
                              <a:solidFill>
                                <a:srgbClr val="FF0000"/>
                              </a:solidFill>
                              <a:effectLst/>
                            </a:rPr>
                            <a:t>6</a:t>
                          </a:r>
                          <a:endParaRPr lang="el-GR" sz="2800" b="1" i="0" u="none" strike="noStrike" dirty="0">
                            <a:solidFill>
                              <a:srgbClr val="FF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3222512048"/>
      </p:ext>
    </p:extLst>
  </p:cSld>
  <p:clrMapOvr>
    <a:masterClrMapping/>
  </p:clrMapOvr>
  <p:transition spd="med">
    <p:random/>
    <p:sndAc>
      <p:stSnd>
        <p:snd r:embed="rId2" name="camera.wav"/>
      </p:stSnd>
    </p:sndAc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Θέση περιεχομένου 2"/>
              <p:cNvSpPr>
                <a:spLocks noGrp="1"/>
              </p:cNvSpPr>
              <p:nvPr>
                <p:ph idx="1"/>
              </p:nvPr>
            </p:nvSpPr>
            <p:spPr>
              <a:xfrm>
                <a:off x="0" y="0"/>
                <a:ext cx="9144000" cy="4581128"/>
              </a:xfrm>
            </p:spPr>
            <p:txBody>
              <a:bodyPr>
                <a:normAutofit/>
              </a:bodyPr>
              <a:lstStyle/>
              <a:p>
                <a:r>
                  <a:rPr lang="en-US" b="1" dirty="0" smtClean="0"/>
                  <a:t>X</a:t>
                </a:r>
                <a:r>
                  <a:rPr lang="el-GR" b="1" dirty="0"/>
                  <a:t>2</a:t>
                </a:r>
                <a:r>
                  <a:rPr lang="en-US" b="1" dirty="0" smtClean="0"/>
                  <a:t>:   </a:t>
                </a:r>
                <a:r>
                  <a:rPr lang="el-GR" b="1" dirty="0" smtClean="0"/>
                  <a:t>12</a:t>
                </a:r>
                <a:r>
                  <a:rPr lang="en-US" b="1" dirty="0" smtClean="0"/>
                  <a:t>,   </a:t>
                </a:r>
                <a:r>
                  <a:rPr lang="el-GR" b="1" dirty="0" smtClean="0"/>
                  <a:t>5</a:t>
                </a:r>
                <a:r>
                  <a:rPr lang="en-US" b="1" dirty="0" smtClean="0"/>
                  <a:t>,   </a:t>
                </a:r>
                <a:r>
                  <a:rPr lang="el-GR" b="1" dirty="0" smtClean="0"/>
                  <a:t>1</a:t>
                </a:r>
                <a:endParaRPr lang="en-US" b="1" dirty="0" smtClean="0"/>
              </a:p>
              <a:p>
                <a:pPr algn="just"/>
                <a:r>
                  <a:rPr lang="el-GR" b="1" dirty="0" smtClean="0">
                    <a:solidFill>
                      <a:srgbClr val="0000FF"/>
                    </a:solidFill>
                    <a:cs typeface="Times New Roman" pitchFamily="18" charset="0"/>
                  </a:rPr>
                  <a:t>Βαθμοί Ελευθερίας = </a:t>
                </a:r>
                <a:r>
                  <a:rPr lang="en-US" b="1" dirty="0" smtClean="0">
                    <a:solidFill>
                      <a:srgbClr val="0000FF"/>
                    </a:solidFill>
                    <a:cs typeface="Times New Roman" pitchFamily="18" charset="0"/>
                  </a:rPr>
                  <a:t>n-1</a:t>
                </a:r>
                <a:r>
                  <a:rPr lang="el-GR" b="1" dirty="0" smtClean="0">
                    <a:solidFill>
                      <a:srgbClr val="0000FF"/>
                    </a:solidFill>
                    <a:cs typeface="Times New Roman" pitchFamily="18" charset="0"/>
                  </a:rPr>
                  <a:t> </a:t>
                </a:r>
                <a:endParaRPr lang="el-GR" b="1" dirty="0">
                  <a:solidFill>
                    <a:srgbClr val="0000FF"/>
                  </a:solidFill>
                </a:endParaRPr>
              </a:p>
              <a:p>
                <a:r>
                  <a:rPr lang="el-GR" dirty="0">
                    <a:solidFill>
                      <a:srgbClr val="000000"/>
                    </a:solidFill>
                  </a:rPr>
                  <a:t>Γ</a:t>
                </a:r>
                <a:r>
                  <a:rPr lang="el-GR" dirty="0" smtClean="0">
                    <a:solidFill>
                      <a:srgbClr val="000000"/>
                    </a:solidFill>
                  </a:rPr>
                  <a:t>ια το πρώτο δείγμα</a:t>
                </a:r>
                <a:r>
                  <a:rPr lang="en-US" dirty="0" smtClean="0">
                    <a:solidFill>
                      <a:srgbClr val="000000"/>
                    </a:solidFill>
                  </a:rPr>
                  <a:t>: 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l-GR" i="1" smtClean="0">
                            <a:solidFill>
                              <a:srgbClr val="000000"/>
                            </a:solidFill>
                            <a:latin typeface="Cambria Math"/>
                          </a:rPr>
                        </m:ctrlPr>
                      </m:accPr>
                      <m:e>
                        <m:r>
                          <a:rPr lang="en-US" b="0" i="1" smtClean="0">
                            <a:solidFill>
                              <a:srgbClr val="000000"/>
                            </a:solidFill>
                            <a:latin typeface="Cambria Math"/>
                          </a:rPr>
                          <m:t>𝑋</m:t>
                        </m:r>
                      </m:e>
                    </m:acc>
                    <m:r>
                      <a:rPr lang="el-GR" i="1" smtClean="0">
                        <a:solidFill>
                          <a:srgbClr val="000000"/>
                        </a:solidFill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l-GR" i="1">
                            <a:solidFill>
                              <a:srgbClr val="00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solidFill>
                              <a:srgbClr val="000000"/>
                            </a:solidFill>
                            <a:latin typeface="Cambria Math"/>
                          </a:rPr>
                          <m:t>1</m:t>
                        </m:r>
                        <m:r>
                          <a:rPr lang="el-GR" b="0" i="1" smtClean="0">
                            <a:solidFill>
                              <a:srgbClr val="000000"/>
                            </a:solidFill>
                            <a:latin typeface="Cambria Math"/>
                          </a:rPr>
                          <m:t>2</m:t>
                        </m:r>
                        <m:r>
                          <a:rPr lang="en-US" b="0" i="1" smtClean="0">
                            <a:solidFill>
                              <a:srgbClr val="000000"/>
                            </a:solidFill>
                            <a:latin typeface="Cambria Math"/>
                          </a:rPr>
                          <m:t>+</m:t>
                        </m:r>
                        <m:r>
                          <a:rPr lang="el-GR" b="0" i="1" smtClean="0">
                            <a:solidFill>
                              <a:srgbClr val="000000"/>
                            </a:solidFill>
                            <a:latin typeface="Cambria Math"/>
                          </a:rPr>
                          <m:t>5</m:t>
                        </m:r>
                        <m:r>
                          <a:rPr lang="en-US" b="0" i="1" smtClean="0">
                            <a:solidFill>
                              <a:srgbClr val="000000"/>
                            </a:solidFill>
                            <a:latin typeface="Cambria Math"/>
                          </a:rPr>
                          <m:t>+</m:t>
                        </m:r>
                        <m:r>
                          <a:rPr lang="el-GR" b="0" i="1" smtClean="0">
                            <a:solidFill>
                              <a:srgbClr val="000000"/>
                            </a:solidFill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solidFill>
                              <a:srgbClr val="000000"/>
                            </a:solidFill>
                            <a:latin typeface="Cambria Math"/>
                          </a:rPr>
                          <m:t>3</m:t>
                        </m:r>
                      </m:den>
                    </m:f>
                    <m:r>
                      <a:rPr lang="en-US" b="0" i="1" smtClean="0">
                        <a:solidFill>
                          <a:srgbClr val="000000"/>
                        </a:solidFill>
                        <a:latin typeface="Cambria Math"/>
                      </a:rPr>
                      <m:t>=</m:t>
                    </m:r>
                    <m:r>
                      <a:rPr lang="el-GR" b="0" i="1" smtClean="0">
                        <a:solidFill>
                          <a:srgbClr val="000000"/>
                        </a:solidFill>
                        <a:latin typeface="Cambria Math"/>
                      </a:rPr>
                      <m:t>6</m:t>
                    </m:r>
                  </m:oMath>
                </a14:m>
                <a:endParaRPr lang="el-GR" b="0" i="1" dirty="0" smtClean="0">
                  <a:solidFill>
                    <a:srgbClr val="000000"/>
                  </a:solidFill>
                  <a:latin typeface="Cambria Math"/>
                </a:endParaRPr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l-GR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</a:rPr>
                          <m:t>𝑆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l-GR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l-GR" i="1">
                            <a:latin typeface="Cambria Math"/>
                          </a:rPr>
                        </m:ctrlPr>
                      </m:fPr>
                      <m:num>
                        <m:nary>
                          <m:naryPr>
                            <m:chr m:val="∑"/>
                            <m:limLoc m:val="undOvr"/>
                            <m:subHide m:val="on"/>
                            <m:supHide m:val="on"/>
                            <m:ctrlPr>
                              <a:rPr lang="el-GR" i="1">
                                <a:latin typeface="Cambria Math"/>
                              </a:rPr>
                            </m:ctrlPr>
                          </m:naryPr>
                          <m:sub/>
                          <m:sup/>
                          <m:e>
                            <m:sSup>
                              <m:sSupPr>
                                <m:ctrlPr>
                                  <a:rPr lang="el-GR" i="1">
                                    <a:latin typeface="Cambria Math"/>
                                  </a:rPr>
                                </m:ctrlPr>
                              </m:sSupPr>
                              <m:e>
                                <m:sSub>
                                  <m:sSubPr>
                                    <m:ctrlPr>
                                      <a:rPr lang="el-GR" i="1"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l-GR" i="1">
                                        <a:latin typeface="Cambria Math"/>
                                      </a:rPr>
                                      <m:t>(</m:t>
                                    </m:r>
                                    <m:r>
                                      <a:rPr lang="el-GR" i="1">
                                        <a:latin typeface="Cambria Math"/>
                                      </a:rPr>
                                      <m:t>𝛸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latin typeface="Cambria Math"/>
                                      </a:rPr>
                                      <m:t>𝑖</m:t>
                                    </m:r>
                                  </m:sub>
                                </m:sSub>
                                <m:r>
                                  <a:rPr lang="el-GR" i="1">
                                    <a:latin typeface="Cambria Math"/>
                                  </a:rPr>
                                  <m:t>−</m:t>
                                </m:r>
                                <m:acc>
                                  <m:accPr>
                                    <m:chr m:val="̅"/>
                                    <m:ctrlPr>
                                      <a:rPr lang="el-GR" i="1">
                                        <a:latin typeface="Cambria Math"/>
                                      </a:rPr>
                                    </m:ctrlPr>
                                  </m:accPr>
                                  <m:e>
                                    <m:r>
                                      <a:rPr lang="el-GR" i="1">
                                        <a:latin typeface="Cambria Math"/>
                                      </a:rPr>
                                      <m:t>𝛸</m:t>
                                    </m:r>
                                  </m:e>
                                </m:acc>
                                <m:r>
                                  <a:rPr lang="el-GR" i="1">
                                    <a:latin typeface="Cambria Math"/>
                                  </a:rPr>
                                  <m:t>)</m:t>
                                </m:r>
                              </m:e>
                              <m:sup>
                                <m:r>
                                  <a:rPr lang="el-GR" i="1"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</m:e>
                        </m:nary>
                      </m:num>
                      <m:den>
                        <m:r>
                          <a:rPr lang="en-US" i="1">
                            <a:latin typeface="Cambria Math"/>
                          </a:rPr>
                          <m:t>𝑛</m:t>
                        </m:r>
                        <m:r>
                          <a:rPr lang="el-GR" i="1">
                            <a:latin typeface="Cambria Math"/>
                          </a:rPr>
                          <m:t>−1</m:t>
                        </m:r>
                      </m:den>
                    </m:f>
                    <m:r>
                      <a:rPr lang="el-GR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l-GR" i="1">
                            <a:latin typeface="Cambria Math"/>
                          </a:rPr>
                        </m:ctrlPr>
                      </m:fPr>
                      <m:num>
                        <m:r>
                          <a:rPr lang="el-GR" b="0" i="1" smtClean="0">
                            <a:latin typeface="Cambria Math"/>
                          </a:rPr>
                          <m:t>62</m:t>
                        </m:r>
                      </m:num>
                      <m:den>
                        <m:r>
                          <a:rPr lang="el-GR" i="1">
                            <a:latin typeface="Cambria Math"/>
                          </a:rPr>
                          <m:t>2</m:t>
                        </m:r>
                      </m:den>
                    </m:f>
                    <m:r>
                      <a:rPr lang="el-GR" i="1">
                        <a:latin typeface="Cambria Math"/>
                      </a:rPr>
                      <m:t>=</m:t>
                    </m:r>
                    <m:r>
                      <a:rPr lang="el-GR" b="0" i="1" smtClean="0">
                        <a:latin typeface="Cambria Math"/>
                      </a:rPr>
                      <m:t>31</m:t>
                    </m:r>
                    <m:r>
                      <a:rPr lang="el-GR" i="1">
                        <a:latin typeface="Cambria Math"/>
                      </a:rPr>
                      <m:t>     </m:t>
                    </m:r>
                    <m:r>
                      <a:rPr lang="en-US" i="1" smtClean="0">
                        <a:latin typeface="Cambria Math"/>
                      </a:rPr>
                      <m:t>𝑆</m:t>
                    </m:r>
                    <m:r>
                      <a:rPr lang="el-GR" i="1">
                        <a:latin typeface="Cambria Math"/>
                      </a:rPr>
                      <m:t>=</m:t>
                    </m:r>
                    <m:r>
                      <a:rPr lang="el-GR" b="0" i="1" smtClean="0">
                        <a:latin typeface="Cambria Math"/>
                      </a:rPr>
                      <m:t>5,56</m:t>
                    </m:r>
                  </m:oMath>
                </a14:m>
                <a:endParaRPr lang="en-US" dirty="0"/>
              </a:p>
              <a:p>
                <a:endParaRPr lang="en-US" dirty="0" smtClean="0"/>
              </a:p>
              <a:p>
                <a:endParaRPr lang="el-GR" dirty="0"/>
              </a:p>
            </p:txBody>
          </p:sp>
        </mc:Choice>
        <mc:Fallback xmlns="">
          <p:sp>
            <p:nvSpPr>
              <p:cNvPr id="3" name="Θέση περιεχομένου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0" y="0"/>
                <a:ext cx="9144000" cy="4581128"/>
              </a:xfrm>
              <a:blipFill rotWithShape="1">
                <a:blip r:embed="rId3"/>
                <a:stretch>
                  <a:fillRect l="-1467" t="-1864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Πίνακας 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363609385"/>
                  </p:ext>
                </p:extLst>
              </p:nvPr>
            </p:nvGraphicFramePr>
            <p:xfrm>
              <a:off x="0" y="4535805"/>
              <a:ext cx="6696743" cy="2226310"/>
            </p:xfrm>
            <a:graphic>
              <a:graphicData uri="http://schemas.openxmlformats.org/drawingml/2006/table">
                <a:tbl>
                  <a:tblPr>
                    <a:tableStyleId>{5C22544A-7EE6-4342-B048-85BDC9FD1C3A}</a:tableStyleId>
                  </a:tblPr>
                  <a:tblGrid>
                    <a:gridCol w="1924812"/>
                    <a:gridCol w="2365915"/>
                    <a:gridCol w="2406016"/>
                  </a:tblGrid>
                  <a:tr h="360040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3200" u="none" strike="noStrike" dirty="0">
                              <a:effectLst/>
                            </a:rPr>
                            <a:t> </a:t>
                          </a:r>
                          <a:r>
                            <a:rPr lang="en-US" sz="3200" u="none" strike="noStrike" dirty="0" smtClean="0">
                              <a:effectLst/>
                            </a:rPr>
                            <a:t>X</a:t>
                          </a:r>
                          <a:endParaRPr lang="el-GR" sz="3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3200" u="none" strike="noStrike" dirty="0" smtClean="0">
                              <a:effectLst/>
                            </a:rPr>
                            <a:t> </a:t>
                          </a:r>
                          <a14:m>
                            <m:oMath xmlns:m="http://schemas.openxmlformats.org/officeDocument/2006/math">
                              <m:r>
                                <a:rPr lang="en-US" sz="3200" b="0" i="1" u="none" strike="noStrike" smtClean="0">
                                  <a:effectLst/>
                                  <a:latin typeface="Cambria Math"/>
                                </a:rPr>
                                <m:t>𝑋</m:t>
                              </m:r>
                            </m:oMath>
                          </a14:m>
                          <a:r>
                            <a:rPr lang="el-GR" sz="3200" b="0" i="0" u="none" strike="noStrike" dirty="0" smtClean="0">
                              <a:solidFill>
                                <a:srgbClr val="000000"/>
                              </a:solidFill>
                              <a:effectLst/>
                              <a:latin typeface="Calibri"/>
                            </a:rPr>
                            <a:t>-</a:t>
                          </a:r>
                          <a14:m>
                            <m:oMath xmlns:m="http://schemas.openxmlformats.org/officeDocument/2006/math">
                              <m:acc>
                                <m:accPr>
                                  <m:chr m:val="̅"/>
                                  <m:ctrlPr>
                                    <a:rPr lang="el-GR" sz="3200" i="1" u="none" strike="noStrike" smtClean="0">
                                      <a:effectLst/>
                                      <a:latin typeface="Cambria Math"/>
                                    </a:rPr>
                                  </m:ctrlPr>
                                </m:accPr>
                                <m:e>
                                  <m:r>
                                    <a:rPr lang="en-US" sz="3200" b="0" i="1" u="none" strike="noStrike" smtClean="0">
                                      <a:effectLst/>
                                      <a:latin typeface="Cambria Math"/>
                                    </a:rPr>
                                    <m:t>𝑋</m:t>
                                  </m:r>
                                </m:e>
                              </m:acc>
                            </m:oMath>
                          </a14:m>
                          <a:r>
                            <a:rPr lang="el-GR" sz="3200" b="0" i="0" u="none" strike="noStrike" dirty="0" smtClean="0">
                              <a:solidFill>
                                <a:srgbClr val="000000"/>
                              </a:solidFill>
                              <a:effectLst/>
                              <a:latin typeface="Calibri"/>
                            </a:rPr>
                            <a:t> </a:t>
                          </a:r>
                          <a:endParaRPr lang="el-GR" sz="3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b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lang="en-US" sz="3200" b="0" i="1" u="none" strike="noStrike" smtClean="0">
                                      <a:effectLst/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US" sz="3200" b="0" i="1" u="none" strike="noStrike" smtClean="0">
                                      <a:effectLst/>
                                      <a:latin typeface="Cambria Math"/>
                                    </a:rPr>
                                    <m:t>(</m:t>
                                  </m:r>
                                  <m:r>
                                    <m:rPr>
                                      <m:nor/>
                                    </m:rPr>
                                    <a:rPr lang="el-GR" sz="3200" u="none" strike="noStrike" dirty="0" smtClean="0">
                                      <a:effectLst/>
                                    </a:rPr>
                                    <m:t> </m:t>
                                  </m:r>
                                  <m:r>
                                    <a:rPr lang="en-US" sz="3200" b="0" i="1" u="none" strike="noStrike" smtClean="0">
                                      <a:effectLst/>
                                      <a:latin typeface="Cambria Math"/>
                                    </a:rPr>
                                    <m:t>𝑋</m:t>
                                  </m:r>
                                  <m:r>
                                    <m:rPr>
                                      <m:nor/>
                                    </m:rPr>
                                    <a:rPr lang="el-GR" sz="3200" b="0" i="0" u="none" strike="noStrike" dirty="0" smtClean="0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libri"/>
                                    </a:rPr>
                                    <m:t>−</m:t>
                                  </m:r>
                                  <m:acc>
                                    <m:accPr>
                                      <m:chr m:val="̅"/>
                                      <m:ctrlPr>
                                        <a:rPr lang="el-GR" sz="3200" i="1" u="none" strike="noStrike" smtClean="0">
                                          <a:effectLst/>
                                          <a:latin typeface="Cambria Math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en-US" sz="3200" b="0" i="1" u="none" strike="noStrike" smtClean="0">
                                          <a:effectLst/>
                                          <a:latin typeface="Cambria Math"/>
                                        </a:rPr>
                                        <m:t>𝑋</m:t>
                                      </m:r>
                                    </m:e>
                                  </m:acc>
                                  <m:r>
                                    <a:rPr lang="en-US" sz="3200" b="0" i="1" u="none" strike="noStrike" smtClean="0">
                                      <a:effectLst/>
                                      <a:latin typeface="Cambria Math"/>
                                    </a:rPr>
                                    <m:t>)</m:t>
                                  </m:r>
                                </m:e>
                                <m:sup>
                                  <m:r>
                                    <a:rPr lang="en-US" sz="3200" b="0" i="1" u="none" strike="noStrike" smtClean="0">
                                      <a:effectLst/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</m:oMath>
                          </a14:m>
                          <a:r>
                            <a:rPr lang="el-GR" sz="3200" u="none" strike="noStrike" dirty="0">
                              <a:effectLst/>
                            </a:rPr>
                            <a:t> </a:t>
                          </a:r>
                          <a:endParaRPr lang="el-GR" sz="3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</a:tr>
                  <a:tr h="360040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800" u="none" strike="noStrike" dirty="0" smtClean="0">
                              <a:effectLst/>
                            </a:rPr>
                            <a:t>12</a:t>
                          </a:r>
                          <a:endParaRPr lang="el-GR" sz="28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800" u="none" strike="noStrike" dirty="0" smtClean="0">
                              <a:effectLst/>
                            </a:rPr>
                            <a:t>6</a:t>
                          </a:r>
                          <a:endParaRPr lang="el-GR" sz="28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800" u="none" strike="noStrike" dirty="0" smtClean="0">
                              <a:effectLst/>
                            </a:rPr>
                            <a:t>36</a:t>
                          </a:r>
                          <a:endParaRPr lang="el-GR" sz="28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</a:tr>
                  <a:tr h="360040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800" u="none" strike="noStrike" dirty="0" smtClean="0">
                              <a:effectLst/>
                            </a:rPr>
                            <a:t>5</a:t>
                          </a:r>
                          <a:endParaRPr lang="el-GR" sz="28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800" b="0" i="0" u="none" strike="noStrike" dirty="0" smtClean="0">
                              <a:solidFill>
                                <a:schemeClr val="dk1"/>
                              </a:solidFill>
                              <a:effectLst/>
                              <a:latin typeface="+mn-lt"/>
                            </a:rPr>
                            <a:t>-1</a:t>
                          </a:r>
                          <a:endParaRPr lang="el-GR" sz="28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800" u="none" strike="noStrike" dirty="0" smtClean="0">
                              <a:effectLst/>
                            </a:rPr>
                            <a:t>1</a:t>
                          </a:r>
                          <a:endParaRPr lang="el-GR" sz="28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</a:tr>
                  <a:tr h="360040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800" u="none" strike="noStrike" dirty="0" smtClean="0">
                              <a:effectLst/>
                            </a:rPr>
                            <a:t>1</a:t>
                          </a:r>
                          <a:endParaRPr lang="el-GR" sz="28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800" u="none" strike="noStrike" dirty="0" smtClean="0">
                              <a:effectLst/>
                            </a:rPr>
                            <a:t>-5</a:t>
                          </a:r>
                          <a:endParaRPr lang="el-GR" sz="28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800" u="none" strike="noStrike" dirty="0" smtClean="0">
                              <a:effectLst/>
                            </a:rPr>
                            <a:t>25</a:t>
                          </a:r>
                          <a:endParaRPr lang="el-GR" sz="28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</a:tr>
                  <a:tr h="360040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800" u="none" strike="noStrike">
                              <a:effectLst/>
                            </a:rPr>
                            <a:t> </a:t>
                          </a:r>
                          <a:endParaRPr lang="el-GR" sz="28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800" b="1" u="none" strike="noStrike" dirty="0" smtClean="0">
                              <a:effectLst/>
                            </a:rPr>
                            <a:t>Σύνολο</a:t>
                          </a:r>
                          <a:r>
                            <a:rPr lang="el-GR" sz="2800" b="1" u="none" strike="noStrike" dirty="0">
                              <a:effectLst/>
                            </a:rPr>
                            <a:t> </a:t>
                          </a:r>
                          <a:endParaRPr lang="el-GR" sz="2800" b="1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800" b="1" u="none" strike="noStrike" dirty="0" smtClean="0">
                              <a:solidFill>
                                <a:srgbClr val="FF0000"/>
                              </a:solidFill>
                              <a:effectLst/>
                            </a:rPr>
                            <a:t>62</a:t>
                          </a:r>
                          <a:endParaRPr lang="el-GR" sz="2800" b="1" i="0" u="none" strike="noStrike" dirty="0">
                            <a:solidFill>
                              <a:srgbClr val="FF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Πίνακας 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363609385"/>
                  </p:ext>
                </p:extLst>
              </p:nvPr>
            </p:nvGraphicFramePr>
            <p:xfrm>
              <a:off x="0" y="4535805"/>
              <a:ext cx="6696743" cy="2226310"/>
            </p:xfrm>
            <a:graphic>
              <a:graphicData uri="http://schemas.openxmlformats.org/drawingml/2006/table">
                <a:tbl>
                  <a:tblPr>
                    <a:tableStyleId>{5C22544A-7EE6-4342-B048-85BDC9FD1C3A}</a:tableStyleId>
                  </a:tblPr>
                  <a:tblGrid>
                    <a:gridCol w="1924812"/>
                    <a:gridCol w="2365915"/>
                    <a:gridCol w="2406016"/>
                  </a:tblGrid>
                  <a:tr h="494030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3200" u="none" strike="noStrike" dirty="0">
                              <a:effectLst/>
                            </a:rPr>
                            <a:t> </a:t>
                          </a:r>
                          <a:r>
                            <a:rPr lang="en-US" sz="3200" u="none" strike="noStrike" dirty="0" smtClean="0">
                              <a:effectLst/>
                            </a:rPr>
                            <a:t>X</a:t>
                          </a:r>
                          <a:endParaRPr lang="el-GR" sz="3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endParaRPr lang="el-GR"/>
                        </a:p>
                      </a:txBody>
                      <a:tcPr marL="6350" marR="6350" marT="6350" marB="0" anchor="b">
                        <a:blipFill rotWithShape="1">
                          <a:blip r:embed="rId4"/>
                          <a:stretch>
                            <a:fillRect l="-81443" t="-24691" r="-101804" b="-39506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l-GR"/>
                        </a:p>
                      </a:txBody>
                      <a:tcPr marL="6350" marR="6350" marT="6350" marB="0" anchor="b">
                        <a:blipFill rotWithShape="1">
                          <a:blip r:embed="rId4"/>
                          <a:stretch>
                            <a:fillRect l="-178228" t="-24691" b="-395062"/>
                          </a:stretch>
                        </a:blipFill>
                      </a:tcPr>
                    </a:tc>
                  </a:tr>
                  <a:tr h="433070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800" u="none" strike="noStrike" dirty="0" smtClean="0">
                              <a:effectLst/>
                            </a:rPr>
                            <a:t>12</a:t>
                          </a:r>
                          <a:endParaRPr lang="el-GR" sz="28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800" u="none" strike="noStrike" dirty="0" smtClean="0">
                              <a:effectLst/>
                            </a:rPr>
                            <a:t>6</a:t>
                          </a:r>
                          <a:endParaRPr lang="el-GR" sz="28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800" u="none" strike="noStrike" dirty="0" smtClean="0">
                              <a:effectLst/>
                            </a:rPr>
                            <a:t>36</a:t>
                          </a:r>
                          <a:endParaRPr lang="el-GR" sz="28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</a:tr>
                  <a:tr h="433070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800" u="none" strike="noStrike" dirty="0" smtClean="0">
                              <a:effectLst/>
                            </a:rPr>
                            <a:t>5</a:t>
                          </a:r>
                          <a:endParaRPr lang="el-GR" sz="28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800" b="0" i="0" u="none" strike="noStrike" dirty="0" smtClean="0">
                              <a:solidFill>
                                <a:schemeClr val="dk1"/>
                              </a:solidFill>
                              <a:effectLst/>
                              <a:latin typeface="+mn-lt"/>
                            </a:rPr>
                            <a:t>-1</a:t>
                          </a:r>
                          <a:endParaRPr lang="el-GR" sz="28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800" u="none" strike="noStrike" dirty="0" smtClean="0">
                              <a:effectLst/>
                            </a:rPr>
                            <a:t>1</a:t>
                          </a:r>
                          <a:endParaRPr lang="el-GR" sz="28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</a:tr>
                  <a:tr h="433070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800" u="none" strike="noStrike" dirty="0" smtClean="0">
                              <a:effectLst/>
                            </a:rPr>
                            <a:t>1</a:t>
                          </a:r>
                          <a:endParaRPr lang="el-GR" sz="28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800" u="none" strike="noStrike" dirty="0" smtClean="0">
                              <a:effectLst/>
                            </a:rPr>
                            <a:t>-5</a:t>
                          </a:r>
                          <a:endParaRPr lang="el-GR" sz="28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800" u="none" strike="noStrike" dirty="0" smtClean="0">
                              <a:effectLst/>
                            </a:rPr>
                            <a:t>25</a:t>
                          </a:r>
                          <a:endParaRPr lang="el-GR" sz="28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</a:tr>
                  <a:tr h="433070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800" u="none" strike="noStrike">
                              <a:effectLst/>
                            </a:rPr>
                            <a:t> </a:t>
                          </a:r>
                          <a:endParaRPr lang="el-GR" sz="28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800" b="1" u="none" strike="noStrike" dirty="0" smtClean="0">
                              <a:effectLst/>
                            </a:rPr>
                            <a:t>Σύνολο</a:t>
                          </a:r>
                          <a:r>
                            <a:rPr lang="el-GR" sz="2800" b="1" u="none" strike="noStrike" dirty="0">
                              <a:effectLst/>
                            </a:rPr>
                            <a:t> </a:t>
                          </a:r>
                          <a:endParaRPr lang="el-GR" sz="2800" b="1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800" b="1" u="none" strike="noStrike" dirty="0" smtClean="0">
                              <a:solidFill>
                                <a:srgbClr val="FF0000"/>
                              </a:solidFill>
                              <a:effectLst/>
                            </a:rPr>
                            <a:t>62</a:t>
                          </a:r>
                          <a:endParaRPr lang="el-GR" sz="2800" b="1" i="0" u="none" strike="noStrike" dirty="0">
                            <a:solidFill>
                              <a:srgbClr val="FF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842852077"/>
      </p:ext>
    </p:extLst>
  </p:cSld>
  <p:clrMapOvr>
    <a:masterClrMapping/>
  </p:clrMapOvr>
  <p:transition spd="med">
    <p:random/>
    <p:sndAc>
      <p:stSnd>
        <p:snd r:embed="rId2" name="camera.wav"/>
      </p:stSnd>
    </p:sndAc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48482" name="Rectangle 2"/>
              <p:cNvSpPr>
                <a:spLocks noGrp="1" noChangeArrowheads="1"/>
              </p:cNvSpPr>
              <p:nvPr>
                <p:ph/>
              </p:nvPr>
            </p:nvSpPr>
            <p:spPr>
              <a:xfrm>
                <a:off x="0" y="0"/>
                <a:ext cx="9144000" cy="6858000"/>
              </a:xfrm>
            </p:spPr>
            <p:txBody>
              <a:bodyPr/>
              <a:lstStyle/>
              <a:p>
                <a:pPr algn="just"/>
                <a:r>
                  <a:rPr lang="en-US" sz="2800" b="1" dirty="0" smtClean="0"/>
                  <a:t>n</a:t>
                </a:r>
                <a:r>
                  <a:rPr lang="en-US" sz="2800" b="1" baseline="-25000" dirty="0" smtClean="0"/>
                  <a:t>1</a:t>
                </a:r>
                <a:r>
                  <a:rPr lang="en-US" sz="2800" b="1" dirty="0" smtClean="0"/>
                  <a:t>=</a:t>
                </a:r>
                <a:r>
                  <a:rPr lang="el-GR" sz="2800" b="1" dirty="0" smtClean="0">
                    <a:solidFill>
                      <a:srgbClr val="000000"/>
                    </a:solidFill>
                  </a:rPr>
                  <a:t>3</a:t>
                </a:r>
                <a:r>
                  <a:rPr lang="en-US" sz="2800" b="1" dirty="0" smtClean="0">
                    <a:solidFill>
                      <a:srgbClr val="000000"/>
                    </a:solidFill>
                  </a:rPr>
                  <a:t> </a:t>
                </a:r>
                <a:r>
                  <a:rPr lang="el-GR" sz="2800" b="1" dirty="0">
                    <a:solidFill>
                      <a:srgbClr val="000000"/>
                    </a:solidFill>
                  </a:rPr>
                  <a:t>και</a:t>
                </a:r>
                <a:r>
                  <a:rPr lang="el-GR" sz="2800" b="1" dirty="0"/>
                  <a:t> </a:t>
                </a:r>
                <a:r>
                  <a:rPr lang="en-US" sz="2800" b="1" dirty="0" smtClean="0"/>
                  <a:t>n</a:t>
                </a:r>
                <a:r>
                  <a:rPr lang="en-US" sz="2800" b="1" baseline="-25000" dirty="0" smtClean="0"/>
                  <a:t>2</a:t>
                </a:r>
                <a:r>
                  <a:rPr lang="en-US" sz="2800" b="1" dirty="0" smtClean="0"/>
                  <a:t>=</a:t>
                </a:r>
                <a:r>
                  <a:rPr lang="el-GR" sz="2800" b="1" dirty="0" smtClean="0"/>
                  <a:t>3</a:t>
                </a:r>
                <a:r>
                  <a:rPr lang="en-US" sz="2800" b="1" dirty="0" smtClean="0"/>
                  <a:t>        </a:t>
                </a:r>
                <a:r>
                  <a:rPr lang="el-GR" sz="2800" dirty="0" smtClean="0"/>
                  <a:t> </a:t>
                </a:r>
                <a:r>
                  <a:rPr lang="el-GR" sz="2800" b="1" dirty="0" smtClean="0">
                    <a:solidFill>
                      <a:srgbClr val="000000"/>
                    </a:solidFill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l-GR" sz="2800" b="1" i="1" smtClean="0">
                            <a:solidFill>
                              <a:srgbClr val="000000"/>
                            </a:solidFill>
                            <a:latin typeface="Cambria Math"/>
                          </a:rPr>
                        </m:ctrlPr>
                      </m:sSubPr>
                      <m:e>
                        <m:acc>
                          <m:accPr>
                            <m:chr m:val="̅"/>
                            <m:ctrlPr>
                              <a:rPr lang="el-GR" sz="2800" b="1" i="1">
                                <a:solidFill>
                                  <a:srgbClr val="000000"/>
                                </a:solidFill>
                                <a:latin typeface="Cambria Math"/>
                              </a:rPr>
                            </m:ctrlPr>
                          </m:accPr>
                          <m:e>
                            <m:r>
                              <a:rPr lang="en-US" sz="2800" b="1" i="1">
                                <a:solidFill>
                                  <a:srgbClr val="000000"/>
                                </a:solidFill>
                                <a:latin typeface="Cambria Math"/>
                              </a:rPr>
                              <m:t>𝒙</m:t>
                            </m:r>
                          </m:e>
                        </m:acc>
                      </m:e>
                      <m:sub>
                        <m:r>
                          <a:rPr lang="en-US" sz="2800" b="1" i="1" smtClean="0">
                            <a:solidFill>
                              <a:srgbClr val="000000"/>
                            </a:solidFill>
                            <a:latin typeface="Cambria Math"/>
                          </a:rPr>
                          <m:t>𝟏</m:t>
                        </m:r>
                      </m:sub>
                    </m:sSub>
                    <m:r>
                      <a:rPr lang="en-US" sz="2800" b="1" i="1" smtClean="0">
                        <a:solidFill>
                          <a:srgbClr val="000000"/>
                        </a:solidFill>
                        <a:latin typeface="Cambria Math"/>
                      </a:rPr>
                      <m:t>=</m:t>
                    </m:r>
                  </m:oMath>
                </a14:m>
                <a:r>
                  <a:rPr lang="en-US" sz="2800" b="1" dirty="0" smtClean="0">
                    <a:solidFill>
                      <a:srgbClr val="000000"/>
                    </a:solidFill>
                  </a:rPr>
                  <a:t>3   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l-GR" sz="2800" b="1" i="1">
                            <a:solidFill>
                              <a:srgbClr val="000000"/>
                            </a:solidFill>
                            <a:latin typeface="Cambria Math"/>
                          </a:rPr>
                        </m:ctrlPr>
                      </m:sSubPr>
                      <m:e>
                        <m:acc>
                          <m:accPr>
                            <m:chr m:val="̅"/>
                            <m:ctrlPr>
                              <a:rPr lang="el-GR" sz="2800" b="1" i="1">
                                <a:solidFill>
                                  <a:srgbClr val="000000"/>
                                </a:solidFill>
                                <a:latin typeface="Cambria Math"/>
                              </a:rPr>
                            </m:ctrlPr>
                          </m:accPr>
                          <m:e>
                            <m:r>
                              <a:rPr lang="en-US" sz="2800" b="1" i="1">
                                <a:solidFill>
                                  <a:srgbClr val="000000"/>
                                </a:solidFill>
                                <a:latin typeface="Cambria Math"/>
                              </a:rPr>
                              <m:t>𝒙</m:t>
                            </m:r>
                          </m:e>
                        </m:acc>
                      </m:e>
                      <m:sub>
                        <m:r>
                          <a:rPr lang="en-US" sz="2800" b="1" i="1" smtClean="0">
                            <a:solidFill>
                              <a:srgbClr val="000000"/>
                            </a:solidFill>
                            <a:latin typeface="Cambria Math"/>
                          </a:rPr>
                          <m:t>𝟐</m:t>
                        </m:r>
                      </m:sub>
                    </m:sSub>
                    <m:r>
                      <a:rPr lang="en-US" sz="2800" b="1" i="1">
                        <a:solidFill>
                          <a:srgbClr val="000000"/>
                        </a:solidFill>
                        <a:latin typeface="Cambria Math"/>
                      </a:rPr>
                      <m:t>=</m:t>
                    </m:r>
                  </m:oMath>
                </a14:m>
                <a:r>
                  <a:rPr lang="en-US" sz="2800" b="1" dirty="0" smtClean="0">
                    <a:solidFill>
                      <a:srgbClr val="000000"/>
                    </a:solidFill>
                  </a:rPr>
                  <a:t>6</a:t>
                </a:r>
                <a:endParaRPr lang="el-GR" sz="2800" b="1" dirty="0">
                  <a:solidFill>
                    <a:srgbClr val="000000"/>
                  </a:solidFill>
                </a:endParaRPr>
              </a:p>
              <a:p>
                <a:pPr algn="just"/>
                <a:r>
                  <a:rPr lang="en-US" sz="2800" b="1" dirty="0" smtClean="0"/>
                  <a:t>S</a:t>
                </a:r>
                <a:r>
                  <a:rPr lang="el-GR" sz="2800" b="1" baseline="-25000" dirty="0" smtClean="0">
                    <a:solidFill>
                      <a:srgbClr val="000000"/>
                    </a:solidFill>
                  </a:rPr>
                  <a:t>1</a:t>
                </a:r>
                <a:r>
                  <a:rPr lang="el-GR" sz="2800" b="1" baseline="30000" dirty="0" smtClean="0">
                    <a:solidFill>
                      <a:srgbClr val="000000"/>
                    </a:solidFill>
                  </a:rPr>
                  <a:t>2</a:t>
                </a:r>
                <a:r>
                  <a:rPr lang="el-GR" sz="2800" b="1" dirty="0" smtClean="0">
                    <a:solidFill>
                      <a:srgbClr val="000000"/>
                    </a:solidFill>
                  </a:rPr>
                  <a:t>=3   </a:t>
                </a:r>
                <a:r>
                  <a:rPr lang="en-US" sz="2800" b="1" dirty="0">
                    <a:solidFill>
                      <a:srgbClr val="000000"/>
                    </a:solidFill>
                  </a:rPr>
                  <a:t>S</a:t>
                </a:r>
                <a:r>
                  <a:rPr lang="el-GR" sz="2800" b="1" baseline="-25000" dirty="0" smtClean="0">
                    <a:solidFill>
                      <a:srgbClr val="000000"/>
                    </a:solidFill>
                  </a:rPr>
                  <a:t>2</a:t>
                </a:r>
                <a:r>
                  <a:rPr lang="el-GR" sz="2800" b="1" baseline="30000" dirty="0" smtClean="0">
                    <a:solidFill>
                      <a:srgbClr val="000000"/>
                    </a:solidFill>
                  </a:rPr>
                  <a:t>2</a:t>
                </a:r>
                <a:r>
                  <a:rPr lang="el-GR" sz="2800" b="1" dirty="0" smtClean="0">
                    <a:solidFill>
                      <a:srgbClr val="000000"/>
                    </a:solidFill>
                  </a:rPr>
                  <a:t>=31</a:t>
                </a:r>
                <a:endParaRPr lang="el-GR" sz="2800" b="1" dirty="0">
                  <a:solidFill>
                    <a:srgbClr val="000000"/>
                  </a:solidFill>
                </a:endParaRPr>
              </a:p>
              <a:p>
                <a:pPr algn="just"/>
                <a:r>
                  <a:rPr lang="el-GR" sz="2800" b="1" dirty="0">
                    <a:solidFill>
                      <a:srgbClr val="000000"/>
                    </a:solidFill>
                  </a:rPr>
                  <a:t>Ε</a:t>
                </a:r>
                <a:r>
                  <a:rPr lang="el-GR" sz="2800" b="1" dirty="0" smtClean="0">
                    <a:solidFill>
                      <a:srgbClr val="000000"/>
                    </a:solidFill>
                  </a:rPr>
                  <a:t>πίπεδο </a:t>
                </a:r>
                <a:r>
                  <a:rPr lang="el-GR" sz="2800" b="1" dirty="0">
                    <a:solidFill>
                      <a:srgbClr val="000000"/>
                    </a:solidFill>
                  </a:rPr>
                  <a:t>σημαντικότητας </a:t>
                </a:r>
                <a:r>
                  <a:rPr lang="el-GR" sz="2800" b="1" dirty="0" smtClean="0">
                    <a:solidFill>
                      <a:srgbClr val="000000"/>
                    </a:solidFill>
                  </a:rPr>
                  <a:t>α=0,10 </a:t>
                </a:r>
                <a:endParaRPr lang="el-GR" sz="2800" b="1" dirty="0">
                  <a:solidFill>
                    <a:srgbClr val="000000"/>
                  </a:solidFill>
                </a:endParaRPr>
              </a:p>
              <a:p>
                <a:pPr algn="just"/>
                <a:r>
                  <a:rPr lang="el-GR" b="1" dirty="0">
                    <a:solidFill>
                      <a:srgbClr val="000000"/>
                    </a:solidFill>
                  </a:rPr>
                  <a:t>Η</a:t>
                </a:r>
                <a:r>
                  <a:rPr lang="el-GR" b="1" baseline="-25000" dirty="0">
                    <a:solidFill>
                      <a:srgbClr val="000000"/>
                    </a:solidFill>
                  </a:rPr>
                  <a:t>0</a:t>
                </a:r>
                <a:r>
                  <a:rPr lang="en-US" b="1" dirty="0">
                    <a:solidFill>
                      <a:srgbClr val="000000"/>
                    </a:solidFill>
                  </a:rPr>
                  <a:t>:</a:t>
                </a:r>
                <a:r>
                  <a:rPr lang="el-GR" b="1" dirty="0">
                    <a:solidFill>
                      <a:srgbClr val="000000"/>
                    </a:solidFill>
                  </a:rPr>
                  <a:t> </a:t>
                </a:r>
                <a:r>
                  <a:rPr lang="el-GR" sz="3600" b="1" dirty="0" smtClean="0">
                    <a:solidFill>
                      <a:srgbClr val="000000"/>
                    </a:solidFill>
                    <a:cs typeface="Times New Roman" pitchFamily="18" charset="0"/>
                  </a:rPr>
                  <a:t>μ</a:t>
                </a:r>
                <a:r>
                  <a:rPr lang="el-GR" sz="3600" b="1" baseline="-25000" dirty="0" smtClean="0">
                    <a:solidFill>
                      <a:srgbClr val="000000"/>
                    </a:solidFill>
                  </a:rPr>
                  <a:t>1</a:t>
                </a:r>
                <a:r>
                  <a:rPr lang="el-GR" sz="3600" b="1" dirty="0" smtClean="0">
                    <a:solidFill>
                      <a:srgbClr val="000000"/>
                    </a:solidFill>
                    <a:cs typeface="Times New Roman" pitchFamily="18" charset="0"/>
                  </a:rPr>
                  <a:t> </a:t>
                </a:r>
                <a:r>
                  <a:rPr lang="el-GR" sz="3600" b="1" dirty="0">
                    <a:solidFill>
                      <a:srgbClr val="000000"/>
                    </a:solidFill>
                  </a:rPr>
                  <a:t>-</a:t>
                </a:r>
                <a:r>
                  <a:rPr lang="el-GR" sz="3600" b="1" dirty="0">
                    <a:solidFill>
                      <a:srgbClr val="000000"/>
                    </a:solidFill>
                    <a:cs typeface="Times New Roman" pitchFamily="18" charset="0"/>
                  </a:rPr>
                  <a:t> μ</a:t>
                </a:r>
                <a:r>
                  <a:rPr lang="el-GR" sz="3600" b="1" baseline="-25000" dirty="0">
                    <a:solidFill>
                      <a:srgbClr val="000000"/>
                    </a:solidFill>
                  </a:rPr>
                  <a:t>2</a:t>
                </a:r>
                <a:r>
                  <a:rPr lang="en-US" sz="2800" dirty="0">
                    <a:latin typeface="Tahoma" pitchFamily="34" charset="0"/>
                    <a:cs typeface="Tahoma" pitchFamily="34" charset="0"/>
                  </a:rPr>
                  <a:t> </a:t>
                </a:r>
                <a:r>
                  <a:rPr lang="el-GR" sz="2800" dirty="0" smtClean="0">
                    <a:latin typeface="Tahoma" pitchFamily="34" charset="0"/>
                  </a:rPr>
                  <a:t>=-2    </a:t>
                </a:r>
                <a:r>
                  <a:rPr lang="en-US" sz="2800" dirty="0" smtClean="0">
                    <a:latin typeface="Tahoma" pitchFamily="34" charset="0"/>
                    <a:cs typeface="Tahoma" pitchFamily="34" charset="0"/>
                  </a:rPr>
                  <a:t> </a:t>
                </a:r>
                <a:r>
                  <a:rPr lang="el-GR" sz="3600" b="1" dirty="0">
                    <a:solidFill>
                      <a:srgbClr val="000000"/>
                    </a:solidFill>
                    <a:cs typeface="Times New Roman" pitchFamily="18" charset="0"/>
                  </a:rPr>
                  <a:t>Η</a:t>
                </a:r>
                <a:r>
                  <a:rPr lang="el-GR" sz="3600" b="1" baseline="-25000" dirty="0">
                    <a:solidFill>
                      <a:srgbClr val="000000"/>
                    </a:solidFill>
                    <a:cs typeface="Times New Roman" pitchFamily="18" charset="0"/>
                  </a:rPr>
                  <a:t>1</a:t>
                </a:r>
                <a:r>
                  <a:rPr lang="el-GR" sz="3600" b="1" dirty="0">
                    <a:solidFill>
                      <a:srgbClr val="000000"/>
                    </a:solidFill>
                    <a:cs typeface="Times New Roman" pitchFamily="18" charset="0"/>
                  </a:rPr>
                  <a:t>:μ</a:t>
                </a:r>
                <a:r>
                  <a:rPr lang="el-GR" sz="3600" b="1" baseline="-25000" dirty="0">
                    <a:solidFill>
                      <a:srgbClr val="000000"/>
                    </a:solidFill>
                    <a:cs typeface="Times New Roman" pitchFamily="18" charset="0"/>
                  </a:rPr>
                  <a:t>1</a:t>
                </a:r>
                <a:r>
                  <a:rPr lang="el-GR" sz="3600" b="1" dirty="0">
                    <a:solidFill>
                      <a:srgbClr val="000000"/>
                    </a:solidFill>
                    <a:cs typeface="Times New Roman" pitchFamily="18" charset="0"/>
                  </a:rPr>
                  <a:t> - μ</a:t>
                </a:r>
                <a:r>
                  <a:rPr lang="el-GR" sz="3600" b="1" baseline="-25000" dirty="0">
                    <a:solidFill>
                      <a:srgbClr val="000000"/>
                    </a:solidFill>
                    <a:cs typeface="Times New Roman" pitchFamily="18" charset="0"/>
                  </a:rPr>
                  <a:t>2</a:t>
                </a:r>
                <a:r>
                  <a:rPr lang="en-US" sz="3600" b="1" dirty="0">
                    <a:solidFill>
                      <a:srgbClr val="000000"/>
                    </a:solidFill>
                    <a:cs typeface="Times New Roman" pitchFamily="18" charset="0"/>
                  </a:rPr>
                  <a:t> </a:t>
                </a:r>
                <a:r>
                  <a:rPr lang="el-GR" sz="3600" b="1" dirty="0" smtClean="0">
                    <a:solidFill>
                      <a:srgbClr val="000000"/>
                    </a:solidFill>
                    <a:cs typeface="Times New Roman" pitchFamily="18" charset="0"/>
                  </a:rPr>
                  <a:t>&lt; -</a:t>
                </a:r>
                <a:r>
                  <a:rPr lang="el-GR" sz="3600" b="1" dirty="0">
                    <a:solidFill>
                      <a:srgbClr val="000000"/>
                    </a:solidFill>
                    <a:cs typeface="Times New Roman" pitchFamily="18" charset="0"/>
                  </a:rPr>
                  <a:t>2 </a:t>
                </a:r>
              </a:p>
            </p:txBody>
          </p:sp>
        </mc:Choice>
        <mc:Fallback xmlns="">
          <p:sp>
            <p:nvSpPr>
              <p:cNvPr id="148482" name="Rectang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/>
              </p:nvPr>
            </p:nvSpPr>
            <p:spPr>
              <a:xfrm>
                <a:off x="0" y="0"/>
                <a:ext cx="9144000" cy="6858000"/>
              </a:xfrm>
              <a:blipFill rotWithShape="1">
                <a:blip r:embed="rId4"/>
                <a:stretch>
                  <a:fillRect l="-1467" t="-889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15974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76560416"/>
              </p:ext>
            </p:extLst>
          </p:nvPr>
        </p:nvGraphicFramePr>
        <p:xfrm>
          <a:off x="596900" y="3429000"/>
          <a:ext cx="6653213" cy="1155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960" name="Εξίσωση" r:id="rId5" imgW="2616120" imgH="482400" progId="Equation.3">
                  <p:embed/>
                </p:oleObj>
              </mc:Choice>
              <mc:Fallback>
                <p:oleObj name="Εξίσωση" r:id="rId5" imgW="2616120" imgH="4824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6900" y="3429000"/>
                        <a:ext cx="6653213" cy="1155700"/>
                      </a:xfrm>
                      <a:prstGeom prst="rect">
                        <a:avLst/>
                      </a:prstGeom>
                      <a:solidFill>
                        <a:srgbClr val="FFFF99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974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86190500"/>
              </p:ext>
            </p:extLst>
          </p:nvPr>
        </p:nvGraphicFramePr>
        <p:xfrm>
          <a:off x="-76200" y="4797425"/>
          <a:ext cx="8001000" cy="1282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961" name="Εξίσωση" r:id="rId7" imgW="2920680" imgH="482400" progId="Equation.3">
                  <p:embed/>
                </p:oleObj>
              </mc:Choice>
              <mc:Fallback>
                <p:oleObj name="Εξίσωση" r:id="rId7" imgW="2920680" imgH="4824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-76200" y="4797425"/>
                        <a:ext cx="8001000" cy="1282700"/>
                      </a:xfrm>
                      <a:prstGeom prst="rect">
                        <a:avLst/>
                      </a:prstGeom>
                      <a:solidFill>
                        <a:srgbClr val="CCCCFF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974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8710068"/>
              </p:ext>
            </p:extLst>
          </p:nvPr>
        </p:nvGraphicFramePr>
        <p:xfrm>
          <a:off x="179512" y="6237288"/>
          <a:ext cx="7569200" cy="620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962" name="Εξίσωση" r:id="rId9" imgW="1892160" imgH="215640" progId="Equation.3">
                  <p:embed/>
                </p:oleObj>
              </mc:Choice>
              <mc:Fallback>
                <p:oleObj name="Εξίσωση" r:id="rId9" imgW="1892160" imgH="215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512" y="6237288"/>
                        <a:ext cx="7569200" cy="62071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Αντικείμενο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08747476"/>
              </p:ext>
            </p:extLst>
          </p:nvPr>
        </p:nvGraphicFramePr>
        <p:xfrm>
          <a:off x="133350" y="2349500"/>
          <a:ext cx="8301038" cy="1069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963" name="Εξίσωση" r:id="rId11" imgW="2844720" imgH="457200" progId="Equation.3">
                  <p:embed/>
                </p:oleObj>
              </mc:Choice>
              <mc:Fallback>
                <p:oleObj name="Εξίσωση" r:id="rId11" imgW="2844720" imgH="45720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350" y="2349500"/>
                        <a:ext cx="8301038" cy="1069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69122027"/>
      </p:ext>
    </p:extLst>
  </p:cSld>
  <p:clrMapOvr>
    <a:masterClrMapping/>
  </p:clrMapOvr>
  <p:transition spd="med">
    <p:random/>
    <p:sndAc>
      <p:stSnd>
        <p:snd r:embed="rId3" name="camera.wav"/>
      </p:stSnd>
    </p:sndAc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1" name="Rectangle 3"/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algn="just"/>
            <a:r>
              <a:rPr lang="el-GR" dirty="0">
                <a:solidFill>
                  <a:srgbClr val="000000"/>
                </a:solidFill>
                <a:cs typeface="Times New Roman" pitchFamily="18" charset="0"/>
              </a:rPr>
              <a:t>Η αποδοχή ή η απόρριψη μιας στατιστικής υποθέσεως -και ειδικά της υποθέσεως Η</a:t>
            </a:r>
            <a:r>
              <a:rPr lang="en-US" baseline="-25000" dirty="0">
                <a:solidFill>
                  <a:srgbClr val="000000"/>
                </a:solidFill>
                <a:cs typeface="Times New Roman" pitchFamily="18" charset="0"/>
              </a:rPr>
              <a:t>0</a:t>
            </a:r>
            <a:r>
              <a:rPr lang="el-GR" dirty="0">
                <a:solidFill>
                  <a:srgbClr val="000000"/>
                </a:solidFill>
                <a:cs typeface="Times New Roman" pitchFamily="18" charset="0"/>
              </a:rPr>
              <a:t> -γίνεται με μια ορισμένη πιθανότητα να διαπράξουμε σφάλμα. </a:t>
            </a:r>
            <a:endParaRPr lang="en-US" dirty="0">
              <a:solidFill>
                <a:srgbClr val="000000"/>
              </a:solidFill>
              <a:cs typeface="Times New Roman" pitchFamily="18" charset="0"/>
            </a:endParaRPr>
          </a:p>
          <a:p>
            <a:pPr algn="just"/>
            <a:r>
              <a:rPr lang="el-GR" dirty="0">
                <a:solidFill>
                  <a:srgbClr val="000000"/>
                </a:solidFill>
                <a:cs typeface="Times New Roman" pitchFamily="18" charset="0"/>
              </a:rPr>
              <a:t>Κατά τον έλεγχο μιας στατιστικής υποθέσεως είναι ενδεχόμενο να διαπράξουμε δύο βασικά σφάλματα:</a:t>
            </a:r>
            <a:endParaRPr lang="el-GR" dirty="0">
              <a:solidFill>
                <a:srgbClr val="000000"/>
              </a:solidFill>
              <a:latin typeface="Courier New" pitchFamily="49" charset="0"/>
              <a:cs typeface="Times New Roman" pitchFamily="18" charset="0"/>
            </a:endParaRPr>
          </a:p>
          <a:p>
            <a:pPr algn="just"/>
            <a:r>
              <a:rPr lang="el-GR" dirty="0">
                <a:solidFill>
                  <a:srgbClr val="000000"/>
                </a:solidFill>
                <a:cs typeface="Times New Roman" pitchFamily="18" charset="0"/>
              </a:rPr>
              <a:t>α) </a:t>
            </a:r>
            <a:r>
              <a:rPr lang="el-GR" b="1" dirty="0">
                <a:solidFill>
                  <a:srgbClr val="000000"/>
                </a:solidFill>
                <a:cs typeface="Times New Roman" pitchFamily="18" charset="0"/>
              </a:rPr>
              <a:t>Σφάλμα Τύπου Ι.</a:t>
            </a:r>
            <a:r>
              <a:rPr lang="el-GR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endParaRPr lang="en-US" dirty="0">
              <a:solidFill>
                <a:srgbClr val="000000"/>
              </a:solidFill>
              <a:cs typeface="Times New Roman" pitchFamily="18" charset="0"/>
            </a:endParaRPr>
          </a:p>
          <a:p>
            <a:pPr lvl="1" algn="just"/>
            <a:r>
              <a:rPr lang="el-GR" b="1" dirty="0">
                <a:solidFill>
                  <a:srgbClr val="FF0000"/>
                </a:solidFill>
                <a:cs typeface="Times New Roman" pitchFamily="18" charset="0"/>
              </a:rPr>
              <a:t>Αν η ελεγχόμενη υπόθεση Η</a:t>
            </a:r>
            <a:r>
              <a:rPr lang="en-US" b="1" baseline="-25000" dirty="0">
                <a:solidFill>
                  <a:srgbClr val="FF0000"/>
                </a:solidFill>
                <a:cs typeface="Times New Roman" pitchFamily="18" charset="0"/>
              </a:rPr>
              <a:t>0</a:t>
            </a:r>
            <a:r>
              <a:rPr lang="el-GR" b="1" dirty="0">
                <a:solidFill>
                  <a:srgbClr val="FF0000"/>
                </a:solidFill>
                <a:cs typeface="Times New Roman" pitchFamily="18" charset="0"/>
              </a:rPr>
              <a:t> είναι σωστή και το κριτήριο ελέγχου την απορρίψει σαν λανθασμένη.</a:t>
            </a:r>
            <a:r>
              <a:rPr lang="el-GR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endParaRPr lang="en-US" dirty="0">
              <a:solidFill>
                <a:srgbClr val="000000"/>
              </a:solidFill>
              <a:cs typeface="Times New Roman" pitchFamily="18" charset="0"/>
            </a:endParaRPr>
          </a:p>
          <a:p>
            <a:pPr algn="just"/>
            <a:r>
              <a:rPr lang="el-GR" dirty="0">
                <a:solidFill>
                  <a:srgbClr val="000000"/>
                </a:solidFill>
                <a:cs typeface="Times New Roman" pitchFamily="18" charset="0"/>
              </a:rPr>
              <a:t>Η πιθανότητα διαπράξεως Σφάλματος Τύπου Ι </a:t>
            </a:r>
            <a:endParaRPr lang="en-US" dirty="0">
              <a:solidFill>
                <a:srgbClr val="000000"/>
              </a:solidFill>
              <a:cs typeface="Times New Roman" pitchFamily="18" charset="0"/>
            </a:endParaRPr>
          </a:p>
          <a:p>
            <a:pPr lvl="1" algn="just"/>
            <a:r>
              <a:rPr lang="el-GR" b="1" dirty="0">
                <a:solidFill>
                  <a:srgbClr val="FF0000"/>
                </a:solidFill>
                <a:cs typeface="Times New Roman" pitchFamily="18" charset="0"/>
              </a:rPr>
              <a:t>ονομάζεται Επίπεδο Σημαντικότητας και συμβολίζεται διεθνώς με το γράμμα α.</a:t>
            </a:r>
            <a:endParaRPr lang="en-US" b="1" dirty="0">
              <a:solidFill>
                <a:srgbClr val="FF0000"/>
              </a:solidFill>
              <a:cs typeface="Times New Roman" pitchFamily="18" charset="0"/>
            </a:endParaRPr>
          </a:p>
          <a:p>
            <a:pPr lvl="1" algn="just"/>
            <a:r>
              <a:rPr lang="el-GR" b="1" dirty="0">
                <a:solidFill>
                  <a:srgbClr val="000000"/>
                </a:solidFill>
                <a:cs typeface="Times New Roman" pitchFamily="18" charset="0"/>
              </a:rPr>
              <a:t>δηλ. η πιθανότητα απορρίψεως μιας σωστής υποθέσεως Η</a:t>
            </a:r>
            <a:r>
              <a:rPr lang="en-US" b="1" baseline="-25000" dirty="0">
                <a:solidFill>
                  <a:srgbClr val="000000"/>
                </a:solidFill>
                <a:cs typeface="Times New Roman" pitchFamily="18" charset="0"/>
              </a:rPr>
              <a:t>0</a:t>
            </a:r>
            <a:endParaRPr lang="el-GR" b="1" dirty="0">
              <a:solidFill>
                <a:srgbClr val="000000"/>
              </a:solidFill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random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Ορθογώνιο 2"/>
              <p:cNvSpPr/>
              <p:nvPr/>
            </p:nvSpPr>
            <p:spPr>
              <a:xfrm>
                <a:off x="251520" y="17356"/>
                <a:ext cx="6624736" cy="58477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l-GR" sz="3200" i="1">
                            <a:solidFill>
                              <a:srgbClr val="000000"/>
                            </a:solidFill>
                            <a:latin typeface="Cambria Math"/>
                          </a:rPr>
                        </m:ctrlPr>
                      </m:sSubPr>
                      <m:e>
                        <m:acc>
                          <m:accPr>
                            <m:chr m:val="̅"/>
                            <m:ctrlPr>
                              <a:rPr lang="el-GR" sz="3200" i="1">
                                <a:solidFill>
                                  <a:srgbClr val="000000"/>
                                </a:solidFill>
                                <a:latin typeface="Cambria Math"/>
                              </a:rPr>
                            </m:ctrlPr>
                          </m:accPr>
                          <m:e>
                            <m:r>
                              <a:rPr lang="en-US" sz="3200" i="1">
                                <a:solidFill>
                                  <a:srgbClr val="000000"/>
                                </a:solidFill>
                                <a:latin typeface="Cambria Math"/>
                              </a:rPr>
                              <m:t>𝑋</m:t>
                            </m:r>
                          </m:e>
                        </m:acc>
                      </m:e>
                      <m:sub>
                        <m:r>
                          <a:rPr lang="en-US" sz="3200" i="1">
                            <a:solidFill>
                              <a:srgbClr val="000000"/>
                            </a:solidFill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el-GR" sz="3200" i="1">
                        <a:solidFill>
                          <a:srgbClr val="000000"/>
                        </a:solidFill>
                        <a:latin typeface="Cambria Math"/>
                      </a:rPr>
                      <m:t>=</m:t>
                    </m:r>
                  </m:oMath>
                </a14:m>
                <a:r>
                  <a:rPr lang="el-GR" sz="3200" dirty="0" smtClean="0"/>
                  <a:t>3</a:t>
                </a:r>
                <a:endParaRPr lang="en-US" sz="3200" dirty="0"/>
              </a:p>
            </p:txBody>
          </p:sp>
        </mc:Choice>
        <mc:Fallback xmlns="">
          <p:sp>
            <p:nvSpPr>
              <p:cNvPr id="3" name="Ορθογώνιο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520" y="17356"/>
                <a:ext cx="6624736" cy="584775"/>
              </a:xfrm>
              <a:prstGeom prst="rect">
                <a:avLst/>
              </a:prstGeom>
              <a:blipFill rotWithShape="1">
                <a:blip r:embed="rId4"/>
                <a:stretch>
                  <a:fillRect t="-14583" b="-32292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Ορθογώνιο 3"/>
              <p:cNvSpPr/>
              <p:nvPr/>
            </p:nvSpPr>
            <p:spPr>
              <a:xfrm>
                <a:off x="1763688" y="74468"/>
                <a:ext cx="1472904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sz="3200" i="1" smtClean="0">
                              <a:solidFill>
                                <a:srgbClr val="00000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acc>
                            <m:accPr>
                              <m:chr m:val="̅"/>
                              <m:ctrlPr>
                                <a:rPr lang="el-GR" sz="3200" i="1">
                                  <a:solidFill>
                                    <a:srgbClr val="000000"/>
                                  </a:solidFill>
                                  <a:latin typeface="Cambria Math"/>
                                </a:rPr>
                              </m:ctrlPr>
                            </m:accPr>
                            <m:e>
                              <m:r>
                                <a:rPr lang="en-US" sz="3200" i="1">
                                  <a:solidFill>
                                    <a:srgbClr val="000000"/>
                                  </a:solidFill>
                                  <a:latin typeface="Cambria Math"/>
                                </a:rPr>
                                <m:t>𝑋</m:t>
                              </m:r>
                            </m:e>
                          </m:acc>
                        </m:e>
                        <m:sub>
                          <m:r>
                            <a:rPr lang="en-US" sz="3200" i="1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m:t>2</m:t>
                          </m:r>
                        </m:sub>
                      </m:sSub>
                      <m:r>
                        <a:rPr lang="en-US" sz="3200" i="1">
                          <a:solidFill>
                            <a:srgbClr val="000000"/>
                          </a:solidFill>
                          <a:latin typeface="Cambria Math"/>
                        </a:rPr>
                        <m:t>=</m:t>
                      </m:r>
                      <m:r>
                        <a:rPr lang="el-GR" sz="3200" b="0" i="1" smtClean="0">
                          <a:solidFill>
                            <a:srgbClr val="000000"/>
                          </a:solidFill>
                          <a:latin typeface="Cambria Math"/>
                        </a:rPr>
                        <m:t>6</m:t>
                      </m:r>
                    </m:oMath>
                  </m:oMathPara>
                </a14:m>
                <a:endParaRPr lang="el-GR" sz="3200" i="1" dirty="0">
                  <a:solidFill>
                    <a:srgbClr val="000000"/>
                  </a:solidFill>
                  <a:latin typeface="Cambria Math"/>
                </a:endParaRPr>
              </a:p>
            </p:txBody>
          </p:sp>
        </mc:Choice>
        <mc:Fallback xmlns="">
          <p:sp>
            <p:nvSpPr>
              <p:cNvPr id="4" name="Ορθογώνιο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63688" y="74468"/>
                <a:ext cx="1472904" cy="584775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12" name="Πίνακας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9991451"/>
              </p:ext>
            </p:extLst>
          </p:nvPr>
        </p:nvGraphicFramePr>
        <p:xfrm>
          <a:off x="-2" y="1196752"/>
          <a:ext cx="9144002" cy="209401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306286"/>
                <a:gridCol w="1306286"/>
                <a:gridCol w="1306286"/>
                <a:gridCol w="1306286"/>
                <a:gridCol w="1306286"/>
                <a:gridCol w="1306286"/>
                <a:gridCol w="1306286"/>
              </a:tblGrid>
              <a:tr h="538262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l-GR" sz="2000" u="none" strike="noStrike" dirty="0">
                          <a:effectLst/>
                        </a:rPr>
                        <a:t>Επίπεδο εμπιστοσύνης</a:t>
                      </a:r>
                      <a:endParaRPr lang="el-G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 dirty="0">
                          <a:effectLst/>
                        </a:rPr>
                        <a:t>0,800</a:t>
                      </a:r>
                      <a:endParaRPr lang="el-G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 dirty="0">
                          <a:effectLst/>
                        </a:rPr>
                        <a:t>0,900</a:t>
                      </a:r>
                      <a:endParaRPr lang="el-G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u="none" strike="noStrike" dirty="0">
                          <a:effectLst/>
                        </a:rPr>
                        <a:t>0,950</a:t>
                      </a:r>
                      <a:endParaRPr lang="el-G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>
                          <a:effectLst/>
                        </a:rPr>
                        <a:t>0,980</a:t>
                      </a:r>
                      <a:endParaRPr lang="el-GR" sz="2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 dirty="0">
                          <a:effectLst/>
                        </a:rPr>
                        <a:t>0,990</a:t>
                      </a:r>
                      <a:endParaRPr lang="el-G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chemeClr val="bg1"/>
                    </a:solidFill>
                  </a:tcPr>
                </a:tc>
              </a:tr>
              <a:tr h="278411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l-GR" sz="2000" u="none" strike="noStrike" dirty="0">
                          <a:effectLst/>
                        </a:rPr>
                        <a:t>Μονόπλευρος </a:t>
                      </a:r>
                      <a:endParaRPr lang="el-G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 dirty="0">
                          <a:effectLst/>
                        </a:rPr>
                        <a:t>0,1000</a:t>
                      </a:r>
                      <a:endParaRPr lang="el-G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 dirty="0">
                          <a:effectLst/>
                        </a:rPr>
                        <a:t>0,0500</a:t>
                      </a:r>
                      <a:endParaRPr lang="el-G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u="none" strike="noStrike" dirty="0">
                          <a:effectLst/>
                        </a:rPr>
                        <a:t>0,0250</a:t>
                      </a:r>
                      <a:endParaRPr lang="el-G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>
                          <a:effectLst/>
                        </a:rPr>
                        <a:t>0,0100</a:t>
                      </a:r>
                      <a:endParaRPr lang="el-GR" sz="2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 dirty="0">
                          <a:effectLst/>
                        </a:rPr>
                        <a:t>0,0050</a:t>
                      </a:r>
                      <a:endParaRPr lang="el-G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chemeClr val="bg1"/>
                    </a:solidFill>
                  </a:tcPr>
                </a:tc>
              </a:tr>
              <a:tr h="278411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l-GR" sz="2000" u="none" strike="noStrike" dirty="0">
                          <a:effectLst/>
                        </a:rPr>
                        <a:t>Δίπλευρος </a:t>
                      </a:r>
                      <a:endParaRPr lang="el-G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000" u="none" strike="noStrike" dirty="0">
                          <a:effectLst/>
                        </a:rPr>
                        <a:t>0,2000</a:t>
                      </a:r>
                      <a:endParaRPr lang="el-G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000" u="none" strike="noStrike" dirty="0">
                          <a:effectLst/>
                        </a:rPr>
                        <a:t>0,1000</a:t>
                      </a:r>
                      <a:endParaRPr lang="el-G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000" b="0" u="none" strike="noStrike" dirty="0">
                          <a:effectLst/>
                        </a:rPr>
                        <a:t>0,0500</a:t>
                      </a:r>
                      <a:endParaRPr lang="el-G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000" u="none" strike="noStrike">
                          <a:effectLst/>
                        </a:rPr>
                        <a:t>0,0200</a:t>
                      </a:r>
                      <a:endParaRPr lang="el-GR" sz="2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000" u="none" strike="noStrike" dirty="0">
                          <a:effectLst/>
                        </a:rPr>
                        <a:t>0,0100</a:t>
                      </a:r>
                      <a:endParaRPr lang="el-G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chemeClr val="bg1"/>
                    </a:solidFill>
                  </a:tcPr>
                </a:tc>
              </a:tr>
              <a:tr h="269131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l-GR" sz="2000" u="none" strike="noStrike">
                          <a:effectLst/>
                        </a:rPr>
                        <a:t> </a:t>
                      </a:r>
                      <a:endParaRPr lang="el-GR" sz="2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vert="vert27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000" u="none" strike="noStrike" dirty="0">
                          <a:effectLst/>
                        </a:rPr>
                        <a:t>4</a:t>
                      </a:r>
                      <a:endParaRPr lang="el-G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0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1,533</a:t>
                      </a:r>
                      <a:endParaRPr lang="el-GR" sz="2000" b="1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000" u="none" strike="noStrike" dirty="0">
                          <a:effectLst/>
                        </a:rPr>
                        <a:t>2,132</a:t>
                      </a:r>
                      <a:endParaRPr lang="el-G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000" b="0" u="none" strike="noStrike" dirty="0">
                          <a:effectLst/>
                        </a:rPr>
                        <a:t>2,776</a:t>
                      </a:r>
                      <a:endParaRPr lang="el-G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000" u="none" strike="noStrike" dirty="0">
                          <a:effectLst/>
                        </a:rPr>
                        <a:t>3,747</a:t>
                      </a:r>
                      <a:endParaRPr lang="el-G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000" u="none" strike="noStrike" dirty="0">
                          <a:effectLst/>
                        </a:rPr>
                        <a:t>4,604</a:t>
                      </a:r>
                      <a:endParaRPr lang="el-G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chemeClr val="bg1"/>
                    </a:solidFill>
                  </a:tcPr>
                </a:tc>
              </a:tr>
              <a:tr h="269131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000" u="none" strike="noStrike" dirty="0">
                          <a:effectLst/>
                        </a:rPr>
                        <a:t>5</a:t>
                      </a:r>
                      <a:endParaRPr lang="el-G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000" u="none" strike="noStrike" dirty="0">
                          <a:effectLst/>
                        </a:rPr>
                        <a:t>1,476</a:t>
                      </a:r>
                      <a:endParaRPr lang="el-G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000" b="0" u="none" strike="noStrike" dirty="0">
                          <a:effectLst/>
                        </a:rPr>
                        <a:t>2,015</a:t>
                      </a:r>
                      <a:endParaRPr lang="el-G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000" b="0" u="none" strike="noStrike" dirty="0">
                          <a:effectLst/>
                        </a:rPr>
                        <a:t>2,571</a:t>
                      </a:r>
                      <a:endParaRPr lang="el-G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000" u="none" strike="noStrike" dirty="0">
                          <a:effectLst/>
                        </a:rPr>
                        <a:t>3,365</a:t>
                      </a:r>
                      <a:endParaRPr lang="el-G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000" b="0" u="none" strike="noStrike" dirty="0">
                          <a:effectLst/>
                        </a:rPr>
                        <a:t>4,032</a:t>
                      </a:r>
                      <a:endParaRPr lang="el-G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chemeClr val="bg1"/>
                    </a:solidFill>
                  </a:tcPr>
                </a:tc>
              </a:tr>
              <a:tr h="269131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000" u="none" strike="noStrike">
                          <a:effectLst/>
                        </a:rPr>
                        <a:t>6</a:t>
                      </a:r>
                      <a:endParaRPr lang="el-GR" sz="2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000" u="none" strike="noStrike" dirty="0">
                          <a:effectLst/>
                        </a:rPr>
                        <a:t>1,440</a:t>
                      </a:r>
                      <a:endParaRPr lang="el-G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000" u="none" strike="noStrike" dirty="0">
                          <a:effectLst/>
                        </a:rPr>
                        <a:t>1,943</a:t>
                      </a:r>
                      <a:endParaRPr lang="el-G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000" b="0" u="none" strike="noStrike" dirty="0">
                          <a:effectLst/>
                        </a:rPr>
                        <a:t>2,447</a:t>
                      </a:r>
                      <a:endParaRPr lang="el-G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000" u="none" strike="noStrike" dirty="0">
                          <a:effectLst/>
                        </a:rPr>
                        <a:t>3,143</a:t>
                      </a:r>
                      <a:endParaRPr lang="el-G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000" u="none" strike="noStrike" dirty="0">
                          <a:effectLst/>
                        </a:rPr>
                        <a:t>3,707</a:t>
                      </a:r>
                      <a:endParaRPr lang="el-G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5" name="Ορθογώνιο 4"/>
          <p:cNvSpPr/>
          <p:nvPr/>
        </p:nvSpPr>
        <p:spPr>
          <a:xfrm>
            <a:off x="539552" y="584775"/>
            <a:ext cx="697338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sz="3200" b="1" dirty="0">
                <a:solidFill>
                  <a:srgbClr val="0000FF"/>
                </a:solidFill>
                <a:cs typeface="Times New Roman" pitchFamily="18" charset="0"/>
              </a:rPr>
              <a:t>Βαθμοί Ελευθερίας = </a:t>
            </a:r>
            <a:r>
              <a:rPr lang="en-US" sz="3200" b="1" dirty="0" smtClean="0">
                <a:solidFill>
                  <a:srgbClr val="0000FF"/>
                </a:solidFill>
                <a:cs typeface="Times New Roman" pitchFamily="18" charset="0"/>
              </a:rPr>
              <a:t>n</a:t>
            </a:r>
            <a:r>
              <a:rPr lang="en-US" sz="3200" b="1" baseline="-25000" dirty="0" smtClean="0">
                <a:solidFill>
                  <a:srgbClr val="0000FF"/>
                </a:solidFill>
                <a:cs typeface="Times New Roman" pitchFamily="18" charset="0"/>
              </a:rPr>
              <a:t>1</a:t>
            </a:r>
            <a:r>
              <a:rPr lang="en-US" sz="3200" b="1" dirty="0" smtClean="0">
                <a:solidFill>
                  <a:srgbClr val="0000FF"/>
                </a:solidFill>
                <a:cs typeface="Times New Roman" pitchFamily="18" charset="0"/>
              </a:rPr>
              <a:t>+n</a:t>
            </a:r>
            <a:r>
              <a:rPr lang="en-US" sz="3200" b="1" baseline="-25000" dirty="0" smtClean="0">
                <a:solidFill>
                  <a:srgbClr val="0000FF"/>
                </a:solidFill>
                <a:cs typeface="Times New Roman" pitchFamily="18" charset="0"/>
              </a:rPr>
              <a:t>2</a:t>
            </a:r>
            <a:r>
              <a:rPr lang="en-US" sz="3200" b="1" dirty="0" smtClean="0">
                <a:solidFill>
                  <a:srgbClr val="0000FF"/>
                </a:solidFill>
                <a:cs typeface="Times New Roman" pitchFamily="18" charset="0"/>
              </a:rPr>
              <a:t>-2=</a:t>
            </a:r>
            <a:r>
              <a:rPr lang="el-GR" sz="3200" b="1" dirty="0" smtClean="0">
                <a:solidFill>
                  <a:srgbClr val="0000FF"/>
                </a:solidFill>
                <a:cs typeface="Times New Roman" pitchFamily="18" charset="0"/>
              </a:rPr>
              <a:t>3</a:t>
            </a:r>
            <a:r>
              <a:rPr lang="en-US" sz="3200" b="1" dirty="0" smtClean="0">
                <a:solidFill>
                  <a:srgbClr val="0000FF"/>
                </a:solidFill>
                <a:cs typeface="Times New Roman" pitchFamily="18" charset="0"/>
              </a:rPr>
              <a:t>+3-2=</a:t>
            </a:r>
            <a:r>
              <a:rPr lang="el-GR" sz="3200" b="1" dirty="0" smtClean="0">
                <a:solidFill>
                  <a:srgbClr val="0000FF"/>
                </a:solidFill>
                <a:cs typeface="Times New Roman" pitchFamily="18" charset="0"/>
              </a:rPr>
              <a:t>4</a:t>
            </a:r>
            <a:endParaRPr lang="el-GR" sz="3200" dirty="0"/>
          </a:p>
        </p:txBody>
      </p:sp>
      <p:graphicFrame>
        <p:nvGraphicFramePr>
          <p:cNvPr id="6" name="Αντικείμενο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33159635"/>
              </p:ext>
            </p:extLst>
          </p:nvPr>
        </p:nvGraphicFramePr>
        <p:xfrm>
          <a:off x="25744" y="3478448"/>
          <a:ext cx="8001000" cy="1282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5917" name="Εξίσωση" r:id="rId6" imgW="2920680" imgH="482400" progId="Equation.3">
                  <p:embed/>
                </p:oleObj>
              </mc:Choice>
              <mc:Fallback>
                <p:oleObj name="Εξίσωση" r:id="rId6" imgW="2920680" imgH="4824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744" y="3478448"/>
                        <a:ext cx="8001000" cy="1282700"/>
                      </a:xfrm>
                      <a:prstGeom prst="rect">
                        <a:avLst/>
                      </a:prstGeom>
                      <a:solidFill>
                        <a:srgbClr val="CCCCFF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547664" y="5373216"/>
            <a:ext cx="656243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3200" b="1" dirty="0" smtClean="0"/>
              <a:t>Περιοχή Αποδοχής   -1,533 έως 1,533</a:t>
            </a:r>
            <a:endParaRPr lang="el-GR" sz="3200" b="1" dirty="0"/>
          </a:p>
        </p:txBody>
      </p:sp>
      <p:cxnSp>
        <p:nvCxnSpPr>
          <p:cNvPr id="9" name="Ευθύγραμμο βέλος σύνδεσης 8"/>
          <p:cNvCxnSpPr/>
          <p:nvPr/>
        </p:nvCxnSpPr>
        <p:spPr>
          <a:xfrm flipH="1">
            <a:off x="6372200" y="4221088"/>
            <a:ext cx="1008113" cy="129614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1630239" y="6088940"/>
            <a:ext cx="463139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3200" b="1" dirty="0" smtClean="0"/>
              <a:t>Δεν απορρίπτουμε την Η</a:t>
            </a:r>
            <a:r>
              <a:rPr lang="el-GR" sz="3200" b="1" baseline="-25000" dirty="0" smtClean="0"/>
              <a:t>0</a:t>
            </a:r>
            <a:endParaRPr lang="el-GR" sz="3200" b="1" baseline="-25000" dirty="0"/>
          </a:p>
        </p:txBody>
      </p:sp>
    </p:spTree>
    <p:extLst>
      <p:ext uri="{BB962C8B-B14F-4D97-AF65-F5344CB8AC3E}">
        <p14:creationId xmlns:p14="http://schemas.microsoft.com/office/powerpoint/2010/main" val="3474509343"/>
      </p:ext>
    </p:extLst>
  </p:cSld>
  <p:clrMapOvr>
    <a:masterClrMapping/>
  </p:clrMapOvr>
  <p:transition spd="med">
    <p:random/>
    <p:sndAc>
      <p:stSnd>
        <p:snd r:embed="rId3" name="camera.wav"/>
      </p:stSnd>
    </p:sndAc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el-GR" b="1" dirty="0" smtClean="0"/>
              <a:t>Άσκηση</a:t>
            </a:r>
          </a:p>
          <a:p>
            <a:r>
              <a:rPr lang="en-US" b="1" dirty="0" smtClean="0"/>
              <a:t>X</a:t>
            </a:r>
            <a:r>
              <a:rPr lang="en-US" b="1" baseline="-25000" dirty="0" smtClean="0"/>
              <a:t>1</a:t>
            </a:r>
            <a:r>
              <a:rPr lang="en-US" b="1" dirty="0" smtClean="0"/>
              <a:t>:   -1,   </a:t>
            </a:r>
            <a:r>
              <a:rPr lang="el-GR" b="1" dirty="0" smtClean="0"/>
              <a:t>0</a:t>
            </a:r>
            <a:r>
              <a:rPr lang="en-US" b="1" dirty="0" smtClean="0"/>
              <a:t>,   6</a:t>
            </a:r>
            <a:r>
              <a:rPr lang="el-GR" b="1" dirty="0" smtClean="0"/>
              <a:t>, 1</a:t>
            </a:r>
            <a:endParaRPr lang="en-US" b="1" dirty="0" smtClean="0"/>
          </a:p>
          <a:p>
            <a:r>
              <a:rPr lang="en-US" b="1" dirty="0" smtClean="0"/>
              <a:t>X</a:t>
            </a:r>
            <a:r>
              <a:rPr lang="en-US" b="1" baseline="-25000" dirty="0" smtClean="0"/>
              <a:t>2</a:t>
            </a:r>
            <a:r>
              <a:rPr lang="en-US" b="1" dirty="0" smtClean="0"/>
              <a:t>:   </a:t>
            </a:r>
            <a:r>
              <a:rPr lang="el-GR" b="1" dirty="0" smtClean="0"/>
              <a:t>2</a:t>
            </a:r>
            <a:r>
              <a:rPr lang="en-US" b="1" dirty="0" smtClean="0"/>
              <a:t>,   5,   5</a:t>
            </a:r>
          </a:p>
          <a:p>
            <a:pPr algn="just"/>
            <a:r>
              <a:rPr lang="el-GR" dirty="0" smtClean="0"/>
              <a:t>Με την υπόθεση ότι τα δείγματα προέρχονται από κανονικούς και όμοιους, ως προς την διασπορά, πληθυσμούς  </a:t>
            </a:r>
            <a:r>
              <a:rPr lang="el-GR" dirty="0" smtClean="0">
                <a:solidFill>
                  <a:srgbClr val="000000"/>
                </a:solidFill>
              </a:rPr>
              <a:t>να </a:t>
            </a:r>
            <a:r>
              <a:rPr lang="el-GR" dirty="0" smtClean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l-GR" dirty="0" smtClean="0">
                <a:solidFill>
                  <a:srgbClr val="000000"/>
                </a:solidFill>
              </a:rPr>
              <a:t>γίνει ο έλεγχος της υπόθεσης </a:t>
            </a:r>
          </a:p>
          <a:p>
            <a:pPr algn="just"/>
            <a:r>
              <a:rPr lang="el-GR" b="1" dirty="0">
                <a:solidFill>
                  <a:srgbClr val="0000FF"/>
                </a:solidFill>
                <a:cs typeface="Times New Roman" pitchFamily="18" charset="0"/>
              </a:rPr>
              <a:t>Να ελεγχθεί σε επίπεδο σημαντικότητας </a:t>
            </a:r>
            <a:r>
              <a:rPr lang="el-GR" b="1" dirty="0" smtClean="0">
                <a:solidFill>
                  <a:srgbClr val="0000FF"/>
                </a:solidFill>
                <a:cs typeface="Times New Roman" pitchFamily="18" charset="0"/>
              </a:rPr>
              <a:t>α=0,01 </a:t>
            </a:r>
            <a:endParaRPr lang="el-GR" b="1" dirty="0">
              <a:solidFill>
                <a:srgbClr val="0000FF"/>
              </a:solidFill>
              <a:cs typeface="Times New Roman" pitchFamily="18" charset="0"/>
            </a:endParaRPr>
          </a:p>
          <a:p>
            <a:pPr algn="just"/>
            <a:r>
              <a:rPr lang="el-GR" b="1" dirty="0">
                <a:solidFill>
                  <a:srgbClr val="0000FF"/>
                </a:solidFill>
                <a:cs typeface="Times New Roman" pitchFamily="18" charset="0"/>
              </a:rPr>
              <a:t>Η0: μ1 - μ2</a:t>
            </a:r>
            <a:r>
              <a:rPr lang="el-GR" b="1" dirty="0" smtClean="0">
                <a:solidFill>
                  <a:srgbClr val="0000FF"/>
                </a:solidFill>
                <a:cs typeface="Times New Roman" pitchFamily="18" charset="0"/>
              </a:rPr>
              <a:t>=-18    </a:t>
            </a:r>
            <a:endParaRPr lang="el-GR" b="1" dirty="0">
              <a:solidFill>
                <a:srgbClr val="0000FF"/>
              </a:solidFill>
              <a:cs typeface="Times New Roman" pitchFamily="18" charset="0"/>
            </a:endParaRPr>
          </a:p>
          <a:p>
            <a:pPr algn="just"/>
            <a:r>
              <a:rPr lang="el-GR" b="1" dirty="0">
                <a:solidFill>
                  <a:srgbClr val="0000FF"/>
                </a:solidFill>
                <a:cs typeface="Times New Roman" pitchFamily="18" charset="0"/>
              </a:rPr>
              <a:t>Η1:μ1 - μ2 </a:t>
            </a:r>
            <a:r>
              <a:rPr lang="el-GR" b="1" dirty="0" smtClean="0">
                <a:solidFill>
                  <a:srgbClr val="0000FF"/>
                </a:solidFill>
                <a:cs typeface="Times New Roman" pitchFamily="18" charset="0"/>
              </a:rPr>
              <a:t>&lt;-18</a:t>
            </a:r>
            <a:endParaRPr lang="el-GR" b="1" dirty="0">
              <a:solidFill>
                <a:srgbClr val="0000FF"/>
              </a:solidFill>
              <a:cs typeface="Times New Roman" pitchFamily="18" charset="0"/>
            </a:endParaRPr>
          </a:p>
          <a:p>
            <a:pPr marL="0" indent="0" algn="just">
              <a:buNone/>
            </a:pPr>
            <a:endParaRPr lang="el-GR" b="1" dirty="0" smtClean="0">
              <a:solidFill>
                <a:srgbClr val="0000FF"/>
              </a:solidFill>
              <a:cs typeface="Times New Roman" pitchFamily="18" charset="0"/>
            </a:endParaRPr>
          </a:p>
          <a:p>
            <a:pPr algn="just"/>
            <a:endParaRPr lang="el-GR" b="1" dirty="0">
              <a:solidFill>
                <a:srgbClr val="0000FF"/>
              </a:solidFill>
            </a:endParaRPr>
          </a:p>
          <a:p>
            <a:endParaRPr lang="en-US" dirty="0" smtClean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527007913"/>
      </p:ext>
    </p:extLst>
  </p:cSld>
  <p:clrMapOvr>
    <a:masterClrMapping/>
  </p:clrMapOvr>
  <p:transition spd="med">
    <p:random/>
    <p:sndAc>
      <p:stSnd>
        <p:snd r:embed="rId2" name="camera.wav"/>
      </p:stSnd>
    </p:sndAc>
  </p:transition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Θέση περιεχομένου 2"/>
              <p:cNvSpPr>
                <a:spLocks noGrp="1"/>
              </p:cNvSpPr>
              <p:nvPr>
                <p:ph idx="1"/>
              </p:nvPr>
            </p:nvSpPr>
            <p:spPr>
              <a:xfrm>
                <a:off x="0" y="0"/>
                <a:ext cx="9144000" cy="6858000"/>
              </a:xfrm>
            </p:spPr>
            <p:txBody>
              <a:bodyPr/>
              <a:lstStyle/>
              <a:p>
                <a:r>
                  <a:rPr lang="en-US" b="1" dirty="0" smtClean="0"/>
                  <a:t>X</a:t>
                </a:r>
                <a:r>
                  <a:rPr lang="en-US" b="1" baseline="-25000" dirty="0" smtClean="0"/>
                  <a:t>1</a:t>
                </a:r>
                <a:r>
                  <a:rPr lang="en-US" b="1" dirty="0" smtClean="0"/>
                  <a:t>:   -1,   </a:t>
                </a:r>
                <a:r>
                  <a:rPr lang="el-GR" b="1" dirty="0" smtClean="0"/>
                  <a:t>0</a:t>
                </a:r>
                <a:r>
                  <a:rPr lang="en-US" b="1" dirty="0" smtClean="0"/>
                  <a:t>,   </a:t>
                </a:r>
                <a:r>
                  <a:rPr lang="en-US" b="1" dirty="0" smtClean="0"/>
                  <a:t>4</a:t>
                </a:r>
                <a:r>
                  <a:rPr lang="el-GR" b="1" dirty="0" smtClean="0"/>
                  <a:t>, </a:t>
                </a:r>
                <a:r>
                  <a:rPr lang="el-GR" b="1" dirty="0" smtClean="0"/>
                  <a:t>1</a:t>
                </a:r>
                <a:endParaRPr lang="en-US" b="1" dirty="0" smtClean="0"/>
              </a:p>
              <a:p>
                <a:r>
                  <a:rPr lang="en-US" b="1" dirty="0" smtClean="0"/>
                  <a:t>X</a:t>
                </a:r>
                <a:r>
                  <a:rPr lang="en-US" b="1" baseline="-25000" dirty="0" smtClean="0"/>
                  <a:t>2</a:t>
                </a:r>
                <a:r>
                  <a:rPr lang="en-US" b="1" dirty="0" smtClean="0"/>
                  <a:t>:   </a:t>
                </a:r>
                <a:r>
                  <a:rPr lang="el-GR" b="1" dirty="0" smtClean="0"/>
                  <a:t>2</a:t>
                </a:r>
                <a:r>
                  <a:rPr lang="en-US" b="1" dirty="0" smtClean="0"/>
                  <a:t>,   5,   5</a:t>
                </a:r>
              </a:p>
              <a:p>
                <a:pPr algn="just"/>
                <a:r>
                  <a:rPr lang="el-GR" dirty="0" smtClean="0"/>
                  <a:t>Με την υπόθεση ότι τα δείγματα προέρχονται από κανονικούς και όμοιους, ως προς την διασπορά, πληθυσμούς  </a:t>
                </a:r>
                <a:r>
                  <a:rPr lang="el-GR" dirty="0" smtClean="0">
                    <a:solidFill>
                      <a:srgbClr val="000000"/>
                    </a:solidFill>
                  </a:rPr>
                  <a:t>να </a:t>
                </a:r>
                <a:r>
                  <a:rPr lang="el-GR" dirty="0" smtClean="0">
                    <a:solidFill>
                      <a:srgbClr val="000000"/>
                    </a:solidFill>
                    <a:cs typeface="Times New Roman" pitchFamily="18" charset="0"/>
                  </a:rPr>
                  <a:t> </a:t>
                </a:r>
                <a:r>
                  <a:rPr lang="el-GR" dirty="0" smtClean="0">
                    <a:solidFill>
                      <a:srgbClr val="000000"/>
                    </a:solidFill>
                  </a:rPr>
                  <a:t>γίνει ο έλεγχος της υπόθεσης </a:t>
                </a:r>
              </a:p>
              <a:p>
                <a:pPr algn="just"/>
                <a:r>
                  <a:rPr lang="el-GR" b="1" dirty="0">
                    <a:solidFill>
                      <a:srgbClr val="0000FF"/>
                    </a:solidFill>
                    <a:cs typeface="Times New Roman" pitchFamily="18" charset="0"/>
                  </a:rPr>
                  <a:t>Να ελεγχθεί σε επίπεδο σημαντικότητας </a:t>
                </a:r>
                <a:r>
                  <a:rPr lang="el-GR" b="1" dirty="0" smtClean="0">
                    <a:solidFill>
                      <a:srgbClr val="0000FF"/>
                    </a:solidFill>
                    <a:cs typeface="Times New Roman" pitchFamily="18" charset="0"/>
                  </a:rPr>
                  <a:t>α=0,01 </a:t>
                </a:r>
                <a:endParaRPr lang="el-GR" b="1" dirty="0">
                  <a:solidFill>
                    <a:srgbClr val="0000FF"/>
                  </a:solidFill>
                  <a:cs typeface="Times New Roman" pitchFamily="18" charset="0"/>
                </a:endParaRPr>
              </a:p>
              <a:p>
                <a:pPr algn="just"/>
                <a:r>
                  <a:rPr lang="el-GR" b="1" dirty="0">
                    <a:solidFill>
                      <a:srgbClr val="0000FF"/>
                    </a:solidFill>
                    <a:cs typeface="Times New Roman" pitchFamily="18" charset="0"/>
                  </a:rPr>
                  <a:t>Η0: μ1 - μ2</a:t>
                </a:r>
                <a:r>
                  <a:rPr lang="el-GR" b="1" dirty="0" smtClean="0">
                    <a:solidFill>
                      <a:srgbClr val="0000FF"/>
                    </a:solidFill>
                    <a:cs typeface="Times New Roman" pitchFamily="18" charset="0"/>
                  </a:rPr>
                  <a:t>=-18     </a:t>
                </a:r>
                <a:endParaRPr lang="el-GR" b="1" dirty="0">
                  <a:solidFill>
                    <a:srgbClr val="0000FF"/>
                  </a:solidFill>
                  <a:cs typeface="Times New Roman" pitchFamily="18" charset="0"/>
                </a:endParaRPr>
              </a:p>
              <a:p>
                <a:pPr algn="just"/>
                <a:r>
                  <a:rPr lang="el-GR" b="1" dirty="0">
                    <a:solidFill>
                      <a:srgbClr val="0000FF"/>
                    </a:solidFill>
                    <a:cs typeface="Times New Roman" pitchFamily="18" charset="0"/>
                  </a:rPr>
                  <a:t>Η1:μ1 - μ2 </a:t>
                </a:r>
                <a:r>
                  <a:rPr lang="el-GR" b="1" dirty="0" smtClean="0">
                    <a:solidFill>
                      <a:srgbClr val="0000FF"/>
                    </a:solidFill>
                    <a:cs typeface="Times New Roman" pitchFamily="18" charset="0"/>
                  </a:rPr>
                  <a:t>&lt;-18</a:t>
                </a:r>
                <a:endParaRPr lang="el-GR" b="1" dirty="0">
                  <a:solidFill>
                    <a:srgbClr val="0000FF"/>
                  </a:solidFill>
                  <a:cs typeface="Times New Roman" pitchFamily="18" charset="0"/>
                </a:endParaRPr>
              </a:p>
              <a:p>
                <a:pPr algn="just"/>
                <a:r>
                  <a:rPr lang="el-GR" b="1" dirty="0" smtClean="0">
                    <a:solidFill>
                      <a:srgbClr val="0000FF"/>
                    </a:solidFill>
                    <a:cs typeface="Times New Roman" pitchFamily="18" charset="0"/>
                  </a:rPr>
                  <a:t> </a:t>
                </a:r>
                <a:endParaRPr lang="en-US" b="1" dirty="0" smtClean="0">
                  <a:solidFill>
                    <a:srgbClr val="0000FF"/>
                  </a:solidFill>
                  <a:cs typeface="Times New Roman" pitchFamily="18" charset="0"/>
                </a:endParaRPr>
              </a:p>
              <a:p>
                <a:r>
                  <a:rPr lang="el-GR" dirty="0">
                    <a:solidFill>
                      <a:srgbClr val="000000"/>
                    </a:solidFill>
                  </a:rPr>
                  <a:t>Για το πρώτο δείγμα</a:t>
                </a:r>
                <a:r>
                  <a:rPr lang="en-US" dirty="0">
                    <a:solidFill>
                      <a:srgbClr val="000000"/>
                    </a:solidFill>
                  </a:rPr>
                  <a:t>: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l-GR" i="1">
                            <a:solidFill>
                              <a:srgbClr val="000000"/>
                            </a:solidFill>
                            <a:latin typeface="Cambria Math"/>
                          </a:rPr>
                        </m:ctrlPr>
                      </m:sSubPr>
                      <m:e>
                        <m:acc>
                          <m:accPr>
                            <m:chr m:val="̅"/>
                            <m:ctrlPr>
                              <a:rPr lang="el-GR" i="1">
                                <a:solidFill>
                                  <a:srgbClr val="000000"/>
                                </a:solidFill>
                                <a:latin typeface="Cambria Math"/>
                              </a:rPr>
                            </m:ctrlPr>
                          </m:accPr>
                          <m:e>
                            <m:r>
                              <a:rPr lang="en-US" i="1">
                                <a:solidFill>
                                  <a:srgbClr val="000000"/>
                                </a:solidFill>
                                <a:latin typeface="Cambria Math"/>
                              </a:rPr>
                              <m:t>𝑋</m:t>
                            </m:r>
                          </m:e>
                        </m:acc>
                      </m:e>
                      <m:sub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el-GR" i="1">
                        <a:solidFill>
                          <a:srgbClr val="000000"/>
                        </a:solidFill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l-GR" i="1">
                            <a:solidFill>
                              <a:srgbClr val="00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/>
                          </a:rPr>
                          <m:t>1+</m:t>
                        </m:r>
                        <m:r>
                          <a:rPr lang="el-GR" i="1">
                            <a:solidFill>
                              <a:srgbClr val="000000"/>
                            </a:solidFill>
                            <a:latin typeface="Cambria Math"/>
                          </a:rPr>
                          <m:t>0</m:t>
                        </m:r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/>
                          </a:rPr>
                          <m:t>+</m:t>
                        </m:r>
                        <m:r>
                          <a:rPr lang="en-US" b="0" i="1" smtClean="0">
                            <a:solidFill>
                              <a:srgbClr val="000000"/>
                            </a:solidFill>
                            <a:latin typeface="Cambria Math"/>
                          </a:rPr>
                          <m:t>4</m:t>
                        </m:r>
                        <m:r>
                          <a:rPr lang="en-US" b="0" i="1" smtClean="0">
                            <a:solidFill>
                              <a:srgbClr val="000000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el-GR" i="1">
                            <a:solidFill>
                              <a:srgbClr val="000000"/>
                            </a:solidFill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l-GR" i="1">
                            <a:solidFill>
                              <a:srgbClr val="000000"/>
                            </a:solidFill>
                            <a:latin typeface="Cambria Math"/>
                          </a:rPr>
                          <m:t>4</m:t>
                        </m:r>
                      </m:den>
                    </m:f>
                    <m:r>
                      <a:rPr lang="en-US" i="1" smtClean="0">
                        <a:solidFill>
                          <a:srgbClr val="000000"/>
                        </a:solidFill>
                        <a:latin typeface="Cambria Math"/>
                        <a:ea typeface="Cambria Math"/>
                      </a:rPr>
                      <m:t>=</m:t>
                    </m:r>
                  </m:oMath>
                </a14:m>
                <a:r>
                  <a:rPr lang="el-GR" dirty="0"/>
                  <a:t>1</a:t>
                </a:r>
                <a:endParaRPr lang="en-US" dirty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l-GR" i="1">
                            <a:solidFill>
                              <a:srgbClr val="000000"/>
                            </a:solidFill>
                            <a:latin typeface="Cambria Math"/>
                          </a:rPr>
                        </m:ctrlPr>
                      </m:sSubPr>
                      <m:e>
                        <m:acc>
                          <m:accPr>
                            <m:chr m:val="̅"/>
                            <m:ctrlPr>
                              <a:rPr lang="el-GR" i="1">
                                <a:solidFill>
                                  <a:srgbClr val="000000"/>
                                </a:solidFill>
                                <a:latin typeface="Cambria Math"/>
                              </a:rPr>
                            </m:ctrlPr>
                          </m:accPr>
                          <m:e>
                            <m:r>
                              <a:rPr lang="en-US" i="1">
                                <a:solidFill>
                                  <a:srgbClr val="000000"/>
                                </a:solidFill>
                                <a:latin typeface="Cambria Math"/>
                              </a:rPr>
                              <m:t>𝑋</m:t>
                            </m:r>
                          </m:e>
                        </m:acc>
                      </m:e>
                      <m:sub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/>
                          </a:rPr>
                          <m:t>2</m:t>
                        </m:r>
                      </m:sub>
                    </m:sSub>
                    <m:r>
                      <a:rPr lang="el-GR" i="1">
                        <a:solidFill>
                          <a:srgbClr val="000000"/>
                        </a:solidFill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l-GR" i="1">
                            <a:solidFill>
                              <a:srgbClr val="00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l-GR" i="1">
                            <a:solidFill>
                              <a:srgbClr val="000000"/>
                            </a:solidFill>
                            <a:latin typeface="Cambria Math"/>
                          </a:rPr>
                          <m:t>2</m:t>
                        </m:r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/>
                          </a:rPr>
                          <m:t>+</m:t>
                        </m:r>
                        <m:r>
                          <a:rPr lang="el-GR" i="1">
                            <a:solidFill>
                              <a:srgbClr val="000000"/>
                            </a:solidFill>
                            <a:latin typeface="Cambria Math"/>
                          </a:rPr>
                          <m:t>5</m:t>
                        </m:r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/>
                          </a:rPr>
                          <m:t>+</m:t>
                        </m:r>
                        <m:r>
                          <a:rPr lang="en-US" b="0" i="1" smtClean="0">
                            <a:solidFill>
                              <a:srgbClr val="000000"/>
                            </a:solidFill>
                            <a:latin typeface="Cambria Math"/>
                          </a:rPr>
                          <m:t>5</m:t>
                        </m:r>
                      </m:num>
                      <m:den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/>
                          </a:rPr>
                          <m:t>3</m:t>
                        </m:r>
                      </m:den>
                    </m:f>
                    <m:r>
                      <a:rPr lang="en-US" i="1">
                        <a:solidFill>
                          <a:srgbClr val="000000"/>
                        </a:solidFill>
                        <a:latin typeface="Cambria Math"/>
                      </a:rPr>
                      <m:t>=</m:t>
                    </m:r>
                    <m:r>
                      <a:rPr lang="en-US" b="0" i="1" smtClean="0">
                        <a:solidFill>
                          <a:srgbClr val="000000"/>
                        </a:solidFill>
                        <a:latin typeface="Cambria Math"/>
                      </a:rPr>
                      <m:t>4</m:t>
                    </m:r>
                  </m:oMath>
                </a14:m>
                <a:endParaRPr lang="el-GR" i="1" dirty="0">
                  <a:solidFill>
                    <a:srgbClr val="000000"/>
                  </a:solidFill>
                  <a:latin typeface="Cambria Math"/>
                </a:endParaRPr>
              </a:p>
              <a:p>
                <a:pPr algn="just"/>
                <a:endParaRPr lang="el-GR" b="1" dirty="0" smtClean="0">
                  <a:solidFill>
                    <a:srgbClr val="0000FF"/>
                  </a:solidFill>
                  <a:cs typeface="Times New Roman" pitchFamily="18" charset="0"/>
                </a:endParaRPr>
              </a:p>
              <a:p>
                <a:pPr algn="just"/>
                <a:endParaRPr lang="el-GR" b="1" dirty="0">
                  <a:solidFill>
                    <a:srgbClr val="0000FF"/>
                  </a:solidFill>
                </a:endParaRPr>
              </a:p>
              <a:p>
                <a:endParaRPr lang="en-US" dirty="0" smtClean="0"/>
              </a:p>
              <a:p>
                <a:endParaRPr lang="el-GR" dirty="0"/>
              </a:p>
            </p:txBody>
          </p:sp>
        </mc:Choice>
        <mc:Fallback>
          <p:sp>
            <p:nvSpPr>
              <p:cNvPr id="3" name="Θέση περιεχομένου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0" y="0"/>
                <a:ext cx="9144000" cy="6858000"/>
              </a:xfrm>
              <a:blipFill rotWithShape="1">
                <a:blip r:embed="rId3"/>
                <a:stretch>
                  <a:fillRect l="-1467" t="-1244" r="-1667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4900293"/>
      </p:ext>
    </p:extLst>
  </p:cSld>
  <p:clrMapOvr>
    <a:masterClrMapping/>
  </p:clrMapOvr>
  <p:transition spd="med">
    <p:random/>
    <p:sndAc>
      <p:stSnd>
        <p:snd r:embed="rId2" name="camera.wav"/>
      </p:stSnd>
    </p:sndAc>
  </p:transition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Θέση περιεχομένου 2"/>
              <p:cNvSpPr>
                <a:spLocks noGrp="1"/>
              </p:cNvSpPr>
              <p:nvPr>
                <p:ph idx="1"/>
              </p:nvPr>
            </p:nvSpPr>
            <p:spPr>
              <a:xfrm>
                <a:off x="0" y="0"/>
                <a:ext cx="9144000" cy="2204864"/>
              </a:xfrm>
            </p:spPr>
            <p:txBody>
              <a:bodyPr/>
              <a:lstStyle/>
              <a:p>
                <a14:m>
                  <m:oMath xmlns:m="http://schemas.openxmlformats.org/officeDocument/2006/math">
                    <m:sSubSup>
                      <m:sSubSupPr>
                        <m:ctrlPr>
                          <a:rPr lang="el-GR" i="1" smtClean="0">
                            <a:latin typeface="Cambria Math"/>
                          </a:rPr>
                        </m:ctrlPr>
                      </m:sSubSupPr>
                      <m:e>
                        <m:r>
                          <a:rPr lang="en-US" i="1">
                            <a:latin typeface="Cambria Math"/>
                          </a:rPr>
                          <m:t>𝑆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1</m:t>
                        </m:r>
                      </m:sub>
                      <m:sup>
                        <m:r>
                          <a:rPr lang="en-US" i="1">
                            <a:latin typeface="Cambria Math"/>
                          </a:rPr>
                          <m:t>2</m:t>
                        </m:r>
                      </m:sup>
                    </m:sSubSup>
                    <m:r>
                      <a:rPr lang="el-GR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l-GR" i="1">
                            <a:latin typeface="Cambria Math"/>
                          </a:rPr>
                        </m:ctrlPr>
                      </m:fPr>
                      <m:num>
                        <m:nary>
                          <m:naryPr>
                            <m:chr m:val="∑"/>
                            <m:limLoc m:val="undOvr"/>
                            <m:subHide m:val="on"/>
                            <m:supHide m:val="on"/>
                            <m:ctrlPr>
                              <a:rPr lang="el-GR" i="1">
                                <a:latin typeface="Cambria Math"/>
                              </a:rPr>
                            </m:ctrlPr>
                          </m:naryPr>
                          <m:sub/>
                          <m:sup/>
                          <m:e>
                            <m:sSup>
                              <m:sSupPr>
                                <m:ctrlPr>
                                  <a:rPr lang="el-GR" i="1">
                                    <a:latin typeface="Cambria Math"/>
                                  </a:rPr>
                                </m:ctrlPr>
                              </m:sSupPr>
                              <m:e>
                                <m:sSub>
                                  <m:sSubPr>
                                    <m:ctrlPr>
                                      <a:rPr lang="el-GR" i="1"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l-GR" i="1">
                                        <a:latin typeface="Cambria Math"/>
                                      </a:rPr>
                                      <m:t>(</m:t>
                                    </m:r>
                                    <m:r>
                                      <a:rPr lang="el-GR" i="1">
                                        <a:latin typeface="Cambria Math"/>
                                      </a:rPr>
                                      <m:t>𝛸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latin typeface="Cambria Math"/>
                                      </a:rPr>
                                      <m:t>𝑖</m:t>
                                    </m:r>
                                  </m:sub>
                                </m:sSub>
                                <m:r>
                                  <a:rPr lang="el-GR" i="1">
                                    <a:latin typeface="Cambria Math"/>
                                  </a:rPr>
                                  <m:t>−</m:t>
                                </m:r>
                                <m:acc>
                                  <m:accPr>
                                    <m:chr m:val="̅"/>
                                    <m:ctrlPr>
                                      <a:rPr lang="el-GR" i="1">
                                        <a:latin typeface="Cambria Math"/>
                                      </a:rPr>
                                    </m:ctrlPr>
                                  </m:accPr>
                                  <m:e>
                                    <m:r>
                                      <a:rPr lang="el-GR" i="1">
                                        <a:latin typeface="Cambria Math"/>
                                      </a:rPr>
                                      <m:t>𝛸</m:t>
                                    </m:r>
                                  </m:e>
                                </m:acc>
                                <m:r>
                                  <a:rPr lang="el-GR" i="1">
                                    <a:latin typeface="Cambria Math"/>
                                  </a:rPr>
                                  <m:t>)</m:t>
                                </m:r>
                              </m:e>
                              <m:sup>
                                <m:r>
                                  <a:rPr lang="el-GR" i="1"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</m:e>
                        </m:nary>
                      </m:num>
                      <m:den>
                        <m:r>
                          <a:rPr lang="en-US" i="1">
                            <a:latin typeface="Cambria Math"/>
                          </a:rPr>
                          <m:t>𝑛</m:t>
                        </m:r>
                        <m:r>
                          <a:rPr lang="el-GR" i="1">
                            <a:latin typeface="Cambria Math"/>
                          </a:rPr>
                          <m:t>−1</m:t>
                        </m:r>
                      </m:den>
                    </m:f>
                    <m:r>
                      <a:rPr lang="el-GR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l-GR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18</m:t>
                        </m:r>
                      </m:num>
                      <m:den>
                        <m:r>
                          <a:rPr lang="el-GR" b="0" i="1" smtClean="0">
                            <a:latin typeface="Cambria Math"/>
                          </a:rPr>
                          <m:t>3</m:t>
                        </m:r>
                      </m:den>
                    </m:f>
                    <m:r>
                      <a:rPr lang="el-GR" i="1">
                        <a:latin typeface="Cambria Math"/>
                      </a:rPr>
                      <m:t>=</m:t>
                    </m:r>
                    <m:r>
                      <a:rPr lang="en-US" b="0" i="1" smtClean="0">
                        <a:latin typeface="Cambria Math"/>
                      </a:rPr>
                      <m:t>6</m:t>
                    </m:r>
                    <m:r>
                      <a:rPr lang="el-GR" i="1">
                        <a:latin typeface="Cambria Math"/>
                      </a:rPr>
                      <m:t>     </m:t>
                    </m:r>
                    <m:sSub>
                      <m:sSubPr>
                        <m:ctrlPr>
                          <a:rPr lang="el-GR" i="1">
                            <a:latin typeface="Cambria Math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>
                            <a:latin typeface="Cambria Math"/>
                          </a:rPr>
                          <m:t>S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el-GR" i="1">
                        <a:latin typeface="Cambria Math"/>
                      </a:rPr>
                      <m:t>=</m:t>
                    </m:r>
                    <m:r>
                      <a:rPr lang="en-US" b="0" i="1" smtClean="0">
                        <a:latin typeface="Cambria Math"/>
                      </a:rPr>
                      <m:t>2</m:t>
                    </m:r>
                    <m:r>
                      <a:rPr lang="en-US" b="0" i="1" smtClean="0">
                        <a:latin typeface="Cambria Math"/>
                      </a:rPr>
                      <m:t>,</m:t>
                    </m:r>
                    <m:r>
                      <a:rPr lang="en-US" b="0" i="1" smtClean="0">
                        <a:latin typeface="Cambria Math"/>
                      </a:rPr>
                      <m:t>45</m:t>
                    </m:r>
                  </m:oMath>
                </a14:m>
                <a:endParaRPr lang="el-GR" dirty="0"/>
              </a:p>
            </p:txBody>
          </p:sp>
        </mc:Choice>
        <mc:Fallback>
          <p:sp>
            <p:nvSpPr>
              <p:cNvPr id="3" name="Θέση περιεχομένου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0" y="0"/>
                <a:ext cx="9144000" cy="2204864"/>
              </a:xfr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4" name="Πίνακας 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831394316"/>
                  </p:ext>
                </p:extLst>
              </p:nvPr>
            </p:nvGraphicFramePr>
            <p:xfrm>
              <a:off x="0" y="1340768"/>
              <a:ext cx="6696743" cy="2964180"/>
            </p:xfrm>
            <a:graphic>
              <a:graphicData uri="http://schemas.openxmlformats.org/drawingml/2006/table">
                <a:tbl>
                  <a:tblPr>
                    <a:tableStyleId>{5C22544A-7EE6-4342-B048-85BDC9FD1C3A}</a:tableStyleId>
                  </a:tblPr>
                  <a:tblGrid>
                    <a:gridCol w="1924812"/>
                    <a:gridCol w="2365915"/>
                    <a:gridCol w="2406016"/>
                  </a:tblGrid>
                  <a:tr h="360040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3200" u="none" strike="noStrike" dirty="0">
                              <a:effectLst/>
                            </a:rPr>
                            <a:t> </a:t>
                          </a:r>
                          <a:r>
                            <a:rPr lang="en-US" sz="3200" u="none" strike="noStrike" dirty="0" smtClean="0">
                              <a:effectLst/>
                            </a:rPr>
                            <a:t>X</a:t>
                          </a:r>
                          <a:endParaRPr lang="el-GR" sz="3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3200" u="none" strike="noStrike" dirty="0" smtClean="0">
                              <a:effectLst/>
                            </a:rPr>
                            <a:t> </a:t>
                          </a:r>
                          <a14:m>
                            <m:oMath xmlns:m="http://schemas.openxmlformats.org/officeDocument/2006/math">
                              <m:r>
                                <a:rPr lang="en-US" sz="3200" b="0" i="1" u="none" strike="noStrike" smtClean="0">
                                  <a:effectLst/>
                                  <a:latin typeface="Cambria Math"/>
                                </a:rPr>
                                <m:t>𝑋</m:t>
                              </m:r>
                            </m:oMath>
                          </a14:m>
                          <a:r>
                            <a:rPr lang="el-GR" sz="3200" b="0" i="0" u="none" strike="noStrike" dirty="0" smtClean="0">
                              <a:solidFill>
                                <a:srgbClr val="000000"/>
                              </a:solidFill>
                              <a:effectLst/>
                              <a:latin typeface="Calibri"/>
                            </a:rPr>
                            <a:t>-</a:t>
                          </a:r>
                          <a14:m>
                            <m:oMath xmlns:m="http://schemas.openxmlformats.org/officeDocument/2006/math">
                              <m:acc>
                                <m:accPr>
                                  <m:chr m:val="̅"/>
                                  <m:ctrlPr>
                                    <a:rPr lang="el-GR" sz="3200" i="1" u="none" strike="noStrike" smtClean="0">
                                      <a:effectLst/>
                                      <a:latin typeface="Cambria Math"/>
                                    </a:rPr>
                                  </m:ctrlPr>
                                </m:accPr>
                                <m:e>
                                  <m:r>
                                    <a:rPr lang="en-US" sz="3200" b="0" i="1" u="none" strike="noStrike" smtClean="0">
                                      <a:effectLst/>
                                      <a:latin typeface="Cambria Math"/>
                                    </a:rPr>
                                    <m:t>𝑋</m:t>
                                  </m:r>
                                </m:e>
                              </m:acc>
                            </m:oMath>
                          </a14:m>
                          <a:r>
                            <a:rPr lang="el-GR" sz="3200" b="0" i="0" u="none" strike="noStrike" dirty="0" smtClean="0">
                              <a:solidFill>
                                <a:srgbClr val="000000"/>
                              </a:solidFill>
                              <a:effectLst/>
                              <a:latin typeface="Calibri"/>
                            </a:rPr>
                            <a:t> </a:t>
                          </a:r>
                          <a:endParaRPr lang="el-GR" sz="3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b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lang="en-US" sz="3200" b="0" i="1" u="none" strike="noStrike" smtClean="0">
                                      <a:effectLst/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US" sz="3200" b="0" i="1" u="none" strike="noStrike" smtClean="0">
                                      <a:effectLst/>
                                      <a:latin typeface="Cambria Math"/>
                                    </a:rPr>
                                    <m:t>(</m:t>
                                  </m:r>
                                  <m:r>
                                    <m:rPr>
                                      <m:nor/>
                                    </m:rPr>
                                    <a:rPr lang="el-GR" sz="3200" u="none" strike="noStrike" dirty="0" smtClean="0">
                                      <a:effectLst/>
                                    </a:rPr>
                                    <m:t> </m:t>
                                  </m:r>
                                  <m:r>
                                    <a:rPr lang="en-US" sz="3200" b="0" i="1" u="none" strike="noStrike" smtClean="0">
                                      <a:effectLst/>
                                      <a:latin typeface="Cambria Math"/>
                                    </a:rPr>
                                    <m:t>𝑋</m:t>
                                  </m:r>
                                  <m:r>
                                    <m:rPr>
                                      <m:nor/>
                                    </m:rPr>
                                    <a:rPr lang="el-GR" sz="3200" b="0" i="0" u="none" strike="noStrike" dirty="0" smtClean="0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libri"/>
                                    </a:rPr>
                                    <m:t>−</m:t>
                                  </m:r>
                                  <m:acc>
                                    <m:accPr>
                                      <m:chr m:val="̅"/>
                                      <m:ctrlPr>
                                        <a:rPr lang="el-GR" sz="3200" i="1" u="none" strike="noStrike" smtClean="0">
                                          <a:effectLst/>
                                          <a:latin typeface="Cambria Math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en-US" sz="3200" b="0" i="1" u="none" strike="noStrike" smtClean="0">
                                          <a:effectLst/>
                                          <a:latin typeface="Cambria Math"/>
                                        </a:rPr>
                                        <m:t>𝑋</m:t>
                                      </m:r>
                                    </m:e>
                                  </m:acc>
                                  <m:r>
                                    <a:rPr lang="en-US" sz="3200" b="0" i="1" u="none" strike="noStrike" smtClean="0">
                                      <a:effectLst/>
                                      <a:latin typeface="Cambria Math"/>
                                    </a:rPr>
                                    <m:t>)</m:t>
                                  </m:r>
                                </m:e>
                                <m:sup>
                                  <m:r>
                                    <a:rPr lang="en-US" sz="3200" b="0" i="1" u="none" strike="noStrike" smtClean="0">
                                      <a:effectLst/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</m:oMath>
                          </a14:m>
                          <a:r>
                            <a:rPr lang="el-GR" sz="3200" u="none" strike="noStrike" dirty="0">
                              <a:effectLst/>
                            </a:rPr>
                            <a:t> </a:t>
                          </a:r>
                          <a:endParaRPr lang="el-GR" sz="3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</a:tr>
                  <a:tr h="360040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32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libri"/>
                            </a:rPr>
                            <a:t>-1</a:t>
                          </a: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32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libri"/>
                            </a:rPr>
                            <a:t>-2</a:t>
                          </a: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3200" b="0" i="0" u="none" strike="noStrike">
                              <a:solidFill>
                                <a:srgbClr val="000000"/>
                              </a:solidFill>
                              <a:effectLst/>
                              <a:latin typeface="Calibri"/>
                            </a:rPr>
                            <a:t>4</a:t>
                          </a:r>
                        </a:p>
                      </a:txBody>
                      <a:tcPr marL="6350" marR="6350" marT="6350" marB="0" anchor="b"/>
                    </a:tc>
                  </a:tr>
                  <a:tr h="360040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3200" b="0" i="0" u="none" strike="noStrike">
                              <a:solidFill>
                                <a:srgbClr val="000000"/>
                              </a:solidFill>
                              <a:effectLst/>
                              <a:latin typeface="Calibri"/>
                            </a:rPr>
                            <a:t>0</a:t>
                          </a: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32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libri"/>
                            </a:rPr>
                            <a:t>-1</a:t>
                          </a: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32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libri"/>
                            </a:rPr>
                            <a:t>1</a:t>
                          </a:r>
                        </a:p>
                      </a:txBody>
                      <a:tcPr marL="6350" marR="6350" marT="6350" marB="0" anchor="b"/>
                    </a:tc>
                  </a:tr>
                  <a:tr h="360040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3200" b="0" i="0" u="none" strike="noStrike" dirty="0" smtClean="0">
                              <a:solidFill>
                                <a:srgbClr val="000000"/>
                              </a:solidFill>
                              <a:effectLst/>
                              <a:latin typeface="Calibri"/>
                            </a:rPr>
                            <a:t>4</a:t>
                          </a:r>
                          <a:endParaRPr lang="el-GR" sz="3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3200" b="0" i="0" u="none" strike="noStrike" dirty="0" smtClean="0">
                              <a:solidFill>
                                <a:srgbClr val="000000"/>
                              </a:solidFill>
                              <a:effectLst/>
                              <a:latin typeface="Calibri"/>
                            </a:rPr>
                            <a:t>3</a:t>
                          </a:r>
                          <a:endParaRPr lang="el-GR" sz="3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3200" b="0" i="0" u="none" strike="noStrike" dirty="0" smtClean="0">
                              <a:solidFill>
                                <a:srgbClr val="000000"/>
                              </a:solidFill>
                              <a:effectLst/>
                              <a:latin typeface="Calibri"/>
                            </a:rPr>
                            <a:t>9</a:t>
                          </a:r>
                          <a:endParaRPr lang="el-GR" sz="3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</a:tr>
                  <a:tr h="360040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3200" b="0" i="0" u="none" strike="noStrike">
                              <a:solidFill>
                                <a:srgbClr val="000000"/>
                              </a:solidFill>
                              <a:effectLst/>
                              <a:latin typeface="Calibri"/>
                            </a:rPr>
                            <a:t>1</a:t>
                          </a: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3200" b="0" i="0" u="none" strike="noStrike">
                              <a:solidFill>
                                <a:srgbClr val="000000"/>
                              </a:solidFill>
                              <a:effectLst/>
                              <a:latin typeface="Calibri"/>
                            </a:rPr>
                            <a:t>-2</a:t>
                          </a: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32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libri"/>
                            </a:rPr>
                            <a:t>4</a:t>
                          </a:r>
                        </a:p>
                      </a:txBody>
                      <a:tcPr marL="6350" marR="6350" marT="6350" marB="0" anchor="b"/>
                    </a:tc>
                  </a:tr>
                  <a:tr h="360040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3200" b="1" i="0" u="none" strike="noStrike" dirty="0">
                              <a:solidFill>
                                <a:srgbClr val="FF0000"/>
                              </a:solidFill>
                              <a:effectLst/>
                              <a:latin typeface="Calibri"/>
                            </a:rPr>
                            <a:t>6</a:t>
                          </a: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endParaRPr lang="el-GR" sz="32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3200" b="1" i="0" u="none" strike="noStrike" dirty="0" smtClean="0">
                              <a:solidFill>
                                <a:srgbClr val="FF0000"/>
                              </a:solidFill>
                              <a:effectLst/>
                              <a:latin typeface="Calibri"/>
                            </a:rPr>
                            <a:t>18</a:t>
                          </a:r>
                          <a:endParaRPr lang="el-GR" sz="3200" b="1" i="0" u="none" strike="noStrike" dirty="0">
                            <a:solidFill>
                              <a:srgbClr val="FF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</a:tr>
                </a:tbl>
              </a:graphicData>
            </a:graphic>
          </p:graphicFrame>
        </mc:Choice>
        <mc:Fallback>
          <p:graphicFrame>
            <p:nvGraphicFramePr>
              <p:cNvPr id="4" name="Πίνακας 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831394316"/>
                  </p:ext>
                </p:extLst>
              </p:nvPr>
            </p:nvGraphicFramePr>
            <p:xfrm>
              <a:off x="0" y="1340768"/>
              <a:ext cx="6696743" cy="2964180"/>
            </p:xfrm>
            <a:graphic>
              <a:graphicData uri="http://schemas.openxmlformats.org/drawingml/2006/table">
                <a:tbl>
                  <a:tblPr>
                    <a:tableStyleId>{5C22544A-7EE6-4342-B048-85BDC9FD1C3A}</a:tableStyleId>
                  </a:tblPr>
                  <a:tblGrid>
                    <a:gridCol w="1924812"/>
                    <a:gridCol w="2365915"/>
                    <a:gridCol w="2406016"/>
                  </a:tblGrid>
                  <a:tr h="494030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3200" u="none" strike="noStrike" dirty="0">
                              <a:effectLst/>
                            </a:rPr>
                            <a:t> </a:t>
                          </a:r>
                          <a:r>
                            <a:rPr lang="en-US" sz="3200" u="none" strike="noStrike" dirty="0" smtClean="0">
                              <a:effectLst/>
                            </a:rPr>
                            <a:t>X</a:t>
                          </a:r>
                          <a:endParaRPr lang="el-GR" sz="3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endParaRPr lang="el-GR"/>
                        </a:p>
                      </a:txBody>
                      <a:tcPr marL="6350" marR="6350" marT="6350" marB="0" anchor="b">
                        <a:blipFill rotWithShape="1">
                          <a:blip r:embed="rId4"/>
                          <a:stretch>
                            <a:fillRect l="-81443" t="-25926" r="-101804" b="-55061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l-GR"/>
                        </a:p>
                      </a:txBody>
                      <a:tcPr marL="6350" marR="6350" marT="6350" marB="0" anchor="b">
                        <a:blipFill rotWithShape="1">
                          <a:blip r:embed="rId4"/>
                          <a:stretch>
                            <a:fillRect l="-178228" t="-25926" b="-550617"/>
                          </a:stretch>
                        </a:blipFill>
                      </a:tcPr>
                    </a:tc>
                  </a:tr>
                  <a:tr h="494030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32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libri"/>
                            </a:rPr>
                            <a:t>-1</a:t>
                          </a: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32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libri"/>
                            </a:rPr>
                            <a:t>-2</a:t>
                          </a: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3200" b="0" i="0" u="none" strike="noStrike">
                              <a:solidFill>
                                <a:srgbClr val="000000"/>
                              </a:solidFill>
                              <a:effectLst/>
                              <a:latin typeface="Calibri"/>
                            </a:rPr>
                            <a:t>4</a:t>
                          </a:r>
                        </a:p>
                      </a:txBody>
                      <a:tcPr marL="6350" marR="6350" marT="6350" marB="0" anchor="b"/>
                    </a:tc>
                  </a:tr>
                  <a:tr h="494030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3200" b="0" i="0" u="none" strike="noStrike">
                              <a:solidFill>
                                <a:srgbClr val="000000"/>
                              </a:solidFill>
                              <a:effectLst/>
                              <a:latin typeface="Calibri"/>
                            </a:rPr>
                            <a:t>0</a:t>
                          </a: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32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libri"/>
                            </a:rPr>
                            <a:t>-1</a:t>
                          </a: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32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libri"/>
                            </a:rPr>
                            <a:t>1</a:t>
                          </a:r>
                        </a:p>
                      </a:txBody>
                      <a:tcPr marL="6350" marR="6350" marT="6350" marB="0" anchor="b"/>
                    </a:tc>
                  </a:tr>
                  <a:tr h="494030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3200" b="0" i="0" u="none" strike="noStrike" dirty="0" smtClean="0">
                              <a:solidFill>
                                <a:srgbClr val="000000"/>
                              </a:solidFill>
                              <a:effectLst/>
                              <a:latin typeface="Calibri"/>
                            </a:rPr>
                            <a:t>4</a:t>
                          </a:r>
                          <a:endParaRPr lang="el-GR" sz="3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3200" b="0" i="0" u="none" strike="noStrike" dirty="0" smtClean="0">
                              <a:solidFill>
                                <a:srgbClr val="000000"/>
                              </a:solidFill>
                              <a:effectLst/>
                              <a:latin typeface="Calibri"/>
                            </a:rPr>
                            <a:t>3</a:t>
                          </a:r>
                          <a:endParaRPr lang="el-GR" sz="3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3200" b="0" i="0" u="none" strike="noStrike" dirty="0" smtClean="0">
                              <a:solidFill>
                                <a:srgbClr val="000000"/>
                              </a:solidFill>
                              <a:effectLst/>
                              <a:latin typeface="Calibri"/>
                            </a:rPr>
                            <a:t>9</a:t>
                          </a:r>
                          <a:endParaRPr lang="el-GR" sz="3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</a:tr>
                  <a:tr h="494030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3200" b="0" i="0" u="none" strike="noStrike">
                              <a:solidFill>
                                <a:srgbClr val="000000"/>
                              </a:solidFill>
                              <a:effectLst/>
                              <a:latin typeface="Calibri"/>
                            </a:rPr>
                            <a:t>1</a:t>
                          </a: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3200" b="0" i="0" u="none" strike="noStrike">
                              <a:solidFill>
                                <a:srgbClr val="000000"/>
                              </a:solidFill>
                              <a:effectLst/>
                              <a:latin typeface="Calibri"/>
                            </a:rPr>
                            <a:t>-2</a:t>
                          </a: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32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libri"/>
                            </a:rPr>
                            <a:t>4</a:t>
                          </a:r>
                        </a:p>
                      </a:txBody>
                      <a:tcPr marL="6350" marR="6350" marT="6350" marB="0" anchor="b"/>
                    </a:tc>
                  </a:tr>
                  <a:tr h="494030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3200" b="1" i="0" u="none" strike="noStrike" dirty="0">
                              <a:solidFill>
                                <a:srgbClr val="FF0000"/>
                              </a:solidFill>
                              <a:effectLst/>
                              <a:latin typeface="Calibri"/>
                            </a:rPr>
                            <a:t>6</a:t>
                          </a: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endParaRPr lang="el-GR" sz="32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3200" b="1" i="0" u="none" strike="noStrike" dirty="0" smtClean="0">
                              <a:solidFill>
                                <a:srgbClr val="FF0000"/>
                              </a:solidFill>
                              <a:effectLst/>
                              <a:latin typeface="Calibri"/>
                            </a:rPr>
                            <a:t>18</a:t>
                          </a:r>
                          <a:endParaRPr lang="el-GR" sz="3200" b="1" i="0" u="none" strike="noStrike" dirty="0">
                            <a:solidFill>
                              <a:srgbClr val="FF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" name="Ορθογώνιο 1"/>
              <p:cNvSpPr/>
              <p:nvPr/>
            </p:nvSpPr>
            <p:spPr>
              <a:xfrm>
                <a:off x="395536" y="5085184"/>
                <a:ext cx="2384051" cy="61465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l-GR" i="1" smtClean="0">
                            <a:solidFill>
                              <a:srgbClr val="000000"/>
                            </a:solidFill>
                            <a:latin typeface="Cambria Math"/>
                          </a:rPr>
                        </m:ctrlPr>
                      </m:sSubPr>
                      <m:e>
                        <m:acc>
                          <m:accPr>
                            <m:chr m:val="̅"/>
                            <m:ctrlPr>
                              <a:rPr lang="el-GR" i="1">
                                <a:solidFill>
                                  <a:srgbClr val="000000"/>
                                </a:solidFill>
                                <a:latin typeface="Cambria Math"/>
                              </a:rPr>
                            </m:ctrlPr>
                          </m:accPr>
                          <m:e>
                            <m:r>
                              <a:rPr lang="en-US" i="1">
                                <a:solidFill>
                                  <a:srgbClr val="000000"/>
                                </a:solidFill>
                                <a:latin typeface="Cambria Math"/>
                              </a:rPr>
                              <m:t>𝑋</m:t>
                            </m:r>
                          </m:e>
                        </m:acc>
                      </m:e>
                      <m:sub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el-GR" i="1">
                        <a:solidFill>
                          <a:srgbClr val="000000"/>
                        </a:solidFill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l-GR" i="1">
                            <a:solidFill>
                              <a:srgbClr val="00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/>
                          </a:rPr>
                          <m:t>1+</m:t>
                        </m:r>
                        <m:r>
                          <a:rPr lang="el-GR" i="1">
                            <a:solidFill>
                              <a:srgbClr val="000000"/>
                            </a:solidFill>
                            <a:latin typeface="Cambria Math"/>
                          </a:rPr>
                          <m:t>0</m:t>
                        </m:r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/>
                          </a:rPr>
                          <m:t>+</m:t>
                        </m:r>
                        <m:r>
                          <a:rPr lang="en-US" b="0" i="1" smtClean="0">
                            <a:solidFill>
                              <a:srgbClr val="000000"/>
                            </a:solidFill>
                            <a:latin typeface="Cambria Math"/>
                          </a:rPr>
                          <m:t>4</m:t>
                        </m:r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el-GR" i="1">
                            <a:solidFill>
                              <a:srgbClr val="000000"/>
                            </a:solidFill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l-GR" i="1">
                            <a:solidFill>
                              <a:srgbClr val="000000"/>
                            </a:solidFill>
                            <a:latin typeface="Cambria Math"/>
                          </a:rPr>
                          <m:t>4</m:t>
                        </m:r>
                      </m:den>
                    </m:f>
                    <m:r>
                      <a:rPr lang="en-US" i="1">
                        <a:solidFill>
                          <a:srgbClr val="000000"/>
                        </a:solidFill>
                        <a:latin typeface="Cambria Math"/>
                      </a:rPr>
                      <m:t>=</m:t>
                    </m:r>
                  </m:oMath>
                </a14:m>
                <a:r>
                  <a:rPr lang="el-GR" dirty="0"/>
                  <a:t>1</a:t>
                </a:r>
              </a:p>
            </p:txBody>
          </p:sp>
        </mc:Choice>
        <mc:Fallback>
          <p:sp>
            <p:nvSpPr>
              <p:cNvPr id="2" name="Ορθογώνιο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5536" y="5085184"/>
                <a:ext cx="2384051" cy="614655"/>
              </a:xfrm>
              <a:prstGeom prst="rect">
                <a:avLst/>
              </a:prstGeom>
              <a:blipFill rotWithShape="1">
                <a:blip r:embed="rId5"/>
                <a:stretch>
                  <a:fillRect r="-2813" b="-8911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39471915"/>
      </p:ext>
    </p:extLst>
  </p:cSld>
  <p:clrMapOvr>
    <a:masterClrMapping/>
  </p:clrMapOvr>
  <p:transition spd="med">
    <p:random/>
    <p:sndAc>
      <p:stSnd>
        <p:snd r:embed="rId2" name="camera.wav"/>
      </p:stSnd>
    </p:sndAc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Θέση περιεχομένου 2"/>
              <p:cNvSpPr>
                <a:spLocks noGrp="1"/>
              </p:cNvSpPr>
              <p:nvPr>
                <p:ph idx="1"/>
              </p:nvPr>
            </p:nvSpPr>
            <p:spPr>
              <a:xfrm>
                <a:off x="0" y="0"/>
                <a:ext cx="9144000" cy="2204864"/>
              </a:xfrm>
            </p:spPr>
            <p:txBody>
              <a:bodyPr/>
              <a:lstStyle/>
              <a:p>
                <a14:m>
                  <m:oMath xmlns:m="http://schemas.openxmlformats.org/officeDocument/2006/math">
                    <m:sSubSup>
                      <m:sSubSupPr>
                        <m:ctrlPr>
                          <a:rPr lang="el-GR" i="1" smtClean="0">
                            <a:latin typeface="Cambria Math"/>
                          </a:rPr>
                        </m:ctrlPr>
                      </m:sSubSupPr>
                      <m:e>
                        <m:r>
                          <a:rPr lang="en-US" i="1">
                            <a:latin typeface="Cambria Math"/>
                          </a:rPr>
                          <m:t>𝑆</m:t>
                        </m:r>
                      </m:e>
                      <m:sub>
                        <m:r>
                          <a:rPr lang="el-GR" b="0" i="1" smtClean="0">
                            <a:latin typeface="Cambria Math"/>
                          </a:rPr>
                          <m:t>2</m:t>
                        </m:r>
                      </m:sub>
                      <m:sup>
                        <m:r>
                          <a:rPr lang="en-US" i="1">
                            <a:latin typeface="Cambria Math"/>
                          </a:rPr>
                          <m:t>2</m:t>
                        </m:r>
                      </m:sup>
                    </m:sSubSup>
                    <m:r>
                      <a:rPr lang="el-GR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l-GR" i="1">
                            <a:latin typeface="Cambria Math"/>
                          </a:rPr>
                        </m:ctrlPr>
                      </m:fPr>
                      <m:num>
                        <m:nary>
                          <m:naryPr>
                            <m:chr m:val="∑"/>
                            <m:limLoc m:val="undOvr"/>
                            <m:subHide m:val="on"/>
                            <m:supHide m:val="on"/>
                            <m:ctrlPr>
                              <a:rPr lang="el-GR" i="1">
                                <a:latin typeface="Cambria Math"/>
                              </a:rPr>
                            </m:ctrlPr>
                          </m:naryPr>
                          <m:sub/>
                          <m:sup/>
                          <m:e>
                            <m:sSup>
                              <m:sSupPr>
                                <m:ctrlPr>
                                  <a:rPr lang="el-GR" i="1">
                                    <a:latin typeface="Cambria Math"/>
                                  </a:rPr>
                                </m:ctrlPr>
                              </m:sSupPr>
                              <m:e>
                                <m:sSub>
                                  <m:sSubPr>
                                    <m:ctrlPr>
                                      <a:rPr lang="el-GR" i="1"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l-GR" i="1">
                                        <a:latin typeface="Cambria Math"/>
                                      </a:rPr>
                                      <m:t>(</m:t>
                                    </m:r>
                                    <m:r>
                                      <a:rPr lang="el-GR" i="1">
                                        <a:latin typeface="Cambria Math"/>
                                      </a:rPr>
                                      <m:t>𝛸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latin typeface="Cambria Math"/>
                                      </a:rPr>
                                      <m:t>𝑖</m:t>
                                    </m:r>
                                  </m:sub>
                                </m:sSub>
                                <m:r>
                                  <a:rPr lang="el-GR" i="1">
                                    <a:latin typeface="Cambria Math"/>
                                  </a:rPr>
                                  <m:t>−</m:t>
                                </m:r>
                                <m:acc>
                                  <m:accPr>
                                    <m:chr m:val="̅"/>
                                    <m:ctrlPr>
                                      <a:rPr lang="el-GR" i="1">
                                        <a:latin typeface="Cambria Math"/>
                                      </a:rPr>
                                    </m:ctrlPr>
                                  </m:accPr>
                                  <m:e>
                                    <m:r>
                                      <a:rPr lang="el-GR" i="1">
                                        <a:latin typeface="Cambria Math"/>
                                      </a:rPr>
                                      <m:t>𝛸</m:t>
                                    </m:r>
                                  </m:e>
                                </m:acc>
                                <m:r>
                                  <a:rPr lang="el-GR" i="1">
                                    <a:latin typeface="Cambria Math"/>
                                  </a:rPr>
                                  <m:t>)</m:t>
                                </m:r>
                              </m:e>
                              <m:sup>
                                <m:r>
                                  <a:rPr lang="el-GR" i="1"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</m:e>
                        </m:nary>
                      </m:num>
                      <m:den>
                        <m:r>
                          <a:rPr lang="en-US" i="1">
                            <a:latin typeface="Cambria Math"/>
                          </a:rPr>
                          <m:t>𝑛</m:t>
                        </m:r>
                        <m:r>
                          <a:rPr lang="el-GR" i="1">
                            <a:latin typeface="Cambria Math"/>
                          </a:rPr>
                          <m:t>−1</m:t>
                        </m:r>
                      </m:den>
                    </m:f>
                    <m:r>
                      <a:rPr lang="el-GR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l-GR" i="1">
                            <a:latin typeface="Cambria Math"/>
                          </a:rPr>
                        </m:ctrlPr>
                      </m:fPr>
                      <m:num>
                        <m:r>
                          <a:rPr lang="el-GR" b="0" i="1" smtClean="0">
                            <a:latin typeface="Cambria Math"/>
                          </a:rPr>
                          <m:t>6</m:t>
                        </m:r>
                      </m:num>
                      <m:den>
                        <m:r>
                          <a:rPr lang="el-GR" b="0" i="1" smtClean="0">
                            <a:latin typeface="Cambria Math"/>
                          </a:rPr>
                          <m:t>2</m:t>
                        </m:r>
                      </m:den>
                    </m:f>
                    <m:r>
                      <a:rPr lang="el-GR" i="1">
                        <a:latin typeface="Cambria Math"/>
                      </a:rPr>
                      <m:t>=</m:t>
                    </m:r>
                    <m:r>
                      <a:rPr lang="el-GR" b="0" i="1" smtClean="0">
                        <a:latin typeface="Cambria Math"/>
                      </a:rPr>
                      <m:t>3</m:t>
                    </m:r>
                    <m:r>
                      <a:rPr lang="el-GR" i="1">
                        <a:latin typeface="Cambria Math"/>
                      </a:rPr>
                      <m:t>    </m:t>
                    </m:r>
                    <m:sSub>
                      <m:sSubPr>
                        <m:ctrlPr>
                          <a:rPr lang="el-GR" i="1">
                            <a:latin typeface="Cambria Math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>
                            <a:latin typeface="Cambria Math"/>
                          </a:rPr>
                          <m:t>S</m:t>
                        </m:r>
                      </m:e>
                      <m:sub>
                        <m:r>
                          <a:rPr lang="el-GR" b="0" i="1" smtClean="0">
                            <a:latin typeface="Cambria Math"/>
                          </a:rPr>
                          <m:t>2</m:t>
                        </m:r>
                      </m:sub>
                    </m:sSub>
                    <m:r>
                      <a:rPr lang="el-GR" i="1">
                        <a:latin typeface="Cambria Math"/>
                      </a:rPr>
                      <m:t>=</m:t>
                    </m:r>
                    <m:r>
                      <a:rPr lang="el-GR" b="0" i="1" smtClean="0">
                        <a:latin typeface="Cambria Math"/>
                      </a:rPr>
                      <m:t>1,73</m:t>
                    </m:r>
                  </m:oMath>
                </a14:m>
                <a:endParaRPr lang="el-GR" b="1" dirty="0"/>
              </a:p>
              <a:p>
                <a:endParaRPr lang="el-GR" dirty="0"/>
              </a:p>
            </p:txBody>
          </p:sp>
        </mc:Choice>
        <mc:Fallback xmlns="">
          <p:sp>
            <p:nvSpPr>
              <p:cNvPr id="3" name="Θέση περιεχομένου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0" y="0"/>
                <a:ext cx="9144000" cy="2204864"/>
              </a:xfr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Πίνακας 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104026341"/>
                  </p:ext>
                </p:extLst>
              </p:nvPr>
            </p:nvGraphicFramePr>
            <p:xfrm>
              <a:off x="0" y="908720"/>
              <a:ext cx="6696743" cy="2226310"/>
            </p:xfrm>
            <a:graphic>
              <a:graphicData uri="http://schemas.openxmlformats.org/drawingml/2006/table">
                <a:tbl>
                  <a:tblPr>
                    <a:tableStyleId>{5C22544A-7EE6-4342-B048-85BDC9FD1C3A}</a:tableStyleId>
                  </a:tblPr>
                  <a:tblGrid>
                    <a:gridCol w="1924812"/>
                    <a:gridCol w="2365915"/>
                    <a:gridCol w="2406016"/>
                  </a:tblGrid>
                  <a:tr h="360040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3200" u="none" strike="noStrike" dirty="0">
                              <a:effectLst/>
                            </a:rPr>
                            <a:t> </a:t>
                          </a:r>
                          <a:r>
                            <a:rPr lang="en-US" sz="3200" u="none" strike="noStrike" dirty="0" smtClean="0">
                              <a:effectLst/>
                            </a:rPr>
                            <a:t>X</a:t>
                          </a:r>
                          <a:r>
                            <a:rPr lang="el-GR" sz="3200" u="none" strike="noStrike" dirty="0" smtClean="0">
                              <a:effectLst/>
                            </a:rPr>
                            <a:t>2</a:t>
                          </a:r>
                          <a:endParaRPr lang="el-GR" sz="3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3200" u="none" strike="noStrike" dirty="0" smtClean="0">
                              <a:effectLst/>
                            </a:rPr>
                            <a:t> </a:t>
                          </a:r>
                          <a14:m>
                            <m:oMath xmlns:m="http://schemas.openxmlformats.org/officeDocument/2006/math">
                              <m:r>
                                <a:rPr lang="en-US" sz="3200" b="0" i="1" u="none" strike="noStrike" smtClean="0">
                                  <a:effectLst/>
                                  <a:latin typeface="Cambria Math"/>
                                </a:rPr>
                                <m:t>𝑋</m:t>
                              </m:r>
                              <m:r>
                                <a:rPr lang="el-GR" sz="3200" b="0" i="1" u="none" strike="noStrike" smtClean="0">
                                  <a:effectLst/>
                                  <a:latin typeface="Cambria Math"/>
                                </a:rPr>
                                <m:t>2</m:t>
                              </m:r>
                            </m:oMath>
                          </a14:m>
                          <a:r>
                            <a:rPr lang="el-GR" sz="3200" b="0" i="0" u="none" strike="noStrike" dirty="0" smtClean="0">
                              <a:solidFill>
                                <a:srgbClr val="000000"/>
                              </a:solidFill>
                              <a:effectLst/>
                              <a:latin typeface="Calibri"/>
                            </a:rPr>
                            <a:t>-</a:t>
                          </a:r>
                          <a14:m>
                            <m:oMath xmlns:m="http://schemas.openxmlformats.org/officeDocument/2006/math">
                              <m:acc>
                                <m:accPr>
                                  <m:chr m:val="̅"/>
                                  <m:ctrlPr>
                                    <a:rPr lang="el-GR" sz="3200" i="1" u="none" strike="noStrike" smtClean="0">
                                      <a:effectLst/>
                                      <a:latin typeface="Cambria Math"/>
                                    </a:rPr>
                                  </m:ctrlPr>
                                </m:accPr>
                                <m:e>
                                  <m:r>
                                    <a:rPr lang="en-US" sz="3200" b="0" i="1" u="none" strike="noStrike" smtClean="0">
                                      <a:effectLst/>
                                      <a:latin typeface="Cambria Math"/>
                                    </a:rPr>
                                    <m:t>𝑋</m:t>
                                  </m:r>
                                </m:e>
                              </m:acc>
                            </m:oMath>
                          </a14:m>
                          <a:r>
                            <a:rPr lang="el-GR" sz="3200" b="0" i="0" u="none" strike="noStrike" dirty="0" smtClean="0">
                              <a:solidFill>
                                <a:srgbClr val="000000"/>
                              </a:solidFill>
                              <a:effectLst/>
                              <a:latin typeface="Calibri"/>
                            </a:rPr>
                            <a:t> </a:t>
                          </a:r>
                          <a:endParaRPr lang="el-GR" sz="3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b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lang="en-US" sz="3200" b="0" i="1" u="none" strike="noStrike" smtClean="0">
                                      <a:effectLst/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US" sz="3200" b="0" i="1" u="none" strike="noStrike" smtClean="0">
                                      <a:effectLst/>
                                      <a:latin typeface="Cambria Math"/>
                                    </a:rPr>
                                    <m:t>(</m:t>
                                  </m:r>
                                  <m:r>
                                    <m:rPr>
                                      <m:nor/>
                                    </m:rPr>
                                    <a:rPr lang="el-GR" sz="3200" u="none" strike="noStrike" dirty="0" smtClean="0">
                                      <a:effectLst/>
                                    </a:rPr>
                                    <m:t> </m:t>
                                  </m:r>
                                  <m:r>
                                    <a:rPr lang="en-US" sz="3200" b="0" i="1" u="none" strike="noStrike" smtClean="0">
                                      <a:effectLst/>
                                      <a:latin typeface="Cambria Math"/>
                                    </a:rPr>
                                    <m:t>𝑋</m:t>
                                  </m:r>
                                  <m:r>
                                    <a:rPr lang="el-GR" sz="3200" b="0" i="1" u="none" strike="noStrike" smtClean="0">
                                      <a:effectLst/>
                                      <a:latin typeface="Cambria Math"/>
                                    </a:rPr>
                                    <m:t>2</m:t>
                                  </m:r>
                                  <m:r>
                                    <m:rPr>
                                      <m:nor/>
                                    </m:rPr>
                                    <a:rPr lang="el-GR" sz="3200" b="0" i="0" u="none" strike="noStrike" dirty="0" smtClean="0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libri"/>
                                    </a:rPr>
                                    <m:t>−</m:t>
                                  </m:r>
                                  <m:acc>
                                    <m:accPr>
                                      <m:chr m:val="̅"/>
                                      <m:ctrlPr>
                                        <a:rPr lang="el-GR" sz="3200" i="1" u="none" strike="noStrike" smtClean="0">
                                          <a:effectLst/>
                                          <a:latin typeface="Cambria Math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en-US" sz="3200" b="0" i="1" u="none" strike="noStrike" smtClean="0">
                                          <a:effectLst/>
                                          <a:latin typeface="Cambria Math"/>
                                        </a:rPr>
                                        <m:t>𝑋</m:t>
                                      </m:r>
                                    </m:e>
                                  </m:acc>
                                  <m:r>
                                    <a:rPr lang="en-US" sz="3200" b="0" i="1" u="none" strike="noStrike" smtClean="0">
                                      <a:effectLst/>
                                      <a:latin typeface="Cambria Math"/>
                                    </a:rPr>
                                    <m:t>)</m:t>
                                  </m:r>
                                </m:e>
                                <m:sup>
                                  <m:r>
                                    <a:rPr lang="en-US" sz="3200" b="0" i="1" u="none" strike="noStrike" smtClean="0">
                                      <a:effectLst/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</m:oMath>
                          </a14:m>
                          <a:r>
                            <a:rPr lang="el-GR" sz="3200" u="none" strike="noStrike" dirty="0">
                              <a:effectLst/>
                            </a:rPr>
                            <a:t> </a:t>
                          </a:r>
                          <a:endParaRPr lang="el-GR" sz="3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</a:tr>
                  <a:tr h="360040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800" b="0" i="0" u="none" strike="noStrike" dirty="0" smtClean="0">
                              <a:solidFill>
                                <a:srgbClr val="000000"/>
                              </a:solidFill>
                              <a:effectLst/>
                              <a:latin typeface="Calibri"/>
                            </a:rPr>
                            <a:t>2</a:t>
                          </a:r>
                          <a:endParaRPr lang="el-GR" sz="28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libri"/>
                            </a:rPr>
                            <a:t>-2</a:t>
                          </a: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800" b="0" i="0" u="none" strike="noStrike">
                              <a:solidFill>
                                <a:srgbClr val="000000"/>
                              </a:solidFill>
                              <a:effectLst/>
                              <a:latin typeface="Calibri"/>
                            </a:rPr>
                            <a:t>4</a:t>
                          </a:r>
                        </a:p>
                      </a:txBody>
                      <a:tcPr marL="6350" marR="6350" marT="6350" marB="0" anchor="b"/>
                    </a:tc>
                  </a:tr>
                  <a:tr h="360040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800" b="0" i="0" u="none" strike="noStrike" dirty="0" smtClean="0">
                              <a:solidFill>
                                <a:srgbClr val="000000"/>
                              </a:solidFill>
                              <a:effectLst/>
                              <a:latin typeface="Calibri"/>
                            </a:rPr>
                            <a:t>5</a:t>
                          </a:r>
                          <a:endParaRPr lang="el-GR" sz="28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libri"/>
                            </a:rPr>
                            <a:t>1</a:t>
                          </a: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libri"/>
                            </a:rPr>
                            <a:t>1</a:t>
                          </a:r>
                        </a:p>
                      </a:txBody>
                      <a:tcPr marL="6350" marR="6350" marT="6350" marB="0" anchor="b"/>
                    </a:tc>
                  </a:tr>
                  <a:tr h="360040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800" b="0" i="0" u="none" strike="noStrike" dirty="0" smtClean="0">
                              <a:solidFill>
                                <a:srgbClr val="000000"/>
                              </a:solidFill>
                              <a:effectLst/>
                              <a:latin typeface="Calibri"/>
                            </a:rPr>
                            <a:t>5</a:t>
                          </a:r>
                          <a:endParaRPr lang="el-GR" sz="28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800" b="0" i="0" u="none" strike="noStrike">
                              <a:solidFill>
                                <a:srgbClr val="000000"/>
                              </a:solidFill>
                              <a:effectLst/>
                              <a:latin typeface="Calibri"/>
                            </a:rPr>
                            <a:t>1</a:t>
                          </a: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libri"/>
                            </a:rPr>
                            <a:t>1</a:t>
                          </a:r>
                        </a:p>
                      </a:txBody>
                      <a:tcPr marL="6350" marR="6350" marT="6350" marB="0" anchor="b"/>
                    </a:tc>
                  </a:tr>
                  <a:tr h="360040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800" b="0" i="0" u="none" strike="noStrike" dirty="0" smtClean="0">
                              <a:solidFill>
                                <a:srgbClr val="FF0000"/>
                              </a:solidFill>
                              <a:effectLst/>
                              <a:latin typeface="Calibri"/>
                            </a:rPr>
                            <a:t>12</a:t>
                          </a:r>
                          <a:endParaRPr lang="el-GR" sz="2800" b="0" i="0" u="none" strike="noStrike" dirty="0">
                            <a:solidFill>
                              <a:srgbClr val="FF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endParaRPr lang="el-GR" sz="28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800" b="1" i="0" u="none" strike="noStrike" dirty="0">
                              <a:solidFill>
                                <a:srgbClr val="FF0000"/>
                              </a:solidFill>
                              <a:effectLst/>
                              <a:latin typeface="Calibri"/>
                            </a:rPr>
                            <a:t>6</a:t>
                          </a:r>
                        </a:p>
                      </a:txBody>
                      <a:tcPr marL="6350" marR="6350" marT="6350" marB="0" anchor="b"/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Πίνακας 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104026341"/>
                  </p:ext>
                </p:extLst>
              </p:nvPr>
            </p:nvGraphicFramePr>
            <p:xfrm>
              <a:off x="0" y="908720"/>
              <a:ext cx="6696743" cy="2226310"/>
            </p:xfrm>
            <a:graphic>
              <a:graphicData uri="http://schemas.openxmlformats.org/drawingml/2006/table">
                <a:tbl>
                  <a:tblPr>
                    <a:tableStyleId>{5C22544A-7EE6-4342-B048-85BDC9FD1C3A}</a:tableStyleId>
                  </a:tblPr>
                  <a:tblGrid>
                    <a:gridCol w="1924812"/>
                    <a:gridCol w="2365915"/>
                    <a:gridCol w="2406016"/>
                  </a:tblGrid>
                  <a:tr h="494030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3200" u="none" strike="noStrike" dirty="0">
                              <a:effectLst/>
                            </a:rPr>
                            <a:t> </a:t>
                          </a:r>
                          <a:r>
                            <a:rPr lang="en-US" sz="3200" u="none" strike="noStrike" dirty="0" smtClean="0">
                              <a:effectLst/>
                            </a:rPr>
                            <a:t>X</a:t>
                          </a:r>
                          <a:r>
                            <a:rPr lang="el-GR" sz="3200" u="none" strike="noStrike" dirty="0" smtClean="0">
                              <a:effectLst/>
                            </a:rPr>
                            <a:t>2</a:t>
                          </a:r>
                          <a:endParaRPr lang="el-GR" sz="3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endParaRPr lang="el-GR"/>
                        </a:p>
                      </a:txBody>
                      <a:tcPr marL="6350" marR="6350" marT="6350" marB="0" anchor="b">
                        <a:blipFill rotWithShape="1">
                          <a:blip r:embed="rId5"/>
                          <a:stretch>
                            <a:fillRect l="-81443" t="-24691" r="-101804" b="-39506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l-GR"/>
                        </a:p>
                      </a:txBody>
                      <a:tcPr marL="6350" marR="6350" marT="6350" marB="0" anchor="b">
                        <a:blipFill rotWithShape="1">
                          <a:blip r:embed="rId5"/>
                          <a:stretch>
                            <a:fillRect l="-178228" t="-24691" b="-395062"/>
                          </a:stretch>
                        </a:blipFill>
                      </a:tcPr>
                    </a:tc>
                  </a:tr>
                  <a:tr h="433070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800" b="0" i="0" u="none" strike="noStrike" dirty="0" smtClean="0">
                              <a:solidFill>
                                <a:srgbClr val="000000"/>
                              </a:solidFill>
                              <a:effectLst/>
                              <a:latin typeface="Calibri"/>
                            </a:rPr>
                            <a:t>2</a:t>
                          </a:r>
                          <a:endParaRPr lang="el-GR" sz="28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libri"/>
                            </a:rPr>
                            <a:t>-2</a:t>
                          </a: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800" b="0" i="0" u="none" strike="noStrike">
                              <a:solidFill>
                                <a:srgbClr val="000000"/>
                              </a:solidFill>
                              <a:effectLst/>
                              <a:latin typeface="Calibri"/>
                            </a:rPr>
                            <a:t>4</a:t>
                          </a:r>
                        </a:p>
                      </a:txBody>
                      <a:tcPr marL="6350" marR="6350" marT="6350" marB="0" anchor="b"/>
                    </a:tc>
                  </a:tr>
                  <a:tr h="433070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800" b="0" i="0" u="none" strike="noStrike" dirty="0" smtClean="0">
                              <a:solidFill>
                                <a:srgbClr val="000000"/>
                              </a:solidFill>
                              <a:effectLst/>
                              <a:latin typeface="Calibri"/>
                            </a:rPr>
                            <a:t>5</a:t>
                          </a:r>
                          <a:endParaRPr lang="el-GR" sz="28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libri"/>
                            </a:rPr>
                            <a:t>1</a:t>
                          </a: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libri"/>
                            </a:rPr>
                            <a:t>1</a:t>
                          </a:r>
                        </a:p>
                      </a:txBody>
                      <a:tcPr marL="6350" marR="6350" marT="6350" marB="0" anchor="b"/>
                    </a:tc>
                  </a:tr>
                  <a:tr h="433070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800" b="0" i="0" u="none" strike="noStrike" dirty="0" smtClean="0">
                              <a:solidFill>
                                <a:srgbClr val="000000"/>
                              </a:solidFill>
                              <a:effectLst/>
                              <a:latin typeface="Calibri"/>
                            </a:rPr>
                            <a:t>5</a:t>
                          </a:r>
                          <a:endParaRPr lang="el-GR" sz="28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800" b="0" i="0" u="none" strike="noStrike">
                              <a:solidFill>
                                <a:srgbClr val="000000"/>
                              </a:solidFill>
                              <a:effectLst/>
                              <a:latin typeface="Calibri"/>
                            </a:rPr>
                            <a:t>1</a:t>
                          </a: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libri"/>
                            </a:rPr>
                            <a:t>1</a:t>
                          </a:r>
                        </a:p>
                      </a:txBody>
                      <a:tcPr marL="6350" marR="6350" marT="6350" marB="0" anchor="b"/>
                    </a:tc>
                  </a:tr>
                  <a:tr h="433070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800" b="0" i="0" u="none" strike="noStrike" dirty="0" smtClean="0">
                              <a:solidFill>
                                <a:srgbClr val="FF0000"/>
                              </a:solidFill>
                              <a:effectLst/>
                              <a:latin typeface="Calibri"/>
                            </a:rPr>
                            <a:t>12</a:t>
                          </a:r>
                          <a:endParaRPr lang="el-GR" sz="2800" b="0" i="0" u="none" strike="noStrike" dirty="0">
                            <a:solidFill>
                              <a:srgbClr val="FF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endParaRPr lang="el-GR" sz="28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800" b="1" i="0" u="none" strike="noStrike" dirty="0">
                              <a:solidFill>
                                <a:srgbClr val="FF0000"/>
                              </a:solidFill>
                              <a:effectLst/>
                              <a:latin typeface="Calibri"/>
                            </a:rPr>
                            <a:t>6</a:t>
                          </a:r>
                        </a:p>
                      </a:txBody>
                      <a:tcPr marL="6350" marR="6350" marT="6350" marB="0" anchor="b"/>
                    </a:tc>
                  </a:tr>
                </a:tbl>
              </a:graphicData>
            </a:graphic>
          </p:graphicFrame>
        </mc:Fallback>
      </mc:AlternateContent>
      <p:graphicFrame>
        <p:nvGraphicFramePr>
          <p:cNvPr id="2" name="Αντικείμενο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47401041"/>
              </p:ext>
            </p:extLst>
          </p:nvPr>
        </p:nvGraphicFramePr>
        <p:xfrm>
          <a:off x="-14090" y="3140968"/>
          <a:ext cx="4406900" cy="915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6925" name="Εξίσωση" r:id="rId6" imgW="1790640" imgH="457200" progId="Equation.3">
                  <p:embed/>
                </p:oleObj>
              </mc:Choice>
              <mc:Fallback>
                <p:oleObj name="Εξίσωση" r:id="rId6" imgW="1790640" imgH="457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-14090" y="3140968"/>
                        <a:ext cx="4406900" cy="915988"/>
                      </a:xfrm>
                      <a:prstGeom prst="rect">
                        <a:avLst/>
                      </a:prstGeom>
                      <a:solidFill>
                        <a:srgbClr val="FFFF99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/>
              <p:cNvSpPr txBox="1"/>
              <p:nvPr/>
            </p:nvSpPr>
            <p:spPr>
              <a:xfrm>
                <a:off x="0" y="4004325"/>
                <a:ext cx="4625369" cy="82432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sz="3200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latin typeface="Cambria Math"/>
                          </a:rPr>
                          <m:t>𝑆</m:t>
                        </m:r>
                      </m:e>
                      <m:sup>
                        <m:r>
                          <a:rPr lang="en-US" sz="3200" b="0" i="1" smtClean="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3200" dirty="0" smtClean="0"/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 dirty="0" smtClean="0">
                            <a:latin typeface="Cambria Math"/>
                          </a:rPr>
                        </m:ctrlPr>
                      </m:fPr>
                      <m:num>
                        <m:d>
                          <m:dPr>
                            <m:ctrlPr>
                              <a:rPr lang="en-US" sz="3200" b="0" i="1" dirty="0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sz="3200" b="0" i="1" dirty="0" smtClean="0">
                                <a:latin typeface="Cambria Math"/>
                              </a:rPr>
                              <m:t>4−1</m:t>
                            </m:r>
                          </m:e>
                        </m:d>
                        <m:r>
                          <a:rPr lang="en-US" sz="3200" b="0" i="1" dirty="0" smtClean="0">
                            <a:latin typeface="Cambria Math"/>
                          </a:rPr>
                          <m:t>∗</m:t>
                        </m:r>
                        <m:r>
                          <a:rPr lang="en-US" sz="3200" b="0" i="1" dirty="0" smtClean="0">
                            <a:latin typeface="Cambria Math"/>
                          </a:rPr>
                          <m:t>6</m:t>
                        </m:r>
                        <m:r>
                          <a:rPr lang="en-US" sz="3200" b="0" i="1" dirty="0" smtClean="0">
                            <a:latin typeface="Cambria Math"/>
                          </a:rPr>
                          <m:t>+</m:t>
                        </m:r>
                        <m:d>
                          <m:dPr>
                            <m:ctrlPr>
                              <a:rPr lang="en-US" sz="3200" b="0" i="1" dirty="0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sz="3200" b="0" i="1" dirty="0" smtClean="0">
                                <a:latin typeface="Cambria Math"/>
                              </a:rPr>
                              <m:t>3−1</m:t>
                            </m:r>
                          </m:e>
                        </m:d>
                        <m:r>
                          <a:rPr lang="en-US" sz="3200" b="0" i="1" dirty="0" smtClean="0">
                            <a:latin typeface="Cambria Math"/>
                          </a:rPr>
                          <m:t>∗3</m:t>
                        </m:r>
                      </m:num>
                      <m:den>
                        <m:r>
                          <a:rPr lang="en-US" sz="3200" b="0" i="1" dirty="0" smtClean="0">
                            <a:latin typeface="Cambria Math"/>
                          </a:rPr>
                          <m:t>7−2</m:t>
                        </m:r>
                      </m:den>
                    </m:f>
                    <m:r>
                      <a:rPr lang="en-US" sz="3200" b="0" i="1" dirty="0" smtClean="0">
                        <a:latin typeface="Cambria Math"/>
                      </a:rPr>
                      <m:t>=</m:t>
                    </m:r>
                    <m:r>
                      <a:rPr lang="en-US" sz="3200" b="0" i="1" dirty="0" smtClean="0">
                        <a:latin typeface="Cambria Math"/>
                      </a:rPr>
                      <m:t>4</m:t>
                    </m:r>
                    <m:r>
                      <a:rPr lang="en-US" sz="3200" b="0" i="1" dirty="0" smtClean="0">
                        <a:latin typeface="Cambria Math"/>
                      </a:rPr>
                      <m:t>,</m:t>
                    </m:r>
                    <m:r>
                      <a:rPr lang="en-US" sz="3200" b="0" i="1" dirty="0" smtClean="0">
                        <a:latin typeface="Cambria Math"/>
                      </a:rPr>
                      <m:t> </m:t>
                    </m:r>
                    <m:r>
                      <a:rPr lang="en-US" sz="3200" b="0" i="1" dirty="0" smtClean="0">
                        <a:latin typeface="Cambria Math"/>
                      </a:rPr>
                      <m:t>8</m:t>
                    </m:r>
                  </m:oMath>
                </a14:m>
                <a:endParaRPr lang="el-GR" sz="3200" dirty="0"/>
              </a:p>
            </p:txBody>
          </p:sp>
        </mc:Choice>
        <mc:Fallback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4004325"/>
                <a:ext cx="4625369" cy="824328"/>
              </a:xfrm>
              <a:prstGeom prst="rect">
                <a:avLst/>
              </a:prstGeom>
              <a:blipFill rotWithShape="1">
                <a:blip r:embed="rId8"/>
                <a:stretch>
                  <a:fillRect b="-9630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/>
              <p:cNvSpPr txBox="1"/>
              <p:nvPr/>
            </p:nvSpPr>
            <p:spPr>
              <a:xfrm>
                <a:off x="-4128" y="5085184"/>
                <a:ext cx="8840562" cy="154997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200" b="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3200" b="0" i="1" smtClean="0">
                              <a:latin typeface="Cambria Math"/>
                            </a:rPr>
                            <m:t>𝑆</m:t>
                          </m:r>
                        </m:e>
                        <m:sub>
                          <m:acc>
                            <m:accPr>
                              <m:chr m:val="̅"/>
                              <m:ctrlPr>
                                <a:rPr lang="en-US" sz="3200" b="0" i="1" smtClean="0">
                                  <a:latin typeface="Cambria Math"/>
                                </a:rPr>
                              </m:ctrlPr>
                            </m:accPr>
                            <m:e>
                              <m:r>
                                <a:rPr lang="en-US" sz="3200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</m:acc>
                          <m:r>
                            <a:rPr lang="en-US" sz="3200" b="0" i="1" smtClean="0">
                              <a:latin typeface="Cambria Math"/>
                            </a:rPr>
                            <m:t>1−</m:t>
                          </m:r>
                          <m:acc>
                            <m:accPr>
                              <m:chr m:val="̅"/>
                              <m:ctrlPr>
                                <a:rPr lang="en-US" sz="3200" i="1">
                                  <a:latin typeface="Cambria Math"/>
                                </a:rPr>
                              </m:ctrlPr>
                            </m:accPr>
                            <m:e>
                              <m:r>
                                <a:rPr lang="en-US" sz="3200" i="1">
                                  <a:latin typeface="Cambria Math"/>
                                </a:rPr>
                                <m:t>𝑥</m:t>
                              </m:r>
                            </m:e>
                          </m:acc>
                          <m:r>
                            <a:rPr lang="en-US" sz="3200" b="0" i="1" smtClean="0">
                              <a:latin typeface="Cambria Math"/>
                            </a:rPr>
                            <m:t>2</m:t>
                          </m:r>
                        </m:sub>
                      </m:sSub>
                      <m:r>
                        <a:rPr lang="en-US" sz="3200" i="1" smtClean="0">
                          <a:latin typeface="Cambria Math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sz="3200" i="1" smtClean="0">
                              <a:latin typeface="Cambria Math"/>
                            </a:rPr>
                          </m:ctrlPr>
                        </m:radPr>
                        <m:deg/>
                        <m:e>
                          <m:sSup>
                            <m:sSupPr>
                              <m:ctrlPr>
                                <a:rPr lang="en-US" sz="3200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sz="3200" b="0" i="1" smtClean="0">
                                  <a:latin typeface="Cambria Math"/>
                                </a:rPr>
                                <m:t>𝑠</m:t>
                              </m:r>
                            </m:e>
                            <m:sup>
                              <m:r>
                                <a:rPr lang="en-US" sz="32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3200" b="0" i="1" smtClean="0">
                              <a:latin typeface="Cambria Math"/>
                            </a:rPr>
                            <m:t>(</m:t>
                          </m:r>
                          <m:f>
                            <m:fPr>
                              <m:ctrlPr>
                                <a:rPr lang="en-US" sz="3200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 sz="3200" b="0" i="1" smtClean="0">
                                  <a:latin typeface="Cambria Math"/>
                                </a:rPr>
                                <m:t>1</m:t>
                              </m:r>
                            </m:num>
                            <m:den>
                              <m:sSub>
                                <m:sSubPr>
                                  <m:ctrlPr>
                                    <a:rPr lang="en-US" sz="3200" i="1" smtClean="0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/>
                                    </a:rPr>
                                    <m:t>𝑛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/>
                                    </a:rPr>
                                    <m:t>1</m:t>
                                  </m:r>
                                </m:sub>
                              </m:sSub>
                            </m:den>
                          </m:f>
                          <m:r>
                            <a:rPr lang="en-US" sz="3200" b="0" i="1" smtClean="0">
                              <a:latin typeface="Cambria Math"/>
                            </a:rPr>
                            <m:t>+</m:t>
                          </m:r>
                          <m:f>
                            <m:fPr>
                              <m:ctrlPr>
                                <a:rPr lang="en-US" sz="3200" b="0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 sz="3200" b="0" i="1" smtClean="0">
                                  <a:latin typeface="Cambria Math"/>
                                </a:rPr>
                                <m:t>1</m:t>
                              </m:r>
                            </m:num>
                            <m:den>
                              <m:sSub>
                                <m:sSubPr>
                                  <m:ctrlPr>
                                    <a:rPr lang="en-US" sz="3200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i="1">
                                      <a:latin typeface="Cambria Math"/>
                                    </a:rPr>
                                    <m:t>𝑛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/>
                                    </a:rPr>
                                    <m:t>2</m:t>
                                  </m:r>
                                </m:sub>
                              </m:sSub>
                            </m:den>
                          </m:f>
                          <m:r>
                            <a:rPr lang="en-US" sz="3200" b="0" i="1" smtClean="0">
                              <a:latin typeface="Cambria Math"/>
                            </a:rPr>
                            <m:t>)</m:t>
                          </m:r>
                        </m:e>
                      </m:rad>
                      <m:r>
                        <a:rPr lang="en-US" sz="3200" b="0" i="1" smtClean="0">
                          <a:latin typeface="Cambria Math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sz="3200" b="0" i="1" smtClean="0">
                              <a:latin typeface="Cambria Math"/>
                            </a:rPr>
                          </m:ctrlPr>
                        </m:radPr>
                        <m:deg/>
                        <m:e>
                          <m:r>
                            <a:rPr lang="en-US" sz="3200" b="0" i="1" smtClean="0">
                              <a:latin typeface="Cambria Math"/>
                            </a:rPr>
                            <m:t>4</m:t>
                          </m:r>
                          <m:r>
                            <a:rPr lang="en-US" sz="3200" b="0" i="1" smtClean="0">
                              <a:latin typeface="Cambria Math"/>
                            </a:rPr>
                            <m:t>,8∗</m:t>
                          </m:r>
                          <m:d>
                            <m:dPr>
                              <m:ctrlPr>
                                <a:rPr lang="en-US" sz="3200" b="0" i="1" smtClean="0">
                                  <a:latin typeface="Cambria Math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3200" b="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US" sz="3200" b="0" i="1" smtClean="0">
                                      <a:latin typeface="Cambria Math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3200" b="0" i="1" smtClean="0">
                                      <a:latin typeface="Cambria Math"/>
                                    </a:rPr>
                                    <m:t>4</m:t>
                                  </m:r>
                                </m:den>
                              </m:f>
                              <m:r>
                                <a:rPr lang="en-US" sz="3200" b="0" i="1" smtClean="0">
                                  <a:latin typeface="Cambria Math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lang="en-US" sz="3200" b="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US" sz="3200" b="0" i="1" smtClean="0">
                                      <a:latin typeface="Cambria Math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3200" b="0" i="1" smtClean="0">
                                      <a:latin typeface="Cambria Math"/>
                                    </a:rPr>
                                    <m:t>3</m:t>
                                  </m:r>
                                </m:den>
                              </m:f>
                            </m:e>
                          </m:d>
                        </m:e>
                      </m:rad>
                      <m:r>
                        <a:rPr lang="en-US" sz="3200" b="0" i="1" smtClean="0">
                          <a:latin typeface="Cambria Math"/>
                        </a:rPr>
                        <m:t>=</m:t>
                      </m:r>
                      <m:r>
                        <a:rPr lang="en-US" sz="3200" b="0" i="1" smtClean="0">
                          <a:latin typeface="Cambria Math"/>
                        </a:rPr>
                        <m:t>1</m:t>
                      </m:r>
                      <m:r>
                        <a:rPr lang="en-US" sz="3200" b="0" i="1" smtClean="0">
                          <a:latin typeface="Cambria Math"/>
                        </a:rPr>
                        <m:t>,</m:t>
                      </m:r>
                      <m:r>
                        <a:rPr lang="en-US" sz="3200" b="0" i="0" smtClean="0">
                          <a:latin typeface="Cambria Math"/>
                        </a:rPr>
                        <m:t>67</m:t>
                      </m:r>
                    </m:oMath>
                  </m:oMathPara>
                </a14:m>
                <a:endParaRPr lang="el-GR" sz="3200" dirty="0"/>
              </a:p>
            </p:txBody>
          </p:sp>
        </mc:Choice>
        <mc:Fallback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4128" y="5085184"/>
                <a:ext cx="8840562" cy="1549976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Ορθογώνιο 5"/>
              <p:cNvSpPr/>
              <p:nvPr/>
            </p:nvSpPr>
            <p:spPr>
              <a:xfrm>
                <a:off x="6084168" y="3356992"/>
                <a:ext cx="2791982" cy="79367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i="1">
                              <a:solidFill>
                                <a:srgbClr val="00000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acc>
                            <m:accPr>
                              <m:chr m:val="̅"/>
                              <m:ctrlPr>
                                <a:rPr lang="el-GR" i="1">
                                  <a:solidFill>
                                    <a:srgbClr val="000000"/>
                                  </a:solidFill>
                                  <a:latin typeface="Cambria Math"/>
                                </a:rPr>
                              </m:ctrlPr>
                            </m:accPr>
                            <m:e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/>
                                </a:rPr>
                                <m:t>𝑋</m:t>
                              </m:r>
                            </m:e>
                          </m:acc>
                        </m:e>
                        <m:sub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m:t>2</m:t>
                          </m:r>
                        </m:sub>
                      </m:sSub>
                      <m:r>
                        <a:rPr lang="el-GR" i="1">
                          <a:solidFill>
                            <a:srgbClr val="000000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l-GR" i="1">
                              <a:solidFill>
                                <a:srgbClr val="0000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l-GR" i="1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m:t>2</m:t>
                          </m:r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m:t>+</m:t>
                          </m:r>
                          <m:r>
                            <a:rPr lang="el-GR" i="1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m:t>5</m:t>
                          </m:r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m:t>+5</m:t>
                          </m:r>
                        </m:num>
                        <m:den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m:t>3</m:t>
                          </m:r>
                        </m:den>
                      </m:f>
                      <m:r>
                        <a:rPr lang="en-US" i="1">
                          <a:solidFill>
                            <a:srgbClr val="000000"/>
                          </a:solidFill>
                          <a:latin typeface="Cambria Math"/>
                        </a:rPr>
                        <m:t>=4</m:t>
                      </m:r>
                    </m:oMath>
                  </m:oMathPara>
                </a14:m>
                <a:endParaRPr lang="el-GR" i="1" dirty="0">
                  <a:solidFill>
                    <a:srgbClr val="000000"/>
                  </a:solidFill>
                  <a:latin typeface="Cambria Math"/>
                </a:endParaRPr>
              </a:p>
            </p:txBody>
          </p:sp>
        </mc:Choice>
        <mc:Fallback xmlns="">
          <p:sp>
            <p:nvSpPr>
              <p:cNvPr id="6" name="Ορθογώνιο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84168" y="3356992"/>
                <a:ext cx="2791982" cy="793679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77194544"/>
      </p:ext>
    </p:extLst>
  </p:cSld>
  <p:clrMapOvr>
    <a:masterClrMapping/>
  </p:clrMapOvr>
  <p:transition spd="med">
    <p:random/>
    <p:sndAc>
      <p:stSnd>
        <p:snd r:embed="rId3" name="camera.wav"/>
      </p:stSnd>
    </p:sndAc>
  </p:transition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10" name="TextBox 9"/>
              <p:cNvSpPr txBox="1"/>
              <p:nvPr/>
            </p:nvSpPr>
            <p:spPr>
              <a:xfrm>
                <a:off x="-8114" y="213290"/>
                <a:ext cx="2739276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200" b="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3200" b="0" i="1" smtClean="0">
                              <a:latin typeface="Cambria Math"/>
                            </a:rPr>
                            <m:t>𝑆</m:t>
                          </m:r>
                        </m:e>
                        <m:sub>
                          <m:acc>
                            <m:accPr>
                              <m:chr m:val="̅"/>
                              <m:ctrlPr>
                                <a:rPr lang="en-US" sz="3200" b="0" i="1" smtClean="0">
                                  <a:latin typeface="Cambria Math"/>
                                </a:rPr>
                              </m:ctrlPr>
                            </m:accPr>
                            <m:e>
                              <m:r>
                                <a:rPr lang="en-US" sz="3200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</m:acc>
                          <m:r>
                            <a:rPr lang="en-US" sz="3200" b="0" i="1" smtClean="0">
                              <a:latin typeface="Cambria Math"/>
                            </a:rPr>
                            <m:t>1−</m:t>
                          </m:r>
                          <m:acc>
                            <m:accPr>
                              <m:chr m:val="̅"/>
                              <m:ctrlPr>
                                <a:rPr lang="en-US" sz="3200" i="1">
                                  <a:latin typeface="Cambria Math"/>
                                </a:rPr>
                              </m:ctrlPr>
                            </m:accPr>
                            <m:e>
                              <m:r>
                                <a:rPr lang="en-US" sz="3200" i="1">
                                  <a:latin typeface="Cambria Math"/>
                                </a:rPr>
                                <m:t>𝑥</m:t>
                              </m:r>
                            </m:e>
                          </m:acc>
                          <m:r>
                            <a:rPr lang="en-US" sz="3200" b="0" i="1" smtClean="0">
                              <a:latin typeface="Cambria Math"/>
                            </a:rPr>
                            <m:t>2</m:t>
                          </m:r>
                        </m:sub>
                      </m:sSub>
                      <m:r>
                        <a:rPr lang="en-US" sz="3200" i="1" smtClean="0">
                          <a:latin typeface="Cambria Math"/>
                        </a:rPr>
                        <m:t>=</m:t>
                      </m:r>
                      <m:r>
                        <a:rPr lang="en-US" sz="3200" b="0" i="1" smtClean="0">
                          <a:latin typeface="Cambria Math"/>
                        </a:rPr>
                        <m:t>1</m:t>
                      </m:r>
                      <m:r>
                        <a:rPr lang="en-US" sz="3200" b="0" i="1" smtClean="0">
                          <a:latin typeface="Cambria Math"/>
                        </a:rPr>
                        <m:t>,6</m:t>
                      </m:r>
                      <m:r>
                        <a:rPr lang="en-US" sz="3200" b="0" i="1" smtClean="0">
                          <a:latin typeface="Cambria Math"/>
                        </a:rPr>
                        <m:t>7</m:t>
                      </m:r>
                    </m:oMath>
                  </m:oMathPara>
                </a14:m>
                <a:endParaRPr lang="el-GR" sz="3200" dirty="0"/>
              </a:p>
            </p:txBody>
          </p:sp>
        </mc:Choice>
        <mc:Fallback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8114" y="213290"/>
                <a:ext cx="2739276" cy="584775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Ορθογώνιο 2"/>
              <p:cNvSpPr/>
              <p:nvPr/>
            </p:nvSpPr>
            <p:spPr>
              <a:xfrm>
                <a:off x="2987824" y="110121"/>
                <a:ext cx="6624736" cy="58477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l-GR" sz="3200" i="1">
                            <a:solidFill>
                              <a:srgbClr val="000000"/>
                            </a:solidFill>
                            <a:latin typeface="Cambria Math"/>
                          </a:rPr>
                        </m:ctrlPr>
                      </m:sSubPr>
                      <m:e>
                        <m:acc>
                          <m:accPr>
                            <m:chr m:val="̅"/>
                            <m:ctrlPr>
                              <a:rPr lang="el-GR" sz="3200" i="1">
                                <a:solidFill>
                                  <a:srgbClr val="000000"/>
                                </a:solidFill>
                                <a:latin typeface="Cambria Math"/>
                              </a:rPr>
                            </m:ctrlPr>
                          </m:accPr>
                          <m:e>
                            <m:r>
                              <a:rPr lang="en-US" sz="3200" i="1">
                                <a:solidFill>
                                  <a:srgbClr val="000000"/>
                                </a:solidFill>
                                <a:latin typeface="Cambria Math"/>
                              </a:rPr>
                              <m:t>𝑋</m:t>
                            </m:r>
                          </m:e>
                        </m:acc>
                      </m:e>
                      <m:sub>
                        <m:r>
                          <a:rPr lang="en-US" sz="3200" i="1">
                            <a:solidFill>
                              <a:srgbClr val="000000"/>
                            </a:solidFill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el-GR" sz="3200" i="1">
                        <a:solidFill>
                          <a:srgbClr val="000000"/>
                        </a:solidFill>
                        <a:latin typeface="Cambria Math"/>
                      </a:rPr>
                      <m:t>=</m:t>
                    </m:r>
                  </m:oMath>
                </a14:m>
                <a:r>
                  <a:rPr lang="el-GR" sz="3200" dirty="0" smtClean="0"/>
                  <a:t>1</a:t>
                </a:r>
                <a:endParaRPr lang="en-US" sz="3200" dirty="0"/>
              </a:p>
            </p:txBody>
          </p:sp>
        </mc:Choice>
        <mc:Fallback xmlns="">
          <p:sp>
            <p:nvSpPr>
              <p:cNvPr id="3" name="Ορθογώνιο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87824" y="110121"/>
                <a:ext cx="6624736" cy="584775"/>
              </a:xfrm>
              <a:prstGeom prst="rect">
                <a:avLst/>
              </a:prstGeom>
              <a:blipFill rotWithShape="1">
                <a:blip r:embed="rId9"/>
                <a:stretch>
                  <a:fillRect t="-12500" b="-34375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Ορθογώνιο 3"/>
              <p:cNvSpPr/>
              <p:nvPr/>
            </p:nvSpPr>
            <p:spPr>
              <a:xfrm>
                <a:off x="4427984" y="110121"/>
                <a:ext cx="1472904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sz="3200" i="1" smtClean="0">
                              <a:solidFill>
                                <a:srgbClr val="00000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acc>
                            <m:accPr>
                              <m:chr m:val="̅"/>
                              <m:ctrlPr>
                                <a:rPr lang="el-GR" sz="3200" i="1">
                                  <a:solidFill>
                                    <a:srgbClr val="000000"/>
                                  </a:solidFill>
                                  <a:latin typeface="Cambria Math"/>
                                </a:rPr>
                              </m:ctrlPr>
                            </m:accPr>
                            <m:e>
                              <m:r>
                                <a:rPr lang="en-US" sz="3200" i="1">
                                  <a:solidFill>
                                    <a:srgbClr val="000000"/>
                                  </a:solidFill>
                                  <a:latin typeface="Cambria Math"/>
                                </a:rPr>
                                <m:t>𝑋</m:t>
                              </m:r>
                            </m:e>
                          </m:acc>
                        </m:e>
                        <m:sub>
                          <m:r>
                            <a:rPr lang="en-US" sz="3200" i="1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m:t>2</m:t>
                          </m:r>
                        </m:sub>
                      </m:sSub>
                      <m:r>
                        <a:rPr lang="en-US" sz="3200" i="1">
                          <a:solidFill>
                            <a:srgbClr val="000000"/>
                          </a:solidFill>
                          <a:latin typeface="Cambria Math"/>
                        </a:rPr>
                        <m:t>=</m:t>
                      </m:r>
                      <m:r>
                        <a:rPr lang="en-US" sz="3200" b="0" i="1" smtClean="0">
                          <a:solidFill>
                            <a:srgbClr val="000000"/>
                          </a:solidFill>
                          <a:latin typeface="Cambria Math"/>
                        </a:rPr>
                        <m:t>5</m:t>
                      </m:r>
                    </m:oMath>
                  </m:oMathPara>
                </a14:m>
                <a:endParaRPr lang="el-GR" sz="3200" i="1" dirty="0">
                  <a:solidFill>
                    <a:srgbClr val="000000"/>
                  </a:solidFill>
                  <a:latin typeface="Cambria Math"/>
                </a:endParaRPr>
              </a:p>
            </p:txBody>
          </p:sp>
        </mc:Choice>
        <mc:Fallback xmlns="">
          <p:sp>
            <p:nvSpPr>
              <p:cNvPr id="4" name="Ορθογώνιο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27984" y="110121"/>
                <a:ext cx="1472904" cy="584775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12" name="Πίνακας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1675437"/>
              </p:ext>
            </p:extLst>
          </p:nvPr>
        </p:nvGraphicFramePr>
        <p:xfrm>
          <a:off x="-2" y="1196752"/>
          <a:ext cx="9144002" cy="209401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306286"/>
                <a:gridCol w="1306286"/>
                <a:gridCol w="1306286"/>
                <a:gridCol w="1306286"/>
                <a:gridCol w="1306286"/>
                <a:gridCol w="1306286"/>
                <a:gridCol w="1306286"/>
              </a:tblGrid>
              <a:tr h="538262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l-GR" sz="2000" u="none" strike="noStrike" dirty="0">
                          <a:effectLst/>
                        </a:rPr>
                        <a:t>Επίπεδο εμπιστοσύνης</a:t>
                      </a:r>
                      <a:endParaRPr lang="el-G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 dirty="0">
                          <a:effectLst/>
                        </a:rPr>
                        <a:t>0,800</a:t>
                      </a:r>
                      <a:endParaRPr lang="el-G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 dirty="0">
                          <a:effectLst/>
                        </a:rPr>
                        <a:t>0,900</a:t>
                      </a:r>
                      <a:endParaRPr lang="el-G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u="none" strike="noStrike" dirty="0">
                          <a:effectLst/>
                        </a:rPr>
                        <a:t>0,950</a:t>
                      </a:r>
                      <a:endParaRPr lang="el-G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 dirty="0">
                          <a:effectLst/>
                        </a:rPr>
                        <a:t>0,980</a:t>
                      </a:r>
                      <a:endParaRPr lang="el-G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 dirty="0">
                          <a:effectLst/>
                        </a:rPr>
                        <a:t>0,990</a:t>
                      </a:r>
                      <a:endParaRPr lang="el-G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278411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l-GR" sz="2000" u="none" strike="noStrike" dirty="0">
                          <a:effectLst/>
                        </a:rPr>
                        <a:t>Μονόπλευρος </a:t>
                      </a:r>
                      <a:endParaRPr lang="el-G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 dirty="0">
                          <a:effectLst/>
                        </a:rPr>
                        <a:t>0,1000</a:t>
                      </a:r>
                      <a:endParaRPr lang="el-G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 dirty="0">
                          <a:effectLst/>
                        </a:rPr>
                        <a:t>0,0500</a:t>
                      </a:r>
                      <a:endParaRPr lang="el-G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u="none" strike="noStrike" dirty="0">
                          <a:effectLst/>
                        </a:rPr>
                        <a:t>0,0250</a:t>
                      </a:r>
                      <a:endParaRPr lang="el-G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 dirty="0">
                          <a:effectLst/>
                        </a:rPr>
                        <a:t>0,0100</a:t>
                      </a:r>
                      <a:endParaRPr lang="el-G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 dirty="0">
                          <a:effectLst/>
                        </a:rPr>
                        <a:t>0,0050</a:t>
                      </a:r>
                      <a:endParaRPr lang="el-G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78411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l-GR" sz="2000" u="none" strike="noStrike" dirty="0">
                          <a:effectLst/>
                        </a:rPr>
                        <a:t>Δίπλευρος </a:t>
                      </a:r>
                      <a:endParaRPr lang="el-G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000" u="none" strike="noStrike" dirty="0">
                          <a:effectLst/>
                        </a:rPr>
                        <a:t>0,2000</a:t>
                      </a:r>
                      <a:endParaRPr lang="el-G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000" u="none" strike="noStrike" dirty="0">
                          <a:effectLst/>
                        </a:rPr>
                        <a:t>0,1000</a:t>
                      </a:r>
                      <a:endParaRPr lang="el-G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000" b="0" u="none" strike="noStrike" dirty="0">
                          <a:effectLst/>
                        </a:rPr>
                        <a:t>0,0500</a:t>
                      </a:r>
                      <a:endParaRPr lang="el-G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000" u="none" strike="noStrike">
                          <a:effectLst/>
                        </a:rPr>
                        <a:t>0,0200</a:t>
                      </a:r>
                      <a:endParaRPr lang="el-GR" sz="2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000" u="none" strike="noStrike" dirty="0">
                          <a:effectLst/>
                        </a:rPr>
                        <a:t>0,0100</a:t>
                      </a:r>
                      <a:endParaRPr lang="el-G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69131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l-GR" sz="2000" u="none" strike="noStrike">
                          <a:effectLst/>
                        </a:rPr>
                        <a:t> </a:t>
                      </a:r>
                      <a:endParaRPr lang="el-GR" sz="2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vert="vert27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000" u="none" strike="noStrike" dirty="0">
                          <a:effectLst/>
                        </a:rPr>
                        <a:t>4</a:t>
                      </a:r>
                      <a:endParaRPr lang="el-G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000" u="none" strike="noStrike" dirty="0">
                          <a:effectLst/>
                        </a:rPr>
                        <a:t>1,533</a:t>
                      </a:r>
                      <a:endParaRPr lang="el-G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000" u="none" strike="noStrike" dirty="0">
                          <a:effectLst/>
                        </a:rPr>
                        <a:t>2,132</a:t>
                      </a:r>
                      <a:endParaRPr lang="el-G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000" b="0" u="none" strike="noStrike" dirty="0">
                          <a:effectLst/>
                        </a:rPr>
                        <a:t>2,776</a:t>
                      </a:r>
                      <a:endParaRPr lang="el-G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000" u="none" strike="noStrike" dirty="0">
                          <a:effectLst/>
                        </a:rPr>
                        <a:t>3,747</a:t>
                      </a:r>
                      <a:endParaRPr lang="el-G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000" u="none" strike="noStrike" dirty="0">
                          <a:effectLst/>
                        </a:rPr>
                        <a:t>4,604</a:t>
                      </a:r>
                      <a:endParaRPr lang="el-G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69131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000" u="none" strike="noStrike" dirty="0">
                          <a:effectLst/>
                        </a:rPr>
                        <a:t>5</a:t>
                      </a:r>
                      <a:endParaRPr lang="el-G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000" u="none" strike="noStrike" dirty="0">
                          <a:effectLst/>
                        </a:rPr>
                        <a:t>1,476</a:t>
                      </a:r>
                      <a:endParaRPr lang="el-G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000" b="0" u="none" strike="noStrike" dirty="0">
                          <a:effectLst/>
                        </a:rPr>
                        <a:t>2,015</a:t>
                      </a:r>
                      <a:endParaRPr lang="el-G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000" b="0" u="none" strike="noStrike" dirty="0">
                          <a:effectLst/>
                        </a:rPr>
                        <a:t>2,571</a:t>
                      </a:r>
                      <a:endParaRPr lang="el-G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000" u="none" strike="noStrike" dirty="0">
                          <a:effectLst/>
                        </a:rPr>
                        <a:t>3,365</a:t>
                      </a:r>
                      <a:endParaRPr lang="el-G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000" b="1" u="none" strike="noStrike" dirty="0">
                          <a:effectLst/>
                        </a:rPr>
                        <a:t>4,032</a:t>
                      </a:r>
                      <a:endParaRPr lang="el-G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rgbClr val="FFFF00"/>
                    </a:solidFill>
                  </a:tcPr>
                </a:tc>
              </a:tr>
              <a:tr h="269131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000" u="none" strike="noStrike" dirty="0">
                          <a:effectLst/>
                        </a:rPr>
                        <a:t>6</a:t>
                      </a:r>
                      <a:endParaRPr lang="el-G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000" u="none" strike="noStrike" dirty="0">
                          <a:effectLst/>
                        </a:rPr>
                        <a:t>1,440</a:t>
                      </a:r>
                      <a:endParaRPr lang="el-G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000" u="none" strike="noStrike" dirty="0">
                          <a:effectLst/>
                        </a:rPr>
                        <a:t>1,943</a:t>
                      </a:r>
                      <a:endParaRPr lang="el-G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000" b="0" u="none" strike="noStrike" dirty="0">
                          <a:effectLst/>
                        </a:rPr>
                        <a:t>2,447</a:t>
                      </a:r>
                      <a:endParaRPr lang="el-G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000" u="none" strike="noStrike" dirty="0">
                          <a:effectLst/>
                        </a:rPr>
                        <a:t>3,143</a:t>
                      </a:r>
                      <a:endParaRPr lang="el-G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000" u="none" strike="noStrike" dirty="0">
                          <a:effectLst/>
                        </a:rPr>
                        <a:t>3,707</a:t>
                      </a:r>
                      <a:endParaRPr lang="el-G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" name="Ορθογώνιο 4"/>
          <p:cNvSpPr/>
          <p:nvPr/>
        </p:nvSpPr>
        <p:spPr>
          <a:xfrm>
            <a:off x="0" y="3609489"/>
            <a:ext cx="673190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sz="3200" b="1" dirty="0">
                <a:solidFill>
                  <a:srgbClr val="0000FF"/>
                </a:solidFill>
                <a:cs typeface="Times New Roman" pitchFamily="18" charset="0"/>
              </a:rPr>
              <a:t>Βαθμοί Ελευθερίας = </a:t>
            </a:r>
            <a:r>
              <a:rPr lang="en-US" sz="3200" b="1" dirty="0" smtClean="0">
                <a:solidFill>
                  <a:srgbClr val="0000FF"/>
                </a:solidFill>
                <a:cs typeface="Times New Roman" pitchFamily="18" charset="0"/>
              </a:rPr>
              <a:t>n</a:t>
            </a:r>
            <a:r>
              <a:rPr lang="en-US" sz="3200" b="1" baseline="-25000" dirty="0" smtClean="0">
                <a:solidFill>
                  <a:srgbClr val="0000FF"/>
                </a:solidFill>
                <a:cs typeface="Times New Roman" pitchFamily="18" charset="0"/>
              </a:rPr>
              <a:t>1</a:t>
            </a:r>
            <a:r>
              <a:rPr lang="en-US" sz="3200" b="1" dirty="0" smtClean="0">
                <a:solidFill>
                  <a:srgbClr val="0000FF"/>
                </a:solidFill>
                <a:cs typeface="Times New Roman" pitchFamily="18" charset="0"/>
              </a:rPr>
              <a:t>+n</a:t>
            </a:r>
            <a:r>
              <a:rPr lang="en-US" sz="3200" b="1" baseline="-25000" dirty="0" smtClean="0">
                <a:solidFill>
                  <a:srgbClr val="0000FF"/>
                </a:solidFill>
                <a:cs typeface="Times New Roman" pitchFamily="18" charset="0"/>
              </a:rPr>
              <a:t>2</a:t>
            </a:r>
            <a:r>
              <a:rPr lang="en-US" sz="3200" b="1" dirty="0" smtClean="0">
                <a:solidFill>
                  <a:srgbClr val="0000FF"/>
                </a:solidFill>
                <a:cs typeface="Times New Roman" pitchFamily="18" charset="0"/>
              </a:rPr>
              <a:t>-2=</a:t>
            </a:r>
            <a:r>
              <a:rPr lang="el-GR" sz="3200" b="1" dirty="0" smtClean="0">
                <a:solidFill>
                  <a:srgbClr val="0000FF"/>
                </a:solidFill>
                <a:cs typeface="Times New Roman" pitchFamily="18" charset="0"/>
              </a:rPr>
              <a:t>4</a:t>
            </a:r>
            <a:r>
              <a:rPr lang="en-US" sz="3200" b="1" dirty="0" smtClean="0">
                <a:solidFill>
                  <a:srgbClr val="0000FF"/>
                </a:solidFill>
                <a:cs typeface="Times New Roman" pitchFamily="18" charset="0"/>
              </a:rPr>
              <a:t>+3-2=5</a:t>
            </a:r>
            <a:endParaRPr lang="el-GR" sz="3200" dirty="0"/>
          </a:p>
        </p:txBody>
      </p:sp>
      <p:sp>
        <p:nvSpPr>
          <p:cNvPr id="6" name="Ορθογώνιο 5"/>
          <p:cNvSpPr/>
          <p:nvPr/>
        </p:nvSpPr>
        <p:spPr>
          <a:xfrm>
            <a:off x="6300192" y="18397"/>
            <a:ext cx="278972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l-GR" b="1" dirty="0">
                <a:solidFill>
                  <a:srgbClr val="0000FF"/>
                </a:solidFill>
                <a:cs typeface="Times New Roman" pitchFamily="18" charset="0"/>
              </a:rPr>
              <a:t>Η0: μ1 - μ2</a:t>
            </a:r>
            <a:r>
              <a:rPr lang="el-GR" b="1" dirty="0" smtClean="0">
                <a:solidFill>
                  <a:srgbClr val="0000FF"/>
                </a:solidFill>
                <a:cs typeface="Times New Roman" pitchFamily="18" charset="0"/>
              </a:rPr>
              <a:t>=-18     </a:t>
            </a:r>
            <a:endParaRPr lang="el-GR" b="1" dirty="0">
              <a:solidFill>
                <a:srgbClr val="0000FF"/>
              </a:solidFill>
              <a:cs typeface="Times New Roman" pitchFamily="18" charset="0"/>
            </a:endParaRPr>
          </a:p>
          <a:p>
            <a:pPr algn="just"/>
            <a:r>
              <a:rPr lang="el-GR" b="1" dirty="0">
                <a:solidFill>
                  <a:srgbClr val="0000FF"/>
                </a:solidFill>
                <a:cs typeface="Times New Roman" pitchFamily="18" charset="0"/>
              </a:rPr>
              <a:t>Η1:μ1 - μ2 </a:t>
            </a:r>
            <a:r>
              <a:rPr lang="el-GR" b="1" dirty="0" smtClean="0">
                <a:solidFill>
                  <a:srgbClr val="0000FF"/>
                </a:solidFill>
                <a:cs typeface="Times New Roman" pitchFamily="18" charset="0"/>
              </a:rPr>
              <a:t>&lt;-18</a:t>
            </a:r>
            <a:endParaRPr lang="el-GR" b="1" dirty="0">
              <a:solidFill>
                <a:srgbClr val="0000FF"/>
              </a:solidFill>
              <a:cs typeface="Times New Roman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/>
              <p:cNvSpPr txBox="1"/>
              <p:nvPr/>
            </p:nvSpPr>
            <p:spPr>
              <a:xfrm>
                <a:off x="57809" y="4437112"/>
                <a:ext cx="6626173" cy="87427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dirty="0" smtClean="0"/>
                  <a:t>t</a:t>
                </a:r>
                <a14:m>
                  <m:oMath xmlns:m="http://schemas.openxmlformats.org/officeDocument/2006/math">
                    <m:r>
                      <a:rPr lang="en-US" sz="320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3200" i="1" smtClean="0">
                            <a:latin typeface="Cambria Math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320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3200" b="0" i="1" smtClean="0">
                                <a:latin typeface="Cambria Math"/>
                              </a:rPr>
                              <m:t>(</m:t>
                            </m:r>
                            <m:acc>
                              <m:accPr>
                                <m:chr m:val="̅"/>
                                <m:ctrlPr>
                                  <a:rPr lang="en-US" sz="3200" i="1" smtClean="0">
                                    <a:latin typeface="Cambria Math"/>
                                  </a:rPr>
                                </m:ctrlPr>
                              </m:accPr>
                              <m:e>
                                <m:r>
                                  <a:rPr lang="en-US" sz="3200" b="0" i="1" smtClean="0">
                                    <a:latin typeface="Cambria Math"/>
                                  </a:rPr>
                                  <m:t>𝑥</m:t>
                                </m:r>
                              </m:e>
                            </m:acc>
                          </m:e>
                          <m:sub>
                            <m:r>
                              <a:rPr lang="en-US" sz="3200" b="0" i="1" smtClean="0">
                                <a:latin typeface="Cambria Math"/>
                              </a:rPr>
                              <m:t>1</m:t>
                            </m:r>
                          </m:sub>
                        </m:sSub>
                        <m:r>
                          <a:rPr lang="en-US" sz="3200" b="0" i="1" smtClean="0">
                            <a:latin typeface="Cambria Math"/>
                          </a:rPr>
                          <m:t>−</m:t>
                        </m:r>
                        <m:sSub>
                          <m:sSubPr>
                            <m:ctrlPr>
                              <a:rPr lang="en-US" sz="3200" i="1">
                                <a:latin typeface="Cambria Math"/>
                              </a:rPr>
                            </m:ctrlPr>
                          </m:sSubPr>
                          <m:e>
                            <m:acc>
                              <m:accPr>
                                <m:chr m:val="̅"/>
                                <m:ctrlPr>
                                  <a:rPr lang="en-US" sz="3200" i="1">
                                    <a:latin typeface="Cambria Math"/>
                                  </a:rPr>
                                </m:ctrlPr>
                              </m:accPr>
                              <m:e>
                                <m:r>
                                  <a:rPr lang="en-US" sz="3200" i="1">
                                    <a:latin typeface="Cambria Math"/>
                                  </a:rPr>
                                  <m:t>𝑥</m:t>
                                </m:r>
                              </m:e>
                            </m:acc>
                          </m:e>
                          <m:sub>
                            <m:r>
                              <a:rPr lang="en-US" sz="3200" b="0" i="1" smtClean="0">
                                <a:latin typeface="Cambria Math"/>
                              </a:rPr>
                              <m:t>2</m:t>
                            </m:r>
                          </m:sub>
                        </m:sSub>
                        <m:r>
                          <a:rPr lang="en-US" sz="3200" b="0" i="1" smtClean="0">
                            <a:latin typeface="Cambria Math"/>
                          </a:rPr>
                          <m:t>)−</m:t>
                        </m:r>
                        <m:sSub>
                          <m:sSubPr>
                            <m:ctrlPr>
                              <a:rPr lang="en-US" sz="3200" b="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l-GR" sz="3200" b="0" i="1" smtClean="0">
                                <a:latin typeface="Cambria Math"/>
                              </a:rPr>
                              <m:t>(</m:t>
                            </m:r>
                            <m:r>
                              <a:rPr lang="el-GR" sz="3200" b="0" i="1" smtClean="0">
                                <a:latin typeface="Cambria Math"/>
                              </a:rPr>
                              <m:t>𝜇</m:t>
                            </m:r>
                          </m:e>
                          <m:sub>
                            <m:r>
                              <a:rPr lang="el-GR" sz="3200" b="0" i="1" smtClean="0">
                                <a:latin typeface="Cambria Math"/>
                              </a:rPr>
                              <m:t>1</m:t>
                            </m:r>
                          </m:sub>
                        </m:sSub>
                        <m:r>
                          <a:rPr lang="el-GR" sz="3200" b="0" i="1" smtClean="0">
                            <a:latin typeface="Cambria Math"/>
                          </a:rPr>
                          <m:t>−</m:t>
                        </m:r>
                        <m:sSub>
                          <m:sSubPr>
                            <m:ctrlPr>
                              <a:rPr lang="el-GR" sz="3200" b="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l-GR" sz="3200" b="0" i="1" smtClean="0">
                                <a:latin typeface="Cambria Math"/>
                              </a:rPr>
                              <m:t>𝜇</m:t>
                            </m:r>
                          </m:e>
                          <m:sub>
                            <m:r>
                              <a:rPr lang="el-GR" sz="3200" b="0" i="1" smtClean="0">
                                <a:latin typeface="Cambria Math"/>
                              </a:rPr>
                              <m:t>2</m:t>
                            </m:r>
                          </m:sub>
                        </m:sSub>
                        <m:r>
                          <a:rPr lang="el-GR" sz="3200" b="0" i="1" smtClean="0">
                            <a:latin typeface="Cambria Math"/>
                          </a:rPr>
                          <m:t>)</m:t>
                        </m:r>
                      </m:num>
                      <m:den>
                        <m:sSub>
                          <m:sSubPr>
                            <m:ctrlPr>
                              <a:rPr lang="en-US" sz="32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3200" i="1">
                                <a:latin typeface="Cambria Math"/>
                              </a:rPr>
                              <m:t>𝑆</m:t>
                            </m:r>
                          </m:e>
                          <m:sub>
                            <m:acc>
                              <m:accPr>
                                <m:chr m:val="̅"/>
                                <m:ctrlPr>
                                  <a:rPr lang="en-US" sz="3200" i="1">
                                    <a:latin typeface="Cambria Math"/>
                                  </a:rPr>
                                </m:ctrlPr>
                              </m:accPr>
                              <m:e>
                                <m:r>
                                  <a:rPr lang="en-US" sz="3200" i="1">
                                    <a:latin typeface="Cambria Math"/>
                                  </a:rPr>
                                  <m:t>𝑥</m:t>
                                </m:r>
                              </m:e>
                            </m:acc>
                            <m:r>
                              <a:rPr lang="en-US" sz="3200" i="1">
                                <a:latin typeface="Cambria Math"/>
                              </a:rPr>
                              <m:t>1−</m:t>
                            </m:r>
                            <m:acc>
                              <m:accPr>
                                <m:chr m:val="̅"/>
                                <m:ctrlPr>
                                  <a:rPr lang="en-US" sz="3200" i="1">
                                    <a:latin typeface="Cambria Math"/>
                                  </a:rPr>
                                </m:ctrlPr>
                              </m:accPr>
                              <m:e>
                                <m:r>
                                  <a:rPr lang="en-US" sz="3200" i="1">
                                    <a:latin typeface="Cambria Math"/>
                                  </a:rPr>
                                  <m:t>𝑥</m:t>
                                </m:r>
                              </m:e>
                            </m:acc>
                            <m:r>
                              <a:rPr lang="en-US" sz="3200" i="1">
                                <a:latin typeface="Cambria Math"/>
                              </a:rPr>
                              <m:t>2</m:t>
                            </m:r>
                          </m:sub>
                        </m:sSub>
                      </m:den>
                    </m:f>
                  </m:oMath>
                </a14:m>
                <a:r>
                  <a:rPr lang="el-GR" sz="3200" dirty="0" smtClean="0"/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>
                            <a:latin typeface="Cambria Math"/>
                          </a:rPr>
                        </m:ctrlPr>
                      </m:fPr>
                      <m:num>
                        <m:r>
                          <a:rPr lang="el-GR" sz="3200" b="0" i="1" smtClean="0">
                            <a:latin typeface="Cambria Math"/>
                          </a:rPr>
                          <m:t>(1</m:t>
                        </m:r>
                        <m:r>
                          <a:rPr lang="en-US" sz="3200" i="1">
                            <a:latin typeface="Cambria Math"/>
                          </a:rPr>
                          <m:t>−</m:t>
                        </m:r>
                        <m:r>
                          <a:rPr lang="el-GR" sz="3200" b="0" i="1" smtClean="0">
                            <a:latin typeface="Cambria Math"/>
                          </a:rPr>
                          <m:t>5</m:t>
                        </m:r>
                        <m:r>
                          <a:rPr lang="en-US" sz="3200" i="1">
                            <a:latin typeface="Cambria Math"/>
                          </a:rPr>
                          <m:t>)−</m:t>
                        </m:r>
                        <m:r>
                          <a:rPr lang="el-GR" sz="3200" b="0" i="1" smtClean="0">
                            <a:latin typeface="Cambria Math"/>
                          </a:rPr>
                          <m:t>(</m:t>
                        </m:r>
                        <m:r>
                          <a:rPr lang="el-GR" sz="3200" i="1">
                            <a:latin typeface="Cambria Math"/>
                          </a:rPr>
                          <m:t>−</m:t>
                        </m:r>
                        <m:r>
                          <a:rPr lang="el-GR" sz="3200" b="0" i="1" smtClean="0">
                            <a:latin typeface="Cambria Math"/>
                          </a:rPr>
                          <m:t>18</m:t>
                        </m:r>
                        <m:r>
                          <a:rPr lang="el-GR" sz="3200" i="1">
                            <a:latin typeface="Cambria Math"/>
                          </a:rPr>
                          <m:t>)</m:t>
                        </m:r>
                      </m:num>
                      <m:den>
                        <m:r>
                          <a:rPr lang="en-US" sz="3200" b="0" i="1" smtClean="0">
                            <a:latin typeface="Cambria Math"/>
                          </a:rPr>
                          <m:t>1</m:t>
                        </m:r>
                        <m:r>
                          <a:rPr lang="el-GR" sz="3200" b="0" i="1" smtClean="0">
                            <a:latin typeface="Cambria Math"/>
                          </a:rPr>
                          <m:t>,6</m:t>
                        </m:r>
                        <m:r>
                          <a:rPr lang="en-US" sz="3200" b="0" i="1" smtClean="0">
                            <a:latin typeface="Cambria Math"/>
                          </a:rPr>
                          <m:t>7</m:t>
                        </m:r>
                      </m:den>
                    </m:f>
                    <m:r>
                      <a:rPr lang="el-GR" sz="3200" b="0" i="1" smtClean="0">
                        <a:latin typeface="Cambria Math"/>
                      </a:rPr>
                      <m:t>=</m:t>
                    </m:r>
                    <m:r>
                      <a:rPr lang="en-US" sz="3200" b="0" i="1" smtClean="0">
                        <a:latin typeface="Cambria Math"/>
                      </a:rPr>
                      <m:t>8</m:t>
                    </m:r>
                    <m:r>
                      <a:rPr lang="el-GR" sz="3200" b="0" i="1" smtClean="0">
                        <a:latin typeface="Cambria Math"/>
                      </a:rPr>
                      <m:t>,</m:t>
                    </m:r>
                    <m:r>
                      <a:rPr lang="en-US" sz="3200" b="0" i="1" smtClean="0">
                        <a:latin typeface="Cambria Math"/>
                      </a:rPr>
                      <m:t>3</m:t>
                    </m:r>
                    <m:r>
                      <a:rPr lang="el-GR" sz="3200" b="0" i="1" smtClean="0">
                        <a:latin typeface="Cambria Math"/>
                      </a:rPr>
                      <m:t>8</m:t>
                    </m:r>
                  </m:oMath>
                </a14:m>
                <a:endParaRPr lang="el-GR" sz="3200" dirty="0"/>
              </a:p>
            </p:txBody>
          </p:sp>
        </mc:Choice>
        <mc:Fallback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809" y="4437112"/>
                <a:ext cx="6626173" cy="874278"/>
              </a:xfrm>
              <a:prstGeom prst="rect">
                <a:avLst/>
              </a:prstGeom>
              <a:blipFill rotWithShape="1">
                <a:blip r:embed="rId11"/>
                <a:stretch>
                  <a:fillRect l="-2300" b="-2098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Ορθογώνιο 12"/>
          <p:cNvSpPr/>
          <p:nvPr/>
        </p:nvSpPr>
        <p:spPr>
          <a:xfrm>
            <a:off x="467544" y="5661248"/>
            <a:ext cx="6559424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sz="3200" b="1" dirty="0" smtClean="0">
                <a:solidFill>
                  <a:srgbClr val="0000FF"/>
                </a:solidFill>
                <a:cs typeface="Times New Roman" pitchFamily="18" charset="0"/>
              </a:rPr>
              <a:t>Περιοχή αποδοχής  -4,032  έως 4,032</a:t>
            </a:r>
          </a:p>
          <a:p>
            <a:r>
              <a:rPr lang="el-GR" sz="3200" b="1" dirty="0" smtClean="0">
                <a:solidFill>
                  <a:srgbClr val="0000FF"/>
                </a:solidFill>
                <a:cs typeface="Times New Roman" pitchFamily="18" charset="0"/>
              </a:rPr>
              <a:t> Απορρίπτεται η </a:t>
            </a:r>
            <a:r>
              <a:rPr lang="el-GR" sz="3200" b="1" dirty="0" err="1" smtClean="0">
                <a:solidFill>
                  <a:srgbClr val="0000FF"/>
                </a:solidFill>
                <a:cs typeface="Times New Roman" pitchFamily="18" charset="0"/>
              </a:rPr>
              <a:t>Ηο</a:t>
            </a:r>
            <a:r>
              <a:rPr lang="el-GR" sz="3200" b="1" dirty="0" smtClean="0">
                <a:solidFill>
                  <a:srgbClr val="0000FF"/>
                </a:solidFill>
                <a:cs typeface="Times New Roman" pitchFamily="18" charset="0"/>
              </a:rPr>
              <a:t> </a:t>
            </a:r>
            <a:endParaRPr lang="el-GR" sz="3200" dirty="0"/>
          </a:p>
        </p:txBody>
      </p:sp>
    </p:spTree>
    <p:extLst>
      <p:ext uri="{BB962C8B-B14F-4D97-AF65-F5344CB8AC3E}">
        <p14:creationId xmlns:p14="http://schemas.microsoft.com/office/powerpoint/2010/main" val="733252931"/>
      </p:ext>
    </p:extLst>
  </p:cSld>
  <p:clrMapOvr>
    <a:masterClrMapping/>
  </p:clrMapOvr>
  <p:transition spd="med">
    <p:random/>
    <p:sndAc>
      <p:stSnd>
        <p:snd r:embed="rId2" name="camera.wav"/>
      </p:stSnd>
    </p:sndAc>
  </p:transition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Rectangle 2"/>
          <p:cNvSpPr>
            <a:spLocks noGrp="1" noChangeArrowheads="1"/>
          </p:cNvSpPr>
          <p:nvPr>
            <p:ph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el-GR" sz="3000" dirty="0" smtClean="0"/>
              <a:t>Όταν</a:t>
            </a:r>
            <a:endParaRPr lang="el-GR" sz="3000" b="1" dirty="0">
              <a:solidFill>
                <a:srgbClr val="FF0000"/>
              </a:solidFill>
            </a:endParaRPr>
          </a:p>
          <a:p>
            <a:pPr lvl="1"/>
            <a:r>
              <a:rPr lang="el-GR" dirty="0"/>
              <a:t>Τα δείγματα </a:t>
            </a:r>
            <a:r>
              <a:rPr lang="el-GR" dirty="0" smtClean="0"/>
              <a:t>προέρχονται </a:t>
            </a:r>
            <a:r>
              <a:rPr lang="el-GR" dirty="0"/>
              <a:t>από τον ίδιο πληθυσμό </a:t>
            </a:r>
          </a:p>
          <a:p>
            <a:pPr lvl="1" algn="just"/>
            <a:r>
              <a:rPr lang="el-GR" dirty="0"/>
              <a:t>Τα δείγματα </a:t>
            </a:r>
            <a:r>
              <a:rPr lang="el-GR" dirty="0" smtClean="0"/>
              <a:t>προέρχονται </a:t>
            </a:r>
            <a:r>
              <a:rPr lang="el-GR" dirty="0"/>
              <a:t>από πληθυσμούς μικρούς όμως κανονικούς και με άνισες  διακυμάνσεις. Στην περίπτωση αυτή πάλι χρησιμοποιείται το στατιστικό μέτρο </a:t>
            </a:r>
            <a:r>
              <a:rPr lang="en-US" dirty="0"/>
              <a:t>t</a:t>
            </a:r>
            <a:r>
              <a:rPr lang="el-GR" dirty="0"/>
              <a:t> όμως με βαθμούς ελευθερίας </a:t>
            </a:r>
          </a:p>
          <a:p>
            <a:pPr lvl="1" algn="just"/>
            <a:endParaRPr lang="el-GR" dirty="0"/>
          </a:p>
          <a:p>
            <a:pPr lvl="1" algn="just"/>
            <a:endParaRPr lang="el-GR" dirty="0"/>
          </a:p>
          <a:p>
            <a:pPr lvl="1" algn="just"/>
            <a:endParaRPr lang="el-GR" dirty="0"/>
          </a:p>
          <a:p>
            <a:pPr lvl="1" algn="just">
              <a:lnSpc>
                <a:spcPct val="90000"/>
              </a:lnSpc>
              <a:spcBef>
                <a:spcPct val="0"/>
              </a:spcBef>
            </a:pPr>
            <a:endParaRPr lang="el-GR" dirty="0"/>
          </a:p>
          <a:p>
            <a:pPr lvl="1" algn="just">
              <a:lnSpc>
                <a:spcPct val="90000"/>
              </a:lnSpc>
              <a:spcBef>
                <a:spcPct val="0"/>
              </a:spcBef>
            </a:pPr>
            <a:endParaRPr lang="el-GR" dirty="0"/>
          </a:p>
          <a:p>
            <a:pPr lvl="1" algn="just">
              <a:lnSpc>
                <a:spcPct val="90000"/>
              </a:lnSpc>
              <a:spcBef>
                <a:spcPct val="0"/>
              </a:spcBef>
            </a:pPr>
            <a:r>
              <a:rPr lang="el-GR" dirty="0"/>
              <a:t>Αν τα δείγματα είναι μικρά και δεν γνωρίζουμε την κατανομή τότε ο έλεγχος μπορεί να γίνει με μη παραμετρικές μεθόδους  </a:t>
            </a:r>
            <a:r>
              <a:rPr lang="el-GR" sz="2400" dirty="0"/>
              <a:t>(</a:t>
            </a:r>
            <a:r>
              <a:rPr lang="en-US" sz="2400" dirty="0"/>
              <a:t>Anderson: Statistics for business and economics) </a:t>
            </a:r>
            <a:endParaRPr lang="el-GR" sz="2400" dirty="0"/>
          </a:p>
        </p:txBody>
      </p:sp>
      <p:graphicFrame>
        <p:nvGraphicFramePr>
          <p:cNvPr id="143363" name="Object 3"/>
          <p:cNvGraphicFramePr>
            <a:graphicFrameLocks noChangeAspect="1"/>
          </p:cNvGraphicFramePr>
          <p:nvPr/>
        </p:nvGraphicFramePr>
        <p:xfrm>
          <a:off x="2260600" y="2816225"/>
          <a:ext cx="4240213" cy="2319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865" name="Εξίσωση" r:id="rId4" imgW="1473200" imgH="1079500" progId="Equation.3">
                  <p:embed/>
                </p:oleObj>
              </mc:Choice>
              <mc:Fallback>
                <p:oleObj name="Εξίσωση" r:id="rId4" imgW="1473200" imgH="10795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0600" y="2816225"/>
                        <a:ext cx="4240213" cy="23193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39693169"/>
      </p:ext>
    </p:extLst>
  </p:cSld>
  <p:clrMapOvr>
    <a:masterClrMapping/>
  </p:clrMapOvr>
  <p:transition spd="med">
    <p:random/>
    <p:sndAc>
      <p:stSnd>
        <p:snd r:embed="rId3" name="camera.wav"/>
      </p:stSnd>
    </p:sndAc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5" name="Rectangle 3"/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algn="just"/>
            <a:r>
              <a:rPr lang="el-GR" dirty="0">
                <a:solidFill>
                  <a:srgbClr val="000000"/>
                </a:solidFill>
                <a:cs typeface="Times New Roman" pitchFamily="18" charset="0"/>
              </a:rPr>
              <a:t>β)</a:t>
            </a:r>
            <a:r>
              <a:rPr lang="el-GR" b="1" dirty="0">
                <a:solidFill>
                  <a:srgbClr val="000000"/>
                </a:solidFill>
                <a:cs typeface="Times New Roman" pitchFamily="18" charset="0"/>
              </a:rPr>
              <a:t> Σφάλμα Τύπου II</a:t>
            </a:r>
            <a:r>
              <a:rPr lang="el-GR" dirty="0">
                <a:solidFill>
                  <a:srgbClr val="000000"/>
                </a:solidFill>
                <a:cs typeface="Times New Roman" pitchFamily="18" charset="0"/>
              </a:rPr>
              <a:t>. </a:t>
            </a:r>
            <a:endParaRPr lang="en-US" dirty="0">
              <a:solidFill>
                <a:srgbClr val="000000"/>
              </a:solidFill>
              <a:cs typeface="Times New Roman" pitchFamily="18" charset="0"/>
            </a:endParaRPr>
          </a:p>
          <a:p>
            <a:pPr lvl="1" algn="just"/>
            <a:r>
              <a:rPr lang="el-GR" b="1" dirty="0">
                <a:solidFill>
                  <a:srgbClr val="000000"/>
                </a:solidFill>
                <a:cs typeface="Times New Roman" pitchFamily="18" charset="0"/>
              </a:rPr>
              <a:t>Αν η ελεγχόμενη υπόθεση Η</a:t>
            </a:r>
            <a:r>
              <a:rPr lang="en-US" b="1" baseline="-25000" dirty="0">
                <a:solidFill>
                  <a:srgbClr val="000000"/>
                </a:solidFill>
                <a:cs typeface="Times New Roman" pitchFamily="18" charset="0"/>
              </a:rPr>
              <a:t>0</a:t>
            </a:r>
            <a:r>
              <a:rPr lang="el-GR" b="1" dirty="0">
                <a:solidFill>
                  <a:srgbClr val="000000"/>
                </a:solidFill>
                <a:cs typeface="Times New Roman" pitchFamily="18" charset="0"/>
              </a:rPr>
              <a:t> είναι λανθασμένη και το κριτήριο ελέγχου την δεχθεί σαν σωστή, τότε διαπράττουμε Σφάλμα Τύπου II. </a:t>
            </a:r>
            <a:endParaRPr lang="en-US" b="1" dirty="0">
              <a:solidFill>
                <a:srgbClr val="000000"/>
              </a:solidFill>
              <a:cs typeface="Times New Roman" pitchFamily="18" charset="0"/>
            </a:endParaRPr>
          </a:p>
          <a:p>
            <a:pPr lvl="1" algn="just"/>
            <a:r>
              <a:rPr lang="el-GR" b="1" dirty="0">
                <a:solidFill>
                  <a:srgbClr val="000000"/>
                </a:solidFill>
                <a:cs typeface="Times New Roman" pitchFamily="18" charset="0"/>
              </a:rPr>
              <a:t>Η πιθανότητα διαπράξεως Σφάλματος Τύπου II συμβολίζεται με το β.</a:t>
            </a:r>
            <a:endParaRPr lang="el-GR" b="1" dirty="0">
              <a:solidFill>
                <a:srgbClr val="000000"/>
              </a:solidFill>
              <a:latin typeface="Courier New" pitchFamily="49" charset="0"/>
              <a:cs typeface="Times New Roman" pitchFamily="18" charset="0"/>
            </a:endParaRPr>
          </a:p>
          <a:p>
            <a:pPr algn="just"/>
            <a:r>
              <a:rPr lang="el-GR" b="1" dirty="0">
                <a:solidFill>
                  <a:srgbClr val="000000"/>
                </a:solidFill>
              </a:rPr>
              <a:t>Σ</a:t>
            </a:r>
            <a:r>
              <a:rPr lang="el-GR" b="1" dirty="0">
                <a:solidFill>
                  <a:srgbClr val="000000"/>
                </a:solidFill>
                <a:cs typeface="Times New Roman" pitchFamily="18" charset="0"/>
              </a:rPr>
              <a:t>την πράξη, τα εφαρμοζόμενα κριτήρια ελέγχου πρέπει να ελαχιστοποιούν τις πιθανότητες εμφανίσεως σφαλμάτων και των δύο τύπων</a:t>
            </a:r>
            <a:r>
              <a:rPr lang="el-GR" dirty="0">
                <a:solidFill>
                  <a:srgbClr val="000000"/>
                </a:solidFill>
                <a:cs typeface="Times New Roman" pitchFamily="18" charset="0"/>
              </a:rPr>
              <a:t>. </a:t>
            </a:r>
            <a:endParaRPr lang="el-GR" dirty="0">
              <a:solidFill>
                <a:srgbClr val="000000"/>
              </a:solidFill>
            </a:endParaRPr>
          </a:p>
        </p:txBody>
      </p:sp>
      <p:sp>
        <p:nvSpPr>
          <p:cNvPr id="125957" name="AutoShape 5"/>
          <p:cNvSpPr>
            <a:spLocks noChangeArrowheads="1"/>
          </p:cNvSpPr>
          <p:nvPr/>
        </p:nvSpPr>
        <p:spPr bwMode="auto">
          <a:xfrm>
            <a:off x="7162800" y="5715000"/>
            <a:ext cx="976313" cy="485775"/>
          </a:xfrm>
          <a:prstGeom prst="rightArrow">
            <a:avLst>
              <a:gd name="adj1" fmla="val 50000"/>
              <a:gd name="adj2" fmla="val 50245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 dirty="0"/>
          </a:p>
        </p:txBody>
      </p:sp>
    </p:spTree>
  </p:cSld>
  <p:clrMapOvr>
    <a:masterClrMapping/>
  </p:clrMapOvr>
  <p:transition spd="med">
    <p:random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2"/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algn="just">
              <a:spcBef>
                <a:spcPct val="15000"/>
              </a:spcBef>
            </a:pPr>
            <a:r>
              <a:rPr lang="el-GR" dirty="0">
                <a:solidFill>
                  <a:srgbClr val="000000"/>
                </a:solidFill>
                <a:cs typeface="Times New Roman" pitchFamily="18" charset="0"/>
              </a:rPr>
              <a:t>Συνήθως, προσπαθούμε να αποφύγουμε Σφάλμα Τύπου Ι, </a:t>
            </a:r>
            <a:endParaRPr lang="el-GR" dirty="0">
              <a:solidFill>
                <a:srgbClr val="000000"/>
              </a:solidFill>
            </a:endParaRPr>
          </a:p>
          <a:p>
            <a:pPr lvl="1" algn="just">
              <a:spcBef>
                <a:spcPct val="15000"/>
              </a:spcBef>
            </a:pPr>
            <a:r>
              <a:rPr lang="el-GR" b="1" dirty="0">
                <a:solidFill>
                  <a:srgbClr val="000000"/>
                </a:solidFill>
                <a:cs typeface="Times New Roman" pitchFamily="18" charset="0"/>
              </a:rPr>
              <a:t>δηλαδή να απορρίψουμε σωστή υπόθεση </a:t>
            </a:r>
            <a:r>
              <a:rPr lang="el-GR" b="1" dirty="0" err="1">
                <a:solidFill>
                  <a:srgbClr val="000000"/>
                </a:solidFill>
                <a:cs typeface="Times New Roman" pitchFamily="18" charset="0"/>
              </a:rPr>
              <a:t>Ηο</a:t>
            </a:r>
            <a:r>
              <a:rPr lang="el-GR" b="1">
                <a:solidFill>
                  <a:srgbClr val="000000"/>
                </a:solidFill>
                <a:cs typeface="Times New Roman" pitchFamily="18" charset="0"/>
              </a:rPr>
              <a:t>.</a:t>
            </a:r>
            <a:r>
              <a:rPr lang="el-GR">
                <a:solidFill>
                  <a:srgbClr val="000000"/>
                </a:solidFill>
                <a:cs typeface="Times New Roman" pitchFamily="18" charset="0"/>
              </a:rPr>
              <a:t> </a:t>
            </a:r>
            <a:endParaRPr lang="el-GR">
              <a:solidFill>
                <a:srgbClr val="000000"/>
              </a:solidFill>
            </a:endParaRPr>
          </a:p>
          <a:p>
            <a:pPr algn="just">
              <a:spcBef>
                <a:spcPct val="15000"/>
              </a:spcBef>
            </a:pPr>
            <a:r>
              <a:rPr lang="el-GR">
                <a:solidFill>
                  <a:srgbClr val="000000"/>
                </a:solidFill>
                <a:cs typeface="Times New Roman" pitchFamily="18" charset="0"/>
              </a:rPr>
              <a:t>Για να το επιτύχουμε, </a:t>
            </a:r>
            <a:endParaRPr lang="el-GR">
              <a:solidFill>
                <a:srgbClr val="000000"/>
              </a:solidFill>
            </a:endParaRPr>
          </a:p>
          <a:p>
            <a:pPr lvl="1" algn="just">
              <a:spcBef>
                <a:spcPct val="15000"/>
              </a:spcBef>
              <a:buFont typeface="Wingdings" pitchFamily="2" charset="2"/>
              <a:buChar char="Ø"/>
            </a:pPr>
            <a:r>
              <a:rPr lang="el-GR" b="1">
                <a:solidFill>
                  <a:srgbClr val="000000"/>
                </a:solidFill>
                <a:cs typeface="Times New Roman" pitchFamily="18" charset="0"/>
              </a:rPr>
              <a:t>προκαθορίζουμε την πιθανότητα να διαπράξουμε Σφάλμα Τύπου Ι σε ορισμένο Επίπεδο Σημαντικότητας α</a:t>
            </a:r>
            <a:r>
              <a:rPr lang="el-GR">
                <a:solidFill>
                  <a:srgbClr val="000000"/>
                </a:solidFill>
                <a:cs typeface="Times New Roman" pitchFamily="18" charset="0"/>
              </a:rPr>
              <a:t>, </a:t>
            </a:r>
            <a:endParaRPr lang="el-GR">
              <a:solidFill>
                <a:srgbClr val="000000"/>
              </a:solidFill>
            </a:endParaRPr>
          </a:p>
          <a:p>
            <a:pPr lvl="2" algn="just">
              <a:spcBef>
                <a:spcPct val="15000"/>
              </a:spcBef>
            </a:pPr>
            <a:r>
              <a:rPr lang="el-GR" sz="2800" b="1">
                <a:solidFill>
                  <a:srgbClr val="000000"/>
                </a:solidFill>
                <a:cs typeface="Times New Roman" pitchFamily="18" charset="0"/>
              </a:rPr>
              <a:t>συνήθως είναι το α = 0,05 (5%) ή α =0,01 (1%).</a:t>
            </a:r>
            <a:r>
              <a:rPr lang="el-GR">
                <a:solidFill>
                  <a:srgbClr val="000000"/>
                </a:solidFill>
                <a:cs typeface="Times New Roman" pitchFamily="18" charset="0"/>
              </a:rPr>
              <a:t> </a:t>
            </a:r>
            <a:endParaRPr lang="el-GR">
              <a:solidFill>
                <a:srgbClr val="000000"/>
              </a:solidFill>
            </a:endParaRPr>
          </a:p>
          <a:p>
            <a:pPr algn="just">
              <a:spcBef>
                <a:spcPct val="15000"/>
              </a:spcBef>
            </a:pPr>
            <a:r>
              <a:rPr lang="el-GR">
                <a:solidFill>
                  <a:srgbClr val="000000"/>
                </a:solidFill>
                <a:cs typeface="Times New Roman" pitchFamily="18" charset="0"/>
              </a:rPr>
              <a:t>Αν π.χ. προκαθορίσουμε α =0,05 και απορρίψουμε την </a:t>
            </a:r>
            <a:r>
              <a:rPr lang="el-GR">
                <a:solidFill>
                  <a:srgbClr val="000000"/>
                </a:solidFill>
              </a:rPr>
              <a:t>Η</a:t>
            </a:r>
            <a:r>
              <a:rPr lang="el-GR" baseline="-25000">
                <a:solidFill>
                  <a:srgbClr val="000000"/>
                </a:solidFill>
              </a:rPr>
              <a:t>0 </a:t>
            </a:r>
            <a:r>
              <a:rPr lang="el-GR">
                <a:solidFill>
                  <a:srgbClr val="000000"/>
                </a:solidFill>
              </a:rPr>
              <a:t>με βεβαιότητα 95%</a:t>
            </a:r>
            <a:r>
              <a:rPr lang="el-GR">
                <a:solidFill>
                  <a:srgbClr val="000000"/>
                </a:solidFill>
                <a:cs typeface="Times New Roman" pitchFamily="18" charset="0"/>
              </a:rPr>
              <a:t>, </a:t>
            </a:r>
            <a:endParaRPr lang="el-GR">
              <a:solidFill>
                <a:srgbClr val="000000"/>
              </a:solidFill>
            </a:endParaRPr>
          </a:p>
          <a:p>
            <a:pPr lvl="1" algn="just">
              <a:spcBef>
                <a:spcPct val="15000"/>
              </a:spcBef>
            </a:pPr>
            <a:r>
              <a:rPr lang="el-GR" b="1">
                <a:solidFill>
                  <a:srgbClr val="000000"/>
                </a:solidFill>
                <a:cs typeface="Times New Roman" pitchFamily="18" charset="0"/>
              </a:rPr>
              <a:t>τότε σε 100 όμοιες περιπτώσεις μόνο σε 5 είναι δυνατόν να κάνουμε λάθος, </a:t>
            </a:r>
            <a:endParaRPr lang="el-GR" b="1">
              <a:solidFill>
                <a:srgbClr val="000000"/>
              </a:solidFill>
            </a:endParaRPr>
          </a:p>
          <a:p>
            <a:pPr lvl="1" algn="just">
              <a:spcBef>
                <a:spcPct val="15000"/>
              </a:spcBef>
            </a:pPr>
            <a:r>
              <a:rPr lang="el-GR" b="1">
                <a:solidFill>
                  <a:srgbClr val="000000"/>
                </a:solidFill>
                <a:cs typeface="Times New Roman" pitchFamily="18" charset="0"/>
              </a:rPr>
              <a:t>δηλαδή να είναι σωστή η υπόθεση και εμείς να την απορρίψουμε.</a:t>
            </a:r>
            <a:r>
              <a:rPr lang="el-GR">
                <a:solidFill>
                  <a:srgbClr val="000000"/>
                </a:solidFill>
                <a:cs typeface="Times New Roman" pitchFamily="18" charset="0"/>
              </a:rPr>
              <a:t> </a:t>
            </a:r>
            <a:endParaRPr lang="el-GR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spd="med">
    <p:random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371600"/>
          </a:xfrm>
          <a:solidFill>
            <a:srgbClr val="FFFF99"/>
          </a:solidFill>
          <a:ln w="76200" cmpd="tri">
            <a:solidFill>
              <a:schemeClr val="tx1"/>
            </a:solidFill>
          </a:ln>
        </p:spPr>
        <p:txBody>
          <a:bodyPr/>
          <a:lstStyle/>
          <a:p>
            <a:r>
              <a:rPr lang="el-GR">
                <a:solidFill>
                  <a:srgbClr val="000000"/>
                </a:solidFill>
                <a:cs typeface="Times New Roman" pitchFamily="18" charset="0"/>
              </a:rPr>
              <a:t>Διαδικασία ελέγχου μιας Στατιστικής Υποθέσεως</a:t>
            </a:r>
            <a:r>
              <a:rPr lang="el-GR"/>
              <a:t> </a:t>
            </a:r>
          </a:p>
        </p:txBody>
      </p:sp>
      <p:sp>
        <p:nvSpPr>
          <p:cNvPr id="128003" name="Rectangle 3"/>
          <p:cNvSpPr>
            <a:spLocks noGrp="1" noChangeArrowheads="1"/>
          </p:cNvSpPr>
          <p:nvPr>
            <p:ph idx="1"/>
          </p:nvPr>
        </p:nvSpPr>
        <p:spPr>
          <a:xfrm>
            <a:off x="0" y="1600200"/>
            <a:ext cx="9144000" cy="5257800"/>
          </a:xfrm>
        </p:spPr>
        <p:txBody>
          <a:bodyPr/>
          <a:lstStyle/>
          <a:p>
            <a:pPr algn="just"/>
            <a:r>
              <a:rPr lang="el-GR" sz="2800">
                <a:latin typeface="Tahoma" pitchFamily="34" charset="0"/>
                <a:cs typeface="Tahoma" pitchFamily="34" charset="0"/>
              </a:rPr>
              <a:t>Συνήθως σ’ έναν έλεγχο υπόθεσης σαν Ηο θέτουμε την ισότητα της παραμέτρου με κάποια γνωστή τιμή και σαν εναλλακτική </a:t>
            </a:r>
            <a:endParaRPr lang="el-GR" sz="2800">
              <a:latin typeface="Tahoma" pitchFamily="34" charset="0"/>
            </a:endParaRPr>
          </a:p>
          <a:p>
            <a:pPr algn="just"/>
            <a:r>
              <a:rPr lang="el-GR" sz="2800">
                <a:latin typeface="Tahoma" pitchFamily="34" charset="0"/>
                <a:cs typeface="Tahoma" pitchFamily="34" charset="0"/>
              </a:rPr>
              <a:t>την αύξηση της τιμής αν ισχυριζόμαστε ότι αυξάνει η τιμή της παραμέτρου ή </a:t>
            </a:r>
            <a:endParaRPr lang="el-GR" sz="2800">
              <a:latin typeface="Tahoma" pitchFamily="34" charset="0"/>
            </a:endParaRPr>
          </a:p>
          <a:p>
            <a:pPr algn="just"/>
            <a:r>
              <a:rPr lang="el-GR" sz="2800">
                <a:latin typeface="Tahoma" pitchFamily="34" charset="0"/>
                <a:cs typeface="Tahoma" pitchFamily="34" charset="0"/>
              </a:rPr>
              <a:t>τη μείωση της τιμής αν ισχυριζόμαστε ότι ελαττώνεται η τιμή της παραμέτρου ελαττώνεται</a:t>
            </a:r>
            <a:r>
              <a:rPr lang="el-GR" sz="2800">
                <a:latin typeface="Tahoma" pitchFamily="34" charset="0"/>
              </a:rPr>
              <a:t> </a:t>
            </a:r>
            <a:r>
              <a:rPr lang="el-GR" sz="2800">
                <a:latin typeface="Tahoma" pitchFamily="34" charset="0"/>
                <a:cs typeface="Tahoma" pitchFamily="34" charset="0"/>
              </a:rPr>
              <a:t>ή </a:t>
            </a:r>
            <a:endParaRPr lang="el-GR" sz="2800">
              <a:latin typeface="Tahoma" pitchFamily="34" charset="0"/>
            </a:endParaRPr>
          </a:p>
          <a:p>
            <a:pPr algn="just"/>
            <a:r>
              <a:rPr lang="el-GR" sz="2800">
                <a:latin typeface="Tahoma" pitchFamily="34" charset="0"/>
                <a:cs typeface="Tahoma" pitchFamily="34" charset="0"/>
              </a:rPr>
              <a:t>απλώς την διαφοροποίηση της τιμής αν ισχυριζόμαστε ότι η τιμή της παραμέτρου άλλαξε.</a:t>
            </a:r>
          </a:p>
          <a:p>
            <a:endParaRPr lang="el-GR"/>
          </a:p>
        </p:txBody>
      </p:sp>
    </p:spTree>
  </p:cSld>
  <p:clrMapOvr>
    <a:masterClrMapping/>
  </p:clrMapOvr>
  <p:transition spd="med">
    <p:random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371600"/>
          </a:xfrm>
          <a:solidFill>
            <a:srgbClr val="FFFF99"/>
          </a:solidFill>
          <a:ln w="76200" cmpd="tri">
            <a:solidFill>
              <a:schemeClr val="tx1"/>
            </a:solidFill>
          </a:ln>
        </p:spPr>
        <p:txBody>
          <a:bodyPr/>
          <a:lstStyle/>
          <a:p>
            <a:r>
              <a:rPr lang="el-GR">
                <a:solidFill>
                  <a:srgbClr val="000000"/>
                </a:solidFill>
                <a:cs typeface="Times New Roman" pitchFamily="18" charset="0"/>
              </a:rPr>
              <a:t>Διαδικασία ελέγχου μιας Στατιστικής Υποθέσεως</a:t>
            </a:r>
            <a:r>
              <a:rPr lang="el-GR"/>
              <a:t> </a:t>
            </a:r>
          </a:p>
        </p:txBody>
      </p:sp>
      <p:sp>
        <p:nvSpPr>
          <p:cNvPr id="129027" name="Rectangle 3"/>
          <p:cNvSpPr>
            <a:spLocks noGrp="1" noChangeArrowheads="1"/>
          </p:cNvSpPr>
          <p:nvPr>
            <p:ph idx="1"/>
          </p:nvPr>
        </p:nvSpPr>
        <p:spPr>
          <a:xfrm>
            <a:off x="0" y="1371600"/>
            <a:ext cx="9144000" cy="5486400"/>
          </a:xfrm>
        </p:spPr>
        <p:txBody>
          <a:bodyPr/>
          <a:lstStyle/>
          <a:p>
            <a:pPr algn="just"/>
            <a:r>
              <a:rPr lang="el-GR" sz="2800">
                <a:latin typeface="Tahoma" pitchFamily="34" charset="0"/>
                <a:cs typeface="Tahoma" pitchFamily="34" charset="0"/>
              </a:rPr>
              <a:t>Έστω ότι θέλουμε να ελέγξουμε την υπόθεση ότι ο μέσος μ ενός πληθυσμού </a:t>
            </a:r>
            <a:r>
              <a:rPr lang="el-GR" sz="2800">
                <a:latin typeface="Tahoma" pitchFamily="34" charset="0"/>
              </a:rPr>
              <a:t>είναι ίσος με </a:t>
            </a:r>
            <a:r>
              <a:rPr lang="el-GR" sz="2800">
                <a:latin typeface="Tahoma" pitchFamily="34" charset="0"/>
                <a:cs typeface="Tahoma" pitchFamily="34" charset="0"/>
              </a:rPr>
              <a:t>μ</a:t>
            </a:r>
            <a:r>
              <a:rPr lang="el-GR" sz="2800" baseline="-25000">
                <a:latin typeface="Tahoma" pitchFamily="34" charset="0"/>
              </a:rPr>
              <a:t>0</a:t>
            </a:r>
            <a:r>
              <a:rPr lang="el-GR" sz="2800">
                <a:latin typeface="Tahoma" pitchFamily="34" charset="0"/>
                <a:cs typeface="Tahoma" pitchFamily="34" charset="0"/>
              </a:rPr>
              <a:t>. </a:t>
            </a:r>
            <a:endParaRPr lang="el-GR" sz="2800">
              <a:latin typeface="Tahoma" pitchFamily="34" charset="0"/>
            </a:endParaRPr>
          </a:p>
          <a:p>
            <a:pPr algn="just"/>
            <a:r>
              <a:rPr lang="el-GR" sz="2800">
                <a:latin typeface="Tahoma" pitchFamily="34" charset="0"/>
              </a:rPr>
              <a:t>Π</a:t>
            </a:r>
            <a:r>
              <a:rPr lang="el-GR" sz="2800">
                <a:latin typeface="Tahoma" pitchFamily="34" charset="0"/>
                <a:cs typeface="Tahoma" pitchFamily="34" charset="0"/>
              </a:rPr>
              <a:t>αίρνουμε τυχαίο δείγμα </a:t>
            </a:r>
            <a:r>
              <a:rPr lang="en-US" sz="2800">
                <a:latin typeface="Tahoma" pitchFamily="34" charset="0"/>
              </a:rPr>
              <a:t>n</a:t>
            </a:r>
            <a:r>
              <a:rPr lang="el-GR" sz="2800">
                <a:latin typeface="Tahoma" pitchFamily="34" charset="0"/>
                <a:cs typeface="Tahoma" pitchFamily="34" charset="0"/>
              </a:rPr>
              <a:t> μονάδων και υπολογίζουμε το μέσο (</a:t>
            </a:r>
            <a:r>
              <a:rPr lang="en-US" sz="2800">
                <a:latin typeface="Tahoma" pitchFamily="34" charset="0"/>
                <a:cs typeface="Tahoma" pitchFamily="34" charset="0"/>
              </a:rPr>
              <a:t>   </a:t>
            </a:r>
            <a:r>
              <a:rPr lang="el-GR" sz="2800">
                <a:latin typeface="Tahoma" pitchFamily="34" charset="0"/>
                <a:cs typeface="Tahoma" pitchFamily="34" charset="0"/>
              </a:rPr>
              <a:t>) του δείγματος</a:t>
            </a:r>
            <a:r>
              <a:rPr lang="el-GR" sz="2800">
                <a:solidFill>
                  <a:srgbClr val="000000"/>
                </a:solidFill>
                <a:cs typeface="Times New Roman" pitchFamily="18" charset="0"/>
              </a:rPr>
              <a:t>. </a:t>
            </a:r>
            <a:endParaRPr lang="el-GR" sz="2800">
              <a:solidFill>
                <a:srgbClr val="000000"/>
              </a:solidFill>
            </a:endParaRPr>
          </a:p>
          <a:p>
            <a:pPr algn="just"/>
            <a:r>
              <a:rPr lang="el-GR" sz="2800">
                <a:latin typeface="Tahoma" pitchFamily="34" charset="0"/>
                <a:cs typeface="Tahoma" pitchFamily="34" charset="0"/>
              </a:rPr>
              <a:t>Η διαδικασία για τον έλεγχο μιας στατιστικής υποθέσεως ακολουθεί τα εξής στάδια:</a:t>
            </a:r>
          </a:p>
          <a:p>
            <a:pPr algn="just"/>
            <a:r>
              <a:rPr lang="el-GR" sz="2800">
                <a:latin typeface="Tahoma" pitchFamily="34" charset="0"/>
                <a:cs typeface="Tahoma" pitchFamily="34" charset="0"/>
              </a:rPr>
              <a:t>1)	Θέτουμε τ</a:t>
            </a:r>
            <a:r>
              <a:rPr lang="el-GR" sz="2800">
                <a:latin typeface="Tahoma" pitchFamily="34" charset="0"/>
              </a:rPr>
              <a:t>ις</a:t>
            </a:r>
            <a:r>
              <a:rPr lang="el-GR" sz="2800">
                <a:latin typeface="Tahoma" pitchFamily="34" charset="0"/>
                <a:cs typeface="Tahoma" pitchFamily="34" charset="0"/>
              </a:rPr>
              <a:t> υποθέσεις  Η0 και </a:t>
            </a:r>
            <a:r>
              <a:rPr lang="el-GR" sz="2800">
                <a:latin typeface="Tahoma" pitchFamily="34" charset="0"/>
              </a:rPr>
              <a:t>Η</a:t>
            </a:r>
            <a:r>
              <a:rPr lang="el-GR" sz="2800" baseline="-25000">
                <a:latin typeface="Tahoma" pitchFamily="34" charset="0"/>
              </a:rPr>
              <a:t>1</a:t>
            </a:r>
            <a:r>
              <a:rPr lang="el-GR" sz="2800">
                <a:latin typeface="Tahoma" pitchFamily="34" charset="0"/>
                <a:cs typeface="Tahoma" pitchFamily="34" charset="0"/>
              </a:rPr>
              <a:t>:</a:t>
            </a:r>
          </a:p>
          <a:p>
            <a:pPr algn="just"/>
            <a:r>
              <a:rPr lang="el-GR" sz="3600" b="1">
                <a:solidFill>
                  <a:srgbClr val="000000"/>
                </a:solidFill>
                <a:cs typeface="Times New Roman" pitchFamily="18" charset="0"/>
              </a:rPr>
              <a:t>Η</a:t>
            </a:r>
            <a:r>
              <a:rPr lang="el-GR" sz="3600" b="1" baseline="-25000">
                <a:solidFill>
                  <a:srgbClr val="000000"/>
                </a:solidFill>
              </a:rPr>
              <a:t>0</a:t>
            </a:r>
            <a:r>
              <a:rPr lang="el-GR" sz="3600" b="1">
                <a:solidFill>
                  <a:srgbClr val="000000"/>
                </a:solidFill>
                <a:cs typeface="Times New Roman" pitchFamily="18" charset="0"/>
              </a:rPr>
              <a:t> :μ = μ</a:t>
            </a:r>
            <a:r>
              <a:rPr lang="el-GR" sz="3600" b="1" baseline="-25000">
                <a:solidFill>
                  <a:srgbClr val="000000"/>
                </a:solidFill>
              </a:rPr>
              <a:t>0</a:t>
            </a:r>
            <a:r>
              <a:rPr lang="el-GR" sz="2800">
                <a:latin typeface="Tahoma" pitchFamily="34" charset="0"/>
                <a:cs typeface="Tahoma" pitchFamily="34" charset="0"/>
              </a:rPr>
              <a:t>, </a:t>
            </a:r>
            <a:r>
              <a:rPr lang="el-GR" b="1">
                <a:solidFill>
                  <a:srgbClr val="000000"/>
                </a:solidFill>
                <a:cs typeface="Times New Roman" pitchFamily="18" charset="0"/>
              </a:rPr>
              <a:t>Η</a:t>
            </a:r>
            <a:r>
              <a:rPr lang="el-GR" b="1" baseline="-25000">
                <a:solidFill>
                  <a:srgbClr val="000000"/>
                </a:solidFill>
              </a:rPr>
              <a:t>1</a:t>
            </a:r>
            <a:r>
              <a:rPr lang="el-GR" b="1">
                <a:solidFill>
                  <a:srgbClr val="000000"/>
                </a:solidFill>
                <a:cs typeface="Times New Roman" pitchFamily="18" charset="0"/>
              </a:rPr>
              <a:t>:μ</a:t>
            </a:r>
            <a:r>
              <a:rPr lang="el-GR" b="1">
                <a:solidFill>
                  <a:srgbClr val="000000"/>
                </a:solidFill>
                <a:ea typeface="Arial Unicode MS" pitchFamily="34" charset="-128"/>
                <a:cs typeface="Arial Unicode MS" pitchFamily="34" charset="-128"/>
              </a:rPr>
              <a:t>≠</a:t>
            </a:r>
            <a:r>
              <a:rPr lang="el-GR" b="1">
                <a:solidFill>
                  <a:srgbClr val="000000"/>
                </a:solidFill>
              </a:rPr>
              <a:t> </a:t>
            </a:r>
            <a:r>
              <a:rPr lang="el-GR" b="1">
                <a:solidFill>
                  <a:srgbClr val="000000"/>
                </a:solidFill>
                <a:cs typeface="Times New Roman" pitchFamily="18" charset="0"/>
              </a:rPr>
              <a:t>μ</a:t>
            </a:r>
            <a:r>
              <a:rPr lang="el-GR" b="1" baseline="-25000">
                <a:solidFill>
                  <a:srgbClr val="000000"/>
                </a:solidFill>
              </a:rPr>
              <a:t>0</a:t>
            </a:r>
            <a:r>
              <a:rPr lang="el-GR" sz="2800">
                <a:latin typeface="Tahoma" pitchFamily="34" charset="0"/>
                <a:cs typeface="Tahoma" pitchFamily="34" charset="0"/>
              </a:rPr>
              <a:t> </a:t>
            </a:r>
            <a:endParaRPr lang="el-GR" sz="2800">
              <a:latin typeface="Tahoma" pitchFamily="34" charset="0"/>
            </a:endParaRPr>
          </a:p>
          <a:p>
            <a:pPr lvl="1" algn="just"/>
            <a:r>
              <a:rPr lang="el-GR" sz="2400" b="1">
                <a:latin typeface="Tahoma" pitchFamily="34" charset="0"/>
                <a:cs typeface="Tahoma" pitchFamily="34" charset="0"/>
              </a:rPr>
              <a:t>καθορίζουμε το επίπεδο σημαντικότητας α = 0,01 ή α=0,05 ή α = 0,10.</a:t>
            </a:r>
            <a:endParaRPr lang="en-US" sz="2400" b="1">
              <a:latin typeface="Tahoma" pitchFamily="34" charset="0"/>
              <a:cs typeface="Tahoma" pitchFamily="34" charset="0"/>
            </a:endParaRPr>
          </a:p>
          <a:p>
            <a:pPr lvl="1" algn="just"/>
            <a:r>
              <a:rPr lang="el-GR" sz="2400" b="1">
                <a:latin typeface="Tahoma" pitchFamily="34" charset="0"/>
                <a:cs typeface="Tahoma" pitchFamily="34" charset="0"/>
              </a:rPr>
              <a:t>δίπλευρο κριτήριο ελέγχου</a:t>
            </a:r>
          </a:p>
        </p:txBody>
      </p:sp>
      <p:graphicFrame>
        <p:nvGraphicFramePr>
          <p:cNvPr id="129028" name="Object 4"/>
          <p:cNvGraphicFramePr>
            <a:graphicFrameLocks noChangeAspect="1"/>
          </p:cNvGraphicFramePr>
          <p:nvPr/>
        </p:nvGraphicFramePr>
        <p:xfrm>
          <a:off x="1905000" y="2743200"/>
          <a:ext cx="36195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9058" name="Εξίσωση" r:id="rId4" imgW="126835" imgH="202936" progId="Equation.3">
                  <p:embed/>
                </p:oleObj>
              </mc:Choice>
              <mc:Fallback>
                <p:oleObj name="Εξίσωση" r:id="rId4" imgW="126835" imgH="202936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2743200"/>
                        <a:ext cx="361950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9029" name="AutoShape 5"/>
          <p:cNvSpPr>
            <a:spLocks noChangeArrowheads="1"/>
          </p:cNvSpPr>
          <p:nvPr/>
        </p:nvSpPr>
        <p:spPr bwMode="auto">
          <a:xfrm>
            <a:off x="7162800" y="6248400"/>
            <a:ext cx="976313" cy="485775"/>
          </a:xfrm>
          <a:prstGeom prst="rightArrow">
            <a:avLst>
              <a:gd name="adj1" fmla="val 50000"/>
              <a:gd name="adj2" fmla="val 50245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</p:spTree>
  </p:cSld>
  <p:clrMapOvr>
    <a:masterClrMapping/>
  </p:clrMapOvr>
  <p:transition spd="med">
    <p:random/>
    <p:sndAc>
      <p:stSnd>
        <p:snd r:embed="rId3" name="camera.wav"/>
      </p:stSnd>
    </p:sndAc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1" name="Rectangle 3"/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algn="just"/>
            <a:r>
              <a:rPr lang="el-GR" sz="2800">
                <a:latin typeface="Tahoma" pitchFamily="34" charset="0"/>
                <a:cs typeface="Tahoma" pitchFamily="34" charset="0"/>
              </a:rPr>
              <a:t>2)	Εφαρμόζουμε το κατάλληλο στατιστικό κριτήριο ελέγχου, από το οποίο προκύπτει μια συγκεκριμένη τιμή.  </a:t>
            </a:r>
            <a:endParaRPr lang="en-US" sz="2800">
              <a:latin typeface="Tahoma" pitchFamily="34" charset="0"/>
              <a:cs typeface="Tahoma" pitchFamily="34" charset="0"/>
            </a:endParaRPr>
          </a:p>
          <a:p>
            <a:pPr algn="just"/>
            <a:r>
              <a:rPr lang="el-GR" sz="2800">
                <a:latin typeface="Tahoma" pitchFamily="34" charset="0"/>
                <a:cs typeface="Tahoma" pitchFamily="34" charset="0"/>
              </a:rPr>
              <a:t>Αν το</a:t>
            </a:r>
            <a:r>
              <a:rPr lang="el-GR" sz="2800">
                <a:latin typeface="Tahoma" pitchFamily="34" charset="0"/>
              </a:rPr>
              <a:t> </a:t>
            </a:r>
            <a:r>
              <a:rPr lang="el-GR" sz="2800">
                <a:latin typeface="Tahoma" pitchFamily="34" charset="0"/>
                <a:cs typeface="Tahoma" pitchFamily="34" charset="0"/>
              </a:rPr>
              <a:t>δείγμα είναι πολυπληθές (</a:t>
            </a:r>
            <a:r>
              <a:rPr lang="en-US" sz="2800">
                <a:latin typeface="Tahoma" pitchFamily="34" charset="0"/>
                <a:cs typeface="Tahoma" pitchFamily="34" charset="0"/>
              </a:rPr>
              <a:t>n </a:t>
            </a:r>
            <a:r>
              <a:rPr lang="en-US" sz="2800" u="sng">
                <a:latin typeface="Tahoma" pitchFamily="34" charset="0"/>
                <a:cs typeface="Tahoma" pitchFamily="34" charset="0"/>
              </a:rPr>
              <a:t>&gt;</a:t>
            </a:r>
            <a:r>
              <a:rPr lang="el-GR" sz="2800">
                <a:latin typeface="Tahoma" pitchFamily="34" charset="0"/>
                <a:cs typeface="Tahoma" pitchFamily="34" charset="0"/>
              </a:rPr>
              <a:t> 30), τότε χρησιμοποιούμε το εξής κριτήριο:</a:t>
            </a:r>
            <a:endParaRPr lang="en-US" sz="2800">
              <a:latin typeface="Tahoma" pitchFamily="34" charset="0"/>
              <a:cs typeface="Tahoma" pitchFamily="34" charset="0"/>
            </a:endParaRPr>
          </a:p>
          <a:p>
            <a:pPr algn="just"/>
            <a:endParaRPr lang="en-US" sz="2800">
              <a:latin typeface="Tahoma" pitchFamily="34" charset="0"/>
              <a:cs typeface="Tahoma" pitchFamily="34" charset="0"/>
            </a:endParaRPr>
          </a:p>
          <a:p>
            <a:pPr algn="just"/>
            <a:endParaRPr lang="en-US" sz="2800">
              <a:latin typeface="Tahoma" pitchFamily="34" charset="0"/>
              <a:cs typeface="Tahoma" pitchFamily="34" charset="0"/>
            </a:endParaRPr>
          </a:p>
          <a:p>
            <a:pPr algn="just"/>
            <a:endParaRPr lang="en-US" sz="2800">
              <a:latin typeface="Tahoma" pitchFamily="34" charset="0"/>
              <a:cs typeface="Tahoma" pitchFamily="34" charset="0"/>
            </a:endParaRPr>
          </a:p>
          <a:p>
            <a:pPr algn="just"/>
            <a:r>
              <a:rPr lang="el-GR" sz="2800">
                <a:latin typeface="Tahoma" pitchFamily="34" charset="0"/>
                <a:cs typeface="Tahoma" pitchFamily="34" charset="0"/>
              </a:rPr>
              <a:t>Με βάση το επίπεδο σημαντικότητας βρίσκουμε τις κριτικές τιμές της τυποποιημένης μεταβλητής Ζ πάνω στην Τυποποιημένη Κανονική Καμπύλη </a:t>
            </a:r>
            <a:endParaRPr lang="en-US" sz="2800">
              <a:latin typeface="Tahoma" pitchFamily="34" charset="0"/>
              <a:cs typeface="Tahoma" pitchFamily="34" charset="0"/>
            </a:endParaRPr>
          </a:p>
          <a:p>
            <a:pPr lvl="1" algn="just"/>
            <a:r>
              <a:rPr lang="el-GR" sz="2400" b="1">
                <a:latin typeface="Tahoma" pitchFamily="34" charset="0"/>
                <a:cs typeface="Tahoma" pitchFamily="34" charset="0"/>
              </a:rPr>
              <a:t>και καθορίζουμε τις περιοχές αποδοχής και απορρίψεως της υποθέσεως Η</a:t>
            </a:r>
            <a:r>
              <a:rPr lang="el-GR" sz="2400" b="1" baseline="-25000">
                <a:latin typeface="Tahoma" pitchFamily="34" charset="0"/>
                <a:cs typeface="Tahoma" pitchFamily="34" charset="0"/>
              </a:rPr>
              <a:t>0</a:t>
            </a:r>
            <a:r>
              <a:rPr lang="el-GR" sz="2400" b="1">
                <a:solidFill>
                  <a:srgbClr val="000000"/>
                </a:solidFill>
                <a:latin typeface="Tahoma" pitchFamily="34" charset="0"/>
                <a:cs typeface="Times New Roman" pitchFamily="18" charset="0"/>
              </a:rPr>
              <a:t> </a:t>
            </a:r>
            <a:endParaRPr lang="el-GR" sz="2400" b="1">
              <a:latin typeface="Tahoma" pitchFamily="34" charset="0"/>
              <a:cs typeface="Tahoma" pitchFamily="34" charset="0"/>
            </a:endParaRPr>
          </a:p>
        </p:txBody>
      </p:sp>
      <p:graphicFrame>
        <p:nvGraphicFramePr>
          <p:cNvPr id="130054" name="Object 6"/>
          <p:cNvGraphicFramePr>
            <a:graphicFrameLocks noChangeAspect="1"/>
          </p:cNvGraphicFramePr>
          <p:nvPr/>
        </p:nvGraphicFramePr>
        <p:xfrm>
          <a:off x="2286000" y="2362200"/>
          <a:ext cx="2743200" cy="160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0114" name="Εξίσωση" r:id="rId4" imgW="672808" imgH="507780" progId="Equation.3">
                  <p:embed/>
                </p:oleObj>
              </mc:Choice>
              <mc:Fallback>
                <p:oleObj name="Εξίσωση" r:id="rId4" imgW="672808" imgH="507780" progId="Equation.3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2362200"/>
                        <a:ext cx="2743200" cy="160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0055" name="Object 7"/>
          <p:cNvGraphicFramePr>
            <a:graphicFrameLocks noChangeAspect="1"/>
          </p:cNvGraphicFramePr>
          <p:nvPr/>
        </p:nvGraphicFramePr>
        <p:xfrm>
          <a:off x="6096000" y="2209800"/>
          <a:ext cx="2286000" cy="1604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0115" name="Εξίσωση" r:id="rId6" imgW="596900" imgH="419100" progId="Equation.3">
                  <p:embed/>
                </p:oleObj>
              </mc:Choice>
              <mc:Fallback>
                <p:oleObj name="Εξίσωση" r:id="rId6" imgW="596900" imgH="419100" progId="Equation.3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0" y="2209800"/>
                        <a:ext cx="2286000" cy="16049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0056" name="AutoShape 8"/>
          <p:cNvSpPr>
            <a:spLocks noChangeArrowheads="1"/>
          </p:cNvSpPr>
          <p:nvPr/>
        </p:nvSpPr>
        <p:spPr bwMode="auto">
          <a:xfrm>
            <a:off x="7543800" y="6248400"/>
            <a:ext cx="976313" cy="485775"/>
          </a:xfrm>
          <a:prstGeom prst="rightArrow">
            <a:avLst>
              <a:gd name="adj1" fmla="val 50000"/>
              <a:gd name="adj2" fmla="val 50245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</p:spTree>
  </p:cSld>
  <p:clrMapOvr>
    <a:masterClrMapping/>
  </p:clrMapOvr>
  <p:transition spd="med">
    <p:random/>
    <p:sndAc>
      <p:stSnd>
        <p:snd r:embed="rId3" name="camera.wav"/>
      </p:stSnd>
    </p:sndAc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2"/>
          <p:cNvSpPr>
            <a:spLocks noGrp="1" noChangeArrowheads="1"/>
          </p:cNvSpPr>
          <p:nvPr>
            <p:ph/>
          </p:nvPr>
        </p:nvSpPr>
        <p:spPr>
          <a:xfrm>
            <a:off x="0" y="3124200"/>
            <a:ext cx="9144000" cy="3733800"/>
          </a:xfrm>
        </p:spPr>
        <p:txBody>
          <a:bodyPr/>
          <a:lstStyle/>
          <a:p>
            <a:pPr algn="just"/>
            <a:r>
              <a:rPr lang="el-GR">
                <a:solidFill>
                  <a:srgbClr val="000000"/>
                </a:solidFill>
                <a:cs typeface="Times New Roman" pitchFamily="18" charset="0"/>
              </a:rPr>
              <a:t>Συγκρίνουμε την τιμή της Ζ που βρέθηκε από το κριτήριο ελέγχου με τις κριτικές τιμές Ζ</a:t>
            </a:r>
            <a:r>
              <a:rPr lang="el-GR" baseline="-25000">
                <a:solidFill>
                  <a:srgbClr val="000000"/>
                </a:solidFill>
                <a:cs typeface="Times New Roman" pitchFamily="18" charset="0"/>
              </a:rPr>
              <a:t>α/2</a:t>
            </a:r>
            <a:endParaRPr lang="en-US">
              <a:solidFill>
                <a:srgbClr val="000000"/>
              </a:solidFill>
              <a:cs typeface="Times New Roman" pitchFamily="18" charset="0"/>
            </a:endParaRPr>
          </a:p>
          <a:p>
            <a:pPr algn="just"/>
            <a:r>
              <a:rPr lang="el-GR">
                <a:solidFill>
                  <a:srgbClr val="000000"/>
                </a:solidFill>
                <a:cs typeface="Times New Roman" pitchFamily="18" charset="0"/>
              </a:rPr>
              <a:t>Αν η τιμή Ζ του κριτηρίου ικανοποιεί τις ανισότητες:</a:t>
            </a:r>
            <a:endParaRPr lang="el-GR">
              <a:latin typeface="Courier New" pitchFamily="49" charset="0"/>
              <a:cs typeface="Courier New" pitchFamily="49" charset="0"/>
            </a:endParaRPr>
          </a:p>
          <a:p>
            <a:pPr algn="just"/>
            <a:r>
              <a:rPr lang="en-US">
                <a:solidFill>
                  <a:srgbClr val="000000"/>
                </a:solidFill>
                <a:cs typeface="Times New Roman" pitchFamily="18" charset="0"/>
              </a:rPr>
              <a:t>Z</a:t>
            </a:r>
            <a:r>
              <a:rPr lang="el-GR">
                <a:solidFill>
                  <a:srgbClr val="000000"/>
                </a:solidFill>
                <a:cs typeface="Times New Roman" pitchFamily="18" charset="0"/>
              </a:rPr>
              <a:t>&lt; </a:t>
            </a:r>
            <a:r>
              <a:rPr lang="el-GR">
                <a:solidFill>
                  <a:srgbClr val="000000"/>
                </a:solidFill>
              </a:rPr>
              <a:t>-</a:t>
            </a:r>
            <a:r>
              <a:rPr lang="el-GR">
                <a:solidFill>
                  <a:srgbClr val="000000"/>
                </a:solidFill>
                <a:cs typeface="Times New Roman" pitchFamily="18" charset="0"/>
              </a:rPr>
              <a:t>Ζ</a:t>
            </a:r>
            <a:r>
              <a:rPr lang="el-GR" baseline="-25000">
                <a:solidFill>
                  <a:srgbClr val="000000"/>
                </a:solidFill>
                <a:cs typeface="Times New Roman" pitchFamily="18" charset="0"/>
              </a:rPr>
              <a:t>α/2</a:t>
            </a:r>
            <a:r>
              <a:rPr lang="el-GR">
                <a:solidFill>
                  <a:srgbClr val="000000"/>
                </a:solidFill>
                <a:cs typeface="Times New Roman" pitchFamily="18" charset="0"/>
              </a:rPr>
              <a:t> ή   </a:t>
            </a:r>
            <a:r>
              <a:rPr lang="en-US">
                <a:solidFill>
                  <a:srgbClr val="000000"/>
                </a:solidFill>
                <a:cs typeface="Times New Roman" pitchFamily="18" charset="0"/>
              </a:rPr>
              <a:t>Z</a:t>
            </a:r>
            <a:r>
              <a:rPr lang="el-GR">
                <a:solidFill>
                  <a:srgbClr val="000000"/>
                </a:solidFill>
                <a:cs typeface="Times New Roman" pitchFamily="18" charset="0"/>
              </a:rPr>
              <a:t>&gt; Ζ</a:t>
            </a:r>
            <a:r>
              <a:rPr lang="el-GR" baseline="-25000">
                <a:solidFill>
                  <a:srgbClr val="000000"/>
                </a:solidFill>
                <a:cs typeface="Times New Roman" pitchFamily="18" charset="0"/>
              </a:rPr>
              <a:t>α/2</a:t>
            </a:r>
            <a:r>
              <a:rPr lang="el-GR">
                <a:solidFill>
                  <a:srgbClr val="000000"/>
                </a:solidFill>
                <a:cs typeface="Times New Roman" pitchFamily="18" charset="0"/>
              </a:rPr>
              <a:t> </a:t>
            </a:r>
            <a:endParaRPr lang="el-GR">
              <a:latin typeface="Courier New" pitchFamily="49" charset="0"/>
              <a:cs typeface="Courier New" pitchFamily="49" charset="0"/>
            </a:endParaRPr>
          </a:p>
          <a:p>
            <a:pPr lvl="1" algn="just"/>
            <a:r>
              <a:rPr lang="el-GR" b="1">
                <a:solidFill>
                  <a:srgbClr val="000000"/>
                </a:solidFill>
                <a:cs typeface="Times New Roman" pitchFamily="18" charset="0"/>
              </a:rPr>
              <a:t>τότε απορρίπτουμε την υπόθεση Η</a:t>
            </a:r>
            <a:r>
              <a:rPr lang="en-US" b="1" baseline="-25000">
                <a:solidFill>
                  <a:srgbClr val="000000"/>
                </a:solidFill>
                <a:cs typeface="Times New Roman" pitchFamily="18" charset="0"/>
              </a:rPr>
              <a:t>0</a:t>
            </a:r>
            <a:r>
              <a:rPr lang="el-GR" b="1">
                <a:solidFill>
                  <a:srgbClr val="000000"/>
                </a:solidFill>
                <a:cs typeface="Times New Roman" pitchFamily="18" charset="0"/>
              </a:rPr>
              <a:t>.</a:t>
            </a:r>
            <a:r>
              <a:rPr lang="el-GR">
                <a:solidFill>
                  <a:srgbClr val="000000"/>
                </a:solidFill>
                <a:cs typeface="Times New Roman" pitchFamily="18" charset="0"/>
              </a:rPr>
              <a:t> </a:t>
            </a:r>
            <a:endParaRPr lang="en-US">
              <a:solidFill>
                <a:srgbClr val="000000"/>
              </a:solidFill>
              <a:cs typeface="Times New Roman" pitchFamily="18" charset="0"/>
            </a:endParaRPr>
          </a:p>
        </p:txBody>
      </p:sp>
      <p:pic>
        <p:nvPicPr>
          <p:cNvPr id="132099" name="Picture 3"/>
          <p:cNvPicPr>
            <a:picLocks noChangeAspect="1" noChangeArrowheads="1"/>
          </p:cNvPicPr>
          <p:nvPr/>
        </p:nvPicPr>
        <p:blipFill>
          <a:blip r:embed="rId3" cstate="print">
            <a:grayscl/>
          </a:blip>
          <a:srcRect/>
          <a:stretch>
            <a:fillRect/>
          </a:stretch>
        </p:blipFill>
        <p:spPr bwMode="auto">
          <a:xfrm>
            <a:off x="0" y="0"/>
            <a:ext cx="9144000" cy="3124200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random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Προεπιλεγμένη σχεδίαση">
  <a:themeElements>
    <a:clrScheme name="Προεπιλεγμένη σχεδίαση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Προεπιλεγμένη σχεδίαση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Προεπιλεγμένη σχεδίαση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Προεπιλεγμένη σχεδίαση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Προεπιλεγμένη σχεδίαση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Προεπιλεγμένη σχεδίαση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Προεπιλεγμένη σχεδίαση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Προεπιλεγμένη σχεδίαση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Προεπιλεγμένη σχεδίαση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9345</TotalTime>
  <Words>2182</Words>
  <Application>Microsoft Office PowerPoint</Application>
  <PresentationFormat>Προβολή στην οθόνη (4:3)</PresentationFormat>
  <Paragraphs>409</Paragraphs>
  <Slides>36</Slides>
  <Notes>0</Notes>
  <HiddenSlides>0</HiddenSlides>
  <MMClips>0</MMClips>
  <ScaleCrop>false</ScaleCrop>
  <HeadingPairs>
    <vt:vector size="6" baseType="variant">
      <vt:variant>
        <vt:lpstr>Θέμα</vt:lpstr>
      </vt:variant>
      <vt:variant>
        <vt:i4>1</vt:i4>
      </vt:variant>
      <vt:variant>
        <vt:lpstr>Ενσωματωμένοι διακομιστές OLE</vt:lpstr>
      </vt:variant>
      <vt:variant>
        <vt:i4>3</vt:i4>
      </vt:variant>
      <vt:variant>
        <vt:lpstr>Τίτλοι διαφανειών</vt:lpstr>
      </vt:variant>
      <vt:variant>
        <vt:i4>36</vt:i4>
      </vt:variant>
    </vt:vector>
  </HeadingPairs>
  <TitlesOfParts>
    <vt:vector size="40" baseType="lpstr">
      <vt:lpstr>Προεπιλεγμένη σχεδίαση</vt:lpstr>
      <vt:lpstr>Εξίσωση</vt:lpstr>
      <vt:lpstr>Worksheet</vt:lpstr>
      <vt:lpstr>Έγγραφο</vt:lpstr>
      <vt:lpstr>ΕΛΕΓΧΟΙ ΣΤΑΤΙΣΤΙΚΩΝ ΥΠΟΘΕΣΕΩΝ </vt:lpstr>
      <vt:lpstr>ΕΛΕΓΧΟΙ ΣΤΑΤΙΣΤΙΚΩΝ ΥΠΟΘΕΣΕΩΝ </vt:lpstr>
      <vt:lpstr>Παρουσίαση του PowerPoint</vt:lpstr>
      <vt:lpstr>Παρουσίαση του PowerPoint</vt:lpstr>
      <vt:lpstr>Παρουσίαση του PowerPoint</vt:lpstr>
      <vt:lpstr>Διαδικασία ελέγχου μιας Στατιστικής Υποθέσεως </vt:lpstr>
      <vt:lpstr>Διαδικασία ελέγχου μιας Στατιστικής Υποθέσεως 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Έλεγχος της διαφοράς δυο μέσων </vt:lpstr>
      <vt:lpstr>Έλεγχος της διαφοράς δυο μέσων </vt:lpstr>
      <vt:lpstr>Παρουσίαση του PowerPoint</vt:lpstr>
      <vt:lpstr>Παρουσίαση του PowerPoint</vt:lpstr>
      <vt:lpstr>Παρουσίαση του PowerPoint</vt:lpstr>
      <vt:lpstr>Έλεγχος της διαφοράς δυο μέσων </vt:lpstr>
      <vt:lpstr>Παρουσίαση του PowerPoint</vt:lpstr>
      <vt:lpstr>Παρουσίαση του PowerPoint</vt:lpstr>
      <vt:lpstr>Έλεγχος της διαφοράς δυο μέσων </vt:lpstr>
      <vt:lpstr>Σημείωση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Άσκηση Αξιολόγησης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Company>sn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ΝΙΚΟΣ</dc:creator>
  <cp:lastModifiedBy>nikos</cp:lastModifiedBy>
  <cp:revision>232</cp:revision>
  <dcterms:created xsi:type="dcterms:W3CDTF">2002-09-05T15:59:15Z</dcterms:created>
  <dcterms:modified xsi:type="dcterms:W3CDTF">2019-05-11T03:53:18Z</dcterms:modified>
</cp:coreProperties>
</file>