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2" r:id="rId15"/>
    <p:sldId id="273" r:id="rId16"/>
    <p:sldId id="269" r:id="rId17"/>
    <p:sldId id="270" r:id="rId18"/>
    <p:sldId id="274" r:id="rId19"/>
    <p:sldId id="275" r:id="rId20"/>
    <p:sldId id="276" r:id="rId21"/>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948" y="-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9D094B1-160B-4679-A69B-6C4A5ED9AC39}" type="datetimeFigureOut">
              <a:rPr lang="el-GR" smtClean="0"/>
              <a:pPr/>
              <a:t>29/8/2016</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26AADB0-D6E3-4C6E-AFDD-8E54C99E3838}"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D094B1-160B-4679-A69B-6C4A5ED9AC39}" type="datetimeFigureOut">
              <a:rPr lang="el-GR" smtClean="0"/>
              <a:pPr/>
              <a:t>29/8/2016</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6AADB0-D6E3-4C6E-AFDD-8E54C99E3838}"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 Id="rId4" Type="http://schemas.openxmlformats.org/officeDocument/2006/relationships/image" Target="../media/image19.png"/></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2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a:bodyPr>
          <a:lstStyle/>
          <a:p>
            <a:pPr lvl="1" algn="ctr"/>
            <a:r>
              <a:rPr lang="el-GR" sz="3200" b="1" dirty="0"/>
              <a:t>Έλεγχος υποθέσεων για τους μέσους παρατηρήσεων κατά ζεύγη</a:t>
            </a:r>
            <a:endParaRPr lang="el-GR" sz="3200" dirty="0"/>
          </a:p>
        </p:txBody>
      </p:sp>
      <p:sp>
        <p:nvSpPr>
          <p:cNvPr id="3" name="2 - Υπότιτλος"/>
          <p:cNvSpPr>
            <a:spLocks noGrp="1"/>
          </p:cNvSpPr>
          <p:nvPr>
            <p:ph type="subTitle" idx="1"/>
          </p:nvPr>
        </p:nvSpPr>
        <p:spPr/>
        <p:txBody>
          <a:bodyPr/>
          <a:lstStyle/>
          <a:p>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1"/>
            <a:ext cx="9144000" cy="3286124"/>
          </a:xfrm>
        </p:spPr>
        <p:txBody>
          <a:bodyPr/>
          <a:lstStyle/>
          <a:p>
            <a:pPr algn="just"/>
            <a:r>
              <a:rPr lang="el-GR" dirty="0"/>
              <a:t>Στις περισσότερες περιπτώσεις οι έλεγχοι του τύπου αυτού γίνονται με τη χρήση της κατανομής </a:t>
            </a:r>
            <a:r>
              <a:rPr lang="en-US" dirty="0" smtClean="0"/>
              <a:t>t</a:t>
            </a:r>
            <a:r>
              <a:rPr lang="el-GR" dirty="0" smtClean="0"/>
              <a:t>, </a:t>
            </a:r>
            <a:r>
              <a:rPr lang="el-GR" dirty="0"/>
              <a:t>γιατί αφενός το δείγμα είναι μικρό και αφετέρου η τυπική απόκλιση στον πληθυσμό είναι άγνωστη. </a:t>
            </a:r>
            <a:endParaRPr lang="en-US" dirty="0" smtClean="0"/>
          </a:p>
          <a:p>
            <a:pPr algn="just"/>
            <a:r>
              <a:rPr lang="el-GR" dirty="0"/>
              <a:t>Θα υπολογίσουμε τη μέση διαφορά και την τυπική απόκλιση στο δείγμα:</a:t>
            </a:r>
          </a:p>
          <a:p>
            <a:pPr algn="just"/>
            <a:endParaRPr lang="en-US" dirty="0" smtClean="0"/>
          </a:p>
          <a:p>
            <a:pPr algn="just"/>
            <a:endParaRPr lang="el-GR" dirty="0"/>
          </a:p>
        </p:txBody>
      </p:sp>
      <p:pic>
        <p:nvPicPr>
          <p:cNvPr id="22530" name="Picture 2"/>
          <p:cNvPicPr>
            <a:picLocks noChangeAspect="1" noChangeArrowheads="1"/>
          </p:cNvPicPr>
          <p:nvPr/>
        </p:nvPicPr>
        <p:blipFill>
          <a:blip r:embed="rId2" cstate="print"/>
          <a:srcRect/>
          <a:stretch>
            <a:fillRect/>
          </a:stretch>
        </p:blipFill>
        <p:spPr bwMode="auto">
          <a:xfrm>
            <a:off x="-785850" y="2571744"/>
            <a:ext cx="11358642" cy="457203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p:cNvPicPr>
            <a:picLocks noGrp="1" noChangeAspect="1" noChangeArrowheads="1"/>
          </p:cNvPicPr>
          <p:nvPr>
            <p:ph idx="1"/>
          </p:nvPr>
        </p:nvPicPr>
        <p:blipFill>
          <a:blip r:embed="rId2" cstate="print"/>
          <a:srcRect/>
          <a:stretch>
            <a:fillRect/>
          </a:stretch>
        </p:blipFill>
        <p:spPr bwMode="auto">
          <a:xfrm>
            <a:off x="0" y="0"/>
            <a:ext cx="12072989" cy="70009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Grp="1" noChangeAspect="1" noChangeArrowheads="1"/>
          </p:cNvPicPr>
          <p:nvPr>
            <p:ph idx="1"/>
          </p:nvPr>
        </p:nvPicPr>
        <p:blipFill>
          <a:blip r:embed="rId2" cstate="print"/>
          <a:srcRect/>
          <a:stretch>
            <a:fillRect/>
          </a:stretch>
        </p:blipFill>
        <p:spPr bwMode="auto">
          <a:xfrm>
            <a:off x="0" y="0"/>
            <a:ext cx="11501486" cy="4987625"/>
          </a:xfrm>
          <a:prstGeom prst="rect">
            <a:avLst/>
          </a:prstGeom>
          <a:noFill/>
          <a:ln w="9525">
            <a:noFill/>
            <a:miter lim="800000"/>
            <a:headEnd/>
            <a:tailEnd/>
          </a:ln>
          <a:effectLst/>
        </p:spPr>
      </p:pic>
      <p:sp>
        <p:nvSpPr>
          <p:cNvPr id="7" name="6 - TextBox"/>
          <p:cNvSpPr txBox="1"/>
          <p:nvPr/>
        </p:nvSpPr>
        <p:spPr>
          <a:xfrm>
            <a:off x="0" y="4214818"/>
            <a:ext cx="9144000" cy="2677656"/>
          </a:xfrm>
          <a:prstGeom prst="rect">
            <a:avLst/>
          </a:prstGeom>
          <a:noFill/>
        </p:spPr>
        <p:txBody>
          <a:bodyPr wrap="square" rtlCol="0">
            <a:spAutoFit/>
          </a:bodyPr>
          <a:lstStyle/>
          <a:p>
            <a:r>
              <a:rPr lang="el-GR" sz="2800" dirty="0"/>
              <a:t>Συγκρίνοντας την τιμή της στατιστικής ελέγχου με την κριτική τιμή έχουμε </a:t>
            </a:r>
            <a:r>
              <a:rPr lang="el-GR" sz="2800" dirty="0" smtClean="0"/>
              <a:t> </a:t>
            </a:r>
            <a:endParaRPr lang="en-US" sz="2800" dirty="0" smtClean="0"/>
          </a:p>
          <a:p>
            <a:pPr algn="just"/>
            <a:endParaRPr lang="en-US" sz="2800" dirty="0" smtClean="0"/>
          </a:p>
          <a:p>
            <a:pPr algn="just"/>
            <a:r>
              <a:rPr lang="el-GR" sz="2800" dirty="0" smtClean="0"/>
              <a:t>Επομένως</a:t>
            </a:r>
            <a:r>
              <a:rPr lang="el-GR" sz="2800" dirty="0"/>
              <a:t>, απορρίπτουμε την  και συμπεραίνουμε ότι με βάση τα στοιχεία </a:t>
            </a:r>
            <a:r>
              <a:rPr lang="el-GR" sz="2800" dirty="0" smtClean="0"/>
              <a:t>του </a:t>
            </a:r>
            <a:r>
              <a:rPr lang="el-GR" sz="2800" dirty="0"/>
              <a:t>δείγματός μας το πρόγραμμα οδηγεί σε απώλεια βάρους μεγαλύτερη των 3 κιλών. </a:t>
            </a:r>
          </a:p>
        </p:txBody>
      </p:sp>
      <p:sp>
        <p:nvSpPr>
          <p:cNvPr id="2458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pic>
        <p:nvPicPr>
          <p:cNvPr id="24579"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143108" y="4643446"/>
            <a:ext cx="2857520" cy="488987"/>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052736"/>
          </a:xfrm>
        </p:spPr>
        <p:txBody>
          <a:bodyPr/>
          <a:lstStyle/>
          <a:p>
            <a:r>
              <a:rPr lang="el-GR" b="1" dirty="0" smtClean="0"/>
              <a:t>Άσκηση</a:t>
            </a:r>
            <a:endParaRPr lang="el-GR" dirty="0"/>
          </a:p>
        </p:txBody>
      </p:sp>
      <mc:AlternateContent xmlns:mc="http://schemas.openxmlformats.org/markup-compatibility/2006" xmlns:a14="http://schemas.microsoft.com/office/drawing/2010/main">
        <mc:Choice Requires="a14">
          <p:sp>
            <p:nvSpPr>
              <p:cNvPr id="3" name="2 - Θέση περιεχομένου"/>
              <p:cNvSpPr>
                <a:spLocks noGrp="1"/>
              </p:cNvSpPr>
              <p:nvPr>
                <p:ph idx="1"/>
              </p:nvPr>
            </p:nvSpPr>
            <p:spPr>
              <a:xfrm>
                <a:off x="0" y="980728"/>
                <a:ext cx="9144000" cy="4752527"/>
              </a:xfrm>
            </p:spPr>
            <p:txBody>
              <a:bodyPr>
                <a:normAutofit/>
              </a:bodyPr>
              <a:lstStyle/>
              <a:p>
                <a:pPr algn="just"/>
                <a:r>
                  <a:rPr lang="el-GR" dirty="0" smtClean="0"/>
                  <a:t>Μια νέα εκπαιδευτική μέθοδος εφαρμόστηκε στους φοιτητές της ΣΔΟ. Λήφθηκε </a:t>
                </a:r>
                <a:r>
                  <a:rPr lang="el-GR" dirty="0"/>
                  <a:t>στο μάθημα της στατιστικής </a:t>
                </a:r>
                <a:r>
                  <a:rPr lang="el-GR" dirty="0" smtClean="0"/>
                  <a:t>δείγμα 4 αξιολογήσεων</a:t>
                </a:r>
                <a:r>
                  <a:rPr lang="en-US" dirty="0" smtClean="0"/>
                  <a:t> </a:t>
                </a:r>
                <a:r>
                  <a:rPr lang="el-GR" dirty="0" smtClean="0"/>
                  <a:t> πριν και μετά την εφαρμογή της μεθόδου. Να εξεταστεί εάν η νέα εκπαιδευτική μέθοδος βελτίωσε την απ</a:t>
                </a:r>
                <a:r>
                  <a:rPr lang="el-GR" dirty="0"/>
                  <a:t>ό</a:t>
                </a:r>
                <a:r>
                  <a:rPr lang="el-GR" dirty="0" smtClean="0"/>
                  <a:t>δοση των φοιτητών με την υπόθεση ότι ο πληθυσμός είναι κανονικός.   α=0,10</a:t>
                </a:r>
              </a:p>
              <a:p>
                <a:pPr algn="just"/>
                <a:r>
                  <a:rPr lang="el-GR" dirty="0" smtClean="0"/>
                  <a:t>  </a:t>
                </a:r>
                <a:r>
                  <a:rPr lang="el-GR" b="1" dirty="0">
                    <a:solidFill>
                      <a:srgbClr val="000000"/>
                    </a:solidFill>
                  </a:rPr>
                  <a:t>Η</a:t>
                </a:r>
                <a:r>
                  <a:rPr lang="el-GR" b="1" baseline="-25000" dirty="0">
                    <a:solidFill>
                      <a:srgbClr val="000000"/>
                    </a:solidFill>
                  </a:rPr>
                  <a:t>0</a:t>
                </a:r>
                <a:r>
                  <a:rPr lang="en-US" b="1" dirty="0">
                    <a:solidFill>
                      <a:srgbClr val="000000"/>
                    </a:solidFill>
                  </a:rPr>
                  <a:t>:</a:t>
                </a:r>
                <a:r>
                  <a:rPr lang="el-GR" b="1" dirty="0">
                    <a:solidFill>
                      <a:srgbClr val="000000"/>
                    </a:solidFill>
                  </a:rPr>
                  <a:t> </a:t>
                </a:r>
                <a:r>
                  <a:rPr lang="el-GR" sz="3600" b="1" dirty="0" smtClean="0">
                    <a:solidFill>
                      <a:srgbClr val="000000"/>
                    </a:solidFill>
                    <a:cs typeface="Times New Roman" pitchFamily="18" charset="0"/>
                  </a:rPr>
                  <a:t>μ</a:t>
                </a:r>
                <a:r>
                  <a:rPr lang="el-GR" sz="3600" b="1" baseline="-25000" dirty="0">
                    <a:solidFill>
                      <a:srgbClr val="000000"/>
                    </a:solidFill>
                  </a:rPr>
                  <a:t>2</a:t>
                </a:r>
                <a:r>
                  <a:rPr lang="el-GR" sz="3600" b="1" dirty="0" smtClean="0">
                    <a:solidFill>
                      <a:srgbClr val="000000"/>
                    </a:solidFill>
                    <a:cs typeface="Times New Roman" pitchFamily="18" charset="0"/>
                  </a:rPr>
                  <a:t> </a:t>
                </a:r>
                <a:r>
                  <a:rPr lang="el-GR" sz="3600" b="1" dirty="0" smtClean="0">
                    <a:solidFill>
                      <a:srgbClr val="000000"/>
                    </a:solidFill>
                  </a:rPr>
                  <a:t>–</a:t>
                </a:r>
                <a:r>
                  <a:rPr lang="el-GR" sz="3600" b="1" dirty="0" smtClean="0">
                    <a:solidFill>
                      <a:srgbClr val="000000"/>
                    </a:solidFill>
                    <a:cs typeface="Times New Roman" pitchFamily="18" charset="0"/>
                  </a:rPr>
                  <a:t> μ</a:t>
                </a:r>
                <a:r>
                  <a:rPr lang="el-GR" sz="3600" b="1" baseline="-25000" dirty="0" smtClean="0">
                    <a:solidFill>
                      <a:srgbClr val="000000"/>
                    </a:solidFill>
                  </a:rPr>
                  <a:t>1 </a:t>
                </a:r>
                <a:r>
                  <a:rPr lang="el-GR" sz="2800" dirty="0">
                    <a:latin typeface="Tahoma" pitchFamily="34" charset="0"/>
                  </a:rPr>
                  <a:t>=</a:t>
                </a:r>
                <a:r>
                  <a:rPr lang="el-GR" sz="2800" dirty="0" smtClean="0">
                    <a:latin typeface="Tahoma" pitchFamily="34" charset="0"/>
                  </a:rPr>
                  <a:t> 0</a:t>
                </a:r>
                <a:r>
                  <a:rPr lang="en-US" sz="2800" dirty="0">
                    <a:latin typeface="Tahoma" pitchFamily="34" charset="0"/>
                    <a:cs typeface="Tahoma" pitchFamily="34" charset="0"/>
                  </a:rPr>
                  <a:t> </a:t>
                </a:r>
                <a:r>
                  <a:rPr lang="en-US" sz="2800" dirty="0" smtClean="0">
                    <a:latin typeface="Tahoma" pitchFamily="34" charset="0"/>
                    <a:cs typeface="Tahoma" pitchFamily="34" charset="0"/>
                  </a:rPr>
                  <a:t> </a:t>
                </a:r>
                <a:r>
                  <a:rPr lang="el-GR" sz="2800" dirty="0" smtClean="0">
                    <a:latin typeface="Tahoma" pitchFamily="34" charset="0"/>
                    <a:cs typeface="Tahoma" pitchFamily="34" charset="0"/>
                  </a:rPr>
                  <a:t>ή   </a:t>
                </a:r>
                <a:r>
                  <a:rPr lang="el-GR" sz="2800" b="1" dirty="0" smtClean="0">
                    <a:solidFill>
                      <a:srgbClr val="000000"/>
                    </a:solidFill>
                  </a:rPr>
                  <a:t>Η</a:t>
                </a:r>
                <a:r>
                  <a:rPr lang="el-GR" sz="2800" b="1" baseline="-25000" dirty="0" smtClean="0">
                    <a:solidFill>
                      <a:srgbClr val="000000"/>
                    </a:solidFill>
                  </a:rPr>
                  <a:t>0</a:t>
                </a:r>
                <a:r>
                  <a:rPr lang="en-US" sz="2800" b="1" dirty="0">
                    <a:solidFill>
                      <a:srgbClr val="000000"/>
                    </a:solidFill>
                  </a:rPr>
                  <a:t>:</a:t>
                </a:r>
                <a:r>
                  <a:rPr lang="en-US" sz="2800" dirty="0" smtClean="0">
                    <a:latin typeface="Tahoma" pitchFamily="34" charset="0"/>
                    <a:cs typeface="Tahoma" pitchFamily="34" charset="0"/>
                  </a:rPr>
                  <a:t> </a:t>
                </a:r>
                <a14:m>
                  <m:oMath xmlns:m="http://schemas.openxmlformats.org/officeDocument/2006/math">
                    <m:sSub>
                      <m:sSubPr>
                        <m:ctrlPr>
                          <a:rPr lang="en-US" sz="2800" i="1" smtClean="0">
                            <a:latin typeface="Cambria Math"/>
                            <a:cs typeface="Tahoma" pitchFamily="34" charset="0"/>
                          </a:rPr>
                        </m:ctrlPr>
                      </m:sSubPr>
                      <m:e>
                        <m:r>
                          <a:rPr lang="el-GR" sz="2800" b="0" i="1" smtClean="0">
                            <a:latin typeface="Cambria Math"/>
                            <a:cs typeface="Tahoma" pitchFamily="34" charset="0"/>
                          </a:rPr>
                          <m:t>𝜇</m:t>
                        </m:r>
                      </m:e>
                      <m:sub>
                        <m:r>
                          <a:rPr lang="en-US" sz="2800" b="0" i="1" smtClean="0">
                            <a:latin typeface="Cambria Math"/>
                            <a:cs typeface="Tahoma" pitchFamily="34" charset="0"/>
                          </a:rPr>
                          <m:t>𝑑</m:t>
                        </m:r>
                      </m:sub>
                    </m:sSub>
                    <m:r>
                      <a:rPr lang="en-US" sz="2800" b="0" i="1" smtClean="0">
                        <a:latin typeface="Cambria Math"/>
                        <a:cs typeface="Tahoma" pitchFamily="34" charset="0"/>
                      </a:rPr>
                      <m:t>=</m:t>
                    </m:r>
                    <m:r>
                      <a:rPr lang="el-GR" sz="2800" b="0" i="1" smtClean="0">
                        <a:latin typeface="Cambria Math"/>
                        <a:cs typeface="Tahoma" pitchFamily="34" charset="0"/>
                      </a:rPr>
                      <m:t>0</m:t>
                    </m:r>
                  </m:oMath>
                </a14:m>
                <a:endParaRPr lang="el-GR" sz="2800" dirty="0">
                  <a:latin typeface="Tahoma" pitchFamily="34" charset="0"/>
                </a:endParaRPr>
              </a:p>
              <a:p>
                <a:pPr algn="just"/>
                <a:r>
                  <a:rPr lang="el-GR" b="1" dirty="0">
                    <a:solidFill>
                      <a:srgbClr val="000000"/>
                    </a:solidFill>
                  </a:rPr>
                  <a:t> </a:t>
                </a:r>
                <a:r>
                  <a:rPr lang="el-GR" b="1" dirty="0" smtClean="0">
                    <a:solidFill>
                      <a:srgbClr val="000000"/>
                    </a:solidFill>
                  </a:rPr>
                  <a:t> </a:t>
                </a:r>
                <a:r>
                  <a:rPr lang="el-GR" b="1" dirty="0" smtClean="0">
                    <a:solidFill>
                      <a:srgbClr val="000000"/>
                    </a:solidFill>
                    <a:cs typeface="Times New Roman" pitchFamily="18" charset="0"/>
                  </a:rPr>
                  <a:t>Η</a:t>
                </a:r>
                <a:r>
                  <a:rPr lang="el-GR" b="1" baseline="-25000" dirty="0" smtClean="0">
                    <a:solidFill>
                      <a:srgbClr val="000000"/>
                    </a:solidFill>
                  </a:rPr>
                  <a:t>1</a:t>
                </a:r>
                <a:r>
                  <a:rPr lang="el-GR" b="1" dirty="0" smtClean="0">
                    <a:solidFill>
                      <a:srgbClr val="000000"/>
                    </a:solidFill>
                    <a:cs typeface="Times New Roman" pitchFamily="18" charset="0"/>
                  </a:rPr>
                  <a:t>:μ</a:t>
                </a:r>
                <a:r>
                  <a:rPr lang="el-GR" b="1" baseline="-25000" dirty="0" smtClean="0">
                    <a:solidFill>
                      <a:srgbClr val="000000"/>
                    </a:solidFill>
                  </a:rPr>
                  <a:t>2</a:t>
                </a:r>
                <a:r>
                  <a:rPr lang="el-GR" b="1" dirty="0" smtClean="0">
                    <a:solidFill>
                      <a:srgbClr val="000000"/>
                    </a:solidFill>
                  </a:rPr>
                  <a:t> – </a:t>
                </a:r>
                <a:r>
                  <a:rPr lang="el-GR" b="1" dirty="0" smtClean="0">
                    <a:solidFill>
                      <a:srgbClr val="000000"/>
                    </a:solidFill>
                    <a:cs typeface="Times New Roman" pitchFamily="18" charset="0"/>
                  </a:rPr>
                  <a:t>μ</a:t>
                </a:r>
                <a:r>
                  <a:rPr lang="el-GR" b="1" baseline="-25000" dirty="0">
                    <a:solidFill>
                      <a:srgbClr val="000000"/>
                    </a:solidFill>
                  </a:rPr>
                  <a:t>1</a:t>
                </a:r>
                <a:r>
                  <a:rPr lang="el-GR" b="1" baseline="-25000" dirty="0" smtClean="0">
                    <a:solidFill>
                      <a:srgbClr val="000000"/>
                    </a:solidFill>
                  </a:rPr>
                  <a:t> </a:t>
                </a:r>
                <a:r>
                  <a:rPr lang="el-GR" sz="2800" dirty="0" smtClean="0">
                    <a:latin typeface="Tahoma" pitchFamily="34" charset="0"/>
                  </a:rPr>
                  <a:t>&gt; 0     ή    </a:t>
                </a:r>
                <a:r>
                  <a:rPr lang="el-GR" sz="2800" b="1" dirty="0">
                    <a:solidFill>
                      <a:srgbClr val="000000"/>
                    </a:solidFill>
                  </a:rPr>
                  <a:t>Η</a:t>
                </a:r>
                <a:r>
                  <a:rPr lang="el-GR" sz="2800" b="1" baseline="-25000" dirty="0">
                    <a:solidFill>
                      <a:srgbClr val="000000"/>
                    </a:solidFill>
                  </a:rPr>
                  <a:t>0</a:t>
                </a:r>
                <a:r>
                  <a:rPr lang="en-US" sz="2800" b="1" dirty="0">
                    <a:solidFill>
                      <a:srgbClr val="000000"/>
                    </a:solidFill>
                  </a:rPr>
                  <a:t>:</a:t>
                </a:r>
                <a:r>
                  <a:rPr lang="en-US" sz="2800" dirty="0">
                    <a:latin typeface="Tahoma" pitchFamily="34" charset="0"/>
                    <a:cs typeface="Tahoma" pitchFamily="34" charset="0"/>
                  </a:rPr>
                  <a:t> </a:t>
                </a:r>
                <a14:m>
                  <m:oMath xmlns:m="http://schemas.openxmlformats.org/officeDocument/2006/math">
                    <m:sSub>
                      <m:sSubPr>
                        <m:ctrlPr>
                          <a:rPr lang="en-US" sz="2800" i="1">
                            <a:latin typeface="Cambria Math"/>
                            <a:cs typeface="Tahoma" pitchFamily="34" charset="0"/>
                          </a:rPr>
                        </m:ctrlPr>
                      </m:sSubPr>
                      <m:e>
                        <m:r>
                          <a:rPr lang="el-GR" sz="2800" i="1">
                            <a:latin typeface="Cambria Math"/>
                            <a:cs typeface="Tahoma" pitchFamily="34" charset="0"/>
                          </a:rPr>
                          <m:t>𝜇</m:t>
                        </m:r>
                      </m:e>
                      <m:sub>
                        <m:r>
                          <a:rPr lang="en-US" sz="2800" i="1">
                            <a:latin typeface="Cambria Math"/>
                            <a:cs typeface="Tahoma" pitchFamily="34" charset="0"/>
                          </a:rPr>
                          <m:t>𝑑</m:t>
                        </m:r>
                      </m:sub>
                    </m:sSub>
                    <m:r>
                      <a:rPr lang="el-GR" sz="2800" b="0" i="1" smtClean="0">
                        <a:latin typeface="Cambria Math"/>
                        <a:cs typeface="Tahoma" pitchFamily="34" charset="0"/>
                      </a:rPr>
                      <m:t>&gt;</m:t>
                    </m:r>
                    <m:r>
                      <a:rPr lang="el-GR" sz="2800" i="1">
                        <a:latin typeface="Cambria Math"/>
                        <a:cs typeface="Tahoma" pitchFamily="34" charset="0"/>
                      </a:rPr>
                      <m:t>0</m:t>
                    </m:r>
                  </m:oMath>
                </a14:m>
                <a:r>
                  <a:rPr lang="el-GR" sz="2800" dirty="0" smtClean="0">
                    <a:latin typeface="Tahoma" pitchFamily="34" charset="0"/>
                  </a:rPr>
                  <a:t> </a:t>
                </a:r>
                <a:endParaRPr lang="el-GR" dirty="0"/>
              </a:p>
            </p:txBody>
          </p:sp>
        </mc:Choice>
        <mc:Fallback xmlns="">
          <p:sp>
            <p:nvSpPr>
              <p:cNvPr id="3" name="2 - Θέση περιεχομένου"/>
              <p:cNvSpPr>
                <a:spLocks noGrp="1" noRot="1" noChangeAspect="1" noMove="1" noResize="1" noEditPoints="1" noAdjustHandles="1" noChangeArrowheads="1" noChangeShapeType="1" noTextEdit="1"/>
              </p:cNvSpPr>
              <p:nvPr>
                <p:ph idx="1"/>
              </p:nvPr>
            </p:nvSpPr>
            <p:spPr>
              <a:xfrm>
                <a:off x="0" y="980728"/>
                <a:ext cx="9144000" cy="4752527"/>
              </a:xfrm>
              <a:blipFill rotWithShape="1">
                <a:blip r:embed="rId2"/>
                <a:stretch>
                  <a:fillRect l="-1467" t="-1669" r="-1667" b="-4236"/>
                </a:stretch>
              </a:blipFill>
            </p:spPr>
            <p:txBody>
              <a:bodyPr/>
              <a:lstStyle/>
              <a:p>
                <a:r>
                  <a:rPr lang="el-GR">
                    <a:noFill/>
                  </a:rPr>
                  <a:t> </a:t>
                </a:r>
              </a:p>
            </p:txBody>
          </p:sp>
        </mc:Fallback>
      </mc:AlternateContent>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135627627"/>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73863">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μετά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m:t>
                                </m:r>
                                <m:sSup>
                                  <m:sSupPr>
                                    <m:ctrlPr>
                                      <a:rPr lang="en-US" sz="2600" b="0" i="1" u="none" strike="noStrike" smtClean="0">
                                        <a:solidFill>
                                          <a:srgbClr val="000000"/>
                                        </a:solidFill>
                                        <a:effectLst/>
                                        <a:latin typeface="Cambria Math"/>
                                      </a:rPr>
                                    </m:ctrlPr>
                                  </m:sSupPr>
                                  <m:e>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r>
                                      <a:rPr lang="en-US" sz="2600" b="0" i="1" u="none" strike="noStrike" smtClean="0">
                                        <a:solidFill>
                                          <a:srgbClr val="000000"/>
                                        </a:solidFill>
                                        <a:effectLst/>
                                        <a:latin typeface="Cambria Math"/>
                                      </a:rPr>
                                      <m:t>)</m:t>
                                    </m:r>
                                  </m:e>
                                  <m:sup>
                                    <m:r>
                                      <a:rPr lang="en-US" sz="2600" b="0" i="1" u="none" strike="noStrike" smtClean="0">
                                        <a:solidFill>
                                          <a:srgbClr val="000000"/>
                                        </a:solidFill>
                                        <a:effectLst/>
                                        <a:latin typeface="Cambria Math"/>
                                      </a:rPr>
                                      <m:t>2</m:t>
                                    </m:r>
                                  </m:sup>
                                </m:sSup>
                              </m:oMath>
                            </m:oMathPara>
                          </a14:m>
                          <a:endParaRPr lang="en-US" sz="2600" b="0" i="0" u="none" strike="noStrike" dirty="0">
                            <a:solidFill>
                              <a:srgbClr val="000000"/>
                            </a:solidFill>
                            <a:effectLst/>
                            <a:latin typeface="+mn-lt"/>
                          </a:endParaRPr>
                        </a:p>
                      </a:txBody>
                      <a:tcPr marL="6350" marR="6350" marT="6350" marB="0" anchor="b"/>
                    </a:tc>
                  </a:tr>
                  <a:tr h="388795">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7</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9</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5</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6</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9</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388795">
                    <a:tc gridSpan="3">
                      <a:txBody>
                        <a:bodyPr/>
                        <a:lstStyle/>
                        <a:p>
                          <a:pPr algn="l" fontAlgn="b"/>
                          <a:r>
                            <a:rPr lang="el-GR" sz="2600" u="none" strike="noStrike" dirty="0">
                              <a:effectLst/>
                            </a:rPr>
                            <a:t>Σύνολο </a:t>
                          </a:r>
                          <a:endParaRPr lang="el-GR" sz="2600" b="0" i="0" u="none" strike="noStrike" dirty="0">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10</a:t>
                          </a:r>
                          <a:endParaRPr lang="el-GR" sz="2600" b="0" i="0" u="none" strike="noStrike" dirty="0">
                            <a:solidFill>
                              <a:srgbClr val="000000"/>
                            </a:solidFill>
                            <a:effectLst/>
                            <a:latin typeface="Calibri"/>
                          </a:endParaRPr>
                        </a:p>
                      </a:txBody>
                      <a:tcPr marL="6350" marR="6350" marT="6350" marB="0" anchor="b"/>
                    </a:tc>
                  </a:tr>
                </a:tbl>
              </a:graphicData>
            </a:graphic>
          </p:graphicFrame>
        </mc:Choice>
        <mc:Fallback xmlns="">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135627627"/>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98830">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μετά </a:t>
                          </a:r>
                          <a:endParaRPr lang="el-GR" sz="2600" b="0" i="0" u="none" strike="noStrike" dirty="0">
                            <a:solidFill>
                              <a:srgbClr val="000000"/>
                            </a:solidFill>
                            <a:effectLst/>
                            <a:latin typeface="Calibri"/>
                          </a:endParaRPr>
                        </a:p>
                      </a:txBody>
                      <a:tcPr marL="6350" marR="6350" marT="6350" marB="0" anchor="b"/>
                    </a:tc>
                    <a:tc>
                      <a:txBody>
                        <a:bodyPr/>
                        <a:lstStyle/>
                        <a:p>
                          <a:endParaRPr lang="el-GR"/>
                        </a:p>
                      </a:txBody>
                      <a:tcPr marL="6350" marR="6350" marT="6350" marB="0" anchor="b">
                        <a:blipFill rotWithShape="1">
                          <a:blip r:embed="rId2"/>
                          <a:stretch>
                            <a:fillRect l="-300444" t="-10687" r="-200889" b="-277863"/>
                          </a:stretch>
                        </a:blipFill>
                      </a:tcPr>
                    </a:tc>
                    <a:tc>
                      <a:txBody>
                        <a:bodyPr/>
                        <a:lstStyle/>
                        <a:p>
                          <a:endParaRPr lang="el-GR"/>
                        </a:p>
                      </a:txBody>
                      <a:tcPr marL="6350" marR="6350" marT="6350" marB="0" anchor="b">
                        <a:blipFill rotWithShape="1">
                          <a:blip r:embed="rId2"/>
                          <a:stretch>
                            <a:fillRect l="-398673" t="-10687" r="-100000" b="-277863"/>
                          </a:stretch>
                        </a:blipFill>
                      </a:tcPr>
                    </a:tc>
                    <a:tc>
                      <a:txBody>
                        <a:bodyPr/>
                        <a:lstStyle/>
                        <a:p>
                          <a:endParaRPr lang="el-GR"/>
                        </a:p>
                      </a:txBody>
                      <a:tcPr marL="6350" marR="6350" marT="6350" marB="0" anchor="b">
                        <a:blipFill rotWithShape="1">
                          <a:blip r:embed="rId2"/>
                          <a:stretch>
                            <a:fillRect l="-500889" t="-10687" r="-444" b="-277863"/>
                          </a:stretch>
                        </a:blipFill>
                      </a:tcPr>
                    </a:tc>
                  </a:tr>
                  <a:tr h="402590">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7</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9</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5</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6</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9</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402590">
                    <a:tc gridSpan="3">
                      <a:txBody>
                        <a:bodyPr/>
                        <a:lstStyle/>
                        <a:p>
                          <a:pPr algn="l" fontAlgn="b"/>
                          <a:r>
                            <a:rPr lang="el-GR" sz="2600" u="none" strike="noStrike" dirty="0">
                              <a:effectLst/>
                            </a:rPr>
                            <a:t>Σύνολο </a:t>
                          </a:r>
                          <a:endParaRPr lang="el-GR" sz="2600" b="0" i="0" u="none" strike="noStrike" dirty="0">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10</a:t>
                          </a:r>
                          <a:endParaRPr lang="el-GR" sz="2600" b="0" i="0" u="none" strike="noStrike" dirty="0">
                            <a:solidFill>
                              <a:srgbClr val="000000"/>
                            </a:solidFill>
                            <a:effectLst/>
                            <a:latin typeface="Calibri"/>
                          </a:endParaRPr>
                        </a:p>
                      </a:txBody>
                      <a:tcPr marL="6350" marR="6350" marT="6350" marB="0" anchor="b"/>
                    </a:tc>
                  </a:tr>
                </a:tbl>
              </a:graphicData>
            </a:graphic>
          </p:graphicFrame>
        </mc:Fallback>
      </mc:AlternateContent>
      <mc:AlternateContent xmlns:mc="http://schemas.openxmlformats.org/markup-compatibility/2006" xmlns:a14="http://schemas.microsoft.com/office/drawing/2010/main">
        <mc:Choice Requires="a14">
          <p:sp>
            <p:nvSpPr>
              <p:cNvPr id="10" name="TextBox 9"/>
              <p:cNvSpPr txBox="1"/>
              <p:nvPr/>
            </p:nvSpPr>
            <p:spPr>
              <a:xfrm>
                <a:off x="107504" y="3068960"/>
                <a:ext cx="2051524" cy="101252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n-US" sz="3200" i="1" smtClean="0">
                              <a:latin typeface="Cambria Math"/>
                            </a:rPr>
                          </m:ctrlPr>
                        </m:accPr>
                        <m:e>
                          <m:r>
                            <a:rPr lang="en-US" sz="3200" b="0" i="1" smtClean="0">
                              <a:latin typeface="Cambria Math"/>
                            </a:rPr>
                            <m:t>𝑑</m:t>
                          </m:r>
                        </m:e>
                      </m:acc>
                      <m:r>
                        <a:rPr lang="en-US" sz="3200" i="1" smtClean="0">
                          <a:latin typeface="Cambria Math"/>
                        </a:rPr>
                        <m:t>=</m:t>
                      </m:r>
                      <m:f>
                        <m:fPr>
                          <m:ctrlPr>
                            <a:rPr lang="en-US" sz="3200" i="1" smtClean="0">
                              <a:latin typeface="Cambria Math"/>
                            </a:rPr>
                          </m:ctrlPr>
                        </m:fPr>
                        <m:num>
                          <m:r>
                            <a:rPr lang="en-US" sz="3200" b="0" i="1" smtClean="0">
                              <a:latin typeface="Cambria Math"/>
                            </a:rPr>
                            <m:t>4</m:t>
                          </m:r>
                        </m:num>
                        <m:den>
                          <m:r>
                            <a:rPr lang="en-US" sz="3200" b="0" i="1" smtClean="0">
                              <a:latin typeface="Cambria Math"/>
                            </a:rPr>
                            <m:t>4</m:t>
                          </m:r>
                        </m:den>
                      </m:f>
                      <m:r>
                        <a:rPr lang="en-US" sz="3200" b="0" i="1" smtClean="0">
                          <a:latin typeface="Cambria Math"/>
                        </a:rPr>
                        <m:t>=1</m:t>
                      </m:r>
                    </m:oMath>
                  </m:oMathPara>
                </a14:m>
                <a:endParaRPr lang="el-GR" sz="3200" dirty="0"/>
              </a:p>
            </p:txBody>
          </p:sp>
        </mc:Choice>
        <mc:Fallback xmlns="">
          <p:sp>
            <p:nvSpPr>
              <p:cNvPr id="10" name="TextBox 9"/>
              <p:cNvSpPr txBox="1">
                <a:spLocks noRot="1" noChangeAspect="1" noMove="1" noResize="1" noEditPoints="1" noAdjustHandles="1" noChangeArrowheads="1" noChangeShapeType="1" noTextEdit="1"/>
              </p:cNvSpPr>
              <p:nvPr/>
            </p:nvSpPr>
            <p:spPr>
              <a:xfrm>
                <a:off x="107504" y="3068960"/>
                <a:ext cx="2051524" cy="1012521"/>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 name="Ορθογώνιο 10"/>
              <p:cNvSpPr/>
              <p:nvPr/>
            </p:nvSpPr>
            <p:spPr>
              <a:xfrm>
                <a:off x="3041805" y="3070601"/>
                <a:ext cx="4651017" cy="106381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Sup>
                        <m:sSubSupPr>
                          <m:ctrlPr>
                            <a:rPr lang="el-GR" sz="2800" i="1">
                              <a:latin typeface="Cambria Math"/>
                            </a:rPr>
                          </m:ctrlPr>
                        </m:sSubSupPr>
                        <m:e>
                          <m:r>
                            <a:rPr lang="en-US" sz="2800" i="1">
                              <a:latin typeface="Cambria Math"/>
                            </a:rPr>
                            <m:t>𝑆</m:t>
                          </m:r>
                        </m:e>
                        <m:sub>
                          <m:r>
                            <a:rPr lang="el-GR" sz="2800" i="1">
                              <a:latin typeface="Cambria Math"/>
                            </a:rPr>
                            <m:t>𝑑</m:t>
                          </m:r>
                        </m:sub>
                        <m:sup>
                          <m:r>
                            <a:rPr lang="el-GR" sz="2800" i="1">
                              <a:latin typeface="Cambria Math"/>
                            </a:rPr>
                            <m:t>2</m:t>
                          </m:r>
                        </m:sup>
                      </m:sSubSup>
                      <m:r>
                        <a:rPr lang="el-GR" sz="2800" i="1">
                          <a:latin typeface="Cambria Math"/>
                        </a:rPr>
                        <m:t>=</m:t>
                      </m:r>
                      <m:f>
                        <m:fPr>
                          <m:ctrlPr>
                            <a:rPr lang="el-GR" sz="2800" i="1">
                              <a:latin typeface="Cambria Math"/>
                            </a:rPr>
                          </m:ctrlPr>
                        </m:fPr>
                        <m:num>
                          <m:nary>
                            <m:naryPr>
                              <m:chr m:val="∑"/>
                              <m:limLoc m:val="undOvr"/>
                              <m:subHide m:val="on"/>
                              <m:supHide m:val="on"/>
                              <m:ctrlPr>
                                <a:rPr lang="el-GR" sz="2800" i="1">
                                  <a:latin typeface="Cambria Math"/>
                                </a:rPr>
                              </m:ctrlPr>
                            </m:naryPr>
                            <m:sub/>
                            <m:sup/>
                            <m:e>
                              <m:sSup>
                                <m:sSupPr>
                                  <m:ctrlPr>
                                    <a:rPr lang="el-GR" sz="2800" i="1">
                                      <a:latin typeface="Cambria Math"/>
                                    </a:rPr>
                                  </m:ctrlPr>
                                </m:sSupPr>
                                <m:e>
                                  <m:r>
                                    <a:rPr lang="el-GR" sz="2800" i="1">
                                      <a:latin typeface="Cambria Math"/>
                                    </a:rPr>
                                    <m:t>(</m:t>
                                  </m:r>
                                  <m:r>
                                    <a:rPr lang="el-GR" sz="2800" i="1">
                                      <a:latin typeface="Cambria Math"/>
                                    </a:rPr>
                                    <m:t>𝑑</m:t>
                                  </m:r>
                                  <m:r>
                                    <a:rPr lang="el-GR" sz="2800" i="1">
                                      <a:latin typeface="Cambria Math"/>
                                    </a:rPr>
                                    <m:t>−</m:t>
                                  </m:r>
                                  <m:acc>
                                    <m:accPr>
                                      <m:chr m:val="̅"/>
                                      <m:ctrlPr>
                                        <a:rPr lang="el-GR" sz="2800" i="1">
                                          <a:latin typeface="Cambria Math"/>
                                        </a:rPr>
                                      </m:ctrlPr>
                                    </m:accPr>
                                    <m:e>
                                      <m:r>
                                        <a:rPr lang="el-GR" sz="2800" i="1">
                                          <a:latin typeface="Cambria Math"/>
                                        </a:rPr>
                                        <m:t>𝑑</m:t>
                                      </m:r>
                                    </m:e>
                                  </m:acc>
                                  <m:r>
                                    <a:rPr lang="el-GR" sz="2800" i="1">
                                      <a:latin typeface="Cambria Math"/>
                                    </a:rPr>
                                    <m:t>)</m:t>
                                  </m:r>
                                </m:e>
                                <m:sup>
                                  <m:r>
                                    <a:rPr lang="el-GR" sz="2800" i="1">
                                      <a:latin typeface="Cambria Math"/>
                                    </a:rPr>
                                    <m:t>2</m:t>
                                  </m:r>
                                </m:sup>
                              </m:sSup>
                            </m:e>
                          </m:nary>
                        </m:num>
                        <m:den>
                          <m:r>
                            <a:rPr lang="el-GR" sz="2800" i="1">
                              <a:latin typeface="Cambria Math"/>
                            </a:rPr>
                            <m:t>𝑛</m:t>
                          </m:r>
                          <m:r>
                            <a:rPr lang="el-GR" sz="2800" i="1">
                              <a:latin typeface="Cambria Math"/>
                            </a:rPr>
                            <m:t>−1</m:t>
                          </m:r>
                        </m:den>
                      </m:f>
                      <m:r>
                        <a:rPr lang="el-GR" sz="2800" i="1">
                          <a:latin typeface="Cambria Math"/>
                        </a:rPr>
                        <m:t>=</m:t>
                      </m:r>
                      <m:f>
                        <m:fPr>
                          <m:ctrlPr>
                            <a:rPr lang="el-GR" sz="2800" i="1">
                              <a:latin typeface="Cambria Math"/>
                            </a:rPr>
                          </m:ctrlPr>
                        </m:fPr>
                        <m:num>
                          <m:r>
                            <a:rPr lang="el-GR" sz="2800" i="1">
                              <a:latin typeface="Cambria Math"/>
                            </a:rPr>
                            <m:t>10</m:t>
                          </m:r>
                        </m:num>
                        <m:den>
                          <m:r>
                            <a:rPr lang="el-GR" sz="2800" i="1">
                              <a:latin typeface="Cambria Math"/>
                            </a:rPr>
                            <m:t>3</m:t>
                          </m:r>
                        </m:den>
                      </m:f>
                      <m:r>
                        <a:rPr lang="el-GR" sz="2800" i="1">
                          <a:latin typeface="Cambria Math"/>
                        </a:rPr>
                        <m:t>=3,33</m:t>
                      </m:r>
                    </m:oMath>
                  </m:oMathPara>
                </a14:m>
                <a:endParaRPr lang="el-GR" sz="2800" dirty="0"/>
              </a:p>
            </p:txBody>
          </p:sp>
        </mc:Choice>
        <mc:Fallback xmlns="">
          <p:sp>
            <p:nvSpPr>
              <p:cNvPr id="11" name="Ορθογώνιο 10"/>
              <p:cNvSpPr>
                <a:spLocks noRot="1" noChangeAspect="1" noMove="1" noResize="1" noEditPoints="1" noAdjustHandles="1" noChangeArrowheads="1" noChangeShapeType="1" noTextEdit="1"/>
              </p:cNvSpPr>
              <p:nvPr/>
            </p:nvSpPr>
            <p:spPr>
              <a:xfrm>
                <a:off x="3041805" y="3070601"/>
                <a:ext cx="4651017" cy="1063817"/>
              </a:xfrm>
              <a:prstGeom prst="rect">
                <a:avLst/>
              </a:prstGeom>
              <a:blipFill rotWithShape="1">
                <a:blip r:embed="rId4"/>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379859525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055870995"/>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73863">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μετά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m:t>
                                </m:r>
                                <m:sSup>
                                  <m:sSupPr>
                                    <m:ctrlPr>
                                      <a:rPr lang="en-US" sz="2600" b="0" i="1" u="none" strike="noStrike" smtClean="0">
                                        <a:solidFill>
                                          <a:srgbClr val="000000"/>
                                        </a:solidFill>
                                        <a:effectLst/>
                                        <a:latin typeface="Cambria Math"/>
                                      </a:rPr>
                                    </m:ctrlPr>
                                  </m:sSupPr>
                                  <m:e>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r>
                                      <a:rPr lang="en-US" sz="2600" b="0" i="1" u="none" strike="noStrike" smtClean="0">
                                        <a:solidFill>
                                          <a:srgbClr val="000000"/>
                                        </a:solidFill>
                                        <a:effectLst/>
                                        <a:latin typeface="Cambria Math"/>
                                      </a:rPr>
                                      <m:t>)</m:t>
                                    </m:r>
                                  </m:e>
                                  <m:sup>
                                    <m:r>
                                      <a:rPr lang="en-US" sz="2600" b="0" i="1" u="none" strike="noStrike" smtClean="0">
                                        <a:solidFill>
                                          <a:srgbClr val="000000"/>
                                        </a:solidFill>
                                        <a:effectLst/>
                                        <a:latin typeface="Cambria Math"/>
                                      </a:rPr>
                                      <m:t>2</m:t>
                                    </m:r>
                                  </m:sup>
                                </m:sSup>
                              </m:oMath>
                            </m:oMathPara>
                          </a14:m>
                          <a:endParaRPr lang="en-US" sz="2600" b="0" i="0" u="none" strike="noStrike" dirty="0">
                            <a:solidFill>
                              <a:srgbClr val="000000"/>
                            </a:solidFill>
                            <a:effectLst/>
                            <a:latin typeface="+mn-lt"/>
                          </a:endParaRPr>
                        </a:p>
                      </a:txBody>
                      <a:tcPr marL="6350" marR="6350" marT="6350" marB="0" anchor="b"/>
                    </a:tc>
                  </a:tr>
                  <a:tr h="388795">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7</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9</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5</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6</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9</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388795">
                    <a:tc gridSpan="3">
                      <a:txBody>
                        <a:bodyPr/>
                        <a:lstStyle/>
                        <a:p>
                          <a:pPr algn="l" fontAlgn="b"/>
                          <a:r>
                            <a:rPr lang="el-GR" sz="2600" u="none" strike="noStrike">
                              <a:effectLst/>
                            </a:rPr>
                            <a:t>Σύνολο </a:t>
                          </a:r>
                          <a:endParaRPr lang="el-GR" sz="2600" b="0" i="0" u="none" strike="noStrike">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10</a:t>
                          </a:r>
                          <a:endParaRPr lang="el-GR" sz="2600" b="0" i="0" u="none" strike="noStrike" dirty="0">
                            <a:solidFill>
                              <a:srgbClr val="000000"/>
                            </a:solidFill>
                            <a:effectLst/>
                            <a:latin typeface="Calibri"/>
                          </a:endParaRPr>
                        </a:p>
                      </a:txBody>
                      <a:tcPr marL="6350" marR="6350" marT="6350" marB="0" anchor="b"/>
                    </a:tc>
                  </a:tr>
                </a:tbl>
              </a:graphicData>
            </a:graphic>
          </p:graphicFrame>
        </mc:Choice>
        <mc:Fallback xmlns="">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055870995"/>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98830">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μετά </a:t>
                          </a:r>
                          <a:endParaRPr lang="el-GR" sz="2600" b="0" i="0" u="none" strike="noStrike" dirty="0">
                            <a:solidFill>
                              <a:srgbClr val="000000"/>
                            </a:solidFill>
                            <a:effectLst/>
                            <a:latin typeface="Calibri"/>
                          </a:endParaRPr>
                        </a:p>
                      </a:txBody>
                      <a:tcPr marL="6350" marR="6350" marT="6350" marB="0" anchor="b"/>
                    </a:tc>
                    <a:tc>
                      <a:txBody>
                        <a:bodyPr/>
                        <a:lstStyle/>
                        <a:p>
                          <a:endParaRPr lang="el-GR"/>
                        </a:p>
                      </a:txBody>
                      <a:tcPr marL="6350" marR="6350" marT="6350" marB="0" anchor="b">
                        <a:blipFill rotWithShape="1">
                          <a:blip r:embed="rId2"/>
                          <a:stretch>
                            <a:fillRect l="-300444" t="-10687" r="-200889" b="-277863"/>
                          </a:stretch>
                        </a:blipFill>
                      </a:tcPr>
                    </a:tc>
                    <a:tc>
                      <a:txBody>
                        <a:bodyPr/>
                        <a:lstStyle/>
                        <a:p>
                          <a:endParaRPr lang="el-GR"/>
                        </a:p>
                      </a:txBody>
                      <a:tcPr marL="6350" marR="6350" marT="6350" marB="0" anchor="b">
                        <a:blipFill rotWithShape="1">
                          <a:blip r:embed="rId2"/>
                          <a:stretch>
                            <a:fillRect l="-398673" t="-10687" r="-100000" b="-277863"/>
                          </a:stretch>
                        </a:blipFill>
                      </a:tcPr>
                    </a:tc>
                    <a:tc>
                      <a:txBody>
                        <a:bodyPr/>
                        <a:lstStyle/>
                        <a:p>
                          <a:endParaRPr lang="el-GR"/>
                        </a:p>
                      </a:txBody>
                      <a:tcPr marL="6350" marR="6350" marT="6350" marB="0" anchor="b">
                        <a:blipFill rotWithShape="1">
                          <a:blip r:embed="rId2"/>
                          <a:stretch>
                            <a:fillRect l="-500889" t="-10687" r="-444" b="-277863"/>
                          </a:stretch>
                        </a:blipFill>
                      </a:tcPr>
                    </a:tc>
                  </a:tr>
                  <a:tr h="402590">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7</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9</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5</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6</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9</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402590">
                    <a:tc gridSpan="3">
                      <a:txBody>
                        <a:bodyPr/>
                        <a:lstStyle/>
                        <a:p>
                          <a:pPr algn="l" fontAlgn="b"/>
                          <a:r>
                            <a:rPr lang="el-GR" sz="2600" u="none" strike="noStrike">
                              <a:effectLst/>
                            </a:rPr>
                            <a:t>Σύνολο </a:t>
                          </a:r>
                          <a:endParaRPr lang="el-GR" sz="2600" b="0" i="0" u="none" strike="noStrike">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10</a:t>
                          </a:r>
                          <a:endParaRPr lang="el-GR" sz="2600" b="0" i="0" u="none" strike="noStrike" dirty="0">
                            <a:solidFill>
                              <a:srgbClr val="000000"/>
                            </a:solidFill>
                            <a:effectLst/>
                            <a:latin typeface="Calibri"/>
                          </a:endParaRPr>
                        </a:p>
                      </a:txBody>
                      <a:tcPr marL="6350" marR="6350" marT="6350" marB="0" anchor="b"/>
                    </a:tc>
                  </a:tr>
                </a:tbl>
              </a:graphicData>
            </a:graphic>
          </p:graphicFrame>
        </mc:Fallback>
      </mc:AlternateContent>
      <mc:AlternateContent xmlns:mc="http://schemas.openxmlformats.org/markup-compatibility/2006" xmlns:a14="http://schemas.microsoft.com/office/drawing/2010/main">
        <mc:Choice Requires="a14">
          <p:sp>
            <p:nvSpPr>
              <p:cNvPr id="5" name="TextBox 4"/>
              <p:cNvSpPr txBox="1"/>
              <p:nvPr/>
            </p:nvSpPr>
            <p:spPr>
              <a:xfrm>
                <a:off x="107504" y="3068960"/>
                <a:ext cx="2051524" cy="1012521"/>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n-US" sz="3200" i="1" smtClean="0">
                              <a:latin typeface="Cambria Math"/>
                            </a:rPr>
                          </m:ctrlPr>
                        </m:accPr>
                        <m:e>
                          <m:r>
                            <a:rPr lang="en-US" sz="3200" b="0" i="1" smtClean="0">
                              <a:latin typeface="Cambria Math"/>
                            </a:rPr>
                            <m:t>𝑑</m:t>
                          </m:r>
                        </m:e>
                      </m:acc>
                      <m:r>
                        <a:rPr lang="en-US" sz="3200" i="1" smtClean="0">
                          <a:latin typeface="Cambria Math"/>
                        </a:rPr>
                        <m:t>=</m:t>
                      </m:r>
                      <m:f>
                        <m:fPr>
                          <m:ctrlPr>
                            <a:rPr lang="en-US" sz="3200" i="1" smtClean="0">
                              <a:latin typeface="Cambria Math"/>
                            </a:rPr>
                          </m:ctrlPr>
                        </m:fPr>
                        <m:num>
                          <m:r>
                            <a:rPr lang="en-US" sz="3200" b="0" i="1" smtClean="0">
                              <a:latin typeface="Cambria Math"/>
                            </a:rPr>
                            <m:t>4</m:t>
                          </m:r>
                        </m:num>
                        <m:den>
                          <m:r>
                            <a:rPr lang="en-US" sz="3200" b="0" i="1" smtClean="0">
                              <a:latin typeface="Cambria Math"/>
                            </a:rPr>
                            <m:t>4</m:t>
                          </m:r>
                        </m:den>
                      </m:f>
                      <m:r>
                        <a:rPr lang="en-US" sz="3200" b="0" i="1" smtClean="0">
                          <a:latin typeface="Cambria Math"/>
                        </a:rPr>
                        <m:t>=1</m:t>
                      </m:r>
                    </m:oMath>
                  </m:oMathPara>
                </a14:m>
                <a:endParaRPr lang="el-GR" sz="3200" dirty="0"/>
              </a:p>
            </p:txBody>
          </p:sp>
        </mc:Choice>
        <mc:Fallback xmlns="">
          <p:sp>
            <p:nvSpPr>
              <p:cNvPr id="5" name="TextBox 4"/>
              <p:cNvSpPr txBox="1">
                <a:spLocks noRot="1" noChangeAspect="1" noMove="1" noResize="1" noEditPoints="1" noAdjustHandles="1" noChangeArrowheads="1" noChangeShapeType="1" noTextEdit="1"/>
              </p:cNvSpPr>
              <p:nvPr/>
            </p:nvSpPr>
            <p:spPr>
              <a:xfrm>
                <a:off x="107504" y="3068960"/>
                <a:ext cx="2051524" cy="1012521"/>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7" name="Ορθογώνιο 6"/>
              <p:cNvSpPr/>
              <p:nvPr/>
            </p:nvSpPr>
            <p:spPr>
              <a:xfrm>
                <a:off x="3041805" y="3070601"/>
                <a:ext cx="4651017" cy="106381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Sup>
                        <m:sSubSupPr>
                          <m:ctrlPr>
                            <a:rPr lang="el-GR" sz="2800" i="1">
                              <a:latin typeface="Cambria Math"/>
                            </a:rPr>
                          </m:ctrlPr>
                        </m:sSubSupPr>
                        <m:e>
                          <m:r>
                            <a:rPr lang="en-US" sz="2800" i="1">
                              <a:latin typeface="Cambria Math"/>
                            </a:rPr>
                            <m:t>𝑆</m:t>
                          </m:r>
                        </m:e>
                        <m:sub>
                          <m:r>
                            <a:rPr lang="el-GR" sz="2800" i="1">
                              <a:latin typeface="Cambria Math"/>
                            </a:rPr>
                            <m:t>𝑑</m:t>
                          </m:r>
                        </m:sub>
                        <m:sup>
                          <m:r>
                            <a:rPr lang="el-GR" sz="2800" i="1">
                              <a:latin typeface="Cambria Math"/>
                            </a:rPr>
                            <m:t>2</m:t>
                          </m:r>
                        </m:sup>
                      </m:sSubSup>
                      <m:r>
                        <a:rPr lang="el-GR" sz="2800" i="1">
                          <a:latin typeface="Cambria Math"/>
                        </a:rPr>
                        <m:t>=</m:t>
                      </m:r>
                      <m:f>
                        <m:fPr>
                          <m:ctrlPr>
                            <a:rPr lang="el-GR" sz="2800" i="1">
                              <a:latin typeface="Cambria Math"/>
                            </a:rPr>
                          </m:ctrlPr>
                        </m:fPr>
                        <m:num>
                          <m:nary>
                            <m:naryPr>
                              <m:chr m:val="∑"/>
                              <m:limLoc m:val="undOvr"/>
                              <m:subHide m:val="on"/>
                              <m:supHide m:val="on"/>
                              <m:ctrlPr>
                                <a:rPr lang="el-GR" sz="2800" i="1">
                                  <a:latin typeface="Cambria Math"/>
                                </a:rPr>
                              </m:ctrlPr>
                            </m:naryPr>
                            <m:sub/>
                            <m:sup/>
                            <m:e>
                              <m:sSup>
                                <m:sSupPr>
                                  <m:ctrlPr>
                                    <a:rPr lang="el-GR" sz="2800" i="1">
                                      <a:latin typeface="Cambria Math"/>
                                    </a:rPr>
                                  </m:ctrlPr>
                                </m:sSupPr>
                                <m:e>
                                  <m:r>
                                    <a:rPr lang="el-GR" sz="2800" i="1">
                                      <a:latin typeface="Cambria Math"/>
                                    </a:rPr>
                                    <m:t>(</m:t>
                                  </m:r>
                                  <m:r>
                                    <a:rPr lang="el-GR" sz="2800" i="1">
                                      <a:latin typeface="Cambria Math"/>
                                    </a:rPr>
                                    <m:t>𝑑</m:t>
                                  </m:r>
                                  <m:r>
                                    <a:rPr lang="el-GR" sz="2800" i="1">
                                      <a:latin typeface="Cambria Math"/>
                                    </a:rPr>
                                    <m:t>−</m:t>
                                  </m:r>
                                  <m:acc>
                                    <m:accPr>
                                      <m:chr m:val="̅"/>
                                      <m:ctrlPr>
                                        <a:rPr lang="el-GR" sz="2800" i="1">
                                          <a:latin typeface="Cambria Math"/>
                                        </a:rPr>
                                      </m:ctrlPr>
                                    </m:accPr>
                                    <m:e>
                                      <m:r>
                                        <a:rPr lang="el-GR" sz="2800" i="1">
                                          <a:latin typeface="Cambria Math"/>
                                        </a:rPr>
                                        <m:t>𝑑</m:t>
                                      </m:r>
                                    </m:e>
                                  </m:acc>
                                  <m:r>
                                    <a:rPr lang="el-GR" sz="2800" i="1">
                                      <a:latin typeface="Cambria Math"/>
                                    </a:rPr>
                                    <m:t>)</m:t>
                                  </m:r>
                                </m:e>
                                <m:sup>
                                  <m:r>
                                    <a:rPr lang="el-GR" sz="2800" i="1">
                                      <a:latin typeface="Cambria Math"/>
                                    </a:rPr>
                                    <m:t>2</m:t>
                                  </m:r>
                                </m:sup>
                              </m:sSup>
                            </m:e>
                          </m:nary>
                        </m:num>
                        <m:den>
                          <m:r>
                            <a:rPr lang="el-GR" sz="2800" i="1">
                              <a:latin typeface="Cambria Math"/>
                            </a:rPr>
                            <m:t>𝑛</m:t>
                          </m:r>
                          <m:r>
                            <a:rPr lang="el-GR" sz="2800" i="1">
                              <a:latin typeface="Cambria Math"/>
                            </a:rPr>
                            <m:t>−1</m:t>
                          </m:r>
                        </m:den>
                      </m:f>
                      <m:r>
                        <a:rPr lang="el-GR" sz="2800" i="1">
                          <a:latin typeface="Cambria Math"/>
                        </a:rPr>
                        <m:t>=</m:t>
                      </m:r>
                      <m:f>
                        <m:fPr>
                          <m:ctrlPr>
                            <a:rPr lang="el-GR" sz="2800" i="1">
                              <a:latin typeface="Cambria Math"/>
                            </a:rPr>
                          </m:ctrlPr>
                        </m:fPr>
                        <m:num>
                          <m:r>
                            <a:rPr lang="el-GR" sz="2800" i="1">
                              <a:latin typeface="Cambria Math"/>
                            </a:rPr>
                            <m:t>10</m:t>
                          </m:r>
                        </m:num>
                        <m:den>
                          <m:r>
                            <a:rPr lang="el-GR" sz="2800" i="1">
                              <a:latin typeface="Cambria Math"/>
                            </a:rPr>
                            <m:t>3</m:t>
                          </m:r>
                        </m:den>
                      </m:f>
                      <m:r>
                        <a:rPr lang="el-GR" sz="2800" i="1">
                          <a:latin typeface="Cambria Math"/>
                        </a:rPr>
                        <m:t>=3,33</m:t>
                      </m:r>
                    </m:oMath>
                  </m:oMathPara>
                </a14:m>
                <a:endParaRPr lang="el-GR" sz="2800" dirty="0"/>
              </a:p>
            </p:txBody>
          </p:sp>
        </mc:Choice>
        <mc:Fallback xmlns="">
          <p:sp>
            <p:nvSpPr>
              <p:cNvPr id="7" name="Ορθογώνιο 6"/>
              <p:cNvSpPr>
                <a:spLocks noRot="1" noChangeAspect="1" noMove="1" noResize="1" noEditPoints="1" noAdjustHandles="1" noChangeArrowheads="1" noChangeShapeType="1" noTextEdit="1"/>
              </p:cNvSpPr>
              <p:nvPr/>
            </p:nvSpPr>
            <p:spPr>
              <a:xfrm>
                <a:off x="3041805" y="3070601"/>
                <a:ext cx="4651017" cy="1063817"/>
              </a:xfrm>
              <a:prstGeom prst="rect">
                <a:avLst/>
              </a:prstGeom>
              <a:blipFill rotWithShape="1">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8" name="Ορθογώνιο 7"/>
              <p:cNvSpPr/>
              <p:nvPr/>
            </p:nvSpPr>
            <p:spPr>
              <a:xfrm>
                <a:off x="3851920" y="4253291"/>
                <a:ext cx="4844981" cy="109446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l-GR" sz="3200" i="1">
                              <a:latin typeface="Cambria Math"/>
                            </a:rPr>
                          </m:ctrlPr>
                        </m:sSubPr>
                        <m:e>
                          <m:r>
                            <a:rPr lang="el-GR" sz="3200" i="1">
                              <a:latin typeface="Cambria Math"/>
                            </a:rPr>
                            <m:t>𝑆</m:t>
                          </m:r>
                        </m:e>
                        <m:sub>
                          <m:r>
                            <a:rPr lang="el-GR" sz="3200" i="1">
                              <a:latin typeface="Cambria Math"/>
                            </a:rPr>
                            <m:t>𝑑</m:t>
                          </m:r>
                        </m:sub>
                      </m:sSub>
                      <m:r>
                        <a:rPr lang="el-GR" sz="3200" i="1">
                          <a:latin typeface="Cambria Math"/>
                        </a:rPr>
                        <m:t>=</m:t>
                      </m:r>
                      <m:rad>
                        <m:radPr>
                          <m:degHide m:val="on"/>
                          <m:ctrlPr>
                            <a:rPr lang="el-GR" sz="3200" i="1">
                              <a:latin typeface="Cambria Math"/>
                            </a:rPr>
                          </m:ctrlPr>
                        </m:radPr>
                        <m:deg/>
                        <m:e>
                          <m:sSubSup>
                            <m:sSubSupPr>
                              <m:ctrlPr>
                                <a:rPr lang="el-GR" sz="3200" i="1">
                                  <a:latin typeface="Cambria Math"/>
                                </a:rPr>
                              </m:ctrlPr>
                            </m:sSubSupPr>
                            <m:e>
                              <m:r>
                                <a:rPr lang="en-US" sz="3200" i="1">
                                  <a:latin typeface="Cambria Math"/>
                                </a:rPr>
                                <m:t>𝑆</m:t>
                              </m:r>
                            </m:e>
                            <m:sub>
                              <m:r>
                                <a:rPr lang="el-GR" sz="3200" i="1">
                                  <a:latin typeface="Cambria Math"/>
                                </a:rPr>
                                <m:t>𝑑</m:t>
                              </m:r>
                            </m:sub>
                            <m:sup>
                              <m:r>
                                <a:rPr lang="el-GR" sz="3200" i="1">
                                  <a:latin typeface="Cambria Math"/>
                                </a:rPr>
                                <m:t>2</m:t>
                              </m:r>
                            </m:sup>
                          </m:sSubSup>
                        </m:e>
                      </m:rad>
                      <m:r>
                        <a:rPr lang="el-GR" sz="3200" i="1">
                          <a:latin typeface="Cambria Math"/>
                        </a:rPr>
                        <m:t>=</m:t>
                      </m:r>
                      <m:rad>
                        <m:radPr>
                          <m:degHide m:val="on"/>
                          <m:ctrlPr>
                            <a:rPr lang="el-GR" sz="3200" i="1">
                              <a:latin typeface="Cambria Math"/>
                            </a:rPr>
                          </m:ctrlPr>
                        </m:radPr>
                        <m:deg/>
                        <m:e>
                          <m:r>
                            <a:rPr lang="el-GR" sz="3200" i="1">
                              <a:latin typeface="Cambria Math"/>
                            </a:rPr>
                            <m:t>3,33</m:t>
                          </m:r>
                        </m:e>
                      </m:rad>
                      <m:r>
                        <a:rPr lang="el-GR" sz="3200" i="1">
                          <a:latin typeface="Cambria Math"/>
                        </a:rPr>
                        <m:t>=1,82</m:t>
                      </m:r>
                    </m:oMath>
                  </m:oMathPara>
                </a14:m>
                <a:endParaRPr lang="el-GR" sz="3200" dirty="0"/>
              </a:p>
            </p:txBody>
          </p:sp>
        </mc:Choice>
        <mc:Fallback xmlns="">
          <p:sp>
            <p:nvSpPr>
              <p:cNvPr id="8" name="Ορθογώνιο 7"/>
              <p:cNvSpPr>
                <a:spLocks noRot="1" noChangeAspect="1" noMove="1" noResize="1" noEditPoints="1" noAdjustHandles="1" noChangeArrowheads="1" noChangeShapeType="1" noTextEdit="1"/>
              </p:cNvSpPr>
              <p:nvPr/>
            </p:nvSpPr>
            <p:spPr>
              <a:xfrm>
                <a:off x="3851920" y="4253291"/>
                <a:ext cx="4844981" cy="1094467"/>
              </a:xfrm>
              <a:prstGeom prst="rect">
                <a:avLst/>
              </a:prstGeom>
              <a:blipFill rotWithShape="1">
                <a:blip r:embed="rId5"/>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9" name="Ορθογώνιο 8"/>
              <p:cNvSpPr/>
              <p:nvPr/>
            </p:nvSpPr>
            <p:spPr>
              <a:xfrm>
                <a:off x="0" y="5188171"/>
                <a:ext cx="4894097" cy="164679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3200" i="1">
                          <a:latin typeface="Cambria Math"/>
                        </a:rPr>
                        <m:t>𝑡</m:t>
                      </m:r>
                      <m:r>
                        <a:rPr lang="en-US" sz="3200" i="1">
                          <a:latin typeface="Cambria Math"/>
                        </a:rPr>
                        <m:t>=</m:t>
                      </m:r>
                      <m:f>
                        <m:fPr>
                          <m:ctrlPr>
                            <a:rPr lang="el-GR" sz="3200" i="1">
                              <a:latin typeface="Cambria Math"/>
                            </a:rPr>
                          </m:ctrlPr>
                        </m:fPr>
                        <m:num>
                          <m:acc>
                            <m:accPr>
                              <m:chr m:val="̅"/>
                              <m:ctrlPr>
                                <a:rPr lang="el-GR" sz="3200" i="1">
                                  <a:latin typeface="Cambria Math"/>
                                </a:rPr>
                              </m:ctrlPr>
                            </m:accPr>
                            <m:e>
                              <m:r>
                                <a:rPr lang="en-US" sz="3200" i="1">
                                  <a:latin typeface="Cambria Math"/>
                                </a:rPr>
                                <m:t>𝑑</m:t>
                              </m:r>
                            </m:e>
                          </m:acc>
                          <m:r>
                            <a:rPr lang="en-US" sz="3200" i="1">
                              <a:latin typeface="Cambria Math"/>
                            </a:rPr>
                            <m:t>−</m:t>
                          </m:r>
                          <m:sSub>
                            <m:sSubPr>
                              <m:ctrlPr>
                                <a:rPr lang="el-GR" sz="3200" i="1">
                                  <a:latin typeface="Cambria Math"/>
                                </a:rPr>
                              </m:ctrlPr>
                            </m:sSubPr>
                            <m:e>
                              <m:r>
                                <a:rPr lang="el-GR" sz="3200" i="1">
                                  <a:latin typeface="Cambria Math"/>
                                </a:rPr>
                                <m:t>𝜇</m:t>
                              </m:r>
                            </m:e>
                            <m:sub>
                              <m:r>
                                <a:rPr lang="el-GR" sz="3200" i="1">
                                  <a:latin typeface="Cambria Math"/>
                                </a:rPr>
                                <m:t>𝑑</m:t>
                              </m:r>
                            </m:sub>
                          </m:sSub>
                        </m:num>
                        <m:den>
                          <m:f>
                            <m:fPr>
                              <m:ctrlPr>
                                <a:rPr lang="el-GR" sz="3200" i="1">
                                  <a:latin typeface="Cambria Math"/>
                                </a:rPr>
                              </m:ctrlPr>
                            </m:fPr>
                            <m:num>
                              <m:sSub>
                                <m:sSubPr>
                                  <m:ctrlPr>
                                    <a:rPr lang="el-GR" sz="3200" i="1">
                                      <a:latin typeface="Cambria Math"/>
                                    </a:rPr>
                                  </m:ctrlPr>
                                </m:sSubPr>
                                <m:e>
                                  <m:r>
                                    <a:rPr lang="el-GR" sz="3200" i="1">
                                      <a:latin typeface="Cambria Math"/>
                                    </a:rPr>
                                    <m:t>𝑆</m:t>
                                  </m:r>
                                </m:e>
                                <m:sub>
                                  <m:r>
                                    <a:rPr lang="el-GR" sz="3200" i="1">
                                      <a:latin typeface="Cambria Math"/>
                                    </a:rPr>
                                    <m:t>𝑑</m:t>
                                  </m:r>
                                </m:sub>
                              </m:sSub>
                            </m:num>
                            <m:den>
                              <m:rad>
                                <m:radPr>
                                  <m:degHide m:val="on"/>
                                  <m:ctrlPr>
                                    <a:rPr lang="el-GR" sz="3200" i="1">
                                      <a:latin typeface="Cambria Math"/>
                                    </a:rPr>
                                  </m:ctrlPr>
                                </m:radPr>
                                <m:deg/>
                                <m:e>
                                  <m:r>
                                    <a:rPr lang="en-US" sz="3200" i="1">
                                      <a:latin typeface="Cambria Math"/>
                                    </a:rPr>
                                    <m:t>𝑛</m:t>
                                  </m:r>
                                </m:e>
                              </m:rad>
                            </m:den>
                          </m:f>
                        </m:den>
                      </m:f>
                      <m:r>
                        <a:rPr lang="en-US" sz="3200" i="1">
                          <a:latin typeface="Cambria Math"/>
                        </a:rPr>
                        <m:t>=</m:t>
                      </m:r>
                      <m:f>
                        <m:fPr>
                          <m:ctrlPr>
                            <a:rPr lang="el-GR" sz="3200" i="1">
                              <a:latin typeface="Cambria Math"/>
                            </a:rPr>
                          </m:ctrlPr>
                        </m:fPr>
                        <m:num>
                          <m:r>
                            <a:rPr lang="en-US" sz="3200" i="1">
                              <a:latin typeface="Cambria Math"/>
                            </a:rPr>
                            <m:t>1−0</m:t>
                          </m:r>
                        </m:num>
                        <m:den>
                          <m:f>
                            <m:fPr>
                              <m:ctrlPr>
                                <a:rPr lang="el-GR" sz="3200" i="1">
                                  <a:latin typeface="Cambria Math"/>
                                </a:rPr>
                              </m:ctrlPr>
                            </m:fPr>
                            <m:num>
                              <m:r>
                                <a:rPr lang="el-GR" sz="3200" i="1">
                                  <a:latin typeface="Cambria Math"/>
                                </a:rPr>
                                <m:t>1,82</m:t>
                              </m:r>
                            </m:num>
                            <m:den>
                              <m:rad>
                                <m:radPr>
                                  <m:degHide m:val="on"/>
                                  <m:ctrlPr>
                                    <a:rPr lang="el-GR" sz="3200" i="1">
                                      <a:latin typeface="Cambria Math"/>
                                    </a:rPr>
                                  </m:ctrlPr>
                                </m:radPr>
                                <m:deg/>
                                <m:e>
                                  <m:r>
                                    <a:rPr lang="en-US" sz="3200" i="1">
                                      <a:latin typeface="Cambria Math"/>
                                    </a:rPr>
                                    <m:t>4</m:t>
                                  </m:r>
                                </m:e>
                              </m:rad>
                            </m:den>
                          </m:f>
                        </m:den>
                      </m:f>
                      <m:r>
                        <a:rPr lang="en-US" sz="3200" i="1">
                          <a:latin typeface="Cambria Math"/>
                        </a:rPr>
                        <m:t>=1,09</m:t>
                      </m:r>
                    </m:oMath>
                  </m:oMathPara>
                </a14:m>
                <a:endParaRPr lang="el-GR" sz="3200" dirty="0"/>
              </a:p>
            </p:txBody>
          </p:sp>
        </mc:Choice>
        <mc:Fallback xmlns="">
          <p:sp>
            <p:nvSpPr>
              <p:cNvPr id="9" name="Ορθογώνιο 8"/>
              <p:cNvSpPr>
                <a:spLocks noRot="1" noChangeAspect="1" noMove="1" noResize="1" noEditPoints="1" noAdjustHandles="1" noChangeArrowheads="1" noChangeShapeType="1" noTextEdit="1"/>
              </p:cNvSpPr>
              <p:nvPr/>
            </p:nvSpPr>
            <p:spPr>
              <a:xfrm>
                <a:off x="0" y="5188171"/>
                <a:ext cx="4894097" cy="1646797"/>
              </a:xfrm>
              <a:prstGeom prst="rect">
                <a:avLst/>
              </a:prstGeom>
              <a:blipFill rotWithShape="1">
                <a:blip r:embed="rId6"/>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975981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p:cNvGraphicFramePr>
            <a:graphicFrameLocks noGrp="1"/>
          </p:cNvGraphicFramePr>
          <p:nvPr>
            <p:extLst>
              <p:ext uri="{D42A27DB-BD31-4B8C-83A1-F6EECF244321}">
                <p14:modId xmlns:p14="http://schemas.microsoft.com/office/powerpoint/2010/main" val="3606582398"/>
              </p:ext>
            </p:extLst>
          </p:nvPr>
        </p:nvGraphicFramePr>
        <p:xfrm>
          <a:off x="-35767" y="4577365"/>
          <a:ext cx="9123718" cy="2280635"/>
        </p:xfrm>
        <a:graphic>
          <a:graphicData uri="http://schemas.openxmlformats.org/drawingml/2006/table">
            <a:tbl>
              <a:tblPr>
                <a:tableStyleId>{5C22544A-7EE6-4342-B048-85BDC9FD1C3A}</a:tableStyleId>
              </a:tblPr>
              <a:tblGrid>
                <a:gridCol w="1697434"/>
                <a:gridCol w="1237714"/>
                <a:gridCol w="1237714"/>
                <a:gridCol w="1237714"/>
                <a:gridCol w="1301380"/>
                <a:gridCol w="1174048"/>
                <a:gridCol w="1237714"/>
              </a:tblGrid>
              <a:tr h="420085">
                <a:tc gridSpan="2">
                  <a:txBody>
                    <a:bodyPr/>
                    <a:lstStyle/>
                    <a:p>
                      <a:pPr algn="ctr" fontAlgn="ctr"/>
                      <a:r>
                        <a:rPr lang="el-GR" sz="2400" u="none" strike="noStrike" dirty="0">
                          <a:effectLst/>
                        </a:rPr>
                        <a:t>Επίπεδο εμπιστοσύνης</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hMerge="1">
                  <a:txBody>
                    <a:bodyPr/>
                    <a:lstStyle/>
                    <a:p>
                      <a:endParaRPr lang="el-GR"/>
                    </a:p>
                  </a:txBody>
                  <a:tcPr/>
                </a:tc>
                <a:tc>
                  <a:txBody>
                    <a:bodyPr/>
                    <a:lstStyle/>
                    <a:p>
                      <a:pPr algn="ctr" fontAlgn="ctr"/>
                      <a:r>
                        <a:rPr lang="en-US" sz="2400" u="none" strike="noStrike">
                          <a:effectLst/>
                        </a:rPr>
                        <a:t>0,800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dirty="0">
                          <a:effectLst/>
                        </a:rPr>
                        <a:t>0,900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b="0" u="none" strike="noStrike" dirty="0">
                          <a:solidFill>
                            <a:schemeClr val="tx1"/>
                          </a:solidFill>
                          <a:effectLst/>
                        </a:rPr>
                        <a:t>0,950</a:t>
                      </a:r>
                      <a:endParaRPr lang="el-GR" sz="2400" b="0" i="0" u="none" strike="noStrike" dirty="0">
                        <a:solidFill>
                          <a:schemeClr val="tx1"/>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dirty="0">
                          <a:effectLst/>
                        </a:rPr>
                        <a:t>0,980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a:effectLst/>
                        </a:rPr>
                        <a:t>0,990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r>
              <a:tr h="328153">
                <a:tc gridSpan="2">
                  <a:txBody>
                    <a:bodyPr/>
                    <a:lstStyle/>
                    <a:p>
                      <a:pPr algn="ctr" fontAlgn="ctr"/>
                      <a:r>
                        <a:rPr lang="el-GR" sz="2400" u="none" strike="noStrike" dirty="0">
                          <a:effectLst/>
                        </a:rPr>
                        <a:t>Μονόπλευρος </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hMerge="1">
                  <a:txBody>
                    <a:bodyPr/>
                    <a:lstStyle/>
                    <a:p>
                      <a:endParaRPr lang="el-GR"/>
                    </a:p>
                  </a:txBody>
                  <a:tcPr/>
                </a:tc>
                <a:tc>
                  <a:txBody>
                    <a:bodyPr/>
                    <a:lstStyle/>
                    <a:p>
                      <a:pPr algn="ctr" fontAlgn="ctr"/>
                      <a:r>
                        <a:rPr lang="en-US" sz="2400" u="none" strike="noStrike" dirty="0">
                          <a:effectLst/>
                        </a:rPr>
                        <a:t>0,1000</a:t>
                      </a:r>
                      <a:endParaRPr lang="el-GR" sz="2400" b="1"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n-US" sz="2400" u="none" strike="noStrike" dirty="0">
                          <a:effectLst/>
                        </a:rPr>
                        <a:t>0,0500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dirty="0">
                          <a:effectLst/>
                        </a:rPr>
                        <a:t>0,0250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a:effectLst/>
                        </a:rPr>
                        <a:t>0,0100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a:effectLst/>
                        </a:rPr>
                        <a:t>0,0050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r>
              <a:tr h="328153">
                <a:tc gridSpan="2">
                  <a:txBody>
                    <a:bodyPr/>
                    <a:lstStyle/>
                    <a:p>
                      <a:pPr algn="ctr" fontAlgn="ctr"/>
                      <a:r>
                        <a:rPr lang="el-GR" sz="2400" u="none" strike="noStrike">
                          <a:effectLst/>
                        </a:rPr>
                        <a:t>Δίπλευρος </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hMerge="1">
                  <a:txBody>
                    <a:bodyPr/>
                    <a:lstStyle/>
                    <a:p>
                      <a:endParaRPr lang="el-GR"/>
                    </a:p>
                  </a:txBody>
                  <a:tcPr/>
                </a:tc>
                <a:tc>
                  <a:txBody>
                    <a:bodyPr/>
                    <a:lstStyle/>
                    <a:p>
                      <a:pPr algn="ctr" fontAlgn="ctr"/>
                      <a:r>
                        <a:rPr lang="el-GR" sz="2400" u="none" strike="noStrike" dirty="0">
                          <a:effectLst/>
                        </a:rPr>
                        <a:t>0,2000</a:t>
                      </a:r>
                      <a:endParaRPr lang="el-GR" sz="2400" b="1"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0,1000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0,0500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0,0200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0,0100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r>
              <a:tr h="328153">
                <a:tc rowSpan="3">
                  <a:txBody>
                    <a:bodyPr/>
                    <a:lstStyle/>
                    <a:p>
                      <a:pPr algn="ctr" fontAlgn="ctr"/>
                      <a:r>
                        <a:rPr lang="el-GR" sz="2400" u="none" strike="noStrike" dirty="0">
                          <a:effectLst/>
                        </a:rPr>
                        <a:t>Βαθμοί ελευθερίας</a:t>
                      </a:r>
                      <a:endParaRPr lang="el-GR" sz="2400" b="1" i="0" u="none" strike="noStrike" dirty="0">
                        <a:solidFill>
                          <a:srgbClr val="000000"/>
                        </a:solidFill>
                        <a:effectLst/>
                        <a:latin typeface="Calibri"/>
                      </a:endParaRPr>
                    </a:p>
                  </a:txBody>
                  <a:tcPr marL="6350" marR="6350" marT="6350" marB="0" vert="vert270" anchor="ctr">
                    <a:solidFill>
                      <a:schemeClr val="bg1">
                        <a:lumMod val="95000"/>
                      </a:schemeClr>
                    </a:solidFill>
                  </a:tcPr>
                </a:tc>
                <a:tc>
                  <a:txBody>
                    <a:bodyPr/>
                    <a:lstStyle/>
                    <a:p>
                      <a:pPr algn="ctr" fontAlgn="ctr"/>
                      <a:r>
                        <a:rPr lang="el-GR" sz="2400" u="none" strike="noStrike">
                          <a:effectLst/>
                        </a:rPr>
                        <a:t>1</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3,078</a:t>
                      </a:r>
                      <a:endParaRPr lang="el-GR" sz="2400" b="0"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6,314</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12,706</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31,820</a:t>
                      </a:r>
                      <a:endParaRPr lang="el-GR" sz="2400" b="0"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63,657</a:t>
                      </a:r>
                      <a:endParaRPr lang="el-GR" sz="2400" b="0" i="0" u="none" strike="noStrike">
                        <a:solidFill>
                          <a:srgbClr val="000000"/>
                        </a:solidFill>
                        <a:effectLst/>
                        <a:latin typeface="Calibri"/>
                      </a:endParaRPr>
                    </a:p>
                  </a:txBody>
                  <a:tcPr marL="6350" marR="6350" marT="6350" marB="0" anchor="ctr">
                    <a:solidFill>
                      <a:schemeClr val="bg1">
                        <a:lumMod val="95000"/>
                      </a:schemeClr>
                    </a:solidFill>
                  </a:tcPr>
                </a:tc>
              </a:tr>
              <a:tr h="328153">
                <a:tc vMerge="1">
                  <a:txBody>
                    <a:bodyPr/>
                    <a:lstStyle/>
                    <a:p>
                      <a:endParaRPr lang="el-GR"/>
                    </a:p>
                  </a:txBody>
                  <a:tcPr/>
                </a:tc>
                <a:tc>
                  <a:txBody>
                    <a:bodyPr/>
                    <a:lstStyle/>
                    <a:p>
                      <a:pPr algn="ctr" fontAlgn="ctr"/>
                      <a:r>
                        <a:rPr lang="el-GR" sz="2400" b="0" u="none" strike="noStrike" dirty="0">
                          <a:solidFill>
                            <a:schemeClr val="tx1"/>
                          </a:solidFill>
                          <a:effectLst/>
                        </a:rPr>
                        <a:t>2</a:t>
                      </a:r>
                      <a:endParaRPr lang="el-GR" sz="2400" b="0" i="0" u="none" strike="noStrike" dirty="0">
                        <a:solidFill>
                          <a:schemeClr val="tx1"/>
                        </a:solidFill>
                        <a:effectLst/>
                        <a:latin typeface="Calibri"/>
                      </a:endParaRPr>
                    </a:p>
                  </a:txBody>
                  <a:tcPr marL="6350" marR="6350" marT="6350" marB="0" anchor="ctr">
                    <a:solidFill>
                      <a:schemeClr val="bg2"/>
                    </a:solidFill>
                  </a:tcPr>
                </a:tc>
                <a:tc>
                  <a:txBody>
                    <a:bodyPr/>
                    <a:lstStyle/>
                    <a:p>
                      <a:pPr algn="ctr" fontAlgn="ctr"/>
                      <a:r>
                        <a:rPr lang="el-GR" sz="2400" b="0" u="none" strike="noStrike" dirty="0">
                          <a:solidFill>
                            <a:schemeClr val="tx1"/>
                          </a:solidFill>
                          <a:effectLst/>
                        </a:rPr>
                        <a:t>1,886</a:t>
                      </a:r>
                      <a:endParaRPr lang="el-GR" sz="2400" b="0" i="0" u="none" strike="noStrike" dirty="0">
                        <a:solidFill>
                          <a:schemeClr val="tx1"/>
                        </a:solidFill>
                        <a:effectLst/>
                        <a:latin typeface="Calibri"/>
                      </a:endParaRPr>
                    </a:p>
                  </a:txBody>
                  <a:tcPr marL="6350" marR="6350" marT="6350" marB="0" anchor="ctr">
                    <a:solidFill>
                      <a:srgbClr val="FFFF00"/>
                    </a:solidFill>
                  </a:tcPr>
                </a:tc>
                <a:tc>
                  <a:txBody>
                    <a:bodyPr/>
                    <a:lstStyle/>
                    <a:p>
                      <a:pPr algn="ctr" fontAlgn="ctr"/>
                      <a:r>
                        <a:rPr lang="el-GR" sz="2400" b="0" u="none" strike="noStrike" dirty="0">
                          <a:solidFill>
                            <a:schemeClr val="tx1"/>
                          </a:solidFill>
                          <a:effectLst/>
                        </a:rPr>
                        <a:t>2,920</a:t>
                      </a:r>
                      <a:endParaRPr lang="el-GR" sz="2400" b="0" i="0" u="none" strike="noStrike" dirty="0">
                        <a:solidFill>
                          <a:schemeClr val="tx1"/>
                        </a:solidFill>
                        <a:effectLst/>
                        <a:latin typeface="Calibri"/>
                      </a:endParaRPr>
                    </a:p>
                  </a:txBody>
                  <a:tcPr marL="6350" marR="6350" marT="6350" marB="0" anchor="ctr">
                    <a:solidFill>
                      <a:schemeClr val="bg1">
                        <a:lumMod val="95000"/>
                      </a:schemeClr>
                    </a:solidFill>
                  </a:tcPr>
                </a:tc>
                <a:tc>
                  <a:txBody>
                    <a:bodyPr/>
                    <a:lstStyle/>
                    <a:p>
                      <a:pPr algn="ctr" fontAlgn="ctr"/>
                      <a:r>
                        <a:rPr lang="el-GR" sz="2400" b="0" u="none" strike="noStrike" dirty="0">
                          <a:solidFill>
                            <a:schemeClr val="tx1"/>
                          </a:solidFill>
                          <a:effectLst/>
                        </a:rPr>
                        <a:t>4,303</a:t>
                      </a:r>
                      <a:endParaRPr lang="el-GR" sz="2400" b="0" i="0" u="none" strike="noStrike" dirty="0">
                        <a:solidFill>
                          <a:schemeClr val="tx1"/>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6,965</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9,925</a:t>
                      </a:r>
                      <a:endParaRPr lang="el-GR" sz="2400" b="0" i="0" u="none" strike="noStrike">
                        <a:solidFill>
                          <a:srgbClr val="000000"/>
                        </a:solidFill>
                        <a:effectLst/>
                        <a:latin typeface="Calibri"/>
                      </a:endParaRPr>
                    </a:p>
                  </a:txBody>
                  <a:tcPr marL="6350" marR="6350" marT="6350" marB="0" anchor="ctr">
                    <a:solidFill>
                      <a:schemeClr val="bg1">
                        <a:lumMod val="95000"/>
                      </a:schemeClr>
                    </a:solidFill>
                  </a:tcPr>
                </a:tc>
              </a:tr>
              <a:tr h="328153">
                <a:tc vMerge="1">
                  <a:txBody>
                    <a:bodyPr/>
                    <a:lstStyle/>
                    <a:p>
                      <a:endParaRPr lang="el-GR"/>
                    </a:p>
                  </a:txBody>
                  <a:tcPr/>
                </a:tc>
                <a:tc>
                  <a:txBody>
                    <a:bodyPr/>
                    <a:lstStyle/>
                    <a:p>
                      <a:pPr algn="ctr" fontAlgn="ctr"/>
                      <a:r>
                        <a:rPr lang="el-GR" sz="2400" u="none" strike="noStrike" dirty="0">
                          <a:effectLst/>
                        </a:rPr>
                        <a:t>3</a:t>
                      </a:r>
                      <a:endParaRPr lang="el-GR" sz="2400" b="1"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1,638</a:t>
                      </a:r>
                      <a:endParaRPr lang="el-GR" sz="2400" b="0"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2,353</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3,182</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4,541</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5,841</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r>
            </a:tbl>
          </a:graphicData>
        </a:graphic>
      </p:graphicFrame>
      <mc:AlternateContent xmlns:mc="http://schemas.openxmlformats.org/markup-compatibility/2006" xmlns:a14="http://schemas.microsoft.com/office/drawing/2010/main">
        <mc:Choice Requires="a14">
          <p:sp>
            <p:nvSpPr>
              <p:cNvPr id="4" name="Ορθογώνιο 3"/>
              <p:cNvSpPr/>
              <p:nvPr/>
            </p:nvSpPr>
            <p:spPr>
              <a:xfrm>
                <a:off x="0" y="36622"/>
                <a:ext cx="4894097" cy="164679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3200" i="1">
                          <a:latin typeface="Cambria Math"/>
                        </a:rPr>
                        <m:t>𝑡</m:t>
                      </m:r>
                      <m:r>
                        <a:rPr lang="en-US" sz="3200" i="1">
                          <a:latin typeface="Cambria Math"/>
                        </a:rPr>
                        <m:t>=</m:t>
                      </m:r>
                      <m:f>
                        <m:fPr>
                          <m:ctrlPr>
                            <a:rPr lang="el-GR" sz="3200" i="1">
                              <a:latin typeface="Cambria Math"/>
                            </a:rPr>
                          </m:ctrlPr>
                        </m:fPr>
                        <m:num>
                          <m:acc>
                            <m:accPr>
                              <m:chr m:val="̅"/>
                              <m:ctrlPr>
                                <a:rPr lang="el-GR" sz="3200" i="1">
                                  <a:latin typeface="Cambria Math"/>
                                </a:rPr>
                              </m:ctrlPr>
                            </m:accPr>
                            <m:e>
                              <m:r>
                                <a:rPr lang="en-US" sz="3200" i="1">
                                  <a:latin typeface="Cambria Math"/>
                                </a:rPr>
                                <m:t>𝑑</m:t>
                              </m:r>
                            </m:e>
                          </m:acc>
                          <m:r>
                            <a:rPr lang="en-US" sz="3200" i="1">
                              <a:latin typeface="Cambria Math"/>
                            </a:rPr>
                            <m:t>−</m:t>
                          </m:r>
                          <m:sSub>
                            <m:sSubPr>
                              <m:ctrlPr>
                                <a:rPr lang="el-GR" sz="3200" i="1">
                                  <a:latin typeface="Cambria Math"/>
                                </a:rPr>
                              </m:ctrlPr>
                            </m:sSubPr>
                            <m:e>
                              <m:r>
                                <a:rPr lang="el-GR" sz="3200" i="1">
                                  <a:latin typeface="Cambria Math"/>
                                </a:rPr>
                                <m:t>𝜇</m:t>
                              </m:r>
                            </m:e>
                            <m:sub>
                              <m:r>
                                <a:rPr lang="el-GR" sz="3200" i="1">
                                  <a:latin typeface="Cambria Math"/>
                                </a:rPr>
                                <m:t>𝑑</m:t>
                              </m:r>
                            </m:sub>
                          </m:sSub>
                        </m:num>
                        <m:den>
                          <m:f>
                            <m:fPr>
                              <m:ctrlPr>
                                <a:rPr lang="el-GR" sz="3200" i="1">
                                  <a:latin typeface="Cambria Math"/>
                                </a:rPr>
                              </m:ctrlPr>
                            </m:fPr>
                            <m:num>
                              <m:sSub>
                                <m:sSubPr>
                                  <m:ctrlPr>
                                    <a:rPr lang="el-GR" sz="3200" i="1">
                                      <a:latin typeface="Cambria Math"/>
                                    </a:rPr>
                                  </m:ctrlPr>
                                </m:sSubPr>
                                <m:e>
                                  <m:r>
                                    <a:rPr lang="el-GR" sz="3200" i="1">
                                      <a:latin typeface="Cambria Math"/>
                                    </a:rPr>
                                    <m:t>𝑆</m:t>
                                  </m:r>
                                </m:e>
                                <m:sub>
                                  <m:r>
                                    <a:rPr lang="el-GR" sz="3200" i="1">
                                      <a:latin typeface="Cambria Math"/>
                                    </a:rPr>
                                    <m:t>𝑑</m:t>
                                  </m:r>
                                </m:sub>
                              </m:sSub>
                            </m:num>
                            <m:den>
                              <m:rad>
                                <m:radPr>
                                  <m:degHide m:val="on"/>
                                  <m:ctrlPr>
                                    <a:rPr lang="el-GR" sz="3200" i="1">
                                      <a:latin typeface="Cambria Math"/>
                                    </a:rPr>
                                  </m:ctrlPr>
                                </m:radPr>
                                <m:deg/>
                                <m:e>
                                  <m:r>
                                    <a:rPr lang="en-US" sz="3200" i="1">
                                      <a:latin typeface="Cambria Math"/>
                                    </a:rPr>
                                    <m:t>𝑛</m:t>
                                  </m:r>
                                </m:e>
                              </m:rad>
                            </m:den>
                          </m:f>
                        </m:den>
                      </m:f>
                      <m:r>
                        <a:rPr lang="en-US" sz="3200" i="1">
                          <a:latin typeface="Cambria Math"/>
                        </a:rPr>
                        <m:t>=</m:t>
                      </m:r>
                      <m:f>
                        <m:fPr>
                          <m:ctrlPr>
                            <a:rPr lang="el-GR" sz="3200" i="1">
                              <a:latin typeface="Cambria Math"/>
                            </a:rPr>
                          </m:ctrlPr>
                        </m:fPr>
                        <m:num>
                          <m:r>
                            <a:rPr lang="en-US" sz="3200" i="1">
                              <a:latin typeface="Cambria Math"/>
                            </a:rPr>
                            <m:t>1−0</m:t>
                          </m:r>
                        </m:num>
                        <m:den>
                          <m:f>
                            <m:fPr>
                              <m:ctrlPr>
                                <a:rPr lang="el-GR" sz="3200" i="1">
                                  <a:latin typeface="Cambria Math"/>
                                </a:rPr>
                              </m:ctrlPr>
                            </m:fPr>
                            <m:num>
                              <m:r>
                                <a:rPr lang="el-GR" sz="3200" i="1">
                                  <a:latin typeface="Cambria Math"/>
                                </a:rPr>
                                <m:t>1,82</m:t>
                              </m:r>
                            </m:num>
                            <m:den>
                              <m:rad>
                                <m:radPr>
                                  <m:degHide m:val="on"/>
                                  <m:ctrlPr>
                                    <a:rPr lang="el-GR" sz="3200" i="1">
                                      <a:latin typeface="Cambria Math"/>
                                    </a:rPr>
                                  </m:ctrlPr>
                                </m:radPr>
                                <m:deg/>
                                <m:e>
                                  <m:r>
                                    <a:rPr lang="en-US" sz="3200" i="1">
                                      <a:latin typeface="Cambria Math"/>
                                    </a:rPr>
                                    <m:t>4</m:t>
                                  </m:r>
                                </m:e>
                              </m:rad>
                            </m:den>
                          </m:f>
                        </m:den>
                      </m:f>
                      <m:r>
                        <a:rPr lang="en-US" sz="3200" i="1">
                          <a:latin typeface="Cambria Math"/>
                        </a:rPr>
                        <m:t>=1,09</m:t>
                      </m:r>
                    </m:oMath>
                  </m:oMathPara>
                </a14:m>
                <a:endParaRPr lang="el-GR" sz="3200" dirty="0"/>
              </a:p>
            </p:txBody>
          </p:sp>
        </mc:Choice>
        <mc:Fallback xmlns="">
          <p:sp>
            <p:nvSpPr>
              <p:cNvPr id="4" name="Ορθογώνιο 3"/>
              <p:cNvSpPr>
                <a:spLocks noRot="1" noChangeAspect="1" noMove="1" noResize="1" noEditPoints="1" noAdjustHandles="1" noChangeArrowheads="1" noChangeShapeType="1" noTextEdit="1"/>
              </p:cNvSpPr>
              <p:nvPr/>
            </p:nvSpPr>
            <p:spPr>
              <a:xfrm>
                <a:off x="0" y="36622"/>
                <a:ext cx="4894097" cy="1646797"/>
              </a:xfrm>
              <a:prstGeom prst="rect">
                <a:avLst/>
              </a:prstGeom>
              <a:blipFill rotWithShape="1">
                <a:blip r:embed="rId2"/>
                <a:stretch>
                  <a:fillRect/>
                </a:stretch>
              </a:blipFill>
            </p:spPr>
            <p:txBody>
              <a:bodyPr/>
              <a:lstStyle/>
              <a:p>
                <a:r>
                  <a:rPr lang="el-GR">
                    <a:noFill/>
                  </a:rPr>
                  <a:t> </a:t>
                </a:r>
              </a:p>
            </p:txBody>
          </p:sp>
        </mc:Fallback>
      </mc:AlternateContent>
      <p:sp>
        <p:nvSpPr>
          <p:cNvPr id="5" name="TextBox 4"/>
          <p:cNvSpPr txBox="1"/>
          <p:nvPr/>
        </p:nvSpPr>
        <p:spPr>
          <a:xfrm>
            <a:off x="467544" y="2492896"/>
            <a:ext cx="6612708" cy="584775"/>
          </a:xfrm>
          <a:prstGeom prst="rect">
            <a:avLst/>
          </a:prstGeom>
          <a:noFill/>
        </p:spPr>
        <p:txBody>
          <a:bodyPr wrap="none" rtlCol="0">
            <a:spAutoFit/>
          </a:bodyPr>
          <a:lstStyle/>
          <a:p>
            <a:r>
              <a:rPr lang="el-GR" sz="3200" b="1" dirty="0" smtClean="0"/>
              <a:t>Περιοχή αποδοχής  -1,638   έως 1,638</a:t>
            </a:r>
            <a:endParaRPr lang="el-GR" sz="3200" b="1" dirty="0"/>
          </a:p>
        </p:txBody>
      </p:sp>
      <p:cxnSp>
        <p:nvCxnSpPr>
          <p:cNvPr id="7" name="Ευθύγραμμο βέλος σύνδεσης 6"/>
          <p:cNvCxnSpPr/>
          <p:nvPr/>
        </p:nvCxnSpPr>
        <p:spPr>
          <a:xfrm>
            <a:off x="4283968" y="860020"/>
            <a:ext cx="1152128" cy="17768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4080" y="3496652"/>
            <a:ext cx="7099636" cy="584775"/>
          </a:xfrm>
          <a:prstGeom prst="rect">
            <a:avLst/>
          </a:prstGeom>
          <a:noFill/>
        </p:spPr>
        <p:txBody>
          <a:bodyPr wrap="none" rtlCol="0">
            <a:spAutoFit/>
          </a:bodyPr>
          <a:lstStyle/>
          <a:p>
            <a:r>
              <a:rPr lang="el-GR" sz="3200" b="1" dirty="0" smtClean="0">
                <a:solidFill>
                  <a:srgbClr val="FF0000"/>
                </a:solidFill>
              </a:rPr>
              <a:t>Δεν απορρίπτεται η βασική υπόθεση Η</a:t>
            </a:r>
            <a:r>
              <a:rPr lang="el-GR" sz="3200" b="1" baseline="-25000" dirty="0" smtClean="0">
                <a:solidFill>
                  <a:srgbClr val="FF0000"/>
                </a:solidFill>
              </a:rPr>
              <a:t>0</a:t>
            </a:r>
            <a:r>
              <a:rPr lang="el-GR" sz="3200" b="1" dirty="0" smtClean="0">
                <a:solidFill>
                  <a:srgbClr val="FF0000"/>
                </a:solidFill>
              </a:rPr>
              <a:t> </a:t>
            </a:r>
            <a:endParaRPr lang="el-GR" sz="3200" b="1" dirty="0">
              <a:solidFill>
                <a:srgbClr val="FF0000"/>
              </a:solidFill>
            </a:endParaRPr>
          </a:p>
        </p:txBody>
      </p:sp>
    </p:spTree>
    <p:extLst>
      <p:ext uri="{BB962C8B-B14F-4D97-AF65-F5344CB8AC3E}">
        <p14:creationId xmlns:p14="http://schemas.microsoft.com/office/powerpoint/2010/main" val="41816040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0" y="0"/>
            <a:ext cx="9144000" cy="1052736"/>
          </a:xfrm>
        </p:spPr>
        <p:txBody>
          <a:bodyPr/>
          <a:lstStyle/>
          <a:p>
            <a:r>
              <a:rPr lang="el-GR" b="1" dirty="0" smtClean="0"/>
              <a:t>Άσκηση Αξιολόγησης </a:t>
            </a:r>
            <a:endParaRPr lang="el-GR" dirty="0"/>
          </a:p>
        </p:txBody>
      </p:sp>
      <mc:AlternateContent xmlns:mc="http://schemas.openxmlformats.org/markup-compatibility/2006">
        <mc:Choice xmlns:a14="http://schemas.microsoft.com/office/drawing/2010/main" Requires="a14">
          <p:sp>
            <p:nvSpPr>
              <p:cNvPr id="3" name="2 - Θέση περιεχομένου"/>
              <p:cNvSpPr>
                <a:spLocks noGrp="1"/>
              </p:cNvSpPr>
              <p:nvPr>
                <p:ph idx="1"/>
              </p:nvPr>
            </p:nvSpPr>
            <p:spPr>
              <a:xfrm>
                <a:off x="0" y="980728"/>
                <a:ext cx="9144000" cy="4752527"/>
              </a:xfrm>
            </p:spPr>
            <p:txBody>
              <a:bodyPr>
                <a:normAutofit lnSpcReduction="10000"/>
              </a:bodyPr>
              <a:lstStyle/>
              <a:p>
                <a:pPr algn="just"/>
                <a:r>
                  <a:rPr lang="el-GR" dirty="0" smtClean="0"/>
                  <a:t>Ερευνητές ισχυρίστηκαν ότι ένα τοπικό τσάι  βελτιώνει την αντοχή των αθλητών. Μελετήθηκαν οι επιδόσεις 3 αθλητών πριν και μετά από μια τρίμηνη δοκιμή του εν λόγω τσαγιού στο διαιτολόγιο των αθλητών. Να εξεταστεί εάν </a:t>
                </a:r>
                <a:r>
                  <a:rPr lang="el-GR" dirty="0" smtClean="0"/>
                  <a:t>το τοπικό </a:t>
                </a:r>
                <a:r>
                  <a:rPr lang="el-GR" dirty="0" err="1" smtClean="0"/>
                  <a:t>τσαι</a:t>
                </a:r>
                <a:r>
                  <a:rPr lang="el-GR" dirty="0" smtClean="0"/>
                  <a:t> </a:t>
                </a:r>
                <a:r>
                  <a:rPr lang="el-GR" dirty="0" smtClean="0"/>
                  <a:t>βελτίωσε την απ</a:t>
                </a:r>
                <a:r>
                  <a:rPr lang="el-GR" dirty="0"/>
                  <a:t>ό</a:t>
                </a:r>
                <a:r>
                  <a:rPr lang="el-GR" dirty="0" smtClean="0"/>
                  <a:t>δοση των αθλητών.   </a:t>
                </a:r>
                <a:r>
                  <a:rPr lang="el-GR" dirty="0"/>
                  <a:t>α</a:t>
                </a:r>
                <a:r>
                  <a:rPr lang="el-GR" dirty="0" smtClean="0"/>
                  <a:t>=0,10 </a:t>
                </a:r>
              </a:p>
              <a:p>
                <a:pPr algn="just"/>
                <a:r>
                  <a:rPr lang="el-GR" dirty="0"/>
                  <a:t> </a:t>
                </a:r>
                <a:r>
                  <a:rPr lang="el-GR" b="1" dirty="0">
                    <a:solidFill>
                      <a:srgbClr val="000000"/>
                    </a:solidFill>
                  </a:rPr>
                  <a:t>Η</a:t>
                </a:r>
                <a:r>
                  <a:rPr lang="el-GR" b="1" baseline="-25000" dirty="0">
                    <a:solidFill>
                      <a:srgbClr val="000000"/>
                    </a:solidFill>
                  </a:rPr>
                  <a:t>0</a:t>
                </a:r>
                <a:r>
                  <a:rPr lang="en-US" b="1" dirty="0">
                    <a:solidFill>
                      <a:srgbClr val="000000"/>
                    </a:solidFill>
                  </a:rPr>
                  <a:t>:</a:t>
                </a:r>
                <a:r>
                  <a:rPr lang="el-GR" b="1" dirty="0">
                    <a:solidFill>
                      <a:srgbClr val="000000"/>
                    </a:solidFill>
                  </a:rPr>
                  <a:t> </a:t>
                </a:r>
                <a:r>
                  <a:rPr lang="el-GR" sz="4000" b="1" dirty="0">
                    <a:solidFill>
                      <a:srgbClr val="000000"/>
                    </a:solidFill>
                    <a:cs typeface="Times New Roman" pitchFamily="18" charset="0"/>
                  </a:rPr>
                  <a:t>μ</a:t>
                </a:r>
                <a:r>
                  <a:rPr lang="el-GR" sz="4000" b="1" baseline="-25000" dirty="0">
                    <a:solidFill>
                      <a:srgbClr val="000000"/>
                    </a:solidFill>
                  </a:rPr>
                  <a:t>2</a:t>
                </a:r>
                <a:r>
                  <a:rPr lang="el-GR" sz="4000" b="1" dirty="0">
                    <a:solidFill>
                      <a:srgbClr val="000000"/>
                    </a:solidFill>
                    <a:cs typeface="Times New Roman" pitchFamily="18" charset="0"/>
                  </a:rPr>
                  <a:t> </a:t>
                </a:r>
                <a:r>
                  <a:rPr lang="el-GR" sz="4000" b="1" dirty="0">
                    <a:solidFill>
                      <a:srgbClr val="000000"/>
                    </a:solidFill>
                  </a:rPr>
                  <a:t>–</a:t>
                </a:r>
                <a:r>
                  <a:rPr lang="el-GR" sz="4000" b="1" dirty="0">
                    <a:solidFill>
                      <a:srgbClr val="000000"/>
                    </a:solidFill>
                    <a:cs typeface="Times New Roman" pitchFamily="18" charset="0"/>
                  </a:rPr>
                  <a:t> μ</a:t>
                </a:r>
                <a:r>
                  <a:rPr lang="el-GR" sz="4000" b="1" baseline="-25000" dirty="0">
                    <a:solidFill>
                      <a:srgbClr val="000000"/>
                    </a:solidFill>
                  </a:rPr>
                  <a:t>1 </a:t>
                </a:r>
                <a:r>
                  <a:rPr lang="el-GR" dirty="0">
                    <a:latin typeface="Tahoma" pitchFamily="34" charset="0"/>
                  </a:rPr>
                  <a:t>= 0</a:t>
                </a:r>
                <a:r>
                  <a:rPr lang="en-US" dirty="0">
                    <a:latin typeface="Tahoma" pitchFamily="34" charset="0"/>
                    <a:cs typeface="Tahoma" pitchFamily="34" charset="0"/>
                  </a:rPr>
                  <a:t>  </a:t>
                </a:r>
                <a:r>
                  <a:rPr lang="el-GR" dirty="0">
                    <a:latin typeface="Tahoma" pitchFamily="34" charset="0"/>
                    <a:cs typeface="Tahoma" pitchFamily="34" charset="0"/>
                  </a:rPr>
                  <a:t>ή   </a:t>
                </a:r>
                <a:r>
                  <a:rPr lang="el-GR" b="1" dirty="0">
                    <a:solidFill>
                      <a:srgbClr val="000000"/>
                    </a:solidFill>
                  </a:rPr>
                  <a:t>Η</a:t>
                </a:r>
                <a:r>
                  <a:rPr lang="el-GR" b="1" baseline="-25000" dirty="0">
                    <a:solidFill>
                      <a:srgbClr val="000000"/>
                    </a:solidFill>
                  </a:rPr>
                  <a:t>0</a:t>
                </a:r>
                <a:r>
                  <a:rPr lang="en-US" b="1" dirty="0">
                    <a:solidFill>
                      <a:srgbClr val="000000"/>
                    </a:solidFill>
                  </a:rPr>
                  <a:t>:</a:t>
                </a:r>
                <a:r>
                  <a:rPr lang="en-US" dirty="0">
                    <a:latin typeface="Tahoma" pitchFamily="34" charset="0"/>
                    <a:cs typeface="Tahoma" pitchFamily="34" charset="0"/>
                  </a:rPr>
                  <a:t> </a:t>
                </a:r>
                <a14:m>
                  <m:oMath xmlns:m="http://schemas.openxmlformats.org/officeDocument/2006/math">
                    <m:sSub>
                      <m:sSubPr>
                        <m:ctrlPr>
                          <a:rPr lang="en-US" i="1">
                            <a:latin typeface="Cambria Math"/>
                            <a:cs typeface="Tahoma" pitchFamily="34" charset="0"/>
                          </a:rPr>
                        </m:ctrlPr>
                      </m:sSubPr>
                      <m:e>
                        <m:r>
                          <a:rPr lang="el-GR" i="1">
                            <a:latin typeface="Cambria Math"/>
                            <a:cs typeface="Tahoma" pitchFamily="34" charset="0"/>
                          </a:rPr>
                          <m:t>𝜇</m:t>
                        </m:r>
                      </m:e>
                      <m:sub>
                        <m:r>
                          <a:rPr lang="en-US" i="1">
                            <a:latin typeface="Cambria Math"/>
                            <a:cs typeface="Tahoma" pitchFamily="34" charset="0"/>
                          </a:rPr>
                          <m:t>𝑑</m:t>
                        </m:r>
                      </m:sub>
                    </m:sSub>
                    <m:r>
                      <a:rPr lang="en-US" i="1">
                        <a:latin typeface="Cambria Math"/>
                        <a:cs typeface="Tahoma" pitchFamily="34" charset="0"/>
                      </a:rPr>
                      <m:t>=</m:t>
                    </m:r>
                    <m:r>
                      <a:rPr lang="el-GR" i="1">
                        <a:latin typeface="Cambria Math"/>
                        <a:cs typeface="Tahoma" pitchFamily="34" charset="0"/>
                      </a:rPr>
                      <m:t>0</m:t>
                    </m:r>
                  </m:oMath>
                </a14:m>
                <a:endParaRPr lang="el-GR" dirty="0">
                  <a:latin typeface="Tahoma" pitchFamily="34" charset="0"/>
                </a:endParaRPr>
              </a:p>
              <a:p>
                <a:pPr algn="just"/>
                <a:r>
                  <a:rPr lang="el-GR" b="1" dirty="0">
                    <a:solidFill>
                      <a:srgbClr val="000000"/>
                    </a:solidFill>
                  </a:rPr>
                  <a:t>  </a:t>
                </a:r>
                <a:r>
                  <a:rPr lang="el-GR" b="1" dirty="0">
                    <a:solidFill>
                      <a:srgbClr val="000000"/>
                    </a:solidFill>
                    <a:cs typeface="Times New Roman" pitchFamily="18" charset="0"/>
                  </a:rPr>
                  <a:t>Η</a:t>
                </a:r>
                <a:r>
                  <a:rPr lang="el-GR" b="1" baseline="-25000" dirty="0">
                    <a:solidFill>
                      <a:srgbClr val="000000"/>
                    </a:solidFill>
                  </a:rPr>
                  <a:t>1</a:t>
                </a:r>
                <a:r>
                  <a:rPr lang="el-GR" b="1" dirty="0">
                    <a:solidFill>
                      <a:srgbClr val="000000"/>
                    </a:solidFill>
                    <a:cs typeface="Times New Roman" pitchFamily="18" charset="0"/>
                  </a:rPr>
                  <a:t>:μ</a:t>
                </a:r>
                <a:r>
                  <a:rPr lang="el-GR" b="1" baseline="-25000" dirty="0">
                    <a:solidFill>
                      <a:srgbClr val="000000"/>
                    </a:solidFill>
                  </a:rPr>
                  <a:t>2</a:t>
                </a:r>
                <a:r>
                  <a:rPr lang="el-GR" b="1" dirty="0">
                    <a:solidFill>
                      <a:srgbClr val="000000"/>
                    </a:solidFill>
                  </a:rPr>
                  <a:t> – </a:t>
                </a:r>
                <a:r>
                  <a:rPr lang="el-GR" b="1" dirty="0">
                    <a:solidFill>
                      <a:srgbClr val="000000"/>
                    </a:solidFill>
                    <a:cs typeface="Times New Roman" pitchFamily="18" charset="0"/>
                  </a:rPr>
                  <a:t>μ</a:t>
                </a:r>
                <a:r>
                  <a:rPr lang="el-GR" b="1" baseline="-25000" dirty="0">
                    <a:solidFill>
                      <a:srgbClr val="000000"/>
                    </a:solidFill>
                  </a:rPr>
                  <a:t>1 </a:t>
                </a:r>
                <a:r>
                  <a:rPr lang="el-GR" dirty="0">
                    <a:latin typeface="Tahoma" pitchFamily="34" charset="0"/>
                  </a:rPr>
                  <a:t>&gt; 0     ή    </a:t>
                </a:r>
                <a:r>
                  <a:rPr lang="el-GR" b="1" dirty="0">
                    <a:solidFill>
                      <a:srgbClr val="000000"/>
                    </a:solidFill>
                  </a:rPr>
                  <a:t>Η</a:t>
                </a:r>
                <a:r>
                  <a:rPr lang="el-GR" b="1" baseline="-25000" dirty="0">
                    <a:solidFill>
                      <a:srgbClr val="000000"/>
                    </a:solidFill>
                  </a:rPr>
                  <a:t>0</a:t>
                </a:r>
                <a:r>
                  <a:rPr lang="en-US" b="1" dirty="0">
                    <a:solidFill>
                      <a:srgbClr val="000000"/>
                    </a:solidFill>
                  </a:rPr>
                  <a:t>:</a:t>
                </a:r>
                <a:r>
                  <a:rPr lang="en-US" dirty="0">
                    <a:latin typeface="Tahoma" pitchFamily="34" charset="0"/>
                    <a:cs typeface="Tahoma" pitchFamily="34" charset="0"/>
                  </a:rPr>
                  <a:t> </a:t>
                </a:r>
                <a14:m>
                  <m:oMath xmlns:m="http://schemas.openxmlformats.org/officeDocument/2006/math">
                    <m:sSub>
                      <m:sSubPr>
                        <m:ctrlPr>
                          <a:rPr lang="en-US" i="1">
                            <a:latin typeface="Cambria Math"/>
                            <a:cs typeface="Tahoma" pitchFamily="34" charset="0"/>
                          </a:rPr>
                        </m:ctrlPr>
                      </m:sSubPr>
                      <m:e>
                        <m:r>
                          <a:rPr lang="el-GR" i="1">
                            <a:latin typeface="Cambria Math"/>
                            <a:cs typeface="Tahoma" pitchFamily="34" charset="0"/>
                          </a:rPr>
                          <m:t>𝜇</m:t>
                        </m:r>
                      </m:e>
                      <m:sub>
                        <m:r>
                          <a:rPr lang="en-US" i="1">
                            <a:latin typeface="Cambria Math"/>
                            <a:cs typeface="Tahoma" pitchFamily="34" charset="0"/>
                          </a:rPr>
                          <m:t>𝑑</m:t>
                        </m:r>
                      </m:sub>
                    </m:sSub>
                    <m:r>
                      <a:rPr lang="el-GR" i="1">
                        <a:latin typeface="Cambria Math"/>
                        <a:cs typeface="Tahoma" pitchFamily="34" charset="0"/>
                      </a:rPr>
                      <m:t>&gt;0</m:t>
                    </m:r>
                  </m:oMath>
                </a14:m>
                <a:r>
                  <a:rPr lang="el-GR" dirty="0">
                    <a:latin typeface="Tahoma" pitchFamily="34" charset="0"/>
                  </a:rPr>
                  <a:t> </a:t>
                </a:r>
                <a:endParaRPr lang="el-GR" dirty="0"/>
              </a:p>
            </p:txBody>
          </p:sp>
        </mc:Choice>
        <mc:Fallback>
          <p:sp>
            <p:nvSpPr>
              <p:cNvPr id="3" name="2 - Θέση περιεχομένου"/>
              <p:cNvSpPr>
                <a:spLocks noGrp="1" noRot="1" noChangeAspect="1" noMove="1" noResize="1" noEditPoints="1" noAdjustHandles="1" noChangeArrowheads="1" noChangeShapeType="1" noTextEdit="1"/>
              </p:cNvSpPr>
              <p:nvPr>
                <p:ph idx="1"/>
              </p:nvPr>
            </p:nvSpPr>
            <p:spPr>
              <a:xfrm>
                <a:off x="0" y="980728"/>
                <a:ext cx="9144000" cy="4752527"/>
              </a:xfrm>
              <a:blipFill rotWithShape="1">
                <a:blip r:embed="rId2"/>
                <a:stretch>
                  <a:fillRect l="-1467" t="-2696" r="-1667"/>
                </a:stretch>
              </a:blipFill>
            </p:spPr>
            <p:txBody>
              <a:bodyPr/>
              <a:lstStyle/>
              <a:p>
                <a:r>
                  <a:rPr lang="el-GR">
                    <a:noFill/>
                  </a:rPr>
                  <a:t> </a:t>
                </a:r>
              </a:p>
            </p:txBody>
          </p:sp>
        </mc:Fallback>
      </mc:AlternateContent>
    </p:spTree>
    <p:extLst>
      <p:ext uri="{BB962C8B-B14F-4D97-AF65-F5344CB8AC3E}">
        <p14:creationId xmlns:p14="http://schemas.microsoft.com/office/powerpoint/2010/main" val="414798726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191243658"/>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73863">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smtClean="0">
                              <a:effectLst/>
                            </a:rPr>
                            <a:t>Επιδόσεις </a:t>
                          </a:r>
                          <a:r>
                            <a:rPr lang="el-GR" sz="2600" u="none" strike="noStrike" dirty="0">
                              <a:effectLst/>
                            </a:rPr>
                            <a:t>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smtClean="0">
                              <a:effectLst/>
                            </a:rPr>
                            <a:t>Επιδόσεις </a:t>
                          </a:r>
                          <a:r>
                            <a:rPr lang="el-GR" sz="2600" u="none" strike="noStrike" dirty="0">
                              <a:effectLst/>
                            </a:rPr>
                            <a:t>μετά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m:t>
                                </m:r>
                                <m:sSup>
                                  <m:sSupPr>
                                    <m:ctrlPr>
                                      <a:rPr lang="en-US" sz="2600" b="0" i="1" u="none" strike="noStrike" smtClean="0">
                                        <a:solidFill>
                                          <a:srgbClr val="000000"/>
                                        </a:solidFill>
                                        <a:effectLst/>
                                        <a:latin typeface="Cambria Math"/>
                                      </a:rPr>
                                    </m:ctrlPr>
                                  </m:sSupPr>
                                  <m:e>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r>
                                      <a:rPr lang="en-US" sz="2600" b="0" i="1" u="none" strike="noStrike" smtClean="0">
                                        <a:solidFill>
                                          <a:srgbClr val="000000"/>
                                        </a:solidFill>
                                        <a:effectLst/>
                                        <a:latin typeface="Cambria Math"/>
                                      </a:rPr>
                                      <m:t>)</m:t>
                                    </m:r>
                                  </m:e>
                                  <m:sup>
                                    <m:r>
                                      <a:rPr lang="en-US" sz="2600" b="0" i="1" u="none" strike="noStrike" smtClean="0">
                                        <a:solidFill>
                                          <a:srgbClr val="000000"/>
                                        </a:solidFill>
                                        <a:effectLst/>
                                        <a:latin typeface="Cambria Math"/>
                                      </a:rPr>
                                      <m:t>2</m:t>
                                    </m:r>
                                  </m:sup>
                                </m:sSup>
                              </m:oMath>
                            </m:oMathPara>
                          </a14:m>
                          <a:endParaRPr lang="en-US" sz="2600" b="0" i="0" u="none" strike="noStrike" dirty="0">
                            <a:solidFill>
                              <a:srgbClr val="000000"/>
                            </a:solidFill>
                            <a:effectLst/>
                            <a:latin typeface="+mn-lt"/>
                          </a:endParaRPr>
                        </a:p>
                      </a:txBody>
                      <a:tcPr marL="6350" marR="6350" marT="6350" marB="0" anchor="b"/>
                    </a:tc>
                  </a:tr>
                  <a:tr h="388795">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7</a:t>
                          </a:r>
                        </a:p>
                      </a:txBody>
                      <a:tcPr marL="6350" marR="6350" marT="6350" marB="0" anchor="b"/>
                    </a:tc>
                    <a:tc>
                      <a:txBody>
                        <a:bodyPr/>
                        <a:lstStyle/>
                        <a:p>
                          <a:pPr algn="ctr" rtl="0" fontAlgn="b"/>
                          <a:r>
                            <a:rPr lang="el-GR" sz="2600" b="0" i="0" u="none" strike="noStrike" dirty="0" smtClean="0">
                              <a:solidFill>
                                <a:schemeClr val="dk1"/>
                              </a:solidFill>
                              <a:effectLst/>
                              <a:latin typeface="+mn-lt"/>
                            </a:rPr>
                            <a:t>5</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3</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9</a:t>
                          </a:r>
                          <a:endParaRPr lang="el-GR" sz="2600" b="0" i="0" u="none" strike="noStrike" dirty="0">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3</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3</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5</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6</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6</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8</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0</a:t>
                          </a:r>
                          <a:endParaRPr lang="el-GR" sz="2600" b="0" i="0" u="none" strike="noStrike" dirty="0">
                            <a:solidFill>
                              <a:srgbClr val="000000"/>
                            </a:solidFill>
                            <a:effectLst/>
                            <a:latin typeface="Calibri"/>
                          </a:endParaRPr>
                        </a:p>
                      </a:txBody>
                      <a:tcPr marL="6350" marR="6350" marT="6350" marB="0" anchor="b"/>
                    </a:tc>
                  </a:tr>
                  <a:tr h="388795">
                    <a:tc gridSpan="3">
                      <a:txBody>
                        <a:bodyPr/>
                        <a:lstStyle/>
                        <a:p>
                          <a:pPr algn="l" fontAlgn="b"/>
                          <a:r>
                            <a:rPr lang="el-GR" sz="2600" u="none" strike="noStrike" dirty="0">
                              <a:effectLst/>
                            </a:rPr>
                            <a:t>Σύνολο </a:t>
                          </a:r>
                          <a:endParaRPr lang="el-GR" sz="2600" b="0" i="0" u="none" strike="noStrike" dirty="0">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b="0" i="0" u="none" strike="noStrike" dirty="0" smtClean="0">
                              <a:solidFill>
                                <a:schemeClr val="dk1"/>
                              </a:solidFill>
                              <a:effectLst/>
                              <a:latin typeface="+mn-lt"/>
                            </a:rPr>
                            <a:t>8</a:t>
                          </a:r>
                          <a:endParaRPr lang="el-GR" sz="2600" b="0" i="0" u="none" strike="noStrike" dirty="0">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smtClean="0">
                              <a:effectLst/>
                            </a:rPr>
                            <a:t>14</a:t>
                          </a:r>
                          <a:endParaRPr lang="el-GR" sz="2600" b="0" i="0" u="none" strike="noStrike" dirty="0">
                            <a:solidFill>
                              <a:srgbClr val="000000"/>
                            </a:solidFill>
                            <a:effectLst/>
                            <a:latin typeface="Calibri"/>
                          </a:endParaRPr>
                        </a:p>
                      </a:txBody>
                      <a:tcPr marL="6350" marR="6350" marT="6350" marB="0" anchor="b"/>
                    </a:tc>
                  </a:tr>
                </a:tbl>
              </a:graphicData>
            </a:graphic>
          </p:graphicFrame>
        </mc:Choice>
        <mc:Fallback xmlns="">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2191243658"/>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98830">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smtClean="0">
                              <a:effectLst/>
                            </a:rPr>
                            <a:t>Επιδόσεις </a:t>
                          </a:r>
                          <a:r>
                            <a:rPr lang="el-GR" sz="2600" u="none" strike="noStrike" dirty="0">
                              <a:effectLst/>
                            </a:rPr>
                            <a:t>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smtClean="0">
                              <a:effectLst/>
                            </a:rPr>
                            <a:t>Επιδόσεις </a:t>
                          </a:r>
                          <a:r>
                            <a:rPr lang="el-GR" sz="2600" u="none" strike="noStrike" dirty="0">
                              <a:effectLst/>
                            </a:rPr>
                            <a:t>μετά </a:t>
                          </a:r>
                          <a:endParaRPr lang="el-GR" sz="2600" b="0" i="0" u="none" strike="noStrike" dirty="0">
                            <a:solidFill>
                              <a:srgbClr val="000000"/>
                            </a:solidFill>
                            <a:effectLst/>
                            <a:latin typeface="Calibri"/>
                          </a:endParaRPr>
                        </a:p>
                      </a:txBody>
                      <a:tcPr marL="6350" marR="6350" marT="6350" marB="0" anchor="b"/>
                    </a:tc>
                    <a:tc>
                      <a:txBody>
                        <a:bodyPr/>
                        <a:lstStyle/>
                        <a:p>
                          <a:endParaRPr lang="el-GR"/>
                        </a:p>
                      </a:txBody>
                      <a:tcPr marL="6350" marR="6350" marT="6350" marB="0" anchor="b">
                        <a:blipFill rotWithShape="1">
                          <a:blip r:embed="rId2"/>
                          <a:stretch>
                            <a:fillRect l="-300444" t="-10687" r="-200889" b="-277863"/>
                          </a:stretch>
                        </a:blipFill>
                      </a:tcPr>
                    </a:tc>
                    <a:tc>
                      <a:txBody>
                        <a:bodyPr/>
                        <a:lstStyle/>
                        <a:p>
                          <a:endParaRPr lang="el-GR"/>
                        </a:p>
                      </a:txBody>
                      <a:tcPr marL="6350" marR="6350" marT="6350" marB="0" anchor="b">
                        <a:blipFill rotWithShape="1">
                          <a:blip r:embed="rId2"/>
                          <a:stretch>
                            <a:fillRect l="-398673" t="-10687" r="-100000" b="-277863"/>
                          </a:stretch>
                        </a:blipFill>
                      </a:tcPr>
                    </a:tc>
                    <a:tc>
                      <a:txBody>
                        <a:bodyPr/>
                        <a:lstStyle/>
                        <a:p>
                          <a:endParaRPr lang="el-GR"/>
                        </a:p>
                      </a:txBody>
                      <a:tcPr marL="6350" marR="6350" marT="6350" marB="0" anchor="b">
                        <a:blipFill rotWithShape="1">
                          <a:blip r:embed="rId2"/>
                          <a:stretch>
                            <a:fillRect l="-500889" t="-10687" r="-444" b="-277863"/>
                          </a:stretch>
                        </a:blipFill>
                      </a:tcPr>
                    </a:tc>
                  </a:tr>
                  <a:tr h="402590">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7</a:t>
                          </a:r>
                        </a:p>
                      </a:txBody>
                      <a:tcPr marL="6350" marR="6350" marT="6350" marB="0" anchor="b"/>
                    </a:tc>
                    <a:tc>
                      <a:txBody>
                        <a:bodyPr/>
                        <a:lstStyle/>
                        <a:p>
                          <a:pPr algn="ctr" rtl="0" fontAlgn="b"/>
                          <a:r>
                            <a:rPr lang="el-GR" sz="2600" b="0" i="0" u="none" strike="noStrike" dirty="0" smtClean="0">
                              <a:solidFill>
                                <a:schemeClr val="dk1"/>
                              </a:solidFill>
                              <a:effectLst/>
                              <a:latin typeface="+mn-lt"/>
                            </a:rPr>
                            <a:t>5</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3</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9</a:t>
                          </a:r>
                          <a:endParaRPr lang="el-GR" sz="2600" b="0" i="0" u="none" strike="noStrike" dirty="0">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3</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3</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5</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6</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6</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8</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b="0" i="0" u="none" strike="noStrike" dirty="0" smtClean="0">
                              <a:solidFill>
                                <a:schemeClr val="dk1"/>
                              </a:solidFill>
                              <a:effectLst/>
                              <a:latin typeface="+mn-lt"/>
                            </a:rPr>
                            <a:t>0</a:t>
                          </a:r>
                          <a:endParaRPr lang="el-GR" sz="2600" b="0" i="0" u="none" strike="noStrike" dirty="0">
                            <a:solidFill>
                              <a:srgbClr val="000000"/>
                            </a:solidFill>
                            <a:effectLst/>
                            <a:latin typeface="Calibri"/>
                          </a:endParaRPr>
                        </a:p>
                      </a:txBody>
                      <a:tcPr marL="6350" marR="6350" marT="6350" marB="0" anchor="b"/>
                    </a:tc>
                  </a:tr>
                  <a:tr h="402590">
                    <a:tc gridSpan="3">
                      <a:txBody>
                        <a:bodyPr/>
                        <a:lstStyle/>
                        <a:p>
                          <a:pPr algn="l" fontAlgn="b"/>
                          <a:r>
                            <a:rPr lang="el-GR" sz="2600" u="none" strike="noStrike" dirty="0">
                              <a:effectLst/>
                            </a:rPr>
                            <a:t>Σύνολο </a:t>
                          </a:r>
                          <a:endParaRPr lang="el-GR" sz="2600" b="0" i="0" u="none" strike="noStrike" dirty="0">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b="0" i="0" u="none" strike="noStrike" dirty="0" smtClean="0">
                              <a:solidFill>
                                <a:schemeClr val="dk1"/>
                              </a:solidFill>
                              <a:effectLst/>
                              <a:latin typeface="+mn-lt"/>
                            </a:rPr>
                            <a:t>8</a:t>
                          </a:r>
                          <a:endParaRPr lang="el-GR" sz="2600" b="0" i="0" u="none" strike="noStrike" dirty="0">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smtClean="0">
                              <a:effectLst/>
                            </a:rPr>
                            <a:t>14</a:t>
                          </a:r>
                          <a:endParaRPr lang="el-GR" sz="2600" b="0" i="0" u="none" strike="noStrike" dirty="0">
                            <a:solidFill>
                              <a:srgbClr val="000000"/>
                            </a:solidFill>
                            <a:effectLst/>
                            <a:latin typeface="Calibri"/>
                          </a:endParaRPr>
                        </a:p>
                      </a:txBody>
                      <a:tcPr marL="6350" marR="6350" marT="6350" marB="0" anchor="b"/>
                    </a:tc>
                  </a:tr>
                </a:tbl>
              </a:graphicData>
            </a:graphic>
          </p:graphicFrame>
        </mc:Fallback>
      </mc:AlternateContent>
      <mc:AlternateContent xmlns:mc="http://schemas.openxmlformats.org/markup-compatibility/2006" xmlns:a14="http://schemas.microsoft.com/office/drawing/2010/main">
        <mc:Choice Requires="a14">
          <p:sp>
            <p:nvSpPr>
              <p:cNvPr id="10" name="TextBox 9"/>
              <p:cNvSpPr txBox="1"/>
              <p:nvPr/>
            </p:nvSpPr>
            <p:spPr>
              <a:xfrm>
                <a:off x="107504" y="3068960"/>
                <a:ext cx="2051524" cy="101431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n-US" sz="3200" i="1" smtClean="0">
                              <a:latin typeface="Cambria Math"/>
                            </a:rPr>
                          </m:ctrlPr>
                        </m:accPr>
                        <m:e>
                          <m:r>
                            <a:rPr lang="en-US" sz="3200" b="0" i="1" smtClean="0">
                              <a:latin typeface="Cambria Math"/>
                            </a:rPr>
                            <m:t>𝑑</m:t>
                          </m:r>
                        </m:e>
                      </m:acc>
                      <m:r>
                        <a:rPr lang="en-US" sz="3200" i="1" smtClean="0">
                          <a:latin typeface="Cambria Math"/>
                        </a:rPr>
                        <m:t>=</m:t>
                      </m:r>
                      <m:f>
                        <m:fPr>
                          <m:ctrlPr>
                            <a:rPr lang="en-US" sz="3200" i="1" smtClean="0">
                              <a:latin typeface="Cambria Math"/>
                            </a:rPr>
                          </m:ctrlPr>
                        </m:fPr>
                        <m:num>
                          <m:r>
                            <a:rPr lang="el-GR" sz="3200" b="0" i="1" smtClean="0">
                              <a:latin typeface="Cambria Math"/>
                            </a:rPr>
                            <m:t>8</m:t>
                          </m:r>
                        </m:num>
                        <m:den>
                          <m:r>
                            <a:rPr lang="en-US" sz="3200" b="0" i="1" smtClean="0">
                              <a:latin typeface="Cambria Math"/>
                            </a:rPr>
                            <m:t>4</m:t>
                          </m:r>
                        </m:den>
                      </m:f>
                      <m:r>
                        <a:rPr lang="en-US" sz="3200" b="0" i="1" smtClean="0">
                          <a:latin typeface="Cambria Math"/>
                        </a:rPr>
                        <m:t>=</m:t>
                      </m:r>
                      <m:r>
                        <a:rPr lang="el-GR" sz="3200" b="0" i="1" smtClean="0">
                          <a:latin typeface="Cambria Math"/>
                        </a:rPr>
                        <m:t>2</m:t>
                      </m:r>
                    </m:oMath>
                  </m:oMathPara>
                </a14:m>
                <a:endParaRPr lang="el-GR" sz="3200" dirty="0"/>
              </a:p>
            </p:txBody>
          </p:sp>
        </mc:Choice>
        <mc:Fallback xmlns="">
          <p:sp>
            <p:nvSpPr>
              <p:cNvPr id="10" name="TextBox 9"/>
              <p:cNvSpPr txBox="1">
                <a:spLocks noRot="1" noChangeAspect="1" noMove="1" noResize="1" noEditPoints="1" noAdjustHandles="1" noChangeArrowheads="1" noChangeShapeType="1" noTextEdit="1"/>
              </p:cNvSpPr>
              <p:nvPr/>
            </p:nvSpPr>
            <p:spPr>
              <a:xfrm>
                <a:off x="107504" y="3068960"/>
                <a:ext cx="2051524" cy="1014317"/>
              </a:xfrm>
              <a:prstGeom prst="rect">
                <a:avLst/>
              </a:prstGeom>
              <a:blipFill rotWithShape="1">
                <a:blip r:embed="rId3"/>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 name="Ορθογώνιο 10"/>
              <p:cNvSpPr/>
              <p:nvPr/>
            </p:nvSpPr>
            <p:spPr>
              <a:xfrm>
                <a:off x="3041805" y="3070601"/>
                <a:ext cx="4452244" cy="106381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Sup>
                        <m:sSubSupPr>
                          <m:ctrlPr>
                            <a:rPr lang="el-GR" sz="2800" i="1" smtClean="0">
                              <a:latin typeface="Cambria Math"/>
                            </a:rPr>
                          </m:ctrlPr>
                        </m:sSubSupPr>
                        <m:e>
                          <m:r>
                            <a:rPr lang="en-US" sz="2800" i="1">
                              <a:latin typeface="Cambria Math"/>
                            </a:rPr>
                            <m:t>𝑆</m:t>
                          </m:r>
                        </m:e>
                        <m:sub>
                          <m:r>
                            <a:rPr lang="el-GR" sz="2800" i="1">
                              <a:latin typeface="Cambria Math"/>
                            </a:rPr>
                            <m:t>𝑑</m:t>
                          </m:r>
                        </m:sub>
                        <m:sup>
                          <m:r>
                            <a:rPr lang="el-GR" sz="2800" i="1">
                              <a:latin typeface="Cambria Math"/>
                            </a:rPr>
                            <m:t>2</m:t>
                          </m:r>
                        </m:sup>
                      </m:sSubSup>
                      <m:r>
                        <a:rPr lang="el-GR" sz="2800" i="1">
                          <a:latin typeface="Cambria Math"/>
                        </a:rPr>
                        <m:t>=</m:t>
                      </m:r>
                      <m:f>
                        <m:fPr>
                          <m:ctrlPr>
                            <a:rPr lang="el-GR" sz="2800" i="1">
                              <a:latin typeface="Cambria Math"/>
                            </a:rPr>
                          </m:ctrlPr>
                        </m:fPr>
                        <m:num>
                          <m:nary>
                            <m:naryPr>
                              <m:chr m:val="∑"/>
                              <m:limLoc m:val="undOvr"/>
                              <m:subHide m:val="on"/>
                              <m:supHide m:val="on"/>
                              <m:ctrlPr>
                                <a:rPr lang="el-GR" sz="2800" i="1">
                                  <a:latin typeface="Cambria Math"/>
                                </a:rPr>
                              </m:ctrlPr>
                            </m:naryPr>
                            <m:sub/>
                            <m:sup/>
                            <m:e>
                              <m:sSup>
                                <m:sSupPr>
                                  <m:ctrlPr>
                                    <a:rPr lang="el-GR" sz="2800" i="1">
                                      <a:latin typeface="Cambria Math"/>
                                    </a:rPr>
                                  </m:ctrlPr>
                                </m:sSupPr>
                                <m:e>
                                  <m:r>
                                    <a:rPr lang="el-GR" sz="2800" i="1">
                                      <a:latin typeface="Cambria Math"/>
                                    </a:rPr>
                                    <m:t>(</m:t>
                                  </m:r>
                                  <m:r>
                                    <a:rPr lang="el-GR" sz="2800" i="1">
                                      <a:latin typeface="Cambria Math"/>
                                    </a:rPr>
                                    <m:t>𝑑</m:t>
                                  </m:r>
                                  <m:r>
                                    <a:rPr lang="el-GR" sz="2800" i="1">
                                      <a:latin typeface="Cambria Math"/>
                                    </a:rPr>
                                    <m:t>−</m:t>
                                  </m:r>
                                  <m:acc>
                                    <m:accPr>
                                      <m:chr m:val="̅"/>
                                      <m:ctrlPr>
                                        <a:rPr lang="el-GR" sz="2800" i="1">
                                          <a:latin typeface="Cambria Math"/>
                                        </a:rPr>
                                      </m:ctrlPr>
                                    </m:accPr>
                                    <m:e>
                                      <m:r>
                                        <a:rPr lang="el-GR" sz="2800" i="1">
                                          <a:latin typeface="Cambria Math"/>
                                        </a:rPr>
                                        <m:t>𝑑</m:t>
                                      </m:r>
                                    </m:e>
                                  </m:acc>
                                  <m:r>
                                    <a:rPr lang="el-GR" sz="2800" i="1">
                                      <a:latin typeface="Cambria Math"/>
                                    </a:rPr>
                                    <m:t>)</m:t>
                                  </m:r>
                                </m:e>
                                <m:sup>
                                  <m:r>
                                    <a:rPr lang="el-GR" sz="2800" i="1">
                                      <a:latin typeface="Cambria Math"/>
                                    </a:rPr>
                                    <m:t>2</m:t>
                                  </m:r>
                                </m:sup>
                              </m:sSup>
                            </m:e>
                          </m:nary>
                        </m:num>
                        <m:den>
                          <m:r>
                            <a:rPr lang="el-GR" sz="2800" i="1">
                              <a:latin typeface="Cambria Math"/>
                            </a:rPr>
                            <m:t>𝑛</m:t>
                          </m:r>
                          <m:r>
                            <a:rPr lang="el-GR" sz="2800" i="1">
                              <a:latin typeface="Cambria Math"/>
                            </a:rPr>
                            <m:t>−1</m:t>
                          </m:r>
                        </m:den>
                      </m:f>
                      <m:r>
                        <a:rPr lang="el-GR" sz="2800" i="1">
                          <a:latin typeface="Cambria Math"/>
                        </a:rPr>
                        <m:t>=</m:t>
                      </m:r>
                      <m:f>
                        <m:fPr>
                          <m:ctrlPr>
                            <a:rPr lang="el-GR" sz="2800" i="1">
                              <a:latin typeface="Cambria Math"/>
                            </a:rPr>
                          </m:ctrlPr>
                        </m:fPr>
                        <m:num>
                          <m:r>
                            <a:rPr lang="el-GR" sz="2800" i="1">
                              <a:latin typeface="Cambria Math"/>
                            </a:rPr>
                            <m:t>1</m:t>
                          </m:r>
                          <m:r>
                            <a:rPr lang="el-GR" sz="2800" b="0" i="1" smtClean="0">
                              <a:latin typeface="Cambria Math"/>
                            </a:rPr>
                            <m:t>4</m:t>
                          </m:r>
                        </m:num>
                        <m:den>
                          <m:r>
                            <a:rPr lang="el-GR" sz="2800" i="1">
                              <a:latin typeface="Cambria Math"/>
                            </a:rPr>
                            <m:t>3</m:t>
                          </m:r>
                        </m:den>
                      </m:f>
                      <m:r>
                        <a:rPr lang="el-GR" sz="2800" i="1">
                          <a:latin typeface="Cambria Math"/>
                        </a:rPr>
                        <m:t>=</m:t>
                      </m:r>
                      <m:r>
                        <a:rPr lang="el-GR" sz="2800" b="0" i="1" smtClean="0">
                          <a:latin typeface="Cambria Math"/>
                        </a:rPr>
                        <m:t>4.7</m:t>
                      </m:r>
                    </m:oMath>
                  </m:oMathPara>
                </a14:m>
                <a:endParaRPr lang="el-GR" sz="2800" dirty="0"/>
              </a:p>
            </p:txBody>
          </p:sp>
        </mc:Choice>
        <mc:Fallback xmlns="">
          <p:sp>
            <p:nvSpPr>
              <p:cNvPr id="11" name="Ορθογώνιο 10"/>
              <p:cNvSpPr>
                <a:spLocks noRot="1" noChangeAspect="1" noMove="1" noResize="1" noEditPoints="1" noAdjustHandles="1" noChangeArrowheads="1" noChangeShapeType="1" noTextEdit="1"/>
              </p:cNvSpPr>
              <p:nvPr/>
            </p:nvSpPr>
            <p:spPr>
              <a:xfrm>
                <a:off x="3041805" y="3070601"/>
                <a:ext cx="4452244" cy="1063817"/>
              </a:xfrm>
              <a:prstGeom prst="rect">
                <a:avLst/>
              </a:prstGeom>
              <a:blipFill rotWithShape="1">
                <a:blip r:embed="rId4"/>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500653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847048208"/>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73863">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μετά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oMath>
                            </m:oMathPara>
                          </a14:m>
                          <a:endParaRPr lang="en-US" sz="2600" b="0" i="0" u="none" strike="noStrike" dirty="0">
                            <a:solidFill>
                              <a:srgbClr val="000000"/>
                            </a:solidFill>
                            <a:effectLst/>
                            <a:latin typeface="Calibri"/>
                          </a:endParaRPr>
                        </a:p>
                      </a:txBody>
                      <a:tcPr marL="6350" marR="6350" marT="6350" marB="0" anchor="b"/>
                    </a:tc>
                    <a:tc>
                      <a:txBody>
                        <a:bodyPr/>
                        <a:lstStyle/>
                        <a:p>
                          <a:pPr algn="ctr" rtl="0" fontAlgn="b"/>
                          <a14:m>
                            <m:oMathPara xmlns:m="http://schemas.openxmlformats.org/officeDocument/2006/math">
                              <m:oMathParaPr>
                                <m:jc m:val="centerGroup"/>
                              </m:oMathParaPr>
                              <m:oMath xmlns:m="http://schemas.openxmlformats.org/officeDocument/2006/math">
                                <m:r>
                                  <a:rPr lang="en-US" sz="2600" b="0" i="1" u="none" strike="noStrike" smtClean="0">
                                    <a:solidFill>
                                      <a:srgbClr val="000000"/>
                                    </a:solidFill>
                                    <a:effectLst/>
                                    <a:latin typeface="Cambria Math"/>
                                  </a:rPr>
                                  <m:t>(</m:t>
                                </m:r>
                                <m:sSup>
                                  <m:sSupPr>
                                    <m:ctrlPr>
                                      <a:rPr lang="en-US" sz="2600" b="0" i="1" u="none" strike="noStrike" smtClean="0">
                                        <a:solidFill>
                                          <a:srgbClr val="000000"/>
                                        </a:solidFill>
                                        <a:effectLst/>
                                        <a:latin typeface="Cambria Math"/>
                                      </a:rPr>
                                    </m:ctrlPr>
                                  </m:sSupPr>
                                  <m:e>
                                    <m:r>
                                      <a:rPr lang="en-US" sz="2600" b="0" i="1" u="none" strike="noStrike" smtClean="0">
                                        <a:solidFill>
                                          <a:srgbClr val="000000"/>
                                        </a:solidFill>
                                        <a:effectLst/>
                                        <a:latin typeface="Cambria Math"/>
                                      </a:rPr>
                                      <m:t>𝑑</m:t>
                                    </m:r>
                                    <m:r>
                                      <a:rPr lang="en-US" sz="2600" b="0" i="1" u="none" strike="noStrike" smtClean="0">
                                        <a:solidFill>
                                          <a:srgbClr val="000000"/>
                                        </a:solidFill>
                                        <a:effectLst/>
                                        <a:latin typeface="Cambria Math"/>
                                      </a:rPr>
                                      <m:t>−</m:t>
                                    </m:r>
                                    <m:acc>
                                      <m:accPr>
                                        <m:chr m:val="̅"/>
                                        <m:ctrlPr>
                                          <a:rPr lang="en-US" sz="2600" b="0" i="1" u="none" strike="noStrike" smtClean="0">
                                            <a:solidFill>
                                              <a:srgbClr val="000000"/>
                                            </a:solidFill>
                                            <a:effectLst/>
                                            <a:latin typeface="Cambria Math"/>
                                          </a:rPr>
                                        </m:ctrlPr>
                                      </m:accPr>
                                      <m:e>
                                        <m:r>
                                          <a:rPr lang="en-US" sz="2600" b="0" i="1" u="none" strike="noStrike" smtClean="0">
                                            <a:solidFill>
                                              <a:srgbClr val="000000"/>
                                            </a:solidFill>
                                            <a:effectLst/>
                                            <a:latin typeface="Cambria Math"/>
                                          </a:rPr>
                                          <m:t>𝑑</m:t>
                                        </m:r>
                                      </m:e>
                                    </m:acc>
                                    <m:r>
                                      <a:rPr lang="en-US" sz="2600" b="0" i="1" u="none" strike="noStrike" smtClean="0">
                                        <a:solidFill>
                                          <a:srgbClr val="000000"/>
                                        </a:solidFill>
                                        <a:effectLst/>
                                        <a:latin typeface="Cambria Math"/>
                                      </a:rPr>
                                      <m:t>)</m:t>
                                    </m:r>
                                  </m:e>
                                  <m:sup>
                                    <m:r>
                                      <a:rPr lang="en-US" sz="2600" b="0" i="1" u="none" strike="noStrike" smtClean="0">
                                        <a:solidFill>
                                          <a:srgbClr val="000000"/>
                                        </a:solidFill>
                                        <a:effectLst/>
                                        <a:latin typeface="Cambria Math"/>
                                      </a:rPr>
                                      <m:t>2</m:t>
                                    </m:r>
                                  </m:sup>
                                </m:sSup>
                              </m:oMath>
                            </m:oMathPara>
                          </a14:m>
                          <a:endParaRPr lang="en-US" sz="2600" b="0" i="0" u="none" strike="noStrike" dirty="0">
                            <a:solidFill>
                              <a:srgbClr val="000000"/>
                            </a:solidFill>
                            <a:effectLst/>
                            <a:latin typeface="+mn-lt"/>
                          </a:endParaRPr>
                        </a:p>
                      </a:txBody>
                      <a:tcPr marL="6350" marR="6350" marT="6350" marB="0" anchor="b"/>
                    </a:tc>
                  </a:tr>
                  <a:tr h="388795">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7</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9</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5</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r>
                  <a:tr h="388795">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6</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9</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388795">
                    <a:tc gridSpan="3">
                      <a:txBody>
                        <a:bodyPr/>
                        <a:lstStyle/>
                        <a:p>
                          <a:pPr algn="l" fontAlgn="b"/>
                          <a:r>
                            <a:rPr lang="el-GR" sz="2600" u="none" strike="noStrike">
                              <a:effectLst/>
                            </a:rPr>
                            <a:t>Σύνολο </a:t>
                          </a:r>
                          <a:endParaRPr lang="el-GR" sz="2600" b="0" i="0" u="none" strike="noStrike">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10</a:t>
                          </a:r>
                          <a:endParaRPr lang="el-GR" sz="2600" b="0" i="0" u="none" strike="noStrike" dirty="0">
                            <a:solidFill>
                              <a:srgbClr val="000000"/>
                            </a:solidFill>
                            <a:effectLst/>
                            <a:latin typeface="Calibri"/>
                          </a:endParaRPr>
                        </a:p>
                      </a:txBody>
                      <a:tcPr marL="6350" marR="6350" marT="6350" marB="0" anchor="b"/>
                    </a:tc>
                  </a:tr>
                </a:tbl>
              </a:graphicData>
            </a:graphic>
          </p:graphicFrame>
        </mc:Choice>
        <mc:Fallback xmlns="">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847048208"/>
                  </p:ext>
                </p:extLst>
              </p:nvPr>
            </p:nvGraphicFramePr>
            <p:xfrm>
              <a:off x="0" y="-2"/>
              <a:ext cx="8244408" cy="2811780"/>
            </p:xfrm>
            <a:graphic>
              <a:graphicData uri="http://schemas.openxmlformats.org/drawingml/2006/table">
                <a:tbl>
                  <a:tblPr>
                    <a:tableStyleId>{5C22544A-7EE6-4342-B048-85BDC9FD1C3A}</a:tableStyleId>
                  </a:tblPr>
                  <a:tblGrid>
                    <a:gridCol w="1374068"/>
                    <a:gridCol w="1374068"/>
                    <a:gridCol w="1374068"/>
                    <a:gridCol w="1374068"/>
                    <a:gridCol w="1374068"/>
                    <a:gridCol w="1374068"/>
                  </a:tblGrid>
                  <a:tr h="798830">
                    <a:tc>
                      <a:txBody>
                        <a:bodyPr/>
                        <a:lstStyle/>
                        <a:p>
                          <a:pPr algn="ctr" rtl="0" fontAlgn="b"/>
                          <a:r>
                            <a:rPr lang="el-GR" sz="2600" u="none" strike="noStrike" dirty="0">
                              <a:effectLst/>
                            </a:rPr>
                            <a:t>Άτομα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πριν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Βαθμός μετά </a:t>
                          </a:r>
                          <a:endParaRPr lang="el-GR" sz="2600" b="0" i="0" u="none" strike="noStrike" dirty="0">
                            <a:solidFill>
                              <a:srgbClr val="000000"/>
                            </a:solidFill>
                            <a:effectLst/>
                            <a:latin typeface="Calibri"/>
                          </a:endParaRPr>
                        </a:p>
                      </a:txBody>
                      <a:tcPr marL="6350" marR="6350" marT="6350" marB="0" anchor="b"/>
                    </a:tc>
                    <a:tc>
                      <a:txBody>
                        <a:bodyPr/>
                        <a:lstStyle/>
                        <a:p>
                          <a:endParaRPr lang="el-GR"/>
                        </a:p>
                      </a:txBody>
                      <a:tcPr marL="6350" marR="6350" marT="6350" marB="0" anchor="b">
                        <a:blipFill rotWithShape="1">
                          <a:blip r:embed="rId2"/>
                          <a:stretch>
                            <a:fillRect l="-300444" t="-10687" r="-200889" b="-277863"/>
                          </a:stretch>
                        </a:blipFill>
                      </a:tcPr>
                    </a:tc>
                    <a:tc>
                      <a:txBody>
                        <a:bodyPr/>
                        <a:lstStyle/>
                        <a:p>
                          <a:endParaRPr lang="el-GR"/>
                        </a:p>
                      </a:txBody>
                      <a:tcPr marL="6350" marR="6350" marT="6350" marB="0" anchor="b">
                        <a:blipFill rotWithShape="1">
                          <a:blip r:embed="rId2"/>
                          <a:stretch>
                            <a:fillRect l="-398673" t="-10687" r="-100000" b="-277863"/>
                          </a:stretch>
                        </a:blipFill>
                      </a:tcPr>
                    </a:tc>
                    <a:tc>
                      <a:txBody>
                        <a:bodyPr/>
                        <a:lstStyle/>
                        <a:p>
                          <a:endParaRPr lang="el-GR"/>
                        </a:p>
                      </a:txBody>
                      <a:tcPr marL="6350" marR="6350" marT="6350" marB="0" anchor="b">
                        <a:blipFill rotWithShape="1">
                          <a:blip r:embed="rId2"/>
                          <a:stretch>
                            <a:fillRect l="-500889" t="-10687" r="-444" b="-277863"/>
                          </a:stretch>
                        </a:blipFill>
                      </a:tcPr>
                    </a:tc>
                  </a:tr>
                  <a:tr h="402590">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7</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9</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5</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4</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-2</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0</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1</a:t>
                          </a:r>
                          <a:endParaRPr lang="el-GR" sz="2600" b="0" i="0" u="none" strike="noStrike">
                            <a:solidFill>
                              <a:srgbClr val="000000"/>
                            </a:solidFill>
                            <a:effectLst/>
                            <a:latin typeface="Calibri"/>
                          </a:endParaRPr>
                        </a:p>
                      </a:txBody>
                      <a:tcPr marL="6350" marR="6350" marT="6350" marB="0" anchor="b"/>
                    </a:tc>
                  </a:tr>
                  <a:tr h="402590">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6</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9</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a:effectLst/>
                            </a:rPr>
                            <a:t>3</a:t>
                          </a:r>
                          <a:endParaRPr lang="el-GR" sz="2600" b="0" i="0" u="none" strike="noStrike">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2</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r>
                  <a:tr h="402590">
                    <a:tc gridSpan="3">
                      <a:txBody>
                        <a:bodyPr/>
                        <a:lstStyle/>
                        <a:p>
                          <a:pPr algn="l" fontAlgn="b"/>
                          <a:r>
                            <a:rPr lang="el-GR" sz="2600" u="none" strike="noStrike">
                              <a:effectLst/>
                            </a:rPr>
                            <a:t>Σύνολο </a:t>
                          </a:r>
                          <a:endParaRPr lang="el-GR" sz="2600" b="0" i="0" u="none" strike="noStrike">
                            <a:solidFill>
                              <a:srgbClr val="000000"/>
                            </a:solidFill>
                            <a:effectLst/>
                            <a:latin typeface="Calibri"/>
                          </a:endParaRPr>
                        </a:p>
                      </a:txBody>
                      <a:tcPr marL="6350" marR="6350" marT="6350" marB="0" anchor="b"/>
                    </a:tc>
                    <a:tc hMerge="1">
                      <a:txBody>
                        <a:bodyPr/>
                        <a:lstStyle/>
                        <a:p>
                          <a:endParaRPr lang="el-GR"/>
                        </a:p>
                      </a:txBody>
                      <a:tcPr/>
                    </a:tc>
                    <a:tc hMerge="1">
                      <a:txBody>
                        <a:bodyPr/>
                        <a:lstStyle/>
                        <a:p>
                          <a:endParaRPr lang="el-GR"/>
                        </a:p>
                      </a:txBody>
                      <a:tcPr/>
                    </a:tc>
                    <a:tc>
                      <a:txBody>
                        <a:bodyPr/>
                        <a:lstStyle/>
                        <a:p>
                          <a:pPr algn="ctr" fontAlgn="b"/>
                          <a:r>
                            <a:rPr lang="el-GR" sz="2600" u="none" strike="noStrike">
                              <a:effectLst/>
                            </a:rPr>
                            <a:t>4</a:t>
                          </a:r>
                          <a:endParaRPr lang="el-GR" sz="2600" b="0" i="0" u="none" strike="noStrike">
                            <a:solidFill>
                              <a:srgbClr val="000000"/>
                            </a:solidFill>
                            <a:effectLst/>
                            <a:latin typeface="Calibri"/>
                          </a:endParaRPr>
                        </a:p>
                      </a:txBody>
                      <a:tcPr marL="6350" marR="6350" marT="6350" marB="0" anchor="b"/>
                    </a:tc>
                    <a:tc>
                      <a:txBody>
                        <a:bodyPr/>
                        <a:lstStyle/>
                        <a:p>
                          <a:pPr algn="l" fontAlgn="b"/>
                          <a:r>
                            <a:rPr lang="el-GR" sz="2600" u="none" strike="noStrike" dirty="0">
                              <a:effectLst/>
                            </a:rPr>
                            <a:t> </a:t>
                          </a:r>
                          <a:endParaRPr lang="el-GR" sz="2600" b="0" i="0" u="none" strike="noStrike" dirty="0">
                            <a:solidFill>
                              <a:srgbClr val="000000"/>
                            </a:solidFill>
                            <a:effectLst/>
                            <a:latin typeface="Calibri"/>
                          </a:endParaRPr>
                        </a:p>
                      </a:txBody>
                      <a:tcPr marL="6350" marR="6350" marT="6350" marB="0" anchor="b"/>
                    </a:tc>
                    <a:tc>
                      <a:txBody>
                        <a:bodyPr/>
                        <a:lstStyle/>
                        <a:p>
                          <a:pPr algn="ctr" rtl="0" fontAlgn="b"/>
                          <a:r>
                            <a:rPr lang="el-GR" sz="2600" u="none" strike="noStrike" dirty="0">
                              <a:effectLst/>
                            </a:rPr>
                            <a:t>10</a:t>
                          </a:r>
                          <a:endParaRPr lang="el-GR" sz="2600" b="0" i="0" u="none" strike="noStrike" dirty="0">
                            <a:solidFill>
                              <a:srgbClr val="000000"/>
                            </a:solidFill>
                            <a:effectLst/>
                            <a:latin typeface="Calibri"/>
                          </a:endParaRPr>
                        </a:p>
                      </a:txBody>
                      <a:tcPr marL="6350" marR="6350" marT="6350" marB="0" anchor="b"/>
                    </a:tc>
                  </a:tr>
                </a:tbl>
              </a:graphicData>
            </a:graphic>
          </p:graphicFrame>
        </mc:Fallback>
      </mc:AlternateContent>
      <mc:AlternateContent xmlns:mc="http://schemas.openxmlformats.org/markup-compatibility/2006" xmlns:a14="http://schemas.microsoft.com/office/drawing/2010/main">
        <mc:Choice Requires="a14">
          <p:sp>
            <p:nvSpPr>
              <p:cNvPr id="8" name="Ορθογώνιο 7"/>
              <p:cNvSpPr/>
              <p:nvPr/>
            </p:nvSpPr>
            <p:spPr>
              <a:xfrm>
                <a:off x="3851920" y="4253291"/>
                <a:ext cx="4242252" cy="1094467"/>
              </a:xfrm>
              <a:prstGeom prst="rect">
                <a:avLst/>
              </a:prstGeom>
            </p:spPr>
            <p:txBody>
              <a:bodyPr wrap="none">
                <a:spAutoFit/>
              </a:bodyPr>
              <a:lstStyle/>
              <a:p>
                <a14:m>
                  <m:oMath xmlns:m="http://schemas.openxmlformats.org/officeDocument/2006/math">
                    <m:sSub>
                      <m:sSubPr>
                        <m:ctrlPr>
                          <a:rPr lang="el-GR" sz="3200" i="1" smtClean="0">
                            <a:latin typeface="Cambria Math"/>
                          </a:rPr>
                        </m:ctrlPr>
                      </m:sSubPr>
                      <m:e>
                        <m:r>
                          <a:rPr lang="el-GR" sz="3200" i="1">
                            <a:latin typeface="Cambria Math"/>
                          </a:rPr>
                          <m:t>𝑆</m:t>
                        </m:r>
                      </m:e>
                      <m:sub>
                        <m:r>
                          <a:rPr lang="el-GR" sz="3200" i="1">
                            <a:latin typeface="Cambria Math"/>
                          </a:rPr>
                          <m:t>𝑑</m:t>
                        </m:r>
                      </m:sub>
                    </m:sSub>
                    <m:r>
                      <a:rPr lang="el-GR" sz="3200" i="1">
                        <a:latin typeface="Cambria Math"/>
                      </a:rPr>
                      <m:t>=</m:t>
                    </m:r>
                    <m:rad>
                      <m:radPr>
                        <m:degHide m:val="on"/>
                        <m:ctrlPr>
                          <a:rPr lang="el-GR" sz="3200" i="1">
                            <a:latin typeface="Cambria Math"/>
                          </a:rPr>
                        </m:ctrlPr>
                      </m:radPr>
                      <m:deg/>
                      <m:e>
                        <m:sSubSup>
                          <m:sSubSupPr>
                            <m:ctrlPr>
                              <a:rPr lang="el-GR" sz="3200" i="1">
                                <a:latin typeface="Cambria Math"/>
                              </a:rPr>
                            </m:ctrlPr>
                          </m:sSubSupPr>
                          <m:e>
                            <m:r>
                              <a:rPr lang="en-US" sz="3200" i="1">
                                <a:latin typeface="Cambria Math"/>
                              </a:rPr>
                              <m:t>𝑆</m:t>
                            </m:r>
                          </m:e>
                          <m:sub>
                            <m:r>
                              <a:rPr lang="el-GR" sz="3200" i="1">
                                <a:latin typeface="Cambria Math"/>
                              </a:rPr>
                              <m:t>𝑑</m:t>
                            </m:r>
                          </m:sub>
                          <m:sup>
                            <m:r>
                              <a:rPr lang="el-GR" sz="3200" i="1">
                                <a:latin typeface="Cambria Math"/>
                              </a:rPr>
                              <m:t>2</m:t>
                            </m:r>
                          </m:sup>
                        </m:sSubSup>
                      </m:e>
                    </m:rad>
                    <m:r>
                      <a:rPr lang="el-GR" sz="3200" i="1">
                        <a:latin typeface="Cambria Math"/>
                      </a:rPr>
                      <m:t>=</m:t>
                    </m:r>
                    <m:rad>
                      <m:radPr>
                        <m:degHide m:val="on"/>
                        <m:ctrlPr>
                          <a:rPr lang="el-GR" sz="3200" i="1">
                            <a:latin typeface="Cambria Math"/>
                          </a:rPr>
                        </m:ctrlPr>
                      </m:radPr>
                      <m:deg/>
                      <m:e>
                        <m:r>
                          <a:rPr lang="el-GR" sz="3200" b="0" i="1" smtClean="0">
                            <a:latin typeface="Cambria Math"/>
                          </a:rPr>
                          <m:t>4</m:t>
                        </m:r>
                        <m:r>
                          <a:rPr lang="el-GR" sz="3200" i="1">
                            <a:latin typeface="Cambria Math"/>
                          </a:rPr>
                          <m:t>,</m:t>
                        </m:r>
                        <m:r>
                          <a:rPr lang="el-GR" sz="3200" b="0" i="1" smtClean="0">
                            <a:latin typeface="Cambria Math"/>
                          </a:rPr>
                          <m:t>7</m:t>
                        </m:r>
                      </m:e>
                    </m:rad>
                    <m:r>
                      <a:rPr lang="el-GR" sz="3200" i="1">
                        <a:latin typeface="Cambria Math"/>
                      </a:rPr>
                      <m:t>=</m:t>
                    </m:r>
                    <m:r>
                      <a:rPr lang="el-GR" sz="3200" b="0" i="1" smtClean="0">
                        <a:latin typeface="Cambria Math"/>
                      </a:rPr>
                      <m:t>2</m:t>
                    </m:r>
                    <m:r>
                      <a:rPr lang="el-GR" sz="3200" i="1">
                        <a:latin typeface="Cambria Math"/>
                      </a:rPr>
                      <m:t>,</m:t>
                    </m:r>
                  </m:oMath>
                </a14:m>
                <a:r>
                  <a:rPr lang="el-GR" sz="3200" dirty="0" smtClean="0"/>
                  <a:t>1</a:t>
                </a:r>
                <a:endParaRPr lang="el-GR" sz="3200" dirty="0"/>
              </a:p>
            </p:txBody>
          </p:sp>
        </mc:Choice>
        <mc:Fallback xmlns="">
          <p:sp>
            <p:nvSpPr>
              <p:cNvPr id="8" name="Ορθογώνιο 7"/>
              <p:cNvSpPr>
                <a:spLocks noRot="1" noChangeAspect="1" noMove="1" noResize="1" noEditPoints="1" noAdjustHandles="1" noChangeArrowheads="1" noChangeShapeType="1" noTextEdit="1"/>
              </p:cNvSpPr>
              <p:nvPr/>
            </p:nvSpPr>
            <p:spPr>
              <a:xfrm>
                <a:off x="3851920" y="4253291"/>
                <a:ext cx="4242252" cy="1094467"/>
              </a:xfrm>
              <a:prstGeom prst="rect">
                <a:avLst/>
              </a:prstGeom>
              <a:blipFill rotWithShape="1">
                <a:blip r:embed="rId3"/>
                <a:stretch>
                  <a:fillRect r="-2586" b="-2235"/>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9" name="Ορθογώνιο 8"/>
              <p:cNvSpPr/>
              <p:nvPr/>
            </p:nvSpPr>
            <p:spPr>
              <a:xfrm>
                <a:off x="0" y="5188171"/>
                <a:ext cx="4666470" cy="164679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3200" i="1" smtClean="0">
                          <a:latin typeface="Cambria Math"/>
                        </a:rPr>
                        <m:t>𝑡</m:t>
                      </m:r>
                      <m:r>
                        <a:rPr lang="en-US" sz="3200" i="1" smtClean="0">
                          <a:latin typeface="Cambria Math"/>
                        </a:rPr>
                        <m:t>=</m:t>
                      </m:r>
                      <m:f>
                        <m:fPr>
                          <m:ctrlPr>
                            <a:rPr lang="el-GR" sz="3200" i="1">
                              <a:latin typeface="Cambria Math"/>
                            </a:rPr>
                          </m:ctrlPr>
                        </m:fPr>
                        <m:num>
                          <m:acc>
                            <m:accPr>
                              <m:chr m:val="̅"/>
                              <m:ctrlPr>
                                <a:rPr lang="el-GR" sz="3200" i="1">
                                  <a:latin typeface="Cambria Math"/>
                                </a:rPr>
                              </m:ctrlPr>
                            </m:accPr>
                            <m:e>
                              <m:r>
                                <a:rPr lang="en-US" sz="3200" i="1">
                                  <a:latin typeface="Cambria Math"/>
                                </a:rPr>
                                <m:t>𝑑</m:t>
                              </m:r>
                            </m:e>
                          </m:acc>
                          <m:r>
                            <a:rPr lang="en-US" sz="3200" i="1">
                              <a:latin typeface="Cambria Math"/>
                            </a:rPr>
                            <m:t>−</m:t>
                          </m:r>
                          <m:sSub>
                            <m:sSubPr>
                              <m:ctrlPr>
                                <a:rPr lang="el-GR" sz="3200" i="1">
                                  <a:latin typeface="Cambria Math"/>
                                </a:rPr>
                              </m:ctrlPr>
                            </m:sSubPr>
                            <m:e>
                              <m:r>
                                <a:rPr lang="el-GR" sz="3200" i="1">
                                  <a:latin typeface="Cambria Math"/>
                                </a:rPr>
                                <m:t>𝜇</m:t>
                              </m:r>
                            </m:e>
                            <m:sub>
                              <m:r>
                                <a:rPr lang="el-GR" sz="3200" i="1">
                                  <a:latin typeface="Cambria Math"/>
                                </a:rPr>
                                <m:t>𝑑</m:t>
                              </m:r>
                            </m:sub>
                          </m:sSub>
                        </m:num>
                        <m:den>
                          <m:f>
                            <m:fPr>
                              <m:ctrlPr>
                                <a:rPr lang="el-GR" sz="3200" i="1">
                                  <a:latin typeface="Cambria Math"/>
                                </a:rPr>
                              </m:ctrlPr>
                            </m:fPr>
                            <m:num>
                              <m:sSub>
                                <m:sSubPr>
                                  <m:ctrlPr>
                                    <a:rPr lang="el-GR" sz="3200" i="1">
                                      <a:latin typeface="Cambria Math"/>
                                    </a:rPr>
                                  </m:ctrlPr>
                                </m:sSubPr>
                                <m:e>
                                  <m:r>
                                    <a:rPr lang="el-GR" sz="3200" i="1">
                                      <a:latin typeface="Cambria Math"/>
                                    </a:rPr>
                                    <m:t>𝑆</m:t>
                                  </m:r>
                                </m:e>
                                <m:sub>
                                  <m:r>
                                    <a:rPr lang="el-GR" sz="3200" i="1">
                                      <a:latin typeface="Cambria Math"/>
                                    </a:rPr>
                                    <m:t>𝑑</m:t>
                                  </m:r>
                                </m:sub>
                              </m:sSub>
                            </m:num>
                            <m:den>
                              <m:rad>
                                <m:radPr>
                                  <m:degHide m:val="on"/>
                                  <m:ctrlPr>
                                    <a:rPr lang="el-GR" sz="3200" i="1">
                                      <a:latin typeface="Cambria Math"/>
                                    </a:rPr>
                                  </m:ctrlPr>
                                </m:radPr>
                                <m:deg/>
                                <m:e>
                                  <m:r>
                                    <a:rPr lang="en-US" sz="3200" i="1">
                                      <a:latin typeface="Cambria Math"/>
                                    </a:rPr>
                                    <m:t>𝑛</m:t>
                                  </m:r>
                                </m:e>
                              </m:rad>
                            </m:den>
                          </m:f>
                        </m:den>
                      </m:f>
                      <m:r>
                        <a:rPr lang="en-US" sz="3200" i="1">
                          <a:latin typeface="Cambria Math"/>
                        </a:rPr>
                        <m:t>=</m:t>
                      </m:r>
                      <m:f>
                        <m:fPr>
                          <m:ctrlPr>
                            <a:rPr lang="el-GR" sz="3200" i="1">
                              <a:latin typeface="Cambria Math"/>
                            </a:rPr>
                          </m:ctrlPr>
                        </m:fPr>
                        <m:num>
                          <m:r>
                            <a:rPr lang="el-GR" sz="3200" b="0" i="1" smtClean="0">
                              <a:latin typeface="Cambria Math"/>
                            </a:rPr>
                            <m:t>2</m:t>
                          </m:r>
                          <m:r>
                            <a:rPr lang="en-US" sz="3200" i="1">
                              <a:latin typeface="Cambria Math"/>
                            </a:rPr>
                            <m:t>−0</m:t>
                          </m:r>
                        </m:num>
                        <m:den>
                          <m:f>
                            <m:fPr>
                              <m:ctrlPr>
                                <a:rPr lang="el-GR" sz="3200" i="1">
                                  <a:latin typeface="Cambria Math"/>
                                </a:rPr>
                              </m:ctrlPr>
                            </m:fPr>
                            <m:num>
                              <m:r>
                                <a:rPr lang="el-GR" sz="3200" b="0" i="1" smtClean="0">
                                  <a:latin typeface="Cambria Math"/>
                                </a:rPr>
                                <m:t>2</m:t>
                              </m:r>
                              <m:r>
                                <a:rPr lang="el-GR" sz="3200" i="1">
                                  <a:latin typeface="Cambria Math"/>
                                </a:rPr>
                                <m:t>,</m:t>
                              </m:r>
                              <m:r>
                                <a:rPr lang="el-GR" sz="3200" b="0" i="1" smtClean="0">
                                  <a:latin typeface="Cambria Math"/>
                                </a:rPr>
                                <m:t>1</m:t>
                              </m:r>
                            </m:num>
                            <m:den>
                              <m:rad>
                                <m:radPr>
                                  <m:degHide m:val="on"/>
                                  <m:ctrlPr>
                                    <a:rPr lang="el-GR" sz="3200" i="1">
                                      <a:latin typeface="Cambria Math"/>
                                    </a:rPr>
                                  </m:ctrlPr>
                                </m:radPr>
                                <m:deg/>
                                <m:e>
                                  <m:r>
                                    <a:rPr lang="en-US" sz="3200" i="1">
                                      <a:latin typeface="Cambria Math"/>
                                    </a:rPr>
                                    <m:t>4</m:t>
                                  </m:r>
                                </m:e>
                              </m:rad>
                            </m:den>
                          </m:f>
                        </m:den>
                      </m:f>
                      <m:r>
                        <a:rPr lang="en-US" sz="3200" i="1">
                          <a:latin typeface="Cambria Math"/>
                        </a:rPr>
                        <m:t>=1,</m:t>
                      </m:r>
                      <m:r>
                        <a:rPr lang="el-GR" sz="3200" b="0" i="1" smtClean="0">
                          <a:latin typeface="Cambria Math"/>
                        </a:rPr>
                        <m:t>9</m:t>
                      </m:r>
                    </m:oMath>
                  </m:oMathPara>
                </a14:m>
                <a:endParaRPr lang="el-GR" sz="3200" dirty="0"/>
              </a:p>
            </p:txBody>
          </p:sp>
        </mc:Choice>
        <mc:Fallback xmlns="">
          <p:sp>
            <p:nvSpPr>
              <p:cNvPr id="9" name="Ορθογώνιο 8"/>
              <p:cNvSpPr>
                <a:spLocks noRot="1" noChangeAspect="1" noMove="1" noResize="1" noEditPoints="1" noAdjustHandles="1" noChangeArrowheads="1" noChangeShapeType="1" noTextEdit="1"/>
              </p:cNvSpPr>
              <p:nvPr/>
            </p:nvSpPr>
            <p:spPr>
              <a:xfrm>
                <a:off x="0" y="5188171"/>
                <a:ext cx="4666470" cy="1646797"/>
              </a:xfrm>
              <a:prstGeom prst="rect">
                <a:avLst/>
              </a:prstGeom>
              <a:blipFill rotWithShape="1">
                <a:blip r:embed="rId4"/>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107504" y="3068960"/>
                <a:ext cx="2051524" cy="101431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acc>
                        <m:accPr>
                          <m:chr m:val="̅"/>
                          <m:ctrlPr>
                            <a:rPr lang="en-US" sz="3200" i="1" smtClean="0">
                              <a:latin typeface="Cambria Math"/>
                            </a:rPr>
                          </m:ctrlPr>
                        </m:accPr>
                        <m:e>
                          <m:r>
                            <a:rPr lang="en-US" sz="3200" b="0" i="1" smtClean="0">
                              <a:latin typeface="Cambria Math"/>
                            </a:rPr>
                            <m:t>𝑑</m:t>
                          </m:r>
                        </m:e>
                      </m:acc>
                      <m:r>
                        <a:rPr lang="en-US" sz="3200" i="1" smtClean="0">
                          <a:latin typeface="Cambria Math"/>
                        </a:rPr>
                        <m:t>=</m:t>
                      </m:r>
                      <m:f>
                        <m:fPr>
                          <m:ctrlPr>
                            <a:rPr lang="en-US" sz="3200" i="1" smtClean="0">
                              <a:latin typeface="Cambria Math"/>
                            </a:rPr>
                          </m:ctrlPr>
                        </m:fPr>
                        <m:num>
                          <m:r>
                            <a:rPr lang="el-GR" sz="3200" b="0" i="1" smtClean="0">
                              <a:latin typeface="Cambria Math"/>
                            </a:rPr>
                            <m:t>8</m:t>
                          </m:r>
                        </m:num>
                        <m:den>
                          <m:r>
                            <a:rPr lang="en-US" sz="3200" b="0" i="1" smtClean="0">
                              <a:latin typeface="Cambria Math"/>
                            </a:rPr>
                            <m:t>4</m:t>
                          </m:r>
                        </m:den>
                      </m:f>
                      <m:r>
                        <a:rPr lang="en-US" sz="3200" b="0" i="1" smtClean="0">
                          <a:latin typeface="Cambria Math"/>
                        </a:rPr>
                        <m:t>=</m:t>
                      </m:r>
                      <m:r>
                        <a:rPr lang="el-GR" sz="3200" b="0" i="1" smtClean="0">
                          <a:latin typeface="Cambria Math"/>
                        </a:rPr>
                        <m:t>2</m:t>
                      </m:r>
                    </m:oMath>
                  </m:oMathPara>
                </a14:m>
                <a:endParaRPr lang="el-GR" sz="3200" dirty="0"/>
              </a:p>
            </p:txBody>
          </p:sp>
        </mc:Choice>
        <mc:Fallback xmlns="">
          <p:sp>
            <p:nvSpPr>
              <p:cNvPr id="10" name="TextBox 9"/>
              <p:cNvSpPr txBox="1">
                <a:spLocks noRot="1" noChangeAspect="1" noMove="1" noResize="1" noEditPoints="1" noAdjustHandles="1" noChangeArrowheads="1" noChangeShapeType="1" noTextEdit="1"/>
              </p:cNvSpPr>
              <p:nvPr/>
            </p:nvSpPr>
            <p:spPr>
              <a:xfrm>
                <a:off x="107504" y="3068960"/>
                <a:ext cx="2051524" cy="1014317"/>
              </a:xfrm>
              <a:prstGeom prst="rect">
                <a:avLst/>
              </a:prstGeom>
              <a:blipFill rotWithShape="1">
                <a:blip r:embed="rId5"/>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11" name="Ορθογώνιο 10"/>
              <p:cNvSpPr/>
              <p:nvPr/>
            </p:nvSpPr>
            <p:spPr>
              <a:xfrm>
                <a:off x="3041805" y="3070601"/>
                <a:ext cx="4452244" cy="106381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Sup>
                        <m:sSubSupPr>
                          <m:ctrlPr>
                            <a:rPr lang="el-GR" sz="2800" i="1" smtClean="0">
                              <a:latin typeface="Cambria Math"/>
                            </a:rPr>
                          </m:ctrlPr>
                        </m:sSubSupPr>
                        <m:e>
                          <m:r>
                            <a:rPr lang="en-US" sz="2800" i="1">
                              <a:latin typeface="Cambria Math"/>
                            </a:rPr>
                            <m:t>𝑆</m:t>
                          </m:r>
                        </m:e>
                        <m:sub>
                          <m:r>
                            <a:rPr lang="el-GR" sz="2800" i="1">
                              <a:latin typeface="Cambria Math"/>
                            </a:rPr>
                            <m:t>𝑑</m:t>
                          </m:r>
                        </m:sub>
                        <m:sup>
                          <m:r>
                            <a:rPr lang="el-GR" sz="2800" i="1">
                              <a:latin typeface="Cambria Math"/>
                            </a:rPr>
                            <m:t>2</m:t>
                          </m:r>
                        </m:sup>
                      </m:sSubSup>
                      <m:r>
                        <a:rPr lang="el-GR" sz="2800" i="1">
                          <a:latin typeface="Cambria Math"/>
                        </a:rPr>
                        <m:t>=</m:t>
                      </m:r>
                      <m:f>
                        <m:fPr>
                          <m:ctrlPr>
                            <a:rPr lang="el-GR" sz="2800" i="1">
                              <a:latin typeface="Cambria Math"/>
                            </a:rPr>
                          </m:ctrlPr>
                        </m:fPr>
                        <m:num>
                          <m:nary>
                            <m:naryPr>
                              <m:chr m:val="∑"/>
                              <m:limLoc m:val="undOvr"/>
                              <m:subHide m:val="on"/>
                              <m:supHide m:val="on"/>
                              <m:ctrlPr>
                                <a:rPr lang="el-GR" sz="2800" i="1">
                                  <a:latin typeface="Cambria Math"/>
                                </a:rPr>
                              </m:ctrlPr>
                            </m:naryPr>
                            <m:sub/>
                            <m:sup/>
                            <m:e>
                              <m:sSup>
                                <m:sSupPr>
                                  <m:ctrlPr>
                                    <a:rPr lang="el-GR" sz="2800" i="1">
                                      <a:latin typeface="Cambria Math"/>
                                    </a:rPr>
                                  </m:ctrlPr>
                                </m:sSupPr>
                                <m:e>
                                  <m:r>
                                    <a:rPr lang="el-GR" sz="2800" i="1">
                                      <a:latin typeface="Cambria Math"/>
                                    </a:rPr>
                                    <m:t>(</m:t>
                                  </m:r>
                                  <m:r>
                                    <a:rPr lang="el-GR" sz="2800" i="1">
                                      <a:latin typeface="Cambria Math"/>
                                    </a:rPr>
                                    <m:t>𝑑</m:t>
                                  </m:r>
                                  <m:r>
                                    <a:rPr lang="el-GR" sz="2800" i="1">
                                      <a:latin typeface="Cambria Math"/>
                                    </a:rPr>
                                    <m:t>−</m:t>
                                  </m:r>
                                  <m:acc>
                                    <m:accPr>
                                      <m:chr m:val="̅"/>
                                      <m:ctrlPr>
                                        <a:rPr lang="el-GR" sz="2800" i="1">
                                          <a:latin typeface="Cambria Math"/>
                                        </a:rPr>
                                      </m:ctrlPr>
                                    </m:accPr>
                                    <m:e>
                                      <m:r>
                                        <a:rPr lang="el-GR" sz="2800" i="1">
                                          <a:latin typeface="Cambria Math"/>
                                        </a:rPr>
                                        <m:t>𝑑</m:t>
                                      </m:r>
                                    </m:e>
                                  </m:acc>
                                  <m:r>
                                    <a:rPr lang="el-GR" sz="2800" i="1">
                                      <a:latin typeface="Cambria Math"/>
                                    </a:rPr>
                                    <m:t>)</m:t>
                                  </m:r>
                                </m:e>
                                <m:sup>
                                  <m:r>
                                    <a:rPr lang="el-GR" sz="2800" i="1">
                                      <a:latin typeface="Cambria Math"/>
                                    </a:rPr>
                                    <m:t>2</m:t>
                                  </m:r>
                                </m:sup>
                              </m:sSup>
                            </m:e>
                          </m:nary>
                        </m:num>
                        <m:den>
                          <m:r>
                            <a:rPr lang="el-GR" sz="2800" i="1">
                              <a:latin typeface="Cambria Math"/>
                            </a:rPr>
                            <m:t>𝑛</m:t>
                          </m:r>
                          <m:r>
                            <a:rPr lang="el-GR" sz="2800" i="1">
                              <a:latin typeface="Cambria Math"/>
                            </a:rPr>
                            <m:t>−1</m:t>
                          </m:r>
                        </m:den>
                      </m:f>
                      <m:r>
                        <a:rPr lang="el-GR" sz="2800" i="1">
                          <a:latin typeface="Cambria Math"/>
                        </a:rPr>
                        <m:t>=</m:t>
                      </m:r>
                      <m:f>
                        <m:fPr>
                          <m:ctrlPr>
                            <a:rPr lang="el-GR" sz="2800" i="1">
                              <a:latin typeface="Cambria Math"/>
                            </a:rPr>
                          </m:ctrlPr>
                        </m:fPr>
                        <m:num>
                          <m:r>
                            <a:rPr lang="el-GR" sz="2800" i="1">
                              <a:latin typeface="Cambria Math"/>
                            </a:rPr>
                            <m:t>1</m:t>
                          </m:r>
                          <m:r>
                            <a:rPr lang="el-GR" sz="2800" b="0" i="1" smtClean="0">
                              <a:latin typeface="Cambria Math"/>
                            </a:rPr>
                            <m:t>4</m:t>
                          </m:r>
                        </m:num>
                        <m:den>
                          <m:r>
                            <a:rPr lang="el-GR" sz="2800" i="1">
                              <a:latin typeface="Cambria Math"/>
                            </a:rPr>
                            <m:t>3</m:t>
                          </m:r>
                        </m:den>
                      </m:f>
                      <m:r>
                        <a:rPr lang="el-GR" sz="2800" i="1">
                          <a:latin typeface="Cambria Math"/>
                        </a:rPr>
                        <m:t>=</m:t>
                      </m:r>
                      <m:r>
                        <a:rPr lang="el-GR" sz="2800" b="0" i="1" smtClean="0">
                          <a:latin typeface="Cambria Math"/>
                        </a:rPr>
                        <m:t>4.7</m:t>
                      </m:r>
                    </m:oMath>
                  </m:oMathPara>
                </a14:m>
                <a:endParaRPr lang="el-GR" sz="2800" dirty="0"/>
              </a:p>
            </p:txBody>
          </p:sp>
        </mc:Choice>
        <mc:Fallback xmlns="">
          <p:sp>
            <p:nvSpPr>
              <p:cNvPr id="11" name="Ορθογώνιο 10"/>
              <p:cNvSpPr>
                <a:spLocks noRot="1" noChangeAspect="1" noMove="1" noResize="1" noEditPoints="1" noAdjustHandles="1" noChangeArrowheads="1" noChangeShapeType="1" noTextEdit="1"/>
              </p:cNvSpPr>
              <p:nvPr/>
            </p:nvSpPr>
            <p:spPr>
              <a:xfrm>
                <a:off x="3041805" y="3070601"/>
                <a:ext cx="4452244" cy="1063817"/>
              </a:xfrm>
              <a:prstGeom prst="rect">
                <a:avLst/>
              </a:prstGeom>
              <a:blipFill rotWithShape="1">
                <a:blip r:embed="rId6"/>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4200238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55000" lnSpcReduction="20000"/>
          </a:bodyPr>
          <a:lstStyle/>
          <a:p>
            <a:pPr algn="just"/>
            <a:r>
              <a:rPr lang="el-GR" sz="7200" dirty="0"/>
              <a:t>Όταν εξετάζουμε την επίδραση μιας παρέμβασης σε έναν πληθυσμό μπορεί να έχουμε ένα δείγμα ατόμων με τιμές για μια μεταβλητή </a:t>
            </a:r>
            <a:r>
              <a:rPr lang="el-GR" sz="7200" b="1" i="1" dirty="0"/>
              <a:t>πριν και μετά</a:t>
            </a:r>
            <a:r>
              <a:rPr lang="el-GR" sz="7200" dirty="0"/>
              <a:t> </a:t>
            </a:r>
            <a:r>
              <a:rPr lang="el-GR" sz="7200" b="1" i="1" dirty="0"/>
              <a:t>την</a:t>
            </a:r>
            <a:r>
              <a:rPr lang="el-GR" sz="7200" dirty="0"/>
              <a:t> </a:t>
            </a:r>
            <a:r>
              <a:rPr lang="el-GR" sz="7200" b="1" i="1" dirty="0"/>
              <a:t>παρέμβαση</a:t>
            </a:r>
            <a:r>
              <a:rPr lang="el-GR" sz="7200" dirty="0"/>
              <a:t>. </a:t>
            </a:r>
            <a:endParaRPr lang="en-US" sz="7200" dirty="0" smtClean="0"/>
          </a:p>
          <a:p>
            <a:pPr lvl="1" algn="just"/>
            <a:r>
              <a:rPr lang="el-GR" sz="6800" dirty="0" smtClean="0"/>
              <a:t>δεν </a:t>
            </a:r>
            <a:r>
              <a:rPr lang="el-GR" sz="6800" dirty="0"/>
              <a:t>έχουμε δύο δείγματα ανεξάρτητα μεταξύ τους </a:t>
            </a:r>
            <a:endParaRPr lang="en-US" sz="6800" dirty="0" smtClean="0"/>
          </a:p>
          <a:p>
            <a:pPr lvl="1" algn="just"/>
            <a:r>
              <a:rPr lang="el-GR" sz="6800" dirty="0" smtClean="0"/>
              <a:t>αλλά </a:t>
            </a:r>
            <a:r>
              <a:rPr lang="el-GR" sz="6800" dirty="0"/>
              <a:t>ένα δείγμα με τιμές για τα ίδια άτομα πριν και μετά </a:t>
            </a:r>
            <a:endParaRPr lang="en-US" sz="6800" dirty="0" smtClean="0"/>
          </a:p>
          <a:p>
            <a:pPr lvl="2" algn="just"/>
            <a:r>
              <a:rPr lang="el-GR" sz="6400" dirty="0" smtClean="0"/>
              <a:t>την </a:t>
            </a:r>
            <a:r>
              <a:rPr lang="el-GR" sz="6400" dirty="0"/>
              <a:t>παρακολούθηση ενός προγράμματος, </a:t>
            </a:r>
            <a:endParaRPr lang="en-US" sz="6400" dirty="0" smtClean="0"/>
          </a:p>
          <a:p>
            <a:pPr lvl="2" algn="just"/>
            <a:r>
              <a:rPr lang="el-GR" sz="6400" dirty="0" smtClean="0"/>
              <a:t>την </a:t>
            </a:r>
            <a:r>
              <a:rPr lang="el-GR" sz="6400" dirty="0"/>
              <a:t>εφαρμογή μιας τεχνικής ή </a:t>
            </a:r>
            <a:endParaRPr lang="en-US" sz="6400" dirty="0" smtClean="0"/>
          </a:p>
          <a:p>
            <a:pPr lvl="2" algn="just"/>
            <a:r>
              <a:rPr lang="el-GR" sz="6400" dirty="0" smtClean="0"/>
              <a:t>μιας </a:t>
            </a:r>
            <a:r>
              <a:rPr lang="el-GR" sz="6400" dirty="0"/>
              <a:t>θεραπείας, κλπ. </a:t>
            </a:r>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Πίνακας 2"/>
          <p:cNvGraphicFramePr>
            <a:graphicFrameLocks noGrp="1"/>
          </p:cNvGraphicFramePr>
          <p:nvPr>
            <p:extLst>
              <p:ext uri="{D42A27DB-BD31-4B8C-83A1-F6EECF244321}">
                <p14:modId xmlns:p14="http://schemas.microsoft.com/office/powerpoint/2010/main" val="59387009"/>
              </p:ext>
            </p:extLst>
          </p:nvPr>
        </p:nvGraphicFramePr>
        <p:xfrm>
          <a:off x="-35767" y="4577365"/>
          <a:ext cx="9123718" cy="2280635"/>
        </p:xfrm>
        <a:graphic>
          <a:graphicData uri="http://schemas.openxmlformats.org/drawingml/2006/table">
            <a:tbl>
              <a:tblPr>
                <a:tableStyleId>{5C22544A-7EE6-4342-B048-85BDC9FD1C3A}</a:tableStyleId>
              </a:tblPr>
              <a:tblGrid>
                <a:gridCol w="1697434"/>
                <a:gridCol w="1237714"/>
                <a:gridCol w="1237714"/>
                <a:gridCol w="1237714"/>
                <a:gridCol w="1301380"/>
                <a:gridCol w="1174048"/>
                <a:gridCol w="1237714"/>
              </a:tblGrid>
              <a:tr h="420085">
                <a:tc gridSpan="2">
                  <a:txBody>
                    <a:bodyPr/>
                    <a:lstStyle/>
                    <a:p>
                      <a:pPr algn="ctr" fontAlgn="ctr"/>
                      <a:r>
                        <a:rPr lang="el-GR" sz="2400" u="none" strike="noStrike" dirty="0">
                          <a:effectLst/>
                        </a:rPr>
                        <a:t>Επίπεδο εμπιστοσύνης</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hMerge="1">
                  <a:txBody>
                    <a:bodyPr/>
                    <a:lstStyle/>
                    <a:p>
                      <a:endParaRPr lang="el-GR"/>
                    </a:p>
                  </a:txBody>
                  <a:tcPr/>
                </a:tc>
                <a:tc>
                  <a:txBody>
                    <a:bodyPr/>
                    <a:lstStyle/>
                    <a:p>
                      <a:pPr algn="ctr" fontAlgn="ctr"/>
                      <a:r>
                        <a:rPr lang="en-US" sz="2400" u="none" strike="noStrike">
                          <a:effectLst/>
                        </a:rPr>
                        <a:t>0,800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dirty="0">
                          <a:effectLst/>
                        </a:rPr>
                        <a:t>0,900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b="0" u="none" strike="noStrike" dirty="0">
                          <a:solidFill>
                            <a:schemeClr val="tx1"/>
                          </a:solidFill>
                          <a:effectLst/>
                        </a:rPr>
                        <a:t>0,950</a:t>
                      </a:r>
                      <a:endParaRPr lang="el-GR" sz="2400" b="0" i="0" u="none" strike="noStrike" dirty="0">
                        <a:solidFill>
                          <a:schemeClr val="tx1"/>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dirty="0">
                          <a:effectLst/>
                        </a:rPr>
                        <a:t>0,980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a:effectLst/>
                        </a:rPr>
                        <a:t>0,990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r>
              <a:tr h="328153">
                <a:tc gridSpan="2">
                  <a:txBody>
                    <a:bodyPr/>
                    <a:lstStyle/>
                    <a:p>
                      <a:pPr algn="ctr" fontAlgn="ctr"/>
                      <a:r>
                        <a:rPr lang="el-GR" sz="2400" u="none" strike="noStrike" dirty="0">
                          <a:effectLst/>
                        </a:rPr>
                        <a:t>Μονόπλευρος </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hMerge="1">
                  <a:txBody>
                    <a:bodyPr/>
                    <a:lstStyle/>
                    <a:p>
                      <a:endParaRPr lang="el-GR"/>
                    </a:p>
                  </a:txBody>
                  <a:tcPr/>
                </a:tc>
                <a:tc>
                  <a:txBody>
                    <a:bodyPr/>
                    <a:lstStyle/>
                    <a:p>
                      <a:pPr algn="ctr" fontAlgn="ctr"/>
                      <a:r>
                        <a:rPr lang="en-US" sz="2400" u="none" strike="noStrike" dirty="0">
                          <a:effectLst/>
                        </a:rPr>
                        <a:t>0,1000</a:t>
                      </a:r>
                      <a:endParaRPr lang="el-GR" sz="2400" b="1"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n-US" sz="2400" u="none" strike="noStrike" dirty="0">
                          <a:effectLst/>
                        </a:rPr>
                        <a:t>0,0500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dirty="0">
                          <a:effectLst/>
                        </a:rPr>
                        <a:t>0,0250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a:effectLst/>
                        </a:rPr>
                        <a:t>0,0100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n-US" sz="2400" u="none" strike="noStrike">
                          <a:effectLst/>
                        </a:rPr>
                        <a:t>0,0050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r>
              <a:tr h="328153">
                <a:tc gridSpan="2">
                  <a:txBody>
                    <a:bodyPr/>
                    <a:lstStyle/>
                    <a:p>
                      <a:pPr algn="ctr" fontAlgn="ctr"/>
                      <a:r>
                        <a:rPr lang="el-GR" sz="2400" u="none" strike="noStrike">
                          <a:effectLst/>
                        </a:rPr>
                        <a:t>Δίπλευρος </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hMerge="1">
                  <a:txBody>
                    <a:bodyPr/>
                    <a:lstStyle/>
                    <a:p>
                      <a:endParaRPr lang="el-GR"/>
                    </a:p>
                  </a:txBody>
                  <a:tcPr/>
                </a:tc>
                <a:tc>
                  <a:txBody>
                    <a:bodyPr/>
                    <a:lstStyle/>
                    <a:p>
                      <a:pPr algn="ctr" fontAlgn="ctr"/>
                      <a:r>
                        <a:rPr lang="el-GR" sz="2400" u="none" strike="noStrike" dirty="0">
                          <a:effectLst/>
                        </a:rPr>
                        <a:t>0,2000</a:t>
                      </a:r>
                      <a:endParaRPr lang="el-GR" sz="2400" b="1"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0,1000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0,0500</a:t>
                      </a:r>
                      <a:endParaRPr lang="el-GR" sz="2400" b="1"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0,0200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0,0100</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r>
              <a:tr h="328153">
                <a:tc rowSpan="3">
                  <a:txBody>
                    <a:bodyPr/>
                    <a:lstStyle/>
                    <a:p>
                      <a:pPr algn="ctr" fontAlgn="ctr"/>
                      <a:r>
                        <a:rPr lang="el-GR" sz="2400" u="none" strike="noStrike" dirty="0">
                          <a:effectLst/>
                        </a:rPr>
                        <a:t>Βαθμοί ελευθερίας</a:t>
                      </a:r>
                      <a:endParaRPr lang="el-GR" sz="2400" b="1" i="0" u="none" strike="noStrike" dirty="0">
                        <a:solidFill>
                          <a:srgbClr val="000000"/>
                        </a:solidFill>
                        <a:effectLst/>
                        <a:latin typeface="Calibri"/>
                      </a:endParaRPr>
                    </a:p>
                  </a:txBody>
                  <a:tcPr marL="6350" marR="6350" marT="6350" marB="0" vert="vert270" anchor="ctr">
                    <a:solidFill>
                      <a:schemeClr val="bg1">
                        <a:lumMod val="95000"/>
                      </a:schemeClr>
                    </a:solidFill>
                  </a:tcPr>
                </a:tc>
                <a:tc>
                  <a:txBody>
                    <a:bodyPr/>
                    <a:lstStyle/>
                    <a:p>
                      <a:pPr algn="ctr" fontAlgn="ctr"/>
                      <a:r>
                        <a:rPr lang="el-GR" sz="2400" u="none" strike="noStrike">
                          <a:effectLst/>
                        </a:rPr>
                        <a:t>1</a:t>
                      </a:r>
                      <a:endParaRPr lang="el-GR" sz="2400" b="1"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3,078</a:t>
                      </a:r>
                      <a:endParaRPr lang="el-GR" sz="2400" b="0"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6,314</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12,706</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31,820</a:t>
                      </a:r>
                      <a:endParaRPr lang="el-GR" sz="2400" b="0" i="0" u="none" strike="noStrike">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63,657</a:t>
                      </a:r>
                      <a:endParaRPr lang="el-GR" sz="2400" b="0" i="0" u="none" strike="noStrike">
                        <a:solidFill>
                          <a:srgbClr val="000000"/>
                        </a:solidFill>
                        <a:effectLst/>
                        <a:latin typeface="Calibri"/>
                      </a:endParaRPr>
                    </a:p>
                  </a:txBody>
                  <a:tcPr marL="6350" marR="6350" marT="6350" marB="0" anchor="ctr">
                    <a:solidFill>
                      <a:schemeClr val="bg1">
                        <a:lumMod val="95000"/>
                      </a:schemeClr>
                    </a:solidFill>
                  </a:tcPr>
                </a:tc>
              </a:tr>
              <a:tr h="328153">
                <a:tc vMerge="1">
                  <a:txBody>
                    <a:bodyPr/>
                    <a:lstStyle/>
                    <a:p>
                      <a:endParaRPr lang="el-GR"/>
                    </a:p>
                  </a:txBody>
                  <a:tcPr/>
                </a:tc>
                <a:tc>
                  <a:txBody>
                    <a:bodyPr/>
                    <a:lstStyle/>
                    <a:p>
                      <a:pPr algn="ctr" fontAlgn="ctr"/>
                      <a:r>
                        <a:rPr lang="el-GR" sz="2400" b="0" u="none" strike="noStrike" dirty="0">
                          <a:solidFill>
                            <a:schemeClr val="tx1"/>
                          </a:solidFill>
                          <a:effectLst/>
                        </a:rPr>
                        <a:t>2</a:t>
                      </a:r>
                      <a:endParaRPr lang="el-GR" sz="2400" b="0" i="0" u="none" strike="noStrike" dirty="0">
                        <a:solidFill>
                          <a:schemeClr val="tx1"/>
                        </a:solidFill>
                        <a:effectLst/>
                        <a:latin typeface="Calibri"/>
                      </a:endParaRPr>
                    </a:p>
                  </a:txBody>
                  <a:tcPr marL="6350" marR="6350" marT="6350" marB="0" anchor="ctr">
                    <a:solidFill>
                      <a:schemeClr val="bg2"/>
                    </a:solidFill>
                  </a:tcPr>
                </a:tc>
                <a:tc>
                  <a:txBody>
                    <a:bodyPr/>
                    <a:lstStyle/>
                    <a:p>
                      <a:pPr algn="ctr" fontAlgn="ctr"/>
                      <a:r>
                        <a:rPr lang="el-GR" sz="2400" b="0" u="none" strike="noStrike" dirty="0">
                          <a:solidFill>
                            <a:schemeClr val="tx1"/>
                          </a:solidFill>
                          <a:effectLst/>
                        </a:rPr>
                        <a:t>1,886</a:t>
                      </a:r>
                      <a:endParaRPr lang="el-GR" sz="2400" b="0" i="0" u="none" strike="noStrike" dirty="0">
                        <a:solidFill>
                          <a:schemeClr val="tx1"/>
                        </a:solidFill>
                        <a:effectLst/>
                        <a:latin typeface="Calibri"/>
                      </a:endParaRPr>
                    </a:p>
                  </a:txBody>
                  <a:tcPr marL="6350" marR="6350" marT="6350" marB="0" anchor="ctr">
                    <a:solidFill>
                      <a:srgbClr val="FFFF00"/>
                    </a:solidFill>
                  </a:tcPr>
                </a:tc>
                <a:tc>
                  <a:txBody>
                    <a:bodyPr/>
                    <a:lstStyle/>
                    <a:p>
                      <a:pPr algn="ctr" fontAlgn="ctr"/>
                      <a:r>
                        <a:rPr lang="el-GR" sz="2400" b="0" u="none" strike="noStrike" dirty="0">
                          <a:solidFill>
                            <a:schemeClr val="tx1"/>
                          </a:solidFill>
                          <a:effectLst/>
                        </a:rPr>
                        <a:t>2,920</a:t>
                      </a:r>
                      <a:endParaRPr lang="el-GR" sz="2400" b="0" i="0" u="none" strike="noStrike" dirty="0">
                        <a:solidFill>
                          <a:schemeClr val="tx1"/>
                        </a:solidFill>
                        <a:effectLst/>
                        <a:latin typeface="Calibri"/>
                      </a:endParaRPr>
                    </a:p>
                  </a:txBody>
                  <a:tcPr marL="6350" marR="6350" marT="6350" marB="0" anchor="ctr">
                    <a:solidFill>
                      <a:schemeClr val="bg1">
                        <a:lumMod val="95000"/>
                      </a:schemeClr>
                    </a:solidFill>
                  </a:tcPr>
                </a:tc>
                <a:tc>
                  <a:txBody>
                    <a:bodyPr/>
                    <a:lstStyle/>
                    <a:p>
                      <a:pPr algn="ctr" fontAlgn="ctr"/>
                      <a:r>
                        <a:rPr lang="el-GR" sz="2400" b="0" u="none" strike="noStrike" dirty="0">
                          <a:solidFill>
                            <a:schemeClr val="tx1"/>
                          </a:solidFill>
                          <a:effectLst/>
                        </a:rPr>
                        <a:t>4,303</a:t>
                      </a:r>
                      <a:endParaRPr lang="el-GR" sz="2400" b="0" i="0" u="none" strike="noStrike" dirty="0">
                        <a:solidFill>
                          <a:schemeClr val="tx1"/>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6,965</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a:effectLst/>
                        </a:rPr>
                        <a:t>9,925</a:t>
                      </a:r>
                      <a:endParaRPr lang="el-GR" sz="2400" b="0" i="0" u="none" strike="noStrike">
                        <a:solidFill>
                          <a:srgbClr val="000000"/>
                        </a:solidFill>
                        <a:effectLst/>
                        <a:latin typeface="Calibri"/>
                      </a:endParaRPr>
                    </a:p>
                  </a:txBody>
                  <a:tcPr marL="6350" marR="6350" marT="6350" marB="0" anchor="ctr">
                    <a:solidFill>
                      <a:schemeClr val="bg1">
                        <a:lumMod val="95000"/>
                      </a:schemeClr>
                    </a:solidFill>
                  </a:tcPr>
                </a:tc>
              </a:tr>
              <a:tr h="328153">
                <a:tc vMerge="1">
                  <a:txBody>
                    <a:bodyPr/>
                    <a:lstStyle/>
                    <a:p>
                      <a:endParaRPr lang="el-GR"/>
                    </a:p>
                  </a:txBody>
                  <a:tcPr/>
                </a:tc>
                <a:tc>
                  <a:txBody>
                    <a:bodyPr/>
                    <a:lstStyle/>
                    <a:p>
                      <a:pPr algn="ctr" fontAlgn="ctr"/>
                      <a:r>
                        <a:rPr lang="el-GR" sz="2400" u="none" strike="noStrike" dirty="0">
                          <a:effectLst/>
                        </a:rPr>
                        <a:t>3</a:t>
                      </a:r>
                      <a:endParaRPr lang="el-GR" sz="2400" b="1"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1,638</a:t>
                      </a:r>
                      <a:endParaRPr lang="el-GR" sz="2400" b="0" i="0" u="none" strike="noStrike" dirty="0">
                        <a:solidFill>
                          <a:srgbClr val="000000"/>
                        </a:solidFill>
                        <a:effectLst/>
                        <a:latin typeface="Calibri"/>
                      </a:endParaRPr>
                    </a:p>
                  </a:txBody>
                  <a:tcPr marL="6350" marR="6350" marT="6350" marB="0" anchor="ctr">
                    <a:solidFill>
                      <a:srgbClr val="FFFF00"/>
                    </a:solidFill>
                  </a:tcPr>
                </a:tc>
                <a:tc>
                  <a:txBody>
                    <a:bodyPr/>
                    <a:lstStyle/>
                    <a:p>
                      <a:pPr algn="ctr" fontAlgn="ctr"/>
                      <a:r>
                        <a:rPr lang="el-GR" sz="2400" u="none" strike="noStrike" dirty="0">
                          <a:effectLst/>
                        </a:rPr>
                        <a:t>2,353</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3,182</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4,541</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c>
                  <a:txBody>
                    <a:bodyPr/>
                    <a:lstStyle/>
                    <a:p>
                      <a:pPr algn="ctr" fontAlgn="ctr"/>
                      <a:r>
                        <a:rPr lang="el-GR" sz="2400" u="none" strike="noStrike" dirty="0">
                          <a:effectLst/>
                        </a:rPr>
                        <a:t>5,841</a:t>
                      </a:r>
                      <a:endParaRPr lang="el-GR" sz="2400" b="0" i="0" u="none" strike="noStrike" dirty="0">
                        <a:solidFill>
                          <a:srgbClr val="000000"/>
                        </a:solidFill>
                        <a:effectLst/>
                        <a:latin typeface="Calibri"/>
                      </a:endParaRPr>
                    </a:p>
                  </a:txBody>
                  <a:tcPr marL="6350" marR="6350" marT="6350" marB="0" anchor="ctr">
                    <a:solidFill>
                      <a:schemeClr val="bg1">
                        <a:lumMod val="95000"/>
                      </a:schemeClr>
                    </a:solidFill>
                  </a:tcPr>
                </a:tc>
              </a:tr>
            </a:tbl>
          </a:graphicData>
        </a:graphic>
      </p:graphicFrame>
      <p:sp>
        <p:nvSpPr>
          <p:cNvPr id="5" name="TextBox 4"/>
          <p:cNvSpPr txBox="1"/>
          <p:nvPr/>
        </p:nvSpPr>
        <p:spPr>
          <a:xfrm>
            <a:off x="467544" y="2492896"/>
            <a:ext cx="6612708" cy="584775"/>
          </a:xfrm>
          <a:prstGeom prst="rect">
            <a:avLst/>
          </a:prstGeom>
          <a:noFill/>
        </p:spPr>
        <p:txBody>
          <a:bodyPr wrap="none" rtlCol="0">
            <a:spAutoFit/>
          </a:bodyPr>
          <a:lstStyle/>
          <a:p>
            <a:r>
              <a:rPr lang="el-GR" sz="3200" b="1" dirty="0" smtClean="0"/>
              <a:t>Περιοχή αποδοχής  -1,638   έως 1,638</a:t>
            </a:r>
            <a:endParaRPr lang="el-GR" sz="3200" b="1" dirty="0"/>
          </a:p>
        </p:txBody>
      </p:sp>
      <p:cxnSp>
        <p:nvCxnSpPr>
          <p:cNvPr id="7" name="Ευθύγραμμο βέλος σύνδεσης 6"/>
          <p:cNvCxnSpPr/>
          <p:nvPr/>
        </p:nvCxnSpPr>
        <p:spPr>
          <a:xfrm>
            <a:off x="4283968" y="860020"/>
            <a:ext cx="1152128" cy="177689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224080" y="3496652"/>
            <a:ext cx="7899150" cy="1077218"/>
          </a:xfrm>
          <a:prstGeom prst="rect">
            <a:avLst/>
          </a:prstGeom>
          <a:noFill/>
        </p:spPr>
        <p:txBody>
          <a:bodyPr wrap="none" rtlCol="0">
            <a:spAutoFit/>
          </a:bodyPr>
          <a:lstStyle/>
          <a:p>
            <a:r>
              <a:rPr lang="el-GR" sz="3200" b="1" dirty="0">
                <a:solidFill>
                  <a:srgbClr val="FF0000"/>
                </a:solidFill>
              </a:rPr>
              <a:t>Α</a:t>
            </a:r>
            <a:r>
              <a:rPr lang="el-GR" sz="3200" b="1" dirty="0" smtClean="0">
                <a:solidFill>
                  <a:srgbClr val="FF0000"/>
                </a:solidFill>
              </a:rPr>
              <a:t>πορρίπτεται η βασική υπόθεση Η</a:t>
            </a:r>
            <a:r>
              <a:rPr lang="el-GR" sz="3200" b="1" baseline="-25000" dirty="0" smtClean="0">
                <a:solidFill>
                  <a:srgbClr val="FF0000"/>
                </a:solidFill>
              </a:rPr>
              <a:t>0</a:t>
            </a:r>
            <a:r>
              <a:rPr lang="el-GR" sz="3200" b="1" dirty="0" smtClean="0">
                <a:solidFill>
                  <a:srgbClr val="FF0000"/>
                </a:solidFill>
              </a:rPr>
              <a:t> , το τσάι </a:t>
            </a:r>
          </a:p>
          <a:p>
            <a:r>
              <a:rPr lang="el-GR" sz="3200" b="1" dirty="0" smtClean="0">
                <a:solidFill>
                  <a:srgbClr val="FF0000"/>
                </a:solidFill>
              </a:rPr>
              <a:t>Βελτίωσε τις αποδόσεις των αθλητών.  </a:t>
            </a:r>
            <a:endParaRPr lang="el-GR" sz="3200" b="1" dirty="0">
              <a:solidFill>
                <a:srgbClr val="FF0000"/>
              </a:solidFill>
            </a:endParaRPr>
          </a:p>
        </p:txBody>
      </p:sp>
      <mc:AlternateContent xmlns:mc="http://schemas.openxmlformats.org/markup-compatibility/2006" xmlns:a14="http://schemas.microsoft.com/office/drawing/2010/main">
        <mc:Choice Requires="a14">
          <p:sp>
            <p:nvSpPr>
              <p:cNvPr id="9" name="Ορθογώνιο 8"/>
              <p:cNvSpPr/>
              <p:nvPr/>
            </p:nvSpPr>
            <p:spPr>
              <a:xfrm>
                <a:off x="0" y="0"/>
                <a:ext cx="4666470" cy="164679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3200" i="1" smtClean="0">
                          <a:latin typeface="Cambria Math"/>
                        </a:rPr>
                        <m:t>𝑡</m:t>
                      </m:r>
                      <m:r>
                        <a:rPr lang="en-US" sz="3200" i="1" smtClean="0">
                          <a:latin typeface="Cambria Math"/>
                        </a:rPr>
                        <m:t>=</m:t>
                      </m:r>
                      <m:f>
                        <m:fPr>
                          <m:ctrlPr>
                            <a:rPr lang="el-GR" sz="3200" i="1">
                              <a:latin typeface="Cambria Math"/>
                            </a:rPr>
                          </m:ctrlPr>
                        </m:fPr>
                        <m:num>
                          <m:acc>
                            <m:accPr>
                              <m:chr m:val="̅"/>
                              <m:ctrlPr>
                                <a:rPr lang="el-GR" sz="3200" i="1">
                                  <a:latin typeface="Cambria Math"/>
                                </a:rPr>
                              </m:ctrlPr>
                            </m:accPr>
                            <m:e>
                              <m:r>
                                <a:rPr lang="en-US" sz="3200" i="1">
                                  <a:latin typeface="Cambria Math"/>
                                </a:rPr>
                                <m:t>𝑑</m:t>
                              </m:r>
                            </m:e>
                          </m:acc>
                          <m:r>
                            <a:rPr lang="en-US" sz="3200" i="1">
                              <a:latin typeface="Cambria Math"/>
                            </a:rPr>
                            <m:t>−</m:t>
                          </m:r>
                          <m:sSub>
                            <m:sSubPr>
                              <m:ctrlPr>
                                <a:rPr lang="el-GR" sz="3200" i="1">
                                  <a:latin typeface="Cambria Math"/>
                                </a:rPr>
                              </m:ctrlPr>
                            </m:sSubPr>
                            <m:e>
                              <m:r>
                                <a:rPr lang="el-GR" sz="3200" i="1">
                                  <a:latin typeface="Cambria Math"/>
                                </a:rPr>
                                <m:t>𝜇</m:t>
                              </m:r>
                            </m:e>
                            <m:sub>
                              <m:r>
                                <a:rPr lang="el-GR" sz="3200" i="1">
                                  <a:latin typeface="Cambria Math"/>
                                </a:rPr>
                                <m:t>𝑑</m:t>
                              </m:r>
                            </m:sub>
                          </m:sSub>
                        </m:num>
                        <m:den>
                          <m:f>
                            <m:fPr>
                              <m:ctrlPr>
                                <a:rPr lang="el-GR" sz="3200" i="1">
                                  <a:latin typeface="Cambria Math"/>
                                </a:rPr>
                              </m:ctrlPr>
                            </m:fPr>
                            <m:num>
                              <m:sSub>
                                <m:sSubPr>
                                  <m:ctrlPr>
                                    <a:rPr lang="el-GR" sz="3200" i="1">
                                      <a:latin typeface="Cambria Math"/>
                                    </a:rPr>
                                  </m:ctrlPr>
                                </m:sSubPr>
                                <m:e>
                                  <m:r>
                                    <a:rPr lang="el-GR" sz="3200" i="1">
                                      <a:latin typeface="Cambria Math"/>
                                    </a:rPr>
                                    <m:t>𝑆</m:t>
                                  </m:r>
                                </m:e>
                                <m:sub>
                                  <m:r>
                                    <a:rPr lang="el-GR" sz="3200" i="1">
                                      <a:latin typeface="Cambria Math"/>
                                    </a:rPr>
                                    <m:t>𝑑</m:t>
                                  </m:r>
                                </m:sub>
                              </m:sSub>
                            </m:num>
                            <m:den>
                              <m:rad>
                                <m:radPr>
                                  <m:degHide m:val="on"/>
                                  <m:ctrlPr>
                                    <a:rPr lang="el-GR" sz="3200" i="1">
                                      <a:latin typeface="Cambria Math"/>
                                    </a:rPr>
                                  </m:ctrlPr>
                                </m:radPr>
                                <m:deg/>
                                <m:e>
                                  <m:r>
                                    <a:rPr lang="en-US" sz="3200" i="1">
                                      <a:latin typeface="Cambria Math"/>
                                    </a:rPr>
                                    <m:t>𝑛</m:t>
                                  </m:r>
                                </m:e>
                              </m:rad>
                            </m:den>
                          </m:f>
                        </m:den>
                      </m:f>
                      <m:r>
                        <a:rPr lang="en-US" sz="3200" i="1">
                          <a:latin typeface="Cambria Math"/>
                        </a:rPr>
                        <m:t>=</m:t>
                      </m:r>
                      <m:f>
                        <m:fPr>
                          <m:ctrlPr>
                            <a:rPr lang="el-GR" sz="3200" i="1">
                              <a:latin typeface="Cambria Math"/>
                            </a:rPr>
                          </m:ctrlPr>
                        </m:fPr>
                        <m:num>
                          <m:r>
                            <a:rPr lang="el-GR" sz="3200" b="0" i="1" smtClean="0">
                              <a:latin typeface="Cambria Math"/>
                            </a:rPr>
                            <m:t>2</m:t>
                          </m:r>
                          <m:r>
                            <a:rPr lang="en-US" sz="3200" i="1">
                              <a:latin typeface="Cambria Math"/>
                            </a:rPr>
                            <m:t>−0</m:t>
                          </m:r>
                        </m:num>
                        <m:den>
                          <m:f>
                            <m:fPr>
                              <m:ctrlPr>
                                <a:rPr lang="el-GR" sz="3200" i="1">
                                  <a:latin typeface="Cambria Math"/>
                                </a:rPr>
                              </m:ctrlPr>
                            </m:fPr>
                            <m:num>
                              <m:r>
                                <a:rPr lang="el-GR" sz="3200" b="0" i="1" smtClean="0">
                                  <a:latin typeface="Cambria Math"/>
                                </a:rPr>
                                <m:t>2</m:t>
                              </m:r>
                              <m:r>
                                <a:rPr lang="el-GR" sz="3200" i="1">
                                  <a:latin typeface="Cambria Math"/>
                                </a:rPr>
                                <m:t>,</m:t>
                              </m:r>
                              <m:r>
                                <a:rPr lang="el-GR" sz="3200" b="0" i="1" smtClean="0">
                                  <a:latin typeface="Cambria Math"/>
                                </a:rPr>
                                <m:t>1</m:t>
                              </m:r>
                            </m:num>
                            <m:den>
                              <m:rad>
                                <m:radPr>
                                  <m:degHide m:val="on"/>
                                  <m:ctrlPr>
                                    <a:rPr lang="el-GR" sz="3200" i="1">
                                      <a:latin typeface="Cambria Math"/>
                                    </a:rPr>
                                  </m:ctrlPr>
                                </m:radPr>
                                <m:deg/>
                                <m:e>
                                  <m:r>
                                    <a:rPr lang="en-US" sz="3200" i="1">
                                      <a:latin typeface="Cambria Math"/>
                                    </a:rPr>
                                    <m:t>4</m:t>
                                  </m:r>
                                </m:e>
                              </m:rad>
                            </m:den>
                          </m:f>
                        </m:den>
                      </m:f>
                      <m:r>
                        <a:rPr lang="en-US" sz="3200" i="1">
                          <a:latin typeface="Cambria Math"/>
                        </a:rPr>
                        <m:t>=1,</m:t>
                      </m:r>
                      <m:r>
                        <a:rPr lang="el-GR" sz="3200" b="0" i="1" smtClean="0">
                          <a:latin typeface="Cambria Math"/>
                        </a:rPr>
                        <m:t>9</m:t>
                      </m:r>
                    </m:oMath>
                  </m:oMathPara>
                </a14:m>
                <a:endParaRPr lang="el-GR" sz="3200" dirty="0"/>
              </a:p>
            </p:txBody>
          </p:sp>
        </mc:Choice>
        <mc:Fallback xmlns="">
          <p:sp>
            <p:nvSpPr>
              <p:cNvPr id="9" name="Ορθογώνιο 8"/>
              <p:cNvSpPr>
                <a:spLocks noRot="1" noChangeAspect="1" noMove="1" noResize="1" noEditPoints="1" noAdjustHandles="1" noChangeArrowheads="1" noChangeShapeType="1" noTextEdit="1"/>
              </p:cNvSpPr>
              <p:nvPr/>
            </p:nvSpPr>
            <p:spPr>
              <a:xfrm>
                <a:off x="0" y="0"/>
                <a:ext cx="4666470" cy="1646797"/>
              </a:xfrm>
              <a:prstGeom prst="rect">
                <a:avLst/>
              </a:prstGeom>
              <a:blipFill rotWithShape="1">
                <a:blip r:embed="rId2"/>
                <a:stretch>
                  <a:fillRect/>
                </a:stretch>
              </a:blipFill>
            </p:spPr>
            <p:txBody>
              <a:bodyPr/>
              <a:lstStyle/>
              <a:p>
                <a:r>
                  <a:rPr lang="el-GR">
                    <a:noFill/>
                  </a:rPr>
                  <a:t> </a:t>
                </a:r>
              </a:p>
            </p:txBody>
          </p:sp>
        </mc:Fallback>
      </mc:AlternateContent>
    </p:spTree>
    <p:extLst>
      <p:ext uri="{BB962C8B-B14F-4D97-AF65-F5344CB8AC3E}">
        <p14:creationId xmlns:p14="http://schemas.microsoft.com/office/powerpoint/2010/main" val="10942555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fontScale="47500" lnSpcReduction="20000"/>
          </a:bodyPr>
          <a:lstStyle/>
          <a:p>
            <a:pPr algn="just"/>
            <a:r>
              <a:rPr lang="en-US" sz="7200" dirty="0" smtClean="0"/>
              <a:t>M</a:t>
            </a:r>
            <a:r>
              <a:rPr lang="el-GR" sz="7200" dirty="0" err="1" smtClean="0"/>
              <a:t>πορεί</a:t>
            </a:r>
            <a:r>
              <a:rPr lang="el-GR" sz="7200" dirty="0" smtClean="0"/>
              <a:t> </a:t>
            </a:r>
            <a:r>
              <a:rPr lang="el-GR" sz="7200" dirty="0"/>
              <a:t>να μην έχουμε τα ίδια άτομα πριν και μετά μια παρέμβαση </a:t>
            </a:r>
            <a:endParaRPr lang="en-US" sz="7200" dirty="0" smtClean="0"/>
          </a:p>
          <a:p>
            <a:pPr lvl="1" algn="just"/>
            <a:r>
              <a:rPr lang="el-GR" sz="6800" dirty="0" smtClean="0"/>
              <a:t>στη </a:t>
            </a:r>
            <a:r>
              <a:rPr lang="el-GR" sz="6800" dirty="0"/>
              <a:t>μία ομάδα (που λέγεται </a:t>
            </a:r>
            <a:r>
              <a:rPr lang="el-GR" sz="6800" b="1" i="1" dirty="0"/>
              <a:t>ομάδα συμμετοχής</a:t>
            </a:r>
            <a:r>
              <a:rPr lang="el-GR" sz="6800" dirty="0"/>
              <a:t>) εφαρμόζεται η παρέμβαση ή η θεραπεία και </a:t>
            </a:r>
            <a:endParaRPr lang="en-US" sz="6800" dirty="0" smtClean="0"/>
          </a:p>
          <a:p>
            <a:pPr lvl="1" algn="just"/>
            <a:r>
              <a:rPr lang="el-GR" sz="6800" dirty="0" smtClean="0"/>
              <a:t>στην </a:t>
            </a:r>
            <a:r>
              <a:rPr lang="el-GR" sz="6800" dirty="0"/>
              <a:t>άλλη ομάδα (που λέγεται </a:t>
            </a:r>
            <a:r>
              <a:rPr lang="el-GR" sz="6800" b="1" i="1" dirty="0"/>
              <a:t>ομάδα ελέγχου</a:t>
            </a:r>
            <a:r>
              <a:rPr lang="el-GR" sz="6800" dirty="0"/>
              <a:t>) δεν εφαρμόζεται η παρέμβαση ή η θεραπεία. </a:t>
            </a:r>
            <a:endParaRPr lang="en-US" sz="6800" dirty="0" smtClean="0"/>
          </a:p>
          <a:p>
            <a:pPr algn="just"/>
            <a:r>
              <a:rPr lang="el-GR" sz="7200" dirty="0" smtClean="0"/>
              <a:t>Μετά </a:t>
            </a:r>
            <a:r>
              <a:rPr lang="el-GR" sz="7200" dirty="0"/>
              <a:t>την εφαρμογή της παρέμβασης συγκρίνουμε τους μέσους όρους των δύο </a:t>
            </a:r>
            <a:r>
              <a:rPr lang="el-GR" sz="7200" dirty="0" smtClean="0"/>
              <a:t>ομάδων</a:t>
            </a:r>
            <a:endParaRPr lang="en-US" sz="7200" dirty="0" smtClean="0"/>
          </a:p>
          <a:p>
            <a:pPr lvl="1" algn="just"/>
            <a:r>
              <a:rPr lang="el-GR" sz="6800" dirty="0" smtClean="0"/>
              <a:t>κάτω </a:t>
            </a:r>
            <a:r>
              <a:rPr lang="el-GR" sz="6800" dirty="0"/>
              <a:t>από κάποιες συγκεκριμένες στατιστικές προϋποθέσεις η διαφορά ανάμεσά τους αποδίδεται στην επίδραση της </a:t>
            </a:r>
            <a:r>
              <a:rPr lang="el-GR" sz="6800" b="1" dirty="0"/>
              <a:t>παρέμβασης ή της θεραπείας. </a:t>
            </a:r>
            <a:endParaRPr lang="el-GR"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643710"/>
          </a:xfrm>
        </p:spPr>
        <p:txBody>
          <a:bodyPr>
            <a:normAutofit fontScale="55000" lnSpcReduction="20000"/>
          </a:bodyPr>
          <a:lstStyle/>
          <a:p>
            <a:pPr algn="just"/>
            <a:r>
              <a:rPr lang="el-GR" sz="7200" dirty="0" smtClean="0"/>
              <a:t>Θα </a:t>
            </a:r>
            <a:r>
              <a:rPr lang="el-GR" sz="7200" dirty="0"/>
              <a:t>πρέπει δηλαδή οι ομάδες συμμετοχής και ελέγχου να συγκροτούνται με τρόπο ώστε να μην υπάρχει μεροληπτική αντιμετώπιση ως προς κάποιο χαρακτηριστικό στη μία ή στην άλλη ομάδα. </a:t>
            </a:r>
          </a:p>
          <a:p>
            <a:pPr algn="just"/>
            <a:r>
              <a:rPr lang="en-US" sz="7200" dirty="0" smtClean="0"/>
              <a:t>O</a:t>
            </a:r>
            <a:r>
              <a:rPr lang="el-GR" sz="7200" dirty="0" smtClean="0"/>
              <a:t>ι </a:t>
            </a:r>
            <a:r>
              <a:rPr lang="el-GR" sz="7200" dirty="0"/>
              <a:t>παρατηρήσεις θεωρούνται </a:t>
            </a:r>
            <a:r>
              <a:rPr lang="el-GR" sz="7200" b="1" i="1" dirty="0"/>
              <a:t>ζευγαρωτές</a:t>
            </a:r>
            <a:r>
              <a:rPr lang="el-GR" sz="7200" dirty="0"/>
              <a:t> και ο έλεγχος για τη διαφορά στους μέσους όρους δεν γίνεται όπως ο αντίστοιχος σε ανεξάρτητα δείγματα, </a:t>
            </a:r>
            <a:endParaRPr lang="en-US" sz="7200" dirty="0" smtClean="0"/>
          </a:p>
          <a:p>
            <a:pPr lvl="1" algn="just"/>
            <a:r>
              <a:rPr lang="el-GR" sz="6800" b="1" dirty="0" smtClean="0">
                <a:solidFill>
                  <a:srgbClr val="FF0000"/>
                </a:solidFill>
              </a:rPr>
              <a:t>αλλά </a:t>
            </a:r>
            <a:r>
              <a:rPr lang="el-GR" sz="6800" b="1" dirty="0">
                <a:solidFill>
                  <a:srgbClr val="FF0000"/>
                </a:solidFill>
              </a:rPr>
              <a:t>ουσιαστικά γίνεται έλεγχος ως εάν να επρόκειτο για έναν πληθυσμό. </a:t>
            </a:r>
          </a:p>
          <a:p>
            <a:endParaRPr lang="el-G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126163"/>
          </a:xfrm>
        </p:spPr>
        <p:txBody>
          <a:bodyPr/>
          <a:lstStyle/>
          <a:p>
            <a:pPr algn="just"/>
            <a:r>
              <a:rPr lang="el-GR" b="1" dirty="0"/>
              <a:t>Παράδειγμα:</a:t>
            </a:r>
            <a:r>
              <a:rPr lang="el-GR" dirty="0"/>
              <a:t> Έστω ότι θέλουμε να διαπιστώσουμε την επίδραση ενός προγράμματος υγιεινής διατροφής στο βάρος ενός πληθυσμού. Σε δείγμα 10 ατόμων μετράμε το βάρος πριν την έναρξη του προγράμματος και μετά τη λήξη του προγράμματος και καταγράφουμε τις διαφορές </a:t>
            </a:r>
            <a:endParaRPr lang="en-US" dirty="0" smtClean="0"/>
          </a:p>
          <a:p>
            <a:pPr algn="just"/>
            <a:r>
              <a:rPr lang="el-GR" dirty="0"/>
              <a:t>Να ελεγχθεί σε επίπεδο σημαντικότητας 5% η υπόθεση ότι το πρόγραμμα οδηγεί σε απώλεια βάρους τουλάχιστον 3 κιλών. </a:t>
            </a:r>
          </a:p>
          <a:p>
            <a:pPr algn="just"/>
            <a:endParaRPr lang="el-GR" dirty="0"/>
          </a:p>
          <a:p>
            <a:endParaRPr lang="el-G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0" y="3"/>
          <a:ext cx="9143999" cy="6857994"/>
        </p:xfrm>
        <a:graphic>
          <a:graphicData uri="http://schemas.openxmlformats.org/drawingml/2006/table">
            <a:tbl>
              <a:tblPr/>
              <a:tblGrid>
                <a:gridCol w="1706903"/>
                <a:gridCol w="2587659"/>
                <a:gridCol w="2645788"/>
                <a:gridCol w="2203649"/>
              </a:tblGrid>
              <a:tr h="623454">
                <a:tc>
                  <a:txBody>
                    <a:bodyPr/>
                    <a:lstStyle/>
                    <a:p>
                      <a:pPr algn="ctr">
                        <a:lnSpc>
                          <a:spcPct val="115000"/>
                        </a:lnSpc>
                        <a:spcBef>
                          <a:spcPts val="300"/>
                        </a:spcBef>
                        <a:spcAft>
                          <a:spcPts val="300"/>
                        </a:spcAft>
                      </a:pPr>
                      <a:r>
                        <a:rPr lang="el-GR" sz="2800" b="1" dirty="0">
                          <a:solidFill>
                            <a:srgbClr val="215868"/>
                          </a:solidFill>
                          <a:latin typeface="Calibri"/>
                          <a:ea typeface="Calibri"/>
                          <a:cs typeface="Calibri"/>
                        </a:rPr>
                        <a:t>Άτομο</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a:lnSpc>
                          <a:spcPct val="115000"/>
                        </a:lnSpc>
                        <a:spcBef>
                          <a:spcPts val="300"/>
                        </a:spcBef>
                        <a:spcAft>
                          <a:spcPts val="300"/>
                        </a:spcAft>
                      </a:pPr>
                      <a:r>
                        <a:rPr lang="el-GR" sz="2800" b="1">
                          <a:solidFill>
                            <a:srgbClr val="215868"/>
                          </a:solidFill>
                          <a:latin typeface="Calibri"/>
                          <a:ea typeface="Calibri"/>
                          <a:cs typeface="Calibri"/>
                        </a:rPr>
                        <a:t>Βάρος πριν</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a:lnSpc>
                          <a:spcPct val="115000"/>
                        </a:lnSpc>
                        <a:spcBef>
                          <a:spcPts val="300"/>
                        </a:spcBef>
                        <a:spcAft>
                          <a:spcPts val="300"/>
                        </a:spcAft>
                      </a:pPr>
                      <a:r>
                        <a:rPr lang="el-GR" sz="2800" b="1">
                          <a:solidFill>
                            <a:srgbClr val="215868"/>
                          </a:solidFill>
                          <a:latin typeface="Calibri"/>
                          <a:ea typeface="Calibri"/>
                          <a:cs typeface="Calibri"/>
                        </a:rPr>
                        <a:t>Βάρος μετά</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c>
                  <a:txBody>
                    <a:bodyPr/>
                    <a:lstStyle/>
                    <a:p>
                      <a:pPr algn="ctr">
                        <a:lnSpc>
                          <a:spcPct val="115000"/>
                        </a:lnSpc>
                        <a:spcBef>
                          <a:spcPts val="300"/>
                        </a:spcBef>
                        <a:spcAft>
                          <a:spcPts val="300"/>
                        </a:spcAft>
                      </a:pPr>
                      <a:r>
                        <a:rPr lang="en-US" sz="2800" b="1" dirty="0" smtClean="0">
                          <a:solidFill>
                            <a:srgbClr val="215868"/>
                          </a:solidFill>
                          <a:latin typeface="Calibri"/>
                          <a:ea typeface="Calibri"/>
                          <a:cs typeface="Calibri"/>
                        </a:rPr>
                        <a:t>    </a:t>
                      </a:r>
                      <a:r>
                        <a:rPr lang="el-GR" sz="2800" b="1" dirty="0" smtClean="0">
                          <a:solidFill>
                            <a:srgbClr val="215868"/>
                          </a:solidFill>
                          <a:latin typeface="Calibri"/>
                          <a:ea typeface="Calibri"/>
                          <a:cs typeface="Calibri"/>
                        </a:rPr>
                        <a:t>Διαφορά</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B6DDE8"/>
                    </a:solidFill>
                  </a:tcPr>
                </a:tc>
              </a:tr>
              <a:tr h="623454">
                <a:tc>
                  <a:txBody>
                    <a:bodyPr/>
                    <a:lstStyle/>
                    <a:p>
                      <a:pPr algn="ctr">
                        <a:lnSpc>
                          <a:spcPct val="115000"/>
                        </a:lnSpc>
                        <a:spcBef>
                          <a:spcPts val="300"/>
                        </a:spcBef>
                        <a:spcAft>
                          <a:spcPts val="300"/>
                        </a:spcAft>
                      </a:pPr>
                      <a:r>
                        <a:rPr lang="el-GR" sz="2800" dirty="0">
                          <a:latin typeface="Cambria Math"/>
                          <a:ea typeface="Calibri"/>
                          <a:cs typeface="Calibri"/>
                        </a:rPr>
                        <a:t>1</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85</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80</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2</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98</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92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3</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79</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75</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4</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4</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83</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78</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92</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84</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88</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7</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80</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dirty="0">
                          <a:latin typeface="Cambria Math"/>
                          <a:ea typeface="Calibri"/>
                          <a:cs typeface="Calibri"/>
                        </a:rPr>
                        <a:t>82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-2</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8</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105</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a:latin typeface="Cambria Math"/>
                          <a:ea typeface="Calibri"/>
                          <a:cs typeface="Calibri"/>
                        </a:rPr>
                        <a:t>99</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6</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9</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93</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a:latin typeface="Cambria Math"/>
                          <a:ea typeface="Calibri"/>
                          <a:cs typeface="Calibri"/>
                        </a:rPr>
                        <a:t>86</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7</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r h="623454">
                <a:tc>
                  <a:txBody>
                    <a:bodyPr/>
                    <a:lstStyle/>
                    <a:p>
                      <a:pPr algn="ctr">
                        <a:lnSpc>
                          <a:spcPct val="115000"/>
                        </a:lnSpc>
                        <a:spcBef>
                          <a:spcPts val="300"/>
                        </a:spcBef>
                        <a:spcAft>
                          <a:spcPts val="300"/>
                        </a:spcAft>
                      </a:pPr>
                      <a:r>
                        <a:rPr lang="el-GR" sz="2800">
                          <a:latin typeface="Cambria Math"/>
                          <a:ea typeface="Calibri"/>
                          <a:cs typeface="Calibri"/>
                        </a:rPr>
                        <a:t>10</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a:latin typeface="Cambria Math"/>
                          <a:ea typeface="Calibri"/>
                          <a:cs typeface="Calibri"/>
                        </a:rPr>
                        <a:t>90</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c>
                  <a:txBody>
                    <a:bodyPr/>
                    <a:lstStyle/>
                    <a:p>
                      <a:pPr algn="ctr">
                        <a:lnSpc>
                          <a:spcPct val="115000"/>
                        </a:lnSpc>
                        <a:spcBef>
                          <a:spcPts val="300"/>
                        </a:spcBef>
                        <a:spcAft>
                          <a:spcPts val="300"/>
                        </a:spcAft>
                      </a:pPr>
                      <a:r>
                        <a:rPr lang="el-GR" sz="2800">
                          <a:latin typeface="Cambria Math"/>
                          <a:ea typeface="Calibri"/>
                          <a:cs typeface="Calibri"/>
                        </a:rPr>
                        <a:t>87</a:t>
                      </a:r>
                      <a:endParaRPr lang="el-GR" sz="280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F1DD"/>
                    </a:solidFill>
                  </a:tcPr>
                </a:tc>
                <a:tc>
                  <a:txBody>
                    <a:bodyPr/>
                    <a:lstStyle/>
                    <a:p>
                      <a:pPr algn="ctr">
                        <a:lnSpc>
                          <a:spcPct val="115000"/>
                        </a:lnSpc>
                        <a:spcBef>
                          <a:spcPts val="300"/>
                        </a:spcBef>
                        <a:spcAft>
                          <a:spcPts val="300"/>
                        </a:spcAft>
                      </a:pPr>
                      <a:r>
                        <a:rPr lang="el-GR" sz="2800" dirty="0">
                          <a:latin typeface="Cambria Math"/>
                          <a:ea typeface="Calibri"/>
                          <a:cs typeface="Calibri"/>
                        </a:rPr>
                        <a:t>3</a:t>
                      </a:r>
                      <a:endParaRPr lang="el-GR" sz="2800" dirty="0">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AFAE6"/>
                    </a:solidFill>
                  </a:tcPr>
                </a:tc>
              </a:tr>
            </a:tbl>
          </a:graphicData>
        </a:graphic>
      </p:graphicFrame>
      <p:pic>
        <p:nvPicPr>
          <p:cNvPr id="204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000892" y="0"/>
            <a:ext cx="351417" cy="48892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3857628"/>
          </a:xfrm>
        </p:spPr>
        <p:txBody>
          <a:bodyPr>
            <a:normAutofit/>
          </a:bodyPr>
          <a:lstStyle/>
          <a:p>
            <a:pPr algn="just"/>
            <a:r>
              <a:rPr lang="el-GR" dirty="0" smtClean="0"/>
              <a:t>Προσέξτε </a:t>
            </a:r>
            <a:r>
              <a:rPr lang="el-GR" dirty="0"/>
              <a:t>ότι έχουμε ένα ζεύγος παρατηρήσεων για κάθε άτομο και ουσιαστικά δεν μας ενδιαφέρουν οι τιμές καθαυτές αλλά η διαφορά τους. </a:t>
            </a:r>
            <a:endParaRPr lang="en-US" dirty="0" smtClean="0"/>
          </a:p>
          <a:p>
            <a:pPr lvl="1" algn="just"/>
            <a:r>
              <a:rPr lang="el-GR" dirty="0" smtClean="0"/>
              <a:t>Το </a:t>
            </a:r>
            <a:r>
              <a:rPr lang="el-GR" dirty="0"/>
              <a:t>δείγμα μας στην πραγματικότητα είναι η διαφορά ανάμεσα στο πριν και στο μετά και θέλουμε να δούμε εάν αυτή είναι στατιστικά σημαντική. </a:t>
            </a:r>
          </a:p>
          <a:p>
            <a:r>
              <a:rPr lang="el-GR" dirty="0"/>
              <a:t>Διατυπώνουμε τις υποθέσεις:</a:t>
            </a:r>
          </a:p>
          <a:p>
            <a:endParaRPr lang="el-GR" dirty="0"/>
          </a:p>
        </p:txBody>
      </p:sp>
      <p:pic>
        <p:nvPicPr>
          <p:cNvPr id="20484" name="Picture 4"/>
          <p:cNvPicPr>
            <a:picLocks noChangeAspect="1" noChangeArrowheads="1"/>
          </p:cNvPicPr>
          <p:nvPr/>
        </p:nvPicPr>
        <p:blipFill>
          <a:blip r:embed="rId2" cstate="print"/>
          <a:srcRect/>
          <a:stretch>
            <a:fillRect/>
          </a:stretch>
        </p:blipFill>
        <p:spPr bwMode="auto">
          <a:xfrm>
            <a:off x="-642974" y="3571876"/>
            <a:ext cx="11858676" cy="32861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0" y="0"/>
            <a:ext cx="9144000" cy="6858000"/>
          </a:xfrm>
        </p:spPr>
        <p:txBody>
          <a:bodyPr>
            <a:normAutofit lnSpcReduction="10000"/>
          </a:bodyPr>
          <a:lstStyle/>
          <a:p>
            <a:pPr algn="just"/>
            <a:r>
              <a:rPr lang="el-GR" dirty="0"/>
              <a:t>Οι υποθέσεις θα μπορούσαν να διατυπωθούν και ως εξής, θεωρώντας πληθυσμό 1 το βάρος πριν το πρόγραμμα και </a:t>
            </a:r>
            <a:r>
              <a:rPr lang="el-GR" dirty="0" smtClean="0"/>
              <a:t>πληθυσμό </a:t>
            </a:r>
            <a:r>
              <a:rPr lang="el-GR" dirty="0"/>
              <a:t>2 το βάρος μετά το πρόγραμμα</a:t>
            </a:r>
            <a:r>
              <a:rPr lang="el-GR" dirty="0" smtClean="0"/>
              <a:t>:</a:t>
            </a:r>
            <a:endParaRPr lang="en-US" dirty="0" smtClean="0"/>
          </a:p>
          <a:p>
            <a:pPr algn="just"/>
            <a:endParaRPr lang="en-US" dirty="0"/>
          </a:p>
          <a:p>
            <a:pPr algn="just"/>
            <a:endParaRPr lang="en-US" dirty="0" smtClean="0"/>
          </a:p>
          <a:p>
            <a:pPr algn="just"/>
            <a:endParaRPr lang="en-US" dirty="0"/>
          </a:p>
          <a:p>
            <a:pPr algn="just"/>
            <a:endParaRPr lang="en-US" dirty="0" smtClean="0"/>
          </a:p>
          <a:p>
            <a:pPr algn="just"/>
            <a:r>
              <a:rPr lang="el-GR" dirty="0"/>
              <a:t>Στη μηδενική υπόθεση έχουμε ότι το πρόγραμμα δεν είχε την επίδραση που θεωρούμε σημαντική (απώλεια βάρους τουλάχιστον 3 κιλών), ενώ στην εναλλακτική ότι το πρόγραμμα είχε πράγματι επίδραση. </a:t>
            </a:r>
          </a:p>
          <a:p>
            <a:pPr algn="just"/>
            <a:endParaRPr lang="el-GR" dirty="0"/>
          </a:p>
        </p:txBody>
      </p:sp>
      <p:pic>
        <p:nvPicPr>
          <p:cNvPr id="21506" name="Picture 2"/>
          <p:cNvPicPr>
            <a:picLocks noChangeAspect="1" noChangeArrowheads="1"/>
          </p:cNvPicPr>
          <p:nvPr/>
        </p:nvPicPr>
        <p:blipFill>
          <a:blip r:embed="rId2" cstate="print"/>
          <a:srcRect/>
          <a:stretch>
            <a:fillRect/>
          </a:stretch>
        </p:blipFill>
        <p:spPr bwMode="auto">
          <a:xfrm>
            <a:off x="-3000428" y="1571612"/>
            <a:ext cx="15216294" cy="240983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5987</TotalTime>
  <Words>1239</Words>
  <Application>Microsoft Office PowerPoint</Application>
  <PresentationFormat>Προβολή στην οθόνη (4:3)</PresentationFormat>
  <Paragraphs>312</Paragraphs>
  <Slides>20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20</vt:i4>
      </vt:variant>
    </vt:vector>
  </HeadingPairs>
  <TitlesOfParts>
    <vt:vector size="21" baseType="lpstr">
      <vt:lpstr>Θέμα του Office</vt:lpstr>
      <vt:lpstr>Έλεγχος υποθέσεων για τους μέσους παρατηρήσεων κατά ζεύγη</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Άσκηση</vt:lpstr>
      <vt:lpstr>Παρουσίαση του PowerPoint</vt:lpstr>
      <vt:lpstr>Παρουσίαση του PowerPoint</vt:lpstr>
      <vt:lpstr>Παρουσίαση του PowerPoint</vt:lpstr>
      <vt:lpstr>Άσκηση Αξιολόγησης </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Έλεγχος υποθέσεων για τους μέσους παρατηρήσεων κατά ζεύγη</dc:title>
  <dc:creator>ΝΙΚΟΣ 1</dc:creator>
  <cp:lastModifiedBy>nikos</cp:lastModifiedBy>
  <cp:revision>36</cp:revision>
  <dcterms:created xsi:type="dcterms:W3CDTF">2014-04-03T05:08:14Z</dcterms:created>
  <dcterms:modified xsi:type="dcterms:W3CDTF">2016-08-29T04:21:13Z</dcterms:modified>
</cp:coreProperties>
</file>