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Default Extension="png" ContentType="image/png"/>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69" r:id="rId2"/>
    <p:sldId id="258" r:id="rId3"/>
    <p:sldId id="257" r:id="rId4"/>
    <p:sldId id="262" r:id="rId5"/>
    <p:sldId id="263" r:id="rId6"/>
    <p:sldId id="264" r:id="rId7"/>
    <p:sldId id="265" r:id="rId8"/>
    <p:sldId id="268" r:id="rId9"/>
    <p:sldId id="266" r:id="rId10"/>
    <p:sldId id="267" r:id="rId11"/>
    <p:sldId id="259" r:id="rId12"/>
    <p:sldId id="260" r:id="rId13"/>
    <p:sldId id="270" r:id="rId14"/>
    <p:sldId id="261" r:id="rId15"/>
  </p:sldIdLst>
  <p:sldSz cx="9144000" cy="6858000" type="screen4x3"/>
  <p:notesSz cx="6858000" cy="9144000"/>
  <p:defaultText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86" d="100"/>
          <a:sy n="86" d="100"/>
        </p:scale>
        <p:origin x="-1092" y="-90"/>
      </p:cViewPr>
      <p:guideLst>
        <p:guide orient="horz" pos="2160"/>
        <p:guide pos="2880"/>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viewProps" Target="viewProps.xml"/><Relationship Id="rId2" Type="http://schemas.openxmlformats.org/officeDocument/2006/relationships/slide" Target="slides/slide1.xml"/><Relationship Id="rId16"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slide" Target="slides/slide14.xml"/><Relationship Id="rId10" Type="http://schemas.openxmlformats.org/officeDocument/2006/relationships/slide" Target="slides/slide9.xml"/><Relationship Id="rId19"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Διαφάνεια τίτλου">
    <p:spTree>
      <p:nvGrpSpPr>
        <p:cNvPr id="1" name=""/>
        <p:cNvGrpSpPr/>
        <p:nvPr/>
      </p:nvGrpSpPr>
      <p:grpSpPr>
        <a:xfrm>
          <a:off x="0" y="0"/>
          <a:ext cx="0" cy="0"/>
          <a:chOff x="0" y="0"/>
          <a:chExt cx="0" cy="0"/>
        </a:xfrm>
      </p:grpSpPr>
      <p:sp>
        <p:nvSpPr>
          <p:cNvPr id="2" name="Τίτλος 1"/>
          <p:cNvSpPr>
            <a:spLocks noGrp="1"/>
          </p:cNvSpPr>
          <p:nvPr>
            <p:ph type="ctrTitle"/>
          </p:nvPr>
        </p:nvSpPr>
        <p:spPr>
          <a:xfrm>
            <a:off x="685800" y="2130425"/>
            <a:ext cx="7772400" cy="1470025"/>
          </a:xfrm>
        </p:spPr>
        <p:txBody>
          <a:bodyPr/>
          <a:lstStyle/>
          <a:p>
            <a:r>
              <a:rPr lang="el-GR" smtClean="0"/>
              <a:t>Στυλ κύριου τίτλου</a:t>
            </a:r>
            <a:endParaRPr lang="el-GR"/>
          </a:p>
        </p:txBody>
      </p:sp>
      <p:sp>
        <p:nvSpPr>
          <p:cNvPr id="3" name="Υπότιτλος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l-GR" smtClean="0"/>
              <a:t>Στυλ κύριου υπότιτλου</a:t>
            </a:r>
            <a:endParaRPr lang="el-GR"/>
          </a:p>
        </p:txBody>
      </p:sp>
      <p:sp>
        <p:nvSpPr>
          <p:cNvPr id="4" name="Θέση ημερομηνίας 3"/>
          <p:cNvSpPr>
            <a:spLocks noGrp="1"/>
          </p:cNvSpPr>
          <p:nvPr>
            <p:ph type="dt" sz="half" idx="10"/>
          </p:nvPr>
        </p:nvSpPr>
        <p:spPr/>
        <p:txBody>
          <a:bodyPr/>
          <a:lstStyle/>
          <a:p>
            <a:fld id="{27E563D1-8693-41B5-BA7A-DC255C378651}" type="datetimeFigureOut">
              <a:rPr lang="el-GR" smtClean="0"/>
              <a:pPr/>
              <a:t>3/3/2016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62234775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Τίτλος και Κατακόρυφο κεί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27E563D1-8693-41B5-BA7A-DC255C378651}" type="datetimeFigureOut">
              <a:rPr lang="el-GR" smtClean="0"/>
              <a:pPr/>
              <a:t>3/3/2016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265716452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Κατακόρυφος τίτλος και Κείμενο">
    <p:spTree>
      <p:nvGrpSpPr>
        <p:cNvPr id="1" name=""/>
        <p:cNvGrpSpPr/>
        <p:nvPr/>
      </p:nvGrpSpPr>
      <p:grpSpPr>
        <a:xfrm>
          <a:off x="0" y="0"/>
          <a:ext cx="0" cy="0"/>
          <a:chOff x="0" y="0"/>
          <a:chExt cx="0" cy="0"/>
        </a:xfrm>
      </p:grpSpPr>
      <p:sp>
        <p:nvSpPr>
          <p:cNvPr id="2" name="Κατακόρυφος τίτλος 1"/>
          <p:cNvSpPr>
            <a:spLocks noGrp="1"/>
          </p:cNvSpPr>
          <p:nvPr>
            <p:ph type="title" orient="vert"/>
          </p:nvPr>
        </p:nvSpPr>
        <p:spPr>
          <a:xfrm>
            <a:off x="6629400" y="274638"/>
            <a:ext cx="2057400" cy="5851525"/>
          </a:xfrm>
        </p:spPr>
        <p:txBody>
          <a:bodyPr vert="eaVert"/>
          <a:lstStyle/>
          <a:p>
            <a:r>
              <a:rPr lang="el-GR" smtClean="0"/>
              <a:t>Στυλ κύριου τίτλου</a:t>
            </a:r>
            <a:endParaRPr lang="el-GR"/>
          </a:p>
        </p:txBody>
      </p:sp>
      <p:sp>
        <p:nvSpPr>
          <p:cNvPr id="3" name="Θέση κατακόρυφου κειμένου 2"/>
          <p:cNvSpPr>
            <a:spLocks noGrp="1"/>
          </p:cNvSpPr>
          <p:nvPr>
            <p:ph type="body" orient="vert" idx="1"/>
          </p:nvPr>
        </p:nvSpPr>
        <p:spPr>
          <a:xfrm>
            <a:off x="457200" y="274638"/>
            <a:ext cx="6019800" cy="5851525"/>
          </a:xfrm>
        </p:spPr>
        <p:txBody>
          <a:bodyPr vert="eaVert"/>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27E563D1-8693-41B5-BA7A-DC255C378651}" type="datetimeFigureOut">
              <a:rPr lang="el-GR" smtClean="0"/>
              <a:pPr/>
              <a:t>3/3/2016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79840650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Τίτλος και Περιεχόμενο">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idx="1"/>
          </p:nvPr>
        </p:nvSpPr>
        <p:spPr/>
        <p:txBody>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10"/>
          </p:nvPr>
        </p:nvSpPr>
        <p:spPr/>
        <p:txBody>
          <a:bodyPr/>
          <a:lstStyle/>
          <a:p>
            <a:fld id="{27E563D1-8693-41B5-BA7A-DC255C378651}" type="datetimeFigureOut">
              <a:rPr lang="el-GR" smtClean="0"/>
              <a:pPr/>
              <a:t>3/3/2016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379583084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Κεφαλίδα ενότητας">
    <p:spTree>
      <p:nvGrpSpPr>
        <p:cNvPr id="1" name=""/>
        <p:cNvGrpSpPr/>
        <p:nvPr/>
      </p:nvGrpSpPr>
      <p:grpSpPr>
        <a:xfrm>
          <a:off x="0" y="0"/>
          <a:ext cx="0" cy="0"/>
          <a:chOff x="0" y="0"/>
          <a:chExt cx="0" cy="0"/>
        </a:xfrm>
      </p:grpSpPr>
      <p:sp>
        <p:nvSpPr>
          <p:cNvPr id="2" name="Τίτλος 1"/>
          <p:cNvSpPr>
            <a:spLocks noGrp="1"/>
          </p:cNvSpPr>
          <p:nvPr>
            <p:ph type="title"/>
          </p:nvPr>
        </p:nvSpPr>
        <p:spPr>
          <a:xfrm>
            <a:off x="722313" y="4406900"/>
            <a:ext cx="7772400" cy="1362075"/>
          </a:xfrm>
        </p:spPr>
        <p:txBody>
          <a:bodyPr anchor="t"/>
          <a:lstStyle>
            <a:lvl1pPr algn="l">
              <a:defRPr sz="4000" b="1" cap="all"/>
            </a:lvl1pPr>
          </a:lstStyle>
          <a:p>
            <a:r>
              <a:rPr lang="el-GR" smtClean="0"/>
              <a:t>Στυλ κύριου τίτλου</a:t>
            </a:r>
            <a:endParaRPr lang="el-GR"/>
          </a:p>
        </p:txBody>
      </p:sp>
      <p:sp>
        <p:nvSpPr>
          <p:cNvPr id="3" name="Θέση κειμένου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l-GR" smtClean="0"/>
              <a:t>Στυλ υποδείγματος κειμένου</a:t>
            </a:r>
          </a:p>
        </p:txBody>
      </p:sp>
      <p:sp>
        <p:nvSpPr>
          <p:cNvPr id="4" name="Θέση ημερομηνίας 3"/>
          <p:cNvSpPr>
            <a:spLocks noGrp="1"/>
          </p:cNvSpPr>
          <p:nvPr>
            <p:ph type="dt" sz="half" idx="10"/>
          </p:nvPr>
        </p:nvSpPr>
        <p:spPr/>
        <p:txBody>
          <a:bodyPr/>
          <a:lstStyle/>
          <a:p>
            <a:fld id="{27E563D1-8693-41B5-BA7A-DC255C378651}" type="datetimeFigureOut">
              <a:rPr lang="el-GR" smtClean="0"/>
              <a:pPr/>
              <a:t>3/3/2016</a:t>
            </a:fld>
            <a:endParaRPr lang="el-GR"/>
          </a:p>
        </p:txBody>
      </p:sp>
      <p:sp>
        <p:nvSpPr>
          <p:cNvPr id="5" name="Θέση υποσέλιδου 4"/>
          <p:cNvSpPr>
            <a:spLocks noGrp="1"/>
          </p:cNvSpPr>
          <p:nvPr>
            <p:ph type="ftr" sz="quarter" idx="11"/>
          </p:nvPr>
        </p:nvSpPr>
        <p:spPr/>
        <p:txBody>
          <a:bodyPr/>
          <a:lstStyle/>
          <a:p>
            <a:endParaRPr lang="el-GR"/>
          </a:p>
        </p:txBody>
      </p:sp>
      <p:sp>
        <p:nvSpPr>
          <p:cNvPr id="6" name="Θέση αριθμού διαφάνειας 5"/>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300761852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Δύο περιεχόμενα">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περιεχομένου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περιεχομένου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ημερομηνίας 4"/>
          <p:cNvSpPr>
            <a:spLocks noGrp="1"/>
          </p:cNvSpPr>
          <p:nvPr>
            <p:ph type="dt" sz="half" idx="10"/>
          </p:nvPr>
        </p:nvSpPr>
        <p:spPr/>
        <p:txBody>
          <a:bodyPr/>
          <a:lstStyle/>
          <a:p>
            <a:fld id="{27E563D1-8693-41B5-BA7A-DC255C378651}" type="datetimeFigureOut">
              <a:rPr lang="el-GR" smtClean="0"/>
              <a:pPr/>
              <a:t>3/3/2016</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148681258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Σύγκριση">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lvl1pPr>
              <a:defRPr/>
            </a:lvl1pPr>
          </a:lstStyle>
          <a:p>
            <a:r>
              <a:rPr lang="el-GR" smtClean="0"/>
              <a:t>Στυλ κύριου τίτλου</a:t>
            </a:r>
            <a:endParaRPr lang="el-GR"/>
          </a:p>
        </p:txBody>
      </p:sp>
      <p:sp>
        <p:nvSpPr>
          <p:cNvPr id="3" name="Θέση κειμένου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4" name="Θέση περιεχομένου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5" name="Θέση κειμένου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l-GR" smtClean="0"/>
              <a:t>Στυλ υποδείγματος κειμένου</a:t>
            </a:r>
          </a:p>
        </p:txBody>
      </p:sp>
      <p:sp>
        <p:nvSpPr>
          <p:cNvPr id="6" name="Θέση περιεχομένου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7" name="Θέση ημερομηνίας 6"/>
          <p:cNvSpPr>
            <a:spLocks noGrp="1"/>
          </p:cNvSpPr>
          <p:nvPr>
            <p:ph type="dt" sz="half" idx="10"/>
          </p:nvPr>
        </p:nvSpPr>
        <p:spPr/>
        <p:txBody>
          <a:bodyPr/>
          <a:lstStyle/>
          <a:p>
            <a:fld id="{27E563D1-8693-41B5-BA7A-DC255C378651}" type="datetimeFigureOut">
              <a:rPr lang="el-GR" smtClean="0"/>
              <a:pPr/>
              <a:t>3/3/2016</a:t>
            </a:fld>
            <a:endParaRPr lang="el-GR"/>
          </a:p>
        </p:txBody>
      </p:sp>
      <p:sp>
        <p:nvSpPr>
          <p:cNvPr id="8" name="Θέση υποσέλιδου 7"/>
          <p:cNvSpPr>
            <a:spLocks noGrp="1"/>
          </p:cNvSpPr>
          <p:nvPr>
            <p:ph type="ftr" sz="quarter" idx="11"/>
          </p:nvPr>
        </p:nvSpPr>
        <p:spPr/>
        <p:txBody>
          <a:bodyPr/>
          <a:lstStyle/>
          <a:p>
            <a:endParaRPr lang="el-GR"/>
          </a:p>
        </p:txBody>
      </p:sp>
      <p:sp>
        <p:nvSpPr>
          <p:cNvPr id="9" name="Θέση αριθμού διαφάνειας 8"/>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2419067332"/>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Μόνο τίτλος">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smtClean="0"/>
              <a:t>Στυλ κύριου τίτλου</a:t>
            </a:r>
            <a:endParaRPr lang="el-GR"/>
          </a:p>
        </p:txBody>
      </p:sp>
      <p:sp>
        <p:nvSpPr>
          <p:cNvPr id="3" name="Θέση ημερομηνίας 2"/>
          <p:cNvSpPr>
            <a:spLocks noGrp="1"/>
          </p:cNvSpPr>
          <p:nvPr>
            <p:ph type="dt" sz="half" idx="10"/>
          </p:nvPr>
        </p:nvSpPr>
        <p:spPr/>
        <p:txBody>
          <a:bodyPr/>
          <a:lstStyle/>
          <a:p>
            <a:fld id="{27E563D1-8693-41B5-BA7A-DC255C378651}" type="datetimeFigureOut">
              <a:rPr lang="el-GR" smtClean="0"/>
              <a:pPr/>
              <a:t>3/3/2016</a:t>
            </a:fld>
            <a:endParaRPr lang="el-GR"/>
          </a:p>
        </p:txBody>
      </p:sp>
      <p:sp>
        <p:nvSpPr>
          <p:cNvPr id="4" name="Θέση υποσέλιδου 3"/>
          <p:cNvSpPr>
            <a:spLocks noGrp="1"/>
          </p:cNvSpPr>
          <p:nvPr>
            <p:ph type="ftr" sz="quarter" idx="11"/>
          </p:nvPr>
        </p:nvSpPr>
        <p:spPr/>
        <p:txBody>
          <a:bodyPr/>
          <a:lstStyle/>
          <a:p>
            <a:endParaRPr lang="el-GR"/>
          </a:p>
        </p:txBody>
      </p:sp>
      <p:sp>
        <p:nvSpPr>
          <p:cNvPr id="5" name="Θέση αριθμού διαφάνειας 4"/>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156666304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Κενή">
    <p:spTree>
      <p:nvGrpSpPr>
        <p:cNvPr id="1" name=""/>
        <p:cNvGrpSpPr/>
        <p:nvPr/>
      </p:nvGrpSpPr>
      <p:grpSpPr>
        <a:xfrm>
          <a:off x="0" y="0"/>
          <a:ext cx="0" cy="0"/>
          <a:chOff x="0" y="0"/>
          <a:chExt cx="0" cy="0"/>
        </a:xfrm>
      </p:grpSpPr>
      <p:sp>
        <p:nvSpPr>
          <p:cNvPr id="2" name="Θέση ημερομηνίας 1"/>
          <p:cNvSpPr>
            <a:spLocks noGrp="1"/>
          </p:cNvSpPr>
          <p:nvPr>
            <p:ph type="dt" sz="half" idx="10"/>
          </p:nvPr>
        </p:nvSpPr>
        <p:spPr/>
        <p:txBody>
          <a:bodyPr/>
          <a:lstStyle/>
          <a:p>
            <a:fld id="{27E563D1-8693-41B5-BA7A-DC255C378651}" type="datetimeFigureOut">
              <a:rPr lang="el-GR" smtClean="0"/>
              <a:pPr/>
              <a:t>3/3/2016</a:t>
            </a:fld>
            <a:endParaRPr lang="el-GR"/>
          </a:p>
        </p:txBody>
      </p:sp>
      <p:sp>
        <p:nvSpPr>
          <p:cNvPr id="3" name="Θέση υποσέλιδου 2"/>
          <p:cNvSpPr>
            <a:spLocks noGrp="1"/>
          </p:cNvSpPr>
          <p:nvPr>
            <p:ph type="ftr" sz="quarter" idx="11"/>
          </p:nvPr>
        </p:nvSpPr>
        <p:spPr/>
        <p:txBody>
          <a:bodyPr/>
          <a:lstStyle/>
          <a:p>
            <a:endParaRPr lang="el-GR"/>
          </a:p>
        </p:txBody>
      </p:sp>
      <p:sp>
        <p:nvSpPr>
          <p:cNvPr id="4" name="Θέση αριθμού διαφάνειας 3"/>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3792814728"/>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Περιεχόμενο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457200" y="273050"/>
            <a:ext cx="3008313" cy="1162050"/>
          </a:xfrm>
        </p:spPr>
        <p:txBody>
          <a:bodyPr anchor="b"/>
          <a:lstStyle>
            <a:lvl1pPr algn="l">
              <a:defRPr sz="2000" b="1"/>
            </a:lvl1pPr>
          </a:lstStyle>
          <a:p>
            <a:r>
              <a:rPr lang="el-GR" smtClean="0"/>
              <a:t>Στυλ κύριου τίτλου</a:t>
            </a:r>
            <a:endParaRPr lang="el-GR"/>
          </a:p>
        </p:txBody>
      </p:sp>
      <p:sp>
        <p:nvSpPr>
          <p:cNvPr id="3" name="Θέση περιεχομένου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κειμένου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27E563D1-8693-41B5-BA7A-DC255C378651}" type="datetimeFigureOut">
              <a:rPr lang="el-GR" smtClean="0"/>
              <a:pPr/>
              <a:t>3/3/2016</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396011888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Εικόνα με λεζάντα">
    <p:spTree>
      <p:nvGrpSpPr>
        <p:cNvPr id="1" name=""/>
        <p:cNvGrpSpPr/>
        <p:nvPr/>
      </p:nvGrpSpPr>
      <p:grpSpPr>
        <a:xfrm>
          <a:off x="0" y="0"/>
          <a:ext cx="0" cy="0"/>
          <a:chOff x="0" y="0"/>
          <a:chExt cx="0" cy="0"/>
        </a:xfrm>
      </p:grpSpPr>
      <p:sp>
        <p:nvSpPr>
          <p:cNvPr id="2" name="Τίτλος 1"/>
          <p:cNvSpPr>
            <a:spLocks noGrp="1"/>
          </p:cNvSpPr>
          <p:nvPr>
            <p:ph type="title"/>
          </p:nvPr>
        </p:nvSpPr>
        <p:spPr>
          <a:xfrm>
            <a:off x="1792288" y="4800600"/>
            <a:ext cx="5486400" cy="566738"/>
          </a:xfrm>
        </p:spPr>
        <p:txBody>
          <a:bodyPr anchor="b"/>
          <a:lstStyle>
            <a:lvl1pPr algn="l">
              <a:defRPr sz="2000" b="1"/>
            </a:lvl1pPr>
          </a:lstStyle>
          <a:p>
            <a:r>
              <a:rPr lang="el-GR" smtClean="0"/>
              <a:t>Στυλ κύριου τίτλου</a:t>
            </a:r>
            <a:endParaRPr lang="el-GR"/>
          </a:p>
        </p:txBody>
      </p:sp>
      <p:sp>
        <p:nvSpPr>
          <p:cNvPr id="3" name="Θέση εικόνας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l-GR"/>
          </a:p>
        </p:txBody>
      </p:sp>
      <p:sp>
        <p:nvSpPr>
          <p:cNvPr id="4" name="Θέση κειμένου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l-GR" smtClean="0"/>
              <a:t>Στυλ υποδείγματος κειμένου</a:t>
            </a:r>
          </a:p>
        </p:txBody>
      </p:sp>
      <p:sp>
        <p:nvSpPr>
          <p:cNvPr id="5" name="Θέση ημερομηνίας 4"/>
          <p:cNvSpPr>
            <a:spLocks noGrp="1"/>
          </p:cNvSpPr>
          <p:nvPr>
            <p:ph type="dt" sz="half" idx="10"/>
          </p:nvPr>
        </p:nvSpPr>
        <p:spPr/>
        <p:txBody>
          <a:bodyPr/>
          <a:lstStyle/>
          <a:p>
            <a:fld id="{27E563D1-8693-41B5-BA7A-DC255C378651}" type="datetimeFigureOut">
              <a:rPr lang="el-GR" smtClean="0"/>
              <a:pPr/>
              <a:t>3/3/2016</a:t>
            </a:fld>
            <a:endParaRPr lang="el-GR"/>
          </a:p>
        </p:txBody>
      </p:sp>
      <p:sp>
        <p:nvSpPr>
          <p:cNvPr id="6" name="Θέση υποσέλιδου 5"/>
          <p:cNvSpPr>
            <a:spLocks noGrp="1"/>
          </p:cNvSpPr>
          <p:nvPr>
            <p:ph type="ftr" sz="quarter" idx="11"/>
          </p:nvPr>
        </p:nvSpPr>
        <p:spPr/>
        <p:txBody>
          <a:bodyPr/>
          <a:lstStyle/>
          <a:p>
            <a:endParaRPr lang="el-GR"/>
          </a:p>
        </p:txBody>
      </p:sp>
      <p:sp>
        <p:nvSpPr>
          <p:cNvPr id="7" name="Θέση αριθμού διαφάνειας 6"/>
          <p:cNvSpPr>
            <a:spLocks noGrp="1"/>
          </p:cNvSpPr>
          <p:nvPr>
            <p:ph type="sldNum" sz="quarter" idx="12"/>
          </p:nvPr>
        </p:nvSpPr>
        <p:spPr/>
        <p:txBody>
          <a:body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256505633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Θέση τίτλου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el-GR" smtClean="0"/>
              <a:t>Στυλ κύριου τίτλου</a:t>
            </a:r>
            <a:endParaRPr lang="el-GR"/>
          </a:p>
        </p:txBody>
      </p:sp>
      <p:sp>
        <p:nvSpPr>
          <p:cNvPr id="3" name="Θέση κειμένου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el-GR" smtClean="0"/>
              <a:t>Στυλ υποδείγματος κειμένου</a:t>
            </a:r>
          </a:p>
          <a:p>
            <a:pPr lvl="1"/>
            <a:r>
              <a:rPr lang="el-GR" smtClean="0"/>
              <a:t>Δεύτερου επιπέδου</a:t>
            </a:r>
          </a:p>
          <a:p>
            <a:pPr lvl="2"/>
            <a:r>
              <a:rPr lang="el-GR" smtClean="0"/>
              <a:t>Τρίτου επιπέδου</a:t>
            </a:r>
          </a:p>
          <a:p>
            <a:pPr lvl="3"/>
            <a:r>
              <a:rPr lang="el-GR" smtClean="0"/>
              <a:t>Τέταρτου επιπέδου</a:t>
            </a:r>
          </a:p>
          <a:p>
            <a:pPr lvl="4"/>
            <a:r>
              <a:rPr lang="el-GR" smtClean="0"/>
              <a:t>Πέμπτου επιπέδου</a:t>
            </a:r>
            <a:endParaRPr lang="el-GR"/>
          </a:p>
        </p:txBody>
      </p:sp>
      <p:sp>
        <p:nvSpPr>
          <p:cNvPr id="4" name="Θέση ημερομηνίας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27E563D1-8693-41B5-BA7A-DC255C378651}" type="datetimeFigureOut">
              <a:rPr lang="el-GR" smtClean="0"/>
              <a:pPr/>
              <a:t>3/3/2016</a:t>
            </a:fld>
            <a:endParaRPr lang="el-GR"/>
          </a:p>
        </p:txBody>
      </p:sp>
      <p:sp>
        <p:nvSpPr>
          <p:cNvPr id="5" name="Θέση υποσέλιδου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l-GR"/>
          </a:p>
        </p:txBody>
      </p:sp>
      <p:sp>
        <p:nvSpPr>
          <p:cNvPr id="6" name="Θέση αριθμού διαφάνειας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D4A95838-C97C-4C13-8C7C-B0F60869C176}" type="slidenum">
              <a:rPr lang="el-GR" smtClean="0"/>
              <a:pPr/>
              <a:t>‹#›</a:t>
            </a:fld>
            <a:endParaRPr lang="el-GR"/>
          </a:p>
        </p:txBody>
      </p:sp>
    </p:spTree>
    <p:extLst>
      <p:ext uri="{BB962C8B-B14F-4D97-AF65-F5344CB8AC3E}">
        <p14:creationId xmlns:p14="http://schemas.microsoft.com/office/powerpoint/2010/main" xmlns="" val="2405586776"/>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el-GR"/>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2 - Υπότιτλος"/>
          <p:cNvSpPr>
            <a:spLocks noGrp="1"/>
          </p:cNvSpPr>
          <p:nvPr>
            <p:ph type="subTitle" idx="1"/>
          </p:nvPr>
        </p:nvSpPr>
        <p:spPr>
          <a:xfrm>
            <a:off x="500063" y="3886200"/>
            <a:ext cx="7272337" cy="1752600"/>
          </a:xfrm>
        </p:spPr>
        <p:txBody>
          <a:bodyPr>
            <a:normAutofit lnSpcReduction="10000"/>
          </a:bodyPr>
          <a:lstStyle/>
          <a:p>
            <a:pPr>
              <a:defRPr/>
            </a:pPr>
            <a:endParaRPr lang="el-GR" dirty="0" smtClean="0"/>
          </a:p>
          <a:p>
            <a:pPr>
              <a:defRPr/>
            </a:pPr>
            <a:endParaRPr lang="el-GR" dirty="0" smtClean="0"/>
          </a:p>
          <a:p>
            <a:pPr algn="l">
              <a:defRPr/>
            </a:pPr>
            <a:r>
              <a:rPr lang="en-US" sz="1800" dirty="0" err="1" smtClean="0">
                <a:solidFill>
                  <a:schemeClr val="tx1">
                    <a:lumMod val="65000"/>
                    <a:lumOff val="35000"/>
                  </a:schemeClr>
                </a:solidFill>
              </a:rPr>
              <a:t>MSc</a:t>
            </a:r>
            <a:r>
              <a:rPr lang="en-US" sz="1800" dirty="0" smtClean="0">
                <a:solidFill>
                  <a:schemeClr val="tx1">
                    <a:lumMod val="65000"/>
                    <a:lumOff val="35000"/>
                  </a:schemeClr>
                </a:solidFill>
              </a:rPr>
              <a:t> </a:t>
            </a:r>
            <a:r>
              <a:rPr lang="el-GR" sz="1800" dirty="0" smtClean="0">
                <a:solidFill>
                  <a:schemeClr val="tx1">
                    <a:lumMod val="65000"/>
                    <a:lumOff val="35000"/>
                  </a:schemeClr>
                </a:solidFill>
              </a:rPr>
              <a:t>Τραπεζική &amp; Χρηματοοικονομική</a:t>
            </a:r>
          </a:p>
          <a:p>
            <a:pPr algn="l">
              <a:defRPr/>
            </a:pPr>
            <a:r>
              <a:rPr lang="el-GR" sz="1800" dirty="0" smtClean="0">
                <a:solidFill>
                  <a:schemeClr val="tx1">
                    <a:lumMod val="50000"/>
                    <a:lumOff val="50000"/>
                  </a:schemeClr>
                </a:solidFill>
              </a:rPr>
              <a:t>Δρ. Ανδρονίκη </a:t>
            </a:r>
            <a:r>
              <a:rPr lang="el-GR" sz="1800" dirty="0" err="1" smtClean="0">
                <a:solidFill>
                  <a:schemeClr val="tx1">
                    <a:lumMod val="50000"/>
                    <a:lumOff val="50000"/>
                  </a:schemeClr>
                </a:solidFill>
              </a:rPr>
              <a:t>Καταραχιά</a:t>
            </a:r>
            <a:endParaRPr lang="el-GR" sz="1800" dirty="0" smtClean="0">
              <a:solidFill>
                <a:schemeClr val="tx1">
                  <a:lumMod val="50000"/>
                  <a:lumOff val="50000"/>
                </a:schemeClr>
              </a:solidFill>
            </a:endParaRPr>
          </a:p>
          <a:p>
            <a:pPr>
              <a:defRPr/>
            </a:pPr>
            <a:endParaRPr lang="el-GR" sz="2000" dirty="0"/>
          </a:p>
        </p:txBody>
      </p:sp>
      <p:sp>
        <p:nvSpPr>
          <p:cNvPr id="4" name="2 - Υπότιτλος"/>
          <p:cNvSpPr txBox="1">
            <a:spLocks/>
          </p:cNvSpPr>
          <p:nvPr/>
        </p:nvSpPr>
        <p:spPr bwMode="auto">
          <a:xfrm>
            <a:off x="357188" y="214313"/>
            <a:ext cx="8215312" cy="1500187"/>
          </a:xfrm>
          <a:prstGeom prst="rect">
            <a:avLst/>
          </a:prstGeom>
          <a:solidFill>
            <a:schemeClr val="bg2">
              <a:lumMod val="75000"/>
            </a:schemeClr>
          </a:solidFill>
          <a:ln w="9525">
            <a:noFill/>
            <a:miter lim="800000"/>
            <a:headEnd/>
            <a:tailEnd/>
          </a:ln>
        </p:spPr>
        <p:txBody>
          <a:bodyPr/>
          <a:lstStyle/>
          <a:p>
            <a:pPr algn="ctr" eaLnBrk="0" hangingPunct="0">
              <a:spcBef>
                <a:spcPct val="20000"/>
              </a:spcBef>
              <a:defRPr/>
            </a:pPr>
            <a:endParaRPr lang="el-GR" sz="3200" kern="0" dirty="0">
              <a:latin typeface="+mn-lt"/>
            </a:endParaRPr>
          </a:p>
          <a:p>
            <a:pPr algn="ctr" eaLnBrk="0" hangingPunct="0">
              <a:spcBef>
                <a:spcPct val="20000"/>
              </a:spcBef>
              <a:defRPr/>
            </a:pPr>
            <a:r>
              <a:rPr lang="el-GR" sz="2800" b="1" kern="0" dirty="0">
                <a:solidFill>
                  <a:schemeClr val="bg2">
                    <a:lumMod val="60000"/>
                    <a:lumOff val="40000"/>
                  </a:schemeClr>
                </a:solidFill>
                <a:latin typeface="+mn-lt"/>
              </a:rPr>
              <a:t>ΤΡΑΠΕΖΙΚΟ ΜΑΡΚΕΤΙΝΓΚ &amp; ΧΡΗΜΑΤΟΟΙΚΟΝΟΜΙΚΗ ΣΥΜΠΕΡΙΦΟΡΑ</a:t>
            </a:r>
          </a:p>
        </p:txBody>
      </p:sp>
      <p:sp>
        <p:nvSpPr>
          <p:cNvPr id="5" name="Rectangle 3"/>
          <p:cNvSpPr>
            <a:spLocks noGrp="1" noChangeArrowheads="1"/>
          </p:cNvSpPr>
          <p:nvPr>
            <p:ph type="ctrTitle"/>
          </p:nvPr>
        </p:nvSpPr>
        <p:spPr>
          <a:xfrm>
            <a:off x="714375" y="2714625"/>
            <a:ext cx="7772400" cy="1470025"/>
          </a:xfrm>
          <a:gradFill flip="none" rotWithShape="1">
            <a:gsLst>
              <a:gs pos="0">
                <a:schemeClr val="bg2">
                  <a:lumMod val="75000"/>
                  <a:shade val="30000"/>
                  <a:satMod val="115000"/>
                </a:schemeClr>
              </a:gs>
              <a:gs pos="50000">
                <a:schemeClr val="bg2">
                  <a:lumMod val="75000"/>
                  <a:shade val="67500"/>
                  <a:satMod val="115000"/>
                </a:schemeClr>
              </a:gs>
              <a:gs pos="100000">
                <a:schemeClr val="bg2">
                  <a:lumMod val="75000"/>
                  <a:shade val="100000"/>
                  <a:satMod val="115000"/>
                </a:schemeClr>
              </a:gs>
            </a:gsLst>
            <a:lin ang="5400000" scaled="1"/>
            <a:tileRect/>
          </a:gradFill>
        </p:spPr>
        <p:txBody>
          <a:bodyPr>
            <a:normAutofit/>
          </a:bodyPr>
          <a:lstStyle/>
          <a:p>
            <a:pPr>
              <a:defRPr/>
            </a:pPr>
            <a:r>
              <a:rPr lang="el-GR" sz="2800" dirty="0" smtClean="0">
                <a:solidFill>
                  <a:srgbClr val="C00000"/>
                </a:solidFill>
              </a:rPr>
              <a:t>ΟΡΓΑΝΩΣΗ ΤΟΥ ΜΑΡΚΕΤΙΝΓΚ ΣΤΙΣ ΤΡΑΠΕΖΕΣ</a:t>
            </a:r>
          </a:p>
        </p:txBody>
      </p:sp>
      <p:pic>
        <p:nvPicPr>
          <p:cNvPr id="6" name="Picture 2"/>
          <p:cNvPicPr>
            <a:picLocks noChangeAspect="1" noChangeArrowheads="1"/>
          </p:cNvPicPr>
          <p:nvPr/>
        </p:nvPicPr>
        <p:blipFill>
          <a:blip r:embed="rId2" cstate="print">
            <a:extLst>
              <a:ext uri="{28A0092B-C50C-407E-A947-70E740481C1C}">
                <a14:useLocalDpi xmlns:a14="http://schemas.microsoft.com/office/drawing/2010/main" xmlns="" val="0"/>
              </a:ext>
            </a:extLst>
          </a:blip>
          <a:srcRect/>
          <a:stretch>
            <a:fillRect/>
          </a:stretch>
        </p:blipFill>
        <p:spPr bwMode="auto">
          <a:xfrm>
            <a:off x="5500694" y="4429132"/>
            <a:ext cx="2857500" cy="1600200"/>
          </a:xfrm>
          <a:prstGeom prst="rect">
            <a:avLst/>
          </a:prstGeom>
          <a:noFill/>
          <a:ln>
            <a:noFill/>
          </a:ln>
          <a:effectLst/>
          <a:extLst>
            <a:ext uri="{909E8E84-426E-40DD-AFC4-6F175D3DCCD1}">
              <a14:hiddenFill xmlns:a14="http://schemas.microsoft.com/office/drawing/2010/main" xmlns="">
                <a:solidFill>
                  <a:schemeClr val="accent1"/>
                </a:solidFill>
              </a14:hiddenFill>
            </a:ext>
            <a:ext uri="{91240B29-F687-4F45-9708-019B960494DF}">
              <a14:hiddenLine xmlns:a14="http://schemas.microsoft.com/office/drawing/2010/main" xmlns="" w="9525">
                <a:solidFill>
                  <a:schemeClr val="tx1"/>
                </a:solidFill>
                <a:miter lim="800000"/>
                <a:headEnd/>
                <a:tailEnd/>
              </a14:hiddenLine>
            </a:ext>
            <a:ext uri="{AF507438-7753-43E0-B8FC-AC1667EBCBE1}">
              <a14:hiddenEffects xmlns:a14="http://schemas.microsoft.com/office/drawing/2010/main" xmlns="">
                <a:effectLst>
                  <a:outerShdw dist="35921" dir="2700000" algn="ctr" rotWithShape="0">
                    <a:schemeClr val="bg2"/>
                  </a:outerShdw>
                </a:effectLst>
              </a14:hiddenEffects>
            </a:ext>
          </a:extLst>
        </p:spPr>
      </p:pic>
    </p:spTree>
  </p:cSld>
  <p:clrMapOvr>
    <a:masterClrMapping/>
  </p:clrMapOvr>
  <p:transition/>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eaLnBrk="1" fontAlgn="auto" hangingPunct="1">
              <a:spcAft>
                <a:spcPts val="0"/>
              </a:spcAft>
              <a:defRPr/>
            </a:pPr>
            <a:r>
              <a:rPr lang="el-GR" sz="3600" dirty="0" smtClean="0">
                <a:solidFill>
                  <a:schemeClr val="tx2">
                    <a:satMod val="130000"/>
                  </a:schemeClr>
                </a:solidFill>
              </a:rPr>
              <a:t>Έλεγχος</a:t>
            </a:r>
            <a:endParaRPr lang="el-GR" sz="3600" dirty="0">
              <a:solidFill>
                <a:schemeClr val="tx2">
                  <a:satMod val="130000"/>
                </a:schemeClr>
              </a:solidFill>
            </a:endParaRPr>
          </a:p>
        </p:txBody>
      </p:sp>
      <p:sp>
        <p:nvSpPr>
          <p:cNvPr id="32771" name="2 - Θέση περιεχομένου"/>
          <p:cNvSpPr>
            <a:spLocks noGrp="1"/>
          </p:cNvSpPr>
          <p:nvPr>
            <p:ph idx="1"/>
          </p:nvPr>
        </p:nvSpPr>
        <p:spPr/>
        <p:txBody>
          <a:bodyPr/>
          <a:lstStyle/>
          <a:p>
            <a:r>
              <a:rPr lang="el-GR" sz="2600" dirty="0" smtClean="0"/>
              <a:t>    Ο έλεγχος των στόχων και των προγραμμάτων </a:t>
            </a:r>
            <a:r>
              <a:rPr lang="en-US" sz="2600" dirty="0" smtClean="0"/>
              <a:t>marketing </a:t>
            </a:r>
            <a:r>
              <a:rPr lang="el-GR" sz="2600" dirty="0" smtClean="0"/>
              <a:t>βοηθάει την Διοίκηση να διαπιστώσει αν οι αποκλίσεις οφείλονται σε λανθασμένες ή ελλιπείς εκτιμήσεις, οπότε πρέπει να αναπροσαρμοσθούν οι στόχοι ή αν οφείλονται σε ανεπαρκείς αποδόσεις, οπότε πρέπει να ελεγχθούν οι υπεύθυνοι.</a:t>
            </a:r>
          </a:p>
        </p:txBody>
      </p:sp>
    </p:spTree>
    <p:extLst>
      <p:ext uri="{BB962C8B-B14F-4D97-AF65-F5344CB8AC3E}">
        <p14:creationId xmlns:p14="http://schemas.microsoft.com/office/powerpoint/2010/main" xmlns="" val="920061567"/>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ΕΠΙΘΕΤΙΚΕΣ ΣΤΡΑΤΗΓΙΚΕΣ</a:t>
            </a:r>
            <a:endParaRPr lang="el-GR" dirty="0"/>
          </a:p>
        </p:txBody>
      </p:sp>
      <p:sp>
        <p:nvSpPr>
          <p:cNvPr id="3" name="Θέση περιεχομένου 2"/>
          <p:cNvSpPr>
            <a:spLocks noGrp="1"/>
          </p:cNvSpPr>
          <p:nvPr>
            <p:ph idx="1"/>
          </p:nvPr>
        </p:nvSpPr>
        <p:spPr/>
        <p:txBody>
          <a:bodyPr>
            <a:normAutofit fontScale="70000" lnSpcReduction="20000"/>
          </a:bodyPr>
          <a:lstStyle/>
          <a:p>
            <a:pPr marL="0" indent="0">
              <a:buNone/>
            </a:pPr>
            <a:endParaRPr lang="el-GR" dirty="0"/>
          </a:p>
          <a:p>
            <a:r>
              <a:rPr lang="el-GR" b="1" dirty="0"/>
              <a:t>Στρατηγική ηγέτη της </a:t>
            </a:r>
            <a:r>
              <a:rPr lang="el-GR" b="1" dirty="0" smtClean="0"/>
              <a:t>αγοράς </a:t>
            </a:r>
            <a:r>
              <a:rPr lang="el-GR" dirty="0" smtClean="0"/>
              <a:t>εφαρμόσιμη </a:t>
            </a:r>
            <a:r>
              <a:rPr lang="el-GR" dirty="0"/>
              <a:t>από τις κυρίαρχες τράπεζες της </a:t>
            </a:r>
            <a:r>
              <a:rPr lang="el-GR" dirty="0" smtClean="0"/>
              <a:t>αγοράς </a:t>
            </a:r>
            <a:r>
              <a:rPr lang="el-GR" dirty="0"/>
              <a:t>που επιδιώκει τη διατήρηση τους σε αυτή τη </a:t>
            </a:r>
            <a:r>
              <a:rPr lang="el-GR" dirty="0" smtClean="0"/>
              <a:t>θέση. Ο </a:t>
            </a:r>
            <a:r>
              <a:rPr lang="el-GR" dirty="0"/>
              <a:t>ηγέτης της αγοράς </a:t>
            </a:r>
            <a:r>
              <a:rPr lang="el-GR" dirty="0" smtClean="0"/>
              <a:t>χρησιμοποιεί </a:t>
            </a:r>
            <a:r>
              <a:rPr lang="el-GR" dirty="0"/>
              <a:t>συνήθως την κατά μέτωπο επίθεση προσδοκώντας να αυξήσει τη </a:t>
            </a:r>
            <a:r>
              <a:rPr lang="el-GR" dirty="0" smtClean="0"/>
              <a:t>συνολική αγορά, να προστατεύσει τα μερίδια αγοράς του σε κάθε τμήμα της και παράλληλα να τ' αυξήσει. </a:t>
            </a:r>
            <a:endParaRPr lang="el-GR" dirty="0"/>
          </a:p>
          <a:p>
            <a:r>
              <a:rPr lang="el-GR" b="1" dirty="0"/>
              <a:t>Στρατηγική </a:t>
            </a:r>
            <a:r>
              <a:rPr lang="el-GR" b="1" dirty="0" smtClean="0"/>
              <a:t>μνηστήρα που </a:t>
            </a:r>
            <a:r>
              <a:rPr lang="el-GR" b="1" dirty="0"/>
              <a:t>διεκδικεί τη θέση του ηγέτη της </a:t>
            </a:r>
            <a:r>
              <a:rPr lang="el-GR" b="1" dirty="0" smtClean="0"/>
              <a:t>αγοράς. </a:t>
            </a:r>
            <a:r>
              <a:rPr lang="el-GR" dirty="0" smtClean="0"/>
              <a:t>Η στρατηγική </a:t>
            </a:r>
            <a:r>
              <a:rPr lang="el-GR" dirty="0"/>
              <a:t>αυτή είναι η κατά μέτωπο </a:t>
            </a:r>
            <a:r>
              <a:rPr lang="el-GR" dirty="0" smtClean="0"/>
              <a:t>επίθεση (π.χ</a:t>
            </a:r>
            <a:r>
              <a:rPr lang="el-GR" dirty="0"/>
              <a:t>. μειώσεις </a:t>
            </a:r>
            <a:r>
              <a:rPr lang="el-GR" dirty="0" smtClean="0"/>
              <a:t>τιμολογίου, νέες υπηρεσίες), η </a:t>
            </a:r>
            <a:r>
              <a:rPr lang="el-GR" dirty="0"/>
              <a:t>πλευρική επίθεση κι η επίθεση </a:t>
            </a:r>
            <a:r>
              <a:rPr lang="el-GR" dirty="0" smtClean="0"/>
              <a:t>περικύκλωσης (εκμετάλλευση </a:t>
            </a:r>
            <a:r>
              <a:rPr lang="el-GR" dirty="0"/>
              <a:t>κενών </a:t>
            </a:r>
            <a:r>
              <a:rPr lang="el-GR" dirty="0" smtClean="0"/>
              <a:t>διαφόρων </a:t>
            </a:r>
            <a:r>
              <a:rPr lang="el-GR" dirty="0"/>
              <a:t>τμημάτων της αγοράς: </a:t>
            </a:r>
            <a:r>
              <a:rPr lang="el-GR" dirty="0" err="1"/>
              <a:t>A.T.M.s</a:t>
            </a:r>
            <a:r>
              <a:rPr lang="el-GR" dirty="0"/>
              <a:t> </a:t>
            </a:r>
            <a:r>
              <a:rPr lang="el-GR" dirty="0" smtClean="0"/>
              <a:t> εκτός </a:t>
            </a:r>
            <a:r>
              <a:rPr lang="el-GR" dirty="0"/>
              <a:t>καταστημάτων κ.τ.λ</a:t>
            </a:r>
            <a:r>
              <a:rPr lang="el-GR" dirty="0" smtClean="0"/>
              <a:t>.) κι </a:t>
            </a:r>
            <a:r>
              <a:rPr lang="el-GR" dirty="0"/>
              <a:t>ο </a:t>
            </a:r>
            <a:r>
              <a:rPr lang="el-GR" dirty="0" smtClean="0"/>
              <a:t>ανταρτοπόλεμος (ανάληψη </a:t>
            </a:r>
            <a:r>
              <a:rPr lang="el-GR" dirty="0"/>
              <a:t>αυξημένων κινδύνων που δεν είναι διατεθειμένος να </a:t>
            </a:r>
            <a:r>
              <a:rPr lang="el-GR" dirty="0" smtClean="0"/>
              <a:t>αναλάβει </a:t>
            </a:r>
            <a:r>
              <a:rPr lang="el-GR" dirty="0"/>
              <a:t>ο ηγέτης της αγοράς</a:t>
            </a:r>
            <a:r>
              <a:rPr lang="el-GR" dirty="0" smtClean="0"/>
              <a:t>).</a:t>
            </a:r>
            <a:endParaRPr lang="el-GR" dirty="0"/>
          </a:p>
          <a:p>
            <a:endParaRPr lang="el-GR" dirty="0"/>
          </a:p>
        </p:txBody>
      </p:sp>
    </p:spTree>
    <p:extLst>
      <p:ext uri="{BB962C8B-B14F-4D97-AF65-F5344CB8AC3E}">
        <p14:creationId xmlns:p14="http://schemas.microsoft.com/office/powerpoint/2010/main" xmlns="" val="20094891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ΑΜΥΝΤΙΚΕΣ ΣΤΡΑΤΗΓΙΚΕΣ</a:t>
            </a:r>
            <a:endParaRPr lang="el-GR" dirty="0"/>
          </a:p>
        </p:txBody>
      </p:sp>
      <p:sp>
        <p:nvSpPr>
          <p:cNvPr id="3" name="Θέση περιεχομένου 2"/>
          <p:cNvSpPr>
            <a:spLocks noGrp="1"/>
          </p:cNvSpPr>
          <p:nvPr>
            <p:ph idx="1"/>
          </p:nvPr>
        </p:nvSpPr>
        <p:spPr/>
        <p:txBody>
          <a:bodyPr>
            <a:normAutofit fontScale="55000" lnSpcReduction="20000"/>
          </a:bodyPr>
          <a:lstStyle/>
          <a:p>
            <a:pPr marL="0" indent="0">
              <a:buNone/>
            </a:pPr>
            <a:endParaRPr lang="el-GR" dirty="0"/>
          </a:p>
          <a:p>
            <a:r>
              <a:rPr lang="el-GR" b="1" dirty="0"/>
              <a:t>Στρατηγική </a:t>
            </a:r>
            <a:r>
              <a:rPr lang="el-GR" b="1" dirty="0" smtClean="0"/>
              <a:t>ακολούθου </a:t>
            </a:r>
            <a:r>
              <a:rPr lang="el-GR" dirty="0" smtClean="0"/>
              <a:t>που </a:t>
            </a:r>
            <a:r>
              <a:rPr lang="el-GR" dirty="0"/>
              <a:t>έχει αποδεχθεί το </a:t>
            </a:r>
            <a:r>
              <a:rPr lang="el-GR" dirty="0" err="1"/>
              <a:t>Status</a:t>
            </a:r>
            <a:r>
              <a:rPr lang="el-GR" dirty="0"/>
              <a:t> </a:t>
            </a:r>
            <a:r>
              <a:rPr lang="el-GR" dirty="0" err="1"/>
              <a:t>quo</a:t>
            </a:r>
            <a:r>
              <a:rPr lang="el-GR" dirty="0"/>
              <a:t> και δεν προκαλεί </a:t>
            </a:r>
            <a:r>
              <a:rPr lang="el-GR" dirty="0" smtClean="0"/>
              <a:t>τους ηγέτες, αλλά </a:t>
            </a:r>
            <a:r>
              <a:rPr lang="el-GR" dirty="0"/>
              <a:t>προσπαθεί να διατηρήσει το μερίδιό της. Προτεραιότητα της </a:t>
            </a:r>
            <a:r>
              <a:rPr lang="el-GR" dirty="0" smtClean="0"/>
              <a:t>Διοίκησης είναι η </a:t>
            </a:r>
            <a:r>
              <a:rPr lang="el-GR" dirty="0"/>
              <a:t>αποδοτικότητα κι όχι το μερίδιο αγοράς. </a:t>
            </a:r>
          </a:p>
          <a:p>
            <a:pPr marL="0" indent="0">
              <a:buNone/>
            </a:pPr>
            <a:endParaRPr lang="el-GR" dirty="0"/>
          </a:p>
          <a:p>
            <a:r>
              <a:rPr lang="el-GR" b="1" dirty="0"/>
              <a:t>Στρατηγική κάλυψης κενών της αγοράς μέσω της </a:t>
            </a:r>
            <a:r>
              <a:rPr lang="el-GR" b="1" dirty="0" smtClean="0"/>
              <a:t>εξειδίκευσης</a:t>
            </a:r>
            <a:r>
              <a:rPr lang="el-GR" dirty="0" smtClean="0"/>
              <a:t>. </a:t>
            </a:r>
            <a:r>
              <a:rPr lang="el-GR" dirty="0"/>
              <a:t>Η συνολική </a:t>
            </a:r>
            <a:r>
              <a:rPr lang="el-GR" dirty="0" smtClean="0"/>
              <a:t>αγορά </a:t>
            </a:r>
            <a:r>
              <a:rPr lang="el-GR" dirty="0"/>
              <a:t>είναι μικρή κι αφήνει αδιάφορες τις μεγάλες </a:t>
            </a:r>
            <a:r>
              <a:rPr lang="el-GR" dirty="0" smtClean="0"/>
              <a:t>τράπεζες, ενώ </a:t>
            </a:r>
            <a:r>
              <a:rPr lang="el-GR" dirty="0"/>
              <a:t>για τις μικρές που </a:t>
            </a:r>
            <a:r>
              <a:rPr lang="el-GR" dirty="0" smtClean="0"/>
              <a:t>θέλουν </a:t>
            </a:r>
            <a:r>
              <a:rPr lang="el-GR" dirty="0"/>
              <a:t>να αποφύγουν τον πόλεμο με τις μεγάλες τράπεζες, η στρατηγική αυτή τους </a:t>
            </a:r>
            <a:r>
              <a:rPr lang="el-GR" dirty="0" smtClean="0"/>
              <a:t>παρέχει </a:t>
            </a:r>
            <a:r>
              <a:rPr lang="el-GR" dirty="0"/>
              <a:t>ασφάλεια και κέρδη. </a:t>
            </a:r>
            <a:endParaRPr lang="el-GR" dirty="0" smtClean="0"/>
          </a:p>
          <a:p>
            <a:pPr marL="0" indent="0">
              <a:buNone/>
            </a:pPr>
            <a:endParaRPr lang="el-GR" dirty="0"/>
          </a:p>
          <a:p>
            <a:r>
              <a:rPr lang="el-GR" b="1" dirty="0" smtClean="0"/>
              <a:t>Στρατηγική </a:t>
            </a:r>
            <a:r>
              <a:rPr lang="el-GR" b="1" dirty="0" err="1"/>
              <a:t>ορθολογικοποίησης</a:t>
            </a:r>
            <a:r>
              <a:rPr lang="el-GR" b="1" dirty="0"/>
              <a:t> και μείωσης του </a:t>
            </a:r>
            <a:r>
              <a:rPr lang="el-GR" b="1" dirty="0" smtClean="0"/>
              <a:t>κόστους </a:t>
            </a:r>
            <a:r>
              <a:rPr lang="el-GR" dirty="0" smtClean="0"/>
              <a:t>που </a:t>
            </a:r>
            <a:r>
              <a:rPr lang="el-GR" dirty="0"/>
              <a:t>επιτυγχάνεται </a:t>
            </a:r>
            <a:r>
              <a:rPr lang="el-GR" dirty="0" smtClean="0"/>
              <a:t>με </a:t>
            </a:r>
            <a:r>
              <a:rPr lang="el-GR" dirty="0"/>
              <a:t>την επέκταση των εργασιών μόνο σε περιπτώσεις αύξησης της αποδοτικότητας. </a:t>
            </a:r>
            <a:r>
              <a:rPr lang="el-GR" dirty="0" smtClean="0"/>
              <a:t>Για </a:t>
            </a:r>
            <a:r>
              <a:rPr lang="el-GR" dirty="0"/>
              <a:t>το λόγο αυτό η τράπεζα πρέπει να αποσύρεται από μη αποδοτικές </a:t>
            </a:r>
            <a:r>
              <a:rPr lang="el-GR" dirty="0" smtClean="0"/>
              <a:t>υπηρεσίες (π.χ</a:t>
            </a:r>
            <a:r>
              <a:rPr lang="el-GR" dirty="0"/>
              <a:t>. </a:t>
            </a:r>
            <a:r>
              <a:rPr lang="el-GR" dirty="0" smtClean="0"/>
              <a:t>ειδικές </a:t>
            </a:r>
            <a:r>
              <a:rPr lang="el-GR" dirty="0"/>
              <a:t>προθεσμιακές </a:t>
            </a:r>
            <a:r>
              <a:rPr lang="el-GR" dirty="0" smtClean="0"/>
              <a:t>καταθέσεις) και </a:t>
            </a:r>
            <a:r>
              <a:rPr lang="el-GR" dirty="0"/>
              <a:t>να συγκεντρώνεται μόνο στις αποδοτικές. </a:t>
            </a:r>
            <a:r>
              <a:rPr lang="el-GR" dirty="0" smtClean="0"/>
              <a:t>Επίσης, πρέπει </a:t>
            </a:r>
            <a:r>
              <a:rPr lang="el-GR" dirty="0"/>
              <a:t>να κλείνει τα καταστήματα σε περιοχές όπου η αναλογία των </a:t>
            </a:r>
            <a:r>
              <a:rPr lang="el-GR" dirty="0" smtClean="0"/>
              <a:t>κατοίκων </a:t>
            </a:r>
            <a:r>
              <a:rPr lang="el-GR" dirty="0"/>
              <a:t>ανά κατάστημα είναι πολύ </a:t>
            </a:r>
            <a:r>
              <a:rPr lang="el-GR" dirty="0" smtClean="0"/>
              <a:t>μικρή, λόγω </a:t>
            </a:r>
            <a:r>
              <a:rPr lang="el-GR" dirty="0"/>
              <a:t>παρουσίας έντονου ανταγωνισμού, </a:t>
            </a:r>
            <a:r>
              <a:rPr lang="el-GR" dirty="0" smtClean="0"/>
              <a:t>και να ανοίγει </a:t>
            </a:r>
            <a:r>
              <a:rPr lang="el-GR" dirty="0"/>
              <a:t>σε περιοχές όπου η αναλογία είναι πολύ </a:t>
            </a:r>
            <a:r>
              <a:rPr lang="el-GR" dirty="0" smtClean="0"/>
              <a:t>μεγάλη. (</a:t>
            </a:r>
            <a:r>
              <a:rPr lang="el-GR" dirty="0" err="1" smtClean="0"/>
              <a:t>Λυμπερόπουλος</a:t>
            </a:r>
            <a:r>
              <a:rPr lang="el-GR" dirty="0" smtClean="0"/>
              <a:t> Κ., 1994).</a:t>
            </a:r>
            <a:endParaRPr lang="el-GR" dirty="0"/>
          </a:p>
          <a:p>
            <a:endParaRPr lang="el-GR" dirty="0"/>
          </a:p>
        </p:txBody>
      </p:sp>
    </p:spTree>
    <p:extLst>
      <p:ext uri="{BB962C8B-B14F-4D97-AF65-F5344CB8AC3E}">
        <p14:creationId xmlns:p14="http://schemas.microsoft.com/office/powerpoint/2010/main" xmlns="" val="3053211065"/>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5 - Θέση αριθμού διαφάνειας"/>
          <p:cNvSpPr>
            <a:spLocks noGrp="1"/>
          </p:cNvSpPr>
          <p:nvPr>
            <p:ph type="sldNum" sz="quarter" idx="12"/>
          </p:nvPr>
        </p:nvSpPr>
        <p:spPr/>
        <p:txBody>
          <a:bodyPr/>
          <a:lstStyle/>
          <a:p>
            <a:fld id="{2E659E4F-AFF7-4505-BD91-218B7F320EB6}" type="slidenum">
              <a:rPr lang="en-US"/>
              <a:pPr/>
              <a:t>13</a:t>
            </a:fld>
            <a:endParaRPr lang="en-US"/>
          </a:p>
        </p:txBody>
      </p:sp>
      <p:sp>
        <p:nvSpPr>
          <p:cNvPr id="130055" name="Rectangle 7"/>
          <p:cNvSpPr>
            <a:spLocks noGrp="1" noChangeArrowheads="1"/>
          </p:cNvSpPr>
          <p:nvPr>
            <p:ph type="title"/>
          </p:nvPr>
        </p:nvSpPr>
        <p:spPr/>
        <p:txBody>
          <a:bodyPr/>
          <a:lstStyle/>
          <a:p>
            <a:endParaRPr lang="el-GR"/>
          </a:p>
        </p:txBody>
      </p:sp>
      <p:sp>
        <p:nvSpPr>
          <p:cNvPr id="130056" name="Rectangle 8"/>
          <p:cNvSpPr>
            <a:spLocks noGrp="1" noChangeArrowheads="1"/>
          </p:cNvSpPr>
          <p:nvPr>
            <p:ph type="body" idx="1"/>
          </p:nvPr>
        </p:nvSpPr>
        <p:spPr/>
        <p:txBody>
          <a:bodyPr/>
          <a:lstStyle/>
          <a:p>
            <a:pPr>
              <a:buFont typeface="Wingdings" pitchFamily="2" charset="2"/>
              <a:buNone/>
            </a:pPr>
            <a:r>
              <a:rPr lang="el-GR" sz="9600" dirty="0">
                <a:latin typeface="Comic Sans MS" pitchFamily="66" charset="0"/>
              </a:rPr>
              <a:t>					</a:t>
            </a:r>
            <a:r>
              <a:rPr lang="el-GR" sz="9600" dirty="0">
                <a:solidFill>
                  <a:srgbClr val="C00000"/>
                </a:solidFill>
                <a:latin typeface="Comic Sans MS" pitchFamily="66" charset="0"/>
              </a:rPr>
              <a:t>?</a:t>
            </a:r>
          </a:p>
          <a:p>
            <a:pPr>
              <a:buFont typeface="Wingdings" pitchFamily="2" charset="2"/>
              <a:buNone/>
            </a:pPr>
            <a:r>
              <a:rPr lang="el-GR" sz="9600" dirty="0">
                <a:solidFill>
                  <a:srgbClr val="C00000"/>
                </a:solidFill>
                <a:latin typeface="Comic Sans MS" pitchFamily="66" charset="0"/>
              </a:rPr>
              <a:t>ΕΡΩΤΗΣΕΙΣ</a:t>
            </a:r>
            <a:endParaRPr lang="en-US" sz="9600" dirty="0">
              <a:solidFill>
                <a:srgbClr val="C00000"/>
              </a:solidFill>
              <a:latin typeface="Comic Sans MS" pitchFamily="66" charset="0"/>
            </a:endParaRPr>
          </a:p>
        </p:txBody>
      </p:sp>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Βιβλιογραφία</a:t>
            </a:r>
            <a:endParaRPr lang="el-GR" dirty="0"/>
          </a:p>
        </p:txBody>
      </p:sp>
      <p:sp>
        <p:nvSpPr>
          <p:cNvPr id="3" name="Θέση περιεχομένου 2"/>
          <p:cNvSpPr>
            <a:spLocks noGrp="1"/>
          </p:cNvSpPr>
          <p:nvPr>
            <p:ph idx="1"/>
          </p:nvPr>
        </p:nvSpPr>
        <p:spPr/>
        <p:txBody>
          <a:bodyPr>
            <a:normAutofit/>
          </a:bodyPr>
          <a:lstStyle/>
          <a:p>
            <a:r>
              <a:rPr lang="el-GR" sz="2000" dirty="0" err="1" smtClean="0"/>
              <a:t>Λυμπερόπουλος</a:t>
            </a:r>
            <a:r>
              <a:rPr lang="el-GR" sz="2000" dirty="0" smtClean="0"/>
              <a:t> Κ., (1994). Στρατηγικό Τραπεζικό Μάρκετινγκ. Εκδόσεις </a:t>
            </a:r>
            <a:r>
              <a:rPr lang="en-US" sz="2000" dirty="0" err="1" smtClean="0"/>
              <a:t>Interbooks</a:t>
            </a:r>
            <a:r>
              <a:rPr lang="en-US" sz="2000" dirty="0" smtClean="0"/>
              <a:t>.</a:t>
            </a:r>
            <a:endParaRPr lang="el-GR" sz="2000" dirty="0"/>
          </a:p>
        </p:txBody>
      </p:sp>
    </p:spTree>
    <p:extLst>
      <p:ext uri="{BB962C8B-B14F-4D97-AF65-F5344CB8AC3E}">
        <p14:creationId xmlns:p14="http://schemas.microsoft.com/office/powerpoint/2010/main" xmlns="" val="1163264689"/>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smtClean="0"/>
              <a:t>Τραπεζικοί οργανισμοί</a:t>
            </a:r>
            <a:endParaRPr lang="el-GR" dirty="0"/>
          </a:p>
        </p:txBody>
      </p:sp>
      <p:sp>
        <p:nvSpPr>
          <p:cNvPr id="3" name="Θέση περιεχομένου 2"/>
          <p:cNvSpPr>
            <a:spLocks noGrp="1"/>
          </p:cNvSpPr>
          <p:nvPr>
            <p:ph idx="1"/>
          </p:nvPr>
        </p:nvSpPr>
        <p:spPr/>
        <p:txBody>
          <a:bodyPr>
            <a:normAutofit fontScale="62500" lnSpcReduction="20000"/>
          </a:bodyPr>
          <a:lstStyle/>
          <a:p>
            <a:pPr marL="0" indent="0">
              <a:buNone/>
            </a:pPr>
            <a:endParaRPr lang="el-GR" dirty="0" smtClean="0"/>
          </a:p>
          <a:p>
            <a:r>
              <a:rPr lang="el-GR" dirty="0" smtClean="0"/>
              <a:t>Οι </a:t>
            </a:r>
            <a:r>
              <a:rPr lang="el-GR" dirty="0"/>
              <a:t>τράπεζες είναι εξειδικευμένα πιστωτικά ιδρύματα με </a:t>
            </a:r>
            <a:r>
              <a:rPr lang="el-GR" dirty="0" smtClean="0"/>
              <a:t>πολυάριθμο επιστημονικό </a:t>
            </a:r>
            <a:r>
              <a:rPr lang="el-GR" dirty="0"/>
              <a:t>προσωπικό (φοροτεχνικούς, νομικούς, </a:t>
            </a:r>
            <a:r>
              <a:rPr lang="el-GR" dirty="0" err="1"/>
              <a:t>μάρκετερ</a:t>
            </a:r>
            <a:r>
              <a:rPr lang="el-GR" dirty="0"/>
              <a:t>, </a:t>
            </a:r>
            <a:r>
              <a:rPr lang="el-GR" dirty="0" smtClean="0"/>
              <a:t>δικαστικούς, συμβολαιογράφους </a:t>
            </a:r>
            <a:r>
              <a:rPr lang="el-GR" dirty="0"/>
              <a:t>κ.ά.) ευρύ δίκτυο διανομής και τεράστιο σύνολο </a:t>
            </a:r>
            <a:r>
              <a:rPr lang="el-GR" dirty="0" smtClean="0"/>
              <a:t>συνεργαζόμενων εταιριών </a:t>
            </a:r>
            <a:r>
              <a:rPr lang="el-GR" dirty="0"/>
              <a:t>και θυγατρικών </a:t>
            </a:r>
            <a:r>
              <a:rPr lang="el-GR" dirty="0" smtClean="0"/>
              <a:t>επιχειρήσεων.</a:t>
            </a:r>
          </a:p>
          <a:p>
            <a:r>
              <a:rPr lang="el-GR" dirty="0" smtClean="0"/>
              <a:t>Οι τραπεζικοί οργανισμοί έχουν </a:t>
            </a:r>
            <a:r>
              <a:rPr lang="el-GR" dirty="0"/>
              <a:t>τεράστια εισροή πληροφόρησης για τα </a:t>
            </a:r>
            <a:r>
              <a:rPr lang="el-GR" dirty="0" smtClean="0"/>
              <a:t>δεδομένα της </a:t>
            </a:r>
            <a:r>
              <a:rPr lang="el-GR" dirty="0"/>
              <a:t>αγοράς (στρωματοποιήσεις, κατηγορίες πελατών, μεγάλες επιχειρήσεις κ.ά</a:t>
            </a:r>
            <a:r>
              <a:rPr lang="el-GR" dirty="0" smtClean="0"/>
              <a:t>.) τόσο </a:t>
            </a:r>
            <a:r>
              <a:rPr lang="el-GR" dirty="0"/>
              <a:t>από το δίκτυο επαφών και συνεργασίας της τράπεζας όσο και από </a:t>
            </a:r>
            <a:r>
              <a:rPr lang="el-GR" dirty="0" smtClean="0"/>
              <a:t>τρίτες εταιρίες.</a:t>
            </a:r>
          </a:p>
          <a:p>
            <a:r>
              <a:rPr lang="el-GR" dirty="0" smtClean="0"/>
              <a:t>Οι γενικές αρχές του </a:t>
            </a:r>
            <a:r>
              <a:rPr lang="el-GR" dirty="0" err="1" smtClean="0"/>
              <a:t>Marketing</a:t>
            </a:r>
            <a:r>
              <a:rPr lang="el-GR" dirty="0" smtClean="0"/>
              <a:t> μπορούν να εφαρμοστούν στον τραπεζικό τομέα, λαμβάνοντας όμως υπόψη τη διαφοροποίηση των τραπεζικών υπηρεσιών σε σχέση με άλλα καταναλωτικά ή βιομηχανικά προϊόντα. Οι τραπεζικές υπηρεσίες παρουσιάζουν μεγάλη φαινομενική ομοιογένεια, ποικιλία και γεωγραφική διασπορά. </a:t>
            </a:r>
            <a:endParaRPr lang="el-GR" dirty="0"/>
          </a:p>
        </p:txBody>
      </p:sp>
    </p:spTree>
    <p:extLst>
      <p:ext uri="{BB962C8B-B14F-4D97-AF65-F5344CB8AC3E}">
        <p14:creationId xmlns:p14="http://schemas.microsoft.com/office/powerpoint/2010/main" xmlns="" val="1665038605"/>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lstStyle/>
          <a:p>
            <a:r>
              <a:rPr lang="el-GR" dirty="0"/>
              <a:t>Στόχοι του τραπεζικού μάρκετινγκ</a:t>
            </a:r>
          </a:p>
        </p:txBody>
      </p:sp>
      <p:sp>
        <p:nvSpPr>
          <p:cNvPr id="3" name="Θέση περιεχομένου 2"/>
          <p:cNvSpPr>
            <a:spLocks noGrp="1"/>
          </p:cNvSpPr>
          <p:nvPr>
            <p:ph idx="1"/>
          </p:nvPr>
        </p:nvSpPr>
        <p:spPr/>
        <p:txBody>
          <a:bodyPr>
            <a:normAutofit fontScale="55000" lnSpcReduction="20000"/>
          </a:bodyPr>
          <a:lstStyle/>
          <a:p>
            <a:r>
              <a:rPr lang="el-GR" dirty="0" smtClean="0"/>
              <a:t> </a:t>
            </a:r>
            <a:r>
              <a:rPr lang="el-GR" dirty="0"/>
              <a:t>Να ανταπεξέλθει στον ανταγωνισμό της </a:t>
            </a:r>
            <a:r>
              <a:rPr lang="el-GR" dirty="0" smtClean="0"/>
              <a:t>διεθνούς πλέον </a:t>
            </a:r>
            <a:r>
              <a:rPr lang="el-GR" dirty="0"/>
              <a:t>αγοράς </a:t>
            </a:r>
            <a:r>
              <a:rPr lang="el-GR" dirty="0" smtClean="0"/>
              <a:t>(έναντι τραπεζικών κολοσσών) χρησιμοποιώντας </a:t>
            </a:r>
            <a:r>
              <a:rPr lang="el-GR" dirty="0"/>
              <a:t>τα πιθανά συγκριτικά πλεονεκτήματά της.</a:t>
            </a:r>
          </a:p>
          <a:p>
            <a:r>
              <a:rPr lang="el-GR" dirty="0" smtClean="0"/>
              <a:t>Να </a:t>
            </a:r>
            <a:r>
              <a:rPr lang="el-GR" dirty="0"/>
              <a:t>παρακολουθεί </a:t>
            </a:r>
            <a:r>
              <a:rPr lang="el-GR" dirty="0" smtClean="0"/>
              <a:t>τις </a:t>
            </a:r>
            <a:r>
              <a:rPr lang="el-GR" dirty="0"/>
              <a:t>γενικότερες εξελίξεις </a:t>
            </a:r>
            <a:r>
              <a:rPr lang="el-GR" dirty="0" smtClean="0"/>
              <a:t>σε </a:t>
            </a:r>
            <a:r>
              <a:rPr lang="el-GR" dirty="0" err="1" smtClean="0"/>
              <a:t>οικονομικο</a:t>
            </a:r>
            <a:r>
              <a:rPr lang="el-GR" dirty="0" smtClean="0"/>
              <a:t>-κοινωνικό επίπεδο (οικονομικές ανισότητες, έλλειψη πόρων, ανεργία </a:t>
            </a:r>
            <a:r>
              <a:rPr lang="el-GR" dirty="0" err="1" smtClean="0"/>
              <a:t>κ.λ.π</a:t>
            </a:r>
            <a:r>
              <a:rPr lang="el-GR" dirty="0" smtClean="0"/>
              <a:t>.) </a:t>
            </a:r>
            <a:r>
              <a:rPr lang="el-GR" dirty="0"/>
              <a:t>και τις αλλαγές που πιθανόν να επιφέρουν </a:t>
            </a:r>
            <a:r>
              <a:rPr lang="el-GR" dirty="0" smtClean="0"/>
              <a:t>και </a:t>
            </a:r>
            <a:r>
              <a:rPr lang="el-GR" dirty="0"/>
              <a:t>να προσαρμόζεται.</a:t>
            </a:r>
          </a:p>
          <a:p>
            <a:r>
              <a:rPr lang="el-GR" dirty="0" smtClean="0"/>
              <a:t>Προσανατολισμός </a:t>
            </a:r>
            <a:r>
              <a:rPr lang="el-GR" dirty="0"/>
              <a:t>στις απαιτήσεις της καθιερωμένης πελατείας της </a:t>
            </a:r>
            <a:r>
              <a:rPr lang="el-GR" dirty="0" smtClean="0"/>
              <a:t>και στη </a:t>
            </a:r>
            <a:r>
              <a:rPr lang="el-GR" dirty="0"/>
              <a:t>μέγιστη και διαρκή ικανοποίησή της.</a:t>
            </a:r>
          </a:p>
          <a:p>
            <a:r>
              <a:rPr lang="el-GR" dirty="0"/>
              <a:t>Π</a:t>
            </a:r>
            <a:r>
              <a:rPr lang="el-GR" dirty="0" smtClean="0"/>
              <a:t>ροσέλκυση </a:t>
            </a:r>
            <a:r>
              <a:rPr lang="el-GR" dirty="0"/>
              <a:t>νέας πελατείας και διατήρηση της ήδη </a:t>
            </a:r>
            <a:r>
              <a:rPr lang="el-GR" dirty="0" smtClean="0"/>
              <a:t>υπάρχουσας εκμεταλλευόμενη  </a:t>
            </a:r>
            <a:r>
              <a:rPr lang="el-GR" dirty="0"/>
              <a:t>τις νέες ευκαιρίες που δημιουργούνται στην αγορά και τις </a:t>
            </a:r>
            <a:r>
              <a:rPr lang="el-GR" dirty="0" smtClean="0"/>
              <a:t>νέες τάσεις στην αγοραστική συμπεριφορά.</a:t>
            </a:r>
            <a:endParaRPr lang="el-GR" dirty="0"/>
          </a:p>
          <a:p>
            <a:r>
              <a:rPr lang="el-GR" dirty="0" smtClean="0"/>
              <a:t>Δημιουργία  νέων τραπεζικών προϊόντων </a:t>
            </a:r>
            <a:r>
              <a:rPr lang="el-GR" dirty="0"/>
              <a:t>ή </a:t>
            </a:r>
            <a:r>
              <a:rPr lang="el-GR" dirty="0" smtClean="0"/>
              <a:t> τελειοποίηση των ήδη υπαρχόντων.</a:t>
            </a:r>
            <a:endParaRPr lang="el-GR" dirty="0"/>
          </a:p>
          <a:p>
            <a:r>
              <a:rPr lang="el-GR" dirty="0" smtClean="0"/>
              <a:t>Σχεδιασμός  των λειτουργιών μάρκετινγκ  για τη  </a:t>
            </a:r>
            <a:r>
              <a:rPr lang="el-GR" dirty="0"/>
              <a:t>μέγιστη </a:t>
            </a:r>
            <a:r>
              <a:rPr lang="el-GR" dirty="0" smtClean="0"/>
              <a:t>δυνατή προαγωγή </a:t>
            </a:r>
            <a:r>
              <a:rPr lang="el-GR" dirty="0"/>
              <a:t>των επιχειρησιακών στόχων ή </a:t>
            </a:r>
            <a:r>
              <a:rPr lang="el-GR" dirty="0" smtClean="0"/>
              <a:t>την </a:t>
            </a:r>
            <a:r>
              <a:rPr lang="el-GR" dirty="0"/>
              <a:t>ελάχιστη απόκλιση από αυτούς.</a:t>
            </a:r>
          </a:p>
          <a:p>
            <a:r>
              <a:rPr lang="el-GR" dirty="0" smtClean="0"/>
              <a:t>Ανάπτυξη  του επιθυμητού επιπέδου  </a:t>
            </a:r>
            <a:r>
              <a:rPr lang="el-GR" dirty="0" err="1"/>
              <a:t>αυτο</a:t>
            </a:r>
            <a:r>
              <a:rPr lang="el-GR" dirty="0"/>
              <a:t>-οργάνωσης ώστε να </a:t>
            </a:r>
            <a:r>
              <a:rPr lang="el-GR" dirty="0" smtClean="0"/>
              <a:t>θωρακιστεί σε </a:t>
            </a:r>
            <a:r>
              <a:rPr lang="el-GR" dirty="0"/>
              <a:t>πιθανές δυσμενείς εξελίξεις</a:t>
            </a:r>
            <a:r>
              <a:rPr lang="el-GR" dirty="0" smtClean="0"/>
              <a:t>.</a:t>
            </a:r>
          </a:p>
          <a:p>
            <a:endParaRPr lang="el-GR" dirty="0"/>
          </a:p>
        </p:txBody>
      </p:sp>
    </p:spTree>
    <p:extLst>
      <p:ext uri="{BB962C8B-B14F-4D97-AF65-F5344CB8AC3E}">
        <p14:creationId xmlns:p14="http://schemas.microsoft.com/office/powerpoint/2010/main" xmlns="" val="154305994"/>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a:bodyPr>
          <a:lstStyle/>
          <a:p>
            <a:r>
              <a:rPr lang="el-GR" sz="3600" dirty="0" smtClean="0"/>
              <a:t>Οργάνωση δομών στις Τράπεζες</a:t>
            </a:r>
            <a:endParaRPr lang="el-GR" sz="3600" dirty="0"/>
          </a:p>
        </p:txBody>
      </p:sp>
      <p:sp>
        <p:nvSpPr>
          <p:cNvPr id="3" name="Θέση περιεχομένου 2"/>
          <p:cNvSpPr>
            <a:spLocks noGrp="1"/>
          </p:cNvSpPr>
          <p:nvPr>
            <p:ph idx="1"/>
          </p:nvPr>
        </p:nvSpPr>
        <p:spPr/>
        <p:txBody>
          <a:bodyPr>
            <a:normAutofit fontScale="92500" lnSpcReduction="10000"/>
          </a:bodyPr>
          <a:lstStyle/>
          <a:p>
            <a:r>
              <a:rPr lang="el-GR" sz="2000" b="1" dirty="0" smtClean="0"/>
              <a:t>Λειτουργική οργάνωση</a:t>
            </a:r>
            <a:r>
              <a:rPr lang="el-GR" sz="2000" dirty="0" smtClean="0"/>
              <a:t>. Πλεονέκτημα η εξοικονόμηση κόστους και ελαχιστοποίηση λαθών λόγω εξειδίκευσης αλλά μεγαλύτερη ταλαιπωρία για τον πελάτη.</a:t>
            </a:r>
          </a:p>
          <a:p>
            <a:pPr marL="0" indent="0">
              <a:buNone/>
            </a:pPr>
            <a:r>
              <a:rPr lang="el-GR" sz="2000" dirty="0" smtClean="0"/>
              <a:t>       (π.χ. χορηγήσεις, καταθέσεις, κίνηση κεφαλαίων </a:t>
            </a:r>
            <a:r>
              <a:rPr lang="el-GR" sz="2000" dirty="0" err="1" smtClean="0"/>
              <a:t>κ.λ.π</a:t>
            </a:r>
            <a:r>
              <a:rPr lang="el-GR" sz="2000" dirty="0" smtClean="0"/>
              <a:t>.).</a:t>
            </a:r>
          </a:p>
          <a:p>
            <a:r>
              <a:rPr lang="el-GR" sz="2000" b="1" dirty="0" smtClean="0"/>
              <a:t>Οργάνωση κατά προϊόν</a:t>
            </a:r>
          </a:p>
          <a:p>
            <a:pPr marL="0" indent="0">
              <a:buNone/>
            </a:pPr>
            <a:r>
              <a:rPr lang="el-GR" sz="2000" dirty="0"/>
              <a:t> </a:t>
            </a:r>
            <a:r>
              <a:rPr lang="el-GR" sz="2000" dirty="0" smtClean="0"/>
              <a:t>      Αρμοδιότητες </a:t>
            </a:r>
            <a:r>
              <a:rPr lang="en-US" sz="2000" dirty="0" smtClean="0"/>
              <a:t>product manager</a:t>
            </a:r>
            <a:r>
              <a:rPr lang="el-GR" sz="2000" dirty="0" smtClean="0"/>
              <a:t>:</a:t>
            </a:r>
          </a:p>
          <a:p>
            <a:pPr>
              <a:buFont typeface="Wingdings" pitchFamily="2" charset="2"/>
              <a:buChar char="Ø"/>
            </a:pPr>
            <a:r>
              <a:rPr lang="el-GR" sz="2000" dirty="0" smtClean="0"/>
              <a:t>       Τιμολόγηση </a:t>
            </a:r>
            <a:r>
              <a:rPr lang="el-GR" sz="2000" dirty="0"/>
              <a:t>νέων και υπαρχόντων </a:t>
            </a:r>
            <a:r>
              <a:rPr lang="el-GR" sz="2000" dirty="0" smtClean="0"/>
              <a:t>προϊόντων.</a:t>
            </a:r>
            <a:endParaRPr lang="el-GR" sz="2000" dirty="0"/>
          </a:p>
          <a:p>
            <a:pPr>
              <a:buFont typeface="Wingdings" pitchFamily="2" charset="2"/>
              <a:buChar char="Ø"/>
            </a:pPr>
            <a:r>
              <a:rPr lang="el-GR" sz="2000" dirty="0" smtClean="0"/>
              <a:t>       Στρατηγικά πλάνα μάρκετινγκ.</a:t>
            </a:r>
          </a:p>
          <a:p>
            <a:pPr>
              <a:buFont typeface="Wingdings" pitchFamily="2" charset="2"/>
              <a:buChar char="Ø"/>
            </a:pPr>
            <a:r>
              <a:rPr lang="el-GR" sz="2000" dirty="0"/>
              <a:t> </a:t>
            </a:r>
            <a:r>
              <a:rPr lang="el-GR" sz="2000" dirty="0" smtClean="0"/>
              <a:t>      Βελτίωση Προϊόντων.</a:t>
            </a:r>
          </a:p>
          <a:p>
            <a:pPr>
              <a:buFont typeface="Wingdings" pitchFamily="2" charset="2"/>
              <a:buChar char="Ø"/>
            </a:pPr>
            <a:r>
              <a:rPr lang="el-GR" sz="2000" dirty="0"/>
              <a:t> </a:t>
            </a:r>
            <a:r>
              <a:rPr lang="el-GR" sz="2000" dirty="0" smtClean="0"/>
              <a:t>      Καθορισμός διαφημιστικών στόχων και επανατοποθέτηση προϊόντων.</a:t>
            </a:r>
          </a:p>
          <a:p>
            <a:pPr>
              <a:buFont typeface="Wingdings" pitchFamily="2" charset="2"/>
              <a:buChar char="Ø"/>
            </a:pPr>
            <a:r>
              <a:rPr lang="el-GR" sz="2000" dirty="0"/>
              <a:t> </a:t>
            </a:r>
            <a:r>
              <a:rPr lang="el-GR" sz="2000" dirty="0" smtClean="0"/>
              <a:t>      Πρόβλεψη πωλήσεων.</a:t>
            </a:r>
          </a:p>
          <a:p>
            <a:pPr>
              <a:buFont typeface="Wingdings" pitchFamily="2" charset="2"/>
              <a:buChar char="Ø"/>
            </a:pPr>
            <a:r>
              <a:rPr lang="el-GR" sz="2000" dirty="0"/>
              <a:t> </a:t>
            </a:r>
            <a:r>
              <a:rPr lang="el-GR" sz="2000" dirty="0" smtClean="0"/>
              <a:t>      Συντονισμός ενεργειών άλλων τμημάτων σχετικά με τις γραμμές των   </a:t>
            </a:r>
          </a:p>
          <a:p>
            <a:pPr marL="0" indent="0">
              <a:buNone/>
            </a:pPr>
            <a:r>
              <a:rPr lang="el-GR" sz="2000" dirty="0" smtClean="0"/>
              <a:t>              </a:t>
            </a:r>
            <a:r>
              <a:rPr lang="el-GR" sz="2000" dirty="0"/>
              <a:t>προϊόντων </a:t>
            </a:r>
            <a:r>
              <a:rPr lang="el-GR" sz="2000" dirty="0" smtClean="0"/>
              <a:t>τους.</a:t>
            </a:r>
          </a:p>
          <a:p>
            <a:r>
              <a:rPr lang="el-GR" sz="2000" b="1" dirty="0" smtClean="0"/>
              <a:t>Οργάνωση κατά αγορές στόχους</a:t>
            </a:r>
          </a:p>
          <a:p>
            <a:endParaRPr lang="el-GR" dirty="0"/>
          </a:p>
        </p:txBody>
      </p:sp>
    </p:spTree>
    <p:extLst>
      <p:ext uri="{BB962C8B-B14F-4D97-AF65-F5344CB8AC3E}">
        <p14:creationId xmlns:p14="http://schemas.microsoft.com/office/powerpoint/2010/main" xmlns="" val="3656498157"/>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Autofit/>
          </a:bodyPr>
          <a:lstStyle/>
          <a:p>
            <a:r>
              <a:rPr lang="el-GR" sz="3600" dirty="0" smtClean="0"/>
              <a:t>Αντικείμενο Διεύθυνσης μάρκετινγκ στις Τράπεζες</a:t>
            </a:r>
            <a:endParaRPr lang="el-GR" sz="3600" dirty="0"/>
          </a:p>
        </p:txBody>
      </p:sp>
      <p:sp>
        <p:nvSpPr>
          <p:cNvPr id="3" name="Θέση περιεχομένου 2"/>
          <p:cNvSpPr>
            <a:spLocks noGrp="1"/>
          </p:cNvSpPr>
          <p:nvPr>
            <p:ph idx="1"/>
          </p:nvPr>
        </p:nvSpPr>
        <p:spPr/>
        <p:txBody>
          <a:bodyPr>
            <a:normAutofit fontScale="92500" lnSpcReduction="10000"/>
          </a:bodyPr>
          <a:lstStyle/>
          <a:p>
            <a:r>
              <a:rPr lang="el-GR" sz="2000" dirty="0" smtClean="0"/>
              <a:t>Εισήγηση στη Διοίκηση στρατηγικών μάρκετινγκ ανά τμήμα αγοράς και προϊόν και συνεργασία με τις συναρμόδιες Διευθύνεις για την υλοποίηση των προγραμμάτων Μάρκετινγκ.</a:t>
            </a:r>
          </a:p>
          <a:p>
            <a:r>
              <a:rPr lang="el-GR" sz="2000" dirty="0" smtClean="0"/>
              <a:t>Κατάστρωση προϋπολογισμού.</a:t>
            </a:r>
          </a:p>
          <a:p>
            <a:r>
              <a:rPr lang="el-GR" sz="2000" dirty="0" smtClean="0"/>
              <a:t>Έρευνες αγοράς εσωτερικού και εξωτερικού  (δευτερογενή – πρωτογενή δεδομένα).</a:t>
            </a:r>
          </a:p>
          <a:p>
            <a:r>
              <a:rPr lang="el-GR" sz="2000" dirty="0" smtClean="0"/>
              <a:t>Επεξεργασία στοιχείων βάσης δεδομένων πελατών.</a:t>
            </a:r>
          </a:p>
          <a:p>
            <a:r>
              <a:rPr lang="el-GR" sz="2000" dirty="0" smtClean="0"/>
              <a:t>Διαμόρφωση στρατηγικών τοποθέτησης και επανατοποθέτησης προϊόντων και υπηρεσιών.</a:t>
            </a:r>
          </a:p>
          <a:p>
            <a:r>
              <a:rPr lang="el-GR" sz="2000" dirty="0" smtClean="0"/>
              <a:t>Διαμόρφωση στρατηγικών και σχεδιασμός προγραμμάτων μάρκετινγκ ανάλογα με τη φάση του κύκλου ζωής των προϊόντων λαμβάνοντας υπ’ όψιν τον ανταγωνισμό και τις τάσεις στη συμπεριφορά των καταναλωτών.</a:t>
            </a:r>
          </a:p>
          <a:p>
            <a:r>
              <a:rPr lang="el-GR" sz="2000" dirty="0" smtClean="0"/>
              <a:t>Βελτιστοποίηση καναλιών διανομής, εξυπηρέτησης και προβολής με την υποστήριξη της σύγχρονης τεχνολογίας.</a:t>
            </a:r>
          </a:p>
          <a:p>
            <a:r>
              <a:rPr lang="el-GR" sz="2000" dirty="0" smtClean="0"/>
              <a:t>Παρακολούθηση και έλεγχος </a:t>
            </a:r>
            <a:r>
              <a:rPr lang="el-GR" sz="2000" dirty="0"/>
              <a:t>ε</a:t>
            </a:r>
            <a:r>
              <a:rPr lang="el-GR" sz="2000" dirty="0" smtClean="0"/>
              <a:t>κτέλεσης προγραμμάτων Μάρκετινγκ.</a:t>
            </a:r>
          </a:p>
          <a:p>
            <a:endParaRPr lang="el-GR" sz="2000" dirty="0" smtClean="0"/>
          </a:p>
          <a:p>
            <a:endParaRPr lang="el-GR" sz="2000" dirty="0" smtClean="0"/>
          </a:p>
        </p:txBody>
      </p:sp>
    </p:spTree>
    <p:extLst>
      <p:ext uri="{BB962C8B-B14F-4D97-AF65-F5344CB8AC3E}">
        <p14:creationId xmlns:p14="http://schemas.microsoft.com/office/powerpoint/2010/main" xmlns="" val="45454471"/>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normAutofit fontScale="90000"/>
          </a:bodyPr>
          <a:lstStyle/>
          <a:p>
            <a:pPr eaLnBrk="1" fontAlgn="auto" hangingPunct="1">
              <a:spcAft>
                <a:spcPts val="0"/>
              </a:spcAft>
              <a:defRPr/>
            </a:pPr>
            <a:r>
              <a:rPr lang="el-GR" sz="3600" dirty="0" smtClean="0">
                <a:solidFill>
                  <a:schemeClr val="tx2">
                    <a:satMod val="130000"/>
                  </a:schemeClr>
                </a:solidFill>
              </a:rPr>
              <a:t>Προγραμματισμός </a:t>
            </a:r>
            <a:r>
              <a:rPr lang="en-US" sz="3600" dirty="0" smtClean="0">
                <a:solidFill>
                  <a:schemeClr val="tx2">
                    <a:satMod val="130000"/>
                  </a:schemeClr>
                </a:solidFill>
              </a:rPr>
              <a:t>Marketing </a:t>
            </a:r>
            <a:r>
              <a:rPr lang="el-GR" sz="3600" dirty="0" smtClean="0">
                <a:solidFill>
                  <a:schemeClr val="tx2">
                    <a:satMod val="130000"/>
                  </a:schemeClr>
                </a:solidFill>
              </a:rPr>
              <a:t>σε επίπεδο τραπεζικού καταστήματος</a:t>
            </a:r>
            <a:endParaRPr lang="el-GR" sz="3600" dirty="0">
              <a:solidFill>
                <a:schemeClr val="tx2">
                  <a:satMod val="130000"/>
                </a:schemeClr>
              </a:solidFill>
            </a:endParaRPr>
          </a:p>
        </p:txBody>
      </p:sp>
      <p:sp>
        <p:nvSpPr>
          <p:cNvPr id="29699" name="2 - Θέση περιεχομένου"/>
          <p:cNvSpPr>
            <a:spLocks noGrp="1"/>
          </p:cNvSpPr>
          <p:nvPr>
            <p:ph idx="1"/>
          </p:nvPr>
        </p:nvSpPr>
        <p:spPr/>
        <p:txBody>
          <a:bodyPr/>
          <a:lstStyle/>
          <a:p>
            <a:pPr eaLnBrk="1" hangingPunct="1">
              <a:buFont typeface="Wingdings 2" pitchFamily="18" charset="2"/>
              <a:buNone/>
            </a:pPr>
            <a:r>
              <a:rPr lang="el-GR" sz="2600" smtClean="0"/>
              <a:t>Ο Διευθυντής ενός τραπεζικού καταστήματος έχει ως αποστολή του:</a:t>
            </a:r>
          </a:p>
          <a:p>
            <a:pPr eaLnBrk="1" hangingPunct="1">
              <a:buFont typeface="Wingdings" pitchFamily="2" charset="2"/>
              <a:buChar char="§"/>
            </a:pPr>
            <a:r>
              <a:rPr lang="el-GR" sz="2600" smtClean="0"/>
              <a:t>Να εξασφαλίζει την κατάλληλη για κάθε πελάτη προσφορά.</a:t>
            </a:r>
          </a:p>
          <a:p>
            <a:pPr eaLnBrk="1" hangingPunct="1">
              <a:buFont typeface="Wingdings" pitchFamily="2" charset="2"/>
              <a:buChar char="§"/>
            </a:pPr>
            <a:r>
              <a:rPr lang="el-GR" sz="2600" smtClean="0"/>
              <a:t>Να αναπτύσσει τις εργασίες του καταστήματος στην τοπική αγορά.</a:t>
            </a:r>
          </a:p>
          <a:p>
            <a:pPr eaLnBrk="1" hangingPunct="1">
              <a:buFont typeface="Wingdings" pitchFamily="2" charset="2"/>
              <a:buChar char="§"/>
            </a:pPr>
            <a:r>
              <a:rPr lang="el-GR" sz="2600" smtClean="0"/>
              <a:t>Να οργανώνει ορθολογικά την οικονομική διαχείριση.</a:t>
            </a:r>
          </a:p>
          <a:p>
            <a:pPr eaLnBrk="1" hangingPunct="1">
              <a:buFont typeface="Wingdings" pitchFamily="2" charset="2"/>
              <a:buChar char="§"/>
            </a:pPr>
            <a:r>
              <a:rPr lang="el-GR" sz="2600" smtClean="0"/>
              <a:t>Να διοικεί και να συντονίζει με μεθοδευμένες ενέργειες προγραμματισμού.</a:t>
            </a:r>
          </a:p>
          <a:p>
            <a:pPr eaLnBrk="1" hangingPunct="1">
              <a:buFont typeface="Wingdings" pitchFamily="2" charset="2"/>
              <a:buChar char="§"/>
            </a:pPr>
            <a:endParaRPr lang="el-GR" sz="2600" smtClean="0"/>
          </a:p>
        </p:txBody>
      </p:sp>
    </p:spTree>
    <p:extLst>
      <p:ext uri="{BB962C8B-B14F-4D97-AF65-F5344CB8AC3E}">
        <p14:creationId xmlns:p14="http://schemas.microsoft.com/office/powerpoint/2010/main" xmlns="" val="2976175379"/>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0722" name="2 - Θέση περιεχομένου"/>
          <p:cNvSpPr>
            <a:spLocks noGrp="1"/>
          </p:cNvSpPr>
          <p:nvPr>
            <p:ph idx="1"/>
          </p:nvPr>
        </p:nvSpPr>
        <p:spPr>
          <a:xfrm>
            <a:off x="1435100" y="908050"/>
            <a:ext cx="7499350" cy="5545138"/>
          </a:xfrm>
        </p:spPr>
        <p:txBody>
          <a:bodyPr/>
          <a:lstStyle/>
          <a:p>
            <a:pPr eaLnBrk="1" hangingPunct="1">
              <a:buFont typeface="Wingdings" pitchFamily="2" charset="2"/>
              <a:buChar char="§"/>
            </a:pPr>
            <a:r>
              <a:rPr lang="el-GR" sz="2600" smtClean="0"/>
              <a:t>Να δημιουργήσει και να διατηρεί πνεύμα ομάδας στο προσωπικό.</a:t>
            </a:r>
          </a:p>
          <a:p>
            <a:pPr eaLnBrk="1" hangingPunct="1">
              <a:buFont typeface="Wingdings" pitchFamily="2" charset="2"/>
              <a:buChar char="§"/>
            </a:pPr>
            <a:r>
              <a:rPr lang="el-GR" sz="2600" smtClean="0"/>
              <a:t>Να εντοπίζει τις ανάγκες και προτιμήσεις των πελατών του.</a:t>
            </a:r>
          </a:p>
          <a:p>
            <a:pPr eaLnBrk="1" hangingPunct="1">
              <a:buFont typeface="Wingdings" pitchFamily="2" charset="2"/>
              <a:buChar char="§"/>
            </a:pPr>
            <a:r>
              <a:rPr lang="el-GR" sz="2600" smtClean="0"/>
              <a:t>Να αναλύει το βαθμό διείσδυσης σε κάθε κλάδο.</a:t>
            </a:r>
          </a:p>
          <a:p>
            <a:pPr eaLnBrk="1" hangingPunct="1">
              <a:buFont typeface="Wingdings" pitchFamily="2" charset="2"/>
              <a:buChar char="§"/>
            </a:pPr>
            <a:r>
              <a:rPr lang="el-GR" sz="2600" smtClean="0"/>
              <a:t>Να συνδέει τα έσοδα και τα κέρδη με τους απασχολούμενους πόρους.</a:t>
            </a:r>
          </a:p>
          <a:p>
            <a:pPr eaLnBrk="1" hangingPunct="1">
              <a:buFont typeface="Wingdings" pitchFamily="2" charset="2"/>
              <a:buChar char="§"/>
            </a:pPr>
            <a:r>
              <a:rPr lang="el-GR" sz="2600" smtClean="0"/>
              <a:t>Να αναπτύξει ικανότητες πωλήσεων.</a:t>
            </a:r>
          </a:p>
          <a:p>
            <a:pPr eaLnBrk="1" hangingPunct="1">
              <a:buFont typeface="Wingdings" pitchFamily="2" charset="2"/>
              <a:buChar char="§"/>
            </a:pPr>
            <a:r>
              <a:rPr lang="el-GR" sz="2600" smtClean="0"/>
              <a:t>Να δημιουργήσει ένα κατάστημα με προσανατολισμό </a:t>
            </a:r>
            <a:r>
              <a:rPr lang="en-US" sz="2600" smtClean="0"/>
              <a:t>Marketing.</a:t>
            </a:r>
            <a:endParaRPr lang="el-GR" sz="2600" smtClean="0"/>
          </a:p>
        </p:txBody>
      </p:sp>
    </p:spTree>
    <p:extLst>
      <p:ext uri="{BB962C8B-B14F-4D97-AF65-F5344CB8AC3E}">
        <p14:creationId xmlns:p14="http://schemas.microsoft.com/office/powerpoint/2010/main" xmlns="" val="3575231513"/>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Τίτλος 1"/>
          <p:cNvSpPr>
            <a:spLocks noGrp="1"/>
          </p:cNvSpPr>
          <p:nvPr>
            <p:ph type="title"/>
          </p:nvPr>
        </p:nvSpPr>
        <p:spPr/>
        <p:txBody>
          <a:bodyPr>
            <a:normAutofit/>
          </a:bodyPr>
          <a:lstStyle/>
          <a:p>
            <a:r>
              <a:rPr lang="el-GR" sz="3600" dirty="0">
                <a:solidFill>
                  <a:srgbClr val="0070C0"/>
                </a:solidFill>
              </a:rPr>
              <a:t>Στρατηγικός σχεδιασμός</a:t>
            </a:r>
          </a:p>
        </p:txBody>
      </p:sp>
      <p:sp>
        <p:nvSpPr>
          <p:cNvPr id="3" name="Θέση περιεχομένου 2"/>
          <p:cNvSpPr>
            <a:spLocks noGrp="1"/>
          </p:cNvSpPr>
          <p:nvPr>
            <p:ph idx="1"/>
          </p:nvPr>
        </p:nvSpPr>
        <p:spPr/>
        <p:txBody>
          <a:bodyPr>
            <a:normAutofit fontScale="85000" lnSpcReduction="10000"/>
          </a:bodyPr>
          <a:lstStyle/>
          <a:p>
            <a:r>
              <a:rPr lang="el-GR" b="1" dirty="0"/>
              <a:t> </a:t>
            </a:r>
            <a:r>
              <a:rPr lang="el-GR" b="1" dirty="0" smtClean="0"/>
              <a:t>    Στρατηγικός </a:t>
            </a:r>
            <a:r>
              <a:rPr lang="el-GR" b="1" dirty="0"/>
              <a:t>σχεδιασμός </a:t>
            </a:r>
            <a:r>
              <a:rPr lang="el-GR" dirty="0"/>
              <a:t>είναι η λογική ακολουθία των ενεργειών που επιβάλλονται από την στρατηγική που πρέπει να ακολουθηθεί για την επίτευξη του σκοπού και των στόχων της επιχείρησης.</a:t>
            </a:r>
          </a:p>
          <a:p>
            <a:r>
              <a:rPr lang="el-GR" dirty="0"/>
              <a:t>    Περιλαμβάνει τόσο τους μακροχρόνιους στρατηγικούς στόχους όσο και τις στρατηγικές εκμετάλλευσης των δυνάμεων και βελτίωσης των αδυναμιών της, ώστε μέσα σε ένα συνεχώς μετεξελισσόμενο περιβάλλον να αξιοποιηθούν οι παρουσιαζόμενες ευκαιρίες και να αποφευχθούν οι διαφαινόμενες απειλές.</a:t>
            </a:r>
          </a:p>
        </p:txBody>
      </p:sp>
    </p:spTree>
    <p:extLst>
      <p:ext uri="{BB962C8B-B14F-4D97-AF65-F5344CB8AC3E}">
        <p14:creationId xmlns:p14="http://schemas.microsoft.com/office/powerpoint/2010/main" xmlns="" val="2888763725"/>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1 - Τίτλος"/>
          <p:cNvSpPr>
            <a:spLocks noGrp="1"/>
          </p:cNvSpPr>
          <p:nvPr>
            <p:ph type="title"/>
          </p:nvPr>
        </p:nvSpPr>
        <p:spPr/>
        <p:txBody>
          <a:bodyPr/>
          <a:lstStyle/>
          <a:p>
            <a:pPr eaLnBrk="1" fontAlgn="auto" hangingPunct="1">
              <a:spcAft>
                <a:spcPts val="0"/>
              </a:spcAft>
              <a:defRPr/>
            </a:pPr>
            <a:r>
              <a:rPr lang="el-GR" sz="3600" dirty="0" smtClean="0">
                <a:solidFill>
                  <a:schemeClr val="tx2">
                    <a:satMod val="130000"/>
                  </a:schemeClr>
                </a:solidFill>
              </a:rPr>
              <a:t>Πολιτικές</a:t>
            </a:r>
            <a:endParaRPr lang="el-GR" sz="3600" dirty="0">
              <a:solidFill>
                <a:schemeClr val="tx2">
                  <a:satMod val="130000"/>
                </a:schemeClr>
              </a:solidFill>
            </a:endParaRPr>
          </a:p>
        </p:txBody>
      </p:sp>
      <p:sp>
        <p:nvSpPr>
          <p:cNvPr id="31747" name="2 - Θέση περιεχομένου"/>
          <p:cNvSpPr>
            <a:spLocks noGrp="1"/>
          </p:cNvSpPr>
          <p:nvPr>
            <p:ph idx="1"/>
          </p:nvPr>
        </p:nvSpPr>
        <p:spPr>
          <a:xfrm>
            <a:off x="755576" y="1772816"/>
            <a:ext cx="7499350" cy="4548187"/>
          </a:xfrm>
        </p:spPr>
        <p:txBody>
          <a:bodyPr/>
          <a:lstStyle/>
          <a:p>
            <a:r>
              <a:rPr lang="el-GR" sz="2600" dirty="0" smtClean="0"/>
              <a:t>    Οι πολιτικές είναι κανόνες που εκφράζουν τα όρια μέσα στα οποία θα λάβει χώρα η δράση, σε κάποια συγκεκριμένη χρονική περίοδο και μέσα στα πλαίσια της </a:t>
            </a:r>
            <a:r>
              <a:rPr lang="el-GR" sz="2600" dirty="0" err="1" smtClean="0"/>
              <a:t>αποφασισθείσας</a:t>
            </a:r>
            <a:r>
              <a:rPr lang="el-GR" sz="2600" dirty="0" smtClean="0"/>
              <a:t> στρατηγικής κατεύθυνσης. </a:t>
            </a:r>
          </a:p>
        </p:txBody>
      </p:sp>
    </p:spTree>
    <p:extLst>
      <p:ext uri="{BB962C8B-B14F-4D97-AF65-F5344CB8AC3E}">
        <p14:creationId xmlns:p14="http://schemas.microsoft.com/office/powerpoint/2010/main" xmlns="" val="321236380"/>
      </p:ext>
    </p:extLst>
  </p:cSld>
  <p:clrMapOvr>
    <a:masterClrMapping/>
  </p:clrMapOvr>
</p:sld>
</file>

<file path=ppt/theme/theme1.xml><?xml version="1.0" encoding="utf-8"?>
<a:theme xmlns:a="http://schemas.openxmlformats.org/drawingml/2006/main" name="Θέμα του Offic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273</TotalTime>
  <Words>1027</Words>
  <Application>Microsoft Office PowerPoint</Application>
  <PresentationFormat>Προβολή στην οθόνη (4:3)</PresentationFormat>
  <Paragraphs>77</Paragraphs>
  <Slides>14</Slides>
  <Notes>0</Notes>
  <HiddenSlides>0</HiddenSlides>
  <MMClips>0</MMClips>
  <ScaleCrop>false</ScaleCrop>
  <HeadingPairs>
    <vt:vector size="4" baseType="variant">
      <vt:variant>
        <vt:lpstr>Θέμα</vt:lpstr>
      </vt:variant>
      <vt:variant>
        <vt:i4>1</vt:i4>
      </vt:variant>
      <vt:variant>
        <vt:lpstr>Τίτλοι διαφανειών</vt:lpstr>
      </vt:variant>
      <vt:variant>
        <vt:i4>14</vt:i4>
      </vt:variant>
    </vt:vector>
  </HeadingPairs>
  <TitlesOfParts>
    <vt:vector size="15" baseType="lpstr">
      <vt:lpstr>Θέμα του Office</vt:lpstr>
      <vt:lpstr>ΟΡΓΑΝΩΣΗ ΤΟΥ ΜΑΡΚΕΤΙΝΓΚ ΣΤΙΣ ΤΡΑΠΕΖΕΣ</vt:lpstr>
      <vt:lpstr>Τραπεζικοί οργανισμοί</vt:lpstr>
      <vt:lpstr>Στόχοι του τραπεζικού μάρκετινγκ</vt:lpstr>
      <vt:lpstr>Οργάνωση δομών στις Τράπεζες</vt:lpstr>
      <vt:lpstr>Αντικείμενο Διεύθυνσης μάρκετινγκ στις Τράπεζες</vt:lpstr>
      <vt:lpstr>Προγραμματισμός Marketing σε επίπεδο τραπεζικού καταστήματος</vt:lpstr>
      <vt:lpstr>Διαφάνεια 7</vt:lpstr>
      <vt:lpstr>Στρατηγικός σχεδιασμός</vt:lpstr>
      <vt:lpstr>Πολιτικές</vt:lpstr>
      <vt:lpstr>Έλεγχος</vt:lpstr>
      <vt:lpstr>ΕΠΙΘΕΤΙΚΕΣ ΣΤΡΑΤΗΓΙΚΕΣ</vt:lpstr>
      <vt:lpstr>ΑΜΥΝΤΙΚΕΣ ΣΤΡΑΤΗΓΙΚΕΣ</vt:lpstr>
      <vt:lpstr>Διαφάνεια 13</vt:lpstr>
      <vt:lpstr>Βιβλιογραφία</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ΟΡΓΑΝΩΣΗ ΤΟΥ ΜΑΡΚΕΤΙΝΓΚ ΣΤΙΣ ΤΡΑΠΕΖΕΣ</dc:title>
  <dc:creator>User</dc:creator>
  <cp:lastModifiedBy>USER</cp:lastModifiedBy>
  <cp:revision>20</cp:revision>
  <dcterms:created xsi:type="dcterms:W3CDTF">2013-12-06T08:11:27Z</dcterms:created>
  <dcterms:modified xsi:type="dcterms:W3CDTF">2016-03-03T14:57:06Z</dcterms:modified>
</cp:coreProperties>
</file>