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1"/>
  </p:notesMasterIdLst>
  <p:sldIdLst>
    <p:sldId id="256" r:id="rId2"/>
    <p:sldId id="257" r:id="rId3"/>
    <p:sldId id="258" r:id="rId4"/>
    <p:sldId id="259" r:id="rId5"/>
    <p:sldId id="260" r:id="rId6"/>
    <p:sldId id="265" r:id="rId7"/>
    <p:sldId id="262" r:id="rId8"/>
    <p:sldId id="261" r:id="rId9"/>
    <p:sldId id="268" r:id="rId10"/>
    <p:sldId id="270" r:id="rId11"/>
    <p:sldId id="297" r:id="rId12"/>
    <p:sldId id="271" r:id="rId13"/>
    <p:sldId id="272" r:id="rId14"/>
    <p:sldId id="273" r:id="rId15"/>
    <p:sldId id="269" r:id="rId16"/>
    <p:sldId id="267" r:id="rId17"/>
    <p:sldId id="264" r:id="rId18"/>
    <p:sldId id="274" r:id="rId19"/>
    <p:sldId id="295" r:id="rId20"/>
    <p:sldId id="276" r:id="rId21"/>
    <p:sldId id="275" r:id="rId22"/>
    <p:sldId id="278" r:id="rId23"/>
    <p:sldId id="277" r:id="rId24"/>
    <p:sldId id="279" r:id="rId25"/>
    <p:sldId id="280" r:id="rId26"/>
    <p:sldId id="281" r:id="rId27"/>
    <p:sldId id="282" r:id="rId28"/>
    <p:sldId id="284" r:id="rId29"/>
    <p:sldId id="286" r:id="rId30"/>
    <p:sldId id="287" r:id="rId31"/>
    <p:sldId id="288" r:id="rId32"/>
    <p:sldId id="289" r:id="rId33"/>
    <p:sldId id="298" r:id="rId34"/>
    <p:sldId id="290" r:id="rId35"/>
    <p:sldId id="292" r:id="rId36"/>
    <p:sldId id="285" r:id="rId37"/>
    <p:sldId id="291" r:id="rId38"/>
    <p:sldId id="294" r:id="rId39"/>
    <p:sldId id="296"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1236"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6430F7-0D40-44AD-B92F-157F89BC9AD9}" type="datetimeFigureOut">
              <a:rPr lang="en-US" smtClean="0"/>
              <a:pPr/>
              <a:t>12/13/2018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8FE32D-4F44-4364-A2E9-8193DFBFD67E}" type="slidenum">
              <a:rPr lang="en-US" smtClean="0"/>
              <a:pPr/>
              <a:t>‹#›</a:t>
            </a:fld>
            <a:endParaRPr lang="en-US"/>
          </a:p>
        </p:txBody>
      </p:sp>
    </p:spTree>
    <p:extLst>
      <p:ext uri="{BB962C8B-B14F-4D97-AF65-F5344CB8AC3E}">
        <p14:creationId xmlns:p14="http://schemas.microsoft.com/office/powerpoint/2010/main" val="22548052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E36D58-5A02-4AB0-8C6D-3F050461871E}" type="slidenum">
              <a:rPr lang="en-US" altLang="en-US"/>
              <a:pPr/>
              <a:t>8</a:t>
            </a:fld>
            <a:endParaRPr lang="en-US" altLang="en-US"/>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DE170EB5-2AFB-42E9-93E0-D215801DB372}" type="datetimeFigureOut">
              <a:rPr lang="en-US" smtClean="0"/>
              <a:pPr/>
              <a:t>12/13/2018</a:t>
            </a:fld>
            <a:endParaRPr lang="en-US"/>
          </a:p>
        </p:txBody>
      </p:sp>
      <p:sp>
        <p:nvSpPr>
          <p:cNvPr id="8" name="Slide Number Placeholder 7"/>
          <p:cNvSpPr>
            <a:spLocks noGrp="1"/>
          </p:cNvSpPr>
          <p:nvPr>
            <p:ph type="sldNum" sz="quarter" idx="11"/>
          </p:nvPr>
        </p:nvSpPr>
        <p:spPr/>
        <p:txBody>
          <a:bodyPr/>
          <a:lstStyle/>
          <a:p>
            <a:fld id="{BAC2D9A2-12FE-4569-B685-EA59A2F3D320}"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170EB5-2AFB-42E9-93E0-D215801DB372}" type="datetimeFigureOut">
              <a:rPr lang="en-US" smtClean="0"/>
              <a:pPr/>
              <a:t>12/13/2018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C2D9A2-12FE-4569-B685-EA59A2F3D32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170EB5-2AFB-42E9-93E0-D215801DB372}" type="datetimeFigureOut">
              <a:rPr lang="en-US" smtClean="0"/>
              <a:pPr/>
              <a:t>12/13/2018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C2D9A2-12FE-4569-B685-EA59A2F3D32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DE170EB5-2AFB-42E9-93E0-D215801DB372}" type="datetimeFigureOut">
              <a:rPr lang="en-US" smtClean="0"/>
              <a:pPr/>
              <a:t>12/13/2018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C2D9A2-12FE-4569-B685-EA59A2F3D32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170EB5-2AFB-42E9-93E0-D215801DB372}" type="datetimeFigureOut">
              <a:rPr lang="en-US" smtClean="0"/>
              <a:pPr/>
              <a:t>12/13/2018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C2D9A2-12FE-4569-B685-EA59A2F3D320}" type="slidenum">
              <a:rPr lang="en-US" smtClean="0"/>
              <a:pPr/>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DE170EB5-2AFB-42E9-93E0-D215801DB372}" type="datetimeFigureOut">
              <a:rPr lang="en-US" smtClean="0"/>
              <a:pPr/>
              <a:t>12/13/2018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C2D9A2-12FE-4569-B685-EA59A2F3D320}" type="slidenum">
              <a:rPr lang="en-US" smtClean="0"/>
              <a:pPr/>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DE170EB5-2AFB-42E9-93E0-D215801DB372}" type="datetimeFigureOut">
              <a:rPr lang="en-US" smtClean="0"/>
              <a:pPr/>
              <a:t>12/13/2018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C2D9A2-12FE-4569-B685-EA59A2F3D320}" type="slidenum">
              <a:rPr lang="en-US" smtClean="0"/>
              <a:pPr/>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E170EB5-2AFB-42E9-93E0-D215801DB372}" type="datetimeFigureOut">
              <a:rPr lang="en-US" smtClean="0"/>
              <a:pPr/>
              <a:t>12/13/2018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C2D9A2-12FE-4569-B685-EA59A2F3D32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170EB5-2AFB-42E9-93E0-D215801DB372}" type="datetimeFigureOut">
              <a:rPr lang="en-US" smtClean="0"/>
              <a:pPr/>
              <a:t>12/13/2018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C2D9A2-12FE-4569-B685-EA59A2F3D32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170EB5-2AFB-42E9-93E0-D215801DB372}" type="datetimeFigureOut">
              <a:rPr lang="en-US" smtClean="0"/>
              <a:pPr/>
              <a:t>12/13/2018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C2D9A2-12FE-4569-B685-EA59A2F3D32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170EB5-2AFB-42E9-93E0-D215801DB372}" type="datetimeFigureOut">
              <a:rPr lang="en-US" smtClean="0"/>
              <a:pPr/>
              <a:t>12/13/2018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C2D9A2-12FE-4569-B685-EA59A2F3D32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DE170EB5-2AFB-42E9-93E0-D215801DB372}" type="datetimeFigureOut">
              <a:rPr lang="en-US" smtClean="0"/>
              <a:pPr/>
              <a:t>12/13/2018</a:t>
            </a:fld>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BAC2D9A2-12FE-4569-B685-EA59A2F3D320}" type="slidenum">
              <a:rPr lang="en-US" smtClean="0"/>
              <a:pPr/>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hyperlink" Target="http://www.ncbi.nlm.nih.gov/pubmed/12058979"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2.bp.blogspot.com/-f_GiDPfFLmk/U5DaNwkvUjI/AAAAAAAAAEM/DutGtjgED6Y/s1600/gluten.jpg" TargetMode="External"/><Relationship Id="rId1" Type="http://schemas.openxmlformats.org/officeDocument/2006/relationships/slideLayout" Target="../slideLayouts/slideLayout7.xml"/><Relationship Id="rId6" Type="http://schemas.openxmlformats.org/officeDocument/2006/relationships/hyperlink" Target="http://scialert.net/qredirect.php?doi=jas.2010.2478.2490&amp;linkid=pdf" TargetMode="External"/><Relationship Id="rId5" Type="http://schemas.openxmlformats.org/officeDocument/2006/relationships/image" Target="../media/image10.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hyperlink" Target="http://www.health-alternatives.com/split-peas-nutrients.html" TargetMode="External"/><Relationship Id="rId7"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jpeg"/><Relationship Id="rId9" Type="http://schemas.openxmlformats.org/officeDocument/2006/relationships/image" Target="../media/image2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www.google.bg/url?sa=i&amp;rct=j&amp;q=&amp;esrc=s&amp;source=images&amp;cd=&amp;cad=rja&amp;uact=8&amp;ved=2ahUKEwi9rNmtrZzfAhVQK1AKHVNKBG0QjRx6BAgBEAU&amp;url=https%3A%2F%2Fen.wikipedia.org%2Fwiki%2FCompetitive_inhibition&amp;psig=AOvVaw2jwO0zDWxWxGm-r-qFTVEd&amp;ust=1544774899178360" TargetMode="Externa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18081" y="1556792"/>
            <a:ext cx="6104556" cy="2554545"/>
          </a:xfrm>
          <a:prstGeom prst="rect">
            <a:avLst/>
          </a:prstGeom>
          <a:noFill/>
        </p:spPr>
        <p:txBody>
          <a:bodyPr wrap="none" rtlCol="0">
            <a:spAutoFit/>
          </a:bodyPr>
          <a:lstStyle/>
          <a:p>
            <a:pPr algn="ctr"/>
            <a:r>
              <a:rPr lang="en-US" sz="3200" dirty="0" smtClean="0">
                <a:latin typeface="Arial" panose="020B0604020202020204" pitchFamily="34" charset="0"/>
                <a:cs typeface="Arial" panose="020B0604020202020204" pitchFamily="34" charset="0"/>
              </a:rPr>
              <a:t>Lecture 6.</a:t>
            </a:r>
          </a:p>
          <a:p>
            <a:pPr algn="ctr"/>
            <a:endParaRPr lang="en-US" sz="3200" dirty="0">
              <a:latin typeface="Arial" panose="020B0604020202020204" pitchFamily="34" charset="0"/>
              <a:cs typeface="Arial" panose="020B0604020202020204" pitchFamily="34" charset="0"/>
            </a:endParaRPr>
          </a:p>
          <a:p>
            <a:pPr algn="ctr"/>
            <a:r>
              <a:rPr lang="en-US" sz="3200" dirty="0" smtClean="0">
                <a:latin typeface="Arial" panose="020B0604020202020204" pitchFamily="34" charset="0"/>
                <a:cs typeface="Arial" panose="020B0604020202020204" pitchFamily="34" charset="0"/>
              </a:rPr>
              <a:t>Plant proteins: </a:t>
            </a:r>
          </a:p>
          <a:p>
            <a:pPr algn="ctr"/>
            <a:endParaRPr lang="en-US" sz="3200" dirty="0" smtClean="0">
              <a:latin typeface="Arial" panose="020B0604020202020204" pitchFamily="34" charset="0"/>
              <a:cs typeface="Arial" panose="020B0604020202020204" pitchFamily="34" charset="0"/>
            </a:endParaRPr>
          </a:p>
          <a:p>
            <a:pPr algn="ctr"/>
            <a:r>
              <a:rPr lang="en-US" sz="3200" dirty="0" smtClean="0">
                <a:latin typeface="Arial" panose="020B0604020202020204" pitchFamily="34" charset="0"/>
                <a:cs typeface="Arial" panose="020B0604020202020204" pitchFamily="34" charset="0"/>
              </a:rPr>
              <a:t>proteins of cereals and legumes.</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37485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7704" y="130794"/>
            <a:ext cx="4775666" cy="584775"/>
          </a:xfrm>
          <a:prstGeom prst="rect">
            <a:avLst/>
          </a:prstGeom>
        </p:spPr>
        <p:txBody>
          <a:bodyPr wrap="none">
            <a:spAutoFit/>
          </a:bodyPr>
          <a:lstStyle/>
          <a:p>
            <a:r>
              <a:rPr lang="en-US" sz="3200" b="1" dirty="0" smtClean="0">
                <a:solidFill>
                  <a:srgbClr val="C00000"/>
                </a:solidFill>
              </a:rPr>
              <a:t>Gliadins: characteristics </a:t>
            </a:r>
            <a:endParaRPr lang="en-US" sz="3200" dirty="0">
              <a:solidFill>
                <a:srgbClr val="C00000"/>
              </a:solidFill>
            </a:endParaRPr>
          </a:p>
        </p:txBody>
      </p:sp>
      <p:sp>
        <p:nvSpPr>
          <p:cNvPr id="3" name="Rectangle 2"/>
          <p:cNvSpPr/>
          <p:nvPr/>
        </p:nvSpPr>
        <p:spPr>
          <a:xfrm>
            <a:off x="179512" y="1219200"/>
            <a:ext cx="9217024" cy="4154984"/>
          </a:xfrm>
          <a:prstGeom prst="rect">
            <a:avLst/>
          </a:prstGeom>
        </p:spPr>
        <p:txBody>
          <a:bodyPr wrap="square">
            <a:spAutoFit/>
          </a:bodyPr>
          <a:lstStyle/>
          <a:p>
            <a:pPr marL="342900" indent="-342900">
              <a:buClr>
                <a:srgbClr val="FF0000"/>
              </a:buClr>
              <a:buFont typeface="Wingdings" panose="05000000000000000000" pitchFamily="2" charset="2"/>
              <a:buChar char="Ø"/>
            </a:pPr>
            <a:r>
              <a:rPr lang="en-US" sz="2400" dirty="0" smtClean="0"/>
              <a:t>Constitute 30 </a:t>
            </a:r>
            <a:r>
              <a:rPr lang="en-US" sz="2400" dirty="0"/>
              <a:t>to 40% of total flour protein content. </a:t>
            </a:r>
          </a:p>
          <a:p>
            <a:pPr marL="342900" indent="-342900">
              <a:buClr>
                <a:srgbClr val="FF0000"/>
              </a:buClr>
              <a:buFont typeface="Wingdings" panose="05000000000000000000" pitchFamily="2" charset="2"/>
              <a:buChar char="Ø"/>
            </a:pPr>
            <a:endParaRPr lang="en-US" sz="2400" dirty="0"/>
          </a:p>
          <a:p>
            <a:pPr marL="342900" indent="-342900">
              <a:buClr>
                <a:srgbClr val="FF0000"/>
              </a:buClr>
              <a:buFont typeface="Wingdings" panose="05000000000000000000" pitchFamily="2" charset="2"/>
              <a:buChar char="Ø"/>
            </a:pPr>
            <a:r>
              <a:rPr lang="en-US" sz="2400" dirty="0" smtClean="0">
                <a:solidFill>
                  <a:srgbClr val="FF0000"/>
                </a:solidFill>
              </a:rPr>
              <a:t>Monomeric </a:t>
            </a:r>
            <a:r>
              <a:rPr lang="en-US" sz="2400" dirty="0">
                <a:solidFill>
                  <a:srgbClr val="FF0000"/>
                </a:solidFill>
              </a:rPr>
              <a:t>proteins </a:t>
            </a:r>
            <a:r>
              <a:rPr lang="en-US" sz="2400" dirty="0"/>
              <a:t>that consist of </a:t>
            </a:r>
            <a:r>
              <a:rPr lang="en-US" sz="2400" dirty="0" smtClean="0"/>
              <a:t>a single polypeptide chain.</a:t>
            </a:r>
          </a:p>
          <a:p>
            <a:pPr marL="342900" indent="-342900">
              <a:buClr>
                <a:srgbClr val="FF0000"/>
              </a:buClr>
              <a:buFont typeface="Wingdings" panose="05000000000000000000" pitchFamily="2" charset="2"/>
              <a:buChar char="Ø"/>
            </a:pPr>
            <a:endParaRPr lang="en-US" sz="2400" dirty="0"/>
          </a:p>
          <a:p>
            <a:pPr marL="342900" indent="-342900">
              <a:buClr>
                <a:srgbClr val="FF0000"/>
              </a:buClr>
              <a:buFont typeface="Wingdings" panose="05000000000000000000" pitchFamily="2" charset="2"/>
              <a:buChar char="Ø"/>
            </a:pPr>
            <a:r>
              <a:rPr lang="en-US" sz="2400" dirty="0" smtClean="0"/>
              <a:t>Gliadins are polymorphic mixture of proteins soluble in 70% alcohol.</a:t>
            </a:r>
          </a:p>
          <a:p>
            <a:pPr marL="342900" indent="-342900">
              <a:buClr>
                <a:srgbClr val="FF0000"/>
              </a:buClr>
              <a:buFont typeface="Wingdings" panose="05000000000000000000" pitchFamily="2" charset="2"/>
              <a:buChar char="Ø"/>
            </a:pPr>
            <a:endParaRPr lang="en-US" sz="2400" dirty="0"/>
          </a:p>
          <a:p>
            <a:pPr>
              <a:buClr>
                <a:srgbClr val="FF0000"/>
              </a:buClr>
            </a:pPr>
            <a:r>
              <a:rPr lang="en-US" sz="2400" dirty="0" smtClean="0"/>
              <a:t> </a:t>
            </a:r>
            <a:endParaRPr lang="en-US" sz="2400" dirty="0"/>
          </a:p>
          <a:p>
            <a:pPr marL="342900" indent="-342900">
              <a:buClr>
                <a:srgbClr val="FF0000"/>
              </a:buClr>
              <a:buFont typeface="Wingdings" panose="05000000000000000000" pitchFamily="2" charset="2"/>
              <a:buChar char="Ø"/>
            </a:pPr>
            <a:r>
              <a:rPr lang="en-US" sz="2400" dirty="0" smtClean="0"/>
              <a:t>Rich </a:t>
            </a:r>
            <a:r>
              <a:rPr lang="en-US" sz="2400" dirty="0"/>
              <a:t>in </a:t>
            </a:r>
            <a:r>
              <a:rPr lang="en-US" sz="2400" dirty="0">
                <a:solidFill>
                  <a:srgbClr val="FF0000"/>
                </a:solidFill>
              </a:rPr>
              <a:t>proline and </a:t>
            </a:r>
            <a:r>
              <a:rPr lang="en-US" sz="2400" dirty="0" smtClean="0">
                <a:solidFill>
                  <a:srgbClr val="FF0000"/>
                </a:solidFill>
              </a:rPr>
              <a:t>glutamine</a:t>
            </a:r>
            <a:r>
              <a:rPr lang="en-US" sz="2400" dirty="0" smtClean="0"/>
              <a:t>. </a:t>
            </a:r>
            <a:endParaRPr lang="en-US" sz="2400" dirty="0"/>
          </a:p>
          <a:p>
            <a:pPr marL="342900" indent="-342900">
              <a:buClr>
                <a:srgbClr val="FF0000"/>
              </a:buClr>
              <a:buFont typeface="Wingdings" panose="05000000000000000000" pitchFamily="2" charset="2"/>
              <a:buChar char="Ø"/>
            </a:pPr>
            <a:endParaRPr lang="en-US" sz="2400" dirty="0" smtClean="0"/>
          </a:p>
          <a:p>
            <a:pPr marL="342900" indent="-342900">
              <a:buClr>
                <a:srgbClr val="FF0000"/>
              </a:buClr>
              <a:buFont typeface="Wingdings" panose="05000000000000000000" pitchFamily="2" charset="2"/>
              <a:buChar char="Ø"/>
            </a:pPr>
            <a:r>
              <a:rPr lang="en-US" sz="2400" dirty="0" smtClean="0"/>
              <a:t>Overall </a:t>
            </a:r>
            <a:r>
              <a:rPr lang="en-US" sz="2400" dirty="0" smtClean="0">
                <a:solidFill>
                  <a:srgbClr val="FF0000"/>
                </a:solidFill>
              </a:rPr>
              <a:t>low </a:t>
            </a:r>
            <a:r>
              <a:rPr lang="en-US" sz="2400" dirty="0">
                <a:solidFill>
                  <a:srgbClr val="FF0000"/>
                </a:solidFill>
              </a:rPr>
              <a:t>level </a:t>
            </a:r>
            <a:r>
              <a:rPr lang="en-US" sz="2400" dirty="0" smtClean="0">
                <a:solidFill>
                  <a:srgbClr val="FF0000"/>
                </a:solidFill>
              </a:rPr>
              <a:t>of charged </a:t>
            </a:r>
            <a:r>
              <a:rPr lang="en-US" sz="2400" dirty="0">
                <a:solidFill>
                  <a:srgbClr val="FF0000"/>
                </a:solidFill>
              </a:rPr>
              <a:t>amino </a:t>
            </a:r>
            <a:r>
              <a:rPr lang="en-US" sz="2400" dirty="0" smtClean="0">
                <a:solidFill>
                  <a:srgbClr val="FF0000"/>
                </a:solidFill>
              </a:rPr>
              <a:t>acids</a:t>
            </a:r>
            <a:r>
              <a:rPr lang="en-US" sz="2400" dirty="0" smtClean="0"/>
              <a:t>. </a:t>
            </a:r>
            <a:endParaRPr lang="en-US" sz="2400" dirty="0"/>
          </a:p>
        </p:txBody>
      </p:sp>
    </p:spTree>
    <p:extLst>
      <p:ext uri="{BB962C8B-B14F-4D97-AF65-F5344CB8AC3E}">
        <p14:creationId xmlns:p14="http://schemas.microsoft.com/office/powerpoint/2010/main" val="21315725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133600"/>
            <a:ext cx="5791200" cy="390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219200" y="381000"/>
            <a:ext cx="7239000" cy="1200329"/>
          </a:xfrm>
          <a:prstGeom prst="rect">
            <a:avLst/>
          </a:prstGeom>
        </p:spPr>
        <p:txBody>
          <a:bodyPr wrap="square">
            <a:spAutoFit/>
          </a:bodyPr>
          <a:lstStyle/>
          <a:p>
            <a:pPr marL="342900" lvl="0" indent="-342900">
              <a:buClr>
                <a:srgbClr val="FF0000"/>
              </a:buClr>
              <a:buFont typeface="Wingdings" panose="05000000000000000000" pitchFamily="2" charset="2"/>
              <a:buChar char="Ø"/>
            </a:pPr>
            <a:r>
              <a:rPr lang="en-US" sz="2400" dirty="0">
                <a:solidFill>
                  <a:prstClr val="black"/>
                </a:solidFill>
              </a:rPr>
              <a:t>Intra-chain cysteine di-sulfide bridges in the </a:t>
            </a:r>
            <a:r>
              <a:rPr lang="en-US" sz="2400" dirty="0" err="1">
                <a:solidFill>
                  <a:prstClr val="black"/>
                </a:solidFill>
              </a:rPr>
              <a:t>gliadins</a:t>
            </a:r>
            <a:r>
              <a:rPr lang="en-US" sz="2400" dirty="0">
                <a:solidFill>
                  <a:prstClr val="black"/>
                </a:solidFill>
              </a:rPr>
              <a:t> resulting in less or more </a:t>
            </a:r>
            <a:r>
              <a:rPr lang="en-US" sz="2400" dirty="0">
                <a:solidFill>
                  <a:srgbClr val="FF0000"/>
                </a:solidFill>
              </a:rPr>
              <a:t>globular structure</a:t>
            </a:r>
            <a:r>
              <a:rPr lang="en-US" sz="2400" dirty="0">
                <a:solidFill>
                  <a:prstClr val="black"/>
                </a:solidFill>
              </a:rPr>
              <a:t>.</a:t>
            </a:r>
          </a:p>
        </p:txBody>
      </p:sp>
    </p:spTree>
    <p:extLst>
      <p:ext uri="{BB962C8B-B14F-4D97-AF65-F5344CB8AC3E}">
        <p14:creationId xmlns:p14="http://schemas.microsoft.com/office/powerpoint/2010/main" val="25527946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90530" y="116632"/>
            <a:ext cx="4591321" cy="584775"/>
          </a:xfrm>
          <a:prstGeom prst="rect">
            <a:avLst/>
          </a:prstGeom>
        </p:spPr>
        <p:txBody>
          <a:bodyPr wrap="none">
            <a:spAutoFit/>
          </a:bodyPr>
          <a:lstStyle/>
          <a:p>
            <a:r>
              <a:rPr lang="en-US" sz="3200" b="1" dirty="0" smtClean="0">
                <a:solidFill>
                  <a:srgbClr val="C00000"/>
                </a:solidFill>
              </a:rPr>
              <a:t>Gliadins: classification </a:t>
            </a:r>
            <a:endParaRPr lang="en-US" sz="3200" dirty="0">
              <a:solidFill>
                <a:srgbClr val="C00000"/>
              </a:solidFill>
            </a:endParaRPr>
          </a:p>
        </p:txBody>
      </p:sp>
      <p:sp>
        <p:nvSpPr>
          <p:cNvPr id="4" name="TextBox 3"/>
          <p:cNvSpPr txBox="1"/>
          <p:nvPr/>
        </p:nvSpPr>
        <p:spPr>
          <a:xfrm>
            <a:off x="611560" y="764704"/>
            <a:ext cx="8208912" cy="4524315"/>
          </a:xfrm>
          <a:prstGeom prst="rect">
            <a:avLst/>
          </a:prstGeom>
          <a:noFill/>
        </p:spPr>
        <p:txBody>
          <a:bodyPr wrap="square" rtlCol="0">
            <a:spAutoFit/>
          </a:bodyPr>
          <a:lstStyle/>
          <a:p>
            <a:r>
              <a:rPr lang="en-US" sz="2400" dirty="0" smtClean="0"/>
              <a:t>Divided into four groups based on their molecular mobility in</a:t>
            </a:r>
            <a:r>
              <a:rPr lang="en-US" sz="2400" dirty="0"/>
              <a:t> polyacrylamide gel </a:t>
            </a:r>
            <a:r>
              <a:rPr lang="en-US" sz="2400" dirty="0" smtClean="0"/>
              <a:t>electrophoresis: </a:t>
            </a:r>
            <a:r>
              <a:rPr lang="en-US" sz="2400" i="1" dirty="0"/>
              <a:t>α, β, γ </a:t>
            </a:r>
            <a:r>
              <a:rPr lang="en-US" sz="2400" dirty="0"/>
              <a:t>and </a:t>
            </a:r>
            <a:r>
              <a:rPr lang="en-US" sz="2400" i="1" dirty="0"/>
              <a:t>ω </a:t>
            </a:r>
            <a:endParaRPr lang="en-US" sz="2400" i="1" dirty="0" smtClean="0"/>
          </a:p>
          <a:p>
            <a:endParaRPr lang="en-US" sz="2400" i="1" dirty="0"/>
          </a:p>
          <a:p>
            <a:r>
              <a:rPr lang="en-US" sz="2400" i="1" dirty="0"/>
              <a:t>α, β, </a:t>
            </a:r>
            <a:r>
              <a:rPr lang="en-US" sz="2400" dirty="0" smtClean="0"/>
              <a:t> and </a:t>
            </a:r>
            <a:r>
              <a:rPr lang="en-US" sz="2400" i="1" dirty="0" smtClean="0"/>
              <a:t>γ </a:t>
            </a:r>
            <a:r>
              <a:rPr lang="en-US" sz="2400" dirty="0"/>
              <a:t>gliadins </a:t>
            </a:r>
            <a:r>
              <a:rPr lang="en-US" sz="2400" dirty="0">
                <a:solidFill>
                  <a:srgbClr val="FF0000"/>
                </a:solidFill>
              </a:rPr>
              <a:t>contain </a:t>
            </a:r>
            <a:r>
              <a:rPr lang="en-US" sz="2400" dirty="0" smtClean="0">
                <a:solidFill>
                  <a:srgbClr val="FF0000"/>
                </a:solidFill>
              </a:rPr>
              <a:t>intra-chain </a:t>
            </a:r>
            <a:r>
              <a:rPr lang="en-US" sz="2400" dirty="0">
                <a:solidFill>
                  <a:srgbClr val="FF0000"/>
                </a:solidFill>
              </a:rPr>
              <a:t>disulfide </a:t>
            </a:r>
            <a:r>
              <a:rPr lang="en-US" sz="2400" dirty="0" smtClean="0">
                <a:solidFill>
                  <a:srgbClr val="FF0000"/>
                </a:solidFill>
              </a:rPr>
              <a:t>bonds</a:t>
            </a:r>
            <a:r>
              <a:rPr lang="en-US" sz="2400" dirty="0" smtClean="0"/>
              <a:t>. A major component of gliadins.</a:t>
            </a:r>
          </a:p>
          <a:p>
            <a:endParaRPr lang="en-US" sz="2400" dirty="0"/>
          </a:p>
          <a:p>
            <a:r>
              <a:rPr lang="en-US" sz="2400" i="1" dirty="0" smtClean="0"/>
              <a:t>ω</a:t>
            </a:r>
            <a:r>
              <a:rPr lang="en-US" sz="2400" dirty="0" smtClean="0"/>
              <a:t>-gliadins </a:t>
            </a:r>
            <a:r>
              <a:rPr lang="en-US" sz="2400" dirty="0"/>
              <a:t>lack cysteine residues and do not form </a:t>
            </a:r>
            <a:r>
              <a:rPr lang="en-US" sz="2400" dirty="0" smtClean="0"/>
              <a:t>disulfide bonds. A minor component of gliadins. </a:t>
            </a:r>
          </a:p>
          <a:p>
            <a:endParaRPr lang="en-US" sz="2400" dirty="0"/>
          </a:p>
          <a:p>
            <a:r>
              <a:rPr lang="en-US" sz="2400" dirty="0"/>
              <a:t>Gliadins may associate with one another or </a:t>
            </a:r>
            <a:r>
              <a:rPr lang="en-US" sz="2400" dirty="0" smtClean="0"/>
              <a:t>with </a:t>
            </a:r>
            <a:r>
              <a:rPr lang="en-US" sz="2400" dirty="0" err="1"/>
              <a:t>glutenins</a:t>
            </a:r>
            <a:r>
              <a:rPr lang="en-US" sz="2400" dirty="0"/>
              <a:t> through </a:t>
            </a:r>
            <a:r>
              <a:rPr lang="en-US" sz="2400" dirty="0">
                <a:solidFill>
                  <a:srgbClr val="FF0000"/>
                </a:solidFill>
              </a:rPr>
              <a:t>hydrophobic interactions and hydrogen </a:t>
            </a:r>
            <a:r>
              <a:rPr lang="en-US" sz="2400" dirty="0" smtClean="0">
                <a:solidFill>
                  <a:srgbClr val="FF0000"/>
                </a:solidFill>
              </a:rPr>
              <a:t>bonds</a:t>
            </a:r>
            <a:r>
              <a:rPr lang="en-US" sz="2400" dirty="0" smtClean="0"/>
              <a:t>. </a:t>
            </a:r>
            <a:endParaRPr lang="en-US" sz="2400" dirty="0"/>
          </a:p>
          <a:p>
            <a:endParaRPr lang="en-US" sz="2400"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3031" y="4869160"/>
            <a:ext cx="4210969"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569861" y="5373216"/>
            <a:ext cx="4577541" cy="830997"/>
          </a:xfrm>
          <a:prstGeom prst="rect">
            <a:avLst/>
          </a:prstGeom>
        </p:spPr>
        <p:txBody>
          <a:bodyPr wrap="square">
            <a:spAutoFit/>
          </a:bodyPr>
          <a:lstStyle/>
          <a:p>
            <a:r>
              <a:rPr lang="en-US" sz="2400" dirty="0" smtClean="0">
                <a:solidFill>
                  <a:srgbClr val="C00000"/>
                </a:solidFill>
              </a:rPr>
              <a:t>They </a:t>
            </a:r>
            <a:r>
              <a:rPr lang="en-US" sz="2400" dirty="0">
                <a:solidFill>
                  <a:srgbClr val="C00000"/>
                </a:solidFill>
              </a:rPr>
              <a:t>contribute mainly to the </a:t>
            </a:r>
            <a:r>
              <a:rPr lang="en-US" sz="2400" b="1" dirty="0">
                <a:solidFill>
                  <a:srgbClr val="00B0F0"/>
                </a:solidFill>
              </a:rPr>
              <a:t>viscosity </a:t>
            </a:r>
            <a:r>
              <a:rPr lang="en-US" sz="2400" b="1" dirty="0" smtClean="0">
                <a:solidFill>
                  <a:srgbClr val="00B0F0"/>
                </a:solidFill>
              </a:rPr>
              <a:t>of </a:t>
            </a:r>
            <a:r>
              <a:rPr lang="en-US" sz="2400" b="1" dirty="0">
                <a:solidFill>
                  <a:srgbClr val="00B0F0"/>
                </a:solidFill>
              </a:rPr>
              <a:t>dough </a:t>
            </a:r>
            <a:r>
              <a:rPr lang="en-US" sz="2400" b="1" dirty="0" smtClean="0">
                <a:solidFill>
                  <a:srgbClr val="00B0F0"/>
                </a:solidFill>
              </a:rPr>
              <a:t>system</a:t>
            </a:r>
            <a:r>
              <a:rPr lang="en-US" sz="2400" dirty="0" smtClean="0">
                <a:solidFill>
                  <a:srgbClr val="C00000"/>
                </a:solidFill>
              </a:rPr>
              <a:t>. </a:t>
            </a:r>
            <a:endParaRPr lang="en-US" sz="2400" dirty="0">
              <a:solidFill>
                <a:srgbClr val="C00000"/>
              </a:solidFill>
            </a:endParaRPr>
          </a:p>
        </p:txBody>
      </p:sp>
    </p:spTree>
    <p:extLst>
      <p:ext uri="{BB962C8B-B14F-4D97-AF65-F5344CB8AC3E}">
        <p14:creationId xmlns:p14="http://schemas.microsoft.com/office/powerpoint/2010/main" val="27521066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7704" y="130794"/>
            <a:ext cx="5128327" cy="584775"/>
          </a:xfrm>
          <a:prstGeom prst="rect">
            <a:avLst/>
          </a:prstGeom>
        </p:spPr>
        <p:txBody>
          <a:bodyPr wrap="none">
            <a:spAutoFit/>
          </a:bodyPr>
          <a:lstStyle/>
          <a:p>
            <a:r>
              <a:rPr lang="en-US" sz="3200" b="1" dirty="0" err="1">
                <a:solidFill>
                  <a:srgbClr val="C00000"/>
                </a:solidFill>
              </a:rPr>
              <a:t>Glutenins</a:t>
            </a:r>
            <a:r>
              <a:rPr lang="en-US" sz="3200" b="1" dirty="0">
                <a:solidFill>
                  <a:srgbClr val="C00000"/>
                </a:solidFill>
              </a:rPr>
              <a:t> </a:t>
            </a:r>
            <a:r>
              <a:rPr lang="en-US" sz="3200" b="1" dirty="0" smtClean="0">
                <a:solidFill>
                  <a:srgbClr val="C00000"/>
                </a:solidFill>
              </a:rPr>
              <a:t>: characteristics </a:t>
            </a:r>
            <a:endParaRPr lang="en-US" sz="3200" dirty="0">
              <a:solidFill>
                <a:srgbClr val="C00000"/>
              </a:solidFill>
            </a:endParaRPr>
          </a:p>
        </p:txBody>
      </p:sp>
      <p:sp>
        <p:nvSpPr>
          <p:cNvPr id="3" name="Rectangle 2"/>
          <p:cNvSpPr/>
          <p:nvPr/>
        </p:nvSpPr>
        <p:spPr>
          <a:xfrm>
            <a:off x="467544" y="980728"/>
            <a:ext cx="8280919" cy="4893647"/>
          </a:xfrm>
          <a:prstGeom prst="rect">
            <a:avLst/>
          </a:prstGeom>
        </p:spPr>
        <p:txBody>
          <a:bodyPr wrap="square">
            <a:spAutoFit/>
          </a:bodyPr>
          <a:lstStyle/>
          <a:p>
            <a:r>
              <a:rPr lang="en-US" sz="2400" dirty="0" err="1"/>
              <a:t>Glutenin</a:t>
            </a:r>
            <a:r>
              <a:rPr lang="en-US" sz="2400" dirty="0"/>
              <a:t> is a highly heterogeneous mixture of </a:t>
            </a:r>
            <a:r>
              <a:rPr lang="en-US" sz="2400" dirty="0">
                <a:solidFill>
                  <a:srgbClr val="C00000"/>
                </a:solidFill>
              </a:rPr>
              <a:t>polymers </a:t>
            </a:r>
            <a:r>
              <a:rPr lang="en-US" sz="2400" dirty="0"/>
              <a:t>consisting of a number of different high- </a:t>
            </a:r>
            <a:r>
              <a:rPr lang="en-US" sz="2400" dirty="0" smtClean="0"/>
              <a:t>(HMW) and </a:t>
            </a:r>
            <a:r>
              <a:rPr lang="en-US" sz="2400" dirty="0"/>
              <a:t>low-molecular-weight </a:t>
            </a:r>
            <a:r>
              <a:rPr lang="en-US" sz="2400" dirty="0" smtClean="0"/>
              <a:t>(LMW) </a:t>
            </a:r>
            <a:r>
              <a:rPr lang="en-US" sz="2400" dirty="0" err="1" smtClean="0"/>
              <a:t>glutenin</a:t>
            </a:r>
            <a:r>
              <a:rPr lang="en-US" sz="2400" dirty="0" smtClean="0"/>
              <a:t> </a:t>
            </a:r>
            <a:r>
              <a:rPr lang="en-US" sz="2400" dirty="0"/>
              <a:t>subunits linked by disulfide </a:t>
            </a:r>
            <a:r>
              <a:rPr lang="en-US" sz="2400" dirty="0" smtClean="0"/>
              <a:t>bonds.</a:t>
            </a:r>
          </a:p>
          <a:p>
            <a:endParaRPr lang="en-US" sz="2400" dirty="0"/>
          </a:p>
          <a:p>
            <a:r>
              <a:rPr lang="en-US" sz="2400" dirty="0">
                <a:solidFill>
                  <a:srgbClr val="FF0000"/>
                </a:solidFill>
              </a:rPr>
              <a:t>E</a:t>
            </a:r>
            <a:r>
              <a:rPr lang="en-US" sz="2400" dirty="0" smtClean="0">
                <a:solidFill>
                  <a:srgbClr val="FF0000"/>
                </a:solidFill>
              </a:rPr>
              <a:t>xtractable </a:t>
            </a:r>
            <a:r>
              <a:rPr lang="en-US" sz="2400" dirty="0">
                <a:solidFill>
                  <a:srgbClr val="FF0000"/>
                </a:solidFill>
              </a:rPr>
              <a:t>in dilute acetic </a:t>
            </a:r>
            <a:r>
              <a:rPr lang="en-US" sz="2400" dirty="0" smtClean="0">
                <a:solidFill>
                  <a:srgbClr val="FF0000"/>
                </a:solidFill>
              </a:rPr>
              <a:t>acid. </a:t>
            </a:r>
            <a:endParaRPr lang="en-US" sz="2400" dirty="0">
              <a:solidFill>
                <a:srgbClr val="FF0000"/>
              </a:solidFill>
            </a:endParaRPr>
          </a:p>
          <a:p>
            <a:endParaRPr lang="en-US" sz="2400" dirty="0" smtClean="0"/>
          </a:p>
          <a:p>
            <a:r>
              <a:rPr lang="en-US" sz="2400" dirty="0" err="1" smtClean="0"/>
              <a:t>Glutenin</a:t>
            </a:r>
            <a:r>
              <a:rPr lang="en-US" sz="2400" dirty="0" smtClean="0"/>
              <a:t> </a:t>
            </a:r>
            <a:r>
              <a:rPr lang="en-US" sz="2400" dirty="0"/>
              <a:t>have high levels of </a:t>
            </a:r>
            <a:r>
              <a:rPr lang="en-US" sz="2400" dirty="0">
                <a:solidFill>
                  <a:srgbClr val="FF0000"/>
                </a:solidFill>
              </a:rPr>
              <a:t>glutamine and </a:t>
            </a:r>
            <a:r>
              <a:rPr lang="en-US" sz="2400" dirty="0" err="1">
                <a:solidFill>
                  <a:srgbClr val="FF0000"/>
                </a:solidFill>
              </a:rPr>
              <a:t>proline</a:t>
            </a:r>
            <a:r>
              <a:rPr lang="en-US" sz="2400" dirty="0">
                <a:solidFill>
                  <a:srgbClr val="FF0000"/>
                </a:solidFill>
              </a:rPr>
              <a:t> </a:t>
            </a:r>
            <a:r>
              <a:rPr lang="en-US" sz="2400" dirty="0"/>
              <a:t>and low levels of charged amino acids </a:t>
            </a:r>
            <a:r>
              <a:rPr lang="en-US" sz="2400" dirty="0" smtClean="0"/>
              <a:t>(similar to gliadins). </a:t>
            </a:r>
          </a:p>
          <a:p>
            <a:endParaRPr lang="en-US" sz="2400" dirty="0" smtClean="0"/>
          </a:p>
          <a:p>
            <a:r>
              <a:rPr lang="en-US" sz="2400" dirty="0" err="1"/>
              <a:t>G</a:t>
            </a:r>
            <a:r>
              <a:rPr lang="en-US" sz="2400" dirty="0" err="1" smtClean="0"/>
              <a:t>lutenins</a:t>
            </a:r>
            <a:r>
              <a:rPr lang="en-US" sz="2400" dirty="0" smtClean="0"/>
              <a:t> have the ability to form the largest and most complex protein polymers in nature with molecular weights of more than 10 millions.</a:t>
            </a:r>
            <a:endParaRPr lang="en-US" sz="2400" dirty="0"/>
          </a:p>
        </p:txBody>
      </p:sp>
      <p:sp>
        <p:nvSpPr>
          <p:cNvPr id="4" name="Rectangle 3"/>
          <p:cNvSpPr/>
          <p:nvPr/>
        </p:nvSpPr>
        <p:spPr>
          <a:xfrm>
            <a:off x="3923928" y="6207413"/>
            <a:ext cx="4536504" cy="523220"/>
          </a:xfrm>
          <a:prstGeom prst="rect">
            <a:avLst/>
          </a:prstGeom>
        </p:spPr>
        <p:txBody>
          <a:bodyPr wrap="square">
            <a:spAutoFit/>
          </a:bodyPr>
          <a:lstStyle/>
          <a:p>
            <a:r>
              <a:rPr lang="en-US" sz="1400" u="sng" dirty="0" err="1" smtClean="0">
                <a:hlinkClick r:id="rId2" tooltip="Critical reviews in food science and nutrition."/>
              </a:rPr>
              <a:t>Crit</a:t>
            </a:r>
            <a:r>
              <a:rPr lang="en-US" sz="1400" u="sng" dirty="0" smtClean="0">
                <a:hlinkClick r:id="rId2" tooltip="Critical reviews in food science and nutrition."/>
              </a:rPr>
              <a:t> </a:t>
            </a:r>
            <a:r>
              <a:rPr lang="en-US" sz="1400" u="sng" dirty="0">
                <a:hlinkClick r:id="rId2" tooltip="Critical reviews in food science and nutrition."/>
              </a:rPr>
              <a:t>Rev Food </a:t>
            </a:r>
            <a:r>
              <a:rPr lang="en-US" sz="1400" u="sng" dirty="0" err="1">
                <a:hlinkClick r:id="rId2" tooltip="Critical reviews in food science and nutrition."/>
              </a:rPr>
              <a:t>Sci</a:t>
            </a:r>
            <a:r>
              <a:rPr lang="en-US" sz="1400" u="sng" dirty="0">
                <a:hlinkClick r:id="rId2" tooltip="Critical reviews in food science and nutrition."/>
              </a:rPr>
              <a:t> </a:t>
            </a:r>
            <a:r>
              <a:rPr lang="en-US" sz="1400" u="sng" dirty="0" err="1">
                <a:hlinkClick r:id="rId2" tooltip="Critical reviews in food science and nutrition."/>
              </a:rPr>
              <a:t>Nutr</a:t>
            </a:r>
            <a:r>
              <a:rPr lang="en-US" sz="1400" u="sng" dirty="0">
                <a:hlinkClick r:id="rId2" tooltip="Critical reviews in food science and nutrition."/>
              </a:rPr>
              <a:t>.</a:t>
            </a:r>
            <a:r>
              <a:rPr lang="en-US" sz="1400" u="sng" dirty="0"/>
              <a:t> </a:t>
            </a:r>
            <a:r>
              <a:rPr lang="en-US" sz="1400" dirty="0"/>
              <a:t>2002;42(3):</a:t>
            </a:r>
            <a:r>
              <a:rPr lang="en-US" sz="1400" dirty="0" smtClean="0"/>
              <a:t>179-208,</a:t>
            </a:r>
            <a:r>
              <a:rPr lang="en-US" sz="1400" dirty="0"/>
              <a:t> http://</a:t>
            </a:r>
            <a:r>
              <a:rPr lang="en-US" sz="1400" dirty="0" smtClean="0"/>
              <a:t>pub.epsilon.slu.se/4083/1/malik_a_091030.pdf</a:t>
            </a:r>
            <a:endParaRPr lang="en-US" sz="1400" dirty="0"/>
          </a:p>
        </p:txBody>
      </p:sp>
    </p:spTree>
    <p:extLst>
      <p:ext uri="{BB962C8B-B14F-4D97-AF65-F5344CB8AC3E}">
        <p14:creationId xmlns:p14="http://schemas.microsoft.com/office/powerpoint/2010/main" val="16485442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87624" y="692696"/>
            <a:ext cx="6768752" cy="2246769"/>
          </a:xfrm>
          <a:prstGeom prst="rect">
            <a:avLst/>
          </a:prstGeom>
        </p:spPr>
        <p:txBody>
          <a:bodyPr wrap="square">
            <a:spAutoFit/>
          </a:bodyPr>
          <a:lstStyle/>
          <a:p>
            <a:r>
              <a:rPr lang="en-US" sz="2800" dirty="0" smtClean="0">
                <a:solidFill>
                  <a:srgbClr val="C00000"/>
                </a:solidFill>
              </a:rPr>
              <a:t>Variations </a:t>
            </a:r>
            <a:r>
              <a:rPr lang="en-US" sz="2800" dirty="0">
                <a:solidFill>
                  <a:srgbClr val="C00000"/>
                </a:solidFill>
              </a:rPr>
              <a:t>in both quantity and quality of </a:t>
            </a:r>
            <a:r>
              <a:rPr lang="en-US" sz="2800" dirty="0" err="1">
                <a:solidFill>
                  <a:srgbClr val="C00000"/>
                </a:solidFill>
              </a:rPr>
              <a:t>glutenin</a:t>
            </a:r>
            <a:r>
              <a:rPr lang="en-US" sz="2800" dirty="0">
                <a:solidFill>
                  <a:srgbClr val="C00000"/>
                </a:solidFill>
              </a:rPr>
              <a:t> strongly determine variations in </a:t>
            </a:r>
            <a:r>
              <a:rPr lang="en-US" sz="2800" dirty="0" smtClean="0">
                <a:solidFill>
                  <a:srgbClr val="C00000"/>
                </a:solidFill>
              </a:rPr>
              <a:t>bread-making performance.</a:t>
            </a:r>
          </a:p>
          <a:p>
            <a:endParaRPr lang="en-US" sz="2800" dirty="0">
              <a:solidFill>
                <a:srgbClr val="C00000"/>
              </a:solidFill>
            </a:endParaRPr>
          </a:p>
          <a:p>
            <a:r>
              <a:rPr lang="en-US" sz="2800" dirty="0" smtClean="0">
                <a:solidFill>
                  <a:srgbClr val="C00000"/>
                </a:solidFill>
              </a:rPr>
              <a:t>Largely </a:t>
            </a:r>
            <a:r>
              <a:rPr lang="en-US" sz="2800" dirty="0">
                <a:solidFill>
                  <a:srgbClr val="C00000"/>
                </a:solidFill>
              </a:rPr>
              <a:t>responsible for </a:t>
            </a:r>
            <a:r>
              <a:rPr lang="en-US" sz="2800" b="1" dirty="0">
                <a:solidFill>
                  <a:srgbClr val="00B0F0"/>
                </a:solidFill>
              </a:rPr>
              <a:t>gluten</a:t>
            </a:r>
            <a:r>
              <a:rPr lang="en-US" sz="2800" dirty="0">
                <a:solidFill>
                  <a:srgbClr val="00B0F0"/>
                </a:solidFill>
              </a:rPr>
              <a:t> </a:t>
            </a:r>
            <a:r>
              <a:rPr lang="en-US" sz="2800" b="1" dirty="0" smtClean="0">
                <a:solidFill>
                  <a:srgbClr val="00B0F0"/>
                </a:solidFill>
              </a:rPr>
              <a:t>elasticity</a:t>
            </a:r>
            <a:r>
              <a:rPr lang="en-US" sz="2800" dirty="0" smtClean="0">
                <a:solidFill>
                  <a:srgbClr val="C00000"/>
                </a:solidFill>
              </a:rPr>
              <a:t>.</a:t>
            </a:r>
            <a:endParaRPr lang="en-US" sz="2800" dirty="0">
              <a:solidFill>
                <a:srgbClr val="C0000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1552" y="4014315"/>
            <a:ext cx="3343275" cy="2219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323528" y="3861048"/>
            <a:ext cx="4572000" cy="1938992"/>
          </a:xfrm>
          <a:prstGeom prst="rect">
            <a:avLst/>
          </a:prstGeom>
        </p:spPr>
        <p:txBody>
          <a:bodyPr>
            <a:spAutoFit/>
          </a:bodyPr>
          <a:lstStyle/>
          <a:p>
            <a:r>
              <a:rPr lang="en-US" sz="2400" dirty="0" smtClean="0"/>
              <a:t>HMW-</a:t>
            </a:r>
            <a:r>
              <a:rPr lang="en-US" sz="2400" dirty="0" err="1" smtClean="0"/>
              <a:t>glutenins</a:t>
            </a:r>
            <a:r>
              <a:rPr lang="en-US" sz="2400" dirty="0" smtClean="0"/>
              <a:t> </a:t>
            </a:r>
            <a:r>
              <a:rPr lang="en-US" sz="2400" dirty="0"/>
              <a:t>constitute no more than 10% of total flour protein; </a:t>
            </a:r>
            <a:r>
              <a:rPr lang="en-US" sz="2400" dirty="0" smtClean="0">
                <a:solidFill>
                  <a:srgbClr val="C00000"/>
                </a:solidFill>
              </a:rPr>
              <a:t>But</a:t>
            </a:r>
            <a:r>
              <a:rPr lang="en-US" sz="2400" dirty="0" smtClean="0"/>
              <a:t> they are the </a:t>
            </a:r>
            <a:r>
              <a:rPr lang="en-US" sz="2400" dirty="0"/>
              <a:t>most important determinants of bread-making </a:t>
            </a:r>
            <a:r>
              <a:rPr lang="en-US" sz="2400" dirty="0" smtClean="0"/>
              <a:t>quality.</a:t>
            </a:r>
            <a:endParaRPr lang="en-US" sz="2400" dirty="0"/>
          </a:p>
        </p:txBody>
      </p:sp>
    </p:spTree>
    <p:extLst>
      <p:ext uri="{BB962C8B-B14F-4D97-AF65-F5344CB8AC3E}">
        <p14:creationId xmlns:p14="http://schemas.microsoft.com/office/powerpoint/2010/main" val="26422931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08141" y="-99392"/>
            <a:ext cx="7128792" cy="954107"/>
          </a:xfrm>
          <a:prstGeom prst="rect">
            <a:avLst/>
          </a:prstGeom>
        </p:spPr>
        <p:txBody>
          <a:bodyPr wrap="square">
            <a:spAutoFit/>
          </a:bodyPr>
          <a:lstStyle/>
          <a:p>
            <a:pPr algn="ctr"/>
            <a:r>
              <a:rPr lang="en-US" sz="2800" b="1" dirty="0">
                <a:solidFill>
                  <a:srgbClr val="C00000"/>
                </a:solidFill>
              </a:rPr>
              <a:t>Classification and properties of wheat gluten </a:t>
            </a:r>
            <a:r>
              <a:rPr lang="en-US" sz="2800" b="1" dirty="0" smtClean="0">
                <a:solidFill>
                  <a:srgbClr val="C00000"/>
                </a:solidFill>
              </a:rPr>
              <a:t>proteins: Summary</a:t>
            </a:r>
            <a:endParaRPr lang="en-US" sz="2800" dirty="0">
              <a:solidFill>
                <a:srgbClr val="C00000"/>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3345678791"/>
              </p:ext>
            </p:extLst>
          </p:nvPr>
        </p:nvGraphicFramePr>
        <p:xfrm>
          <a:off x="323528" y="908720"/>
          <a:ext cx="8640961" cy="5760720"/>
        </p:xfrm>
        <a:graphic>
          <a:graphicData uri="http://schemas.openxmlformats.org/drawingml/2006/table">
            <a:tbl>
              <a:tblPr firstRow="1" firstCol="1" bandRow="1">
                <a:tableStyleId>{5C22544A-7EE6-4342-B048-85BDC9FD1C3A}</a:tableStyleId>
              </a:tblPr>
              <a:tblGrid>
                <a:gridCol w="1727833"/>
                <a:gridCol w="1727833"/>
                <a:gridCol w="1727833"/>
                <a:gridCol w="1728731"/>
                <a:gridCol w="1728731"/>
              </a:tblGrid>
              <a:tr h="188595">
                <a:tc>
                  <a:txBody>
                    <a:bodyPr/>
                    <a:lstStyle/>
                    <a:p>
                      <a:pPr algn="just">
                        <a:spcAft>
                          <a:spcPts val="0"/>
                        </a:spcAft>
                      </a:pPr>
                      <a:r>
                        <a:rPr lang="en-US" sz="1800" dirty="0">
                          <a:effectLst/>
                        </a:rPr>
                        <a:t>Group </a:t>
                      </a:r>
                      <a:endParaRPr lang="en-US" sz="1800" dirty="0">
                        <a:solidFill>
                          <a:srgbClr val="000000"/>
                        </a:solidFill>
                        <a:effectLst/>
                        <a:latin typeface="Times New Roman"/>
                        <a:ea typeface="Calibri"/>
                      </a:endParaRPr>
                    </a:p>
                  </a:txBody>
                  <a:tcPr marL="68580" marR="68580" marT="0" marB="0"/>
                </a:tc>
                <a:tc>
                  <a:txBody>
                    <a:bodyPr/>
                    <a:lstStyle/>
                    <a:p>
                      <a:pPr algn="just">
                        <a:spcAft>
                          <a:spcPts val="0"/>
                        </a:spcAft>
                      </a:pPr>
                      <a:r>
                        <a:rPr lang="en-US" sz="1800">
                          <a:effectLst/>
                        </a:rPr>
                        <a:t>Subunit structure </a:t>
                      </a:r>
                      <a:endParaRPr lang="en-US" sz="1800">
                        <a:solidFill>
                          <a:srgbClr val="000000"/>
                        </a:solidFill>
                        <a:effectLst/>
                        <a:latin typeface="Times New Roman"/>
                        <a:ea typeface="Calibri"/>
                      </a:endParaRPr>
                    </a:p>
                  </a:txBody>
                  <a:tcPr marL="68580" marR="68580" marT="0" marB="0"/>
                </a:tc>
                <a:tc>
                  <a:txBody>
                    <a:bodyPr/>
                    <a:lstStyle/>
                    <a:p>
                      <a:pPr algn="just">
                        <a:spcAft>
                          <a:spcPts val="0"/>
                        </a:spcAft>
                      </a:pPr>
                      <a:r>
                        <a:rPr lang="en-US" sz="1800">
                          <a:effectLst/>
                        </a:rPr>
                        <a:t>Total fraction % </a:t>
                      </a:r>
                      <a:endParaRPr lang="en-US" sz="1800">
                        <a:solidFill>
                          <a:srgbClr val="000000"/>
                        </a:solidFill>
                        <a:effectLst/>
                        <a:latin typeface="Times New Roman"/>
                        <a:ea typeface="Calibri"/>
                      </a:endParaRPr>
                    </a:p>
                  </a:txBody>
                  <a:tcPr marL="68580" marR="68580" marT="0" marB="0"/>
                </a:tc>
                <a:tc>
                  <a:txBody>
                    <a:bodyPr/>
                    <a:lstStyle/>
                    <a:p>
                      <a:pPr algn="just">
                        <a:spcAft>
                          <a:spcPts val="0"/>
                        </a:spcAft>
                      </a:pPr>
                      <a:r>
                        <a:rPr lang="en-US" sz="1800" dirty="0">
                          <a:effectLst/>
                        </a:rPr>
                        <a:t>Molecular weight, Da </a:t>
                      </a:r>
                      <a:endParaRPr lang="en-US" sz="1800" dirty="0">
                        <a:solidFill>
                          <a:srgbClr val="000000"/>
                        </a:solidFill>
                        <a:effectLst/>
                        <a:latin typeface="Times New Roman"/>
                        <a:ea typeface="Calibri"/>
                      </a:endParaRPr>
                    </a:p>
                  </a:txBody>
                  <a:tcPr marL="68580" marR="68580" marT="0" marB="0"/>
                </a:tc>
                <a:tc>
                  <a:txBody>
                    <a:bodyPr/>
                    <a:lstStyle/>
                    <a:p>
                      <a:pPr algn="just">
                        <a:spcAft>
                          <a:spcPts val="0"/>
                        </a:spcAft>
                      </a:pPr>
                      <a:r>
                        <a:rPr lang="en-US" sz="1800">
                          <a:effectLst/>
                        </a:rPr>
                        <a:t>Amino acid composition, mol % </a:t>
                      </a:r>
                      <a:endParaRPr lang="en-US" sz="1800">
                        <a:solidFill>
                          <a:srgbClr val="000000"/>
                        </a:solidFill>
                        <a:effectLst/>
                        <a:latin typeface="Times New Roman"/>
                        <a:ea typeface="Calibri"/>
                      </a:endParaRPr>
                    </a:p>
                  </a:txBody>
                  <a:tcPr marL="68580" marR="68580" marT="0" marB="0"/>
                </a:tc>
              </a:tr>
              <a:tr h="450215">
                <a:tc>
                  <a:txBody>
                    <a:bodyPr/>
                    <a:lstStyle/>
                    <a:p>
                      <a:pPr algn="just">
                        <a:spcAft>
                          <a:spcPts val="0"/>
                        </a:spcAft>
                      </a:pPr>
                      <a:r>
                        <a:rPr lang="en-US" sz="1800" dirty="0">
                          <a:effectLst/>
                        </a:rPr>
                        <a:t>HMW subunits of </a:t>
                      </a:r>
                      <a:r>
                        <a:rPr lang="en-US" sz="1800" dirty="0" err="1">
                          <a:effectLst/>
                        </a:rPr>
                        <a:t>glutenins</a:t>
                      </a:r>
                      <a:r>
                        <a:rPr lang="en-US" sz="1800" dirty="0">
                          <a:effectLst/>
                        </a:rPr>
                        <a:t> </a:t>
                      </a:r>
                      <a:endParaRPr lang="en-US" sz="1800" dirty="0">
                        <a:solidFill>
                          <a:srgbClr val="000000"/>
                        </a:solidFill>
                        <a:effectLst/>
                        <a:latin typeface="Times New Roman"/>
                        <a:ea typeface="Calibri"/>
                      </a:endParaRPr>
                    </a:p>
                  </a:txBody>
                  <a:tcPr marL="68580" marR="68580" marT="0" marB="0"/>
                </a:tc>
                <a:tc>
                  <a:txBody>
                    <a:bodyPr/>
                    <a:lstStyle/>
                    <a:p>
                      <a:pPr algn="just">
                        <a:spcAft>
                          <a:spcPts val="0"/>
                        </a:spcAft>
                      </a:pPr>
                      <a:r>
                        <a:rPr lang="en-US" sz="1800" dirty="0" smtClean="0">
                          <a:effectLst/>
                        </a:rPr>
                        <a:t>Polymeric</a:t>
                      </a:r>
                      <a:endParaRPr lang="en-US" sz="1800" dirty="0">
                        <a:solidFill>
                          <a:srgbClr val="000000"/>
                        </a:solidFill>
                        <a:effectLst/>
                        <a:latin typeface="Times New Roman"/>
                        <a:ea typeface="Calibri"/>
                      </a:endParaRPr>
                    </a:p>
                  </a:txBody>
                  <a:tcPr marL="68580" marR="68580" marT="0" marB="0"/>
                </a:tc>
                <a:tc>
                  <a:txBody>
                    <a:bodyPr/>
                    <a:lstStyle/>
                    <a:p>
                      <a:pPr algn="just">
                        <a:spcAft>
                          <a:spcPts val="0"/>
                        </a:spcAft>
                      </a:pPr>
                      <a:r>
                        <a:rPr lang="en-US" sz="1800">
                          <a:effectLst/>
                        </a:rPr>
                        <a:t>6-10 </a:t>
                      </a:r>
                      <a:endParaRPr lang="en-US" sz="1800">
                        <a:solidFill>
                          <a:srgbClr val="000000"/>
                        </a:solidFill>
                        <a:effectLst/>
                        <a:latin typeface="Times New Roman"/>
                        <a:ea typeface="Calibri"/>
                      </a:endParaRPr>
                    </a:p>
                  </a:txBody>
                  <a:tcPr marL="68580" marR="68580" marT="0" marB="0"/>
                </a:tc>
                <a:tc>
                  <a:txBody>
                    <a:bodyPr/>
                    <a:lstStyle/>
                    <a:p>
                      <a:pPr algn="just">
                        <a:spcAft>
                          <a:spcPts val="0"/>
                        </a:spcAft>
                      </a:pPr>
                      <a:r>
                        <a:rPr lang="en-US" sz="1800" dirty="0">
                          <a:effectLst/>
                        </a:rPr>
                        <a:t>65 - 90000 </a:t>
                      </a:r>
                      <a:endParaRPr lang="en-US" sz="1800" dirty="0">
                        <a:solidFill>
                          <a:srgbClr val="000000"/>
                        </a:solidFill>
                        <a:effectLst/>
                        <a:latin typeface="Times New Roman"/>
                        <a:ea typeface="Calibri"/>
                      </a:endParaRPr>
                    </a:p>
                  </a:txBody>
                  <a:tcPr marL="68580" marR="68580" marT="0" marB="0"/>
                </a:tc>
                <a:tc>
                  <a:txBody>
                    <a:bodyPr/>
                    <a:lstStyle/>
                    <a:p>
                      <a:pPr>
                        <a:spcAft>
                          <a:spcPts val="0"/>
                        </a:spcAft>
                      </a:pPr>
                      <a:r>
                        <a:rPr lang="en-US" sz="1800">
                          <a:effectLst/>
                        </a:rPr>
                        <a:t>30 - 35 Gln </a:t>
                      </a:r>
                    </a:p>
                    <a:p>
                      <a:pPr>
                        <a:spcAft>
                          <a:spcPts val="0"/>
                        </a:spcAft>
                      </a:pPr>
                      <a:r>
                        <a:rPr lang="en-US" sz="1800">
                          <a:effectLst/>
                        </a:rPr>
                        <a:t>10 - 16 Pro </a:t>
                      </a:r>
                    </a:p>
                    <a:p>
                      <a:pPr algn="just">
                        <a:spcAft>
                          <a:spcPts val="0"/>
                        </a:spcAft>
                      </a:pPr>
                      <a:r>
                        <a:rPr lang="en-US" sz="1800">
                          <a:effectLst/>
                        </a:rPr>
                        <a:t>15 - 20 Gly </a:t>
                      </a:r>
                    </a:p>
                    <a:p>
                      <a:pPr algn="just">
                        <a:spcAft>
                          <a:spcPts val="0"/>
                        </a:spcAft>
                      </a:pPr>
                      <a:r>
                        <a:rPr lang="en-US" sz="1800">
                          <a:effectLst/>
                        </a:rPr>
                        <a:t>0.5 - 1.5 Cys </a:t>
                      </a:r>
                    </a:p>
                    <a:p>
                      <a:pPr algn="just">
                        <a:spcAft>
                          <a:spcPts val="0"/>
                        </a:spcAft>
                      </a:pPr>
                      <a:r>
                        <a:rPr lang="en-US" sz="1800">
                          <a:effectLst/>
                        </a:rPr>
                        <a:t>0.7 - 1.4Lys </a:t>
                      </a:r>
                      <a:endParaRPr lang="en-US" sz="1800">
                        <a:solidFill>
                          <a:srgbClr val="000000"/>
                        </a:solidFill>
                        <a:effectLst/>
                        <a:latin typeface="Times New Roman"/>
                        <a:ea typeface="Calibri"/>
                      </a:endParaRPr>
                    </a:p>
                  </a:txBody>
                  <a:tcPr marL="68580" marR="68580" marT="0" marB="0"/>
                </a:tc>
              </a:tr>
              <a:tr h="362585">
                <a:tc>
                  <a:txBody>
                    <a:bodyPr/>
                    <a:lstStyle/>
                    <a:p>
                      <a:pPr algn="just">
                        <a:spcAft>
                          <a:spcPts val="0"/>
                        </a:spcAft>
                      </a:pPr>
                      <a:r>
                        <a:rPr lang="en-US" sz="1800">
                          <a:effectLst/>
                        </a:rPr>
                        <a:t>LMW Subunits of glutenins </a:t>
                      </a:r>
                      <a:endParaRPr lang="en-US" sz="1800">
                        <a:solidFill>
                          <a:srgbClr val="000000"/>
                        </a:solidFill>
                        <a:effectLst/>
                        <a:latin typeface="Times New Roman"/>
                        <a:ea typeface="Calibri"/>
                      </a:endParaRPr>
                    </a:p>
                  </a:txBody>
                  <a:tcPr marL="68580" marR="68580" marT="0" marB="0"/>
                </a:tc>
                <a:tc>
                  <a:txBody>
                    <a:bodyPr/>
                    <a:lstStyle/>
                    <a:p>
                      <a:pPr algn="just">
                        <a:spcAft>
                          <a:spcPts val="0"/>
                        </a:spcAft>
                      </a:pPr>
                      <a:r>
                        <a:rPr lang="en-US" sz="1800">
                          <a:effectLst/>
                        </a:rPr>
                        <a:t>Polymeric </a:t>
                      </a:r>
                      <a:endParaRPr lang="en-US" sz="1800">
                        <a:solidFill>
                          <a:srgbClr val="000000"/>
                        </a:solidFill>
                        <a:effectLst/>
                        <a:latin typeface="Times New Roman"/>
                        <a:ea typeface="Calibri"/>
                      </a:endParaRPr>
                    </a:p>
                  </a:txBody>
                  <a:tcPr marL="68580" marR="68580" marT="0" marB="0"/>
                </a:tc>
                <a:tc>
                  <a:txBody>
                    <a:bodyPr/>
                    <a:lstStyle/>
                    <a:p>
                      <a:pPr algn="just">
                        <a:spcAft>
                          <a:spcPts val="0"/>
                        </a:spcAft>
                      </a:pPr>
                      <a:r>
                        <a:rPr lang="en-US" sz="1800">
                          <a:effectLst/>
                        </a:rPr>
                        <a:t>70-80 </a:t>
                      </a:r>
                      <a:endParaRPr lang="en-US" sz="1800">
                        <a:solidFill>
                          <a:srgbClr val="000000"/>
                        </a:solidFill>
                        <a:effectLst/>
                        <a:latin typeface="Times New Roman"/>
                        <a:ea typeface="Calibri"/>
                      </a:endParaRPr>
                    </a:p>
                  </a:txBody>
                  <a:tcPr marL="68580" marR="68580" marT="0" marB="0"/>
                </a:tc>
                <a:tc>
                  <a:txBody>
                    <a:bodyPr/>
                    <a:lstStyle/>
                    <a:p>
                      <a:pPr algn="just">
                        <a:spcAft>
                          <a:spcPts val="0"/>
                        </a:spcAft>
                      </a:pPr>
                      <a:r>
                        <a:rPr lang="en-US" sz="1800">
                          <a:effectLst/>
                        </a:rPr>
                        <a:t>30 - 45000 </a:t>
                      </a:r>
                      <a:endParaRPr lang="en-US" sz="1800">
                        <a:solidFill>
                          <a:srgbClr val="000000"/>
                        </a:solidFill>
                        <a:effectLst/>
                        <a:latin typeface="Times New Roman"/>
                        <a:ea typeface="Calibri"/>
                      </a:endParaRPr>
                    </a:p>
                  </a:txBody>
                  <a:tcPr marL="68580" marR="68580" marT="0" marB="0"/>
                </a:tc>
                <a:tc>
                  <a:txBody>
                    <a:bodyPr/>
                    <a:lstStyle/>
                    <a:p>
                      <a:pPr algn="just">
                        <a:spcAft>
                          <a:spcPts val="0"/>
                        </a:spcAft>
                      </a:pPr>
                      <a:r>
                        <a:rPr lang="en-US" sz="1800">
                          <a:effectLst/>
                        </a:rPr>
                        <a:t>30 - 40 Gln </a:t>
                      </a:r>
                    </a:p>
                    <a:p>
                      <a:pPr algn="just">
                        <a:spcAft>
                          <a:spcPts val="0"/>
                        </a:spcAft>
                      </a:pPr>
                      <a:r>
                        <a:rPr lang="en-US" sz="1800">
                          <a:effectLst/>
                        </a:rPr>
                        <a:t>15 - 20 pro </a:t>
                      </a:r>
                    </a:p>
                    <a:p>
                      <a:pPr algn="just">
                        <a:spcAft>
                          <a:spcPts val="0"/>
                        </a:spcAft>
                      </a:pPr>
                      <a:r>
                        <a:rPr lang="en-US" sz="1800">
                          <a:effectLst/>
                        </a:rPr>
                        <a:t>2 - 3 Cys </a:t>
                      </a:r>
                    </a:p>
                    <a:p>
                      <a:pPr algn="just">
                        <a:spcAft>
                          <a:spcPts val="0"/>
                        </a:spcAft>
                      </a:pPr>
                      <a:r>
                        <a:rPr lang="en-US" sz="1800">
                          <a:effectLst/>
                        </a:rPr>
                        <a:t>&lt;1.0 Lys </a:t>
                      </a:r>
                      <a:endParaRPr lang="en-US" sz="1800">
                        <a:solidFill>
                          <a:srgbClr val="000000"/>
                        </a:solidFill>
                        <a:effectLst/>
                        <a:latin typeface="Times New Roman"/>
                        <a:ea typeface="Calibri"/>
                      </a:endParaRPr>
                    </a:p>
                  </a:txBody>
                  <a:tcPr marL="68580" marR="68580" marT="0" marB="0"/>
                </a:tc>
              </a:tr>
              <a:tr h="362585">
                <a:tc>
                  <a:txBody>
                    <a:bodyPr/>
                    <a:lstStyle/>
                    <a:p>
                      <a:pPr algn="just">
                        <a:spcAft>
                          <a:spcPts val="0"/>
                        </a:spcAft>
                      </a:pPr>
                      <a:r>
                        <a:rPr lang="en-US" sz="1800" dirty="0">
                          <a:effectLst/>
                        </a:rPr>
                        <a:t>α-Gliadins </a:t>
                      </a:r>
                    </a:p>
                    <a:p>
                      <a:pPr algn="just">
                        <a:spcAft>
                          <a:spcPts val="0"/>
                        </a:spcAft>
                      </a:pPr>
                      <a:r>
                        <a:rPr lang="en-US" sz="1800" dirty="0">
                          <a:effectLst/>
                        </a:rPr>
                        <a:t>β-Gliadins </a:t>
                      </a:r>
                    </a:p>
                    <a:p>
                      <a:pPr algn="just">
                        <a:spcAft>
                          <a:spcPts val="0"/>
                        </a:spcAft>
                      </a:pPr>
                      <a:r>
                        <a:rPr lang="en-US" sz="1800" dirty="0">
                          <a:effectLst/>
                        </a:rPr>
                        <a:t>γ -Gliadins </a:t>
                      </a:r>
                      <a:endParaRPr lang="en-US" sz="1800" dirty="0">
                        <a:solidFill>
                          <a:srgbClr val="000000"/>
                        </a:solidFill>
                        <a:effectLst/>
                        <a:latin typeface="Times New Roman"/>
                        <a:ea typeface="Calibri"/>
                      </a:endParaRPr>
                    </a:p>
                  </a:txBody>
                  <a:tcPr marL="68580" marR="68580" marT="0" marB="0"/>
                </a:tc>
                <a:tc>
                  <a:txBody>
                    <a:bodyPr/>
                    <a:lstStyle/>
                    <a:p>
                      <a:pPr algn="just">
                        <a:spcAft>
                          <a:spcPts val="0"/>
                        </a:spcAft>
                      </a:pPr>
                      <a:r>
                        <a:rPr lang="en-US" sz="1800">
                          <a:effectLst/>
                        </a:rPr>
                        <a:t>Monomeric </a:t>
                      </a:r>
                    </a:p>
                    <a:p>
                      <a:pPr algn="just">
                        <a:spcAft>
                          <a:spcPts val="0"/>
                        </a:spcAft>
                      </a:pPr>
                      <a:r>
                        <a:rPr lang="en-US" sz="1800">
                          <a:effectLst/>
                        </a:rPr>
                        <a:t>Monomeric </a:t>
                      </a:r>
                    </a:p>
                    <a:p>
                      <a:pPr algn="just">
                        <a:spcAft>
                          <a:spcPts val="0"/>
                        </a:spcAft>
                      </a:pPr>
                      <a:r>
                        <a:rPr lang="en-US" sz="1800">
                          <a:effectLst/>
                        </a:rPr>
                        <a:t>Monomeric </a:t>
                      </a:r>
                      <a:endParaRPr lang="en-US" sz="1800">
                        <a:solidFill>
                          <a:srgbClr val="000000"/>
                        </a:solidFill>
                        <a:effectLst/>
                        <a:latin typeface="Times New Roman"/>
                        <a:ea typeface="Calibri"/>
                      </a:endParaRPr>
                    </a:p>
                  </a:txBody>
                  <a:tcPr marL="68580" marR="68580" marT="0" marB="0"/>
                </a:tc>
                <a:tc>
                  <a:txBody>
                    <a:bodyPr/>
                    <a:lstStyle/>
                    <a:p>
                      <a:pPr algn="just">
                        <a:spcAft>
                          <a:spcPts val="0"/>
                        </a:spcAft>
                      </a:pPr>
                      <a:r>
                        <a:rPr lang="en-US" sz="1800">
                          <a:effectLst/>
                        </a:rPr>
                        <a:t>70-80 </a:t>
                      </a:r>
                      <a:endParaRPr lang="en-US" sz="1800">
                        <a:solidFill>
                          <a:srgbClr val="000000"/>
                        </a:solidFill>
                        <a:effectLst/>
                        <a:latin typeface="Times New Roman"/>
                        <a:ea typeface="Calibri"/>
                      </a:endParaRPr>
                    </a:p>
                  </a:txBody>
                  <a:tcPr marL="68580" marR="68580" marT="0" marB="0"/>
                </a:tc>
                <a:tc>
                  <a:txBody>
                    <a:bodyPr/>
                    <a:lstStyle/>
                    <a:p>
                      <a:pPr algn="just">
                        <a:spcAft>
                          <a:spcPts val="0"/>
                        </a:spcAft>
                      </a:pPr>
                      <a:r>
                        <a:rPr lang="en-US" sz="1800">
                          <a:effectLst/>
                        </a:rPr>
                        <a:t>30 - 45000 </a:t>
                      </a:r>
                      <a:endParaRPr lang="en-US" sz="1800">
                        <a:solidFill>
                          <a:srgbClr val="000000"/>
                        </a:solidFill>
                        <a:effectLst/>
                        <a:latin typeface="Times New Roman"/>
                        <a:ea typeface="Calibri"/>
                      </a:endParaRPr>
                    </a:p>
                  </a:txBody>
                  <a:tcPr marL="68580" marR="68580" marT="0" marB="0"/>
                </a:tc>
                <a:tc>
                  <a:txBody>
                    <a:bodyPr/>
                    <a:lstStyle/>
                    <a:p>
                      <a:pPr algn="just">
                        <a:spcAft>
                          <a:spcPts val="0"/>
                        </a:spcAft>
                      </a:pPr>
                      <a:r>
                        <a:rPr lang="en-US" sz="1800">
                          <a:effectLst/>
                        </a:rPr>
                        <a:t>30 - 40 Gln </a:t>
                      </a:r>
                    </a:p>
                    <a:p>
                      <a:pPr algn="just">
                        <a:spcAft>
                          <a:spcPts val="0"/>
                        </a:spcAft>
                      </a:pPr>
                      <a:r>
                        <a:rPr lang="en-US" sz="1800">
                          <a:effectLst/>
                        </a:rPr>
                        <a:t>15 - 20 pro </a:t>
                      </a:r>
                    </a:p>
                    <a:p>
                      <a:pPr algn="just">
                        <a:spcAft>
                          <a:spcPts val="0"/>
                        </a:spcAft>
                      </a:pPr>
                      <a:r>
                        <a:rPr lang="en-US" sz="1800">
                          <a:effectLst/>
                        </a:rPr>
                        <a:t>2 - 3 Cys </a:t>
                      </a:r>
                    </a:p>
                    <a:p>
                      <a:pPr algn="just">
                        <a:spcAft>
                          <a:spcPts val="0"/>
                        </a:spcAft>
                      </a:pPr>
                      <a:r>
                        <a:rPr lang="en-US" sz="1800">
                          <a:effectLst/>
                        </a:rPr>
                        <a:t>&lt;1.0 Lys </a:t>
                      </a:r>
                      <a:endParaRPr lang="en-US" sz="1800">
                        <a:solidFill>
                          <a:srgbClr val="000000"/>
                        </a:solidFill>
                        <a:effectLst/>
                        <a:latin typeface="Times New Roman"/>
                        <a:ea typeface="Calibri"/>
                      </a:endParaRPr>
                    </a:p>
                  </a:txBody>
                  <a:tcPr marL="68580" marR="68580" marT="0" marB="0"/>
                </a:tc>
              </a:tr>
              <a:tr h="450215">
                <a:tc>
                  <a:txBody>
                    <a:bodyPr/>
                    <a:lstStyle/>
                    <a:p>
                      <a:pPr algn="just">
                        <a:spcAft>
                          <a:spcPts val="0"/>
                        </a:spcAft>
                      </a:pPr>
                      <a:r>
                        <a:rPr lang="en-US" sz="1800" dirty="0">
                          <a:effectLst/>
                        </a:rPr>
                        <a:t>ω - Gliadins </a:t>
                      </a:r>
                      <a:endParaRPr lang="en-US" sz="1800" dirty="0">
                        <a:solidFill>
                          <a:srgbClr val="000000"/>
                        </a:solidFill>
                        <a:effectLst/>
                        <a:latin typeface="Times New Roman"/>
                        <a:ea typeface="Calibri"/>
                      </a:endParaRPr>
                    </a:p>
                  </a:txBody>
                  <a:tcPr marL="68580" marR="68580" marT="0" marB="0"/>
                </a:tc>
                <a:tc>
                  <a:txBody>
                    <a:bodyPr/>
                    <a:lstStyle/>
                    <a:p>
                      <a:pPr algn="just">
                        <a:spcAft>
                          <a:spcPts val="0"/>
                        </a:spcAft>
                      </a:pPr>
                      <a:r>
                        <a:rPr lang="en-US" sz="1800" dirty="0" smtClean="0">
                          <a:effectLst/>
                        </a:rPr>
                        <a:t>Monomeric </a:t>
                      </a:r>
                      <a:endParaRPr lang="en-US" sz="1800" dirty="0">
                        <a:solidFill>
                          <a:srgbClr val="000000"/>
                        </a:solidFill>
                        <a:effectLst/>
                        <a:latin typeface="Times New Roman"/>
                        <a:ea typeface="Calibri"/>
                      </a:endParaRPr>
                    </a:p>
                  </a:txBody>
                  <a:tcPr marL="68580" marR="68580" marT="0" marB="0"/>
                </a:tc>
                <a:tc>
                  <a:txBody>
                    <a:bodyPr/>
                    <a:lstStyle/>
                    <a:p>
                      <a:pPr algn="just">
                        <a:spcAft>
                          <a:spcPts val="0"/>
                        </a:spcAft>
                      </a:pPr>
                      <a:r>
                        <a:rPr lang="en-US" sz="1800">
                          <a:effectLst/>
                        </a:rPr>
                        <a:t>10-20 </a:t>
                      </a:r>
                      <a:endParaRPr lang="en-US" sz="1800">
                        <a:solidFill>
                          <a:srgbClr val="000000"/>
                        </a:solidFill>
                        <a:effectLst/>
                        <a:latin typeface="Times New Roman"/>
                        <a:ea typeface="Calibri"/>
                      </a:endParaRPr>
                    </a:p>
                  </a:txBody>
                  <a:tcPr marL="68580" marR="68580" marT="0" marB="0"/>
                </a:tc>
                <a:tc>
                  <a:txBody>
                    <a:bodyPr/>
                    <a:lstStyle/>
                    <a:p>
                      <a:pPr algn="just">
                        <a:spcAft>
                          <a:spcPts val="0"/>
                        </a:spcAft>
                      </a:pPr>
                      <a:r>
                        <a:rPr lang="en-US" sz="1800">
                          <a:effectLst/>
                        </a:rPr>
                        <a:t>40 - 75000 </a:t>
                      </a:r>
                      <a:endParaRPr lang="en-US" sz="1800">
                        <a:solidFill>
                          <a:srgbClr val="000000"/>
                        </a:solidFill>
                        <a:effectLst/>
                        <a:latin typeface="Times New Roman"/>
                        <a:ea typeface="Calibri"/>
                      </a:endParaRPr>
                    </a:p>
                  </a:txBody>
                  <a:tcPr marL="68580" marR="68580" marT="0" marB="0"/>
                </a:tc>
                <a:tc>
                  <a:txBody>
                    <a:bodyPr/>
                    <a:lstStyle/>
                    <a:p>
                      <a:pPr algn="just">
                        <a:spcAft>
                          <a:spcPts val="0"/>
                        </a:spcAft>
                      </a:pPr>
                      <a:r>
                        <a:rPr lang="en-US" sz="1800" dirty="0">
                          <a:effectLst/>
                        </a:rPr>
                        <a:t>40 - 50 </a:t>
                      </a:r>
                      <a:r>
                        <a:rPr lang="en-US" sz="1800" dirty="0" err="1">
                          <a:effectLst/>
                        </a:rPr>
                        <a:t>Gln</a:t>
                      </a:r>
                      <a:r>
                        <a:rPr lang="en-US" sz="1800" dirty="0">
                          <a:effectLst/>
                        </a:rPr>
                        <a:t> </a:t>
                      </a:r>
                    </a:p>
                    <a:p>
                      <a:pPr algn="just">
                        <a:spcAft>
                          <a:spcPts val="0"/>
                        </a:spcAft>
                      </a:pPr>
                      <a:r>
                        <a:rPr lang="en-US" sz="1800" dirty="0">
                          <a:effectLst/>
                        </a:rPr>
                        <a:t>20 - 30 Pro </a:t>
                      </a:r>
                    </a:p>
                    <a:p>
                      <a:pPr algn="just">
                        <a:spcAft>
                          <a:spcPts val="0"/>
                        </a:spcAft>
                      </a:pPr>
                      <a:r>
                        <a:rPr lang="en-US" sz="1800" dirty="0">
                          <a:effectLst/>
                        </a:rPr>
                        <a:t>8 - 9 </a:t>
                      </a:r>
                      <a:r>
                        <a:rPr lang="en-US" sz="1800" dirty="0" err="1">
                          <a:effectLst/>
                        </a:rPr>
                        <a:t>Phe</a:t>
                      </a:r>
                      <a:r>
                        <a:rPr lang="en-US" sz="1800" dirty="0">
                          <a:effectLst/>
                        </a:rPr>
                        <a:t> </a:t>
                      </a:r>
                    </a:p>
                    <a:p>
                      <a:pPr algn="just">
                        <a:spcAft>
                          <a:spcPts val="0"/>
                        </a:spcAft>
                      </a:pPr>
                      <a:r>
                        <a:rPr lang="en-US" sz="1800" dirty="0">
                          <a:effectLst/>
                        </a:rPr>
                        <a:t>0 </a:t>
                      </a:r>
                      <a:r>
                        <a:rPr lang="en-US" sz="1800" dirty="0" err="1">
                          <a:effectLst/>
                        </a:rPr>
                        <a:t>Cys</a:t>
                      </a:r>
                      <a:r>
                        <a:rPr lang="en-US" sz="1800" dirty="0">
                          <a:effectLst/>
                        </a:rPr>
                        <a:t> </a:t>
                      </a:r>
                    </a:p>
                    <a:p>
                      <a:pPr algn="just">
                        <a:spcAft>
                          <a:spcPts val="0"/>
                        </a:spcAft>
                      </a:pPr>
                      <a:r>
                        <a:rPr lang="en-US" sz="1800" dirty="0">
                          <a:effectLst/>
                        </a:rPr>
                        <a:t>0 - 0.5 Lys </a:t>
                      </a:r>
                      <a:endParaRPr lang="en-US" sz="1800" dirty="0">
                        <a:solidFill>
                          <a:srgbClr val="000000"/>
                        </a:solidFill>
                        <a:effectLst/>
                        <a:latin typeface="Times New Roman"/>
                        <a:ea typeface="Calibri"/>
                      </a:endParaRPr>
                    </a:p>
                  </a:txBody>
                  <a:tcPr marL="68580" marR="68580" marT="0" marB="0"/>
                </a:tc>
              </a:tr>
            </a:tbl>
          </a:graphicData>
        </a:graphic>
      </p:graphicFrame>
      <p:sp>
        <p:nvSpPr>
          <p:cNvPr id="4" name="Rectangle 3"/>
          <p:cNvSpPr/>
          <p:nvPr/>
        </p:nvSpPr>
        <p:spPr>
          <a:xfrm>
            <a:off x="1331640" y="6237312"/>
            <a:ext cx="5499555" cy="369332"/>
          </a:xfrm>
          <a:prstGeom prst="rect">
            <a:avLst/>
          </a:prstGeom>
        </p:spPr>
        <p:txBody>
          <a:bodyPr wrap="square">
            <a:spAutoFit/>
          </a:bodyPr>
          <a:lstStyle/>
          <a:p>
            <a:r>
              <a:rPr lang="en-US" dirty="0" smtClean="0"/>
              <a:t>http://pub.epsilon.slu.se/4083/1/malik_a_091030.pdf</a:t>
            </a:r>
            <a:endParaRPr lang="en-US" dirty="0"/>
          </a:p>
        </p:txBody>
      </p:sp>
    </p:spTree>
    <p:extLst>
      <p:ext uri="{BB962C8B-B14F-4D97-AF65-F5344CB8AC3E}">
        <p14:creationId xmlns:p14="http://schemas.microsoft.com/office/powerpoint/2010/main" val="16441677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44624"/>
            <a:ext cx="8784975" cy="1015663"/>
          </a:xfrm>
          <a:prstGeom prst="rect">
            <a:avLst/>
          </a:prstGeom>
        </p:spPr>
        <p:txBody>
          <a:bodyPr wrap="square">
            <a:spAutoFit/>
          </a:bodyPr>
          <a:lstStyle/>
          <a:p>
            <a:r>
              <a:rPr lang="en-US" sz="2400" dirty="0"/>
              <a:t>Varieties of </a:t>
            </a:r>
            <a:r>
              <a:rPr lang="en-US" sz="2400" dirty="0">
                <a:solidFill>
                  <a:srgbClr val="C00000"/>
                </a:solidFill>
              </a:rPr>
              <a:t>gliadin</a:t>
            </a:r>
            <a:r>
              <a:rPr lang="en-US" sz="2400" dirty="0"/>
              <a:t> and </a:t>
            </a:r>
            <a:r>
              <a:rPr lang="en-US" sz="2400" dirty="0" err="1">
                <a:solidFill>
                  <a:srgbClr val="C00000"/>
                </a:solidFill>
              </a:rPr>
              <a:t>glutenin</a:t>
            </a:r>
            <a:r>
              <a:rPr lang="en-US" sz="2400" dirty="0"/>
              <a:t> cross link together through </a:t>
            </a:r>
            <a:r>
              <a:rPr lang="en-US" sz="2400" dirty="0">
                <a:solidFill>
                  <a:srgbClr val="C00000"/>
                </a:solidFill>
              </a:rPr>
              <a:t>disulfide, ionic and hydrogen bonds </a:t>
            </a:r>
            <a:r>
              <a:rPr lang="en-US" sz="2400" dirty="0"/>
              <a:t>to form </a:t>
            </a:r>
            <a:r>
              <a:rPr lang="en-US" sz="3600" dirty="0"/>
              <a:t>gluten</a:t>
            </a:r>
            <a:r>
              <a:rPr lang="en-US" sz="2400" dirty="0"/>
              <a:t>.</a:t>
            </a:r>
          </a:p>
        </p:txBody>
      </p:sp>
      <p:pic>
        <p:nvPicPr>
          <p:cNvPr id="10244" name="Picture 4" descr="http://2.bp.blogspot.com/-f_GiDPfFLmk/U5DaNwkvUjI/AAAAAAAAAEM/DutGtjgED6Y/s1600/gluten.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560" y="1268760"/>
            <a:ext cx="4716016" cy="244827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831952"/>
            <a:ext cx="4427984" cy="2884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92241" y="1196752"/>
            <a:ext cx="3656831" cy="2880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4277072" y="5668292"/>
            <a:ext cx="4572000" cy="1077218"/>
          </a:xfrm>
          <a:prstGeom prst="rect">
            <a:avLst/>
          </a:prstGeom>
        </p:spPr>
        <p:txBody>
          <a:bodyPr>
            <a:spAutoFit/>
          </a:bodyPr>
          <a:lstStyle/>
          <a:p>
            <a:pPr marL="285750" indent="-285750">
              <a:buFont typeface="Arial" panose="020B0604020202020204" pitchFamily="34" charset="0"/>
              <a:buChar char="•"/>
            </a:pPr>
            <a:r>
              <a:rPr lang="en-US" sz="1600" dirty="0">
                <a:solidFill>
                  <a:srgbClr val="FF0000"/>
                </a:solidFill>
                <a:hlinkClick r:id="rId6"/>
              </a:rPr>
              <a:t>http://</a:t>
            </a:r>
            <a:r>
              <a:rPr lang="en-US" sz="1600" dirty="0" smtClean="0">
                <a:solidFill>
                  <a:srgbClr val="FF0000"/>
                </a:solidFill>
                <a:hlinkClick r:id="rId6"/>
              </a:rPr>
              <a:t>scialert.net/qredirect.php?doi=jas.2010.2478.2490&amp;linkid=pdf</a:t>
            </a:r>
            <a:endParaRPr lang="en-US" sz="1600" dirty="0" smtClean="0">
              <a:solidFill>
                <a:srgbClr val="FF0000"/>
              </a:solidFill>
            </a:endParaRPr>
          </a:p>
          <a:p>
            <a:pPr marL="285750" indent="-285750">
              <a:buFont typeface="Arial" panose="020B0604020202020204" pitchFamily="34" charset="0"/>
              <a:buChar char="•"/>
            </a:pPr>
            <a:r>
              <a:rPr lang="en-US" sz="1600" dirty="0" smtClean="0">
                <a:solidFill>
                  <a:srgbClr val="FF0000"/>
                </a:solidFill>
              </a:rPr>
              <a:t>Belton</a:t>
            </a:r>
            <a:r>
              <a:rPr lang="en-US" sz="1600" dirty="0">
                <a:solidFill>
                  <a:srgbClr val="FF0000"/>
                </a:solidFill>
              </a:rPr>
              <a:t>, P.S., </a:t>
            </a:r>
            <a:r>
              <a:rPr lang="en-US" sz="1600" dirty="0"/>
              <a:t>1999. On the elasticity of wheat gluten. J. Cereal Sci., 29: 103-107.</a:t>
            </a:r>
          </a:p>
        </p:txBody>
      </p:sp>
      <p:sp>
        <p:nvSpPr>
          <p:cNvPr id="6" name="TextBox 5"/>
          <p:cNvSpPr txBox="1"/>
          <p:nvPr/>
        </p:nvSpPr>
        <p:spPr>
          <a:xfrm>
            <a:off x="4781977" y="4184173"/>
            <a:ext cx="4254518" cy="1200329"/>
          </a:xfrm>
          <a:prstGeom prst="rect">
            <a:avLst/>
          </a:prstGeom>
          <a:noFill/>
        </p:spPr>
        <p:txBody>
          <a:bodyPr wrap="square" rtlCol="0">
            <a:spAutoFit/>
          </a:bodyPr>
          <a:lstStyle/>
          <a:p>
            <a:r>
              <a:rPr lang="en-US" dirty="0" smtClean="0"/>
              <a:t>Fig. 2 A model of molecular structure of gluten. Linear polymers are developed by HMW </a:t>
            </a:r>
            <a:r>
              <a:rPr lang="en-US" dirty="0" err="1" smtClean="0"/>
              <a:t>glutenin</a:t>
            </a:r>
            <a:r>
              <a:rPr lang="en-US" dirty="0" smtClean="0"/>
              <a:t> subunits. Other polymers are developed by spheres. </a:t>
            </a:r>
            <a:endParaRPr lang="en-US" dirty="0"/>
          </a:p>
        </p:txBody>
      </p:sp>
    </p:spTree>
    <p:extLst>
      <p:ext uri="{BB962C8B-B14F-4D97-AF65-F5344CB8AC3E}">
        <p14:creationId xmlns:p14="http://schemas.microsoft.com/office/powerpoint/2010/main" val="5517756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95536" y="722217"/>
            <a:ext cx="8208912" cy="4832092"/>
          </a:xfrm>
          <a:prstGeom prst="rect">
            <a:avLst/>
          </a:prstGeom>
        </p:spPr>
        <p:txBody>
          <a:bodyPr wrap="square">
            <a:spAutoFit/>
          </a:bodyPr>
          <a:lstStyle/>
          <a:p>
            <a:r>
              <a:rPr lang="en-US" sz="2800" b="1" dirty="0" smtClean="0"/>
              <a:t> </a:t>
            </a:r>
            <a:endParaRPr lang="en-US" sz="2800" dirty="0"/>
          </a:p>
          <a:p>
            <a:r>
              <a:rPr lang="en-US" sz="2800" dirty="0" smtClean="0"/>
              <a:t> Gluten </a:t>
            </a:r>
            <a:r>
              <a:rPr lang="en-US" sz="2800" dirty="0"/>
              <a:t>is comprised of 80–85% protein and 5% </a:t>
            </a:r>
            <a:r>
              <a:rPr lang="en-US" sz="2800" dirty="0" smtClean="0"/>
              <a:t>lipids.</a:t>
            </a:r>
          </a:p>
          <a:p>
            <a:endParaRPr lang="en-US" sz="2800" dirty="0"/>
          </a:p>
          <a:p>
            <a:r>
              <a:rPr lang="en-US" sz="2800" dirty="0"/>
              <a:t>Quantity, composition (quality), type and viscoelastic properties of wheat gluten proteins </a:t>
            </a:r>
            <a:r>
              <a:rPr lang="en-US" sz="2800" dirty="0" smtClean="0"/>
              <a:t>determine bread-making properties of dough. </a:t>
            </a:r>
            <a:endParaRPr lang="en-US" sz="2800" dirty="0"/>
          </a:p>
          <a:p>
            <a:endParaRPr lang="en-US" sz="2800" dirty="0"/>
          </a:p>
          <a:p>
            <a:r>
              <a:rPr lang="en-US" sz="2800" dirty="0" smtClean="0"/>
              <a:t> </a:t>
            </a:r>
            <a:r>
              <a:rPr lang="en-US" sz="2800" b="1" dirty="0">
                <a:solidFill>
                  <a:srgbClr val="C00000"/>
                </a:solidFill>
              </a:rPr>
              <a:t>P</a:t>
            </a:r>
            <a:r>
              <a:rPr lang="en-US" sz="2800" b="1" dirty="0" smtClean="0">
                <a:solidFill>
                  <a:srgbClr val="C00000"/>
                </a:solidFill>
              </a:rPr>
              <a:t>lay </a:t>
            </a:r>
            <a:r>
              <a:rPr lang="en-US" sz="2800" b="1" dirty="0">
                <a:solidFill>
                  <a:srgbClr val="C00000"/>
                </a:solidFill>
              </a:rPr>
              <a:t>a crucial role in forming the strong, cohesive dough that will retain gas and produce </a:t>
            </a:r>
            <a:r>
              <a:rPr lang="en-US" sz="2800" b="1" dirty="0" smtClean="0">
                <a:solidFill>
                  <a:srgbClr val="C00000"/>
                </a:solidFill>
              </a:rPr>
              <a:t>baked </a:t>
            </a:r>
            <a:r>
              <a:rPr lang="en-US" sz="2800" b="1" dirty="0">
                <a:solidFill>
                  <a:srgbClr val="C00000"/>
                </a:solidFill>
              </a:rPr>
              <a:t>products</a:t>
            </a:r>
            <a:r>
              <a:rPr lang="en-US" sz="2800" dirty="0">
                <a:solidFill>
                  <a:srgbClr val="C00000"/>
                </a:solidFill>
              </a:rPr>
              <a:t>. </a:t>
            </a:r>
          </a:p>
        </p:txBody>
      </p:sp>
    </p:spTree>
    <p:extLst>
      <p:ext uri="{BB962C8B-B14F-4D97-AF65-F5344CB8AC3E}">
        <p14:creationId xmlns:p14="http://schemas.microsoft.com/office/powerpoint/2010/main" val="4216179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3074" name="Picture 2" descr="Chart showing the gluten form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8" y="4003023"/>
            <a:ext cx="4226074" cy="287275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211826" y="118158"/>
            <a:ext cx="4570482" cy="523220"/>
          </a:xfrm>
          <a:prstGeom prst="rect">
            <a:avLst/>
          </a:prstGeom>
          <a:noFill/>
        </p:spPr>
        <p:txBody>
          <a:bodyPr wrap="none" rtlCol="0">
            <a:spAutoFit/>
          </a:bodyPr>
          <a:lstStyle/>
          <a:p>
            <a:r>
              <a:rPr lang="en-US" sz="2800" dirty="0" smtClean="0">
                <a:solidFill>
                  <a:srgbClr val="C00000"/>
                </a:solidFill>
              </a:rPr>
              <a:t>Making high quality dough</a:t>
            </a:r>
            <a:endParaRPr lang="en-US" sz="2800" dirty="0">
              <a:solidFill>
                <a:srgbClr val="C00000"/>
              </a:solidFill>
            </a:endParaRPr>
          </a:p>
        </p:txBody>
      </p:sp>
      <p:sp>
        <p:nvSpPr>
          <p:cNvPr id="3" name="Rectangle 2"/>
          <p:cNvSpPr/>
          <p:nvPr/>
        </p:nvSpPr>
        <p:spPr>
          <a:xfrm>
            <a:off x="4572000" y="3657600"/>
            <a:ext cx="4572000" cy="1938992"/>
          </a:xfrm>
          <a:prstGeom prst="rect">
            <a:avLst/>
          </a:prstGeom>
        </p:spPr>
        <p:txBody>
          <a:bodyPr>
            <a:spAutoFit/>
          </a:bodyPr>
          <a:lstStyle/>
          <a:p>
            <a:r>
              <a:rPr lang="en-US" sz="2400" dirty="0">
                <a:latin typeface="Arial" pitchFamily="34" charset="0"/>
                <a:cs typeface="Arial" pitchFamily="34" charset="0"/>
              </a:rPr>
              <a:t>Gluten is formed when two classes of water-insoluble proteins in wheat flour (</a:t>
            </a:r>
            <a:r>
              <a:rPr lang="en-US" sz="2400" dirty="0" err="1">
                <a:latin typeface="Arial" pitchFamily="34" charset="0"/>
                <a:cs typeface="Arial" pitchFamily="34" charset="0"/>
              </a:rPr>
              <a:t>glutenin</a:t>
            </a:r>
            <a:r>
              <a:rPr lang="en-US" sz="2400" dirty="0">
                <a:latin typeface="Arial" pitchFamily="34" charset="0"/>
                <a:cs typeface="Arial" pitchFamily="34" charset="0"/>
              </a:rPr>
              <a:t> and gliadin) are hydrated with water and mixed. </a:t>
            </a:r>
            <a:endParaRPr lang="en-US" sz="2400" dirty="0" smtClean="0">
              <a:latin typeface="Arial" pitchFamily="34" charset="0"/>
              <a:cs typeface="Arial" pitchFamily="34" charset="0"/>
            </a:endParaRPr>
          </a:p>
        </p:txBody>
      </p:sp>
      <p:sp>
        <p:nvSpPr>
          <p:cNvPr id="4" name="Rectangle 3"/>
          <p:cNvSpPr/>
          <p:nvPr/>
        </p:nvSpPr>
        <p:spPr>
          <a:xfrm>
            <a:off x="3311352" y="5791200"/>
            <a:ext cx="5832648" cy="830997"/>
          </a:xfrm>
          <a:prstGeom prst="rect">
            <a:avLst/>
          </a:prstGeom>
        </p:spPr>
        <p:txBody>
          <a:bodyPr wrap="square">
            <a:spAutoFit/>
          </a:bodyPr>
          <a:lstStyle/>
          <a:p>
            <a:pPr algn="ctr"/>
            <a:r>
              <a:rPr lang="en-US" sz="2400" dirty="0">
                <a:solidFill>
                  <a:srgbClr val="C00000"/>
                </a:solidFill>
              </a:rPr>
              <a:t>Only dough can contain gluten, not the raw flour alone.</a:t>
            </a:r>
          </a:p>
        </p:txBody>
      </p:sp>
      <p:pic>
        <p:nvPicPr>
          <p:cNvPr id="3076" name="Picture 4" descr="4 gluten formation from gliaden and glutenin water fat knead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000" y="548680"/>
            <a:ext cx="8076134" cy="27833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66668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95565"/>
            <a:ext cx="6553200"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83568" y="260648"/>
            <a:ext cx="7861704" cy="523220"/>
          </a:xfrm>
          <a:prstGeom prst="rect">
            <a:avLst/>
          </a:prstGeom>
          <a:noFill/>
        </p:spPr>
        <p:txBody>
          <a:bodyPr wrap="none" rtlCol="0">
            <a:spAutoFit/>
          </a:bodyPr>
          <a:lstStyle/>
          <a:p>
            <a:r>
              <a:rPr lang="en-US" sz="2800" dirty="0" smtClean="0"/>
              <a:t>Molecular interpretation of gluten development </a:t>
            </a:r>
            <a:endParaRPr lang="en-US" sz="2800" dirty="0"/>
          </a:p>
        </p:txBody>
      </p:sp>
      <p:sp>
        <p:nvSpPr>
          <p:cNvPr id="3" name="TextBox 2"/>
          <p:cNvSpPr txBox="1"/>
          <p:nvPr/>
        </p:nvSpPr>
        <p:spPr>
          <a:xfrm>
            <a:off x="1331640" y="6309320"/>
            <a:ext cx="6190349" cy="369332"/>
          </a:xfrm>
          <a:prstGeom prst="rect">
            <a:avLst/>
          </a:prstGeom>
          <a:noFill/>
        </p:spPr>
        <p:txBody>
          <a:bodyPr wrap="none" rtlCol="0">
            <a:spAutoFit/>
          </a:bodyPr>
          <a:lstStyle/>
          <a:p>
            <a:r>
              <a:rPr lang="en-US" dirty="0" smtClean="0"/>
              <a:t>a) Beginning of mixing; b) optimal mixing; c) </a:t>
            </a:r>
            <a:r>
              <a:rPr lang="en-US" dirty="0" err="1" smtClean="0"/>
              <a:t>overmixing</a:t>
            </a:r>
            <a:endParaRPr lang="en-US" dirty="0"/>
          </a:p>
        </p:txBody>
      </p:sp>
      <p:sp>
        <p:nvSpPr>
          <p:cNvPr id="4" name="Rectangle 3"/>
          <p:cNvSpPr/>
          <p:nvPr/>
        </p:nvSpPr>
        <p:spPr>
          <a:xfrm>
            <a:off x="4572000" y="4742821"/>
            <a:ext cx="4572000" cy="1323439"/>
          </a:xfrm>
          <a:prstGeom prst="rect">
            <a:avLst/>
          </a:prstGeom>
        </p:spPr>
        <p:txBody>
          <a:bodyPr wrap="square">
            <a:spAutoFit/>
          </a:bodyPr>
          <a:lstStyle/>
          <a:p>
            <a:r>
              <a:rPr lang="en-US" sz="2000" dirty="0"/>
              <a:t>The mechanical shear causes the gluten bonds to form and become a viscoelastic matrix holding the starch granules </a:t>
            </a:r>
            <a:r>
              <a:rPr lang="en-US" sz="2000" dirty="0" smtClean="0"/>
              <a:t>and water in </a:t>
            </a:r>
            <a:r>
              <a:rPr lang="en-US" sz="2000" dirty="0"/>
              <a:t>the flour. </a:t>
            </a:r>
          </a:p>
        </p:txBody>
      </p:sp>
      <p:sp>
        <p:nvSpPr>
          <p:cNvPr id="5" name="Rectangle 4"/>
          <p:cNvSpPr/>
          <p:nvPr/>
        </p:nvSpPr>
        <p:spPr>
          <a:xfrm>
            <a:off x="4453371" y="895565"/>
            <a:ext cx="4572000" cy="646331"/>
          </a:xfrm>
          <a:prstGeom prst="rect">
            <a:avLst/>
          </a:prstGeom>
        </p:spPr>
        <p:txBody>
          <a:bodyPr>
            <a:spAutoFit/>
          </a:bodyPr>
          <a:lstStyle/>
          <a:p>
            <a:r>
              <a:rPr lang="en-US" dirty="0"/>
              <a:t>http://scialert.net/qredirect.php?doi=jas.2010.2478.2490&amp;linkid=pdf</a:t>
            </a:r>
          </a:p>
        </p:txBody>
      </p:sp>
    </p:spTree>
    <p:extLst>
      <p:ext uri="{BB962C8B-B14F-4D97-AF65-F5344CB8AC3E}">
        <p14:creationId xmlns:p14="http://schemas.microsoft.com/office/powerpoint/2010/main" val="1910214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01516" y="40268"/>
            <a:ext cx="1710725" cy="584775"/>
          </a:xfrm>
          <a:prstGeom prst="rect">
            <a:avLst/>
          </a:prstGeom>
          <a:noFill/>
        </p:spPr>
        <p:txBody>
          <a:bodyPr wrap="none" rtlCol="0">
            <a:spAutoFit/>
          </a:bodyPr>
          <a:lstStyle/>
          <a:p>
            <a:r>
              <a:rPr lang="en-US" sz="3200" dirty="0" smtClean="0">
                <a:solidFill>
                  <a:srgbClr val="C00000"/>
                </a:solidFill>
                <a:latin typeface="Arial" panose="020B0604020202020204" pitchFamily="34" charset="0"/>
                <a:cs typeface="Arial" panose="020B0604020202020204" pitchFamily="34" charset="0"/>
              </a:rPr>
              <a:t>Cereals </a:t>
            </a:r>
            <a:endParaRPr lang="en-US" sz="3200" dirty="0">
              <a:solidFill>
                <a:srgbClr val="C00000"/>
              </a:solidFill>
              <a:latin typeface="Arial" panose="020B0604020202020204" pitchFamily="34" charset="0"/>
              <a:cs typeface="Arial" panose="020B0604020202020204" pitchFamily="34" charset="0"/>
            </a:endParaRPr>
          </a:p>
        </p:txBody>
      </p:sp>
      <p:sp>
        <p:nvSpPr>
          <p:cNvPr id="3" name="Rectangle 2"/>
          <p:cNvSpPr/>
          <p:nvPr/>
        </p:nvSpPr>
        <p:spPr>
          <a:xfrm>
            <a:off x="3889565" y="6534695"/>
            <a:ext cx="5256584" cy="307777"/>
          </a:xfrm>
          <a:prstGeom prst="rect">
            <a:avLst/>
          </a:prstGeom>
        </p:spPr>
        <p:txBody>
          <a:bodyPr wrap="square">
            <a:spAutoFit/>
          </a:bodyPr>
          <a:lstStyle/>
          <a:p>
            <a:r>
              <a:rPr lang="en-US" sz="1400" dirty="0" smtClean="0"/>
              <a:t>http://jxb.oxfordjournals.org/content/53/370/947.full.pdf+html</a:t>
            </a:r>
            <a:endParaRPr lang="en-US" sz="1400" dirty="0"/>
          </a:p>
        </p:txBody>
      </p:sp>
      <p:sp>
        <p:nvSpPr>
          <p:cNvPr id="4" name="Rectangle 3"/>
          <p:cNvSpPr/>
          <p:nvPr/>
        </p:nvSpPr>
        <p:spPr>
          <a:xfrm>
            <a:off x="889980" y="625043"/>
            <a:ext cx="7498444" cy="6001643"/>
          </a:xfrm>
          <a:prstGeom prst="rect">
            <a:avLst/>
          </a:prstGeom>
        </p:spPr>
        <p:txBody>
          <a:bodyPr wrap="square">
            <a:spAutoFit/>
          </a:bodyPr>
          <a:lstStyle/>
          <a:p>
            <a:r>
              <a:rPr lang="en-US" sz="2400" dirty="0" smtClean="0"/>
              <a:t>Cereals are the </a:t>
            </a:r>
            <a:r>
              <a:rPr lang="en-US" sz="2400" dirty="0"/>
              <a:t>most important crops in the </a:t>
            </a:r>
            <a:r>
              <a:rPr lang="en-US" sz="2400" dirty="0" smtClean="0"/>
              <a:t>world. Basic food in European countries.</a:t>
            </a:r>
          </a:p>
          <a:p>
            <a:r>
              <a:rPr lang="en-US" sz="2400" dirty="0" smtClean="0"/>
              <a:t> </a:t>
            </a:r>
            <a:endParaRPr lang="en-US" sz="2400" dirty="0"/>
          </a:p>
          <a:p>
            <a:r>
              <a:rPr lang="en-US" sz="2400" dirty="0" smtClean="0"/>
              <a:t>A total </a:t>
            </a:r>
            <a:r>
              <a:rPr lang="en-US" sz="2400" dirty="0"/>
              <a:t>annual grain yields </a:t>
            </a:r>
            <a:r>
              <a:rPr lang="en-US" sz="2400" dirty="0" smtClean="0"/>
              <a:t>exceed </a:t>
            </a:r>
            <a:r>
              <a:rPr lang="en-US" sz="2400" dirty="0"/>
              <a:t>2000 million </a:t>
            </a:r>
            <a:r>
              <a:rPr lang="en-US" sz="2400" dirty="0" smtClean="0"/>
              <a:t>tones (compared to 250 million tones of legume seeds including soybean and groundnut).</a:t>
            </a:r>
            <a:endParaRPr lang="en-US" sz="2400" dirty="0"/>
          </a:p>
          <a:p>
            <a:endParaRPr lang="en-US" sz="2400" dirty="0"/>
          </a:p>
          <a:p>
            <a:r>
              <a:rPr lang="en-US" sz="2400" dirty="0" smtClean="0"/>
              <a:t>Most economically important cereal crops are: </a:t>
            </a:r>
          </a:p>
          <a:p>
            <a:endParaRPr lang="en-US" sz="2400" dirty="0" smtClean="0"/>
          </a:p>
          <a:p>
            <a:r>
              <a:rPr lang="en-US" sz="2400" dirty="0" smtClean="0"/>
              <a:t>Maize, </a:t>
            </a:r>
          </a:p>
          <a:p>
            <a:r>
              <a:rPr lang="en-US" sz="2400" dirty="0" smtClean="0"/>
              <a:t>Wheat,</a:t>
            </a:r>
            <a:endParaRPr lang="en-US" sz="2400" dirty="0"/>
          </a:p>
          <a:p>
            <a:r>
              <a:rPr lang="en-US" sz="2400" dirty="0" smtClean="0"/>
              <a:t>Rice </a:t>
            </a:r>
          </a:p>
          <a:p>
            <a:endParaRPr lang="en-US" sz="2400" dirty="0" smtClean="0"/>
          </a:p>
          <a:p>
            <a:endParaRPr lang="en-US" sz="2400" dirty="0" smtClean="0"/>
          </a:p>
          <a:p>
            <a:r>
              <a:rPr lang="en-US" sz="2400" dirty="0" smtClean="0"/>
              <a:t>Together they account for over 70% of the total cereal production. </a:t>
            </a:r>
            <a:endParaRPr lang="en-US" sz="2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6017" y="3717032"/>
            <a:ext cx="4032448" cy="1944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57946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3856980"/>
            <a:ext cx="7704856" cy="2308324"/>
          </a:xfrm>
          <a:prstGeom prst="rect">
            <a:avLst/>
          </a:prstGeom>
        </p:spPr>
        <p:txBody>
          <a:bodyPr wrap="square">
            <a:spAutoFit/>
          </a:bodyPr>
          <a:lstStyle/>
          <a:p>
            <a:pPr marL="457200" indent="-457200">
              <a:buClr>
                <a:srgbClr val="00B050"/>
              </a:buClr>
              <a:buFont typeface="Wingdings" panose="05000000000000000000" pitchFamily="2" charset="2"/>
              <a:buChar char="Ø"/>
            </a:pPr>
            <a:r>
              <a:rPr lang="en-US" sz="2400" dirty="0"/>
              <a:t>High-pressure treatment or enzymes like transglutaminase increase HMW fractions in gluten; increased elasticity, higher dough stability.</a:t>
            </a:r>
          </a:p>
          <a:p>
            <a:pPr marL="457200" indent="-457200">
              <a:buClr>
                <a:srgbClr val="00B050"/>
              </a:buClr>
              <a:buFont typeface="Wingdings" panose="05000000000000000000" pitchFamily="2" charset="2"/>
              <a:buChar char="Ø"/>
            </a:pPr>
            <a:endParaRPr lang="en-US" sz="2400" dirty="0" smtClean="0"/>
          </a:p>
          <a:p>
            <a:pPr marL="457200" indent="-457200">
              <a:buClr>
                <a:srgbClr val="00B050"/>
              </a:buClr>
              <a:buFont typeface="Wingdings" panose="05000000000000000000" pitchFamily="2" charset="2"/>
              <a:buChar char="Ø"/>
            </a:pPr>
            <a:r>
              <a:rPr lang="en-US" sz="2400" dirty="0"/>
              <a:t>H</a:t>
            </a:r>
            <a:r>
              <a:rPr lang="en-US" sz="2400" dirty="0" smtClean="0"/>
              <a:t>igh </a:t>
            </a:r>
            <a:r>
              <a:rPr lang="en-US" sz="2400" dirty="0"/>
              <a:t>amounts of gluten formation is needed for chewy artisan </a:t>
            </a:r>
            <a:r>
              <a:rPr lang="en-US" sz="2400" dirty="0" smtClean="0"/>
              <a:t>bread (example).</a:t>
            </a:r>
            <a:endParaRPr lang="en-US" sz="2400" dirty="0"/>
          </a:p>
        </p:txBody>
      </p:sp>
      <p:sp>
        <p:nvSpPr>
          <p:cNvPr id="3" name="TextBox 2"/>
          <p:cNvSpPr txBox="1"/>
          <p:nvPr/>
        </p:nvSpPr>
        <p:spPr>
          <a:xfrm>
            <a:off x="683568" y="215062"/>
            <a:ext cx="8049255" cy="523220"/>
          </a:xfrm>
          <a:prstGeom prst="rect">
            <a:avLst/>
          </a:prstGeom>
          <a:noFill/>
        </p:spPr>
        <p:txBody>
          <a:bodyPr wrap="none" rtlCol="0">
            <a:spAutoFit/>
          </a:bodyPr>
          <a:lstStyle/>
          <a:p>
            <a:r>
              <a:rPr lang="en-US" sz="2800" dirty="0" smtClean="0">
                <a:solidFill>
                  <a:srgbClr val="C00000"/>
                </a:solidFill>
              </a:rPr>
              <a:t>How much and what quality gluten do we need? </a:t>
            </a:r>
            <a:endParaRPr lang="en-US" sz="2800" dirty="0">
              <a:solidFill>
                <a:srgbClr val="C00000"/>
              </a:solidFill>
            </a:endParaRPr>
          </a:p>
        </p:txBody>
      </p:sp>
      <p:sp>
        <p:nvSpPr>
          <p:cNvPr id="4" name="Rectangle 3"/>
          <p:cNvSpPr/>
          <p:nvPr/>
        </p:nvSpPr>
        <p:spPr>
          <a:xfrm>
            <a:off x="2699792" y="6401073"/>
            <a:ext cx="6336704" cy="307777"/>
          </a:xfrm>
          <a:prstGeom prst="rect">
            <a:avLst/>
          </a:prstGeom>
        </p:spPr>
        <p:txBody>
          <a:bodyPr wrap="square">
            <a:spAutoFit/>
          </a:bodyPr>
          <a:lstStyle/>
          <a:p>
            <a:r>
              <a:rPr lang="en-US" sz="1400" dirty="0"/>
              <a:t>http://muehlenchemie.de/downloads-future-of-flour/FoF_Kap_14.pdf</a:t>
            </a:r>
          </a:p>
        </p:txBody>
      </p:sp>
      <p:sp>
        <p:nvSpPr>
          <p:cNvPr id="5" name="TextBox 4"/>
          <p:cNvSpPr txBox="1"/>
          <p:nvPr/>
        </p:nvSpPr>
        <p:spPr>
          <a:xfrm>
            <a:off x="683568" y="1196752"/>
            <a:ext cx="8136904" cy="2554545"/>
          </a:xfrm>
          <a:prstGeom prst="rect">
            <a:avLst/>
          </a:prstGeom>
          <a:noFill/>
        </p:spPr>
        <p:txBody>
          <a:bodyPr wrap="square" rtlCol="0">
            <a:spAutoFit/>
          </a:bodyPr>
          <a:lstStyle/>
          <a:p>
            <a:pPr marL="342900" indent="-342900">
              <a:buClr>
                <a:srgbClr val="FF0000"/>
              </a:buClr>
              <a:buFont typeface="Wingdings" panose="05000000000000000000" pitchFamily="2" charset="2"/>
              <a:buChar char="Ø"/>
            </a:pPr>
            <a:r>
              <a:rPr lang="en-US" sz="2400" dirty="0" smtClean="0"/>
              <a:t>Reduction of intermolecular disulfide bonds lower gluten quality (the amount of HMW fraction)– decreased elasticity.</a:t>
            </a:r>
          </a:p>
          <a:p>
            <a:pPr marL="342900" indent="-342900">
              <a:buClr>
                <a:srgbClr val="FF0000"/>
              </a:buClr>
              <a:buFont typeface="Wingdings" panose="05000000000000000000" pitchFamily="2" charset="2"/>
              <a:buChar char="Ø"/>
            </a:pPr>
            <a:endParaRPr lang="en-US" sz="2400" dirty="0" smtClean="0"/>
          </a:p>
          <a:p>
            <a:pPr marL="342900" indent="-342900">
              <a:buClr>
                <a:srgbClr val="FF0000"/>
              </a:buClr>
              <a:buFont typeface="Wingdings" panose="05000000000000000000" pitchFamily="2" charset="2"/>
              <a:buChar char="Ø"/>
            </a:pPr>
            <a:r>
              <a:rPr lang="en-US" sz="2400" dirty="0"/>
              <a:t>Less gluten formation is desired in a tender cake (</a:t>
            </a:r>
            <a:r>
              <a:rPr lang="en-US" sz="2400" dirty="0" smtClean="0"/>
              <a:t>example, </a:t>
            </a:r>
            <a:r>
              <a:rPr lang="en-US" sz="2400" dirty="0"/>
              <a:t>s</a:t>
            </a:r>
            <a:r>
              <a:rPr lang="en-US" sz="2400" dirty="0" smtClean="0"/>
              <a:t>oft </a:t>
            </a:r>
            <a:r>
              <a:rPr lang="en-US" sz="2400" dirty="0"/>
              <a:t>wheat with lower protein content </a:t>
            </a:r>
            <a:r>
              <a:rPr lang="en-US" sz="2400" dirty="0" smtClean="0"/>
              <a:t>), </a:t>
            </a:r>
            <a:r>
              <a:rPr lang="en-US" sz="1600" dirty="0" smtClean="0"/>
              <a:t>eujournal.org/index.php/</a:t>
            </a:r>
            <a:r>
              <a:rPr lang="en-US" sz="1600" dirty="0" err="1" smtClean="0"/>
              <a:t>esj</a:t>
            </a:r>
            <a:r>
              <a:rPr lang="en-US" sz="1600" dirty="0" smtClean="0"/>
              <a:t>/article/download/740/791</a:t>
            </a:r>
          </a:p>
        </p:txBody>
      </p:sp>
    </p:spTree>
    <p:extLst>
      <p:ext uri="{BB962C8B-B14F-4D97-AF65-F5344CB8AC3E}">
        <p14:creationId xmlns:p14="http://schemas.microsoft.com/office/powerpoint/2010/main" val="33392276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Maris Otter Barley festival September 2015 beer ingredien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3501008"/>
            <a:ext cx="4017398" cy="225896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051720" y="562033"/>
            <a:ext cx="1492716" cy="584775"/>
          </a:xfrm>
          <a:prstGeom prst="rect">
            <a:avLst/>
          </a:prstGeom>
        </p:spPr>
        <p:txBody>
          <a:bodyPr wrap="none">
            <a:spAutoFit/>
          </a:bodyPr>
          <a:lstStyle/>
          <a:p>
            <a:r>
              <a:rPr lang="en-US" sz="3200" b="1" dirty="0">
                <a:solidFill>
                  <a:srgbClr val="C00000"/>
                </a:solidFill>
              </a:rPr>
              <a:t>Barley </a:t>
            </a:r>
            <a:endParaRPr lang="en-US" sz="3200" dirty="0">
              <a:solidFill>
                <a:srgbClr val="C00000"/>
              </a:solidFill>
            </a:endParaRPr>
          </a:p>
        </p:txBody>
      </p:sp>
      <p:sp>
        <p:nvSpPr>
          <p:cNvPr id="3" name="TextBox 2"/>
          <p:cNvSpPr txBox="1"/>
          <p:nvPr/>
        </p:nvSpPr>
        <p:spPr>
          <a:xfrm>
            <a:off x="323528" y="1660737"/>
            <a:ext cx="5450531" cy="461665"/>
          </a:xfrm>
          <a:prstGeom prst="rect">
            <a:avLst/>
          </a:prstGeom>
          <a:noFill/>
        </p:spPr>
        <p:txBody>
          <a:bodyPr wrap="none" rtlCol="0">
            <a:spAutoFit/>
          </a:bodyPr>
          <a:lstStyle/>
          <a:p>
            <a:r>
              <a:rPr lang="en-US" sz="2400" dirty="0"/>
              <a:t>Barley </a:t>
            </a:r>
            <a:r>
              <a:rPr lang="en-US" sz="2400" dirty="0" smtClean="0"/>
              <a:t>– raw material for beer brewing</a:t>
            </a:r>
            <a:endParaRPr lang="en-US" sz="2400" dirty="0"/>
          </a:p>
        </p:txBody>
      </p:sp>
      <p:sp>
        <p:nvSpPr>
          <p:cNvPr id="4" name="Rectangle 3"/>
          <p:cNvSpPr/>
          <p:nvPr/>
        </p:nvSpPr>
        <p:spPr>
          <a:xfrm>
            <a:off x="323613" y="2313165"/>
            <a:ext cx="4572000" cy="2677656"/>
          </a:xfrm>
          <a:prstGeom prst="rect">
            <a:avLst/>
          </a:prstGeom>
        </p:spPr>
        <p:txBody>
          <a:bodyPr>
            <a:spAutoFit/>
          </a:bodyPr>
          <a:lstStyle/>
          <a:p>
            <a:r>
              <a:rPr lang="en-US" sz="2400" b="1" dirty="0"/>
              <a:t>Barley </a:t>
            </a:r>
            <a:r>
              <a:rPr lang="en-US" sz="2400" b="1" dirty="0" smtClean="0"/>
              <a:t>proteins: </a:t>
            </a:r>
            <a:r>
              <a:rPr lang="en-US" sz="2400" dirty="0" smtClean="0"/>
              <a:t>8–15</a:t>
            </a:r>
            <a:r>
              <a:rPr lang="en-US" sz="2400" dirty="0"/>
              <a:t>%</a:t>
            </a:r>
          </a:p>
          <a:p>
            <a:endParaRPr lang="en-US" sz="2400" dirty="0" smtClean="0"/>
          </a:p>
          <a:p>
            <a:r>
              <a:rPr lang="en-US" sz="2400" dirty="0" smtClean="0"/>
              <a:t>Main protein fractions:</a:t>
            </a:r>
          </a:p>
          <a:p>
            <a:endParaRPr lang="en-US" sz="2400" dirty="0" smtClean="0"/>
          </a:p>
          <a:p>
            <a:r>
              <a:rPr lang="en-US" sz="2400" dirty="0" smtClean="0"/>
              <a:t>albumins</a:t>
            </a:r>
            <a:r>
              <a:rPr lang="en-US" sz="2400" dirty="0"/>
              <a:t>, </a:t>
            </a:r>
            <a:endParaRPr lang="en-US" sz="2400" dirty="0" smtClean="0"/>
          </a:p>
          <a:p>
            <a:r>
              <a:rPr lang="en-US" sz="2400" dirty="0" smtClean="0"/>
              <a:t>globulins</a:t>
            </a:r>
            <a:r>
              <a:rPr lang="en-US" sz="2400" dirty="0"/>
              <a:t>, </a:t>
            </a:r>
            <a:endParaRPr lang="en-US" sz="2400" dirty="0" smtClean="0"/>
          </a:p>
          <a:p>
            <a:r>
              <a:rPr lang="en-US" sz="2400" dirty="0" err="1" smtClean="0"/>
              <a:t>prolamins</a:t>
            </a:r>
            <a:r>
              <a:rPr lang="en-US" sz="2400" dirty="0" smtClean="0"/>
              <a:t> </a:t>
            </a:r>
            <a:r>
              <a:rPr lang="en-US" sz="2400" dirty="0"/>
              <a:t>(</a:t>
            </a:r>
            <a:r>
              <a:rPr lang="en-US" sz="2400" dirty="0" err="1"/>
              <a:t>hordeins</a:t>
            </a:r>
            <a:r>
              <a:rPr lang="en-US" sz="2400" dirty="0"/>
              <a:t>) </a:t>
            </a:r>
          </a:p>
        </p:txBody>
      </p:sp>
      <p:sp>
        <p:nvSpPr>
          <p:cNvPr id="5" name="AutoShape 4" descr="Image result for barley beer"/>
          <p:cNvSpPr>
            <a:spLocks noChangeAspect="1" noChangeArrowheads="1"/>
          </p:cNvSpPr>
          <p:nvPr/>
        </p:nvSpPr>
        <p:spPr bwMode="auto">
          <a:xfrm>
            <a:off x="0" y="-136525"/>
            <a:ext cx="1162050" cy="8572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4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44" y="1340768"/>
            <a:ext cx="2098154" cy="1584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981056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620688"/>
            <a:ext cx="7992888" cy="5693866"/>
          </a:xfrm>
          <a:prstGeom prst="rect">
            <a:avLst/>
          </a:prstGeom>
        </p:spPr>
        <p:txBody>
          <a:bodyPr wrap="square">
            <a:spAutoFit/>
          </a:bodyPr>
          <a:lstStyle/>
          <a:p>
            <a:r>
              <a:rPr lang="en-US" sz="2800" b="1" dirty="0" smtClean="0">
                <a:solidFill>
                  <a:srgbClr val="C00000"/>
                </a:solidFill>
              </a:rPr>
              <a:t>Beer </a:t>
            </a:r>
            <a:r>
              <a:rPr lang="en-US" sz="2800" b="1" dirty="0">
                <a:solidFill>
                  <a:srgbClr val="C00000"/>
                </a:solidFill>
              </a:rPr>
              <a:t>proteins </a:t>
            </a:r>
            <a:endParaRPr lang="en-US" sz="2800" b="1" dirty="0" smtClean="0">
              <a:solidFill>
                <a:srgbClr val="C00000"/>
              </a:solidFill>
            </a:endParaRPr>
          </a:p>
          <a:p>
            <a:endParaRPr lang="en-US" sz="2400" dirty="0"/>
          </a:p>
          <a:p>
            <a:pPr marL="342900" indent="-342900">
              <a:buClr>
                <a:srgbClr val="C00000"/>
              </a:buClr>
              <a:buFont typeface="Wingdings" panose="05000000000000000000" pitchFamily="2" charset="2"/>
              <a:buChar char="Ø"/>
            </a:pPr>
            <a:r>
              <a:rPr lang="en-US" sz="2400" dirty="0"/>
              <a:t>The majority of beer proteins are mainly </a:t>
            </a:r>
            <a:r>
              <a:rPr lang="en-US" sz="2400" dirty="0" smtClean="0"/>
              <a:t>albumins. </a:t>
            </a:r>
          </a:p>
          <a:p>
            <a:pPr marL="342900" indent="-342900">
              <a:buClr>
                <a:srgbClr val="C00000"/>
              </a:buClr>
              <a:buFont typeface="Wingdings" panose="05000000000000000000" pitchFamily="2" charset="2"/>
              <a:buChar char="Ø"/>
            </a:pPr>
            <a:endParaRPr lang="en-US" sz="2400" dirty="0"/>
          </a:p>
          <a:p>
            <a:pPr marL="342900" indent="-342900">
              <a:buClr>
                <a:srgbClr val="C00000"/>
              </a:buClr>
              <a:buFont typeface="Wingdings" panose="05000000000000000000" pitchFamily="2" charset="2"/>
              <a:buChar char="Ø"/>
            </a:pPr>
            <a:r>
              <a:rPr lang="en-US" sz="2400" dirty="0" smtClean="0"/>
              <a:t>Contribute to </a:t>
            </a:r>
            <a:r>
              <a:rPr lang="en-US" sz="2400" dirty="0"/>
              <a:t>mouth feel, flavor</a:t>
            </a:r>
            <a:r>
              <a:rPr lang="en-US" sz="2400" dirty="0" smtClean="0"/>
              <a:t>, </a:t>
            </a:r>
            <a:r>
              <a:rPr lang="en-US" sz="2400" dirty="0"/>
              <a:t>color and nutritional </a:t>
            </a:r>
            <a:r>
              <a:rPr lang="en-US" sz="2400" dirty="0" smtClean="0"/>
              <a:t>value.</a:t>
            </a:r>
          </a:p>
          <a:p>
            <a:pPr marL="342900" indent="-342900">
              <a:buClr>
                <a:srgbClr val="C00000"/>
              </a:buClr>
              <a:buFont typeface="Wingdings" panose="05000000000000000000" pitchFamily="2" charset="2"/>
              <a:buChar char="Ø"/>
            </a:pPr>
            <a:endParaRPr lang="en-US" sz="2400" dirty="0"/>
          </a:p>
          <a:p>
            <a:pPr marL="342900" indent="-342900">
              <a:buClr>
                <a:srgbClr val="C00000"/>
              </a:buClr>
              <a:buFont typeface="Wingdings" panose="05000000000000000000" pitchFamily="2" charset="2"/>
              <a:buChar char="Ø"/>
            </a:pPr>
            <a:r>
              <a:rPr lang="en-US" sz="2400" dirty="0" err="1" smtClean="0"/>
              <a:t>Prolamins</a:t>
            </a:r>
            <a:r>
              <a:rPr lang="en-US" sz="2400" dirty="0" smtClean="0"/>
              <a:t> </a:t>
            </a:r>
            <a:r>
              <a:rPr lang="en-US" sz="2400" dirty="0"/>
              <a:t>(</a:t>
            </a:r>
            <a:r>
              <a:rPr lang="en-US" sz="2400" dirty="0" err="1"/>
              <a:t>hordeins</a:t>
            </a:r>
            <a:r>
              <a:rPr lang="en-US" sz="2400" dirty="0" smtClean="0"/>
              <a:t>) contributes to </a:t>
            </a:r>
            <a:r>
              <a:rPr lang="en-US" sz="2400" dirty="0"/>
              <a:t>foam formation and/or </a:t>
            </a:r>
            <a:r>
              <a:rPr lang="en-US" sz="2400" dirty="0" smtClean="0"/>
              <a:t>stabilization.</a:t>
            </a:r>
          </a:p>
          <a:p>
            <a:pPr marL="342900" indent="-342900">
              <a:buClr>
                <a:srgbClr val="C00000"/>
              </a:buClr>
              <a:buFont typeface="Wingdings" panose="05000000000000000000" pitchFamily="2" charset="2"/>
              <a:buChar char="Ø"/>
            </a:pPr>
            <a:endParaRPr lang="en-US" sz="2400" dirty="0"/>
          </a:p>
          <a:p>
            <a:pPr marL="342900" indent="-342900">
              <a:buClr>
                <a:srgbClr val="C00000"/>
              </a:buClr>
              <a:buFont typeface="Wingdings" panose="05000000000000000000" pitchFamily="2" charset="2"/>
              <a:buChar char="Ø"/>
            </a:pPr>
            <a:r>
              <a:rPr lang="en-US" sz="2400" dirty="0" err="1" smtClean="0"/>
              <a:t>Hordein</a:t>
            </a:r>
            <a:r>
              <a:rPr lang="en-US" sz="2400" dirty="0" smtClean="0"/>
              <a:t> fraction </a:t>
            </a:r>
            <a:r>
              <a:rPr lang="en-US" sz="2400" dirty="0"/>
              <a:t>comprises 35–55% of the total barley grain proteins and is the main barley storage </a:t>
            </a:r>
            <a:r>
              <a:rPr lang="en-US" sz="2400" dirty="0" smtClean="0"/>
              <a:t>protein. </a:t>
            </a:r>
            <a:r>
              <a:rPr lang="en-US" sz="2400" dirty="0" err="1"/>
              <a:t>Hordeins</a:t>
            </a:r>
            <a:r>
              <a:rPr lang="en-US" sz="2400" dirty="0"/>
              <a:t> exist both in monomeric and aggregated forms. </a:t>
            </a:r>
          </a:p>
          <a:p>
            <a:endParaRPr lang="en-US" sz="2400" dirty="0" smtClean="0"/>
          </a:p>
        </p:txBody>
      </p:sp>
    </p:spTree>
    <p:extLst>
      <p:ext uri="{BB962C8B-B14F-4D97-AF65-F5344CB8AC3E}">
        <p14:creationId xmlns:p14="http://schemas.microsoft.com/office/powerpoint/2010/main" val="20663519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836712"/>
            <a:ext cx="7848872" cy="4832092"/>
          </a:xfrm>
          <a:prstGeom prst="rect">
            <a:avLst/>
          </a:prstGeom>
          <a:noFill/>
        </p:spPr>
        <p:txBody>
          <a:bodyPr wrap="square" rtlCol="0">
            <a:spAutoFit/>
          </a:bodyPr>
          <a:lstStyle/>
          <a:p>
            <a:r>
              <a:rPr lang="en-US" sz="2800" dirty="0" smtClean="0"/>
              <a:t>Barley </a:t>
            </a:r>
            <a:r>
              <a:rPr lang="en-US" sz="2800" dirty="0" smtClean="0">
                <a:solidFill>
                  <a:srgbClr val="C00000"/>
                </a:solidFill>
              </a:rPr>
              <a:t>is less used for bread making </a:t>
            </a:r>
            <a:r>
              <a:rPr lang="en-US" sz="2800" dirty="0" smtClean="0"/>
              <a:t>because of the high percentage of  </a:t>
            </a:r>
            <a:r>
              <a:rPr lang="el-GR" sz="2800" dirty="0"/>
              <a:t>β-</a:t>
            </a:r>
            <a:r>
              <a:rPr lang="en-US" sz="2800" dirty="0" err="1"/>
              <a:t>glucan</a:t>
            </a:r>
            <a:r>
              <a:rPr lang="en-US" sz="2800" dirty="0"/>
              <a:t> </a:t>
            </a:r>
            <a:r>
              <a:rPr lang="en-US" sz="2800" dirty="0" smtClean="0"/>
              <a:t>(dietary fibers). </a:t>
            </a:r>
          </a:p>
          <a:p>
            <a:endParaRPr lang="en-US" sz="2800" dirty="0"/>
          </a:p>
          <a:p>
            <a:r>
              <a:rPr lang="en-US" sz="2800" dirty="0"/>
              <a:t>β-</a:t>
            </a:r>
            <a:r>
              <a:rPr lang="en-US" sz="2800" dirty="0" err="1"/>
              <a:t>glucans</a:t>
            </a:r>
            <a:r>
              <a:rPr lang="en-US" sz="2800" dirty="0"/>
              <a:t> binds tightly appreciable amounts of water in dough. This results in suppressing the water availability for the gluten network development thus reducing gas holding capacity. </a:t>
            </a:r>
            <a:endParaRPr lang="en-US" sz="2800" dirty="0" smtClean="0"/>
          </a:p>
          <a:p>
            <a:endParaRPr lang="en-US" sz="2800" dirty="0"/>
          </a:p>
          <a:p>
            <a:r>
              <a:rPr lang="en-US" sz="2800" dirty="0" smtClean="0"/>
              <a:t>The result: </a:t>
            </a:r>
            <a:r>
              <a:rPr lang="en-US" sz="2800" dirty="0" smtClean="0">
                <a:solidFill>
                  <a:srgbClr val="FF0000"/>
                </a:solidFill>
              </a:rPr>
              <a:t>decreased </a:t>
            </a:r>
            <a:r>
              <a:rPr lang="en-US" sz="2800" dirty="0">
                <a:solidFill>
                  <a:srgbClr val="FF0000"/>
                </a:solidFill>
              </a:rPr>
              <a:t>dough extensibility, loaf height and volume </a:t>
            </a:r>
            <a:r>
              <a:rPr lang="en-US" sz="2800" dirty="0" smtClean="0">
                <a:solidFill>
                  <a:srgbClr val="FF0000"/>
                </a:solidFill>
              </a:rPr>
              <a:t>reductions. </a:t>
            </a:r>
            <a:endParaRPr lang="en-US" sz="2800" dirty="0">
              <a:solidFill>
                <a:srgbClr val="FF0000"/>
              </a:solidFill>
            </a:endParaRPr>
          </a:p>
        </p:txBody>
      </p:sp>
    </p:spTree>
    <p:extLst>
      <p:ext uri="{BB962C8B-B14F-4D97-AF65-F5344CB8AC3E}">
        <p14:creationId xmlns:p14="http://schemas.microsoft.com/office/powerpoint/2010/main" val="36821525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7144" y="188640"/>
            <a:ext cx="1840568" cy="584775"/>
          </a:xfrm>
          <a:prstGeom prst="rect">
            <a:avLst/>
          </a:prstGeom>
          <a:noFill/>
        </p:spPr>
        <p:txBody>
          <a:bodyPr wrap="none" rtlCol="0">
            <a:spAutoFit/>
          </a:bodyPr>
          <a:lstStyle/>
          <a:p>
            <a:r>
              <a:rPr lang="en-US" sz="3200" dirty="0" smtClean="0">
                <a:solidFill>
                  <a:srgbClr val="C00000"/>
                </a:solidFill>
              </a:rPr>
              <a:t>Legumes</a:t>
            </a:r>
            <a:endParaRPr lang="en-US" sz="3200" dirty="0">
              <a:solidFill>
                <a:srgbClr val="C00000"/>
              </a:solidFill>
            </a:endParaRPr>
          </a:p>
        </p:txBody>
      </p:sp>
      <p:sp>
        <p:nvSpPr>
          <p:cNvPr id="3" name="TextBox 2"/>
          <p:cNvSpPr txBox="1"/>
          <p:nvPr/>
        </p:nvSpPr>
        <p:spPr>
          <a:xfrm>
            <a:off x="1217960" y="836712"/>
            <a:ext cx="2565318" cy="369332"/>
          </a:xfrm>
          <a:prstGeom prst="rect">
            <a:avLst/>
          </a:prstGeom>
          <a:noFill/>
        </p:spPr>
        <p:txBody>
          <a:bodyPr wrap="none" rtlCol="0">
            <a:spAutoFit/>
          </a:bodyPr>
          <a:lstStyle/>
          <a:p>
            <a:r>
              <a:rPr lang="en-US" dirty="0" smtClean="0"/>
              <a:t>All varieties of “Beans”</a:t>
            </a:r>
            <a:endParaRPr lang="en-US" dirty="0"/>
          </a:p>
        </p:txBody>
      </p:sp>
      <p:sp>
        <p:nvSpPr>
          <p:cNvPr id="4" name="TextBox 3"/>
          <p:cNvSpPr txBox="1"/>
          <p:nvPr/>
        </p:nvSpPr>
        <p:spPr>
          <a:xfrm>
            <a:off x="1187624" y="4149080"/>
            <a:ext cx="1384418" cy="369332"/>
          </a:xfrm>
          <a:prstGeom prst="rect">
            <a:avLst/>
          </a:prstGeom>
          <a:noFill/>
        </p:spPr>
        <p:txBody>
          <a:bodyPr wrap="none" rtlCol="0">
            <a:spAutoFit/>
          </a:bodyPr>
          <a:lstStyle/>
          <a:p>
            <a:r>
              <a:rPr lang="en-US" dirty="0" smtClean="0"/>
              <a:t>And “Peas”</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4797152"/>
            <a:ext cx="1672450" cy="10172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descr="Split Peas nutritional information">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83278" y="4705163"/>
            <a:ext cx="2115202" cy="129600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4256071" y="6226279"/>
            <a:ext cx="1169616" cy="369332"/>
          </a:xfrm>
          <a:prstGeom prst="rect">
            <a:avLst/>
          </a:prstGeom>
        </p:spPr>
        <p:txBody>
          <a:bodyPr wrap="none">
            <a:spAutoFit/>
          </a:bodyPr>
          <a:lstStyle/>
          <a:p>
            <a:r>
              <a:rPr lang="en-US" dirty="0"/>
              <a:t>Split Peas</a:t>
            </a:r>
          </a:p>
        </p:txBody>
      </p:sp>
      <p:sp>
        <p:nvSpPr>
          <p:cNvPr id="8" name="Rectangle 7"/>
          <p:cNvSpPr/>
          <p:nvPr/>
        </p:nvSpPr>
        <p:spPr>
          <a:xfrm>
            <a:off x="1145586" y="2996952"/>
            <a:ext cx="2213992" cy="646331"/>
          </a:xfrm>
          <a:prstGeom prst="rect">
            <a:avLst/>
          </a:prstGeom>
        </p:spPr>
        <p:txBody>
          <a:bodyPr wrap="square">
            <a:spAutoFit/>
          </a:bodyPr>
          <a:lstStyle/>
          <a:p>
            <a:r>
              <a:rPr lang="en-US" dirty="0"/>
              <a:t>Kidney Beans</a:t>
            </a:r>
          </a:p>
          <a:p>
            <a:r>
              <a:rPr lang="en-US" dirty="0"/>
              <a:t>(aka Red Beans)</a:t>
            </a:r>
          </a:p>
        </p:txBody>
      </p:sp>
      <p:sp>
        <p:nvSpPr>
          <p:cNvPr id="9" name="Rectangle 8"/>
          <p:cNvSpPr/>
          <p:nvPr/>
        </p:nvSpPr>
        <p:spPr>
          <a:xfrm>
            <a:off x="874523" y="5903113"/>
            <a:ext cx="1973435" cy="369332"/>
          </a:xfrm>
          <a:prstGeom prst="rect">
            <a:avLst/>
          </a:prstGeom>
        </p:spPr>
        <p:txBody>
          <a:bodyPr wrap="square">
            <a:spAutoFit/>
          </a:bodyPr>
          <a:lstStyle/>
          <a:p>
            <a:r>
              <a:rPr lang="en-US" dirty="0" smtClean="0"/>
              <a:t> </a:t>
            </a:r>
            <a:r>
              <a:rPr lang="en-US" dirty="0"/>
              <a:t>Chick </a:t>
            </a:r>
            <a:r>
              <a:rPr lang="en-US" dirty="0" smtClean="0"/>
              <a:t>Peas</a:t>
            </a:r>
            <a:endParaRPr lang="en-US" dirty="0"/>
          </a:p>
        </p:txBody>
      </p:sp>
      <p:pic>
        <p:nvPicPr>
          <p:cNvPr id="7174" name="Picture 6" descr="Pigeon Peas nutritional informat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00349" y="4780464"/>
            <a:ext cx="1368152" cy="1033953"/>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7000349" y="6002768"/>
            <a:ext cx="1405256" cy="369332"/>
          </a:xfrm>
          <a:prstGeom prst="rect">
            <a:avLst/>
          </a:prstGeom>
        </p:spPr>
        <p:txBody>
          <a:bodyPr wrap="none">
            <a:spAutoFit/>
          </a:bodyPr>
          <a:lstStyle/>
          <a:p>
            <a:r>
              <a:rPr lang="en-US" dirty="0"/>
              <a:t>Pigeon Peas</a:t>
            </a:r>
          </a:p>
        </p:txBody>
      </p:sp>
      <p:pic>
        <p:nvPicPr>
          <p:cNvPr id="7175"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47664" y="1556792"/>
            <a:ext cx="1123950" cy="1171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6"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59579" y="1428419"/>
            <a:ext cx="2662792" cy="14245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ctangle 12"/>
          <p:cNvSpPr/>
          <p:nvPr/>
        </p:nvSpPr>
        <p:spPr>
          <a:xfrm>
            <a:off x="3962698" y="3135451"/>
            <a:ext cx="1218603" cy="369332"/>
          </a:xfrm>
          <a:prstGeom prst="rect">
            <a:avLst/>
          </a:prstGeom>
        </p:spPr>
        <p:txBody>
          <a:bodyPr wrap="none">
            <a:spAutoFit/>
          </a:bodyPr>
          <a:lstStyle/>
          <a:p>
            <a:r>
              <a:rPr lang="en-US" dirty="0"/>
              <a:t>Soy Beans</a:t>
            </a:r>
          </a:p>
        </p:txBody>
      </p:sp>
      <p:pic>
        <p:nvPicPr>
          <p:cNvPr id="7177"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32240" y="2690783"/>
            <a:ext cx="1383407" cy="95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6687017" y="3708749"/>
            <a:ext cx="1324593" cy="369332"/>
          </a:xfrm>
          <a:prstGeom prst="rect">
            <a:avLst/>
          </a:prstGeom>
        </p:spPr>
        <p:txBody>
          <a:bodyPr wrap="none">
            <a:spAutoFit/>
          </a:bodyPr>
          <a:lstStyle/>
          <a:p>
            <a:r>
              <a:rPr lang="en-US" dirty="0"/>
              <a:t>Fava Beans</a:t>
            </a:r>
          </a:p>
        </p:txBody>
      </p:sp>
      <p:pic>
        <p:nvPicPr>
          <p:cNvPr id="7178"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94536" y="-1389"/>
            <a:ext cx="3378200" cy="190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7154935" y="2115789"/>
            <a:ext cx="878767" cy="369332"/>
          </a:xfrm>
          <a:prstGeom prst="rect">
            <a:avLst/>
          </a:prstGeom>
          <a:noFill/>
        </p:spPr>
        <p:txBody>
          <a:bodyPr wrap="none" rtlCol="0">
            <a:spAutoFit/>
          </a:bodyPr>
          <a:lstStyle/>
          <a:p>
            <a:r>
              <a:rPr lang="en-US" dirty="0" smtClean="0"/>
              <a:t>Lentils</a:t>
            </a:r>
            <a:endParaRPr lang="en-US" dirty="0"/>
          </a:p>
        </p:txBody>
      </p:sp>
    </p:spTree>
    <p:extLst>
      <p:ext uri="{BB962C8B-B14F-4D97-AF65-F5344CB8AC3E}">
        <p14:creationId xmlns:p14="http://schemas.microsoft.com/office/powerpoint/2010/main" val="27217353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15616" y="620687"/>
            <a:ext cx="7585731" cy="584775"/>
          </a:xfrm>
          <a:prstGeom prst="rect">
            <a:avLst/>
          </a:prstGeom>
          <a:noFill/>
        </p:spPr>
        <p:txBody>
          <a:bodyPr wrap="none" rtlCol="0">
            <a:spAutoFit/>
          </a:bodyPr>
          <a:lstStyle/>
          <a:p>
            <a:r>
              <a:rPr lang="en-US" sz="3200" dirty="0" smtClean="0">
                <a:solidFill>
                  <a:srgbClr val="C00000"/>
                </a:solidFill>
              </a:rPr>
              <a:t>Legume proteins: General characteristics</a:t>
            </a:r>
            <a:endParaRPr lang="en-US" sz="3200" dirty="0">
              <a:solidFill>
                <a:srgbClr val="C00000"/>
              </a:solidFill>
            </a:endParaRPr>
          </a:p>
        </p:txBody>
      </p:sp>
      <p:sp>
        <p:nvSpPr>
          <p:cNvPr id="3" name="TextBox 2"/>
          <p:cNvSpPr txBox="1"/>
          <p:nvPr/>
        </p:nvSpPr>
        <p:spPr>
          <a:xfrm>
            <a:off x="553744" y="1823946"/>
            <a:ext cx="8590256" cy="4154984"/>
          </a:xfrm>
          <a:prstGeom prst="rect">
            <a:avLst/>
          </a:prstGeom>
          <a:noFill/>
        </p:spPr>
        <p:txBody>
          <a:bodyPr wrap="square" rtlCol="0">
            <a:spAutoFit/>
          </a:bodyPr>
          <a:lstStyle/>
          <a:p>
            <a:r>
              <a:rPr lang="en-US" sz="2400" dirty="0" smtClean="0"/>
              <a:t>Good protein source with plant origin</a:t>
            </a:r>
            <a:endParaRPr lang="en-US" sz="2400" dirty="0"/>
          </a:p>
          <a:p>
            <a:endParaRPr lang="en-US" sz="2400" dirty="0" smtClean="0"/>
          </a:p>
          <a:p>
            <a:r>
              <a:rPr lang="en-US" sz="2400" dirty="0" smtClean="0"/>
              <a:t>Contain 20-40% proteins</a:t>
            </a:r>
          </a:p>
          <a:p>
            <a:endParaRPr lang="en-US" sz="2400" dirty="0"/>
          </a:p>
          <a:p>
            <a:r>
              <a:rPr lang="en-US" sz="2400" dirty="0" smtClean="0"/>
              <a:t>Better balanced amino acid composition compared to cereals.</a:t>
            </a:r>
          </a:p>
          <a:p>
            <a:endParaRPr lang="en-US" sz="2400" dirty="0"/>
          </a:p>
          <a:p>
            <a:r>
              <a:rPr lang="en-US" sz="2400" dirty="0" smtClean="0"/>
              <a:t>Relatively </a:t>
            </a:r>
            <a:r>
              <a:rPr lang="en-US" sz="2400" dirty="0" smtClean="0">
                <a:solidFill>
                  <a:srgbClr val="C00000"/>
                </a:solidFill>
              </a:rPr>
              <a:t>high amount of lysine</a:t>
            </a:r>
            <a:r>
              <a:rPr lang="en-US" sz="2400" dirty="0" smtClean="0"/>
              <a:t>; </a:t>
            </a:r>
            <a:r>
              <a:rPr lang="en-US" sz="2400" dirty="0" smtClean="0">
                <a:solidFill>
                  <a:srgbClr val="C00000"/>
                </a:solidFill>
              </a:rPr>
              <a:t>deficient in</a:t>
            </a:r>
            <a:r>
              <a:rPr lang="en-US" sz="2400" dirty="0" smtClean="0"/>
              <a:t> sulfur-containing amino acids, </a:t>
            </a:r>
            <a:r>
              <a:rPr lang="en-US" sz="2400" dirty="0" smtClean="0">
                <a:solidFill>
                  <a:srgbClr val="C00000"/>
                </a:solidFill>
              </a:rPr>
              <a:t>methionine</a:t>
            </a:r>
            <a:r>
              <a:rPr lang="en-US" sz="2400" dirty="0" smtClean="0"/>
              <a:t> and cysteine</a:t>
            </a:r>
          </a:p>
          <a:p>
            <a:endParaRPr lang="en-US" sz="2400" dirty="0"/>
          </a:p>
          <a:p>
            <a:r>
              <a:rPr lang="en-US" sz="2400" dirty="0" smtClean="0"/>
              <a:t>In some varieties - some deficiency of phenylalanine and tryptophan.</a:t>
            </a:r>
            <a:endParaRPr lang="en-US" sz="2400" dirty="0"/>
          </a:p>
        </p:txBody>
      </p:sp>
    </p:spTree>
    <p:extLst>
      <p:ext uri="{BB962C8B-B14F-4D97-AF65-F5344CB8AC3E}">
        <p14:creationId xmlns:p14="http://schemas.microsoft.com/office/powerpoint/2010/main" val="2709474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0" y="990600"/>
            <a:ext cx="6833922" cy="584775"/>
          </a:xfrm>
          <a:prstGeom prst="rect">
            <a:avLst/>
          </a:prstGeom>
        </p:spPr>
        <p:txBody>
          <a:bodyPr wrap="none">
            <a:spAutoFit/>
          </a:bodyPr>
          <a:lstStyle/>
          <a:p>
            <a:r>
              <a:rPr lang="en-US" sz="3200" dirty="0" smtClean="0">
                <a:solidFill>
                  <a:srgbClr val="C00000"/>
                </a:solidFill>
              </a:rPr>
              <a:t>Fractional profile of legume </a:t>
            </a:r>
            <a:r>
              <a:rPr lang="en-US" sz="3200" dirty="0">
                <a:solidFill>
                  <a:srgbClr val="C00000"/>
                </a:solidFill>
              </a:rPr>
              <a:t>proteins</a:t>
            </a:r>
            <a:endParaRPr lang="en-US" sz="3200" dirty="0"/>
          </a:p>
        </p:txBody>
      </p:sp>
      <p:sp>
        <p:nvSpPr>
          <p:cNvPr id="3" name="TextBox 2"/>
          <p:cNvSpPr txBox="1"/>
          <p:nvPr/>
        </p:nvSpPr>
        <p:spPr>
          <a:xfrm>
            <a:off x="129994" y="2590800"/>
            <a:ext cx="9014006" cy="2308324"/>
          </a:xfrm>
          <a:prstGeom prst="rect">
            <a:avLst/>
          </a:prstGeom>
          <a:noFill/>
        </p:spPr>
        <p:txBody>
          <a:bodyPr wrap="none" rtlCol="0">
            <a:spAutoFit/>
          </a:bodyPr>
          <a:lstStyle/>
          <a:p>
            <a:r>
              <a:rPr lang="en-US" sz="2400" dirty="0" smtClean="0"/>
              <a:t>Mainly albumin and globulin</a:t>
            </a:r>
          </a:p>
          <a:p>
            <a:endParaRPr lang="en-US" sz="2400" dirty="0" smtClean="0"/>
          </a:p>
          <a:p>
            <a:pPr marL="342900" indent="-342900">
              <a:buClr>
                <a:srgbClr val="FF0000"/>
              </a:buClr>
              <a:buFont typeface="Wingdings" panose="05000000000000000000" pitchFamily="2" charset="2"/>
              <a:buChar char="Ø"/>
            </a:pPr>
            <a:r>
              <a:rPr lang="en-US" sz="2400" dirty="0" smtClean="0"/>
              <a:t>Albumin </a:t>
            </a:r>
            <a:r>
              <a:rPr lang="en-US" sz="2400" dirty="0"/>
              <a:t>fraction has more balanced amino acid composition. </a:t>
            </a:r>
          </a:p>
          <a:p>
            <a:pPr marL="342900" indent="-342900">
              <a:buClr>
                <a:srgbClr val="FF0000"/>
              </a:buClr>
              <a:buFont typeface="Wingdings" panose="05000000000000000000" pitchFamily="2" charset="2"/>
              <a:buChar char="Ø"/>
            </a:pPr>
            <a:endParaRPr lang="en-US" sz="2400" dirty="0" smtClean="0"/>
          </a:p>
          <a:p>
            <a:pPr marL="342900" indent="-342900">
              <a:buClr>
                <a:srgbClr val="FF0000"/>
              </a:buClr>
              <a:buFont typeface="Wingdings" panose="05000000000000000000" pitchFamily="2" charset="2"/>
              <a:buChar char="Ø"/>
            </a:pPr>
            <a:r>
              <a:rPr lang="en-US" sz="2400" dirty="0" smtClean="0"/>
              <a:t>Globulin </a:t>
            </a:r>
            <a:r>
              <a:rPr lang="en-US" sz="2400" dirty="0"/>
              <a:t>– two </a:t>
            </a:r>
            <a:r>
              <a:rPr lang="en-US" sz="2400" dirty="0" smtClean="0"/>
              <a:t>fractions.  </a:t>
            </a:r>
            <a:endParaRPr lang="en-US" sz="2400" dirty="0"/>
          </a:p>
          <a:p>
            <a:endParaRPr lang="en-US" sz="2400" dirty="0"/>
          </a:p>
        </p:txBody>
      </p:sp>
    </p:spTree>
    <p:extLst>
      <p:ext uri="{BB962C8B-B14F-4D97-AF65-F5344CB8AC3E}">
        <p14:creationId xmlns:p14="http://schemas.microsoft.com/office/powerpoint/2010/main" val="31559629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27784" y="116632"/>
            <a:ext cx="3321743" cy="584775"/>
          </a:xfrm>
          <a:prstGeom prst="rect">
            <a:avLst/>
          </a:prstGeom>
          <a:noFill/>
        </p:spPr>
        <p:txBody>
          <a:bodyPr wrap="none" rtlCol="0">
            <a:spAutoFit/>
          </a:bodyPr>
          <a:lstStyle/>
          <a:p>
            <a:r>
              <a:rPr lang="en-US" sz="3200" dirty="0" smtClean="0">
                <a:solidFill>
                  <a:srgbClr val="C00000"/>
                </a:solidFill>
              </a:rPr>
              <a:t>Soybean proteins</a:t>
            </a:r>
            <a:endParaRPr lang="en-US" sz="3200" dirty="0">
              <a:solidFill>
                <a:srgbClr val="C00000"/>
              </a:solidFill>
            </a:endParaRPr>
          </a:p>
        </p:txBody>
      </p:sp>
      <p:sp>
        <p:nvSpPr>
          <p:cNvPr id="4" name="Rectangle 3"/>
          <p:cNvSpPr/>
          <p:nvPr/>
        </p:nvSpPr>
        <p:spPr>
          <a:xfrm>
            <a:off x="1055192" y="784930"/>
            <a:ext cx="7326560" cy="6001643"/>
          </a:xfrm>
          <a:prstGeom prst="rect">
            <a:avLst/>
          </a:prstGeom>
        </p:spPr>
        <p:txBody>
          <a:bodyPr wrap="square">
            <a:spAutoFit/>
          </a:bodyPr>
          <a:lstStyle/>
          <a:p>
            <a:r>
              <a:rPr lang="en-US" sz="2400" dirty="0" smtClean="0"/>
              <a:t>Soybean seeds contain </a:t>
            </a:r>
            <a:r>
              <a:rPr lang="en-US" sz="2400" dirty="0">
                <a:solidFill>
                  <a:srgbClr val="C00000"/>
                </a:solidFill>
              </a:rPr>
              <a:t>35-48% </a:t>
            </a:r>
            <a:r>
              <a:rPr lang="en-US" sz="2400" dirty="0" smtClean="0">
                <a:solidFill>
                  <a:srgbClr val="C00000"/>
                </a:solidFill>
              </a:rPr>
              <a:t>protein</a:t>
            </a:r>
          </a:p>
          <a:p>
            <a:endParaRPr lang="en-US" sz="2400" dirty="0" smtClean="0">
              <a:solidFill>
                <a:srgbClr val="C00000"/>
              </a:solidFill>
            </a:endParaRPr>
          </a:p>
          <a:p>
            <a:r>
              <a:rPr lang="en-US" sz="2400" dirty="0" smtClean="0">
                <a:solidFill>
                  <a:srgbClr val="C00000"/>
                </a:solidFill>
              </a:rPr>
              <a:t>Globulin: </a:t>
            </a:r>
          </a:p>
          <a:p>
            <a:endParaRPr lang="en-US" sz="2400" dirty="0" smtClean="0"/>
          </a:p>
          <a:p>
            <a:r>
              <a:rPr lang="en-US" sz="2400" dirty="0" err="1" smtClean="0"/>
              <a:t>glycinin</a:t>
            </a:r>
            <a:r>
              <a:rPr lang="en-US" sz="2400" dirty="0" smtClean="0"/>
              <a:t> </a:t>
            </a:r>
            <a:r>
              <a:rPr lang="en-US" sz="2400" dirty="0"/>
              <a:t>(11S</a:t>
            </a:r>
            <a:r>
              <a:rPr lang="en-US" sz="2400" dirty="0" smtClean="0"/>
              <a:t>)</a:t>
            </a:r>
          </a:p>
          <a:p>
            <a:endParaRPr lang="en-US" sz="2400" dirty="0"/>
          </a:p>
          <a:p>
            <a:r>
              <a:rPr lang="el-GR" sz="2400" dirty="0"/>
              <a:t>β</a:t>
            </a:r>
            <a:r>
              <a:rPr lang="en-US" sz="2400" dirty="0" smtClean="0"/>
              <a:t>-</a:t>
            </a:r>
            <a:r>
              <a:rPr lang="en-US" sz="2400" dirty="0" err="1" smtClean="0"/>
              <a:t>conglycinin</a:t>
            </a:r>
            <a:r>
              <a:rPr lang="en-US" sz="2400" dirty="0" smtClean="0"/>
              <a:t> (7S)</a:t>
            </a:r>
            <a:endParaRPr lang="en-US" sz="2400" dirty="0"/>
          </a:p>
          <a:p>
            <a:endParaRPr lang="en-US" sz="2400" dirty="0"/>
          </a:p>
          <a:p>
            <a:r>
              <a:rPr lang="en-US" sz="2400" dirty="0"/>
              <a:t>These two fractions account for greater than 65% of </a:t>
            </a:r>
            <a:r>
              <a:rPr lang="en-US" sz="2400" dirty="0" smtClean="0"/>
              <a:t>the total </a:t>
            </a:r>
            <a:r>
              <a:rPr lang="en-US" sz="2400" dirty="0"/>
              <a:t>soybean </a:t>
            </a:r>
            <a:r>
              <a:rPr lang="en-US" sz="2400" dirty="0" smtClean="0"/>
              <a:t>protein. </a:t>
            </a:r>
          </a:p>
          <a:p>
            <a:endParaRPr lang="en-US" sz="2400" dirty="0"/>
          </a:p>
          <a:p>
            <a:r>
              <a:rPr lang="en-US" sz="2400" dirty="0" err="1" smtClean="0"/>
              <a:t>Glycinin</a:t>
            </a:r>
            <a:r>
              <a:rPr lang="en-US" sz="2400" dirty="0" smtClean="0"/>
              <a:t> </a:t>
            </a:r>
            <a:r>
              <a:rPr lang="en-US" sz="2400" dirty="0"/>
              <a:t>comprises 25–35% of the </a:t>
            </a:r>
            <a:r>
              <a:rPr lang="en-US" sz="2400" dirty="0" smtClean="0"/>
              <a:t>total seed </a:t>
            </a:r>
            <a:r>
              <a:rPr lang="en-US" sz="2400" dirty="0"/>
              <a:t>protein and is the largest single storage protein </a:t>
            </a:r>
            <a:r>
              <a:rPr lang="en-US" sz="2400" dirty="0" smtClean="0"/>
              <a:t>fraction</a:t>
            </a:r>
            <a:r>
              <a:rPr lang="en-US" sz="2400" dirty="0"/>
              <a:t>. </a:t>
            </a:r>
            <a:endParaRPr lang="bg-BG" sz="2400" dirty="0" smtClean="0"/>
          </a:p>
          <a:p>
            <a:endParaRPr lang="bg-BG" sz="2400" dirty="0"/>
          </a:p>
          <a:p>
            <a:r>
              <a:rPr lang="en-US" sz="2400" dirty="0" err="1" smtClean="0"/>
              <a:t>Glycinin</a:t>
            </a:r>
            <a:r>
              <a:rPr lang="en-US" sz="2400" dirty="0" smtClean="0"/>
              <a:t> </a:t>
            </a:r>
            <a:r>
              <a:rPr lang="en-US" sz="2400" dirty="0"/>
              <a:t>is richer in sulfur containing amino acids than β-</a:t>
            </a:r>
            <a:r>
              <a:rPr lang="en-US" sz="2400" dirty="0" err="1"/>
              <a:t>conglycinin</a:t>
            </a:r>
            <a:r>
              <a:rPr lang="en-US" sz="2400" dirty="0" smtClean="0"/>
              <a:t>.</a:t>
            </a:r>
          </a:p>
        </p:txBody>
      </p:sp>
    </p:spTree>
    <p:extLst>
      <p:ext uri="{BB962C8B-B14F-4D97-AF65-F5344CB8AC3E}">
        <p14:creationId xmlns:p14="http://schemas.microsoft.com/office/powerpoint/2010/main" val="19986515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05277" y="404664"/>
            <a:ext cx="7172156" cy="523220"/>
          </a:xfrm>
          <a:prstGeom prst="rect">
            <a:avLst/>
          </a:prstGeom>
          <a:noFill/>
        </p:spPr>
        <p:txBody>
          <a:bodyPr wrap="none" rtlCol="0">
            <a:spAutoFit/>
          </a:bodyPr>
          <a:lstStyle/>
          <a:p>
            <a:r>
              <a:rPr lang="en-US" sz="2800" dirty="0" smtClean="0">
                <a:solidFill>
                  <a:srgbClr val="C00000"/>
                </a:solidFill>
              </a:rPr>
              <a:t>Anti –nutrient compounds in soybean seeds</a:t>
            </a:r>
            <a:endParaRPr lang="en-US" sz="2800" dirty="0">
              <a:solidFill>
                <a:srgbClr val="C00000"/>
              </a:solidFill>
            </a:endParaRPr>
          </a:p>
        </p:txBody>
      </p:sp>
      <p:sp>
        <p:nvSpPr>
          <p:cNvPr id="4" name="Rectangle 3"/>
          <p:cNvSpPr/>
          <p:nvPr/>
        </p:nvSpPr>
        <p:spPr>
          <a:xfrm>
            <a:off x="899592" y="1140355"/>
            <a:ext cx="7344816" cy="1384995"/>
          </a:xfrm>
          <a:prstGeom prst="rect">
            <a:avLst/>
          </a:prstGeom>
        </p:spPr>
        <p:txBody>
          <a:bodyPr wrap="square">
            <a:spAutoFit/>
          </a:bodyPr>
          <a:lstStyle/>
          <a:p>
            <a:r>
              <a:rPr lang="en-US" sz="2800" dirty="0"/>
              <a:t>Anti –nutrient </a:t>
            </a:r>
            <a:r>
              <a:rPr lang="en-US" sz="2800" dirty="0" smtClean="0"/>
              <a:t>compounds interfere with protein bioavailability and nutrient absorption.</a:t>
            </a:r>
            <a:endParaRPr lang="en-US" sz="2800"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0859" y="2276872"/>
            <a:ext cx="1619250" cy="1571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7020272" y="4293095"/>
            <a:ext cx="1374094" cy="369332"/>
          </a:xfrm>
          <a:prstGeom prst="rect">
            <a:avLst/>
          </a:prstGeom>
          <a:noFill/>
        </p:spPr>
        <p:txBody>
          <a:bodyPr wrap="none" rtlCol="0">
            <a:spAutoFit/>
          </a:bodyPr>
          <a:lstStyle/>
          <a:p>
            <a:r>
              <a:rPr lang="en-US" dirty="0" err="1" smtClean="0"/>
              <a:t>Phytic</a:t>
            </a:r>
            <a:r>
              <a:rPr lang="en-US" dirty="0" smtClean="0"/>
              <a:t> acid </a:t>
            </a:r>
            <a:endParaRPr lang="en-US" dirty="0"/>
          </a:p>
        </p:txBody>
      </p:sp>
      <p:sp>
        <p:nvSpPr>
          <p:cNvPr id="6" name="Rectangle 5"/>
          <p:cNvSpPr/>
          <p:nvPr/>
        </p:nvSpPr>
        <p:spPr>
          <a:xfrm>
            <a:off x="539552" y="4077072"/>
            <a:ext cx="6192688" cy="1938992"/>
          </a:xfrm>
          <a:prstGeom prst="rect">
            <a:avLst/>
          </a:prstGeom>
        </p:spPr>
        <p:txBody>
          <a:bodyPr wrap="square">
            <a:spAutoFit/>
          </a:bodyPr>
          <a:lstStyle/>
          <a:p>
            <a:r>
              <a:rPr lang="en-US" sz="2400" dirty="0"/>
              <a:t>The degree of interaction between </a:t>
            </a:r>
            <a:r>
              <a:rPr lang="en-US" sz="2400" dirty="0" err="1"/>
              <a:t>phytic</a:t>
            </a:r>
            <a:r>
              <a:rPr lang="en-US" sz="2400" dirty="0"/>
              <a:t> acid </a:t>
            </a:r>
            <a:r>
              <a:rPr lang="en-US" sz="2400" dirty="0" smtClean="0"/>
              <a:t>and proteins depends on protein </a:t>
            </a:r>
            <a:r>
              <a:rPr lang="en-US" sz="2400" dirty="0"/>
              <a:t>net charge, conformation and interactions with minerals at a given </a:t>
            </a:r>
            <a:r>
              <a:rPr lang="en-US" sz="2400" dirty="0" err="1"/>
              <a:t>pH</a:t>
            </a:r>
            <a:r>
              <a:rPr lang="en-US" sz="2400" dirty="0" err="1" smtClean="0"/>
              <a:t>.</a:t>
            </a:r>
            <a:r>
              <a:rPr lang="en-US" sz="2400" dirty="0" smtClean="0"/>
              <a:t> </a:t>
            </a:r>
          </a:p>
          <a:p>
            <a:endParaRPr lang="en-US" sz="2400" dirty="0"/>
          </a:p>
        </p:txBody>
      </p:sp>
      <p:sp>
        <p:nvSpPr>
          <p:cNvPr id="8" name="TextBox 7"/>
          <p:cNvSpPr txBox="1"/>
          <p:nvPr/>
        </p:nvSpPr>
        <p:spPr>
          <a:xfrm>
            <a:off x="2267744" y="2801074"/>
            <a:ext cx="2031325" cy="523220"/>
          </a:xfrm>
          <a:prstGeom prst="rect">
            <a:avLst/>
          </a:prstGeom>
          <a:noFill/>
        </p:spPr>
        <p:txBody>
          <a:bodyPr wrap="none" rtlCol="0">
            <a:spAutoFit/>
          </a:bodyPr>
          <a:lstStyle/>
          <a:p>
            <a:r>
              <a:rPr lang="en-US" sz="2800" dirty="0" err="1" smtClean="0">
                <a:solidFill>
                  <a:srgbClr val="C00000"/>
                </a:solidFill>
              </a:rPr>
              <a:t>Phytic</a:t>
            </a:r>
            <a:r>
              <a:rPr lang="en-US" sz="2800" dirty="0" smtClean="0">
                <a:solidFill>
                  <a:srgbClr val="C00000"/>
                </a:solidFill>
              </a:rPr>
              <a:t> acid </a:t>
            </a:r>
            <a:endParaRPr lang="en-US" sz="2800" dirty="0">
              <a:solidFill>
                <a:srgbClr val="C00000"/>
              </a:solidFill>
            </a:endParaRPr>
          </a:p>
        </p:txBody>
      </p:sp>
      <p:sp>
        <p:nvSpPr>
          <p:cNvPr id="7" name="Rectangle 6"/>
          <p:cNvSpPr/>
          <p:nvPr/>
        </p:nvSpPr>
        <p:spPr>
          <a:xfrm>
            <a:off x="2768484" y="5877272"/>
            <a:ext cx="5763956" cy="338554"/>
          </a:xfrm>
          <a:prstGeom prst="rect">
            <a:avLst/>
          </a:prstGeom>
        </p:spPr>
        <p:txBody>
          <a:bodyPr wrap="square">
            <a:spAutoFit/>
          </a:bodyPr>
          <a:lstStyle/>
          <a:p>
            <a:r>
              <a:rPr lang="en-US" sz="1600" dirty="0"/>
              <a:t>http://cdn.intechopen.com/pdfs-wm/39380.pdf</a:t>
            </a:r>
          </a:p>
        </p:txBody>
      </p:sp>
    </p:spTree>
    <p:extLst>
      <p:ext uri="{BB962C8B-B14F-4D97-AF65-F5344CB8AC3E}">
        <p14:creationId xmlns:p14="http://schemas.microsoft.com/office/powerpoint/2010/main" val="36447017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50475" y="2996952"/>
            <a:ext cx="7128792" cy="3046988"/>
          </a:xfrm>
          <a:prstGeom prst="rect">
            <a:avLst/>
          </a:prstGeom>
        </p:spPr>
        <p:txBody>
          <a:bodyPr wrap="square">
            <a:spAutoFit/>
          </a:bodyPr>
          <a:lstStyle/>
          <a:p>
            <a:r>
              <a:rPr lang="en-US" sz="2400" dirty="0"/>
              <a:t>At a </a:t>
            </a:r>
            <a:r>
              <a:rPr lang="en-US" sz="2400" dirty="0">
                <a:solidFill>
                  <a:srgbClr val="C00000"/>
                </a:solidFill>
              </a:rPr>
              <a:t>pH above the isoelectric point of proteins</a:t>
            </a:r>
            <a:r>
              <a:rPr lang="en-US" sz="2400" dirty="0"/>
              <a:t>, </a:t>
            </a:r>
            <a:r>
              <a:rPr lang="en-US" sz="2400" dirty="0" smtClean="0"/>
              <a:t>the </a:t>
            </a:r>
            <a:r>
              <a:rPr lang="en-US" sz="2400" dirty="0"/>
              <a:t>charge of proteins as well as that </a:t>
            </a:r>
            <a:r>
              <a:rPr lang="en-US" sz="2400" dirty="0" smtClean="0"/>
              <a:t>of the </a:t>
            </a:r>
            <a:r>
              <a:rPr lang="en-US" sz="2400" dirty="0" err="1"/>
              <a:t>phytic</a:t>
            </a:r>
            <a:r>
              <a:rPr lang="en-US" sz="2400" dirty="0"/>
              <a:t> acid is </a:t>
            </a:r>
            <a:r>
              <a:rPr lang="en-US" sz="2400" dirty="0" smtClean="0"/>
              <a:t>negative – direct  </a:t>
            </a:r>
            <a:r>
              <a:rPr lang="en-US" sz="2400" dirty="0"/>
              <a:t>interaction would be impossible, </a:t>
            </a:r>
            <a:endParaRPr lang="en-US" sz="2400" dirty="0" smtClean="0"/>
          </a:p>
          <a:p>
            <a:endParaRPr lang="en-US" sz="2400" dirty="0"/>
          </a:p>
          <a:p>
            <a:r>
              <a:rPr lang="en-US" sz="2400" dirty="0" smtClean="0"/>
              <a:t>however</a:t>
            </a:r>
            <a:r>
              <a:rPr lang="en-US" sz="2400" dirty="0"/>
              <a:t>, interaction </a:t>
            </a:r>
            <a:r>
              <a:rPr lang="en-US" sz="2400" dirty="0" smtClean="0"/>
              <a:t>may occur</a:t>
            </a:r>
            <a:endParaRPr lang="en-US" sz="2400" dirty="0"/>
          </a:p>
          <a:p>
            <a:r>
              <a:rPr lang="en-US" sz="2400" dirty="0"/>
              <a:t>through the formation of complexes with divalent such as </a:t>
            </a:r>
            <a:r>
              <a:rPr lang="en-US" sz="2400" dirty="0">
                <a:solidFill>
                  <a:srgbClr val="FF0000"/>
                </a:solidFill>
              </a:rPr>
              <a:t>Ca2+ or Mg2+.</a:t>
            </a:r>
          </a:p>
        </p:txBody>
      </p:sp>
      <p:sp>
        <p:nvSpPr>
          <p:cNvPr id="3" name="Rectangle 2"/>
          <p:cNvSpPr/>
          <p:nvPr/>
        </p:nvSpPr>
        <p:spPr>
          <a:xfrm>
            <a:off x="827584" y="764704"/>
            <a:ext cx="7128792" cy="1938992"/>
          </a:xfrm>
          <a:prstGeom prst="rect">
            <a:avLst/>
          </a:prstGeom>
        </p:spPr>
        <p:txBody>
          <a:bodyPr wrap="square">
            <a:spAutoFit/>
          </a:bodyPr>
          <a:lstStyle/>
          <a:p>
            <a:r>
              <a:rPr lang="en-US" sz="2400" dirty="0"/>
              <a:t>At </a:t>
            </a:r>
            <a:r>
              <a:rPr lang="en-US" sz="2400" dirty="0">
                <a:solidFill>
                  <a:srgbClr val="C00000"/>
                </a:solidFill>
              </a:rPr>
              <a:t>pH, below the isoelectric point of proteins</a:t>
            </a:r>
            <a:r>
              <a:rPr lang="en-US" sz="2400" dirty="0"/>
              <a:t>, </a:t>
            </a:r>
            <a:r>
              <a:rPr lang="en-US" sz="2400" dirty="0" err="1"/>
              <a:t>phytic</a:t>
            </a:r>
            <a:r>
              <a:rPr lang="en-US" sz="2400" dirty="0"/>
              <a:t> acid phosphate esters bind to the cationic group of basic amino acids, for example, arginine, histidine and lysine, may form insoluble </a:t>
            </a:r>
            <a:r>
              <a:rPr lang="en-US" sz="2400" dirty="0" err="1" smtClean="0"/>
              <a:t>phytate</a:t>
            </a:r>
            <a:r>
              <a:rPr lang="en-US" sz="2400" dirty="0" smtClean="0"/>
              <a:t>-protein complexes</a:t>
            </a:r>
            <a:r>
              <a:rPr lang="en-US" sz="2400" dirty="0"/>
              <a:t>.</a:t>
            </a:r>
          </a:p>
        </p:txBody>
      </p:sp>
    </p:spTree>
    <p:extLst>
      <p:ext uri="{BB962C8B-B14F-4D97-AF65-F5344CB8AC3E}">
        <p14:creationId xmlns:p14="http://schemas.microsoft.com/office/powerpoint/2010/main" val="35665066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35696" y="260648"/>
            <a:ext cx="4320480" cy="3970318"/>
          </a:xfrm>
          <a:prstGeom prst="rect">
            <a:avLst/>
          </a:prstGeom>
        </p:spPr>
        <p:txBody>
          <a:bodyPr wrap="square">
            <a:spAutoFit/>
          </a:bodyPr>
          <a:lstStyle/>
          <a:p>
            <a:r>
              <a:rPr lang="en-US" sz="2800" dirty="0" smtClean="0">
                <a:solidFill>
                  <a:srgbClr val="C00000"/>
                </a:solidFill>
              </a:rPr>
              <a:t>Other cereals include</a:t>
            </a:r>
          </a:p>
          <a:p>
            <a:endParaRPr lang="en-US" sz="2800" dirty="0" smtClean="0">
              <a:solidFill>
                <a:srgbClr val="C00000"/>
              </a:solidFill>
            </a:endParaRPr>
          </a:p>
          <a:p>
            <a:pPr marL="457200" indent="-457200">
              <a:buClr>
                <a:srgbClr val="C00000"/>
              </a:buClr>
              <a:buFont typeface="Wingdings" panose="05000000000000000000" pitchFamily="2" charset="2"/>
              <a:buChar char="Ø"/>
            </a:pPr>
            <a:r>
              <a:rPr lang="en-US" sz="2800" dirty="0" smtClean="0"/>
              <a:t>Barley,</a:t>
            </a:r>
          </a:p>
          <a:p>
            <a:pPr marL="457200" indent="-457200">
              <a:buClr>
                <a:srgbClr val="C00000"/>
              </a:buClr>
              <a:buFont typeface="Wingdings" panose="05000000000000000000" pitchFamily="2" charset="2"/>
              <a:buChar char="Ø"/>
            </a:pPr>
            <a:endParaRPr lang="en-US" sz="2800" dirty="0" smtClean="0"/>
          </a:p>
          <a:p>
            <a:pPr marL="457200" indent="-457200">
              <a:buClr>
                <a:srgbClr val="C00000"/>
              </a:buClr>
              <a:buFont typeface="Wingdings" panose="05000000000000000000" pitchFamily="2" charset="2"/>
              <a:buChar char="Ø"/>
            </a:pPr>
            <a:r>
              <a:rPr lang="en-US" sz="2800" dirty="0" smtClean="0"/>
              <a:t>Sorghum,</a:t>
            </a:r>
          </a:p>
          <a:p>
            <a:pPr marL="457200" indent="-457200">
              <a:buClr>
                <a:srgbClr val="C00000"/>
              </a:buClr>
              <a:buFont typeface="Wingdings" panose="05000000000000000000" pitchFamily="2" charset="2"/>
              <a:buChar char="Ø"/>
            </a:pPr>
            <a:endParaRPr lang="en-US" sz="2800" dirty="0" smtClean="0"/>
          </a:p>
          <a:p>
            <a:pPr marL="457200" indent="-457200">
              <a:buClr>
                <a:srgbClr val="C00000"/>
              </a:buClr>
              <a:buFont typeface="Wingdings" panose="05000000000000000000" pitchFamily="2" charset="2"/>
              <a:buChar char="Ø"/>
            </a:pPr>
            <a:r>
              <a:rPr lang="en-US" sz="2800" dirty="0" smtClean="0"/>
              <a:t>Oats,</a:t>
            </a:r>
          </a:p>
          <a:p>
            <a:pPr marL="457200" indent="-457200">
              <a:buClr>
                <a:srgbClr val="C00000"/>
              </a:buClr>
              <a:buFont typeface="Wingdings" panose="05000000000000000000" pitchFamily="2" charset="2"/>
              <a:buChar char="Ø"/>
            </a:pPr>
            <a:endParaRPr lang="en-US" sz="2800" dirty="0" smtClean="0"/>
          </a:p>
          <a:p>
            <a:pPr marL="457200" indent="-457200">
              <a:buClr>
                <a:srgbClr val="C00000"/>
              </a:buClr>
              <a:buFont typeface="Wingdings" panose="05000000000000000000" pitchFamily="2" charset="2"/>
              <a:buChar char="Ø"/>
            </a:pPr>
            <a:r>
              <a:rPr lang="en-US" sz="2800" dirty="0"/>
              <a:t>R</a:t>
            </a:r>
            <a:r>
              <a:rPr lang="en-US" sz="2800" dirty="0" smtClean="0"/>
              <a:t>ye</a:t>
            </a:r>
            <a:endParaRPr lang="en-US" sz="2800"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4509120"/>
            <a:ext cx="9096375" cy="2232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261939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55776" y="536909"/>
            <a:ext cx="3379451" cy="523220"/>
          </a:xfrm>
          <a:prstGeom prst="rect">
            <a:avLst/>
          </a:prstGeom>
        </p:spPr>
        <p:txBody>
          <a:bodyPr wrap="none">
            <a:spAutoFit/>
          </a:bodyPr>
          <a:lstStyle/>
          <a:p>
            <a:r>
              <a:rPr lang="en-US" sz="2800" b="1" dirty="0" smtClean="0">
                <a:solidFill>
                  <a:srgbClr val="C00000"/>
                </a:solidFill>
              </a:rPr>
              <a:t>Protease inhibitors </a:t>
            </a:r>
            <a:endParaRPr lang="en-US" sz="2800" dirty="0">
              <a:solidFill>
                <a:srgbClr val="C00000"/>
              </a:solidFill>
            </a:endParaRPr>
          </a:p>
        </p:txBody>
      </p:sp>
      <p:sp>
        <p:nvSpPr>
          <p:cNvPr id="3" name="Rectangle 2"/>
          <p:cNvSpPr/>
          <p:nvPr/>
        </p:nvSpPr>
        <p:spPr>
          <a:xfrm>
            <a:off x="611560" y="1484784"/>
            <a:ext cx="8136904" cy="3539430"/>
          </a:xfrm>
          <a:prstGeom prst="rect">
            <a:avLst/>
          </a:prstGeom>
        </p:spPr>
        <p:txBody>
          <a:bodyPr wrap="square">
            <a:spAutoFit/>
          </a:bodyPr>
          <a:lstStyle/>
          <a:p>
            <a:r>
              <a:rPr lang="en-US" sz="2800" dirty="0"/>
              <a:t>Protease inhibitors </a:t>
            </a:r>
            <a:r>
              <a:rPr lang="en-US" sz="2800" dirty="0" smtClean="0"/>
              <a:t>have </a:t>
            </a:r>
            <a:r>
              <a:rPr lang="en-US" sz="2800" dirty="0"/>
              <a:t>the ability to</a:t>
            </a:r>
          </a:p>
          <a:p>
            <a:r>
              <a:rPr lang="en-US" sz="2800" dirty="0"/>
              <a:t>inhibit the proteolytic activity of digestive enzymes such as serine-proteases (trypsin </a:t>
            </a:r>
            <a:r>
              <a:rPr lang="en-US" sz="2800" dirty="0" smtClean="0"/>
              <a:t>and chymotrypsin). </a:t>
            </a:r>
          </a:p>
          <a:p>
            <a:endParaRPr lang="en-US" sz="2800" dirty="0"/>
          </a:p>
          <a:p>
            <a:r>
              <a:rPr lang="en-US" sz="2800" dirty="0" smtClean="0"/>
              <a:t>These serine-protease inhibitors </a:t>
            </a:r>
            <a:r>
              <a:rPr lang="en-US" sz="2800" dirty="0"/>
              <a:t>are proteins that form very stable complexes with digestive </a:t>
            </a:r>
            <a:r>
              <a:rPr lang="en-US" sz="2800" dirty="0" smtClean="0"/>
              <a:t>enzymes, thus  preventing their </a:t>
            </a:r>
            <a:r>
              <a:rPr lang="en-US" sz="2800" dirty="0"/>
              <a:t>catalytic </a:t>
            </a:r>
            <a:r>
              <a:rPr lang="en-US" sz="2800" dirty="0" smtClean="0"/>
              <a:t>activity.</a:t>
            </a:r>
            <a:endParaRPr lang="en-US" sz="2800" dirty="0"/>
          </a:p>
        </p:txBody>
      </p:sp>
      <p:sp>
        <p:nvSpPr>
          <p:cNvPr id="4" name="Rectangle 3"/>
          <p:cNvSpPr/>
          <p:nvPr/>
        </p:nvSpPr>
        <p:spPr>
          <a:xfrm>
            <a:off x="2987824" y="5661248"/>
            <a:ext cx="5328592" cy="338554"/>
          </a:xfrm>
          <a:prstGeom prst="rect">
            <a:avLst/>
          </a:prstGeom>
        </p:spPr>
        <p:txBody>
          <a:bodyPr wrap="square">
            <a:spAutoFit/>
          </a:bodyPr>
          <a:lstStyle/>
          <a:p>
            <a:r>
              <a:rPr lang="en-US" sz="1600" dirty="0"/>
              <a:t>http://cdn.intechopen.com/pdfs-wm/39380.pdf</a:t>
            </a:r>
          </a:p>
        </p:txBody>
      </p:sp>
    </p:spTree>
    <p:extLst>
      <p:ext uri="{BB962C8B-B14F-4D97-AF65-F5344CB8AC3E}">
        <p14:creationId xmlns:p14="http://schemas.microsoft.com/office/powerpoint/2010/main" val="14175361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7584" y="620688"/>
            <a:ext cx="7848872" cy="2246769"/>
          </a:xfrm>
          <a:prstGeom prst="rect">
            <a:avLst/>
          </a:prstGeom>
        </p:spPr>
        <p:txBody>
          <a:bodyPr wrap="square">
            <a:spAutoFit/>
          </a:bodyPr>
          <a:lstStyle/>
          <a:p>
            <a:r>
              <a:rPr lang="en-US" sz="2800" dirty="0"/>
              <a:t>The two main families of protease </a:t>
            </a:r>
            <a:r>
              <a:rPr lang="en-US" sz="2800" dirty="0" smtClean="0"/>
              <a:t>inhibitors found </a:t>
            </a:r>
            <a:r>
              <a:rPr lang="en-US" sz="2800" dirty="0"/>
              <a:t>in legumes </a:t>
            </a:r>
            <a:r>
              <a:rPr lang="en-US" sz="2800" dirty="0" smtClean="0"/>
              <a:t>are: </a:t>
            </a:r>
            <a:endParaRPr lang="en-US" sz="2800" dirty="0"/>
          </a:p>
          <a:p>
            <a:endParaRPr lang="en-US" sz="2800" dirty="0" smtClean="0"/>
          </a:p>
          <a:p>
            <a:r>
              <a:rPr lang="en-US" sz="2800" dirty="0" smtClean="0"/>
              <a:t> </a:t>
            </a:r>
            <a:r>
              <a:rPr lang="en-US" sz="2800" dirty="0" err="1">
                <a:solidFill>
                  <a:srgbClr val="C00000"/>
                </a:solidFill>
              </a:rPr>
              <a:t>Kunitz</a:t>
            </a:r>
            <a:r>
              <a:rPr lang="en-US" sz="2800" dirty="0">
                <a:solidFill>
                  <a:srgbClr val="C00000"/>
                </a:solidFill>
              </a:rPr>
              <a:t> inhibitor </a:t>
            </a:r>
            <a:r>
              <a:rPr lang="en-US" sz="2800" dirty="0"/>
              <a:t>and the </a:t>
            </a:r>
            <a:r>
              <a:rPr lang="en-US" sz="2800" dirty="0">
                <a:solidFill>
                  <a:srgbClr val="C00000"/>
                </a:solidFill>
              </a:rPr>
              <a:t>Bowman-</a:t>
            </a:r>
            <a:r>
              <a:rPr lang="en-US" sz="2800" dirty="0" err="1">
                <a:solidFill>
                  <a:srgbClr val="C00000"/>
                </a:solidFill>
              </a:rPr>
              <a:t>Birk</a:t>
            </a:r>
            <a:r>
              <a:rPr lang="en-US" sz="2800" dirty="0">
                <a:solidFill>
                  <a:srgbClr val="C00000"/>
                </a:solidFill>
              </a:rPr>
              <a:t> inhibitor</a:t>
            </a:r>
            <a:r>
              <a:rPr lang="en-US" sz="2800" dirty="0"/>
              <a:t>, so named </a:t>
            </a:r>
            <a:r>
              <a:rPr lang="en-US" sz="2800" dirty="0" smtClean="0"/>
              <a:t>after its isolation.</a:t>
            </a:r>
            <a:endParaRPr lang="en-US" sz="2800" dirty="0"/>
          </a:p>
        </p:txBody>
      </p:sp>
      <p:sp>
        <p:nvSpPr>
          <p:cNvPr id="3" name="Rectangle 2"/>
          <p:cNvSpPr/>
          <p:nvPr/>
        </p:nvSpPr>
        <p:spPr>
          <a:xfrm>
            <a:off x="827584" y="3429000"/>
            <a:ext cx="6912768" cy="2677656"/>
          </a:xfrm>
          <a:prstGeom prst="rect">
            <a:avLst/>
          </a:prstGeom>
        </p:spPr>
        <p:txBody>
          <a:bodyPr wrap="square">
            <a:spAutoFit/>
          </a:bodyPr>
          <a:lstStyle/>
          <a:p>
            <a:r>
              <a:rPr lang="en-US" sz="2800" dirty="0"/>
              <a:t>Both types of proteases are found in </a:t>
            </a:r>
            <a:r>
              <a:rPr lang="en-US" sz="2800" dirty="0" smtClean="0"/>
              <a:t>soybeans.</a:t>
            </a:r>
          </a:p>
          <a:p>
            <a:endParaRPr lang="en-US" sz="2800" dirty="0"/>
          </a:p>
          <a:p>
            <a:r>
              <a:rPr lang="en-US" sz="2800" dirty="0"/>
              <a:t>Both inhibitors are water soluble proteins (</a:t>
            </a:r>
            <a:r>
              <a:rPr lang="en-US" sz="2800" dirty="0" smtClean="0"/>
              <a:t>albumin) and </a:t>
            </a:r>
            <a:r>
              <a:rPr lang="en-US" sz="2800" dirty="0"/>
              <a:t>constitute from 0.2 to 2% of total soluble protein of </a:t>
            </a:r>
            <a:r>
              <a:rPr lang="en-US" sz="2800" dirty="0" smtClean="0"/>
              <a:t>legumes.</a:t>
            </a:r>
            <a:endParaRPr lang="en-US" sz="2800" dirty="0"/>
          </a:p>
        </p:txBody>
      </p:sp>
    </p:spTree>
    <p:extLst>
      <p:ext uri="{BB962C8B-B14F-4D97-AF65-F5344CB8AC3E}">
        <p14:creationId xmlns:p14="http://schemas.microsoft.com/office/powerpoint/2010/main" val="84267921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52700" y="457200"/>
            <a:ext cx="3264035" cy="523220"/>
          </a:xfrm>
          <a:prstGeom prst="rect">
            <a:avLst/>
          </a:prstGeom>
        </p:spPr>
        <p:txBody>
          <a:bodyPr wrap="none">
            <a:spAutoFit/>
          </a:bodyPr>
          <a:lstStyle/>
          <a:p>
            <a:r>
              <a:rPr lang="en-US" sz="2800" i="1" dirty="0" err="1" smtClean="0">
                <a:solidFill>
                  <a:srgbClr val="FF0000"/>
                </a:solidFill>
              </a:rPr>
              <a:t>Kunitz</a:t>
            </a:r>
            <a:r>
              <a:rPr lang="en-US" sz="2800" i="1" dirty="0" smtClean="0">
                <a:solidFill>
                  <a:srgbClr val="FF0000"/>
                </a:solidFill>
              </a:rPr>
              <a:t> type inhibitor</a:t>
            </a:r>
          </a:p>
        </p:txBody>
      </p:sp>
      <p:sp>
        <p:nvSpPr>
          <p:cNvPr id="4" name="Rectangle 3"/>
          <p:cNvSpPr/>
          <p:nvPr/>
        </p:nvSpPr>
        <p:spPr>
          <a:xfrm>
            <a:off x="348542" y="1066800"/>
            <a:ext cx="8208912" cy="3970318"/>
          </a:xfrm>
          <a:prstGeom prst="rect">
            <a:avLst/>
          </a:prstGeom>
        </p:spPr>
        <p:txBody>
          <a:bodyPr wrap="square">
            <a:spAutoFit/>
          </a:bodyPr>
          <a:lstStyle/>
          <a:p>
            <a:r>
              <a:rPr lang="en-US" sz="2800" dirty="0">
                <a:solidFill>
                  <a:srgbClr val="FF0000"/>
                </a:solidFill>
              </a:rPr>
              <a:t>O</a:t>
            </a:r>
            <a:r>
              <a:rPr lang="en-US" sz="2800" dirty="0" smtClean="0">
                <a:solidFill>
                  <a:srgbClr val="FF0000"/>
                </a:solidFill>
              </a:rPr>
              <a:t>ne </a:t>
            </a:r>
            <a:r>
              <a:rPr lang="en-US" sz="2800" dirty="0">
                <a:solidFill>
                  <a:srgbClr val="FF0000"/>
                </a:solidFill>
              </a:rPr>
              <a:t>molecule of inhibitor inactivates one molecule of trypsin</a:t>
            </a:r>
            <a:r>
              <a:rPr lang="en-US" sz="2800" dirty="0" smtClean="0">
                <a:solidFill>
                  <a:srgbClr val="FF0000"/>
                </a:solidFill>
              </a:rPr>
              <a:t>.</a:t>
            </a:r>
          </a:p>
          <a:p>
            <a:endParaRPr lang="en-US" sz="2800" dirty="0"/>
          </a:p>
          <a:p>
            <a:r>
              <a:rPr lang="en-US" sz="2800" dirty="0"/>
              <a:t>It is a competitive inhibitor, binds to the active sites of trypsin in the same way the </a:t>
            </a:r>
            <a:r>
              <a:rPr lang="en-US" sz="2800" dirty="0" smtClean="0"/>
              <a:t>substrate of </a:t>
            </a:r>
            <a:r>
              <a:rPr lang="en-US" sz="2800" dirty="0"/>
              <a:t>the enzyme does, resulting in the hydrolysis of peptide bonds between amino acids of </a:t>
            </a:r>
            <a:r>
              <a:rPr lang="en-US" sz="2800" dirty="0" smtClean="0"/>
              <a:t>the reactive </a:t>
            </a:r>
            <a:r>
              <a:rPr lang="en-US" sz="2800" dirty="0"/>
              <a:t>site of the inhibitor or the </a:t>
            </a:r>
            <a:r>
              <a:rPr lang="en-US" sz="2800" dirty="0" smtClean="0"/>
              <a:t>substrate.</a:t>
            </a:r>
          </a:p>
          <a:p>
            <a:endParaRPr lang="en-US" sz="2800" dirty="0"/>
          </a:p>
        </p:txBody>
      </p:sp>
      <p:pic>
        <p:nvPicPr>
          <p:cNvPr id="2052" name="Picture 4" descr="Image result for competitive inhibition">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2985" y="4552950"/>
            <a:ext cx="3333750" cy="2305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359954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5300" y="838200"/>
            <a:ext cx="8001000" cy="2677656"/>
          </a:xfrm>
          <a:prstGeom prst="rect">
            <a:avLst/>
          </a:prstGeom>
        </p:spPr>
        <p:txBody>
          <a:bodyPr wrap="square">
            <a:spAutoFit/>
          </a:bodyPr>
          <a:lstStyle/>
          <a:p>
            <a:pPr lvl="0"/>
            <a:r>
              <a:rPr lang="en-US" sz="2800" dirty="0">
                <a:solidFill>
                  <a:prstClr val="black"/>
                </a:solidFill>
                <a:latin typeface="Times New Roman" pitchFamily="18" charset="0"/>
                <a:cs typeface="Times New Roman" pitchFamily="18" charset="0"/>
              </a:rPr>
              <a:t>Inhibitors differ from the substrate protein in the reactive site residues, which are linked via disulfide bonds. After hydrolysis, the modified inhibitor maintains the same conformation, due to the disulfide bonds. This </a:t>
            </a:r>
            <a:r>
              <a:rPr lang="en-US" sz="2800" dirty="0">
                <a:solidFill>
                  <a:srgbClr val="FF0000"/>
                </a:solidFill>
                <a:latin typeface="Times New Roman" pitchFamily="18" charset="0"/>
                <a:cs typeface="Times New Roman" pitchFamily="18" charset="0"/>
              </a:rPr>
              <a:t>generates a stable enzyme-inhibitor complex.</a:t>
            </a:r>
            <a:endParaRPr lang="en-US" sz="2800" dirty="0">
              <a:solidFill>
                <a:srgbClr val="FF0000"/>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099" y="3733800"/>
            <a:ext cx="7358063" cy="212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7831" y="3581400"/>
            <a:ext cx="5018087"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813259" y="6172200"/>
            <a:ext cx="7365081" cy="523220"/>
          </a:xfrm>
          <a:prstGeom prst="rect">
            <a:avLst/>
          </a:prstGeom>
        </p:spPr>
        <p:txBody>
          <a:bodyPr wrap="square">
            <a:spAutoFit/>
          </a:bodyPr>
          <a:lstStyle/>
          <a:p>
            <a:r>
              <a:rPr lang="en-US" sz="1400" dirty="0"/>
              <a:t>A) Primary structure of the </a:t>
            </a:r>
            <a:r>
              <a:rPr lang="en-US" sz="1400" dirty="0" err="1"/>
              <a:t>Kunitz</a:t>
            </a:r>
            <a:r>
              <a:rPr lang="en-US" sz="1400" dirty="0"/>
              <a:t> inhibitor from soybean </a:t>
            </a:r>
            <a:r>
              <a:rPr lang="en-US" sz="1400" dirty="0" smtClean="0"/>
              <a:t>. </a:t>
            </a:r>
            <a:r>
              <a:rPr lang="en-US" sz="1400" dirty="0" err="1"/>
              <a:t>Disulphide</a:t>
            </a:r>
            <a:r>
              <a:rPr lang="en-US" sz="1400" dirty="0"/>
              <a:t> bonds are shown in </a:t>
            </a:r>
            <a:r>
              <a:rPr lang="en-US" sz="1400" dirty="0" err="1" smtClean="0"/>
              <a:t>black,B</a:t>
            </a:r>
            <a:r>
              <a:rPr lang="en-US" sz="1400" dirty="0" smtClean="0"/>
              <a:t>)</a:t>
            </a:r>
            <a:r>
              <a:rPr lang="en-US" sz="1400" dirty="0" err="1" smtClean="0"/>
              <a:t>Tridimentionals</a:t>
            </a:r>
            <a:r>
              <a:rPr lang="en-US" sz="1400" dirty="0" smtClean="0"/>
              <a:t> </a:t>
            </a:r>
            <a:r>
              <a:rPr lang="en-US" sz="1400" dirty="0" err="1" smtClean="0"/>
              <a:t>tructure</a:t>
            </a:r>
            <a:r>
              <a:rPr lang="en-US" sz="1400" dirty="0" smtClean="0"/>
              <a:t> of </a:t>
            </a:r>
            <a:r>
              <a:rPr lang="en-US" sz="1400" dirty="0" err="1" smtClean="0"/>
              <a:t>Kunitz</a:t>
            </a:r>
            <a:r>
              <a:rPr lang="en-US" sz="1400" dirty="0" smtClean="0"/>
              <a:t> </a:t>
            </a:r>
            <a:r>
              <a:rPr lang="en-US" sz="1400" dirty="0"/>
              <a:t>inhibitor from soybean </a:t>
            </a:r>
            <a:r>
              <a:rPr lang="en-US" sz="1400" dirty="0" smtClean="0"/>
              <a:t>.</a:t>
            </a:r>
            <a:endParaRPr lang="en-US" sz="1400" dirty="0"/>
          </a:p>
        </p:txBody>
      </p:sp>
    </p:spTree>
    <p:extLst>
      <p:ext uri="{BB962C8B-B14F-4D97-AF65-F5344CB8AC3E}">
        <p14:creationId xmlns:p14="http://schemas.microsoft.com/office/powerpoint/2010/main" val="189824216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2132856"/>
            <a:ext cx="7704856" cy="3539430"/>
          </a:xfrm>
          <a:prstGeom prst="rect">
            <a:avLst/>
          </a:prstGeom>
        </p:spPr>
        <p:txBody>
          <a:bodyPr wrap="square">
            <a:spAutoFit/>
          </a:bodyPr>
          <a:lstStyle/>
          <a:p>
            <a:r>
              <a:rPr lang="en-US" sz="2800" dirty="0" smtClean="0"/>
              <a:t>These </a:t>
            </a:r>
            <a:r>
              <a:rPr lang="en-US" sz="2800" dirty="0"/>
              <a:t>inhibitors are low molecular weight </a:t>
            </a:r>
            <a:r>
              <a:rPr lang="en-US" sz="2800" dirty="0" smtClean="0"/>
              <a:t>polypeptides </a:t>
            </a:r>
            <a:r>
              <a:rPr lang="en-US" sz="2800" dirty="0"/>
              <a:t>(</a:t>
            </a:r>
            <a:r>
              <a:rPr lang="en-US" sz="2800" dirty="0" smtClean="0"/>
              <a:t>60 </a:t>
            </a:r>
            <a:r>
              <a:rPr lang="en-US" sz="2800" dirty="0"/>
              <a:t>to 85 </a:t>
            </a:r>
            <a:r>
              <a:rPr lang="en-US" sz="2800" dirty="0" smtClean="0"/>
              <a:t>amino acid residues). </a:t>
            </a:r>
          </a:p>
          <a:p>
            <a:endParaRPr lang="en-US" sz="2800" dirty="0"/>
          </a:p>
          <a:p>
            <a:r>
              <a:rPr lang="en-US" sz="2800" dirty="0">
                <a:solidFill>
                  <a:srgbClr val="FF0000"/>
                </a:solidFill>
              </a:rPr>
              <a:t>H</a:t>
            </a:r>
            <a:r>
              <a:rPr lang="en-US" sz="2800" dirty="0" smtClean="0">
                <a:solidFill>
                  <a:srgbClr val="FF0000"/>
                </a:solidFill>
              </a:rPr>
              <a:t>ave </a:t>
            </a:r>
            <a:r>
              <a:rPr lang="en-US" sz="2800" dirty="0">
                <a:solidFill>
                  <a:srgbClr val="FF0000"/>
                </a:solidFill>
              </a:rPr>
              <a:t>several </a:t>
            </a:r>
            <a:r>
              <a:rPr lang="en-US" sz="2800" dirty="0" smtClean="0">
                <a:solidFill>
                  <a:srgbClr val="FF0000"/>
                </a:solidFill>
              </a:rPr>
              <a:t>disulfide </a:t>
            </a:r>
            <a:r>
              <a:rPr lang="en-US" sz="2800" dirty="0">
                <a:solidFill>
                  <a:srgbClr val="FF0000"/>
                </a:solidFill>
              </a:rPr>
              <a:t>bonds which make them stable </a:t>
            </a:r>
            <a:r>
              <a:rPr lang="en-US" sz="2800" dirty="0" smtClean="0">
                <a:solidFill>
                  <a:srgbClr val="FF0000"/>
                </a:solidFill>
              </a:rPr>
              <a:t>to heat</a:t>
            </a:r>
            <a:r>
              <a:rPr lang="en-US" sz="2800" dirty="0">
                <a:solidFill>
                  <a:srgbClr val="FF0000"/>
                </a:solidFill>
              </a:rPr>
              <a:t>, acids and bases. </a:t>
            </a:r>
            <a:endParaRPr lang="en-US" sz="2800" dirty="0" smtClean="0">
              <a:solidFill>
                <a:srgbClr val="FF0000"/>
              </a:solidFill>
            </a:endParaRPr>
          </a:p>
          <a:p>
            <a:endParaRPr lang="en-US" sz="2800" dirty="0" smtClean="0"/>
          </a:p>
          <a:p>
            <a:r>
              <a:rPr lang="en-US" sz="2800" dirty="0" smtClean="0">
                <a:solidFill>
                  <a:srgbClr val="FF0000"/>
                </a:solidFill>
              </a:rPr>
              <a:t>Competitive inhibitors</a:t>
            </a:r>
          </a:p>
          <a:p>
            <a:endParaRPr lang="en-US" sz="2800" dirty="0" smtClean="0"/>
          </a:p>
        </p:txBody>
      </p:sp>
      <p:sp>
        <p:nvSpPr>
          <p:cNvPr id="3" name="Rectangle 2"/>
          <p:cNvSpPr/>
          <p:nvPr/>
        </p:nvSpPr>
        <p:spPr>
          <a:xfrm>
            <a:off x="2123728" y="567844"/>
            <a:ext cx="4398961" cy="523220"/>
          </a:xfrm>
          <a:prstGeom prst="rect">
            <a:avLst/>
          </a:prstGeom>
        </p:spPr>
        <p:txBody>
          <a:bodyPr wrap="none">
            <a:spAutoFit/>
          </a:bodyPr>
          <a:lstStyle/>
          <a:p>
            <a:r>
              <a:rPr lang="en-US" sz="2800" i="1" dirty="0">
                <a:solidFill>
                  <a:srgbClr val="FF0000"/>
                </a:solidFill>
              </a:rPr>
              <a:t>Bowman-</a:t>
            </a:r>
            <a:r>
              <a:rPr lang="en-US" sz="2800" i="1" dirty="0" err="1">
                <a:solidFill>
                  <a:srgbClr val="FF0000"/>
                </a:solidFill>
              </a:rPr>
              <a:t>Birk</a:t>
            </a:r>
            <a:r>
              <a:rPr lang="en-US" sz="2800" i="1" dirty="0">
                <a:solidFill>
                  <a:srgbClr val="FF0000"/>
                </a:solidFill>
              </a:rPr>
              <a:t> type </a:t>
            </a:r>
            <a:r>
              <a:rPr lang="en-US" sz="2800" i="1" dirty="0" smtClean="0">
                <a:solidFill>
                  <a:srgbClr val="FF0000"/>
                </a:solidFill>
              </a:rPr>
              <a:t>inhibitors</a:t>
            </a:r>
            <a:endParaRPr lang="en-US" sz="2800" i="1" dirty="0">
              <a:solidFill>
                <a:srgbClr val="FF0000"/>
              </a:solidFill>
            </a:endParaRPr>
          </a:p>
        </p:txBody>
      </p:sp>
      <p:sp>
        <p:nvSpPr>
          <p:cNvPr id="4" name="Rectangle 3"/>
          <p:cNvSpPr/>
          <p:nvPr/>
        </p:nvSpPr>
        <p:spPr>
          <a:xfrm>
            <a:off x="2987824" y="5949280"/>
            <a:ext cx="5328592" cy="338554"/>
          </a:xfrm>
          <a:prstGeom prst="rect">
            <a:avLst/>
          </a:prstGeom>
        </p:spPr>
        <p:txBody>
          <a:bodyPr wrap="square">
            <a:spAutoFit/>
          </a:bodyPr>
          <a:lstStyle/>
          <a:p>
            <a:r>
              <a:rPr lang="en-US" sz="1600" dirty="0"/>
              <a:t>http://cdn.intechopen.com/pdfs-wm/39380.pdf</a:t>
            </a:r>
          </a:p>
        </p:txBody>
      </p:sp>
    </p:spTree>
    <p:extLst>
      <p:ext uri="{BB962C8B-B14F-4D97-AF65-F5344CB8AC3E}">
        <p14:creationId xmlns:p14="http://schemas.microsoft.com/office/powerpoint/2010/main" val="55889981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92860" y="38531"/>
            <a:ext cx="8343635" cy="3416320"/>
          </a:xfrm>
          <a:prstGeom prst="rect">
            <a:avLst/>
          </a:prstGeom>
          <a:noFill/>
        </p:spPr>
        <p:txBody>
          <a:bodyPr wrap="square" rtlCol="0">
            <a:spAutoFit/>
          </a:bodyPr>
          <a:lstStyle/>
          <a:p>
            <a:r>
              <a:rPr lang="en-US" sz="2400" dirty="0"/>
              <a:t>In </a:t>
            </a:r>
            <a:r>
              <a:rPr lang="en-US" sz="2400" dirty="0">
                <a:solidFill>
                  <a:srgbClr val="FF0000"/>
                </a:solidFill>
              </a:rPr>
              <a:t>soybean</a:t>
            </a:r>
            <a:r>
              <a:rPr lang="en-US" sz="2400" dirty="0" smtClean="0"/>
              <a:t>: Bowman-</a:t>
            </a:r>
            <a:r>
              <a:rPr lang="en-US" sz="2400" dirty="0" err="1" smtClean="0"/>
              <a:t>Birk</a:t>
            </a:r>
            <a:r>
              <a:rPr lang="en-US" sz="2400" dirty="0" smtClean="0"/>
              <a:t> has </a:t>
            </a:r>
            <a:r>
              <a:rPr lang="en-US" sz="2400" dirty="0"/>
              <a:t>two heads (two separate sites of inhibition) and can simultaneously and independently inhibit two enzymes, thus, </a:t>
            </a:r>
            <a:r>
              <a:rPr lang="en-US" sz="2400" dirty="0" smtClean="0"/>
              <a:t>this is </a:t>
            </a:r>
            <a:r>
              <a:rPr lang="en-US" sz="2400" dirty="0"/>
              <a:t>trypsin/chymotrypsin inhibitors</a:t>
            </a:r>
          </a:p>
          <a:p>
            <a:endParaRPr lang="en-US" sz="2400" dirty="0" smtClean="0"/>
          </a:p>
          <a:p>
            <a:r>
              <a:rPr lang="en-US" sz="2400" dirty="0" smtClean="0"/>
              <a:t>It is </a:t>
            </a:r>
            <a:r>
              <a:rPr lang="en-US" sz="2400" dirty="0"/>
              <a:t>called </a:t>
            </a:r>
            <a:r>
              <a:rPr lang="en-US" sz="2400" dirty="0">
                <a:solidFill>
                  <a:srgbClr val="FF0000"/>
                </a:solidFill>
              </a:rPr>
              <a:t>dual head inhibitor </a:t>
            </a:r>
            <a:r>
              <a:rPr lang="en-US" sz="2400" dirty="0"/>
              <a:t>because it has independent </a:t>
            </a:r>
            <a:r>
              <a:rPr lang="en-US" sz="2400" dirty="0" smtClean="0"/>
              <a:t>binding sites </a:t>
            </a:r>
            <a:r>
              <a:rPr lang="en-US" sz="2400" dirty="0"/>
              <a:t>for trypsin and </a:t>
            </a:r>
            <a:r>
              <a:rPr lang="en-US" sz="2400" dirty="0" smtClean="0"/>
              <a:t>chymotrypsin. The </a:t>
            </a:r>
            <a:r>
              <a:rPr lang="en-US" sz="2400" dirty="0"/>
              <a:t>active site for trypsin is Lys16-Ser17, </a:t>
            </a:r>
            <a:r>
              <a:rPr lang="en-US" sz="2400" dirty="0" smtClean="0"/>
              <a:t>whereas for </a:t>
            </a:r>
            <a:r>
              <a:rPr lang="en-US" sz="2400" dirty="0"/>
              <a:t>chymotrypsin is </a:t>
            </a:r>
            <a:r>
              <a:rPr lang="en-US" sz="2400" dirty="0" smtClean="0"/>
              <a:t>Leu44-Ser45.</a:t>
            </a:r>
            <a:endParaRPr lang="en-US" sz="2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152" y="3306771"/>
            <a:ext cx="7776864" cy="2707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83043" y="5877272"/>
            <a:ext cx="9001000" cy="830997"/>
          </a:xfrm>
          <a:prstGeom prst="rect">
            <a:avLst/>
          </a:prstGeom>
        </p:spPr>
        <p:txBody>
          <a:bodyPr wrap="square">
            <a:spAutoFit/>
          </a:bodyPr>
          <a:lstStyle/>
          <a:p>
            <a:r>
              <a:rPr lang="en-US" sz="1600" dirty="0" smtClean="0"/>
              <a:t>A</a:t>
            </a:r>
            <a:r>
              <a:rPr lang="en-US" sz="1600" dirty="0"/>
              <a:t>) Primary structure of Bowman-</a:t>
            </a:r>
            <a:r>
              <a:rPr lang="en-US" sz="1600" dirty="0" err="1"/>
              <a:t>Birk</a:t>
            </a:r>
            <a:r>
              <a:rPr lang="en-US" sz="1600" dirty="0"/>
              <a:t> type inhibitor from </a:t>
            </a:r>
            <a:r>
              <a:rPr lang="en-US" sz="1600" dirty="0" smtClean="0"/>
              <a:t>soybean. </a:t>
            </a:r>
            <a:r>
              <a:rPr lang="en-US" sz="1600" dirty="0" err="1"/>
              <a:t>Disulphide</a:t>
            </a:r>
            <a:r>
              <a:rPr lang="en-US" sz="1600" dirty="0"/>
              <a:t> </a:t>
            </a:r>
            <a:r>
              <a:rPr lang="en-US" sz="1600" dirty="0" smtClean="0"/>
              <a:t>bonds and</a:t>
            </a:r>
            <a:endParaRPr lang="en-US" sz="1600" dirty="0"/>
          </a:p>
          <a:p>
            <a:r>
              <a:rPr lang="en-US" sz="1600" dirty="0"/>
              <a:t>active sites for trypsin (Lys16-Ser17) and chymotrypsin (Leu44-Ser45) are shown in black B) </a:t>
            </a:r>
            <a:r>
              <a:rPr lang="en-US" sz="1600" dirty="0" smtClean="0"/>
              <a:t>Tri-</a:t>
            </a:r>
            <a:r>
              <a:rPr lang="en-US" sz="1600" dirty="0" err="1" smtClean="0"/>
              <a:t>dimentional</a:t>
            </a:r>
            <a:r>
              <a:rPr lang="en-US" sz="1600" dirty="0" smtClean="0"/>
              <a:t> structure of Bowman-</a:t>
            </a:r>
            <a:r>
              <a:rPr lang="en-US" sz="1600" dirty="0" err="1" smtClean="0"/>
              <a:t>Birk</a:t>
            </a:r>
            <a:r>
              <a:rPr lang="en-US" sz="1600" dirty="0" smtClean="0"/>
              <a:t> </a:t>
            </a:r>
            <a:r>
              <a:rPr lang="en-US" sz="1600" dirty="0"/>
              <a:t>inhibitor from </a:t>
            </a:r>
            <a:r>
              <a:rPr lang="en-US" sz="1600" dirty="0" smtClean="0"/>
              <a:t>soybean.</a:t>
            </a:r>
            <a:endParaRPr lang="en-US" sz="1600" dirty="0"/>
          </a:p>
        </p:txBody>
      </p:sp>
    </p:spTree>
    <p:extLst>
      <p:ext uri="{BB962C8B-B14F-4D97-AF65-F5344CB8AC3E}">
        <p14:creationId xmlns:p14="http://schemas.microsoft.com/office/powerpoint/2010/main" val="281233485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3568" y="1484784"/>
            <a:ext cx="7560840" cy="4832092"/>
          </a:xfrm>
          <a:prstGeom prst="rect">
            <a:avLst/>
          </a:prstGeom>
        </p:spPr>
        <p:txBody>
          <a:bodyPr wrap="square">
            <a:spAutoFit/>
          </a:bodyPr>
          <a:lstStyle/>
          <a:p>
            <a:pPr marL="457200" indent="-457200">
              <a:buClr>
                <a:srgbClr val="C00000"/>
              </a:buClr>
              <a:buFont typeface="Wingdings" panose="05000000000000000000" pitchFamily="2" charset="2"/>
              <a:buChar char="Ø"/>
            </a:pPr>
            <a:r>
              <a:rPr lang="en-US" sz="2800" dirty="0" smtClean="0"/>
              <a:t>Reduction </a:t>
            </a:r>
            <a:r>
              <a:rPr lang="en-US" sz="2800" dirty="0" smtClean="0"/>
              <a:t>of free </a:t>
            </a:r>
            <a:r>
              <a:rPr lang="en-US" sz="2800" dirty="0"/>
              <a:t>digestive enzymes </a:t>
            </a:r>
            <a:r>
              <a:rPr lang="en-US" sz="2800" dirty="0" smtClean="0"/>
              <a:t>- reduced proteolysis </a:t>
            </a:r>
            <a:r>
              <a:rPr lang="en-US" sz="2800" dirty="0"/>
              <a:t>and amino acid </a:t>
            </a:r>
            <a:r>
              <a:rPr lang="en-US" sz="2800" dirty="0" smtClean="0"/>
              <a:t>absorption</a:t>
            </a:r>
            <a:r>
              <a:rPr lang="en-US" sz="2800" dirty="0"/>
              <a:t>. </a:t>
            </a:r>
            <a:endParaRPr lang="en-US" sz="2800" dirty="0" smtClean="0"/>
          </a:p>
          <a:p>
            <a:pPr marL="457200" indent="-457200">
              <a:buClr>
                <a:srgbClr val="C00000"/>
              </a:buClr>
              <a:buFont typeface="Wingdings" panose="05000000000000000000" pitchFamily="2" charset="2"/>
              <a:buChar char="Ø"/>
            </a:pPr>
            <a:endParaRPr lang="en-US" sz="2800" dirty="0"/>
          </a:p>
          <a:p>
            <a:pPr marL="457200" indent="-457200">
              <a:buClr>
                <a:srgbClr val="C00000"/>
              </a:buClr>
              <a:buFont typeface="Wingdings" panose="05000000000000000000" pitchFamily="2" charset="2"/>
              <a:buChar char="Ø"/>
            </a:pPr>
            <a:r>
              <a:rPr lang="en-US" sz="2800" dirty="0"/>
              <a:t>Have adverse effects in animals. </a:t>
            </a:r>
            <a:endParaRPr lang="en-US" sz="2800" dirty="0" smtClean="0"/>
          </a:p>
          <a:p>
            <a:pPr marL="457200" indent="-457200">
              <a:buClr>
                <a:srgbClr val="C00000"/>
              </a:buClr>
              <a:buFont typeface="Wingdings" panose="05000000000000000000" pitchFamily="2" charset="2"/>
              <a:buChar char="Ø"/>
            </a:pPr>
            <a:endParaRPr lang="en-US" sz="2800" dirty="0"/>
          </a:p>
          <a:p>
            <a:pPr marL="457200" indent="-457200">
              <a:buClr>
                <a:srgbClr val="C00000"/>
              </a:buClr>
              <a:buFont typeface="Wingdings" panose="05000000000000000000" pitchFamily="2" charset="2"/>
              <a:buChar char="Ø"/>
            </a:pPr>
            <a:r>
              <a:rPr lang="en-US" sz="2800" dirty="0" smtClean="0"/>
              <a:t>Loss of sulfur-containing amino acids: enzyme-inhibitor </a:t>
            </a:r>
            <a:r>
              <a:rPr lang="en-US" sz="2800" dirty="0"/>
              <a:t>complexes, which are rich in sulfur </a:t>
            </a:r>
            <a:r>
              <a:rPr lang="en-US" sz="2800" dirty="0" smtClean="0"/>
              <a:t>amino acids</a:t>
            </a:r>
            <a:r>
              <a:rPr lang="en-US" sz="2800" dirty="0"/>
              <a:t>, </a:t>
            </a:r>
            <a:r>
              <a:rPr lang="en-US" sz="2800" dirty="0" smtClean="0"/>
              <a:t>are excreted.</a:t>
            </a:r>
          </a:p>
          <a:p>
            <a:pPr marL="457200" indent="-457200">
              <a:buClr>
                <a:srgbClr val="C00000"/>
              </a:buClr>
              <a:buFont typeface="Wingdings" panose="05000000000000000000" pitchFamily="2" charset="2"/>
              <a:buChar char="Ø"/>
            </a:pPr>
            <a:endParaRPr lang="en-US" sz="2800" dirty="0" smtClean="0"/>
          </a:p>
          <a:p>
            <a:pPr marL="457200" indent="-457200">
              <a:buClr>
                <a:srgbClr val="C00000"/>
              </a:buClr>
              <a:buFont typeface="Wingdings" panose="05000000000000000000" pitchFamily="2" charset="2"/>
              <a:buChar char="Ø"/>
            </a:pPr>
            <a:r>
              <a:rPr lang="en-US" sz="2800" dirty="0" smtClean="0"/>
              <a:t>Overall reduction of essential amino acids.</a:t>
            </a:r>
            <a:endParaRPr lang="en-US" sz="2800" dirty="0"/>
          </a:p>
        </p:txBody>
      </p:sp>
      <p:sp>
        <p:nvSpPr>
          <p:cNvPr id="4" name="Rectangle 3"/>
          <p:cNvSpPr/>
          <p:nvPr/>
        </p:nvSpPr>
        <p:spPr>
          <a:xfrm>
            <a:off x="2627784" y="476672"/>
            <a:ext cx="4751622" cy="523220"/>
          </a:xfrm>
          <a:prstGeom prst="rect">
            <a:avLst/>
          </a:prstGeom>
        </p:spPr>
        <p:txBody>
          <a:bodyPr wrap="none">
            <a:spAutoFit/>
          </a:bodyPr>
          <a:lstStyle/>
          <a:p>
            <a:r>
              <a:rPr lang="en-US" sz="2800" dirty="0">
                <a:solidFill>
                  <a:srgbClr val="C00000"/>
                </a:solidFill>
              </a:rPr>
              <a:t>Protease </a:t>
            </a:r>
            <a:r>
              <a:rPr lang="en-US" sz="2800" dirty="0" smtClean="0">
                <a:solidFill>
                  <a:srgbClr val="C00000"/>
                </a:solidFill>
              </a:rPr>
              <a:t>inhibitors: function </a:t>
            </a:r>
            <a:endParaRPr lang="en-US" sz="2800" dirty="0">
              <a:solidFill>
                <a:srgbClr val="C00000"/>
              </a:solidFill>
            </a:endParaRPr>
          </a:p>
        </p:txBody>
      </p:sp>
    </p:spTree>
    <p:extLst>
      <p:ext uri="{BB962C8B-B14F-4D97-AF65-F5344CB8AC3E}">
        <p14:creationId xmlns:p14="http://schemas.microsoft.com/office/powerpoint/2010/main" val="238420867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83768" y="260648"/>
            <a:ext cx="5120312" cy="523220"/>
          </a:xfrm>
          <a:prstGeom prst="rect">
            <a:avLst/>
          </a:prstGeom>
        </p:spPr>
        <p:txBody>
          <a:bodyPr wrap="none">
            <a:spAutoFit/>
          </a:bodyPr>
          <a:lstStyle/>
          <a:p>
            <a:r>
              <a:rPr lang="en-US" sz="2800" b="1" dirty="0" smtClean="0">
                <a:solidFill>
                  <a:srgbClr val="C00000"/>
                </a:solidFill>
              </a:rPr>
              <a:t>Lectins (</a:t>
            </a:r>
            <a:r>
              <a:rPr lang="en-US" sz="2800" dirty="0" err="1" smtClean="0"/>
              <a:t>phytohemagglutinins</a:t>
            </a:r>
            <a:r>
              <a:rPr lang="en-US" sz="2800" dirty="0" smtClean="0"/>
              <a:t>)</a:t>
            </a:r>
            <a:endParaRPr lang="en-US" sz="2800" dirty="0">
              <a:solidFill>
                <a:srgbClr val="C00000"/>
              </a:solidFill>
            </a:endParaRPr>
          </a:p>
        </p:txBody>
      </p:sp>
      <p:sp>
        <p:nvSpPr>
          <p:cNvPr id="3" name="Rectangle 2"/>
          <p:cNvSpPr/>
          <p:nvPr/>
        </p:nvSpPr>
        <p:spPr>
          <a:xfrm>
            <a:off x="755576" y="924435"/>
            <a:ext cx="7128792" cy="1938992"/>
          </a:xfrm>
          <a:prstGeom prst="rect">
            <a:avLst/>
          </a:prstGeom>
        </p:spPr>
        <p:txBody>
          <a:bodyPr wrap="square">
            <a:spAutoFit/>
          </a:bodyPr>
          <a:lstStyle/>
          <a:p>
            <a:r>
              <a:rPr lang="en-US" sz="2400" dirty="0"/>
              <a:t>P</a:t>
            </a:r>
            <a:r>
              <a:rPr lang="en-US" sz="2400" dirty="0" smtClean="0"/>
              <a:t>roteins </a:t>
            </a:r>
            <a:r>
              <a:rPr lang="en-US" sz="2400" dirty="0"/>
              <a:t>or </a:t>
            </a:r>
            <a:r>
              <a:rPr lang="en-US" sz="2400" dirty="0">
                <a:solidFill>
                  <a:srgbClr val="FF0000"/>
                </a:solidFill>
              </a:rPr>
              <a:t>glycoproteins</a:t>
            </a:r>
            <a:r>
              <a:rPr lang="en-US" sz="2400" dirty="0"/>
              <a:t> of non-immune origin, which can </a:t>
            </a:r>
            <a:r>
              <a:rPr lang="en-US" sz="2400" dirty="0" smtClean="0"/>
              <a:t>reversibly bind </a:t>
            </a:r>
            <a:r>
              <a:rPr lang="en-US" sz="2400" dirty="0"/>
              <a:t>to specific sugar segments </a:t>
            </a:r>
            <a:r>
              <a:rPr lang="en-US" sz="2400" dirty="0" smtClean="0"/>
              <a:t>through hydrogen </a:t>
            </a:r>
            <a:r>
              <a:rPr lang="en-US" sz="2400" dirty="0"/>
              <a:t>bonds and Van Der </a:t>
            </a:r>
            <a:r>
              <a:rPr lang="en-US" sz="2400" dirty="0" smtClean="0"/>
              <a:t>Waals interactions</a:t>
            </a:r>
            <a:r>
              <a:rPr lang="en-US" sz="2400" dirty="0"/>
              <a:t>, with one or more binding sites per </a:t>
            </a:r>
            <a:r>
              <a:rPr lang="en-US" sz="2400" dirty="0" smtClean="0"/>
              <a:t>subunit.</a:t>
            </a:r>
            <a:endParaRPr lang="en-US" sz="2400"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3140968"/>
            <a:ext cx="5256584" cy="3096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322916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592" y="980728"/>
            <a:ext cx="7992888" cy="4893647"/>
          </a:xfrm>
          <a:prstGeom prst="rect">
            <a:avLst/>
          </a:prstGeom>
        </p:spPr>
        <p:txBody>
          <a:bodyPr wrap="square">
            <a:spAutoFit/>
          </a:bodyPr>
          <a:lstStyle/>
          <a:p>
            <a:r>
              <a:rPr lang="en-US" sz="2400" dirty="0"/>
              <a:t>M</a:t>
            </a:r>
            <a:r>
              <a:rPr lang="en-US" sz="2400" dirty="0" smtClean="0"/>
              <a:t>ost </a:t>
            </a:r>
            <a:r>
              <a:rPr lang="en-US" sz="2400" dirty="0"/>
              <a:t>lectins are not degraded during their passage through the digestive </a:t>
            </a:r>
            <a:r>
              <a:rPr lang="en-US" sz="2400" dirty="0" smtClean="0"/>
              <a:t>tract.</a:t>
            </a:r>
            <a:r>
              <a:rPr lang="en-US" sz="2400" dirty="0"/>
              <a:t> </a:t>
            </a:r>
            <a:r>
              <a:rPr lang="en-US" sz="2400" dirty="0" smtClean="0"/>
              <a:t>Once </a:t>
            </a:r>
            <a:r>
              <a:rPr lang="en-US" sz="2400" dirty="0"/>
              <a:t>bound to the digestive tract, </a:t>
            </a:r>
            <a:r>
              <a:rPr lang="en-US" sz="2400" dirty="0" smtClean="0"/>
              <a:t>the lectin </a:t>
            </a:r>
            <a:r>
              <a:rPr lang="en-US" sz="2400" dirty="0"/>
              <a:t>can cause dramatic changes in the cellular morphology and metabolism of the </a:t>
            </a:r>
            <a:r>
              <a:rPr lang="en-US" sz="2400" dirty="0" smtClean="0"/>
              <a:t>stomach and  </a:t>
            </a:r>
            <a:r>
              <a:rPr lang="en-US" sz="2400" dirty="0"/>
              <a:t>small </a:t>
            </a:r>
            <a:r>
              <a:rPr lang="en-US" sz="2400" dirty="0" smtClean="0"/>
              <a:t>intestine.</a:t>
            </a:r>
          </a:p>
          <a:p>
            <a:endParaRPr lang="en-US" sz="2400" dirty="0"/>
          </a:p>
          <a:p>
            <a:r>
              <a:rPr lang="en-US" sz="2400" dirty="0" smtClean="0"/>
              <a:t>Thus</a:t>
            </a:r>
            <a:r>
              <a:rPr lang="en-US" sz="2400" dirty="0"/>
              <a:t>, lectins may induce changes </a:t>
            </a:r>
            <a:r>
              <a:rPr lang="en-US" sz="2400" dirty="0" smtClean="0"/>
              <a:t>of </a:t>
            </a:r>
            <a:r>
              <a:rPr lang="en-US" sz="2400" dirty="0"/>
              <a:t>the digestive, </a:t>
            </a:r>
            <a:r>
              <a:rPr lang="en-US" sz="2400" dirty="0" smtClean="0"/>
              <a:t>absorptive, protective </a:t>
            </a:r>
            <a:r>
              <a:rPr lang="en-US" sz="2400" dirty="0"/>
              <a:t>or secretory functions of the whole digestive </a:t>
            </a:r>
            <a:r>
              <a:rPr lang="en-US" sz="2400" dirty="0" smtClean="0"/>
              <a:t>system.</a:t>
            </a:r>
          </a:p>
          <a:p>
            <a:endParaRPr lang="en-US" sz="2400" dirty="0"/>
          </a:p>
          <a:p>
            <a:r>
              <a:rPr lang="en-US" sz="2400" dirty="0"/>
              <a:t>In </a:t>
            </a:r>
            <a:r>
              <a:rPr lang="en-US" sz="2400" dirty="0" smtClean="0"/>
              <a:t>general, nausea</a:t>
            </a:r>
            <a:r>
              <a:rPr lang="en-US" sz="2400" dirty="0"/>
              <a:t>, bloating, vomiting and </a:t>
            </a:r>
            <a:r>
              <a:rPr lang="en-US" sz="2400" dirty="0" smtClean="0"/>
              <a:t>diarrhea </a:t>
            </a:r>
            <a:r>
              <a:rPr lang="en-US" sz="2400" dirty="0"/>
              <a:t>characterize the oral acute toxicity of lectins </a:t>
            </a:r>
            <a:r>
              <a:rPr lang="en-US" sz="2400" dirty="0" smtClean="0"/>
              <a:t>on humans </a:t>
            </a:r>
            <a:r>
              <a:rPr lang="en-US" sz="2400" dirty="0"/>
              <a:t>exposed to them.</a:t>
            </a:r>
          </a:p>
        </p:txBody>
      </p:sp>
    </p:spTree>
    <p:extLst>
      <p:ext uri="{BB962C8B-B14F-4D97-AF65-F5344CB8AC3E}">
        <p14:creationId xmlns:p14="http://schemas.microsoft.com/office/powerpoint/2010/main" val="27662136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836712"/>
            <a:ext cx="7162800" cy="54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08842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11760" y="620688"/>
            <a:ext cx="4269117" cy="523220"/>
          </a:xfrm>
          <a:prstGeom prst="rect">
            <a:avLst/>
          </a:prstGeom>
          <a:noFill/>
        </p:spPr>
        <p:txBody>
          <a:bodyPr wrap="none" rtlCol="0">
            <a:spAutoFit/>
          </a:bodyPr>
          <a:lstStyle/>
          <a:p>
            <a:r>
              <a:rPr lang="en-US" sz="2800" dirty="0" smtClean="0">
                <a:solidFill>
                  <a:srgbClr val="C00000"/>
                </a:solidFill>
              </a:rPr>
              <a:t>Protein content of cereals </a:t>
            </a:r>
            <a:endParaRPr lang="en-US" sz="2800" dirty="0">
              <a:solidFill>
                <a:srgbClr val="C00000"/>
              </a:solidFill>
            </a:endParaRPr>
          </a:p>
        </p:txBody>
      </p:sp>
      <p:sp>
        <p:nvSpPr>
          <p:cNvPr id="3" name="TextBox 2"/>
          <p:cNvSpPr txBox="1"/>
          <p:nvPr/>
        </p:nvSpPr>
        <p:spPr>
          <a:xfrm>
            <a:off x="863374" y="1268760"/>
            <a:ext cx="8270919" cy="1569660"/>
          </a:xfrm>
          <a:prstGeom prst="rect">
            <a:avLst/>
          </a:prstGeom>
          <a:noFill/>
        </p:spPr>
        <p:txBody>
          <a:bodyPr wrap="none" rtlCol="0">
            <a:spAutoFit/>
          </a:bodyPr>
          <a:lstStyle/>
          <a:p>
            <a:r>
              <a:rPr lang="en-US" sz="2400" dirty="0" smtClean="0"/>
              <a:t>Protein content varies from 6 to 14% depending on cultivar.</a:t>
            </a:r>
          </a:p>
          <a:p>
            <a:endParaRPr lang="en-US" sz="2400" dirty="0"/>
          </a:p>
          <a:p>
            <a:r>
              <a:rPr lang="en-US" sz="2400" dirty="0" smtClean="0"/>
              <a:t>Wheat – 12-14%</a:t>
            </a:r>
          </a:p>
          <a:p>
            <a:r>
              <a:rPr lang="en-US" sz="2400" dirty="0" smtClean="0"/>
              <a:t>Some varieties rye and barley – up to 20%</a:t>
            </a:r>
            <a:endParaRPr lang="en-US" sz="2400" dirty="0"/>
          </a:p>
        </p:txBody>
      </p:sp>
      <p:sp>
        <p:nvSpPr>
          <p:cNvPr id="4" name="TextBox 3"/>
          <p:cNvSpPr txBox="1"/>
          <p:nvPr/>
        </p:nvSpPr>
        <p:spPr>
          <a:xfrm>
            <a:off x="1331640" y="2996952"/>
            <a:ext cx="6001964" cy="523220"/>
          </a:xfrm>
          <a:prstGeom prst="rect">
            <a:avLst/>
          </a:prstGeom>
          <a:noFill/>
        </p:spPr>
        <p:txBody>
          <a:bodyPr wrap="none" rtlCol="0">
            <a:spAutoFit/>
          </a:bodyPr>
          <a:lstStyle/>
          <a:p>
            <a:r>
              <a:rPr lang="en-US" sz="2800" dirty="0" smtClean="0">
                <a:solidFill>
                  <a:srgbClr val="C00000"/>
                </a:solidFill>
              </a:rPr>
              <a:t>Amino acid profile of cereal proteins</a:t>
            </a:r>
            <a:endParaRPr lang="en-US" sz="2800" dirty="0">
              <a:solidFill>
                <a:srgbClr val="C00000"/>
              </a:solidFill>
            </a:endParaRPr>
          </a:p>
        </p:txBody>
      </p:sp>
      <p:sp>
        <p:nvSpPr>
          <p:cNvPr id="5" name="TextBox 4"/>
          <p:cNvSpPr txBox="1"/>
          <p:nvPr/>
        </p:nvSpPr>
        <p:spPr>
          <a:xfrm>
            <a:off x="251520" y="3730373"/>
            <a:ext cx="9006696" cy="2677656"/>
          </a:xfrm>
          <a:prstGeom prst="rect">
            <a:avLst/>
          </a:prstGeom>
          <a:noFill/>
        </p:spPr>
        <p:txBody>
          <a:bodyPr wrap="none" rtlCol="0">
            <a:spAutoFit/>
          </a:bodyPr>
          <a:lstStyle/>
          <a:p>
            <a:r>
              <a:rPr lang="en-US" sz="2400" dirty="0" smtClean="0"/>
              <a:t>In </a:t>
            </a:r>
            <a:r>
              <a:rPr lang="en-US" sz="2400" dirty="0" smtClean="0">
                <a:solidFill>
                  <a:srgbClr val="C00000"/>
                </a:solidFill>
              </a:rPr>
              <a:t>all cereals </a:t>
            </a:r>
            <a:r>
              <a:rPr lang="en-US" sz="2400" dirty="0" smtClean="0">
                <a:solidFill>
                  <a:srgbClr val="00B050"/>
                </a:solidFill>
              </a:rPr>
              <a:t>lysine</a:t>
            </a:r>
            <a:r>
              <a:rPr lang="en-US" sz="2400" dirty="0" smtClean="0"/>
              <a:t> is deficient: First limiting amino acid, </a:t>
            </a:r>
          </a:p>
          <a:p>
            <a:r>
              <a:rPr lang="en-US" sz="2400" dirty="0" smtClean="0"/>
              <a:t>Amino acid score (AAS) – 40 to 50% </a:t>
            </a:r>
          </a:p>
          <a:p>
            <a:endParaRPr lang="en-US" sz="2400" dirty="0"/>
          </a:p>
          <a:p>
            <a:r>
              <a:rPr lang="en-US" sz="2400" dirty="0" smtClean="0"/>
              <a:t>Wheat – threonine deficiency</a:t>
            </a:r>
          </a:p>
          <a:p>
            <a:r>
              <a:rPr lang="en-US" sz="2400" dirty="0" smtClean="0"/>
              <a:t>Maize – tryptophan deficiency</a:t>
            </a:r>
          </a:p>
          <a:p>
            <a:endParaRPr lang="en-US" sz="2400" dirty="0" smtClean="0"/>
          </a:p>
          <a:p>
            <a:r>
              <a:rPr lang="en-US" sz="2400" dirty="0" smtClean="0"/>
              <a:t>Rye, barley and rice – the most balanced amino acid composition</a:t>
            </a:r>
            <a:endParaRPr lang="en-US" sz="2400" dirty="0"/>
          </a:p>
        </p:txBody>
      </p:sp>
    </p:spTree>
    <p:extLst>
      <p:ext uri="{BB962C8B-B14F-4D97-AF65-F5344CB8AC3E}">
        <p14:creationId xmlns:p14="http://schemas.microsoft.com/office/powerpoint/2010/main" val="39662611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69895" y="553035"/>
            <a:ext cx="3074881" cy="584775"/>
          </a:xfrm>
          <a:prstGeom prst="rect">
            <a:avLst/>
          </a:prstGeom>
          <a:noFill/>
        </p:spPr>
        <p:txBody>
          <a:bodyPr wrap="none" rtlCol="0">
            <a:spAutoFit/>
          </a:bodyPr>
          <a:lstStyle/>
          <a:p>
            <a:r>
              <a:rPr lang="en-US" sz="3200" dirty="0" smtClean="0">
                <a:solidFill>
                  <a:srgbClr val="C00000"/>
                </a:solidFill>
              </a:rPr>
              <a:t>Wheat proteins </a:t>
            </a:r>
            <a:endParaRPr lang="en-US" sz="3200" dirty="0">
              <a:solidFill>
                <a:srgbClr val="C00000"/>
              </a:solidFill>
            </a:endParaRPr>
          </a:p>
        </p:txBody>
      </p:sp>
      <p:sp>
        <p:nvSpPr>
          <p:cNvPr id="3" name="Rectangle 2"/>
          <p:cNvSpPr/>
          <p:nvPr/>
        </p:nvSpPr>
        <p:spPr>
          <a:xfrm>
            <a:off x="3347864" y="6165304"/>
            <a:ext cx="5238328" cy="338554"/>
          </a:xfrm>
          <a:prstGeom prst="rect">
            <a:avLst/>
          </a:prstGeom>
        </p:spPr>
        <p:txBody>
          <a:bodyPr wrap="square">
            <a:spAutoFit/>
          </a:bodyPr>
          <a:lstStyle/>
          <a:p>
            <a:r>
              <a:rPr lang="en-US" sz="1600" dirty="0" smtClean="0"/>
              <a:t>http://pub.epsilon.slu.se/4083/1/malik_a_091030.pdf</a:t>
            </a:r>
            <a:endParaRPr lang="en-US" sz="1600" dirty="0"/>
          </a:p>
        </p:txBody>
      </p:sp>
      <p:sp>
        <p:nvSpPr>
          <p:cNvPr id="4" name="Rectangle 3"/>
          <p:cNvSpPr/>
          <p:nvPr/>
        </p:nvSpPr>
        <p:spPr>
          <a:xfrm>
            <a:off x="827584" y="1772816"/>
            <a:ext cx="6984776" cy="2677656"/>
          </a:xfrm>
          <a:prstGeom prst="rect">
            <a:avLst/>
          </a:prstGeom>
        </p:spPr>
        <p:txBody>
          <a:bodyPr wrap="square">
            <a:spAutoFit/>
          </a:bodyPr>
          <a:lstStyle/>
          <a:p>
            <a:pPr>
              <a:buFont typeface="Arial" pitchFamily="34" charset="0"/>
              <a:buChar char="•"/>
              <a:defRPr/>
            </a:pPr>
            <a:r>
              <a:rPr lang="en-US" sz="2800" b="1" dirty="0">
                <a:solidFill>
                  <a:schemeClr val="accent6">
                    <a:lumMod val="50000"/>
                  </a:schemeClr>
                </a:solidFill>
              </a:rPr>
              <a:t>Proteins</a:t>
            </a:r>
            <a:r>
              <a:rPr lang="en-US" sz="2800" b="1" dirty="0">
                <a:solidFill>
                  <a:srgbClr val="33CCFF"/>
                </a:solidFill>
              </a:rPr>
              <a:t> </a:t>
            </a:r>
            <a:r>
              <a:rPr lang="en-US" sz="2800" b="1" dirty="0">
                <a:solidFill>
                  <a:srgbClr val="993300"/>
                </a:solidFill>
              </a:rPr>
              <a:t>are the principal factors of wheat </a:t>
            </a:r>
            <a:r>
              <a:rPr lang="en-US" sz="2800" b="1" dirty="0" smtClean="0">
                <a:solidFill>
                  <a:srgbClr val="993300"/>
                </a:solidFill>
              </a:rPr>
              <a:t>quality for bread making. </a:t>
            </a:r>
          </a:p>
          <a:p>
            <a:pPr>
              <a:buFont typeface="Arial" pitchFamily="34" charset="0"/>
              <a:buChar char="•"/>
              <a:defRPr/>
            </a:pPr>
            <a:endParaRPr lang="en-US" sz="2800" b="1" dirty="0">
              <a:solidFill>
                <a:srgbClr val="993300"/>
              </a:solidFill>
            </a:endParaRPr>
          </a:p>
          <a:p>
            <a:pPr>
              <a:buFont typeface="Arial" pitchFamily="34" charset="0"/>
              <a:buChar char="•"/>
              <a:defRPr/>
            </a:pPr>
            <a:r>
              <a:rPr lang="en-US" sz="2800" b="1" dirty="0">
                <a:solidFill>
                  <a:srgbClr val="993300"/>
                </a:solidFill>
              </a:rPr>
              <a:t>Bread-making quality depends on the </a:t>
            </a:r>
            <a:r>
              <a:rPr lang="en-US" sz="2800" b="1" dirty="0" smtClean="0"/>
              <a:t>quantity</a:t>
            </a:r>
            <a:r>
              <a:rPr lang="en-US" sz="2800" b="1" dirty="0" smtClean="0">
                <a:solidFill>
                  <a:srgbClr val="993300"/>
                </a:solidFill>
              </a:rPr>
              <a:t> </a:t>
            </a:r>
            <a:r>
              <a:rPr lang="en-US" sz="2800" b="1" dirty="0">
                <a:solidFill>
                  <a:srgbClr val="993300"/>
                </a:solidFill>
              </a:rPr>
              <a:t>and </a:t>
            </a:r>
            <a:r>
              <a:rPr lang="en-US" sz="2800" b="1" dirty="0" smtClean="0"/>
              <a:t>quality</a:t>
            </a:r>
            <a:r>
              <a:rPr lang="en-US" sz="2800" b="1" dirty="0" smtClean="0">
                <a:solidFill>
                  <a:srgbClr val="993300"/>
                </a:solidFill>
              </a:rPr>
              <a:t> of </a:t>
            </a:r>
            <a:r>
              <a:rPr lang="en-US" sz="2800" b="1" dirty="0">
                <a:solidFill>
                  <a:srgbClr val="993300"/>
                </a:solidFill>
              </a:rPr>
              <a:t>wheat </a:t>
            </a:r>
            <a:r>
              <a:rPr lang="en-US" sz="2800" b="1" dirty="0" smtClean="0">
                <a:solidFill>
                  <a:srgbClr val="993300"/>
                </a:solidFill>
              </a:rPr>
              <a:t>proteins.</a:t>
            </a:r>
            <a:endParaRPr lang="en-US" sz="2800" b="1" dirty="0">
              <a:solidFill>
                <a:srgbClr val="993300"/>
              </a:solidFill>
            </a:endParaRPr>
          </a:p>
          <a:p>
            <a:pPr>
              <a:buFont typeface="Arial" pitchFamily="34" charset="0"/>
              <a:buChar char="•"/>
              <a:defRPr/>
            </a:pPr>
            <a:endParaRPr lang="en-US" sz="2800" b="1" dirty="0">
              <a:solidFill>
                <a:srgbClr val="993300"/>
              </a:solidFill>
            </a:endParaRPr>
          </a:p>
        </p:txBody>
      </p:sp>
    </p:spTree>
    <p:extLst>
      <p:ext uri="{BB962C8B-B14F-4D97-AF65-F5344CB8AC3E}">
        <p14:creationId xmlns:p14="http://schemas.microsoft.com/office/powerpoint/2010/main" val="22250402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951880817"/>
              </p:ext>
            </p:extLst>
          </p:nvPr>
        </p:nvGraphicFramePr>
        <p:xfrm>
          <a:off x="323528" y="764705"/>
          <a:ext cx="8496943" cy="5723301"/>
        </p:xfrm>
        <a:graphic>
          <a:graphicData uri="http://schemas.openxmlformats.org/drawingml/2006/table">
            <a:tbl>
              <a:tblPr firstRow="1" firstCol="1" bandRow="1">
                <a:tableStyleId>{5C22544A-7EE6-4342-B048-85BDC9FD1C3A}</a:tableStyleId>
              </a:tblPr>
              <a:tblGrid>
                <a:gridCol w="1699035"/>
                <a:gridCol w="1699035"/>
                <a:gridCol w="1699035"/>
                <a:gridCol w="1699919"/>
                <a:gridCol w="1699919"/>
              </a:tblGrid>
              <a:tr h="449333">
                <a:tc>
                  <a:txBody>
                    <a:bodyPr/>
                    <a:lstStyle/>
                    <a:p>
                      <a:pPr>
                        <a:spcAft>
                          <a:spcPts val="0"/>
                        </a:spcAft>
                      </a:pPr>
                      <a:r>
                        <a:rPr lang="en-US" sz="1400" dirty="0">
                          <a:effectLst/>
                        </a:rPr>
                        <a:t>Osborne fraction </a:t>
                      </a:r>
                      <a:endParaRPr lang="en-US" sz="1400" dirty="0">
                        <a:solidFill>
                          <a:srgbClr val="000000"/>
                        </a:solidFill>
                        <a:effectLst/>
                        <a:latin typeface="Times New Roman"/>
                        <a:ea typeface="Calibri"/>
                      </a:endParaRPr>
                    </a:p>
                  </a:txBody>
                  <a:tcPr marL="58525" marR="58525" marT="0" marB="0"/>
                </a:tc>
                <a:tc>
                  <a:txBody>
                    <a:bodyPr/>
                    <a:lstStyle/>
                    <a:p>
                      <a:pPr>
                        <a:spcAft>
                          <a:spcPts val="0"/>
                        </a:spcAft>
                      </a:pPr>
                      <a:r>
                        <a:rPr lang="en-US" sz="1400">
                          <a:effectLst/>
                        </a:rPr>
                        <a:t>Solubility behaviour </a:t>
                      </a:r>
                      <a:endParaRPr lang="en-US" sz="1400">
                        <a:solidFill>
                          <a:srgbClr val="000000"/>
                        </a:solidFill>
                        <a:effectLst/>
                        <a:latin typeface="Times New Roman"/>
                        <a:ea typeface="Calibri"/>
                      </a:endParaRPr>
                    </a:p>
                  </a:txBody>
                  <a:tcPr marL="58525" marR="58525" marT="0" marB="0"/>
                </a:tc>
                <a:tc>
                  <a:txBody>
                    <a:bodyPr/>
                    <a:lstStyle/>
                    <a:p>
                      <a:pPr>
                        <a:spcAft>
                          <a:spcPts val="0"/>
                        </a:spcAft>
                      </a:pPr>
                      <a:r>
                        <a:rPr lang="en-US" sz="1400">
                          <a:effectLst/>
                        </a:rPr>
                        <a:t>Composition </a:t>
                      </a:r>
                      <a:endParaRPr lang="en-US" sz="1400">
                        <a:solidFill>
                          <a:srgbClr val="000000"/>
                        </a:solidFill>
                        <a:effectLst/>
                        <a:latin typeface="Times New Roman"/>
                        <a:ea typeface="Calibri"/>
                      </a:endParaRPr>
                    </a:p>
                  </a:txBody>
                  <a:tcPr marL="58525" marR="58525" marT="0" marB="0"/>
                </a:tc>
                <a:tc>
                  <a:txBody>
                    <a:bodyPr/>
                    <a:lstStyle/>
                    <a:p>
                      <a:pPr>
                        <a:spcAft>
                          <a:spcPts val="0"/>
                        </a:spcAft>
                      </a:pPr>
                      <a:r>
                        <a:rPr lang="en-US" sz="1400">
                          <a:effectLst/>
                        </a:rPr>
                        <a:t>Biological role </a:t>
                      </a:r>
                      <a:endParaRPr lang="en-US" sz="1400">
                        <a:solidFill>
                          <a:srgbClr val="000000"/>
                        </a:solidFill>
                        <a:effectLst/>
                        <a:latin typeface="Times New Roman"/>
                        <a:ea typeface="Calibri"/>
                      </a:endParaRPr>
                    </a:p>
                  </a:txBody>
                  <a:tcPr marL="58525" marR="58525" marT="0" marB="0"/>
                </a:tc>
                <a:tc>
                  <a:txBody>
                    <a:bodyPr/>
                    <a:lstStyle/>
                    <a:p>
                      <a:pPr>
                        <a:spcAft>
                          <a:spcPts val="0"/>
                        </a:spcAft>
                      </a:pPr>
                      <a:r>
                        <a:rPr lang="en-US" sz="1400">
                          <a:effectLst/>
                        </a:rPr>
                        <a:t>Functional role </a:t>
                      </a:r>
                      <a:endParaRPr lang="en-US" sz="1400">
                        <a:solidFill>
                          <a:srgbClr val="000000"/>
                        </a:solidFill>
                        <a:effectLst/>
                        <a:latin typeface="Times New Roman"/>
                        <a:ea typeface="Calibri"/>
                      </a:endParaRPr>
                    </a:p>
                  </a:txBody>
                  <a:tcPr marL="58525" marR="58525" marT="0" marB="0"/>
                </a:tc>
              </a:tr>
              <a:tr h="714983">
                <a:tc>
                  <a:txBody>
                    <a:bodyPr/>
                    <a:lstStyle/>
                    <a:p>
                      <a:pPr>
                        <a:spcAft>
                          <a:spcPts val="0"/>
                        </a:spcAft>
                      </a:pPr>
                      <a:r>
                        <a:rPr lang="en-US" sz="1400">
                          <a:effectLst/>
                        </a:rPr>
                        <a:t>Albumin </a:t>
                      </a:r>
                      <a:endParaRPr lang="en-US" sz="1400">
                        <a:solidFill>
                          <a:srgbClr val="000000"/>
                        </a:solidFill>
                        <a:effectLst/>
                        <a:latin typeface="Times New Roman"/>
                        <a:ea typeface="Calibri"/>
                      </a:endParaRPr>
                    </a:p>
                  </a:txBody>
                  <a:tcPr marL="58525" marR="58525" marT="0" marB="0"/>
                </a:tc>
                <a:tc>
                  <a:txBody>
                    <a:bodyPr/>
                    <a:lstStyle/>
                    <a:p>
                      <a:pPr>
                        <a:spcAft>
                          <a:spcPts val="0"/>
                        </a:spcAft>
                      </a:pPr>
                      <a:r>
                        <a:rPr lang="en-US" sz="1400" dirty="0">
                          <a:effectLst/>
                        </a:rPr>
                        <a:t>Water and dilute </a:t>
                      </a:r>
                      <a:r>
                        <a:rPr lang="en-US" sz="1400" dirty="0" smtClean="0">
                          <a:effectLst/>
                        </a:rPr>
                        <a:t>buffers</a:t>
                      </a:r>
                      <a:endParaRPr lang="en-US" sz="1400" dirty="0">
                        <a:solidFill>
                          <a:srgbClr val="000000"/>
                        </a:solidFill>
                        <a:effectLst/>
                        <a:latin typeface="Times New Roman"/>
                        <a:ea typeface="Calibri"/>
                      </a:endParaRPr>
                    </a:p>
                  </a:txBody>
                  <a:tcPr marL="58525" marR="58525" marT="0" marB="0"/>
                </a:tc>
                <a:tc>
                  <a:txBody>
                    <a:bodyPr/>
                    <a:lstStyle/>
                    <a:p>
                      <a:pPr>
                        <a:spcAft>
                          <a:spcPts val="0"/>
                        </a:spcAft>
                      </a:pPr>
                      <a:r>
                        <a:rPr lang="en-US" sz="1400">
                          <a:effectLst/>
                        </a:rPr>
                        <a:t>Non-gluten proteins (mainly monomeric) </a:t>
                      </a:r>
                      <a:endParaRPr lang="en-US" sz="1400">
                        <a:solidFill>
                          <a:srgbClr val="000000"/>
                        </a:solidFill>
                        <a:effectLst/>
                        <a:latin typeface="Times New Roman"/>
                        <a:ea typeface="Calibri"/>
                      </a:endParaRPr>
                    </a:p>
                  </a:txBody>
                  <a:tcPr marL="58525" marR="58525" marT="0" marB="0"/>
                </a:tc>
                <a:tc>
                  <a:txBody>
                    <a:bodyPr/>
                    <a:lstStyle/>
                    <a:p>
                      <a:pPr>
                        <a:spcAft>
                          <a:spcPts val="0"/>
                        </a:spcAft>
                      </a:pPr>
                      <a:r>
                        <a:rPr lang="en-US" sz="1400">
                          <a:effectLst/>
                        </a:rPr>
                        <a:t>Metabolic and structural proteins </a:t>
                      </a:r>
                      <a:endParaRPr lang="en-US" sz="1400">
                        <a:solidFill>
                          <a:srgbClr val="000000"/>
                        </a:solidFill>
                        <a:effectLst/>
                        <a:latin typeface="Times New Roman"/>
                        <a:ea typeface="Calibri"/>
                      </a:endParaRPr>
                    </a:p>
                  </a:txBody>
                  <a:tcPr marL="58525" marR="58525" marT="0" marB="0"/>
                </a:tc>
                <a:tc>
                  <a:txBody>
                    <a:bodyPr/>
                    <a:lstStyle/>
                    <a:p>
                      <a:pPr>
                        <a:spcAft>
                          <a:spcPts val="0"/>
                        </a:spcAft>
                      </a:pPr>
                      <a:r>
                        <a:rPr lang="en-US" sz="1400">
                          <a:effectLst/>
                        </a:rPr>
                        <a:t>Protection from pathogens </a:t>
                      </a:r>
                      <a:endParaRPr lang="en-US" sz="1400">
                        <a:solidFill>
                          <a:srgbClr val="000000"/>
                        </a:solidFill>
                        <a:effectLst/>
                        <a:latin typeface="Times New Roman"/>
                        <a:ea typeface="Calibri"/>
                      </a:endParaRPr>
                    </a:p>
                  </a:txBody>
                  <a:tcPr marL="58525" marR="58525" marT="0" marB="0"/>
                </a:tc>
              </a:tr>
              <a:tr h="714983">
                <a:tc>
                  <a:txBody>
                    <a:bodyPr/>
                    <a:lstStyle/>
                    <a:p>
                      <a:pPr>
                        <a:spcAft>
                          <a:spcPts val="0"/>
                        </a:spcAft>
                      </a:pPr>
                      <a:r>
                        <a:rPr lang="en-US" sz="1400">
                          <a:effectLst/>
                        </a:rPr>
                        <a:t>Globulin </a:t>
                      </a:r>
                      <a:endParaRPr lang="en-US" sz="1400">
                        <a:solidFill>
                          <a:srgbClr val="000000"/>
                        </a:solidFill>
                        <a:effectLst/>
                        <a:latin typeface="Times New Roman"/>
                        <a:ea typeface="Calibri"/>
                      </a:endParaRPr>
                    </a:p>
                  </a:txBody>
                  <a:tcPr marL="58525" marR="58525" marT="0" marB="0"/>
                </a:tc>
                <a:tc>
                  <a:txBody>
                    <a:bodyPr/>
                    <a:lstStyle/>
                    <a:p>
                      <a:pPr>
                        <a:spcAft>
                          <a:spcPts val="0"/>
                        </a:spcAft>
                      </a:pPr>
                      <a:r>
                        <a:rPr lang="en-US" sz="1400">
                          <a:effectLst/>
                        </a:rPr>
                        <a:t>Dilute salt </a:t>
                      </a:r>
                      <a:endParaRPr lang="en-US" sz="1400">
                        <a:solidFill>
                          <a:srgbClr val="000000"/>
                        </a:solidFill>
                        <a:effectLst/>
                        <a:latin typeface="Times New Roman"/>
                        <a:ea typeface="Calibri"/>
                      </a:endParaRPr>
                    </a:p>
                  </a:txBody>
                  <a:tcPr marL="58525" marR="58525" marT="0" marB="0"/>
                </a:tc>
                <a:tc>
                  <a:txBody>
                    <a:bodyPr/>
                    <a:lstStyle/>
                    <a:p>
                      <a:pPr>
                        <a:spcAft>
                          <a:spcPts val="0"/>
                        </a:spcAft>
                      </a:pPr>
                      <a:r>
                        <a:rPr lang="en-US" sz="1400">
                          <a:effectLst/>
                        </a:rPr>
                        <a:t>Non-gluten proteins (mainly monomeric) </a:t>
                      </a:r>
                      <a:endParaRPr lang="en-US" sz="1400">
                        <a:solidFill>
                          <a:srgbClr val="000000"/>
                        </a:solidFill>
                        <a:effectLst/>
                        <a:latin typeface="Times New Roman"/>
                        <a:ea typeface="Calibri"/>
                      </a:endParaRPr>
                    </a:p>
                  </a:txBody>
                  <a:tcPr marL="58525" marR="58525" marT="0" marB="0"/>
                </a:tc>
                <a:tc>
                  <a:txBody>
                    <a:bodyPr/>
                    <a:lstStyle/>
                    <a:p>
                      <a:pPr>
                        <a:spcAft>
                          <a:spcPts val="0"/>
                        </a:spcAft>
                      </a:pPr>
                      <a:r>
                        <a:rPr lang="en-US" sz="1400">
                          <a:effectLst/>
                        </a:rPr>
                        <a:t>Metabolic and structural proteins </a:t>
                      </a:r>
                      <a:endParaRPr lang="en-US" sz="1400">
                        <a:solidFill>
                          <a:srgbClr val="000000"/>
                        </a:solidFill>
                        <a:effectLst/>
                        <a:latin typeface="Times New Roman"/>
                        <a:ea typeface="Calibri"/>
                      </a:endParaRPr>
                    </a:p>
                  </a:txBody>
                  <a:tcPr marL="58525" marR="58525" marT="0" marB="0"/>
                </a:tc>
                <a:tc>
                  <a:txBody>
                    <a:bodyPr/>
                    <a:lstStyle/>
                    <a:p>
                      <a:pPr>
                        <a:spcAft>
                          <a:spcPts val="0"/>
                        </a:spcAft>
                      </a:pPr>
                      <a:r>
                        <a:rPr lang="en-US" sz="1400">
                          <a:effectLst/>
                        </a:rPr>
                        <a:t>Providing food reserve to embryo </a:t>
                      </a:r>
                      <a:endParaRPr lang="en-US" sz="1400">
                        <a:solidFill>
                          <a:srgbClr val="000000"/>
                        </a:solidFill>
                        <a:effectLst/>
                        <a:latin typeface="Times New Roman"/>
                        <a:ea typeface="Calibri"/>
                      </a:endParaRPr>
                    </a:p>
                  </a:txBody>
                  <a:tcPr marL="58525" marR="58525" marT="0" marB="0"/>
                </a:tc>
              </a:tr>
              <a:tr h="1281334">
                <a:tc>
                  <a:txBody>
                    <a:bodyPr/>
                    <a:lstStyle/>
                    <a:p>
                      <a:pPr>
                        <a:spcAft>
                          <a:spcPts val="0"/>
                        </a:spcAft>
                      </a:pPr>
                      <a:r>
                        <a:rPr lang="en-US" sz="1400" dirty="0">
                          <a:effectLst/>
                        </a:rPr>
                        <a:t>Gliadin </a:t>
                      </a:r>
                      <a:endParaRPr lang="en-US" sz="1400" dirty="0">
                        <a:solidFill>
                          <a:srgbClr val="000000"/>
                        </a:solidFill>
                        <a:effectLst/>
                        <a:latin typeface="Times New Roman"/>
                        <a:ea typeface="Calibri"/>
                      </a:endParaRPr>
                    </a:p>
                  </a:txBody>
                  <a:tcPr marL="58525" marR="58525" marT="0" marB="0"/>
                </a:tc>
                <a:tc>
                  <a:txBody>
                    <a:bodyPr/>
                    <a:lstStyle/>
                    <a:p>
                      <a:pPr>
                        <a:spcAft>
                          <a:spcPts val="0"/>
                        </a:spcAft>
                      </a:pPr>
                      <a:r>
                        <a:rPr lang="en-US" sz="1400">
                          <a:effectLst/>
                        </a:rPr>
                        <a:t>Aqueous alcohols </a:t>
                      </a:r>
                      <a:endParaRPr lang="en-US" sz="1400">
                        <a:solidFill>
                          <a:srgbClr val="000000"/>
                        </a:solidFill>
                        <a:effectLst/>
                        <a:latin typeface="Times New Roman"/>
                        <a:ea typeface="Calibri"/>
                      </a:endParaRPr>
                    </a:p>
                  </a:txBody>
                  <a:tcPr marL="58525" marR="58525" marT="0" marB="0"/>
                </a:tc>
                <a:tc>
                  <a:txBody>
                    <a:bodyPr/>
                    <a:lstStyle/>
                    <a:p>
                      <a:pPr>
                        <a:spcAft>
                          <a:spcPts val="0"/>
                        </a:spcAft>
                      </a:pPr>
                      <a:r>
                        <a:rPr lang="en-US" sz="1400" dirty="0">
                          <a:effectLst/>
                        </a:rPr>
                        <a:t>Gluten proteins (mainly monomeric gliadins and low molecular weight </a:t>
                      </a:r>
                      <a:r>
                        <a:rPr lang="en-US" sz="1400" dirty="0" err="1">
                          <a:effectLst/>
                        </a:rPr>
                        <a:t>glutenin</a:t>
                      </a:r>
                      <a:r>
                        <a:rPr lang="en-US" sz="1400" dirty="0">
                          <a:effectLst/>
                        </a:rPr>
                        <a:t> polymers) </a:t>
                      </a:r>
                      <a:endParaRPr lang="en-US" sz="1400" dirty="0">
                        <a:solidFill>
                          <a:srgbClr val="000000"/>
                        </a:solidFill>
                        <a:effectLst/>
                        <a:latin typeface="Times New Roman"/>
                        <a:ea typeface="Calibri"/>
                      </a:endParaRPr>
                    </a:p>
                  </a:txBody>
                  <a:tcPr marL="58525" marR="58525" marT="0" marB="0"/>
                </a:tc>
                <a:tc>
                  <a:txBody>
                    <a:bodyPr/>
                    <a:lstStyle/>
                    <a:p>
                      <a:pPr>
                        <a:spcAft>
                          <a:spcPts val="0"/>
                        </a:spcAft>
                      </a:pPr>
                      <a:r>
                        <a:rPr lang="en-US" sz="1400">
                          <a:effectLst/>
                        </a:rPr>
                        <a:t>Prolamins-type seed storage proteins </a:t>
                      </a:r>
                      <a:endParaRPr lang="en-US" sz="1400">
                        <a:solidFill>
                          <a:srgbClr val="000000"/>
                        </a:solidFill>
                        <a:effectLst/>
                        <a:latin typeface="Times New Roman"/>
                        <a:ea typeface="Calibri"/>
                      </a:endParaRPr>
                    </a:p>
                  </a:txBody>
                  <a:tcPr marL="58525" marR="58525" marT="0" marB="0"/>
                </a:tc>
                <a:tc>
                  <a:txBody>
                    <a:bodyPr/>
                    <a:lstStyle/>
                    <a:p>
                      <a:pPr>
                        <a:spcAft>
                          <a:spcPts val="0"/>
                        </a:spcAft>
                      </a:pPr>
                      <a:r>
                        <a:rPr lang="en-US" sz="1400">
                          <a:effectLst/>
                        </a:rPr>
                        <a:t>Dough viscosity/plasticity </a:t>
                      </a:r>
                      <a:endParaRPr lang="en-US" sz="1400">
                        <a:solidFill>
                          <a:srgbClr val="000000"/>
                        </a:solidFill>
                        <a:effectLst/>
                        <a:latin typeface="Times New Roman"/>
                        <a:ea typeface="Calibri"/>
                      </a:endParaRPr>
                    </a:p>
                  </a:txBody>
                  <a:tcPr marL="58525" marR="58525" marT="0" marB="0"/>
                </a:tc>
              </a:tr>
              <a:tr h="732191">
                <a:tc>
                  <a:txBody>
                    <a:bodyPr/>
                    <a:lstStyle/>
                    <a:p>
                      <a:pPr>
                        <a:spcAft>
                          <a:spcPts val="0"/>
                        </a:spcAft>
                      </a:pPr>
                      <a:r>
                        <a:rPr lang="en-US" sz="1400" dirty="0" err="1">
                          <a:effectLst/>
                        </a:rPr>
                        <a:t>Glutenin</a:t>
                      </a:r>
                      <a:r>
                        <a:rPr lang="en-US" sz="1400" dirty="0">
                          <a:effectLst/>
                        </a:rPr>
                        <a:t> </a:t>
                      </a:r>
                      <a:endParaRPr lang="en-US" sz="1400" dirty="0">
                        <a:solidFill>
                          <a:srgbClr val="000000"/>
                        </a:solidFill>
                        <a:effectLst/>
                        <a:latin typeface="Times New Roman"/>
                        <a:ea typeface="Calibri"/>
                      </a:endParaRPr>
                    </a:p>
                  </a:txBody>
                  <a:tcPr marL="58525" marR="58525" marT="0" marB="0"/>
                </a:tc>
                <a:tc>
                  <a:txBody>
                    <a:bodyPr/>
                    <a:lstStyle/>
                    <a:p>
                      <a:pPr>
                        <a:spcAft>
                          <a:spcPts val="0"/>
                        </a:spcAft>
                      </a:pPr>
                      <a:r>
                        <a:rPr lang="en-US" sz="1400">
                          <a:effectLst/>
                        </a:rPr>
                        <a:t>Dilute acetic acid </a:t>
                      </a:r>
                      <a:endParaRPr lang="en-US" sz="1400">
                        <a:solidFill>
                          <a:srgbClr val="000000"/>
                        </a:solidFill>
                        <a:effectLst/>
                        <a:latin typeface="Times New Roman"/>
                        <a:ea typeface="Calibri"/>
                      </a:endParaRPr>
                    </a:p>
                  </a:txBody>
                  <a:tcPr marL="58525" marR="58525" marT="0" marB="0"/>
                </a:tc>
                <a:tc>
                  <a:txBody>
                    <a:bodyPr/>
                    <a:lstStyle/>
                    <a:p>
                      <a:pPr>
                        <a:spcAft>
                          <a:spcPts val="0"/>
                        </a:spcAft>
                      </a:pPr>
                      <a:r>
                        <a:rPr lang="en-US" sz="1400">
                          <a:effectLst/>
                        </a:rPr>
                        <a:t>Gluten proteins (mainly HMW glutenin polymers) </a:t>
                      </a:r>
                      <a:endParaRPr lang="en-US" sz="1400">
                        <a:solidFill>
                          <a:srgbClr val="000000"/>
                        </a:solidFill>
                        <a:effectLst/>
                        <a:latin typeface="Times New Roman"/>
                        <a:ea typeface="Calibri"/>
                      </a:endParaRPr>
                    </a:p>
                  </a:txBody>
                  <a:tcPr marL="58525" marR="58525" marT="0" marB="0"/>
                </a:tc>
                <a:tc>
                  <a:txBody>
                    <a:bodyPr/>
                    <a:lstStyle/>
                    <a:p>
                      <a:pPr>
                        <a:spcAft>
                          <a:spcPts val="0"/>
                        </a:spcAft>
                      </a:pPr>
                      <a:r>
                        <a:rPr lang="en-US" sz="1400">
                          <a:effectLst/>
                        </a:rPr>
                        <a:t>Prolamins-type seed storage proteins </a:t>
                      </a:r>
                      <a:endParaRPr lang="en-US" sz="1400">
                        <a:solidFill>
                          <a:srgbClr val="000000"/>
                        </a:solidFill>
                        <a:effectLst/>
                        <a:latin typeface="Times New Roman"/>
                        <a:ea typeface="Calibri"/>
                      </a:endParaRPr>
                    </a:p>
                  </a:txBody>
                  <a:tcPr marL="58525" marR="58525" marT="0" marB="0"/>
                </a:tc>
                <a:tc>
                  <a:txBody>
                    <a:bodyPr/>
                    <a:lstStyle/>
                    <a:p>
                      <a:pPr>
                        <a:spcAft>
                          <a:spcPts val="0"/>
                        </a:spcAft>
                      </a:pPr>
                      <a:r>
                        <a:rPr lang="en-US" sz="1400">
                          <a:effectLst/>
                        </a:rPr>
                        <a:t>Dough viscosity/plasticity </a:t>
                      </a:r>
                      <a:endParaRPr lang="en-US" sz="1400">
                        <a:solidFill>
                          <a:srgbClr val="000000"/>
                        </a:solidFill>
                        <a:effectLst/>
                        <a:latin typeface="Times New Roman"/>
                        <a:ea typeface="Calibri"/>
                      </a:endParaRPr>
                    </a:p>
                  </a:txBody>
                  <a:tcPr marL="58525" marR="58525" marT="0" marB="0"/>
                </a:tc>
              </a:tr>
              <a:tr h="1830477">
                <a:tc>
                  <a:txBody>
                    <a:bodyPr/>
                    <a:lstStyle/>
                    <a:p>
                      <a:pPr>
                        <a:spcAft>
                          <a:spcPts val="0"/>
                        </a:spcAft>
                      </a:pPr>
                      <a:r>
                        <a:rPr lang="en-US" sz="1400">
                          <a:effectLst/>
                        </a:rPr>
                        <a:t>Residue </a:t>
                      </a:r>
                      <a:endParaRPr lang="en-US" sz="1400">
                        <a:solidFill>
                          <a:srgbClr val="000000"/>
                        </a:solidFill>
                        <a:effectLst/>
                        <a:latin typeface="Times New Roman"/>
                        <a:ea typeface="Calibri"/>
                      </a:endParaRPr>
                    </a:p>
                  </a:txBody>
                  <a:tcPr marL="58525" marR="58525" marT="0" marB="0"/>
                </a:tc>
                <a:tc>
                  <a:txBody>
                    <a:bodyPr/>
                    <a:lstStyle/>
                    <a:p>
                      <a:pPr>
                        <a:spcAft>
                          <a:spcPts val="0"/>
                        </a:spcAft>
                      </a:pPr>
                      <a:r>
                        <a:rPr lang="en-US" sz="1400" dirty="0" err="1">
                          <a:effectLst/>
                        </a:rPr>
                        <a:t>Unextractable</a:t>
                      </a:r>
                      <a:r>
                        <a:rPr lang="en-US" sz="1400" dirty="0">
                          <a:effectLst/>
                        </a:rPr>
                        <a:t> in water and dilute buffers but extractable with Urea+ DTT+SDS SDS+ Phosphate buffers+ sonication </a:t>
                      </a:r>
                      <a:r>
                        <a:rPr lang="en-US" sz="1400" dirty="0" err="1">
                          <a:effectLst/>
                        </a:rPr>
                        <a:t>etc</a:t>
                      </a:r>
                      <a:r>
                        <a:rPr lang="en-US" sz="1400" dirty="0">
                          <a:effectLst/>
                        </a:rPr>
                        <a:t> </a:t>
                      </a:r>
                      <a:endParaRPr lang="en-US" sz="1400" dirty="0">
                        <a:solidFill>
                          <a:srgbClr val="000000"/>
                        </a:solidFill>
                        <a:effectLst/>
                        <a:latin typeface="Times New Roman"/>
                        <a:ea typeface="Calibri"/>
                      </a:endParaRPr>
                    </a:p>
                  </a:txBody>
                  <a:tcPr marL="58525" marR="58525" marT="0" marB="0"/>
                </a:tc>
                <a:tc>
                  <a:txBody>
                    <a:bodyPr/>
                    <a:lstStyle/>
                    <a:p>
                      <a:pPr>
                        <a:spcAft>
                          <a:spcPts val="0"/>
                        </a:spcAft>
                      </a:pPr>
                      <a:r>
                        <a:rPr lang="en-US" sz="1400" dirty="0">
                          <a:effectLst/>
                        </a:rPr>
                        <a:t>Gluten proteins (high molecular weight polymers) and polymeric non-gluten proteins (</a:t>
                      </a:r>
                      <a:r>
                        <a:rPr lang="en-US" sz="1400" dirty="0" err="1">
                          <a:effectLst/>
                        </a:rPr>
                        <a:t>triticins</a:t>
                      </a:r>
                      <a:r>
                        <a:rPr lang="en-US" sz="1400" dirty="0">
                          <a:effectLst/>
                        </a:rPr>
                        <a:t>) </a:t>
                      </a:r>
                      <a:endParaRPr lang="en-US" sz="1400" dirty="0">
                        <a:solidFill>
                          <a:srgbClr val="000000"/>
                        </a:solidFill>
                        <a:effectLst/>
                        <a:latin typeface="Times New Roman"/>
                        <a:ea typeface="Calibri"/>
                      </a:endParaRPr>
                    </a:p>
                  </a:txBody>
                  <a:tcPr marL="58525" marR="58525" marT="0" marB="0"/>
                </a:tc>
                <a:tc>
                  <a:txBody>
                    <a:bodyPr/>
                    <a:lstStyle/>
                    <a:p>
                      <a:pPr>
                        <a:spcAft>
                          <a:spcPts val="0"/>
                        </a:spcAft>
                      </a:pPr>
                      <a:r>
                        <a:rPr lang="en-US" sz="1400">
                          <a:effectLst/>
                        </a:rPr>
                        <a:t>Prolamins-type (gluten) and globulin-type (triticin) seed storage proteins </a:t>
                      </a:r>
                      <a:endParaRPr lang="en-US" sz="1400">
                        <a:solidFill>
                          <a:srgbClr val="000000"/>
                        </a:solidFill>
                        <a:effectLst/>
                        <a:latin typeface="Times New Roman"/>
                        <a:ea typeface="Calibri"/>
                      </a:endParaRPr>
                    </a:p>
                  </a:txBody>
                  <a:tcPr marL="58525" marR="58525" marT="0" marB="0"/>
                </a:tc>
                <a:tc>
                  <a:txBody>
                    <a:bodyPr/>
                    <a:lstStyle/>
                    <a:p>
                      <a:pPr>
                        <a:spcAft>
                          <a:spcPts val="0"/>
                        </a:spcAft>
                      </a:pPr>
                      <a:r>
                        <a:rPr lang="en-US" sz="1400" dirty="0">
                          <a:effectLst/>
                        </a:rPr>
                        <a:t> </a:t>
                      </a:r>
                      <a:endParaRPr lang="en-US" sz="1400" dirty="0">
                        <a:solidFill>
                          <a:srgbClr val="000000"/>
                        </a:solidFill>
                        <a:effectLst/>
                        <a:latin typeface="Times New Roman"/>
                        <a:ea typeface="Calibri"/>
                      </a:endParaRPr>
                    </a:p>
                  </a:txBody>
                  <a:tcPr marL="58525" marR="58525" marT="0" marB="0"/>
                </a:tc>
              </a:tr>
            </a:tbl>
          </a:graphicData>
        </a:graphic>
      </p:graphicFrame>
      <p:sp>
        <p:nvSpPr>
          <p:cNvPr id="3" name="Rectangle 2"/>
          <p:cNvSpPr/>
          <p:nvPr/>
        </p:nvSpPr>
        <p:spPr>
          <a:xfrm>
            <a:off x="1905000" y="152400"/>
            <a:ext cx="5767926" cy="461665"/>
          </a:xfrm>
          <a:prstGeom prst="rect">
            <a:avLst/>
          </a:prstGeom>
        </p:spPr>
        <p:txBody>
          <a:bodyPr wrap="none">
            <a:spAutoFit/>
          </a:bodyPr>
          <a:lstStyle/>
          <a:p>
            <a:r>
              <a:rPr lang="en-US" sz="2400" b="1" dirty="0">
                <a:solidFill>
                  <a:srgbClr val="C00000"/>
                </a:solidFill>
              </a:rPr>
              <a:t>Classification of </a:t>
            </a:r>
            <a:r>
              <a:rPr lang="en-US" sz="2400" b="1" dirty="0" smtClean="0">
                <a:solidFill>
                  <a:srgbClr val="C00000"/>
                </a:solidFill>
              </a:rPr>
              <a:t>wheat protein fraction </a:t>
            </a:r>
            <a:endParaRPr lang="en-US" sz="2400" dirty="0">
              <a:solidFill>
                <a:srgbClr val="C00000"/>
              </a:solidFill>
            </a:endParaRPr>
          </a:p>
        </p:txBody>
      </p:sp>
      <p:sp>
        <p:nvSpPr>
          <p:cNvPr id="4" name="Rectangle 3"/>
          <p:cNvSpPr/>
          <p:nvPr/>
        </p:nvSpPr>
        <p:spPr>
          <a:xfrm>
            <a:off x="2987824" y="6503858"/>
            <a:ext cx="5238328" cy="338554"/>
          </a:xfrm>
          <a:prstGeom prst="rect">
            <a:avLst/>
          </a:prstGeom>
        </p:spPr>
        <p:txBody>
          <a:bodyPr wrap="square">
            <a:spAutoFit/>
          </a:bodyPr>
          <a:lstStyle/>
          <a:p>
            <a:r>
              <a:rPr lang="en-US" sz="1600" dirty="0" smtClean="0"/>
              <a:t>http://pub.epsilon.slu.se/4083/1/malik_a_091030.pdf</a:t>
            </a:r>
            <a:endParaRPr lang="en-US" sz="1600" dirty="0"/>
          </a:p>
        </p:txBody>
      </p:sp>
    </p:spTree>
    <p:extLst>
      <p:ext uri="{BB962C8B-B14F-4D97-AF65-F5344CB8AC3E}">
        <p14:creationId xmlns:p14="http://schemas.microsoft.com/office/powerpoint/2010/main" val="9934032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83768" y="260648"/>
            <a:ext cx="3732112" cy="523220"/>
          </a:xfrm>
          <a:prstGeom prst="rect">
            <a:avLst/>
          </a:prstGeom>
          <a:noFill/>
        </p:spPr>
        <p:txBody>
          <a:bodyPr wrap="none" rtlCol="0">
            <a:spAutoFit/>
          </a:bodyPr>
          <a:lstStyle/>
          <a:p>
            <a:r>
              <a:rPr lang="en-US" sz="2800" dirty="0" smtClean="0"/>
              <a:t>Albumin and globulin</a:t>
            </a:r>
            <a:endParaRPr lang="en-US" sz="2800" dirty="0"/>
          </a:p>
        </p:txBody>
      </p:sp>
      <p:sp>
        <p:nvSpPr>
          <p:cNvPr id="5" name="Rectangle 4"/>
          <p:cNvSpPr/>
          <p:nvPr/>
        </p:nvSpPr>
        <p:spPr>
          <a:xfrm>
            <a:off x="899592" y="1052736"/>
            <a:ext cx="7848872" cy="4893647"/>
          </a:xfrm>
          <a:prstGeom prst="rect">
            <a:avLst/>
          </a:prstGeom>
        </p:spPr>
        <p:txBody>
          <a:bodyPr wrap="square">
            <a:spAutoFit/>
          </a:bodyPr>
          <a:lstStyle/>
          <a:p>
            <a:r>
              <a:rPr lang="en-US" sz="2400" dirty="0" smtClean="0"/>
              <a:t>The amount of albumin and globulin fractions does not depend on climate conditions. It is a variety dependent feature.</a:t>
            </a:r>
          </a:p>
          <a:p>
            <a:endParaRPr lang="en-US" sz="2400" dirty="0" smtClean="0"/>
          </a:p>
          <a:p>
            <a:r>
              <a:rPr lang="en-US" sz="2400" dirty="0" smtClean="0"/>
              <a:t>Albumins </a:t>
            </a:r>
            <a:r>
              <a:rPr lang="en-US" sz="2400" dirty="0"/>
              <a:t>and globulins are considered to have nutritionally better amino acid compositions because of their </a:t>
            </a:r>
            <a:r>
              <a:rPr lang="en-US" sz="2400" dirty="0">
                <a:solidFill>
                  <a:srgbClr val="C00000"/>
                </a:solidFill>
              </a:rPr>
              <a:t>higher lysine and methionine contents</a:t>
            </a:r>
            <a:r>
              <a:rPr lang="en-US" sz="2400" dirty="0"/>
              <a:t> as compared to the rest of the proteins in the wheat </a:t>
            </a:r>
            <a:r>
              <a:rPr lang="en-US" sz="2400" dirty="0" smtClean="0"/>
              <a:t>grain. </a:t>
            </a:r>
          </a:p>
          <a:p>
            <a:endParaRPr lang="en-US" sz="2400" dirty="0"/>
          </a:p>
          <a:p>
            <a:r>
              <a:rPr lang="en-US" sz="2400" dirty="0" smtClean="0"/>
              <a:t>Serve </a:t>
            </a:r>
            <a:r>
              <a:rPr lang="en-US" sz="2400" dirty="0"/>
              <a:t>as nutrient reserves for the germinating </a:t>
            </a:r>
            <a:r>
              <a:rPr lang="en-US" sz="2400" dirty="0" smtClean="0"/>
              <a:t>embryo.</a:t>
            </a:r>
          </a:p>
          <a:p>
            <a:endParaRPr lang="en-US" sz="2400" dirty="0"/>
          </a:p>
          <a:p>
            <a:r>
              <a:rPr lang="en-US" sz="2400" dirty="0" smtClean="0"/>
              <a:t>Do not have any impact on bread-making properties of wheat proteins.</a:t>
            </a:r>
            <a:endParaRPr lang="en-US" sz="2400" dirty="0"/>
          </a:p>
        </p:txBody>
      </p:sp>
    </p:spTree>
    <p:extLst>
      <p:ext uri="{BB962C8B-B14F-4D97-AF65-F5344CB8AC3E}">
        <p14:creationId xmlns:p14="http://schemas.microsoft.com/office/powerpoint/2010/main" val="10021656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299" name="Group 27"/>
          <p:cNvGrpSpPr>
            <a:grpSpLocks/>
          </p:cNvGrpSpPr>
          <p:nvPr/>
        </p:nvGrpSpPr>
        <p:grpSpPr bwMode="auto">
          <a:xfrm>
            <a:off x="1143000" y="1797700"/>
            <a:ext cx="7677150" cy="4755499"/>
            <a:chOff x="720" y="480"/>
            <a:chExt cx="4836" cy="3648"/>
          </a:xfrm>
        </p:grpSpPr>
        <p:sp>
          <p:nvSpPr>
            <p:cNvPr id="54290" name="AutoShape 18"/>
            <p:cNvSpPr>
              <a:spLocks noChangeArrowheads="1"/>
            </p:cNvSpPr>
            <p:nvPr/>
          </p:nvSpPr>
          <p:spPr bwMode="auto">
            <a:xfrm>
              <a:off x="2640" y="1152"/>
              <a:ext cx="306" cy="480"/>
            </a:xfrm>
            <a:prstGeom prst="downArrow">
              <a:avLst>
                <a:gd name="adj1" fmla="val 50000"/>
                <a:gd name="adj2" fmla="val 39216"/>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84" name="Oval 12"/>
            <p:cNvSpPr>
              <a:spLocks noChangeArrowheads="1"/>
            </p:cNvSpPr>
            <p:nvPr/>
          </p:nvSpPr>
          <p:spPr bwMode="auto">
            <a:xfrm>
              <a:off x="1920" y="480"/>
              <a:ext cx="1776" cy="57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74" name="Text Box 2"/>
            <p:cNvSpPr txBox="1">
              <a:spLocks noChangeArrowheads="1"/>
            </p:cNvSpPr>
            <p:nvPr/>
          </p:nvSpPr>
          <p:spPr bwMode="auto">
            <a:xfrm>
              <a:off x="2402" y="576"/>
              <a:ext cx="764"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a:t>Dough</a:t>
              </a:r>
            </a:p>
          </p:txBody>
        </p:sp>
        <p:grpSp>
          <p:nvGrpSpPr>
            <p:cNvPr id="54289" name="Group 17"/>
            <p:cNvGrpSpPr>
              <a:grpSpLocks/>
            </p:cNvGrpSpPr>
            <p:nvPr/>
          </p:nvGrpSpPr>
          <p:grpSpPr bwMode="auto">
            <a:xfrm>
              <a:off x="1920" y="1680"/>
              <a:ext cx="1776" cy="576"/>
              <a:chOff x="1920" y="1632"/>
              <a:chExt cx="1776" cy="576"/>
            </a:xfrm>
          </p:grpSpPr>
          <p:sp>
            <p:nvSpPr>
              <p:cNvPr id="54285" name="Oval 13"/>
              <p:cNvSpPr>
                <a:spLocks noChangeArrowheads="1"/>
              </p:cNvSpPr>
              <p:nvPr/>
            </p:nvSpPr>
            <p:spPr bwMode="auto">
              <a:xfrm>
                <a:off x="1920" y="1632"/>
                <a:ext cx="1776" cy="57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77" name="Text Box 5"/>
              <p:cNvSpPr txBox="1">
                <a:spLocks noChangeArrowheads="1"/>
              </p:cNvSpPr>
              <p:nvPr/>
            </p:nvSpPr>
            <p:spPr bwMode="auto">
              <a:xfrm>
                <a:off x="2400" y="1737"/>
                <a:ext cx="76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dirty="0"/>
                  <a:t>Gluten</a:t>
                </a:r>
              </a:p>
            </p:txBody>
          </p:sp>
        </p:grpSp>
        <p:grpSp>
          <p:nvGrpSpPr>
            <p:cNvPr id="54296" name="Group 24"/>
            <p:cNvGrpSpPr>
              <a:grpSpLocks/>
            </p:cNvGrpSpPr>
            <p:nvPr/>
          </p:nvGrpSpPr>
          <p:grpSpPr bwMode="auto">
            <a:xfrm>
              <a:off x="720" y="3552"/>
              <a:ext cx="4272" cy="576"/>
              <a:chOff x="720" y="3552"/>
              <a:chExt cx="4272" cy="576"/>
            </a:xfrm>
          </p:grpSpPr>
          <p:sp>
            <p:nvSpPr>
              <p:cNvPr id="54287" name="Oval 15"/>
              <p:cNvSpPr>
                <a:spLocks noChangeArrowheads="1"/>
              </p:cNvSpPr>
              <p:nvPr/>
            </p:nvSpPr>
            <p:spPr bwMode="auto">
              <a:xfrm>
                <a:off x="3216" y="3552"/>
                <a:ext cx="1776" cy="57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86" name="Oval 14"/>
              <p:cNvSpPr>
                <a:spLocks noChangeArrowheads="1"/>
              </p:cNvSpPr>
              <p:nvPr/>
            </p:nvSpPr>
            <p:spPr bwMode="auto">
              <a:xfrm>
                <a:off x="720" y="3552"/>
                <a:ext cx="1776" cy="57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78" name="Text Box 6"/>
              <p:cNvSpPr txBox="1">
                <a:spLocks noChangeArrowheads="1"/>
              </p:cNvSpPr>
              <p:nvPr/>
            </p:nvSpPr>
            <p:spPr bwMode="auto">
              <a:xfrm>
                <a:off x="1104" y="3657"/>
                <a:ext cx="1036"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dirty="0" err="1" smtClean="0"/>
                  <a:t>Glutenin</a:t>
                </a:r>
                <a:endParaRPr lang="en-US" altLang="en-US" sz="2800" dirty="0"/>
              </a:p>
            </p:txBody>
          </p:sp>
          <p:sp>
            <p:nvSpPr>
              <p:cNvPr id="54279" name="Text Box 7"/>
              <p:cNvSpPr txBox="1">
                <a:spLocks noChangeArrowheads="1"/>
              </p:cNvSpPr>
              <p:nvPr/>
            </p:nvSpPr>
            <p:spPr bwMode="auto">
              <a:xfrm>
                <a:off x="3696" y="3648"/>
                <a:ext cx="886"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dirty="0" smtClean="0"/>
                  <a:t>Gliadin</a:t>
                </a:r>
                <a:endParaRPr lang="en-US" altLang="en-US" sz="2800" dirty="0"/>
              </a:p>
            </p:txBody>
          </p:sp>
        </p:grpSp>
        <p:sp>
          <p:nvSpPr>
            <p:cNvPr id="54280" name="Text Box 8"/>
            <p:cNvSpPr txBox="1">
              <a:spLocks noChangeArrowheads="1"/>
            </p:cNvSpPr>
            <p:nvPr/>
          </p:nvSpPr>
          <p:spPr bwMode="auto">
            <a:xfrm>
              <a:off x="3054" y="1213"/>
              <a:ext cx="2502"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400" dirty="0"/>
                <a:t>Wash out starch granules</a:t>
              </a:r>
            </a:p>
          </p:txBody>
        </p:sp>
        <p:sp>
          <p:nvSpPr>
            <p:cNvPr id="54281" name="Text Box 9"/>
            <p:cNvSpPr txBox="1">
              <a:spLocks noChangeArrowheads="1"/>
            </p:cNvSpPr>
            <p:nvPr/>
          </p:nvSpPr>
          <p:spPr bwMode="auto">
            <a:xfrm>
              <a:off x="1987" y="2820"/>
              <a:ext cx="170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dirty="0"/>
                <a:t>Mix with alcohol/water</a:t>
              </a:r>
            </a:p>
          </p:txBody>
        </p:sp>
        <p:grpSp>
          <p:nvGrpSpPr>
            <p:cNvPr id="54294" name="Group 22"/>
            <p:cNvGrpSpPr>
              <a:grpSpLocks/>
            </p:cNvGrpSpPr>
            <p:nvPr/>
          </p:nvGrpSpPr>
          <p:grpSpPr bwMode="auto">
            <a:xfrm>
              <a:off x="869" y="3024"/>
              <a:ext cx="3852" cy="480"/>
              <a:chOff x="869" y="2880"/>
              <a:chExt cx="3852" cy="480"/>
            </a:xfrm>
          </p:grpSpPr>
          <p:sp>
            <p:nvSpPr>
              <p:cNvPr id="54292" name="AutoShape 20"/>
              <p:cNvSpPr>
                <a:spLocks noChangeArrowheads="1"/>
              </p:cNvSpPr>
              <p:nvPr/>
            </p:nvSpPr>
            <p:spPr bwMode="auto">
              <a:xfrm rot="-1394583">
                <a:off x="3696" y="2880"/>
                <a:ext cx="306" cy="480"/>
              </a:xfrm>
              <a:prstGeom prst="downArrow">
                <a:avLst>
                  <a:gd name="adj1" fmla="val 50000"/>
                  <a:gd name="adj2" fmla="val 39216"/>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91" name="AutoShape 19"/>
              <p:cNvSpPr>
                <a:spLocks noChangeArrowheads="1"/>
              </p:cNvSpPr>
              <p:nvPr/>
            </p:nvSpPr>
            <p:spPr bwMode="auto">
              <a:xfrm rot="1558030">
                <a:off x="1680" y="2880"/>
                <a:ext cx="306" cy="480"/>
              </a:xfrm>
              <a:prstGeom prst="downArrow">
                <a:avLst>
                  <a:gd name="adj1" fmla="val 50000"/>
                  <a:gd name="adj2" fmla="val 39216"/>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82" name="Text Box 10"/>
              <p:cNvSpPr txBox="1">
                <a:spLocks noChangeArrowheads="1"/>
              </p:cNvSpPr>
              <p:nvPr/>
            </p:nvSpPr>
            <p:spPr bwMode="auto">
              <a:xfrm>
                <a:off x="4094" y="2931"/>
                <a:ext cx="627"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dirty="0"/>
                  <a:t>Soluble</a:t>
                </a:r>
              </a:p>
            </p:txBody>
          </p:sp>
          <p:sp>
            <p:nvSpPr>
              <p:cNvPr id="54283" name="Text Box 11"/>
              <p:cNvSpPr txBox="1">
                <a:spLocks noChangeArrowheads="1"/>
              </p:cNvSpPr>
              <p:nvPr/>
            </p:nvSpPr>
            <p:spPr bwMode="auto">
              <a:xfrm>
                <a:off x="869" y="2926"/>
                <a:ext cx="75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dirty="0"/>
                  <a:t>Insoluble</a:t>
                </a:r>
              </a:p>
            </p:txBody>
          </p:sp>
        </p:grpSp>
        <p:sp>
          <p:nvSpPr>
            <p:cNvPr id="54293" name="AutoShape 21"/>
            <p:cNvSpPr>
              <a:spLocks noChangeArrowheads="1"/>
            </p:cNvSpPr>
            <p:nvPr/>
          </p:nvSpPr>
          <p:spPr bwMode="auto">
            <a:xfrm>
              <a:off x="2640" y="2334"/>
              <a:ext cx="306" cy="480"/>
            </a:xfrm>
            <a:prstGeom prst="downArrow">
              <a:avLst>
                <a:gd name="adj1" fmla="val 50000"/>
                <a:gd name="adj2" fmla="val 39216"/>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 name="Rectangle 1"/>
          <p:cNvSpPr/>
          <p:nvPr/>
        </p:nvSpPr>
        <p:spPr>
          <a:xfrm>
            <a:off x="-158750" y="2485345"/>
            <a:ext cx="4572000" cy="1015663"/>
          </a:xfrm>
          <a:prstGeom prst="rect">
            <a:avLst/>
          </a:prstGeom>
        </p:spPr>
        <p:txBody>
          <a:bodyPr>
            <a:spAutoFit/>
          </a:bodyPr>
          <a:lstStyle/>
          <a:p>
            <a:pPr marL="342900" lvl="1" indent="-342900">
              <a:buFont typeface="Arial" pitchFamily="34" charset="0"/>
              <a:buChar char="•"/>
              <a:defRPr/>
            </a:pPr>
            <a:r>
              <a:rPr lang="en-US" sz="2000" b="1" dirty="0" smtClean="0">
                <a:solidFill>
                  <a:srgbClr val="800000"/>
                </a:solidFill>
              </a:rPr>
              <a:t>Gliadin</a:t>
            </a:r>
            <a:r>
              <a:rPr lang="en-US" sz="2000" b="1" dirty="0" smtClean="0">
                <a:solidFill>
                  <a:srgbClr val="993300"/>
                </a:solidFill>
              </a:rPr>
              <a:t> </a:t>
            </a:r>
            <a:r>
              <a:rPr lang="en-US" sz="2000" b="1" dirty="0"/>
              <a:t>and</a:t>
            </a:r>
            <a:r>
              <a:rPr lang="en-US" sz="2000" b="1" dirty="0">
                <a:solidFill>
                  <a:srgbClr val="FFC000"/>
                </a:solidFill>
              </a:rPr>
              <a:t> </a:t>
            </a:r>
            <a:r>
              <a:rPr lang="en-US" sz="2000" b="1" dirty="0" err="1" smtClean="0">
                <a:solidFill>
                  <a:srgbClr val="800000"/>
                </a:solidFill>
              </a:rPr>
              <a:t>Glutenin</a:t>
            </a:r>
            <a:r>
              <a:rPr lang="en-US" sz="2000" b="1" dirty="0" smtClean="0">
                <a:solidFill>
                  <a:srgbClr val="FFC000"/>
                </a:solidFill>
              </a:rPr>
              <a:t> </a:t>
            </a:r>
            <a:r>
              <a:rPr lang="en-US" sz="2000" b="1" dirty="0" smtClean="0"/>
              <a:t>are  two fractions of</a:t>
            </a:r>
            <a:r>
              <a:rPr lang="en-US" sz="2000" b="1" dirty="0" smtClean="0">
                <a:solidFill>
                  <a:srgbClr val="FFC000"/>
                </a:solidFill>
              </a:rPr>
              <a:t> </a:t>
            </a:r>
            <a:r>
              <a:rPr lang="en-US" sz="2000" b="1" dirty="0">
                <a:solidFill>
                  <a:srgbClr val="800000"/>
                </a:solidFill>
              </a:rPr>
              <a:t>Gluten </a:t>
            </a:r>
            <a:r>
              <a:rPr lang="en-US" sz="2000" b="1" dirty="0" smtClean="0">
                <a:solidFill>
                  <a:srgbClr val="800000"/>
                </a:solidFill>
              </a:rPr>
              <a:t>, </a:t>
            </a:r>
            <a:r>
              <a:rPr lang="en-US" sz="2000" b="1" dirty="0" smtClean="0"/>
              <a:t>a major wheat protein. </a:t>
            </a:r>
            <a:endParaRPr lang="en-US" sz="2000" b="1" dirty="0"/>
          </a:p>
        </p:txBody>
      </p:sp>
      <p:sp>
        <p:nvSpPr>
          <p:cNvPr id="24" name="Rectangle 23"/>
          <p:cNvSpPr/>
          <p:nvPr/>
        </p:nvSpPr>
        <p:spPr>
          <a:xfrm>
            <a:off x="332494" y="34033"/>
            <a:ext cx="8356775" cy="584775"/>
          </a:xfrm>
          <a:prstGeom prst="rect">
            <a:avLst/>
          </a:prstGeom>
        </p:spPr>
        <p:txBody>
          <a:bodyPr wrap="none">
            <a:spAutoFit/>
          </a:bodyPr>
          <a:lstStyle/>
          <a:p>
            <a:r>
              <a:rPr lang="en-US" sz="3200" b="1" dirty="0" err="1" smtClean="0">
                <a:solidFill>
                  <a:srgbClr val="C00000"/>
                </a:solidFill>
              </a:rPr>
              <a:t>Gliadins</a:t>
            </a:r>
            <a:r>
              <a:rPr lang="en-US" sz="3200" b="1" dirty="0" smtClean="0">
                <a:solidFill>
                  <a:srgbClr val="C00000"/>
                </a:solidFill>
              </a:rPr>
              <a:t> </a:t>
            </a:r>
            <a:r>
              <a:rPr lang="en-US" sz="3200" b="1" dirty="0">
                <a:solidFill>
                  <a:srgbClr val="C00000"/>
                </a:solidFill>
              </a:rPr>
              <a:t>and </a:t>
            </a:r>
            <a:r>
              <a:rPr lang="en-US" sz="3200" b="1" dirty="0" err="1" smtClean="0">
                <a:solidFill>
                  <a:srgbClr val="C00000"/>
                </a:solidFill>
              </a:rPr>
              <a:t>Glutenins</a:t>
            </a:r>
            <a:r>
              <a:rPr lang="en-US" sz="3200" b="1" dirty="0" smtClean="0">
                <a:solidFill>
                  <a:srgbClr val="C00000"/>
                </a:solidFill>
              </a:rPr>
              <a:t> are gluten proteins </a:t>
            </a:r>
            <a:endParaRPr lang="en-US" sz="3200" dirty="0">
              <a:solidFill>
                <a:srgbClr val="C00000"/>
              </a:solidFill>
            </a:endParaRPr>
          </a:p>
        </p:txBody>
      </p:sp>
      <p:sp>
        <p:nvSpPr>
          <p:cNvPr id="4" name="Rectangle 3"/>
          <p:cNvSpPr/>
          <p:nvPr/>
        </p:nvSpPr>
        <p:spPr>
          <a:xfrm>
            <a:off x="323528" y="658654"/>
            <a:ext cx="8820472" cy="1015663"/>
          </a:xfrm>
          <a:prstGeom prst="rect">
            <a:avLst/>
          </a:prstGeom>
        </p:spPr>
        <p:txBody>
          <a:bodyPr wrap="square">
            <a:spAutoFit/>
          </a:bodyPr>
          <a:lstStyle/>
          <a:p>
            <a:r>
              <a:rPr lang="en-US" sz="2000" b="1" dirty="0"/>
              <a:t>Gluten: </a:t>
            </a:r>
            <a:r>
              <a:rPr lang="en-US" sz="2000" dirty="0"/>
              <a:t>The rubbery mass that is left when wheat flour is washed with water to remove starch, non-starchy polysaccharides, and water-soluble constituents.</a:t>
            </a:r>
          </a:p>
        </p:txBody>
      </p:sp>
    </p:spTree>
    <p:extLst>
      <p:ext uri="{BB962C8B-B14F-4D97-AF65-F5344CB8AC3E}">
        <p14:creationId xmlns:p14="http://schemas.microsoft.com/office/powerpoint/2010/main" val="15416761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Nutrients 06 00575 g002 10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811" y="1268761"/>
            <a:ext cx="8025408" cy="369516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987824" y="332656"/>
            <a:ext cx="3390672" cy="646331"/>
          </a:xfrm>
          <a:prstGeom prst="rect">
            <a:avLst/>
          </a:prstGeom>
          <a:noFill/>
        </p:spPr>
        <p:txBody>
          <a:bodyPr wrap="none" rtlCol="0">
            <a:spAutoFit/>
          </a:bodyPr>
          <a:lstStyle/>
          <a:p>
            <a:r>
              <a:rPr lang="en-US" sz="3600" dirty="0" smtClean="0">
                <a:solidFill>
                  <a:srgbClr val="C00000"/>
                </a:solidFill>
              </a:rPr>
              <a:t>Gluten proteins</a:t>
            </a:r>
            <a:endParaRPr lang="en-US" sz="3600" dirty="0">
              <a:solidFill>
                <a:srgbClr val="C00000"/>
              </a:solidFill>
            </a:endParaRPr>
          </a:p>
        </p:txBody>
      </p:sp>
      <p:sp>
        <p:nvSpPr>
          <p:cNvPr id="4" name="TextBox 3"/>
          <p:cNvSpPr txBox="1"/>
          <p:nvPr/>
        </p:nvSpPr>
        <p:spPr>
          <a:xfrm>
            <a:off x="1691680" y="5517232"/>
            <a:ext cx="5517857" cy="1200329"/>
          </a:xfrm>
          <a:prstGeom prst="rect">
            <a:avLst/>
          </a:prstGeom>
          <a:noFill/>
        </p:spPr>
        <p:txBody>
          <a:bodyPr wrap="none" rtlCol="0">
            <a:spAutoFit/>
          </a:bodyPr>
          <a:lstStyle/>
          <a:p>
            <a:pPr marL="342900" indent="-342900">
              <a:buClr>
                <a:srgbClr val="FF0000"/>
              </a:buClr>
              <a:buFont typeface="Wingdings" panose="05000000000000000000" pitchFamily="2" charset="2"/>
              <a:buChar char="Ø"/>
            </a:pPr>
            <a:r>
              <a:rPr lang="en-US" sz="2400" dirty="0" smtClean="0"/>
              <a:t>Unbalanced amino acid composition</a:t>
            </a:r>
          </a:p>
          <a:p>
            <a:pPr marL="342900" indent="-342900">
              <a:buClr>
                <a:srgbClr val="FF0000"/>
              </a:buClr>
              <a:buFont typeface="Wingdings" panose="05000000000000000000" pitchFamily="2" charset="2"/>
              <a:buChar char="Ø"/>
            </a:pPr>
            <a:endParaRPr lang="en-US" sz="2400" dirty="0"/>
          </a:p>
          <a:p>
            <a:pPr marL="342900" indent="-342900">
              <a:buClr>
                <a:srgbClr val="FF0000"/>
              </a:buClr>
              <a:buFont typeface="Wingdings" panose="05000000000000000000" pitchFamily="2" charset="2"/>
              <a:buChar char="Ø"/>
            </a:pPr>
            <a:r>
              <a:rPr lang="en-US" sz="2400" dirty="0" smtClean="0"/>
              <a:t>Good technological functionality</a:t>
            </a:r>
            <a:endParaRPr lang="en-US" sz="2400" dirty="0"/>
          </a:p>
        </p:txBody>
      </p:sp>
    </p:spTree>
    <p:extLst>
      <p:ext uri="{BB962C8B-B14F-4D97-AF65-F5344CB8AC3E}">
        <p14:creationId xmlns:p14="http://schemas.microsoft.com/office/powerpoint/2010/main" val="72975904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1833</TotalTime>
  <Words>2197</Words>
  <Application>Microsoft Office PowerPoint</Application>
  <PresentationFormat>On-screen Show (4:3)</PresentationFormat>
  <Paragraphs>326</Paragraphs>
  <Slides>39</Slides>
  <Notes>1</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Executive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Vesela</cp:lastModifiedBy>
  <cp:revision>99</cp:revision>
  <dcterms:created xsi:type="dcterms:W3CDTF">2015-07-07T07:45:25Z</dcterms:created>
  <dcterms:modified xsi:type="dcterms:W3CDTF">2018-12-13T08:27:10Z</dcterms:modified>
</cp:coreProperties>
</file>