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92" r:id="rId20"/>
    <p:sldId id="275" r:id="rId21"/>
    <p:sldId id="276" r:id="rId22"/>
    <p:sldId id="277" r:id="rId23"/>
    <p:sldId id="279" r:id="rId24"/>
    <p:sldId id="297" r:id="rId25"/>
    <p:sldId id="280" r:id="rId26"/>
    <p:sldId id="285" r:id="rId27"/>
    <p:sldId id="287" r:id="rId28"/>
    <p:sldId id="288" r:id="rId29"/>
    <p:sldId id="289" r:id="rId30"/>
    <p:sldId id="290" r:id="rId31"/>
    <p:sldId id="291" r:id="rId32"/>
    <p:sldId id="293" r:id="rId33"/>
    <p:sldId id="294" r:id="rId34"/>
    <p:sldId id="295" r:id="rId35"/>
    <p:sldId id="296" r:id="rId3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0DF4-53B1-4059-9EF8-235D162DAAAD}" type="datetimeFigureOut">
              <a:rPr lang="el-GR" smtClean="0"/>
              <a:pPr/>
              <a:t>13/4/2020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6A792-D960-45D7-97DE-23C9818DD56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0DF4-53B1-4059-9EF8-235D162DAAAD}" type="datetimeFigureOut">
              <a:rPr lang="el-GR" smtClean="0"/>
              <a:pPr/>
              <a:t>13/4/2020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6A792-D960-45D7-97DE-23C9818DD56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0DF4-53B1-4059-9EF8-235D162DAAAD}" type="datetimeFigureOut">
              <a:rPr lang="el-GR" smtClean="0"/>
              <a:pPr/>
              <a:t>13/4/2020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6A792-D960-45D7-97DE-23C9818DD56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ClipArt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3BCAF89-98F0-4826-92DE-87572CCF2A28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0DF4-53B1-4059-9EF8-235D162DAAAD}" type="datetimeFigureOut">
              <a:rPr lang="el-GR" smtClean="0"/>
              <a:pPr/>
              <a:t>13/4/2020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6A792-D960-45D7-97DE-23C9818DD56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0DF4-53B1-4059-9EF8-235D162DAAAD}" type="datetimeFigureOut">
              <a:rPr lang="el-GR" smtClean="0"/>
              <a:pPr/>
              <a:t>13/4/2020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6A792-D960-45D7-97DE-23C9818DD56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0DF4-53B1-4059-9EF8-235D162DAAAD}" type="datetimeFigureOut">
              <a:rPr lang="el-GR" smtClean="0"/>
              <a:pPr/>
              <a:t>13/4/2020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6A792-D960-45D7-97DE-23C9818DD56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0DF4-53B1-4059-9EF8-235D162DAAAD}" type="datetimeFigureOut">
              <a:rPr lang="el-GR" smtClean="0"/>
              <a:pPr/>
              <a:t>13/4/2020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6A792-D960-45D7-97DE-23C9818DD56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0DF4-53B1-4059-9EF8-235D162DAAAD}" type="datetimeFigureOut">
              <a:rPr lang="el-GR" smtClean="0"/>
              <a:pPr/>
              <a:t>13/4/2020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6A792-D960-45D7-97DE-23C9818DD56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0DF4-53B1-4059-9EF8-235D162DAAAD}" type="datetimeFigureOut">
              <a:rPr lang="el-GR" smtClean="0"/>
              <a:pPr/>
              <a:t>13/4/2020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6A792-D960-45D7-97DE-23C9818DD56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0DF4-53B1-4059-9EF8-235D162DAAAD}" type="datetimeFigureOut">
              <a:rPr lang="el-GR" smtClean="0"/>
              <a:pPr/>
              <a:t>13/4/2020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6A792-D960-45D7-97DE-23C9818DD56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0DF4-53B1-4059-9EF8-235D162DAAAD}" type="datetimeFigureOut">
              <a:rPr lang="el-GR" smtClean="0"/>
              <a:pPr/>
              <a:t>13/4/2020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6A792-D960-45D7-97DE-23C9818DD56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C0DF4-53B1-4059-9EF8-235D162DAAAD}" type="datetimeFigureOut">
              <a:rPr lang="el-GR" smtClean="0"/>
              <a:pPr/>
              <a:t>13/4/2020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6A792-D960-45D7-97DE-23C9818DD56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Microsoft_Office_Word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Οικονομετρία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/>
            <a:r>
              <a:rPr lang="el-GR" dirty="0"/>
              <a:t>Το τελευταίο στάδιο περιλαμβάνει </a:t>
            </a:r>
            <a:endParaRPr lang="el-GR" dirty="0" smtClean="0"/>
          </a:p>
          <a:p>
            <a:pPr lvl="1" algn="just"/>
            <a:r>
              <a:rPr lang="el-GR" b="1" dirty="0" smtClean="0"/>
              <a:t>την </a:t>
            </a:r>
            <a:r>
              <a:rPr lang="el-GR" b="1" i="1" dirty="0"/>
              <a:t>επιβεβαίωση</a:t>
            </a:r>
            <a:r>
              <a:rPr lang="el-GR" dirty="0"/>
              <a:t> της σχετικής </a:t>
            </a:r>
            <a:r>
              <a:rPr lang="el-GR" b="1" i="1" dirty="0"/>
              <a:t>οικονομικής</a:t>
            </a:r>
            <a:r>
              <a:rPr lang="el-GR" dirty="0"/>
              <a:t> </a:t>
            </a:r>
            <a:r>
              <a:rPr lang="el-GR" b="1" i="1" dirty="0"/>
              <a:t>θεωρίας</a:t>
            </a:r>
            <a:r>
              <a:rPr lang="el-GR" dirty="0"/>
              <a:t>, </a:t>
            </a:r>
            <a:endParaRPr lang="el-GR" dirty="0" smtClean="0"/>
          </a:p>
          <a:p>
            <a:pPr lvl="1" algn="just"/>
            <a:r>
              <a:rPr lang="el-GR" b="1" dirty="0" smtClean="0"/>
              <a:t>την </a:t>
            </a:r>
            <a:r>
              <a:rPr lang="el-GR" b="1" dirty="0"/>
              <a:t>ερμηνεία της συμπεριφοράς των μεταβλητών </a:t>
            </a:r>
            <a:r>
              <a:rPr lang="el-GR" dirty="0"/>
              <a:t>και </a:t>
            </a:r>
            <a:endParaRPr lang="el-GR" dirty="0" smtClean="0"/>
          </a:p>
          <a:p>
            <a:pPr lvl="1" algn="just"/>
            <a:r>
              <a:rPr lang="el-GR" b="1" dirty="0" smtClean="0"/>
              <a:t>την</a:t>
            </a:r>
            <a:r>
              <a:rPr lang="el-GR" dirty="0" smtClean="0"/>
              <a:t> </a:t>
            </a:r>
            <a:r>
              <a:rPr lang="el-GR" b="1" i="1" dirty="0"/>
              <a:t>πρόβλεψη</a:t>
            </a:r>
            <a:r>
              <a:rPr lang="el-GR" dirty="0"/>
              <a:t>. </a:t>
            </a:r>
            <a:endParaRPr lang="el-GR" dirty="0" smtClean="0"/>
          </a:p>
          <a:p>
            <a:pPr algn="just"/>
            <a:r>
              <a:rPr lang="el-GR" dirty="0" smtClean="0"/>
              <a:t>Στην </a:t>
            </a:r>
            <a:r>
              <a:rPr lang="el-GR" dirty="0"/>
              <a:t>περίπτωση που </a:t>
            </a:r>
            <a:r>
              <a:rPr lang="el-GR" b="1" dirty="0">
                <a:solidFill>
                  <a:srgbClr val="0070C0"/>
                </a:solidFill>
              </a:rPr>
              <a:t>το μέγεθος και το πρόσημο </a:t>
            </a:r>
            <a:r>
              <a:rPr lang="el-GR" dirty="0"/>
              <a:t>των εκτιμούμενων συντελεστών </a:t>
            </a:r>
            <a:r>
              <a:rPr lang="el-GR" b="1" dirty="0"/>
              <a:t>δεν συνάδουν </a:t>
            </a:r>
            <a:r>
              <a:rPr lang="el-GR" dirty="0"/>
              <a:t>με την </a:t>
            </a:r>
            <a:r>
              <a:rPr lang="el-GR" b="1" dirty="0"/>
              <a:t>οικονομική θεωρία</a:t>
            </a:r>
            <a:r>
              <a:rPr lang="el-GR" dirty="0"/>
              <a:t>, </a:t>
            </a:r>
            <a:endParaRPr lang="el-GR" dirty="0" smtClean="0"/>
          </a:p>
          <a:p>
            <a:pPr lvl="1" algn="just"/>
            <a:r>
              <a:rPr lang="el-GR" dirty="0" smtClean="0"/>
              <a:t>η </a:t>
            </a:r>
            <a:r>
              <a:rPr lang="el-GR" dirty="0"/>
              <a:t>διαδικασία εκτίμησης </a:t>
            </a:r>
            <a:r>
              <a:rPr lang="el-GR" b="1" dirty="0"/>
              <a:t>επανέρχεται στο πρώτο στάδιο </a:t>
            </a:r>
            <a:r>
              <a:rPr lang="el-GR" dirty="0"/>
              <a:t>και το  υπόδειγμα επαναπροσδιορίζεται και επανεκτιμάται.   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l-GR" sz="3200" b="1" dirty="0">
                <a:solidFill>
                  <a:srgbClr val="FF0000"/>
                </a:solidFill>
              </a:rPr>
              <a:t> Γραμμική παλινδρόμηση </a:t>
            </a:r>
            <a:r>
              <a:rPr lang="el-GR" sz="1400" b="1" dirty="0"/>
              <a:t/>
            </a:r>
            <a:br>
              <a:rPr lang="el-GR" sz="1400" b="1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l-GR" sz="3600" dirty="0" smtClean="0"/>
              <a:t>Η </a:t>
            </a:r>
            <a:r>
              <a:rPr lang="el-GR" sz="3600" b="1" i="1" dirty="0" smtClean="0"/>
              <a:t>γραμμική παλινδρόμηση</a:t>
            </a:r>
            <a:r>
              <a:rPr lang="el-GR" sz="3600" dirty="0" smtClean="0"/>
              <a:t> αποτελεί μια από τις ευρέως χρησιμοποιούμενες μεθόδους στατιστικής ανάλυσης με σκοπό </a:t>
            </a:r>
            <a:endParaRPr lang="en-US" sz="3600" dirty="0" smtClean="0"/>
          </a:p>
          <a:p>
            <a:pPr lvl="1" algn="just"/>
            <a:r>
              <a:rPr lang="el-GR" sz="3600" dirty="0" smtClean="0"/>
              <a:t>την εύρεση αιτιώδους σχέσης μεταξύ δύο ή περισσότερων μεταβλητών</a:t>
            </a:r>
            <a:r>
              <a:rPr lang="el-GR" dirty="0" smtClean="0"/>
              <a:t>. </a:t>
            </a:r>
            <a:endParaRPr lang="en-US" dirty="0" smtClean="0"/>
          </a:p>
          <a:p>
            <a:pPr lvl="1" algn="just"/>
            <a:r>
              <a:rPr lang="el-GR" dirty="0" smtClean="0"/>
              <a:t>η σχέση μεταξύ δύο μεταβλητών χωρίς τον παράγοντα της αιτιότητας, προσδιορίζεται με το </a:t>
            </a:r>
            <a:r>
              <a:rPr lang="el-GR" b="1" dirty="0" smtClean="0"/>
              <a:t>συντελεστή συσχέτισης</a:t>
            </a:r>
            <a:r>
              <a:rPr lang="el-GR" dirty="0" smtClean="0"/>
              <a:t>. </a:t>
            </a:r>
          </a:p>
          <a:p>
            <a:pPr lvl="2" algn="just"/>
            <a:r>
              <a:rPr lang="el-GR" sz="3000" b="1" dirty="0" smtClean="0"/>
              <a:t>Ο δείκτης συσχέτισης </a:t>
            </a:r>
            <a:r>
              <a:rPr lang="el-GR" sz="3000" dirty="0" smtClean="0"/>
              <a:t>εξετάζει τις δυο μεταβλητές και συμμετρικά, υπό την έννοια ότι καμία από τις δυο δεν παίζει το ρόλο της αιτίας ή του αποτελέσματος. </a:t>
            </a:r>
          </a:p>
          <a:p>
            <a:pPr lvl="2" algn="just"/>
            <a:r>
              <a:rPr lang="el-GR" sz="3000" dirty="0" smtClean="0"/>
              <a:t>Ο δείκτης αποφαίνεται μόνο για το είδος και το μέγεθος της γραμμικής σχέσης των δυο μεταβλητών.   </a:t>
            </a:r>
            <a:endParaRPr lang="en-US" sz="3000" dirty="0" smtClean="0"/>
          </a:p>
          <a:p>
            <a:pPr algn="just"/>
            <a:r>
              <a:rPr lang="el-GR" dirty="0" smtClean="0"/>
              <a:t>Η </a:t>
            </a:r>
            <a:r>
              <a:rPr lang="el-GR" b="1" i="1" dirty="0" smtClean="0"/>
              <a:t>απλή γραμμική παλινδρόμηση</a:t>
            </a:r>
            <a:r>
              <a:rPr lang="el-GR" dirty="0" smtClean="0"/>
              <a:t> αφορά δύο μόνο μεταβλητές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/>
            <a:r>
              <a:rPr lang="el-GR" sz="2800" dirty="0" smtClean="0"/>
              <a:t>Η μεταβλητή Υ  καλείται </a:t>
            </a:r>
            <a:r>
              <a:rPr lang="el-GR" sz="2800" b="1" i="1" dirty="0" smtClean="0"/>
              <a:t>εξαρτημένη</a:t>
            </a:r>
            <a:r>
              <a:rPr lang="el-GR" sz="2800" dirty="0" smtClean="0"/>
              <a:t> </a:t>
            </a:r>
          </a:p>
          <a:p>
            <a:pPr lvl="1" algn="just"/>
            <a:r>
              <a:rPr lang="el-GR" dirty="0" smtClean="0"/>
              <a:t>είναι τυχαία ή στοχαστική στο χαρακτήρα της, </a:t>
            </a:r>
          </a:p>
          <a:p>
            <a:pPr lvl="2" algn="just"/>
            <a:r>
              <a:rPr lang="el-GR" sz="2800" dirty="0" smtClean="0"/>
              <a:t>σε κάθε τιμή </a:t>
            </a:r>
            <a:r>
              <a:rPr lang="el-GR" sz="2800" baseline="-25000" dirty="0" smtClean="0"/>
              <a:t> </a:t>
            </a:r>
            <a:r>
              <a:rPr lang="el-GR" sz="2800" dirty="0" smtClean="0"/>
              <a:t>της μεταβλητής Χ αντιστοιχεί μια κατανομή της μεταβλητής Υ, ή </a:t>
            </a:r>
          </a:p>
          <a:p>
            <a:pPr lvl="2" algn="just"/>
            <a:r>
              <a:rPr lang="el-GR" sz="2800" dirty="0" smtClean="0"/>
              <a:t>αλλιώς μια υπό συνθήκη κατανομή. </a:t>
            </a:r>
          </a:p>
          <a:p>
            <a:pPr algn="just"/>
            <a:r>
              <a:rPr lang="el-GR" sz="2800" dirty="0" smtClean="0"/>
              <a:t>Για παράδειγμα, εάν η μελέτη της παλινδρόμησης αφορά στην </a:t>
            </a:r>
            <a:r>
              <a:rPr lang="el-GR" sz="2800" b="1" dirty="0" smtClean="0"/>
              <a:t>ετήσια κατανάλωση υποδημάτων</a:t>
            </a:r>
            <a:r>
              <a:rPr lang="el-GR" sz="2800" dirty="0" smtClean="0"/>
              <a:t> στη χώρα μας </a:t>
            </a:r>
          </a:p>
          <a:p>
            <a:pPr lvl="1" algn="just"/>
            <a:r>
              <a:rPr lang="el-GR" b="1" dirty="0" smtClean="0"/>
              <a:t>εξαρτημένη μεταβλητή Υ</a:t>
            </a:r>
            <a:r>
              <a:rPr lang="el-GR" dirty="0" smtClean="0"/>
              <a:t>, </a:t>
            </a:r>
          </a:p>
          <a:p>
            <a:pPr algn="just"/>
            <a:r>
              <a:rPr lang="el-GR" sz="2800" dirty="0" smtClean="0"/>
              <a:t>και θεωρήσουμε ότι ο μόνος προσδιοριστικός παράγοντας της κατανάλωσης είναι το </a:t>
            </a:r>
            <a:r>
              <a:rPr lang="el-GR" sz="2800" b="1" dirty="0" smtClean="0"/>
              <a:t>μηνιαίο εισόδημα</a:t>
            </a:r>
            <a:r>
              <a:rPr lang="el-GR" sz="2800" dirty="0" smtClean="0"/>
              <a:t> </a:t>
            </a:r>
          </a:p>
          <a:p>
            <a:pPr lvl="1" algn="just"/>
            <a:r>
              <a:rPr lang="el-GR" b="1" dirty="0" smtClean="0"/>
              <a:t>ανεξάρτητη μεταβλητή Χ</a:t>
            </a:r>
            <a:r>
              <a:rPr lang="el-GR" dirty="0" smtClean="0"/>
              <a:t>, </a:t>
            </a:r>
          </a:p>
          <a:p>
            <a:pPr lvl="1" algn="just"/>
            <a:r>
              <a:rPr lang="el-GR" dirty="0" smtClean="0"/>
              <a:t>τότε σε κάθε τιμή της μεταβλητής του εισοδήματος Χ, έστω 1.000 ευρώ, </a:t>
            </a:r>
          </a:p>
          <a:p>
            <a:pPr lvl="2" algn="just"/>
            <a:r>
              <a:rPr lang="el-GR" sz="2800" dirty="0" smtClean="0"/>
              <a:t>αντιστοιχούν πολλές και διαφορετικές τιμές της  Υ </a:t>
            </a:r>
            <a:endParaRPr lang="el-GR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3429000"/>
            <a:ext cx="9144000" cy="34290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l-GR" dirty="0" smtClean="0"/>
              <a:t>Στην πράξη, τις περισσότερες φορές καλούμαστε να διερευνήσουμε ένα πρόβλημα με δεδομένες τιμές και για τις δυο μεταβλητές </a:t>
            </a:r>
          </a:p>
          <a:p>
            <a:pPr lvl="1" algn="just"/>
            <a:r>
              <a:rPr lang="el-GR" dirty="0" smtClean="0"/>
              <a:t>δεν έχουμε την ευχέρεια να μελετήσουμε τη συμπεριφορά της μεταβλητής  Υ σε επαναλαμβανόμενες τιμές της μεταβλητής  Χ. </a:t>
            </a:r>
          </a:p>
          <a:p>
            <a:pPr lvl="1" algn="just"/>
            <a:r>
              <a:rPr lang="el-GR" dirty="0" smtClean="0"/>
              <a:t>Για παράδειγμα, στη μελέτη της συμπεριφοράς του </a:t>
            </a:r>
            <a:r>
              <a:rPr lang="el-GR" b="1" dirty="0" smtClean="0"/>
              <a:t>Δείκτη </a:t>
            </a:r>
            <a:r>
              <a:rPr lang="en-US" b="1" dirty="0" smtClean="0"/>
              <a:t>FTSE</a:t>
            </a:r>
            <a:r>
              <a:rPr lang="el-GR" b="1" dirty="0" smtClean="0"/>
              <a:t> 20 του Χρηματιστηρίου Αθηνών</a:t>
            </a:r>
            <a:r>
              <a:rPr lang="el-GR" dirty="0" smtClean="0"/>
              <a:t> (εξαρτημένη) σε σχέση με τον </a:t>
            </a:r>
            <a:r>
              <a:rPr lang="el-GR" b="1" dirty="0" smtClean="0"/>
              <a:t>Δείκτη </a:t>
            </a:r>
            <a:r>
              <a:rPr lang="en-US" b="1" dirty="0" smtClean="0"/>
              <a:t>DJ</a:t>
            </a:r>
            <a:r>
              <a:rPr lang="el-GR" b="1" dirty="0" smtClean="0"/>
              <a:t> του αμερικανικού χρηματιστηρίου</a:t>
            </a:r>
            <a:r>
              <a:rPr lang="el-GR" dirty="0" smtClean="0"/>
              <a:t> (ανεξάρτητη), </a:t>
            </a:r>
          </a:p>
          <a:p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-1" y="1"/>
          <a:ext cx="9144002" cy="3286122"/>
        </p:xfrm>
        <a:graphic>
          <a:graphicData uri="http://schemas.openxmlformats.org/drawingml/2006/table">
            <a:tbl>
              <a:tblPr/>
              <a:tblGrid>
                <a:gridCol w="1745605"/>
                <a:gridCol w="806322"/>
                <a:gridCol w="941725"/>
                <a:gridCol w="941725"/>
                <a:gridCol w="941725"/>
                <a:gridCol w="941725"/>
                <a:gridCol w="941725"/>
                <a:gridCol w="941725"/>
                <a:gridCol w="941725"/>
              </a:tblGrid>
              <a:tr h="1148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 b="1" dirty="0" smtClean="0">
                          <a:solidFill>
                            <a:srgbClr val="215868"/>
                          </a:solidFill>
                          <a:latin typeface="+mn-lt"/>
                          <a:ea typeface="Calibri"/>
                          <a:cs typeface="Calibri"/>
                        </a:rPr>
                        <a:t>Εισόδημα Υποδήματα</a:t>
                      </a:r>
                      <a:endParaRPr lang="el-GR" sz="20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500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750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1.000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1.250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1.500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1.750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2.000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2.250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534465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 b="1" dirty="0" smtClean="0">
                          <a:solidFill>
                            <a:srgbClr val="215868"/>
                          </a:solidFill>
                          <a:latin typeface="+mn-lt"/>
                          <a:ea typeface="Calibri"/>
                          <a:cs typeface="Calibri"/>
                        </a:rPr>
                        <a:t>Μεταβλητή </a:t>
                      </a:r>
                      <a:endParaRPr lang="el-GR" sz="2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 b="1" dirty="0" smtClean="0">
                          <a:solidFill>
                            <a:srgbClr val="215868"/>
                          </a:solidFill>
                          <a:latin typeface="Calibri"/>
                          <a:ea typeface="Calibri"/>
                          <a:cs typeface="Calibri"/>
                        </a:rPr>
                        <a:t>μεταβλητή  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30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50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80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100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120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110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120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  <a:tr h="53446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20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55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90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105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105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140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125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160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  <a:tr h="53446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25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40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85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105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115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135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155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155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  <a:tr h="53446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24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50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110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115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145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145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170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"/>
            <a:ext cx="9144000" cy="3286124"/>
          </a:xfrm>
        </p:spPr>
        <p:txBody>
          <a:bodyPr>
            <a:normAutofit/>
          </a:bodyPr>
          <a:lstStyle/>
          <a:p>
            <a:pPr algn="just"/>
            <a:r>
              <a:rPr lang="el-GR" sz="2800" dirty="0" smtClean="0"/>
              <a:t>Το πρώτο βήμα στην ανάλυση της παλινδρόμησης είναι η παράσταση των σημείων (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i</a:t>
            </a:r>
            <a:r>
              <a:rPr lang="el-GR" sz="2800" dirty="0" smtClean="0"/>
              <a:t> </a:t>
            </a:r>
            <a:r>
              <a:rPr lang="en-US" sz="2800" dirty="0" err="1" smtClean="0"/>
              <a:t>y</a:t>
            </a:r>
            <a:r>
              <a:rPr lang="en-US" sz="2800" baseline="-25000" dirty="0" err="1" smtClean="0"/>
              <a:t>i</a:t>
            </a:r>
            <a:r>
              <a:rPr lang="en-US" sz="2800" dirty="0" smtClean="0"/>
              <a:t>) </a:t>
            </a:r>
            <a:r>
              <a:rPr lang="el-GR" sz="2800" dirty="0" smtClean="0"/>
              <a:t>σε ένα σύστημα συντεταγμένων </a:t>
            </a:r>
            <a:r>
              <a:rPr lang="en-US" sz="2800" dirty="0" smtClean="0"/>
              <a:t>X</a:t>
            </a:r>
            <a:r>
              <a:rPr lang="el-GR" sz="2800" dirty="0" smtClean="0"/>
              <a:t> και </a:t>
            </a:r>
            <a:r>
              <a:rPr lang="en-US" sz="2800" dirty="0" smtClean="0"/>
              <a:t>Y</a:t>
            </a:r>
            <a:r>
              <a:rPr lang="el-GR" sz="2800" dirty="0" smtClean="0"/>
              <a:t>. </a:t>
            </a:r>
            <a:endParaRPr lang="en-US" sz="2800" dirty="0" smtClean="0"/>
          </a:p>
          <a:p>
            <a:pPr algn="just"/>
            <a:r>
              <a:rPr lang="el-GR" sz="2800" dirty="0" smtClean="0"/>
              <a:t>Το σύνολο των σημείων   θα δημιουργήσει ένα </a:t>
            </a:r>
            <a:r>
              <a:rPr lang="el-GR" sz="2800" b="1" i="1" dirty="0" smtClean="0"/>
              <a:t>νέφος σημείων</a:t>
            </a:r>
            <a:r>
              <a:rPr lang="el-GR" sz="2800" dirty="0" smtClean="0"/>
              <a:t> που ονομάζεται </a:t>
            </a:r>
            <a:r>
              <a:rPr lang="el-GR" sz="2800" b="1" i="1" dirty="0" smtClean="0"/>
              <a:t>διάγραμμα διασποράς</a:t>
            </a:r>
            <a:r>
              <a:rPr lang="el-GR" sz="2800" dirty="0" smtClean="0"/>
              <a:t>, το οποίο μπορεί να δώσει μια ένδειξη για το είδος της σχέσης μεταξύ των μεταβλητών  </a:t>
            </a:r>
            <a:r>
              <a:rPr lang="en-US" sz="2800" dirty="0" smtClean="0"/>
              <a:t>X </a:t>
            </a:r>
            <a:r>
              <a:rPr lang="el-GR" sz="2800" dirty="0" smtClean="0"/>
              <a:t>και </a:t>
            </a:r>
            <a:r>
              <a:rPr lang="en-US" sz="2800" dirty="0" smtClean="0"/>
              <a:t>Y</a:t>
            </a:r>
            <a:r>
              <a:rPr lang="el-GR" sz="2800" dirty="0" smtClean="0"/>
              <a:t>.  </a:t>
            </a:r>
          </a:p>
          <a:p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0" y="3857628"/>
          <a:ext cx="9144000" cy="841248"/>
        </p:xfrm>
        <a:graphic>
          <a:graphicData uri="http://schemas.openxmlformats.org/drawingml/2006/table">
            <a:tbl>
              <a:tblPr/>
              <a:tblGrid>
                <a:gridCol w="1523507"/>
                <a:gridCol w="1523507"/>
                <a:gridCol w="1523507"/>
                <a:gridCol w="1523507"/>
                <a:gridCol w="1524986"/>
                <a:gridCol w="1524986"/>
              </a:tblGrid>
              <a:tr h="3214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mbria Math"/>
                          <a:ea typeface="Times New Roman"/>
                          <a:cs typeface="Calibri"/>
                        </a:rPr>
                        <a:t>1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2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3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4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5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3214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Y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mbria Math"/>
                          <a:ea typeface="Times New Roman"/>
                          <a:cs typeface="Calibri"/>
                        </a:rPr>
                        <a:t>3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mbria Math"/>
                          <a:ea typeface="Times New Roman"/>
                          <a:cs typeface="Calibri"/>
                        </a:rPr>
                        <a:t>7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mbria Math"/>
                          <a:ea typeface="Times New Roman"/>
                          <a:cs typeface="Calibri"/>
                        </a:rPr>
                        <a:t>5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mbria Math"/>
                          <a:ea typeface="Times New Roman"/>
                          <a:cs typeface="Calibri"/>
                        </a:rPr>
                        <a:t>11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mbria Math"/>
                          <a:ea typeface="Times New Roman"/>
                          <a:cs typeface="Calibri"/>
                        </a:rPr>
                        <a:t>14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</a:tbl>
          </a:graphicData>
        </a:graphic>
      </p:graphicFrame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07950" cy="203200"/>
          </a:xfrm>
          <a:prstGeom prst="rect">
            <a:avLst/>
          </a:prstGeom>
          <a:noFill/>
        </p:spPr>
      </p:pic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5250" cy="20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/>
          <p:cNvPicPr/>
          <p:nvPr/>
        </p:nvPicPr>
        <p:blipFill>
          <a:blip r:embed="rId2" cstate="print"/>
          <a:srcRect b="476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/>
            <a:r>
              <a:rPr lang="el-GR" sz="2800" dirty="0" smtClean="0"/>
              <a:t>Να σημειωθεί ότι κατά τη μελέτη της παλινδρόμησης είναι απαραίτητη η διατύπωση της σχετικής θεωρίας </a:t>
            </a:r>
            <a:endParaRPr lang="en-US" sz="2800" dirty="0" smtClean="0"/>
          </a:p>
          <a:p>
            <a:pPr lvl="1" algn="just"/>
            <a:r>
              <a:rPr lang="el-GR" dirty="0" smtClean="0"/>
              <a:t>που να εξηγεί τον χαρακτηρισμό της μεταβλητής  ως αιτία και της μεταβλητής  ως αποτέλεσμα. </a:t>
            </a:r>
            <a:endParaRPr lang="en-US" dirty="0" smtClean="0"/>
          </a:p>
          <a:p>
            <a:pPr lvl="1" algn="just"/>
            <a:r>
              <a:rPr lang="el-GR" dirty="0" smtClean="0"/>
              <a:t>Δύο μεταβλητές δύναται να συσχετίζονται γραμμικά χωρίς κατ’ ανάγκη να σημαίνει ότι η μια εκ των δύο προκαλεί τη μεταβολή της άλλης, </a:t>
            </a:r>
            <a:endParaRPr lang="en-US" dirty="0" smtClean="0"/>
          </a:p>
          <a:p>
            <a:pPr lvl="2" algn="just"/>
            <a:r>
              <a:rPr lang="el-GR" dirty="0" smtClean="0"/>
              <a:t>Ενδέχεται η </a:t>
            </a:r>
            <a:r>
              <a:rPr lang="el-GR" dirty="0" err="1" smtClean="0"/>
              <a:t>παρατηρηθείσα</a:t>
            </a:r>
            <a:r>
              <a:rPr lang="el-GR" dirty="0" smtClean="0"/>
              <a:t> συσχέτιση των δυο μεταβλητών να είναι τυχαία ή να οφείλεται σε μια τρίτη μεταβλητή. </a:t>
            </a:r>
            <a:endParaRPr lang="en-US" dirty="0" smtClean="0"/>
          </a:p>
          <a:p>
            <a:pPr lvl="2" algn="just"/>
            <a:r>
              <a:rPr lang="el-GR" dirty="0" smtClean="0"/>
              <a:t>Για παράδειγμα η μηνιαία αύξηση της κατανάλωσης οδοντικού νήματος σε ένα δεδομένο έτος μπορεί να εμφανίζει συσχέτιση με τη μηνιαία αύξηση της κατανάλωσης κινητών τηλεφώνων, </a:t>
            </a:r>
            <a:endParaRPr lang="en-US" dirty="0" smtClean="0"/>
          </a:p>
          <a:p>
            <a:pPr lvl="3" algn="just"/>
            <a:r>
              <a:rPr lang="el-GR" sz="2400" dirty="0" smtClean="0"/>
              <a:t>γεγονός που μπορεί να δικαιολογηθεί από τη γενικότερη αυξητική τάση της υγιεινούς διαβίωσης και της τεχνολογικής προόδου.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85794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l-GR" sz="2800" b="1" dirty="0">
                <a:solidFill>
                  <a:srgbClr val="FF0000"/>
                </a:solidFill>
              </a:rPr>
              <a:t>Εξίσωση απλής γραμμικής παλινδρόμησης</a:t>
            </a:r>
            <a:r>
              <a:rPr lang="el-GR" sz="1400" b="1" dirty="0"/>
              <a:t/>
            </a:r>
            <a:br>
              <a:rPr lang="el-GR" sz="1400" b="1" dirty="0"/>
            </a:br>
            <a:endParaRPr lang="el-GR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0042"/>
            <a:ext cx="9144000" cy="6357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lvl="0"/>
            <a:r>
              <a:rPr lang="el-GR" dirty="0" smtClean="0"/>
              <a:t>ο </a:t>
            </a:r>
            <a:r>
              <a:rPr lang="el-GR" b="1" i="1" dirty="0" err="1" smtClean="0">
                <a:solidFill>
                  <a:srgbClr val="FF0000"/>
                </a:solidFill>
              </a:rPr>
              <a:t>διαταρακτικός</a:t>
            </a:r>
            <a:r>
              <a:rPr lang="el-GR" b="1" i="1" dirty="0" smtClean="0">
                <a:solidFill>
                  <a:srgbClr val="FF0000"/>
                </a:solidFill>
              </a:rPr>
              <a:t> όρος</a:t>
            </a:r>
            <a:r>
              <a:rPr lang="el-GR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u </a:t>
            </a:r>
            <a:r>
              <a:rPr lang="el-GR" dirty="0" smtClean="0"/>
              <a:t>περιλαμβάνει:</a:t>
            </a:r>
            <a:endParaRPr lang="el-GR" sz="2800" dirty="0" smtClean="0"/>
          </a:p>
          <a:p>
            <a:pPr lvl="1" algn="just"/>
            <a:r>
              <a:rPr lang="el-GR" sz="3200" b="1" dirty="0" smtClean="0">
                <a:solidFill>
                  <a:srgbClr val="0070C0"/>
                </a:solidFill>
              </a:rPr>
              <a:t>ερμηνευτικές μεταβλητές που επηρεάζουν την μεταβλητή , αλλά δεν συμπεριλήφθησαν στο μοντέλο</a:t>
            </a:r>
            <a:r>
              <a:rPr lang="el-GR" sz="3200" dirty="0" smtClean="0"/>
              <a:t>. </a:t>
            </a:r>
            <a:r>
              <a:rPr lang="el-GR" sz="3200" b="1" dirty="0" smtClean="0"/>
              <a:t>Αιτίες παράληψης </a:t>
            </a:r>
            <a:r>
              <a:rPr lang="el-GR" sz="3200" dirty="0" smtClean="0"/>
              <a:t>των μεταβλητών είναι</a:t>
            </a:r>
            <a:r>
              <a:rPr lang="en-US" sz="3200" dirty="0" smtClean="0"/>
              <a:t>:</a:t>
            </a:r>
            <a:r>
              <a:rPr lang="el-GR" sz="3200" dirty="0" smtClean="0"/>
              <a:t>  </a:t>
            </a:r>
            <a:endParaRPr lang="en-US" sz="3200" dirty="0" smtClean="0"/>
          </a:p>
          <a:p>
            <a:pPr lvl="2"/>
            <a:r>
              <a:rPr lang="el-GR" sz="3200" b="1" dirty="0" smtClean="0"/>
              <a:t>η έλλειψη διαθέσιμων τιμών, </a:t>
            </a:r>
            <a:endParaRPr lang="en-US" sz="3200" b="1" dirty="0" smtClean="0"/>
          </a:p>
          <a:p>
            <a:pPr lvl="2"/>
            <a:r>
              <a:rPr lang="el-GR" sz="3200" b="1" dirty="0" smtClean="0"/>
              <a:t>η δυσκολία στην μέτρηση ορισμένων μεταβλητών και </a:t>
            </a:r>
            <a:endParaRPr lang="en-US" sz="3200" b="1" dirty="0" smtClean="0"/>
          </a:p>
          <a:p>
            <a:pPr lvl="2"/>
            <a:r>
              <a:rPr lang="el-GR" sz="3200" b="1" dirty="0" smtClean="0"/>
              <a:t>η “οικονομία” του μοντέλου </a:t>
            </a:r>
          </a:p>
          <a:p>
            <a:pPr lvl="1" algn="just"/>
            <a:r>
              <a:rPr lang="el-GR" sz="3200" b="1" dirty="0" smtClean="0">
                <a:solidFill>
                  <a:srgbClr val="0070C0"/>
                </a:solidFill>
              </a:rPr>
              <a:t>σφάλματα  μέτρησης των υπό εξέταση μεταβλητών.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endParaRPr lang="el-GR" dirty="0"/>
          </a:p>
        </p:txBody>
      </p:sp>
      <p:sp>
        <p:nvSpPr>
          <p:cNvPr id="4" name="3 - Δεξιό βέλος"/>
          <p:cNvSpPr/>
          <p:nvPr/>
        </p:nvSpPr>
        <p:spPr>
          <a:xfrm>
            <a:off x="8001024" y="6143644"/>
            <a:ext cx="857256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lvl="1" algn="just"/>
            <a:r>
              <a:rPr lang="el-GR" sz="3200" b="1" dirty="0" smtClean="0">
                <a:solidFill>
                  <a:srgbClr val="0070C0"/>
                </a:solidFill>
              </a:rPr>
              <a:t>σφάλματα που προέρχονται </a:t>
            </a:r>
          </a:p>
          <a:p>
            <a:pPr lvl="2" algn="just"/>
            <a:r>
              <a:rPr lang="el-GR" sz="3200" b="1" dirty="0" smtClean="0">
                <a:solidFill>
                  <a:srgbClr val="0070C0"/>
                </a:solidFill>
              </a:rPr>
              <a:t>είτε από την λανθασμένη διατύπωση της εξίσωσης παλινδρόμησης</a:t>
            </a:r>
            <a:r>
              <a:rPr lang="el-GR" sz="3200" dirty="0" smtClean="0"/>
              <a:t>, </a:t>
            </a:r>
          </a:p>
          <a:p>
            <a:pPr lvl="2" algn="just"/>
            <a:r>
              <a:rPr lang="el-GR" sz="3200" b="1" dirty="0" smtClean="0">
                <a:solidFill>
                  <a:srgbClr val="0070C0"/>
                </a:solidFill>
              </a:rPr>
              <a:t>είτε από το αρχικό θεωρητικό υπόδειγμα που έχει υιοθετηθεί για να περιγράψει το εν λόγω φυσικό φαινόμενο. 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 lvl="3"/>
            <a:r>
              <a:rPr lang="el-GR" sz="2400" dirty="0" smtClean="0"/>
              <a:t>Για παράδειγμα, μπορεί να έχει παραληφθεί από το μοντέλο η αλληλεπίδραση δυο μεταβλητών. </a:t>
            </a:r>
            <a:endParaRPr lang="en-US" sz="2400" dirty="0" smtClean="0"/>
          </a:p>
          <a:p>
            <a:pPr lvl="1"/>
            <a:r>
              <a:rPr lang="el-GR" sz="2600" b="1" dirty="0" smtClean="0">
                <a:solidFill>
                  <a:srgbClr val="0070C0"/>
                </a:solidFill>
              </a:rPr>
              <a:t>Είναι εργώδης ή και αδύνατη η λήψη αξιόπιστων μετρήσεων σε μεταβλητές που σχετίζονται με τα φυσικά φαινόμενα και την ανθρώπινη συμπεριφορά  όπως είναι η ψυχική διάθεση. </a:t>
            </a:r>
          </a:p>
          <a:p>
            <a:pPr algn="just"/>
            <a:r>
              <a:rPr lang="el-GR" sz="2600" b="1" dirty="0" smtClean="0">
                <a:solidFill>
                  <a:srgbClr val="FF0000"/>
                </a:solidFill>
              </a:rPr>
              <a:t>Όσο περισσότερες μεταβλητές χρησιμοποιούνται</a:t>
            </a:r>
            <a:r>
              <a:rPr lang="el-GR" sz="2600" dirty="0" smtClean="0"/>
              <a:t>, </a:t>
            </a:r>
            <a:r>
              <a:rPr lang="el-GR" sz="2600" b="1" dirty="0" smtClean="0"/>
              <a:t>τόσο μικρότερη είναι η αξιοπιστία των αποτελεσμάτων</a:t>
            </a:r>
            <a:r>
              <a:rPr lang="el-GR" sz="2600" dirty="0" smtClean="0"/>
              <a:t>  </a:t>
            </a:r>
            <a:r>
              <a:rPr lang="el-GR" sz="2600" b="1" dirty="0" smtClean="0"/>
              <a:t>της παλινδρόμησης, καθώς μειώνονται οι βαθμοί ελευθερίας.  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b="1" i="1" dirty="0" smtClean="0">
                <a:solidFill>
                  <a:srgbClr val="FF0000"/>
                </a:solidFill>
              </a:rPr>
              <a:t>Οικονομετρία</a:t>
            </a:r>
            <a:r>
              <a:rPr lang="el-GR" b="1" i="1" dirty="0" smtClean="0"/>
              <a:t> </a:t>
            </a:r>
            <a:r>
              <a:rPr lang="el-GR" dirty="0" err="1" smtClean="0"/>
              <a:t>ποσοτικοποιεί</a:t>
            </a:r>
            <a:r>
              <a:rPr lang="el-GR" dirty="0" smtClean="0"/>
              <a:t> </a:t>
            </a:r>
            <a:r>
              <a:rPr lang="el-GR" dirty="0"/>
              <a:t>τις σχέσεις μεταξύ μεταβλητών με βάση και αιτιολόγηση τη σχετική οικονομική </a:t>
            </a:r>
            <a:r>
              <a:rPr lang="el-GR" dirty="0" smtClean="0"/>
              <a:t>θεωρία </a:t>
            </a:r>
          </a:p>
          <a:p>
            <a:pPr algn="just"/>
            <a:r>
              <a:rPr lang="el-GR" b="1" dirty="0" smtClean="0">
                <a:solidFill>
                  <a:srgbClr val="FF0000"/>
                </a:solidFill>
              </a:rPr>
              <a:t>Έχει στόχο </a:t>
            </a:r>
          </a:p>
          <a:p>
            <a:pPr lvl="1" algn="just"/>
            <a:r>
              <a:rPr lang="el-GR" dirty="0" smtClean="0"/>
              <a:t>όχι </a:t>
            </a:r>
            <a:r>
              <a:rPr lang="el-GR" dirty="0"/>
              <a:t>μόνο την </a:t>
            </a:r>
            <a:r>
              <a:rPr lang="el-GR" b="1" i="1" dirty="0"/>
              <a:t>επαλήθευση</a:t>
            </a:r>
            <a:r>
              <a:rPr lang="el-GR" dirty="0"/>
              <a:t> των εν λόγω σχέσεων, </a:t>
            </a:r>
            <a:endParaRPr lang="el-GR" dirty="0" smtClean="0"/>
          </a:p>
          <a:p>
            <a:pPr lvl="1" algn="just"/>
            <a:r>
              <a:rPr lang="el-GR" dirty="0" smtClean="0"/>
              <a:t>αλλά </a:t>
            </a:r>
            <a:r>
              <a:rPr lang="el-GR" dirty="0"/>
              <a:t>και την </a:t>
            </a:r>
            <a:r>
              <a:rPr lang="el-GR" b="1" i="1" dirty="0"/>
              <a:t>πρόβλεψη</a:t>
            </a:r>
            <a:r>
              <a:rPr lang="el-GR" dirty="0"/>
              <a:t>, </a:t>
            </a:r>
            <a:endParaRPr lang="el-GR" dirty="0" smtClean="0"/>
          </a:p>
          <a:p>
            <a:pPr lvl="1" algn="just"/>
            <a:r>
              <a:rPr lang="el-GR" dirty="0" smtClean="0"/>
              <a:t>καθώς </a:t>
            </a:r>
            <a:r>
              <a:rPr lang="el-GR" dirty="0"/>
              <a:t>επίσης και τη </a:t>
            </a:r>
            <a:r>
              <a:rPr lang="el-GR" b="1" dirty="0"/>
              <a:t>διατύπωση νέων σχέσεων</a:t>
            </a:r>
            <a:r>
              <a:rPr lang="el-GR" dirty="0"/>
              <a:t>. </a:t>
            </a:r>
          </a:p>
          <a:p>
            <a:pPr algn="just"/>
            <a:r>
              <a:rPr lang="el-GR" dirty="0"/>
              <a:t>Οι οικονομετρικές μέθοδοι χρησιμοποιούνται σε όλους σχεδόν τους κλάδους των οικονομικών, όπως </a:t>
            </a:r>
            <a:endParaRPr lang="el-GR" dirty="0" smtClean="0"/>
          </a:p>
          <a:p>
            <a:pPr lvl="1" algn="just"/>
            <a:r>
              <a:rPr lang="el-GR" dirty="0" smtClean="0"/>
              <a:t>τα </a:t>
            </a:r>
            <a:r>
              <a:rPr lang="el-GR" dirty="0"/>
              <a:t>χρηματοοικονομικά, </a:t>
            </a:r>
            <a:endParaRPr lang="el-GR" dirty="0" smtClean="0"/>
          </a:p>
          <a:p>
            <a:pPr lvl="1" algn="just"/>
            <a:r>
              <a:rPr lang="el-GR" dirty="0" smtClean="0"/>
              <a:t>η </a:t>
            </a:r>
            <a:r>
              <a:rPr lang="el-GR" dirty="0"/>
              <a:t>μικροοικονομική, </a:t>
            </a:r>
            <a:endParaRPr lang="el-GR" dirty="0" smtClean="0"/>
          </a:p>
          <a:p>
            <a:pPr lvl="1" algn="just"/>
            <a:r>
              <a:rPr lang="el-GR" dirty="0" smtClean="0"/>
              <a:t>η </a:t>
            </a:r>
            <a:r>
              <a:rPr lang="el-GR" dirty="0"/>
              <a:t>μακροοικονομική, </a:t>
            </a:r>
            <a:endParaRPr lang="el-GR" dirty="0" smtClean="0"/>
          </a:p>
          <a:p>
            <a:pPr lvl="1" algn="just"/>
            <a:r>
              <a:rPr lang="el-GR" dirty="0" smtClean="0"/>
              <a:t>η </a:t>
            </a:r>
            <a:r>
              <a:rPr lang="el-GR" dirty="0"/>
              <a:t>οικονομική της εργασίας, </a:t>
            </a:r>
            <a:endParaRPr lang="el-GR" dirty="0" smtClean="0"/>
          </a:p>
          <a:p>
            <a:pPr lvl="1" algn="just"/>
            <a:r>
              <a:rPr lang="el-GR" dirty="0" smtClean="0"/>
              <a:t>η </a:t>
            </a:r>
            <a:r>
              <a:rPr lang="el-GR" dirty="0"/>
              <a:t>οικονομική της υγείας, κλπ. 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l-GR" sz="2800" dirty="0" smtClean="0"/>
              <a:t>Έστω το στοχαστικό μοντέλο της απλή παλινδρόμησης: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pPr algn="just"/>
            <a:r>
              <a:rPr lang="en-US" sz="2800" dirty="0" smtClean="0"/>
              <a:t>H</a:t>
            </a:r>
            <a:r>
              <a:rPr lang="el-GR" sz="2800" dirty="0" smtClean="0"/>
              <a:t> μεταβλητή </a:t>
            </a:r>
            <a:r>
              <a:rPr lang="en-US" sz="2800" dirty="0" smtClean="0"/>
              <a:t>Y</a:t>
            </a:r>
            <a:r>
              <a:rPr lang="el-GR" sz="2800" dirty="0" smtClean="0"/>
              <a:t> είναι στοχαστική, γεγονός που καθιστά </a:t>
            </a:r>
            <a:r>
              <a:rPr lang="el-GR" sz="2800" b="1" i="1" dirty="0" smtClean="0"/>
              <a:t>στοχαστικό ή τυχαίο</a:t>
            </a:r>
            <a:r>
              <a:rPr lang="el-GR" sz="2800" dirty="0" smtClean="0"/>
              <a:t> και το </a:t>
            </a:r>
            <a:r>
              <a:rPr lang="el-GR" sz="2800" b="1" i="1" dirty="0" err="1" smtClean="0"/>
              <a:t>διαταρακτικό</a:t>
            </a:r>
            <a:r>
              <a:rPr lang="el-GR" sz="2800" dirty="0" smtClean="0"/>
              <a:t> </a:t>
            </a:r>
            <a:r>
              <a:rPr lang="el-GR" sz="2800" b="1" i="1" dirty="0" smtClean="0"/>
              <a:t>όρο</a:t>
            </a:r>
            <a:r>
              <a:rPr lang="el-GR" sz="2800" dirty="0" smtClean="0"/>
              <a:t> , </a:t>
            </a:r>
            <a:endParaRPr lang="en-US" sz="2800" dirty="0" smtClean="0"/>
          </a:p>
          <a:p>
            <a:pPr lvl="1" algn="just"/>
            <a:r>
              <a:rPr lang="el-GR" dirty="0" smtClean="0"/>
              <a:t>καθώς το πρώτο μέρος της εξίσωσης  εξαρτάται μόνο από τη μεταβλητή </a:t>
            </a:r>
            <a:r>
              <a:rPr lang="en-US" dirty="0" smtClean="0"/>
              <a:t>X</a:t>
            </a:r>
            <a:r>
              <a:rPr lang="el-GR" dirty="0" smtClean="0"/>
              <a:t>, την οποία θεωρήσαμε καθορισμένη </a:t>
            </a:r>
            <a:endParaRPr lang="en-US" dirty="0" smtClean="0"/>
          </a:p>
          <a:p>
            <a:pPr lvl="2" algn="just"/>
            <a:r>
              <a:rPr lang="el-GR" sz="2800" b="1" i="1" dirty="0" smtClean="0"/>
              <a:t>συστηματικό μέρος της εξίσωσης</a:t>
            </a:r>
            <a:r>
              <a:rPr lang="el-GR" sz="2800" dirty="0" smtClean="0"/>
              <a:t>.  </a:t>
            </a:r>
            <a:endParaRPr lang="en-US" sz="2800" dirty="0" smtClean="0"/>
          </a:p>
          <a:p>
            <a:pPr lvl="1" algn="just"/>
            <a:r>
              <a:rPr lang="el-GR" dirty="0" smtClean="0"/>
              <a:t>Με άλλα λόγια, σε κάθε τιμή της μεταβλητής </a:t>
            </a:r>
            <a:r>
              <a:rPr lang="en-US" dirty="0" smtClean="0"/>
              <a:t>X</a:t>
            </a:r>
            <a:r>
              <a:rPr lang="el-GR" dirty="0" smtClean="0"/>
              <a:t>, λόγω του τυχαίου όρου </a:t>
            </a:r>
            <a:r>
              <a:rPr lang="en-US" dirty="0" smtClean="0"/>
              <a:t>u</a:t>
            </a:r>
            <a:r>
              <a:rPr lang="el-GR" dirty="0" smtClean="0"/>
              <a:t>, αντιστοιχεί πλήθος τιμών της μεταβλητής </a:t>
            </a:r>
            <a:r>
              <a:rPr lang="en-US" dirty="0" smtClean="0"/>
              <a:t>Y</a:t>
            </a:r>
            <a:r>
              <a:rPr lang="el-GR" dirty="0" smtClean="0"/>
              <a:t> ή αλλιώς  μια κατανομή της μεταβλητής </a:t>
            </a:r>
            <a:r>
              <a:rPr lang="en-US" dirty="0" smtClean="0"/>
              <a:t>Y</a:t>
            </a:r>
            <a:r>
              <a:rPr lang="el-GR" dirty="0" smtClean="0"/>
              <a:t>. </a:t>
            </a:r>
          </a:p>
          <a:p>
            <a:endParaRPr lang="el-GR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785793"/>
            <a:ext cx="2428892" cy="4366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>
            <a:normAutofit/>
          </a:bodyPr>
          <a:lstStyle/>
          <a:p>
            <a:pPr algn="just"/>
            <a:r>
              <a:rPr lang="el-GR" sz="2400" dirty="0" smtClean="0"/>
              <a:t>Στόχος της παλινδρόμησης είναι η εύρεση της </a:t>
            </a:r>
            <a:r>
              <a:rPr lang="el-GR" sz="2400" b="1" i="1" dirty="0" smtClean="0"/>
              <a:t>πληθυσμιακής γραμμής παλινδρόμησης</a:t>
            </a:r>
            <a:r>
              <a:rPr lang="el-GR" sz="2400" b="1" dirty="0" smtClean="0"/>
              <a:t> </a:t>
            </a:r>
            <a:r>
              <a:rPr lang="el-GR" sz="2400" dirty="0" smtClean="0"/>
              <a:t>με τη χρήση του διαθέσιμου στατιστικού τυχαίου δείγματος των  </a:t>
            </a:r>
            <a:r>
              <a:rPr lang="en-US" sz="2400" dirty="0" smtClean="0"/>
              <a:t>n </a:t>
            </a:r>
            <a:r>
              <a:rPr lang="el-GR" sz="2400" dirty="0" smtClean="0"/>
              <a:t>παρατηρήσεων. </a:t>
            </a:r>
            <a:endParaRPr lang="en-US" sz="2400" dirty="0" smtClean="0"/>
          </a:p>
          <a:p>
            <a:pPr algn="just"/>
            <a:r>
              <a:rPr lang="el-GR" sz="2400" dirty="0" smtClean="0"/>
              <a:t>Η πληθυσμιακή γραμμή παλινδρόμησης είναι ευθεία που διαμορφώνεται από την υπό συνθήκη μέση τιμή της μεταβλητής  </a:t>
            </a:r>
            <a:r>
              <a:rPr lang="en-US" sz="2400" dirty="0" smtClean="0"/>
              <a:t>Y </a:t>
            </a:r>
            <a:r>
              <a:rPr lang="el-GR" sz="2400" dirty="0" smtClean="0"/>
              <a:t>σε κάθε επίπεδο της μεταβλητής </a:t>
            </a:r>
            <a:r>
              <a:rPr lang="en-US" sz="2400" dirty="0" smtClean="0"/>
              <a:t> X</a:t>
            </a:r>
            <a:r>
              <a:rPr lang="el-GR" sz="2400" dirty="0" smtClean="0"/>
              <a:t>, </a:t>
            </a:r>
            <a:endParaRPr lang="en-US" sz="2400" dirty="0" smtClean="0"/>
          </a:p>
          <a:p>
            <a:pPr algn="just"/>
            <a:endParaRPr lang="el-GR" sz="2800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2357430"/>
            <a:ext cx="3786214" cy="593916"/>
          </a:xfrm>
          <a:prstGeom prst="rect">
            <a:avLst/>
          </a:prstGeom>
          <a:noFill/>
        </p:spPr>
      </p:pic>
      <p:sp>
        <p:nvSpPr>
          <p:cNvPr id="33856" name="Rectangle 6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pSp>
        <p:nvGrpSpPr>
          <p:cNvPr id="33795" name="Group 3"/>
          <p:cNvGrpSpPr>
            <a:grpSpLocks/>
          </p:cNvGrpSpPr>
          <p:nvPr/>
        </p:nvGrpSpPr>
        <p:grpSpPr bwMode="auto">
          <a:xfrm>
            <a:off x="0" y="3071810"/>
            <a:ext cx="8929718" cy="3786190"/>
            <a:chOff x="2390" y="3521"/>
            <a:chExt cx="6526" cy="4458"/>
          </a:xfrm>
        </p:grpSpPr>
        <p:sp>
          <p:nvSpPr>
            <p:cNvPr id="33855" name="AutoShape 63"/>
            <p:cNvSpPr>
              <a:spLocks noChangeShapeType="1"/>
            </p:cNvSpPr>
            <p:nvPr/>
          </p:nvSpPr>
          <p:spPr bwMode="auto">
            <a:xfrm flipV="1">
              <a:off x="2405" y="3521"/>
              <a:ext cx="0" cy="445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54" name="AutoShape 62"/>
            <p:cNvSpPr>
              <a:spLocks noChangeShapeType="1"/>
            </p:cNvSpPr>
            <p:nvPr/>
          </p:nvSpPr>
          <p:spPr bwMode="auto">
            <a:xfrm>
              <a:off x="2405" y="7979"/>
              <a:ext cx="651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53" name="AutoShape 61"/>
            <p:cNvSpPr>
              <a:spLocks noChangeShapeType="1"/>
            </p:cNvSpPr>
            <p:nvPr/>
          </p:nvSpPr>
          <p:spPr bwMode="auto">
            <a:xfrm rot="634707" flipV="1">
              <a:off x="3684" y="5536"/>
              <a:ext cx="4488" cy="119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52" name="Freeform 60"/>
            <p:cNvSpPr>
              <a:spLocks/>
            </p:cNvSpPr>
            <p:nvPr/>
          </p:nvSpPr>
          <p:spPr bwMode="auto">
            <a:xfrm rot="-24893866">
              <a:off x="3348" y="5606"/>
              <a:ext cx="2394" cy="675"/>
            </a:xfrm>
            <a:custGeom>
              <a:avLst/>
              <a:gdLst/>
              <a:ahLst/>
              <a:cxnLst>
                <a:cxn ang="0">
                  <a:pos x="0" y="812"/>
                </a:cxn>
                <a:cxn ang="0">
                  <a:pos x="720" y="796"/>
                </a:cxn>
                <a:cxn ang="0">
                  <a:pos x="1853" y="0"/>
                </a:cxn>
                <a:cxn ang="0">
                  <a:pos x="2788" y="796"/>
                </a:cxn>
                <a:cxn ang="0">
                  <a:pos x="3538" y="888"/>
                </a:cxn>
              </a:cxnLst>
              <a:rect l="0" t="0" r="r" b="b"/>
              <a:pathLst>
                <a:path w="3538" h="944">
                  <a:moveTo>
                    <a:pt x="0" y="812"/>
                  </a:moveTo>
                  <a:cubicBezTo>
                    <a:pt x="205" y="871"/>
                    <a:pt x="411" y="931"/>
                    <a:pt x="720" y="796"/>
                  </a:cubicBezTo>
                  <a:cubicBezTo>
                    <a:pt x="1029" y="661"/>
                    <a:pt x="1508" y="0"/>
                    <a:pt x="1853" y="0"/>
                  </a:cubicBezTo>
                  <a:cubicBezTo>
                    <a:pt x="2198" y="0"/>
                    <a:pt x="2507" y="648"/>
                    <a:pt x="2788" y="796"/>
                  </a:cubicBezTo>
                  <a:cubicBezTo>
                    <a:pt x="3069" y="944"/>
                    <a:pt x="3303" y="916"/>
                    <a:pt x="3538" y="888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51" name="Freeform 59"/>
            <p:cNvSpPr>
              <a:spLocks/>
            </p:cNvSpPr>
            <p:nvPr/>
          </p:nvSpPr>
          <p:spPr bwMode="auto">
            <a:xfrm rot="-24893866">
              <a:off x="4576" y="5597"/>
              <a:ext cx="2394" cy="675"/>
            </a:xfrm>
            <a:custGeom>
              <a:avLst/>
              <a:gdLst/>
              <a:ahLst/>
              <a:cxnLst>
                <a:cxn ang="0">
                  <a:pos x="0" y="812"/>
                </a:cxn>
                <a:cxn ang="0">
                  <a:pos x="720" y="796"/>
                </a:cxn>
                <a:cxn ang="0">
                  <a:pos x="1853" y="0"/>
                </a:cxn>
                <a:cxn ang="0">
                  <a:pos x="2788" y="796"/>
                </a:cxn>
                <a:cxn ang="0">
                  <a:pos x="3538" y="888"/>
                </a:cxn>
              </a:cxnLst>
              <a:rect l="0" t="0" r="r" b="b"/>
              <a:pathLst>
                <a:path w="3538" h="944">
                  <a:moveTo>
                    <a:pt x="0" y="812"/>
                  </a:moveTo>
                  <a:cubicBezTo>
                    <a:pt x="205" y="871"/>
                    <a:pt x="411" y="931"/>
                    <a:pt x="720" y="796"/>
                  </a:cubicBezTo>
                  <a:cubicBezTo>
                    <a:pt x="1029" y="661"/>
                    <a:pt x="1508" y="0"/>
                    <a:pt x="1853" y="0"/>
                  </a:cubicBezTo>
                  <a:cubicBezTo>
                    <a:pt x="2198" y="0"/>
                    <a:pt x="2507" y="648"/>
                    <a:pt x="2788" y="796"/>
                  </a:cubicBezTo>
                  <a:cubicBezTo>
                    <a:pt x="3069" y="944"/>
                    <a:pt x="3303" y="916"/>
                    <a:pt x="3538" y="888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50" name="Freeform 58"/>
            <p:cNvSpPr>
              <a:spLocks/>
            </p:cNvSpPr>
            <p:nvPr/>
          </p:nvSpPr>
          <p:spPr bwMode="auto">
            <a:xfrm rot="-24893866">
              <a:off x="5782" y="5513"/>
              <a:ext cx="2394" cy="675"/>
            </a:xfrm>
            <a:custGeom>
              <a:avLst/>
              <a:gdLst/>
              <a:ahLst/>
              <a:cxnLst>
                <a:cxn ang="0">
                  <a:pos x="0" y="812"/>
                </a:cxn>
                <a:cxn ang="0">
                  <a:pos x="720" y="796"/>
                </a:cxn>
                <a:cxn ang="0">
                  <a:pos x="1853" y="0"/>
                </a:cxn>
                <a:cxn ang="0">
                  <a:pos x="2788" y="796"/>
                </a:cxn>
                <a:cxn ang="0">
                  <a:pos x="3538" y="888"/>
                </a:cxn>
              </a:cxnLst>
              <a:rect l="0" t="0" r="r" b="b"/>
              <a:pathLst>
                <a:path w="3538" h="944">
                  <a:moveTo>
                    <a:pt x="0" y="812"/>
                  </a:moveTo>
                  <a:cubicBezTo>
                    <a:pt x="205" y="871"/>
                    <a:pt x="411" y="931"/>
                    <a:pt x="720" y="796"/>
                  </a:cubicBezTo>
                  <a:cubicBezTo>
                    <a:pt x="1029" y="661"/>
                    <a:pt x="1508" y="0"/>
                    <a:pt x="1853" y="0"/>
                  </a:cubicBezTo>
                  <a:cubicBezTo>
                    <a:pt x="2198" y="0"/>
                    <a:pt x="2507" y="648"/>
                    <a:pt x="2788" y="796"/>
                  </a:cubicBezTo>
                  <a:cubicBezTo>
                    <a:pt x="3069" y="944"/>
                    <a:pt x="3303" y="916"/>
                    <a:pt x="3538" y="888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49" name="AutoShape 57"/>
            <p:cNvSpPr>
              <a:spLocks noChangeShapeType="1"/>
            </p:cNvSpPr>
            <p:nvPr/>
          </p:nvSpPr>
          <p:spPr bwMode="auto">
            <a:xfrm rot="637394" flipV="1">
              <a:off x="4017" y="4837"/>
              <a:ext cx="1409" cy="29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48" name="AutoShape 56"/>
            <p:cNvSpPr>
              <a:spLocks noChangeShapeType="1"/>
            </p:cNvSpPr>
            <p:nvPr/>
          </p:nvSpPr>
          <p:spPr bwMode="auto">
            <a:xfrm rot="637394" flipV="1">
              <a:off x="5217" y="4856"/>
              <a:ext cx="1409" cy="29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47" name="AutoShape 55"/>
            <p:cNvSpPr>
              <a:spLocks noChangeShapeType="1"/>
            </p:cNvSpPr>
            <p:nvPr/>
          </p:nvSpPr>
          <p:spPr bwMode="auto">
            <a:xfrm rot="637394" flipV="1">
              <a:off x="6492" y="4646"/>
              <a:ext cx="1409" cy="29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46" name="AutoShape 54"/>
            <p:cNvSpPr>
              <a:spLocks noChangeShapeType="1"/>
            </p:cNvSpPr>
            <p:nvPr/>
          </p:nvSpPr>
          <p:spPr bwMode="auto">
            <a:xfrm flipV="1">
              <a:off x="2390" y="4346"/>
              <a:ext cx="1945" cy="361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45" name="AutoShape 53"/>
            <p:cNvSpPr>
              <a:spLocks noChangeShapeType="1"/>
            </p:cNvSpPr>
            <p:nvPr/>
          </p:nvSpPr>
          <p:spPr bwMode="auto">
            <a:xfrm>
              <a:off x="4309" y="5728"/>
              <a:ext cx="483" cy="48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44" name="AutoShape 52"/>
            <p:cNvSpPr>
              <a:spLocks noChangeShapeType="1"/>
            </p:cNvSpPr>
            <p:nvPr/>
          </p:nvSpPr>
          <p:spPr bwMode="auto">
            <a:xfrm>
              <a:off x="5533" y="5706"/>
              <a:ext cx="577" cy="4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43" name="AutoShape 51"/>
            <p:cNvSpPr>
              <a:spLocks noChangeShapeType="1"/>
            </p:cNvSpPr>
            <p:nvPr/>
          </p:nvSpPr>
          <p:spPr bwMode="auto">
            <a:xfrm>
              <a:off x="6734" y="5634"/>
              <a:ext cx="515" cy="40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42" name="AutoShape 50"/>
            <p:cNvSpPr>
              <a:spLocks noChangeArrowheads="1"/>
            </p:cNvSpPr>
            <p:nvPr/>
          </p:nvSpPr>
          <p:spPr bwMode="auto">
            <a:xfrm flipV="1">
              <a:off x="4785" y="5925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41" name="AutoShape 49"/>
            <p:cNvSpPr>
              <a:spLocks noChangeArrowheads="1"/>
            </p:cNvSpPr>
            <p:nvPr/>
          </p:nvSpPr>
          <p:spPr bwMode="auto">
            <a:xfrm flipV="1">
              <a:off x="5146" y="5991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40" name="AutoShape 48"/>
            <p:cNvSpPr>
              <a:spLocks noChangeArrowheads="1"/>
            </p:cNvSpPr>
            <p:nvPr/>
          </p:nvSpPr>
          <p:spPr bwMode="auto">
            <a:xfrm flipV="1">
              <a:off x="4393" y="6302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39" name="AutoShape 47"/>
            <p:cNvSpPr>
              <a:spLocks noChangeArrowheads="1"/>
            </p:cNvSpPr>
            <p:nvPr/>
          </p:nvSpPr>
          <p:spPr bwMode="auto">
            <a:xfrm flipV="1">
              <a:off x="6071" y="5819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38" name="AutoShape 46"/>
            <p:cNvSpPr>
              <a:spLocks noChangeArrowheads="1"/>
            </p:cNvSpPr>
            <p:nvPr/>
          </p:nvSpPr>
          <p:spPr bwMode="auto">
            <a:xfrm flipV="1">
              <a:off x="5689" y="5964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37" name="AutoShape 45"/>
            <p:cNvSpPr>
              <a:spLocks noChangeArrowheads="1"/>
            </p:cNvSpPr>
            <p:nvPr/>
          </p:nvSpPr>
          <p:spPr bwMode="auto">
            <a:xfrm flipV="1">
              <a:off x="6142" y="6212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36" name="AutoShape 44"/>
            <p:cNvSpPr>
              <a:spLocks noChangeArrowheads="1"/>
            </p:cNvSpPr>
            <p:nvPr/>
          </p:nvSpPr>
          <p:spPr bwMode="auto">
            <a:xfrm flipV="1">
              <a:off x="6339" y="5991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35" name="AutoShape 43"/>
            <p:cNvSpPr>
              <a:spLocks noChangeArrowheads="1"/>
            </p:cNvSpPr>
            <p:nvPr/>
          </p:nvSpPr>
          <p:spPr bwMode="auto">
            <a:xfrm flipV="1">
              <a:off x="6078" y="6405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34" name="AutoShape 42"/>
            <p:cNvSpPr>
              <a:spLocks noChangeArrowheads="1"/>
            </p:cNvSpPr>
            <p:nvPr/>
          </p:nvSpPr>
          <p:spPr bwMode="auto">
            <a:xfrm flipV="1">
              <a:off x="6318" y="6217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33" name="AutoShape 41"/>
            <p:cNvSpPr>
              <a:spLocks noChangeArrowheads="1"/>
            </p:cNvSpPr>
            <p:nvPr/>
          </p:nvSpPr>
          <p:spPr bwMode="auto">
            <a:xfrm flipV="1">
              <a:off x="5618" y="6283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32" name="AutoShape 40"/>
            <p:cNvSpPr>
              <a:spLocks noChangeArrowheads="1"/>
            </p:cNvSpPr>
            <p:nvPr/>
          </p:nvSpPr>
          <p:spPr bwMode="auto">
            <a:xfrm flipV="1">
              <a:off x="6382" y="6452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31" name="AutoShape 39"/>
            <p:cNvSpPr>
              <a:spLocks noChangeArrowheads="1"/>
            </p:cNvSpPr>
            <p:nvPr/>
          </p:nvSpPr>
          <p:spPr bwMode="auto">
            <a:xfrm flipV="1">
              <a:off x="6579" y="6231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30" name="AutoShape 38"/>
            <p:cNvSpPr>
              <a:spLocks noChangeArrowheads="1"/>
            </p:cNvSpPr>
            <p:nvPr/>
          </p:nvSpPr>
          <p:spPr bwMode="auto">
            <a:xfrm flipV="1">
              <a:off x="6318" y="6645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29" name="AutoShape 37"/>
            <p:cNvSpPr>
              <a:spLocks noChangeArrowheads="1"/>
            </p:cNvSpPr>
            <p:nvPr/>
          </p:nvSpPr>
          <p:spPr bwMode="auto">
            <a:xfrm flipV="1">
              <a:off x="6551" y="6299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28" name="AutoShape 36"/>
            <p:cNvSpPr>
              <a:spLocks noChangeArrowheads="1"/>
            </p:cNvSpPr>
            <p:nvPr/>
          </p:nvSpPr>
          <p:spPr bwMode="auto">
            <a:xfrm flipV="1">
              <a:off x="5903" y="6523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27" name="AutoShape 35"/>
            <p:cNvSpPr>
              <a:spLocks noChangeArrowheads="1"/>
            </p:cNvSpPr>
            <p:nvPr/>
          </p:nvSpPr>
          <p:spPr bwMode="auto">
            <a:xfrm flipV="1">
              <a:off x="6819" y="6729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26" name="AutoShape 34"/>
            <p:cNvSpPr>
              <a:spLocks noChangeArrowheads="1"/>
            </p:cNvSpPr>
            <p:nvPr/>
          </p:nvSpPr>
          <p:spPr bwMode="auto">
            <a:xfrm flipV="1">
              <a:off x="6819" y="6471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25" name="AutoShape 33"/>
            <p:cNvSpPr>
              <a:spLocks noChangeArrowheads="1"/>
            </p:cNvSpPr>
            <p:nvPr/>
          </p:nvSpPr>
          <p:spPr bwMode="auto">
            <a:xfrm flipV="1">
              <a:off x="6679" y="6956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24" name="AutoShape 32"/>
            <p:cNvSpPr>
              <a:spLocks noChangeArrowheads="1"/>
            </p:cNvSpPr>
            <p:nvPr/>
          </p:nvSpPr>
          <p:spPr bwMode="auto">
            <a:xfrm flipV="1">
              <a:off x="7156" y="5824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23" name="AutoShape 31"/>
            <p:cNvSpPr>
              <a:spLocks noChangeArrowheads="1"/>
            </p:cNvSpPr>
            <p:nvPr/>
          </p:nvSpPr>
          <p:spPr bwMode="auto">
            <a:xfrm flipV="1">
              <a:off x="6988" y="5930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22" name="AutoShape 30"/>
            <p:cNvSpPr>
              <a:spLocks noChangeArrowheads="1"/>
            </p:cNvSpPr>
            <p:nvPr/>
          </p:nvSpPr>
          <p:spPr bwMode="auto">
            <a:xfrm flipV="1">
              <a:off x="7227" y="6217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21" name="AutoShape 29"/>
            <p:cNvSpPr>
              <a:spLocks noChangeArrowheads="1"/>
            </p:cNvSpPr>
            <p:nvPr/>
          </p:nvSpPr>
          <p:spPr bwMode="auto">
            <a:xfrm flipV="1">
              <a:off x="7510" y="6082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20" name="AutoShape 28"/>
            <p:cNvSpPr>
              <a:spLocks noChangeArrowheads="1"/>
            </p:cNvSpPr>
            <p:nvPr/>
          </p:nvSpPr>
          <p:spPr bwMode="auto">
            <a:xfrm flipV="1">
              <a:off x="7163" y="6410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19" name="AutoShape 27"/>
            <p:cNvSpPr>
              <a:spLocks noChangeArrowheads="1"/>
            </p:cNvSpPr>
            <p:nvPr/>
          </p:nvSpPr>
          <p:spPr bwMode="auto">
            <a:xfrm flipV="1">
              <a:off x="4785" y="5751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18" name="AutoShape 26"/>
            <p:cNvSpPr>
              <a:spLocks noChangeArrowheads="1"/>
            </p:cNvSpPr>
            <p:nvPr/>
          </p:nvSpPr>
          <p:spPr bwMode="auto">
            <a:xfrm flipV="1">
              <a:off x="4617" y="5857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17" name="AutoShape 25"/>
            <p:cNvSpPr>
              <a:spLocks noChangeArrowheads="1"/>
            </p:cNvSpPr>
            <p:nvPr/>
          </p:nvSpPr>
          <p:spPr bwMode="auto">
            <a:xfrm flipV="1">
              <a:off x="4863" y="6275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16" name="AutoShape 24"/>
            <p:cNvSpPr>
              <a:spLocks noChangeArrowheads="1"/>
            </p:cNvSpPr>
            <p:nvPr/>
          </p:nvSpPr>
          <p:spPr bwMode="auto">
            <a:xfrm flipV="1">
              <a:off x="5167" y="5748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15" name="AutoShape 23"/>
            <p:cNvSpPr>
              <a:spLocks noChangeArrowheads="1"/>
            </p:cNvSpPr>
            <p:nvPr/>
          </p:nvSpPr>
          <p:spPr bwMode="auto">
            <a:xfrm flipV="1">
              <a:off x="4792" y="6337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14" name="AutoShape 22"/>
            <p:cNvSpPr>
              <a:spLocks noChangeArrowheads="1"/>
            </p:cNvSpPr>
            <p:nvPr/>
          </p:nvSpPr>
          <p:spPr bwMode="auto">
            <a:xfrm flipV="1">
              <a:off x="5075" y="6266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13" name="AutoShape 21"/>
            <p:cNvSpPr>
              <a:spLocks noChangeArrowheads="1"/>
            </p:cNvSpPr>
            <p:nvPr/>
          </p:nvSpPr>
          <p:spPr bwMode="auto">
            <a:xfrm flipV="1">
              <a:off x="5096" y="6384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12" name="AutoShape 20"/>
            <p:cNvSpPr>
              <a:spLocks noChangeArrowheads="1"/>
            </p:cNvSpPr>
            <p:nvPr/>
          </p:nvSpPr>
          <p:spPr bwMode="auto">
            <a:xfrm flipV="1">
              <a:off x="5293" y="6035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11" name="AutoShape 19"/>
            <p:cNvSpPr>
              <a:spLocks noChangeArrowheads="1"/>
            </p:cNvSpPr>
            <p:nvPr/>
          </p:nvSpPr>
          <p:spPr bwMode="auto">
            <a:xfrm flipV="1">
              <a:off x="5032" y="6577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10" name="AutoShape 18"/>
            <p:cNvSpPr>
              <a:spLocks noChangeArrowheads="1"/>
            </p:cNvSpPr>
            <p:nvPr/>
          </p:nvSpPr>
          <p:spPr bwMode="auto">
            <a:xfrm flipV="1">
              <a:off x="5265" y="6231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9" name="AutoShape 17"/>
            <p:cNvSpPr>
              <a:spLocks noChangeArrowheads="1"/>
            </p:cNvSpPr>
            <p:nvPr/>
          </p:nvSpPr>
          <p:spPr bwMode="auto">
            <a:xfrm flipV="1">
              <a:off x="4617" y="6455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8" name="AutoShape 16"/>
            <p:cNvSpPr>
              <a:spLocks noChangeArrowheads="1"/>
            </p:cNvSpPr>
            <p:nvPr/>
          </p:nvSpPr>
          <p:spPr bwMode="auto">
            <a:xfrm flipV="1">
              <a:off x="5426" y="6405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7" name="AutoShape 15"/>
            <p:cNvSpPr>
              <a:spLocks noChangeArrowheads="1"/>
            </p:cNvSpPr>
            <p:nvPr/>
          </p:nvSpPr>
          <p:spPr bwMode="auto">
            <a:xfrm flipV="1">
              <a:off x="5832" y="5748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6" name="AutoShape 14"/>
            <p:cNvSpPr>
              <a:spLocks noChangeArrowheads="1"/>
            </p:cNvSpPr>
            <p:nvPr/>
          </p:nvSpPr>
          <p:spPr bwMode="auto">
            <a:xfrm flipV="1">
              <a:off x="7074" y="5626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5" name="AutoShape 13"/>
            <p:cNvSpPr>
              <a:spLocks noChangeArrowheads="1"/>
            </p:cNvSpPr>
            <p:nvPr/>
          </p:nvSpPr>
          <p:spPr bwMode="auto">
            <a:xfrm flipV="1">
              <a:off x="6382" y="5859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4" name="AutoShape 12"/>
            <p:cNvSpPr>
              <a:spLocks noChangeArrowheads="1"/>
            </p:cNvSpPr>
            <p:nvPr/>
          </p:nvSpPr>
          <p:spPr bwMode="auto">
            <a:xfrm flipV="1">
              <a:off x="7510" y="5692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3" name="AutoShape 11"/>
            <p:cNvSpPr>
              <a:spLocks noChangeArrowheads="1"/>
            </p:cNvSpPr>
            <p:nvPr/>
          </p:nvSpPr>
          <p:spPr bwMode="auto">
            <a:xfrm flipV="1">
              <a:off x="7249" y="6106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2" name="AutoShape 10"/>
            <p:cNvSpPr>
              <a:spLocks noChangeArrowheads="1"/>
            </p:cNvSpPr>
            <p:nvPr/>
          </p:nvSpPr>
          <p:spPr bwMode="auto">
            <a:xfrm flipV="1">
              <a:off x="7489" y="5918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1" name="AutoShape 9"/>
            <p:cNvSpPr>
              <a:spLocks noChangeArrowheads="1"/>
            </p:cNvSpPr>
            <p:nvPr/>
          </p:nvSpPr>
          <p:spPr bwMode="auto">
            <a:xfrm flipV="1">
              <a:off x="7553" y="6153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0" name="AutoShape 8"/>
            <p:cNvSpPr>
              <a:spLocks noChangeArrowheads="1"/>
            </p:cNvSpPr>
            <p:nvPr/>
          </p:nvSpPr>
          <p:spPr bwMode="auto">
            <a:xfrm flipV="1">
              <a:off x="7750" y="5996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799" name="AutoShape 7"/>
            <p:cNvSpPr>
              <a:spLocks noChangeArrowheads="1"/>
            </p:cNvSpPr>
            <p:nvPr/>
          </p:nvSpPr>
          <p:spPr bwMode="auto">
            <a:xfrm flipV="1">
              <a:off x="7489" y="6346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798" name="AutoShape 6"/>
            <p:cNvSpPr>
              <a:spLocks noChangeArrowheads="1"/>
            </p:cNvSpPr>
            <p:nvPr/>
          </p:nvSpPr>
          <p:spPr bwMode="auto">
            <a:xfrm flipV="1">
              <a:off x="7750" y="5824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797" name="AutoShape 5"/>
            <p:cNvSpPr>
              <a:spLocks noChangeArrowheads="1"/>
            </p:cNvSpPr>
            <p:nvPr/>
          </p:nvSpPr>
          <p:spPr bwMode="auto">
            <a:xfrm flipV="1">
              <a:off x="7163" y="6295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796" name="AutoShape 4"/>
            <p:cNvSpPr>
              <a:spLocks noChangeArrowheads="1"/>
            </p:cNvSpPr>
            <p:nvPr/>
          </p:nvSpPr>
          <p:spPr bwMode="auto">
            <a:xfrm flipV="1">
              <a:off x="7990" y="6172"/>
              <a:ext cx="71" cy="71"/>
            </a:xfrm>
            <a:prstGeom prst="flowChartConnector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000000"/>
                </a:gs>
              </a:gsLst>
              <a:lin ang="2700000" scaled="1"/>
            </a:gradFill>
            <a:ln w="12700">
              <a:solidFill>
                <a:srgbClr val="F2F2F2"/>
              </a:solidFill>
              <a:round/>
              <a:headEnd/>
              <a:tailEnd/>
            </a:ln>
            <a:effectLst>
              <a:outerShdw sy="50000" kx="-2453608" rotWithShape="0">
                <a:srgbClr val="999999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"/>
            <a:ext cx="9144000" cy="2643182"/>
          </a:xfrm>
        </p:spPr>
        <p:txBody>
          <a:bodyPr>
            <a:normAutofit/>
          </a:bodyPr>
          <a:lstStyle/>
          <a:p>
            <a:pPr algn="just"/>
            <a:r>
              <a:rPr lang="el-GR" sz="2800" dirty="0" smtClean="0"/>
              <a:t>Η αξιόπιστη εκτίμηση της ευθείας παλινδρόμησης απαιτεί την υιοθέτηση </a:t>
            </a:r>
            <a:r>
              <a:rPr lang="el-GR" sz="2800" b="1" i="1" dirty="0" smtClean="0"/>
              <a:t>υποθέσεων</a:t>
            </a:r>
            <a:r>
              <a:rPr lang="el-GR" sz="2800" dirty="0" smtClean="0"/>
              <a:t> που ορίζουν το λεγόμενο </a:t>
            </a:r>
            <a:r>
              <a:rPr lang="el-GR" sz="2800" b="1" i="1" dirty="0" smtClean="0"/>
              <a:t>κλασσικό γραμμικό υπόδειγμα</a:t>
            </a:r>
            <a:r>
              <a:rPr lang="el-GR" sz="2800" dirty="0" smtClean="0"/>
              <a:t>. </a:t>
            </a:r>
            <a:endParaRPr lang="en-US" sz="2800" dirty="0" smtClean="0"/>
          </a:p>
          <a:p>
            <a:pPr algn="just"/>
            <a:r>
              <a:rPr lang="en-US" sz="2800" dirty="0" smtClean="0"/>
              <a:t>O</a:t>
            </a:r>
            <a:r>
              <a:rPr lang="el-GR" sz="2800" dirty="0" smtClean="0"/>
              <a:t>ι υποθέσεις του </a:t>
            </a:r>
            <a:r>
              <a:rPr lang="el-GR" sz="2800" b="1" i="1" dirty="0" smtClean="0"/>
              <a:t>Κλασσικού Γραμμικού Μοντέλου Παλινδρόμησης</a:t>
            </a:r>
            <a:r>
              <a:rPr lang="en-US" sz="2800" b="1" i="1" dirty="0" smtClean="0"/>
              <a:t> </a:t>
            </a:r>
            <a:r>
              <a:rPr lang="el-GR" sz="2800" b="1" i="1" dirty="0" smtClean="0"/>
              <a:t>είναι</a:t>
            </a:r>
            <a:r>
              <a:rPr lang="el-GR" sz="2800" dirty="0" smtClean="0"/>
              <a:t>:   </a:t>
            </a:r>
          </a:p>
          <a:p>
            <a:endParaRPr lang="el-GR" dirty="0"/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4346" y="2143116"/>
            <a:ext cx="9358346" cy="485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l-GR" b="1"/>
              <a:t>Μ</a:t>
            </a:r>
            <a:r>
              <a:rPr lang="el-GR" b="1">
                <a:cs typeface="Times New Roman" pitchFamily="18" charset="0"/>
              </a:rPr>
              <a:t>έθοδος ελαχίστων τετραγώνων</a:t>
            </a:r>
            <a:r>
              <a:rPr lang="el-GR"/>
              <a:t> 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99592" y="990600"/>
            <a:ext cx="6840760" cy="5246712"/>
          </a:xfrm>
        </p:spPr>
        <p:txBody>
          <a:bodyPr/>
          <a:lstStyle/>
          <a:p>
            <a:r>
              <a:rPr lang="el-GR" sz="2800" dirty="0">
                <a:latin typeface="Bookman Old Style" pitchFamily="18" charset="0"/>
                <a:cs typeface="Tahoma" pitchFamily="34" charset="0"/>
              </a:rPr>
              <a:t>Στη στατιστική</a:t>
            </a:r>
            <a:r>
              <a:rPr lang="el-GR" sz="2800" dirty="0"/>
              <a:t> </a:t>
            </a:r>
            <a:r>
              <a:rPr lang="el-GR" sz="2800" dirty="0">
                <a:latin typeface="Bookman Old Style" pitchFamily="18" charset="0"/>
                <a:cs typeface="Tahoma" pitchFamily="34" charset="0"/>
              </a:rPr>
              <a:t>προσπαθούμε να ελαχιστοποιήσουμε το άθροισμα των τετραγώνων όλων των σφαλμάτων. </a:t>
            </a:r>
            <a:endParaRPr lang="el-GR" sz="2800" dirty="0">
              <a:latin typeface="Bookman Old Style" pitchFamily="18" charset="0"/>
              <a:cs typeface="Times New Roman" pitchFamily="18" charset="0"/>
            </a:endParaRPr>
          </a:p>
          <a:p>
            <a:pPr algn="just"/>
            <a:r>
              <a:rPr lang="el-GR" sz="2800" dirty="0">
                <a:latin typeface="Bookman Old Style" pitchFamily="18" charset="0"/>
                <a:cs typeface="Tahoma" pitchFamily="34" charset="0"/>
              </a:rPr>
              <a:t>Ας θεωρήσουμε το ακόλουθο σχήμα στο οποίο δίνεται η ευθεία L με εξίσωση Υ = </a:t>
            </a:r>
            <a:r>
              <a:rPr lang="en-US" sz="2800" dirty="0">
                <a:latin typeface="Bookman Old Style" pitchFamily="18" charset="0"/>
                <a:cs typeface="Tahoma" pitchFamily="34" charset="0"/>
              </a:rPr>
              <a:t>b</a:t>
            </a:r>
            <a:r>
              <a:rPr lang="el-GR" sz="2800" baseline="-30000" dirty="0">
                <a:latin typeface="Bookman Old Style" pitchFamily="18" charset="0"/>
                <a:cs typeface="Tahoma" pitchFamily="34" charset="0"/>
              </a:rPr>
              <a:t>0</a:t>
            </a:r>
            <a:r>
              <a:rPr lang="el-GR" sz="2800" dirty="0">
                <a:latin typeface="Bookman Old Style" pitchFamily="18" charset="0"/>
                <a:cs typeface="Tahoma" pitchFamily="34" charset="0"/>
              </a:rPr>
              <a:t>+b</a:t>
            </a:r>
            <a:r>
              <a:rPr lang="el-GR" sz="2800" baseline="-30000" dirty="0">
                <a:latin typeface="Bookman Old Style" pitchFamily="18" charset="0"/>
                <a:cs typeface="Tahoma" pitchFamily="34" charset="0"/>
              </a:rPr>
              <a:t>1</a:t>
            </a:r>
            <a:r>
              <a:rPr lang="en-US" sz="2800" dirty="0">
                <a:latin typeface="Bookman Old Style" pitchFamily="18" charset="0"/>
                <a:cs typeface="Tahoma" pitchFamily="34" charset="0"/>
              </a:rPr>
              <a:t>X</a:t>
            </a:r>
            <a:r>
              <a:rPr lang="el-GR" sz="2800" dirty="0">
                <a:latin typeface="Bookman Old Style" pitchFamily="18" charset="0"/>
                <a:cs typeface="Tahoma" pitchFamily="34" charset="0"/>
              </a:rPr>
              <a:t> και ένα σημείο (Χ</a:t>
            </a:r>
            <a:r>
              <a:rPr lang="en-US" sz="2800" baseline="-30000" dirty="0" err="1">
                <a:latin typeface="Bookman Old Style" pitchFamily="18" charset="0"/>
                <a:cs typeface="Tahoma" pitchFamily="34" charset="0"/>
              </a:rPr>
              <a:t>i</a:t>
            </a:r>
            <a:r>
              <a:rPr lang="el-GR" sz="2800" dirty="0">
                <a:latin typeface="Bookman Old Style" pitchFamily="18" charset="0"/>
                <a:cs typeface="Tahoma" pitchFamily="34" charset="0"/>
              </a:rPr>
              <a:t>,Υ</a:t>
            </a:r>
            <a:r>
              <a:rPr lang="en-US" sz="2800" baseline="-30000" dirty="0" err="1">
                <a:latin typeface="Bookman Old Style" pitchFamily="18" charset="0"/>
                <a:cs typeface="Tahoma" pitchFamily="34" charset="0"/>
              </a:rPr>
              <a:t>i</a:t>
            </a:r>
            <a:r>
              <a:rPr lang="el-GR" sz="2800" dirty="0">
                <a:latin typeface="Bookman Old Style" pitchFamily="18" charset="0"/>
                <a:cs typeface="Tahoma" pitchFamily="34" charset="0"/>
              </a:rPr>
              <a:t>). </a:t>
            </a:r>
            <a:endParaRPr lang="el-GR" sz="2800" dirty="0"/>
          </a:p>
          <a:p>
            <a:pPr algn="just"/>
            <a:r>
              <a:rPr lang="el-GR" sz="2800" dirty="0">
                <a:latin typeface="Bookman Old Style" pitchFamily="18" charset="0"/>
                <a:cs typeface="Tahoma" pitchFamily="34" charset="0"/>
              </a:rPr>
              <a:t>Η απόσταση του σημείου αυτού από την L είναι το σφάλμα </a:t>
            </a:r>
            <a:endParaRPr lang="el-GR" sz="2800" dirty="0">
              <a:cs typeface="Times New Roman" pitchFamily="18" charset="0"/>
            </a:endParaRP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6400800" y="-571500"/>
            <a:ext cx="0" cy="259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l-GR"/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0" y="2016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l-GR"/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0" y="202565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/>
              <a:t/>
            </a:r>
            <a:br>
              <a:rPr lang="el-GR"/>
            </a:br>
            <a:endParaRPr lang="el-GR"/>
          </a:p>
        </p:txBody>
      </p:sp>
      <p:sp>
        <p:nvSpPr>
          <p:cNvPr id="102410" name="Rectangle 10"/>
          <p:cNvSpPr>
            <a:spLocks noChangeArrowheads="1"/>
          </p:cNvSpPr>
          <p:nvPr/>
        </p:nvSpPr>
        <p:spPr bwMode="auto">
          <a:xfrm>
            <a:off x="6400800" y="263525"/>
            <a:ext cx="0" cy="205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l-GR"/>
          </a:p>
        </p:txBody>
      </p:sp>
      <p:sp>
        <p:nvSpPr>
          <p:cNvPr id="102411" name="Rectangle 11"/>
          <p:cNvSpPr>
            <a:spLocks noChangeArrowheads="1"/>
          </p:cNvSpPr>
          <p:nvPr/>
        </p:nvSpPr>
        <p:spPr bwMode="auto">
          <a:xfrm>
            <a:off x="0" y="23066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3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331640" y="908720"/>
            <a:ext cx="6552728" cy="5257800"/>
          </a:xfrm>
          <a:noFill/>
          <a:ln/>
        </p:spPr>
      </p:pic>
      <p:sp>
        <p:nvSpPr>
          <p:cNvPr id="3" name="2 - Έλλειψη"/>
          <p:cNvSpPr/>
          <p:nvPr/>
        </p:nvSpPr>
        <p:spPr>
          <a:xfrm>
            <a:off x="4572000" y="2420888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3 - Έλλειψη"/>
          <p:cNvSpPr/>
          <p:nvPr/>
        </p:nvSpPr>
        <p:spPr>
          <a:xfrm>
            <a:off x="5508104" y="3429000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7" name="6 - Ευθεία γραμμή σύνδεσης"/>
          <p:cNvCxnSpPr>
            <a:stCxn id="3" idx="5"/>
          </p:cNvCxnSpPr>
          <p:nvPr/>
        </p:nvCxnSpPr>
        <p:spPr>
          <a:xfrm>
            <a:off x="4633463" y="2482351"/>
            <a:ext cx="10545" cy="87464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>
            <a:endCxn id="4" idx="5"/>
          </p:cNvCxnSpPr>
          <p:nvPr/>
        </p:nvCxnSpPr>
        <p:spPr>
          <a:xfrm flipH="1">
            <a:off x="5569567" y="3068960"/>
            <a:ext cx="10545" cy="421503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- Ευθεία γραμμή σύνδεσης"/>
          <p:cNvCxnSpPr/>
          <p:nvPr/>
        </p:nvCxnSpPr>
        <p:spPr>
          <a:xfrm flipV="1">
            <a:off x="539552" y="404664"/>
            <a:ext cx="4608512" cy="266429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- Έλλειψη"/>
          <p:cNvSpPr/>
          <p:nvPr/>
        </p:nvSpPr>
        <p:spPr>
          <a:xfrm>
            <a:off x="3275856" y="4365104"/>
            <a:ext cx="72008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20 - Έλλειψη"/>
          <p:cNvSpPr/>
          <p:nvPr/>
        </p:nvSpPr>
        <p:spPr>
          <a:xfrm>
            <a:off x="2627784" y="3789040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21 - Έλλειψη"/>
          <p:cNvSpPr/>
          <p:nvPr/>
        </p:nvSpPr>
        <p:spPr>
          <a:xfrm>
            <a:off x="4283968" y="3501008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764704"/>
            <a:ext cx="7668344" cy="4752528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l-GR" sz="2400" dirty="0">
                <a:latin typeface="Bookman Old Style" pitchFamily="18" charset="0"/>
                <a:cs typeface="Tahoma" pitchFamily="34" charset="0"/>
              </a:rPr>
              <a:t>Από όλες τις δυνατές ευθείες στο επίπεδο ΧΥ η ευθεία ελαχίστων τετραγώνων είναι εκείνη που ελαχιστοποιεί το άθροισμα των τετραγώνων των n αποστάσεων όλων των σφαλμάτων   δηλαδή αυτή για την οποία η συνάρτηση </a:t>
            </a:r>
            <a:endParaRPr lang="el-GR" sz="2400" dirty="0">
              <a:latin typeface="Bookman Old Style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400" dirty="0"/>
          </a:p>
          <a:p>
            <a:pPr algn="just">
              <a:lnSpc>
                <a:spcPct val="90000"/>
              </a:lnSpc>
            </a:pPr>
            <a:endParaRPr lang="el-GR" sz="2400" dirty="0">
              <a:latin typeface="Bookman Old Style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400" dirty="0">
                <a:latin typeface="Bookman Old Style" pitchFamily="18" charset="0"/>
                <a:cs typeface="Tahoma" pitchFamily="34" charset="0"/>
              </a:rPr>
              <a:t>έχει ελάχιστο.</a:t>
            </a:r>
            <a:endParaRPr lang="el-GR" sz="2400" dirty="0">
              <a:latin typeface="Bookman Old Style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400" dirty="0">
                <a:latin typeface="Bookman Old Style" pitchFamily="18" charset="0"/>
                <a:cs typeface="Tahoma" pitchFamily="34" charset="0"/>
              </a:rPr>
              <a:t>Έστω  </a:t>
            </a:r>
            <a:r>
              <a:rPr lang="en-US" sz="2400" dirty="0">
                <a:latin typeface="Bookman Old Style" pitchFamily="18" charset="0"/>
                <a:cs typeface="Tahoma" pitchFamily="34" charset="0"/>
              </a:rPr>
              <a:t>b</a:t>
            </a:r>
            <a:r>
              <a:rPr lang="el-GR" sz="2400" baseline="-30000" dirty="0">
                <a:latin typeface="Bookman Old Style" pitchFamily="18" charset="0"/>
                <a:cs typeface="Tahoma" pitchFamily="34" charset="0"/>
              </a:rPr>
              <a:t>0</a:t>
            </a:r>
            <a:r>
              <a:rPr lang="el-GR" sz="2400" dirty="0">
                <a:latin typeface="Bookman Old Style" pitchFamily="18" charset="0"/>
                <a:cs typeface="Tahoma" pitchFamily="34" charset="0"/>
              </a:rPr>
              <a:t>, b</a:t>
            </a:r>
            <a:r>
              <a:rPr lang="el-GR" sz="2400" baseline="-30000" dirty="0">
                <a:latin typeface="Bookman Old Style" pitchFamily="18" charset="0"/>
                <a:cs typeface="Tahoma" pitchFamily="34" charset="0"/>
              </a:rPr>
              <a:t>1 </a:t>
            </a:r>
            <a:r>
              <a:rPr lang="el-GR" sz="2400" dirty="0">
                <a:latin typeface="Bookman Old Style" pitchFamily="18" charset="0"/>
                <a:cs typeface="Tahoma" pitchFamily="34" charset="0"/>
              </a:rPr>
              <a:t>, δίνουν την ελάχιστη δυνατή τιμή για την S. </a:t>
            </a:r>
            <a:endParaRPr lang="el-GR" sz="2400" dirty="0">
              <a:latin typeface="Bookman Old Style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400" dirty="0">
                <a:latin typeface="Bookman Old Style" pitchFamily="18" charset="0"/>
                <a:cs typeface="Tahoma" pitchFamily="34" charset="0"/>
              </a:rPr>
              <a:t>Για να προσδιορίσουμε τις  υπολογίζουμε τις μερικές παραγώγους της </a:t>
            </a:r>
            <a:r>
              <a:rPr lang="en-US" sz="2400" dirty="0">
                <a:latin typeface="Bookman Old Style" pitchFamily="18" charset="0"/>
                <a:cs typeface="Tahoma" pitchFamily="34" charset="0"/>
              </a:rPr>
              <a:t>S</a:t>
            </a:r>
            <a:r>
              <a:rPr lang="el-GR" sz="2400" dirty="0">
                <a:latin typeface="Bookman Old Style" pitchFamily="18" charset="0"/>
                <a:cs typeface="Tahoma" pitchFamily="34" charset="0"/>
              </a:rPr>
              <a:t> ως προς </a:t>
            </a:r>
            <a:r>
              <a:rPr lang="en-US" sz="2400" dirty="0">
                <a:latin typeface="Bookman Old Style" pitchFamily="18" charset="0"/>
                <a:cs typeface="Tahoma" pitchFamily="34" charset="0"/>
              </a:rPr>
              <a:t>b</a:t>
            </a:r>
            <a:r>
              <a:rPr lang="el-GR" sz="2400" baseline="-30000" dirty="0">
                <a:latin typeface="Bookman Old Style" pitchFamily="18" charset="0"/>
                <a:cs typeface="Tahoma" pitchFamily="34" charset="0"/>
              </a:rPr>
              <a:t>0</a:t>
            </a:r>
            <a:r>
              <a:rPr lang="el-GR" sz="2400" dirty="0">
                <a:latin typeface="Bookman Old Style" pitchFamily="18" charset="0"/>
                <a:cs typeface="Tahoma" pitchFamily="34" charset="0"/>
              </a:rPr>
              <a:t> και b</a:t>
            </a:r>
            <a:r>
              <a:rPr lang="el-GR" sz="2400" baseline="-30000" dirty="0">
                <a:latin typeface="Bookman Old Style" pitchFamily="18" charset="0"/>
                <a:cs typeface="Tahoma" pitchFamily="34" charset="0"/>
              </a:rPr>
              <a:t>1 </a:t>
            </a:r>
            <a:r>
              <a:rPr lang="el-GR" sz="2400" dirty="0">
                <a:latin typeface="Bookman Old Style" pitchFamily="18" charset="0"/>
                <a:cs typeface="Tahoma" pitchFamily="34" charset="0"/>
              </a:rPr>
              <a:t>και εξισώνουμε με μηδέν. </a:t>
            </a:r>
            <a:endParaRPr lang="el-GR" sz="2400" dirty="0">
              <a:cs typeface="Times New Roman" pitchFamily="18" charset="0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6400800" y="-571500"/>
            <a:ext cx="0" cy="259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l-GR"/>
          </a:p>
        </p:txBody>
      </p:sp>
      <p:sp>
        <p:nvSpPr>
          <p:cNvPr id="103429" name="Rectangle 5"/>
          <p:cNvSpPr>
            <a:spLocks noChangeArrowheads="1"/>
          </p:cNvSpPr>
          <p:nvPr/>
        </p:nvSpPr>
        <p:spPr bwMode="auto">
          <a:xfrm>
            <a:off x="0" y="2016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l-GR"/>
          </a:p>
        </p:txBody>
      </p:sp>
      <p:sp>
        <p:nvSpPr>
          <p:cNvPr id="103430" name="Rectangle 6"/>
          <p:cNvSpPr>
            <a:spLocks noChangeArrowheads="1"/>
          </p:cNvSpPr>
          <p:nvPr/>
        </p:nvSpPr>
        <p:spPr bwMode="auto">
          <a:xfrm>
            <a:off x="0" y="202565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/>
              <a:t/>
            </a:r>
            <a:br>
              <a:rPr lang="el-GR"/>
            </a:br>
            <a:endParaRPr lang="el-GR"/>
          </a:p>
        </p:txBody>
      </p:sp>
      <p:sp>
        <p:nvSpPr>
          <p:cNvPr id="103431" name="Rectangle 7"/>
          <p:cNvSpPr>
            <a:spLocks noChangeArrowheads="1"/>
          </p:cNvSpPr>
          <p:nvPr/>
        </p:nvSpPr>
        <p:spPr bwMode="auto">
          <a:xfrm>
            <a:off x="6400800" y="263525"/>
            <a:ext cx="0" cy="205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l-GR"/>
          </a:p>
        </p:txBody>
      </p:sp>
      <p:sp>
        <p:nvSpPr>
          <p:cNvPr id="103432" name="Rectangle 8"/>
          <p:cNvSpPr>
            <a:spLocks noChangeArrowheads="1"/>
          </p:cNvSpPr>
          <p:nvPr/>
        </p:nvSpPr>
        <p:spPr bwMode="auto">
          <a:xfrm>
            <a:off x="0" y="23066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l-GR"/>
          </a:p>
        </p:txBody>
      </p:sp>
      <p:graphicFrame>
        <p:nvGraphicFramePr>
          <p:cNvPr id="103434" name="Object 10"/>
          <p:cNvGraphicFramePr>
            <a:graphicFrameLocks noChangeAspect="1"/>
          </p:cNvGraphicFramePr>
          <p:nvPr/>
        </p:nvGraphicFramePr>
        <p:xfrm>
          <a:off x="2627784" y="2708920"/>
          <a:ext cx="3783013" cy="685800"/>
        </p:xfrm>
        <a:graphic>
          <a:graphicData uri="http://schemas.openxmlformats.org/presentationml/2006/ole">
            <p:oleObj spid="_x0000_s36866" name="Εξίσωση" r:id="rId4" imgW="2679480" imgH="431640" progId="Equation.3">
              <p:embed/>
            </p:oleObj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"/>
            <a:ext cx="9144000" cy="1357298"/>
          </a:xfrm>
        </p:spPr>
        <p:txBody>
          <a:bodyPr/>
          <a:lstStyle/>
          <a:p>
            <a:r>
              <a:rPr lang="el-GR" dirty="0" smtClean="0"/>
              <a:t>Να βρεθεί η ευθεία ελαχίστων τετραγώνων και να ερμηνευτούν οι σχετικοί συντελεστές. </a:t>
            </a:r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0" y="1214422"/>
          <a:ext cx="9144002" cy="996130"/>
        </p:xfrm>
        <a:graphic>
          <a:graphicData uri="http://schemas.openxmlformats.org/drawingml/2006/table">
            <a:tbl>
              <a:tblPr/>
              <a:tblGrid>
                <a:gridCol w="1523507"/>
                <a:gridCol w="1523507"/>
                <a:gridCol w="1523507"/>
                <a:gridCol w="1523507"/>
                <a:gridCol w="1524987"/>
                <a:gridCol w="1524987"/>
              </a:tblGrid>
              <a:tr h="4980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 smtClean="0">
                          <a:latin typeface="Calibri"/>
                          <a:ea typeface="Calibri"/>
                          <a:cs typeface="Times New Roman"/>
                        </a:rPr>
                        <a:t>Χ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2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3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4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5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4980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 smtClean="0">
                          <a:latin typeface="Calibri"/>
                          <a:ea typeface="Calibri"/>
                          <a:cs typeface="Times New Roman"/>
                        </a:rPr>
                        <a:t>Υ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3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7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5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11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14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</a:tbl>
          </a:graphicData>
        </a:graphic>
      </p:graphicFrame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07950" cy="203200"/>
          </a:xfrm>
          <a:prstGeom prst="rect">
            <a:avLst/>
          </a:prstGeom>
          <a:noFill/>
        </p:spPr>
      </p:pic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5250" cy="20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71602" y="0"/>
            <a:ext cx="10787138" cy="6143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0" y="0"/>
          <a:ext cx="10215602" cy="6858000"/>
        </p:xfrm>
        <a:graphic>
          <a:graphicData uri="http://schemas.openxmlformats.org/presentationml/2006/ole">
            <p:oleObj spid="_x0000_s49156" name="Έγγραφο" r:id="rId3" imgW="5283160" imgH="3555622" progId="Word.Document.12">
              <p:embed/>
            </p:oleObj>
          </a:graphicData>
        </a:graphic>
      </p:graphicFrame>
      <p:sp>
        <p:nvSpPr>
          <p:cNvPr id="3" name="2 - Ορθογώνιο"/>
          <p:cNvSpPr/>
          <p:nvPr/>
        </p:nvSpPr>
        <p:spPr>
          <a:xfrm>
            <a:off x="5436096" y="1052736"/>
            <a:ext cx="3240360" cy="1296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9001156" cy="685784"/>
          </a:xfrm>
          <a:prstGeom prst="rect">
            <a:avLst/>
          </a:prstGeom>
          <a:noFill/>
        </p:spPr>
      </p:pic>
      <p:pic>
        <p:nvPicPr>
          <p:cNvPr id="5017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571612"/>
            <a:ext cx="7526743" cy="1077904"/>
          </a:xfrm>
          <a:prstGeom prst="rect">
            <a:avLst/>
          </a:prstGeom>
          <a:noFill/>
        </p:spPr>
      </p:pic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9080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1733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7" y="3000372"/>
            <a:ext cx="6980513" cy="714380"/>
          </a:xfrm>
          <a:prstGeom prst="rect">
            <a:avLst/>
          </a:prstGeom>
          <a:noFill/>
        </p:spPr>
      </p:pic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0" y="908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179512" y="2708920"/>
            <a:ext cx="8496944" cy="16561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/>
            <a:r>
              <a:rPr lang="el-GR" b="1" dirty="0" smtClean="0">
                <a:solidFill>
                  <a:srgbClr val="0070C0"/>
                </a:solidFill>
              </a:rPr>
              <a:t>Απώτερος </a:t>
            </a:r>
            <a:r>
              <a:rPr lang="el-GR" b="1" dirty="0">
                <a:solidFill>
                  <a:srgbClr val="0070C0"/>
                </a:solidFill>
              </a:rPr>
              <a:t>σκοπός </a:t>
            </a:r>
            <a:r>
              <a:rPr lang="el-GR" dirty="0"/>
              <a:t>της οικονομετρίας είναι η </a:t>
            </a:r>
            <a:r>
              <a:rPr lang="el-GR" b="1" dirty="0">
                <a:solidFill>
                  <a:srgbClr val="FF0000"/>
                </a:solidFill>
              </a:rPr>
              <a:t>ανάπτυξη του συνόλου των ποσοτικών τεχνικών </a:t>
            </a:r>
            <a:r>
              <a:rPr lang="el-GR" dirty="0"/>
              <a:t>που τελικώς θα βοηθήσουν στη λήψη των </a:t>
            </a:r>
            <a:endParaRPr lang="el-GR" dirty="0" smtClean="0"/>
          </a:p>
          <a:p>
            <a:pPr lvl="1" algn="just"/>
            <a:r>
              <a:rPr lang="el-GR" dirty="0" smtClean="0"/>
              <a:t>"</a:t>
            </a:r>
            <a:r>
              <a:rPr lang="el-GR" b="1" i="1" dirty="0">
                <a:solidFill>
                  <a:schemeClr val="accent6">
                    <a:lumMod val="75000"/>
                  </a:schemeClr>
                </a:solidFill>
              </a:rPr>
              <a:t>αποτελεσματικότερων οικονομικών αποφάσεων</a:t>
            </a:r>
            <a:r>
              <a:rPr lang="el-GR" dirty="0"/>
              <a:t>". </a:t>
            </a:r>
            <a:endParaRPr lang="el-GR" dirty="0" smtClean="0"/>
          </a:p>
          <a:p>
            <a:pPr algn="just"/>
            <a:r>
              <a:rPr lang="el-GR" dirty="0" smtClean="0"/>
              <a:t>Οι </a:t>
            </a:r>
            <a:r>
              <a:rPr lang="el-GR" dirty="0"/>
              <a:t>οικονομικές αποφάσεις δεν περιορίζονται μόνο σε εκείνες που αφορούν </a:t>
            </a:r>
            <a:endParaRPr lang="el-GR" dirty="0" smtClean="0"/>
          </a:p>
          <a:p>
            <a:pPr lvl="1" algn="just"/>
            <a:r>
              <a:rPr lang="el-GR" b="1" dirty="0" smtClean="0">
                <a:solidFill>
                  <a:srgbClr val="0070C0"/>
                </a:solidFill>
              </a:rPr>
              <a:t>οικονομικές </a:t>
            </a:r>
            <a:r>
              <a:rPr lang="el-GR" b="1" dirty="0">
                <a:solidFill>
                  <a:srgbClr val="0070C0"/>
                </a:solidFill>
              </a:rPr>
              <a:t>μεταβλητές</a:t>
            </a:r>
            <a:r>
              <a:rPr lang="el-GR" dirty="0"/>
              <a:t>, </a:t>
            </a:r>
            <a:endParaRPr lang="el-GR" dirty="0" smtClean="0"/>
          </a:p>
          <a:p>
            <a:pPr algn="just"/>
            <a:r>
              <a:rPr lang="el-GR" dirty="0" smtClean="0"/>
              <a:t>αλλά </a:t>
            </a:r>
            <a:r>
              <a:rPr lang="el-GR" dirty="0"/>
              <a:t>επεκτείνονται σε όλες εκείνες που επηρεάζουν </a:t>
            </a:r>
            <a:endParaRPr lang="el-GR" dirty="0" smtClean="0"/>
          </a:p>
          <a:p>
            <a:pPr lvl="1" algn="just"/>
            <a:r>
              <a:rPr lang="el-GR" b="1" dirty="0" smtClean="0">
                <a:solidFill>
                  <a:srgbClr val="0070C0"/>
                </a:solidFill>
              </a:rPr>
              <a:t>την </a:t>
            </a:r>
            <a:r>
              <a:rPr lang="el-GR" b="1" dirty="0">
                <a:solidFill>
                  <a:srgbClr val="0070C0"/>
                </a:solidFill>
              </a:rPr>
              <a:t>κατανομή των εν ανεπάρκεια πόρων</a:t>
            </a:r>
            <a:r>
              <a:rPr lang="el-GR" dirty="0"/>
              <a:t>. 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/>
          <p:cNvPicPr/>
          <p:nvPr/>
        </p:nvPicPr>
        <p:blipFill>
          <a:blip r:embed="rId2" cstate="print"/>
          <a:srcRect l="12156" t="15261" r="6842" b="2112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57222" y="0"/>
            <a:ext cx="10787138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8 - Εικόνα"/>
          <p:cNvPicPr/>
          <p:nvPr/>
        </p:nvPicPr>
        <p:blipFill>
          <a:blip r:embed="rId3" cstate="print"/>
          <a:srcRect r="52441" b="61380"/>
          <a:stretch>
            <a:fillRect/>
          </a:stretch>
        </p:blipFill>
        <p:spPr bwMode="auto">
          <a:xfrm>
            <a:off x="0" y="2928935"/>
            <a:ext cx="9144000" cy="3929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Άσκηση </a:t>
            </a:r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714480" y="1357300"/>
          <a:ext cx="4714908" cy="2470150"/>
        </p:xfrm>
        <a:graphic>
          <a:graphicData uri="http://schemas.openxmlformats.org/drawingml/2006/table">
            <a:tbl>
              <a:tblPr/>
              <a:tblGrid>
                <a:gridCol w="2357454"/>
                <a:gridCol w="2357454"/>
              </a:tblGrid>
              <a:tr h="4937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latin typeface="Arial"/>
                        </a:rPr>
                        <a:t>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latin typeface="Arial"/>
                        </a:rPr>
                        <a:t>X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1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1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1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b="0" i="0" u="none" strike="noStrike" dirty="0">
                          <a:latin typeface="Arial"/>
                        </a:rPr>
                        <a:t>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15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b="0" i="0" u="none" strike="noStrike">
                          <a:latin typeface="Arial"/>
                        </a:rPr>
                        <a:t>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b="0" i="0" u="none" strike="noStrike" dirty="0">
                          <a:latin typeface="Arial"/>
                        </a:rPr>
                        <a:t>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1142976" y="3041650"/>
          <a:ext cx="7715304" cy="866140"/>
        </p:xfrm>
        <a:graphic>
          <a:graphicData uri="http://schemas.openxmlformats.org/drawingml/2006/table">
            <a:tbl>
              <a:tblPr/>
              <a:tblGrid>
                <a:gridCol w="3857652"/>
                <a:gridCol w="3857652"/>
              </a:tblGrid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l-GR" sz="2800" b="0" i="0" u="none" strike="noStrike" dirty="0">
                          <a:latin typeface="Arial"/>
                        </a:rPr>
                        <a:t>Τεταγμένη επί την αρχή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8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l-GR" sz="2800" b="0" i="0" u="none" strike="noStrike" dirty="0">
                          <a:latin typeface="Arial"/>
                        </a:rPr>
                        <a:t>Μεταβλητή </a:t>
                      </a:r>
                      <a:r>
                        <a:rPr lang="en-US" sz="2800" b="0" i="0" u="none" strike="noStrike" dirty="0">
                          <a:latin typeface="Arial"/>
                        </a:rPr>
                        <a:t>X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800" b="0" i="0" u="none" strike="noStrike" dirty="0">
                          <a:latin typeface="Arial"/>
                        </a:rPr>
                        <a:t>0.55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Άσκηση </a:t>
            </a:r>
            <a:endParaRPr lang="el-GR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2285984" y="1785926"/>
          <a:ext cx="2895616" cy="2470150"/>
        </p:xfrm>
        <a:graphic>
          <a:graphicData uri="http://schemas.openxmlformats.org/drawingml/2006/table">
            <a:tbl>
              <a:tblPr/>
              <a:tblGrid>
                <a:gridCol w="1447808"/>
                <a:gridCol w="1447808"/>
              </a:tblGrid>
              <a:tr h="3937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latin typeface="Arial"/>
                        </a:rPr>
                        <a:t>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>
                          <a:latin typeface="Arial"/>
                        </a:rPr>
                        <a:t>X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702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702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702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702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428596" y="2428868"/>
          <a:ext cx="8572560" cy="1162057"/>
        </p:xfrm>
        <a:graphic>
          <a:graphicData uri="http://schemas.openxmlformats.org/drawingml/2006/table">
            <a:tbl>
              <a:tblPr/>
              <a:tblGrid>
                <a:gridCol w="4832570"/>
                <a:gridCol w="3739990"/>
              </a:tblGrid>
              <a:tr h="569636">
                <a:tc>
                  <a:txBody>
                    <a:bodyPr/>
                    <a:lstStyle/>
                    <a:p>
                      <a:pPr algn="l" fontAlgn="b"/>
                      <a:r>
                        <a:rPr lang="el-GR" sz="3200" b="0" i="0" u="none" strike="noStrike" dirty="0">
                          <a:latin typeface="Arial"/>
                        </a:rPr>
                        <a:t>Τεταγμένη επί την αρχή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3200" b="0" i="0" u="none" strike="noStrike" dirty="0">
                          <a:latin typeface="Arial"/>
                        </a:rPr>
                        <a:t>0.4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2421">
                <a:tc>
                  <a:txBody>
                    <a:bodyPr/>
                    <a:lstStyle/>
                    <a:p>
                      <a:pPr algn="l" fontAlgn="b"/>
                      <a:r>
                        <a:rPr lang="el-GR" sz="3200" b="0" i="0" u="none" strike="noStrike" dirty="0">
                          <a:latin typeface="Arial"/>
                        </a:rPr>
                        <a:t>Μεταβλητή </a:t>
                      </a:r>
                      <a:r>
                        <a:rPr lang="en-US" sz="3200" b="0" i="0" u="none" strike="noStrike" dirty="0">
                          <a:latin typeface="Arial"/>
                        </a:rPr>
                        <a:t>X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3200" b="0" i="0" u="none" strike="noStrike" dirty="0">
                          <a:latin typeface="Arial"/>
                        </a:rPr>
                        <a:t>0.914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/>
              <a:t>Η οικονομετρία χωρίζεται σε δύο μεγάλους κλάδους, </a:t>
            </a:r>
            <a:endParaRPr lang="el-GR" dirty="0" smtClean="0"/>
          </a:p>
          <a:p>
            <a:pPr lvl="1" algn="just"/>
            <a:r>
              <a:rPr lang="el-GR" dirty="0" smtClean="0"/>
              <a:t>τη </a:t>
            </a:r>
            <a:r>
              <a:rPr lang="el-GR" b="1" i="1" dirty="0"/>
              <a:t>θεωρητική οικονομετρία</a:t>
            </a:r>
            <a:r>
              <a:rPr lang="el-GR" dirty="0"/>
              <a:t> και </a:t>
            </a:r>
            <a:endParaRPr lang="el-GR" dirty="0" smtClean="0"/>
          </a:p>
          <a:p>
            <a:pPr lvl="1" algn="just"/>
            <a:r>
              <a:rPr lang="el-GR" dirty="0" smtClean="0"/>
              <a:t>την </a:t>
            </a:r>
            <a:r>
              <a:rPr lang="el-GR" b="1" i="1" dirty="0"/>
              <a:t>εφαρμοσμένη οικονομετρία</a:t>
            </a:r>
            <a:r>
              <a:rPr lang="el-GR" dirty="0"/>
              <a:t>. </a:t>
            </a:r>
            <a:endParaRPr lang="el-GR" dirty="0" smtClean="0"/>
          </a:p>
          <a:p>
            <a:pPr lvl="2" algn="just"/>
            <a:r>
              <a:rPr lang="el-GR" sz="2800" dirty="0" smtClean="0"/>
              <a:t>Η </a:t>
            </a:r>
            <a:r>
              <a:rPr lang="el-GR" sz="2800" dirty="0"/>
              <a:t>θεωρητική οικονομετρία διερευνά </a:t>
            </a:r>
            <a:endParaRPr lang="el-GR" sz="2800" dirty="0" smtClean="0"/>
          </a:p>
          <a:p>
            <a:pPr lvl="3" algn="just"/>
            <a:r>
              <a:rPr lang="el-GR" sz="2800" b="1" dirty="0" smtClean="0">
                <a:solidFill>
                  <a:srgbClr val="0070C0"/>
                </a:solidFill>
              </a:rPr>
              <a:t>νέες </a:t>
            </a:r>
            <a:r>
              <a:rPr lang="el-GR" sz="2800" b="1" dirty="0">
                <a:solidFill>
                  <a:srgbClr val="0070C0"/>
                </a:solidFill>
              </a:rPr>
              <a:t>μεθόδους </a:t>
            </a:r>
            <a:r>
              <a:rPr lang="el-GR" sz="2800" dirty="0"/>
              <a:t>και </a:t>
            </a:r>
            <a:endParaRPr lang="el-GR" sz="2800" dirty="0" smtClean="0"/>
          </a:p>
          <a:p>
            <a:pPr lvl="3" algn="just"/>
            <a:r>
              <a:rPr lang="el-GR" sz="2800" b="1" dirty="0" smtClean="0">
                <a:solidFill>
                  <a:srgbClr val="0070C0"/>
                </a:solidFill>
              </a:rPr>
              <a:t>διαδικασίες</a:t>
            </a:r>
            <a:r>
              <a:rPr lang="el-GR" sz="2800" dirty="0"/>
              <a:t>, </a:t>
            </a:r>
            <a:endParaRPr lang="el-GR" sz="2800" dirty="0" smtClean="0"/>
          </a:p>
          <a:p>
            <a:pPr lvl="3" algn="just"/>
            <a:r>
              <a:rPr lang="el-GR" sz="2800" dirty="0" smtClean="0"/>
              <a:t>καθώς </a:t>
            </a:r>
            <a:r>
              <a:rPr lang="el-GR" sz="2800" dirty="0"/>
              <a:t>και τις </a:t>
            </a:r>
            <a:r>
              <a:rPr lang="el-GR" sz="2800" b="1" dirty="0">
                <a:solidFill>
                  <a:srgbClr val="0070C0"/>
                </a:solidFill>
              </a:rPr>
              <a:t>ιδιότητες των υφιστάμενων</a:t>
            </a:r>
            <a:r>
              <a:rPr lang="el-GR" sz="2800" dirty="0"/>
              <a:t>, </a:t>
            </a:r>
            <a:endParaRPr lang="el-GR" sz="2800" dirty="0" smtClean="0"/>
          </a:p>
          <a:p>
            <a:pPr lvl="4" algn="just"/>
            <a:r>
              <a:rPr lang="el-GR" sz="2800" b="1" dirty="0" smtClean="0">
                <a:solidFill>
                  <a:srgbClr val="FF0000"/>
                </a:solidFill>
              </a:rPr>
              <a:t>με </a:t>
            </a:r>
            <a:r>
              <a:rPr lang="el-GR" sz="2800" b="1" dirty="0">
                <a:solidFill>
                  <a:srgbClr val="FF0000"/>
                </a:solidFill>
              </a:rPr>
              <a:t>σκοπό την αποτελεσματική εκτίμηση των παραμέτρων των υπό εξέταση υποδειγμάτων</a:t>
            </a:r>
            <a:r>
              <a:rPr lang="el-GR" sz="2800" dirty="0"/>
              <a:t>. </a:t>
            </a:r>
            <a:endParaRPr lang="el-GR" sz="2800" dirty="0" smtClean="0"/>
          </a:p>
          <a:p>
            <a:pPr lvl="3" algn="just"/>
            <a:r>
              <a:rPr lang="el-GR" sz="2800" dirty="0" smtClean="0"/>
              <a:t>Επίσης</a:t>
            </a:r>
            <a:r>
              <a:rPr lang="el-GR" sz="2800" dirty="0"/>
              <a:t>, επιδιώκεται η ανάπτυξη νέων στατιστικών διαδικασιών και μεθόδων που να ανταποκρίνονται στις ιδιαιτερότητες των πραγματικών οικονομικών δεδομένων</a:t>
            </a:r>
            <a:r>
              <a:rPr lang="el-GR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/>
              <a:t>Η </a:t>
            </a:r>
            <a:r>
              <a:rPr lang="el-GR" dirty="0"/>
              <a:t>Θεωρητική Οικονομετρία στηρίζεται σε μεγάλο βαθμό </a:t>
            </a:r>
            <a:endParaRPr lang="el-GR" dirty="0" smtClean="0"/>
          </a:p>
          <a:p>
            <a:pPr lvl="1" algn="just"/>
            <a:r>
              <a:rPr lang="el-GR" sz="3200" b="1" dirty="0" smtClean="0">
                <a:solidFill>
                  <a:srgbClr val="00B0F0"/>
                </a:solidFill>
              </a:rPr>
              <a:t>στα </a:t>
            </a:r>
            <a:r>
              <a:rPr lang="el-GR" sz="3200" b="1" dirty="0">
                <a:solidFill>
                  <a:srgbClr val="00B0F0"/>
                </a:solidFill>
              </a:rPr>
              <a:t>μαθηματικά, </a:t>
            </a:r>
            <a:endParaRPr lang="el-GR" sz="3200" b="1" dirty="0" smtClean="0">
              <a:solidFill>
                <a:srgbClr val="00B0F0"/>
              </a:solidFill>
            </a:endParaRPr>
          </a:p>
          <a:p>
            <a:pPr lvl="1" algn="just"/>
            <a:r>
              <a:rPr lang="el-GR" sz="3200" b="1" dirty="0" smtClean="0">
                <a:solidFill>
                  <a:srgbClr val="00B0F0"/>
                </a:solidFill>
              </a:rPr>
              <a:t>στη </a:t>
            </a:r>
            <a:r>
              <a:rPr lang="el-GR" sz="3200" b="1" dirty="0">
                <a:solidFill>
                  <a:srgbClr val="00B0F0"/>
                </a:solidFill>
              </a:rPr>
              <a:t>στατιστική και </a:t>
            </a:r>
            <a:endParaRPr lang="el-GR" sz="3200" b="1" dirty="0" smtClean="0">
              <a:solidFill>
                <a:srgbClr val="00B0F0"/>
              </a:solidFill>
            </a:endParaRPr>
          </a:p>
          <a:p>
            <a:pPr lvl="1" algn="just"/>
            <a:r>
              <a:rPr lang="el-GR" sz="3200" b="1" dirty="0" smtClean="0">
                <a:solidFill>
                  <a:srgbClr val="00B0F0"/>
                </a:solidFill>
              </a:rPr>
              <a:t>στις </a:t>
            </a:r>
            <a:r>
              <a:rPr lang="el-GR" sz="3200" b="1" dirty="0">
                <a:solidFill>
                  <a:srgbClr val="00B0F0"/>
                </a:solidFill>
              </a:rPr>
              <a:t>αριθμητικές μεθόδους </a:t>
            </a:r>
            <a:endParaRPr lang="el-GR" sz="3200" b="1" dirty="0" smtClean="0">
              <a:solidFill>
                <a:srgbClr val="00B0F0"/>
              </a:solidFill>
            </a:endParaRPr>
          </a:p>
          <a:p>
            <a:pPr lvl="2" algn="just"/>
            <a:r>
              <a:rPr lang="el-GR" sz="3200" dirty="0" smtClean="0"/>
              <a:t>για </a:t>
            </a:r>
            <a:r>
              <a:rPr lang="el-GR" sz="3200" dirty="0"/>
              <a:t>να αποδείξει ότι οι προσεγγίσεις της οδηγούν σε ορθά και αξιόπιστα συμπεράσματα.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l-GR" sz="3200" b="1" dirty="0">
                <a:solidFill>
                  <a:srgbClr val="0070C0"/>
                </a:solidFill>
              </a:rPr>
              <a:t>Διαδικασία κατασκευής και ελέγχου του μοντέλου </a:t>
            </a:r>
            <a:r>
              <a:rPr lang="el-GR" sz="1400" b="1" dirty="0"/>
              <a:t/>
            </a:r>
            <a:br>
              <a:rPr lang="el-GR" sz="1400" b="1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 dirty="0"/>
              <a:t>Η οικονομετρική ανάλυση στηρίζεται στην οικονομική θεωρία, βάσει της οποίας διατυπώνεται το </a:t>
            </a:r>
            <a:r>
              <a:rPr lang="el-GR" b="1" i="1" dirty="0"/>
              <a:t>οικονομετρικό πρόβλημα</a:t>
            </a:r>
            <a:r>
              <a:rPr lang="el-GR" dirty="0"/>
              <a:t>. </a:t>
            </a:r>
            <a:endParaRPr lang="el-GR" dirty="0" smtClean="0"/>
          </a:p>
          <a:p>
            <a:pPr algn="just"/>
            <a:r>
              <a:rPr lang="el-GR" dirty="0" smtClean="0"/>
              <a:t>Το </a:t>
            </a:r>
            <a:r>
              <a:rPr lang="el-GR" dirty="0"/>
              <a:t>υπό εξέταση οικονομικό φαινόμενο δύναται να περιγραφεί από ένα </a:t>
            </a:r>
            <a:r>
              <a:rPr lang="el-GR" b="1" dirty="0">
                <a:solidFill>
                  <a:srgbClr val="FF0000"/>
                </a:solidFill>
              </a:rPr>
              <a:t>σύνολο σχέσεων </a:t>
            </a:r>
            <a:r>
              <a:rPr lang="el-GR" dirty="0"/>
              <a:t>μεταξύ </a:t>
            </a:r>
            <a:r>
              <a:rPr lang="el-GR" b="1" dirty="0"/>
              <a:t>μεταβλητών και παραμέτρων</a:t>
            </a:r>
            <a:r>
              <a:rPr lang="el-GR" dirty="0"/>
              <a:t>, </a:t>
            </a:r>
            <a:endParaRPr lang="el-GR" dirty="0" smtClean="0"/>
          </a:p>
          <a:p>
            <a:pPr lvl="1" algn="just"/>
            <a:r>
              <a:rPr lang="el-GR" b="1" dirty="0" smtClean="0">
                <a:solidFill>
                  <a:srgbClr val="FF0000"/>
                </a:solidFill>
              </a:rPr>
              <a:t>η </a:t>
            </a:r>
            <a:r>
              <a:rPr lang="el-GR" b="1" dirty="0">
                <a:solidFill>
                  <a:srgbClr val="FF0000"/>
                </a:solidFill>
              </a:rPr>
              <a:t>διατύπωση των οποίων αποτελεί το πρώτο στάδιο στην έρευνα του οικονομετρικού προβλήματος. </a:t>
            </a:r>
            <a:endParaRPr lang="el-GR" b="1" dirty="0" smtClean="0">
              <a:solidFill>
                <a:srgbClr val="FF0000"/>
              </a:solidFill>
            </a:endParaRPr>
          </a:p>
          <a:p>
            <a:pPr algn="just"/>
            <a:r>
              <a:rPr lang="el-GR" dirty="0" smtClean="0"/>
              <a:t>Με </a:t>
            </a:r>
            <a:r>
              <a:rPr lang="el-GR" dirty="0"/>
              <a:t>άλλα λόγια, </a:t>
            </a:r>
            <a:r>
              <a:rPr lang="el-GR" b="1" dirty="0">
                <a:solidFill>
                  <a:srgbClr val="FF0000"/>
                </a:solidFill>
              </a:rPr>
              <a:t>στο στάδιο αυτό </a:t>
            </a:r>
            <a:r>
              <a:rPr lang="el-GR" dirty="0"/>
              <a:t>ο ερευνητής καλείται να επιλέξει </a:t>
            </a:r>
            <a:endParaRPr lang="el-GR" dirty="0" smtClean="0"/>
          </a:p>
          <a:p>
            <a:pPr lvl="1" algn="just"/>
            <a:r>
              <a:rPr lang="el-GR" b="1" dirty="0" smtClean="0">
                <a:solidFill>
                  <a:srgbClr val="0070C0"/>
                </a:solidFill>
              </a:rPr>
              <a:t>εκείνες </a:t>
            </a:r>
            <a:r>
              <a:rPr lang="el-GR" b="1" dirty="0">
                <a:solidFill>
                  <a:srgbClr val="0070C0"/>
                </a:solidFill>
              </a:rPr>
              <a:t>τις σχέσεις και μεταβλητές </a:t>
            </a:r>
            <a:r>
              <a:rPr lang="el-GR" dirty="0"/>
              <a:t>που θα βοηθήσουν στην </a:t>
            </a:r>
            <a:r>
              <a:rPr lang="el-GR" b="1" dirty="0"/>
              <a:t>αποτελεσματικότερη διατύπωση </a:t>
            </a:r>
            <a:r>
              <a:rPr lang="el-GR" dirty="0"/>
              <a:t>και στη συνέχεια επίλυση του </a:t>
            </a:r>
            <a:r>
              <a:rPr lang="el-GR" b="1" dirty="0"/>
              <a:t>οικονομετρικού προβλήματος</a:t>
            </a:r>
            <a:r>
              <a:rPr lang="el-GR" dirty="0"/>
              <a:t>. </a:t>
            </a:r>
          </a:p>
          <a:p>
            <a:pPr algn="just"/>
            <a:endParaRPr lang="el-GR" dirty="0"/>
          </a:p>
        </p:txBody>
      </p:sp>
      <p:sp>
        <p:nvSpPr>
          <p:cNvPr id="4" name="3 - Δεξιό βέλος"/>
          <p:cNvSpPr/>
          <p:nvPr/>
        </p:nvSpPr>
        <p:spPr>
          <a:xfrm>
            <a:off x="8001024" y="6500834"/>
            <a:ext cx="978408" cy="357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l-GR" sz="3200" b="1" dirty="0">
                <a:solidFill>
                  <a:srgbClr val="0070C0"/>
                </a:solidFill>
              </a:rPr>
              <a:t>Διαδικασία κατασκευής και ελέγχου του μοντέλου </a:t>
            </a:r>
            <a:r>
              <a:rPr lang="el-GR" sz="1400" b="1" dirty="0"/>
              <a:t/>
            </a:r>
            <a:br>
              <a:rPr lang="el-GR" sz="1400" b="1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rmAutofit/>
          </a:bodyPr>
          <a:lstStyle/>
          <a:p>
            <a:pPr algn="just"/>
            <a:r>
              <a:rPr lang="el-GR" dirty="0"/>
              <a:t>Το επόμενο </a:t>
            </a:r>
            <a:r>
              <a:rPr lang="el-GR" dirty="0" smtClean="0"/>
              <a:t>στάδιο περιλαμβάνει </a:t>
            </a:r>
            <a:r>
              <a:rPr lang="el-GR" b="1" dirty="0">
                <a:solidFill>
                  <a:srgbClr val="0070C0"/>
                </a:solidFill>
              </a:rPr>
              <a:t>τη συλλογή των απαιτούμενων </a:t>
            </a:r>
            <a:r>
              <a:rPr lang="el-GR" b="1" dirty="0" smtClean="0">
                <a:solidFill>
                  <a:srgbClr val="0070C0"/>
                </a:solidFill>
              </a:rPr>
              <a:t>δεδομένων</a:t>
            </a:r>
            <a:r>
              <a:rPr lang="el-GR" dirty="0" smtClean="0"/>
              <a:t> </a:t>
            </a:r>
          </a:p>
          <a:p>
            <a:pPr lvl="1" algn="just"/>
            <a:r>
              <a:rPr lang="el-GR" dirty="0" smtClean="0"/>
              <a:t>τα </a:t>
            </a:r>
            <a:r>
              <a:rPr lang="el-GR" dirty="0"/>
              <a:t>οποία μπορεί είτε να είναι δημοσίως διαθέσιμα από πηγές όπως είναι </a:t>
            </a:r>
            <a:endParaRPr lang="el-GR" dirty="0" smtClean="0"/>
          </a:p>
          <a:p>
            <a:pPr lvl="2" algn="just"/>
            <a:r>
              <a:rPr lang="el-GR" sz="2800" dirty="0" smtClean="0"/>
              <a:t>οι </a:t>
            </a:r>
            <a:r>
              <a:rPr lang="el-GR" sz="2800" dirty="0"/>
              <a:t>στατιστικές υπηρεσίες χωρών και </a:t>
            </a:r>
            <a:endParaRPr lang="el-GR" sz="2800" dirty="0" smtClean="0"/>
          </a:p>
          <a:p>
            <a:pPr lvl="2" algn="just"/>
            <a:r>
              <a:rPr lang="el-GR" sz="2800" dirty="0" smtClean="0"/>
              <a:t>διεθνών </a:t>
            </a:r>
            <a:r>
              <a:rPr lang="el-GR" sz="2800" dirty="0"/>
              <a:t>οργανισμών, </a:t>
            </a:r>
            <a:endParaRPr lang="el-GR" sz="2800" dirty="0" smtClean="0"/>
          </a:p>
          <a:p>
            <a:pPr lvl="2" algn="just"/>
            <a:r>
              <a:rPr lang="el-GR" sz="2800" dirty="0" smtClean="0"/>
              <a:t>για </a:t>
            </a:r>
            <a:r>
              <a:rPr lang="el-GR" sz="2800" dirty="0"/>
              <a:t>τα χρηματοοικονομικά το </a:t>
            </a:r>
            <a:r>
              <a:rPr lang="en-US" sz="2800" dirty="0" err="1"/>
              <a:t>Datastream</a:t>
            </a:r>
            <a:r>
              <a:rPr lang="el-GR" sz="2800" dirty="0"/>
              <a:t> από την </a:t>
            </a:r>
            <a:r>
              <a:rPr lang="en-US" sz="2800" dirty="0"/>
              <a:t>Thomson Reuters</a:t>
            </a:r>
            <a:r>
              <a:rPr lang="el-GR" sz="2800" dirty="0"/>
              <a:t>, κλπ., </a:t>
            </a:r>
            <a:endParaRPr lang="el-GR" sz="2800" dirty="0" smtClean="0"/>
          </a:p>
          <a:p>
            <a:pPr lvl="2" algn="just"/>
            <a:r>
              <a:rPr lang="el-GR" sz="2800" dirty="0" smtClean="0"/>
              <a:t>είτε </a:t>
            </a:r>
            <a:r>
              <a:rPr lang="el-GR" sz="2800" dirty="0"/>
              <a:t>να προέρχονται από τη διενέργεια πρωτογενούς έρευνας</a:t>
            </a:r>
          </a:p>
        </p:txBody>
      </p:sp>
      <p:sp>
        <p:nvSpPr>
          <p:cNvPr id="4" name="3 - Δεξιό βέλος"/>
          <p:cNvSpPr/>
          <p:nvPr/>
        </p:nvSpPr>
        <p:spPr>
          <a:xfrm>
            <a:off x="8001024" y="6500834"/>
            <a:ext cx="978408" cy="357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l-GR" sz="3200" b="1" dirty="0">
                <a:solidFill>
                  <a:srgbClr val="0070C0"/>
                </a:solidFill>
              </a:rPr>
              <a:t>Διαδικασία κατασκευής και ελέγχου του μοντέλου </a:t>
            </a:r>
            <a:r>
              <a:rPr lang="el-GR" sz="1400" b="1" dirty="0"/>
              <a:t/>
            </a:r>
            <a:br>
              <a:rPr lang="el-GR" sz="1400" b="1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rmAutofit/>
          </a:bodyPr>
          <a:lstStyle/>
          <a:p>
            <a:pPr algn="just"/>
            <a:r>
              <a:rPr lang="el-GR" dirty="0"/>
              <a:t>Το τρίτο στάδιο περιλαμβάνει την επιλογή της κατάλληλης μεθόδου ανάλυσης, </a:t>
            </a:r>
            <a:r>
              <a:rPr lang="el-GR" dirty="0" smtClean="0"/>
              <a:t>δηλαδή</a:t>
            </a:r>
          </a:p>
          <a:p>
            <a:pPr lvl="1" algn="just"/>
            <a:r>
              <a:rPr lang="el-GR" b="1" dirty="0">
                <a:solidFill>
                  <a:srgbClr val="0070C0"/>
                </a:solidFill>
              </a:rPr>
              <a:t>τ</a:t>
            </a:r>
            <a:r>
              <a:rPr lang="el-GR" b="1" dirty="0" smtClean="0">
                <a:solidFill>
                  <a:srgbClr val="0070C0"/>
                </a:solidFill>
              </a:rPr>
              <a:t>ην μοντελοποίηση</a:t>
            </a:r>
            <a:r>
              <a:rPr lang="el-GR" dirty="0"/>
              <a:t>, </a:t>
            </a:r>
            <a:endParaRPr lang="el-GR" dirty="0" smtClean="0"/>
          </a:p>
          <a:p>
            <a:pPr lvl="1" algn="just"/>
            <a:r>
              <a:rPr lang="el-GR" b="1" dirty="0" smtClean="0">
                <a:solidFill>
                  <a:srgbClr val="0070C0"/>
                </a:solidFill>
              </a:rPr>
              <a:t>την </a:t>
            </a:r>
            <a:r>
              <a:rPr lang="el-GR" b="1" i="1" dirty="0">
                <a:solidFill>
                  <a:srgbClr val="0070C0"/>
                </a:solidFill>
              </a:rPr>
              <a:t>εξειδίκευση</a:t>
            </a:r>
            <a:r>
              <a:rPr lang="el-GR" b="1" dirty="0">
                <a:solidFill>
                  <a:srgbClr val="0070C0"/>
                </a:solidFill>
              </a:rPr>
              <a:t> </a:t>
            </a:r>
            <a:r>
              <a:rPr lang="el-GR" dirty="0"/>
              <a:t>και </a:t>
            </a:r>
            <a:endParaRPr lang="el-GR" dirty="0" smtClean="0"/>
          </a:p>
          <a:p>
            <a:pPr lvl="1" algn="just"/>
            <a:r>
              <a:rPr lang="el-GR" b="1" dirty="0" smtClean="0">
                <a:solidFill>
                  <a:srgbClr val="0070C0"/>
                </a:solidFill>
              </a:rPr>
              <a:t>την </a:t>
            </a:r>
            <a:r>
              <a:rPr lang="el-GR" b="1" i="1" dirty="0">
                <a:solidFill>
                  <a:srgbClr val="0070C0"/>
                </a:solidFill>
              </a:rPr>
              <a:t>εκτίμηση του </a:t>
            </a:r>
            <a:r>
              <a:rPr lang="el-GR" b="1" i="1" dirty="0"/>
              <a:t>υποδείγματος</a:t>
            </a:r>
            <a:r>
              <a:rPr lang="el-GR" dirty="0"/>
              <a:t>. </a:t>
            </a:r>
          </a:p>
        </p:txBody>
      </p:sp>
      <p:sp>
        <p:nvSpPr>
          <p:cNvPr id="4" name="3 - Δεξιό βέλος"/>
          <p:cNvSpPr/>
          <p:nvPr/>
        </p:nvSpPr>
        <p:spPr>
          <a:xfrm>
            <a:off x="8001024" y="6500834"/>
            <a:ext cx="978408" cy="357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/>
              <a:t>Το </a:t>
            </a:r>
            <a:r>
              <a:rPr lang="el-GR" dirty="0"/>
              <a:t>επόμενο στάδιο αφορά στην </a:t>
            </a:r>
            <a:r>
              <a:rPr lang="el-GR" b="1" i="1" dirty="0"/>
              <a:t>αξιολόγηση του μοντέλου</a:t>
            </a:r>
            <a:r>
              <a:rPr lang="el-GR" dirty="0"/>
              <a:t>, η οποία περιλαμβάνει την υιοθέτηση των κατάλληλων υποθέσεων και το διαγνωστικό έλεγχο του μοντέλου για την ποιότητα των εκτιμήσεων. </a:t>
            </a:r>
            <a:endParaRPr lang="el-GR" dirty="0" smtClean="0"/>
          </a:p>
          <a:p>
            <a:pPr algn="just"/>
            <a:r>
              <a:rPr lang="el-GR" dirty="0" smtClean="0"/>
              <a:t>Στην </a:t>
            </a:r>
            <a:r>
              <a:rPr lang="el-GR" dirty="0"/>
              <a:t>περίπτωση που ο διαγνωστικός έλεγχος δείξει ότι το μοντέλο δεν περιγράφει ικανοποιητικά τα δεδομένα </a:t>
            </a:r>
            <a:endParaRPr lang="el-GR" dirty="0" smtClean="0"/>
          </a:p>
          <a:p>
            <a:pPr lvl="1" algn="just"/>
            <a:r>
              <a:rPr lang="el-GR" dirty="0" smtClean="0"/>
              <a:t>τότε </a:t>
            </a:r>
            <a:r>
              <a:rPr lang="el-GR" dirty="0"/>
              <a:t>ο ερευνητής καλείται να επανέλθει στα προηγούμενα στάδια, </a:t>
            </a:r>
            <a:endParaRPr lang="el-GR" dirty="0" smtClean="0"/>
          </a:p>
          <a:p>
            <a:pPr lvl="1" algn="just"/>
            <a:r>
              <a:rPr lang="el-GR" dirty="0" smtClean="0"/>
              <a:t>δηλαδή </a:t>
            </a:r>
            <a:r>
              <a:rPr lang="el-GR" dirty="0"/>
              <a:t>είτε να επαναπροσδιορίσει το υπόδειγμα, </a:t>
            </a:r>
            <a:endParaRPr lang="el-GR" dirty="0" smtClean="0"/>
          </a:p>
          <a:p>
            <a:pPr lvl="1" algn="just"/>
            <a:r>
              <a:rPr lang="el-GR" dirty="0" smtClean="0"/>
              <a:t>είτε </a:t>
            </a:r>
            <a:r>
              <a:rPr lang="el-GR" dirty="0"/>
              <a:t>να συγκεντρώσει περισσότερα δεδομένα, </a:t>
            </a:r>
            <a:endParaRPr lang="el-GR" dirty="0" smtClean="0"/>
          </a:p>
          <a:p>
            <a:pPr lvl="1" algn="just"/>
            <a:r>
              <a:rPr lang="el-GR" dirty="0" smtClean="0"/>
              <a:t>είτε </a:t>
            </a:r>
            <a:r>
              <a:rPr lang="el-GR" dirty="0"/>
              <a:t>να επιλέξει μια διαφορετική μέθοδο εκτίμησης.</a:t>
            </a:r>
          </a:p>
        </p:txBody>
      </p:sp>
      <p:sp>
        <p:nvSpPr>
          <p:cNvPr id="5" name="4 - Δεξιό βέλος"/>
          <p:cNvSpPr/>
          <p:nvPr/>
        </p:nvSpPr>
        <p:spPr>
          <a:xfrm>
            <a:off x="8001024" y="6500834"/>
            <a:ext cx="978408" cy="357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4567</TotalTime>
  <Words>1465</Words>
  <Application>Microsoft Office PowerPoint</Application>
  <PresentationFormat>Προβολή στην οθόνη (4:3)</PresentationFormat>
  <Paragraphs>224</Paragraphs>
  <Slides>35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35</vt:i4>
      </vt:variant>
    </vt:vector>
  </HeadingPairs>
  <TitlesOfParts>
    <vt:vector size="38" baseType="lpstr">
      <vt:lpstr>Θέμα του Office</vt:lpstr>
      <vt:lpstr>Εξίσωση</vt:lpstr>
      <vt:lpstr>Έγγραφο</vt:lpstr>
      <vt:lpstr>Οικονομετρία </vt:lpstr>
      <vt:lpstr>Διαφάνεια 2</vt:lpstr>
      <vt:lpstr>Διαφάνεια 3</vt:lpstr>
      <vt:lpstr>Διαφάνεια 4</vt:lpstr>
      <vt:lpstr>Διαφάνεια 5</vt:lpstr>
      <vt:lpstr>Διαδικασία κατασκευής και ελέγχου του μοντέλου  </vt:lpstr>
      <vt:lpstr>Διαδικασία κατασκευής και ελέγχου του μοντέλου  </vt:lpstr>
      <vt:lpstr>Διαδικασία κατασκευής και ελέγχου του μοντέλου  </vt:lpstr>
      <vt:lpstr>Διαφάνεια 9</vt:lpstr>
      <vt:lpstr>Διαφάνεια 10</vt:lpstr>
      <vt:lpstr> Γραμμική παλινδρόμηση  </vt:lpstr>
      <vt:lpstr>Διαφάνεια 12</vt:lpstr>
      <vt:lpstr>Διαφάνεια 13</vt:lpstr>
      <vt:lpstr>Διαφάνεια 14</vt:lpstr>
      <vt:lpstr>Διαφάνεια 15</vt:lpstr>
      <vt:lpstr>Διαφάνεια 16</vt:lpstr>
      <vt:lpstr>Εξίσωση απλής γραμμικής παλινδρόμησης </vt:lpstr>
      <vt:lpstr>Διαφάνεια 18</vt:lpstr>
      <vt:lpstr>Διαφάνεια 19</vt:lpstr>
      <vt:lpstr>Διαφάνεια 20</vt:lpstr>
      <vt:lpstr>Διαφάνεια 21</vt:lpstr>
      <vt:lpstr>Διαφάνεια 22</vt:lpstr>
      <vt:lpstr>Μέθοδος ελαχίστων τετραγώνων </vt:lpstr>
      <vt:lpstr>Διαφάνεια 24</vt:lpstr>
      <vt:lpstr>Διαφάνεια 25</vt:lpstr>
      <vt:lpstr>Διαφάνεια 26</vt:lpstr>
      <vt:lpstr>Διαφάνεια 27</vt:lpstr>
      <vt:lpstr>Διαφάνεια 28</vt:lpstr>
      <vt:lpstr>Διαφάνεια 29</vt:lpstr>
      <vt:lpstr>Διαφάνεια 30</vt:lpstr>
      <vt:lpstr>Διαφάνεια 31</vt:lpstr>
      <vt:lpstr>Άσκηση </vt:lpstr>
      <vt:lpstr>Διαφάνεια 33</vt:lpstr>
      <vt:lpstr>Άσκηση </vt:lpstr>
      <vt:lpstr>Διαφάνεια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Οικονομετρία </dc:title>
  <dc:creator>ΝΙΚΟΣ</dc:creator>
  <cp:lastModifiedBy>bemyguest guestbemyguest</cp:lastModifiedBy>
  <cp:revision>138</cp:revision>
  <dcterms:created xsi:type="dcterms:W3CDTF">2014-04-19T16:46:09Z</dcterms:created>
  <dcterms:modified xsi:type="dcterms:W3CDTF">2020-04-13T10:28:32Z</dcterms:modified>
</cp:coreProperties>
</file>