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5"/>
  </p:notesMasterIdLst>
  <p:handoutMasterIdLst>
    <p:handoutMasterId r:id="rId26"/>
  </p:handout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9" r:id="rId14"/>
    <p:sldId id="270" r:id="rId15"/>
    <p:sldId id="271" r:id="rId16"/>
    <p:sldId id="267"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9" d="100"/>
          <a:sy n="69" d="100"/>
        </p:scale>
        <p:origin x="-141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6F11DD-C408-49B4-9A84-6E3ABBDBFD28}" type="datetimeFigureOut">
              <a:rPr lang="el-GR" smtClean="0"/>
              <a:t>8/10/2018</a:t>
            </a:fld>
            <a:endParaRPr lang="el-GR"/>
          </a:p>
        </p:txBody>
      </p:sp>
      <p:sp>
        <p:nvSpPr>
          <p:cNvPr id="4" name="3 - Θέση υποσέλιδου"/>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5" name="4 - Θέση αριθμού διαφάνειας"/>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C780E94-6B32-4876-B854-475B1FF113FA}" type="slidenum">
              <a:rPr lang="el-GR" smtClean="0"/>
              <a:t>‹#›</a:t>
            </a:fld>
            <a:endParaRPr lang="el-GR"/>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23911F6-C2FC-4AE6-BB3C-672CD110A028}" type="datetimeFigureOut">
              <a:rPr lang="el-GR" smtClean="0"/>
              <a:t>8/10/2018</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3493A52-1060-4AF8-B778-D74E2CFA0796}" type="slidenum">
              <a:rPr lang="el-GR" smtClean="0"/>
              <a:t>‹#›</a:t>
            </a:fld>
            <a:endParaRPr lang="el-GR"/>
          </a:p>
        </p:txBody>
      </p:sp>
    </p:spTree>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3493A52-1060-4AF8-B778-D74E2CFA0796}" type="slidenum">
              <a:rPr lang="el-GR" smtClean="0"/>
              <a:t>1</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14" name="13 - Τίτλος"/>
          <p:cNvSpPr>
            <a:spLocks noGrp="1"/>
          </p:cNvSpPr>
          <p:nvPr>
            <p:ph type="ctrTitle"/>
          </p:nvPr>
        </p:nvSpPr>
        <p:spPr>
          <a:xfrm>
            <a:off x="1432560" y="359898"/>
            <a:ext cx="7406640" cy="1472184"/>
          </a:xfrm>
        </p:spPr>
        <p:txBody>
          <a:bodyPr anchor="b"/>
          <a:lstStyle>
            <a:lvl1pPr algn="l">
              <a:defRPr/>
            </a:lvl1pPr>
            <a:extLst/>
          </a:lstStyle>
          <a:p>
            <a:r>
              <a:rPr kumimoji="0" lang="el-GR" smtClean="0"/>
              <a:t>Kλικ για επεξεργασία του τίτλου</a:t>
            </a:r>
            <a:endParaRPr kumimoji="0" lang="en-US"/>
          </a:p>
        </p:txBody>
      </p:sp>
      <p:sp>
        <p:nvSpPr>
          <p:cNvPr id="22" name="21 - Υπότιτλος"/>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Κάντε κλικ για να επεξεργαστείτε τον υπότιτλο του υποδείγματος</a:t>
            </a:r>
            <a:endParaRPr kumimoji="0" lang="en-US"/>
          </a:p>
        </p:txBody>
      </p:sp>
      <p:sp>
        <p:nvSpPr>
          <p:cNvPr id="7" name="6 - Θέση ημερομηνίας"/>
          <p:cNvSpPr>
            <a:spLocks noGrp="1"/>
          </p:cNvSpPr>
          <p:nvPr>
            <p:ph type="dt" sz="half" idx="10"/>
          </p:nvPr>
        </p:nvSpPr>
        <p:spPr/>
        <p:txBody>
          <a:bodyPr/>
          <a:lstStyle>
            <a:extLst/>
          </a:lstStyle>
          <a:p>
            <a:fld id="{F3EED9CA-A9A2-460D-997E-6410AB3D0490}" type="datetime1">
              <a:rPr lang="en-US" smtClean="0"/>
              <a:t>10/8/2018</a:t>
            </a:fld>
            <a:endParaRPr lang="en-US"/>
          </a:p>
        </p:txBody>
      </p:sp>
      <p:sp>
        <p:nvSpPr>
          <p:cNvPr id="20" name="19 - Θέση υποσέλιδου"/>
          <p:cNvSpPr>
            <a:spLocks noGrp="1"/>
          </p:cNvSpPr>
          <p:nvPr>
            <p:ph type="ftr" sz="quarter" idx="11"/>
          </p:nvPr>
        </p:nvSpPr>
        <p:spPr/>
        <p:txBody>
          <a:bodyPr/>
          <a:lstStyle>
            <a:extLst/>
          </a:lstStyle>
          <a:p>
            <a:endParaRPr kumimoji="0" lang="en-US"/>
          </a:p>
        </p:txBody>
      </p:sp>
      <p:sp>
        <p:nvSpPr>
          <p:cNvPr id="10" name="9 - Θέση αριθμού διαφάνειας"/>
          <p:cNvSpPr>
            <a:spLocks noGrp="1"/>
          </p:cNvSpPr>
          <p:nvPr>
            <p:ph type="sldNum" sz="quarter" idx="12"/>
          </p:nvPr>
        </p:nvSpPr>
        <p:spPr/>
        <p:txBody>
          <a:bodyPr/>
          <a:lstStyle>
            <a:extLst/>
          </a:lstStyle>
          <a:p>
            <a:fld id="{6294C92D-0306-4E69-9CD3-20855E849650}" type="slidenum">
              <a:rPr kumimoji="0" lang="en-US" smtClean="0"/>
              <a:pPr/>
              <a:t>‹#›</a:t>
            </a:fld>
            <a:endParaRPr kumimoji="0" lang="en-US"/>
          </a:p>
        </p:txBody>
      </p:sp>
      <p:sp>
        <p:nvSpPr>
          <p:cNvPr id="8" name="7 - Έλλειψη"/>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 Έλλειψη"/>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8682BB4F-5860-40DE-AF2C-C1A46D5DE91B}" type="datetime1">
              <a:rPr lang="en-US" smtClean="0"/>
              <a:t>10/8/2018</a:t>
            </a:fld>
            <a:endParaRPr lang="en-US"/>
          </a:p>
        </p:txBody>
      </p:sp>
      <p:sp>
        <p:nvSpPr>
          <p:cNvPr id="5" name="4 - Θέση υποσέλιδου"/>
          <p:cNvSpPr>
            <a:spLocks noGrp="1"/>
          </p:cNvSpPr>
          <p:nvPr>
            <p:ph type="ftr" sz="quarter" idx="11"/>
          </p:nvPr>
        </p:nvSpPr>
        <p:spPr/>
        <p:txBody>
          <a:bodyPr/>
          <a:lstStyle>
            <a:extLst/>
          </a:lstStyle>
          <a:p>
            <a:endParaRPr kumimoji="0" lang="en-US"/>
          </a:p>
        </p:txBody>
      </p:sp>
      <p:sp>
        <p:nvSpPr>
          <p:cNvPr id="6" name="5 - Θέση αριθμού διαφάνειας"/>
          <p:cNvSpPr>
            <a:spLocks noGrp="1"/>
          </p:cNvSpPr>
          <p:nvPr>
            <p:ph type="sldNum" sz="quarter" idx="12"/>
          </p:nvPr>
        </p:nvSpPr>
        <p:spPr/>
        <p:txBody>
          <a:bodyPr/>
          <a:lstStyle>
            <a:extLst/>
          </a:lstStyle>
          <a:p>
            <a:fld id="{6294C92D-0306-4E69-9CD3-20855E849650}"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858000" y="274639"/>
            <a:ext cx="1828800" cy="5851525"/>
          </a:xfrm>
        </p:spPr>
        <p:txBody>
          <a:bodyPr vert="eaVert"/>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1143000" y="274640"/>
            <a:ext cx="5562600" cy="5851525"/>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7EC4312E-927E-47B4-846E-3CCF60FE8647}" type="datetime1">
              <a:rPr lang="en-US" smtClean="0"/>
              <a:t>10/8/2018</a:t>
            </a:fld>
            <a:endParaRPr lang="en-US"/>
          </a:p>
        </p:txBody>
      </p:sp>
      <p:sp>
        <p:nvSpPr>
          <p:cNvPr id="5" name="4 - Θέση υποσέλιδου"/>
          <p:cNvSpPr>
            <a:spLocks noGrp="1"/>
          </p:cNvSpPr>
          <p:nvPr>
            <p:ph type="ftr" sz="quarter" idx="11"/>
          </p:nvPr>
        </p:nvSpPr>
        <p:spPr/>
        <p:txBody>
          <a:bodyPr/>
          <a:lstStyle>
            <a:extLst/>
          </a:lstStyle>
          <a:p>
            <a:endParaRPr kumimoji="0" lang="en-US"/>
          </a:p>
        </p:txBody>
      </p:sp>
      <p:sp>
        <p:nvSpPr>
          <p:cNvPr id="6" name="5 - Θέση αριθμού διαφάνειας"/>
          <p:cNvSpPr>
            <a:spLocks noGrp="1"/>
          </p:cNvSpPr>
          <p:nvPr>
            <p:ph type="sldNum" sz="quarter" idx="12"/>
          </p:nvPr>
        </p:nvSpPr>
        <p:spPr/>
        <p:txBody>
          <a:bodyPr/>
          <a:lstStyle>
            <a:extLst/>
          </a:lstStyle>
          <a:p>
            <a:fld id="{6294C92D-0306-4E69-9CD3-20855E849650}" type="slidenum">
              <a:rPr kumimoji="0" lang="en-US" smtClean="0"/>
              <a:pPr/>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798747DC-6873-4EEB-83DE-6294757CDF36}" type="datetime1">
              <a:rPr lang="en-US" smtClean="0"/>
              <a:t>10/8/2018</a:t>
            </a:fld>
            <a:endParaRPr lang="en-US"/>
          </a:p>
        </p:txBody>
      </p:sp>
      <p:sp>
        <p:nvSpPr>
          <p:cNvPr id="5" name="4 - Θέση υποσέλιδου"/>
          <p:cNvSpPr>
            <a:spLocks noGrp="1"/>
          </p:cNvSpPr>
          <p:nvPr>
            <p:ph type="ftr" sz="quarter" idx="11"/>
          </p:nvPr>
        </p:nvSpPr>
        <p:spPr/>
        <p:txBody>
          <a:bodyPr/>
          <a:lstStyle>
            <a:extLst/>
          </a:lstStyle>
          <a:p>
            <a:endParaRPr kumimoji="0" lang="en-US"/>
          </a:p>
        </p:txBody>
      </p:sp>
      <p:sp>
        <p:nvSpPr>
          <p:cNvPr id="6" name="5 - Θέση αριθμού διαφάνειας"/>
          <p:cNvSpPr>
            <a:spLocks noGrp="1"/>
          </p:cNvSpPr>
          <p:nvPr>
            <p:ph type="sldNum" sz="quarter" idx="12"/>
          </p:nvPr>
        </p:nvSpPr>
        <p:spPr/>
        <p:txBody>
          <a:bodyPr/>
          <a:lstStyle>
            <a:extLst/>
          </a:lstStyle>
          <a:p>
            <a:fld id="{6294C92D-0306-4E69-9CD3-20855E849650}" type="slidenum">
              <a:rPr kumimoji="0" lang="en-US" smtClean="0"/>
              <a:pPr/>
              <a:t>‹#›</a:t>
            </a:fld>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7" name="6 - Ορθογώνιο"/>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Τίτλος"/>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extLst/>
          </a:lstStyle>
          <a:p>
            <a:fld id="{04E52C50-4C9B-41DD-BE01-66C825F8CB18}" type="datetime1">
              <a:rPr lang="en-US" smtClean="0"/>
              <a:t>10/8/2018</a:t>
            </a:fld>
            <a:endParaRPr lang="en-US"/>
          </a:p>
        </p:txBody>
      </p:sp>
      <p:sp>
        <p:nvSpPr>
          <p:cNvPr id="5" name="4 - Θέση υποσέλιδου"/>
          <p:cNvSpPr>
            <a:spLocks noGrp="1"/>
          </p:cNvSpPr>
          <p:nvPr>
            <p:ph type="ftr" sz="quarter" idx="11"/>
          </p:nvPr>
        </p:nvSpPr>
        <p:spPr/>
        <p:txBody>
          <a:bodyPr/>
          <a:lstStyle>
            <a:extLst/>
          </a:lstStyle>
          <a:p>
            <a:endParaRPr kumimoji="0" lang="en-US"/>
          </a:p>
        </p:txBody>
      </p:sp>
      <p:sp>
        <p:nvSpPr>
          <p:cNvPr id="6" name="5 - Θέση αριθμού διαφάνειας"/>
          <p:cNvSpPr>
            <a:spLocks noGrp="1"/>
          </p:cNvSpPr>
          <p:nvPr>
            <p:ph type="sldNum" sz="quarter" idx="12"/>
          </p:nvPr>
        </p:nvSpPr>
        <p:spPr/>
        <p:txBody>
          <a:bodyPr/>
          <a:lstStyle>
            <a:extLst/>
          </a:lstStyle>
          <a:p>
            <a:fld id="{6294C92D-0306-4E69-9CD3-20855E849650}" type="slidenum">
              <a:rPr kumimoji="0" lang="en-US" smtClean="0"/>
              <a:pPr/>
              <a:t>‹#›</a:t>
            </a:fld>
            <a:endParaRPr kumimoji="0" lang="en-US"/>
          </a:p>
        </p:txBody>
      </p:sp>
      <p:sp>
        <p:nvSpPr>
          <p:cNvPr id="10" name="9 - Ορθογώνιο"/>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 Έλλειψη"/>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 Έλλειψη"/>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320"/>
            <a:ext cx="7498080" cy="1143000"/>
          </a:xfrm>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2658DCCC-0389-49E2-8A39-3BDDA47D07E8}" type="datetime1">
              <a:rPr lang="en-US" smtClean="0"/>
              <a:t>10/8/2018</a:t>
            </a:fld>
            <a:endParaRPr lang="en-US"/>
          </a:p>
        </p:txBody>
      </p:sp>
      <p:sp>
        <p:nvSpPr>
          <p:cNvPr id="6" name="5 - Θέση υποσέλιδου"/>
          <p:cNvSpPr>
            <a:spLocks noGrp="1"/>
          </p:cNvSpPr>
          <p:nvPr>
            <p:ph type="ftr" sz="quarter" idx="11"/>
          </p:nvPr>
        </p:nvSpPr>
        <p:spPr/>
        <p:txBody>
          <a:bodyPr/>
          <a:lstStyle>
            <a:extLst/>
          </a:lstStyle>
          <a:p>
            <a:endParaRPr kumimoji="0" lang="en-US"/>
          </a:p>
        </p:txBody>
      </p:sp>
      <p:sp>
        <p:nvSpPr>
          <p:cNvPr id="7" name="6 - Θέση αριθμού διαφάνειας"/>
          <p:cNvSpPr>
            <a:spLocks noGrp="1"/>
          </p:cNvSpPr>
          <p:nvPr>
            <p:ph type="sldNum" sz="quarter" idx="12"/>
          </p:nvPr>
        </p:nvSpPr>
        <p:spPr/>
        <p:txBody>
          <a:bodyPr/>
          <a:lstStyle>
            <a:extLst/>
          </a:lstStyle>
          <a:p>
            <a:fld id="{6294C92D-0306-4E69-9CD3-20855E849650}" type="slidenum">
              <a:rPr kumimoji="0" lang="en-US" smtClean="0"/>
              <a:pPr/>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extLst/>
          </a:lstStyle>
          <a:p>
            <a:fld id="{347B916D-44D3-4803-BA9F-29F5F8F2A622}" type="datetime1">
              <a:rPr lang="en-US" smtClean="0"/>
              <a:t>10/8/2018</a:t>
            </a:fld>
            <a:endParaRPr lang="en-US"/>
          </a:p>
        </p:txBody>
      </p:sp>
      <p:sp>
        <p:nvSpPr>
          <p:cNvPr id="8" name="7 - Θέση υποσέλιδου"/>
          <p:cNvSpPr>
            <a:spLocks noGrp="1"/>
          </p:cNvSpPr>
          <p:nvPr>
            <p:ph type="ftr" sz="quarter" idx="11"/>
          </p:nvPr>
        </p:nvSpPr>
        <p:spPr/>
        <p:txBody>
          <a:bodyPr/>
          <a:lstStyle>
            <a:extLst/>
          </a:lstStyle>
          <a:p>
            <a:endParaRPr kumimoji="0" lang="en-US"/>
          </a:p>
        </p:txBody>
      </p:sp>
      <p:sp>
        <p:nvSpPr>
          <p:cNvPr id="9" name="8 - Θέση αριθμού διαφάνειας"/>
          <p:cNvSpPr>
            <a:spLocks noGrp="1"/>
          </p:cNvSpPr>
          <p:nvPr>
            <p:ph type="sldNum" sz="quarter" idx="12"/>
          </p:nvPr>
        </p:nvSpPr>
        <p:spPr/>
        <p:txBody>
          <a:bodyPr/>
          <a:lstStyle>
            <a:extLst/>
          </a:lstStyle>
          <a:p>
            <a:fld id="{6294C92D-0306-4E69-9CD3-20855E849650}" type="slidenum">
              <a:rPr kumimoji="0" lang="en-US" smtClean="0"/>
              <a:pPr/>
              <a:t>‹#›</a:t>
            </a:fld>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320"/>
            <a:ext cx="7498080" cy="1143000"/>
          </a:xfrm>
        </p:spPr>
        <p:txBody>
          <a:bodyPr anchor="ctr"/>
          <a:lstStyle>
            <a:extLst/>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extLst/>
          </a:lstStyle>
          <a:p>
            <a:fld id="{FAE4E4FE-675B-436B-8129-3A5704FFB821}" type="datetime1">
              <a:rPr lang="en-US" smtClean="0"/>
              <a:t>10/8/2018</a:t>
            </a:fld>
            <a:endParaRPr lang="en-US"/>
          </a:p>
        </p:txBody>
      </p:sp>
      <p:sp>
        <p:nvSpPr>
          <p:cNvPr id="4" name="3 - Θέση υποσέλιδου"/>
          <p:cNvSpPr>
            <a:spLocks noGrp="1"/>
          </p:cNvSpPr>
          <p:nvPr>
            <p:ph type="ftr" sz="quarter" idx="11"/>
          </p:nvPr>
        </p:nvSpPr>
        <p:spPr/>
        <p:txBody>
          <a:bodyPr/>
          <a:lstStyle>
            <a:extLst/>
          </a:lstStyle>
          <a:p>
            <a:endParaRPr kumimoji="0" lang="en-US"/>
          </a:p>
        </p:txBody>
      </p:sp>
      <p:sp>
        <p:nvSpPr>
          <p:cNvPr id="5" name="4 - Θέση αριθμού διαφάνειας"/>
          <p:cNvSpPr>
            <a:spLocks noGrp="1"/>
          </p:cNvSpPr>
          <p:nvPr>
            <p:ph type="sldNum" sz="quarter" idx="12"/>
          </p:nvPr>
        </p:nvSpPr>
        <p:spPr/>
        <p:txBody>
          <a:bodyPr/>
          <a:lstStyle>
            <a:extLst/>
          </a:lstStyle>
          <a:p>
            <a:fld id="{6294C92D-0306-4E69-9CD3-20855E849650}" type="slidenum">
              <a:rPr kumimoji="0" lang="en-US" smtClean="0"/>
              <a:pPr/>
              <a:t>‹#›</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5" name="4 - Ορθογώνιο"/>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Θέση ημερομηνίας"/>
          <p:cNvSpPr>
            <a:spLocks noGrp="1"/>
          </p:cNvSpPr>
          <p:nvPr>
            <p:ph type="dt" sz="half" idx="10"/>
          </p:nvPr>
        </p:nvSpPr>
        <p:spPr/>
        <p:txBody>
          <a:bodyPr/>
          <a:lstStyle>
            <a:extLst/>
          </a:lstStyle>
          <a:p>
            <a:fld id="{6EE51B40-0FF1-4943-A5AD-354ED687A6E0}" type="datetime1">
              <a:rPr lang="en-US" smtClean="0"/>
              <a:t>10/8/2018</a:t>
            </a:fld>
            <a:endParaRPr lang="en-US"/>
          </a:p>
        </p:txBody>
      </p:sp>
      <p:sp>
        <p:nvSpPr>
          <p:cNvPr id="3" name="2 - Θέση υποσέλιδου"/>
          <p:cNvSpPr>
            <a:spLocks noGrp="1"/>
          </p:cNvSpPr>
          <p:nvPr>
            <p:ph type="ftr" sz="quarter" idx="11"/>
          </p:nvPr>
        </p:nvSpPr>
        <p:spPr/>
        <p:txBody>
          <a:bodyPr/>
          <a:lstStyle>
            <a:extLst/>
          </a:lstStyle>
          <a:p>
            <a:endParaRPr kumimoji="0" lang="en-US"/>
          </a:p>
        </p:txBody>
      </p:sp>
      <p:sp>
        <p:nvSpPr>
          <p:cNvPr id="4" name="3 - Θέση αριθμού διαφάνειας"/>
          <p:cNvSpPr>
            <a:spLocks noGrp="1"/>
          </p:cNvSpPr>
          <p:nvPr>
            <p:ph type="sldNum" sz="quarter" idx="12"/>
          </p:nvPr>
        </p:nvSpPr>
        <p:spPr/>
        <p:txBody>
          <a:bodyPr/>
          <a:lstStyle>
            <a:extLst/>
          </a:lstStyle>
          <a:p>
            <a:fld id="{6294C92D-0306-4E69-9CD3-20855E849650}" type="slidenum">
              <a:rPr kumimoji="0" lang="en-US" smtClean="0"/>
              <a:pPr/>
              <a:t>‹#›</a:t>
            </a:fld>
            <a:endParaRPr kumimoji="0" lang="en-US"/>
          </a:p>
        </p:txBody>
      </p:sp>
      <p:sp>
        <p:nvSpPr>
          <p:cNvPr id="6" name="5 - Ορθογώνιο"/>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6B52E063-3B35-4BB9-BBAD-251AC73D2387}" type="datetime1">
              <a:rPr lang="en-US" smtClean="0"/>
              <a:t>10/8/2018</a:t>
            </a:fld>
            <a:endParaRPr lang="en-US"/>
          </a:p>
        </p:txBody>
      </p:sp>
      <p:sp>
        <p:nvSpPr>
          <p:cNvPr id="6" name="5 - Θέση υποσέλιδου"/>
          <p:cNvSpPr>
            <a:spLocks noGrp="1"/>
          </p:cNvSpPr>
          <p:nvPr>
            <p:ph type="ftr" sz="quarter" idx="11"/>
          </p:nvPr>
        </p:nvSpPr>
        <p:spPr/>
        <p:txBody>
          <a:bodyPr/>
          <a:lstStyle>
            <a:extLst/>
          </a:lstStyle>
          <a:p>
            <a:endParaRPr kumimoji="0" lang="en-US"/>
          </a:p>
        </p:txBody>
      </p:sp>
      <p:sp>
        <p:nvSpPr>
          <p:cNvPr id="7" name="6 - Θέση αριθμού διαφάνειας"/>
          <p:cNvSpPr>
            <a:spLocks noGrp="1"/>
          </p:cNvSpPr>
          <p:nvPr>
            <p:ph type="sldNum" sz="quarter" idx="12"/>
          </p:nvPr>
        </p:nvSpPr>
        <p:spPr/>
        <p:txBody>
          <a:bodyPr/>
          <a:lstStyle>
            <a:extLst/>
          </a:lstStyle>
          <a:p>
            <a:fld id="{6294C92D-0306-4E69-9CD3-20855E849650}" type="slidenum">
              <a:rPr kumimoji="0" lang="en-US" smtClean="0"/>
              <a:pPr/>
              <a:t>‹#›</a:t>
            </a:fld>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extLst/>
          </a:lstStyle>
          <a:p>
            <a:fld id="{33242998-5555-4BFA-9966-856F16D8C42A}" type="datetime1">
              <a:rPr lang="en-US" smtClean="0"/>
              <a:t>10/8/2018</a:t>
            </a:fld>
            <a:endParaRPr lang="en-US"/>
          </a:p>
        </p:txBody>
      </p:sp>
      <p:sp>
        <p:nvSpPr>
          <p:cNvPr id="6" name="5 - Θέση υποσέλιδου"/>
          <p:cNvSpPr>
            <a:spLocks noGrp="1"/>
          </p:cNvSpPr>
          <p:nvPr>
            <p:ph type="ftr" sz="quarter" idx="11"/>
          </p:nvPr>
        </p:nvSpPr>
        <p:spPr/>
        <p:txBody>
          <a:bodyPr/>
          <a:lstStyle>
            <a:extLst/>
          </a:lstStyle>
          <a:p>
            <a:endParaRPr kumimoji="0" lang="en-US"/>
          </a:p>
        </p:txBody>
      </p:sp>
      <p:sp>
        <p:nvSpPr>
          <p:cNvPr id="7" name="6 - Θέση αριθμού διαφάνειας"/>
          <p:cNvSpPr>
            <a:spLocks noGrp="1"/>
          </p:cNvSpPr>
          <p:nvPr>
            <p:ph type="sldNum" sz="quarter" idx="12"/>
          </p:nvPr>
        </p:nvSpPr>
        <p:spPr/>
        <p:txBody>
          <a:bodyPr/>
          <a:lstStyle>
            <a:extLst/>
          </a:lstStyle>
          <a:p>
            <a:fld id="{6294C92D-0306-4E69-9CD3-20855E849650}" type="slidenum">
              <a:rPr kumimoji="0" lang="en-US" smtClean="0"/>
              <a:pPr/>
              <a:t>‹#›</a:t>
            </a:fld>
            <a:endParaRPr kumimoji="0" lang="en-US"/>
          </a:p>
        </p:txBody>
      </p:sp>
      <p:sp>
        <p:nvSpPr>
          <p:cNvPr id="8" name="7 - Ορθογώνιο"/>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 Θέση εικόνας"/>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l-GR" smtClean="0"/>
              <a:t>Κάντε κλικ στο εικονίδιο για να προσθέσετε μια εικόνα</a:t>
            </a:r>
            <a:endParaRPr kumimoji="0" lang="en-US" dirty="0"/>
          </a:p>
        </p:txBody>
      </p:sp>
      <p:sp>
        <p:nvSpPr>
          <p:cNvPr id="9" name="8 - Διάγραμμα ροής: Διεργασία"/>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 Διάγραμμα ροής: Διεργασία"/>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 Θέση κειμένου"/>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l-GR" smtClean="0"/>
              <a:t>Kλικ για επεξεργασία των στυλ του υποδείγματος</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 Πίτα"/>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 Έλλειψη"/>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 Κουλούρα"/>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 Ορθογώνιο"/>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 Θέση τίτλου"/>
          <p:cNvSpPr>
            <a:spLocks noGrp="1"/>
          </p:cNvSpPr>
          <p:nvPr>
            <p:ph type="title"/>
          </p:nvPr>
        </p:nvSpPr>
        <p:spPr>
          <a:xfrm>
            <a:off x="1435608" y="274638"/>
            <a:ext cx="7498080" cy="1143000"/>
          </a:xfrm>
          <a:prstGeom prst="rect">
            <a:avLst/>
          </a:prstGeom>
        </p:spPr>
        <p:txBody>
          <a:bodyPr anchor="ctr">
            <a:normAutofit/>
          </a:bodyPr>
          <a:lstStyle>
            <a:extLst/>
          </a:lstStyle>
          <a:p>
            <a:r>
              <a:rPr kumimoji="0" lang="el-GR" smtClean="0"/>
              <a:t>Kλικ για επεξεργασία του τίτλου</a:t>
            </a:r>
            <a:endParaRPr kumimoji="0" lang="en-US"/>
          </a:p>
        </p:txBody>
      </p:sp>
      <p:sp>
        <p:nvSpPr>
          <p:cNvPr id="9" name="8 - Θέση κειμένου"/>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24" name="23 - Θέση ημερομηνίας"/>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pPr algn="r" eaLnBrk="1" latinLnBrk="0" hangingPunct="1"/>
            <a:fld id="{E077842F-465E-4BE2-968F-53DC76255E85}" type="datetime1">
              <a:rPr lang="en-US" smtClean="0"/>
              <a:t>10/8/2018</a:t>
            </a:fld>
            <a:endParaRPr lang="en-US" sz="1200">
              <a:solidFill>
                <a:schemeClr val="bg2">
                  <a:shade val="50000"/>
                </a:schemeClr>
              </a:solidFill>
            </a:endParaRPr>
          </a:p>
        </p:txBody>
      </p:sp>
      <p:sp>
        <p:nvSpPr>
          <p:cNvPr id="10" name="9 - Θέση υποσέλιδου"/>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kumimoji="0" lang="en-US" sz="1200">
              <a:solidFill>
                <a:schemeClr val="bg2">
                  <a:shade val="50000"/>
                </a:schemeClr>
              </a:solidFill>
              <a:effectLst/>
            </a:endParaRPr>
          </a:p>
        </p:txBody>
      </p:sp>
      <p:sp>
        <p:nvSpPr>
          <p:cNvPr id="22" name="21 - Θέση αριθμού διαφάνειας"/>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algn="ctr" eaLnBrk="1" latinLnBrk="0" hangingPunct="1"/>
            <a:fld id="{6294C92D-0306-4E69-9CD3-20855E849650}" type="slidenum">
              <a:rPr kumimoji="0" lang="en-US" smtClean="0"/>
              <a:pPr algn="ctr" eaLnBrk="1" latinLnBrk="0" hangingPunct="1"/>
              <a:t>‹#›</a:t>
            </a:fld>
            <a:endParaRPr kumimoji="0" lang="en-US" sz="1200">
              <a:solidFill>
                <a:schemeClr val="bg2">
                  <a:shade val="50000"/>
                </a:schemeClr>
              </a:solidFill>
              <a:effectLst/>
            </a:endParaRPr>
          </a:p>
        </p:txBody>
      </p:sp>
      <p:sp>
        <p:nvSpPr>
          <p:cNvPr id="15" name="14 - Ορθογώνιο"/>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1432560" y="1850064"/>
            <a:ext cx="7406640" cy="2864820"/>
          </a:xfrm>
        </p:spPr>
        <p:txBody>
          <a:bodyPr>
            <a:normAutofit/>
          </a:bodyPr>
          <a:lstStyle/>
          <a:p>
            <a:pPr algn="ctr"/>
            <a:r>
              <a:rPr lang="el-GR" sz="4000" b="1" dirty="0" smtClean="0"/>
              <a:t>Οργάνωση και Διοίκηση Αγροτουριστικών επιχειρήσεων</a:t>
            </a:r>
          </a:p>
          <a:p>
            <a:pPr algn="ctr"/>
            <a:endParaRPr lang="el-GR" sz="4000" b="1" dirty="0" smtClean="0"/>
          </a:p>
          <a:p>
            <a:pPr algn="r"/>
            <a:r>
              <a:rPr lang="el-GR" sz="2000" b="1" dirty="0" smtClean="0"/>
              <a:t>Εξάμηνο Ζ</a:t>
            </a:r>
            <a:endParaRPr lang="el-GR" sz="2000" b="1" dirty="0"/>
          </a:p>
        </p:txBody>
      </p:sp>
      <p:pic>
        <p:nvPicPr>
          <p:cNvPr id="4" name="Picture 2" descr="logo"/>
          <p:cNvPicPr>
            <a:picLocks noChangeAspect="1" noChangeArrowheads="1"/>
          </p:cNvPicPr>
          <p:nvPr/>
        </p:nvPicPr>
        <p:blipFill>
          <a:blip r:embed="rId3"/>
          <a:srcRect/>
          <a:stretch>
            <a:fillRect/>
          </a:stretch>
        </p:blipFill>
        <p:spPr bwMode="auto">
          <a:xfrm>
            <a:off x="571472" y="285728"/>
            <a:ext cx="4953000" cy="533400"/>
          </a:xfrm>
          <a:prstGeom prst="rect">
            <a:avLst/>
          </a:prstGeom>
          <a:noFill/>
        </p:spPr>
      </p:pic>
      <p:sp>
        <p:nvSpPr>
          <p:cNvPr id="5" name="2 - Υπότιτλος"/>
          <p:cNvSpPr txBox="1">
            <a:spLocks/>
          </p:cNvSpPr>
          <p:nvPr/>
        </p:nvSpPr>
        <p:spPr>
          <a:xfrm>
            <a:off x="1500166" y="5429264"/>
            <a:ext cx="7406640" cy="1143008"/>
          </a:xfrm>
          <a:prstGeom prst="rect">
            <a:avLst/>
          </a:prstGeom>
        </p:spPr>
        <p:txBody>
          <a:bodyPr tIns="0">
            <a:normAutofit/>
          </a:bodyPr>
          <a:lstStyle/>
          <a:p>
            <a:pPr marL="27432" marR="0" lvl="0" indent="0" defTabSz="914400" rtl="0" eaLnBrk="1" fontAlgn="auto" latinLnBrk="0" hangingPunct="1">
              <a:lnSpc>
                <a:spcPct val="100000"/>
              </a:lnSpc>
              <a:spcBef>
                <a:spcPts val="600"/>
              </a:spcBef>
              <a:spcAft>
                <a:spcPts val="0"/>
              </a:spcAft>
              <a:buClr>
                <a:schemeClr val="accent1"/>
              </a:buClr>
              <a:buSzPct val="80000"/>
              <a:buFont typeface="Wingdings 2"/>
              <a:buNone/>
              <a:tabLst/>
              <a:defRPr/>
            </a:pPr>
            <a:r>
              <a:rPr kumimoji="0" lang="el-GR" sz="2000" b="1" i="0" u="none" strike="noStrike" kern="1200" cap="none" spc="0" normalizeH="0" baseline="0" noProof="0" dirty="0" smtClean="0">
                <a:ln>
                  <a:noFill/>
                </a:ln>
                <a:solidFill>
                  <a:schemeClr val="tx2">
                    <a:shade val="30000"/>
                    <a:satMod val="150000"/>
                  </a:schemeClr>
                </a:solidFill>
                <a:effectLst/>
                <a:uLnTx/>
                <a:uFillTx/>
                <a:latin typeface="+mn-lt"/>
                <a:ea typeface="+mn-ea"/>
                <a:cs typeface="+mn-cs"/>
              </a:rPr>
              <a:t>Εισηγητής</a:t>
            </a:r>
            <a:r>
              <a:rPr kumimoji="0" lang="en-US" sz="2000" b="1" i="0" u="none" strike="noStrike" kern="1200" cap="none" spc="0" normalizeH="0" baseline="0" noProof="0" dirty="0" smtClean="0">
                <a:ln>
                  <a:noFill/>
                </a:ln>
                <a:solidFill>
                  <a:schemeClr val="tx2">
                    <a:shade val="30000"/>
                    <a:satMod val="150000"/>
                  </a:schemeClr>
                </a:solidFill>
                <a:effectLst/>
                <a:uLnTx/>
                <a:uFillTx/>
                <a:latin typeface="+mn-lt"/>
                <a:ea typeface="+mn-ea"/>
                <a:cs typeface="+mn-cs"/>
              </a:rPr>
              <a:t>:</a:t>
            </a:r>
            <a:r>
              <a:rPr kumimoji="0" lang="el-GR" sz="2000" b="1" i="0" u="none" strike="noStrike" kern="1200" cap="none" spc="0" normalizeH="0" noProof="0" dirty="0" smtClean="0">
                <a:ln>
                  <a:noFill/>
                </a:ln>
                <a:solidFill>
                  <a:schemeClr val="tx2">
                    <a:shade val="30000"/>
                    <a:satMod val="150000"/>
                  </a:schemeClr>
                </a:solidFill>
                <a:effectLst/>
                <a:uLnTx/>
                <a:uFillTx/>
                <a:latin typeface="+mn-lt"/>
                <a:ea typeface="+mn-ea"/>
                <a:cs typeface="+mn-cs"/>
              </a:rPr>
              <a:t> Δρ. </a:t>
            </a:r>
            <a:r>
              <a:rPr kumimoji="0" lang="el-GR" sz="2000" b="1" i="0" u="none" strike="noStrike" kern="1200" cap="none" spc="0" normalizeH="0" noProof="0" dirty="0" err="1" smtClean="0">
                <a:ln>
                  <a:noFill/>
                </a:ln>
                <a:solidFill>
                  <a:schemeClr val="tx2">
                    <a:shade val="30000"/>
                    <a:satMod val="150000"/>
                  </a:schemeClr>
                </a:solidFill>
                <a:effectLst/>
                <a:uLnTx/>
                <a:uFillTx/>
                <a:latin typeface="+mn-lt"/>
                <a:ea typeface="+mn-ea"/>
                <a:cs typeface="+mn-cs"/>
              </a:rPr>
              <a:t>Καλογερίδης</a:t>
            </a:r>
            <a:r>
              <a:rPr kumimoji="0" lang="el-GR" sz="2000" b="1" i="0" u="none" strike="noStrike" kern="1200" cap="none" spc="0" normalizeH="0" noProof="0" dirty="0" smtClean="0">
                <a:ln>
                  <a:noFill/>
                </a:ln>
                <a:solidFill>
                  <a:schemeClr val="tx2">
                    <a:shade val="30000"/>
                    <a:satMod val="150000"/>
                  </a:schemeClr>
                </a:solidFill>
                <a:effectLst/>
                <a:uLnTx/>
                <a:uFillTx/>
                <a:latin typeface="+mn-lt"/>
                <a:ea typeface="+mn-ea"/>
                <a:cs typeface="+mn-cs"/>
              </a:rPr>
              <a:t> Νικόλαος </a:t>
            </a:r>
          </a:p>
          <a:p>
            <a:pPr marL="27432" marR="0" lvl="0" indent="0" defTabSz="914400" rtl="0" eaLnBrk="1" fontAlgn="auto" latinLnBrk="0" hangingPunct="1">
              <a:lnSpc>
                <a:spcPct val="100000"/>
              </a:lnSpc>
              <a:spcBef>
                <a:spcPts val="600"/>
              </a:spcBef>
              <a:spcAft>
                <a:spcPts val="0"/>
              </a:spcAft>
              <a:buClr>
                <a:schemeClr val="accent1"/>
              </a:buClr>
              <a:buSzPct val="80000"/>
              <a:buFont typeface="Wingdings 2"/>
              <a:buNone/>
              <a:tabLst/>
              <a:defRPr/>
            </a:pPr>
            <a:endParaRPr lang="el-GR" sz="2000" b="1" baseline="0" dirty="0" smtClean="0">
              <a:solidFill>
                <a:schemeClr val="tx2">
                  <a:shade val="30000"/>
                  <a:satMod val="150000"/>
                </a:schemeClr>
              </a:solidFill>
            </a:endParaRPr>
          </a:p>
          <a:p>
            <a:pPr marL="27432" marR="0" lvl="0" indent="0" algn="r" defTabSz="914400" rtl="0" eaLnBrk="1" fontAlgn="auto" latinLnBrk="0" hangingPunct="1">
              <a:lnSpc>
                <a:spcPct val="100000"/>
              </a:lnSpc>
              <a:spcBef>
                <a:spcPts val="600"/>
              </a:spcBef>
              <a:spcAft>
                <a:spcPts val="0"/>
              </a:spcAft>
              <a:buClr>
                <a:schemeClr val="accent1"/>
              </a:buClr>
              <a:buSzPct val="80000"/>
              <a:buFont typeface="Wingdings 2"/>
              <a:buNone/>
              <a:tabLst/>
              <a:defRPr/>
            </a:pPr>
            <a:r>
              <a:rPr kumimoji="0" lang="el-GR" sz="2000" b="1" i="0" u="none" strike="noStrike" kern="1200" cap="none" spc="0" normalizeH="0" baseline="0" noProof="0" dirty="0" smtClean="0">
                <a:ln>
                  <a:noFill/>
                </a:ln>
                <a:solidFill>
                  <a:schemeClr val="tx2">
                    <a:shade val="30000"/>
                    <a:satMod val="150000"/>
                  </a:schemeClr>
                </a:solidFill>
                <a:effectLst/>
                <a:uLnTx/>
                <a:uFillTx/>
                <a:latin typeface="+mn-lt"/>
                <a:ea typeface="+mn-ea"/>
                <a:cs typeface="+mn-cs"/>
              </a:rPr>
              <a:t>Γρεβενά 2018</a:t>
            </a:r>
            <a:endParaRPr kumimoji="0" lang="el-GR" sz="2000" b="1" i="0" u="none" strike="noStrike" kern="1200" cap="none" spc="0" normalizeH="0" baseline="0" noProof="0" dirty="0">
              <a:ln>
                <a:noFill/>
              </a:ln>
              <a:solidFill>
                <a:schemeClr val="tx2">
                  <a:shade val="30000"/>
                  <a:satMod val="150000"/>
                </a:schemeClr>
              </a:solidFill>
              <a:effectLst/>
              <a:uLnTx/>
              <a:uFillTx/>
              <a:latin typeface="+mn-lt"/>
              <a:ea typeface="+mn-ea"/>
              <a:cs typeface="+mn-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14282" y="285728"/>
            <a:ext cx="9501254" cy="1143000"/>
          </a:xfrm>
        </p:spPr>
        <p:txBody>
          <a:bodyPr>
            <a:noAutofit/>
          </a:bodyPr>
          <a:lstStyle/>
          <a:p>
            <a:pPr lvl="1" algn="ctr"/>
            <a:r>
              <a:rPr lang="el-GR" sz="4300" dirty="0" smtClean="0">
                <a:effectLst>
                  <a:outerShdw blurRad="38100" dist="38100" dir="2700000" algn="tl">
                    <a:srgbClr val="000000">
                      <a:alpha val="43137"/>
                    </a:srgbClr>
                  </a:outerShdw>
                </a:effectLst>
                <a:latin typeface="+mj-lt"/>
              </a:rPr>
              <a:t>Οικονομική σημασία του </a:t>
            </a:r>
            <a:br>
              <a:rPr lang="el-GR" sz="4300" dirty="0" smtClean="0">
                <a:effectLst>
                  <a:outerShdw blurRad="38100" dist="38100" dir="2700000" algn="tl">
                    <a:srgbClr val="000000">
                      <a:alpha val="43137"/>
                    </a:srgbClr>
                  </a:outerShdw>
                </a:effectLst>
                <a:latin typeface="+mj-lt"/>
              </a:rPr>
            </a:br>
            <a:r>
              <a:rPr lang="el-GR" sz="4300" dirty="0" smtClean="0">
                <a:effectLst>
                  <a:outerShdw blurRad="38100" dist="38100" dir="2700000" algn="tl">
                    <a:srgbClr val="000000">
                      <a:alpha val="43137"/>
                    </a:srgbClr>
                  </a:outerShdw>
                </a:effectLst>
                <a:latin typeface="+mj-lt"/>
              </a:rPr>
              <a:t>Τουρισμού και του Αγροτουρισμού </a:t>
            </a:r>
            <a:endParaRPr lang="el-GR" sz="4300" dirty="0" smtClean="0">
              <a:effectLst>
                <a:outerShdw blurRad="38100" dist="38100" dir="2700000" algn="tl">
                  <a:srgbClr val="000000">
                    <a:alpha val="43137"/>
                  </a:srgbClr>
                </a:outerShdw>
              </a:effectLst>
              <a:latin typeface="+mj-lt"/>
            </a:endParaRPr>
          </a:p>
        </p:txBody>
      </p:sp>
      <p:pic>
        <p:nvPicPr>
          <p:cNvPr id="4" name="Picture 2" descr="logo"/>
          <p:cNvPicPr>
            <a:picLocks noChangeAspect="1" noChangeArrowheads="1"/>
          </p:cNvPicPr>
          <p:nvPr/>
        </p:nvPicPr>
        <p:blipFill>
          <a:blip r:embed="rId2"/>
          <a:srcRect/>
          <a:stretch>
            <a:fillRect/>
          </a:stretch>
        </p:blipFill>
        <p:spPr bwMode="auto">
          <a:xfrm rot="16200000">
            <a:off x="-1852642" y="3495660"/>
            <a:ext cx="4953000" cy="533400"/>
          </a:xfrm>
          <a:prstGeom prst="rect">
            <a:avLst/>
          </a:prstGeom>
          <a:noFill/>
        </p:spPr>
      </p:pic>
      <p:sp>
        <p:nvSpPr>
          <p:cNvPr id="6" name="5 - TextBox"/>
          <p:cNvSpPr txBox="1"/>
          <p:nvPr/>
        </p:nvSpPr>
        <p:spPr>
          <a:xfrm rot="16200000">
            <a:off x="-1065499" y="5423169"/>
            <a:ext cx="2500330" cy="369332"/>
          </a:xfrm>
          <a:prstGeom prst="rect">
            <a:avLst/>
          </a:prstGeom>
          <a:noFill/>
        </p:spPr>
        <p:txBody>
          <a:bodyPr wrap="square" rtlCol="0">
            <a:spAutoFit/>
          </a:bodyPr>
          <a:lstStyle/>
          <a:p>
            <a:r>
              <a:rPr lang="el-GR" b="1" dirty="0" smtClean="0"/>
              <a:t>Γρεβενά 2018</a:t>
            </a:r>
            <a:endParaRPr lang="el-GR" b="1" dirty="0"/>
          </a:p>
        </p:txBody>
      </p:sp>
      <p:sp>
        <p:nvSpPr>
          <p:cNvPr id="8" name="7 - TextBox"/>
          <p:cNvSpPr txBox="1"/>
          <p:nvPr/>
        </p:nvSpPr>
        <p:spPr>
          <a:xfrm>
            <a:off x="1285852" y="1714488"/>
            <a:ext cx="7572428" cy="369332"/>
          </a:xfrm>
          <a:prstGeom prst="rect">
            <a:avLst/>
          </a:prstGeom>
          <a:noFill/>
        </p:spPr>
        <p:txBody>
          <a:bodyPr wrap="square" rtlCol="0">
            <a:spAutoFit/>
          </a:bodyPr>
          <a:lstStyle/>
          <a:p>
            <a:pPr algn="just"/>
            <a:r>
              <a:rPr lang="el-GR" b="1" dirty="0" smtClean="0"/>
              <a:t>Οικονομική σημασία  του Τουρισμού</a:t>
            </a:r>
            <a:r>
              <a:rPr lang="en-US" b="1" dirty="0" smtClean="0"/>
              <a:t>:</a:t>
            </a:r>
            <a:r>
              <a:rPr lang="el-GR" b="1" dirty="0" smtClean="0"/>
              <a:t> </a:t>
            </a:r>
            <a:endParaRPr lang="el-GR" b="1" dirty="0" smtClean="0"/>
          </a:p>
        </p:txBody>
      </p:sp>
      <p:sp>
        <p:nvSpPr>
          <p:cNvPr id="7" name="6 - Θέση αριθμού διαφάνειας"/>
          <p:cNvSpPr>
            <a:spLocks noGrp="1"/>
          </p:cNvSpPr>
          <p:nvPr>
            <p:ph type="sldNum" sz="quarter" idx="12"/>
          </p:nvPr>
        </p:nvSpPr>
        <p:spPr/>
        <p:txBody>
          <a:bodyPr/>
          <a:lstStyle/>
          <a:p>
            <a:fld id="{6294C92D-0306-4E69-9CD3-20855E849650}" type="slidenum">
              <a:rPr kumimoji="0" lang="en-US" smtClean="0"/>
              <a:pPr/>
              <a:t>10</a:t>
            </a:fld>
            <a:endParaRPr kumimoji="0" lang="en-US"/>
          </a:p>
        </p:txBody>
      </p:sp>
      <p:sp>
        <p:nvSpPr>
          <p:cNvPr id="9" name="8 - Ορθογώνιο"/>
          <p:cNvSpPr/>
          <p:nvPr/>
        </p:nvSpPr>
        <p:spPr>
          <a:xfrm>
            <a:off x="2428860" y="2071678"/>
            <a:ext cx="4572000" cy="646331"/>
          </a:xfrm>
          <a:prstGeom prst="rect">
            <a:avLst/>
          </a:prstGeom>
        </p:spPr>
        <p:txBody>
          <a:bodyPr>
            <a:spAutoFit/>
          </a:bodyPr>
          <a:lstStyle/>
          <a:p>
            <a:endParaRPr lang="el-GR" dirty="0" smtClean="0"/>
          </a:p>
          <a:p>
            <a:r>
              <a:rPr lang="el-GR" b="1" dirty="0" smtClean="0"/>
              <a:t>Διεθνείς τουριστικές εισπράξεις 2005 - </a:t>
            </a:r>
            <a:r>
              <a:rPr lang="el-GR" b="1" dirty="0" smtClean="0"/>
              <a:t>2013 </a:t>
            </a:r>
            <a:endParaRPr lang="el-GR" dirty="0"/>
          </a:p>
        </p:txBody>
      </p:sp>
      <p:graphicFrame>
        <p:nvGraphicFramePr>
          <p:cNvPr id="10" name="9 - Πίνακας"/>
          <p:cNvGraphicFramePr>
            <a:graphicFrameLocks noGrp="1"/>
          </p:cNvGraphicFramePr>
          <p:nvPr/>
        </p:nvGraphicFramePr>
        <p:xfrm>
          <a:off x="1428728" y="2714620"/>
          <a:ext cx="7000923" cy="3931920"/>
        </p:xfrm>
        <a:graphic>
          <a:graphicData uri="http://schemas.openxmlformats.org/drawingml/2006/table">
            <a:tbl>
              <a:tblPr firstRow="1" bandRow="1">
                <a:tableStyleId>{5C22544A-7EE6-4342-B048-85BDC9FD1C3A}</a:tableStyleId>
              </a:tblPr>
              <a:tblGrid>
                <a:gridCol w="2333641"/>
                <a:gridCol w="2333641"/>
                <a:gridCol w="2333641"/>
              </a:tblGrid>
              <a:tr h="474636">
                <a:tc>
                  <a:txBody>
                    <a:bodyPr/>
                    <a:lstStyle/>
                    <a:p>
                      <a:r>
                        <a:rPr lang="el-GR" dirty="0" smtClean="0"/>
                        <a:t>Έτος</a:t>
                      </a:r>
                      <a:endParaRPr lang="el-GR" dirty="0"/>
                    </a:p>
                  </a:txBody>
                  <a:tcPr/>
                </a:tc>
                <a:tc>
                  <a:txBody>
                    <a:bodyPr/>
                    <a:lstStyle/>
                    <a:p>
                      <a:r>
                        <a:rPr lang="el-GR" dirty="0" smtClean="0"/>
                        <a:t>Τουριστικές εισπράξεις (δις $)</a:t>
                      </a:r>
                      <a:endParaRPr lang="el-GR" dirty="0"/>
                    </a:p>
                  </a:txBody>
                  <a:tcPr/>
                </a:tc>
                <a:tc>
                  <a:txBody>
                    <a:bodyPr/>
                    <a:lstStyle/>
                    <a:p>
                      <a:r>
                        <a:rPr lang="el-GR" dirty="0" smtClean="0"/>
                        <a:t>Μεταβολή</a:t>
                      </a:r>
                      <a:endParaRPr lang="el-GR" dirty="0"/>
                    </a:p>
                  </a:txBody>
                  <a:tcPr/>
                </a:tc>
              </a:tr>
              <a:tr h="271221">
                <a:tc>
                  <a:txBody>
                    <a:bodyPr/>
                    <a:lstStyle/>
                    <a:p>
                      <a:r>
                        <a:rPr lang="el-GR" dirty="0" smtClean="0"/>
                        <a:t>2005</a:t>
                      </a:r>
                      <a:endParaRPr lang="el-GR" dirty="0"/>
                    </a:p>
                  </a:txBody>
                  <a:tcPr/>
                </a:tc>
                <a:tc>
                  <a:txBody>
                    <a:bodyPr/>
                    <a:lstStyle/>
                    <a:p>
                      <a:r>
                        <a:rPr lang="el-GR" dirty="0" smtClean="0"/>
                        <a:t>680</a:t>
                      </a:r>
                      <a:endParaRPr lang="el-GR" dirty="0"/>
                    </a:p>
                  </a:txBody>
                  <a:tcPr/>
                </a:tc>
                <a:tc>
                  <a:txBody>
                    <a:bodyPr/>
                    <a:lstStyle/>
                    <a:p>
                      <a:endParaRPr lang="el-GR" dirty="0"/>
                    </a:p>
                  </a:txBody>
                  <a:tcPr/>
                </a:tc>
              </a:tr>
              <a:tr h="271221">
                <a:tc>
                  <a:txBody>
                    <a:bodyPr/>
                    <a:lstStyle/>
                    <a:p>
                      <a:r>
                        <a:rPr lang="el-GR" dirty="0" smtClean="0"/>
                        <a:t>2006</a:t>
                      </a:r>
                      <a:endParaRPr lang="el-GR" dirty="0"/>
                    </a:p>
                  </a:txBody>
                  <a:tcPr/>
                </a:tc>
                <a:tc>
                  <a:txBody>
                    <a:bodyPr/>
                    <a:lstStyle/>
                    <a:p>
                      <a:r>
                        <a:rPr lang="el-GR" dirty="0" smtClean="0"/>
                        <a:t>746</a:t>
                      </a:r>
                      <a:endParaRPr lang="el-GR" dirty="0"/>
                    </a:p>
                  </a:txBody>
                  <a:tcPr/>
                </a:tc>
                <a:tc>
                  <a:txBody>
                    <a:bodyPr/>
                    <a:lstStyle/>
                    <a:p>
                      <a:r>
                        <a:rPr lang="el-GR" dirty="0" smtClean="0"/>
                        <a:t>9,7%</a:t>
                      </a:r>
                      <a:endParaRPr lang="el-GR" dirty="0"/>
                    </a:p>
                  </a:txBody>
                  <a:tcPr/>
                </a:tc>
              </a:tr>
              <a:tr h="271221">
                <a:tc>
                  <a:txBody>
                    <a:bodyPr/>
                    <a:lstStyle/>
                    <a:p>
                      <a:r>
                        <a:rPr lang="el-GR" dirty="0" smtClean="0"/>
                        <a:t>2007</a:t>
                      </a:r>
                      <a:endParaRPr lang="el-GR" dirty="0"/>
                    </a:p>
                  </a:txBody>
                  <a:tcPr/>
                </a:tc>
                <a:tc>
                  <a:txBody>
                    <a:bodyPr/>
                    <a:lstStyle/>
                    <a:p>
                      <a:r>
                        <a:rPr lang="el-GR" dirty="0" smtClean="0"/>
                        <a:t>860</a:t>
                      </a:r>
                      <a:endParaRPr lang="el-GR" dirty="0"/>
                    </a:p>
                  </a:txBody>
                  <a:tcPr/>
                </a:tc>
                <a:tc>
                  <a:txBody>
                    <a:bodyPr/>
                    <a:lstStyle/>
                    <a:p>
                      <a:r>
                        <a:rPr lang="el-GR" dirty="0" smtClean="0"/>
                        <a:t>15,3%</a:t>
                      </a:r>
                      <a:endParaRPr lang="el-GR" dirty="0"/>
                    </a:p>
                  </a:txBody>
                  <a:tcPr/>
                </a:tc>
              </a:tr>
              <a:tr h="271221">
                <a:tc>
                  <a:txBody>
                    <a:bodyPr/>
                    <a:lstStyle/>
                    <a:p>
                      <a:r>
                        <a:rPr lang="el-GR" dirty="0" smtClean="0"/>
                        <a:t>2008</a:t>
                      </a:r>
                      <a:endParaRPr lang="el-GR" dirty="0"/>
                    </a:p>
                  </a:txBody>
                  <a:tcPr/>
                </a:tc>
                <a:tc>
                  <a:txBody>
                    <a:bodyPr/>
                    <a:lstStyle/>
                    <a:p>
                      <a:r>
                        <a:rPr lang="el-GR" dirty="0" smtClean="0"/>
                        <a:t>944</a:t>
                      </a:r>
                      <a:endParaRPr lang="el-GR" dirty="0"/>
                    </a:p>
                  </a:txBody>
                  <a:tcPr/>
                </a:tc>
                <a:tc>
                  <a:txBody>
                    <a:bodyPr/>
                    <a:lstStyle/>
                    <a:p>
                      <a:r>
                        <a:rPr lang="el-GR" dirty="0" smtClean="0"/>
                        <a:t>9,8%</a:t>
                      </a:r>
                      <a:endParaRPr lang="el-GR" dirty="0"/>
                    </a:p>
                  </a:txBody>
                  <a:tcPr/>
                </a:tc>
              </a:tr>
              <a:tr h="271221">
                <a:tc>
                  <a:txBody>
                    <a:bodyPr/>
                    <a:lstStyle/>
                    <a:p>
                      <a:r>
                        <a:rPr lang="el-GR" dirty="0" smtClean="0"/>
                        <a:t>2009</a:t>
                      </a:r>
                      <a:endParaRPr lang="el-GR" dirty="0"/>
                    </a:p>
                  </a:txBody>
                  <a:tcPr/>
                </a:tc>
                <a:tc>
                  <a:txBody>
                    <a:bodyPr/>
                    <a:lstStyle/>
                    <a:p>
                      <a:r>
                        <a:rPr lang="el-GR" dirty="0" smtClean="0"/>
                        <a:t>856</a:t>
                      </a:r>
                      <a:endParaRPr lang="el-GR" dirty="0"/>
                    </a:p>
                  </a:txBody>
                  <a:tcPr/>
                </a:tc>
                <a:tc>
                  <a:txBody>
                    <a:bodyPr/>
                    <a:lstStyle/>
                    <a:p>
                      <a:r>
                        <a:rPr lang="el-GR" dirty="0" smtClean="0"/>
                        <a:t>-9,3%</a:t>
                      </a:r>
                      <a:endParaRPr lang="el-GR" dirty="0"/>
                    </a:p>
                  </a:txBody>
                  <a:tcPr/>
                </a:tc>
              </a:tr>
              <a:tr h="271221">
                <a:tc>
                  <a:txBody>
                    <a:bodyPr/>
                    <a:lstStyle/>
                    <a:p>
                      <a:r>
                        <a:rPr lang="el-GR" dirty="0" smtClean="0"/>
                        <a:t>2010</a:t>
                      </a:r>
                      <a:endParaRPr lang="el-GR" dirty="0"/>
                    </a:p>
                  </a:txBody>
                  <a:tcPr/>
                </a:tc>
                <a:tc>
                  <a:txBody>
                    <a:bodyPr/>
                    <a:lstStyle/>
                    <a:p>
                      <a:r>
                        <a:rPr lang="el-GR" dirty="0" smtClean="0"/>
                        <a:t>930</a:t>
                      </a:r>
                      <a:endParaRPr lang="el-GR" dirty="0"/>
                    </a:p>
                  </a:txBody>
                  <a:tcPr/>
                </a:tc>
                <a:tc>
                  <a:txBody>
                    <a:bodyPr/>
                    <a:lstStyle/>
                    <a:p>
                      <a:r>
                        <a:rPr lang="el-GR" dirty="0" smtClean="0"/>
                        <a:t>8,6%</a:t>
                      </a:r>
                      <a:endParaRPr lang="el-GR" dirty="0"/>
                    </a:p>
                  </a:txBody>
                  <a:tcPr/>
                </a:tc>
              </a:tr>
              <a:tr h="271221">
                <a:tc>
                  <a:txBody>
                    <a:bodyPr/>
                    <a:lstStyle/>
                    <a:p>
                      <a:r>
                        <a:rPr lang="el-GR" dirty="0" smtClean="0"/>
                        <a:t>2011</a:t>
                      </a:r>
                      <a:endParaRPr lang="el-GR" dirty="0"/>
                    </a:p>
                  </a:txBody>
                  <a:tcPr/>
                </a:tc>
                <a:tc>
                  <a:txBody>
                    <a:bodyPr/>
                    <a:lstStyle/>
                    <a:p>
                      <a:r>
                        <a:rPr lang="el-GR" dirty="0" smtClean="0"/>
                        <a:t>1042</a:t>
                      </a:r>
                      <a:endParaRPr lang="el-GR" dirty="0"/>
                    </a:p>
                  </a:txBody>
                  <a:tcPr/>
                </a:tc>
                <a:tc>
                  <a:txBody>
                    <a:bodyPr/>
                    <a:lstStyle/>
                    <a:p>
                      <a:r>
                        <a:rPr lang="el-GR" dirty="0" smtClean="0"/>
                        <a:t>12,0%</a:t>
                      </a:r>
                      <a:endParaRPr lang="el-GR" dirty="0"/>
                    </a:p>
                  </a:txBody>
                  <a:tcPr/>
                </a:tc>
              </a:tr>
              <a:tr h="271221">
                <a:tc>
                  <a:txBody>
                    <a:bodyPr/>
                    <a:lstStyle/>
                    <a:p>
                      <a:r>
                        <a:rPr lang="el-GR" dirty="0" smtClean="0"/>
                        <a:t>2012</a:t>
                      </a:r>
                      <a:endParaRPr lang="el-GR" dirty="0"/>
                    </a:p>
                  </a:txBody>
                  <a:tcPr/>
                </a:tc>
                <a:tc>
                  <a:txBody>
                    <a:bodyPr/>
                    <a:lstStyle/>
                    <a:p>
                      <a:r>
                        <a:rPr lang="el-GR" dirty="0" smtClean="0"/>
                        <a:t>1078</a:t>
                      </a:r>
                      <a:endParaRPr lang="el-GR" dirty="0"/>
                    </a:p>
                  </a:txBody>
                  <a:tcPr/>
                </a:tc>
                <a:tc>
                  <a:txBody>
                    <a:bodyPr/>
                    <a:lstStyle/>
                    <a:p>
                      <a:r>
                        <a:rPr lang="el-GR" dirty="0" smtClean="0"/>
                        <a:t>3,4%</a:t>
                      </a:r>
                      <a:endParaRPr lang="el-GR" dirty="0"/>
                    </a:p>
                  </a:txBody>
                  <a:tcPr/>
                </a:tc>
              </a:tr>
              <a:tr h="271221">
                <a:tc>
                  <a:txBody>
                    <a:bodyPr/>
                    <a:lstStyle/>
                    <a:p>
                      <a:r>
                        <a:rPr lang="el-GR" dirty="0" smtClean="0"/>
                        <a:t>2013</a:t>
                      </a:r>
                      <a:endParaRPr lang="el-GR" dirty="0"/>
                    </a:p>
                  </a:txBody>
                  <a:tcPr/>
                </a:tc>
                <a:tc>
                  <a:txBody>
                    <a:bodyPr/>
                    <a:lstStyle/>
                    <a:p>
                      <a:r>
                        <a:rPr lang="el-GR" dirty="0" smtClean="0"/>
                        <a:t>1159</a:t>
                      </a:r>
                      <a:endParaRPr lang="el-GR" dirty="0"/>
                    </a:p>
                  </a:txBody>
                  <a:tcPr/>
                </a:tc>
                <a:tc>
                  <a:txBody>
                    <a:bodyPr/>
                    <a:lstStyle/>
                    <a:p>
                      <a:r>
                        <a:rPr lang="el-GR" dirty="0" smtClean="0"/>
                        <a:t>7,5%</a:t>
                      </a:r>
                      <a:endParaRPr lang="el-GR" dirty="0"/>
                    </a:p>
                  </a:txBody>
                  <a:tcPr/>
                </a:tc>
              </a:tr>
            </a:tbl>
          </a:graphicData>
        </a:graphic>
      </p:graphicFrame>
      <p:graphicFrame>
        <p:nvGraphicFramePr>
          <p:cNvPr id="11" name="10 - Πίνακας"/>
          <p:cNvGraphicFramePr>
            <a:graphicFrameLocks noGrp="1"/>
          </p:cNvGraphicFramePr>
          <p:nvPr/>
        </p:nvGraphicFramePr>
        <p:xfrm>
          <a:off x="1428728" y="6667500"/>
          <a:ext cx="2992456" cy="190500"/>
        </p:xfrm>
        <a:graphic>
          <a:graphicData uri="http://schemas.openxmlformats.org/drawingml/2006/table">
            <a:tbl>
              <a:tblPr/>
              <a:tblGrid>
                <a:gridCol w="2992456"/>
              </a:tblGrid>
              <a:tr h="190500">
                <a:tc>
                  <a:txBody>
                    <a:bodyPr/>
                    <a:lstStyle/>
                    <a:p>
                      <a:pPr algn="l" fontAlgn="b"/>
                      <a:r>
                        <a:rPr lang="el-GR" sz="1100" b="0" i="0" u="none" strike="noStrike" dirty="0">
                          <a:latin typeface="Times New Roman"/>
                        </a:rPr>
                        <a:t>Πηγή: ΣΕΤΕ</a:t>
                      </a:r>
                      <a:r>
                        <a:rPr lang="el-GR" sz="1100" b="0" i="0" u="none" strike="noStrike" dirty="0" smtClean="0">
                          <a:latin typeface="Times New Roman"/>
                        </a:rPr>
                        <a:t>,</a:t>
                      </a:r>
                      <a:endParaRPr lang="el-GR" sz="1100" b="0" i="0" u="none" strike="noStrike" dirty="0">
                        <a:latin typeface="Times New Roman"/>
                      </a:endParaRPr>
                    </a:p>
                  </a:txBody>
                  <a:tcPr marL="9525" marR="9525" marT="9525" marB="0" anchor="b">
                    <a:lnL>
                      <a:noFill/>
                    </a:lnL>
                    <a:lnR>
                      <a:noFill/>
                    </a:lnR>
                    <a:lnT>
                      <a:noFill/>
                    </a:lnT>
                    <a:lnB>
                      <a:noFill/>
                    </a:lnB>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14282" y="285728"/>
            <a:ext cx="9501254" cy="1143000"/>
          </a:xfrm>
        </p:spPr>
        <p:txBody>
          <a:bodyPr>
            <a:noAutofit/>
          </a:bodyPr>
          <a:lstStyle/>
          <a:p>
            <a:pPr lvl="1" algn="ctr"/>
            <a:r>
              <a:rPr lang="el-GR" sz="4300" dirty="0" smtClean="0">
                <a:effectLst>
                  <a:outerShdw blurRad="38100" dist="38100" dir="2700000" algn="tl">
                    <a:srgbClr val="000000">
                      <a:alpha val="43137"/>
                    </a:srgbClr>
                  </a:outerShdw>
                </a:effectLst>
                <a:latin typeface="+mj-lt"/>
              </a:rPr>
              <a:t>Οικονομική σημασία του </a:t>
            </a:r>
            <a:br>
              <a:rPr lang="el-GR" sz="4300" dirty="0" smtClean="0">
                <a:effectLst>
                  <a:outerShdw blurRad="38100" dist="38100" dir="2700000" algn="tl">
                    <a:srgbClr val="000000">
                      <a:alpha val="43137"/>
                    </a:srgbClr>
                  </a:outerShdw>
                </a:effectLst>
                <a:latin typeface="+mj-lt"/>
              </a:rPr>
            </a:br>
            <a:r>
              <a:rPr lang="el-GR" sz="4300" dirty="0" smtClean="0">
                <a:effectLst>
                  <a:outerShdw blurRad="38100" dist="38100" dir="2700000" algn="tl">
                    <a:srgbClr val="000000">
                      <a:alpha val="43137"/>
                    </a:srgbClr>
                  </a:outerShdw>
                </a:effectLst>
                <a:latin typeface="+mj-lt"/>
              </a:rPr>
              <a:t>Τουρισμού και του Αγροτουρισμού </a:t>
            </a:r>
            <a:endParaRPr lang="el-GR" sz="4300" dirty="0" smtClean="0">
              <a:effectLst>
                <a:outerShdw blurRad="38100" dist="38100" dir="2700000" algn="tl">
                  <a:srgbClr val="000000">
                    <a:alpha val="43137"/>
                  </a:srgbClr>
                </a:outerShdw>
              </a:effectLst>
              <a:latin typeface="+mj-lt"/>
            </a:endParaRPr>
          </a:p>
        </p:txBody>
      </p:sp>
      <p:pic>
        <p:nvPicPr>
          <p:cNvPr id="4" name="Picture 2" descr="logo"/>
          <p:cNvPicPr>
            <a:picLocks noChangeAspect="1" noChangeArrowheads="1"/>
          </p:cNvPicPr>
          <p:nvPr/>
        </p:nvPicPr>
        <p:blipFill>
          <a:blip r:embed="rId2"/>
          <a:srcRect/>
          <a:stretch>
            <a:fillRect/>
          </a:stretch>
        </p:blipFill>
        <p:spPr bwMode="auto">
          <a:xfrm rot="16200000">
            <a:off x="-1852642" y="3495660"/>
            <a:ext cx="4953000" cy="533400"/>
          </a:xfrm>
          <a:prstGeom prst="rect">
            <a:avLst/>
          </a:prstGeom>
          <a:noFill/>
        </p:spPr>
      </p:pic>
      <p:sp>
        <p:nvSpPr>
          <p:cNvPr id="6" name="5 - TextBox"/>
          <p:cNvSpPr txBox="1"/>
          <p:nvPr/>
        </p:nvSpPr>
        <p:spPr>
          <a:xfrm rot="16200000">
            <a:off x="-1065499" y="5423169"/>
            <a:ext cx="2500330" cy="369332"/>
          </a:xfrm>
          <a:prstGeom prst="rect">
            <a:avLst/>
          </a:prstGeom>
          <a:noFill/>
        </p:spPr>
        <p:txBody>
          <a:bodyPr wrap="square" rtlCol="0">
            <a:spAutoFit/>
          </a:bodyPr>
          <a:lstStyle/>
          <a:p>
            <a:r>
              <a:rPr lang="el-GR" b="1" dirty="0" smtClean="0"/>
              <a:t>Γρεβενά 2018</a:t>
            </a:r>
            <a:endParaRPr lang="el-GR" b="1" dirty="0"/>
          </a:p>
        </p:txBody>
      </p:sp>
      <p:sp>
        <p:nvSpPr>
          <p:cNvPr id="8" name="7 - TextBox"/>
          <p:cNvSpPr txBox="1"/>
          <p:nvPr/>
        </p:nvSpPr>
        <p:spPr>
          <a:xfrm>
            <a:off x="1285852" y="1714488"/>
            <a:ext cx="7572428" cy="369332"/>
          </a:xfrm>
          <a:prstGeom prst="rect">
            <a:avLst/>
          </a:prstGeom>
          <a:noFill/>
        </p:spPr>
        <p:txBody>
          <a:bodyPr wrap="square" rtlCol="0">
            <a:spAutoFit/>
          </a:bodyPr>
          <a:lstStyle/>
          <a:p>
            <a:pPr algn="just"/>
            <a:r>
              <a:rPr lang="el-GR" b="1" dirty="0" smtClean="0"/>
              <a:t>Οικονομική σημασία  του Τουρισμού</a:t>
            </a:r>
            <a:r>
              <a:rPr lang="en-US" b="1" dirty="0" smtClean="0"/>
              <a:t>:</a:t>
            </a:r>
            <a:r>
              <a:rPr lang="el-GR" b="1" dirty="0" smtClean="0"/>
              <a:t> </a:t>
            </a:r>
            <a:endParaRPr lang="el-GR" b="1" dirty="0" smtClean="0"/>
          </a:p>
        </p:txBody>
      </p:sp>
      <p:sp>
        <p:nvSpPr>
          <p:cNvPr id="7" name="6 - Θέση αριθμού διαφάνειας"/>
          <p:cNvSpPr>
            <a:spLocks noGrp="1"/>
          </p:cNvSpPr>
          <p:nvPr>
            <p:ph type="sldNum" sz="quarter" idx="12"/>
          </p:nvPr>
        </p:nvSpPr>
        <p:spPr/>
        <p:txBody>
          <a:bodyPr/>
          <a:lstStyle/>
          <a:p>
            <a:fld id="{6294C92D-0306-4E69-9CD3-20855E849650}" type="slidenum">
              <a:rPr kumimoji="0" lang="en-US" smtClean="0"/>
              <a:pPr/>
              <a:t>11</a:t>
            </a:fld>
            <a:endParaRPr kumimoji="0" lang="en-US"/>
          </a:p>
        </p:txBody>
      </p:sp>
      <p:graphicFrame>
        <p:nvGraphicFramePr>
          <p:cNvPr id="11" name="10 - Πίνακας"/>
          <p:cNvGraphicFramePr>
            <a:graphicFrameLocks noGrp="1"/>
          </p:cNvGraphicFramePr>
          <p:nvPr/>
        </p:nvGraphicFramePr>
        <p:xfrm>
          <a:off x="1285852" y="6643686"/>
          <a:ext cx="2992456" cy="214314"/>
        </p:xfrm>
        <a:graphic>
          <a:graphicData uri="http://schemas.openxmlformats.org/drawingml/2006/table">
            <a:tbl>
              <a:tblPr/>
              <a:tblGrid>
                <a:gridCol w="2992456"/>
              </a:tblGrid>
              <a:tr h="214314">
                <a:tc>
                  <a:txBody>
                    <a:bodyPr/>
                    <a:lstStyle/>
                    <a:p>
                      <a:pPr algn="l" fontAlgn="b"/>
                      <a:r>
                        <a:rPr lang="el-GR" sz="1100" b="0" i="0" u="none" strike="noStrike" dirty="0">
                          <a:latin typeface="Times New Roman"/>
                        </a:rPr>
                        <a:t>Πηγή: </a:t>
                      </a:r>
                      <a:r>
                        <a:rPr lang="el-GR" sz="1100" b="0" i="0" u="none" strike="noStrike" dirty="0" smtClean="0">
                          <a:latin typeface="Times New Roman"/>
                        </a:rPr>
                        <a:t>ΣΕΤΕ</a:t>
                      </a:r>
                      <a:endParaRPr lang="el-GR" sz="1100" b="0" i="0" u="none" strike="noStrike" dirty="0">
                        <a:latin typeface="Times New Roman"/>
                      </a:endParaRPr>
                    </a:p>
                  </a:txBody>
                  <a:tcPr marL="9525" marR="9525" marT="9525" marB="0" anchor="b">
                    <a:lnL>
                      <a:noFill/>
                    </a:lnL>
                    <a:lnR>
                      <a:noFill/>
                    </a:lnR>
                    <a:lnT>
                      <a:noFill/>
                    </a:lnT>
                    <a:lnB>
                      <a:noFill/>
                    </a:lnB>
                  </a:tcPr>
                </a:tc>
              </a:tr>
            </a:tbl>
          </a:graphicData>
        </a:graphic>
      </p:graphicFrame>
      <p:graphicFrame>
        <p:nvGraphicFramePr>
          <p:cNvPr id="12" name="11 - Πίνακας"/>
          <p:cNvGraphicFramePr>
            <a:graphicFrameLocks noGrp="1"/>
          </p:cNvGraphicFramePr>
          <p:nvPr/>
        </p:nvGraphicFramePr>
        <p:xfrm>
          <a:off x="1357290" y="2143116"/>
          <a:ext cx="7215238" cy="4537258"/>
        </p:xfrm>
        <a:graphic>
          <a:graphicData uri="http://schemas.openxmlformats.org/drawingml/2006/table">
            <a:tbl>
              <a:tblPr/>
              <a:tblGrid>
                <a:gridCol w="1305389"/>
                <a:gridCol w="4295914"/>
                <a:gridCol w="1613935"/>
              </a:tblGrid>
              <a:tr h="222678">
                <a:tc gridSpan="3">
                  <a:txBody>
                    <a:bodyPr/>
                    <a:lstStyle/>
                    <a:p>
                      <a:pPr algn="ctr" fontAlgn="b"/>
                      <a:r>
                        <a:rPr lang="el-GR" sz="1600" b="1" i="0" u="none" strike="noStrike" dirty="0">
                          <a:latin typeface="+mn-lt"/>
                        </a:rPr>
                        <a:t>Διεθνείς Αφίξεις Παγκοσμίως 2000-2013</a:t>
                      </a:r>
                    </a:p>
                  </a:txBody>
                  <a:tcPr marL="8714" marR="8714" marT="87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l-GR"/>
                    </a:p>
                  </a:txBody>
                  <a:tcPr/>
                </a:tc>
                <a:tc hMerge="1">
                  <a:txBody>
                    <a:bodyPr/>
                    <a:lstStyle/>
                    <a:p>
                      <a:endParaRPr lang="el-GR"/>
                    </a:p>
                  </a:txBody>
                  <a:tcPr/>
                </a:tc>
              </a:tr>
              <a:tr h="222678">
                <a:tc gridSpan="3">
                  <a:txBody>
                    <a:bodyPr/>
                    <a:lstStyle/>
                    <a:p>
                      <a:pPr algn="ctr" fontAlgn="b"/>
                      <a:r>
                        <a:rPr lang="en-US" sz="1600" b="1" i="0" u="none" strike="noStrike">
                          <a:latin typeface="+mn-lt"/>
                        </a:rPr>
                        <a:t>International Arrivals in the World 2000-2013</a:t>
                      </a:r>
                    </a:p>
                  </a:txBody>
                  <a:tcPr marL="8714" marR="8714" marT="87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l-GR"/>
                    </a:p>
                  </a:txBody>
                  <a:tcPr/>
                </a:tc>
                <a:tc hMerge="1">
                  <a:txBody>
                    <a:bodyPr/>
                    <a:lstStyle/>
                    <a:p>
                      <a:endParaRPr lang="el-GR"/>
                    </a:p>
                  </a:txBody>
                  <a:tcPr/>
                </a:tc>
              </a:tr>
              <a:tr h="437674">
                <a:tc>
                  <a:txBody>
                    <a:bodyPr/>
                    <a:lstStyle/>
                    <a:p>
                      <a:pPr algn="ctr" fontAlgn="ctr"/>
                      <a:r>
                        <a:rPr lang="el-GR" sz="1600" b="1" i="0" u="none" strike="noStrike">
                          <a:latin typeface="+mn-lt"/>
                        </a:rPr>
                        <a:t>Κόσμος </a:t>
                      </a:r>
                      <a:r>
                        <a:rPr lang="en-US" sz="1600" b="1" i="0" u="none" strike="noStrike">
                          <a:latin typeface="+mn-lt"/>
                        </a:rPr>
                        <a:t>World</a:t>
                      </a:r>
                    </a:p>
                  </a:txBody>
                  <a:tcPr marL="8714" marR="8714" marT="87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l-GR" sz="1600" b="1" i="0" u="none" strike="noStrike" dirty="0">
                          <a:latin typeface="+mn-lt"/>
                        </a:rPr>
                        <a:t>  Διεθνείς Αφίξεις (εκατ.)                 </a:t>
                      </a:r>
                      <a:endParaRPr lang="el-GR" sz="1600" b="1" i="0" u="none" strike="noStrike" dirty="0" smtClean="0">
                        <a:latin typeface="+mn-lt"/>
                      </a:endParaRPr>
                    </a:p>
                    <a:p>
                      <a:pPr algn="ctr" fontAlgn="ctr"/>
                      <a:r>
                        <a:rPr lang="el-GR" sz="1600" b="1" i="0" u="none" strike="noStrike" dirty="0" smtClean="0">
                          <a:latin typeface="+mn-lt"/>
                        </a:rPr>
                        <a:t>   </a:t>
                      </a:r>
                      <a:r>
                        <a:rPr lang="en-US" sz="1600" b="1" i="0" u="none" strike="noStrike" dirty="0">
                          <a:latin typeface="+mn-lt"/>
                        </a:rPr>
                        <a:t>International Arrivals (mi.)</a:t>
                      </a:r>
                    </a:p>
                  </a:txBody>
                  <a:tcPr marL="8714" marR="8714" marT="87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l-GR" sz="1600" b="1" i="0" u="none" strike="noStrike">
                          <a:latin typeface="+mn-lt"/>
                        </a:rPr>
                        <a:t>Μεταβολές </a:t>
                      </a:r>
                      <a:r>
                        <a:rPr lang="en-US" sz="1600" b="1" i="0" u="none" strike="noStrike">
                          <a:latin typeface="+mn-lt"/>
                        </a:rPr>
                        <a:t>Change</a:t>
                      </a:r>
                    </a:p>
                  </a:txBody>
                  <a:tcPr marL="8714" marR="8714" marT="87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2678">
                <a:tc>
                  <a:txBody>
                    <a:bodyPr/>
                    <a:lstStyle/>
                    <a:p>
                      <a:pPr algn="r" fontAlgn="b"/>
                      <a:r>
                        <a:rPr lang="el-GR" sz="1600" b="1" i="0" u="none" strike="noStrike">
                          <a:latin typeface="+mn-lt"/>
                        </a:rPr>
                        <a:t>2000</a:t>
                      </a:r>
                    </a:p>
                  </a:txBody>
                  <a:tcPr marL="8714" marR="8714" marT="87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l-GR" sz="1600" b="0" i="0" u="none" strike="noStrike">
                          <a:latin typeface="+mn-lt"/>
                        </a:rPr>
                        <a:t>677,0</a:t>
                      </a:r>
                    </a:p>
                  </a:txBody>
                  <a:tcPr marL="8714" marR="8714" marT="87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l-GR" sz="1600" b="0" i="0" u="none" strike="noStrike">
                          <a:latin typeface="+mn-lt"/>
                        </a:rPr>
                        <a:t> </a:t>
                      </a:r>
                    </a:p>
                  </a:txBody>
                  <a:tcPr marL="8714" marR="8714" marT="87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2678">
                <a:tc>
                  <a:txBody>
                    <a:bodyPr/>
                    <a:lstStyle/>
                    <a:p>
                      <a:pPr algn="r" fontAlgn="b"/>
                      <a:r>
                        <a:rPr lang="el-GR" sz="1600" b="1" i="0" u="none" strike="noStrike">
                          <a:latin typeface="+mn-lt"/>
                        </a:rPr>
                        <a:t>2001</a:t>
                      </a:r>
                    </a:p>
                  </a:txBody>
                  <a:tcPr marL="8714" marR="8714" marT="87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l-GR" sz="1600" b="0" i="0" u="none" strike="noStrike">
                          <a:latin typeface="+mn-lt"/>
                        </a:rPr>
                        <a:t>684,1</a:t>
                      </a:r>
                    </a:p>
                  </a:txBody>
                  <a:tcPr marL="8714" marR="8714" marT="87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l-GR" sz="1600" b="0" i="0" u="none" strike="noStrike">
                          <a:latin typeface="+mn-lt"/>
                        </a:rPr>
                        <a:t>1,0%</a:t>
                      </a:r>
                    </a:p>
                  </a:txBody>
                  <a:tcPr marL="8714" marR="8714" marT="87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2678">
                <a:tc>
                  <a:txBody>
                    <a:bodyPr/>
                    <a:lstStyle/>
                    <a:p>
                      <a:pPr algn="r" fontAlgn="b"/>
                      <a:r>
                        <a:rPr lang="el-GR" sz="1600" b="1" i="0" u="none" strike="noStrike">
                          <a:latin typeface="+mn-lt"/>
                        </a:rPr>
                        <a:t>2002</a:t>
                      </a:r>
                    </a:p>
                  </a:txBody>
                  <a:tcPr marL="8714" marR="8714" marT="87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l-GR" sz="1600" b="0" i="0" u="none" strike="noStrike">
                          <a:latin typeface="+mn-lt"/>
                        </a:rPr>
                        <a:t>702,6</a:t>
                      </a:r>
                    </a:p>
                  </a:txBody>
                  <a:tcPr marL="8714" marR="8714" marT="87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l-GR" sz="1600" b="0" i="0" u="none" strike="noStrike">
                          <a:latin typeface="+mn-lt"/>
                        </a:rPr>
                        <a:t>2,7%</a:t>
                      </a:r>
                    </a:p>
                  </a:txBody>
                  <a:tcPr marL="8714" marR="8714" marT="87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2678">
                <a:tc>
                  <a:txBody>
                    <a:bodyPr/>
                    <a:lstStyle/>
                    <a:p>
                      <a:pPr algn="r" fontAlgn="b"/>
                      <a:r>
                        <a:rPr lang="el-GR" sz="1600" b="1" i="0" u="none" strike="noStrike">
                          <a:latin typeface="+mn-lt"/>
                        </a:rPr>
                        <a:t>2003</a:t>
                      </a:r>
                    </a:p>
                  </a:txBody>
                  <a:tcPr marL="8714" marR="8714" marT="87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l-GR" sz="1600" b="0" i="0" u="none" strike="noStrike">
                          <a:latin typeface="+mn-lt"/>
                        </a:rPr>
                        <a:t>689,0</a:t>
                      </a:r>
                    </a:p>
                  </a:txBody>
                  <a:tcPr marL="8714" marR="8714" marT="87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l-GR" sz="1600" b="0" i="0" u="none" strike="noStrike">
                          <a:latin typeface="+mn-lt"/>
                        </a:rPr>
                        <a:t>-1,9%</a:t>
                      </a:r>
                    </a:p>
                  </a:txBody>
                  <a:tcPr marL="8714" marR="8714" marT="87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2678">
                <a:tc>
                  <a:txBody>
                    <a:bodyPr/>
                    <a:lstStyle/>
                    <a:p>
                      <a:pPr algn="r" fontAlgn="b"/>
                      <a:r>
                        <a:rPr lang="el-GR" sz="1600" b="1" i="0" u="none" strike="noStrike">
                          <a:latin typeface="+mn-lt"/>
                        </a:rPr>
                        <a:t>2004</a:t>
                      </a:r>
                    </a:p>
                  </a:txBody>
                  <a:tcPr marL="8714" marR="8714" marT="87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l-GR" sz="1600" b="0" i="0" u="none" strike="noStrike">
                          <a:latin typeface="+mn-lt"/>
                        </a:rPr>
                        <a:t>764,0</a:t>
                      </a:r>
                    </a:p>
                  </a:txBody>
                  <a:tcPr marL="8714" marR="8714" marT="87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l-GR" sz="1600" b="0" i="0" u="none" strike="noStrike">
                          <a:latin typeface="+mn-lt"/>
                        </a:rPr>
                        <a:t>10,9%</a:t>
                      </a:r>
                    </a:p>
                  </a:txBody>
                  <a:tcPr marL="8714" marR="8714" marT="87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2678">
                <a:tc>
                  <a:txBody>
                    <a:bodyPr/>
                    <a:lstStyle/>
                    <a:p>
                      <a:pPr algn="r" fontAlgn="b"/>
                      <a:r>
                        <a:rPr lang="el-GR" sz="1600" b="1" i="0" u="none" strike="noStrike">
                          <a:latin typeface="+mn-lt"/>
                        </a:rPr>
                        <a:t>2005</a:t>
                      </a:r>
                    </a:p>
                  </a:txBody>
                  <a:tcPr marL="8714" marR="8714" marT="87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l-GR" sz="1600" b="0" i="0" u="none" strike="noStrike">
                          <a:latin typeface="+mn-lt"/>
                        </a:rPr>
                        <a:t>807,0</a:t>
                      </a:r>
                    </a:p>
                  </a:txBody>
                  <a:tcPr marL="8714" marR="8714" marT="87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l-GR" sz="1600" b="0" i="0" u="none" strike="noStrike">
                          <a:latin typeface="+mn-lt"/>
                        </a:rPr>
                        <a:t>5,6%</a:t>
                      </a:r>
                    </a:p>
                  </a:txBody>
                  <a:tcPr marL="8714" marR="8714" marT="87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2678">
                <a:tc>
                  <a:txBody>
                    <a:bodyPr/>
                    <a:lstStyle/>
                    <a:p>
                      <a:pPr algn="r" fontAlgn="b"/>
                      <a:r>
                        <a:rPr lang="el-GR" sz="1600" b="1" i="0" u="none" strike="noStrike">
                          <a:latin typeface="+mn-lt"/>
                        </a:rPr>
                        <a:t>2006</a:t>
                      </a:r>
                    </a:p>
                  </a:txBody>
                  <a:tcPr marL="8714" marR="8714" marT="87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l-GR" sz="1600" b="0" i="0" u="none" strike="noStrike">
                          <a:latin typeface="+mn-lt"/>
                        </a:rPr>
                        <a:t>842,0</a:t>
                      </a:r>
                    </a:p>
                  </a:txBody>
                  <a:tcPr marL="8714" marR="8714" marT="87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l-GR" sz="1600" b="0" i="0" u="none" strike="noStrike">
                          <a:latin typeface="+mn-lt"/>
                        </a:rPr>
                        <a:t>4,3%</a:t>
                      </a:r>
                    </a:p>
                  </a:txBody>
                  <a:tcPr marL="8714" marR="8714" marT="87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2678">
                <a:tc>
                  <a:txBody>
                    <a:bodyPr/>
                    <a:lstStyle/>
                    <a:p>
                      <a:pPr algn="r" fontAlgn="b"/>
                      <a:r>
                        <a:rPr lang="el-GR" sz="1600" b="1" i="0" u="none" strike="noStrike">
                          <a:latin typeface="+mn-lt"/>
                        </a:rPr>
                        <a:t>2007</a:t>
                      </a:r>
                    </a:p>
                  </a:txBody>
                  <a:tcPr marL="8714" marR="8714" marT="87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l-GR" sz="1600" b="0" i="0" u="none" strike="noStrike">
                          <a:latin typeface="+mn-lt"/>
                        </a:rPr>
                        <a:t>898,0</a:t>
                      </a:r>
                    </a:p>
                  </a:txBody>
                  <a:tcPr marL="8714" marR="8714" marT="87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l-GR" sz="1600" b="0" i="0" u="none" strike="noStrike">
                          <a:latin typeface="+mn-lt"/>
                        </a:rPr>
                        <a:t>6,7%</a:t>
                      </a:r>
                    </a:p>
                  </a:txBody>
                  <a:tcPr marL="8714" marR="8714" marT="87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2678">
                <a:tc>
                  <a:txBody>
                    <a:bodyPr/>
                    <a:lstStyle/>
                    <a:p>
                      <a:pPr algn="r" fontAlgn="b"/>
                      <a:r>
                        <a:rPr lang="el-GR" sz="1600" b="1" i="0" u="none" strike="noStrike">
                          <a:latin typeface="+mn-lt"/>
                        </a:rPr>
                        <a:t>2008</a:t>
                      </a:r>
                    </a:p>
                  </a:txBody>
                  <a:tcPr marL="8714" marR="8714" marT="87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l-GR" sz="1600" b="0" i="0" u="none" strike="noStrike">
                          <a:latin typeface="+mn-lt"/>
                        </a:rPr>
                        <a:t>918,0</a:t>
                      </a:r>
                    </a:p>
                  </a:txBody>
                  <a:tcPr marL="8714" marR="8714" marT="87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l-GR" sz="1600" b="0" i="0" u="none" strike="noStrike">
                          <a:latin typeface="+mn-lt"/>
                        </a:rPr>
                        <a:t>2,2%</a:t>
                      </a:r>
                    </a:p>
                  </a:txBody>
                  <a:tcPr marL="8714" marR="8714" marT="87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2678">
                <a:tc>
                  <a:txBody>
                    <a:bodyPr/>
                    <a:lstStyle/>
                    <a:p>
                      <a:pPr algn="r" fontAlgn="b"/>
                      <a:r>
                        <a:rPr lang="el-GR" sz="1600" b="1" i="0" u="none" strike="noStrike">
                          <a:latin typeface="+mn-lt"/>
                        </a:rPr>
                        <a:t>2009</a:t>
                      </a:r>
                    </a:p>
                  </a:txBody>
                  <a:tcPr marL="8714" marR="8714" marT="87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l-GR" sz="1600" b="0" i="0" u="none" strike="noStrike">
                          <a:latin typeface="+mn-lt"/>
                        </a:rPr>
                        <a:t>885,0</a:t>
                      </a:r>
                    </a:p>
                  </a:txBody>
                  <a:tcPr marL="8714" marR="8714" marT="87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l-GR" sz="1600" b="0" i="0" u="none" strike="noStrike">
                          <a:latin typeface="+mn-lt"/>
                        </a:rPr>
                        <a:t>-3,6%</a:t>
                      </a:r>
                    </a:p>
                  </a:txBody>
                  <a:tcPr marL="8714" marR="8714" marT="87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2678">
                <a:tc>
                  <a:txBody>
                    <a:bodyPr/>
                    <a:lstStyle/>
                    <a:p>
                      <a:pPr algn="r" fontAlgn="b"/>
                      <a:r>
                        <a:rPr lang="el-GR" sz="1600" b="1" i="0" u="none" strike="noStrike" dirty="0">
                          <a:latin typeface="+mn-lt"/>
                        </a:rPr>
                        <a:t>2010</a:t>
                      </a:r>
                    </a:p>
                  </a:txBody>
                  <a:tcPr marL="8714" marR="8714" marT="87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l-GR" sz="1600" b="0" i="0" u="none" strike="noStrike">
                          <a:latin typeface="+mn-lt"/>
                        </a:rPr>
                        <a:t>949,0</a:t>
                      </a:r>
                    </a:p>
                  </a:txBody>
                  <a:tcPr marL="8714" marR="8714" marT="87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l-GR" sz="1600" b="0" i="0" u="none" strike="noStrike">
                          <a:latin typeface="+mn-lt"/>
                        </a:rPr>
                        <a:t>7,2%</a:t>
                      </a:r>
                    </a:p>
                  </a:txBody>
                  <a:tcPr marL="8714" marR="8714" marT="87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2678">
                <a:tc>
                  <a:txBody>
                    <a:bodyPr/>
                    <a:lstStyle/>
                    <a:p>
                      <a:pPr algn="r" fontAlgn="b"/>
                      <a:r>
                        <a:rPr lang="el-GR" sz="1600" b="1" i="0" u="none" strike="noStrike">
                          <a:latin typeface="+mn-lt"/>
                        </a:rPr>
                        <a:t>2011</a:t>
                      </a:r>
                    </a:p>
                  </a:txBody>
                  <a:tcPr marL="8714" marR="8714" marT="87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l-GR" sz="1600" b="0" i="0" u="none" strike="noStrike">
                          <a:latin typeface="+mn-lt"/>
                        </a:rPr>
                        <a:t>995,0</a:t>
                      </a:r>
                    </a:p>
                  </a:txBody>
                  <a:tcPr marL="8714" marR="8714" marT="87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l-GR" sz="1600" b="0" i="0" u="none" strike="noStrike">
                          <a:latin typeface="+mn-lt"/>
                        </a:rPr>
                        <a:t>4,8%</a:t>
                      </a:r>
                    </a:p>
                  </a:txBody>
                  <a:tcPr marL="8714" marR="8714" marT="87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2678">
                <a:tc>
                  <a:txBody>
                    <a:bodyPr/>
                    <a:lstStyle/>
                    <a:p>
                      <a:pPr algn="r" fontAlgn="b"/>
                      <a:r>
                        <a:rPr lang="el-GR" sz="1600" b="1" i="0" u="none" strike="noStrike">
                          <a:latin typeface="+mn-lt"/>
                        </a:rPr>
                        <a:t>2012</a:t>
                      </a:r>
                    </a:p>
                  </a:txBody>
                  <a:tcPr marL="8714" marR="8714" marT="87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l-GR" sz="1600" b="0" i="0" u="none" strike="noStrike">
                          <a:latin typeface="+mn-lt"/>
                        </a:rPr>
                        <a:t>1.035,0</a:t>
                      </a:r>
                    </a:p>
                  </a:txBody>
                  <a:tcPr marL="8714" marR="8714" marT="87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l-GR" sz="1600" b="0" i="0" u="none" strike="noStrike">
                          <a:latin typeface="+mn-lt"/>
                        </a:rPr>
                        <a:t>4,0%</a:t>
                      </a:r>
                    </a:p>
                  </a:txBody>
                  <a:tcPr marL="8714" marR="8714" marT="87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2678">
                <a:tc>
                  <a:txBody>
                    <a:bodyPr/>
                    <a:lstStyle/>
                    <a:p>
                      <a:pPr algn="r" fontAlgn="b"/>
                      <a:r>
                        <a:rPr lang="el-GR" sz="1600" b="1" i="0" u="none" strike="noStrike" dirty="0">
                          <a:latin typeface="+mn-lt"/>
                        </a:rPr>
                        <a:t>2013</a:t>
                      </a:r>
                    </a:p>
                  </a:txBody>
                  <a:tcPr marL="8714" marR="8714" marT="87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l-GR" sz="1600" b="0" i="0" u="none" strike="noStrike">
                          <a:latin typeface="+mn-lt"/>
                        </a:rPr>
                        <a:t>1.087,0</a:t>
                      </a:r>
                    </a:p>
                  </a:txBody>
                  <a:tcPr marL="8714" marR="8714" marT="87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l-GR" sz="1600" b="0" i="0" u="none" strike="noStrike" dirty="0">
                          <a:latin typeface="+mn-lt"/>
                        </a:rPr>
                        <a:t>5,0%</a:t>
                      </a:r>
                    </a:p>
                  </a:txBody>
                  <a:tcPr marL="8714" marR="8714" marT="87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14282" y="285728"/>
            <a:ext cx="9501254" cy="1143000"/>
          </a:xfrm>
        </p:spPr>
        <p:txBody>
          <a:bodyPr>
            <a:noAutofit/>
          </a:bodyPr>
          <a:lstStyle/>
          <a:p>
            <a:pPr lvl="1" algn="ctr"/>
            <a:r>
              <a:rPr lang="el-GR" sz="4300" dirty="0" smtClean="0">
                <a:effectLst>
                  <a:outerShdw blurRad="38100" dist="38100" dir="2700000" algn="tl">
                    <a:srgbClr val="000000">
                      <a:alpha val="43137"/>
                    </a:srgbClr>
                  </a:outerShdw>
                </a:effectLst>
                <a:latin typeface="+mj-lt"/>
              </a:rPr>
              <a:t>Οικονομική σημασία του </a:t>
            </a:r>
            <a:br>
              <a:rPr lang="el-GR" sz="4300" dirty="0" smtClean="0">
                <a:effectLst>
                  <a:outerShdw blurRad="38100" dist="38100" dir="2700000" algn="tl">
                    <a:srgbClr val="000000">
                      <a:alpha val="43137"/>
                    </a:srgbClr>
                  </a:outerShdw>
                </a:effectLst>
                <a:latin typeface="+mj-lt"/>
              </a:rPr>
            </a:br>
            <a:r>
              <a:rPr lang="el-GR" sz="4300" dirty="0" smtClean="0">
                <a:effectLst>
                  <a:outerShdw blurRad="38100" dist="38100" dir="2700000" algn="tl">
                    <a:srgbClr val="000000">
                      <a:alpha val="43137"/>
                    </a:srgbClr>
                  </a:outerShdw>
                </a:effectLst>
                <a:latin typeface="+mj-lt"/>
              </a:rPr>
              <a:t>Τουρισμού και του Αγροτουρισμού </a:t>
            </a:r>
            <a:endParaRPr lang="el-GR" sz="4300" dirty="0" smtClean="0">
              <a:effectLst>
                <a:outerShdw blurRad="38100" dist="38100" dir="2700000" algn="tl">
                  <a:srgbClr val="000000">
                    <a:alpha val="43137"/>
                  </a:srgbClr>
                </a:outerShdw>
              </a:effectLst>
              <a:latin typeface="+mj-lt"/>
            </a:endParaRPr>
          </a:p>
        </p:txBody>
      </p:sp>
      <p:pic>
        <p:nvPicPr>
          <p:cNvPr id="4" name="Picture 2" descr="logo"/>
          <p:cNvPicPr>
            <a:picLocks noChangeAspect="1" noChangeArrowheads="1"/>
          </p:cNvPicPr>
          <p:nvPr/>
        </p:nvPicPr>
        <p:blipFill>
          <a:blip r:embed="rId2"/>
          <a:srcRect/>
          <a:stretch>
            <a:fillRect/>
          </a:stretch>
        </p:blipFill>
        <p:spPr bwMode="auto">
          <a:xfrm rot="16200000">
            <a:off x="-1852642" y="3495660"/>
            <a:ext cx="4953000" cy="533400"/>
          </a:xfrm>
          <a:prstGeom prst="rect">
            <a:avLst/>
          </a:prstGeom>
          <a:noFill/>
        </p:spPr>
      </p:pic>
      <p:sp>
        <p:nvSpPr>
          <p:cNvPr id="6" name="5 - TextBox"/>
          <p:cNvSpPr txBox="1"/>
          <p:nvPr/>
        </p:nvSpPr>
        <p:spPr>
          <a:xfrm rot="16200000">
            <a:off x="-1065499" y="5423169"/>
            <a:ext cx="2500330" cy="369332"/>
          </a:xfrm>
          <a:prstGeom prst="rect">
            <a:avLst/>
          </a:prstGeom>
          <a:noFill/>
        </p:spPr>
        <p:txBody>
          <a:bodyPr wrap="square" rtlCol="0">
            <a:spAutoFit/>
          </a:bodyPr>
          <a:lstStyle/>
          <a:p>
            <a:r>
              <a:rPr lang="el-GR" b="1" dirty="0" smtClean="0"/>
              <a:t>Γρεβενά 2018</a:t>
            </a:r>
            <a:endParaRPr lang="el-GR" b="1" dirty="0"/>
          </a:p>
        </p:txBody>
      </p:sp>
      <p:sp>
        <p:nvSpPr>
          <p:cNvPr id="8" name="7 - TextBox"/>
          <p:cNvSpPr txBox="1"/>
          <p:nvPr/>
        </p:nvSpPr>
        <p:spPr>
          <a:xfrm>
            <a:off x="1285852" y="1714488"/>
            <a:ext cx="7572428" cy="369332"/>
          </a:xfrm>
          <a:prstGeom prst="rect">
            <a:avLst/>
          </a:prstGeom>
          <a:noFill/>
        </p:spPr>
        <p:txBody>
          <a:bodyPr wrap="square" rtlCol="0">
            <a:spAutoFit/>
          </a:bodyPr>
          <a:lstStyle/>
          <a:p>
            <a:pPr algn="just"/>
            <a:r>
              <a:rPr lang="el-GR" b="1" dirty="0" smtClean="0"/>
              <a:t>Οικονομική σημασία  του Τουρισμού</a:t>
            </a:r>
            <a:r>
              <a:rPr lang="en-US" b="1" dirty="0" smtClean="0"/>
              <a:t>:</a:t>
            </a:r>
            <a:r>
              <a:rPr lang="el-GR" b="1" dirty="0" smtClean="0"/>
              <a:t> </a:t>
            </a:r>
            <a:endParaRPr lang="el-GR" b="1" dirty="0" smtClean="0"/>
          </a:p>
        </p:txBody>
      </p:sp>
      <p:sp>
        <p:nvSpPr>
          <p:cNvPr id="7" name="6 - Θέση αριθμού διαφάνειας"/>
          <p:cNvSpPr>
            <a:spLocks noGrp="1"/>
          </p:cNvSpPr>
          <p:nvPr>
            <p:ph type="sldNum" sz="quarter" idx="12"/>
          </p:nvPr>
        </p:nvSpPr>
        <p:spPr/>
        <p:txBody>
          <a:bodyPr/>
          <a:lstStyle/>
          <a:p>
            <a:fld id="{6294C92D-0306-4E69-9CD3-20855E849650}" type="slidenum">
              <a:rPr kumimoji="0" lang="en-US" smtClean="0"/>
              <a:pPr/>
              <a:t>12</a:t>
            </a:fld>
            <a:endParaRPr kumimoji="0" lang="en-US"/>
          </a:p>
        </p:txBody>
      </p:sp>
      <p:graphicFrame>
        <p:nvGraphicFramePr>
          <p:cNvPr id="11" name="10 - Πίνακας"/>
          <p:cNvGraphicFramePr>
            <a:graphicFrameLocks noGrp="1"/>
          </p:cNvGraphicFramePr>
          <p:nvPr/>
        </p:nvGraphicFramePr>
        <p:xfrm>
          <a:off x="1285852" y="6643686"/>
          <a:ext cx="2992456" cy="214314"/>
        </p:xfrm>
        <a:graphic>
          <a:graphicData uri="http://schemas.openxmlformats.org/drawingml/2006/table">
            <a:tbl>
              <a:tblPr/>
              <a:tblGrid>
                <a:gridCol w="2992456"/>
              </a:tblGrid>
              <a:tr h="214314">
                <a:tc>
                  <a:txBody>
                    <a:bodyPr/>
                    <a:lstStyle/>
                    <a:p>
                      <a:pPr algn="l" fontAlgn="b"/>
                      <a:r>
                        <a:rPr lang="el-GR" sz="1100" b="0" i="0" u="none" strike="noStrike" dirty="0">
                          <a:latin typeface="Times New Roman"/>
                        </a:rPr>
                        <a:t>Πηγή: </a:t>
                      </a:r>
                      <a:r>
                        <a:rPr lang="el-GR" sz="1100" b="0" i="0" u="none" strike="noStrike" dirty="0" smtClean="0">
                          <a:latin typeface="Times New Roman"/>
                        </a:rPr>
                        <a:t>ΕΟΤ</a:t>
                      </a:r>
                      <a:endParaRPr lang="el-GR" sz="1100" b="0" i="0" u="none" strike="noStrike" dirty="0">
                        <a:latin typeface="Times New Roman"/>
                      </a:endParaRPr>
                    </a:p>
                  </a:txBody>
                  <a:tcPr marL="9525" marR="9525" marT="9525" marB="0" anchor="b">
                    <a:lnL>
                      <a:noFill/>
                    </a:lnL>
                    <a:lnR>
                      <a:noFill/>
                    </a:lnR>
                    <a:lnT>
                      <a:noFill/>
                    </a:lnT>
                    <a:lnB>
                      <a:noFill/>
                    </a:lnB>
                  </a:tcPr>
                </a:tc>
              </a:tr>
            </a:tbl>
          </a:graphicData>
        </a:graphic>
      </p:graphicFrame>
      <p:pic>
        <p:nvPicPr>
          <p:cNvPr id="27650" name="Picture 2"/>
          <p:cNvPicPr>
            <a:picLocks noChangeAspect="1" noChangeArrowheads="1"/>
          </p:cNvPicPr>
          <p:nvPr/>
        </p:nvPicPr>
        <p:blipFill>
          <a:blip r:embed="rId3"/>
          <a:srcRect/>
          <a:stretch>
            <a:fillRect/>
          </a:stretch>
        </p:blipFill>
        <p:spPr bwMode="auto">
          <a:xfrm>
            <a:off x="1142976" y="1785926"/>
            <a:ext cx="7500990" cy="4638671"/>
          </a:xfrm>
          <a:prstGeom prst="rect">
            <a:avLst/>
          </a:prstGeom>
          <a:noFill/>
          <a:ln w="9525">
            <a:noFill/>
            <a:miter lim="800000"/>
            <a:headEnd/>
            <a:tailEnd/>
          </a:ln>
          <a:effec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14282" y="285728"/>
            <a:ext cx="9501254" cy="1143000"/>
          </a:xfrm>
        </p:spPr>
        <p:txBody>
          <a:bodyPr>
            <a:noAutofit/>
          </a:bodyPr>
          <a:lstStyle/>
          <a:p>
            <a:pPr lvl="1" algn="ctr"/>
            <a:r>
              <a:rPr lang="el-GR" sz="4300" dirty="0" smtClean="0">
                <a:effectLst>
                  <a:outerShdw blurRad="38100" dist="38100" dir="2700000" algn="tl">
                    <a:srgbClr val="000000">
                      <a:alpha val="43137"/>
                    </a:srgbClr>
                  </a:outerShdw>
                </a:effectLst>
                <a:latin typeface="+mj-lt"/>
              </a:rPr>
              <a:t>Οικονομική σημασία του </a:t>
            </a:r>
            <a:br>
              <a:rPr lang="el-GR" sz="4300" dirty="0" smtClean="0">
                <a:effectLst>
                  <a:outerShdw blurRad="38100" dist="38100" dir="2700000" algn="tl">
                    <a:srgbClr val="000000">
                      <a:alpha val="43137"/>
                    </a:srgbClr>
                  </a:outerShdw>
                </a:effectLst>
                <a:latin typeface="+mj-lt"/>
              </a:rPr>
            </a:br>
            <a:r>
              <a:rPr lang="el-GR" sz="4300" dirty="0" smtClean="0">
                <a:effectLst>
                  <a:outerShdw blurRad="38100" dist="38100" dir="2700000" algn="tl">
                    <a:srgbClr val="000000">
                      <a:alpha val="43137"/>
                    </a:srgbClr>
                  </a:outerShdw>
                </a:effectLst>
                <a:latin typeface="+mj-lt"/>
              </a:rPr>
              <a:t>Τουρισμού και του Αγροτουρισμού </a:t>
            </a:r>
            <a:endParaRPr lang="el-GR" sz="4300" dirty="0" smtClean="0">
              <a:effectLst>
                <a:outerShdw blurRad="38100" dist="38100" dir="2700000" algn="tl">
                  <a:srgbClr val="000000">
                    <a:alpha val="43137"/>
                  </a:srgbClr>
                </a:outerShdw>
              </a:effectLst>
              <a:latin typeface="+mj-lt"/>
            </a:endParaRPr>
          </a:p>
        </p:txBody>
      </p:sp>
      <p:pic>
        <p:nvPicPr>
          <p:cNvPr id="4" name="Picture 2" descr="logo"/>
          <p:cNvPicPr>
            <a:picLocks noChangeAspect="1" noChangeArrowheads="1"/>
          </p:cNvPicPr>
          <p:nvPr/>
        </p:nvPicPr>
        <p:blipFill>
          <a:blip r:embed="rId2"/>
          <a:srcRect/>
          <a:stretch>
            <a:fillRect/>
          </a:stretch>
        </p:blipFill>
        <p:spPr bwMode="auto">
          <a:xfrm rot="16200000">
            <a:off x="-1852642" y="3495660"/>
            <a:ext cx="4953000" cy="533400"/>
          </a:xfrm>
          <a:prstGeom prst="rect">
            <a:avLst/>
          </a:prstGeom>
          <a:noFill/>
        </p:spPr>
      </p:pic>
      <p:sp>
        <p:nvSpPr>
          <p:cNvPr id="6" name="5 - TextBox"/>
          <p:cNvSpPr txBox="1"/>
          <p:nvPr/>
        </p:nvSpPr>
        <p:spPr>
          <a:xfrm rot="16200000">
            <a:off x="-1065499" y="5423169"/>
            <a:ext cx="2500330" cy="369332"/>
          </a:xfrm>
          <a:prstGeom prst="rect">
            <a:avLst/>
          </a:prstGeom>
          <a:noFill/>
        </p:spPr>
        <p:txBody>
          <a:bodyPr wrap="square" rtlCol="0">
            <a:spAutoFit/>
          </a:bodyPr>
          <a:lstStyle/>
          <a:p>
            <a:r>
              <a:rPr lang="el-GR" b="1" dirty="0" smtClean="0"/>
              <a:t>Γρεβενά 2018</a:t>
            </a:r>
            <a:endParaRPr lang="el-GR" b="1" dirty="0"/>
          </a:p>
        </p:txBody>
      </p:sp>
      <p:sp>
        <p:nvSpPr>
          <p:cNvPr id="8" name="7 - TextBox"/>
          <p:cNvSpPr txBox="1"/>
          <p:nvPr/>
        </p:nvSpPr>
        <p:spPr>
          <a:xfrm>
            <a:off x="1285852" y="1714488"/>
            <a:ext cx="7572428" cy="369332"/>
          </a:xfrm>
          <a:prstGeom prst="rect">
            <a:avLst/>
          </a:prstGeom>
          <a:noFill/>
        </p:spPr>
        <p:txBody>
          <a:bodyPr wrap="square" rtlCol="0">
            <a:spAutoFit/>
          </a:bodyPr>
          <a:lstStyle/>
          <a:p>
            <a:pPr algn="just"/>
            <a:r>
              <a:rPr lang="el-GR" b="1" dirty="0" smtClean="0"/>
              <a:t>Οικονομική σημασία  του Τουρισμού</a:t>
            </a:r>
            <a:r>
              <a:rPr lang="en-US" b="1" dirty="0" smtClean="0"/>
              <a:t>:</a:t>
            </a:r>
            <a:r>
              <a:rPr lang="el-GR" b="1" dirty="0" smtClean="0"/>
              <a:t> </a:t>
            </a:r>
            <a:endParaRPr lang="el-GR" b="1" dirty="0" smtClean="0"/>
          </a:p>
        </p:txBody>
      </p:sp>
      <p:sp>
        <p:nvSpPr>
          <p:cNvPr id="7" name="6 - Θέση αριθμού διαφάνειας"/>
          <p:cNvSpPr>
            <a:spLocks noGrp="1"/>
          </p:cNvSpPr>
          <p:nvPr>
            <p:ph type="sldNum" sz="quarter" idx="12"/>
          </p:nvPr>
        </p:nvSpPr>
        <p:spPr/>
        <p:txBody>
          <a:bodyPr/>
          <a:lstStyle/>
          <a:p>
            <a:fld id="{6294C92D-0306-4E69-9CD3-20855E849650}" type="slidenum">
              <a:rPr kumimoji="0" lang="en-US" smtClean="0"/>
              <a:pPr/>
              <a:t>13</a:t>
            </a:fld>
            <a:endParaRPr kumimoji="0" lang="en-US"/>
          </a:p>
        </p:txBody>
      </p:sp>
      <p:graphicFrame>
        <p:nvGraphicFramePr>
          <p:cNvPr id="11" name="10 - Πίνακας"/>
          <p:cNvGraphicFramePr>
            <a:graphicFrameLocks noGrp="1"/>
          </p:cNvGraphicFramePr>
          <p:nvPr/>
        </p:nvGraphicFramePr>
        <p:xfrm>
          <a:off x="1285852" y="6643686"/>
          <a:ext cx="2992456" cy="214314"/>
        </p:xfrm>
        <a:graphic>
          <a:graphicData uri="http://schemas.openxmlformats.org/drawingml/2006/table">
            <a:tbl>
              <a:tblPr/>
              <a:tblGrid>
                <a:gridCol w="2992456"/>
              </a:tblGrid>
              <a:tr h="214314">
                <a:tc>
                  <a:txBody>
                    <a:bodyPr/>
                    <a:lstStyle/>
                    <a:p>
                      <a:pPr algn="l" fontAlgn="b"/>
                      <a:r>
                        <a:rPr lang="el-GR" sz="1100" b="0" i="0" u="none" strike="noStrike" dirty="0">
                          <a:latin typeface="Times New Roman"/>
                        </a:rPr>
                        <a:t>Πηγή: </a:t>
                      </a:r>
                      <a:r>
                        <a:rPr lang="el-GR" sz="1100" b="0" i="0" u="none" strike="noStrike" dirty="0" smtClean="0">
                          <a:latin typeface="Times New Roman"/>
                        </a:rPr>
                        <a:t>ΕΟΤ</a:t>
                      </a:r>
                      <a:endParaRPr lang="el-GR" sz="1100" b="0" i="0" u="none" strike="noStrike" dirty="0">
                        <a:latin typeface="Times New Roman"/>
                      </a:endParaRPr>
                    </a:p>
                  </a:txBody>
                  <a:tcPr marL="9525" marR="9525" marT="9525" marB="0" anchor="b">
                    <a:lnL>
                      <a:noFill/>
                    </a:lnL>
                    <a:lnR>
                      <a:noFill/>
                    </a:lnR>
                    <a:lnT>
                      <a:noFill/>
                    </a:lnT>
                    <a:lnB>
                      <a:noFill/>
                    </a:lnB>
                  </a:tcPr>
                </a:tc>
              </a:tr>
            </a:tbl>
          </a:graphicData>
        </a:graphic>
      </p:graphicFrame>
      <p:pic>
        <p:nvPicPr>
          <p:cNvPr id="28674" name="Picture 2"/>
          <p:cNvPicPr>
            <a:picLocks noChangeAspect="1" noChangeArrowheads="1"/>
          </p:cNvPicPr>
          <p:nvPr/>
        </p:nvPicPr>
        <p:blipFill>
          <a:blip r:embed="rId3"/>
          <a:srcRect/>
          <a:stretch>
            <a:fillRect/>
          </a:stretch>
        </p:blipFill>
        <p:spPr bwMode="auto">
          <a:xfrm>
            <a:off x="1071538" y="2357430"/>
            <a:ext cx="7715304" cy="4286280"/>
          </a:xfrm>
          <a:prstGeom prst="rect">
            <a:avLst/>
          </a:prstGeom>
          <a:noFill/>
          <a:ln w="9525">
            <a:noFill/>
            <a:miter lim="800000"/>
            <a:headEnd/>
            <a:tailEnd/>
          </a:ln>
          <a:effec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14282" y="285728"/>
            <a:ext cx="9501254" cy="1143000"/>
          </a:xfrm>
        </p:spPr>
        <p:txBody>
          <a:bodyPr>
            <a:noAutofit/>
          </a:bodyPr>
          <a:lstStyle/>
          <a:p>
            <a:pPr lvl="1" algn="ctr"/>
            <a:r>
              <a:rPr lang="el-GR" sz="4300" dirty="0" smtClean="0">
                <a:effectLst>
                  <a:outerShdw blurRad="38100" dist="38100" dir="2700000" algn="tl">
                    <a:srgbClr val="000000">
                      <a:alpha val="43137"/>
                    </a:srgbClr>
                  </a:outerShdw>
                </a:effectLst>
                <a:latin typeface="+mj-lt"/>
              </a:rPr>
              <a:t>Οικονομική σημασία του </a:t>
            </a:r>
            <a:br>
              <a:rPr lang="el-GR" sz="4300" dirty="0" smtClean="0">
                <a:effectLst>
                  <a:outerShdw blurRad="38100" dist="38100" dir="2700000" algn="tl">
                    <a:srgbClr val="000000">
                      <a:alpha val="43137"/>
                    </a:srgbClr>
                  </a:outerShdw>
                </a:effectLst>
                <a:latin typeface="+mj-lt"/>
              </a:rPr>
            </a:br>
            <a:r>
              <a:rPr lang="el-GR" sz="4300" dirty="0" smtClean="0">
                <a:effectLst>
                  <a:outerShdw blurRad="38100" dist="38100" dir="2700000" algn="tl">
                    <a:srgbClr val="000000">
                      <a:alpha val="43137"/>
                    </a:srgbClr>
                  </a:outerShdw>
                </a:effectLst>
                <a:latin typeface="+mj-lt"/>
              </a:rPr>
              <a:t>Τουρισμού και του Αγροτουρισμού </a:t>
            </a:r>
            <a:endParaRPr lang="el-GR" sz="4300" dirty="0" smtClean="0">
              <a:effectLst>
                <a:outerShdw blurRad="38100" dist="38100" dir="2700000" algn="tl">
                  <a:srgbClr val="000000">
                    <a:alpha val="43137"/>
                  </a:srgbClr>
                </a:outerShdw>
              </a:effectLst>
              <a:latin typeface="+mj-lt"/>
            </a:endParaRPr>
          </a:p>
        </p:txBody>
      </p:sp>
      <p:pic>
        <p:nvPicPr>
          <p:cNvPr id="4" name="Picture 2" descr="logo"/>
          <p:cNvPicPr>
            <a:picLocks noChangeAspect="1" noChangeArrowheads="1"/>
          </p:cNvPicPr>
          <p:nvPr/>
        </p:nvPicPr>
        <p:blipFill>
          <a:blip r:embed="rId2"/>
          <a:srcRect/>
          <a:stretch>
            <a:fillRect/>
          </a:stretch>
        </p:blipFill>
        <p:spPr bwMode="auto">
          <a:xfrm rot="16200000">
            <a:off x="-1852642" y="3495660"/>
            <a:ext cx="4953000" cy="533400"/>
          </a:xfrm>
          <a:prstGeom prst="rect">
            <a:avLst/>
          </a:prstGeom>
          <a:noFill/>
        </p:spPr>
      </p:pic>
      <p:sp>
        <p:nvSpPr>
          <p:cNvPr id="6" name="5 - TextBox"/>
          <p:cNvSpPr txBox="1"/>
          <p:nvPr/>
        </p:nvSpPr>
        <p:spPr>
          <a:xfrm rot="16200000">
            <a:off x="-1065499" y="5423169"/>
            <a:ext cx="2500330" cy="369332"/>
          </a:xfrm>
          <a:prstGeom prst="rect">
            <a:avLst/>
          </a:prstGeom>
          <a:noFill/>
        </p:spPr>
        <p:txBody>
          <a:bodyPr wrap="square" rtlCol="0">
            <a:spAutoFit/>
          </a:bodyPr>
          <a:lstStyle/>
          <a:p>
            <a:r>
              <a:rPr lang="el-GR" b="1" dirty="0" smtClean="0"/>
              <a:t>Γρεβενά 2018</a:t>
            </a:r>
            <a:endParaRPr lang="el-GR" b="1" dirty="0"/>
          </a:p>
        </p:txBody>
      </p:sp>
      <p:sp>
        <p:nvSpPr>
          <p:cNvPr id="8" name="7 - TextBox"/>
          <p:cNvSpPr txBox="1"/>
          <p:nvPr/>
        </p:nvSpPr>
        <p:spPr>
          <a:xfrm>
            <a:off x="1285852" y="1714488"/>
            <a:ext cx="7572428" cy="369332"/>
          </a:xfrm>
          <a:prstGeom prst="rect">
            <a:avLst/>
          </a:prstGeom>
          <a:noFill/>
        </p:spPr>
        <p:txBody>
          <a:bodyPr wrap="square" rtlCol="0">
            <a:spAutoFit/>
          </a:bodyPr>
          <a:lstStyle/>
          <a:p>
            <a:pPr algn="just"/>
            <a:r>
              <a:rPr lang="el-GR" b="1" dirty="0" smtClean="0"/>
              <a:t>Οικονομική σημασία  του Τουρισμού</a:t>
            </a:r>
            <a:r>
              <a:rPr lang="en-US" b="1" dirty="0" smtClean="0"/>
              <a:t>:</a:t>
            </a:r>
            <a:r>
              <a:rPr lang="el-GR" b="1" dirty="0" smtClean="0"/>
              <a:t> </a:t>
            </a:r>
            <a:endParaRPr lang="el-GR" b="1" dirty="0" smtClean="0"/>
          </a:p>
        </p:txBody>
      </p:sp>
      <p:sp>
        <p:nvSpPr>
          <p:cNvPr id="7" name="6 - Θέση αριθμού διαφάνειας"/>
          <p:cNvSpPr>
            <a:spLocks noGrp="1"/>
          </p:cNvSpPr>
          <p:nvPr>
            <p:ph type="sldNum" sz="quarter" idx="12"/>
          </p:nvPr>
        </p:nvSpPr>
        <p:spPr/>
        <p:txBody>
          <a:bodyPr/>
          <a:lstStyle/>
          <a:p>
            <a:fld id="{6294C92D-0306-4E69-9CD3-20855E849650}" type="slidenum">
              <a:rPr kumimoji="0" lang="en-US" smtClean="0"/>
              <a:pPr/>
              <a:t>14</a:t>
            </a:fld>
            <a:endParaRPr kumimoji="0" lang="en-US"/>
          </a:p>
        </p:txBody>
      </p:sp>
      <p:graphicFrame>
        <p:nvGraphicFramePr>
          <p:cNvPr id="11" name="10 - Πίνακας"/>
          <p:cNvGraphicFramePr>
            <a:graphicFrameLocks noGrp="1"/>
          </p:cNvGraphicFramePr>
          <p:nvPr/>
        </p:nvGraphicFramePr>
        <p:xfrm>
          <a:off x="1285852" y="6643686"/>
          <a:ext cx="2992456" cy="214314"/>
        </p:xfrm>
        <a:graphic>
          <a:graphicData uri="http://schemas.openxmlformats.org/drawingml/2006/table">
            <a:tbl>
              <a:tblPr/>
              <a:tblGrid>
                <a:gridCol w="2992456"/>
              </a:tblGrid>
              <a:tr h="214314">
                <a:tc>
                  <a:txBody>
                    <a:bodyPr/>
                    <a:lstStyle/>
                    <a:p>
                      <a:pPr algn="l" fontAlgn="b"/>
                      <a:r>
                        <a:rPr lang="el-GR" sz="1100" b="0" i="0" u="none" strike="noStrike" dirty="0">
                          <a:latin typeface="Times New Roman"/>
                        </a:rPr>
                        <a:t>Πηγή: </a:t>
                      </a:r>
                      <a:r>
                        <a:rPr lang="el-GR" sz="1100" b="0" i="0" u="none" strike="noStrike" dirty="0" smtClean="0">
                          <a:latin typeface="Times New Roman"/>
                        </a:rPr>
                        <a:t>ΕΟΤ</a:t>
                      </a:r>
                      <a:endParaRPr lang="el-GR" sz="1100" b="0" i="0" u="none" strike="noStrike" dirty="0">
                        <a:latin typeface="Times New Roman"/>
                      </a:endParaRPr>
                    </a:p>
                  </a:txBody>
                  <a:tcPr marL="9525" marR="9525" marT="9525" marB="0" anchor="b">
                    <a:lnL>
                      <a:noFill/>
                    </a:lnL>
                    <a:lnR>
                      <a:noFill/>
                    </a:lnR>
                    <a:lnT>
                      <a:noFill/>
                    </a:lnT>
                    <a:lnB>
                      <a:noFill/>
                    </a:lnB>
                  </a:tcPr>
                </a:tc>
              </a:tr>
            </a:tbl>
          </a:graphicData>
        </a:graphic>
      </p:graphicFrame>
      <p:pic>
        <p:nvPicPr>
          <p:cNvPr id="29698" name="Picture 2"/>
          <p:cNvPicPr>
            <a:picLocks noChangeAspect="1" noChangeArrowheads="1"/>
          </p:cNvPicPr>
          <p:nvPr/>
        </p:nvPicPr>
        <p:blipFill>
          <a:blip r:embed="rId3"/>
          <a:srcRect/>
          <a:stretch>
            <a:fillRect/>
          </a:stretch>
        </p:blipFill>
        <p:spPr bwMode="auto">
          <a:xfrm>
            <a:off x="1114396" y="2143117"/>
            <a:ext cx="7815322" cy="4500593"/>
          </a:xfrm>
          <a:prstGeom prst="rect">
            <a:avLst/>
          </a:prstGeom>
          <a:noFill/>
          <a:ln w="9525">
            <a:noFill/>
            <a:miter lim="800000"/>
            <a:headEnd/>
            <a:tailEnd/>
          </a:ln>
          <a:effec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14282" y="285728"/>
            <a:ext cx="9501254" cy="1143000"/>
          </a:xfrm>
        </p:spPr>
        <p:txBody>
          <a:bodyPr>
            <a:noAutofit/>
          </a:bodyPr>
          <a:lstStyle/>
          <a:p>
            <a:pPr lvl="1" algn="ctr"/>
            <a:r>
              <a:rPr lang="el-GR" sz="4300" dirty="0" smtClean="0">
                <a:effectLst>
                  <a:outerShdw blurRad="38100" dist="38100" dir="2700000" algn="tl">
                    <a:srgbClr val="000000">
                      <a:alpha val="43137"/>
                    </a:srgbClr>
                  </a:outerShdw>
                </a:effectLst>
                <a:latin typeface="+mj-lt"/>
              </a:rPr>
              <a:t>Οικονομική σημασία του </a:t>
            </a:r>
            <a:br>
              <a:rPr lang="el-GR" sz="4300" dirty="0" smtClean="0">
                <a:effectLst>
                  <a:outerShdw blurRad="38100" dist="38100" dir="2700000" algn="tl">
                    <a:srgbClr val="000000">
                      <a:alpha val="43137"/>
                    </a:srgbClr>
                  </a:outerShdw>
                </a:effectLst>
                <a:latin typeface="+mj-lt"/>
              </a:rPr>
            </a:br>
            <a:r>
              <a:rPr lang="el-GR" sz="4300" dirty="0" smtClean="0">
                <a:effectLst>
                  <a:outerShdw blurRad="38100" dist="38100" dir="2700000" algn="tl">
                    <a:srgbClr val="000000">
                      <a:alpha val="43137"/>
                    </a:srgbClr>
                  </a:outerShdw>
                </a:effectLst>
                <a:latin typeface="+mj-lt"/>
              </a:rPr>
              <a:t>Τουρισμού και του Αγροτουρισμού </a:t>
            </a:r>
            <a:endParaRPr lang="el-GR" sz="4300" dirty="0" smtClean="0">
              <a:effectLst>
                <a:outerShdw blurRad="38100" dist="38100" dir="2700000" algn="tl">
                  <a:srgbClr val="000000">
                    <a:alpha val="43137"/>
                  </a:srgbClr>
                </a:outerShdw>
              </a:effectLst>
              <a:latin typeface="+mj-lt"/>
            </a:endParaRPr>
          </a:p>
        </p:txBody>
      </p:sp>
      <p:pic>
        <p:nvPicPr>
          <p:cNvPr id="4" name="Picture 2" descr="logo"/>
          <p:cNvPicPr>
            <a:picLocks noChangeAspect="1" noChangeArrowheads="1"/>
          </p:cNvPicPr>
          <p:nvPr/>
        </p:nvPicPr>
        <p:blipFill>
          <a:blip r:embed="rId2"/>
          <a:srcRect/>
          <a:stretch>
            <a:fillRect/>
          </a:stretch>
        </p:blipFill>
        <p:spPr bwMode="auto">
          <a:xfrm rot="16200000">
            <a:off x="-1852642" y="3495660"/>
            <a:ext cx="4953000" cy="533400"/>
          </a:xfrm>
          <a:prstGeom prst="rect">
            <a:avLst/>
          </a:prstGeom>
          <a:noFill/>
        </p:spPr>
      </p:pic>
      <p:sp>
        <p:nvSpPr>
          <p:cNvPr id="6" name="5 - TextBox"/>
          <p:cNvSpPr txBox="1"/>
          <p:nvPr/>
        </p:nvSpPr>
        <p:spPr>
          <a:xfrm rot="16200000">
            <a:off x="-1065499" y="5423169"/>
            <a:ext cx="2500330" cy="369332"/>
          </a:xfrm>
          <a:prstGeom prst="rect">
            <a:avLst/>
          </a:prstGeom>
          <a:noFill/>
        </p:spPr>
        <p:txBody>
          <a:bodyPr wrap="square" rtlCol="0">
            <a:spAutoFit/>
          </a:bodyPr>
          <a:lstStyle/>
          <a:p>
            <a:r>
              <a:rPr lang="el-GR" b="1" dirty="0" smtClean="0"/>
              <a:t>Γρεβενά 2018</a:t>
            </a:r>
            <a:endParaRPr lang="el-GR" b="1" dirty="0"/>
          </a:p>
        </p:txBody>
      </p:sp>
      <p:sp>
        <p:nvSpPr>
          <p:cNvPr id="8" name="7 - TextBox"/>
          <p:cNvSpPr txBox="1"/>
          <p:nvPr/>
        </p:nvSpPr>
        <p:spPr>
          <a:xfrm>
            <a:off x="1285852" y="1714488"/>
            <a:ext cx="7572428" cy="369332"/>
          </a:xfrm>
          <a:prstGeom prst="rect">
            <a:avLst/>
          </a:prstGeom>
          <a:noFill/>
        </p:spPr>
        <p:txBody>
          <a:bodyPr wrap="square" rtlCol="0">
            <a:spAutoFit/>
          </a:bodyPr>
          <a:lstStyle/>
          <a:p>
            <a:pPr algn="just"/>
            <a:r>
              <a:rPr lang="el-GR" b="1" dirty="0" smtClean="0"/>
              <a:t>Οικονομική σημασία  του Τουρισμού</a:t>
            </a:r>
            <a:r>
              <a:rPr lang="en-US" b="1" dirty="0" smtClean="0"/>
              <a:t>:</a:t>
            </a:r>
            <a:r>
              <a:rPr lang="el-GR" b="1" dirty="0" smtClean="0"/>
              <a:t> </a:t>
            </a:r>
            <a:endParaRPr lang="el-GR" b="1" dirty="0" smtClean="0"/>
          </a:p>
        </p:txBody>
      </p:sp>
      <p:sp>
        <p:nvSpPr>
          <p:cNvPr id="7" name="6 - Θέση αριθμού διαφάνειας"/>
          <p:cNvSpPr>
            <a:spLocks noGrp="1"/>
          </p:cNvSpPr>
          <p:nvPr>
            <p:ph type="sldNum" sz="quarter" idx="12"/>
          </p:nvPr>
        </p:nvSpPr>
        <p:spPr/>
        <p:txBody>
          <a:bodyPr/>
          <a:lstStyle/>
          <a:p>
            <a:fld id="{6294C92D-0306-4E69-9CD3-20855E849650}" type="slidenum">
              <a:rPr kumimoji="0" lang="en-US" smtClean="0"/>
              <a:pPr/>
              <a:t>15</a:t>
            </a:fld>
            <a:endParaRPr kumimoji="0" lang="en-US"/>
          </a:p>
        </p:txBody>
      </p:sp>
      <p:graphicFrame>
        <p:nvGraphicFramePr>
          <p:cNvPr id="11" name="10 - Πίνακας"/>
          <p:cNvGraphicFramePr>
            <a:graphicFrameLocks noGrp="1"/>
          </p:cNvGraphicFramePr>
          <p:nvPr/>
        </p:nvGraphicFramePr>
        <p:xfrm>
          <a:off x="1285852" y="6643686"/>
          <a:ext cx="2992456" cy="214314"/>
        </p:xfrm>
        <a:graphic>
          <a:graphicData uri="http://schemas.openxmlformats.org/drawingml/2006/table">
            <a:tbl>
              <a:tblPr/>
              <a:tblGrid>
                <a:gridCol w="2992456"/>
              </a:tblGrid>
              <a:tr h="214314">
                <a:tc>
                  <a:txBody>
                    <a:bodyPr/>
                    <a:lstStyle/>
                    <a:p>
                      <a:pPr algn="l" fontAlgn="b"/>
                      <a:r>
                        <a:rPr lang="el-GR" sz="1100" b="0" i="0" u="none" strike="noStrike" dirty="0">
                          <a:latin typeface="Times New Roman"/>
                        </a:rPr>
                        <a:t>Πηγή: </a:t>
                      </a:r>
                      <a:r>
                        <a:rPr lang="el-GR" sz="1100" b="0" i="0" u="none" strike="noStrike" dirty="0" smtClean="0">
                          <a:latin typeface="Times New Roman"/>
                        </a:rPr>
                        <a:t>ΕΟΤ</a:t>
                      </a:r>
                      <a:endParaRPr lang="el-GR" sz="1100" b="0" i="0" u="none" strike="noStrike" dirty="0">
                        <a:latin typeface="Times New Roman"/>
                      </a:endParaRPr>
                    </a:p>
                  </a:txBody>
                  <a:tcPr marL="9525" marR="9525" marT="9525" marB="0" anchor="b">
                    <a:lnL>
                      <a:noFill/>
                    </a:lnL>
                    <a:lnR>
                      <a:noFill/>
                    </a:lnR>
                    <a:lnT>
                      <a:noFill/>
                    </a:lnT>
                    <a:lnB>
                      <a:noFill/>
                    </a:lnB>
                  </a:tcPr>
                </a:tc>
              </a:tr>
            </a:tbl>
          </a:graphicData>
        </a:graphic>
      </p:graphicFrame>
      <p:pic>
        <p:nvPicPr>
          <p:cNvPr id="30722" name="Picture 2"/>
          <p:cNvPicPr>
            <a:picLocks noChangeAspect="1" noChangeArrowheads="1"/>
          </p:cNvPicPr>
          <p:nvPr/>
        </p:nvPicPr>
        <p:blipFill>
          <a:blip r:embed="rId3"/>
          <a:srcRect/>
          <a:stretch>
            <a:fillRect/>
          </a:stretch>
        </p:blipFill>
        <p:spPr bwMode="auto">
          <a:xfrm>
            <a:off x="1071538" y="2143116"/>
            <a:ext cx="7858180" cy="4314835"/>
          </a:xfrm>
          <a:prstGeom prst="rect">
            <a:avLst/>
          </a:prstGeom>
          <a:noFill/>
          <a:ln w="9525">
            <a:noFill/>
            <a:miter lim="800000"/>
            <a:headEnd/>
            <a:tailEnd/>
          </a:ln>
          <a:effec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14282" y="285728"/>
            <a:ext cx="9501254" cy="1143000"/>
          </a:xfrm>
        </p:spPr>
        <p:txBody>
          <a:bodyPr>
            <a:noAutofit/>
          </a:bodyPr>
          <a:lstStyle/>
          <a:p>
            <a:pPr lvl="1" algn="ctr"/>
            <a:r>
              <a:rPr lang="el-GR" sz="4300" dirty="0" smtClean="0">
                <a:effectLst>
                  <a:outerShdw blurRad="38100" dist="38100" dir="2700000" algn="tl">
                    <a:srgbClr val="000000">
                      <a:alpha val="43137"/>
                    </a:srgbClr>
                  </a:outerShdw>
                </a:effectLst>
                <a:latin typeface="+mj-lt"/>
              </a:rPr>
              <a:t>Οικονομική σημασία του </a:t>
            </a:r>
            <a:br>
              <a:rPr lang="el-GR" sz="4300" dirty="0" smtClean="0">
                <a:effectLst>
                  <a:outerShdw blurRad="38100" dist="38100" dir="2700000" algn="tl">
                    <a:srgbClr val="000000">
                      <a:alpha val="43137"/>
                    </a:srgbClr>
                  </a:outerShdw>
                </a:effectLst>
                <a:latin typeface="+mj-lt"/>
              </a:rPr>
            </a:br>
            <a:r>
              <a:rPr lang="el-GR" sz="4300" dirty="0" smtClean="0">
                <a:effectLst>
                  <a:outerShdw blurRad="38100" dist="38100" dir="2700000" algn="tl">
                    <a:srgbClr val="000000">
                      <a:alpha val="43137"/>
                    </a:srgbClr>
                  </a:outerShdw>
                </a:effectLst>
                <a:latin typeface="+mj-lt"/>
              </a:rPr>
              <a:t>Τουρισμού και του Αγροτουρισμού </a:t>
            </a:r>
            <a:endParaRPr lang="el-GR" sz="4300" dirty="0" smtClean="0">
              <a:effectLst>
                <a:outerShdw blurRad="38100" dist="38100" dir="2700000" algn="tl">
                  <a:srgbClr val="000000">
                    <a:alpha val="43137"/>
                  </a:srgbClr>
                </a:outerShdw>
              </a:effectLst>
              <a:latin typeface="+mj-lt"/>
            </a:endParaRPr>
          </a:p>
        </p:txBody>
      </p:sp>
      <p:pic>
        <p:nvPicPr>
          <p:cNvPr id="4" name="Picture 2" descr="logo"/>
          <p:cNvPicPr>
            <a:picLocks noChangeAspect="1" noChangeArrowheads="1"/>
          </p:cNvPicPr>
          <p:nvPr/>
        </p:nvPicPr>
        <p:blipFill>
          <a:blip r:embed="rId2"/>
          <a:srcRect/>
          <a:stretch>
            <a:fillRect/>
          </a:stretch>
        </p:blipFill>
        <p:spPr bwMode="auto">
          <a:xfrm rot="16200000">
            <a:off x="-1852642" y="3495660"/>
            <a:ext cx="4953000" cy="533400"/>
          </a:xfrm>
          <a:prstGeom prst="rect">
            <a:avLst/>
          </a:prstGeom>
          <a:noFill/>
        </p:spPr>
      </p:pic>
      <p:sp>
        <p:nvSpPr>
          <p:cNvPr id="6" name="5 - TextBox"/>
          <p:cNvSpPr txBox="1"/>
          <p:nvPr/>
        </p:nvSpPr>
        <p:spPr>
          <a:xfrm rot="16200000">
            <a:off x="-1065499" y="5423169"/>
            <a:ext cx="2500330" cy="369332"/>
          </a:xfrm>
          <a:prstGeom prst="rect">
            <a:avLst/>
          </a:prstGeom>
          <a:noFill/>
        </p:spPr>
        <p:txBody>
          <a:bodyPr wrap="square" rtlCol="0">
            <a:spAutoFit/>
          </a:bodyPr>
          <a:lstStyle/>
          <a:p>
            <a:r>
              <a:rPr lang="el-GR" b="1" dirty="0" smtClean="0"/>
              <a:t>Γρεβενά 2018</a:t>
            </a:r>
            <a:endParaRPr lang="el-GR" b="1" dirty="0"/>
          </a:p>
        </p:txBody>
      </p:sp>
      <p:sp>
        <p:nvSpPr>
          <p:cNvPr id="8" name="7 - TextBox"/>
          <p:cNvSpPr txBox="1"/>
          <p:nvPr/>
        </p:nvSpPr>
        <p:spPr>
          <a:xfrm>
            <a:off x="1285852" y="1714488"/>
            <a:ext cx="7572428" cy="369332"/>
          </a:xfrm>
          <a:prstGeom prst="rect">
            <a:avLst/>
          </a:prstGeom>
          <a:noFill/>
        </p:spPr>
        <p:txBody>
          <a:bodyPr wrap="square" rtlCol="0">
            <a:spAutoFit/>
          </a:bodyPr>
          <a:lstStyle/>
          <a:p>
            <a:pPr algn="just"/>
            <a:r>
              <a:rPr lang="el-GR" b="1" dirty="0" smtClean="0"/>
              <a:t>Οικονομική σημασία  του Αγροτουρισμού</a:t>
            </a:r>
            <a:r>
              <a:rPr lang="en-US" b="1" dirty="0" smtClean="0"/>
              <a:t>:</a:t>
            </a:r>
            <a:r>
              <a:rPr lang="el-GR" b="1" dirty="0" smtClean="0"/>
              <a:t> </a:t>
            </a:r>
            <a:endParaRPr lang="el-GR" b="1" dirty="0" smtClean="0"/>
          </a:p>
        </p:txBody>
      </p:sp>
      <p:sp>
        <p:nvSpPr>
          <p:cNvPr id="7" name="6 - Θέση αριθμού διαφάνειας"/>
          <p:cNvSpPr>
            <a:spLocks noGrp="1"/>
          </p:cNvSpPr>
          <p:nvPr>
            <p:ph type="sldNum" sz="quarter" idx="12"/>
          </p:nvPr>
        </p:nvSpPr>
        <p:spPr/>
        <p:txBody>
          <a:bodyPr/>
          <a:lstStyle/>
          <a:p>
            <a:fld id="{6294C92D-0306-4E69-9CD3-20855E849650}" type="slidenum">
              <a:rPr kumimoji="0" lang="en-US" smtClean="0"/>
              <a:pPr/>
              <a:t>16</a:t>
            </a:fld>
            <a:endParaRPr kumimoji="0" lang="en-US"/>
          </a:p>
        </p:txBody>
      </p:sp>
      <p:sp>
        <p:nvSpPr>
          <p:cNvPr id="12" name="11 - Ορθογώνιο"/>
          <p:cNvSpPr/>
          <p:nvPr/>
        </p:nvSpPr>
        <p:spPr>
          <a:xfrm>
            <a:off x="1285852" y="2071678"/>
            <a:ext cx="7572428" cy="3693319"/>
          </a:xfrm>
          <a:prstGeom prst="rect">
            <a:avLst/>
          </a:prstGeom>
        </p:spPr>
        <p:txBody>
          <a:bodyPr wrap="square">
            <a:spAutoFit/>
          </a:bodyPr>
          <a:lstStyle/>
          <a:p>
            <a:pPr algn="just" fontAlgn="base"/>
            <a:r>
              <a:rPr lang="el-GR" b="1" dirty="0" smtClean="0"/>
              <a:t>Αγροτουρισμός είναι ειδική μορφή Τουρισμού Υπαίθρου,</a:t>
            </a:r>
            <a:r>
              <a:rPr lang="el-GR" dirty="0" smtClean="0"/>
              <a:t> η οποία συνίσταται στο σύνολο των δραστηριοτήτων που </a:t>
            </a:r>
            <a:r>
              <a:rPr lang="el-GR" b="1" dirty="0" smtClean="0"/>
              <a:t>συνδέονται</a:t>
            </a:r>
            <a:r>
              <a:rPr lang="el-GR" dirty="0" smtClean="0"/>
              <a:t> με την </a:t>
            </a:r>
            <a:r>
              <a:rPr lang="el-GR" b="1" dirty="0" smtClean="0"/>
              <a:t>αγροτική παραγωγή </a:t>
            </a:r>
            <a:r>
              <a:rPr lang="el-GR" dirty="0" smtClean="0"/>
              <a:t>και το </a:t>
            </a:r>
            <a:r>
              <a:rPr lang="el-GR" b="1" dirty="0" smtClean="0"/>
              <a:t>πολιτιστικό περιβάλλον </a:t>
            </a:r>
            <a:r>
              <a:rPr lang="el-GR" dirty="0" smtClean="0"/>
              <a:t>των αγροτικών περιοχών, </a:t>
            </a:r>
            <a:r>
              <a:rPr lang="el-GR" b="1" dirty="0" smtClean="0"/>
              <a:t>τις αγροτικές ασχολίες</a:t>
            </a:r>
            <a:r>
              <a:rPr lang="el-GR" dirty="0" smtClean="0"/>
              <a:t>, </a:t>
            </a:r>
            <a:r>
              <a:rPr lang="el-GR" b="1" dirty="0" smtClean="0"/>
              <a:t>τα τοπικά προϊόντα, την παραδοσιακή κουζίνα και τοπική γαστρονομία </a:t>
            </a:r>
            <a:r>
              <a:rPr lang="el-GR" dirty="0" smtClean="0"/>
              <a:t>, καθώς και την παροχή υπηρεσιών φιλοξενίας και εστίασης σε χώρους ενοποιημένους ή μη με αγροτικές εγκαταστάσεις.</a:t>
            </a:r>
          </a:p>
          <a:p>
            <a:pPr algn="just" fontAlgn="base"/>
            <a:r>
              <a:rPr lang="el-GR" dirty="0" smtClean="0"/>
              <a:t>Κατά την </a:t>
            </a:r>
            <a:r>
              <a:rPr lang="el-GR" b="1" dirty="0" smtClean="0"/>
              <a:t>4</a:t>
            </a:r>
            <a:r>
              <a:rPr lang="el-GR" b="1" baseline="30000" dirty="0" smtClean="0"/>
              <a:t>η</a:t>
            </a:r>
            <a:r>
              <a:rPr lang="el-GR" b="1" dirty="0" smtClean="0"/>
              <a:t> Προγραμματική Περίοδο το Υπουργείο Αγροτικής  Ανάπτυξης και Τροφίμων</a:t>
            </a:r>
            <a:r>
              <a:rPr lang="el-GR" dirty="0" smtClean="0"/>
              <a:t>, στο πλαίσιο εφαρμογής του </a:t>
            </a:r>
            <a:r>
              <a:rPr lang="el-GR" b="1" dirty="0" smtClean="0"/>
              <a:t>Προγράμματος Αγροτικής Ανάπτυξης της Ελλάδας 2007-2013 (ΠΑΑ), </a:t>
            </a:r>
            <a:r>
              <a:rPr lang="el-GR" dirty="0" smtClean="0"/>
              <a:t>υλοποιεί παρεμβάσεις αγροτικού τουρισμού και γενικότερα τουρισμού, μέσω του </a:t>
            </a:r>
            <a:r>
              <a:rPr lang="el-GR" b="1" dirty="0" smtClean="0"/>
              <a:t>Άξονα 3 «Ποιότητα ζωής στις αγροτικές περιοχές και διαφοροποίηση της αγροτικής οικονομίας»</a:t>
            </a:r>
            <a:r>
              <a:rPr lang="el-GR" dirty="0" smtClean="0"/>
              <a:t> και του </a:t>
            </a:r>
            <a:r>
              <a:rPr lang="el-GR" b="1" dirty="0" smtClean="0"/>
              <a:t>Άξονα 4 «Εφαρμογή της προσέγγισης </a:t>
            </a:r>
            <a:r>
              <a:rPr lang="el-GR" b="1" dirty="0" err="1" smtClean="0"/>
              <a:t>Leader</a:t>
            </a:r>
            <a:r>
              <a:rPr lang="el-GR" dirty="0" smtClean="0"/>
              <a:t>».</a:t>
            </a:r>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14282" y="285728"/>
            <a:ext cx="9501254" cy="1143000"/>
          </a:xfrm>
        </p:spPr>
        <p:txBody>
          <a:bodyPr>
            <a:noAutofit/>
          </a:bodyPr>
          <a:lstStyle/>
          <a:p>
            <a:pPr lvl="1" algn="ctr"/>
            <a:r>
              <a:rPr lang="el-GR" sz="4300" dirty="0" smtClean="0">
                <a:effectLst>
                  <a:outerShdw blurRad="38100" dist="38100" dir="2700000" algn="tl">
                    <a:srgbClr val="000000">
                      <a:alpha val="43137"/>
                    </a:srgbClr>
                  </a:outerShdw>
                </a:effectLst>
                <a:latin typeface="+mj-lt"/>
              </a:rPr>
              <a:t>Οικονομική σημασία του </a:t>
            </a:r>
            <a:br>
              <a:rPr lang="el-GR" sz="4300" dirty="0" smtClean="0">
                <a:effectLst>
                  <a:outerShdw blurRad="38100" dist="38100" dir="2700000" algn="tl">
                    <a:srgbClr val="000000">
                      <a:alpha val="43137"/>
                    </a:srgbClr>
                  </a:outerShdw>
                </a:effectLst>
                <a:latin typeface="+mj-lt"/>
              </a:rPr>
            </a:br>
            <a:r>
              <a:rPr lang="el-GR" sz="4300" dirty="0" smtClean="0">
                <a:effectLst>
                  <a:outerShdw blurRad="38100" dist="38100" dir="2700000" algn="tl">
                    <a:srgbClr val="000000">
                      <a:alpha val="43137"/>
                    </a:srgbClr>
                  </a:outerShdw>
                </a:effectLst>
                <a:latin typeface="+mj-lt"/>
              </a:rPr>
              <a:t>Τουρισμού και του Αγροτουρισμού </a:t>
            </a:r>
            <a:endParaRPr lang="el-GR" sz="4300" dirty="0" smtClean="0">
              <a:effectLst>
                <a:outerShdw blurRad="38100" dist="38100" dir="2700000" algn="tl">
                  <a:srgbClr val="000000">
                    <a:alpha val="43137"/>
                  </a:srgbClr>
                </a:outerShdw>
              </a:effectLst>
              <a:latin typeface="+mj-lt"/>
            </a:endParaRPr>
          </a:p>
        </p:txBody>
      </p:sp>
      <p:pic>
        <p:nvPicPr>
          <p:cNvPr id="4" name="Picture 2" descr="logo"/>
          <p:cNvPicPr>
            <a:picLocks noChangeAspect="1" noChangeArrowheads="1"/>
          </p:cNvPicPr>
          <p:nvPr/>
        </p:nvPicPr>
        <p:blipFill>
          <a:blip r:embed="rId2"/>
          <a:srcRect/>
          <a:stretch>
            <a:fillRect/>
          </a:stretch>
        </p:blipFill>
        <p:spPr bwMode="auto">
          <a:xfrm rot="16200000">
            <a:off x="-1852642" y="3495660"/>
            <a:ext cx="4953000" cy="533400"/>
          </a:xfrm>
          <a:prstGeom prst="rect">
            <a:avLst/>
          </a:prstGeom>
          <a:noFill/>
        </p:spPr>
      </p:pic>
      <p:sp>
        <p:nvSpPr>
          <p:cNvPr id="6" name="5 - TextBox"/>
          <p:cNvSpPr txBox="1"/>
          <p:nvPr/>
        </p:nvSpPr>
        <p:spPr>
          <a:xfrm rot="16200000">
            <a:off x="-1065499" y="5423169"/>
            <a:ext cx="2500330" cy="369332"/>
          </a:xfrm>
          <a:prstGeom prst="rect">
            <a:avLst/>
          </a:prstGeom>
          <a:noFill/>
        </p:spPr>
        <p:txBody>
          <a:bodyPr wrap="square" rtlCol="0">
            <a:spAutoFit/>
          </a:bodyPr>
          <a:lstStyle/>
          <a:p>
            <a:r>
              <a:rPr lang="el-GR" b="1" dirty="0" smtClean="0"/>
              <a:t>Γρεβενά 2018</a:t>
            </a:r>
            <a:endParaRPr lang="el-GR" b="1" dirty="0"/>
          </a:p>
        </p:txBody>
      </p:sp>
      <p:sp>
        <p:nvSpPr>
          <p:cNvPr id="8" name="7 - TextBox"/>
          <p:cNvSpPr txBox="1"/>
          <p:nvPr/>
        </p:nvSpPr>
        <p:spPr>
          <a:xfrm>
            <a:off x="1285852" y="1714488"/>
            <a:ext cx="7572428" cy="369332"/>
          </a:xfrm>
          <a:prstGeom prst="rect">
            <a:avLst/>
          </a:prstGeom>
          <a:noFill/>
        </p:spPr>
        <p:txBody>
          <a:bodyPr wrap="square" rtlCol="0">
            <a:spAutoFit/>
          </a:bodyPr>
          <a:lstStyle/>
          <a:p>
            <a:pPr algn="just"/>
            <a:r>
              <a:rPr lang="el-GR" b="1" dirty="0" smtClean="0"/>
              <a:t>Οικονομική σημασία  του Αγροτουρισμού</a:t>
            </a:r>
            <a:r>
              <a:rPr lang="en-US" b="1" dirty="0" smtClean="0"/>
              <a:t>:</a:t>
            </a:r>
            <a:r>
              <a:rPr lang="el-GR" b="1" dirty="0" smtClean="0"/>
              <a:t> </a:t>
            </a:r>
            <a:endParaRPr lang="el-GR" b="1" dirty="0" smtClean="0"/>
          </a:p>
        </p:txBody>
      </p:sp>
      <p:sp>
        <p:nvSpPr>
          <p:cNvPr id="7" name="6 - Θέση αριθμού διαφάνειας"/>
          <p:cNvSpPr>
            <a:spLocks noGrp="1"/>
          </p:cNvSpPr>
          <p:nvPr>
            <p:ph type="sldNum" sz="quarter" idx="12"/>
          </p:nvPr>
        </p:nvSpPr>
        <p:spPr/>
        <p:txBody>
          <a:bodyPr/>
          <a:lstStyle/>
          <a:p>
            <a:fld id="{6294C92D-0306-4E69-9CD3-20855E849650}" type="slidenum">
              <a:rPr kumimoji="0" lang="en-US" smtClean="0"/>
              <a:pPr/>
              <a:t>17</a:t>
            </a:fld>
            <a:endParaRPr kumimoji="0" lang="en-US"/>
          </a:p>
        </p:txBody>
      </p:sp>
      <p:sp>
        <p:nvSpPr>
          <p:cNvPr id="12" name="11 - Ορθογώνιο"/>
          <p:cNvSpPr/>
          <p:nvPr/>
        </p:nvSpPr>
        <p:spPr>
          <a:xfrm>
            <a:off x="1285852" y="2071678"/>
            <a:ext cx="7572428" cy="4247317"/>
          </a:xfrm>
          <a:prstGeom prst="rect">
            <a:avLst/>
          </a:prstGeom>
        </p:spPr>
        <p:txBody>
          <a:bodyPr wrap="square">
            <a:spAutoFit/>
          </a:bodyPr>
          <a:lstStyle/>
          <a:p>
            <a:pPr fontAlgn="base"/>
            <a:r>
              <a:rPr lang="el-GR" b="1" dirty="0" smtClean="0"/>
              <a:t>Πλεονεκτήματα και οφέλη</a:t>
            </a:r>
            <a:r>
              <a:rPr lang="el-GR" dirty="0" smtClean="0"/>
              <a:t>  </a:t>
            </a:r>
            <a:endParaRPr lang="el-GR" dirty="0" smtClean="0"/>
          </a:p>
          <a:p>
            <a:pPr marL="342900" indent="-342900" algn="just" fontAlgn="base">
              <a:buFont typeface="+mj-lt"/>
              <a:buAutoNum type="arabicPeriod"/>
            </a:pPr>
            <a:r>
              <a:rPr lang="el-GR" dirty="0" smtClean="0"/>
              <a:t>Ο</a:t>
            </a:r>
            <a:r>
              <a:rPr lang="el-GR" dirty="0" smtClean="0"/>
              <a:t>  Αγροτουρισμός επιδιώκει τη δημιουργία θετικών κοινωνικών, πολιτιστικών και περιβαλλοντικών επιπτώσεων και ανταποκρίνεται στην ανάγκη των αγροτών να αποκτήσουν συμπληρωματικό εισόδημα απασχολούμενοι με τον τομέα των υπηρεσιών καθώς και στην ανάγκη των κατοίκων των αστικών κέντρων να επιστρέψουν στη φύση.</a:t>
            </a:r>
          </a:p>
          <a:p>
            <a:pPr marL="342900" indent="-342900" fontAlgn="base">
              <a:buFont typeface="+mj-lt"/>
              <a:buAutoNum type="arabicPeriod"/>
            </a:pPr>
            <a:r>
              <a:rPr lang="el-GR" dirty="0" smtClean="0"/>
              <a:t>Ο Αγροτουρισμός αναπτύσσει την τοπική κοινωνία, συμβάλλει στη συνέχεια της παραγωγής παραδοσιακών προϊόντων, διατηρεί τέχνες που διαφορετικά θα είχαν εξαφανισθεί, συμβάλλει στην αναβίωση εθίμων και παραδοσιακών εκδηλώσεων, στη διατήρηση της αρχιτεκτονικής κληρονομιάς, αποτελεί ένα μέσο επικοινωνίας των απομονωμένων περιοχών με τα μεγάλα αστικά κέντρα, αλλά και προσφέρει  νέες προοπτικές ζωής στους νέους των περιοχών αυτών. Μέσω του Αγροτουρισμού προβάλλεται η πολιτιστική κληρονομιά, η μοναδικότητα της κάθε περιοχής.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14282" y="285728"/>
            <a:ext cx="9501254" cy="1143000"/>
          </a:xfrm>
        </p:spPr>
        <p:txBody>
          <a:bodyPr>
            <a:noAutofit/>
          </a:bodyPr>
          <a:lstStyle/>
          <a:p>
            <a:pPr lvl="1" algn="ctr"/>
            <a:r>
              <a:rPr lang="el-GR" sz="4300" dirty="0" smtClean="0">
                <a:effectLst>
                  <a:outerShdw blurRad="38100" dist="38100" dir="2700000" algn="tl">
                    <a:srgbClr val="000000">
                      <a:alpha val="43137"/>
                    </a:srgbClr>
                  </a:outerShdw>
                </a:effectLst>
                <a:latin typeface="+mj-lt"/>
              </a:rPr>
              <a:t>Οικονομική σημασία του </a:t>
            </a:r>
            <a:br>
              <a:rPr lang="el-GR" sz="4300" dirty="0" smtClean="0">
                <a:effectLst>
                  <a:outerShdw blurRad="38100" dist="38100" dir="2700000" algn="tl">
                    <a:srgbClr val="000000">
                      <a:alpha val="43137"/>
                    </a:srgbClr>
                  </a:outerShdw>
                </a:effectLst>
                <a:latin typeface="+mj-lt"/>
              </a:rPr>
            </a:br>
            <a:r>
              <a:rPr lang="el-GR" sz="4300" dirty="0" smtClean="0">
                <a:effectLst>
                  <a:outerShdw blurRad="38100" dist="38100" dir="2700000" algn="tl">
                    <a:srgbClr val="000000">
                      <a:alpha val="43137"/>
                    </a:srgbClr>
                  </a:outerShdw>
                </a:effectLst>
                <a:latin typeface="+mj-lt"/>
              </a:rPr>
              <a:t>Τουρισμού και του Αγροτουρισμού </a:t>
            </a:r>
            <a:endParaRPr lang="el-GR" sz="4300" dirty="0" smtClean="0">
              <a:effectLst>
                <a:outerShdw blurRad="38100" dist="38100" dir="2700000" algn="tl">
                  <a:srgbClr val="000000">
                    <a:alpha val="43137"/>
                  </a:srgbClr>
                </a:outerShdw>
              </a:effectLst>
              <a:latin typeface="+mj-lt"/>
            </a:endParaRPr>
          </a:p>
        </p:txBody>
      </p:sp>
      <p:pic>
        <p:nvPicPr>
          <p:cNvPr id="4" name="Picture 2" descr="logo"/>
          <p:cNvPicPr>
            <a:picLocks noChangeAspect="1" noChangeArrowheads="1"/>
          </p:cNvPicPr>
          <p:nvPr/>
        </p:nvPicPr>
        <p:blipFill>
          <a:blip r:embed="rId2"/>
          <a:srcRect/>
          <a:stretch>
            <a:fillRect/>
          </a:stretch>
        </p:blipFill>
        <p:spPr bwMode="auto">
          <a:xfrm rot="16200000">
            <a:off x="-1852642" y="3495660"/>
            <a:ext cx="4953000" cy="533400"/>
          </a:xfrm>
          <a:prstGeom prst="rect">
            <a:avLst/>
          </a:prstGeom>
          <a:noFill/>
        </p:spPr>
      </p:pic>
      <p:sp>
        <p:nvSpPr>
          <p:cNvPr id="6" name="5 - TextBox"/>
          <p:cNvSpPr txBox="1"/>
          <p:nvPr/>
        </p:nvSpPr>
        <p:spPr>
          <a:xfrm rot="16200000">
            <a:off x="-1065499" y="5423169"/>
            <a:ext cx="2500330" cy="369332"/>
          </a:xfrm>
          <a:prstGeom prst="rect">
            <a:avLst/>
          </a:prstGeom>
          <a:noFill/>
        </p:spPr>
        <p:txBody>
          <a:bodyPr wrap="square" rtlCol="0">
            <a:spAutoFit/>
          </a:bodyPr>
          <a:lstStyle/>
          <a:p>
            <a:r>
              <a:rPr lang="el-GR" b="1" dirty="0" smtClean="0"/>
              <a:t>Γρεβενά 2018</a:t>
            </a:r>
            <a:endParaRPr lang="el-GR" b="1" dirty="0"/>
          </a:p>
        </p:txBody>
      </p:sp>
      <p:sp>
        <p:nvSpPr>
          <p:cNvPr id="8" name="7 - TextBox"/>
          <p:cNvSpPr txBox="1"/>
          <p:nvPr/>
        </p:nvSpPr>
        <p:spPr>
          <a:xfrm>
            <a:off x="1285852" y="1714488"/>
            <a:ext cx="7572428" cy="369332"/>
          </a:xfrm>
          <a:prstGeom prst="rect">
            <a:avLst/>
          </a:prstGeom>
          <a:noFill/>
        </p:spPr>
        <p:txBody>
          <a:bodyPr wrap="square" rtlCol="0">
            <a:spAutoFit/>
          </a:bodyPr>
          <a:lstStyle/>
          <a:p>
            <a:pPr algn="just"/>
            <a:r>
              <a:rPr lang="el-GR" b="1" dirty="0" smtClean="0"/>
              <a:t>Οικονομική σημασία  του Αγροτουρισμού</a:t>
            </a:r>
            <a:r>
              <a:rPr lang="en-US" b="1" dirty="0" smtClean="0"/>
              <a:t>:</a:t>
            </a:r>
            <a:r>
              <a:rPr lang="el-GR" b="1" dirty="0" smtClean="0"/>
              <a:t> </a:t>
            </a:r>
            <a:endParaRPr lang="el-GR" b="1" dirty="0" smtClean="0"/>
          </a:p>
        </p:txBody>
      </p:sp>
      <p:sp>
        <p:nvSpPr>
          <p:cNvPr id="7" name="6 - Θέση αριθμού διαφάνειας"/>
          <p:cNvSpPr>
            <a:spLocks noGrp="1"/>
          </p:cNvSpPr>
          <p:nvPr>
            <p:ph type="sldNum" sz="quarter" idx="12"/>
          </p:nvPr>
        </p:nvSpPr>
        <p:spPr/>
        <p:txBody>
          <a:bodyPr/>
          <a:lstStyle/>
          <a:p>
            <a:fld id="{6294C92D-0306-4E69-9CD3-20855E849650}" type="slidenum">
              <a:rPr kumimoji="0" lang="en-US" smtClean="0"/>
              <a:pPr/>
              <a:t>18</a:t>
            </a:fld>
            <a:endParaRPr kumimoji="0" lang="en-US"/>
          </a:p>
        </p:txBody>
      </p:sp>
      <p:sp>
        <p:nvSpPr>
          <p:cNvPr id="12" name="11 - Ορθογώνιο"/>
          <p:cNvSpPr/>
          <p:nvPr/>
        </p:nvSpPr>
        <p:spPr>
          <a:xfrm>
            <a:off x="1071538" y="2071678"/>
            <a:ext cx="8072462" cy="4801314"/>
          </a:xfrm>
          <a:prstGeom prst="rect">
            <a:avLst/>
          </a:prstGeom>
        </p:spPr>
        <p:txBody>
          <a:bodyPr wrap="square">
            <a:spAutoFit/>
          </a:bodyPr>
          <a:lstStyle/>
          <a:p>
            <a:pPr fontAlgn="base"/>
            <a:r>
              <a:rPr lang="el-GR" b="1" dirty="0" smtClean="0"/>
              <a:t>Πλεονεκτήματα και οφέλη</a:t>
            </a:r>
            <a:r>
              <a:rPr lang="el-GR" dirty="0" smtClean="0"/>
              <a:t>  </a:t>
            </a:r>
            <a:endParaRPr lang="el-GR" dirty="0" smtClean="0"/>
          </a:p>
          <a:p>
            <a:pPr marL="342900" indent="-342900" algn="just" fontAlgn="base"/>
            <a:r>
              <a:rPr lang="el-GR" dirty="0" smtClean="0"/>
              <a:t>3.  Ο </a:t>
            </a:r>
            <a:r>
              <a:rPr lang="el-GR" dirty="0" smtClean="0"/>
              <a:t>Αγροτουρισμός προσφέρει στον επισκέπτη την ευκαιρία να γνωρίσει τις αγροτικές περιοχές, τις αγροτικές ασχολίες, τα τοπικά προϊόντα, την παραδοσιακή κουζίνα και την καθημερινή ζωή των κατοίκων, την πολιτιστική κληρονομιά κάθε περιοχής, με σεβασμό στο περιβάλλον και την παράδοση. Δίνει τη δυνατότητα στον επισκέπτη να έρθει σε επαφή με τη φύση και με τις δραστηριότητες στην ύπαιθρο, στις οποίες μπορεί να συμμετέχει.</a:t>
            </a:r>
          </a:p>
          <a:p>
            <a:pPr fontAlgn="base"/>
            <a:r>
              <a:rPr lang="el-GR" b="1" dirty="0" smtClean="0"/>
              <a:t>Γενικότερα ο Αγροτουρισμός συμβάλλει στη(ν) :</a:t>
            </a:r>
            <a:endParaRPr lang="el-GR" dirty="0" smtClean="0"/>
          </a:p>
          <a:p>
            <a:pPr lvl="1" fontAlgn="base">
              <a:buFont typeface="Arial" pitchFamily="34" charset="0"/>
              <a:buChar char="•"/>
            </a:pPr>
            <a:r>
              <a:rPr lang="el-GR" dirty="0" smtClean="0"/>
              <a:t>συμπλήρωση και βελτίωση του αγροτικού εισοδήματος</a:t>
            </a:r>
          </a:p>
          <a:p>
            <a:pPr lvl="1" fontAlgn="base">
              <a:buFont typeface="Arial" pitchFamily="34" charset="0"/>
              <a:buChar char="•"/>
            </a:pPr>
            <a:r>
              <a:rPr lang="el-GR" dirty="0" smtClean="0"/>
              <a:t>βελτίωση της ποιότητας ζωής και εργασίας του αγροτικού </a:t>
            </a:r>
            <a:r>
              <a:rPr lang="el-GR" dirty="0" smtClean="0"/>
              <a:t>πληθυσμού συγκράτηση </a:t>
            </a:r>
            <a:r>
              <a:rPr lang="el-GR" dirty="0" smtClean="0"/>
              <a:t>του αγροτικού πληθυσμού στον τόπο διαμονής του</a:t>
            </a:r>
          </a:p>
          <a:p>
            <a:pPr lvl="1" fontAlgn="base">
              <a:buFont typeface="Arial" pitchFamily="34" charset="0"/>
              <a:buChar char="•"/>
            </a:pPr>
            <a:r>
              <a:rPr lang="el-GR" dirty="0" smtClean="0"/>
              <a:t>βελτίωση και διάθεση των τοπικών αγροτικών και βιοτεχνικών </a:t>
            </a:r>
            <a:r>
              <a:rPr lang="el-GR" dirty="0" smtClean="0"/>
              <a:t>προϊόντων προστασία </a:t>
            </a:r>
            <a:r>
              <a:rPr lang="el-GR" dirty="0" smtClean="0"/>
              <a:t>του περιβάλλοντος</a:t>
            </a:r>
          </a:p>
          <a:p>
            <a:pPr lvl="1" fontAlgn="base">
              <a:buFont typeface="Arial" pitchFamily="34" charset="0"/>
              <a:buChar char="•"/>
            </a:pPr>
            <a:r>
              <a:rPr lang="el-GR" dirty="0" smtClean="0"/>
              <a:t>διατήρηση, προβολή κι αξιοποίηση της αρχιτεκτονικής και πολιτιστικής κληρονομιάς</a:t>
            </a:r>
          </a:p>
          <a:p>
            <a:pPr lvl="1" fontAlgn="base">
              <a:buFont typeface="Arial" pitchFamily="34" charset="0"/>
              <a:buChar char="•"/>
            </a:pPr>
            <a:r>
              <a:rPr lang="el-GR" dirty="0" smtClean="0"/>
              <a:t>βελτίωση της ελκυστικότητας των αγροτικών περιοχών</a:t>
            </a:r>
          </a:p>
          <a:p>
            <a:pPr lvl="1" fontAlgn="base">
              <a:buFont typeface="Arial" pitchFamily="34" charset="0"/>
              <a:buChar char="•"/>
            </a:pPr>
            <a:r>
              <a:rPr lang="el-GR" dirty="0" smtClean="0"/>
              <a:t>ενίσχυση της επιχειρηματικότητας</a:t>
            </a:r>
            <a:endParaRPr lang="el-G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14282" y="285728"/>
            <a:ext cx="9501254" cy="1143000"/>
          </a:xfrm>
        </p:spPr>
        <p:txBody>
          <a:bodyPr>
            <a:noAutofit/>
          </a:bodyPr>
          <a:lstStyle/>
          <a:p>
            <a:pPr lvl="1" algn="ctr"/>
            <a:r>
              <a:rPr lang="el-GR" sz="4300" dirty="0" smtClean="0">
                <a:effectLst>
                  <a:outerShdw blurRad="38100" dist="38100" dir="2700000" algn="tl">
                    <a:srgbClr val="000000">
                      <a:alpha val="43137"/>
                    </a:srgbClr>
                  </a:outerShdw>
                </a:effectLst>
                <a:latin typeface="+mj-lt"/>
              </a:rPr>
              <a:t>Οικονομική σημασία του </a:t>
            </a:r>
            <a:br>
              <a:rPr lang="el-GR" sz="4300" dirty="0" smtClean="0">
                <a:effectLst>
                  <a:outerShdw blurRad="38100" dist="38100" dir="2700000" algn="tl">
                    <a:srgbClr val="000000">
                      <a:alpha val="43137"/>
                    </a:srgbClr>
                  </a:outerShdw>
                </a:effectLst>
                <a:latin typeface="+mj-lt"/>
              </a:rPr>
            </a:br>
            <a:r>
              <a:rPr lang="el-GR" sz="4300" dirty="0" smtClean="0">
                <a:effectLst>
                  <a:outerShdw blurRad="38100" dist="38100" dir="2700000" algn="tl">
                    <a:srgbClr val="000000">
                      <a:alpha val="43137"/>
                    </a:srgbClr>
                  </a:outerShdw>
                </a:effectLst>
                <a:latin typeface="+mj-lt"/>
              </a:rPr>
              <a:t>Τουρισμού και του Αγροτουρισμού </a:t>
            </a:r>
            <a:endParaRPr lang="el-GR" sz="4300" dirty="0" smtClean="0">
              <a:effectLst>
                <a:outerShdw blurRad="38100" dist="38100" dir="2700000" algn="tl">
                  <a:srgbClr val="000000">
                    <a:alpha val="43137"/>
                  </a:srgbClr>
                </a:outerShdw>
              </a:effectLst>
              <a:latin typeface="+mj-lt"/>
            </a:endParaRPr>
          </a:p>
        </p:txBody>
      </p:sp>
      <p:pic>
        <p:nvPicPr>
          <p:cNvPr id="4" name="Picture 2" descr="logo"/>
          <p:cNvPicPr>
            <a:picLocks noChangeAspect="1" noChangeArrowheads="1"/>
          </p:cNvPicPr>
          <p:nvPr/>
        </p:nvPicPr>
        <p:blipFill>
          <a:blip r:embed="rId2"/>
          <a:srcRect/>
          <a:stretch>
            <a:fillRect/>
          </a:stretch>
        </p:blipFill>
        <p:spPr bwMode="auto">
          <a:xfrm rot="16200000">
            <a:off x="-1852642" y="3495660"/>
            <a:ext cx="4953000" cy="533400"/>
          </a:xfrm>
          <a:prstGeom prst="rect">
            <a:avLst/>
          </a:prstGeom>
          <a:noFill/>
        </p:spPr>
      </p:pic>
      <p:sp>
        <p:nvSpPr>
          <p:cNvPr id="6" name="5 - TextBox"/>
          <p:cNvSpPr txBox="1"/>
          <p:nvPr/>
        </p:nvSpPr>
        <p:spPr>
          <a:xfrm rot="16200000">
            <a:off x="-1065499" y="5423169"/>
            <a:ext cx="2500330" cy="369332"/>
          </a:xfrm>
          <a:prstGeom prst="rect">
            <a:avLst/>
          </a:prstGeom>
          <a:noFill/>
        </p:spPr>
        <p:txBody>
          <a:bodyPr wrap="square" rtlCol="0">
            <a:spAutoFit/>
          </a:bodyPr>
          <a:lstStyle/>
          <a:p>
            <a:r>
              <a:rPr lang="el-GR" b="1" dirty="0" smtClean="0"/>
              <a:t>Γρεβενά 2018</a:t>
            </a:r>
            <a:endParaRPr lang="el-GR" b="1" dirty="0"/>
          </a:p>
        </p:txBody>
      </p:sp>
      <p:sp>
        <p:nvSpPr>
          <p:cNvPr id="8" name="7 - TextBox"/>
          <p:cNvSpPr txBox="1"/>
          <p:nvPr/>
        </p:nvSpPr>
        <p:spPr>
          <a:xfrm>
            <a:off x="1285852" y="1714488"/>
            <a:ext cx="7572428" cy="369332"/>
          </a:xfrm>
          <a:prstGeom prst="rect">
            <a:avLst/>
          </a:prstGeom>
          <a:noFill/>
        </p:spPr>
        <p:txBody>
          <a:bodyPr wrap="square" rtlCol="0">
            <a:spAutoFit/>
          </a:bodyPr>
          <a:lstStyle/>
          <a:p>
            <a:pPr algn="just"/>
            <a:r>
              <a:rPr lang="el-GR" b="1" dirty="0" smtClean="0"/>
              <a:t>Οικονομική σημασία  του Αγροτουρισμού</a:t>
            </a:r>
            <a:r>
              <a:rPr lang="en-US" b="1" dirty="0" smtClean="0"/>
              <a:t>:</a:t>
            </a:r>
            <a:r>
              <a:rPr lang="el-GR" b="1" dirty="0" smtClean="0"/>
              <a:t> </a:t>
            </a:r>
            <a:endParaRPr lang="el-GR" b="1" dirty="0" smtClean="0"/>
          </a:p>
        </p:txBody>
      </p:sp>
      <p:sp>
        <p:nvSpPr>
          <p:cNvPr id="7" name="6 - Θέση αριθμού διαφάνειας"/>
          <p:cNvSpPr>
            <a:spLocks noGrp="1"/>
          </p:cNvSpPr>
          <p:nvPr>
            <p:ph type="sldNum" sz="quarter" idx="12"/>
          </p:nvPr>
        </p:nvSpPr>
        <p:spPr/>
        <p:txBody>
          <a:bodyPr/>
          <a:lstStyle/>
          <a:p>
            <a:fld id="{6294C92D-0306-4E69-9CD3-20855E849650}" type="slidenum">
              <a:rPr kumimoji="0" lang="en-US" smtClean="0"/>
              <a:pPr/>
              <a:t>19</a:t>
            </a:fld>
            <a:endParaRPr kumimoji="0" lang="en-US"/>
          </a:p>
        </p:txBody>
      </p:sp>
      <p:sp>
        <p:nvSpPr>
          <p:cNvPr id="12" name="11 - Ορθογώνιο"/>
          <p:cNvSpPr/>
          <p:nvPr/>
        </p:nvSpPr>
        <p:spPr>
          <a:xfrm>
            <a:off x="1071538" y="2214554"/>
            <a:ext cx="8072462" cy="3139321"/>
          </a:xfrm>
          <a:prstGeom prst="rect">
            <a:avLst/>
          </a:prstGeom>
        </p:spPr>
        <p:txBody>
          <a:bodyPr wrap="square">
            <a:spAutoFit/>
          </a:bodyPr>
          <a:lstStyle/>
          <a:p>
            <a:pPr algn="just"/>
            <a:r>
              <a:rPr lang="el-GR" b="1" dirty="0" smtClean="0"/>
              <a:t>Οι μορφές του αγροτουρισμού</a:t>
            </a:r>
          </a:p>
          <a:p>
            <a:pPr algn="just"/>
            <a:r>
              <a:rPr lang="el-GR" b="1" dirty="0" smtClean="0"/>
              <a:t>Μορφές Αγροτουρισμού</a:t>
            </a:r>
          </a:p>
          <a:p>
            <a:pPr algn="just"/>
            <a:r>
              <a:rPr lang="el-GR" dirty="0" smtClean="0"/>
              <a:t>Οι κυρίαρχες μορφές αγροτουρισμού σε διεθνές επίπεδο είναι οι </a:t>
            </a:r>
            <a:r>
              <a:rPr lang="el-GR" b="1" dirty="0" smtClean="0"/>
              <a:t>διακοπές σε αγροκτήματα </a:t>
            </a:r>
            <a:r>
              <a:rPr lang="el-GR" dirty="0" smtClean="0"/>
              <a:t>και οι </a:t>
            </a:r>
            <a:r>
              <a:rPr lang="el-GR" b="1" dirty="0" smtClean="0"/>
              <a:t>διακοπές σε αγροτικά καταλύματα </a:t>
            </a:r>
            <a:r>
              <a:rPr lang="el-GR" dirty="0" smtClean="0"/>
              <a:t>(</a:t>
            </a:r>
            <a:r>
              <a:rPr lang="el-GR" b="1" dirty="0" smtClean="0"/>
              <a:t>αγροικίες</a:t>
            </a:r>
            <a:r>
              <a:rPr lang="el-GR" dirty="0" smtClean="0"/>
              <a:t>) που βρίσκονται μέσα στον αγροτικό οικισμό.</a:t>
            </a:r>
          </a:p>
          <a:p>
            <a:pPr algn="just"/>
            <a:r>
              <a:rPr lang="el-GR" dirty="0" smtClean="0"/>
              <a:t>Η Ελλάδα με τη μεγάλη οικιστική της διασπορά, με την πολυνησιακή της συγκρότηση, με την αποκεντρωμένη μνημειακής της τοπογραφία, με το εναλλασσόμενο τοπίο, με τις μορφολογικές της αντιθέσεις και με τις διαφοροποιημένες κλιματολογικές της συνθήκες, συγκεντρώνει τις προϋποθέσεις για ανάπτυξη μιας πλατιάς κλίμακας μορφών αγροτουρισμού.</a:t>
            </a:r>
          </a:p>
          <a:p>
            <a:pPr algn="just"/>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28728" y="285728"/>
            <a:ext cx="7498080" cy="1143000"/>
          </a:xfrm>
        </p:spPr>
        <p:txBody>
          <a:bodyPr/>
          <a:lstStyle/>
          <a:p>
            <a:r>
              <a:rPr lang="el-GR" dirty="0" smtClean="0"/>
              <a:t>Εισαγωγή στον Τουρισμό</a:t>
            </a:r>
            <a:endParaRPr lang="el-GR" dirty="0"/>
          </a:p>
        </p:txBody>
      </p:sp>
      <p:sp>
        <p:nvSpPr>
          <p:cNvPr id="3" name="2 - Θέση περιεχομένου"/>
          <p:cNvSpPr>
            <a:spLocks noGrp="1"/>
          </p:cNvSpPr>
          <p:nvPr>
            <p:ph idx="1"/>
          </p:nvPr>
        </p:nvSpPr>
        <p:spPr>
          <a:xfrm>
            <a:off x="1428728" y="1785926"/>
            <a:ext cx="7498080" cy="4800600"/>
          </a:xfrm>
        </p:spPr>
        <p:txBody>
          <a:bodyPr>
            <a:normAutofit lnSpcReduction="10000"/>
          </a:bodyPr>
          <a:lstStyle/>
          <a:p>
            <a:pPr algn="just"/>
            <a:r>
              <a:rPr lang="el-GR" dirty="0" smtClean="0"/>
              <a:t>Βασικές έννοιες </a:t>
            </a:r>
          </a:p>
          <a:p>
            <a:pPr lvl="1" algn="just"/>
            <a:r>
              <a:rPr lang="el-GR" b="1" dirty="0" smtClean="0"/>
              <a:t>Τουρισμός</a:t>
            </a:r>
            <a:r>
              <a:rPr lang="el-GR" dirty="0" smtClean="0"/>
              <a:t> και </a:t>
            </a:r>
            <a:r>
              <a:rPr lang="el-GR" b="1" dirty="0" smtClean="0"/>
              <a:t>Αγροτουρισμός</a:t>
            </a:r>
          </a:p>
          <a:p>
            <a:pPr lvl="1" algn="just"/>
            <a:r>
              <a:rPr lang="el-GR" b="1" dirty="0" smtClean="0"/>
              <a:t>Οικονομική</a:t>
            </a:r>
            <a:r>
              <a:rPr lang="el-GR" dirty="0" smtClean="0"/>
              <a:t> σημασία του </a:t>
            </a:r>
            <a:r>
              <a:rPr lang="el-GR" b="1" dirty="0" smtClean="0"/>
              <a:t>Τουρισμού</a:t>
            </a:r>
            <a:r>
              <a:rPr lang="el-GR" dirty="0" smtClean="0"/>
              <a:t> και του </a:t>
            </a:r>
            <a:r>
              <a:rPr lang="el-GR" b="1" dirty="0" smtClean="0"/>
              <a:t>Αγροτουρισμού </a:t>
            </a:r>
          </a:p>
          <a:p>
            <a:pPr lvl="1" algn="just"/>
            <a:r>
              <a:rPr lang="el-GR" dirty="0" smtClean="0"/>
              <a:t>Διεθνείς </a:t>
            </a:r>
            <a:r>
              <a:rPr lang="el-GR" b="1" dirty="0" smtClean="0"/>
              <a:t>Τουριστικές</a:t>
            </a:r>
            <a:r>
              <a:rPr lang="el-GR" dirty="0" smtClean="0"/>
              <a:t> </a:t>
            </a:r>
            <a:r>
              <a:rPr lang="el-GR" b="1" dirty="0" smtClean="0"/>
              <a:t>εισπράξεις</a:t>
            </a:r>
            <a:r>
              <a:rPr lang="el-GR" dirty="0" smtClean="0"/>
              <a:t> και </a:t>
            </a:r>
            <a:r>
              <a:rPr lang="el-GR" b="1" dirty="0" smtClean="0"/>
              <a:t>Αγροτουριστικές</a:t>
            </a:r>
            <a:r>
              <a:rPr lang="el-GR" dirty="0" smtClean="0"/>
              <a:t> </a:t>
            </a:r>
            <a:r>
              <a:rPr lang="el-GR" b="1" dirty="0" smtClean="0"/>
              <a:t>εισπράξεις</a:t>
            </a:r>
          </a:p>
          <a:p>
            <a:pPr lvl="1" algn="just"/>
            <a:r>
              <a:rPr lang="el-GR" dirty="0" smtClean="0"/>
              <a:t>Διεθνείς εξελίξεις</a:t>
            </a:r>
          </a:p>
          <a:p>
            <a:pPr lvl="1" algn="just"/>
            <a:r>
              <a:rPr lang="el-GR" dirty="0" smtClean="0"/>
              <a:t>Διαφοροποίηση των </a:t>
            </a:r>
            <a:r>
              <a:rPr lang="el-GR" b="1" dirty="0" smtClean="0"/>
              <a:t>ποιοτικών</a:t>
            </a:r>
            <a:r>
              <a:rPr lang="el-GR" dirty="0" smtClean="0"/>
              <a:t> χαρακτηριστικών της </a:t>
            </a:r>
            <a:r>
              <a:rPr lang="el-GR" b="1" dirty="0" smtClean="0"/>
              <a:t>Τ</a:t>
            </a:r>
            <a:r>
              <a:rPr lang="el-GR" b="1" dirty="0" smtClean="0"/>
              <a:t>ουριστικής</a:t>
            </a:r>
            <a:r>
              <a:rPr lang="el-GR" dirty="0" smtClean="0"/>
              <a:t> </a:t>
            </a:r>
            <a:r>
              <a:rPr lang="el-GR" b="1" dirty="0" smtClean="0"/>
              <a:t>ζήτησης</a:t>
            </a:r>
            <a:r>
              <a:rPr lang="el-GR" dirty="0" smtClean="0"/>
              <a:t> που επέδρασαν στην διαμόρφωση της </a:t>
            </a:r>
            <a:r>
              <a:rPr lang="el-GR" b="1" dirty="0" smtClean="0"/>
              <a:t>Αγροτουριστικής</a:t>
            </a:r>
            <a:r>
              <a:rPr lang="el-GR" dirty="0" smtClean="0"/>
              <a:t> </a:t>
            </a:r>
            <a:r>
              <a:rPr lang="el-GR" b="1" dirty="0" smtClean="0"/>
              <a:t>ζήτησης </a:t>
            </a:r>
          </a:p>
          <a:p>
            <a:pPr lvl="1" algn="just"/>
            <a:endParaRPr lang="el-GR" dirty="0"/>
          </a:p>
        </p:txBody>
      </p:sp>
      <p:pic>
        <p:nvPicPr>
          <p:cNvPr id="4" name="Picture 2" descr="logo"/>
          <p:cNvPicPr>
            <a:picLocks noChangeAspect="1" noChangeArrowheads="1"/>
          </p:cNvPicPr>
          <p:nvPr/>
        </p:nvPicPr>
        <p:blipFill>
          <a:blip r:embed="rId2"/>
          <a:srcRect/>
          <a:stretch>
            <a:fillRect/>
          </a:stretch>
        </p:blipFill>
        <p:spPr bwMode="auto">
          <a:xfrm rot="16200000">
            <a:off x="-1852642" y="3495660"/>
            <a:ext cx="4953000" cy="533400"/>
          </a:xfrm>
          <a:prstGeom prst="rect">
            <a:avLst/>
          </a:prstGeom>
          <a:noFill/>
        </p:spPr>
      </p:pic>
      <p:sp>
        <p:nvSpPr>
          <p:cNvPr id="6" name="5 - TextBox"/>
          <p:cNvSpPr txBox="1"/>
          <p:nvPr/>
        </p:nvSpPr>
        <p:spPr>
          <a:xfrm rot="16200000">
            <a:off x="-1065499" y="5423169"/>
            <a:ext cx="2500330" cy="369332"/>
          </a:xfrm>
          <a:prstGeom prst="rect">
            <a:avLst/>
          </a:prstGeom>
          <a:noFill/>
        </p:spPr>
        <p:txBody>
          <a:bodyPr wrap="square" rtlCol="0">
            <a:spAutoFit/>
          </a:bodyPr>
          <a:lstStyle/>
          <a:p>
            <a:r>
              <a:rPr lang="el-GR" b="1" dirty="0" smtClean="0"/>
              <a:t>Γρεβενά 2018</a:t>
            </a:r>
            <a:endParaRPr lang="el-GR" b="1" dirty="0"/>
          </a:p>
        </p:txBody>
      </p:sp>
      <p:sp>
        <p:nvSpPr>
          <p:cNvPr id="7" name="6 - Θέση αριθμού διαφάνειας"/>
          <p:cNvSpPr>
            <a:spLocks noGrp="1"/>
          </p:cNvSpPr>
          <p:nvPr>
            <p:ph type="sldNum" sz="quarter" idx="12"/>
          </p:nvPr>
        </p:nvSpPr>
        <p:spPr/>
        <p:txBody>
          <a:bodyPr/>
          <a:lstStyle/>
          <a:p>
            <a:fld id="{6294C92D-0306-4E69-9CD3-20855E849650}" type="slidenum">
              <a:rPr kumimoji="0" lang="en-US" smtClean="0"/>
              <a:pPr/>
              <a:t>2</a:t>
            </a:fld>
            <a:endParaRPr kumimoji="0"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14282" y="285728"/>
            <a:ext cx="9501254" cy="1143000"/>
          </a:xfrm>
        </p:spPr>
        <p:txBody>
          <a:bodyPr>
            <a:noAutofit/>
          </a:bodyPr>
          <a:lstStyle/>
          <a:p>
            <a:pPr lvl="1" algn="ctr"/>
            <a:r>
              <a:rPr lang="el-GR" sz="4300" dirty="0" smtClean="0">
                <a:effectLst>
                  <a:outerShdw blurRad="38100" dist="38100" dir="2700000" algn="tl">
                    <a:srgbClr val="000000">
                      <a:alpha val="43137"/>
                    </a:srgbClr>
                  </a:outerShdw>
                </a:effectLst>
                <a:latin typeface="+mj-lt"/>
              </a:rPr>
              <a:t>Οικονομική σημασία του </a:t>
            </a:r>
            <a:br>
              <a:rPr lang="el-GR" sz="4300" dirty="0" smtClean="0">
                <a:effectLst>
                  <a:outerShdw blurRad="38100" dist="38100" dir="2700000" algn="tl">
                    <a:srgbClr val="000000">
                      <a:alpha val="43137"/>
                    </a:srgbClr>
                  </a:outerShdw>
                </a:effectLst>
                <a:latin typeface="+mj-lt"/>
              </a:rPr>
            </a:br>
            <a:r>
              <a:rPr lang="el-GR" sz="4300" dirty="0" smtClean="0">
                <a:effectLst>
                  <a:outerShdw blurRad="38100" dist="38100" dir="2700000" algn="tl">
                    <a:srgbClr val="000000">
                      <a:alpha val="43137"/>
                    </a:srgbClr>
                  </a:outerShdw>
                </a:effectLst>
                <a:latin typeface="+mj-lt"/>
              </a:rPr>
              <a:t>Τουρισμού και του Αγροτουρισμού </a:t>
            </a:r>
            <a:endParaRPr lang="el-GR" sz="4300" dirty="0" smtClean="0">
              <a:effectLst>
                <a:outerShdw blurRad="38100" dist="38100" dir="2700000" algn="tl">
                  <a:srgbClr val="000000">
                    <a:alpha val="43137"/>
                  </a:srgbClr>
                </a:outerShdw>
              </a:effectLst>
              <a:latin typeface="+mj-lt"/>
            </a:endParaRPr>
          </a:p>
        </p:txBody>
      </p:sp>
      <p:pic>
        <p:nvPicPr>
          <p:cNvPr id="4" name="Picture 2" descr="logo"/>
          <p:cNvPicPr>
            <a:picLocks noChangeAspect="1" noChangeArrowheads="1"/>
          </p:cNvPicPr>
          <p:nvPr/>
        </p:nvPicPr>
        <p:blipFill>
          <a:blip r:embed="rId2"/>
          <a:srcRect/>
          <a:stretch>
            <a:fillRect/>
          </a:stretch>
        </p:blipFill>
        <p:spPr bwMode="auto">
          <a:xfrm rot="16200000">
            <a:off x="-1852642" y="3495660"/>
            <a:ext cx="4953000" cy="533400"/>
          </a:xfrm>
          <a:prstGeom prst="rect">
            <a:avLst/>
          </a:prstGeom>
          <a:noFill/>
        </p:spPr>
      </p:pic>
      <p:sp>
        <p:nvSpPr>
          <p:cNvPr id="6" name="5 - TextBox"/>
          <p:cNvSpPr txBox="1"/>
          <p:nvPr/>
        </p:nvSpPr>
        <p:spPr>
          <a:xfrm rot="16200000">
            <a:off x="-1065499" y="5423169"/>
            <a:ext cx="2500330" cy="369332"/>
          </a:xfrm>
          <a:prstGeom prst="rect">
            <a:avLst/>
          </a:prstGeom>
          <a:noFill/>
        </p:spPr>
        <p:txBody>
          <a:bodyPr wrap="square" rtlCol="0">
            <a:spAutoFit/>
          </a:bodyPr>
          <a:lstStyle/>
          <a:p>
            <a:r>
              <a:rPr lang="el-GR" b="1" dirty="0" smtClean="0"/>
              <a:t>Γρεβενά 2018</a:t>
            </a:r>
            <a:endParaRPr lang="el-GR" b="1" dirty="0"/>
          </a:p>
        </p:txBody>
      </p:sp>
      <p:sp>
        <p:nvSpPr>
          <p:cNvPr id="8" name="7 - TextBox"/>
          <p:cNvSpPr txBox="1"/>
          <p:nvPr/>
        </p:nvSpPr>
        <p:spPr>
          <a:xfrm>
            <a:off x="1285852" y="1714488"/>
            <a:ext cx="7572428" cy="369332"/>
          </a:xfrm>
          <a:prstGeom prst="rect">
            <a:avLst/>
          </a:prstGeom>
          <a:noFill/>
        </p:spPr>
        <p:txBody>
          <a:bodyPr wrap="square" rtlCol="0">
            <a:spAutoFit/>
          </a:bodyPr>
          <a:lstStyle/>
          <a:p>
            <a:pPr algn="just"/>
            <a:r>
              <a:rPr lang="el-GR" b="1" dirty="0" smtClean="0"/>
              <a:t>Οικονομική σημασία  του Αγροτουρισμού</a:t>
            </a:r>
            <a:r>
              <a:rPr lang="en-US" b="1" dirty="0" smtClean="0"/>
              <a:t>:</a:t>
            </a:r>
            <a:r>
              <a:rPr lang="el-GR" b="1" dirty="0" smtClean="0"/>
              <a:t> </a:t>
            </a:r>
            <a:endParaRPr lang="el-GR" b="1" dirty="0" smtClean="0"/>
          </a:p>
        </p:txBody>
      </p:sp>
      <p:sp>
        <p:nvSpPr>
          <p:cNvPr id="7" name="6 - Θέση αριθμού διαφάνειας"/>
          <p:cNvSpPr>
            <a:spLocks noGrp="1"/>
          </p:cNvSpPr>
          <p:nvPr>
            <p:ph type="sldNum" sz="quarter" idx="12"/>
          </p:nvPr>
        </p:nvSpPr>
        <p:spPr/>
        <p:txBody>
          <a:bodyPr/>
          <a:lstStyle/>
          <a:p>
            <a:fld id="{6294C92D-0306-4E69-9CD3-20855E849650}" type="slidenum">
              <a:rPr kumimoji="0" lang="en-US" smtClean="0"/>
              <a:pPr/>
              <a:t>20</a:t>
            </a:fld>
            <a:endParaRPr kumimoji="0" lang="en-US"/>
          </a:p>
        </p:txBody>
      </p:sp>
      <p:sp>
        <p:nvSpPr>
          <p:cNvPr id="12" name="11 - Ορθογώνιο"/>
          <p:cNvSpPr/>
          <p:nvPr/>
        </p:nvSpPr>
        <p:spPr>
          <a:xfrm>
            <a:off x="1071538" y="2214554"/>
            <a:ext cx="8072462" cy="3970318"/>
          </a:xfrm>
          <a:prstGeom prst="rect">
            <a:avLst/>
          </a:prstGeom>
        </p:spPr>
        <p:txBody>
          <a:bodyPr wrap="square">
            <a:spAutoFit/>
          </a:bodyPr>
          <a:lstStyle/>
          <a:p>
            <a:pPr algn="just"/>
            <a:r>
              <a:rPr lang="el-GR" b="1" dirty="0" smtClean="0"/>
              <a:t>Οι μορφές του αγροτουρισμού</a:t>
            </a:r>
          </a:p>
          <a:p>
            <a:pPr algn="just"/>
            <a:r>
              <a:rPr lang="el-GR" dirty="0" smtClean="0"/>
              <a:t>Οι μορφές αυτές μπορούν να καταταχθούν σε δυο κατηγορίες :</a:t>
            </a:r>
          </a:p>
          <a:p>
            <a:pPr marL="342900" indent="-342900" algn="just">
              <a:buFont typeface="+mj-lt"/>
              <a:buAutoNum type="arabicPeriod"/>
            </a:pPr>
            <a:r>
              <a:rPr lang="el-GR" b="1" dirty="0" smtClean="0"/>
              <a:t>ο αμιγής αγροτουρισμός</a:t>
            </a:r>
            <a:r>
              <a:rPr lang="el-GR" dirty="0" smtClean="0"/>
              <a:t>, όπου οι φιλοξενούμενοι πέρα από τον κύριο προορισμό τους (διακοπές – ανάπαυση), ασχολούνται είτε με αγροτικές εργασίες κατά κανόνα στο αγρόκτημα (περιποίηση ζώων, άρμεγμα, τυροκομία, θερισμός, τρυγητός, </a:t>
            </a:r>
            <a:r>
              <a:rPr lang="el-GR" dirty="0" err="1" smtClean="0"/>
              <a:t>λιομάζεμα</a:t>
            </a:r>
            <a:r>
              <a:rPr lang="el-GR" dirty="0" smtClean="0"/>
              <a:t>, </a:t>
            </a:r>
            <a:r>
              <a:rPr lang="el-GR" dirty="0" err="1" smtClean="0"/>
              <a:t>οπωροκηπευτική</a:t>
            </a:r>
            <a:r>
              <a:rPr lang="el-GR" dirty="0" smtClean="0"/>
              <a:t>, μελισσοκομία, κτλ.), είτε και πολλές φορές παράλληλα, με ψυχαγωγικές δραστηριότητες, από αυτές που τους προσφέρει το περιβάλλον της αγροτικής περιοχής (κολύμπι, ψάρεμα, πεζοπορία, ορειβασία, κυνήγι, ιππασία, κτλ.).</a:t>
            </a:r>
          </a:p>
          <a:p>
            <a:pPr marL="342900" indent="-342900" algn="just">
              <a:buFont typeface="+mj-lt"/>
              <a:buAutoNum type="arabicPeriod"/>
            </a:pPr>
            <a:r>
              <a:rPr lang="el-GR" b="1" dirty="0" smtClean="0"/>
              <a:t>ο σύνθετος αγροτουρισμός</a:t>
            </a:r>
            <a:r>
              <a:rPr lang="el-GR" dirty="0" smtClean="0"/>
              <a:t>, όπου οι τουρίστες, πέρα από τις παραπάνω δραστηριότητες, που μπορούν να αναπτύξουν μάλλον περιθωριακά, ικανοποιούν κύρια, κάποιες προσωπικές ανάγκες τους, που εξειδικεύουν τον αγροτουρισμό της περιοχής, όπως για παράδειγμα τουρισμός υγείας, αθλητισμού, φυσιολατρίας, θρησκείας, πολιτισμού</a:t>
            </a:r>
            <a:r>
              <a:rPr lang="el-GR" dirty="0" smtClean="0"/>
              <a:t>.</a:t>
            </a:r>
            <a:endParaRPr lang="el-GR"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14282" y="285728"/>
            <a:ext cx="9501254" cy="1143000"/>
          </a:xfrm>
        </p:spPr>
        <p:txBody>
          <a:bodyPr>
            <a:noAutofit/>
          </a:bodyPr>
          <a:lstStyle/>
          <a:p>
            <a:pPr lvl="1" algn="ctr"/>
            <a:r>
              <a:rPr lang="el-GR" sz="4300" dirty="0" smtClean="0">
                <a:effectLst>
                  <a:outerShdw blurRad="38100" dist="38100" dir="2700000" algn="tl">
                    <a:srgbClr val="000000">
                      <a:alpha val="43137"/>
                    </a:srgbClr>
                  </a:outerShdw>
                </a:effectLst>
                <a:latin typeface="+mj-lt"/>
              </a:rPr>
              <a:t>Οικονομική σημασία του </a:t>
            </a:r>
            <a:br>
              <a:rPr lang="el-GR" sz="4300" dirty="0" smtClean="0">
                <a:effectLst>
                  <a:outerShdw blurRad="38100" dist="38100" dir="2700000" algn="tl">
                    <a:srgbClr val="000000">
                      <a:alpha val="43137"/>
                    </a:srgbClr>
                  </a:outerShdw>
                </a:effectLst>
                <a:latin typeface="+mj-lt"/>
              </a:rPr>
            </a:br>
            <a:r>
              <a:rPr lang="el-GR" sz="4300" dirty="0" smtClean="0">
                <a:effectLst>
                  <a:outerShdw blurRad="38100" dist="38100" dir="2700000" algn="tl">
                    <a:srgbClr val="000000">
                      <a:alpha val="43137"/>
                    </a:srgbClr>
                  </a:outerShdw>
                </a:effectLst>
                <a:latin typeface="+mj-lt"/>
              </a:rPr>
              <a:t>Τουρισμού και του Αγροτουρισμού </a:t>
            </a:r>
            <a:endParaRPr lang="el-GR" sz="4300" dirty="0" smtClean="0">
              <a:effectLst>
                <a:outerShdw blurRad="38100" dist="38100" dir="2700000" algn="tl">
                  <a:srgbClr val="000000">
                    <a:alpha val="43137"/>
                  </a:srgbClr>
                </a:outerShdw>
              </a:effectLst>
              <a:latin typeface="+mj-lt"/>
            </a:endParaRPr>
          </a:p>
        </p:txBody>
      </p:sp>
      <p:pic>
        <p:nvPicPr>
          <p:cNvPr id="4" name="Picture 2" descr="logo"/>
          <p:cNvPicPr>
            <a:picLocks noChangeAspect="1" noChangeArrowheads="1"/>
          </p:cNvPicPr>
          <p:nvPr/>
        </p:nvPicPr>
        <p:blipFill>
          <a:blip r:embed="rId2"/>
          <a:srcRect/>
          <a:stretch>
            <a:fillRect/>
          </a:stretch>
        </p:blipFill>
        <p:spPr bwMode="auto">
          <a:xfrm rot="16200000">
            <a:off x="-1852642" y="3495660"/>
            <a:ext cx="4953000" cy="533400"/>
          </a:xfrm>
          <a:prstGeom prst="rect">
            <a:avLst/>
          </a:prstGeom>
          <a:noFill/>
        </p:spPr>
      </p:pic>
      <p:sp>
        <p:nvSpPr>
          <p:cNvPr id="6" name="5 - TextBox"/>
          <p:cNvSpPr txBox="1"/>
          <p:nvPr/>
        </p:nvSpPr>
        <p:spPr>
          <a:xfrm rot="16200000">
            <a:off x="-1065499" y="5423169"/>
            <a:ext cx="2500330" cy="369332"/>
          </a:xfrm>
          <a:prstGeom prst="rect">
            <a:avLst/>
          </a:prstGeom>
          <a:noFill/>
        </p:spPr>
        <p:txBody>
          <a:bodyPr wrap="square" rtlCol="0">
            <a:spAutoFit/>
          </a:bodyPr>
          <a:lstStyle/>
          <a:p>
            <a:r>
              <a:rPr lang="el-GR" b="1" dirty="0" smtClean="0"/>
              <a:t>Γρεβενά 2018</a:t>
            </a:r>
            <a:endParaRPr lang="el-GR" b="1" dirty="0"/>
          </a:p>
        </p:txBody>
      </p:sp>
      <p:sp>
        <p:nvSpPr>
          <p:cNvPr id="8" name="7 - TextBox"/>
          <p:cNvSpPr txBox="1"/>
          <p:nvPr/>
        </p:nvSpPr>
        <p:spPr>
          <a:xfrm>
            <a:off x="1285852" y="1714488"/>
            <a:ext cx="7572428" cy="369332"/>
          </a:xfrm>
          <a:prstGeom prst="rect">
            <a:avLst/>
          </a:prstGeom>
          <a:noFill/>
        </p:spPr>
        <p:txBody>
          <a:bodyPr wrap="square" rtlCol="0">
            <a:spAutoFit/>
          </a:bodyPr>
          <a:lstStyle/>
          <a:p>
            <a:pPr algn="just"/>
            <a:r>
              <a:rPr lang="el-GR" b="1" dirty="0" smtClean="0"/>
              <a:t>Οικονομική σημασία  του Αγροτουρισμού</a:t>
            </a:r>
            <a:r>
              <a:rPr lang="en-US" b="1" dirty="0" smtClean="0"/>
              <a:t>:</a:t>
            </a:r>
            <a:r>
              <a:rPr lang="el-GR" b="1" dirty="0" smtClean="0"/>
              <a:t> </a:t>
            </a:r>
            <a:endParaRPr lang="el-GR" b="1" dirty="0" smtClean="0"/>
          </a:p>
        </p:txBody>
      </p:sp>
      <p:sp>
        <p:nvSpPr>
          <p:cNvPr id="7" name="6 - Θέση αριθμού διαφάνειας"/>
          <p:cNvSpPr>
            <a:spLocks noGrp="1"/>
          </p:cNvSpPr>
          <p:nvPr>
            <p:ph type="sldNum" sz="quarter" idx="12"/>
          </p:nvPr>
        </p:nvSpPr>
        <p:spPr/>
        <p:txBody>
          <a:bodyPr/>
          <a:lstStyle/>
          <a:p>
            <a:fld id="{6294C92D-0306-4E69-9CD3-20855E849650}" type="slidenum">
              <a:rPr kumimoji="0" lang="en-US" smtClean="0"/>
              <a:pPr/>
              <a:t>21</a:t>
            </a:fld>
            <a:endParaRPr kumimoji="0" lang="en-US"/>
          </a:p>
        </p:txBody>
      </p:sp>
      <p:sp>
        <p:nvSpPr>
          <p:cNvPr id="12" name="11 - Ορθογώνιο"/>
          <p:cNvSpPr/>
          <p:nvPr/>
        </p:nvSpPr>
        <p:spPr>
          <a:xfrm>
            <a:off x="1071538" y="2214554"/>
            <a:ext cx="8072462" cy="4524315"/>
          </a:xfrm>
          <a:prstGeom prst="rect">
            <a:avLst/>
          </a:prstGeom>
        </p:spPr>
        <p:txBody>
          <a:bodyPr wrap="square">
            <a:spAutoFit/>
          </a:bodyPr>
          <a:lstStyle/>
          <a:p>
            <a:pPr algn="just"/>
            <a:r>
              <a:rPr lang="el-GR" b="1" dirty="0" smtClean="0"/>
              <a:t>Οι μορφές του αγροτουρισμού</a:t>
            </a:r>
          </a:p>
          <a:p>
            <a:pPr algn="just"/>
            <a:r>
              <a:rPr lang="el-GR" b="1" dirty="0" smtClean="0"/>
              <a:t>Κύριες μορφές αμιγή αγροτουρισμού στην Ελλάδα</a:t>
            </a:r>
            <a:endParaRPr lang="el-GR" dirty="0" smtClean="0"/>
          </a:p>
          <a:p>
            <a:pPr marL="342900" indent="-342900" algn="just">
              <a:buFont typeface="+mj-lt"/>
              <a:buAutoNum type="arabicPeriod"/>
            </a:pPr>
            <a:r>
              <a:rPr lang="el-GR" dirty="0" smtClean="0"/>
              <a:t>Αγροτουρισμός σε χωριά ιδιαίτερου φυσικού κάλους (ορεινά και μη) που προσελκύουν τους επισκέπτες, αξιοποιώντας την ομορφιά της τοποθεσίας τους.</a:t>
            </a:r>
          </a:p>
          <a:p>
            <a:pPr marL="342900" indent="-342900" algn="just">
              <a:buFont typeface="+mj-lt"/>
              <a:buAutoNum type="arabicPeriod"/>
            </a:pPr>
            <a:r>
              <a:rPr lang="el-GR" dirty="0" smtClean="0"/>
              <a:t>Αγροτουρισμός σε νησιωτικές ή παραλιακές περιοχές οι οποίες αξιοποιούν κυρίως τους θερινούς μήνες τον ήλιο και τη θάλασσα.</a:t>
            </a:r>
          </a:p>
          <a:p>
            <a:pPr marL="342900" indent="-342900" algn="just">
              <a:buFont typeface="+mj-lt"/>
              <a:buAutoNum type="arabicPeriod"/>
            </a:pPr>
            <a:r>
              <a:rPr lang="el-GR" dirty="0" smtClean="0"/>
              <a:t>Αγροτουρισμός σε παραδοσιακούς οικισμούς οι οποίοι έχουν να αναδείξουν μια ξεχωριστή αρχιτεκτονική που προσελκύει τον κάτοικο των τσιμεντένιων αστικών κέντρων.</a:t>
            </a:r>
          </a:p>
          <a:p>
            <a:pPr marL="342900" indent="-342900" algn="just">
              <a:buFont typeface="+mj-lt"/>
              <a:buAutoNum type="arabicPeriod"/>
            </a:pPr>
            <a:r>
              <a:rPr lang="el-GR" dirty="0" smtClean="0"/>
              <a:t>Αγροτουρισμός κοντά σε προστατευόμενες περιοχές, όπως εθνικούς δρυμούς και υδροβιότοπους οι οποίες εκτός από φυσικό κάλλος, αναλαμβάνουν να εμπλουτίσουν τις γνώσεις των επισκεπτών σε θέματα οικολογίας.</a:t>
            </a:r>
          </a:p>
          <a:p>
            <a:pPr marL="342900" indent="-342900" algn="just">
              <a:buFont typeface="+mj-lt"/>
              <a:buAutoNum type="arabicPeriod"/>
            </a:pPr>
            <a:r>
              <a:rPr lang="el-GR" dirty="0" smtClean="0"/>
              <a:t>Αγροτουρισμός σε καταλύματα συνεταιριστικής μορφής, όπου τα μέλη των συνεταιρισμών, κυρίως γυναίκες προσφέρουν προϊόντα δικής τους ή τοπικής παραγωγής και αυθεντική φιλοξενία</a:t>
            </a:r>
            <a:r>
              <a:rPr lang="el-GR" dirty="0" smtClean="0"/>
              <a:t>.</a:t>
            </a:r>
            <a:endParaRPr lang="el-GR"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14282" y="285728"/>
            <a:ext cx="9501254" cy="1143000"/>
          </a:xfrm>
        </p:spPr>
        <p:txBody>
          <a:bodyPr>
            <a:noAutofit/>
          </a:bodyPr>
          <a:lstStyle/>
          <a:p>
            <a:pPr lvl="1" algn="ctr"/>
            <a:r>
              <a:rPr lang="el-GR" sz="4300" dirty="0" smtClean="0">
                <a:effectLst>
                  <a:outerShdw blurRad="38100" dist="38100" dir="2700000" algn="tl">
                    <a:srgbClr val="000000">
                      <a:alpha val="43137"/>
                    </a:srgbClr>
                  </a:outerShdw>
                </a:effectLst>
                <a:latin typeface="+mj-lt"/>
              </a:rPr>
              <a:t>Οικονομική σημασία του </a:t>
            </a:r>
            <a:br>
              <a:rPr lang="el-GR" sz="4300" dirty="0" smtClean="0">
                <a:effectLst>
                  <a:outerShdw blurRad="38100" dist="38100" dir="2700000" algn="tl">
                    <a:srgbClr val="000000">
                      <a:alpha val="43137"/>
                    </a:srgbClr>
                  </a:outerShdw>
                </a:effectLst>
                <a:latin typeface="+mj-lt"/>
              </a:rPr>
            </a:br>
            <a:r>
              <a:rPr lang="el-GR" sz="4300" dirty="0" smtClean="0">
                <a:effectLst>
                  <a:outerShdw blurRad="38100" dist="38100" dir="2700000" algn="tl">
                    <a:srgbClr val="000000">
                      <a:alpha val="43137"/>
                    </a:srgbClr>
                  </a:outerShdw>
                </a:effectLst>
                <a:latin typeface="+mj-lt"/>
              </a:rPr>
              <a:t>Τουρισμού και του Αγροτουρισμού </a:t>
            </a:r>
            <a:endParaRPr lang="el-GR" sz="4300" dirty="0" smtClean="0">
              <a:effectLst>
                <a:outerShdw blurRad="38100" dist="38100" dir="2700000" algn="tl">
                  <a:srgbClr val="000000">
                    <a:alpha val="43137"/>
                  </a:srgbClr>
                </a:outerShdw>
              </a:effectLst>
              <a:latin typeface="+mj-lt"/>
            </a:endParaRPr>
          </a:p>
        </p:txBody>
      </p:sp>
      <p:pic>
        <p:nvPicPr>
          <p:cNvPr id="4" name="Picture 2" descr="logo"/>
          <p:cNvPicPr>
            <a:picLocks noChangeAspect="1" noChangeArrowheads="1"/>
          </p:cNvPicPr>
          <p:nvPr/>
        </p:nvPicPr>
        <p:blipFill>
          <a:blip r:embed="rId2"/>
          <a:srcRect/>
          <a:stretch>
            <a:fillRect/>
          </a:stretch>
        </p:blipFill>
        <p:spPr bwMode="auto">
          <a:xfrm rot="16200000">
            <a:off x="-1852642" y="3495660"/>
            <a:ext cx="4953000" cy="533400"/>
          </a:xfrm>
          <a:prstGeom prst="rect">
            <a:avLst/>
          </a:prstGeom>
          <a:noFill/>
        </p:spPr>
      </p:pic>
      <p:sp>
        <p:nvSpPr>
          <p:cNvPr id="6" name="5 - TextBox"/>
          <p:cNvSpPr txBox="1"/>
          <p:nvPr/>
        </p:nvSpPr>
        <p:spPr>
          <a:xfrm rot="16200000">
            <a:off x="-1065499" y="5423169"/>
            <a:ext cx="2500330" cy="369332"/>
          </a:xfrm>
          <a:prstGeom prst="rect">
            <a:avLst/>
          </a:prstGeom>
          <a:noFill/>
        </p:spPr>
        <p:txBody>
          <a:bodyPr wrap="square" rtlCol="0">
            <a:spAutoFit/>
          </a:bodyPr>
          <a:lstStyle/>
          <a:p>
            <a:r>
              <a:rPr lang="el-GR" b="1" dirty="0" smtClean="0"/>
              <a:t>Γρεβενά 2018</a:t>
            </a:r>
            <a:endParaRPr lang="el-GR" b="1" dirty="0"/>
          </a:p>
        </p:txBody>
      </p:sp>
      <p:sp>
        <p:nvSpPr>
          <p:cNvPr id="8" name="7 - TextBox"/>
          <p:cNvSpPr txBox="1"/>
          <p:nvPr/>
        </p:nvSpPr>
        <p:spPr>
          <a:xfrm>
            <a:off x="1285852" y="1714488"/>
            <a:ext cx="7572428" cy="369332"/>
          </a:xfrm>
          <a:prstGeom prst="rect">
            <a:avLst/>
          </a:prstGeom>
          <a:noFill/>
        </p:spPr>
        <p:txBody>
          <a:bodyPr wrap="square" rtlCol="0">
            <a:spAutoFit/>
          </a:bodyPr>
          <a:lstStyle/>
          <a:p>
            <a:pPr algn="just"/>
            <a:r>
              <a:rPr lang="el-GR" b="1" dirty="0" smtClean="0"/>
              <a:t>Οικονομική σημασία  του Αγροτουρισμού</a:t>
            </a:r>
            <a:r>
              <a:rPr lang="en-US" b="1" dirty="0" smtClean="0"/>
              <a:t>:</a:t>
            </a:r>
            <a:r>
              <a:rPr lang="el-GR" b="1" dirty="0" smtClean="0"/>
              <a:t> </a:t>
            </a:r>
            <a:endParaRPr lang="el-GR" b="1" dirty="0" smtClean="0"/>
          </a:p>
        </p:txBody>
      </p:sp>
      <p:sp>
        <p:nvSpPr>
          <p:cNvPr id="7" name="6 - Θέση αριθμού διαφάνειας"/>
          <p:cNvSpPr>
            <a:spLocks noGrp="1"/>
          </p:cNvSpPr>
          <p:nvPr>
            <p:ph type="sldNum" sz="quarter" idx="12"/>
          </p:nvPr>
        </p:nvSpPr>
        <p:spPr/>
        <p:txBody>
          <a:bodyPr/>
          <a:lstStyle/>
          <a:p>
            <a:fld id="{6294C92D-0306-4E69-9CD3-20855E849650}" type="slidenum">
              <a:rPr kumimoji="0" lang="en-US" smtClean="0"/>
              <a:pPr/>
              <a:t>22</a:t>
            </a:fld>
            <a:endParaRPr kumimoji="0" lang="en-US"/>
          </a:p>
        </p:txBody>
      </p:sp>
      <p:sp>
        <p:nvSpPr>
          <p:cNvPr id="12" name="11 - Ορθογώνιο"/>
          <p:cNvSpPr/>
          <p:nvPr/>
        </p:nvSpPr>
        <p:spPr>
          <a:xfrm>
            <a:off x="1071538" y="2214554"/>
            <a:ext cx="8072462" cy="3970318"/>
          </a:xfrm>
          <a:prstGeom prst="rect">
            <a:avLst/>
          </a:prstGeom>
        </p:spPr>
        <p:txBody>
          <a:bodyPr wrap="square">
            <a:spAutoFit/>
          </a:bodyPr>
          <a:lstStyle/>
          <a:p>
            <a:pPr algn="just"/>
            <a:r>
              <a:rPr lang="el-GR" b="1" dirty="0" smtClean="0"/>
              <a:t>Οι μορφές του αγροτουρισμού</a:t>
            </a:r>
          </a:p>
          <a:p>
            <a:pPr algn="just"/>
            <a:r>
              <a:rPr lang="el-GR" b="1" dirty="0" smtClean="0"/>
              <a:t>Κύριες μορφές σύνθετου αγροτουρισμού στην Ελλάδα</a:t>
            </a:r>
          </a:p>
          <a:p>
            <a:pPr marL="342900" indent="-342900" algn="just">
              <a:buFont typeface="+mj-lt"/>
              <a:buAutoNum type="arabicPeriod"/>
            </a:pPr>
            <a:r>
              <a:rPr lang="el-GR" dirty="0" smtClean="0"/>
              <a:t>Αγροτουρισμός σε περιοχές με ιαματικές πηγές, γνωστές ως λουτροπόλεις, όπου σε ειδικά υδροθεραπευτήρια οι τουρίστες υπόκεινται σε κάποιες θεραπευτικές αγωγές, σε ένα συνδυασμό αποτοξίνωσης και σωματικής χαλάρωσης.</a:t>
            </a:r>
          </a:p>
          <a:p>
            <a:pPr marL="342900" indent="-342900" algn="just">
              <a:buFont typeface="+mj-lt"/>
              <a:buAutoNum type="arabicPeriod"/>
            </a:pPr>
            <a:r>
              <a:rPr lang="el-GR" dirty="0" smtClean="0"/>
              <a:t>Αγροτουρισμός σε ορεινά χωριά στην περιοχή των οποίων λειτουργεί οργανωμένο χιονοδρομικό κέντρο, που αποτελεί το στοιχείο έλξης των τουριστών.</a:t>
            </a:r>
          </a:p>
          <a:p>
            <a:pPr marL="342900" indent="-342900" algn="just">
              <a:buFont typeface="+mj-lt"/>
              <a:buAutoNum type="arabicPeriod"/>
            </a:pPr>
            <a:r>
              <a:rPr lang="el-GR" dirty="0" smtClean="0"/>
              <a:t>Αγροτουρισμός σε αγροτικές περιοχές με αθλητικές εγκαταστάσεις, όπου προσφέρονται όλες οι δυνατότητες για ανάπαυση και άθληση.</a:t>
            </a:r>
          </a:p>
          <a:p>
            <a:pPr marL="342900" indent="-342900" algn="just">
              <a:buFont typeface="+mj-lt"/>
              <a:buAutoNum type="arabicPeriod"/>
            </a:pPr>
            <a:r>
              <a:rPr lang="el-GR" dirty="0" smtClean="0"/>
              <a:t>Αγροτουρισμός σε κατασκηνωτικούς χώρους (</a:t>
            </a:r>
            <a:r>
              <a:rPr lang="el-GR" dirty="0" err="1" smtClean="0"/>
              <a:t>camping</a:t>
            </a:r>
            <a:r>
              <a:rPr lang="el-GR" dirty="0" smtClean="0"/>
              <a:t>), που βρίσκονται στον περίγυρο αγροτικών οικισμών με τους οποίους συνδέονται οικονομικά κοινωνικά και πολιτισμικά</a:t>
            </a:r>
            <a:r>
              <a:rPr lang="el-GR" dirty="0" smtClean="0"/>
              <a:t>.</a:t>
            </a:r>
            <a:endParaRPr lang="el-GR"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14282" y="285728"/>
            <a:ext cx="9501254" cy="1143000"/>
          </a:xfrm>
        </p:spPr>
        <p:txBody>
          <a:bodyPr>
            <a:noAutofit/>
          </a:bodyPr>
          <a:lstStyle/>
          <a:p>
            <a:pPr lvl="1" algn="ctr"/>
            <a:r>
              <a:rPr lang="el-GR" sz="4300" dirty="0" smtClean="0">
                <a:effectLst>
                  <a:outerShdw blurRad="38100" dist="38100" dir="2700000" algn="tl">
                    <a:srgbClr val="000000">
                      <a:alpha val="43137"/>
                    </a:srgbClr>
                  </a:outerShdw>
                </a:effectLst>
                <a:latin typeface="+mj-lt"/>
              </a:rPr>
              <a:t>Οικονομική σημασία του </a:t>
            </a:r>
            <a:br>
              <a:rPr lang="el-GR" sz="4300" dirty="0" smtClean="0">
                <a:effectLst>
                  <a:outerShdw blurRad="38100" dist="38100" dir="2700000" algn="tl">
                    <a:srgbClr val="000000">
                      <a:alpha val="43137"/>
                    </a:srgbClr>
                  </a:outerShdw>
                </a:effectLst>
                <a:latin typeface="+mj-lt"/>
              </a:rPr>
            </a:br>
            <a:r>
              <a:rPr lang="el-GR" sz="4300" dirty="0" smtClean="0">
                <a:effectLst>
                  <a:outerShdw blurRad="38100" dist="38100" dir="2700000" algn="tl">
                    <a:srgbClr val="000000">
                      <a:alpha val="43137"/>
                    </a:srgbClr>
                  </a:outerShdw>
                </a:effectLst>
                <a:latin typeface="+mj-lt"/>
              </a:rPr>
              <a:t>Τουρισμού και του Αγροτουρισμού </a:t>
            </a:r>
            <a:endParaRPr lang="el-GR" sz="4300" dirty="0" smtClean="0">
              <a:effectLst>
                <a:outerShdw blurRad="38100" dist="38100" dir="2700000" algn="tl">
                  <a:srgbClr val="000000">
                    <a:alpha val="43137"/>
                  </a:srgbClr>
                </a:outerShdw>
              </a:effectLst>
              <a:latin typeface="+mj-lt"/>
            </a:endParaRPr>
          </a:p>
        </p:txBody>
      </p:sp>
      <p:pic>
        <p:nvPicPr>
          <p:cNvPr id="4" name="Picture 2" descr="logo"/>
          <p:cNvPicPr>
            <a:picLocks noChangeAspect="1" noChangeArrowheads="1"/>
          </p:cNvPicPr>
          <p:nvPr/>
        </p:nvPicPr>
        <p:blipFill>
          <a:blip r:embed="rId2"/>
          <a:srcRect/>
          <a:stretch>
            <a:fillRect/>
          </a:stretch>
        </p:blipFill>
        <p:spPr bwMode="auto">
          <a:xfrm rot="16200000">
            <a:off x="-1852642" y="3495660"/>
            <a:ext cx="4953000" cy="533400"/>
          </a:xfrm>
          <a:prstGeom prst="rect">
            <a:avLst/>
          </a:prstGeom>
          <a:noFill/>
        </p:spPr>
      </p:pic>
      <p:sp>
        <p:nvSpPr>
          <p:cNvPr id="6" name="5 - TextBox"/>
          <p:cNvSpPr txBox="1"/>
          <p:nvPr/>
        </p:nvSpPr>
        <p:spPr>
          <a:xfrm rot="16200000">
            <a:off x="-1065499" y="5423169"/>
            <a:ext cx="2500330" cy="369332"/>
          </a:xfrm>
          <a:prstGeom prst="rect">
            <a:avLst/>
          </a:prstGeom>
          <a:noFill/>
        </p:spPr>
        <p:txBody>
          <a:bodyPr wrap="square" rtlCol="0">
            <a:spAutoFit/>
          </a:bodyPr>
          <a:lstStyle/>
          <a:p>
            <a:r>
              <a:rPr lang="el-GR" b="1" dirty="0" smtClean="0"/>
              <a:t>Γρεβενά 2018</a:t>
            </a:r>
            <a:endParaRPr lang="el-GR" b="1" dirty="0"/>
          </a:p>
        </p:txBody>
      </p:sp>
      <p:sp>
        <p:nvSpPr>
          <p:cNvPr id="8" name="7 - TextBox"/>
          <p:cNvSpPr txBox="1"/>
          <p:nvPr/>
        </p:nvSpPr>
        <p:spPr>
          <a:xfrm>
            <a:off x="1285852" y="1714488"/>
            <a:ext cx="7572428" cy="369332"/>
          </a:xfrm>
          <a:prstGeom prst="rect">
            <a:avLst/>
          </a:prstGeom>
          <a:noFill/>
        </p:spPr>
        <p:txBody>
          <a:bodyPr wrap="square" rtlCol="0">
            <a:spAutoFit/>
          </a:bodyPr>
          <a:lstStyle/>
          <a:p>
            <a:pPr algn="just"/>
            <a:r>
              <a:rPr lang="el-GR" b="1" dirty="0" smtClean="0"/>
              <a:t>Οικονομική σημασία  του Αγροτουρισμού</a:t>
            </a:r>
            <a:r>
              <a:rPr lang="en-US" b="1" dirty="0" smtClean="0"/>
              <a:t>:</a:t>
            </a:r>
            <a:r>
              <a:rPr lang="el-GR" b="1" dirty="0" smtClean="0"/>
              <a:t> </a:t>
            </a:r>
            <a:endParaRPr lang="el-GR" b="1" dirty="0" smtClean="0"/>
          </a:p>
        </p:txBody>
      </p:sp>
      <p:sp>
        <p:nvSpPr>
          <p:cNvPr id="7" name="6 - Θέση αριθμού διαφάνειας"/>
          <p:cNvSpPr>
            <a:spLocks noGrp="1"/>
          </p:cNvSpPr>
          <p:nvPr>
            <p:ph type="sldNum" sz="quarter" idx="12"/>
          </p:nvPr>
        </p:nvSpPr>
        <p:spPr/>
        <p:txBody>
          <a:bodyPr/>
          <a:lstStyle/>
          <a:p>
            <a:fld id="{6294C92D-0306-4E69-9CD3-20855E849650}" type="slidenum">
              <a:rPr kumimoji="0" lang="en-US" smtClean="0"/>
              <a:pPr/>
              <a:t>23</a:t>
            </a:fld>
            <a:endParaRPr kumimoji="0" lang="en-US"/>
          </a:p>
        </p:txBody>
      </p:sp>
      <p:sp>
        <p:nvSpPr>
          <p:cNvPr id="12" name="11 - Ορθογώνιο"/>
          <p:cNvSpPr/>
          <p:nvPr/>
        </p:nvSpPr>
        <p:spPr>
          <a:xfrm>
            <a:off x="1071538" y="2214554"/>
            <a:ext cx="8072462" cy="4801314"/>
          </a:xfrm>
          <a:prstGeom prst="rect">
            <a:avLst/>
          </a:prstGeom>
        </p:spPr>
        <p:txBody>
          <a:bodyPr wrap="square">
            <a:spAutoFit/>
          </a:bodyPr>
          <a:lstStyle/>
          <a:p>
            <a:pPr algn="just"/>
            <a:r>
              <a:rPr lang="el-GR" b="1" dirty="0" smtClean="0"/>
              <a:t>Οι μορφές του αγροτουρισμού</a:t>
            </a:r>
          </a:p>
          <a:p>
            <a:pPr algn="just"/>
            <a:r>
              <a:rPr lang="el-GR" b="1" dirty="0" smtClean="0"/>
              <a:t>Κύριες μορφές σύνθετου αγροτουρισμού στην </a:t>
            </a:r>
            <a:r>
              <a:rPr lang="el-GR" b="1" dirty="0" smtClean="0"/>
              <a:t>Ελλάδα (συνέχεια)</a:t>
            </a:r>
            <a:endParaRPr lang="el-GR" b="1" dirty="0" smtClean="0"/>
          </a:p>
          <a:p>
            <a:pPr marL="342900" indent="-342900" algn="just"/>
            <a:r>
              <a:rPr lang="el-GR" dirty="0" smtClean="0"/>
              <a:t>5</a:t>
            </a:r>
            <a:r>
              <a:rPr lang="el-GR" dirty="0" smtClean="0"/>
              <a:t>.	Αγροτουρισμός </a:t>
            </a:r>
            <a:r>
              <a:rPr lang="el-GR" dirty="0" smtClean="0"/>
              <a:t>για παιδιά μικρής ηλικίας, που πραγματοποιείται σε παιδικές κατασκηνώσεις με αθλητικές εγκαταστάσεις, πλήρη φιλοξενία και προσφορά μορφωτικού, ψυχαγωγικού προγράμματος.</a:t>
            </a:r>
          </a:p>
          <a:p>
            <a:pPr marL="342900" indent="-342900" algn="just"/>
            <a:r>
              <a:rPr lang="el-GR" dirty="0" smtClean="0"/>
              <a:t>6.	Αγροτουρισμός </a:t>
            </a:r>
            <a:r>
              <a:rPr lang="el-GR" dirty="0" smtClean="0"/>
              <a:t>σε κέντρα διερχομένων τουριστών που βρίσκονται σε ειδικούς κόμβους και δέχονται περαστικούς για να τους προσφέρουν φιλοξενία</a:t>
            </a:r>
          </a:p>
          <a:p>
            <a:pPr marL="342900" indent="-342900" algn="just"/>
            <a:r>
              <a:rPr lang="el-GR" dirty="0" smtClean="0"/>
              <a:t>7.	Αγροτουρισμός </a:t>
            </a:r>
            <a:r>
              <a:rPr lang="el-GR" dirty="0" smtClean="0"/>
              <a:t>σε αγροτικές περιοχές όπου υπάρχουν πολιτιστικά ενδιαφέροντα. Οι διακοπές στις περιοχές αυτές συνδέονται με πνευματικές ενασχολήσεις.</a:t>
            </a:r>
          </a:p>
          <a:p>
            <a:pPr algn="just"/>
            <a:r>
              <a:rPr lang="el-GR" dirty="0" smtClean="0"/>
              <a:t>Όλες οι παραπάνω μορφές αγροτουρισμού στην Ελλάδα εντοπίζονται σε αγροτικές περιοχές, </a:t>
            </a:r>
            <a:r>
              <a:rPr lang="el-GR" b="1" dirty="0" smtClean="0"/>
              <a:t>οι τύποι των καταλυμάτων είναι κυρίως δωμάτια εντός της οικίας της αγροτικής οικογένειας ή καταλύματα που αποτελούν προέκταση της κατοικίας</a:t>
            </a:r>
            <a:r>
              <a:rPr lang="el-GR" dirty="0" smtClean="0"/>
              <a:t>, </a:t>
            </a:r>
            <a:r>
              <a:rPr lang="el-GR" b="1" dirty="0" smtClean="0"/>
              <a:t>είτε τέλος ανεξάρτητα της οικίας δωμάτια, έτσι ώστε να εξασφαλίζεται η ανεξαρτησία της ιδιωτικής ζωής των κατοίκων και των επισκεπτών</a:t>
            </a:r>
            <a:endParaRPr lang="el-GR"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28728" y="285728"/>
            <a:ext cx="7498080" cy="1143000"/>
          </a:xfrm>
        </p:spPr>
        <p:txBody>
          <a:bodyPr/>
          <a:lstStyle/>
          <a:p>
            <a:r>
              <a:rPr lang="el-GR" dirty="0" smtClean="0"/>
              <a:t>Εισαγωγή στον Τουρισμό</a:t>
            </a:r>
            <a:endParaRPr lang="el-GR" dirty="0"/>
          </a:p>
        </p:txBody>
      </p:sp>
      <p:sp>
        <p:nvSpPr>
          <p:cNvPr id="3" name="2 - Θέση περιεχομένου"/>
          <p:cNvSpPr>
            <a:spLocks noGrp="1"/>
          </p:cNvSpPr>
          <p:nvPr>
            <p:ph idx="1"/>
          </p:nvPr>
        </p:nvSpPr>
        <p:spPr>
          <a:xfrm>
            <a:off x="1428728" y="1785926"/>
            <a:ext cx="7498080" cy="4800600"/>
          </a:xfrm>
        </p:spPr>
        <p:txBody>
          <a:bodyPr>
            <a:normAutofit/>
          </a:bodyPr>
          <a:lstStyle/>
          <a:p>
            <a:pPr algn="just"/>
            <a:r>
              <a:rPr lang="el-GR" dirty="0" smtClean="0"/>
              <a:t>Βασικές έννοιες </a:t>
            </a:r>
          </a:p>
          <a:p>
            <a:pPr lvl="1" algn="just"/>
            <a:r>
              <a:rPr lang="el-GR" dirty="0" smtClean="0"/>
              <a:t>Διαφοροποίηση της </a:t>
            </a:r>
            <a:r>
              <a:rPr lang="el-GR" b="1" dirty="0" smtClean="0"/>
              <a:t>Τ</a:t>
            </a:r>
            <a:r>
              <a:rPr lang="el-GR" b="1" dirty="0" smtClean="0"/>
              <a:t>ουριστικής</a:t>
            </a:r>
            <a:r>
              <a:rPr lang="el-GR" dirty="0" smtClean="0"/>
              <a:t> </a:t>
            </a:r>
            <a:r>
              <a:rPr lang="el-GR" b="1" dirty="0" smtClean="0"/>
              <a:t>προσφοράς </a:t>
            </a:r>
            <a:r>
              <a:rPr lang="el-GR" dirty="0" smtClean="0"/>
              <a:t>που επέδρασε στην διαμόρφωση της </a:t>
            </a:r>
            <a:r>
              <a:rPr lang="el-GR" b="1" dirty="0" smtClean="0"/>
              <a:t>Αγροτουριστικής</a:t>
            </a:r>
            <a:r>
              <a:rPr lang="el-GR" dirty="0" smtClean="0"/>
              <a:t> </a:t>
            </a:r>
            <a:r>
              <a:rPr lang="el-GR" b="1" dirty="0" smtClean="0"/>
              <a:t>προσφοράς</a:t>
            </a:r>
          </a:p>
          <a:p>
            <a:pPr lvl="1" algn="just"/>
            <a:r>
              <a:rPr lang="el-GR" dirty="0" smtClean="0"/>
              <a:t>Παράγοντες που επηρέασαν την </a:t>
            </a:r>
            <a:r>
              <a:rPr lang="el-GR" b="1" dirty="0" smtClean="0"/>
              <a:t>Τουριστική</a:t>
            </a:r>
            <a:r>
              <a:rPr lang="el-GR" dirty="0" smtClean="0"/>
              <a:t> και </a:t>
            </a:r>
            <a:r>
              <a:rPr lang="el-GR" b="1" dirty="0" smtClean="0"/>
              <a:t>Αγροτουριστική</a:t>
            </a:r>
            <a:r>
              <a:rPr lang="el-GR" dirty="0" smtClean="0"/>
              <a:t> </a:t>
            </a:r>
            <a:r>
              <a:rPr lang="el-GR" b="1" dirty="0" smtClean="0"/>
              <a:t>προσφορά</a:t>
            </a:r>
          </a:p>
          <a:p>
            <a:pPr lvl="1" algn="just"/>
            <a:r>
              <a:rPr lang="el-GR" dirty="0" smtClean="0"/>
              <a:t>Χαρακτηριστικά του </a:t>
            </a:r>
            <a:r>
              <a:rPr lang="el-GR" b="1" dirty="0" smtClean="0"/>
              <a:t>Τουριστικού</a:t>
            </a:r>
            <a:r>
              <a:rPr lang="el-GR" dirty="0" smtClean="0"/>
              <a:t> και </a:t>
            </a:r>
            <a:r>
              <a:rPr lang="el-GR" b="1" dirty="0" smtClean="0"/>
              <a:t>Αγροτουριστικού</a:t>
            </a:r>
            <a:r>
              <a:rPr lang="el-GR" dirty="0" smtClean="0"/>
              <a:t> </a:t>
            </a:r>
            <a:r>
              <a:rPr lang="el-GR" b="1" dirty="0" smtClean="0"/>
              <a:t>προϊόντος</a:t>
            </a:r>
            <a:endParaRPr lang="el-GR" b="1" dirty="0"/>
          </a:p>
        </p:txBody>
      </p:sp>
      <p:pic>
        <p:nvPicPr>
          <p:cNvPr id="4" name="Picture 2" descr="logo"/>
          <p:cNvPicPr>
            <a:picLocks noChangeAspect="1" noChangeArrowheads="1"/>
          </p:cNvPicPr>
          <p:nvPr/>
        </p:nvPicPr>
        <p:blipFill>
          <a:blip r:embed="rId2"/>
          <a:srcRect/>
          <a:stretch>
            <a:fillRect/>
          </a:stretch>
        </p:blipFill>
        <p:spPr bwMode="auto">
          <a:xfrm rot="16200000">
            <a:off x="-1852642" y="3495660"/>
            <a:ext cx="4953000" cy="533400"/>
          </a:xfrm>
          <a:prstGeom prst="rect">
            <a:avLst/>
          </a:prstGeom>
          <a:noFill/>
        </p:spPr>
      </p:pic>
      <p:sp>
        <p:nvSpPr>
          <p:cNvPr id="6" name="5 - TextBox"/>
          <p:cNvSpPr txBox="1"/>
          <p:nvPr/>
        </p:nvSpPr>
        <p:spPr>
          <a:xfrm rot="16200000">
            <a:off x="-1065499" y="5423169"/>
            <a:ext cx="2500330" cy="369332"/>
          </a:xfrm>
          <a:prstGeom prst="rect">
            <a:avLst/>
          </a:prstGeom>
          <a:noFill/>
        </p:spPr>
        <p:txBody>
          <a:bodyPr wrap="square" rtlCol="0">
            <a:spAutoFit/>
          </a:bodyPr>
          <a:lstStyle/>
          <a:p>
            <a:r>
              <a:rPr lang="el-GR" b="1" dirty="0" smtClean="0"/>
              <a:t>Γρεβενά 2018</a:t>
            </a:r>
            <a:endParaRPr lang="el-GR" b="1" dirty="0"/>
          </a:p>
        </p:txBody>
      </p:sp>
      <p:sp>
        <p:nvSpPr>
          <p:cNvPr id="7" name="6 - Θέση αριθμού διαφάνειας"/>
          <p:cNvSpPr>
            <a:spLocks noGrp="1"/>
          </p:cNvSpPr>
          <p:nvPr>
            <p:ph type="sldNum" sz="quarter" idx="12"/>
          </p:nvPr>
        </p:nvSpPr>
        <p:spPr/>
        <p:txBody>
          <a:bodyPr/>
          <a:lstStyle/>
          <a:p>
            <a:fld id="{6294C92D-0306-4E69-9CD3-20855E849650}" type="slidenum">
              <a:rPr kumimoji="0" lang="en-US" smtClean="0"/>
              <a:pPr/>
              <a:t>3</a:t>
            </a:fld>
            <a:endParaRPr kumimoji="0"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28728" y="285728"/>
            <a:ext cx="7498080" cy="1143000"/>
          </a:xfrm>
        </p:spPr>
        <p:txBody>
          <a:bodyPr/>
          <a:lstStyle/>
          <a:p>
            <a:r>
              <a:rPr lang="el-GR" dirty="0" smtClean="0"/>
              <a:t>Τουρισμός και Αγροτουρισμός</a:t>
            </a:r>
            <a:endParaRPr lang="el-GR" dirty="0"/>
          </a:p>
        </p:txBody>
      </p:sp>
      <p:pic>
        <p:nvPicPr>
          <p:cNvPr id="4" name="Picture 2" descr="logo"/>
          <p:cNvPicPr>
            <a:picLocks noChangeAspect="1" noChangeArrowheads="1"/>
          </p:cNvPicPr>
          <p:nvPr/>
        </p:nvPicPr>
        <p:blipFill>
          <a:blip r:embed="rId2"/>
          <a:srcRect/>
          <a:stretch>
            <a:fillRect/>
          </a:stretch>
        </p:blipFill>
        <p:spPr bwMode="auto">
          <a:xfrm rot="16200000">
            <a:off x="-1852642" y="3495660"/>
            <a:ext cx="4953000" cy="533400"/>
          </a:xfrm>
          <a:prstGeom prst="rect">
            <a:avLst/>
          </a:prstGeom>
          <a:noFill/>
        </p:spPr>
      </p:pic>
      <p:sp>
        <p:nvSpPr>
          <p:cNvPr id="6" name="5 - TextBox"/>
          <p:cNvSpPr txBox="1"/>
          <p:nvPr/>
        </p:nvSpPr>
        <p:spPr>
          <a:xfrm rot="16200000">
            <a:off x="-1065499" y="5423169"/>
            <a:ext cx="2500330" cy="369332"/>
          </a:xfrm>
          <a:prstGeom prst="rect">
            <a:avLst/>
          </a:prstGeom>
          <a:noFill/>
        </p:spPr>
        <p:txBody>
          <a:bodyPr wrap="square" rtlCol="0">
            <a:spAutoFit/>
          </a:bodyPr>
          <a:lstStyle/>
          <a:p>
            <a:r>
              <a:rPr lang="el-GR" b="1" dirty="0" smtClean="0"/>
              <a:t>Γρεβενά 2018</a:t>
            </a:r>
            <a:endParaRPr lang="el-GR" b="1" dirty="0"/>
          </a:p>
        </p:txBody>
      </p:sp>
      <p:pic>
        <p:nvPicPr>
          <p:cNvPr id="7" name="6 - Εικόνα" descr="ÎÏÎ¿ÏÎ­Î»ÎµÏÎ¼Î± ÎµÎ¹ÎºÏÎ½Î±Ï Î³Î¹Î± Î±Î³ÏÎ¿ÏÎ¿ÏÏÎ¹ÏÎ¼ÏÏ"/>
          <p:cNvPicPr/>
          <p:nvPr/>
        </p:nvPicPr>
        <p:blipFill>
          <a:blip r:embed="rId3"/>
          <a:srcRect/>
          <a:stretch>
            <a:fillRect/>
          </a:stretch>
        </p:blipFill>
        <p:spPr bwMode="auto">
          <a:xfrm>
            <a:off x="1285852" y="1285860"/>
            <a:ext cx="4286280" cy="2286016"/>
          </a:xfrm>
          <a:prstGeom prst="rect">
            <a:avLst/>
          </a:prstGeom>
          <a:noFill/>
          <a:ln w="9525">
            <a:noFill/>
            <a:miter lim="800000"/>
            <a:headEnd/>
            <a:tailEnd/>
          </a:ln>
        </p:spPr>
      </p:pic>
      <p:pic>
        <p:nvPicPr>
          <p:cNvPr id="1026" name="Picture 2" descr="Î£ÏÎµÏÎ¹ÎºÎ® ÎµÎ¹ÎºÏÎ½Î±"/>
          <p:cNvPicPr>
            <a:picLocks noChangeAspect="1" noChangeArrowheads="1"/>
          </p:cNvPicPr>
          <p:nvPr/>
        </p:nvPicPr>
        <p:blipFill>
          <a:blip r:embed="rId4"/>
          <a:srcRect/>
          <a:stretch>
            <a:fillRect/>
          </a:stretch>
        </p:blipFill>
        <p:spPr bwMode="auto">
          <a:xfrm>
            <a:off x="4286248" y="3714752"/>
            <a:ext cx="4286280" cy="2357455"/>
          </a:xfrm>
          <a:prstGeom prst="rect">
            <a:avLst/>
          </a:prstGeom>
          <a:noFill/>
        </p:spPr>
      </p:pic>
      <p:sp>
        <p:nvSpPr>
          <p:cNvPr id="13" name="12 - Θέση αριθμού διαφάνειας"/>
          <p:cNvSpPr>
            <a:spLocks noGrp="1"/>
          </p:cNvSpPr>
          <p:nvPr>
            <p:ph type="sldNum" sz="quarter" idx="12"/>
          </p:nvPr>
        </p:nvSpPr>
        <p:spPr/>
        <p:txBody>
          <a:bodyPr/>
          <a:lstStyle/>
          <a:p>
            <a:fld id="{6294C92D-0306-4E69-9CD3-20855E849650}" type="slidenum">
              <a:rPr kumimoji="0" lang="en-US" smtClean="0"/>
              <a:pPr/>
              <a:t>4</a:t>
            </a:fld>
            <a:endParaRPr kumimoji="0"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28728" y="285728"/>
            <a:ext cx="7498080" cy="1143000"/>
          </a:xfrm>
        </p:spPr>
        <p:txBody>
          <a:bodyPr/>
          <a:lstStyle/>
          <a:p>
            <a:r>
              <a:rPr lang="el-GR" dirty="0" smtClean="0"/>
              <a:t>Τουρισμός και Αγροτουρισμός</a:t>
            </a:r>
            <a:endParaRPr lang="el-GR" dirty="0"/>
          </a:p>
        </p:txBody>
      </p:sp>
      <p:pic>
        <p:nvPicPr>
          <p:cNvPr id="4" name="Picture 2" descr="logo"/>
          <p:cNvPicPr>
            <a:picLocks noChangeAspect="1" noChangeArrowheads="1"/>
          </p:cNvPicPr>
          <p:nvPr/>
        </p:nvPicPr>
        <p:blipFill>
          <a:blip r:embed="rId2"/>
          <a:srcRect/>
          <a:stretch>
            <a:fillRect/>
          </a:stretch>
        </p:blipFill>
        <p:spPr bwMode="auto">
          <a:xfrm rot="16200000">
            <a:off x="-1852642" y="3495660"/>
            <a:ext cx="4953000" cy="533400"/>
          </a:xfrm>
          <a:prstGeom prst="rect">
            <a:avLst/>
          </a:prstGeom>
          <a:noFill/>
        </p:spPr>
      </p:pic>
      <p:sp>
        <p:nvSpPr>
          <p:cNvPr id="6" name="5 - TextBox"/>
          <p:cNvSpPr txBox="1"/>
          <p:nvPr/>
        </p:nvSpPr>
        <p:spPr>
          <a:xfrm rot="16200000">
            <a:off x="-1065499" y="5423169"/>
            <a:ext cx="2500330" cy="369332"/>
          </a:xfrm>
          <a:prstGeom prst="rect">
            <a:avLst/>
          </a:prstGeom>
          <a:noFill/>
        </p:spPr>
        <p:txBody>
          <a:bodyPr wrap="square" rtlCol="0">
            <a:spAutoFit/>
          </a:bodyPr>
          <a:lstStyle/>
          <a:p>
            <a:r>
              <a:rPr lang="el-GR" b="1" dirty="0" smtClean="0"/>
              <a:t>Γρεβενά 2018</a:t>
            </a:r>
            <a:endParaRPr lang="el-GR" b="1" dirty="0"/>
          </a:p>
        </p:txBody>
      </p:sp>
      <p:sp>
        <p:nvSpPr>
          <p:cNvPr id="8" name="7 - TextBox"/>
          <p:cNvSpPr txBox="1"/>
          <p:nvPr/>
        </p:nvSpPr>
        <p:spPr>
          <a:xfrm>
            <a:off x="1357290" y="1357299"/>
            <a:ext cx="7572428" cy="5355312"/>
          </a:xfrm>
          <a:prstGeom prst="rect">
            <a:avLst/>
          </a:prstGeom>
          <a:noFill/>
        </p:spPr>
        <p:txBody>
          <a:bodyPr wrap="square" rtlCol="0">
            <a:spAutoFit/>
          </a:bodyPr>
          <a:lstStyle/>
          <a:p>
            <a:pPr algn="just"/>
            <a:r>
              <a:rPr lang="el-GR" b="1" dirty="0" smtClean="0"/>
              <a:t>Τουρισμός</a:t>
            </a:r>
            <a:r>
              <a:rPr lang="en-US" b="1" dirty="0" smtClean="0"/>
              <a:t>:</a:t>
            </a:r>
            <a:endParaRPr lang="el-GR" b="1" dirty="0" smtClean="0"/>
          </a:p>
          <a:p>
            <a:pPr algn="just"/>
            <a:r>
              <a:rPr lang="el-GR" b="1" dirty="0" smtClean="0"/>
              <a:t>1937</a:t>
            </a:r>
            <a:r>
              <a:rPr lang="el-GR" dirty="0" smtClean="0"/>
              <a:t> η </a:t>
            </a:r>
            <a:r>
              <a:rPr lang="el-GR" b="1" i="1" dirty="0" smtClean="0"/>
              <a:t>Επιτροπή Εμπειρογνωμόνων της Κοινωνίας των εθνών</a:t>
            </a:r>
            <a:r>
              <a:rPr lang="el-GR" dirty="0" smtClean="0"/>
              <a:t> σύστησε στις χώρες-μέλη να υιοθετήσουν έναν ορισμό που χαρακτήριζε τον τουρίστα σαν ένα άτομο που ταξιδεύει για ένα χρονικό διάστημα 24 ωρών ή περισσότερο σε μια χώρα διαφορετική από εκείνη που διαμένει μόνιμα.</a:t>
            </a:r>
          </a:p>
          <a:p>
            <a:pPr algn="just"/>
            <a:r>
              <a:rPr lang="el-GR" b="1" dirty="0" smtClean="0"/>
              <a:t>1941</a:t>
            </a:r>
            <a:r>
              <a:rPr lang="el-GR" dirty="0" smtClean="0"/>
              <a:t> </a:t>
            </a:r>
            <a:r>
              <a:rPr lang="el-GR" dirty="0" smtClean="0"/>
              <a:t>οι </a:t>
            </a:r>
            <a:r>
              <a:rPr lang="el-GR" b="1" i="1" dirty="0" err="1" smtClean="0"/>
              <a:t>Hunziker</a:t>
            </a:r>
            <a:r>
              <a:rPr lang="el-GR" b="1" dirty="0" smtClean="0"/>
              <a:t> </a:t>
            </a:r>
            <a:r>
              <a:rPr lang="el-GR" b="1" dirty="0" smtClean="0"/>
              <a:t>και </a:t>
            </a:r>
            <a:r>
              <a:rPr lang="el-GR" b="1" i="1" dirty="0" err="1" smtClean="0"/>
              <a:t>Krapf</a:t>
            </a:r>
            <a:r>
              <a:rPr lang="el-GR" b="1" dirty="0" smtClean="0"/>
              <a:t> </a:t>
            </a:r>
            <a:r>
              <a:rPr lang="el-GR" dirty="0" smtClean="0"/>
              <a:t> υποστήριξαν </a:t>
            </a:r>
            <a:r>
              <a:rPr lang="el-GR" dirty="0" smtClean="0"/>
              <a:t>πως </a:t>
            </a:r>
            <a:r>
              <a:rPr lang="el-GR" dirty="0" smtClean="0"/>
              <a:t>ο τουρισμός πρέπει να οριστεί σαν το σύνολο των φαινομένων και σχέσεων που προκύπτουν από την πραγματοποίηση ενός ταξιδιού σε έναν προορισμό και τη διαμονή σε αυτόν μη μόνιμων κατοίκων του</a:t>
            </a:r>
            <a:r>
              <a:rPr lang="el-GR" dirty="0" smtClean="0"/>
              <a:t>.</a:t>
            </a:r>
          </a:p>
          <a:p>
            <a:pPr algn="just"/>
            <a:r>
              <a:rPr lang="el-GR" b="1" dirty="0" smtClean="0"/>
              <a:t>1963</a:t>
            </a:r>
            <a:r>
              <a:rPr lang="el-GR" dirty="0" smtClean="0"/>
              <a:t> η </a:t>
            </a:r>
            <a:r>
              <a:rPr lang="el-GR" b="1" i="1" dirty="0" smtClean="0"/>
              <a:t>Διάσκεψη των </a:t>
            </a:r>
            <a:r>
              <a:rPr lang="el-GR" b="1" i="1" dirty="0" smtClean="0"/>
              <a:t>Η.Ε</a:t>
            </a:r>
            <a:r>
              <a:rPr lang="el-GR" b="1" dirty="0" smtClean="0"/>
              <a:t>.</a:t>
            </a:r>
            <a:r>
              <a:rPr lang="el-GR" b="1" dirty="0" smtClean="0"/>
              <a:t> </a:t>
            </a:r>
            <a:r>
              <a:rPr lang="el-GR" dirty="0" smtClean="0"/>
              <a:t> συμφώνησε ο όρος επισκέπτης να περιγράφει κάθε άτομο που επισκέπτεται μία χώρα διαφορετική από εκείνη που διαμένει μόνιμα, για οποιοδήποτε λόγο εκτός από εκείνο της άσκησης ενός επαγγέλματος για το οποίο να αμείβεται με χρηματικούς πόρους της χώρας την οποία επισκέπτεται. Ο ορισμός αυτό καλύπτει </a:t>
            </a:r>
            <a:r>
              <a:rPr lang="el-GR" b="1" dirty="0" smtClean="0"/>
              <a:t>δύο κατηγορίες επισκεπτών</a:t>
            </a:r>
            <a:r>
              <a:rPr lang="el-GR" dirty="0" smtClean="0"/>
              <a:t>:</a:t>
            </a:r>
            <a:endParaRPr lang="el-GR" dirty="0" smtClean="0"/>
          </a:p>
          <a:p>
            <a:pPr lvl="0" algn="just"/>
            <a:r>
              <a:rPr lang="el-GR" dirty="0" smtClean="0"/>
              <a:t>Τους </a:t>
            </a:r>
            <a:r>
              <a:rPr lang="el-GR" b="1" i="1" dirty="0" smtClean="0"/>
              <a:t>τουρίστες</a:t>
            </a:r>
            <a:r>
              <a:rPr lang="el-GR" dirty="0" smtClean="0"/>
              <a:t>: άτομα που επισκέπτονται μια χώρα και διαμένουν σε αυτήν </a:t>
            </a:r>
            <a:r>
              <a:rPr lang="el-GR" b="1" dirty="0" smtClean="0"/>
              <a:t>τουλάχιστον</a:t>
            </a:r>
            <a:r>
              <a:rPr lang="el-GR" dirty="0" smtClean="0"/>
              <a:t> επί ένα 24ωρο, </a:t>
            </a:r>
          </a:p>
          <a:p>
            <a:pPr lvl="0" algn="just"/>
            <a:r>
              <a:rPr lang="el-GR" dirty="0" smtClean="0"/>
              <a:t>Τους </a:t>
            </a:r>
            <a:r>
              <a:rPr lang="el-GR" b="1" i="1" dirty="0" smtClean="0"/>
              <a:t>εκδρομείς</a:t>
            </a:r>
            <a:r>
              <a:rPr lang="el-GR" dirty="0" smtClean="0"/>
              <a:t>: άτομα που επισκέπτονται μια χώρα και διαμένουν σε αυτή </a:t>
            </a:r>
            <a:r>
              <a:rPr lang="el-GR" b="1" dirty="0" smtClean="0"/>
              <a:t>λιγότερο</a:t>
            </a:r>
            <a:r>
              <a:rPr lang="el-GR" dirty="0" smtClean="0"/>
              <a:t> από ένα 24ωρο. </a:t>
            </a:r>
            <a:endParaRPr lang="el-GR" dirty="0"/>
          </a:p>
        </p:txBody>
      </p:sp>
      <p:sp>
        <p:nvSpPr>
          <p:cNvPr id="9" name="8 - Θέση αριθμού διαφάνειας"/>
          <p:cNvSpPr>
            <a:spLocks noGrp="1"/>
          </p:cNvSpPr>
          <p:nvPr>
            <p:ph type="sldNum" sz="quarter" idx="12"/>
          </p:nvPr>
        </p:nvSpPr>
        <p:spPr/>
        <p:txBody>
          <a:bodyPr/>
          <a:lstStyle/>
          <a:p>
            <a:fld id="{6294C92D-0306-4E69-9CD3-20855E849650}" type="slidenum">
              <a:rPr kumimoji="0" lang="en-US" smtClean="0"/>
              <a:pPr/>
              <a:t>5</a:t>
            </a:fld>
            <a:endParaRPr kumimoji="0"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28728" y="285728"/>
            <a:ext cx="7498080" cy="1143000"/>
          </a:xfrm>
        </p:spPr>
        <p:txBody>
          <a:bodyPr/>
          <a:lstStyle/>
          <a:p>
            <a:r>
              <a:rPr lang="el-GR" dirty="0" smtClean="0"/>
              <a:t>Τουρισμός και Αγροτουρισμός</a:t>
            </a:r>
            <a:endParaRPr lang="el-GR" dirty="0"/>
          </a:p>
        </p:txBody>
      </p:sp>
      <p:pic>
        <p:nvPicPr>
          <p:cNvPr id="4" name="Picture 2" descr="logo"/>
          <p:cNvPicPr>
            <a:picLocks noChangeAspect="1" noChangeArrowheads="1"/>
          </p:cNvPicPr>
          <p:nvPr/>
        </p:nvPicPr>
        <p:blipFill>
          <a:blip r:embed="rId2"/>
          <a:srcRect/>
          <a:stretch>
            <a:fillRect/>
          </a:stretch>
        </p:blipFill>
        <p:spPr bwMode="auto">
          <a:xfrm rot="16200000">
            <a:off x="-1852642" y="3495660"/>
            <a:ext cx="4953000" cy="533400"/>
          </a:xfrm>
          <a:prstGeom prst="rect">
            <a:avLst/>
          </a:prstGeom>
          <a:noFill/>
        </p:spPr>
      </p:pic>
      <p:sp>
        <p:nvSpPr>
          <p:cNvPr id="6" name="5 - TextBox"/>
          <p:cNvSpPr txBox="1"/>
          <p:nvPr/>
        </p:nvSpPr>
        <p:spPr>
          <a:xfrm rot="16200000">
            <a:off x="-1065499" y="5423169"/>
            <a:ext cx="2500330" cy="369332"/>
          </a:xfrm>
          <a:prstGeom prst="rect">
            <a:avLst/>
          </a:prstGeom>
          <a:noFill/>
        </p:spPr>
        <p:txBody>
          <a:bodyPr wrap="square" rtlCol="0">
            <a:spAutoFit/>
          </a:bodyPr>
          <a:lstStyle/>
          <a:p>
            <a:r>
              <a:rPr lang="el-GR" b="1" dirty="0" smtClean="0"/>
              <a:t>Γρεβενά 2018</a:t>
            </a:r>
            <a:endParaRPr lang="el-GR" b="1" dirty="0"/>
          </a:p>
        </p:txBody>
      </p:sp>
      <p:sp>
        <p:nvSpPr>
          <p:cNvPr id="8" name="7 - TextBox"/>
          <p:cNvSpPr txBox="1"/>
          <p:nvPr/>
        </p:nvSpPr>
        <p:spPr>
          <a:xfrm>
            <a:off x="1357290" y="1357299"/>
            <a:ext cx="7572428" cy="5355312"/>
          </a:xfrm>
          <a:prstGeom prst="rect">
            <a:avLst/>
          </a:prstGeom>
          <a:noFill/>
        </p:spPr>
        <p:txBody>
          <a:bodyPr wrap="square" rtlCol="0">
            <a:spAutoFit/>
          </a:bodyPr>
          <a:lstStyle/>
          <a:p>
            <a:r>
              <a:rPr lang="el-GR" b="1" dirty="0" smtClean="0"/>
              <a:t>Τουρισμός</a:t>
            </a:r>
            <a:r>
              <a:rPr lang="en-US" b="1" dirty="0" smtClean="0"/>
              <a:t>:</a:t>
            </a:r>
            <a:endParaRPr lang="el-GR" b="1" dirty="0" smtClean="0"/>
          </a:p>
          <a:p>
            <a:r>
              <a:rPr lang="el-GR" b="1" dirty="0" smtClean="0"/>
              <a:t>Πέντε</a:t>
            </a:r>
            <a:r>
              <a:rPr lang="el-GR" dirty="0" smtClean="0"/>
              <a:t> </a:t>
            </a:r>
            <a:r>
              <a:rPr lang="el-GR" dirty="0" smtClean="0"/>
              <a:t>κύρια </a:t>
            </a:r>
            <a:r>
              <a:rPr lang="el-GR" b="1" dirty="0" smtClean="0"/>
              <a:t>χαρακτηριστικά</a:t>
            </a:r>
            <a:r>
              <a:rPr lang="el-GR" dirty="0" smtClean="0"/>
              <a:t> </a:t>
            </a:r>
            <a:r>
              <a:rPr lang="el-GR" dirty="0" smtClean="0"/>
              <a:t>μπορούν </a:t>
            </a:r>
            <a:r>
              <a:rPr lang="el-GR" dirty="0" smtClean="0"/>
              <a:t>να </a:t>
            </a:r>
            <a:r>
              <a:rPr lang="el-GR" dirty="0" smtClean="0"/>
              <a:t>εξακριβωθούν:</a:t>
            </a:r>
            <a:endParaRPr lang="el-GR" dirty="0" smtClean="0"/>
          </a:p>
          <a:p>
            <a:pPr marL="342900" lvl="0" indent="-342900" algn="just">
              <a:buFont typeface="+mj-lt"/>
              <a:buAutoNum type="arabicPeriod"/>
            </a:pPr>
            <a:r>
              <a:rPr lang="el-GR" dirty="0" smtClean="0"/>
              <a:t>Ο </a:t>
            </a:r>
            <a:r>
              <a:rPr lang="el-GR" b="1" dirty="0" smtClean="0"/>
              <a:t>τουρισμός</a:t>
            </a:r>
            <a:r>
              <a:rPr lang="el-GR" dirty="0" smtClean="0"/>
              <a:t> είναι αποτέλεσμα μεμονωμένης ή ομαδικής μετακίνησης ανθρώπων σε διάφορους τουριστικούς προορισμούς και η διαμονή τους σε αυτούς επί τουλάχιστον ένα 24ωρο με σκοπό την ικανοποίηση των ψυχαγωγικών τους αναγκών.</a:t>
            </a:r>
          </a:p>
          <a:p>
            <a:pPr marL="342900" lvl="0" indent="-342900" algn="just">
              <a:buFont typeface="+mj-lt"/>
              <a:buAutoNum type="arabicPeriod"/>
            </a:pPr>
            <a:r>
              <a:rPr lang="el-GR" dirty="0" smtClean="0"/>
              <a:t>Οι </a:t>
            </a:r>
            <a:r>
              <a:rPr lang="el-GR" b="1" dirty="0" smtClean="0"/>
              <a:t>διάφορες μορφές του τουρισμού </a:t>
            </a:r>
            <a:r>
              <a:rPr lang="el-GR" dirty="0" smtClean="0"/>
              <a:t>περιλαμβάνουν απαραίτητα δύο βασικά στοιχεία: Το ταξίδι στον τουριστικό προορισμό και τη διαμονή σε αυτόν, συμπεριλαμβανομένου της διατροφής.</a:t>
            </a:r>
          </a:p>
          <a:p>
            <a:pPr marL="342900" lvl="0" indent="-342900" algn="just">
              <a:buFont typeface="+mj-lt"/>
              <a:buAutoNum type="arabicPeriod"/>
            </a:pPr>
            <a:r>
              <a:rPr lang="el-GR" dirty="0" smtClean="0"/>
              <a:t>Το </a:t>
            </a:r>
            <a:r>
              <a:rPr lang="el-GR" b="1" dirty="0" smtClean="0"/>
              <a:t>ταξίδι και </a:t>
            </a:r>
            <a:r>
              <a:rPr lang="el-GR" b="1" dirty="0" smtClean="0"/>
              <a:t>η διαμονή </a:t>
            </a:r>
            <a:r>
              <a:rPr lang="el-GR" dirty="0" smtClean="0"/>
              <a:t>λαμβάνουν χώρα εκτός του τόπου της μόνιμης διαμονής των ανθρώπων που αποφασίζουν να μετακινηθούν για τουριστικούς λόγους.</a:t>
            </a:r>
          </a:p>
          <a:p>
            <a:pPr marL="342900" lvl="0" indent="-342900" algn="just">
              <a:buFont typeface="+mj-lt"/>
              <a:buAutoNum type="arabicPeriod"/>
            </a:pPr>
            <a:r>
              <a:rPr lang="el-GR" dirty="0" smtClean="0"/>
              <a:t>Η μετακίνηση ανθρώπων σε διάφορους τουριστικούς προορισμούς είναι </a:t>
            </a:r>
            <a:r>
              <a:rPr lang="el-GR" b="1" dirty="0" smtClean="0"/>
              <a:t>προσωρινού</a:t>
            </a:r>
            <a:r>
              <a:rPr lang="el-GR" dirty="0" smtClean="0"/>
              <a:t> και </a:t>
            </a:r>
            <a:r>
              <a:rPr lang="el-GR" b="1" dirty="0" smtClean="0"/>
              <a:t>βραχυχρόνιου</a:t>
            </a:r>
            <a:r>
              <a:rPr lang="el-GR" dirty="0" smtClean="0"/>
              <a:t> </a:t>
            </a:r>
            <a:r>
              <a:rPr lang="el-GR" dirty="0" smtClean="0"/>
              <a:t>χαρακτήρα.</a:t>
            </a:r>
            <a:endParaRPr lang="el-GR" dirty="0" smtClean="0"/>
          </a:p>
          <a:p>
            <a:pPr marL="342900" lvl="0" indent="-342900" algn="just">
              <a:buFont typeface="+mj-lt"/>
              <a:buAutoNum type="arabicPeriod"/>
            </a:pPr>
            <a:r>
              <a:rPr lang="el-GR" dirty="0" smtClean="0"/>
              <a:t>Οι άνθρωποι επισκέπτονται τουριστικούς προορισμούς για </a:t>
            </a:r>
            <a:r>
              <a:rPr lang="el-GR" b="1" dirty="0" smtClean="0"/>
              <a:t>τουριστικούς</a:t>
            </a:r>
            <a:r>
              <a:rPr lang="el-GR" dirty="0" smtClean="0"/>
              <a:t> </a:t>
            </a:r>
            <a:r>
              <a:rPr lang="el-GR" b="1" dirty="0" smtClean="0"/>
              <a:t>λόγους</a:t>
            </a:r>
            <a:r>
              <a:rPr lang="el-GR" dirty="0" smtClean="0"/>
              <a:t>, δηλαδή για λόγους άλλους από εκείνους της μόνιμης διαμονής τους ή της επαγγελματικής απασχόλησής τους.</a:t>
            </a:r>
          </a:p>
          <a:p>
            <a:r>
              <a:rPr lang="el-GR" dirty="0" smtClean="0"/>
              <a:t> </a:t>
            </a:r>
          </a:p>
          <a:p>
            <a:endParaRPr lang="el-GR" dirty="0" smtClean="0"/>
          </a:p>
        </p:txBody>
      </p:sp>
      <p:sp>
        <p:nvSpPr>
          <p:cNvPr id="7" name="6 - Θέση αριθμού διαφάνειας"/>
          <p:cNvSpPr>
            <a:spLocks noGrp="1"/>
          </p:cNvSpPr>
          <p:nvPr>
            <p:ph type="sldNum" sz="quarter" idx="12"/>
          </p:nvPr>
        </p:nvSpPr>
        <p:spPr/>
        <p:txBody>
          <a:bodyPr/>
          <a:lstStyle/>
          <a:p>
            <a:fld id="{6294C92D-0306-4E69-9CD3-20855E849650}" type="slidenum">
              <a:rPr kumimoji="0" lang="en-US" smtClean="0"/>
              <a:pPr/>
              <a:t>6</a:t>
            </a:fld>
            <a:endParaRPr kumimoji="0"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28728" y="285728"/>
            <a:ext cx="7498080" cy="1143000"/>
          </a:xfrm>
        </p:spPr>
        <p:txBody>
          <a:bodyPr/>
          <a:lstStyle/>
          <a:p>
            <a:r>
              <a:rPr lang="el-GR" dirty="0" smtClean="0"/>
              <a:t>Τουρισμός και Αγροτουρισμός</a:t>
            </a:r>
            <a:endParaRPr lang="el-GR" dirty="0"/>
          </a:p>
        </p:txBody>
      </p:sp>
      <p:pic>
        <p:nvPicPr>
          <p:cNvPr id="4" name="Picture 2" descr="logo"/>
          <p:cNvPicPr>
            <a:picLocks noChangeAspect="1" noChangeArrowheads="1"/>
          </p:cNvPicPr>
          <p:nvPr/>
        </p:nvPicPr>
        <p:blipFill>
          <a:blip r:embed="rId2"/>
          <a:srcRect/>
          <a:stretch>
            <a:fillRect/>
          </a:stretch>
        </p:blipFill>
        <p:spPr bwMode="auto">
          <a:xfrm rot="16200000">
            <a:off x="-1852642" y="3495660"/>
            <a:ext cx="4953000" cy="533400"/>
          </a:xfrm>
          <a:prstGeom prst="rect">
            <a:avLst/>
          </a:prstGeom>
          <a:noFill/>
        </p:spPr>
      </p:pic>
      <p:sp>
        <p:nvSpPr>
          <p:cNvPr id="6" name="5 - TextBox"/>
          <p:cNvSpPr txBox="1"/>
          <p:nvPr/>
        </p:nvSpPr>
        <p:spPr>
          <a:xfrm rot="16200000">
            <a:off x="-1065499" y="5423169"/>
            <a:ext cx="2500330" cy="369332"/>
          </a:xfrm>
          <a:prstGeom prst="rect">
            <a:avLst/>
          </a:prstGeom>
          <a:noFill/>
        </p:spPr>
        <p:txBody>
          <a:bodyPr wrap="square" rtlCol="0">
            <a:spAutoFit/>
          </a:bodyPr>
          <a:lstStyle/>
          <a:p>
            <a:r>
              <a:rPr lang="el-GR" b="1" dirty="0" smtClean="0"/>
              <a:t>Γρεβενά 2018</a:t>
            </a:r>
            <a:endParaRPr lang="el-GR" b="1" dirty="0"/>
          </a:p>
        </p:txBody>
      </p:sp>
      <p:sp>
        <p:nvSpPr>
          <p:cNvPr id="8" name="7 - TextBox"/>
          <p:cNvSpPr txBox="1"/>
          <p:nvPr/>
        </p:nvSpPr>
        <p:spPr>
          <a:xfrm>
            <a:off x="1357290" y="1357299"/>
            <a:ext cx="7572428" cy="5355312"/>
          </a:xfrm>
          <a:prstGeom prst="rect">
            <a:avLst/>
          </a:prstGeom>
          <a:noFill/>
        </p:spPr>
        <p:txBody>
          <a:bodyPr wrap="square" rtlCol="0">
            <a:spAutoFit/>
          </a:bodyPr>
          <a:lstStyle/>
          <a:p>
            <a:pPr algn="just"/>
            <a:r>
              <a:rPr lang="el-GR" b="1" dirty="0" smtClean="0"/>
              <a:t>Αγροτουρισμός</a:t>
            </a:r>
            <a:r>
              <a:rPr lang="en-US" b="1" dirty="0" smtClean="0"/>
              <a:t>:</a:t>
            </a:r>
            <a:endParaRPr lang="el-GR" b="1" dirty="0" smtClean="0"/>
          </a:p>
          <a:p>
            <a:pPr algn="just"/>
            <a:r>
              <a:rPr lang="el-GR" dirty="0" smtClean="0"/>
              <a:t>O </a:t>
            </a:r>
            <a:r>
              <a:rPr lang="el-GR" b="1" dirty="0" smtClean="0"/>
              <a:t>αγροτουρισμός</a:t>
            </a:r>
            <a:r>
              <a:rPr lang="el-GR" dirty="0" smtClean="0"/>
              <a:t> είναι μορφή ήπιου </a:t>
            </a:r>
            <a:r>
              <a:rPr lang="el-GR" dirty="0" smtClean="0"/>
              <a:t>τουρισμού</a:t>
            </a:r>
            <a:r>
              <a:rPr lang="el-GR" dirty="0" smtClean="0"/>
              <a:t> κατά την οποία οι επισκέπτες μένουν σε αγρόκτημα και συμμετέχουν σε αγροτικές εργασίες. Σημείο αναφοράς των διακοπών σε ένα αγρόκτημα-ξενώνα είναι η </a:t>
            </a:r>
            <a:r>
              <a:rPr lang="el-GR" b="1" dirty="0" smtClean="0"/>
              <a:t>άμεση επαφή του επισκέπτη με την αγροτική ζωή</a:t>
            </a:r>
            <a:r>
              <a:rPr lang="el-GR" dirty="0" smtClean="0"/>
              <a:t>, </a:t>
            </a:r>
            <a:r>
              <a:rPr lang="el-GR" b="1" dirty="0" smtClean="0"/>
              <a:t>τις καλλιέργειες, με την φύση, τη χλωρίδα και την πανίδα</a:t>
            </a:r>
            <a:r>
              <a:rPr lang="el-GR" dirty="0" smtClean="0"/>
              <a:t>, κάτι το ιδιαίτερο για το μεγαλύτερο ποσοστό του σύγχρονου Ευρωπαίου πολίτη, κατοίκου αστικής περιοχής. Πέρα από την υποδοχή και τη φιλοξενία του επισκέπτη </a:t>
            </a:r>
            <a:r>
              <a:rPr lang="el-GR" dirty="0" smtClean="0"/>
              <a:t>προβλέπεται </a:t>
            </a:r>
            <a:r>
              <a:rPr lang="el-GR" dirty="0" smtClean="0"/>
              <a:t>και η ενεργή συμμετοχή του τουρίστα σε ένα σύνολο δραστηριοτήτων. </a:t>
            </a:r>
            <a:endParaRPr lang="el-GR" dirty="0" smtClean="0"/>
          </a:p>
          <a:p>
            <a:pPr algn="just"/>
            <a:r>
              <a:rPr lang="el-GR" dirty="0" smtClean="0"/>
              <a:t>Όπως:</a:t>
            </a:r>
            <a:endParaRPr lang="el-GR" dirty="0" smtClean="0"/>
          </a:p>
          <a:p>
            <a:pPr marL="342900" lvl="0" indent="-342900" algn="just">
              <a:buFont typeface="+mj-lt"/>
              <a:buAutoNum type="arabicPeriod"/>
            </a:pPr>
            <a:r>
              <a:rPr lang="el-GR" dirty="0" smtClean="0"/>
              <a:t>αγροτικές δραστηριότητες (συμμετοχή στις εργασίες),</a:t>
            </a:r>
          </a:p>
          <a:p>
            <a:pPr marL="342900" lvl="0" indent="-342900" algn="just">
              <a:buFont typeface="+mj-lt"/>
              <a:buAutoNum type="arabicPeriod"/>
            </a:pPr>
            <a:r>
              <a:rPr lang="el-GR" dirty="0" smtClean="0"/>
              <a:t>παρατήρηση οικοσυστήματος (πουλιών, πανίδας, χλωρίδας, επισκέψεις υγροβιότοπων, </a:t>
            </a:r>
            <a:r>
              <a:rPr lang="el-GR" dirty="0" err="1" smtClean="0"/>
              <a:t>κ.λ.π</a:t>
            </a:r>
            <a:r>
              <a:rPr lang="el-GR" dirty="0" smtClean="0"/>
              <a:t>)</a:t>
            </a:r>
          </a:p>
          <a:p>
            <a:pPr marL="342900" lvl="0" indent="-342900" algn="just">
              <a:buFont typeface="+mj-lt"/>
              <a:buAutoNum type="arabicPeriod"/>
            </a:pPr>
            <a:r>
              <a:rPr lang="el-GR" dirty="0" smtClean="0"/>
              <a:t>αθλήματα περιπέτειας (</a:t>
            </a:r>
            <a:r>
              <a:rPr lang="el-GR" dirty="0" err="1" smtClean="0"/>
              <a:t>π.χ</a:t>
            </a:r>
            <a:r>
              <a:rPr lang="el-GR" dirty="0" smtClean="0"/>
              <a:t> </a:t>
            </a:r>
            <a:r>
              <a:rPr lang="el-GR" dirty="0" err="1" smtClean="0"/>
              <a:t>ράφτινγκ</a:t>
            </a:r>
            <a:r>
              <a:rPr lang="el-GR" dirty="0" smtClean="0"/>
              <a:t>, πεζοπορία </a:t>
            </a:r>
            <a:r>
              <a:rPr lang="el-GR" dirty="0" err="1" smtClean="0"/>
              <a:t>κ.λ.π</a:t>
            </a:r>
            <a:r>
              <a:rPr lang="el-GR" dirty="0" smtClean="0"/>
              <a:t>),πολιτιστικές </a:t>
            </a:r>
            <a:r>
              <a:rPr lang="el-GR" dirty="0" smtClean="0"/>
              <a:t>περιηγήσεις (</a:t>
            </a:r>
            <a:r>
              <a:rPr lang="el-GR" dirty="0" err="1" smtClean="0"/>
              <a:t>π.χ</a:t>
            </a:r>
            <a:r>
              <a:rPr lang="el-GR" dirty="0" smtClean="0"/>
              <a:t> επισκέψεις σε μοναστήρια, εκκλησίες, λαογραφία μουσεία, κ.ά., παραδοσιακούς οικισμούς, αρχαιολογικούς χώρους).</a:t>
            </a:r>
          </a:p>
          <a:p>
            <a:pPr marL="342900" lvl="0" indent="-342900" algn="just">
              <a:buFont typeface="+mj-lt"/>
              <a:buAutoNum type="arabicPeriod"/>
            </a:pPr>
            <a:r>
              <a:rPr lang="el-GR" dirty="0" smtClean="0"/>
              <a:t>διάφορα μαθήματα (</a:t>
            </a:r>
            <a:r>
              <a:rPr lang="el-GR" dirty="0" err="1" smtClean="0"/>
              <a:t>π.χ</a:t>
            </a:r>
            <a:r>
              <a:rPr lang="el-GR" dirty="0" smtClean="0"/>
              <a:t> μαθήματα αργαλειού, ελληνικών χορών, γαστρονομίας - ελληνικής κουζίνας, γευσιγνωσία, οινοποιεία, τοπικά προϊόντα, </a:t>
            </a:r>
            <a:r>
              <a:rPr lang="el-GR" dirty="0" err="1" smtClean="0"/>
              <a:t>κ.λ.π</a:t>
            </a:r>
            <a:r>
              <a:rPr lang="el-GR" dirty="0" smtClean="0"/>
              <a:t>)</a:t>
            </a:r>
          </a:p>
        </p:txBody>
      </p:sp>
      <p:sp>
        <p:nvSpPr>
          <p:cNvPr id="7" name="6 - Θέση αριθμού διαφάνειας"/>
          <p:cNvSpPr>
            <a:spLocks noGrp="1"/>
          </p:cNvSpPr>
          <p:nvPr>
            <p:ph type="sldNum" sz="quarter" idx="12"/>
          </p:nvPr>
        </p:nvSpPr>
        <p:spPr/>
        <p:txBody>
          <a:bodyPr/>
          <a:lstStyle/>
          <a:p>
            <a:fld id="{6294C92D-0306-4E69-9CD3-20855E849650}" type="slidenum">
              <a:rPr kumimoji="0" lang="en-US" smtClean="0"/>
              <a:pPr/>
              <a:t>7</a:t>
            </a:fld>
            <a:endParaRPr kumimoji="0"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28728" y="285728"/>
            <a:ext cx="7498080" cy="1143000"/>
          </a:xfrm>
        </p:spPr>
        <p:txBody>
          <a:bodyPr/>
          <a:lstStyle/>
          <a:p>
            <a:r>
              <a:rPr lang="el-GR" dirty="0" smtClean="0"/>
              <a:t>Τουρισμός και Αγροτουρισμός</a:t>
            </a:r>
            <a:endParaRPr lang="el-GR" dirty="0"/>
          </a:p>
        </p:txBody>
      </p:sp>
      <p:pic>
        <p:nvPicPr>
          <p:cNvPr id="4" name="Picture 2" descr="logo"/>
          <p:cNvPicPr>
            <a:picLocks noChangeAspect="1" noChangeArrowheads="1"/>
          </p:cNvPicPr>
          <p:nvPr/>
        </p:nvPicPr>
        <p:blipFill>
          <a:blip r:embed="rId2"/>
          <a:srcRect/>
          <a:stretch>
            <a:fillRect/>
          </a:stretch>
        </p:blipFill>
        <p:spPr bwMode="auto">
          <a:xfrm rot="16200000">
            <a:off x="-1852642" y="3495660"/>
            <a:ext cx="4953000" cy="533400"/>
          </a:xfrm>
          <a:prstGeom prst="rect">
            <a:avLst/>
          </a:prstGeom>
          <a:noFill/>
        </p:spPr>
      </p:pic>
      <p:sp>
        <p:nvSpPr>
          <p:cNvPr id="6" name="5 - TextBox"/>
          <p:cNvSpPr txBox="1"/>
          <p:nvPr/>
        </p:nvSpPr>
        <p:spPr>
          <a:xfrm rot="16200000">
            <a:off x="-1065499" y="5423169"/>
            <a:ext cx="2500330" cy="369332"/>
          </a:xfrm>
          <a:prstGeom prst="rect">
            <a:avLst/>
          </a:prstGeom>
          <a:noFill/>
        </p:spPr>
        <p:txBody>
          <a:bodyPr wrap="square" rtlCol="0">
            <a:spAutoFit/>
          </a:bodyPr>
          <a:lstStyle/>
          <a:p>
            <a:r>
              <a:rPr lang="el-GR" b="1" dirty="0" smtClean="0"/>
              <a:t>Γρεβενά 2018</a:t>
            </a:r>
            <a:endParaRPr lang="el-GR" b="1" dirty="0"/>
          </a:p>
        </p:txBody>
      </p:sp>
      <p:sp>
        <p:nvSpPr>
          <p:cNvPr id="8" name="7 - TextBox"/>
          <p:cNvSpPr txBox="1"/>
          <p:nvPr/>
        </p:nvSpPr>
        <p:spPr>
          <a:xfrm>
            <a:off x="1357290" y="1357299"/>
            <a:ext cx="7572428" cy="3416320"/>
          </a:xfrm>
          <a:prstGeom prst="rect">
            <a:avLst/>
          </a:prstGeom>
          <a:noFill/>
        </p:spPr>
        <p:txBody>
          <a:bodyPr wrap="square" rtlCol="0">
            <a:spAutoFit/>
          </a:bodyPr>
          <a:lstStyle/>
          <a:p>
            <a:pPr algn="just"/>
            <a:r>
              <a:rPr lang="el-GR" b="1" dirty="0" smtClean="0"/>
              <a:t>Αγροτουρισμός</a:t>
            </a:r>
            <a:r>
              <a:rPr lang="en-US" b="1" dirty="0" smtClean="0"/>
              <a:t>:</a:t>
            </a:r>
            <a:endParaRPr lang="el-GR" b="1" dirty="0" smtClean="0"/>
          </a:p>
          <a:p>
            <a:pPr algn="just"/>
            <a:r>
              <a:rPr lang="el-GR" dirty="0" smtClean="0"/>
              <a:t>Η </a:t>
            </a:r>
            <a:r>
              <a:rPr lang="el-GR" b="1" dirty="0" smtClean="0"/>
              <a:t>βασική</a:t>
            </a:r>
            <a:r>
              <a:rPr lang="el-GR" dirty="0" smtClean="0"/>
              <a:t> </a:t>
            </a:r>
            <a:r>
              <a:rPr lang="el-GR" b="1" dirty="0" smtClean="0"/>
              <a:t>ιδιαιτερότητα</a:t>
            </a:r>
            <a:r>
              <a:rPr lang="el-GR" dirty="0" smtClean="0"/>
              <a:t> της πρακτικής αυτής της μορφής τουρισμού στις ανεπτυγμένες αγροτουριστικά χώρες (Ισπανία, Γερμανία, Γαλλία) είναι πως </a:t>
            </a:r>
            <a:r>
              <a:rPr lang="el-GR" b="1" dirty="0" smtClean="0"/>
              <a:t>βασίζεται σε διαμονή σε φάρμες στο ύπαιθρο</a:t>
            </a:r>
            <a:r>
              <a:rPr lang="el-GR" dirty="0" smtClean="0"/>
              <a:t>, κάτι το οποίο δεν υπάρχει στον αντίστοιχο βαθμό στην Ελλάδα, αν και διαθέτει μεγάλο αξιοποιήσιμο κεφάλαιο προς αξιοποίηση (λαϊκός και πολιτιστικός πλούτος, γεωφυσικά στοιχεία, κ.τ.λ.) και με τις κατάλληλες προσαρμογές στα δεδομένα του Ελληνικού τοπίου, ο Ελληνικός Αγροτουρισμός μπορεί να βρεθεί σε ανταγωνιστική θέση συμβάλλοντας έτσι στην </a:t>
            </a:r>
            <a:r>
              <a:rPr lang="el-GR" b="1" dirty="0" smtClean="0"/>
              <a:t>προστασία του φυσικού περιβάλλοντος και της πολιτιστικής κληρονομιάς</a:t>
            </a:r>
            <a:r>
              <a:rPr lang="el-GR" dirty="0" smtClean="0"/>
              <a:t>, ενώ παράλληλα </a:t>
            </a:r>
            <a:r>
              <a:rPr lang="el-GR" b="1" dirty="0" smtClean="0"/>
              <a:t>ενισχύει το εισόδημα των κατοίκων στις περιοχές-προορισμούς</a:t>
            </a:r>
            <a:r>
              <a:rPr lang="el-GR" dirty="0" smtClean="0"/>
              <a:t>.</a:t>
            </a:r>
          </a:p>
          <a:p>
            <a:r>
              <a:rPr lang="el-GR" dirty="0" smtClean="0"/>
              <a:t> </a:t>
            </a:r>
            <a:endParaRPr lang="el-GR" dirty="0" smtClean="0"/>
          </a:p>
        </p:txBody>
      </p:sp>
      <p:sp>
        <p:nvSpPr>
          <p:cNvPr id="7" name="6 - Θέση αριθμού διαφάνειας"/>
          <p:cNvSpPr>
            <a:spLocks noGrp="1"/>
          </p:cNvSpPr>
          <p:nvPr>
            <p:ph type="sldNum" sz="quarter" idx="12"/>
          </p:nvPr>
        </p:nvSpPr>
        <p:spPr/>
        <p:txBody>
          <a:bodyPr/>
          <a:lstStyle/>
          <a:p>
            <a:fld id="{6294C92D-0306-4E69-9CD3-20855E849650}" type="slidenum">
              <a:rPr kumimoji="0" lang="en-US" smtClean="0"/>
              <a:pPr/>
              <a:t>8</a:t>
            </a:fld>
            <a:endParaRPr kumimoji="0"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14282" y="285728"/>
            <a:ext cx="9501254" cy="1143000"/>
          </a:xfrm>
        </p:spPr>
        <p:txBody>
          <a:bodyPr>
            <a:noAutofit/>
          </a:bodyPr>
          <a:lstStyle/>
          <a:p>
            <a:pPr lvl="1" algn="ctr"/>
            <a:r>
              <a:rPr lang="el-GR" sz="4300" dirty="0" smtClean="0">
                <a:effectLst>
                  <a:outerShdw blurRad="38100" dist="38100" dir="2700000" algn="tl">
                    <a:srgbClr val="000000">
                      <a:alpha val="43137"/>
                    </a:srgbClr>
                  </a:outerShdw>
                </a:effectLst>
                <a:latin typeface="+mj-lt"/>
              </a:rPr>
              <a:t>Οικονομική σημασία του </a:t>
            </a:r>
            <a:br>
              <a:rPr lang="el-GR" sz="4300" dirty="0" smtClean="0">
                <a:effectLst>
                  <a:outerShdw blurRad="38100" dist="38100" dir="2700000" algn="tl">
                    <a:srgbClr val="000000">
                      <a:alpha val="43137"/>
                    </a:srgbClr>
                  </a:outerShdw>
                </a:effectLst>
                <a:latin typeface="+mj-lt"/>
              </a:rPr>
            </a:br>
            <a:r>
              <a:rPr lang="el-GR" sz="4300" dirty="0" smtClean="0">
                <a:effectLst>
                  <a:outerShdw blurRad="38100" dist="38100" dir="2700000" algn="tl">
                    <a:srgbClr val="000000">
                      <a:alpha val="43137"/>
                    </a:srgbClr>
                  </a:outerShdw>
                </a:effectLst>
                <a:latin typeface="+mj-lt"/>
              </a:rPr>
              <a:t>Τουρισμού και του Αγροτουρισμού </a:t>
            </a:r>
            <a:endParaRPr lang="el-GR" sz="4300" dirty="0" smtClean="0">
              <a:effectLst>
                <a:outerShdw blurRad="38100" dist="38100" dir="2700000" algn="tl">
                  <a:srgbClr val="000000">
                    <a:alpha val="43137"/>
                  </a:srgbClr>
                </a:outerShdw>
              </a:effectLst>
              <a:latin typeface="+mj-lt"/>
            </a:endParaRPr>
          </a:p>
        </p:txBody>
      </p:sp>
      <p:pic>
        <p:nvPicPr>
          <p:cNvPr id="4" name="Picture 2" descr="logo"/>
          <p:cNvPicPr>
            <a:picLocks noChangeAspect="1" noChangeArrowheads="1"/>
          </p:cNvPicPr>
          <p:nvPr/>
        </p:nvPicPr>
        <p:blipFill>
          <a:blip r:embed="rId2"/>
          <a:srcRect/>
          <a:stretch>
            <a:fillRect/>
          </a:stretch>
        </p:blipFill>
        <p:spPr bwMode="auto">
          <a:xfrm rot="16200000">
            <a:off x="-1852642" y="3495660"/>
            <a:ext cx="4953000" cy="533400"/>
          </a:xfrm>
          <a:prstGeom prst="rect">
            <a:avLst/>
          </a:prstGeom>
          <a:noFill/>
        </p:spPr>
      </p:pic>
      <p:sp>
        <p:nvSpPr>
          <p:cNvPr id="6" name="5 - TextBox"/>
          <p:cNvSpPr txBox="1"/>
          <p:nvPr/>
        </p:nvSpPr>
        <p:spPr>
          <a:xfrm rot="16200000">
            <a:off x="-1065499" y="5423169"/>
            <a:ext cx="2500330" cy="369332"/>
          </a:xfrm>
          <a:prstGeom prst="rect">
            <a:avLst/>
          </a:prstGeom>
          <a:noFill/>
        </p:spPr>
        <p:txBody>
          <a:bodyPr wrap="square" rtlCol="0">
            <a:spAutoFit/>
          </a:bodyPr>
          <a:lstStyle/>
          <a:p>
            <a:r>
              <a:rPr lang="el-GR" b="1" dirty="0" smtClean="0"/>
              <a:t>Γρεβενά 2018</a:t>
            </a:r>
            <a:endParaRPr lang="el-GR" b="1" dirty="0"/>
          </a:p>
        </p:txBody>
      </p:sp>
      <p:sp>
        <p:nvSpPr>
          <p:cNvPr id="8" name="7 - TextBox"/>
          <p:cNvSpPr txBox="1"/>
          <p:nvPr/>
        </p:nvSpPr>
        <p:spPr>
          <a:xfrm>
            <a:off x="1357290" y="2357430"/>
            <a:ext cx="7572428" cy="2585323"/>
          </a:xfrm>
          <a:prstGeom prst="rect">
            <a:avLst/>
          </a:prstGeom>
          <a:noFill/>
        </p:spPr>
        <p:txBody>
          <a:bodyPr wrap="square" rtlCol="0">
            <a:spAutoFit/>
          </a:bodyPr>
          <a:lstStyle/>
          <a:p>
            <a:pPr algn="just"/>
            <a:r>
              <a:rPr lang="el-GR" b="1" dirty="0" smtClean="0"/>
              <a:t>Οικονομική σημασία  του Τουρισμού</a:t>
            </a:r>
            <a:r>
              <a:rPr lang="en-US" b="1" dirty="0" smtClean="0"/>
              <a:t>:</a:t>
            </a:r>
            <a:endParaRPr lang="el-GR" b="1" dirty="0" smtClean="0"/>
          </a:p>
          <a:p>
            <a:pPr marL="342900" indent="-342900" algn="just">
              <a:buFont typeface="+mj-lt"/>
              <a:buAutoNum type="arabicPeriod"/>
            </a:pPr>
            <a:r>
              <a:rPr lang="el-GR" dirty="0" smtClean="0"/>
              <a:t>στη δημιουργία </a:t>
            </a:r>
            <a:r>
              <a:rPr lang="el-GR" b="1" dirty="0" smtClean="0"/>
              <a:t>νέων θέσεων εργασίας </a:t>
            </a:r>
          </a:p>
          <a:p>
            <a:pPr marL="342900" indent="-342900" algn="just">
              <a:buFont typeface="+mj-lt"/>
              <a:buAutoNum type="arabicPeriod"/>
            </a:pPr>
            <a:r>
              <a:rPr lang="el-GR" dirty="0" smtClean="0"/>
              <a:t>στη </a:t>
            </a:r>
            <a:r>
              <a:rPr lang="el-GR" dirty="0" smtClean="0"/>
              <a:t>δημιουργία </a:t>
            </a:r>
            <a:r>
              <a:rPr lang="el-GR" b="1" dirty="0" smtClean="0"/>
              <a:t>εισοδήματος - εσόδων </a:t>
            </a:r>
          </a:p>
          <a:p>
            <a:pPr marL="342900" indent="-342900" algn="just">
              <a:buFont typeface="+mj-lt"/>
              <a:buAutoNum type="arabicPeriod"/>
            </a:pPr>
            <a:r>
              <a:rPr lang="el-GR" dirty="0" smtClean="0"/>
              <a:t>στην </a:t>
            </a:r>
            <a:r>
              <a:rPr lang="el-GR" dirty="0" smtClean="0"/>
              <a:t>πραγματοποίηση </a:t>
            </a:r>
            <a:r>
              <a:rPr lang="el-GR" b="1" dirty="0" smtClean="0"/>
              <a:t>επενδύσεων για ανάπτυξη υποδομών </a:t>
            </a:r>
            <a:r>
              <a:rPr lang="el-GR" dirty="0" smtClean="0"/>
              <a:t>(τουριστικών και μη) </a:t>
            </a:r>
          </a:p>
          <a:p>
            <a:pPr marL="342900" indent="-342900" algn="just">
              <a:buFont typeface="+mj-lt"/>
              <a:buAutoNum type="arabicPeriod"/>
            </a:pPr>
            <a:r>
              <a:rPr lang="el-GR" dirty="0" smtClean="0"/>
              <a:t>στη </a:t>
            </a:r>
            <a:r>
              <a:rPr lang="el-GR" dirty="0" smtClean="0"/>
              <a:t>συμμετοχή της τουριστικής παραγωγής στο </a:t>
            </a:r>
            <a:r>
              <a:rPr lang="el-GR" b="1" dirty="0" smtClean="0"/>
              <a:t>Α.Ε.Π. </a:t>
            </a:r>
            <a:endParaRPr lang="el-GR" dirty="0" smtClean="0"/>
          </a:p>
          <a:p>
            <a:pPr marL="342900" indent="-342900" algn="just">
              <a:buFont typeface="+mj-lt"/>
              <a:buAutoNum type="arabicPeriod"/>
            </a:pPr>
            <a:r>
              <a:rPr lang="el-GR" dirty="0" smtClean="0"/>
              <a:t>στη </a:t>
            </a:r>
            <a:r>
              <a:rPr lang="el-GR" dirty="0" smtClean="0"/>
              <a:t>συνεισφορά της τουριστικής δραστηριότητας στους </a:t>
            </a:r>
            <a:r>
              <a:rPr lang="el-GR" b="1" dirty="0" smtClean="0"/>
              <a:t>εθνικούς φόρους </a:t>
            </a:r>
          </a:p>
          <a:p>
            <a:pPr marL="342900" indent="-342900" algn="just"/>
            <a:r>
              <a:rPr lang="el-GR" b="1" dirty="0" smtClean="0"/>
              <a:t> </a:t>
            </a:r>
            <a:endParaRPr lang="el-GR" b="1" dirty="0" smtClean="0"/>
          </a:p>
        </p:txBody>
      </p:sp>
      <p:sp>
        <p:nvSpPr>
          <p:cNvPr id="7" name="6 - Θέση αριθμού διαφάνειας"/>
          <p:cNvSpPr>
            <a:spLocks noGrp="1"/>
          </p:cNvSpPr>
          <p:nvPr>
            <p:ph type="sldNum" sz="quarter" idx="12"/>
          </p:nvPr>
        </p:nvSpPr>
        <p:spPr/>
        <p:txBody>
          <a:bodyPr/>
          <a:lstStyle/>
          <a:p>
            <a:fld id="{6294C92D-0306-4E69-9CD3-20855E849650}" type="slidenum">
              <a:rPr kumimoji="0" lang="en-US" smtClean="0"/>
              <a:pPr/>
              <a:t>9</a:t>
            </a:fld>
            <a:endParaRPr kumimoji="0" 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1374</TotalTime>
  <Words>683</Words>
  <Application>Microsoft Office PowerPoint</Application>
  <PresentationFormat>Προβολή στην οθόνη (4:3)</PresentationFormat>
  <Paragraphs>254</Paragraphs>
  <Slides>23</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23</vt:i4>
      </vt:variant>
    </vt:vector>
  </HeadingPairs>
  <TitlesOfParts>
    <vt:vector size="24" baseType="lpstr">
      <vt:lpstr>Solstice</vt:lpstr>
      <vt:lpstr>Διαφάνεια 1</vt:lpstr>
      <vt:lpstr>Εισαγωγή στον Τουρισμό</vt:lpstr>
      <vt:lpstr>Εισαγωγή στον Τουρισμό</vt:lpstr>
      <vt:lpstr>Τουρισμός και Αγροτουρισμός</vt:lpstr>
      <vt:lpstr>Τουρισμός και Αγροτουρισμός</vt:lpstr>
      <vt:lpstr>Τουρισμός και Αγροτουρισμός</vt:lpstr>
      <vt:lpstr>Τουρισμός και Αγροτουρισμός</vt:lpstr>
      <vt:lpstr>Τουρισμός και Αγροτουρισμός</vt:lpstr>
      <vt:lpstr>Οικονομική σημασία του  Τουρισμού και του Αγροτουρισμού </vt:lpstr>
      <vt:lpstr>Οικονομική σημασία του  Τουρισμού και του Αγροτουρισμού </vt:lpstr>
      <vt:lpstr>Οικονομική σημασία του  Τουρισμού και του Αγροτουρισμού </vt:lpstr>
      <vt:lpstr>Οικονομική σημασία του  Τουρισμού και του Αγροτουρισμού </vt:lpstr>
      <vt:lpstr>Οικονομική σημασία του  Τουρισμού και του Αγροτουρισμού </vt:lpstr>
      <vt:lpstr>Οικονομική σημασία του  Τουρισμού και του Αγροτουρισμού </vt:lpstr>
      <vt:lpstr>Οικονομική σημασία του  Τουρισμού και του Αγροτουρισμού </vt:lpstr>
      <vt:lpstr>Οικονομική σημασία του  Τουρισμού και του Αγροτουρισμού </vt:lpstr>
      <vt:lpstr>Οικονομική σημασία του  Τουρισμού και του Αγροτουρισμού </vt:lpstr>
      <vt:lpstr>Οικονομική σημασία του  Τουρισμού και του Αγροτουρισμού </vt:lpstr>
      <vt:lpstr>Οικονομική σημασία του  Τουρισμού και του Αγροτουρισμού </vt:lpstr>
      <vt:lpstr>Οικονομική σημασία του  Τουρισμού και του Αγροτουρισμού </vt:lpstr>
      <vt:lpstr>Οικονομική σημασία του  Τουρισμού και του Αγροτουρισμού </vt:lpstr>
      <vt:lpstr>Οικονομική σημασία του  Τουρισμού και του Αγροτουρισμού </vt:lpstr>
      <vt:lpstr>Οικονομική σημασία του  Τουρισμού και του Αγροτουρισμού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User</dc:creator>
  <cp:lastModifiedBy>User</cp:lastModifiedBy>
  <cp:revision>33</cp:revision>
  <dcterms:created xsi:type="dcterms:W3CDTF">2018-10-07T15:22:31Z</dcterms:created>
  <dcterms:modified xsi:type="dcterms:W3CDTF">2018-10-08T14:17:20Z</dcterms:modified>
</cp:coreProperties>
</file>