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9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2" r:id="rId12"/>
    <p:sldId id="267" r:id="rId13"/>
    <p:sldId id="268" r:id="rId14"/>
    <p:sldId id="283" r:id="rId15"/>
    <p:sldId id="284" r:id="rId16"/>
    <p:sldId id="270" r:id="rId17"/>
    <p:sldId id="271" r:id="rId18"/>
    <p:sldId id="297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8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A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 autoAdjust="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DC6B1A-CEE2-456F-9342-210CD3BA8EAC}" type="datetimeFigureOut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CD2D8-CB73-4BFC-9629-ACBD5786A425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691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D2D8-CB73-4BFC-9629-ACBD5786A425}" type="slidenum">
              <a:rPr lang="el-GR" smtClean="0"/>
              <a:pPr/>
              <a:t>1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 to top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1CD2D8-CB73-4BFC-9629-ACBD5786A425}" type="slidenum">
              <a:rPr lang="el-GR" smtClean="0"/>
              <a:pPr/>
              <a:t>35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C352-24BF-471E-B672-D5AE0A95C046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070AD-5FE9-4E14-8EF4-00E6F3A81478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FC37BD-6F0B-4496-9BEE-9A301164C61F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A0962-D51D-4C76-B6FA-91690C42E2A6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10D6C-DB8B-4A2C-97F1-912D6D4C7691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55093-F714-4B0F-951B-33A8B045037B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A404-A1B7-4307-BBA9-6974FBD14A63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B586-19B8-4FF5-B244-006DACD4E28E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40F20-7539-446F-8094-47CDA5FB53FC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679E5F-9C87-456D-9E27-95831BBCCFF1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1D56C-D1D6-4A4A-AF00-B405107B6875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D1DD7-9170-45BE-BF78-F7D76A500A43}" type="datetime1">
              <a:rPr lang="el-GR" smtClean="0"/>
              <a:pPr/>
              <a:t>24/3/2020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7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060FE-0B94-400E-9105-BA7882BD8A4C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../UNITS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slide" Target="slide21.xml"/><Relationship Id="rId4" Type="http://schemas.openxmlformats.org/officeDocument/2006/relationships/slide" Target="slide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slide" Target="slide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7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0.xml"/><Relationship Id="rId5" Type="http://schemas.openxmlformats.org/officeDocument/2006/relationships/slide" Target="slide29.xml"/><Relationship Id="rId4" Type="http://schemas.openxmlformats.org/officeDocument/2006/relationships/slide" Target="slide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7" Type="http://schemas.openxmlformats.org/officeDocument/2006/relationships/image" Target="../media/image3.jpeg"/><Relationship Id="rId2" Type="http://schemas.openxmlformats.org/officeDocument/2006/relationships/slide" Target="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slide" Target="slide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5" descr="stairs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3214686"/>
            <a:ext cx="2871787" cy="227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85786" y="1071546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BUSINESS 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EA52D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357422" y="2428868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Comic Sans MS"/>
              </a:rPr>
              <a:t>First Steps at work</a:t>
            </a:r>
            <a:endParaRPr lang="el-GR" sz="2400" b="1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EA52D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pic>
        <p:nvPicPr>
          <p:cNvPr id="8" name="Picture 2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8148" y="5143512"/>
            <a:ext cx="10191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11" name="10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86182" y="592933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  <p:pic>
        <p:nvPicPr>
          <p:cNvPr id="12" name="11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7150907" y="6294977"/>
            <a:ext cx="413008" cy="713038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πεξήγηση με στρογγυλεμένο παραλληλόγραμμο"/>
          <p:cNvSpPr/>
          <p:nvPr/>
        </p:nvSpPr>
        <p:spPr>
          <a:xfrm>
            <a:off x="785786" y="1643050"/>
            <a:ext cx="5929354" cy="3786214"/>
          </a:xfrm>
          <a:prstGeom prst="wedgeRoundRectCallout">
            <a:avLst>
              <a:gd name="adj1" fmla="val -20584"/>
              <a:gd name="adj2" fmla="val 55489"/>
              <a:gd name="adj3" fmla="val 16667"/>
            </a:avLst>
          </a:prstGeom>
          <a:noFill/>
          <a:ln w="38100">
            <a:solidFill>
              <a:srgbClr val="6EA5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596" y="500042"/>
            <a:ext cx="22252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rgbClr val="6EA52D"/>
                </a:solidFill>
                <a:latin typeface="Comic Sans MS" pitchFamily="66" charset="0"/>
              </a:rPr>
              <a:t>KEY WORDS </a:t>
            </a: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72264" y="6143644"/>
            <a:ext cx="2133600" cy="365125"/>
          </a:xfrm>
        </p:spPr>
        <p:txBody>
          <a:bodyPr/>
          <a:lstStyle/>
          <a:p>
            <a:fld id="{B92060FE-0B94-400E-9105-BA7882BD8A4C}" type="slidenum">
              <a:rPr lang="el-GR" smtClean="0"/>
              <a:pPr/>
              <a:t>10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1571604" y="1643050"/>
            <a:ext cx="6500858" cy="3318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latin typeface="Comic Sans MS" pitchFamily="66" charset="0"/>
                <a:cs typeface="Arial" pitchFamily="34" charset="0"/>
              </a:rPr>
              <a:t>tomorrow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latin typeface="Comic Sans MS" pitchFamily="66" charset="0"/>
                <a:cs typeface="Arial" pitchFamily="34" charset="0"/>
              </a:rPr>
              <a:t>the day after tomorrow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latin typeface="Comic Sans MS" pitchFamily="66" charset="0"/>
                <a:cs typeface="Arial" pitchFamily="34" charset="0"/>
              </a:rPr>
              <a:t>next week/month/year ……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latin typeface="Comic Sans MS" pitchFamily="66" charset="0"/>
                <a:cs typeface="Arial" pitchFamily="34" charset="0"/>
              </a:rPr>
              <a:t>tonight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latin typeface="Comic Sans MS" pitchFamily="66" charset="0"/>
                <a:cs typeface="Arial" pitchFamily="34" charset="0"/>
              </a:rPr>
              <a:t>soon</a:t>
            </a:r>
          </a:p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latin typeface="Comic Sans MS" pitchFamily="66" charset="0"/>
                <a:cs typeface="Arial" pitchFamily="34" charset="0"/>
              </a:rPr>
              <a:t>in a week/month/year……</a:t>
            </a: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16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8" name="17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1000100" y="785794"/>
            <a:ext cx="7286676" cy="92869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2400" b="1" dirty="0" smtClean="0">
                <a:solidFill>
                  <a:srgbClr val="6EA52D"/>
                </a:solidFill>
                <a:latin typeface="Comic Sans MS" pitchFamily="66" charset="0"/>
              </a:rPr>
              <a:t>B. Developing Language</a:t>
            </a:r>
            <a:endParaRPr lang="el-GR" sz="24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6357958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357158" y="2357430"/>
            <a:ext cx="8215370" cy="1691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</a:rPr>
              <a:t>1.SCANNING/CHECKING YOUR UNDERSTANDING. Read the text carefully and decide whether the statements following are true or false.</a:t>
            </a:r>
            <a:endParaRPr lang="el-GR" sz="24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865287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293783" y="6294977"/>
            <a:ext cx="413008" cy="713038"/>
          </a:xfrm>
          <a:prstGeom prst="rect">
            <a:avLst/>
          </a:prstGeom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85720" y="1571612"/>
            <a:ext cx="8643998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3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Dear Ann,</a:t>
            </a:r>
            <a:endParaRPr lang="el-GR" sz="23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3" action="ppaction://hlinksldjump"/>
              </a:rPr>
              <a:t>Perhaps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I will join the staff of Aegean Company. Isn’t that good news? As you know, Aegean invested a lot of money last year and now it is one of the largest shipping companies in Greece. Its fleet includes 34 passenger ships certified by international 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4" action="ppaction://hlinksldjump"/>
              </a:rPr>
              <a:t>safety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and quality systems. The company is going to hire 20 new people in 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  <a:hlinkClick r:id="rId5" action="ppaction://hlinksldjump"/>
              </a:rPr>
              <a:t>inland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crews and management services and I hope I will be one of them.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12</a:t>
            </a:fld>
            <a:endParaRPr lang="el-GR" dirty="0"/>
          </a:p>
        </p:txBody>
      </p:sp>
      <p:pic>
        <p:nvPicPr>
          <p:cNvPr id="15" name="1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0076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15 - Ορθογώνιο"/>
          <p:cNvSpPr/>
          <p:nvPr/>
        </p:nvSpPr>
        <p:spPr>
          <a:xfrm>
            <a:off x="6572264" y="500042"/>
            <a:ext cx="23887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50100 </a:t>
            </a:r>
            <a:r>
              <a:rPr lang="en-US" sz="2000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Kozani</a:t>
            </a:r>
            <a:endParaRPr lang="el-GR" sz="20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17th May,  201</a:t>
            </a:r>
            <a:r>
              <a:rPr lang="el-GR" sz="20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8</a:t>
            </a:r>
            <a:endParaRPr lang="el-GR" dirty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πεξήγηση με στρογγυλεμένο παραλληλόγραμμο"/>
          <p:cNvSpPr/>
          <p:nvPr/>
        </p:nvSpPr>
        <p:spPr>
          <a:xfrm>
            <a:off x="2143108" y="3714752"/>
            <a:ext cx="5000660" cy="2071702"/>
          </a:xfrm>
          <a:prstGeom prst="wedgeRoundRectCallout">
            <a:avLst>
              <a:gd name="adj1" fmla="val -21128"/>
              <a:gd name="adj2" fmla="val 57517"/>
              <a:gd name="adj3" fmla="val 16667"/>
            </a:avLst>
          </a:prstGeom>
          <a:noFill/>
          <a:ln w="57150">
            <a:solidFill>
              <a:srgbClr val="6EA5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865287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428596" y="642918"/>
            <a:ext cx="82153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Comic Sans MS" pitchFamily="66" charset="0"/>
              </a:rPr>
              <a:t>I think it is too good to be </a:t>
            </a:r>
            <a:r>
              <a:rPr lang="en-US" sz="2400" dirty="0">
                <a:latin typeface="Comic Sans MS" pitchFamily="66" charset="0"/>
                <a:hlinkClick r:id="rId3" action="ppaction://hlinksldjump"/>
              </a:rPr>
              <a:t>true</a:t>
            </a:r>
            <a:r>
              <a:rPr lang="en-US" sz="2400" dirty="0">
                <a:latin typeface="Comic Sans MS" pitchFamily="66" charset="0"/>
              </a:rPr>
              <a:t>. I followed your advice and sent an application form to the manager, Mr Frank Smith.  Next Monday, at his request, I am having an interview. I’m going to see him and the company secretary, Mrs Susan Clark.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000232" y="3643314"/>
            <a:ext cx="5143536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very+adjective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→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positive meaning</a:t>
            </a:r>
            <a:endParaRPr kumimoji="0" lang="el-G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</a:t>
            </a: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The product is very expensive.</a:t>
            </a:r>
            <a:endParaRPr kumimoji="0" lang="el-G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(I can buy it.)</a:t>
            </a:r>
            <a:endParaRPr kumimoji="0" lang="el-G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too+adjective 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→</a:t>
            </a: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negative meaning</a:t>
            </a:r>
            <a:endParaRPr kumimoji="0" lang="el-G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The product is too expensive.</a:t>
            </a:r>
            <a:endParaRPr kumimoji="0" lang="el-G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Times New Roman" pitchFamily="18" charset="0"/>
                <a:cs typeface="Arial" pitchFamily="34" charset="0"/>
              </a:rPr>
              <a:t>(I can't buy it.)</a:t>
            </a: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71472" y="1428736"/>
            <a:ext cx="8143932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Of course I’m very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anxious</a:t>
            </a:r>
            <a:r>
              <a:rPr lang="en-US" sz="2400" dirty="0" smtClean="0">
                <a:latin typeface="Comic Sans MS" pitchFamily="66" charset="0"/>
              </a:rPr>
              <a:t>. I know that good preparation will help me </a:t>
            </a:r>
            <a:r>
              <a:rPr lang="en-US" sz="2400" dirty="0" smtClean="0">
                <a:latin typeface="Comic Sans MS" pitchFamily="66" charset="0"/>
                <a:hlinkClick r:id="rId4" action="ppaction://hlinksldjump"/>
              </a:rPr>
              <a:t>lessen</a:t>
            </a:r>
            <a:r>
              <a:rPr lang="en-US" sz="2400" dirty="0" smtClean="0">
                <a:latin typeface="Comic Sans MS" pitchFamily="66" charset="0"/>
              </a:rPr>
              <a:t> some of the stress involved in job interviews. </a:t>
            </a:r>
            <a:endParaRPr lang="el-GR" sz="2400" dirty="0" smtClean="0">
              <a:latin typeface="Comic Sans MS" pitchFamily="66" charset="0"/>
            </a:endParaRPr>
          </a:p>
          <a:p>
            <a:pPr algn="just"/>
            <a:endParaRPr lang="el-GR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I also know that the first impression I’ll make on my potential employer is definitely the most important. </a:t>
            </a: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14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29256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πεξήγηση με στρογγυλεμένο παραλληλόγραμμο"/>
          <p:cNvSpPr/>
          <p:nvPr/>
        </p:nvSpPr>
        <p:spPr>
          <a:xfrm>
            <a:off x="2357422" y="4214818"/>
            <a:ext cx="4143404" cy="1857388"/>
          </a:xfrm>
          <a:prstGeom prst="wedgeRoundRectCallout">
            <a:avLst/>
          </a:prstGeom>
          <a:noFill/>
          <a:ln w="57150">
            <a:solidFill>
              <a:srgbClr val="6EA5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71472" y="714357"/>
            <a:ext cx="821537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Does it really make a difference how I shall dress? I personally believe that clothes shouldn’t matter and that we shouldn’t judge people by what they wear.  Unfortunately, that’s not how the world works and as a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friend</a:t>
            </a:r>
            <a:r>
              <a:rPr lang="en-US" sz="2400" dirty="0" smtClean="0">
                <a:latin typeface="Comic Sans MS" pitchFamily="66" charset="0"/>
              </a:rPr>
              <a:t> told me the clothes we choose for a job interview reflect what we feel about the job.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00826" y="6215082"/>
            <a:ext cx="2133600" cy="365125"/>
          </a:xfrm>
        </p:spPr>
        <p:txBody>
          <a:bodyPr/>
          <a:lstStyle/>
          <a:p>
            <a:fld id="{B92060FE-0B94-400E-9105-BA7882BD8A4C}" type="slidenum">
              <a:rPr lang="el-GR" smtClean="0"/>
              <a:pPr/>
              <a:t>15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Ορθογώνιο"/>
          <p:cNvSpPr/>
          <p:nvPr/>
        </p:nvSpPr>
        <p:spPr>
          <a:xfrm>
            <a:off x="2643174" y="4286256"/>
            <a:ext cx="4572000" cy="16962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w</a:t>
            </a:r>
            <a:r>
              <a:rPr lang="en-US" sz="24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ear=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have on the body          </a:t>
            </a:r>
            <a:endParaRPr lang="el-GR" sz="2400" dirty="0" smtClean="0">
              <a:latin typeface="Comic Sans MS" pitchFamily="66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put on= 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start wearing</a:t>
            </a: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take off=</a:t>
            </a:r>
            <a:r>
              <a:rPr lang="en-US" sz="24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remove clothes</a:t>
            </a:r>
            <a:endParaRPr lang="el-GR" sz="2400" dirty="0"/>
          </a:p>
        </p:txBody>
      </p:sp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πεξήγηση με στρογγυλεμένο παραλληλόγραμμο"/>
          <p:cNvSpPr/>
          <p:nvPr/>
        </p:nvSpPr>
        <p:spPr>
          <a:xfrm>
            <a:off x="2571736" y="4429132"/>
            <a:ext cx="4000528" cy="1785950"/>
          </a:xfrm>
          <a:prstGeom prst="wedgeRoundRectCallout">
            <a:avLst/>
          </a:prstGeom>
          <a:noFill/>
          <a:ln w="38100">
            <a:solidFill>
              <a:srgbClr val="6EA5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93672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293783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428596" y="500042"/>
            <a:ext cx="84296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What are they going to ask me? They are surely going to test my English, first of all. My primary concern is how to turn the interview into a job. If they ask me what sort of job I have in mind, I will </a:t>
            </a:r>
            <a:r>
              <a:rPr lang="en-US" sz="2400" dirty="0" smtClean="0">
                <a:latin typeface="Comic Sans MS" pitchFamily="66" charset="0"/>
                <a:hlinkClick r:id="rId3" action="ppaction://hlinksldjump"/>
              </a:rPr>
              <a:t>accept</a:t>
            </a:r>
            <a:r>
              <a:rPr lang="en-US" sz="2400" dirty="0" smtClean="0">
                <a:latin typeface="Comic Sans MS" pitchFamily="66" charset="0"/>
              </a:rPr>
              <a:t> any work, as I want to gain enough experience in business generally. I will happily start right from the bottom and work through all the departments.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16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- Ορθογώνιο"/>
          <p:cNvSpPr/>
          <p:nvPr/>
        </p:nvSpPr>
        <p:spPr>
          <a:xfrm>
            <a:off x="2571736" y="435769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enough+noun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He's got </a:t>
            </a:r>
            <a:r>
              <a:rPr lang="en-US" sz="20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enough </a:t>
            </a:r>
            <a:r>
              <a:rPr lang="en-US" sz="20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money.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adjective+enough</a:t>
            </a:r>
            <a:endParaRPr lang="el-GR" sz="20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000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          He's rich </a:t>
            </a:r>
            <a:r>
              <a:rPr lang="en-US" sz="2000" b="1" dirty="0" smtClean="0">
                <a:latin typeface="Comic Sans MS" pitchFamily="66" charset="0"/>
                <a:ea typeface="Times New Roman" pitchFamily="18" charset="0"/>
                <a:cs typeface="Arial" pitchFamily="34" charset="0"/>
              </a:rPr>
              <a:t>enough.</a:t>
            </a:r>
            <a:endParaRPr lang="el-GR" sz="2000" dirty="0"/>
          </a:p>
        </p:txBody>
      </p:sp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184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sz="2400" dirty="0">
              <a:latin typeface="Comic Sans MS" pitchFamily="66" charset="0"/>
            </a:endParaRPr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2241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079469" y="6294977"/>
            <a:ext cx="413008" cy="713038"/>
          </a:xfrm>
          <a:prstGeom prst="rect">
            <a:avLst/>
          </a:prstGeom>
        </p:spPr>
      </p:pic>
      <p:sp>
        <p:nvSpPr>
          <p:cNvPr id="7" name="6 - Ορθογώνιο"/>
          <p:cNvSpPr/>
          <p:nvPr/>
        </p:nvSpPr>
        <p:spPr>
          <a:xfrm>
            <a:off x="428596" y="857232"/>
            <a:ext cx="828680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Comic Sans MS" pitchFamily="66" charset="0"/>
              </a:rPr>
              <a:t>I’m </a:t>
            </a:r>
            <a:r>
              <a:rPr lang="en-US" sz="2400" dirty="0">
                <a:latin typeface="Comic Sans MS" pitchFamily="66" charset="0"/>
                <a:hlinkClick r:id="rId3" action="ppaction://hlinksldjump"/>
              </a:rPr>
              <a:t>afraid</a:t>
            </a:r>
            <a:r>
              <a:rPr lang="en-US" sz="2400" dirty="0">
                <a:latin typeface="Comic Sans MS" pitchFamily="66" charset="0"/>
              </a:rPr>
              <a:t> I will find the work too </a:t>
            </a:r>
            <a:r>
              <a:rPr lang="en-US" sz="2400" dirty="0">
                <a:latin typeface="Comic Sans MS" pitchFamily="66" charset="0"/>
                <a:hlinkClick r:id="rId4" action="ppaction://hlinksldjump"/>
              </a:rPr>
              <a:t>monotonous</a:t>
            </a:r>
            <a:r>
              <a:rPr lang="en-US" sz="2400" dirty="0">
                <a:latin typeface="Comic Sans MS" pitchFamily="66" charset="0"/>
              </a:rPr>
              <a:t> at the beginning, but I am sure there will be a good </a:t>
            </a:r>
            <a:r>
              <a:rPr lang="en-US" sz="2400" dirty="0">
                <a:latin typeface="Comic Sans MS" pitchFamily="66" charset="0"/>
                <a:hlinkClick r:id="rId5" action="ppaction://hlinksldjump"/>
              </a:rPr>
              <a:t>chance</a:t>
            </a:r>
            <a:r>
              <a:rPr lang="en-US" sz="2400" dirty="0">
                <a:latin typeface="Comic Sans MS" pitchFamily="66" charset="0"/>
              </a:rPr>
              <a:t> of promotion later. The salary won’t be high enough.  In fact, it will be quite low, but I’m sure I will be able to afford my monthly expenses and not continue to borrow from my parents. I hope, they will give me a rise if I prove </a:t>
            </a:r>
            <a:r>
              <a:rPr lang="en-US" sz="2400" dirty="0">
                <a:latin typeface="Comic Sans MS" pitchFamily="66" charset="0"/>
                <a:hlinkClick r:id="rId6" action="ppaction://hlinksldjump"/>
              </a:rPr>
              <a:t>satisfactory</a:t>
            </a:r>
            <a:r>
              <a:rPr lang="en-US" sz="2400" dirty="0">
                <a:latin typeface="Comic Sans MS" pitchFamily="66" charset="0"/>
              </a:rPr>
              <a:t>. If that happens, I may spend more on clothing or save an amount for future needs.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17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5008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πεξήγηση με στρογγυλεμένο παραλληλόγραμμο"/>
          <p:cNvSpPr/>
          <p:nvPr/>
        </p:nvSpPr>
        <p:spPr>
          <a:xfrm>
            <a:off x="3929058" y="4286256"/>
            <a:ext cx="3714776" cy="1714512"/>
          </a:xfrm>
          <a:prstGeom prst="wedgeRoundRectCallout">
            <a:avLst/>
          </a:prstGeom>
          <a:noFill/>
          <a:ln w="38100">
            <a:solidFill>
              <a:srgbClr val="6EA5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" name="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18</a:t>
            </a:fld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14282" y="285728"/>
            <a:ext cx="871543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 smtClean="0">
                <a:latin typeface="Comic Sans MS"/>
                <a:ea typeface="Times New Roman"/>
                <a:cs typeface="Arial"/>
              </a:rPr>
              <a:t>Anyway, what I need from you is some </a:t>
            </a:r>
            <a:r>
              <a:rPr lang="en-US" sz="2400" dirty="0" smtClean="0">
                <a:latin typeface="Comic Sans MS"/>
                <a:ea typeface="Times New Roman"/>
                <a:cs typeface="Arial"/>
                <a:hlinkClick r:id="rId2" action="ppaction://hlinksldjump"/>
              </a:rPr>
              <a:t>help</a:t>
            </a:r>
            <a:r>
              <a:rPr lang="en-US" sz="2400" dirty="0" smtClean="0">
                <a:latin typeface="Comic Sans MS"/>
                <a:ea typeface="Times New Roman"/>
                <a:cs typeface="Arial"/>
              </a:rPr>
              <a:t> for the interview. I know you have a lot of experience on that and </a:t>
            </a:r>
            <a:r>
              <a:rPr lang="en-US" sz="2400" dirty="0" smtClean="0">
                <a:latin typeface="Comic Sans MS"/>
                <a:ea typeface="Times New Roman"/>
                <a:cs typeface="Arial"/>
                <a:hlinkClick r:id="rId3" action="ppaction://hlinksldjump"/>
              </a:rPr>
              <a:t>besides</a:t>
            </a:r>
            <a:r>
              <a:rPr lang="en-US" sz="2400" dirty="0" smtClean="0">
                <a:latin typeface="Comic Sans MS"/>
                <a:ea typeface="Times New Roman"/>
                <a:cs typeface="Arial"/>
              </a:rPr>
              <a:t>, I always </a:t>
            </a:r>
            <a:r>
              <a:rPr lang="en-US" sz="2400" dirty="0" smtClean="0">
                <a:latin typeface="Comic Sans MS"/>
                <a:ea typeface="Times New Roman"/>
                <a:cs typeface="Arial"/>
                <a:hlinkClick r:id="rId4" action="ppaction://hlinksldjump"/>
              </a:rPr>
              <a:t>trust </a:t>
            </a:r>
            <a:r>
              <a:rPr lang="en-US" sz="2400" dirty="0" smtClean="0">
                <a:latin typeface="Comic Sans MS"/>
                <a:ea typeface="Times New Roman"/>
                <a:cs typeface="Arial"/>
              </a:rPr>
              <a:t>your </a:t>
            </a:r>
            <a:r>
              <a:rPr lang="en-US" sz="2400" dirty="0" smtClean="0">
                <a:latin typeface="Comic Sans MS"/>
                <a:ea typeface="Times New Roman"/>
                <a:cs typeface="Arial"/>
                <a:hlinkClick r:id="rId5" action="ppaction://hlinksldjump"/>
              </a:rPr>
              <a:t>opinion</a:t>
            </a:r>
            <a:r>
              <a:rPr lang="en-US" sz="2400" dirty="0" smtClean="0">
                <a:latin typeface="Comic Sans MS"/>
                <a:ea typeface="Times New Roman"/>
                <a:cs typeface="Arial"/>
              </a:rPr>
              <a:t>. Of course we could discuss it on the phone, but, as you know, I easily forget what I hear; so please will you help me and write back? </a:t>
            </a:r>
          </a:p>
          <a:p>
            <a:pPr algn="just">
              <a:spcAft>
                <a:spcPts val="0"/>
              </a:spcAft>
            </a:pPr>
            <a:endParaRPr lang="en-US" sz="2400" dirty="0" smtClean="0">
              <a:latin typeface="Comic Sans MS"/>
              <a:ea typeface="Times New Roman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 smtClean="0">
                <a:latin typeface="Comic Sans MS"/>
                <a:ea typeface="Times New Roman"/>
                <a:cs typeface="Arial"/>
              </a:rPr>
              <a:t>Thanks again for everything. Give my greetings to George!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 smtClean="0">
                <a:latin typeface="Comic Sans MS"/>
                <a:ea typeface="Times New Roman"/>
                <a:cs typeface="Arial"/>
              </a:rPr>
              <a:t>Best Wishes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i="1" dirty="0" smtClean="0">
                <a:latin typeface="Comic Sans MS"/>
                <a:ea typeface="Times New Roman"/>
                <a:cs typeface="Comic Sans MS"/>
              </a:rPr>
              <a:t>Carol</a:t>
            </a:r>
            <a:endParaRPr lang="el-GR" sz="2400" dirty="0">
              <a:latin typeface="Times New Roman"/>
              <a:ea typeface="Times New Roman"/>
              <a:cs typeface="Times New Roman"/>
            </a:endParaRPr>
          </a:p>
        </p:txBody>
      </p:sp>
      <p:pic>
        <p:nvPicPr>
          <p:cNvPr id="5" name="4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 flipH="1">
            <a:off x="7079469" y="6294977"/>
            <a:ext cx="413008" cy="713038"/>
          </a:xfrm>
          <a:prstGeom prst="rect">
            <a:avLst/>
          </a:prstGeom>
        </p:spPr>
      </p:pic>
      <p:pic>
        <p:nvPicPr>
          <p:cNvPr id="6" name="5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722411" y="6294977"/>
            <a:ext cx="413008" cy="713038"/>
          </a:xfrm>
          <a:prstGeom prst="rect">
            <a:avLst/>
          </a:prstGeom>
        </p:spPr>
      </p:pic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8638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- Ορθογώνιο"/>
          <p:cNvSpPr/>
          <p:nvPr/>
        </p:nvSpPr>
        <p:spPr>
          <a:xfrm>
            <a:off x="3929058" y="4286256"/>
            <a:ext cx="4572000" cy="17851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rgbClr val="6EA52D"/>
                </a:solidFill>
                <a:latin typeface="Comic Sans MS"/>
                <a:ea typeface="Times New Roman"/>
                <a:cs typeface="Arial"/>
              </a:rPr>
              <a:t>      Will you…? </a:t>
            </a:r>
            <a:endParaRPr lang="en-US" sz="2000" i="1" dirty="0" smtClean="0">
              <a:solidFill>
                <a:srgbClr val="6EA52D"/>
              </a:solidFill>
              <a:latin typeface="Comic Sans MS"/>
              <a:ea typeface="Times New Roman"/>
              <a:cs typeface="Comic Sans MS"/>
            </a:endParaRPr>
          </a:p>
          <a:p>
            <a:pPr algn="just">
              <a:spcAft>
                <a:spcPts val="0"/>
              </a:spcAft>
            </a:pPr>
            <a:r>
              <a:rPr lang="en-US" sz="2000" dirty="0" smtClean="0">
                <a:solidFill>
                  <a:srgbClr val="6EA52D"/>
                </a:solidFill>
                <a:latin typeface="Comic Sans MS"/>
                <a:ea typeface="Times New Roman"/>
                <a:cs typeface="Arial"/>
              </a:rPr>
              <a:t>ask someone to do something.</a:t>
            </a:r>
            <a:r>
              <a:rPr lang="en-US" sz="2000" b="1" dirty="0" smtClean="0">
                <a:solidFill>
                  <a:srgbClr val="6EA52D"/>
                </a:solidFill>
                <a:latin typeface="Comic Sans MS"/>
                <a:ea typeface="Times New Roman"/>
                <a:cs typeface="Arial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000" b="1" dirty="0" smtClean="0">
                <a:solidFill>
                  <a:srgbClr val="6EA52D"/>
                </a:solidFill>
                <a:latin typeface="Comic Sans MS"/>
                <a:ea typeface="Times New Roman"/>
                <a:cs typeface="Arial"/>
              </a:rPr>
              <a:t>      Shall I….?</a:t>
            </a:r>
            <a:r>
              <a:rPr lang="en-US" sz="2000" dirty="0" smtClean="0">
                <a:solidFill>
                  <a:srgbClr val="6EA52D"/>
                </a:solidFill>
                <a:latin typeface="Comic Sans MS"/>
                <a:ea typeface="Times New Roman"/>
                <a:cs typeface="Arial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000" dirty="0" smtClean="0">
                <a:solidFill>
                  <a:srgbClr val="6EA52D"/>
                </a:solidFill>
                <a:latin typeface="Comic Sans MS"/>
                <a:ea typeface="Times New Roman"/>
                <a:cs typeface="Arial"/>
              </a:rPr>
              <a:t>be willing to do something</a:t>
            </a:r>
            <a:endParaRPr lang="el-GR" sz="2000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500298" y="1714488"/>
            <a:ext cx="37465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perhaps</a:t>
            </a:r>
            <a:r>
              <a:rPr lang="el-GR" sz="3200" b="1" dirty="0" smtClean="0">
                <a:latin typeface="Comic Sans MS" pitchFamily="66" charset="0"/>
              </a:rPr>
              <a:t> =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maybe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19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55875" y="765175"/>
            <a:ext cx="4321175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UNIT</a:t>
            </a:r>
            <a:r>
              <a:rPr lang="en-US" sz="2400" kern="10" normalizeH="1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ticulate Extrabold"/>
              </a:rPr>
              <a:t> </a:t>
            </a:r>
            <a:r>
              <a:rPr lang="en-US" sz="2400" kern="10" normalizeH="1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ticulate Extrabold"/>
              </a:rPr>
              <a:t>7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EA52D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ticulate Extrabold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1476375" y="2133600"/>
            <a:ext cx="6335713" cy="7905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Job Pursuing</a:t>
            </a:r>
            <a:endParaRPr lang="el-GR" sz="24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EA52D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9" name="8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150907" y="6294977"/>
            <a:ext cx="413008" cy="713038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357562"/>
            <a:ext cx="3693980" cy="2257432"/>
          </a:xfrm>
          <a:prstGeom prst="rect">
            <a:avLst/>
          </a:prstGeom>
          <a:noFill/>
        </p:spPr>
      </p:pic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4350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365089" y="6294977"/>
            <a:ext cx="413008" cy="713038"/>
          </a:xfrm>
          <a:prstGeom prst="rect">
            <a:avLst/>
          </a:prstGeom>
        </p:spPr>
      </p:pic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71802" y="6286520"/>
            <a:ext cx="2895600" cy="365125"/>
          </a:xfrm>
        </p:spPr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36522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22279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643174" y="1500174"/>
            <a:ext cx="34339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safety</a:t>
            </a:r>
            <a:r>
              <a:rPr lang="en-US" sz="3200" dirty="0" smtClean="0">
                <a:latin typeface="Comic Sans MS" pitchFamily="66" charset="0"/>
              </a:rPr>
              <a:t> ≠</a:t>
            </a:r>
            <a:r>
              <a:rPr lang="el-GR" sz="3200" dirty="0" smtClean="0"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danger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20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936593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500298" y="1714488"/>
            <a:ext cx="396377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inland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domestic</a:t>
            </a:r>
            <a:r>
              <a:rPr lang="en-US" sz="3200" b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</a:p>
          <a:p>
            <a:r>
              <a:rPr lang="en-US" sz="3200" dirty="0" smtClean="0">
                <a:solidFill>
                  <a:srgbClr val="92D050"/>
                </a:solidFill>
                <a:latin typeface="Comic Sans MS" pitchFamily="66" charset="0"/>
              </a:rPr>
              <a:t>           </a:t>
            </a:r>
            <a:r>
              <a:rPr lang="en-US" sz="3200" b="1" dirty="0" smtClean="0">
                <a:latin typeface="Comic Sans MS" pitchFamily="66" charset="0"/>
              </a:rPr>
              <a:t>≠</a:t>
            </a:r>
            <a:r>
              <a:rPr lang="en-US" sz="3200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foreign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21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793717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3500430" y="2000240"/>
            <a:ext cx="26019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true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false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22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7953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500298" y="2071678"/>
            <a:ext cx="386997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anxious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nervous</a:t>
            </a:r>
            <a:r>
              <a:rPr lang="en-US" sz="3200" b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endParaRPr lang="el-GR" sz="3200" b="1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23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32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43665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650841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071670" y="1571612"/>
            <a:ext cx="478368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to lessen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to reduce</a:t>
            </a:r>
          </a:p>
          <a:p>
            <a:r>
              <a:rPr lang="en-US" sz="3200" b="1" dirty="0" smtClean="0">
                <a:latin typeface="Comic Sans MS" pitchFamily="66" charset="0"/>
              </a:rPr>
              <a:t>          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to increase</a:t>
            </a:r>
          </a:p>
          <a:p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24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00364" y="6286520"/>
            <a:ext cx="2895600" cy="365125"/>
          </a:xfrm>
        </p:spPr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650973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643174" y="1714488"/>
            <a:ext cx="32159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friend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enemy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25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650973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714612" y="1571612"/>
            <a:ext cx="317426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accept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deny</a:t>
            </a:r>
            <a:r>
              <a:rPr lang="en-US" sz="3200" b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endParaRPr lang="el-GR" sz="3200" b="1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26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22234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786050" y="1928802"/>
            <a:ext cx="37898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afraid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fearless</a:t>
            </a:r>
            <a:r>
              <a:rPr lang="en-US" sz="3200" b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endParaRPr lang="el-GR" sz="3200" b="1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27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29322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650973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936593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1643042" y="1714488"/>
            <a:ext cx="593784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monotonous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not interesting</a:t>
            </a:r>
          </a:p>
          <a:p>
            <a:r>
              <a:rPr lang="en-US" sz="3200" b="1" dirty="0" smtClean="0">
                <a:latin typeface="Comic Sans MS" pitchFamily="66" charset="0"/>
              </a:rPr>
              <a:t>             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exciting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28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214546" y="1571612"/>
            <a:ext cx="4350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chance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opportunity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29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865287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pic>
        <p:nvPicPr>
          <p:cNvPr id="13" name="12 - Εικόνα" descr="search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3429000"/>
            <a:ext cx="1785950" cy="2002429"/>
          </a:xfrm>
          <a:prstGeom prst="rect">
            <a:avLst/>
          </a:prstGeom>
        </p:spPr>
      </p:pic>
      <p:sp>
        <p:nvSpPr>
          <p:cNvPr id="8" name="WordArt 24"/>
          <p:cNvSpPr>
            <a:spLocks noChangeArrowheads="1" noChangeShapeType="1" noTextEdit="1"/>
          </p:cNvSpPr>
          <p:nvPr/>
        </p:nvSpPr>
        <p:spPr bwMode="auto">
          <a:xfrm>
            <a:off x="1142976" y="857232"/>
            <a:ext cx="6858048" cy="928694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24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6EA52D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Comic Sans MS" pitchFamily="66" charset="0"/>
              </a:rPr>
              <a:t>A. Exploring Language</a:t>
            </a:r>
            <a:endParaRPr lang="el-GR" sz="24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EA52D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3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9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- Ορθογώνιο"/>
          <p:cNvSpPr/>
          <p:nvPr/>
        </p:nvSpPr>
        <p:spPr>
          <a:xfrm>
            <a:off x="2285984" y="2143116"/>
            <a:ext cx="4572032" cy="667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800" b="1" dirty="0" smtClean="0">
                <a:solidFill>
                  <a:srgbClr val="6EA52D"/>
                </a:solidFill>
                <a:latin typeface="Comic Sans MS" pitchFamily="66" charset="0"/>
              </a:rPr>
              <a:t>FUTURE (Μέλλοντας) </a:t>
            </a:r>
          </a:p>
        </p:txBody>
      </p:sp>
      <p:sp>
        <p:nvSpPr>
          <p:cNvPr id="15" name="1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2241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008031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000232" y="1571612"/>
            <a:ext cx="556434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satisfactory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adequate</a:t>
            </a:r>
            <a:r>
              <a:rPr lang="en-US" sz="3200" b="1" dirty="0" smtClean="0">
                <a:latin typeface="Comic Sans MS" pitchFamily="66" charset="0"/>
              </a:rPr>
              <a:t> </a:t>
            </a:r>
          </a:p>
          <a:p>
            <a:r>
              <a:rPr lang="en-US" sz="3200" b="1" dirty="0" smtClean="0">
                <a:latin typeface="Comic Sans MS" pitchFamily="66" charset="0"/>
              </a:rPr>
              <a:t>              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inadequate</a:t>
            </a:r>
            <a:r>
              <a:rPr lang="en-US" sz="3200" b="1" dirty="0" smtClean="0">
                <a:solidFill>
                  <a:srgbClr val="92D050"/>
                </a:solidFill>
                <a:latin typeface="Comic Sans MS" pitchFamily="66" charset="0"/>
              </a:rPr>
              <a:t> </a:t>
            </a:r>
            <a:endParaRPr lang="el-GR" sz="3200" b="1" dirty="0">
              <a:solidFill>
                <a:srgbClr val="92D050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30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6357958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2241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008031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500298" y="1714488"/>
            <a:ext cx="421484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help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assistance 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31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508097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071670" y="1857364"/>
            <a:ext cx="42322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besides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moreover</a:t>
            </a:r>
            <a:r>
              <a:rPr lang="en-US" sz="3200" b="1" dirty="0" smtClean="0">
                <a:latin typeface="Comic Sans MS" pitchFamily="66" charset="0"/>
              </a:rPr>
              <a:t> </a:t>
            </a:r>
            <a:endParaRPr lang="el-GR" sz="3200" b="1" dirty="0"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32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650973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6865155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2571736" y="1857364"/>
            <a:ext cx="35221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trust ≠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distrust 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33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2241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079469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>
            <a:hlinkClick r:id="rId3" action="ppaction://hlinksldjump"/>
          </p:cNvPr>
          <p:cNvSpPr/>
          <p:nvPr/>
        </p:nvSpPr>
        <p:spPr>
          <a:xfrm>
            <a:off x="1928794" y="1928802"/>
            <a:ext cx="47452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opinion = </a:t>
            </a:r>
            <a:r>
              <a:rPr lang="en-US" sz="3200" b="1" dirty="0" smtClean="0">
                <a:solidFill>
                  <a:srgbClr val="6EA52D"/>
                </a:solidFill>
                <a:latin typeface="Comic Sans MS" pitchFamily="66" charset="0"/>
              </a:rPr>
              <a:t>view, aspect </a:t>
            </a:r>
            <a:endParaRPr lang="el-GR" sz="3200" b="1" dirty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58214" y="6500834"/>
            <a:ext cx="571504" cy="220641"/>
          </a:xfrm>
        </p:spPr>
        <p:txBody>
          <a:bodyPr/>
          <a:lstStyle/>
          <a:p>
            <a:fld id="{B92060FE-0B94-400E-9105-BA7882BD8A4C}" type="slidenum">
              <a:rPr lang="el-GR" smtClean="0"/>
              <a:pPr/>
              <a:t>34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8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628652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- Ορθογώνιο">
            <a:hlinkClick r:id="rId4" action="ppaction://hlinksldjump"/>
          </p:cNvPr>
          <p:cNvSpPr/>
          <p:nvPr/>
        </p:nvSpPr>
        <p:spPr>
          <a:xfrm>
            <a:off x="357158" y="785794"/>
            <a:ext cx="8429685" cy="667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l-GR" sz="28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35</a:t>
            </a:fld>
            <a:endParaRPr lang="el-GR" dirty="0"/>
          </a:p>
        </p:txBody>
      </p:sp>
      <p:sp>
        <p:nvSpPr>
          <p:cNvPr id="15" name="14 - Ορθογώνιο"/>
          <p:cNvSpPr/>
          <p:nvPr/>
        </p:nvSpPr>
        <p:spPr>
          <a:xfrm>
            <a:off x="7072330" y="5357826"/>
            <a:ext cx="16277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6EA52D"/>
                </a:solidFill>
                <a:hlinkClick r:id="rId5" action="ppaction://hlinksldjump"/>
              </a:rPr>
              <a:t>Back to top</a:t>
            </a:r>
            <a:endParaRPr lang="el-GR" sz="2400" b="1" dirty="0">
              <a:solidFill>
                <a:srgbClr val="6EA52D"/>
              </a:solidFill>
            </a:endParaRPr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865287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293783" y="6294977"/>
            <a:ext cx="413008" cy="713038"/>
          </a:xfrm>
          <a:prstGeom prst="rect">
            <a:avLst/>
          </a:prstGeom>
        </p:spPr>
      </p:pic>
      <p:sp>
        <p:nvSpPr>
          <p:cNvPr id="8" name="7 - Ορθογώνιο"/>
          <p:cNvSpPr/>
          <p:nvPr/>
        </p:nvSpPr>
        <p:spPr>
          <a:xfrm>
            <a:off x="428596" y="1285860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n-US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  <a:p>
            <a:pPr algn="just"/>
            <a:endParaRPr lang="en-US" sz="2400" b="1" kern="10" dirty="0" smtClean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6EA52D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Ο καταφατικός τύπος του  Simple Future σχηματίζεται με τ</a:t>
            </a:r>
            <a:r>
              <a:rPr lang="en-US" sz="2400" dirty="0" smtClean="0">
                <a:latin typeface="Comic Sans MS" pitchFamily="66" charset="0"/>
              </a:rPr>
              <a:t>a</a:t>
            </a:r>
            <a:r>
              <a:rPr lang="el-GR" sz="2400" dirty="0" smtClean="0">
                <a:latin typeface="Comic Sans MS" pitchFamily="66" charset="0"/>
              </a:rPr>
              <a:t> βοηθητικά ρήματα </a:t>
            </a:r>
            <a:r>
              <a:rPr lang="el-GR" sz="2400" b="1" dirty="0" smtClean="0">
                <a:latin typeface="Comic Sans MS" pitchFamily="66" charset="0"/>
              </a:rPr>
              <a:t>shall</a:t>
            </a:r>
            <a:r>
              <a:rPr lang="el-GR" sz="2400" dirty="0" smtClean="0">
                <a:latin typeface="Comic Sans MS" pitchFamily="66" charset="0"/>
              </a:rPr>
              <a:t> (α’ ενικό &amp; πληθυντικό) </a:t>
            </a:r>
            <a:r>
              <a:rPr lang="el-GR" sz="2400" b="1" dirty="0" smtClean="0">
                <a:latin typeface="Comic Sans MS" pitchFamily="66" charset="0"/>
              </a:rPr>
              <a:t>/ will</a:t>
            </a:r>
            <a:r>
              <a:rPr lang="el-GR" sz="2400" dirty="0" smtClean="0">
                <a:latin typeface="Comic Sans MS" pitchFamily="66" charset="0"/>
              </a:rPr>
              <a:t> (θα) και το κύριο ρήμα χωρίς κατάληξη. Ο ερωτηματικός τύπος σχηματίζεται με απλή αντιστροφή και ο αρνητικός τύπος με την προσθήκη του not. 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4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Ορθογώνιο"/>
          <p:cNvSpPr/>
          <p:nvPr/>
        </p:nvSpPr>
        <p:spPr>
          <a:xfrm>
            <a:off x="714348" y="1142984"/>
            <a:ext cx="2709396" cy="5850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 smtClean="0">
                <a:solidFill>
                  <a:srgbClr val="6EA52D"/>
                </a:solidFill>
                <a:latin typeface="Comic Sans MS" pitchFamily="66" charset="0"/>
              </a:rPr>
              <a:t>ΣΧΗΜΑΤΙΣΜΟΣ</a:t>
            </a:r>
            <a:endParaRPr lang="en-US" sz="2400" b="1" dirty="0" smtClean="0">
              <a:solidFill>
                <a:srgbClr val="6EA52D"/>
              </a:solidFill>
              <a:latin typeface="Comic Sans MS" pitchFamily="66" charset="0"/>
            </a:endParaRPr>
          </a:p>
        </p:txBody>
      </p:sp>
      <p:sp>
        <p:nvSpPr>
          <p:cNvPr id="13" name="1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93672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222345" y="6294977"/>
            <a:ext cx="413008" cy="713038"/>
          </a:xfrm>
          <a:prstGeom prst="rect">
            <a:avLst/>
          </a:prstGeom>
        </p:spPr>
      </p:pic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0" y="1071546"/>
          <a:ext cx="9144064" cy="4786350"/>
        </p:xfrm>
        <a:graphic>
          <a:graphicData uri="http://schemas.openxmlformats.org/drawingml/2006/table">
            <a:tbl>
              <a:tblPr/>
              <a:tblGrid>
                <a:gridCol w="1714512"/>
                <a:gridCol w="1428760"/>
                <a:gridCol w="1939104"/>
                <a:gridCol w="2090884"/>
                <a:gridCol w="1970804"/>
              </a:tblGrid>
              <a:tr h="47863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solidFill>
                            <a:srgbClr val="92D050"/>
                          </a:soli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/>
                          <a:ea typeface="Times New Roman"/>
                          <a:cs typeface="Arial"/>
                        </a:rPr>
                        <a:t>AFFIRMATIVE</a:t>
                      </a:r>
                      <a:endParaRPr lang="el-GR" sz="1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solidFill>
                          <a:srgbClr val="92D050"/>
                        </a:soli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cap="none" spc="0" dirty="0">
                          <a:ln w="17780" cmpd="sng">
                            <a:solidFill>
                              <a:srgbClr val="FFFFFF"/>
                            </a:solidFill>
                            <a:prstDash val="solid"/>
                            <a:miter lim="800000"/>
                          </a:ln>
                          <a:solidFill>
                            <a:srgbClr val="92D050"/>
                          </a:solidFill>
                          <a:effectLst>
                            <a:outerShdw blurRad="50800" algn="tl" rotWithShape="0">
                              <a:srgbClr val="000000"/>
                            </a:outerShdw>
                          </a:effectLst>
                          <a:latin typeface="Comic Sans MS"/>
                          <a:ea typeface="Times New Roman"/>
                          <a:cs typeface="Arial"/>
                        </a:rPr>
                        <a:t>INTERROGATIVE          NEGATIVE</a:t>
                      </a:r>
                      <a:endParaRPr lang="el-GR" sz="1800" b="1" cap="none" spc="0" dirty="0">
                        <a:ln w="17780" cmpd="sng">
                          <a:solidFill>
                            <a:srgbClr val="FFFFFF"/>
                          </a:solidFill>
                          <a:prstDash val="solid"/>
                          <a:miter lim="800000"/>
                        </a:ln>
                        <a:solidFill>
                          <a:srgbClr val="92D050"/>
                        </a:solidFill>
                        <a:effectLst>
                          <a:outerShdw blurRad="50800" algn="tl" rotWithShape="0">
                            <a:srgbClr val="000000"/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6EA52D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Long Form</a:t>
                      </a:r>
                      <a:endParaRPr lang="el-GR" sz="1800" b="1" kern="1200" dirty="0">
                        <a:solidFill>
                          <a:srgbClr val="6EA52D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6EA52D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Short Form</a:t>
                      </a:r>
                      <a:endParaRPr lang="el-GR" sz="1800" b="1" kern="1200" dirty="0">
                        <a:solidFill>
                          <a:srgbClr val="6EA52D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1800" b="1" cap="none" spc="0" dirty="0">
                        <a:ln w="19050">
                          <a:solidFill>
                            <a:schemeClr val="tx2">
                              <a:tint val="1000"/>
                            </a:schemeClr>
                          </a:solidFill>
                          <a:prstDash val="solid"/>
                        </a:ln>
                        <a:solidFill>
                          <a:srgbClr val="92D050"/>
                        </a:solidFill>
                        <a:effectLst>
                          <a:glow rad="139700">
                            <a:schemeClr val="accent3">
                              <a:satMod val="175000"/>
                              <a:alpha val="40000"/>
                            </a:schemeClr>
                          </a:glow>
                          <a:outerShdw blurRad="50000" dist="50800" dir="7500000" algn="tl">
                            <a:srgbClr val="000000">
                              <a:shade val="5000"/>
                              <a:alpha val="35000"/>
                            </a:srgbClr>
                          </a:out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6EA52D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Long Form</a:t>
                      </a:r>
                      <a:endParaRPr lang="el-GR" sz="1800" b="1" kern="1200" dirty="0">
                        <a:solidFill>
                          <a:srgbClr val="6EA52D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6EA52D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Short Form</a:t>
                      </a:r>
                      <a:endParaRPr lang="el-GR" sz="1800" b="1" kern="1200" dirty="0">
                        <a:solidFill>
                          <a:srgbClr val="6EA52D"/>
                        </a:solidFill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 shall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Shall I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 shall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 shan’t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will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Will you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will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won’t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He will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He’ll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Will he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He will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He won’t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She will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She’ll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Will she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She will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She won’t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It will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It’ll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Will it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It will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It won’t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We shall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We’ll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Shall we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We shall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We shan’t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will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Will you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will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won’t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8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They will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They’ll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Will they work?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They will not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They won’t work</a:t>
                      </a:r>
                      <a:endParaRPr lang="el-G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7945" marR="67945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5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6357958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214282" y="214290"/>
            <a:ext cx="89297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 smtClean="0">
                <a:solidFill>
                  <a:srgbClr val="6EA52D"/>
                </a:solidFill>
                <a:latin typeface="Comic Sans MS" pitchFamily="66" charset="0"/>
              </a:rPr>
              <a:t>ΧΡΗΣΗ </a:t>
            </a:r>
            <a:endParaRPr lang="en-US" sz="2400" b="1" dirty="0" smtClean="0">
              <a:solidFill>
                <a:srgbClr val="6EA52D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latin typeface="Comic Sans MS" pitchFamily="66" charset="0"/>
              </a:rPr>
              <a:t> a. </a:t>
            </a:r>
            <a:r>
              <a:rPr lang="el-GR" sz="2400" dirty="0" smtClean="0">
                <a:latin typeface="Comic Sans MS" pitchFamily="66" charset="0"/>
              </a:rPr>
              <a:t>για πιθανές πράξεις στο μέλλον.  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 </a:t>
            </a:r>
            <a:r>
              <a:rPr lang="en-US" sz="2400" b="1" dirty="0" smtClean="0">
                <a:latin typeface="Comic Sans MS" pitchFamily="66" charset="0"/>
              </a:rPr>
              <a:t>We’ll go to Paris one day.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 </a:t>
            </a:r>
            <a:r>
              <a:rPr lang="el-GR" sz="2400" dirty="0" smtClean="0">
                <a:latin typeface="Comic Sans MS" pitchFamily="66" charset="0"/>
              </a:rPr>
              <a:t>β. για προβλέψεις.   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n-US" sz="2400" b="1" dirty="0" smtClean="0">
                <a:latin typeface="Comic Sans MS" pitchFamily="66" charset="0"/>
              </a:rPr>
              <a:t>John will be director some day.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l-GR" sz="2400" dirty="0" smtClean="0">
                <a:latin typeface="Comic Sans MS" pitchFamily="66" charset="0"/>
              </a:rPr>
              <a:t>γ. μετά από συγκεκριμένα ρήματα, εκφράσεις και</a:t>
            </a:r>
          </a:p>
          <a:p>
            <a:pPr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επιρρήματα: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hope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l-GR" sz="2400" dirty="0" smtClean="0">
                <a:latin typeface="Comic Sans MS" pitchFamily="66" charset="0"/>
              </a:rPr>
              <a:t>ελπίζω), </a:t>
            </a:r>
            <a:r>
              <a:rPr lang="en-US" sz="2400" b="1" dirty="0" smtClean="0">
                <a:latin typeface="Comic Sans MS" pitchFamily="66" charset="0"/>
              </a:rPr>
              <a:t>think </a:t>
            </a:r>
            <a:r>
              <a:rPr lang="en-US" sz="2400" dirty="0" smtClean="0">
                <a:latin typeface="Comic Sans MS" pitchFamily="66" charset="0"/>
              </a:rPr>
              <a:t>(</a:t>
            </a:r>
            <a:r>
              <a:rPr lang="el-GR" sz="2400" dirty="0" smtClean="0">
                <a:latin typeface="Comic Sans MS" pitchFamily="66" charset="0"/>
              </a:rPr>
              <a:t>νομίζω), </a:t>
            </a:r>
            <a:r>
              <a:rPr lang="en-US" sz="2400" b="1" dirty="0" smtClean="0">
                <a:latin typeface="Comic Sans MS" pitchFamily="66" charset="0"/>
              </a:rPr>
              <a:t>believe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l-GR" sz="2400" dirty="0" smtClean="0">
                <a:latin typeface="Comic Sans MS" pitchFamily="66" charset="0"/>
              </a:rPr>
              <a:t>πιστεύω), </a:t>
            </a:r>
            <a:r>
              <a:rPr lang="en-US" sz="2400" b="1" dirty="0" smtClean="0">
                <a:latin typeface="Comic Sans MS" pitchFamily="66" charset="0"/>
              </a:rPr>
              <a:t>I’m sure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l-GR" sz="2400" dirty="0" smtClean="0">
                <a:latin typeface="Comic Sans MS" pitchFamily="66" charset="0"/>
              </a:rPr>
              <a:t>είμαι σίγουρος), </a:t>
            </a:r>
            <a:r>
              <a:rPr lang="en-US" sz="2400" b="1" dirty="0" smtClean="0">
                <a:latin typeface="Comic Sans MS" pitchFamily="66" charset="0"/>
              </a:rPr>
              <a:t>I’m afraid </a:t>
            </a:r>
            <a:r>
              <a:rPr lang="en-US" sz="2400" dirty="0" smtClean="0">
                <a:latin typeface="Comic Sans MS" pitchFamily="66" charset="0"/>
              </a:rPr>
              <a:t>(</a:t>
            </a:r>
            <a:r>
              <a:rPr lang="el-GR" sz="2400" dirty="0" smtClean="0">
                <a:latin typeface="Comic Sans MS" pitchFamily="66" charset="0"/>
              </a:rPr>
              <a:t>φοβάμαι), </a:t>
            </a:r>
            <a:r>
              <a:rPr lang="en-US" sz="2400" b="1" dirty="0" smtClean="0">
                <a:latin typeface="Comic Sans MS" pitchFamily="66" charset="0"/>
              </a:rPr>
              <a:t>probably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l-GR" sz="2400" dirty="0" smtClean="0">
                <a:latin typeface="Comic Sans MS" pitchFamily="66" charset="0"/>
              </a:rPr>
              <a:t>πιθανόν), </a:t>
            </a:r>
            <a:r>
              <a:rPr lang="en-US" sz="2400" b="1" dirty="0" smtClean="0">
                <a:latin typeface="Comic Sans MS" pitchFamily="66" charset="0"/>
              </a:rPr>
              <a:t>perhaps</a:t>
            </a:r>
            <a:r>
              <a:rPr lang="en-US" sz="2400" dirty="0" smtClean="0">
                <a:latin typeface="Comic Sans MS" pitchFamily="66" charset="0"/>
              </a:rPr>
              <a:t> (</a:t>
            </a:r>
            <a:r>
              <a:rPr lang="el-GR" sz="2400" dirty="0" smtClean="0">
                <a:latin typeface="Comic Sans MS" pitchFamily="66" charset="0"/>
              </a:rPr>
              <a:t>ίσως). </a:t>
            </a:r>
            <a:endParaRPr lang="en-US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I hope you will study hard.    I’m sure he will come.</a:t>
            </a:r>
            <a:endParaRPr lang="en-US" sz="2400" b="1" dirty="0">
              <a:latin typeface="Comic Sans MS" pitchFamily="66" charset="0"/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6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936725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365221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00034" y="785794"/>
            <a:ext cx="785818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800" b="1" dirty="0" smtClean="0">
                <a:solidFill>
                  <a:srgbClr val="6EA52D"/>
                </a:solidFill>
                <a:latin typeface="Comic Sans MS" pitchFamily="66" charset="0"/>
              </a:rPr>
              <a:t>Be Going to</a:t>
            </a:r>
            <a:endParaRPr lang="en-US" sz="2800" b="1" dirty="0" smtClean="0">
              <a:solidFill>
                <a:srgbClr val="6EA52D"/>
              </a:solidFill>
              <a:latin typeface="Comic Sans MS" pitchFamily="66" charset="0"/>
            </a:endParaRPr>
          </a:p>
          <a:p>
            <a:pPr algn="just"/>
            <a:endParaRPr lang="el-GR" sz="2400" dirty="0" smtClean="0"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l-GR" sz="2400" b="1" dirty="0" smtClean="0">
                <a:solidFill>
                  <a:srgbClr val="6EA52D"/>
                </a:solidFill>
                <a:latin typeface="Comic Sans MS" pitchFamily="66" charset="0"/>
              </a:rPr>
              <a:t>ΣΧΗΜΑΤΙΣΜΟΣ</a:t>
            </a:r>
            <a:endParaRPr lang="en-US" sz="2400" b="1" dirty="0" smtClean="0">
              <a:solidFill>
                <a:srgbClr val="6EA52D"/>
              </a:solidFill>
              <a:latin typeface="Comic Sans MS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Ο καταφατικός τύπος του  Going to Future σχηματίζεται με το βοηθητικό ρήμα </a:t>
            </a:r>
            <a:r>
              <a:rPr lang="el-GR" sz="2400" b="1" dirty="0" smtClean="0">
                <a:solidFill>
                  <a:schemeClr val="accent3">
                    <a:lumMod val="75000"/>
                  </a:schemeClr>
                </a:solidFill>
                <a:latin typeface="Comic Sans MS" pitchFamily="66" charset="0"/>
              </a:rPr>
              <a:t>be going to </a:t>
            </a:r>
            <a:r>
              <a:rPr lang="el-GR" sz="2400" dirty="0" smtClean="0">
                <a:latin typeface="Comic Sans MS" pitchFamily="66" charset="0"/>
              </a:rPr>
              <a:t>(πρόκειται να)  και το κύριο ρήμα χωρίς κατάληξη. Ο ερωτηματικός τύπος σχηματίζεται με απλή αντιστροφή και ο αρνητικός τύπος με την προσθήκη του not.</a:t>
            </a:r>
            <a:endParaRPr lang="el-GR" sz="2400" dirty="0">
              <a:latin typeface="Comic Sans MS" pitchFamily="66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7</a:t>
            </a:fld>
            <a:endParaRPr lang="el-GR" dirty="0"/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29190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93849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150907" y="6294977"/>
            <a:ext cx="413008" cy="713038"/>
          </a:xfrm>
          <a:prstGeom prst="rect">
            <a:avLst/>
          </a:prstGeom>
        </p:spPr>
      </p:pic>
      <p:graphicFrame>
        <p:nvGraphicFramePr>
          <p:cNvPr id="7" name="6 - Πίνακας"/>
          <p:cNvGraphicFramePr>
            <a:graphicFrameLocks noGrp="1"/>
          </p:cNvGraphicFramePr>
          <p:nvPr/>
        </p:nvGraphicFramePr>
        <p:xfrm>
          <a:off x="357158" y="928674"/>
          <a:ext cx="8572559" cy="5000652"/>
        </p:xfrm>
        <a:graphic>
          <a:graphicData uri="http://schemas.openxmlformats.org/drawingml/2006/table">
            <a:tbl>
              <a:tblPr/>
              <a:tblGrid>
                <a:gridCol w="2675781"/>
                <a:gridCol w="2851820"/>
                <a:gridCol w="3044958"/>
              </a:tblGrid>
              <a:tr h="555628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cap="none" spc="200" dirty="0">
                          <a:ln w="29210">
                            <a:solidFill>
                              <a:schemeClr val="accent3">
                                <a:tint val="10000"/>
                              </a:schemeClr>
                            </a:solidFill>
                          </a:ln>
                          <a:solidFill>
                            <a:schemeClr val="accent3">
                              <a:satMod val="200000"/>
                              <a:alpha val="50000"/>
                            </a:schemeClr>
                          </a:solidFill>
                          <a:effectLst>
                            <a:innerShdw blurRad="50800" dist="50800" dir="8100000">
                              <a:srgbClr val="7D7D7D">
                                <a:alpha val="73000"/>
                              </a:srgbClr>
                            </a:innerShdw>
                          </a:effectLst>
                          <a:latin typeface="Comic Sans MS"/>
                          <a:ea typeface="Times New Roman"/>
                          <a:cs typeface="Arial"/>
                        </a:rPr>
                        <a:t>AFFIRMATIVE</a:t>
                      </a:r>
                      <a:endParaRPr lang="el-GR" sz="1800" b="1" cap="none" spc="200" dirty="0">
                        <a:ln w="29210">
                          <a:solidFill>
                            <a:schemeClr val="accent3">
                              <a:tint val="10000"/>
                            </a:schemeClr>
                          </a:solidFill>
                        </a:ln>
                        <a:solidFill>
                          <a:schemeClr val="accent3">
                            <a:satMod val="200000"/>
                            <a:alpha val="50000"/>
                          </a:schemeClr>
                        </a:solidFill>
                        <a:effectLst>
                          <a:innerShdw blurRad="50800" dist="50800" dir="8100000">
                            <a:srgbClr val="7D7D7D">
                              <a:alpha val="73000"/>
                            </a:srgbClr>
                          </a:inn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cap="none" spc="200" dirty="0">
                          <a:ln w="29210">
                            <a:solidFill>
                              <a:schemeClr val="accent3">
                                <a:tint val="10000"/>
                              </a:schemeClr>
                            </a:solidFill>
                          </a:ln>
                          <a:solidFill>
                            <a:schemeClr val="accent3">
                              <a:satMod val="200000"/>
                              <a:alpha val="50000"/>
                            </a:schemeClr>
                          </a:solidFill>
                          <a:effectLst>
                            <a:innerShdw blurRad="50800" dist="50800" dir="8100000">
                              <a:srgbClr val="7D7D7D">
                                <a:alpha val="73000"/>
                              </a:srgbClr>
                            </a:innerShdw>
                          </a:effectLst>
                          <a:latin typeface="Comic Sans MS"/>
                          <a:ea typeface="Times New Roman"/>
                          <a:cs typeface="Arial"/>
                        </a:rPr>
                        <a:t>INTERROGATIVE</a:t>
                      </a:r>
                      <a:endParaRPr lang="el-GR" sz="1800" b="1" cap="none" spc="200" dirty="0">
                        <a:ln w="29210">
                          <a:solidFill>
                            <a:schemeClr val="accent3">
                              <a:tint val="10000"/>
                            </a:schemeClr>
                          </a:solidFill>
                        </a:ln>
                        <a:solidFill>
                          <a:schemeClr val="accent3">
                            <a:satMod val="200000"/>
                            <a:alpha val="50000"/>
                          </a:schemeClr>
                        </a:solidFill>
                        <a:effectLst>
                          <a:innerShdw blurRad="50800" dist="50800" dir="8100000">
                            <a:srgbClr val="7D7D7D">
                              <a:alpha val="73000"/>
                            </a:srgbClr>
                          </a:inn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b="1" cap="none" spc="200" dirty="0">
                          <a:ln w="29210">
                            <a:solidFill>
                              <a:schemeClr val="accent3">
                                <a:tint val="10000"/>
                              </a:schemeClr>
                            </a:solidFill>
                          </a:ln>
                          <a:solidFill>
                            <a:schemeClr val="accent3">
                              <a:satMod val="200000"/>
                              <a:alpha val="50000"/>
                            </a:schemeClr>
                          </a:solidFill>
                          <a:effectLst>
                            <a:innerShdw blurRad="50800" dist="50800" dir="8100000">
                              <a:srgbClr val="7D7D7D">
                                <a:alpha val="73000"/>
                              </a:srgbClr>
                            </a:innerShdw>
                          </a:effectLst>
                          <a:latin typeface="Comic Sans MS"/>
                          <a:ea typeface="Times New Roman"/>
                          <a:cs typeface="Arial"/>
                        </a:rPr>
                        <a:t>NEGATIVE</a:t>
                      </a:r>
                      <a:endParaRPr lang="el-GR" sz="1800" b="1" cap="none" spc="200" dirty="0">
                        <a:ln w="29210">
                          <a:solidFill>
                            <a:schemeClr val="accent3">
                              <a:tint val="10000"/>
                            </a:schemeClr>
                          </a:solidFill>
                        </a:ln>
                        <a:solidFill>
                          <a:schemeClr val="accent3">
                            <a:satMod val="200000"/>
                            <a:alpha val="50000"/>
                          </a:schemeClr>
                        </a:solidFill>
                        <a:effectLst>
                          <a:innerShdw blurRad="50800" dist="50800" dir="8100000">
                            <a:srgbClr val="7D7D7D">
                              <a:alpha val="73000"/>
                            </a:srgbClr>
                          </a:innerShdw>
                        </a:effectLst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 am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Am I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 am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are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Are you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are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He is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Is he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He is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She is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Is she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She is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It is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Is it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It is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We are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Are we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We are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are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Are you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You are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556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They are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Are they going to work?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omic Sans MS"/>
                          <a:ea typeface="Times New Roman"/>
                          <a:cs typeface="Arial"/>
                        </a:rPr>
                        <a:t>They are not going to work</a:t>
                      </a:r>
                      <a:endParaRPr lang="el-GR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accent3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8</a:t>
            </a:fld>
            <a:endParaRPr lang="el-GR" dirty="0"/>
          </a:p>
        </p:txBody>
      </p:sp>
      <p:pic>
        <p:nvPicPr>
          <p:cNvPr id="10" name="9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000" b="1" dirty="0"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omic Sans MS" pitchFamily="66" charset="0"/>
              <a:ea typeface="Verdana" pitchFamily="34" charset="0"/>
              <a:cs typeface="Verdana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b="1" dirty="0">
              <a:solidFill>
                <a:srgbClr val="FF6600"/>
              </a:solidFill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pic>
        <p:nvPicPr>
          <p:cNvPr id="11" name="10 - Εικόνα" descr="gr16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7722411" y="6294977"/>
            <a:ext cx="413008" cy="713038"/>
          </a:xfrm>
          <a:prstGeom prst="rect">
            <a:avLst/>
          </a:prstGeom>
        </p:spPr>
      </p:pic>
      <p:pic>
        <p:nvPicPr>
          <p:cNvPr id="12" name="11 - Εικόνα" descr="gr16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 flipH="1">
            <a:off x="7079469" y="6294977"/>
            <a:ext cx="413008" cy="713038"/>
          </a:xfrm>
          <a:prstGeom prst="rect">
            <a:avLst/>
          </a:prstGeom>
        </p:spPr>
      </p:pic>
      <p:sp>
        <p:nvSpPr>
          <p:cNvPr id="6" name="5 - Ορθογώνιο"/>
          <p:cNvSpPr/>
          <p:nvPr/>
        </p:nvSpPr>
        <p:spPr>
          <a:xfrm>
            <a:off x="500034" y="428604"/>
            <a:ext cx="807249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l-GR" sz="2400" b="1" dirty="0" smtClean="0">
                <a:solidFill>
                  <a:srgbClr val="6EA52D"/>
                </a:solidFill>
                <a:latin typeface="Comic Sans MS" pitchFamily="66" charset="0"/>
              </a:rPr>
              <a:t>ΧΡΗΣΗ </a:t>
            </a:r>
            <a:endParaRPr lang="en-US" sz="2400" b="1" dirty="0" smtClean="0">
              <a:solidFill>
                <a:srgbClr val="6EA52D"/>
              </a:solidFill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α. για πράξεις που σκοπεύουμε να κάνουμε στο άμεσο </a:t>
            </a:r>
          </a:p>
          <a:p>
            <a:pPr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   μέλλον.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l-GR" sz="2400" b="1" dirty="0" smtClean="0">
                <a:latin typeface="Comic Sans MS" pitchFamily="66" charset="0"/>
              </a:rPr>
              <a:t>I am going to buy a computer this </a:t>
            </a:r>
            <a:r>
              <a:rPr lang="el-GR" sz="2400" b="1" dirty="0" err="1" smtClean="0">
                <a:latin typeface="Comic Sans MS" pitchFamily="66" charset="0"/>
              </a:rPr>
              <a:t>summer</a:t>
            </a:r>
            <a:r>
              <a:rPr lang="el-GR" sz="2400" b="1" dirty="0" smtClean="0">
                <a:latin typeface="Comic Sans MS" pitchFamily="66" charset="0"/>
              </a:rPr>
              <a:t>.</a:t>
            </a:r>
          </a:p>
          <a:p>
            <a:pPr algn="ctr"/>
            <a:endParaRPr lang="el-GR" sz="2400" b="1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β. για πράξεις που είμαστε σίγουροι   ότι θα γίνουν ή θα</a:t>
            </a:r>
          </a:p>
          <a:p>
            <a:pPr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   κάνουμε. </a:t>
            </a:r>
            <a:endParaRPr lang="en-US" sz="2400" dirty="0" smtClean="0">
              <a:latin typeface="Comic Sans MS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el-GR" sz="2400" dirty="0" smtClean="0">
                <a:latin typeface="Comic Sans MS" pitchFamily="66" charset="0"/>
              </a:rPr>
              <a:t> </a:t>
            </a:r>
            <a:r>
              <a:rPr lang="el-GR" sz="2400" b="1" dirty="0" smtClean="0">
                <a:latin typeface="Comic Sans MS" pitchFamily="66" charset="0"/>
              </a:rPr>
              <a:t>It’s going to rain. The clouds are dark.</a:t>
            </a:r>
            <a:endParaRPr lang="el-GR" sz="2400" b="1" dirty="0">
              <a:latin typeface="Comic Sans MS" pitchFamily="66" charset="0"/>
            </a:endParaRPr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060FE-0B94-400E-9105-BA7882BD8A4C}" type="slidenum">
              <a:rPr lang="el-GR" smtClean="0"/>
              <a:pPr/>
              <a:t>9</a:t>
            </a:fld>
            <a:endParaRPr lang="el-GR" dirty="0"/>
          </a:p>
        </p:txBody>
      </p:sp>
      <p:pic>
        <p:nvPicPr>
          <p:cNvPr id="13" name="12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7884" y="6339840"/>
            <a:ext cx="785819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7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1336</Words>
  <Application>Microsoft Office PowerPoint</Application>
  <PresentationFormat>Προβολή στην οθόνη (4:3)</PresentationFormat>
  <Paragraphs>364</Paragraphs>
  <Slides>35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6" baseType="lpstr"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HP</cp:lastModifiedBy>
  <cp:revision>93</cp:revision>
  <dcterms:created xsi:type="dcterms:W3CDTF">2016-09-14T15:52:23Z</dcterms:created>
  <dcterms:modified xsi:type="dcterms:W3CDTF">2020-03-24T23:00:34Z</dcterms:modified>
</cp:coreProperties>
</file>