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98" r:id="rId3"/>
    <p:sldId id="29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91" r:id="rId19"/>
    <p:sldId id="292" r:id="rId20"/>
    <p:sldId id="293" r:id="rId21"/>
    <p:sldId id="294" r:id="rId22"/>
    <p:sldId id="295" r:id="rId23"/>
    <p:sldId id="288" r:id="rId24"/>
    <p:sldId id="289" r:id="rId25"/>
    <p:sldId id="290" r:id="rId26"/>
    <p:sldId id="300" r:id="rId27"/>
    <p:sldId id="297" r:id="rId28"/>
    <p:sldId id="301" r:id="rId29"/>
    <p:sldId id="303" r:id="rId30"/>
    <p:sldId id="302" r:id="rId31"/>
    <p:sldId id="304"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A4E7B2-41F0-4249-BC83-8E3410459A0F}" type="datetimeFigureOut">
              <a:rPr lang="el-GR" smtClean="0"/>
              <a:pPr/>
              <a:t>2/11/2018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6B0F28-AC98-41AB-ADDF-5E8671E0A1A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741740"/>
          </a:xfrm>
        </p:spPr>
        <p:txBody>
          <a:bodyPr>
            <a:normAutofit/>
          </a:bodyPr>
          <a:lstStyle/>
          <a:p>
            <a:r>
              <a:rPr lang="el-GR" sz="2800" b="1" dirty="0" smtClean="0"/>
              <a:t>Κεφαλαιοποίηση</a:t>
            </a:r>
          </a:p>
        </p:txBody>
      </p:sp>
      <p:sp>
        <p:nvSpPr>
          <p:cNvPr id="3" name="2 - Ορθογώνιο"/>
          <p:cNvSpPr/>
          <p:nvPr/>
        </p:nvSpPr>
        <p:spPr>
          <a:xfrm>
            <a:off x="0" y="714356"/>
            <a:ext cx="9144000" cy="6124754"/>
          </a:xfrm>
          <a:prstGeom prst="rect">
            <a:avLst/>
          </a:prstGeom>
        </p:spPr>
        <p:txBody>
          <a:bodyPr wrap="square">
            <a:spAutoFit/>
          </a:bodyPr>
          <a:lstStyle/>
          <a:p>
            <a:pPr algn="just" eaLnBrk="0" fontAlgn="base" hangingPunct="0">
              <a:spcBef>
                <a:spcPct val="0"/>
              </a:spcBef>
              <a:spcAft>
                <a:spcPct val="0"/>
              </a:spcAft>
              <a:buFont typeface="Arial" pitchFamily="34" charset="0"/>
              <a:buChar char="•"/>
            </a:pPr>
            <a:r>
              <a:rPr lang="el-GR" sz="2800" b="1" dirty="0" smtClean="0">
                <a:latin typeface="Calibri" pitchFamily="34" charset="0"/>
                <a:ea typeface="Calibri" pitchFamily="34" charset="0"/>
                <a:cs typeface="Times New Roman" pitchFamily="18" charset="0"/>
              </a:rPr>
              <a:t>Κεφάλαιο</a:t>
            </a:r>
            <a:r>
              <a:rPr lang="el-GR" sz="2800" dirty="0" smtClean="0">
                <a:latin typeface="Calibri" pitchFamily="34" charset="0"/>
                <a:ea typeface="Calibri" pitchFamily="34" charset="0"/>
                <a:cs typeface="Times New Roman" pitchFamily="18" charset="0"/>
              </a:rPr>
              <a:t> ονομάζουμε το χρηματικό ποσό που όταν δανειστεί ή αποταμιευτεί αποκτά  παραγωγική ικανότητα. </a:t>
            </a:r>
          </a:p>
          <a:p>
            <a:pPr algn="just" eaLnBrk="0" fontAlgn="base" hangingPunct="0">
              <a:spcBef>
                <a:spcPct val="0"/>
              </a:spcBef>
              <a:spcAft>
                <a:spcPct val="0"/>
              </a:spcAft>
              <a:buFont typeface="Arial" pitchFamily="34" charset="0"/>
              <a:buChar char="•"/>
            </a:pPr>
            <a:r>
              <a:rPr lang="en-US" sz="2800" dirty="0" smtClean="0">
                <a:latin typeface="Calibri" pitchFamily="34" charset="0"/>
                <a:ea typeface="Calibri" pitchFamily="34" charset="0"/>
                <a:cs typeface="Times New Roman" pitchFamily="18" charset="0"/>
              </a:rPr>
              <a:t>To </a:t>
            </a:r>
            <a:r>
              <a:rPr lang="el-GR" sz="2800" dirty="0" smtClean="0">
                <a:latin typeface="Calibri" pitchFamily="34" charset="0"/>
                <a:ea typeface="Calibri" pitchFamily="34" charset="0"/>
                <a:cs typeface="Times New Roman" pitchFamily="18" charset="0"/>
              </a:rPr>
              <a:t>αρχικό, λοιπόν, ποσό μιας επένδυσης ονομάζεται </a:t>
            </a:r>
            <a:r>
              <a:rPr lang="el-GR" sz="2800" b="1" dirty="0" smtClean="0">
                <a:latin typeface="Calibri" pitchFamily="34" charset="0"/>
                <a:ea typeface="Calibri" pitchFamily="34" charset="0"/>
                <a:cs typeface="Times New Roman" pitchFamily="18" charset="0"/>
              </a:rPr>
              <a:t>αρχικό κεφάλαιο  ή αρχική αξία</a:t>
            </a:r>
            <a:r>
              <a:rPr lang="el-GR" sz="2800" dirty="0" smtClean="0">
                <a:latin typeface="Calibri" pitchFamily="34" charset="0"/>
                <a:ea typeface="Calibri" pitchFamily="34" charset="0"/>
                <a:cs typeface="Times New Roman" pitchFamily="18" charset="0"/>
              </a:rPr>
              <a:t>.</a:t>
            </a:r>
          </a:p>
          <a:p>
            <a:pPr algn="just" eaLnBrk="0" fontAlgn="base" hangingPunct="0">
              <a:spcBef>
                <a:spcPct val="0"/>
              </a:spcBef>
              <a:spcAft>
                <a:spcPct val="0"/>
              </a:spcAft>
              <a:buFont typeface="Arial" pitchFamily="34" charset="0"/>
              <a:buChar char="•"/>
            </a:pPr>
            <a:r>
              <a:rPr lang="el-GR" sz="2800" b="1" dirty="0" smtClean="0">
                <a:latin typeface="Calibri" pitchFamily="34" charset="0"/>
                <a:ea typeface="Calibri" pitchFamily="34" charset="0"/>
                <a:cs typeface="Times New Roman" pitchFamily="18" charset="0"/>
              </a:rPr>
              <a:t>Η παρούσα αξία Κ</a:t>
            </a:r>
            <a:r>
              <a:rPr lang="el-GR" sz="2800" b="1" baseline="-25000" dirty="0">
                <a:latin typeface="Calibri" pitchFamily="34" charset="0"/>
                <a:ea typeface="Calibri" pitchFamily="34" charset="0"/>
                <a:cs typeface="Times New Roman" pitchFamily="18" charset="0"/>
              </a:rPr>
              <a:t>0</a:t>
            </a:r>
            <a:r>
              <a:rPr lang="el-GR" sz="2800" b="1" dirty="0" smtClean="0">
                <a:latin typeface="Calibri" pitchFamily="34" charset="0"/>
                <a:ea typeface="Calibri" pitchFamily="34" charset="0"/>
                <a:cs typeface="Times New Roman" pitchFamily="18" charset="0"/>
              </a:rPr>
              <a:t> </a:t>
            </a:r>
            <a:r>
              <a:rPr lang="el-GR" sz="2800" dirty="0" smtClean="0">
                <a:latin typeface="Calibri" pitchFamily="34" charset="0"/>
                <a:ea typeface="Calibri" pitchFamily="34" charset="0"/>
                <a:cs typeface="Times New Roman" pitchFamily="18" charset="0"/>
              </a:rPr>
              <a:t>είναι </a:t>
            </a:r>
            <a:r>
              <a:rPr lang="el-GR" sz="2800" dirty="0">
                <a:latin typeface="Calibri" pitchFamily="34" charset="0"/>
                <a:ea typeface="Calibri" pitchFamily="34" charset="0"/>
                <a:cs typeface="Times New Roman" pitchFamily="18" charset="0"/>
              </a:rPr>
              <a:t>η αξία </a:t>
            </a:r>
            <a:r>
              <a:rPr lang="el-GR" sz="2800" dirty="0" smtClean="0">
                <a:latin typeface="Calibri" pitchFamily="34" charset="0"/>
                <a:ea typeface="Calibri" pitchFamily="34" charset="0"/>
                <a:cs typeface="Times New Roman" pitchFamily="18" charset="0"/>
              </a:rPr>
              <a:t>ενός κεφαλαίου </a:t>
            </a:r>
            <a:r>
              <a:rPr lang="el-GR" sz="2800" dirty="0">
                <a:latin typeface="Calibri" pitchFamily="34" charset="0"/>
                <a:ea typeface="Calibri" pitchFamily="34" charset="0"/>
                <a:cs typeface="Times New Roman" pitchFamily="18" charset="0"/>
              </a:rPr>
              <a:t>κατά την ημερομηνία της αποτίμησης</a:t>
            </a:r>
            <a:endParaRPr lang="el-GR" sz="2800" dirty="0" smtClean="0">
              <a:latin typeface="Calibri" pitchFamily="34" charset="0"/>
              <a:ea typeface="Calibri" pitchFamily="34" charset="0"/>
              <a:cs typeface="Times New Roman" pitchFamily="18" charset="0"/>
            </a:endParaRPr>
          </a:p>
          <a:p>
            <a:pPr lvl="1"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Η </a:t>
            </a:r>
            <a:r>
              <a:rPr lang="el-GR" sz="2800" b="1" dirty="0" smtClean="0">
                <a:latin typeface="Calibri" pitchFamily="34" charset="0"/>
                <a:ea typeface="Calibri" pitchFamily="34" charset="0"/>
                <a:cs typeface="Times New Roman" pitchFamily="18" charset="0"/>
              </a:rPr>
              <a:t>αρχική αξία </a:t>
            </a:r>
            <a:r>
              <a:rPr lang="el-GR" sz="2800" dirty="0" smtClean="0">
                <a:latin typeface="Calibri" pitchFamily="34" charset="0"/>
                <a:ea typeface="Calibri" pitchFamily="34" charset="0"/>
                <a:cs typeface="Times New Roman" pitchFamily="18" charset="0"/>
              </a:rPr>
              <a:t>συμπίπτει με την </a:t>
            </a:r>
            <a:r>
              <a:rPr lang="el-GR" sz="2800" b="1" dirty="0" smtClean="0">
                <a:latin typeface="Calibri" pitchFamily="34" charset="0"/>
                <a:ea typeface="Calibri" pitchFamily="34" charset="0"/>
                <a:cs typeface="Times New Roman" pitchFamily="18" charset="0"/>
              </a:rPr>
              <a:t>παρούσα αξία </a:t>
            </a:r>
            <a:r>
              <a:rPr lang="el-GR" sz="2800" dirty="0" smtClean="0">
                <a:latin typeface="Calibri" pitchFamily="34" charset="0"/>
                <a:ea typeface="Calibri" pitchFamily="34" charset="0"/>
                <a:cs typeface="Times New Roman" pitchFamily="18" charset="0"/>
              </a:rPr>
              <a:t>όταν η παρούσα αξία υπολογίζεται για την αρχική χρονική στιγμή μηδέν.</a:t>
            </a:r>
          </a:p>
          <a:p>
            <a:pPr algn="just" eaLnBrk="0" fontAlgn="base" hangingPunct="0">
              <a:spcBef>
                <a:spcPct val="0"/>
              </a:spcBef>
              <a:spcAft>
                <a:spcPct val="0"/>
              </a:spcAft>
              <a:buFont typeface="Arial" pitchFamily="34" charset="0"/>
              <a:buChar char="•"/>
            </a:pPr>
            <a:r>
              <a:rPr lang="el-GR" sz="2800" b="1" dirty="0" smtClean="0">
                <a:latin typeface="Calibri" pitchFamily="34" charset="0"/>
                <a:ea typeface="Calibri" pitchFamily="34" charset="0"/>
                <a:cs typeface="Times New Roman" pitchFamily="18" charset="0"/>
              </a:rPr>
              <a:t>Μελλοντική ή τελική αξία Κ</a:t>
            </a:r>
            <a:r>
              <a:rPr lang="en-US" sz="2800" b="1" baseline="-25000" dirty="0">
                <a:latin typeface="Calibri" pitchFamily="34" charset="0"/>
                <a:ea typeface="Calibri" pitchFamily="34" charset="0"/>
                <a:cs typeface="Times New Roman" pitchFamily="18" charset="0"/>
              </a:rPr>
              <a:t>t</a:t>
            </a:r>
            <a:r>
              <a:rPr lang="el-GR" sz="2800" dirty="0" smtClean="0">
                <a:latin typeface="Calibri" pitchFamily="34" charset="0"/>
                <a:ea typeface="Calibri" pitchFamily="34" charset="0"/>
                <a:cs typeface="Times New Roman" pitchFamily="18" charset="0"/>
              </a:rPr>
              <a:t> ονομάζουμε την αξία ενός κεφαλαίου σε μεταγενέστερο χρόνο.    </a:t>
            </a:r>
            <a:endParaRPr lang="en-US" sz="2800" dirty="0" smtClean="0">
              <a:latin typeface="Calibri" pitchFamily="34" charset="0"/>
              <a:ea typeface="Calibri" pitchFamily="34" charset="0"/>
              <a:cs typeface="Times New Roman" pitchFamily="18" charset="0"/>
            </a:endParaRPr>
          </a:p>
          <a:p>
            <a:pPr algn="just" eaLnBrk="0" fontAlgn="base" hangingPunct="0">
              <a:spcBef>
                <a:spcPct val="0"/>
              </a:spcBef>
              <a:spcAft>
                <a:spcPct val="0"/>
              </a:spcAft>
              <a:buFont typeface="Arial" pitchFamily="34" charset="0"/>
              <a:buChar char="•"/>
            </a:pPr>
            <a:r>
              <a:rPr lang="el-GR" sz="2800" b="1" dirty="0">
                <a:latin typeface="Calibri" pitchFamily="34" charset="0"/>
                <a:ea typeface="Calibri" pitchFamily="34" charset="0"/>
                <a:cs typeface="Times New Roman" pitchFamily="18" charset="0"/>
              </a:rPr>
              <a:t>Τόκος</a:t>
            </a:r>
            <a:r>
              <a:rPr lang="el-GR" sz="2800" dirty="0">
                <a:latin typeface="Calibri" pitchFamily="34" charset="0"/>
                <a:ea typeface="Calibri" pitchFamily="34" charset="0"/>
                <a:cs typeface="Times New Roman" pitchFamily="18" charset="0"/>
              </a:rPr>
              <a:t> είναι η </a:t>
            </a:r>
            <a:r>
              <a:rPr lang="el-GR" sz="2800" dirty="0" smtClean="0">
                <a:latin typeface="Calibri" pitchFamily="34" charset="0"/>
                <a:ea typeface="Calibri" pitchFamily="34" charset="0"/>
                <a:cs typeface="Times New Roman" pitchFamily="18" charset="0"/>
              </a:rPr>
              <a:t>αμοιβή για </a:t>
            </a:r>
            <a:r>
              <a:rPr lang="el-GR" sz="2800" dirty="0">
                <a:latin typeface="Calibri" pitchFamily="34" charset="0"/>
                <a:ea typeface="Calibri" pitchFamily="34" charset="0"/>
                <a:cs typeface="Times New Roman" pitchFamily="18" charset="0"/>
              </a:rPr>
              <a:t>τη </a:t>
            </a:r>
            <a:r>
              <a:rPr lang="el-GR" sz="2800" dirty="0" smtClean="0">
                <a:latin typeface="Calibri" pitchFamily="34" charset="0"/>
                <a:ea typeface="Calibri" pitchFamily="34" charset="0"/>
                <a:cs typeface="Times New Roman" pitchFamily="18" charset="0"/>
              </a:rPr>
              <a:t>χρησιμοποίηση ενός κεφαλαίου.</a:t>
            </a:r>
          </a:p>
          <a:p>
            <a:pPr algn="just" eaLnBrk="0" fontAlgn="base" hangingPunct="0">
              <a:spcBef>
                <a:spcPct val="0"/>
              </a:spcBef>
              <a:spcAft>
                <a:spcPct val="0"/>
              </a:spcAft>
              <a:buFont typeface="Arial" pitchFamily="34" charset="0"/>
              <a:buChar char="•"/>
            </a:pPr>
            <a:r>
              <a:rPr lang="el-GR" sz="2800" b="1" dirty="0" smtClean="0">
                <a:latin typeface="Calibri" pitchFamily="34" charset="0"/>
                <a:ea typeface="Calibri" pitchFamily="34" charset="0"/>
                <a:cs typeface="Times New Roman" pitchFamily="18" charset="0"/>
              </a:rPr>
              <a:t>Επιτόκιο</a:t>
            </a:r>
            <a:r>
              <a:rPr lang="el-GR" sz="2800" dirty="0" smtClean="0">
                <a:latin typeface="Calibri" pitchFamily="34" charset="0"/>
                <a:ea typeface="Calibri" pitchFamily="34" charset="0"/>
                <a:cs typeface="Times New Roman" pitchFamily="18" charset="0"/>
              </a:rPr>
              <a:t> είναι η αμοιβή για την χρησιμοποίηση ενός κεφαλαίου μιας νομισματικής μονάδας, για μια περίοδο.</a:t>
            </a:r>
            <a:endParaRPr lang="en-US" sz="2800" dirty="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2"/>
          <p:cNvSpPr>
            <a:spLocks noChangeArrowheads="1"/>
          </p:cNvSpPr>
          <p:nvPr/>
        </p:nvSpPr>
        <p:spPr bwMode="auto">
          <a:xfrm>
            <a:off x="0" y="0"/>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Σε πόσο χρόνο αρχικό κεφάλαιο 3.000 ευρώ με επιτόκιο 7% αποφέρει 300 ευρώ τόκο.</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 300,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επιτόκιο = 0,07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4"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85720" y="2643181"/>
            <a:ext cx="6643734" cy="955037"/>
          </a:xfrm>
          <a:prstGeom prst="rect">
            <a:avLst/>
          </a:prstGeom>
          <a:noFill/>
        </p:spPr>
      </p:pic>
      <p:sp>
        <p:nvSpPr>
          <p:cNvPr id="5" name="Rectangle 23"/>
          <p:cNvSpPr>
            <a:spLocks noChangeArrowheads="1"/>
          </p:cNvSpPr>
          <p:nvPr/>
        </p:nvSpPr>
        <p:spPr bwMode="auto">
          <a:xfrm>
            <a:off x="0" y="414338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1,43 έτη ή 1 έτος και 0,43*365 (μέρες του έτους) = 157 μέρες</a:t>
            </a:r>
            <a:endParaRPr kumimoji="0" lang="el-GR"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7384"/>
            <a:ext cx="7498080" cy="1143000"/>
          </a:xfrm>
        </p:spPr>
        <p:txBody>
          <a:bodyPr>
            <a:normAutofit/>
          </a:bodyPr>
          <a:lstStyle/>
          <a:p>
            <a:r>
              <a:rPr lang="el-GR" sz="2800" b="1" dirty="0" smtClean="0"/>
              <a:t>Τελική Αξία </a:t>
            </a:r>
            <a:endParaRPr lang="el-GR" sz="2800" dirty="0"/>
          </a:p>
        </p:txBody>
      </p:sp>
      <p:sp>
        <p:nvSpPr>
          <p:cNvPr id="48129" name="Rectangle 1"/>
          <p:cNvSpPr>
            <a:spLocks noChangeArrowheads="1"/>
          </p:cNvSpPr>
          <p:nvPr/>
        </p:nvSpPr>
        <p:spPr bwMode="auto">
          <a:xfrm>
            <a:off x="0" y="101826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Τελική αξία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ονομάζεται η μέλλουσα αξία αρχικού κεφαλαίου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o</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περιλαμβάνει το άθροισμα του αρχικού κεφαλαίου με τον τόκο που αντιστοιχεί στο προκαθορισμένο διάστημα (χρόνο).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τελική αξία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που είναι ίση με το άθροισμα της αρχικής αξίας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του τόκου Τ, θα είναι ίση με: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 = 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 =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(1+i t)</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Όπου (1+</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συντελεστής κεφαλαιοποίησης.</a:t>
            </a:r>
            <a:endParaRPr kumimoji="0" lang="el-GR"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899170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1143000"/>
          </a:xfrm>
        </p:spPr>
        <p:txBody>
          <a:bodyPr/>
          <a:lstStyle/>
          <a:p>
            <a:r>
              <a:rPr lang="el-GR" sz="2800" b="1" dirty="0" smtClean="0">
                <a:latin typeface="Calibri" pitchFamily="34" charset="0"/>
                <a:ea typeface="Calibri" pitchFamily="34" charset="0"/>
                <a:cs typeface="Times New Roman" pitchFamily="18" charset="0"/>
              </a:rPr>
              <a:t>Παραδείγματα</a:t>
            </a:r>
            <a:endParaRPr lang="el-GR" sz="2800" b="1" dirty="0"/>
          </a:p>
        </p:txBody>
      </p:sp>
      <p:sp>
        <p:nvSpPr>
          <p:cNvPr id="3" name="Rectangle 2"/>
          <p:cNvSpPr>
            <a:spLocks noChangeArrowheads="1"/>
          </p:cNvSpPr>
          <p:nvPr/>
        </p:nvSpPr>
        <p:spPr bwMode="auto">
          <a:xfrm>
            <a:off x="214282" y="1618347"/>
            <a:ext cx="857256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τελική αξία 3.000 ευρώ που τοκίσθηκε με επιτόκιο 7% για 3 έτη.</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επιτόκιο = 0,07,  </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(1+ 0,07*3) = 3630</a:t>
            </a:r>
            <a:endParaRPr kumimoji="0" lang="el-GR" sz="32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4149722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ChangeArrowheads="1"/>
          </p:cNvSpPr>
          <p:nvPr/>
        </p:nvSpPr>
        <p:spPr bwMode="auto">
          <a:xfrm>
            <a:off x="0" y="0"/>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διαφήμιση για την πώληση συγκεκριμένου προϊόντος της εταιρίας ΒΒ απαιτεί δαπάνη 100.000 ευρώ. Η επένδυση αναμένεται να αποφέρει 120.000 ευρώ σε ένα έτος από σήμερα. Το επιτόκιο της αγοράς είναι 10 %. Είναι συμφέρουσα η επένδυση για την εταιρία ΒΒ; Ποια είναι η απόδοση της επένδυσης (σε όρους επιτοκίου);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Εάν η εταιρία επενδύσει τα 100.000 ευρώ με 10 %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τότε θα εισπράξει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100.000 (1+ 0,10*1) = 110.000 ευρώ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Επομένως, η δαπάνη για διαφήμιση είναι συμφέρουσα καθώς 120.000&gt;110.000.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sp>
        <p:nvSpPr>
          <p:cNvPr id="49157" name="Rectangle 5"/>
          <p:cNvSpPr>
            <a:spLocks noChangeArrowheads="1"/>
          </p:cNvSpPr>
          <p:nvPr/>
        </p:nvSpPr>
        <p:spPr bwMode="auto">
          <a:xfrm>
            <a:off x="0" y="15049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6" name="5 - Δεξιό βέλος"/>
          <p:cNvSpPr/>
          <p:nvPr/>
        </p:nvSpPr>
        <p:spPr>
          <a:xfrm>
            <a:off x="7215206" y="62865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4757686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1357298"/>
            <a:ext cx="8082391" cy="1065300"/>
          </a:xfrm>
          <a:prstGeom prst="rect">
            <a:avLst/>
          </a:prstGeom>
          <a:noFill/>
        </p:spPr>
      </p:pic>
      <p:sp>
        <p:nvSpPr>
          <p:cNvPr id="4" name="Rectangle 4"/>
          <p:cNvSpPr>
            <a:spLocks noChangeArrowheads="1"/>
          </p:cNvSpPr>
          <p:nvPr/>
        </p:nvSpPr>
        <p:spPr bwMode="auto">
          <a:xfrm>
            <a:off x="0" y="2928934"/>
            <a:ext cx="4399025"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Στην προκειμένη περίπτωση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4429132"/>
            <a:ext cx="9144000" cy="1571636"/>
          </a:xfrm>
          <a:prstGeom prst="rect">
            <a:avLst/>
          </a:prstGeom>
          <a:noFill/>
        </p:spPr>
      </p:pic>
      <p:sp>
        <p:nvSpPr>
          <p:cNvPr id="6" name="5 - Ορθογώνιο"/>
          <p:cNvSpPr/>
          <p:nvPr/>
        </p:nvSpPr>
        <p:spPr>
          <a:xfrm>
            <a:off x="0" y="357166"/>
            <a:ext cx="9144000" cy="523220"/>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Η απόδοση μιας επένδυσης υπολογίζεται από τύπο:</a:t>
            </a:r>
            <a:endParaRPr lang="el-GR" sz="2800" dirty="0" smtClean="0">
              <a:latin typeface="Arial" pitchFamily="34" charset="0"/>
            </a:endParaRPr>
          </a:p>
        </p:txBody>
      </p:sp>
    </p:spTree>
    <p:extLst>
      <p:ext uri="{BB962C8B-B14F-4D97-AF65-F5344CB8AC3E}">
        <p14:creationId xmlns:p14="http://schemas.microsoft.com/office/powerpoint/2010/main" val="12800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el-GR" sz="2800" dirty="0" smtClean="0">
                <a:latin typeface="Calibri" pitchFamily="34" charset="0"/>
                <a:ea typeface="Calibri" pitchFamily="34" charset="0"/>
                <a:cs typeface="Times New Roman" pitchFamily="18" charset="0"/>
              </a:rPr>
              <a:t>Γ</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ια την απλούστευση των ασκήσεων γίνεται η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υπόθεση ότι το επιτόκιο της αγοράς είναι ίδιο για όλες τις μορφές επενδύσεων</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υπόθεση αυτή στην πραγματική οικονομία δεν ισχύει,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συνοδεύει πάντοτε και τον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κίνδυνο</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που εμπερικλείει η κάθε επένδυση. </a:t>
            </a:r>
          </a:p>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Για παράδειγμα, η κατάθεση χρημάτων σε μια τράπεζα είναι κατά κάποιο τρόπο ακίνδυνη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και συνεπώς η τράπεζα ανταμείβει τον επενδυτή – αποταμιευτεί με ένα χαμηλό επιτόκιο συγκριτικά με άλλες μορφές επενδύσεων. </a:t>
            </a:r>
          </a:p>
        </p:txBody>
      </p:sp>
      <p:sp>
        <p:nvSpPr>
          <p:cNvPr id="3" name="2 - Δεξιό βέλος"/>
          <p:cNvSpPr/>
          <p:nvPr/>
        </p:nvSpPr>
        <p:spPr>
          <a:xfrm>
            <a:off x="771527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3138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6740307"/>
          </a:xfrm>
          <a:prstGeom prst="rect">
            <a:avLst/>
          </a:prstGeom>
        </p:spPr>
        <p:txBody>
          <a:bodyPr wrap="square">
            <a:spAutoFit/>
          </a:bodyPr>
          <a:lstStyle/>
          <a:p>
            <a:pPr lvl="0" algn="just" fontAlgn="base">
              <a:lnSpc>
                <a:spcPct val="150000"/>
              </a:lnSpc>
              <a:spcBef>
                <a:spcPct val="0"/>
              </a:spcBef>
              <a:spcAft>
                <a:spcPct val="0"/>
              </a:spcAft>
              <a:buFont typeface="Arial" pitchFamily="34" charset="0"/>
              <a:buChar char="•"/>
            </a:pPr>
            <a:r>
              <a:rPr lang="el-GR" sz="3200" b="1" dirty="0" smtClean="0">
                <a:solidFill>
                  <a:srgbClr val="FF0000"/>
                </a:solidFill>
                <a:latin typeface="Calibri" pitchFamily="34" charset="0"/>
                <a:ea typeface="Calibri" pitchFamily="34" charset="0"/>
                <a:cs typeface="Times New Roman" pitchFamily="18" charset="0"/>
              </a:rPr>
              <a:t>Αντίθετα, η επένδυση στη διαφήμιση, για την παραπάνω εταιρία του παραδείγματος, είναι αβέβαιο κατά πόσο θα αποφέρει το εκτιμώμενο πόσο  των 120.000. </a:t>
            </a:r>
          </a:p>
          <a:p>
            <a:pPr lvl="0" algn="just" fontAlgn="base">
              <a:lnSpc>
                <a:spcPct val="150000"/>
              </a:lnSpc>
              <a:spcBef>
                <a:spcPct val="0"/>
              </a:spcBef>
              <a:spcAft>
                <a:spcPct val="0"/>
              </a:spcAft>
              <a:buFont typeface="Arial" pitchFamily="34" charset="0"/>
              <a:buChar char="•"/>
            </a:pPr>
            <a:r>
              <a:rPr lang="el-GR" sz="3200" dirty="0" smtClean="0">
                <a:latin typeface="Calibri" pitchFamily="34" charset="0"/>
                <a:ea typeface="Calibri" pitchFamily="34" charset="0"/>
                <a:cs typeface="Times New Roman" pitchFamily="18" charset="0"/>
              </a:rPr>
              <a:t>Συνεπώς, στην πραγματική οικονομία η εκτίμηση του επιτοκίου περιλαμβάνει και την εκτίμηση του σχετικού κίνδυνου, </a:t>
            </a:r>
          </a:p>
          <a:p>
            <a:pPr lvl="1" algn="just" fontAlgn="base">
              <a:lnSpc>
                <a:spcPct val="150000"/>
              </a:lnSpc>
              <a:spcBef>
                <a:spcPct val="0"/>
              </a:spcBef>
              <a:spcAft>
                <a:spcPct val="0"/>
              </a:spcAft>
              <a:buFont typeface="Arial" pitchFamily="34" charset="0"/>
              <a:buChar char="•"/>
            </a:pPr>
            <a:r>
              <a:rPr lang="el-GR" sz="3200" dirty="0" smtClean="0">
                <a:latin typeface="Calibri" pitchFamily="34" charset="0"/>
                <a:ea typeface="Calibri" pitchFamily="34" charset="0"/>
                <a:cs typeface="Times New Roman" pitchFamily="18" charset="0"/>
              </a:rPr>
              <a:t>υπολογισμός που οδηγεί στην έννοια του λεγόμενου </a:t>
            </a:r>
            <a:r>
              <a:rPr lang="el-GR" sz="3200" b="1" dirty="0" smtClean="0">
                <a:latin typeface="Calibri" pitchFamily="34" charset="0"/>
                <a:ea typeface="Calibri" pitchFamily="34" charset="0"/>
                <a:cs typeface="Times New Roman" pitchFamily="18" charset="0"/>
              </a:rPr>
              <a:t>κόστους κεφαλαίου</a:t>
            </a:r>
            <a:r>
              <a:rPr lang="el-GR" sz="3200" dirty="0" smtClean="0">
                <a:latin typeface="Calibri" pitchFamily="34" charset="0"/>
                <a:ea typeface="Calibri" pitchFamily="34" charset="0"/>
                <a:cs typeface="Times New Roman" pitchFamily="18" charset="0"/>
              </a:rPr>
              <a:t>.         </a:t>
            </a:r>
            <a:endParaRPr lang="el-GR" sz="3200" dirty="0" smtClean="0">
              <a:latin typeface="Arial" pitchFamily="34" charset="0"/>
            </a:endParaRPr>
          </a:p>
        </p:txBody>
      </p:sp>
    </p:spTree>
    <p:extLst>
      <p:ext uri="{BB962C8B-B14F-4D97-AF65-F5344CB8AC3E}">
        <p14:creationId xmlns:p14="http://schemas.microsoft.com/office/powerpoint/2010/main" val="1604408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714356"/>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Σύνθετος τόκο ή ανατοκισμό ονομάζουμε τον υπολογισμό του τόκου που βασίζεται στην κεφαλαιοποίηση του.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lang="el-GR" sz="2600" dirty="0" smtClean="0">
                <a:latin typeface="Calibri" pitchFamily="34" charset="0"/>
                <a:ea typeface="Calibri" pitchFamily="34" charset="0"/>
                <a:cs typeface="Times New Roman" pitchFamily="18" charset="0"/>
              </a:rPr>
              <a:t>Σ</a:t>
            </a: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τη λήξη κάθε περιόδου ο τόκος προστίθεται στο κεφάλαιο παράγοντας μεγαλύτερης αξίας κεφάλαιο, το οποίο στη συνέχεια </a:t>
            </a:r>
            <a:r>
              <a:rPr kumimoji="0" lang="el-GR" sz="2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επανατοκίζεται</a:t>
            </a: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για την επόμενη περίοδο και ούτω καθεξής.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περίοδος ορίζεται από το επιτόκιο αναφοράς και αποτελεί το χρονικό διάστημα στο οποίο γίνεται η κεφαλαιοποίηση των τόκων.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διάστημα αυτό μπορεί να είναι έτος, εξάμηνο </a:t>
            </a:r>
            <a:r>
              <a:rPr lang="el-GR" sz="2600" dirty="0" smtClean="0">
                <a:latin typeface="Calibri" pitchFamily="34" charset="0"/>
                <a:ea typeface="Calibri" pitchFamily="34" charset="0"/>
                <a:cs typeface="Times New Roman" pitchFamily="18" charset="0"/>
              </a:rPr>
              <a:t>…</a:t>
            </a:r>
            <a:endPar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παραμένει σταθερό από περίοδο σε περίοδο και θα πρέπει να αναφέρεται στην αυτή χρονική περίοδο που αναφέρεται και η περίοδος ανατοκισμού. </a:t>
            </a:r>
          </a:p>
        </p:txBody>
      </p:sp>
      <p:pic>
        <p:nvPicPr>
          <p:cNvPr id="68611"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00430" y="6215082"/>
            <a:ext cx="2160240" cy="642918"/>
          </a:xfrm>
          <a:prstGeom prst="rect">
            <a:avLst/>
          </a:prstGeom>
          <a:noFill/>
        </p:spPr>
      </p:pic>
      <p:sp>
        <p:nvSpPr>
          <p:cNvPr id="6861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1 - Τίτλος"/>
          <p:cNvSpPr txBox="1">
            <a:spLocks/>
          </p:cNvSpPr>
          <p:nvPr/>
        </p:nvSpPr>
        <p:spPr>
          <a:xfrm>
            <a:off x="899592" y="0"/>
            <a:ext cx="7498080" cy="928670"/>
          </a:xfrm>
          <a:prstGeom prst="rect">
            <a:avLst/>
          </a:prstGeom>
        </p:spPr>
        <p:txBody>
          <a:bodyPr vert="horz" lIns="91440" tIns="45720" rIns="91440" bIns="45720" rtlCol="0" anchor="ctr">
            <a:normAutofit/>
          </a:bodyPr>
          <a:lstStyle/>
          <a:p>
            <a:pPr lvl="0" algn="ctr">
              <a:spcBef>
                <a:spcPct val="0"/>
              </a:spcBef>
            </a:pPr>
            <a:r>
              <a:rPr lang="el-GR" sz="2800" b="1" dirty="0" smtClean="0"/>
              <a:t>Ανατοκισμό ή Σύνθετος Τόκος</a:t>
            </a:r>
            <a:endParaRPr kumimoji="0" lang="el-GR" sz="28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617881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0"/>
            <a:ext cx="7498080" cy="1143000"/>
          </a:xfrm>
        </p:spPr>
        <p:txBody>
          <a:bodyPr>
            <a:normAutofit/>
          </a:bodyPr>
          <a:lstStyle/>
          <a:p>
            <a:r>
              <a:rPr lang="el-GR" sz="2800" b="1" dirty="0" smtClean="0">
                <a:latin typeface="+mn-lt"/>
                <a:ea typeface="+mn-ea"/>
                <a:cs typeface="+mn-cs"/>
              </a:rPr>
              <a:t>Παραδείγματα</a:t>
            </a:r>
            <a:r>
              <a:rPr lang="en-GB" sz="2800" b="1" dirty="0" smtClean="0">
                <a:latin typeface="+mn-lt"/>
                <a:ea typeface="+mn-ea"/>
                <a:cs typeface="+mn-cs"/>
              </a:rPr>
              <a:t/>
            </a:r>
            <a:br>
              <a:rPr lang="en-GB" sz="2800" b="1" dirty="0" smtClean="0">
                <a:latin typeface="+mn-lt"/>
                <a:ea typeface="+mn-ea"/>
                <a:cs typeface="+mn-cs"/>
              </a:rPr>
            </a:br>
            <a:endParaRPr lang="en-GB" sz="2800" b="1" dirty="0">
              <a:latin typeface="+mn-lt"/>
              <a:ea typeface="+mn-ea"/>
              <a:cs typeface="+mn-cs"/>
            </a:endParaRPr>
          </a:p>
        </p:txBody>
      </p:sp>
      <p:pic>
        <p:nvPicPr>
          <p:cNvPr id="4915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071810"/>
            <a:ext cx="9144000" cy="453422"/>
          </a:xfrm>
          <a:prstGeom prst="rect">
            <a:avLst/>
          </a:prstGeom>
          <a:noFill/>
        </p:spPr>
      </p:pic>
      <p:sp>
        <p:nvSpPr>
          <p:cNvPr id="49155" name="Rectangle 3"/>
          <p:cNvSpPr>
            <a:spLocks noChangeArrowheads="1"/>
          </p:cNvSpPr>
          <p:nvPr/>
        </p:nvSpPr>
        <p:spPr bwMode="auto">
          <a:xfrm>
            <a:off x="0" y="1142984"/>
            <a:ext cx="91440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τελική αξία κεφαλαίου 2.000 μετά 10 έτη και με ισχύον επιτόκιο 5%.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57" name="Rectangle 5"/>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517145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4647426"/>
          </a:xfrm>
          <a:prstGeom prst="rect">
            <a:avLst/>
          </a:prstGeom>
        </p:spPr>
        <p:txBody>
          <a:bodyPr wrap="square">
            <a:spAutoFit/>
          </a:bodyPr>
          <a:lstStyle/>
          <a:p>
            <a:pPr lvl="0" algn="just" fontAlgn="base">
              <a:spcBef>
                <a:spcPct val="0"/>
              </a:spcBef>
              <a:spcAft>
                <a:spcPct val="0"/>
              </a:spcAft>
            </a:pPr>
            <a:r>
              <a:rPr lang="el-GR" sz="2800" dirty="0" smtClean="0">
                <a:latin typeface="Calibri" pitchFamily="34" charset="0"/>
                <a:ea typeface="Calibri" pitchFamily="34" charset="0"/>
                <a:cs typeface="Times New Roman" pitchFamily="18" charset="0"/>
              </a:rPr>
              <a:t>Να βρεθεί η τελική αξία κεφαλαίου 5.000 μετά 5,5 έτη και με ισχύον επιτόκιο 10% το εξάμηνο. </a:t>
            </a:r>
            <a:endParaRPr lang="en-GB" sz="2800" dirty="0" smtClean="0">
              <a:latin typeface="Arial" pitchFamily="34" charset="0"/>
              <a:cs typeface="Arial" pitchFamily="34" charset="0"/>
            </a:endParaRPr>
          </a:p>
          <a:p>
            <a:pPr lvl="0"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Λύση</a:t>
            </a:r>
            <a:endParaRPr lang="en-GB" sz="2800" dirty="0" smtClean="0">
              <a:latin typeface="Arial" pitchFamily="34" charset="0"/>
              <a:cs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Όταν δεν αναφέρεται η περίοδο ανατοκισμού τότε η περίοδος θεωρείται ότι είναι το έτος. Στην προκειμένη περίπτωση το επιτόκιο είναι εξαμηνιαίο συνεπώς η περίοδος ανατοκισμού είναι το εξάμηνο και θα πρέπει να προηγηθεί ο υπολογισμός του αριθμού των εξαμήνων για να εφαρμοστεί ο σχετικός τύπος. </a:t>
            </a:r>
            <a:endParaRPr lang="en-GB" sz="2800" dirty="0" smtClean="0">
              <a:latin typeface="Arial" pitchFamily="34" charset="0"/>
              <a:cs typeface="Arial" pitchFamily="34" charset="0"/>
            </a:endParaRPr>
          </a:p>
          <a:p>
            <a:pPr lvl="0"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5,5 έτη= (5,5*2) 11 εξάμηνα</a:t>
            </a:r>
            <a:endParaRPr lang="en-GB" sz="2800" dirty="0" smtClean="0">
              <a:latin typeface="Arial" pitchFamily="34" charset="0"/>
              <a:cs typeface="Arial" pitchFamily="34" charset="0"/>
            </a:endParaRPr>
          </a:p>
          <a:p>
            <a:pPr lvl="0" eaLnBrk="0" fontAlgn="base" hangingPunct="0">
              <a:spcBef>
                <a:spcPct val="0"/>
              </a:spcBef>
              <a:spcAft>
                <a:spcPct val="0"/>
              </a:spcAft>
            </a:pPr>
            <a:endParaRPr lang="en-GB" sz="1600" dirty="0" smtClean="0">
              <a:latin typeface="Arial" pitchFamily="34" charset="0"/>
              <a:cs typeface="Arial" pitchFamily="34" charset="0"/>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5000636"/>
            <a:ext cx="9144000" cy="571504"/>
          </a:xfrm>
          <a:prstGeom prst="rect">
            <a:avLst/>
          </a:prstGeom>
          <a:noFill/>
        </p:spPr>
      </p:pic>
    </p:spTree>
    <p:extLst>
      <p:ext uri="{BB962C8B-B14F-4D97-AF65-F5344CB8AC3E}">
        <p14:creationId xmlns:p14="http://schemas.microsoft.com/office/powerpoint/2010/main" val="3214919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6986528"/>
          </a:xfrm>
          <a:prstGeom prst="rect">
            <a:avLst/>
          </a:prstGeom>
        </p:spPr>
        <p:txBody>
          <a:bodyPr wrap="square">
            <a:spAutoFit/>
          </a:bodyPr>
          <a:lstStyle/>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Εάν διαιρέσουμε τον </a:t>
            </a:r>
            <a:r>
              <a:rPr lang="el-GR" sz="2800" b="1" dirty="0" smtClean="0">
                <a:latin typeface="Calibri" pitchFamily="34" charset="0"/>
                <a:ea typeface="Calibri" pitchFamily="34" charset="0"/>
                <a:cs typeface="Times New Roman" pitchFamily="18" charset="0"/>
              </a:rPr>
              <a:t>τόκο</a:t>
            </a:r>
            <a:r>
              <a:rPr lang="el-GR" sz="2800" dirty="0" smtClean="0">
                <a:latin typeface="Calibri" pitchFamily="34" charset="0"/>
                <a:ea typeface="Calibri" pitchFamily="34" charset="0"/>
                <a:cs typeface="Times New Roman" pitchFamily="18" charset="0"/>
              </a:rPr>
              <a:t> </a:t>
            </a:r>
            <a:r>
              <a:rPr lang="el-GR" sz="2800" b="1" dirty="0" smtClean="0">
                <a:solidFill>
                  <a:srgbClr val="FF0000"/>
                </a:solidFill>
                <a:latin typeface="Calibri" pitchFamily="34" charset="0"/>
                <a:ea typeface="Calibri" pitchFamily="34" charset="0"/>
                <a:cs typeface="Times New Roman" pitchFamily="18" charset="0"/>
              </a:rPr>
              <a:t>μιας περιόδου </a:t>
            </a:r>
            <a:r>
              <a:rPr lang="el-GR" sz="2800" dirty="0" smtClean="0">
                <a:latin typeface="Calibri" pitchFamily="34" charset="0"/>
                <a:ea typeface="Calibri" pitchFamily="34" charset="0"/>
                <a:cs typeface="Times New Roman" pitchFamily="18" charset="0"/>
              </a:rPr>
              <a:t>προς το</a:t>
            </a:r>
            <a:r>
              <a:rPr lang="el-GR" sz="2800" b="1" dirty="0" smtClean="0">
                <a:latin typeface="Calibri" pitchFamily="34" charset="0"/>
                <a:ea typeface="Calibri" pitchFamily="34" charset="0"/>
                <a:cs typeface="Times New Roman" pitchFamily="18" charset="0"/>
              </a:rPr>
              <a:t> κεφάλαιο</a:t>
            </a:r>
            <a:r>
              <a:rPr lang="el-GR" sz="2800" dirty="0" smtClean="0">
                <a:latin typeface="Calibri" pitchFamily="34" charset="0"/>
                <a:ea typeface="Calibri" pitchFamily="34" charset="0"/>
                <a:cs typeface="Times New Roman" pitchFamily="18" charset="0"/>
              </a:rPr>
              <a:t>, τότε λαμβάνουμε το </a:t>
            </a:r>
            <a:r>
              <a:rPr lang="el-GR" sz="2800" b="1" dirty="0" smtClean="0">
                <a:latin typeface="Calibri" pitchFamily="34" charset="0"/>
                <a:ea typeface="Calibri" pitchFamily="34" charset="0"/>
                <a:cs typeface="Times New Roman" pitchFamily="18" charset="0"/>
              </a:rPr>
              <a:t>επιτόκιο</a:t>
            </a:r>
            <a:r>
              <a:rPr lang="el-GR" sz="2800" dirty="0" smtClean="0">
                <a:latin typeface="Calibri" pitchFamily="34" charset="0"/>
                <a:ea typeface="Calibri" pitchFamily="34" charset="0"/>
                <a:cs typeface="Times New Roman" pitchFamily="18" charset="0"/>
              </a:rPr>
              <a:t>.  </a:t>
            </a:r>
          </a:p>
          <a:p>
            <a:pPr algn="just" eaLnBrk="0" fontAlgn="base" hangingPunct="0">
              <a:spcBef>
                <a:spcPct val="0"/>
              </a:spcBef>
              <a:spcAft>
                <a:spcPct val="0"/>
              </a:spcAft>
              <a:buFont typeface="Arial" pitchFamily="34" charset="0"/>
              <a:buChar char="•"/>
            </a:pPr>
            <a:r>
              <a:rPr lang="el-GR" sz="2800" b="1" dirty="0"/>
              <a:t>Μ</a:t>
            </a:r>
            <a:r>
              <a:rPr lang="el-GR" sz="2800" b="1" dirty="0" smtClean="0"/>
              <a:t>ια</a:t>
            </a:r>
            <a:r>
              <a:rPr lang="el-GR" sz="2800" b="1" dirty="0"/>
              <a:t> νομισματική μονάδα σήμερα αξίζει περισσότερο από μια νομισματική μονάδα </a:t>
            </a:r>
            <a:r>
              <a:rPr lang="el-GR" sz="2800" b="1" dirty="0" smtClean="0"/>
              <a:t>αύριο. </a:t>
            </a:r>
          </a:p>
          <a:p>
            <a:pPr lvl="1" algn="just" eaLnBrk="0" fontAlgn="base" hangingPunct="0">
              <a:spcBef>
                <a:spcPct val="0"/>
              </a:spcBef>
              <a:spcAft>
                <a:spcPct val="0"/>
              </a:spcAft>
              <a:buFont typeface="Arial" pitchFamily="34" charset="0"/>
              <a:buChar char="•"/>
            </a:pPr>
            <a:r>
              <a:rPr lang="el-GR" sz="2800" b="1" dirty="0" smtClean="0"/>
              <a:t>Εξαίρεση αποτελούν οι περιπτώσεις των αρνητικών επιτοκίων.   </a:t>
            </a:r>
          </a:p>
          <a:p>
            <a:pPr algn="just" eaLnBrk="0" fontAlgn="base" hangingPunct="0">
              <a:spcBef>
                <a:spcPct val="0"/>
              </a:spcBef>
              <a:spcAft>
                <a:spcPct val="0"/>
              </a:spcAft>
              <a:buFont typeface="Arial" pitchFamily="34" charset="0"/>
              <a:buChar char="•"/>
            </a:pPr>
            <a:r>
              <a:rPr lang="el-GR" sz="2800" b="1" dirty="0">
                <a:latin typeface="Calibri" pitchFamily="34" charset="0"/>
                <a:ea typeface="Calibri" pitchFamily="34" charset="0"/>
                <a:cs typeface="Times New Roman" pitchFamily="18" charset="0"/>
              </a:rPr>
              <a:t>Πληθωρισμός</a:t>
            </a:r>
            <a:r>
              <a:rPr lang="el-GR" sz="2800" dirty="0">
                <a:latin typeface="Calibri" pitchFamily="34" charset="0"/>
                <a:ea typeface="Calibri" pitchFamily="34" charset="0"/>
                <a:cs typeface="Times New Roman" pitchFamily="18" charset="0"/>
              </a:rPr>
              <a:t> είναι η συνεχής αύξηση του γενικού επιπέδου τιμών μιας οικονομίας σε μια συγκεκριμένη χρονική </a:t>
            </a:r>
            <a:r>
              <a:rPr lang="el-GR" sz="2800" dirty="0" smtClean="0">
                <a:latin typeface="Calibri" pitchFamily="34" charset="0"/>
                <a:ea typeface="Calibri" pitchFamily="34" charset="0"/>
                <a:cs typeface="Times New Roman" pitchFamily="18" charset="0"/>
              </a:rPr>
              <a:t>περίοδο. </a:t>
            </a:r>
          </a:p>
          <a:p>
            <a:pPr lvl="1"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προκαλεί </a:t>
            </a:r>
            <a:r>
              <a:rPr lang="el-GR" sz="2800" dirty="0">
                <a:latin typeface="Calibri" pitchFamily="34" charset="0"/>
                <a:ea typeface="Calibri" pitchFamily="34" charset="0"/>
                <a:cs typeface="Times New Roman" pitchFamily="18" charset="0"/>
              </a:rPr>
              <a:t>πτώση στην αγοραστική δύναμη, </a:t>
            </a:r>
            <a:endParaRPr lang="el-GR" sz="2800" dirty="0" smtClean="0">
              <a:latin typeface="Calibri" pitchFamily="34" charset="0"/>
              <a:ea typeface="Calibri" pitchFamily="34" charset="0"/>
              <a:cs typeface="Times New Roman" pitchFamily="18" charset="0"/>
            </a:endParaRPr>
          </a:p>
          <a:p>
            <a:pPr lvl="1"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οι τιμές μεταβάλλονται ανοδικά και κάθε </a:t>
            </a:r>
            <a:r>
              <a:rPr lang="el-GR" sz="2800" dirty="0">
                <a:latin typeface="Calibri" pitchFamily="34" charset="0"/>
                <a:ea typeface="Calibri" pitchFamily="34" charset="0"/>
                <a:cs typeface="Times New Roman" pitchFamily="18" charset="0"/>
              </a:rPr>
              <a:t>μονάδα χρήματος (π.χ. €) αγοράζει λιγότερα αγαθά και υπηρεσίες. </a:t>
            </a:r>
            <a:endParaRPr lang="el-GR" sz="2800" dirty="0" smtClean="0">
              <a:latin typeface="Calibri" pitchFamily="34" charset="0"/>
              <a:ea typeface="Calibri" pitchFamily="34" charset="0"/>
              <a:cs typeface="Times New Roman" pitchFamily="18" charset="0"/>
            </a:endParaRPr>
          </a:p>
          <a:p>
            <a:pPr lvl="1"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Εάν </a:t>
            </a:r>
            <a:r>
              <a:rPr lang="el-GR" sz="2800" dirty="0">
                <a:latin typeface="Calibri" pitchFamily="34" charset="0"/>
                <a:ea typeface="Calibri" pitchFamily="34" charset="0"/>
                <a:cs typeface="Times New Roman" pitchFamily="18" charset="0"/>
              </a:rPr>
              <a:t>υ</a:t>
            </a:r>
            <a:r>
              <a:rPr lang="el-GR" sz="2800" dirty="0" smtClean="0">
                <a:latin typeface="Calibri" pitchFamily="34" charset="0"/>
                <a:ea typeface="Calibri" pitchFamily="34" charset="0"/>
                <a:cs typeface="Times New Roman" pitchFamily="18" charset="0"/>
              </a:rPr>
              <a:t>ποθετικά σήμερα ένα αυτοκίνητο στοιχίζει 1000 νομισματικές μονάδες και το επόμενο χρόνο 1050, τότε ο πληθωρισμός ανέρχεται στο 5 % (υποθέτουμε οι τιμές των αυτοκινήτων </a:t>
            </a:r>
            <a:r>
              <a:rPr lang="el-GR" sz="2800" dirty="0">
                <a:latin typeface="Calibri" pitchFamily="34" charset="0"/>
                <a:ea typeface="Calibri" pitchFamily="34" charset="0"/>
                <a:cs typeface="Times New Roman" pitchFamily="18" charset="0"/>
              </a:rPr>
              <a:t>αυξήθηκαν </a:t>
            </a:r>
            <a:r>
              <a:rPr lang="el-GR" sz="2800" dirty="0" smtClean="0">
                <a:latin typeface="Calibri" pitchFamily="34" charset="0"/>
                <a:ea typeface="Calibri" pitchFamily="34" charset="0"/>
                <a:cs typeface="Times New Roman" pitchFamily="18" charset="0"/>
              </a:rPr>
              <a:t>κατά τον Δείκτης </a:t>
            </a:r>
            <a:r>
              <a:rPr lang="el-GR" sz="2800" dirty="0">
                <a:latin typeface="Calibri" pitchFamily="34" charset="0"/>
                <a:ea typeface="Calibri" pitchFamily="34" charset="0"/>
                <a:cs typeface="Times New Roman" pitchFamily="18" charset="0"/>
              </a:rPr>
              <a:t>Τιμών Καταναλωτή (ΔΤΚ) </a:t>
            </a:r>
            <a:r>
              <a:rPr lang="el-GR" sz="2800" dirty="0" smtClean="0">
                <a:latin typeface="Calibri" pitchFamily="34" charset="0"/>
                <a:ea typeface="Calibri" pitchFamily="34" charset="0"/>
                <a:cs typeface="Times New Roman" pitchFamily="18" charset="0"/>
              </a:rPr>
              <a:t>. </a:t>
            </a:r>
          </a:p>
        </p:txBody>
      </p:sp>
    </p:spTree>
    <p:extLst>
      <p:ext uri="{BB962C8B-B14F-4D97-AF65-F5344CB8AC3E}">
        <p14:creationId xmlns:p14="http://schemas.microsoft.com/office/powerpoint/2010/main" val="13534234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ChangeArrowheads="1"/>
          </p:cNvSpPr>
          <p:nvPr/>
        </p:nvSpPr>
        <p:spPr bwMode="auto">
          <a:xfrm>
            <a:off x="0" y="0"/>
            <a:ext cx="9144000"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Ποια η παρούσα αξία 1.000 ευρώ τα οποία θα ληφθούν σε ένα έτος από σήμερα. Το ισχύον επιτόκιο της αγοράς είναι 15 %.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8"/>
          <p:cNvSpPr>
            <a:spLocks noChangeArrowheads="1"/>
          </p:cNvSpPr>
          <p:nvPr/>
        </p:nvSpPr>
        <p:spPr bwMode="auto">
          <a:xfrm>
            <a:off x="323528" y="4077072"/>
            <a:ext cx="856895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Δηλαδή τα 1.000 ευρώ του επόμενο έτους έχουν αξία 869,56 σήμερα.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8596" y="2500306"/>
            <a:ext cx="8237112" cy="928694"/>
          </a:xfrm>
          <a:prstGeom prst="rect">
            <a:avLst/>
          </a:prstGeom>
          <a:noFill/>
        </p:spPr>
      </p:pic>
    </p:spTree>
    <p:extLst>
      <p:ext uri="{BB962C8B-B14F-4D97-AF65-F5344CB8AC3E}">
        <p14:creationId xmlns:p14="http://schemas.microsoft.com/office/powerpoint/2010/main" val="3960767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Κρατικό ομόλογο (επενδυτικός τίτλος χρέους) πληρώνει 10.000 ευρώ σε 25 έτη. Ο εκδότης του ομολόγου, το Ελληνικό κράτος, δεν υποχρεούται στη συγκεκριμένη έκδοση να καταβάλλει στον κάτοχο του ομολόγου (δανειστή) τόκους σε τακτά χρονικά διαστήματα αλλά κατά την ημερομηνία λήξης του ομολόγου οφείλει να επιστρέψει στον κάτοχό την ονομαστική του αξία του ομολόγου</a:t>
            </a:r>
            <a:r>
              <a:rPr lang="el-GR" sz="2800" dirty="0">
                <a:latin typeface="Calibri" pitchFamily="34" charset="0"/>
                <a:ea typeface="Calibri" pitchFamily="34" charset="0"/>
                <a:cs typeface="Times New Roman" pitchFamily="18" charset="0"/>
              </a:rPr>
              <a:t> (ομόλογα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μηδενικού τοκομεριδίου). Να βρεθεί η παρούσα αξία του ομολόγου (αξία αγοράς) και ο τόκος που υπόσχεται, όταν το επιτόκιο της αγοράς είναι 7 %.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p:txBody>
      </p:sp>
      <p:sp>
        <p:nvSpPr>
          <p:cNvPr id="6" name="5 - Δεξιό βέλος"/>
          <p:cNvSpPr/>
          <p:nvPr/>
        </p:nvSpPr>
        <p:spPr>
          <a:xfrm>
            <a:off x="7215206" y="614364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2573909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2369880"/>
          </a:xfrm>
          <a:prstGeom prst="rect">
            <a:avLst/>
          </a:prstGeom>
        </p:spPr>
        <p:txBody>
          <a:bodyPr wrap="square">
            <a:spAutoFit/>
          </a:bodyPr>
          <a:lstStyle/>
          <a:p>
            <a:pPr lvl="0" algn="just" eaLnBrk="0" fontAlgn="base" hangingPunct="0">
              <a:lnSpc>
                <a:spcPct val="150000"/>
              </a:lnSpc>
              <a:spcBef>
                <a:spcPct val="0"/>
              </a:spcBef>
              <a:spcAft>
                <a:spcPct val="0"/>
              </a:spcAft>
            </a:pPr>
            <a:r>
              <a:rPr lang="el-GR" sz="2800" dirty="0" smtClean="0">
                <a:latin typeface="Calibri" pitchFamily="34" charset="0"/>
                <a:ea typeface="Calibri" pitchFamily="34" charset="0"/>
                <a:cs typeface="Times New Roman" pitchFamily="18" charset="0"/>
              </a:rPr>
              <a:t>Λύση </a:t>
            </a:r>
            <a:endParaRPr lang="en-GB" sz="28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el-GR" sz="2800" dirty="0" smtClean="0">
                <a:latin typeface="Calibri" pitchFamily="34" charset="0"/>
                <a:ea typeface="Calibri" pitchFamily="34" charset="0"/>
                <a:cs typeface="Times New Roman" pitchFamily="18" charset="0"/>
              </a:rPr>
              <a:t>Η παρούσα αξία του ομολόγου υπολογίζεται με την προεξόφληση της ονομαστικής αξίας, δηλαδή:</a:t>
            </a:r>
            <a:endParaRPr lang="en-GB" sz="2800" dirty="0" smtClean="0">
              <a:latin typeface="Arial" pitchFamily="34" charset="0"/>
              <a:cs typeface="Arial" pitchFamily="34" charset="0"/>
            </a:endParaRPr>
          </a:p>
          <a:p>
            <a:pPr lvl="0" algn="just" eaLnBrk="0" fontAlgn="base" hangingPunct="0">
              <a:spcBef>
                <a:spcPct val="0"/>
              </a:spcBef>
              <a:spcAft>
                <a:spcPct val="0"/>
              </a:spcAft>
            </a:pPr>
            <a:endParaRPr lang="en-GB" sz="2200" dirty="0" smtClean="0">
              <a:latin typeface="Arial" pitchFamily="34" charset="0"/>
              <a:cs typeface="Arial" pitchFamily="34" charset="0"/>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2184" y="3000372"/>
            <a:ext cx="9206184" cy="928694"/>
          </a:xfrm>
          <a:prstGeom prst="rect">
            <a:avLst/>
          </a:prstGeom>
          <a:noFill/>
        </p:spPr>
      </p:pic>
      <p:sp>
        <p:nvSpPr>
          <p:cNvPr id="5" name="Rectangle 3"/>
          <p:cNvSpPr>
            <a:spLocks noChangeArrowheads="1"/>
          </p:cNvSpPr>
          <p:nvPr/>
        </p:nvSpPr>
        <p:spPr bwMode="auto">
          <a:xfrm>
            <a:off x="0" y="4286256"/>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τόκος του ομολόγου είναι η διαφορά της ονομαστικής αξίας με την παρούσα αξία, δηλαδή: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10.000-1.842,5 = 8.157,5 ευρώ τόκος</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37889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Μια τράπεζα προσφέρει στους καταθέτες της επιτόκιο 10% με ετήσιο ανατοκισμό. Να βρεθεί η τελική αξία κεφαλαίου 10.000 ευρώ σε 3 έτη και 7 μήνες.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ος</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Τρόπος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Υπολογίζουμε το σύνολο των ετών ανατοκισμού περιλαμβάνοντας και τους μήνες, δηλαδή </a:t>
            </a:r>
            <a:r>
              <a:rPr kumimoji="0" lang="el-G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οι επτά μήνες είναι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 Ορθογώνιο"/>
          <p:cNvSpPr/>
          <p:nvPr/>
        </p:nvSpPr>
        <p:spPr>
          <a:xfrm>
            <a:off x="0" y="4643446"/>
            <a:ext cx="3336298" cy="430887"/>
          </a:xfrm>
          <a:prstGeom prst="rect">
            <a:avLst/>
          </a:prstGeom>
        </p:spPr>
        <p:txBody>
          <a:bodyPr wrap="none">
            <a:spAutoFit/>
          </a:bodyPr>
          <a:lstStyle/>
          <a:p>
            <a:pPr lvl="0" eaLnBrk="0" fontAlgn="base" hangingPunct="0">
              <a:spcBef>
                <a:spcPct val="0"/>
              </a:spcBef>
              <a:spcAft>
                <a:spcPct val="0"/>
              </a:spcAft>
            </a:pPr>
            <a:r>
              <a:rPr lang="el-GR" sz="2200" dirty="0" smtClean="0">
                <a:latin typeface="Calibri" pitchFamily="34" charset="0"/>
                <a:ea typeface="Calibri" pitchFamily="34" charset="0"/>
                <a:cs typeface="Times New Roman" pitchFamily="18" charset="0"/>
              </a:rPr>
              <a:t>Η τελική αξία είναι ίση με:  </a:t>
            </a:r>
            <a:endParaRPr lang="en-GB" sz="2200" dirty="0" smtClean="0">
              <a:latin typeface="Arial" pitchFamily="34" charset="0"/>
              <a:cs typeface="Arial" pitchFamily="34" charset="0"/>
            </a:endParaRPr>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357562"/>
            <a:ext cx="1964546" cy="714380"/>
          </a:xfrm>
          <a:prstGeom prst="rect">
            <a:avLst/>
          </a:prstGeom>
          <a:noFill/>
        </p:spPr>
      </p:pic>
      <p:sp>
        <p:nvSpPr>
          <p:cNvPr id="6" name="Rectangle 4"/>
          <p:cNvSpPr>
            <a:spLocks noChangeArrowheads="1"/>
          </p:cNvSpPr>
          <p:nvPr/>
        </p:nvSpPr>
        <p:spPr bwMode="auto">
          <a:xfrm>
            <a:off x="2285984" y="3357562"/>
            <a:ext cx="604867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έτη και επομένως το σύνολο των ετών είναι 3+0,5833 = 3,5833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5357826"/>
            <a:ext cx="9141219" cy="642942"/>
          </a:xfrm>
          <a:prstGeom prst="rect">
            <a:avLst/>
          </a:prstGeom>
          <a:noFill/>
        </p:spPr>
      </p:pic>
      <p:sp>
        <p:nvSpPr>
          <p:cNvPr id="1027"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10" name="9 - Δεξιό βέλος"/>
          <p:cNvSpPr/>
          <p:nvPr/>
        </p:nvSpPr>
        <p:spPr>
          <a:xfrm>
            <a:off x="7786710" y="62865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7582739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5"/>
          <p:cNvSpPr>
            <a:spLocks noChangeArrowheads="1"/>
          </p:cNvSpPr>
          <p:nvPr/>
        </p:nvSpPr>
        <p:spPr bwMode="auto">
          <a:xfrm>
            <a:off x="0" y="1000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52234"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2357429"/>
            <a:ext cx="9144000" cy="797297"/>
          </a:xfrm>
          <a:prstGeom prst="rect">
            <a:avLst/>
          </a:prstGeom>
          <a:noFill/>
        </p:spPr>
      </p:pic>
      <p:pic>
        <p:nvPicPr>
          <p:cNvPr id="52233" name="Picture 9"/>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3571875"/>
            <a:ext cx="9144000" cy="819421"/>
          </a:xfrm>
          <a:prstGeom prst="rect">
            <a:avLst/>
          </a:prstGeom>
          <a:noFill/>
        </p:spPr>
      </p:pic>
      <p:pic>
        <p:nvPicPr>
          <p:cNvPr id="52232" name="Picture 8"/>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5000636"/>
            <a:ext cx="7727732" cy="571504"/>
          </a:xfrm>
          <a:prstGeom prst="rect">
            <a:avLst/>
          </a:prstGeom>
          <a:noFill/>
        </p:spPr>
      </p:pic>
      <p:sp>
        <p:nvSpPr>
          <p:cNvPr id="52235" name="Rectangle 11"/>
          <p:cNvSpPr>
            <a:spLocks noChangeArrowheads="1"/>
          </p:cNvSpPr>
          <p:nvPr/>
        </p:nvSpPr>
        <p:spPr bwMode="auto">
          <a:xfrm>
            <a:off x="0" y="0"/>
            <a:ext cx="9144000" cy="21544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ος</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Τρόπος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Υπολογίζεται ο συντελεστής κεφαλαιοποίησης ξεχωριστά για τον ακέραιο αριθμό των ετών και τον αριθμό των μηνών της σχετικής εξίσωσης, δηλαδή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52236" name="Rectangle 12"/>
          <p:cNvSpPr>
            <a:spLocks noChangeArrowheads="1"/>
          </p:cNvSpPr>
          <p:nvPr/>
        </p:nvSpPr>
        <p:spPr bwMode="auto">
          <a:xfrm>
            <a:off x="0" y="762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237" name="Rectangle 13"/>
          <p:cNvSpPr>
            <a:spLocks noChangeArrowheads="1"/>
          </p:cNvSpPr>
          <p:nvPr/>
        </p:nvSpPr>
        <p:spPr bwMode="auto">
          <a:xfrm>
            <a:off x="0" y="1066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239" name="Rectangle 15"/>
          <p:cNvSpPr>
            <a:spLocks noChangeArrowheads="1"/>
          </p:cNvSpPr>
          <p:nvPr/>
        </p:nvSpPr>
        <p:spPr bwMode="auto">
          <a:xfrm>
            <a:off x="0" y="1685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3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smtClean="0">
                <a:ln>
                  <a:noFill/>
                </a:ln>
                <a:solidFill>
                  <a:schemeClr val="tx1"/>
                </a:solidFill>
                <a:effectLst/>
                <a:latin typeface="Cambria Math" pitchFamily="18" charset="0"/>
                <a:ea typeface="Calibri" pitchFamily="34" charset="0"/>
                <a:cs typeface="Times New Roman" pitchFamily="18" charset="0"/>
              </a:rPr>
              <a:t/>
            </a:r>
            <a:br>
              <a:rPr kumimoji="0" lang="el-GR" sz="1300" b="0" i="0" u="none" strike="noStrike" cap="none" normalizeH="0" baseline="0" smtClean="0">
                <a:ln>
                  <a:noFill/>
                </a:ln>
                <a:solidFill>
                  <a:schemeClr val="tx1"/>
                </a:solidFill>
                <a:effectLst/>
                <a:latin typeface="Cambria Math" pitchFamily="18" charset="0"/>
                <a:ea typeface="Calibri" pitchFamily="34" charset="0"/>
                <a:cs typeface="Times New Roman" pitchFamily="18"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974821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4"/>
          <p:cNvSpPr>
            <a:spLocks noChangeArrowheads="1"/>
          </p:cNvSpPr>
          <p:nvPr/>
        </p:nvSpPr>
        <p:spPr bwMode="auto">
          <a:xfrm>
            <a:off x="0" y="0"/>
            <a:ext cx="9144000" cy="40164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σημειωθεί επίσης, ότι ορισμένα πιστωτικά ιδρύματα εφαρμόζουν, σε κάποιες περιπτώσεις, τον λεγόμενο μεικτό ανατοκισμό. Ο ανατοκισμός εφαρμόζεται για τον ακέραιο αριθμό των περιόδων (ετών) ενώ για το κλασματικό (μήνες, μέρες) εφαρμόζεται ο απλός τόκος. Με άλλα λόγια έχουμε δυο συντελεστές, ο πρώτος αφορά στον ανατοκισμό και ο δεύτερος στον απλό τόκο. Το παραπάνω πρόβλημα λύνεται ως εξής: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t/>
            </a:r>
            <a:br>
              <a:rPr kumimoji="0" lang="el-GR" sz="1300" b="0" i="0"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500438"/>
            <a:ext cx="9205293" cy="785818"/>
          </a:xfrm>
          <a:prstGeom prst="rect">
            <a:avLst/>
          </a:prstGeom>
          <a:noFill/>
        </p:spPr>
      </p:pic>
      <p:pic>
        <p:nvPicPr>
          <p:cNvPr id="5" name="Picture 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4357694"/>
            <a:ext cx="8125304" cy="571504"/>
          </a:xfrm>
          <a:prstGeom prst="rect">
            <a:avLst/>
          </a:prstGeom>
          <a:noFill/>
        </p:spPr>
      </p:pic>
      <p:sp>
        <p:nvSpPr>
          <p:cNvPr id="6" name="Rectangle 1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τελική αξία στην περίπτωση του μεικτού ανατοκισμού είναι μεγαλύτερη από την περίπτωση του καθαρού ανατοκισμού, καθώς η δύναμη που αντιστοιχεί στο κλασματικού μέρους είναι μικρότερη της μονάδος.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63249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692696"/>
          </a:xfrm>
        </p:spPr>
        <p:txBody>
          <a:bodyPr>
            <a:normAutofit fontScale="90000"/>
          </a:bodyPr>
          <a:lstStyle/>
          <a:p>
            <a:r>
              <a:rPr lang="el-GR" b="1" dirty="0" smtClean="0">
                <a:latin typeface="Bookman Old Style" pitchFamily="18" charset="0"/>
              </a:rPr>
              <a:t>Άσκηση </a:t>
            </a:r>
            <a:endParaRPr lang="el-GR" dirty="0"/>
          </a:p>
        </p:txBody>
      </p:sp>
      <p:sp>
        <p:nvSpPr>
          <p:cNvPr id="3" name="Θέση περιεχομένου 2"/>
          <p:cNvSpPr>
            <a:spLocks noGrp="1"/>
          </p:cNvSpPr>
          <p:nvPr>
            <p:ph idx="1"/>
          </p:nvPr>
        </p:nvSpPr>
        <p:spPr>
          <a:xfrm>
            <a:off x="0" y="620688"/>
            <a:ext cx="9144000" cy="6237312"/>
          </a:xfrm>
        </p:spPr>
        <p:txBody>
          <a:bodyPr>
            <a:normAutofit/>
          </a:bodyPr>
          <a:lstStyle/>
          <a:p>
            <a:pPr algn="just"/>
            <a:r>
              <a:rPr lang="el-GR" altLang="el-GR" dirty="0"/>
              <a:t>Αν θέλατε να συγκεντρωθεί ποσό </a:t>
            </a:r>
            <a:r>
              <a:rPr lang="el-GR" altLang="el-GR" dirty="0" smtClean="0"/>
              <a:t>10.000 </a:t>
            </a:r>
            <a:r>
              <a:rPr lang="el-GR" altLang="el-GR" dirty="0"/>
              <a:t>Ευρώ μετά την πάροδο </a:t>
            </a:r>
            <a:r>
              <a:rPr lang="el-GR" altLang="el-GR" dirty="0" smtClean="0"/>
              <a:t>10 </a:t>
            </a:r>
            <a:r>
              <a:rPr lang="el-GR" altLang="el-GR" dirty="0"/>
              <a:t>χρόνων σε λογαριασμό που αποδίδει τόκο </a:t>
            </a:r>
            <a:r>
              <a:rPr lang="el-GR" altLang="el-GR" dirty="0" smtClean="0"/>
              <a:t>10% ετησίως, </a:t>
            </a:r>
            <a:r>
              <a:rPr lang="el-GR" altLang="el-GR" dirty="0"/>
              <a:t>πόσα χρήματα πρέπει να καταθέσετε σήμερα;</a:t>
            </a:r>
          </a:p>
          <a:p>
            <a:endParaRPr lang="el-GR" dirty="0"/>
          </a:p>
        </p:txBody>
      </p:sp>
    </p:spTree>
    <p:extLst>
      <p:ext uri="{BB962C8B-B14F-4D97-AF65-F5344CB8AC3E}">
        <p14:creationId xmlns:p14="http://schemas.microsoft.com/office/powerpoint/2010/main" val="34600307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692696"/>
          </a:xfrm>
        </p:spPr>
        <p:txBody>
          <a:bodyPr>
            <a:normAutofit fontScale="90000"/>
          </a:bodyPr>
          <a:lstStyle/>
          <a:p>
            <a:r>
              <a:rPr lang="el-GR" b="1" dirty="0">
                <a:latin typeface="Bookman Old Style" pitchFamily="18" charset="0"/>
              </a:rPr>
              <a:t>Πραγματικό Επιτόκιο</a:t>
            </a:r>
            <a:endParaRPr lang="el-GR" dirty="0"/>
          </a:p>
        </p:txBody>
      </p:sp>
      <p:sp>
        <p:nvSpPr>
          <p:cNvPr id="3" name="Θέση περιεχομένου 2"/>
          <p:cNvSpPr>
            <a:spLocks noGrp="1"/>
          </p:cNvSpPr>
          <p:nvPr>
            <p:ph idx="1"/>
          </p:nvPr>
        </p:nvSpPr>
        <p:spPr>
          <a:xfrm>
            <a:off x="0" y="620688"/>
            <a:ext cx="9144000" cy="6237312"/>
          </a:xfrm>
        </p:spPr>
        <p:txBody>
          <a:bodyPr>
            <a:normAutofit fontScale="92500" lnSpcReduction="10000"/>
          </a:bodyPr>
          <a:lstStyle/>
          <a:p>
            <a:pPr algn="just"/>
            <a:r>
              <a:rPr lang="el-GR" dirty="0"/>
              <a:t>Αν έχουμε 100.000 με ονομαστικό επιτόκιο 10 % </a:t>
            </a:r>
            <a:r>
              <a:rPr lang="el-GR" dirty="0" smtClean="0"/>
              <a:t>και </a:t>
            </a:r>
            <a:r>
              <a:rPr lang="el-GR" dirty="0"/>
              <a:t>η κεφαλαιοποίηση γίνεται κάθε </a:t>
            </a:r>
            <a:r>
              <a:rPr lang="el-GR" dirty="0" smtClean="0"/>
              <a:t>εξάμηνο, για δυο εξάμηνα, </a:t>
            </a:r>
            <a:r>
              <a:rPr lang="el-GR" dirty="0"/>
              <a:t>τότε το εξαμηνιαίο επιτόκιο είναι 0,05 και η τελική αξία είναι: Κ</a:t>
            </a:r>
            <a:r>
              <a:rPr lang="en-US" baseline="-25000" dirty="0"/>
              <a:t>n</a:t>
            </a:r>
            <a:r>
              <a:rPr lang="el-GR" dirty="0"/>
              <a:t>= 100.000 (1,05) </a:t>
            </a:r>
            <a:r>
              <a:rPr lang="el-GR" dirty="0" err="1"/>
              <a:t>(1,05)</a:t>
            </a:r>
            <a:r>
              <a:rPr lang="el-GR" dirty="0"/>
              <a:t> =</a:t>
            </a:r>
            <a:r>
              <a:rPr lang="el-GR" dirty="0" smtClean="0"/>
              <a:t>110.250</a:t>
            </a:r>
          </a:p>
          <a:p>
            <a:pPr algn="just"/>
            <a:r>
              <a:rPr lang="el-GR" dirty="0" smtClean="0"/>
              <a:t>Πραγματικό Επιτόκιο </a:t>
            </a:r>
            <a:r>
              <a:rPr lang="en-US" dirty="0"/>
              <a:t>i</a:t>
            </a:r>
            <a:endParaRPr lang="en-US" dirty="0" smtClean="0"/>
          </a:p>
          <a:p>
            <a:pPr algn="just"/>
            <a:r>
              <a:rPr lang="el-GR" dirty="0" smtClean="0"/>
              <a:t>Ονομαστικό επιτόκιο </a:t>
            </a:r>
            <a:r>
              <a:rPr lang="en-US" dirty="0" smtClean="0"/>
              <a:t>J</a:t>
            </a:r>
          </a:p>
          <a:p>
            <a:pPr algn="just"/>
            <a:r>
              <a:rPr lang="el-GR" dirty="0" smtClean="0"/>
              <a:t>Περίοδοι ανατοκισμού μ  </a:t>
            </a:r>
            <a:endParaRPr lang="el-GR" dirty="0"/>
          </a:p>
          <a:p>
            <a:r>
              <a:rPr lang="en-US" dirty="0"/>
              <a:t>To</a:t>
            </a:r>
            <a:r>
              <a:rPr lang="el-GR" dirty="0"/>
              <a:t> πραγματικό επιτόκιο είναι </a:t>
            </a:r>
          </a:p>
          <a:p>
            <a:r>
              <a:rPr lang="en-US" dirty="0"/>
              <a:t>(1+J/</a:t>
            </a:r>
            <a:r>
              <a:rPr lang="el-GR" dirty="0"/>
              <a:t>μ</a:t>
            </a:r>
            <a:r>
              <a:rPr lang="en-US" dirty="0"/>
              <a:t>)</a:t>
            </a:r>
            <a:r>
              <a:rPr lang="el-GR" baseline="30000" dirty="0"/>
              <a:t>μ</a:t>
            </a:r>
            <a:r>
              <a:rPr lang="en-US" dirty="0"/>
              <a:t> =1+ i </a:t>
            </a:r>
            <a:r>
              <a:rPr lang="el-GR" dirty="0">
                <a:sym typeface="Wingdings"/>
              </a:rPr>
              <a:t></a:t>
            </a:r>
            <a:r>
              <a:rPr lang="en-US" dirty="0"/>
              <a:t> i = (1+J/</a:t>
            </a:r>
            <a:r>
              <a:rPr lang="el-GR" dirty="0"/>
              <a:t>μ</a:t>
            </a:r>
            <a:r>
              <a:rPr lang="en-US" dirty="0"/>
              <a:t>)</a:t>
            </a:r>
            <a:r>
              <a:rPr lang="el-GR" baseline="30000" dirty="0"/>
              <a:t>μ </a:t>
            </a:r>
            <a:r>
              <a:rPr lang="en-US" dirty="0"/>
              <a:t>– 1= (1+0,10/2)</a:t>
            </a:r>
            <a:r>
              <a:rPr lang="en-US" baseline="30000" dirty="0"/>
              <a:t>2</a:t>
            </a:r>
            <a:r>
              <a:rPr lang="en-US" dirty="0"/>
              <a:t>-1</a:t>
            </a:r>
            <a:endParaRPr lang="el-GR" dirty="0"/>
          </a:p>
          <a:p>
            <a:r>
              <a:rPr lang="el-GR" dirty="0"/>
              <a:t>= 0,10250 άρα 10.25 %</a:t>
            </a:r>
          </a:p>
          <a:p>
            <a:pPr algn="just"/>
            <a:r>
              <a:rPr lang="el-GR" dirty="0"/>
              <a:t>Η </a:t>
            </a:r>
            <a:r>
              <a:rPr lang="el-GR" dirty="0" smtClean="0"/>
              <a:t>τελική αξία με βάση το </a:t>
            </a:r>
            <a:r>
              <a:rPr lang="el-GR" dirty="0"/>
              <a:t>πραγματικό επιτόκιο </a:t>
            </a:r>
            <a:r>
              <a:rPr lang="el-GR" dirty="0" smtClean="0"/>
              <a:t>είναι ίση με: </a:t>
            </a:r>
            <a:endParaRPr lang="el-GR" dirty="0"/>
          </a:p>
          <a:p>
            <a:r>
              <a:rPr lang="el-GR" dirty="0"/>
              <a:t>Κ</a:t>
            </a:r>
            <a:r>
              <a:rPr lang="en-US" baseline="-25000" dirty="0"/>
              <a:t>n </a:t>
            </a:r>
            <a:r>
              <a:rPr lang="el-GR" dirty="0"/>
              <a:t>= 1.10250 * 100.000 = 110250</a:t>
            </a:r>
          </a:p>
          <a:p>
            <a:endParaRPr lang="el-GR" dirty="0"/>
          </a:p>
        </p:txBody>
      </p:sp>
    </p:spTree>
    <p:extLst>
      <p:ext uri="{BB962C8B-B14F-4D97-AF65-F5344CB8AC3E}">
        <p14:creationId xmlns:p14="http://schemas.microsoft.com/office/powerpoint/2010/main" val="3056879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normAutofit fontScale="85000" lnSpcReduction="20000"/>
              </a:bodyPr>
              <a:lstStyle/>
              <a:p>
                <a:pPr algn="just"/>
                <a:r>
                  <a:rPr lang="el-GR" dirty="0" smtClean="0"/>
                  <a:t>Έστω κεφάλαιο 100.000 </a:t>
                </a:r>
                <a:r>
                  <a:rPr lang="el-GR" dirty="0"/>
                  <a:t>με ονομαστικό επιτόκιο 10 % </a:t>
                </a:r>
                <a:r>
                  <a:rPr lang="el-GR" dirty="0" smtClean="0"/>
                  <a:t>και </a:t>
                </a:r>
                <a:r>
                  <a:rPr lang="el-GR" dirty="0"/>
                  <a:t>η κεφαλαιοποίηση γίνεται κάθε </a:t>
                </a:r>
                <a:r>
                  <a:rPr lang="el-GR" dirty="0" smtClean="0"/>
                  <a:t>εξάμηνο, για 5 έτη. Ποιο είναι το πραγματικό επιτόκιο και ποια η τελική αξία του κεφαλαίου.  </a:t>
                </a:r>
              </a:p>
              <a:p>
                <a:pPr algn="just"/>
                <a:r>
                  <a:rPr lang="el-GR" dirty="0" smtClean="0"/>
                  <a:t>Περίοδοι ανατοκισμού 5*2= 10 </a:t>
                </a:r>
                <a:r>
                  <a:rPr lang="en-US" dirty="0" smtClean="0"/>
                  <a:t> </a:t>
                </a:r>
                <a:r>
                  <a:rPr lang="el-GR" dirty="0" smtClean="0"/>
                  <a:t>Επιτόκιο εξαμήνου = 0,05</a:t>
                </a:r>
              </a:p>
              <a:p>
                <a:pPr algn="just"/>
                <a:r>
                  <a:rPr lang="el-GR" b="1" dirty="0"/>
                  <a:t>Α’ </a:t>
                </a:r>
                <a:r>
                  <a:rPr lang="el-GR" b="1" dirty="0" smtClean="0"/>
                  <a:t>τρόπος</a:t>
                </a:r>
                <a:r>
                  <a:rPr lang="en-US" b="1" dirty="0" smtClean="0"/>
                  <a:t>:</a:t>
                </a:r>
                <a:r>
                  <a:rPr lang="el-GR" b="1" dirty="0" smtClean="0"/>
                  <a:t>  </a:t>
                </a:r>
                <a:r>
                  <a:rPr lang="el-GR" dirty="0" smtClean="0"/>
                  <a:t>Τελική αξία </a:t>
                </a:r>
                <a14:m>
                  <m:oMath xmlns:m="http://schemas.openxmlformats.org/officeDocument/2006/math">
                    <m:sSub>
                      <m:sSubPr>
                        <m:ctrlPr>
                          <a:rPr lang="el-GR" i="1" smtClean="0">
                            <a:latin typeface="Cambria Math"/>
                          </a:rPr>
                        </m:ctrlPr>
                      </m:sSubPr>
                      <m:e>
                        <m:r>
                          <m:rPr>
                            <m:sty m:val="p"/>
                          </m:rPr>
                          <a:rPr lang="el-GR" b="0" i="0" smtClean="0">
                            <a:latin typeface="Cambria Math"/>
                          </a:rPr>
                          <m:t>Κ</m:t>
                        </m:r>
                      </m:e>
                      <m:sub>
                        <m:r>
                          <a:rPr lang="en-US" b="0" i="1" smtClean="0">
                            <a:latin typeface="Cambria Math"/>
                          </a:rPr>
                          <m:t>𝑡</m:t>
                        </m:r>
                      </m:sub>
                    </m:sSub>
                    <m:r>
                      <a:rPr lang="en-US" b="0" i="1" smtClean="0">
                        <a:latin typeface="Cambria Math"/>
                      </a:rPr>
                      <m:t>=</m:t>
                    </m:r>
                    <m:sSub>
                      <m:sSubPr>
                        <m:ctrlPr>
                          <a:rPr lang="en-US" b="0" i="1" smtClean="0">
                            <a:latin typeface="Cambria Math"/>
                          </a:rPr>
                        </m:ctrlPr>
                      </m:sSubPr>
                      <m:e>
                        <m:r>
                          <a:rPr lang="en-US" b="0" i="1" smtClean="0">
                            <a:latin typeface="Cambria Math"/>
                          </a:rPr>
                          <m:t>𝐾</m:t>
                        </m:r>
                      </m:e>
                      <m:sub>
                        <m:r>
                          <a:rPr lang="en-US" b="0" i="1" smtClean="0">
                            <a:latin typeface="Cambria Math"/>
                          </a:rPr>
                          <m:t>0</m:t>
                        </m:r>
                      </m:sub>
                    </m:sSub>
                    <m:r>
                      <a:rPr lang="en-US" b="0" i="1" smtClean="0">
                        <a:latin typeface="Cambria Math"/>
                      </a:rPr>
                      <m:t>∗</m:t>
                    </m:r>
                    <m:sSup>
                      <m:sSupPr>
                        <m:ctrlPr>
                          <a:rPr lang="en-US" b="0" i="1" smtClean="0">
                            <a:latin typeface="Cambria Math"/>
                          </a:rPr>
                        </m:ctrlPr>
                      </m:sSupPr>
                      <m:e>
                        <m:d>
                          <m:dPr>
                            <m:ctrlPr>
                              <a:rPr lang="en-US" b="0" i="1" smtClean="0">
                                <a:latin typeface="Cambria Math"/>
                              </a:rPr>
                            </m:ctrlPr>
                          </m:dPr>
                          <m:e>
                            <m:r>
                              <a:rPr lang="en-US" b="0" i="1" smtClean="0">
                                <a:latin typeface="Cambria Math"/>
                              </a:rPr>
                              <m:t>1+</m:t>
                            </m:r>
                            <m:r>
                              <a:rPr lang="en-US" b="0" i="1" smtClean="0">
                                <a:latin typeface="Cambria Math"/>
                              </a:rPr>
                              <m:t>𝑖</m:t>
                            </m:r>
                          </m:e>
                        </m:d>
                      </m:e>
                      <m:sup>
                        <m:r>
                          <a:rPr lang="en-US" b="0" i="1" smtClean="0">
                            <a:latin typeface="Cambria Math"/>
                          </a:rPr>
                          <m:t>𝑛</m:t>
                        </m:r>
                      </m:sup>
                    </m:sSup>
                    <m:r>
                      <a:rPr lang="en-US" b="0" i="1" smtClean="0">
                        <a:latin typeface="Cambria Math"/>
                      </a:rPr>
                      <m:t>=100.000∗</m:t>
                    </m:r>
                    <m:sSup>
                      <m:sSupPr>
                        <m:ctrlPr>
                          <a:rPr lang="en-US" b="0" i="1" smtClean="0">
                            <a:latin typeface="Cambria Math"/>
                          </a:rPr>
                        </m:ctrlPr>
                      </m:sSupPr>
                      <m:e>
                        <m:r>
                          <a:rPr lang="en-US" b="0" i="1" smtClean="0">
                            <a:latin typeface="Cambria Math"/>
                          </a:rPr>
                          <m:t>(1+0,05)</m:t>
                        </m:r>
                      </m:e>
                      <m:sup>
                        <m:r>
                          <a:rPr lang="en-US" b="0" i="1" smtClean="0">
                            <a:latin typeface="Cambria Math"/>
                          </a:rPr>
                          <m:t>10</m:t>
                        </m:r>
                      </m:sup>
                    </m:sSup>
                  </m:oMath>
                </a14:m>
                <a:r>
                  <a:rPr lang="el-GR" dirty="0" smtClean="0"/>
                  <a:t>=162.889</a:t>
                </a:r>
              </a:p>
              <a:p>
                <a:pPr algn="just"/>
                <a:r>
                  <a:rPr lang="el-GR" dirty="0" smtClean="0"/>
                  <a:t>Πραγματικό Επιτόκιο </a:t>
                </a:r>
                <a14:m>
                  <m:oMath xmlns:m="http://schemas.openxmlformats.org/officeDocument/2006/math">
                    <m:r>
                      <a:rPr lang="el-GR" b="0" i="1" smtClean="0">
                        <a:latin typeface="Cambria Math"/>
                      </a:rPr>
                      <m:t>1+</m:t>
                    </m:r>
                    <m:r>
                      <a:rPr lang="en-US" b="0" i="1" smtClean="0">
                        <a:latin typeface="Cambria Math"/>
                      </a:rPr>
                      <m:t>𝑖</m:t>
                    </m:r>
                    <m:r>
                      <a:rPr lang="en-US" b="0" i="1" smtClean="0">
                        <a:latin typeface="Cambria Math"/>
                      </a:rPr>
                      <m:t>=</m:t>
                    </m:r>
                    <m:sSup>
                      <m:sSupPr>
                        <m:ctrlPr>
                          <a:rPr lang="en-US" b="0" i="1" smtClean="0">
                            <a:latin typeface="Cambria Math"/>
                          </a:rPr>
                        </m:ctrlPr>
                      </m:sSupPr>
                      <m:e>
                        <m:r>
                          <a:rPr lang="el-GR" b="0" i="1" smtClean="0">
                            <a:latin typeface="Cambria Math"/>
                          </a:rPr>
                          <m:t>(</m:t>
                        </m:r>
                        <m:r>
                          <a:rPr lang="en-US" i="1">
                            <a:latin typeface="Cambria Math"/>
                          </a:rPr>
                          <m:t>1+</m:t>
                        </m:r>
                        <m:f>
                          <m:fPr>
                            <m:ctrlPr>
                              <a:rPr lang="en-US" i="1">
                                <a:latin typeface="Cambria Math"/>
                              </a:rPr>
                            </m:ctrlPr>
                          </m:fPr>
                          <m:num>
                            <m:r>
                              <a:rPr lang="en-US" i="1">
                                <a:latin typeface="Cambria Math"/>
                              </a:rPr>
                              <m:t>𝐽</m:t>
                            </m:r>
                          </m:num>
                          <m:den>
                            <m:r>
                              <a:rPr lang="el-GR" i="1">
                                <a:latin typeface="Cambria Math"/>
                              </a:rPr>
                              <m:t>𝜇</m:t>
                            </m:r>
                          </m:den>
                        </m:f>
                        <m:r>
                          <a:rPr lang="el-GR" i="1">
                            <a:latin typeface="Cambria Math"/>
                          </a:rPr>
                          <m:t>)</m:t>
                        </m:r>
                      </m:e>
                      <m:sup>
                        <m:r>
                          <a:rPr lang="el-GR" b="0" i="1" smtClean="0">
                            <a:latin typeface="Cambria Math"/>
                          </a:rPr>
                          <m:t>𝜇</m:t>
                        </m:r>
                      </m:sup>
                    </m:sSup>
                    <m:r>
                      <a:rPr lang="en-US" b="0" i="1" smtClean="0">
                        <a:latin typeface="Cambria Math"/>
                        <a:ea typeface="Cambria Math"/>
                      </a:rPr>
                      <m:t>⟺</m:t>
                    </m:r>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d>
                          <m:dPr>
                            <m:ctrlPr>
                              <a:rPr lang="el-GR" i="1">
                                <a:latin typeface="Cambria Math"/>
                              </a:rPr>
                            </m:ctrlPr>
                          </m:dPr>
                          <m:e>
                            <m:r>
                              <a:rPr lang="en-US" i="1">
                                <a:latin typeface="Cambria Math"/>
                              </a:rPr>
                              <m:t>1+</m:t>
                            </m:r>
                            <m:f>
                              <m:fPr>
                                <m:ctrlPr>
                                  <a:rPr lang="en-US" i="1">
                                    <a:latin typeface="Cambria Math"/>
                                  </a:rPr>
                                </m:ctrlPr>
                              </m:fPr>
                              <m:num>
                                <m:r>
                                  <a:rPr lang="el-GR" b="0" i="1" smtClean="0">
                                    <a:latin typeface="Cambria Math"/>
                                  </a:rPr>
                                  <m:t>0,10</m:t>
                                </m:r>
                              </m:num>
                              <m:den>
                                <m:r>
                                  <a:rPr lang="el-GR" b="0" i="1" smtClean="0">
                                    <a:latin typeface="Cambria Math"/>
                                  </a:rPr>
                                  <m:t>2</m:t>
                                </m:r>
                              </m:den>
                            </m:f>
                          </m:e>
                        </m:d>
                      </m:e>
                      <m:sup>
                        <m:r>
                          <a:rPr lang="el-GR" b="0" i="1" smtClean="0">
                            <a:latin typeface="Cambria Math"/>
                          </a:rPr>
                          <m:t>2</m:t>
                        </m:r>
                      </m:sup>
                    </m:sSup>
                    <m:r>
                      <a:rPr lang="el-GR" i="1" smtClean="0">
                        <a:latin typeface="Cambria Math"/>
                        <a:ea typeface="Cambria Math"/>
                      </a:rPr>
                      <m:t>⟺</m:t>
                    </m:r>
                    <m:r>
                      <a:rPr lang="en-US" b="0" i="1" smtClean="0">
                        <a:latin typeface="Cambria Math"/>
                        <a:ea typeface="Cambria Math"/>
                      </a:rPr>
                      <m:t>𝑖</m:t>
                    </m:r>
                    <m:r>
                      <a:rPr lang="en-US" b="0" i="1" smtClean="0">
                        <a:latin typeface="Cambria Math"/>
                        <a:ea typeface="Cambria Math"/>
                      </a:rPr>
                      <m:t>=0,1025</m:t>
                    </m:r>
                  </m:oMath>
                </a14:m>
                <a:endParaRPr lang="en-US" dirty="0" smtClean="0"/>
              </a:p>
              <a:p>
                <a:pPr algn="just"/>
                <a:r>
                  <a:rPr lang="en-US" b="1" dirty="0" smtClean="0"/>
                  <a:t>B’ </a:t>
                </a:r>
                <a:r>
                  <a:rPr lang="el-GR" b="1" dirty="0" smtClean="0"/>
                  <a:t>Τρόπος</a:t>
                </a:r>
                <a:r>
                  <a:rPr lang="en-US" b="1" dirty="0" smtClean="0"/>
                  <a:t>:</a:t>
                </a:r>
                <a:r>
                  <a:rPr lang="el-GR" b="1" dirty="0" smtClean="0"/>
                  <a:t> </a:t>
                </a:r>
                <a:r>
                  <a:rPr lang="el-GR" dirty="0"/>
                  <a:t>Τελική αξία </a:t>
                </a:r>
                <a14:m>
                  <m:oMath xmlns:m="http://schemas.openxmlformats.org/officeDocument/2006/math">
                    <m:sSub>
                      <m:sSubPr>
                        <m:ctrlPr>
                          <a:rPr lang="el-GR" i="1">
                            <a:latin typeface="Cambria Math"/>
                          </a:rPr>
                        </m:ctrlPr>
                      </m:sSubPr>
                      <m:e>
                        <m:r>
                          <m:rPr>
                            <m:sty m:val="p"/>
                          </m:rPr>
                          <a:rPr lang="el-GR">
                            <a:latin typeface="Cambria Math"/>
                          </a:rPr>
                          <m:t>Κ</m:t>
                        </m:r>
                      </m:e>
                      <m:sub>
                        <m:r>
                          <a:rPr lang="en-US" i="1">
                            <a:latin typeface="Cambria Math"/>
                          </a:rPr>
                          <m:t>𝑡</m:t>
                        </m:r>
                      </m:sub>
                    </m:sSub>
                    <m:r>
                      <a:rPr lang="en-US" i="1">
                        <a:latin typeface="Cambria Math"/>
                      </a:rPr>
                      <m:t>=</m:t>
                    </m:r>
                    <m:sSub>
                      <m:sSubPr>
                        <m:ctrlPr>
                          <a:rPr lang="en-US" i="1">
                            <a:latin typeface="Cambria Math"/>
                          </a:rPr>
                        </m:ctrlPr>
                      </m:sSubPr>
                      <m:e>
                        <m:r>
                          <a:rPr lang="en-US" i="1">
                            <a:latin typeface="Cambria Math"/>
                          </a:rPr>
                          <m:t>𝐾</m:t>
                        </m:r>
                      </m:e>
                      <m:sub>
                        <m:r>
                          <a:rPr lang="en-US" i="1">
                            <a:latin typeface="Cambria Math"/>
                          </a:rPr>
                          <m:t>0</m:t>
                        </m:r>
                      </m:sub>
                    </m:sSub>
                    <m:r>
                      <a:rPr lang="en-US" i="1">
                        <a:latin typeface="Cambria Math"/>
                      </a:rPr>
                      <m:t>∗</m:t>
                    </m:r>
                    <m:sSup>
                      <m:sSupPr>
                        <m:ctrlPr>
                          <a:rPr lang="en-US" i="1">
                            <a:latin typeface="Cambria Math"/>
                          </a:rPr>
                        </m:ctrlPr>
                      </m:sSupPr>
                      <m:e>
                        <m:d>
                          <m:dPr>
                            <m:ctrlPr>
                              <a:rPr lang="en-US" i="1">
                                <a:latin typeface="Cambria Math"/>
                              </a:rPr>
                            </m:ctrlPr>
                          </m:dPr>
                          <m:e>
                            <m:r>
                              <a:rPr lang="en-US" i="1">
                                <a:latin typeface="Cambria Math"/>
                              </a:rPr>
                              <m:t>1+</m:t>
                            </m:r>
                            <m:r>
                              <a:rPr lang="en-US" i="1">
                                <a:latin typeface="Cambria Math"/>
                              </a:rPr>
                              <m:t>𝑖</m:t>
                            </m:r>
                          </m:e>
                        </m:d>
                      </m:e>
                      <m:sup>
                        <m:r>
                          <a:rPr lang="en-US" i="1">
                            <a:latin typeface="Cambria Math"/>
                          </a:rPr>
                          <m:t>𝑛</m:t>
                        </m:r>
                      </m:sup>
                    </m:sSup>
                    <m:r>
                      <a:rPr lang="en-US" i="1">
                        <a:latin typeface="Cambria Math"/>
                      </a:rPr>
                      <m:t>=100.000∗</m:t>
                    </m:r>
                    <m:sSup>
                      <m:sSupPr>
                        <m:ctrlPr>
                          <a:rPr lang="en-US" i="1">
                            <a:latin typeface="Cambria Math"/>
                          </a:rPr>
                        </m:ctrlPr>
                      </m:sSupPr>
                      <m:e>
                        <m:r>
                          <a:rPr lang="en-US" i="1">
                            <a:latin typeface="Cambria Math"/>
                          </a:rPr>
                          <m:t>(1+0,10</m:t>
                        </m:r>
                        <m:r>
                          <a:rPr lang="el-GR" b="0" i="1" smtClean="0">
                            <a:latin typeface="Cambria Math"/>
                          </a:rPr>
                          <m:t>25</m:t>
                        </m:r>
                        <m:r>
                          <a:rPr lang="en-US" i="1">
                            <a:latin typeface="Cambria Math"/>
                          </a:rPr>
                          <m:t>)</m:t>
                        </m:r>
                      </m:e>
                      <m:sup>
                        <m:r>
                          <a:rPr lang="el-GR" b="0" i="1" smtClean="0">
                            <a:latin typeface="Cambria Math"/>
                          </a:rPr>
                          <m:t>5</m:t>
                        </m:r>
                      </m:sup>
                    </m:sSup>
                  </m:oMath>
                </a14:m>
                <a:r>
                  <a:rPr lang="el-GR" dirty="0" smtClean="0"/>
                  <a:t>=162.889</a:t>
                </a:r>
                <a:endParaRPr lang="el-GR" b="1" dirty="0" smtClean="0"/>
              </a:p>
              <a:p>
                <a:pPr algn="just"/>
                <a:r>
                  <a:rPr lang="el-GR" b="1" dirty="0" smtClean="0">
                    <a:solidFill>
                      <a:srgbClr val="FF0000"/>
                    </a:solidFill>
                  </a:rPr>
                  <a:t>Προσοχή, </a:t>
                </a:r>
                <a:r>
                  <a:rPr lang="el-GR" dirty="0" smtClean="0"/>
                  <a:t>στην περίπτωση που ζητηθεί το πραγματικό επιτόκιο ενός διαστήματος μεγαλύτερου του έτους π.χ. στην παραπάνω άσκηση το πραγματικό πενταετές επιτόκιο, τότε ο τύπος αναπροσαρμόζεται ως εξής </a:t>
                </a:r>
              </a:p>
              <a:p>
                <a:pPr algn="just"/>
                <a:r>
                  <a:rPr lang="el-GR" dirty="0" smtClean="0"/>
                  <a:t> </a:t>
                </a:r>
                <a14:m>
                  <m:oMath xmlns:m="http://schemas.openxmlformats.org/officeDocument/2006/math">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r>
                          <a:rPr lang="el-GR" i="1">
                            <a:latin typeface="Cambria Math"/>
                          </a:rPr>
                          <m:t>(</m:t>
                        </m:r>
                        <m:r>
                          <a:rPr lang="en-US" i="1">
                            <a:latin typeface="Cambria Math"/>
                          </a:rPr>
                          <m:t>1+</m:t>
                        </m:r>
                        <m:f>
                          <m:fPr>
                            <m:ctrlPr>
                              <a:rPr lang="en-US" i="1">
                                <a:latin typeface="Cambria Math"/>
                              </a:rPr>
                            </m:ctrlPr>
                          </m:fPr>
                          <m:num>
                            <m:r>
                              <a:rPr lang="en-US" i="1">
                                <a:latin typeface="Cambria Math"/>
                              </a:rPr>
                              <m:t>𝐽</m:t>
                            </m:r>
                          </m:num>
                          <m:den>
                            <m:r>
                              <a:rPr lang="el-GR" i="1">
                                <a:latin typeface="Cambria Math"/>
                              </a:rPr>
                              <m:t>𝜇</m:t>
                            </m:r>
                          </m:den>
                        </m:f>
                        <m:r>
                          <a:rPr lang="el-GR" i="1">
                            <a:latin typeface="Cambria Math"/>
                          </a:rPr>
                          <m:t>)</m:t>
                        </m:r>
                      </m:e>
                      <m:sup>
                        <m:r>
                          <a:rPr lang="el-GR" i="1">
                            <a:latin typeface="Cambria Math"/>
                          </a:rPr>
                          <m:t>𝜇</m:t>
                        </m:r>
                        <m:r>
                          <a:rPr lang="el-GR" b="0" i="1" smtClean="0">
                            <a:latin typeface="Cambria Math"/>
                          </a:rPr>
                          <m:t>∗</m:t>
                        </m:r>
                        <m:r>
                          <a:rPr lang="en-US" b="0" i="1" smtClean="0">
                            <a:latin typeface="Cambria Math"/>
                          </a:rPr>
                          <m:t>𝑛</m:t>
                        </m:r>
                      </m:sup>
                    </m:sSup>
                    <m:r>
                      <a:rPr lang="el-GR" i="1" smtClean="0">
                        <a:latin typeface="Cambria Math"/>
                        <a:ea typeface="Cambria Math"/>
                      </a:rPr>
                      <m:t>⟺</m:t>
                    </m:r>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d>
                          <m:dPr>
                            <m:ctrlPr>
                              <a:rPr lang="el-GR" i="1">
                                <a:latin typeface="Cambria Math"/>
                              </a:rPr>
                            </m:ctrlPr>
                          </m:dPr>
                          <m:e>
                            <m:r>
                              <a:rPr lang="en-US" i="1">
                                <a:latin typeface="Cambria Math"/>
                              </a:rPr>
                              <m:t>1+</m:t>
                            </m:r>
                            <m:f>
                              <m:fPr>
                                <m:ctrlPr>
                                  <a:rPr lang="en-US" i="1">
                                    <a:latin typeface="Cambria Math"/>
                                  </a:rPr>
                                </m:ctrlPr>
                              </m:fPr>
                              <m:num>
                                <m:r>
                                  <a:rPr lang="en-US" b="0" i="1" smtClean="0">
                                    <a:latin typeface="Cambria Math"/>
                                  </a:rPr>
                                  <m:t>0,10</m:t>
                                </m:r>
                              </m:num>
                              <m:den>
                                <m:r>
                                  <a:rPr lang="en-US" b="0" i="1" smtClean="0">
                                    <a:latin typeface="Cambria Math"/>
                                  </a:rPr>
                                  <m:t>2</m:t>
                                </m:r>
                              </m:den>
                            </m:f>
                          </m:e>
                        </m:d>
                      </m:e>
                      <m:sup>
                        <m:r>
                          <a:rPr lang="en-US" b="0" i="1" smtClean="0">
                            <a:latin typeface="Cambria Math"/>
                          </a:rPr>
                          <m:t>2</m:t>
                        </m:r>
                        <m:r>
                          <a:rPr lang="el-GR" i="1">
                            <a:latin typeface="Cambria Math"/>
                          </a:rPr>
                          <m:t>∗</m:t>
                        </m:r>
                        <m:r>
                          <a:rPr lang="en-US" b="0" i="1" smtClean="0">
                            <a:latin typeface="Cambria Math"/>
                          </a:rPr>
                          <m:t>5</m:t>
                        </m:r>
                      </m:sup>
                    </m:sSup>
                    <m:r>
                      <a:rPr lang="en-US" b="0" i="1" smtClean="0">
                        <a:latin typeface="Cambria Math"/>
                      </a:rPr>
                      <m:t>=1,62</m:t>
                    </m:r>
                    <m:r>
                      <a:rPr lang="el-GR" b="0" i="1" smtClean="0">
                        <a:latin typeface="Cambria Math"/>
                      </a:rPr>
                      <m:t>889</m:t>
                    </m:r>
                  </m:oMath>
                </a14:m>
                <a:endParaRPr lang="en-US" dirty="0"/>
              </a:p>
              <a:p>
                <a:pPr algn="just"/>
                <a:endParaRPr lang="el-GR" dirty="0" smtClean="0"/>
              </a:p>
              <a:p>
                <a:pPr algn="just"/>
                <a:endParaRPr lang="el-GR" dirty="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067" t="-1778" r="-1267"/>
                </a:stretch>
              </a:blipFill>
            </p:spPr>
            <p:txBody>
              <a:bodyPr/>
              <a:lstStyle/>
              <a:p>
                <a:r>
                  <a:rPr lang="el-GR">
                    <a:noFill/>
                  </a:rPr>
                  <a:t> </a:t>
                </a:r>
              </a:p>
            </p:txBody>
          </p:sp>
        </mc:Fallback>
      </mc:AlternateContent>
    </p:spTree>
    <p:extLst>
      <p:ext uri="{BB962C8B-B14F-4D97-AF65-F5344CB8AC3E}">
        <p14:creationId xmlns:p14="http://schemas.microsoft.com/office/powerpoint/2010/main" val="340193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normAutofit/>
              </a:bodyPr>
              <a:lstStyle/>
              <a:p>
                <a:pPr algn="just"/>
                <a:r>
                  <a:rPr lang="el-GR" b="1" dirty="0" smtClean="0">
                    <a:solidFill>
                      <a:srgbClr val="FF0000"/>
                    </a:solidFill>
                  </a:rPr>
                  <a:t>Προσοχή, </a:t>
                </a:r>
                <a:r>
                  <a:rPr lang="el-GR" dirty="0" smtClean="0"/>
                  <a:t>στην περίπτωση που ζητηθεί το πραγματικό επιτόκιο ενός διαστήματος μεγαλύτερου του έτους π.χ. στην παραπάνω άσκηση το πραγματικό πενταετές επιτόκιο, τότε ο τύπος αναπροσαρμόζεται ως εξής </a:t>
                </a:r>
              </a:p>
              <a:p>
                <a:pPr algn="just"/>
                <a:r>
                  <a:rPr lang="el-GR" dirty="0" smtClean="0"/>
                  <a:t> </a:t>
                </a:r>
                <a14:m>
                  <m:oMath xmlns:m="http://schemas.openxmlformats.org/officeDocument/2006/math">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r>
                          <a:rPr lang="el-GR" i="1">
                            <a:latin typeface="Cambria Math"/>
                          </a:rPr>
                          <m:t>(</m:t>
                        </m:r>
                        <m:r>
                          <a:rPr lang="en-US" i="1">
                            <a:latin typeface="Cambria Math"/>
                          </a:rPr>
                          <m:t>1+</m:t>
                        </m:r>
                        <m:f>
                          <m:fPr>
                            <m:ctrlPr>
                              <a:rPr lang="en-US" i="1">
                                <a:latin typeface="Cambria Math"/>
                              </a:rPr>
                            </m:ctrlPr>
                          </m:fPr>
                          <m:num>
                            <m:r>
                              <a:rPr lang="en-US" i="1">
                                <a:latin typeface="Cambria Math"/>
                              </a:rPr>
                              <m:t>𝐽</m:t>
                            </m:r>
                          </m:num>
                          <m:den>
                            <m:r>
                              <a:rPr lang="el-GR" i="1">
                                <a:latin typeface="Cambria Math"/>
                              </a:rPr>
                              <m:t>𝜇</m:t>
                            </m:r>
                          </m:den>
                        </m:f>
                        <m:r>
                          <a:rPr lang="el-GR" i="1">
                            <a:latin typeface="Cambria Math"/>
                          </a:rPr>
                          <m:t>)</m:t>
                        </m:r>
                      </m:e>
                      <m:sup>
                        <m:r>
                          <a:rPr lang="el-GR" i="1">
                            <a:latin typeface="Cambria Math"/>
                          </a:rPr>
                          <m:t>𝜇</m:t>
                        </m:r>
                        <m:r>
                          <a:rPr lang="el-GR" b="0" i="1" smtClean="0">
                            <a:latin typeface="Cambria Math"/>
                          </a:rPr>
                          <m:t>∗</m:t>
                        </m:r>
                        <m:r>
                          <a:rPr lang="en-US" b="0" i="1" smtClean="0">
                            <a:latin typeface="Cambria Math"/>
                          </a:rPr>
                          <m:t>𝑛</m:t>
                        </m:r>
                      </m:sup>
                    </m:sSup>
                    <m:r>
                      <a:rPr lang="el-GR" i="1" smtClean="0">
                        <a:latin typeface="Cambria Math"/>
                        <a:ea typeface="Cambria Math"/>
                      </a:rPr>
                      <m:t>⟺</m:t>
                    </m:r>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d>
                          <m:dPr>
                            <m:ctrlPr>
                              <a:rPr lang="el-GR" i="1">
                                <a:latin typeface="Cambria Math"/>
                              </a:rPr>
                            </m:ctrlPr>
                          </m:dPr>
                          <m:e>
                            <m:r>
                              <a:rPr lang="en-US" i="1">
                                <a:latin typeface="Cambria Math"/>
                              </a:rPr>
                              <m:t>1+</m:t>
                            </m:r>
                            <m:f>
                              <m:fPr>
                                <m:ctrlPr>
                                  <a:rPr lang="en-US" i="1">
                                    <a:latin typeface="Cambria Math"/>
                                  </a:rPr>
                                </m:ctrlPr>
                              </m:fPr>
                              <m:num>
                                <m:r>
                                  <a:rPr lang="en-US" b="0" i="1" smtClean="0">
                                    <a:latin typeface="Cambria Math"/>
                                  </a:rPr>
                                  <m:t>0,10</m:t>
                                </m:r>
                              </m:num>
                              <m:den>
                                <m:r>
                                  <a:rPr lang="en-US" b="0" i="1" smtClean="0">
                                    <a:latin typeface="Cambria Math"/>
                                  </a:rPr>
                                  <m:t>2</m:t>
                                </m:r>
                              </m:den>
                            </m:f>
                          </m:e>
                        </m:d>
                      </m:e>
                      <m:sup>
                        <m:r>
                          <a:rPr lang="en-US" b="0" i="1" smtClean="0">
                            <a:latin typeface="Cambria Math"/>
                          </a:rPr>
                          <m:t>2</m:t>
                        </m:r>
                        <m:r>
                          <a:rPr lang="el-GR" i="1">
                            <a:latin typeface="Cambria Math"/>
                          </a:rPr>
                          <m:t>∗</m:t>
                        </m:r>
                        <m:r>
                          <a:rPr lang="en-US" b="0" i="1" smtClean="0">
                            <a:latin typeface="Cambria Math"/>
                          </a:rPr>
                          <m:t>5</m:t>
                        </m:r>
                      </m:sup>
                    </m:sSup>
                    <m:r>
                      <a:rPr lang="en-US" b="0" i="1" smtClean="0">
                        <a:latin typeface="Cambria Math"/>
                      </a:rPr>
                      <m:t>=1,62</m:t>
                    </m:r>
                    <m:r>
                      <a:rPr lang="el-GR" b="0" i="1" smtClean="0">
                        <a:latin typeface="Cambria Math"/>
                      </a:rPr>
                      <m:t>889</m:t>
                    </m:r>
                    <m:r>
                      <a:rPr lang="en-US" b="0" i="1" smtClean="0">
                        <a:latin typeface="Cambria Math"/>
                        <a:ea typeface="Cambria Math"/>
                      </a:rPr>
                      <m:t>⟺</m:t>
                    </m:r>
                    <m:r>
                      <a:rPr lang="el-GR" i="1">
                        <a:latin typeface="Cambria Math"/>
                      </a:rPr>
                      <m:t>1+</m:t>
                    </m:r>
                    <m:r>
                      <a:rPr lang="en-US" i="1">
                        <a:latin typeface="Cambria Math"/>
                      </a:rPr>
                      <m:t>𝑖</m:t>
                    </m:r>
                    <m:r>
                      <a:rPr lang="el-GR" b="0" i="1" smtClean="0">
                        <a:latin typeface="Cambria Math"/>
                      </a:rPr>
                      <m:t>=1,62889</m:t>
                    </m:r>
                    <m:r>
                      <a:rPr lang="en-US" i="1">
                        <a:latin typeface="Cambria Math"/>
                        <a:ea typeface="Cambria Math"/>
                      </a:rPr>
                      <m:t>⟺</m:t>
                    </m:r>
                    <m:r>
                      <a:rPr lang="en-US" i="1">
                        <a:latin typeface="Cambria Math"/>
                      </a:rPr>
                      <m:t>𝑖</m:t>
                    </m:r>
                    <m:r>
                      <a:rPr lang="el-GR" i="1">
                        <a:latin typeface="Cambria Math"/>
                      </a:rPr>
                      <m:t>=1,62</m:t>
                    </m:r>
                    <m:r>
                      <a:rPr lang="el-GR" b="0" i="1" smtClean="0">
                        <a:latin typeface="Cambria Math"/>
                      </a:rPr>
                      <m:t>889−1=0,62889</m:t>
                    </m:r>
                  </m:oMath>
                </a14:m>
                <a:endParaRPr lang="en-US" dirty="0"/>
              </a:p>
              <a:p>
                <a:pPr algn="just"/>
                <a:r>
                  <a:rPr lang="el-GR" b="1" dirty="0" smtClean="0"/>
                  <a:t>Γ</a:t>
                </a:r>
                <a:r>
                  <a:rPr lang="en-US" b="1" dirty="0" smtClean="0"/>
                  <a:t>’ </a:t>
                </a:r>
                <a:r>
                  <a:rPr lang="el-GR" b="1" dirty="0"/>
                  <a:t>Τρόπος</a:t>
                </a:r>
                <a:r>
                  <a:rPr lang="en-US" b="1" dirty="0"/>
                  <a:t>:</a:t>
                </a:r>
                <a:r>
                  <a:rPr lang="el-GR" b="1" dirty="0"/>
                  <a:t> </a:t>
                </a:r>
                <a:r>
                  <a:rPr lang="el-GR" dirty="0"/>
                  <a:t>Τελική αξία </a:t>
                </a:r>
                <a14:m>
                  <m:oMath xmlns:m="http://schemas.openxmlformats.org/officeDocument/2006/math">
                    <m:sSub>
                      <m:sSubPr>
                        <m:ctrlPr>
                          <a:rPr lang="el-GR" i="1">
                            <a:latin typeface="Cambria Math"/>
                          </a:rPr>
                        </m:ctrlPr>
                      </m:sSubPr>
                      <m:e>
                        <m:r>
                          <m:rPr>
                            <m:sty m:val="p"/>
                          </m:rPr>
                          <a:rPr lang="el-GR">
                            <a:latin typeface="Cambria Math"/>
                          </a:rPr>
                          <m:t>Κ</m:t>
                        </m:r>
                      </m:e>
                      <m:sub>
                        <m:r>
                          <a:rPr lang="en-US" i="1">
                            <a:latin typeface="Cambria Math"/>
                          </a:rPr>
                          <m:t>𝑡</m:t>
                        </m:r>
                      </m:sub>
                    </m:sSub>
                    <m:r>
                      <a:rPr lang="en-US" i="1">
                        <a:latin typeface="Cambria Math"/>
                      </a:rPr>
                      <m:t>=</m:t>
                    </m:r>
                    <m:sSub>
                      <m:sSubPr>
                        <m:ctrlPr>
                          <a:rPr lang="en-US" i="1">
                            <a:latin typeface="Cambria Math"/>
                          </a:rPr>
                        </m:ctrlPr>
                      </m:sSubPr>
                      <m:e>
                        <m:r>
                          <a:rPr lang="en-US" i="1">
                            <a:latin typeface="Cambria Math"/>
                          </a:rPr>
                          <m:t>𝐾</m:t>
                        </m:r>
                      </m:e>
                      <m:sub>
                        <m:r>
                          <a:rPr lang="en-US" i="1">
                            <a:latin typeface="Cambria Math"/>
                          </a:rPr>
                          <m:t>0</m:t>
                        </m:r>
                      </m:sub>
                    </m:sSub>
                    <m:r>
                      <a:rPr lang="en-US" i="1">
                        <a:latin typeface="Cambria Math"/>
                      </a:rPr>
                      <m:t>∗</m:t>
                    </m:r>
                    <m:sSup>
                      <m:sSupPr>
                        <m:ctrlPr>
                          <a:rPr lang="en-US" i="1">
                            <a:latin typeface="Cambria Math"/>
                          </a:rPr>
                        </m:ctrlPr>
                      </m:sSupPr>
                      <m:e>
                        <m:d>
                          <m:dPr>
                            <m:ctrlPr>
                              <a:rPr lang="en-US" i="1">
                                <a:latin typeface="Cambria Math"/>
                              </a:rPr>
                            </m:ctrlPr>
                          </m:dPr>
                          <m:e>
                            <m:r>
                              <a:rPr lang="en-US" i="1">
                                <a:latin typeface="Cambria Math"/>
                              </a:rPr>
                              <m:t>1+</m:t>
                            </m:r>
                            <m:r>
                              <a:rPr lang="en-US" i="1">
                                <a:latin typeface="Cambria Math"/>
                              </a:rPr>
                              <m:t>𝑖</m:t>
                            </m:r>
                          </m:e>
                        </m:d>
                      </m:e>
                      <m:sup>
                        <m:r>
                          <a:rPr lang="en-US" i="1">
                            <a:latin typeface="Cambria Math"/>
                          </a:rPr>
                          <m:t>𝑛</m:t>
                        </m:r>
                      </m:sup>
                    </m:sSup>
                    <m:r>
                      <a:rPr lang="en-US" i="1">
                        <a:latin typeface="Cambria Math"/>
                      </a:rPr>
                      <m:t>=100.000∗</m:t>
                    </m:r>
                    <m:sSup>
                      <m:sSupPr>
                        <m:ctrlPr>
                          <a:rPr lang="en-US" i="1">
                            <a:latin typeface="Cambria Math"/>
                          </a:rPr>
                        </m:ctrlPr>
                      </m:sSupPr>
                      <m:e>
                        <m:r>
                          <a:rPr lang="en-US" i="1">
                            <a:latin typeface="Cambria Math"/>
                          </a:rPr>
                          <m:t>(1+0,</m:t>
                        </m:r>
                        <m:r>
                          <a:rPr lang="el-GR" b="0" i="1" smtClean="0">
                            <a:latin typeface="Cambria Math"/>
                          </a:rPr>
                          <m:t>62889</m:t>
                        </m:r>
                        <m:r>
                          <a:rPr lang="en-US" i="1">
                            <a:latin typeface="Cambria Math"/>
                          </a:rPr>
                          <m:t>)</m:t>
                        </m:r>
                      </m:e>
                      <m:sup>
                        <m:r>
                          <a:rPr lang="el-GR" b="0" i="1" smtClean="0">
                            <a:latin typeface="Cambria Math"/>
                          </a:rPr>
                          <m:t>1</m:t>
                        </m:r>
                      </m:sup>
                    </m:sSup>
                  </m:oMath>
                </a14:m>
                <a:r>
                  <a:rPr lang="el-GR" dirty="0"/>
                  <a:t>=</a:t>
                </a:r>
                <a:r>
                  <a:rPr lang="el-GR" dirty="0" smtClean="0"/>
                  <a:t>162.889 </a:t>
                </a:r>
              </a:p>
              <a:p>
                <a:pPr algn="just"/>
                <a:endParaRPr lang="el-GR" dirty="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467" t="-1156" r="-1667"/>
                </a:stretch>
              </a:blipFill>
            </p:spPr>
            <p:txBody>
              <a:bodyPr/>
              <a:lstStyle/>
              <a:p>
                <a:r>
                  <a:rPr lang="el-GR">
                    <a:noFill/>
                  </a:rPr>
                  <a:t> </a:t>
                </a:r>
              </a:p>
            </p:txBody>
          </p:sp>
        </mc:Fallback>
      </mc:AlternateContent>
    </p:spTree>
    <p:extLst>
      <p:ext uri="{BB962C8B-B14F-4D97-AF65-F5344CB8AC3E}">
        <p14:creationId xmlns:p14="http://schemas.microsoft.com/office/powerpoint/2010/main" val="1358420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5693866"/>
          </a:xfrm>
          <a:prstGeom prst="rect">
            <a:avLst/>
          </a:prstGeom>
        </p:spPr>
        <p:txBody>
          <a:bodyPr wrap="square">
            <a:spAutoFit/>
          </a:bodyPr>
          <a:lstStyle/>
          <a:p>
            <a:pPr marL="457200" indent="-457200" algn="just" eaLnBrk="0" fontAlgn="base" hangingPunct="0">
              <a:spcBef>
                <a:spcPct val="0"/>
              </a:spcBef>
              <a:spcAft>
                <a:spcPct val="0"/>
              </a:spcAft>
              <a:buFont typeface="Arial" panose="020B0604020202020204" pitchFamily="34" charset="0"/>
              <a:buChar char="•"/>
            </a:pPr>
            <a:r>
              <a:rPr lang="el-GR" sz="2800" dirty="0" smtClean="0">
                <a:latin typeface="Calibri" pitchFamily="34" charset="0"/>
                <a:ea typeface="Calibri" pitchFamily="34" charset="0"/>
                <a:cs typeface="Times New Roman" pitchFamily="18" charset="0"/>
              </a:rPr>
              <a:t>Ο </a:t>
            </a:r>
            <a:r>
              <a:rPr lang="el-GR" sz="2800" b="1" dirty="0" smtClean="0">
                <a:latin typeface="Calibri" pitchFamily="34" charset="0"/>
                <a:ea typeface="Calibri" pitchFamily="34" charset="0"/>
                <a:cs typeface="Times New Roman" pitchFamily="18" charset="0"/>
              </a:rPr>
              <a:t>Δείκτης </a:t>
            </a:r>
            <a:r>
              <a:rPr lang="el-GR" sz="2800" b="1" dirty="0">
                <a:latin typeface="Calibri" pitchFamily="34" charset="0"/>
                <a:ea typeface="Calibri" pitchFamily="34" charset="0"/>
                <a:cs typeface="Times New Roman" pitchFamily="18" charset="0"/>
              </a:rPr>
              <a:t>Τιμών Καταναλωτή (ΔΤΚ) </a:t>
            </a:r>
            <a:r>
              <a:rPr lang="el-GR" sz="2800" dirty="0" smtClean="0">
                <a:latin typeface="Calibri" pitchFamily="34" charset="0"/>
                <a:ea typeface="Calibri" pitchFamily="34" charset="0"/>
                <a:cs typeface="Times New Roman" pitchFamily="18" charset="0"/>
              </a:rPr>
              <a:t>ή </a:t>
            </a:r>
            <a:r>
              <a:rPr lang="el-GR" sz="2800" dirty="0">
                <a:latin typeface="Calibri" pitchFamily="34" charset="0"/>
                <a:ea typeface="Calibri" pitchFamily="34" charset="0"/>
                <a:cs typeface="Times New Roman" pitchFamily="18" charset="0"/>
              </a:rPr>
              <a:t>τιμάριθμος είναι ο δείκτης μέτρησης </a:t>
            </a:r>
            <a:r>
              <a:rPr lang="el-GR" sz="2800" dirty="0" smtClean="0">
                <a:latin typeface="Calibri" pitchFamily="34" charset="0"/>
                <a:ea typeface="Calibri" pitchFamily="34" charset="0"/>
                <a:cs typeface="Times New Roman" pitchFamily="18" charset="0"/>
              </a:rPr>
              <a:t>των </a:t>
            </a:r>
            <a:r>
              <a:rPr lang="el-GR" sz="2800" dirty="0">
                <a:latin typeface="Calibri" pitchFamily="34" charset="0"/>
                <a:ea typeface="Calibri" pitchFamily="34" charset="0"/>
                <a:cs typeface="Times New Roman" pitchFamily="18" charset="0"/>
              </a:rPr>
              <a:t>λιανικών τιμών των περισσότερων αγαθών ή υπηρεσιών</a:t>
            </a:r>
            <a:r>
              <a:rPr lang="el-GR" sz="2800" dirty="0" smtClean="0">
                <a:latin typeface="Calibri" pitchFamily="34" charset="0"/>
                <a:ea typeface="Calibri" pitchFamily="34" charset="0"/>
                <a:cs typeface="Times New Roman" pitchFamily="18" charset="0"/>
              </a:rPr>
              <a:t>.</a:t>
            </a:r>
          </a:p>
          <a:p>
            <a:pPr marL="457200" indent="-457200" algn="just">
              <a:buFont typeface="Arial" panose="020B0604020202020204" pitchFamily="34" charset="0"/>
              <a:buChar char="•"/>
            </a:pPr>
            <a:r>
              <a:rPr lang="el-GR" sz="2800" b="1" dirty="0"/>
              <a:t>Ονομαστικό </a:t>
            </a:r>
            <a:r>
              <a:rPr lang="el-GR" sz="2800" b="1" dirty="0" smtClean="0"/>
              <a:t>Επιτόκιο </a:t>
            </a:r>
            <a:r>
              <a:rPr lang="el-GR" sz="2800" dirty="0">
                <a:latin typeface="Calibri" pitchFamily="34" charset="0"/>
                <a:ea typeface="Calibri" pitchFamily="34" charset="0"/>
                <a:cs typeface="Times New Roman" pitchFamily="18" charset="0"/>
              </a:rPr>
              <a:t>είναι το επιτόκιο που </a:t>
            </a:r>
            <a:r>
              <a:rPr lang="el-GR" sz="2800" dirty="0" smtClean="0">
                <a:latin typeface="Calibri" pitchFamily="34" charset="0"/>
                <a:ea typeface="Calibri" pitchFamily="34" charset="0"/>
                <a:cs typeface="Times New Roman" pitchFamily="18" charset="0"/>
              </a:rPr>
              <a:t>δείχνει την ονομαστική και όχι την πραγματική αύξηση ενός χρηματικού κεφαλαίου. </a:t>
            </a:r>
          </a:p>
          <a:p>
            <a:pPr marL="914400" lvl="1" indent="-457200" algn="just">
              <a:buFont typeface="Arial" panose="020B0604020202020204" pitchFamily="34" charset="0"/>
              <a:buChar char="•"/>
            </a:pPr>
            <a:r>
              <a:rPr lang="el-GR" sz="2800" dirty="0">
                <a:latin typeface="Calibri" pitchFamily="34" charset="0"/>
                <a:ea typeface="Calibri" pitchFamily="34" charset="0"/>
                <a:cs typeface="Times New Roman" pitchFamily="18" charset="0"/>
              </a:rPr>
              <a:t>Για </a:t>
            </a:r>
            <a:r>
              <a:rPr lang="el-GR" sz="2800" dirty="0" smtClean="0">
                <a:latin typeface="Calibri" pitchFamily="34" charset="0"/>
                <a:ea typeface="Calibri" pitchFamily="34" charset="0"/>
                <a:cs typeface="Times New Roman" pitchFamily="18" charset="0"/>
              </a:rPr>
              <a:t>παράδειγμα,  το </a:t>
            </a:r>
            <a:r>
              <a:rPr lang="el-GR" sz="2800" dirty="0">
                <a:latin typeface="Calibri" pitchFamily="34" charset="0"/>
                <a:ea typeface="Calibri" pitchFamily="34" charset="0"/>
                <a:cs typeface="Times New Roman" pitchFamily="18" charset="0"/>
              </a:rPr>
              <a:t>ονομαστικό </a:t>
            </a:r>
            <a:r>
              <a:rPr lang="el-GR" sz="2800" dirty="0" smtClean="0">
                <a:latin typeface="Calibri" pitchFamily="34" charset="0"/>
                <a:ea typeface="Calibri" pitchFamily="34" charset="0"/>
                <a:cs typeface="Times New Roman" pitchFamily="18" charset="0"/>
              </a:rPr>
              <a:t>επιτόκιο δεν </a:t>
            </a:r>
            <a:r>
              <a:rPr lang="el-GR" sz="2800" dirty="0">
                <a:latin typeface="Calibri" pitchFamily="34" charset="0"/>
                <a:ea typeface="Calibri" pitchFamily="34" charset="0"/>
                <a:cs typeface="Times New Roman" pitchFamily="18" charset="0"/>
              </a:rPr>
              <a:t>λαμβάνει υπόψη τον </a:t>
            </a:r>
            <a:r>
              <a:rPr lang="el-GR" sz="2800" dirty="0" smtClean="0">
                <a:latin typeface="Calibri" pitchFamily="34" charset="0"/>
                <a:ea typeface="Calibri" pitchFamily="34" charset="0"/>
                <a:cs typeface="Times New Roman" pitchFamily="18" charset="0"/>
              </a:rPr>
              <a:t>πληθωρισμό, καθώς στην περίπτωση αυτή </a:t>
            </a:r>
            <a:r>
              <a:rPr lang="el-GR" sz="2800" dirty="0">
                <a:latin typeface="Calibri" pitchFamily="34" charset="0"/>
                <a:ea typeface="Calibri" pitchFamily="34" charset="0"/>
                <a:cs typeface="Times New Roman" pitchFamily="18" charset="0"/>
              </a:rPr>
              <a:t>η πραγματική αξία του χρήματος μειώνεται με την πάροδο του </a:t>
            </a:r>
            <a:r>
              <a:rPr lang="el-GR" sz="2800" dirty="0" smtClean="0">
                <a:latin typeface="Calibri" pitchFamily="34" charset="0"/>
                <a:ea typeface="Calibri" pitchFamily="34" charset="0"/>
                <a:cs typeface="Times New Roman" pitchFamily="18" charset="0"/>
              </a:rPr>
              <a:t>χρόνου.</a:t>
            </a:r>
          </a:p>
          <a:p>
            <a:pPr marL="457200" indent="-457200" algn="just">
              <a:buFont typeface="Arial" panose="020B0604020202020204" pitchFamily="34" charset="0"/>
              <a:buChar char="•"/>
            </a:pPr>
            <a:r>
              <a:rPr lang="el-GR" sz="2800" b="1" dirty="0"/>
              <a:t>Πραγματικό </a:t>
            </a:r>
            <a:r>
              <a:rPr lang="el-GR" sz="2800" b="1" dirty="0" smtClean="0"/>
              <a:t>Επιτόκιο </a:t>
            </a:r>
            <a:r>
              <a:rPr lang="el-GR" sz="2800" dirty="0">
                <a:latin typeface="Calibri" pitchFamily="34" charset="0"/>
                <a:ea typeface="Calibri" pitchFamily="34" charset="0"/>
                <a:cs typeface="Times New Roman" pitchFamily="18" charset="0"/>
              </a:rPr>
              <a:t>είναι </a:t>
            </a:r>
            <a:r>
              <a:rPr lang="el-GR" sz="2800" dirty="0" smtClean="0">
                <a:latin typeface="Calibri" pitchFamily="34" charset="0"/>
                <a:ea typeface="Calibri" pitchFamily="34" charset="0"/>
                <a:cs typeface="Times New Roman" pitchFamily="18" charset="0"/>
              </a:rPr>
              <a:t>η πραγματική απόδοση μιας επένδυσης ή η πραγματική </a:t>
            </a:r>
            <a:r>
              <a:rPr lang="el-GR" sz="2800" dirty="0" err="1" smtClean="0">
                <a:latin typeface="Calibri" pitchFamily="34" charset="0"/>
                <a:ea typeface="Calibri" pitchFamily="34" charset="0"/>
                <a:cs typeface="Times New Roman" pitchFamily="18" charset="0"/>
              </a:rPr>
              <a:t>επιτοκιακή</a:t>
            </a:r>
            <a:r>
              <a:rPr lang="el-GR" sz="2800" dirty="0" smtClean="0">
                <a:latin typeface="Calibri" pitchFamily="34" charset="0"/>
                <a:ea typeface="Calibri" pitchFamily="34" charset="0"/>
                <a:cs typeface="Times New Roman" pitchFamily="18" charset="0"/>
              </a:rPr>
              <a:t> επιβάρυνση ενός δανειακού κεφαλαίου.  </a:t>
            </a:r>
            <a:endParaRPr lang="el-GR" sz="2800" dirty="0">
              <a:latin typeface="Calibri" pitchFamily="34" charset="0"/>
              <a:ea typeface="Calibri" pitchFamily="34" charset="0"/>
              <a:cs typeface="Times New Roman" pitchFamily="18" charset="0"/>
            </a:endParaRPr>
          </a:p>
        </p:txBody>
      </p:sp>
    </p:spTree>
    <p:extLst>
      <p:ext uri="{BB962C8B-B14F-4D97-AF65-F5344CB8AC3E}">
        <p14:creationId xmlns:p14="http://schemas.microsoft.com/office/powerpoint/2010/main" val="38651417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692696"/>
          </a:xfrm>
        </p:spPr>
        <p:txBody>
          <a:bodyPr>
            <a:normAutofit fontScale="90000"/>
          </a:bodyPr>
          <a:lstStyle/>
          <a:p>
            <a:r>
              <a:rPr lang="el-GR" b="1" dirty="0">
                <a:latin typeface="Bookman Old Style" pitchFamily="18" charset="0"/>
              </a:rPr>
              <a:t>Πραγματικό 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620688"/>
                <a:ext cx="9144000" cy="6237312"/>
              </a:xfrm>
            </p:spPr>
            <p:txBody>
              <a:bodyPr>
                <a:normAutofit fontScale="92500" lnSpcReduction="20000"/>
              </a:bodyPr>
              <a:lstStyle/>
              <a:p>
                <a:pPr algn="just"/>
                <a:r>
                  <a:rPr lang="el-GR" dirty="0" smtClean="0"/>
                  <a:t>Ζητείται να προσδιοριστεί η τελική αξία 60.000  </a:t>
                </a:r>
                <a:r>
                  <a:rPr lang="el-GR" dirty="0"/>
                  <a:t>στο τέλος των 4 ετών, όταν ο ανατοκισμός γίνεται 3 φορές το έτος, με ονομαστικό επιτόκιο </a:t>
                </a:r>
                <a:r>
                  <a:rPr lang="en-US" dirty="0"/>
                  <a:t>j</a:t>
                </a:r>
                <a:r>
                  <a:rPr lang="el-GR" dirty="0" smtClean="0"/>
                  <a:t> </a:t>
                </a:r>
                <a:r>
                  <a:rPr lang="el-GR" dirty="0"/>
                  <a:t>= </a:t>
                </a:r>
                <a:r>
                  <a:rPr lang="el-GR" dirty="0" smtClean="0"/>
                  <a:t>9%. </a:t>
                </a:r>
                <a:r>
                  <a:rPr lang="el-GR" b="1" dirty="0"/>
                  <a:t>Πόση είναι η επιπλέον διαφορά εάν ο ανατοκισμός γινόταν σε ετήσια βάση</a:t>
                </a:r>
                <a:r>
                  <a:rPr lang="el-GR" b="1" dirty="0" smtClean="0"/>
                  <a:t>;</a:t>
                </a:r>
                <a:endParaRPr lang="en-US" b="1" dirty="0" smtClean="0"/>
              </a:p>
              <a:p>
                <a:pPr algn="just"/>
                <a:r>
                  <a:rPr lang="el-GR" dirty="0"/>
                  <a:t>Περίοδοι ανατοκισμού </a:t>
                </a:r>
                <a:r>
                  <a:rPr lang="en-US" dirty="0"/>
                  <a:t>3</a:t>
                </a:r>
                <a:r>
                  <a:rPr lang="el-GR" dirty="0" smtClean="0"/>
                  <a:t>*</a:t>
                </a:r>
                <a:r>
                  <a:rPr lang="en-US" dirty="0" smtClean="0"/>
                  <a:t>4</a:t>
                </a:r>
                <a:r>
                  <a:rPr lang="el-GR" dirty="0" smtClean="0"/>
                  <a:t>= 1</a:t>
                </a:r>
                <a:r>
                  <a:rPr lang="en-US" dirty="0" smtClean="0"/>
                  <a:t>2</a:t>
                </a:r>
                <a:r>
                  <a:rPr lang="el-GR" dirty="0" smtClean="0"/>
                  <a:t> </a:t>
                </a:r>
                <a:r>
                  <a:rPr lang="en-US" dirty="0" smtClean="0"/>
                  <a:t> </a:t>
                </a:r>
                <a:r>
                  <a:rPr lang="el-GR" dirty="0"/>
                  <a:t>Επιτόκιο </a:t>
                </a:r>
                <a:r>
                  <a:rPr lang="el-GR" dirty="0" smtClean="0"/>
                  <a:t>τετραμήνου= 0,09/3=0,03</a:t>
                </a:r>
                <a:endParaRPr lang="el-GR" dirty="0"/>
              </a:p>
              <a:p>
                <a:pPr algn="just"/>
                <a:r>
                  <a:rPr lang="el-GR" b="1" dirty="0"/>
                  <a:t>Α’ τρόπος</a:t>
                </a:r>
                <a:r>
                  <a:rPr lang="en-US" b="1" dirty="0"/>
                  <a:t>:</a:t>
                </a:r>
                <a:r>
                  <a:rPr lang="el-GR" b="1" dirty="0"/>
                  <a:t>  </a:t>
                </a:r>
                <a:r>
                  <a:rPr lang="el-GR" dirty="0"/>
                  <a:t>Τελική αξία </a:t>
                </a:r>
                <a14:m>
                  <m:oMath xmlns:m="http://schemas.openxmlformats.org/officeDocument/2006/math">
                    <m:sSub>
                      <m:sSubPr>
                        <m:ctrlPr>
                          <a:rPr lang="el-GR" i="1">
                            <a:latin typeface="Cambria Math"/>
                          </a:rPr>
                        </m:ctrlPr>
                      </m:sSubPr>
                      <m:e>
                        <m:r>
                          <m:rPr>
                            <m:sty m:val="p"/>
                          </m:rPr>
                          <a:rPr lang="el-GR">
                            <a:latin typeface="Cambria Math"/>
                          </a:rPr>
                          <m:t>Κ</m:t>
                        </m:r>
                      </m:e>
                      <m:sub>
                        <m:r>
                          <a:rPr lang="en-US" i="1">
                            <a:latin typeface="Cambria Math"/>
                          </a:rPr>
                          <m:t>𝑡</m:t>
                        </m:r>
                      </m:sub>
                    </m:sSub>
                    <m:r>
                      <a:rPr lang="en-US" i="1">
                        <a:latin typeface="Cambria Math"/>
                      </a:rPr>
                      <m:t>=</m:t>
                    </m:r>
                    <m:sSub>
                      <m:sSubPr>
                        <m:ctrlPr>
                          <a:rPr lang="en-US" i="1">
                            <a:latin typeface="Cambria Math"/>
                          </a:rPr>
                        </m:ctrlPr>
                      </m:sSubPr>
                      <m:e>
                        <m:r>
                          <a:rPr lang="en-US" i="1">
                            <a:latin typeface="Cambria Math"/>
                          </a:rPr>
                          <m:t>𝐾</m:t>
                        </m:r>
                      </m:e>
                      <m:sub>
                        <m:r>
                          <a:rPr lang="en-US" i="1">
                            <a:latin typeface="Cambria Math"/>
                          </a:rPr>
                          <m:t>0</m:t>
                        </m:r>
                      </m:sub>
                    </m:sSub>
                    <m:r>
                      <a:rPr lang="en-US" i="1">
                        <a:latin typeface="Cambria Math"/>
                      </a:rPr>
                      <m:t>∗</m:t>
                    </m:r>
                    <m:sSup>
                      <m:sSupPr>
                        <m:ctrlPr>
                          <a:rPr lang="en-US" i="1">
                            <a:latin typeface="Cambria Math"/>
                          </a:rPr>
                        </m:ctrlPr>
                      </m:sSupPr>
                      <m:e>
                        <m:d>
                          <m:dPr>
                            <m:ctrlPr>
                              <a:rPr lang="en-US" i="1">
                                <a:latin typeface="Cambria Math"/>
                              </a:rPr>
                            </m:ctrlPr>
                          </m:dPr>
                          <m:e>
                            <m:r>
                              <a:rPr lang="en-US" i="1">
                                <a:latin typeface="Cambria Math"/>
                              </a:rPr>
                              <m:t>1+</m:t>
                            </m:r>
                            <m:r>
                              <a:rPr lang="en-US" i="1">
                                <a:latin typeface="Cambria Math"/>
                              </a:rPr>
                              <m:t>𝑖</m:t>
                            </m:r>
                          </m:e>
                        </m:d>
                      </m:e>
                      <m:sup>
                        <m:r>
                          <a:rPr lang="en-US" i="1">
                            <a:latin typeface="Cambria Math"/>
                          </a:rPr>
                          <m:t>𝑛</m:t>
                        </m:r>
                      </m:sup>
                    </m:sSup>
                    <m:r>
                      <a:rPr lang="en-US" i="1">
                        <a:latin typeface="Cambria Math"/>
                      </a:rPr>
                      <m:t>=</m:t>
                    </m:r>
                    <m:r>
                      <a:rPr lang="el-GR" b="0" i="1" smtClean="0">
                        <a:latin typeface="Cambria Math"/>
                      </a:rPr>
                      <m:t>60</m:t>
                    </m:r>
                    <m:r>
                      <a:rPr lang="en-US" i="1">
                        <a:latin typeface="Cambria Math"/>
                      </a:rPr>
                      <m:t>.000∗</m:t>
                    </m:r>
                    <m:sSup>
                      <m:sSupPr>
                        <m:ctrlPr>
                          <a:rPr lang="en-US" i="1">
                            <a:latin typeface="Cambria Math"/>
                          </a:rPr>
                        </m:ctrlPr>
                      </m:sSupPr>
                      <m:e>
                        <m:r>
                          <a:rPr lang="en-US" i="1">
                            <a:latin typeface="Cambria Math"/>
                          </a:rPr>
                          <m:t>(1+0,0</m:t>
                        </m:r>
                        <m:r>
                          <a:rPr lang="el-GR" b="0" i="1" smtClean="0">
                            <a:latin typeface="Cambria Math"/>
                          </a:rPr>
                          <m:t>3</m:t>
                        </m:r>
                        <m:r>
                          <a:rPr lang="en-US" i="1">
                            <a:latin typeface="Cambria Math"/>
                          </a:rPr>
                          <m:t>)</m:t>
                        </m:r>
                      </m:e>
                      <m:sup>
                        <m:r>
                          <a:rPr lang="en-US" i="1">
                            <a:latin typeface="Cambria Math"/>
                          </a:rPr>
                          <m:t>1</m:t>
                        </m:r>
                        <m:r>
                          <a:rPr lang="el-GR" b="0" i="1" smtClean="0">
                            <a:latin typeface="Cambria Math"/>
                          </a:rPr>
                          <m:t>2</m:t>
                        </m:r>
                      </m:sup>
                    </m:sSup>
                  </m:oMath>
                </a14:m>
                <a:r>
                  <a:rPr lang="el-GR" dirty="0" smtClean="0"/>
                  <a:t>=85.545,65</a:t>
                </a:r>
                <a:endParaRPr lang="el-GR" dirty="0"/>
              </a:p>
              <a:p>
                <a:pPr algn="just"/>
                <a:r>
                  <a:rPr lang="el-GR" dirty="0"/>
                  <a:t>Πραγματικό Επιτόκιο </a:t>
                </a:r>
                <a14:m>
                  <m:oMath xmlns:m="http://schemas.openxmlformats.org/officeDocument/2006/math">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r>
                          <a:rPr lang="el-GR" i="1">
                            <a:latin typeface="Cambria Math"/>
                          </a:rPr>
                          <m:t>(</m:t>
                        </m:r>
                        <m:r>
                          <a:rPr lang="en-US" i="1">
                            <a:latin typeface="Cambria Math"/>
                          </a:rPr>
                          <m:t>1+</m:t>
                        </m:r>
                        <m:f>
                          <m:fPr>
                            <m:ctrlPr>
                              <a:rPr lang="en-US" i="1">
                                <a:latin typeface="Cambria Math"/>
                              </a:rPr>
                            </m:ctrlPr>
                          </m:fPr>
                          <m:num>
                            <m:r>
                              <a:rPr lang="en-US" i="1">
                                <a:latin typeface="Cambria Math"/>
                              </a:rPr>
                              <m:t>𝐽</m:t>
                            </m:r>
                          </m:num>
                          <m:den>
                            <m:r>
                              <a:rPr lang="el-GR" i="1">
                                <a:latin typeface="Cambria Math"/>
                              </a:rPr>
                              <m:t>𝜇</m:t>
                            </m:r>
                          </m:den>
                        </m:f>
                        <m:r>
                          <a:rPr lang="el-GR" i="1">
                            <a:latin typeface="Cambria Math"/>
                          </a:rPr>
                          <m:t>)</m:t>
                        </m:r>
                      </m:e>
                      <m:sup>
                        <m:r>
                          <a:rPr lang="el-GR" i="1">
                            <a:latin typeface="Cambria Math"/>
                          </a:rPr>
                          <m:t>𝜇</m:t>
                        </m:r>
                      </m:sup>
                    </m:sSup>
                    <m:r>
                      <a:rPr lang="en-US" i="1">
                        <a:latin typeface="Cambria Math"/>
                        <a:ea typeface="Cambria Math"/>
                      </a:rPr>
                      <m:t>⟺</m:t>
                    </m:r>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d>
                          <m:dPr>
                            <m:ctrlPr>
                              <a:rPr lang="el-GR" i="1">
                                <a:latin typeface="Cambria Math"/>
                              </a:rPr>
                            </m:ctrlPr>
                          </m:dPr>
                          <m:e>
                            <m:r>
                              <a:rPr lang="en-US" i="1">
                                <a:latin typeface="Cambria Math"/>
                              </a:rPr>
                              <m:t>1+</m:t>
                            </m:r>
                            <m:f>
                              <m:fPr>
                                <m:ctrlPr>
                                  <a:rPr lang="en-US" i="1">
                                    <a:latin typeface="Cambria Math"/>
                                  </a:rPr>
                                </m:ctrlPr>
                              </m:fPr>
                              <m:num>
                                <m:r>
                                  <a:rPr lang="el-GR" i="1">
                                    <a:latin typeface="Cambria Math"/>
                                  </a:rPr>
                                  <m:t>0,0</m:t>
                                </m:r>
                                <m:r>
                                  <a:rPr lang="el-GR" b="0" i="1" smtClean="0">
                                    <a:latin typeface="Cambria Math"/>
                                  </a:rPr>
                                  <m:t>9</m:t>
                                </m:r>
                              </m:num>
                              <m:den>
                                <m:r>
                                  <a:rPr lang="el-GR" b="0" i="1" smtClean="0">
                                    <a:latin typeface="Cambria Math"/>
                                  </a:rPr>
                                  <m:t>3</m:t>
                                </m:r>
                              </m:den>
                            </m:f>
                          </m:e>
                        </m:d>
                      </m:e>
                      <m:sup>
                        <m:r>
                          <a:rPr lang="el-GR" b="0" i="1" smtClean="0">
                            <a:latin typeface="Cambria Math"/>
                          </a:rPr>
                          <m:t>3</m:t>
                        </m:r>
                      </m:sup>
                    </m:sSup>
                    <m:r>
                      <a:rPr lang="el-GR" i="1">
                        <a:latin typeface="Cambria Math"/>
                        <a:ea typeface="Cambria Math"/>
                      </a:rPr>
                      <m:t>⟺</m:t>
                    </m:r>
                    <m:r>
                      <a:rPr lang="en-US" i="1">
                        <a:latin typeface="Cambria Math"/>
                        <a:ea typeface="Cambria Math"/>
                      </a:rPr>
                      <m:t>𝑖</m:t>
                    </m:r>
                    <m:r>
                      <a:rPr lang="en-US" i="1">
                        <a:latin typeface="Cambria Math"/>
                        <a:ea typeface="Cambria Math"/>
                      </a:rPr>
                      <m:t>=0,09273</m:t>
                    </m:r>
                  </m:oMath>
                </a14:m>
                <a:endParaRPr lang="en-US" dirty="0"/>
              </a:p>
              <a:p>
                <a:pPr algn="just"/>
                <a:r>
                  <a:rPr lang="en-US" b="1" dirty="0"/>
                  <a:t>B’ </a:t>
                </a:r>
                <a:r>
                  <a:rPr lang="el-GR" b="1" dirty="0"/>
                  <a:t>Τρόπος</a:t>
                </a:r>
                <a:r>
                  <a:rPr lang="en-US" b="1" dirty="0"/>
                  <a:t>:</a:t>
                </a:r>
                <a:r>
                  <a:rPr lang="el-GR" b="1" dirty="0"/>
                  <a:t> </a:t>
                </a:r>
                <a:r>
                  <a:rPr lang="el-GR" dirty="0"/>
                  <a:t>Τελική αξία </a:t>
                </a:r>
                <a14:m>
                  <m:oMath xmlns:m="http://schemas.openxmlformats.org/officeDocument/2006/math">
                    <m:sSub>
                      <m:sSubPr>
                        <m:ctrlPr>
                          <a:rPr lang="el-GR" i="1">
                            <a:latin typeface="Cambria Math"/>
                          </a:rPr>
                        </m:ctrlPr>
                      </m:sSubPr>
                      <m:e>
                        <m:r>
                          <m:rPr>
                            <m:sty m:val="p"/>
                          </m:rPr>
                          <a:rPr lang="el-GR">
                            <a:latin typeface="Cambria Math"/>
                          </a:rPr>
                          <m:t>Κ</m:t>
                        </m:r>
                      </m:e>
                      <m:sub>
                        <m:r>
                          <a:rPr lang="en-US" i="1">
                            <a:latin typeface="Cambria Math"/>
                          </a:rPr>
                          <m:t>𝑡</m:t>
                        </m:r>
                      </m:sub>
                    </m:sSub>
                    <m:r>
                      <a:rPr lang="en-US" i="1">
                        <a:latin typeface="Cambria Math"/>
                      </a:rPr>
                      <m:t>=</m:t>
                    </m:r>
                    <m:sSub>
                      <m:sSubPr>
                        <m:ctrlPr>
                          <a:rPr lang="en-US" i="1">
                            <a:latin typeface="Cambria Math"/>
                          </a:rPr>
                        </m:ctrlPr>
                      </m:sSubPr>
                      <m:e>
                        <m:r>
                          <a:rPr lang="en-US" i="1">
                            <a:latin typeface="Cambria Math"/>
                          </a:rPr>
                          <m:t>𝐾</m:t>
                        </m:r>
                      </m:e>
                      <m:sub>
                        <m:r>
                          <a:rPr lang="en-US" i="1">
                            <a:latin typeface="Cambria Math"/>
                          </a:rPr>
                          <m:t>0</m:t>
                        </m:r>
                      </m:sub>
                    </m:sSub>
                    <m:r>
                      <a:rPr lang="en-US" i="1">
                        <a:latin typeface="Cambria Math"/>
                      </a:rPr>
                      <m:t>∗</m:t>
                    </m:r>
                    <m:sSup>
                      <m:sSupPr>
                        <m:ctrlPr>
                          <a:rPr lang="en-US" i="1">
                            <a:latin typeface="Cambria Math"/>
                          </a:rPr>
                        </m:ctrlPr>
                      </m:sSupPr>
                      <m:e>
                        <m:d>
                          <m:dPr>
                            <m:ctrlPr>
                              <a:rPr lang="en-US" i="1">
                                <a:latin typeface="Cambria Math"/>
                              </a:rPr>
                            </m:ctrlPr>
                          </m:dPr>
                          <m:e>
                            <m:r>
                              <a:rPr lang="en-US" i="1">
                                <a:latin typeface="Cambria Math"/>
                              </a:rPr>
                              <m:t>1+</m:t>
                            </m:r>
                            <m:r>
                              <a:rPr lang="en-US" i="1">
                                <a:latin typeface="Cambria Math"/>
                              </a:rPr>
                              <m:t>𝑖</m:t>
                            </m:r>
                          </m:e>
                        </m:d>
                      </m:e>
                      <m:sup>
                        <m:r>
                          <a:rPr lang="en-US" i="1">
                            <a:latin typeface="Cambria Math"/>
                          </a:rPr>
                          <m:t>𝑛</m:t>
                        </m:r>
                      </m:sup>
                    </m:sSup>
                    <m:r>
                      <a:rPr lang="en-US" i="1">
                        <a:latin typeface="Cambria Math"/>
                      </a:rPr>
                      <m:t>=100.000∗</m:t>
                    </m:r>
                    <m:sSup>
                      <m:sSupPr>
                        <m:ctrlPr>
                          <a:rPr lang="en-US" i="1">
                            <a:latin typeface="Cambria Math"/>
                          </a:rPr>
                        </m:ctrlPr>
                      </m:sSupPr>
                      <m:e>
                        <m:r>
                          <a:rPr lang="en-US" i="1">
                            <a:latin typeface="Cambria Math"/>
                          </a:rPr>
                          <m:t>(1+0,0</m:t>
                        </m:r>
                        <m:r>
                          <a:rPr lang="el-GR" b="0" i="1" smtClean="0">
                            <a:latin typeface="Cambria Math"/>
                          </a:rPr>
                          <m:t>9273</m:t>
                        </m:r>
                        <m:r>
                          <a:rPr lang="en-US" i="1">
                            <a:latin typeface="Cambria Math"/>
                          </a:rPr>
                          <m:t>)</m:t>
                        </m:r>
                      </m:e>
                      <m:sup>
                        <m:r>
                          <a:rPr lang="el-GR" b="0" i="1" smtClean="0">
                            <a:latin typeface="Cambria Math"/>
                          </a:rPr>
                          <m:t>4</m:t>
                        </m:r>
                      </m:sup>
                    </m:sSup>
                  </m:oMath>
                </a14:m>
                <a:r>
                  <a:rPr lang="el-GR" dirty="0"/>
                  <a:t>=85.545,65</a:t>
                </a:r>
              </a:p>
              <a:p>
                <a:pPr algn="just"/>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620688"/>
                <a:ext cx="9144000" cy="6237312"/>
              </a:xfrm>
              <a:blipFill rotWithShape="1">
                <a:blip r:embed="rId2"/>
                <a:stretch>
                  <a:fillRect l="-1333" t="-2542" r="-1533"/>
                </a:stretch>
              </a:blipFill>
            </p:spPr>
            <p:txBody>
              <a:bodyPr/>
              <a:lstStyle/>
              <a:p>
                <a:r>
                  <a:rPr lang="el-GR">
                    <a:noFill/>
                  </a:rPr>
                  <a:t> </a:t>
                </a:r>
              </a:p>
            </p:txBody>
          </p:sp>
        </mc:Fallback>
      </mc:AlternateContent>
    </p:spTree>
    <p:extLst>
      <p:ext uri="{BB962C8B-B14F-4D97-AF65-F5344CB8AC3E}">
        <p14:creationId xmlns:p14="http://schemas.microsoft.com/office/powerpoint/2010/main" val="584871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692696"/>
          </a:xfrm>
        </p:spPr>
        <p:txBody>
          <a:bodyPr>
            <a:normAutofit fontScale="90000"/>
          </a:bodyPr>
          <a:lstStyle/>
          <a:p>
            <a:r>
              <a:rPr lang="el-GR" b="1" dirty="0">
                <a:latin typeface="Bookman Old Style" pitchFamily="18" charset="0"/>
              </a:rPr>
              <a:t>Πραγματικό 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620688"/>
                <a:ext cx="9144000" cy="6237312"/>
              </a:xfrm>
            </p:spPr>
            <p:txBody>
              <a:bodyPr>
                <a:normAutofit fontScale="85000" lnSpcReduction="20000"/>
              </a:bodyPr>
              <a:lstStyle/>
              <a:p>
                <a:pPr algn="just"/>
                <a:r>
                  <a:rPr lang="el-GR" dirty="0" smtClean="0"/>
                  <a:t>Έστω </a:t>
                </a:r>
                <a:r>
                  <a:rPr lang="el-GR" dirty="0"/>
                  <a:t>η συμφωνία μεταξύ δυο ιδιωτών (δανειστή και δανειζόμενου) έχει τα ακόλουθα στοιχεία: </a:t>
                </a:r>
              </a:p>
              <a:p>
                <a:pPr lvl="1"/>
                <a:r>
                  <a:rPr lang="el-GR" dirty="0"/>
                  <a:t>αρχικό </a:t>
                </a:r>
                <a:r>
                  <a:rPr lang="ru-RU" dirty="0"/>
                  <a:t>κεφάλαιο </a:t>
                </a:r>
                <a:r>
                  <a:rPr lang="el-GR" dirty="0"/>
                  <a:t>προς δανεισμό </a:t>
                </a:r>
                <a:r>
                  <a:rPr lang="en-US" dirty="0" smtClean="0"/>
                  <a:t>1</a:t>
                </a:r>
                <a:r>
                  <a:rPr lang="ru-RU" dirty="0" smtClean="0"/>
                  <a:t>.000 </a:t>
                </a:r>
                <a:endParaRPr lang="el-GR" dirty="0"/>
              </a:p>
              <a:p>
                <a:pPr lvl="1"/>
                <a:r>
                  <a:rPr lang="el-GR" dirty="0"/>
                  <a:t>ο δανειζόμενος πρέπει να επιστρέψει </a:t>
                </a:r>
                <a:r>
                  <a:rPr lang="en-US" dirty="0" smtClean="0"/>
                  <a:t>1050</a:t>
                </a:r>
                <a:r>
                  <a:rPr lang="el-GR" dirty="0" smtClean="0"/>
                  <a:t> </a:t>
                </a:r>
                <a:r>
                  <a:rPr lang="el-GR" dirty="0"/>
                  <a:t>σε </a:t>
                </a:r>
                <a:r>
                  <a:rPr lang="en-US" dirty="0" smtClean="0"/>
                  <a:t>7</a:t>
                </a:r>
                <a:r>
                  <a:rPr lang="el-GR" dirty="0" smtClean="0"/>
                  <a:t> </a:t>
                </a:r>
                <a:r>
                  <a:rPr lang="el-GR" dirty="0"/>
                  <a:t>μέρες</a:t>
                </a:r>
              </a:p>
              <a:p>
                <a:r>
                  <a:rPr lang="el-GR" dirty="0"/>
                  <a:t>Να βρεθεί το πραγματικό ετήσιο επιτόκιο και η τελική αξία του κεφαλαίου που τελικώς επέστρεψε ο δανειζόμενος σε </a:t>
                </a:r>
                <a:r>
                  <a:rPr lang="en-US" dirty="0" smtClean="0"/>
                  <a:t>1</a:t>
                </a:r>
                <a:r>
                  <a:rPr lang="el-GR" dirty="0" smtClean="0"/>
                  <a:t> έτος (52 εβδομάδες). </a:t>
                </a:r>
                <a:r>
                  <a:rPr lang="el-GR" dirty="0"/>
                  <a:t>Η κεφαλαιοποίηση των </a:t>
                </a:r>
                <a:r>
                  <a:rPr lang="el-GR" dirty="0" smtClean="0"/>
                  <a:t>τόκων γινόταν  </a:t>
                </a:r>
                <a:r>
                  <a:rPr lang="el-GR" dirty="0"/>
                  <a:t>κάθε </a:t>
                </a:r>
                <a:r>
                  <a:rPr lang="el-GR" dirty="0" smtClean="0"/>
                  <a:t>7 </a:t>
                </a:r>
                <a:r>
                  <a:rPr lang="el-GR" dirty="0"/>
                  <a:t>μέρες.  </a:t>
                </a:r>
              </a:p>
              <a:p>
                <a:pPr algn="just"/>
                <a:r>
                  <a:rPr lang="el-GR" dirty="0" smtClean="0"/>
                  <a:t>Περίοδοι </a:t>
                </a:r>
                <a:r>
                  <a:rPr lang="el-GR" dirty="0"/>
                  <a:t>ανατοκισμού </a:t>
                </a:r>
                <a:r>
                  <a:rPr lang="el-GR" dirty="0" smtClean="0"/>
                  <a:t>5</a:t>
                </a:r>
                <a:r>
                  <a:rPr lang="en-US" dirty="0" smtClean="0"/>
                  <a:t>2</a:t>
                </a:r>
                <a:r>
                  <a:rPr lang="el-GR" dirty="0" smtClean="0"/>
                  <a:t> </a:t>
                </a:r>
                <a:r>
                  <a:rPr lang="en-US" dirty="0" smtClean="0"/>
                  <a:t> </a:t>
                </a:r>
                <a:endParaRPr lang="el-GR" dirty="0" smtClean="0"/>
              </a:p>
              <a:p>
                <a:pPr algn="just"/>
                <a:r>
                  <a:rPr lang="el-GR" dirty="0" smtClean="0"/>
                  <a:t>Εβδομαδιαίο </a:t>
                </a:r>
                <a:r>
                  <a:rPr lang="el-GR" smtClean="0"/>
                  <a:t>Επιτόκιο = </a:t>
                </a:r>
                <a:r>
                  <a:rPr lang="el-GR" dirty="0" smtClean="0"/>
                  <a:t>50/1000=0,05</a:t>
                </a:r>
                <a:endParaRPr lang="el-GR" dirty="0"/>
              </a:p>
              <a:p>
                <a:pPr algn="just"/>
                <a:r>
                  <a:rPr lang="el-GR" b="1" dirty="0"/>
                  <a:t>Α’ τρόπος</a:t>
                </a:r>
                <a:r>
                  <a:rPr lang="en-US" b="1" dirty="0"/>
                  <a:t>:</a:t>
                </a:r>
                <a:r>
                  <a:rPr lang="el-GR" b="1" dirty="0"/>
                  <a:t>  </a:t>
                </a:r>
                <a:r>
                  <a:rPr lang="el-GR" dirty="0"/>
                  <a:t>Τελική αξία </a:t>
                </a:r>
                <a14:m>
                  <m:oMath xmlns:m="http://schemas.openxmlformats.org/officeDocument/2006/math">
                    <m:sSub>
                      <m:sSubPr>
                        <m:ctrlPr>
                          <a:rPr lang="el-GR" i="1">
                            <a:latin typeface="Cambria Math"/>
                          </a:rPr>
                        </m:ctrlPr>
                      </m:sSubPr>
                      <m:e>
                        <m:r>
                          <m:rPr>
                            <m:sty m:val="p"/>
                          </m:rPr>
                          <a:rPr lang="el-GR">
                            <a:latin typeface="Cambria Math"/>
                          </a:rPr>
                          <m:t>Κ</m:t>
                        </m:r>
                      </m:e>
                      <m:sub>
                        <m:r>
                          <a:rPr lang="en-US" i="1">
                            <a:latin typeface="Cambria Math"/>
                          </a:rPr>
                          <m:t>𝑡</m:t>
                        </m:r>
                      </m:sub>
                    </m:sSub>
                    <m:r>
                      <a:rPr lang="en-US" i="1">
                        <a:latin typeface="Cambria Math"/>
                      </a:rPr>
                      <m:t>=</m:t>
                    </m:r>
                    <m:sSub>
                      <m:sSubPr>
                        <m:ctrlPr>
                          <a:rPr lang="en-US" i="1">
                            <a:latin typeface="Cambria Math"/>
                          </a:rPr>
                        </m:ctrlPr>
                      </m:sSubPr>
                      <m:e>
                        <m:r>
                          <a:rPr lang="en-US" i="1">
                            <a:latin typeface="Cambria Math"/>
                          </a:rPr>
                          <m:t>𝐾</m:t>
                        </m:r>
                      </m:e>
                      <m:sub>
                        <m:r>
                          <a:rPr lang="en-US" i="1">
                            <a:latin typeface="Cambria Math"/>
                          </a:rPr>
                          <m:t>0</m:t>
                        </m:r>
                      </m:sub>
                    </m:sSub>
                    <m:r>
                      <a:rPr lang="en-US" i="1">
                        <a:latin typeface="Cambria Math"/>
                      </a:rPr>
                      <m:t>∗</m:t>
                    </m:r>
                    <m:sSup>
                      <m:sSupPr>
                        <m:ctrlPr>
                          <a:rPr lang="en-US" i="1">
                            <a:latin typeface="Cambria Math"/>
                          </a:rPr>
                        </m:ctrlPr>
                      </m:sSupPr>
                      <m:e>
                        <m:d>
                          <m:dPr>
                            <m:ctrlPr>
                              <a:rPr lang="en-US" i="1">
                                <a:latin typeface="Cambria Math"/>
                              </a:rPr>
                            </m:ctrlPr>
                          </m:dPr>
                          <m:e>
                            <m:r>
                              <a:rPr lang="en-US" i="1">
                                <a:latin typeface="Cambria Math"/>
                              </a:rPr>
                              <m:t>1+</m:t>
                            </m:r>
                            <m:r>
                              <a:rPr lang="en-US" i="1">
                                <a:latin typeface="Cambria Math"/>
                              </a:rPr>
                              <m:t>𝑖</m:t>
                            </m:r>
                          </m:e>
                        </m:d>
                      </m:e>
                      <m:sup>
                        <m:r>
                          <a:rPr lang="en-US" i="1">
                            <a:latin typeface="Cambria Math"/>
                          </a:rPr>
                          <m:t>𝑛</m:t>
                        </m:r>
                      </m:sup>
                    </m:sSup>
                    <m:r>
                      <a:rPr lang="en-US" i="1">
                        <a:latin typeface="Cambria Math"/>
                      </a:rPr>
                      <m:t>=</m:t>
                    </m:r>
                    <m:r>
                      <a:rPr lang="el-GR" b="0" i="1" smtClean="0">
                        <a:latin typeface="Cambria Math"/>
                      </a:rPr>
                      <m:t>1</m:t>
                    </m:r>
                    <m:r>
                      <a:rPr lang="en-US" i="1">
                        <a:latin typeface="Cambria Math"/>
                      </a:rPr>
                      <m:t>.000∗</m:t>
                    </m:r>
                    <m:sSup>
                      <m:sSupPr>
                        <m:ctrlPr>
                          <a:rPr lang="en-US" i="1">
                            <a:latin typeface="Cambria Math"/>
                          </a:rPr>
                        </m:ctrlPr>
                      </m:sSupPr>
                      <m:e>
                        <m:r>
                          <a:rPr lang="en-US" i="1">
                            <a:latin typeface="Cambria Math"/>
                          </a:rPr>
                          <m:t>(1+0,0</m:t>
                        </m:r>
                        <m:r>
                          <a:rPr lang="el-GR" b="0" i="1" smtClean="0">
                            <a:latin typeface="Cambria Math"/>
                          </a:rPr>
                          <m:t>5</m:t>
                        </m:r>
                        <m:r>
                          <a:rPr lang="en-US" i="1">
                            <a:latin typeface="Cambria Math"/>
                          </a:rPr>
                          <m:t>)</m:t>
                        </m:r>
                      </m:e>
                      <m:sup>
                        <m:r>
                          <a:rPr lang="el-GR" b="0" i="1" smtClean="0">
                            <a:latin typeface="Cambria Math"/>
                          </a:rPr>
                          <m:t>52</m:t>
                        </m:r>
                      </m:sup>
                    </m:sSup>
                  </m:oMath>
                </a14:m>
                <a:r>
                  <a:rPr lang="el-GR" dirty="0" smtClean="0"/>
                  <a:t>=12.642</a:t>
                </a:r>
                <a:endParaRPr lang="el-GR" dirty="0"/>
              </a:p>
              <a:p>
                <a:r>
                  <a:rPr lang="el-GR" dirty="0"/>
                  <a:t>Πραγματικό Επιτόκιο </a:t>
                </a:r>
                <a14:m>
                  <m:oMath xmlns:m="http://schemas.openxmlformats.org/officeDocument/2006/math">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r>
                          <a:rPr lang="el-GR" i="1">
                            <a:latin typeface="Cambria Math"/>
                          </a:rPr>
                          <m:t>(</m:t>
                        </m:r>
                        <m:r>
                          <a:rPr lang="en-US" i="1">
                            <a:latin typeface="Cambria Math"/>
                          </a:rPr>
                          <m:t>1+</m:t>
                        </m:r>
                        <m:f>
                          <m:fPr>
                            <m:ctrlPr>
                              <a:rPr lang="en-US" i="1">
                                <a:latin typeface="Cambria Math"/>
                              </a:rPr>
                            </m:ctrlPr>
                          </m:fPr>
                          <m:num>
                            <m:r>
                              <a:rPr lang="en-US" i="1">
                                <a:latin typeface="Cambria Math"/>
                              </a:rPr>
                              <m:t>𝐽</m:t>
                            </m:r>
                          </m:num>
                          <m:den>
                            <m:r>
                              <a:rPr lang="el-GR" i="1">
                                <a:latin typeface="Cambria Math"/>
                              </a:rPr>
                              <m:t>𝜇</m:t>
                            </m:r>
                          </m:den>
                        </m:f>
                        <m:r>
                          <a:rPr lang="el-GR" i="1">
                            <a:latin typeface="Cambria Math"/>
                          </a:rPr>
                          <m:t>)</m:t>
                        </m:r>
                      </m:e>
                      <m:sup>
                        <m:r>
                          <a:rPr lang="el-GR" i="1">
                            <a:latin typeface="Cambria Math"/>
                          </a:rPr>
                          <m:t>𝜇</m:t>
                        </m:r>
                      </m:sup>
                    </m:sSup>
                    <m:r>
                      <a:rPr lang="en-US" i="1">
                        <a:latin typeface="Cambria Math"/>
                        <a:ea typeface="Cambria Math"/>
                      </a:rPr>
                      <m:t>⟺</m:t>
                    </m:r>
                    <m:r>
                      <a:rPr lang="el-GR" i="1">
                        <a:latin typeface="Cambria Math"/>
                      </a:rPr>
                      <m:t>1+</m:t>
                    </m:r>
                    <m:r>
                      <a:rPr lang="en-US" i="1">
                        <a:latin typeface="Cambria Math"/>
                      </a:rPr>
                      <m:t>𝑖</m:t>
                    </m:r>
                    <m:r>
                      <a:rPr lang="en-US" i="1">
                        <a:latin typeface="Cambria Math"/>
                      </a:rPr>
                      <m:t>=</m:t>
                    </m:r>
                    <m:sSup>
                      <m:sSupPr>
                        <m:ctrlPr>
                          <a:rPr lang="en-US" i="1">
                            <a:latin typeface="Cambria Math"/>
                          </a:rPr>
                        </m:ctrlPr>
                      </m:sSupPr>
                      <m:e>
                        <m:d>
                          <m:dPr>
                            <m:ctrlPr>
                              <a:rPr lang="el-GR" i="1">
                                <a:latin typeface="Cambria Math"/>
                              </a:rPr>
                            </m:ctrlPr>
                          </m:dPr>
                          <m:e>
                            <m:r>
                              <a:rPr lang="en-US" i="1">
                                <a:latin typeface="Cambria Math"/>
                              </a:rPr>
                              <m:t>1+</m:t>
                            </m:r>
                            <m:r>
                              <a:rPr lang="el-GR" i="1" smtClean="0">
                                <a:latin typeface="Cambria Math"/>
                              </a:rPr>
                              <m:t>0</m:t>
                            </m:r>
                            <m:r>
                              <a:rPr lang="el-GR" b="0" i="1" smtClean="0">
                                <a:latin typeface="Cambria Math"/>
                              </a:rPr>
                              <m:t>,05</m:t>
                            </m:r>
                          </m:e>
                        </m:d>
                      </m:e>
                      <m:sup>
                        <m:r>
                          <a:rPr lang="el-GR" b="0" i="1" smtClean="0">
                            <a:latin typeface="Cambria Math"/>
                          </a:rPr>
                          <m:t>52</m:t>
                        </m:r>
                      </m:sup>
                    </m:sSup>
                    <m:r>
                      <a:rPr lang="el-GR" i="1">
                        <a:latin typeface="Cambria Math"/>
                        <a:ea typeface="Cambria Math"/>
                      </a:rPr>
                      <m:t>⟺</m:t>
                    </m:r>
                    <m:r>
                      <a:rPr lang="en-US" i="1">
                        <a:latin typeface="Cambria Math"/>
                        <a:ea typeface="Cambria Math"/>
                      </a:rPr>
                      <m:t>𝑖</m:t>
                    </m:r>
                    <m:r>
                      <a:rPr lang="en-US" i="1">
                        <a:latin typeface="Cambria Math"/>
                        <a:ea typeface="Cambria Math"/>
                      </a:rPr>
                      <m:t>=11,</m:t>
                    </m:r>
                  </m:oMath>
                </a14:m>
                <a:r>
                  <a:rPr lang="el-GR" dirty="0" smtClean="0"/>
                  <a:t>64281</a:t>
                </a:r>
                <a:endParaRPr lang="en-US" dirty="0"/>
              </a:p>
              <a:p>
                <a:pPr algn="just"/>
                <a:r>
                  <a:rPr lang="el-GR" dirty="0" smtClean="0"/>
                  <a:t>ή 1164,28 %</a:t>
                </a:r>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620688"/>
                <a:ext cx="9144000" cy="6237312"/>
              </a:xfrm>
              <a:blipFill rotWithShape="1">
                <a:blip r:embed="rId2"/>
                <a:stretch>
                  <a:fillRect l="-1067" t="-1955" r="-1267"/>
                </a:stretch>
              </a:blipFill>
            </p:spPr>
            <p:txBody>
              <a:bodyPr/>
              <a:lstStyle/>
              <a:p>
                <a:r>
                  <a:rPr lang="el-GR">
                    <a:noFill/>
                  </a:rPr>
                  <a:t> </a:t>
                </a:r>
              </a:p>
            </p:txBody>
          </p:sp>
        </mc:Fallback>
      </mc:AlternateContent>
    </p:spTree>
    <p:extLst>
      <p:ext uri="{BB962C8B-B14F-4D97-AF65-F5344CB8AC3E}">
        <p14:creationId xmlns:p14="http://schemas.microsoft.com/office/powerpoint/2010/main" val="1724866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83" name="Rectangle 27"/>
          <p:cNvSpPr>
            <a:spLocks noChangeArrowheads="1"/>
          </p:cNvSpPr>
          <p:nvPr/>
        </p:nvSpPr>
        <p:spPr bwMode="auto">
          <a:xfrm>
            <a:off x="0" y="714356"/>
            <a:ext cx="9144000"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τόκος Τ είναι ανάλογος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αρχικού κεφαλαίου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χρόνου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επιτοκίου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δηλαδή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To</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κεφάλαιο Κ αντιπροσωπεύει χρηματικό ποσό το οποίο διαμέσου του δανεισμού αποκτά παραγωγική ικανότητα τουλάχιστον ίση με τον τόκο Τ,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βάσει γνωστού επιτοκίου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για παραγωγικό διάστημα ίσο με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spcBef>
                <a:spcPct val="0"/>
              </a:spcBef>
              <a:spcAft>
                <a:spcPct val="0"/>
              </a:spcAft>
              <a:buClrTx/>
              <a:buSzTx/>
              <a:buFontTx/>
              <a:buNone/>
              <a:tabLst/>
            </a:pPr>
            <a:endParaRPr lang="en-US" sz="1600" dirty="0">
              <a:latin typeface="Calibri" pitchFamily="34"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pitchFamily="34" charset="0"/>
            </a:endParaRPr>
          </a:p>
        </p:txBody>
      </p:sp>
      <p:sp>
        <p:nvSpPr>
          <p:cNvPr id="6" name="1 - Τίτλος"/>
          <p:cNvSpPr txBox="1">
            <a:spLocks/>
          </p:cNvSpPr>
          <p:nvPr/>
        </p:nvSpPr>
        <p:spPr>
          <a:xfrm>
            <a:off x="457200" y="-27384"/>
            <a:ext cx="8229600" cy="813178"/>
          </a:xfrm>
          <a:prstGeom prst="rect">
            <a:avLst/>
          </a:prstGeom>
        </p:spPr>
        <p:txBody>
          <a:bodyPr vert="horz" lIns="91440" tIns="45720" rIns="91440" bIns="45720" rtlCol="0" anchor="ctr">
            <a:normAutofit/>
          </a:bodyPr>
          <a:lstStyle/>
          <a:p>
            <a:pPr lvl="0" algn="ctr">
              <a:spcBef>
                <a:spcPct val="0"/>
              </a:spcBef>
            </a:pPr>
            <a:r>
              <a:rPr lang="el-GR" sz="3200" b="1" dirty="0" smtClean="0">
                <a:solidFill>
                  <a:prstClr val="black"/>
                </a:solidFill>
              </a:rPr>
              <a:t>Τόκος</a:t>
            </a:r>
            <a:endParaRPr kumimoji="0" lang="el-GR" sz="3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1143000"/>
          </a:xfrm>
        </p:spPr>
        <p:txBody>
          <a:bodyPr/>
          <a:lstStyle/>
          <a:p>
            <a:r>
              <a:rPr lang="el-GR" sz="2800" b="1" dirty="0" smtClean="0">
                <a:solidFill>
                  <a:prstClr val="black"/>
                </a:solidFill>
              </a:rPr>
              <a:t>Τόκος </a:t>
            </a:r>
            <a:endParaRPr lang="el-GR" dirty="0"/>
          </a:p>
        </p:txBody>
      </p:sp>
      <p:sp>
        <p:nvSpPr>
          <p:cNvPr id="3" name="Rectangle 28"/>
          <p:cNvSpPr>
            <a:spLocks noChangeArrowheads="1"/>
          </p:cNvSpPr>
          <p:nvPr/>
        </p:nvSpPr>
        <p:spPr bwMode="auto">
          <a:xfrm>
            <a:off x="0" y="3714752"/>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προσδιορισμός του τόκου γίνεται με βάση το χρόνο στον οποίο αναφέρεται το επιτόκιο.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είναι ετήσιο,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στην περίπτωση όμως που το επιτόκιο αναφέρεται σε διάστημα μικρότερο του έτους, π.χ. εξάμηνο ή τρίμηνο, τότε θα πρέπει να γίνει ανάλογη μετατροπή και στον χρόνο. </a:t>
            </a:r>
            <a:endParaRPr kumimoji="0" lang="el-GR" sz="2800" b="0" i="0" u="none" strike="noStrike" cap="none" normalizeH="0" baseline="0" dirty="0" smtClean="0">
              <a:ln>
                <a:noFill/>
              </a:ln>
              <a:solidFill>
                <a:schemeClr val="tx1"/>
              </a:solidFill>
              <a:effectLst/>
              <a:latin typeface="Arial" pitchFamily="34" charset="0"/>
            </a:endParaRPr>
          </a:p>
        </p:txBody>
      </p:sp>
      <p:sp>
        <p:nvSpPr>
          <p:cNvPr id="4" name="3 - Ορθογώνιο"/>
          <p:cNvSpPr/>
          <p:nvPr/>
        </p:nvSpPr>
        <p:spPr>
          <a:xfrm>
            <a:off x="0" y="928670"/>
            <a:ext cx="9144000" cy="2739211"/>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1. Να βρεθεί ο τόκος κεφαλαίου 1.000 ευρώ σε 4 έτη με επιτόκιο 15%.</a:t>
            </a:r>
            <a:endParaRPr lang="el-GR" sz="2800" dirty="0" smtClean="0">
              <a:latin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Λύση </a:t>
            </a:r>
            <a:endParaRPr lang="el-GR" sz="2800" dirty="0" smtClean="0">
              <a:latin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Κ</a:t>
            </a:r>
            <a:r>
              <a:rPr lang="el-GR" sz="2800" baseline="-30000" dirty="0" smtClean="0">
                <a:latin typeface="Calibri" pitchFamily="34" charset="0"/>
                <a:ea typeface="Calibri" pitchFamily="34" charset="0"/>
                <a:cs typeface="Times New Roman" pitchFamily="18" charset="0"/>
              </a:rPr>
              <a:t>0</a:t>
            </a:r>
            <a:r>
              <a:rPr lang="el-GR" sz="2800" dirty="0" smtClean="0">
                <a:latin typeface="Calibri" pitchFamily="34" charset="0"/>
                <a:ea typeface="Calibri" pitchFamily="34" charset="0"/>
                <a:cs typeface="Times New Roman" pitchFamily="18" charset="0"/>
              </a:rPr>
              <a:t> = αρχικό κεφάλαιο = 1.000, </a:t>
            </a:r>
            <a:r>
              <a:rPr lang="en-US" sz="2800" dirty="0" smtClean="0">
                <a:latin typeface="Calibri" pitchFamily="34" charset="0"/>
                <a:ea typeface="Calibri" pitchFamily="34" charset="0"/>
                <a:cs typeface="Times New Roman" pitchFamily="18" charset="0"/>
              </a:rPr>
              <a:t>t</a:t>
            </a:r>
            <a:r>
              <a:rPr lang="el-GR" sz="2800" dirty="0" smtClean="0">
                <a:latin typeface="Calibri" pitchFamily="34" charset="0"/>
                <a:ea typeface="Calibri" pitchFamily="34" charset="0"/>
                <a:cs typeface="Times New Roman" pitchFamily="18" charset="0"/>
              </a:rPr>
              <a:t> = χρόνος = 4, </a:t>
            </a:r>
            <a:r>
              <a:rPr lang="en-US" sz="2800" dirty="0" err="1" smtClean="0">
                <a:latin typeface="Calibri" pitchFamily="34" charset="0"/>
                <a:ea typeface="Calibri" pitchFamily="34" charset="0"/>
                <a:cs typeface="Times New Roman" pitchFamily="18" charset="0"/>
              </a:rPr>
              <a:t>i</a:t>
            </a:r>
            <a:r>
              <a:rPr lang="el-GR" sz="2800" dirty="0" smtClean="0">
                <a:latin typeface="Calibri" pitchFamily="34" charset="0"/>
                <a:ea typeface="Calibri" pitchFamily="34" charset="0"/>
                <a:cs typeface="Times New Roman" pitchFamily="18" charset="0"/>
              </a:rPr>
              <a:t> = το εκατοστό του επιτοκίου = 0,15   </a:t>
            </a:r>
            <a:endParaRPr lang="el-GR" sz="2800" dirty="0" smtClean="0">
              <a:latin typeface="Arial" pitchFamily="34" charset="0"/>
            </a:endParaRPr>
          </a:p>
          <a:p>
            <a:pPr lvl="0" algn="ctr" eaLnBrk="0" fontAlgn="base" hangingPunct="0">
              <a:spcBef>
                <a:spcPct val="0"/>
              </a:spcBef>
              <a:spcAft>
                <a:spcPct val="0"/>
              </a:spcAft>
            </a:pPr>
            <a:r>
              <a:rPr lang="el-GR" sz="3200" dirty="0" smtClean="0">
                <a:latin typeface="Calibri" pitchFamily="34" charset="0"/>
                <a:ea typeface="Calibri" pitchFamily="34" charset="0"/>
                <a:cs typeface="Times New Roman" pitchFamily="18" charset="0"/>
              </a:rPr>
              <a:t>Τ= Κ</a:t>
            </a:r>
            <a:r>
              <a:rPr lang="el-GR" sz="3200" baseline="-30000" dirty="0" smtClean="0">
                <a:latin typeface="Calibri" pitchFamily="34" charset="0"/>
                <a:ea typeface="Calibri" pitchFamily="34" charset="0"/>
                <a:cs typeface="Times New Roman" pitchFamily="18" charset="0"/>
              </a:rPr>
              <a:t>0</a:t>
            </a:r>
            <a:r>
              <a:rPr lang="el-GR" sz="3200" dirty="0" smtClean="0">
                <a:latin typeface="Calibri" pitchFamily="34" charset="0"/>
                <a:ea typeface="Calibri" pitchFamily="34" charset="0"/>
                <a:cs typeface="Times New Roman" pitchFamily="18" charset="0"/>
              </a:rPr>
              <a:t> </a:t>
            </a:r>
            <a:r>
              <a:rPr lang="en-US" sz="3200" dirty="0" smtClean="0">
                <a:latin typeface="Calibri" pitchFamily="34" charset="0"/>
                <a:ea typeface="Calibri" pitchFamily="34" charset="0"/>
                <a:cs typeface="Times New Roman" pitchFamily="18" charset="0"/>
              </a:rPr>
              <a:t>t </a:t>
            </a:r>
            <a:r>
              <a:rPr lang="en-US" sz="3200" dirty="0" err="1" smtClean="0">
                <a:latin typeface="Calibri" pitchFamily="34" charset="0"/>
                <a:ea typeface="Calibri" pitchFamily="34" charset="0"/>
                <a:cs typeface="Times New Roman" pitchFamily="18" charset="0"/>
              </a:rPr>
              <a:t>i</a:t>
            </a:r>
            <a:r>
              <a:rPr lang="el-GR" sz="3200" dirty="0" smtClean="0">
                <a:latin typeface="Calibri" pitchFamily="34" charset="0"/>
                <a:ea typeface="Calibri" pitchFamily="34" charset="0"/>
                <a:cs typeface="Times New Roman" pitchFamily="18" charset="0"/>
              </a:rPr>
              <a:t> = 1.000*4*0,15 = 600  </a:t>
            </a:r>
            <a:endParaRPr lang="en-US" sz="3200" dirty="0" smtClean="0">
              <a:latin typeface="Calibri" pitchFamily="34" charset="0"/>
              <a:ea typeface="Calibri" pitchFamily="34"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ChangeArrowheads="1"/>
          </p:cNvSpPr>
          <p:nvPr/>
        </p:nvSpPr>
        <p:spPr bwMode="auto">
          <a:xfrm>
            <a:off x="0" y="825579"/>
            <a:ext cx="91440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ο τόκος κεφαλαίου 2.000 ευρώ σε 10 έτη με επιτόκιο εξαμηνιαίο 5%.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χρόνος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θα πρέπει να μετατραπεί σε εξάμηνα εφόσον η βάση μας είναι πλέον το εξαμηνιαίο επιτόκιο.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10 έτη * 2 εξάμηνα = 20 εξάμηνα =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 </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2.000*20*0,05 = 2000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200" b="0" i="0" u="none" strike="noStrike" cap="none" normalizeH="0" baseline="0" dirty="0" smtClean="0">
              <a:ln>
                <a:noFill/>
              </a:ln>
              <a:solidFill>
                <a:schemeClr val="tx1"/>
              </a:solidFill>
              <a:effectLst/>
              <a:latin typeface="Arial" pitchFamily="34" charset="0"/>
            </a:endParaRPr>
          </a:p>
        </p:txBody>
      </p:sp>
      <p:sp>
        <p:nvSpPr>
          <p:cNvPr id="47109" name="Rectangle 5"/>
          <p:cNvSpPr>
            <a:spLocks noChangeArrowheads="1"/>
          </p:cNvSpPr>
          <p:nvPr/>
        </p:nvSpPr>
        <p:spPr bwMode="auto">
          <a:xfrm>
            <a:off x="0" y="1257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8" name="1 - Τίτλος"/>
          <p:cNvSpPr txBox="1">
            <a:spLocks/>
          </p:cNvSpPr>
          <p:nvPr/>
        </p:nvSpPr>
        <p:spPr>
          <a:xfrm>
            <a:off x="467544"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2800" b="1" i="0" u="none" strike="noStrike" kern="1200" cap="none" spc="0" normalizeH="0" baseline="0" noProof="0" dirty="0" smtClean="0">
                <a:ln>
                  <a:noFill/>
                </a:ln>
                <a:solidFill>
                  <a:prstClr val="black"/>
                </a:solidFill>
                <a:effectLst/>
                <a:uLnTx/>
                <a:uFillTx/>
                <a:latin typeface="+mj-lt"/>
                <a:ea typeface="+mn-ea"/>
                <a:cs typeface="+mn-cs"/>
              </a:rPr>
              <a:t>Παραδείγματα</a:t>
            </a:r>
            <a:endParaRPr kumimoji="0" lang="el-GR"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29600" cy="1143000"/>
          </a:xfrm>
        </p:spPr>
        <p:txBody>
          <a:bodyPr/>
          <a:lstStyle/>
          <a:p>
            <a:r>
              <a:rPr lang="el-GR" sz="2800" b="1" dirty="0" smtClean="0">
                <a:solidFill>
                  <a:prstClr val="black"/>
                </a:solidFill>
                <a:ea typeface="+mn-ea"/>
                <a:cs typeface="+mn-cs"/>
              </a:rPr>
              <a:t>Παραδείγματα</a:t>
            </a:r>
            <a:endParaRPr lang="el-GR" sz="2800" dirty="0"/>
          </a:p>
        </p:txBody>
      </p:sp>
      <p:sp>
        <p:nvSpPr>
          <p:cNvPr id="3" name="2 - Θέση περιεχομένου"/>
          <p:cNvSpPr>
            <a:spLocks noGrp="1"/>
          </p:cNvSpPr>
          <p:nvPr>
            <p:ph idx="1"/>
          </p:nvPr>
        </p:nvSpPr>
        <p:spPr>
          <a:xfrm>
            <a:off x="0" y="928670"/>
            <a:ext cx="9144000" cy="1714512"/>
          </a:xfrm>
        </p:spPr>
        <p:txBody>
          <a:bodyPr>
            <a:normAutofit lnSpcReduction="10000"/>
          </a:bodyPr>
          <a:lstStyle/>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Να βρεθεί τόκος 5.000 ευρώ σε 7 μήνες με επιτόκιο 10 %. </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Λύση </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Επειδή το έτος έχει 12 μήνες (μ) ο τύπος Τ= Κ</a:t>
            </a:r>
            <a:r>
              <a:rPr lang="el-GR" sz="2800" baseline="-30000" dirty="0" smtClean="0">
                <a:solidFill>
                  <a:prstClr val="black"/>
                </a:solidFill>
                <a:latin typeface="Calibri" pitchFamily="34" charset="0"/>
                <a:ea typeface="Calibri" pitchFamily="34" charset="0"/>
                <a:cs typeface="Times New Roman" pitchFamily="18" charset="0"/>
              </a:rPr>
              <a:t>0</a:t>
            </a:r>
            <a:r>
              <a:rPr lang="el-GR" sz="2800" dirty="0" smtClean="0">
                <a:solidFill>
                  <a:prstClr val="black"/>
                </a:solidFill>
                <a:latin typeface="Calibri" pitchFamily="34" charset="0"/>
                <a:ea typeface="Calibri" pitchFamily="34" charset="0"/>
                <a:cs typeface="Times New Roman" pitchFamily="18" charset="0"/>
              </a:rPr>
              <a:t> </a:t>
            </a:r>
            <a:r>
              <a:rPr lang="en-US" sz="2800" dirty="0" smtClean="0">
                <a:solidFill>
                  <a:prstClr val="black"/>
                </a:solidFill>
                <a:latin typeface="Calibri" pitchFamily="34" charset="0"/>
                <a:ea typeface="Calibri" pitchFamily="34" charset="0"/>
                <a:cs typeface="Times New Roman" pitchFamily="18" charset="0"/>
              </a:rPr>
              <a:t>t </a:t>
            </a:r>
            <a:r>
              <a:rPr lang="en-US" sz="2800" dirty="0" err="1" smtClean="0">
                <a:solidFill>
                  <a:prstClr val="black"/>
                </a:solidFill>
                <a:latin typeface="Calibri" pitchFamily="34" charset="0"/>
                <a:ea typeface="Calibri" pitchFamily="34" charset="0"/>
                <a:cs typeface="Times New Roman" pitchFamily="18" charset="0"/>
              </a:rPr>
              <a:t>i</a:t>
            </a:r>
            <a:r>
              <a:rPr lang="el-GR" sz="2800" dirty="0" smtClean="0">
                <a:solidFill>
                  <a:prstClr val="black"/>
                </a:solidFill>
                <a:latin typeface="Calibri" pitchFamily="34" charset="0"/>
                <a:ea typeface="Calibri" pitchFamily="34" charset="0"/>
                <a:cs typeface="Times New Roman" pitchFamily="18" charset="0"/>
              </a:rPr>
              <a:t>  μετατρέπεται ως εξής:</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endParaRPr lang="el-GR" sz="1800" dirty="0" smtClean="0">
              <a:solidFill>
                <a:prstClr val="black"/>
              </a:solidFill>
              <a:latin typeface="Arial" pitchFamily="34" charset="0"/>
            </a:endParaRPr>
          </a:p>
          <a:p>
            <a:pPr>
              <a:buNone/>
            </a:pPr>
            <a:endParaRPr lang="el-GR" dirty="0"/>
          </a:p>
        </p:txBody>
      </p:sp>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43570" y="2214554"/>
            <a:ext cx="1571636" cy="1000132"/>
          </a:xfrm>
          <a:prstGeom prst="rect">
            <a:avLst/>
          </a:prstGeom>
          <a:noFill/>
        </p:spPr>
      </p:pic>
      <p:sp>
        <p:nvSpPr>
          <p:cNvPr id="5" name="Rectangle 4"/>
          <p:cNvSpPr>
            <a:spLocks noChangeArrowheads="1"/>
          </p:cNvSpPr>
          <p:nvPr/>
        </p:nvSpPr>
        <p:spPr bwMode="auto">
          <a:xfrm>
            <a:off x="0" y="3429000"/>
            <a:ext cx="7740352" cy="10002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Συνεπώς,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b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endParaRPr>
          </a:p>
        </p:txBody>
      </p:sp>
      <p:pic>
        <p:nvPicPr>
          <p:cNvPr id="6"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43042" y="3571876"/>
            <a:ext cx="7118285" cy="1071570"/>
          </a:xfrm>
          <a:prstGeom prst="rect">
            <a:avLst/>
          </a:prstGeom>
          <a:noFill/>
        </p:spPr>
      </p:pic>
      <p:sp>
        <p:nvSpPr>
          <p:cNvPr id="7" name="6 - Ορθογώνιο"/>
          <p:cNvSpPr/>
          <p:nvPr/>
        </p:nvSpPr>
        <p:spPr>
          <a:xfrm>
            <a:off x="0" y="5000636"/>
            <a:ext cx="9144000" cy="1815882"/>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Στην περίπτωση που χρόνος εκφράζεται σε υποδιαίρεση του έτους, μήνες ή μέρες, αλλά το επιτόκιο παραμένει ετήσιο, τότε ο υπολογισμός του τόκου γίνεται με απλό μετασχηματισμό του τύπου Τ= Κ</a:t>
            </a:r>
            <a:r>
              <a:rPr lang="el-GR" sz="2800" baseline="-30000" dirty="0" smtClean="0">
                <a:latin typeface="Calibri" pitchFamily="34" charset="0"/>
                <a:ea typeface="Calibri" pitchFamily="34" charset="0"/>
                <a:cs typeface="Times New Roman" pitchFamily="18" charset="0"/>
              </a:rPr>
              <a:t>0</a:t>
            </a:r>
            <a:r>
              <a:rPr lang="el-GR" sz="2800" dirty="0" smtClean="0">
                <a:latin typeface="Calibri" pitchFamily="34" charset="0"/>
                <a:ea typeface="Calibri" pitchFamily="34" charset="0"/>
                <a:cs typeface="Times New Roman" pitchFamily="18" charset="0"/>
              </a:rPr>
              <a:t> </a:t>
            </a:r>
            <a:r>
              <a:rPr lang="en-US" sz="2800" dirty="0" smtClean="0">
                <a:latin typeface="Calibri" pitchFamily="34" charset="0"/>
                <a:ea typeface="Calibri" pitchFamily="34" charset="0"/>
                <a:cs typeface="Times New Roman" pitchFamily="18" charset="0"/>
              </a:rPr>
              <a:t>t </a:t>
            </a:r>
            <a:r>
              <a:rPr lang="en-US" sz="2800" dirty="0" err="1" smtClean="0">
                <a:latin typeface="Calibri" pitchFamily="34" charset="0"/>
                <a:ea typeface="Calibri" pitchFamily="34" charset="0"/>
                <a:cs typeface="Times New Roman" pitchFamily="18" charset="0"/>
              </a:rPr>
              <a:t>i</a:t>
            </a:r>
            <a:r>
              <a:rPr lang="el-GR" sz="2800" dirty="0" smtClean="0">
                <a:latin typeface="Calibri" pitchFamily="34" charset="0"/>
                <a:ea typeface="Calibri" pitchFamily="34" charset="0"/>
                <a:cs typeface="Times New Roman" pitchFamily="18" charset="0"/>
              </a:rPr>
              <a:t>.      </a:t>
            </a:r>
            <a:endParaRPr lang="en-US" sz="2800" dirty="0" smtClean="0">
              <a:latin typeface="Calibri" pitchFamily="34" charset="0"/>
              <a:ea typeface="Calibri" pitchFamily="34"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98" name="Rectangle 18"/>
          <p:cNvSpPr>
            <a:spLocks noChangeArrowheads="1"/>
          </p:cNvSpPr>
          <p:nvPr/>
        </p:nvSpPr>
        <p:spPr bwMode="auto">
          <a:xfrm>
            <a:off x="0" y="1266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pic>
        <p:nvPicPr>
          <p:cNvPr id="46100"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42910" y="4214818"/>
            <a:ext cx="8117539" cy="1148708"/>
          </a:xfrm>
          <a:prstGeom prst="rect">
            <a:avLst/>
          </a:prstGeom>
          <a:noFill/>
        </p:spPr>
      </p:pic>
      <p:sp>
        <p:nvSpPr>
          <p:cNvPr id="46101" name="Rectangle 21"/>
          <p:cNvSpPr>
            <a:spLocks noChangeArrowheads="1"/>
          </p:cNvSpPr>
          <p:nvPr/>
        </p:nvSpPr>
        <p:spPr bwMode="auto">
          <a:xfrm>
            <a:off x="0" y="357166"/>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το αρχικό κεφάλαιο που μετά από 8 μήνες με επιτόκιο 12% αποφέρει τόκο 500 ευρώ.</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 500,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8/12,  επιτόκιο = 0,12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6"/>
          <p:cNvSpPr>
            <a:spLocks noChangeArrowheads="1"/>
          </p:cNvSpPr>
          <p:nvPr/>
        </p:nvSpPr>
        <p:spPr bwMode="auto">
          <a:xfrm>
            <a:off x="0" y="0"/>
            <a:ext cx="9144000"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ο τόκος κεφαλαίου 10.000 ευρώ για 1 έτος και 20 μέρες με επιτόκιο 10%.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Επειδή το έτος έχει 365 ημέρες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ο σχετικός τύπος  μετατρέπεται ως εξής:</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4" name="Picture 1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86248" y="2285992"/>
            <a:ext cx="1428760" cy="1000133"/>
          </a:xfrm>
          <a:prstGeom prst="rect">
            <a:avLst/>
          </a:prstGeom>
          <a:noFill/>
        </p:spPr>
      </p:pic>
      <p:sp>
        <p:nvSpPr>
          <p:cNvPr id="5" name="Rectangle 17"/>
          <p:cNvSpPr>
            <a:spLocks noChangeArrowheads="1"/>
          </p:cNvSpPr>
          <p:nvPr/>
        </p:nvSpPr>
        <p:spPr bwMode="auto">
          <a:xfrm>
            <a:off x="0" y="3857628"/>
            <a:ext cx="914400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Συνεπώς, ο τόκος για αρχικό κεφάλαιο 10.000 ευρώ με επιτόκιο 0,10 και για 385 μέρες (365 το έτος + 20 μέρες) είναι: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endParaRPr>
          </a:p>
        </p:txBody>
      </p:sp>
      <p:pic>
        <p:nvPicPr>
          <p:cNvPr id="6" name="Picture 1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14348" y="5429264"/>
            <a:ext cx="7912488" cy="1076700"/>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11584</TotalTime>
  <Words>2275</Words>
  <Application>Microsoft Office PowerPoint</Application>
  <PresentationFormat>Προβολή στην οθόνη (4:3)</PresentationFormat>
  <Paragraphs>162</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Κεφαλαιοποίηση</vt:lpstr>
      <vt:lpstr>Παρουσίαση του PowerPoint</vt:lpstr>
      <vt:lpstr>Παρουσίαση του PowerPoint</vt:lpstr>
      <vt:lpstr>Παρουσίαση του PowerPoint</vt:lpstr>
      <vt:lpstr>Τόκος </vt:lpstr>
      <vt:lpstr>Παρουσίαση του PowerPoint</vt:lpstr>
      <vt:lpstr>Παραδείγματα</vt:lpstr>
      <vt:lpstr>Παρουσίαση του PowerPoint</vt:lpstr>
      <vt:lpstr>Παρουσίαση του PowerPoint</vt:lpstr>
      <vt:lpstr>Παρουσίαση του PowerPoint</vt:lpstr>
      <vt:lpstr>Τελική Αξία </vt:lpstr>
      <vt:lpstr>Παραδείγματα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Παραδείγματα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Άσκηση </vt:lpstr>
      <vt:lpstr>Πραγματικό Επιτόκιο</vt:lpstr>
      <vt:lpstr>Παρουσίαση του PowerPoint</vt:lpstr>
      <vt:lpstr>Παρουσίαση του PowerPoint</vt:lpstr>
      <vt:lpstr>Πραγματικό Επιτόκιο</vt:lpstr>
      <vt:lpstr>Πραγματικό Επιτόκιο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Απλή Κεφαλαιοποίηση</dc:title>
  <dc:creator>user</dc:creator>
  <cp:lastModifiedBy>admin</cp:lastModifiedBy>
  <cp:revision>43</cp:revision>
  <dcterms:created xsi:type="dcterms:W3CDTF">2010-09-12T10:05:06Z</dcterms:created>
  <dcterms:modified xsi:type="dcterms:W3CDTF">2018-11-02T16:23:18Z</dcterms:modified>
</cp:coreProperties>
</file>