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3" r:id="rId21"/>
    <p:sldId id="28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2756EA10-24B0-4B45-BC95-2368D2A2F0E7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2AF7B48-9555-48EE-B048-1DB8DDE7F0D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FEE90-0EAD-495A-8411-F6359AB2E831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BC33D-6229-42EA-931F-03C8D218D4D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860E-3E20-45F6-A1F1-7DD35B94CB77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271A4-4F5D-4100-9DC7-14078532AF2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C34DD-AAE9-4460-A457-EF79390E131C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82BD1-B729-4F63-8072-B63160B3D47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576FC-7B02-4607-91F8-1FC180BC8861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0CEDC-7376-455B-ADD3-6F9E81915F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3FA-B251-4B20-8BEA-9D1CE4FF581A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2A09-377B-45BC-9050-A090342CD61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8E20D-42C7-4E4F-8281-75334C1848FC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4C2F0-5938-448B-8FF6-8C96FAAAD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88EDA-40A2-4904-A5EE-7CB77313EFBA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CB737-5A32-40DB-A8E7-1355223270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51424-7779-4FD2-8028-4C1EF149932E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5CA0-7E60-4377-9141-8731C13371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DE1F2-EA59-4574-9D5E-8F2A4BA8EE08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9FCAD-6ACD-4FE9-945C-A690E6670C2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27165-6326-4AA6-AC1C-F7BCC7B7DA10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C1F8D-C88F-49A4-A734-E32AC170BB6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κύριου τίτλου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F81019BC-ADD3-4DE7-83BF-1EB679A51A03}" type="datetimeFigureOut">
              <a:rPr lang="el-GR"/>
              <a:pPr>
                <a:defRPr/>
              </a:pPr>
              <a:t>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B4BAD204-B0FA-487F-A7C0-323C18649C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ΤΕΙ ΔΥΤΙΚΗΣ ΜΑΚΕΔΟΝΙΑΣ</a:t>
            </a:r>
            <a:br>
              <a:rPr lang="el-GR" dirty="0" smtClean="0"/>
            </a:br>
            <a:r>
              <a:rPr lang="el-GR" dirty="0" smtClean="0"/>
              <a:t>Μ.</a:t>
            </a:r>
            <a:r>
              <a:rPr lang="en-US" dirty="0" err="1" smtClean="0"/>
              <a:t>Sc</a:t>
            </a:r>
            <a:r>
              <a:rPr lang="en-US" dirty="0" smtClean="0"/>
              <a:t> in ACCOUNTING AND AUDITING</a:t>
            </a:r>
            <a:endParaRPr lang="el-GR" dirty="0"/>
          </a:p>
        </p:txBody>
      </p:sp>
      <p:sp>
        <p:nvSpPr>
          <p:cNvPr id="13314" name="Υπότιτλος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pPr eaLnBrk="1" hangingPunct="1"/>
            <a:r>
              <a:rPr lang="el-GR" smtClean="0"/>
              <a:t>Δρ. ΚΑΡΤΑΛΗΣ ΝΙΚΟΛΑΟΣ</a:t>
            </a:r>
          </a:p>
          <a:p>
            <a:pPr eaLnBrk="1" hangingPunct="1"/>
            <a:r>
              <a:rPr lang="el-GR" smtClean="0"/>
              <a:t>ΑΝΑΠΛΗΡΩΤΗΣ ΚΑΘΗΓΗΤΗΣ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22530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 ΤΗΝ ΟΛΟΚΛΗΡΩΣΗ ΤΟΥ ΕΡΓΟΥ Η ΓΕΝΙΚΗ ΤΕΧΝΙΚΗ ΕΤΑΙΡΕΙΑ ΕΚΔΙΔΕΙ ΤΙΜΟΛΟΓΙΟ ΟΠΟΥ ΑΝΑΦΕΡΟΝΤΑΙ:</a:t>
            </a:r>
          </a:p>
          <a:p>
            <a:pPr eaLnBrk="1" hangingPunct="1"/>
            <a:r>
              <a:rPr lang="el-GR" smtClean="0"/>
              <a:t>Α) ΚΟΣΤΟΣ ΚΤΗΡΙΟΥ 700000</a:t>
            </a:r>
          </a:p>
          <a:p>
            <a:pPr eaLnBrk="1" hangingPunct="1"/>
            <a:r>
              <a:rPr lang="el-GR" smtClean="0"/>
              <a:t>Β)ΚΤΗΡΙΑΚΕΣ ΕΓΚΑΤΑΣΤΑΣΕΙΣ 350000</a:t>
            </a:r>
          </a:p>
          <a:p>
            <a:pPr eaLnBrk="1" hangingPunct="1"/>
            <a:r>
              <a:rPr lang="el-GR" smtClean="0"/>
              <a:t>Γ) ΛΟΙΠΑ ΤΕΧΝΙΚΑ ΕΡΓΑ 180000</a:t>
            </a:r>
          </a:p>
          <a:p>
            <a:pPr eaLnBrk="1" hangingPunct="1"/>
            <a:r>
              <a:rPr lang="el-GR" smtClean="0"/>
              <a:t>Δ) ΓΙΑ ΤΑ ΠΑΡΑΠΑΝΩ ΥΠΟΛΟΓΙΖΕΤΑΙ ΦΠΑ +20%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2355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000" smtClean="0"/>
              <a:t>Η ΞΕΝΟΔΟΧΕΙΑΚΗ ΕΠΙΧΕΙΡΗΣΗ ΑΦΟΥ ΠΑΡΑΚΡΑΤΗΣΕ ΤΟ ΦΜΥ 2% ΕΞΟΦΛΗΣΕ ΤΟΝ ΛΟΓΑΡΙΑΣΜΟ ΜΕ ΕΠΙΤΑΓΗ ΣΕ ΤΡΑΠΕΖΑ</a:t>
            </a:r>
          </a:p>
          <a:p>
            <a:pPr eaLnBrk="1" hangingPunct="1"/>
            <a:r>
              <a:rPr lang="el-GR" sz="2000" smtClean="0"/>
              <a:t>10.00 ΓΗΠΕΔΑ ΟΙΚΟΠΕΔΑ</a:t>
            </a:r>
          </a:p>
          <a:p>
            <a:pPr eaLnBrk="1" hangingPunct="1"/>
            <a:r>
              <a:rPr lang="el-GR" sz="2000" smtClean="0"/>
              <a:t>10.00.01 ΟΙΚΟΠΕΔΑ Κ            450000</a:t>
            </a:r>
          </a:p>
          <a:p>
            <a:pPr eaLnBrk="1" hangingPunct="1"/>
            <a:r>
              <a:rPr lang="el-GR" sz="2000" smtClean="0"/>
              <a:t>                  38. ΧΡΗΜ.ΔΙΑΘ                    </a:t>
            </a:r>
          </a:p>
          <a:p>
            <a:pPr eaLnBrk="1" hangingPunct="1"/>
            <a:r>
              <a:rPr lang="el-GR" sz="2000" smtClean="0"/>
              <a:t>                   38.03 ΚΑΤ.ΟΨΕΩΣ                450000</a:t>
            </a:r>
          </a:p>
          <a:p>
            <a:pPr lvl="4" eaLnBrk="1" hangingPunct="1"/>
            <a:endParaRPr lang="el-G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24578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000" smtClean="0"/>
              <a:t>16.ΑΣΩΜΑΤΕΣ ΑΚΙΝΗΤ.</a:t>
            </a:r>
          </a:p>
          <a:p>
            <a:pPr eaLnBrk="1" hangingPunct="1"/>
            <a:r>
              <a:rPr lang="el-GR" sz="2000" smtClean="0"/>
              <a:t>16.14 ΕΞΟΔΑ ΚΤΗΣΕΩΣ ΑΚΙΝ       80000</a:t>
            </a:r>
          </a:p>
          <a:p>
            <a:pPr lvl="4" eaLnBrk="1" hangingPunct="1"/>
            <a:r>
              <a:rPr lang="el-GR" sz="2000" smtClean="0"/>
              <a:t>38. ΧρημΔιαθ</a:t>
            </a:r>
          </a:p>
          <a:p>
            <a:pPr lvl="4" eaLnBrk="1" hangingPunct="1"/>
            <a:r>
              <a:rPr lang="el-GR" sz="2000" smtClean="0"/>
              <a:t>38.Ταμειο			80000</a:t>
            </a:r>
          </a:p>
          <a:p>
            <a:pPr lvl="4" eaLnBrk="1" hangingPunct="1"/>
            <a:endParaRPr lang="el-G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 rtlCol="0">
            <a:normAutofit fontScale="925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11.κτηρια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11.03 </a:t>
            </a:r>
            <a:r>
              <a:rPr lang="el-GR" dirty="0" err="1" smtClean="0"/>
              <a:t>Υποκ.σε</a:t>
            </a:r>
            <a:r>
              <a:rPr lang="el-GR" dirty="0" smtClean="0"/>
              <a:t> </a:t>
            </a:r>
            <a:r>
              <a:rPr lang="el-GR" dirty="0" err="1" smtClean="0"/>
              <a:t>αποσβ</a:t>
            </a:r>
            <a:r>
              <a:rPr lang="el-GR" dirty="0" smtClean="0"/>
              <a:t> </a:t>
            </a:r>
            <a:r>
              <a:rPr lang="el-GR" dirty="0" err="1" smtClean="0"/>
              <a:t>Διαμ.Γηπεδων</a:t>
            </a:r>
            <a:r>
              <a:rPr lang="el-GR" dirty="0" smtClean="0"/>
              <a:t>   30000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54.Υποχ σε </a:t>
            </a:r>
            <a:r>
              <a:rPr lang="el-GR" dirty="0" err="1" smtClean="0"/>
              <a:t>φορους</a:t>
            </a:r>
            <a:endParaRPr lang="el-GR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54.00 ΦΠΑ                                                 6000 </a:t>
            </a:r>
          </a:p>
          <a:p>
            <a:pPr lvl="7">
              <a:defRPr/>
            </a:pPr>
            <a:r>
              <a:rPr lang="el-GR" sz="2800" dirty="0" smtClean="0"/>
              <a:t>50 </a:t>
            </a:r>
            <a:r>
              <a:rPr lang="el-GR" sz="2800" dirty="0" err="1" smtClean="0"/>
              <a:t>Προμηθευτες</a:t>
            </a:r>
            <a:endParaRPr lang="el-GR" sz="2800" dirty="0" smtClean="0"/>
          </a:p>
          <a:p>
            <a:pPr lvl="7">
              <a:defRPr/>
            </a:pPr>
            <a:r>
              <a:rPr lang="el-GR" sz="2800" dirty="0" smtClean="0"/>
              <a:t>50.08 </a:t>
            </a:r>
            <a:r>
              <a:rPr lang="el-GR" sz="2800" dirty="0" err="1" smtClean="0"/>
              <a:t>προμ.παγ.στοιχ</a:t>
            </a:r>
            <a:r>
              <a:rPr lang="el-GR" sz="2800" dirty="0" smtClean="0"/>
              <a:t> </a:t>
            </a:r>
          </a:p>
          <a:p>
            <a:pPr lvl="7">
              <a:defRPr/>
            </a:pPr>
            <a:r>
              <a:rPr lang="el-GR" sz="2800" dirty="0" smtClean="0"/>
              <a:t>50.08.01 </a:t>
            </a:r>
            <a:r>
              <a:rPr lang="el-GR" sz="2800" dirty="0" err="1" smtClean="0"/>
              <a:t>Γεν.Τεχνικη</a:t>
            </a:r>
            <a:r>
              <a:rPr lang="el-GR" sz="2800" dirty="0" smtClean="0"/>
              <a:t>  36000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600" dirty="0" smtClean="0"/>
              <a:t>35 </a:t>
            </a:r>
            <a:r>
              <a:rPr lang="el-GR" sz="1600" dirty="0" err="1" smtClean="0"/>
              <a:t>Λογ.διαχειρισης</a:t>
            </a:r>
            <a:r>
              <a:rPr lang="el-GR" sz="1600" dirty="0" smtClean="0"/>
              <a:t> </a:t>
            </a:r>
            <a:r>
              <a:rPr lang="el-GR" sz="1600" dirty="0" err="1" smtClean="0"/>
              <a:t>Προκ</a:t>
            </a:r>
            <a:r>
              <a:rPr lang="el-GR" sz="1600" dirty="0" smtClean="0"/>
              <a:t> &amp;</a:t>
            </a:r>
            <a:r>
              <a:rPr lang="el-GR" sz="1600" dirty="0" err="1" smtClean="0"/>
              <a:t>Πιστωσεων</a:t>
            </a:r>
            <a:endParaRPr lang="el-GR" sz="1600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600" dirty="0" smtClean="0"/>
              <a:t>35.02 </a:t>
            </a:r>
            <a:r>
              <a:rPr lang="el-GR" sz="1600" dirty="0" err="1" smtClean="0"/>
              <a:t>Λοιποι</a:t>
            </a:r>
            <a:r>
              <a:rPr lang="el-GR" sz="1600" dirty="0" smtClean="0"/>
              <a:t> </a:t>
            </a:r>
            <a:r>
              <a:rPr lang="el-GR" sz="1600" dirty="0" err="1" smtClean="0"/>
              <a:t>Συνεργ</a:t>
            </a:r>
            <a:r>
              <a:rPr lang="el-GR" sz="1600" dirty="0" smtClean="0"/>
              <a:t>-</a:t>
            </a:r>
            <a:r>
              <a:rPr lang="el-GR" sz="1600" dirty="0" err="1" smtClean="0"/>
              <a:t>Κατασκευες</a:t>
            </a:r>
            <a:r>
              <a:rPr lang="el-GR" sz="1600" dirty="0" smtClean="0"/>
              <a:t>    300000</a:t>
            </a:r>
          </a:p>
          <a:p>
            <a:pPr lvl="8">
              <a:defRPr/>
            </a:pPr>
            <a:r>
              <a:rPr lang="el-GR" sz="1600" dirty="0" smtClean="0"/>
              <a:t>38 </a:t>
            </a:r>
            <a:r>
              <a:rPr lang="el-GR" sz="1600" dirty="0" err="1" smtClean="0"/>
              <a:t>Χρηματ.Διαθεσιμα</a:t>
            </a:r>
            <a:endParaRPr lang="el-GR" sz="1600" dirty="0" smtClean="0"/>
          </a:p>
          <a:p>
            <a:pPr lvl="8">
              <a:defRPr/>
            </a:pPr>
            <a:r>
              <a:rPr lang="el-GR" sz="1600" dirty="0" smtClean="0"/>
              <a:t>38.03 </a:t>
            </a:r>
            <a:r>
              <a:rPr lang="el-GR" sz="1600" dirty="0" err="1" smtClean="0"/>
              <a:t>κατ.οψεως</a:t>
            </a:r>
            <a:r>
              <a:rPr lang="el-GR" sz="1600" dirty="0" smtClean="0"/>
              <a:t>     </a:t>
            </a:r>
            <a:r>
              <a:rPr lang="el-GR" sz="1600" dirty="0" smtClean="0"/>
              <a:t>                   </a:t>
            </a:r>
            <a:r>
              <a:rPr lang="el-GR" sz="1600" dirty="0" smtClean="0"/>
              <a:t>300000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800" dirty="0" smtClean="0"/>
              <a:t>11. </a:t>
            </a:r>
            <a:r>
              <a:rPr lang="el-GR" sz="1800" dirty="0" err="1" smtClean="0"/>
              <a:t>Κτηρια</a:t>
            </a:r>
            <a:r>
              <a:rPr lang="el-GR" sz="1800" dirty="0" smtClean="0"/>
              <a:t> </a:t>
            </a:r>
            <a:r>
              <a:rPr lang="el-GR" sz="1800" dirty="0" err="1" smtClean="0"/>
              <a:t>εγκαταστασεις</a:t>
            </a:r>
            <a:r>
              <a:rPr lang="el-GR" sz="1800" dirty="0" smtClean="0"/>
              <a:t> </a:t>
            </a:r>
            <a:r>
              <a:rPr lang="el-GR" sz="1800" dirty="0" err="1" smtClean="0"/>
              <a:t>κτηριων</a:t>
            </a:r>
            <a:r>
              <a:rPr lang="el-GR" sz="1800" dirty="0" smtClean="0"/>
              <a:t>  1230000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800" dirty="0" smtClean="0"/>
              <a:t>11.00.κτηρια    700000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800" dirty="0" smtClean="0"/>
              <a:t>11.00.01 </a:t>
            </a:r>
            <a:r>
              <a:rPr lang="el-GR" sz="1800" dirty="0" err="1" smtClean="0"/>
              <a:t>Εγκ.Κτηρ</a:t>
            </a:r>
            <a:r>
              <a:rPr lang="el-GR" sz="1800" dirty="0" smtClean="0"/>
              <a:t> 350000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800" dirty="0" smtClean="0"/>
              <a:t>11.02  </a:t>
            </a:r>
            <a:r>
              <a:rPr lang="el-GR" sz="1800" dirty="0" err="1" smtClean="0"/>
              <a:t>Τεχνικα</a:t>
            </a:r>
            <a:r>
              <a:rPr lang="el-GR" sz="1800" dirty="0" smtClean="0"/>
              <a:t> </a:t>
            </a:r>
            <a:r>
              <a:rPr lang="el-GR" sz="1800" dirty="0" err="1" smtClean="0"/>
              <a:t>Εργα</a:t>
            </a:r>
            <a:r>
              <a:rPr lang="el-GR" sz="1800" dirty="0" smtClean="0"/>
              <a:t> </a:t>
            </a:r>
            <a:r>
              <a:rPr lang="el-GR" sz="1800" dirty="0" smtClean="0"/>
              <a:t>180000</a:t>
            </a:r>
            <a:endParaRPr lang="el-GR" sz="1800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sz="1800" dirty="0" smtClean="0"/>
              <a:t>54.00 φπα			</a:t>
            </a:r>
            <a:r>
              <a:rPr lang="el-GR" sz="1800" dirty="0"/>
              <a:t> </a:t>
            </a:r>
            <a:r>
              <a:rPr lang="el-GR" sz="1800" dirty="0" smtClean="0"/>
              <a:t>       246000</a:t>
            </a:r>
          </a:p>
          <a:p>
            <a:pPr lvl="7">
              <a:defRPr/>
            </a:pPr>
            <a:r>
              <a:rPr lang="el-GR" sz="1800" dirty="0" smtClean="0"/>
              <a:t>35 </a:t>
            </a:r>
            <a:r>
              <a:rPr lang="el-GR" sz="1800" dirty="0" err="1" smtClean="0"/>
              <a:t>Λογ</a:t>
            </a:r>
            <a:r>
              <a:rPr lang="el-GR" sz="1800" dirty="0" smtClean="0"/>
              <a:t>/</a:t>
            </a:r>
            <a:r>
              <a:rPr lang="el-GR" sz="1800" dirty="0" err="1" smtClean="0"/>
              <a:t>σμοι</a:t>
            </a:r>
            <a:r>
              <a:rPr lang="el-GR" sz="1800" dirty="0" smtClean="0"/>
              <a:t> </a:t>
            </a:r>
            <a:r>
              <a:rPr lang="el-GR" sz="1800" dirty="0" err="1" smtClean="0"/>
              <a:t>Διαχερ</a:t>
            </a:r>
            <a:r>
              <a:rPr lang="el-GR" sz="1800" dirty="0" smtClean="0"/>
              <a:t> </a:t>
            </a:r>
            <a:r>
              <a:rPr lang="el-GR" sz="1800" dirty="0" err="1" smtClean="0"/>
              <a:t>Προκ</a:t>
            </a:r>
            <a:endParaRPr lang="el-GR" sz="1800" dirty="0" smtClean="0"/>
          </a:p>
          <a:p>
            <a:pPr lvl="7">
              <a:defRPr/>
            </a:pPr>
            <a:r>
              <a:rPr lang="el-GR" sz="1800" dirty="0" smtClean="0"/>
              <a:t>35.02 </a:t>
            </a:r>
            <a:r>
              <a:rPr lang="el-GR" sz="1800" dirty="0" err="1" smtClean="0"/>
              <a:t>Λοιπ</a:t>
            </a:r>
            <a:r>
              <a:rPr lang="el-GR" sz="1800" dirty="0" smtClean="0"/>
              <a:t>. </a:t>
            </a:r>
            <a:r>
              <a:rPr lang="el-GR" sz="1800" dirty="0" err="1" smtClean="0"/>
              <a:t>Συνρ</a:t>
            </a:r>
            <a:r>
              <a:rPr lang="el-GR" sz="1800" dirty="0" smtClean="0"/>
              <a:t>.                    </a:t>
            </a:r>
            <a:r>
              <a:rPr lang="el-GR" sz="1800" dirty="0" smtClean="0"/>
              <a:t>        </a:t>
            </a:r>
            <a:r>
              <a:rPr lang="el-GR" sz="1800" dirty="0" smtClean="0"/>
              <a:t>300000	</a:t>
            </a:r>
          </a:p>
          <a:p>
            <a:pPr lvl="7">
              <a:defRPr/>
            </a:pPr>
            <a:r>
              <a:rPr lang="el-GR" sz="1800" dirty="0" smtClean="0"/>
              <a:t>38.03. ΚΑΤ.ΟΨΕΩΣ		</a:t>
            </a:r>
            <a:r>
              <a:rPr lang="el-GR" sz="1800" dirty="0" smtClean="0"/>
              <a:t>1176000</a:t>
            </a:r>
            <a:endParaRPr lang="el-G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ΦΟΡΟΛΟΓΙΑ ΕΙΣΟΔΗΜΑΤΟΣ</a:t>
            </a:r>
            <a:endParaRPr lang="el-GR" dirty="0"/>
          </a:p>
        </p:txBody>
      </p:sp>
      <p:sp>
        <p:nvSpPr>
          <p:cNvPr id="2867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Ν. 2238/1994</a:t>
            </a:r>
          </a:p>
          <a:p>
            <a:pPr eaLnBrk="1" hangingPunct="1"/>
            <a:r>
              <a:rPr lang="el-GR" smtClean="0"/>
              <a:t>ΕΚΠΙΤΟΜΕΝΕΣ ΔΑΠΑΝΕΣ ΠΟΛ 1005/14.01.2005</a:t>
            </a:r>
          </a:p>
          <a:p>
            <a:pPr eaLnBrk="1" hangingPunct="1"/>
            <a:r>
              <a:rPr lang="el-GR" smtClean="0"/>
              <a:t>Ν2459/1997 &amp; Ν.2579/1998 ΑΦΑΙΡΕΣΗ ΕΣΟΔΑ ΤΙΣ ΑΠΑΙΤΗΣΕΙΣ ΑΠΌ ΤΑΞΙΔΙΩΤΙΚΑ ΓΡΑΦΕΙΑ.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ΕΛΕΓΧΟΣ ΞΕΝΟΔΟΧΕΙΩΝ</a:t>
            </a:r>
          </a:p>
        </p:txBody>
      </p:sp>
      <p:sp>
        <p:nvSpPr>
          <p:cNvPr id="29698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ΔΙΑΧΕΙΡΙΣΤΙΚΟΣ</a:t>
            </a:r>
          </a:p>
          <a:p>
            <a:pPr eaLnBrk="1" hangingPunct="1"/>
            <a:r>
              <a:rPr lang="el-GR" smtClean="0"/>
              <a:t>ΔΙΟΙΚΗΤΙΚΟΣ</a:t>
            </a:r>
          </a:p>
          <a:p>
            <a:pPr eaLnBrk="1" hangingPunct="1"/>
            <a:r>
              <a:rPr lang="el-GR" smtClean="0"/>
              <a:t>ΕΣΩΤΕΡΙΚΟΣ </a:t>
            </a:r>
          </a:p>
          <a:p>
            <a:pPr eaLnBrk="1" hangingPunct="1"/>
            <a:r>
              <a:rPr lang="el-GR" smtClean="0"/>
              <a:t>ΕΞΩΤΕΡΙΚΟΣ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Διακρισεις στον Ελεγχο</a:t>
            </a:r>
          </a:p>
        </p:txBody>
      </p:sp>
      <p:sp>
        <p:nvSpPr>
          <p:cNvPr id="30722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Εσωτερικη</a:t>
            </a:r>
          </a:p>
          <a:p>
            <a:pPr eaLnBrk="1" hangingPunct="1"/>
            <a:r>
              <a:rPr lang="el-GR" smtClean="0"/>
              <a:t>Εξωτερικη</a:t>
            </a:r>
          </a:p>
          <a:p>
            <a:pPr eaLnBrk="1" hangingPunct="1"/>
            <a:r>
              <a:rPr lang="el-GR" smtClean="0"/>
              <a:t>ΚΡΑΤΙΚΗ ΕΞΩΤΕΡΙΚΗ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ΕΙΔΗ ΕΛΕΓΧΟΥ</a:t>
            </a:r>
          </a:p>
        </p:txBody>
      </p:sp>
      <p:sp>
        <p:nvSpPr>
          <p:cNvPr id="31746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ΕΛΕΓΧΟΣ ΥΠΗΡΕΣΙΩΝ</a:t>
            </a:r>
          </a:p>
          <a:p>
            <a:pPr eaLnBrk="1" hangingPunct="1"/>
            <a:r>
              <a:rPr lang="el-GR" smtClean="0"/>
              <a:t>ΟΙΚΟΝΟΜΙΚΟΣ ΕΛΕΓΧΟΣ</a:t>
            </a:r>
          </a:p>
          <a:p>
            <a:pPr eaLnBrk="1" hangingPunct="1"/>
            <a:r>
              <a:rPr lang="el-GR" smtClean="0"/>
              <a:t>ΔΙΟΙΚΗΤΙΚΟΣ ΕΛΕΓΧΟΣ</a:t>
            </a:r>
          </a:p>
          <a:p>
            <a:pPr eaLnBrk="1" hangingPunct="1"/>
            <a:r>
              <a:rPr lang="el-GR" smtClean="0"/>
              <a:t>ΛΕΙΤΟΥΡΓΙΚΟΣ ΕΛΕΓΧΟΣ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ΞΕΝΟΔΟΧΕΙΟ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err="1" smtClean="0"/>
              <a:t>Αναπτυξη</a:t>
            </a:r>
            <a:r>
              <a:rPr lang="el-GR" dirty="0" smtClean="0"/>
              <a:t> </a:t>
            </a:r>
            <a:r>
              <a:rPr lang="el-GR" dirty="0" err="1" smtClean="0"/>
              <a:t>οφειλεται</a:t>
            </a:r>
            <a:r>
              <a:rPr lang="el-GR" dirty="0" smtClean="0"/>
              <a:t>: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Τεχνολογικη</a:t>
            </a:r>
            <a:r>
              <a:rPr lang="el-GR" dirty="0" smtClean="0"/>
              <a:t> </a:t>
            </a:r>
            <a:r>
              <a:rPr lang="el-GR" dirty="0" err="1" smtClean="0"/>
              <a:t>εξελιξη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Ανοδος</a:t>
            </a:r>
            <a:r>
              <a:rPr lang="el-GR" dirty="0" smtClean="0"/>
              <a:t> </a:t>
            </a:r>
            <a:r>
              <a:rPr lang="el-GR" dirty="0" err="1" smtClean="0"/>
              <a:t>Πολιτισμου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Ανοδος</a:t>
            </a:r>
            <a:r>
              <a:rPr lang="el-GR" dirty="0" smtClean="0"/>
              <a:t> </a:t>
            </a:r>
            <a:r>
              <a:rPr lang="el-GR" dirty="0" err="1" smtClean="0"/>
              <a:t>μορφωτικου</a:t>
            </a:r>
            <a:r>
              <a:rPr lang="el-GR" dirty="0" smtClean="0"/>
              <a:t> </a:t>
            </a:r>
            <a:r>
              <a:rPr lang="el-GR" dirty="0" err="1" smtClean="0"/>
              <a:t>επιπεδου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Αυξημενες</a:t>
            </a:r>
            <a:r>
              <a:rPr lang="el-GR" dirty="0" smtClean="0"/>
              <a:t> </a:t>
            </a:r>
            <a:r>
              <a:rPr lang="el-GR" dirty="0" err="1" smtClean="0"/>
              <a:t>κοινωνικες</a:t>
            </a:r>
            <a:r>
              <a:rPr lang="el-GR" dirty="0" smtClean="0"/>
              <a:t> </a:t>
            </a:r>
            <a:r>
              <a:rPr lang="el-GR" dirty="0" err="1" smtClean="0"/>
              <a:t>παροχες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Βελτιωση</a:t>
            </a:r>
            <a:r>
              <a:rPr lang="el-GR" dirty="0" smtClean="0"/>
              <a:t> </a:t>
            </a:r>
            <a:r>
              <a:rPr lang="el-GR" dirty="0" err="1" smtClean="0"/>
              <a:t>βιοτικου</a:t>
            </a:r>
            <a:r>
              <a:rPr lang="el-GR" dirty="0" smtClean="0"/>
              <a:t> </a:t>
            </a:r>
            <a:r>
              <a:rPr lang="el-GR" dirty="0" err="1" smtClean="0"/>
              <a:t>επιπεδου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Αναπτυξη</a:t>
            </a:r>
            <a:r>
              <a:rPr lang="el-GR" dirty="0" smtClean="0"/>
              <a:t> </a:t>
            </a:r>
            <a:r>
              <a:rPr lang="el-GR" dirty="0" err="1" smtClean="0"/>
              <a:t>επιχειρηματικοτητας</a:t>
            </a:r>
            <a:endParaRPr lang="el-GR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2770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ΗΜΕΡΟΛΟΓΙΟ</a:t>
            </a:r>
          </a:p>
          <a:p>
            <a:pPr eaLnBrk="1" hangingPunct="1"/>
            <a:r>
              <a:rPr lang="el-GR" smtClean="0"/>
              <a:t>ΚΑΘΟΛΙΚΟ</a:t>
            </a:r>
          </a:p>
          <a:p>
            <a:pPr eaLnBrk="1" hangingPunct="1"/>
            <a:r>
              <a:rPr lang="el-GR" smtClean="0"/>
              <a:t>ΙΣΟΖΥΓΙΩΝ</a:t>
            </a:r>
          </a:p>
          <a:p>
            <a:pPr eaLnBrk="1" hangingPunct="1"/>
            <a:r>
              <a:rPr lang="el-GR" smtClean="0"/>
              <a:t>ΑΠΟΓΡΑΦΩΝ ΚΑΙ ΙΣΟΛΟΓΙΣΜΩΝ</a:t>
            </a:r>
          </a:p>
          <a:p>
            <a:pPr eaLnBrk="1" hangingPunct="1"/>
            <a:r>
              <a:rPr lang="el-GR" smtClean="0"/>
              <a:t>ΒΙΒΛΙΟ ΠΟΡΤΑΣ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379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ΥΠΗΡΕΣΙΑ ΥΠΟΔΟΧΗΣ</a:t>
            </a:r>
          </a:p>
          <a:p>
            <a:pPr eaLnBrk="1" hangingPunct="1"/>
            <a:r>
              <a:rPr lang="el-GR" smtClean="0"/>
              <a:t>ΥΠΗΡΕΣΙΑ ΔΙΑΧΕΙΡΙΣΗΣ</a:t>
            </a:r>
          </a:p>
          <a:p>
            <a:pPr eaLnBrk="1" hangingPunct="1"/>
            <a:r>
              <a:rPr lang="el-GR" smtClean="0"/>
              <a:t>ΤΑΜΙΑΚΗ ΥΠΗΡΕΣΙΑ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ΛΟΓΙΣΤΙΚΟΣ ΕΛΕΓΧΟΣ</a:t>
            </a:r>
          </a:p>
        </p:txBody>
      </p:sp>
      <p:sp>
        <p:nvSpPr>
          <p:cNvPr id="34818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ΠΟΣΑ ΧΡΕΩΣΗΣ ΚΑΙ ΠΙΣΤΩΣΗΣ ΣΤΟ ΗΜΕΡΟΛΟΓΙΟ</a:t>
            </a:r>
          </a:p>
          <a:p>
            <a:pPr eaLnBrk="1" hangingPunct="1"/>
            <a:r>
              <a:rPr lang="el-GR" smtClean="0"/>
              <a:t>ΠΟΣΑ ΧΡΕΩΣΗ ΚΑΙ ΠΙΣΤΩΣΗΣ ΣΤΟ ΙΣΟΖΥΓΙΟ</a:t>
            </a:r>
          </a:p>
          <a:p>
            <a:pPr eaLnBrk="1" hangingPunct="1"/>
            <a:r>
              <a:rPr lang="el-GR" smtClean="0"/>
              <a:t>ΠΟΣΑ ΥΠΟΛΟΙΠΟΥ ΧΡΕΩΣΗΣ ΚΑΙ ΠΙΣΤΩΣΗΣ</a:t>
            </a:r>
          </a:p>
          <a:p>
            <a:pPr eaLnBrk="1" hangingPunct="1"/>
            <a:r>
              <a:rPr lang="el-GR" smtClean="0"/>
              <a:t>ΠΟΣΑ ΙΣΟΛΟΓΙΣΜΟΥ, ΑΠΟΤ.ΧΡΗΣΗΣ ΚΑΙ Π.Δ.Α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5842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ΕΛΕΓΧΟΣ ΤΟΝ ΛΟΓΑΡΙΑΣΜΟ ΠΑΓΙΩΝ</a:t>
            </a:r>
          </a:p>
          <a:p>
            <a:pPr eaLnBrk="1" hangingPunct="1"/>
            <a:r>
              <a:rPr lang="el-GR" smtClean="0"/>
              <a:t>ΕΛΕΓΧΟΣ ΣΤΟΝ ΛΟΓΑΡΙΣΜΟ ΑΠΟΘΕΜΑΤΩΝ</a:t>
            </a:r>
          </a:p>
          <a:p>
            <a:pPr eaLnBrk="1" hangingPunct="1"/>
            <a:r>
              <a:rPr lang="el-GR" smtClean="0"/>
              <a:t>ΕΛΕΓΧΟΣ ΣΤΟΝ ΛΟΓΑΡΙΑΣΜΟ ΔΙΑΘΕΣΙΜΩΝ</a:t>
            </a:r>
          </a:p>
          <a:p>
            <a:pPr eaLnBrk="1" hangingPunct="1"/>
            <a:r>
              <a:rPr lang="el-GR" smtClean="0"/>
              <a:t>ΕΛΕΓΧΟΣ ΧΡΕΟΓΡΑΦΩΝ</a:t>
            </a:r>
          </a:p>
          <a:p>
            <a:pPr eaLnBrk="1" hangingPunct="1"/>
            <a:r>
              <a:rPr lang="el-GR" smtClean="0"/>
              <a:t>ΕΛΕΓΧΟΣ ΚΑΘΑΡΗΣ ΘΕΣΗΣ</a:t>
            </a:r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6866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ΕΛΕΓΧΟΣ ΥΠΟΧΡΕΩΣΕΩΝ</a:t>
            </a:r>
          </a:p>
          <a:p>
            <a:pPr eaLnBrk="1" hangingPunct="1"/>
            <a:r>
              <a:rPr lang="el-GR" smtClean="0"/>
              <a:t>ΕΛΕΓΧΟΣ ΣΤΗΝ ΜΙΣΘΟΔΟΣΙΑ</a:t>
            </a:r>
          </a:p>
          <a:p>
            <a:pPr eaLnBrk="1" hangingPunct="1"/>
            <a:r>
              <a:rPr lang="el-GR" smtClean="0"/>
              <a:t>ΕΛΕΓΧΟΣ ΥΛΙΚΩΝ</a:t>
            </a:r>
          </a:p>
          <a:p>
            <a:pPr eaLnBrk="1" hangingPunct="1"/>
            <a:r>
              <a:rPr lang="el-GR" smtClean="0"/>
              <a:t>ΕΛΕΓΧΟΣ ΤΟ ΤΜΗΜΑ  ΑΝΑΛΩΣΙΜΩΝ ΚΑΙ ΠΟΤΩΝ</a:t>
            </a:r>
          </a:p>
          <a:p>
            <a:pPr eaLnBrk="1" hangingPunct="1"/>
            <a:r>
              <a:rPr lang="el-GR" smtClean="0"/>
              <a:t>ΕΛΕΓΧΟΣ ΕΣΟΔΩΝ ΚΑΤΆ ΤΜΗΜΑ ΕΚΜΕΤΑΛΛΕΥΣΗΣ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7890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ΕΛΕΓΧΟΣ ΕΣΟΔΩΝ ΥΠΝΟΔΩΜΑΤΙΩΝ</a:t>
            </a:r>
          </a:p>
          <a:p>
            <a:pPr eaLnBrk="1" hangingPunct="1"/>
            <a:r>
              <a:rPr lang="el-GR" smtClean="0"/>
              <a:t>ΕΛΕΓΧΟΣ ΕΣΟΔΩΝ ΕΣΤΙΑΤΟΡΙΟΥ</a:t>
            </a:r>
          </a:p>
          <a:p>
            <a:pPr eaLnBrk="1" hangingPunct="1"/>
            <a:r>
              <a:rPr lang="el-GR" smtClean="0"/>
              <a:t>ΕΛΕΓΧΟΣ ΕΣΟΔΩΝ ΚΥΛΙΚΕΙΟΥ</a:t>
            </a:r>
          </a:p>
          <a:p>
            <a:pPr eaLnBrk="1" hangingPunct="1"/>
            <a:r>
              <a:rPr lang="el-GR" smtClean="0"/>
              <a:t>ΕΛΕΓΧΟΣ ΕΣΟΔΩΝ ΣΟΥΒΕΝΙΡ</a:t>
            </a:r>
          </a:p>
          <a:p>
            <a:pPr eaLnBrk="1" hangingPunct="1"/>
            <a:endParaRPr lang="el-GR" smtClean="0"/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891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9938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40962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41986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Δραστηριοτητα</a:t>
            </a:r>
          </a:p>
        </p:txBody>
      </p:sp>
      <p:sp>
        <p:nvSpPr>
          <p:cNvPr id="15362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1. ΞΕΝΟΔΟΧΕΙΑ ΚΑΙ ΑΛΛΟΥ ΤΥΠΟΥ ΚΑΤΑΛΥΜΑΤΑ</a:t>
            </a:r>
          </a:p>
          <a:p>
            <a:pPr eaLnBrk="1" hangingPunct="1"/>
            <a:r>
              <a:rPr lang="el-GR" smtClean="0"/>
              <a:t>2. ΜΕΤΑΦΟΡΑ</a:t>
            </a:r>
          </a:p>
          <a:p>
            <a:pPr eaLnBrk="1" hangingPunct="1"/>
            <a:r>
              <a:rPr lang="el-GR" smtClean="0"/>
              <a:t>3. ΤΟΥΡΙΣΤΙΚΕΣ ΥΠΗΡΕΣΙΕΣ</a:t>
            </a:r>
          </a:p>
          <a:p>
            <a:pPr eaLnBrk="1" hangingPunct="1"/>
            <a:r>
              <a:rPr lang="el-GR" smtClean="0"/>
              <a:t>4.ΤΟΥΡΙΣΤΙΚΑ ΑΓΑΘΑ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ΠΡΟΒΛΗΜΑΤΑ</a:t>
            </a:r>
          </a:p>
        </p:txBody>
      </p:sp>
      <p:sp>
        <p:nvSpPr>
          <p:cNvPr id="16386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1.ΕΠΟΧΙΚΟΤΗΤΑ</a:t>
            </a:r>
          </a:p>
          <a:p>
            <a:pPr eaLnBrk="1" hangingPunct="1"/>
            <a:r>
              <a:rPr lang="el-GR" smtClean="0"/>
              <a:t>2.ΠΛΗΡΟΤΗΤΑ</a:t>
            </a:r>
          </a:p>
          <a:p>
            <a:pPr eaLnBrk="1" hangingPunct="1"/>
            <a:r>
              <a:rPr lang="el-GR" smtClean="0"/>
              <a:t>3.ΤΙΜΕΣ</a:t>
            </a:r>
          </a:p>
          <a:p>
            <a:pPr eaLnBrk="1" hangingPunct="1"/>
            <a:r>
              <a:rPr lang="el-GR" smtClean="0"/>
              <a:t>4.ΑΥΞΗΣΗ ΠΛΗΘΩΡΙΣΜΟΥ (ΚΑΥΣΙΜΑ)</a:t>
            </a:r>
          </a:p>
          <a:p>
            <a:pPr eaLnBrk="1" hangingPunct="1"/>
            <a:r>
              <a:rPr lang="el-GR" smtClean="0"/>
              <a:t>5.ΠΑΓΚΟΣΜΙΑ ΑΣΤΑΘΕΙΑ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7410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ΞΕΝΟΔΟΧΕΙΑΚΗ ΕΠΙΧΕΙΡΗΣΗ =ΕΝΤΑΣΕΩΣ ΠΑΓΙΩΝ</a:t>
            </a:r>
          </a:p>
          <a:p>
            <a:pPr eaLnBrk="1" hangingPunct="1"/>
            <a:r>
              <a:rPr lang="el-GR" smtClean="0"/>
              <a:t>ΛΕΙΤΟΥΡΓΙΚΗ ΑΠΟΨΗ =ΕΝΤΑΣΕΩΣ ΕΡΓΑΣΙΑΣ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ΠΡΟΒΛΗΜΑΤΑ ΛΟΓΙΣΤΙΚΗΣ </a:t>
            </a:r>
          </a:p>
        </p:txBody>
      </p:sp>
      <p:sp>
        <p:nvSpPr>
          <p:cNvPr id="1843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ΛΕΙΤΟΥΡΓΙΑ ΞΕΧΩΡΙΣΤΩΝ ΤΜΗΜΑΤΩΝ ΕΚΜΕΤΑΛΛΕΥΣΗΣ ΚΑΙ Η ΠΡΟΣΦΟΡΑ ΠΑΡΕΧΟΜΕΝΩΝ ΥΠΗΡΕΣΙΩΝ =ΔΥΣΧΕΡΕΙΑ ΣΤΟΝ ΠΡΟΣΔΙΟΡΙΣΜΟ ΤΟΥ ΕΠΙΜΕΡΟΥΣ ΑΠΟΤΕΛΕΣΜΑΤΩΝ ΑΝΑ ΚΛΑΔΟ ΕΚΜΕΤΑΛΛΕΥΣΗΣ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ΕΠΙΒΟΛΗ ΑΜΕΣΗΣ ΚΑΤΑΧΩΡΗΣΗΣ ΤΩΝ ΟΙΚΟΝΟΜΙΚΩΝ ΠΡΑΞΕΩΝ ΚΑΙ ΤΗΝ ΑΠΟΦΥΓΗ ΔΙΑΦΥΓΟΝΤΩΝ ΕΣΟΔΩΝ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ΜΕΓΑΛΗ ΠΟΙΚΙΛΙΑ ΠΑΡΕΧΟΜΕΝΩΝ ΑΓΑΘΩΝ ΚΑΙ ΥΠΗΡΕΣΙΩΝ=ΔΥΣΚΟΛΙΑ ΣΤΗΝ ΚΟΣΤΟΛΟΓΗΣΗ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ΔΙΑΦΟΡΟΠΟΙΗΣΗ ΤΙΜΗΣ ΣΕ ΙΔΙΑ ΕΙΔΗ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ΣΩΣΤΟΣ ΜΕΡΙΣΜΟΣ ΤΩΝ ΥΨΗΛΩΝ ΑΠΟΣΒΕΣΕΩΝ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20482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ΕΠΟΧΙΚΟΤΗΤΑ ΚΑΙ Η ΑΥΞΟΜΕΙΩΣΗ ΤΟΥ ΠΡΟΣΩΠΙΚΟΥ</a:t>
            </a:r>
          </a:p>
          <a:p>
            <a:pPr eaLnBrk="1" hangingPunct="1"/>
            <a:r>
              <a:rPr lang="el-GR" smtClean="0"/>
              <a:t>ΑΜΕΣΗ ΙΚΑΝΟΠΟΙΗΣΗ ΤΗΣ ΖΗΤΗΣΗ ΤΟΥ ΠΕΛΑΤΗ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ΠΑΡΑΔΕΙΓΜΑ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l-GR" dirty="0" smtClean="0"/>
              <a:t>Η </a:t>
            </a:r>
            <a:r>
              <a:rPr lang="el-GR" dirty="0" smtClean="0"/>
              <a:t>ΞΕΝΟΔΟΧΕΙΑΚΗ </a:t>
            </a:r>
            <a:r>
              <a:rPr lang="el-GR" dirty="0" smtClean="0"/>
              <a:t>ΕΠΙΧΕΙΡΗΣΗ ΑΛΦΑ Α.Ε ΑΓΟΡΑΣΕ ΤΟ ΟΙΚΟΠΕΔΟ  Λ ΓΙΑ ΤΗΝ ΚΑΤΑΣΚΕΥΗ ΞΕΝΟΔΟΧΕΙΟΥ ΑΞΙΑΣ 450000 ΕΥΡΩ ΜΕ ΕΠΙΤΑΓΗ ΗΜΕΡΑΣ. ΓΙΑ ΣΥΜΒΟΛΑΙΟΓΡΑΦΙΚΑ </a:t>
            </a:r>
            <a:r>
              <a:rPr lang="el-GR" dirty="0"/>
              <a:t>Κ</a:t>
            </a:r>
            <a:r>
              <a:rPr lang="el-GR" dirty="0" smtClean="0"/>
              <a:t>ΑΙ </a:t>
            </a:r>
            <a:r>
              <a:rPr lang="el-GR" dirty="0" smtClean="0"/>
              <a:t>ΦΟΡΟ ΜΕΤΑΒΙΒΑΣΗΣ ΠΛΗΡΩΣΕ ΜΕΤΡΗΤΑ 80000 . ΑΝΕΘΕΣΕ ΣΕ ΤΕΧΝΙΚΗ ΕΤΑΙΡΕΙΑ ΤΗΝ ΠΕΡΙΦΡΑΞΗ ΤΟΥ ΟΙΚΟΠΕΔΟΥ ΠΟΥ ΚΟΣΤΙΖΕ 30000 + 20%ΦΠΑ ΜΕ ΠΙΣΤΩΣΗ. ΑΝΕΘΕΣΕ ΣΤΗΝ ΙΔΙΑ ΕΤΑΙΡΕΙΑ ΤΗΝ ΑΝΕΡΓΕΣΗ ΞΕΝΟΔΟΧΕΙΟΥ ΚΑΙ ΔΙΝΕΙ ΠΡΟΚΑΤΑΒΟΛΗ 300000 ΜΕ ΕΠΙΤΑΓΗ ΗΜΕΡΑΣ.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212</TotalTime>
  <Words>449</Words>
  <Application>Microsoft Office PowerPoint</Application>
  <PresentationFormat>Προβολή στην οθόνη (4:3)</PresentationFormat>
  <Paragraphs>112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Austin</vt:lpstr>
      <vt:lpstr>ΤΕΙ ΔΥΤΙΚΗΣ ΜΑΚΕΔΟΝΙΑΣ Μ.Sc in ACCOUNTING AND AUDITING</vt:lpstr>
      <vt:lpstr>ΞΕΝΟΔΟΧΕΙΟ</vt:lpstr>
      <vt:lpstr>Δραστηριοτητα</vt:lpstr>
      <vt:lpstr>ΠΡΟΒΛΗΜΑΤΑ</vt:lpstr>
      <vt:lpstr>Παρουσίαση του PowerPoint</vt:lpstr>
      <vt:lpstr>ΠΡΟΒΛΗΜΑΤΑ ΛΟΓΙΣΤΙΚΗΣ </vt:lpstr>
      <vt:lpstr>Παρουσίαση του PowerPoint</vt:lpstr>
      <vt:lpstr>Παρουσίαση του PowerPoint</vt:lpstr>
      <vt:lpstr>ΠΑΡΑΔΕΙΓΜΑ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ΦΟΡΟΛΟΓΙΑ ΕΙΣΟΔΗΜΑΤΟΣ</vt:lpstr>
      <vt:lpstr>ΕΛΕΓΧΟΣ ΞΕΝΟΔΟΧΕΙΩΝ</vt:lpstr>
      <vt:lpstr>Διακρισεις στον Ελεγχο</vt:lpstr>
      <vt:lpstr>ΕΙΔΗ ΕΛΕΓΧΟΥ</vt:lpstr>
      <vt:lpstr>Παρουσίαση του PowerPoint</vt:lpstr>
      <vt:lpstr>Παρουσίαση του PowerPoint</vt:lpstr>
      <vt:lpstr>ΛΟΓΙΣΤΙΚΟΣ ΕΛΕΓΧΟΣ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ΔΥΤΙΚΗΣ ΜΑΚΕΔΟΝΙΑΣ Μ.Sc in ACCOUNTING AND AUDITING</dc:title>
  <dc:creator>spil</dc:creator>
  <cp:lastModifiedBy>admin</cp:lastModifiedBy>
  <cp:revision>15</cp:revision>
  <dcterms:created xsi:type="dcterms:W3CDTF">2015-05-22T06:22:10Z</dcterms:created>
  <dcterms:modified xsi:type="dcterms:W3CDTF">2015-11-07T11:41:25Z</dcterms:modified>
</cp:coreProperties>
</file>