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A03AD-A23E-4EB9-8EE1-67E2899BF741}" type="datetimeFigureOut">
              <a:rPr lang="el-GR" smtClean="0"/>
              <a:t>26/4/2020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FA4B79E-AEEA-47C6-B044-B0F16C19A6A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A03AD-A23E-4EB9-8EE1-67E2899BF741}" type="datetimeFigureOut">
              <a:rPr lang="el-GR" smtClean="0"/>
              <a:t>26/4/2020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4B79E-AEEA-47C6-B044-B0F16C19A6A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A03AD-A23E-4EB9-8EE1-67E2899BF741}" type="datetimeFigureOut">
              <a:rPr lang="el-GR" smtClean="0"/>
              <a:t>26/4/2020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4B79E-AEEA-47C6-B044-B0F16C19A6A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A03AD-A23E-4EB9-8EE1-67E2899BF741}" type="datetimeFigureOut">
              <a:rPr lang="el-GR" smtClean="0"/>
              <a:t>26/4/2020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4B79E-AEEA-47C6-B044-B0F16C19A6A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A03AD-A23E-4EB9-8EE1-67E2899BF741}" type="datetimeFigureOut">
              <a:rPr lang="el-GR" smtClean="0"/>
              <a:t>26/4/2020</a:t>
            </a:fld>
            <a:endParaRPr lang="el-G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A4B79E-AEEA-47C6-B044-B0F16C19A6A5}" type="slidenum">
              <a:rPr lang="el-GR" smtClean="0"/>
              <a:t>‹#›</a:t>
            </a:fld>
            <a:endParaRPr lang="el-G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A03AD-A23E-4EB9-8EE1-67E2899BF741}" type="datetimeFigureOut">
              <a:rPr lang="el-GR" smtClean="0"/>
              <a:t>26/4/2020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4B79E-AEEA-47C6-B044-B0F16C19A6A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A03AD-A23E-4EB9-8EE1-67E2899BF741}" type="datetimeFigureOut">
              <a:rPr lang="el-GR" smtClean="0"/>
              <a:t>26/4/2020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4B79E-AEEA-47C6-B044-B0F16C19A6A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A03AD-A23E-4EB9-8EE1-67E2899BF741}" type="datetimeFigureOut">
              <a:rPr lang="el-GR" smtClean="0"/>
              <a:t>26/4/2020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4B79E-AEEA-47C6-B044-B0F16C19A6A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A03AD-A23E-4EB9-8EE1-67E2899BF741}" type="datetimeFigureOut">
              <a:rPr lang="el-GR" smtClean="0"/>
              <a:t>26/4/2020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4B79E-AEEA-47C6-B044-B0F16C19A6A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A03AD-A23E-4EB9-8EE1-67E2899BF741}" type="datetimeFigureOut">
              <a:rPr lang="el-GR" smtClean="0"/>
              <a:t>26/4/2020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4B79E-AEEA-47C6-B044-B0F16C19A6A5}" type="slidenum">
              <a:rPr lang="el-GR" smtClean="0"/>
              <a:t>‹#›</a:t>
            </a:fld>
            <a:endParaRPr lang="el-G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A03AD-A23E-4EB9-8EE1-67E2899BF741}" type="datetimeFigureOut">
              <a:rPr lang="el-GR" smtClean="0"/>
              <a:t>26/4/2020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FA4B79E-AEEA-47C6-B044-B0F16C19A6A5}" type="slidenum">
              <a:rPr lang="el-GR" smtClean="0"/>
              <a:t>‹#›</a:t>
            </a:fld>
            <a:endParaRPr lang="el-G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2D5A03AD-A23E-4EB9-8EE1-67E2899BF741}" type="datetimeFigureOut">
              <a:rPr lang="el-GR" smtClean="0"/>
              <a:t>26/4/2020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EFA4B79E-AEEA-47C6-B044-B0F16C19A6A5}" type="slidenum">
              <a:rPr lang="el-GR" smtClean="0"/>
              <a:t>‹#›</a:t>
            </a:fld>
            <a:endParaRPr lang="el-GR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l-GR" sz="4400" dirty="0" err="1" smtClean="0"/>
              <a:t>Οικονομοτεχνικη</a:t>
            </a:r>
            <a:r>
              <a:rPr lang="el-GR" sz="4400" dirty="0" smtClean="0"/>
              <a:t> </a:t>
            </a:r>
            <a:r>
              <a:rPr lang="el-GR" sz="4400" dirty="0" err="1" smtClean="0"/>
              <a:t>αναλυση</a:t>
            </a:r>
            <a:r>
              <a:rPr lang="el-GR" sz="4400" dirty="0" smtClean="0"/>
              <a:t> </a:t>
            </a:r>
            <a:r>
              <a:rPr lang="el-GR" sz="4400" dirty="0" err="1" smtClean="0"/>
              <a:t>εκτροφησ</a:t>
            </a:r>
            <a:r>
              <a:rPr lang="el-GR" sz="4400" dirty="0" smtClean="0"/>
              <a:t> </a:t>
            </a:r>
            <a:r>
              <a:rPr lang="el-GR" sz="4400" dirty="0" err="1" smtClean="0"/>
              <a:t>κρεοπαραγωγων</a:t>
            </a:r>
            <a:r>
              <a:rPr lang="el-GR" sz="4400" dirty="0" smtClean="0"/>
              <a:t> </a:t>
            </a:r>
            <a:r>
              <a:rPr lang="el-GR" sz="4400" dirty="0" err="1" smtClean="0"/>
              <a:t>ορνιθιων</a:t>
            </a:r>
            <a:endParaRPr lang="el-GR" sz="440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043608" y="4797152"/>
            <a:ext cx="6858000" cy="914400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el-GR" dirty="0" smtClean="0"/>
              <a:t>Δρ. </a:t>
            </a:r>
            <a:r>
              <a:rPr lang="el-GR" dirty="0" err="1" smtClean="0"/>
              <a:t>Γεωργιοσ</a:t>
            </a:r>
            <a:r>
              <a:rPr lang="el-GR" dirty="0" smtClean="0"/>
              <a:t> κ. </a:t>
            </a:r>
            <a:r>
              <a:rPr lang="el-GR" dirty="0" err="1" smtClean="0"/>
              <a:t>συμεων</a:t>
            </a:r>
            <a:r>
              <a:rPr lang="el-GR" dirty="0" smtClean="0"/>
              <a:t> </a:t>
            </a:r>
          </a:p>
          <a:p>
            <a:pPr algn="ctr"/>
            <a:r>
              <a:rPr lang="el-GR" dirty="0" err="1" smtClean="0"/>
              <a:t>Γεωπονοσ</a:t>
            </a:r>
            <a:r>
              <a:rPr lang="el-GR" dirty="0" smtClean="0"/>
              <a:t> </a:t>
            </a:r>
            <a:r>
              <a:rPr lang="el-GR" dirty="0" err="1" smtClean="0"/>
              <a:t>ζπ</a:t>
            </a:r>
            <a:endParaRPr lang="el-GR" dirty="0" smtClean="0"/>
          </a:p>
          <a:p>
            <a:pPr algn="ctr"/>
            <a:r>
              <a:rPr lang="el-GR" dirty="0" err="1" smtClean="0"/>
              <a:t>Ερευνητησ</a:t>
            </a:r>
            <a:r>
              <a:rPr lang="el-GR" dirty="0" smtClean="0"/>
              <a:t> </a:t>
            </a:r>
            <a:r>
              <a:rPr lang="el-GR" dirty="0" err="1" smtClean="0"/>
              <a:t>ελγο</a:t>
            </a:r>
            <a:r>
              <a:rPr lang="el-GR" dirty="0" smtClean="0"/>
              <a:t>-</a:t>
            </a:r>
            <a:r>
              <a:rPr lang="el-GR" dirty="0" err="1" smtClean="0"/>
              <a:t>δημητρα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14337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643192" cy="611986"/>
          </a:xfrm>
        </p:spPr>
        <p:txBody>
          <a:bodyPr>
            <a:normAutofit/>
          </a:bodyPr>
          <a:lstStyle/>
          <a:p>
            <a:r>
              <a:rPr lang="el-GR" sz="2400" dirty="0" err="1" smtClean="0"/>
              <a:t>Συντελεστεσ</a:t>
            </a:r>
            <a:r>
              <a:rPr lang="el-GR" sz="2400" dirty="0" smtClean="0"/>
              <a:t> </a:t>
            </a:r>
            <a:r>
              <a:rPr lang="el-GR" sz="2400" dirty="0" err="1" smtClean="0"/>
              <a:t>παραγωγησ</a:t>
            </a:r>
            <a:r>
              <a:rPr lang="el-GR" sz="2400" dirty="0" smtClean="0"/>
              <a:t> &amp; </a:t>
            </a:r>
            <a:r>
              <a:rPr lang="el-GR" sz="2400" dirty="0" err="1" smtClean="0"/>
              <a:t>κοστουσ</a:t>
            </a:r>
            <a:endParaRPr lang="el-GR" sz="2400" dirty="0"/>
          </a:p>
        </p:txBody>
      </p:sp>
      <p:sp>
        <p:nvSpPr>
          <p:cNvPr id="4" name="Ορθογώνιο 3"/>
          <p:cNvSpPr/>
          <p:nvPr/>
        </p:nvSpPr>
        <p:spPr>
          <a:xfrm>
            <a:off x="323528" y="1124744"/>
            <a:ext cx="4176464" cy="504056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ΕΣΟΔΑ</a:t>
            </a:r>
            <a:endParaRPr lang="el-GR" dirty="0"/>
          </a:p>
        </p:txBody>
      </p:sp>
      <p:sp>
        <p:nvSpPr>
          <p:cNvPr id="5" name="Ορθογώνιο 4"/>
          <p:cNvSpPr/>
          <p:nvPr/>
        </p:nvSpPr>
        <p:spPr>
          <a:xfrm>
            <a:off x="4644008" y="1124744"/>
            <a:ext cx="4104456" cy="50405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ΕΞΟΔΑ</a:t>
            </a:r>
            <a:endParaRPr lang="el-GR" dirty="0"/>
          </a:p>
        </p:txBody>
      </p:sp>
      <p:sp>
        <p:nvSpPr>
          <p:cNvPr id="6" name="Ορθογώνιο 5"/>
          <p:cNvSpPr/>
          <p:nvPr/>
        </p:nvSpPr>
        <p:spPr>
          <a:xfrm>
            <a:off x="323528" y="1819214"/>
            <a:ext cx="273630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ΠΩΛΗΣΗ ΚΡΕΑΤΟΣ</a:t>
            </a:r>
            <a:endParaRPr lang="el-GR" dirty="0"/>
          </a:p>
        </p:txBody>
      </p:sp>
      <p:sp>
        <p:nvSpPr>
          <p:cNvPr id="7" name="Ορθογώνιο 6"/>
          <p:cNvSpPr/>
          <p:nvPr/>
        </p:nvSpPr>
        <p:spPr>
          <a:xfrm>
            <a:off x="4644008" y="1819214"/>
            <a:ext cx="273630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ΝΕΟΣΣΟΙ</a:t>
            </a:r>
            <a:endParaRPr lang="el-GR" dirty="0"/>
          </a:p>
        </p:txBody>
      </p:sp>
      <p:sp>
        <p:nvSpPr>
          <p:cNvPr id="8" name="Ορθογώνιο 7"/>
          <p:cNvSpPr/>
          <p:nvPr/>
        </p:nvSpPr>
        <p:spPr>
          <a:xfrm>
            <a:off x="4644008" y="2429366"/>
            <a:ext cx="273630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ΔΙΑΤΡΟΦΗ</a:t>
            </a:r>
            <a:endParaRPr lang="el-GR" dirty="0"/>
          </a:p>
        </p:txBody>
      </p:sp>
      <p:sp>
        <p:nvSpPr>
          <p:cNvPr id="9" name="Ορθογώνιο 8"/>
          <p:cNvSpPr/>
          <p:nvPr/>
        </p:nvSpPr>
        <p:spPr>
          <a:xfrm>
            <a:off x="4644008" y="3068960"/>
            <a:ext cx="273630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ΚΤΗΝ. ΑΓΩΓΕΣ</a:t>
            </a:r>
            <a:endParaRPr lang="el-GR" dirty="0"/>
          </a:p>
        </p:txBody>
      </p:sp>
      <p:sp>
        <p:nvSpPr>
          <p:cNvPr id="10" name="Ορθογώνιο 9"/>
          <p:cNvSpPr/>
          <p:nvPr/>
        </p:nvSpPr>
        <p:spPr>
          <a:xfrm>
            <a:off x="4644008" y="3717032"/>
            <a:ext cx="273630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ΘΕΡΜΑΝΣΗ</a:t>
            </a:r>
            <a:endParaRPr lang="el-GR" dirty="0"/>
          </a:p>
        </p:txBody>
      </p:sp>
      <p:sp>
        <p:nvSpPr>
          <p:cNvPr id="11" name="Ορθογώνιο 10"/>
          <p:cNvSpPr/>
          <p:nvPr/>
        </p:nvSpPr>
        <p:spPr>
          <a:xfrm>
            <a:off x="4644008" y="4365104"/>
            <a:ext cx="273630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ΕΞΑΕΡΙΣΜΟΣ</a:t>
            </a:r>
            <a:endParaRPr lang="el-GR" dirty="0"/>
          </a:p>
        </p:txBody>
      </p:sp>
      <p:sp>
        <p:nvSpPr>
          <p:cNvPr id="12" name="Ορθογώνιο 11"/>
          <p:cNvSpPr/>
          <p:nvPr/>
        </p:nvSpPr>
        <p:spPr>
          <a:xfrm>
            <a:off x="4644008" y="5013176"/>
            <a:ext cx="273630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ΦΩΤΙΣΜΟΣ</a:t>
            </a:r>
            <a:endParaRPr lang="el-GR" dirty="0"/>
          </a:p>
        </p:txBody>
      </p:sp>
      <p:sp>
        <p:nvSpPr>
          <p:cNvPr id="13" name="Ορθογώνιο 12"/>
          <p:cNvSpPr/>
          <p:nvPr/>
        </p:nvSpPr>
        <p:spPr>
          <a:xfrm>
            <a:off x="4644008" y="5661248"/>
            <a:ext cx="273630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ΣΤΡΩΜΝΗ</a:t>
            </a:r>
            <a:endParaRPr lang="el-GR" dirty="0"/>
          </a:p>
        </p:txBody>
      </p:sp>
      <p:sp>
        <p:nvSpPr>
          <p:cNvPr id="14" name="Ορθογώνιο 13"/>
          <p:cNvSpPr/>
          <p:nvPr/>
        </p:nvSpPr>
        <p:spPr>
          <a:xfrm>
            <a:off x="4644008" y="6337137"/>
            <a:ext cx="273630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ΕΡΓΑΤΙΚΑ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91318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643192" cy="1371600"/>
          </a:xfrm>
        </p:spPr>
        <p:txBody>
          <a:bodyPr/>
          <a:lstStyle/>
          <a:p>
            <a:r>
              <a:rPr lang="el-GR" dirty="0" smtClean="0"/>
              <a:t>ΕΣΟΔΑ</a:t>
            </a:r>
            <a:endParaRPr lang="el-GR" dirty="0"/>
          </a:p>
        </p:txBody>
      </p:sp>
      <p:sp>
        <p:nvSpPr>
          <p:cNvPr id="4" name="Ορθογώνιο 3"/>
          <p:cNvSpPr/>
          <p:nvPr/>
        </p:nvSpPr>
        <p:spPr>
          <a:xfrm>
            <a:off x="395536" y="2564904"/>
            <a:ext cx="180020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ΝΕΟΣΣΟΙ</a:t>
            </a:r>
            <a:endParaRPr lang="el-GR" dirty="0"/>
          </a:p>
        </p:txBody>
      </p:sp>
      <p:sp>
        <p:nvSpPr>
          <p:cNvPr id="5" name="Ορθογώνιο 4"/>
          <p:cNvSpPr/>
          <p:nvPr/>
        </p:nvSpPr>
        <p:spPr>
          <a:xfrm>
            <a:off x="3419872" y="1844824"/>
            <a:ext cx="2448272" cy="57606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ΘΝΗΣΙΜΟΤΗΤΑ</a:t>
            </a:r>
            <a:endParaRPr lang="el-GR" dirty="0"/>
          </a:p>
        </p:txBody>
      </p:sp>
      <p:sp>
        <p:nvSpPr>
          <p:cNvPr id="6" name="Ορθογώνιο 5"/>
          <p:cNvSpPr/>
          <p:nvPr/>
        </p:nvSpPr>
        <p:spPr>
          <a:xfrm>
            <a:off x="3419872" y="2632149"/>
            <a:ext cx="2430095" cy="57606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dirty="0" smtClean="0"/>
              <a:t>ΑΠΟΡΡΙΠΤΕΑ </a:t>
            </a:r>
          </a:p>
          <a:p>
            <a:pPr algn="ctr"/>
            <a:r>
              <a:rPr lang="el-GR" sz="1600" dirty="0" smtClean="0"/>
              <a:t>ΣΦΑΓΙΟΥ</a:t>
            </a:r>
            <a:endParaRPr lang="el-GR" sz="1600" dirty="0"/>
          </a:p>
        </p:txBody>
      </p:sp>
      <p:sp>
        <p:nvSpPr>
          <p:cNvPr id="7" name="Ορθογώνιο 6"/>
          <p:cNvSpPr/>
          <p:nvPr/>
        </p:nvSpPr>
        <p:spPr>
          <a:xfrm>
            <a:off x="3401695" y="3429000"/>
            <a:ext cx="2448272" cy="57606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ΙΔΙΑ ΧΡΗΣΗ</a:t>
            </a:r>
            <a:endParaRPr lang="el-GR" dirty="0"/>
          </a:p>
        </p:txBody>
      </p:sp>
      <p:cxnSp>
        <p:nvCxnSpPr>
          <p:cNvPr id="9" name="Ευθύγραμμο βέλος σύνδεσης 8"/>
          <p:cNvCxnSpPr>
            <a:stCxn id="4" idx="3"/>
            <a:endCxn id="5" idx="1"/>
          </p:cNvCxnSpPr>
          <p:nvPr/>
        </p:nvCxnSpPr>
        <p:spPr>
          <a:xfrm flipV="1">
            <a:off x="2195736" y="2132856"/>
            <a:ext cx="1224136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Ευθύγραμμο βέλος σύνδεσης 10"/>
          <p:cNvCxnSpPr>
            <a:stCxn id="4" idx="3"/>
            <a:endCxn id="6" idx="1"/>
          </p:cNvCxnSpPr>
          <p:nvPr/>
        </p:nvCxnSpPr>
        <p:spPr>
          <a:xfrm>
            <a:off x="2195736" y="2852936"/>
            <a:ext cx="1224136" cy="672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Ευθύγραμμο βέλος σύνδεσης 12"/>
          <p:cNvCxnSpPr>
            <a:stCxn id="4" idx="3"/>
            <a:endCxn id="7" idx="1"/>
          </p:cNvCxnSpPr>
          <p:nvPr/>
        </p:nvCxnSpPr>
        <p:spPr>
          <a:xfrm>
            <a:off x="2195736" y="2852936"/>
            <a:ext cx="1205959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Δεξιό άγκιστρο 13"/>
          <p:cNvSpPr/>
          <p:nvPr/>
        </p:nvSpPr>
        <p:spPr>
          <a:xfrm>
            <a:off x="5868144" y="1700808"/>
            <a:ext cx="792088" cy="252028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Ορθογώνιο 14"/>
          <p:cNvSpPr/>
          <p:nvPr/>
        </p:nvSpPr>
        <p:spPr>
          <a:xfrm>
            <a:off x="6804248" y="2708920"/>
            <a:ext cx="2088232" cy="57606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dirty="0" smtClean="0"/>
              <a:t>ΝΕΟΣΣΟΙ ΠΟΥ ΘΑ ΠΟΥΛΗΘΟΥΝ</a:t>
            </a:r>
            <a:endParaRPr lang="el-GR" sz="1600" dirty="0"/>
          </a:p>
        </p:txBody>
      </p:sp>
      <p:sp>
        <p:nvSpPr>
          <p:cNvPr id="17" name="Ορθογώνιο 16"/>
          <p:cNvSpPr/>
          <p:nvPr/>
        </p:nvSpPr>
        <p:spPr>
          <a:xfrm>
            <a:off x="395536" y="5085184"/>
            <a:ext cx="2088232" cy="57606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dirty="0" smtClean="0"/>
              <a:t>ΝΕΟΣΣΟΙ ΠΟΥ ΘΑ ΠΟΥΛΗΘΟΥΝ</a:t>
            </a:r>
            <a:endParaRPr lang="el-GR" sz="1600" dirty="0"/>
          </a:p>
        </p:txBody>
      </p:sp>
      <p:sp>
        <p:nvSpPr>
          <p:cNvPr id="18" name="Πολλαπλασιασμός 17"/>
          <p:cNvSpPr/>
          <p:nvPr/>
        </p:nvSpPr>
        <p:spPr>
          <a:xfrm>
            <a:off x="2798715" y="5157192"/>
            <a:ext cx="477141" cy="432048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Ορθογώνιο 18"/>
          <p:cNvSpPr/>
          <p:nvPr/>
        </p:nvSpPr>
        <p:spPr>
          <a:xfrm>
            <a:off x="3590803" y="5085184"/>
            <a:ext cx="2088232" cy="57606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dirty="0" smtClean="0"/>
              <a:t>ΣΩΜ. ΒΑΡΟΣ</a:t>
            </a:r>
            <a:endParaRPr lang="el-GR" sz="1600" dirty="0"/>
          </a:p>
        </p:txBody>
      </p:sp>
      <p:sp>
        <p:nvSpPr>
          <p:cNvPr id="20" name="Ίσο 19"/>
          <p:cNvSpPr/>
          <p:nvPr/>
        </p:nvSpPr>
        <p:spPr>
          <a:xfrm>
            <a:off x="5950595" y="5157192"/>
            <a:ext cx="720080" cy="432048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21" name="Ορθογώνιο 20"/>
          <p:cNvSpPr/>
          <p:nvPr/>
        </p:nvSpPr>
        <p:spPr>
          <a:xfrm>
            <a:off x="6804248" y="5085184"/>
            <a:ext cx="2088232" cy="57606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dirty="0" smtClean="0"/>
              <a:t>ΚΙΛΑ ΠΩΛΗΣΗΣ</a:t>
            </a:r>
            <a:endParaRPr lang="el-GR" sz="1600" dirty="0"/>
          </a:p>
        </p:txBody>
      </p:sp>
    </p:spTree>
    <p:extLst>
      <p:ext uri="{BB962C8B-B14F-4D97-AF65-F5344CB8AC3E}">
        <p14:creationId xmlns:p14="http://schemas.microsoft.com/office/powerpoint/2010/main" val="3389724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ΠΑΡΑΔΕΙΓΜΑ 1</a:t>
            </a:r>
            <a:endParaRPr lang="el-GR" dirty="0"/>
          </a:p>
        </p:txBody>
      </p:sp>
      <p:sp>
        <p:nvSpPr>
          <p:cNvPr id="6" name="Θέση περιεχομένου 5"/>
          <p:cNvSpPr>
            <a:spLocks noGrp="1"/>
          </p:cNvSpPr>
          <p:nvPr>
            <p:ph idx="1"/>
          </p:nvPr>
        </p:nvSpPr>
        <p:spPr>
          <a:xfrm>
            <a:off x="457200" y="1752600"/>
            <a:ext cx="8147248" cy="4628727"/>
          </a:xfrm>
        </p:spPr>
        <p:txBody>
          <a:bodyPr/>
          <a:lstStyle/>
          <a:p>
            <a:r>
              <a:rPr lang="el-GR" dirty="0" smtClean="0"/>
              <a:t>Παραγωγός παραλαμβάνει 40.000 νεοσσούς. Στη διάρκεια της εκτροφής έχει θνησιμότητα 2.5 % και στο σφαγείο έχει 200 απορριπτόμενα. Επίσης κρατάει για ιδία χρήση 50 πτηνά. Το τελικό μέσο βάρος των  πτηνών ήταν 2,6 κιλά. Πόσους τόνους πούλησε?</a:t>
            </a:r>
          </a:p>
          <a:p>
            <a:r>
              <a:rPr lang="el-GR" dirty="0" smtClean="0"/>
              <a:t>40.000 * 2,5 % = 1000 </a:t>
            </a:r>
            <a:r>
              <a:rPr lang="el-GR" dirty="0" smtClean="0">
                <a:sym typeface="Wingdings" pitchFamily="2" charset="2"/>
              </a:rPr>
              <a:t> 39.000 πουλιά έζησαν.</a:t>
            </a:r>
          </a:p>
          <a:p>
            <a:r>
              <a:rPr lang="el-GR" dirty="0" smtClean="0">
                <a:sym typeface="Wingdings" pitchFamily="2" charset="2"/>
              </a:rPr>
              <a:t>39.000 – 200 – 50 = 38.750 πούλησε.</a:t>
            </a:r>
          </a:p>
          <a:p>
            <a:r>
              <a:rPr lang="el-GR" dirty="0" smtClean="0">
                <a:sym typeface="Wingdings" pitchFamily="2" charset="2"/>
              </a:rPr>
              <a:t>38.750 * 2,6 κιλά = 100.750 κιλά ή 100,75 τόνους </a:t>
            </a:r>
            <a:endParaRPr lang="el-GR" dirty="0"/>
          </a:p>
          <a:p>
            <a:r>
              <a:rPr lang="el-GR" dirty="0" smtClean="0"/>
              <a:t>Αν η τιμή πώλησης ανά κιλό είναι 1,05 €, πόσα θα εισέπραττε?</a:t>
            </a:r>
          </a:p>
          <a:p>
            <a:r>
              <a:rPr lang="el-GR" dirty="0" smtClean="0"/>
              <a:t>100.750 * 1,05 = 105.787,5 €</a:t>
            </a:r>
          </a:p>
          <a:p>
            <a:r>
              <a:rPr lang="el-GR" dirty="0" smtClean="0"/>
              <a:t>105.787,5 / 40.000 = 2,65 € / πουλί.</a:t>
            </a:r>
          </a:p>
        </p:txBody>
      </p:sp>
    </p:spTree>
    <p:extLst>
      <p:ext uri="{BB962C8B-B14F-4D97-AF65-F5344CB8AC3E}">
        <p14:creationId xmlns:p14="http://schemas.microsoft.com/office/powerpoint/2010/main" val="1818585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643192" cy="1371600"/>
          </a:xfrm>
        </p:spPr>
        <p:txBody>
          <a:bodyPr/>
          <a:lstStyle/>
          <a:p>
            <a:r>
              <a:rPr lang="el-GR" dirty="0" err="1" smtClean="0"/>
              <a:t>εξοδα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52716" y="3024296"/>
            <a:ext cx="7620000" cy="524272"/>
          </a:xfrm>
        </p:spPr>
        <p:txBody>
          <a:bodyPr/>
          <a:lstStyle/>
          <a:p>
            <a:r>
              <a:rPr lang="el-GR" dirty="0" smtClean="0"/>
              <a:t>ΤΡΟΦΗ : εξαρτάται από ΣΕΤ= τροφή / κιλό κρέατος</a:t>
            </a:r>
            <a:endParaRPr lang="el-GR" dirty="0"/>
          </a:p>
        </p:txBody>
      </p:sp>
      <p:graphicFrame>
        <p:nvGraphicFramePr>
          <p:cNvPr id="4" name="Πίνακας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9581903"/>
              </p:ext>
            </p:extLst>
          </p:nvPr>
        </p:nvGraphicFramePr>
        <p:xfrm>
          <a:off x="806737" y="3573016"/>
          <a:ext cx="792088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0330"/>
                <a:gridCol w="1195604"/>
                <a:gridCol w="1206474"/>
                <a:gridCol w="1368152"/>
                <a:gridCol w="1440160"/>
                <a:gridCol w="144016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ΠΟΥΛΙΑ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ΣΕΤ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ΣΩΜ.</a:t>
                      </a:r>
                      <a:r>
                        <a:rPr lang="el-GR" baseline="0" dirty="0" smtClean="0"/>
                        <a:t> ΒΑΡΟΣ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ΣΥΝ.</a:t>
                      </a:r>
                      <a:r>
                        <a:rPr lang="el-GR" baseline="0" dirty="0" smtClean="0"/>
                        <a:t> ΒΑΡΟΣ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ΣΥΝ. ΤΡΟΦΗ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ΚΟΣΤΟΣ</a:t>
                      </a:r>
                    </a:p>
                    <a:p>
                      <a:pPr algn="ctr"/>
                      <a:r>
                        <a:rPr lang="el-GR" dirty="0" smtClean="0"/>
                        <a:t>0,40 €/</a:t>
                      </a:r>
                      <a:r>
                        <a:rPr lang="el-GR" dirty="0" err="1" smtClean="0"/>
                        <a:t>κλ</a:t>
                      </a:r>
                      <a:endParaRPr lang="el-G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40.000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1,65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2,5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100.000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165.000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66.000</a:t>
                      </a:r>
                      <a:endParaRPr lang="el-G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40.000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1,75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2,5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100.000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175.000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70.000</a:t>
                      </a:r>
                      <a:endParaRPr lang="el-G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40.000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1,85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2,5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100.000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185.000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74.000</a:t>
                      </a:r>
                      <a:endParaRPr lang="el-G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40.000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1,95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2,5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100.000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195.000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78.000</a:t>
                      </a:r>
                      <a:endParaRPr lang="el-GR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Θέση περιεχομένου 2"/>
          <p:cNvSpPr txBox="1">
            <a:spLocks/>
          </p:cNvSpPr>
          <p:nvPr/>
        </p:nvSpPr>
        <p:spPr>
          <a:xfrm>
            <a:off x="827584" y="1628800"/>
            <a:ext cx="7620000" cy="1368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dirty="0" smtClean="0"/>
              <a:t>ΝΕΟΣΣΟΙ : σταθερό 0,50 € / νεοσσό</a:t>
            </a:r>
          </a:p>
          <a:p>
            <a:r>
              <a:rPr lang="el-GR" dirty="0" smtClean="0"/>
              <a:t>40.000 * 0,50 = 20.000 €</a:t>
            </a:r>
            <a:endParaRPr lang="el-GR" dirty="0"/>
          </a:p>
        </p:txBody>
      </p:sp>
      <p:sp>
        <p:nvSpPr>
          <p:cNvPr id="6" name="Θέση περιεχομένου 2"/>
          <p:cNvSpPr txBox="1">
            <a:spLocks/>
          </p:cNvSpPr>
          <p:nvPr/>
        </p:nvSpPr>
        <p:spPr>
          <a:xfrm>
            <a:off x="827584" y="6021288"/>
            <a:ext cx="7620000" cy="524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dirty="0" smtClean="0"/>
              <a:t>Πχ </a:t>
            </a:r>
            <a:r>
              <a:rPr lang="el-GR" dirty="0"/>
              <a:t>: </a:t>
            </a:r>
            <a:r>
              <a:rPr lang="el-GR" dirty="0" smtClean="0"/>
              <a:t>66.000 / 105.787,5 * 100 = 62,4 %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98062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643192" cy="1371600"/>
          </a:xfrm>
        </p:spPr>
        <p:txBody>
          <a:bodyPr/>
          <a:lstStyle/>
          <a:p>
            <a:r>
              <a:rPr lang="el-GR" dirty="0" err="1" smtClean="0"/>
              <a:t>εξοδα</a:t>
            </a:r>
            <a:endParaRPr lang="el-GR" dirty="0"/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1489287"/>
              </p:ext>
            </p:extLst>
          </p:nvPr>
        </p:nvGraphicFramePr>
        <p:xfrm>
          <a:off x="539552" y="2636912"/>
          <a:ext cx="7848872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/>
                <a:gridCol w="1800200"/>
                <a:gridCol w="3960440"/>
              </a:tblGrid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l-GR" dirty="0" smtClean="0"/>
                        <a:t>ΠΗΓΗ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l-GR" dirty="0" smtClean="0"/>
                        <a:t>ΤΥΠΟΣ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l-GR" dirty="0" smtClean="0"/>
                        <a:t>ΕΞΑΡΤΗΣΗ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ΚΤΗΝ.</a:t>
                      </a:r>
                      <a:r>
                        <a:rPr lang="el-GR" baseline="0" dirty="0" smtClean="0"/>
                        <a:t> ΑΓΩΓΕΣ 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ΣΤΑΘΕΡΟ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ΠΡΟΓΡΑΜΜΑ ΕΜΒΟΛΙΑΣΜΩΝ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ΚΤΗΝ. </a:t>
                      </a:r>
                      <a:r>
                        <a:rPr lang="el-GR" dirty="0" smtClean="0"/>
                        <a:t>ΑΓΩΓΕΣ 2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ΜΕΤΑΒΛΗΤΟ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ΥΓΕΙΑ</a:t>
                      </a:r>
                      <a:r>
                        <a:rPr lang="el-GR" baseline="0" dirty="0" smtClean="0"/>
                        <a:t> ΣΜΗΝΟΥΣ-ΔΙΑΧΕΙΡΙΣΗ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ΘΕΡΜΑΝΣΗ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ΜΕΤΑΒΛΗΤΟ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ΕΠΟΧΗ – ΔΙΑΧΕΙΡΙΣΗ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ΕΞΑΕΡΙΣΜΟΣ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ΜΕΤΑΒΛΗΤΟ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ΕΠΟΧΗ – ΔΙΑΧΕΙΡΙΣΗ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ΦΩΤΙΣΜΟΣ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ΣΤΑΘΕΡΟ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ΠΡΟΓΡΑΜΜΑ ΦΩΤΙΣΜΟΥ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ΣΤΡΩΜΝΗ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ΣΤΑΘ/ΜΕΤ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ΤΥΠΟΣ – ΚΟΣΤΟΣ ΑΝΑ ΚΙΛΟ 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ΕΡΓΑΤΙΚΑ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ΣΤΑΘΕΡΟ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ΔΙΑΡΚΕΙΑ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ΚΑΘΑΡΙΣΜΟΣ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ΣΤΑΘΕΡΟ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ΜΕΓΕΘΟΣ ΕΚΤΡΟΦΗΣ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4905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Παραδειγμα</a:t>
            </a:r>
            <a:r>
              <a:rPr lang="el-GR" dirty="0" smtClean="0"/>
              <a:t> 2</a:t>
            </a:r>
            <a:endParaRPr lang="el-GR" dirty="0"/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6247419"/>
              </p:ext>
            </p:extLst>
          </p:nvPr>
        </p:nvGraphicFramePr>
        <p:xfrm>
          <a:off x="539552" y="1772816"/>
          <a:ext cx="7848872" cy="3977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/>
                <a:gridCol w="2088232"/>
                <a:gridCol w="367240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ΠΗΓΗ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ΜΕΡ. ΚΟΣΤΟΣ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ΣΥΝΟΛΙΚΟ ΚΟΣΤΟΣ (€)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ΚΤΗΝ.</a:t>
                      </a:r>
                      <a:r>
                        <a:rPr lang="el-GR" baseline="0" dirty="0" smtClean="0"/>
                        <a:t> ΑΓΩΓΕΣ 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ΒΡ 10 €/ 1000 Δ</a:t>
                      </a:r>
                    </a:p>
                    <a:p>
                      <a:pPr algn="ctr"/>
                      <a:r>
                        <a:rPr lang="el-GR" dirty="0" smtClean="0"/>
                        <a:t>Ψ     6 €/ 1000 Δ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640 </a:t>
                      </a:r>
                      <a:endParaRPr lang="el-G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ΚΤΗΝ. </a:t>
                      </a:r>
                      <a:r>
                        <a:rPr lang="el-GR" dirty="0" smtClean="0"/>
                        <a:t>ΑΓΩΓΕΣ 2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ΑΝΤΙΒ.</a:t>
                      </a:r>
                      <a:r>
                        <a:rPr lang="el-GR" baseline="0" dirty="0" smtClean="0"/>
                        <a:t> 5000 €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5000</a:t>
                      </a:r>
                      <a:endParaRPr lang="el-G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ΘΕΡΜΑΝΣΗ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500 €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500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ΕΞΑΕΡΙΣΜΟΣ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200 €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200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ΦΩΤΙΣΜΟΣ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100 </a:t>
                      </a:r>
                      <a:r>
                        <a:rPr lang="el-GR" dirty="0" smtClean="0"/>
                        <a:t>€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100 </a:t>
                      </a:r>
                      <a:endParaRPr lang="el-G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ΣΤΡΩΜΝΗ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300 </a:t>
                      </a:r>
                      <a:r>
                        <a:rPr lang="el-GR" dirty="0" smtClean="0"/>
                        <a:t>€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300 </a:t>
                      </a:r>
                      <a:endParaRPr lang="el-G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ΕΡΓΑΤΙΚΑ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120 </a:t>
                      </a:r>
                      <a:r>
                        <a:rPr lang="el-GR" dirty="0" smtClean="0"/>
                        <a:t>€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120 </a:t>
                      </a:r>
                      <a:endParaRPr lang="el-G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ΚΑΘΑΡΙΣΜΟΣ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400 </a:t>
                      </a:r>
                      <a:r>
                        <a:rPr lang="el-GR" dirty="0" smtClean="0"/>
                        <a:t>€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400 </a:t>
                      </a:r>
                      <a:endParaRPr lang="el-G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ΣΥΝΟΛΟ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7.260</a:t>
                      </a:r>
                      <a:r>
                        <a:rPr lang="el-GR" baseline="0" dirty="0" smtClean="0"/>
                        <a:t> €</a:t>
                      </a:r>
                      <a:endParaRPr lang="el-GR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35844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643192" cy="1371600"/>
          </a:xfrm>
        </p:spPr>
        <p:txBody>
          <a:bodyPr>
            <a:normAutofit/>
          </a:bodyPr>
          <a:lstStyle/>
          <a:p>
            <a:r>
              <a:rPr lang="el-GR" dirty="0" smtClean="0"/>
              <a:t>ΑΠΟΤΕΛΕΣΜΑΤΑ ΕΚΤΡΟΦΗΣ </a:t>
            </a:r>
            <a:r>
              <a:rPr lang="el-GR" dirty="0"/>
              <a:t>40.000 </a:t>
            </a:r>
            <a:r>
              <a:rPr lang="el-GR" dirty="0" smtClean="0"/>
              <a:t>ΠΤΗΝΑ</a:t>
            </a:r>
            <a:endParaRPr lang="el-GR" dirty="0"/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1123909"/>
              </p:ext>
            </p:extLst>
          </p:nvPr>
        </p:nvGraphicFramePr>
        <p:xfrm>
          <a:off x="457200" y="1752600"/>
          <a:ext cx="7620000" cy="4412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8536"/>
                <a:gridCol w="1309464"/>
                <a:gridCol w="1524000"/>
                <a:gridCol w="982960"/>
                <a:gridCol w="2065040"/>
              </a:tblGrid>
              <a:tr h="441270">
                <a:tc>
                  <a:txBody>
                    <a:bodyPr/>
                    <a:lstStyle/>
                    <a:p>
                      <a:r>
                        <a:rPr lang="el-GR" dirty="0" smtClean="0"/>
                        <a:t>ΕΣΟΔΑ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ΝΕΟΣΣΟΙ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ΤΡΟΦΗ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ΑΛΛΑ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ΑΠΟΤΕΛΕΣΜΑ</a:t>
                      </a:r>
                      <a:endParaRPr lang="el-GR" dirty="0"/>
                    </a:p>
                  </a:txBody>
                  <a:tcPr/>
                </a:tc>
              </a:tr>
              <a:tr h="441270">
                <a:tc rowSpan="4"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105.787,5</a:t>
                      </a:r>
                      <a:endParaRPr lang="el-GR" dirty="0"/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20.000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66.000</a:t>
                      </a:r>
                      <a:endParaRPr lang="el-GR" dirty="0"/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7.260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12.527,5</a:t>
                      </a:r>
                      <a:endParaRPr lang="el-GR" dirty="0"/>
                    </a:p>
                  </a:txBody>
                  <a:tcPr anchor="ctr"/>
                </a:tc>
              </a:tr>
              <a:tr h="441270">
                <a:tc v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70.000</a:t>
                      </a:r>
                      <a:endParaRPr lang="el-GR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8.527,5</a:t>
                      </a:r>
                      <a:endParaRPr lang="el-GR" dirty="0"/>
                    </a:p>
                  </a:txBody>
                  <a:tcPr anchor="ctr"/>
                </a:tc>
              </a:tr>
              <a:tr h="441270">
                <a:tc v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74.000</a:t>
                      </a:r>
                      <a:endParaRPr lang="el-GR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4.527,5</a:t>
                      </a:r>
                      <a:endParaRPr lang="el-GR" dirty="0"/>
                    </a:p>
                  </a:txBody>
                  <a:tcPr anchor="ctr"/>
                </a:tc>
              </a:tr>
              <a:tr h="441270">
                <a:tc v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78.000</a:t>
                      </a:r>
                      <a:endParaRPr lang="el-GR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527,5</a:t>
                      </a:r>
                      <a:endParaRPr lang="el-GR" dirty="0"/>
                    </a:p>
                  </a:txBody>
                  <a:tcPr anchor="ctr"/>
                </a:tc>
              </a:tr>
              <a:tr h="441270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ΑΝΑ ΠΟΥΛΙ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0,31</a:t>
                      </a:r>
                      <a:endParaRPr lang="el-GR" dirty="0"/>
                    </a:p>
                  </a:txBody>
                  <a:tcPr anchor="ctr"/>
                </a:tc>
              </a:tr>
              <a:tr h="44127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0,21</a:t>
                      </a:r>
                      <a:endParaRPr lang="el-GR" dirty="0"/>
                    </a:p>
                  </a:txBody>
                  <a:tcPr anchor="ctr"/>
                </a:tc>
              </a:tr>
              <a:tr h="44127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0,11</a:t>
                      </a:r>
                      <a:endParaRPr lang="el-GR" dirty="0"/>
                    </a:p>
                  </a:txBody>
                  <a:tcPr anchor="ctr"/>
                </a:tc>
              </a:tr>
              <a:tr h="441270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0,01</a:t>
                      </a:r>
                      <a:endParaRPr lang="el-GR" dirty="0"/>
                    </a:p>
                  </a:txBody>
                  <a:tcPr anchor="ctr"/>
                </a:tc>
              </a:tr>
              <a:tr h="44127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61734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Θέση περιεχομένου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4321075"/>
              </p:ext>
            </p:extLst>
          </p:nvPr>
        </p:nvGraphicFramePr>
        <p:xfrm>
          <a:off x="457200" y="1752600"/>
          <a:ext cx="7931223" cy="24961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1100"/>
                <a:gridCol w="1632890"/>
                <a:gridCol w="1572411"/>
                <a:gridCol w="1572411"/>
                <a:gridCol w="1572411"/>
              </a:tblGrid>
              <a:tr h="441270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ΑΠΟΤΕΛΕΣΜΑ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ΑΝΑ ΕΤΟΣ</a:t>
                      </a:r>
                      <a:r>
                        <a:rPr lang="el-GR" baseline="0" dirty="0" smtClean="0"/>
                        <a:t> (*6)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ΑΝΑ ΜΗΝΑ (/12)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ΕΞΟΔΑ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ΑΠΟΔΟΣΗ</a:t>
                      </a:r>
                      <a:r>
                        <a:rPr lang="el-GR" baseline="0" dirty="0" smtClean="0"/>
                        <a:t> ΚΕΦΑΛΑΙΟΥ</a:t>
                      </a:r>
                      <a:endParaRPr lang="el-GR" dirty="0" smtClean="0"/>
                    </a:p>
                  </a:txBody>
                  <a:tcPr anchor="ctr"/>
                </a:tc>
              </a:tr>
              <a:tr h="532264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12.527,5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75.165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mtClean="0"/>
                        <a:t>6.263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559.560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13,43 %</a:t>
                      </a:r>
                      <a:endParaRPr lang="el-GR" dirty="0"/>
                    </a:p>
                  </a:txBody>
                  <a:tcPr anchor="ctr"/>
                </a:tc>
              </a:tr>
              <a:tr h="441270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8.527,5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mtClean="0"/>
                        <a:t>51.165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mtClean="0"/>
                        <a:t>4.263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583.560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8,77 %</a:t>
                      </a:r>
                      <a:endParaRPr lang="el-GR" dirty="0"/>
                    </a:p>
                  </a:txBody>
                  <a:tcPr anchor="ctr"/>
                </a:tc>
              </a:tr>
              <a:tr h="441270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4.527,5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mtClean="0"/>
                        <a:t>27.165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mtClean="0"/>
                        <a:t>2.263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607.560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4,47</a:t>
                      </a:r>
                      <a:r>
                        <a:rPr lang="el-GR" baseline="0" dirty="0" smtClean="0"/>
                        <a:t> %</a:t>
                      </a:r>
                      <a:endParaRPr lang="el-GR" dirty="0"/>
                    </a:p>
                  </a:txBody>
                  <a:tcPr anchor="ctr"/>
                </a:tc>
              </a:tr>
              <a:tr h="441270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527,5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mtClean="0"/>
                        <a:t>3.165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263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631.560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0,50 %</a:t>
                      </a:r>
                      <a:endParaRPr lang="el-GR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Τίτλος 1"/>
          <p:cNvSpPr txBox="1">
            <a:spLocks/>
          </p:cNvSpPr>
          <p:nvPr/>
        </p:nvSpPr>
        <p:spPr>
          <a:xfrm>
            <a:off x="457200" y="692696"/>
            <a:ext cx="7643192" cy="831622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dirty="0" smtClean="0"/>
              <a:t>ΑΝΑ ΕΤΟΣ</a:t>
            </a:r>
            <a:endParaRPr lang="el-GR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4797152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ΑΠΟΔΟΣΗ ΚΕΦΑΛΑΙΟΥ = (ΕΣΟΔΑ /ΕΞΟΔΑ)*100 = …. %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15535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παραίτητο">
  <a:themeElements>
    <a:clrScheme name="Απαραίτητο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Απαραίτητο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Απαραίτητο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106</TotalTime>
  <Words>418</Words>
  <Application>Microsoft Office PowerPoint</Application>
  <PresentationFormat>Προβολή στην οθόνη (4:3)</PresentationFormat>
  <Paragraphs>178</Paragraphs>
  <Slides>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0" baseType="lpstr">
      <vt:lpstr>Απαραίτητο</vt:lpstr>
      <vt:lpstr>Οικονομοτεχνικη αναλυση εκτροφησ κρεοπαραγωγων ορνιθιων</vt:lpstr>
      <vt:lpstr>Συντελεστεσ παραγωγησ &amp; κοστουσ</vt:lpstr>
      <vt:lpstr>ΕΣΟΔΑ</vt:lpstr>
      <vt:lpstr>ΠΑΡΑΔΕΙΓΜΑ 1</vt:lpstr>
      <vt:lpstr>εξοδα</vt:lpstr>
      <vt:lpstr>εξοδα</vt:lpstr>
      <vt:lpstr>Παραδειγμα 2</vt:lpstr>
      <vt:lpstr>ΑΠΟΤΕΛΕΣΜΑΤΑ ΕΚΤΡΟΦΗΣ 40.000 ΠΤΗΝΑ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Οικονομοτεχνικη αναλυση εκτροφησ κρεοπαραγωγων ορνιθιων</dc:title>
  <dc:creator>George Symeon</dc:creator>
  <cp:lastModifiedBy>George Symeon</cp:lastModifiedBy>
  <cp:revision>9</cp:revision>
  <dcterms:created xsi:type="dcterms:W3CDTF">2020-04-26T07:13:10Z</dcterms:created>
  <dcterms:modified xsi:type="dcterms:W3CDTF">2020-04-26T08:59:43Z</dcterms:modified>
</cp:coreProperties>
</file>