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380" r:id="rId1"/>
  </p:sldMasterIdLst>
  <p:sldIdLst>
    <p:sldId id="285" r:id="rId2"/>
    <p:sldId id="257" r:id="rId3"/>
    <p:sldId id="258" r:id="rId4"/>
    <p:sldId id="259" r:id="rId5"/>
    <p:sldId id="261" r:id="rId6"/>
    <p:sldId id="260" r:id="rId7"/>
    <p:sldId id="263" r:id="rId8"/>
    <p:sldId id="262" r:id="rId9"/>
    <p:sldId id="264" r:id="rId10"/>
    <p:sldId id="265" r:id="rId11"/>
    <p:sldId id="266" r:id="rId12"/>
    <p:sldId id="267" r:id="rId13"/>
    <p:sldId id="268" r:id="rId14"/>
    <p:sldId id="272" r:id="rId15"/>
    <p:sldId id="269" r:id="rId16"/>
    <p:sldId id="270" r:id="rId17"/>
    <p:sldId id="271" r:id="rId18"/>
    <p:sldId id="273" r:id="rId19"/>
    <p:sldId id="274" r:id="rId20"/>
    <p:sldId id="275" r:id="rId21"/>
    <p:sldId id="276" r:id="rId22"/>
    <p:sldId id="277" r:id="rId23"/>
    <p:sldId id="278" r:id="rId24"/>
    <p:sldId id="279" r:id="rId25"/>
    <p:sldId id="280" r:id="rId26"/>
    <p:sldId id="281" r:id="rId27"/>
    <p:sldId id="282" r:id="rId28"/>
    <p:sldId id="283" r:id="rId29"/>
    <p:sldId id="286" r:id="rId30"/>
    <p:sldId id="284" r:id="rId31"/>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showPr>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457C7266-2BD9-489B-A854-E6CDFEF22256}" type="datetimeFigureOut">
              <a:rPr lang="el-GR" smtClean="0"/>
              <a:pPr>
                <a:defRPr/>
              </a:pPr>
              <a:t>26/2/2016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58C03EA2-8AA4-404D-8BCF-FF1B2E5BD859}"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677F5877-EA73-457E-A906-583E9F97F0C9}" type="datetimeFigureOut">
              <a:rPr lang="el-GR" smtClean="0"/>
              <a:pPr>
                <a:defRPr/>
              </a:pPr>
              <a:t>26/2/2016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260EBCCD-4394-40D8-ABE0-F5B09FB68298}"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35EE14C-5C50-4FBF-B465-260A5BFB790D}" type="datetimeFigureOut">
              <a:rPr lang="el-GR" smtClean="0"/>
              <a:pPr>
                <a:defRPr/>
              </a:pPr>
              <a:t>26/2/2016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AA82823D-6009-4F7B-87A0-FC433B6050D7}"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4A708E9-944A-4E09-BB21-05476C446CFE}" type="datetimeFigureOut">
              <a:rPr lang="el-GR" smtClean="0"/>
              <a:pPr>
                <a:defRPr/>
              </a:pPr>
              <a:t>26/2/2016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7B6E69C6-4AAD-4834-8103-3E7ED3B7F3CF}"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6CA98B4A-A28E-4670-AF90-D6AE93C6BAC6}" type="datetimeFigureOut">
              <a:rPr lang="el-GR" smtClean="0"/>
              <a:pPr>
                <a:defRPr/>
              </a:pPr>
              <a:t>26/2/2016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DF98A21C-3192-4CC9-B472-2343A604410F}"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DA1B059B-A716-4A7B-B1FB-FF4802FF0925}" type="datetimeFigureOut">
              <a:rPr lang="el-GR" smtClean="0"/>
              <a:pPr>
                <a:defRPr/>
              </a:pPr>
              <a:t>26/2/2016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AF208281-E122-4F10-86CF-4CAB464A96CC}"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033F3A60-8B74-4D23-84BB-84E3B9D7B113}" type="datetimeFigureOut">
              <a:rPr lang="el-GR" smtClean="0"/>
              <a:pPr>
                <a:defRPr/>
              </a:pPr>
              <a:t>26/2/2016</a:t>
            </a:fld>
            <a:endParaRPr lang="el-GR" dirty="0"/>
          </a:p>
        </p:txBody>
      </p:sp>
      <p:sp>
        <p:nvSpPr>
          <p:cNvPr id="8" name="7 - Θέση υποσέλιδου"/>
          <p:cNvSpPr>
            <a:spLocks noGrp="1"/>
          </p:cNvSpPr>
          <p:nvPr>
            <p:ph type="ftr" sz="quarter" idx="11"/>
          </p:nvPr>
        </p:nvSpPr>
        <p:spPr/>
        <p:txBody>
          <a:bodyPr/>
          <a:lstStyle/>
          <a:p>
            <a:pPr>
              <a:defRPr/>
            </a:pPr>
            <a:endParaRPr lang="el-GR"/>
          </a:p>
        </p:txBody>
      </p:sp>
      <p:sp>
        <p:nvSpPr>
          <p:cNvPr id="9" name="8 - Θέση αριθμού διαφάνειας"/>
          <p:cNvSpPr>
            <a:spLocks noGrp="1"/>
          </p:cNvSpPr>
          <p:nvPr>
            <p:ph type="sldNum" sz="quarter" idx="12"/>
          </p:nvPr>
        </p:nvSpPr>
        <p:spPr/>
        <p:txBody>
          <a:bodyPr/>
          <a:lstStyle/>
          <a:p>
            <a:pPr>
              <a:defRPr/>
            </a:pPr>
            <a:fld id="{FD7C1EA3-EE23-4CB6-B437-D5BD9790247C}"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47C42D29-50B2-4184-9E1D-67135454281B}" type="datetimeFigureOut">
              <a:rPr lang="el-GR" smtClean="0"/>
              <a:pPr>
                <a:defRPr/>
              </a:pPr>
              <a:t>26/2/2016</a:t>
            </a:fld>
            <a:endParaRPr lang="el-GR" dirty="0"/>
          </a:p>
        </p:txBody>
      </p:sp>
      <p:sp>
        <p:nvSpPr>
          <p:cNvPr id="4" name="3 - Θέση υποσέλιδου"/>
          <p:cNvSpPr>
            <a:spLocks noGrp="1"/>
          </p:cNvSpPr>
          <p:nvPr>
            <p:ph type="ftr" sz="quarter" idx="11"/>
          </p:nvPr>
        </p:nvSpPr>
        <p:spPr/>
        <p:txBody>
          <a:bodyPr/>
          <a:lstStyle/>
          <a:p>
            <a:pPr>
              <a:defRPr/>
            </a:pPr>
            <a:endParaRPr lang="el-GR"/>
          </a:p>
        </p:txBody>
      </p:sp>
      <p:sp>
        <p:nvSpPr>
          <p:cNvPr id="5" name="4 - Θέση αριθμού διαφάνειας"/>
          <p:cNvSpPr>
            <a:spLocks noGrp="1"/>
          </p:cNvSpPr>
          <p:nvPr>
            <p:ph type="sldNum" sz="quarter" idx="12"/>
          </p:nvPr>
        </p:nvSpPr>
        <p:spPr/>
        <p:txBody>
          <a:bodyPr/>
          <a:lstStyle/>
          <a:p>
            <a:pPr>
              <a:defRPr/>
            </a:pPr>
            <a:fld id="{22B49192-F336-4470-951F-0C1ABED3F1B9}"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6CF04943-AD3D-4C20-AC8B-CED60F3BE38E}" type="datetimeFigureOut">
              <a:rPr lang="el-GR" smtClean="0"/>
              <a:pPr>
                <a:defRPr/>
              </a:pPr>
              <a:t>26/2/2016</a:t>
            </a:fld>
            <a:endParaRPr lang="el-GR" dirty="0"/>
          </a:p>
        </p:txBody>
      </p:sp>
      <p:sp>
        <p:nvSpPr>
          <p:cNvPr id="3" name="2 - Θέση υποσέλιδου"/>
          <p:cNvSpPr>
            <a:spLocks noGrp="1"/>
          </p:cNvSpPr>
          <p:nvPr>
            <p:ph type="ftr" sz="quarter" idx="11"/>
          </p:nvPr>
        </p:nvSpPr>
        <p:spPr/>
        <p:txBody>
          <a:bodyPr/>
          <a:lstStyle/>
          <a:p>
            <a:pPr>
              <a:defRPr/>
            </a:pPr>
            <a:endParaRPr lang="el-GR"/>
          </a:p>
        </p:txBody>
      </p:sp>
      <p:sp>
        <p:nvSpPr>
          <p:cNvPr id="4" name="3 - Θέση αριθμού διαφάνειας"/>
          <p:cNvSpPr>
            <a:spLocks noGrp="1"/>
          </p:cNvSpPr>
          <p:nvPr>
            <p:ph type="sldNum" sz="quarter" idx="12"/>
          </p:nvPr>
        </p:nvSpPr>
        <p:spPr/>
        <p:txBody>
          <a:bodyPr/>
          <a:lstStyle/>
          <a:p>
            <a:pPr>
              <a:defRPr/>
            </a:pPr>
            <a:fld id="{126EE17D-95F4-4481-B45E-C7053CF7BF2F}"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1E7F1460-DFEF-430A-8947-DB70FD13E7D7}" type="datetimeFigureOut">
              <a:rPr lang="el-GR" smtClean="0"/>
              <a:pPr>
                <a:defRPr/>
              </a:pPr>
              <a:t>26/2/2016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7C67B6EB-084A-4303-A166-AB6AF172EF8A}"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F5E5CF67-E681-411D-9504-5C862BD0FD49}" type="datetimeFigureOut">
              <a:rPr lang="el-GR" smtClean="0"/>
              <a:pPr>
                <a:defRPr/>
              </a:pPr>
              <a:t>26/2/2016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A7028FE8-9085-4173-A34F-7AC1806A20CC}" type="slidenum">
              <a:rPr lang="el-GR" smtClean="0"/>
              <a:pPr>
                <a:defRPr/>
              </a:pPr>
              <a:t>‹#›</a:t>
            </a:fld>
            <a:endParaRPr lang="el-GR" dirty="0"/>
          </a:p>
        </p:txBody>
      </p:sp>
    </p:spTree>
  </p:cSld>
  <p:clrMapOvr>
    <a:masterClrMapping/>
  </p:clrMapOvr>
  <p:transition>
    <p:cover dir="d"/>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1C530B23-A904-4857-BFE0-2F51D020740D}" type="datetimeFigureOut">
              <a:rPr lang="el-GR" smtClean="0"/>
              <a:pPr>
                <a:defRPr/>
              </a:pPr>
              <a:t>26/2/2016</a:t>
            </a:fld>
            <a:endParaRPr lang="el-GR" dirty="0"/>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AC5DB19A-03AB-4CD6-8855-2B5EF19F33A2}" type="slidenum">
              <a:rPr lang="el-GR" smtClean="0"/>
              <a:pPr>
                <a:defRPr/>
              </a:pPr>
              <a:t>‹#›</a:t>
            </a:fld>
            <a:endParaRPr lang="el-GR" dirty="0"/>
          </a:p>
        </p:txBody>
      </p:sp>
    </p:spTree>
  </p:cSld>
  <p:clrMap bg1="lt1" tx1="dk1" bg2="lt2" tx2="dk2" accent1="accent1" accent2="accent2" accent3="accent3" accent4="accent4" accent5="accent5" accent6="accent6" hlink="hlink" folHlink="folHlink"/>
  <p:sldLayoutIdLst>
    <p:sldLayoutId id="2147484381" r:id="rId1"/>
    <p:sldLayoutId id="2147484382" r:id="rId2"/>
    <p:sldLayoutId id="2147484383" r:id="rId3"/>
    <p:sldLayoutId id="2147484384" r:id="rId4"/>
    <p:sldLayoutId id="2147484385" r:id="rId5"/>
    <p:sldLayoutId id="2147484386" r:id="rId6"/>
    <p:sldLayoutId id="2147484387" r:id="rId7"/>
    <p:sldLayoutId id="2147484388" r:id="rId8"/>
    <p:sldLayoutId id="2147484389" r:id="rId9"/>
    <p:sldLayoutId id="2147484390" r:id="rId10"/>
    <p:sldLayoutId id="2147484391" r:id="rId11"/>
  </p:sldLayoutIdLst>
  <p:transition>
    <p:cover dir="d"/>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dirty="0" smtClean="0">
                <a:solidFill>
                  <a:srgbClr val="C00000"/>
                </a:solidFill>
              </a:rPr>
              <a:t>ΤΙΜΟΛΟΓΙΑΚΗ ΠΟΛΙΤΙΚΗ</a:t>
            </a:r>
          </a:p>
        </p:txBody>
      </p:sp>
    </p:spTree>
  </p:cSld>
  <p:clrMapOvr>
    <a:masterClrMapping/>
  </p:clrMapOvr>
  <p:transition>
    <p:cover dir="d"/>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 Τίτλος"/>
          <p:cNvSpPr>
            <a:spLocks noGrp="1"/>
          </p:cNvSpPr>
          <p:nvPr>
            <p:ph type="title"/>
          </p:nvPr>
        </p:nvSpPr>
        <p:spPr>
          <a:xfrm>
            <a:off x="467544" y="0"/>
            <a:ext cx="8229600" cy="1143000"/>
          </a:xfrm>
        </p:spPr>
        <p:txBody>
          <a:bodyPr/>
          <a:lstStyle/>
          <a:p>
            <a:pPr fontAlgn="auto">
              <a:spcAft>
                <a:spcPts val="0"/>
              </a:spcAft>
              <a:defRPr/>
            </a:pPr>
            <a:r>
              <a:rPr lang="el-GR" dirty="0" smtClean="0">
                <a:solidFill>
                  <a:srgbClr val="C00000"/>
                </a:solidFill>
              </a:rPr>
              <a:t>Ειδικότερα…</a:t>
            </a:r>
            <a:endParaRPr lang="el-GR" dirty="0">
              <a:solidFill>
                <a:srgbClr val="C00000"/>
              </a:solidFill>
            </a:endParaRPr>
          </a:p>
        </p:txBody>
      </p:sp>
      <p:sp>
        <p:nvSpPr>
          <p:cNvPr id="3" name="2 - Θέση περιεχομένου"/>
          <p:cNvSpPr>
            <a:spLocks noGrp="1"/>
          </p:cNvSpPr>
          <p:nvPr>
            <p:ph idx="1"/>
          </p:nvPr>
        </p:nvSpPr>
        <p:spPr>
          <a:xfrm>
            <a:off x="457200" y="1341438"/>
            <a:ext cx="8229600" cy="4967287"/>
          </a:xfrm>
        </p:spPr>
        <p:txBody>
          <a:bodyPr>
            <a:normAutofit fontScale="92500"/>
          </a:bodyPr>
          <a:lstStyle/>
          <a:p>
            <a:pPr marL="548640" indent="-411480" algn="just" fontAlgn="auto">
              <a:spcAft>
                <a:spcPts val="0"/>
              </a:spcAft>
              <a:buClr>
                <a:schemeClr val="tx1">
                  <a:shade val="95000"/>
                </a:schemeClr>
              </a:buClr>
              <a:buFont typeface="Wingdings 2"/>
              <a:buBlip>
                <a:blip r:embed="rId2"/>
              </a:buBlip>
              <a:defRPr/>
            </a:pPr>
            <a:r>
              <a:rPr lang="el-GR" sz="2400" dirty="0" smtClean="0">
                <a:latin typeface="Arial" pitchFamily="34" charset="0"/>
                <a:cs typeface="Arial" pitchFamily="34" charset="0"/>
              </a:rPr>
              <a:t>Σε περιόδους οξυνόμενου ανταγωνισμού οι τράπεζες επιδιώκουν να μειώσουν τα μεταβλητά και τα σταθερά τους έξοδα με διάφορες αυτοματοποιήσεις και ανασχεδιασμούς ώστε να μειωθεί το κόστος ανά συναλλαγή.</a:t>
            </a:r>
          </a:p>
          <a:p>
            <a:pPr marL="548640" indent="-411480" algn="just" fontAlgn="auto">
              <a:spcAft>
                <a:spcPts val="0"/>
              </a:spcAft>
              <a:buClr>
                <a:schemeClr val="tx1">
                  <a:shade val="95000"/>
                </a:schemeClr>
              </a:buClr>
              <a:buFont typeface="Wingdings 2"/>
              <a:buNone/>
              <a:defRPr/>
            </a:pPr>
            <a:endParaRPr lang="el-GR" sz="2400" dirty="0" smtClean="0">
              <a:latin typeface="Arial" pitchFamily="34" charset="0"/>
              <a:cs typeface="Arial" pitchFamily="34" charset="0"/>
            </a:endParaRPr>
          </a:p>
          <a:p>
            <a:pPr marL="548640" indent="-411480" algn="just" fontAlgn="auto">
              <a:spcAft>
                <a:spcPts val="0"/>
              </a:spcAft>
              <a:buClr>
                <a:schemeClr val="tx1">
                  <a:shade val="95000"/>
                </a:schemeClr>
              </a:buClr>
              <a:buFont typeface="Wingdings 2"/>
              <a:buBlip>
                <a:blip r:embed="rId2"/>
              </a:buBlip>
              <a:defRPr/>
            </a:pPr>
            <a:r>
              <a:rPr lang="el-GR" sz="2400" dirty="0" smtClean="0">
                <a:latin typeface="Arial" pitchFamily="34" charset="0"/>
                <a:cs typeface="Arial" pitchFamily="34" charset="0"/>
              </a:rPr>
              <a:t>Μία από τις βασικές αιτίες των εξαγορών και συγχωνεύσεων είναι ο περιορισμός του κόστους μέσω των οικονομιών κλίμακας. Αυτές κατηγοριοποιούνται σε:</a:t>
            </a:r>
          </a:p>
          <a:p>
            <a:pPr marL="1353312" lvl="3" indent="-182880" algn="just" fontAlgn="auto">
              <a:spcAft>
                <a:spcPts val="0"/>
              </a:spcAft>
              <a:buFont typeface="Wingdings 3"/>
              <a:buBlip>
                <a:blip r:embed="rId3"/>
              </a:buBlip>
              <a:defRPr/>
            </a:pPr>
            <a:r>
              <a:rPr lang="el-GR" sz="1800" dirty="0" smtClean="0">
                <a:latin typeface="Arial" pitchFamily="34" charset="0"/>
                <a:cs typeface="Arial" pitchFamily="34" charset="0"/>
              </a:rPr>
              <a:t>  Οικονομίες παραγωγής</a:t>
            </a:r>
          </a:p>
          <a:p>
            <a:pPr marL="1353312" lvl="3" indent="-182880" algn="just" fontAlgn="auto">
              <a:spcAft>
                <a:spcPts val="0"/>
              </a:spcAft>
              <a:buFont typeface="Wingdings 3"/>
              <a:buBlip>
                <a:blip r:embed="rId3"/>
              </a:buBlip>
              <a:defRPr/>
            </a:pPr>
            <a:r>
              <a:rPr lang="el-GR" sz="1800" dirty="0" smtClean="0">
                <a:latin typeface="Arial" pitchFamily="34" charset="0"/>
                <a:cs typeface="Arial" pitchFamily="34" charset="0"/>
              </a:rPr>
              <a:t>  Οικονομίες Μάρκετινγκ</a:t>
            </a:r>
          </a:p>
          <a:p>
            <a:pPr marL="1353312" lvl="3" indent="-182880" algn="just" fontAlgn="auto">
              <a:spcAft>
                <a:spcPts val="0"/>
              </a:spcAft>
              <a:buFont typeface="Wingdings 3"/>
              <a:buBlip>
                <a:blip r:embed="rId3"/>
              </a:buBlip>
              <a:defRPr/>
            </a:pPr>
            <a:r>
              <a:rPr lang="el-GR" sz="1800" dirty="0" smtClean="0">
                <a:latin typeface="Arial" pitchFamily="34" charset="0"/>
                <a:cs typeface="Arial" pitchFamily="34" charset="0"/>
              </a:rPr>
              <a:t>  Οικονομίες διοίκησης</a:t>
            </a:r>
          </a:p>
          <a:p>
            <a:pPr marL="1353312" lvl="3" indent="-182880" algn="just" fontAlgn="auto">
              <a:spcAft>
                <a:spcPts val="0"/>
              </a:spcAft>
              <a:buFont typeface="Wingdings 3"/>
              <a:buNone/>
              <a:defRPr/>
            </a:pPr>
            <a:endParaRPr lang="el-GR" sz="1800" dirty="0" smtClean="0">
              <a:latin typeface="Arial" pitchFamily="34" charset="0"/>
              <a:cs typeface="Arial" pitchFamily="34" charset="0"/>
            </a:endParaRPr>
          </a:p>
          <a:p>
            <a:pPr marL="548640" indent="-411480" algn="just" fontAlgn="auto">
              <a:spcAft>
                <a:spcPts val="0"/>
              </a:spcAft>
              <a:buClr>
                <a:schemeClr val="tx1">
                  <a:shade val="95000"/>
                </a:schemeClr>
              </a:buClr>
              <a:buFont typeface="Wingdings 2"/>
              <a:buBlip>
                <a:blip r:embed="rId2"/>
              </a:buBlip>
              <a:defRPr/>
            </a:pPr>
            <a:r>
              <a:rPr lang="el-GR" sz="2400" dirty="0" smtClean="0">
                <a:latin typeface="Arial" pitchFamily="34" charset="0"/>
                <a:cs typeface="Arial" pitchFamily="34" charset="0"/>
              </a:rPr>
              <a:t>Η τιμολογιακή πολιτική επηρεάζεται και από την κοστολόγηση των χρηματοοικονομικών κινδύνων.</a:t>
            </a:r>
            <a:endParaRPr lang="el-GR" sz="2600" dirty="0" smtClean="0">
              <a:latin typeface="Arial" pitchFamily="34" charset="0"/>
              <a:cs typeface="Arial" pitchFamily="34" charset="0"/>
            </a:endParaRPr>
          </a:p>
          <a:p>
            <a:pPr marL="1353312" lvl="3" indent="-182880" algn="just" fontAlgn="auto">
              <a:spcAft>
                <a:spcPts val="0"/>
              </a:spcAft>
              <a:buFont typeface="Wingdings 3"/>
              <a:buBlip>
                <a:blip r:embed="rId2"/>
              </a:buBlip>
              <a:defRPr/>
            </a:pPr>
            <a:endParaRPr lang="el-GR" sz="1800" dirty="0" smtClean="0">
              <a:latin typeface="Arial" pitchFamily="34" charset="0"/>
              <a:cs typeface="Arial" pitchFamily="34" charset="0"/>
            </a:endParaRPr>
          </a:p>
          <a:p>
            <a:pPr marL="1353312" lvl="3" indent="-182880" algn="just" fontAlgn="auto">
              <a:spcAft>
                <a:spcPts val="0"/>
              </a:spcAft>
              <a:buFont typeface="Wingdings 3"/>
              <a:buNone/>
              <a:defRPr/>
            </a:pPr>
            <a:endParaRPr lang="el-GR" sz="1800" dirty="0" smtClean="0">
              <a:latin typeface="Arial" pitchFamily="34" charset="0"/>
              <a:cs typeface="Arial" pitchFamily="34" charset="0"/>
            </a:endParaRPr>
          </a:p>
          <a:p>
            <a:pPr marL="1353312" lvl="3" indent="-182880" algn="just" fontAlgn="auto">
              <a:spcAft>
                <a:spcPts val="0"/>
              </a:spcAft>
              <a:buFont typeface="Wingdings 3"/>
              <a:buNone/>
              <a:defRPr/>
            </a:pPr>
            <a:endParaRPr lang="el-GR" sz="1800" dirty="0" smtClean="0">
              <a:latin typeface="Arial" pitchFamily="34" charset="0"/>
              <a:cs typeface="Arial" pitchFamily="34" charset="0"/>
            </a:endParaRPr>
          </a:p>
          <a:p>
            <a:pPr marL="1353312" lvl="3" indent="-182880" algn="just" fontAlgn="auto">
              <a:spcAft>
                <a:spcPts val="0"/>
              </a:spcAft>
              <a:buFont typeface="Wingdings 3"/>
              <a:buBlip>
                <a:blip r:embed="rId2"/>
              </a:buBlip>
              <a:defRPr/>
            </a:pPr>
            <a:endParaRPr lang="el-GR" sz="1800" dirty="0">
              <a:latin typeface="Arial" pitchFamily="34" charset="0"/>
              <a:cs typeface="Arial" pitchFamily="34" charset="0"/>
            </a:endParaRP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85" decel="100000"/>
                                        <p:tgtEl>
                                          <p:spTgt spid="4"/>
                                        </p:tgtEl>
                                      </p:cBhvr>
                                    </p:animEffect>
                                    <p:animScale>
                                      <p:cBhvr>
                                        <p:cTn id="8" dur="385" decel="100000"/>
                                        <p:tgtEl>
                                          <p:spTgt spid="4"/>
                                        </p:tgtEl>
                                      </p:cBhvr>
                                      <p:from x="10000" y="10000"/>
                                      <p:to x="200000" y="450000"/>
                                    </p:animScale>
                                    <p:animScale>
                                      <p:cBhvr>
                                        <p:cTn id="9" dur="615" accel="100000" fill="hold">
                                          <p:stCondLst>
                                            <p:cond delay="385"/>
                                          </p:stCondLst>
                                        </p:cTn>
                                        <p:tgtEl>
                                          <p:spTgt spid="4"/>
                                        </p:tgtEl>
                                      </p:cBhvr>
                                      <p:from x="200000" y="450000"/>
                                      <p:to x="100000" y="100000"/>
                                    </p:animScale>
                                    <p:set>
                                      <p:cBhvr>
                                        <p:cTn id="10" dur="385" fill="hold"/>
                                        <p:tgtEl>
                                          <p:spTgt spid="4"/>
                                        </p:tgtEl>
                                        <p:attrNameLst>
                                          <p:attrName>ppt_x</p:attrName>
                                        </p:attrNameLst>
                                      </p:cBhvr>
                                      <p:to>
                                        <p:strVal val="(0.5)"/>
                                      </p:to>
                                    </p:set>
                                    <p:anim from="(0.5)" to="(#ppt_x)" calcmode="lin" valueType="num">
                                      <p:cBhvr>
                                        <p:cTn id="11" dur="615" accel="100000" fill="hold">
                                          <p:stCondLst>
                                            <p:cond delay="385"/>
                                          </p:stCondLst>
                                        </p:cTn>
                                        <p:tgtEl>
                                          <p:spTgt spid="4"/>
                                        </p:tgtEl>
                                        <p:attrNameLst>
                                          <p:attrName>ppt_x</p:attrName>
                                        </p:attrNameLst>
                                      </p:cBhvr>
                                    </p:anim>
                                    <p:set>
                                      <p:cBhvr>
                                        <p:cTn id="12" dur="385" fill="hold"/>
                                        <p:tgtEl>
                                          <p:spTgt spid="4"/>
                                        </p:tgtEl>
                                        <p:attrNameLst>
                                          <p:attrName>ppt_y</p:attrName>
                                        </p:attrNameLst>
                                      </p:cBhvr>
                                      <p:to>
                                        <p:strVal val="(#ppt_y+0.4)"/>
                                      </p:to>
                                    </p:set>
                                    <p:anim from="(#ppt_y+0.4)" to="(#ppt_y)" calcmode="lin" valueType="num">
                                      <p:cBhvr>
                                        <p:cTn id="13" dur="615" accel="100000" fill="hold">
                                          <p:stCondLst>
                                            <p:cond delay="385"/>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3">
                                            <p:txEl>
                                              <p:pRg st="2" end="2"/>
                                            </p:txEl>
                                          </p:spTgt>
                                        </p:tgtEl>
                                        <p:attrNameLst>
                                          <p:attrName>style.visibility</p:attrName>
                                        </p:attrNameLst>
                                      </p:cBhvr>
                                      <p:to>
                                        <p:strVal val="visible"/>
                                      </p:to>
                                    </p:set>
                                    <p:anim calcmode="lin" valueType="num">
                                      <p:cBhvr additive="base">
                                        <p:cTn id="24" dur="5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5" dur="5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3" presetClass="entr" presetSubtype="16" fill="hold" nodeType="click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p:cTn id="30" dur="5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1" dur="500" fill="hold"/>
                                        <p:tgtEl>
                                          <p:spTgt spid="3">
                                            <p:txEl>
                                              <p:pRg st="3" end="3"/>
                                            </p:txEl>
                                          </p:spTgt>
                                        </p:tgtEl>
                                        <p:attrNameLst>
                                          <p:attrName>ppt_h</p:attrName>
                                        </p:attrNameLst>
                                      </p:cBhvr>
                                      <p:tavLst>
                                        <p:tav tm="0">
                                          <p:val>
                                            <p:fltVal val="0"/>
                                          </p:val>
                                        </p:tav>
                                        <p:tav tm="100000">
                                          <p:val>
                                            <p:strVal val="#ppt_h"/>
                                          </p:val>
                                        </p:tav>
                                      </p:tavLst>
                                    </p:anim>
                                  </p:childTnLst>
                                </p:cTn>
                              </p:par>
                              <p:par>
                                <p:cTn id="32" presetID="23" presetClass="entr" presetSubtype="16"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p:cTn id="34" dur="500" fill="hold"/>
                                        <p:tgtEl>
                                          <p:spTgt spid="3">
                                            <p:txEl>
                                              <p:pRg st="4" end="4"/>
                                            </p:txEl>
                                          </p:spTgt>
                                        </p:tgtEl>
                                        <p:attrNameLst>
                                          <p:attrName>ppt_w</p:attrName>
                                        </p:attrNameLst>
                                      </p:cBhvr>
                                      <p:tavLst>
                                        <p:tav tm="0">
                                          <p:val>
                                            <p:fltVal val="0"/>
                                          </p:val>
                                        </p:tav>
                                        <p:tav tm="100000">
                                          <p:val>
                                            <p:strVal val="#ppt_w"/>
                                          </p:val>
                                        </p:tav>
                                      </p:tavLst>
                                    </p:anim>
                                    <p:anim calcmode="lin" valueType="num">
                                      <p:cBhvr>
                                        <p:cTn id="35" dur="500" fill="hold"/>
                                        <p:tgtEl>
                                          <p:spTgt spid="3">
                                            <p:txEl>
                                              <p:pRg st="4" end="4"/>
                                            </p:txEl>
                                          </p:spTgt>
                                        </p:tgtEl>
                                        <p:attrNameLst>
                                          <p:attrName>ppt_h</p:attrName>
                                        </p:attrNameLst>
                                      </p:cBhvr>
                                      <p:tavLst>
                                        <p:tav tm="0">
                                          <p:val>
                                            <p:fltVal val="0"/>
                                          </p:val>
                                        </p:tav>
                                        <p:tav tm="100000">
                                          <p:val>
                                            <p:strVal val="#ppt_h"/>
                                          </p:val>
                                        </p:tav>
                                      </p:tavLst>
                                    </p:anim>
                                  </p:childTnLst>
                                </p:cTn>
                              </p:par>
                              <p:par>
                                <p:cTn id="36" presetID="23" presetClass="entr" presetSubtype="16" fill="hold" nodeType="with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 calcmode="lin" valueType="num">
                                      <p:cBhvr>
                                        <p:cTn id="38" dur="500" fill="hold"/>
                                        <p:tgtEl>
                                          <p:spTgt spid="3">
                                            <p:txEl>
                                              <p:pRg st="5" end="5"/>
                                            </p:txEl>
                                          </p:spTgt>
                                        </p:tgtEl>
                                        <p:attrNameLst>
                                          <p:attrName>ppt_w</p:attrName>
                                        </p:attrNameLst>
                                      </p:cBhvr>
                                      <p:tavLst>
                                        <p:tav tm="0">
                                          <p:val>
                                            <p:fltVal val="0"/>
                                          </p:val>
                                        </p:tav>
                                        <p:tav tm="100000">
                                          <p:val>
                                            <p:strVal val="#ppt_w"/>
                                          </p:val>
                                        </p:tav>
                                      </p:tavLst>
                                    </p:anim>
                                    <p:anim calcmode="lin" valueType="num">
                                      <p:cBhvr>
                                        <p:cTn id="39" dur="5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8" fill="hold" nodeType="click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1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5"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188640"/>
            <a:ext cx="8229600" cy="1143000"/>
          </a:xfrm>
        </p:spPr>
        <p:txBody>
          <a:bodyPr/>
          <a:lstStyle/>
          <a:p>
            <a:pPr fontAlgn="auto">
              <a:spcAft>
                <a:spcPts val="0"/>
              </a:spcAft>
              <a:defRPr/>
            </a:pPr>
            <a:r>
              <a:rPr lang="el-GR" dirty="0" smtClean="0">
                <a:solidFill>
                  <a:srgbClr val="C00000"/>
                </a:solidFill>
              </a:rPr>
              <a:t>Χρηματοοικονομικοί κίνδυνοι :</a:t>
            </a:r>
            <a:endParaRPr lang="el-GR" dirty="0">
              <a:solidFill>
                <a:srgbClr val="C00000"/>
              </a:solidFill>
            </a:endParaRPr>
          </a:p>
        </p:txBody>
      </p:sp>
      <p:sp>
        <p:nvSpPr>
          <p:cNvPr id="3" name="2 - Θέση περιεχομένου"/>
          <p:cNvSpPr>
            <a:spLocks noGrp="1"/>
          </p:cNvSpPr>
          <p:nvPr>
            <p:ph idx="1"/>
          </p:nvPr>
        </p:nvSpPr>
        <p:spPr>
          <a:xfrm>
            <a:off x="539750" y="1557338"/>
            <a:ext cx="8229600" cy="5040312"/>
          </a:xfrm>
        </p:spPr>
        <p:txBody>
          <a:bodyPr>
            <a:normAutofit fontScale="77500" lnSpcReduction="20000"/>
          </a:bodyPr>
          <a:lstStyle/>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Κίνδυνοι αγοράς</a:t>
            </a:r>
          </a:p>
          <a:p>
            <a:pPr marL="868680" lvl="1" indent="-283464" fontAlgn="auto">
              <a:spcAft>
                <a:spcPts val="0"/>
              </a:spcAft>
              <a:buFont typeface="Wingdings 2"/>
              <a:buNone/>
              <a:defRPr/>
            </a:pPr>
            <a:r>
              <a:rPr lang="el-GR" dirty="0" smtClean="0">
                <a:latin typeface="Arial" pitchFamily="34" charset="0"/>
                <a:cs typeface="Arial" pitchFamily="34" charset="0"/>
              </a:rPr>
              <a:t>	(</a:t>
            </a:r>
            <a:r>
              <a:rPr lang="el-GR" sz="2000" i="1" dirty="0" smtClean="0">
                <a:latin typeface="Arial" pitchFamily="34" charset="0"/>
                <a:cs typeface="Arial" pitchFamily="34" charset="0"/>
              </a:rPr>
              <a:t>μεταβλητότητα της αξίας του χαρτοφυλακίου τίτλων)</a:t>
            </a:r>
          </a:p>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Πιστωτικοί κίνδυνοι</a:t>
            </a:r>
          </a:p>
          <a:p>
            <a:pPr marL="868680" lvl="1" indent="-283464" fontAlgn="auto">
              <a:spcAft>
                <a:spcPts val="0"/>
              </a:spcAft>
              <a:buFont typeface="Wingdings 2"/>
              <a:buNone/>
              <a:defRPr/>
            </a:pPr>
            <a:r>
              <a:rPr lang="el-GR" dirty="0" smtClean="0">
                <a:latin typeface="Arial" pitchFamily="34" charset="0"/>
                <a:cs typeface="Arial" pitchFamily="34" charset="0"/>
              </a:rPr>
              <a:t>	(</a:t>
            </a:r>
            <a:r>
              <a:rPr lang="el-GR" sz="2000" i="1" dirty="0" smtClean="0">
                <a:latin typeface="Arial" pitchFamily="34" charset="0"/>
                <a:cs typeface="Arial" pitchFamily="34" charset="0"/>
              </a:rPr>
              <a:t>αδυναμία αποπληρωμής υποχρεώσεων)</a:t>
            </a:r>
          </a:p>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Κίνδυνοι ρευστότητας</a:t>
            </a:r>
          </a:p>
          <a:p>
            <a:pPr marL="868680" lvl="1" indent="-283464" fontAlgn="auto">
              <a:spcAft>
                <a:spcPts val="0"/>
              </a:spcAft>
              <a:buFont typeface="Wingdings 2"/>
              <a:buNone/>
              <a:defRPr/>
            </a:pPr>
            <a:r>
              <a:rPr lang="el-GR" dirty="0" smtClean="0">
                <a:latin typeface="Arial" pitchFamily="34" charset="0"/>
                <a:cs typeface="Arial" pitchFamily="34" charset="0"/>
              </a:rPr>
              <a:t> 	</a:t>
            </a:r>
            <a:r>
              <a:rPr lang="el-GR" sz="2100" dirty="0" smtClean="0">
                <a:latin typeface="Arial" pitchFamily="34" charset="0"/>
                <a:cs typeface="Arial" pitchFamily="34" charset="0"/>
              </a:rPr>
              <a:t>(</a:t>
            </a:r>
            <a:r>
              <a:rPr lang="el-GR" sz="2100" i="1" dirty="0" smtClean="0">
                <a:latin typeface="Arial" pitchFamily="34" charset="0"/>
                <a:cs typeface="Arial" pitchFamily="34" charset="0"/>
              </a:rPr>
              <a:t>αδυναμία εισφοράς επαρκών δανείων σε πελάτες λόγω έλλειψης επαρκών διαθεσίμων )</a:t>
            </a:r>
          </a:p>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Λειτουργικοί κίνδυνοι</a:t>
            </a:r>
          </a:p>
          <a:p>
            <a:pPr marL="868680" lvl="1" indent="-283464" fontAlgn="auto">
              <a:spcAft>
                <a:spcPts val="0"/>
              </a:spcAft>
              <a:buFont typeface="Wingdings 2"/>
              <a:buNone/>
              <a:defRPr/>
            </a:pPr>
            <a:r>
              <a:rPr lang="el-GR" sz="2100" dirty="0" smtClean="0">
                <a:latin typeface="Arial" pitchFamily="34" charset="0"/>
                <a:cs typeface="Arial" pitchFamily="34" charset="0"/>
              </a:rPr>
              <a:t>	</a:t>
            </a:r>
            <a:r>
              <a:rPr lang="el-GR" sz="2100" i="1" dirty="0" smtClean="0">
                <a:latin typeface="Arial" pitchFamily="34" charset="0"/>
                <a:cs typeface="Arial" pitchFamily="34" charset="0"/>
              </a:rPr>
              <a:t>(αναποτελεσματικότητα στον έλεγχο του κόστους, απάτες, ανθρώπινα λάθη)</a:t>
            </a:r>
          </a:p>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Νομικοί κίνδυνοι</a:t>
            </a:r>
          </a:p>
          <a:p>
            <a:pPr marL="1133856" lvl="2" fontAlgn="auto">
              <a:spcAft>
                <a:spcPts val="0"/>
              </a:spcAft>
              <a:buFont typeface="Wingdings"/>
              <a:buNone/>
              <a:defRPr/>
            </a:pPr>
            <a:r>
              <a:rPr lang="el-GR" sz="2100" i="1" dirty="0" smtClean="0">
                <a:latin typeface="Arial" pitchFamily="34" charset="0"/>
                <a:cs typeface="Arial" pitchFamily="34" charset="0"/>
              </a:rPr>
              <a:t>(αλλαγές θεσμικού πλαισίου)</a:t>
            </a:r>
          </a:p>
          <a:p>
            <a:pPr marL="548640" indent="-411480"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Κίνδυνοι μεταβολής των επιτοκίων</a:t>
            </a:r>
          </a:p>
          <a:p>
            <a:pPr marL="1133856" lvl="2" fontAlgn="auto">
              <a:spcAft>
                <a:spcPts val="0"/>
              </a:spcAft>
              <a:buFont typeface="Wingdings"/>
              <a:buNone/>
              <a:defRPr/>
            </a:pPr>
            <a:r>
              <a:rPr lang="el-GR" i="1" dirty="0" smtClean="0">
                <a:latin typeface="Arial" pitchFamily="34" charset="0"/>
                <a:cs typeface="Arial" pitchFamily="34" charset="0"/>
              </a:rPr>
              <a:t>(το κόστος των καταθέσεων είναι σχετικά υψηλό, ενώ οι αποδόσεις των δανείων σχετικά χαμηλές)</a:t>
            </a:r>
          </a:p>
          <a:p>
            <a:pPr marL="868680" lvl="1" indent="-283464" fontAlgn="auto">
              <a:spcAft>
                <a:spcPts val="0"/>
              </a:spcAft>
              <a:buFont typeface="Wingdings 2"/>
              <a:buNone/>
              <a:defRPr/>
            </a:pPr>
            <a:endParaRPr lang="el-GR" dirty="0"/>
          </a:p>
        </p:txBody>
      </p:sp>
    </p:spTree>
  </p:cSld>
  <p:clrMapOvr>
    <a:masterClrMapping/>
  </p:clrMapOvr>
  <p:transition>
    <p:cover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par>
                          <p:cTn id="14" fill="hold">
                            <p:stCondLst>
                              <p:cond delay="1000"/>
                            </p:stCondLst>
                            <p:childTnLst>
                              <p:par>
                                <p:cTn id="15" presetID="2" presetClass="entr" presetSubtype="9" fill="hold"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8" dur="500" fill="hold"/>
                                        <p:tgtEl>
                                          <p:spTgt spid="3">
                                            <p:txEl>
                                              <p:pRg st="0" end="0"/>
                                            </p:txEl>
                                          </p:spTgt>
                                        </p:tgtEl>
                                        <p:attrNameLst>
                                          <p:attrName>ppt_y</p:attrName>
                                        </p:attrNameLst>
                                      </p:cBhvr>
                                      <p:tavLst>
                                        <p:tav tm="0">
                                          <p:val>
                                            <p:strVal val="0-#ppt_h/2"/>
                                          </p:val>
                                        </p:tav>
                                        <p:tav tm="100000">
                                          <p:val>
                                            <p:strVal val="#ppt_y"/>
                                          </p:val>
                                        </p:tav>
                                      </p:tavLst>
                                    </p:anim>
                                  </p:childTnLst>
                                </p:cTn>
                              </p:par>
                              <p:par>
                                <p:cTn id="19" presetID="2" presetClass="entr" presetSubtype="9" fill="hold" nodeType="withEffect">
                                  <p:stCondLst>
                                    <p:cond delay="0"/>
                                  </p:stCondLst>
                                  <p:childTnLst>
                                    <p:set>
                                      <p:cBhvr>
                                        <p:cTn id="20" dur="1" fill="hold">
                                          <p:stCondLst>
                                            <p:cond delay="0"/>
                                          </p:stCondLst>
                                        </p:cTn>
                                        <p:tgtEl>
                                          <p:spTgt spid="3">
                                            <p:txEl>
                                              <p:pRg st="1" end="1"/>
                                            </p:txEl>
                                          </p:spTgt>
                                        </p:tgtEl>
                                        <p:attrNameLst>
                                          <p:attrName>style.visibility</p:attrName>
                                        </p:attrNameLst>
                                      </p:cBhvr>
                                      <p:to>
                                        <p:strVal val="visible"/>
                                      </p:to>
                                    </p:set>
                                    <p:anim calcmode="lin" valueType="num">
                                      <p:cBhvr additive="base">
                                        <p:cTn id="21" dur="5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3">
                                            <p:txEl>
                                              <p:pRg st="1" end="1"/>
                                            </p:txEl>
                                          </p:spTgt>
                                        </p:tgtEl>
                                        <p:attrNameLst>
                                          <p:attrName>ppt_y</p:attrName>
                                        </p:attrNameLst>
                                      </p:cBhvr>
                                      <p:tavLst>
                                        <p:tav tm="0">
                                          <p:val>
                                            <p:strVal val="0-#ppt_h/2"/>
                                          </p:val>
                                        </p:tav>
                                        <p:tav tm="100000">
                                          <p:val>
                                            <p:strVal val="#ppt_y"/>
                                          </p:val>
                                        </p:tav>
                                      </p:tavLst>
                                    </p:anim>
                                  </p:childTnLst>
                                </p:cTn>
                              </p:par>
                            </p:childTnLst>
                          </p:cTn>
                        </p:par>
                        <p:par>
                          <p:cTn id="23" fill="hold">
                            <p:stCondLst>
                              <p:cond delay="1500"/>
                            </p:stCondLst>
                            <p:childTnLst>
                              <p:par>
                                <p:cTn id="24" presetID="2" presetClass="entr" presetSubtype="3" fill="hold" nodeType="after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1+#ppt_w/2"/>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par>
                          <p:cTn id="32" fill="hold">
                            <p:stCondLst>
                              <p:cond delay="2000"/>
                            </p:stCondLst>
                            <p:childTnLst>
                              <p:par>
                                <p:cTn id="33" presetID="2" presetClass="entr" presetSubtype="12" fill="hold" nodeType="afterEffect">
                                  <p:stCondLst>
                                    <p:cond delay="0"/>
                                  </p:stCondLst>
                                  <p:childTnLst>
                                    <p:set>
                                      <p:cBhvr>
                                        <p:cTn id="34" dur="1" fill="hold">
                                          <p:stCondLst>
                                            <p:cond delay="0"/>
                                          </p:stCondLst>
                                        </p:cTn>
                                        <p:tgtEl>
                                          <p:spTgt spid="3">
                                            <p:txEl>
                                              <p:pRg st="4" end="4"/>
                                            </p:txEl>
                                          </p:spTgt>
                                        </p:tgtEl>
                                        <p:attrNameLst>
                                          <p:attrName>style.visibility</p:attrName>
                                        </p:attrNameLst>
                                      </p:cBhvr>
                                      <p:to>
                                        <p:strVal val="visible"/>
                                      </p:to>
                                    </p:set>
                                    <p:anim calcmode="lin" valueType="num">
                                      <p:cBhvr additive="base">
                                        <p:cTn id="35" dur="5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36"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0"/>
                                  </p:stCondLst>
                                  <p:childTnLst>
                                    <p:set>
                                      <p:cBhvr>
                                        <p:cTn id="38" dur="1" fill="hold">
                                          <p:stCondLst>
                                            <p:cond delay="0"/>
                                          </p:stCondLst>
                                        </p:cTn>
                                        <p:tgtEl>
                                          <p:spTgt spid="3">
                                            <p:txEl>
                                              <p:pRg st="5" end="5"/>
                                            </p:txEl>
                                          </p:spTgt>
                                        </p:tgtEl>
                                        <p:attrNameLst>
                                          <p:attrName>style.visibility</p:attrName>
                                        </p:attrNameLst>
                                      </p:cBhvr>
                                      <p:to>
                                        <p:strVal val="visible"/>
                                      </p:to>
                                    </p:set>
                                    <p:anim calcmode="lin" valueType="num">
                                      <p:cBhvr additive="base">
                                        <p:cTn id="39" dur="5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40"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par>
                          <p:cTn id="41" fill="hold">
                            <p:stCondLst>
                              <p:cond delay="2500"/>
                            </p:stCondLst>
                            <p:childTnLst>
                              <p:par>
                                <p:cTn id="42" presetID="2" presetClass="entr" presetSubtype="6" fill="hold" nodeType="after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500" fill="hold"/>
                                        <p:tgtEl>
                                          <p:spTgt spid="3">
                                            <p:txEl>
                                              <p:pRg st="6" end="6"/>
                                            </p:txEl>
                                          </p:spTgt>
                                        </p:tgtEl>
                                        <p:attrNameLst>
                                          <p:attrName>ppt_x</p:attrName>
                                        </p:attrNameLst>
                                      </p:cBhvr>
                                      <p:tavLst>
                                        <p:tav tm="0">
                                          <p:val>
                                            <p:strVal val="1+#ppt_w/2"/>
                                          </p:val>
                                        </p:tav>
                                        <p:tav tm="100000">
                                          <p:val>
                                            <p:strVal val="#ppt_x"/>
                                          </p:val>
                                        </p:tav>
                                      </p:tavLst>
                                    </p:anim>
                                    <p:anim calcmode="lin" valueType="num">
                                      <p:cBhvr additive="base">
                                        <p:cTn id="45" dur="500" fill="hold"/>
                                        <p:tgtEl>
                                          <p:spTgt spid="3">
                                            <p:txEl>
                                              <p:pRg st="6" end="6"/>
                                            </p:txEl>
                                          </p:spTgt>
                                        </p:tgtEl>
                                        <p:attrNameLst>
                                          <p:attrName>ppt_y</p:attrName>
                                        </p:attrNameLst>
                                      </p:cBhvr>
                                      <p:tavLst>
                                        <p:tav tm="0">
                                          <p:val>
                                            <p:strVal val="1+#ppt_h/2"/>
                                          </p:val>
                                        </p:tav>
                                        <p:tav tm="100000">
                                          <p:val>
                                            <p:strVal val="#ppt_y"/>
                                          </p:val>
                                        </p:tav>
                                      </p:tavLst>
                                    </p:anim>
                                  </p:childTnLst>
                                </p:cTn>
                              </p:par>
                              <p:par>
                                <p:cTn id="46" presetID="2" presetClass="entr" presetSubtype="6" fill="hold" nodeType="withEffect">
                                  <p:stCondLst>
                                    <p:cond delay="0"/>
                                  </p:stCondLst>
                                  <p:childTnLst>
                                    <p:set>
                                      <p:cBhvr>
                                        <p:cTn id="47" dur="1" fill="hold">
                                          <p:stCondLst>
                                            <p:cond delay="0"/>
                                          </p:stCondLst>
                                        </p:cTn>
                                        <p:tgtEl>
                                          <p:spTgt spid="3">
                                            <p:txEl>
                                              <p:pRg st="7" end="7"/>
                                            </p:txEl>
                                          </p:spTgt>
                                        </p:tgtEl>
                                        <p:attrNameLst>
                                          <p:attrName>style.visibility</p:attrName>
                                        </p:attrNameLst>
                                      </p:cBhvr>
                                      <p:to>
                                        <p:strVal val="visible"/>
                                      </p:to>
                                    </p:set>
                                    <p:anim calcmode="lin" valueType="num">
                                      <p:cBhvr additive="base">
                                        <p:cTn id="48" dur="500" fill="hold"/>
                                        <p:tgtEl>
                                          <p:spTgt spid="3">
                                            <p:txEl>
                                              <p:pRg st="7" end="7"/>
                                            </p:txEl>
                                          </p:spTgt>
                                        </p:tgtEl>
                                        <p:attrNameLst>
                                          <p:attrName>ppt_x</p:attrName>
                                        </p:attrNameLst>
                                      </p:cBhvr>
                                      <p:tavLst>
                                        <p:tav tm="0">
                                          <p:val>
                                            <p:strVal val="1+#ppt_w/2"/>
                                          </p:val>
                                        </p:tav>
                                        <p:tav tm="100000">
                                          <p:val>
                                            <p:strVal val="#ppt_x"/>
                                          </p:val>
                                        </p:tav>
                                      </p:tavLst>
                                    </p:anim>
                                    <p:anim calcmode="lin" valueType="num">
                                      <p:cBhvr additive="base">
                                        <p:cTn id="49"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par>
                          <p:cTn id="50" fill="hold">
                            <p:stCondLst>
                              <p:cond delay="3000"/>
                            </p:stCondLst>
                            <p:childTnLst>
                              <p:par>
                                <p:cTn id="51" presetID="2" presetClass="entr" presetSubtype="9" fill="hold" nodeType="afterEffect">
                                  <p:stCondLst>
                                    <p:cond delay="0"/>
                                  </p:stCondLst>
                                  <p:childTnLst>
                                    <p:set>
                                      <p:cBhvr>
                                        <p:cTn id="52" dur="1" fill="hold">
                                          <p:stCondLst>
                                            <p:cond delay="0"/>
                                          </p:stCondLst>
                                        </p:cTn>
                                        <p:tgtEl>
                                          <p:spTgt spid="3">
                                            <p:txEl>
                                              <p:pRg st="8" end="8"/>
                                            </p:txEl>
                                          </p:spTgt>
                                        </p:tgtEl>
                                        <p:attrNameLst>
                                          <p:attrName>style.visibility</p:attrName>
                                        </p:attrNameLst>
                                      </p:cBhvr>
                                      <p:to>
                                        <p:strVal val="visible"/>
                                      </p:to>
                                    </p:set>
                                    <p:anim calcmode="lin" valueType="num">
                                      <p:cBhvr additive="base">
                                        <p:cTn id="53" dur="5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4" dur="500" fill="hold"/>
                                        <p:tgtEl>
                                          <p:spTgt spid="3">
                                            <p:txEl>
                                              <p:pRg st="8" end="8"/>
                                            </p:txEl>
                                          </p:spTgt>
                                        </p:tgtEl>
                                        <p:attrNameLst>
                                          <p:attrName>ppt_y</p:attrName>
                                        </p:attrNameLst>
                                      </p:cBhvr>
                                      <p:tavLst>
                                        <p:tav tm="0">
                                          <p:val>
                                            <p:strVal val="0-#ppt_h/2"/>
                                          </p:val>
                                        </p:tav>
                                        <p:tav tm="100000">
                                          <p:val>
                                            <p:strVal val="#ppt_y"/>
                                          </p:val>
                                        </p:tav>
                                      </p:tavLst>
                                    </p:anim>
                                  </p:childTnLst>
                                </p:cTn>
                              </p:par>
                              <p:par>
                                <p:cTn id="55" presetID="2" presetClass="entr" presetSubtype="9" fill="hold" nodeType="with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 calcmode="lin" valueType="num">
                                      <p:cBhvr additive="base">
                                        <p:cTn id="57" dur="500" fill="hold"/>
                                        <p:tgtEl>
                                          <p:spTgt spid="3">
                                            <p:txEl>
                                              <p:pRg st="9" end="9"/>
                                            </p:txEl>
                                          </p:spTgt>
                                        </p:tgtEl>
                                        <p:attrNameLst>
                                          <p:attrName>ppt_x</p:attrName>
                                        </p:attrNameLst>
                                      </p:cBhvr>
                                      <p:tavLst>
                                        <p:tav tm="0">
                                          <p:val>
                                            <p:strVal val="0-#ppt_w/2"/>
                                          </p:val>
                                        </p:tav>
                                        <p:tav tm="100000">
                                          <p:val>
                                            <p:strVal val="#ppt_x"/>
                                          </p:val>
                                        </p:tav>
                                      </p:tavLst>
                                    </p:anim>
                                    <p:anim calcmode="lin" valueType="num">
                                      <p:cBhvr additive="base">
                                        <p:cTn id="58" dur="500" fill="hold"/>
                                        <p:tgtEl>
                                          <p:spTgt spid="3">
                                            <p:txEl>
                                              <p:pRg st="9" end="9"/>
                                            </p:txEl>
                                          </p:spTgt>
                                        </p:tgtEl>
                                        <p:attrNameLst>
                                          <p:attrName>ppt_y</p:attrName>
                                        </p:attrNameLst>
                                      </p:cBhvr>
                                      <p:tavLst>
                                        <p:tav tm="0">
                                          <p:val>
                                            <p:strVal val="0-#ppt_h/2"/>
                                          </p:val>
                                        </p:tav>
                                        <p:tav tm="100000">
                                          <p:val>
                                            <p:strVal val="#ppt_y"/>
                                          </p:val>
                                        </p:tav>
                                      </p:tavLst>
                                    </p:anim>
                                  </p:childTnLst>
                                </p:cTn>
                              </p:par>
                            </p:childTnLst>
                          </p:cTn>
                        </p:par>
                        <p:par>
                          <p:cTn id="59" fill="hold">
                            <p:stCondLst>
                              <p:cond delay="3500"/>
                            </p:stCondLst>
                            <p:childTnLst>
                              <p:par>
                                <p:cTn id="60" presetID="2" presetClass="entr" presetSubtype="6" fill="hold" nodeType="after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 calcmode="lin" valueType="num">
                                      <p:cBhvr additive="base">
                                        <p:cTn id="62" dur="500" fill="hold"/>
                                        <p:tgtEl>
                                          <p:spTgt spid="3">
                                            <p:txEl>
                                              <p:pRg st="10" end="10"/>
                                            </p:txEl>
                                          </p:spTgt>
                                        </p:tgtEl>
                                        <p:attrNameLst>
                                          <p:attrName>ppt_x</p:attrName>
                                        </p:attrNameLst>
                                      </p:cBhvr>
                                      <p:tavLst>
                                        <p:tav tm="0">
                                          <p:val>
                                            <p:strVal val="1+#ppt_w/2"/>
                                          </p:val>
                                        </p:tav>
                                        <p:tav tm="100000">
                                          <p:val>
                                            <p:strVal val="#ppt_x"/>
                                          </p:val>
                                        </p:tav>
                                      </p:tavLst>
                                    </p:anim>
                                    <p:anim calcmode="lin" valueType="num">
                                      <p:cBhvr additive="base">
                                        <p:cTn id="63" dur="500" fill="hold"/>
                                        <p:tgtEl>
                                          <p:spTgt spid="3">
                                            <p:txEl>
                                              <p:pRg st="10" end="10"/>
                                            </p:txEl>
                                          </p:spTgt>
                                        </p:tgtEl>
                                        <p:attrNameLst>
                                          <p:attrName>ppt_y</p:attrName>
                                        </p:attrNameLst>
                                      </p:cBhvr>
                                      <p:tavLst>
                                        <p:tav tm="0">
                                          <p:val>
                                            <p:strVal val="1+#ppt_h/2"/>
                                          </p:val>
                                        </p:tav>
                                        <p:tav tm="100000">
                                          <p:val>
                                            <p:strVal val="#ppt_y"/>
                                          </p:val>
                                        </p:tav>
                                      </p:tavLst>
                                    </p:anim>
                                  </p:childTnLst>
                                </p:cTn>
                              </p:par>
                              <p:par>
                                <p:cTn id="64" presetID="2" presetClass="entr" presetSubtype="6" fill="hold" nodeType="withEffect">
                                  <p:stCondLst>
                                    <p:cond delay="0"/>
                                  </p:stCondLst>
                                  <p:childTnLst>
                                    <p:set>
                                      <p:cBhvr>
                                        <p:cTn id="65" dur="1" fill="hold">
                                          <p:stCondLst>
                                            <p:cond delay="0"/>
                                          </p:stCondLst>
                                        </p:cTn>
                                        <p:tgtEl>
                                          <p:spTgt spid="3">
                                            <p:txEl>
                                              <p:pRg st="11" end="11"/>
                                            </p:txEl>
                                          </p:spTgt>
                                        </p:tgtEl>
                                        <p:attrNameLst>
                                          <p:attrName>style.visibility</p:attrName>
                                        </p:attrNameLst>
                                      </p:cBhvr>
                                      <p:to>
                                        <p:strVal val="visible"/>
                                      </p:to>
                                    </p:set>
                                    <p:anim calcmode="lin" valueType="num">
                                      <p:cBhvr additive="base">
                                        <p:cTn id="66" dur="500" fill="hold"/>
                                        <p:tgtEl>
                                          <p:spTgt spid="3">
                                            <p:txEl>
                                              <p:pRg st="11" end="11"/>
                                            </p:txEl>
                                          </p:spTgt>
                                        </p:tgtEl>
                                        <p:attrNameLst>
                                          <p:attrName>ppt_x</p:attrName>
                                        </p:attrNameLst>
                                      </p:cBhvr>
                                      <p:tavLst>
                                        <p:tav tm="0">
                                          <p:val>
                                            <p:strVal val="1+#ppt_w/2"/>
                                          </p:val>
                                        </p:tav>
                                        <p:tav tm="100000">
                                          <p:val>
                                            <p:strVal val="#ppt_x"/>
                                          </p:val>
                                        </p:tav>
                                      </p:tavLst>
                                    </p:anim>
                                    <p:anim calcmode="lin" valueType="num">
                                      <p:cBhvr additive="base">
                                        <p:cTn id="67"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fontAlgn="auto">
              <a:spcAft>
                <a:spcPts val="0"/>
              </a:spcAft>
              <a:defRPr/>
            </a:pPr>
            <a:r>
              <a:rPr lang="en-US" dirty="0" err="1" smtClean="0">
                <a:solidFill>
                  <a:srgbClr val="C00000"/>
                </a:solidFill>
              </a:rPr>
              <a:t>i</a:t>
            </a:r>
            <a:r>
              <a:rPr lang="en-US" dirty="0" smtClean="0">
                <a:solidFill>
                  <a:srgbClr val="C00000"/>
                </a:solidFill>
              </a:rPr>
              <a:t>. H </a:t>
            </a:r>
            <a:r>
              <a:rPr lang="el-GR" dirty="0" smtClean="0">
                <a:solidFill>
                  <a:srgbClr val="C00000"/>
                </a:solidFill>
              </a:rPr>
              <a:t>ζήτηση</a:t>
            </a:r>
            <a:endParaRPr lang="el-GR" dirty="0">
              <a:solidFill>
                <a:srgbClr val="C00000"/>
              </a:solidFill>
            </a:endParaRPr>
          </a:p>
        </p:txBody>
      </p:sp>
      <p:sp>
        <p:nvSpPr>
          <p:cNvPr id="3" name="2 - Θέση περιεχομένου"/>
          <p:cNvSpPr>
            <a:spLocks noGrp="1"/>
          </p:cNvSpPr>
          <p:nvPr>
            <p:ph idx="1"/>
          </p:nvPr>
        </p:nvSpPr>
        <p:spPr>
          <a:xfrm>
            <a:off x="395288" y="1412875"/>
            <a:ext cx="8229600" cy="5184775"/>
          </a:xfrm>
        </p:spPr>
        <p:txBody>
          <a:bodyPr>
            <a:normAutofit fontScale="85000" lnSpcReduction="20000"/>
          </a:bodyPr>
          <a:lstStyle/>
          <a:p>
            <a:pPr marL="548640" indent="-411480" algn="just" fontAlgn="auto">
              <a:lnSpc>
                <a:spcPct val="150000"/>
              </a:lnSpc>
              <a:spcAft>
                <a:spcPts val="0"/>
              </a:spcAft>
              <a:buClr>
                <a:schemeClr val="tx1">
                  <a:shade val="95000"/>
                </a:schemeClr>
              </a:buClr>
              <a:buFont typeface="Wingdings 2"/>
              <a:buBlip>
                <a:blip r:embed="rId2"/>
              </a:buBlip>
              <a:defRPr/>
            </a:pPr>
            <a:r>
              <a:rPr lang="en-US" sz="2800" dirty="0" smtClean="0">
                <a:latin typeface="Arial" pitchFamily="34" charset="0"/>
                <a:cs typeface="Arial" pitchFamily="34" charset="0"/>
              </a:rPr>
              <a:t>H </a:t>
            </a:r>
            <a:r>
              <a:rPr lang="el-GR" sz="2800" dirty="0" smtClean="0">
                <a:latin typeface="Arial" pitchFamily="34" charset="0"/>
                <a:cs typeface="Arial" pitchFamily="34" charset="0"/>
              </a:rPr>
              <a:t>ζήτηση χρηματοπιστωτικών υπηρεσιών συσχετίζεται αρνητικά με την τιμή τους, οπότε και η καμπύλη τους έχει αρνητική κλίση.</a:t>
            </a:r>
          </a:p>
          <a:p>
            <a:pPr marL="548640" indent="-411480" algn="just" fontAlgn="auto">
              <a:lnSpc>
                <a:spcPct val="150000"/>
              </a:lnSpc>
              <a:spcAft>
                <a:spcPts val="0"/>
              </a:spcAft>
              <a:buClr>
                <a:schemeClr val="tx1">
                  <a:shade val="95000"/>
                </a:schemeClr>
              </a:buClr>
              <a:buFont typeface="Wingdings 2"/>
              <a:buBlip>
                <a:blip r:embed="rId2"/>
              </a:buBlip>
              <a:defRPr/>
            </a:pPr>
            <a:r>
              <a:rPr lang="el-GR" sz="2800" dirty="0" smtClean="0">
                <a:latin typeface="Arial" pitchFamily="34" charset="0"/>
                <a:cs typeface="Arial" pitchFamily="34" charset="0"/>
              </a:rPr>
              <a:t>Ως ελαστικότητα ζήτησης ορίζεται η μεταβλητότητα των ζητούμενων ποσοτήτων έναντι των μεταβολών της τιμής της. Η μεταβλητότητα αυτή εκφράζεται με το συντελεστή ελαστικότητας ζήτησης που αποτελεί το λόγο : Ε = </a:t>
            </a:r>
            <a:r>
              <a:rPr lang="en-US" sz="2800" dirty="0" smtClean="0">
                <a:latin typeface="Arial" pitchFamily="34" charset="0"/>
                <a:cs typeface="Arial" pitchFamily="34" charset="0"/>
              </a:rPr>
              <a:t>dQ/</a:t>
            </a:r>
            <a:r>
              <a:rPr lang="en-US" sz="2800" dirty="0" err="1" smtClean="0">
                <a:latin typeface="Arial" pitchFamily="34" charset="0"/>
                <a:cs typeface="Arial" pitchFamily="34" charset="0"/>
              </a:rPr>
              <a:t>dP</a:t>
            </a:r>
            <a:r>
              <a:rPr lang="el-GR" sz="2800" dirty="0" smtClean="0">
                <a:latin typeface="Arial" pitchFamily="34" charset="0"/>
                <a:cs typeface="Arial" pitchFamily="34" charset="0"/>
              </a:rPr>
              <a:t>.</a:t>
            </a:r>
          </a:p>
          <a:p>
            <a:pPr marL="548640" indent="-411480" algn="just" fontAlgn="auto">
              <a:lnSpc>
                <a:spcPct val="150000"/>
              </a:lnSpc>
              <a:spcAft>
                <a:spcPts val="0"/>
              </a:spcAft>
              <a:buClr>
                <a:schemeClr val="tx1">
                  <a:shade val="95000"/>
                </a:schemeClr>
              </a:buClr>
              <a:buFont typeface="Wingdings 2"/>
              <a:buBlip>
                <a:blip r:embed="rId2"/>
              </a:buBlip>
              <a:defRPr/>
            </a:pPr>
            <a:r>
              <a:rPr lang="el-GR" sz="2800" dirty="0" smtClean="0">
                <a:latin typeface="Arial" pitchFamily="34" charset="0"/>
                <a:cs typeface="Arial" pitchFamily="34" charset="0"/>
              </a:rPr>
              <a:t>Η σχέση τιμής και ποσότητας κατά τη ζήτηση, φαίνεται στα διαγράμματα που ακολουθούν:</a:t>
            </a:r>
          </a:p>
          <a:p>
            <a:pPr marL="548640" indent="-411480" algn="just" fontAlgn="auto">
              <a:spcAft>
                <a:spcPts val="0"/>
              </a:spcAft>
              <a:buClr>
                <a:schemeClr val="tx1">
                  <a:shade val="95000"/>
                </a:schemeClr>
              </a:buClr>
              <a:buFont typeface="Wingdings 2"/>
              <a:buNone/>
              <a:defRPr/>
            </a:pPr>
            <a:endParaRPr lang="el-GR" dirty="0" smtClean="0"/>
          </a:p>
          <a:p>
            <a:pPr marL="548640" indent="-411480" algn="just" fontAlgn="auto">
              <a:spcAft>
                <a:spcPts val="0"/>
              </a:spcAft>
              <a:buClr>
                <a:schemeClr val="tx1">
                  <a:shade val="95000"/>
                </a:schemeClr>
              </a:buClr>
              <a:buFont typeface="Wingdings 2"/>
              <a:buBlip>
                <a:blip r:embed="rId2"/>
              </a:buBlip>
              <a:defRPr/>
            </a:pPr>
            <a:endParaRPr lang="el-GR" dirty="0"/>
          </a:p>
        </p:txBody>
      </p:sp>
      <p:sp>
        <p:nvSpPr>
          <p:cNvPr id="4" name="3 - TextBox"/>
          <p:cNvSpPr txBox="1">
            <a:spLocks noChangeArrowheads="1"/>
          </p:cNvSpPr>
          <p:nvPr/>
        </p:nvSpPr>
        <p:spPr bwMode="auto">
          <a:xfrm>
            <a:off x="179388" y="260350"/>
            <a:ext cx="2305050" cy="831850"/>
          </a:xfrm>
          <a:prstGeom prst="rect">
            <a:avLst/>
          </a:prstGeom>
          <a:noFill/>
          <a:ln w="28575">
            <a:solidFill>
              <a:srgbClr val="C00000"/>
            </a:solidFill>
            <a:miter lim="800000"/>
            <a:headEnd/>
            <a:tailEnd/>
          </a:ln>
        </p:spPr>
        <p:txBody>
          <a:bodyPr>
            <a:spAutoFit/>
          </a:bodyPr>
          <a:lstStyle/>
          <a:p>
            <a:r>
              <a:rPr lang="el-GR" sz="2400" b="1">
                <a:latin typeface="Times New Roman" pitchFamily="18" charset="0"/>
              </a:rPr>
              <a:t>ΕΞΩΤΕΡΙΚΟΙ</a:t>
            </a:r>
          </a:p>
          <a:p>
            <a:r>
              <a:rPr lang="el-GR" sz="2400" b="1">
                <a:latin typeface="Times New Roman" pitchFamily="18" charset="0"/>
              </a:rPr>
              <a:t>ΠΑΡΑΓΟΝΤΕΣ</a:t>
            </a:r>
          </a:p>
        </p:txBody>
      </p:sp>
    </p:spTree>
  </p:cSld>
  <p:clrMapOvr>
    <a:masterClrMapping/>
  </p:clrMapOvr>
  <p:transition>
    <p:plus/>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385" decel="100000"/>
                                        <p:tgtEl>
                                          <p:spTgt spid="2"/>
                                        </p:tgtEl>
                                      </p:cBhvr>
                                    </p:animEffect>
                                    <p:animScale>
                                      <p:cBhvr>
                                        <p:cTn id="13" dur="385" decel="100000"/>
                                        <p:tgtEl>
                                          <p:spTgt spid="2"/>
                                        </p:tgtEl>
                                      </p:cBhvr>
                                      <p:from x="10000" y="10000"/>
                                      <p:to x="200000" y="450000"/>
                                    </p:animScale>
                                    <p:animScale>
                                      <p:cBhvr>
                                        <p:cTn id="14" dur="615" accel="100000" fill="hold">
                                          <p:stCondLst>
                                            <p:cond delay="385"/>
                                          </p:stCondLst>
                                        </p:cTn>
                                        <p:tgtEl>
                                          <p:spTgt spid="2"/>
                                        </p:tgtEl>
                                      </p:cBhvr>
                                      <p:from x="200000" y="450000"/>
                                      <p:to x="100000" y="100000"/>
                                    </p:animScale>
                                    <p:set>
                                      <p:cBhvr>
                                        <p:cTn id="15" dur="385" fill="hold"/>
                                        <p:tgtEl>
                                          <p:spTgt spid="2"/>
                                        </p:tgtEl>
                                        <p:attrNameLst>
                                          <p:attrName>ppt_x</p:attrName>
                                        </p:attrNameLst>
                                      </p:cBhvr>
                                      <p:to>
                                        <p:strVal val="(0.5)"/>
                                      </p:to>
                                    </p:set>
                                    <p:anim from="(0.5)" to="(#ppt_x)" calcmode="lin" valueType="num">
                                      <p:cBhvr>
                                        <p:cTn id="16" dur="615" accel="100000" fill="hold">
                                          <p:stCondLst>
                                            <p:cond delay="385"/>
                                          </p:stCondLst>
                                        </p:cTn>
                                        <p:tgtEl>
                                          <p:spTgt spid="2"/>
                                        </p:tgtEl>
                                        <p:attrNameLst>
                                          <p:attrName>ppt_x</p:attrName>
                                        </p:attrNameLst>
                                      </p:cBhvr>
                                    </p:anim>
                                    <p:set>
                                      <p:cBhvr>
                                        <p:cTn id="17" dur="385" fill="hold"/>
                                        <p:tgtEl>
                                          <p:spTgt spid="2"/>
                                        </p:tgtEl>
                                        <p:attrNameLst>
                                          <p:attrName>ppt_y</p:attrName>
                                        </p:attrNameLst>
                                      </p:cBhvr>
                                      <p:to>
                                        <p:strVal val="(#ppt_y+0.4)"/>
                                      </p:to>
                                    </p:set>
                                    <p:anim from="(#ppt_y+0.4)" to="(#ppt_y)" calcmode="lin" valueType="num">
                                      <p:cBhvr>
                                        <p:cTn id="18" dur="615" accel="100000" fill="hold">
                                          <p:stCondLst>
                                            <p:cond delay="385"/>
                                          </p:stCondLst>
                                        </p:cTn>
                                        <p:tgtEl>
                                          <p:spTgt spid="2"/>
                                        </p:tgtEl>
                                        <p:attrNameLst>
                                          <p:attrName>ppt_y</p:attrName>
                                        </p:attrNameLst>
                                      </p:cBhvr>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3">
                                            <p:txEl>
                                              <p:pRg st="0" end="0"/>
                                            </p:txEl>
                                          </p:spTgt>
                                        </p:tgtEl>
                                        <p:attrNameLst>
                                          <p:attrName>style.visibility</p:attrName>
                                        </p:attrNameLst>
                                      </p:cBhvr>
                                      <p:to>
                                        <p:strVal val="visible"/>
                                      </p:to>
                                    </p:set>
                                    <p:anim calcmode="lin" valueType="num">
                                      <p:cBhvr additive="base">
                                        <p:cTn id="2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3">
                                            <p:txEl>
                                              <p:pRg st="1" end="1"/>
                                            </p:txEl>
                                          </p:spTgt>
                                        </p:tgtEl>
                                        <p:attrNameLst>
                                          <p:attrName>style.visibility</p:attrName>
                                        </p:attrNameLst>
                                      </p:cBhvr>
                                      <p:to>
                                        <p:strVal val="visible"/>
                                      </p:to>
                                    </p:set>
                                    <p:anim calcmode="lin" valueType="num">
                                      <p:cBhvr additive="base">
                                        <p:cTn id="2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3">
                                            <p:txEl>
                                              <p:pRg st="2" end="2"/>
                                            </p:txEl>
                                          </p:spTgt>
                                        </p:tgtEl>
                                        <p:attrNameLst>
                                          <p:attrName>style.visibility</p:attrName>
                                        </p:attrNameLst>
                                      </p:cBhvr>
                                      <p:to>
                                        <p:strVal val="visible"/>
                                      </p:to>
                                    </p:set>
                                    <p:anim calcmode="lin" valueType="num">
                                      <p:cBhvr additive="base">
                                        <p:cTn id="3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3 - Θέση περιεχομένου" descr="Χωρίς τίτλο.jpg"/>
          <p:cNvPicPr>
            <a:picLocks noGrp="1" noChangeAspect="1"/>
          </p:cNvPicPr>
          <p:nvPr>
            <p:ph idx="1"/>
          </p:nvPr>
        </p:nvPicPr>
        <p:blipFill>
          <a:blip r:embed="rId2" cstate="print"/>
          <a:srcRect/>
          <a:stretch>
            <a:fillRect/>
          </a:stretch>
        </p:blipFill>
        <p:spPr>
          <a:xfrm>
            <a:off x="611188" y="260350"/>
            <a:ext cx="7853362" cy="4032250"/>
          </a:xfrm>
        </p:spPr>
      </p:pic>
      <p:sp>
        <p:nvSpPr>
          <p:cNvPr id="3" name="2 - TextBox"/>
          <p:cNvSpPr txBox="1">
            <a:spLocks noChangeArrowheads="1"/>
          </p:cNvSpPr>
          <p:nvPr/>
        </p:nvSpPr>
        <p:spPr bwMode="auto">
          <a:xfrm>
            <a:off x="468313" y="4941888"/>
            <a:ext cx="7920037" cy="922337"/>
          </a:xfrm>
          <a:prstGeom prst="rect">
            <a:avLst/>
          </a:prstGeom>
          <a:noFill/>
          <a:ln w="9525">
            <a:noFill/>
            <a:miter lim="800000"/>
            <a:headEnd/>
            <a:tailEnd/>
          </a:ln>
        </p:spPr>
        <p:txBody>
          <a:bodyPr>
            <a:spAutoFit/>
          </a:bodyPr>
          <a:lstStyle/>
          <a:p>
            <a:pPr algn="just">
              <a:buFontTx/>
              <a:buBlip>
                <a:blip r:embed="rId3"/>
              </a:buBlip>
            </a:pPr>
            <a:r>
              <a:rPr lang="el-GR">
                <a:cs typeface="Arial" charset="0"/>
              </a:rPr>
              <a:t>  Η σωστή εκτίμηση των ελαστικοτήτων ζήτησης κάθε είδους δανείου και προσφοράς κάθε κατηγορίας καταθέσεων είναι απαραίτητη για την τιμολόγησή τους.</a:t>
            </a:r>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heckerboard(across)">
                                      <p:cBhvr>
                                        <p:cTn id="7" dur="500"/>
                                        <p:tgtEl>
                                          <p:spTgt spid="4"/>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2000" fill="hold"/>
                                        <p:tgtEl>
                                          <p:spTgt spid="3"/>
                                        </p:tgtEl>
                                        <p:attrNameLst>
                                          <p:attrName>ppt_x</p:attrName>
                                        </p:attrNameLst>
                                      </p:cBhvr>
                                      <p:tavLst>
                                        <p:tav tm="0">
                                          <p:val>
                                            <p:strVal val="#ppt_x"/>
                                          </p:val>
                                        </p:tav>
                                        <p:tav tm="100000">
                                          <p:val>
                                            <p:strVal val="#ppt_x"/>
                                          </p:val>
                                        </p:tav>
                                      </p:tavLst>
                                    </p:anim>
                                    <p:anim calcmode="lin" valueType="num">
                                      <p:cBhvr additive="base">
                                        <p:cTn id="12" dur="20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l-GR" dirty="0" smtClean="0">
                <a:solidFill>
                  <a:srgbClr val="C00000"/>
                </a:solidFill>
              </a:rPr>
              <a:t>Τιμολόγηση τραπεζικής διαμεσολάβησης</a:t>
            </a:r>
            <a:endParaRPr lang="el-GR" dirty="0">
              <a:solidFill>
                <a:srgbClr val="C00000"/>
              </a:solidFill>
            </a:endParaRPr>
          </a:p>
        </p:txBody>
      </p:sp>
      <p:sp>
        <p:nvSpPr>
          <p:cNvPr id="3" name="2 - Θέση περιεχομένου"/>
          <p:cNvSpPr>
            <a:spLocks noGrp="1"/>
          </p:cNvSpPr>
          <p:nvPr>
            <p:ph idx="1"/>
          </p:nvPr>
        </p:nvSpPr>
        <p:spPr/>
        <p:txBody>
          <a:bodyPr/>
          <a:lstStyle/>
          <a:p>
            <a:pPr algn="just">
              <a:buFont typeface="Wingdings 2" pitchFamily="18" charset="2"/>
              <a:buBlip>
                <a:blip r:embed="rId2"/>
              </a:buBlip>
            </a:pPr>
            <a:r>
              <a:rPr lang="el-GR" sz="2400" smtClean="0">
                <a:latin typeface="Arial" charset="0"/>
                <a:cs typeface="Arial" charset="0"/>
              </a:rPr>
              <a:t>Διαμορφώνεται από το συσχετισμό της προσφοράς με τη ζήτηση δανειακών κεφαλαίων και την προσφορά καταθέσεων.</a:t>
            </a: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p:txBody>
      </p:sp>
      <p:pic>
        <p:nvPicPr>
          <p:cNvPr id="5" name="4 - Εικόνα" descr="Χωρίς τίτλο.jpg"/>
          <p:cNvPicPr>
            <a:picLocks noChangeAspect="1"/>
          </p:cNvPicPr>
          <p:nvPr/>
        </p:nvPicPr>
        <p:blipFill>
          <a:blip r:embed="rId3" cstate="print"/>
          <a:srcRect/>
          <a:stretch>
            <a:fillRect/>
          </a:stretch>
        </p:blipFill>
        <p:spPr bwMode="auto">
          <a:xfrm>
            <a:off x="611188" y="2781300"/>
            <a:ext cx="7993062" cy="3813175"/>
          </a:xfrm>
          <a:prstGeom prst="rect">
            <a:avLst/>
          </a:prstGeom>
          <a:noFill/>
          <a:ln w="9525">
            <a:noFill/>
            <a:miter lim="800000"/>
            <a:headEnd/>
            <a:tailEnd/>
          </a:ln>
        </p:spPr>
      </p:pic>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0" fill="hold">
                            <p:stCondLst>
                              <p:cond delay="1000"/>
                            </p:stCondLst>
                            <p:childTnLst>
                              <p:par>
                                <p:cTn id="21" presetID="20" presetClass="entr" presetSubtype="0"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edge">
                                      <p:cBhvr>
                                        <p:cTn id="2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n-US" dirty="0" smtClean="0">
                <a:solidFill>
                  <a:srgbClr val="C00000"/>
                </a:solidFill>
                <a:latin typeface="Arial" pitchFamily="34" charset="0"/>
                <a:cs typeface="Arial" pitchFamily="34" charset="0"/>
              </a:rPr>
              <a:t>ii</a:t>
            </a:r>
            <a:r>
              <a:rPr lang="en-US" sz="3600" dirty="0" smtClean="0">
                <a:solidFill>
                  <a:srgbClr val="C00000"/>
                </a:solidFill>
                <a:latin typeface="Arial" pitchFamily="34" charset="0"/>
                <a:cs typeface="Arial" pitchFamily="34" charset="0"/>
              </a:rPr>
              <a:t>.  </a:t>
            </a:r>
            <a:r>
              <a:rPr lang="el-GR" sz="3600" dirty="0" smtClean="0">
                <a:solidFill>
                  <a:srgbClr val="C00000"/>
                </a:solidFill>
                <a:cs typeface="Arial" pitchFamily="34" charset="0"/>
              </a:rPr>
              <a:t>Τα μη χρηματικά κόστη για τον πελάτη</a:t>
            </a:r>
            <a:br>
              <a:rPr lang="el-GR" sz="3600" dirty="0" smtClean="0">
                <a:solidFill>
                  <a:srgbClr val="C00000"/>
                </a:solidFill>
                <a:cs typeface="Arial" pitchFamily="34" charset="0"/>
              </a:rPr>
            </a:br>
            <a:r>
              <a:rPr lang="el-GR" sz="3600" dirty="0" smtClean="0">
                <a:solidFill>
                  <a:srgbClr val="C00000"/>
                </a:solidFill>
                <a:cs typeface="Arial" pitchFamily="34" charset="0"/>
              </a:rPr>
              <a:t>επηρεάζονται από:</a:t>
            </a:r>
            <a:endParaRPr lang="el-GR" sz="3600" dirty="0">
              <a:solidFill>
                <a:srgbClr val="C00000"/>
              </a:solidFill>
              <a:cs typeface="Arial" pitchFamily="34" charset="0"/>
            </a:endParaRPr>
          </a:p>
        </p:txBody>
      </p:sp>
      <p:sp>
        <p:nvSpPr>
          <p:cNvPr id="3" name="2 - Θέση περιεχομένου"/>
          <p:cNvSpPr>
            <a:spLocks noGrp="1"/>
          </p:cNvSpPr>
          <p:nvPr>
            <p:ph idx="1"/>
          </p:nvPr>
        </p:nvSpPr>
        <p:spPr>
          <a:xfrm>
            <a:off x="457200" y="1600200"/>
            <a:ext cx="8229600" cy="3413125"/>
          </a:xfrm>
        </p:spPr>
        <p:txBody>
          <a:bodyPr/>
          <a:lstStyle/>
          <a:p>
            <a:pPr algn="just">
              <a:buFont typeface="Wingdings 2" pitchFamily="18" charset="2"/>
              <a:buBlip>
                <a:blip r:embed="rId2"/>
              </a:buBlip>
            </a:pPr>
            <a:r>
              <a:rPr lang="el-GR" sz="2400" smtClean="0">
                <a:latin typeface="Arial" charset="0"/>
                <a:cs typeface="Arial" charset="0"/>
              </a:rPr>
              <a:t>Κόστος απώλειας χρόνου σε αναμονή για την παροχή της υπηρεσίας</a:t>
            </a:r>
          </a:p>
          <a:p>
            <a:pPr algn="just">
              <a:buFont typeface="Wingdings 2" pitchFamily="18" charset="2"/>
              <a:buBlip>
                <a:blip r:embed="rId2"/>
              </a:buBlip>
            </a:pPr>
            <a:r>
              <a:rPr lang="el-GR" sz="2400" smtClean="0">
                <a:latin typeface="Arial" charset="0"/>
                <a:cs typeface="Arial" charset="0"/>
              </a:rPr>
              <a:t>Κόστος αναζήτησης νέου προϊόντος από τον ίδιο ή από άλλο χρηματοπιστωτικό οργανισμό</a:t>
            </a:r>
          </a:p>
          <a:p>
            <a:pPr algn="just">
              <a:buFont typeface="Wingdings 2" pitchFamily="18" charset="2"/>
              <a:buBlip>
                <a:blip r:embed="rId2"/>
              </a:buBlip>
            </a:pPr>
            <a:r>
              <a:rPr lang="el-GR" sz="2400" smtClean="0">
                <a:latin typeface="Arial" charset="0"/>
                <a:cs typeface="Arial" charset="0"/>
              </a:rPr>
              <a:t>Ψυχικό κόστος από την παροχή της υπηρεσίας (λόγω έλλειψης κατανόησης ενός νέου χρηματοπιστωτικού προϊόντος)</a:t>
            </a:r>
          </a:p>
          <a:p>
            <a:pPr algn="just">
              <a:buFont typeface="Wingdings 2" pitchFamily="18" charset="2"/>
              <a:buBlip>
                <a:blip r:embed="rId2"/>
              </a:buBlip>
            </a:pPr>
            <a:r>
              <a:rPr lang="el-GR" sz="2400" smtClean="0">
                <a:latin typeface="Arial" charset="0"/>
                <a:cs typeface="Arial" charset="0"/>
              </a:rPr>
              <a:t>Κόστος από τη δυσκολία πρόσβασης στην υπηρεσία</a:t>
            </a:r>
          </a:p>
          <a:p>
            <a:pPr>
              <a:buFont typeface="Wingdings 2" pitchFamily="18" charset="2"/>
              <a:buNone/>
            </a:pPr>
            <a:endParaRPr lang="el-GR" sz="2400" smtClean="0">
              <a:latin typeface="Arial" charset="0"/>
              <a:cs typeface="Arial" charset="0"/>
            </a:endParaRPr>
          </a:p>
          <a:p>
            <a:pPr>
              <a:buFont typeface="Wingdings 2" pitchFamily="18" charset="2"/>
              <a:buNone/>
            </a:pPr>
            <a:endParaRPr lang="el-GR" sz="2400" smtClean="0">
              <a:latin typeface="Arial" charset="0"/>
              <a:cs typeface="Arial" charset="0"/>
            </a:endParaRPr>
          </a:p>
          <a:p>
            <a:pPr lvl="2">
              <a:buFont typeface="Wingdings" pitchFamily="2" charset="2"/>
              <a:buBlip>
                <a:blip r:embed="rId2"/>
              </a:buBlip>
            </a:pPr>
            <a:endParaRPr lang="el-GR" smtClean="0">
              <a:latin typeface="Arial" charset="0"/>
              <a:cs typeface="Arial" charset="0"/>
            </a:endParaRPr>
          </a:p>
          <a:p>
            <a:pPr>
              <a:buFont typeface="Wingdings 2" pitchFamily="18" charset="2"/>
              <a:buBlip>
                <a:blip r:embed="rId2"/>
              </a:buBlip>
            </a:pPr>
            <a:endParaRPr lang="el-GR" smtClean="0">
              <a:latin typeface="Arial" charset="0"/>
              <a:cs typeface="Arial" charset="0"/>
            </a:endParaRPr>
          </a:p>
        </p:txBody>
      </p:sp>
      <p:sp>
        <p:nvSpPr>
          <p:cNvPr id="4" name="3 - TextBox"/>
          <p:cNvSpPr txBox="1">
            <a:spLocks noChangeArrowheads="1"/>
          </p:cNvSpPr>
          <p:nvPr/>
        </p:nvSpPr>
        <p:spPr bwMode="auto">
          <a:xfrm>
            <a:off x="250825" y="5084763"/>
            <a:ext cx="8569325" cy="1570037"/>
          </a:xfrm>
          <a:prstGeom prst="rect">
            <a:avLst/>
          </a:prstGeom>
          <a:noFill/>
          <a:ln w="9525">
            <a:noFill/>
            <a:miter lim="800000"/>
            <a:headEnd/>
            <a:tailEnd/>
          </a:ln>
        </p:spPr>
        <p:txBody>
          <a:bodyPr>
            <a:spAutoFit/>
          </a:bodyPr>
          <a:lstStyle/>
          <a:p>
            <a:pPr algn="just">
              <a:buFontTx/>
              <a:buBlip>
                <a:blip r:embed="rId3"/>
              </a:buBlip>
            </a:pPr>
            <a:r>
              <a:rPr lang="el-GR">
                <a:cs typeface="Arial" charset="0"/>
              </a:rPr>
              <a:t>  </a:t>
            </a:r>
            <a:r>
              <a:rPr lang="el-GR" sz="2400">
                <a:cs typeface="Arial" charset="0"/>
              </a:rPr>
              <a:t>Οι υπηρεσίες που προσφέρουν εξοικονόμηση χρόνου και ευκολία έχουν μεγαλύτερη αξία για τους πολυάσχολους καταναλωτές και πρέπει να λαμβάνονται υπόψη στην τιμολογιακή πολιτική.</a:t>
            </a:r>
          </a:p>
        </p:txBody>
      </p:sp>
    </p:spTree>
  </p:cSld>
  <p:clrMapOvr>
    <a:masterClrMapping/>
  </p:clrMapOvr>
  <p:transition>
    <p:push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par>
                          <p:cTn id="14" fill="hold">
                            <p:stCondLst>
                              <p:cond delay="1000"/>
                            </p:stCondLst>
                            <p:childTnLst>
                              <p:par>
                                <p:cTn id="15" presetID="2" presetClass="entr" presetSubtype="8" fill="hold"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8" fill="hold"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8" fill="hold"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28"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par>
                          <p:cTn id="29" fill="hold">
                            <p:stCondLst>
                              <p:cond delay="4000"/>
                            </p:stCondLst>
                            <p:childTnLst>
                              <p:par>
                                <p:cTn id="30" presetID="2" presetClass="entr" presetSubtype="8" fill="hold" nodeType="after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33"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4"/>
                                        </p:tgtEl>
                                        <p:attrNameLst>
                                          <p:attrName>style.visibility</p:attrName>
                                        </p:attrNameLst>
                                      </p:cBhvr>
                                      <p:to>
                                        <p:strVal val="visible"/>
                                      </p:to>
                                    </p:set>
                                    <p:anim calcmode="lin" valueType="num">
                                      <p:cBhvr additive="base">
                                        <p:cTn id="38" dur="500" fill="hold"/>
                                        <p:tgtEl>
                                          <p:spTgt spid="4"/>
                                        </p:tgtEl>
                                        <p:attrNameLst>
                                          <p:attrName>ppt_x</p:attrName>
                                        </p:attrNameLst>
                                      </p:cBhvr>
                                      <p:tavLst>
                                        <p:tav tm="0">
                                          <p:val>
                                            <p:strVal val="#ppt_x"/>
                                          </p:val>
                                        </p:tav>
                                        <p:tav tm="100000">
                                          <p:val>
                                            <p:strVal val="#ppt_x"/>
                                          </p:val>
                                        </p:tav>
                                      </p:tavLst>
                                    </p:anim>
                                    <p:anim calcmode="lin" valueType="num">
                                      <p:cBhvr additive="base">
                                        <p:cTn id="3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 Τίτλος"/>
          <p:cNvSpPr>
            <a:spLocks noGrp="1"/>
          </p:cNvSpPr>
          <p:nvPr>
            <p:ph type="title"/>
          </p:nvPr>
        </p:nvSpPr>
        <p:spPr/>
        <p:txBody>
          <a:bodyPr/>
          <a:lstStyle/>
          <a:p>
            <a:pPr fontAlgn="auto">
              <a:spcAft>
                <a:spcPts val="0"/>
              </a:spcAft>
              <a:defRPr/>
            </a:pPr>
            <a:r>
              <a:rPr lang="en-US" dirty="0" smtClean="0">
                <a:solidFill>
                  <a:srgbClr val="C00000"/>
                </a:solidFill>
                <a:latin typeface="Arial" pitchFamily="34" charset="0"/>
                <a:cs typeface="Arial" pitchFamily="34" charset="0"/>
              </a:rPr>
              <a:t>iii.  </a:t>
            </a:r>
            <a:r>
              <a:rPr lang="el-GR" dirty="0" smtClean="0">
                <a:solidFill>
                  <a:srgbClr val="C00000"/>
                </a:solidFill>
                <a:cs typeface="Arial" pitchFamily="34" charset="0"/>
              </a:rPr>
              <a:t>Οι ανταγωνιστές</a:t>
            </a:r>
            <a:endParaRPr lang="el-GR" dirty="0">
              <a:solidFill>
                <a:srgbClr val="C00000"/>
              </a:solidFill>
              <a:cs typeface="Arial" pitchFamily="34" charset="0"/>
            </a:endParaRPr>
          </a:p>
        </p:txBody>
      </p:sp>
      <p:sp>
        <p:nvSpPr>
          <p:cNvPr id="3" name="2 - Θέση περιεχομένου"/>
          <p:cNvSpPr>
            <a:spLocks noGrp="1"/>
          </p:cNvSpPr>
          <p:nvPr>
            <p:ph idx="1"/>
          </p:nvPr>
        </p:nvSpPr>
        <p:spPr/>
        <p:txBody>
          <a:bodyPr>
            <a:normAutofit fontScale="92500" lnSpcReduction="20000"/>
          </a:bodyPr>
          <a:lstStyle/>
          <a:p>
            <a:pPr algn="just">
              <a:lnSpc>
                <a:spcPct val="150000"/>
              </a:lnSpc>
              <a:buFont typeface="Wingdings 2" pitchFamily="18" charset="2"/>
              <a:buBlip>
                <a:blip r:embed="rId2"/>
              </a:buBlip>
            </a:pPr>
            <a:r>
              <a:rPr lang="el-GR" smtClean="0">
                <a:latin typeface="Arial" charset="0"/>
                <a:cs typeface="Arial" charset="0"/>
              </a:rPr>
              <a:t>Σε αγορές με μεγάλο ανταγωνισμό, όπως οι χρηματοπιστωτικές, είναι τελείως απαραίτητο να λαμβάνεται σοβαρά υπόψη στη λήψη αποφάσεων για τη διαμόρφωση της τιμολογιακής πολιτικής η τιμολογιακή πολιτική που ακολουθεί καθένας από τους ανταγωνιστές.</a:t>
            </a:r>
          </a:p>
        </p:txBody>
      </p:sp>
    </p:spTree>
  </p:cSld>
  <p:clrMapOvr>
    <a:masterClrMapping/>
  </p:clrMapOvr>
  <p:transition>
    <p:push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85" decel="100000"/>
                                        <p:tgtEl>
                                          <p:spTgt spid="4"/>
                                        </p:tgtEl>
                                      </p:cBhvr>
                                    </p:animEffect>
                                    <p:animScale>
                                      <p:cBhvr>
                                        <p:cTn id="8" dur="385" decel="100000"/>
                                        <p:tgtEl>
                                          <p:spTgt spid="4"/>
                                        </p:tgtEl>
                                      </p:cBhvr>
                                      <p:from x="10000" y="10000"/>
                                      <p:to x="200000" y="450000"/>
                                    </p:animScale>
                                    <p:animScale>
                                      <p:cBhvr>
                                        <p:cTn id="9" dur="615" accel="100000" fill="hold">
                                          <p:stCondLst>
                                            <p:cond delay="385"/>
                                          </p:stCondLst>
                                        </p:cTn>
                                        <p:tgtEl>
                                          <p:spTgt spid="4"/>
                                        </p:tgtEl>
                                      </p:cBhvr>
                                      <p:from x="200000" y="450000"/>
                                      <p:to x="100000" y="100000"/>
                                    </p:animScale>
                                    <p:set>
                                      <p:cBhvr>
                                        <p:cTn id="10" dur="385" fill="hold"/>
                                        <p:tgtEl>
                                          <p:spTgt spid="4"/>
                                        </p:tgtEl>
                                        <p:attrNameLst>
                                          <p:attrName>ppt_x</p:attrName>
                                        </p:attrNameLst>
                                      </p:cBhvr>
                                      <p:to>
                                        <p:strVal val="(0.5)"/>
                                      </p:to>
                                    </p:set>
                                    <p:anim from="(0.5)" to="(#ppt_x)" calcmode="lin" valueType="num">
                                      <p:cBhvr>
                                        <p:cTn id="11" dur="615" accel="100000" fill="hold">
                                          <p:stCondLst>
                                            <p:cond delay="385"/>
                                          </p:stCondLst>
                                        </p:cTn>
                                        <p:tgtEl>
                                          <p:spTgt spid="4"/>
                                        </p:tgtEl>
                                        <p:attrNameLst>
                                          <p:attrName>ppt_x</p:attrName>
                                        </p:attrNameLst>
                                      </p:cBhvr>
                                    </p:anim>
                                    <p:set>
                                      <p:cBhvr>
                                        <p:cTn id="12" dur="385" fill="hold"/>
                                        <p:tgtEl>
                                          <p:spTgt spid="4"/>
                                        </p:tgtEl>
                                        <p:attrNameLst>
                                          <p:attrName>ppt_y</p:attrName>
                                        </p:attrNameLst>
                                      </p:cBhvr>
                                      <p:to>
                                        <p:strVal val="(#ppt_y+0.4)"/>
                                      </p:to>
                                    </p:set>
                                    <p:anim from="(#ppt_y+0.4)" to="(#ppt_y)" calcmode="lin" valueType="num">
                                      <p:cBhvr>
                                        <p:cTn id="13" dur="615" accel="100000" fill="hold">
                                          <p:stCondLst>
                                            <p:cond delay="385"/>
                                          </p:stCondLst>
                                        </p:cTn>
                                        <p:tgtEl>
                                          <p:spTgt spid="4"/>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9" presetClass="entr" presetSubtype="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dissolve">
                                      <p:cBhvr>
                                        <p:cTn id="18"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a:bodyPr>
          <a:lstStyle/>
          <a:p>
            <a:pPr fontAlgn="auto">
              <a:spcAft>
                <a:spcPts val="0"/>
              </a:spcAft>
              <a:defRPr/>
            </a:pPr>
            <a:r>
              <a:rPr lang="en-US" dirty="0" smtClean="0">
                <a:solidFill>
                  <a:srgbClr val="C00000"/>
                </a:solidFill>
                <a:latin typeface="Arial" pitchFamily="34" charset="0"/>
                <a:cs typeface="Arial" pitchFamily="34" charset="0"/>
              </a:rPr>
              <a:t>iv.  </a:t>
            </a:r>
            <a:r>
              <a:rPr lang="el-GR" dirty="0" smtClean="0">
                <a:solidFill>
                  <a:srgbClr val="C00000"/>
                </a:solidFill>
                <a:cs typeface="Arial" pitchFamily="34" charset="0"/>
              </a:rPr>
              <a:t>Άλλοι εξωτερικοί παράγοντες</a:t>
            </a:r>
            <a:endParaRPr lang="el-GR" dirty="0">
              <a:solidFill>
                <a:srgbClr val="C00000"/>
              </a:solidFill>
            </a:endParaRPr>
          </a:p>
        </p:txBody>
      </p:sp>
      <p:sp>
        <p:nvSpPr>
          <p:cNvPr id="3" name="2 - Θέση περιεχομένου"/>
          <p:cNvSpPr>
            <a:spLocks noGrp="1"/>
          </p:cNvSpPr>
          <p:nvPr>
            <p:ph idx="1"/>
          </p:nvPr>
        </p:nvSpPr>
        <p:spPr/>
        <p:txBody>
          <a:bodyPr>
            <a:normAutofit fontScale="77500" lnSpcReduction="20000"/>
          </a:bodyPr>
          <a:lstStyle/>
          <a:p>
            <a:pPr marL="548640" indent="-411480" algn="just" fontAlgn="auto">
              <a:lnSpc>
                <a:spcPct val="150000"/>
              </a:lnSpc>
              <a:spcAft>
                <a:spcPts val="0"/>
              </a:spcAft>
              <a:buClr>
                <a:schemeClr val="tx1">
                  <a:shade val="95000"/>
                </a:schemeClr>
              </a:buClr>
              <a:buFont typeface="Wingdings 2"/>
              <a:buBlip>
                <a:blip r:embed="rId2"/>
              </a:buBlip>
              <a:defRPr/>
            </a:pPr>
            <a:r>
              <a:rPr lang="el-GR" b="1" dirty="0" smtClean="0">
                <a:latin typeface="Arial" pitchFamily="34" charset="0"/>
                <a:cs typeface="Arial" pitchFamily="34" charset="0"/>
              </a:rPr>
              <a:t>Το θεσμικό πλαίσιο </a:t>
            </a:r>
            <a:r>
              <a:rPr lang="el-GR" dirty="0" smtClean="0">
                <a:latin typeface="Arial" pitchFamily="34" charset="0"/>
                <a:cs typeface="Arial" pitchFamily="34" charset="0"/>
              </a:rPr>
              <a:t>που ακολουθείται σε κάθε χώρα.</a:t>
            </a:r>
          </a:p>
          <a:p>
            <a:pPr marL="548640" indent="-411480" algn="just" fontAlgn="auto">
              <a:lnSpc>
                <a:spcPct val="150000"/>
              </a:lnSpc>
              <a:spcAft>
                <a:spcPts val="0"/>
              </a:spcAft>
              <a:buClr>
                <a:schemeClr val="tx1">
                  <a:shade val="95000"/>
                </a:schemeClr>
              </a:buClr>
              <a:buFont typeface="Wingdings 2"/>
              <a:buBlip>
                <a:blip r:embed="rId2"/>
              </a:buBlip>
              <a:defRPr/>
            </a:pPr>
            <a:r>
              <a:rPr lang="el-GR" b="1" dirty="0" smtClean="0">
                <a:latin typeface="Arial" pitchFamily="34" charset="0"/>
                <a:cs typeface="Arial" pitchFamily="34" charset="0"/>
              </a:rPr>
              <a:t>Οι μεσάζοντες </a:t>
            </a:r>
            <a:r>
              <a:rPr lang="el-GR" dirty="0" smtClean="0">
                <a:latin typeface="Arial" pitchFamily="34" charset="0"/>
                <a:cs typeface="Arial" pitchFamily="34" charset="0"/>
              </a:rPr>
              <a:t>που επιβαρύνουν την τελική τιμή με τις προμήθειές τους (π.χ. τράπεζες, ασφαλιστικές εταιρίες).</a:t>
            </a:r>
          </a:p>
          <a:p>
            <a:pPr marL="548640" indent="-411480" algn="just" fontAlgn="auto">
              <a:lnSpc>
                <a:spcPct val="150000"/>
              </a:lnSpc>
              <a:spcAft>
                <a:spcPts val="0"/>
              </a:spcAft>
              <a:buClr>
                <a:schemeClr val="tx1">
                  <a:shade val="95000"/>
                </a:schemeClr>
              </a:buClr>
              <a:buFont typeface="Wingdings 2"/>
              <a:buBlip>
                <a:blip r:embed="rId2"/>
              </a:buBlip>
              <a:defRPr/>
            </a:pPr>
            <a:r>
              <a:rPr lang="el-GR" b="1" dirty="0" smtClean="0">
                <a:latin typeface="Arial" pitchFamily="34" charset="0"/>
                <a:cs typeface="Arial" pitchFamily="34" charset="0"/>
              </a:rPr>
              <a:t>Προσδοκίες των μετόχων </a:t>
            </a:r>
            <a:r>
              <a:rPr lang="el-GR" dirty="0" smtClean="0">
                <a:latin typeface="Arial" pitchFamily="34" charset="0"/>
                <a:cs typeface="Arial" pitchFamily="34" charset="0"/>
              </a:rPr>
              <a:t>για μερίσματα ή για τη δημιουργία υπεραξίας με την επανεπένδυση των κερδών.</a:t>
            </a:r>
          </a:p>
          <a:p>
            <a:pPr marL="548640" indent="-411480" fontAlgn="auto">
              <a:spcAft>
                <a:spcPts val="0"/>
              </a:spcAft>
              <a:buClr>
                <a:schemeClr val="tx1">
                  <a:shade val="95000"/>
                </a:schemeClr>
              </a:buClr>
              <a:buFont typeface="Wingdings 2"/>
              <a:buBlip>
                <a:blip r:embed="rId2"/>
              </a:buBlip>
              <a:defRPr/>
            </a:pPr>
            <a:endParaRPr lang="el-GR" dirty="0">
              <a:latin typeface="Arial" pitchFamily="34" charset="0"/>
              <a:cs typeface="Arial" pitchFamily="34" charset="0"/>
            </a:endParaRPr>
          </a:p>
        </p:txBody>
      </p:sp>
    </p:spTree>
  </p:cSld>
  <p:clrMapOvr>
    <a:masterClrMapping/>
  </p:clrMapOvr>
  <p:transition>
    <p:cover dir="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4738538"/>
          </a:xfrm>
        </p:spPr>
        <p:txBody>
          <a:bodyPr/>
          <a:lstStyle/>
          <a:p>
            <a:pPr fontAlgn="auto">
              <a:spcAft>
                <a:spcPts val="0"/>
              </a:spcAft>
              <a:defRPr/>
            </a:pPr>
            <a:r>
              <a:rPr lang="el-GR" sz="7200" dirty="0" smtClean="0">
                <a:solidFill>
                  <a:srgbClr val="C00000"/>
                </a:solidFill>
              </a:rPr>
              <a:t>ΠΟΛΙΤΙΚΕΣ ΤΙΜΟΛΟΓΗΣΗΣ</a:t>
            </a:r>
            <a:endParaRPr lang="el-GR" sz="7200" dirty="0">
              <a:solidFill>
                <a:srgbClr val="C00000"/>
              </a:solidFill>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iterate type="lt">
                                    <p:tmPct val="5000"/>
                                  </p:iterate>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0" y="0"/>
            <a:ext cx="8892480" cy="1052736"/>
          </a:xfrm>
        </p:spPr>
        <p:txBody>
          <a:bodyPr/>
          <a:lstStyle/>
          <a:p>
            <a:pPr fontAlgn="auto">
              <a:spcAft>
                <a:spcPts val="0"/>
              </a:spcAft>
              <a:defRPr/>
            </a:pPr>
            <a:r>
              <a:rPr lang="el-GR" sz="3400" dirty="0" smtClean="0">
                <a:solidFill>
                  <a:srgbClr val="C00000"/>
                </a:solidFill>
              </a:rPr>
              <a:t>Πολιτικές τιμολόγησης με βάση τη ζήτηση</a:t>
            </a:r>
            <a:endParaRPr lang="el-GR" sz="3400" dirty="0">
              <a:solidFill>
                <a:srgbClr val="C00000"/>
              </a:solidFill>
            </a:endParaRPr>
          </a:p>
        </p:txBody>
      </p:sp>
      <p:sp>
        <p:nvSpPr>
          <p:cNvPr id="3" name="2 - Θέση περιεχομένου"/>
          <p:cNvSpPr>
            <a:spLocks noGrp="1"/>
          </p:cNvSpPr>
          <p:nvPr>
            <p:ph idx="1"/>
          </p:nvPr>
        </p:nvSpPr>
        <p:spPr>
          <a:xfrm>
            <a:off x="250825" y="981075"/>
            <a:ext cx="8569325" cy="5876925"/>
          </a:xfrm>
        </p:spPr>
        <p:txBody>
          <a:bodyPr/>
          <a:lstStyle/>
          <a:p>
            <a:pPr algn="just">
              <a:buFont typeface="Wingdings 2" pitchFamily="18" charset="2"/>
              <a:buNone/>
            </a:pPr>
            <a:r>
              <a:rPr lang="el-GR" b="1" smtClean="0">
                <a:latin typeface="Arial" charset="0"/>
                <a:cs typeface="Arial" charset="0"/>
              </a:rPr>
              <a:t>Α. Τιμές διείσδυσης για νέα προϊόντα και αποθάρρυνσης για παλιά προϊόντα :</a:t>
            </a:r>
          </a:p>
          <a:p>
            <a:pPr algn="just">
              <a:buFont typeface="Wingdings 2" pitchFamily="18" charset="2"/>
              <a:buBlip>
                <a:blip r:embed="rId2"/>
              </a:buBlip>
            </a:pPr>
            <a:r>
              <a:rPr lang="el-GR" sz="2500" smtClean="0">
                <a:latin typeface="Arial" charset="0"/>
                <a:cs typeface="Arial" charset="0"/>
              </a:rPr>
              <a:t>Σε ορισμένες περιπτώσεις οι τράπεζες κρίνουν σκόπιμο να τιμολογήσουν χαμηλά, ώστε να διεισδύσουν στο συντομότερο δυνατό χρονικό διάστημα στην αγορά και να επωφεληθούν αργότερα από τις οικονομίες κλίμακας.</a:t>
            </a:r>
          </a:p>
          <a:p>
            <a:pPr algn="just">
              <a:buFont typeface="Wingdings 2" pitchFamily="18" charset="2"/>
              <a:buBlip>
                <a:blip r:embed="rId2"/>
              </a:buBlip>
            </a:pPr>
            <a:r>
              <a:rPr lang="el-GR" sz="2500" smtClean="0">
                <a:latin typeface="Arial" charset="0"/>
                <a:cs typeface="Arial" charset="0"/>
              </a:rPr>
              <a:t>Η πολιτική αυτή ακολουθείται όταν:</a:t>
            </a:r>
          </a:p>
          <a:p>
            <a:pPr lvl="2" algn="just">
              <a:buFont typeface="Wingdings" pitchFamily="2" charset="2"/>
              <a:buBlip>
                <a:blip r:embed="rId3"/>
              </a:buBlip>
            </a:pPr>
            <a:r>
              <a:rPr lang="el-GR" sz="2000" smtClean="0">
                <a:latin typeface="Arial" charset="0"/>
                <a:cs typeface="Arial" charset="0"/>
              </a:rPr>
              <a:t>η ελαστικότητα ζήτησης είναι μεγάλη</a:t>
            </a:r>
          </a:p>
          <a:p>
            <a:pPr lvl="2" algn="just">
              <a:buFont typeface="Wingdings" pitchFamily="2" charset="2"/>
              <a:buBlip>
                <a:blip r:embed="rId3"/>
              </a:buBlip>
            </a:pPr>
            <a:r>
              <a:rPr lang="el-GR" sz="2000" smtClean="0">
                <a:latin typeface="Arial" charset="0"/>
                <a:cs typeface="Arial" charset="0"/>
              </a:rPr>
              <a:t>η αγορά στόχος αφορά μεγάλο ποσοστό του πληθυσμού</a:t>
            </a:r>
          </a:p>
          <a:p>
            <a:pPr lvl="2" algn="just">
              <a:buFont typeface="Wingdings" pitchFamily="2" charset="2"/>
              <a:buBlip>
                <a:blip r:embed="rId3"/>
              </a:buBlip>
            </a:pPr>
            <a:r>
              <a:rPr lang="el-GR" sz="2000" smtClean="0">
                <a:latin typeface="Arial" charset="0"/>
                <a:cs typeface="Arial" charset="0"/>
              </a:rPr>
              <a:t>υπάρχουν υποκατάστατα</a:t>
            </a:r>
          </a:p>
          <a:p>
            <a:pPr algn="just">
              <a:buFont typeface="Wingdings 2" pitchFamily="18" charset="2"/>
              <a:buBlip>
                <a:blip r:embed="rId2"/>
              </a:buBlip>
            </a:pPr>
            <a:r>
              <a:rPr lang="el-GR" sz="2500" smtClean="0">
                <a:latin typeface="Arial" charset="0"/>
                <a:cs typeface="Arial" charset="0"/>
              </a:rPr>
              <a:t>Οι χαμηλές τιμές διείσδυσης για προϊόντα που έχουν ήδη παλιώσει εντάσσονται σε μία πολιτική αποθάρρυνσης των ανταγωνιστών.</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6" presetID="2" presetClass="entr" presetSubtype="4" fill="hold" nodeType="with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 calcmode="lin" valueType="num">
                                      <p:cBhvr additive="base">
                                        <p:cTn id="2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3">
                                            <p:txEl>
                                              <p:pRg st="2" end="2"/>
                                            </p:txEl>
                                          </p:spTgt>
                                        </p:tgtEl>
                                        <p:attrNameLst>
                                          <p:attrName>ppt_y</p:attrName>
                                        </p:attrNameLst>
                                      </p:cBhvr>
                                      <p:tavLst>
                                        <p:tav tm="0">
                                          <p:val>
                                            <p:strVal val="1+#ppt_h/2"/>
                                          </p:val>
                                        </p:tav>
                                        <p:tav tm="100000">
                                          <p:val>
                                            <p:strVal val="#ppt_y"/>
                                          </p:val>
                                        </p:tav>
                                      </p:tavLst>
                                    </p:anim>
                                  </p:childTnLst>
                                </p:cTn>
                              </p:par>
                              <p:par>
                                <p:cTn id="30" presetID="2" presetClass="entr" presetSubtype="4" fill="hold" nodeType="withEffect">
                                  <p:stCondLst>
                                    <p:cond delay="0"/>
                                  </p:stCondLst>
                                  <p:childTnLst>
                                    <p:set>
                                      <p:cBhvr>
                                        <p:cTn id="31" dur="1" fill="hold">
                                          <p:stCondLst>
                                            <p:cond delay="0"/>
                                          </p:stCondLst>
                                        </p:cTn>
                                        <p:tgtEl>
                                          <p:spTgt spid="3">
                                            <p:txEl>
                                              <p:pRg st="3" end="3"/>
                                            </p:txEl>
                                          </p:spTgt>
                                        </p:tgtEl>
                                        <p:attrNameLst>
                                          <p:attrName>style.visibility</p:attrName>
                                        </p:attrNameLst>
                                      </p:cBhvr>
                                      <p:to>
                                        <p:strVal val="visible"/>
                                      </p:to>
                                    </p:set>
                                    <p:anim calcmode="lin" valueType="num">
                                      <p:cBhvr additive="base">
                                        <p:cTn id="3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4" presetID="2" presetClass="entr" presetSubtype="4" fill="hold" nodeType="withEffect">
                                  <p:stCondLst>
                                    <p:cond delay="0"/>
                                  </p:stCondLst>
                                  <p:childTnLst>
                                    <p:set>
                                      <p:cBhvr>
                                        <p:cTn id="35" dur="1" fill="hold">
                                          <p:stCondLst>
                                            <p:cond delay="0"/>
                                          </p:stCondLst>
                                        </p:cTn>
                                        <p:tgtEl>
                                          <p:spTgt spid="3">
                                            <p:txEl>
                                              <p:pRg st="4" end="4"/>
                                            </p:txEl>
                                          </p:spTgt>
                                        </p:tgtEl>
                                        <p:attrNameLst>
                                          <p:attrName>style.visibility</p:attrName>
                                        </p:attrNameLst>
                                      </p:cBhvr>
                                      <p:to>
                                        <p:strVal val="visible"/>
                                      </p:to>
                                    </p:set>
                                    <p:anim calcmode="lin" valueType="num">
                                      <p:cBhvr additive="base">
                                        <p:cTn id="3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4" end="4"/>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5" end="5"/>
                                            </p:txEl>
                                          </p:spTgt>
                                        </p:tgtEl>
                                        <p:attrNameLst>
                                          <p:attrName>style.visibility</p:attrName>
                                        </p:attrNameLst>
                                      </p:cBhvr>
                                      <p:to>
                                        <p:strVal val="visible"/>
                                      </p:to>
                                    </p:set>
                                    <p:anim calcmode="lin" valueType="num">
                                      <p:cBhvr additive="base">
                                        <p:cTn id="4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5" end="5"/>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6" end="6"/>
                                            </p:txEl>
                                          </p:spTgt>
                                        </p:tgtEl>
                                        <p:attrNameLst>
                                          <p:attrName>style.visibility</p:attrName>
                                        </p:attrNameLst>
                                      </p:cBhvr>
                                      <p:to>
                                        <p:strVal val="visible"/>
                                      </p:to>
                                    </p:set>
                                    <p:anim calcmode="lin" valueType="num">
                                      <p:cBhvr additive="base">
                                        <p:cTn id="4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548680"/>
            <a:ext cx="8229600" cy="1143000"/>
          </a:xfrm>
        </p:spPr>
        <p:txBody>
          <a:bodyPr>
            <a:normAutofit fontScale="90000"/>
          </a:bodyPr>
          <a:lstStyle/>
          <a:p>
            <a:pPr fontAlgn="auto">
              <a:spcAft>
                <a:spcPts val="0"/>
              </a:spcAft>
              <a:defRPr/>
            </a:pPr>
            <a:r>
              <a:rPr lang="el-GR" dirty="0" smtClean="0">
                <a:solidFill>
                  <a:srgbClr val="C00000"/>
                </a:solidFill>
              </a:rPr>
              <a:t>Τιμή είναι..</a:t>
            </a:r>
            <a:r>
              <a:rPr lang="en-US" dirty="0" smtClean="0">
                <a:solidFill>
                  <a:srgbClr val="C00000"/>
                </a:solidFill>
              </a:rPr>
              <a:t/>
            </a:r>
            <a:br>
              <a:rPr lang="en-US" dirty="0" smtClean="0">
                <a:solidFill>
                  <a:srgbClr val="C00000"/>
                </a:solidFill>
              </a:rPr>
            </a:br>
            <a:endParaRPr lang="el-GR" dirty="0">
              <a:solidFill>
                <a:srgbClr val="C00000"/>
              </a:solidFill>
            </a:endParaRPr>
          </a:p>
        </p:txBody>
      </p:sp>
      <p:sp>
        <p:nvSpPr>
          <p:cNvPr id="3" name="2 - Θέση περιεχομένου"/>
          <p:cNvSpPr>
            <a:spLocks noGrp="1"/>
          </p:cNvSpPr>
          <p:nvPr>
            <p:ph idx="1"/>
          </p:nvPr>
        </p:nvSpPr>
        <p:spPr>
          <a:xfrm>
            <a:off x="468313" y="1628775"/>
            <a:ext cx="8229600" cy="4032250"/>
          </a:xfrm>
        </p:spPr>
        <p:txBody>
          <a:bodyPr>
            <a:normAutofit fontScale="92500" lnSpcReduction="20000"/>
          </a:bodyPr>
          <a:lstStyle/>
          <a:p>
            <a:pPr marL="548640" indent="-411480" algn="just" fontAlgn="auto">
              <a:lnSpc>
                <a:spcPct val="150000"/>
              </a:lnSpc>
              <a:spcAft>
                <a:spcPts val="0"/>
              </a:spcAft>
              <a:buClr>
                <a:schemeClr val="tx1">
                  <a:shade val="95000"/>
                </a:schemeClr>
              </a:buClr>
              <a:buFont typeface="Wingdings 2"/>
              <a:buBlip>
                <a:blip r:embed="rId2"/>
              </a:buBlip>
              <a:defRPr/>
            </a:pPr>
            <a:r>
              <a:rPr lang="el-GR" i="1" dirty="0" smtClean="0">
                <a:latin typeface="+mj-lt"/>
              </a:rPr>
              <a:t>Η ανταλλακτική αξία ενός προϊόντος ή μίας υπηρεσίας εκφρασμένη σε χρηματικές μονάδες.</a:t>
            </a:r>
          </a:p>
          <a:p>
            <a:pPr marL="548640" indent="-411480" algn="just" fontAlgn="auto">
              <a:lnSpc>
                <a:spcPct val="150000"/>
              </a:lnSpc>
              <a:spcAft>
                <a:spcPts val="0"/>
              </a:spcAft>
              <a:buClr>
                <a:schemeClr val="tx1">
                  <a:shade val="95000"/>
                </a:schemeClr>
              </a:buClr>
              <a:buFont typeface="Wingdings 2"/>
              <a:buBlip>
                <a:blip r:embed="rId2"/>
              </a:buBlip>
              <a:defRPr/>
            </a:pPr>
            <a:r>
              <a:rPr lang="el-GR" i="1" dirty="0" smtClean="0">
                <a:latin typeface="+mj-lt"/>
              </a:rPr>
              <a:t> Το ύψος της εξαρτάται από το βαθμό κάλυψης των αναγκών του καταναλωτή.</a:t>
            </a:r>
          </a:p>
          <a:p>
            <a:pPr marL="548640" indent="-411480" algn="just" fontAlgn="auto">
              <a:lnSpc>
                <a:spcPct val="150000"/>
              </a:lnSpc>
              <a:spcAft>
                <a:spcPts val="0"/>
              </a:spcAft>
              <a:buClr>
                <a:schemeClr val="tx1">
                  <a:shade val="95000"/>
                </a:schemeClr>
              </a:buClr>
              <a:buFont typeface="Wingdings 2"/>
              <a:buBlip>
                <a:blip r:embed="rId2"/>
              </a:buBlip>
              <a:defRPr/>
            </a:pPr>
            <a:r>
              <a:rPr lang="el-GR" i="1" dirty="0" smtClean="0">
                <a:latin typeface="+mj-lt"/>
              </a:rPr>
              <a:t>Το μοναδικό στοιχείο του μίγματος Μάρκετινγκ που δημιουργεί έσοδα.</a:t>
            </a:r>
          </a:p>
          <a:p>
            <a:pPr marL="548640" indent="-411480" algn="just" fontAlgn="auto">
              <a:spcAft>
                <a:spcPts val="0"/>
              </a:spcAft>
              <a:buClr>
                <a:schemeClr val="tx1">
                  <a:shade val="95000"/>
                </a:schemeClr>
              </a:buClr>
              <a:buFont typeface="Wingdings 2"/>
              <a:buNone/>
              <a:defRPr/>
            </a:pPr>
            <a:endParaRPr lang="el-GR" dirty="0"/>
          </a:p>
        </p:txBody>
      </p:sp>
    </p:spTree>
  </p:cSld>
  <p:clrMapOvr>
    <a:masterClrMapping/>
  </p:clrMapOvr>
  <p:transition>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770" decel="100000"/>
                                        <p:tgtEl>
                                          <p:spTgt spid="2"/>
                                        </p:tgtEl>
                                      </p:cBhvr>
                                    </p:animEffect>
                                    <p:animScale>
                                      <p:cBhvr>
                                        <p:cTn id="8" dur="770" decel="100000"/>
                                        <p:tgtEl>
                                          <p:spTgt spid="2"/>
                                        </p:tgtEl>
                                      </p:cBhvr>
                                      <p:from x="10000" y="10000"/>
                                      <p:to x="200000" y="450000"/>
                                    </p:animScale>
                                    <p:animScale>
                                      <p:cBhvr>
                                        <p:cTn id="9" dur="1230" accel="100000" fill="hold">
                                          <p:stCondLst>
                                            <p:cond delay="770"/>
                                          </p:stCondLst>
                                        </p:cTn>
                                        <p:tgtEl>
                                          <p:spTgt spid="2"/>
                                        </p:tgtEl>
                                      </p:cBhvr>
                                      <p:from x="200000" y="450000"/>
                                      <p:to x="100000" y="100000"/>
                                    </p:animScale>
                                    <p:set>
                                      <p:cBhvr>
                                        <p:cTn id="10" dur="770" fill="hold"/>
                                        <p:tgtEl>
                                          <p:spTgt spid="2"/>
                                        </p:tgtEl>
                                        <p:attrNameLst>
                                          <p:attrName>ppt_x</p:attrName>
                                        </p:attrNameLst>
                                      </p:cBhvr>
                                      <p:to>
                                        <p:strVal val="(0.5)"/>
                                      </p:to>
                                    </p:set>
                                    <p:anim from="(0.5)" to="(#ppt_x)" calcmode="lin" valueType="num">
                                      <p:cBhvr>
                                        <p:cTn id="11" dur="1230" accel="100000" fill="hold">
                                          <p:stCondLst>
                                            <p:cond delay="770"/>
                                          </p:stCondLst>
                                        </p:cTn>
                                        <p:tgtEl>
                                          <p:spTgt spid="2"/>
                                        </p:tgtEl>
                                        <p:attrNameLst>
                                          <p:attrName>ppt_x</p:attrName>
                                        </p:attrNameLst>
                                      </p:cBhvr>
                                    </p:anim>
                                    <p:set>
                                      <p:cBhvr>
                                        <p:cTn id="12" dur="770" fill="hold"/>
                                        <p:tgtEl>
                                          <p:spTgt spid="2"/>
                                        </p:tgtEl>
                                        <p:attrNameLst>
                                          <p:attrName>ppt_y</p:attrName>
                                        </p:attrNameLst>
                                      </p:cBhvr>
                                      <p:to>
                                        <p:strVal val="(#ppt_y+0.4)"/>
                                      </p:to>
                                    </p:set>
                                    <p:anim from="(#ppt_y+0.4)" to="(#ppt_y)" calcmode="lin" valueType="num">
                                      <p:cBhvr>
                                        <p:cTn id="13" dur="1230" accel="100000" fill="hold">
                                          <p:stCondLst>
                                            <p:cond delay="770"/>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8"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2"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31"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88913"/>
            <a:ext cx="8229600" cy="6669087"/>
          </a:xfrm>
        </p:spPr>
        <p:txBody>
          <a:bodyPr>
            <a:normAutofit fontScale="92500"/>
          </a:bodyPr>
          <a:lstStyle/>
          <a:p>
            <a:pPr marL="548640" indent="-411480" fontAlgn="auto">
              <a:lnSpc>
                <a:spcPct val="120000"/>
              </a:lnSpc>
              <a:spcAft>
                <a:spcPts val="0"/>
              </a:spcAft>
              <a:buClr>
                <a:schemeClr val="tx1">
                  <a:shade val="95000"/>
                </a:schemeClr>
              </a:buClr>
              <a:buFont typeface="Wingdings 2"/>
              <a:buNone/>
              <a:defRPr/>
            </a:pPr>
            <a:r>
              <a:rPr lang="el-GR" b="1" dirty="0" smtClean="0">
                <a:latin typeface="Arial" pitchFamily="34" charset="0"/>
                <a:cs typeface="Arial" pitchFamily="34" charset="0"/>
              </a:rPr>
              <a:t>Β. Υψηλές τιμές για νέα προϊόντα</a:t>
            </a:r>
          </a:p>
          <a:p>
            <a:pPr marL="548640" indent="-411480" algn="just" fontAlgn="auto">
              <a:lnSpc>
                <a:spcPct val="120000"/>
              </a:lnSpc>
              <a:spcAft>
                <a:spcPts val="0"/>
              </a:spcAft>
              <a:buClr>
                <a:schemeClr val="tx1">
                  <a:shade val="95000"/>
                </a:schemeClr>
              </a:buClr>
              <a:buFont typeface="Wingdings 2"/>
              <a:buBlip>
                <a:blip r:embed="rId2"/>
              </a:buBlip>
              <a:defRPr/>
            </a:pPr>
            <a:r>
              <a:rPr lang="el-GR" sz="2400" dirty="0" smtClean="0">
                <a:latin typeface="Arial" pitchFamily="34" charset="0"/>
                <a:cs typeface="Arial" pitchFamily="34" charset="0"/>
              </a:rPr>
              <a:t>Λόγω του ότι τα νέα προϊόντα απευθύνονται στην αφρόκρεμα των πελατών, υψηλές τιμές είναι πρόθυμοι να πληρώσουν :</a:t>
            </a:r>
          </a:p>
          <a:p>
            <a:pPr marL="868680" lvl="1" indent="-283464" algn="just" fontAlgn="auto">
              <a:lnSpc>
                <a:spcPct val="120000"/>
              </a:lnSpc>
              <a:spcAft>
                <a:spcPts val="0"/>
              </a:spcAft>
              <a:buFont typeface="Wingdings 2"/>
              <a:buBlip>
                <a:blip r:embed="rId3"/>
              </a:buBlip>
              <a:defRPr/>
            </a:pPr>
            <a:r>
              <a:rPr lang="el-GR" sz="2000" dirty="0" smtClean="0">
                <a:latin typeface="Arial" pitchFamily="34" charset="0"/>
                <a:cs typeface="Arial" pitchFamily="34" charset="0"/>
              </a:rPr>
              <a:t>Το υποσύνολο της αγοράς στόχου που χαρακτηρίζεται ως </a:t>
            </a:r>
            <a:r>
              <a:rPr lang="el-GR" sz="2000" b="1" dirty="0" smtClean="0">
                <a:latin typeface="Arial" pitchFamily="34" charset="0"/>
                <a:cs typeface="Arial" pitchFamily="34" charset="0"/>
              </a:rPr>
              <a:t>νεωτεριστές</a:t>
            </a:r>
            <a:r>
              <a:rPr lang="el-GR" sz="2000" dirty="0" smtClean="0">
                <a:latin typeface="Arial" pitchFamily="34" charset="0"/>
                <a:cs typeface="Arial" pitchFamily="34" charset="0"/>
              </a:rPr>
              <a:t> (νεότερα άτομα με ανώτερη κοινωνική θέση με ψυχολογική προδιάθεση για πρωτοπορία).</a:t>
            </a:r>
          </a:p>
          <a:p>
            <a:pPr marL="868680" lvl="1" indent="-283464" algn="just" fontAlgn="auto">
              <a:lnSpc>
                <a:spcPct val="120000"/>
              </a:lnSpc>
              <a:spcAft>
                <a:spcPts val="0"/>
              </a:spcAft>
              <a:buFont typeface="Wingdings 2"/>
              <a:buBlip>
                <a:blip r:embed="rId3"/>
              </a:buBlip>
              <a:defRPr/>
            </a:pPr>
            <a:r>
              <a:rPr lang="el-GR" sz="2000" dirty="0" smtClean="0">
                <a:latin typeface="Arial" pitchFamily="34" charset="0"/>
                <a:cs typeface="Arial" pitchFamily="34" charset="0"/>
              </a:rPr>
              <a:t>Το υποσύνολο της αγοράς στόχου που έχει περισσότερο </a:t>
            </a:r>
            <a:r>
              <a:rPr lang="el-GR" sz="2000" b="1" dirty="0" smtClean="0">
                <a:latin typeface="Arial" pitchFamily="34" charset="0"/>
                <a:cs typeface="Arial" pitchFamily="34" charset="0"/>
              </a:rPr>
              <a:t>έντονη την ανάγκη </a:t>
            </a:r>
            <a:r>
              <a:rPr lang="el-GR" sz="2000" dirty="0" smtClean="0">
                <a:latin typeface="Arial" pitchFamily="34" charset="0"/>
                <a:cs typeface="Arial" pitchFamily="34" charset="0"/>
              </a:rPr>
              <a:t>για τη νέα υπηρεσία (είναι διατεθειμένοι να πληρώσουν ακριβά για κάτι που θα τους λύσει το πρόβλημα).</a:t>
            </a:r>
            <a:endParaRPr lang="el-GR" dirty="0" smtClean="0">
              <a:latin typeface="Arial" pitchFamily="34" charset="0"/>
              <a:cs typeface="Arial" pitchFamily="34" charset="0"/>
            </a:endParaRPr>
          </a:p>
          <a:p>
            <a:pPr marL="548640" indent="-411480" algn="just" fontAlgn="auto">
              <a:lnSpc>
                <a:spcPct val="120000"/>
              </a:lnSpc>
              <a:spcAft>
                <a:spcPts val="0"/>
              </a:spcAft>
              <a:buClr>
                <a:schemeClr val="tx1">
                  <a:shade val="95000"/>
                </a:schemeClr>
              </a:buClr>
              <a:buFont typeface="Wingdings 2"/>
              <a:buBlip>
                <a:blip r:embed="rId2"/>
              </a:buBlip>
              <a:defRPr/>
            </a:pPr>
            <a:r>
              <a:rPr lang="el-GR" sz="2400" dirty="0" smtClean="0">
                <a:latin typeface="Arial" pitchFamily="34" charset="0"/>
                <a:cs typeface="Arial" pitchFamily="34" charset="0"/>
              </a:rPr>
              <a:t>Πλεονεκτήματα υψηλών τιμών:</a:t>
            </a:r>
          </a:p>
          <a:p>
            <a:pPr marL="868680" lvl="1" indent="-283464" algn="just" fontAlgn="auto">
              <a:lnSpc>
                <a:spcPct val="120000"/>
              </a:lnSpc>
              <a:spcAft>
                <a:spcPts val="0"/>
              </a:spcAft>
              <a:buFont typeface="Wingdings 2"/>
              <a:buBlip>
                <a:blip r:embed="rId3"/>
              </a:buBlip>
              <a:defRPr/>
            </a:pPr>
            <a:r>
              <a:rPr lang="el-GR" sz="2000" dirty="0" smtClean="0">
                <a:latin typeface="Arial" pitchFamily="34" charset="0"/>
                <a:cs typeface="Arial" pitchFamily="34" charset="0"/>
              </a:rPr>
              <a:t>Είναι ευκολότερο να μειωθεί στο μέλλον η τιμή, παρά να αυξηθεί.</a:t>
            </a:r>
          </a:p>
          <a:p>
            <a:pPr marL="868680" lvl="1" indent="-283464" algn="just" fontAlgn="auto">
              <a:lnSpc>
                <a:spcPct val="120000"/>
              </a:lnSpc>
              <a:spcAft>
                <a:spcPts val="0"/>
              </a:spcAft>
              <a:buFont typeface="Wingdings 2"/>
              <a:buBlip>
                <a:blip r:embed="rId3"/>
              </a:buBlip>
              <a:defRPr/>
            </a:pPr>
            <a:r>
              <a:rPr lang="el-GR" sz="2000" dirty="0" smtClean="0">
                <a:latin typeface="Arial" pitchFamily="34" charset="0"/>
                <a:cs typeface="Arial" pitchFamily="34" charset="0"/>
              </a:rPr>
              <a:t>Με μικρό τζίρο δημιουργούνται μεγάλα κέρδη.</a:t>
            </a:r>
          </a:p>
          <a:p>
            <a:pPr marL="868680" lvl="1" indent="-283464" algn="just" fontAlgn="auto">
              <a:lnSpc>
                <a:spcPct val="120000"/>
              </a:lnSpc>
              <a:spcAft>
                <a:spcPts val="0"/>
              </a:spcAft>
              <a:buFont typeface="Wingdings 2"/>
              <a:buBlip>
                <a:blip r:embed="rId3"/>
              </a:buBlip>
              <a:defRPr/>
            </a:pPr>
            <a:r>
              <a:rPr lang="el-GR" sz="2000" dirty="0" smtClean="0">
                <a:latin typeface="Arial" pitchFamily="34" charset="0"/>
                <a:cs typeface="Arial" pitchFamily="34" charset="0"/>
              </a:rPr>
              <a:t>Αδυναμίες άμεσης μαζικής παραγωγής σε περίπτωση που υπάρχει ανάλογη ζήτηση λόγω έλλειψης παραγωγικών πόρων (μηχανολογικός εξοπλισμός ή εξειδικευμένη εργασία).</a:t>
            </a:r>
            <a:endParaRPr lang="el-GR" dirty="0">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 calcmode="lin" valueType="num">
                                      <p:cBhvr additive="base">
                                        <p:cTn id="17"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8"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anim calcmode="lin" valueType="num">
                                      <p:cBhvr additive="base">
                                        <p:cTn id="21"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2"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anim calcmode="lin" valueType="num">
                                      <p:cBhvr additive="base">
                                        <p:cTn id="27"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8" dur="1000" fill="hold"/>
                                        <p:tgtEl>
                                          <p:spTgt spid="3">
                                            <p:txEl>
                                              <p:pRg st="4" end="4"/>
                                            </p:txEl>
                                          </p:spTgt>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2" dur="1000" fill="hold"/>
                                        <p:tgtEl>
                                          <p:spTgt spid="3">
                                            <p:txEl>
                                              <p:pRg st="5" end="5"/>
                                            </p:txEl>
                                          </p:spTgt>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anim calcmode="lin" valueType="num">
                                      <p:cBhvr additive="base">
                                        <p:cTn id="35"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36" dur="1000" fill="hold"/>
                                        <p:tgtEl>
                                          <p:spTgt spid="3">
                                            <p:txEl>
                                              <p:pRg st="6" end="6"/>
                                            </p:txEl>
                                          </p:spTgt>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
                                            <p:txEl>
                                              <p:pRg st="7" end="7"/>
                                            </p:txEl>
                                          </p:spTgt>
                                        </p:tgtEl>
                                        <p:attrNameLst>
                                          <p:attrName>style.visibility</p:attrName>
                                        </p:attrNameLst>
                                      </p:cBhvr>
                                      <p:to>
                                        <p:strVal val="visible"/>
                                      </p:to>
                                    </p:set>
                                    <p:anim calcmode="lin" valueType="num">
                                      <p:cBhvr additive="base">
                                        <p:cTn id="39"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0" dur="10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 Τίτλος"/>
          <p:cNvSpPr>
            <a:spLocks noGrp="1"/>
          </p:cNvSpPr>
          <p:nvPr>
            <p:ph type="title"/>
          </p:nvPr>
        </p:nvSpPr>
        <p:spPr>
          <a:xfrm>
            <a:off x="0" y="188640"/>
            <a:ext cx="9144000" cy="1143000"/>
          </a:xfrm>
        </p:spPr>
        <p:txBody>
          <a:bodyPr/>
          <a:lstStyle/>
          <a:p>
            <a:pPr fontAlgn="auto">
              <a:spcAft>
                <a:spcPts val="0"/>
              </a:spcAft>
              <a:defRPr/>
            </a:pPr>
            <a:r>
              <a:rPr lang="el-GR" sz="3400" dirty="0" smtClean="0">
                <a:solidFill>
                  <a:srgbClr val="C00000"/>
                </a:solidFill>
              </a:rPr>
              <a:t>Πολιτικές τιμολόγησης με βάση τον ανταγωνισμό</a:t>
            </a:r>
            <a:endParaRPr lang="el-GR" sz="3400" dirty="0">
              <a:solidFill>
                <a:srgbClr val="C00000"/>
              </a:solidFill>
            </a:endParaRPr>
          </a:p>
        </p:txBody>
      </p:sp>
      <p:sp>
        <p:nvSpPr>
          <p:cNvPr id="3" name="2 - Θέση περιεχομένου"/>
          <p:cNvSpPr>
            <a:spLocks noGrp="1"/>
          </p:cNvSpPr>
          <p:nvPr>
            <p:ph idx="1"/>
          </p:nvPr>
        </p:nvSpPr>
        <p:spPr>
          <a:xfrm>
            <a:off x="457200" y="1484313"/>
            <a:ext cx="8229600" cy="5040312"/>
          </a:xfrm>
        </p:spPr>
        <p:txBody>
          <a:bodyPr>
            <a:normAutofit lnSpcReduction="10000"/>
          </a:bodyPr>
          <a:lstStyle/>
          <a:p>
            <a:pPr marL="548640" indent="-411480" algn="just" fontAlgn="auto">
              <a:spcAft>
                <a:spcPts val="0"/>
              </a:spcAft>
              <a:buClr>
                <a:schemeClr val="tx1">
                  <a:shade val="95000"/>
                </a:schemeClr>
              </a:buClr>
              <a:buFont typeface="Wingdings 2"/>
              <a:buBlip>
                <a:blip r:embed="rId2"/>
              </a:buBlip>
              <a:defRPr/>
            </a:pPr>
            <a:r>
              <a:rPr lang="el-GR" sz="2600" dirty="0" smtClean="0">
                <a:latin typeface="Arial" pitchFamily="34" charset="0"/>
                <a:cs typeface="Arial" pitchFamily="34" charset="0"/>
              </a:rPr>
              <a:t>Η τιμή καθορίζεται σε ένα μέσο επίπεδο των τιμών που ισχύουν στην αγορά το οποίο βρίσκεται πάνω από το συνολικό κόστος και επιτρέπει την ύπαρξη κέρδους. </a:t>
            </a:r>
          </a:p>
          <a:p>
            <a:pPr marL="548640" indent="-411480" algn="just" fontAlgn="auto">
              <a:spcAft>
                <a:spcPts val="0"/>
              </a:spcAft>
              <a:buClr>
                <a:schemeClr val="tx1">
                  <a:shade val="95000"/>
                </a:schemeClr>
              </a:buClr>
              <a:buFont typeface="Wingdings 2"/>
              <a:buBlip>
                <a:blip r:embed="rId2"/>
              </a:buBlip>
              <a:defRPr/>
            </a:pPr>
            <a:r>
              <a:rPr lang="el-GR" sz="2600" dirty="0" smtClean="0">
                <a:latin typeface="Arial" pitchFamily="34" charset="0"/>
                <a:cs typeface="Arial" pitchFamily="34" charset="0"/>
              </a:rPr>
              <a:t>Η τιμή μπορεί να καθοριστεί πάνω από τη μέση τιμή του ανταγωνισμού, όταν η τράπεζα επιθυμεί να τονίσει τη θετική συσχέτιση μεταξύ ποιότητας και τιμής.</a:t>
            </a:r>
          </a:p>
          <a:p>
            <a:pPr marL="548640" indent="-411480" algn="just" fontAlgn="auto">
              <a:spcAft>
                <a:spcPts val="0"/>
              </a:spcAft>
              <a:buClr>
                <a:schemeClr val="tx1">
                  <a:shade val="95000"/>
                </a:schemeClr>
              </a:buClr>
              <a:buFont typeface="Wingdings 2"/>
              <a:buBlip>
                <a:blip r:embed="rId2"/>
              </a:buBlip>
              <a:defRPr/>
            </a:pPr>
            <a:r>
              <a:rPr lang="el-GR" sz="2600" dirty="0" smtClean="0">
                <a:latin typeface="Arial" pitchFamily="34" charset="0"/>
                <a:cs typeface="Arial" pitchFamily="34" charset="0"/>
              </a:rPr>
              <a:t>Η τιμή μπορεί να καθοριστεί κάτω από τη μέση τιμή του ανταγωνισμού, όταν τόσο το κόστος όσο και η ποιότητα βρίσκονται σχετικά χαμηλά, οι δαπάνες προβολής δε θεωρούνται σκόπιμες και δεν επιδιώκονται μεγάλα κέρδη.</a:t>
            </a:r>
          </a:p>
          <a:p>
            <a:pPr marL="548640" indent="-411480" algn="just" fontAlgn="auto">
              <a:spcAft>
                <a:spcPts val="0"/>
              </a:spcAft>
              <a:buClr>
                <a:schemeClr val="tx1">
                  <a:shade val="95000"/>
                </a:schemeClr>
              </a:buClr>
              <a:buFont typeface="Wingdings 2"/>
              <a:buNone/>
              <a:defRPr/>
            </a:pPr>
            <a:endParaRPr lang="el-GR" sz="2400" dirty="0" smtClean="0">
              <a:latin typeface="Arial" pitchFamily="34" charset="0"/>
              <a:cs typeface="Arial" pitchFamily="34"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85" decel="100000"/>
                                        <p:tgtEl>
                                          <p:spTgt spid="4"/>
                                        </p:tgtEl>
                                      </p:cBhvr>
                                    </p:animEffect>
                                    <p:animScale>
                                      <p:cBhvr>
                                        <p:cTn id="8" dur="385" decel="100000"/>
                                        <p:tgtEl>
                                          <p:spTgt spid="4"/>
                                        </p:tgtEl>
                                      </p:cBhvr>
                                      <p:from x="10000" y="10000"/>
                                      <p:to x="200000" y="450000"/>
                                    </p:animScale>
                                    <p:animScale>
                                      <p:cBhvr>
                                        <p:cTn id="9" dur="615" accel="100000" fill="hold">
                                          <p:stCondLst>
                                            <p:cond delay="385"/>
                                          </p:stCondLst>
                                        </p:cTn>
                                        <p:tgtEl>
                                          <p:spTgt spid="4"/>
                                        </p:tgtEl>
                                      </p:cBhvr>
                                      <p:from x="200000" y="450000"/>
                                      <p:to x="100000" y="100000"/>
                                    </p:animScale>
                                    <p:set>
                                      <p:cBhvr>
                                        <p:cTn id="10" dur="385" fill="hold"/>
                                        <p:tgtEl>
                                          <p:spTgt spid="4"/>
                                        </p:tgtEl>
                                        <p:attrNameLst>
                                          <p:attrName>ppt_x</p:attrName>
                                        </p:attrNameLst>
                                      </p:cBhvr>
                                      <p:to>
                                        <p:strVal val="(0.5)"/>
                                      </p:to>
                                    </p:set>
                                    <p:anim from="(0.5)" to="(#ppt_x)" calcmode="lin" valueType="num">
                                      <p:cBhvr>
                                        <p:cTn id="11" dur="615" accel="100000" fill="hold">
                                          <p:stCondLst>
                                            <p:cond delay="385"/>
                                          </p:stCondLst>
                                        </p:cTn>
                                        <p:tgtEl>
                                          <p:spTgt spid="4"/>
                                        </p:tgtEl>
                                        <p:attrNameLst>
                                          <p:attrName>ppt_x</p:attrName>
                                        </p:attrNameLst>
                                      </p:cBhvr>
                                    </p:anim>
                                    <p:set>
                                      <p:cBhvr>
                                        <p:cTn id="12" dur="385" fill="hold"/>
                                        <p:tgtEl>
                                          <p:spTgt spid="4"/>
                                        </p:tgtEl>
                                        <p:attrNameLst>
                                          <p:attrName>ppt_y</p:attrName>
                                        </p:attrNameLst>
                                      </p:cBhvr>
                                      <p:to>
                                        <p:strVal val="(#ppt_y+0.4)"/>
                                      </p:to>
                                    </p:set>
                                    <p:anim from="(#ppt_y+0.4)" to="(#ppt_y)" calcmode="lin" valueType="num">
                                      <p:cBhvr>
                                        <p:cTn id="13" dur="615" accel="100000" fill="hold">
                                          <p:stCondLst>
                                            <p:cond delay="385"/>
                                          </p:stCondLst>
                                        </p:cTn>
                                        <p:tgtEl>
                                          <p:spTgt spid="4"/>
                                        </p:tgtEl>
                                        <p:attrNameLst>
                                          <p:attrName>ppt_y</p:attrName>
                                        </p:attrNameLst>
                                      </p:cBhvr>
                                    </p:anim>
                                  </p:childTnLst>
                                </p:cTn>
                              </p:par>
                            </p:childTnLst>
                          </p:cTn>
                        </p:par>
                        <p:par>
                          <p:cTn id="14" fill="hold">
                            <p:stCondLst>
                              <p:cond delay="1000"/>
                            </p:stCondLst>
                            <p:childTnLst>
                              <p:par>
                                <p:cTn id="15" presetID="2" presetClass="entr" presetSubtype="2"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additive="base">
                                        <p:cTn id="17" dur="10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1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19" fill="hold">
                            <p:stCondLst>
                              <p:cond delay="2000"/>
                            </p:stCondLst>
                            <p:childTnLst>
                              <p:par>
                                <p:cTn id="20" presetID="2" presetClass="entr" presetSubtype="2" fill="hold" grpId="0" nodeType="after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2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24" fill="hold">
                            <p:stCondLst>
                              <p:cond delay="3000"/>
                            </p:stCondLst>
                            <p:childTnLst>
                              <p:par>
                                <p:cTn id="25" presetID="2" presetClass="entr" presetSubtype="2" fill="hold" grpId="0" nodeType="afterEffect">
                                  <p:stCondLst>
                                    <p:cond delay="0"/>
                                  </p:stCondLst>
                                  <p:childTnLst>
                                    <p:set>
                                      <p:cBhvr>
                                        <p:cTn id="26" dur="1" fill="hold">
                                          <p:stCondLst>
                                            <p:cond delay="0"/>
                                          </p:stCondLst>
                                        </p:cTn>
                                        <p:tgtEl>
                                          <p:spTgt spid="3">
                                            <p:txEl>
                                              <p:pRg st="2" end="2"/>
                                            </p:txEl>
                                          </p:spTgt>
                                        </p:tgtEl>
                                        <p:attrNameLst>
                                          <p:attrName>style.visibility</p:attrName>
                                        </p:attrNameLst>
                                      </p:cBhvr>
                                      <p:to>
                                        <p:strVal val="visible"/>
                                      </p:to>
                                    </p:set>
                                    <p:anim calcmode="lin" valueType="num">
                                      <p:cBhvr additive="base">
                                        <p:cTn id="27" dur="1000" fill="hold"/>
                                        <p:tgtEl>
                                          <p:spTgt spid="3">
                                            <p:txEl>
                                              <p:pRg st="2" end="2"/>
                                            </p:txEl>
                                          </p:spTgt>
                                        </p:tgtEl>
                                        <p:attrNameLst>
                                          <p:attrName>ppt_x</p:attrName>
                                        </p:attrNameLst>
                                      </p:cBhvr>
                                      <p:tavLst>
                                        <p:tav tm="0">
                                          <p:val>
                                            <p:strVal val="1+#ppt_w/2"/>
                                          </p:val>
                                        </p:tav>
                                        <p:tav tm="100000">
                                          <p:val>
                                            <p:strVal val="#ppt_x"/>
                                          </p:val>
                                        </p:tav>
                                      </p:tavLst>
                                    </p:anim>
                                    <p:anim calcmode="lin" valueType="num">
                                      <p:cBhvr additive="base">
                                        <p:cTn id="28"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1 - Τίτλος"/>
          <p:cNvSpPr>
            <a:spLocks noGrp="1"/>
          </p:cNvSpPr>
          <p:nvPr>
            <p:ph type="title"/>
          </p:nvPr>
        </p:nvSpPr>
        <p:spPr>
          <a:xfrm>
            <a:off x="0" y="0"/>
            <a:ext cx="9144000" cy="1143000"/>
          </a:xfrm>
        </p:spPr>
        <p:txBody>
          <a:bodyPr/>
          <a:lstStyle/>
          <a:p>
            <a:pPr fontAlgn="auto">
              <a:spcAft>
                <a:spcPts val="0"/>
              </a:spcAft>
              <a:defRPr/>
            </a:pPr>
            <a:r>
              <a:rPr lang="el-GR" sz="3400" dirty="0" smtClean="0">
                <a:solidFill>
                  <a:srgbClr val="C00000"/>
                </a:solidFill>
              </a:rPr>
              <a:t>Πολιτικές τιμολόγησης με βάση το κόστος</a:t>
            </a:r>
            <a:endParaRPr lang="el-GR" sz="3400" dirty="0">
              <a:solidFill>
                <a:srgbClr val="C00000"/>
              </a:solidFill>
            </a:endParaRPr>
          </a:p>
        </p:txBody>
      </p:sp>
      <p:sp>
        <p:nvSpPr>
          <p:cNvPr id="3" name="2 - Θέση περιεχομένου"/>
          <p:cNvSpPr>
            <a:spLocks noGrp="1"/>
          </p:cNvSpPr>
          <p:nvPr>
            <p:ph idx="1"/>
          </p:nvPr>
        </p:nvSpPr>
        <p:spPr>
          <a:xfrm>
            <a:off x="457200" y="1052513"/>
            <a:ext cx="8229600" cy="5805487"/>
          </a:xfrm>
        </p:spPr>
        <p:txBody>
          <a:bodyPr/>
          <a:lstStyle/>
          <a:p>
            <a:pPr algn="just">
              <a:buFont typeface="Wingdings 2" pitchFamily="18" charset="2"/>
              <a:buBlip>
                <a:blip r:embed="rId2"/>
              </a:buBlip>
            </a:pPr>
            <a:r>
              <a:rPr lang="el-GR" sz="2400" smtClean="0">
                <a:latin typeface="Arial" charset="0"/>
                <a:cs typeface="Arial" charset="0"/>
              </a:rPr>
              <a:t>Βασίζονται θεωρητικά :</a:t>
            </a:r>
          </a:p>
          <a:p>
            <a:pPr lvl="2" algn="just">
              <a:buFont typeface="Wingdings" pitchFamily="2" charset="2"/>
              <a:buBlip>
                <a:blip r:embed="rId3"/>
              </a:buBlip>
            </a:pPr>
            <a:r>
              <a:rPr lang="el-GR" sz="2000" smtClean="0">
                <a:latin typeface="Arial" charset="0"/>
                <a:cs typeface="Arial" charset="0"/>
              </a:rPr>
              <a:t> Στην οριακή ανάλυση,   </a:t>
            </a:r>
            <a:r>
              <a:rPr lang="el-GR" sz="2000" i="1" u="sng" smtClean="0">
                <a:latin typeface="Arial" charset="0"/>
                <a:cs typeface="Arial" charset="0"/>
              </a:rPr>
              <a:t>ή</a:t>
            </a:r>
          </a:p>
          <a:p>
            <a:pPr lvl="2" algn="just">
              <a:buFont typeface="Wingdings" pitchFamily="2" charset="2"/>
              <a:buBlip>
                <a:blip r:embed="rId3"/>
              </a:buBlip>
            </a:pPr>
            <a:r>
              <a:rPr lang="el-GR" sz="2000" smtClean="0">
                <a:latin typeface="Arial" charset="0"/>
                <a:cs typeface="Arial" charset="0"/>
              </a:rPr>
              <a:t> Στην ανάλυση του νεκρού σημείου</a:t>
            </a:r>
          </a:p>
          <a:p>
            <a:pPr algn="just">
              <a:buFont typeface="Wingdings 2" pitchFamily="18" charset="2"/>
              <a:buBlip>
                <a:blip r:embed="rId2"/>
              </a:buBlip>
            </a:pPr>
            <a:r>
              <a:rPr lang="el-GR" sz="2400" smtClean="0">
                <a:latin typeface="Arial" charset="0"/>
                <a:cs typeface="Arial" charset="0"/>
              </a:rPr>
              <a:t>Στην πράξη προστίθεται στο συνολικό κόστος ένα περιθώριο κέρδους. </a:t>
            </a:r>
          </a:p>
          <a:p>
            <a:pPr algn="just">
              <a:buFont typeface="Wingdings 2" pitchFamily="18" charset="2"/>
              <a:buBlip>
                <a:blip r:embed="rId2"/>
              </a:buBlip>
            </a:pPr>
            <a:r>
              <a:rPr lang="el-GR" sz="2400" smtClean="0">
                <a:latin typeface="Arial" charset="0"/>
                <a:cs typeface="Arial" charset="0"/>
              </a:rPr>
              <a:t>Τιμολόγηση κάτω του κόστους είναι μία βραχυχρόνια πολιτική αντεπίθεσης που εξαναγκάζει τους ανταγωνιστές σε εγκατάλειψη της συγκεκριμένης αγοράς.</a:t>
            </a:r>
          </a:p>
          <a:p>
            <a:pPr algn="just">
              <a:buFont typeface="Wingdings 2" pitchFamily="18" charset="2"/>
              <a:buBlip>
                <a:blip r:embed="rId2"/>
              </a:buBlip>
            </a:pPr>
            <a:r>
              <a:rPr lang="el-GR" sz="2400" smtClean="0">
                <a:latin typeface="Arial" charset="0"/>
                <a:cs typeface="Arial" charset="0"/>
              </a:rPr>
              <a:t>Σε ορισμένες περιπτώσεις μπορεί να είναι και πολιτική άμυνας (όταν η τράπεζα κρίνει σκόπιμο να εγκαταλείψει τη συγκεκριμένη αγορά).</a:t>
            </a:r>
          </a:p>
          <a:p>
            <a:pPr algn="just">
              <a:buFont typeface="Wingdings 2" pitchFamily="18" charset="2"/>
              <a:buBlip>
                <a:blip r:embed="rId2"/>
              </a:buBlip>
            </a:pPr>
            <a:r>
              <a:rPr lang="el-GR" sz="2400" smtClean="0">
                <a:latin typeface="Arial" charset="0"/>
                <a:cs typeface="Arial" charset="0"/>
              </a:rPr>
              <a:t>Σε κάθε περίπτωση πρέπει να καλύπτεται το μεταβλητό κόστος, για την κάλυψη μέρους των γενικών εξόδων.</a:t>
            </a:r>
          </a:p>
          <a:p>
            <a:pPr algn="just">
              <a:buFont typeface="Wingdings 2" pitchFamily="18" charset="2"/>
              <a:buBlip>
                <a:blip r:embed="rId2"/>
              </a:buBlip>
            </a:pPr>
            <a:endParaRPr lang="el-GR" smtClean="0">
              <a:latin typeface="Arial" charset="0"/>
              <a:cs typeface="Arial" charset="0"/>
            </a:endParaRPr>
          </a:p>
          <a:p>
            <a:pPr algn="just">
              <a:buFont typeface="Wingdings 2" pitchFamily="18" charset="2"/>
              <a:buBlip>
                <a:blip r:embed="rId2"/>
              </a:buBlip>
            </a:pPr>
            <a:endParaRPr lang="el-GR" smtClean="0">
              <a:latin typeface="Arial" charset="0"/>
              <a:cs typeface="Arial" charset="0"/>
            </a:endParaRP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385" decel="100000"/>
                                        <p:tgtEl>
                                          <p:spTgt spid="4"/>
                                        </p:tgtEl>
                                      </p:cBhvr>
                                    </p:animEffect>
                                    <p:animScale>
                                      <p:cBhvr>
                                        <p:cTn id="8" dur="385" decel="100000"/>
                                        <p:tgtEl>
                                          <p:spTgt spid="4"/>
                                        </p:tgtEl>
                                      </p:cBhvr>
                                      <p:from x="10000" y="10000"/>
                                      <p:to x="200000" y="450000"/>
                                    </p:animScale>
                                    <p:animScale>
                                      <p:cBhvr>
                                        <p:cTn id="9" dur="615" accel="100000" fill="hold">
                                          <p:stCondLst>
                                            <p:cond delay="385"/>
                                          </p:stCondLst>
                                        </p:cTn>
                                        <p:tgtEl>
                                          <p:spTgt spid="4"/>
                                        </p:tgtEl>
                                      </p:cBhvr>
                                      <p:from x="200000" y="450000"/>
                                      <p:to x="100000" y="100000"/>
                                    </p:animScale>
                                    <p:set>
                                      <p:cBhvr>
                                        <p:cTn id="10" dur="385" fill="hold"/>
                                        <p:tgtEl>
                                          <p:spTgt spid="4"/>
                                        </p:tgtEl>
                                        <p:attrNameLst>
                                          <p:attrName>ppt_x</p:attrName>
                                        </p:attrNameLst>
                                      </p:cBhvr>
                                      <p:to>
                                        <p:strVal val="(0.5)"/>
                                      </p:to>
                                    </p:set>
                                    <p:anim from="(0.5)" to="(#ppt_x)" calcmode="lin" valueType="num">
                                      <p:cBhvr>
                                        <p:cTn id="11" dur="615" accel="100000" fill="hold">
                                          <p:stCondLst>
                                            <p:cond delay="385"/>
                                          </p:stCondLst>
                                        </p:cTn>
                                        <p:tgtEl>
                                          <p:spTgt spid="4"/>
                                        </p:tgtEl>
                                        <p:attrNameLst>
                                          <p:attrName>ppt_x</p:attrName>
                                        </p:attrNameLst>
                                      </p:cBhvr>
                                    </p:anim>
                                    <p:set>
                                      <p:cBhvr>
                                        <p:cTn id="12" dur="385" fill="hold"/>
                                        <p:tgtEl>
                                          <p:spTgt spid="4"/>
                                        </p:tgtEl>
                                        <p:attrNameLst>
                                          <p:attrName>ppt_y</p:attrName>
                                        </p:attrNameLst>
                                      </p:cBhvr>
                                      <p:to>
                                        <p:strVal val="(#ppt_y+0.4)"/>
                                      </p:to>
                                    </p:set>
                                    <p:anim from="(#ppt_y+0.4)" to="(#ppt_y)" calcmode="lin" valueType="num">
                                      <p:cBhvr>
                                        <p:cTn id="13" dur="615" accel="100000" fill="hold">
                                          <p:stCondLst>
                                            <p:cond delay="385"/>
                                          </p:stCondLst>
                                        </p:cTn>
                                        <p:tgtEl>
                                          <p:spTgt spid="4"/>
                                        </p:tgtEl>
                                        <p:attrNameLst>
                                          <p:attrName>ppt_y</p:attrName>
                                        </p:attrNameLst>
                                      </p:cBhvr>
                                    </p:anim>
                                  </p:childTnLst>
                                </p:cTn>
                              </p:par>
                            </p:childTnLst>
                          </p:cTn>
                        </p:par>
                        <p:par>
                          <p:cTn id="14" fill="hold">
                            <p:stCondLst>
                              <p:cond delay="1000"/>
                            </p:stCondLst>
                            <p:childTnLst>
                              <p:par>
                                <p:cTn id="15" presetID="49" presetClass="entr" presetSubtype="0" decel="100000" fill="hold" grpId="0" nodeType="afterEffect">
                                  <p:stCondLst>
                                    <p:cond delay="0"/>
                                  </p:stCondLst>
                                  <p:childTnLst>
                                    <p:set>
                                      <p:cBhvr>
                                        <p:cTn id="16" dur="1" fill="hold">
                                          <p:stCondLst>
                                            <p:cond delay="0"/>
                                          </p:stCondLst>
                                        </p:cTn>
                                        <p:tgtEl>
                                          <p:spTgt spid="3">
                                            <p:txEl>
                                              <p:pRg st="0" end="0"/>
                                            </p:txEl>
                                          </p:spTgt>
                                        </p:tgtEl>
                                        <p:attrNameLst>
                                          <p:attrName>style.visibility</p:attrName>
                                        </p:attrNameLst>
                                      </p:cBhvr>
                                      <p:to>
                                        <p:strVal val="visible"/>
                                      </p:to>
                                    </p:set>
                                    <p:anim calcmode="lin" valueType="num">
                                      <p:cBhvr>
                                        <p:cTn id="1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1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19" dur="1000" fill="hold"/>
                                        <p:tgtEl>
                                          <p:spTgt spid="3">
                                            <p:txEl>
                                              <p:pRg st="0" end="0"/>
                                            </p:txEl>
                                          </p:spTgt>
                                        </p:tgtEl>
                                        <p:attrNameLst>
                                          <p:attrName>style.rotation</p:attrName>
                                        </p:attrNameLst>
                                      </p:cBhvr>
                                      <p:tavLst>
                                        <p:tav tm="0">
                                          <p:val>
                                            <p:fltVal val="360"/>
                                          </p:val>
                                        </p:tav>
                                        <p:tav tm="100000">
                                          <p:val>
                                            <p:fltVal val="0"/>
                                          </p:val>
                                        </p:tav>
                                      </p:tavLst>
                                    </p:anim>
                                    <p:animEffect transition="in" filter="fade">
                                      <p:cBhvr>
                                        <p:cTn id="20" dur="1000"/>
                                        <p:tgtEl>
                                          <p:spTgt spid="3">
                                            <p:txEl>
                                              <p:pRg st="0" end="0"/>
                                            </p:txEl>
                                          </p:spTgt>
                                        </p:tgtEl>
                                      </p:cBhvr>
                                    </p:animEffect>
                                  </p:childTnLst>
                                </p:cTn>
                              </p:par>
                              <p:par>
                                <p:cTn id="21" presetID="49" presetClass="entr" presetSubtype="0" decel="100000" fill="hold" grpId="0" nodeType="with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 calcmode="lin" valueType="num">
                                      <p:cBhvr>
                                        <p:cTn id="23"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24"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25" dur="1000" fill="hold"/>
                                        <p:tgtEl>
                                          <p:spTgt spid="3">
                                            <p:txEl>
                                              <p:pRg st="1" end="1"/>
                                            </p:txEl>
                                          </p:spTgt>
                                        </p:tgtEl>
                                        <p:attrNameLst>
                                          <p:attrName>style.rotation</p:attrName>
                                        </p:attrNameLst>
                                      </p:cBhvr>
                                      <p:tavLst>
                                        <p:tav tm="0">
                                          <p:val>
                                            <p:fltVal val="360"/>
                                          </p:val>
                                        </p:tav>
                                        <p:tav tm="100000">
                                          <p:val>
                                            <p:fltVal val="0"/>
                                          </p:val>
                                        </p:tav>
                                      </p:tavLst>
                                    </p:anim>
                                    <p:animEffect transition="in" filter="fade">
                                      <p:cBhvr>
                                        <p:cTn id="26" dur="1000"/>
                                        <p:tgtEl>
                                          <p:spTgt spid="3">
                                            <p:txEl>
                                              <p:pRg st="1" end="1"/>
                                            </p:txEl>
                                          </p:spTgt>
                                        </p:tgtEl>
                                      </p:cBhvr>
                                    </p:animEffect>
                                  </p:childTnLst>
                                </p:cTn>
                              </p:par>
                              <p:par>
                                <p:cTn id="27" presetID="49" presetClass="entr" presetSubtype="0" decel="100000" fill="hold" grpId="0"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p:cTn id="29"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30" dur="1000" fill="hold"/>
                                        <p:tgtEl>
                                          <p:spTgt spid="3">
                                            <p:txEl>
                                              <p:pRg st="2" end="2"/>
                                            </p:txEl>
                                          </p:spTgt>
                                        </p:tgtEl>
                                        <p:attrNameLst>
                                          <p:attrName>ppt_h</p:attrName>
                                        </p:attrNameLst>
                                      </p:cBhvr>
                                      <p:tavLst>
                                        <p:tav tm="0">
                                          <p:val>
                                            <p:fltVal val="0"/>
                                          </p:val>
                                        </p:tav>
                                        <p:tav tm="100000">
                                          <p:val>
                                            <p:strVal val="#ppt_h"/>
                                          </p:val>
                                        </p:tav>
                                      </p:tavLst>
                                    </p:anim>
                                    <p:anim calcmode="lin" valueType="num">
                                      <p:cBhvr>
                                        <p:cTn id="31" dur="1000" fill="hold"/>
                                        <p:tgtEl>
                                          <p:spTgt spid="3">
                                            <p:txEl>
                                              <p:pRg st="2" end="2"/>
                                            </p:txEl>
                                          </p:spTgt>
                                        </p:tgtEl>
                                        <p:attrNameLst>
                                          <p:attrName>style.rotation</p:attrName>
                                        </p:attrNameLst>
                                      </p:cBhvr>
                                      <p:tavLst>
                                        <p:tav tm="0">
                                          <p:val>
                                            <p:fltVal val="360"/>
                                          </p:val>
                                        </p:tav>
                                        <p:tav tm="100000">
                                          <p:val>
                                            <p:fltVal val="0"/>
                                          </p:val>
                                        </p:tav>
                                      </p:tavLst>
                                    </p:anim>
                                    <p:animEffect transition="in" filter="fade">
                                      <p:cBhvr>
                                        <p:cTn id="32" dur="1000"/>
                                        <p:tgtEl>
                                          <p:spTgt spid="3">
                                            <p:txEl>
                                              <p:pRg st="2" end="2"/>
                                            </p:txEl>
                                          </p:spTgt>
                                        </p:tgtEl>
                                      </p:cBhvr>
                                    </p:animEffect>
                                  </p:childTnLst>
                                </p:cTn>
                              </p:par>
                              <p:par>
                                <p:cTn id="33" presetID="49" presetClass="entr" presetSubtype="0" decel="100000" fill="hold" grpId="0" nodeType="with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 calcmode="lin" valueType="num">
                                      <p:cBhvr>
                                        <p:cTn id="35"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36" dur="1000" fill="hold"/>
                                        <p:tgtEl>
                                          <p:spTgt spid="3">
                                            <p:txEl>
                                              <p:pRg st="3" end="3"/>
                                            </p:txEl>
                                          </p:spTgt>
                                        </p:tgtEl>
                                        <p:attrNameLst>
                                          <p:attrName>ppt_h</p:attrName>
                                        </p:attrNameLst>
                                      </p:cBhvr>
                                      <p:tavLst>
                                        <p:tav tm="0">
                                          <p:val>
                                            <p:fltVal val="0"/>
                                          </p:val>
                                        </p:tav>
                                        <p:tav tm="100000">
                                          <p:val>
                                            <p:strVal val="#ppt_h"/>
                                          </p:val>
                                        </p:tav>
                                      </p:tavLst>
                                    </p:anim>
                                    <p:anim calcmode="lin" valueType="num">
                                      <p:cBhvr>
                                        <p:cTn id="37" dur="1000" fill="hold"/>
                                        <p:tgtEl>
                                          <p:spTgt spid="3">
                                            <p:txEl>
                                              <p:pRg st="3" end="3"/>
                                            </p:txEl>
                                          </p:spTgt>
                                        </p:tgtEl>
                                        <p:attrNameLst>
                                          <p:attrName>style.rotation</p:attrName>
                                        </p:attrNameLst>
                                      </p:cBhvr>
                                      <p:tavLst>
                                        <p:tav tm="0">
                                          <p:val>
                                            <p:fltVal val="360"/>
                                          </p:val>
                                        </p:tav>
                                        <p:tav tm="100000">
                                          <p:val>
                                            <p:fltVal val="0"/>
                                          </p:val>
                                        </p:tav>
                                      </p:tavLst>
                                    </p:anim>
                                    <p:animEffect transition="in" filter="fade">
                                      <p:cBhvr>
                                        <p:cTn id="38" dur="1000"/>
                                        <p:tgtEl>
                                          <p:spTgt spid="3">
                                            <p:txEl>
                                              <p:pRg st="3" end="3"/>
                                            </p:txEl>
                                          </p:spTgt>
                                        </p:tgtEl>
                                      </p:cBhvr>
                                    </p:animEffect>
                                  </p:childTnLst>
                                </p:cTn>
                              </p:par>
                              <p:par>
                                <p:cTn id="39" presetID="49" presetClass="entr" presetSubtype="0" decel="100000" fill="hold" grpId="0" nodeType="withEffect">
                                  <p:stCondLst>
                                    <p:cond delay="0"/>
                                  </p:stCondLst>
                                  <p:childTnLst>
                                    <p:set>
                                      <p:cBhvr>
                                        <p:cTn id="40" dur="1" fill="hold">
                                          <p:stCondLst>
                                            <p:cond delay="0"/>
                                          </p:stCondLst>
                                        </p:cTn>
                                        <p:tgtEl>
                                          <p:spTgt spid="3">
                                            <p:txEl>
                                              <p:pRg st="4" end="4"/>
                                            </p:txEl>
                                          </p:spTgt>
                                        </p:tgtEl>
                                        <p:attrNameLst>
                                          <p:attrName>style.visibility</p:attrName>
                                        </p:attrNameLst>
                                      </p:cBhvr>
                                      <p:to>
                                        <p:strVal val="visible"/>
                                      </p:to>
                                    </p:set>
                                    <p:anim calcmode="lin" valueType="num">
                                      <p:cBhvr>
                                        <p:cTn id="41"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42" dur="1000" fill="hold"/>
                                        <p:tgtEl>
                                          <p:spTgt spid="3">
                                            <p:txEl>
                                              <p:pRg st="4" end="4"/>
                                            </p:txEl>
                                          </p:spTgt>
                                        </p:tgtEl>
                                        <p:attrNameLst>
                                          <p:attrName>ppt_h</p:attrName>
                                        </p:attrNameLst>
                                      </p:cBhvr>
                                      <p:tavLst>
                                        <p:tav tm="0">
                                          <p:val>
                                            <p:fltVal val="0"/>
                                          </p:val>
                                        </p:tav>
                                        <p:tav tm="100000">
                                          <p:val>
                                            <p:strVal val="#ppt_h"/>
                                          </p:val>
                                        </p:tav>
                                      </p:tavLst>
                                    </p:anim>
                                    <p:anim calcmode="lin" valueType="num">
                                      <p:cBhvr>
                                        <p:cTn id="43" dur="1000" fill="hold"/>
                                        <p:tgtEl>
                                          <p:spTgt spid="3">
                                            <p:txEl>
                                              <p:pRg st="4" end="4"/>
                                            </p:txEl>
                                          </p:spTgt>
                                        </p:tgtEl>
                                        <p:attrNameLst>
                                          <p:attrName>style.rotation</p:attrName>
                                        </p:attrNameLst>
                                      </p:cBhvr>
                                      <p:tavLst>
                                        <p:tav tm="0">
                                          <p:val>
                                            <p:fltVal val="360"/>
                                          </p:val>
                                        </p:tav>
                                        <p:tav tm="100000">
                                          <p:val>
                                            <p:fltVal val="0"/>
                                          </p:val>
                                        </p:tav>
                                      </p:tavLst>
                                    </p:anim>
                                    <p:animEffect transition="in" filter="fade">
                                      <p:cBhvr>
                                        <p:cTn id="44" dur="1000"/>
                                        <p:tgtEl>
                                          <p:spTgt spid="3">
                                            <p:txEl>
                                              <p:pRg st="4" end="4"/>
                                            </p:txEl>
                                          </p:spTgt>
                                        </p:tgtEl>
                                      </p:cBhvr>
                                    </p:animEffect>
                                  </p:childTnLst>
                                </p:cTn>
                              </p:par>
                              <p:par>
                                <p:cTn id="45" presetID="49" presetClass="entr" presetSubtype="0" decel="100000" fill="hold" grpId="0" nodeType="withEffect">
                                  <p:stCondLst>
                                    <p:cond delay="0"/>
                                  </p:stCondLst>
                                  <p:childTnLst>
                                    <p:set>
                                      <p:cBhvr>
                                        <p:cTn id="46" dur="1" fill="hold">
                                          <p:stCondLst>
                                            <p:cond delay="0"/>
                                          </p:stCondLst>
                                        </p:cTn>
                                        <p:tgtEl>
                                          <p:spTgt spid="3">
                                            <p:txEl>
                                              <p:pRg st="5" end="5"/>
                                            </p:txEl>
                                          </p:spTgt>
                                        </p:tgtEl>
                                        <p:attrNameLst>
                                          <p:attrName>style.visibility</p:attrName>
                                        </p:attrNameLst>
                                      </p:cBhvr>
                                      <p:to>
                                        <p:strVal val="visible"/>
                                      </p:to>
                                    </p:set>
                                    <p:anim calcmode="lin" valueType="num">
                                      <p:cBhvr>
                                        <p:cTn id="47"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48" dur="1000" fill="hold"/>
                                        <p:tgtEl>
                                          <p:spTgt spid="3">
                                            <p:txEl>
                                              <p:pRg st="5" end="5"/>
                                            </p:txEl>
                                          </p:spTgt>
                                        </p:tgtEl>
                                        <p:attrNameLst>
                                          <p:attrName>ppt_h</p:attrName>
                                        </p:attrNameLst>
                                      </p:cBhvr>
                                      <p:tavLst>
                                        <p:tav tm="0">
                                          <p:val>
                                            <p:fltVal val="0"/>
                                          </p:val>
                                        </p:tav>
                                        <p:tav tm="100000">
                                          <p:val>
                                            <p:strVal val="#ppt_h"/>
                                          </p:val>
                                        </p:tav>
                                      </p:tavLst>
                                    </p:anim>
                                    <p:anim calcmode="lin" valueType="num">
                                      <p:cBhvr>
                                        <p:cTn id="49" dur="1000" fill="hold"/>
                                        <p:tgtEl>
                                          <p:spTgt spid="3">
                                            <p:txEl>
                                              <p:pRg st="5" end="5"/>
                                            </p:txEl>
                                          </p:spTgt>
                                        </p:tgtEl>
                                        <p:attrNameLst>
                                          <p:attrName>style.rotation</p:attrName>
                                        </p:attrNameLst>
                                      </p:cBhvr>
                                      <p:tavLst>
                                        <p:tav tm="0">
                                          <p:val>
                                            <p:fltVal val="360"/>
                                          </p:val>
                                        </p:tav>
                                        <p:tav tm="100000">
                                          <p:val>
                                            <p:fltVal val="0"/>
                                          </p:val>
                                        </p:tav>
                                      </p:tavLst>
                                    </p:anim>
                                    <p:animEffect transition="in" filter="fade">
                                      <p:cBhvr>
                                        <p:cTn id="50" dur="1000"/>
                                        <p:tgtEl>
                                          <p:spTgt spid="3">
                                            <p:txEl>
                                              <p:pRg st="5" end="5"/>
                                            </p:txEl>
                                          </p:spTgt>
                                        </p:tgtEl>
                                      </p:cBhvr>
                                    </p:animEffect>
                                  </p:childTnLst>
                                </p:cTn>
                              </p:par>
                              <p:par>
                                <p:cTn id="51" presetID="49" presetClass="entr" presetSubtype="0" decel="100000" fill="hold" grpId="0" nodeType="withEffect">
                                  <p:stCondLst>
                                    <p:cond delay="0"/>
                                  </p:stCondLst>
                                  <p:childTnLst>
                                    <p:set>
                                      <p:cBhvr>
                                        <p:cTn id="52" dur="1" fill="hold">
                                          <p:stCondLst>
                                            <p:cond delay="0"/>
                                          </p:stCondLst>
                                        </p:cTn>
                                        <p:tgtEl>
                                          <p:spTgt spid="3">
                                            <p:txEl>
                                              <p:pRg st="6" end="6"/>
                                            </p:txEl>
                                          </p:spTgt>
                                        </p:tgtEl>
                                        <p:attrNameLst>
                                          <p:attrName>style.visibility</p:attrName>
                                        </p:attrNameLst>
                                      </p:cBhvr>
                                      <p:to>
                                        <p:strVal val="visible"/>
                                      </p:to>
                                    </p:set>
                                    <p:anim calcmode="lin" valueType="num">
                                      <p:cBhvr>
                                        <p:cTn id="53" dur="1000" fill="hold"/>
                                        <p:tgtEl>
                                          <p:spTgt spid="3">
                                            <p:txEl>
                                              <p:pRg st="6" end="6"/>
                                            </p:txEl>
                                          </p:spTgt>
                                        </p:tgtEl>
                                        <p:attrNameLst>
                                          <p:attrName>ppt_w</p:attrName>
                                        </p:attrNameLst>
                                      </p:cBhvr>
                                      <p:tavLst>
                                        <p:tav tm="0">
                                          <p:val>
                                            <p:fltVal val="0"/>
                                          </p:val>
                                        </p:tav>
                                        <p:tav tm="100000">
                                          <p:val>
                                            <p:strVal val="#ppt_w"/>
                                          </p:val>
                                        </p:tav>
                                      </p:tavLst>
                                    </p:anim>
                                    <p:anim calcmode="lin" valueType="num">
                                      <p:cBhvr>
                                        <p:cTn id="54" dur="1000" fill="hold"/>
                                        <p:tgtEl>
                                          <p:spTgt spid="3">
                                            <p:txEl>
                                              <p:pRg st="6" end="6"/>
                                            </p:txEl>
                                          </p:spTgt>
                                        </p:tgtEl>
                                        <p:attrNameLst>
                                          <p:attrName>ppt_h</p:attrName>
                                        </p:attrNameLst>
                                      </p:cBhvr>
                                      <p:tavLst>
                                        <p:tav tm="0">
                                          <p:val>
                                            <p:fltVal val="0"/>
                                          </p:val>
                                        </p:tav>
                                        <p:tav tm="100000">
                                          <p:val>
                                            <p:strVal val="#ppt_h"/>
                                          </p:val>
                                        </p:tav>
                                      </p:tavLst>
                                    </p:anim>
                                    <p:anim calcmode="lin" valueType="num">
                                      <p:cBhvr>
                                        <p:cTn id="55" dur="1000" fill="hold"/>
                                        <p:tgtEl>
                                          <p:spTgt spid="3">
                                            <p:txEl>
                                              <p:pRg st="6" end="6"/>
                                            </p:txEl>
                                          </p:spTgt>
                                        </p:tgtEl>
                                        <p:attrNameLst>
                                          <p:attrName>style.rotation</p:attrName>
                                        </p:attrNameLst>
                                      </p:cBhvr>
                                      <p:tavLst>
                                        <p:tav tm="0">
                                          <p:val>
                                            <p:fltVal val="360"/>
                                          </p:val>
                                        </p:tav>
                                        <p:tav tm="100000">
                                          <p:val>
                                            <p:fltVal val="0"/>
                                          </p:val>
                                        </p:tav>
                                      </p:tavLst>
                                    </p:anim>
                                    <p:animEffect transition="in" filter="fade">
                                      <p:cBhvr>
                                        <p:cTn id="56" dur="10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188640"/>
            <a:ext cx="8229600" cy="1143000"/>
          </a:xfrm>
        </p:spPr>
        <p:txBody>
          <a:bodyPr>
            <a:normAutofit fontScale="90000"/>
          </a:bodyPr>
          <a:lstStyle/>
          <a:p>
            <a:pPr fontAlgn="auto">
              <a:spcAft>
                <a:spcPts val="0"/>
              </a:spcAft>
              <a:defRPr/>
            </a:pPr>
            <a:r>
              <a:rPr lang="el-GR" dirty="0" smtClean="0">
                <a:solidFill>
                  <a:srgbClr val="C00000"/>
                </a:solidFill>
              </a:rPr>
              <a:t>Καλυμμένη ή σαφής τιμολόγηση</a:t>
            </a:r>
            <a:br>
              <a:rPr lang="el-GR" dirty="0" smtClean="0">
                <a:solidFill>
                  <a:srgbClr val="C00000"/>
                </a:solidFill>
              </a:rPr>
            </a:br>
            <a:endParaRPr lang="el-GR" dirty="0">
              <a:solidFill>
                <a:srgbClr val="C00000"/>
              </a:solidFill>
            </a:endParaRPr>
          </a:p>
        </p:txBody>
      </p:sp>
      <p:sp>
        <p:nvSpPr>
          <p:cNvPr id="3" name="2 - Θέση περιεχομένου"/>
          <p:cNvSpPr>
            <a:spLocks noGrp="1"/>
          </p:cNvSpPr>
          <p:nvPr>
            <p:ph idx="1"/>
          </p:nvPr>
        </p:nvSpPr>
        <p:spPr>
          <a:xfrm>
            <a:off x="-180975" y="1052513"/>
            <a:ext cx="9144000" cy="5256212"/>
          </a:xfrm>
        </p:spPr>
        <p:txBody>
          <a:bodyPr>
            <a:normAutofit fontScale="92500"/>
          </a:bodyPr>
          <a:lstStyle/>
          <a:p>
            <a:pPr algn="just">
              <a:lnSpc>
                <a:spcPct val="150000"/>
              </a:lnSpc>
              <a:buFont typeface="Wingdings 2" pitchFamily="18" charset="2"/>
              <a:buBlip>
                <a:blip r:embed="rId2"/>
              </a:buBlip>
            </a:pPr>
            <a:r>
              <a:rPr lang="en-US" smtClean="0">
                <a:latin typeface="Arial" charset="0"/>
                <a:cs typeface="Arial" charset="0"/>
              </a:rPr>
              <a:t>H </a:t>
            </a:r>
            <a:r>
              <a:rPr lang="el-GR" b="1" smtClean="0">
                <a:latin typeface="Arial" charset="0"/>
                <a:cs typeface="Arial" charset="0"/>
              </a:rPr>
              <a:t>καλυμμένη τιμολόγηση (</a:t>
            </a:r>
            <a:r>
              <a:rPr lang="en-US" b="1" smtClean="0">
                <a:latin typeface="Arial" charset="0"/>
                <a:cs typeface="Arial" charset="0"/>
              </a:rPr>
              <a:t>implicit pricing</a:t>
            </a:r>
            <a:r>
              <a:rPr lang="el-GR" b="1" smtClean="0">
                <a:latin typeface="Arial" charset="0"/>
                <a:cs typeface="Arial" charset="0"/>
              </a:rPr>
              <a:t>) </a:t>
            </a:r>
            <a:r>
              <a:rPr lang="el-GR" smtClean="0">
                <a:latin typeface="Arial" charset="0"/>
                <a:cs typeface="Arial" charset="0"/>
              </a:rPr>
              <a:t>αφορά τον τρόπο τιμολόγησης των συναλλαγών.</a:t>
            </a:r>
          </a:p>
          <a:p>
            <a:pPr algn="just">
              <a:lnSpc>
                <a:spcPct val="150000"/>
              </a:lnSpc>
              <a:buFont typeface="Wingdings 2" pitchFamily="18" charset="2"/>
              <a:buNone/>
            </a:pPr>
            <a:r>
              <a:rPr lang="el-GR" smtClean="0">
                <a:latin typeface="Arial" charset="0"/>
                <a:cs typeface="Arial" charset="0"/>
              </a:rPr>
              <a:t>	Παραδείγματα:</a:t>
            </a:r>
          </a:p>
          <a:p>
            <a:pPr lvl="1" algn="just">
              <a:buFont typeface="Wingdings 2" pitchFamily="18" charset="2"/>
              <a:buBlip>
                <a:blip r:embed="rId3"/>
              </a:buBlip>
            </a:pPr>
            <a:r>
              <a:rPr lang="el-GR" sz="2600" i="1" smtClean="0">
                <a:latin typeface="Arial" charset="0"/>
                <a:cs typeface="Arial" charset="0"/>
              </a:rPr>
              <a:t>Μη υπολογισμός τόκου σε λογαριασμούς ταμιευτηρίου όταν το ύψος του είναι χαμηλότερο ενός ορίου.</a:t>
            </a:r>
          </a:p>
          <a:p>
            <a:pPr lvl="1" algn="just">
              <a:buFont typeface="Wingdings 2" pitchFamily="18" charset="2"/>
              <a:buBlip>
                <a:blip r:embed="rId3"/>
              </a:buBlip>
            </a:pPr>
            <a:r>
              <a:rPr lang="el-GR" sz="2600" i="1" smtClean="0">
                <a:latin typeface="Arial" charset="0"/>
                <a:cs typeface="Arial" charset="0"/>
              </a:rPr>
              <a:t>Δωρεάν ενοίκιο θυρίδων για τον πρώτο χρόνο σε λογαριασμό μισθοδοσίας.</a:t>
            </a:r>
          </a:p>
          <a:p>
            <a:pPr lvl="1" algn="just">
              <a:buFont typeface="Wingdings 2" pitchFamily="18" charset="2"/>
              <a:buBlip>
                <a:blip r:embed="rId3"/>
              </a:buBlip>
            </a:pPr>
            <a:r>
              <a:rPr lang="el-GR" sz="2600" i="1" smtClean="0">
                <a:latin typeface="Arial" charset="0"/>
                <a:cs typeface="Arial" charset="0"/>
              </a:rPr>
              <a:t>Δωρεάν συνδρομή πιστωτικής κάρτας τρεχούμενου λογαριασμού με μέσο εξαμηνιαίο υπόλοιπο πάνω από ένα όριο. </a:t>
            </a:r>
          </a:p>
        </p:txBody>
      </p:sp>
    </p:spTree>
  </p:cSld>
  <p:clrMapOvr>
    <a:masterClrMapping/>
  </p:clrMapOvr>
  <p:transition>
    <p:cover dir="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4" presetID="2" presetClass="entr" presetSubtype="4"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2" presetID="2" presetClass="entr" presetSubtype="4" fill="hold" nodeType="withEffect">
                                  <p:stCondLst>
                                    <p:cond delay="0"/>
                                  </p:stCondLst>
                                  <p:childTnLst>
                                    <p:set>
                                      <p:cBhvr>
                                        <p:cTn id="33" dur="1" fill="hold">
                                          <p:stCondLst>
                                            <p:cond delay="0"/>
                                          </p:stCondLst>
                                        </p:cTn>
                                        <p:tgtEl>
                                          <p:spTgt spid="3">
                                            <p:txEl>
                                              <p:pRg st="4" end="4"/>
                                            </p:txEl>
                                          </p:spTgt>
                                        </p:tgtEl>
                                        <p:attrNameLst>
                                          <p:attrName>style.visibility</p:attrName>
                                        </p:attrNameLst>
                                      </p:cBhvr>
                                      <p:to>
                                        <p:strVal val="visible"/>
                                      </p:to>
                                    </p:set>
                                    <p:anim calcmode="lin" valueType="num">
                                      <p:cBhvr additive="base">
                                        <p:cTn id="34"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68313" y="333375"/>
            <a:ext cx="8229600" cy="6237288"/>
          </a:xfrm>
        </p:spPr>
        <p:txBody>
          <a:bodyPr/>
          <a:lstStyle/>
          <a:p>
            <a:pPr algn="just">
              <a:lnSpc>
                <a:spcPct val="150000"/>
              </a:lnSpc>
              <a:buFont typeface="Wingdings 2" pitchFamily="18" charset="2"/>
              <a:buBlip>
                <a:blip r:embed="rId2"/>
              </a:buBlip>
            </a:pPr>
            <a:r>
              <a:rPr lang="el-GR" dirty="0" smtClean="0">
                <a:latin typeface="Arial" charset="0"/>
                <a:cs typeface="Arial" charset="0"/>
              </a:rPr>
              <a:t>Η </a:t>
            </a:r>
            <a:r>
              <a:rPr lang="el-GR" b="1" dirty="0" smtClean="0">
                <a:latin typeface="Arial" charset="0"/>
                <a:cs typeface="Arial" charset="0"/>
              </a:rPr>
              <a:t>σαφής τιμολόγηση (</a:t>
            </a:r>
            <a:r>
              <a:rPr lang="en-US" b="1" dirty="0" smtClean="0">
                <a:latin typeface="Arial" charset="0"/>
                <a:cs typeface="Arial" charset="0"/>
              </a:rPr>
              <a:t>explicit pricing</a:t>
            </a:r>
            <a:r>
              <a:rPr lang="el-GR" b="1" dirty="0" smtClean="0">
                <a:latin typeface="Arial" charset="0"/>
                <a:cs typeface="Arial" charset="0"/>
              </a:rPr>
              <a:t>)</a:t>
            </a:r>
            <a:r>
              <a:rPr lang="en-US" b="1" dirty="0" smtClean="0">
                <a:latin typeface="Arial" charset="0"/>
                <a:cs typeface="Arial" charset="0"/>
              </a:rPr>
              <a:t> </a:t>
            </a:r>
            <a:r>
              <a:rPr lang="el-GR" dirty="0" smtClean="0">
                <a:latin typeface="Arial" charset="0"/>
                <a:cs typeface="Arial" charset="0"/>
              </a:rPr>
              <a:t>αναφέρεται στην ενιαία επιβάρυνση ανά χρονική περίοδο ή στην επιβάρυνση ανά κίνηση  λογαριασμού.</a:t>
            </a:r>
          </a:p>
          <a:p>
            <a:pPr algn="just">
              <a:lnSpc>
                <a:spcPct val="150000"/>
              </a:lnSpc>
              <a:buFont typeface="Wingdings 2" pitchFamily="18" charset="2"/>
              <a:buNone/>
            </a:pPr>
            <a:r>
              <a:rPr lang="el-GR" dirty="0" smtClean="0">
                <a:latin typeface="Arial" charset="0"/>
                <a:cs typeface="Arial" charset="0"/>
              </a:rPr>
              <a:t>	</a:t>
            </a:r>
            <a:r>
              <a:rPr lang="el-GR" sz="2400" dirty="0" smtClean="0">
                <a:latin typeface="Arial" charset="0"/>
                <a:cs typeface="Arial" charset="0"/>
              </a:rPr>
              <a:t>Παραδείγματα:</a:t>
            </a:r>
          </a:p>
          <a:p>
            <a:pPr lvl="1" algn="just">
              <a:buFont typeface="Wingdings 2" pitchFamily="18" charset="2"/>
              <a:buBlip>
                <a:blip r:embed="rId3"/>
              </a:buBlip>
            </a:pPr>
            <a:r>
              <a:rPr lang="el-GR" sz="2400" dirty="0" smtClean="0">
                <a:latin typeface="Arial" charset="0"/>
                <a:cs typeface="Arial" charset="0"/>
              </a:rPr>
              <a:t>Επιβάρυνση του ίδιου λογαριασμού για κάθε κίνηση πέραν ενός ορισμένου αριθμού, εφόσον το μέσο μηνιαίο υπόλοιπο δεν υπερβαίνει ένα ορισμένο ποσό.</a:t>
            </a:r>
          </a:p>
          <a:p>
            <a:pPr lvl="1" algn="just">
              <a:buFont typeface="Wingdings 2" pitchFamily="18" charset="2"/>
              <a:buBlip>
                <a:blip r:embed="rId3"/>
              </a:buBlip>
            </a:pPr>
            <a:r>
              <a:rPr lang="el-GR" sz="2400" dirty="0" smtClean="0">
                <a:latin typeface="Arial" charset="0"/>
                <a:cs typeface="Arial" charset="0"/>
              </a:rPr>
              <a:t>Επιβάρυνση του λογαριασμού ταμιευτηρίου με ένα ποσό για κάθε κίνηση για πάγιες εντολές.</a:t>
            </a:r>
          </a:p>
          <a:p>
            <a:pPr algn="just">
              <a:lnSpc>
                <a:spcPct val="150000"/>
              </a:lnSpc>
              <a:buFont typeface="Wingdings 2" pitchFamily="18" charset="2"/>
              <a:buNone/>
            </a:pPr>
            <a:endParaRPr lang="el-GR" dirty="0" smtClean="0">
              <a:latin typeface="Arial" charset="0"/>
              <a:cs typeface="Arial" charset="0"/>
            </a:endParaRPr>
          </a:p>
          <a:p>
            <a:pPr algn="just">
              <a:buFont typeface="Wingdings 2" pitchFamily="18" charset="2"/>
              <a:buNone/>
            </a:pPr>
            <a:endParaRPr lang="el-GR" dirty="0" smtClean="0">
              <a:latin typeface="Arial" charset="0"/>
              <a:cs typeface="Arial" charset="0"/>
            </a:endParaRPr>
          </a:p>
        </p:txBody>
      </p:sp>
    </p:spTree>
  </p:cSld>
  <p:clrMapOvr>
    <a:masterClrMapping/>
  </p:clrMapOvr>
  <p:transition>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10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 calcmode="lin" valueType="num">
                                      <p:cBhvr additive="base">
                                        <p:cTn id="15"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6" dur="1000" fill="hold"/>
                                        <p:tgtEl>
                                          <p:spTgt spid="3">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179512" y="188640"/>
            <a:ext cx="8784976" cy="850106"/>
          </a:xfrm>
        </p:spPr>
        <p:txBody>
          <a:bodyPr>
            <a:noAutofit/>
          </a:bodyPr>
          <a:lstStyle/>
          <a:p>
            <a:pPr fontAlgn="auto">
              <a:spcAft>
                <a:spcPts val="0"/>
              </a:spcAft>
              <a:defRPr/>
            </a:pPr>
            <a:r>
              <a:rPr lang="el-GR" sz="3600" dirty="0" smtClean="0">
                <a:solidFill>
                  <a:srgbClr val="C00000"/>
                </a:solidFill>
              </a:rPr>
              <a:t>Διαδικασία κατάστρωσης τιμολογιακής πολιτικής</a:t>
            </a:r>
            <a:endParaRPr lang="el-GR" sz="3600" dirty="0">
              <a:solidFill>
                <a:srgbClr val="C00000"/>
              </a:solidFill>
            </a:endParaRPr>
          </a:p>
        </p:txBody>
      </p:sp>
      <p:sp>
        <p:nvSpPr>
          <p:cNvPr id="3" name="2 - Θέση περιεχομένου"/>
          <p:cNvSpPr>
            <a:spLocks noGrp="1"/>
          </p:cNvSpPr>
          <p:nvPr>
            <p:ph idx="1"/>
          </p:nvPr>
        </p:nvSpPr>
        <p:spPr>
          <a:xfrm>
            <a:off x="250825" y="1196975"/>
            <a:ext cx="8569325" cy="5256213"/>
          </a:xfrm>
        </p:spPr>
        <p:txBody>
          <a:bodyPr/>
          <a:lstStyle/>
          <a:p>
            <a:pPr algn="just">
              <a:buFont typeface="Wingdings 2" pitchFamily="18" charset="2"/>
              <a:buBlip>
                <a:blip r:embed="rId2"/>
              </a:buBlip>
            </a:pPr>
            <a:r>
              <a:rPr lang="el-GR" sz="2200" smtClean="0">
                <a:latin typeface="Arial" charset="0"/>
                <a:cs typeface="Arial" charset="0"/>
              </a:rPr>
              <a:t>Καταγραφή όλων των ενεργειών που συνεπάγονται κόστος για κάθε προϊόν και των υπηρεσιών που προσφέρονται.</a:t>
            </a:r>
          </a:p>
          <a:p>
            <a:pPr algn="just">
              <a:buFont typeface="Wingdings 2" pitchFamily="18" charset="2"/>
              <a:buBlip>
                <a:blip r:embed="rId2"/>
              </a:buBlip>
            </a:pPr>
            <a:r>
              <a:rPr lang="el-GR" sz="2200" smtClean="0">
                <a:latin typeface="Arial" charset="0"/>
                <a:cs typeface="Arial" charset="0"/>
              </a:rPr>
              <a:t>Εξέταση των προτεραιοτήτων των προσφερόμενων υπηρεσιών και της δυνατότητας ανατίμησής τους.</a:t>
            </a:r>
          </a:p>
          <a:p>
            <a:pPr algn="just">
              <a:buFont typeface="Wingdings 2" pitchFamily="18" charset="2"/>
              <a:buBlip>
                <a:blip r:embed="rId2"/>
              </a:buBlip>
            </a:pPr>
            <a:r>
              <a:rPr lang="el-GR" sz="2200" smtClean="0">
                <a:latin typeface="Arial" charset="0"/>
                <a:cs typeface="Arial" charset="0"/>
              </a:rPr>
              <a:t>Προσδιορισμός των ιδιαίτερων τμημάτων της αγοράς που εξυπηρετούνται από κάθε συγκεκριμένο προϊόν ή υπηρεσία, τα ιδιαίτερα χαρακτηριστικά τους, τα οφέλη για τον πελάτη και τα πλεονεκτήματά τους έναντι των ανταγωνιστών.</a:t>
            </a:r>
          </a:p>
          <a:p>
            <a:pPr algn="just">
              <a:buFont typeface="Wingdings 2" pitchFamily="18" charset="2"/>
              <a:buBlip>
                <a:blip r:embed="rId2"/>
              </a:buBlip>
            </a:pPr>
            <a:r>
              <a:rPr lang="el-GR" sz="2200" smtClean="0">
                <a:latin typeface="Arial" charset="0"/>
                <a:cs typeface="Arial" charset="0"/>
              </a:rPr>
              <a:t>Αξιολόγηση της σχέσης τιμής/ποιότητας.</a:t>
            </a:r>
          </a:p>
          <a:p>
            <a:pPr algn="just">
              <a:buFont typeface="Wingdings 2" pitchFamily="18" charset="2"/>
              <a:buBlip>
                <a:blip r:embed="rId2"/>
              </a:buBlip>
            </a:pPr>
            <a:r>
              <a:rPr lang="el-GR" sz="2200" smtClean="0">
                <a:latin typeface="Arial" charset="0"/>
                <a:cs typeface="Arial" charset="0"/>
              </a:rPr>
              <a:t>Τάσεις που παρατηρούνται : στα κόστη, στις τιμές, στα μερίδια αγοράς και στην αύξηση της ζήτησης τα προηγούμενα χρόνια.</a:t>
            </a:r>
          </a:p>
          <a:p>
            <a:pPr algn="just">
              <a:buFont typeface="Wingdings 2" pitchFamily="18" charset="2"/>
              <a:buBlip>
                <a:blip r:embed="rId2"/>
              </a:buBlip>
            </a:pPr>
            <a:r>
              <a:rPr lang="el-GR" sz="2200" smtClean="0">
                <a:latin typeface="Arial" charset="0"/>
                <a:cs typeface="Arial" charset="0"/>
              </a:rPr>
              <a:t>Αναμενόμενες αλλαγές στο οικονομικό, τεχνολογικό και κοινωνικό περιβάλλον που θα μπορούσαν πιθανόν να επηρεάσουν τις παρατηρούμενες τάσεις.</a:t>
            </a:r>
          </a:p>
        </p:txBody>
      </p:sp>
    </p:spTree>
  </p:cSld>
  <p:clrMapOvr>
    <a:masterClrMapping/>
  </p:clrMapOvr>
  <p:transition>
    <p:comb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10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10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additive="base">
                                        <p:cTn id="48"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88913"/>
            <a:ext cx="8229600" cy="6408737"/>
          </a:xfrm>
        </p:spPr>
        <p:txBody>
          <a:bodyPr>
            <a:normAutofit fontScale="92500" lnSpcReduction="20000"/>
          </a:bodyPr>
          <a:lstStyle/>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Αναλύσεις κόστους που περιλαμβάνουν τα οριακά, τα άμεσα, τα σταθερά και τα επιμεριζόμενα κόστη, με άλλα προϊόντα ή υπηρεσίες.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Ανάλυση νεκρού σημείου για κάθε προϊόν, εκτίμηση κύκλου εργασιών για κάθε προϊόν και μικτό κέρδος για κάθε εναλλακτική τιμολόγηση, εκτίμηση των αντιδράσεων των ανταγωνιστών.</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Έλεγχος μέσω ερευνών αγοράς των αντιδράσεων των καταναλωτών στις νέες τιμές των προϊόντων.</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Έλεγχος της πραγματικής δομής του κόστους μετά την εφαρμογή της νέας τιμολόγησης και ανάλυση των πραγματικών αντιδράσεων των ανταγωνιστών.</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179388" y="260350"/>
            <a:ext cx="8507412" cy="6337300"/>
          </a:xfrm>
        </p:spPr>
        <p:txBody>
          <a:bodyPr>
            <a:normAutofit fontScale="70000" lnSpcReduction="20000"/>
          </a:bodyPr>
          <a:lstStyle/>
          <a:p>
            <a:pPr marL="274638" indent="-1588" fontAlgn="auto">
              <a:lnSpc>
                <a:spcPct val="120000"/>
              </a:lnSpc>
              <a:spcAft>
                <a:spcPts val="0"/>
              </a:spcAft>
              <a:buClr>
                <a:schemeClr val="tx1">
                  <a:shade val="95000"/>
                </a:schemeClr>
              </a:buClr>
              <a:buFont typeface="Wingdings 2"/>
              <a:buNone/>
              <a:defRPr/>
            </a:pPr>
            <a:r>
              <a:rPr lang="el-GR" sz="3300" b="1" dirty="0" smtClean="0">
                <a:latin typeface="Arial" pitchFamily="34" charset="0"/>
                <a:cs typeface="Arial" pitchFamily="34" charset="0"/>
              </a:rPr>
              <a:t>Η τιμολόγηση των ασφαλιστικών υπηρεσιών πρέπει να ακολουθεί τις εξής αρχές:</a:t>
            </a:r>
          </a:p>
          <a:p>
            <a:pPr marL="274638" indent="-1588" fontAlgn="auto">
              <a:lnSpc>
                <a:spcPct val="120000"/>
              </a:lnSpc>
              <a:spcAft>
                <a:spcPts val="0"/>
              </a:spcAft>
              <a:buClr>
                <a:schemeClr val="tx1">
                  <a:shade val="95000"/>
                </a:schemeClr>
              </a:buClr>
              <a:buFont typeface="Wingdings 2"/>
              <a:buNone/>
              <a:defRPr/>
            </a:pPr>
            <a:endParaRPr lang="el-GR" sz="3300" b="1" dirty="0" smtClean="0">
              <a:latin typeface="Arial" pitchFamily="34" charset="0"/>
              <a:cs typeface="Arial" pitchFamily="34" charset="0"/>
            </a:endParaRP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είναι απλή ώστε να είναι κατανοητή από τον πελάτη και να ελαχιστοποιεί τον απαιτούμενο χρόνο υπολογισμού της από τους υπαλλήλους.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είναι σταθερή, τουλάχιστον για κάποιες καθορισμένες χρονικές περιόδους.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ανταποκρίνεται στους μεταβαλλόμενους κινδύνους ζημιών και στις συνθήκες της οικονομίας.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ενθαρρύνει την πρόληψη ζημιών, ώστε να μπορεί να εξακολουθήσει να παρέχεται κάθε προσφερόμενη ασφαλιστική κάλυψη, χωρίς να κινδυνέψει η κερδοφορία.</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είναι επαρκής ώστε να καλύπτει όλα τα έξοδα  και τους πιθανούς κινδύνους.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μην είναι υπερβολική, για να μην αισθάνονται οι πελάτες ότι πληρώνουν περισσότερα από την αξία της.</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Να είναι δίκαιη ώστε να μην υπάρχει διαφοροποίηση της τιμολόγησης σε παρόμοιους κινδύνους.</a:t>
            </a:r>
          </a:p>
          <a:p>
            <a:pPr marL="548640" indent="-411480" algn="just" fontAlgn="auto">
              <a:spcAft>
                <a:spcPts val="0"/>
              </a:spcAft>
              <a:buClr>
                <a:schemeClr val="tx1">
                  <a:shade val="95000"/>
                </a:schemeClr>
              </a:buClr>
              <a:buFont typeface="Wingdings 2"/>
              <a:buBlip>
                <a:blip r:embed="rId2"/>
              </a:buBlip>
              <a:defRPr/>
            </a:pPr>
            <a:endParaRPr lang="el-GR" dirty="0" smtClean="0">
              <a:latin typeface="Arial" pitchFamily="34" charset="0"/>
              <a:cs typeface="Arial" pitchFamily="34" charset="0"/>
            </a:endParaRPr>
          </a:p>
          <a:p>
            <a:pPr marL="548640" indent="-411480" fontAlgn="auto">
              <a:spcAft>
                <a:spcPts val="0"/>
              </a:spcAft>
              <a:buClr>
                <a:schemeClr val="tx1">
                  <a:shade val="95000"/>
                </a:schemeClr>
              </a:buClr>
              <a:buFont typeface="Wingdings 2"/>
              <a:buBlip>
                <a:blip r:embed="rId2"/>
              </a:buBlip>
              <a:defRPr/>
            </a:pPr>
            <a:endParaRPr lang="el-GR" dirty="0"/>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 calcmode="lin" valueType="num">
                                      <p:cBhvr additive="base">
                                        <p:cTn id="13" dur="1000" fill="hold"/>
                                        <p:tgtEl>
                                          <p:spTgt spid="3">
                                            <p:txEl>
                                              <p:pRg st="2" end="2"/>
                                            </p:txEl>
                                          </p:spTgt>
                                        </p:tgtEl>
                                        <p:attrNameLst>
                                          <p:attrName>ppt_x</p:attrName>
                                        </p:attrNameLst>
                                      </p:cBhvr>
                                      <p:tavLst>
                                        <p:tav tm="0">
                                          <p:val>
                                            <p:strVal val="0-#ppt_w/2"/>
                                          </p:val>
                                        </p:tav>
                                        <p:tav tm="100000">
                                          <p:val>
                                            <p:strVal val="#ppt_x"/>
                                          </p:val>
                                        </p:tav>
                                      </p:tavLst>
                                    </p:anim>
                                    <p:anim calcmode="lin" valueType="num">
                                      <p:cBhvr additive="base">
                                        <p:cTn id="14" dur="1000" fill="hold"/>
                                        <p:tgtEl>
                                          <p:spTgt spid="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anim calcmode="lin" valueType="num">
                                      <p:cBhvr additive="base">
                                        <p:cTn id="19" dur="1000" fill="hold"/>
                                        <p:tgtEl>
                                          <p:spTgt spid="3">
                                            <p:txEl>
                                              <p:pRg st="3" end="3"/>
                                            </p:txEl>
                                          </p:spTgt>
                                        </p:tgtEl>
                                        <p:attrNameLst>
                                          <p:attrName>ppt_x</p:attrName>
                                        </p:attrNameLst>
                                      </p:cBhvr>
                                      <p:tavLst>
                                        <p:tav tm="0">
                                          <p:val>
                                            <p:strVal val="0-#ppt_w/2"/>
                                          </p:val>
                                        </p:tav>
                                        <p:tav tm="100000">
                                          <p:val>
                                            <p:strVal val="#ppt_x"/>
                                          </p:val>
                                        </p:tav>
                                      </p:tavLst>
                                    </p:anim>
                                    <p:anim calcmode="lin" valueType="num">
                                      <p:cBhvr additive="base">
                                        <p:cTn id="20" dur="1000" fill="hold"/>
                                        <p:tgtEl>
                                          <p:spTgt spid="3">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
                                            <p:txEl>
                                              <p:pRg st="4" end="4"/>
                                            </p:txEl>
                                          </p:spTgt>
                                        </p:tgtEl>
                                        <p:attrNameLst>
                                          <p:attrName>style.visibility</p:attrName>
                                        </p:attrNameLst>
                                      </p:cBhvr>
                                      <p:to>
                                        <p:strVal val="visible"/>
                                      </p:to>
                                    </p:set>
                                    <p:anim calcmode="lin" valueType="num">
                                      <p:cBhvr additive="base">
                                        <p:cTn id="25" dur="1000" fill="hold"/>
                                        <p:tgtEl>
                                          <p:spTgt spid="3">
                                            <p:txEl>
                                              <p:pRg st="4" end="4"/>
                                            </p:txEl>
                                          </p:spTgt>
                                        </p:tgtEl>
                                        <p:attrNameLst>
                                          <p:attrName>ppt_x</p:attrName>
                                        </p:attrNameLst>
                                      </p:cBhvr>
                                      <p:tavLst>
                                        <p:tav tm="0">
                                          <p:val>
                                            <p:strVal val="0-#ppt_w/2"/>
                                          </p:val>
                                        </p:tav>
                                        <p:tav tm="100000">
                                          <p:val>
                                            <p:strVal val="#ppt_x"/>
                                          </p:val>
                                        </p:tav>
                                      </p:tavLst>
                                    </p:anim>
                                    <p:anim calcmode="lin" valueType="num">
                                      <p:cBhvr additive="base">
                                        <p:cTn id="26" dur="1000" fill="hold"/>
                                        <p:tgtEl>
                                          <p:spTgt spid="3">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anim calcmode="lin" valueType="num">
                                      <p:cBhvr additive="base">
                                        <p:cTn id="31" dur="1000" fill="hold"/>
                                        <p:tgtEl>
                                          <p:spTgt spid="3">
                                            <p:txEl>
                                              <p:pRg st="5" end="5"/>
                                            </p:txEl>
                                          </p:spTgt>
                                        </p:tgtEl>
                                        <p:attrNameLst>
                                          <p:attrName>ppt_x</p:attrName>
                                        </p:attrNameLst>
                                      </p:cBhvr>
                                      <p:tavLst>
                                        <p:tav tm="0">
                                          <p:val>
                                            <p:strVal val="0-#ppt_w/2"/>
                                          </p:val>
                                        </p:tav>
                                        <p:tav tm="100000">
                                          <p:val>
                                            <p:strVal val="#ppt_x"/>
                                          </p:val>
                                        </p:tav>
                                      </p:tavLst>
                                    </p:anim>
                                    <p:anim calcmode="lin" valueType="num">
                                      <p:cBhvr additive="base">
                                        <p:cTn id="32" dur="1000" fill="hold"/>
                                        <p:tgtEl>
                                          <p:spTgt spid="3">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
                                            <p:txEl>
                                              <p:pRg st="6" end="6"/>
                                            </p:txEl>
                                          </p:spTgt>
                                        </p:tgtEl>
                                        <p:attrNameLst>
                                          <p:attrName>style.visibility</p:attrName>
                                        </p:attrNameLst>
                                      </p:cBhvr>
                                      <p:to>
                                        <p:strVal val="visible"/>
                                      </p:to>
                                    </p:set>
                                    <p:anim calcmode="lin" valueType="num">
                                      <p:cBhvr additive="base">
                                        <p:cTn id="37" dur="1000" fill="hold"/>
                                        <p:tgtEl>
                                          <p:spTgt spid="3">
                                            <p:txEl>
                                              <p:pRg st="6" end="6"/>
                                            </p:txEl>
                                          </p:spTgt>
                                        </p:tgtEl>
                                        <p:attrNameLst>
                                          <p:attrName>ppt_x</p:attrName>
                                        </p:attrNameLst>
                                      </p:cBhvr>
                                      <p:tavLst>
                                        <p:tav tm="0">
                                          <p:val>
                                            <p:strVal val="0-#ppt_w/2"/>
                                          </p:val>
                                        </p:tav>
                                        <p:tav tm="100000">
                                          <p:val>
                                            <p:strVal val="#ppt_x"/>
                                          </p:val>
                                        </p:tav>
                                      </p:tavLst>
                                    </p:anim>
                                    <p:anim calcmode="lin" valueType="num">
                                      <p:cBhvr additive="base">
                                        <p:cTn id="38" dur="1000" fill="hold"/>
                                        <p:tgtEl>
                                          <p:spTgt spid="3">
                                            <p:txEl>
                                              <p:pRg st="6" end="6"/>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3">
                                            <p:txEl>
                                              <p:pRg st="7" end="7"/>
                                            </p:txEl>
                                          </p:spTgt>
                                        </p:tgtEl>
                                        <p:attrNameLst>
                                          <p:attrName>style.visibility</p:attrName>
                                        </p:attrNameLst>
                                      </p:cBhvr>
                                      <p:to>
                                        <p:strVal val="visible"/>
                                      </p:to>
                                    </p:set>
                                    <p:anim calcmode="lin" valueType="num">
                                      <p:cBhvr additive="base">
                                        <p:cTn id="43" dur="1000" fill="hold"/>
                                        <p:tgtEl>
                                          <p:spTgt spid="3">
                                            <p:txEl>
                                              <p:pRg st="7" end="7"/>
                                            </p:txEl>
                                          </p:spTgt>
                                        </p:tgtEl>
                                        <p:attrNameLst>
                                          <p:attrName>ppt_x</p:attrName>
                                        </p:attrNameLst>
                                      </p:cBhvr>
                                      <p:tavLst>
                                        <p:tav tm="0">
                                          <p:val>
                                            <p:strVal val="0-#ppt_w/2"/>
                                          </p:val>
                                        </p:tav>
                                        <p:tav tm="100000">
                                          <p:val>
                                            <p:strVal val="#ppt_x"/>
                                          </p:val>
                                        </p:tav>
                                      </p:tavLst>
                                    </p:anim>
                                    <p:anim calcmode="lin" valueType="num">
                                      <p:cBhvr additive="base">
                                        <p:cTn id="44" dur="1000" fill="hold"/>
                                        <p:tgtEl>
                                          <p:spTgt spid="3">
                                            <p:txEl>
                                              <p:pRg st="7" end="7"/>
                                            </p:txEl>
                                          </p:spTgt>
                                        </p:tgtEl>
                                        <p:attrNameLst>
                                          <p:attrName>ppt_y</p:attrName>
                                        </p:attrNameLst>
                                      </p:cBhvr>
                                      <p:tavLst>
                                        <p:tav tm="0">
                                          <p:val>
                                            <p:strVal val="#ppt_y"/>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8" fill="hold" nodeType="clickEffect">
                                  <p:stCondLst>
                                    <p:cond delay="0"/>
                                  </p:stCondLst>
                                  <p:childTnLst>
                                    <p:set>
                                      <p:cBhvr>
                                        <p:cTn id="48" dur="1" fill="hold">
                                          <p:stCondLst>
                                            <p:cond delay="0"/>
                                          </p:stCondLst>
                                        </p:cTn>
                                        <p:tgtEl>
                                          <p:spTgt spid="3">
                                            <p:txEl>
                                              <p:pRg st="8" end="8"/>
                                            </p:txEl>
                                          </p:spTgt>
                                        </p:tgtEl>
                                        <p:attrNameLst>
                                          <p:attrName>style.visibility</p:attrName>
                                        </p:attrNameLst>
                                      </p:cBhvr>
                                      <p:to>
                                        <p:strVal val="visible"/>
                                      </p:to>
                                    </p:set>
                                    <p:anim calcmode="lin" valueType="num">
                                      <p:cBhvr additive="base">
                                        <p:cTn id="49" dur="1000" fill="hold"/>
                                        <p:tgtEl>
                                          <p:spTgt spid="3">
                                            <p:txEl>
                                              <p:pRg st="8" end="8"/>
                                            </p:txEl>
                                          </p:spTgt>
                                        </p:tgtEl>
                                        <p:attrNameLst>
                                          <p:attrName>ppt_x</p:attrName>
                                        </p:attrNameLst>
                                      </p:cBhvr>
                                      <p:tavLst>
                                        <p:tav tm="0">
                                          <p:val>
                                            <p:strVal val="0-#ppt_w/2"/>
                                          </p:val>
                                        </p:tav>
                                        <p:tav tm="100000">
                                          <p:val>
                                            <p:strVal val="#ppt_x"/>
                                          </p:val>
                                        </p:tav>
                                      </p:tavLst>
                                    </p:anim>
                                    <p:anim calcmode="lin" valueType="num">
                                      <p:cBhvr additive="base">
                                        <p:cTn id="50" dur="1000" fill="hold"/>
                                        <p:tgtEl>
                                          <p:spTgt spid="3">
                                            <p:txEl>
                                              <p:pRg st="8" end="8"/>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Θέση περιεχομένου"/>
          <p:cNvSpPr>
            <a:spLocks noGrp="1"/>
          </p:cNvSpPr>
          <p:nvPr>
            <p:ph idx="1"/>
          </p:nvPr>
        </p:nvSpPr>
        <p:spPr>
          <a:xfrm>
            <a:off x="457200" y="188913"/>
            <a:ext cx="8229600" cy="6480175"/>
          </a:xfrm>
        </p:spPr>
        <p:txBody>
          <a:bodyPr>
            <a:normAutofit fontScale="85000" lnSpcReduction="20000"/>
          </a:bodyPr>
          <a:lstStyle/>
          <a:p>
            <a:pPr marL="95250" indent="0" fontAlgn="auto">
              <a:spcAft>
                <a:spcPts val="0"/>
              </a:spcAft>
              <a:buClr>
                <a:schemeClr val="tx1">
                  <a:shade val="95000"/>
                </a:schemeClr>
              </a:buClr>
              <a:buFont typeface="Wingdings 2"/>
              <a:buNone/>
              <a:defRPr/>
            </a:pPr>
            <a:r>
              <a:rPr lang="el-GR" sz="3000" b="1" dirty="0" smtClean="0">
                <a:latin typeface="Arial" pitchFamily="34" charset="0"/>
                <a:cs typeface="Arial" pitchFamily="34" charset="0"/>
              </a:rPr>
              <a:t>Οι ακολουθούμενες από τις ασφαλιστικές εταιρίες μέθοδοι τιμολόγησης είναι:</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Η τιμολόγηση ανά τμήμα της αγοράς (ανάλογα με ηλικία, εισόδημα, φύλο) προσδιορίζεται από τη διαίρεση του συνόλου των ζημιών που παρουσιάστηκαν τον προηγούμενο χρόνο με τον αριθμό των ασφαλιζομένων στο συγκεκριμένο τμήμα. </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Η τιμολόγηση που βασίζεται στο κέρδος από κάποιον συγκεκριμένο πελάτη ενός τμήματος της αγοράς, ο οποίος φέρει μεγαλύτερο ή μικρότερο κίνδυνο ανάλογα με την υπάρχουσα εμπειρία. Το ασφάλιστρο καθορίζεται αναδρομικά κυμαινόμενο.</a:t>
            </a:r>
          </a:p>
          <a:p>
            <a:pPr marL="548640" indent="-411480" algn="just" fontAlgn="auto">
              <a:spcAft>
                <a:spcPts val="0"/>
              </a:spcAft>
              <a:buClr>
                <a:schemeClr val="tx1">
                  <a:shade val="95000"/>
                </a:schemeClr>
              </a:buClr>
              <a:buFont typeface="Wingdings 2"/>
              <a:buBlip>
                <a:blip r:embed="rId2"/>
              </a:buBlip>
              <a:defRPr/>
            </a:pPr>
            <a:r>
              <a:rPr lang="el-GR" dirty="0" smtClean="0">
                <a:latin typeface="Arial" pitchFamily="34" charset="0"/>
                <a:cs typeface="Arial" pitchFamily="34" charset="0"/>
              </a:rPr>
              <a:t>Η τιμολόγηση που βασίζεται στην αξιολόγηση κάθε περίπτωσης επειδή ο κίνδυνος ποικίλει σημαντικά.</a:t>
            </a:r>
          </a:p>
          <a:p>
            <a:pPr marL="548640" indent="-411480" fontAlgn="auto">
              <a:spcAft>
                <a:spcPts val="0"/>
              </a:spcAft>
              <a:buClr>
                <a:schemeClr val="tx1">
                  <a:shade val="95000"/>
                </a:schemeClr>
              </a:buClr>
              <a:buFont typeface="Wingdings 2"/>
              <a:buBlip>
                <a:blip r:embed="rId2"/>
              </a:buBlip>
              <a:defRPr/>
            </a:pPr>
            <a:endParaRPr lang="el-GR" dirty="0"/>
          </a:p>
        </p:txBody>
      </p:sp>
    </p:spTree>
  </p:cSld>
  <p:clrMapOvr>
    <a:masterClrMapping/>
  </p:clrMapOvr>
  <p:transition>
    <p:cover dir="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5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10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10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10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29</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transition>
    <p:cover dir="d"/>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Autofit/>
          </a:bodyPr>
          <a:lstStyle/>
          <a:p>
            <a:pPr fontAlgn="auto">
              <a:spcAft>
                <a:spcPts val="0"/>
              </a:spcAft>
              <a:defRPr/>
            </a:pPr>
            <a:r>
              <a:rPr lang="el-GR" sz="3200" dirty="0" smtClean="0">
                <a:solidFill>
                  <a:srgbClr val="C00000"/>
                </a:solidFill>
              </a:rPr>
              <a:t>Παράγοντες που επηρεάζουν τη διαμόρφωση της τιμολογιακής πολιτικής στους χρηματοπιστωτικούς οργανισμούς</a:t>
            </a:r>
            <a:endParaRPr lang="el-GR" sz="3200" dirty="0">
              <a:solidFill>
                <a:srgbClr val="C00000"/>
              </a:solidFill>
            </a:endParaRPr>
          </a:p>
        </p:txBody>
      </p:sp>
      <p:sp>
        <p:nvSpPr>
          <p:cNvPr id="3" name="2 - Θέση περιεχομένου"/>
          <p:cNvSpPr>
            <a:spLocks noGrp="1"/>
          </p:cNvSpPr>
          <p:nvPr>
            <p:ph idx="1"/>
          </p:nvPr>
        </p:nvSpPr>
        <p:spPr>
          <a:xfrm>
            <a:off x="457200" y="1916113"/>
            <a:ext cx="8229600" cy="4392612"/>
          </a:xfrm>
        </p:spPr>
        <p:txBody>
          <a:bodyPr>
            <a:normAutofit/>
          </a:bodyPr>
          <a:lstStyle/>
          <a:p>
            <a:pPr marL="548640" indent="-411480" fontAlgn="auto">
              <a:spcAft>
                <a:spcPts val="0"/>
              </a:spcAft>
              <a:buClr>
                <a:schemeClr val="tx1">
                  <a:shade val="95000"/>
                </a:schemeClr>
              </a:buClr>
              <a:buFont typeface="Wingdings 2"/>
              <a:buBlip>
                <a:blip r:embed="rId2"/>
              </a:buBlip>
              <a:defRPr/>
            </a:pPr>
            <a:r>
              <a:rPr lang="el-GR" dirty="0" smtClean="0">
                <a:latin typeface="+mj-lt"/>
              </a:rPr>
              <a:t>ΕΣΩΤΕΡΙΚΟΙ ΠΑΡΑΓΟΝΤΕΣ</a:t>
            </a:r>
          </a:p>
          <a:p>
            <a:pPr marL="1684782" lvl="3" indent="-514350" fontAlgn="auto">
              <a:spcAft>
                <a:spcPts val="0"/>
              </a:spcAft>
              <a:buFont typeface="+mj-lt"/>
              <a:buAutoNum type="romanLcPeriod"/>
              <a:defRPr/>
            </a:pPr>
            <a:r>
              <a:rPr lang="el-GR" dirty="0" smtClean="0">
                <a:latin typeface="+mj-lt"/>
              </a:rPr>
              <a:t>  Οι στόχοι</a:t>
            </a:r>
          </a:p>
          <a:p>
            <a:pPr marL="1684782" lvl="3" indent="-514350" fontAlgn="auto">
              <a:spcAft>
                <a:spcPts val="0"/>
              </a:spcAft>
              <a:buFont typeface="+mj-lt"/>
              <a:buAutoNum type="romanLcPeriod"/>
              <a:defRPr/>
            </a:pPr>
            <a:r>
              <a:rPr lang="el-GR" dirty="0" smtClean="0">
                <a:latin typeface="+mj-lt"/>
              </a:rPr>
              <a:t>  Η επιθυμητή εικόνα στην αντίληψη του καταναλωτή</a:t>
            </a:r>
          </a:p>
          <a:p>
            <a:pPr marL="1684782" lvl="3" indent="-514350" fontAlgn="auto">
              <a:spcAft>
                <a:spcPts val="0"/>
              </a:spcAft>
              <a:buFont typeface="+mj-lt"/>
              <a:buAutoNum type="romanLcPeriod"/>
              <a:defRPr/>
            </a:pPr>
            <a:r>
              <a:rPr lang="el-GR" dirty="0" smtClean="0">
                <a:latin typeface="+mj-lt"/>
              </a:rPr>
              <a:t>  Τα κόστη</a:t>
            </a:r>
          </a:p>
          <a:p>
            <a:pPr marL="548640" indent="-411480" fontAlgn="auto">
              <a:spcAft>
                <a:spcPts val="0"/>
              </a:spcAft>
              <a:buClr>
                <a:schemeClr val="tx1">
                  <a:shade val="95000"/>
                </a:schemeClr>
              </a:buClr>
              <a:buFont typeface="Wingdings 2"/>
              <a:buNone/>
              <a:defRPr/>
            </a:pPr>
            <a:endParaRPr lang="el-GR" dirty="0" smtClean="0">
              <a:latin typeface="+mj-lt"/>
            </a:endParaRPr>
          </a:p>
          <a:p>
            <a:pPr marL="548640" indent="-411480" fontAlgn="auto">
              <a:spcAft>
                <a:spcPts val="0"/>
              </a:spcAft>
              <a:buClr>
                <a:schemeClr val="tx1">
                  <a:shade val="95000"/>
                </a:schemeClr>
              </a:buClr>
              <a:buFont typeface="Wingdings 2"/>
              <a:buBlip>
                <a:blip r:embed="rId2"/>
              </a:buBlip>
              <a:defRPr/>
            </a:pPr>
            <a:r>
              <a:rPr lang="el-GR" dirty="0" smtClean="0">
                <a:latin typeface="+mj-lt"/>
              </a:rPr>
              <a:t>ΕΞΩΤΕΡΙΚΟΙ ΠΑΡΑΓΟΝΤΕΣ </a:t>
            </a:r>
          </a:p>
          <a:p>
            <a:pPr marL="1684782" lvl="3" indent="-514350" fontAlgn="auto">
              <a:spcAft>
                <a:spcPts val="0"/>
              </a:spcAft>
              <a:buFont typeface="+mj-lt"/>
              <a:buAutoNum type="romanLcPeriod"/>
              <a:defRPr/>
            </a:pPr>
            <a:r>
              <a:rPr lang="el-GR" dirty="0" smtClean="0">
                <a:latin typeface="+mj-lt"/>
              </a:rPr>
              <a:t>  Η ζήτηση</a:t>
            </a:r>
          </a:p>
          <a:p>
            <a:pPr marL="1684782" lvl="3" indent="-514350" fontAlgn="auto">
              <a:spcAft>
                <a:spcPts val="0"/>
              </a:spcAft>
              <a:buFont typeface="+mj-lt"/>
              <a:buAutoNum type="romanLcPeriod"/>
              <a:defRPr/>
            </a:pPr>
            <a:r>
              <a:rPr lang="el-GR" dirty="0" smtClean="0">
                <a:latin typeface="+mj-lt"/>
              </a:rPr>
              <a:t>  Τα μη χρηματικά κόστη για τον πελάτη</a:t>
            </a:r>
          </a:p>
          <a:p>
            <a:pPr marL="1684782" lvl="3" indent="-514350" fontAlgn="auto">
              <a:spcAft>
                <a:spcPts val="0"/>
              </a:spcAft>
              <a:buFont typeface="+mj-lt"/>
              <a:buAutoNum type="romanLcPeriod"/>
              <a:defRPr/>
            </a:pPr>
            <a:r>
              <a:rPr lang="el-GR" dirty="0" smtClean="0">
                <a:latin typeface="+mj-lt"/>
              </a:rPr>
              <a:t>  Οι ανταγωνιστές</a:t>
            </a:r>
          </a:p>
          <a:p>
            <a:pPr marL="1684782" lvl="3" indent="-514350" fontAlgn="auto">
              <a:spcAft>
                <a:spcPts val="0"/>
              </a:spcAft>
              <a:buFont typeface="+mj-lt"/>
              <a:buAutoNum type="romanLcPeriod"/>
              <a:defRPr/>
            </a:pPr>
            <a:r>
              <a:rPr lang="el-GR" dirty="0" smtClean="0">
                <a:latin typeface="+mj-lt"/>
              </a:rPr>
              <a:t>  Άλλοι εξωτερικοί παράγοντες</a:t>
            </a:r>
          </a:p>
          <a:p>
            <a:pPr marL="548640" indent="-411480" fontAlgn="auto">
              <a:spcAft>
                <a:spcPts val="0"/>
              </a:spcAft>
              <a:buClr>
                <a:schemeClr val="tx1">
                  <a:shade val="95000"/>
                </a:schemeClr>
              </a:buClr>
              <a:buFont typeface="Wingdings 2"/>
              <a:buBlip>
                <a:blip r:embed="rId2"/>
              </a:buBlip>
              <a:defRPr/>
            </a:pPr>
            <a:endParaRPr lang="el-GR" dirty="0" smtClean="0"/>
          </a:p>
          <a:p>
            <a:pPr marL="1353312" lvl="3" indent="-182880" fontAlgn="auto">
              <a:spcAft>
                <a:spcPts val="0"/>
              </a:spcAft>
              <a:buFont typeface="Wingdings 3"/>
              <a:buNone/>
              <a:defRPr/>
            </a:pPr>
            <a:endParaRPr lang="el-GR" dirty="0" smtClean="0"/>
          </a:p>
          <a:p>
            <a:pPr marL="1353312" lvl="3" indent="-182880" fontAlgn="auto">
              <a:spcAft>
                <a:spcPts val="0"/>
              </a:spcAft>
              <a:buFont typeface="Wingdings 3"/>
              <a:buBlip>
                <a:blip r:embed="rId2"/>
              </a:buBlip>
              <a:defRPr/>
            </a:pPr>
            <a:endParaRPr lang="el-GR" dirty="0" smtClean="0"/>
          </a:p>
        </p:txBody>
      </p:sp>
    </p:spTree>
  </p:cSld>
  <p:clrMapOvr>
    <a:masterClrMapping/>
  </p:clrMapOvr>
  <p:transition>
    <p:cover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93" decel="100000"/>
                                        <p:tgtEl>
                                          <p:spTgt spid="2"/>
                                        </p:tgtEl>
                                      </p:cBhvr>
                                    </p:animEffect>
                                    <p:animScale>
                                      <p:cBhvr>
                                        <p:cTn id="8" dur="193" decel="100000"/>
                                        <p:tgtEl>
                                          <p:spTgt spid="2"/>
                                        </p:tgtEl>
                                      </p:cBhvr>
                                      <p:from x="10000" y="10000"/>
                                      <p:to x="200000" y="450000"/>
                                    </p:animScale>
                                    <p:animScale>
                                      <p:cBhvr>
                                        <p:cTn id="9" dur="308" accel="100000" fill="hold">
                                          <p:stCondLst>
                                            <p:cond delay="193"/>
                                          </p:stCondLst>
                                        </p:cTn>
                                        <p:tgtEl>
                                          <p:spTgt spid="2"/>
                                        </p:tgtEl>
                                      </p:cBhvr>
                                      <p:from x="200000" y="450000"/>
                                      <p:to x="100000" y="100000"/>
                                    </p:animScale>
                                    <p:set>
                                      <p:cBhvr>
                                        <p:cTn id="10" dur="193" fill="hold"/>
                                        <p:tgtEl>
                                          <p:spTgt spid="2"/>
                                        </p:tgtEl>
                                        <p:attrNameLst>
                                          <p:attrName>ppt_x</p:attrName>
                                        </p:attrNameLst>
                                      </p:cBhvr>
                                      <p:to>
                                        <p:strVal val="(0.5)"/>
                                      </p:to>
                                    </p:set>
                                    <p:anim from="(0.5)" to="(#ppt_x)" calcmode="lin" valueType="num">
                                      <p:cBhvr>
                                        <p:cTn id="11" dur="308" accel="100000" fill="hold">
                                          <p:stCondLst>
                                            <p:cond delay="193"/>
                                          </p:stCondLst>
                                        </p:cTn>
                                        <p:tgtEl>
                                          <p:spTgt spid="2"/>
                                        </p:tgtEl>
                                        <p:attrNameLst>
                                          <p:attrName>ppt_x</p:attrName>
                                        </p:attrNameLst>
                                      </p:cBhvr>
                                    </p:anim>
                                    <p:set>
                                      <p:cBhvr>
                                        <p:cTn id="12" dur="193" fill="hold"/>
                                        <p:tgtEl>
                                          <p:spTgt spid="2"/>
                                        </p:tgtEl>
                                        <p:attrNameLst>
                                          <p:attrName>ppt_y</p:attrName>
                                        </p:attrNameLst>
                                      </p:cBhvr>
                                      <p:to>
                                        <p:strVal val="(#ppt_y+0.4)"/>
                                      </p:to>
                                    </p:set>
                                    <p:anim from="(#ppt_y+0.4)" to="(#ppt_y)" calcmode="lin" valueType="num">
                                      <p:cBhvr>
                                        <p:cTn id="13" dur="308" accel="100000" fill="hold">
                                          <p:stCondLst>
                                            <p:cond delay="193"/>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1"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0-#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
                                            <p:txEl>
                                              <p:pRg st="1" end="1"/>
                                            </p:txEl>
                                          </p:spTgt>
                                        </p:tgtEl>
                                        <p:attrNameLst>
                                          <p:attrName>style.visibility</p:attrName>
                                        </p:attrNameLst>
                                      </p:cBhvr>
                                      <p:to>
                                        <p:strVal val="visible"/>
                                      </p:to>
                                    </p:set>
                                    <p:anim calcmode="lin" valueType="num">
                                      <p:cBhvr additive="base">
                                        <p:cTn id="22"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3" dur="1000" fill="hold"/>
                                        <p:tgtEl>
                                          <p:spTgt spid="3">
                                            <p:txEl>
                                              <p:pRg st="1" end="1"/>
                                            </p:txEl>
                                          </p:spTgt>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3">
                                            <p:txEl>
                                              <p:pRg st="2" end="2"/>
                                            </p:txEl>
                                          </p:spTgt>
                                        </p:tgtEl>
                                        <p:attrNameLst>
                                          <p:attrName>style.visibility</p:attrName>
                                        </p:attrNameLst>
                                      </p:cBhvr>
                                      <p:to>
                                        <p:strVal val="visible"/>
                                      </p:to>
                                    </p:set>
                                    <p:anim calcmode="lin" valueType="num">
                                      <p:cBhvr additive="base">
                                        <p:cTn id="26" dur="10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7" dur="1000" fill="hold"/>
                                        <p:tgtEl>
                                          <p:spTgt spid="3">
                                            <p:txEl>
                                              <p:pRg st="2" end="2"/>
                                            </p:txEl>
                                          </p:spTgt>
                                        </p:tgtEl>
                                        <p:attrNameLst>
                                          <p:attrName>ppt_y</p:attrName>
                                        </p:attrNameLst>
                                      </p:cBhvr>
                                      <p:tavLst>
                                        <p:tav tm="0">
                                          <p:val>
                                            <p:strVal val="0-#ppt_h/2"/>
                                          </p:val>
                                        </p:tav>
                                        <p:tav tm="100000">
                                          <p:val>
                                            <p:strVal val="#ppt_y"/>
                                          </p:val>
                                        </p:tav>
                                      </p:tavLst>
                                    </p:anim>
                                  </p:childTnLst>
                                </p:cTn>
                              </p:par>
                              <p:par>
                                <p:cTn id="28" presetID="2" presetClass="entr" presetSubtype="1" fill="hold" nodeType="withEffect">
                                  <p:stCondLst>
                                    <p:cond delay="0"/>
                                  </p:stCondLst>
                                  <p:childTnLst>
                                    <p:set>
                                      <p:cBhvr>
                                        <p:cTn id="29" dur="1" fill="hold">
                                          <p:stCondLst>
                                            <p:cond delay="0"/>
                                          </p:stCondLst>
                                        </p:cTn>
                                        <p:tgtEl>
                                          <p:spTgt spid="3">
                                            <p:txEl>
                                              <p:pRg st="3" end="3"/>
                                            </p:txEl>
                                          </p:spTgt>
                                        </p:tgtEl>
                                        <p:attrNameLst>
                                          <p:attrName>style.visibility</p:attrName>
                                        </p:attrNameLst>
                                      </p:cBhvr>
                                      <p:to>
                                        <p:strVal val="visible"/>
                                      </p:to>
                                    </p:set>
                                    <p:anim calcmode="lin" valueType="num">
                                      <p:cBhvr additive="base">
                                        <p:cTn id="30" dur="10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1" dur="1000" fill="hold"/>
                                        <p:tgtEl>
                                          <p:spTgt spid="3">
                                            <p:txEl>
                                              <p:pRg st="3" end="3"/>
                                            </p:txEl>
                                          </p:spTgt>
                                        </p:tgtEl>
                                        <p:attrNameLst>
                                          <p:attrName>ppt_y</p:attrName>
                                        </p:attrNameLst>
                                      </p:cBhvr>
                                      <p:tavLst>
                                        <p:tav tm="0">
                                          <p:val>
                                            <p:strVal val="0-#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nodeType="clickEffect">
                                  <p:stCondLst>
                                    <p:cond delay="0"/>
                                  </p:stCondLst>
                                  <p:childTnLst>
                                    <p:set>
                                      <p:cBhvr>
                                        <p:cTn id="35" dur="1" fill="hold">
                                          <p:stCondLst>
                                            <p:cond delay="0"/>
                                          </p:stCondLst>
                                        </p:cTn>
                                        <p:tgtEl>
                                          <p:spTgt spid="3">
                                            <p:txEl>
                                              <p:pRg st="5" end="5"/>
                                            </p:txEl>
                                          </p:spTgt>
                                        </p:tgtEl>
                                        <p:attrNameLst>
                                          <p:attrName>style.visibility</p:attrName>
                                        </p:attrNameLst>
                                      </p:cBhvr>
                                      <p:to>
                                        <p:strVal val="visible"/>
                                      </p:to>
                                    </p:set>
                                    <p:anim calcmode="lin" valueType="num">
                                      <p:cBhvr additive="base">
                                        <p:cTn id="36" dur="10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7" dur="1000" fill="hold"/>
                                        <p:tgtEl>
                                          <p:spTgt spid="3">
                                            <p:txEl>
                                              <p:pRg st="5" end="5"/>
                                            </p:txEl>
                                          </p:spTgt>
                                        </p:tgtEl>
                                        <p:attrNameLst>
                                          <p:attrName>ppt_y</p:attrName>
                                        </p:attrNameLst>
                                      </p:cBhvr>
                                      <p:tavLst>
                                        <p:tav tm="0">
                                          <p:val>
                                            <p:strVal val="1+#ppt_h/2"/>
                                          </p:val>
                                        </p:tav>
                                        <p:tav tm="100000">
                                          <p:val>
                                            <p:strVal val="#ppt_y"/>
                                          </p:val>
                                        </p:tav>
                                      </p:tavLst>
                                    </p:anim>
                                  </p:childTnLst>
                                </p:cTn>
                              </p:par>
                              <p:par>
                                <p:cTn id="38" presetID="2" presetClass="entr" presetSubtype="4" fill="hold" nodeType="withEffect">
                                  <p:stCondLst>
                                    <p:cond delay="0"/>
                                  </p:stCondLst>
                                  <p:childTnLst>
                                    <p:set>
                                      <p:cBhvr>
                                        <p:cTn id="39" dur="1" fill="hold">
                                          <p:stCondLst>
                                            <p:cond delay="0"/>
                                          </p:stCondLst>
                                        </p:cTn>
                                        <p:tgtEl>
                                          <p:spTgt spid="3">
                                            <p:txEl>
                                              <p:pRg st="6" end="6"/>
                                            </p:txEl>
                                          </p:spTgt>
                                        </p:tgtEl>
                                        <p:attrNameLst>
                                          <p:attrName>style.visibility</p:attrName>
                                        </p:attrNameLst>
                                      </p:cBhvr>
                                      <p:to>
                                        <p:strVal val="visible"/>
                                      </p:to>
                                    </p:set>
                                    <p:anim calcmode="lin" valueType="num">
                                      <p:cBhvr additive="base">
                                        <p:cTn id="40" dur="10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41" dur="1000" fill="hold"/>
                                        <p:tgtEl>
                                          <p:spTgt spid="3">
                                            <p:txEl>
                                              <p:pRg st="6" end="6"/>
                                            </p:txEl>
                                          </p:spTgt>
                                        </p:tgtEl>
                                        <p:attrNameLst>
                                          <p:attrName>ppt_y</p:attrName>
                                        </p:attrNameLst>
                                      </p:cBhvr>
                                      <p:tavLst>
                                        <p:tav tm="0">
                                          <p:val>
                                            <p:strVal val="1+#ppt_h/2"/>
                                          </p:val>
                                        </p:tav>
                                        <p:tav tm="100000">
                                          <p:val>
                                            <p:strVal val="#ppt_y"/>
                                          </p:val>
                                        </p:tav>
                                      </p:tavLst>
                                    </p:anim>
                                  </p:childTnLst>
                                </p:cTn>
                              </p:par>
                              <p:par>
                                <p:cTn id="42" presetID="2" presetClass="entr" presetSubtype="4" fill="hold" nodeType="withEffect">
                                  <p:stCondLst>
                                    <p:cond delay="0"/>
                                  </p:stCondLst>
                                  <p:childTnLst>
                                    <p:set>
                                      <p:cBhvr>
                                        <p:cTn id="43" dur="1" fill="hold">
                                          <p:stCondLst>
                                            <p:cond delay="0"/>
                                          </p:stCondLst>
                                        </p:cTn>
                                        <p:tgtEl>
                                          <p:spTgt spid="3">
                                            <p:txEl>
                                              <p:pRg st="7" end="7"/>
                                            </p:txEl>
                                          </p:spTgt>
                                        </p:tgtEl>
                                        <p:attrNameLst>
                                          <p:attrName>style.visibility</p:attrName>
                                        </p:attrNameLst>
                                      </p:cBhvr>
                                      <p:to>
                                        <p:strVal val="visible"/>
                                      </p:to>
                                    </p:set>
                                    <p:anim calcmode="lin" valueType="num">
                                      <p:cBhvr additive="base">
                                        <p:cTn id="44" dur="10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45" dur="1000" fill="hold"/>
                                        <p:tgtEl>
                                          <p:spTgt spid="3">
                                            <p:txEl>
                                              <p:pRg st="7" end="7"/>
                                            </p:txEl>
                                          </p:spTgt>
                                        </p:tgtEl>
                                        <p:attrNameLst>
                                          <p:attrName>ppt_y</p:attrName>
                                        </p:attrNameLst>
                                      </p:cBhvr>
                                      <p:tavLst>
                                        <p:tav tm="0">
                                          <p:val>
                                            <p:strVal val="1+#ppt_h/2"/>
                                          </p:val>
                                        </p:tav>
                                        <p:tav tm="100000">
                                          <p:val>
                                            <p:strVal val="#ppt_y"/>
                                          </p:val>
                                        </p:tav>
                                      </p:tavLst>
                                    </p:anim>
                                  </p:childTnLst>
                                </p:cTn>
                              </p:par>
                              <p:par>
                                <p:cTn id="46" presetID="2" presetClass="entr" presetSubtype="4" fill="hold" nodeType="withEffect">
                                  <p:stCondLst>
                                    <p:cond delay="0"/>
                                  </p:stCondLst>
                                  <p:childTnLst>
                                    <p:set>
                                      <p:cBhvr>
                                        <p:cTn id="47" dur="1" fill="hold">
                                          <p:stCondLst>
                                            <p:cond delay="0"/>
                                          </p:stCondLst>
                                        </p:cTn>
                                        <p:tgtEl>
                                          <p:spTgt spid="3">
                                            <p:txEl>
                                              <p:pRg st="8" end="8"/>
                                            </p:txEl>
                                          </p:spTgt>
                                        </p:tgtEl>
                                        <p:attrNameLst>
                                          <p:attrName>style.visibility</p:attrName>
                                        </p:attrNameLst>
                                      </p:cBhvr>
                                      <p:to>
                                        <p:strVal val="visible"/>
                                      </p:to>
                                    </p:set>
                                    <p:anim calcmode="lin" valueType="num">
                                      <p:cBhvr additive="base">
                                        <p:cTn id="48" dur="10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49" dur="1000" fill="hold"/>
                                        <p:tgtEl>
                                          <p:spTgt spid="3">
                                            <p:txEl>
                                              <p:pRg st="8" end="8"/>
                                            </p:txEl>
                                          </p:spTgt>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3">
                                            <p:txEl>
                                              <p:pRg st="9" end="9"/>
                                            </p:txEl>
                                          </p:spTgt>
                                        </p:tgtEl>
                                        <p:attrNameLst>
                                          <p:attrName>style.visibility</p:attrName>
                                        </p:attrNameLst>
                                      </p:cBhvr>
                                      <p:to>
                                        <p:strVal val="visible"/>
                                      </p:to>
                                    </p:set>
                                    <p:anim calcmode="lin" valueType="num">
                                      <p:cBhvr additive="base">
                                        <p:cTn id="52" dur="10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53" dur="10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err="1" smtClean="0"/>
              <a:t>Λυμπερόπουλος</a:t>
            </a:r>
            <a:r>
              <a:rPr lang="el-GR" sz="2000" dirty="0" smtClean="0"/>
              <a:t>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n-US" sz="2000" dirty="0" smtClean="0"/>
              <a:t> Clapp A</a:t>
            </a:r>
            <a:r>
              <a:rPr lang="el-GR" sz="2000" dirty="0" smtClean="0"/>
              <a:t>. </a:t>
            </a:r>
            <a:r>
              <a:rPr lang="en-US" sz="2000" dirty="0" smtClean="0"/>
              <a:t>Bruce</a:t>
            </a:r>
            <a:r>
              <a:rPr lang="el-GR" sz="2000" dirty="0" smtClean="0"/>
              <a:t> (2010). </a:t>
            </a:r>
            <a:r>
              <a:rPr lang="el-GR" sz="2000" i="1" dirty="0" smtClean="0"/>
              <a:t>Μάρκετινγκ Χρηματοοικονομικών Υπηρεσιών</a:t>
            </a:r>
            <a:r>
              <a:rPr lang="el-GR" sz="2000" dirty="0" smtClean="0"/>
              <a:t>.  Εκδόσεις  </a:t>
            </a:r>
            <a:r>
              <a:rPr lang="el-GR" sz="2000" dirty="0" err="1" smtClean="0"/>
              <a:t>Ε.κ</a:t>
            </a:r>
            <a:r>
              <a:rPr lang="el-GR" sz="2000" dirty="0" smtClean="0"/>
              <a:t> Δ. </a:t>
            </a:r>
            <a:r>
              <a:rPr lang="el-GR" sz="2000" dirty="0" err="1" smtClean="0"/>
              <a:t>Ανικούλα</a:t>
            </a:r>
            <a:r>
              <a:rPr lang="el-GR" sz="2000" dirty="0" smtClean="0"/>
              <a:t>., Ι. </a:t>
            </a:r>
            <a:r>
              <a:rPr lang="el-GR" sz="2000" dirty="0" err="1" smtClean="0"/>
              <a:t>Αλεξίκος</a:t>
            </a:r>
            <a:r>
              <a:rPr lang="el-GR" sz="2000" dirty="0" smtClean="0"/>
              <a:t> ΟΕ.</a:t>
            </a:r>
          </a:p>
          <a:p>
            <a:pPr lvl="1">
              <a:buNone/>
            </a:pPr>
            <a:r>
              <a:rPr lang="el-GR" sz="2000" dirty="0" err="1" smtClean="0"/>
              <a:t>Λυμπερόπουλος</a:t>
            </a:r>
            <a:r>
              <a:rPr lang="el-GR" sz="2000" dirty="0" smtClean="0"/>
              <a:t> Κωνσταντίνος (1994). </a:t>
            </a:r>
            <a:r>
              <a:rPr lang="el-GR" sz="2000" i="1" dirty="0" smtClean="0"/>
              <a:t>Στρατηγικό Τραπεζικό Μάρκετινγκ</a:t>
            </a:r>
            <a:r>
              <a:rPr lang="el-GR" sz="2000" dirty="0" smtClean="0"/>
              <a:t>. Εκδόσεις </a:t>
            </a:r>
            <a:r>
              <a:rPr lang="en-US" sz="2000" dirty="0" err="1" smtClean="0"/>
              <a:t>Interbooks</a:t>
            </a:r>
            <a:r>
              <a:rPr lang="en-US" sz="2000" dirty="0" smtClean="0"/>
              <a:t>.</a:t>
            </a:r>
            <a:endParaRPr lang="el-GR" sz="2000" dirty="0" smtClean="0"/>
          </a:p>
          <a:p>
            <a:pPr lvl="1">
              <a:buNone/>
            </a:pPr>
            <a:endParaRPr lang="el-GR" dirty="0" smtClean="0"/>
          </a:p>
          <a:p>
            <a:endParaRPr lang="el-GR" dirty="0"/>
          </a:p>
        </p:txBody>
      </p:sp>
    </p:spTree>
  </p:cSld>
  <p:clrMapOvr>
    <a:masterClrMapping/>
  </p:clrMapOvr>
  <p:transition>
    <p:cover dir="d"/>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539552" y="548680"/>
            <a:ext cx="7499176" cy="1066130"/>
          </a:xfrm>
        </p:spPr>
        <p:txBody>
          <a:bodyPr/>
          <a:lstStyle/>
          <a:p>
            <a:pPr fontAlgn="auto">
              <a:spcAft>
                <a:spcPts val="0"/>
              </a:spcAft>
              <a:defRPr/>
            </a:pPr>
            <a:r>
              <a:rPr lang="en-US" dirty="0" err="1" smtClean="0">
                <a:solidFill>
                  <a:srgbClr val="C00000"/>
                </a:solidFill>
              </a:rPr>
              <a:t>i</a:t>
            </a:r>
            <a:r>
              <a:rPr lang="en-US" dirty="0" smtClean="0">
                <a:solidFill>
                  <a:srgbClr val="C00000"/>
                </a:solidFill>
              </a:rPr>
              <a:t>. </a:t>
            </a:r>
            <a:r>
              <a:rPr lang="el-GR" dirty="0" smtClean="0">
                <a:solidFill>
                  <a:srgbClr val="C00000"/>
                </a:solidFill>
              </a:rPr>
              <a:t>Οι στόχοι :</a:t>
            </a:r>
            <a:endParaRPr lang="el-GR" dirty="0">
              <a:solidFill>
                <a:srgbClr val="C00000"/>
              </a:solidFill>
            </a:endParaRPr>
          </a:p>
        </p:txBody>
      </p:sp>
      <p:sp>
        <p:nvSpPr>
          <p:cNvPr id="3" name="2 - Θέση περιεχομένου"/>
          <p:cNvSpPr>
            <a:spLocks noGrp="1"/>
          </p:cNvSpPr>
          <p:nvPr>
            <p:ph idx="1"/>
          </p:nvPr>
        </p:nvSpPr>
        <p:spPr/>
        <p:txBody>
          <a:bodyPr>
            <a:normAutofit/>
          </a:bodyPr>
          <a:lstStyle/>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μεγιστοποίηση του κέρδους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μεγιστοποίηση των πωλήσεων</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αντιμετώπιση των κινήσεων του ανταγωνισμού</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επίτευξη και η διατήρηση της επιθυμητής ρευστότητας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δημιουργία εικόνας ποιοτικής ανωτερότητας και υψηλού κύρους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ηγεσία ποιότητας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ηγεσία κόστους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ηγεσία σε μερίδιο αγοράς</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αποθάρρυνση εισόδου νέων ανταγωνιστών</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προσέγγιση νέων πελατών</a:t>
            </a:r>
          </a:p>
          <a:p>
            <a:pPr marL="548640" indent="-411480" fontAlgn="auto">
              <a:lnSpc>
                <a:spcPct val="110000"/>
              </a:lnSpc>
              <a:spcAft>
                <a:spcPts val="0"/>
              </a:spcAft>
              <a:buClr>
                <a:schemeClr val="tx1">
                  <a:shade val="95000"/>
                </a:schemeClr>
              </a:buClr>
              <a:buFont typeface="Wingdings 2"/>
              <a:buBlip>
                <a:blip r:embed="rId2"/>
              </a:buBlip>
              <a:defRPr/>
            </a:pPr>
            <a:r>
              <a:rPr lang="el-GR" sz="2000" dirty="0" smtClean="0">
                <a:latin typeface="+mj-lt"/>
              </a:rPr>
              <a:t>Η επέκταση της αγοράς</a:t>
            </a:r>
          </a:p>
          <a:p>
            <a:pPr marL="548640" indent="-411480" fontAlgn="auto">
              <a:spcAft>
                <a:spcPts val="0"/>
              </a:spcAft>
              <a:buClr>
                <a:schemeClr val="tx1">
                  <a:shade val="95000"/>
                </a:schemeClr>
              </a:buClr>
              <a:buFont typeface="Wingdings 2"/>
              <a:buBlip>
                <a:blip r:embed="rId2"/>
              </a:buBlip>
              <a:defRPr/>
            </a:pPr>
            <a:endParaRPr lang="el-GR" sz="2000" dirty="0" smtClean="0">
              <a:latin typeface="+mj-lt"/>
            </a:endParaRPr>
          </a:p>
          <a:p>
            <a:pPr marL="548640" indent="-411480" fontAlgn="auto">
              <a:spcAft>
                <a:spcPts val="0"/>
              </a:spcAft>
              <a:buClr>
                <a:schemeClr val="tx1">
                  <a:shade val="95000"/>
                </a:schemeClr>
              </a:buClr>
              <a:buFont typeface="Wingdings 2"/>
              <a:buBlip>
                <a:blip r:embed="rId2"/>
              </a:buBlip>
              <a:defRPr/>
            </a:pPr>
            <a:endParaRPr lang="el-GR" dirty="0" smtClean="0">
              <a:latin typeface="+mj-lt"/>
            </a:endParaRPr>
          </a:p>
          <a:p>
            <a:pPr marL="548640" indent="-411480" fontAlgn="auto">
              <a:spcAft>
                <a:spcPts val="0"/>
              </a:spcAft>
              <a:buClr>
                <a:schemeClr val="tx1">
                  <a:shade val="95000"/>
                </a:schemeClr>
              </a:buClr>
              <a:buFont typeface="Wingdings 2"/>
              <a:buBlip>
                <a:blip r:embed="rId2"/>
              </a:buBlip>
              <a:defRPr/>
            </a:pPr>
            <a:endParaRPr lang="el-GR" dirty="0">
              <a:latin typeface="+mj-lt"/>
            </a:endParaRPr>
          </a:p>
        </p:txBody>
      </p:sp>
      <p:sp>
        <p:nvSpPr>
          <p:cNvPr id="4" name="3 - TextBox"/>
          <p:cNvSpPr txBox="1">
            <a:spLocks noChangeArrowheads="1"/>
          </p:cNvSpPr>
          <p:nvPr/>
        </p:nvSpPr>
        <p:spPr bwMode="auto">
          <a:xfrm>
            <a:off x="179388" y="260350"/>
            <a:ext cx="2305050" cy="831850"/>
          </a:xfrm>
          <a:prstGeom prst="rect">
            <a:avLst/>
          </a:prstGeom>
          <a:noFill/>
          <a:ln w="28575">
            <a:solidFill>
              <a:srgbClr val="C00000"/>
            </a:solidFill>
            <a:miter lim="800000"/>
            <a:headEnd/>
            <a:tailEnd/>
          </a:ln>
        </p:spPr>
        <p:txBody>
          <a:bodyPr>
            <a:spAutoFit/>
          </a:bodyPr>
          <a:lstStyle/>
          <a:p>
            <a:r>
              <a:rPr lang="el-GR" sz="2400" b="1">
                <a:latin typeface="Times New Roman" pitchFamily="18" charset="0"/>
              </a:rPr>
              <a:t>ΕΣΩΤΕΡΙΚΟΙ</a:t>
            </a:r>
          </a:p>
          <a:p>
            <a:r>
              <a:rPr lang="el-GR" sz="2400" b="1">
                <a:latin typeface="Times New Roman" pitchFamily="18" charset="0"/>
              </a:rPr>
              <a:t>ΠΑΡΑΓΟΝΤΕΣ</a:t>
            </a:r>
          </a:p>
        </p:txBody>
      </p:sp>
    </p:spTree>
  </p:cSld>
  <p:clrMapOvr>
    <a:masterClrMapping/>
  </p:clrMapOvr>
  <p:transition>
    <p:wedg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51"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385" decel="100000"/>
                                        <p:tgtEl>
                                          <p:spTgt spid="2"/>
                                        </p:tgtEl>
                                      </p:cBhvr>
                                    </p:animEffect>
                                    <p:animScale>
                                      <p:cBhvr>
                                        <p:cTn id="13" dur="385" decel="100000"/>
                                        <p:tgtEl>
                                          <p:spTgt spid="2"/>
                                        </p:tgtEl>
                                      </p:cBhvr>
                                      <p:from x="10000" y="10000"/>
                                      <p:to x="200000" y="450000"/>
                                    </p:animScale>
                                    <p:animScale>
                                      <p:cBhvr>
                                        <p:cTn id="14" dur="615" accel="100000" fill="hold">
                                          <p:stCondLst>
                                            <p:cond delay="385"/>
                                          </p:stCondLst>
                                        </p:cTn>
                                        <p:tgtEl>
                                          <p:spTgt spid="2"/>
                                        </p:tgtEl>
                                      </p:cBhvr>
                                      <p:from x="200000" y="450000"/>
                                      <p:to x="100000" y="100000"/>
                                    </p:animScale>
                                    <p:set>
                                      <p:cBhvr>
                                        <p:cTn id="15" dur="385" fill="hold"/>
                                        <p:tgtEl>
                                          <p:spTgt spid="2"/>
                                        </p:tgtEl>
                                        <p:attrNameLst>
                                          <p:attrName>ppt_x</p:attrName>
                                        </p:attrNameLst>
                                      </p:cBhvr>
                                      <p:to>
                                        <p:strVal val="(0.5)"/>
                                      </p:to>
                                    </p:set>
                                    <p:anim from="(0.5)" to="(#ppt_x)" calcmode="lin" valueType="num">
                                      <p:cBhvr>
                                        <p:cTn id="16" dur="615" accel="100000" fill="hold">
                                          <p:stCondLst>
                                            <p:cond delay="385"/>
                                          </p:stCondLst>
                                        </p:cTn>
                                        <p:tgtEl>
                                          <p:spTgt spid="2"/>
                                        </p:tgtEl>
                                        <p:attrNameLst>
                                          <p:attrName>ppt_x</p:attrName>
                                        </p:attrNameLst>
                                      </p:cBhvr>
                                    </p:anim>
                                    <p:set>
                                      <p:cBhvr>
                                        <p:cTn id="17" dur="385" fill="hold"/>
                                        <p:tgtEl>
                                          <p:spTgt spid="2"/>
                                        </p:tgtEl>
                                        <p:attrNameLst>
                                          <p:attrName>ppt_y</p:attrName>
                                        </p:attrNameLst>
                                      </p:cBhvr>
                                      <p:to>
                                        <p:strVal val="(#ppt_y+0.4)"/>
                                      </p:to>
                                    </p:set>
                                    <p:anim from="(#ppt_y+0.4)" to="(#ppt_y)" calcmode="lin" valueType="num">
                                      <p:cBhvr>
                                        <p:cTn id="18" dur="615" accel="100000" fill="hold">
                                          <p:stCondLst>
                                            <p:cond delay="385"/>
                                          </p:stCondLst>
                                        </p:cTn>
                                        <p:tgtEl>
                                          <p:spTgt spid="2"/>
                                        </p:tgtEl>
                                        <p:attrNameLst>
                                          <p:attrName>ppt_y</p:attrName>
                                        </p:attrNameLst>
                                      </p:cBhvr>
                                    </p:anim>
                                  </p:childTnLst>
                                </p:cTn>
                              </p:par>
                            </p:childTnLst>
                          </p:cTn>
                        </p:par>
                        <p:par>
                          <p:cTn id="19" fill="hold">
                            <p:stCondLst>
                              <p:cond delay="1000"/>
                            </p:stCondLst>
                            <p:childTnLst>
                              <p:par>
                                <p:cTn id="20" presetID="55" presetClass="entr" presetSubtype="0" fill="hold" grpId="0" nodeType="afterEffect">
                                  <p:stCondLst>
                                    <p:cond delay="0"/>
                                  </p:stCondLst>
                                  <p:childTnLst>
                                    <p:set>
                                      <p:cBhvr>
                                        <p:cTn id="21" dur="1" fill="hold">
                                          <p:stCondLst>
                                            <p:cond delay="0"/>
                                          </p:stCondLst>
                                        </p:cTn>
                                        <p:tgtEl>
                                          <p:spTgt spid="3">
                                            <p:txEl>
                                              <p:pRg st="0" end="0"/>
                                            </p:txEl>
                                          </p:spTgt>
                                        </p:tgtEl>
                                        <p:attrNameLst>
                                          <p:attrName>style.visibility</p:attrName>
                                        </p:attrNameLst>
                                      </p:cBhvr>
                                      <p:to>
                                        <p:strVal val="visible"/>
                                      </p:to>
                                    </p:set>
                                    <p:anim calcmode="lin" valueType="num">
                                      <p:cBhvr>
                                        <p:cTn id="22" dur="1000" fill="hold"/>
                                        <p:tgtEl>
                                          <p:spTgt spid="3">
                                            <p:txEl>
                                              <p:pRg st="0" end="0"/>
                                            </p:txEl>
                                          </p:spTgt>
                                        </p:tgtEl>
                                        <p:attrNameLst>
                                          <p:attrName>ppt_w</p:attrName>
                                        </p:attrNameLst>
                                      </p:cBhvr>
                                      <p:tavLst>
                                        <p:tav tm="0">
                                          <p:val>
                                            <p:strVal val="#ppt_w*0.70"/>
                                          </p:val>
                                        </p:tav>
                                        <p:tav tm="100000">
                                          <p:val>
                                            <p:strVal val="#ppt_w"/>
                                          </p:val>
                                        </p:tav>
                                      </p:tavLst>
                                    </p:anim>
                                    <p:anim calcmode="lin" valueType="num">
                                      <p:cBhvr>
                                        <p:cTn id="23" dur="1000" fill="hold"/>
                                        <p:tgtEl>
                                          <p:spTgt spid="3">
                                            <p:txEl>
                                              <p:pRg st="0" end="0"/>
                                            </p:txEl>
                                          </p:spTgt>
                                        </p:tgtEl>
                                        <p:attrNameLst>
                                          <p:attrName>ppt_h</p:attrName>
                                        </p:attrNameLst>
                                      </p:cBhvr>
                                      <p:tavLst>
                                        <p:tav tm="0">
                                          <p:val>
                                            <p:strVal val="#ppt_h"/>
                                          </p:val>
                                        </p:tav>
                                        <p:tav tm="100000">
                                          <p:val>
                                            <p:strVal val="#ppt_h"/>
                                          </p:val>
                                        </p:tav>
                                      </p:tavLst>
                                    </p:anim>
                                    <p:animEffect transition="in" filter="fade">
                                      <p:cBhvr>
                                        <p:cTn id="24" dur="1000"/>
                                        <p:tgtEl>
                                          <p:spTgt spid="3">
                                            <p:txEl>
                                              <p:pRg st="0" end="0"/>
                                            </p:txEl>
                                          </p:spTgt>
                                        </p:tgtEl>
                                      </p:cBhvr>
                                    </p:animEffect>
                                  </p:childTnLst>
                                </p:cTn>
                              </p:par>
                            </p:childTnLst>
                          </p:cTn>
                        </p:par>
                        <p:par>
                          <p:cTn id="25" fill="hold">
                            <p:stCondLst>
                              <p:cond delay="2000"/>
                            </p:stCondLst>
                            <p:childTnLst>
                              <p:par>
                                <p:cTn id="26" presetID="55" presetClass="entr" presetSubtype="0" fill="hold" grpId="0" nodeType="afterEffect">
                                  <p:stCondLst>
                                    <p:cond delay="0"/>
                                  </p:stCondLst>
                                  <p:childTnLst>
                                    <p:set>
                                      <p:cBhvr>
                                        <p:cTn id="27" dur="1" fill="hold">
                                          <p:stCondLst>
                                            <p:cond delay="0"/>
                                          </p:stCondLst>
                                        </p:cTn>
                                        <p:tgtEl>
                                          <p:spTgt spid="3">
                                            <p:txEl>
                                              <p:pRg st="1" end="1"/>
                                            </p:txEl>
                                          </p:spTgt>
                                        </p:tgtEl>
                                        <p:attrNameLst>
                                          <p:attrName>style.visibility</p:attrName>
                                        </p:attrNameLst>
                                      </p:cBhvr>
                                      <p:to>
                                        <p:strVal val="visible"/>
                                      </p:to>
                                    </p:set>
                                    <p:anim calcmode="lin" valueType="num">
                                      <p:cBhvr>
                                        <p:cTn id="28" dur="1000" fill="hold"/>
                                        <p:tgtEl>
                                          <p:spTgt spid="3">
                                            <p:txEl>
                                              <p:pRg st="1" end="1"/>
                                            </p:txEl>
                                          </p:spTgt>
                                        </p:tgtEl>
                                        <p:attrNameLst>
                                          <p:attrName>ppt_w</p:attrName>
                                        </p:attrNameLst>
                                      </p:cBhvr>
                                      <p:tavLst>
                                        <p:tav tm="0">
                                          <p:val>
                                            <p:strVal val="#ppt_w*0.70"/>
                                          </p:val>
                                        </p:tav>
                                        <p:tav tm="100000">
                                          <p:val>
                                            <p:strVal val="#ppt_w"/>
                                          </p:val>
                                        </p:tav>
                                      </p:tavLst>
                                    </p:anim>
                                    <p:anim calcmode="lin" valueType="num">
                                      <p:cBhvr>
                                        <p:cTn id="29" dur="1000" fill="hold"/>
                                        <p:tgtEl>
                                          <p:spTgt spid="3">
                                            <p:txEl>
                                              <p:pRg st="1" end="1"/>
                                            </p:txEl>
                                          </p:spTgt>
                                        </p:tgtEl>
                                        <p:attrNameLst>
                                          <p:attrName>ppt_h</p:attrName>
                                        </p:attrNameLst>
                                      </p:cBhvr>
                                      <p:tavLst>
                                        <p:tav tm="0">
                                          <p:val>
                                            <p:strVal val="#ppt_h"/>
                                          </p:val>
                                        </p:tav>
                                        <p:tav tm="100000">
                                          <p:val>
                                            <p:strVal val="#ppt_h"/>
                                          </p:val>
                                        </p:tav>
                                      </p:tavLst>
                                    </p:anim>
                                    <p:animEffect transition="in" filter="fade">
                                      <p:cBhvr>
                                        <p:cTn id="30" dur="1000"/>
                                        <p:tgtEl>
                                          <p:spTgt spid="3">
                                            <p:txEl>
                                              <p:pRg st="1" end="1"/>
                                            </p:txEl>
                                          </p:spTgt>
                                        </p:tgtEl>
                                      </p:cBhvr>
                                    </p:animEffect>
                                  </p:childTnLst>
                                </p:cTn>
                              </p:par>
                            </p:childTnLst>
                          </p:cTn>
                        </p:par>
                        <p:par>
                          <p:cTn id="31" fill="hold">
                            <p:stCondLst>
                              <p:cond delay="3000"/>
                            </p:stCondLst>
                            <p:childTnLst>
                              <p:par>
                                <p:cTn id="32" presetID="55" presetClass="entr" presetSubtype="0" fill="hold" grpId="0" nodeType="afterEffect">
                                  <p:stCondLst>
                                    <p:cond delay="0"/>
                                  </p:stCondLst>
                                  <p:childTnLst>
                                    <p:set>
                                      <p:cBhvr>
                                        <p:cTn id="33" dur="1" fill="hold">
                                          <p:stCondLst>
                                            <p:cond delay="0"/>
                                          </p:stCondLst>
                                        </p:cTn>
                                        <p:tgtEl>
                                          <p:spTgt spid="3">
                                            <p:txEl>
                                              <p:pRg st="2" end="2"/>
                                            </p:txEl>
                                          </p:spTgt>
                                        </p:tgtEl>
                                        <p:attrNameLst>
                                          <p:attrName>style.visibility</p:attrName>
                                        </p:attrNameLst>
                                      </p:cBhvr>
                                      <p:to>
                                        <p:strVal val="visible"/>
                                      </p:to>
                                    </p:set>
                                    <p:anim calcmode="lin" valueType="num">
                                      <p:cBhvr>
                                        <p:cTn id="34" dur="1000" fill="hold"/>
                                        <p:tgtEl>
                                          <p:spTgt spid="3">
                                            <p:txEl>
                                              <p:pRg st="2" end="2"/>
                                            </p:txEl>
                                          </p:spTgt>
                                        </p:tgtEl>
                                        <p:attrNameLst>
                                          <p:attrName>ppt_w</p:attrName>
                                        </p:attrNameLst>
                                      </p:cBhvr>
                                      <p:tavLst>
                                        <p:tav tm="0">
                                          <p:val>
                                            <p:strVal val="#ppt_w*0.70"/>
                                          </p:val>
                                        </p:tav>
                                        <p:tav tm="100000">
                                          <p:val>
                                            <p:strVal val="#ppt_w"/>
                                          </p:val>
                                        </p:tav>
                                      </p:tavLst>
                                    </p:anim>
                                    <p:anim calcmode="lin" valueType="num">
                                      <p:cBhvr>
                                        <p:cTn id="35" dur="1000" fill="hold"/>
                                        <p:tgtEl>
                                          <p:spTgt spid="3">
                                            <p:txEl>
                                              <p:pRg st="2" end="2"/>
                                            </p:txEl>
                                          </p:spTgt>
                                        </p:tgtEl>
                                        <p:attrNameLst>
                                          <p:attrName>ppt_h</p:attrName>
                                        </p:attrNameLst>
                                      </p:cBhvr>
                                      <p:tavLst>
                                        <p:tav tm="0">
                                          <p:val>
                                            <p:strVal val="#ppt_h"/>
                                          </p:val>
                                        </p:tav>
                                        <p:tav tm="100000">
                                          <p:val>
                                            <p:strVal val="#ppt_h"/>
                                          </p:val>
                                        </p:tav>
                                      </p:tavLst>
                                    </p:anim>
                                    <p:animEffect transition="in" filter="fade">
                                      <p:cBhvr>
                                        <p:cTn id="36" dur="1000"/>
                                        <p:tgtEl>
                                          <p:spTgt spid="3">
                                            <p:txEl>
                                              <p:pRg st="2" end="2"/>
                                            </p:txEl>
                                          </p:spTgt>
                                        </p:tgtEl>
                                      </p:cBhvr>
                                    </p:animEffect>
                                  </p:childTnLst>
                                </p:cTn>
                              </p:par>
                            </p:childTnLst>
                          </p:cTn>
                        </p:par>
                        <p:par>
                          <p:cTn id="37" fill="hold">
                            <p:stCondLst>
                              <p:cond delay="4000"/>
                            </p:stCondLst>
                            <p:childTnLst>
                              <p:par>
                                <p:cTn id="38" presetID="55" presetClass="entr" presetSubtype="0" fill="hold" grpId="0" nodeType="afterEffect">
                                  <p:stCondLst>
                                    <p:cond delay="0"/>
                                  </p:stCondLst>
                                  <p:childTnLst>
                                    <p:set>
                                      <p:cBhvr>
                                        <p:cTn id="39" dur="1" fill="hold">
                                          <p:stCondLst>
                                            <p:cond delay="0"/>
                                          </p:stCondLst>
                                        </p:cTn>
                                        <p:tgtEl>
                                          <p:spTgt spid="3">
                                            <p:txEl>
                                              <p:pRg st="3" end="3"/>
                                            </p:txEl>
                                          </p:spTgt>
                                        </p:tgtEl>
                                        <p:attrNameLst>
                                          <p:attrName>style.visibility</p:attrName>
                                        </p:attrNameLst>
                                      </p:cBhvr>
                                      <p:to>
                                        <p:strVal val="visible"/>
                                      </p:to>
                                    </p:set>
                                    <p:anim calcmode="lin" valueType="num">
                                      <p:cBhvr>
                                        <p:cTn id="40" dur="1000" fill="hold"/>
                                        <p:tgtEl>
                                          <p:spTgt spid="3">
                                            <p:txEl>
                                              <p:pRg st="3" end="3"/>
                                            </p:txEl>
                                          </p:spTgt>
                                        </p:tgtEl>
                                        <p:attrNameLst>
                                          <p:attrName>ppt_w</p:attrName>
                                        </p:attrNameLst>
                                      </p:cBhvr>
                                      <p:tavLst>
                                        <p:tav tm="0">
                                          <p:val>
                                            <p:strVal val="#ppt_w*0.70"/>
                                          </p:val>
                                        </p:tav>
                                        <p:tav tm="100000">
                                          <p:val>
                                            <p:strVal val="#ppt_w"/>
                                          </p:val>
                                        </p:tav>
                                      </p:tavLst>
                                    </p:anim>
                                    <p:anim calcmode="lin" valueType="num">
                                      <p:cBhvr>
                                        <p:cTn id="41" dur="1000" fill="hold"/>
                                        <p:tgtEl>
                                          <p:spTgt spid="3">
                                            <p:txEl>
                                              <p:pRg st="3" end="3"/>
                                            </p:txEl>
                                          </p:spTgt>
                                        </p:tgtEl>
                                        <p:attrNameLst>
                                          <p:attrName>ppt_h</p:attrName>
                                        </p:attrNameLst>
                                      </p:cBhvr>
                                      <p:tavLst>
                                        <p:tav tm="0">
                                          <p:val>
                                            <p:strVal val="#ppt_h"/>
                                          </p:val>
                                        </p:tav>
                                        <p:tav tm="100000">
                                          <p:val>
                                            <p:strVal val="#ppt_h"/>
                                          </p:val>
                                        </p:tav>
                                      </p:tavLst>
                                    </p:anim>
                                    <p:animEffect transition="in" filter="fade">
                                      <p:cBhvr>
                                        <p:cTn id="42" dur="1000"/>
                                        <p:tgtEl>
                                          <p:spTgt spid="3">
                                            <p:txEl>
                                              <p:pRg st="3" end="3"/>
                                            </p:txEl>
                                          </p:spTgt>
                                        </p:tgtEl>
                                      </p:cBhvr>
                                    </p:animEffect>
                                  </p:childTnLst>
                                </p:cTn>
                              </p:par>
                            </p:childTnLst>
                          </p:cTn>
                        </p:par>
                        <p:par>
                          <p:cTn id="43" fill="hold">
                            <p:stCondLst>
                              <p:cond delay="5000"/>
                            </p:stCondLst>
                            <p:childTnLst>
                              <p:par>
                                <p:cTn id="44" presetID="55" presetClass="entr" presetSubtype="0" fill="hold" grpId="0" nodeType="afterEffect">
                                  <p:stCondLst>
                                    <p:cond delay="0"/>
                                  </p:stCondLst>
                                  <p:childTnLst>
                                    <p:set>
                                      <p:cBhvr>
                                        <p:cTn id="45" dur="1" fill="hold">
                                          <p:stCondLst>
                                            <p:cond delay="0"/>
                                          </p:stCondLst>
                                        </p:cTn>
                                        <p:tgtEl>
                                          <p:spTgt spid="3">
                                            <p:txEl>
                                              <p:pRg st="4" end="4"/>
                                            </p:txEl>
                                          </p:spTgt>
                                        </p:tgtEl>
                                        <p:attrNameLst>
                                          <p:attrName>style.visibility</p:attrName>
                                        </p:attrNameLst>
                                      </p:cBhvr>
                                      <p:to>
                                        <p:strVal val="visible"/>
                                      </p:to>
                                    </p:set>
                                    <p:anim calcmode="lin" valueType="num">
                                      <p:cBhvr>
                                        <p:cTn id="46" dur="1000" fill="hold"/>
                                        <p:tgtEl>
                                          <p:spTgt spid="3">
                                            <p:txEl>
                                              <p:pRg st="4" end="4"/>
                                            </p:txEl>
                                          </p:spTgt>
                                        </p:tgtEl>
                                        <p:attrNameLst>
                                          <p:attrName>ppt_w</p:attrName>
                                        </p:attrNameLst>
                                      </p:cBhvr>
                                      <p:tavLst>
                                        <p:tav tm="0">
                                          <p:val>
                                            <p:strVal val="#ppt_w*0.70"/>
                                          </p:val>
                                        </p:tav>
                                        <p:tav tm="100000">
                                          <p:val>
                                            <p:strVal val="#ppt_w"/>
                                          </p:val>
                                        </p:tav>
                                      </p:tavLst>
                                    </p:anim>
                                    <p:anim calcmode="lin" valueType="num">
                                      <p:cBhvr>
                                        <p:cTn id="47" dur="1000" fill="hold"/>
                                        <p:tgtEl>
                                          <p:spTgt spid="3">
                                            <p:txEl>
                                              <p:pRg st="4" end="4"/>
                                            </p:txEl>
                                          </p:spTgt>
                                        </p:tgtEl>
                                        <p:attrNameLst>
                                          <p:attrName>ppt_h</p:attrName>
                                        </p:attrNameLst>
                                      </p:cBhvr>
                                      <p:tavLst>
                                        <p:tav tm="0">
                                          <p:val>
                                            <p:strVal val="#ppt_h"/>
                                          </p:val>
                                        </p:tav>
                                        <p:tav tm="100000">
                                          <p:val>
                                            <p:strVal val="#ppt_h"/>
                                          </p:val>
                                        </p:tav>
                                      </p:tavLst>
                                    </p:anim>
                                    <p:animEffect transition="in" filter="fade">
                                      <p:cBhvr>
                                        <p:cTn id="48" dur="1000"/>
                                        <p:tgtEl>
                                          <p:spTgt spid="3">
                                            <p:txEl>
                                              <p:pRg st="4" end="4"/>
                                            </p:txEl>
                                          </p:spTgt>
                                        </p:tgtEl>
                                      </p:cBhvr>
                                    </p:animEffect>
                                  </p:childTnLst>
                                </p:cTn>
                              </p:par>
                            </p:childTnLst>
                          </p:cTn>
                        </p:par>
                        <p:par>
                          <p:cTn id="49" fill="hold">
                            <p:stCondLst>
                              <p:cond delay="6000"/>
                            </p:stCondLst>
                            <p:childTnLst>
                              <p:par>
                                <p:cTn id="50" presetID="55" presetClass="entr" presetSubtype="0" fill="hold" grpId="0" nodeType="afterEffect">
                                  <p:stCondLst>
                                    <p:cond delay="0"/>
                                  </p:stCondLst>
                                  <p:childTnLst>
                                    <p:set>
                                      <p:cBhvr>
                                        <p:cTn id="51" dur="1" fill="hold">
                                          <p:stCondLst>
                                            <p:cond delay="0"/>
                                          </p:stCondLst>
                                        </p:cTn>
                                        <p:tgtEl>
                                          <p:spTgt spid="3">
                                            <p:txEl>
                                              <p:pRg st="5" end="5"/>
                                            </p:txEl>
                                          </p:spTgt>
                                        </p:tgtEl>
                                        <p:attrNameLst>
                                          <p:attrName>style.visibility</p:attrName>
                                        </p:attrNameLst>
                                      </p:cBhvr>
                                      <p:to>
                                        <p:strVal val="visible"/>
                                      </p:to>
                                    </p:set>
                                    <p:anim calcmode="lin" valueType="num">
                                      <p:cBhvr>
                                        <p:cTn id="52" dur="1000" fill="hold"/>
                                        <p:tgtEl>
                                          <p:spTgt spid="3">
                                            <p:txEl>
                                              <p:pRg st="5" end="5"/>
                                            </p:txEl>
                                          </p:spTgt>
                                        </p:tgtEl>
                                        <p:attrNameLst>
                                          <p:attrName>ppt_w</p:attrName>
                                        </p:attrNameLst>
                                      </p:cBhvr>
                                      <p:tavLst>
                                        <p:tav tm="0">
                                          <p:val>
                                            <p:strVal val="#ppt_w*0.70"/>
                                          </p:val>
                                        </p:tav>
                                        <p:tav tm="100000">
                                          <p:val>
                                            <p:strVal val="#ppt_w"/>
                                          </p:val>
                                        </p:tav>
                                      </p:tavLst>
                                    </p:anim>
                                    <p:anim calcmode="lin" valueType="num">
                                      <p:cBhvr>
                                        <p:cTn id="53" dur="1000" fill="hold"/>
                                        <p:tgtEl>
                                          <p:spTgt spid="3">
                                            <p:txEl>
                                              <p:pRg st="5" end="5"/>
                                            </p:txEl>
                                          </p:spTgt>
                                        </p:tgtEl>
                                        <p:attrNameLst>
                                          <p:attrName>ppt_h</p:attrName>
                                        </p:attrNameLst>
                                      </p:cBhvr>
                                      <p:tavLst>
                                        <p:tav tm="0">
                                          <p:val>
                                            <p:strVal val="#ppt_h"/>
                                          </p:val>
                                        </p:tav>
                                        <p:tav tm="100000">
                                          <p:val>
                                            <p:strVal val="#ppt_h"/>
                                          </p:val>
                                        </p:tav>
                                      </p:tavLst>
                                    </p:anim>
                                    <p:animEffect transition="in" filter="fade">
                                      <p:cBhvr>
                                        <p:cTn id="54" dur="1000"/>
                                        <p:tgtEl>
                                          <p:spTgt spid="3">
                                            <p:txEl>
                                              <p:pRg st="5" end="5"/>
                                            </p:txEl>
                                          </p:spTgt>
                                        </p:tgtEl>
                                      </p:cBhvr>
                                    </p:animEffect>
                                  </p:childTnLst>
                                </p:cTn>
                              </p:par>
                            </p:childTnLst>
                          </p:cTn>
                        </p:par>
                        <p:par>
                          <p:cTn id="55" fill="hold">
                            <p:stCondLst>
                              <p:cond delay="7000"/>
                            </p:stCondLst>
                            <p:childTnLst>
                              <p:par>
                                <p:cTn id="56" presetID="55" presetClass="entr" presetSubtype="0" fill="hold" grpId="0" nodeType="afterEffect">
                                  <p:stCondLst>
                                    <p:cond delay="0"/>
                                  </p:stCondLst>
                                  <p:childTnLst>
                                    <p:set>
                                      <p:cBhvr>
                                        <p:cTn id="57" dur="1" fill="hold">
                                          <p:stCondLst>
                                            <p:cond delay="0"/>
                                          </p:stCondLst>
                                        </p:cTn>
                                        <p:tgtEl>
                                          <p:spTgt spid="3">
                                            <p:txEl>
                                              <p:pRg st="6" end="6"/>
                                            </p:txEl>
                                          </p:spTgt>
                                        </p:tgtEl>
                                        <p:attrNameLst>
                                          <p:attrName>style.visibility</p:attrName>
                                        </p:attrNameLst>
                                      </p:cBhvr>
                                      <p:to>
                                        <p:strVal val="visible"/>
                                      </p:to>
                                    </p:set>
                                    <p:anim calcmode="lin" valueType="num">
                                      <p:cBhvr>
                                        <p:cTn id="58" dur="1000" fill="hold"/>
                                        <p:tgtEl>
                                          <p:spTgt spid="3">
                                            <p:txEl>
                                              <p:pRg st="6" end="6"/>
                                            </p:txEl>
                                          </p:spTgt>
                                        </p:tgtEl>
                                        <p:attrNameLst>
                                          <p:attrName>ppt_w</p:attrName>
                                        </p:attrNameLst>
                                      </p:cBhvr>
                                      <p:tavLst>
                                        <p:tav tm="0">
                                          <p:val>
                                            <p:strVal val="#ppt_w*0.70"/>
                                          </p:val>
                                        </p:tav>
                                        <p:tav tm="100000">
                                          <p:val>
                                            <p:strVal val="#ppt_w"/>
                                          </p:val>
                                        </p:tav>
                                      </p:tavLst>
                                    </p:anim>
                                    <p:anim calcmode="lin" valueType="num">
                                      <p:cBhvr>
                                        <p:cTn id="59" dur="1000" fill="hold"/>
                                        <p:tgtEl>
                                          <p:spTgt spid="3">
                                            <p:txEl>
                                              <p:pRg st="6" end="6"/>
                                            </p:txEl>
                                          </p:spTgt>
                                        </p:tgtEl>
                                        <p:attrNameLst>
                                          <p:attrName>ppt_h</p:attrName>
                                        </p:attrNameLst>
                                      </p:cBhvr>
                                      <p:tavLst>
                                        <p:tav tm="0">
                                          <p:val>
                                            <p:strVal val="#ppt_h"/>
                                          </p:val>
                                        </p:tav>
                                        <p:tav tm="100000">
                                          <p:val>
                                            <p:strVal val="#ppt_h"/>
                                          </p:val>
                                        </p:tav>
                                      </p:tavLst>
                                    </p:anim>
                                    <p:animEffect transition="in" filter="fade">
                                      <p:cBhvr>
                                        <p:cTn id="60" dur="1000"/>
                                        <p:tgtEl>
                                          <p:spTgt spid="3">
                                            <p:txEl>
                                              <p:pRg st="6" end="6"/>
                                            </p:txEl>
                                          </p:spTgt>
                                        </p:tgtEl>
                                      </p:cBhvr>
                                    </p:animEffect>
                                  </p:childTnLst>
                                </p:cTn>
                              </p:par>
                            </p:childTnLst>
                          </p:cTn>
                        </p:par>
                        <p:par>
                          <p:cTn id="61" fill="hold">
                            <p:stCondLst>
                              <p:cond delay="8000"/>
                            </p:stCondLst>
                            <p:childTnLst>
                              <p:par>
                                <p:cTn id="62" presetID="55" presetClass="entr" presetSubtype="0" fill="hold" grpId="0" nodeType="afterEffect">
                                  <p:stCondLst>
                                    <p:cond delay="0"/>
                                  </p:stCondLst>
                                  <p:childTnLst>
                                    <p:set>
                                      <p:cBhvr>
                                        <p:cTn id="63" dur="1" fill="hold">
                                          <p:stCondLst>
                                            <p:cond delay="0"/>
                                          </p:stCondLst>
                                        </p:cTn>
                                        <p:tgtEl>
                                          <p:spTgt spid="3">
                                            <p:txEl>
                                              <p:pRg st="7" end="7"/>
                                            </p:txEl>
                                          </p:spTgt>
                                        </p:tgtEl>
                                        <p:attrNameLst>
                                          <p:attrName>style.visibility</p:attrName>
                                        </p:attrNameLst>
                                      </p:cBhvr>
                                      <p:to>
                                        <p:strVal val="visible"/>
                                      </p:to>
                                    </p:set>
                                    <p:anim calcmode="lin" valueType="num">
                                      <p:cBhvr>
                                        <p:cTn id="64" dur="1000" fill="hold"/>
                                        <p:tgtEl>
                                          <p:spTgt spid="3">
                                            <p:txEl>
                                              <p:pRg st="7" end="7"/>
                                            </p:txEl>
                                          </p:spTgt>
                                        </p:tgtEl>
                                        <p:attrNameLst>
                                          <p:attrName>ppt_w</p:attrName>
                                        </p:attrNameLst>
                                      </p:cBhvr>
                                      <p:tavLst>
                                        <p:tav tm="0">
                                          <p:val>
                                            <p:strVal val="#ppt_w*0.70"/>
                                          </p:val>
                                        </p:tav>
                                        <p:tav tm="100000">
                                          <p:val>
                                            <p:strVal val="#ppt_w"/>
                                          </p:val>
                                        </p:tav>
                                      </p:tavLst>
                                    </p:anim>
                                    <p:anim calcmode="lin" valueType="num">
                                      <p:cBhvr>
                                        <p:cTn id="65" dur="1000" fill="hold"/>
                                        <p:tgtEl>
                                          <p:spTgt spid="3">
                                            <p:txEl>
                                              <p:pRg st="7" end="7"/>
                                            </p:txEl>
                                          </p:spTgt>
                                        </p:tgtEl>
                                        <p:attrNameLst>
                                          <p:attrName>ppt_h</p:attrName>
                                        </p:attrNameLst>
                                      </p:cBhvr>
                                      <p:tavLst>
                                        <p:tav tm="0">
                                          <p:val>
                                            <p:strVal val="#ppt_h"/>
                                          </p:val>
                                        </p:tav>
                                        <p:tav tm="100000">
                                          <p:val>
                                            <p:strVal val="#ppt_h"/>
                                          </p:val>
                                        </p:tav>
                                      </p:tavLst>
                                    </p:anim>
                                    <p:animEffect transition="in" filter="fade">
                                      <p:cBhvr>
                                        <p:cTn id="66" dur="1000"/>
                                        <p:tgtEl>
                                          <p:spTgt spid="3">
                                            <p:txEl>
                                              <p:pRg st="7" end="7"/>
                                            </p:txEl>
                                          </p:spTgt>
                                        </p:tgtEl>
                                      </p:cBhvr>
                                    </p:animEffect>
                                  </p:childTnLst>
                                </p:cTn>
                              </p:par>
                            </p:childTnLst>
                          </p:cTn>
                        </p:par>
                        <p:par>
                          <p:cTn id="67" fill="hold">
                            <p:stCondLst>
                              <p:cond delay="9000"/>
                            </p:stCondLst>
                            <p:childTnLst>
                              <p:par>
                                <p:cTn id="68" presetID="55" presetClass="entr" presetSubtype="0" fill="hold" grpId="0" nodeType="afterEffect">
                                  <p:stCondLst>
                                    <p:cond delay="0"/>
                                  </p:stCondLst>
                                  <p:childTnLst>
                                    <p:set>
                                      <p:cBhvr>
                                        <p:cTn id="69" dur="1" fill="hold">
                                          <p:stCondLst>
                                            <p:cond delay="0"/>
                                          </p:stCondLst>
                                        </p:cTn>
                                        <p:tgtEl>
                                          <p:spTgt spid="3">
                                            <p:txEl>
                                              <p:pRg st="8" end="8"/>
                                            </p:txEl>
                                          </p:spTgt>
                                        </p:tgtEl>
                                        <p:attrNameLst>
                                          <p:attrName>style.visibility</p:attrName>
                                        </p:attrNameLst>
                                      </p:cBhvr>
                                      <p:to>
                                        <p:strVal val="visible"/>
                                      </p:to>
                                    </p:set>
                                    <p:anim calcmode="lin" valueType="num">
                                      <p:cBhvr>
                                        <p:cTn id="70" dur="1000" fill="hold"/>
                                        <p:tgtEl>
                                          <p:spTgt spid="3">
                                            <p:txEl>
                                              <p:pRg st="8" end="8"/>
                                            </p:txEl>
                                          </p:spTgt>
                                        </p:tgtEl>
                                        <p:attrNameLst>
                                          <p:attrName>ppt_w</p:attrName>
                                        </p:attrNameLst>
                                      </p:cBhvr>
                                      <p:tavLst>
                                        <p:tav tm="0">
                                          <p:val>
                                            <p:strVal val="#ppt_w*0.70"/>
                                          </p:val>
                                        </p:tav>
                                        <p:tav tm="100000">
                                          <p:val>
                                            <p:strVal val="#ppt_w"/>
                                          </p:val>
                                        </p:tav>
                                      </p:tavLst>
                                    </p:anim>
                                    <p:anim calcmode="lin" valueType="num">
                                      <p:cBhvr>
                                        <p:cTn id="71" dur="1000" fill="hold"/>
                                        <p:tgtEl>
                                          <p:spTgt spid="3">
                                            <p:txEl>
                                              <p:pRg st="8" end="8"/>
                                            </p:txEl>
                                          </p:spTgt>
                                        </p:tgtEl>
                                        <p:attrNameLst>
                                          <p:attrName>ppt_h</p:attrName>
                                        </p:attrNameLst>
                                      </p:cBhvr>
                                      <p:tavLst>
                                        <p:tav tm="0">
                                          <p:val>
                                            <p:strVal val="#ppt_h"/>
                                          </p:val>
                                        </p:tav>
                                        <p:tav tm="100000">
                                          <p:val>
                                            <p:strVal val="#ppt_h"/>
                                          </p:val>
                                        </p:tav>
                                      </p:tavLst>
                                    </p:anim>
                                    <p:animEffect transition="in" filter="fade">
                                      <p:cBhvr>
                                        <p:cTn id="72" dur="1000"/>
                                        <p:tgtEl>
                                          <p:spTgt spid="3">
                                            <p:txEl>
                                              <p:pRg st="8" end="8"/>
                                            </p:txEl>
                                          </p:spTgt>
                                        </p:tgtEl>
                                      </p:cBhvr>
                                    </p:animEffect>
                                  </p:childTnLst>
                                </p:cTn>
                              </p:par>
                            </p:childTnLst>
                          </p:cTn>
                        </p:par>
                        <p:par>
                          <p:cTn id="73" fill="hold">
                            <p:stCondLst>
                              <p:cond delay="10000"/>
                            </p:stCondLst>
                            <p:childTnLst>
                              <p:par>
                                <p:cTn id="74" presetID="55" presetClass="entr" presetSubtype="0" fill="hold" grpId="0" nodeType="afterEffect">
                                  <p:stCondLst>
                                    <p:cond delay="0"/>
                                  </p:stCondLst>
                                  <p:childTnLst>
                                    <p:set>
                                      <p:cBhvr>
                                        <p:cTn id="75" dur="1" fill="hold">
                                          <p:stCondLst>
                                            <p:cond delay="0"/>
                                          </p:stCondLst>
                                        </p:cTn>
                                        <p:tgtEl>
                                          <p:spTgt spid="3">
                                            <p:txEl>
                                              <p:pRg st="9" end="9"/>
                                            </p:txEl>
                                          </p:spTgt>
                                        </p:tgtEl>
                                        <p:attrNameLst>
                                          <p:attrName>style.visibility</p:attrName>
                                        </p:attrNameLst>
                                      </p:cBhvr>
                                      <p:to>
                                        <p:strVal val="visible"/>
                                      </p:to>
                                    </p:set>
                                    <p:anim calcmode="lin" valueType="num">
                                      <p:cBhvr>
                                        <p:cTn id="76" dur="1000" fill="hold"/>
                                        <p:tgtEl>
                                          <p:spTgt spid="3">
                                            <p:txEl>
                                              <p:pRg st="9" end="9"/>
                                            </p:txEl>
                                          </p:spTgt>
                                        </p:tgtEl>
                                        <p:attrNameLst>
                                          <p:attrName>ppt_w</p:attrName>
                                        </p:attrNameLst>
                                      </p:cBhvr>
                                      <p:tavLst>
                                        <p:tav tm="0">
                                          <p:val>
                                            <p:strVal val="#ppt_w*0.70"/>
                                          </p:val>
                                        </p:tav>
                                        <p:tav tm="100000">
                                          <p:val>
                                            <p:strVal val="#ppt_w"/>
                                          </p:val>
                                        </p:tav>
                                      </p:tavLst>
                                    </p:anim>
                                    <p:anim calcmode="lin" valueType="num">
                                      <p:cBhvr>
                                        <p:cTn id="77" dur="1000" fill="hold"/>
                                        <p:tgtEl>
                                          <p:spTgt spid="3">
                                            <p:txEl>
                                              <p:pRg st="9" end="9"/>
                                            </p:txEl>
                                          </p:spTgt>
                                        </p:tgtEl>
                                        <p:attrNameLst>
                                          <p:attrName>ppt_h</p:attrName>
                                        </p:attrNameLst>
                                      </p:cBhvr>
                                      <p:tavLst>
                                        <p:tav tm="0">
                                          <p:val>
                                            <p:strVal val="#ppt_h"/>
                                          </p:val>
                                        </p:tav>
                                        <p:tav tm="100000">
                                          <p:val>
                                            <p:strVal val="#ppt_h"/>
                                          </p:val>
                                        </p:tav>
                                      </p:tavLst>
                                    </p:anim>
                                    <p:animEffect transition="in" filter="fade">
                                      <p:cBhvr>
                                        <p:cTn id="78" dur="1000"/>
                                        <p:tgtEl>
                                          <p:spTgt spid="3">
                                            <p:txEl>
                                              <p:pRg st="9" end="9"/>
                                            </p:txEl>
                                          </p:spTgt>
                                        </p:tgtEl>
                                      </p:cBhvr>
                                    </p:animEffect>
                                  </p:childTnLst>
                                </p:cTn>
                              </p:par>
                            </p:childTnLst>
                          </p:cTn>
                        </p:par>
                        <p:par>
                          <p:cTn id="79" fill="hold">
                            <p:stCondLst>
                              <p:cond delay="11000"/>
                            </p:stCondLst>
                            <p:childTnLst>
                              <p:par>
                                <p:cTn id="80" presetID="55" presetClass="entr" presetSubtype="0" fill="hold" grpId="0" nodeType="afterEffect">
                                  <p:stCondLst>
                                    <p:cond delay="0"/>
                                  </p:stCondLst>
                                  <p:childTnLst>
                                    <p:set>
                                      <p:cBhvr>
                                        <p:cTn id="81" dur="1" fill="hold">
                                          <p:stCondLst>
                                            <p:cond delay="0"/>
                                          </p:stCondLst>
                                        </p:cTn>
                                        <p:tgtEl>
                                          <p:spTgt spid="3">
                                            <p:txEl>
                                              <p:pRg st="10" end="10"/>
                                            </p:txEl>
                                          </p:spTgt>
                                        </p:tgtEl>
                                        <p:attrNameLst>
                                          <p:attrName>style.visibility</p:attrName>
                                        </p:attrNameLst>
                                      </p:cBhvr>
                                      <p:to>
                                        <p:strVal val="visible"/>
                                      </p:to>
                                    </p:set>
                                    <p:anim calcmode="lin" valueType="num">
                                      <p:cBhvr>
                                        <p:cTn id="82" dur="1000" fill="hold"/>
                                        <p:tgtEl>
                                          <p:spTgt spid="3">
                                            <p:txEl>
                                              <p:pRg st="10" end="10"/>
                                            </p:txEl>
                                          </p:spTgt>
                                        </p:tgtEl>
                                        <p:attrNameLst>
                                          <p:attrName>ppt_w</p:attrName>
                                        </p:attrNameLst>
                                      </p:cBhvr>
                                      <p:tavLst>
                                        <p:tav tm="0">
                                          <p:val>
                                            <p:strVal val="#ppt_w*0.70"/>
                                          </p:val>
                                        </p:tav>
                                        <p:tav tm="100000">
                                          <p:val>
                                            <p:strVal val="#ppt_w"/>
                                          </p:val>
                                        </p:tav>
                                      </p:tavLst>
                                    </p:anim>
                                    <p:anim calcmode="lin" valueType="num">
                                      <p:cBhvr>
                                        <p:cTn id="83" dur="1000" fill="hold"/>
                                        <p:tgtEl>
                                          <p:spTgt spid="3">
                                            <p:txEl>
                                              <p:pRg st="10" end="10"/>
                                            </p:txEl>
                                          </p:spTgt>
                                        </p:tgtEl>
                                        <p:attrNameLst>
                                          <p:attrName>ppt_h</p:attrName>
                                        </p:attrNameLst>
                                      </p:cBhvr>
                                      <p:tavLst>
                                        <p:tav tm="0">
                                          <p:val>
                                            <p:strVal val="#ppt_h"/>
                                          </p:val>
                                        </p:tav>
                                        <p:tav tm="100000">
                                          <p:val>
                                            <p:strVal val="#ppt_h"/>
                                          </p:val>
                                        </p:tav>
                                      </p:tavLst>
                                    </p:anim>
                                    <p:animEffect transition="in" filter="fade">
                                      <p:cBhvr>
                                        <p:cTn id="84" dur="1000"/>
                                        <p:tgtEl>
                                          <p:spTgt spid="3">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fontAlgn="auto">
              <a:spcAft>
                <a:spcPts val="0"/>
              </a:spcAft>
              <a:defRPr/>
            </a:pPr>
            <a:r>
              <a:rPr lang="en-US" dirty="0" smtClean="0">
                <a:solidFill>
                  <a:srgbClr val="C00000"/>
                </a:solidFill>
              </a:rPr>
              <a:t>ii. </a:t>
            </a:r>
            <a:r>
              <a:rPr lang="el-GR" dirty="0" smtClean="0">
                <a:solidFill>
                  <a:srgbClr val="C00000"/>
                </a:solidFill>
              </a:rPr>
              <a:t>Η επιθυμητή εικόνα στην αντίληψη του καταναλωτή</a:t>
            </a:r>
            <a:endParaRPr lang="el-GR" dirty="0">
              <a:solidFill>
                <a:srgbClr val="C00000"/>
              </a:solidFill>
            </a:endParaRPr>
          </a:p>
        </p:txBody>
      </p:sp>
      <p:sp>
        <p:nvSpPr>
          <p:cNvPr id="3" name="2 - Θέση περιεχομένου"/>
          <p:cNvSpPr>
            <a:spLocks noGrp="1"/>
          </p:cNvSpPr>
          <p:nvPr>
            <p:ph idx="1"/>
          </p:nvPr>
        </p:nvSpPr>
        <p:spPr>
          <a:xfrm>
            <a:off x="468313" y="2149475"/>
            <a:ext cx="8229600" cy="4303713"/>
          </a:xfrm>
        </p:spPr>
        <p:txBody>
          <a:bodyPr>
            <a:normAutofit/>
          </a:bodyPr>
          <a:lstStyle/>
          <a:p>
            <a:pPr marL="548640" indent="-411480" algn="just" fontAlgn="auto">
              <a:lnSpc>
                <a:spcPct val="150000"/>
              </a:lnSpc>
              <a:spcAft>
                <a:spcPts val="0"/>
              </a:spcAft>
              <a:buClr>
                <a:schemeClr val="tx1">
                  <a:shade val="95000"/>
                </a:schemeClr>
              </a:buClr>
              <a:buFont typeface="Wingdings 2"/>
              <a:buBlip>
                <a:blip r:embed="rId2"/>
              </a:buBlip>
              <a:defRPr/>
            </a:pPr>
            <a:r>
              <a:rPr lang="el-GR" sz="2000" dirty="0" smtClean="0">
                <a:latin typeface="+mj-lt"/>
              </a:rPr>
              <a:t>Ανάλογα με την επιθυμητή εικόνα μπορεί να ακολουθηθεί η αντίστοιχη στρατηγική.</a:t>
            </a:r>
          </a:p>
          <a:p>
            <a:pPr marL="548640" indent="-411480" algn="just" fontAlgn="auto">
              <a:lnSpc>
                <a:spcPct val="150000"/>
              </a:lnSpc>
              <a:spcAft>
                <a:spcPts val="0"/>
              </a:spcAft>
              <a:buClr>
                <a:schemeClr val="tx1">
                  <a:shade val="95000"/>
                </a:schemeClr>
              </a:buClr>
              <a:buFont typeface="Wingdings 2"/>
              <a:buBlip>
                <a:blip r:embed="rId2"/>
              </a:buBlip>
              <a:defRPr/>
            </a:pPr>
            <a:r>
              <a:rPr lang="el-GR" sz="2000" dirty="0" smtClean="0">
                <a:latin typeface="+mj-lt"/>
              </a:rPr>
              <a:t>Από την πλευρά του πελάτη οι στρατηγικές εκλαμβάνονται ως συναρτήσεις της αξίας για τον πελάτη (</a:t>
            </a:r>
            <a:r>
              <a:rPr lang="en-US" sz="2000" dirty="0" smtClean="0">
                <a:latin typeface="+mj-lt"/>
              </a:rPr>
              <a:t>Costumer Value</a:t>
            </a:r>
            <a:r>
              <a:rPr lang="el-GR" sz="2000" dirty="0" smtClean="0">
                <a:latin typeface="+mj-lt"/>
              </a:rPr>
              <a:t>), δηλαδή τη σχέση μεταξύ τιμής/ποιότητας (</a:t>
            </a:r>
            <a:r>
              <a:rPr lang="en-US" sz="2000" dirty="0" smtClean="0">
                <a:latin typeface="+mj-lt"/>
              </a:rPr>
              <a:t>Value for money</a:t>
            </a:r>
            <a:r>
              <a:rPr lang="el-GR" sz="2000" dirty="0" smtClean="0">
                <a:latin typeface="+mj-lt"/>
              </a:rPr>
              <a:t>)</a:t>
            </a:r>
            <a:r>
              <a:rPr lang="en-US" sz="2000" dirty="0" smtClean="0">
                <a:latin typeface="+mj-lt"/>
              </a:rPr>
              <a:t>.</a:t>
            </a:r>
            <a:r>
              <a:rPr lang="el-GR" sz="2000" dirty="0" smtClean="0">
                <a:latin typeface="Arial" pitchFamily="34" charset="0"/>
                <a:cs typeface="Arial" pitchFamily="34" charset="0"/>
              </a:rPr>
              <a:t> </a:t>
            </a:r>
            <a:endParaRPr lang="el-GR" sz="2000" dirty="0" smtClean="0">
              <a:latin typeface="+mj-lt"/>
            </a:endParaRPr>
          </a:p>
          <a:p>
            <a:pPr marL="548640" indent="-411480" algn="just" fontAlgn="auto">
              <a:lnSpc>
                <a:spcPct val="150000"/>
              </a:lnSpc>
              <a:spcAft>
                <a:spcPts val="0"/>
              </a:spcAft>
              <a:buClr>
                <a:schemeClr val="tx1">
                  <a:shade val="95000"/>
                </a:schemeClr>
              </a:buClr>
              <a:buFont typeface="Wingdings 2"/>
              <a:buBlip>
                <a:blip r:embed="rId2"/>
              </a:buBlip>
              <a:defRPr/>
            </a:pPr>
            <a:r>
              <a:rPr lang="el-GR" sz="2000" dirty="0" smtClean="0">
                <a:latin typeface="Arial" pitchFamily="34" charset="0"/>
                <a:cs typeface="Arial" pitchFamily="34" charset="0"/>
              </a:rPr>
              <a:t>Οι στρατηγικές που μπορούν να ακολουθηθούν , φαίνονται στον παρακάτω πινάκα:</a:t>
            </a:r>
            <a:endParaRPr lang="el-GR" sz="2000" dirty="0">
              <a:latin typeface="Arial" pitchFamily="34" charset="0"/>
              <a:cs typeface="Arial" pitchFamily="34" charset="0"/>
            </a:endParaRPr>
          </a:p>
        </p:txBody>
      </p:sp>
    </p:spTree>
  </p:cSld>
  <p:clrMapOvr>
    <a:masterClrMapping/>
  </p:clrMapOvr>
  <p:transition>
    <p:cover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slide(fromBottom)">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2" presetClass="entr" presetSubtype="4" fill="hold"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slide(fromBottom)">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2" presetClass="entr" presetSubtype="4" fill="hold"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slide(fromBottom)">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6" name="Picture 12"/>
          <p:cNvPicPr>
            <a:picLocks noGrp="1" noChangeAspect="1" noChangeArrowheads="1"/>
          </p:cNvPicPr>
          <p:nvPr>
            <p:ph idx="1"/>
          </p:nvPr>
        </p:nvPicPr>
        <p:blipFill>
          <a:blip r:embed="rId2" cstate="print"/>
          <a:srcRect/>
          <a:stretch>
            <a:fillRect/>
          </a:stretch>
        </p:blipFill>
        <p:spPr>
          <a:xfrm>
            <a:off x="1476375" y="1268413"/>
            <a:ext cx="6715125" cy="4176712"/>
          </a:xfrm>
        </p:spPr>
      </p:pic>
      <p:sp>
        <p:nvSpPr>
          <p:cNvPr id="24" name="23 - TextBox"/>
          <p:cNvSpPr txBox="1">
            <a:spLocks noChangeArrowheads="1"/>
          </p:cNvSpPr>
          <p:nvPr/>
        </p:nvSpPr>
        <p:spPr bwMode="auto">
          <a:xfrm>
            <a:off x="3203575" y="5661025"/>
            <a:ext cx="2808288" cy="369888"/>
          </a:xfrm>
          <a:prstGeom prst="rect">
            <a:avLst/>
          </a:prstGeom>
          <a:noFill/>
          <a:ln w="9525">
            <a:noFill/>
            <a:miter lim="800000"/>
            <a:headEnd/>
            <a:tailEnd/>
          </a:ln>
        </p:spPr>
        <p:txBody>
          <a:bodyPr>
            <a:spAutoFit/>
          </a:bodyPr>
          <a:lstStyle/>
          <a:p>
            <a:r>
              <a:rPr lang="el-GR" b="1">
                <a:latin typeface="Times New Roman" pitchFamily="18" charset="0"/>
              </a:rPr>
              <a:t>                  ΤΙΜΗ</a:t>
            </a:r>
          </a:p>
        </p:txBody>
      </p:sp>
      <p:sp>
        <p:nvSpPr>
          <p:cNvPr id="25" name="24 - TextBox"/>
          <p:cNvSpPr txBox="1">
            <a:spLocks noChangeArrowheads="1"/>
          </p:cNvSpPr>
          <p:nvPr/>
        </p:nvSpPr>
        <p:spPr bwMode="auto">
          <a:xfrm>
            <a:off x="755650" y="1989138"/>
            <a:ext cx="431800" cy="2308225"/>
          </a:xfrm>
          <a:prstGeom prst="rect">
            <a:avLst/>
          </a:prstGeom>
          <a:noFill/>
          <a:ln w="9525">
            <a:noFill/>
            <a:miter lim="800000"/>
            <a:headEnd/>
            <a:tailEnd/>
          </a:ln>
        </p:spPr>
        <p:txBody>
          <a:bodyPr>
            <a:spAutoFit/>
          </a:bodyPr>
          <a:lstStyle/>
          <a:p>
            <a:r>
              <a:rPr lang="el-GR" b="1">
                <a:latin typeface="Times New Roman" pitchFamily="18" charset="0"/>
              </a:rPr>
              <a:t>Π</a:t>
            </a:r>
          </a:p>
          <a:p>
            <a:r>
              <a:rPr lang="el-GR" b="1">
                <a:latin typeface="Times New Roman" pitchFamily="18" charset="0"/>
              </a:rPr>
              <a:t>Ο</a:t>
            </a:r>
          </a:p>
          <a:p>
            <a:r>
              <a:rPr lang="el-GR" b="1">
                <a:latin typeface="Times New Roman" pitchFamily="18" charset="0"/>
              </a:rPr>
              <a:t> Ι</a:t>
            </a:r>
          </a:p>
          <a:p>
            <a:r>
              <a:rPr lang="el-GR" b="1">
                <a:latin typeface="Times New Roman" pitchFamily="18" charset="0"/>
              </a:rPr>
              <a:t>ΟΤ</a:t>
            </a:r>
          </a:p>
          <a:p>
            <a:r>
              <a:rPr lang="el-GR" b="1">
                <a:latin typeface="Times New Roman" pitchFamily="18" charset="0"/>
              </a:rPr>
              <a:t>Η</a:t>
            </a:r>
          </a:p>
          <a:p>
            <a:r>
              <a:rPr lang="el-GR" b="1">
                <a:latin typeface="Times New Roman" pitchFamily="18" charset="0"/>
              </a:rPr>
              <a:t>Τ</a:t>
            </a:r>
          </a:p>
          <a:p>
            <a:r>
              <a:rPr lang="el-GR" b="1">
                <a:latin typeface="Times New Roman" pitchFamily="18" charset="0"/>
              </a:rPr>
              <a:t>Α</a:t>
            </a:r>
          </a:p>
        </p:txBody>
      </p:sp>
      <p:sp>
        <p:nvSpPr>
          <p:cNvPr id="27" name="26 - TextBox"/>
          <p:cNvSpPr txBox="1">
            <a:spLocks noChangeArrowheads="1"/>
          </p:cNvSpPr>
          <p:nvPr/>
        </p:nvSpPr>
        <p:spPr bwMode="auto">
          <a:xfrm>
            <a:off x="323850" y="6237288"/>
            <a:ext cx="3455988" cy="369887"/>
          </a:xfrm>
          <a:prstGeom prst="rect">
            <a:avLst/>
          </a:prstGeom>
          <a:noFill/>
          <a:ln w="9525">
            <a:noFill/>
            <a:miter lim="800000"/>
            <a:headEnd/>
            <a:tailEnd/>
          </a:ln>
        </p:spPr>
        <p:txBody>
          <a:bodyPr>
            <a:spAutoFit/>
          </a:bodyPr>
          <a:lstStyle/>
          <a:p>
            <a:r>
              <a:rPr lang="el-GR">
                <a:latin typeface="Times New Roman" pitchFamily="18" charset="0"/>
              </a:rPr>
              <a:t>[ΠΙΝΑΚΑΣ 1]</a:t>
            </a:r>
          </a:p>
        </p:txBody>
      </p:sp>
    </p:spTree>
  </p:cSld>
  <p:clrMapOvr>
    <a:masterClrMapping/>
  </p:clrMapOvr>
  <p:transition>
    <p:comb/>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nodeType="clickEffect">
                                  <p:stCondLst>
                                    <p:cond delay="0"/>
                                  </p:stCondLst>
                                  <p:childTnLst>
                                    <p:set>
                                      <p:cBhvr>
                                        <p:cTn id="6" dur="1" fill="hold">
                                          <p:stCondLst>
                                            <p:cond delay="0"/>
                                          </p:stCondLst>
                                        </p:cTn>
                                        <p:tgtEl>
                                          <p:spTgt spid="1036"/>
                                        </p:tgtEl>
                                        <p:attrNameLst>
                                          <p:attrName>style.visibility</p:attrName>
                                        </p:attrNameLst>
                                      </p:cBhvr>
                                      <p:to>
                                        <p:strVal val="visible"/>
                                      </p:to>
                                    </p:set>
                                    <p:animEffect transition="in" filter="wedge">
                                      <p:cBhvr>
                                        <p:cTn id="7" dur="2000"/>
                                        <p:tgtEl>
                                          <p:spTgt spid="1036"/>
                                        </p:tgtEl>
                                      </p:cBhvr>
                                    </p:animEffect>
                                  </p:childTnLst>
                                </p:cTn>
                              </p:par>
                            </p:childTnLst>
                          </p:cTn>
                        </p:par>
                        <p:par>
                          <p:cTn id="8" fill="hold">
                            <p:stCondLst>
                              <p:cond delay="2000"/>
                            </p:stCondLst>
                            <p:childTnLst>
                              <p:par>
                                <p:cTn id="9" presetID="2" presetClass="entr" presetSubtype="3" fill="hold" grpId="0" nodeType="afterEffect">
                                  <p:stCondLst>
                                    <p:cond delay="0"/>
                                  </p:stCondLst>
                                  <p:childTnLst>
                                    <p:set>
                                      <p:cBhvr>
                                        <p:cTn id="10" dur="1" fill="hold">
                                          <p:stCondLst>
                                            <p:cond delay="0"/>
                                          </p:stCondLst>
                                        </p:cTn>
                                        <p:tgtEl>
                                          <p:spTgt spid="25"/>
                                        </p:tgtEl>
                                        <p:attrNameLst>
                                          <p:attrName>style.visibility</p:attrName>
                                        </p:attrNameLst>
                                      </p:cBhvr>
                                      <p:to>
                                        <p:strVal val="visible"/>
                                      </p:to>
                                    </p:set>
                                    <p:anim calcmode="lin" valueType="num">
                                      <p:cBhvr additive="base">
                                        <p:cTn id="11" dur="500" fill="hold"/>
                                        <p:tgtEl>
                                          <p:spTgt spid="25"/>
                                        </p:tgtEl>
                                        <p:attrNameLst>
                                          <p:attrName>ppt_x</p:attrName>
                                        </p:attrNameLst>
                                      </p:cBhvr>
                                      <p:tavLst>
                                        <p:tav tm="0">
                                          <p:val>
                                            <p:strVal val="1+#ppt_w/2"/>
                                          </p:val>
                                        </p:tav>
                                        <p:tav tm="100000">
                                          <p:val>
                                            <p:strVal val="#ppt_x"/>
                                          </p:val>
                                        </p:tav>
                                      </p:tavLst>
                                    </p:anim>
                                    <p:anim calcmode="lin" valueType="num">
                                      <p:cBhvr additive="base">
                                        <p:cTn id="12" dur="500" fill="hold"/>
                                        <p:tgtEl>
                                          <p:spTgt spid="25"/>
                                        </p:tgtEl>
                                        <p:attrNameLst>
                                          <p:attrName>ppt_y</p:attrName>
                                        </p:attrNameLst>
                                      </p:cBhvr>
                                      <p:tavLst>
                                        <p:tav tm="0">
                                          <p:val>
                                            <p:strVal val="0-#ppt_h/2"/>
                                          </p:val>
                                        </p:tav>
                                        <p:tav tm="100000">
                                          <p:val>
                                            <p:strVal val="#ppt_y"/>
                                          </p:val>
                                        </p:tav>
                                      </p:tavLst>
                                    </p:anim>
                                  </p:childTnLst>
                                </p:cTn>
                              </p:par>
                            </p:childTnLst>
                          </p:cTn>
                        </p:par>
                        <p:par>
                          <p:cTn id="13" fill="hold">
                            <p:stCondLst>
                              <p:cond delay="2500"/>
                            </p:stCondLst>
                            <p:childTnLst>
                              <p:par>
                                <p:cTn id="14" presetID="2" presetClass="entr" presetSubtype="9"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0-#ppt_w/2"/>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3000"/>
                            </p:stCondLst>
                            <p:childTnLst>
                              <p:par>
                                <p:cTn id="19" presetID="9" presetClass="entr" presetSubtype="0"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dissolve">
                                      <p:cBhvr>
                                        <p:cTn id="21"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fontAlgn="auto">
              <a:spcAft>
                <a:spcPts val="0"/>
              </a:spcAft>
              <a:defRPr/>
            </a:pPr>
            <a:r>
              <a:rPr lang="el-GR" dirty="0" smtClean="0">
                <a:solidFill>
                  <a:srgbClr val="C00000"/>
                </a:solidFill>
              </a:rPr>
              <a:t>Αναλυτικότερα…</a:t>
            </a:r>
            <a:endParaRPr lang="el-GR" dirty="0">
              <a:solidFill>
                <a:srgbClr val="C00000"/>
              </a:solidFill>
            </a:endParaRPr>
          </a:p>
        </p:txBody>
      </p:sp>
      <p:sp>
        <p:nvSpPr>
          <p:cNvPr id="3" name="2 - Θέση περιεχομένου"/>
          <p:cNvSpPr>
            <a:spLocks noGrp="1"/>
          </p:cNvSpPr>
          <p:nvPr>
            <p:ph idx="1"/>
          </p:nvPr>
        </p:nvSpPr>
        <p:spPr>
          <a:xfrm>
            <a:off x="468313" y="1412875"/>
            <a:ext cx="8229600" cy="4708525"/>
          </a:xfrm>
        </p:spPr>
        <p:txBody>
          <a:bodyPr>
            <a:normAutofit/>
          </a:bodyPr>
          <a:lstStyle/>
          <a:p>
            <a:pPr marL="548640" indent="-411480" algn="just" fontAlgn="auto">
              <a:spcAft>
                <a:spcPts val="0"/>
              </a:spcAft>
              <a:buClr>
                <a:schemeClr val="tx1">
                  <a:shade val="95000"/>
                </a:schemeClr>
              </a:buClr>
              <a:buFont typeface="Wingdings 2"/>
              <a:buBlip>
                <a:blip r:embed="rId2"/>
              </a:buBlip>
              <a:defRPr/>
            </a:pPr>
            <a:r>
              <a:rPr lang="el-GR" sz="2400" dirty="0" smtClean="0">
                <a:latin typeface="+mj-lt"/>
              </a:rPr>
              <a:t>Οι διαγώνιες στρατηγικές (γαλάζια περιοχή) είναι ισορροπημένες όσο αναφορά την αξία που παίρνει ο πελάτης.</a:t>
            </a:r>
          </a:p>
          <a:p>
            <a:pPr marL="548640" indent="-411480" algn="just" fontAlgn="auto">
              <a:spcAft>
                <a:spcPts val="0"/>
              </a:spcAft>
              <a:buClr>
                <a:schemeClr val="tx1">
                  <a:shade val="95000"/>
                </a:schemeClr>
              </a:buClr>
              <a:buFont typeface="Wingdings 2"/>
              <a:buBlip>
                <a:blip r:embed="rId2"/>
              </a:buBlip>
              <a:defRPr/>
            </a:pPr>
            <a:r>
              <a:rPr lang="el-GR" sz="2400" dirty="0" smtClean="0">
                <a:latin typeface="+mj-lt"/>
              </a:rPr>
              <a:t>Η πρώτη (1) θα μπορούσε να χαρακτηριστεί στρατηγική διαφοροποίησης (κατά </a:t>
            </a:r>
            <a:r>
              <a:rPr lang="en-US" sz="2400" dirty="0" smtClean="0">
                <a:latin typeface="+mj-lt"/>
              </a:rPr>
              <a:t>Porter</a:t>
            </a:r>
            <a:r>
              <a:rPr lang="el-GR" sz="2400" dirty="0" smtClean="0">
                <a:latin typeface="+mj-lt"/>
              </a:rPr>
              <a:t>), ενώ η ένατη (9) ηγεσίας κόστους.</a:t>
            </a:r>
          </a:p>
          <a:p>
            <a:pPr marL="548640" indent="-411480" algn="just" fontAlgn="auto">
              <a:spcAft>
                <a:spcPts val="0"/>
              </a:spcAft>
              <a:buClr>
                <a:schemeClr val="tx1">
                  <a:shade val="95000"/>
                </a:schemeClr>
              </a:buClr>
              <a:buFont typeface="Wingdings 2"/>
              <a:buBlip>
                <a:blip r:embed="rId2"/>
              </a:buBlip>
              <a:defRPr/>
            </a:pPr>
            <a:r>
              <a:rPr lang="el-GR" sz="2400" dirty="0" smtClean="0">
                <a:latin typeface="+mj-lt"/>
              </a:rPr>
              <a:t>Οι στρατηγικές 2, 3 και 6 (κόκκινη περιοχή) αποτελούν στρατηγικές επίθεσης εναντίον των διαγώνιων θέσεων.</a:t>
            </a:r>
          </a:p>
          <a:p>
            <a:pPr marL="548640" indent="-411480" algn="just" fontAlgn="auto">
              <a:spcAft>
                <a:spcPts val="0"/>
              </a:spcAft>
              <a:buClr>
                <a:schemeClr val="tx1">
                  <a:shade val="95000"/>
                </a:schemeClr>
              </a:buClr>
              <a:buFont typeface="Wingdings 2"/>
              <a:buBlip>
                <a:blip r:embed="rId2"/>
              </a:buBlip>
              <a:defRPr/>
            </a:pPr>
            <a:r>
              <a:rPr lang="el-GR" sz="2400" dirty="0" smtClean="0">
                <a:latin typeface="+mj-lt"/>
              </a:rPr>
              <a:t>Οι στρατηγικές 4 και 8 αντιπροσωπεύουν την υπερβολική τιμολόγηση του προϊόντος σε σχέση με την ποιότητά του (μακροπρόθεσμη δυσαρέσκεια και απώλεια πελατών)</a:t>
            </a:r>
            <a:r>
              <a:rPr lang="en-US" sz="2400" dirty="0" smtClean="0">
                <a:latin typeface="+mj-lt"/>
              </a:rPr>
              <a:t>.</a:t>
            </a:r>
            <a:endParaRPr lang="el-GR" sz="2400" dirty="0" smtClean="0">
              <a:latin typeface="+mj-lt"/>
            </a:endParaRPr>
          </a:p>
          <a:p>
            <a:pPr marL="548640" indent="-411480" algn="just" fontAlgn="auto">
              <a:spcAft>
                <a:spcPts val="0"/>
              </a:spcAft>
              <a:buClr>
                <a:schemeClr val="tx1">
                  <a:shade val="95000"/>
                </a:schemeClr>
              </a:buClr>
              <a:buFont typeface="Wingdings 2"/>
              <a:buBlip>
                <a:blip r:embed="rId2"/>
              </a:buBlip>
              <a:defRPr/>
            </a:pPr>
            <a:endParaRPr lang="el-GR" sz="2400" dirty="0" smtClean="0">
              <a:latin typeface="+mj-lt"/>
            </a:endParaRPr>
          </a:p>
        </p:txBody>
      </p:sp>
    </p:spTree>
  </p:cSld>
  <p:clrMapOvr>
    <a:masterClrMapping/>
  </p:clrMapOvr>
  <p:transition>
    <p:newsfla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14" presetClass="entr" presetSubtype="10"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randombar(horizontal)">
                                      <p:cBhvr>
                                        <p:cTn id="18" dur="10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4" presetClass="entr" presetSubtype="10"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randombar(horizontal)">
                                      <p:cBhvr>
                                        <p:cTn id="23" dur="10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4" presetClass="entr" presetSubtype="10"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randombar(horizontal)">
                                      <p:cBhvr>
                                        <p:cTn id="28" dur="1000"/>
                                        <p:tgtEl>
                                          <p:spTgt spid="3">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4" presetClass="entr" presetSubtype="10" fill="hold" grpId="0" nodeType="click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animEffect transition="in" filter="randombar(horizontal)">
                                      <p:cBhvr>
                                        <p:cTn id="33" dur="10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fontAlgn="auto">
              <a:spcAft>
                <a:spcPts val="0"/>
              </a:spcAft>
              <a:defRPr/>
            </a:pPr>
            <a:r>
              <a:rPr lang="en-US" dirty="0" smtClean="0">
                <a:solidFill>
                  <a:srgbClr val="C00000"/>
                </a:solidFill>
              </a:rPr>
              <a:t>iii.</a:t>
            </a:r>
            <a:r>
              <a:rPr lang="el-GR" dirty="0" smtClean="0">
                <a:solidFill>
                  <a:srgbClr val="C00000"/>
                </a:solidFill>
              </a:rPr>
              <a:t> Τα κόστη</a:t>
            </a:r>
            <a:endParaRPr lang="el-GR" dirty="0">
              <a:solidFill>
                <a:srgbClr val="C00000"/>
              </a:solidFill>
            </a:endParaRPr>
          </a:p>
        </p:txBody>
      </p:sp>
      <p:sp>
        <p:nvSpPr>
          <p:cNvPr id="3" name="2 - Θέση περιεχομένου"/>
          <p:cNvSpPr>
            <a:spLocks noGrp="1"/>
          </p:cNvSpPr>
          <p:nvPr>
            <p:ph idx="1"/>
          </p:nvPr>
        </p:nvSpPr>
        <p:spPr/>
        <p:txBody>
          <a:bodyPr>
            <a:normAutofit lnSpcReduction="10000"/>
          </a:bodyPr>
          <a:lstStyle/>
          <a:p>
            <a:pPr algn="just">
              <a:lnSpc>
                <a:spcPct val="150000"/>
              </a:lnSpc>
              <a:buFont typeface="Wingdings 2" pitchFamily="18" charset="2"/>
              <a:buBlip>
                <a:blip r:embed="rId2"/>
              </a:buBlip>
            </a:pPr>
            <a:r>
              <a:rPr lang="el-GR" sz="2400" smtClean="0">
                <a:latin typeface="Arial" charset="0"/>
                <a:cs typeface="Arial" charset="0"/>
              </a:rPr>
              <a:t>Γενικά, η ζήτηση αποτελεί την οροφή της τιμολόγησης, ενώ τα κόστη το πάτωμα, κάτω από το οποίο δεν πρέπει να πέφτει η τιμή. </a:t>
            </a:r>
          </a:p>
          <a:p>
            <a:pPr algn="just">
              <a:lnSpc>
                <a:spcPct val="150000"/>
              </a:lnSpc>
              <a:buFont typeface="Wingdings 2" pitchFamily="18" charset="2"/>
              <a:buBlip>
                <a:blip r:embed="rId2"/>
              </a:buBlip>
            </a:pPr>
            <a:r>
              <a:rPr lang="el-GR" sz="2400" smtClean="0">
                <a:latin typeface="Arial" charset="0"/>
                <a:cs typeface="Arial" charset="0"/>
              </a:rPr>
              <a:t>Το κόστος στους χρηματοπιστωτικούς οργανισμούς δεν είναι πάντα εύκολο να υπολογιστεί, λόγω της χρησιμοποίησης των ίδιων ανθρώπινων και υλικών πόρων για την παραγωγή διαφορετικών προϊόντων με διαφορετικές απαιτήσεις απασχόλησης το καθένα.</a:t>
            </a:r>
          </a:p>
        </p:txBody>
      </p:sp>
    </p:spTree>
  </p:cSld>
  <p:clrMapOvr>
    <a:masterClrMapping/>
  </p:clrMapOvr>
  <p:transition>
    <p:cover dir="l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8"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19"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2"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1000" fill="hold"/>
                                        <p:tgtEl>
                                          <p:spTgt spid="3">
                                            <p:txEl>
                                              <p:pRg st="1" end="1"/>
                                            </p:txEl>
                                          </p:spTgt>
                                        </p:tgtEl>
                                        <p:attrNameLst>
                                          <p:attrName>ppt_x</p:attrName>
                                        </p:attrNameLst>
                                      </p:cBhvr>
                                      <p:tavLst>
                                        <p:tav tm="0">
                                          <p:val>
                                            <p:strVal val="1+#ppt_w/2"/>
                                          </p:val>
                                        </p:tav>
                                        <p:tav tm="100000">
                                          <p:val>
                                            <p:strVal val="#ppt_x"/>
                                          </p:val>
                                        </p:tav>
                                      </p:tavLst>
                                    </p:anim>
                                    <p:anim calcmode="lin" valueType="num">
                                      <p:cBhvr additive="base">
                                        <p:cTn id="25"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67544" y="0"/>
            <a:ext cx="8229600" cy="1340768"/>
          </a:xfrm>
        </p:spPr>
        <p:txBody>
          <a:bodyPr>
            <a:noAutofit/>
          </a:bodyPr>
          <a:lstStyle/>
          <a:p>
            <a:pPr fontAlgn="auto">
              <a:spcAft>
                <a:spcPts val="0"/>
              </a:spcAft>
              <a:defRPr/>
            </a:pPr>
            <a:r>
              <a:rPr lang="el-GR" sz="2600" dirty="0" smtClean="0">
                <a:solidFill>
                  <a:srgbClr val="C00000"/>
                </a:solidFill>
              </a:rPr>
              <a:t>Η τιμολογιακή πολιτική για τον καθορισμό των διαφόρων επιτοκίων δανεισμού διαμορφώνεται από τα εξής:</a:t>
            </a:r>
            <a:endParaRPr lang="el-GR" sz="2600" dirty="0">
              <a:solidFill>
                <a:srgbClr val="C00000"/>
              </a:solidFill>
            </a:endParaRPr>
          </a:p>
        </p:txBody>
      </p:sp>
      <p:sp>
        <p:nvSpPr>
          <p:cNvPr id="3" name="2 - Θέση περιεχομένου"/>
          <p:cNvSpPr>
            <a:spLocks noGrp="1"/>
          </p:cNvSpPr>
          <p:nvPr>
            <p:ph idx="1"/>
          </p:nvPr>
        </p:nvSpPr>
        <p:spPr>
          <a:xfrm>
            <a:off x="468313" y="1484313"/>
            <a:ext cx="8229600" cy="5373687"/>
          </a:xfrm>
        </p:spPr>
        <p:txBody>
          <a:bodyPr>
            <a:normAutofit lnSpcReduction="10000"/>
          </a:bodyPr>
          <a:lstStyle/>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α) το κόστος του χρήματος :</a:t>
            </a:r>
          </a:p>
          <a:p>
            <a:pPr marL="548640" indent="-411480" fontAlgn="auto">
              <a:spcAft>
                <a:spcPts val="0"/>
              </a:spcAft>
              <a:buClr>
                <a:schemeClr val="tx1">
                  <a:shade val="95000"/>
                </a:schemeClr>
              </a:buClr>
              <a:buFont typeface="Wingdings 2"/>
              <a:buNone/>
              <a:defRPr/>
            </a:pPr>
            <a:r>
              <a:rPr lang="el-GR" sz="2000" dirty="0" smtClean="0">
                <a:latin typeface="Arial" pitchFamily="34" charset="0"/>
                <a:cs typeface="Arial" pitchFamily="34" charset="0"/>
              </a:rPr>
              <a:t>	</a:t>
            </a:r>
            <a:r>
              <a:rPr lang="el-GR" sz="2000" i="1" dirty="0" smtClean="0">
                <a:latin typeface="Arial" pitchFamily="34" charset="0"/>
                <a:cs typeface="Arial" pitchFamily="34" charset="0"/>
              </a:rPr>
              <a:t>κόστος χρηματοδότησης της τράπεζας για την άντληση κεφαλαίων από τους καταθέτες ή από άλλες τράπεζες.</a:t>
            </a:r>
          </a:p>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β) το λειτουργικό κόστος:</a:t>
            </a:r>
          </a:p>
          <a:p>
            <a:pPr marL="548640" indent="-411480" fontAlgn="auto">
              <a:spcAft>
                <a:spcPts val="0"/>
              </a:spcAft>
              <a:buClr>
                <a:schemeClr val="tx1">
                  <a:shade val="95000"/>
                </a:schemeClr>
              </a:buClr>
              <a:buFont typeface="Wingdings 2"/>
              <a:buNone/>
              <a:defRPr/>
            </a:pPr>
            <a:r>
              <a:rPr lang="el-GR" dirty="0" smtClean="0">
                <a:latin typeface="Arial" pitchFamily="34" charset="0"/>
                <a:cs typeface="Arial" pitchFamily="34" charset="0"/>
              </a:rPr>
              <a:t>	</a:t>
            </a:r>
            <a:r>
              <a:rPr lang="el-GR" sz="2000" i="1" dirty="0" smtClean="0">
                <a:latin typeface="Arial" pitchFamily="34" charset="0"/>
                <a:cs typeface="Arial" pitchFamily="34" charset="0"/>
              </a:rPr>
              <a:t>προκύπτει από την ετοιμότητα προς παροχή και την απασχόληση ανθρώπινων και υλικών πόρων για τη δανειοδότηση του πελάτη</a:t>
            </a:r>
            <a:r>
              <a:rPr lang="el-GR" sz="2000" dirty="0" smtClean="0">
                <a:latin typeface="Arial" pitchFamily="34" charset="0"/>
                <a:cs typeface="Arial" pitchFamily="34" charset="0"/>
              </a:rPr>
              <a:t>.</a:t>
            </a:r>
          </a:p>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γ) το κόστος επισφάλειας:</a:t>
            </a:r>
          </a:p>
          <a:p>
            <a:pPr marL="548640" indent="-411480" fontAlgn="auto">
              <a:spcAft>
                <a:spcPts val="0"/>
              </a:spcAft>
              <a:buClr>
                <a:schemeClr val="tx1">
                  <a:shade val="95000"/>
                </a:schemeClr>
              </a:buClr>
              <a:buFont typeface="Wingdings 2"/>
              <a:buNone/>
              <a:defRPr/>
            </a:pPr>
            <a:r>
              <a:rPr lang="el-GR" sz="2000" dirty="0" smtClean="0">
                <a:latin typeface="Arial" pitchFamily="34" charset="0"/>
                <a:cs typeface="Arial" pitchFamily="34" charset="0"/>
              </a:rPr>
              <a:t>	</a:t>
            </a:r>
            <a:r>
              <a:rPr lang="el-GR" sz="2000" i="1" dirty="0" smtClean="0">
                <a:latin typeface="Arial" pitchFamily="34" charset="0"/>
                <a:cs typeface="Arial" pitchFamily="34" charset="0"/>
              </a:rPr>
              <a:t>καλύπτει το ενδεχόμενο μερικής ή ολικής επιστροφής των χρημάτων που εκταμιεύθηκαν.</a:t>
            </a:r>
          </a:p>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δ) το περιθώριο κέρδους της Τράπεζας:</a:t>
            </a:r>
          </a:p>
          <a:p>
            <a:pPr marL="548640" indent="-411480" fontAlgn="auto">
              <a:spcAft>
                <a:spcPts val="0"/>
              </a:spcAft>
              <a:buClr>
                <a:schemeClr val="tx1">
                  <a:shade val="95000"/>
                </a:schemeClr>
              </a:buClr>
              <a:buFont typeface="Wingdings 2"/>
              <a:buNone/>
              <a:defRPr/>
            </a:pPr>
            <a:r>
              <a:rPr lang="el-GR" sz="2000" dirty="0" smtClean="0">
                <a:latin typeface="Arial" pitchFamily="34" charset="0"/>
                <a:cs typeface="Arial" pitchFamily="34" charset="0"/>
              </a:rPr>
              <a:t>	</a:t>
            </a:r>
            <a:r>
              <a:rPr lang="el-GR" sz="2000" i="1" dirty="0" smtClean="0">
                <a:latin typeface="Arial" pitchFamily="34" charset="0"/>
                <a:cs typeface="Arial" pitchFamily="34" charset="0"/>
              </a:rPr>
              <a:t>στην Ελλάδα 1.5 % - 3 % το 2003-2004.</a:t>
            </a:r>
          </a:p>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ε) τον ανταγωνισμό του δημοσίου</a:t>
            </a:r>
          </a:p>
          <a:p>
            <a:pPr marL="548640" indent="-411480" fontAlgn="auto">
              <a:spcAft>
                <a:spcPts val="0"/>
              </a:spcAft>
              <a:buClr>
                <a:schemeClr val="tx1">
                  <a:shade val="95000"/>
                </a:schemeClr>
              </a:buClr>
              <a:buFont typeface="Wingdings 2"/>
              <a:buNone/>
              <a:defRPr/>
            </a:pPr>
            <a:r>
              <a:rPr lang="el-GR" sz="2400" b="1" dirty="0" smtClean="0">
                <a:latin typeface="Arial" pitchFamily="34" charset="0"/>
                <a:cs typeface="Arial" pitchFamily="34" charset="0"/>
              </a:rPr>
              <a:t>	</a:t>
            </a:r>
            <a:r>
              <a:rPr lang="el-GR" sz="2000" i="1" dirty="0" smtClean="0">
                <a:latin typeface="Arial" pitchFamily="34" charset="0"/>
                <a:cs typeface="Arial" pitchFamily="34" charset="0"/>
              </a:rPr>
              <a:t>στην προσπάθειά του να εξασφαλίσει το μέρος των εθνικών αποταμιεύσεων για τη χρηματοδότηση ελλειμμάτων, προσφέρει ελκυστικά επιτόκια.</a:t>
            </a:r>
          </a:p>
          <a:p>
            <a:pPr marL="548640" indent="-411480" fontAlgn="auto">
              <a:spcAft>
                <a:spcPts val="0"/>
              </a:spcAft>
              <a:buClr>
                <a:schemeClr val="tx1">
                  <a:shade val="95000"/>
                </a:schemeClr>
              </a:buClr>
              <a:buFont typeface="Wingdings 2"/>
              <a:buNone/>
              <a:defRPr/>
            </a:pPr>
            <a:endParaRPr lang="el-GR" sz="2000" i="1" dirty="0" smtClean="0">
              <a:latin typeface="Arial" pitchFamily="34" charset="0"/>
              <a:cs typeface="Arial" pitchFamily="34" charset="0"/>
            </a:endParaRPr>
          </a:p>
          <a:p>
            <a:pPr marL="548640" indent="-411480" fontAlgn="auto">
              <a:spcAft>
                <a:spcPts val="0"/>
              </a:spcAft>
              <a:buClr>
                <a:schemeClr val="tx1">
                  <a:shade val="95000"/>
                </a:schemeClr>
              </a:buClr>
              <a:buFont typeface="Wingdings 2"/>
              <a:buNone/>
              <a:defRPr/>
            </a:pPr>
            <a:endParaRPr lang="el-GR" dirty="0">
              <a:latin typeface="Arial" pitchFamily="34" charset="0"/>
              <a:cs typeface="Arial" pitchFamily="34" charset="0"/>
            </a:endParaRPr>
          </a:p>
        </p:txBody>
      </p:sp>
    </p:spTree>
  </p:cSld>
  <p:clrMapOvr>
    <a:masterClrMapping/>
  </p:clrMapOvr>
  <p:transition>
    <p:checke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385" decel="100000"/>
                                        <p:tgtEl>
                                          <p:spTgt spid="2"/>
                                        </p:tgtEl>
                                      </p:cBhvr>
                                    </p:animEffect>
                                    <p:animScale>
                                      <p:cBhvr>
                                        <p:cTn id="8" dur="385" decel="100000"/>
                                        <p:tgtEl>
                                          <p:spTgt spid="2"/>
                                        </p:tgtEl>
                                      </p:cBhvr>
                                      <p:from x="10000" y="10000"/>
                                      <p:to x="200000" y="450000"/>
                                    </p:animScale>
                                    <p:animScale>
                                      <p:cBhvr>
                                        <p:cTn id="9" dur="615" accel="100000" fill="hold">
                                          <p:stCondLst>
                                            <p:cond delay="385"/>
                                          </p:stCondLst>
                                        </p:cTn>
                                        <p:tgtEl>
                                          <p:spTgt spid="2"/>
                                        </p:tgtEl>
                                      </p:cBhvr>
                                      <p:from x="200000" y="450000"/>
                                      <p:to x="100000" y="100000"/>
                                    </p:animScale>
                                    <p:set>
                                      <p:cBhvr>
                                        <p:cTn id="10" dur="385" fill="hold"/>
                                        <p:tgtEl>
                                          <p:spTgt spid="2"/>
                                        </p:tgtEl>
                                        <p:attrNameLst>
                                          <p:attrName>ppt_x</p:attrName>
                                        </p:attrNameLst>
                                      </p:cBhvr>
                                      <p:to>
                                        <p:strVal val="(0.5)"/>
                                      </p:to>
                                    </p:set>
                                    <p:anim from="(0.5)" to="(#ppt_x)" calcmode="lin" valueType="num">
                                      <p:cBhvr>
                                        <p:cTn id="11" dur="615" accel="100000" fill="hold">
                                          <p:stCondLst>
                                            <p:cond delay="385"/>
                                          </p:stCondLst>
                                        </p:cTn>
                                        <p:tgtEl>
                                          <p:spTgt spid="2"/>
                                        </p:tgtEl>
                                        <p:attrNameLst>
                                          <p:attrName>ppt_x</p:attrName>
                                        </p:attrNameLst>
                                      </p:cBhvr>
                                    </p:anim>
                                    <p:set>
                                      <p:cBhvr>
                                        <p:cTn id="12" dur="385" fill="hold"/>
                                        <p:tgtEl>
                                          <p:spTgt spid="2"/>
                                        </p:tgtEl>
                                        <p:attrNameLst>
                                          <p:attrName>ppt_y</p:attrName>
                                        </p:attrNameLst>
                                      </p:cBhvr>
                                      <p:to>
                                        <p:strVal val="(#ppt_y+0.4)"/>
                                      </p:to>
                                    </p:set>
                                    <p:anim from="(#ppt_y+0.4)" to="(#ppt_y)" calcmode="lin" valueType="num">
                                      <p:cBhvr>
                                        <p:cTn id="13" dur="615" accel="100000" fill="hold">
                                          <p:stCondLst>
                                            <p:cond delay="385"/>
                                          </p:stCondLst>
                                        </p:cTn>
                                        <p:tgtEl>
                                          <p:spTgt spid="2"/>
                                        </p:tgtEl>
                                        <p:attrNameLst>
                                          <p:attrName>ppt_y</p:attrName>
                                        </p:attrNameLst>
                                      </p:cBhvr>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Effect transition="in" filter="dissolve">
                                      <p:cBhvr>
                                        <p:cTn id="24" dur="500"/>
                                        <p:tgtEl>
                                          <p:spTgt spid="3">
                                            <p:txEl>
                                              <p:pRg st="1" end="1"/>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anim calcmode="lin" valueType="num">
                                      <p:cBhvr additive="base">
                                        <p:cTn id="2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9" presetClass="entr" presetSubtype="0" fill="hold" nodeType="clickEffect">
                                  <p:stCondLst>
                                    <p:cond delay="0"/>
                                  </p:stCondLst>
                                  <p:childTnLst>
                                    <p:set>
                                      <p:cBhvr>
                                        <p:cTn id="34" dur="1" fill="hold">
                                          <p:stCondLst>
                                            <p:cond delay="0"/>
                                          </p:stCondLst>
                                        </p:cTn>
                                        <p:tgtEl>
                                          <p:spTgt spid="3">
                                            <p:txEl>
                                              <p:pRg st="3" end="3"/>
                                            </p:txEl>
                                          </p:spTgt>
                                        </p:tgtEl>
                                        <p:attrNameLst>
                                          <p:attrName>style.visibility</p:attrName>
                                        </p:attrNameLst>
                                      </p:cBhvr>
                                      <p:to>
                                        <p:strVal val="visible"/>
                                      </p:to>
                                    </p:set>
                                    <p:animEffect transition="in" filter="dissolve">
                                      <p:cBhvr>
                                        <p:cTn id="35" dur="500"/>
                                        <p:tgtEl>
                                          <p:spTgt spid="3">
                                            <p:txEl>
                                              <p:pRg st="3" end="3"/>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nodeType="clickEffect">
                                  <p:stCondLst>
                                    <p:cond delay="0"/>
                                  </p:stCondLst>
                                  <p:childTnLst>
                                    <p:set>
                                      <p:cBhvr>
                                        <p:cTn id="39" dur="1" fill="hold">
                                          <p:stCondLst>
                                            <p:cond delay="0"/>
                                          </p:stCondLst>
                                        </p:cTn>
                                        <p:tgtEl>
                                          <p:spTgt spid="3">
                                            <p:txEl>
                                              <p:pRg st="4" end="4"/>
                                            </p:txEl>
                                          </p:spTgt>
                                        </p:tgtEl>
                                        <p:attrNameLst>
                                          <p:attrName>style.visibility</p:attrName>
                                        </p:attrNameLst>
                                      </p:cBhvr>
                                      <p:to>
                                        <p:strVal val="visible"/>
                                      </p:to>
                                    </p:set>
                                    <p:anim calcmode="lin" valueType="num">
                                      <p:cBhvr additive="base">
                                        <p:cTn id="40"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9" presetClass="entr" presetSubtype="0" fill="hold" nodeType="clickEffect">
                                  <p:stCondLst>
                                    <p:cond delay="0"/>
                                  </p:stCondLst>
                                  <p:childTnLst>
                                    <p:set>
                                      <p:cBhvr>
                                        <p:cTn id="45" dur="1" fill="hold">
                                          <p:stCondLst>
                                            <p:cond delay="0"/>
                                          </p:stCondLst>
                                        </p:cTn>
                                        <p:tgtEl>
                                          <p:spTgt spid="3">
                                            <p:txEl>
                                              <p:pRg st="5" end="5"/>
                                            </p:txEl>
                                          </p:spTgt>
                                        </p:tgtEl>
                                        <p:attrNameLst>
                                          <p:attrName>style.visibility</p:attrName>
                                        </p:attrNameLst>
                                      </p:cBhvr>
                                      <p:to>
                                        <p:strVal val="visible"/>
                                      </p:to>
                                    </p:set>
                                    <p:animEffect transition="in" filter="dissolve">
                                      <p:cBhvr>
                                        <p:cTn id="46" dur="500"/>
                                        <p:tgtEl>
                                          <p:spTgt spid="3">
                                            <p:txEl>
                                              <p:pRg st="5" end="5"/>
                                            </p:txEl>
                                          </p:spTgt>
                                        </p:tgtEl>
                                      </p:cBhvr>
                                    </p:animEffect>
                                  </p:childTnLst>
                                </p:cTn>
                              </p:par>
                            </p:childTnLst>
                          </p:cTn>
                        </p:par>
                      </p:childTnLst>
                    </p:cTn>
                  </p:par>
                  <p:par>
                    <p:cTn id="47" fill="hold">
                      <p:stCondLst>
                        <p:cond delay="indefinite"/>
                      </p:stCondLst>
                      <p:childTnLst>
                        <p:par>
                          <p:cTn id="48" fill="hold">
                            <p:stCondLst>
                              <p:cond delay="0"/>
                            </p:stCondLst>
                            <p:childTnLst>
                              <p:par>
                                <p:cTn id="49" presetID="2" presetClass="entr" presetSubtype="4" fill="hold" nodeType="clickEffect">
                                  <p:stCondLst>
                                    <p:cond delay="0"/>
                                  </p:stCondLst>
                                  <p:childTnLst>
                                    <p:set>
                                      <p:cBhvr>
                                        <p:cTn id="50" dur="1" fill="hold">
                                          <p:stCondLst>
                                            <p:cond delay="0"/>
                                          </p:stCondLst>
                                        </p:cTn>
                                        <p:tgtEl>
                                          <p:spTgt spid="3">
                                            <p:txEl>
                                              <p:pRg st="6" end="6"/>
                                            </p:txEl>
                                          </p:spTgt>
                                        </p:tgtEl>
                                        <p:attrNameLst>
                                          <p:attrName>style.visibility</p:attrName>
                                        </p:attrNameLst>
                                      </p:cBhvr>
                                      <p:to>
                                        <p:strVal val="visible"/>
                                      </p:to>
                                    </p:set>
                                    <p:anim calcmode="lin" valueType="num">
                                      <p:cBhvr additive="base">
                                        <p:cTn id="51"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9" presetClass="entr" presetSubtype="0" fill="hold" nodeType="clickEffect">
                                  <p:stCondLst>
                                    <p:cond delay="0"/>
                                  </p:stCondLst>
                                  <p:childTnLst>
                                    <p:set>
                                      <p:cBhvr>
                                        <p:cTn id="56" dur="1" fill="hold">
                                          <p:stCondLst>
                                            <p:cond delay="0"/>
                                          </p:stCondLst>
                                        </p:cTn>
                                        <p:tgtEl>
                                          <p:spTgt spid="3">
                                            <p:txEl>
                                              <p:pRg st="7" end="7"/>
                                            </p:txEl>
                                          </p:spTgt>
                                        </p:tgtEl>
                                        <p:attrNameLst>
                                          <p:attrName>style.visibility</p:attrName>
                                        </p:attrNameLst>
                                      </p:cBhvr>
                                      <p:to>
                                        <p:strVal val="visible"/>
                                      </p:to>
                                    </p:set>
                                    <p:animEffect transition="in" filter="dissolve">
                                      <p:cBhvr>
                                        <p:cTn id="57" dur="500"/>
                                        <p:tgtEl>
                                          <p:spTgt spid="3">
                                            <p:txEl>
                                              <p:pRg st="7" end="7"/>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 presetClass="entr" presetSubtype="4" fill="hold" nodeType="clickEffect">
                                  <p:stCondLst>
                                    <p:cond delay="0"/>
                                  </p:stCondLst>
                                  <p:childTnLst>
                                    <p:set>
                                      <p:cBhvr>
                                        <p:cTn id="61" dur="1" fill="hold">
                                          <p:stCondLst>
                                            <p:cond delay="0"/>
                                          </p:stCondLst>
                                        </p:cTn>
                                        <p:tgtEl>
                                          <p:spTgt spid="3">
                                            <p:txEl>
                                              <p:pRg st="8" end="8"/>
                                            </p:txEl>
                                          </p:spTgt>
                                        </p:tgtEl>
                                        <p:attrNameLst>
                                          <p:attrName>style.visibility</p:attrName>
                                        </p:attrNameLst>
                                      </p:cBhvr>
                                      <p:to>
                                        <p:strVal val="visible"/>
                                      </p:to>
                                    </p:set>
                                    <p:anim calcmode="lin" valueType="num">
                                      <p:cBhvr additive="base">
                                        <p:cTn id="62"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3"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9" presetClass="entr" presetSubtype="0" fill="hold" nodeType="clickEffect">
                                  <p:stCondLst>
                                    <p:cond delay="0"/>
                                  </p:stCondLst>
                                  <p:childTnLst>
                                    <p:set>
                                      <p:cBhvr>
                                        <p:cTn id="67" dur="1" fill="hold">
                                          <p:stCondLst>
                                            <p:cond delay="0"/>
                                          </p:stCondLst>
                                        </p:cTn>
                                        <p:tgtEl>
                                          <p:spTgt spid="3">
                                            <p:txEl>
                                              <p:pRg st="9" end="9"/>
                                            </p:txEl>
                                          </p:spTgt>
                                        </p:tgtEl>
                                        <p:attrNameLst>
                                          <p:attrName>style.visibility</p:attrName>
                                        </p:attrNameLst>
                                      </p:cBhvr>
                                      <p:to>
                                        <p:strVal val="visible"/>
                                      </p:to>
                                    </p:set>
                                    <p:animEffect transition="in" filter="dissolve">
                                      <p:cBhvr>
                                        <p:cTn id="68" dur="500"/>
                                        <p:tgtEl>
                                          <p:spTgt spid="3">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674</TotalTime>
  <Words>1646</Words>
  <Application>Microsoft Office PowerPoint</Application>
  <PresentationFormat>Προβολή στην οθόνη (4:3)</PresentationFormat>
  <Paragraphs>192</Paragraphs>
  <Slides>30</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30</vt:i4>
      </vt:variant>
    </vt:vector>
  </HeadingPairs>
  <TitlesOfParts>
    <vt:vector size="31" baseType="lpstr">
      <vt:lpstr>Θέμα του Office</vt:lpstr>
      <vt:lpstr>ΤΙΜΟΛΟΓΙΑΚΗ ΠΟΛΙΤΙΚΗ</vt:lpstr>
      <vt:lpstr>Τιμή είναι.. </vt:lpstr>
      <vt:lpstr>Παράγοντες που επηρεάζουν τη διαμόρφωση της τιμολογιακής πολιτικής στους χρηματοπιστωτικούς οργανισμούς</vt:lpstr>
      <vt:lpstr>i. Οι στόχοι :</vt:lpstr>
      <vt:lpstr>ii. Η επιθυμητή εικόνα στην αντίληψη του καταναλωτή</vt:lpstr>
      <vt:lpstr>Διαφάνεια 6</vt:lpstr>
      <vt:lpstr>Αναλυτικότερα…</vt:lpstr>
      <vt:lpstr>iii. Τα κόστη</vt:lpstr>
      <vt:lpstr>Η τιμολογιακή πολιτική για τον καθορισμό των διαφόρων επιτοκίων δανεισμού διαμορφώνεται από τα εξής:</vt:lpstr>
      <vt:lpstr>Ειδικότερα…</vt:lpstr>
      <vt:lpstr>Χρηματοοικονομικοί κίνδυνοι :</vt:lpstr>
      <vt:lpstr>i. H ζήτηση</vt:lpstr>
      <vt:lpstr>Διαφάνεια 13</vt:lpstr>
      <vt:lpstr>Τιμολόγηση τραπεζικής διαμεσολάβησης</vt:lpstr>
      <vt:lpstr>ii.  Τα μη χρηματικά κόστη για τον πελάτη επηρεάζονται από:</vt:lpstr>
      <vt:lpstr>iii.  Οι ανταγωνιστές</vt:lpstr>
      <vt:lpstr>iv.  Άλλοι εξωτερικοί παράγοντες</vt:lpstr>
      <vt:lpstr>ΠΟΛΙΤΙΚΕΣ ΤΙΜΟΛΟΓΗΣΗΣ</vt:lpstr>
      <vt:lpstr>Πολιτικές τιμολόγησης με βάση τη ζήτηση</vt:lpstr>
      <vt:lpstr>Διαφάνεια 20</vt:lpstr>
      <vt:lpstr>Πολιτικές τιμολόγησης με βάση τον ανταγωνισμό</vt:lpstr>
      <vt:lpstr>Πολιτικές τιμολόγησης με βάση το κόστος</vt:lpstr>
      <vt:lpstr>Καλυμμένη ή σαφής τιμολόγηση </vt:lpstr>
      <vt:lpstr>Διαφάνεια 24</vt:lpstr>
      <vt:lpstr>Διαδικασία κατάστρωσης τιμολογιακής πολιτικής</vt:lpstr>
      <vt:lpstr>Διαφάνεια 26</vt:lpstr>
      <vt:lpstr>Διαφάνεια 27</vt:lpstr>
      <vt:lpstr>Διαφάνεια 28</vt:lpstr>
      <vt:lpstr>Διαφάνεια 29</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MARKETING</dc:title>
  <dc:creator>ΑΝΑΣΤΑΣΙΟΣ</dc:creator>
  <cp:lastModifiedBy>USER</cp:lastModifiedBy>
  <cp:revision>101</cp:revision>
  <dcterms:created xsi:type="dcterms:W3CDTF">2011-04-12T20:21:24Z</dcterms:created>
  <dcterms:modified xsi:type="dcterms:W3CDTF">2016-02-26T07:00:43Z</dcterms:modified>
</cp:coreProperties>
</file>