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Default Extension="gif" ContentType="image/gif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92" r:id="rId2"/>
    <p:sldId id="262" r:id="rId3"/>
    <p:sldId id="261" r:id="rId4"/>
    <p:sldId id="272" r:id="rId5"/>
    <p:sldId id="289" r:id="rId6"/>
    <p:sldId id="264" r:id="rId7"/>
    <p:sldId id="265" r:id="rId8"/>
    <p:sldId id="266" r:id="rId9"/>
    <p:sldId id="267" r:id="rId10"/>
    <p:sldId id="269" r:id="rId11"/>
    <p:sldId id="288" r:id="rId12"/>
    <p:sldId id="271" r:id="rId13"/>
    <p:sldId id="274" r:id="rId14"/>
    <p:sldId id="275" r:id="rId15"/>
    <p:sldId id="276" r:id="rId16"/>
    <p:sldId id="277" r:id="rId17"/>
    <p:sldId id="278" r:id="rId18"/>
    <p:sldId id="279" r:id="rId19"/>
    <p:sldId id="281" r:id="rId20"/>
    <p:sldId id="290" r:id="rId21"/>
    <p:sldId id="282" r:id="rId22"/>
    <p:sldId id="283" r:id="rId23"/>
    <p:sldId id="284" r:id="rId24"/>
    <p:sldId id="285" r:id="rId25"/>
    <p:sldId id="286" r:id="rId26"/>
    <p:sldId id="287" r:id="rId27"/>
    <p:sldId id="293" r:id="rId28"/>
    <p:sldId id="291" r:id="rId29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D7D7"/>
    <a:srgbClr val="FF66CC"/>
    <a:srgbClr val="EAEF1F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8" autoAdjust="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A0009C9-7169-41ED-ACF8-6855C78CB8AA}" type="doc">
      <dgm:prSet loTypeId="urn:microsoft.com/office/officeart/2005/8/layout/process2" loCatId="process" qsTypeId="urn:microsoft.com/office/officeart/2005/8/quickstyle/simple5" qsCatId="simple" csTypeId="urn:microsoft.com/office/officeart/2005/8/colors/colorful2" csCatId="colorful" phldr="1"/>
      <dgm:spPr/>
    </dgm:pt>
    <dgm:pt modelId="{A473550D-B9E3-4FA2-A0BF-70B6A021D1E3}">
      <dgm:prSet phldrT="[Κείμενο]"/>
      <dgm:spPr/>
      <dgm:t>
        <a:bodyPr/>
        <a:lstStyle/>
        <a:p>
          <a:r>
            <a:rPr lang="el-GR" dirty="0" smtClean="0"/>
            <a:t>ΤΡΑΠΕΖΑ</a:t>
          </a:r>
          <a:endParaRPr lang="el-GR" dirty="0"/>
        </a:p>
      </dgm:t>
    </dgm:pt>
    <dgm:pt modelId="{F7A63843-EFFD-4929-8695-8244F6D19F0A}" type="parTrans" cxnId="{36C96382-E313-4F1A-BCCD-BDDB08336882}">
      <dgm:prSet/>
      <dgm:spPr/>
      <dgm:t>
        <a:bodyPr/>
        <a:lstStyle/>
        <a:p>
          <a:endParaRPr lang="el-GR"/>
        </a:p>
      </dgm:t>
    </dgm:pt>
    <dgm:pt modelId="{53540875-C65A-476E-954D-2C69C15A8530}" type="sibTrans" cxnId="{36C96382-E313-4F1A-BCCD-BDDB08336882}">
      <dgm:prSet/>
      <dgm:spPr/>
      <dgm:t>
        <a:bodyPr/>
        <a:lstStyle/>
        <a:p>
          <a:endParaRPr lang="el-GR"/>
        </a:p>
      </dgm:t>
    </dgm:pt>
    <dgm:pt modelId="{38D579BA-ED38-4960-A918-41FBF82577DA}">
      <dgm:prSet phldrT="[Κείμενο]"/>
      <dgm:spPr/>
      <dgm:t>
        <a:bodyPr/>
        <a:lstStyle/>
        <a:p>
          <a:r>
            <a:rPr lang="el-GR" dirty="0" smtClean="0"/>
            <a:t>ΜΕΣΑΖΟΝΤΑΣ</a:t>
          </a:r>
          <a:endParaRPr lang="el-GR" dirty="0"/>
        </a:p>
      </dgm:t>
    </dgm:pt>
    <dgm:pt modelId="{62A669D4-75F4-471E-9AA8-623FCF574F15}" type="parTrans" cxnId="{4BE078E0-CAEF-47E4-9DBB-0D889ADF47F0}">
      <dgm:prSet/>
      <dgm:spPr/>
      <dgm:t>
        <a:bodyPr/>
        <a:lstStyle/>
        <a:p>
          <a:endParaRPr lang="el-GR"/>
        </a:p>
      </dgm:t>
    </dgm:pt>
    <dgm:pt modelId="{5F84FF55-E255-48E4-9384-52B2CBAB3838}" type="sibTrans" cxnId="{4BE078E0-CAEF-47E4-9DBB-0D889ADF47F0}">
      <dgm:prSet/>
      <dgm:spPr/>
      <dgm:t>
        <a:bodyPr/>
        <a:lstStyle/>
        <a:p>
          <a:endParaRPr lang="el-GR"/>
        </a:p>
      </dgm:t>
    </dgm:pt>
    <dgm:pt modelId="{A44A6515-BB18-43DC-8DAE-F2E39F3FE252}">
      <dgm:prSet phldrT="[Κείμενο]"/>
      <dgm:spPr/>
      <dgm:t>
        <a:bodyPr/>
        <a:lstStyle/>
        <a:p>
          <a:r>
            <a:rPr lang="el-GR" dirty="0" smtClean="0"/>
            <a:t>ΠΕΛΑΤΗΣ</a:t>
          </a:r>
          <a:endParaRPr lang="el-GR" dirty="0"/>
        </a:p>
      </dgm:t>
    </dgm:pt>
    <dgm:pt modelId="{4225DC1A-4D59-4AA3-BD54-F711D875058E}" type="parTrans" cxnId="{30333E18-9FA0-400C-9F26-09EE1BFAFE1E}">
      <dgm:prSet/>
      <dgm:spPr/>
      <dgm:t>
        <a:bodyPr/>
        <a:lstStyle/>
        <a:p>
          <a:endParaRPr lang="el-GR"/>
        </a:p>
      </dgm:t>
    </dgm:pt>
    <dgm:pt modelId="{AD412317-3EE2-4E33-B763-6FF978117E9F}" type="sibTrans" cxnId="{30333E18-9FA0-400C-9F26-09EE1BFAFE1E}">
      <dgm:prSet/>
      <dgm:spPr/>
      <dgm:t>
        <a:bodyPr/>
        <a:lstStyle/>
        <a:p>
          <a:endParaRPr lang="el-GR"/>
        </a:p>
      </dgm:t>
    </dgm:pt>
    <dgm:pt modelId="{9E05375C-4C59-4287-8EDF-3510DC5EC7FA}" type="pres">
      <dgm:prSet presAssocID="{4A0009C9-7169-41ED-ACF8-6855C78CB8AA}" presName="linearFlow" presStyleCnt="0">
        <dgm:presLayoutVars>
          <dgm:resizeHandles val="exact"/>
        </dgm:presLayoutVars>
      </dgm:prSet>
      <dgm:spPr/>
    </dgm:pt>
    <dgm:pt modelId="{EC815F54-7DC1-41C0-82A9-B97EB79721C1}" type="pres">
      <dgm:prSet presAssocID="{A473550D-B9E3-4FA2-A0BF-70B6A021D1E3}" presName="node" presStyleLbl="node1" presStyleIdx="0" presStyleCnt="3" custLinFactX="-72222" custLinFactY="100000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975F059-078C-44E4-88AA-DCDF61E57298}" type="pres">
      <dgm:prSet presAssocID="{53540875-C65A-476E-954D-2C69C15A8530}" presName="sibTrans" presStyleLbl="sibTrans2D1" presStyleIdx="0" presStyleCnt="2"/>
      <dgm:spPr/>
      <dgm:t>
        <a:bodyPr/>
        <a:lstStyle/>
        <a:p>
          <a:endParaRPr lang="el-GR"/>
        </a:p>
      </dgm:t>
    </dgm:pt>
    <dgm:pt modelId="{25DFDB65-80A1-41EF-AF25-9A47E86C9578}" type="pres">
      <dgm:prSet presAssocID="{53540875-C65A-476E-954D-2C69C15A8530}" presName="connectorText" presStyleLbl="sibTrans2D1" presStyleIdx="0" presStyleCnt="2"/>
      <dgm:spPr/>
      <dgm:t>
        <a:bodyPr/>
        <a:lstStyle/>
        <a:p>
          <a:endParaRPr lang="el-GR"/>
        </a:p>
      </dgm:t>
    </dgm:pt>
    <dgm:pt modelId="{54F3E957-7160-4DF8-8D74-56E204391A13}" type="pres">
      <dgm:prSet presAssocID="{38D579BA-ED38-4960-A918-41FBF82577DA}" presName="node" presStyleLbl="node1" presStyleIdx="1" presStyleCnt="3" custLinFactNeighborX="-24074" custLinFactNeighborY="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5F812E9B-28B7-4188-8548-0340744CC085}" type="pres">
      <dgm:prSet presAssocID="{5F84FF55-E255-48E4-9384-52B2CBAB3838}" presName="sibTrans" presStyleLbl="sibTrans2D1" presStyleIdx="1" presStyleCnt="2"/>
      <dgm:spPr/>
      <dgm:t>
        <a:bodyPr/>
        <a:lstStyle/>
        <a:p>
          <a:endParaRPr lang="el-GR"/>
        </a:p>
      </dgm:t>
    </dgm:pt>
    <dgm:pt modelId="{6749A39C-0197-43C4-8091-C2D78E757680}" type="pres">
      <dgm:prSet presAssocID="{5F84FF55-E255-48E4-9384-52B2CBAB3838}" presName="connectorText" presStyleLbl="sibTrans2D1" presStyleIdx="1" presStyleCnt="2"/>
      <dgm:spPr/>
      <dgm:t>
        <a:bodyPr/>
        <a:lstStyle/>
        <a:p>
          <a:endParaRPr lang="el-GR"/>
        </a:p>
      </dgm:t>
    </dgm:pt>
    <dgm:pt modelId="{5685E1DE-57BE-42A8-9990-CF6C6144D4BD}" type="pres">
      <dgm:prSet presAssocID="{A44A6515-BB18-43DC-8DAE-F2E39F3FE252}" presName="node" presStyleLbl="node1" presStyleIdx="2" presStyleCnt="3" custLinFactX="16407" custLinFactY="-99219" custLinFactNeighborX="100000" custLinFactNeighborY="-10000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62B1C8B0-5417-40C3-8700-0E5215287935}" type="presOf" srcId="{5F84FF55-E255-48E4-9384-52B2CBAB3838}" destId="{6749A39C-0197-43C4-8091-C2D78E757680}" srcOrd="1" destOrd="0" presId="urn:microsoft.com/office/officeart/2005/8/layout/process2"/>
    <dgm:cxn modelId="{4BE078E0-CAEF-47E4-9DBB-0D889ADF47F0}" srcId="{4A0009C9-7169-41ED-ACF8-6855C78CB8AA}" destId="{38D579BA-ED38-4960-A918-41FBF82577DA}" srcOrd="1" destOrd="0" parTransId="{62A669D4-75F4-471E-9AA8-623FCF574F15}" sibTransId="{5F84FF55-E255-48E4-9384-52B2CBAB3838}"/>
    <dgm:cxn modelId="{7711DBA6-0E20-49E0-9AF5-6B83307B9110}" type="presOf" srcId="{5F84FF55-E255-48E4-9384-52B2CBAB3838}" destId="{5F812E9B-28B7-4188-8548-0340744CC085}" srcOrd="0" destOrd="0" presId="urn:microsoft.com/office/officeart/2005/8/layout/process2"/>
    <dgm:cxn modelId="{31C35A29-266E-42CB-9886-2AA201A9569A}" type="presOf" srcId="{53540875-C65A-476E-954D-2C69C15A8530}" destId="{7975F059-078C-44E4-88AA-DCDF61E57298}" srcOrd="0" destOrd="0" presId="urn:microsoft.com/office/officeart/2005/8/layout/process2"/>
    <dgm:cxn modelId="{25FB3347-0957-4276-A118-1ABA0D0551F5}" type="presOf" srcId="{A44A6515-BB18-43DC-8DAE-F2E39F3FE252}" destId="{5685E1DE-57BE-42A8-9990-CF6C6144D4BD}" srcOrd="0" destOrd="0" presId="urn:microsoft.com/office/officeart/2005/8/layout/process2"/>
    <dgm:cxn modelId="{30333E18-9FA0-400C-9F26-09EE1BFAFE1E}" srcId="{4A0009C9-7169-41ED-ACF8-6855C78CB8AA}" destId="{A44A6515-BB18-43DC-8DAE-F2E39F3FE252}" srcOrd="2" destOrd="0" parTransId="{4225DC1A-4D59-4AA3-BD54-F711D875058E}" sibTransId="{AD412317-3EE2-4E33-B763-6FF978117E9F}"/>
    <dgm:cxn modelId="{71D1D58F-738E-45B1-AF27-444E2E95D183}" type="presOf" srcId="{4A0009C9-7169-41ED-ACF8-6855C78CB8AA}" destId="{9E05375C-4C59-4287-8EDF-3510DC5EC7FA}" srcOrd="0" destOrd="0" presId="urn:microsoft.com/office/officeart/2005/8/layout/process2"/>
    <dgm:cxn modelId="{981D5C0F-D51F-4D88-8366-9BD49E71424A}" type="presOf" srcId="{A473550D-B9E3-4FA2-A0BF-70B6A021D1E3}" destId="{EC815F54-7DC1-41C0-82A9-B97EB79721C1}" srcOrd="0" destOrd="0" presId="urn:microsoft.com/office/officeart/2005/8/layout/process2"/>
    <dgm:cxn modelId="{36C96382-E313-4F1A-BCCD-BDDB08336882}" srcId="{4A0009C9-7169-41ED-ACF8-6855C78CB8AA}" destId="{A473550D-B9E3-4FA2-A0BF-70B6A021D1E3}" srcOrd="0" destOrd="0" parTransId="{F7A63843-EFFD-4929-8695-8244F6D19F0A}" sibTransId="{53540875-C65A-476E-954D-2C69C15A8530}"/>
    <dgm:cxn modelId="{7E1EC579-4294-4296-9218-B0F0D16B0C74}" type="presOf" srcId="{53540875-C65A-476E-954D-2C69C15A8530}" destId="{25DFDB65-80A1-41EF-AF25-9A47E86C9578}" srcOrd="1" destOrd="0" presId="urn:microsoft.com/office/officeart/2005/8/layout/process2"/>
    <dgm:cxn modelId="{6DB28332-710B-438E-9BBD-BA70DF3265EA}" type="presOf" srcId="{38D579BA-ED38-4960-A918-41FBF82577DA}" destId="{54F3E957-7160-4DF8-8D74-56E204391A13}" srcOrd="0" destOrd="0" presId="urn:microsoft.com/office/officeart/2005/8/layout/process2"/>
    <dgm:cxn modelId="{2A7A11CF-35B0-4601-8368-80B68F6E39C3}" type="presParOf" srcId="{9E05375C-4C59-4287-8EDF-3510DC5EC7FA}" destId="{EC815F54-7DC1-41C0-82A9-B97EB79721C1}" srcOrd="0" destOrd="0" presId="urn:microsoft.com/office/officeart/2005/8/layout/process2"/>
    <dgm:cxn modelId="{8728887F-8C8D-4FA9-A980-33EF907FE8EA}" type="presParOf" srcId="{9E05375C-4C59-4287-8EDF-3510DC5EC7FA}" destId="{7975F059-078C-44E4-88AA-DCDF61E57298}" srcOrd="1" destOrd="0" presId="urn:microsoft.com/office/officeart/2005/8/layout/process2"/>
    <dgm:cxn modelId="{20C7A7B7-58CA-4C23-8485-C51221C3DC19}" type="presParOf" srcId="{7975F059-078C-44E4-88AA-DCDF61E57298}" destId="{25DFDB65-80A1-41EF-AF25-9A47E86C9578}" srcOrd="0" destOrd="0" presId="urn:microsoft.com/office/officeart/2005/8/layout/process2"/>
    <dgm:cxn modelId="{A901FCD2-42FB-4DD4-A925-2B4EA736295F}" type="presParOf" srcId="{9E05375C-4C59-4287-8EDF-3510DC5EC7FA}" destId="{54F3E957-7160-4DF8-8D74-56E204391A13}" srcOrd="2" destOrd="0" presId="urn:microsoft.com/office/officeart/2005/8/layout/process2"/>
    <dgm:cxn modelId="{50AB2A22-DDB2-4EB0-B4F6-FAD322E05BD2}" type="presParOf" srcId="{9E05375C-4C59-4287-8EDF-3510DC5EC7FA}" destId="{5F812E9B-28B7-4188-8548-0340744CC085}" srcOrd="3" destOrd="0" presId="urn:microsoft.com/office/officeart/2005/8/layout/process2"/>
    <dgm:cxn modelId="{F513E72F-4D01-46B1-BDA0-86AF293A95D0}" type="presParOf" srcId="{5F812E9B-28B7-4188-8548-0340744CC085}" destId="{6749A39C-0197-43C4-8091-C2D78E757680}" srcOrd="0" destOrd="0" presId="urn:microsoft.com/office/officeart/2005/8/layout/process2"/>
    <dgm:cxn modelId="{517BABCF-BE46-4D62-B3EE-959E2C0D2DDC}" type="presParOf" srcId="{9E05375C-4C59-4287-8EDF-3510DC5EC7FA}" destId="{5685E1DE-57BE-42A8-9990-CF6C6144D4BD}" srcOrd="4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A0009C9-7169-41ED-ACF8-6855C78CB8AA}" type="doc">
      <dgm:prSet loTypeId="urn:microsoft.com/office/officeart/2005/8/layout/process2" loCatId="process" qsTypeId="urn:microsoft.com/office/officeart/2005/8/quickstyle/simple5" qsCatId="simple" csTypeId="urn:microsoft.com/office/officeart/2005/8/colors/colorful2" csCatId="colorful" phldr="1"/>
      <dgm:spPr/>
    </dgm:pt>
    <dgm:pt modelId="{A473550D-B9E3-4FA2-A0BF-70B6A021D1E3}">
      <dgm:prSet phldrT="[Κείμενο]" custT="1"/>
      <dgm:spPr/>
      <dgm:t>
        <a:bodyPr/>
        <a:lstStyle/>
        <a:p>
          <a:r>
            <a:rPr lang="el-GR" sz="1800" dirty="0" smtClean="0"/>
            <a:t>ΤΡΑΠΕΖΑ</a:t>
          </a:r>
          <a:endParaRPr lang="el-GR" sz="1800" dirty="0"/>
        </a:p>
      </dgm:t>
    </dgm:pt>
    <dgm:pt modelId="{F7A63843-EFFD-4929-8695-8244F6D19F0A}" type="parTrans" cxnId="{36C96382-E313-4F1A-BCCD-BDDB08336882}">
      <dgm:prSet/>
      <dgm:spPr/>
      <dgm:t>
        <a:bodyPr/>
        <a:lstStyle/>
        <a:p>
          <a:endParaRPr lang="el-GR"/>
        </a:p>
      </dgm:t>
    </dgm:pt>
    <dgm:pt modelId="{53540875-C65A-476E-954D-2C69C15A8530}" type="sibTrans" cxnId="{36C96382-E313-4F1A-BCCD-BDDB08336882}">
      <dgm:prSet/>
      <dgm:spPr/>
      <dgm:t>
        <a:bodyPr/>
        <a:lstStyle/>
        <a:p>
          <a:endParaRPr lang="el-GR"/>
        </a:p>
      </dgm:t>
    </dgm:pt>
    <dgm:pt modelId="{A44A6515-BB18-43DC-8DAE-F2E39F3FE252}">
      <dgm:prSet phldrT="[Κείμενο]" custT="1"/>
      <dgm:spPr/>
      <dgm:t>
        <a:bodyPr/>
        <a:lstStyle/>
        <a:p>
          <a:r>
            <a:rPr lang="el-GR" sz="1800" dirty="0" smtClean="0"/>
            <a:t>ΠΕΛΑΤΗΣ</a:t>
          </a:r>
          <a:endParaRPr lang="el-GR" sz="1800" dirty="0"/>
        </a:p>
      </dgm:t>
    </dgm:pt>
    <dgm:pt modelId="{4225DC1A-4D59-4AA3-BD54-F711D875058E}" type="parTrans" cxnId="{30333E18-9FA0-400C-9F26-09EE1BFAFE1E}">
      <dgm:prSet/>
      <dgm:spPr/>
      <dgm:t>
        <a:bodyPr/>
        <a:lstStyle/>
        <a:p>
          <a:endParaRPr lang="el-GR"/>
        </a:p>
      </dgm:t>
    </dgm:pt>
    <dgm:pt modelId="{AD412317-3EE2-4E33-B763-6FF978117E9F}" type="sibTrans" cxnId="{30333E18-9FA0-400C-9F26-09EE1BFAFE1E}">
      <dgm:prSet/>
      <dgm:spPr/>
      <dgm:t>
        <a:bodyPr/>
        <a:lstStyle/>
        <a:p>
          <a:endParaRPr lang="el-GR"/>
        </a:p>
      </dgm:t>
    </dgm:pt>
    <dgm:pt modelId="{9E05375C-4C59-4287-8EDF-3510DC5EC7FA}" type="pres">
      <dgm:prSet presAssocID="{4A0009C9-7169-41ED-ACF8-6855C78CB8AA}" presName="linearFlow" presStyleCnt="0">
        <dgm:presLayoutVars>
          <dgm:resizeHandles val="exact"/>
        </dgm:presLayoutVars>
      </dgm:prSet>
      <dgm:spPr/>
    </dgm:pt>
    <dgm:pt modelId="{EC815F54-7DC1-41C0-82A9-B97EB79721C1}" type="pres">
      <dgm:prSet presAssocID="{A473550D-B9E3-4FA2-A0BF-70B6A021D1E3}" presName="node" presStyleLbl="node1" presStyleIdx="0" presStyleCnt="2" custLinFactX="-3394" custLinFactY="28114" custLinFactNeighborX="-100000" custLinFactNeighborY="10000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975F059-078C-44E4-88AA-DCDF61E57298}" type="pres">
      <dgm:prSet presAssocID="{53540875-C65A-476E-954D-2C69C15A8530}" presName="sibTrans" presStyleLbl="sibTrans2D1" presStyleIdx="0" presStyleCnt="1"/>
      <dgm:spPr/>
      <dgm:t>
        <a:bodyPr/>
        <a:lstStyle/>
        <a:p>
          <a:endParaRPr lang="el-GR"/>
        </a:p>
      </dgm:t>
    </dgm:pt>
    <dgm:pt modelId="{25DFDB65-80A1-41EF-AF25-9A47E86C9578}" type="pres">
      <dgm:prSet presAssocID="{53540875-C65A-476E-954D-2C69C15A8530}" presName="connectorText" presStyleLbl="sibTrans2D1" presStyleIdx="0" presStyleCnt="1"/>
      <dgm:spPr/>
      <dgm:t>
        <a:bodyPr/>
        <a:lstStyle/>
        <a:p>
          <a:endParaRPr lang="el-GR"/>
        </a:p>
      </dgm:t>
    </dgm:pt>
    <dgm:pt modelId="{5685E1DE-57BE-42A8-9990-CF6C6144D4BD}" type="pres">
      <dgm:prSet presAssocID="{A44A6515-BB18-43DC-8DAE-F2E39F3FE252}" presName="node" presStyleLbl="node1" presStyleIdx="1" presStyleCnt="2" custLinFactY="-21886" custLinFactNeighborX="76048" custLinFactNeighborY="-100000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36FD9D8E-5F85-4AE1-97FD-B6E707523E15}" type="presOf" srcId="{53540875-C65A-476E-954D-2C69C15A8530}" destId="{25DFDB65-80A1-41EF-AF25-9A47E86C9578}" srcOrd="1" destOrd="0" presId="urn:microsoft.com/office/officeart/2005/8/layout/process2"/>
    <dgm:cxn modelId="{AD3A8070-C77B-4A04-B1D5-369547640898}" type="presOf" srcId="{A44A6515-BB18-43DC-8DAE-F2E39F3FE252}" destId="{5685E1DE-57BE-42A8-9990-CF6C6144D4BD}" srcOrd="0" destOrd="0" presId="urn:microsoft.com/office/officeart/2005/8/layout/process2"/>
    <dgm:cxn modelId="{1AB9B63F-A045-4A9C-B1D5-AD06A983B54B}" type="presOf" srcId="{4A0009C9-7169-41ED-ACF8-6855C78CB8AA}" destId="{9E05375C-4C59-4287-8EDF-3510DC5EC7FA}" srcOrd="0" destOrd="0" presId="urn:microsoft.com/office/officeart/2005/8/layout/process2"/>
    <dgm:cxn modelId="{ADC86A4B-EEAA-4295-B33E-DB998C2AC639}" type="presOf" srcId="{A473550D-B9E3-4FA2-A0BF-70B6A021D1E3}" destId="{EC815F54-7DC1-41C0-82A9-B97EB79721C1}" srcOrd="0" destOrd="0" presId="urn:microsoft.com/office/officeart/2005/8/layout/process2"/>
    <dgm:cxn modelId="{30333E18-9FA0-400C-9F26-09EE1BFAFE1E}" srcId="{4A0009C9-7169-41ED-ACF8-6855C78CB8AA}" destId="{A44A6515-BB18-43DC-8DAE-F2E39F3FE252}" srcOrd="1" destOrd="0" parTransId="{4225DC1A-4D59-4AA3-BD54-F711D875058E}" sibTransId="{AD412317-3EE2-4E33-B763-6FF978117E9F}"/>
    <dgm:cxn modelId="{36C96382-E313-4F1A-BCCD-BDDB08336882}" srcId="{4A0009C9-7169-41ED-ACF8-6855C78CB8AA}" destId="{A473550D-B9E3-4FA2-A0BF-70B6A021D1E3}" srcOrd="0" destOrd="0" parTransId="{F7A63843-EFFD-4929-8695-8244F6D19F0A}" sibTransId="{53540875-C65A-476E-954D-2C69C15A8530}"/>
    <dgm:cxn modelId="{A57B9468-EC7C-4603-A690-6C1CA7BF57FF}" type="presOf" srcId="{53540875-C65A-476E-954D-2C69C15A8530}" destId="{7975F059-078C-44E4-88AA-DCDF61E57298}" srcOrd="0" destOrd="0" presId="urn:microsoft.com/office/officeart/2005/8/layout/process2"/>
    <dgm:cxn modelId="{F0E10ED3-C66D-4874-851C-06FB77649520}" type="presParOf" srcId="{9E05375C-4C59-4287-8EDF-3510DC5EC7FA}" destId="{EC815F54-7DC1-41C0-82A9-B97EB79721C1}" srcOrd="0" destOrd="0" presId="urn:microsoft.com/office/officeart/2005/8/layout/process2"/>
    <dgm:cxn modelId="{54514686-FDBD-4679-83F1-2CBDCA8C13A7}" type="presParOf" srcId="{9E05375C-4C59-4287-8EDF-3510DC5EC7FA}" destId="{7975F059-078C-44E4-88AA-DCDF61E57298}" srcOrd="1" destOrd="0" presId="urn:microsoft.com/office/officeart/2005/8/layout/process2"/>
    <dgm:cxn modelId="{7CB4FC84-196E-4E01-9F7A-D8FD79082FAA}" type="presParOf" srcId="{7975F059-078C-44E4-88AA-DCDF61E57298}" destId="{25DFDB65-80A1-41EF-AF25-9A47E86C9578}" srcOrd="0" destOrd="0" presId="urn:microsoft.com/office/officeart/2005/8/layout/process2"/>
    <dgm:cxn modelId="{A4EB9393-2A84-40C7-81AD-13126DFF0E54}" type="presParOf" srcId="{9E05375C-4C59-4287-8EDF-3510DC5EC7FA}" destId="{5685E1DE-57BE-42A8-9990-CF6C6144D4BD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D0CF020-9C3E-46D5-9D77-FA96AF824549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6FA0EBB4-BF22-40E5-9C06-027320E99DF9}">
      <dgm:prSet phldrT="[Κείμενο]" custT="1"/>
      <dgm:spPr>
        <a:solidFill>
          <a:schemeClr val="accent2"/>
        </a:solidFill>
      </dgm:spPr>
      <dgm:t>
        <a:bodyPr/>
        <a:lstStyle/>
        <a:p>
          <a:r>
            <a:rPr lang="el-GR" sz="2000" b="0" dirty="0" smtClean="0"/>
            <a:t>ΚΑΤΑΣΤΗΜΑ</a:t>
          </a:r>
          <a:endParaRPr lang="el-GR" sz="2000" b="0" dirty="0"/>
        </a:p>
      </dgm:t>
    </dgm:pt>
    <dgm:pt modelId="{0E372CD8-355B-4FFB-8105-48347A136F6A}" type="parTrans" cxnId="{513B96C7-4E6F-4885-8045-C581154FAAA9}">
      <dgm:prSet/>
      <dgm:spPr/>
      <dgm:t>
        <a:bodyPr/>
        <a:lstStyle/>
        <a:p>
          <a:endParaRPr lang="el-GR"/>
        </a:p>
      </dgm:t>
    </dgm:pt>
    <dgm:pt modelId="{FC64004D-BCDC-45BB-A1E9-545FA8AA683C}" type="sibTrans" cxnId="{513B96C7-4E6F-4885-8045-C581154FAAA9}">
      <dgm:prSet/>
      <dgm:spPr/>
      <dgm:t>
        <a:bodyPr/>
        <a:lstStyle/>
        <a:p>
          <a:endParaRPr lang="el-GR"/>
        </a:p>
      </dgm:t>
    </dgm:pt>
    <dgm:pt modelId="{69C472B9-0DF5-4477-8AA2-1B17DC0BA62E}">
      <dgm:prSet phldrT="[Κείμενο]" custT="1"/>
      <dgm:spPr>
        <a:solidFill>
          <a:schemeClr val="accent2"/>
        </a:solidFill>
      </dgm:spPr>
      <dgm:t>
        <a:bodyPr/>
        <a:lstStyle/>
        <a:p>
          <a:r>
            <a:rPr lang="el-GR" sz="2000" dirty="0" smtClean="0"/>
            <a:t>ΠΡΟΘΑΛΑΜΟΣ ΗΛΕΚΤΡΟΝΙΚΗΣ ΕΞΥΠΗΕΡΕΤΗΣΗΣ</a:t>
          </a:r>
          <a:endParaRPr lang="el-GR" sz="2000" dirty="0"/>
        </a:p>
      </dgm:t>
    </dgm:pt>
    <dgm:pt modelId="{F477AFD0-9B7C-4EC2-926E-73AC5CA7D484}" type="parTrans" cxnId="{1BEE7434-B293-4A46-B3AF-CB35221B028E}">
      <dgm:prSet/>
      <dgm:spPr/>
      <dgm:t>
        <a:bodyPr/>
        <a:lstStyle/>
        <a:p>
          <a:endParaRPr lang="el-GR"/>
        </a:p>
      </dgm:t>
    </dgm:pt>
    <dgm:pt modelId="{BD431329-98CE-41B5-B4AE-1794AD0AB0FA}" type="sibTrans" cxnId="{1BEE7434-B293-4A46-B3AF-CB35221B028E}">
      <dgm:prSet/>
      <dgm:spPr/>
      <dgm:t>
        <a:bodyPr/>
        <a:lstStyle/>
        <a:p>
          <a:endParaRPr lang="el-GR"/>
        </a:p>
      </dgm:t>
    </dgm:pt>
    <dgm:pt modelId="{8D6F2714-8336-4864-A9A8-3F2D34015817}">
      <dgm:prSet phldrT="[Κείμενο]" custT="1"/>
      <dgm:spPr>
        <a:solidFill>
          <a:schemeClr val="accent2"/>
        </a:solidFill>
      </dgm:spPr>
      <dgm:t>
        <a:bodyPr/>
        <a:lstStyle/>
        <a:p>
          <a:r>
            <a:rPr lang="en-US" sz="2000" dirty="0" smtClean="0"/>
            <a:t>PHONE BANKING</a:t>
          </a:r>
          <a:endParaRPr lang="el-GR" sz="2000" dirty="0"/>
        </a:p>
      </dgm:t>
    </dgm:pt>
    <dgm:pt modelId="{8C045A55-9D64-43BE-878A-7C5EBDD7DF3E}" type="parTrans" cxnId="{A0FDF3FA-A8C5-4ADA-A116-E32025BECD92}">
      <dgm:prSet/>
      <dgm:spPr/>
      <dgm:t>
        <a:bodyPr/>
        <a:lstStyle/>
        <a:p>
          <a:endParaRPr lang="el-GR"/>
        </a:p>
      </dgm:t>
    </dgm:pt>
    <dgm:pt modelId="{ABF067CE-78A1-4EF0-9077-2BA48614A363}" type="sibTrans" cxnId="{A0FDF3FA-A8C5-4ADA-A116-E32025BECD92}">
      <dgm:prSet/>
      <dgm:spPr/>
      <dgm:t>
        <a:bodyPr/>
        <a:lstStyle/>
        <a:p>
          <a:endParaRPr lang="el-GR"/>
        </a:p>
      </dgm:t>
    </dgm:pt>
    <dgm:pt modelId="{65A59D66-044C-4A6B-9E90-62CF1FC8EF51}">
      <dgm:prSet phldrT="[Κείμενο]" custT="1"/>
      <dgm:spPr>
        <a:solidFill>
          <a:schemeClr val="accent2"/>
        </a:solidFill>
      </dgm:spPr>
      <dgm:t>
        <a:bodyPr/>
        <a:lstStyle/>
        <a:p>
          <a:r>
            <a:rPr lang="en-US" sz="2000" dirty="0" smtClean="0"/>
            <a:t>INTERNET BANKING</a:t>
          </a:r>
          <a:endParaRPr lang="el-GR" sz="2000" dirty="0"/>
        </a:p>
      </dgm:t>
    </dgm:pt>
    <dgm:pt modelId="{C72C0CAB-A06B-49EC-8964-5442FAC0FE91}" type="parTrans" cxnId="{A0D02481-CE33-4E93-B6BB-BA072A77E1F9}">
      <dgm:prSet/>
      <dgm:spPr/>
      <dgm:t>
        <a:bodyPr/>
        <a:lstStyle/>
        <a:p>
          <a:endParaRPr lang="el-GR"/>
        </a:p>
      </dgm:t>
    </dgm:pt>
    <dgm:pt modelId="{817D9D49-D680-4296-9D0D-96D3173DC6FA}" type="sibTrans" cxnId="{A0D02481-CE33-4E93-B6BB-BA072A77E1F9}">
      <dgm:prSet/>
      <dgm:spPr/>
      <dgm:t>
        <a:bodyPr/>
        <a:lstStyle/>
        <a:p>
          <a:endParaRPr lang="el-GR"/>
        </a:p>
      </dgm:t>
    </dgm:pt>
    <dgm:pt modelId="{2C847D43-AC23-4063-B79E-DF0EEABD771D}">
      <dgm:prSet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algn="just"/>
          <a:r>
            <a:rPr lang="el-GR" sz="2000" baseline="0" dirty="0" smtClean="0">
              <a:latin typeface="+mn-lt"/>
            </a:rPr>
            <a:t>Πελάτης μικρότερης ηλικίας, υψηλότερης κοινωνικοοικονομικής τάξης και υψηλότερου μορφωτικού επιπέδου. Μεγάλη εξοικείωση με νέες τεχνολογίες.</a:t>
          </a:r>
          <a:endParaRPr lang="el-GR" sz="2000" dirty="0">
            <a:latin typeface="+mn-lt"/>
          </a:endParaRPr>
        </a:p>
      </dgm:t>
    </dgm:pt>
    <dgm:pt modelId="{7CC92916-6519-4E53-BAAF-839C8BF2BA5A}" type="sibTrans" cxnId="{AEC5BF96-161F-4C7D-AD1E-A9E1C7D9A884}">
      <dgm:prSet/>
      <dgm:spPr/>
      <dgm:t>
        <a:bodyPr/>
        <a:lstStyle/>
        <a:p>
          <a:endParaRPr lang="el-GR"/>
        </a:p>
      </dgm:t>
    </dgm:pt>
    <dgm:pt modelId="{494CA79D-CBA2-4886-96A0-514D61B57AC9}" type="parTrans" cxnId="{AEC5BF96-161F-4C7D-AD1E-A9E1C7D9A884}">
      <dgm:prSet/>
      <dgm:spPr/>
      <dgm:t>
        <a:bodyPr/>
        <a:lstStyle/>
        <a:p>
          <a:endParaRPr lang="el-GR"/>
        </a:p>
      </dgm:t>
    </dgm:pt>
    <dgm:pt modelId="{E9C6E8CE-CFF0-45F2-87C8-D4C82A0F75D7}">
      <dgm:prSet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algn="just"/>
          <a:r>
            <a:rPr lang="el-GR" sz="2000" baseline="0" dirty="0" smtClean="0">
              <a:latin typeface="+mn-lt"/>
            </a:rPr>
            <a:t>Πελάτης που θέλει να αυτοεξυπηρετείται, από απόσταση. Δεν είναι απαραίτητα τεχνολογικά ενήμερος.</a:t>
          </a:r>
          <a:endParaRPr lang="el-GR" sz="2000" dirty="0">
            <a:latin typeface="+mn-lt"/>
          </a:endParaRPr>
        </a:p>
      </dgm:t>
    </dgm:pt>
    <dgm:pt modelId="{B4D81EF7-80F7-43C4-98D2-4EA686BDFE79}" type="sibTrans" cxnId="{422A2510-ECE5-44CE-BC15-DBE0DF01A33C}">
      <dgm:prSet/>
      <dgm:spPr/>
      <dgm:t>
        <a:bodyPr/>
        <a:lstStyle/>
        <a:p>
          <a:endParaRPr lang="el-GR"/>
        </a:p>
      </dgm:t>
    </dgm:pt>
    <dgm:pt modelId="{8FB0E948-EF47-4AFE-AE3C-A78D33E2B4AB}" type="parTrans" cxnId="{422A2510-ECE5-44CE-BC15-DBE0DF01A33C}">
      <dgm:prSet/>
      <dgm:spPr/>
      <dgm:t>
        <a:bodyPr/>
        <a:lstStyle/>
        <a:p>
          <a:endParaRPr lang="el-GR"/>
        </a:p>
      </dgm:t>
    </dgm:pt>
    <dgm:pt modelId="{D4F298A4-13E8-4DF7-A074-86A05F8AE161}">
      <dgm:prSet custT="1"/>
      <dgm:spPr>
        <a:solidFill>
          <a:schemeClr val="bg2">
            <a:lumMod val="90000"/>
            <a:alpha val="90000"/>
          </a:schemeClr>
        </a:solidFill>
      </dgm:spPr>
      <dgm:t>
        <a:bodyPr/>
        <a:lstStyle/>
        <a:p>
          <a:pPr algn="just"/>
          <a:r>
            <a:rPr lang="el-GR" sz="2000" baseline="0" dirty="0" smtClean="0">
              <a:latin typeface="+mn-lt"/>
            </a:rPr>
            <a:t>Πελάτης που θέλει να αυτοεξυπηρετείται, χωρίς να απομακρύνεται από το κατάστημα. Δεν είναι απαραίτητα τεχνολογικά ενήμερος.</a:t>
          </a:r>
          <a:endParaRPr lang="el-GR" sz="2000" dirty="0">
            <a:latin typeface="+mn-lt"/>
          </a:endParaRPr>
        </a:p>
      </dgm:t>
    </dgm:pt>
    <dgm:pt modelId="{B4A46A0B-C40E-498C-98E7-0B7AC2769EF8}" type="sibTrans" cxnId="{E7797DD2-8132-4593-966D-A33496C62E03}">
      <dgm:prSet/>
      <dgm:spPr/>
      <dgm:t>
        <a:bodyPr/>
        <a:lstStyle/>
        <a:p>
          <a:endParaRPr lang="el-GR"/>
        </a:p>
      </dgm:t>
    </dgm:pt>
    <dgm:pt modelId="{7F017C93-8601-4BFB-9724-DEF563027975}" type="parTrans" cxnId="{E7797DD2-8132-4593-966D-A33496C62E03}">
      <dgm:prSet/>
      <dgm:spPr/>
      <dgm:t>
        <a:bodyPr/>
        <a:lstStyle/>
        <a:p>
          <a:endParaRPr lang="el-GR"/>
        </a:p>
      </dgm:t>
    </dgm:pt>
    <dgm:pt modelId="{B836D36D-3E22-4734-9768-F056E557FF08}">
      <dgm:prSet phldrT="[Κείμενο]" custT="1"/>
      <dgm:spPr>
        <a:solidFill>
          <a:schemeClr val="bg2">
            <a:lumMod val="90000"/>
            <a:alpha val="90000"/>
          </a:schemeClr>
        </a:solidFill>
      </dgm:spPr>
      <dgm:t>
        <a:bodyPr lIns="36000" rIns="36000"/>
        <a:lstStyle/>
        <a:p>
          <a:pPr algn="just"/>
          <a:r>
            <a:rPr lang="el-GR" sz="2000" baseline="0" dirty="0" smtClean="0">
              <a:latin typeface="+mn-lt"/>
            </a:rPr>
            <a:t>Πελάτης μεγαλύτερης ηλικίας, χαμηλότερης κοινωνικοοικονομικής τάξης και χαμηλότερης μόρφωσης. Μικρή εξοικείωση με νέες τεχνολογίες.</a:t>
          </a:r>
          <a:endParaRPr lang="el-GR" sz="2000" baseline="0" dirty="0">
            <a:latin typeface="+mn-lt"/>
          </a:endParaRPr>
        </a:p>
      </dgm:t>
    </dgm:pt>
    <dgm:pt modelId="{7E603452-CCF8-4111-8A9C-D78A5C346026}" type="sibTrans" cxnId="{A7881A83-412A-490C-B935-2F0EB8BB9436}">
      <dgm:prSet/>
      <dgm:spPr/>
      <dgm:t>
        <a:bodyPr/>
        <a:lstStyle/>
        <a:p>
          <a:endParaRPr lang="el-GR"/>
        </a:p>
      </dgm:t>
    </dgm:pt>
    <dgm:pt modelId="{309F7B0F-23C3-439E-968C-C3A45084C7F6}" type="parTrans" cxnId="{A7881A83-412A-490C-B935-2F0EB8BB9436}">
      <dgm:prSet/>
      <dgm:spPr/>
      <dgm:t>
        <a:bodyPr/>
        <a:lstStyle/>
        <a:p>
          <a:endParaRPr lang="el-GR"/>
        </a:p>
      </dgm:t>
    </dgm:pt>
    <dgm:pt modelId="{00BB2ADF-FE21-4EE2-A54C-56D373FE219D}" type="pres">
      <dgm:prSet presAssocID="{9D0CF020-9C3E-46D5-9D77-FA96AF82454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0C1D3A2F-5747-49D4-A1ED-F73F3B4379E2}" type="pres">
      <dgm:prSet presAssocID="{6FA0EBB4-BF22-40E5-9C06-027320E99DF9}" presName="linNode" presStyleCnt="0"/>
      <dgm:spPr/>
    </dgm:pt>
    <dgm:pt modelId="{DD83F99E-F535-45B8-A6AF-BAF3C8EF464B}" type="pres">
      <dgm:prSet presAssocID="{6FA0EBB4-BF22-40E5-9C06-027320E99DF9}" presName="parentText" presStyleLbl="node1" presStyleIdx="0" presStyleCnt="4" custScaleX="73161" custScaleY="24604" custLinFactNeighborX="263" custLinFactNeighborY="726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E65825FF-159C-4D96-B30B-7BA6796F7850}" type="pres">
      <dgm:prSet presAssocID="{6FA0EBB4-BF22-40E5-9C06-027320E99DF9}" presName="descendantText" presStyleLbl="alignAccFollowNode1" presStyleIdx="0" presStyleCnt="4" custScaleX="113102" custScaleY="24045" custLinFactNeighborX="-5490" custLinFactNeighborY="1306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16973D6-2086-448C-A531-2EA319772A4C}" type="pres">
      <dgm:prSet presAssocID="{FC64004D-BCDC-45BB-A1E9-545FA8AA683C}" presName="sp" presStyleCnt="0"/>
      <dgm:spPr/>
    </dgm:pt>
    <dgm:pt modelId="{E8DA7858-4DC6-4932-A649-078FE24B12FD}" type="pres">
      <dgm:prSet presAssocID="{69C472B9-0DF5-4477-8AA2-1B17DC0BA62E}" presName="linNode" presStyleCnt="0"/>
      <dgm:spPr/>
    </dgm:pt>
    <dgm:pt modelId="{5B6521FE-83BD-46FF-8E08-262A4E6D17EF}" type="pres">
      <dgm:prSet presAssocID="{69C472B9-0DF5-4477-8AA2-1B17DC0BA62E}" presName="parentText" presStyleLbl="node1" presStyleIdx="1" presStyleCnt="4" custScaleX="73161" custScaleY="23275" custLinFactNeighborX="263" custLinFactNeighborY="247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319E10C1-6057-4BA8-A2D9-CA232D124CA1}" type="pres">
      <dgm:prSet presAssocID="{69C472B9-0DF5-4477-8AA2-1B17DC0BA62E}" presName="descendantText" presStyleLbl="alignAccFollowNode1" presStyleIdx="1" presStyleCnt="4" custScaleX="113102" custScaleY="20798" custLinFactNeighborX="-9970" custLinFactNeighborY="-173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C18995F3-ED39-4D56-95AD-C4644673D203}" type="pres">
      <dgm:prSet presAssocID="{BD431329-98CE-41B5-B4AE-1794AD0AB0FA}" presName="sp" presStyleCnt="0"/>
      <dgm:spPr/>
    </dgm:pt>
    <dgm:pt modelId="{0F2CAE93-80F4-4C68-A6F5-91C06EEEE2BD}" type="pres">
      <dgm:prSet presAssocID="{8D6F2714-8336-4864-A9A8-3F2D34015817}" presName="linNode" presStyleCnt="0"/>
      <dgm:spPr/>
    </dgm:pt>
    <dgm:pt modelId="{F555F88A-ECC5-4485-A33A-3372ED95F622}" type="pres">
      <dgm:prSet presAssocID="{8D6F2714-8336-4864-A9A8-3F2D34015817}" presName="parentText" presStyleLbl="node1" presStyleIdx="2" presStyleCnt="4" custScaleX="73161" custScaleY="21277" custLinFactNeighborX="263" custLinFactNeighborY="346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C3011FF7-4698-43B0-B4B3-16775127E83C}" type="pres">
      <dgm:prSet presAssocID="{8D6F2714-8336-4864-A9A8-3F2D34015817}" presName="descendantText" presStyleLbl="alignAccFollowNode1" presStyleIdx="2" presStyleCnt="4" custScaleX="113102" custScaleY="23265" custLinFactNeighborX="-9970" custLinFactNeighborY="84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4F528465-079F-4BAE-B6ED-08E86203EF63}" type="pres">
      <dgm:prSet presAssocID="{ABF067CE-78A1-4EF0-9077-2BA48614A363}" presName="sp" presStyleCnt="0"/>
      <dgm:spPr/>
    </dgm:pt>
    <dgm:pt modelId="{D10C382A-11EF-4764-9485-1F65BF42CF79}" type="pres">
      <dgm:prSet presAssocID="{65A59D66-044C-4A6B-9E90-62CF1FC8EF51}" presName="linNode" presStyleCnt="0"/>
      <dgm:spPr/>
    </dgm:pt>
    <dgm:pt modelId="{AF8C76B4-3991-4B65-B93B-20112C4F770E}" type="pres">
      <dgm:prSet presAssocID="{65A59D66-044C-4A6B-9E90-62CF1FC8EF51}" presName="parentText" presStyleLbl="node1" presStyleIdx="3" presStyleCnt="4" custScaleX="73161" custScaleY="21356" custLinFactNeighborX="263" custLinFactNeighborY="-230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370591E-4828-4E32-8CC3-455568402D3A}" type="pres">
      <dgm:prSet presAssocID="{65A59D66-044C-4A6B-9E90-62CF1FC8EF51}" presName="descendantText" presStyleLbl="alignAccFollowNode1" presStyleIdx="3" presStyleCnt="4" custScaleX="113102" custScaleY="31953" custLinFactNeighborX="-12210" custLinFactNeighborY="3067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2AB47490-0454-4B70-9027-9AB11206BEEF}" type="presOf" srcId="{8D6F2714-8336-4864-A9A8-3F2D34015817}" destId="{F555F88A-ECC5-4485-A33A-3372ED95F622}" srcOrd="0" destOrd="0" presId="urn:microsoft.com/office/officeart/2005/8/layout/vList5"/>
    <dgm:cxn modelId="{1002C9A9-55A5-4D89-B166-3F7C9EF63746}" type="presOf" srcId="{9D0CF020-9C3E-46D5-9D77-FA96AF824549}" destId="{00BB2ADF-FE21-4EE2-A54C-56D373FE219D}" srcOrd="0" destOrd="0" presId="urn:microsoft.com/office/officeart/2005/8/layout/vList5"/>
    <dgm:cxn modelId="{A7881A83-412A-490C-B935-2F0EB8BB9436}" srcId="{6FA0EBB4-BF22-40E5-9C06-027320E99DF9}" destId="{B836D36D-3E22-4734-9768-F056E557FF08}" srcOrd="0" destOrd="0" parTransId="{309F7B0F-23C3-439E-968C-C3A45084C7F6}" sibTransId="{7E603452-CCF8-4111-8A9C-D78A5C346026}"/>
    <dgm:cxn modelId="{FA082723-D8B9-4609-A368-3762A0CCF8E5}" type="presOf" srcId="{D4F298A4-13E8-4DF7-A074-86A05F8AE161}" destId="{319E10C1-6057-4BA8-A2D9-CA232D124CA1}" srcOrd="0" destOrd="0" presId="urn:microsoft.com/office/officeart/2005/8/layout/vList5"/>
    <dgm:cxn modelId="{D404FCBA-F199-40BD-B13D-1A3D2A3582BF}" type="presOf" srcId="{E9C6E8CE-CFF0-45F2-87C8-D4C82A0F75D7}" destId="{C3011FF7-4698-43B0-B4B3-16775127E83C}" srcOrd="0" destOrd="0" presId="urn:microsoft.com/office/officeart/2005/8/layout/vList5"/>
    <dgm:cxn modelId="{1BEE7434-B293-4A46-B3AF-CB35221B028E}" srcId="{9D0CF020-9C3E-46D5-9D77-FA96AF824549}" destId="{69C472B9-0DF5-4477-8AA2-1B17DC0BA62E}" srcOrd="1" destOrd="0" parTransId="{F477AFD0-9B7C-4EC2-926E-73AC5CA7D484}" sibTransId="{BD431329-98CE-41B5-B4AE-1794AD0AB0FA}"/>
    <dgm:cxn modelId="{422A2510-ECE5-44CE-BC15-DBE0DF01A33C}" srcId="{8D6F2714-8336-4864-A9A8-3F2D34015817}" destId="{E9C6E8CE-CFF0-45F2-87C8-D4C82A0F75D7}" srcOrd="0" destOrd="0" parTransId="{8FB0E948-EF47-4AFE-AE3C-A78D33E2B4AB}" sibTransId="{B4D81EF7-80F7-43C4-98D2-4EA686BDFE79}"/>
    <dgm:cxn modelId="{3A1F964A-FC93-4E80-A3E4-45AB3607DE42}" type="presOf" srcId="{B836D36D-3E22-4734-9768-F056E557FF08}" destId="{E65825FF-159C-4D96-B30B-7BA6796F7850}" srcOrd="0" destOrd="0" presId="urn:microsoft.com/office/officeart/2005/8/layout/vList5"/>
    <dgm:cxn modelId="{AEC5BF96-161F-4C7D-AD1E-A9E1C7D9A884}" srcId="{65A59D66-044C-4A6B-9E90-62CF1FC8EF51}" destId="{2C847D43-AC23-4063-B79E-DF0EEABD771D}" srcOrd="0" destOrd="0" parTransId="{494CA79D-CBA2-4886-96A0-514D61B57AC9}" sibTransId="{7CC92916-6519-4E53-BAAF-839C8BF2BA5A}"/>
    <dgm:cxn modelId="{A0D02481-CE33-4E93-B6BB-BA072A77E1F9}" srcId="{9D0CF020-9C3E-46D5-9D77-FA96AF824549}" destId="{65A59D66-044C-4A6B-9E90-62CF1FC8EF51}" srcOrd="3" destOrd="0" parTransId="{C72C0CAB-A06B-49EC-8964-5442FAC0FE91}" sibTransId="{817D9D49-D680-4296-9D0D-96D3173DC6FA}"/>
    <dgm:cxn modelId="{8C0E904A-4884-4FFE-9267-4465661266C3}" type="presOf" srcId="{65A59D66-044C-4A6B-9E90-62CF1FC8EF51}" destId="{AF8C76B4-3991-4B65-B93B-20112C4F770E}" srcOrd="0" destOrd="0" presId="urn:microsoft.com/office/officeart/2005/8/layout/vList5"/>
    <dgm:cxn modelId="{37E273A4-1DBD-4752-AA11-B9E277F02D7F}" type="presOf" srcId="{69C472B9-0DF5-4477-8AA2-1B17DC0BA62E}" destId="{5B6521FE-83BD-46FF-8E08-262A4E6D17EF}" srcOrd="0" destOrd="0" presId="urn:microsoft.com/office/officeart/2005/8/layout/vList5"/>
    <dgm:cxn modelId="{BC027F16-B7BC-4FB6-B168-8AA44C06DD67}" type="presOf" srcId="{2C847D43-AC23-4063-B79E-DF0EEABD771D}" destId="{1370591E-4828-4E32-8CC3-455568402D3A}" srcOrd="0" destOrd="0" presId="urn:microsoft.com/office/officeart/2005/8/layout/vList5"/>
    <dgm:cxn modelId="{A0FDF3FA-A8C5-4ADA-A116-E32025BECD92}" srcId="{9D0CF020-9C3E-46D5-9D77-FA96AF824549}" destId="{8D6F2714-8336-4864-A9A8-3F2D34015817}" srcOrd="2" destOrd="0" parTransId="{8C045A55-9D64-43BE-878A-7C5EBDD7DF3E}" sibTransId="{ABF067CE-78A1-4EF0-9077-2BA48614A363}"/>
    <dgm:cxn modelId="{E7797DD2-8132-4593-966D-A33496C62E03}" srcId="{69C472B9-0DF5-4477-8AA2-1B17DC0BA62E}" destId="{D4F298A4-13E8-4DF7-A074-86A05F8AE161}" srcOrd="0" destOrd="0" parTransId="{7F017C93-8601-4BFB-9724-DEF563027975}" sibTransId="{B4A46A0B-C40E-498C-98E7-0B7AC2769EF8}"/>
    <dgm:cxn modelId="{513B96C7-4E6F-4885-8045-C581154FAAA9}" srcId="{9D0CF020-9C3E-46D5-9D77-FA96AF824549}" destId="{6FA0EBB4-BF22-40E5-9C06-027320E99DF9}" srcOrd="0" destOrd="0" parTransId="{0E372CD8-355B-4FFB-8105-48347A136F6A}" sibTransId="{FC64004D-BCDC-45BB-A1E9-545FA8AA683C}"/>
    <dgm:cxn modelId="{FB2D6075-30AF-4076-989A-5112FDB586AE}" type="presOf" srcId="{6FA0EBB4-BF22-40E5-9C06-027320E99DF9}" destId="{DD83F99E-F535-45B8-A6AF-BAF3C8EF464B}" srcOrd="0" destOrd="0" presId="urn:microsoft.com/office/officeart/2005/8/layout/vList5"/>
    <dgm:cxn modelId="{DFD22184-8AA2-40E7-992A-72580658A328}" type="presParOf" srcId="{00BB2ADF-FE21-4EE2-A54C-56D373FE219D}" destId="{0C1D3A2F-5747-49D4-A1ED-F73F3B4379E2}" srcOrd="0" destOrd="0" presId="urn:microsoft.com/office/officeart/2005/8/layout/vList5"/>
    <dgm:cxn modelId="{2F7A64B4-C9D7-46C6-BA92-BA9FCCEB90B4}" type="presParOf" srcId="{0C1D3A2F-5747-49D4-A1ED-F73F3B4379E2}" destId="{DD83F99E-F535-45B8-A6AF-BAF3C8EF464B}" srcOrd="0" destOrd="0" presId="urn:microsoft.com/office/officeart/2005/8/layout/vList5"/>
    <dgm:cxn modelId="{474E31ED-47FC-467D-BECF-1EB27998C1AA}" type="presParOf" srcId="{0C1D3A2F-5747-49D4-A1ED-F73F3B4379E2}" destId="{E65825FF-159C-4D96-B30B-7BA6796F7850}" srcOrd="1" destOrd="0" presId="urn:microsoft.com/office/officeart/2005/8/layout/vList5"/>
    <dgm:cxn modelId="{10F09DC9-248E-4F75-A6B0-B5CAF9FB3E1E}" type="presParOf" srcId="{00BB2ADF-FE21-4EE2-A54C-56D373FE219D}" destId="{116973D6-2086-448C-A531-2EA319772A4C}" srcOrd="1" destOrd="0" presId="urn:microsoft.com/office/officeart/2005/8/layout/vList5"/>
    <dgm:cxn modelId="{E193954E-605F-4A31-B863-2E5315845363}" type="presParOf" srcId="{00BB2ADF-FE21-4EE2-A54C-56D373FE219D}" destId="{E8DA7858-4DC6-4932-A649-078FE24B12FD}" srcOrd="2" destOrd="0" presId="urn:microsoft.com/office/officeart/2005/8/layout/vList5"/>
    <dgm:cxn modelId="{AA518D2B-17FB-4B2C-9B31-67E79631CB22}" type="presParOf" srcId="{E8DA7858-4DC6-4932-A649-078FE24B12FD}" destId="{5B6521FE-83BD-46FF-8E08-262A4E6D17EF}" srcOrd="0" destOrd="0" presId="urn:microsoft.com/office/officeart/2005/8/layout/vList5"/>
    <dgm:cxn modelId="{3D6026E3-E0F4-4FE1-B929-4DAD7D5AF6E6}" type="presParOf" srcId="{E8DA7858-4DC6-4932-A649-078FE24B12FD}" destId="{319E10C1-6057-4BA8-A2D9-CA232D124CA1}" srcOrd="1" destOrd="0" presId="urn:microsoft.com/office/officeart/2005/8/layout/vList5"/>
    <dgm:cxn modelId="{E7888AFF-6466-4310-8E35-6AC0554AFC8A}" type="presParOf" srcId="{00BB2ADF-FE21-4EE2-A54C-56D373FE219D}" destId="{C18995F3-ED39-4D56-95AD-C4644673D203}" srcOrd="3" destOrd="0" presId="urn:microsoft.com/office/officeart/2005/8/layout/vList5"/>
    <dgm:cxn modelId="{FC8DE448-2A07-4E3C-BDAF-682409377409}" type="presParOf" srcId="{00BB2ADF-FE21-4EE2-A54C-56D373FE219D}" destId="{0F2CAE93-80F4-4C68-A6F5-91C06EEEE2BD}" srcOrd="4" destOrd="0" presId="urn:microsoft.com/office/officeart/2005/8/layout/vList5"/>
    <dgm:cxn modelId="{37466654-FA50-45BF-B4EF-291B8EDB1309}" type="presParOf" srcId="{0F2CAE93-80F4-4C68-A6F5-91C06EEEE2BD}" destId="{F555F88A-ECC5-4485-A33A-3372ED95F622}" srcOrd="0" destOrd="0" presId="urn:microsoft.com/office/officeart/2005/8/layout/vList5"/>
    <dgm:cxn modelId="{42ADB4DE-B12D-4D75-BEBE-A92CCA1A31A3}" type="presParOf" srcId="{0F2CAE93-80F4-4C68-A6F5-91C06EEEE2BD}" destId="{C3011FF7-4698-43B0-B4B3-16775127E83C}" srcOrd="1" destOrd="0" presId="urn:microsoft.com/office/officeart/2005/8/layout/vList5"/>
    <dgm:cxn modelId="{BF4F1301-AA6F-44C7-A2DC-97890975B2C5}" type="presParOf" srcId="{00BB2ADF-FE21-4EE2-A54C-56D373FE219D}" destId="{4F528465-079F-4BAE-B6ED-08E86203EF63}" srcOrd="5" destOrd="0" presId="urn:microsoft.com/office/officeart/2005/8/layout/vList5"/>
    <dgm:cxn modelId="{F6EFABAE-7863-4857-963A-9484930C9D29}" type="presParOf" srcId="{00BB2ADF-FE21-4EE2-A54C-56D373FE219D}" destId="{D10C382A-11EF-4764-9485-1F65BF42CF79}" srcOrd="6" destOrd="0" presId="urn:microsoft.com/office/officeart/2005/8/layout/vList5"/>
    <dgm:cxn modelId="{00900E0E-ECA1-4D4A-BC5B-390868A5F3CD}" type="presParOf" srcId="{D10C382A-11EF-4764-9485-1F65BF42CF79}" destId="{AF8C76B4-3991-4B65-B93B-20112C4F770E}" srcOrd="0" destOrd="0" presId="urn:microsoft.com/office/officeart/2005/8/layout/vList5"/>
    <dgm:cxn modelId="{522F9B63-8230-43EF-AEC6-9F7F236E8C8E}" type="presParOf" srcId="{D10C382A-11EF-4764-9485-1F65BF42CF79}" destId="{1370591E-4828-4E32-8CC3-455568402D3A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A744473-4077-4381-88DE-2BDDE9548DC7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l-GR"/>
        </a:p>
      </dgm:t>
    </dgm:pt>
    <dgm:pt modelId="{EFD33CF6-696A-4B65-8D8F-72BAF1A5B344}">
      <dgm:prSet phldrT="[Κείμενο]" custT="1"/>
      <dgm:spPr/>
      <dgm:t>
        <a:bodyPr/>
        <a:lstStyle/>
        <a:p>
          <a:r>
            <a:rPr lang="el-GR" sz="2000" dirty="0" smtClean="0"/>
            <a:t>ΠΙΣΤΩΤΙΚΕΣ ΚΑΡΤΕΣ</a:t>
          </a:r>
        </a:p>
        <a:p>
          <a:r>
            <a:rPr lang="el-GR" sz="2000" dirty="0" smtClean="0"/>
            <a:t>ΧΡΕΩΣΤΙΚΕΣ ΚΑΡΤΕΣ</a:t>
          </a:r>
        </a:p>
        <a:p>
          <a:r>
            <a:rPr lang="el-GR" sz="2000" dirty="0" smtClean="0"/>
            <a:t>ΕΞΥΠΝΕΣ ΚΑΡΤΕΣ</a:t>
          </a:r>
          <a:endParaRPr lang="el-GR" sz="2000" dirty="0"/>
        </a:p>
      </dgm:t>
    </dgm:pt>
    <dgm:pt modelId="{FB92B703-9140-4A82-951A-F8A40DD5E1FF}" type="parTrans" cxnId="{64D8CCF0-C283-4E9B-8CFE-106D209E9D1C}">
      <dgm:prSet/>
      <dgm:spPr/>
      <dgm:t>
        <a:bodyPr/>
        <a:lstStyle/>
        <a:p>
          <a:endParaRPr lang="el-GR"/>
        </a:p>
      </dgm:t>
    </dgm:pt>
    <dgm:pt modelId="{C3DD6F86-7FEE-4682-9379-3D8A106A04B0}" type="sibTrans" cxnId="{64D8CCF0-C283-4E9B-8CFE-106D209E9D1C}">
      <dgm:prSet/>
      <dgm:spPr/>
      <dgm:t>
        <a:bodyPr/>
        <a:lstStyle/>
        <a:p>
          <a:endParaRPr lang="el-GR"/>
        </a:p>
      </dgm:t>
    </dgm:pt>
    <dgm:pt modelId="{9E674CF7-A108-42CC-8307-B207FEF5635C}">
      <dgm:prSet phldrT="[Κείμενο]" custT="1"/>
      <dgm:spPr/>
      <dgm:t>
        <a:bodyPr/>
        <a:lstStyle/>
        <a:p>
          <a:r>
            <a:rPr lang="el-GR" sz="1800" dirty="0" smtClean="0"/>
            <a:t>Αποτελούν μέσα πληρωμής.</a:t>
          </a:r>
          <a:endParaRPr lang="el-GR" sz="1800" dirty="0"/>
        </a:p>
      </dgm:t>
    </dgm:pt>
    <dgm:pt modelId="{CD3F53F2-500C-4055-A27E-C75DBF3DC20B}" type="parTrans" cxnId="{C63379C6-75DD-43E2-A145-7071C69D85C6}">
      <dgm:prSet/>
      <dgm:spPr/>
      <dgm:t>
        <a:bodyPr/>
        <a:lstStyle/>
        <a:p>
          <a:endParaRPr lang="el-GR"/>
        </a:p>
      </dgm:t>
    </dgm:pt>
    <dgm:pt modelId="{3A5E41E5-22B8-4A56-8EB9-58588772B484}" type="sibTrans" cxnId="{C63379C6-75DD-43E2-A145-7071C69D85C6}">
      <dgm:prSet/>
      <dgm:spPr/>
      <dgm:t>
        <a:bodyPr/>
        <a:lstStyle/>
        <a:p>
          <a:endParaRPr lang="el-GR"/>
        </a:p>
      </dgm:t>
    </dgm:pt>
    <dgm:pt modelId="{DC28662B-0AE8-4528-B509-C4307DD24C08}">
      <dgm:prSet phldrT="[Κείμενο]" custT="1"/>
      <dgm:spPr/>
      <dgm:t>
        <a:bodyPr/>
        <a:lstStyle/>
        <a:p>
          <a:r>
            <a:rPr lang="el-GR" sz="1800" dirty="0" smtClean="0"/>
            <a:t>Αποτελούν μέσα καταναλωτικής πίστης.</a:t>
          </a:r>
          <a:endParaRPr lang="el-GR" sz="1800" dirty="0"/>
        </a:p>
      </dgm:t>
    </dgm:pt>
    <dgm:pt modelId="{D6D77D28-DA60-4343-81D2-E2D010960EB0}" type="parTrans" cxnId="{F29E0CC5-FE64-4CA9-AB46-F3561CD73213}">
      <dgm:prSet/>
      <dgm:spPr/>
      <dgm:t>
        <a:bodyPr/>
        <a:lstStyle/>
        <a:p>
          <a:endParaRPr lang="el-GR"/>
        </a:p>
      </dgm:t>
    </dgm:pt>
    <dgm:pt modelId="{56354E45-1DF7-4873-A291-F900B34A9F2A}" type="sibTrans" cxnId="{F29E0CC5-FE64-4CA9-AB46-F3561CD73213}">
      <dgm:prSet/>
      <dgm:spPr/>
      <dgm:t>
        <a:bodyPr/>
        <a:lstStyle/>
        <a:p>
          <a:endParaRPr lang="el-GR"/>
        </a:p>
      </dgm:t>
    </dgm:pt>
    <dgm:pt modelId="{10723A65-B913-4C17-ABDA-98F9608C5310}">
      <dgm:prSet phldrT="[Κείμενο]" custT="1"/>
      <dgm:spPr/>
      <dgm:t>
        <a:bodyPr/>
        <a:lstStyle/>
        <a:p>
          <a:r>
            <a:rPr lang="el-GR" sz="2000" dirty="0" smtClean="0"/>
            <a:t>ΕΤΑΙΡΕΙΕΣ ΗΛΕΚΤΡΟΝΙΚΗΣ ΜΕΤΑΦΟΡΑΣ ΧΡΗΜΑΤΩΝ </a:t>
          </a:r>
        </a:p>
        <a:p>
          <a:r>
            <a:rPr lang="el-GR" sz="1800" i="1" dirty="0" smtClean="0"/>
            <a:t>(</a:t>
          </a:r>
          <a:r>
            <a:rPr lang="en-US" sz="1800" i="1" dirty="0" smtClean="0"/>
            <a:t>WESTERN UNION, PAY-PAL</a:t>
          </a:r>
          <a:r>
            <a:rPr lang="el-GR" sz="1800" i="1" dirty="0" smtClean="0"/>
            <a:t>)</a:t>
          </a:r>
          <a:endParaRPr lang="el-GR" sz="1800" i="1" dirty="0"/>
        </a:p>
      </dgm:t>
    </dgm:pt>
    <dgm:pt modelId="{C6B025E7-78D4-4DFB-9496-68C009D5CEAD}" type="parTrans" cxnId="{7E657269-784F-4CA9-A16C-0C7D2672F438}">
      <dgm:prSet/>
      <dgm:spPr/>
      <dgm:t>
        <a:bodyPr/>
        <a:lstStyle/>
        <a:p>
          <a:endParaRPr lang="el-GR"/>
        </a:p>
      </dgm:t>
    </dgm:pt>
    <dgm:pt modelId="{9D9B29D6-80EE-4F80-87BE-AF63BC25B9ED}" type="sibTrans" cxnId="{7E657269-784F-4CA9-A16C-0C7D2672F438}">
      <dgm:prSet/>
      <dgm:spPr/>
      <dgm:t>
        <a:bodyPr/>
        <a:lstStyle/>
        <a:p>
          <a:endParaRPr lang="el-GR"/>
        </a:p>
      </dgm:t>
    </dgm:pt>
    <dgm:pt modelId="{E4BC2522-45D4-4446-BDA6-DDF14D6070ED}">
      <dgm:prSet phldrT="[Κείμενο]" custT="1"/>
      <dgm:spPr/>
      <dgm:t>
        <a:bodyPr/>
        <a:lstStyle/>
        <a:p>
          <a:r>
            <a:rPr lang="el-GR" sz="2000" dirty="0" smtClean="0"/>
            <a:t>Αποστολή και λήψη χρηματικών εμβασμάτων</a:t>
          </a:r>
          <a:endParaRPr lang="el-GR" sz="2000" dirty="0"/>
        </a:p>
      </dgm:t>
    </dgm:pt>
    <dgm:pt modelId="{A32E41DE-043A-4BA1-A3D7-53B5D8348515}" type="parTrans" cxnId="{A878DA48-6CA3-4BF4-AE2D-D10752016953}">
      <dgm:prSet/>
      <dgm:spPr/>
      <dgm:t>
        <a:bodyPr/>
        <a:lstStyle/>
        <a:p>
          <a:endParaRPr lang="el-GR"/>
        </a:p>
      </dgm:t>
    </dgm:pt>
    <dgm:pt modelId="{984C48D6-39AE-470C-8354-25FFA270356E}" type="sibTrans" cxnId="{A878DA48-6CA3-4BF4-AE2D-D10752016953}">
      <dgm:prSet/>
      <dgm:spPr/>
      <dgm:t>
        <a:bodyPr/>
        <a:lstStyle/>
        <a:p>
          <a:endParaRPr lang="el-GR"/>
        </a:p>
      </dgm:t>
    </dgm:pt>
    <dgm:pt modelId="{1E8975FF-74C1-4BBF-9C53-8E046133AFBD}">
      <dgm:prSet phldrT="[Κείμενο]" custT="1"/>
      <dgm:spPr/>
      <dgm:t>
        <a:bodyPr/>
        <a:lstStyle/>
        <a:p>
          <a:r>
            <a:rPr lang="el-GR" sz="1800" dirty="0" smtClean="0"/>
            <a:t>Αποτελούν εγγύηση του εκδότη προς τις συμβεβλημένες επιχ/σεις.</a:t>
          </a:r>
          <a:endParaRPr lang="el-GR" sz="1800" dirty="0"/>
        </a:p>
      </dgm:t>
    </dgm:pt>
    <dgm:pt modelId="{14F0531A-21F1-48E5-8D3E-42DEDDDE37C2}" type="parTrans" cxnId="{5E7E69AE-9625-4107-9939-BBADBDFBCDE5}">
      <dgm:prSet/>
      <dgm:spPr/>
      <dgm:t>
        <a:bodyPr/>
        <a:lstStyle/>
        <a:p>
          <a:endParaRPr lang="el-GR"/>
        </a:p>
      </dgm:t>
    </dgm:pt>
    <dgm:pt modelId="{67F26B7B-86ED-4A2F-9953-288F52DCB4A6}" type="sibTrans" cxnId="{5E7E69AE-9625-4107-9939-BBADBDFBCDE5}">
      <dgm:prSet/>
      <dgm:spPr/>
      <dgm:t>
        <a:bodyPr/>
        <a:lstStyle/>
        <a:p>
          <a:endParaRPr lang="el-GR"/>
        </a:p>
      </dgm:t>
    </dgm:pt>
    <dgm:pt modelId="{88AD9757-2AD2-4FA9-A2B6-1785985A9945}">
      <dgm:prSet phldrT="[Κείμενο]" custT="1"/>
      <dgm:spPr/>
      <dgm:t>
        <a:bodyPr/>
        <a:lstStyle/>
        <a:p>
          <a:endParaRPr lang="el-GR" sz="800" dirty="0"/>
        </a:p>
      </dgm:t>
    </dgm:pt>
    <dgm:pt modelId="{9E7E1D31-BB49-421C-9201-BCEF265F1278}" type="parTrans" cxnId="{E8197C66-A5F2-48B5-B0C8-A22A84E233A6}">
      <dgm:prSet/>
      <dgm:spPr/>
      <dgm:t>
        <a:bodyPr/>
        <a:lstStyle/>
        <a:p>
          <a:endParaRPr lang="el-GR"/>
        </a:p>
      </dgm:t>
    </dgm:pt>
    <dgm:pt modelId="{09F33CA6-C11D-45B1-B3A4-E887B0142700}" type="sibTrans" cxnId="{E8197C66-A5F2-48B5-B0C8-A22A84E233A6}">
      <dgm:prSet/>
      <dgm:spPr/>
      <dgm:t>
        <a:bodyPr/>
        <a:lstStyle/>
        <a:p>
          <a:endParaRPr lang="el-GR"/>
        </a:p>
      </dgm:t>
    </dgm:pt>
    <dgm:pt modelId="{F4B6D7E4-6355-4D5B-BF25-D1C32E9B3697}">
      <dgm:prSet phldrT="[Κείμενο]" custT="1"/>
      <dgm:spPr/>
      <dgm:t>
        <a:bodyPr/>
        <a:lstStyle/>
        <a:p>
          <a:endParaRPr lang="el-GR" sz="800" dirty="0"/>
        </a:p>
      </dgm:t>
    </dgm:pt>
    <dgm:pt modelId="{FAA64633-D314-4D09-9225-5FDD348CFA00}" type="parTrans" cxnId="{E3B8316A-3CB3-433D-89F8-5AA6F87F72D7}">
      <dgm:prSet/>
      <dgm:spPr/>
      <dgm:t>
        <a:bodyPr/>
        <a:lstStyle/>
        <a:p>
          <a:endParaRPr lang="el-GR"/>
        </a:p>
      </dgm:t>
    </dgm:pt>
    <dgm:pt modelId="{BE4F940F-2F4F-4DF2-9D7F-4012FF97325A}" type="sibTrans" cxnId="{E3B8316A-3CB3-433D-89F8-5AA6F87F72D7}">
      <dgm:prSet/>
      <dgm:spPr/>
      <dgm:t>
        <a:bodyPr/>
        <a:lstStyle/>
        <a:p>
          <a:endParaRPr lang="el-GR"/>
        </a:p>
      </dgm:t>
    </dgm:pt>
    <dgm:pt modelId="{BA9E753E-EC46-4741-9F6F-2D4D99452158}" type="pres">
      <dgm:prSet presAssocID="{7A744473-4077-4381-88DE-2BDDE9548DC7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l-GR"/>
        </a:p>
      </dgm:t>
    </dgm:pt>
    <dgm:pt modelId="{E841240B-F185-46D4-A5B3-A7D20E0FDE7C}" type="pres">
      <dgm:prSet presAssocID="{EFD33CF6-696A-4B65-8D8F-72BAF1A5B344}" presName="linNode" presStyleCnt="0"/>
      <dgm:spPr/>
    </dgm:pt>
    <dgm:pt modelId="{3511E90D-4E6C-4548-AED9-E08FE638A6F0}" type="pres">
      <dgm:prSet presAssocID="{EFD33CF6-696A-4B65-8D8F-72BAF1A5B344}" presName="parentText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D771F85B-CC52-438C-9348-9863EC62DA59}" type="pres">
      <dgm:prSet presAssocID="{EFD33CF6-696A-4B65-8D8F-72BAF1A5B344}" presName="descendantText" presStyleLbl="align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16B2622A-3478-4F47-929F-824E315B80F5}" type="pres">
      <dgm:prSet presAssocID="{C3DD6F86-7FEE-4682-9379-3D8A106A04B0}" presName="sp" presStyleCnt="0"/>
      <dgm:spPr/>
    </dgm:pt>
    <dgm:pt modelId="{8FDBF9B9-F4D9-44EC-BFC0-9E20063BE842}" type="pres">
      <dgm:prSet presAssocID="{10723A65-B913-4C17-ABDA-98F9608C5310}" presName="linNode" presStyleCnt="0"/>
      <dgm:spPr/>
    </dgm:pt>
    <dgm:pt modelId="{32D0BB1F-E7BC-4199-BF1F-1C780722B869}" type="pres">
      <dgm:prSet presAssocID="{10723A65-B913-4C17-ABDA-98F9608C5310}" presName="parentText" presStyleLbl="node1" presStyleIdx="1" presStyleCnt="2" custLinFactNeighborX="-2572" custLinFactNeighborY="-4330">
        <dgm:presLayoutVars>
          <dgm:chMax val="1"/>
          <dgm:bulletEnabled val="1"/>
        </dgm:presLayoutVars>
      </dgm:prSet>
      <dgm:spPr/>
      <dgm:t>
        <a:bodyPr/>
        <a:lstStyle/>
        <a:p>
          <a:endParaRPr lang="el-GR"/>
        </a:p>
      </dgm:t>
    </dgm:pt>
    <dgm:pt modelId="{7527DC3D-D525-44E3-AB94-DEC84F6CCB72}" type="pres">
      <dgm:prSet presAssocID="{10723A65-B913-4C17-ABDA-98F9608C5310}" presName="descendantText" presStyleLbl="align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el-GR"/>
        </a:p>
      </dgm:t>
    </dgm:pt>
  </dgm:ptLst>
  <dgm:cxnLst>
    <dgm:cxn modelId="{F29E0CC5-FE64-4CA9-AB46-F3561CD73213}" srcId="{EFD33CF6-696A-4B65-8D8F-72BAF1A5B344}" destId="{DC28662B-0AE8-4528-B509-C4307DD24C08}" srcOrd="2" destOrd="0" parTransId="{D6D77D28-DA60-4343-81D2-E2D010960EB0}" sibTransId="{56354E45-1DF7-4873-A291-F900B34A9F2A}"/>
    <dgm:cxn modelId="{A2E2F74D-75AD-481C-96D7-99477ACC558E}" type="presOf" srcId="{7A744473-4077-4381-88DE-2BDDE9548DC7}" destId="{BA9E753E-EC46-4741-9F6F-2D4D99452158}" srcOrd="0" destOrd="0" presId="urn:microsoft.com/office/officeart/2005/8/layout/vList5"/>
    <dgm:cxn modelId="{D1464A86-C84B-420E-8961-C231ADCAF22D}" type="presOf" srcId="{EFD33CF6-696A-4B65-8D8F-72BAF1A5B344}" destId="{3511E90D-4E6C-4548-AED9-E08FE638A6F0}" srcOrd="0" destOrd="0" presId="urn:microsoft.com/office/officeart/2005/8/layout/vList5"/>
    <dgm:cxn modelId="{AE000BB2-F191-4AC1-89CB-C4DBA9AF9A1C}" type="presOf" srcId="{DC28662B-0AE8-4528-B509-C4307DD24C08}" destId="{D771F85B-CC52-438C-9348-9863EC62DA59}" srcOrd="0" destOrd="2" presId="urn:microsoft.com/office/officeart/2005/8/layout/vList5"/>
    <dgm:cxn modelId="{E3B8316A-3CB3-433D-89F8-5AA6F87F72D7}" srcId="{EFD33CF6-696A-4B65-8D8F-72BAF1A5B344}" destId="{F4B6D7E4-6355-4D5B-BF25-D1C32E9B3697}" srcOrd="3" destOrd="0" parTransId="{FAA64633-D314-4D09-9225-5FDD348CFA00}" sibTransId="{BE4F940F-2F4F-4DF2-9D7F-4012FF97325A}"/>
    <dgm:cxn modelId="{B6201387-D797-49EE-97AF-7F33347B9321}" type="presOf" srcId="{F4B6D7E4-6355-4D5B-BF25-D1C32E9B3697}" destId="{D771F85B-CC52-438C-9348-9863EC62DA59}" srcOrd="0" destOrd="3" presId="urn:microsoft.com/office/officeart/2005/8/layout/vList5"/>
    <dgm:cxn modelId="{53DAF59E-DF86-4168-BD66-C0D62C32754F}" type="presOf" srcId="{88AD9757-2AD2-4FA9-A2B6-1785985A9945}" destId="{D771F85B-CC52-438C-9348-9863EC62DA59}" srcOrd="0" destOrd="1" presId="urn:microsoft.com/office/officeart/2005/8/layout/vList5"/>
    <dgm:cxn modelId="{DEA3FB24-E070-4415-AE3A-630B9F1540B8}" type="presOf" srcId="{10723A65-B913-4C17-ABDA-98F9608C5310}" destId="{32D0BB1F-E7BC-4199-BF1F-1C780722B869}" srcOrd="0" destOrd="0" presId="urn:microsoft.com/office/officeart/2005/8/layout/vList5"/>
    <dgm:cxn modelId="{388D8DD9-5A8A-4626-9302-A089D02F4245}" type="presOf" srcId="{1E8975FF-74C1-4BBF-9C53-8E046133AFBD}" destId="{D771F85B-CC52-438C-9348-9863EC62DA59}" srcOrd="0" destOrd="4" presId="urn:microsoft.com/office/officeart/2005/8/layout/vList5"/>
    <dgm:cxn modelId="{E8197C66-A5F2-48B5-B0C8-A22A84E233A6}" srcId="{EFD33CF6-696A-4B65-8D8F-72BAF1A5B344}" destId="{88AD9757-2AD2-4FA9-A2B6-1785985A9945}" srcOrd="1" destOrd="0" parTransId="{9E7E1D31-BB49-421C-9201-BCEF265F1278}" sibTransId="{09F33CA6-C11D-45B1-B3A4-E887B0142700}"/>
    <dgm:cxn modelId="{A878DA48-6CA3-4BF4-AE2D-D10752016953}" srcId="{10723A65-B913-4C17-ABDA-98F9608C5310}" destId="{E4BC2522-45D4-4446-BDA6-DDF14D6070ED}" srcOrd="0" destOrd="0" parTransId="{A32E41DE-043A-4BA1-A3D7-53B5D8348515}" sibTransId="{984C48D6-39AE-470C-8354-25FFA270356E}"/>
    <dgm:cxn modelId="{EC4C884B-08CA-4239-A5A0-AE350C8A1EEB}" type="presOf" srcId="{9E674CF7-A108-42CC-8307-B207FEF5635C}" destId="{D771F85B-CC52-438C-9348-9863EC62DA59}" srcOrd="0" destOrd="0" presId="urn:microsoft.com/office/officeart/2005/8/layout/vList5"/>
    <dgm:cxn modelId="{C63379C6-75DD-43E2-A145-7071C69D85C6}" srcId="{EFD33CF6-696A-4B65-8D8F-72BAF1A5B344}" destId="{9E674CF7-A108-42CC-8307-B207FEF5635C}" srcOrd="0" destOrd="0" parTransId="{CD3F53F2-500C-4055-A27E-C75DBF3DC20B}" sibTransId="{3A5E41E5-22B8-4A56-8EB9-58588772B484}"/>
    <dgm:cxn modelId="{7E657269-784F-4CA9-A16C-0C7D2672F438}" srcId="{7A744473-4077-4381-88DE-2BDDE9548DC7}" destId="{10723A65-B913-4C17-ABDA-98F9608C5310}" srcOrd="1" destOrd="0" parTransId="{C6B025E7-78D4-4DFB-9496-68C009D5CEAD}" sibTransId="{9D9B29D6-80EE-4F80-87BE-AF63BC25B9ED}"/>
    <dgm:cxn modelId="{5E7E69AE-9625-4107-9939-BBADBDFBCDE5}" srcId="{EFD33CF6-696A-4B65-8D8F-72BAF1A5B344}" destId="{1E8975FF-74C1-4BBF-9C53-8E046133AFBD}" srcOrd="4" destOrd="0" parTransId="{14F0531A-21F1-48E5-8D3E-42DEDDDE37C2}" sibTransId="{67F26B7B-86ED-4A2F-9953-288F52DCB4A6}"/>
    <dgm:cxn modelId="{781C9457-8532-4DB6-A6E2-EA42AB34C463}" type="presOf" srcId="{E4BC2522-45D4-4446-BDA6-DDF14D6070ED}" destId="{7527DC3D-D525-44E3-AB94-DEC84F6CCB72}" srcOrd="0" destOrd="0" presId="urn:microsoft.com/office/officeart/2005/8/layout/vList5"/>
    <dgm:cxn modelId="{64D8CCF0-C283-4E9B-8CFE-106D209E9D1C}" srcId="{7A744473-4077-4381-88DE-2BDDE9548DC7}" destId="{EFD33CF6-696A-4B65-8D8F-72BAF1A5B344}" srcOrd="0" destOrd="0" parTransId="{FB92B703-9140-4A82-951A-F8A40DD5E1FF}" sibTransId="{C3DD6F86-7FEE-4682-9379-3D8A106A04B0}"/>
    <dgm:cxn modelId="{4280659B-2067-47C8-BB46-2D3E1D2C07FA}" type="presParOf" srcId="{BA9E753E-EC46-4741-9F6F-2D4D99452158}" destId="{E841240B-F185-46D4-A5B3-A7D20E0FDE7C}" srcOrd="0" destOrd="0" presId="urn:microsoft.com/office/officeart/2005/8/layout/vList5"/>
    <dgm:cxn modelId="{5B1FDD37-DF59-4A13-87C7-AB6AC486D089}" type="presParOf" srcId="{E841240B-F185-46D4-A5B3-A7D20E0FDE7C}" destId="{3511E90D-4E6C-4548-AED9-E08FE638A6F0}" srcOrd="0" destOrd="0" presId="urn:microsoft.com/office/officeart/2005/8/layout/vList5"/>
    <dgm:cxn modelId="{667D9C99-45CB-458E-B403-C82B00CB4423}" type="presParOf" srcId="{E841240B-F185-46D4-A5B3-A7D20E0FDE7C}" destId="{D771F85B-CC52-438C-9348-9863EC62DA59}" srcOrd="1" destOrd="0" presId="urn:microsoft.com/office/officeart/2005/8/layout/vList5"/>
    <dgm:cxn modelId="{5B57D8F5-D65C-4EDF-A87F-4DB7C0C77A3D}" type="presParOf" srcId="{BA9E753E-EC46-4741-9F6F-2D4D99452158}" destId="{16B2622A-3478-4F47-929F-824E315B80F5}" srcOrd="1" destOrd="0" presId="urn:microsoft.com/office/officeart/2005/8/layout/vList5"/>
    <dgm:cxn modelId="{13A5C802-30F1-4291-B6D1-A238E0ED8ABB}" type="presParOf" srcId="{BA9E753E-EC46-4741-9F6F-2D4D99452158}" destId="{8FDBF9B9-F4D9-44EC-BFC0-9E20063BE842}" srcOrd="2" destOrd="0" presId="urn:microsoft.com/office/officeart/2005/8/layout/vList5"/>
    <dgm:cxn modelId="{2295D313-0DBE-4CFB-A31A-A5407EBC772E}" type="presParOf" srcId="{8FDBF9B9-F4D9-44EC-BFC0-9E20063BE842}" destId="{32D0BB1F-E7BC-4199-BF1F-1C780722B869}" srcOrd="0" destOrd="0" presId="urn:microsoft.com/office/officeart/2005/8/layout/vList5"/>
    <dgm:cxn modelId="{5E6C3F5A-AB01-4410-8F77-C2ED30ED78A9}" type="presParOf" srcId="{8FDBF9B9-F4D9-44EC-BFC0-9E20063BE842}" destId="{7527DC3D-D525-44E3-AB94-DEC84F6CCB72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815F54-7DC1-41C0-82A9-B97EB79721C1}">
      <dsp:nvSpPr>
        <dsp:cNvPr id="0" name=""/>
        <dsp:cNvSpPr/>
      </dsp:nvSpPr>
      <dsp:spPr>
        <a:xfrm>
          <a:off x="301134" y="1151937"/>
          <a:ext cx="1487919" cy="7679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ΤΡΑΠΕΖΑ</a:t>
          </a:r>
          <a:endParaRPr lang="el-GR" sz="1800" kern="1200" dirty="0"/>
        </a:p>
      </dsp:txBody>
      <dsp:txXfrm>
        <a:off x="301134" y="1151937"/>
        <a:ext cx="1487919" cy="767958"/>
      </dsp:txXfrm>
    </dsp:sp>
    <dsp:sp modelId="{7975F059-078C-44E4-88AA-DCDF61E57298}">
      <dsp:nvSpPr>
        <dsp:cNvPr id="0" name=""/>
        <dsp:cNvSpPr/>
      </dsp:nvSpPr>
      <dsp:spPr>
        <a:xfrm>
          <a:off x="1878604" y="1363126"/>
          <a:ext cx="537302" cy="3455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kern="1200"/>
        </a:p>
      </dsp:txBody>
      <dsp:txXfrm>
        <a:off x="1878604" y="1363126"/>
        <a:ext cx="537302" cy="345581"/>
      </dsp:txXfrm>
    </dsp:sp>
    <dsp:sp modelId="{54F3E957-7160-4DF8-8D74-56E204391A13}">
      <dsp:nvSpPr>
        <dsp:cNvPr id="0" name=""/>
        <dsp:cNvSpPr/>
      </dsp:nvSpPr>
      <dsp:spPr>
        <a:xfrm>
          <a:off x="2505457" y="1151937"/>
          <a:ext cx="1487919" cy="7679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2340759"/>
                <a:satOff val="-2919"/>
                <a:lumOff val="686"/>
                <a:alphaOff val="0"/>
                <a:shade val="51000"/>
                <a:satMod val="130000"/>
              </a:schemeClr>
            </a:gs>
            <a:gs pos="80000">
              <a:schemeClr val="accent2">
                <a:hueOff val="2340759"/>
                <a:satOff val="-2919"/>
                <a:lumOff val="686"/>
                <a:alphaOff val="0"/>
                <a:shade val="93000"/>
                <a:satMod val="130000"/>
              </a:schemeClr>
            </a:gs>
            <a:gs pos="100000">
              <a:schemeClr val="accent2">
                <a:hueOff val="2340759"/>
                <a:satOff val="-2919"/>
                <a:lumOff val="686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ΜΕΣΑΖΟΝΤΑΣ</a:t>
          </a:r>
          <a:endParaRPr lang="el-GR" sz="1800" kern="1200" dirty="0"/>
        </a:p>
      </dsp:txBody>
      <dsp:txXfrm>
        <a:off x="2505457" y="1151937"/>
        <a:ext cx="1487919" cy="767958"/>
      </dsp:txXfrm>
    </dsp:sp>
    <dsp:sp modelId="{5F812E9B-28B7-4188-8548-0340744CC085}">
      <dsp:nvSpPr>
        <dsp:cNvPr id="0" name=""/>
        <dsp:cNvSpPr/>
      </dsp:nvSpPr>
      <dsp:spPr>
        <a:xfrm rot="9864">
          <a:off x="4068666" y="1366125"/>
          <a:ext cx="451745" cy="345581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400" kern="1200"/>
        </a:p>
      </dsp:txBody>
      <dsp:txXfrm rot="9864">
        <a:off x="4068666" y="1366125"/>
        <a:ext cx="451745" cy="345581"/>
      </dsp:txXfrm>
    </dsp:sp>
    <dsp:sp modelId="{5685E1DE-57BE-42A8-9990-CF6C6144D4BD}">
      <dsp:nvSpPr>
        <dsp:cNvPr id="0" name=""/>
        <dsp:cNvSpPr/>
      </dsp:nvSpPr>
      <dsp:spPr>
        <a:xfrm>
          <a:off x="4595701" y="1157935"/>
          <a:ext cx="1487919" cy="76795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ΠΕΛΑΤΗΣ</a:t>
          </a:r>
          <a:endParaRPr lang="el-GR" sz="1800" kern="1200" dirty="0"/>
        </a:p>
      </dsp:txBody>
      <dsp:txXfrm>
        <a:off x="4595701" y="1157935"/>
        <a:ext cx="1487919" cy="76795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815F54-7DC1-41C0-82A9-B97EB79721C1}">
      <dsp:nvSpPr>
        <dsp:cNvPr id="0" name=""/>
        <dsp:cNvSpPr/>
      </dsp:nvSpPr>
      <dsp:spPr>
        <a:xfrm>
          <a:off x="1434712" y="625086"/>
          <a:ext cx="1439838" cy="7999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ΤΡΑΠΕΖΑ</a:t>
          </a:r>
          <a:endParaRPr lang="el-GR" sz="1800" kern="1200" dirty="0"/>
        </a:p>
      </dsp:txBody>
      <dsp:txXfrm>
        <a:off x="1434712" y="625086"/>
        <a:ext cx="1439838" cy="799910"/>
      </dsp:txXfrm>
    </dsp:sp>
    <dsp:sp modelId="{7975F059-078C-44E4-88AA-DCDF61E57298}">
      <dsp:nvSpPr>
        <dsp:cNvPr id="0" name=""/>
        <dsp:cNvSpPr/>
      </dsp:nvSpPr>
      <dsp:spPr>
        <a:xfrm>
          <a:off x="3017530" y="845061"/>
          <a:ext cx="857877" cy="359959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l-GR" sz="1500" kern="1200"/>
        </a:p>
      </dsp:txBody>
      <dsp:txXfrm>
        <a:off x="3017530" y="845061"/>
        <a:ext cx="857877" cy="359959"/>
      </dsp:txXfrm>
    </dsp:sp>
    <dsp:sp modelId="{5685E1DE-57BE-42A8-9990-CF6C6144D4BD}">
      <dsp:nvSpPr>
        <dsp:cNvPr id="0" name=""/>
        <dsp:cNvSpPr/>
      </dsp:nvSpPr>
      <dsp:spPr>
        <a:xfrm>
          <a:off x="4018387" y="625086"/>
          <a:ext cx="1439838" cy="79991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4681519"/>
                <a:satOff val="-5839"/>
                <a:lumOff val="1373"/>
                <a:alphaOff val="0"/>
                <a:shade val="51000"/>
                <a:satMod val="130000"/>
              </a:schemeClr>
            </a:gs>
            <a:gs pos="80000">
              <a:schemeClr val="accent2">
                <a:hueOff val="4681519"/>
                <a:satOff val="-5839"/>
                <a:lumOff val="1373"/>
                <a:alphaOff val="0"/>
                <a:shade val="93000"/>
                <a:satMod val="130000"/>
              </a:schemeClr>
            </a:gs>
            <a:gs pos="100000">
              <a:schemeClr val="accent2">
                <a:hueOff val="4681519"/>
                <a:satOff val="-5839"/>
                <a:lumOff val="1373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kern="1200" dirty="0" smtClean="0"/>
            <a:t>ΠΕΛΑΤΗΣ</a:t>
          </a:r>
          <a:endParaRPr lang="el-GR" sz="1800" kern="1200" dirty="0"/>
        </a:p>
      </dsp:txBody>
      <dsp:txXfrm>
        <a:off x="4018387" y="625086"/>
        <a:ext cx="1439838" cy="799910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5825FF-159C-4D96-B30B-7BA6796F7850}">
      <dsp:nvSpPr>
        <dsp:cNvPr id="0" name=""/>
        <dsp:cNvSpPr/>
      </dsp:nvSpPr>
      <dsp:spPr>
        <a:xfrm rot="5400000">
          <a:off x="4957347" y="-2562335"/>
          <a:ext cx="926525" cy="6412090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6000" tIns="123825" rIns="3600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000" kern="1200" baseline="0" dirty="0" smtClean="0">
              <a:latin typeface="+mn-lt"/>
            </a:rPr>
            <a:t>Πελάτης μεγαλύτερης ηλικίας, χαμηλότερης κοινωνικοοικονομικής τάξης και χαμηλότερης μόρφωσης. Μικρή εξοικείωση με νέες τεχνολογίες.</a:t>
          </a:r>
          <a:endParaRPr lang="el-GR" sz="2000" kern="1200" baseline="0" dirty="0">
            <a:latin typeface="+mn-lt"/>
          </a:endParaRPr>
        </a:p>
      </dsp:txBody>
      <dsp:txXfrm rot="5400000">
        <a:off x="4957347" y="-2562335"/>
        <a:ext cx="926525" cy="6412090"/>
      </dsp:txXfrm>
    </dsp:sp>
    <dsp:sp modelId="{DD83F99E-F535-45B8-A6AF-BAF3C8EF464B}">
      <dsp:nvSpPr>
        <dsp:cNvPr id="0" name=""/>
        <dsp:cNvSpPr/>
      </dsp:nvSpPr>
      <dsp:spPr>
        <a:xfrm>
          <a:off x="71459" y="35813"/>
          <a:ext cx="2333090" cy="1185082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b="0" kern="1200" dirty="0" smtClean="0"/>
            <a:t>ΚΑΤΑΣΤΗΜΑ</a:t>
          </a:r>
          <a:endParaRPr lang="el-GR" sz="2000" b="0" kern="1200" dirty="0"/>
        </a:p>
      </dsp:txBody>
      <dsp:txXfrm>
        <a:off x="71459" y="35813"/>
        <a:ext cx="2333090" cy="1185082"/>
      </dsp:txXfrm>
    </dsp:sp>
    <dsp:sp modelId="{319E10C1-6057-4BA8-A2D9-CA232D124CA1}">
      <dsp:nvSpPr>
        <dsp:cNvPr id="0" name=""/>
        <dsp:cNvSpPr/>
      </dsp:nvSpPr>
      <dsp:spPr>
        <a:xfrm rot="5400000">
          <a:off x="4877039" y="-1225418"/>
          <a:ext cx="801409" cy="6412090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000" kern="1200" baseline="0" dirty="0" smtClean="0">
              <a:latin typeface="+mn-lt"/>
            </a:rPr>
            <a:t>Πελάτης που θέλει να αυτοεξυπηρετείται, χωρίς να απομακρύνεται από το κατάστημα. Δεν είναι απαραίτητα τεχνολογικά ενήμερος.</a:t>
          </a:r>
          <a:endParaRPr lang="el-GR" sz="2000" kern="1200" dirty="0">
            <a:latin typeface="+mn-lt"/>
          </a:endParaRPr>
        </a:p>
      </dsp:txBody>
      <dsp:txXfrm rot="5400000">
        <a:off x="4877039" y="-1225418"/>
        <a:ext cx="801409" cy="6412090"/>
      </dsp:txXfrm>
    </dsp:sp>
    <dsp:sp modelId="{5B6521FE-83BD-46FF-8E08-262A4E6D17EF}">
      <dsp:nvSpPr>
        <dsp:cNvPr id="0" name=""/>
        <dsp:cNvSpPr/>
      </dsp:nvSpPr>
      <dsp:spPr>
        <a:xfrm>
          <a:off x="71459" y="1438655"/>
          <a:ext cx="2333090" cy="1121069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ΠΡΟΘΑΛΑΜΟΣ ΗΛΕΚΤΡΟΝΙΚΗΣ ΕΞΥΠΗΕΡΕΤΗΣΗΣ</a:t>
          </a:r>
          <a:endParaRPr lang="el-GR" sz="2000" kern="1200" dirty="0"/>
        </a:p>
      </dsp:txBody>
      <dsp:txXfrm>
        <a:off x="71459" y="1438655"/>
        <a:ext cx="2333090" cy="1121069"/>
      </dsp:txXfrm>
    </dsp:sp>
    <dsp:sp modelId="{C3011FF7-4698-43B0-B4B3-16775127E83C}">
      <dsp:nvSpPr>
        <dsp:cNvPr id="0" name=""/>
        <dsp:cNvSpPr/>
      </dsp:nvSpPr>
      <dsp:spPr>
        <a:xfrm rot="5400000">
          <a:off x="4829508" y="127666"/>
          <a:ext cx="896469" cy="6412090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000" kern="1200" baseline="0" dirty="0" smtClean="0">
              <a:latin typeface="+mn-lt"/>
            </a:rPr>
            <a:t>Πελάτης που θέλει να αυτοεξυπηρετείται, από απόσταση. Δεν είναι απαραίτητα τεχνολογικά ενήμερος.</a:t>
          </a:r>
          <a:endParaRPr lang="el-GR" sz="2000" kern="1200" dirty="0">
            <a:latin typeface="+mn-lt"/>
          </a:endParaRPr>
        </a:p>
      </dsp:txBody>
      <dsp:txXfrm rot="5400000">
        <a:off x="4829508" y="127666"/>
        <a:ext cx="896469" cy="6412090"/>
      </dsp:txXfrm>
    </dsp:sp>
    <dsp:sp modelId="{F555F88A-ECC5-4485-A33A-3372ED95F622}">
      <dsp:nvSpPr>
        <dsp:cNvPr id="0" name=""/>
        <dsp:cNvSpPr/>
      </dsp:nvSpPr>
      <dsp:spPr>
        <a:xfrm>
          <a:off x="71459" y="2805323"/>
          <a:ext cx="2333090" cy="1024832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PHONE BANKING</a:t>
          </a:r>
          <a:endParaRPr lang="el-GR" sz="2000" kern="1200" dirty="0"/>
        </a:p>
      </dsp:txBody>
      <dsp:txXfrm>
        <a:off x="71459" y="2805323"/>
        <a:ext cx="2333090" cy="1024832"/>
      </dsp:txXfrm>
    </dsp:sp>
    <dsp:sp modelId="{1370591E-4828-4E32-8CC3-455568402D3A}">
      <dsp:nvSpPr>
        <dsp:cNvPr id="0" name=""/>
        <dsp:cNvSpPr/>
      </dsp:nvSpPr>
      <dsp:spPr>
        <a:xfrm rot="5400000">
          <a:off x="4590688" y="1464744"/>
          <a:ext cx="1231244" cy="6412090"/>
        </a:xfrm>
        <a:prstGeom prst="round2SameRect">
          <a:avLst/>
        </a:prstGeom>
        <a:solidFill>
          <a:schemeClr val="bg2">
            <a:lumMod val="90000"/>
            <a:alpha val="9000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just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000" kern="1200" baseline="0" dirty="0" smtClean="0">
              <a:latin typeface="+mn-lt"/>
            </a:rPr>
            <a:t>Πελάτης μικρότερης ηλικίας, υψηλότερης κοινωνικοοικονομικής τάξης και υψηλότερου μορφωτικού επιπέδου. Μεγάλη εξοικείωση με νέες τεχνολογίες.</a:t>
          </a:r>
          <a:endParaRPr lang="el-GR" sz="2000" kern="1200" dirty="0">
            <a:latin typeface="+mn-lt"/>
          </a:endParaRPr>
        </a:p>
      </dsp:txBody>
      <dsp:txXfrm rot="5400000">
        <a:off x="4590688" y="1464744"/>
        <a:ext cx="1231244" cy="6412090"/>
      </dsp:txXfrm>
    </dsp:sp>
    <dsp:sp modelId="{AF8C76B4-3991-4B65-B93B-20112C4F770E}">
      <dsp:nvSpPr>
        <dsp:cNvPr id="0" name=""/>
        <dsp:cNvSpPr/>
      </dsp:nvSpPr>
      <dsp:spPr>
        <a:xfrm>
          <a:off x="71459" y="4144547"/>
          <a:ext cx="2333090" cy="1028638"/>
        </a:xfrm>
        <a:prstGeom prst="roundRect">
          <a:avLst/>
        </a:prstGeom>
        <a:solidFill>
          <a:schemeClr val="accent2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INTERNET BANKING</a:t>
          </a:r>
          <a:endParaRPr lang="el-GR" sz="2000" kern="1200" dirty="0"/>
        </a:p>
      </dsp:txBody>
      <dsp:txXfrm>
        <a:off x="71459" y="4144547"/>
        <a:ext cx="2333090" cy="1028638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771F85B-CC52-438C-9348-9863EC62DA59}">
      <dsp:nvSpPr>
        <dsp:cNvPr id="0" name=""/>
        <dsp:cNvSpPr/>
      </dsp:nvSpPr>
      <dsp:spPr>
        <a:xfrm rot="5400000">
          <a:off x="5188685" y="-1886669"/>
          <a:ext cx="1424202" cy="55536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800" kern="1200" dirty="0" smtClean="0"/>
            <a:t>Αποτελούν μέσα πληρωμής.</a:t>
          </a:r>
          <a:endParaRPr lang="el-GR" sz="1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l-GR" sz="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800" kern="1200" dirty="0" smtClean="0"/>
            <a:t>Αποτελούν μέσα καταναλωτικής πίστης.</a:t>
          </a:r>
          <a:endParaRPr lang="el-GR" sz="1800" kern="1200" dirty="0"/>
        </a:p>
        <a:p>
          <a:pPr marL="57150" lvl="1" indent="-57150" algn="l" defTabSz="3556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el-GR" sz="800" kern="1200" dirty="0"/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1800" kern="1200" dirty="0" smtClean="0"/>
            <a:t>Αποτελούν εγγύηση του εκδότη προς τις συμβεβλημένες επιχ/σεις.</a:t>
          </a:r>
          <a:endParaRPr lang="el-GR" sz="1800" kern="1200" dirty="0"/>
        </a:p>
      </dsp:txBody>
      <dsp:txXfrm rot="5400000">
        <a:off x="5188685" y="-1886669"/>
        <a:ext cx="1424202" cy="5553681"/>
      </dsp:txXfrm>
    </dsp:sp>
    <dsp:sp modelId="{3511E90D-4E6C-4548-AED9-E08FE638A6F0}">
      <dsp:nvSpPr>
        <dsp:cNvPr id="0" name=""/>
        <dsp:cNvSpPr/>
      </dsp:nvSpPr>
      <dsp:spPr>
        <a:xfrm>
          <a:off x="0" y="44"/>
          <a:ext cx="3123946" cy="17802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ΠΙΣΤΩΤΙΚΕΣ ΚΑΡΤΕΣ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ΧΡΕΩΣΤΙΚΕΣ ΚΑΡΤΕΣ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ΕΞΥΠΝΕΣ ΚΑΡΤΕΣ</a:t>
          </a:r>
          <a:endParaRPr lang="el-GR" sz="2000" kern="1200" dirty="0"/>
        </a:p>
      </dsp:txBody>
      <dsp:txXfrm>
        <a:off x="0" y="44"/>
        <a:ext cx="3123946" cy="1780253"/>
      </dsp:txXfrm>
    </dsp:sp>
    <dsp:sp modelId="{7527DC3D-D525-44E3-AB94-DEC84F6CCB72}">
      <dsp:nvSpPr>
        <dsp:cNvPr id="0" name=""/>
        <dsp:cNvSpPr/>
      </dsp:nvSpPr>
      <dsp:spPr>
        <a:xfrm rot="5400000">
          <a:off x="5188685" y="-17404"/>
          <a:ext cx="1424202" cy="5553681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l-GR" sz="2000" kern="1200" dirty="0" smtClean="0"/>
            <a:t>Αποστολή και λήψη χρηματικών εμβασμάτων</a:t>
          </a:r>
          <a:endParaRPr lang="el-GR" sz="2000" kern="1200" dirty="0"/>
        </a:p>
      </dsp:txBody>
      <dsp:txXfrm rot="5400000">
        <a:off x="5188685" y="-17404"/>
        <a:ext cx="1424202" cy="5553681"/>
      </dsp:txXfrm>
    </dsp:sp>
    <dsp:sp modelId="{32D0BB1F-E7BC-4199-BF1F-1C780722B869}">
      <dsp:nvSpPr>
        <dsp:cNvPr id="0" name=""/>
        <dsp:cNvSpPr/>
      </dsp:nvSpPr>
      <dsp:spPr>
        <a:xfrm>
          <a:off x="0" y="1792225"/>
          <a:ext cx="3123946" cy="17802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2000" kern="1200" dirty="0" smtClean="0"/>
            <a:t>ΕΤΑΙΡΕΙΕΣ ΗΛΕΚΤΡΟΝΙΚΗΣ ΜΕΤΑΦΟΡΑΣ ΧΡΗΜΑΤΩΝ 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l-GR" sz="1800" i="1" kern="1200" dirty="0" smtClean="0"/>
            <a:t>(</a:t>
          </a:r>
          <a:r>
            <a:rPr lang="en-US" sz="1800" i="1" kern="1200" dirty="0" smtClean="0"/>
            <a:t>WESTERN UNION, PAY-PAL</a:t>
          </a:r>
          <a:r>
            <a:rPr lang="el-GR" sz="1800" i="1" kern="1200" dirty="0" smtClean="0"/>
            <a:t>)</a:t>
          </a:r>
          <a:endParaRPr lang="el-GR" sz="1800" i="1" kern="1200" dirty="0"/>
        </a:p>
      </dsp:txBody>
      <dsp:txXfrm>
        <a:off x="0" y="1792225"/>
        <a:ext cx="3123946" cy="178025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FF4C1A6-C8BF-41F6-AA29-9CF890AD2E32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A20FEA-9FC3-42D9-B8CC-E3891A1A21E3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21697C8-6439-4F63-BEC4-9F1A7803F53A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310AB55-11AA-4560-8197-CC92195A4B54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07100DC-6A29-474A-9F74-AC41335C9B3F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83090F7-B799-41BE-9202-5405778F812A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2BC1886-7A00-4DB7-A894-5F34B0279989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C636AE1-4DFE-4E2C-B3B1-A5456F8E8BC9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5B93BB2-16E3-4AD1-A7E3-9AD3CFE09FE3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93C95FF-3C4E-4D50-BEC5-7580EF6F2D9E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33C85B-D60C-4AAD-A54C-B3594D8BF88D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B8568C-CFD9-438A-A5B2-FA31544C000C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CC59C-2177-497C-9A70-C96981EB057D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E3361B8-E484-4FB3-9B8D-1A4A65A79104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5B3ED4-F710-4338-A827-4C5823835711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72013DD-1D8F-44D5-925D-604E9E4D3F21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AF2987-E71F-4660-9133-8B5226C91185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4BA75F8-0679-46BD-846F-3FC1476C41C2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3AC2397-3E50-4CFC-8A8E-52221AAA3A10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0758478-60FD-49DF-A1DC-935B77D14F7E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E8CB340-BF32-411D-8EA4-9AF7366AC967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D87E517-CDFF-42EC-A126-0EC69C12B0D3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845A918-58F1-4740-BE92-41F8C732E16D}" type="datetimeFigureOut">
              <a:rPr lang="el-GR" smtClean="0"/>
              <a:pPr>
                <a:defRPr/>
              </a:pPr>
              <a:t>3/3/2016</a:t>
            </a:fld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D6FFF9BA-98C3-4D45-AA36-D7ABE64DCC41}" type="slidenum">
              <a:rPr lang="el-GR" smtClean="0"/>
              <a:pPr>
                <a:defRPr/>
              </a:pPr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500063" y="3886200"/>
            <a:ext cx="7272337" cy="17526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el-GR" dirty="0" smtClean="0"/>
          </a:p>
          <a:p>
            <a:pPr>
              <a:defRPr/>
            </a:pPr>
            <a:endParaRPr lang="el-GR" dirty="0" smtClean="0"/>
          </a:p>
          <a:p>
            <a:pPr algn="l">
              <a:defRPr/>
            </a:pP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MSc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Τραπεζική &amp; Χρηματοοικονομική</a:t>
            </a:r>
          </a:p>
          <a:p>
            <a:pPr algn="l">
              <a:defRPr/>
            </a:pPr>
            <a:r>
              <a:rPr lang="el-GR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Δρ. Ανδρονίκη </a:t>
            </a:r>
            <a:r>
              <a:rPr lang="el-G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Καταραχιά</a:t>
            </a:r>
            <a:endParaRPr lang="el-GR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defRPr/>
            </a:pPr>
            <a:endParaRPr lang="el-GR" sz="2000" dirty="0"/>
          </a:p>
        </p:txBody>
      </p:sp>
      <p:sp>
        <p:nvSpPr>
          <p:cNvPr id="4" name="2 - Υπότιτλος"/>
          <p:cNvSpPr txBox="1">
            <a:spLocks/>
          </p:cNvSpPr>
          <p:nvPr/>
        </p:nvSpPr>
        <p:spPr bwMode="auto">
          <a:xfrm>
            <a:off x="357188" y="214313"/>
            <a:ext cx="8215312" cy="1500187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endParaRPr lang="el-GR" sz="3200" kern="0" dirty="0">
              <a:latin typeface="+mn-lt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l-GR" sz="2800" b="1" kern="0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ΤΡΑΠΕΖΙΚΟ ΜΑΡΚΕΤΙΝΓΚ &amp; ΧΡΗΜΑΤΟΟΙΚΟΝΟΜΙΚΗ ΣΥΜΠΕΡΙΦΟΡΑ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4375" y="2714625"/>
            <a:ext cx="7772400" cy="1470025"/>
          </a:xfrm>
          <a:gradFill flip="none" rotWithShape="1">
            <a:gsLst>
              <a:gs pos="0">
                <a:schemeClr val="bg2">
                  <a:lumMod val="75000"/>
                  <a:shade val="30000"/>
                  <a:satMod val="115000"/>
                </a:schemeClr>
              </a:gs>
              <a:gs pos="50000">
                <a:schemeClr val="bg2">
                  <a:lumMod val="75000"/>
                  <a:shade val="67500"/>
                  <a:satMod val="115000"/>
                </a:schemeClr>
              </a:gs>
              <a:gs pos="100000">
                <a:schemeClr val="bg2">
                  <a:lumMod val="75000"/>
                  <a:shade val="100000"/>
                  <a:satMod val="115000"/>
                </a:schemeClr>
              </a:gs>
            </a:gsLst>
            <a:lin ang="5400000" scaled="1"/>
            <a:tileRect/>
          </a:gradFill>
        </p:spPr>
        <p:txBody>
          <a:bodyPr>
            <a:normAutofit/>
          </a:bodyPr>
          <a:lstStyle/>
          <a:p>
            <a:pPr>
              <a:defRPr/>
            </a:pPr>
            <a:r>
              <a:rPr lang="el-GR" sz="2800" b="1" dirty="0" smtClean="0">
                <a:solidFill>
                  <a:srgbClr val="C00000"/>
                </a:solidFill>
              </a:rPr>
              <a:t>ΔΙΚΤΥΟ ΠΩΛΗΣΕΩΝ ΚΑΙ ΔΙΑΝΟΜΗΣ ΤΩΝ ΧΡΗΜΑΤΟΠΙΣΤΩΤΙΚΩΝ ΠΡΟΙΟΝΤΩΝ ΚΑΙ ΥΠΗΡΕΣΙΩΝ</a:t>
            </a:r>
            <a:endParaRPr lang="el-GR" sz="2800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ΔΙΑΔΙΚΑΣΙΑ ΕΠΙΛΟΓΗΣ ΤΟΠΟΥ ΕΓΚΑΤΑΣΤΑΣΗΣ ΝΕΟΥ ΤΡΑΠΕΖΙΚΟΥ ΚΑΤΑΣΤΗΜΑΤΟΣ </a:t>
            </a:r>
            <a:r>
              <a:rPr lang="el-GR" sz="2400" dirty="0" smtClean="0">
                <a:solidFill>
                  <a:srgbClr val="000000"/>
                </a:solidFill>
              </a:rPr>
              <a:t>(</a:t>
            </a:r>
            <a:r>
              <a:rPr lang="el-GR" sz="2400" dirty="0" err="1" smtClean="0">
                <a:solidFill>
                  <a:srgbClr val="000000"/>
                </a:solidFill>
              </a:rPr>
              <a:t>συνεχ</a:t>
            </a:r>
            <a:r>
              <a:rPr lang="el-GR" sz="2400" dirty="0" smtClean="0">
                <a:solidFill>
                  <a:srgbClr val="000000"/>
                </a:solidFill>
              </a:rPr>
              <a:t>.)</a:t>
            </a:r>
            <a:endParaRPr lang="el-GR" sz="2400" dirty="0" smtClean="0"/>
          </a:p>
        </p:txBody>
      </p:sp>
      <p:sp>
        <p:nvSpPr>
          <p:cNvPr id="1229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714348" y="1643063"/>
            <a:ext cx="7858180" cy="521493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l-GR" sz="2400" b="1" u="sng" dirty="0" smtClean="0">
                <a:solidFill>
                  <a:srgbClr val="FF0000"/>
                </a:solidFill>
              </a:rPr>
              <a:t>Δ</a:t>
            </a:r>
            <a:r>
              <a:rPr lang="el-GR" sz="2000" b="1" u="sng" dirty="0" smtClean="0">
                <a:solidFill>
                  <a:srgbClr val="FF0000"/>
                </a:solidFill>
              </a:rPr>
              <a:t>. Οικονομική ανάλυση κάθε εναλλακτικής λύσης</a:t>
            </a:r>
            <a:r>
              <a:rPr lang="el-GR" sz="2000" dirty="0" smtClean="0">
                <a:solidFill>
                  <a:srgbClr val="FF0000"/>
                </a:solidFill>
              </a:rPr>
              <a:t>, </a:t>
            </a:r>
            <a:r>
              <a:rPr lang="el-GR" sz="2000" dirty="0" smtClean="0">
                <a:solidFill>
                  <a:srgbClr val="000000"/>
                </a:solidFill>
              </a:rPr>
              <a:t>(μελέτη σκοπιμότητας με την μέθοδο της καθαρής παρούσας αξίας.)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4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400" b="1" u="sng" dirty="0" smtClean="0">
                <a:solidFill>
                  <a:srgbClr val="FF0000"/>
                </a:solidFill>
              </a:rPr>
              <a:t>Ε</a:t>
            </a:r>
            <a:r>
              <a:rPr lang="el-GR" sz="2000" b="1" u="sng" dirty="0" smtClean="0">
                <a:solidFill>
                  <a:srgbClr val="FF0000"/>
                </a:solidFill>
              </a:rPr>
              <a:t>. Επιλογή θέσης και κτιρίου για αγορά ή ενοικίαση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3600" b="1" u="sng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000" b="1" u="sng" dirty="0" smtClean="0">
                <a:solidFill>
                  <a:srgbClr val="FF0000"/>
                </a:solidFill>
              </a:rPr>
              <a:t>ΣΤ. Χωροταξική διαρρύθμιση του εσωτερικού του καταστήματος </a:t>
            </a:r>
            <a:r>
              <a:rPr lang="el-GR" sz="2000" dirty="0" smtClean="0">
                <a:solidFill>
                  <a:srgbClr val="000000"/>
                </a:solidFill>
              </a:rPr>
              <a:t>(εργονομία, </a:t>
            </a:r>
            <a:r>
              <a:rPr lang="el-GR" sz="2000" dirty="0" err="1" smtClean="0">
                <a:solidFill>
                  <a:srgbClr val="000000"/>
                </a:solidFill>
              </a:rPr>
              <a:t>διακόσμιση</a:t>
            </a:r>
            <a:r>
              <a:rPr lang="el-GR" sz="2000" dirty="0" smtClean="0">
                <a:solidFill>
                  <a:srgbClr val="000000"/>
                </a:solidFill>
              </a:rPr>
              <a:t> κ.α.)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364331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400" b="1" smtClean="0">
                <a:latin typeface="Arial" charset="0"/>
              </a:rPr>
              <a:t>ΕΝΑΛΛΑΚΤΙΚΑ ΔΙΚΤΥΑ ΕΞΥΠΗΡΕΤΗΣΗΣ</a:t>
            </a:r>
          </a:p>
        </p:txBody>
      </p:sp>
      <p:sp>
        <p:nvSpPr>
          <p:cNvPr id="13315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4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3 - Στρογγυλεμένο ορθογώνιο"/>
          <p:cNvSpPr/>
          <p:nvPr/>
        </p:nvSpPr>
        <p:spPr>
          <a:xfrm>
            <a:off x="428596" y="3857628"/>
            <a:ext cx="3571900" cy="928694"/>
          </a:xfrm>
          <a:prstGeom prst="round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l-GR" b="1" dirty="0">
                <a:solidFill>
                  <a:srgbClr val="000000"/>
                </a:solidFill>
                <a:latin typeface="Arial" charset="0"/>
              </a:rPr>
              <a:t>ΔΙΚΤΥΑ ΗΛΕΚΤΡΟΝΙΚΗΣ ΑΥΤΟΕΞΥΠΗΡΕΤΗΣΗΣ</a:t>
            </a:r>
            <a:endParaRPr lang="el-GR" dirty="0"/>
          </a:p>
        </p:txBody>
      </p:sp>
      <p:sp>
        <p:nvSpPr>
          <p:cNvPr id="5" name="4 - Στρογγυλεμένο ορθογώνιο"/>
          <p:cNvSpPr/>
          <p:nvPr/>
        </p:nvSpPr>
        <p:spPr>
          <a:xfrm>
            <a:off x="4786314" y="3857628"/>
            <a:ext cx="3643338" cy="928694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l-GR" b="1" dirty="0">
                <a:solidFill>
                  <a:srgbClr val="000000"/>
                </a:solidFill>
                <a:latin typeface="Arial" charset="0"/>
              </a:rPr>
              <a:t>ΕΝΑΛΛΑΚΤΙΚΑ ΔΙΚΤΥΑ ΤΗΛΕΞΥΠΗΡΕΤΗΣΗΣ</a:t>
            </a:r>
            <a:endParaRPr lang="el-GR" dirty="0"/>
          </a:p>
        </p:txBody>
      </p:sp>
      <p:sp>
        <p:nvSpPr>
          <p:cNvPr id="8" name="7 - Βέλος προς τα κάτω"/>
          <p:cNvSpPr/>
          <p:nvPr/>
        </p:nvSpPr>
        <p:spPr>
          <a:xfrm rot="1776831">
            <a:off x="2232025" y="2482850"/>
            <a:ext cx="500063" cy="1071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9" name="8 - Βέλος προς τα κάτω"/>
          <p:cNvSpPr/>
          <p:nvPr/>
        </p:nvSpPr>
        <p:spPr>
          <a:xfrm rot="19911397">
            <a:off x="6010275" y="2482850"/>
            <a:ext cx="500063" cy="1071563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ΔΙΚΤΥΑ ΗΛΕΚΤΡΟΝΙΚΗΣ ΑΥΤΟΕΞΥΠΗΡΕΤΗΣΗΣ</a:t>
            </a:r>
            <a:endParaRPr lang="el-GR" sz="2400" dirty="0" smtClean="0"/>
          </a:p>
        </p:txBody>
      </p:sp>
      <p:sp>
        <p:nvSpPr>
          <p:cNvPr id="14339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95536" y="981075"/>
            <a:ext cx="8352928" cy="5876925"/>
          </a:xfrm>
        </p:spPr>
        <p:txBody>
          <a:bodyPr/>
          <a:lstStyle/>
          <a:p>
            <a:pPr marL="0" indent="0" eaLnBrk="1" hangingPunct="1">
              <a:buBlip>
                <a:blip r:embed="rId2"/>
              </a:buBlip>
            </a:pPr>
            <a:endParaRPr lang="el-GR" sz="24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  </a:t>
            </a:r>
            <a:r>
              <a:rPr lang="el-GR" sz="2000" dirty="0" smtClean="0">
                <a:solidFill>
                  <a:srgbClr val="000000"/>
                </a:solidFill>
              </a:rPr>
              <a:t>Αυτόματες Ταμειολογιστικές Μηχανές (</a:t>
            </a:r>
            <a:r>
              <a:rPr lang="en-US" sz="2000" dirty="0" smtClean="0">
                <a:solidFill>
                  <a:srgbClr val="000000"/>
                </a:solidFill>
              </a:rPr>
              <a:t>ATMs</a:t>
            </a:r>
            <a:r>
              <a:rPr lang="el-GR" sz="2000" dirty="0" smtClean="0">
                <a:solidFill>
                  <a:srgbClr val="000000"/>
                </a:solidFill>
              </a:rPr>
              <a:t>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  </a:t>
            </a:r>
            <a:r>
              <a:rPr lang="el-GR" sz="2000" dirty="0" smtClean="0">
                <a:solidFill>
                  <a:srgbClr val="000000"/>
                </a:solidFill>
              </a:rPr>
              <a:t>Τερματικά συναλλαγών χωρίς μετρητά (</a:t>
            </a:r>
            <a:r>
              <a:rPr lang="en-US" sz="2000" dirty="0" smtClean="0">
                <a:solidFill>
                  <a:srgbClr val="000000"/>
                </a:solidFill>
              </a:rPr>
              <a:t>non cash terminals</a:t>
            </a:r>
            <a:r>
              <a:rPr lang="el-GR" sz="2000" dirty="0" smtClean="0">
                <a:solidFill>
                  <a:srgbClr val="000000"/>
                </a:solidFill>
              </a:rPr>
              <a:t>)</a:t>
            </a:r>
            <a:r>
              <a:rPr lang="en-US" sz="2000" dirty="0" smtClean="0">
                <a:solidFill>
                  <a:srgbClr val="000000"/>
                </a:solidFill>
              </a:rPr>
              <a:t>:</a:t>
            </a:r>
            <a:r>
              <a:rPr lang="el-GR" sz="2000" dirty="0" smtClean="0">
                <a:solidFill>
                  <a:srgbClr val="000000"/>
                </a:solidFill>
              </a:rPr>
              <a:t>μεταφορές 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l-GR" sz="2000" dirty="0" smtClean="0">
                <a:solidFill>
                  <a:srgbClr val="000000"/>
                </a:solidFill>
              </a:rPr>
              <a:t>ποσών, πληρωμές λογαριασμών και ενημέρωση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  </a:t>
            </a:r>
            <a:r>
              <a:rPr lang="el-GR" sz="2000" dirty="0" smtClean="0">
                <a:solidFill>
                  <a:srgbClr val="000000"/>
                </a:solidFill>
              </a:rPr>
              <a:t>Αυτοματοποιημένες πληρωμές μέσω αναγνωστών χαρτονομισμάτων </a:t>
            </a:r>
            <a:r>
              <a:rPr lang="en-US" sz="2000" dirty="0" smtClean="0">
                <a:solidFill>
                  <a:srgbClr val="000000"/>
                </a:solidFill>
              </a:rPr>
              <a:t>(automated payment centers - Cash readers)</a:t>
            </a:r>
            <a:r>
              <a:rPr lang="el-GR" sz="2000" dirty="0" smtClean="0">
                <a:solidFill>
                  <a:srgbClr val="000000"/>
                </a:solidFill>
              </a:rPr>
              <a:t>: 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  </a:t>
            </a:r>
            <a:r>
              <a:rPr lang="el-GR" sz="2000" dirty="0" smtClean="0">
                <a:solidFill>
                  <a:srgbClr val="000000"/>
                </a:solidFill>
              </a:rPr>
              <a:t>Μηχανήματα πληροφόρησης με πολυμέσα (</a:t>
            </a:r>
            <a:r>
              <a:rPr lang="en-US" sz="2000" dirty="0" err="1" smtClean="0">
                <a:solidFill>
                  <a:srgbClr val="000000"/>
                </a:solidFill>
              </a:rPr>
              <a:t>Infokiosks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l-GR" sz="2000" dirty="0" smtClean="0">
                <a:solidFill>
                  <a:srgbClr val="000000"/>
                </a:solidFill>
              </a:rPr>
              <a:t>ή </a:t>
            </a:r>
            <a:r>
              <a:rPr lang="en-US" sz="2000" dirty="0" smtClean="0">
                <a:solidFill>
                  <a:srgbClr val="000000"/>
                </a:solidFill>
              </a:rPr>
              <a:t>Interactive Terminals</a:t>
            </a:r>
            <a:r>
              <a:rPr lang="el-GR" sz="2000" dirty="0" smtClean="0">
                <a:solidFill>
                  <a:srgbClr val="000000"/>
                </a:solidFill>
              </a:rPr>
              <a:t>):πληροφορίες για την τράπεζα και τα προϊόντα/υπηρεσίες της.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000000"/>
                </a:solidFill>
              </a:rPr>
              <a:t>  </a:t>
            </a:r>
            <a:r>
              <a:rPr lang="el-GR" sz="2000" dirty="0" smtClean="0">
                <a:solidFill>
                  <a:srgbClr val="000000"/>
                </a:solidFill>
              </a:rPr>
              <a:t>Εκτυπωτές ιστορικού του λογαριασμού (</a:t>
            </a:r>
            <a:r>
              <a:rPr lang="en-US" sz="2000" dirty="0" smtClean="0">
                <a:solidFill>
                  <a:srgbClr val="000000"/>
                </a:solidFill>
              </a:rPr>
              <a:t>statement printer</a:t>
            </a:r>
            <a:r>
              <a:rPr lang="el-GR" sz="2000" dirty="0" smtClean="0">
                <a:solidFill>
                  <a:srgbClr val="000000"/>
                </a:solidFill>
              </a:rPr>
              <a:t>):εκτύπωση κίνησης πάνω από τις 10 συναλλαγές του ΑΤΜ.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ΠΛΕΟΝΕΚΤΗΜΑΤΑ ΔΙΚΤΥΩΝ ΗΛΕΚΤΡΟΝΙΚΗΣ ΑΥΤΟΕΞΥΠΗΡΕΤΗΣΗΣ</a:t>
            </a:r>
            <a:endParaRPr lang="el-GR" sz="2400" dirty="0" smtClean="0"/>
          </a:p>
        </p:txBody>
      </p:sp>
      <p:sp>
        <p:nvSpPr>
          <p:cNvPr id="15363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23528" y="1285875"/>
            <a:ext cx="8424936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16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Εξυπηρέτηση 24 ώρες, 7 ημέρες την εβδομάδα.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Αποσυμφόρηση των συναλλαγών στα ταμεία=&gt; μείωση λειτουργικού κόστους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Απαλλαγή λοιπών εργαζόμενων από ερωτήσεις ρουτίνας, που μπορούν να απαντηθούν από τα </a:t>
            </a:r>
            <a:r>
              <a:rPr lang="en-US" sz="2000" dirty="0" err="1" smtClean="0">
                <a:solidFill>
                  <a:srgbClr val="000000"/>
                </a:solidFill>
              </a:rPr>
              <a:t>infokiosks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Ο πελάτης εξυπηρετείται άμεσα και γρήγορα, ελέγχοντας ο ίδιος την διαδικασία της συναλλαγής.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Προσφέρεται ανταγωνιστικό πλεονέκτημα στην τράπεζα που πρωτοπορεί ή αποφεύγεται ανταγωνιστικό μειονέκτημα στη βραδυπορούσα.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Παρέχεται μεγαλύτερη ασφάλεια και διακριτικότητα (</a:t>
            </a:r>
            <a:r>
              <a:rPr lang="el-GR" sz="2000" b="1" i="1" dirty="0" smtClean="0">
                <a:solidFill>
                  <a:srgbClr val="000000"/>
                </a:solidFill>
              </a:rPr>
              <a:t>για τον ηλεκτρονικό προθάλαμο</a:t>
            </a:r>
            <a:r>
              <a:rPr lang="el-GR" sz="2000" dirty="0" smtClean="0">
                <a:solidFill>
                  <a:srgbClr val="000000"/>
                </a:solidFill>
              </a:rPr>
              <a:t>)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Ο ΗΛΕΚΤΡΟΝΙΚΟΣ ΠΡΟΘΑΛΑΜΟΣ ΑΠΕΥΘΥΝΕΤΑΙ ΣΤΟΝ ΠΕΛΑΤΗ</a:t>
            </a:r>
            <a:endParaRPr lang="el-GR" sz="2400" dirty="0" smtClean="0"/>
          </a:p>
        </p:txBody>
      </p:sp>
      <p:sp>
        <p:nvSpPr>
          <p:cNvPr id="16387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539552" y="981075"/>
            <a:ext cx="7920880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36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r>
              <a:rPr lang="el-GR" sz="2000" dirty="0" smtClean="0">
                <a:solidFill>
                  <a:srgbClr val="000000"/>
                </a:solidFill>
              </a:rPr>
              <a:t>Που δίνει βαρύτητα στην ταχύτητα της εξυπηρέτησης, θεωρώντας υποβάθμιση του την απώλεια πολύτιμου χρόνου στις ουρές.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endParaRPr lang="el-GR" sz="16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r>
              <a:rPr lang="el-GR" sz="2000" dirty="0" smtClean="0">
                <a:solidFill>
                  <a:srgbClr val="000000"/>
                </a:solidFill>
              </a:rPr>
              <a:t>Που δεν εξυπηρετείται από το ωράριο των τραπεζών.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r>
              <a:rPr lang="el-GR" sz="2000" dirty="0" smtClean="0">
                <a:solidFill>
                  <a:srgbClr val="000000"/>
                </a:solidFill>
              </a:rPr>
              <a:t>Που θέλει να αισθάνεται ότι έχει την αυτονομία του και ελέγχει μονός του τις διαδικασίες των συναλλαγών του.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endParaRPr lang="el-GR" sz="16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r>
              <a:rPr lang="el-GR" sz="2000" dirty="0" smtClean="0">
                <a:solidFill>
                  <a:srgbClr val="000000"/>
                </a:solidFill>
              </a:rPr>
              <a:t>Που δεν είναι απαραίτητα εξοικειωμένος με τις τεχνολογίες της </a:t>
            </a:r>
            <a:r>
              <a:rPr lang="el-GR" sz="2000" dirty="0" err="1" smtClean="0">
                <a:solidFill>
                  <a:srgbClr val="000000"/>
                </a:solidFill>
              </a:rPr>
              <a:t>τηλεξυπηρέτησης</a:t>
            </a:r>
            <a:r>
              <a:rPr lang="el-GR" sz="2000" dirty="0" smtClean="0">
                <a:solidFill>
                  <a:srgbClr val="000000"/>
                </a:solidFill>
              </a:rPr>
              <a:t>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endParaRPr lang="el-GR" sz="16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ü"/>
            </a:pPr>
            <a:r>
              <a:rPr lang="el-GR" sz="2000" dirty="0" smtClean="0">
                <a:solidFill>
                  <a:srgbClr val="000000"/>
                </a:solidFill>
              </a:rPr>
              <a:t>Που θέλει την ευκολία και την άνεση της αυτοεξυπηρέτησης χωρίς να απομακρύνεται από το κατάστημα.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ΕΝΑΛΛΑΚΤΙΚΑ ΔΙΚΤΥΑ ΤΗΛΕΞΥΠΗΡΕΤΗΣΗΣ (</a:t>
            </a:r>
            <a:r>
              <a:rPr lang="en-US" sz="2800" b="1" dirty="0" smtClean="0">
                <a:solidFill>
                  <a:srgbClr val="000000"/>
                </a:solidFill>
              </a:rPr>
              <a:t>Remote Banking</a:t>
            </a:r>
            <a:r>
              <a:rPr lang="el-GR" sz="2800" b="1" dirty="0" smtClean="0">
                <a:solidFill>
                  <a:srgbClr val="000000"/>
                </a:solidFill>
              </a:rPr>
              <a:t>)</a:t>
            </a:r>
            <a:endParaRPr lang="el-GR" sz="2400" dirty="0" smtClean="0"/>
          </a:p>
        </p:txBody>
      </p:sp>
      <p:sp>
        <p:nvSpPr>
          <p:cNvPr id="1741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1285875"/>
            <a:ext cx="9144000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66CC"/>
                </a:solidFill>
                <a:latin typeface="Arial" charset="0"/>
              </a:rPr>
              <a:t>On line Banking</a:t>
            </a:r>
            <a:r>
              <a:rPr lang="en-US" sz="2000" dirty="0" smtClean="0">
                <a:solidFill>
                  <a:srgbClr val="FF66CC"/>
                </a:solidFill>
                <a:latin typeface="Arial" charset="0"/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(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Home Office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 ή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 PC Banking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)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       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κυρίως επιχειρήσεις</a:t>
            </a:r>
            <a:endParaRPr lang="en-US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8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66CC"/>
                </a:solidFill>
                <a:latin typeface="Arial" charset="0"/>
              </a:rPr>
              <a:t>Internet Banking</a:t>
            </a:r>
            <a:r>
              <a:rPr lang="el-GR" sz="2000" dirty="0" smtClean="0">
                <a:solidFill>
                  <a:srgbClr val="FF66CC"/>
                </a:solidFill>
                <a:latin typeface="Arial" charset="0"/>
              </a:rPr>
              <a:t>         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κυρίως ιδιώτες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28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b="1" dirty="0" smtClean="0">
                <a:solidFill>
                  <a:srgbClr val="FF66CC"/>
                </a:solidFill>
                <a:latin typeface="Arial" charset="0"/>
              </a:rPr>
              <a:t>Phone Banking</a:t>
            </a:r>
            <a:r>
              <a:rPr lang="el-GR" sz="2000" b="1" dirty="0" smtClean="0">
                <a:solidFill>
                  <a:srgbClr val="FF66CC"/>
                </a:solidFill>
                <a:latin typeface="Arial" charset="0"/>
              </a:rPr>
              <a:t>           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μικρή εξοικείωση και ανασφάλεια στην χρήση Η/Υ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1200" dirty="0" smtClean="0">
              <a:solidFill>
                <a:srgbClr val="000000"/>
              </a:solidFill>
              <a:latin typeface="Arial" charset="0"/>
            </a:endParaRPr>
          </a:p>
          <a:p>
            <a:pPr marL="400050" lvl="1" indent="0" eaLnBrk="1" hangingPunct="1">
              <a:buFont typeface="Arial" charset="0"/>
              <a:buNone/>
            </a:pPr>
            <a:r>
              <a:rPr lang="el-GR" sz="1600" b="1" u="sng" dirty="0" smtClean="0">
                <a:solidFill>
                  <a:srgbClr val="000000"/>
                </a:solidFill>
                <a:latin typeface="Arial" charset="0"/>
              </a:rPr>
              <a:t>Μέσω:</a:t>
            </a:r>
          </a:p>
          <a:p>
            <a:pPr marL="400050" lvl="1" indent="0" eaLnBrk="1" hangingPunct="1">
              <a:buFont typeface="Arial" charset="0"/>
              <a:buNone/>
            </a:pPr>
            <a:endParaRPr lang="el-GR" sz="4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400050" lvl="1" indent="0" eaLnBrk="1" hangingPunct="1">
              <a:buFont typeface="Wingdings 2" pitchFamily="18" charset="2"/>
              <a:buChar char=""/>
            </a:pPr>
            <a:r>
              <a:rPr lang="el-GR" sz="1600" dirty="0" smtClean="0">
                <a:solidFill>
                  <a:srgbClr val="000000"/>
                </a:solidFill>
                <a:latin typeface="Arial" charset="0"/>
              </a:rPr>
              <a:t>Αυτοματοποιημένης φωνητικής πύλης </a:t>
            </a:r>
          </a:p>
          <a:p>
            <a:pPr marL="400050" lvl="1" indent="0" eaLnBrk="1" hangingPunct="1">
              <a:buFont typeface="Arial" charset="0"/>
              <a:buNone/>
            </a:pPr>
            <a:r>
              <a:rPr lang="el-GR" sz="1600" dirty="0" smtClean="0">
                <a:solidFill>
                  <a:srgbClr val="000000"/>
                </a:solidFill>
                <a:latin typeface="Arial" charset="0"/>
              </a:rPr>
              <a:t>    με πλήκτρα                       </a:t>
            </a:r>
          </a:p>
          <a:p>
            <a:pPr marL="400050" lvl="1" indent="0" eaLnBrk="1" hangingPunct="1">
              <a:buFont typeface="Wingdings 2" pitchFamily="18" charset="2"/>
              <a:buChar char=""/>
            </a:pPr>
            <a:endParaRPr lang="el-GR" sz="500" dirty="0" smtClean="0">
              <a:solidFill>
                <a:srgbClr val="000000"/>
              </a:solidFill>
              <a:latin typeface="Arial" charset="0"/>
            </a:endParaRPr>
          </a:p>
          <a:p>
            <a:pPr marL="400050" lvl="1" indent="0" eaLnBrk="1" hangingPunct="1">
              <a:buFont typeface="Wingdings 2" pitchFamily="18" charset="2"/>
              <a:buChar char=""/>
            </a:pPr>
            <a:r>
              <a:rPr lang="el-GR" sz="1600" dirty="0" smtClean="0">
                <a:solidFill>
                  <a:srgbClr val="000000"/>
                </a:solidFill>
                <a:latin typeface="Arial" charset="0"/>
              </a:rPr>
              <a:t>Αναγνώρισης φωνής</a:t>
            </a:r>
          </a:p>
          <a:p>
            <a:pPr marL="400050" lvl="1" indent="0" eaLnBrk="1" hangingPunct="1">
              <a:buFont typeface="Wingdings 2" pitchFamily="18" charset="2"/>
              <a:buChar char=""/>
            </a:pPr>
            <a:endParaRPr lang="el-GR" sz="500" dirty="0" smtClean="0">
              <a:solidFill>
                <a:srgbClr val="000000"/>
              </a:solidFill>
              <a:latin typeface="Arial" charset="0"/>
            </a:endParaRPr>
          </a:p>
          <a:p>
            <a:pPr marL="400050" lvl="1" indent="0" eaLnBrk="1" hangingPunct="1">
              <a:buFont typeface="Wingdings 2" pitchFamily="18" charset="2"/>
              <a:buChar char=""/>
            </a:pPr>
            <a:r>
              <a:rPr lang="el-GR" sz="1600" dirty="0" smtClean="0">
                <a:solidFill>
                  <a:srgbClr val="000000"/>
                </a:solidFill>
                <a:latin typeface="Arial" charset="0"/>
              </a:rPr>
              <a:t>Αντιπροσώπου</a:t>
            </a:r>
          </a:p>
          <a:p>
            <a:pPr marL="400050" lvl="1" indent="0" eaLnBrk="1" hangingPunct="1">
              <a:buFont typeface="Arial" charset="0"/>
              <a:buNone/>
            </a:pPr>
            <a:endParaRPr lang="el-GR" sz="24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n-US" sz="2000" dirty="0" smtClean="0">
                <a:solidFill>
                  <a:srgbClr val="FF66CC"/>
                </a:solidFill>
                <a:latin typeface="Arial" charset="0"/>
              </a:rPr>
              <a:t>Mobile Banking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: συνδυασμός</a:t>
            </a:r>
            <a:r>
              <a:rPr lang="en-US" sz="2000" b="1" dirty="0" smtClean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Phone Banking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 και 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Internet Banking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 (</a:t>
            </a:r>
            <a:r>
              <a:rPr lang="en-US" sz="2000" dirty="0" smtClean="0">
                <a:solidFill>
                  <a:srgbClr val="000000"/>
                </a:solidFill>
                <a:latin typeface="Arial" charset="0"/>
              </a:rPr>
              <a:t>WAP</a:t>
            </a:r>
            <a:r>
              <a:rPr lang="el-GR" sz="2000" dirty="0" smtClean="0">
                <a:solidFill>
                  <a:srgbClr val="000000"/>
                </a:solidFill>
                <a:latin typeface="Arial" charset="0"/>
              </a:rPr>
              <a:t>)  </a:t>
            </a:r>
            <a:endParaRPr lang="en-US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n-US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en-US" sz="1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5" name="4 - Δεξιό άγκιστρο"/>
          <p:cNvSpPr/>
          <p:nvPr/>
        </p:nvSpPr>
        <p:spPr>
          <a:xfrm>
            <a:off x="2428875" y="1928813"/>
            <a:ext cx="214313" cy="50006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6" name="5 - Δεξιό άγκιστρο"/>
          <p:cNvSpPr/>
          <p:nvPr/>
        </p:nvSpPr>
        <p:spPr>
          <a:xfrm>
            <a:off x="5572125" y="1357313"/>
            <a:ext cx="285750" cy="571500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7" name="6 - Δεξιό άγκιστρο"/>
          <p:cNvSpPr/>
          <p:nvPr/>
        </p:nvSpPr>
        <p:spPr>
          <a:xfrm>
            <a:off x="2428875" y="2857500"/>
            <a:ext cx="214313" cy="4286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9" name="8 - Δεξιό άγκιστρο"/>
          <p:cNvSpPr/>
          <p:nvPr/>
        </p:nvSpPr>
        <p:spPr>
          <a:xfrm>
            <a:off x="3643313" y="3786188"/>
            <a:ext cx="1428750" cy="1000125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0" name="9 - Δεξιό άγκιστρο"/>
          <p:cNvSpPr/>
          <p:nvPr/>
        </p:nvSpPr>
        <p:spPr>
          <a:xfrm>
            <a:off x="3643313" y="4786313"/>
            <a:ext cx="1428750" cy="3571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  <p:sp>
        <p:nvSpPr>
          <p:cNvPr id="17417" name="10 - TextBox"/>
          <p:cNvSpPr txBox="1">
            <a:spLocks noChangeArrowheads="1"/>
          </p:cNvSpPr>
          <p:nvPr/>
        </p:nvSpPr>
        <p:spPr bwMode="auto">
          <a:xfrm>
            <a:off x="5143500" y="4071938"/>
            <a:ext cx="35306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/>
              <a:t>Μαζική αγορά, συνήθεις ανάγκες</a:t>
            </a:r>
          </a:p>
        </p:txBody>
      </p:sp>
      <p:sp>
        <p:nvSpPr>
          <p:cNvPr id="17418" name="11 - TextBox"/>
          <p:cNvSpPr txBox="1">
            <a:spLocks noChangeArrowheads="1"/>
          </p:cNvSpPr>
          <p:nvPr/>
        </p:nvSpPr>
        <p:spPr bwMode="auto">
          <a:xfrm>
            <a:off x="5143500" y="4786313"/>
            <a:ext cx="357346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l-GR"/>
              <a:t>Καλοί πελάτες, σύνθετες ανάγκες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ΠΛΕΟΝΕΚΤΗΜΑΤΑ ΤΗΛΕΦΩΝΙΚΟΥ ΚΕΝΤΡΟΥ ΕΞΥΠΗΡΕΤΗΣΗΣ </a:t>
            </a:r>
            <a:r>
              <a:rPr lang="el-GR" sz="2400" i="1" dirty="0" smtClean="0">
                <a:solidFill>
                  <a:srgbClr val="000000"/>
                </a:solidFill>
              </a:rPr>
              <a:t>(ΑΣΦΑΛΙΣΤΙΚΕΣ ΕΤΑΙΡΙΕΣ)</a:t>
            </a:r>
            <a:endParaRPr lang="el-GR" sz="2400" i="1" dirty="0" smtClean="0"/>
          </a:p>
        </p:txBody>
      </p:sp>
      <p:sp>
        <p:nvSpPr>
          <p:cNvPr id="1741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57158" y="981075"/>
            <a:ext cx="8501122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  <a:defRPr/>
            </a:pPr>
            <a:endParaRPr lang="el-GR" sz="1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Το </a:t>
            </a:r>
            <a:r>
              <a:rPr lang="en-US" sz="2000" dirty="0" smtClean="0">
                <a:solidFill>
                  <a:srgbClr val="000000"/>
                </a:solidFill>
              </a:rPr>
              <a:t>call center </a:t>
            </a:r>
            <a:r>
              <a:rPr lang="el-GR" sz="2000" dirty="0" smtClean="0">
                <a:solidFill>
                  <a:srgbClr val="000000"/>
                </a:solidFill>
              </a:rPr>
              <a:t>χρησιμοποιείται τόσο για </a:t>
            </a:r>
            <a:r>
              <a:rPr lang="el-GR" sz="2000" b="1" dirty="0" smtClean="0">
                <a:solidFill>
                  <a:srgbClr val="000000"/>
                </a:solidFill>
              </a:rPr>
              <a:t>πληροφορίες</a:t>
            </a:r>
            <a:r>
              <a:rPr lang="el-GR" sz="2000" dirty="0" smtClean="0">
                <a:solidFill>
                  <a:srgbClr val="000000"/>
                </a:solidFill>
              </a:rPr>
              <a:t> και </a:t>
            </a:r>
            <a:r>
              <a:rPr lang="el-GR" sz="2000" b="1" dirty="0" smtClean="0">
                <a:solidFill>
                  <a:srgbClr val="000000"/>
                </a:solidFill>
              </a:rPr>
              <a:t>εξυπηρέτηση</a:t>
            </a:r>
            <a:r>
              <a:rPr lang="el-GR" sz="2000" dirty="0" smtClean="0">
                <a:solidFill>
                  <a:srgbClr val="000000"/>
                </a:solidFill>
              </a:rPr>
              <a:t> όσο και για </a:t>
            </a:r>
            <a:r>
              <a:rPr lang="el-GR" sz="2000" b="1" dirty="0" smtClean="0">
                <a:solidFill>
                  <a:srgbClr val="000000"/>
                </a:solidFill>
              </a:rPr>
              <a:t>πωλήσεις</a:t>
            </a:r>
            <a:r>
              <a:rPr lang="el-GR" sz="2000" dirty="0" smtClean="0">
                <a:solidFill>
                  <a:srgbClr val="000000"/>
                </a:solidFill>
              </a:rPr>
              <a:t>: </a:t>
            </a: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l-GR" sz="20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None/>
              <a:defRPr/>
            </a:pPr>
            <a:endParaRPr lang="el-GR" sz="20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Βελτιώνει την εικόνα της εταιρείας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endParaRPr lang="el-GR" sz="1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Η εταιρεία είναι κοντά στον πελάτη με κάθε τρόπο  </a:t>
            </a:r>
            <a:r>
              <a:rPr lang="el-GR" sz="1850" i="1" dirty="0" smtClean="0">
                <a:solidFill>
                  <a:srgbClr val="000000"/>
                </a:solidFill>
              </a:rPr>
              <a:t>(Ανταγωνιστικό πλεονέκτημα)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endParaRPr lang="en-US" sz="1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Παρέχει γρήγορη και σωστή πληροφόρηση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endParaRPr lang="el-GR" sz="1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Αξιοποιεί το κύρος των «Κεντρικών» (σύνδεση με την βάση δεδομένων της εταιρείας)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endParaRPr lang="el-GR" sz="1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Τήρηση ακριβών στατιστικών στοιχείων (για αιτήματα και παράπονα)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endParaRPr lang="el-GR" sz="1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  <a:defRPr/>
            </a:pPr>
            <a:r>
              <a:rPr lang="el-GR" sz="2000" dirty="0" smtClean="0">
                <a:solidFill>
                  <a:srgbClr val="000000"/>
                </a:solidFill>
              </a:rPr>
              <a:t>Εξοικονομεί χρόνο από τα τμήματα εκδόσεων και αποζημιώσεων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  <a:defRPr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  <a:defRPr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3 - Βέλος προς τα κάτω"/>
          <p:cNvSpPr/>
          <p:nvPr/>
        </p:nvSpPr>
        <p:spPr>
          <a:xfrm>
            <a:off x="1428750" y="1928813"/>
            <a:ext cx="5572125" cy="5000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l-GR" dirty="0"/>
              <a:t>ΠΛΕΟΝΕΚΤΗΜΑΤΑ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ΒΑΣΙΚΕΣ ΑΡΧΕΣ ΠΟΥ ΠΡΟΑΓΟΥΝ ΤΗΝ </a:t>
            </a:r>
            <a:r>
              <a:rPr lang="en-US" sz="2800" b="1" dirty="0" smtClean="0">
                <a:solidFill>
                  <a:srgbClr val="000000"/>
                </a:solidFill>
                <a:latin typeface="+mn-lt"/>
              </a:rPr>
              <a:t>ON-LINE 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ΕΞΥΠΗΡΕΤΗΣΗ</a:t>
            </a:r>
            <a:endParaRPr lang="el-GR" sz="2400" dirty="0" smtClean="0">
              <a:latin typeface="+mn-lt"/>
            </a:endParaRPr>
          </a:p>
        </p:txBody>
      </p:sp>
      <p:sp>
        <p:nvSpPr>
          <p:cNvPr id="19459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95536" y="981075"/>
            <a:ext cx="8748464" cy="5876925"/>
          </a:xfrm>
        </p:spPr>
        <p:txBody>
          <a:bodyPr>
            <a:normAutofit/>
          </a:bodyPr>
          <a:lstStyle/>
          <a:p>
            <a:pPr marL="0" indent="0" eaLnBrk="1" hangingPunct="1">
              <a:buFont typeface="Wingdings 2" pitchFamily="18" charset="2"/>
              <a:buNone/>
            </a:pPr>
            <a:endParaRPr lang="el-GR" sz="12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Διαφοροποίηση του περιεχομένου και των υπηρεσιών (</a:t>
            </a:r>
            <a:r>
              <a:rPr lang="el-GR" sz="1800" dirty="0" smtClean="0">
                <a:solidFill>
                  <a:srgbClr val="000000"/>
                </a:solidFill>
              </a:rPr>
              <a:t>ανά ομάδα ή ανά άτομο)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Ευκολία στην πλοήγηση, χρηστικότητα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Αυτοματοποίηση της δημιουργίας και διαχείρισης του περιεχομένου.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Διαχείριση του </a:t>
            </a:r>
            <a:r>
              <a:rPr lang="en-US" sz="2000" dirty="0" err="1" smtClean="0">
                <a:solidFill>
                  <a:srgbClr val="000000"/>
                </a:solidFill>
              </a:rPr>
              <a:t>H</a:t>
            </a:r>
            <a:r>
              <a:rPr lang="el-GR" sz="2000" dirty="0" smtClean="0">
                <a:solidFill>
                  <a:srgbClr val="000000"/>
                </a:solidFill>
              </a:rPr>
              <a:t>λ</a:t>
            </a:r>
            <a:r>
              <a:rPr lang="en-US" sz="2000" dirty="0" smtClean="0">
                <a:solidFill>
                  <a:srgbClr val="000000"/>
                </a:solidFill>
              </a:rPr>
              <a:t>.</a:t>
            </a:r>
            <a:r>
              <a:rPr lang="el-GR" sz="2000" dirty="0" smtClean="0">
                <a:solidFill>
                  <a:srgbClr val="000000"/>
                </a:solidFill>
              </a:rPr>
              <a:t> </a:t>
            </a:r>
            <a:r>
              <a:rPr lang="el-GR" sz="2000" dirty="0" smtClean="0">
                <a:solidFill>
                  <a:srgbClr val="000000"/>
                </a:solidFill>
              </a:rPr>
              <a:t>Ταχυδρομείου (ενθάρρυνση ερωτήσεων).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Σύνδεση και ολοκλήρωση με ¨ζωντανή βοήθεια¨ (τηλεφωνικά ή </a:t>
            </a:r>
            <a:r>
              <a:rPr lang="en-US" sz="2000" dirty="0" smtClean="0">
                <a:solidFill>
                  <a:srgbClr val="000000"/>
                </a:solidFill>
              </a:rPr>
              <a:t>chat</a:t>
            </a:r>
            <a:r>
              <a:rPr lang="el-GR" sz="2000" dirty="0" smtClean="0">
                <a:solidFill>
                  <a:srgbClr val="000000"/>
                </a:solidFill>
              </a:rPr>
              <a:t>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Ειδοποιήσεις (</a:t>
            </a:r>
            <a:r>
              <a:rPr lang="en-US" sz="2000" dirty="0" smtClean="0">
                <a:solidFill>
                  <a:srgbClr val="000000"/>
                </a:solidFill>
              </a:rPr>
              <a:t>alerts</a:t>
            </a:r>
            <a:r>
              <a:rPr lang="el-GR" sz="2000" dirty="0" smtClean="0">
                <a:solidFill>
                  <a:srgbClr val="000000"/>
                </a:solidFill>
              </a:rPr>
              <a:t>), μέσω </a:t>
            </a:r>
            <a:r>
              <a:rPr lang="en-US" sz="2000" dirty="0" smtClean="0">
                <a:solidFill>
                  <a:srgbClr val="000000"/>
                </a:solidFill>
              </a:rPr>
              <a:t>email, </a:t>
            </a:r>
            <a:r>
              <a:rPr lang="en-US" sz="2000" dirty="0" err="1" smtClean="0">
                <a:solidFill>
                  <a:srgbClr val="000000"/>
                </a:solidFill>
              </a:rPr>
              <a:t>sms</a:t>
            </a:r>
            <a:r>
              <a:rPr lang="en-US" sz="2000" dirty="0" smtClean="0">
                <a:solidFill>
                  <a:srgbClr val="000000"/>
                </a:solidFill>
              </a:rPr>
              <a:t>, </a:t>
            </a:r>
            <a:r>
              <a:rPr lang="el-GR" sz="2000" dirty="0" smtClean="0">
                <a:solidFill>
                  <a:srgbClr val="000000"/>
                </a:solidFill>
              </a:rPr>
              <a:t>τηλεφώνου.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Κόστη και τιμολόγηση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Μέτρηση των απόψεων των πελατών (</a:t>
            </a:r>
            <a:r>
              <a:rPr lang="en-US" sz="2000" dirty="0" smtClean="0">
                <a:solidFill>
                  <a:srgbClr val="000000"/>
                </a:solidFill>
              </a:rPr>
              <a:t>on-line </a:t>
            </a:r>
            <a:r>
              <a:rPr lang="el-GR" sz="2000" dirty="0" smtClean="0">
                <a:solidFill>
                  <a:srgbClr val="000000"/>
                </a:solidFill>
              </a:rPr>
              <a:t>έρευνες)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12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Ολοκλήρωση της ηλεκτρονικής εξυπηρέτησης με όλα τα δίκτυα της τράπεζας.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Δηλ. ίδια </a:t>
            </a:r>
            <a:r>
              <a:rPr lang="el-GR" sz="2000" b="1" dirty="0" smtClean="0">
                <a:solidFill>
                  <a:srgbClr val="000000"/>
                </a:solidFill>
              </a:rPr>
              <a:t>ποιότητα</a:t>
            </a:r>
            <a:r>
              <a:rPr lang="el-GR" sz="2000" dirty="0" smtClean="0">
                <a:solidFill>
                  <a:srgbClr val="000000"/>
                </a:solidFill>
              </a:rPr>
              <a:t> (πληροφόρησης, επίλυσης προβλημάτων) σε όλα τα δίκτυα.</a:t>
            </a: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ΔΙΑΔΙΚΤΥΟ ΚΑΙ ΔΙΑΠΡΑΓΜΑΤΕΥΤΙΚΗ ΔΥΝΑΜΗ ΤΟΥ ΚΑΤΑΝΑΛΩΤΗ</a:t>
            </a:r>
            <a:endParaRPr lang="el-GR" sz="2400" dirty="0" smtClean="0"/>
          </a:p>
        </p:txBody>
      </p:sp>
      <p:sp>
        <p:nvSpPr>
          <p:cNvPr id="20483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95536" y="981075"/>
            <a:ext cx="7992888" cy="5184229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24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Το διαδίκτυο έχει μεταφέρει διαπραγματευτική δύναμη από τον προμηθευτή στον καταναλωτή μέσω:</a:t>
            </a:r>
          </a:p>
          <a:p>
            <a:pPr marL="0" indent="0" eaLnBrk="1" hangingPunct="1">
              <a:buFont typeface="Arial" charset="0"/>
              <a:buNone/>
            </a:pPr>
            <a:endParaRPr lang="el-GR" sz="2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Της άμεσης διαθεσιμότητας πληθώρας πληροφοριών για τα προϊόντα που προσφέρονται στην αγορά.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n-US" sz="2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Της άμεσης συγκρισιμότητας των τιμών.</a:t>
            </a: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endParaRPr lang="el-GR" sz="24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Του εκμηδενισμού των αποστάσεων μεταξύ προμηθευτή και καταναλωτή για την διεκπεραίωση των συναλλαγών του         άνετη και γρήγορη εξυπηρέτηση.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16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4" name="3 - Δεξιό βέλος"/>
          <p:cNvSpPr/>
          <p:nvPr/>
        </p:nvSpPr>
        <p:spPr>
          <a:xfrm>
            <a:off x="5072066" y="4929198"/>
            <a:ext cx="357188" cy="21431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l-G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tx2">
              <a:lumMod val="40000"/>
              <a:lumOff val="6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ΣΤΡΑΤΗΓΙΚΕΣ ΑΝΑΠΤΥΞΗΣ ΔΙΚΤΥΩΝ ΔΙΑΝΟΜΗΣ</a:t>
            </a:r>
            <a:endParaRPr lang="el-GR" sz="2400" dirty="0" smtClean="0"/>
          </a:p>
        </p:txBody>
      </p:sp>
      <p:sp>
        <p:nvSpPr>
          <p:cNvPr id="21507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467544" y="1000125"/>
            <a:ext cx="8208912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4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Blip>
                <a:blip r:embed="rId2"/>
              </a:buBlip>
            </a:pPr>
            <a:r>
              <a:rPr lang="el-GR" sz="2400" dirty="0" smtClean="0">
                <a:solidFill>
                  <a:srgbClr val="000000"/>
                </a:solidFill>
              </a:rPr>
              <a:t>Ανάπτυξη δικτύου καταστημάτων σε τοπικό – εθνικό επίπεδο.</a:t>
            </a:r>
          </a:p>
          <a:p>
            <a:pPr marL="0" indent="0" eaLnBrk="1" hangingPunct="1">
              <a:buBlip>
                <a:blip r:embed="rId2"/>
              </a:buBlip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Blip>
                <a:blip r:embed="rId2"/>
              </a:buBlip>
            </a:pPr>
            <a:r>
              <a:rPr lang="el-GR" sz="2400" dirty="0" smtClean="0">
                <a:solidFill>
                  <a:srgbClr val="000000"/>
                </a:solidFill>
              </a:rPr>
              <a:t>Ανάπτυξη του δικτύου των καταστημάτων σε διεθνές επίπεδο.</a:t>
            </a:r>
          </a:p>
          <a:p>
            <a:pPr marL="0" indent="0" eaLnBrk="1" hangingPunct="1">
              <a:buBlip>
                <a:blip r:embed="rId2"/>
              </a:buBlip>
            </a:pPr>
            <a:endParaRPr lang="en-US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Blip>
                <a:blip r:embed="rId2"/>
              </a:buBlip>
            </a:pPr>
            <a:r>
              <a:rPr lang="el-GR" sz="2400" dirty="0" smtClean="0">
                <a:solidFill>
                  <a:srgbClr val="000000"/>
                </a:solidFill>
              </a:rPr>
              <a:t>Ανάπτυξη του </a:t>
            </a:r>
            <a:r>
              <a:rPr lang="en-US" sz="2400" dirty="0" smtClean="0">
                <a:solidFill>
                  <a:srgbClr val="000000"/>
                </a:solidFill>
              </a:rPr>
              <a:t>Internet Banking </a:t>
            </a:r>
            <a:r>
              <a:rPr lang="el-GR" sz="2400" dirty="0" smtClean="0">
                <a:solidFill>
                  <a:srgbClr val="000000"/>
                </a:solidFill>
              </a:rPr>
              <a:t> σε εθνικό επίπεδο.</a:t>
            </a:r>
          </a:p>
          <a:p>
            <a:pPr marL="0" indent="0" eaLnBrk="1" hangingPunct="1">
              <a:buBlip>
                <a:blip r:embed="rId2"/>
              </a:buBlip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Blip>
                <a:blip r:embed="rId2"/>
              </a:buBlip>
            </a:pPr>
            <a:r>
              <a:rPr lang="el-GR" sz="2400" dirty="0" smtClean="0">
                <a:solidFill>
                  <a:srgbClr val="000000"/>
                </a:solidFill>
              </a:rPr>
              <a:t>Ανάπτυξη του </a:t>
            </a:r>
            <a:r>
              <a:rPr lang="en-US" sz="2400" dirty="0" smtClean="0">
                <a:solidFill>
                  <a:srgbClr val="000000"/>
                </a:solidFill>
              </a:rPr>
              <a:t>Internet Banking </a:t>
            </a:r>
            <a:r>
              <a:rPr lang="el-GR" sz="2400" dirty="0" smtClean="0">
                <a:solidFill>
                  <a:srgbClr val="000000"/>
                </a:solidFill>
              </a:rPr>
              <a:t> σε διεθνές επίπεδο.</a:t>
            </a:r>
          </a:p>
          <a:p>
            <a:pPr marL="0" indent="0" eaLnBrk="1" hangingPunct="1">
              <a:buBlip>
                <a:blip r:embed="rId2"/>
              </a:buBlip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Blip>
                <a:blip r:embed="rId2"/>
              </a:buBlip>
            </a:pPr>
            <a:r>
              <a:rPr lang="el-GR" sz="2400" dirty="0" smtClean="0">
                <a:solidFill>
                  <a:srgbClr val="000000"/>
                </a:solidFill>
              </a:rPr>
              <a:t>Δυαδική ανάπτυξη δικτύου.</a:t>
            </a:r>
            <a:endParaRPr lang="en-US" sz="24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1 - Τίτλος"/>
          <p:cNvSpPr>
            <a:spLocks noGrp="1"/>
          </p:cNvSpPr>
          <p:nvPr>
            <p:ph type="ctrTitle"/>
          </p:nvPr>
        </p:nvSpPr>
        <p:spPr>
          <a:xfrm>
            <a:off x="107504" y="476672"/>
            <a:ext cx="9144000" cy="764704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ΤΥΠΟΙ ΔΙΚΤΥΩΝ ΔΙΑΝΟΜΗΣ  ΧΡΗΜ/ΚΩΝ ΠΡΟΪΟΝΤΩΝ ΚΑΙ ΥΠΗΡΕΣΙΩΝ</a:t>
            </a:r>
            <a:endParaRPr lang="el-GR" sz="2800" i="1" dirty="0" smtClean="0"/>
          </a:p>
        </p:txBody>
      </p:sp>
      <p:sp>
        <p:nvSpPr>
          <p:cNvPr id="4099" name="5 - Υπότιτλος"/>
          <p:cNvSpPr>
            <a:spLocks noGrp="1"/>
          </p:cNvSpPr>
          <p:nvPr>
            <p:ph type="subTitle" idx="1"/>
          </p:nvPr>
        </p:nvSpPr>
        <p:spPr>
          <a:xfrm>
            <a:off x="323528" y="1285875"/>
            <a:ext cx="8424936" cy="5572125"/>
          </a:xfrm>
        </p:spPr>
        <p:txBody>
          <a:bodyPr/>
          <a:lstStyle/>
          <a:p>
            <a:pPr algn="just" eaLnBrk="1" hangingPunct="1">
              <a:buFont typeface="Arial" charset="0"/>
              <a:buChar char="•"/>
            </a:pPr>
            <a:r>
              <a:rPr lang="el-GR" dirty="0" smtClean="0">
                <a:solidFill>
                  <a:srgbClr val="000000"/>
                </a:solidFill>
              </a:rPr>
              <a:t> </a:t>
            </a:r>
            <a:r>
              <a:rPr lang="el-GR" sz="2400" b="1" dirty="0" smtClean="0">
                <a:solidFill>
                  <a:srgbClr val="000000"/>
                </a:solidFill>
              </a:rPr>
              <a:t>Άμεσα δίκτυα διανομής: 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πώλησή και ροή </a:t>
            </a:r>
            <a:r>
              <a:rPr lang="el-GR" sz="2000" dirty="0" err="1" smtClean="0">
                <a:solidFill>
                  <a:srgbClr val="000000"/>
                </a:solidFill>
                <a:cs typeface="Arial" charset="0"/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  <a:cs typeface="Arial" charset="0"/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υπηρεσιών και προϊόντων γίνεται απευθείας από τον παραγωγό (τράπεζα, ασφαλιστική κ.α.) προς τον τελικό καταναλωτή/χρήστη.</a:t>
            </a: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000" dirty="0" smtClean="0">
              <a:solidFill>
                <a:srgbClr val="000000"/>
              </a:solidFill>
            </a:endParaRPr>
          </a:p>
          <a:p>
            <a:pPr algn="just" eaLnBrk="1" hangingPunct="1">
              <a:buFont typeface="Arial" charset="0"/>
              <a:buChar char="•"/>
            </a:pPr>
            <a:r>
              <a:rPr lang="el-GR" b="1" dirty="0" smtClean="0">
                <a:solidFill>
                  <a:srgbClr val="000000"/>
                </a:solidFill>
              </a:rPr>
              <a:t> </a:t>
            </a:r>
            <a:r>
              <a:rPr lang="el-GR" sz="2400" b="1" dirty="0" smtClean="0">
                <a:solidFill>
                  <a:srgbClr val="000000"/>
                </a:solidFill>
              </a:rPr>
              <a:t>Έμμεσα δίκτυα διανομής:</a:t>
            </a:r>
            <a:r>
              <a:rPr lang="el-GR" sz="2400" dirty="0" smtClean="0">
                <a:solidFill>
                  <a:srgbClr val="000000"/>
                </a:solidFill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εμπεριέχουν ενδιάμεσους μεταξύ του παραγωγού και του τελικού καταναλωτή. </a:t>
            </a:r>
          </a:p>
          <a:p>
            <a:pPr algn="just" eaLnBrk="1" hangingPunct="1"/>
            <a:r>
              <a:rPr lang="el-GR" sz="2000" i="1" dirty="0" smtClean="0">
                <a:solidFill>
                  <a:srgbClr val="000000"/>
                </a:solidFill>
                <a:cs typeface="Arial" charset="0"/>
              </a:rPr>
              <a:t>(π.χ. μεσίτες ασφαλειών, ασφαλιστικά πρακτορεία πώλησης αμοιβαίων κεφαλαίων και τραπεζικών προϊόντων, αντιπροσωπείες αυτοκινήτων, αλυσίδες λιανικού εμπορίου κ.α.)</a:t>
            </a:r>
          </a:p>
          <a:p>
            <a:pPr algn="l" eaLnBrk="1" hangingPunct="1">
              <a:buFont typeface="Arial" charset="0"/>
              <a:buChar char="•"/>
            </a:pPr>
            <a:endParaRPr lang="el-GR" sz="2400" i="1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</p:txBody>
      </p:sp>
      <p:graphicFrame>
        <p:nvGraphicFramePr>
          <p:cNvPr id="4" name="3 - Διάγραμμα"/>
          <p:cNvGraphicFramePr/>
          <p:nvPr/>
        </p:nvGraphicFramePr>
        <p:xfrm>
          <a:off x="1285852" y="4572008"/>
          <a:ext cx="7215238" cy="30718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4 - Διάγραμμα"/>
          <p:cNvGraphicFramePr/>
          <p:nvPr/>
        </p:nvGraphicFramePr>
        <p:xfrm>
          <a:off x="1000100" y="2071678"/>
          <a:ext cx="7286676" cy="20002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- Τίτλος"/>
          <p:cNvSpPr>
            <a:spLocks noGrp="1"/>
          </p:cNvSpPr>
          <p:nvPr>
            <p:ph type="ctrTitle" idx="4294967295"/>
          </p:nvPr>
        </p:nvSpPr>
        <p:spPr>
          <a:xfrm>
            <a:off x="179512" y="1772816"/>
            <a:ext cx="8678768" cy="3024337"/>
          </a:xfrm>
          <a:solidFill>
            <a:srgbClr val="D7D7D7"/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400" b="1" smtClean="0">
                <a:solidFill>
                  <a:srgbClr val="000000"/>
                </a:solidFill>
                <a:latin typeface="Arial" charset="0"/>
              </a:rPr>
              <a:t>ΤΡΑΠΕΖΙΚΕΣ ΛΕΙΤΟΥΡΓΙΕΣ ΜΕΣΩ ΤΟΥ ΔΙΚΤΥΟΥ ΔΙΑΝΟΜΗΣ ΕΜΠΟΡΙΚΩΝ ΕΠΙΧ/ΣΕΩΝ &amp; ΕΠΙΧ/ΣΕΩΝ ΠΑΡΟΧΗΣ ΥΠΗΡΕΣΙΩΝ</a:t>
            </a:r>
            <a:endParaRPr lang="el-GR" sz="2400" smtClean="0">
              <a:latin typeface="Arial" charset="0"/>
            </a:endParaRPr>
          </a:p>
        </p:txBody>
      </p:sp>
      <p:sp>
        <p:nvSpPr>
          <p:cNvPr id="2253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2204864"/>
            <a:ext cx="9144000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4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1000125"/>
          </a:xfrm>
          <a:solidFill>
            <a:srgbClr val="D7D7D7"/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  <a:defRPr/>
            </a:pPr>
            <a:r>
              <a:rPr lang="el-GR" sz="2450" b="1" dirty="0" smtClean="0">
                <a:solidFill>
                  <a:srgbClr val="000000"/>
                </a:solidFill>
              </a:rPr>
              <a:t>ΤΡΑΠΕΖΙΚΕΣ ΛΕΙΤΟΥΡΓΙΕΣ ΜΕΣΩ ΤΟΥ ΔΙΚΤΥΟΥ ΔΙΑΝΟΜΗΣ ΕΜΠΟΡΙΚΩΝ ΕΠΙΧ/ΣΕΩΝ &amp; ΠΑΡΟΧΗΣ ΥΠΗΡΕΣΙΩΝ</a:t>
            </a:r>
            <a:endParaRPr lang="el-GR" sz="2450" dirty="0" smtClean="0"/>
          </a:p>
        </p:txBody>
      </p:sp>
      <p:sp>
        <p:nvSpPr>
          <p:cNvPr id="23555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endParaRPr lang="el-GR" sz="12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l-GR" sz="2000" b="1" dirty="0" smtClean="0"/>
              <a:t>Όσο</a:t>
            </a:r>
            <a:r>
              <a:rPr lang="el-GR" sz="2000" dirty="0" smtClean="0"/>
              <a:t> </a:t>
            </a:r>
            <a:r>
              <a:rPr lang="el-GR" sz="2000" dirty="0" smtClean="0">
                <a:solidFill>
                  <a:srgbClr val="000000"/>
                </a:solidFill>
              </a:rPr>
              <a:t>αυξάνεται ο αριθμός των </a:t>
            </a:r>
            <a:r>
              <a:rPr lang="el-GR" sz="2000" u="sng" dirty="0" smtClean="0">
                <a:solidFill>
                  <a:srgbClr val="000000"/>
                </a:solidFill>
              </a:rPr>
              <a:t>συμβεβλημένων εμπορικών καταστημάτων </a:t>
            </a:r>
            <a:r>
              <a:rPr lang="el-GR" sz="2000" dirty="0" smtClean="0">
                <a:solidFill>
                  <a:srgbClr val="000000"/>
                </a:solidFill>
              </a:rPr>
              <a:t>και επιχειρήσεων παροχής υπηρεσιών, </a:t>
            </a:r>
            <a:r>
              <a:rPr lang="el-GR" sz="2000" b="1" dirty="0" smtClean="0">
                <a:solidFill>
                  <a:srgbClr val="000000"/>
                </a:solidFill>
              </a:rPr>
              <a:t>τόσο</a:t>
            </a:r>
            <a:r>
              <a:rPr lang="el-GR" sz="2000" dirty="0" smtClean="0">
                <a:solidFill>
                  <a:srgbClr val="000000"/>
                </a:solidFill>
              </a:rPr>
              <a:t> αυξάνεται και το </a:t>
            </a:r>
            <a:r>
              <a:rPr lang="el-GR" sz="2000" u="sng" dirty="0" smtClean="0">
                <a:solidFill>
                  <a:srgbClr val="000000"/>
                </a:solidFill>
              </a:rPr>
              <a:t>δίκτυο διανομής της τράπεζας</a:t>
            </a:r>
            <a:r>
              <a:rPr lang="el-GR" sz="2000" dirty="0" smtClean="0">
                <a:solidFill>
                  <a:srgbClr val="000000"/>
                </a:solidFill>
              </a:rPr>
              <a:t>.</a:t>
            </a:r>
          </a:p>
        </p:txBody>
      </p:sp>
      <p:graphicFrame>
        <p:nvGraphicFramePr>
          <p:cNvPr id="4" name="3 - Διάγραμμα"/>
          <p:cNvGraphicFramePr/>
          <p:nvPr/>
        </p:nvGraphicFramePr>
        <p:xfrm>
          <a:off x="142844" y="2636912"/>
          <a:ext cx="8677628" cy="36496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1628800"/>
            <a:ext cx="9144000" cy="3643313"/>
          </a:xfrm>
          <a:solidFill>
            <a:srgbClr val="D7D7D7"/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400" b="1" smtClean="0">
                <a:solidFill>
                  <a:srgbClr val="000000"/>
                </a:solidFill>
                <a:latin typeface="Arial" charset="0"/>
              </a:rPr>
              <a:t>ΜΟΡΦΕΣ ΕΠΕΚΤΑΣΗΣ ΤΟΥ ΔΙΚΤΥΟΥ ΔΙΑΝΟΜΗΣ ΧΡΗΜ/ΚΩΝ ΠΡΟΙΟΝΤΩΝ ΚΑΙ ΥΠΗΡΕΣΙΩΝ ΣΤΟ ΕΞΩΤΕΡΙΚΟ</a:t>
            </a:r>
            <a:endParaRPr lang="el-GR" sz="2400" smtClean="0">
              <a:latin typeface="Arial" charset="0"/>
            </a:endParaRPr>
          </a:p>
        </p:txBody>
      </p:sp>
      <p:sp>
        <p:nvSpPr>
          <p:cNvPr id="24579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500034" y="1000125"/>
            <a:ext cx="7286676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4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1 - Τίτλος"/>
          <p:cNvSpPr>
            <a:spLocks noGrp="1"/>
          </p:cNvSpPr>
          <p:nvPr>
            <p:ph type="ctrTitle" idx="4294967295"/>
          </p:nvPr>
        </p:nvSpPr>
        <p:spPr>
          <a:xfrm>
            <a:off x="323528" y="0"/>
            <a:ext cx="8496944" cy="982663"/>
          </a:xfrm>
          <a:solidFill>
            <a:srgbClr val="D7D7D7"/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400" b="1" dirty="0" smtClean="0">
                <a:solidFill>
                  <a:srgbClr val="000000"/>
                </a:solidFill>
              </a:rPr>
              <a:t>ΚΡΙΤΗΡΙΑ ΕΠΙΛΟΓΗΣ ΧΩΡΑΣ ΓΙΑ ΕΠΕΚΤΑΣΗ ΔΡΑΣΤΗΡΙΟΤΗΤΩΝ ΣΤΟ ΕΞΩΤΕΡΙΚΟ </a:t>
            </a:r>
            <a:endParaRPr lang="el-GR" sz="2400" dirty="0" smtClean="0"/>
          </a:p>
        </p:txBody>
      </p:sp>
      <p:sp>
        <p:nvSpPr>
          <p:cNvPr id="25603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23528" y="1000125"/>
            <a:ext cx="8568952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400" b="1" dirty="0" smtClean="0">
                <a:solidFill>
                  <a:srgbClr val="FF66CC"/>
                </a:solidFill>
              </a:rPr>
              <a:t>Ελκυστικότητα κάθε αγοράς:</a:t>
            </a:r>
          </a:p>
          <a:p>
            <a:pPr marL="0" indent="0" eaLnBrk="1" hangingPunct="1">
              <a:buFont typeface="Arial" charset="0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(μέγεθος, τάσεις, δημογραφικά χαρακτηριστικά πληθυσμού, οικονομικό – νομικό – πολιτιστικό περιβάλλον, γεωγραφική εγγύτητα)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400" b="1" dirty="0" smtClean="0">
                <a:solidFill>
                  <a:srgbClr val="FF66CC"/>
                </a:solidFill>
              </a:rPr>
              <a:t>Ανταγωνιστικό πλεονέκτημα: 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el-GR" sz="2000" i="1" dirty="0" smtClean="0">
                <a:solidFill>
                  <a:srgbClr val="000000"/>
                </a:solidFill>
              </a:rPr>
              <a:t>(πλεονέκτημα κόστους, εμπειριών, οργάνωσης, τεχνολογίας, τεχνογνωσίας, φερεγγυότητας, προδιαγραφών ποιότητας υπηρεσιών)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n-US" sz="10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400" b="1" dirty="0" smtClean="0">
                <a:solidFill>
                  <a:srgbClr val="FF66CC"/>
                </a:solidFill>
              </a:rPr>
              <a:t>Ύψος του αναλαμβανόμενου κινδύνου :</a:t>
            </a:r>
          </a:p>
          <a:p>
            <a:pPr marL="0" indent="0" algn="just" eaLnBrk="1" hangingPunct="1">
              <a:buFont typeface="Arial" charset="0"/>
              <a:buNone/>
            </a:pPr>
            <a:r>
              <a:rPr lang="el-GR" sz="2000" i="1" dirty="0" smtClean="0">
                <a:solidFill>
                  <a:srgbClr val="000000"/>
                </a:solidFill>
              </a:rPr>
              <a:t>(πολιτική σταθερότητα, έκταση διαφθοράς, εργασιακή ειρήνη, κοινωνικές εντάσεις, αναπτυξιακές προοπτικές της οικονομίας, πληθωρισμός, νομισματική σταθερότητα)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10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66CC"/>
              </a:buClr>
              <a:buFont typeface="Wingdings" pitchFamily="2" charset="2"/>
              <a:buChar char="§"/>
            </a:pPr>
            <a:r>
              <a:rPr lang="el-GR" sz="2400" b="1" dirty="0" smtClean="0">
                <a:solidFill>
                  <a:srgbClr val="FF66CC"/>
                </a:solidFill>
              </a:rPr>
              <a:t>Μέγεθος της πιθανής απόδοσης :</a:t>
            </a:r>
          </a:p>
          <a:p>
            <a:pPr marL="0" indent="0" eaLnBrk="1" hangingPunct="1">
              <a:buFont typeface="Arial" charset="0"/>
              <a:buNone/>
            </a:pPr>
            <a:r>
              <a:rPr lang="el-GR" sz="2000" i="1" dirty="0" smtClean="0">
                <a:solidFill>
                  <a:srgbClr val="000000"/>
                </a:solidFill>
              </a:rPr>
              <a:t>(εκτίμηση κύκλου εργασιών, πρόβλεψη κόστους, πρόγνωση πιθανού μεριδίου αγοράς και δυνατότητες επέκτασης του, ποσοστό απόδοσης της επένδυσης)</a:t>
            </a:r>
          </a:p>
          <a:p>
            <a:pPr marL="0" indent="0" eaLnBrk="1" hangingPunct="1">
              <a:buFont typeface="Arial" charset="0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rgbClr val="D7D7D7"/>
          </a:solidFill>
        </p:spPr>
        <p:txBody>
          <a:bodyPr>
            <a:normAutofit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400" b="1" dirty="0" smtClean="0">
                <a:solidFill>
                  <a:srgbClr val="000000"/>
                </a:solidFill>
              </a:rPr>
              <a:t>ΟΡΓΑΝΩΤΙΚΕΣ</a:t>
            </a:r>
            <a:r>
              <a:rPr lang="en-US" sz="2400" b="1" dirty="0" smtClean="0">
                <a:solidFill>
                  <a:srgbClr val="000000"/>
                </a:solidFill>
              </a:rPr>
              <a:t> </a:t>
            </a:r>
            <a:r>
              <a:rPr lang="el-GR" sz="2400" b="1" dirty="0" smtClean="0">
                <a:solidFill>
                  <a:srgbClr val="000000"/>
                </a:solidFill>
              </a:rPr>
              <a:t> </a:t>
            </a:r>
            <a:r>
              <a:rPr lang="el-GR" sz="2400" b="1" dirty="0" smtClean="0">
                <a:solidFill>
                  <a:srgbClr val="000000"/>
                </a:solidFill>
              </a:rPr>
              <a:t>Ή ΕΤΑΙΡΙΚΕΣ ΜΟΡΦΕΣ ΜΙΑΣ ΤΡΑΠΕΖΑΣ ΣΤΟ ΕΞΩΤΕΡΙΚΟ</a:t>
            </a:r>
            <a:endParaRPr lang="el-GR" sz="2400" dirty="0" smtClean="0"/>
          </a:p>
        </p:txBody>
      </p:sp>
      <p:sp>
        <p:nvSpPr>
          <p:cNvPr id="26627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395536" y="908720"/>
            <a:ext cx="8280920" cy="5949280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algn="just" eaLnBrk="1" hangingPunct="1">
              <a:buClr>
                <a:srgbClr val="FF99FF"/>
              </a:buClr>
              <a:buFont typeface="Wingdings" pitchFamily="2" charset="2"/>
              <a:buChar char="§"/>
            </a:pPr>
            <a:r>
              <a:rPr lang="el-GR" sz="2200" b="1" dirty="0" smtClean="0">
                <a:solidFill>
                  <a:srgbClr val="000000"/>
                </a:solidFill>
              </a:rPr>
              <a:t>Ανταποκρίτριες τράπεζες εξωτερικού: </a:t>
            </a:r>
            <a:r>
              <a:rPr lang="el-GR" sz="2200" dirty="0" smtClean="0">
                <a:solidFill>
                  <a:srgbClr val="000000"/>
                </a:solidFill>
              </a:rPr>
              <a:t>Τράπεζα στο εξωτερικό που παρέχει υπηρεσίες πρακτόρευσης (διαμεσολάβησης) σε εγχώρια τράπεζα επί συγκεκριμένων τραπεζικών εργασιών.</a:t>
            </a:r>
            <a:endParaRPr lang="el-GR" sz="22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FF"/>
              </a:buClr>
              <a:buFont typeface="Wingdings" pitchFamily="2" charset="2"/>
              <a:buChar char="§"/>
            </a:pPr>
            <a:endParaRPr lang="el-GR" sz="16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99FF"/>
              </a:buClr>
              <a:buFont typeface="Wingdings" pitchFamily="2" charset="2"/>
              <a:buChar char="§"/>
            </a:pPr>
            <a:r>
              <a:rPr lang="el-GR" sz="2200" b="1" dirty="0" smtClean="0">
                <a:solidFill>
                  <a:srgbClr val="000000"/>
                </a:solidFill>
              </a:rPr>
              <a:t>Γραφείο Αντιπροσωπείας: </a:t>
            </a:r>
            <a:r>
              <a:rPr lang="el-GR" sz="2200" dirty="0" smtClean="0">
                <a:solidFill>
                  <a:srgbClr val="000000"/>
                </a:solidFill>
              </a:rPr>
              <a:t> ολιγομελής γραφείο για στενότερη συνεργασία με ανταποκριτές και για αναζήτηση τραπεζικών εργασιών στο εξωτερικό.</a:t>
            </a:r>
            <a:endParaRPr lang="el-GR" sz="22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FF"/>
              </a:buClr>
              <a:buFont typeface="Wingdings" pitchFamily="2" charset="2"/>
              <a:buChar char="§"/>
            </a:pPr>
            <a:endParaRPr lang="en-US" sz="1600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99FF"/>
              </a:buClr>
              <a:buFont typeface="Wingdings" pitchFamily="2" charset="2"/>
              <a:buChar char="§"/>
            </a:pPr>
            <a:r>
              <a:rPr lang="el-GR" sz="2200" b="1" dirty="0" smtClean="0">
                <a:solidFill>
                  <a:srgbClr val="000000"/>
                </a:solidFill>
              </a:rPr>
              <a:t>Πρακτορείο: </a:t>
            </a:r>
            <a:r>
              <a:rPr lang="el-GR" sz="2200" dirty="0" smtClean="0">
                <a:solidFill>
                  <a:srgbClr val="000000"/>
                </a:solidFill>
              </a:rPr>
              <a:t> μορφή μεταξύ γραφείου αντιπροσωπείας και υποκαταστήματος. Δραστηριοποιείται μόνο στις </a:t>
            </a:r>
            <a:r>
              <a:rPr lang="el-GR" sz="2200" dirty="0" err="1" smtClean="0">
                <a:solidFill>
                  <a:srgbClr val="000000"/>
                </a:solidFill>
              </a:rPr>
              <a:t>επιχ</a:t>
            </a:r>
            <a:r>
              <a:rPr lang="el-GR" sz="2200" dirty="0" smtClean="0">
                <a:solidFill>
                  <a:srgbClr val="000000"/>
                </a:solidFill>
              </a:rPr>
              <a:t>/</a:t>
            </a:r>
            <a:r>
              <a:rPr lang="el-GR" sz="2200" dirty="0" err="1" smtClean="0">
                <a:solidFill>
                  <a:srgbClr val="000000"/>
                </a:solidFill>
              </a:rPr>
              <a:t>κες</a:t>
            </a:r>
            <a:r>
              <a:rPr lang="el-GR" sz="2200" dirty="0" smtClean="0">
                <a:solidFill>
                  <a:srgbClr val="000000"/>
                </a:solidFill>
              </a:rPr>
              <a:t> χορηγήσεις και όχι στη λιανική τραπεζική.</a:t>
            </a:r>
            <a:endParaRPr lang="el-GR" sz="22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FF"/>
              </a:buClr>
              <a:buFont typeface="Wingdings" pitchFamily="2" charset="2"/>
              <a:buChar char="§"/>
            </a:pPr>
            <a:endParaRPr lang="el-GR" sz="16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FF"/>
              </a:buClr>
              <a:buFont typeface="Wingdings" pitchFamily="2" charset="2"/>
              <a:buChar char="§"/>
            </a:pPr>
            <a:r>
              <a:rPr lang="el-GR" sz="2200" b="1" dirty="0" smtClean="0">
                <a:solidFill>
                  <a:srgbClr val="000000"/>
                </a:solidFill>
              </a:rPr>
              <a:t>Συνδεδεμένη τράπεζα: </a:t>
            </a:r>
            <a:r>
              <a:rPr lang="el-GR" sz="2200" dirty="0" smtClean="0">
                <a:solidFill>
                  <a:srgbClr val="000000"/>
                </a:solidFill>
              </a:rPr>
              <a:t> η τοπική τράπεζα στην οποία μια τράπεζα του εξωτερικού κατέχει μειοψηφικό πακέτο μετοχών (&lt;50%).</a:t>
            </a:r>
            <a:endParaRPr lang="el-GR" sz="22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rgbClr val="D7D7D7"/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400" b="1" dirty="0" smtClean="0">
                <a:solidFill>
                  <a:srgbClr val="000000"/>
                </a:solidFill>
              </a:rPr>
              <a:t>ΟΡΓΑΝΩΤΙΚΕΣ Ή ΕΤΑΙΡΙΚΕΣ ΜΟΡΦΕΣ ΜΙΑΣ ΤΡΑΠΕΖΑΣ ΣΤΟ ΕΞΩΤΕΡΙΚΟ </a:t>
            </a:r>
            <a:r>
              <a:rPr lang="el-GR" sz="2400" i="1" dirty="0" smtClean="0">
                <a:solidFill>
                  <a:srgbClr val="000000"/>
                </a:solidFill>
              </a:rPr>
              <a:t>(</a:t>
            </a:r>
            <a:r>
              <a:rPr lang="el-GR" sz="2400" i="1" dirty="0" err="1" smtClean="0">
                <a:solidFill>
                  <a:srgbClr val="000000"/>
                </a:solidFill>
              </a:rPr>
              <a:t>συνεχ</a:t>
            </a:r>
            <a:r>
              <a:rPr lang="el-GR" sz="2400" i="1" dirty="0" smtClean="0">
                <a:solidFill>
                  <a:srgbClr val="000000"/>
                </a:solidFill>
              </a:rPr>
              <a:t>.)</a:t>
            </a:r>
            <a:endParaRPr lang="el-GR" sz="2400" i="1" dirty="0" smtClean="0"/>
          </a:p>
        </p:txBody>
      </p:sp>
      <p:sp>
        <p:nvSpPr>
          <p:cNvPr id="2765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611560" y="1071563"/>
            <a:ext cx="7992888" cy="5786437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algn="just" eaLnBrk="1" hangingPunct="1">
              <a:buFont typeface="Wingdings 2" pitchFamily="18" charset="2"/>
              <a:buChar char=""/>
            </a:pPr>
            <a:endParaRPr lang="el-GR" sz="2400" b="1" dirty="0" smtClean="0">
              <a:solidFill>
                <a:srgbClr val="000000"/>
              </a:solidFill>
              <a:latin typeface="Arial" charset="0"/>
            </a:endParaRPr>
          </a:p>
          <a:p>
            <a:pPr marL="0" indent="0" algn="just" eaLnBrk="1" hangingPunct="1">
              <a:buClr>
                <a:srgbClr val="FF99CC"/>
              </a:buClr>
              <a:buFont typeface="Wingdings 2" pitchFamily="18" charset="2"/>
              <a:buChar char=""/>
            </a:pPr>
            <a:r>
              <a:rPr lang="el-GR" sz="2200" b="1" dirty="0" smtClean="0">
                <a:solidFill>
                  <a:srgbClr val="000000"/>
                </a:solidFill>
              </a:rPr>
              <a:t>Θυγατρική τράπεζα:</a:t>
            </a:r>
            <a:r>
              <a:rPr lang="el-GR" sz="2200" dirty="0" smtClean="0">
                <a:solidFill>
                  <a:srgbClr val="000000"/>
                </a:solidFill>
              </a:rPr>
              <a:t> η τοπική τράπεζα η οποία ελέγχεται από μια τράπεζα του εξωτερικού (κατέχει πλειοψηφικό πακέτο μετοχών ή την ελέγχει με μειοψηφία λόγω μεγάλης διασποράς των μετοχών).</a:t>
            </a:r>
            <a:endParaRPr lang="el-GR" sz="22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CC"/>
              </a:buClr>
              <a:buFont typeface="Wingdings 2" pitchFamily="18" charset="2"/>
              <a:buChar char=""/>
            </a:pPr>
            <a:endParaRPr lang="el-GR" sz="2400" b="1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99CC"/>
              </a:buClr>
              <a:buFont typeface="Wingdings 2" pitchFamily="18" charset="2"/>
              <a:buChar char=""/>
            </a:pPr>
            <a:r>
              <a:rPr lang="el-GR" sz="2200" b="1" dirty="0" smtClean="0">
                <a:solidFill>
                  <a:srgbClr val="000000"/>
                </a:solidFill>
              </a:rPr>
              <a:t>Τράπεζα </a:t>
            </a:r>
            <a:r>
              <a:rPr lang="en-US" sz="2200" b="1" dirty="0" smtClean="0">
                <a:solidFill>
                  <a:srgbClr val="000000"/>
                </a:solidFill>
              </a:rPr>
              <a:t>consortium</a:t>
            </a:r>
            <a:r>
              <a:rPr lang="el-GR" sz="2200" b="1" dirty="0" smtClean="0">
                <a:solidFill>
                  <a:srgbClr val="000000"/>
                </a:solidFill>
              </a:rPr>
              <a:t>: </a:t>
            </a:r>
            <a:r>
              <a:rPr lang="el-GR" sz="2200" dirty="0" smtClean="0">
                <a:solidFill>
                  <a:srgbClr val="000000"/>
                </a:solidFill>
              </a:rPr>
              <a:t>τράπεζα που συστήθηκε από τουλάχιστον 2 τράπεζες διαφορετικής εθνικότητας, καθεμία από τις οποίες  έχει συμμετοχή μικρότερη από 50%.</a:t>
            </a:r>
            <a:endParaRPr lang="el-GR" sz="22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99CC"/>
              </a:buClr>
              <a:buFont typeface="Wingdings 2" pitchFamily="18" charset="2"/>
              <a:buChar char=""/>
            </a:pPr>
            <a:endParaRPr lang="en-US" sz="2400" b="1" dirty="0" smtClean="0">
              <a:solidFill>
                <a:srgbClr val="000000"/>
              </a:solidFill>
            </a:endParaRPr>
          </a:p>
          <a:p>
            <a:pPr marL="0" indent="0" algn="just" eaLnBrk="1" hangingPunct="1">
              <a:buClr>
                <a:srgbClr val="FF99CC"/>
              </a:buClr>
              <a:buFont typeface="Wingdings 2" pitchFamily="18" charset="2"/>
              <a:buChar char=""/>
            </a:pPr>
            <a:r>
              <a:rPr lang="el-GR" sz="2200" b="1" dirty="0" smtClean="0">
                <a:solidFill>
                  <a:srgbClr val="000000"/>
                </a:solidFill>
              </a:rPr>
              <a:t>Τραπεζικό κατάστημα εξωτερικού: </a:t>
            </a:r>
            <a:r>
              <a:rPr lang="el-GR" sz="2200" dirty="0" smtClean="0">
                <a:solidFill>
                  <a:srgbClr val="000000"/>
                </a:solidFill>
              </a:rPr>
              <a:t>αποτελεί λειτουργική προέκταση της ξένης τράπεζας του εξωτερικού (συνήθως έχοντας το ανταγωνιστικό </a:t>
            </a:r>
            <a:r>
              <a:rPr lang="el-GR" sz="2200" dirty="0" smtClean="0">
                <a:solidFill>
                  <a:srgbClr val="000000"/>
                </a:solidFill>
                <a:latin typeface="Arial" charset="0"/>
              </a:rPr>
              <a:t>πλεονέκτημα της φήμης και πίστης της ξένης τράπεζας).</a:t>
            </a:r>
            <a:endParaRPr lang="el-GR" sz="2200" b="1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Arial" charset="0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1 - Τίτλος"/>
          <p:cNvSpPr>
            <a:spLocks noGrp="1"/>
          </p:cNvSpPr>
          <p:nvPr>
            <p:ph type="ctrTitle" idx="4294967295"/>
          </p:nvPr>
        </p:nvSpPr>
        <p:spPr>
          <a:xfrm>
            <a:off x="251520" y="0"/>
            <a:ext cx="8568952" cy="982663"/>
          </a:xfrm>
          <a:solidFill>
            <a:srgbClr val="D7D7D7"/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ΛΟΓΟΙ ΕΠΕΚΤΑΣΗΣ ΤΩΝ ΕΛΛΗΝΙΚΩΝ ΤΡΑΠΕΖΩΝ ΣΤΑ ΒΑΛΚΑΝΙΑ</a:t>
            </a:r>
            <a:endParaRPr lang="el-GR" sz="2400" dirty="0" smtClean="0"/>
          </a:p>
        </p:txBody>
      </p:sp>
      <p:sp>
        <p:nvSpPr>
          <p:cNvPr id="28675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179512" y="981075"/>
            <a:ext cx="8640960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800" b="1" u="sng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Υποστήριξη των ελληνικών επιχειρήσεων που δραστηριοποιούνται στην περιοχή.</a:t>
            </a: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Γεωγραφική εγγύτητα, καλύτερη γνώση των τοπικών αγορών και πολιτιστική συγγένεια.</a:t>
            </a:r>
            <a:endParaRPr lang="el-GR" sz="1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Εμπειρία λειτουργίας σε αντίξοες συνθήκες (υψηλός πληθωρισμός, συναλλαγματική αστάθεια, μεταβαλλόμενο θεσμικό </a:t>
            </a:r>
            <a:r>
              <a:rPr lang="el-GR" sz="2000" dirty="0" err="1" smtClean="0">
                <a:solidFill>
                  <a:srgbClr val="000000"/>
                </a:solidFill>
              </a:rPr>
              <a:t>θεσμικό</a:t>
            </a:r>
            <a:r>
              <a:rPr lang="el-GR" sz="2000" dirty="0" smtClean="0">
                <a:solidFill>
                  <a:srgbClr val="000000"/>
                </a:solidFill>
              </a:rPr>
              <a:t> καθεστώς κ.α.)</a:t>
            </a: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n-US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Πολύ υψηλότερο επίπεδο τεχνογνωσίας στις σύγχρονες μεθόδους τραπεζικής οργάνωσης, διοίκησης και Μάρκετινγκ.</a:t>
            </a: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Σημαντικά ανώτερη εφαρμοζόμενη τεχνολογία.</a:t>
            </a: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Υψηλή φερεγγυότητα και πολύ καλή εικόνα των ελληνικών τραπεζών στις χώρες αυτές.</a:t>
            </a: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DB738C"/>
              </a:buClr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Πολιτική βούληση για ανάπτυξη στενότερων οικονομικών σχέσεων με την Ελλάδα.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9E4F-AFF7-4505-BD91-218B7F320EB6}" type="slidenum">
              <a:rPr lang="en-US"/>
              <a:pPr/>
              <a:t>27</a:t>
            </a:fld>
            <a:endParaRPr lang="en-US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l-GR" sz="9600" dirty="0">
                <a:latin typeface="Comic Sans MS" pitchFamily="66" charset="0"/>
              </a:rPr>
              <a:t>					</a:t>
            </a:r>
            <a:r>
              <a:rPr lang="el-GR" sz="9600" dirty="0">
                <a:solidFill>
                  <a:srgbClr val="C00000"/>
                </a:solidFill>
                <a:latin typeface="Comic Sans MS" pitchFamily="66" charset="0"/>
              </a:rPr>
              <a:t>?</a:t>
            </a:r>
          </a:p>
          <a:p>
            <a:pPr>
              <a:buFont typeface="Wingdings" pitchFamily="2" charset="2"/>
              <a:buNone/>
            </a:pPr>
            <a:r>
              <a:rPr lang="el-GR" sz="9600" dirty="0">
                <a:solidFill>
                  <a:srgbClr val="C00000"/>
                </a:solidFill>
                <a:latin typeface="Comic Sans MS" pitchFamily="66" charset="0"/>
              </a:rPr>
              <a:t>ΕΡΩΤΗΣΕΙΣ</a:t>
            </a:r>
            <a:endParaRPr lang="en-US" sz="96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Βιβλιογραφία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l-GR" dirty="0" smtClean="0"/>
          </a:p>
          <a:p>
            <a:pPr lvl="1">
              <a:buNone/>
            </a:pPr>
            <a:r>
              <a:rPr lang="el-GR" sz="2000" dirty="0" err="1" smtClean="0"/>
              <a:t>Λυμπερόπουλος</a:t>
            </a:r>
            <a:r>
              <a:rPr lang="el-GR" sz="2000" dirty="0" smtClean="0"/>
              <a:t> Κωνσταντίνος(2006). </a:t>
            </a:r>
            <a:r>
              <a:rPr lang="el-GR" sz="2000" i="1" dirty="0" smtClean="0"/>
              <a:t>Μάρκετινγκ Χρηματοπιστωτικών Υπηρεσιών</a:t>
            </a:r>
            <a:r>
              <a:rPr lang="el-GR" sz="2000" dirty="0" smtClean="0"/>
              <a:t>. Εκδόσεις </a:t>
            </a:r>
            <a:r>
              <a:rPr lang="en-US" sz="2000" dirty="0" err="1" smtClean="0"/>
              <a:t>Interbooks</a:t>
            </a:r>
            <a:r>
              <a:rPr lang="el-GR" sz="2000" dirty="0" smtClean="0"/>
              <a:t>.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1 - Τίτλος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1443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ΤΥΠΟΙ ΔΙΚΤΥΩΝ 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ΔΙΑΝΟΜΗΣ 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ΧΡΗΜ/ΚΩΝ ΠΡΟΪΟΝΤΩΝ </a:t>
            </a:r>
            <a:r>
              <a:rPr lang="en-US" sz="2800" b="1" dirty="0" smtClean="0">
                <a:solidFill>
                  <a:srgbClr val="000000"/>
                </a:solidFill>
                <a:latin typeface="+mn-lt"/>
              </a:rPr>
              <a:t>                 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ΚΑΙ 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ΥΠΗΡΕΣΙΩΝ</a:t>
            </a:r>
            <a:r>
              <a:rPr lang="el-GR" sz="2800" i="1" dirty="0" smtClean="0">
                <a:solidFill>
                  <a:srgbClr val="000000"/>
                </a:solidFill>
                <a:latin typeface="+mn-lt"/>
              </a:rPr>
              <a:t> (</a:t>
            </a:r>
            <a:r>
              <a:rPr lang="el-GR" sz="2800" i="1" dirty="0" err="1" smtClean="0">
                <a:solidFill>
                  <a:srgbClr val="000000"/>
                </a:solidFill>
                <a:latin typeface="+mn-lt"/>
              </a:rPr>
              <a:t>συνεχ</a:t>
            </a:r>
            <a:r>
              <a:rPr lang="el-GR" sz="2800" i="1" dirty="0" smtClean="0">
                <a:solidFill>
                  <a:srgbClr val="000000"/>
                </a:solidFill>
                <a:latin typeface="+mn-lt"/>
              </a:rPr>
              <a:t>.)</a:t>
            </a:r>
            <a:r>
              <a:rPr lang="el-GR" sz="2800" b="1" dirty="0" smtClean="0">
                <a:solidFill>
                  <a:srgbClr val="000000"/>
                </a:solidFill>
                <a:latin typeface="+mn-lt"/>
              </a:rPr>
              <a:t> </a:t>
            </a:r>
            <a:endParaRPr lang="el-GR" sz="2800" b="1" dirty="0" smtClean="0">
              <a:latin typeface="+mn-lt"/>
            </a:endParaRPr>
          </a:p>
        </p:txBody>
      </p:sp>
      <p:sp>
        <p:nvSpPr>
          <p:cNvPr id="5123" name="5 - Υπότιτλος"/>
          <p:cNvSpPr>
            <a:spLocks noGrp="1"/>
          </p:cNvSpPr>
          <p:nvPr>
            <p:ph type="subTitle" idx="1"/>
          </p:nvPr>
        </p:nvSpPr>
        <p:spPr>
          <a:xfrm>
            <a:off x="467544" y="1285875"/>
            <a:ext cx="8208912" cy="5357835"/>
          </a:xfrm>
        </p:spPr>
        <p:txBody>
          <a:bodyPr>
            <a:normAutofit lnSpcReduction="10000"/>
          </a:bodyPr>
          <a:lstStyle/>
          <a:p>
            <a:pPr algn="l" eaLnBrk="1" hangingPunct="1">
              <a:buClr>
                <a:srgbClr val="C00000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 </a:t>
            </a:r>
            <a:r>
              <a:rPr lang="el-GR" sz="2000" b="1" u="sng" dirty="0" smtClean="0">
                <a:solidFill>
                  <a:srgbClr val="000000"/>
                </a:solidFill>
                <a:cs typeface="Arial" charset="0"/>
              </a:rPr>
              <a:t>Κύριο δίκτυο πωλήσεων και διανομής</a:t>
            </a:r>
            <a:r>
              <a:rPr lang="el-GR" sz="2000" b="1" dirty="0" smtClean="0">
                <a:solidFill>
                  <a:srgbClr val="000000"/>
                </a:solidFill>
                <a:cs typeface="Arial" charset="0"/>
              </a:rPr>
              <a:t>:</a:t>
            </a:r>
          </a:p>
          <a:p>
            <a:pPr lvl="1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Καταστήματα</a:t>
            </a:r>
          </a:p>
          <a:p>
            <a:pPr lvl="1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Θυρίδες</a:t>
            </a:r>
          </a:p>
          <a:p>
            <a:pPr lvl="1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Ανταλλακτήρια Συναλλάγματος</a:t>
            </a:r>
          </a:p>
          <a:p>
            <a:pPr lvl="1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dirty="0" err="1" smtClean="0">
                <a:solidFill>
                  <a:srgbClr val="000000"/>
                </a:solidFill>
                <a:cs typeface="Arial" charset="0"/>
              </a:rPr>
              <a:t>Αυτοκινητοτράπεζες</a:t>
            </a:r>
            <a:endParaRPr lang="el-GR" sz="2000" dirty="0" smtClean="0">
              <a:solidFill>
                <a:srgbClr val="000000"/>
              </a:solidFill>
              <a:cs typeface="Arial" charset="0"/>
            </a:endParaRPr>
          </a:p>
          <a:p>
            <a:pPr lvl="1" algn="l" eaLnBrk="1" hangingPunct="1">
              <a:buFont typeface="Arial" charset="0"/>
              <a:buChar char="•"/>
            </a:pPr>
            <a:endParaRPr lang="el-GR" sz="2000" b="1" dirty="0" smtClean="0">
              <a:solidFill>
                <a:srgbClr val="000000"/>
              </a:solidFill>
              <a:cs typeface="Arial" charset="0"/>
            </a:endParaRPr>
          </a:p>
          <a:p>
            <a:pPr algn="l" eaLnBrk="1" hangingPunct="1">
              <a:buClr>
                <a:srgbClr val="C00000"/>
              </a:buClr>
              <a:buFont typeface="Wingdings" pitchFamily="2" charset="2"/>
              <a:buChar char="§"/>
            </a:pPr>
            <a:r>
              <a:rPr lang="el-GR" sz="2000" b="1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b="1" u="sng" dirty="0" smtClean="0">
                <a:solidFill>
                  <a:srgbClr val="000000"/>
                </a:solidFill>
                <a:cs typeface="Arial" charset="0"/>
              </a:rPr>
              <a:t>Εναλλακτικά δίκτυά πωλήσεων και διανομής</a:t>
            </a:r>
            <a:r>
              <a:rPr lang="el-GR" sz="2000" b="1" dirty="0" smtClean="0">
                <a:solidFill>
                  <a:srgbClr val="000000"/>
                </a:solidFill>
                <a:cs typeface="Arial" charset="0"/>
              </a:rPr>
              <a:t>:</a:t>
            </a:r>
          </a:p>
          <a:p>
            <a:pPr lvl="1" algn="l" eaLnBrk="1" hangingPunct="1">
              <a:buFont typeface="Arial" charset="0"/>
              <a:buChar char="•"/>
            </a:pPr>
            <a:r>
              <a:rPr lang="el-GR" sz="2000" b="1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b="1" dirty="0" smtClean="0">
                <a:solidFill>
                  <a:srgbClr val="C00000"/>
                </a:solidFill>
                <a:cs typeface="Arial" charset="0"/>
              </a:rPr>
              <a:t>Συστήματα ηλεκτρονικής αυτοεξυπηρέτησης</a:t>
            </a:r>
          </a:p>
          <a:p>
            <a:pPr lvl="2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Αυτόματες ταμειολογιστικές μηχανές 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(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ΑΤΜ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s)</a:t>
            </a:r>
          </a:p>
          <a:p>
            <a:pPr lvl="2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 Τερματικά συναλλαγών χωρίς μετρητά (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Non cash terminals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)</a:t>
            </a:r>
            <a:endParaRPr lang="en-US" sz="2000" dirty="0" smtClean="0">
              <a:solidFill>
                <a:srgbClr val="000000"/>
              </a:solidFill>
              <a:cs typeface="Arial" charset="0"/>
            </a:endParaRPr>
          </a:p>
          <a:p>
            <a:pPr lvl="2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Κέντρα αυτοματοποιημένων πληρωμών μέσω αναγνωστών χαρτονομισμάτων (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Automated payment centers - Cash readers)</a:t>
            </a:r>
            <a:r>
              <a:rPr lang="el-GR" sz="2000" dirty="0">
                <a:solidFill>
                  <a:srgbClr val="000000"/>
                </a:solidFill>
                <a:cs typeface="Arial" charset="0"/>
              </a:rPr>
              <a:t>.</a:t>
            </a:r>
            <a:endParaRPr lang="en-US" sz="2000" dirty="0" smtClean="0">
              <a:solidFill>
                <a:srgbClr val="000000"/>
              </a:solidFill>
              <a:cs typeface="Arial" charset="0"/>
            </a:endParaRPr>
          </a:p>
          <a:p>
            <a:pPr lvl="1" algn="l" eaLnBrk="1" hangingPunct="1">
              <a:buFont typeface="Arial" charset="0"/>
              <a:buChar char="•"/>
            </a:pPr>
            <a:r>
              <a:rPr lang="el-GR" sz="2000" b="1" dirty="0" smtClean="0">
                <a:solidFill>
                  <a:srgbClr val="C00000"/>
                </a:solidFill>
                <a:cs typeface="Arial" charset="0"/>
              </a:rPr>
              <a:t>Συστήματα ηλεκτρονικής </a:t>
            </a:r>
            <a:r>
              <a:rPr lang="el-GR" sz="2000" b="1" dirty="0" err="1" smtClean="0">
                <a:solidFill>
                  <a:srgbClr val="C00000"/>
                </a:solidFill>
                <a:cs typeface="Arial" charset="0"/>
              </a:rPr>
              <a:t>τηλεξυπηρέτησης</a:t>
            </a:r>
            <a:endParaRPr lang="el-GR" sz="2000" b="1" dirty="0" smtClean="0">
              <a:solidFill>
                <a:srgbClr val="C00000"/>
              </a:solidFill>
              <a:cs typeface="Arial" charset="0"/>
            </a:endParaRPr>
          </a:p>
          <a:p>
            <a:pPr lvl="2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Διαδικτυακή Τραπεζική (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Internet Banking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)</a:t>
            </a:r>
            <a:endParaRPr lang="en-US" sz="2000" dirty="0" smtClean="0">
              <a:solidFill>
                <a:srgbClr val="000000"/>
              </a:solidFill>
              <a:cs typeface="Arial" charset="0"/>
            </a:endParaRPr>
          </a:p>
          <a:p>
            <a:pPr lvl="2" algn="l" eaLnBrk="1" hangingPunct="1">
              <a:buClr>
                <a:srgbClr val="C00000"/>
              </a:buClr>
              <a:buFont typeface="Arial" charset="0"/>
              <a:buChar char="•"/>
            </a:pP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 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Τηλεφωνική Τραπεζική (</a:t>
            </a:r>
            <a:r>
              <a:rPr lang="en-US" sz="2000" dirty="0" smtClean="0">
                <a:solidFill>
                  <a:srgbClr val="000000"/>
                </a:solidFill>
                <a:cs typeface="Arial" charset="0"/>
              </a:rPr>
              <a:t>Phone Banking</a:t>
            </a:r>
            <a:r>
              <a:rPr lang="el-GR" sz="2000" dirty="0" smtClean="0">
                <a:solidFill>
                  <a:srgbClr val="000000"/>
                </a:solidFill>
                <a:cs typeface="Arial" charset="0"/>
              </a:rPr>
              <a:t>)</a:t>
            </a:r>
          </a:p>
          <a:p>
            <a:pPr algn="l" eaLnBrk="1" hangingPunct="1">
              <a:buFont typeface="Arial" charset="0"/>
              <a:buChar char="•"/>
            </a:pPr>
            <a:endParaRPr lang="el-GR" sz="2000" b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endParaRPr lang="el-GR" sz="2000" i="1" dirty="0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i="1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dirty="0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1 - Τίτλος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214438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ΤΥΠΟΣ ΔΙΑΝΟΜΗΣ ΧΡΗΜ/ΚΩΝ ΥΠΗΡΕΣΙΩΝ                        ΑΝΑ ΤΥΠΟ ΠΕΛΑΤΗ </a:t>
            </a:r>
            <a:endParaRPr lang="el-GR" sz="2800" b="1" dirty="0" smtClean="0"/>
          </a:p>
        </p:txBody>
      </p:sp>
      <p:sp>
        <p:nvSpPr>
          <p:cNvPr id="6147" name="5 - Υπότιτλος"/>
          <p:cNvSpPr>
            <a:spLocks noGrp="1"/>
          </p:cNvSpPr>
          <p:nvPr>
            <p:ph type="subTitle" idx="1"/>
          </p:nvPr>
        </p:nvSpPr>
        <p:spPr>
          <a:xfrm>
            <a:off x="0" y="1285875"/>
            <a:ext cx="9144000" cy="5572125"/>
          </a:xfrm>
        </p:spPr>
        <p:txBody>
          <a:bodyPr/>
          <a:lstStyle/>
          <a:p>
            <a:pPr algn="l" eaLnBrk="1" hangingPunct="1">
              <a:buFont typeface="Arial" charset="0"/>
              <a:buChar char="•"/>
            </a:pPr>
            <a:endParaRPr lang="el-GR" sz="2000" b="1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endParaRPr lang="el-GR" sz="2000" i="1" smtClean="0">
              <a:solidFill>
                <a:srgbClr val="000000"/>
              </a:solidFill>
              <a:latin typeface="Arial" charset="0"/>
              <a:cs typeface="Arial" charset="0"/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i="1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smtClean="0">
              <a:solidFill>
                <a:srgbClr val="000000"/>
              </a:solidFill>
            </a:endParaRPr>
          </a:p>
          <a:p>
            <a:pPr algn="l" eaLnBrk="1" hangingPunct="1">
              <a:buFont typeface="Arial" charset="0"/>
              <a:buChar char="•"/>
            </a:pPr>
            <a:endParaRPr lang="el-GR" sz="2400" smtClean="0">
              <a:solidFill>
                <a:srgbClr val="000000"/>
              </a:solidFill>
            </a:endParaRPr>
          </a:p>
        </p:txBody>
      </p:sp>
      <p:graphicFrame>
        <p:nvGraphicFramePr>
          <p:cNvPr id="4" name="3 - Διάγραμμα"/>
          <p:cNvGraphicFramePr/>
          <p:nvPr/>
        </p:nvGraphicFramePr>
        <p:xfrm>
          <a:off x="285720" y="1357298"/>
          <a:ext cx="8858280" cy="5286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3643313"/>
          </a:xfrm>
          <a:solidFill>
            <a:schemeClr val="bg2">
              <a:lumMod val="90000"/>
            </a:schemeClr>
          </a:solidFill>
        </p:spPr>
        <p:txBody>
          <a:bodyPr/>
          <a:lstStyle/>
          <a:p>
            <a:pPr eaLnBrk="1" hangingPunct="1">
              <a:lnSpc>
                <a:spcPts val="4000"/>
              </a:lnSpc>
            </a:pPr>
            <a:r>
              <a:rPr lang="el-GR" sz="2400" b="1" smtClean="0">
                <a:latin typeface="Arial" charset="0"/>
              </a:rPr>
              <a:t>ΔΙΚΤΥΟ ΤΩΝ ΚΑΤΑΣΤΗΜΑΤΩΝ ΚΑΙ ΘΥΡΙΔΩΝ</a:t>
            </a:r>
          </a:p>
        </p:txBody>
      </p:sp>
      <p:sp>
        <p:nvSpPr>
          <p:cNvPr id="7171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1000125"/>
            <a:ext cx="9144000" cy="585787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endParaRPr lang="el-GR" sz="4800" b="1" u="sng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ΑΛΛΑΓΗ ΤΟΥ ΡΟΛΟΥ ΤΩΝ ΤΡΑΠΕΖΙΚΩΝ ΚΑΤΑΣΤΗΜΑΤΩΝ </a:t>
            </a:r>
            <a:endParaRPr lang="el-GR" sz="2800" b="1" dirty="0" smtClean="0"/>
          </a:p>
        </p:txBody>
      </p:sp>
      <p:sp>
        <p:nvSpPr>
          <p:cNvPr id="8195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684213" y="1285875"/>
            <a:ext cx="8459787" cy="55721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Τα τραπεζικά καταστήματα:</a:t>
            </a: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Έχουν χάσει τον </a:t>
            </a:r>
            <a:r>
              <a:rPr lang="el-GR" sz="2000" dirty="0" err="1" smtClean="0">
                <a:solidFill>
                  <a:srgbClr val="000000"/>
                </a:solidFill>
              </a:rPr>
              <a:t>διεκπεραιωτικό</a:t>
            </a:r>
            <a:r>
              <a:rPr lang="el-GR" sz="2000" dirty="0" smtClean="0">
                <a:solidFill>
                  <a:srgbClr val="000000"/>
                </a:solidFill>
              </a:rPr>
              <a:t> τους ρόλο.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Ασχολούνται κυρίως με:</a:t>
            </a: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 τις πωλήσεις </a:t>
            </a:r>
            <a:r>
              <a:rPr lang="el-GR" sz="2000" dirty="0" err="1" smtClean="0">
                <a:solidFill>
                  <a:srgbClr val="000000"/>
                </a:solidFill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</a:rPr>
              <a:t> υπηρεσιών.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τη διαχείριση των σχέσεων με τον πελάτη.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Την επεξήγηση της λειτουργίας και των πλεονεκτημάτων σύνθετων </a:t>
            </a:r>
            <a:r>
              <a:rPr lang="el-GR" sz="2000" dirty="0" err="1" smtClean="0">
                <a:solidFill>
                  <a:srgbClr val="000000"/>
                </a:solidFill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</a:rPr>
              <a:t> προϊόντων.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Την παροχή συμβουλών για την καλύτερη εξατομικευμένη λύση.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r>
              <a:rPr lang="el-GR" sz="2000" dirty="0" smtClean="0">
                <a:solidFill>
                  <a:srgbClr val="000000"/>
                </a:solidFill>
              </a:rPr>
              <a:t>Τη διαπραγμάτευση κατά την πώληση πακέτων </a:t>
            </a:r>
            <a:r>
              <a:rPr lang="el-GR" sz="2000" dirty="0" err="1" smtClean="0">
                <a:solidFill>
                  <a:srgbClr val="000000"/>
                </a:solidFill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</a:rPr>
              <a:t> υπηρεσιών.</a:t>
            </a: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8196" name="AutoShape 4"/>
          <p:cNvSpPr>
            <a:spLocks noChangeArrowheads="1"/>
          </p:cNvSpPr>
          <p:nvPr/>
        </p:nvSpPr>
        <p:spPr bwMode="auto">
          <a:xfrm>
            <a:off x="539750" y="3789363"/>
            <a:ext cx="7848600" cy="792162"/>
          </a:xfrm>
          <a:prstGeom prst="downArrow">
            <a:avLst>
              <a:gd name="adj1" fmla="val 83676"/>
              <a:gd name="adj2" fmla="val 53907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 sz="2000" b="1" dirty="0">
                <a:latin typeface="+mn-lt"/>
              </a:rPr>
              <a:t>εργασίες που απαιτούν διαπροσωπική επικοινωνία για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1075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n-US" sz="3200" b="1" dirty="0" smtClean="0">
                <a:solidFill>
                  <a:srgbClr val="000000"/>
                </a:solidFill>
              </a:rPr>
              <a:t> </a:t>
            </a:r>
            <a:br>
              <a:rPr lang="en-US" sz="3200" b="1" dirty="0" smtClean="0">
                <a:solidFill>
                  <a:srgbClr val="000000"/>
                </a:solidFill>
              </a:rPr>
            </a:br>
            <a:r>
              <a:rPr lang="el-GR" sz="3200" b="1" dirty="0" smtClean="0">
                <a:solidFill>
                  <a:srgbClr val="000000"/>
                </a:solidFill>
              </a:rPr>
              <a:t>ΑΛΛΑΓΗ </a:t>
            </a:r>
            <a:r>
              <a:rPr lang="el-GR" sz="3200" b="1" dirty="0" smtClean="0">
                <a:solidFill>
                  <a:srgbClr val="000000"/>
                </a:solidFill>
              </a:rPr>
              <a:t>ΤΟΥ ΡΟΛΟΥ ΤΩΝ ΤΡΑΠΕΖΙΚΩΝ ΚΑΤΑΣΤΗΜΑΤΩΝ</a:t>
            </a:r>
            <a:r>
              <a:rPr lang="el-GR" sz="2800" b="1" dirty="0" smtClean="0">
                <a:solidFill>
                  <a:srgbClr val="000000"/>
                </a:solidFill>
              </a:rPr>
              <a:t> </a:t>
            </a:r>
            <a:r>
              <a:rPr lang="el-GR" sz="2400" dirty="0" smtClean="0">
                <a:solidFill>
                  <a:srgbClr val="000000"/>
                </a:solidFill>
              </a:rPr>
              <a:t>(</a:t>
            </a:r>
            <a:r>
              <a:rPr lang="el-GR" sz="2400" dirty="0" err="1" smtClean="0">
                <a:solidFill>
                  <a:srgbClr val="000000"/>
                </a:solidFill>
              </a:rPr>
              <a:t>συνεχ</a:t>
            </a:r>
            <a:r>
              <a:rPr lang="el-GR" sz="2400" dirty="0" smtClean="0">
                <a:solidFill>
                  <a:srgbClr val="000000"/>
                </a:solidFill>
              </a:rPr>
              <a:t>.)</a:t>
            </a:r>
            <a:endParaRPr lang="el-GR" sz="2400" dirty="0" smtClean="0"/>
          </a:p>
        </p:txBody>
      </p:sp>
      <p:sp>
        <p:nvSpPr>
          <p:cNvPr id="9219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179388" y="1196975"/>
            <a:ext cx="8964612" cy="5805488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Μεταφορά αρμοδιοτήτων που δεν απαιτούν τη φυσική παρουσία του πελάτη, από τα καταστήματα στα Κέντρα Εξυπηρέτησης Καταστημάτων.</a:t>
            </a: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000" dirty="0" smtClean="0">
                <a:solidFill>
                  <a:srgbClr val="000000"/>
                </a:solidFill>
              </a:rPr>
              <a:t> </a:t>
            </a:r>
            <a:r>
              <a:rPr lang="el-GR" sz="1800" dirty="0" smtClean="0">
                <a:solidFill>
                  <a:srgbClr val="000000"/>
                </a:solidFill>
              </a:rPr>
              <a:t>(</a:t>
            </a:r>
            <a:r>
              <a:rPr lang="el-GR" sz="1800" i="1" dirty="0" smtClean="0">
                <a:solidFill>
                  <a:srgbClr val="000000"/>
                </a:solidFill>
              </a:rPr>
              <a:t>π.χ. λογιστική παρακολούθηση, ανάλυση οικονομικών στοιχείων, υποστήριξη συστημάτων, συντήρηση κτιρίων-εξοπλισμού, διακίνηση αλληλογραφίας κ.α.):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0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endParaRPr lang="el-GR" sz="20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Στην επίτευξη οικονομιών κλίμακας.</a:t>
            </a: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endParaRPr lang="el-GR" sz="500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Στη βελτίωση της ποιότητας των παρερχομένων υπηρεσιών με την εγγύηση του χρόνου παράδοσης κάθε προϊόντος στον πελάτη. </a:t>
            </a:r>
            <a:r>
              <a:rPr lang="el-GR" sz="2000" i="1" dirty="0" smtClean="0">
                <a:solidFill>
                  <a:srgbClr val="000000"/>
                </a:solidFill>
              </a:rPr>
              <a:t>(αποδέσμευση από τον εποχικό φόρτο των καταστημάτων)</a:t>
            </a: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endParaRPr lang="el-GR" sz="5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Μείωση των λαθών στην επεξεργασία των αιτημάτων</a:t>
            </a:r>
            <a:r>
              <a:rPr lang="el-GR" sz="2000" i="1" dirty="0" smtClean="0">
                <a:solidFill>
                  <a:srgbClr val="000000"/>
                </a:solidFill>
              </a:rPr>
              <a:t> (καλύτερη οργάνωση, συστηματοποίηση)</a:t>
            </a: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endParaRPr lang="el-GR" sz="500" i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rgbClr val="FF0000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Στην αύξηση της αποτελεσματικότητας των πωλήσεων και της εξυπηρέτησης μετά την πώληση, που διενεργούνται στα τραπεζικά καταστήματα.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9220" name="AutoShape 4"/>
          <p:cNvSpPr>
            <a:spLocks noChangeArrowheads="1"/>
          </p:cNvSpPr>
          <p:nvPr/>
        </p:nvSpPr>
        <p:spPr bwMode="auto">
          <a:xfrm>
            <a:off x="2484438" y="2636838"/>
            <a:ext cx="3024187" cy="431800"/>
          </a:xfrm>
          <a:prstGeom prst="downArrow">
            <a:avLst>
              <a:gd name="adj1" fmla="val 68157"/>
              <a:gd name="adj2" fmla="val 35648"/>
            </a:avLst>
          </a:prstGeom>
          <a:solidFill>
            <a:schemeClr val="bg2">
              <a:lumMod val="9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el-GR" b="1"/>
              <a:t>ΑΠΟΣΚΟΠΕΙ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bg2">
              <a:lumMod val="90000"/>
            </a:schemeClr>
          </a:solidFill>
        </p:spPr>
        <p:txBody>
          <a:bodyPr>
            <a:noAutofit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ΔΙΑΔΙΚΑΣΙΑ ΕΠΙΛΟΓΗΣ ΤΟΠΟΥ ΕΓΚΑΤΑΣΤΑΣΗΣ ΝΕΟΥ ΤΡΑΠΕΖΙΚΟΥ ΚΑΤΑΣΤΗΜΑΤΟΣ </a:t>
            </a:r>
            <a:endParaRPr lang="el-GR" sz="2800" b="1" dirty="0" smtClean="0"/>
          </a:p>
        </p:txBody>
      </p:sp>
      <p:sp>
        <p:nvSpPr>
          <p:cNvPr id="10243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0" y="1125538"/>
            <a:ext cx="9144000" cy="5876925"/>
          </a:xfrm>
        </p:spPr>
        <p:txBody>
          <a:bodyPr/>
          <a:lstStyle/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l-GR" sz="2400" b="1" u="sng" dirty="0" smtClean="0">
                <a:solidFill>
                  <a:srgbClr val="FF0000"/>
                </a:solidFill>
              </a:rPr>
              <a:t>Α</a:t>
            </a:r>
            <a:r>
              <a:rPr lang="el-GR" sz="2000" b="1" u="sng" dirty="0" smtClean="0">
                <a:solidFill>
                  <a:srgbClr val="FF0000"/>
                </a:solidFill>
              </a:rPr>
              <a:t>.</a:t>
            </a:r>
            <a:r>
              <a:rPr lang="el-GR" sz="2000" u="sng" dirty="0" smtClean="0">
                <a:solidFill>
                  <a:srgbClr val="FF0000"/>
                </a:solidFill>
              </a:rPr>
              <a:t> </a:t>
            </a:r>
            <a:r>
              <a:rPr lang="el-GR" sz="2000" b="1" u="sng" dirty="0" smtClean="0">
                <a:solidFill>
                  <a:srgbClr val="FF0000"/>
                </a:solidFill>
              </a:rPr>
              <a:t>Επιλογή μιας ευρύτερης περιοχής</a:t>
            </a:r>
            <a:r>
              <a:rPr lang="el-GR" sz="2000" dirty="0" smtClean="0">
                <a:solidFill>
                  <a:srgbClr val="000000"/>
                </a:solidFill>
              </a:rPr>
              <a:t>, ανάλογα με την έκταση και την ένταση των αναγκών σε τραπεζικές υπηρεσίες.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el-GR" sz="900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r>
              <a:rPr lang="el-GR" sz="2000" b="1" dirty="0" smtClean="0">
                <a:solidFill>
                  <a:schemeClr val="accent1"/>
                </a:solidFill>
              </a:rPr>
              <a:t>α) Στοιχεία ζήτησης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el-GR" sz="9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Δημογραφικά στοιχεία</a:t>
            </a:r>
            <a:r>
              <a:rPr lang="el-GR" sz="2000" dirty="0" smtClean="0">
                <a:solidFill>
                  <a:srgbClr val="000000"/>
                </a:solidFill>
              </a:rPr>
              <a:t>:</a:t>
            </a:r>
            <a:r>
              <a:rPr lang="en-US" sz="2000" dirty="0" smtClean="0">
                <a:solidFill>
                  <a:srgbClr val="000000"/>
                </a:solidFill>
              </a:rPr>
              <a:t> </a:t>
            </a:r>
            <a:r>
              <a:rPr lang="el-GR" sz="1600" dirty="0" smtClean="0">
                <a:solidFill>
                  <a:srgbClr val="000000"/>
                </a:solidFill>
              </a:rPr>
              <a:t>π.χ</a:t>
            </a:r>
            <a:r>
              <a:rPr lang="el-GR" sz="2000" dirty="0" smtClean="0">
                <a:solidFill>
                  <a:srgbClr val="000000"/>
                </a:solidFill>
              </a:rPr>
              <a:t>. </a:t>
            </a:r>
            <a:r>
              <a:rPr lang="el-GR" sz="1600" dirty="0" smtClean="0">
                <a:solidFill>
                  <a:srgbClr val="000000"/>
                </a:solidFill>
              </a:rPr>
              <a:t>Σύνθεση του πληθυσμού, Πληθυσμιακές τάσεις, Μετανάστευση</a:t>
            </a:r>
          </a:p>
          <a:p>
            <a:pPr marL="457200" lvl="1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endParaRPr lang="el-GR" sz="300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Οικονομικά δεδομένα: </a:t>
            </a:r>
            <a:r>
              <a:rPr lang="el-GR" sz="1600" dirty="0" smtClean="0">
                <a:solidFill>
                  <a:srgbClr val="000000"/>
                </a:solidFill>
              </a:rPr>
              <a:t>π.χ. Βιοτικό επίπεδο, Μέσο εισόδημα, ανεργία, ιδιοκατοίκησης.</a:t>
            </a:r>
          </a:p>
          <a:p>
            <a:pPr marL="457200" lvl="1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endParaRPr lang="el-GR" sz="300" dirty="0" smtClean="0">
              <a:solidFill>
                <a:srgbClr val="000000"/>
              </a:solidFill>
            </a:endParaRPr>
          </a:p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Δεδομένα της αγοράς: </a:t>
            </a:r>
            <a:r>
              <a:rPr lang="el-GR" sz="1600" dirty="0" smtClean="0">
                <a:solidFill>
                  <a:srgbClr val="000000"/>
                </a:solidFill>
              </a:rPr>
              <a:t>π.χ. Αριθμός, μέγεθος και τόπος εγκατάστασης των επιχειρήσεων,        </a:t>
            </a:r>
          </a:p>
          <a:p>
            <a:pPr marL="0" indent="0" eaLnBrk="1" hangingPunct="1">
              <a:lnSpc>
                <a:spcPct val="90000"/>
              </a:lnSpc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1600" dirty="0" smtClean="0">
                <a:solidFill>
                  <a:srgbClr val="000000"/>
                </a:solidFill>
              </a:rPr>
              <a:t>                                                         Δημόσιες και Δημοτικές υπηρεσίες, Ιδρύματα, νοσοκομεία.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000" b="1" dirty="0" smtClean="0">
                <a:solidFill>
                  <a:schemeClr val="accent1"/>
                </a:solidFill>
              </a:rPr>
              <a:t>β) Στοιχεία προσφοράς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800" b="1" dirty="0" smtClean="0">
              <a:solidFill>
                <a:srgbClr val="000000"/>
              </a:solidFill>
            </a:endParaRP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Προσφορά </a:t>
            </a:r>
            <a:r>
              <a:rPr lang="el-GR" sz="2000" dirty="0" err="1" smtClean="0">
                <a:solidFill>
                  <a:srgbClr val="000000"/>
                </a:solidFill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</a:rPr>
              <a:t> υπηρεσιών από καταστήματα της ιδίας τράπεζας στην ευρύτερη περιοχή. Υπολογισμός της προσέλκυσης πελατών από άλλα καταστήματα της τράπεζας.</a:t>
            </a: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Προσφορά </a:t>
            </a:r>
            <a:r>
              <a:rPr lang="el-GR" sz="2000" dirty="0" err="1" smtClean="0">
                <a:solidFill>
                  <a:srgbClr val="000000"/>
                </a:solidFill>
              </a:rPr>
              <a:t>χρημ</a:t>
            </a:r>
            <a:r>
              <a:rPr lang="el-GR" sz="2000" dirty="0" smtClean="0">
                <a:solidFill>
                  <a:srgbClr val="000000"/>
                </a:solidFill>
              </a:rPr>
              <a:t>/</a:t>
            </a:r>
            <a:r>
              <a:rPr lang="el-GR" sz="2000" dirty="0" err="1" smtClean="0">
                <a:solidFill>
                  <a:srgbClr val="000000"/>
                </a:solidFill>
              </a:rPr>
              <a:t>κων</a:t>
            </a:r>
            <a:r>
              <a:rPr lang="el-GR" sz="2000" dirty="0" smtClean="0">
                <a:solidFill>
                  <a:srgbClr val="000000"/>
                </a:solidFill>
              </a:rPr>
              <a:t> υπηρεσιών από τον ανταγωνισμό (χαρτογράφηση των καταστημάτων του).</a:t>
            </a: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lnSpc>
                <a:spcPct val="90000"/>
              </a:lnSpc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1 - Τίτλος"/>
          <p:cNvSpPr>
            <a:spLocks noGrp="1"/>
          </p:cNvSpPr>
          <p:nvPr>
            <p:ph type="ctrTitle" idx="4294967295"/>
          </p:nvPr>
        </p:nvSpPr>
        <p:spPr>
          <a:xfrm>
            <a:off x="0" y="0"/>
            <a:ext cx="9144000" cy="982663"/>
          </a:xfrm>
          <a:solidFill>
            <a:schemeClr val="bg2">
              <a:lumMod val="90000"/>
            </a:schemeClr>
          </a:solidFill>
        </p:spPr>
        <p:txBody>
          <a:bodyPr>
            <a:normAutofit fontScale="90000"/>
          </a:bodyPr>
          <a:lstStyle/>
          <a:p>
            <a:pPr eaLnBrk="1" hangingPunct="1">
              <a:lnSpc>
                <a:spcPts val="4000"/>
              </a:lnSpc>
            </a:pPr>
            <a:r>
              <a:rPr lang="el-GR" sz="2800" b="1" dirty="0" smtClean="0">
                <a:solidFill>
                  <a:srgbClr val="000000"/>
                </a:solidFill>
              </a:rPr>
              <a:t>ΔΙΑΔΙΚΑΣΙΑ ΕΠΙΛΟΓΗΣ ΤΟΠΟΥ ΕΓΚΑΤΑΣΤΑΣΗΣ ΝΕΟΥ ΤΡΑΠΕΖΙΚΟΥ ΚΑΤΑΣΤΗΜΑΤΟΣ </a:t>
            </a:r>
            <a:r>
              <a:rPr lang="el-GR" sz="2400" dirty="0" smtClean="0">
                <a:solidFill>
                  <a:srgbClr val="000000"/>
                </a:solidFill>
              </a:rPr>
              <a:t>(</a:t>
            </a:r>
            <a:r>
              <a:rPr lang="el-GR" sz="2400" dirty="0" err="1" smtClean="0">
                <a:solidFill>
                  <a:srgbClr val="000000"/>
                </a:solidFill>
              </a:rPr>
              <a:t>συνεχ</a:t>
            </a:r>
            <a:r>
              <a:rPr lang="el-GR" sz="2400" dirty="0" smtClean="0">
                <a:solidFill>
                  <a:srgbClr val="000000"/>
                </a:solidFill>
              </a:rPr>
              <a:t>.)</a:t>
            </a:r>
            <a:endParaRPr lang="el-GR" sz="2400" dirty="0" smtClean="0"/>
          </a:p>
        </p:txBody>
      </p:sp>
      <p:sp>
        <p:nvSpPr>
          <p:cNvPr id="11267" name="5 - Υπότιτλος"/>
          <p:cNvSpPr>
            <a:spLocks noGrp="1"/>
          </p:cNvSpPr>
          <p:nvPr>
            <p:ph type="subTitle" idx="4294967295"/>
          </p:nvPr>
        </p:nvSpPr>
        <p:spPr>
          <a:xfrm>
            <a:off x="285720" y="981075"/>
            <a:ext cx="8501122" cy="5876925"/>
          </a:xfrm>
        </p:spPr>
        <p:txBody>
          <a:bodyPr/>
          <a:lstStyle/>
          <a:p>
            <a:pPr marL="0" indent="0" eaLnBrk="1" hangingPunct="1">
              <a:buFont typeface="Wingdings 2" pitchFamily="18" charset="2"/>
              <a:buNone/>
            </a:pPr>
            <a:r>
              <a:rPr lang="el-GR" sz="2400" b="1" u="sng" dirty="0" smtClean="0">
                <a:solidFill>
                  <a:srgbClr val="FF0000"/>
                </a:solidFill>
              </a:rPr>
              <a:t>Β</a:t>
            </a:r>
            <a:r>
              <a:rPr lang="el-GR" sz="2000" b="1" u="sng" dirty="0" smtClean="0">
                <a:solidFill>
                  <a:srgbClr val="FF0000"/>
                </a:solidFill>
              </a:rPr>
              <a:t>.</a:t>
            </a:r>
            <a:r>
              <a:rPr lang="el-GR" sz="2000" u="sng" dirty="0" smtClean="0">
                <a:solidFill>
                  <a:srgbClr val="FF0000"/>
                </a:solidFill>
              </a:rPr>
              <a:t> </a:t>
            </a:r>
            <a:r>
              <a:rPr lang="el-GR" sz="2000" b="1" u="sng" dirty="0" smtClean="0">
                <a:solidFill>
                  <a:srgbClr val="FF0000"/>
                </a:solidFill>
              </a:rPr>
              <a:t>Έρευνες αγοράς</a:t>
            </a:r>
            <a:r>
              <a:rPr lang="el-GR" sz="2000" dirty="0" smtClean="0">
                <a:solidFill>
                  <a:srgbClr val="FF0000"/>
                </a:solidFill>
              </a:rPr>
              <a:t>, </a:t>
            </a:r>
            <a:r>
              <a:rPr lang="el-GR" sz="2000" dirty="0" smtClean="0">
                <a:solidFill>
                  <a:srgbClr val="000000"/>
                </a:solidFill>
              </a:rPr>
              <a:t>για να εξετασθούν τα τοπικά μερίδια αγοράς, οι λόγοι προτίμησης ορισμένων καταστημάτων, οι λόγοι ευαρέσκειας και δυσαρέσκειας από την συνεργασία με την κύρια τράπεζα των τραπεζικών πελατών, η ποιότητα των προσφερόμενων στην περιοχή υπηρεσιών, ο βαθμός εκπλήρωσης των προσδοκιών κλπ.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800" dirty="0" smtClean="0">
              <a:solidFill>
                <a:srgbClr val="000000"/>
              </a:solidFill>
            </a:endParaRPr>
          </a:p>
          <a:p>
            <a:pPr marL="0" indent="0" eaLnBrk="1" hangingPunct="1">
              <a:buFont typeface="Wingdings 2" pitchFamily="18" charset="2"/>
              <a:buNone/>
            </a:pPr>
            <a:r>
              <a:rPr lang="el-GR" sz="2400" b="1" u="sng" dirty="0" smtClean="0">
                <a:solidFill>
                  <a:srgbClr val="FF0000"/>
                </a:solidFill>
              </a:rPr>
              <a:t>Γ</a:t>
            </a:r>
            <a:r>
              <a:rPr lang="el-GR" sz="2000" b="1" u="sng" dirty="0" smtClean="0">
                <a:solidFill>
                  <a:srgbClr val="FF0000"/>
                </a:solidFill>
              </a:rPr>
              <a:t>.</a:t>
            </a:r>
            <a:r>
              <a:rPr lang="el-GR" sz="2000" u="sng" dirty="0" smtClean="0">
                <a:solidFill>
                  <a:srgbClr val="FF0000"/>
                </a:solidFill>
              </a:rPr>
              <a:t> </a:t>
            </a:r>
            <a:r>
              <a:rPr lang="el-GR" sz="2000" b="1" u="sng" dirty="0" smtClean="0">
                <a:solidFill>
                  <a:srgbClr val="FF0000"/>
                </a:solidFill>
              </a:rPr>
              <a:t>Εξεύρεση εναλλακτικών σημείων εγκατάστασης</a:t>
            </a:r>
            <a:r>
              <a:rPr lang="el-GR" sz="2000" dirty="0" smtClean="0">
                <a:solidFill>
                  <a:srgbClr val="FF0000"/>
                </a:solidFill>
              </a:rPr>
              <a:t> </a:t>
            </a:r>
            <a:r>
              <a:rPr lang="el-GR" sz="2000" dirty="0" smtClean="0">
                <a:solidFill>
                  <a:srgbClr val="000000"/>
                </a:solidFill>
              </a:rPr>
              <a:t>του νέου καταστήματος μέσα στην ευρύτερη περιοχή που έχει επιλεγεί. Η επιλογή γίνεται κατόπιν εξέτασης των παρακάτω παραγόντων:</a:t>
            </a: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Προσβασιμότητα του σημείου (κυκλοφοριακές συνθήκες, φυσικά και τεχνητά εμπόδια, </a:t>
            </a:r>
            <a:r>
              <a:rPr lang="en-US" sz="2000" dirty="0" smtClean="0">
                <a:solidFill>
                  <a:srgbClr val="000000"/>
                </a:solidFill>
              </a:rPr>
              <a:t>parking </a:t>
            </a:r>
            <a:r>
              <a:rPr lang="el-GR" sz="2000" dirty="0" smtClean="0">
                <a:solidFill>
                  <a:srgbClr val="000000"/>
                </a:solidFill>
              </a:rPr>
              <a:t>κ.α.)</a:t>
            </a: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Ορατότητα του καταστήματος και των επιγραφών του από τους περαστικούς</a:t>
            </a: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Πλησιέστερες θέσεις των καταστημάτων του ανταγωνισμού.</a:t>
            </a:r>
          </a:p>
          <a:p>
            <a:pPr marL="0" indent="0" eaLnBrk="1" hangingPunct="1">
              <a:buClr>
                <a:schemeClr val="accent1"/>
              </a:buClr>
              <a:buFont typeface="Wingdings" pitchFamily="2" charset="2"/>
              <a:buChar char="§"/>
            </a:pPr>
            <a:r>
              <a:rPr lang="el-GR" sz="2000" dirty="0" smtClean="0">
                <a:solidFill>
                  <a:srgbClr val="000000"/>
                </a:solidFill>
              </a:rPr>
              <a:t>Εγγύτητα στις πυκνοκατοικημένες περιοχές, στάσεις ΜΜΜ, σε σχολεία, Πανεπιστήμια, Νοσοκομεία, βιομηχανίες, εμπορικά κέντρα κ.λπ.</a:t>
            </a:r>
          </a:p>
          <a:p>
            <a:pPr marL="0" indent="0" eaLnBrk="1" hangingPunct="1"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None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  <a:p>
            <a:pPr marL="0" indent="0" eaLnBrk="1" hangingPunct="1">
              <a:buFont typeface="Wingdings 2" pitchFamily="18" charset="2"/>
              <a:buChar char=""/>
            </a:pPr>
            <a:endParaRPr lang="el-GR" sz="2000" dirty="0" smtClean="0">
              <a:solidFill>
                <a:srgbClr val="000000"/>
              </a:solidFill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1881</TotalTime>
  <Words>1843</Words>
  <Application>Microsoft Office PowerPoint</Application>
  <PresentationFormat>Προβολή στην οθόνη (4:3)</PresentationFormat>
  <Paragraphs>300</Paragraphs>
  <Slides>28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28</vt:i4>
      </vt:variant>
    </vt:vector>
  </HeadingPairs>
  <TitlesOfParts>
    <vt:vector size="29" baseType="lpstr">
      <vt:lpstr>Θέμα του Office</vt:lpstr>
      <vt:lpstr>ΔΙΚΤΥΟ ΠΩΛΗΣΕΩΝ ΚΑΙ ΔΙΑΝΟΜΗΣ ΤΩΝ ΧΡΗΜΑΤΟΠΙΣΤΩΤΙΚΩΝ ΠΡΟΙΟΝΤΩΝ ΚΑΙ ΥΠΗΡΕΣΙΩΝ</vt:lpstr>
      <vt:lpstr>ΤΥΠΟΙ ΔΙΚΤΥΩΝ ΔΙΑΝΟΜΗΣ  ΧΡΗΜ/ΚΩΝ ΠΡΟΪΟΝΤΩΝ ΚΑΙ ΥΠΗΡΕΣΙΩΝ</vt:lpstr>
      <vt:lpstr>ΤΥΠΟΙ ΔΙΚΤΥΩΝ ΔΙΑΝΟΜΗΣ ΧΡΗΜ/ΚΩΝ ΠΡΟΪΟΝΤΩΝ                  ΚΑΙ ΥΠΗΡΕΣΙΩΝ (συνεχ.) </vt:lpstr>
      <vt:lpstr>ΤΥΠΟΣ ΔΙΑΝΟΜΗΣ ΧΡΗΜ/ΚΩΝ ΥΠΗΡΕΣΙΩΝ                        ΑΝΑ ΤΥΠΟ ΠΕΛΑΤΗ </vt:lpstr>
      <vt:lpstr>ΔΙΚΤΥΟ ΤΩΝ ΚΑΤΑΣΤΗΜΑΤΩΝ ΚΑΙ ΘΥΡΙΔΩΝ</vt:lpstr>
      <vt:lpstr>ΑΛΛΑΓΗ ΤΟΥ ΡΟΛΟΥ ΤΩΝ ΤΡΑΠΕΖΙΚΩΝ ΚΑΤΑΣΤΗΜΑΤΩΝ </vt:lpstr>
      <vt:lpstr>  ΑΛΛΑΓΗ ΤΟΥ ΡΟΛΟΥ ΤΩΝ ΤΡΑΠΕΖΙΚΩΝ ΚΑΤΑΣΤΗΜΑΤΩΝ (συνεχ.)</vt:lpstr>
      <vt:lpstr>ΔΙΑΔΙΚΑΣΙΑ ΕΠΙΛΟΓΗΣ ΤΟΠΟΥ ΕΓΚΑΤΑΣΤΑΣΗΣ ΝΕΟΥ ΤΡΑΠΕΖΙΚΟΥ ΚΑΤΑΣΤΗΜΑΤΟΣ </vt:lpstr>
      <vt:lpstr>ΔΙΑΔΙΚΑΣΙΑ ΕΠΙΛΟΓΗΣ ΤΟΠΟΥ ΕΓΚΑΤΑΣΤΑΣΗΣ ΝΕΟΥ ΤΡΑΠΕΖΙΚΟΥ ΚΑΤΑΣΤΗΜΑΤΟΣ (συνεχ.)</vt:lpstr>
      <vt:lpstr>ΔΙΑΔΙΚΑΣΙΑ ΕΠΙΛΟΓΗΣ ΤΟΠΟΥ ΕΓΚΑΤΑΣΤΑΣΗΣ ΝΕΟΥ ΤΡΑΠΕΖΙΚΟΥ ΚΑΤΑΣΤΗΜΑΤΟΣ (συνεχ.)</vt:lpstr>
      <vt:lpstr>ΕΝΑΛΛΑΚΤΙΚΑ ΔΙΚΤΥΑ ΕΞΥΠΗΡΕΤΗΣΗΣ</vt:lpstr>
      <vt:lpstr>ΔΙΚΤΥΑ ΗΛΕΚΤΡΟΝΙΚΗΣ ΑΥΤΟΕΞΥΠΗΡΕΤΗΣΗΣ</vt:lpstr>
      <vt:lpstr>ΠΛΕΟΝΕΚΤΗΜΑΤΑ ΔΙΚΤΥΩΝ ΗΛΕΚΤΡΟΝΙΚΗΣ ΑΥΤΟΕΞΥΠΗΡΕΤΗΣΗΣ</vt:lpstr>
      <vt:lpstr>Ο ΗΛΕΚΤΡΟΝΙΚΟΣ ΠΡΟΘΑΛΑΜΟΣ ΑΠΕΥΘΥΝΕΤΑΙ ΣΤΟΝ ΠΕΛΑΤΗ</vt:lpstr>
      <vt:lpstr>ΕΝΑΛΛΑΚΤΙΚΑ ΔΙΚΤΥΑ ΤΗΛΕΞΥΠΗΡΕΤΗΣΗΣ (Remote Banking)</vt:lpstr>
      <vt:lpstr>ΠΛΕΟΝΕΚΤΗΜΑΤΑ ΤΗΛΕΦΩΝΙΚΟΥ ΚΕΝΤΡΟΥ ΕΞΥΠΗΡΕΤΗΣΗΣ (ΑΣΦΑΛΙΣΤΙΚΕΣ ΕΤΑΙΡΙΕΣ)</vt:lpstr>
      <vt:lpstr>ΒΑΣΙΚΕΣ ΑΡΧΕΣ ΠΟΥ ΠΡΟΑΓΟΥΝ ΤΗΝ ON-LINE ΕΞΥΠΗΡΕΤΗΣΗ</vt:lpstr>
      <vt:lpstr>ΔΙΑΔΙΚΤΥΟ ΚΑΙ ΔΙΑΠΡΑΓΜΑΤΕΥΤΙΚΗ ΔΥΝΑΜΗ ΤΟΥ ΚΑΤΑΝΑΛΩΤΗ</vt:lpstr>
      <vt:lpstr>ΣΤΡΑΤΗΓΙΚΕΣ ΑΝΑΠΤΥΞΗΣ ΔΙΚΤΥΩΝ ΔΙΑΝΟΜΗΣ</vt:lpstr>
      <vt:lpstr>ΤΡΑΠΕΖΙΚΕΣ ΛΕΙΤΟΥΡΓΙΕΣ ΜΕΣΩ ΤΟΥ ΔΙΚΤΥΟΥ ΔΙΑΝΟΜΗΣ ΕΜΠΟΡΙΚΩΝ ΕΠΙΧ/ΣΕΩΝ &amp; ΕΠΙΧ/ΣΕΩΝ ΠΑΡΟΧΗΣ ΥΠΗΡΕΣΙΩΝ</vt:lpstr>
      <vt:lpstr>ΤΡΑΠΕΖΙΚΕΣ ΛΕΙΤΟΥΡΓΙΕΣ ΜΕΣΩ ΤΟΥ ΔΙΚΤΥΟΥ ΔΙΑΝΟΜΗΣ ΕΜΠΟΡΙΚΩΝ ΕΠΙΧ/ΣΕΩΝ &amp; ΠΑΡΟΧΗΣ ΥΠΗΡΕΣΙΩΝ</vt:lpstr>
      <vt:lpstr>ΜΟΡΦΕΣ ΕΠΕΚΤΑΣΗΣ ΤΟΥ ΔΙΚΤΥΟΥ ΔΙΑΝΟΜΗΣ ΧΡΗΜ/ΚΩΝ ΠΡΟΙΟΝΤΩΝ ΚΑΙ ΥΠΗΡΕΣΙΩΝ ΣΤΟ ΕΞΩΤΕΡΙΚΟ</vt:lpstr>
      <vt:lpstr>ΚΡΙΤΗΡΙΑ ΕΠΙΛΟΓΗΣ ΧΩΡΑΣ ΓΙΑ ΕΠΕΚΤΑΣΗ ΔΡΑΣΤΗΡΙΟΤΗΤΩΝ ΣΤΟ ΕΞΩΤΕΡΙΚΟ </vt:lpstr>
      <vt:lpstr>ΟΡΓΑΝΩΤΙΚΕΣ  Ή ΕΤΑΙΡΙΚΕΣ ΜΟΡΦΕΣ ΜΙΑΣ ΤΡΑΠΕΖΑΣ ΣΤΟ ΕΞΩΤΕΡΙΚΟ</vt:lpstr>
      <vt:lpstr>ΟΡΓΑΝΩΤΙΚΕΣ Ή ΕΤΑΙΡΙΚΕΣ ΜΟΡΦΕΣ ΜΙΑΣ ΤΡΑΠΕΖΑΣ ΣΤΟ ΕΞΩΤΕΡΙΚΟ (συνεχ.)</vt:lpstr>
      <vt:lpstr>ΛΟΓΟΙ ΕΠΕΚΤΑΣΗΣ ΤΩΝ ΕΛΛΗΝΙΚΩΝ ΤΡΑΠΕΖΩΝ ΣΤΑ ΒΑΛΚΑΝΙΑ</vt:lpstr>
      <vt:lpstr>Διαφάνεια 27</vt:lpstr>
      <vt:lpstr>Βιβλιογραφία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Διαφάνεια 1</dc:title>
  <dc:creator>Mike</dc:creator>
  <cp:lastModifiedBy>USER</cp:lastModifiedBy>
  <cp:revision>120</cp:revision>
  <dcterms:created xsi:type="dcterms:W3CDTF">2011-05-09T21:23:54Z</dcterms:created>
  <dcterms:modified xsi:type="dcterms:W3CDTF">2016-03-03T15:44:31Z</dcterms:modified>
</cp:coreProperties>
</file>