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1"/>
  </p:notesMasterIdLst>
  <p:sldIdLst>
    <p:sldId id="256" r:id="rId2"/>
    <p:sldId id="261" r:id="rId3"/>
    <p:sldId id="258" r:id="rId4"/>
    <p:sldId id="257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3" r:id="rId67"/>
    <p:sldId id="322" r:id="rId68"/>
    <p:sldId id="324" r:id="rId69"/>
    <p:sldId id="325" r:id="rId7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2AF7D-BA7F-48FC-8318-C091283C785D}" type="datetimeFigureOut">
              <a:rPr lang="el-GR" smtClean="0"/>
              <a:pPr/>
              <a:t>30/8/2019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FAFDC-E961-4E15-B89A-D826CC8E8C3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36A12-349D-4D87-987D-0A9023F9D08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D53DE-E357-4809-8F59-9E8D44DEE701}" type="datetimeFigureOut">
              <a:rPr lang="el-GR" smtClean="0"/>
              <a:pPr/>
              <a:t>30/8/2019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172D3-9E9B-40EF-8EA6-D40FF7EBE6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D53DE-E357-4809-8F59-9E8D44DEE701}" type="datetimeFigureOut">
              <a:rPr lang="el-GR" smtClean="0"/>
              <a:pPr/>
              <a:t>30/8/2019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172D3-9E9B-40EF-8EA6-D40FF7EBE6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D53DE-E357-4809-8F59-9E8D44DEE701}" type="datetimeFigureOut">
              <a:rPr lang="el-GR" smtClean="0"/>
              <a:pPr/>
              <a:t>30/8/2019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172D3-9E9B-40EF-8EA6-D40FF7EBE6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D53DE-E357-4809-8F59-9E8D44DEE701}" type="datetimeFigureOut">
              <a:rPr lang="el-GR" smtClean="0"/>
              <a:pPr/>
              <a:t>30/8/2019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172D3-9E9B-40EF-8EA6-D40FF7EBE6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D53DE-E357-4809-8F59-9E8D44DEE701}" type="datetimeFigureOut">
              <a:rPr lang="el-GR" smtClean="0"/>
              <a:pPr/>
              <a:t>30/8/2019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172D3-9E9B-40EF-8EA6-D40FF7EBE6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D53DE-E357-4809-8F59-9E8D44DEE701}" type="datetimeFigureOut">
              <a:rPr lang="el-GR" smtClean="0"/>
              <a:pPr/>
              <a:t>30/8/2019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172D3-9E9B-40EF-8EA6-D40FF7EBE6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D53DE-E357-4809-8F59-9E8D44DEE701}" type="datetimeFigureOut">
              <a:rPr lang="el-GR" smtClean="0"/>
              <a:pPr/>
              <a:t>30/8/2019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172D3-9E9B-40EF-8EA6-D40FF7EBE6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D53DE-E357-4809-8F59-9E8D44DEE701}" type="datetimeFigureOut">
              <a:rPr lang="el-GR" smtClean="0"/>
              <a:pPr/>
              <a:t>30/8/2019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172D3-9E9B-40EF-8EA6-D40FF7EBE6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D53DE-E357-4809-8F59-9E8D44DEE701}" type="datetimeFigureOut">
              <a:rPr lang="el-GR" smtClean="0"/>
              <a:pPr/>
              <a:t>30/8/2019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172D3-9E9B-40EF-8EA6-D40FF7EBE6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D53DE-E357-4809-8F59-9E8D44DEE701}" type="datetimeFigureOut">
              <a:rPr lang="el-GR" smtClean="0"/>
              <a:pPr/>
              <a:t>30/8/2019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172D3-9E9B-40EF-8EA6-D40FF7EBE6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18D53DE-E357-4809-8F59-9E8D44DEE701}" type="datetimeFigureOut">
              <a:rPr lang="el-GR" smtClean="0"/>
              <a:pPr/>
              <a:t>30/8/2019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1F172D3-9E9B-40EF-8EA6-D40FF7EBE6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18D53DE-E357-4809-8F59-9E8D44DEE701}" type="datetimeFigureOut">
              <a:rPr lang="el-GR" smtClean="0"/>
              <a:pPr/>
              <a:t>30/8/2019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1F172D3-9E9B-40EF-8EA6-D40FF7EBE66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642910" y="1428736"/>
            <a:ext cx="8072494" cy="514353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ΓΟΝΙΜΟΠΟΙΗΣΗ Η ΕΝΩΣΗ ΣΠΕΡΜΑΤΟΖΩΑΡΙΟΥ ΜΕ ΤΟ ΩΑΡΙΟ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ΔΙΑ ΜΕΣΟΥ ΤΟΥ ΑΚΤΙΝΩΤΟΥ ΣΤΕΦΑΝΟΥ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ΑΝΑΓΝΩΡΙΣΗ-ΠΡΟΣΚΟΛΛΗΣΗ ΣΤΗ ΔΙΑΦΑΝΗ ΖΩΝΗ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ΑΚΡΟΣΩΜΙΑΚΗ ΑΝΤΙΔΡΑΣΗ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ΑΔΙΑΠΕΡΑΣΤΗ ΑΠΌ ΑΛΛΑ ΣΠΕΡΜΑΤΟΖΩΑΡΙΑ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ΣΥΝΕΝΩΣΗ ΚΥΤΤΑΡΙΚΩΝ ΜΕΜΒΡΑΝΩΝ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ΕΙΣΟΔΟΣ ΣΤΟ ΚΥΤΤΑΡΟΠΛΑΣΜΑ ΤΟΥ ΩΟΚΥΤΤΑΡΟΥ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ΓΟΝΙΜΟΠΟΙΗΣΗ-ΕΜΒΡΥΟ-ΠΛΑΚΟΥΣ-ΑΥ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ΚΟΙΛΟΤΗΤΑ ΜΕ ΥΓΡΟ-ΒΛΑΣΤΟΚΗΛΗ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ΕΛΕΥΘΕΡΗ ΓΙΑ ΗΜΕΡΕΣ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1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ΕΒΔΟΜΑΔΑ ΑΝΑΠΤΥΞΗΣ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6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-7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ΗΜΕΡΑ ΕΜΦΥΤΕΥΣΗ ΣΤΟ ΕΝΔΟΜΗΤΡΙΟ-ΦΘΑΡΤΟΣ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Η ΠΡΟΓΕΣΤΕΡΟΝΗ ΣΠΟΥΔΑΙΟ ΡΟΛΟ ΣΤΗΝ ΥΠΟΔΕΚΤΙΚΟΤΗΤΑ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ΕΠΙΤΥΧΗΣ 30%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ΜΟΝΟ 5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-7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ΗΜΕΡΑ ΑΠΌ ΩΟΡΡΗΞΙΑ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ΒΛΑΣΤΟΚΥΣΤΗ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hCG</a:t>
            </a:r>
            <a:r>
              <a:rPr lang="en-US" sz="3200" dirty="0" smtClean="0"/>
              <a:t>—</a:t>
            </a:r>
            <a:r>
              <a:rPr lang="el-GR" sz="3200" dirty="0" smtClean="0"/>
              <a:t>ΠΡΟΣ ΩΧΡΟ ΝΑ ΣΥΝΕΧΙΣΕΙ ΣΤΕΡΟΕΙΔΟΓΕΝΕΣΗ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PAF—</a:t>
            </a:r>
            <a:r>
              <a:rPr lang="el-GR" sz="3200" dirty="0" smtClean="0"/>
              <a:t>ΕΝΕΡΓΟΠΟΙΟΣ ΠΑΡΑΓΩΝ ΑΙΜΟΠΕΤΑΛΙΩΝ</a:t>
            </a:r>
            <a:endParaRPr lang="el-GR" sz="32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ΕΜΒΡΥΙΚΕΣ ΕΚΚΡΙΣΕΙΣ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ΑΠΟΡΡΙΨΗ ΕΜΒΡΥΟΥ ΑΠΌ ΑΝΑΓΝΩΡΙΣΗ ΠΑΤΡΙΚΩΝ ΑΝΤΙΓΟΝΩΝ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ΕΠΑΝΑΛΑΜΒΑΝΟΜΕΝΕΣ ΕΜΒΡΥΙΚΕΣ ΑΠΩΛΕΙΕΣ ΑΠΌ ΑΥΤΟΑΝΤΙΣΩΜΑΤΑ(ΌΠΩΣ ΑΝΤΙΦΩΣΦΟΛΙΠΙΔΙΚΟ ΣΥΝΔΡΟΜΟ)</a:t>
            </a:r>
            <a:endParaRPr lang="el-GR" sz="28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ΑΝΟΣΟΛΟΓΙΚΑ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ΔΥΣΜΕΝΕΙΣ ΤΟΠΙΚΕΣ ΣΥΝΘΗΚΕΣ,ΌΠΩΣ ΙΝΟΜΥΩΜΑΤΑ,ΕΛΑΤΤΩΝΟΥΝ ΠΙΘΑΝΟΤΗΤΑ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ΓΙΑ ΤΗΝ ΑΙΜΟΧΟΡΙΑΚΗ ΑΝΑΠΤΥΞΗ ΑΠΑΙΤΕΙΤΑΙ ΔΙΗΘΗΣΗ ΕΝΔΟΜΗΤΡΙΟΥ ΚΑΙ ΣΠΕΙΡΟΕΙΔΩΝ ΑΡΤΗΡΙΩΝ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ΕΚΤΕΤΑΜΕΝΗ ΜΕΤΑΤΡΟΠΗ ΜΗΤΡΙΚΗΣ ΚΥΚΛΟΦΟΡΙΑΣ ΑΠΌ ΤΡΟΦΟΒΛΑΣΤΕΣ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Η ΠΑΘΟΛΟΓΙΚΗ ΜΕΤΑΤΡΟΠΗ ΑΝΑΠΟΣΠΑΣΤΟ ΤΜΗΜΑ ΚΑΘΥΣΤΕΡΗΣΗΣ ΕΜΒΡΥΙΚΗΣ ΑΝΑΠΤΥΞΗΣ ΚΑΙ ΠΡΟΕΚΛΑΜΨΙΑΣ</a:t>
            </a:r>
            <a:endParaRPr lang="el-GR" sz="28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ΕΜΦΥΤΕΥΣΗ-ΠΛΑΚΟΥΝΤΟΠΟΙΗΣΗ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ΟΙ ΤΡΟΦΟΒΛΑΣΤΙΚΟΙ ΚΥΤΤΑΡΙΚΟΙ ΠΛΗΘΥΣΜΟΙ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ΑΘΡΟΙΖΟΝΤΑΙ ΓΥΡΩ ΑΠΌ ΤΙΣ ΣΠΕΙΡΟΕΙΔΕΙΣ ΑΡΤΗΡΙΕΣ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ΚΑΤΑΣΤΡΕΦΟΥΝ ΤΟ ΑΓΓΕΙΑΚΟ ΕΝΔΟΘΗΛΙΟ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ΔΙΗΘΟΥΝ ΚΑΙ ΜΕΤΑΒΑΛΟΥΝ ΤΟ ΑΓΓΕΙΑΚΟ ΣΥΣΤΗΜΑ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ΙΝΩΔΕΣ ΥΛΙΚΟ ΑΝΤΙΚΑΘΙΣΤΑ ΤΙΣ ΛΕΙΕΣ ΜΥΙΚΕΣ ΙΝΕΣ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solidFill>
                  <a:srgbClr val="FFFF00"/>
                </a:solidFill>
                <a:latin typeface="Book Antiqua" pitchFamily="18" charset="0"/>
              </a:rPr>
              <a:t>ΑΠΌ ΣΤΕΝΟ ΑΥΛΟ ΚΑΙ ΜΥΙΚΟ ΤΟΙΧΩΜΑ ΣΠΕΙΡΟΕΙΔΕΙΣ ΑΡΤΗΡΙΕΣ ΣΕ ΔΙΑΤΕΤΑΜΕΝΑ-ΧΑΜΗΛΗΣ ΑΝΤΙΣΤΑΣΗΣ,ΜΗΤΡΟΠΛΑΚΟΥΝΤΙΑΚΑ ΑΓΓΕΙΑ</a:t>
            </a:r>
            <a:endParaRPr lang="el-GR" sz="28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ΠΛΑΚΟΥΝΤΟΠΟΙΗΣΗ  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gul.ac.uk/depts/immunology/~dash/troph/spi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9734"/>
            <a:ext cx="8845779" cy="6748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_VilJ28pWQs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38" y="161332"/>
            <a:ext cx="8819818" cy="6482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Η ΑΡΧΙΚΗ ΚΟΙΛΟΤΗΤΑ ΕΊΝΑΙ ΟΛΕΚΙΘΙΚΟΣ ΑΣΚΟΣ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ΠΡΩΤΟΓΕΝΕΣ ΜΕΣΟΔΕΡΜΑ ΚΑΤΩ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ΠΡΩΤΟΓΕΝΕΣ ΕΝΔΟΔΕΡΜΑ ΠΑΝΩ</a:t>
            </a:r>
            <a:endParaRPr lang="el-GR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akladies.com/wp-content/uploads/2009/02/Your-Guide-to-Being-4-Weeks-Pregn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457" y="198015"/>
            <a:ext cx="8837699" cy="6615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fetalultrasound.com/online/text/12-056_files/image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079" y="0"/>
            <a:ext cx="9147126" cy="6847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etropolitician.blogs.com/scribblings_of_the_metrop/_file_makingdata_files_20050324_ovum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294956" cy="3470324"/>
          </a:xfrm>
          <a:prstGeom prst="rect">
            <a:avLst/>
          </a:prstGeom>
          <a:noFill/>
        </p:spPr>
      </p:pic>
      <p:pic>
        <p:nvPicPr>
          <p:cNvPr id="35844" name="Picture 4" descr="http://intranet.dalton.org/departments/Science/Science5/images/ov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2657475"/>
            <a:ext cx="4848225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ΟΛΟΚΛΗΡΟ ΤΟ ΚΥΗΜΑ ΠΕΡΙΒΑΛΛΕΤΑΙ ΑΠΌ ΤΟ ΧΟΡΙΟ ΠΟΥ ΑΠΟΤΕΛΕΙΤΑΙ ΑΠΌ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ΤΡΟΦΟΒΛΑΣΤΗ ΚΑΙ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ΠΡΩΤΟΓΕΝΕΣ ΜΕΣΟΔΕΡΜΑ</a:t>
            </a: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edia-2.web.britannica.com/eb-media/81/1081-004-E24889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14290"/>
            <a:ext cx="914402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ΛΑΧΝΕΣ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1491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ΣΕ ΟΛΟΚΛΗΡΗ ΤΗΝ ΕΠΙΦΑΝΕΙΑ ΤΗΣ ΒΛΑΣΤΟΚΥΣΤΗΣ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ΕΚΕΙ ΟΠΟΥ ΕΜΦΥΤΕΥΕΤΑΙ ΤΟ ΕΜΒΡΥΟ ΠΟΛΛΑΠΛΑΣΙΑΖΟΝΤΑΙ—ΛΑΧΝΩΤΟ ΧΟΡΙΟ—ΕΜΒΡΥΙΚΟ ΤΜΗΜΑ ΤΟΥ ΠΛΑΚΟΥΝΤΑ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ΑΠΌ ΤΟ ΔΙΑΧΩΡΙΣΜΟ ΕΜΒΡΥΟΥ-ΤΡΟΦΟΒΛΑΣΤΗΣ ΔΗΜΙΟΥΡΓΕΙΤΑΙ Η ΑΜΝΙΑΚΗ ΚΟΙΛΟΤΗΤΑ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ΤΗ 12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ΕΒΔΟΜΑΔΑ ΣΥΓΧΩΝΕΥΕΤΑΙ ΤΟ ΧΟΡΙΟ ΜΕ ΤΟ ΑΜΝΙΟ</a:t>
            </a:r>
            <a:endParaRPr lang="el-GR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20600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ΕΠΙΛΕΚΤΙΚΕΣ ΑΝΤΑΛΛΑΓΕΣ ΕΜΒΡΥΟΥ-ΜΗΤΕΡΑΣ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ΖΩΤΙΚΕΣ ΛΕΙΤΟΥΡΓΙΕΣ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ΑΝΑΠΝΟΗ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ΔΙΑΤΡΟΦΗ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ΕΝΔΟΚΡΙΝΙΚΗ ΙΣΟΡΡΟΠΙΑ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ΑΙΜΟΠΟΙΗΤΙΚΟ ΟΡΓΑΝΟ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ΠΛΑΚΟΥΝΤΑΣ</a:t>
            </a:r>
            <a:r>
              <a:rPr lang="en-US" dirty="0" smtClean="0"/>
              <a:t> </a:t>
            </a:r>
            <a:r>
              <a:rPr lang="el-GR" dirty="0" smtClean="0"/>
              <a:t>-ΛΕΙΤΟΥΡΓΙΕΣ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865626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2Η ΕΒΔΟΜΑΔΑ ΑΝΑΠΤΥΞΗΣ Η ΤΡΟΦΟΒΛΑΣΤΗ ΠΟΛΛΑΠΛΑΣΙΑΖΕΤΑΙ ΚΑΙ ΔΙΑΦΟΡΟΠΟΙΕΙΤΑΙ ΣΕ ΔΥΟ ΣΤΡΩΜΑΤΑ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ΣΥΓΚΥΤΙΟΤΡΟΦΟΒΛΑΣΤΗ ΕΞΩΤΕΡΙΚΑ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ΚΥΤΤΑΡΟΤΡΟΦΟΒΛΑΣΤΗ ΕΣΩΤΕΡΙΚΑ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ΑΠΌ 3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ΕΒΔΟΜΑΔΑ ΤΑ ΚΥΤΤΑΡΑ ΤΗΣ ΚΥΤΤΑΡΟΤΡΟΦΟΒΛΑΣΤΗΣ ΠΟΛΛΑΠΛΑΣΙΑΖΟΝΤΑΙ ΚΑΙ ΕΙΣΧΩΡΟΥΝ ΣΤΗ ΣΥΓΚΥΤΙΟΤΡΟΦΟΒΛΑΣΤΗ,ΣΧΗΜΑΤΙΖΟΝΤΑΣ ΣΕ ΟΛΗ ΤΗΝ ΕΚΤΑΣΗ ΤΟΥ ΚΥΗΜΑΤΟΣ ,ΑΚΤΙΝΟΕΙΔΕΙΣ ΠΡΟΣΕΚΒΟΛΕΣ, ΤΙΣ </a:t>
            </a:r>
            <a:r>
              <a:rPr lang="el-GR" sz="2800" dirty="0" smtClean="0">
                <a:solidFill>
                  <a:srgbClr val="FFFF00"/>
                </a:solidFill>
                <a:latin typeface="Book Antiqua" pitchFamily="18" charset="0"/>
              </a:rPr>
              <a:t>ΛΑΧΝΕΣ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ΚΆΘΕ ΜΙΑ ΑΠΌ ΤΙΣ ΚΥΡΙΕΣ ΛΑΧΝΕΣ ΜΕ ΤΙΣ ΔΙΑΚΛΑΔΩΣΕΙΣ ΤΟΥΣ ΣΥΝΙΣΤΟΥΝ ΈΝΑ ΠΛΑΚΟΥΝΤΙΑΚΟ ΛΟΒΟ Η ΚΟΤΥΛΗΔΟΝΑ,Ο ΟΠΟΙΟΣ ΑΡΔΕΥΕΤΑΙ ΑΠΌ ΈΝΑ ΜΟΝΑΔΙΚΟ ΣΤΕΛΕΧΙΑΙΟ ΚΛΑΔΟ ΤΗΣ ΧΟΡΙΟΝΙΚΗΣ ΑΡΤΗΡΙΑΣ ΚΑΙ ΕΧΕΙ ΜΙΑ ΜΟΝΑΔΙΚΗ ΦΛΕΒΑ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S9Rn0ghHlBDj5gEPREInMVBO0duiOgRrG0PfU1Q1ZbHy8Ph24i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2" cy="6426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ΑΠΌ 4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ΕΒΔΟΜΑΔΑ ΤΗΣ ΑΝΑΠΤΥΞΗΣ ,ΟΙ ΛΑΧΝΕΣ ΤΡΟΦΟΔΟΤΟΥΝ ΜΕ ΟΞΥΓΟΝΟ+ΑΠΑΡΑΙΤΗΤΕΣ ΟΥΣΙΕΣ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Η ΑΥΞΗΣΗ ΤΟΥ ΠΛΑΚΟΥΝΤΑ-ΠΑΡΑΛΛΗΛΗ ΜΕ ΑΥΤΉ ΤΗΣ ΜΗΤΡΑΣ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ΣΤΟ ΤΕΛΟΣ ΤΗΣ ΚΥΗΣΗΣ ΕΜΦΑΝΙΖΕΙ ΣΗΜΕΙΑ ΚΑΜΨΗΣ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ΣΧΗΜΑ ΔΙΣΚΟΕΙΔΕΣ-ΔΙΑΜΕΤΡΟΣ 25ΕΚ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ΒΑΡΟΣ 500ΓΡ.</a:t>
            </a:r>
            <a:endParaRPr lang="el-GR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0.gstatic.com/images?q=tbn:ANd9GcQL_fOhOsuqfaxMU70eOrdVLcnuMDISv4NGbS449oRB8hQ9UKAD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67902"/>
            <a:ext cx="3571900" cy="6787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io.davidson.edu/Courses/Molbio/MolStudents/spring2005/Dresser/sperm%20and%20egg%20fu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3576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ΟΜΦΑΛΙΟΣ ΛΩΡΟΣ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ΜΗΚΟΣ 50-100ΕΚ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ΔΙΑΜΕΤΡΟΣ 1-2ΕΚ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1 ΦΛΕΒΑ+2 ΑΡΤΗΡΙΕΣ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Η ΦΛΕΒΑ ΠΕΡΙΕΧΕΙ ΟΞΥΓΟΝΩΜΕΝΟ ΑΙΜΑ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ΜΕΤΑΦΕΡΕΤΑΙ ΑΠΌ ΤΟΝ ΠΛΑΚΟΥΝΤΑ—ΠΥΛΑΙΑ ΦΛΕΒΑ—ΚΑΤΩ ΚΟΙΛΗ ΦΛΕΒΑ ΤΟΥ ΕΜΒΡΥΟΥ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ΟΙ ΟΜΦΑΛΙΚΕΣ ΑΡΤΗΡΙΕΣ ΕΧΟΥΝ ΦΛΕΒΙΚΟ ΑΙΜΑ,ΑΠΌ ΕΣΩ ΛΑΓΟΝΙΟ ΑΡΤΗΡΙΑ</a:t>
            </a:r>
            <a:endParaRPr lang="el-GR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tfd.com/dorland/thumbs/circulation_fe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670" y="142852"/>
            <a:ext cx="6235164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ΠΛΑΚΟΥΝΤΙΑΚΗ ΚΥΚΛΟΦΟΡΙΑ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ΛΕΙΤΟΥΡΓΙΕΣ ΤΟΥ ΠΛΑΚΟΥΝΤΑ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ΑΝΤΑΛΛΑΓΗ ΑΕΡΙΩΝ—ΟΞΥΓΟΝΟ+ΘΡΕΠΤΙΚΑ ΣΥΣΤΑΤΙΚΑ ΑΠΌ ΤΟ ΜΗΤΡΙΚΟ ΑΙΜΑ,ΕΝΏ ΦΕΡΟΝΤΑΙ ΔΙΟΞΕΙΔΙΟ,ΜΟΝΟΞΕΙΔΙΟ ΤΟΥ ΑΝΘΡΑΚΑ ΚΑΙ ΑΛΛΑ ΠΡΟΙΟΝΤΑ ΜΕΤΑΒΟΛΙΣΜΟΥ ΤΟΥ ΕΜΒΡΥΟΥ,ΠΡΟΣ ΤΗ ΜΗΤΕΡΑ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ΠΑΡΑΓΩΓΗ ΟΡΜΟΝΩΝ</a:t>
            </a:r>
            <a:endParaRPr lang="el-GR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5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ΕΒΔΟΜΑΔΑ 3ΧΙΛ ΜΗΚΟΣ-ΜΙΚΡΟΣ ΔΙΣΚΟΣ-3 ΣΤΡΩΜΑΤΑ-ΕΞΩΔΕΡΜΑ-ΜΕΣΟΔΕΡΜΑ-ΕΝΔΟΔΕΡΜΑ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ΑΠΌ ΕΞΩΔΕΡΜΑ—ΝΕΥΡΙΚΟΣ ΣΩΛΗΝΑΣ(ΝΕΥΡΙΚΟ ΣΥΣΤΗΜΑ-ΔΕΡΜΑ-ΤΡΙΧΕΣ)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ΑΠΌ ΜΕΣΟΔΕΡΜΑ—ΚΑΡΔΙΑ-ΚΥΚΛΟΦΟΡΙΚΟ ΣΥΣΤΗΜΑ-ΟΣΤΑ-ΜΥΕΣ-ΝΕΦΡΑ-ΑΝΑΠΑΡΑΓΩΓΙΚΑ ΟΡΓΑΝΑ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ΑΠΌ ΕΝΔΟΔΕΡΜΑ—ΕΝΤΕΡΟ-ΗΠΑΡ-ΠΑΓΚΡΕΑΣ-ΟΥΡΟΔΟΧΟΣ ΚΥΣΤΗ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ΑΝΑΠΤΥΞΗ ΤΟΥ ΕΜΒΡΥΟΥ</a:t>
            </a: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2.tfd.com/mk/E/X2604-E-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643602" cy="6509831"/>
          </a:xfrm>
          <a:prstGeom prst="rect">
            <a:avLst/>
          </a:prstGeom>
          <a:noFill/>
        </p:spPr>
      </p:pic>
      <p:sp>
        <p:nvSpPr>
          <p:cNvPr id="1028" name="AutoShape 4" descr="3-Week Embryo [Click for next image]"/>
          <p:cNvSpPr>
            <a:spLocks noChangeAspect="1" noChangeArrowheads="1"/>
          </p:cNvSpPr>
          <p:nvPr/>
        </p:nvSpPr>
        <p:spPr bwMode="auto">
          <a:xfrm>
            <a:off x="155575" y="-1646238"/>
            <a:ext cx="4676775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3-Week Embryo [Click for next image]"/>
          <p:cNvSpPr>
            <a:spLocks noChangeAspect="1" noChangeArrowheads="1"/>
          </p:cNvSpPr>
          <p:nvPr/>
        </p:nvSpPr>
        <p:spPr bwMode="auto">
          <a:xfrm>
            <a:off x="155575" y="-1646238"/>
            <a:ext cx="4676775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3-Week Embryo [Click for next image]"/>
          <p:cNvSpPr>
            <a:spLocks noChangeAspect="1" noChangeArrowheads="1"/>
          </p:cNvSpPr>
          <p:nvPr/>
        </p:nvSpPr>
        <p:spPr bwMode="auto">
          <a:xfrm>
            <a:off x="155575" y="-1646238"/>
            <a:ext cx="4676775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0180" name="AutoShape 4" descr="Three-Week Embryo [Click for next image]"/>
          <p:cNvSpPr>
            <a:spLocks noChangeAspect="1" noChangeArrowheads="1"/>
          </p:cNvSpPr>
          <p:nvPr/>
        </p:nvSpPr>
        <p:spPr bwMode="auto">
          <a:xfrm>
            <a:off x="155575" y="-1646238"/>
            <a:ext cx="4676775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0182" name="Picture 6" descr="http://www.biology.iupui.edu/biocourses/N100H/images/38day1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1" y="275766"/>
            <a:ext cx="9116679" cy="6010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937064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ΜΕΤΑ ΤΟ ΤΕΛΟΣ ΤΩΝ 2 ΜΗΝΩΝ –ΑΝΘΡΩΠΙΝΗ ΜΟΡΦΗ-ΜΗΚΟΣ 3ΕΚ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ΤΟΥΣ ΕΠΟΜΕΝΟΥΣ ΜΗΝΕΣ –ΦΑΙΝΟΜΕΝΟ ΩΡΙΜΑΝΣΗΣ –ΣΤΑΔΙΟ ΙΣΤΟΓΕΝΕΣΗΣ</a:t>
            </a:r>
            <a:endParaRPr lang="el-GR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ΗΜΕΡΕΣ 0 ΕΩΣ 30,ΠΕΡΙΟΔΟΣ ΟΛΟΥ Η ΜΗΔΕΝΟΣ,ΕΝΑΣ ΒΛΑΠΤΙΚΟΣ ΠΑΡΑΓΟΝΤΑΣ ΣΥΝΕΠΑΓΕΤΑΙ ΑΠΩΛΕΙΑ Η ΔΙΑΤΗΡΗΣΗ ΤΟΥ ΕΜΒΡΥΟΥ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 ΠΕΡΙΟΔΟΙ ΕΜΒΡΥΙΚΗΣ ΑΝΑΠΤΥΞΗΣ</a:t>
            </a:r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36347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2.ΗΜΕΡΕΣ 31-71,ΟΡΓΑΝΟΓΕΝΕΣΗ</a:t>
            </a:r>
            <a:endParaRPr lang="el-GR" dirty="0"/>
          </a:p>
        </p:txBody>
      </p:sp>
      <p:pic>
        <p:nvPicPr>
          <p:cNvPr id="51202" name="Picture 2" descr="http://www.ehd.org/images/gasserbook/Gasser_Fig5-1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654" y="1458788"/>
            <a:ext cx="8151512" cy="5256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i-am-pregnant.com/img/week4-embryo-and-inf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667" y="142852"/>
            <a:ext cx="8859032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ΟΛΟΚΛΗΡΩΣΗ ΔΕΥΤΕΡΗΣ ΜΕΙΩΤΙΚΗΣ ΔΙΑΙΡΕΣΗΣ ΩΟΚΥΤΤΑΡΟΥ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ΔΥΟ ΘΥΓΑΤΡΙΚΑ ΚΥΤΤΑΡΑ-ΤΟ ΓΟΝΙΜΟΠΟΙΗΜΕΝΟ ΩΑΡΙΟ+ΔΕΥΤΕΡΟ ΠΟΛΙΚΟ ΣΩΜΑΤΙΟ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ΠΡΟΠΥΡΗΝΕΣ ΑΡΡΗΝ+ΘΗΛΥ ΜΕ ΑΠΛΟΕΙΔΗ ΑΡΙΘΜΟ ΧΡΩΜΟΣΩΜΑΤΩΝ(ΖΥΓΩΤΗΣ)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ΣΠΕΡΜΑΤΟΖΩΑΡΙΟ ΜΕ Χ—ΘΗΛΥ ΕΝΏ ΜΕ Υ—ΑΡΡΕΝ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ΣΤΗ ΛΗΚΥΘΟ ΤΗΣ ΣΑΛΠΙΓΓΑΣ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ΔΙΑΧΩΡΙΣΜΟΣ ΣΕ ΔΥΟ ΒΛΑΣΤΟΜΕΡΙΔΙΑ-30 ΩΡΕΣ ΑΠΌ ΤΗ ΓΟΝΙΜΟΠΟΙΗΣΗ</a:t>
            </a:r>
          </a:p>
          <a:p>
            <a:pPr>
              <a:buFont typeface="Arial" pitchFamily="34" charset="0"/>
              <a:buChar char="•"/>
            </a:pPr>
            <a:endParaRPr lang="el-GR" sz="28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3.ΗΜΕΡΕΣ ΜΕΤΑ ΤΗΝ 72</a:t>
            </a:r>
            <a:r>
              <a:rPr lang="el-GR" baseline="30000" dirty="0" smtClean="0"/>
              <a:t>Η</a:t>
            </a:r>
            <a:r>
              <a:rPr lang="el-GR" dirty="0" smtClean="0"/>
              <a:t> ΕΩΣ ΤΟΚΕΤΟ-ΑΝΑΠΤΥΞΙΑΚΗ ΠΕΡΙΟΔΟΣ ΕΜΒΡΥΟΥ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28662" y="2857496"/>
            <a:ext cx="5718048" cy="977486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ΠΛΗΡΗ ΛΕΙΤΟΥΡΓΙΚΟΤΗΤΑ ΑΠΌ 12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ΕΒΔΟΜΑΔΑ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ΧΟΡΙΑΚΗ ΛΑΧΝΗ Η ΛΕΙΤΟΥΡΓΙΚΗ ΜΟΝΑΔΑ ΤΟΥ ΠΛΑΚΟΥΝΤΑ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ΕΠΙΦΑΝΕΙΑ ΑΝΤΑΛΛΑΓΗΣ ΟΥΣΙΩΝ ΚΑΙ ΑΕΡΙΩΝ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ΕΞΑΣΦΑΛΙΖΕΙ ΑΝΑΠΝΟΗ ΚΑΙ ΔΙΑΤΡΟΦΗ ΤΟΥ ΕΜΒΡΥΟΥ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Η ΠΛΑΚΟΥΝΤΙΑΚΗ ΜΕΜΒΡΑΝΗ ΠΟΥ ΧΩΡΙΖΕΙ ΤΗΝ ΕΜΒΡΥΙΚΗ ΑΠΌ ΤΗ ΜΗΤΡΙΚΗ ΚΥΚΛΟΦΟΡΙΑ,ΛΕΙΤΟΥΡΓΕΙ ΕΠΙΛΕΚΤΙΚΑ,ΕΠΙΤΡΕΠΟΝΤΑΣ Η ΑΠΑΓΟΡΕΥΟΝΤΑΣ ΤΗ ΔΙΕΛΕΥΣΗ ΟΥΣΙΩΝ 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ΠΛΑΚΟΥΝΤΑΣ </a:t>
            </a:r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ΦΡΑΓΜΟΣ ΓΙΑ ΠΟΛΛΕΣ ΟΥΣΙΕΣ ΚΑΙ ΠΑΘΟΓΟΝΑ ΒΑΚΤΗΡΙΑ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ΔΙΑΠΕΡΑΤΟΣ ΑΠΌ ΑΛΚΟΟΛ,ΝΙΚΟΤΙΝΗ,ΟΠΙΟΥΧΑ,ΜΙΚΡΟΟΡΓΑΝΙΣΜΟΥΣ,ΙΟΥΣ,ΕΡΥΘΡΑΣ,ΕΡΠΗΤΑ,</a:t>
            </a:r>
            <a:r>
              <a:rPr lang="en-US" sz="2800" dirty="0" smtClean="0">
                <a:latin typeface="Book Antiqua" pitchFamily="18" charset="0"/>
              </a:rPr>
              <a:t>HIV</a:t>
            </a:r>
            <a:r>
              <a:rPr lang="el-GR" sz="2800" dirty="0" smtClean="0">
                <a:latin typeface="Book Antiqua" pitchFamily="18" charset="0"/>
              </a:rPr>
              <a:t>,ΤΟΞΟΠΛΑΣΜΑ,ΣΥΦΙΛΗ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ΣΤΕΡΟΕΙΔΕΙΣ ΟΡΜΟΝΕΣ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Ε2</a:t>
            </a:r>
          </a:p>
          <a:p>
            <a:r>
              <a:rPr lang="el-GR" sz="2800" dirty="0" smtClean="0">
                <a:latin typeface="Book Antiqua" pitchFamily="18" charset="0"/>
              </a:rPr>
              <a:t>2.   Ε3</a:t>
            </a:r>
          </a:p>
          <a:p>
            <a:r>
              <a:rPr lang="el-GR" sz="2800" dirty="0" smtClean="0">
                <a:latin typeface="Book Antiqua" pitchFamily="18" charset="0"/>
              </a:rPr>
              <a:t>3.   Ε1</a:t>
            </a:r>
          </a:p>
          <a:p>
            <a:r>
              <a:rPr lang="el-GR" sz="2800" dirty="0" smtClean="0">
                <a:latin typeface="Book Antiqua" pitchFamily="18" charset="0"/>
              </a:rPr>
              <a:t>4.   ΠΡΟΓΕΣΤΕΡΟΝΗ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ΠΡΩΤΕΙΝΙΚΕΣ ΟΡΜΟΝΕΣ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ΧΟΡΙΑΚΗ ΓΟΝΑΔΟΤΡΟΠΙΝΗ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ΠΛΑΚΟΥΝΤΙΑΚΟ ΓΑΛΑΚΤΟΓΟΝΟ</a:t>
            </a:r>
          </a:p>
          <a:p>
            <a:pPr marL="569214" indent="-514350">
              <a:buFont typeface="+mj-lt"/>
              <a:buAutoNum type="arabicPeriod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ΕΝΔΟΚΡΙΝΗΣ ΑΔΕΝΑΣ </a:t>
            </a:r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ΜΕΧΡΙ ΤΗΝ 8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ΕΒΔΟΜΑΔΑ ΤΗΣ ΚΥΗΣΗΣ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ΟΙΣΤΡΟΓΟΝΑ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 ΠΡΟΓΕΣΤΕΡΟΝΗ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ΚΑΘΟΡΙΣΤΙΚΟ ΡΟΛΟ ΣΤΗΝ ΔΙΑΔΙΚΑΣΙΑ ΤΗΣ ΕΜΦΥΤΕΥΣΗΣ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ΑΥΞΗΣΗ ΤΗΣ ΤΟΠΙΚΗΣ ΑΙΜΑΤΩΣΗΣ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ΑΝΑΠΤΥΞΗ ΦΘΑΡΤΟΥ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ΣΤΗ ΣΥΝΕΧΕΙΑ Η ΠΡΟΓΕΣΤΕΡΟΝΗ ΠΑΡΑΓΕΤΑΙ ΑΠΌ ΤΟΝ ΠΛΑΚΟΥΝΤΑ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ΗΡΕΜΙΑ ΤΟΥ ΜΥΟΜΗΤΡΙΟΥ</a:t>
            </a:r>
          </a:p>
          <a:p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ΑΡΧΙΚΑ ΑΠΌ ΩΧΡΟ ΣΩΜΑΤΙΟ</a:t>
            </a:r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857224" y="2071678"/>
            <a:ext cx="7715304" cy="457203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ΜΕΧΡΙ ΤΗΝ 3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ΕΒΔΟΜΑΔΑ ΟΙ ΘΡΕΠΤΙΚΕΣ ΑΝΑΓΚΕΣ  ΙΚΑΝΟΠΟΙΟΥΝΤΑΙ ΜΕΣΩ ΔΙΑΧΥΣΗΣ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ΜΕΤΑ ΕΜΦΑΝΙΖΕΤΑΙ Η ΕΜΒΡΥΙΚΗ ΚΥΚΛΟΦΟΡΙΑ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ΤΗΝ 4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ΕΒΔΟΜΑΔΑ ΔΗΜΙΟΥΡΓΙΑ ΚΑΡΔΙΑΣ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80%ΚΟΡΕΣΜΕΝΟ ΜΕ Ο2 ΑΙΜΑ(20%ΚΑΤΑΝΑΛΩΝΕΤΑΙ ΑΠΌ ΠΛΑΚΟΥΝΤΑ)ΠΡΟΣ ΤΟ ΕΜΒΡΥΟ ΜΕ ΤΗΝ ΟΜΦΑΛΙΚΗ ΦΛΕΒΑ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714348" y="512064"/>
            <a:ext cx="8149002" cy="1273862"/>
          </a:xfrm>
        </p:spPr>
        <p:txBody>
          <a:bodyPr/>
          <a:lstStyle/>
          <a:p>
            <a:r>
              <a:rPr lang="el-GR" dirty="0" smtClean="0"/>
              <a:t>ΕΜΒΡΥΙΚΗ ΚΥΚΛΟΦΟΡΙΑ-ΚΑΡΔΙΑΓΓΕΙΑΚΟ ΣΥΣΤΗΜΑ ΕΜΒΡΥΟΥ</a:t>
            </a: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220600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ΤΟ ΜΕΓΑΛΥΤΕΡΟ ΜΕΡΟΣ ΠΕΡΝΑ ΑΠΌ ΤΟ ΦΛΕΒΩΔΗ ΠΟΡΟ ΚΑΤΕΥΘΕΙΑ ΣΤΗΝ ΚΑΤΩ ΚΟΙΛΗ ΦΛΕΒΑ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ΜΙΚΡΟΤΕΡΟ ΜΕΡΟΣ ΕΙΣΕΡΧΕΤΑΙ ΣΤΗΝ ΠΥΛΑΙΑ ΦΛΕΒΑ ΚΑΙ ΠΑΛΙ ΣΤΗΝ ΚΑΤΩ ΚΟΙΛΗ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pzarganis.com/images/%CE%9A%CE%A5%CE%9A%CE%9B%CE%9F%CE%A6%CE%9F%CE%A1%CE%99%CE%9A%CE%9F%20%CE%A0%CE%A1%CE%99%CE%9D%20%CE%A4%CE%97%20%CE%93%CE%95%CE%9D%CE%9D%CE%97%CE%A3%CE%9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715436" cy="6554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ΑΠΌ ΚΑΤΩ ΚΟΙΛΗ ΦΛΕΒΑ,ΚΟΡΕΣΜΕΝΟ ΚΑΤΆ 70%,ΕΙΣΕΡΧΕΤΑΙ ΣΤΟ ΔΕΞΙΟ ΚΟΛΠΟ ΚΑΙ ΤΟ ΜΕΓΑΛΥΤΕΡΟ ΜΕΡΟΣ ΤΟΥ ΑΙΜΑΤΟΣ,ΔΙΑ ΜΕΣΟΥ ΤΟΥ ΩΟΕΙΔΟΥΣ ΤΡΗΜΑΤΟΣ,ΚΑΤΕΥΘΥΝΕΤΑΙ ΣΤΟΝ ΑΡΙΣΤΕΡΟ ΚΟΛΠΟ</a:t>
            </a:r>
            <a:endParaRPr lang="el-GR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prenataldiagnosis.gr/sites/default/files/wiki/fetal_ci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egacy.owensboro.kctcs.edu/gcaplan/anat2/notes/Image7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5458"/>
            <a:ext cx="8786874" cy="6649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ΤΟ ΜΕΓΑΛΥΤΕΡΟ ΜΕΡΟΣ ΤΟΥ ΑΙΜΑΤΟΣ ΑΠΌ ΤΗΝ ΠΝΕΥΜΟΝΙΚΗ ΑΡΤΗΡΙΑ,ΜΕΣΩ ΤΟΥ ΒΟΤΑΛΛΕΙΟΥ(ΑΡΤΗΡΙΑΚΟΥ)ΠΟΡΟΥ,ΕΙΣΕΡΧΕΤΑΙ ΣΤΗΝ ΚΑΤΙΟΥΣΑ ΑΟΡΤΗ </a:t>
            </a:r>
            <a:endParaRPr lang="el-GR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tyxikos.gr/images/ductues-arterios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030" y="214290"/>
            <a:ext cx="874291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 ΤΗΝ ΓΕΝΝΗΣΗ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937064" cy="5363476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ΔΙΑΚΟΠΗ ΡΟΗΣ ΜΕΣΩ ΠΛΑΚΟΥΝΤΑ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ΕΝΑΡΞΗ ΑΝΑΠΝΕΥΣΤΙΚΗΣ ΛΕΙΤΟΥΡΓΙΑΣ ΤΩΝ ΠΝΕΥΜΟΝΩΝ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ΟΙ ΤΡΕΙΣ ΔΙΑΦΥΓΕΣ-ΠΑΡΑΚΑΜΨΕΙΣ ΠΛΕΟΝ ΔΕΝ ΧΡΕΙΑΖΟΝΤΑΙ</a:t>
            </a:r>
            <a:endParaRPr lang="el-GR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363476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Η ΑΙΜΟΠΟΙΗΣΗ ΓΙΝΕΤΑΙ ΑΡΧΙΚΑ ΣΕ ΑΙΜΟΠΟΙΗΤΙΚΕΣ ΝΗΣΙΔΕΣ ΤΟΥ ΛΕΚΙΘΙΚΟΥ ΑΣΚΟΥ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ΣΤΗ ΣΥΝΕΧΕΙΑ ΑΝΑΛΑΜΒΑΝΟΥΝ ΤΟ ΗΠΑΡ ΚΑΙ Ο ΣΠΛΗΝΑΣ,ΜΕΧΡΙ ΤΟΝ ΤΟΚΕΤΟ ΚΑΙ ΛΙΓΟ ΧΡΟΝΟ ΜΕΤΑ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ΤΕΛΙΚΑ Η ΑΙΜΟΠΟΙΗΣΗ ΜΕΤΑΦΕΡΕΤΑΙ ΣΤΟ ΜΥΕΛΟ ΤΩΝ ΟΣΤΩΝ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ΑΙΜΟΠΟΙΗΤΙΚΟ ΣΥΣΤΗΜΑ</a:t>
            </a:r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ΔΕΝ ΕΊΝΑΙ ΑΠΑΡΑΙΤΗΤΟ ΣΤΗΝ ΕΝΔΟΜΗΤΡΙΑ ΖΩΗ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ΟΙ ΚΥΨΕΛΙΔΕΣ ΑΝΑΠΤΥΣΣΟΝΤΑΙ ΜΕΤΑ ΤΗ 16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ΕΒΔΟΜΑΔΑ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ΑΠΌ ΤΙΣ ΑΡΧΕΣ ΤΟΥ 4</a:t>
            </a:r>
            <a:r>
              <a:rPr lang="el-GR" sz="2800" baseline="30000" dirty="0" smtClean="0">
                <a:latin typeface="Book Antiqua" pitchFamily="18" charset="0"/>
              </a:rPr>
              <a:t>ΟΥ</a:t>
            </a:r>
            <a:r>
              <a:rPr lang="el-GR" sz="2800" dirty="0" smtClean="0">
                <a:latin typeface="Book Antiqua" pitchFamily="18" charset="0"/>
              </a:rPr>
              <a:t> ΜΗΝΑ ΑΝΑΠΝΕΥΣΤΙΚΕΣ ΚΙΝΗΣΕΙΣ,ΕΙΣΕΡΧΕΤΑΙ-ΕΞΕΡΧΕΤΑΙ ΑΠΌ ΤΟΥΣ ΠΝΕΥΜΟΝΕΣ ΑΜΝΙΑΚΟ ΥΓΡΟ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ΑΝΑΠΝΕΥΣΤΙΚΟ ΣΥΣΤΗΜΑ</a:t>
            </a:r>
            <a:endParaRPr lang="el-G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ΠΡΙΝ ΤΗΝ 24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ΕΒΔΟΜΑΔΑ,ΠΑΡΑΓΕΤΑΙ ΣΤΙΣ ΚΥΨΕΛΙΔΕΣ Η ΣΟΥΡΦΑΚΤΑΝΗ-ΕΠΙΦΑΝΕΙΟΔΡΑΣΤΙΚΟΣ ΠΑΡΑΓΟΝΤΑΣ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ΑΠΟΤΕΛΕΙΤΑΙ ΑΠΌ ΓΛΥΚΕΡΟΦΩΣΦΟΡΟΛΙΠΙΔΙΑ ΚΑΙ ΓΛΥΚΟΠΡΩΤΕΙΝΕΣ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ΑΥΞΑΝΕΤΑΙ ΜΕ ΤΗΝ ΠΡΟΟΔΟ ΤΗΣ ΕΓΚΥΜΟΣΥΝΗΣ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ΜΕΙΩΝΕΙ ΤΗΝ ΕΠΙΦΑΝΕΙΑΚΗ ΤΑΣΗ ΤΩΝ ΚΥΨΕΛΙΔΩΝ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ΕΜΠΟΔΙΖΕΙ ΤΗΝ ΣΥΜΠΤΩΣΗ ΤΟΥΣ ΣΤΗΝ ΕΚΠΝΟΗ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ΕΠΙΦΑΝΕΙΟΔΡΑΣΤΙΚΗ ΟΥΣΙΑ</a:t>
            </a:r>
            <a:endParaRPr lang="el-G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slide number 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95" y="142853"/>
            <a:ext cx="9001185" cy="6750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austincc.edu/apreview/NursingPics/RespiratoryPics/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3999" cy="6730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ΠΕΠΤΙΚΟ ΣΥΣΤΗΜΑ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ΑΠΌ ΤΟΝ ΠΕΠΤΙΚΟ ΣΩΛΗΝΑ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ΠΕΡΙΕΛΙΣΣΕΤΑΙ ΠΡΟΟΔΕΥΤΙΚΑ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ΟΡΙΣΜΕΝΑ ΤΜΗΜΑΤΑ ΔΙΕΥΡΥΝΟΝΤΑΙ,ΓΙΑ ΝΑ ΣΧΗΜΑΤΙΣΟΥΝ ΤΟ ΣΤΟΜΑΧΙ+ΠΑΧΥ ΕΝΤΕΡΟ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ΛΕΙΤΟΥΡΓΙΑ ΜΕΤΑ ΤΟΝ 4</a:t>
            </a:r>
            <a:r>
              <a:rPr lang="el-GR" sz="2800" baseline="30000" dirty="0" smtClean="0">
                <a:latin typeface="Book Antiqua" pitchFamily="18" charset="0"/>
              </a:rPr>
              <a:t>Ο</a:t>
            </a:r>
            <a:r>
              <a:rPr lang="el-GR" sz="2800" dirty="0" smtClean="0">
                <a:latin typeface="Book Antiqua" pitchFamily="18" charset="0"/>
              </a:rPr>
              <a:t> ΜΗΝΑ</a:t>
            </a:r>
            <a:endParaRPr lang="el-GR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ΤΟ ΠΑΓΚΡΕΑΣ ΠΑΡΑΓΕΙ ΙΝΣΟΥΛΙΝΗ ΠΡΙΝ 10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ΕΒΔΟΜΑΔΑ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ΣΤΗΝ ΥΠΕΡΓΛΥΚΑΙΜΙΑ ΑΥΞΑΝΕΙ ΤΗΝ ΙΝΣΟΥΛΙΝΗ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ΤΟ ΗΠΑΡ ΜΕΙΩΜΕΝΗ ΙΚΑΝΟΤΗΤΑ ΜΕΤΑΤΡΟΠΗΣ ΤΗΣ ΕΛΕΥΘΕΡΗΣ ΧΟΛΕΡΥΘΡΙΝΗΣ ΣΕ ΣΥΖΕΥΓΜΕΝΗ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ΠΑΓΚΡΕΑΣ-ΗΠΑΡ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71472" y="1357298"/>
            <a:ext cx="8358246" cy="52864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ΝΕΑΡΗ ΗΛΙΚΙΑ—ΑΥΞΗΣΗ ΠΟΣΟΣΤΩΝ ΕΜΦΥΤΕΥΣΗΣ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ΜΕΓΑΛΗ ΗΛΙΚΙΑ—ΑΥΞΗΣΗ ΑΝΕΥΠΛΟΕΙΔΙΩΝ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3 ΗΜΕΡΕΣ ΑΠΌ ΓΟΝΙΜΟΠΟΙΗΣΗ—ΜΟΡΙΔΙΟ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ΔΙΔΥΜΑ ΔΙΑΙΡΕΣΗ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/>
              <a:t>ΠΡΙΝ ΤΕΤΑΡΤΗ ΗΜΕΡΑ—ΔΙΑΜΝΙΑΚΑ+ΔΙΧΟΡΙΑΚΑ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/>
              <a:t>4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-7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 ΗΜΕΡΑ ΜΟΝΟΧΟΡΙΑΚΑ+ΔΙΑΜΝΙΑΚΑ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/>
              <a:t>ΜΕΤΑ ΤΗΝ 8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ΜΟΝΟΑΜΝΙΑΚΑ+ΜΟΝΟΧΟΡΙΑΚΑ </a:t>
            </a:r>
            <a:endParaRPr lang="el-GR" sz="28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12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ΕΒΔΟΜΑΔΑ ΚΥΗΣΗΣ ΝΕΦΡΑ ΛΕΙΤΟΥΡΓΟΥΝ—ΟΥΡΑ—ΑΥΞΑΝΕΤΑΙ ΤΟ ΑΜΝΙΑΚΟ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ΣΤΟ ΤΕΛΟΣ 500-600ΜΛ ΤΗΝ ΗΜΕΡΑ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ΟΥΡΟΠΟΙΗΤΙΚΟ</a:t>
            </a:r>
            <a:endParaRPr lang="el-G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ΩΟΘΗΚΕΣ ΔΙΑΦΟΡΟΠΟΙΟΥΝΤΑΙ 6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ΕΒΔΟΜΑΔΑ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ΣΑΛΠΙΓΓΕΣ+ΜΗΤΡΑ ΑΠΌ ΤΟΥΣ ΠΟΡΟΥΣ ΤΟΥ </a:t>
            </a:r>
            <a:r>
              <a:rPr lang="en-US" sz="3200" dirty="0" smtClean="0">
                <a:latin typeface="Book Antiqua" pitchFamily="18" charset="0"/>
              </a:rPr>
              <a:t>MULLER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ΓΕΝΝΗΤΙΚΟ</a:t>
            </a:r>
            <a:endParaRPr lang="el-G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ΥΠΟΘΑΛΑΜΟΣ+ΥΠΟΦΥΣΗ ΜΕΧΡΙ 12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ΕΒΔΟΜΑΔΑ ΚΥΗΣΗΣ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Η ΘΥΡΟΞΙΝΗ(Τ4) ΣΤΟ ΤΕΛΟΣ ΤΗΣ ΚΥΗΣΗΣ ΕΠΙΠΕΔΑ ΕΝΗΛΙΚΟΥ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ΜΕΧΡΙ ΤΗΝ ΠΛΗΡΗ ΑΝΑΠΤΥΞΗ ΤΟΥ ΘΥΡΕΟΕΙΔΟΥΣ,13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ΕΒΔΟΜΑΔΑ,ΟΙ ΘΥΡΕΟΕΙΔΙΚΕΣ ΟΡΜΟΝΕΣ ΤΗΣ ΜΗΤΕΡΑΣ,ΕΊΝΑΙ ΑΠΑΡΑΙΤΗΤΕΣ ΓΙΑ ΤΗΝ ΝΕΥΡΟΛΟΓΙΚΗ ΑΝΑΠΤΥΞΗ ΤΟΥ ΕΜΒΡΥΟΥ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ΕΝΔΟΚΡΙΝΕΙΣ ΑΔΕΝΕΣ</a:t>
            </a:r>
            <a:endParaRPr lang="el-G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ΙΩΔΙΟ+ΑΝΤΙΘΥΡΕΟΕΙΔΙΚΑ ΦΑΡΜΑΚΑ ΔΙΑΣΧΙΖΟΥΝ ΤΟΝ ΠΛΑΚΟΥΝΤΑ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ΤΟ ΕΜΒΡΥΟ ΕΠΗΡΕΑΖΕΤΑΙ ΑΠΌ ΤΗΝ ΠΡΟΣΛΗΨΗ ΙΩΔΙΟΥ ΚΑΙ ΑΠΌ ΑΥΤΟΑΝΟΣΗ ΝΟΣΟ ΤΗΣ ΜΗΤΕΡΑΣ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ΤΑ ΕΠΙΝΕΦΡΙΔΙΑ ΣΥΜΜΕΤΕΧΟΥΝ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ΒΙΟΣΥΝΘΕΣΗ ΟΙΣΤΡΟΓΟΝΩΝ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ΩΡΙΜΑΝΣΗ ΠΝΕΥΜΟΝΩΝ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ΕΝΑΡΞΗ ΤΟΚΕΤΟΥ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ΣΤΕΝΗ ΣΧΕΣΗ ΑΝΑΜΕΣΑ ΣΤΙΣ ΜΕΤΑΒΟΛΕΣ ΤΟΥ ΑΜΝΙΑΚΟΥ ΥΓΡΟΥ ΚΑΙ ΤΗΣ ΑΝΑΠΤΥΞΗΣ ΤΟΥ ΕΜΒΡΥΟΥ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ΣΧΗΜΑΤΙΖΕΤΑΙ ΑΡΧΙΚΑ ΑΠΌ ΕΚΚΡΙΣΗ ΚΑΙ ΔΙΙΔΡΩΣΗ ΥΓΡΟΥ ΔΙΑ ΜΕΣΟΥ ΤΟΥ ΑΜΝΙΟΥ+ΕΜΒΡΥΙΚΟΥ ΔΕΡΜΑΤΟΣ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ΑΡΓΟΤΕΡΑ ΑΠΌ ΤΗΝ ΑΠΟΒΟΛΗ ΟΥΡΩΝ ΜΕΣΑ ΣΤΗΝ ΑΜΝΙΑΚΗ ΚΟΙΛΟΤΗΤΑ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ΑΜΝΙΑΚΟ ΥΓΡΟ</a:t>
            </a:r>
            <a:endParaRPr lang="el-G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lowm.com/resources/glowm/graphics/figures/v3/0760/001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61" y="214290"/>
            <a:ext cx="8903367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206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ΜΕΧΡΙ 20 ΕΒΔΟΜΑΔΕΣ ΚΥΗΣΗΣ,ΘΕΤΙΚΗ ΣΥΣΧΕΤΙΣΗ,ΒΑΡΟΥΣ ΕΜΒΡΥΟΥ ΜΕ ΟΓΚΟ ΑΜΝΙΑΚΟΥ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 ΟΓΚΟΣ ΤΟΥ ΑΜΝΙΑΚΟΥ ΥΓΡΟΥ-ΣΗΜΑΝΤΙΚΗ ΠΑΡΑΜΕΤΡΟΣ ΓΙΑ  ΕΚΤΙΜΗΣΗ ΤΗΣ ΚΑΤΑΣΤΑΣΗΣ ΤΟΥ ΕΜΒΡΥΟΥ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ΚΥΡΙΩΣ ΑΠΌ ΤΟ ΜΕΣΟ ΤΗΣ ΚΥΗΣΗΣ ΚΑΙ ΜΕΤΑ,ΠΑΡΕΧΕΙ ΕΝΔΕΙΞΕΙΣ ΓΙΑ ΝΕΦΡΙΚΗ ΛΕΙΤΟΥΡΓΙΑ ΤΟΥ ΕΜΒΡΥΟΥ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ΠΡΟΣ ΤΟ ΤΕΛΟΣ ΤΗΣ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el-GR" sz="2800" dirty="0" smtClean="0">
                <a:latin typeface="Book Antiqua" pitchFamily="18" charset="0"/>
              </a:rPr>
              <a:t>ΚΥΗΣΗΣ ΒΟΗΘΑ ΣΤΗΝ ΕΚΤΙΜΗΣΗ ΤΗΣ ΛΕΙΤΟΥΡΓΙΚΗΣ ΚΑΤΑΣΤΑΣΗΣ ΤΟΥ ΠΛΑΚΟΥΝΤΑ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ΑΜΝΙΟΚΕΝΤΗΣΗ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ΑΡΧΙΚΑ ΔΙΑΥΓΕΣ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ΑΡΓΟΤΕΡΑ ΘΟΛΕΡΟ,ΛΟΓΩ ΠΑΡΟΥΣΙΑΣ ΣΜΗΓΜΑΤΟΣ-ΕΠΙΔΕΡΜΙΔΙΚΩΝ ΚΥΤΤΑΡΩΝ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ΒΙΟΧΗΜΙΚΕΣ ΜΕΤΑΒΟΛΕΣ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Η ΜΕΛΕΤΗ ΤΟΥ ΜΕΤΑ ΤΗ 16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ΕΒΔΟΜΑΔΑ ΚΥΗΣΗΣ,ΠΛΗΡΟΦΟΡΙΕΣ ΌΠΩΣ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ΧΡΩΜΑΤΟΣΩΜΑΤΙΚΑ ΧΑΡΑΚΤΗΡΙΣΤΙΚΑ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ΩΡΙΜΟΤΗΤΑ</a:t>
            </a:r>
            <a:endParaRPr lang="el-GR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ΣΕ ΚΥΚΛΟ 28 ΗΜΕΡΩΝ,Η ΚΥΗΣΗ ΔΙΑΡΚΕΙ 280 ΗΜΕΡΕΣ Η 40 ΕΒΔΟΜΑΔΕΣ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ΓΙΑ ΠΙΘΑΝΗ ΗΜΕΡΟΜΗΝΙΑ ΤΟΚΕΤΟΥ(ΠΗΤ),ΠΡΟΣΘΕΤΟΥΜΕ 7 ΗΜΕΡΕΣ ΣΤΗΝ ΠΡΩΤΗ ΗΜΕΡΑ ΤΗΣ ΤΕΛΕΥΤΑΙΑΣ ΕΜΜΗΝΟΥ ΡΥΣΕΩΣ(ΤΕΡ) ΚΑΙ ΑΦΑΙΡΟΥΜΕ 3 ΜΗΝΕΣ ΑΠΌ ΤΟ ΜΗΝΑ ΤΗΣ ΤΕΡ(ΚΑΝΟΝΑΣ </a:t>
            </a:r>
            <a:r>
              <a:rPr lang="en-US" sz="2800" dirty="0" smtClean="0">
                <a:latin typeface="Book Antiqua" pitchFamily="18" charset="0"/>
              </a:rPr>
              <a:t>NAEGELE)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ΜΕΤΑΒΑΛΛΕΤΑΙ ΣΕ ΜΕΓΑΛΥΤΕΡΟΥΣ(ΠΡΟΣΘΕΣΗ ΤΩΝ ΠΕΡΙΣΣΟΤΕΡΩΝ) Η ΣΕ ΜΙΚΡΟΤΕΡΟΥΣ(ΑΦΑΙΡΕΣΗ) ΚΥΚΛΟΥΣ</a:t>
            </a: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ΔΙΑΡΚΕΙΑ ΤΗΣ ΚΥΗΣΗΣ</a:t>
            </a:r>
            <a:endParaRPr lang="el-G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/>
          </a:bodyPr>
          <a:lstStyle/>
          <a:p>
            <a:r>
              <a:rPr lang="el-GR" sz="3200" smtClean="0">
                <a:latin typeface="Book Antiqua" pitchFamily="18" charset="0"/>
              </a:rPr>
              <a:t>ΑΦΟΥ Η ΚΥΗΣΗ ΣΥΜΒΑΙΝΕΙ ΣΤΗΝ ΩΟΡΡΗΞΙΑ-2 ΕΒΔΟΜΑΔΕΣ ΜΕΤΑ ΤΗΝ ΤΕΡ,Η ΠΡΑΓΜΑΤΙΚΗ ΔΙΑΡΚΕΙΑ ΤΗΣ ΚΥΗΣΗΣ,ΕΊΝΑΙ 2 ΕΒΔΟΜΑΔΕΣ ΜΙΚΡΟΤΕΡΗ ΑΠΌ ΕΚΕΙΝΗ ΠΟΥ ΥΠΟΛΟΓΙΖΕΤΑΙ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emcells.nih.gov/StaticResources/info/scireport/images/figure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90" y="195602"/>
            <a:ext cx="8666090" cy="6554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QdvCVLIABP7VwaLJOF4JIXrglu6UEkA23VWSA7kT4U8RHsTGPY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2469"/>
            <a:ext cx="8643998" cy="6552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ΕΝΔΟΜΗΤΡΙΩΣ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4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Η ΤΟ ΜΟΡΙΔΙΟ ΣΤΗΝ ΕΝΔΟΜΗΤΡΙΚΗ ΚΟΙΛΟΤΗΤΑ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ΤΑ ΚΥΤΤΑΡΑ ΤΟΠΟΘΕΤΟΥΝΤΑΙ ΣΕ ΔΥΟ ΣΤΟΙΒΑΔΕΣ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ΠΕΡΙΦΕΡΙΚΗ-ΕΞΩΤΕΡΙΚΗ ΤΗΝ ΤΡΟΦΟΒΛΑΣΤΗ(ΠΛΑΚΟΥΝΤΑΣ+ΥΜΕΝΕΣ)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ΚΕΝΤΡΙΚΗ-ΕΣΩΤΕΡΙΚΗ ΤΗΝ ΕΜΒΡΥΟΒΛΑΣΤΗ(ΕΜΒΡΥΟ)</a:t>
            </a:r>
            <a:endParaRPr lang="el-GR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11292</TotalTime>
  <Words>1175</Words>
  <Application>Microsoft Office PowerPoint</Application>
  <PresentationFormat>Προβολή στην οθόνη (4:3)</PresentationFormat>
  <Paragraphs>201</Paragraphs>
  <Slides>69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69</vt:i4>
      </vt:variant>
    </vt:vector>
  </HeadingPairs>
  <TitlesOfParts>
    <vt:vector size="70" baseType="lpstr">
      <vt:lpstr>Μετρό</vt:lpstr>
      <vt:lpstr>ΓΟΝΙΜΟΠΟΙΗΣΗ-ΕΜΒΡΥΟ-ΠΛΑΚΟΥΣ-ΑΥ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ΕΝΔΟΜΗΤΡΙΩΣ</vt:lpstr>
      <vt:lpstr>ΒΛΑΣΤΟΚΥΣΤΗ</vt:lpstr>
      <vt:lpstr>ΕΜΒΡΥΙΚΕΣ ΕΚΚΡΙΣΕΙΣ</vt:lpstr>
      <vt:lpstr>ΑΝΟΣΟΛΟΓΙΚΑ</vt:lpstr>
      <vt:lpstr>ΕΜΦΥΤΕΥΣΗ-ΠΛΑΚΟΥΝΤΟΠΟΙΗΣΗ</vt:lpstr>
      <vt:lpstr>ΠΛΑΚΟΥΝΤΟΠΟΙΗΣΗ  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ΛΑΧΝΕΣ</vt:lpstr>
      <vt:lpstr>ΠΛΑΚΟΥΝΤΑΣ -ΛΕΙΤΟΥΡΓΙΕΣ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ΟΜΦΑΛΙΟΣ ΛΩΡΟΣ</vt:lpstr>
      <vt:lpstr>Διαφάνεια 31</vt:lpstr>
      <vt:lpstr>ΠΛΑΚΟΥΝΤΙΑΚΗ ΚΥΚΛΟΦΟΡΙΑ</vt:lpstr>
      <vt:lpstr>ΑΝΑΠΤΥΞΗ ΤΟΥ ΕΜΒΡΥΟΥ</vt:lpstr>
      <vt:lpstr>Διαφάνεια 34</vt:lpstr>
      <vt:lpstr>Διαφάνεια 35</vt:lpstr>
      <vt:lpstr>Διαφάνεια 36</vt:lpstr>
      <vt:lpstr>3 ΠΕΡΙΟΔΟΙ ΕΜΒΡΥΙΚΗΣ ΑΝΑΠΤΥΞΗΣ</vt:lpstr>
      <vt:lpstr>2.ΗΜΕΡΕΣ 31-71,ΟΡΓΑΝΟΓΕΝΕΣΗ</vt:lpstr>
      <vt:lpstr>Διαφάνεια 39</vt:lpstr>
      <vt:lpstr>3.ΗΜΕΡΕΣ ΜΕΤΑ ΤΗΝ 72Η ΕΩΣ ΤΟΚΕΤΟ-ΑΝΑΠΤΥΞΙΑΚΗ ΠΕΡΙΟΔΟΣ ΕΜΒΡΥΟΥ</vt:lpstr>
      <vt:lpstr>ΠΛΑΚΟΥΝΤΑΣ </vt:lpstr>
      <vt:lpstr>Διαφάνεια 42</vt:lpstr>
      <vt:lpstr>ΕΝΔΟΚΡΙΝΗΣ ΑΔΕΝΑΣ </vt:lpstr>
      <vt:lpstr>ΑΡΧΙΚΑ ΑΠΌ ΩΧΡΟ ΣΩΜΑΤΙΟ</vt:lpstr>
      <vt:lpstr>ΕΜΒΡΥΙΚΗ ΚΥΚΛΟΦΟΡΙΑ-ΚΑΡΔΙΑΓΓΕΙΑΚΟ ΣΥΣΤΗΜΑ ΕΜΒΡΥΟΥ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ΜΕΤΑ ΤΗΝ ΓΕΝΝΗΣΗ</vt:lpstr>
      <vt:lpstr>ΑΙΜΟΠΟΙΗΤΙΚΟ ΣΥΣΤΗΜΑ</vt:lpstr>
      <vt:lpstr>ΑΝΑΠΝΕΥΣΤΙΚΟ ΣΥΣΤΗΜΑ</vt:lpstr>
      <vt:lpstr>ΕΠΙΦΑΝΕΙΟΔΡΑΣΤΙΚΗ ΟΥΣΙΑ</vt:lpstr>
      <vt:lpstr>Διαφάνεια 56</vt:lpstr>
      <vt:lpstr>Διαφάνεια 57</vt:lpstr>
      <vt:lpstr>ΠΕΠΤΙΚΟ ΣΥΣΤΗΜΑ</vt:lpstr>
      <vt:lpstr>ΠΑΓΚΡΕΑΣ-ΗΠΑΡ</vt:lpstr>
      <vt:lpstr>ΟΥΡΟΠΟΙΗΤΙΚΟ</vt:lpstr>
      <vt:lpstr>ΓΕΝΝΗΤΙΚΟ</vt:lpstr>
      <vt:lpstr>ΕΝΔΟΚΡΙΝΕΙΣ ΑΔΕΝΕΣ</vt:lpstr>
      <vt:lpstr>Διαφάνεια 63</vt:lpstr>
      <vt:lpstr>ΑΜΝΙΑΚΟ ΥΓΡΟ</vt:lpstr>
      <vt:lpstr>Διαφάνεια 65</vt:lpstr>
      <vt:lpstr>Διαφάνεια 66</vt:lpstr>
      <vt:lpstr>ΑΜΝΙΟΚΕΝΤΗΣΗ</vt:lpstr>
      <vt:lpstr>ΔΙΑΡΚΕΙΑ ΤΗΣ ΚΥΗΣΗΣ</vt:lpstr>
      <vt:lpstr>Διαφάνεια 69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261</cp:revision>
  <dcterms:created xsi:type="dcterms:W3CDTF">2015-09-15T16:41:26Z</dcterms:created>
  <dcterms:modified xsi:type="dcterms:W3CDTF">2019-08-30T06:44:57Z</dcterms:modified>
</cp:coreProperties>
</file>