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8" r:id="rId12"/>
    <p:sldId id="269" r:id="rId13"/>
    <p:sldId id="267" r:id="rId14"/>
    <p:sldId id="270" r:id="rId15"/>
    <p:sldId id="271" r:id="rId16"/>
    <p:sldId id="272" r:id="rId17"/>
    <p:sldId id="273" r:id="rId18"/>
    <p:sldId id="274" r:id="rId19"/>
    <p:sldId id="275" r:id="rId20"/>
    <p:sldId id="276" r:id="rId21"/>
    <p:sldId id="277" r:id="rId22"/>
    <p:sldId id="278" r:id="rId23"/>
    <p:sldId id="279" r:id="rId24"/>
    <p:sldId id="280" r:id="rId25"/>
    <p:sldId id="26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F90511D9-07B5-4BB4-AED2-DC1F61903D96}"/>
    <pc:docChg chg="modSld">
      <pc:chgData name="ΧΡΗΣΤΟΣ ΣΤΑΜΠΟΥΛΗΣ" userId="49e95bbdedea2cd2" providerId="LiveId" clId="{F90511D9-07B5-4BB4-AED2-DC1F61903D96}" dt="2021-01-10T17:31:59.411" v="5" actId="6549"/>
      <pc:docMkLst>
        <pc:docMk/>
      </pc:docMkLst>
      <pc:sldChg chg="modSp mod">
        <pc:chgData name="ΧΡΗΣΤΟΣ ΣΤΑΜΠΟΥΛΗΣ" userId="49e95bbdedea2cd2" providerId="LiveId" clId="{F90511D9-07B5-4BB4-AED2-DC1F61903D96}" dt="2021-01-10T16:46:53.689" v="1" actId="20577"/>
        <pc:sldMkLst>
          <pc:docMk/>
          <pc:sldMk cId="2103948928" sldId="256"/>
        </pc:sldMkLst>
        <pc:spChg chg="mod">
          <ac:chgData name="ΧΡΗΣΤΟΣ ΣΤΑΜΠΟΥΛΗΣ" userId="49e95bbdedea2cd2" providerId="LiveId" clId="{F90511D9-07B5-4BB4-AED2-DC1F61903D96}" dt="2021-01-10T16:46:53.689" v="1" actId="20577"/>
          <ac:spMkLst>
            <pc:docMk/>
            <pc:sldMk cId="2103948928" sldId="256"/>
            <ac:spMk id="2" creationId="{BE79A9D3-DA2C-4A13-B6CA-17AC9C3AFE90}"/>
          </ac:spMkLst>
        </pc:spChg>
      </pc:sldChg>
      <pc:sldChg chg="modSp mod">
        <pc:chgData name="ΧΡΗΣΤΟΣ ΣΤΑΜΠΟΥΛΗΣ" userId="49e95bbdedea2cd2" providerId="LiveId" clId="{F90511D9-07B5-4BB4-AED2-DC1F61903D96}" dt="2021-01-10T16:58:29.487" v="4" actId="20577"/>
        <pc:sldMkLst>
          <pc:docMk/>
          <pc:sldMk cId="1602124204" sldId="264"/>
        </pc:sldMkLst>
        <pc:graphicFrameChg chg="modGraphic">
          <ac:chgData name="ΧΡΗΣΤΟΣ ΣΤΑΜΠΟΥΛΗΣ" userId="49e95bbdedea2cd2" providerId="LiveId" clId="{F90511D9-07B5-4BB4-AED2-DC1F61903D96}" dt="2021-01-10T16:58:29.487" v="4" actId="20577"/>
          <ac:graphicFrameMkLst>
            <pc:docMk/>
            <pc:sldMk cId="1602124204" sldId="264"/>
            <ac:graphicFrameMk id="5" creationId="{A5B06D9F-507A-4870-8249-224FB2FC49B7}"/>
          </ac:graphicFrameMkLst>
        </pc:graphicFrameChg>
      </pc:sldChg>
      <pc:sldChg chg="modSp mod">
        <pc:chgData name="ΧΡΗΣΤΟΣ ΣΤΑΜΠΟΥΛΗΣ" userId="49e95bbdedea2cd2" providerId="LiveId" clId="{F90511D9-07B5-4BB4-AED2-DC1F61903D96}" dt="2021-01-10T17:31:59.411" v="5" actId="6549"/>
        <pc:sldMkLst>
          <pc:docMk/>
          <pc:sldMk cId="982591533" sldId="270"/>
        </pc:sldMkLst>
        <pc:spChg chg="mod">
          <ac:chgData name="ΧΡΗΣΤΟΣ ΣΤΑΜΠΟΥΛΗΣ" userId="49e95bbdedea2cd2" providerId="LiveId" clId="{F90511D9-07B5-4BB4-AED2-DC1F61903D96}" dt="2021-01-10T17:31:59.411" v="5" actId="6549"/>
          <ac:spMkLst>
            <pc:docMk/>
            <pc:sldMk cId="982591533" sldId="270"/>
            <ac:spMk id="3" creationId="{3C2F49EF-4678-44A1-ABF8-D5ABC7DE1A12}"/>
          </ac:spMkLst>
        </pc:spChg>
      </pc:sldChg>
    </pc:docChg>
  </pc:docChgLst>
  <pc:docChgLst>
    <pc:chgData name="ΧΡΗΣΤΟΣ ΣΤΑΜΠΟΥΛΗΣ" userId="49e95bbdedea2cd2" providerId="LiveId" clId="{CD642F70-25AF-48CA-B214-3332AC56D079}"/>
    <pc:docChg chg="undo custSel modSld">
      <pc:chgData name="ΧΡΗΣΤΟΣ ΣΤΑΜΠΟΥΛΗΣ" userId="49e95bbdedea2cd2" providerId="LiveId" clId="{CD642F70-25AF-48CA-B214-3332AC56D079}" dt="2020-12-24T12:18:43.104" v="566" actId="313"/>
      <pc:docMkLst>
        <pc:docMk/>
      </pc:docMkLst>
      <pc:sldChg chg="modSp mod">
        <pc:chgData name="ΧΡΗΣΤΟΣ ΣΤΑΜΠΟΥΛΗΣ" userId="49e95bbdedea2cd2" providerId="LiveId" clId="{CD642F70-25AF-48CA-B214-3332AC56D079}" dt="2020-12-24T10:18:21.594" v="87" actId="313"/>
        <pc:sldMkLst>
          <pc:docMk/>
          <pc:sldMk cId="4094080095" sldId="257"/>
        </pc:sldMkLst>
        <pc:spChg chg="mod">
          <ac:chgData name="ΧΡΗΣΤΟΣ ΣΤΑΜΠΟΥΛΗΣ" userId="49e95bbdedea2cd2" providerId="LiveId" clId="{CD642F70-25AF-48CA-B214-3332AC56D079}" dt="2020-12-24T10:18:21.594" v="87" actId="313"/>
          <ac:spMkLst>
            <pc:docMk/>
            <pc:sldMk cId="4094080095" sldId="257"/>
            <ac:spMk id="3" creationId="{91B8E654-A176-4274-9388-1AF4F5B2A015}"/>
          </ac:spMkLst>
        </pc:spChg>
      </pc:sldChg>
      <pc:sldChg chg="modSp mod">
        <pc:chgData name="ΧΡΗΣΤΟΣ ΣΤΑΜΠΟΥΛΗΣ" userId="49e95bbdedea2cd2" providerId="LiveId" clId="{CD642F70-25AF-48CA-B214-3332AC56D079}" dt="2020-12-24T10:42:57.553" v="120" actId="6549"/>
        <pc:sldMkLst>
          <pc:docMk/>
          <pc:sldMk cId="2913441690" sldId="258"/>
        </pc:sldMkLst>
        <pc:spChg chg="mod">
          <ac:chgData name="ΧΡΗΣΤΟΣ ΣΤΑΜΠΟΥΛΗΣ" userId="49e95bbdedea2cd2" providerId="LiveId" clId="{CD642F70-25AF-48CA-B214-3332AC56D079}" dt="2020-12-24T10:42:57.553" v="120" actId="6549"/>
          <ac:spMkLst>
            <pc:docMk/>
            <pc:sldMk cId="2913441690" sldId="258"/>
            <ac:spMk id="3" creationId="{36966BCE-42ED-4C0D-9562-DACB4F641592}"/>
          </ac:spMkLst>
        </pc:spChg>
      </pc:sldChg>
      <pc:sldChg chg="modSp mod">
        <pc:chgData name="ΧΡΗΣΤΟΣ ΣΤΑΜΠΟΥΛΗΣ" userId="49e95bbdedea2cd2" providerId="LiveId" clId="{CD642F70-25AF-48CA-B214-3332AC56D079}" dt="2020-12-24T10:43:37.320" v="145" actId="20577"/>
        <pc:sldMkLst>
          <pc:docMk/>
          <pc:sldMk cId="2584760300" sldId="259"/>
        </pc:sldMkLst>
        <pc:spChg chg="mod">
          <ac:chgData name="ΧΡΗΣΤΟΣ ΣΤΑΜΠΟΥΛΗΣ" userId="49e95bbdedea2cd2" providerId="LiveId" clId="{CD642F70-25AF-48CA-B214-3332AC56D079}" dt="2020-12-24T10:43:37.320" v="145" actId="20577"/>
          <ac:spMkLst>
            <pc:docMk/>
            <pc:sldMk cId="2584760300" sldId="259"/>
            <ac:spMk id="3" creationId="{DDADCF73-28BF-42DC-9604-A2A6F7F91DE2}"/>
          </ac:spMkLst>
        </pc:spChg>
      </pc:sldChg>
      <pc:sldChg chg="modSp mod">
        <pc:chgData name="ΧΡΗΣΤΟΣ ΣΤΑΜΠΟΥΛΗΣ" userId="49e95bbdedea2cd2" providerId="LiveId" clId="{CD642F70-25AF-48CA-B214-3332AC56D079}" dt="2020-12-24T12:18:43.104" v="566" actId="313"/>
        <pc:sldMkLst>
          <pc:docMk/>
          <pc:sldMk cId="760841506" sldId="260"/>
        </pc:sldMkLst>
        <pc:spChg chg="mod">
          <ac:chgData name="ΧΡΗΣΤΟΣ ΣΤΑΜΠΟΥΛΗΣ" userId="49e95bbdedea2cd2" providerId="LiveId" clId="{CD642F70-25AF-48CA-B214-3332AC56D079}" dt="2020-12-24T12:18:43.104" v="566" actId="313"/>
          <ac:spMkLst>
            <pc:docMk/>
            <pc:sldMk cId="760841506" sldId="260"/>
            <ac:spMk id="2" creationId="{7A6B8B45-4A05-43E3-ADA5-7C1D64A4690F}"/>
          </ac:spMkLst>
        </pc:spChg>
        <pc:graphicFrameChg chg="modGraphic">
          <ac:chgData name="ΧΡΗΣΤΟΣ ΣΤΑΜΠΟΥΛΗΣ" userId="49e95bbdedea2cd2" providerId="LiveId" clId="{CD642F70-25AF-48CA-B214-3332AC56D079}" dt="2020-12-24T11:15:24.785" v="558" actId="207"/>
          <ac:graphicFrameMkLst>
            <pc:docMk/>
            <pc:sldMk cId="760841506" sldId="260"/>
            <ac:graphicFrameMk id="4" creationId="{696E4E28-DDE0-4A1D-9022-EB174BBC84F2}"/>
          </ac:graphicFrameMkLst>
        </pc:graphicFrameChg>
      </pc:sldChg>
      <pc:sldChg chg="modSp mod">
        <pc:chgData name="ΧΡΗΣΤΟΣ ΣΤΑΜΠΟΥΛΗΣ" userId="49e95bbdedea2cd2" providerId="LiveId" clId="{CD642F70-25AF-48CA-B214-3332AC56D079}" dt="2020-12-24T10:44:37.564" v="150" actId="20577"/>
        <pc:sldMkLst>
          <pc:docMk/>
          <pc:sldMk cId="723575937" sldId="261"/>
        </pc:sldMkLst>
        <pc:spChg chg="mod">
          <ac:chgData name="ΧΡΗΣΤΟΣ ΣΤΑΜΠΟΥΛΗΣ" userId="49e95bbdedea2cd2" providerId="LiveId" clId="{CD642F70-25AF-48CA-B214-3332AC56D079}" dt="2020-12-24T10:44:37.564" v="150" actId="20577"/>
          <ac:spMkLst>
            <pc:docMk/>
            <pc:sldMk cId="723575937" sldId="261"/>
            <ac:spMk id="3" creationId="{773B8BC1-875C-4790-85FB-87A0280E5556}"/>
          </ac:spMkLst>
        </pc:spChg>
      </pc:sldChg>
      <pc:sldChg chg="modSp mod">
        <pc:chgData name="ΧΡΗΣΤΟΣ ΣΤΑΜΠΟΥΛΗΣ" userId="49e95bbdedea2cd2" providerId="LiveId" clId="{CD642F70-25AF-48CA-B214-3332AC56D079}" dt="2020-12-24T10:45:32.572" v="184" actId="20577"/>
        <pc:sldMkLst>
          <pc:docMk/>
          <pc:sldMk cId="781455640" sldId="262"/>
        </pc:sldMkLst>
        <pc:spChg chg="mod">
          <ac:chgData name="ΧΡΗΣΤΟΣ ΣΤΑΜΠΟΥΛΗΣ" userId="49e95bbdedea2cd2" providerId="LiveId" clId="{CD642F70-25AF-48CA-B214-3332AC56D079}" dt="2020-12-24T10:45:32.572" v="184" actId="20577"/>
          <ac:spMkLst>
            <pc:docMk/>
            <pc:sldMk cId="781455640" sldId="262"/>
            <ac:spMk id="3" creationId="{C2CFC9ED-BB98-41F4-9381-A06D4CF63156}"/>
          </ac:spMkLst>
        </pc:spChg>
      </pc:sldChg>
      <pc:sldChg chg="modSp mod">
        <pc:chgData name="ΧΡΗΣΤΟΣ ΣΤΑΜΠΟΥΛΗΣ" userId="49e95bbdedea2cd2" providerId="LiveId" clId="{CD642F70-25AF-48CA-B214-3332AC56D079}" dt="2020-12-24T10:47:40.043" v="206" actId="207"/>
        <pc:sldMkLst>
          <pc:docMk/>
          <pc:sldMk cId="1602124204" sldId="264"/>
        </pc:sldMkLst>
        <pc:graphicFrameChg chg="modGraphic">
          <ac:chgData name="ΧΡΗΣΤΟΣ ΣΤΑΜΠΟΥΛΗΣ" userId="49e95bbdedea2cd2" providerId="LiveId" clId="{CD642F70-25AF-48CA-B214-3332AC56D079}" dt="2020-12-24T10:47:40.043" v="206" actId="207"/>
          <ac:graphicFrameMkLst>
            <pc:docMk/>
            <pc:sldMk cId="1602124204" sldId="264"/>
            <ac:graphicFrameMk id="5" creationId="{A5B06D9F-507A-4870-8249-224FB2FC49B7}"/>
          </ac:graphicFrameMkLst>
        </pc:graphicFrameChg>
      </pc:sldChg>
      <pc:sldChg chg="modSp mod">
        <pc:chgData name="ΧΡΗΣΤΟΣ ΣΤΑΜΠΟΥΛΗΣ" userId="49e95bbdedea2cd2" providerId="LiveId" clId="{CD642F70-25AF-48CA-B214-3332AC56D079}" dt="2020-12-24T10:51:30.010" v="293" actId="207"/>
        <pc:sldMkLst>
          <pc:docMk/>
          <pc:sldMk cId="2285046635" sldId="265"/>
        </pc:sldMkLst>
        <pc:spChg chg="mod">
          <ac:chgData name="ΧΡΗΣΤΟΣ ΣΤΑΜΠΟΥΛΗΣ" userId="49e95bbdedea2cd2" providerId="LiveId" clId="{CD642F70-25AF-48CA-B214-3332AC56D079}" dt="2020-12-24T10:51:30.010" v="293" actId="207"/>
          <ac:spMkLst>
            <pc:docMk/>
            <pc:sldMk cId="2285046635" sldId="265"/>
            <ac:spMk id="3" creationId="{7BCF6B09-7043-4B79-A097-76B9B177469B}"/>
          </ac:spMkLst>
        </pc:spChg>
      </pc:sldChg>
      <pc:sldChg chg="modSp mod">
        <pc:chgData name="ΧΡΗΣΤΟΣ ΣΤΑΜΠΟΥΛΗΣ" userId="49e95bbdedea2cd2" providerId="LiveId" clId="{CD642F70-25AF-48CA-B214-3332AC56D079}" dt="2020-12-24T10:58:13.904" v="412" actId="20577"/>
        <pc:sldMkLst>
          <pc:docMk/>
          <pc:sldMk cId="2178861551" sldId="267"/>
        </pc:sldMkLst>
        <pc:graphicFrameChg chg="modGraphic">
          <ac:chgData name="ΧΡΗΣΤΟΣ ΣΤΑΜΠΟΥΛΗΣ" userId="49e95bbdedea2cd2" providerId="LiveId" clId="{CD642F70-25AF-48CA-B214-3332AC56D079}" dt="2020-12-24T10:58:13.904" v="412" actId="20577"/>
          <ac:graphicFrameMkLst>
            <pc:docMk/>
            <pc:sldMk cId="2178861551" sldId="267"/>
            <ac:graphicFrameMk id="4" creationId="{188EEC3F-7D3F-47C5-80A2-B804F22D910B}"/>
          </ac:graphicFrameMkLst>
        </pc:graphicFrameChg>
      </pc:sldChg>
      <pc:sldChg chg="modSp mod">
        <pc:chgData name="ΧΡΗΣΤΟΣ ΣΤΑΜΠΟΥΛΗΣ" userId="49e95bbdedea2cd2" providerId="LiveId" clId="{CD642F70-25AF-48CA-B214-3332AC56D079}" dt="2020-12-24T10:53:16.558" v="302" actId="20577"/>
        <pc:sldMkLst>
          <pc:docMk/>
          <pc:sldMk cId="971297969" sldId="268"/>
        </pc:sldMkLst>
        <pc:spChg chg="mod">
          <ac:chgData name="ΧΡΗΣΤΟΣ ΣΤΑΜΠΟΥΛΗΣ" userId="49e95bbdedea2cd2" providerId="LiveId" clId="{CD642F70-25AF-48CA-B214-3332AC56D079}" dt="2020-12-24T10:53:16.558" v="302" actId="20577"/>
          <ac:spMkLst>
            <pc:docMk/>
            <pc:sldMk cId="971297969" sldId="268"/>
            <ac:spMk id="3" creationId="{448B0B3C-9A7A-43F0-8CA4-F72BB278E320}"/>
          </ac:spMkLst>
        </pc:spChg>
      </pc:sldChg>
      <pc:sldChg chg="modSp mod">
        <pc:chgData name="ΧΡΗΣΤΟΣ ΣΤΑΜΠΟΥΛΗΣ" userId="49e95bbdedea2cd2" providerId="LiveId" clId="{CD642F70-25AF-48CA-B214-3332AC56D079}" dt="2020-12-24T10:56:10.813" v="342" actId="20577"/>
        <pc:sldMkLst>
          <pc:docMk/>
          <pc:sldMk cId="1969371288" sldId="269"/>
        </pc:sldMkLst>
        <pc:spChg chg="mod">
          <ac:chgData name="ΧΡΗΣΤΟΣ ΣΤΑΜΠΟΥΛΗΣ" userId="49e95bbdedea2cd2" providerId="LiveId" clId="{CD642F70-25AF-48CA-B214-3332AC56D079}" dt="2020-12-24T10:56:10.813" v="342" actId="20577"/>
          <ac:spMkLst>
            <pc:docMk/>
            <pc:sldMk cId="1969371288" sldId="269"/>
            <ac:spMk id="3" creationId="{540FCCAD-02C4-44D6-B5C9-0FFE428525E9}"/>
          </ac:spMkLst>
        </pc:spChg>
      </pc:sldChg>
      <pc:sldChg chg="modSp mod">
        <pc:chgData name="ΧΡΗΣΤΟΣ ΣΤΑΜΠΟΥΛΗΣ" userId="49e95bbdedea2cd2" providerId="LiveId" clId="{CD642F70-25AF-48CA-B214-3332AC56D079}" dt="2020-12-24T10:59:07.693" v="433" actId="20577"/>
        <pc:sldMkLst>
          <pc:docMk/>
          <pc:sldMk cId="982591533" sldId="270"/>
        </pc:sldMkLst>
        <pc:spChg chg="mod">
          <ac:chgData name="ΧΡΗΣΤΟΣ ΣΤΑΜΠΟΥΛΗΣ" userId="49e95bbdedea2cd2" providerId="LiveId" clId="{CD642F70-25AF-48CA-B214-3332AC56D079}" dt="2020-12-24T10:59:07.693" v="433" actId="20577"/>
          <ac:spMkLst>
            <pc:docMk/>
            <pc:sldMk cId="982591533" sldId="270"/>
            <ac:spMk id="3" creationId="{3C2F49EF-4678-44A1-ABF8-D5ABC7DE1A12}"/>
          </ac:spMkLst>
        </pc:spChg>
      </pc:sldChg>
      <pc:sldChg chg="modSp mod">
        <pc:chgData name="ΧΡΗΣΤΟΣ ΣΤΑΜΠΟΥΛΗΣ" userId="49e95bbdedea2cd2" providerId="LiveId" clId="{CD642F70-25AF-48CA-B214-3332AC56D079}" dt="2020-12-24T11:01:02.187" v="434" actId="313"/>
        <pc:sldMkLst>
          <pc:docMk/>
          <pc:sldMk cId="1616230628" sldId="272"/>
        </pc:sldMkLst>
        <pc:spChg chg="mod">
          <ac:chgData name="ΧΡΗΣΤΟΣ ΣΤΑΜΠΟΥΛΗΣ" userId="49e95bbdedea2cd2" providerId="LiveId" clId="{CD642F70-25AF-48CA-B214-3332AC56D079}" dt="2020-12-24T11:01:02.187" v="434" actId="313"/>
          <ac:spMkLst>
            <pc:docMk/>
            <pc:sldMk cId="1616230628" sldId="272"/>
            <ac:spMk id="3" creationId="{65391B35-B20D-41F5-A4A6-BF0A57751CE3}"/>
          </ac:spMkLst>
        </pc:spChg>
      </pc:sldChg>
      <pc:sldChg chg="modSp mod">
        <pc:chgData name="ΧΡΗΣΤΟΣ ΣΤΑΜΠΟΥΛΗΣ" userId="49e95bbdedea2cd2" providerId="LiveId" clId="{CD642F70-25AF-48CA-B214-3332AC56D079}" dt="2020-12-24T11:03:28.199" v="519" actId="20577"/>
        <pc:sldMkLst>
          <pc:docMk/>
          <pc:sldMk cId="2064290823" sldId="273"/>
        </pc:sldMkLst>
        <pc:spChg chg="mod">
          <ac:chgData name="ΧΡΗΣΤΟΣ ΣΤΑΜΠΟΥΛΗΣ" userId="49e95bbdedea2cd2" providerId="LiveId" clId="{CD642F70-25AF-48CA-B214-3332AC56D079}" dt="2020-12-24T11:03:28.199" v="519" actId="20577"/>
          <ac:spMkLst>
            <pc:docMk/>
            <pc:sldMk cId="2064290823" sldId="273"/>
            <ac:spMk id="3" creationId="{36428422-49F0-4EE2-900B-170AC6275411}"/>
          </ac:spMkLst>
        </pc:spChg>
      </pc:sldChg>
      <pc:sldChg chg="modSp mod">
        <pc:chgData name="ΧΡΗΣΤΟΣ ΣΤΑΜΠΟΥΛΗΣ" userId="49e95bbdedea2cd2" providerId="LiveId" clId="{CD642F70-25AF-48CA-B214-3332AC56D079}" dt="2020-12-24T11:04:18.030" v="549" actId="20577"/>
        <pc:sldMkLst>
          <pc:docMk/>
          <pc:sldMk cId="2497229548" sldId="274"/>
        </pc:sldMkLst>
        <pc:spChg chg="mod">
          <ac:chgData name="ΧΡΗΣΤΟΣ ΣΤΑΜΠΟΥΛΗΣ" userId="49e95bbdedea2cd2" providerId="LiveId" clId="{CD642F70-25AF-48CA-B214-3332AC56D079}" dt="2020-12-24T11:04:18.030" v="549" actId="20577"/>
          <ac:spMkLst>
            <pc:docMk/>
            <pc:sldMk cId="2497229548" sldId="274"/>
            <ac:spMk id="3" creationId="{E7DA38FE-AA2C-43E7-A1E6-7E2CB88DE6AA}"/>
          </ac:spMkLst>
        </pc:spChg>
      </pc:sldChg>
      <pc:sldChg chg="modSp mod">
        <pc:chgData name="ΧΡΗΣΤΟΣ ΣΤΑΜΠΟΥΛΗΣ" userId="49e95bbdedea2cd2" providerId="LiveId" clId="{CD642F70-25AF-48CA-B214-3332AC56D079}" dt="2020-12-24T11:05:16.290" v="550" actId="313"/>
        <pc:sldMkLst>
          <pc:docMk/>
          <pc:sldMk cId="3067152209" sldId="275"/>
        </pc:sldMkLst>
        <pc:spChg chg="mod">
          <ac:chgData name="ΧΡΗΣΤΟΣ ΣΤΑΜΠΟΥΛΗΣ" userId="49e95bbdedea2cd2" providerId="LiveId" clId="{CD642F70-25AF-48CA-B214-3332AC56D079}" dt="2020-12-24T11:05:16.290" v="550" actId="313"/>
          <ac:spMkLst>
            <pc:docMk/>
            <pc:sldMk cId="3067152209" sldId="275"/>
            <ac:spMk id="3" creationId="{230029E8-55C4-4B54-AF72-DFF09ABD39B9}"/>
          </ac:spMkLst>
        </pc:spChg>
      </pc:sldChg>
      <pc:sldChg chg="modSp mod">
        <pc:chgData name="ΧΡΗΣΤΟΣ ΣΤΑΜΠΟΥΛΗΣ" userId="49e95bbdedea2cd2" providerId="LiveId" clId="{CD642F70-25AF-48CA-B214-3332AC56D079}" dt="2020-12-24T11:18:06.254" v="565" actId="5793"/>
        <pc:sldMkLst>
          <pc:docMk/>
          <pc:sldMk cId="1617511865" sldId="280"/>
        </pc:sldMkLst>
        <pc:spChg chg="mod">
          <ac:chgData name="ΧΡΗΣΤΟΣ ΣΤΑΜΠΟΥΛΗΣ" userId="49e95bbdedea2cd2" providerId="LiveId" clId="{CD642F70-25AF-48CA-B214-3332AC56D079}" dt="2020-12-24T11:18:06.254" v="565" actId="5793"/>
          <ac:spMkLst>
            <pc:docMk/>
            <pc:sldMk cId="1617511865" sldId="280"/>
            <ac:spMk id="3" creationId="{60A43533-4E1C-4139-A40F-53E9A57041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1/10/2021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1/10/2021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1/10/2021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1/10/2021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1/10/2021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1/10/2021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79A9D3-DA2C-4A13-B6CA-17AC9C3AFE90}"/>
              </a:ext>
            </a:extLst>
          </p:cNvPr>
          <p:cNvSpPr>
            <a:spLocks noGrp="1"/>
          </p:cNvSpPr>
          <p:nvPr>
            <p:ph type="ctrTitle"/>
          </p:nvPr>
        </p:nvSpPr>
        <p:spPr>
          <a:xfrm>
            <a:off x="2692041" y="580333"/>
            <a:ext cx="5518066" cy="2268559"/>
          </a:xfrm>
        </p:spPr>
        <p:txBody>
          <a:bodyPr/>
          <a:lstStyle/>
          <a:p>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ΜΑΘΗΜΑ 12</a:t>
            </a:r>
            <a:r>
              <a:rPr kumimoji="0" lang="el-GR" sz="2900" b="0" i="0" u="none" strike="noStrike" kern="1200" cap="none" spc="0" normalizeH="0" baseline="30000" noProof="0" dirty="0">
                <a:ln>
                  <a:noFill/>
                </a:ln>
                <a:solidFill>
                  <a:prstClr val="white"/>
                </a:solidFill>
                <a:effectLst/>
                <a:uLnTx/>
                <a:uFillTx/>
                <a:latin typeface="Arial" panose="020B0604020202020204"/>
                <a:ea typeface="+mj-ea"/>
                <a:cs typeface="+mj-cs"/>
              </a:rPr>
              <a:t>ο</a:t>
            </a: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b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Ειδικές Επενδυτικές Αποφάσεις</a:t>
            </a:r>
            <a:endParaRPr lang="el-GR" dirty="0"/>
          </a:p>
        </p:txBody>
      </p:sp>
      <p:sp>
        <p:nvSpPr>
          <p:cNvPr id="3" name="Υπότιτλος 2">
            <a:extLst>
              <a:ext uri="{FF2B5EF4-FFF2-40B4-BE49-F238E27FC236}">
                <a16:creationId xmlns:a16="http://schemas.microsoft.com/office/drawing/2014/main" id="{EEB2F92F-2F43-4327-8289-6CC37A86519A}"/>
              </a:ext>
            </a:extLst>
          </p:cNvPr>
          <p:cNvSpPr>
            <a:spLocks noGrp="1"/>
          </p:cNvSpPr>
          <p:nvPr>
            <p:ph type="subTitle" idx="1"/>
          </p:nvPr>
        </p:nvSpPr>
        <p:spPr>
          <a:xfrm>
            <a:off x="2772274" y="3124201"/>
            <a:ext cx="5357600" cy="1609724"/>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2103948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B6CA0C-0383-4DA3-8FE1-8C8FB32025DA}"/>
              </a:ext>
            </a:extLst>
          </p:cNvPr>
          <p:cNvSpPr>
            <a:spLocks noGrp="1"/>
          </p:cNvSpPr>
          <p:nvPr>
            <p:ph type="title"/>
          </p:nvPr>
        </p:nvSpPr>
        <p:spPr/>
        <p:txBody>
          <a:bodyPr/>
          <a:lstStyle/>
          <a:p>
            <a:pPr algn="l"/>
            <a:r>
              <a:rPr lang="el-GR" dirty="0"/>
              <a:t>Η Απόφαση Αντικατάστασης </a:t>
            </a:r>
          </a:p>
        </p:txBody>
      </p:sp>
      <p:sp>
        <p:nvSpPr>
          <p:cNvPr id="3" name="Θέση περιεχομένου 2">
            <a:extLst>
              <a:ext uri="{FF2B5EF4-FFF2-40B4-BE49-F238E27FC236}">
                <a16:creationId xmlns:a16="http://schemas.microsoft.com/office/drawing/2014/main" id="{F92AB85E-B009-4CB7-BC63-303BD950A9D0}"/>
              </a:ext>
            </a:extLst>
          </p:cNvPr>
          <p:cNvSpPr>
            <a:spLocks noGrp="1"/>
          </p:cNvSpPr>
          <p:nvPr>
            <p:ph idx="1"/>
          </p:nvPr>
        </p:nvSpPr>
        <p:spPr>
          <a:xfrm>
            <a:off x="1638300" y="2052116"/>
            <a:ext cx="8931839" cy="3997828"/>
          </a:xfrm>
        </p:spPr>
        <p:txBody>
          <a:bodyPr/>
          <a:lstStyle/>
          <a:p>
            <a:pPr marL="0" indent="0" algn="just">
              <a:buNone/>
            </a:pPr>
            <a:r>
              <a:rPr lang="el-GR" dirty="0"/>
              <a:t>Μία πολύ συχνή απόφαση που έχει να πάρει κάποιος στα πλαίσια μίας επιχειρηματικής δράσης, είναι η απόφαση αντικατάστασης ή μη αντικατάστασης κάποιου τεχνολογικού εξοπλισμού (π.χ. ενός μηχανήματος) που χρησιμοποιείται σήμερα στην επιχείρηση, με νέο εξοπλισμό.</a:t>
            </a:r>
          </a:p>
        </p:txBody>
      </p:sp>
    </p:spTree>
    <p:extLst>
      <p:ext uri="{BB962C8B-B14F-4D97-AF65-F5344CB8AC3E}">
        <p14:creationId xmlns:p14="http://schemas.microsoft.com/office/powerpoint/2010/main" val="3243734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53E5BE-148C-457C-A3E8-FB5E65B7552F}"/>
              </a:ext>
            </a:extLst>
          </p:cNvPr>
          <p:cNvSpPr>
            <a:spLocks noGrp="1"/>
          </p:cNvSpPr>
          <p:nvPr>
            <p:ph type="title"/>
          </p:nvPr>
        </p:nvSpPr>
        <p:spPr/>
        <p:txBody>
          <a:bodyPr/>
          <a:lstStyle/>
          <a:p>
            <a:pPr algn="l"/>
            <a:r>
              <a:rPr lang="el-GR" dirty="0"/>
              <a:t>Η Απόφαση Αντικατάστασης </a:t>
            </a:r>
          </a:p>
        </p:txBody>
      </p:sp>
      <p:sp>
        <p:nvSpPr>
          <p:cNvPr id="3" name="Θέση περιεχομένου 2">
            <a:extLst>
              <a:ext uri="{FF2B5EF4-FFF2-40B4-BE49-F238E27FC236}">
                <a16:creationId xmlns:a16="http://schemas.microsoft.com/office/drawing/2014/main" id="{448B0B3C-9A7A-43F0-8CA4-F72BB278E320}"/>
              </a:ext>
            </a:extLst>
          </p:cNvPr>
          <p:cNvSpPr>
            <a:spLocks noGrp="1"/>
          </p:cNvSpPr>
          <p:nvPr>
            <p:ph idx="1"/>
          </p:nvPr>
        </p:nvSpPr>
        <p:spPr>
          <a:xfrm>
            <a:off x="1587218" y="2214041"/>
            <a:ext cx="9017564" cy="3997828"/>
          </a:xfrm>
        </p:spPr>
        <p:txBody>
          <a:bodyPr/>
          <a:lstStyle/>
          <a:p>
            <a:pPr marL="0" indent="0" algn="jus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Στον Πίνακα, παρουσιάζεται ένα παράδειγμα όπου το κόστος αντικατάστασης του παλαιού εξοπλισμού από το νέο (η αγορά δηλαδή του νέου εξοπλισμού) κοστίζει 50.000 και η ροή του κόστους σε αυτή την περίπτωση, δίνεται από τα στοιχεία της στήλης κάτω από αυτές τις 50.000. </a:t>
            </a:r>
          </a:p>
          <a:p>
            <a:pPr marL="0" indent="0" algn="jus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Αντίθετα, αν δεν αντικαταστήσουμε τον εξοπλισμό δε θα έχουμε σήμερα κάποιο κόστος, αλλά τα κόστη που δημιουργούνται στη διάρκεια του χρόνου είναι αρκετά υψηλότερα. Επομένως, καταρτίζουμε μία στήλη που είναι η διαφορά των δύο προηγούμενων στηλών και ουσιαστικά δείχνει την εξοικονόμηση κόστους από την αντικατάσταση του εξοπλισμού. </a:t>
            </a:r>
            <a:endParaRPr lang="el-GR" dirty="0"/>
          </a:p>
        </p:txBody>
      </p:sp>
    </p:spTree>
    <p:extLst>
      <p:ext uri="{BB962C8B-B14F-4D97-AF65-F5344CB8AC3E}">
        <p14:creationId xmlns:p14="http://schemas.microsoft.com/office/powerpoint/2010/main" val="971297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A38F6F-DC45-49AD-9B89-00EC704F6BD0}"/>
              </a:ext>
            </a:extLst>
          </p:cNvPr>
          <p:cNvSpPr>
            <a:spLocks noGrp="1"/>
          </p:cNvSpPr>
          <p:nvPr>
            <p:ph type="title"/>
          </p:nvPr>
        </p:nvSpPr>
        <p:spPr/>
        <p:txBody>
          <a:bodyPr/>
          <a:lstStyle/>
          <a:p>
            <a:pPr algn="l"/>
            <a:r>
              <a:rPr lang="el-GR" dirty="0"/>
              <a:t>Η Απόφαση Αντικατάστασης </a:t>
            </a:r>
          </a:p>
        </p:txBody>
      </p:sp>
      <p:sp>
        <p:nvSpPr>
          <p:cNvPr id="3" name="Θέση περιεχομένου 2">
            <a:extLst>
              <a:ext uri="{FF2B5EF4-FFF2-40B4-BE49-F238E27FC236}">
                <a16:creationId xmlns:a16="http://schemas.microsoft.com/office/drawing/2014/main" id="{540FCCAD-02C4-44D6-B5C9-0FFE428525E9}"/>
              </a:ext>
            </a:extLst>
          </p:cNvPr>
          <p:cNvSpPr>
            <a:spLocks noGrp="1"/>
          </p:cNvSpPr>
          <p:nvPr>
            <p:ph idx="1"/>
          </p:nvPr>
        </p:nvSpPr>
        <p:spPr>
          <a:xfrm>
            <a:off x="1657350" y="2052116"/>
            <a:ext cx="8912789" cy="3997828"/>
          </a:xfrm>
        </p:spPr>
        <p:txBody>
          <a:bodyPr/>
          <a:lstStyle/>
          <a:p>
            <a:pPr marL="0" indent="0" algn="just">
              <a:buNone/>
            </a:pPr>
            <a:r>
              <a:rPr lang="el-GR" dirty="0"/>
              <a:t>Στη συνέχεια, υπολογίζουμε την ΚΠΑ εξοικονόμησης κόστους με ένα επιτόκιο προεξόφλησης της τάξεως του 5%. Όπως προκύπτει από την τελευταία στήλη του ακόλουθου πίνακα, η ΚΠΑ εξοικονόμησης κόστους είναι μεγαλύτερη του μηδενός και άρα προκρίνεται η αντικατάσταση. </a:t>
            </a:r>
          </a:p>
          <a:p>
            <a:pPr marL="0" indent="0" algn="just">
              <a:buNone/>
            </a:pPr>
            <a:r>
              <a:rPr lang="el-GR" dirty="0">
                <a:solidFill>
                  <a:srgbClr val="FF0000"/>
                </a:solidFill>
              </a:rPr>
              <a:t>Εναλλακτικά,</a:t>
            </a:r>
            <a:r>
              <a:rPr lang="el-GR" dirty="0"/>
              <a:t> στο κάτω μέρος του πίνακα, υπολογίζουμε συμψηφιστικά εκροές-εισροές για κάθε περίπτωση ξεχωριστά και στη συνέχεια εξισώνοντας αυτές με την παρούσα αξία μίας ράντας, βρίσκουμε το ετήσιο ισοδύναμο κόστος. Προκρίνεται η παρούσα αξία με τη μικρότερη τιμή. Στην περίπτωση μας αυτή είναι η πρώτη, επιβεβαιώνοντας το αποτέλεσμα που βρήκαμε προηγουμένως.</a:t>
            </a:r>
          </a:p>
        </p:txBody>
      </p:sp>
    </p:spTree>
    <p:extLst>
      <p:ext uri="{BB962C8B-B14F-4D97-AF65-F5344CB8AC3E}">
        <p14:creationId xmlns:p14="http://schemas.microsoft.com/office/powerpoint/2010/main" val="1969371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D844F9-321B-462D-A7A6-A4406DB752BF}"/>
              </a:ext>
            </a:extLst>
          </p:cNvPr>
          <p:cNvSpPr>
            <a:spLocks noGrp="1"/>
          </p:cNvSpPr>
          <p:nvPr>
            <p:ph type="title"/>
          </p:nvPr>
        </p:nvSpPr>
        <p:spPr/>
        <p:txBody>
          <a:bodyPr/>
          <a:lstStyle/>
          <a:p>
            <a:pPr algn="l"/>
            <a:r>
              <a:rPr lang="el-GR" dirty="0"/>
              <a:t>Η Απόφαση Αντικατάστασης </a:t>
            </a:r>
          </a:p>
        </p:txBody>
      </p:sp>
      <p:graphicFrame>
        <p:nvGraphicFramePr>
          <p:cNvPr id="4" name="Θέση περιεχομένου 3">
            <a:extLst>
              <a:ext uri="{FF2B5EF4-FFF2-40B4-BE49-F238E27FC236}">
                <a16:creationId xmlns:a16="http://schemas.microsoft.com/office/drawing/2014/main" id="{188EEC3F-7D3F-47C5-80A2-B804F22D910B}"/>
              </a:ext>
            </a:extLst>
          </p:cNvPr>
          <p:cNvGraphicFramePr>
            <a:graphicFrameLocks noGrp="1"/>
          </p:cNvGraphicFramePr>
          <p:nvPr>
            <p:ph idx="1"/>
            <p:extLst>
              <p:ext uri="{D42A27DB-BD31-4B8C-83A1-F6EECF244321}">
                <p14:modId xmlns:p14="http://schemas.microsoft.com/office/powerpoint/2010/main" val="1012781280"/>
              </p:ext>
            </p:extLst>
          </p:nvPr>
        </p:nvGraphicFramePr>
        <p:xfrm>
          <a:off x="2762250" y="2022001"/>
          <a:ext cx="6351267" cy="4523088"/>
        </p:xfrm>
        <a:graphic>
          <a:graphicData uri="http://schemas.openxmlformats.org/drawingml/2006/table">
            <a:tbl>
              <a:tblPr>
                <a:tableStyleId>{5C22544A-7EE6-4342-B048-85BDC9FD1C3A}</a:tableStyleId>
              </a:tblPr>
              <a:tblGrid>
                <a:gridCol w="1497144">
                  <a:extLst>
                    <a:ext uri="{9D8B030D-6E8A-4147-A177-3AD203B41FA5}">
                      <a16:colId xmlns:a16="http://schemas.microsoft.com/office/drawing/2014/main" val="950208350"/>
                    </a:ext>
                  </a:extLst>
                </a:gridCol>
                <a:gridCol w="780672">
                  <a:extLst>
                    <a:ext uri="{9D8B030D-6E8A-4147-A177-3AD203B41FA5}">
                      <a16:colId xmlns:a16="http://schemas.microsoft.com/office/drawing/2014/main" val="324773425"/>
                    </a:ext>
                  </a:extLst>
                </a:gridCol>
                <a:gridCol w="260224">
                  <a:extLst>
                    <a:ext uri="{9D8B030D-6E8A-4147-A177-3AD203B41FA5}">
                      <a16:colId xmlns:a16="http://schemas.microsoft.com/office/drawing/2014/main" val="2802620375"/>
                    </a:ext>
                  </a:extLst>
                </a:gridCol>
                <a:gridCol w="520448">
                  <a:extLst>
                    <a:ext uri="{9D8B030D-6E8A-4147-A177-3AD203B41FA5}">
                      <a16:colId xmlns:a16="http://schemas.microsoft.com/office/drawing/2014/main" val="2052558490"/>
                    </a:ext>
                  </a:extLst>
                </a:gridCol>
                <a:gridCol w="1018212">
                  <a:extLst>
                    <a:ext uri="{9D8B030D-6E8A-4147-A177-3AD203B41FA5}">
                      <a16:colId xmlns:a16="http://schemas.microsoft.com/office/drawing/2014/main" val="2203891766"/>
                    </a:ext>
                  </a:extLst>
                </a:gridCol>
                <a:gridCol w="561975">
                  <a:extLst>
                    <a:ext uri="{9D8B030D-6E8A-4147-A177-3AD203B41FA5}">
                      <a16:colId xmlns:a16="http://schemas.microsoft.com/office/drawing/2014/main" val="1683691889"/>
                    </a:ext>
                  </a:extLst>
                </a:gridCol>
                <a:gridCol w="1628775">
                  <a:extLst>
                    <a:ext uri="{9D8B030D-6E8A-4147-A177-3AD203B41FA5}">
                      <a16:colId xmlns:a16="http://schemas.microsoft.com/office/drawing/2014/main" val="915701653"/>
                    </a:ext>
                  </a:extLst>
                </a:gridCol>
                <a:gridCol w="83817">
                  <a:extLst>
                    <a:ext uri="{9D8B030D-6E8A-4147-A177-3AD203B41FA5}">
                      <a16:colId xmlns:a16="http://schemas.microsoft.com/office/drawing/2014/main" val="1228404364"/>
                    </a:ext>
                  </a:extLst>
                </a:gridCol>
              </a:tblGrid>
              <a:tr h="1607839">
                <a:tc>
                  <a:txBody>
                    <a:bodyPr/>
                    <a:lstStyle/>
                    <a:p>
                      <a:pPr algn="just">
                        <a:lnSpc>
                          <a:spcPct val="115000"/>
                        </a:lnSpc>
                        <a:spcAft>
                          <a:spcPts val="1000"/>
                        </a:spcAft>
                      </a:pPr>
                      <a:r>
                        <a:rPr lang="el-GR" sz="1000">
                          <a:effectLst/>
                        </a:rPr>
                        <a:t>Έτος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Αντικατάσταση</a:t>
                      </a:r>
                      <a:endParaRPr lang="el-GR" dirty="0"/>
                    </a:p>
                  </a:txBody>
                  <a:tcPr marL="14587" marR="14587" marT="0" marB="0"/>
                </a:tc>
                <a:tc gridSpan="2">
                  <a:txBody>
                    <a:bodyPr/>
                    <a:lstStyle/>
                    <a:p>
                      <a:pPr algn="just">
                        <a:lnSpc>
                          <a:spcPct val="115000"/>
                        </a:lnSpc>
                        <a:spcAft>
                          <a:spcPts val="1000"/>
                        </a:spcAft>
                      </a:pPr>
                      <a:r>
                        <a:rPr lang="el-GR" sz="1000">
                          <a:effectLst/>
                        </a:rPr>
                        <a:t>         Μη αντικατάσταση</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a:txBody>
                    <a:bodyPr/>
                    <a:lstStyle/>
                    <a:p>
                      <a:pPr algn="just">
                        <a:lnSpc>
                          <a:spcPct val="115000"/>
                        </a:lnSpc>
                        <a:spcAft>
                          <a:spcPts val="1000"/>
                        </a:spcAft>
                      </a:pPr>
                      <a:r>
                        <a:rPr lang="el-GR" sz="1000">
                          <a:effectLst/>
                        </a:rPr>
                        <a:t>     Πλεονέκτημα/     μειονέκτημα αντικατάστασης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a:effectLst/>
                        </a:rPr>
                        <a:t>Συντ. Προεξ.</a:t>
                      </a:r>
                      <a:endParaRPr lang="el-GR"/>
                    </a:p>
                  </a:txBody>
                  <a:tcPr marL="14587" marR="14587" marT="0" marB="0"/>
                </a:tc>
                <a:tc>
                  <a:txBody>
                    <a:bodyPr/>
                    <a:lstStyle/>
                    <a:p>
                      <a:r>
                        <a:rPr lang="el-GR" sz="1000" dirty="0">
                          <a:effectLst/>
                        </a:rPr>
                        <a:t> Παρ. Αξίες</a:t>
                      </a:r>
                      <a:endParaRPr lang="el-GR" dirty="0"/>
                    </a:p>
                  </a:txBody>
                  <a:tcPr marL="14587" marR="14587" marT="0" marB="0"/>
                </a:tc>
                <a:tc>
                  <a:txBody>
                    <a:bodyPr/>
                    <a:lstStyle/>
                    <a:p>
                      <a:pPr algn="just">
                        <a:lnSpc>
                          <a:spcPct val="115000"/>
                        </a:lnSpc>
                        <a:spcAft>
                          <a:spcPts val="1000"/>
                        </a:spcAft>
                      </a:pPr>
                      <a:r>
                        <a:rPr lang="el-GR" sz="1000" dirty="0">
                          <a:effectLst/>
                        </a:rPr>
                        <a:t>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extLst>
                  <a:ext uri="{0D108BD9-81ED-4DB2-BD59-A6C34878D82A}">
                    <a16:rowId xmlns:a16="http://schemas.microsoft.com/office/drawing/2014/main" val="3110503105"/>
                  </a:ext>
                </a:extLst>
              </a:tr>
              <a:tr h="355260">
                <a:tc>
                  <a:txBody>
                    <a:bodyPr/>
                    <a:lstStyle/>
                    <a:p>
                      <a:pPr algn="just">
                        <a:lnSpc>
                          <a:spcPct val="115000"/>
                        </a:lnSpc>
                        <a:spcAft>
                          <a:spcPts val="1000"/>
                        </a:spcAft>
                      </a:pPr>
                      <a:r>
                        <a:rPr lang="el-GR" sz="1000">
                          <a:effectLst/>
                        </a:rPr>
                        <a:t>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pPr algn="l"/>
                      <a:r>
                        <a:rPr lang="el-GR" sz="1000" dirty="0">
                          <a:effectLst/>
                        </a:rPr>
                        <a:t>    -50.000</a:t>
                      </a:r>
                      <a:endParaRPr lang="el-GR" dirty="0"/>
                    </a:p>
                  </a:txBody>
                  <a:tcPr marL="14587" marR="14587" marT="0" marB="0"/>
                </a:tc>
                <a:tc gridSpan="2">
                  <a:txBody>
                    <a:bodyPr/>
                    <a:lstStyle/>
                    <a:p>
                      <a:pPr algn="just">
                        <a:lnSpc>
                          <a:spcPct val="115000"/>
                        </a:lnSpc>
                        <a:spcAft>
                          <a:spcPts val="1000"/>
                        </a:spcAft>
                      </a:pPr>
                      <a:r>
                        <a:rPr lang="el-GR" sz="1000">
                          <a:effectLst/>
                        </a:rPr>
                        <a:t>            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a:txBody>
                    <a:bodyPr/>
                    <a:lstStyle/>
                    <a:p>
                      <a:pPr algn="l">
                        <a:lnSpc>
                          <a:spcPct val="115000"/>
                        </a:lnSpc>
                        <a:spcAft>
                          <a:spcPts val="1000"/>
                        </a:spcAft>
                      </a:pPr>
                      <a:r>
                        <a:rPr lang="el-GR" sz="1000" dirty="0">
                          <a:effectLst/>
                        </a:rPr>
                        <a:t>          -50.000</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     1</a:t>
                      </a:r>
                      <a:endParaRPr lang="el-GR" dirty="0"/>
                    </a:p>
                  </a:txBody>
                  <a:tcPr marL="14587" marR="14587" marT="0" marB="0"/>
                </a:tc>
                <a:tc>
                  <a:txBody>
                    <a:bodyPr/>
                    <a:lstStyle/>
                    <a:p>
                      <a:r>
                        <a:rPr lang="el-GR" sz="1000" dirty="0">
                          <a:effectLst/>
                        </a:rPr>
                        <a:t> -50.000</a:t>
                      </a:r>
                      <a:endParaRPr lang="el-GR" dirty="0"/>
                    </a:p>
                  </a:txBody>
                  <a:tcPr marL="14587" marR="14587" marT="0" marB="0"/>
                </a:tc>
                <a:tc>
                  <a:txBody>
                    <a:bodyPr/>
                    <a:lstStyle/>
                    <a:p>
                      <a:pPr algn="just">
                        <a:lnSpc>
                          <a:spcPct val="115000"/>
                        </a:lnSpc>
                        <a:spcAft>
                          <a:spcPts val="1000"/>
                        </a:spcAft>
                      </a:pP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extLst>
                  <a:ext uri="{0D108BD9-81ED-4DB2-BD59-A6C34878D82A}">
                    <a16:rowId xmlns:a16="http://schemas.microsoft.com/office/drawing/2014/main" val="706089585"/>
                  </a:ext>
                </a:extLst>
              </a:tr>
              <a:tr h="310525">
                <a:tc>
                  <a:txBody>
                    <a:bodyPr/>
                    <a:lstStyle/>
                    <a:p>
                      <a:pPr algn="just">
                        <a:lnSpc>
                          <a:spcPct val="115000"/>
                        </a:lnSpc>
                        <a:spcAft>
                          <a:spcPts val="1000"/>
                        </a:spcAft>
                      </a:pPr>
                      <a:r>
                        <a:rPr lang="el-GR" sz="1000">
                          <a:effectLst/>
                        </a:rPr>
                        <a:t>1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a:effectLst/>
                        </a:rPr>
                        <a:t>-10.000 </a:t>
                      </a:r>
                      <a:endParaRPr lang="el-GR"/>
                    </a:p>
                  </a:txBody>
                  <a:tcPr marL="14587" marR="14587" marT="0" marB="0"/>
                </a:tc>
                <a:tc gridSpan="2">
                  <a:txBody>
                    <a:bodyPr/>
                    <a:lstStyle/>
                    <a:p>
                      <a:r>
                        <a:rPr lang="el-GR" sz="1000">
                          <a:effectLst/>
                        </a:rPr>
                        <a:t>-40.000 </a:t>
                      </a:r>
                      <a:endParaRPr lang="el-GR"/>
                    </a:p>
                  </a:txBody>
                  <a:tcPr marL="14587" marR="14587" marT="0" marB="0"/>
                </a:tc>
                <a:tc hMerge="1">
                  <a:txBody>
                    <a:bodyPr/>
                    <a:lstStyle/>
                    <a:p>
                      <a:r>
                        <a:rPr lang="el-GR" sz="1000">
                          <a:effectLst/>
                        </a:rPr>
                        <a:t>-40.000 </a:t>
                      </a:r>
                      <a:endParaRPr lang="el-GR"/>
                    </a:p>
                  </a:txBody>
                  <a:tcPr marL="14587" marR="14587" marT="0" marB="0"/>
                </a:tc>
                <a:tc>
                  <a:txBody>
                    <a:bodyPr/>
                    <a:lstStyle/>
                    <a:p>
                      <a:r>
                        <a:rPr lang="el-GR" sz="1000">
                          <a:effectLst/>
                        </a:rPr>
                        <a:t>30.000 </a:t>
                      </a:r>
                      <a:endParaRPr lang="el-GR"/>
                    </a:p>
                  </a:txBody>
                  <a:tcPr marL="14587" marR="14587" marT="0" marB="0"/>
                </a:tc>
                <a:tc>
                  <a:txBody>
                    <a:bodyPr/>
                    <a:lstStyle/>
                    <a:p>
                      <a:pPr algn="just">
                        <a:lnSpc>
                          <a:spcPct val="115000"/>
                        </a:lnSpc>
                        <a:spcAft>
                          <a:spcPts val="1000"/>
                        </a:spcAft>
                      </a:pPr>
                      <a:r>
                        <a:rPr lang="el-GR" sz="1000">
                          <a:effectLst/>
                        </a:rPr>
                        <a:t>0,95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l-GR" sz="1000">
                          <a:effectLst/>
                        </a:rPr>
                        <a:t>28.571,43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extLst>
                  <a:ext uri="{0D108BD9-81ED-4DB2-BD59-A6C34878D82A}">
                    <a16:rowId xmlns:a16="http://schemas.microsoft.com/office/drawing/2014/main" val="2551291439"/>
                  </a:ext>
                </a:extLst>
              </a:tr>
              <a:tr h="310525">
                <a:tc>
                  <a:txBody>
                    <a:bodyPr/>
                    <a:lstStyle/>
                    <a:p>
                      <a:pPr algn="just">
                        <a:lnSpc>
                          <a:spcPct val="115000"/>
                        </a:lnSpc>
                        <a:spcAft>
                          <a:spcPts val="1000"/>
                        </a:spcAft>
                      </a:pPr>
                      <a:r>
                        <a:rPr lang="el-GR" sz="1000">
                          <a:effectLst/>
                        </a:rPr>
                        <a:t>2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-10.000 </a:t>
                      </a:r>
                      <a:endParaRPr lang="el-GR" dirty="0"/>
                    </a:p>
                  </a:txBody>
                  <a:tcPr marL="14587" marR="14587" marT="0" marB="0"/>
                </a:tc>
                <a:tc gridSpan="2">
                  <a:txBody>
                    <a:bodyPr/>
                    <a:lstStyle/>
                    <a:p>
                      <a:r>
                        <a:rPr lang="el-GR" sz="1000">
                          <a:effectLst/>
                        </a:rPr>
                        <a:t>-40.000 </a:t>
                      </a:r>
                      <a:endParaRPr lang="el-GR"/>
                    </a:p>
                  </a:txBody>
                  <a:tcPr marL="14587" marR="14587" marT="0" marB="0"/>
                </a:tc>
                <a:tc hMerge="1">
                  <a:txBody>
                    <a:bodyPr/>
                    <a:lstStyle/>
                    <a:p>
                      <a:r>
                        <a:rPr lang="el-GR" sz="1000">
                          <a:effectLst/>
                        </a:rPr>
                        <a:t>-40.000 </a:t>
                      </a:r>
                      <a:endParaRPr lang="el-GR"/>
                    </a:p>
                  </a:txBody>
                  <a:tcPr marL="14587" marR="14587" marT="0" marB="0"/>
                </a:tc>
                <a:tc>
                  <a:txBody>
                    <a:bodyPr/>
                    <a:lstStyle/>
                    <a:p>
                      <a:r>
                        <a:rPr lang="el-GR" sz="1000">
                          <a:effectLst/>
                        </a:rPr>
                        <a:t>30.000 </a:t>
                      </a:r>
                      <a:endParaRPr lang="el-GR"/>
                    </a:p>
                  </a:txBody>
                  <a:tcPr marL="14587" marR="14587" marT="0" marB="0"/>
                </a:tc>
                <a:tc>
                  <a:txBody>
                    <a:bodyPr/>
                    <a:lstStyle/>
                    <a:p>
                      <a:pPr algn="just">
                        <a:lnSpc>
                          <a:spcPct val="115000"/>
                        </a:lnSpc>
                        <a:spcAft>
                          <a:spcPts val="1000"/>
                        </a:spcAft>
                      </a:pPr>
                      <a:r>
                        <a:rPr lang="el-GR" sz="1000">
                          <a:effectLst/>
                        </a:rPr>
                        <a:t>0,91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l-GR" sz="1000">
                          <a:effectLst/>
                        </a:rPr>
                        <a:t>27.210,88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extLst>
                  <a:ext uri="{0D108BD9-81ED-4DB2-BD59-A6C34878D82A}">
                    <a16:rowId xmlns:a16="http://schemas.microsoft.com/office/drawing/2014/main" val="3689048875"/>
                  </a:ext>
                </a:extLst>
              </a:tr>
              <a:tr h="310525">
                <a:tc>
                  <a:txBody>
                    <a:bodyPr/>
                    <a:lstStyle/>
                    <a:p>
                      <a:pPr algn="just">
                        <a:lnSpc>
                          <a:spcPct val="115000"/>
                        </a:lnSpc>
                        <a:spcAft>
                          <a:spcPts val="1000"/>
                        </a:spcAft>
                      </a:pPr>
                      <a:r>
                        <a:rPr lang="el-GR" sz="1000">
                          <a:effectLst/>
                        </a:rPr>
                        <a:t>3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-10.000 </a:t>
                      </a:r>
                      <a:endParaRPr lang="el-GR" dirty="0"/>
                    </a:p>
                  </a:txBody>
                  <a:tcPr marL="14587" marR="14587" marT="0" marB="0"/>
                </a:tc>
                <a:tc gridSpan="2">
                  <a:txBody>
                    <a:bodyPr/>
                    <a:lstStyle/>
                    <a:p>
                      <a:r>
                        <a:rPr lang="el-GR" sz="1000">
                          <a:effectLst/>
                        </a:rPr>
                        <a:t>-40.000 </a:t>
                      </a:r>
                      <a:endParaRPr lang="el-GR"/>
                    </a:p>
                  </a:txBody>
                  <a:tcPr marL="14587" marR="14587" marT="0" marB="0"/>
                </a:tc>
                <a:tc hMerge="1">
                  <a:txBody>
                    <a:bodyPr/>
                    <a:lstStyle/>
                    <a:p>
                      <a:r>
                        <a:rPr lang="el-GR" sz="1000">
                          <a:effectLst/>
                        </a:rPr>
                        <a:t>-40.000 </a:t>
                      </a:r>
                      <a:endParaRPr lang="el-GR"/>
                    </a:p>
                  </a:txBody>
                  <a:tcPr marL="14587" marR="14587" marT="0" marB="0"/>
                </a:tc>
                <a:tc>
                  <a:txBody>
                    <a:bodyPr/>
                    <a:lstStyle/>
                    <a:p>
                      <a:r>
                        <a:rPr lang="el-GR" sz="1000">
                          <a:effectLst/>
                        </a:rPr>
                        <a:t>30.000 </a:t>
                      </a:r>
                      <a:endParaRPr lang="el-GR"/>
                    </a:p>
                  </a:txBody>
                  <a:tcPr marL="14587" marR="14587" marT="0" marB="0"/>
                </a:tc>
                <a:tc>
                  <a:txBody>
                    <a:bodyPr/>
                    <a:lstStyle/>
                    <a:p>
                      <a:pPr algn="just">
                        <a:lnSpc>
                          <a:spcPct val="115000"/>
                        </a:lnSpc>
                        <a:spcAft>
                          <a:spcPts val="1000"/>
                        </a:spcAft>
                      </a:pPr>
                      <a:r>
                        <a:rPr lang="el-GR" sz="1000">
                          <a:effectLst/>
                        </a:rPr>
                        <a:t>0,86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l-GR" sz="1000">
                          <a:effectLst/>
                        </a:rPr>
                        <a:t>25.915,13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extLst>
                  <a:ext uri="{0D108BD9-81ED-4DB2-BD59-A6C34878D82A}">
                    <a16:rowId xmlns:a16="http://schemas.microsoft.com/office/drawing/2014/main" val="2852497893"/>
                  </a:ext>
                </a:extLst>
              </a:tr>
              <a:tr h="310525">
                <a:tc>
                  <a:txBody>
                    <a:bodyPr/>
                    <a:lstStyle/>
                    <a:p>
                      <a:pPr algn="just">
                        <a:lnSpc>
                          <a:spcPct val="115000"/>
                        </a:lnSpc>
                        <a:spcAft>
                          <a:spcPts val="1000"/>
                        </a:spcAft>
                      </a:pPr>
                      <a:r>
                        <a:rPr lang="el-GR" sz="1000">
                          <a:effectLst/>
                        </a:rPr>
                        <a:t>4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-10.000 </a:t>
                      </a:r>
                      <a:endParaRPr lang="el-GR" dirty="0"/>
                    </a:p>
                  </a:txBody>
                  <a:tcPr marL="14587" marR="14587" marT="0" marB="0"/>
                </a:tc>
                <a:tc gridSpan="2">
                  <a:txBody>
                    <a:bodyPr/>
                    <a:lstStyle/>
                    <a:p>
                      <a:r>
                        <a:rPr lang="el-GR" sz="1000">
                          <a:effectLst/>
                        </a:rPr>
                        <a:t>-40.000 </a:t>
                      </a:r>
                      <a:endParaRPr lang="el-GR"/>
                    </a:p>
                  </a:txBody>
                  <a:tcPr marL="14587" marR="14587" marT="0" marB="0"/>
                </a:tc>
                <a:tc hMerge="1">
                  <a:txBody>
                    <a:bodyPr/>
                    <a:lstStyle/>
                    <a:p>
                      <a:r>
                        <a:rPr lang="el-GR" sz="1000">
                          <a:effectLst/>
                        </a:rPr>
                        <a:t>-40.000 </a:t>
                      </a:r>
                      <a:endParaRPr lang="el-GR"/>
                    </a:p>
                  </a:txBody>
                  <a:tcPr marL="14587" marR="14587" marT="0" marB="0"/>
                </a:tc>
                <a:tc>
                  <a:txBody>
                    <a:bodyPr/>
                    <a:lstStyle/>
                    <a:p>
                      <a:r>
                        <a:rPr lang="el-GR" sz="1000">
                          <a:effectLst/>
                        </a:rPr>
                        <a:t>30.000 </a:t>
                      </a:r>
                      <a:endParaRPr lang="el-GR"/>
                    </a:p>
                  </a:txBody>
                  <a:tcPr marL="14587" marR="14587" marT="0" marB="0"/>
                </a:tc>
                <a:tc>
                  <a:txBody>
                    <a:bodyPr/>
                    <a:lstStyle/>
                    <a:p>
                      <a:pPr algn="just">
                        <a:lnSpc>
                          <a:spcPct val="115000"/>
                        </a:lnSpc>
                        <a:spcAft>
                          <a:spcPts val="1000"/>
                        </a:spcAft>
                      </a:pPr>
                      <a:r>
                        <a:rPr lang="el-GR" sz="1000">
                          <a:effectLst/>
                        </a:rPr>
                        <a:t>0,82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l-GR" sz="1000">
                          <a:effectLst/>
                        </a:rPr>
                        <a:t>24.681,07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extLst>
                  <a:ext uri="{0D108BD9-81ED-4DB2-BD59-A6C34878D82A}">
                    <a16:rowId xmlns:a16="http://schemas.microsoft.com/office/drawing/2014/main" val="62555521"/>
                  </a:ext>
                </a:extLst>
              </a:tr>
              <a:tr h="310525">
                <a:tc>
                  <a:txBody>
                    <a:bodyPr/>
                    <a:lstStyle/>
                    <a:p>
                      <a:pPr algn="just">
                        <a:lnSpc>
                          <a:spcPct val="115000"/>
                        </a:lnSpc>
                        <a:spcAft>
                          <a:spcPts val="1000"/>
                        </a:spcAft>
                      </a:pPr>
                      <a:r>
                        <a:rPr lang="el-GR" sz="1000">
                          <a:effectLst/>
                        </a:rPr>
                        <a:t>5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a:txBody>
                    <a:bodyPr/>
                    <a:lstStyle/>
                    <a:p>
                      <a:r>
                        <a:rPr lang="el-GR" sz="1000" dirty="0">
                          <a:effectLst/>
                        </a:rPr>
                        <a:t>18.000 </a:t>
                      </a:r>
                      <a:endParaRPr lang="el-GR" dirty="0"/>
                    </a:p>
                  </a:txBody>
                  <a:tcPr marL="14587" marR="14587" marT="0" marB="0"/>
                </a:tc>
                <a:tc gridSpan="2">
                  <a:txBody>
                    <a:bodyPr/>
                    <a:lstStyle/>
                    <a:p>
                      <a:r>
                        <a:rPr lang="el-GR" sz="1000" dirty="0">
                          <a:effectLst/>
                        </a:rPr>
                        <a:t>-30.000 </a:t>
                      </a:r>
                      <a:endParaRPr lang="el-GR" dirty="0"/>
                    </a:p>
                  </a:txBody>
                  <a:tcPr marL="14587" marR="14587" marT="0" marB="0"/>
                </a:tc>
                <a:tc hMerge="1">
                  <a:txBody>
                    <a:bodyPr/>
                    <a:lstStyle/>
                    <a:p>
                      <a:r>
                        <a:rPr lang="el-GR" sz="1000" dirty="0">
                          <a:effectLst/>
                        </a:rPr>
                        <a:t>-30.000 </a:t>
                      </a:r>
                      <a:endParaRPr lang="el-GR" dirty="0"/>
                    </a:p>
                  </a:txBody>
                  <a:tcPr marL="14587" marR="14587" marT="0" marB="0"/>
                </a:tc>
                <a:tc>
                  <a:txBody>
                    <a:bodyPr/>
                    <a:lstStyle/>
                    <a:p>
                      <a:r>
                        <a:rPr lang="el-GR" sz="1000">
                          <a:effectLst/>
                        </a:rPr>
                        <a:t>48.000 </a:t>
                      </a:r>
                      <a:endParaRPr lang="el-GR"/>
                    </a:p>
                  </a:txBody>
                  <a:tcPr marL="14587" marR="14587" marT="0" marB="0"/>
                </a:tc>
                <a:tc>
                  <a:txBody>
                    <a:bodyPr/>
                    <a:lstStyle/>
                    <a:p>
                      <a:pPr algn="just">
                        <a:lnSpc>
                          <a:spcPct val="115000"/>
                        </a:lnSpc>
                        <a:spcAft>
                          <a:spcPts val="1000"/>
                        </a:spcAft>
                      </a:pPr>
                      <a:r>
                        <a:rPr lang="el-GR" sz="1000">
                          <a:effectLst/>
                        </a:rPr>
                        <a:t>0,78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l-GR" sz="1000">
                          <a:effectLst/>
                        </a:rPr>
                        <a:t>37.609,26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extLst>
                  <a:ext uri="{0D108BD9-81ED-4DB2-BD59-A6C34878D82A}">
                    <a16:rowId xmlns:a16="http://schemas.microsoft.com/office/drawing/2014/main" val="826636526"/>
                  </a:ext>
                </a:extLst>
              </a:tr>
              <a:tr h="131585">
                <a:tc gridSpan="4">
                  <a:txBody>
                    <a:bodyPr/>
                    <a:lstStyle/>
                    <a:p>
                      <a:pPr algn="just">
                        <a:lnSpc>
                          <a:spcPct val="115000"/>
                        </a:lnSpc>
                        <a:spcAft>
                          <a:spcPts val="1000"/>
                        </a:spcAft>
                      </a:pPr>
                      <a:r>
                        <a:rPr lang="el-GR" sz="1000" dirty="0">
                          <a:effectLst/>
                        </a:rPr>
                        <a:t>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hMerge="1">
                  <a:txBody>
                    <a:bodyPr/>
                    <a:lstStyle/>
                    <a:p>
                      <a:endParaRPr lang="el-GR"/>
                    </a:p>
                  </a:txBody>
                  <a:tcPr/>
                </a:tc>
                <a:tc hMerge="1">
                  <a:txBody>
                    <a:bodyPr/>
                    <a:lstStyle/>
                    <a:p>
                      <a:endParaRPr lang="el-GR"/>
                    </a:p>
                  </a:txBody>
                  <a:tcPr/>
                </a:tc>
                <a:tc gridSpan="4">
                  <a:txBody>
                    <a:bodyPr/>
                    <a:lstStyle/>
                    <a:p>
                      <a:r>
                        <a:rPr lang="el-GR" sz="1000" dirty="0">
                          <a:effectLst/>
                        </a:rPr>
                        <a:t>             </a:t>
                      </a:r>
                      <a:r>
                        <a:rPr lang="el-GR" sz="1000" u="sng" dirty="0">
                          <a:effectLst/>
                        </a:rPr>
                        <a:t>ΚΠΑ  πλεονεκτήματος    93.987,77</a:t>
                      </a:r>
                      <a:endParaRPr lang="el-GR" dirty="0"/>
                    </a:p>
                  </a:txBody>
                  <a:tcPr marL="14587" marR="14587" marT="0" marB="0"/>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362625716"/>
                  </a:ext>
                </a:extLst>
              </a:tr>
              <a:tr h="131585">
                <a:tc>
                  <a:txBody>
                    <a:bodyPr/>
                    <a:lstStyle/>
                    <a:p>
                      <a:pPr algn="just">
                        <a:lnSpc>
                          <a:spcPct val="115000"/>
                        </a:lnSpc>
                        <a:spcAft>
                          <a:spcPts val="1000"/>
                        </a:spcAft>
                      </a:pPr>
                      <a:r>
                        <a:rPr lang="el-GR" sz="1000" dirty="0">
                          <a:effectLst/>
                          <a:latin typeface="Calibri" panose="020F0502020204030204" pitchFamily="34" charset="0"/>
                          <a:ea typeface="Calibri" panose="020F0502020204030204" pitchFamily="34" charset="0"/>
                          <a:cs typeface="Times New Roman" panose="02020603050405020304" pitchFamily="18" charset="0"/>
                        </a:rPr>
                        <a:t>Εκροές-Εισροές Συμψηφισμός</a:t>
                      </a:r>
                    </a:p>
                  </a:txBody>
                  <a:tcPr marL="14587" marR="14587" marT="0" marB="0"/>
                </a:tc>
                <a:tc gridSpan="2">
                  <a:txBody>
                    <a:bodyPr/>
                    <a:lstStyle/>
                    <a:p>
                      <a:pPr algn="just">
                        <a:lnSpc>
                          <a:spcPct val="115000"/>
                        </a:lnSpc>
                        <a:spcAft>
                          <a:spcPts val="1000"/>
                        </a:spcAft>
                      </a:pPr>
                      <a:r>
                        <a:rPr lang="en-US" sz="1000" dirty="0">
                          <a:effectLst/>
                        </a:rPr>
                        <a:t>-72.</a:t>
                      </a:r>
                      <a:r>
                        <a:rPr lang="el-GR" sz="1000" dirty="0">
                          <a:effectLst/>
                        </a:rPr>
                        <a:t>000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gridSpan="5">
                  <a:txBody>
                    <a:bodyPr/>
                    <a:lstStyle/>
                    <a:p>
                      <a:pPr algn="just">
                        <a:lnSpc>
                          <a:spcPct val="115000"/>
                        </a:lnSpc>
                        <a:spcAft>
                          <a:spcPts val="1000"/>
                        </a:spcAft>
                      </a:pPr>
                      <a:r>
                        <a:rPr lang="en-US" sz="1000">
                          <a:effectLst/>
                        </a:rPr>
                        <a:t>-190.000,00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136033218"/>
                  </a:ext>
                </a:extLst>
              </a:tr>
              <a:tr h="86850">
                <a:tc>
                  <a:txBody>
                    <a:bodyPr/>
                    <a:lstStyle/>
                    <a:p>
                      <a:pPr algn="just">
                        <a:lnSpc>
                          <a:spcPct val="115000"/>
                        </a:lnSpc>
                        <a:spcAft>
                          <a:spcPts val="1000"/>
                        </a:spcAft>
                      </a:pPr>
                      <a:r>
                        <a:rPr lang="en-US" sz="1000">
                          <a:effectLst/>
                        </a:rPr>
                        <a:t>PVIFAN(n=5,r=5%)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n-US" sz="1000">
                          <a:effectLst/>
                        </a:rPr>
                        <a:t>4,329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gridSpan="5">
                  <a:txBody>
                    <a:bodyPr/>
                    <a:lstStyle/>
                    <a:p>
                      <a:pPr algn="just">
                        <a:lnSpc>
                          <a:spcPct val="115000"/>
                        </a:lnSpc>
                        <a:spcAft>
                          <a:spcPts val="1000"/>
                        </a:spcAft>
                      </a:pPr>
                      <a:r>
                        <a:rPr lang="en-US" sz="1000">
                          <a:effectLst/>
                        </a:rPr>
                        <a:t>4,329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488591184"/>
                  </a:ext>
                </a:extLst>
              </a:tr>
              <a:tr h="131585">
                <a:tc>
                  <a:txBody>
                    <a:bodyPr/>
                    <a:lstStyle/>
                    <a:p>
                      <a:pPr algn="just">
                        <a:lnSpc>
                          <a:spcPct val="115000"/>
                        </a:lnSpc>
                        <a:spcAft>
                          <a:spcPts val="1000"/>
                        </a:spcAft>
                      </a:pPr>
                      <a:r>
                        <a:rPr lang="en-US" sz="1000">
                          <a:effectLst/>
                        </a:rPr>
                        <a:t>AEC- Annual Equivalent cost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gridSpan="2">
                  <a:txBody>
                    <a:bodyPr/>
                    <a:lstStyle/>
                    <a:p>
                      <a:pPr algn="just">
                        <a:lnSpc>
                          <a:spcPct val="115000"/>
                        </a:lnSpc>
                        <a:spcAft>
                          <a:spcPts val="1000"/>
                        </a:spcAft>
                      </a:pPr>
                      <a:r>
                        <a:rPr lang="en-US" sz="1000">
                          <a:effectLst/>
                        </a:rPr>
                        <a:t>-16.</a:t>
                      </a:r>
                      <a:r>
                        <a:rPr lang="el-GR" sz="1000">
                          <a:effectLst/>
                        </a:rPr>
                        <a:t>632,02</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gridSpan="5">
                  <a:txBody>
                    <a:bodyPr/>
                    <a:lstStyle/>
                    <a:p>
                      <a:pPr algn="just">
                        <a:lnSpc>
                          <a:spcPct val="115000"/>
                        </a:lnSpc>
                        <a:spcAft>
                          <a:spcPts val="1000"/>
                        </a:spcAft>
                      </a:pPr>
                      <a:r>
                        <a:rPr lang="en-US" sz="1000" dirty="0">
                          <a:effectLst/>
                        </a:rPr>
                        <a:t>-43.890,04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4587" marR="14587"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3102884485"/>
                  </a:ext>
                </a:extLst>
              </a:tr>
            </a:tbl>
          </a:graphicData>
        </a:graphic>
      </p:graphicFrame>
    </p:spTree>
    <p:extLst>
      <p:ext uri="{BB962C8B-B14F-4D97-AF65-F5344CB8AC3E}">
        <p14:creationId xmlns:p14="http://schemas.microsoft.com/office/powerpoint/2010/main" val="2178861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02FCEB-CC56-4980-BF5F-870F2733122E}"/>
              </a:ext>
            </a:extLst>
          </p:cNvPr>
          <p:cNvSpPr>
            <a:spLocks noGrp="1"/>
          </p:cNvSpPr>
          <p:nvPr>
            <p:ph type="title"/>
          </p:nvPr>
        </p:nvSpPr>
        <p:spPr/>
        <p:txBody>
          <a:bodyPr/>
          <a:lstStyle/>
          <a:p>
            <a:pPr algn="l"/>
            <a:r>
              <a:rPr lang="el-GR" dirty="0"/>
              <a:t>Η Απόφαση για Αγορά ή Χρηματοδοτική Μίσθωση (</a:t>
            </a:r>
            <a:r>
              <a:rPr lang="el-GR" dirty="0" err="1"/>
              <a:t>Buy</a:t>
            </a:r>
            <a:r>
              <a:rPr lang="el-GR" dirty="0"/>
              <a:t> </a:t>
            </a:r>
            <a:r>
              <a:rPr lang="el-GR" dirty="0" err="1"/>
              <a:t>or</a:t>
            </a:r>
            <a:r>
              <a:rPr lang="el-GR" dirty="0"/>
              <a:t> </a:t>
            </a:r>
            <a:r>
              <a:rPr lang="el-GR" dirty="0" err="1"/>
              <a:t>Lease</a:t>
            </a:r>
            <a:r>
              <a:rPr lang="el-GR" dirty="0"/>
              <a:t>) </a:t>
            </a:r>
          </a:p>
        </p:txBody>
      </p:sp>
      <p:sp>
        <p:nvSpPr>
          <p:cNvPr id="3" name="Θέση περιεχομένου 2">
            <a:extLst>
              <a:ext uri="{FF2B5EF4-FFF2-40B4-BE49-F238E27FC236}">
                <a16:creationId xmlns:a16="http://schemas.microsoft.com/office/drawing/2014/main" id="{3C2F49EF-4678-44A1-ABF8-D5ABC7DE1A12}"/>
              </a:ext>
            </a:extLst>
          </p:cNvPr>
          <p:cNvSpPr>
            <a:spLocks noGrp="1"/>
          </p:cNvSpPr>
          <p:nvPr>
            <p:ph idx="1"/>
          </p:nvPr>
        </p:nvSpPr>
        <p:spPr>
          <a:xfrm>
            <a:off x="1485900" y="2052116"/>
            <a:ext cx="9084239" cy="3997828"/>
          </a:xfrm>
        </p:spPr>
        <p:txBody>
          <a:bodyPr>
            <a:normAutofit/>
          </a:bodyPr>
          <a:lstStyle/>
          <a:p>
            <a:pPr marL="0" indent="0" algn="just">
              <a:buNone/>
            </a:pPr>
            <a:r>
              <a:rPr lang="el-GR" dirty="0"/>
              <a:t>Η μακροχρόνια χρηματοδοτική μίσθωση (Leasing) είναι η σύμβαση, βάσει της οποίας ο εκμισθωτής εκμισθώνει στον αντισυμβαλλόμενο μισθωτή κεφαλαιουχικά αγαθά, για ορισμένο χρόνο, έναντι ορισμένου μισθώματος</a:t>
            </a:r>
            <a:r>
              <a:rPr lang="el-GR"/>
              <a:t>. </a:t>
            </a:r>
            <a:endParaRPr lang="el-GR" dirty="0"/>
          </a:p>
          <a:p>
            <a:pPr marL="0" indent="0" algn="just">
              <a:buNone/>
            </a:pPr>
            <a:r>
              <a:rPr lang="el-GR" dirty="0"/>
              <a:t>Εν προκειμένω θα συγκρίνουμε την απόφαση αγοράς μέσω δανείου, ενός κεφαλαιουχικού εξοπλισμού έναντι της επιλογής μακροχρόνιας μίσθωσης του συγκεκριμένου εξοπλισμού, μη λαμβάνοντας υπόψη την επίδραση της φορολογίας στην τελική απόφαση. </a:t>
            </a:r>
          </a:p>
        </p:txBody>
      </p:sp>
    </p:spTree>
    <p:extLst>
      <p:ext uri="{BB962C8B-B14F-4D97-AF65-F5344CB8AC3E}">
        <p14:creationId xmlns:p14="http://schemas.microsoft.com/office/powerpoint/2010/main" val="982591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743463-32B5-40FC-8E89-076F36A34BFD}"/>
              </a:ext>
            </a:extLst>
          </p:cNvPr>
          <p:cNvSpPr>
            <a:spLocks noGrp="1"/>
          </p:cNvSpPr>
          <p:nvPr>
            <p:ph type="title"/>
          </p:nvPr>
        </p:nvSpPr>
        <p:spPr/>
        <p:txBody>
          <a:bodyPr/>
          <a:lstStyle/>
          <a:p>
            <a:pPr algn="l"/>
            <a:r>
              <a:rPr lang="el-GR" dirty="0"/>
              <a:t>Η Απόφαση για Αγορά ή Χρηματοδοτική Μίσθωση (</a:t>
            </a:r>
            <a:r>
              <a:rPr lang="el-GR" dirty="0" err="1"/>
              <a:t>Buy</a:t>
            </a:r>
            <a:r>
              <a:rPr lang="el-GR" dirty="0"/>
              <a:t> </a:t>
            </a:r>
            <a:r>
              <a:rPr lang="el-GR" dirty="0" err="1"/>
              <a:t>or</a:t>
            </a:r>
            <a:r>
              <a:rPr lang="el-GR" dirty="0"/>
              <a:t> </a:t>
            </a:r>
            <a:r>
              <a:rPr lang="el-GR" dirty="0" err="1"/>
              <a:t>Lease</a:t>
            </a:r>
            <a:r>
              <a:rPr lang="el-GR" dirty="0"/>
              <a:t>) </a:t>
            </a:r>
          </a:p>
        </p:txBody>
      </p:sp>
      <p:sp>
        <p:nvSpPr>
          <p:cNvPr id="3" name="Θέση περιεχομένου 2">
            <a:extLst>
              <a:ext uri="{FF2B5EF4-FFF2-40B4-BE49-F238E27FC236}">
                <a16:creationId xmlns:a16="http://schemas.microsoft.com/office/drawing/2014/main" id="{624F3B6F-6B28-43D4-A246-8A3BE4543E7E}"/>
              </a:ext>
            </a:extLst>
          </p:cNvPr>
          <p:cNvSpPr>
            <a:spLocks noGrp="1"/>
          </p:cNvSpPr>
          <p:nvPr>
            <p:ph idx="1"/>
          </p:nvPr>
        </p:nvSpPr>
        <p:spPr>
          <a:xfrm>
            <a:off x="1619250" y="2052116"/>
            <a:ext cx="8950889" cy="3997828"/>
          </a:xfrm>
        </p:spPr>
        <p:txBody>
          <a:bodyPr/>
          <a:lstStyle/>
          <a:p>
            <a:pPr marL="0" indent="0" algn="just">
              <a:lnSpc>
                <a:spcPct val="115000"/>
              </a:lnSpc>
              <a:spcAft>
                <a:spcPts val="10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Ας υποθέσουμε ότι μία εταιρία χρειάζεται ένα μηχάνημα που θα της χρησιμεύσει στην παραγωγική διαδικασία. Έχει τη δυνατότητα να επιλέξει μεταξύ δύο εναλλακτικών. </a:t>
            </a:r>
          </a:p>
          <a:p>
            <a:pPr marL="0" indent="0" algn="just">
              <a:lnSpc>
                <a:spcPct val="115000"/>
              </a:lnSpc>
              <a:spcAft>
                <a:spcPts val="10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Μπορεί λοιπόν να αγοράσει το μηχάνημα, μέσω τραπεζικού δανείου. Ας υποθέσουμε ότι το κόστος αγοράς του μηχανήματος είναι €300.000, ενώ το επιτόκιο δανεισμού για 4 έτη που του προσφέρει η τράπεζα είναι 4%. </a:t>
            </a:r>
          </a:p>
          <a:p>
            <a:pPr marL="0" indent="0" algn="just">
              <a:lnSpc>
                <a:spcPct val="115000"/>
              </a:lnSpc>
              <a:spcAft>
                <a:spcPts val="10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Εναλλακτικά να υπογράψει ένα συμβόλαιο χρηματοδοτικής μίσθωσης βάσει του οποίου για 4 έτη θα πρέπει να καταβάλει €84.626 ετησίως.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95886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5D15C2-68CA-4A99-A70F-AF591A0E9EFC}"/>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Η Απόφαση για Αγορά ή Χρηματοδοτική Μίσθωση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Buy</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or</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Lease</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endParaRPr lang="el-GR" dirty="0"/>
          </a:p>
        </p:txBody>
      </p:sp>
      <p:sp>
        <p:nvSpPr>
          <p:cNvPr id="3" name="Θέση περιεχομένου 2">
            <a:extLst>
              <a:ext uri="{FF2B5EF4-FFF2-40B4-BE49-F238E27FC236}">
                <a16:creationId xmlns:a16="http://schemas.microsoft.com/office/drawing/2014/main" id="{65391B35-B20D-41F5-A4A6-BF0A57751CE3}"/>
              </a:ext>
            </a:extLst>
          </p:cNvPr>
          <p:cNvSpPr>
            <a:spLocks noGrp="1"/>
          </p:cNvSpPr>
          <p:nvPr>
            <p:ph idx="1"/>
          </p:nvPr>
        </p:nvSpPr>
        <p:spPr>
          <a:xfrm>
            <a:off x="1533525" y="2052116"/>
            <a:ext cx="9036614" cy="4348684"/>
          </a:xfrm>
        </p:spPr>
        <p:txBody>
          <a:bodyPr/>
          <a:lstStyle/>
          <a:p>
            <a:pPr marL="0" indent="0" algn="just">
              <a:buNone/>
            </a:pPr>
            <a:r>
              <a:rPr lang="el-GR" dirty="0"/>
              <a:t>Το ερώτημα που τίθεται είναι: ποια είναι η καλύτερη επιλογή;</a:t>
            </a:r>
          </a:p>
          <a:p>
            <a:pPr marL="0" indent="0" algn="just">
              <a:buNone/>
            </a:pPr>
            <a:r>
              <a:rPr lang="el-GR" dirty="0"/>
              <a:t> Όπως θα αναλύσουμε, υπάρχουν 3 εναλλακτικοί τρόποι για την επίλυση αυτού του προβλήματος. </a:t>
            </a:r>
          </a:p>
        </p:txBody>
      </p:sp>
    </p:spTree>
    <p:extLst>
      <p:ext uri="{BB962C8B-B14F-4D97-AF65-F5344CB8AC3E}">
        <p14:creationId xmlns:p14="http://schemas.microsoft.com/office/powerpoint/2010/main" val="1616230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05A9F-2597-4924-B1DC-BF04397BB4DA}"/>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Η Απόφαση για Αγορά ή Χρηματοδοτική Μίσθωση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Buy</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or</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Lease</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endParaRPr lang="el-GR" dirty="0"/>
          </a:p>
        </p:txBody>
      </p:sp>
      <p:sp>
        <p:nvSpPr>
          <p:cNvPr id="3" name="Θέση περιεχομένου 2">
            <a:extLst>
              <a:ext uri="{FF2B5EF4-FFF2-40B4-BE49-F238E27FC236}">
                <a16:creationId xmlns:a16="http://schemas.microsoft.com/office/drawing/2014/main" id="{36428422-49F0-4EE2-900B-170AC6275411}"/>
              </a:ext>
            </a:extLst>
          </p:cNvPr>
          <p:cNvSpPr>
            <a:spLocks noGrp="1"/>
          </p:cNvSpPr>
          <p:nvPr>
            <p:ph idx="1"/>
          </p:nvPr>
        </p:nvSpPr>
        <p:spPr>
          <a:xfrm>
            <a:off x="1558643" y="2052116"/>
            <a:ext cx="9074714" cy="3997828"/>
          </a:xfrm>
        </p:spPr>
        <p:txBody>
          <a:bodyPr/>
          <a:lstStyle/>
          <a:p>
            <a:pPr marL="0" indent="0" algn="just">
              <a:buNone/>
            </a:pPr>
            <a:r>
              <a:rPr lang="el-GR" dirty="0"/>
              <a:t>Ο πρώτος τρόπος (ιδιαίτερα απλοποιημένος ο οποίος όμως δεν λαμβάνει  υπόψη το επιτόκιο δανεισμού), έχει να κάνει με τον υπολογισμό της παρούσας αξίας για κάθε μία από τις επιλογές. Η παρούσα αξία του μηχανήματος με το δάνειο είναι €300.000, ενώ στην περίπτωση της χρηματοδοτικής μίσθωσης, πρέπει να υπολογίσουμε την παρούσα αξία μίας ράντας. Συγκρίνοντας τις δύο παρούσες αξίες, θα επιλέξουμε τη μικρότερη, δεδομένου ότι μιλάμε για κόστος. Στην περίπτωση της μακροχρόνιας μίσθωσης, η παρούσα αξία του κόστους είναι η ακόλουθη:</a:t>
            </a:r>
          </a:p>
        </p:txBody>
      </p:sp>
      <p:pic>
        <p:nvPicPr>
          <p:cNvPr id="4" name="Εικόνα 3">
            <a:extLst>
              <a:ext uri="{FF2B5EF4-FFF2-40B4-BE49-F238E27FC236}">
                <a16:creationId xmlns:a16="http://schemas.microsoft.com/office/drawing/2014/main" id="{6ABFF97C-86D9-412E-90CC-028E9904E09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66240" y="5526087"/>
            <a:ext cx="8903899" cy="762953"/>
          </a:xfrm>
          <a:prstGeom prst="rect">
            <a:avLst/>
          </a:prstGeom>
          <a:noFill/>
          <a:ln>
            <a:noFill/>
          </a:ln>
        </p:spPr>
      </p:pic>
    </p:spTree>
    <p:extLst>
      <p:ext uri="{BB962C8B-B14F-4D97-AF65-F5344CB8AC3E}">
        <p14:creationId xmlns:p14="http://schemas.microsoft.com/office/powerpoint/2010/main" val="2064290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C52F05-75FB-4035-AF77-38C688B663F7}"/>
              </a:ext>
            </a:extLst>
          </p:cNvPr>
          <p:cNvSpPr>
            <a:spLocks noGrp="1"/>
          </p:cNvSpPr>
          <p:nvPr>
            <p:ph type="title"/>
          </p:nvPr>
        </p:nvSpPr>
        <p:spPr/>
        <p:txBody>
          <a:bodyPr/>
          <a:lstStyle/>
          <a:p>
            <a:pPr algn="l"/>
            <a:r>
              <a:rPr lang="el-GR" dirty="0"/>
              <a:t>Η Απόφαση για Αγορά ή Χρηματοδοτική Μίσθωση (</a:t>
            </a:r>
            <a:r>
              <a:rPr lang="el-GR" dirty="0" err="1"/>
              <a:t>Buy</a:t>
            </a:r>
            <a:r>
              <a:rPr lang="el-GR" dirty="0"/>
              <a:t> </a:t>
            </a:r>
            <a:r>
              <a:rPr lang="el-GR" dirty="0" err="1"/>
              <a:t>or</a:t>
            </a:r>
            <a:r>
              <a:rPr lang="el-GR" dirty="0"/>
              <a:t> </a:t>
            </a:r>
            <a:r>
              <a:rPr lang="el-GR" dirty="0" err="1"/>
              <a:t>Lease</a:t>
            </a:r>
            <a:r>
              <a:rPr lang="el-GR" dirty="0"/>
              <a:t>) </a:t>
            </a:r>
          </a:p>
        </p:txBody>
      </p:sp>
      <p:sp>
        <p:nvSpPr>
          <p:cNvPr id="3" name="Θέση περιεχομένου 2">
            <a:extLst>
              <a:ext uri="{FF2B5EF4-FFF2-40B4-BE49-F238E27FC236}">
                <a16:creationId xmlns:a16="http://schemas.microsoft.com/office/drawing/2014/main" id="{E7DA38FE-AA2C-43E7-A1E6-7E2CB88DE6AA}"/>
              </a:ext>
            </a:extLst>
          </p:cNvPr>
          <p:cNvSpPr>
            <a:spLocks noGrp="1"/>
          </p:cNvSpPr>
          <p:nvPr>
            <p:ph idx="1"/>
          </p:nvPr>
        </p:nvSpPr>
        <p:spPr>
          <a:xfrm>
            <a:off x="1571625" y="2052116"/>
            <a:ext cx="8998514" cy="3997828"/>
          </a:xfrm>
        </p:spPr>
        <p:txBody>
          <a:bodyPr/>
          <a:lstStyle/>
          <a:p>
            <a:pPr marL="0" indent="0" algn="just">
              <a:lnSpc>
                <a:spcPct val="115000"/>
              </a:lnSpc>
              <a:spcAft>
                <a:spcPts val="10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Ο δεύτερος τρόπος (ορθότερος από τον πρώτο) έχει να κάνει με τη σύγκριση του επιτοκίου της χρηματοδοτικής μίσθωσης με το κόστος δανεισμού από την τράπεζα (4% στο παράδειγμα μας). Λέγοντας επιτόκιο χρηματοδοτικής μίσθωσης, εννοούμε αυτό το επιτόκιο που εξισώνει τις €300.000 με την παρούσα αξία μίας ράντας €84.626. Χρησιμοποιώντας τον ακόλουθο τύπο, λύνουμε ως προς το συντελεστή προεξόφλησης παρούσας αξίας ράντας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Present</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Value</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Interest</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Factor</a:t>
            </a:r>
            <a:r>
              <a:rPr lang="el-GR" sz="2000" dirty="0">
                <a:effectLst/>
                <a:latin typeface="Calibri" panose="020F0502020204030204" pitchFamily="34" charset="0"/>
                <a:ea typeface="Calibri" panose="020F0502020204030204" pitchFamily="34" charset="0"/>
                <a:cs typeface="Times New Roman" panose="02020603050405020304" pitchFamily="18" charset="0"/>
              </a:rPr>
              <a:t> of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an</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Annuity</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PVIFAn</a:t>
            </a:r>
            <a:r>
              <a:rPr lang="el-GR" sz="2000" dirty="0">
                <a:effectLst/>
                <a:latin typeface="Calibri" panose="020F0502020204030204" pitchFamily="34" charset="0"/>
                <a:ea typeface="Calibri" panose="020F0502020204030204" pitchFamily="34" charset="0"/>
                <a:cs typeface="Times New Roman" panose="02020603050405020304" pitchFamily="18" charset="0"/>
              </a:rPr>
              <a:t>(4,</a:t>
            </a:r>
            <a:r>
              <a:rPr lang="en-US" sz="2000" dirty="0">
                <a:effectLst/>
                <a:latin typeface="Calibri" panose="020F0502020204030204" pitchFamily="34" charset="0"/>
                <a:ea typeface="Calibri" panose="020F0502020204030204" pitchFamily="34" charset="0"/>
                <a:cs typeface="Times New Roman" panose="02020603050405020304" pitchFamily="18" charset="0"/>
              </a:rPr>
              <a:t>n</a:t>
            </a:r>
            <a:r>
              <a:rPr lang="en-US" dirty="0">
                <a:latin typeface="Calibri" panose="020F0502020204030204" pitchFamily="34" charset="0"/>
                <a:ea typeface="Calibri" panose="020F0502020204030204" pitchFamily="34" charset="0"/>
                <a:cs typeface="Times New Roman" panose="02020603050405020304" pitchFamily="18" charset="0"/>
              </a:rPr>
              <a:t>)</a:t>
            </a:r>
            <a:r>
              <a:rPr lang="el-GR" sz="20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pic>
        <p:nvPicPr>
          <p:cNvPr id="4" name="Εικόνα 3">
            <a:extLst>
              <a:ext uri="{FF2B5EF4-FFF2-40B4-BE49-F238E27FC236}">
                <a16:creationId xmlns:a16="http://schemas.microsoft.com/office/drawing/2014/main" id="{08A1407A-C965-4F5C-BE13-B21793DF95C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91921" y="4903788"/>
            <a:ext cx="8646160" cy="659112"/>
          </a:xfrm>
          <a:prstGeom prst="rect">
            <a:avLst/>
          </a:prstGeom>
          <a:noFill/>
          <a:ln>
            <a:noFill/>
          </a:ln>
        </p:spPr>
      </p:pic>
      <p:pic>
        <p:nvPicPr>
          <p:cNvPr id="5" name="Εικόνα 4">
            <a:extLst>
              <a:ext uri="{FF2B5EF4-FFF2-40B4-BE49-F238E27FC236}">
                <a16:creationId xmlns:a16="http://schemas.microsoft.com/office/drawing/2014/main" id="{63FC25EB-71C1-44D8-9810-7CF593E471F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91921" y="5567089"/>
            <a:ext cx="8646160" cy="965710"/>
          </a:xfrm>
          <a:prstGeom prst="rect">
            <a:avLst/>
          </a:prstGeom>
          <a:noFill/>
          <a:ln>
            <a:noFill/>
          </a:ln>
        </p:spPr>
      </p:pic>
    </p:spTree>
    <p:extLst>
      <p:ext uri="{BB962C8B-B14F-4D97-AF65-F5344CB8AC3E}">
        <p14:creationId xmlns:p14="http://schemas.microsoft.com/office/powerpoint/2010/main" val="2497229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D79646-3CAC-4DEB-8E32-BDED1A93C112}"/>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Η Απόφαση για Αγορά ή Χρηματοδοτική Μίσθωση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Buy</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or</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Lease</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endParaRPr lang="el-GR" dirty="0"/>
          </a:p>
        </p:txBody>
      </p:sp>
      <p:sp>
        <p:nvSpPr>
          <p:cNvPr id="3" name="Θέση περιεχομένου 2">
            <a:extLst>
              <a:ext uri="{FF2B5EF4-FFF2-40B4-BE49-F238E27FC236}">
                <a16:creationId xmlns:a16="http://schemas.microsoft.com/office/drawing/2014/main" id="{230029E8-55C4-4B54-AF72-DFF09ABD39B9}"/>
              </a:ext>
            </a:extLst>
          </p:cNvPr>
          <p:cNvSpPr>
            <a:spLocks noGrp="1"/>
          </p:cNvSpPr>
          <p:nvPr>
            <p:ph idx="1"/>
          </p:nvPr>
        </p:nvSpPr>
        <p:spPr>
          <a:xfrm>
            <a:off x="1781175" y="2052116"/>
            <a:ext cx="8788964" cy="3997828"/>
          </a:xfrm>
        </p:spPr>
        <p:txBody>
          <a:bodyPr/>
          <a:lstStyle/>
          <a:p>
            <a:pPr marL="0" indent="0" algn="just">
              <a:buNone/>
            </a:pPr>
            <a:r>
              <a:rPr lang="el-GR" dirty="0"/>
              <a:t>Στη συνέχεια, πηγαίνοντας στο σχετικό πίνακα (Πίνακας τελευταίας διαφάνειας παρόντος μαθήματος κόκκινη επισήμανση), εντοπίζουμε την τιμή του συντελεστή προεξόφλησης με βάση τα δεδομένα χρόνια (4 στη δική μας περίπτωση). Στη στήλη όπου βρίσκεται ο συγκεκριμένος συντελεστής, βρίσκουμε προς τα επάνω το σχετικό επιτόκιο, όπως φαίνεται στον ακόλουθο πίνακα. Αυτό το επιτόκιο είναι 5%, άρα είναι προτιμότερος ο τραπεζικός δανεισμός.</a:t>
            </a:r>
          </a:p>
        </p:txBody>
      </p:sp>
    </p:spTree>
    <p:extLst>
      <p:ext uri="{BB962C8B-B14F-4D97-AF65-F5344CB8AC3E}">
        <p14:creationId xmlns:p14="http://schemas.microsoft.com/office/powerpoint/2010/main" val="306715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48A050-BFB9-48B0-BBF3-F8AF895FA227}"/>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Ειδικές Επενδυτικές Αποφάσεις</a:t>
            </a:r>
            <a:endParaRPr lang="el-GR" dirty="0"/>
          </a:p>
        </p:txBody>
      </p:sp>
      <p:sp>
        <p:nvSpPr>
          <p:cNvPr id="3" name="Θέση περιεχομένου 2">
            <a:extLst>
              <a:ext uri="{FF2B5EF4-FFF2-40B4-BE49-F238E27FC236}">
                <a16:creationId xmlns:a16="http://schemas.microsoft.com/office/drawing/2014/main" id="{91B8E654-A176-4274-9388-1AF4F5B2A015}"/>
              </a:ext>
            </a:extLst>
          </p:cNvPr>
          <p:cNvSpPr>
            <a:spLocks noGrp="1"/>
          </p:cNvSpPr>
          <p:nvPr>
            <p:ph idx="1"/>
          </p:nvPr>
        </p:nvSpPr>
        <p:spPr>
          <a:xfrm>
            <a:off x="1876425" y="2052116"/>
            <a:ext cx="8693714" cy="3997828"/>
          </a:xfrm>
        </p:spPr>
        <p:txBody>
          <a:bodyPr/>
          <a:lstStyle/>
          <a:p>
            <a:pPr marL="0" indent="0" algn="just">
              <a:lnSpc>
                <a:spcPct val="115000"/>
              </a:lnSpc>
              <a:spcAft>
                <a:spcPts val="10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Στο παρόν μάθημα αντιμετωπίζουμε επενδυτικές αποφάσεις που παρουσιάζουν ιδιαίτερα χαρακτηριστικά. Με βάση τα κριτήρια που στηρίζονται στις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προεξοφλημένες</a:t>
            </a:r>
            <a:r>
              <a:rPr lang="el-GR" sz="2000" dirty="0">
                <a:effectLst/>
                <a:latin typeface="Calibri" panose="020F0502020204030204" pitchFamily="34" charset="0"/>
                <a:ea typeface="Calibri" panose="020F0502020204030204" pitchFamily="34" charset="0"/>
                <a:cs typeface="Times New Roman" panose="02020603050405020304" pitchFamily="18" charset="0"/>
              </a:rPr>
              <a:t> χρηματικές ροές, παρουσιάζουμε ειδικές μεθοδολογίες αντιμετώπισης επενδύσεων με διαφορετική διάρκεια ζωής και απαντάμε σε καίρια ερωτήματα κατασκευής ή αγοράς εξαρτημάτων για την παραγωγική διαδικασία, αποφάσεων οι οποίες σχετίζονται με αντικατάσταση υφιστάμενου μηχανολογικού εξοπλισμού, αλλά και αποφάσεις που έχουν να κάνουν με αγορά μέσω τραπεζικού δανεισμού ή με τη μακροχρόνια μίσθωση.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4094080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95A51A-2D05-4BB2-AB9F-DF32B6845BE1}"/>
              </a:ext>
            </a:extLst>
          </p:cNvPr>
          <p:cNvSpPr>
            <a:spLocks noGrp="1"/>
          </p:cNvSpPr>
          <p:nvPr>
            <p:ph type="title"/>
          </p:nvPr>
        </p:nvSpPr>
        <p:spPr>
          <a:xfrm>
            <a:off x="2316533" y="427056"/>
            <a:ext cx="7958331" cy="1077229"/>
          </a:xfrm>
        </p:spPr>
        <p:txBody>
          <a:bodyPr/>
          <a:lstStyle/>
          <a:p>
            <a:pPr algn="l"/>
            <a:r>
              <a:rPr lang="el-GR" dirty="0"/>
              <a:t>Η Απόφαση για Αγορά ή Χρηματοδοτική Μίσθωση (</a:t>
            </a:r>
            <a:r>
              <a:rPr lang="el-GR" dirty="0" err="1"/>
              <a:t>Buy</a:t>
            </a:r>
            <a:r>
              <a:rPr lang="el-GR" dirty="0"/>
              <a:t> </a:t>
            </a:r>
            <a:r>
              <a:rPr lang="el-GR" dirty="0" err="1"/>
              <a:t>or</a:t>
            </a:r>
            <a:r>
              <a:rPr lang="el-GR" dirty="0"/>
              <a:t> </a:t>
            </a:r>
            <a:r>
              <a:rPr lang="el-GR" dirty="0" err="1"/>
              <a:t>Lease</a:t>
            </a:r>
            <a:r>
              <a:rPr lang="el-GR" dirty="0"/>
              <a:t>) </a:t>
            </a:r>
          </a:p>
        </p:txBody>
      </p:sp>
      <p:sp>
        <p:nvSpPr>
          <p:cNvPr id="3" name="Θέση περιεχομένου 2">
            <a:extLst>
              <a:ext uri="{FF2B5EF4-FFF2-40B4-BE49-F238E27FC236}">
                <a16:creationId xmlns:a16="http://schemas.microsoft.com/office/drawing/2014/main" id="{17AB7BEE-E039-4430-A823-3977C848928C}"/>
              </a:ext>
            </a:extLst>
          </p:cNvPr>
          <p:cNvSpPr>
            <a:spLocks noGrp="1"/>
          </p:cNvSpPr>
          <p:nvPr>
            <p:ph idx="1"/>
          </p:nvPr>
        </p:nvSpPr>
        <p:spPr>
          <a:xfrm>
            <a:off x="1581150" y="1704975"/>
            <a:ext cx="8988989" cy="4943475"/>
          </a:xfrm>
        </p:spPr>
        <p:txBody>
          <a:bodyPr anchor="t">
            <a:normAutofit/>
          </a:bodyPr>
          <a:lstStyle/>
          <a:p>
            <a:pPr marL="0" indent="0" algn="just">
              <a:lnSpc>
                <a:spcPct val="115000"/>
              </a:lnSpc>
              <a:spcAft>
                <a:spcPts val="1000"/>
              </a:spcAft>
              <a:buNone/>
            </a:pPr>
            <a:r>
              <a:rPr lang="el-GR" sz="1600" dirty="0">
                <a:effectLst/>
                <a:latin typeface="Calibri" panose="020F0502020204030204" pitchFamily="34" charset="0"/>
                <a:ea typeface="Calibri" panose="020F0502020204030204" pitchFamily="34" charset="0"/>
                <a:cs typeface="Times New Roman" panose="02020603050405020304" pitchFamily="18" charset="0"/>
              </a:rPr>
              <a:t>Ο τρίτος τρόπος επίλυσης, αναφέρεται στον υπολογισμό του ετήσιου ισοδύναμου κόστους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Annual</a:t>
            </a:r>
            <a:r>
              <a:rPr lang="el-GR" sz="1600" dirty="0">
                <a:effectLst/>
                <a:latin typeface="Calibri" panose="020F0502020204030204" pitchFamily="34" charset="0"/>
                <a:ea typeface="Calibri" panose="020F0502020204030204" pitchFamily="34" charset="0"/>
                <a:cs typeface="Times New Roman" panose="02020603050405020304" pitchFamily="18" charset="0"/>
              </a:rPr>
              <a:t> Equivalent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Cost</a:t>
            </a:r>
            <a:r>
              <a:rPr lang="el-GR" sz="1600" dirty="0">
                <a:effectLst/>
                <a:latin typeface="Calibri" panose="020F0502020204030204" pitchFamily="34" charset="0"/>
                <a:ea typeface="Calibri" panose="020F0502020204030204" pitchFamily="34" charset="0"/>
                <a:cs typeface="Times New Roman" panose="02020603050405020304" pitchFamily="18" charset="0"/>
              </a:rPr>
              <a:t>) σε κάθε μία από τις δύο περιπτώσεις. Στη συνέχεια, επιλέγεται αυτή με το μικρότερο κόστος. Στην περίπτωση της χρηματοδοτικής μίσθωσης, το ετήσιο κόστος είναι γνωστό και είναι ίσο με 84.626. Ο μόνος υπολογισμός που έχουμε να κάνουμε, είναι να εξισώσουμε τις 300.000 με την παρούσα αξία μίας ράντας (συμβολίζεται με AEC στην ακόλουθη εξίσωση) με 4 χρόνια διάρκειας και επιτόκιο 4%.</a:t>
            </a:r>
          </a:p>
          <a:p>
            <a:pPr marL="0" indent="0" algn="just">
              <a:lnSpc>
                <a:spcPct val="115000"/>
              </a:lnSpc>
              <a:spcAft>
                <a:spcPts val="10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600" dirty="0"/>
          </a:p>
        </p:txBody>
      </p:sp>
      <p:pic>
        <p:nvPicPr>
          <p:cNvPr id="4" name="Εικόνα 3">
            <a:extLst>
              <a:ext uri="{FF2B5EF4-FFF2-40B4-BE49-F238E27FC236}">
                <a16:creationId xmlns:a16="http://schemas.microsoft.com/office/drawing/2014/main" id="{0BE0C470-84D5-48CA-A8FA-9FBC2B7D40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074545" y="3460105"/>
            <a:ext cx="8107680" cy="666720"/>
          </a:xfrm>
          <a:prstGeom prst="rect">
            <a:avLst/>
          </a:prstGeom>
          <a:noFill/>
          <a:ln>
            <a:noFill/>
          </a:ln>
        </p:spPr>
      </p:pic>
      <p:pic>
        <p:nvPicPr>
          <p:cNvPr id="5" name="Εικόνα 4">
            <a:extLst>
              <a:ext uri="{FF2B5EF4-FFF2-40B4-BE49-F238E27FC236}">
                <a16:creationId xmlns:a16="http://schemas.microsoft.com/office/drawing/2014/main" id="{D9E88FD7-6007-49B4-96D2-9000288FBDB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09775" y="4126825"/>
            <a:ext cx="8107680" cy="1111280"/>
          </a:xfrm>
          <a:prstGeom prst="rect">
            <a:avLst/>
          </a:prstGeom>
          <a:noFill/>
          <a:ln>
            <a:noFill/>
          </a:ln>
        </p:spPr>
      </p:pic>
      <p:sp>
        <p:nvSpPr>
          <p:cNvPr id="7" name="TextBox 6">
            <a:extLst>
              <a:ext uri="{FF2B5EF4-FFF2-40B4-BE49-F238E27FC236}">
                <a16:creationId xmlns:a16="http://schemas.microsoft.com/office/drawing/2014/main" id="{C2050433-4BA8-4399-B94C-F1B7853B6343}"/>
              </a:ext>
            </a:extLst>
          </p:cNvPr>
          <p:cNvSpPr txBox="1"/>
          <p:nvPr/>
        </p:nvSpPr>
        <p:spPr>
          <a:xfrm>
            <a:off x="1815818" y="5438795"/>
            <a:ext cx="8560364" cy="646331"/>
          </a:xfrm>
          <a:prstGeom prst="rect">
            <a:avLst/>
          </a:prstGeom>
          <a:noFill/>
        </p:spPr>
        <p:txBody>
          <a:bodyPr wrap="square">
            <a:spAutoFit/>
          </a:bodyPr>
          <a:lstStyle/>
          <a:p>
            <a:pPr algn="just"/>
            <a:r>
              <a:rPr lang="el-GR" sz="1800" dirty="0">
                <a:effectLst/>
                <a:latin typeface="Calibri" panose="020F0502020204030204" pitchFamily="34" charset="0"/>
                <a:ea typeface="Calibri" panose="020F0502020204030204" pitchFamily="34" charset="0"/>
                <a:cs typeface="Times New Roman" panose="02020603050405020304" pitchFamily="18" charset="0"/>
              </a:rPr>
              <a:t>Όπως βλέπουμε, το ετήσιο ισοδύναμο κόστος στην περίπτωση του δανείου είναι χαμηλότερο από τη δόση στο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leasing</a:t>
            </a:r>
            <a:r>
              <a:rPr lang="el-GR" sz="1800" dirty="0">
                <a:effectLst/>
                <a:latin typeface="Calibri" panose="020F0502020204030204" pitchFamily="34" charset="0"/>
                <a:ea typeface="Calibri" panose="020F0502020204030204" pitchFamily="34" charset="0"/>
                <a:cs typeface="Times New Roman" panose="02020603050405020304" pitchFamily="18" charset="0"/>
              </a:rPr>
              <a:t>, οπότε προτιμούμε το δάνειο.</a:t>
            </a:r>
            <a:endParaRPr lang="el-GR" dirty="0"/>
          </a:p>
        </p:txBody>
      </p:sp>
    </p:spTree>
    <p:extLst>
      <p:ext uri="{BB962C8B-B14F-4D97-AF65-F5344CB8AC3E}">
        <p14:creationId xmlns:p14="http://schemas.microsoft.com/office/powerpoint/2010/main" val="340089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AB2E72-05B9-44A9-B55E-F3177FFF791E}"/>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Η Απόφαση για Αγορά ή Χρηματοδοτική Μίσθωση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Buy</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or</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400" b="0" i="0" u="none" strike="noStrike" kern="1200" cap="none" spc="0" normalizeH="0" baseline="0" noProof="0" dirty="0" err="1">
                <a:ln>
                  <a:noFill/>
                </a:ln>
                <a:solidFill>
                  <a:prstClr val="white"/>
                </a:solidFill>
                <a:effectLst/>
                <a:uLnTx/>
                <a:uFillTx/>
                <a:latin typeface="Arial" panose="020B0604020202020204"/>
                <a:ea typeface="+mj-ea"/>
                <a:cs typeface="+mj-cs"/>
              </a:rPr>
              <a:t>Lease</a:t>
            </a:r>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 </a:t>
            </a:r>
            <a:endParaRPr lang="el-GR" dirty="0"/>
          </a:p>
        </p:txBody>
      </p:sp>
      <p:sp>
        <p:nvSpPr>
          <p:cNvPr id="3" name="Θέση περιεχομένου 2">
            <a:extLst>
              <a:ext uri="{FF2B5EF4-FFF2-40B4-BE49-F238E27FC236}">
                <a16:creationId xmlns:a16="http://schemas.microsoft.com/office/drawing/2014/main" id="{3DDD7EEA-896C-4434-8324-0E4757644EFD}"/>
              </a:ext>
            </a:extLst>
          </p:cNvPr>
          <p:cNvSpPr>
            <a:spLocks noGrp="1"/>
          </p:cNvSpPr>
          <p:nvPr>
            <p:ph idx="1"/>
          </p:nvPr>
        </p:nvSpPr>
        <p:spPr>
          <a:xfrm>
            <a:off x="1581150" y="2052116"/>
            <a:ext cx="8988989" cy="3997828"/>
          </a:xfrm>
        </p:spPr>
        <p:txBody>
          <a:bodyPr/>
          <a:lstStyle/>
          <a:p>
            <a:pPr marL="0" indent="0" algn="just">
              <a:buNone/>
            </a:pPr>
            <a:r>
              <a:rPr lang="el-GR" dirty="0"/>
              <a:t>Συνοψίζουμε τους τρεις τρόπους επίλυσης που καταλήγουν πάντα στο ίδιο αποτέλεσμα. Με τη μέθοδο της παρούσας αξίας κόστους, προτιμούμε την επιλογή εκείνη με τη μικρότερη παρούσα αξία κόστους. Με τη μέθοδο σύγκρισης του επιτοκίου χρηματοδοτικής μίσθωσης και του κόστους δανεισμού από την τράπεζα, επιλέγουμε εκείνη με το μικρότερο επιτόκιο. Με τη μέθοδο του ετήσιου ισοδύναμου κόστους, επιλέγουμε εκείνη με τη μικρότερη τιμή.</a:t>
            </a:r>
          </a:p>
        </p:txBody>
      </p:sp>
    </p:spTree>
    <p:extLst>
      <p:ext uri="{BB962C8B-B14F-4D97-AF65-F5344CB8AC3E}">
        <p14:creationId xmlns:p14="http://schemas.microsoft.com/office/powerpoint/2010/main" val="327095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EBD301-0562-43F4-9178-9D82E4DE8AD6}"/>
              </a:ext>
            </a:extLst>
          </p:cNvPr>
          <p:cNvSpPr>
            <a:spLocks noGrp="1"/>
          </p:cNvSpPr>
          <p:nvPr>
            <p:ph type="title"/>
          </p:nvPr>
        </p:nvSpPr>
        <p:spPr/>
        <p:txBody>
          <a:bodyPr/>
          <a:lstStyle/>
          <a:p>
            <a:pPr algn="l"/>
            <a:r>
              <a:rPr lang="el-GR" dirty="0"/>
              <a:t>Άσκηση</a:t>
            </a:r>
          </a:p>
        </p:txBody>
      </p:sp>
      <p:sp>
        <p:nvSpPr>
          <p:cNvPr id="3" name="Θέση περιεχομένου 2">
            <a:extLst>
              <a:ext uri="{FF2B5EF4-FFF2-40B4-BE49-F238E27FC236}">
                <a16:creationId xmlns:a16="http://schemas.microsoft.com/office/drawing/2014/main" id="{B9161E3C-6F42-476C-91A2-E70F80FCBE11}"/>
              </a:ext>
            </a:extLst>
          </p:cNvPr>
          <p:cNvSpPr>
            <a:spLocks noGrp="1"/>
          </p:cNvSpPr>
          <p:nvPr>
            <p:ph idx="1"/>
          </p:nvPr>
        </p:nvSpPr>
        <p:spPr>
          <a:xfrm>
            <a:off x="1552575" y="2447924"/>
            <a:ext cx="9017564" cy="3602019"/>
          </a:xfrm>
        </p:spPr>
        <p:txBody>
          <a:bodyPr>
            <a:normAutofit fontScale="92500"/>
          </a:bodyPr>
          <a:lstStyle/>
          <a:p>
            <a:pPr marL="0" indent="0" algn="just">
              <a:buNone/>
            </a:pPr>
            <a:r>
              <a:rPr lang="el-GR" dirty="0"/>
              <a:t>Δίνονται δύο αμοιβαία </a:t>
            </a:r>
            <a:r>
              <a:rPr lang="el-GR" dirty="0" err="1"/>
              <a:t>αποκλειόμενες</a:t>
            </a:r>
            <a:r>
              <a:rPr lang="el-GR" dirty="0"/>
              <a:t> επενδύσεις με διαφορετική διάρκεια ζωής. </a:t>
            </a:r>
          </a:p>
          <a:p>
            <a:pPr marL="0" indent="0" algn="just">
              <a:buNone/>
            </a:pPr>
            <a:r>
              <a:rPr lang="el-GR" dirty="0"/>
              <a:t>1η περίπτωση: Επένδυση κόστους 88.000€ με ωφέλιμη διάρκεια ζωής 12 ετών.</a:t>
            </a:r>
          </a:p>
          <a:p>
            <a:pPr marL="0" indent="0" algn="just">
              <a:buNone/>
            </a:pPr>
            <a:r>
              <a:rPr lang="el-GR" dirty="0"/>
              <a:t>2η περίπτωση: Επένδυση κόστους 143.000€ με ωφέλιμη διάρκεια ζωής 15 ετών.</a:t>
            </a:r>
          </a:p>
          <a:p>
            <a:pPr marL="0" indent="0" algn="just">
              <a:buNone/>
            </a:pPr>
            <a:r>
              <a:rPr lang="el-GR" dirty="0"/>
              <a:t>Και στις δύο περιπτώσεις το επιτόκιο είναι 4%.</a:t>
            </a:r>
          </a:p>
          <a:p>
            <a:pPr marL="0" indent="0" algn="just">
              <a:buNone/>
            </a:pPr>
            <a:r>
              <a:rPr lang="el-GR" dirty="0"/>
              <a:t>Ποια εκ των δυο έχει μικρότερο ετήσιο ισοδύναμο κόστος (ΑΕC);</a:t>
            </a:r>
          </a:p>
          <a:p>
            <a:pPr marL="0" indent="0" algn="just">
              <a:buNone/>
            </a:pPr>
            <a:endParaRPr lang="el-GR" dirty="0"/>
          </a:p>
          <a:p>
            <a:pPr marL="0" indent="0" algn="just">
              <a:buNone/>
            </a:pPr>
            <a:endParaRPr lang="el-GR" dirty="0"/>
          </a:p>
        </p:txBody>
      </p:sp>
    </p:spTree>
    <p:extLst>
      <p:ext uri="{BB962C8B-B14F-4D97-AF65-F5344CB8AC3E}">
        <p14:creationId xmlns:p14="http://schemas.microsoft.com/office/powerpoint/2010/main" val="2002943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A7E85B-1D3D-4E2D-8129-B3F2EB295C85}"/>
              </a:ext>
            </a:extLst>
          </p:cNvPr>
          <p:cNvSpPr>
            <a:spLocks noGrp="1"/>
          </p:cNvSpPr>
          <p:nvPr>
            <p:ph type="title"/>
          </p:nvPr>
        </p:nvSpPr>
        <p:spPr/>
        <p:txBody>
          <a:bodyPr/>
          <a:lstStyle/>
          <a:p>
            <a:pPr algn="l"/>
            <a:r>
              <a:rPr lang="el-GR" dirty="0"/>
              <a:t>Άσκηση</a:t>
            </a:r>
          </a:p>
        </p:txBody>
      </p:sp>
      <p:sp>
        <p:nvSpPr>
          <p:cNvPr id="3" name="Θέση περιεχομένου 2">
            <a:extLst>
              <a:ext uri="{FF2B5EF4-FFF2-40B4-BE49-F238E27FC236}">
                <a16:creationId xmlns:a16="http://schemas.microsoft.com/office/drawing/2014/main" id="{FDCA3C41-7ACE-40AD-9F3C-BB6A182A998E}"/>
              </a:ext>
            </a:extLst>
          </p:cNvPr>
          <p:cNvSpPr>
            <a:spLocks noGrp="1"/>
          </p:cNvSpPr>
          <p:nvPr>
            <p:ph idx="1"/>
          </p:nvPr>
        </p:nvSpPr>
        <p:spPr>
          <a:xfrm>
            <a:off x="1533525" y="2052116"/>
            <a:ext cx="9220200" cy="3997828"/>
          </a:xfrm>
        </p:spPr>
        <p:txBody>
          <a:bodyPr/>
          <a:lstStyle/>
          <a:p>
            <a:pPr marL="0" indent="0" algn="just">
              <a:buNone/>
            </a:pPr>
            <a:r>
              <a:rPr lang="el-GR" dirty="0"/>
              <a:t>Ελαιοτριβείο, το οποίο παράλληλα εμπορεύεται ελαιόλαδο αμφιταλαντεύεται εάν θα πρέπει να αγοράζει το δοχείο στο οποίο εμπορεύεται το ελαιόλαδο ή να το κατασκευάζει. </a:t>
            </a:r>
          </a:p>
          <a:p>
            <a:pPr marL="0" indent="0" algn="just">
              <a:buNone/>
            </a:pPr>
            <a:r>
              <a:rPr lang="el-GR" dirty="0"/>
              <a:t>Στην περίπτωση αγοράς, το ετήσιο κόστος για 10.000 δοχεία είναι 20.000. </a:t>
            </a:r>
          </a:p>
          <a:p>
            <a:pPr marL="0" indent="0" algn="just">
              <a:buNone/>
            </a:pPr>
            <a:r>
              <a:rPr lang="el-GR" dirty="0"/>
              <a:t>Στην περίπτωση </a:t>
            </a:r>
            <a:r>
              <a:rPr lang="el-GR" dirty="0" err="1"/>
              <a:t>ιδιοπαραγωγής</a:t>
            </a:r>
            <a:r>
              <a:rPr lang="el-GR" dirty="0"/>
              <a:t> απαιτείται μηχάνημα το οποίο κοστίζει 25.000 και έχει διάρκεια ζωής 5 έτη. Επιπρόσθετα στην δεύτερη περίπτωση απαιτούνται επιπλέον 5.000 € ετησίως για εργατικά και πρώτες ύλες. </a:t>
            </a:r>
          </a:p>
          <a:p>
            <a:pPr marL="0" indent="0" algn="just">
              <a:buNone/>
            </a:pPr>
            <a:r>
              <a:rPr lang="el-GR" dirty="0"/>
              <a:t>Αξιολογήστε τι είναι πιο ωφέλιμο για το ελαιοτριβείο (έστω r= 5%).</a:t>
            </a:r>
          </a:p>
        </p:txBody>
      </p:sp>
    </p:spTree>
    <p:extLst>
      <p:ext uri="{BB962C8B-B14F-4D97-AF65-F5344CB8AC3E}">
        <p14:creationId xmlns:p14="http://schemas.microsoft.com/office/powerpoint/2010/main" val="111047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A3E0FE-8FF1-41A3-9288-B4FAE1692AD3}"/>
              </a:ext>
            </a:extLst>
          </p:cNvPr>
          <p:cNvSpPr>
            <a:spLocks noGrp="1"/>
          </p:cNvSpPr>
          <p:nvPr>
            <p:ph type="title"/>
          </p:nvPr>
        </p:nvSpPr>
        <p:spPr/>
        <p:txBody>
          <a:bodyPr/>
          <a:lstStyle/>
          <a:p>
            <a:pPr algn="l"/>
            <a:r>
              <a:rPr lang="el-GR" dirty="0"/>
              <a:t>Άσκηση</a:t>
            </a:r>
          </a:p>
        </p:txBody>
      </p:sp>
      <p:sp>
        <p:nvSpPr>
          <p:cNvPr id="3" name="Θέση περιεχομένου 2">
            <a:extLst>
              <a:ext uri="{FF2B5EF4-FFF2-40B4-BE49-F238E27FC236}">
                <a16:creationId xmlns:a16="http://schemas.microsoft.com/office/drawing/2014/main" id="{60A43533-4E1C-4139-A40F-53E9A57041DE}"/>
              </a:ext>
            </a:extLst>
          </p:cNvPr>
          <p:cNvSpPr>
            <a:spLocks noGrp="1"/>
          </p:cNvSpPr>
          <p:nvPr>
            <p:ph idx="1"/>
          </p:nvPr>
        </p:nvSpPr>
        <p:spPr>
          <a:xfrm>
            <a:off x="1704975" y="2052116"/>
            <a:ext cx="8865164" cy="3997828"/>
          </a:xfrm>
        </p:spPr>
        <p:txBody>
          <a:bodyPr/>
          <a:lstStyle/>
          <a:p>
            <a:pPr marL="0" indent="0" algn="just">
              <a:buNone/>
            </a:pPr>
            <a:r>
              <a:rPr lang="el-GR" dirty="0"/>
              <a:t>Γεωργός εξετάζει σχετικά με ένα καινούργιο αγροτικό όχημα, αν πρέπει να προβεί σε αγορά ή χρηματοδοτική μίσθωση (Leasing). Έχει τις δύο εναλλακτικές επιλογές: </a:t>
            </a:r>
          </a:p>
          <a:p>
            <a:pPr marL="0" indent="0" algn="just">
              <a:buNone/>
            </a:pPr>
            <a:r>
              <a:rPr lang="el-GR" dirty="0"/>
              <a:t>Να αγοράσει το αγροτικό όχημα μέσω δανείου, με κόστος 45.000€. Το επιτόκιο που του προσφέρει η τράπεζα είναι 5% για 4 έτη δανεισμού. </a:t>
            </a:r>
          </a:p>
          <a:p>
            <a:pPr marL="0" indent="0" algn="just">
              <a:buNone/>
            </a:pPr>
            <a:r>
              <a:rPr lang="el-GR" dirty="0"/>
              <a:t>2) Να υπογράψει συμβόλαιο </a:t>
            </a:r>
            <a:r>
              <a:rPr lang="el-GR" dirty="0" err="1"/>
              <a:t>leasing</a:t>
            </a:r>
            <a:r>
              <a:rPr lang="el-GR" dirty="0"/>
              <a:t> βάσει του οποίου για 4 έτη θα πρέπει να καταβάλει 13.200€ ετησίως. </a:t>
            </a:r>
          </a:p>
          <a:p>
            <a:pPr marL="0" indent="0" algn="just">
              <a:buNone/>
            </a:pPr>
            <a:r>
              <a:rPr lang="el-GR" dirty="0"/>
              <a:t>Ποια είναι η καλύτερη εναλλακτική επιλογή;</a:t>
            </a:r>
          </a:p>
        </p:txBody>
      </p:sp>
    </p:spTree>
    <p:extLst>
      <p:ext uri="{BB962C8B-B14F-4D97-AF65-F5344CB8AC3E}">
        <p14:creationId xmlns:p14="http://schemas.microsoft.com/office/powerpoint/2010/main" val="1617511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6B8B45-4A05-43E3-ADA5-7C1D64A4690F}"/>
              </a:ext>
            </a:extLst>
          </p:cNvPr>
          <p:cNvSpPr>
            <a:spLocks noGrp="1"/>
          </p:cNvSpPr>
          <p:nvPr>
            <p:ph type="title"/>
          </p:nvPr>
        </p:nvSpPr>
        <p:spPr/>
        <p:txBody>
          <a:bodyPr>
            <a:normAutofit/>
          </a:bodyPr>
          <a:lstStyle/>
          <a:p>
            <a:pPr algn="l"/>
            <a:r>
              <a:rPr lang="el-GR" sz="3600" dirty="0">
                <a:effectLst/>
                <a:latin typeface="Calibri" panose="020F0502020204030204" pitchFamily="34" charset="0"/>
                <a:ea typeface="Calibri" panose="020F0502020204030204" pitchFamily="34" charset="0"/>
                <a:cs typeface="Times New Roman" panose="02020603050405020304" pitchFamily="18" charset="0"/>
              </a:rPr>
              <a:t>Πίνακας ληξιπρόθεσμου ράντας</a:t>
            </a:r>
            <a:endParaRPr lang="el-GR" dirty="0"/>
          </a:p>
        </p:txBody>
      </p:sp>
      <p:graphicFrame>
        <p:nvGraphicFramePr>
          <p:cNvPr id="4" name="Θέση περιεχομένου 3">
            <a:extLst>
              <a:ext uri="{FF2B5EF4-FFF2-40B4-BE49-F238E27FC236}">
                <a16:creationId xmlns:a16="http://schemas.microsoft.com/office/drawing/2014/main" id="{696E4E28-DDE0-4A1D-9022-EB174BBC84F2}"/>
              </a:ext>
            </a:extLst>
          </p:cNvPr>
          <p:cNvGraphicFramePr>
            <a:graphicFrameLocks noGrp="1"/>
          </p:cNvGraphicFramePr>
          <p:nvPr>
            <p:ph idx="1"/>
            <p:extLst>
              <p:ext uri="{D42A27DB-BD31-4B8C-83A1-F6EECF244321}">
                <p14:modId xmlns:p14="http://schemas.microsoft.com/office/powerpoint/2010/main" val="1596436478"/>
              </p:ext>
            </p:extLst>
          </p:nvPr>
        </p:nvGraphicFramePr>
        <p:xfrm>
          <a:off x="1771650" y="2213801"/>
          <a:ext cx="8599801" cy="4482274"/>
        </p:xfrm>
        <a:graphic>
          <a:graphicData uri="http://schemas.openxmlformats.org/drawingml/2006/table">
            <a:tbl>
              <a:tblPr>
                <a:tableStyleId>{5C22544A-7EE6-4342-B048-85BDC9FD1C3A}</a:tableStyleId>
              </a:tblPr>
              <a:tblGrid>
                <a:gridCol w="879792">
                  <a:extLst>
                    <a:ext uri="{9D8B030D-6E8A-4147-A177-3AD203B41FA5}">
                      <a16:colId xmlns:a16="http://schemas.microsoft.com/office/drawing/2014/main" val="1925898047"/>
                    </a:ext>
                  </a:extLst>
                </a:gridCol>
                <a:gridCol w="879792">
                  <a:extLst>
                    <a:ext uri="{9D8B030D-6E8A-4147-A177-3AD203B41FA5}">
                      <a16:colId xmlns:a16="http://schemas.microsoft.com/office/drawing/2014/main" val="561567754"/>
                    </a:ext>
                  </a:extLst>
                </a:gridCol>
                <a:gridCol w="879792">
                  <a:extLst>
                    <a:ext uri="{9D8B030D-6E8A-4147-A177-3AD203B41FA5}">
                      <a16:colId xmlns:a16="http://schemas.microsoft.com/office/drawing/2014/main" val="1955259711"/>
                    </a:ext>
                  </a:extLst>
                </a:gridCol>
                <a:gridCol w="879792">
                  <a:extLst>
                    <a:ext uri="{9D8B030D-6E8A-4147-A177-3AD203B41FA5}">
                      <a16:colId xmlns:a16="http://schemas.microsoft.com/office/drawing/2014/main" val="3744245667"/>
                    </a:ext>
                  </a:extLst>
                </a:gridCol>
                <a:gridCol w="879792">
                  <a:extLst>
                    <a:ext uri="{9D8B030D-6E8A-4147-A177-3AD203B41FA5}">
                      <a16:colId xmlns:a16="http://schemas.microsoft.com/office/drawing/2014/main" val="1112753761"/>
                    </a:ext>
                  </a:extLst>
                </a:gridCol>
                <a:gridCol w="879792">
                  <a:extLst>
                    <a:ext uri="{9D8B030D-6E8A-4147-A177-3AD203B41FA5}">
                      <a16:colId xmlns:a16="http://schemas.microsoft.com/office/drawing/2014/main" val="1939363456"/>
                    </a:ext>
                  </a:extLst>
                </a:gridCol>
                <a:gridCol w="681673">
                  <a:extLst>
                    <a:ext uri="{9D8B030D-6E8A-4147-A177-3AD203B41FA5}">
                      <a16:colId xmlns:a16="http://schemas.microsoft.com/office/drawing/2014/main" val="3232963773"/>
                    </a:ext>
                  </a:extLst>
                </a:gridCol>
                <a:gridCol w="879792">
                  <a:extLst>
                    <a:ext uri="{9D8B030D-6E8A-4147-A177-3AD203B41FA5}">
                      <a16:colId xmlns:a16="http://schemas.microsoft.com/office/drawing/2014/main" val="3124365591"/>
                    </a:ext>
                  </a:extLst>
                </a:gridCol>
                <a:gridCol w="879792">
                  <a:extLst>
                    <a:ext uri="{9D8B030D-6E8A-4147-A177-3AD203B41FA5}">
                      <a16:colId xmlns:a16="http://schemas.microsoft.com/office/drawing/2014/main" val="3623698957"/>
                    </a:ext>
                  </a:extLst>
                </a:gridCol>
                <a:gridCol w="879792">
                  <a:extLst>
                    <a:ext uri="{9D8B030D-6E8A-4147-A177-3AD203B41FA5}">
                      <a16:colId xmlns:a16="http://schemas.microsoft.com/office/drawing/2014/main" val="482892654"/>
                    </a:ext>
                  </a:extLst>
                </a:gridCol>
              </a:tblGrid>
              <a:tr h="233403">
                <a:tc>
                  <a:txBody>
                    <a:bodyPr/>
                    <a:lstStyle/>
                    <a:p>
                      <a:pPr>
                        <a:lnSpc>
                          <a:spcPct val="115000"/>
                        </a:lnSpc>
                      </a:pPr>
                      <a:r>
                        <a:rPr lang="el-GR" sz="1200">
                          <a:effectLst/>
                        </a:rPr>
                        <a:t>t/r</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1,50%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2,00%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2,50%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3,00%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3,50%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4,00%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4,50%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5,00%</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4721226"/>
                  </a:ext>
                </a:extLst>
              </a:tr>
              <a:tr h="233403">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3180328"/>
                  </a:ext>
                </a:extLst>
              </a:tr>
              <a:tr h="233403">
                <a:tc>
                  <a:txBody>
                    <a:bodyPr/>
                    <a:lstStyle/>
                    <a:p>
                      <a:pPr>
                        <a:lnSpc>
                          <a:spcPct val="115000"/>
                        </a:lnSpc>
                      </a:pPr>
                      <a:r>
                        <a:rPr lang="el-GR" sz="1200">
                          <a:effectLst/>
                        </a:rPr>
                        <a:t>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0,000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7883381"/>
                  </a:ext>
                </a:extLst>
              </a:tr>
              <a:tr h="233403">
                <a:tc>
                  <a:txBody>
                    <a:bodyPr/>
                    <a:lstStyle/>
                    <a:p>
                      <a:pPr>
                        <a:lnSpc>
                          <a:spcPct val="115000"/>
                        </a:lnSpc>
                      </a:pPr>
                      <a:r>
                        <a:rPr lang="el-GR" sz="1200">
                          <a:effectLst/>
                        </a:rPr>
                        <a:t>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0,990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0,985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0,980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0,976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0,971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0,966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0,962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0,957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0,952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525772"/>
                  </a:ext>
                </a:extLst>
              </a:tr>
              <a:tr h="233403">
                <a:tc>
                  <a:txBody>
                    <a:bodyPr/>
                    <a:lstStyle/>
                    <a:p>
                      <a:pPr>
                        <a:lnSpc>
                          <a:spcPct val="115000"/>
                        </a:lnSpc>
                      </a:pPr>
                      <a:r>
                        <a:rPr lang="el-GR" sz="1200">
                          <a:effectLst/>
                        </a:rPr>
                        <a:t>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1,970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1,956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1,942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1,927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1,913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1,900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1,886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1,873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1,859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4353418"/>
                  </a:ext>
                </a:extLst>
              </a:tr>
              <a:tr h="233403">
                <a:tc>
                  <a:txBody>
                    <a:bodyPr/>
                    <a:lstStyle/>
                    <a:p>
                      <a:pPr>
                        <a:lnSpc>
                          <a:spcPct val="115000"/>
                        </a:lnSpc>
                      </a:pPr>
                      <a:r>
                        <a:rPr lang="el-GR" sz="1200">
                          <a:effectLst/>
                        </a:rPr>
                        <a:t>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2,941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2,912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2,884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2,856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2,829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2,802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2,775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2,749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2,723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9610438"/>
                  </a:ext>
                </a:extLst>
              </a:tr>
              <a:tr h="233403">
                <a:tc>
                  <a:txBody>
                    <a:bodyPr/>
                    <a:lstStyle/>
                    <a:p>
                      <a:pPr>
                        <a:lnSpc>
                          <a:spcPct val="115000"/>
                        </a:lnSpc>
                      </a:pPr>
                      <a:r>
                        <a:rPr lang="el-GR" sz="1200">
                          <a:effectLst/>
                        </a:rPr>
                        <a:t>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3,902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3,854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3,808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3,762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3,717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3,673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3,630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3,588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b="1" dirty="0">
                          <a:solidFill>
                            <a:srgbClr val="FF0000"/>
                          </a:solidFill>
                          <a:effectLst/>
                        </a:rPr>
                        <a:t>3,546</a:t>
                      </a:r>
                      <a:r>
                        <a:rPr lang="el-GR" sz="1200" dirty="0">
                          <a:effectLst/>
                        </a:rPr>
                        <a:t> </a:t>
                      </a:r>
                      <a:endPar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5454100"/>
                  </a:ext>
                </a:extLst>
              </a:tr>
              <a:tr h="233403">
                <a:tc>
                  <a:txBody>
                    <a:bodyPr/>
                    <a:lstStyle/>
                    <a:p>
                      <a:pPr>
                        <a:lnSpc>
                          <a:spcPct val="115000"/>
                        </a:lnSpc>
                      </a:pPr>
                      <a:r>
                        <a:rPr lang="el-GR" sz="1200">
                          <a:effectLst/>
                        </a:rPr>
                        <a:t>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4,853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4,783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4,713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4,646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4,580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4,515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4,452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4,390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highlight>
                            <a:srgbClr val="FFFF00"/>
                          </a:highlight>
                        </a:rPr>
                        <a:t>4,329</a:t>
                      </a: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7673649"/>
                  </a:ext>
                </a:extLst>
              </a:tr>
              <a:tr h="233403">
                <a:tc>
                  <a:txBody>
                    <a:bodyPr/>
                    <a:lstStyle/>
                    <a:p>
                      <a:pPr>
                        <a:lnSpc>
                          <a:spcPct val="115000"/>
                        </a:lnSpc>
                      </a:pPr>
                      <a:r>
                        <a:rPr lang="el-GR" sz="1200">
                          <a:effectLst/>
                        </a:rPr>
                        <a:t>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5,795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5,697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5,601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5,508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5,417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5,329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5,242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5,158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5,076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7182573"/>
                  </a:ext>
                </a:extLst>
              </a:tr>
              <a:tr h="233403">
                <a:tc>
                  <a:txBody>
                    <a:bodyPr/>
                    <a:lstStyle/>
                    <a:p>
                      <a:pPr>
                        <a:lnSpc>
                          <a:spcPct val="115000"/>
                        </a:lnSpc>
                      </a:pPr>
                      <a:r>
                        <a:rPr lang="el-GR" sz="1200">
                          <a:effectLst/>
                        </a:rPr>
                        <a:t>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6,728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6,598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6,472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6,349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6,230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6,115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6,002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5,893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5,786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6235805"/>
                  </a:ext>
                </a:extLst>
              </a:tr>
              <a:tr h="233403">
                <a:tc>
                  <a:txBody>
                    <a:bodyPr/>
                    <a:lstStyle/>
                    <a:p>
                      <a:pPr>
                        <a:lnSpc>
                          <a:spcPct val="115000"/>
                        </a:lnSpc>
                      </a:pPr>
                      <a:r>
                        <a:rPr lang="el-GR" sz="1200">
                          <a:effectLst/>
                        </a:rPr>
                        <a:t>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7,652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7,486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7,325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7,170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7,020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6,874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6,733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6,596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6,463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4688127"/>
                  </a:ext>
                </a:extLst>
              </a:tr>
              <a:tr h="233403">
                <a:tc>
                  <a:txBody>
                    <a:bodyPr/>
                    <a:lstStyle/>
                    <a:p>
                      <a:pPr>
                        <a:lnSpc>
                          <a:spcPct val="115000"/>
                        </a:lnSpc>
                      </a:pPr>
                      <a:r>
                        <a:rPr lang="el-GR" sz="1200">
                          <a:effectLst/>
                        </a:rPr>
                        <a:t>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8,566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8,361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8,162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7,971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7,786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7,608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7,435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7,269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7,108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6217150"/>
                  </a:ext>
                </a:extLst>
              </a:tr>
              <a:tr h="233403">
                <a:tc>
                  <a:txBody>
                    <a:bodyPr/>
                    <a:lstStyle/>
                    <a:p>
                      <a:pPr>
                        <a:lnSpc>
                          <a:spcPct val="115000"/>
                        </a:lnSpc>
                      </a:pPr>
                      <a:r>
                        <a:rPr lang="el-GR" sz="1200">
                          <a:effectLst/>
                        </a:rPr>
                        <a:t>10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9,471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9,222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8,983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8,752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8,530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8,317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8,111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7,913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7,722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5601694"/>
                  </a:ext>
                </a:extLst>
              </a:tr>
              <a:tr h="233403">
                <a:tc>
                  <a:txBody>
                    <a:bodyPr/>
                    <a:lstStyle/>
                    <a:p>
                      <a:pPr>
                        <a:lnSpc>
                          <a:spcPct val="115000"/>
                        </a:lnSpc>
                      </a:pPr>
                      <a:r>
                        <a:rPr lang="el-GR" sz="1200">
                          <a:effectLst/>
                        </a:rPr>
                        <a:t>11</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10,368</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10,071</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9,787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9,514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9,253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9,002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8,760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8,529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8,306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946025"/>
                  </a:ext>
                </a:extLst>
              </a:tr>
              <a:tr h="233403">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6349490"/>
                  </a:ext>
                </a:extLst>
              </a:tr>
              <a:tr h="233403">
                <a:tc>
                  <a:txBody>
                    <a:bodyPr/>
                    <a:lstStyle/>
                    <a:p>
                      <a:pPr>
                        <a:lnSpc>
                          <a:spcPct val="115000"/>
                        </a:lnSpc>
                      </a:pPr>
                      <a:r>
                        <a:rPr lang="el-GR" sz="1200">
                          <a:effectLst/>
                        </a:rPr>
                        <a:t>12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11,255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10,908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10,575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10,258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9,954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9,663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dirty="0">
                          <a:solidFill>
                            <a:srgbClr val="00B050"/>
                          </a:solidFill>
                          <a:effectLst/>
                        </a:rPr>
                        <a:t>9,385 </a:t>
                      </a:r>
                      <a:endParaRPr lang="el-GR" sz="12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9,119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8,863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7523013"/>
                  </a:ext>
                </a:extLst>
              </a:tr>
              <a:tr h="233403">
                <a:tc>
                  <a:txBody>
                    <a:bodyPr/>
                    <a:lstStyle/>
                    <a:p>
                      <a:pPr>
                        <a:lnSpc>
                          <a:spcPct val="115000"/>
                        </a:lnSpc>
                      </a:pPr>
                      <a:r>
                        <a:rPr lang="el-GR" sz="1200">
                          <a:effectLst/>
                        </a:rPr>
                        <a:t>13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12,134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11,732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11,348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10,983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10,635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10,303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9,986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9,683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9,394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2022777"/>
                  </a:ext>
                </a:extLst>
              </a:tr>
              <a:tr h="233403">
                <a:tc>
                  <a:txBody>
                    <a:bodyPr/>
                    <a:lstStyle/>
                    <a:p>
                      <a:pPr>
                        <a:lnSpc>
                          <a:spcPct val="115000"/>
                        </a:lnSpc>
                      </a:pPr>
                      <a:r>
                        <a:rPr lang="el-GR" sz="1200">
                          <a:effectLst/>
                        </a:rPr>
                        <a:t>14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13,004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12,543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12,106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11,691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11,296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10,921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dirty="0">
                          <a:effectLst/>
                        </a:rPr>
                        <a:t>10,563 </a:t>
                      </a:r>
                      <a:endPar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10,223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9,899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6386148"/>
                  </a:ext>
                </a:extLst>
              </a:tr>
              <a:tr h="281020">
                <a:tc>
                  <a:txBody>
                    <a:bodyPr/>
                    <a:lstStyle/>
                    <a:p>
                      <a:pPr>
                        <a:lnSpc>
                          <a:spcPct val="115000"/>
                        </a:lnSpc>
                      </a:pPr>
                      <a:r>
                        <a:rPr lang="el-GR" sz="1200">
                          <a:effectLst/>
                        </a:rPr>
                        <a:t>15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13,865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13,343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12,849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12,381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11,938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11,517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dirty="0">
                          <a:solidFill>
                            <a:srgbClr val="00B050"/>
                          </a:solidFill>
                          <a:effectLst/>
                        </a:rPr>
                        <a:t>11,118</a:t>
                      </a:r>
                      <a:r>
                        <a:rPr lang="el-GR" sz="1200" dirty="0">
                          <a:effectLst/>
                        </a:rPr>
                        <a:t> </a:t>
                      </a:r>
                      <a:endPar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a:effectLst/>
                        </a:rPr>
                        <a:t>10,740 </a:t>
                      </a:r>
                      <a:endParaRPr lang="el-GR"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l-GR" sz="1200" dirty="0">
                          <a:effectLst/>
                        </a:rPr>
                        <a:t>10,380 </a:t>
                      </a:r>
                      <a:endParaRPr lang="el-GR"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2228226"/>
                  </a:ext>
                </a:extLst>
              </a:tr>
            </a:tbl>
          </a:graphicData>
        </a:graphic>
      </p:graphicFrame>
    </p:spTree>
    <p:extLst>
      <p:ext uri="{BB962C8B-B14F-4D97-AF65-F5344CB8AC3E}">
        <p14:creationId xmlns:p14="http://schemas.microsoft.com/office/powerpoint/2010/main" val="760841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DE014C-C51C-4F62-BDD8-76A36DBC95EB}"/>
              </a:ext>
            </a:extLst>
          </p:cNvPr>
          <p:cNvSpPr>
            <a:spLocks noGrp="1"/>
          </p:cNvSpPr>
          <p:nvPr>
            <p:ph type="title"/>
          </p:nvPr>
        </p:nvSpPr>
        <p:spPr>
          <a:xfrm>
            <a:off x="1971676" y="503256"/>
            <a:ext cx="8503214" cy="1077229"/>
          </a:xfrm>
        </p:spPr>
        <p:txBody>
          <a:bodyPr>
            <a:normAutofit/>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Αμοιβαία </a:t>
            </a:r>
            <a:r>
              <a:rPr kumimoji="0" lang="el-GR" sz="2900" b="0" i="0" u="none" strike="noStrike" kern="1200" cap="none" spc="0" normalizeH="0" baseline="0" noProof="0" dirty="0" err="1">
                <a:ln>
                  <a:noFill/>
                </a:ln>
                <a:solidFill>
                  <a:prstClr val="white"/>
                </a:solidFill>
                <a:effectLst/>
                <a:uLnTx/>
                <a:uFillTx/>
                <a:latin typeface="Arial" panose="020B0604020202020204"/>
                <a:ea typeface="+mj-ea"/>
                <a:cs typeface="+mj-cs"/>
              </a:rPr>
              <a:t>Αποκλ</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Επενδύσεις με Διαφορετική Διάρκεια Ζωής</a:t>
            </a:r>
            <a:endParaRPr lang="el-GR" dirty="0"/>
          </a:p>
        </p:txBody>
      </p:sp>
      <p:sp>
        <p:nvSpPr>
          <p:cNvPr id="3" name="Θέση περιεχομένου 2">
            <a:extLst>
              <a:ext uri="{FF2B5EF4-FFF2-40B4-BE49-F238E27FC236}">
                <a16:creationId xmlns:a16="http://schemas.microsoft.com/office/drawing/2014/main" id="{36966BCE-42ED-4C0D-9562-DACB4F641592}"/>
              </a:ext>
            </a:extLst>
          </p:cNvPr>
          <p:cNvSpPr>
            <a:spLocks noGrp="1"/>
          </p:cNvSpPr>
          <p:nvPr>
            <p:ph idx="1"/>
          </p:nvPr>
        </p:nvSpPr>
        <p:spPr>
          <a:xfrm>
            <a:off x="1552575" y="2052116"/>
            <a:ext cx="9017564" cy="4386784"/>
          </a:xfrm>
        </p:spPr>
        <p:txBody>
          <a:bodyPr>
            <a:noAutofit/>
          </a:bodyPr>
          <a:lstStyle/>
          <a:p>
            <a:pPr marL="0" indent="0" algn="just">
              <a:lnSpc>
                <a:spcPct val="115000"/>
              </a:lnSpc>
              <a:spcAft>
                <a:spcPts val="1000"/>
              </a:spcAft>
              <a:buNone/>
            </a:pPr>
            <a:r>
              <a:rPr lang="el-GR" sz="1800" dirty="0">
                <a:effectLst/>
                <a:latin typeface="Calibri" panose="020F0502020204030204" pitchFamily="34" charset="0"/>
                <a:ea typeface="Calibri" panose="020F0502020204030204" pitchFamily="34" charset="0"/>
                <a:cs typeface="Times New Roman" panose="02020603050405020304" pitchFamily="18" charset="0"/>
              </a:rPr>
              <a:t>Δύο επενδυτικά σχέδια με διαφορετική διάρκεια ζωής ή εντελώς ανόμοια διάρθρωση κόστους δε μπορούν εύκολα να συγκριθούν. Σε τέτοιες περιπτώσεις, μπορούμε να υπολογίσουμε το λεγόμενο ετήσιο ισοδύναμο κόστος για κάθε ένα επενδυτικό σχέδιο και να προκρίνουμε εκείνη την επένδυση με το χαμηλότερο ετήσιο ισοδύναμο κόστος. </a:t>
            </a:r>
          </a:p>
          <a:p>
            <a:pPr marL="0" indent="0" algn="just">
              <a:lnSpc>
                <a:spcPct val="115000"/>
              </a:lnSpc>
              <a:spcAft>
                <a:spcPts val="1000"/>
              </a:spcAft>
              <a:buNone/>
            </a:pPr>
            <a:r>
              <a:rPr lang="el-GR" sz="1800" dirty="0">
                <a:effectLst/>
                <a:latin typeface="Calibri" panose="020F0502020204030204" pitchFamily="34" charset="0"/>
                <a:ea typeface="Calibri" panose="020F0502020204030204" pitchFamily="34" charset="0"/>
                <a:cs typeface="Times New Roman" panose="02020603050405020304" pitchFamily="18" charset="0"/>
              </a:rPr>
              <a:t>Πολλές φορές, σε καθημερινές συναλλαγές αγνοούμε τη χρονική αξία του χρήματος. Για παράδειγμα, σε μία επένδυση κόστους €50 εκ. με ωφέλιμη διάρκεια ζωής 5 χρόνων, λέμε εσφαλμένα ότι το «ετήσιο κόστος» της επένδυσης είναι 50/ 5= €10 εκ. Το σφάλμα έχει να κάνει με το γεγονός ότι δε λαμβάνουμε υπόψη το κόστος του κεφαλαίου (δηλαδή τον παράγοντα τόκο ή αλλιώς τη χρονική αξία του χρήματος). </a:t>
            </a:r>
            <a:endParaRPr lang="el-GR" sz="1800" dirty="0"/>
          </a:p>
        </p:txBody>
      </p:sp>
    </p:spTree>
    <p:extLst>
      <p:ext uri="{BB962C8B-B14F-4D97-AF65-F5344CB8AC3E}">
        <p14:creationId xmlns:p14="http://schemas.microsoft.com/office/powerpoint/2010/main" val="2913441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559B3E-5A56-43EF-8596-6DC376D8A70B}"/>
              </a:ext>
            </a:extLst>
          </p:cNvPr>
          <p:cNvSpPr>
            <a:spLocks noGrp="1"/>
          </p:cNvSpPr>
          <p:nvPr>
            <p:ph type="title"/>
          </p:nvPr>
        </p:nvSpPr>
        <p:spPr/>
        <p:txBody>
          <a:bodyPr/>
          <a:lstStyle/>
          <a:p>
            <a:pPr algn="l"/>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Αμοιβαία </a:t>
            </a:r>
            <a:r>
              <a:rPr kumimoji="0" lang="el-GR" sz="2900" b="0" i="0" u="none" strike="noStrike" kern="1200" cap="none" spc="0" normalizeH="0" baseline="0" noProof="0" dirty="0" err="1">
                <a:ln>
                  <a:noFill/>
                </a:ln>
                <a:solidFill>
                  <a:prstClr val="white"/>
                </a:solidFill>
                <a:effectLst/>
                <a:uLnTx/>
                <a:uFillTx/>
                <a:latin typeface="Arial" panose="020B0604020202020204"/>
                <a:ea typeface="+mj-ea"/>
                <a:cs typeface="+mj-cs"/>
              </a:rPr>
              <a:t>Αποκλ</a:t>
            </a:r>
            <a:r>
              <a:rPr kumimoji="0" lang="el-GR" sz="2900" b="0" i="0" u="none" strike="noStrike" kern="1200" cap="none" spc="0" normalizeH="0" baseline="0" noProof="0" dirty="0">
                <a:ln>
                  <a:noFill/>
                </a:ln>
                <a:solidFill>
                  <a:prstClr val="white"/>
                </a:solidFill>
                <a:effectLst/>
                <a:uLnTx/>
                <a:uFillTx/>
                <a:latin typeface="Arial" panose="020B0604020202020204"/>
                <a:ea typeface="+mj-ea"/>
                <a:cs typeface="+mj-cs"/>
              </a:rPr>
              <a:t>. Επενδύσεις με Διαφορετική Διάρκεια Ζωής</a:t>
            </a:r>
            <a:endParaRPr lang="el-GR" dirty="0"/>
          </a:p>
        </p:txBody>
      </p:sp>
      <p:sp>
        <p:nvSpPr>
          <p:cNvPr id="3" name="Θέση περιεχομένου 2">
            <a:extLst>
              <a:ext uri="{FF2B5EF4-FFF2-40B4-BE49-F238E27FC236}">
                <a16:creationId xmlns:a16="http://schemas.microsoft.com/office/drawing/2014/main" id="{DDADCF73-28BF-42DC-9604-A2A6F7F91DE2}"/>
              </a:ext>
            </a:extLst>
          </p:cNvPr>
          <p:cNvSpPr>
            <a:spLocks noGrp="1"/>
          </p:cNvSpPr>
          <p:nvPr>
            <p:ph idx="1"/>
          </p:nvPr>
        </p:nvSpPr>
        <p:spPr>
          <a:xfrm>
            <a:off x="1362076" y="2052115"/>
            <a:ext cx="9439274" cy="4548709"/>
          </a:xfrm>
        </p:spPr>
        <p:txBody>
          <a:bodyPr anchor="t">
            <a:normAutofit/>
          </a:bodyPr>
          <a:lstStyle/>
          <a:p>
            <a:pPr marL="0" marR="0" lvl="0" indent="0" algn="just" defTabSz="914400" rtl="0" eaLnBrk="1" fontAlgn="auto" latinLnBrk="0" hangingPunct="1">
              <a:lnSpc>
                <a:spcPct val="115000"/>
              </a:lnSpc>
              <a:spcBef>
                <a:spcPts val="1000"/>
              </a:spcBef>
              <a:spcAft>
                <a:spcPts val="10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Αν λάβουμε υπόψη τη χρονική αξία του χρήματος, </a:t>
            </a:r>
            <a:r>
              <a:rPr kumimoji="0" lang="el-GR" sz="1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rPr>
              <a:t>το ετήσιο ισοδύναμο κόστος (</a:t>
            </a:r>
            <a:r>
              <a:rPr kumimoji="0" lang="en-US" sz="1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rPr>
              <a:t>Annual Equivalent Cost</a:t>
            </a:r>
            <a:r>
              <a:rPr kumimoji="0" lang="el-GR" sz="1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Times New Roman" panose="02020603050405020304" pitchFamily="18" charset="0"/>
              </a:rPr>
              <a:t>)</a:t>
            </a:r>
            <a:r>
              <a:rPr kumimoji="0" lang="el-GR" sz="180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 είναι στην ουσία ο όρος της ράντας, διάρκειας 5 ετών, της οποίας η παρούσα αξία είναι ίση με €50 εκ. Σημαντικό ρόλο παίζει φυσικά το προεξοφλητικό επιτόκιο (κόστος του κεφαλαίου) με το οποίο θα υπολογιστεί ο όρος της ράντας.</a:t>
            </a:r>
          </a:p>
          <a:p>
            <a:pPr marL="0" indent="0" algn="just">
              <a:lnSpc>
                <a:spcPct val="115000"/>
              </a:lnSpc>
              <a:spcAft>
                <a:spcPts val="1000"/>
              </a:spcAft>
              <a:buNone/>
            </a:pPr>
            <a:r>
              <a:rPr lang="el-GR" sz="1800" dirty="0">
                <a:effectLst/>
                <a:latin typeface="Calibri" panose="020F0502020204030204" pitchFamily="34" charset="0"/>
                <a:ea typeface="Calibri" panose="020F0502020204030204" pitchFamily="34" charset="0"/>
                <a:cs typeface="Times New Roman" panose="02020603050405020304" pitchFamily="18" charset="0"/>
              </a:rPr>
              <a:t>Αν υποθέσουμε 5% επιτόκιο προεξόφλησης, βλέπουμε ότι τελικά το ετήσιο κόστος είναι μεγαλύτερο από τα €10 εκ. που είχαμε αρχικά υπολογίσει. (4,32 από Πίνακα τελευταίας διαφάν</a:t>
            </a:r>
            <a:r>
              <a:rPr lang="el-GR" sz="1800" dirty="0">
                <a:latin typeface="Calibri" panose="020F0502020204030204" pitchFamily="34" charset="0"/>
                <a:ea typeface="Calibri" panose="020F0502020204030204" pitchFamily="34" charset="0"/>
                <a:cs typeface="Times New Roman" panose="02020603050405020304" pitchFamily="18" charset="0"/>
              </a:rPr>
              <a:t>ειας, κίτρινη επισήμανση</a:t>
            </a:r>
            <a:r>
              <a:rPr lang="el-GR" sz="18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15000"/>
              </a:lnSpc>
              <a:spcAft>
                <a:spcPts val="1000"/>
              </a:spcAft>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sz="1800" dirty="0"/>
          </a:p>
        </p:txBody>
      </p:sp>
      <p:pic>
        <p:nvPicPr>
          <p:cNvPr id="5" name="Εικόνα 4">
            <a:extLst>
              <a:ext uri="{FF2B5EF4-FFF2-40B4-BE49-F238E27FC236}">
                <a16:creationId xmlns:a16="http://schemas.microsoft.com/office/drawing/2014/main" id="{06A16B76-25DF-47E1-9E31-F188EB45FAE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21861" y="4859336"/>
            <a:ext cx="8054269" cy="671196"/>
          </a:xfrm>
          <a:prstGeom prst="rect">
            <a:avLst/>
          </a:prstGeom>
          <a:noFill/>
          <a:ln>
            <a:noFill/>
          </a:ln>
        </p:spPr>
      </p:pic>
      <p:pic>
        <p:nvPicPr>
          <p:cNvPr id="6" name="Εικόνα 5">
            <a:extLst>
              <a:ext uri="{FF2B5EF4-FFF2-40B4-BE49-F238E27FC236}">
                <a16:creationId xmlns:a16="http://schemas.microsoft.com/office/drawing/2014/main" id="{B7B9E667-B92D-46CA-9EB9-5E8667F60B2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509520" y="5435282"/>
            <a:ext cx="6756400" cy="1016318"/>
          </a:xfrm>
          <a:prstGeom prst="rect">
            <a:avLst/>
          </a:prstGeom>
          <a:noFill/>
          <a:ln>
            <a:noFill/>
          </a:ln>
        </p:spPr>
      </p:pic>
    </p:spTree>
    <p:extLst>
      <p:ext uri="{BB962C8B-B14F-4D97-AF65-F5344CB8AC3E}">
        <p14:creationId xmlns:p14="http://schemas.microsoft.com/office/powerpoint/2010/main" val="2584760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EF609C-499C-48AD-B446-E3BAADF19972}"/>
              </a:ext>
            </a:extLst>
          </p:cNvPr>
          <p:cNvSpPr>
            <a:spLocks noGrp="1"/>
          </p:cNvSpPr>
          <p:nvPr>
            <p:ph type="title"/>
          </p:nvPr>
        </p:nvSpPr>
        <p:spPr/>
        <p:txBody>
          <a:bodyPr/>
          <a:lstStyle/>
          <a:p>
            <a:pPr algn="l"/>
            <a:r>
              <a:rPr lang="el-GR" dirty="0"/>
              <a:t>Κατασκευή ή Αγορά;</a:t>
            </a:r>
          </a:p>
        </p:txBody>
      </p:sp>
      <p:sp>
        <p:nvSpPr>
          <p:cNvPr id="3" name="Θέση περιεχομένου 2">
            <a:extLst>
              <a:ext uri="{FF2B5EF4-FFF2-40B4-BE49-F238E27FC236}">
                <a16:creationId xmlns:a16="http://schemas.microsoft.com/office/drawing/2014/main" id="{773B8BC1-875C-4790-85FB-87A0280E5556}"/>
              </a:ext>
            </a:extLst>
          </p:cNvPr>
          <p:cNvSpPr>
            <a:spLocks noGrp="1"/>
          </p:cNvSpPr>
          <p:nvPr>
            <p:ph idx="1"/>
          </p:nvPr>
        </p:nvSpPr>
        <p:spPr>
          <a:xfrm>
            <a:off x="1619250" y="2052116"/>
            <a:ext cx="8950889" cy="3997828"/>
          </a:xfrm>
        </p:spPr>
        <p:txBody>
          <a:bodyPr/>
          <a:lstStyle/>
          <a:p>
            <a:pPr marL="0" indent="0" algn="just">
              <a:buNone/>
            </a:pPr>
            <a:r>
              <a:rPr lang="el-GR" dirty="0"/>
              <a:t>Ένα σημαντικό ζήτημα για μία επιχείρηση, είναι αν θα πρέπει να αγοράζει έτοιμο κάποιο εξάρτημα που χρειάζεται για την παραγωγή κάποιου προϊόντος της ή θα πρέπει να αγοράσει κάποιο μηχάνημα και να το κατασκευάζει η ίδια. Στο ακόλουθο παράδειγμα, θα δείξουμε με ποιο τρόπο αντιμετωπίζουμε μία τέτοια περίπτωση. </a:t>
            </a:r>
          </a:p>
        </p:txBody>
      </p:sp>
    </p:spTree>
    <p:extLst>
      <p:ext uri="{BB962C8B-B14F-4D97-AF65-F5344CB8AC3E}">
        <p14:creationId xmlns:p14="http://schemas.microsoft.com/office/powerpoint/2010/main" val="723575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4FAC9F-7CFB-4A4E-8C8E-B37A77DF382C}"/>
              </a:ext>
            </a:extLst>
          </p:cNvPr>
          <p:cNvSpPr>
            <a:spLocks noGrp="1"/>
          </p:cNvSpPr>
          <p:nvPr>
            <p:ph type="title"/>
          </p:nvPr>
        </p:nvSpPr>
        <p:spPr/>
        <p:txBody>
          <a:bodyPr/>
          <a:lstStyle/>
          <a:p>
            <a:pPr algn="l"/>
            <a:r>
              <a:rPr lang="el-GR" dirty="0"/>
              <a:t>Κατασκευή ή Αγορά;</a:t>
            </a:r>
          </a:p>
        </p:txBody>
      </p:sp>
      <p:sp>
        <p:nvSpPr>
          <p:cNvPr id="3" name="Θέση περιεχομένου 2">
            <a:extLst>
              <a:ext uri="{FF2B5EF4-FFF2-40B4-BE49-F238E27FC236}">
                <a16:creationId xmlns:a16="http://schemas.microsoft.com/office/drawing/2014/main" id="{C2CFC9ED-BB98-41F4-9381-A06D4CF63156}"/>
              </a:ext>
            </a:extLst>
          </p:cNvPr>
          <p:cNvSpPr>
            <a:spLocks noGrp="1"/>
          </p:cNvSpPr>
          <p:nvPr>
            <p:ph idx="1"/>
          </p:nvPr>
        </p:nvSpPr>
        <p:spPr>
          <a:xfrm>
            <a:off x="1571625" y="2052116"/>
            <a:ext cx="8998514" cy="3997828"/>
          </a:xfrm>
        </p:spPr>
        <p:txBody>
          <a:bodyPr/>
          <a:lstStyle/>
          <a:p>
            <a:pPr marL="0" indent="0" algn="just">
              <a:buNone/>
            </a:pPr>
            <a:r>
              <a:rPr lang="el-GR" dirty="0"/>
              <a:t>Έστω μία εταιρεία που σκέφτεται αν θα αγοράζει το σύστημα αναρτήσεως της καρέκλας την οποία κατασκευάζει, ή θα πρέπει να αγοράσει ένα μηχάνημα που θα κατασκευάζει αυτό το σύστημα αναρτήσεως. Το μηχάνημα αυτό κοστίζει €150.000, έχει διάρκεια ζωής 5 χρόνια και το κόστος κατασκευής του συστήματος αναρτήσεως στην περίπτωση αγοράς μηχανήματος με εργατικά και πρώτες ύλες φαίνεται στον ακόλουθο πίνακα. Στην περίπτωση που το αγοράζει έτοιμο, το ετήσιο κόστος για τα 10.000 τεμάχια που χρειάζεται το χρόνο είναι €40.000. </a:t>
            </a:r>
          </a:p>
        </p:txBody>
      </p:sp>
    </p:spTree>
    <p:extLst>
      <p:ext uri="{BB962C8B-B14F-4D97-AF65-F5344CB8AC3E}">
        <p14:creationId xmlns:p14="http://schemas.microsoft.com/office/powerpoint/2010/main" val="781455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BFF9A5-32B4-4C02-990D-4CEAE214B32E}"/>
              </a:ext>
            </a:extLst>
          </p:cNvPr>
          <p:cNvSpPr>
            <a:spLocks noGrp="1"/>
          </p:cNvSpPr>
          <p:nvPr>
            <p:ph type="title"/>
          </p:nvPr>
        </p:nvSpPr>
        <p:spPr/>
        <p:txBody>
          <a:bodyPr/>
          <a:lstStyle/>
          <a:p>
            <a:pPr algn="l"/>
            <a:r>
              <a:rPr lang="el-GR" dirty="0"/>
              <a:t>Κατασκευή ή Αγορά;</a:t>
            </a:r>
          </a:p>
        </p:txBody>
      </p:sp>
      <p:graphicFrame>
        <p:nvGraphicFramePr>
          <p:cNvPr id="4" name="Θέση περιεχομένου 3">
            <a:extLst>
              <a:ext uri="{FF2B5EF4-FFF2-40B4-BE49-F238E27FC236}">
                <a16:creationId xmlns:a16="http://schemas.microsoft.com/office/drawing/2014/main" id="{882E5D0E-1EA9-4404-A658-EBE77037AACD}"/>
              </a:ext>
            </a:extLst>
          </p:cNvPr>
          <p:cNvGraphicFramePr>
            <a:graphicFrameLocks noGrp="1"/>
          </p:cNvGraphicFramePr>
          <p:nvPr>
            <p:ph idx="1"/>
            <p:extLst>
              <p:ext uri="{D42A27DB-BD31-4B8C-83A1-F6EECF244321}">
                <p14:modId xmlns:p14="http://schemas.microsoft.com/office/powerpoint/2010/main" val="2767916850"/>
              </p:ext>
            </p:extLst>
          </p:nvPr>
        </p:nvGraphicFramePr>
        <p:xfrm>
          <a:off x="5029200" y="1457324"/>
          <a:ext cx="4876801" cy="3171824"/>
        </p:xfrm>
        <a:graphic>
          <a:graphicData uri="http://schemas.openxmlformats.org/drawingml/2006/table">
            <a:tbl>
              <a:tblPr>
                <a:tableStyleId>{5C22544A-7EE6-4342-B048-85BDC9FD1C3A}</a:tableStyleId>
              </a:tblPr>
              <a:tblGrid>
                <a:gridCol w="1761753">
                  <a:extLst>
                    <a:ext uri="{9D8B030D-6E8A-4147-A177-3AD203B41FA5}">
                      <a16:colId xmlns:a16="http://schemas.microsoft.com/office/drawing/2014/main" val="4279265712"/>
                    </a:ext>
                  </a:extLst>
                </a:gridCol>
                <a:gridCol w="468619">
                  <a:extLst>
                    <a:ext uri="{9D8B030D-6E8A-4147-A177-3AD203B41FA5}">
                      <a16:colId xmlns:a16="http://schemas.microsoft.com/office/drawing/2014/main" val="2385176494"/>
                    </a:ext>
                  </a:extLst>
                </a:gridCol>
                <a:gridCol w="883591">
                  <a:extLst>
                    <a:ext uri="{9D8B030D-6E8A-4147-A177-3AD203B41FA5}">
                      <a16:colId xmlns:a16="http://schemas.microsoft.com/office/drawing/2014/main" val="49897740"/>
                    </a:ext>
                  </a:extLst>
                </a:gridCol>
                <a:gridCol w="1762838">
                  <a:extLst>
                    <a:ext uri="{9D8B030D-6E8A-4147-A177-3AD203B41FA5}">
                      <a16:colId xmlns:a16="http://schemas.microsoft.com/office/drawing/2014/main" val="3750297444"/>
                    </a:ext>
                  </a:extLst>
                </a:gridCol>
              </a:tblGrid>
              <a:tr h="284778">
                <a:tc gridSpan="2">
                  <a:txBody>
                    <a:bodyPr/>
                    <a:lstStyle/>
                    <a:p>
                      <a:pPr>
                        <a:lnSpc>
                          <a:spcPct val="115000"/>
                        </a:lnSpc>
                        <a:spcAft>
                          <a:spcPts val="1000"/>
                        </a:spcAft>
                      </a:pPr>
                      <a:r>
                        <a:rPr lang="el-GR" sz="1000">
                          <a:effectLst/>
                        </a:rPr>
                        <a:t>Κόστος/ μον.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gridSpan="2">
                  <a:txBody>
                    <a:bodyPr/>
                    <a:lstStyle/>
                    <a:p>
                      <a:pPr>
                        <a:lnSpc>
                          <a:spcPct val="115000"/>
                        </a:lnSpc>
                        <a:spcAft>
                          <a:spcPts val="1000"/>
                        </a:spcAft>
                      </a:pPr>
                      <a:r>
                        <a:rPr lang="el-GR" sz="1000" dirty="0">
                          <a:effectLst/>
                        </a:rPr>
                        <a:t>Κόστος/ έτος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extLst>
                  <a:ext uri="{0D108BD9-81ED-4DB2-BD59-A6C34878D82A}">
                    <a16:rowId xmlns:a16="http://schemas.microsoft.com/office/drawing/2014/main" val="2944661590"/>
                  </a:ext>
                </a:extLst>
              </a:tr>
              <a:tr h="284778">
                <a:tc gridSpan="2">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gridSpan="2">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extLst>
                  <a:ext uri="{0D108BD9-81ED-4DB2-BD59-A6C34878D82A}">
                    <a16:rowId xmlns:a16="http://schemas.microsoft.com/office/drawing/2014/main" val="577862440"/>
                  </a:ext>
                </a:extLst>
              </a:tr>
              <a:tr h="589189">
                <a:tc>
                  <a:txBody>
                    <a:bodyPr/>
                    <a:lstStyle/>
                    <a:p>
                      <a:pPr>
                        <a:lnSpc>
                          <a:spcPct val="115000"/>
                        </a:lnSpc>
                        <a:spcAft>
                          <a:spcPts val="1000"/>
                        </a:spcAft>
                      </a:pPr>
                      <a:r>
                        <a:rPr lang="el-GR" sz="1000">
                          <a:effectLst/>
                        </a:rPr>
                        <a:t>Κόστος Κατασκευής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4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40.000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3983848"/>
                  </a:ext>
                </a:extLst>
              </a:tr>
              <a:tr h="589189">
                <a:tc>
                  <a:txBody>
                    <a:bodyPr/>
                    <a:lstStyle/>
                    <a:p>
                      <a:pPr>
                        <a:lnSpc>
                          <a:spcPct val="115000"/>
                        </a:lnSpc>
                        <a:spcAft>
                          <a:spcPts val="1000"/>
                        </a:spcAft>
                      </a:pPr>
                      <a:r>
                        <a:rPr lang="el-GR" sz="1000">
                          <a:effectLst/>
                        </a:rPr>
                        <a:t>Εργατικά &amp; Πρώτες Ύλες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1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10.000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7432359"/>
                  </a:ext>
                </a:extLst>
              </a:tr>
              <a:tr h="284778">
                <a:tc>
                  <a:txBody>
                    <a:bodyPr/>
                    <a:lstStyle/>
                    <a:p>
                      <a:pPr>
                        <a:lnSpc>
                          <a:spcPct val="115000"/>
                        </a:lnSpc>
                        <a:spcAft>
                          <a:spcPts val="1000"/>
                        </a:spcAft>
                      </a:pPr>
                      <a:r>
                        <a:rPr lang="el-GR" sz="10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7059791"/>
                  </a:ext>
                </a:extLst>
              </a:tr>
              <a:tr h="284778">
                <a:tc>
                  <a:txBody>
                    <a:bodyPr/>
                    <a:lstStyle/>
                    <a:p>
                      <a:pPr>
                        <a:lnSpc>
                          <a:spcPct val="115000"/>
                        </a:lnSpc>
                        <a:spcAft>
                          <a:spcPts val="1000"/>
                        </a:spcAft>
                      </a:pPr>
                      <a:r>
                        <a:rPr lang="el-GR" sz="1000">
                          <a:effectLst/>
                        </a:rPr>
                        <a:t>Αποσβέσεις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3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30.000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7724896"/>
                  </a:ext>
                </a:extLst>
              </a:tr>
              <a:tr h="284778">
                <a:tc>
                  <a:txBody>
                    <a:bodyPr/>
                    <a:lstStyle/>
                    <a:p>
                      <a:pPr>
                        <a:lnSpc>
                          <a:spcPct val="115000"/>
                        </a:lnSpc>
                        <a:spcAft>
                          <a:spcPts val="1000"/>
                        </a:spcAft>
                      </a:pPr>
                      <a:r>
                        <a:rPr lang="el-GR" sz="1000">
                          <a:effectLst/>
                        </a:rPr>
                        <a:t>Κόστος Αγοράς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4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40.000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0903525"/>
                  </a:ext>
                </a:extLst>
              </a:tr>
              <a:tr h="284778">
                <a:tc>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l-GR"/>
                    </a:p>
                  </a:txBody>
                  <a:tcPr/>
                </a:tc>
                <a:tc>
                  <a:txBody>
                    <a:bodyPr/>
                    <a:lstStyle/>
                    <a:p>
                      <a:pPr>
                        <a:lnSpc>
                          <a:spcPct val="115000"/>
                        </a:lnSpc>
                        <a:spcAft>
                          <a:spcPts val="1000"/>
                        </a:spcAft>
                      </a:pPr>
                      <a:r>
                        <a:rPr lang="el-GR" sz="10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7272352"/>
                  </a:ext>
                </a:extLst>
              </a:tr>
              <a:tr h="284778">
                <a:tc>
                  <a:txBody>
                    <a:bodyPr/>
                    <a:lstStyle/>
                    <a:p>
                      <a:pPr>
                        <a:lnSpc>
                          <a:spcPct val="115000"/>
                        </a:lnSpc>
                        <a:spcAft>
                          <a:spcPts val="1000"/>
                        </a:spcAft>
                      </a:pPr>
                      <a:r>
                        <a:rPr lang="el-GR" sz="1000">
                          <a:effectLst/>
                        </a:rPr>
                        <a:t>Απαιτούμενα κομμάτια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r>
                        <a:rPr lang="el-GR" sz="1000" dirty="0">
                          <a:effectLst/>
                        </a:rPr>
                        <a:t>10.000 </a:t>
                      </a:r>
                      <a:endParaRPr lang="el-GR" dirty="0"/>
                    </a:p>
                  </a:txBody>
                  <a:tcPr marL="68580" marR="68580" marT="0" marB="0"/>
                </a:tc>
                <a:tc hMerge="1">
                  <a:txBody>
                    <a:bodyPr/>
                    <a:lstStyle/>
                    <a:p>
                      <a:pPr algn="l">
                        <a:lnSpc>
                          <a:spcPct val="115000"/>
                        </a:lnSpc>
                        <a:spcAft>
                          <a:spcPts val="1000"/>
                        </a:spcAft>
                      </a:pPr>
                      <a:r>
                        <a:rPr lang="el-GR" sz="1000" dirty="0">
                          <a:effectLst/>
                        </a:rPr>
                        <a:t>10.000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l-GR" sz="1000" dirty="0">
                          <a:effectLst/>
                        </a:rPr>
                        <a:t> </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3079402"/>
                  </a:ext>
                </a:extLst>
              </a:tr>
            </a:tbl>
          </a:graphicData>
        </a:graphic>
      </p:graphicFrame>
      <p:sp>
        <p:nvSpPr>
          <p:cNvPr id="6" name="TextBox 5">
            <a:extLst>
              <a:ext uri="{FF2B5EF4-FFF2-40B4-BE49-F238E27FC236}">
                <a16:creationId xmlns:a16="http://schemas.microsoft.com/office/drawing/2014/main" id="{4853DC25-EF02-4B15-9E09-E9CE48F4A693}"/>
              </a:ext>
            </a:extLst>
          </p:cNvPr>
          <p:cNvSpPr txBox="1"/>
          <p:nvPr/>
        </p:nvSpPr>
        <p:spPr>
          <a:xfrm>
            <a:off x="1704974" y="1737496"/>
            <a:ext cx="2543175" cy="3259097"/>
          </a:xfrm>
          <a:prstGeom prst="rect">
            <a:avLst/>
          </a:prstGeom>
          <a:noFill/>
        </p:spPr>
        <p:txBody>
          <a:bodyPr wrap="square">
            <a:spAutoFit/>
          </a:bodyPr>
          <a:lstStyle/>
          <a:p>
            <a:pPr algn="just">
              <a:lnSpc>
                <a:spcPct val="115000"/>
              </a:lnSpc>
              <a:spcAft>
                <a:spcPts val="10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Βλέποντας τα ετήσια κόστη με την αγορά του μηχανήματος, συμπεραίνουμε πως είναι ίδια με το κόστος αγοράς έτοιμων ανταλλακτικών. Δηλαδή 30.000 αποσβέσεις + 10.000 εργατικά και πρώτες ύλες = 40.000.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3146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D658EA-2118-4295-9586-5FC50030CD90}"/>
              </a:ext>
            </a:extLst>
          </p:cNvPr>
          <p:cNvSpPr>
            <a:spLocks noGrp="1"/>
          </p:cNvSpPr>
          <p:nvPr>
            <p:ph type="title"/>
          </p:nvPr>
        </p:nvSpPr>
        <p:spPr/>
        <p:txBody>
          <a:bodyPr/>
          <a:lstStyle/>
          <a:p>
            <a:pPr algn="l"/>
            <a:r>
              <a:rPr lang="el-GR" dirty="0"/>
              <a:t>Κατασκευή ή Αγορά;</a:t>
            </a:r>
          </a:p>
        </p:txBody>
      </p:sp>
      <p:graphicFrame>
        <p:nvGraphicFramePr>
          <p:cNvPr id="5" name="Θέση περιεχομένου 4">
            <a:extLst>
              <a:ext uri="{FF2B5EF4-FFF2-40B4-BE49-F238E27FC236}">
                <a16:creationId xmlns:a16="http://schemas.microsoft.com/office/drawing/2014/main" id="{A5B06D9F-507A-4870-8249-224FB2FC49B7}"/>
              </a:ext>
            </a:extLst>
          </p:cNvPr>
          <p:cNvGraphicFramePr>
            <a:graphicFrameLocks noGrp="1"/>
          </p:cNvGraphicFramePr>
          <p:nvPr>
            <p:ph idx="1"/>
            <p:extLst>
              <p:ext uri="{D42A27DB-BD31-4B8C-83A1-F6EECF244321}">
                <p14:modId xmlns:p14="http://schemas.microsoft.com/office/powerpoint/2010/main" val="3351982781"/>
              </p:ext>
            </p:extLst>
          </p:nvPr>
        </p:nvGraphicFramePr>
        <p:xfrm>
          <a:off x="3497633" y="1527868"/>
          <a:ext cx="7741236" cy="4522076"/>
        </p:xfrm>
        <a:graphic>
          <a:graphicData uri="http://schemas.openxmlformats.org/drawingml/2006/table">
            <a:tbl>
              <a:tblPr>
                <a:tableStyleId>{5C22544A-7EE6-4342-B048-85BDC9FD1C3A}</a:tableStyleId>
              </a:tblPr>
              <a:tblGrid>
                <a:gridCol w="1769630">
                  <a:extLst>
                    <a:ext uri="{9D8B030D-6E8A-4147-A177-3AD203B41FA5}">
                      <a16:colId xmlns:a16="http://schemas.microsoft.com/office/drawing/2014/main" val="1641890298"/>
                    </a:ext>
                  </a:extLst>
                </a:gridCol>
                <a:gridCol w="207041">
                  <a:extLst>
                    <a:ext uri="{9D8B030D-6E8A-4147-A177-3AD203B41FA5}">
                      <a16:colId xmlns:a16="http://schemas.microsoft.com/office/drawing/2014/main" val="1780183689"/>
                    </a:ext>
                  </a:extLst>
                </a:gridCol>
                <a:gridCol w="207041">
                  <a:extLst>
                    <a:ext uri="{9D8B030D-6E8A-4147-A177-3AD203B41FA5}">
                      <a16:colId xmlns:a16="http://schemas.microsoft.com/office/drawing/2014/main" val="1491732238"/>
                    </a:ext>
                  </a:extLst>
                </a:gridCol>
                <a:gridCol w="803678">
                  <a:extLst>
                    <a:ext uri="{9D8B030D-6E8A-4147-A177-3AD203B41FA5}">
                      <a16:colId xmlns:a16="http://schemas.microsoft.com/office/drawing/2014/main" val="1494345170"/>
                    </a:ext>
                  </a:extLst>
                </a:gridCol>
                <a:gridCol w="336207">
                  <a:extLst>
                    <a:ext uri="{9D8B030D-6E8A-4147-A177-3AD203B41FA5}">
                      <a16:colId xmlns:a16="http://schemas.microsoft.com/office/drawing/2014/main" val="2540057806"/>
                    </a:ext>
                  </a:extLst>
                </a:gridCol>
                <a:gridCol w="207041">
                  <a:extLst>
                    <a:ext uri="{9D8B030D-6E8A-4147-A177-3AD203B41FA5}">
                      <a16:colId xmlns:a16="http://schemas.microsoft.com/office/drawing/2014/main" val="4257988337"/>
                    </a:ext>
                  </a:extLst>
                </a:gridCol>
                <a:gridCol w="380274">
                  <a:extLst>
                    <a:ext uri="{9D8B030D-6E8A-4147-A177-3AD203B41FA5}">
                      <a16:colId xmlns:a16="http://schemas.microsoft.com/office/drawing/2014/main" val="4286536452"/>
                    </a:ext>
                  </a:extLst>
                </a:gridCol>
                <a:gridCol w="162974">
                  <a:extLst>
                    <a:ext uri="{9D8B030D-6E8A-4147-A177-3AD203B41FA5}">
                      <a16:colId xmlns:a16="http://schemas.microsoft.com/office/drawing/2014/main" val="564070451"/>
                    </a:ext>
                  </a:extLst>
                </a:gridCol>
                <a:gridCol w="642260">
                  <a:extLst>
                    <a:ext uri="{9D8B030D-6E8A-4147-A177-3AD203B41FA5}">
                      <a16:colId xmlns:a16="http://schemas.microsoft.com/office/drawing/2014/main" val="1984009767"/>
                    </a:ext>
                  </a:extLst>
                </a:gridCol>
                <a:gridCol w="336207">
                  <a:extLst>
                    <a:ext uri="{9D8B030D-6E8A-4147-A177-3AD203B41FA5}">
                      <a16:colId xmlns:a16="http://schemas.microsoft.com/office/drawing/2014/main" val="2824716670"/>
                    </a:ext>
                  </a:extLst>
                </a:gridCol>
                <a:gridCol w="414082">
                  <a:extLst>
                    <a:ext uri="{9D8B030D-6E8A-4147-A177-3AD203B41FA5}">
                      <a16:colId xmlns:a16="http://schemas.microsoft.com/office/drawing/2014/main" val="1641729601"/>
                    </a:ext>
                  </a:extLst>
                </a:gridCol>
                <a:gridCol w="207041">
                  <a:extLst>
                    <a:ext uri="{9D8B030D-6E8A-4147-A177-3AD203B41FA5}">
                      <a16:colId xmlns:a16="http://schemas.microsoft.com/office/drawing/2014/main" val="1554688025"/>
                    </a:ext>
                  </a:extLst>
                </a:gridCol>
                <a:gridCol w="716564">
                  <a:extLst>
                    <a:ext uri="{9D8B030D-6E8A-4147-A177-3AD203B41FA5}">
                      <a16:colId xmlns:a16="http://schemas.microsoft.com/office/drawing/2014/main" val="3009092475"/>
                    </a:ext>
                  </a:extLst>
                </a:gridCol>
                <a:gridCol w="336207">
                  <a:extLst>
                    <a:ext uri="{9D8B030D-6E8A-4147-A177-3AD203B41FA5}">
                      <a16:colId xmlns:a16="http://schemas.microsoft.com/office/drawing/2014/main" val="842651961"/>
                    </a:ext>
                  </a:extLst>
                </a:gridCol>
                <a:gridCol w="807948">
                  <a:extLst>
                    <a:ext uri="{9D8B030D-6E8A-4147-A177-3AD203B41FA5}">
                      <a16:colId xmlns:a16="http://schemas.microsoft.com/office/drawing/2014/main" val="2088392225"/>
                    </a:ext>
                  </a:extLst>
                </a:gridCol>
                <a:gridCol w="207041">
                  <a:extLst>
                    <a:ext uri="{9D8B030D-6E8A-4147-A177-3AD203B41FA5}">
                      <a16:colId xmlns:a16="http://schemas.microsoft.com/office/drawing/2014/main" val="1354490964"/>
                    </a:ext>
                  </a:extLst>
                </a:gridCol>
              </a:tblGrid>
              <a:tr h="100842">
                <a:tc gridSpan="6">
                  <a:txBody>
                    <a:bodyPr/>
                    <a:lstStyle/>
                    <a:p>
                      <a:pPr>
                        <a:lnSpc>
                          <a:spcPct val="115000"/>
                        </a:lnSpc>
                        <a:spcAft>
                          <a:spcPts val="1000"/>
                        </a:spcAft>
                      </a:pPr>
                      <a:r>
                        <a:rPr lang="el-GR" sz="1200">
                          <a:effectLst/>
                        </a:rPr>
                        <a:t>r=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10">
                  <a:txBody>
                    <a:bodyPr/>
                    <a:lstStyle/>
                    <a:p>
                      <a:pPr>
                        <a:lnSpc>
                          <a:spcPct val="115000"/>
                        </a:lnSpc>
                        <a:spcAft>
                          <a:spcPts val="1000"/>
                        </a:spcAft>
                      </a:pPr>
                      <a:r>
                        <a:rPr lang="el-GR" sz="1200">
                          <a:effectLst/>
                        </a:rPr>
                        <a:t>0,05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849259251"/>
                  </a:ext>
                </a:extLst>
              </a:tr>
              <a:tr h="208511">
                <a:tc gridSpan="2">
                  <a:txBody>
                    <a:bodyPr/>
                    <a:lstStyle/>
                    <a:p>
                      <a:pPr>
                        <a:lnSpc>
                          <a:spcPct val="115000"/>
                        </a:lnSpc>
                        <a:spcAft>
                          <a:spcPts val="1000"/>
                        </a:spcAft>
                      </a:pPr>
                      <a:r>
                        <a:rPr lang="el-GR" sz="1200">
                          <a:effectLst/>
                        </a:rPr>
                        <a:t>Έτη </a:t>
                      </a:r>
                      <a:r>
                        <a:rPr lang="en-US"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2">
                  <a:txBody>
                    <a:bodyPr/>
                    <a:lstStyle/>
                    <a:p>
                      <a:pPr>
                        <a:lnSpc>
                          <a:spcPct val="115000"/>
                        </a:lnSpc>
                        <a:spcAft>
                          <a:spcPts val="1000"/>
                        </a:spcAft>
                      </a:pPr>
                      <a:r>
                        <a:rPr lang="en-US" sz="1200">
                          <a:effectLst/>
                        </a:rPr>
                        <a:t>     </a:t>
                      </a:r>
                      <a:r>
                        <a:rPr lang="el-GR" sz="1200">
                          <a:effectLst/>
                        </a:rPr>
                        <a:t>0 </a:t>
                      </a:r>
                      <a:r>
                        <a:rPr lang="en-US"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3">
                  <a:txBody>
                    <a:bodyPr/>
                    <a:lstStyle/>
                    <a:p>
                      <a:pPr>
                        <a:lnSpc>
                          <a:spcPct val="115000"/>
                        </a:lnSpc>
                        <a:spcAft>
                          <a:spcPts val="1000"/>
                        </a:spcAft>
                      </a:pPr>
                      <a:r>
                        <a:rPr lang="en-US" sz="1200" dirty="0">
                          <a:effectLst/>
                        </a:rPr>
                        <a:t>     </a:t>
                      </a:r>
                      <a:r>
                        <a:rPr lang="el-GR" sz="1200" dirty="0">
                          <a:effectLst/>
                        </a:rPr>
                        <a:t>     </a:t>
                      </a:r>
                      <a:r>
                        <a:rPr lang="en-US" sz="1200" dirty="0">
                          <a:effectLst/>
                        </a:rPr>
                        <a:t> 1</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gridSpan="2">
                  <a:txBody>
                    <a:bodyPr/>
                    <a:lstStyle/>
                    <a:p>
                      <a:pPr>
                        <a:lnSpc>
                          <a:spcPct val="115000"/>
                        </a:lnSpc>
                        <a:spcAft>
                          <a:spcPts val="1000"/>
                        </a:spcAft>
                      </a:pPr>
                      <a:r>
                        <a:rPr lang="en-US" sz="1200" dirty="0">
                          <a:effectLst/>
                        </a:rPr>
                        <a:t>    </a:t>
                      </a:r>
                      <a:r>
                        <a:rPr lang="el-GR" sz="1200" dirty="0">
                          <a:effectLst/>
                        </a:rPr>
                        <a:t>   </a:t>
                      </a:r>
                      <a:r>
                        <a:rPr lang="en-US" sz="1200" dirty="0">
                          <a:effectLst/>
                        </a:rPr>
                        <a:t>  2</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2">
                  <a:txBody>
                    <a:bodyPr/>
                    <a:lstStyle/>
                    <a:p>
                      <a:pPr>
                        <a:lnSpc>
                          <a:spcPct val="115000"/>
                        </a:lnSpc>
                        <a:spcAft>
                          <a:spcPts val="1000"/>
                        </a:spcAft>
                      </a:pPr>
                      <a:r>
                        <a:rPr lang="en-US" sz="1200" dirty="0">
                          <a:effectLst/>
                        </a:rPr>
                        <a:t>     </a:t>
                      </a:r>
                      <a:r>
                        <a:rPr lang="el-GR" sz="1200" dirty="0">
                          <a:effectLst/>
                        </a:rPr>
                        <a:t> </a:t>
                      </a:r>
                      <a:r>
                        <a:rPr lang="en-US" sz="1200" dirty="0">
                          <a:effectLst/>
                        </a:rPr>
                        <a:t>  </a:t>
                      </a:r>
                      <a:r>
                        <a:rPr lang="el-GR" sz="1200" dirty="0">
                          <a:effectLst/>
                        </a:rPr>
                        <a:t>    3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2">
                  <a:txBody>
                    <a:bodyPr/>
                    <a:lstStyle/>
                    <a:p>
                      <a:r>
                        <a:rPr lang="en-US" sz="1200" dirty="0">
                          <a:effectLst/>
                        </a:rPr>
                        <a:t>         </a:t>
                      </a:r>
                      <a:r>
                        <a:rPr lang="el-GR" sz="1200" dirty="0">
                          <a:effectLst/>
                        </a:rPr>
                        <a:t>4 </a:t>
                      </a:r>
                      <a:endParaRPr lang="el-GR" dirty="0"/>
                    </a:p>
                  </a:txBody>
                  <a:tcPr marL="42131" marR="42131" marT="0" marB="0"/>
                </a:tc>
                <a:tc hMerge="1">
                  <a:txBody>
                    <a:bodyPr/>
                    <a:lstStyle/>
                    <a:p>
                      <a:endParaRPr lang="el-GR"/>
                    </a:p>
                  </a:txBody>
                  <a:tcPr/>
                </a:tc>
                <a:tc gridSpan="3">
                  <a:txBody>
                    <a:bodyPr/>
                    <a:lstStyle/>
                    <a:p>
                      <a:pPr>
                        <a:lnSpc>
                          <a:spcPct val="115000"/>
                        </a:lnSpc>
                        <a:spcAft>
                          <a:spcPts val="1000"/>
                        </a:spcAft>
                      </a:pPr>
                      <a:r>
                        <a:rPr lang="en-US" sz="1200" dirty="0">
                          <a:effectLst/>
                        </a:rPr>
                        <a:t>          </a:t>
                      </a:r>
                      <a:r>
                        <a:rPr lang="el-GR" sz="1200" dirty="0">
                          <a:effectLst/>
                        </a:rPr>
                        <a:t> </a:t>
                      </a:r>
                      <a:r>
                        <a:rPr lang="en-US" sz="1200" dirty="0">
                          <a:effectLst/>
                        </a:rPr>
                        <a:t> </a:t>
                      </a:r>
                      <a:r>
                        <a:rPr lang="el-GR" sz="1200" dirty="0">
                          <a:effectLst/>
                        </a:rPr>
                        <a:t>5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021660787"/>
                  </a:ext>
                </a:extLst>
              </a:tr>
              <a:tr h="639186">
                <a:tc>
                  <a:txBody>
                    <a:bodyPr/>
                    <a:lstStyle/>
                    <a:p>
                      <a:pPr>
                        <a:lnSpc>
                          <a:spcPct val="115000"/>
                        </a:lnSpc>
                        <a:spcAft>
                          <a:spcPts val="1000"/>
                        </a:spcAft>
                      </a:pPr>
                      <a:r>
                        <a:rPr lang="el-GR" sz="1200" dirty="0">
                          <a:effectLst/>
                        </a:rPr>
                        <a:t>Επένδυση Α Κόστη Κατασκευής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 </a:t>
                      </a:r>
                    </a:p>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150.000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10.000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10.000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10.000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10.000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10.000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54380870"/>
                  </a:ext>
                </a:extLst>
              </a:tr>
              <a:tr h="639186">
                <a:tc>
                  <a:txBody>
                    <a:bodyPr/>
                    <a:lstStyle/>
                    <a:p>
                      <a:pPr>
                        <a:lnSpc>
                          <a:spcPct val="115000"/>
                        </a:lnSpc>
                        <a:spcAft>
                          <a:spcPts val="1000"/>
                        </a:spcAft>
                      </a:pPr>
                      <a:r>
                        <a:rPr lang="el-GR" sz="1200" dirty="0">
                          <a:effectLst/>
                        </a:rPr>
                        <a:t>Επένδυση Β Κόστη Αγοράς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 </a:t>
                      </a:r>
                    </a:p>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40.000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40.000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40.000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40.000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40.000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46901541"/>
                  </a:ext>
                </a:extLst>
              </a:tr>
              <a:tr h="531518">
                <a:tc>
                  <a:txBody>
                    <a:bodyPr/>
                    <a:lstStyle/>
                    <a:p>
                      <a:pPr>
                        <a:lnSpc>
                          <a:spcPct val="115000"/>
                        </a:lnSpc>
                        <a:spcAft>
                          <a:spcPts val="1000"/>
                        </a:spcAft>
                      </a:pPr>
                      <a:r>
                        <a:rPr lang="el-GR" sz="1200" dirty="0" err="1">
                          <a:effectLst/>
                        </a:rPr>
                        <a:t>Συντ</a:t>
                      </a:r>
                      <a:r>
                        <a:rPr lang="en-US" sz="1200" dirty="0">
                          <a:effectLst/>
                        </a:rPr>
                        <a:t>. </a:t>
                      </a:r>
                      <a:r>
                        <a:rPr lang="el-GR" sz="1200" dirty="0" err="1">
                          <a:effectLst/>
                        </a:rPr>
                        <a:t>Προεξ</a:t>
                      </a:r>
                      <a:r>
                        <a:rPr lang="en-US" sz="1200" dirty="0">
                          <a:effectLst/>
                        </a:rPr>
                        <a:t>.</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n-US"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1,000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0,952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0,907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0,864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0,823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0,784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19681556"/>
                  </a:ext>
                </a:extLst>
              </a:tr>
              <a:tr h="531518">
                <a:tc>
                  <a:txBody>
                    <a:bodyPr/>
                    <a:lstStyle/>
                    <a:p>
                      <a:pPr>
                        <a:lnSpc>
                          <a:spcPct val="115000"/>
                        </a:lnSpc>
                        <a:spcAft>
                          <a:spcPts val="1000"/>
                        </a:spcAft>
                      </a:pPr>
                      <a:r>
                        <a:rPr lang="el-GR" sz="1200">
                          <a:effectLst/>
                        </a:rPr>
                        <a:t>ΠΑ ροών κόστους Α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150.000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9.524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9.070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8.638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8.227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7.835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39320624"/>
                  </a:ext>
                </a:extLst>
              </a:tr>
              <a:tr h="639186">
                <a:tc>
                  <a:txBody>
                    <a:bodyPr/>
                    <a:lstStyle/>
                    <a:p>
                      <a:pPr>
                        <a:lnSpc>
                          <a:spcPct val="115000"/>
                        </a:lnSpc>
                        <a:spcAft>
                          <a:spcPts val="1000"/>
                        </a:spcAft>
                      </a:pPr>
                      <a:r>
                        <a:rPr lang="el-GR" sz="1200">
                          <a:effectLst/>
                        </a:rPr>
                        <a:t>ΠΑ ροών κόστους Β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0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38.095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36.281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34.554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32.908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31.341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20020288"/>
                  </a:ext>
                </a:extLst>
              </a:tr>
              <a:tr h="111492">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3">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72538682"/>
                  </a:ext>
                </a:extLst>
              </a:tr>
              <a:tr h="100842">
                <a:tc>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3">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10">
                  <a:txBody>
                    <a:bodyPr/>
                    <a:lstStyle/>
                    <a:p>
                      <a:pPr>
                        <a:lnSpc>
                          <a:spcPct val="115000"/>
                        </a:lnSpc>
                        <a:spcAft>
                          <a:spcPts val="1000"/>
                        </a:spcAft>
                      </a:pPr>
                      <a:r>
                        <a:rPr lang="el-GR" sz="1200">
                          <a:effectLst/>
                        </a:rPr>
                        <a:t> PVIFAN(n,r) </a:t>
                      </a:r>
                      <a:r>
                        <a:rPr lang="en-US" sz="1200">
                          <a:effectLst/>
                        </a:rPr>
                        <a:t>                   </a:t>
                      </a:r>
                      <a:r>
                        <a:rPr lang="el-GR" sz="1200">
                          <a:effectLst/>
                        </a:rPr>
                        <a:t>AEC</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43357302"/>
                  </a:ext>
                </a:extLst>
              </a:tr>
              <a:tr h="208511">
                <a:tc>
                  <a:txBody>
                    <a:bodyPr/>
                    <a:lstStyle/>
                    <a:p>
                      <a:pPr>
                        <a:lnSpc>
                          <a:spcPct val="115000"/>
                        </a:lnSpc>
                        <a:spcAft>
                          <a:spcPts val="1000"/>
                        </a:spcAft>
                      </a:pPr>
                      <a:r>
                        <a:rPr lang="el-GR" sz="1200" dirty="0">
                          <a:effectLst/>
                        </a:rPr>
                        <a:t>Συνολική ΠΑ </a:t>
                      </a:r>
                      <a:r>
                        <a:rPr lang="el-GR" sz="1200" dirty="0">
                          <a:solidFill>
                            <a:srgbClr val="FF0000"/>
                          </a:solidFill>
                          <a:effectLst/>
                        </a:rPr>
                        <a:t>κόστους</a:t>
                      </a:r>
                      <a:r>
                        <a:rPr lang="el-GR" sz="1200" dirty="0">
                          <a:effectLst/>
                        </a:rPr>
                        <a:t> Α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3">
                  <a:txBody>
                    <a:bodyPr/>
                    <a:lstStyle/>
                    <a:p>
                      <a:pPr>
                        <a:lnSpc>
                          <a:spcPct val="115000"/>
                        </a:lnSpc>
                        <a:spcAft>
                          <a:spcPts val="1000"/>
                        </a:spcAft>
                      </a:pPr>
                      <a:r>
                        <a:rPr lang="el-GR" sz="1200">
                          <a:effectLst/>
                        </a:rPr>
                        <a:t>193.295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5">
                  <a:txBody>
                    <a:bodyPr/>
                    <a:lstStyle/>
                    <a:p>
                      <a:pPr>
                        <a:lnSpc>
                          <a:spcPct val="115000"/>
                        </a:lnSpc>
                        <a:spcAft>
                          <a:spcPts val="1000"/>
                        </a:spcAft>
                      </a:pPr>
                      <a:r>
                        <a:rPr lang="el-GR" sz="1200" dirty="0">
                          <a:effectLst/>
                        </a:rPr>
                        <a:t>4,329*</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nSpc>
                          <a:spcPct val="115000"/>
                        </a:lnSpc>
                        <a:spcAft>
                          <a:spcPts val="1000"/>
                        </a:spcAft>
                      </a:pPr>
                      <a:r>
                        <a:rPr lang="el-GR" sz="1200">
                          <a:effectLst/>
                        </a:rPr>
                        <a:t>44.651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2775297950"/>
                  </a:ext>
                </a:extLst>
              </a:tr>
              <a:tr h="286532">
                <a:tc>
                  <a:txBody>
                    <a:bodyPr/>
                    <a:lstStyle/>
                    <a:p>
                      <a:pPr>
                        <a:lnSpc>
                          <a:spcPct val="115000"/>
                        </a:lnSpc>
                        <a:spcAft>
                          <a:spcPts val="1000"/>
                        </a:spcAft>
                      </a:pPr>
                      <a:r>
                        <a:rPr lang="el-GR" sz="1200" dirty="0">
                          <a:effectLst/>
                        </a:rPr>
                        <a:t>Συνολική ΠΑ </a:t>
                      </a:r>
                      <a:r>
                        <a:rPr lang="el-GR" sz="1200" dirty="0">
                          <a:solidFill>
                            <a:srgbClr val="FF0000"/>
                          </a:solidFill>
                          <a:effectLst/>
                        </a:rPr>
                        <a:t>κόστους</a:t>
                      </a:r>
                      <a:r>
                        <a:rPr lang="el-GR" sz="1200" dirty="0">
                          <a:effectLst/>
                        </a:rPr>
                        <a:t> Β</a:t>
                      </a:r>
                    </a:p>
                    <a:p>
                      <a:pPr>
                        <a:lnSpc>
                          <a:spcPct val="115000"/>
                        </a:lnSpc>
                        <a:spcAft>
                          <a:spcPts val="100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gridSpan="3">
                  <a:txBody>
                    <a:bodyPr/>
                    <a:lstStyle/>
                    <a:p>
                      <a:pPr>
                        <a:lnSpc>
                          <a:spcPct val="115000"/>
                        </a:lnSpc>
                        <a:spcAft>
                          <a:spcPts val="1000"/>
                        </a:spcAft>
                      </a:pPr>
                      <a:r>
                        <a:rPr lang="el-GR" sz="1200">
                          <a:effectLst/>
                        </a:rPr>
                        <a:t>173.179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gridSpan="2">
                  <a:txBody>
                    <a:bodyPr/>
                    <a:lstStyle/>
                    <a:p>
                      <a:pPr>
                        <a:lnSpc>
                          <a:spcPct val="115000"/>
                        </a:lnSpc>
                        <a:spcAft>
                          <a:spcPts val="100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gridSpan="5">
                  <a:txBody>
                    <a:bodyPr/>
                    <a:lstStyle/>
                    <a:p>
                      <a:pPr>
                        <a:lnSpc>
                          <a:spcPct val="115000"/>
                        </a:lnSpc>
                        <a:spcAft>
                          <a:spcPts val="1000"/>
                        </a:spcAft>
                      </a:pPr>
                      <a:r>
                        <a:rPr lang="el-GR" sz="1200" dirty="0">
                          <a:effectLst/>
                        </a:rPr>
                        <a:t>4,329*</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gridSpan="5">
                  <a:txBody>
                    <a:bodyPr/>
                    <a:lstStyle/>
                    <a:p>
                      <a:pPr>
                        <a:lnSpc>
                          <a:spcPct val="115000"/>
                        </a:lnSpc>
                        <a:spcAft>
                          <a:spcPts val="1000"/>
                        </a:spcAft>
                      </a:pPr>
                      <a:r>
                        <a:rPr lang="el-GR" sz="1200" dirty="0">
                          <a:effectLst/>
                        </a:rPr>
                        <a:t>40.004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131" marR="42131" marT="0" marB="0"/>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956677016"/>
                  </a:ext>
                </a:extLst>
              </a:tr>
            </a:tbl>
          </a:graphicData>
        </a:graphic>
      </p:graphicFrame>
      <p:sp>
        <p:nvSpPr>
          <p:cNvPr id="6" name="Ορθογώνιο 5">
            <a:extLst>
              <a:ext uri="{FF2B5EF4-FFF2-40B4-BE49-F238E27FC236}">
                <a16:creationId xmlns:a16="http://schemas.microsoft.com/office/drawing/2014/main" id="{D58280E6-9F4C-477D-81DC-C98066667AD3}"/>
              </a:ext>
            </a:extLst>
          </p:cNvPr>
          <p:cNvSpPr/>
          <p:nvPr/>
        </p:nvSpPr>
        <p:spPr>
          <a:xfrm>
            <a:off x="1476375" y="5135544"/>
            <a:ext cx="135255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 Πίνακας </a:t>
            </a:r>
            <a:r>
              <a:rPr lang="el-GR" dirty="0" err="1"/>
              <a:t>τελευταιας</a:t>
            </a:r>
            <a:r>
              <a:rPr lang="el-GR" dirty="0"/>
              <a:t> διαφάνειας</a:t>
            </a:r>
          </a:p>
        </p:txBody>
      </p:sp>
    </p:spTree>
    <p:extLst>
      <p:ext uri="{BB962C8B-B14F-4D97-AF65-F5344CB8AC3E}">
        <p14:creationId xmlns:p14="http://schemas.microsoft.com/office/powerpoint/2010/main" val="160212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77E3BA-123B-4E0A-B8B4-C315CC5499F0}"/>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Κατασκευή ή Αγορά;</a:t>
            </a:r>
            <a:endParaRPr lang="el-GR" dirty="0"/>
          </a:p>
        </p:txBody>
      </p:sp>
      <p:sp>
        <p:nvSpPr>
          <p:cNvPr id="3" name="Θέση περιεχομένου 2">
            <a:extLst>
              <a:ext uri="{FF2B5EF4-FFF2-40B4-BE49-F238E27FC236}">
                <a16:creationId xmlns:a16="http://schemas.microsoft.com/office/drawing/2014/main" id="{7BCF6B09-7043-4B79-A097-76B9B177469B}"/>
              </a:ext>
            </a:extLst>
          </p:cNvPr>
          <p:cNvSpPr>
            <a:spLocks noGrp="1"/>
          </p:cNvSpPr>
          <p:nvPr>
            <p:ph idx="1"/>
          </p:nvPr>
        </p:nvSpPr>
        <p:spPr>
          <a:xfrm>
            <a:off x="1409700" y="2052116"/>
            <a:ext cx="9160439" cy="3997828"/>
          </a:xfrm>
        </p:spPr>
        <p:txBody>
          <a:bodyPr/>
          <a:lstStyle/>
          <a:p>
            <a:pPr marL="0" indent="0" algn="just">
              <a:buNone/>
            </a:pPr>
            <a:r>
              <a:rPr lang="el-GR" dirty="0"/>
              <a:t>Όμως όταν εργαζόμαστε λαμβάνοντας υπόψη τη χρονική αξία του χρήματος και το ετήσιο ισοδύναμο κόστος, βλέπουμε σύμφωνα με τα στοιχεία του Πίνακα  ότι προκρίνεται η επένδυση Β, δηλ. η αγορά του εξαρτήματος λόγω χαμηλότερου ετήσιου ισοδύναμου κόστους (AEC-</a:t>
            </a:r>
            <a:r>
              <a:rPr lang="el-GR" dirty="0" err="1"/>
              <a:t>Annual</a:t>
            </a:r>
            <a:r>
              <a:rPr lang="el-GR" dirty="0"/>
              <a:t> Equivalent </a:t>
            </a:r>
            <a:r>
              <a:rPr lang="el-GR" dirty="0" err="1"/>
              <a:t>Cost</a:t>
            </a:r>
            <a:r>
              <a:rPr lang="el-GR" dirty="0"/>
              <a:t>). </a:t>
            </a:r>
          </a:p>
          <a:p>
            <a:pPr marL="0" indent="0" algn="just">
              <a:buNone/>
            </a:pPr>
            <a:r>
              <a:rPr lang="el-GR" dirty="0">
                <a:solidFill>
                  <a:srgbClr val="FF0000"/>
                </a:solidFill>
              </a:rPr>
              <a:t>ΠΡΟΣΟΧΗ!!! </a:t>
            </a:r>
            <a:r>
              <a:rPr lang="el-GR" dirty="0"/>
              <a:t>Και στις 2 περιπτώσεις αναφερόμαστε στον ίδιο αριθμό τεμαχίων παραγωγής</a:t>
            </a:r>
          </a:p>
        </p:txBody>
      </p:sp>
    </p:spTree>
    <p:extLst>
      <p:ext uri="{BB962C8B-B14F-4D97-AF65-F5344CB8AC3E}">
        <p14:creationId xmlns:p14="http://schemas.microsoft.com/office/powerpoint/2010/main" val="22850466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{5099CF5F-0981-47F0-80C7-433D5D88A6FA}tf16401375</Template>
  <TotalTime>1018</TotalTime>
  <Words>2255</Words>
  <Application>Microsoft Office PowerPoint</Application>
  <PresentationFormat>Ευρεία οθόνη</PresentationFormat>
  <Paragraphs>439</Paragraphs>
  <Slides>25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25</vt:i4>
      </vt:variant>
    </vt:vector>
  </HeadingPairs>
  <TitlesOfParts>
    <vt:vector size="32" baseType="lpstr">
      <vt:lpstr>Arial</vt:lpstr>
      <vt:lpstr>Calibri</vt:lpstr>
      <vt:lpstr>MS Shell Dlg 2</vt:lpstr>
      <vt:lpstr>Times New Roman</vt:lpstr>
      <vt:lpstr>Wingdings</vt:lpstr>
      <vt:lpstr>Wingdings 3</vt:lpstr>
      <vt:lpstr>Μάντισον</vt:lpstr>
      <vt:lpstr>ΜΑΘΗΜΑ 12ο  Ειδικές Επενδυτικές Αποφάσεις</vt:lpstr>
      <vt:lpstr>Ειδικές Επενδυτικές Αποφάσεις</vt:lpstr>
      <vt:lpstr>Αμοιβαία Αποκλ. Επενδύσεις με Διαφορετική Διάρκεια Ζωής</vt:lpstr>
      <vt:lpstr>Αμοιβαία Αποκλ. Επενδύσεις με Διαφορετική Διάρκεια Ζωής</vt:lpstr>
      <vt:lpstr>Κατασκευή ή Αγορά;</vt:lpstr>
      <vt:lpstr>Κατασκευή ή Αγορά;</vt:lpstr>
      <vt:lpstr>Κατασκευή ή Αγορά;</vt:lpstr>
      <vt:lpstr>Κατασκευή ή Αγορά;</vt:lpstr>
      <vt:lpstr>Κατασκευή ή Αγορά;</vt:lpstr>
      <vt:lpstr>Η Απόφαση Αντικατάστασης </vt:lpstr>
      <vt:lpstr>Η Απόφαση Αντικατάστασης </vt:lpstr>
      <vt:lpstr>Η Απόφαση Αντικατάστασης </vt:lpstr>
      <vt:lpstr>Η Απόφαση Αντικατάστασης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Η Απόφαση για Αγορά ή Χρηματοδοτική Μίσθωση (Buy or Lease) </vt:lpstr>
      <vt:lpstr>Άσκηση</vt:lpstr>
      <vt:lpstr>Άσκηση</vt:lpstr>
      <vt:lpstr>Άσκηση</vt:lpstr>
      <vt:lpstr>Πίνακας ληξιπρόθεσμου ράντας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11ο  Ειδικές Επενδυτικές Αποφάσεις</dc:title>
  <dc:creator>ΧΡΗΣΤΟΣ ΣΤΑΜΠΟΥΛΗΣ</dc:creator>
  <cp:lastModifiedBy>ΧΡΗΣΤΟΣ ΣΤΑΜΠΟΥΛΗΣ</cp:lastModifiedBy>
  <cp:revision>13</cp:revision>
  <dcterms:created xsi:type="dcterms:W3CDTF">2020-12-23T20:07:44Z</dcterms:created>
  <dcterms:modified xsi:type="dcterms:W3CDTF">2021-01-10T17:32:03Z</dcterms:modified>
</cp:coreProperties>
</file>