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30"/>
  </p:notesMasterIdLst>
  <p:sldIdLst>
    <p:sldId id="532" r:id="rId2"/>
    <p:sldId id="469" r:id="rId3"/>
    <p:sldId id="470" r:id="rId4"/>
    <p:sldId id="582" r:id="rId5"/>
    <p:sldId id="590" r:id="rId6"/>
    <p:sldId id="471" r:id="rId7"/>
    <p:sldId id="575" r:id="rId8"/>
    <p:sldId id="594" r:id="rId9"/>
    <p:sldId id="583" r:id="rId10"/>
    <p:sldId id="584" r:id="rId11"/>
    <p:sldId id="595" r:id="rId12"/>
    <p:sldId id="472" r:id="rId13"/>
    <p:sldId id="630" r:id="rId14"/>
    <p:sldId id="596" r:id="rId15"/>
    <p:sldId id="586" r:id="rId16"/>
    <p:sldId id="473" r:id="rId17"/>
    <p:sldId id="591" r:id="rId18"/>
    <p:sldId id="576" r:id="rId19"/>
    <p:sldId id="407" r:id="rId20"/>
    <p:sldId id="408" r:id="rId21"/>
    <p:sldId id="409" r:id="rId22"/>
    <p:sldId id="410" r:id="rId23"/>
    <p:sldId id="411" r:id="rId24"/>
    <p:sldId id="412" r:id="rId25"/>
    <p:sldId id="413" r:id="rId26"/>
    <p:sldId id="414" r:id="rId27"/>
    <p:sldId id="625" r:id="rId28"/>
    <p:sldId id="626"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rini ozouni" initials="eo" lastIdx="1" clrIdx="0">
    <p:extLst>
      <p:ext uri="{19B8F6BF-5375-455C-9EA6-DF929625EA0E}">
        <p15:presenceInfo xmlns:p15="http://schemas.microsoft.com/office/powerpoint/2012/main" userId="78051cbb12efc8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3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700" autoAdjust="0"/>
    <p:restoredTop sz="94660"/>
  </p:normalViewPr>
  <p:slideViewPr>
    <p:cSldViewPr snapToGrid="0">
      <p:cViewPr varScale="1">
        <p:scale>
          <a:sx n="41" d="100"/>
          <a:sy n="41" d="100"/>
        </p:scale>
        <p:origin x="62" y="8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23917-EC6E-49B7-82B5-AE6606071D10}" type="datetimeFigureOut">
              <a:rPr lang="el-GR" smtClean="0"/>
              <a:t>4/12/2019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0D06B-0787-4B0A-AE90-DACB406B9918}" type="slidenum">
              <a:rPr lang="el-GR" smtClean="0"/>
              <a:t>‹#›</a:t>
            </a:fld>
            <a:endParaRPr lang="el-GR"/>
          </a:p>
        </p:txBody>
      </p:sp>
    </p:spTree>
    <p:extLst>
      <p:ext uri="{BB962C8B-B14F-4D97-AF65-F5344CB8AC3E}">
        <p14:creationId xmlns:p14="http://schemas.microsoft.com/office/powerpoint/2010/main" val="297214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CF2548-86CB-4EE2-BE6F-8E4C317757DB}"/>
              </a:ext>
            </a:extLst>
          </p:cNvPr>
          <p:cNvSpPr>
            <a:spLocks noGrp="1" noChangeArrowheads="1"/>
          </p:cNvSpPr>
          <p:nvPr>
            <p:ph type="sldNum" sz="quarter" idx="5"/>
          </p:nvPr>
        </p:nvSpPr>
        <p:spPr>
          <a:ln/>
        </p:spPr>
        <p:txBody>
          <a:bodyPr/>
          <a:lstStyle/>
          <a:p>
            <a:fld id="{797FFB51-392A-4003-A77C-D4705684082B}" type="slidenum">
              <a:rPr lang="el-GR" altLang="el-GR"/>
              <a:pPr/>
              <a:t>4</a:t>
            </a:fld>
            <a:endParaRPr lang="el-GR" altLang="el-GR"/>
          </a:p>
        </p:txBody>
      </p:sp>
      <p:sp>
        <p:nvSpPr>
          <p:cNvPr id="72706" name="Rectangle 2">
            <a:extLst>
              <a:ext uri="{FF2B5EF4-FFF2-40B4-BE49-F238E27FC236}">
                <a16:creationId xmlns:a16="http://schemas.microsoft.com/office/drawing/2014/main" id="{FF36D162-86A3-4685-87D4-472E58B171F4}"/>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ADD051B-9B09-452B-80D4-F886B3E8BA80}"/>
              </a:ext>
            </a:extLst>
          </p:cNvPr>
          <p:cNvSpPr>
            <a:spLocks noGrp="1" noChangeArrowheads="1"/>
          </p:cNvSpPr>
          <p:nvPr>
            <p:ph type="body" idx="1"/>
          </p:nvPr>
        </p:nvSpPr>
        <p:spPr/>
        <p:txBody>
          <a:bodyP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847073-3BA8-42B5-9EBE-4DDA3C62B53C}"/>
              </a:ext>
            </a:extLst>
          </p:cNvPr>
          <p:cNvSpPr>
            <a:spLocks noGrp="1" noChangeArrowheads="1"/>
          </p:cNvSpPr>
          <p:nvPr>
            <p:ph type="sldNum" sz="quarter" idx="5"/>
          </p:nvPr>
        </p:nvSpPr>
        <p:spPr>
          <a:ln/>
        </p:spPr>
        <p:txBody>
          <a:bodyPr/>
          <a:lstStyle/>
          <a:p>
            <a:fld id="{AAF575C6-DA5F-4EC5-87E9-8EBED20F605C}" type="slidenum">
              <a:rPr lang="el-GR" altLang="el-GR"/>
              <a:pPr/>
              <a:t>9</a:t>
            </a:fld>
            <a:endParaRPr lang="el-GR" altLang="el-GR"/>
          </a:p>
        </p:txBody>
      </p:sp>
      <p:sp>
        <p:nvSpPr>
          <p:cNvPr id="73730" name="Rectangle 2">
            <a:extLst>
              <a:ext uri="{FF2B5EF4-FFF2-40B4-BE49-F238E27FC236}">
                <a16:creationId xmlns:a16="http://schemas.microsoft.com/office/drawing/2014/main" id="{B38BF135-22B4-4144-9B81-76D33C4B6874}"/>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AC1FACD8-DBFE-4DB4-9482-268FB516EB70}"/>
              </a:ext>
            </a:extLst>
          </p:cNvPr>
          <p:cNvSpPr>
            <a:spLocks noGrp="1" noChangeArrowheads="1"/>
          </p:cNvSpPr>
          <p:nvPr>
            <p:ph type="body" idx="1"/>
          </p:nvPr>
        </p:nvSpPr>
        <p:spPr/>
        <p:txBody>
          <a:bodyPr/>
          <a:lstStyle/>
          <a:p>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05D63D-BDE5-418D-8660-938760D25DF5}"/>
              </a:ext>
            </a:extLst>
          </p:cNvPr>
          <p:cNvSpPr>
            <a:spLocks noGrp="1" noChangeArrowheads="1"/>
          </p:cNvSpPr>
          <p:nvPr>
            <p:ph type="sldNum" sz="quarter" idx="5"/>
          </p:nvPr>
        </p:nvSpPr>
        <p:spPr>
          <a:ln/>
        </p:spPr>
        <p:txBody>
          <a:bodyPr/>
          <a:lstStyle/>
          <a:p>
            <a:fld id="{1032208C-FE41-4893-9588-8E4842E009FC}" type="slidenum">
              <a:rPr lang="el-GR" altLang="el-GR"/>
              <a:pPr/>
              <a:t>10</a:t>
            </a:fld>
            <a:endParaRPr lang="el-GR" altLang="el-GR"/>
          </a:p>
        </p:txBody>
      </p:sp>
      <p:sp>
        <p:nvSpPr>
          <p:cNvPr id="74754" name="Rectangle 2">
            <a:extLst>
              <a:ext uri="{FF2B5EF4-FFF2-40B4-BE49-F238E27FC236}">
                <a16:creationId xmlns:a16="http://schemas.microsoft.com/office/drawing/2014/main" id="{3DBD0C08-93EC-4761-8FAB-1A2A0B67AF2D}"/>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C1C40DB6-9E87-4514-A0A9-E38F7567A671}"/>
              </a:ext>
            </a:extLst>
          </p:cNvPr>
          <p:cNvSpPr>
            <a:spLocks noGrp="1" noChangeArrowheads="1"/>
          </p:cNvSpPr>
          <p:nvPr>
            <p:ph type="body" idx="1"/>
          </p:nvPr>
        </p:nvSpPr>
        <p:spPr/>
        <p:txBody>
          <a:bodyPr/>
          <a:lstStyle/>
          <a:p>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45BDC8-6FE1-4EFE-93CF-A1ADFCEAA2AD}"/>
              </a:ext>
            </a:extLst>
          </p:cNvPr>
          <p:cNvSpPr>
            <a:spLocks noGrp="1" noChangeArrowheads="1"/>
          </p:cNvSpPr>
          <p:nvPr>
            <p:ph type="sldNum" sz="quarter" idx="5"/>
          </p:nvPr>
        </p:nvSpPr>
        <p:spPr>
          <a:ln/>
        </p:spPr>
        <p:txBody>
          <a:bodyPr/>
          <a:lstStyle/>
          <a:p>
            <a:fld id="{F635847F-AC95-4E23-A6F6-9F3C5A86E99C}" type="slidenum">
              <a:rPr lang="el-GR" altLang="el-GR"/>
              <a:pPr/>
              <a:t>15</a:t>
            </a:fld>
            <a:endParaRPr lang="el-GR" altLang="el-GR"/>
          </a:p>
        </p:txBody>
      </p:sp>
      <p:sp>
        <p:nvSpPr>
          <p:cNvPr id="78850" name="Rectangle 2">
            <a:extLst>
              <a:ext uri="{FF2B5EF4-FFF2-40B4-BE49-F238E27FC236}">
                <a16:creationId xmlns:a16="http://schemas.microsoft.com/office/drawing/2014/main" id="{5FEA9F11-A7FB-45B0-B26C-D4FBC06792F6}"/>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13771E64-94DA-4A01-8265-F34305B3BDE1}"/>
              </a:ext>
            </a:extLst>
          </p:cNvPr>
          <p:cNvSpPr>
            <a:spLocks noGrp="1" noChangeArrowheads="1"/>
          </p:cNvSpPr>
          <p:nvPr>
            <p:ph type="body" idx="1"/>
          </p:nvPr>
        </p:nvSpPr>
        <p:spPr/>
        <p:txBody>
          <a:bodyP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6623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849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5207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4897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4160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0994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74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465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88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cSld name="Τίτλος και 2 Αντικείμενα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534585" y="617538"/>
            <a:ext cx="10390716" cy="1143000"/>
          </a:xfrm>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quarter" idx="1"/>
          </p:nvPr>
        </p:nvSpPr>
        <p:spPr>
          <a:xfrm>
            <a:off x="1576917" y="2017713"/>
            <a:ext cx="5080000" cy="198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p:cNvSpPr>
            <a:spLocks noGrp="1"/>
          </p:cNvSpPr>
          <p:nvPr>
            <p:ph sz="quarter" idx="2"/>
          </p:nvPr>
        </p:nvSpPr>
        <p:spPr>
          <a:xfrm>
            <a:off x="6860117" y="2017713"/>
            <a:ext cx="5080000" cy="198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p:cNvSpPr>
            <a:spLocks noGrp="1"/>
          </p:cNvSpPr>
          <p:nvPr>
            <p:ph type="body" sz="half" idx="3"/>
          </p:nvPr>
        </p:nvSpPr>
        <p:spPr>
          <a:xfrm>
            <a:off x="1576917" y="4151313"/>
            <a:ext cx="10363200" cy="198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Rectangle 11">
            <a:extLst>
              <a:ext uri="{FF2B5EF4-FFF2-40B4-BE49-F238E27FC236}">
                <a16:creationId xmlns:a16="http://schemas.microsoft.com/office/drawing/2014/main" id="{D985F6B8-1950-428D-9556-734664405285}"/>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7" name="Rectangle 12">
            <a:extLst>
              <a:ext uri="{FF2B5EF4-FFF2-40B4-BE49-F238E27FC236}">
                <a16:creationId xmlns:a16="http://schemas.microsoft.com/office/drawing/2014/main" id="{0FB362BC-FFDF-42F6-92DF-8E3554742263}"/>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8" name="Rectangle 13">
            <a:extLst>
              <a:ext uri="{FF2B5EF4-FFF2-40B4-BE49-F238E27FC236}">
                <a16:creationId xmlns:a16="http://schemas.microsoft.com/office/drawing/2014/main" id="{0DEA1915-8977-456C-A827-33EE753A58FB}"/>
              </a:ext>
            </a:extLst>
          </p:cNvPr>
          <p:cNvSpPr>
            <a:spLocks noGrp="1" noChangeArrowheads="1"/>
          </p:cNvSpPr>
          <p:nvPr>
            <p:ph type="sldNum" sz="quarter" idx="12"/>
          </p:nvPr>
        </p:nvSpPr>
        <p:spPr>
          <a:ln/>
        </p:spPr>
        <p:txBody>
          <a:bodyPr/>
          <a:lstStyle>
            <a:lvl1pPr>
              <a:defRPr/>
            </a:lvl1pPr>
          </a:lstStyle>
          <a:p>
            <a:pPr>
              <a:defRPr/>
            </a:pPr>
            <a:fld id="{E083FB46-D3C9-4A34-B0D5-AA33EA7A51BC}" type="slidenum">
              <a:rPr lang="el-GR" altLang="el-GR"/>
              <a:pPr>
                <a:defRPr/>
              </a:pPr>
              <a:t>‹#›</a:t>
            </a:fld>
            <a:endParaRPr lang="el-GR" altLang="el-GR"/>
          </a:p>
        </p:txBody>
      </p:sp>
    </p:spTree>
    <p:extLst>
      <p:ext uri="{BB962C8B-B14F-4D97-AF65-F5344CB8AC3E}">
        <p14:creationId xmlns:p14="http://schemas.microsoft.com/office/powerpoint/2010/main" val="697509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534585" y="617538"/>
            <a:ext cx="10390716" cy="1143000"/>
          </a:xfrm>
        </p:spPr>
        <p:txBody>
          <a:bodyPr/>
          <a:lstStyle/>
          <a:p>
            <a:r>
              <a:rPr lang="el-GR"/>
              <a:t>Κάντε κλικ για να επεξεργαστείτε τον τίτλο υποδείγματος</a:t>
            </a:r>
          </a:p>
        </p:txBody>
      </p:sp>
      <p:sp>
        <p:nvSpPr>
          <p:cNvPr id="3" name="Θέση πίνακα 2"/>
          <p:cNvSpPr>
            <a:spLocks noGrp="1"/>
          </p:cNvSpPr>
          <p:nvPr>
            <p:ph type="tbl" idx="1"/>
          </p:nvPr>
        </p:nvSpPr>
        <p:spPr>
          <a:xfrm>
            <a:off x="1576917" y="2017713"/>
            <a:ext cx="10363200" cy="4114800"/>
          </a:xfrm>
        </p:spPr>
        <p:txBody>
          <a:bodyPr/>
          <a:lstStyle/>
          <a:p>
            <a:pPr lvl="0"/>
            <a:endParaRPr lang="el-GR" noProof="0"/>
          </a:p>
        </p:txBody>
      </p:sp>
      <p:sp>
        <p:nvSpPr>
          <p:cNvPr id="4" name="Rectangle 11">
            <a:extLst>
              <a:ext uri="{FF2B5EF4-FFF2-40B4-BE49-F238E27FC236}">
                <a16:creationId xmlns:a16="http://schemas.microsoft.com/office/drawing/2014/main" id="{7EB3AAF5-18E5-4AB3-B7BF-B6F32DDAADD6}"/>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12">
            <a:extLst>
              <a:ext uri="{FF2B5EF4-FFF2-40B4-BE49-F238E27FC236}">
                <a16:creationId xmlns:a16="http://schemas.microsoft.com/office/drawing/2014/main" id="{8D5F5D90-920F-42C5-BC39-6E138D7F5EF6}"/>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13">
            <a:extLst>
              <a:ext uri="{FF2B5EF4-FFF2-40B4-BE49-F238E27FC236}">
                <a16:creationId xmlns:a16="http://schemas.microsoft.com/office/drawing/2014/main" id="{96F7F757-DCB0-4B93-A875-E731DBB6D2DB}"/>
              </a:ext>
            </a:extLst>
          </p:cNvPr>
          <p:cNvSpPr>
            <a:spLocks noGrp="1" noChangeArrowheads="1"/>
          </p:cNvSpPr>
          <p:nvPr>
            <p:ph type="sldNum" sz="quarter" idx="12"/>
          </p:nvPr>
        </p:nvSpPr>
        <p:spPr>
          <a:ln/>
        </p:spPr>
        <p:txBody>
          <a:bodyPr/>
          <a:lstStyle>
            <a:lvl1pPr>
              <a:defRPr/>
            </a:lvl1pPr>
          </a:lstStyle>
          <a:p>
            <a:pPr>
              <a:defRPr/>
            </a:pPr>
            <a:fld id="{61AE9E14-9748-4E3C-B884-F1281DEE4312}" type="slidenum">
              <a:rPr lang="el-GR" altLang="el-GR"/>
              <a:pPr>
                <a:defRPr/>
              </a:pPr>
              <a:t>‹#›</a:t>
            </a:fld>
            <a:endParaRPr lang="el-GR" altLang="el-GR"/>
          </a:p>
        </p:txBody>
      </p:sp>
    </p:spTree>
    <p:extLst>
      <p:ext uri="{BB962C8B-B14F-4D97-AF65-F5344CB8AC3E}">
        <p14:creationId xmlns:p14="http://schemas.microsoft.com/office/powerpoint/2010/main" val="244465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8188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609600" y="274639"/>
            <a:ext cx="10972800" cy="58515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3" name="Rectangle 4">
            <a:extLst>
              <a:ext uri="{FF2B5EF4-FFF2-40B4-BE49-F238E27FC236}">
                <a16:creationId xmlns:a16="http://schemas.microsoft.com/office/drawing/2014/main" id="{CD34138D-75D5-4684-A0E4-9995B7E9621A}"/>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a:extLst>
              <a:ext uri="{FF2B5EF4-FFF2-40B4-BE49-F238E27FC236}">
                <a16:creationId xmlns:a16="http://schemas.microsoft.com/office/drawing/2014/main" id="{B3327D6F-D074-49C2-868E-8C1A7A576FD8}"/>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a:extLst>
              <a:ext uri="{FF2B5EF4-FFF2-40B4-BE49-F238E27FC236}">
                <a16:creationId xmlns:a16="http://schemas.microsoft.com/office/drawing/2014/main" id="{708074AF-F336-44E9-A7A2-6A4CAB4D3281}"/>
              </a:ext>
            </a:extLst>
          </p:cNvPr>
          <p:cNvSpPr>
            <a:spLocks noGrp="1" noChangeArrowheads="1"/>
          </p:cNvSpPr>
          <p:nvPr>
            <p:ph type="sldNum" sz="quarter" idx="12"/>
          </p:nvPr>
        </p:nvSpPr>
        <p:spPr>
          <a:ln/>
        </p:spPr>
        <p:txBody>
          <a:bodyPr/>
          <a:lstStyle>
            <a:lvl1pPr>
              <a:defRPr/>
            </a:lvl1pPr>
          </a:lstStyle>
          <a:p>
            <a:pPr>
              <a:defRPr/>
            </a:pPr>
            <a:fld id="{1CDF4F89-5B24-4B9E-9897-215EE4DE2E71}" type="slidenum">
              <a:rPr lang="el-GR" altLang="el-GR"/>
              <a:pPr>
                <a:defRPr/>
              </a:pPr>
              <a:t>‹#›</a:t>
            </a:fld>
            <a:endParaRPr lang="el-GR" altLang="el-GR"/>
          </a:p>
        </p:txBody>
      </p:sp>
    </p:spTree>
    <p:extLst>
      <p:ext uri="{BB962C8B-B14F-4D97-AF65-F5344CB8AC3E}">
        <p14:creationId xmlns:p14="http://schemas.microsoft.com/office/powerpoint/2010/main" val="250911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6019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201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057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073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846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7823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12/4/2019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038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12/4/2019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30955433"/>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46" r:id="rId6"/>
    <p:sldLayoutId id="2147483747" r:id="rId7"/>
    <p:sldLayoutId id="2147483748" r:id="rId8"/>
    <p:sldLayoutId id="2147483749" r:id="rId9"/>
    <p:sldLayoutId id="2147483750" r:id="rId10"/>
    <p:sldLayoutId id="2147483757" r:id="rId11"/>
    <p:sldLayoutId id="2147483751" r:id="rId12"/>
    <p:sldLayoutId id="2147483752" r:id="rId13"/>
    <p:sldLayoutId id="2147483753" r:id="rId14"/>
    <p:sldLayoutId id="2147483754" r:id="rId15"/>
    <p:sldLayoutId id="2147483755" r:id="rId16"/>
    <p:sldLayoutId id="2147483756" r:id="rId17"/>
    <p:sldLayoutId id="2147483764" r:id="rId18"/>
    <p:sldLayoutId id="2147483767" r:id="rId19"/>
    <p:sldLayoutId id="2147483786" r:id="rId20"/>
  </p:sldLayoutIdLst>
  <p:hf sldNum="0" hdr="0" ftr="0" dt="0"/>
  <p:txStyles>
    <p:titleStyle>
      <a:lvl1pPr algn="ctr" defTabSz="457200" rtl="0" eaLnBrk="1" latinLnBrk="0" hangingPunct="1">
        <a:lnSpc>
          <a:spcPct val="90000"/>
        </a:lnSpc>
        <a:spcBef>
          <a:spcPct val="0"/>
        </a:spcBef>
        <a:buNone/>
        <a:defRPr sz="39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euretirio.com/2010/10/logariasmoi-anaprosarmogi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uretirio.com/2010/06/ypoxreoseis-xena-kefalaia.html" TargetMode="External"/><Relationship Id="rId2" Type="http://schemas.openxmlformats.org/officeDocument/2006/relationships/hyperlink" Target="http://www.euretirio.com/2010/06/isologismos.html" TargetMode="External"/><Relationship Id="rId1" Type="http://schemas.openxmlformats.org/officeDocument/2006/relationships/slideLayout" Target="../slideLayouts/slideLayout2.xml"/><Relationship Id="rId6" Type="http://schemas.openxmlformats.org/officeDocument/2006/relationships/hyperlink" Target="http://www.euretirio.com/2010/06/xreografo.html" TargetMode="External"/><Relationship Id="rId5" Type="http://schemas.openxmlformats.org/officeDocument/2006/relationships/hyperlink" Target="http://www.euretirio.com/2010/06/katatheseis-opseos.html" TargetMode="External"/><Relationship Id="rId4" Type="http://schemas.openxmlformats.org/officeDocument/2006/relationships/hyperlink" Target="http://www.euretirio.com/2010/07/energitiko-periousiako-stoixeio.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55B7BD-C19A-435C-8B04-6FF714B53D90}"/>
              </a:ext>
            </a:extLst>
          </p:cNvPr>
          <p:cNvSpPr>
            <a:spLocks noGrp="1"/>
          </p:cNvSpPr>
          <p:nvPr>
            <p:ph type="ctrTitle"/>
          </p:nvPr>
        </p:nvSpPr>
        <p:spPr/>
        <p:txBody>
          <a:bodyPr/>
          <a:lstStyle/>
          <a:p>
            <a:r>
              <a:rPr lang="el-GR" b="1" dirty="0">
                <a:solidFill>
                  <a:srgbClr val="002060"/>
                </a:solidFill>
              </a:rPr>
              <a:t>Θεωρία Απογραφής </a:t>
            </a:r>
          </a:p>
        </p:txBody>
      </p:sp>
      <p:sp>
        <p:nvSpPr>
          <p:cNvPr id="3" name="Υπότιτλος 2">
            <a:extLst>
              <a:ext uri="{FF2B5EF4-FFF2-40B4-BE49-F238E27FC236}">
                <a16:creationId xmlns:a16="http://schemas.microsoft.com/office/drawing/2014/main" id="{1E1E1EC3-42DA-4652-B633-96AFEDFBC2D3}"/>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238589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42CBF21-4C51-44C3-8B4B-4A12FA857205}"/>
              </a:ext>
            </a:extLst>
          </p:cNvPr>
          <p:cNvSpPr>
            <a:spLocks noGrp="1" noChangeArrowheads="1"/>
          </p:cNvSpPr>
          <p:nvPr>
            <p:ph type="title"/>
          </p:nvPr>
        </p:nvSpPr>
        <p:spPr/>
        <p:txBody>
          <a:bodyPr/>
          <a:lstStyle/>
          <a:p>
            <a:r>
              <a:rPr lang="el-GR" altLang="el-GR" sz="3200" dirty="0">
                <a:solidFill>
                  <a:srgbClr val="002060"/>
                </a:solidFill>
              </a:rPr>
              <a:t>Παραδείγματα μη καταχώρησης λογιστικών γεγονότων μπορεί να είναι</a:t>
            </a:r>
            <a:r>
              <a:rPr lang="en-US" altLang="el-GR" sz="3200" dirty="0">
                <a:solidFill>
                  <a:srgbClr val="002060"/>
                </a:solidFill>
              </a:rPr>
              <a:t>:</a:t>
            </a:r>
          </a:p>
        </p:txBody>
      </p:sp>
      <p:sp>
        <p:nvSpPr>
          <p:cNvPr id="10243" name="Rectangle 3">
            <a:extLst>
              <a:ext uri="{FF2B5EF4-FFF2-40B4-BE49-F238E27FC236}">
                <a16:creationId xmlns:a16="http://schemas.microsoft.com/office/drawing/2014/main" id="{698F4383-5043-40BF-AF26-A0F9974D62D2}"/>
              </a:ext>
            </a:extLst>
          </p:cNvPr>
          <p:cNvSpPr>
            <a:spLocks noGrp="1" noChangeArrowheads="1"/>
          </p:cNvSpPr>
          <p:nvPr>
            <p:ph type="body" idx="1"/>
          </p:nvPr>
        </p:nvSpPr>
        <p:spPr/>
        <p:txBody>
          <a:bodyPr/>
          <a:lstStyle/>
          <a:p>
            <a:pPr>
              <a:lnSpc>
                <a:spcPct val="90000"/>
              </a:lnSpc>
            </a:pPr>
            <a:r>
              <a:rPr lang="el-GR" altLang="el-GR" sz="2800" dirty="0">
                <a:solidFill>
                  <a:srgbClr val="002060"/>
                </a:solidFill>
              </a:rPr>
              <a:t>Η κατανάλωση ηλεκτρικής ενέργειας καθώς επίσης και η χρήση του τηλεφώνου (η μη καταχώρηση των εξόδων αυτών οφείλεται στην αδυναμία της λογιστικής μονάδας να τα καταχωρήσει πριν λάβει τους λογαριασμούς από τη Δ.Ε.Η.  τον  Ο.Τ.Ε.).</a:t>
            </a:r>
          </a:p>
          <a:p>
            <a:pPr>
              <a:lnSpc>
                <a:spcPct val="90000"/>
              </a:lnSpc>
            </a:pPr>
            <a:r>
              <a:rPr lang="el-GR" altLang="el-GR" sz="2800" dirty="0">
                <a:solidFill>
                  <a:srgbClr val="002060"/>
                </a:solidFill>
              </a:rPr>
              <a:t>Η ανάλωση γραφικής ύλης ή καυσίμων (η καταχώρηση των εξόδων αυτών πραγματοποιείται στο τέλος της λογιστικής χρήσης και όχι κατά την ημέρα της αναλώσεως αυτών των στοιχείων διότι έτσι διευκολύνεται η λογιστική διαδικασία).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EE394B-2A67-4784-96C9-18FD6B803A5E}"/>
              </a:ext>
            </a:extLst>
          </p:cNvPr>
          <p:cNvSpPr>
            <a:spLocks noGrp="1"/>
          </p:cNvSpPr>
          <p:nvPr>
            <p:ph type="title"/>
          </p:nvPr>
        </p:nvSpPr>
        <p:spPr>
          <a:xfrm>
            <a:off x="913795" y="609600"/>
            <a:ext cx="11019704" cy="1257300"/>
          </a:xfrm>
        </p:spPr>
        <p:txBody>
          <a:bodyPr>
            <a:normAutofit fontScale="90000"/>
          </a:bodyPr>
          <a:lstStyle/>
          <a:p>
            <a:pPr algn="l"/>
            <a:r>
              <a:rPr lang="el-GR" b="1" dirty="0">
                <a:solidFill>
                  <a:srgbClr val="002060"/>
                </a:solidFill>
                <a:effectLst/>
              </a:rPr>
              <a:t>Οι λόγοι για τους οποίους συντάσσεται η απογραφή</a:t>
            </a:r>
            <a:br>
              <a:rPr lang="el-GR" dirty="0">
                <a:effectLst/>
              </a:rPr>
            </a:br>
            <a:endParaRPr lang="el-GR" dirty="0"/>
          </a:p>
        </p:txBody>
      </p:sp>
      <p:sp>
        <p:nvSpPr>
          <p:cNvPr id="3" name="Θέση περιεχομένου 2">
            <a:extLst>
              <a:ext uri="{FF2B5EF4-FFF2-40B4-BE49-F238E27FC236}">
                <a16:creationId xmlns:a16="http://schemas.microsoft.com/office/drawing/2014/main" id="{93F951BC-10BB-4887-84B4-44F5398A33F1}"/>
              </a:ext>
            </a:extLst>
          </p:cNvPr>
          <p:cNvSpPr>
            <a:spLocks noGrp="1"/>
          </p:cNvSpPr>
          <p:nvPr>
            <p:ph idx="1"/>
          </p:nvPr>
        </p:nvSpPr>
        <p:spPr>
          <a:xfrm>
            <a:off x="919119" y="1928392"/>
            <a:ext cx="10353762" cy="4320008"/>
          </a:xfrm>
        </p:spPr>
        <p:txBody>
          <a:bodyPr>
            <a:normAutofit fontScale="70000" lnSpcReduction="20000"/>
          </a:bodyPr>
          <a:lstStyle/>
          <a:p>
            <a:pPr marL="36900" indent="0" algn="just">
              <a:buNone/>
            </a:pPr>
            <a:r>
              <a:rPr lang="el-GR" sz="2900" dirty="0">
                <a:solidFill>
                  <a:srgbClr val="002060"/>
                </a:solidFill>
                <a:effectLst/>
              </a:rPr>
              <a:t>1) </a:t>
            </a:r>
            <a:r>
              <a:rPr lang="el-GR" sz="2800" dirty="0">
                <a:solidFill>
                  <a:srgbClr val="002060"/>
                </a:solidFill>
              </a:rPr>
              <a:t>Ανάγκες ελέγχου. </a:t>
            </a:r>
          </a:p>
          <a:p>
            <a:pPr algn="just"/>
            <a:r>
              <a:rPr lang="el-GR" sz="2800" dirty="0">
                <a:solidFill>
                  <a:srgbClr val="002060"/>
                </a:solidFill>
              </a:rPr>
              <a:t>Ο έλεγχος μπορεί να αφορά τη διοίκηση της οικονομικής μονάδας, οπότε ονομάζεται εσωτερικός έλεγχος (</a:t>
            </a:r>
            <a:r>
              <a:rPr lang="el-GR" sz="2800" dirty="0" err="1">
                <a:solidFill>
                  <a:srgbClr val="002060"/>
                </a:solidFill>
              </a:rPr>
              <a:t>internal</a:t>
            </a:r>
            <a:r>
              <a:rPr lang="el-GR" sz="2800" dirty="0">
                <a:solidFill>
                  <a:srgbClr val="002060"/>
                </a:solidFill>
              </a:rPr>
              <a:t> </a:t>
            </a:r>
            <a:r>
              <a:rPr lang="el-GR" sz="2800" dirty="0" err="1">
                <a:solidFill>
                  <a:srgbClr val="002060"/>
                </a:solidFill>
              </a:rPr>
              <a:t>control</a:t>
            </a:r>
            <a:r>
              <a:rPr lang="el-GR" sz="2800" dirty="0">
                <a:solidFill>
                  <a:srgbClr val="002060"/>
                </a:solidFill>
              </a:rPr>
              <a:t>), ή τρίτους (π.χ. τη φορολογούσα αρχή), οπότε ονομάζεται εξωτερικός έλεγχος (</a:t>
            </a:r>
            <a:r>
              <a:rPr lang="el-GR" sz="2800" dirty="0" err="1">
                <a:solidFill>
                  <a:srgbClr val="002060"/>
                </a:solidFill>
              </a:rPr>
              <a:t>external</a:t>
            </a:r>
            <a:r>
              <a:rPr lang="el-GR" sz="2800" dirty="0">
                <a:solidFill>
                  <a:srgbClr val="002060"/>
                </a:solidFill>
              </a:rPr>
              <a:t> </a:t>
            </a:r>
            <a:r>
              <a:rPr lang="el-GR" sz="2800" dirty="0" err="1">
                <a:solidFill>
                  <a:srgbClr val="002060"/>
                </a:solidFill>
              </a:rPr>
              <a:t>control</a:t>
            </a:r>
            <a:r>
              <a:rPr lang="el-GR" sz="2800" dirty="0">
                <a:solidFill>
                  <a:srgbClr val="002060"/>
                </a:solidFill>
              </a:rPr>
              <a:t>). Είναι απαραίτητο στη διοίκηση κάθε οικονομικής μονάδας να απογράφει σε τακτά χρονικά διαστήματα την περιουσία της και να διαπιστώνει πιθανές απώλειες, καταστροφές στοιχείων της. Γνωρίζοντας με τον τρόπο αυτό την πραγματική οικονομική της θέση, δίνεται η δυνατότητα στη διοίκησή της να οδηγηθεί σε ορθότερες επιλογές.</a:t>
            </a:r>
          </a:p>
          <a:p>
            <a:pPr marL="36900" indent="0" algn="just">
              <a:buNone/>
            </a:pPr>
            <a:br>
              <a:rPr lang="el-GR" sz="2800" dirty="0">
                <a:solidFill>
                  <a:srgbClr val="002060"/>
                </a:solidFill>
              </a:rPr>
            </a:br>
            <a:r>
              <a:rPr lang="el-GR" sz="2800" dirty="0">
                <a:solidFill>
                  <a:srgbClr val="002060"/>
                </a:solidFill>
              </a:rPr>
              <a:t>2) Οι ανάγκες προσαρμογής των λογιστικών με τα πραγματικά δεδομένα.</a:t>
            </a:r>
          </a:p>
          <a:p>
            <a:pPr algn="just"/>
            <a:r>
              <a:rPr lang="el-GR" sz="2800" dirty="0">
                <a:solidFill>
                  <a:srgbClr val="002060"/>
                </a:solidFill>
              </a:rPr>
              <a:t>Εκτός από την αναγκαιότητα για εσωτερικό έλεγχο προκύπτει πολλές φορές η ανάγκη και από απαίτηση τρίτων, ώστε να διαπιστωθεί αν η λογιστική εικόνα της επιχείρησης συμφωνεί με την πραγματική.</a:t>
            </a:r>
          </a:p>
          <a:p>
            <a:pPr marL="36900" indent="0" algn="just">
              <a:buNone/>
            </a:pPr>
            <a:endParaRPr lang="el-GR" sz="2000" dirty="0">
              <a:solidFill>
                <a:srgbClr val="002060"/>
              </a:solidFill>
              <a:effectLst/>
            </a:endParaRPr>
          </a:p>
          <a:p>
            <a:pPr marL="36900" indent="0" algn="just">
              <a:buNone/>
            </a:pPr>
            <a:endParaRPr lang="el-GR" sz="2000" dirty="0">
              <a:solidFill>
                <a:srgbClr val="002060"/>
              </a:solidFill>
              <a:effectLst/>
            </a:endParaRPr>
          </a:p>
          <a:p>
            <a:pPr algn="just"/>
            <a:endParaRPr lang="el-GR" sz="2000" dirty="0">
              <a:solidFill>
                <a:srgbClr val="002060"/>
              </a:solidFill>
            </a:endParaRPr>
          </a:p>
        </p:txBody>
      </p:sp>
    </p:spTree>
    <p:extLst>
      <p:ext uri="{BB962C8B-B14F-4D97-AF65-F5344CB8AC3E}">
        <p14:creationId xmlns:p14="http://schemas.microsoft.com/office/powerpoint/2010/main" val="329520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48244B9-6423-4F89-8222-057275A2891C}"/>
              </a:ext>
            </a:extLst>
          </p:cNvPr>
          <p:cNvSpPr>
            <a:spLocks noGrp="1" noChangeArrowheads="1"/>
          </p:cNvSpPr>
          <p:nvPr>
            <p:ph type="title"/>
          </p:nvPr>
        </p:nvSpPr>
        <p:spPr>
          <a:xfrm>
            <a:off x="1524000" y="0"/>
            <a:ext cx="9144000" cy="1143000"/>
          </a:xfrm>
        </p:spPr>
        <p:txBody>
          <a:bodyPr/>
          <a:lstStyle/>
          <a:p>
            <a:pPr algn="ctr" eaLnBrk="1" hangingPunct="1"/>
            <a:r>
              <a:rPr lang="el-GR" altLang="el-GR" b="1" dirty="0">
                <a:solidFill>
                  <a:srgbClr val="002060"/>
                </a:solidFill>
              </a:rPr>
              <a:t>ΑΠΟΓΡΑΦΗ</a:t>
            </a:r>
            <a:r>
              <a:rPr lang="el-GR" altLang="el-GR" dirty="0">
                <a:solidFill>
                  <a:srgbClr val="002060"/>
                </a:solidFill>
              </a:rPr>
              <a:t> </a:t>
            </a:r>
          </a:p>
        </p:txBody>
      </p:sp>
      <p:sp>
        <p:nvSpPr>
          <p:cNvPr id="8195" name="Rectangle 3">
            <a:extLst>
              <a:ext uri="{FF2B5EF4-FFF2-40B4-BE49-F238E27FC236}">
                <a16:creationId xmlns:a16="http://schemas.microsoft.com/office/drawing/2014/main" id="{D9635056-651F-4DDF-B5BA-EA19FBD6B6CE}"/>
              </a:ext>
            </a:extLst>
          </p:cNvPr>
          <p:cNvSpPr>
            <a:spLocks noGrp="1" noChangeArrowheads="1"/>
          </p:cNvSpPr>
          <p:nvPr>
            <p:ph type="body" idx="1"/>
          </p:nvPr>
        </p:nvSpPr>
        <p:spPr>
          <a:xfrm>
            <a:off x="280416" y="1020794"/>
            <a:ext cx="11631168" cy="5157787"/>
          </a:xfrm>
          <a:noFill/>
          <a:effectLst>
            <a:outerShdw blurRad="25400" dir="17880000">
              <a:srgbClr val="000000">
                <a:alpha val="46000"/>
              </a:srgbClr>
            </a:outerShdw>
          </a:effectLst>
        </p:spPr>
        <p:txBody>
          <a:bodyPr vert="horz" lIns="91440" tIns="45720" rIns="91440" bIns="45720" rtlCol="0" anchor="t">
            <a:normAutofit fontScale="92500" lnSpcReduction="20000"/>
          </a:bodyPr>
          <a:lstStyle/>
          <a:p>
            <a:r>
              <a:rPr lang="el-GR" altLang="el-GR" sz="2800" dirty="0">
                <a:solidFill>
                  <a:srgbClr val="002060"/>
                </a:solidFill>
              </a:rPr>
              <a:t>Με την πραγματική απογραφή εξασφαλίζεται:</a:t>
            </a:r>
          </a:p>
          <a:p>
            <a:r>
              <a:rPr lang="el-GR" altLang="el-GR" sz="2800" dirty="0">
                <a:solidFill>
                  <a:srgbClr val="002060"/>
                </a:solidFill>
              </a:rPr>
              <a:t>α) ο έλεγχος για τα στοιχεία που είναι γραμμένα στα λογιστικά βιβλία και η διόρθωση των τυχόν σφαλμάτων,</a:t>
            </a:r>
          </a:p>
          <a:p>
            <a:pPr>
              <a:buFontTx/>
              <a:buNone/>
            </a:pPr>
            <a:r>
              <a:rPr lang="el-GR" altLang="el-GR" sz="2800" dirty="0">
                <a:solidFill>
                  <a:srgbClr val="002060"/>
                </a:solidFill>
              </a:rPr>
              <a:t>Αποκάλυψη λογιστικών σφαλμάτων για τη διόρθωσή τους, π.χ.</a:t>
            </a:r>
          </a:p>
          <a:p>
            <a:pPr>
              <a:buFontTx/>
              <a:buNone/>
            </a:pPr>
            <a:r>
              <a:rPr lang="el-GR" altLang="el-GR" sz="2800" dirty="0">
                <a:solidFill>
                  <a:srgbClr val="002060"/>
                </a:solidFill>
              </a:rPr>
              <a:t>– παράλειψη καταχώρησης αγοράς </a:t>
            </a:r>
            <a:r>
              <a:rPr lang="el-GR" altLang="el-GR" sz="2800" dirty="0" err="1">
                <a:solidFill>
                  <a:srgbClr val="002060"/>
                </a:solidFill>
              </a:rPr>
              <a:t>αποθ</a:t>
            </a:r>
            <a:r>
              <a:rPr lang="el-GR" altLang="el-GR" sz="2800" dirty="0">
                <a:solidFill>
                  <a:srgbClr val="002060"/>
                </a:solidFill>
              </a:rPr>
              <a:t>/των</a:t>
            </a:r>
          </a:p>
          <a:p>
            <a:pPr>
              <a:buFontTx/>
              <a:buNone/>
            </a:pPr>
            <a:r>
              <a:rPr lang="el-GR" altLang="el-GR" sz="2800" dirty="0">
                <a:solidFill>
                  <a:srgbClr val="002060"/>
                </a:solidFill>
              </a:rPr>
              <a:t>– καταχώρηση αγοράς σε λάθος κωδικό</a:t>
            </a:r>
          </a:p>
          <a:p>
            <a:pPr>
              <a:buFontTx/>
              <a:buNone/>
            </a:pPr>
            <a:r>
              <a:rPr lang="el-GR" altLang="el-GR" sz="2800" dirty="0">
                <a:solidFill>
                  <a:srgbClr val="002060"/>
                </a:solidFill>
              </a:rPr>
              <a:t>– καταχώρηση λάθους ποσότητας πώλησης</a:t>
            </a:r>
          </a:p>
          <a:p>
            <a:pPr>
              <a:buFontTx/>
              <a:buNone/>
            </a:pPr>
            <a:r>
              <a:rPr lang="el-GR" altLang="el-GR" sz="2800" dirty="0">
                <a:solidFill>
                  <a:srgbClr val="002060"/>
                </a:solidFill>
              </a:rPr>
              <a:t>Αποκάλυψη φύρας ή απατών (κλοπή)</a:t>
            </a:r>
          </a:p>
          <a:p>
            <a:r>
              <a:rPr lang="el-GR" altLang="el-GR" sz="2800" dirty="0">
                <a:solidFill>
                  <a:srgbClr val="002060"/>
                </a:solidFill>
              </a:rPr>
              <a:t>β) ο έλεγχος από αυτούς που διαχειρίζονται την περιουσία της επιχείρησης και</a:t>
            </a:r>
          </a:p>
          <a:p>
            <a:r>
              <a:rPr lang="el-GR" altLang="el-GR" sz="2800" dirty="0">
                <a:solidFill>
                  <a:srgbClr val="002060"/>
                </a:solidFill>
              </a:rPr>
              <a:t>γ) η ενημέρωση σωστά της διοίκησης της επιχείρησης.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310A9D-527D-471D-BE8F-C03867E5EA75}"/>
              </a:ext>
            </a:extLst>
          </p:cNvPr>
          <p:cNvSpPr>
            <a:spLocks noGrp="1"/>
          </p:cNvSpPr>
          <p:nvPr>
            <p:ph type="title"/>
          </p:nvPr>
        </p:nvSpPr>
        <p:spPr/>
        <p:txBody>
          <a:bodyPr>
            <a:normAutofit fontScale="90000"/>
          </a:bodyPr>
          <a:lstStyle/>
          <a:p>
            <a:r>
              <a:rPr lang="el-GR" b="1" u="sng" dirty="0">
                <a:solidFill>
                  <a:srgbClr val="002060"/>
                </a:solidFill>
                <a:effectLst/>
              </a:rPr>
              <a:t>Απαλλαγές από την υποχρέωση απογραφής αποθεμάτων</a:t>
            </a:r>
            <a:br>
              <a:rPr lang="el-GR" dirty="0">
                <a:solidFill>
                  <a:srgbClr val="002060"/>
                </a:solidFill>
                <a:effectLst/>
              </a:rPr>
            </a:br>
            <a:endParaRPr lang="el-GR" dirty="0">
              <a:solidFill>
                <a:srgbClr val="002060"/>
              </a:solidFill>
            </a:endParaRPr>
          </a:p>
        </p:txBody>
      </p:sp>
      <p:sp>
        <p:nvSpPr>
          <p:cNvPr id="3" name="Θέση περιεχομένου 2">
            <a:extLst>
              <a:ext uri="{FF2B5EF4-FFF2-40B4-BE49-F238E27FC236}">
                <a16:creationId xmlns:a16="http://schemas.microsoft.com/office/drawing/2014/main" id="{DF3A1D10-D9B9-4317-91B2-1AB3374E0718}"/>
              </a:ext>
            </a:extLst>
          </p:cNvPr>
          <p:cNvSpPr>
            <a:spLocks noGrp="1"/>
          </p:cNvSpPr>
          <p:nvPr>
            <p:ph idx="1"/>
          </p:nvPr>
        </p:nvSpPr>
        <p:spPr/>
        <p:txBody>
          <a:bodyPr>
            <a:normAutofit fontScale="85000" lnSpcReduction="20000"/>
          </a:bodyPr>
          <a:lstStyle/>
          <a:p>
            <a:pPr algn="just" fontAlgn="base"/>
            <a:r>
              <a:rPr lang="el-GR" b="1" dirty="0">
                <a:solidFill>
                  <a:srgbClr val="002060"/>
                </a:solidFill>
                <a:effectLst/>
              </a:rPr>
              <a:t>1.</a:t>
            </a:r>
            <a:r>
              <a:rPr lang="el-GR" dirty="0">
                <a:solidFill>
                  <a:srgbClr val="002060"/>
                </a:solidFill>
                <a:effectLst/>
              </a:rPr>
              <a:t> Οι </a:t>
            </a:r>
            <a:r>
              <a:rPr lang="el-GR" b="1" dirty="0">
                <a:solidFill>
                  <a:srgbClr val="002060"/>
                </a:solidFill>
                <a:effectLst/>
              </a:rPr>
              <a:t>πολύ μικρές οντότητες της παραγράφου 2(γ)</a:t>
            </a:r>
            <a:r>
              <a:rPr lang="el-GR" dirty="0">
                <a:solidFill>
                  <a:srgbClr val="002060"/>
                </a:solidFill>
                <a:effectLst/>
              </a:rPr>
              <a:t> του άρθρου 1 (ατομικές επιχειρήσεις, ομόρρυθμες εταιρείες, ετερόρρυθμες εταιρείες)  του Ν.4308/2014 των οποίων </a:t>
            </a:r>
            <a:r>
              <a:rPr lang="el-GR" b="1" dirty="0">
                <a:solidFill>
                  <a:srgbClr val="002060"/>
                </a:solidFill>
                <a:effectLst/>
              </a:rPr>
              <a:t>ο ετήσιος καθαρός κύκλος εργασιών δεν υπερβαίνει το ποσό των 150.000 ευρώ από πωλήσεις αγαθών, δύνανται να μην διενεργούν απογραφή των αποθεμάτων τους και να αντιμετωπίζουν τις αγορές της περιόδου ως έξοδο.</a:t>
            </a:r>
            <a:endParaRPr lang="el-GR" dirty="0">
              <a:solidFill>
                <a:srgbClr val="002060"/>
              </a:solidFill>
              <a:effectLst/>
            </a:endParaRPr>
          </a:p>
          <a:p>
            <a:pPr algn="just" fontAlgn="base"/>
            <a:r>
              <a:rPr lang="el-GR" b="1" dirty="0">
                <a:solidFill>
                  <a:srgbClr val="002060"/>
                </a:solidFill>
                <a:effectLst/>
              </a:rPr>
              <a:t>2.</a:t>
            </a:r>
            <a:r>
              <a:rPr lang="el-GR" dirty="0">
                <a:solidFill>
                  <a:srgbClr val="002060"/>
                </a:solidFill>
                <a:effectLst/>
              </a:rPr>
              <a:t> Οι οντότητες της παρ. 2γ του άρθρου 1 που τηρούν απλογραφικά βιβλία, και έχουν </a:t>
            </a:r>
            <a:r>
              <a:rPr lang="el-GR" b="1" dirty="0">
                <a:solidFill>
                  <a:srgbClr val="002060"/>
                </a:solidFill>
                <a:effectLst/>
              </a:rPr>
              <a:t>ως κύριο αντικείμενο των εργασιών της (άνω του 50% του συνόλου του καθαρού κύκλου εργασιών από πώληση αγαθών) ορισμένες δραστηριότητες </a:t>
            </a:r>
            <a:r>
              <a:rPr lang="el-GR" dirty="0">
                <a:solidFill>
                  <a:srgbClr val="002060"/>
                </a:solidFill>
                <a:effectLst/>
              </a:rPr>
              <a:t>(ΠΟΛ.1019/2015): π.χ. ενδεικτικά αναφέρουμε: εργαστήριο φωτοτυπιών και πολυγραφήσεων, αρτοποιείο, πρατήριο άρτου, ειδών αρτοποιίας και ζαχαροπλαστικής, εργαστήριο ζαχαροπλαστικής (πώληση σε ιδιώτες καταναλωτές, λιανική ή κυρίως λιανική) κα</a:t>
            </a:r>
          </a:p>
          <a:p>
            <a:pPr marL="36900" indent="0" algn="just" fontAlgn="base">
              <a:buNone/>
            </a:pPr>
            <a:endParaRPr lang="el-GR" dirty="0">
              <a:solidFill>
                <a:srgbClr val="002060"/>
              </a:solidFill>
              <a:effectLst/>
            </a:endParaRPr>
          </a:p>
          <a:p>
            <a:pPr marL="36900" indent="0" algn="just">
              <a:buNone/>
            </a:pPr>
            <a:r>
              <a:rPr lang="el-GR" dirty="0">
                <a:solidFill>
                  <a:srgbClr val="002060"/>
                </a:solidFill>
                <a:effectLst/>
              </a:rPr>
              <a:t> </a:t>
            </a:r>
          </a:p>
          <a:p>
            <a:pPr algn="just"/>
            <a:endParaRPr lang="el-GR" dirty="0">
              <a:solidFill>
                <a:srgbClr val="002060"/>
              </a:solidFill>
            </a:endParaRPr>
          </a:p>
        </p:txBody>
      </p:sp>
    </p:spTree>
    <p:extLst>
      <p:ext uri="{BB962C8B-B14F-4D97-AF65-F5344CB8AC3E}">
        <p14:creationId xmlns:p14="http://schemas.microsoft.com/office/powerpoint/2010/main" val="344738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5C8104-64B5-44B8-9834-B3C61D974423}"/>
              </a:ext>
            </a:extLst>
          </p:cNvPr>
          <p:cNvSpPr>
            <a:spLocks noGrp="1"/>
          </p:cNvSpPr>
          <p:nvPr>
            <p:ph type="title"/>
          </p:nvPr>
        </p:nvSpPr>
        <p:spPr/>
        <p:txBody>
          <a:bodyPr>
            <a:normAutofit/>
          </a:bodyPr>
          <a:lstStyle/>
          <a:p>
            <a:r>
              <a:rPr lang="el-GR" dirty="0">
                <a:solidFill>
                  <a:srgbClr val="002060"/>
                </a:solidFill>
                <a:effectLst/>
              </a:rPr>
              <a:t>Αποκλίσεις μετά το τέλος της απογράφης</a:t>
            </a:r>
            <a:br>
              <a:rPr lang="el-GR" dirty="0">
                <a:solidFill>
                  <a:srgbClr val="002060"/>
                </a:solidFill>
                <a:effectLst/>
              </a:rPr>
            </a:br>
            <a:endParaRPr lang="el-GR" dirty="0">
              <a:solidFill>
                <a:srgbClr val="002060"/>
              </a:solidFill>
            </a:endParaRPr>
          </a:p>
        </p:txBody>
      </p:sp>
      <p:sp>
        <p:nvSpPr>
          <p:cNvPr id="3" name="Θέση περιεχομένου 2">
            <a:extLst>
              <a:ext uri="{FF2B5EF4-FFF2-40B4-BE49-F238E27FC236}">
                <a16:creationId xmlns:a16="http://schemas.microsoft.com/office/drawing/2014/main" id="{A0FD96F5-0215-4997-8404-16DA6F282D05}"/>
              </a:ext>
            </a:extLst>
          </p:cNvPr>
          <p:cNvSpPr>
            <a:spLocks noGrp="1"/>
          </p:cNvSpPr>
          <p:nvPr>
            <p:ph idx="1"/>
          </p:nvPr>
        </p:nvSpPr>
        <p:spPr/>
        <p:txBody>
          <a:bodyPr>
            <a:normAutofit/>
          </a:bodyPr>
          <a:lstStyle/>
          <a:p>
            <a:r>
              <a:rPr lang="el-GR" sz="2400" dirty="0">
                <a:solidFill>
                  <a:srgbClr val="002060"/>
                </a:solidFill>
                <a:effectLst/>
              </a:rPr>
              <a:t>Μετά το τέλος της απογραφής, συγκρίνονται τα αποτελέσματα της με τα υπόλοιπα των αντίστοιχων λογαριασμών για να εξακριβωθεί αν συμφωνούν.</a:t>
            </a:r>
          </a:p>
          <a:p>
            <a:r>
              <a:rPr lang="el-GR" sz="2400" dirty="0">
                <a:solidFill>
                  <a:srgbClr val="002060"/>
                </a:solidFill>
                <a:effectLst/>
              </a:rPr>
              <a:t>Εάν παρατηρηθούν ασυμφωνίες, γίνεται μια προσπάθεια να εντοπιστούν τα λάθη και αφού γίνει αυτό, </a:t>
            </a:r>
            <a:r>
              <a:rPr lang="el-GR" sz="2400" dirty="0">
                <a:solidFill>
                  <a:srgbClr val="002060"/>
                </a:solidFill>
                <a:effectLst/>
                <a:hlinkClick r:id="rId2">
                  <a:extLst>
                    <a:ext uri="{A12FA001-AC4F-418D-AE19-62706E023703}">
                      <ahyp:hlinkClr xmlns:ahyp="http://schemas.microsoft.com/office/drawing/2018/hyperlinkcolor" val="tx"/>
                    </a:ext>
                  </a:extLst>
                </a:hlinkClick>
              </a:rPr>
              <a:t>προσαρμόζονται</a:t>
            </a:r>
            <a:r>
              <a:rPr lang="el-GR" sz="2400" dirty="0">
                <a:solidFill>
                  <a:srgbClr val="002060"/>
                </a:solidFill>
                <a:effectLst/>
              </a:rPr>
              <a:t> τα υπόλοιπα των λογαριασμών στα δεδομένα της απογραφής, ώστε αυτά να αποδίδουν την πραγματικότητα.</a:t>
            </a:r>
          </a:p>
          <a:p>
            <a:endParaRPr lang="el-GR" sz="2400" dirty="0">
              <a:solidFill>
                <a:srgbClr val="002060"/>
              </a:solidFill>
            </a:endParaRPr>
          </a:p>
        </p:txBody>
      </p:sp>
    </p:spTree>
    <p:extLst>
      <p:ext uri="{BB962C8B-B14F-4D97-AF65-F5344CB8AC3E}">
        <p14:creationId xmlns:p14="http://schemas.microsoft.com/office/powerpoint/2010/main" val="1227560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862790E-E27D-4359-8250-97C3862C4FB6}"/>
              </a:ext>
            </a:extLst>
          </p:cNvPr>
          <p:cNvSpPr>
            <a:spLocks noGrp="1" noChangeArrowheads="1"/>
          </p:cNvSpPr>
          <p:nvPr>
            <p:ph type="title"/>
          </p:nvPr>
        </p:nvSpPr>
        <p:spPr/>
        <p:txBody>
          <a:bodyPr/>
          <a:lstStyle/>
          <a:p>
            <a:r>
              <a:rPr lang="el-GR" altLang="el-GR" sz="3200" b="1" dirty="0">
                <a:solidFill>
                  <a:srgbClr val="002060"/>
                </a:solidFill>
              </a:rPr>
              <a:t>Σύγκριση απογραφής-ποσοτικών αρχείων</a:t>
            </a:r>
          </a:p>
        </p:txBody>
      </p:sp>
      <p:sp>
        <p:nvSpPr>
          <p:cNvPr id="43011" name="Rectangle 3">
            <a:extLst>
              <a:ext uri="{FF2B5EF4-FFF2-40B4-BE49-F238E27FC236}">
                <a16:creationId xmlns:a16="http://schemas.microsoft.com/office/drawing/2014/main" id="{D3CE2138-21F2-49BC-B740-53656EA44F4D}"/>
              </a:ext>
            </a:extLst>
          </p:cNvPr>
          <p:cNvSpPr>
            <a:spLocks noGrp="1" noChangeArrowheads="1"/>
          </p:cNvSpPr>
          <p:nvPr>
            <p:ph type="body" idx="1"/>
          </p:nvPr>
        </p:nvSpPr>
        <p:spPr/>
        <p:txBody>
          <a:bodyPr>
            <a:normAutofit/>
          </a:bodyPr>
          <a:lstStyle/>
          <a:p>
            <a:pPr>
              <a:buFontTx/>
              <a:buNone/>
            </a:pPr>
            <a:r>
              <a:rPr lang="el-GR" altLang="el-GR" sz="2800" dirty="0">
                <a:solidFill>
                  <a:srgbClr val="002060"/>
                </a:solidFill>
              </a:rPr>
              <a:t>Αίτια διαφορών:</a:t>
            </a:r>
          </a:p>
          <a:p>
            <a:pPr>
              <a:buFontTx/>
              <a:buNone/>
            </a:pPr>
            <a:r>
              <a:rPr lang="el-GR" altLang="el-GR" sz="2800" dirty="0">
                <a:solidFill>
                  <a:srgbClr val="002060"/>
                </a:solidFill>
              </a:rPr>
              <a:t>– σφάλματα απογραφής (π.χ. λάθος μέτρηση)</a:t>
            </a:r>
          </a:p>
          <a:p>
            <a:pPr>
              <a:buFontTx/>
              <a:buNone/>
            </a:pPr>
            <a:r>
              <a:rPr lang="el-GR" altLang="el-GR" sz="2800" dirty="0">
                <a:solidFill>
                  <a:srgbClr val="002060"/>
                </a:solidFill>
              </a:rPr>
              <a:t>– σφάλματα ποσοτικών αρχείων (</a:t>
            </a:r>
            <a:r>
              <a:rPr lang="el-GR" altLang="el-GR" sz="2800" dirty="0" err="1">
                <a:solidFill>
                  <a:srgbClr val="002060"/>
                </a:solidFill>
              </a:rPr>
              <a:t>π.χ</a:t>
            </a:r>
            <a:r>
              <a:rPr lang="el-GR" altLang="el-GR" sz="2800" dirty="0">
                <a:solidFill>
                  <a:srgbClr val="002060"/>
                </a:solidFill>
              </a:rPr>
              <a:t> λάθος στην</a:t>
            </a:r>
          </a:p>
          <a:p>
            <a:pPr>
              <a:buFontTx/>
              <a:buNone/>
            </a:pPr>
            <a:r>
              <a:rPr lang="el-GR" altLang="el-GR" sz="2800" dirty="0">
                <a:solidFill>
                  <a:srgbClr val="002060"/>
                </a:solidFill>
              </a:rPr>
              <a:t>    ενημέρωσή τους)</a:t>
            </a:r>
          </a:p>
          <a:p>
            <a:pPr>
              <a:buFontTx/>
              <a:buNone/>
            </a:pPr>
            <a:r>
              <a:rPr lang="el-GR" altLang="el-GR" sz="2800" dirty="0">
                <a:solidFill>
                  <a:srgbClr val="002060"/>
                </a:solidFill>
              </a:rPr>
              <a:t>– μη άμεση ενημέρωση (για λόγους απλοποίησης) λογιστικών αρχείων (</a:t>
            </a:r>
            <a:r>
              <a:rPr lang="el-GR" altLang="el-GR" sz="2800" dirty="0" err="1">
                <a:solidFill>
                  <a:srgbClr val="002060"/>
                </a:solidFill>
              </a:rPr>
              <a:t>λογ</a:t>
            </a:r>
            <a:r>
              <a:rPr lang="el-GR" altLang="el-GR" sz="2800" dirty="0">
                <a:solidFill>
                  <a:srgbClr val="002060"/>
                </a:solidFill>
              </a:rPr>
              <a:t>/</a:t>
            </a:r>
            <a:r>
              <a:rPr lang="el-GR" altLang="el-GR" sz="2800" dirty="0" err="1">
                <a:solidFill>
                  <a:srgbClr val="002060"/>
                </a:solidFill>
              </a:rPr>
              <a:t>μοί</a:t>
            </a:r>
            <a:r>
              <a:rPr lang="el-GR" altLang="el-GR" sz="2800" dirty="0">
                <a:solidFill>
                  <a:srgbClr val="002060"/>
                </a:solidFill>
              </a:rPr>
              <a:t> αποθεμάτων) για πωλήσεις ή αναλώσεις</a:t>
            </a:r>
          </a:p>
          <a:p>
            <a:endParaRPr lang="el-GR" altLang="el-GR" sz="2800"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C82D5C9-BB3B-4C71-AFAE-742794869626}"/>
              </a:ext>
            </a:extLst>
          </p:cNvPr>
          <p:cNvSpPr>
            <a:spLocks noGrp="1" noChangeArrowheads="1"/>
          </p:cNvSpPr>
          <p:nvPr>
            <p:ph type="title"/>
          </p:nvPr>
        </p:nvSpPr>
        <p:spPr>
          <a:xfrm>
            <a:off x="1524000" y="1"/>
            <a:ext cx="9144000" cy="1412875"/>
          </a:xfrm>
          <a:noFill/>
          <a:effectLst>
            <a:outerShdw blurRad="25400" dir="17880000">
              <a:srgbClr val="000000">
                <a:alpha val="46000"/>
              </a:srgbClr>
            </a:outerShdw>
          </a:effectLst>
        </p:spPr>
        <p:txBody>
          <a:bodyPr vert="horz" lIns="91440" tIns="45720" rIns="91440" bIns="45720" rtlCol="0" anchor="t">
            <a:normAutofit/>
          </a:bodyPr>
          <a:lstStyle/>
          <a:p>
            <a:pPr marL="36900">
              <a:lnSpc>
                <a:spcPct val="110000"/>
              </a:lnSpc>
              <a:spcBef>
                <a:spcPct val="20000"/>
              </a:spcBef>
              <a:spcAft>
                <a:spcPts val="600"/>
              </a:spcAft>
              <a:buClr>
                <a:schemeClr val="tx2"/>
              </a:buClr>
              <a:buSzPct val="70000"/>
            </a:pPr>
            <a:r>
              <a:rPr lang="el-GR" altLang="el-GR" b="1" dirty="0">
                <a:solidFill>
                  <a:srgbClr val="002060"/>
                </a:solidFill>
              </a:rPr>
              <a:t>Διαφορά μεταξύ απογραφής και ισολογισμού </a:t>
            </a:r>
          </a:p>
        </p:txBody>
      </p:sp>
      <p:sp>
        <p:nvSpPr>
          <p:cNvPr id="9219" name="Rectangle 3">
            <a:extLst>
              <a:ext uri="{FF2B5EF4-FFF2-40B4-BE49-F238E27FC236}">
                <a16:creationId xmlns:a16="http://schemas.microsoft.com/office/drawing/2014/main" id="{8226C8B0-6B92-486F-A6EB-813402B62E5B}"/>
              </a:ext>
            </a:extLst>
          </p:cNvPr>
          <p:cNvSpPr>
            <a:spLocks noGrp="1" noChangeArrowheads="1"/>
          </p:cNvSpPr>
          <p:nvPr>
            <p:ph type="body" idx="1"/>
          </p:nvPr>
        </p:nvSpPr>
        <p:spPr>
          <a:xfrm>
            <a:off x="540152" y="1607617"/>
            <a:ext cx="10046208" cy="5157787"/>
          </a:xfrm>
          <a:noFill/>
          <a:effectLst>
            <a:outerShdw blurRad="25400" dir="17880000">
              <a:srgbClr val="000000">
                <a:alpha val="46000"/>
              </a:srgbClr>
            </a:outerShdw>
          </a:effectLst>
        </p:spPr>
        <p:txBody>
          <a:bodyPr vert="horz" lIns="91440" tIns="45720" rIns="91440" bIns="45720" rtlCol="0" anchor="t">
            <a:normAutofit/>
          </a:bodyPr>
          <a:lstStyle/>
          <a:p>
            <a:r>
              <a:rPr lang="el-GR" altLang="el-GR" sz="2800" dirty="0">
                <a:solidFill>
                  <a:srgbClr val="002060"/>
                </a:solidFill>
              </a:rPr>
              <a:t>α) </a:t>
            </a:r>
            <a:r>
              <a:rPr lang="el-GR" altLang="el-GR" sz="2800" b="1" dirty="0">
                <a:solidFill>
                  <a:srgbClr val="002060"/>
                </a:solidFill>
              </a:rPr>
              <a:t>Η απογραφή εμφανίζει την χρηματοοικονομική κατάσταση με λεπτομέρεια (αναλυτικά) </a:t>
            </a:r>
            <a:r>
              <a:rPr lang="el-GR" altLang="el-GR" sz="2800" dirty="0">
                <a:solidFill>
                  <a:srgbClr val="002060"/>
                </a:solidFill>
              </a:rPr>
              <a:t>ενώ ο ισολογισμός εμφανίζει την ίδια την χρηματοοικονομική κατάσταση συνοπτικά (περιληπτικά). </a:t>
            </a:r>
          </a:p>
          <a:p>
            <a:r>
              <a:rPr lang="el-GR" altLang="el-GR" sz="2800" dirty="0">
                <a:solidFill>
                  <a:srgbClr val="002060"/>
                </a:solidFill>
              </a:rPr>
              <a:t>β) </a:t>
            </a:r>
            <a:r>
              <a:rPr lang="el-GR" altLang="el-GR" sz="2800" b="1" dirty="0">
                <a:solidFill>
                  <a:srgbClr val="002060"/>
                </a:solidFill>
              </a:rPr>
              <a:t>η απογραφή </a:t>
            </a:r>
            <a:r>
              <a:rPr lang="el-GR" altLang="el-GR" sz="2800" b="1" u="sng" dirty="0">
                <a:solidFill>
                  <a:srgbClr val="002060"/>
                </a:solidFill>
              </a:rPr>
              <a:t>εμφανίζει ποσότητες </a:t>
            </a:r>
            <a:r>
              <a:rPr lang="el-GR" altLang="el-GR" sz="2800" dirty="0">
                <a:solidFill>
                  <a:srgbClr val="002060"/>
                </a:solidFill>
              </a:rPr>
              <a:t>και χρηματικά ποσά ενώ ο ισολογισμός εμφανίζει μόνο χρηματικά ποσά. </a:t>
            </a:r>
          </a:p>
          <a:p>
            <a:r>
              <a:rPr lang="el-GR" altLang="el-GR" sz="2800" dirty="0">
                <a:solidFill>
                  <a:srgbClr val="002060"/>
                </a:solidFill>
              </a:rPr>
              <a:t>γ) </a:t>
            </a:r>
            <a:r>
              <a:rPr lang="el-GR" altLang="el-GR" sz="2800" b="1" dirty="0">
                <a:solidFill>
                  <a:srgbClr val="002060"/>
                </a:solidFill>
              </a:rPr>
              <a:t>Η απογραφή προηγείται </a:t>
            </a:r>
            <a:r>
              <a:rPr lang="el-GR" altLang="el-GR" sz="2800" dirty="0">
                <a:solidFill>
                  <a:srgbClr val="002060"/>
                </a:solidFill>
              </a:rPr>
              <a:t>και με τα δεδομένα της απογραφής συντάσσεται ο ισολογισμός.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E50B966A-3A37-4FE4-BB75-E9760811845C}"/>
              </a:ext>
            </a:extLst>
          </p:cNvPr>
          <p:cNvPicPr>
            <a:picLocks noGrp="1" noChangeAspect="1"/>
          </p:cNvPicPr>
          <p:nvPr>
            <p:ph idx="1"/>
          </p:nvPr>
        </p:nvPicPr>
        <p:blipFill>
          <a:blip r:embed="rId3"/>
          <a:stretch>
            <a:fillRect/>
          </a:stretch>
        </p:blipFill>
        <p:spPr>
          <a:xfrm>
            <a:off x="1463097" y="643467"/>
            <a:ext cx="9265805" cy="5571066"/>
          </a:xfrm>
          <a:prstGeom prst="rect">
            <a:avLst/>
          </a:prstGeom>
        </p:spPr>
      </p:pic>
      <p:sp>
        <p:nvSpPr>
          <p:cNvPr id="13" name="Rectangle 12">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925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D3E6EC-BB54-46CE-B418-908A7C6ABE15}"/>
              </a:ext>
            </a:extLst>
          </p:cNvPr>
          <p:cNvSpPr>
            <a:spLocks noGrp="1"/>
          </p:cNvSpPr>
          <p:nvPr>
            <p:ph type="title"/>
          </p:nvPr>
        </p:nvSpPr>
        <p:spPr/>
        <p:txBody>
          <a:bodyPr/>
          <a:lstStyle/>
          <a:p>
            <a:r>
              <a:rPr lang="el-GR" dirty="0">
                <a:solidFill>
                  <a:srgbClr val="002060"/>
                </a:solidFill>
              </a:rPr>
              <a:t>Απογραφή</a:t>
            </a:r>
          </a:p>
        </p:txBody>
      </p:sp>
      <p:sp>
        <p:nvSpPr>
          <p:cNvPr id="3" name="Θέση περιεχομένου 2">
            <a:extLst>
              <a:ext uri="{FF2B5EF4-FFF2-40B4-BE49-F238E27FC236}">
                <a16:creationId xmlns:a16="http://schemas.microsoft.com/office/drawing/2014/main" id="{1328FE29-B09D-4343-8D0B-3497D573BD00}"/>
              </a:ext>
            </a:extLst>
          </p:cNvPr>
          <p:cNvSpPr>
            <a:spLocks noGrp="1"/>
          </p:cNvSpPr>
          <p:nvPr>
            <p:ph idx="1"/>
          </p:nvPr>
        </p:nvSpPr>
        <p:spPr/>
        <p:txBody>
          <a:bodyPr>
            <a:normAutofit/>
          </a:bodyPr>
          <a:lstStyle/>
          <a:p>
            <a:r>
              <a:rPr lang="el-GR" sz="2800" dirty="0">
                <a:solidFill>
                  <a:srgbClr val="002060"/>
                </a:solidFill>
                <a:effectLst/>
              </a:rPr>
              <a:t>Συνήθως η απογραφή έχει κάθετη διάταξη. Πρώτα καταχωρούνται τα στοιχεία του Ενεργητικού με τις διακρίσεις του και τις </a:t>
            </a:r>
            <a:r>
              <a:rPr lang="el-GR" sz="2800" dirty="0" err="1">
                <a:solidFill>
                  <a:srgbClr val="002060"/>
                </a:solidFill>
                <a:effectLst/>
              </a:rPr>
              <a:t>υποδιακρίσεις</a:t>
            </a:r>
            <a:r>
              <a:rPr lang="el-GR" sz="2800" dirty="0">
                <a:solidFill>
                  <a:srgbClr val="002060"/>
                </a:solidFill>
                <a:effectLst/>
              </a:rPr>
              <a:t> του, και αθροίζονται οι αξίες τους. Στη συνέχεια καταχωρούνται κατά τον ίδιο τρόπο τα στοιχεία του Παθητικού (</a:t>
            </a:r>
            <a:r>
              <a:rPr lang="el-GR" sz="2800" dirty="0" err="1">
                <a:solidFill>
                  <a:srgbClr val="002060"/>
                </a:solidFill>
                <a:effectLst/>
              </a:rPr>
              <a:t>Π.Πκ.Κ.Π</a:t>
            </a:r>
            <a:r>
              <a:rPr lang="el-GR" sz="2800" dirty="0">
                <a:solidFill>
                  <a:srgbClr val="002060"/>
                </a:solidFill>
                <a:effectLst/>
              </a:rPr>
              <a:t>.). Η καταχώρηση των περιουσιακών στοιχείων γίνεται με κάθε λεπτομέρεια ως προς το είδος, την ποσότητα και την αξία.</a:t>
            </a:r>
            <a:endParaRPr lang="el-GR" sz="2800" dirty="0">
              <a:solidFill>
                <a:srgbClr val="002060"/>
              </a:solidFill>
            </a:endParaRPr>
          </a:p>
        </p:txBody>
      </p:sp>
    </p:spTree>
    <p:extLst>
      <p:ext uri="{BB962C8B-B14F-4D97-AF65-F5344CB8AC3E}">
        <p14:creationId xmlns:p14="http://schemas.microsoft.com/office/powerpoint/2010/main" val="122410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2BF1124-B21B-42CB-B2C4-722A1131077F}"/>
              </a:ext>
            </a:extLst>
          </p:cNvPr>
          <p:cNvSpPr>
            <a:spLocks noGrp="1" noChangeArrowheads="1"/>
          </p:cNvSpPr>
          <p:nvPr>
            <p:ph type="title"/>
          </p:nvPr>
        </p:nvSpPr>
        <p:spPr>
          <a:xfrm>
            <a:off x="1524000" y="1"/>
            <a:ext cx="9144000" cy="404813"/>
          </a:xfrm>
        </p:spPr>
        <p:txBody>
          <a:bodyPr>
            <a:normAutofit fontScale="90000"/>
          </a:bodyPr>
          <a:lstStyle/>
          <a:p>
            <a:pPr algn="ctr" eaLnBrk="1" hangingPunct="1"/>
            <a:r>
              <a:rPr lang="el-GR" altLang="el-GR" sz="2800" b="1" dirty="0">
                <a:solidFill>
                  <a:srgbClr val="002060"/>
                </a:solidFill>
              </a:rPr>
              <a:t>ΑΠΟΓΡΑΦΗ- ΠΑΡΑΔΕΙΓΜΑ</a:t>
            </a:r>
          </a:p>
        </p:txBody>
      </p:sp>
      <p:sp>
        <p:nvSpPr>
          <p:cNvPr id="10243" name="Rectangle 3">
            <a:extLst>
              <a:ext uri="{FF2B5EF4-FFF2-40B4-BE49-F238E27FC236}">
                <a16:creationId xmlns:a16="http://schemas.microsoft.com/office/drawing/2014/main" id="{7A834A0D-3628-4C1A-9E58-27BDD92F7705}"/>
              </a:ext>
            </a:extLst>
          </p:cNvPr>
          <p:cNvSpPr>
            <a:spLocks noGrp="1" noChangeArrowheads="1"/>
          </p:cNvSpPr>
          <p:nvPr>
            <p:ph type="body" idx="1"/>
          </p:nvPr>
        </p:nvSpPr>
        <p:spPr>
          <a:xfrm>
            <a:off x="1524000" y="549276"/>
            <a:ext cx="9144000" cy="6308725"/>
          </a:xfrm>
          <a:noFill/>
          <a:effectLst>
            <a:outerShdw blurRad="25400" dir="17880000">
              <a:srgbClr val="000000">
                <a:alpha val="46000"/>
              </a:srgbClr>
            </a:outerShdw>
          </a:effectLst>
        </p:spPr>
        <p:txBody>
          <a:bodyPr vert="horz" lIns="91440" tIns="45720" rIns="91440" bIns="45720" rtlCol="0" anchor="t">
            <a:normAutofit/>
          </a:bodyPr>
          <a:lstStyle/>
          <a:p>
            <a:r>
              <a:rPr lang="el-GR" altLang="el-GR" dirty="0">
                <a:solidFill>
                  <a:srgbClr val="002060"/>
                </a:solidFill>
              </a:rPr>
              <a:t>Στην ατομική επιχείρηση του Ν. Νικολάου, που εμπορεύεται αυτοκίνητα, στην απογραφή τέλους χρήσεως στις 31/12/2007, βρέθηκαν τα παρακάτω περιουσιακά στοιχεία, σε ευρώ:</a:t>
            </a:r>
          </a:p>
          <a:p>
            <a:r>
              <a:rPr lang="el-GR" altLang="el-GR" dirty="0">
                <a:solidFill>
                  <a:srgbClr val="002060"/>
                </a:solidFill>
              </a:rPr>
              <a:t>Μετρητά 15.000</a:t>
            </a:r>
          </a:p>
          <a:p>
            <a:r>
              <a:rPr lang="el-GR" altLang="el-GR" dirty="0">
                <a:solidFill>
                  <a:srgbClr val="002060"/>
                </a:solidFill>
              </a:rPr>
              <a:t>Καταθέσεις στην Εθνική Τράπεζα στο υποκατάστημα Καστοριάς και στο λογαριασμό όψεως </a:t>
            </a:r>
            <a:r>
              <a:rPr lang="el-GR" altLang="el-GR" dirty="0" err="1">
                <a:solidFill>
                  <a:srgbClr val="002060"/>
                </a:solidFill>
              </a:rPr>
              <a:t>Νο</a:t>
            </a:r>
            <a:r>
              <a:rPr lang="el-GR" altLang="el-GR" dirty="0">
                <a:solidFill>
                  <a:srgbClr val="002060"/>
                </a:solidFill>
              </a:rPr>
              <a:t> 2346345 25.000</a:t>
            </a:r>
          </a:p>
          <a:p>
            <a:r>
              <a:rPr lang="el-GR" altLang="el-GR" dirty="0">
                <a:solidFill>
                  <a:srgbClr val="002060"/>
                </a:solidFill>
              </a:rPr>
              <a:t>Απαιτήσεις κατά</a:t>
            </a:r>
            <a:r>
              <a:rPr lang="en-US" altLang="el-GR" dirty="0">
                <a:solidFill>
                  <a:srgbClr val="002060"/>
                </a:solidFill>
              </a:rPr>
              <a:t>:</a:t>
            </a:r>
            <a:endParaRPr lang="el-GR" altLang="el-GR" dirty="0">
              <a:solidFill>
                <a:srgbClr val="002060"/>
              </a:solidFill>
            </a:endParaRPr>
          </a:p>
          <a:p>
            <a:r>
              <a:rPr lang="el-GR" altLang="el-GR" dirty="0">
                <a:solidFill>
                  <a:srgbClr val="002060"/>
                </a:solidFill>
              </a:rPr>
              <a:t>α) Γ. Γεωργίου, Λ. Νίκη – Θεσσαλονίκη, από πωλήσεις αυτοκινήτων 10.000</a:t>
            </a:r>
          </a:p>
          <a:p>
            <a:r>
              <a:rPr lang="el-GR" altLang="el-GR" dirty="0">
                <a:solidFill>
                  <a:srgbClr val="002060"/>
                </a:solidFill>
              </a:rPr>
              <a:t>β) Π. Πέτρου, Π. Μελά 1 – Κοζάνη, από πωλήσεις αυτοκινήτων 8.000 </a:t>
            </a:r>
          </a:p>
          <a:p>
            <a:r>
              <a:rPr lang="el-GR" altLang="el-GR" dirty="0">
                <a:solidFill>
                  <a:srgbClr val="002060"/>
                </a:solidFill>
              </a:rPr>
              <a:t>Γραμμάτια Εισπρακτέα:</a:t>
            </a:r>
          </a:p>
          <a:p>
            <a:r>
              <a:rPr lang="el-GR" altLang="el-GR" dirty="0">
                <a:solidFill>
                  <a:srgbClr val="002060"/>
                </a:solidFill>
              </a:rPr>
              <a:t>Συναλλαγματική </a:t>
            </a:r>
            <a:r>
              <a:rPr lang="el-GR" altLang="el-GR" dirty="0" err="1">
                <a:solidFill>
                  <a:srgbClr val="002060"/>
                </a:solidFill>
              </a:rPr>
              <a:t>Νο</a:t>
            </a:r>
            <a:r>
              <a:rPr lang="el-GR" altLang="el-GR" dirty="0">
                <a:solidFill>
                  <a:srgbClr val="002060"/>
                </a:solidFill>
              </a:rPr>
              <a:t> 14, αξίας 2.000, αποδοχής Γ. Γεωργίου και λήξης 20/2/2008.</a:t>
            </a:r>
          </a:p>
        </p:txBody>
      </p:sp>
      <p:sp>
        <p:nvSpPr>
          <p:cNvPr id="10244" name="AutoShape 4">
            <a:extLst>
              <a:ext uri="{FF2B5EF4-FFF2-40B4-BE49-F238E27FC236}">
                <a16:creationId xmlns:a16="http://schemas.microsoft.com/office/drawing/2014/main" id="{53D8C1C9-5A97-4924-852F-F8DDE25699E3}"/>
              </a:ext>
            </a:extLst>
          </p:cNvPr>
          <p:cNvSpPr>
            <a:spLocks noChangeArrowheads="1"/>
          </p:cNvSpPr>
          <p:nvPr/>
        </p:nvSpPr>
        <p:spPr bwMode="auto">
          <a:xfrm>
            <a:off x="9409113" y="6632576"/>
            <a:ext cx="976312" cy="225425"/>
          </a:xfrm>
          <a:prstGeom prst="rightArrow">
            <a:avLst>
              <a:gd name="adj1" fmla="val 50000"/>
              <a:gd name="adj2" fmla="val 1082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l-GR" alt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09BFB2D-92B1-4BA0-8DDC-7D16B20D73D1}"/>
              </a:ext>
            </a:extLst>
          </p:cNvPr>
          <p:cNvSpPr>
            <a:spLocks noGrp="1" noChangeArrowheads="1"/>
          </p:cNvSpPr>
          <p:nvPr>
            <p:ph type="title"/>
          </p:nvPr>
        </p:nvSpPr>
        <p:spPr>
          <a:xfrm>
            <a:off x="1524000" y="0"/>
            <a:ext cx="9144000" cy="1143000"/>
          </a:xfrm>
        </p:spPr>
        <p:txBody>
          <a:bodyPr/>
          <a:lstStyle/>
          <a:p>
            <a:pPr algn="ctr" eaLnBrk="1" hangingPunct="1"/>
            <a:r>
              <a:rPr lang="el-GR" altLang="el-GR" b="1" dirty="0">
                <a:solidFill>
                  <a:srgbClr val="002060"/>
                </a:solidFill>
              </a:rPr>
              <a:t>ΑΠΟΓΡΑΦΗ</a:t>
            </a:r>
            <a:r>
              <a:rPr lang="el-GR" altLang="el-GR" dirty="0">
                <a:solidFill>
                  <a:srgbClr val="002060"/>
                </a:solidFill>
              </a:rPr>
              <a:t> </a:t>
            </a:r>
          </a:p>
        </p:txBody>
      </p:sp>
      <p:sp>
        <p:nvSpPr>
          <p:cNvPr id="5123" name="Rectangle 3">
            <a:extLst>
              <a:ext uri="{FF2B5EF4-FFF2-40B4-BE49-F238E27FC236}">
                <a16:creationId xmlns:a16="http://schemas.microsoft.com/office/drawing/2014/main" id="{0A804D69-9E01-4B7B-953A-ED939DC66E01}"/>
              </a:ext>
            </a:extLst>
          </p:cNvPr>
          <p:cNvSpPr>
            <a:spLocks noGrp="1" noChangeArrowheads="1"/>
          </p:cNvSpPr>
          <p:nvPr>
            <p:ph type="body" idx="1"/>
          </p:nvPr>
        </p:nvSpPr>
        <p:spPr>
          <a:xfrm>
            <a:off x="816864" y="1231392"/>
            <a:ext cx="10290048" cy="5539233"/>
          </a:xfrm>
          <a:noFill/>
        </p:spPr>
        <p:txBody>
          <a:bodyPr>
            <a:normAutofit/>
          </a:bodyPr>
          <a:lstStyle/>
          <a:p>
            <a:pPr algn="just" eaLnBrk="1" hangingPunct="1"/>
            <a:r>
              <a:rPr lang="el-GR" altLang="el-GR" sz="3200" dirty="0">
                <a:solidFill>
                  <a:srgbClr val="002060"/>
                </a:solidFill>
              </a:rPr>
              <a:t>Είναι ένα σύνολο από ενέργειες που γίνονται για την μέτρηση και τον προσδιορισμό σε χρήμα όλων των στοιχείων του ενεργητικού και του παθητικού:</a:t>
            </a:r>
          </a:p>
          <a:p>
            <a:pPr marL="36900" indent="0" algn="just" eaLnBrk="1" hangingPunct="1">
              <a:buNone/>
            </a:pPr>
            <a:r>
              <a:rPr lang="el-GR" altLang="el-GR" sz="3200" b="1" dirty="0">
                <a:solidFill>
                  <a:srgbClr val="002060"/>
                </a:solidFill>
              </a:rPr>
              <a:t>Στάδια:</a:t>
            </a:r>
          </a:p>
          <a:p>
            <a:pPr lvl="1" algn="just" eaLnBrk="1" hangingPunct="1"/>
            <a:r>
              <a:rPr lang="el-GR" altLang="el-GR" sz="2800" b="1" dirty="0">
                <a:solidFill>
                  <a:srgbClr val="002060"/>
                </a:solidFill>
              </a:rPr>
              <a:t>α)</a:t>
            </a:r>
            <a:r>
              <a:rPr lang="el-GR" altLang="el-GR" sz="2800" dirty="0">
                <a:solidFill>
                  <a:srgbClr val="002060"/>
                </a:solidFill>
              </a:rPr>
              <a:t> ένας λεπτομερής προσδιορισμός των υλικών </a:t>
            </a:r>
          </a:p>
          <a:p>
            <a:pPr lvl="2" algn="just" eaLnBrk="1" hangingPunct="1"/>
            <a:r>
              <a:rPr lang="el-GR" altLang="el-GR" sz="2400" dirty="0">
                <a:solidFill>
                  <a:srgbClr val="002060"/>
                </a:solidFill>
              </a:rPr>
              <a:t>είδος, τύπος, ποιότητα, χρώμα κλπ.</a:t>
            </a:r>
          </a:p>
          <a:p>
            <a:pPr lvl="1" algn="just" eaLnBrk="1" hangingPunct="1"/>
            <a:r>
              <a:rPr lang="el-GR" altLang="el-GR" sz="2800" dirty="0">
                <a:solidFill>
                  <a:srgbClr val="002060"/>
                </a:solidFill>
              </a:rPr>
              <a:t>και των απαιτήσεων και υποχρεώσεων </a:t>
            </a:r>
          </a:p>
          <a:p>
            <a:pPr lvl="2" algn="just" eaLnBrk="1" hangingPunct="1"/>
            <a:r>
              <a:rPr lang="el-GR" altLang="el-GR" sz="2400" dirty="0">
                <a:solidFill>
                  <a:srgbClr val="002060"/>
                </a:solidFill>
              </a:rPr>
              <a:t>ονοματεπώνυμα προσώπων, διευθύνσεις, ποσά, χρόνος λήξης της απαίτησης που είναι σε γραμμάτιο ή επιταγή</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AF5EBE59-F103-4117-898C-C73D635CEB68}"/>
              </a:ext>
            </a:extLst>
          </p:cNvPr>
          <p:cNvSpPr>
            <a:spLocks noGrp="1" noChangeArrowheads="1"/>
          </p:cNvSpPr>
          <p:nvPr>
            <p:ph type="body" idx="1"/>
          </p:nvPr>
        </p:nvSpPr>
        <p:spPr>
          <a:xfrm>
            <a:off x="1524000" y="0"/>
            <a:ext cx="9144000" cy="6858000"/>
          </a:xfrm>
          <a:noFill/>
          <a:effectLst>
            <a:outerShdw blurRad="25400" dir="17880000">
              <a:srgbClr val="000000">
                <a:alpha val="46000"/>
              </a:srgbClr>
            </a:outerShdw>
          </a:effectLst>
        </p:spPr>
        <p:txBody>
          <a:bodyPr vert="horz" lIns="91440" tIns="45720" rIns="91440" bIns="45720" rtlCol="0" anchor="t">
            <a:normAutofit/>
          </a:bodyPr>
          <a:lstStyle/>
          <a:p>
            <a:r>
              <a:rPr lang="el-GR" altLang="el-GR" dirty="0">
                <a:solidFill>
                  <a:srgbClr val="002060"/>
                </a:solidFill>
              </a:rPr>
              <a:t>Εμπορεύματα </a:t>
            </a:r>
          </a:p>
          <a:p>
            <a:r>
              <a:rPr lang="el-GR" altLang="el-GR" dirty="0">
                <a:solidFill>
                  <a:srgbClr val="002060"/>
                </a:solidFill>
              </a:rPr>
              <a:t>α) Αυτοκίνητα, μάρκας Χ, 4 </a:t>
            </a:r>
            <a:r>
              <a:rPr lang="el-GR" altLang="el-GR" dirty="0" err="1">
                <a:solidFill>
                  <a:srgbClr val="002060"/>
                </a:solidFill>
              </a:rPr>
              <a:t>τεμ</a:t>
            </a:r>
            <a:r>
              <a:rPr lang="el-GR" altLang="el-GR" dirty="0">
                <a:solidFill>
                  <a:srgbClr val="002060"/>
                </a:solidFill>
              </a:rPr>
              <a:t>. προς 15.000 το καθένα</a:t>
            </a:r>
          </a:p>
          <a:p>
            <a:r>
              <a:rPr lang="el-GR" altLang="el-GR" dirty="0">
                <a:solidFill>
                  <a:srgbClr val="002060"/>
                </a:solidFill>
              </a:rPr>
              <a:t>β) Αυτοκίνητα, μάρκας Ψ,  3 </a:t>
            </a:r>
            <a:r>
              <a:rPr lang="el-GR" altLang="el-GR" dirty="0" err="1">
                <a:solidFill>
                  <a:srgbClr val="002060"/>
                </a:solidFill>
              </a:rPr>
              <a:t>τεμ</a:t>
            </a:r>
            <a:r>
              <a:rPr lang="el-GR" altLang="el-GR" dirty="0">
                <a:solidFill>
                  <a:srgbClr val="002060"/>
                </a:solidFill>
              </a:rPr>
              <a:t>. προς 12.000 το καθένα</a:t>
            </a:r>
          </a:p>
          <a:p>
            <a:r>
              <a:rPr lang="el-GR" altLang="el-GR" dirty="0">
                <a:solidFill>
                  <a:srgbClr val="002060"/>
                </a:solidFill>
              </a:rPr>
              <a:t>Έπιπλα και λοιπός εξοπλισμός: </a:t>
            </a:r>
          </a:p>
          <a:p>
            <a:r>
              <a:rPr lang="el-GR" altLang="el-GR" dirty="0">
                <a:solidFill>
                  <a:srgbClr val="002060"/>
                </a:solidFill>
              </a:rPr>
              <a:t>α) Μία ταμειακή μηχανή μάρκας Χ, </a:t>
            </a:r>
            <a:r>
              <a:rPr lang="el-GR" altLang="el-GR" dirty="0" err="1">
                <a:solidFill>
                  <a:srgbClr val="002060"/>
                </a:solidFill>
              </a:rPr>
              <a:t>αριθμ</a:t>
            </a:r>
            <a:r>
              <a:rPr lang="el-GR" altLang="el-GR" dirty="0">
                <a:solidFill>
                  <a:srgbClr val="002060"/>
                </a:solidFill>
              </a:rPr>
              <a:t>. πλαισίου 112, αξίας 1.000</a:t>
            </a:r>
          </a:p>
          <a:p>
            <a:r>
              <a:rPr lang="el-GR" altLang="el-GR" dirty="0">
                <a:solidFill>
                  <a:srgbClr val="002060"/>
                </a:solidFill>
              </a:rPr>
              <a:t>β) Ένα γραφείο μεταλλικό, διαστάσεων 0,80 </a:t>
            </a:r>
            <a:r>
              <a:rPr lang="en-US" altLang="el-GR" dirty="0">
                <a:solidFill>
                  <a:srgbClr val="002060"/>
                </a:solidFill>
              </a:rPr>
              <a:t>x</a:t>
            </a:r>
            <a:r>
              <a:rPr lang="el-GR" altLang="el-GR" dirty="0">
                <a:solidFill>
                  <a:srgbClr val="002060"/>
                </a:solidFill>
              </a:rPr>
              <a:t> 0,90 </a:t>
            </a:r>
            <a:r>
              <a:rPr lang="en-US" altLang="el-GR" dirty="0">
                <a:solidFill>
                  <a:srgbClr val="002060"/>
                </a:solidFill>
              </a:rPr>
              <a:t>x</a:t>
            </a:r>
            <a:r>
              <a:rPr lang="el-GR" altLang="el-GR" dirty="0">
                <a:solidFill>
                  <a:srgbClr val="002060"/>
                </a:solidFill>
              </a:rPr>
              <a:t> 1,40 αξίας 1.000</a:t>
            </a:r>
          </a:p>
          <a:p>
            <a:r>
              <a:rPr lang="el-GR" altLang="el-GR" dirty="0">
                <a:solidFill>
                  <a:srgbClr val="002060"/>
                </a:solidFill>
              </a:rPr>
              <a:t>Υποχρεώσεις προς</a:t>
            </a:r>
            <a:r>
              <a:rPr lang="en-US" altLang="el-GR" dirty="0">
                <a:solidFill>
                  <a:srgbClr val="002060"/>
                </a:solidFill>
              </a:rPr>
              <a:t>:</a:t>
            </a:r>
            <a:endParaRPr lang="el-GR" altLang="el-GR" dirty="0">
              <a:solidFill>
                <a:srgbClr val="002060"/>
              </a:solidFill>
            </a:endParaRPr>
          </a:p>
          <a:p>
            <a:r>
              <a:rPr lang="el-GR" altLang="el-GR" dirty="0">
                <a:solidFill>
                  <a:srgbClr val="002060"/>
                </a:solidFill>
              </a:rPr>
              <a:t>α) Α. Αντωνίου, Ερμού 10, </a:t>
            </a:r>
            <a:r>
              <a:rPr lang="el-GR" altLang="el-GR" dirty="0" err="1">
                <a:solidFill>
                  <a:srgbClr val="002060"/>
                </a:solidFill>
              </a:rPr>
              <a:t>Θεσ</a:t>
            </a:r>
            <a:r>
              <a:rPr lang="el-GR" altLang="el-GR" dirty="0">
                <a:solidFill>
                  <a:srgbClr val="002060"/>
                </a:solidFill>
              </a:rPr>
              <a:t>/νίκη από αγορές αυτοκινήτων 25.000</a:t>
            </a:r>
          </a:p>
          <a:p>
            <a:r>
              <a:rPr lang="el-GR" altLang="el-GR" dirty="0">
                <a:solidFill>
                  <a:srgbClr val="002060"/>
                </a:solidFill>
              </a:rPr>
              <a:t>β) Μ. Μάνου, Εγνατία 12, </a:t>
            </a:r>
            <a:r>
              <a:rPr lang="el-GR" altLang="el-GR" dirty="0" err="1">
                <a:solidFill>
                  <a:srgbClr val="002060"/>
                </a:solidFill>
              </a:rPr>
              <a:t>Θεσ</a:t>
            </a:r>
            <a:r>
              <a:rPr lang="el-GR" altLang="el-GR" dirty="0">
                <a:solidFill>
                  <a:srgbClr val="002060"/>
                </a:solidFill>
              </a:rPr>
              <a:t>/νίκη από αγορές αυτοκινήτων 20.000</a:t>
            </a:r>
          </a:p>
          <a:p>
            <a:r>
              <a:rPr lang="el-GR" altLang="el-GR" dirty="0">
                <a:solidFill>
                  <a:srgbClr val="002060"/>
                </a:solidFill>
              </a:rPr>
              <a:t>Υποχρεώσεις σε τράπεζες</a:t>
            </a:r>
            <a:r>
              <a:rPr lang="en-US" altLang="el-GR" dirty="0">
                <a:solidFill>
                  <a:srgbClr val="002060"/>
                </a:solidFill>
              </a:rPr>
              <a:t>:</a:t>
            </a:r>
            <a:endParaRPr lang="el-GR" altLang="el-GR" dirty="0">
              <a:solidFill>
                <a:srgbClr val="002060"/>
              </a:solidFill>
            </a:endParaRPr>
          </a:p>
          <a:p>
            <a:r>
              <a:rPr lang="el-GR" altLang="el-GR" dirty="0">
                <a:solidFill>
                  <a:srgbClr val="002060"/>
                </a:solidFill>
              </a:rPr>
              <a:t>Εθνική, υποκατάστημα Καστοριάς, για μακροπρόθεσμο δάνειο που έλαβε η επιχείρηση, 110.000, από τα οποία 30.000 πρέπει να πληρωθούν μέχρι 31/12/2008.</a:t>
            </a:r>
          </a:p>
          <a:p>
            <a:r>
              <a:rPr lang="el-GR" altLang="el-GR" dirty="0">
                <a:solidFill>
                  <a:srgbClr val="002060"/>
                </a:solidFill>
              </a:rPr>
              <a:t>Ζητείται να συνταχθεί η απογραφή στο βιβλίο Απογραφών και Ισολογισμών.</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58">
            <a:extLst>
              <a:ext uri="{FF2B5EF4-FFF2-40B4-BE49-F238E27FC236}">
                <a16:creationId xmlns:a16="http://schemas.microsoft.com/office/drawing/2014/main" id="{E0518EB6-5262-4978-98B8-C81A792EEE6C}"/>
              </a:ext>
            </a:extLst>
          </p:cNvPr>
          <p:cNvSpPr>
            <a:spLocks noGrp="1" noChangeArrowheads="1"/>
          </p:cNvSpPr>
          <p:nvPr>
            <p:ph type="title"/>
          </p:nvPr>
        </p:nvSpPr>
        <p:spPr>
          <a:xfrm>
            <a:off x="1524001" y="617538"/>
            <a:ext cx="8943975" cy="1143000"/>
          </a:xfrm>
          <a:noFill/>
        </p:spPr>
        <p:txBody>
          <a:bodyPr/>
          <a:lstStyle/>
          <a:p>
            <a:pPr algn="ctr" eaLnBrk="1" hangingPunct="1"/>
            <a:r>
              <a:rPr lang="el-GR" altLang="el-GR">
                <a:solidFill>
                  <a:srgbClr val="002060"/>
                </a:solidFill>
              </a:rPr>
              <a:t>ΑΠΟΓΡΑΦΗ 31/12/2007</a:t>
            </a:r>
          </a:p>
        </p:txBody>
      </p:sp>
      <p:graphicFrame>
        <p:nvGraphicFramePr>
          <p:cNvPr id="191233" name="Group 769">
            <a:extLst>
              <a:ext uri="{FF2B5EF4-FFF2-40B4-BE49-F238E27FC236}">
                <a16:creationId xmlns:a16="http://schemas.microsoft.com/office/drawing/2014/main" id="{4DA78B41-22B7-45DC-BCAD-9914956F5C2E}"/>
              </a:ext>
            </a:extLst>
          </p:cNvPr>
          <p:cNvGraphicFramePr>
            <a:graphicFrameLocks noGrp="1"/>
          </p:cNvGraphicFramePr>
          <p:nvPr>
            <p:ph idx="1"/>
            <p:extLst>
              <p:ext uri="{D42A27DB-BD31-4B8C-83A1-F6EECF244321}">
                <p14:modId xmlns:p14="http://schemas.microsoft.com/office/powerpoint/2010/main" val="1942450485"/>
              </p:ext>
            </p:extLst>
          </p:nvPr>
        </p:nvGraphicFramePr>
        <p:xfrm>
          <a:off x="1524000" y="2017713"/>
          <a:ext cx="8955088" cy="4114800"/>
        </p:xfrm>
        <a:graphic>
          <a:graphicData uri="http://schemas.openxmlformats.org/drawingml/2006/table">
            <a:tbl>
              <a:tblPr/>
              <a:tblGrid>
                <a:gridCol w="250825">
                  <a:extLst>
                    <a:ext uri="{9D8B030D-6E8A-4147-A177-3AD203B41FA5}">
                      <a16:colId xmlns:a16="http://schemas.microsoft.com/office/drawing/2014/main" val="20000"/>
                    </a:ext>
                  </a:extLst>
                </a:gridCol>
                <a:gridCol w="360363">
                  <a:extLst>
                    <a:ext uri="{9D8B030D-6E8A-4147-A177-3AD203B41FA5}">
                      <a16:colId xmlns:a16="http://schemas.microsoft.com/office/drawing/2014/main" val="20001"/>
                    </a:ext>
                  </a:extLst>
                </a:gridCol>
                <a:gridCol w="6481762">
                  <a:extLst>
                    <a:ext uri="{9D8B030D-6E8A-4147-A177-3AD203B41FA5}">
                      <a16:colId xmlns:a16="http://schemas.microsoft.com/office/drawing/2014/main" val="20002"/>
                    </a:ext>
                  </a:extLst>
                </a:gridCol>
                <a:gridCol w="935038">
                  <a:extLst>
                    <a:ext uri="{9D8B030D-6E8A-4147-A177-3AD203B41FA5}">
                      <a16:colId xmlns:a16="http://schemas.microsoft.com/office/drawing/2014/main" val="20003"/>
                    </a:ext>
                  </a:extLst>
                </a:gridCol>
                <a:gridCol w="927100">
                  <a:extLst>
                    <a:ext uri="{9D8B030D-6E8A-4147-A177-3AD203B41FA5}">
                      <a16:colId xmlns:a16="http://schemas.microsoft.com/office/drawing/2014/main" val="20004"/>
                    </a:ext>
                  </a:extLst>
                </a:gridCol>
              </a:tblGrid>
              <a:tr h="685800">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ΕΝΕΡΓΗΤΙΚΟ</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685800">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Ι. ΠΑΓΙΟ ΕΝΕΡΓΗΤΙΚΟ</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685800">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 ΕΝΣΩΜΑΤΕΣ ΑΚΙΝΗΤΟΠΟΙΗΣΕΙΣ</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685800">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Έπιπλα &amp; λοιπός εξοπλισμός</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85800">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Ταμειακή μηχανή μάρκας Χ, αριθμ. Πλαισίου 112</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1,000</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685800">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2</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Γραφείο μεταλλικό, διαστάσεων 0,80 x 0,90 x 1,40</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sng"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1,000</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2,000</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680" name="Group 96">
            <a:extLst>
              <a:ext uri="{FF2B5EF4-FFF2-40B4-BE49-F238E27FC236}">
                <a16:creationId xmlns:a16="http://schemas.microsoft.com/office/drawing/2014/main" id="{654531FD-60BD-4260-B9BF-3DACFE7BDE76}"/>
              </a:ext>
            </a:extLst>
          </p:cNvPr>
          <p:cNvGraphicFramePr>
            <a:graphicFrameLocks noGrp="1"/>
          </p:cNvGraphicFramePr>
          <p:nvPr>
            <p:ph idx="1"/>
            <p:extLst>
              <p:ext uri="{D42A27DB-BD31-4B8C-83A1-F6EECF244321}">
                <p14:modId xmlns:p14="http://schemas.microsoft.com/office/powerpoint/2010/main" val="3370100973"/>
              </p:ext>
            </p:extLst>
          </p:nvPr>
        </p:nvGraphicFramePr>
        <p:xfrm>
          <a:off x="1524000" y="1"/>
          <a:ext cx="8955088" cy="6900901"/>
        </p:xfrm>
        <a:graphic>
          <a:graphicData uri="http://schemas.openxmlformats.org/drawingml/2006/table">
            <a:tbl>
              <a:tblPr/>
              <a:tblGrid>
                <a:gridCol w="369888">
                  <a:extLst>
                    <a:ext uri="{9D8B030D-6E8A-4147-A177-3AD203B41FA5}">
                      <a16:colId xmlns:a16="http://schemas.microsoft.com/office/drawing/2014/main" val="20000"/>
                    </a:ext>
                  </a:extLst>
                </a:gridCol>
                <a:gridCol w="385762">
                  <a:extLst>
                    <a:ext uri="{9D8B030D-6E8A-4147-A177-3AD203B41FA5}">
                      <a16:colId xmlns:a16="http://schemas.microsoft.com/office/drawing/2014/main" val="20001"/>
                    </a:ext>
                  </a:extLst>
                </a:gridCol>
                <a:gridCol w="5472113">
                  <a:extLst>
                    <a:ext uri="{9D8B030D-6E8A-4147-A177-3AD203B41FA5}">
                      <a16:colId xmlns:a16="http://schemas.microsoft.com/office/drawing/2014/main" val="20002"/>
                    </a:ext>
                  </a:extLst>
                </a:gridCol>
                <a:gridCol w="1512887">
                  <a:extLst>
                    <a:ext uri="{9D8B030D-6E8A-4147-A177-3AD203B41FA5}">
                      <a16:colId xmlns:a16="http://schemas.microsoft.com/office/drawing/2014/main" val="20003"/>
                    </a:ext>
                  </a:extLst>
                </a:gridCol>
                <a:gridCol w="1214438">
                  <a:extLst>
                    <a:ext uri="{9D8B030D-6E8A-4147-A177-3AD203B41FA5}">
                      <a16:colId xmlns:a16="http://schemas.microsoft.com/office/drawing/2014/main" val="20004"/>
                    </a:ext>
                  </a:extLst>
                </a:gridCol>
              </a:tblGrid>
              <a:tr h="944836">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ΙΙ ΚΥΚΛΟΦΟΡΟΥΝ ΕΝΕΡΓΗΤΙΚΟ</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extLst>
                  <a:ext uri="{0D108BD9-81ED-4DB2-BD59-A6C34878D82A}">
                    <a16:rowId xmlns:a16="http://schemas.microsoft.com/office/drawing/2014/main" val="10000"/>
                  </a:ext>
                </a:extLst>
              </a:tr>
              <a:tr h="903246">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 ΑΠΟΘΕΜΑΤΑ</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901658">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2</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Εμπορεύματα</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2074767">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Αυτοκίνητα, μάρκας Χ, 4 τεμ. προς 15.000 το καθένα</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60.000</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2076354">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2</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Αυτοκίνητα, μάρκας Ψ,  3 τεμ. προς 12.000 το καθένα</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sng"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36.000</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96.000</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marT="45718" marB="45718"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801" name="Group 169">
            <a:extLst>
              <a:ext uri="{FF2B5EF4-FFF2-40B4-BE49-F238E27FC236}">
                <a16:creationId xmlns:a16="http://schemas.microsoft.com/office/drawing/2014/main" id="{B750E186-2C5F-4392-A335-D663B14EC765}"/>
              </a:ext>
            </a:extLst>
          </p:cNvPr>
          <p:cNvGraphicFramePr>
            <a:graphicFrameLocks noGrp="1"/>
          </p:cNvGraphicFramePr>
          <p:nvPr>
            <p:ph type="tbl" idx="1"/>
            <p:extLst>
              <p:ext uri="{D42A27DB-BD31-4B8C-83A1-F6EECF244321}">
                <p14:modId xmlns:p14="http://schemas.microsoft.com/office/powerpoint/2010/main" val="3190863929"/>
              </p:ext>
            </p:extLst>
          </p:nvPr>
        </p:nvGraphicFramePr>
        <p:xfrm>
          <a:off x="1524000" y="1700214"/>
          <a:ext cx="9144000" cy="5157789"/>
        </p:xfrm>
        <a:graphic>
          <a:graphicData uri="http://schemas.openxmlformats.org/drawingml/2006/table">
            <a:tbl>
              <a:tblPr/>
              <a:tblGrid>
                <a:gridCol w="493713">
                  <a:extLst>
                    <a:ext uri="{9D8B030D-6E8A-4147-A177-3AD203B41FA5}">
                      <a16:colId xmlns:a16="http://schemas.microsoft.com/office/drawing/2014/main" val="20000"/>
                    </a:ext>
                  </a:extLst>
                </a:gridCol>
                <a:gridCol w="515937">
                  <a:extLst>
                    <a:ext uri="{9D8B030D-6E8A-4147-A177-3AD203B41FA5}">
                      <a16:colId xmlns:a16="http://schemas.microsoft.com/office/drawing/2014/main" val="20001"/>
                    </a:ext>
                  </a:extLst>
                </a:gridCol>
                <a:gridCol w="5938838">
                  <a:extLst>
                    <a:ext uri="{9D8B030D-6E8A-4147-A177-3AD203B41FA5}">
                      <a16:colId xmlns:a16="http://schemas.microsoft.com/office/drawing/2014/main" val="20002"/>
                    </a:ext>
                  </a:extLst>
                </a:gridCol>
                <a:gridCol w="1079500">
                  <a:extLst>
                    <a:ext uri="{9D8B030D-6E8A-4147-A177-3AD203B41FA5}">
                      <a16:colId xmlns:a16="http://schemas.microsoft.com/office/drawing/2014/main" val="20003"/>
                    </a:ext>
                  </a:extLst>
                </a:gridCol>
                <a:gridCol w="1116012">
                  <a:extLst>
                    <a:ext uri="{9D8B030D-6E8A-4147-A177-3AD203B41FA5}">
                      <a16:colId xmlns:a16="http://schemas.microsoft.com/office/drawing/2014/main" val="20004"/>
                    </a:ext>
                  </a:extLst>
                </a:gridCol>
              </a:tblGrid>
              <a:tr h="798513">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2. </a:t>
                      </a:r>
                      <a:r>
                        <a:rPr kumimoji="0" lang="el-GR" altLang="el-GR" sz="2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ΑΠΑΙΤΗΣΕΙΣ</a:t>
                      </a:r>
                      <a:endParaRPr kumimoji="0" lang="el-GR" altLang="el-GR" sz="2400" b="1"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extLst>
                  <a:ext uri="{0D108BD9-81ED-4DB2-BD59-A6C34878D82A}">
                    <a16:rowId xmlns:a16="http://schemas.microsoft.com/office/drawing/2014/main" val="10000"/>
                  </a:ext>
                </a:extLst>
              </a:tr>
              <a:tr h="79692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3</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altLang="el-GR" sz="2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Πελάτες</a:t>
                      </a:r>
                      <a:endParaRPr kumimoji="0" lang="el-GR" altLang="el-GR" sz="2400" b="1"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798513">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Γ. Γεωργίου, Λ. Νίκη 12 – Θεσσαλονίκη</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10,000</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798513">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2</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Π. Πέτρου, Π. Μελά  1 – Κοζάνη</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sng"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8,000</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18,000</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79692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4</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altLang="el-GR" sz="2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Γραμμάτια Εισπρακτέα</a:t>
                      </a:r>
                      <a:endParaRPr kumimoji="0" lang="el-GR" altLang="el-GR" sz="2400" b="1"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168400">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Συναλλαγματική Νο 14, αποδοχής Γ. Γεωργίου,  λήξης 20/2/2008</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sng"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2,000</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2,000</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8775" name="Group 119">
            <a:extLst>
              <a:ext uri="{FF2B5EF4-FFF2-40B4-BE49-F238E27FC236}">
                <a16:creationId xmlns:a16="http://schemas.microsoft.com/office/drawing/2014/main" id="{BE9172CB-2FC1-46AD-BC90-F734CFDEF1C2}"/>
              </a:ext>
            </a:extLst>
          </p:cNvPr>
          <p:cNvGraphicFramePr>
            <a:graphicFrameLocks noGrp="1"/>
          </p:cNvGraphicFramePr>
          <p:nvPr>
            <p:ph idx="1"/>
            <p:extLst>
              <p:ext uri="{D42A27DB-BD31-4B8C-83A1-F6EECF244321}">
                <p14:modId xmlns:p14="http://schemas.microsoft.com/office/powerpoint/2010/main" val="290740552"/>
              </p:ext>
            </p:extLst>
          </p:nvPr>
        </p:nvGraphicFramePr>
        <p:xfrm>
          <a:off x="1524000" y="1"/>
          <a:ext cx="8955088" cy="6858001"/>
        </p:xfrm>
        <a:graphic>
          <a:graphicData uri="http://schemas.openxmlformats.org/drawingml/2006/table">
            <a:tbl>
              <a:tblPr/>
              <a:tblGrid>
                <a:gridCol w="323850">
                  <a:extLst>
                    <a:ext uri="{9D8B030D-6E8A-4147-A177-3AD203B41FA5}">
                      <a16:colId xmlns:a16="http://schemas.microsoft.com/office/drawing/2014/main" val="20000"/>
                    </a:ext>
                  </a:extLst>
                </a:gridCol>
                <a:gridCol w="338138">
                  <a:extLst>
                    <a:ext uri="{9D8B030D-6E8A-4147-A177-3AD203B41FA5}">
                      <a16:colId xmlns:a16="http://schemas.microsoft.com/office/drawing/2014/main" val="20001"/>
                    </a:ext>
                  </a:extLst>
                </a:gridCol>
                <a:gridCol w="4341812">
                  <a:extLst>
                    <a:ext uri="{9D8B030D-6E8A-4147-A177-3AD203B41FA5}">
                      <a16:colId xmlns:a16="http://schemas.microsoft.com/office/drawing/2014/main" val="20002"/>
                    </a:ext>
                  </a:extLst>
                </a:gridCol>
                <a:gridCol w="1368425">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87463">
                  <a:extLst>
                    <a:ext uri="{9D8B030D-6E8A-4147-A177-3AD203B41FA5}">
                      <a16:colId xmlns:a16="http://schemas.microsoft.com/office/drawing/2014/main" val="20005"/>
                    </a:ext>
                  </a:extLst>
                </a:gridCol>
              </a:tblGrid>
              <a:tr h="1189038">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3. ΔΙΑΘΕΣΙΜΑ</a:t>
                      </a:r>
                      <a:endParaRPr kumimoji="0" lang="el-GR" altLang="el-GR" sz="2400" b="1"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extLst>
                  <a:ext uri="{0D108BD9-81ED-4DB2-BD59-A6C34878D82A}">
                    <a16:rowId xmlns:a16="http://schemas.microsoft.com/office/drawing/2014/main" val="10000"/>
                  </a:ext>
                </a:extLst>
              </a:tr>
              <a:tr h="1152525">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5</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Ταμείο</a:t>
                      </a:r>
                      <a:endParaRPr kumimoji="0" lang="el-GR" altLang="el-GR" sz="2400" b="1"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15,000</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3367088">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6</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just" defTabSz="914400" rtl="0" eaLnBrk="1" fontAlgn="b" latinLnBrk="0" hangingPunct="1">
                        <a:lnSpc>
                          <a:spcPct val="100000"/>
                        </a:lnSpc>
                        <a:spcBef>
                          <a:spcPct val="0"/>
                        </a:spcBef>
                        <a:spcAft>
                          <a:spcPct val="0"/>
                        </a:spcAft>
                        <a:buClrTx/>
                        <a:buSzTx/>
                        <a:buFontTx/>
                        <a:buNone/>
                        <a:tabLst/>
                      </a:pPr>
                      <a:r>
                        <a:rPr kumimoji="0" lang="el-GR" altLang="el-GR" sz="2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Καταθέσεις όψεως  Εθνική Τράπεζα, υποκατάστημα Καστοριάς, λογαριασμό όψεως Νο 2346345 25.000</a:t>
                      </a:r>
                      <a:endParaRPr kumimoji="0" lang="el-GR" altLang="el-GR" sz="2400" b="1"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sng"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25,000</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sng"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158,000</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1149350">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ΣΥΝΟΛΟ ΕΝΕΡΓΗΤΙΚΟΥ</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158,000</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800" name="Group 96">
            <a:extLst>
              <a:ext uri="{FF2B5EF4-FFF2-40B4-BE49-F238E27FC236}">
                <a16:creationId xmlns:a16="http://schemas.microsoft.com/office/drawing/2014/main" id="{A7BB7AF9-3A64-4F66-A20D-8A235E6E8F7F}"/>
              </a:ext>
            </a:extLst>
          </p:cNvPr>
          <p:cNvGraphicFramePr>
            <a:graphicFrameLocks noGrp="1"/>
          </p:cNvGraphicFramePr>
          <p:nvPr>
            <p:ph/>
            <p:extLst>
              <p:ext uri="{D42A27DB-BD31-4B8C-83A1-F6EECF244321}">
                <p14:modId xmlns:p14="http://schemas.microsoft.com/office/powerpoint/2010/main" val="383151255"/>
              </p:ext>
            </p:extLst>
          </p:nvPr>
        </p:nvGraphicFramePr>
        <p:xfrm>
          <a:off x="1524001" y="1"/>
          <a:ext cx="9109075" cy="6858001"/>
        </p:xfrm>
        <a:graphic>
          <a:graphicData uri="http://schemas.openxmlformats.org/drawingml/2006/table">
            <a:tbl>
              <a:tblPr/>
              <a:tblGrid>
                <a:gridCol w="620713">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040437">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1441450">
                  <a:extLst>
                    <a:ext uri="{9D8B030D-6E8A-4147-A177-3AD203B41FA5}">
                      <a16:colId xmlns:a16="http://schemas.microsoft.com/office/drawing/2014/main" val="20004"/>
                    </a:ext>
                  </a:extLst>
                </a:gridCol>
              </a:tblGrid>
              <a:tr h="1320800">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ΠΑΘΗΤΙΚΟ</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extLst>
                  <a:ext uri="{0D108BD9-81ED-4DB2-BD59-A6C34878D82A}">
                    <a16:rowId xmlns:a16="http://schemas.microsoft.com/office/drawing/2014/main" val="10000"/>
                  </a:ext>
                </a:extLst>
              </a:tr>
              <a:tr h="1319213">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Ι ΥΠΟΧΡΕΩΣΕΙΣ ΠΡΟΣ ΤΡΙΤΟΥΣ</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1320800">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 ΜΑΚΡΟΠΡΟΘΕΣΜΕΣ ΥΠΟΧΡΕΩΣΕΙΣ</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2897188">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Δάνεια Τραπεζών Εθνική, υποκατάστημα Καστοριάς, μακροπρόθεσμο δάνειο</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800" b="0" i="0" u="none" strike="noStrike" cap="none" normalizeH="0" baseline="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80,000</a:t>
                      </a:r>
                      <a:endParaRPr kumimoji="0" lang="el-GR" altLang="el-GR" sz="2800" b="0" i="0" u="none" strike="noStrike" cap="none" normalizeH="0" baseline="0" dirty="0">
                        <a:ln>
                          <a:noFill/>
                        </a:ln>
                        <a:solidFill>
                          <a:srgbClr val="002060"/>
                        </a:solidFill>
                        <a:effectLst/>
                        <a:latin typeface="Times New Roman" panose="02020603050405020304"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932" name="Group 180">
            <a:extLst>
              <a:ext uri="{FF2B5EF4-FFF2-40B4-BE49-F238E27FC236}">
                <a16:creationId xmlns:a16="http://schemas.microsoft.com/office/drawing/2014/main" id="{84E9E237-3D0E-4C23-8B1C-EDB5E66DAA55}"/>
              </a:ext>
            </a:extLst>
          </p:cNvPr>
          <p:cNvGraphicFramePr>
            <a:graphicFrameLocks noGrp="1"/>
          </p:cNvGraphicFramePr>
          <p:nvPr>
            <p:ph idx="1"/>
            <p:extLst>
              <p:ext uri="{D42A27DB-BD31-4B8C-83A1-F6EECF244321}">
                <p14:modId xmlns:p14="http://schemas.microsoft.com/office/powerpoint/2010/main" val="3548020613"/>
              </p:ext>
            </p:extLst>
          </p:nvPr>
        </p:nvGraphicFramePr>
        <p:xfrm>
          <a:off x="1524000" y="0"/>
          <a:ext cx="9144000" cy="6779948"/>
        </p:xfrm>
        <a:graphic>
          <a:graphicData uri="http://schemas.openxmlformats.org/drawingml/2006/table">
            <a:tbl>
              <a:tblPr/>
              <a:tblGrid>
                <a:gridCol w="560388">
                  <a:extLst>
                    <a:ext uri="{9D8B030D-6E8A-4147-A177-3AD203B41FA5}">
                      <a16:colId xmlns:a16="http://schemas.microsoft.com/office/drawing/2014/main" val="20000"/>
                    </a:ext>
                  </a:extLst>
                </a:gridCol>
                <a:gridCol w="585787">
                  <a:extLst>
                    <a:ext uri="{9D8B030D-6E8A-4147-A177-3AD203B41FA5}">
                      <a16:colId xmlns:a16="http://schemas.microsoft.com/office/drawing/2014/main" val="20001"/>
                    </a:ext>
                  </a:extLst>
                </a:gridCol>
                <a:gridCol w="4729163">
                  <a:extLst>
                    <a:ext uri="{9D8B030D-6E8A-4147-A177-3AD203B41FA5}">
                      <a16:colId xmlns:a16="http://schemas.microsoft.com/office/drawing/2014/main" val="20002"/>
                    </a:ext>
                  </a:extLst>
                </a:gridCol>
                <a:gridCol w="1046162">
                  <a:extLst>
                    <a:ext uri="{9D8B030D-6E8A-4147-A177-3AD203B41FA5}">
                      <a16:colId xmlns:a16="http://schemas.microsoft.com/office/drawing/2014/main" val="20003"/>
                    </a:ext>
                  </a:extLst>
                </a:gridCol>
                <a:gridCol w="1047750">
                  <a:extLst>
                    <a:ext uri="{9D8B030D-6E8A-4147-A177-3AD203B41FA5}">
                      <a16:colId xmlns:a16="http://schemas.microsoft.com/office/drawing/2014/main" val="20004"/>
                    </a:ext>
                  </a:extLst>
                </a:gridCol>
                <a:gridCol w="1174750">
                  <a:extLst>
                    <a:ext uri="{9D8B030D-6E8A-4147-A177-3AD203B41FA5}">
                      <a16:colId xmlns:a16="http://schemas.microsoft.com/office/drawing/2014/main" val="20005"/>
                    </a:ext>
                  </a:extLst>
                </a:gridCol>
              </a:tblGrid>
              <a:tr h="997767">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1"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2. ΒΡΑΧΥΠΡΟΘΕΣΜΕΣ ΥΠΟΧΡΕΩΣΕΙΣ</a:t>
                      </a:r>
                      <a:endParaRPr kumimoji="0" lang="el-GR" altLang="el-GR" sz="2400" b="1"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extLst>
                  <a:ext uri="{0D108BD9-81ED-4DB2-BD59-A6C34878D82A}">
                    <a16:rowId xmlns:a16="http://schemas.microsoft.com/office/drawing/2014/main" val="10000"/>
                  </a:ext>
                </a:extLst>
              </a:tr>
              <a:tr h="607801">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2</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Προμηθευτές</a:t>
                      </a:r>
                      <a:endParaRPr kumimoji="0" lang="el-GR" altLang="el-GR" sz="2400" b="1"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607801">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Α. Αντωνίου, Ερμού 10, </a:t>
                      </a:r>
                      <a:r>
                        <a:rPr kumimoji="0" lang="el-GR" altLang="el-GR"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Θεσ</a:t>
                      </a: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/νίκη </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25,000</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607801">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2</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Μ. Μάνου, Εγνατία 12, </a:t>
                      </a:r>
                      <a:r>
                        <a:rPr kumimoji="0" lang="el-GR" altLang="el-GR"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Θεσ</a:t>
                      </a: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/νίκη </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sng"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20,000</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sng"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45,000</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155,000</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0780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rPr>
                        <a:t>3</a:t>
                      </a: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400" b="1" i="0" u="none" strike="noStrike" cap="none" normalizeH="0" baseline="0" dirty="0">
                          <a:ln>
                            <a:noFill/>
                          </a:ln>
                          <a:solidFill>
                            <a:srgbClr val="002060"/>
                          </a:solidFill>
                          <a:effectLst/>
                          <a:latin typeface="Times New Roman" panose="02020603050405020304" pitchFamily="18" charset="0"/>
                        </a:rPr>
                        <a:t>Πιστωτές Διάφοροι</a:t>
                      </a: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023291313"/>
                  </a:ext>
                </a:extLst>
              </a:tr>
              <a:tr h="1842816">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Δόσεις μακροπρόθεσμου Δανείου Τραπεζών Εθνική, υποκατάστημα Καστοριάς</a:t>
                      </a: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Ι ΚΑΘΑΡΗ ΠΕΡΙΟΥΣΙΑ (Κ.Π.)</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30,000</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607801">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4</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Κεφάλαιο</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sng"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3,000</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sng"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3,000</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789772">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altLang="el-GR" sz="2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ΣΥΝΟΛΟ ΠΑΘΗΤΙΚΟΥ (Π.Π. + Κ.Π.)</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l-GR" altLang="el-GR" sz="2400" b="0" i="0" u="none" strike="noStrike" cap="none" normalizeH="0" baseline="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158,000</a:t>
                      </a:r>
                      <a:endParaRPr kumimoji="0" lang="el-GR" altLang="el-GR" sz="2400" b="0" i="0" u="none" strike="noStrike" cap="none" normalizeH="0" baseline="0" dirty="0">
                        <a:ln>
                          <a:noFill/>
                        </a:ln>
                        <a:solidFill>
                          <a:srgbClr val="002060"/>
                        </a:solidFill>
                        <a:effectLst/>
                        <a:latin typeface="Times New Roman" panose="02020603050405020304" pitchFamily="18" charset="0"/>
                      </a:endParaRPr>
                    </a:p>
                  </a:txBody>
                  <a:tcPr marT="45714" marB="45714"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92CBCE27-237A-4727-8239-444E4E683D88}"/>
              </a:ext>
            </a:extLst>
          </p:cNvPr>
          <p:cNvSpPr>
            <a:spLocks noGrp="1"/>
          </p:cNvSpPr>
          <p:nvPr>
            <p:ph/>
          </p:nvPr>
        </p:nvSpPr>
        <p:spPr>
          <a:xfrm>
            <a:off x="277791" y="274639"/>
            <a:ext cx="11725155" cy="6473402"/>
          </a:xfrm>
        </p:spPr>
        <p:txBody>
          <a:bodyPr>
            <a:normAutofit fontScale="62500" lnSpcReduction="20000"/>
          </a:bodyPr>
          <a:lstStyle/>
          <a:p>
            <a:pPr algn="just"/>
            <a:r>
              <a:rPr lang="el-GR" sz="2600" dirty="0">
                <a:solidFill>
                  <a:srgbClr val="000000"/>
                </a:solidFill>
                <a:latin typeface="Verdana" panose="020B0604030504040204" pitchFamily="34" charset="0"/>
              </a:rPr>
              <a:t>Στην ατομική επιχείρηση του Α. Αποστόλου, που εμπορεύεται ποδήλατα, στην απογραφή τέλους χρήσης στις 31/12/2001, βρέθηκαν τα πιο κάτω περιουσιακά στοιχεία,</a:t>
            </a:r>
          </a:p>
          <a:p>
            <a:r>
              <a:rPr lang="el-GR" sz="2600" dirty="0">
                <a:solidFill>
                  <a:srgbClr val="000000"/>
                </a:solidFill>
                <a:latin typeface="Verdana" panose="020B0604030504040204" pitchFamily="34" charset="0"/>
              </a:rPr>
              <a:t>- Μετρητά Ευρώ 10.000</a:t>
            </a:r>
            <a:br>
              <a:rPr lang="el-GR" sz="2600" dirty="0"/>
            </a:br>
            <a:r>
              <a:rPr lang="el-GR" sz="2600" dirty="0">
                <a:solidFill>
                  <a:srgbClr val="000000"/>
                </a:solidFill>
                <a:latin typeface="Verdana" panose="020B0604030504040204" pitchFamily="34" charset="0"/>
              </a:rPr>
              <a:t>- Καταθέσεις στην Εθνική Τράπεζα στο Υποκατάστημα Πάτρας και στο λογαριασμό όψεως </a:t>
            </a:r>
            <a:r>
              <a:rPr lang="el-GR" sz="2600" dirty="0" err="1">
                <a:solidFill>
                  <a:srgbClr val="000000"/>
                </a:solidFill>
                <a:latin typeface="Verdana" panose="020B0604030504040204" pitchFamily="34" charset="0"/>
              </a:rPr>
              <a:t>No</a:t>
            </a:r>
            <a:r>
              <a:rPr lang="el-GR" sz="2600" dirty="0">
                <a:solidFill>
                  <a:srgbClr val="000000"/>
                </a:solidFill>
                <a:latin typeface="Verdana" panose="020B0604030504040204" pitchFamily="34" charset="0"/>
              </a:rPr>
              <a:t> 5131147 Ευρώ 20.000</a:t>
            </a:r>
            <a:br>
              <a:rPr lang="el-GR" sz="2600" dirty="0"/>
            </a:br>
            <a:r>
              <a:rPr lang="el-GR" sz="2600" dirty="0">
                <a:solidFill>
                  <a:srgbClr val="000000"/>
                </a:solidFill>
                <a:latin typeface="Verdana" panose="020B0604030504040204" pitchFamily="34" charset="0"/>
              </a:rPr>
              <a:t>- Απαιτήσεις κατά:</a:t>
            </a:r>
            <a:br>
              <a:rPr lang="el-GR" sz="2600" dirty="0"/>
            </a:br>
            <a:r>
              <a:rPr lang="el-GR" sz="2600" dirty="0">
                <a:solidFill>
                  <a:srgbClr val="000000"/>
                </a:solidFill>
                <a:latin typeface="Verdana" panose="020B0604030504040204" pitchFamily="34" charset="0"/>
              </a:rPr>
              <a:t>α) Α. Ανδρέου, Λ. </a:t>
            </a:r>
            <a:r>
              <a:rPr lang="el-GR" sz="2600" dirty="0" err="1">
                <a:solidFill>
                  <a:srgbClr val="000000"/>
                </a:solidFill>
                <a:latin typeface="Verdana" panose="020B0604030504040204" pitchFamily="34" charset="0"/>
              </a:rPr>
              <a:t>Βελή</a:t>
            </a:r>
            <a:r>
              <a:rPr lang="el-GR" sz="2600" dirty="0">
                <a:solidFill>
                  <a:srgbClr val="000000"/>
                </a:solidFill>
                <a:latin typeface="Verdana" panose="020B0604030504040204" pitchFamily="34" charset="0"/>
              </a:rPr>
              <a:t> 42 - Αίγιο, από πωλήσεις ποδηλάτων, Ευρώ 5.000.</a:t>
            </a:r>
            <a:br>
              <a:rPr lang="el-GR" sz="2600" dirty="0"/>
            </a:br>
            <a:r>
              <a:rPr lang="el-GR" sz="2600" dirty="0">
                <a:solidFill>
                  <a:srgbClr val="000000"/>
                </a:solidFill>
                <a:latin typeface="Verdana" panose="020B0604030504040204" pitchFamily="34" charset="0"/>
              </a:rPr>
              <a:t>β) Β. Βασιλείου, Ερμού 405 - Πύργος, από πωλήσεις ποδηλάτων Ευρώ 4.000.</a:t>
            </a:r>
            <a:br>
              <a:rPr lang="el-GR" sz="2600" dirty="0"/>
            </a:br>
            <a:r>
              <a:rPr lang="el-GR" sz="2600" dirty="0">
                <a:solidFill>
                  <a:srgbClr val="000000"/>
                </a:solidFill>
                <a:latin typeface="Verdana" panose="020B0604030504040204" pitchFamily="34" charset="0"/>
              </a:rPr>
              <a:t>- Γραμμάτια Εισπρακτέα:</a:t>
            </a:r>
            <a:br>
              <a:rPr lang="el-GR" sz="2600" dirty="0"/>
            </a:br>
            <a:r>
              <a:rPr lang="el-GR" sz="2600" dirty="0">
                <a:solidFill>
                  <a:srgbClr val="000000"/>
                </a:solidFill>
                <a:latin typeface="Verdana" panose="020B0604030504040204" pitchFamily="34" charset="0"/>
              </a:rPr>
              <a:t>α) Συναλλαγματική </a:t>
            </a:r>
            <a:r>
              <a:rPr lang="el-GR" sz="2600" dirty="0" err="1">
                <a:solidFill>
                  <a:srgbClr val="000000"/>
                </a:solidFill>
                <a:latin typeface="Verdana" panose="020B0604030504040204" pitchFamily="34" charset="0"/>
              </a:rPr>
              <a:t>No</a:t>
            </a:r>
            <a:r>
              <a:rPr lang="el-GR" sz="2600" dirty="0">
                <a:solidFill>
                  <a:srgbClr val="000000"/>
                </a:solidFill>
                <a:latin typeface="Verdana" panose="020B0604030504040204" pitchFamily="34" charset="0"/>
              </a:rPr>
              <a:t> 90, αξίας 3.000 Ευρώ, αποδοχής Α. Ανδρέου και λήξης 15/2/2002.</a:t>
            </a:r>
            <a:br>
              <a:rPr lang="el-GR" sz="2600" dirty="0"/>
            </a:br>
            <a:r>
              <a:rPr lang="el-GR" sz="2600" dirty="0">
                <a:solidFill>
                  <a:srgbClr val="000000"/>
                </a:solidFill>
                <a:latin typeface="Verdana" panose="020B0604030504040204" pitchFamily="34" charset="0"/>
              </a:rPr>
              <a:t>β) Συναλλαγματική </a:t>
            </a:r>
            <a:r>
              <a:rPr lang="el-GR" sz="2600" dirty="0" err="1">
                <a:solidFill>
                  <a:srgbClr val="000000"/>
                </a:solidFill>
                <a:latin typeface="Verdana" panose="020B0604030504040204" pitchFamily="34" charset="0"/>
              </a:rPr>
              <a:t>No</a:t>
            </a:r>
            <a:r>
              <a:rPr lang="el-GR" sz="2600" dirty="0">
                <a:solidFill>
                  <a:srgbClr val="000000"/>
                </a:solidFill>
                <a:latin typeface="Verdana" panose="020B0604030504040204" pitchFamily="34" charset="0"/>
              </a:rPr>
              <a:t> 92, αξίας 1.000 Ευρώ, αποδοχής Δ. Δημητρίου και λήξης 28/2/2002.</a:t>
            </a:r>
            <a:br>
              <a:rPr lang="el-GR" sz="2600" dirty="0"/>
            </a:br>
            <a:r>
              <a:rPr lang="el-GR" sz="2600" dirty="0">
                <a:solidFill>
                  <a:srgbClr val="000000"/>
                </a:solidFill>
                <a:latin typeface="Verdana" panose="020B0604030504040204" pitchFamily="34" charset="0"/>
              </a:rPr>
              <a:t>- Εμπορεύματα:</a:t>
            </a:r>
            <a:br>
              <a:rPr lang="el-GR" sz="2600" dirty="0"/>
            </a:br>
            <a:r>
              <a:rPr lang="el-GR" sz="2600" dirty="0">
                <a:solidFill>
                  <a:srgbClr val="000000"/>
                </a:solidFill>
                <a:latin typeface="Verdana" panose="020B0604030504040204" pitchFamily="34" charset="0"/>
              </a:rPr>
              <a:t>α) Ποδήλατα, μάρκας Χ, διαμέτρου 26 ιντσών, 80 </a:t>
            </a:r>
            <a:r>
              <a:rPr lang="el-GR" sz="2600" dirty="0" err="1">
                <a:solidFill>
                  <a:srgbClr val="000000"/>
                </a:solidFill>
                <a:latin typeface="Verdana" panose="020B0604030504040204" pitchFamily="34" charset="0"/>
              </a:rPr>
              <a:t>τεμ</a:t>
            </a:r>
            <a:r>
              <a:rPr lang="el-GR" sz="2600" dirty="0">
                <a:solidFill>
                  <a:srgbClr val="000000"/>
                </a:solidFill>
                <a:latin typeface="Verdana" panose="020B0604030504040204" pitchFamily="34" charset="0"/>
              </a:rPr>
              <a:t>. προς 150 Ευρώ το καθένα,</a:t>
            </a:r>
            <a:br>
              <a:rPr lang="el-GR" sz="2600" dirty="0"/>
            </a:br>
            <a:r>
              <a:rPr lang="el-GR" sz="2600" dirty="0">
                <a:solidFill>
                  <a:srgbClr val="000000"/>
                </a:solidFill>
                <a:latin typeface="Verdana" panose="020B0604030504040204" pitchFamily="34" charset="0"/>
              </a:rPr>
              <a:t>β) Ποδήλατα, μάρκας Ψ, διαμέτρου 16 ιντσών, 140 </a:t>
            </a:r>
            <a:r>
              <a:rPr lang="el-GR" sz="2600" dirty="0" err="1">
                <a:solidFill>
                  <a:srgbClr val="000000"/>
                </a:solidFill>
                <a:latin typeface="Verdana" panose="020B0604030504040204" pitchFamily="34" charset="0"/>
              </a:rPr>
              <a:t>τεμ</a:t>
            </a:r>
            <a:r>
              <a:rPr lang="el-GR" sz="2600" dirty="0">
                <a:solidFill>
                  <a:srgbClr val="000000"/>
                </a:solidFill>
                <a:latin typeface="Verdana" panose="020B0604030504040204" pitchFamily="34" charset="0"/>
              </a:rPr>
              <a:t>. προς 120 Ευρώ το καθένα,</a:t>
            </a:r>
            <a:br>
              <a:rPr lang="el-GR" sz="2600" dirty="0"/>
            </a:br>
            <a:r>
              <a:rPr lang="el-GR" sz="2600" dirty="0">
                <a:solidFill>
                  <a:srgbClr val="000000"/>
                </a:solidFill>
                <a:latin typeface="Verdana" panose="020B0604030504040204" pitchFamily="34" charset="0"/>
              </a:rPr>
              <a:t>γ) Ποδήλατα, μάρκας, Ψ, διαμέτρου 12 ιντσών, 62 </a:t>
            </a:r>
            <a:r>
              <a:rPr lang="el-GR" sz="2600" dirty="0" err="1">
                <a:solidFill>
                  <a:srgbClr val="000000"/>
                </a:solidFill>
                <a:latin typeface="Verdana" panose="020B0604030504040204" pitchFamily="34" charset="0"/>
              </a:rPr>
              <a:t>τεμ</a:t>
            </a:r>
            <a:r>
              <a:rPr lang="el-GR" sz="2600" dirty="0">
                <a:solidFill>
                  <a:srgbClr val="000000"/>
                </a:solidFill>
                <a:latin typeface="Verdana" panose="020B0604030504040204" pitchFamily="34" charset="0"/>
              </a:rPr>
              <a:t>. προς 100 Ευρώ το καθένα.</a:t>
            </a:r>
            <a:br>
              <a:rPr lang="el-GR" sz="2600" dirty="0"/>
            </a:br>
            <a:r>
              <a:rPr lang="el-GR" sz="2600" dirty="0">
                <a:solidFill>
                  <a:srgbClr val="000000"/>
                </a:solidFill>
                <a:latin typeface="Verdana" panose="020B0604030504040204" pitchFamily="34" charset="0"/>
              </a:rPr>
              <a:t>- Ακίνητα</a:t>
            </a:r>
            <a:br>
              <a:rPr lang="el-GR" sz="2600" dirty="0"/>
            </a:br>
            <a:r>
              <a:rPr lang="el-GR" sz="2600" dirty="0">
                <a:solidFill>
                  <a:srgbClr val="000000"/>
                </a:solidFill>
                <a:latin typeface="Verdana" panose="020B0604030504040204" pitchFamily="34" charset="0"/>
              </a:rPr>
              <a:t>Κατάστημα 120 τ.μ. σε οικόπεδο 180 τ.μ. στην οδό Γ. Παπανικολάου, 305, Πάτρα. Ισόγειο. Συμβόλαιο </a:t>
            </a:r>
            <a:r>
              <a:rPr lang="el-GR" sz="2600" dirty="0" err="1">
                <a:solidFill>
                  <a:srgbClr val="000000"/>
                </a:solidFill>
                <a:latin typeface="Verdana" panose="020B0604030504040204" pitchFamily="34" charset="0"/>
              </a:rPr>
              <a:t>αριθμ</a:t>
            </a:r>
            <a:r>
              <a:rPr lang="el-GR" sz="2600" dirty="0">
                <a:solidFill>
                  <a:srgbClr val="000000"/>
                </a:solidFill>
                <a:latin typeface="Verdana" panose="020B0604030504040204" pitchFamily="34" charset="0"/>
              </a:rPr>
              <a:t>. 5214/92 του Συμβολαιογράφου Πατρών Ν. Λυμπερόπουλου. Αξία οικοπέδου 100.000 Ευρώ και κτιρίου 250.000 Ευρώ.</a:t>
            </a:r>
            <a:br>
              <a:rPr lang="el-GR" sz="2600" dirty="0"/>
            </a:br>
            <a:r>
              <a:rPr lang="el-GR" sz="2600" dirty="0">
                <a:solidFill>
                  <a:srgbClr val="000000"/>
                </a:solidFill>
                <a:latin typeface="Verdana" panose="020B0604030504040204" pitchFamily="34" charset="0"/>
              </a:rPr>
              <a:t>- Έπιπλα και λοιπός εξοπλισμός:</a:t>
            </a:r>
            <a:br>
              <a:rPr lang="el-GR" sz="2600" dirty="0"/>
            </a:br>
            <a:r>
              <a:rPr lang="el-GR" sz="2600" dirty="0">
                <a:solidFill>
                  <a:srgbClr val="000000"/>
                </a:solidFill>
                <a:latin typeface="Verdana" panose="020B0604030504040204" pitchFamily="34" charset="0"/>
              </a:rPr>
              <a:t>α) Ένα γραφείο σχήματος Π μεταλλικό, με 6 συρτάρια, διαστάσεων 0,70x0,80x1,40μ. αξίας 1.000 Ευρώ.</a:t>
            </a:r>
            <a:br>
              <a:rPr lang="el-GR" sz="2600" dirty="0"/>
            </a:br>
            <a:r>
              <a:rPr lang="el-GR" sz="2600" dirty="0">
                <a:solidFill>
                  <a:srgbClr val="000000"/>
                </a:solidFill>
                <a:latin typeface="Verdana" panose="020B0604030504040204" pitchFamily="34" charset="0"/>
              </a:rPr>
              <a:t>β) Πέντε καθίσματα από μεταλλικό σκελετό και επένδυση από πλαστικό, αξίας 250 Ευρώ το καθένα.</a:t>
            </a:r>
            <a:br>
              <a:rPr lang="el-GR" sz="2600" dirty="0"/>
            </a:br>
            <a:r>
              <a:rPr lang="el-GR" sz="2600" dirty="0">
                <a:solidFill>
                  <a:srgbClr val="000000"/>
                </a:solidFill>
                <a:latin typeface="Verdana" panose="020B0604030504040204" pitchFamily="34" charset="0"/>
              </a:rPr>
              <a:t>γ) Μία ταμειακή μηχανή μάρκας ELDE, </a:t>
            </a:r>
            <a:r>
              <a:rPr lang="el-GR" sz="2600" dirty="0" err="1">
                <a:solidFill>
                  <a:srgbClr val="000000"/>
                </a:solidFill>
                <a:latin typeface="Verdana" panose="020B0604030504040204" pitchFamily="34" charset="0"/>
              </a:rPr>
              <a:t>αριθμ</a:t>
            </a:r>
            <a:r>
              <a:rPr lang="el-GR" sz="2600" dirty="0">
                <a:solidFill>
                  <a:srgbClr val="000000"/>
                </a:solidFill>
                <a:latin typeface="Verdana" panose="020B0604030504040204" pitchFamily="34" charset="0"/>
              </a:rPr>
              <a:t>. κατασκευής Α. 747230, αξίας 1.750 Ευρώ.</a:t>
            </a:r>
            <a:br>
              <a:rPr lang="el-GR" sz="2600" dirty="0"/>
            </a:br>
            <a:r>
              <a:rPr lang="el-GR" sz="2600" dirty="0">
                <a:solidFill>
                  <a:srgbClr val="000000"/>
                </a:solidFill>
                <a:latin typeface="Verdana" panose="020B0604030504040204" pitchFamily="34" charset="0"/>
              </a:rPr>
              <a:t>- Μεταφορικά μέσα</a:t>
            </a:r>
            <a:br>
              <a:rPr lang="el-GR" sz="2600" dirty="0"/>
            </a:br>
            <a:r>
              <a:rPr lang="el-GR" sz="2600" dirty="0">
                <a:solidFill>
                  <a:srgbClr val="000000"/>
                </a:solidFill>
                <a:latin typeface="Verdana" panose="020B0604030504040204" pitchFamily="34" charset="0"/>
              </a:rPr>
              <a:t>Ένα ημιφορτηγό μάρκας VW, </a:t>
            </a:r>
            <a:r>
              <a:rPr lang="el-GR" sz="2600" dirty="0" err="1">
                <a:solidFill>
                  <a:srgbClr val="000000"/>
                </a:solidFill>
                <a:latin typeface="Verdana" panose="020B0604030504040204" pitchFamily="34" charset="0"/>
              </a:rPr>
              <a:t>αριθμ</a:t>
            </a:r>
            <a:r>
              <a:rPr lang="el-GR" sz="2600" dirty="0">
                <a:solidFill>
                  <a:srgbClr val="000000"/>
                </a:solidFill>
                <a:latin typeface="Verdana" panose="020B0604030504040204" pitchFamily="34" charset="0"/>
              </a:rPr>
              <a:t>. κυκλοφορίας ΥΥΟ 15235, αξίας 70.000 Ευρώ.</a:t>
            </a:r>
            <a:br>
              <a:rPr lang="el-GR" sz="2600" dirty="0"/>
            </a:br>
            <a:r>
              <a:rPr lang="el-GR" sz="2600" dirty="0">
                <a:solidFill>
                  <a:srgbClr val="000000"/>
                </a:solidFill>
                <a:latin typeface="Verdana" panose="020B0604030504040204" pitchFamily="34" charset="0"/>
              </a:rPr>
              <a:t>- Άυλα οικονομικά αγαθά</a:t>
            </a:r>
            <a:br>
              <a:rPr lang="el-GR" sz="2600" dirty="0"/>
            </a:br>
            <a:r>
              <a:rPr lang="el-GR" sz="2600" dirty="0">
                <a:solidFill>
                  <a:srgbClr val="000000"/>
                </a:solidFill>
                <a:latin typeface="Verdana" panose="020B0604030504040204" pitchFamily="34" charset="0"/>
              </a:rPr>
              <a:t>Φήμη και Πελατεία (Υπεραξία της επιχείρησης που προέκυψε κατά την αγορά της), αξίας 10.000 Ευρώ.</a:t>
            </a:r>
            <a:br>
              <a:rPr lang="el-GR" sz="2600" dirty="0"/>
            </a:br>
            <a:endParaRPr lang="el-GR" sz="2600" dirty="0"/>
          </a:p>
          <a:p>
            <a:endParaRPr lang="el-GR" dirty="0"/>
          </a:p>
        </p:txBody>
      </p:sp>
    </p:spTree>
    <p:extLst>
      <p:ext uri="{BB962C8B-B14F-4D97-AF65-F5344CB8AC3E}">
        <p14:creationId xmlns:p14="http://schemas.microsoft.com/office/powerpoint/2010/main" val="1063471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73C01651-E997-45BA-9491-20AA380A2B65}"/>
              </a:ext>
            </a:extLst>
          </p:cNvPr>
          <p:cNvSpPr>
            <a:spLocks noGrp="1"/>
          </p:cNvSpPr>
          <p:nvPr>
            <p:ph idx="1"/>
          </p:nvPr>
        </p:nvSpPr>
        <p:spPr>
          <a:xfrm>
            <a:off x="277792" y="150472"/>
            <a:ext cx="10989765" cy="5640728"/>
          </a:xfrm>
        </p:spPr>
        <p:txBody>
          <a:bodyPr>
            <a:normAutofit lnSpcReduction="10000"/>
          </a:bodyPr>
          <a:lstStyle/>
          <a:p>
            <a:r>
              <a:rPr lang="el-GR" dirty="0">
                <a:solidFill>
                  <a:srgbClr val="000000"/>
                </a:solidFill>
                <a:latin typeface="Verdana" panose="020B0604030504040204" pitchFamily="34" charset="0"/>
              </a:rPr>
              <a:t>- Υποχρεώσεις προς:</a:t>
            </a:r>
            <a:br>
              <a:rPr lang="el-GR" dirty="0"/>
            </a:br>
            <a:r>
              <a:rPr lang="el-GR" dirty="0">
                <a:solidFill>
                  <a:srgbClr val="000000"/>
                </a:solidFill>
                <a:latin typeface="Verdana" panose="020B0604030504040204" pitchFamily="34" charset="0"/>
              </a:rPr>
              <a:t>α) Α. Αθανασίου, </a:t>
            </a:r>
            <a:r>
              <a:rPr lang="el-GR" dirty="0" err="1">
                <a:solidFill>
                  <a:srgbClr val="000000"/>
                </a:solidFill>
                <a:latin typeface="Verdana" panose="020B0604030504040204" pitchFamily="34" charset="0"/>
              </a:rPr>
              <a:t>Τσιμισκή</a:t>
            </a:r>
            <a:r>
              <a:rPr lang="el-GR" dirty="0">
                <a:solidFill>
                  <a:srgbClr val="000000"/>
                </a:solidFill>
                <a:latin typeface="Verdana" panose="020B0604030504040204" pitchFamily="34" charset="0"/>
              </a:rPr>
              <a:t> 42, </a:t>
            </a:r>
            <a:r>
              <a:rPr lang="el-GR" dirty="0" err="1">
                <a:solidFill>
                  <a:srgbClr val="000000"/>
                </a:solidFill>
                <a:latin typeface="Verdana" panose="020B0604030504040204" pitchFamily="34" charset="0"/>
              </a:rPr>
              <a:t>Θεσ</a:t>
            </a:r>
            <a:r>
              <a:rPr lang="el-GR" dirty="0">
                <a:solidFill>
                  <a:srgbClr val="000000"/>
                </a:solidFill>
                <a:latin typeface="Verdana" panose="020B0604030504040204" pitchFamily="34" charset="0"/>
              </a:rPr>
              <a:t>/</a:t>
            </a:r>
            <a:r>
              <a:rPr lang="el-GR" dirty="0" err="1">
                <a:solidFill>
                  <a:srgbClr val="000000"/>
                </a:solidFill>
                <a:latin typeface="Verdana" panose="020B0604030504040204" pitchFamily="34" charset="0"/>
              </a:rPr>
              <a:t>κη</a:t>
            </a:r>
            <a:r>
              <a:rPr lang="el-GR" dirty="0">
                <a:solidFill>
                  <a:srgbClr val="000000"/>
                </a:solidFill>
                <a:latin typeface="Verdana" panose="020B0604030504040204" pitchFamily="34" charset="0"/>
              </a:rPr>
              <a:t> από αγορές ποδηλάτων Ευρώ 15.000. β) I. Ιωάννου, Πατησίων 603, Αθήνα από αγορές ποδηλάτων Ευρώ 10.000.</a:t>
            </a:r>
            <a:br>
              <a:rPr lang="el-GR" dirty="0"/>
            </a:br>
            <a:r>
              <a:rPr lang="el-GR" dirty="0">
                <a:solidFill>
                  <a:srgbClr val="000000"/>
                </a:solidFill>
                <a:latin typeface="Verdana" panose="020B0604030504040204" pitchFamily="34" charset="0"/>
              </a:rPr>
              <a:t>- Υποχρεώσεις από φόρους και τέλη</a:t>
            </a:r>
            <a:br>
              <a:rPr lang="el-GR" dirty="0"/>
            </a:br>
            <a:r>
              <a:rPr lang="el-GR" dirty="0">
                <a:solidFill>
                  <a:srgbClr val="000000"/>
                </a:solidFill>
                <a:latin typeface="Verdana" panose="020B0604030504040204" pitchFamily="34" charset="0"/>
              </a:rPr>
              <a:t>Φόρο προστιθέμενης αξίας (ΦΠΑ) μηνός Δεκεμβρίου 2001, Ευρώ 3.000</a:t>
            </a:r>
            <a:br>
              <a:rPr lang="el-GR" dirty="0"/>
            </a:br>
            <a:r>
              <a:rPr lang="el-GR" dirty="0">
                <a:solidFill>
                  <a:srgbClr val="000000"/>
                </a:solidFill>
                <a:latin typeface="Verdana" panose="020B0604030504040204" pitchFamily="34" charset="0"/>
              </a:rPr>
              <a:t>- Υποχρεώσεις σε ασφαλιστικούς οργανισμούς ΙΚΑ-ΤΕΑΜ εισφορά μηνός Δεκεμβρίου 2001 Ευρώ 1.000</a:t>
            </a:r>
            <a:br>
              <a:rPr lang="el-GR" dirty="0"/>
            </a:br>
            <a:r>
              <a:rPr lang="el-GR" dirty="0">
                <a:solidFill>
                  <a:srgbClr val="000000"/>
                </a:solidFill>
                <a:latin typeface="Verdana" panose="020B0604030504040204" pitchFamily="34" charset="0"/>
              </a:rPr>
              <a:t>- Υποχρεώσεις σε τράπεζες</a:t>
            </a:r>
            <a:br>
              <a:rPr lang="el-GR" dirty="0"/>
            </a:br>
            <a:r>
              <a:rPr lang="el-GR" dirty="0">
                <a:solidFill>
                  <a:srgbClr val="000000"/>
                </a:solidFill>
                <a:latin typeface="Verdana" panose="020B0604030504040204" pitchFamily="34" charset="0"/>
              </a:rPr>
              <a:t>Εθνική, </a:t>
            </a:r>
            <a:r>
              <a:rPr lang="el-GR" dirty="0" err="1">
                <a:solidFill>
                  <a:srgbClr val="000000"/>
                </a:solidFill>
                <a:latin typeface="Verdana" panose="020B0604030504040204" pitchFamily="34" charset="0"/>
              </a:rPr>
              <a:t>Υποκ</a:t>
            </a:r>
            <a:r>
              <a:rPr lang="el-GR" dirty="0">
                <a:solidFill>
                  <a:srgbClr val="000000"/>
                </a:solidFill>
                <a:latin typeface="Verdana" panose="020B0604030504040204" pitchFamily="34" charset="0"/>
              </a:rPr>
              <a:t>/μα Πατρών, για μακροπρόθεσμο Δάνειο που έχει λάβει η επιχείρηση, Ευρώ 200.000, από τα οποία 24.000 Ευρώ πρέπει να πληρωθούν μέχρι 31/12/2002</a:t>
            </a:r>
            <a:br>
              <a:rPr lang="el-GR" dirty="0"/>
            </a:br>
            <a:r>
              <a:rPr lang="el-GR" dirty="0">
                <a:solidFill>
                  <a:srgbClr val="000000"/>
                </a:solidFill>
                <a:latin typeface="Verdana" panose="020B0604030504040204" pitchFamily="34" charset="0"/>
              </a:rPr>
              <a:t>- Γραμμάτια πληρωτέα:</a:t>
            </a:r>
            <a:br>
              <a:rPr lang="el-GR" dirty="0"/>
            </a:br>
            <a:r>
              <a:rPr lang="el-GR" dirty="0">
                <a:solidFill>
                  <a:srgbClr val="000000"/>
                </a:solidFill>
                <a:latin typeface="Verdana" panose="020B0604030504040204" pitchFamily="34" charset="0"/>
              </a:rPr>
              <a:t>α) Συναλλαγματική αποδοχής μας και έκδοσης Α. Αθανασίου λήξης 28/2/2002, ποσού 4.000 Ευρώ, </a:t>
            </a:r>
            <a:r>
              <a:rPr lang="el-GR" dirty="0" err="1">
                <a:solidFill>
                  <a:srgbClr val="000000"/>
                </a:solidFill>
                <a:latin typeface="Verdana" panose="020B0604030504040204" pitchFamily="34" charset="0"/>
              </a:rPr>
              <a:t>Αριθμ</a:t>
            </a:r>
            <a:r>
              <a:rPr lang="el-GR" dirty="0">
                <a:solidFill>
                  <a:srgbClr val="000000"/>
                </a:solidFill>
                <a:latin typeface="Verdana" panose="020B0604030504040204" pitchFamily="34" charset="0"/>
              </a:rPr>
              <a:t>. Συν/</a:t>
            </a:r>
            <a:r>
              <a:rPr lang="el-GR" dirty="0" err="1">
                <a:solidFill>
                  <a:srgbClr val="000000"/>
                </a:solidFill>
                <a:latin typeface="Verdana" panose="020B0604030504040204" pitchFamily="34" charset="0"/>
              </a:rPr>
              <a:t>κής</a:t>
            </a:r>
            <a:r>
              <a:rPr lang="el-GR" dirty="0">
                <a:solidFill>
                  <a:srgbClr val="000000"/>
                </a:solidFill>
                <a:latin typeface="Verdana" panose="020B0604030504040204" pitchFamily="34" charset="0"/>
              </a:rPr>
              <a:t> 40.</a:t>
            </a:r>
            <a:br>
              <a:rPr lang="el-GR" dirty="0"/>
            </a:br>
            <a:r>
              <a:rPr lang="el-GR" dirty="0">
                <a:solidFill>
                  <a:srgbClr val="000000"/>
                </a:solidFill>
                <a:latin typeface="Verdana" panose="020B0604030504040204" pitchFamily="34" charset="0"/>
              </a:rPr>
              <a:t>β) Συναλλαγματική αποδοχής μας και έκδοσης I. Ιωάννου λήξης 30/3/2002, ποσού 5.000 Ευρώ, </a:t>
            </a:r>
            <a:r>
              <a:rPr lang="el-GR" dirty="0" err="1">
                <a:solidFill>
                  <a:srgbClr val="000000"/>
                </a:solidFill>
                <a:latin typeface="Verdana" panose="020B0604030504040204" pitchFamily="34" charset="0"/>
              </a:rPr>
              <a:t>Αριθμ</a:t>
            </a:r>
            <a:r>
              <a:rPr lang="el-GR" dirty="0">
                <a:solidFill>
                  <a:srgbClr val="000000"/>
                </a:solidFill>
                <a:latin typeface="Verdana" panose="020B0604030504040204" pitchFamily="34" charset="0"/>
              </a:rPr>
              <a:t>. Συν/</a:t>
            </a:r>
            <a:r>
              <a:rPr lang="el-GR" dirty="0" err="1">
                <a:solidFill>
                  <a:srgbClr val="000000"/>
                </a:solidFill>
                <a:latin typeface="Verdana" panose="020B0604030504040204" pitchFamily="34" charset="0"/>
              </a:rPr>
              <a:t>κής</a:t>
            </a:r>
            <a:r>
              <a:rPr lang="el-GR" dirty="0">
                <a:solidFill>
                  <a:srgbClr val="000000"/>
                </a:solidFill>
                <a:latin typeface="Verdana" panose="020B0604030504040204" pitchFamily="34" charset="0"/>
              </a:rPr>
              <a:t> 43.</a:t>
            </a:r>
            <a:br>
              <a:rPr lang="el-GR" dirty="0"/>
            </a:br>
            <a:r>
              <a:rPr lang="el-GR" dirty="0">
                <a:solidFill>
                  <a:srgbClr val="000000"/>
                </a:solidFill>
                <a:latin typeface="Verdana" panose="020B0604030504040204" pitchFamily="34" charset="0"/>
              </a:rPr>
              <a:t>Ζητείται να συνταχθεί η απογραφή στο βιβλίο Απογραφών και Ισολογισμών</a:t>
            </a:r>
            <a:endParaRPr lang="el-GR" dirty="0"/>
          </a:p>
        </p:txBody>
      </p:sp>
    </p:spTree>
    <p:extLst>
      <p:ext uri="{BB962C8B-B14F-4D97-AF65-F5344CB8AC3E}">
        <p14:creationId xmlns:p14="http://schemas.microsoft.com/office/powerpoint/2010/main" val="181609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707675B-CC0C-4AC5-9A64-8DA119B1721E}"/>
              </a:ext>
            </a:extLst>
          </p:cNvPr>
          <p:cNvSpPr>
            <a:spLocks noGrp="1" noChangeArrowheads="1"/>
          </p:cNvSpPr>
          <p:nvPr>
            <p:ph type="title"/>
          </p:nvPr>
        </p:nvSpPr>
        <p:spPr>
          <a:xfrm>
            <a:off x="1524000" y="0"/>
            <a:ext cx="9144000" cy="1143000"/>
          </a:xfrm>
        </p:spPr>
        <p:txBody>
          <a:bodyPr/>
          <a:lstStyle/>
          <a:p>
            <a:pPr algn="ctr" eaLnBrk="1" hangingPunct="1"/>
            <a:r>
              <a:rPr lang="el-GR" altLang="el-GR" b="1" dirty="0">
                <a:solidFill>
                  <a:srgbClr val="002060"/>
                </a:solidFill>
              </a:rPr>
              <a:t>ΑΠΟΓΡΑΦΗ</a:t>
            </a:r>
            <a:r>
              <a:rPr lang="el-GR" altLang="el-GR" dirty="0">
                <a:solidFill>
                  <a:srgbClr val="002060"/>
                </a:solidFill>
              </a:rPr>
              <a:t> </a:t>
            </a:r>
          </a:p>
        </p:txBody>
      </p:sp>
      <p:sp>
        <p:nvSpPr>
          <p:cNvPr id="6147" name="Rectangle 3">
            <a:extLst>
              <a:ext uri="{FF2B5EF4-FFF2-40B4-BE49-F238E27FC236}">
                <a16:creationId xmlns:a16="http://schemas.microsoft.com/office/drawing/2014/main" id="{57B56DB7-B23F-41BF-952E-E9EF3C1E6472}"/>
              </a:ext>
            </a:extLst>
          </p:cNvPr>
          <p:cNvSpPr>
            <a:spLocks noGrp="1" noChangeArrowheads="1"/>
          </p:cNvSpPr>
          <p:nvPr>
            <p:ph type="body" idx="1"/>
          </p:nvPr>
        </p:nvSpPr>
        <p:spPr>
          <a:xfrm>
            <a:off x="902208" y="1505142"/>
            <a:ext cx="9144000" cy="5157787"/>
          </a:xfrm>
          <a:noFill/>
          <a:effectLst>
            <a:outerShdw blurRad="25400" dir="17880000">
              <a:srgbClr val="000000">
                <a:alpha val="46000"/>
              </a:srgbClr>
            </a:outerShdw>
          </a:effectLst>
        </p:spPr>
        <p:txBody>
          <a:bodyPr vert="horz" lIns="91440" tIns="45720" rIns="91440" bIns="45720" rtlCol="0" anchor="t">
            <a:normAutofit/>
          </a:bodyPr>
          <a:lstStyle/>
          <a:p>
            <a:pPr lvl="1" algn="just"/>
            <a:r>
              <a:rPr lang="el-GR" altLang="el-GR" sz="3200" b="1" dirty="0">
                <a:solidFill>
                  <a:srgbClr val="002060"/>
                </a:solidFill>
              </a:rPr>
              <a:t>β) μέτρηση των στοιχείων του ενεργητικού και του παθητικού (μονάδες, βάρος, μέτρα, κλπ.) και</a:t>
            </a:r>
          </a:p>
          <a:p>
            <a:pPr lvl="1" algn="just"/>
            <a:r>
              <a:rPr lang="el-GR" altLang="el-GR" sz="3200" b="1" dirty="0">
                <a:solidFill>
                  <a:srgbClr val="002060"/>
                </a:solidFill>
              </a:rPr>
              <a:t>γ) εμφάνιση της απογραφής σε αξία.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A0BE60C-0997-4777-8348-BEAE64D37734}"/>
              </a:ext>
            </a:extLst>
          </p:cNvPr>
          <p:cNvSpPr>
            <a:spLocks noGrp="1" noChangeArrowheads="1"/>
          </p:cNvSpPr>
          <p:nvPr>
            <p:ph type="title"/>
          </p:nvPr>
        </p:nvSpPr>
        <p:spPr/>
        <p:txBody>
          <a:bodyPr/>
          <a:lstStyle/>
          <a:p>
            <a:r>
              <a:rPr lang="el-GR" altLang="el-GR" sz="3200" dirty="0">
                <a:solidFill>
                  <a:srgbClr val="002060"/>
                </a:solidFill>
              </a:rPr>
              <a:t>Επομένως η διενέργεια της απογραφής περιλαμβάνει τις ακόλουθες τρεις ενέργειες</a:t>
            </a:r>
            <a:r>
              <a:rPr lang="en-US" altLang="el-GR" sz="3200" dirty="0">
                <a:solidFill>
                  <a:srgbClr val="002060"/>
                </a:solidFill>
              </a:rPr>
              <a:t>:</a:t>
            </a:r>
          </a:p>
        </p:txBody>
      </p:sp>
      <p:sp>
        <p:nvSpPr>
          <p:cNvPr id="6147" name="Rectangle 3">
            <a:extLst>
              <a:ext uri="{FF2B5EF4-FFF2-40B4-BE49-F238E27FC236}">
                <a16:creationId xmlns:a16="http://schemas.microsoft.com/office/drawing/2014/main" id="{1E2024DB-48CB-4E73-9505-2999E2CEF8A8}"/>
              </a:ext>
            </a:extLst>
          </p:cNvPr>
          <p:cNvSpPr>
            <a:spLocks noGrp="1" noChangeArrowheads="1"/>
          </p:cNvSpPr>
          <p:nvPr>
            <p:ph type="body" idx="1"/>
          </p:nvPr>
        </p:nvSpPr>
        <p:spPr/>
        <p:txBody>
          <a:bodyPr/>
          <a:lstStyle/>
          <a:p>
            <a:r>
              <a:rPr lang="el-GR" altLang="el-GR" sz="2800" dirty="0">
                <a:solidFill>
                  <a:srgbClr val="002060"/>
                </a:solidFill>
              </a:rPr>
              <a:t>Την λεπτομερή περιγραφή των στοιχείων του ενεργητικού και του παθητικού της λογιστικής μονάδας.</a:t>
            </a:r>
          </a:p>
          <a:p>
            <a:r>
              <a:rPr lang="el-GR" altLang="el-GR" sz="2800" dirty="0">
                <a:solidFill>
                  <a:srgbClr val="002060"/>
                </a:solidFill>
              </a:rPr>
              <a:t>Την μέτρησή τους χρησιμοποιώντας διάφορες μονάδες μετρήσεως.</a:t>
            </a:r>
          </a:p>
          <a:p>
            <a:r>
              <a:rPr lang="el-GR" altLang="el-GR" sz="2800" dirty="0">
                <a:solidFill>
                  <a:srgbClr val="002060"/>
                </a:solidFill>
              </a:rPr>
              <a:t>Τη σε χρήμα απόδοσή τους (Αποτίμηση). Η απόδοσή τους σε χρήμα γίνεται συνήθως με βάση την τιμή </a:t>
            </a:r>
            <a:r>
              <a:rPr lang="el-GR" altLang="el-GR" sz="2800" dirty="0" err="1">
                <a:solidFill>
                  <a:srgbClr val="002060"/>
                </a:solidFill>
              </a:rPr>
              <a:t>κτήσεώς</a:t>
            </a:r>
            <a:r>
              <a:rPr lang="el-GR" altLang="el-GR" sz="2800" dirty="0">
                <a:solidFill>
                  <a:srgbClr val="002060"/>
                </a:solidFill>
              </a:rPr>
              <a:t> τους.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CF7650-7342-48D6-999E-174C77B5F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2D286E-2458-46AD-B49E-911912F70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D697233C-20D0-4E0A-A634-6607403164F3}"/>
              </a:ext>
            </a:extLst>
          </p:cNvPr>
          <p:cNvPicPr>
            <a:picLocks noGrp="1" noChangeAspect="1"/>
          </p:cNvPicPr>
          <p:nvPr>
            <p:ph idx="1"/>
          </p:nvPr>
        </p:nvPicPr>
        <p:blipFill>
          <a:blip r:embed="rId3"/>
          <a:stretch>
            <a:fillRect/>
          </a:stretch>
        </p:blipFill>
        <p:spPr>
          <a:xfrm>
            <a:off x="643467" y="969984"/>
            <a:ext cx="10905066" cy="5387930"/>
          </a:xfrm>
          <a:prstGeom prst="rect">
            <a:avLst/>
          </a:prstGeom>
        </p:spPr>
      </p:pic>
    </p:spTree>
    <p:extLst>
      <p:ext uri="{BB962C8B-B14F-4D97-AF65-F5344CB8AC3E}">
        <p14:creationId xmlns:p14="http://schemas.microsoft.com/office/powerpoint/2010/main" val="1408374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6890EE2-7295-44F3-BAC6-BE2655910861}"/>
              </a:ext>
            </a:extLst>
          </p:cNvPr>
          <p:cNvSpPr>
            <a:spLocks noGrp="1" noChangeArrowheads="1"/>
          </p:cNvSpPr>
          <p:nvPr>
            <p:ph type="title"/>
          </p:nvPr>
        </p:nvSpPr>
        <p:spPr>
          <a:xfrm>
            <a:off x="1524000" y="0"/>
            <a:ext cx="9144000" cy="1143000"/>
          </a:xfrm>
        </p:spPr>
        <p:txBody>
          <a:bodyPr/>
          <a:lstStyle/>
          <a:p>
            <a:pPr algn="ctr" eaLnBrk="1" hangingPunct="1"/>
            <a:r>
              <a:rPr lang="el-GR" altLang="el-GR" b="1" dirty="0">
                <a:solidFill>
                  <a:srgbClr val="002060"/>
                </a:solidFill>
              </a:rPr>
              <a:t>ΑΠΟΓΡΑΦΗ</a:t>
            </a:r>
            <a:r>
              <a:rPr lang="el-GR" altLang="el-GR" dirty="0">
                <a:solidFill>
                  <a:srgbClr val="002060"/>
                </a:solidFill>
              </a:rPr>
              <a:t> </a:t>
            </a:r>
          </a:p>
        </p:txBody>
      </p:sp>
      <p:sp>
        <p:nvSpPr>
          <p:cNvPr id="7171" name="Rectangle 3">
            <a:extLst>
              <a:ext uri="{FF2B5EF4-FFF2-40B4-BE49-F238E27FC236}">
                <a16:creationId xmlns:a16="http://schemas.microsoft.com/office/drawing/2014/main" id="{13DDE7F9-B818-4D4D-B88E-5C938F4D0B9D}"/>
              </a:ext>
            </a:extLst>
          </p:cNvPr>
          <p:cNvSpPr>
            <a:spLocks noGrp="1" noChangeArrowheads="1"/>
          </p:cNvSpPr>
          <p:nvPr>
            <p:ph type="body" idx="1"/>
          </p:nvPr>
        </p:nvSpPr>
        <p:spPr>
          <a:xfrm>
            <a:off x="365760" y="1412876"/>
            <a:ext cx="10911840" cy="5445125"/>
          </a:xfrm>
          <a:noFill/>
          <a:effectLst>
            <a:outerShdw blurRad="25400" dir="17880000">
              <a:srgbClr val="000000">
                <a:alpha val="46000"/>
              </a:srgbClr>
            </a:outerShdw>
          </a:effectLst>
        </p:spPr>
        <p:txBody>
          <a:bodyPr vert="horz" lIns="91440" tIns="45720" rIns="91440" bIns="45720" rtlCol="0" anchor="t">
            <a:normAutofit/>
          </a:bodyPr>
          <a:lstStyle/>
          <a:p>
            <a:r>
              <a:rPr lang="el-GR" altLang="el-GR" sz="2800" dirty="0">
                <a:solidFill>
                  <a:srgbClr val="002060"/>
                </a:solidFill>
              </a:rPr>
              <a:t>Ανάλογα με την περιοδικότητα διενέργειας της απογραφής έχουμε: </a:t>
            </a:r>
          </a:p>
          <a:p>
            <a:pPr lvl="1" algn="just"/>
            <a:r>
              <a:rPr lang="el-GR" altLang="el-GR" sz="2400" b="1" dirty="0">
                <a:solidFill>
                  <a:srgbClr val="002060"/>
                </a:solidFill>
              </a:rPr>
              <a:t>την τακτική απογραφή (απογραφή χρήσης) που γίνεται στο τέλος κάθε χρόνου για να προσδιοριστούν τα αποτελέσματα χρήσης, </a:t>
            </a:r>
          </a:p>
          <a:p>
            <a:pPr lvl="1" algn="just"/>
            <a:r>
              <a:rPr lang="el-GR" altLang="el-GR" sz="2400" b="1" dirty="0">
                <a:solidFill>
                  <a:srgbClr val="002060"/>
                </a:solidFill>
              </a:rPr>
              <a:t>Την απογραφή έναρξης ή ίδρυσης (συντάσσετε κατά την ίδρυση της εταιρίας)</a:t>
            </a:r>
          </a:p>
          <a:p>
            <a:pPr lvl="1" algn="just"/>
            <a:r>
              <a:rPr lang="el-GR" altLang="el-GR" sz="2400" b="1" dirty="0">
                <a:solidFill>
                  <a:srgbClr val="002060"/>
                </a:solidFill>
              </a:rPr>
              <a:t>την έκτακτη απογραφή που γίνεται οποτεδήποτε </a:t>
            </a:r>
          </a:p>
          <a:p>
            <a:pPr lvl="2" algn="just"/>
            <a:r>
              <a:rPr lang="el-GR" altLang="el-GR" sz="2000" dirty="0">
                <a:solidFill>
                  <a:srgbClr val="002060"/>
                </a:solidFill>
              </a:rPr>
              <a:t>π.χ. κατά την έναρξη της εκκαθάρισης κλπ.</a:t>
            </a:r>
          </a:p>
          <a:p>
            <a:pPr lvl="2" algn="just"/>
            <a:r>
              <a:rPr lang="el-GR" altLang="el-GR" sz="2000" dirty="0">
                <a:solidFill>
                  <a:srgbClr val="002060"/>
                </a:solidFill>
              </a:rPr>
              <a:t>Η απογραφή συγχώνευσης γίνεται κατά τη συγχώνευση δύο ή περισσοτέρων επιχειρήσεων, για να προσδιοριστεί η χρηματοοικονομική κατάσταση της νέας εταιρίας κλπ.</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2386A1-4B90-4FD1-88FE-8F0C2DFBB037}"/>
              </a:ext>
            </a:extLst>
          </p:cNvPr>
          <p:cNvSpPr>
            <a:spLocks noGrp="1"/>
          </p:cNvSpPr>
          <p:nvPr>
            <p:ph type="title"/>
          </p:nvPr>
        </p:nvSpPr>
        <p:spPr>
          <a:xfrm>
            <a:off x="650425" y="0"/>
            <a:ext cx="10353762" cy="1257300"/>
          </a:xfrm>
        </p:spPr>
        <p:txBody>
          <a:bodyPr/>
          <a:lstStyle/>
          <a:p>
            <a:r>
              <a:rPr lang="el-GR" altLang="el-GR" b="1" dirty="0">
                <a:solidFill>
                  <a:srgbClr val="002060"/>
                </a:solidFill>
              </a:rPr>
              <a:t>ΑΠΟΓΡΑΦΗ</a:t>
            </a:r>
            <a:r>
              <a:rPr lang="el-GR" altLang="el-GR" dirty="0">
                <a:solidFill>
                  <a:srgbClr val="002060"/>
                </a:solidFill>
              </a:rPr>
              <a:t> </a:t>
            </a:r>
            <a:endParaRPr lang="el-GR" dirty="0"/>
          </a:p>
        </p:txBody>
      </p:sp>
      <p:sp>
        <p:nvSpPr>
          <p:cNvPr id="3" name="Θέση περιεχομένου 2">
            <a:extLst>
              <a:ext uri="{FF2B5EF4-FFF2-40B4-BE49-F238E27FC236}">
                <a16:creationId xmlns:a16="http://schemas.microsoft.com/office/drawing/2014/main" id="{609426AD-D7AE-488B-B88A-D9118E58FB39}"/>
              </a:ext>
            </a:extLst>
          </p:cNvPr>
          <p:cNvSpPr>
            <a:spLocks noGrp="1"/>
          </p:cNvSpPr>
          <p:nvPr>
            <p:ph idx="1"/>
          </p:nvPr>
        </p:nvSpPr>
        <p:spPr>
          <a:xfrm>
            <a:off x="376407" y="995424"/>
            <a:ext cx="11583945" cy="4967988"/>
          </a:xfrm>
        </p:spPr>
        <p:txBody>
          <a:bodyPr>
            <a:normAutofit fontScale="70000" lnSpcReduction="20000"/>
          </a:bodyPr>
          <a:lstStyle/>
          <a:p>
            <a:r>
              <a:rPr lang="el-GR" sz="2800" dirty="0">
                <a:solidFill>
                  <a:srgbClr val="002060"/>
                </a:solidFill>
                <a:effectLst/>
              </a:rPr>
              <a:t>Β) Ανάλογα με τον τρόπο που γίνεται σε: </a:t>
            </a:r>
          </a:p>
          <a:p>
            <a:r>
              <a:rPr lang="el-GR" sz="2800" b="1" dirty="0">
                <a:solidFill>
                  <a:srgbClr val="002060"/>
                </a:solidFill>
                <a:effectLst/>
              </a:rPr>
              <a:t>Πραγματική ή Εξωτερική ή </a:t>
            </a:r>
            <a:r>
              <a:rPr lang="el-GR" sz="2800" b="1" dirty="0" err="1">
                <a:solidFill>
                  <a:srgbClr val="002060"/>
                </a:solidFill>
                <a:effectLst/>
              </a:rPr>
              <a:t>Εξωλογιστική</a:t>
            </a:r>
            <a:r>
              <a:rPr lang="el-GR" sz="2800" dirty="0">
                <a:solidFill>
                  <a:srgbClr val="002060"/>
                </a:solidFill>
                <a:effectLst/>
              </a:rPr>
              <a:t>, όταν προκύπτει από πραγματικές εξακριβώσεις, καταμετρήσεις κτλ. των περιουσιακών στοιχείων.</a:t>
            </a:r>
          </a:p>
          <a:p>
            <a:pPr lvl="1"/>
            <a:r>
              <a:rPr lang="el-GR" altLang="el-GR" sz="2800" dirty="0">
                <a:solidFill>
                  <a:srgbClr val="002060"/>
                </a:solidFill>
              </a:rPr>
              <a:t>Διενεργείται με την πραγματική καταμέτρηση των φυσικών μονάδων </a:t>
            </a:r>
          </a:p>
          <a:p>
            <a:pPr lvl="1"/>
            <a:r>
              <a:rPr lang="el-GR" altLang="el-GR" sz="2800" dirty="0">
                <a:solidFill>
                  <a:srgbClr val="002060"/>
                </a:solidFill>
              </a:rPr>
              <a:t>Αναφέρεται κατά βάση σε αποθέματα, πάγια, μετρητά καθώς και σε γραμμάτια, συναλλαγματικές και επιταγές εισπρακτέες.</a:t>
            </a:r>
            <a:endParaRPr lang="el-GR" sz="2800" dirty="0">
              <a:solidFill>
                <a:srgbClr val="002060"/>
              </a:solidFill>
              <a:effectLst/>
            </a:endParaRPr>
          </a:p>
          <a:p>
            <a:r>
              <a:rPr lang="el-GR" sz="2800" b="1" dirty="0">
                <a:solidFill>
                  <a:srgbClr val="002060"/>
                </a:solidFill>
                <a:effectLst/>
              </a:rPr>
              <a:t>Θεωρητική ή Εσωτερική ή </a:t>
            </a:r>
            <a:r>
              <a:rPr lang="el-GR" sz="2800" b="1" dirty="0" err="1">
                <a:solidFill>
                  <a:srgbClr val="002060"/>
                </a:solidFill>
                <a:effectLst/>
              </a:rPr>
              <a:t>Εσωλογιστική</a:t>
            </a:r>
            <a:r>
              <a:rPr lang="el-GR" sz="2800" dirty="0">
                <a:solidFill>
                  <a:srgbClr val="002060"/>
                </a:solidFill>
                <a:effectLst/>
              </a:rPr>
              <a:t>, όταν προκύπτει από τα λογιστικά βιβλία και τα τηρούμενα πληροφοριακά στοιχεία. </a:t>
            </a:r>
          </a:p>
          <a:p>
            <a:r>
              <a:rPr lang="el-GR" sz="2800" dirty="0">
                <a:solidFill>
                  <a:srgbClr val="002060"/>
                </a:solidFill>
                <a:effectLst/>
              </a:rPr>
              <a:t>Σε  </a:t>
            </a:r>
            <a:r>
              <a:rPr lang="el-GR" sz="2800" dirty="0" err="1">
                <a:solidFill>
                  <a:srgbClr val="002060"/>
                </a:solidFill>
                <a:effectLst/>
              </a:rPr>
              <a:t>εσωλογιστική</a:t>
            </a:r>
            <a:r>
              <a:rPr lang="el-GR" sz="2800" dirty="0">
                <a:solidFill>
                  <a:srgbClr val="002060"/>
                </a:solidFill>
                <a:effectLst/>
              </a:rPr>
              <a:t> απογραφή υπόκεινται:</a:t>
            </a:r>
          </a:p>
          <a:p>
            <a:r>
              <a:rPr lang="el-GR" sz="2800" dirty="0">
                <a:solidFill>
                  <a:srgbClr val="002060"/>
                </a:solidFill>
                <a:effectLst/>
              </a:rPr>
              <a:t>α) Τα άυλα στοιχεία του </a:t>
            </a:r>
            <a:r>
              <a:rPr lang="el-GR" sz="2800" dirty="0">
                <a:solidFill>
                  <a:srgbClr val="002060"/>
                </a:solidFill>
                <a:effectLst/>
                <a:hlinkClick r:id="rId2">
                  <a:extLst>
                    <a:ext uri="{A12FA001-AC4F-418D-AE19-62706E023703}">
                      <ahyp:hlinkClr xmlns:ahyp="http://schemas.microsoft.com/office/drawing/2018/hyperlinkcolor" val="tx"/>
                    </a:ext>
                  </a:extLst>
                </a:hlinkClick>
              </a:rPr>
              <a:t>Ισολογισμού</a:t>
            </a:r>
            <a:r>
              <a:rPr lang="el-GR" sz="2800" dirty="0">
                <a:solidFill>
                  <a:srgbClr val="002060"/>
                </a:solidFill>
                <a:effectLst/>
              </a:rPr>
              <a:t> (π.χ. </a:t>
            </a:r>
            <a:r>
              <a:rPr lang="el-GR" sz="2800" dirty="0">
                <a:solidFill>
                  <a:srgbClr val="002060"/>
                </a:solidFill>
                <a:effectLst/>
                <a:hlinkClick r:id="rId3">
                  <a:extLst>
                    <a:ext uri="{A12FA001-AC4F-418D-AE19-62706E023703}">
                      <ahyp:hlinkClr xmlns:ahyp="http://schemas.microsoft.com/office/drawing/2018/hyperlinkcolor" val="tx"/>
                    </a:ext>
                  </a:extLst>
                </a:hlinkClick>
              </a:rPr>
              <a:t>υποχρεώσεις</a:t>
            </a:r>
            <a:r>
              <a:rPr lang="el-GR" sz="2800" dirty="0">
                <a:solidFill>
                  <a:srgbClr val="002060"/>
                </a:solidFill>
                <a:effectLst/>
              </a:rPr>
              <a:t>, φήμη, πελατεία, εμπορικά σήματα, ευρεσιτεχνίες </a:t>
            </a:r>
            <a:r>
              <a:rPr lang="el-GR" sz="2800" dirty="0" err="1">
                <a:solidFill>
                  <a:srgbClr val="002060"/>
                </a:solidFill>
                <a:effectLst/>
              </a:rPr>
              <a:t>κτλ</a:t>
            </a:r>
            <a:r>
              <a:rPr lang="el-GR" sz="2800" dirty="0">
                <a:solidFill>
                  <a:srgbClr val="002060"/>
                </a:solidFill>
                <a:effectLst/>
              </a:rPr>
              <a:t>)</a:t>
            </a:r>
          </a:p>
          <a:p>
            <a:r>
              <a:rPr lang="el-GR" sz="2800" dirty="0">
                <a:solidFill>
                  <a:srgbClr val="002060"/>
                </a:solidFill>
                <a:effectLst/>
              </a:rPr>
              <a:t>β) Τα υλικά (ενσώματα) στοιχεία του </a:t>
            </a:r>
            <a:r>
              <a:rPr lang="el-GR" sz="2800" dirty="0">
                <a:solidFill>
                  <a:srgbClr val="002060"/>
                </a:solidFill>
                <a:effectLst/>
                <a:hlinkClick r:id="rId4">
                  <a:extLst>
                    <a:ext uri="{A12FA001-AC4F-418D-AE19-62706E023703}">
                      <ahyp:hlinkClr xmlns:ahyp="http://schemas.microsoft.com/office/drawing/2018/hyperlinkcolor" val="tx"/>
                    </a:ext>
                  </a:extLst>
                </a:hlinkClick>
              </a:rPr>
              <a:t>Ενεργητικού</a:t>
            </a:r>
            <a:r>
              <a:rPr lang="el-GR" sz="2800" dirty="0">
                <a:solidFill>
                  <a:srgbClr val="002060"/>
                </a:solidFill>
                <a:effectLst/>
              </a:rPr>
              <a:t> που δεν βρίσκονται στην κατοχή της επιχείρησης, αλλά στην κατοχή τρίτων (π.χ. </a:t>
            </a:r>
            <a:r>
              <a:rPr lang="el-GR" sz="2800" dirty="0">
                <a:solidFill>
                  <a:srgbClr val="002060"/>
                </a:solidFill>
                <a:effectLst/>
                <a:hlinkClick r:id="rId5">
                  <a:extLst>
                    <a:ext uri="{A12FA001-AC4F-418D-AE19-62706E023703}">
                      <ahyp:hlinkClr xmlns:ahyp="http://schemas.microsoft.com/office/drawing/2018/hyperlinkcolor" val="tx"/>
                    </a:ext>
                  </a:extLst>
                </a:hlinkClick>
              </a:rPr>
              <a:t>καταθέσεις</a:t>
            </a:r>
            <a:r>
              <a:rPr lang="el-GR" sz="2800" dirty="0">
                <a:solidFill>
                  <a:srgbClr val="002060"/>
                </a:solidFill>
                <a:effectLst/>
              </a:rPr>
              <a:t> σε τράπεζες, εμπορεύματα </a:t>
            </a:r>
            <a:r>
              <a:rPr lang="el-GR" sz="2800" dirty="0" err="1">
                <a:solidFill>
                  <a:srgbClr val="002060"/>
                </a:solidFill>
                <a:effectLst/>
              </a:rPr>
              <a:t>καθ</a:t>
            </a:r>
            <a:r>
              <a:rPr lang="el-GR" sz="2800" dirty="0">
                <a:solidFill>
                  <a:srgbClr val="002060"/>
                </a:solidFill>
                <a:effectLst/>
              </a:rPr>
              <a:t> οδόν, </a:t>
            </a:r>
            <a:r>
              <a:rPr lang="el-GR" sz="2800" dirty="0">
                <a:solidFill>
                  <a:srgbClr val="002060"/>
                </a:solidFill>
                <a:effectLst/>
                <a:hlinkClick r:id="rId6">
                  <a:extLst>
                    <a:ext uri="{A12FA001-AC4F-418D-AE19-62706E023703}">
                      <ahyp:hlinkClr xmlns:ahyp="http://schemas.microsoft.com/office/drawing/2018/hyperlinkcolor" val="tx"/>
                    </a:ext>
                  </a:extLst>
                </a:hlinkClick>
              </a:rPr>
              <a:t>χρεόγραφα</a:t>
            </a:r>
            <a:r>
              <a:rPr lang="el-GR" sz="2800" dirty="0">
                <a:solidFill>
                  <a:srgbClr val="002060"/>
                </a:solidFill>
                <a:effectLst/>
              </a:rPr>
              <a:t> που βρίσκονται στις τράπεζες για φύλαξη).</a:t>
            </a:r>
          </a:p>
          <a:p>
            <a:endParaRPr lang="el-GR" altLang="el-GR" sz="2800" dirty="0">
              <a:solidFill>
                <a:srgbClr val="002060"/>
              </a:solidFill>
            </a:endParaRPr>
          </a:p>
          <a:p>
            <a:endParaRPr lang="el-GR" sz="2800" dirty="0">
              <a:solidFill>
                <a:srgbClr val="002060"/>
              </a:solidFill>
              <a:effectLst/>
            </a:endParaRPr>
          </a:p>
          <a:p>
            <a:endParaRPr lang="el-GR" dirty="0">
              <a:solidFill>
                <a:srgbClr val="002060"/>
              </a:solidFill>
            </a:endParaRPr>
          </a:p>
        </p:txBody>
      </p:sp>
    </p:spTree>
    <p:extLst>
      <p:ext uri="{BB962C8B-B14F-4D97-AF65-F5344CB8AC3E}">
        <p14:creationId xmlns:p14="http://schemas.microsoft.com/office/powerpoint/2010/main" val="244032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5FF9ED-3AA3-4FA5-8C3D-134C809FC05C}"/>
              </a:ext>
            </a:extLst>
          </p:cNvPr>
          <p:cNvSpPr>
            <a:spLocks noGrp="1"/>
          </p:cNvSpPr>
          <p:nvPr>
            <p:ph type="title"/>
          </p:nvPr>
        </p:nvSpPr>
        <p:spPr/>
        <p:txBody>
          <a:bodyPr/>
          <a:lstStyle/>
          <a:p>
            <a:r>
              <a:rPr lang="el-GR" altLang="el-GR" b="1" dirty="0">
                <a:solidFill>
                  <a:srgbClr val="002060"/>
                </a:solidFill>
              </a:rPr>
              <a:t>ΑΠΟΓΡΑΦΗ</a:t>
            </a:r>
            <a:r>
              <a:rPr lang="el-GR" altLang="el-GR" dirty="0">
                <a:solidFill>
                  <a:srgbClr val="002060"/>
                </a:solidFill>
              </a:rPr>
              <a:t> </a:t>
            </a:r>
            <a:endParaRPr lang="el-GR" dirty="0"/>
          </a:p>
        </p:txBody>
      </p:sp>
      <p:sp>
        <p:nvSpPr>
          <p:cNvPr id="3" name="Θέση περιεχομένου 2">
            <a:extLst>
              <a:ext uri="{FF2B5EF4-FFF2-40B4-BE49-F238E27FC236}">
                <a16:creationId xmlns:a16="http://schemas.microsoft.com/office/drawing/2014/main" id="{778BA0E5-DFAE-4C5A-900D-ADE20978F27A}"/>
              </a:ext>
            </a:extLst>
          </p:cNvPr>
          <p:cNvSpPr>
            <a:spLocks noGrp="1"/>
          </p:cNvSpPr>
          <p:nvPr>
            <p:ph idx="1"/>
          </p:nvPr>
        </p:nvSpPr>
        <p:spPr/>
        <p:txBody>
          <a:bodyPr>
            <a:normAutofit/>
          </a:bodyPr>
          <a:lstStyle/>
          <a:p>
            <a:r>
              <a:rPr lang="el-GR" dirty="0">
                <a:solidFill>
                  <a:srgbClr val="002060"/>
                </a:solidFill>
                <a:effectLst/>
              </a:rPr>
              <a:t>Επίσης η διάκριση μπορεί να γίνει:</a:t>
            </a:r>
          </a:p>
          <a:p>
            <a:pPr marL="36900" indent="0">
              <a:buNone/>
            </a:pPr>
            <a:r>
              <a:rPr lang="el-GR" dirty="0">
                <a:solidFill>
                  <a:srgbClr val="002060"/>
                </a:solidFill>
                <a:effectLst/>
              </a:rPr>
              <a:t>α) </a:t>
            </a:r>
            <a:r>
              <a:rPr lang="el-GR" u="sng" dirty="0">
                <a:solidFill>
                  <a:srgbClr val="002060"/>
                </a:solidFill>
                <a:effectLst/>
              </a:rPr>
              <a:t>Ως προς την έκταση της διενέργειάς της σε γενική και μερική</a:t>
            </a:r>
            <a:r>
              <a:rPr lang="el-GR" dirty="0">
                <a:solidFill>
                  <a:srgbClr val="002060"/>
                </a:solidFill>
                <a:effectLst/>
              </a:rPr>
              <a:t>, ανάλογα με το αν περιλαμβάνει όλα τα στοιχεία της περιουσίας ή κάποιο μέρος τους (π.χ. απογραφή αποθεμάτων).</a:t>
            </a:r>
            <a:br>
              <a:rPr lang="el-GR" dirty="0">
                <a:solidFill>
                  <a:srgbClr val="002060"/>
                </a:solidFill>
                <a:effectLst/>
              </a:rPr>
            </a:br>
            <a:br>
              <a:rPr lang="el-GR" dirty="0">
                <a:solidFill>
                  <a:srgbClr val="002060"/>
                </a:solidFill>
                <a:effectLst/>
              </a:rPr>
            </a:br>
            <a:r>
              <a:rPr lang="el-GR" dirty="0">
                <a:solidFill>
                  <a:srgbClr val="002060"/>
                </a:solidFill>
                <a:effectLst/>
              </a:rPr>
              <a:t>γ) Ανάλογα με την υποχρέωση ή όχι της οικονομικής μονάδας σε υποχρεωτική και προαιρετική.</a:t>
            </a:r>
            <a:br>
              <a:rPr lang="el-GR" dirty="0">
                <a:solidFill>
                  <a:srgbClr val="002060"/>
                </a:solidFill>
                <a:effectLst/>
              </a:rPr>
            </a:br>
            <a:endParaRPr lang="el-GR" dirty="0">
              <a:solidFill>
                <a:srgbClr val="002060"/>
              </a:solidFill>
            </a:endParaRPr>
          </a:p>
        </p:txBody>
      </p:sp>
    </p:spTree>
    <p:extLst>
      <p:ext uri="{BB962C8B-B14F-4D97-AF65-F5344CB8AC3E}">
        <p14:creationId xmlns:p14="http://schemas.microsoft.com/office/powerpoint/2010/main" val="72884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444DCC4-C520-4B0F-A95A-84CB5C2524A1}"/>
              </a:ext>
            </a:extLst>
          </p:cNvPr>
          <p:cNvSpPr>
            <a:spLocks noGrp="1" noChangeArrowheads="1"/>
          </p:cNvSpPr>
          <p:nvPr>
            <p:ph type="title"/>
          </p:nvPr>
        </p:nvSpPr>
        <p:spPr/>
        <p:txBody>
          <a:bodyPr/>
          <a:lstStyle/>
          <a:p>
            <a:r>
              <a:rPr lang="el-GR" altLang="el-GR" sz="3200">
                <a:solidFill>
                  <a:srgbClr val="002060"/>
                </a:solidFill>
              </a:rPr>
              <a:t>Μεταξύ των δεδομένων των βιβλίων της επιχείρησης και της απογραφής υπάρχουν συνήθως διαφορές</a:t>
            </a:r>
          </a:p>
        </p:txBody>
      </p:sp>
      <p:sp>
        <p:nvSpPr>
          <p:cNvPr id="8195" name="Rectangle 3">
            <a:extLst>
              <a:ext uri="{FF2B5EF4-FFF2-40B4-BE49-F238E27FC236}">
                <a16:creationId xmlns:a16="http://schemas.microsoft.com/office/drawing/2014/main" id="{81252792-3D36-4084-9CCC-00A99F85D9A0}"/>
              </a:ext>
            </a:extLst>
          </p:cNvPr>
          <p:cNvSpPr>
            <a:spLocks noGrp="1" noChangeArrowheads="1"/>
          </p:cNvSpPr>
          <p:nvPr>
            <p:ph type="body" idx="1"/>
          </p:nvPr>
        </p:nvSpPr>
        <p:spPr/>
        <p:txBody>
          <a:bodyPr/>
          <a:lstStyle/>
          <a:p>
            <a:r>
              <a:rPr lang="el-GR" altLang="el-GR" sz="2800" dirty="0">
                <a:solidFill>
                  <a:srgbClr val="002060"/>
                </a:solidFill>
              </a:rPr>
              <a:t>Οι διαφορές αυτές οφείλονται</a:t>
            </a:r>
            <a:r>
              <a:rPr lang="en-US" altLang="el-GR" sz="2800" dirty="0">
                <a:solidFill>
                  <a:srgbClr val="002060"/>
                </a:solidFill>
              </a:rPr>
              <a:t>:</a:t>
            </a:r>
          </a:p>
          <a:p>
            <a:pPr lvl="1"/>
            <a:r>
              <a:rPr lang="el-GR" altLang="el-GR" dirty="0">
                <a:solidFill>
                  <a:srgbClr val="002060"/>
                </a:solidFill>
              </a:rPr>
              <a:t>Στην μη καταχώρηση των λογιστικών γεγονότων όταν αυτά έλαβαν χώρα. Η μη καταχώρηση μπορεί να οφείλεται σε λόγους αντικειμενικής αδυναμίας ή απλοποιήσεως της λογιστικής διαδικασίας.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fontScheme name="Slate">
      <a:majorFont>
        <a:latin typeface="Georgia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Dubai"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2324</Words>
  <Application>Microsoft Office PowerPoint</Application>
  <PresentationFormat>Ευρεία οθόνη</PresentationFormat>
  <Paragraphs>286</Paragraphs>
  <Slides>28</Slides>
  <Notes>4</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28</vt:i4>
      </vt:variant>
    </vt:vector>
  </HeadingPairs>
  <TitlesOfParts>
    <vt:vector size="36" baseType="lpstr">
      <vt:lpstr>Calibri</vt:lpstr>
      <vt:lpstr>Dubai</vt:lpstr>
      <vt:lpstr>Georgia Pro</vt:lpstr>
      <vt:lpstr>Tahoma</vt:lpstr>
      <vt:lpstr>Times New Roman</vt:lpstr>
      <vt:lpstr>Verdana</vt:lpstr>
      <vt:lpstr>Wingdings 2</vt:lpstr>
      <vt:lpstr>SlateVTI</vt:lpstr>
      <vt:lpstr>Θεωρία Απογραφής </vt:lpstr>
      <vt:lpstr>ΑΠΟΓΡΑΦΗ </vt:lpstr>
      <vt:lpstr>ΑΠΟΓΡΑΦΗ </vt:lpstr>
      <vt:lpstr>Επομένως η διενέργεια της απογραφής περιλαμβάνει τις ακόλουθες τρεις ενέργειες:</vt:lpstr>
      <vt:lpstr>Παρουσίαση του PowerPoint</vt:lpstr>
      <vt:lpstr>ΑΠΟΓΡΑΦΗ </vt:lpstr>
      <vt:lpstr>ΑΠΟΓΡΑΦΗ </vt:lpstr>
      <vt:lpstr>ΑΠΟΓΡΑΦΗ </vt:lpstr>
      <vt:lpstr>Μεταξύ των δεδομένων των βιβλίων της επιχείρησης και της απογραφής υπάρχουν συνήθως διαφορές</vt:lpstr>
      <vt:lpstr>Παραδείγματα μη καταχώρησης λογιστικών γεγονότων μπορεί να είναι:</vt:lpstr>
      <vt:lpstr>Οι λόγοι για τους οποίους συντάσσεται η απογραφή </vt:lpstr>
      <vt:lpstr>ΑΠΟΓΡΑΦΗ </vt:lpstr>
      <vt:lpstr>Απαλλαγές από την υποχρέωση απογραφής αποθεμάτων </vt:lpstr>
      <vt:lpstr>Αποκλίσεις μετά το τέλος της απογράφης </vt:lpstr>
      <vt:lpstr>Σύγκριση απογραφής-ποσοτικών αρχείων</vt:lpstr>
      <vt:lpstr>Διαφορά μεταξύ απογραφής και ισολογισμού </vt:lpstr>
      <vt:lpstr>Παρουσίαση του PowerPoint</vt:lpstr>
      <vt:lpstr>Απογραφή</vt:lpstr>
      <vt:lpstr>ΑΠΟΓΡΑΦΗ- ΠΑΡΑΔΕΙΓΜΑ</vt:lpstr>
      <vt:lpstr>Παρουσίαση του PowerPoint</vt:lpstr>
      <vt:lpstr>ΑΠΟΓΡΑΦΗ 31/12/2007</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Λογιστική Ι</dc:title>
  <dc:creator>eirini ozouni</dc:creator>
  <cp:lastModifiedBy>eirini ozouni</cp:lastModifiedBy>
  <cp:revision>30</cp:revision>
  <dcterms:created xsi:type="dcterms:W3CDTF">2019-10-29T03:19:01Z</dcterms:created>
  <dcterms:modified xsi:type="dcterms:W3CDTF">2019-12-04T07:37:58Z</dcterms:modified>
</cp:coreProperties>
</file>