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4" r:id="rId14"/>
    <p:sldId id="267" r:id="rId15"/>
    <p:sldId id="270" r:id="rId16"/>
    <p:sldId id="271" r:id="rId17"/>
    <p:sldId id="272" r:id="rId18"/>
    <p:sldId id="273" r:id="rId19"/>
    <p:sldId id="268" r:id="rId20"/>
    <p:sldId id="276" r:id="rId21"/>
    <p:sldId id="277" r:id="rId22"/>
    <p:sldId id="281" r:id="rId23"/>
    <p:sldId id="282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ADE1-F24E-45DE-A6E7-ED62A0F8DAB5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6D9B-367F-4C31-835F-289CAB14EB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6224-3306-4E4E-BCF8-C59CAFDFA383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42A627-94F4-4523-9628-EF8760ACDDF7}" type="datetimeFigureOut">
              <a:rPr lang="el-GR" smtClean="0"/>
              <a:pPr/>
              <a:t>28/3/2018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2088978-50B0-4F36-BF2A-C576ABE244B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Book Antiqua" pitchFamily="18" charset="0"/>
              </a:rPr>
              <a:t>ΔΙΑΤΑΡΑΧΕΣ ΑΝΑΠΤΥΞΗΣ ΤΟΥ ΕΜΒΡΥΟΥ</a:t>
            </a:r>
            <a:br>
              <a:rPr lang="el-GR" sz="3200" dirty="0" smtClean="0">
                <a:latin typeface="Book Antiqua" pitchFamily="18" charset="0"/>
              </a:rPr>
            </a:br>
            <a:r>
              <a:rPr lang="el-GR" sz="3200" dirty="0" smtClean="0">
                <a:latin typeface="Book Antiqua" pitchFamily="18" charset="0"/>
              </a:rPr>
              <a:t/>
            </a:r>
            <a:br>
              <a:rPr lang="el-GR" sz="3200" dirty="0" smtClean="0">
                <a:latin typeface="Book Antiqua" pitchFamily="18" charset="0"/>
              </a:rPr>
            </a:br>
            <a:r>
              <a:rPr lang="el-GR" sz="2800" u="sng" dirty="0" smtClean="0">
                <a:solidFill>
                  <a:srgbClr val="FFFF00"/>
                </a:solidFill>
                <a:latin typeface="Book Antiqua" pitchFamily="18" charset="0"/>
              </a:rPr>
              <a:t>ΟΡΙΣΜΟΣ ΚΑΘΥΣΤΕΡΗΣΗΣ ΤΗΣ ΑΥΞΗΣΗΣ</a:t>
            </a: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Η ΑΠΟΤΥΧΙΑ ΤΟΥ ΕΜΒΡΥΟΥ ΝΑ ΦΤΑΣΕΙ ΤΟ ΓΕΝΕΤΙΚΟ ΑΝΑΠΤΥΞΙΑΚΟ ΤΟΥ ΔΥΝΑΜΙΚΟ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ΠΟΣΟΤΙΚΑ ΚΡΙΤΗΡΙΑ ΕΊΝΑΙ Η 10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, Η 5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ΚΑΙ Η 3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ΕΚΑΤΟΣΤΙΑΙΑ ΘΕΣΗ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ΟΣΟ ΧΑΜΗΛΟΤΕΡΟ ΤΟ ΟΡΙΟ, ΤΟΣΟ ΑΥΞΑΝΕΤΑΙ Η ΠΙΘΑΝΟΤΗΤΑ ΓΙΑ ΠΡΑΓΜΑΤΙΚΗ ΚΑΘΥΣΤΕΡΗΣΗ ΑΝΑΠΤΥΞΗΣ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8358246" cy="47149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ΔΕΝ ΑΡΚΕΙ ΜΙΑ ΜΕΤΡΗΣΗ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ΔΙΑΔΟΧΙΚΟΣ ΕΛΕΓΧΟΣ ΜΕΤΡΗΣΕΩΝ ΣΕ ΔΙΑΓΡΑΜΜΑΤΑ ΑΝΑΠΤΥΞΗΣ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ΜΕΣΟΔΙΑΣΤΗΜΑ ΔΥΟ ΕΒΔΟΜΑΔΩΝ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ΔΔ ΑΠΌ ΕΣΦΑΛΜΕΝΗ ΧΡΟΝΟΛΟΓΗΣΗ ΚΑΙ ΦΥΣΙΟΛΟΓΙΚΟ ΜΙΚΡΟ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ΦΥΣΙΟΛΟΓΙΚΗ ΑΝΑΤΟΜΙΑ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ΒΙΟΜΕΤΡΙΑ ΥΠΟΛΕΙΠΕΤΑΙ ΠΡΟΟΔΕΥΤΙΚΑ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ΕΝΤΟΝΟΤΕΡΗ ΣΤΗΝ ΚΟΙΛΙΑ ΚΑΙ ΣΤΟ ΜΗΡΟ, ΣΕ ΣΧΕΣΗ ΜΕ ΤΟ ΚΕΦΑΛΙ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ΕΠΙΔΕΙΝΩΝΟΝΤΑΙ ΠΡΟΟΔΕΥΤΙΚΑ ΟΙ ΔΕΙΚΤΕΣ </a:t>
            </a:r>
            <a:r>
              <a:rPr lang="en-US" sz="3200" dirty="0" smtClean="0">
                <a:latin typeface="Book Antiqua" pitchFamily="18" charset="0"/>
              </a:rPr>
              <a:t>DOPPLER,</a:t>
            </a:r>
            <a:r>
              <a:rPr lang="el-GR" sz="3200" dirty="0" smtClean="0">
                <a:latin typeface="Book Antiqua" pitchFamily="18" charset="0"/>
              </a:rPr>
              <a:t>ΑΥ,ΕΜΒΡΥΙΚΕΣ ΚΙΝΗΣΕΙΣ ΣΕ ΟΨΙΜΑ ΣΤΑΔΙΑ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ΚΤΓ ΠΑΘΟΛΟΓΙΚΟ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ΣΤΗΝ ΠΛΑΚΟΥΝΤΙΑΚΗ ΑΝΕΠΑΡΚΕΙΑ</a:t>
            </a:r>
            <a:endParaRPr lang="el-G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85578" cy="977486"/>
          </a:xfrm>
        </p:spPr>
        <p:txBody>
          <a:bodyPr/>
          <a:lstStyle/>
          <a:p>
            <a:r>
              <a:rPr lang="el-GR" dirty="0" smtClean="0"/>
              <a:t>ΕΠΑΝΕΙΛΗΜΕΝΕΣ ΕΠΙΒΡΑΔΥΝΣΕΙΣ ΣΕ ΕΚΑ-ΛΟΓΩ ΣΥΜΠΙΕΣΗΣ ΛΕΠΤΟΥ ΟΛ ΜΠΟΡΕΙ ΝΑ ΠΡΟΚΑΛΕΣΕΙ Ε ΥΠΟΞΙΑ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269066" y="6792509"/>
            <a:ext cx="119358" cy="6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29815"/>
            <a:ext cx="8164653" cy="46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1568"/>
            <a:ext cx="7704855" cy="679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ΑΝΤΙΣΤΑΣΗ ΑΙΜΑΤΟΣ ΜΗΤΡΙΑΙΕΣ ΑΡΤΗΡΙΕΣ (ΕΠΙΤΥΧΙΑ ΠΛΑΚΟΥΝΤΟΠΟΙΗΣΗΣ)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ΒΙΟΧΗΜΙΚΟΙ ΔΕΙΚΤΕΣ-ΡΑΡΡ-Α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ΠΛΗΘΥΣΜΙΑΚΟΣ ΕΛΕΓΧΟΣ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1817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51844"/>
            <a:ext cx="5616624" cy="32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71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3466963"/>
            <a:ext cx="4968552" cy="33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923" y="817990"/>
            <a:ext cx="8592027" cy="55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292038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ΕΞΑΡΤΑΤΑΙ ΑΠΌ ΤΗΝ ΑΙΤΙΑ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ΔΥΟ ΜΟΤΙΒΑ(ΠΡΩΙΜΗ ΕΜΦΑΝΙΣΗ ΜΕ ΠΑΘΟΛΟΓΙΚΗ ΡΟΗ ΟΑ ΚΑΙ ΟΨΙΜΗ ΣΤΙΣ 32Ε 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ΑΣΥΜΜΕΤΡΗ ΚΑΘΥΣΤΕΡΗΣΗ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ΜΕΤΑΒΟΛΕΣ ΣΤΗΝ Ε ΚΥΚΛΟΦΟΡΙΑ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ΟΛΙΓΑΜΝΙΟ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ΥΠΕΡΗΧΟΓΕΝΕΙΑ ΕΝΤΕΡΟΥ ΛΟΓΩ ΙΣΧΑΙΜΙΑΣ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ΜΕΙΩΣΗ Ε ΚΙΝΗΣΕΩΝ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ΕΠΙΔΕΙΝΩΣΗ ΚΤΓ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ΕΝΔΟΜΗΤΡΙΟΣ ΘΑΝΑΤΟΣ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ΚΛΙΝΙΚΗ ΕΙΚΟΝΑ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intrauterine growth retar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19" y="214290"/>
            <a:ext cx="856360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ΠΡΟΟΔΕΥΤΙΚΗ ΕΠΙΒΡΑΔΥΝΣΗ ΡΥΘΜΟΥ ΑΥΞΗΣΗΣ ΣΤΙΣ ΚΑΜΠΥΛΕΣ ΑΝΑΠΤΥΞΗΣ-ΒΙΟΜΕΤΡΙΑ Ε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ΜΕΤΑΒΟΛΕΣ ΣΤΗΝ ΚΥΚΛΟΦΟΡΙΑ ΑΓΓΕΙΩΝ ΜΗΤΕΡΑΣ-ΕΜΒΡΥΟΥ (</a:t>
            </a:r>
            <a:r>
              <a:rPr lang="en-US" sz="3200" dirty="0" smtClean="0">
                <a:latin typeface="Book Antiqua" pitchFamily="18" charset="0"/>
              </a:rPr>
              <a:t>DOPPLER)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ΠΟΣΟΤΗΤΑ ΑΜΝΙΑΚΟΥ ΥΓΡΟΥ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ΚΤΓ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ΒΙΟΦΥΣΙΚΟ ΠΡΟΦΙΛ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ÎÏÎ¿ÏÎ­Î»ÎµÏÎ¼Î± ÎµÎ¹ÎºÏÎ½Î±Ï Î³Î¹Î± umbilical artery doppler in iu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11" y="0"/>
            <a:ext cx="89441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 descr="ÎÏÎ¿ÏÎ­Î»ÎµÏÎ¼Î± ÎµÎ¹ÎºÏÎ½Î±Ï Î³Î¹Î± umbilical artery doppler in iu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8044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3010" name="Picture 2" descr="https://www.aafp.org/afp/2009/1215/afp20091215p1388-of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0"/>
            <a:ext cx="87303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 descr="https://www.aafp.org/afp/2009/1215/afp20091215p1388-of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6884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ΦΥΣΙΟΛΟΓΙΚΟ ΜΙΚΡΟ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ΠΛΑΚΟΥΝΤΙΑΚΗ ΑΝΕΠΑΡΚΕΙΑ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ΑΝΩΜΑΛΙΕΣ Ε, ΑΝΑΤΟΜΙΚΕΣ, ΓΕΝΕΤΙΚΕΣ, ΧΡΩΜΟΣΩΜΙΚΕΣ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ΕΝΔΟΜΗΤΡΙΕΣ ΛΟΙΜΩΞΕΙΣ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ΜΗΤΡΙΚΟΙ ΠΑΡΑΓΟΝΤΕΣ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ΔΙΑΦΟΡΙΚΗ ΔΙΑΓΝΩΣΗ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ΣΥΜΜΕΤΡΙΚΗ ΕΠΙΒΡΑΔΥΝΣΗ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ΦΥΣΙΟΛΟΓΙΚΑ ΌΛΑ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ΚΑΛΗ ΚΙΝΗΤΙΚΟΤΗΤΑ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ΒΑΡΟΣ&gt;3</a:t>
            </a:r>
            <a:r>
              <a:rPr lang="el-GR" sz="3600" baseline="30000" dirty="0" smtClean="0">
                <a:latin typeface="Book Antiqua" pitchFamily="18" charset="0"/>
              </a:rPr>
              <a:t>η</a:t>
            </a:r>
            <a:r>
              <a:rPr lang="el-GR" sz="3600" dirty="0" smtClean="0">
                <a:latin typeface="Book Antiqua" pitchFamily="18" charset="0"/>
              </a:rPr>
              <a:t> ΕΘ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ΦΥΣΙΟΛΟΓΙΚΟ ΜΙΚΡΟ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sga baby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50" y="0"/>
            <a:ext cx="4768448" cy="3609954"/>
          </a:xfrm>
          <a:prstGeom prst="rect">
            <a:avLst/>
          </a:prstGeom>
          <a:noFill/>
        </p:spPr>
      </p:pic>
      <p:pic>
        <p:nvPicPr>
          <p:cNvPr id="1028" name="Picture 4" descr="ÎÏÎ¿ÏÎ­Î»ÎµÏÎ¼Î± ÎµÎ¹ÎºÏÎ½Î±Ï Î³Î¹Î± sga baby 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930" y="2428868"/>
            <a:ext cx="4096069" cy="44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ΦΥΣΙΟΛΟΓΙΚΗ ΑΝΑΤΟΜΙΑ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ΑΥΞΗΜΕΝΗ ΑΝΤΙΣΤΑΣΗ ΜΗΤΡΙΑΙΑΣ 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ΑΣΥΜΜΕΤΡΗ ΚΑΘΥΣΤΕΡΗΣΗ ΑΥΞΗΣΗΣ(ΚΟΙΛΙΑ-ΜΗΡΟ)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ΜΕΤΑΒΟΛΗ ΣΤΟΥΣ ΔΕΙΚΤΕΣ </a:t>
            </a:r>
            <a:r>
              <a:rPr lang="en-US" sz="2800" dirty="0" smtClean="0">
                <a:latin typeface="Book Antiqua" pitchFamily="18" charset="0"/>
              </a:rPr>
              <a:t>DOPPLER(</a:t>
            </a:r>
            <a:r>
              <a:rPr lang="el-GR" sz="2800" dirty="0" smtClean="0">
                <a:latin typeface="Book Antiqua" pitchFamily="18" charset="0"/>
              </a:rPr>
              <a:t>ΟΜΦΑΛΙΚΗ,ΜΕΣΗ ΕΓΚΕΦΑΛΙΚΗ,ΙΣΘΜΟΣ ΑΟΡΤΗΣ,ΦΛΕΒΩΔΗΣ ΠΟΡΟΣ)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ΕΛΑΤΤΩΝΕΤΑΙ ΑΥ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ΕΛΑΤΤΩΝΕΤΑΙ Η Ε ΚΙΝΗΤΙΚΟΤΗΤΑ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ΠΑΘΟΛΟΓΙΚΟ ΚΤΓ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ΠΛΑΚΟΥΝΤΙΑΚΗ ΑΝΕΠΑΡΚΕΙΑ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ÎÏÎ¿ÏÎ­Î»ÎµÏÎ¼Î± ÎµÎ¹ÎºÏÎ½Î±Ï Î³Î¹Î± estimated fetal weight percent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13" y="0"/>
            <a:ext cx="8644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9154" name="Picture 2" descr="ÎÏÎ¿ÏÎ­Î»ÎµÏÎ¼Î± ÎµÎ¹ÎºÏÎ½Î±Ï Î³Î¹Î± iugr plac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ΝΩΡΙΣ ΚΑΘΥΣΤΕΡΗΣΗ(1</a:t>
            </a:r>
            <a:r>
              <a:rPr lang="el-GR" sz="3200" baseline="30000" dirty="0" smtClean="0">
                <a:latin typeface="Book Antiqua" pitchFamily="18" charset="0"/>
              </a:rPr>
              <a:t>ο</a:t>
            </a:r>
            <a:r>
              <a:rPr lang="el-GR" sz="3200" dirty="0" smtClean="0">
                <a:latin typeface="Book Antiqua" pitchFamily="18" charset="0"/>
              </a:rPr>
              <a:t>-2</a:t>
            </a:r>
            <a:r>
              <a:rPr lang="el-GR" sz="3200" baseline="30000" dirty="0" smtClean="0">
                <a:latin typeface="Book Antiqua" pitchFamily="18" charset="0"/>
              </a:rPr>
              <a:t>ο</a:t>
            </a:r>
            <a:r>
              <a:rPr lang="el-GR" sz="3200" dirty="0" smtClean="0">
                <a:latin typeface="Book Antiqua" pitchFamily="18" charset="0"/>
              </a:rPr>
              <a:t> ΤΡΙΜΗΝΟ)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ΣΥΜΜΕΤΡΙΚΗ Η ΑΣΥΜΜΕΤΡΗ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ΑΝΑΤΟΜΙΚΑ ΕΥΡΗΜΑΤΑ Ε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ΦΥΣΙΟΛΟΓΙΚΑ Η ΠΑΘΟΛΟΓΙΚΑ </a:t>
            </a:r>
            <a:r>
              <a:rPr lang="en-US" sz="3200" dirty="0" smtClean="0">
                <a:latin typeface="Book Antiqua" pitchFamily="18" charset="0"/>
              </a:rPr>
              <a:t>DOPPLER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ΔΙΑΓΝΩΣΗ ΜΕ ΕΞΕΤΑΣΗ ΧΡΩΜΟΣΩΜΑΤΩΝ-ΜΟΡΙΑΚΟ ΚΑΡΥΟΤΥΠΟ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ΧΡΩΜΟΣΩΜΙΚΕΣ ΚΑΙ ΓΕΝΕΤΙΚΕΣ ΑΝΩΜ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 </a:t>
            </a:r>
            <a:r>
              <a:rPr lang="en-US" dirty="0" smtClean="0"/>
              <a:t>TURNER</a:t>
            </a:r>
            <a:endParaRPr lang="el-GR" dirty="0"/>
          </a:p>
        </p:txBody>
      </p:sp>
      <p:pic>
        <p:nvPicPr>
          <p:cNvPr id="51202" name="Picture 2" descr="ÎÏÎ¿ÏÎ­Î»ÎµÏÎ¼Î± ÎµÎ¹ÎºÏÎ½Î±Ï Î³Î¹Î± turner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78728"/>
            <a:ext cx="8858280" cy="557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ΤΡΙΣΩΜΙΑ 13</a:t>
            </a:r>
            <a:endParaRPr lang="el-GR" dirty="0"/>
          </a:p>
        </p:txBody>
      </p:sp>
      <p:pic>
        <p:nvPicPr>
          <p:cNvPr id="53250" name="Picture 2" descr="ÎÏÎ¿ÏÎ­Î»ÎµÏÎ¼Î± ÎµÎ¹ÎºÏÎ½Î±Ï Î³Î¹Î± 13 trisomy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572031" cy="3429024"/>
          </a:xfrm>
          <a:prstGeom prst="rect">
            <a:avLst/>
          </a:prstGeom>
          <a:noFill/>
        </p:spPr>
      </p:pic>
      <p:pic>
        <p:nvPicPr>
          <p:cNvPr id="53252" name="Picture 4" descr="ÎÏÎ¿ÏÎ­Î»ÎµÏÎ¼Î± ÎµÎ¹ÎºÏÎ½Î±Ï Î³Î¹Î± 13 trisomy synd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558904" cy="4223412"/>
          </a:xfrm>
          <a:prstGeom prst="rect">
            <a:avLst/>
          </a:prstGeom>
          <a:noFill/>
        </p:spPr>
      </p:pic>
      <p:pic>
        <p:nvPicPr>
          <p:cNvPr id="53254" name="Picture 6" descr="ÎÏÎ¿ÏÎ­Î»ÎµÏÎ¼Î± ÎµÎ¹ÎºÏÎ½Î±Ï Î³Î¹Î± 13 trisomy syndr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79938"/>
            <a:ext cx="2286016" cy="257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ΤΡΙΣΩΜΙΑ 18</a:t>
            </a:r>
            <a:endParaRPr lang="el-GR" dirty="0"/>
          </a:p>
        </p:txBody>
      </p:sp>
      <p:pic>
        <p:nvPicPr>
          <p:cNvPr id="54274" name="Picture 2" descr="ÎÏÎ¿ÏÎ­Î»ÎµÏÎ¼Î± ÎµÎ¹ÎºÏÎ½Î±Ï Î³Î¹Î± 18 trisomy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5988061" cy="4491047"/>
          </a:xfrm>
          <a:prstGeom prst="rect">
            <a:avLst/>
          </a:prstGeom>
          <a:noFill/>
        </p:spPr>
      </p:pic>
      <p:pic>
        <p:nvPicPr>
          <p:cNvPr id="54276" name="Picture 4" descr="ÎÏÎ¿ÏÎ­Î»ÎµÏÎ¼Î± ÎµÎ¹ÎºÏÎ½Î±Ï Î³Î¹Î± 18 trisomy synd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981" y="500042"/>
            <a:ext cx="2794019" cy="1571636"/>
          </a:xfrm>
          <a:prstGeom prst="rect">
            <a:avLst/>
          </a:prstGeom>
          <a:noFill/>
        </p:spPr>
      </p:pic>
      <p:pic>
        <p:nvPicPr>
          <p:cNvPr id="54278" name="Picture 6" descr="ÎÏÎ¿ÏÎ­Î»ÎµÏÎ¼Î± ÎµÎ¹ÎºÏÎ½Î±Ï Î³Î¹Î± 18 trisomy syndr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496"/>
            <a:ext cx="29289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ΚΥΡΙΩΣ </a:t>
            </a:r>
            <a:r>
              <a:rPr lang="en-US" sz="3600" dirty="0" smtClean="0">
                <a:latin typeface="Book Antiqua" pitchFamily="18" charset="0"/>
              </a:rPr>
              <a:t>CMV </a:t>
            </a:r>
            <a:r>
              <a:rPr lang="el-GR" sz="3600" dirty="0" smtClean="0">
                <a:latin typeface="Book Antiqua" pitchFamily="18" charset="0"/>
              </a:rPr>
              <a:t>ΚΑΙ ΕΡΥΘΡΑ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ΣΥΧΝΑ ΑΣΥΜΠΤΩΜΑΤΙΚΕΣ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ΟΡΟΛΟΓΙΚΕΣ ΕΞΕΤΑΣΕΙΣ ΜΗΤΕΡΑΣ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ΥΠΕΡΗΧΟΣ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ΠΑΡΑΚΕΝΤΗΣΗ ΑΥ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ΕΝΔΟΜΗΤΡΙΕΣ ΛΟΙΜΩΞΕΙΣ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5298" name="Picture 2" descr="ÎÏÎ¿ÏÎ­Î»ÎµÏÎ¼Î± ÎµÎ¹ÎºÏÎ½Î±Ï Î³Î¹Î± cmv virus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7346" name="Picture 2" descr="Cytomegalovirus (CMV) Info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01"/>
            <a:ext cx="8715436" cy="685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370" name="Picture 2" descr="ÎÏÎ¿ÏÎ­Î»ÎµÏÎ¼Î± ÎµÎ¹ÎºÏÎ½Î±Ï Î³Î¹Î± cmv virus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858280" cy="688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39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756120" cy="4542550"/>
          </a:xfrm>
          <a:prstGeom prst="rect">
            <a:avLst/>
          </a:prstGeom>
          <a:noFill/>
        </p:spPr>
      </p:pic>
      <p:pic>
        <p:nvPicPr>
          <p:cNvPr id="59396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5072065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801"/>
            <a:ext cx="8786842" cy="682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0418" name="Picture 2" descr="ÎÏÎ¿ÏÎ­Î»ÎµÏÎ¼Î± ÎµÎ¹ÎºÏÎ½Î±Ï Î³Î¹Î± rubella during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4" y="1"/>
            <a:ext cx="9095976" cy="682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42" name="Picture 2" descr="ÎÏÎ¿ÏÎ­Î»ÎµÏÎ¼Î± ÎµÎ¹ÎºÏÎ½Î±Ï Î³Î¹Î± rubella during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11" y="0"/>
            <a:ext cx="89857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ΙΣΤΟΡΙΚΟ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ΒΑΡΟΣ ΓΕΝΝΗΣΗΣ ΓΟΝΕΩΝ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ΑΓΓΕΙΟΠΑΘΕΙΕΣ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ΑΛΚΟΟΛ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ΦΑΡΜΑΚΑ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ΟΥΣΙΕΣ</a:t>
            </a:r>
          </a:p>
          <a:p>
            <a:pPr marL="569214" indent="-514350">
              <a:buFont typeface="+mj-lt"/>
              <a:buAutoNum type="arabicPeriod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ΜΗΤΡΙΚΟΙ ΠΑΡΑΓΟΝΤΕΣ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 lnSpcReduction="10000"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ΙΣΤΟΡΙΚΟ ΓΙΑ ΠΑΡΑΓΟΝΤΕΣ ΚΙΝΔΥΝΟΥ ΑΠΌ ΤΗΝ ΜΗΤΕΡΑ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ΑΝΑΤΟΜΙΚΟ ΕΛΕΓΧΟ ΕΜΒΡΥΟΥ</a:t>
            </a:r>
          </a:p>
          <a:p>
            <a:pPr marL="512064" indent="-457200">
              <a:buFont typeface="+mj-lt"/>
              <a:buAutoNum type="arabicPeriod"/>
            </a:pPr>
            <a:r>
              <a:rPr lang="en-US" sz="3200" dirty="0" smtClean="0">
                <a:latin typeface="Book Antiqua" pitchFamily="18" charset="0"/>
              </a:rPr>
              <a:t>DOPPLER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ΕΛΕΓΧΟ ΜΗΤΕΡΑΣ ΓΙΑ ΕΝΔΟΜΗΤΡΙΕΣ ΛΟΙΜΩΞΕΙΣ (</a:t>
            </a:r>
            <a:r>
              <a:rPr lang="en-US" sz="3200" dirty="0" smtClean="0">
                <a:latin typeface="Book Antiqua" pitchFamily="18" charset="0"/>
              </a:rPr>
              <a:t>TORCH-</a:t>
            </a:r>
            <a:r>
              <a:rPr lang="el-GR" sz="3200" dirty="0" smtClean="0">
                <a:latin typeface="Book Antiqua" pitchFamily="18" charset="0"/>
              </a:rPr>
              <a:t>ΤΟΞΟΠΛΑΣΜΑ,ΕΡΠΗΤΑ ΖΩΣΤΗΡΑ,ΠΑΡΒΟΙΟ Β19,ΣΥΦΙΛΗ,</a:t>
            </a:r>
            <a:r>
              <a:rPr lang="en-US" sz="3200" dirty="0" smtClean="0">
                <a:latin typeface="Book Antiqua" pitchFamily="18" charset="0"/>
              </a:rPr>
              <a:t>HIV,</a:t>
            </a:r>
            <a:r>
              <a:rPr lang="el-GR" sz="3200" dirty="0" smtClean="0">
                <a:latin typeface="Book Antiqua" pitchFamily="18" charset="0"/>
              </a:rPr>
              <a:t>ΕΡΥΘΡΑ,</a:t>
            </a:r>
            <a:r>
              <a:rPr lang="en-US" sz="3200" dirty="0" smtClean="0">
                <a:latin typeface="Book Antiqua" pitchFamily="18" charset="0"/>
              </a:rPr>
              <a:t>CMV,</a:t>
            </a:r>
            <a:r>
              <a:rPr lang="el-GR" sz="3200" dirty="0" smtClean="0">
                <a:latin typeface="Book Antiqua" pitchFamily="18" charset="0"/>
              </a:rPr>
              <a:t>ΕΡΠΗΤΑ)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ΚΑΡΥΟΤΥΠΟ</a:t>
            </a:r>
          </a:p>
          <a:p>
            <a:pPr marL="512064" indent="-457200">
              <a:buFont typeface="+mj-lt"/>
              <a:buAutoNum type="arabicPeriod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ΔΙΕΡΕΥΝΗΣΗ ΚΑΘΥΣΤΕΡΗΣΗΣ ΑΥΞΗΣΗΣ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ΑΣΠΙΡΙΝΗ 150</a:t>
            </a:r>
            <a:r>
              <a:rPr lang="en-US" sz="2800" dirty="0" smtClean="0">
                <a:latin typeface="Book Antiqua" pitchFamily="18" charset="0"/>
              </a:rPr>
              <a:t>mg</a:t>
            </a:r>
            <a:r>
              <a:rPr lang="el-GR" sz="2800" dirty="0" smtClean="0">
                <a:latin typeface="Book Antiqua" pitchFamily="18" charset="0"/>
              </a:rPr>
              <a:t> ΒΡΑΔΥ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ΣΥΝΔΙΑΣΜΟΣ ΜΕ ΗΠΑΡΙΝΗ ΧΜΒ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ΤΟΚΕΤΟΣ ΠΡΙΝ 32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ΣΕ ΠΑΘΟΛΟΓΙΚΕΣ ΜΕΤΑΒΟΛΕΣ ΦΛΕΒΩΔΟΥΣ ΠΟΡΟΥ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ΤΟΚΕΤΟΣ ΣΤΙΣ 32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ΣΕ ΣΗΜΑΝΤΙΚΕΣ ΜΕΤΑΒΟΛΕΣ ΣΤΗΝ ΟΑ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ΤΟΚΕΤΟΣ ΣΤΙΣ 37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ΜΕ ΘΕΤΙΚΗ ΤΕΛΟΔΙΑΣΤΟΛΙΚΗ ΡΟΗ ΣΤΗΝ ΟΑ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ΤΟΚΕΤΟΣ ΣΤΙΣ 34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ΣΕ ΠΑΘΟΛΟΓΙΚΟ ΕΓΚΕΦΑΛΟΠΛΑΚΟΥΝΤΙΑΚΟ ΠΗΛΙΚΟ(ΛΟΓΟΣ ΑΝΤΙΣΤΑΣΗΣ ΜΕ/ΟΑ)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ΠΡΟΩΡΟΤΗΤΑ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ΠΕΡΙΓΕΝΗΤΙΚΟΣ ΘΑΝΑΤΟΣ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ΠΕΡΙΓΕΝΝΗΤΙΚΗ ΑΣΦΥΞΙΑ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ΥΠΟΓΛΥΚΑΙΜΙΑ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ΠΟΛΥΚΥΤΤΑΡΑΙΜΙΑ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ΔΙΑΤΑΡΑΧΕΣ ΠΗΞΗΣ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ΠΝΕΥΜΟΝΙΚΗ ΑΙΜΟΡΡΑΓΙΑ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ΥΠΟΘΕΡΜΙΑ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ΔΥΣΜΕΝΗΣ ΕΠΙΔΡΑΣΗ ΣΤΗΝ ΝΕΥΡΟΑΝΑΠΤΥΞΗ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ΚΟΙΝΩΝΙΚΟΤΗΤΑ,ΣΥΓΚΕΝΤΡΩΣΗ,ΠΡΟΣΟΧΗ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ΚΑΡΔΙΑΓΓΕΙΑΚΗ ΝΟΣΗΡΟΤΗΤΑ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ΜΕΤΑΒΟΛΙΚΗ ΝΟΣΗΡΟΤΗΤΑ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ΣΔ ΙΙ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ΥΠΕΡΧΟΛΗΣΤΕΡΟΛΑΙΜΙΑ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ΑΣΘΜΑ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ΑΠΩΤΕΡΕΣ ΕΠΙΠΛΟΚΕΣ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ΑΝΑΛΟΓΗ ΜΕ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ΤΟ ΑΙΤΙΟ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ΗΛΙΚΙΑ ΚΥΗΣΗΣ ΣΤΗΝ ΕΝΑΡΞΗ ΤΗΣ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ΒΑΡΥΤΗΤΑ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ΗΛΙΚΙΑ ΚΥΗΣΗΣ ΤΟΚΕΤΟΥ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2,5%ΕΜΒΡΥΙΚΟ ΘΑΝΑΤΟ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5,5%ΝΕΟΓΝΙΚΟ ΘΑΝΑΤΟ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24%ΣΗΜΑΝΤΙΚΗ ΝΟΣΗΡΟΤΗΤΑ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ΣΤΗΝ ΟΨΙΜΗ ΚΑΘΥΣΤΕΡΗΣΗ 36% ΚΤ</a:t>
            </a:r>
          </a:p>
          <a:p>
            <a:pPr marL="569214" indent="-514350">
              <a:buFont typeface="+mj-lt"/>
              <a:buAutoNum type="arabicPeriod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ΠΡΟΓΝΩΣΗ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436866" cy="362816"/>
          </a:xfrm>
        </p:spPr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ΕΜΒΡΥΙΚΗ ΜΑΚΡΟΣΩΜΙΑ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1026" name="Picture 2" descr="ÎÏÎ¿ÏÎ­Î»ÎµÏÎ¼Î± ÎµÎ¹ÎºÏÎ½Î±Ï Î³Î¹Î± large for gestational age 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531515" cy="3643338"/>
          </a:xfrm>
          <a:prstGeom prst="rect">
            <a:avLst/>
          </a:prstGeom>
          <a:noFill/>
        </p:spPr>
      </p:pic>
      <p:pic>
        <p:nvPicPr>
          <p:cNvPr id="1028" name="Picture 4" descr="ÎÏÎ¿ÏÎ­Î»ÎµÏÎ¼Î± ÎµÎ¹ÎºÏÎ½Î±Ï Î³Î¹Î± large for gestational age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410" y="2913134"/>
            <a:ext cx="4082590" cy="330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ΒΑΡΟΣ &gt;90%ΕΘ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FFFF00"/>
                </a:solidFill>
                <a:latin typeface="Book Antiqua" pitchFamily="18" charset="0"/>
              </a:rPr>
              <a:t>ΜΑΚΡΟΣΩΜΙΑ</a:t>
            </a:r>
            <a:r>
              <a:rPr lang="el-GR" sz="3600" dirty="0" smtClean="0">
                <a:latin typeface="Book Antiqua" pitchFamily="18" charset="0"/>
              </a:rPr>
              <a:t> ΠΑΝΩ ΑΠΌ 4.500ΓΡ ΕΠΕΙΔΗ ΣΧΕΤΙΖΕΤΑΙ ΜΕ ΠΕΡΙΓΕΝΝΗΤΙΚΕΣ ΕΠΙΠΛΟΚΕΣ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r>
              <a:rPr lang="el-GR" dirty="0" smtClean="0"/>
              <a:t>ΦΥΣΙΟΛΟΓΙΚΑ ΜΙΚΡΑ ΓΙΑ ΤΗΝ ΗΛΙΚΙΑ ΚΥΗΣΗΣ ΕΜΒΡΥΑ Η </a:t>
            </a:r>
            <a:r>
              <a:rPr lang="en-US" dirty="0" smtClean="0"/>
              <a:t>SGA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 smtClean="0">
                <a:latin typeface="Book Antiqua" pitchFamily="18" charset="0"/>
              </a:rPr>
              <a:t>ΚΑΤΩ ΑΠΌ ΤΗΝ 10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ΕΚΑΤΟΣΤΙΑΙΑ ΘΕΣΗ ΕΊΝΑΙ  ΚΑΙ ΕΜΒΡΥΑ ΣΤΟ ΚΑΤΩΤΕΡΟ ΦΑΣΜΑ </a:t>
            </a:r>
            <a:r>
              <a:rPr lang="el-GR" sz="2800" u="sng" dirty="0" smtClean="0">
                <a:solidFill>
                  <a:srgbClr val="FFFF00"/>
                </a:solidFill>
                <a:latin typeface="Book Antiqua" pitchFamily="18" charset="0"/>
              </a:rPr>
              <a:t>ΦΥΣΙΟΛΟΓΙΚΗΣ ΑΝΑΠΤΥΞΗΣ</a:t>
            </a:r>
            <a:br>
              <a:rPr lang="el-GR" sz="2800" u="sng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ΕΝΏ ΣΤΟ ΥΠΟΛΟΙΠΟ ΜΙΚΡΟΤΕΡΟ ΠΟΣΟΣΤΟ (15%) ΕΊΝΑΙ ΑΥΤΆ ΠΟΥ ΑΠΕΤΥΧΑΝ ΝΑ ΕΚΠΛΗΡΩΣΟΥΝ  ΤΟ ΑΝΑΠΤΥΞΙΑΚΟ ΔΥΝΑΜΙΚΟ (ΕΝΔΟΜΗΤΡΙΑ ΚΑΘΥΣΤΕΡΗΣΗ ΤΗΣ ΑΥΞΗΣΗΣ Η </a:t>
            </a:r>
            <a:r>
              <a:rPr lang="en-US" sz="2800" dirty="0" smtClean="0">
                <a:latin typeface="Book Antiqua" pitchFamily="18" charset="0"/>
              </a:rPr>
              <a:t>IUGR H FGR</a:t>
            </a:r>
            <a:r>
              <a:rPr lang="el-GR" sz="2800" dirty="0" smtClean="0">
                <a:latin typeface="Book Antiqua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 lnSpcReduction="10000"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ΔΙΑΒΗΤΗΣ ΚΥΗΣΗΣ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ΙΣΤΟΡΙΚΟ ΜΑΚΡΟΣΩΜΙΑΣ ΠΡΟΗΓΟΥΜΕΝΟΥ ΠΑΙΔΙΟΥ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ΠΡΟ ΚΥΗΣΗΣ ΒΑΡΟΣ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ΑΥΞΗΣΗ ΒΑΡΟΥΣ ΣΤΗΝ ΚΥΗΣΗ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ΠΟΛΥΤΟΚΙΑ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ΑΡΡΕΝ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ΕΘΝΙΚΟΤΗΤΑ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ΒΑΡΟΣ ΓΕΝΝΗΣΗΣ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ΥΨΟΣ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&lt;17 ΕΤΩΝ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ΠΑΡΑΓΟΝΤΕΣ ΚΙΝΔΥΝΟΥ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1491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ΥΠΕΡΗΧΟΓΡΑΦΗΜΑ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Η ΚΥΡΙΑ ΒΙΟΜΕΤΡΙΚΗ ΠΑΡΑΜΕΤΡΟΣ Η ΠΕΡΙΜΕΤΡΟΣ ΚΟΙΛΙΑΣ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ΑΚΡΙΒΕΣΤΕΡΗ Η ΚΑΤΆ </a:t>
            </a:r>
            <a:r>
              <a:rPr lang="en-US" sz="3200" dirty="0" smtClean="0">
                <a:latin typeface="Book Antiqua" pitchFamily="18" charset="0"/>
              </a:rPr>
              <a:t>HADLOCK(BPD,HC,AC,FL) ME </a:t>
            </a:r>
            <a:r>
              <a:rPr lang="el-GR" sz="3200" dirty="0" smtClean="0">
                <a:latin typeface="Book Antiqua" pitchFamily="18" charset="0"/>
              </a:rPr>
              <a:t>ΣΦΑΛΜΑ 9%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ΤΟ ΣΦΑΛΜΑ ΑΥΞΑΝΕΙ ΟΣΟ ΑΥΞΑΝΕΙ ΤΟ ΒΑΡΟΣ ΤΟΥ ΕΜΒΡΥΟΥ, ΙΔΙΩΣ ΕΆΝ ΕΊΝΑΙ &gt;4.500ΓΡ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fetal hc 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0"/>
            <a:ext cx="86796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373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885827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ΑΝΑΛΟΓΑ ΜΕ ΤΟ ΑΙΤΙΟ(ΠΧ ΕΛΕΓΧΟΣ ΤΟΥ ΔΙΑΒΗΤΗ)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ΡΥΘΜΟΣ ΑΥΞΗΣΗΣ ΚΆΘΕ 2 Ε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ΠΑΡΑΚΟΛΟΥΘΗΣΗ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ΥΨΗΛΟΥ ΚΙΝΔΥΝΟΥ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ΕΝΔΟΜΗΤΡΙΟΣ ΘΑΝΑΤΟΣ(1,3/1000)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ΝΕΟΓΝΙΚΟΣ ΘΑΝΑΤΟΣ(0,5/1000)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ΠΕΡΙΓΕΝΝΗΤΙΚΟ ΤΡΑΥΜΑ ΝΕΟΓΝΟΥ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           ‘’                          ‘‘            ΜΗΤΕΡΑΣ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Σ.ΕΙΣΡΟΦΗΣΗΣ ΜΥΚΩΝΙΟΥ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ΔΥΣΤΟΚΙΑ ΩΜΩΝ Χ21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ΕΠΙΛΕΚΤΙΚΗ ΚΑΙΣΑΡΙΚΗ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ΠΡΟΚΛΗΣΗ ΤΟΚΕΤΟΥ 38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ΑΥΤΟΜΑΤΗ ΕΝΑΡΞΗ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>
                <a:latin typeface="Book Antiqua" pitchFamily="18" charset="0"/>
              </a:rPr>
              <a:t>&gt;4.500ΓΡ ΕΝΗΜΕΡΩΣΗ ΓΟΝΕΩΝ ΚΑΙ ΕΛΕΥΘΕΡΗ ΕΠΙΛΟΓΗ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ΤΡΟΠΟΣ ΤΟΚΕΤΟΥ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AITIA</a:t>
            </a:r>
            <a:r>
              <a:rPr lang="el-GR" dirty="0" smtClean="0"/>
              <a:t>-ΠΑΡΑΓΟΝΤΕΣ ΚΙΝΔΥΝΟΥ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u="sng" dirty="0" smtClean="0"/>
              <a:t>1.</a:t>
            </a:r>
            <a:r>
              <a:rPr lang="el-GR" sz="3200" u="sng" dirty="0" smtClean="0">
                <a:latin typeface="Book Antiqua" pitchFamily="18" charset="0"/>
              </a:rPr>
              <a:t>ΠΛΑΚΟΥΝΤΙΑΚΟΙ ΠΑΡΑΓΟΝΤΕΣ(70-80%)</a:t>
            </a:r>
            <a:r>
              <a:rPr lang="el-GR" sz="3200" dirty="0" smtClean="0">
                <a:latin typeface="Book Antiqua" pitchFamily="18" charset="0"/>
              </a:rPr>
              <a:t/>
            </a:r>
            <a:br>
              <a:rPr lang="el-GR" sz="32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/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1.ΠΑΘΟΛΟΓΙΚΗ ΠΛΑΚΟΥΝΤΟΠΟΙΗΣΗ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2.ΧΡΟΝΙΑΑΠΟΚΟΛΛΗΣΗ,ΕΜΦΡΑΚΤΑ,ΕΣΤΙΑΚΕΣ ΒΛΑΒΕΣ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3.ΧΡΟΝΙΑ ΦΛΕΓΜΟΝΗ(ΛΑΧΝΙΤΙΔΑ)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4.ΜΟΝΗΡΗΣ ΟΜΦΑΛΙΚΗ ΑΡΤΗΡΙΑ, ΥΜΕΝΩΔΗΣ ΠΡΟΣΦΥΣΗ ΟΜΦΑΛΙΔΑΣ, ΑΙΜΑΓΓΕΙΩΜΑ ΠΛΑΚΟΥΝΤΑ</a:t>
            </a:r>
            <a:br>
              <a:rPr lang="el-GR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5.ΠΛΑΚΟΥΝΤΙΑΚΟΣ ΜΩΣΑΙΚΙΣΜΟΣ</a:t>
            </a:r>
            <a:br>
              <a:rPr lang="el-GR" sz="2800" dirty="0" smtClean="0">
                <a:latin typeface="Book Antiqua" pitchFamily="18" charset="0"/>
              </a:rPr>
            </a:b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 lnSpcReduction="10000"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ΥΠΟΘΡΕΨΙΑ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ΧΑΜΗΛΟ ΒΑΡΟΣ ΓΕΝΝΗΣΗΣ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ΜΙΚΡΗ ΠΡΟΣΛΗΨΗ ΒΑΡΟΥΣ ΣΤΗΝ ΚΥΗΣΗ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ΜΙΚΡΗ ΗΛΙΚΙΑ ΜΗΤΕΡΑΣ  &lt;16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ΧΑΜΗΛΗ ΚΟΙΝΩΝΙΚΟΟΙΚΟΝΟΜΙΚΗ ΚΑΤΑΣΤΑΣΗ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ΠΟΛΥΤΟΚΙΑ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ΝΟΣΟΙ ΜΗΤΕΡΑΣ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ΧΡΟΝΙΑ ΥΠΕΡΤΑΣΗ( Χ23)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ΣΕΛ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ΠΡΟΕΚΛΑΜΨΙΑ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ΔΙΑΒΗΤΗΣ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ΝΕΦΡΙΚΗ ΝΟΣΟΣ</a:t>
            </a:r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2.ΜΗΤΡΙΚΟΙ ΠΑΡΑΓΟΝΤΕΣ</a:t>
            </a:r>
            <a:endParaRPr lang="el-GR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ΦΑΡΜΑΚΑ(ΣΥΜΠΑΘΗΤΙΚΟΜΙΜΗΤΙΚΑΧ6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ΚΑΠΝΙΣΜΑ Χ4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ΑΛΚΟΟΛ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ΕΞΑΡΤΗΣΙΟΓΟΝΕΣ ΟΥΣΙΕΣ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ΜΕΓΑΛΟ ΥΨΟΜΕΤΡΟ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ΑΚΤΙΝΟΒΟΛΙΑ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3.ΠΕΡΙΒΑΛΛΟΝΤΙΚΟΙ ΠΑΡΑΓΟΝΤΕΣ</a:t>
            </a:r>
            <a:endParaRPr lang="el-GR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4000" dirty="0" smtClean="0">
                <a:latin typeface="Book Antiqua" pitchFamily="18" charset="0"/>
              </a:rPr>
              <a:t>ΧΡΩΜΟΣΩΜΙΚΕΣ ΑΝΩΜΑΛΙΕΣ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4000" dirty="0" smtClean="0">
                <a:latin typeface="Book Antiqua" pitchFamily="18" charset="0"/>
              </a:rPr>
              <a:t>ΓΕΝΕΤΙΚΑ ΣΥΝΔΡΟΜΑ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4000" dirty="0" smtClean="0">
                <a:latin typeface="Book Antiqua" pitchFamily="18" charset="0"/>
              </a:rPr>
              <a:t>ΣΥΓΓΕΝΕΙΣ ΑΝΩΜΑΛΙΕΣ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4000" dirty="0" smtClean="0">
                <a:latin typeface="Book Antiqua" pitchFamily="18" charset="0"/>
              </a:rPr>
              <a:t>ΕΝΔΟΜΗΤΡΙΕΣ ΛΟΙΜΩΞΕΙΣ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4000" dirty="0" smtClean="0">
                <a:latin typeface="Book Antiqua" pitchFamily="18" charset="0"/>
              </a:rPr>
              <a:t>ΠΟΛΥΔΥΜΗ ΚΥΗΣΗ</a:t>
            </a:r>
            <a:endParaRPr lang="el-GR" sz="40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</a:t>
            </a:r>
            <a:r>
              <a:rPr lang="el-GR" u="sng" dirty="0" smtClean="0"/>
              <a:t>ΕΜΒΡΥΙΚΟΙ ΠΑΡΑΓΟΝΤΕΣ</a:t>
            </a:r>
            <a:endParaRPr lang="el-GR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581</Words>
  <Application>Microsoft Office PowerPoint</Application>
  <PresentationFormat>Προβολή στην οθόνη (4:3)</PresentationFormat>
  <Paragraphs>184</Paragraphs>
  <Slides>56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Μετρό</vt:lpstr>
      <vt:lpstr>ΔΙΑΤΑΡΑΧΕΣ ΑΝΑΠΤΥΞΗΣ ΤΟΥ ΕΜΒΡΥΟΥ  ΟΡΙΣΜΟΣ ΚΑΘΥΣΤΕΡΗΣΗΣ ΤΗΣ ΑΥΞΗΣΗΣ  Η ΑΠΟΤΥΧΙΑ ΤΟΥ ΕΜΒΡΥΟΥ ΝΑ ΦΤΑΣΕΙ ΤΟ ΓΕΝΕΤΙΚΟ ΑΝΑΠΤΥΞΙΑΚΟ ΤΟΥ ΔΥΝΑΜΙΚΟ  ΠΟΣΟΤΙΚΑ ΚΡΙΤΗΡΙΑ ΕΊΝΑΙ Η 10Η, Η 5Η ΚΑΙ Η 3Η ΕΚΑΤΟΣΤΙΑΙΑ ΘΕΣΗ  ΟΣΟ ΧΑΜΗΛΟΤΕΡΟ ΤΟ ΟΡΙΟ, ΤΟΣΟ ΑΥΞΑΝΕΤΑΙ Η ΠΙΘΑΝΟΤΗΤΑ ΓΙΑ ΠΡΑΓΜΑΤΙΚΗ ΚΑΘΥΣΤΕΡΗΣΗ ΑΝΑΠΤΥΞΗΣ</vt:lpstr>
      <vt:lpstr>Διαφάνεια 2</vt:lpstr>
      <vt:lpstr>Διαφάνεια 3</vt:lpstr>
      <vt:lpstr>Διαφάνεια 4</vt:lpstr>
      <vt:lpstr>ΦΥΣΙΟΛΟΓΙΚΑ ΜΙΚΡΑ ΓΙΑ ΤΗΝ ΗΛΙΚΙΑ ΚΥΗΣΗΣ ΕΜΒΡΥΑ Η SGA   ΚΑΤΩ ΑΠΌ ΤΗΝ 10Η ΕΚΑΤΟΣΤΙΑΙΑ ΘΕΣΗ ΕΊΝΑΙ  ΚΑΙ ΕΜΒΡΥΑ ΣΤΟ ΚΑΤΩΤΕΡΟ ΦΑΣΜΑ ΦΥΣΙΟΛΟΓΙΚΗΣ ΑΝΑΠΤΥΞΗΣ  ΕΝΏ ΣΤΟ ΥΠΟΛΟΙΠΟ ΜΙΚΡΟΤΕΡΟ ΠΟΣΟΣΤΟ (15%) ΕΊΝΑΙ ΑΥΤΆ ΠΟΥ ΑΠΕΤΥΧΑΝ ΝΑ ΕΚΠΛΗΡΩΣΟΥΝ  ΤΟ ΑΝΑΠΤΥΞΙΑΚΟ ΔΥΝΑΜΙΚΟ (ΕΝΔΟΜΗΤΡΙΑ ΚΑΘΥΣΤΕΡΗΣΗ ΤΗΣ ΑΥΞΗΣΗΣ Η IUGR H FGR)   </vt:lpstr>
      <vt:lpstr>AITIA-ΠΑΡΑΓΟΝΤΕΣ ΚΙΝΔΥΝΟΥ  1.ΠΛΑΚΟΥΝΤΙΑΚΟΙ ΠΑΡΑΓΟΝΤΕΣ(70-80%)  1.ΠΑΘΟΛΟΓΙΚΗ ΠΛΑΚΟΥΝΤΟΠΟΙΗΣΗ 2.ΧΡΟΝΙΑΑΠΟΚΟΛΛΗΣΗ,ΕΜΦΡΑΚΤΑ,ΕΣΤΙΑΚΕΣ ΒΛΑΒΕΣ 3.ΧΡΟΝΙΑ ΦΛΕΓΜΟΝΗ(ΛΑΧΝΙΤΙΔΑ) 4.ΜΟΝΗΡΗΣ ΟΜΦΑΛΙΚΗ ΑΡΤΗΡΙΑ, ΥΜΕΝΩΔΗΣ ΠΡΟΣΦΥΣΗ ΟΜΦΑΛΙΔΑΣ, ΑΙΜΑΓΓΕΙΩΜΑ ΠΛΑΚΟΥΝΤΑ 5.ΠΛΑΚΟΥΝΤΙΑΚΟΣ ΜΩΣΑΙΚΙΣΜΟΣ </vt:lpstr>
      <vt:lpstr>2.ΜΗΤΡΙΚΟΙ ΠΑΡΑΓΟΝΤΕΣ</vt:lpstr>
      <vt:lpstr>3.ΠΕΡΙΒΑΛΛΟΝΤΙΚΟΙ ΠΑΡΑΓΟΝΤΕΣ</vt:lpstr>
      <vt:lpstr>4.ΕΜΒΡΥΙΚΟΙ ΠΑΡΑΓΟΝΤΕΣ</vt:lpstr>
      <vt:lpstr>ΔΔ ΑΠΌ ΕΣΦΑΛΜΕΝΗ ΧΡΟΝΟΛΟΓΗΣΗ ΚΑΙ ΦΥΣΙΟΛΟΓΙΚΟ ΜΙΚΡΟ</vt:lpstr>
      <vt:lpstr>ΣΤΗΝ ΠΛΑΚΟΥΝΤΙΑΚΗ ΑΝΕΠΑΡΚΕΙΑ</vt:lpstr>
      <vt:lpstr>Διαφάνεια 12</vt:lpstr>
      <vt:lpstr>Διαφάνεια 13</vt:lpstr>
      <vt:lpstr>ΠΛΗΘΥΣΜΙΑΚΟΣ ΕΛΕΓΧΟΣ</vt:lpstr>
      <vt:lpstr>Διαφάνεια 15</vt:lpstr>
      <vt:lpstr>Διαφάνεια 16</vt:lpstr>
      <vt:lpstr>Διαφάνεια 17</vt:lpstr>
      <vt:lpstr>Διαφάνεια 18</vt:lpstr>
      <vt:lpstr>ΚΛΙΝΙΚΗ ΕΙΚΟΝΑ</vt:lpstr>
      <vt:lpstr>ΔΙΑΓΝΩΣΗ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ΔΙΑΦΟΡΙΚΗ ΔΙΑΓΝΩΣΗ</vt:lpstr>
      <vt:lpstr>ΦΥΣΙΟΛΟΓΙΚΟ ΜΙΚΡΟ</vt:lpstr>
      <vt:lpstr>Διαφάνεια 28</vt:lpstr>
      <vt:lpstr>ΠΛΑΚΟΥΝΤΙΑΚΗ ΑΝΕΠΑΡΚΕΙΑ</vt:lpstr>
      <vt:lpstr>Διαφάνεια 30</vt:lpstr>
      <vt:lpstr>ΧΡΩΜΟΣΩΜΙΚΕΣ ΚΑΙ ΓΕΝΕΤΙΚΕΣ ΑΝΩΜ</vt:lpstr>
      <vt:lpstr>Σ TURNER</vt:lpstr>
      <vt:lpstr>ΤΡΙΣΩΜΙΑ 13</vt:lpstr>
      <vt:lpstr>ΤΡΙΣΩΜΙΑ 18</vt:lpstr>
      <vt:lpstr>ΕΝΔΟΜΗΤΡΙΕΣ ΛΟΙΜΩΞΕΙΣ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ΜΗΤΡΙΚΟΙ ΠΑΡΑΓΟΝΤΕΣ</vt:lpstr>
      <vt:lpstr>ΔΙΕΡΕΥΝΗΣΗ ΚΑΘΥΣΤΕΡΗΣΗΣ ΑΥΞΗΣΗΣ</vt:lpstr>
      <vt:lpstr>ΑΝΤΙΜΕΤΩΠΙΣΗ</vt:lpstr>
      <vt:lpstr>ΕΠΙΠΛΟΚΕΣ</vt:lpstr>
      <vt:lpstr>ΑΠΩΤΕΡΕΣ ΕΠΙΠΛΟΚΕΣ</vt:lpstr>
      <vt:lpstr>ΠΡΟΓΝΩΣΗ</vt:lpstr>
      <vt:lpstr>ΕΜΒΡΥΙΚΗ ΜΑΚΡΟΣΩΜΙΑ</vt:lpstr>
      <vt:lpstr>ΟΡΙΣΜΟΣ</vt:lpstr>
      <vt:lpstr>ΠΑΡΑΓΟΝΤΕΣ ΚΙΝΔΥΝΟΥ</vt:lpstr>
      <vt:lpstr>ΔΙΑΓΝΩΣΗ</vt:lpstr>
      <vt:lpstr>Διαφάνεια 52</vt:lpstr>
      <vt:lpstr>Διαφάνεια 53</vt:lpstr>
      <vt:lpstr>ΠΑΡΑΚΟΛΟΥΘΗΣΗ</vt:lpstr>
      <vt:lpstr>ΕΠΙΠΛΟΚΕΣ </vt:lpstr>
      <vt:lpstr>ΤΡΟΠΟΣ ΤΟΚΕΤΟΥ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ΔΙΑΤΑΡΑΧΕΣ ΑΝΑΠΤΥΞΗΣ ΤΟΥ ΕΜΒΡΥΟΥ  ΟΡΙΣΜΟΣ ΚΑΘΥΣΤΕΡΗΣΗΣ ΤΗΣ ΑΥΞΗΣΗΣ  </dc:title>
  <dc:creator>user</dc:creator>
  <cp:lastModifiedBy>user</cp:lastModifiedBy>
  <cp:revision>95</cp:revision>
  <dcterms:created xsi:type="dcterms:W3CDTF">2018-03-22T07:56:08Z</dcterms:created>
  <dcterms:modified xsi:type="dcterms:W3CDTF">2018-03-28T07:12:38Z</dcterms:modified>
</cp:coreProperties>
</file>