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9" r:id="rId2"/>
    <p:sldId id="350" r:id="rId3"/>
    <p:sldId id="351" r:id="rId4"/>
    <p:sldId id="352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62" r:id="rId15"/>
    <p:sldId id="363" r:id="rId16"/>
    <p:sldId id="364" r:id="rId17"/>
    <p:sldId id="366" r:id="rId18"/>
    <p:sldId id="365" r:id="rId19"/>
    <p:sldId id="367" r:id="rId20"/>
    <p:sldId id="369" r:id="rId21"/>
    <p:sldId id="375" r:id="rId22"/>
    <p:sldId id="370" r:id="rId23"/>
    <p:sldId id="372" r:id="rId24"/>
    <p:sldId id="373" r:id="rId25"/>
    <p:sldId id="374" r:id="rId26"/>
    <p:sldId id="368" r:id="rId27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0000"/>
    <a:srgbClr val="CCFF99"/>
    <a:srgbClr val="33CCFF"/>
    <a:srgbClr val="99FFCC"/>
    <a:srgbClr val="FFFF99"/>
    <a:srgbClr val="FFFFFF"/>
    <a:srgbClr val="CC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2812" autoAdjust="0"/>
    <p:restoredTop sz="90929"/>
  </p:normalViewPr>
  <p:slideViewPr>
    <p:cSldViewPr>
      <p:cViewPr varScale="1">
        <p:scale>
          <a:sx n="50" d="100"/>
          <a:sy n="50" d="100"/>
        </p:scale>
        <p:origin x="-1452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0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3.wmf"/><Relationship Id="rId4" Type="http://schemas.openxmlformats.org/officeDocument/2006/relationships/image" Target="../media/image2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8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28.wmf"/><Relationship Id="rId5" Type="http://schemas.openxmlformats.org/officeDocument/2006/relationships/image" Target="../media/image35.emf"/><Relationship Id="rId4" Type="http://schemas.openxmlformats.org/officeDocument/2006/relationships/image" Target="../media/image3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3.wmf"/><Relationship Id="rId1" Type="http://schemas.openxmlformats.org/officeDocument/2006/relationships/image" Target="../media/image10.wmf"/><Relationship Id="rId4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3.wmf"/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404F1-783B-43B9-9E0D-A267B833AC7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46D12-BDBF-48CB-BBD3-292F579CA3E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DF28-E929-4EC9-8E09-DAF8FA039C6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45CA7AB-866A-4E7E-8E83-678E2F0D49A3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F226B9B-C96F-4AA0-9517-738AB6E4CBD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862F4-DCDB-4712-98D7-7C7FC2B20D4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7BD44-6FFA-49D2-A37A-AAA57479054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22D2F-9CFD-4218-9613-350BC01CA5C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EA44D-72DE-4E27-8AD5-3DDF4973149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9DEFC-86B5-49CD-ACD6-05FF0621265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D1FEE-498B-44FE-A581-05D6A0DC100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7CA11B-0942-4319-9C14-2771B65BBEC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427E9-C281-42D7-B936-FF8578BE37E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71D7E3-EFE8-4026-913E-F1A29C8D7520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random/>
    <p:sndAc>
      <p:stSnd>
        <p:snd r:embed="rId15" name="camera.wav" builtIn="1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oleObject" Target="../embeddings/___________________Microsoft_Office_Excel_97-20031.xls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____________Microsoft_Office_Word1.docx"/><Relationship Id="rId3" Type="http://schemas.openxmlformats.org/officeDocument/2006/relationships/audio" Target="../media/audio1.wav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4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FFFF99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ΕΛΕΓΧΟΙ ΣΤΑΤΙΣΤΙΚΩΝ ΥΠΟΘΕΣΕΩΝ 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>
              <a:spcBef>
                <a:spcPct val="10000"/>
              </a:spcBef>
            </a:pP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Η πιο συνηθισμένη στατιστική υπόθεση είναι η λεγόμενη Υπόθεση Μηδέν</a:t>
            </a:r>
            <a:r>
              <a:rPr lang="en-US" b="1">
                <a:solidFill>
                  <a:srgbClr val="000000"/>
                </a:solidFill>
                <a:cs typeface="Times New Roman" pitchFamily="18" charset="0"/>
              </a:rPr>
              <a:t> H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n-US" b="1">
              <a:solidFill>
                <a:srgbClr val="000000"/>
              </a:solidFill>
              <a:cs typeface="Times New Roman" pitchFamily="18" charset="0"/>
            </a:endParaRPr>
          </a:p>
          <a:p>
            <a:pPr lvl="1" algn="just">
              <a:spcBef>
                <a:spcPct val="10000"/>
              </a:spcBef>
            </a:pP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Υποθέτουμε ότι η εμφανιζόμενη διαφορά μεταξύ μιας παραμέτρου ενός δείγματος και της αντίστοιχης του πληθυσμού είναι </a:t>
            </a:r>
            <a:endParaRPr lang="en-US" b="1">
              <a:solidFill>
                <a:srgbClr val="000000"/>
              </a:solidFill>
              <a:cs typeface="Times New Roman" pitchFamily="18" charset="0"/>
            </a:endParaRPr>
          </a:p>
          <a:p>
            <a:pPr lvl="2" algn="just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>
                <a:solidFill>
                  <a:srgbClr val="000000"/>
                </a:solidFill>
                <a:cs typeface="Times New Roman" pitchFamily="18" charset="0"/>
              </a:rPr>
              <a:t>στατιστικά ασήμαντη και </a:t>
            </a:r>
            <a:endParaRPr lang="en-US" sz="2800" b="1">
              <a:solidFill>
                <a:srgbClr val="000000"/>
              </a:solidFill>
              <a:cs typeface="Times New Roman" pitchFamily="18" charset="0"/>
            </a:endParaRPr>
          </a:p>
          <a:p>
            <a:pPr lvl="2" algn="just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>
                <a:solidFill>
                  <a:srgbClr val="000000"/>
                </a:solidFill>
                <a:cs typeface="Times New Roman" pitchFamily="18" charset="0"/>
              </a:rPr>
              <a:t>οφείλεται στα τυχαία σφάλματα της δειγματοληψίας.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lvl="2" algn="just">
              <a:spcBef>
                <a:spcPct val="10000"/>
              </a:spcBef>
              <a:buFont typeface="Wingdings" pitchFamily="2" charset="2"/>
              <a:buChar char="Ø"/>
            </a:pP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A</a:t>
            </a:r>
            <a:r>
              <a:rPr lang="el-GR" sz="2800" b="1">
                <a:solidFill>
                  <a:srgbClr val="000000"/>
                </a:solidFill>
                <a:cs typeface="Times New Roman" pitchFamily="18" charset="0"/>
              </a:rPr>
              <a:t>ν δεν υπήρχαν τα σφάλματα της δειγματοληψίας, οι δύο παράμετροι θα ήταν ίσες και η διαφορά τους θα ήταν μηδέν. </a:t>
            </a:r>
            <a:endParaRPr lang="en-US" sz="2800" b="1">
              <a:solidFill>
                <a:srgbClr val="000000"/>
              </a:solidFill>
              <a:cs typeface="Times New Roman" pitchFamily="18" charset="0"/>
            </a:endParaRPr>
          </a:p>
          <a:p>
            <a:pPr lvl="2" algn="just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>
                <a:solidFill>
                  <a:srgbClr val="000000"/>
                </a:solidFill>
                <a:cs typeface="Times New Roman" pitchFamily="18" charset="0"/>
              </a:rPr>
              <a:t>Π</a:t>
            </a:r>
            <a:r>
              <a:rPr lang="en-US" sz="2800" b="1">
                <a:solidFill>
                  <a:srgbClr val="000000"/>
                </a:solidFill>
                <a:cs typeface="Times New Roman" pitchFamily="18" charset="0"/>
              </a:rPr>
              <a:t>.x. </a:t>
            </a:r>
            <a:r>
              <a:rPr lang="el-GR" sz="2800" b="1">
                <a:solidFill>
                  <a:srgbClr val="000000"/>
                </a:solidFill>
                <a:cs typeface="Times New Roman" pitchFamily="18" charset="0"/>
              </a:rPr>
              <a:t>: Η</a:t>
            </a:r>
            <a:r>
              <a:rPr lang="el-GR" sz="2800" b="1" baseline="-25000">
                <a:solidFill>
                  <a:srgbClr val="000000"/>
                </a:solidFill>
              </a:rPr>
              <a:t>0</a:t>
            </a:r>
            <a:r>
              <a:rPr lang="el-GR" sz="2800" b="1">
                <a:solidFill>
                  <a:srgbClr val="000000"/>
                </a:solidFill>
                <a:cs typeface="Times New Roman" pitchFamily="18" charset="0"/>
              </a:rPr>
              <a:t> :μ = μ</a:t>
            </a:r>
            <a:r>
              <a:rPr lang="el-GR" sz="2800" b="1" baseline="-25000">
                <a:solidFill>
                  <a:srgbClr val="000000"/>
                </a:solidFill>
              </a:rPr>
              <a:t>0</a:t>
            </a:r>
            <a:endParaRPr lang="el-GR" sz="2800" b="1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 builtIn="1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/>
          </p:nvPr>
        </p:nvSpPr>
        <p:spPr>
          <a:xfrm>
            <a:off x="0" y="3124200"/>
            <a:ext cx="9144000" cy="3733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 όμως η τιμή Ζ του κριτηρίου ικανοποιεί τη διπλή ανισότητα: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b="1">
                <a:solidFill>
                  <a:srgbClr val="000000"/>
                </a:solidFill>
              </a:rPr>
              <a:t>-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Ζ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b="1">
                <a:solidFill>
                  <a:srgbClr val="000000"/>
                </a:solidFill>
                <a:cs typeface="Times New Roman" pitchFamily="18" charset="0"/>
              </a:rPr>
              <a:t>&lt;Z&lt;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Ζ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b="1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τότε αποδεχόμαστε την υπόθεση Η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l-GR"/>
              <a:t> </a:t>
            </a:r>
          </a:p>
          <a:p>
            <a:pPr algn="just"/>
            <a:endParaRPr lang="en-US" sz="2400"/>
          </a:p>
          <a:p>
            <a:pPr algn="just"/>
            <a:r>
              <a:rPr lang="el-GR" sz="2400" b="1"/>
              <a:t>Βιβλιογραφία</a:t>
            </a:r>
            <a:r>
              <a:rPr lang="en-US" sz="2400" b="1"/>
              <a:t>:</a:t>
            </a:r>
            <a:r>
              <a:rPr lang="el-GR" sz="2400" b="1"/>
              <a:t> </a:t>
            </a:r>
            <a:r>
              <a:rPr lang="en-US" sz="2400" b="1"/>
              <a:t>Statistics for business and economics</a:t>
            </a:r>
          </a:p>
          <a:p>
            <a:pPr algn="just"/>
            <a:r>
              <a:rPr lang="en-US" sz="2400" b="1"/>
              <a:t>Anderson Sweeney Williams</a:t>
            </a:r>
            <a:endParaRPr lang="el-GR" sz="2400" b="1"/>
          </a:p>
        </p:txBody>
      </p:sp>
      <p:pic>
        <p:nvPicPr>
          <p:cNvPr id="133123" name="Picture 3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3124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  <p:sndAc>
      <p:stSnd>
        <p:snd r:embed="rId2" name="camera.wav" builtIn="1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5257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Στο δίπλευρο κριτήριο ελέγχου, το</a:t>
            </a: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επίπεδο σημαντικότητας α ισοκατανέμεται.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</a:rPr>
              <a:t>Μονόπλευρο </a:t>
            </a:r>
            <a:r>
              <a:rPr lang="en-US">
                <a:solidFill>
                  <a:srgbClr val="000000"/>
                </a:solidFill>
              </a:rPr>
              <a:t>test: </a:t>
            </a: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Σε ορισμένες περιπτώσεις ενδιαφερόμαστε αν μια στατιστική παράμετρος (π.χ. ο μέσος) είναι μικρότερη ή μεγαλύτερη από μια συγκεκριμένη τιμή (έστω μ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).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Στις περιπτώσεις αυτές, οι ελεγχόμενες υποθέσεις είναι: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ο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l-GR">
                <a:solidFill>
                  <a:srgbClr val="000000"/>
                </a:solidFill>
              </a:rPr>
              <a:t>μ=μ</a:t>
            </a:r>
            <a:r>
              <a:rPr lang="el-GR" baseline="-25000">
                <a:solidFill>
                  <a:srgbClr val="000000"/>
                </a:solidFill>
              </a:rPr>
              <a:t>0   </a:t>
            </a:r>
            <a:r>
              <a:rPr lang="el-GR">
                <a:solidFill>
                  <a:srgbClr val="000000"/>
                </a:solidFill>
              </a:rPr>
              <a:t>  </a:t>
            </a:r>
            <a:r>
              <a:rPr lang="en-US">
                <a:solidFill>
                  <a:srgbClr val="000000"/>
                </a:solidFill>
              </a:rPr>
              <a:t>      </a:t>
            </a:r>
          </a:p>
          <a:p>
            <a:pPr algn="just"/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 baseline="-25000">
                <a:solidFill>
                  <a:srgbClr val="000000"/>
                </a:solidFill>
              </a:rPr>
              <a:t>1</a:t>
            </a:r>
            <a:r>
              <a:rPr lang="en-US">
                <a:solidFill>
                  <a:srgbClr val="000000"/>
                </a:solidFill>
              </a:rPr>
              <a:t>: 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n-US">
                <a:solidFill>
                  <a:srgbClr val="000000"/>
                </a:solidFill>
              </a:rPr>
              <a:t>&lt;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l-GR" baseline="-25000">
                <a:solidFill>
                  <a:srgbClr val="000000"/>
                </a:solidFill>
              </a:rPr>
              <a:t>0 </a:t>
            </a:r>
            <a:r>
              <a:rPr lang="en-US" baseline="-25000">
                <a:solidFill>
                  <a:srgbClr val="000000"/>
                </a:solidFill>
              </a:rPr>
              <a:t>   </a:t>
            </a:r>
            <a:r>
              <a:rPr lang="el-GR">
                <a:solidFill>
                  <a:srgbClr val="000000"/>
                </a:solidFill>
              </a:rPr>
              <a:t>ή</a:t>
            </a:r>
            <a:endParaRPr lang="el-GR" baseline="-25000">
              <a:solidFill>
                <a:srgbClr val="000000"/>
              </a:solidFill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ο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l-GR">
                <a:solidFill>
                  <a:srgbClr val="000000"/>
                </a:solidFill>
              </a:rPr>
              <a:t>μ=μ</a:t>
            </a:r>
            <a:r>
              <a:rPr lang="el-GR" baseline="-25000">
                <a:solidFill>
                  <a:srgbClr val="000000"/>
                </a:solidFill>
              </a:rPr>
              <a:t>0   </a:t>
            </a:r>
            <a:r>
              <a:rPr lang="en-US">
                <a:solidFill>
                  <a:srgbClr val="000000"/>
                </a:solidFill>
              </a:rPr>
              <a:t>         </a:t>
            </a:r>
          </a:p>
          <a:p>
            <a:pPr algn="just"/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 baseline="-25000">
                <a:solidFill>
                  <a:srgbClr val="000000"/>
                </a:solidFill>
              </a:rPr>
              <a:t>1</a:t>
            </a:r>
            <a:r>
              <a:rPr lang="en-US">
                <a:solidFill>
                  <a:srgbClr val="000000"/>
                </a:solidFill>
              </a:rPr>
              <a:t>: 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n-US">
                <a:solidFill>
                  <a:srgbClr val="000000"/>
                </a:solidFill>
              </a:rPr>
              <a:t>&gt;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l-GR" baseline="-25000">
                <a:solidFill>
                  <a:srgbClr val="000000"/>
                </a:solidFill>
              </a:rPr>
              <a:t>0</a:t>
            </a:r>
            <a:endParaRPr lang="en-US" baseline="-25000">
              <a:solidFill>
                <a:srgbClr val="000000"/>
              </a:solidFill>
            </a:endParaRP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6400800" y="1233488"/>
            <a:ext cx="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pic>
        <p:nvPicPr>
          <p:cNvPr id="134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3657600"/>
            <a:ext cx="6477000" cy="3200400"/>
          </a:xfrm>
          <a:prstGeom prst="rect">
            <a:avLst/>
          </a:prstGeom>
          <a:noFill/>
        </p:spPr>
      </p:pic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/>
              <a:t/>
            </a:r>
            <a:br>
              <a:rPr lang="el-GR"/>
            </a:br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 builtIn="1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E3F4FF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/>
              <a:t>Έλεγχος της διαφοράς δυο μέσων</a:t>
            </a:r>
            <a:r>
              <a:rPr lang="el-GR"/>
              <a:t> 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1. </a:t>
            </a:r>
            <a:r>
              <a:rPr lang="el-GR" b="1" dirty="0">
                <a:solidFill>
                  <a:srgbClr val="FF0000"/>
                </a:solidFill>
              </a:rPr>
              <a:t>Όταν τα δείγματα είναι μεγάλα και ανεξάρτητα </a:t>
            </a:r>
          </a:p>
          <a:p>
            <a:pPr lvl="1" algn="just"/>
            <a:r>
              <a:rPr lang="el-GR" b="1" dirty="0">
                <a:solidFill>
                  <a:schemeClr val="accent2"/>
                </a:solidFill>
              </a:rPr>
              <a:t>Γνωστές οι διακυμάνσεις σ</a:t>
            </a:r>
            <a:r>
              <a:rPr lang="el-GR" b="1" baseline="-25000" dirty="0">
                <a:solidFill>
                  <a:schemeClr val="accent2"/>
                </a:solidFill>
              </a:rPr>
              <a:t>1</a:t>
            </a:r>
            <a:r>
              <a:rPr lang="el-GR" b="1" baseline="30000" dirty="0">
                <a:solidFill>
                  <a:schemeClr val="accent2"/>
                </a:solidFill>
              </a:rPr>
              <a:t>2</a:t>
            </a:r>
            <a:r>
              <a:rPr lang="el-GR" b="1" dirty="0">
                <a:solidFill>
                  <a:schemeClr val="accent2"/>
                </a:solidFill>
              </a:rPr>
              <a:t> και σ</a:t>
            </a:r>
            <a:r>
              <a:rPr lang="el-GR" b="1" baseline="-25000" dirty="0">
                <a:solidFill>
                  <a:schemeClr val="accent2"/>
                </a:solidFill>
              </a:rPr>
              <a:t>2</a:t>
            </a:r>
            <a:r>
              <a:rPr lang="el-GR" b="1" baseline="30000" dirty="0">
                <a:solidFill>
                  <a:schemeClr val="accent2"/>
                </a:solidFill>
              </a:rPr>
              <a:t>2</a:t>
            </a:r>
            <a:r>
              <a:rPr lang="el-GR" b="1" baseline="30000" dirty="0">
                <a:solidFill>
                  <a:srgbClr val="FF0000"/>
                </a:solidFill>
              </a:rPr>
              <a:t> </a:t>
            </a:r>
          </a:p>
          <a:p>
            <a:pPr algn="just"/>
            <a:r>
              <a:rPr lang="el-GR" sz="2800" b="1" dirty="0"/>
              <a:t>Υποθέτουμε ότι επιλέγουμε τυχαία δυο δείγματα με μεγέθη </a:t>
            </a:r>
            <a:r>
              <a:rPr lang="en-US" sz="2800" b="1" dirty="0"/>
              <a:t>n</a:t>
            </a:r>
            <a:r>
              <a:rPr lang="en-US" sz="2800" b="1" baseline="-25000" dirty="0"/>
              <a:t>1</a:t>
            </a:r>
            <a:r>
              <a:rPr lang="en-US" sz="2800" b="1" dirty="0"/>
              <a:t> , n</a:t>
            </a:r>
            <a:r>
              <a:rPr lang="en-US" sz="2800" b="1" baseline="-25000" dirty="0"/>
              <a:t>2</a:t>
            </a:r>
            <a:r>
              <a:rPr lang="en-US" sz="2800" b="1" dirty="0"/>
              <a:t> </a:t>
            </a:r>
            <a:r>
              <a:rPr lang="el-GR" sz="2800" b="1" dirty="0"/>
              <a:t>&gt;30 </a:t>
            </a:r>
            <a:r>
              <a:rPr lang="el-GR" sz="2800" b="1" dirty="0" err="1"/>
              <a:t>αντίστοιχα,από</a:t>
            </a:r>
            <a:r>
              <a:rPr lang="el-GR" sz="2800" b="1" dirty="0"/>
              <a:t> δυο πληθυσμούς</a:t>
            </a:r>
          </a:p>
          <a:p>
            <a:pPr lvl="1" algn="just"/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Αν τα μεγέθη των δειγμάτων είναι αρκετά μεγάλα</a:t>
            </a:r>
            <a:br>
              <a:rPr lang="el-GR" b="1" dirty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n</a:t>
            </a:r>
            <a:r>
              <a:rPr lang="en-US" b="1" baseline="-25000" dirty="0">
                <a:solidFill>
                  <a:srgbClr val="000000"/>
                </a:solidFill>
              </a:rPr>
              <a:t>1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n-US" b="1" dirty="0">
                <a:solidFill>
                  <a:srgbClr val="000000"/>
                </a:solidFill>
                <a:cs typeface="Times New Roman" pitchFamily="18" charset="0"/>
              </a:rPr>
              <a:t>n</a:t>
            </a:r>
            <a:r>
              <a:rPr lang="el-GR" b="1" i="1" baseline="-30000" dirty="0">
                <a:solidFill>
                  <a:srgbClr val="000000"/>
                </a:solidFill>
                <a:cs typeface="Times New Roman" pitchFamily="18" charset="0"/>
              </a:rPr>
              <a:t>2</a:t>
            </a:r>
            <a:r>
              <a:rPr lang="el-GR" b="1" i="1" dirty="0">
                <a:solidFill>
                  <a:srgbClr val="000000"/>
                </a:solidFill>
                <a:cs typeface="Times New Roman" pitchFamily="18" charset="0"/>
              </a:rPr>
              <a:t> &gt;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30), τότε η κατανομή δειγματοληψίας  της  διαφοράς</a:t>
            </a:r>
            <a:r>
              <a:rPr lang="en-US" b="1" dirty="0">
                <a:solidFill>
                  <a:srgbClr val="000000"/>
                </a:solidFill>
                <a:cs typeface="Times New Roman" pitchFamily="18" charset="0"/>
              </a:rPr>
              <a:t>                  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θα είναι κανονική </a:t>
            </a:r>
            <a:endParaRPr lang="el-GR" b="1" dirty="0">
              <a:solidFill>
                <a:srgbClr val="000000"/>
              </a:solidFill>
            </a:endParaRP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Ο έλεγχος στην περίπτωση αυτή γίνεται με </a:t>
            </a:r>
            <a:endParaRPr lang="en-US" b="1" dirty="0">
              <a:solidFill>
                <a:srgbClr val="000000"/>
              </a:solidFill>
            </a:endParaRPr>
          </a:p>
          <a:p>
            <a:pPr algn="just"/>
            <a:endParaRPr lang="el-GR" sz="2800" b="1" dirty="0"/>
          </a:p>
          <a:p>
            <a:pPr algn="just"/>
            <a:endParaRPr lang="el-GR" sz="2800" b="1" dirty="0"/>
          </a:p>
        </p:txBody>
      </p:sp>
      <p:graphicFrame>
        <p:nvGraphicFramePr>
          <p:cNvPr id="135172" name="Object 4"/>
          <p:cNvGraphicFramePr>
            <a:graphicFrameLocks noChangeAspect="1"/>
          </p:cNvGraphicFramePr>
          <p:nvPr/>
        </p:nvGraphicFramePr>
        <p:xfrm>
          <a:off x="2438400" y="3886200"/>
          <a:ext cx="1447800" cy="560388"/>
        </p:xfrm>
        <a:graphic>
          <a:graphicData uri="http://schemas.openxmlformats.org/presentationml/2006/ole">
            <p:oleObj spid="_x0000_s135172" name="Εξίσωση" r:id="rId4" imgW="507960" imgH="241200" progId="Equation.3">
              <p:embed/>
            </p:oleObj>
          </a:graphicData>
        </a:graphic>
      </p:graphicFrame>
      <p:graphicFrame>
        <p:nvGraphicFramePr>
          <p:cNvPr id="135173" name="Object 5"/>
          <p:cNvGraphicFramePr>
            <a:graphicFrameLocks noChangeAspect="1"/>
          </p:cNvGraphicFramePr>
          <p:nvPr/>
        </p:nvGraphicFramePr>
        <p:xfrm>
          <a:off x="1066800" y="4953000"/>
          <a:ext cx="4495800" cy="1744663"/>
        </p:xfrm>
        <a:graphic>
          <a:graphicData uri="http://schemas.openxmlformats.org/presentationml/2006/ole">
            <p:oleObj spid="_x0000_s135173" name="Εξίσωση" r:id="rId5" imgW="1498320" imgH="711000" progId="Equation.3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E3F4FF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/>
              <a:t>Έλεγχος της διαφοράς δυο μέσων</a:t>
            </a:r>
            <a:r>
              <a:rPr lang="el-GR"/>
              <a:t> 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/>
            <a:r>
              <a:rPr lang="el-GR" b="1">
                <a:solidFill>
                  <a:srgbClr val="000000"/>
                </a:solidFill>
              </a:rPr>
              <a:t>Έστω ότι επιθυμούμε να ελέγξουμε την υπόθεση ότι τα δυο δείγματα προέρχονται από πληθυσμούς με ίσους μέσους </a:t>
            </a:r>
          </a:p>
          <a:p>
            <a:pPr algn="just"/>
            <a:r>
              <a:rPr lang="el-GR" b="1">
                <a:solidFill>
                  <a:srgbClr val="000000"/>
                </a:solidFill>
              </a:rPr>
              <a:t>Ο έλεγχος γίνεται με  Η</a:t>
            </a:r>
            <a:r>
              <a:rPr lang="el-GR" b="1" baseline="-25000">
                <a:solidFill>
                  <a:srgbClr val="000000"/>
                </a:solidFill>
              </a:rPr>
              <a:t>0</a:t>
            </a:r>
            <a:r>
              <a:rPr lang="en-US" b="1">
                <a:solidFill>
                  <a:srgbClr val="000000"/>
                </a:solidFill>
              </a:rPr>
              <a:t>: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>
                <a:solidFill>
                  <a:srgbClr val="000000"/>
                </a:solidFill>
              </a:rPr>
              <a:t>1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= μ</a:t>
            </a:r>
            <a:r>
              <a:rPr lang="el-GR" sz="3600" b="1" baseline="-25000">
                <a:solidFill>
                  <a:srgbClr val="000000"/>
                </a:solidFill>
              </a:rPr>
              <a:t>2</a:t>
            </a:r>
            <a:r>
              <a:rPr lang="el-GR" sz="280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>
                <a:latin typeface="Tahoma" pitchFamily="34" charset="0"/>
                <a:cs typeface="Tahoma" pitchFamily="34" charset="0"/>
              </a:rPr>
              <a:t>   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>
                <a:solidFill>
                  <a:srgbClr val="000000"/>
                </a:solidFill>
              </a:rPr>
              <a:t>2</a:t>
            </a:r>
            <a:r>
              <a:rPr lang="el-GR" sz="2800">
                <a:latin typeface="Tahoma" pitchFamily="34" charset="0"/>
                <a:cs typeface="Tahoma" pitchFamily="34" charset="0"/>
              </a:rPr>
              <a:t> </a:t>
            </a:r>
            <a:r>
              <a:rPr lang="el-GR" sz="2800">
                <a:latin typeface="Tahoma" pitchFamily="34" charset="0"/>
              </a:rPr>
              <a:t>είναι ισοδύναμος με </a:t>
            </a:r>
            <a:r>
              <a:rPr lang="el-GR" b="1">
                <a:solidFill>
                  <a:srgbClr val="000000"/>
                </a:solidFill>
              </a:rPr>
              <a:t>Η</a:t>
            </a:r>
            <a:r>
              <a:rPr lang="el-GR" b="1" baseline="-25000">
                <a:solidFill>
                  <a:srgbClr val="000000"/>
                </a:solidFill>
              </a:rPr>
              <a:t>0</a:t>
            </a:r>
            <a:r>
              <a:rPr lang="en-US" b="1">
                <a:solidFill>
                  <a:srgbClr val="000000"/>
                </a:solidFill>
              </a:rPr>
              <a:t>: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>
                <a:solidFill>
                  <a:srgbClr val="000000"/>
                </a:solidFill>
              </a:rPr>
              <a:t>1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>
                <a:solidFill>
                  <a:srgbClr val="000000"/>
                </a:solidFill>
              </a:rPr>
              <a:t>-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μ</a:t>
            </a:r>
            <a:r>
              <a:rPr lang="el-GR" sz="3600" b="1" baseline="-25000">
                <a:solidFill>
                  <a:srgbClr val="000000"/>
                </a:solidFill>
              </a:rPr>
              <a:t>2</a:t>
            </a:r>
            <a:r>
              <a:rPr lang="el-GR" sz="2800">
                <a:latin typeface="Tahoma" pitchFamily="34" charset="0"/>
              </a:rPr>
              <a:t>=0</a:t>
            </a:r>
            <a:r>
              <a:rPr lang="el-GR" sz="2800"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  <a:cs typeface="Tahoma" pitchFamily="34" charset="0"/>
              </a:rPr>
              <a:t>   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</a:rPr>
              <a:t> -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>
                <a:solidFill>
                  <a:srgbClr val="000000"/>
                </a:solidFill>
              </a:rPr>
              <a:t>2</a:t>
            </a:r>
            <a:r>
              <a:rPr lang="el-GR" sz="2800">
                <a:latin typeface="Tahoma" pitchFamily="34" charset="0"/>
                <a:cs typeface="Tahoma" pitchFamily="34" charset="0"/>
              </a:rPr>
              <a:t> </a:t>
            </a:r>
            <a:r>
              <a:rPr lang="el-GR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>
                <a:solidFill>
                  <a:srgbClr val="000000"/>
                </a:solidFill>
              </a:rPr>
              <a:t>0</a:t>
            </a:r>
            <a:endParaRPr lang="en-US" b="1">
              <a:solidFill>
                <a:srgbClr val="000000"/>
              </a:solidFill>
            </a:endParaRPr>
          </a:p>
          <a:p>
            <a:pPr algn="just"/>
            <a:endParaRPr lang="el-GR" sz="2800" b="1"/>
          </a:p>
          <a:p>
            <a:pPr algn="just"/>
            <a:endParaRPr lang="el-GR" sz="2800" b="1"/>
          </a:p>
        </p:txBody>
      </p:sp>
      <p:graphicFrame>
        <p:nvGraphicFramePr>
          <p:cNvPr id="136197" name="Object 5"/>
          <p:cNvGraphicFramePr>
            <a:graphicFrameLocks noChangeAspect="1"/>
          </p:cNvGraphicFramePr>
          <p:nvPr/>
        </p:nvGraphicFramePr>
        <p:xfrm>
          <a:off x="142875" y="4343400"/>
          <a:ext cx="4878388" cy="1587500"/>
        </p:xfrm>
        <a:graphic>
          <a:graphicData uri="http://schemas.openxmlformats.org/presentationml/2006/ole">
            <p:oleObj spid="_x0000_s136197" name="Εξίσωση" r:id="rId4" imgW="1523880" imgH="495000" progId="Equation.3">
              <p:embed/>
            </p:oleObj>
          </a:graphicData>
        </a:graphic>
      </p:graphicFrame>
      <p:graphicFrame>
        <p:nvGraphicFramePr>
          <p:cNvPr id="136198" name="Object 6"/>
          <p:cNvGraphicFramePr>
            <a:graphicFrameLocks noChangeAspect="1"/>
          </p:cNvGraphicFramePr>
          <p:nvPr/>
        </p:nvGraphicFramePr>
        <p:xfrm>
          <a:off x="5105400" y="4572000"/>
          <a:ext cx="3295650" cy="1354138"/>
        </p:xfrm>
        <a:graphic>
          <a:graphicData uri="http://schemas.openxmlformats.org/presentationml/2006/ole">
            <p:oleObj spid="_x0000_s136198" name="Εξίσωση" r:id="rId5" imgW="1206360" imgH="495000" progId="Equation.3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sz="2800" b="1" dirty="0"/>
              <a:t>Από δυο πληθυσμούς επιλέξαμε τυχαία δυο ανεξάρτητα δείγματα μεγέθους </a:t>
            </a:r>
            <a:r>
              <a:rPr lang="en-US" sz="2800" b="1" dirty="0"/>
              <a:t>n</a:t>
            </a:r>
            <a:r>
              <a:rPr lang="en-US" sz="2800" b="1" baseline="-25000" dirty="0"/>
              <a:t>1</a:t>
            </a:r>
            <a:r>
              <a:rPr lang="en-US" sz="2800" b="1" dirty="0"/>
              <a:t>=100</a:t>
            </a:r>
            <a:r>
              <a:rPr lang="en-US" sz="2800" b="1" baseline="-25000" dirty="0"/>
              <a:t> </a:t>
            </a:r>
            <a:r>
              <a:rPr lang="el-GR" sz="2800" b="1" dirty="0"/>
              <a:t>και </a:t>
            </a:r>
            <a:r>
              <a:rPr lang="en-US" sz="2800" b="1" dirty="0"/>
              <a:t>n</a:t>
            </a:r>
            <a:r>
              <a:rPr lang="en-US" sz="2800" b="1" baseline="-25000" dirty="0"/>
              <a:t>2</a:t>
            </a:r>
            <a:r>
              <a:rPr lang="en-US" sz="2800" b="1" dirty="0"/>
              <a:t>=100 </a:t>
            </a:r>
            <a:r>
              <a:rPr lang="el-GR" sz="2800" b="1" dirty="0"/>
              <a:t>αντίστοιχα. Αν οι διακυμάνσεις των δυο πληθυσμών είναι σ</a:t>
            </a:r>
            <a:r>
              <a:rPr lang="el-GR" sz="2800" b="1" baseline="-25000" dirty="0"/>
              <a:t>1</a:t>
            </a:r>
            <a:r>
              <a:rPr lang="el-GR" sz="2800" b="1" baseline="30000" dirty="0"/>
              <a:t>2</a:t>
            </a:r>
            <a:r>
              <a:rPr lang="el-GR" sz="2800" b="1" dirty="0"/>
              <a:t>=400 και σ</a:t>
            </a:r>
            <a:r>
              <a:rPr lang="el-GR" sz="2800" b="1" baseline="-25000" dirty="0"/>
              <a:t>2</a:t>
            </a:r>
            <a:r>
              <a:rPr lang="el-GR" sz="2800" b="1" baseline="30000" dirty="0"/>
              <a:t>2</a:t>
            </a:r>
            <a:r>
              <a:rPr lang="el-GR" sz="2800" b="1" dirty="0"/>
              <a:t>=900 και οι δειγματικοί μέσοι </a:t>
            </a:r>
            <a:r>
              <a:rPr lang="en-US" sz="2800" b="1" dirty="0"/>
              <a:t>493 </a:t>
            </a:r>
            <a:r>
              <a:rPr lang="el-GR" sz="2800" b="1" dirty="0"/>
              <a:t>και 517 αντίστοιχα. </a:t>
            </a:r>
          </a:p>
          <a:p>
            <a:pPr algn="just"/>
            <a:r>
              <a:rPr lang="el-GR" sz="2800" b="1" dirty="0"/>
              <a:t>Να ελεγχθεί αν οι δυο πληθυσμοί έχουν ίσες μέσες τιμές με α=0,05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=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  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σ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=400    </a:t>
            </a:r>
            <a:r>
              <a:rPr lang="el-GR" b="1" dirty="0" smtClean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</a:rPr>
              <a:t>σ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=900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Η </a:t>
            </a:r>
            <a:r>
              <a:rPr lang="el-GR" b="1" dirty="0" smtClean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</a:rPr>
              <a:t>μεταβλητή                 </a:t>
            </a:r>
            <a:r>
              <a:rPr lang="el-GR" b="1" dirty="0" smtClean="0">
                <a:solidFill>
                  <a:srgbClr val="000000"/>
                </a:solidFill>
              </a:rPr>
              <a:t>                    ακολουθεί </a:t>
            </a:r>
            <a:r>
              <a:rPr lang="el-GR" b="1" dirty="0">
                <a:solidFill>
                  <a:srgbClr val="000000"/>
                </a:solidFill>
              </a:rPr>
              <a:t>την Ν(0,1)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Η τυπική απόκλιση είναι ίση </a:t>
            </a:r>
            <a:endParaRPr lang="el-GR" dirty="0"/>
          </a:p>
          <a:p>
            <a:pPr algn="just"/>
            <a:endParaRPr lang="el-GR" dirty="0"/>
          </a:p>
        </p:txBody>
      </p:sp>
      <p:graphicFrame>
        <p:nvGraphicFramePr>
          <p:cNvPr id="137219" name="Object 3"/>
          <p:cNvGraphicFramePr>
            <a:graphicFrameLocks noChangeAspect="1"/>
          </p:cNvGraphicFramePr>
          <p:nvPr/>
        </p:nvGraphicFramePr>
        <p:xfrm>
          <a:off x="5334000" y="2743200"/>
          <a:ext cx="3481388" cy="685800"/>
        </p:xfrm>
        <a:graphic>
          <a:graphicData uri="http://schemas.openxmlformats.org/presentationml/2006/ole">
            <p:oleObj spid="_x0000_s137219" name="Εξίσωση" r:id="rId4" imgW="1282680" imgH="241200" progId="Equation.3">
              <p:embed/>
            </p:oleObj>
          </a:graphicData>
        </a:graphic>
      </p:graphicFrame>
      <p:graphicFrame>
        <p:nvGraphicFramePr>
          <p:cNvPr id="137221" name="Object 5"/>
          <p:cNvGraphicFramePr>
            <a:graphicFrameLocks noChangeAspect="1"/>
          </p:cNvGraphicFramePr>
          <p:nvPr/>
        </p:nvGraphicFramePr>
        <p:xfrm>
          <a:off x="914400" y="5562600"/>
          <a:ext cx="6869113" cy="1295400"/>
        </p:xfrm>
        <a:graphic>
          <a:graphicData uri="http://schemas.openxmlformats.org/presentationml/2006/ole">
            <p:oleObj spid="_x0000_s137221" name="Εξίσωση" r:id="rId5" imgW="2514600" imgH="495000" progId="Equation.3">
              <p:embed/>
            </p:oleObj>
          </a:graphicData>
        </a:graphic>
      </p:graphicFrame>
      <p:sp>
        <p:nvSpPr>
          <p:cNvPr id="137222" name="AutoShape 6"/>
          <p:cNvSpPr>
            <a:spLocks noChangeArrowheads="1"/>
          </p:cNvSpPr>
          <p:nvPr/>
        </p:nvSpPr>
        <p:spPr bwMode="auto">
          <a:xfrm>
            <a:off x="7848600" y="54102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137223" name="Object 7"/>
          <p:cNvGraphicFramePr>
            <a:graphicFrameLocks noChangeAspect="1"/>
          </p:cNvGraphicFramePr>
          <p:nvPr/>
        </p:nvGraphicFramePr>
        <p:xfrm>
          <a:off x="3286116" y="3786190"/>
          <a:ext cx="3857652" cy="1373186"/>
        </p:xfrm>
        <a:graphic>
          <a:graphicData uri="http://schemas.openxmlformats.org/presentationml/2006/ole">
            <p:oleObj spid="_x0000_s137223" name="Εξίσωση" r:id="rId6" imgW="4878360" imgH="1587600" progId="Equation.3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5286388"/>
          </a:xfrm>
        </p:spPr>
        <p:txBody>
          <a:bodyPr/>
          <a:lstStyle/>
          <a:p>
            <a:pPr algn="just"/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=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  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σ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=400             σ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=900 </a:t>
            </a:r>
          </a:p>
          <a:p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0,05  </a:t>
            </a:r>
            <a:r>
              <a:rPr lang="el-GR" dirty="0" smtClean="0"/>
              <a:t>α/2=0,975</a:t>
            </a:r>
            <a:r>
              <a:rPr lang="el-GR" dirty="0" smtClean="0">
                <a:sym typeface="Wingdings" pitchFamily="2" charset="2"/>
              </a:rPr>
              <a:t></a:t>
            </a:r>
            <a:r>
              <a:rPr lang="el-GR" dirty="0" smtClean="0"/>
              <a:t>1-0,025=0,975    </a:t>
            </a:r>
            <a:r>
              <a:rPr lang="el-GR" dirty="0"/>
              <a:t>Ζ</a:t>
            </a:r>
            <a:r>
              <a:rPr lang="el-GR" baseline="-25000" dirty="0"/>
              <a:t>α/2</a:t>
            </a:r>
            <a:r>
              <a:rPr lang="el-GR" dirty="0"/>
              <a:t>=1,96</a:t>
            </a:r>
          </a:p>
          <a:p>
            <a:r>
              <a:rPr lang="el-GR" sz="2800" dirty="0"/>
              <a:t>Διάστημα αποδοχής</a:t>
            </a:r>
            <a:r>
              <a:rPr lang="el-GR" dirty="0"/>
              <a:t>   -Ζ</a:t>
            </a:r>
            <a:r>
              <a:rPr lang="el-GR" baseline="-25000" dirty="0"/>
              <a:t>α/2</a:t>
            </a:r>
            <a:r>
              <a:rPr lang="el-GR" dirty="0"/>
              <a:t>&lt;Ζ&lt; Ζ</a:t>
            </a:r>
            <a:r>
              <a:rPr lang="el-GR" baseline="-25000" dirty="0"/>
              <a:t>α/2 </a:t>
            </a:r>
            <a:r>
              <a:rPr lang="el-GR" dirty="0">
                <a:sym typeface="Wingdings" pitchFamily="2" charset="2"/>
              </a:rPr>
              <a:t> </a:t>
            </a:r>
            <a:r>
              <a:rPr lang="el-GR" dirty="0"/>
              <a:t>-1,96&lt;Ζ&lt; 1,96</a:t>
            </a:r>
            <a:r>
              <a:rPr lang="el-GR" baseline="-25000" dirty="0"/>
              <a:t> </a:t>
            </a:r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dirty="0"/>
          </a:p>
        </p:txBody>
      </p:sp>
      <p:graphicFrame>
        <p:nvGraphicFramePr>
          <p:cNvPr id="138243" name="Object 3"/>
          <p:cNvGraphicFramePr>
            <a:graphicFrameLocks noChangeAspect="1"/>
          </p:cNvGraphicFramePr>
          <p:nvPr/>
        </p:nvGraphicFramePr>
        <p:xfrm>
          <a:off x="5257800" y="0"/>
          <a:ext cx="3481388" cy="685800"/>
        </p:xfrm>
        <a:graphic>
          <a:graphicData uri="http://schemas.openxmlformats.org/presentationml/2006/ole">
            <p:oleObj spid="_x0000_s138243" name="Εξίσωση" r:id="rId4" imgW="1282680" imgH="241200" progId="Equation.3">
              <p:embed/>
            </p:oleObj>
          </a:graphicData>
        </a:graphic>
      </p:graphicFrame>
      <p:graphicFrame>
        <p:nvGraphicFramePr>
          <p:cNvPr id="138244" name="Object 4"/>
          <p:cNvGraphicFramePr>
            <a:graphicFrameLocks noChangeAspect="1"/>
          </p:cNvGraphicFramePr>
          <p:nvPr/>
        </p:nvGraphicFramePr>
        <p:xfrm>
          <a:off x="0" y="3886200"/>
          <a:ext cx="4719638" cy="1295400"/>
        </p:xfrm>
        <a:graphic>
          <a:graphicData uri="http://schemas.openxmlformats.org/presentationml/2006/ole">
            <p:oleObj spid="_x0000_s138244" name="Εξίσωση" r:id="rId5" imgW="2108160" imgH="495000" progId="Equation.3">
              <p:embed/>
            </p:oleObj>
          </a:graphicData>
        </a:graphic>
      </p:graphicFrame>
      <p:graphicFrame>
        <p:nvGraphicFramePr>
          <p:cNvPr id="138245" name="Object 5"/>
          <p:cNvGraphicFramePr>
            <a:graphicFrameLocks noChangeAspect="1"/>
          </p:cNvGraphicFramePr>
          <p:nvPr/>
        </p:nvGraphicFramePr>
        <p:xfrm>
          <a:off x="0" y="2514600"/>
          <a:ext cx="6869113" cy="1295400"/>
        </p:xfrm>
        <a:graphic>
          <a:graphicData uri="http://schemas.openxmlformats.org/presentationml/2006/ole">
            <p:oleObj spid="_x0000_s138245" name="Εξίσωση" r:id="rId6" imgW="2514600" imgH="495000" progId="Equation.3">
              <p:embed/>
            </p:oleObj>
          </a:graphicData>
        </a:graphic>
      </p:graphicFrame>
      <p:sp>
        <p:nvSpPr>
          <p:cNvPr id="138247" name="Text Box 7"/>
          <p:cNvSpPr txBox="1">
            <a:spLocks noChangeArrowheads="1"/>
          </p:cNvSpPr>
          <p:nvPr/>
        </p:nvSpPr>
        <p:spPr bwMode="auto">
          <a:xfrm>
            <a:off x="5214942" y="4214818"/>
            <a:ext cx="346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3200" b="1" dirty="0">
                <a:solidFill>
                  <a:srgbClr val="FF0000"/>
                </a:solidFill>
              </a:rPr>
              <a:t>Απορρίπτεται η Η</a:t>
            </a:r>
            <a:r>
              <a:rPr lang="el-GR" sz="3200" b="1" baseline="-25000" dirty="0">
                <a:solidFill>
                  <a:srgbClr val="FF0000"/>
                </a:solidFill>
              </a:rPr>
              <a:t>0</a:t>
            </a:r>
            <a:endParaRPr lang="el-GR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138249" name="Object 9"/>
          <p:cNvGraphicFramePr>
            <a:graphicFrameLocks noChangeAspect="1"/>
          </p:cNvGraphicFramePr>
          <p:nvPr/>
        </p:nvGraphicFramePr>
        <p:xfrm>
          <a:off x="0" y="5357826"/>
          <a:ext cx="9144000" cy="1500174"/>
        </p:xfrm>
        <a:graphic>
          <a:graphicData uri="http://schemas.openxmlformats.org/presentationml/2006/ole">
            <p:oleObj spid="_x0000_s138249" name="Worksheet" r:id="rId7" imgW="4640597" imgH="652390" progId="Excel.Sheet.8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5072074"/>
          </a:xfrm>
        </p:spPr>
        <p:txBody>
          <a:bodyPr/>
          <a:lstStyle/>
          <a:p>
            <a:pPr algn="just"/>
            <a:r>
              <a:rPr lang="el-GR" b="1" dirty="0">
                <a:solidFill>
                  <a:srgbClr val="000000"/>
                </a:solidFill>
              </a:rPr>
              <a:t>Αν το τεστ ήταν μονόπλευρο δηλαδή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u="sng" dirty="0">
                <a:solidFill>
                  <a:srgbClr val="000000"/>
                </a:solidFill>
              </a:rPr>
              <a:t>&gt;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</a:rPr>
              <a:t> ή </a:t>
            </a:r>
            <a:r>
              <a:rPr lang="el-GR" sz="3600" b="1" dirty="0">
                <a:solidFill>
                  <a:schemeClr val="accent2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chemeClr val="accent2"/>
                </a:solidFill>
              </a:rPr>
              <a:t>1 </a:t>
            </a:r>
            <a:r>
              <a:rPr lang="el-GR" sz="3600" b="1" dirty="0">
                <a:solidFill>
                  <a:schemeClr val="accent2"/>
                </a:solidFill>
              </a:rPr>
              <a:t>-</a:t>
            </a:r>
            <a:r>
              <a:rPr lang="el-GR" sz="3600" b="1" dirty="0">
                <a:solidFill>
                  <a:schemeClr val="accent2"/>
                </a:solidFill>
                <a:cs typeface="Times New Roman" pitchFamily="18" charset="0"/>
              </a:rPr>
              <a:t> μ</a:t>
            </a:r>
            <a:r>
              <a:rPr lang="el-GR" sz="3600" b="1" baseline="-25000" dirty="0">
                <a:solidFill>
                  <a:schemeClr val="accent2"/>
                </a:solidFill>
              </a:rPr>
              <a:t>2 </a:t>
            </a:r>
            <a:r>
              <a:rPr lang="el-GR" sz="3600" b="1" u="sng" dirty="0">
                <a:solidFill>
                  <a:schemeClr val="accent2"/>
                </a:solidFill>
              </a:rPr>
              <a:t>&gt;</a:t>
            </a:r>
            <a:r>
              <a:rPr lang="el-GR" sz="3600" b="1" dirty="0">
                <a:solidFill>
                  <a:schemeClr val="accent2"/>
                </a:solidFill>
              </a:rPr>
              <a:t>0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l-GR" sz="2800" dirty="0">
                <a:latin typeface="Tahoma" pitchFamily="34" charset="0"/>
              </a:rPr>
              <a:t>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&lt;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   </a:t>
            </a:r>
            <a:r>
              <a:rPr lang="el-GR" b="1" dirty="0">
                <a:solidFill>
                  <a:srgbClr val="000000"/>
                </a:solidFill>
              </a:rPr>
              <a:t>ή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FF0000"/>
                </a:solidFill>
              </a:rPr>
              <a:t>1</a:t>
            </a:r>
            <a:r>
              <a:rPr lang="el-GR" b="1" dirty="0">
                <a:solidFill>
                  <a:srgbClr val="FF0000"/>
                </a:solidFill>
              </a:rPr>
              <a:t> -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FF0000"/>
                </a:solidFill>
              </a:rPr>
              <a:t>2 </a:t>
            </a:r>
            <a:r>
              <a:rPr lang="el-GR" b="1" dirty="0">
                <a:solidFill>
                  <a:srgbClr val="FF0000"/>
                </a:solidFill>
              </a:rPr>
              <a:t>&lt;0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σ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=400             σ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=900 </a:t>
            </a:r>
          </a:p>
          <a:p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0,05  </a:t>
            </a:r>
            <a:r>
              <a:rPr lang="el-GR" dirty="0" smtClean="0">
                <a:sym typeface="Wingdings" pitchFamily="2" charset="2"/>
              </a:rPr>
              <a:t>1</a:t>
            </a:r>
            <a:r>
              <a:rPr lang="el-GR" dirty="0" smtClean="0"/>
              <a:t>-0,05=0,95   </a:t>
            </a:r>
            <a:r>
              <a:rPr lang="el-GR" dirty="0"/>
              <a:t>Ζ</a:t>
            </a:r>
            <a:r>
              <a:rPr lang="el-GR" baseline="-25000" dirty="0"/>
              <a:t>α</a:t>
            </a:r>
            <a:r>
              <a:rPr lang="el-GR" dirty="0"/>
              <a:t>=1,645</a:t>
            </a:r>
          </a:p>
          <a:p>
            <a:r>
              <a:rPr lang="el-GR" sz="2800" b="1" dirty="0">
                <a:solidFill>
                  <a:schemeClr val="accent2"/>
                </a:solidFill>
              </a:rPr>
              <a:t>Διάστημα αποδοχής</a:t>
            </a:r>
            <a:r>
              <a:rPr lang="el-GR" dirty="0"/>
              <a:t>   -</a:t>
            </a:r>
            <a:r>
              <a:rPr lang="el-GR" dirty="0" err="1"/>
              <a:t>Ζ</a:t>
            </a:r>
            <a:r>
              <a:rPr lang="el-GR" baseline="-25000" dirty="0" err="1"/>
              <a:t>α</a:t>
            </a:r>
            <a:r>
              <a:rPr lang="el-GR" dirty="0" err="1"/>
              <a:t>&lt;Ζ</a:t>
            </a:r>
            <a:r>
              <a:rPr lang="el-GR" baseline="-25000" dirty="0"/>
              <a:t> </a:t>
            </a:r>
            <a:r>
              <a:rPr lang="el-GR" dirty="0">
                <a:sym typeface="Wingdings" pitchFamily="2" charset="2"/>
              </a:rPr>
              <a:t> </a:t>
            </a:r>
            <a:r>
              <a:rPr lang="el-GR" dirty="0">
                <a:solidFill>
                  <a:schemeClr val="accent2"/>
                </a:solidFill>
              </a:rPr>
              <a:t>-1,645&lt;Ζ</a:t>
            </a:r>
            <a:r>
              <a:rPr lang="el-GR" baseline="-25000" dirty="0"/>
              <a:t> </a:t>
            </a:r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dirty="0"/>
          </a:p>
        </p:txBody>
      </p:sp>
      <p:graphicFrame>
        <p:nvGraphicFramePr>
          <p:cNvPr id="139267" name="Object 3"/>
          <p:cNvGraphicFramePr>
            <a:graphicFrameLocks noChangeAspect="1"/>
          </p:cNvGraphicFramePr>
          <p:nvPr/>
        </p:nvGraphicFramePr>
        <p:xfrm>
          <a:off x="5029200" y="1219200"/>
          <a:ext cx="3481388" cy="685800"/>
        </p:xfrm>
        <a:graphic>
          <a:graphicData uri="http://schemas.openxmlformats.org/presentationml/2006/ole">
            <p:oleObj spid="_x0000_s139267" name="Εξίσωση" r:id="rId4" imgW="1282680" imgH="241200" progId="Equation.3">
              <p:embed/>
            </p:oleObj>
          </a:graphicData>
        </a:graphic>
      </p:graphicFrame>
      <p:graphicFrame>
        <p:nvGraphicFramePr>
          <p:cNvPr id="139268" name="Object 4"/>
          <p:cNvGraphicFramePr>
            <a:graphicFrameLocks noChangeAspect="1"/>
          </p:cNvGraphicFramePr>
          <p:nvPr/>
        </p:nvGraphicFramePr>
        <p:xfrm>
          <a:off x="2071670" y="3643314"/>
          <a:ext cx="4719638" cy="1295400"/>
        </p:xfrm>
        <a:graphic>
          <a:graphicData uri="http://schemas.openxmlformats.org/presentationml/2006/ole">
            <p:oleObj spid="_x0000_s139268" name="Εξίσωση" r:id="rId5" imgW="2108160" imgH="495000" progId="Equation.3">
              <p:embed/>
            </p:oleObj>
          </a:graphicData>
        </a:graphic>
      </p:graphicFrame>
      <p:graphicFrame>
        <p:nvGraphicFramePr>
          <p:cNvPr id="139269" name="Object 5"/>
          <p:cNvGraphicFramePr>
            <a:graphicFrameLocks noChangeAspect="1"/>
          </p:cNvGraphicFramePr>
          <p:nvPr/>
        </p:nvGraphicFramePr>
        <p:xfrm>
          <a:off x="304800" y="3048000"/>
          <a:ext cx="2220913" cy="696913"/>
        </p:xfrm>
        <a:graphic>
          <a:graphicData uri="http://schemas.openxmlformats.org/presentationml/2006/ole">
            <p:oleObj spid="_x0000_s139269" name="Εξίσωση" r:id="rId6" imgW="812520" imgH="266400" progId="Equation.3">
              <p:embed/>
            </p:oleObj>
          </a:graphicData>
        </a:graphic>
      </p:graphicFrame>
      <p:sp>
        <p:nvSpPr>
          <p:cNvPr id="139271" name="Text Box 7"/>
          <p:cNvSpPr txBox="1">
            <a:spLocks noChangeArrowheads="1"/>
          </p:cNvSpPr>
          <p:nvPr/>
        </p:nvSpPr>
        <p:spPr bwMode="auto">
          <a:xfrm>
            <a:off x="5675312" y="3071810"/>
            <a:ext cx="346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3200" b="1" dirty="0">
                <a:solidFill>
                  <a:srgbClr val="FF0000"/>
                </a:solidFill>
              </a:rPr>
              <a:t>Απορρίπτεται η Η</a:t>
            </a:r>
            <a:r>
              <a:rPr lang="el-GR" sz="3200" b="1" baseline="-25000" dirty="0">
                <a:solidFill>
                  <a:srgbClr val="FF0000"/>
                </a:solidFill>
              </a:rPr>
              <a:t>0</a:t>
            </a:r>
            <a:endParaRPr lang="el-GR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10 - Πίνακας"/>
          <p:cNvGraphicFramePr>
            <a:graphicFrameLocks noGrp="1"/>
          </p:cNvGraphicFramePr>
          <p:nvPr/>
        </p:nvGraphicFramePr>
        <p:xfrm>
          <a:off x="-2" y="5029200"/>
          <a:ext cx="9144000" cy="1828800"/>
        </p:xfrm>
        <a:graphic>
          <a:graphicData uri="http://schemas.openxmlformats.org/drawingml/2006/table">
            <a:tbl>
              <a:tblPr/>
              <a:tblGrid>
                <a:gridCol w="609600"/>
                <a:gridCol w="1219200"/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300035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Ζ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300035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0,9192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0035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035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035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0,9608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13" name="12 - Ευθύγραμμο βέλος σύνδεσης"/>
          <p:cNvCxnSpPr/>
          <p:nvPr/>
        </p:nvCxnSpPr>
        <p:spPr>
          <a:xfrm rot="16200000" flipH="1">
            <a:off x="5286380" y="3143248"/>
            <a:ext cx="100013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E3F4FF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/>
              <a:t>Έλεγχος της διαφοράς δυο μέσων</a:t>
            </a:r>
            <a:r>
              <a:rPr lang="el-GR"/>
              <a:t> 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r>
              <a:rPr lang="en-US" b="1">
                <a:solidFill>
                  <a:schemeClr val="accent2"/>
                </a:solidFill>
              </a:rPr>
              <a:t> </a:t>
            </a:r>
            <a:r>
              <a:rPr lang="el-GR" b="1">
                <a:solidFill>
                  <a:schemeClr val="accent2"/>
                </a:solidFill>
              </a:rPr>
              <a:t>Αν οι  διακυμάνσεις σ</a:t>
            </a:r>
            <a:r>
              <a:rPr lang="el-GR" b="1" baseline="-25000">
                <a:solidFill>
                  <a:schemeClr val="accent2"/>
                </a:solidFill>
              </a:rPr>
              <a:t>1</a:t>
            </a:r>
            <a:r>
              <a:rPr lang="el-GR" b="1" baseline="30000">
                <a:solidFill>
                  <a:schemeClr val="accent2"/>
                </a:solidFill>
              </a:rPr>
              <a:t>2</a:t>
            </a:r>
            <a:r>
              <a:rPr lang="el-GR" b="1">
                <a:solidFill>
                  <a:schemeClr val="accent2"/>
                </a:solidFill>
              </a:rPr>
              <a:t> και σ</a:t>
            </a:r>
            <a:r>
              <a:rPr lang="el-GR" b="1" baseline="-25000">
                <a:solidFill>
                  <a:schemeClr val="accent2"/>
                </a:solidFill>
              </a:rPr>
              <a:t>2</a:t>
            </a:r>
            <a:r>
              <a:rPr lang="el-GR" b="1" baseline="30000">
                <a:solidFill>
                  <a:schemeClr val="accent2"/>
                </a:solidFill>
              </a:rPr>
              <a:t>2 </a:t>
            </a:r>
            <a:r>
              <a:rPr lang="el-GR" b="1">
                <a:solidFill>
                  <a:schemeClr val="accent2"/>
                </a:solidFill>
              </a:rPr>
              <a:t> είναι άγνωστες τότες τις εκτιμούμε από το δείγμα</a:t>
            </a:r>
            <a:r>
              <a:rPr lang="el-GR" b="1">
                <a:solidFill>
                  <a:srgbClr val="FF0000"/>
                </a:solidFill>
              </a:rPr>
              <a:t> </a:t>
            </a:r>
          </a:p>
          <a:p>
            <a:pPr algn="just"/>
            <a:endParaRPr lang="el-GR" sz="2800" b="1"/>
          </a:p>
          <a:p>
            <a:pPr algn="just"/>
            <a:endParaRPr lang="el-GR" sz="2800" b="1"/>
          </a:p>
          <a:p>
            <a:pPr algn="just"/>
            <a:endParaRPr lang="el-GR" sz="2800" b="1"/>
          </a:p>
          <a:p>
            <a:pPr algn="just"/>
            <a:r>
              <a:rPr lang="el-GR" sz="2800" b="1"/>
              <a:t>Ο έλεγχος γίνεται από την παρακάτω συνάρτηση</a:t>
            </a:r>
          </a:p>
          <a:p>
            <a:pPr algn="just"/>
            <a:endParaRPr lang="el-GR" sz="2800" b="1"/>
          </a:p>
        </p:txBody>
      </p:sp>
      <p:graphicFrame>
        <p:nvGraphicFramePr>
          <p:cNvPr id="141318" name="Object 6"/>
          <p:cNvGraphicFramePr>
            <a:graphicFrameLocks noChangeAspect="1"/>
          </p:cNvGraphicFramePr>
          <p:nvPr/>
        </p:nvGraphicFramePr>
        <p:xfrm>
          <a:off x="1524000" y="2438400"/>
          <a:ext cx="2879725" cy="1249363"/>
        </p:xfrm>
        <a:graphic>
          <a:graphicData uri="http://schemas.openxmlformats.org/presentationml/2006/ole">
            <p:oleObj spid="_x0000_s141318" name="Εξίσωση" r:id="rId4" imgW="1054080" imgH="457200" progId="Equation.3">
              <p:embed/>
            </p:oleObj>
          </a:graphicData>
        </a:graphic>
      </p:graphicFrame>
      <p:graphicFrame>
        <p:nvGraphicFramePr>
          <p:cNvPr id="141320" name="Object 8"/>
          <p:cNvGraphicFramePr>
            <a:graphicFrameLocks noChangeAspect="1"/>
          </p:cNvGraphicFramePr>
          <p:nvPr/>
        </p:nvGraphicFramePr>
        <p:xfrm>
          <a:off x="838200" y="4749800"/>
          <a:ext cx="4495800" cy="1498600"/>
        </p:xfrm>
        <a:graphic>
          <a:graphicData uri="http://schemas.openxmlformats.org/presentationml/2006/ole">
            <p:oleObj spid="_x0000_s141320" name="Εξίσωση" r:id="rId5" imgW="1498320" imgH="482400" progId="Equation.3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b="1" dirty="0">
                <a:solidFill>
                  <a:srgbClr val="000000"/>
                </a:solidFill>
              </a:rPr>
              <a:t>Ελήφθησαν δυο ανεξάρτητα δείγματα</a:t>
            </a:r>
            <a:r>
              <a:rPr lang="el-GR" dirty="0"/>
              <a:t> </a:t>
            </a:r>
            <a:r>
              <a:rPr lang="en-US" dirty="0"/>
              <a:t>n</a:t>
            </a:r>
            <a:r>
              <a:rPr lang="en-US" baseline="-25000" dirty="0"/>
              <a:t>1</a:t>
            </a:r>
            <a:r>
              <a:rPr lang="en-US" dirty="0"/>
              <a:t>=</a:t>
            </a:r>
            <a:r>
              <a:rPr lang="en-US" b="1" dirty="0">
                <a:solidFill>
                  <a:srgbClr val="000000"/>
                </a:solidFill>
              </a:rPr>
              <a:t>64 </a:t>
            </a:r>
            <a:r>
              <a:rPr lang="el-GR" b="1" dirty="0">
                <a:solidFill>
                  <a:srgbClr val="000000"/>
                </a:solidFill>
              </a:rPr>
              <a:t>και</a:t>
            </a:r>
            <a:r>
              <a:rPr lang="el-GR" dirty="0"/>
              <a:t> </a:t>
            </a: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=</a:t>
            </a:r>
            <a:r>
              <a:rPr lang="en-US" b="1" dirty="0">
                <a:solidFill>
                  <a:srgbClr val="000000"/>
                </a:solidFill>
              </a:rPr>
              <a:t>32</a:t>
            </a:r>
            <a:r>
              <a:rPr lang="el-GR" b="1" dirty="0">
                <a:solidFill>
                  <a:srgbClr val="000000"/>
                </a:solidFill>
              </a:rPr>
              <a:t> με διακυμάνσεις</a:t>
            </a:r>
            <a:r>
              <a:rPr lang="el-GR" dirty="0"/>
              <a:t> </a:t>
            </a:r>
            <a:r>
              <a:rPr lang="en-US" b="1" dirty="0"/>
              <a:t>S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=4</a:t>
            </a:r>
            <a:r>
              <a:rPr lang="en-US" b="1" dirty="0">
                <a:solidFill>
                  <a:srgbClr val="000000"/>
                </a:solidFill>
              </a:rPr>
              <a:t>9</a:t>
            </a:r>
            <a:r>
              <a:rPr lang="el-GR" b="1" dirty="0">
                <a:solidFill>
                  <a:srgbClr val="000000"/>
                </a:solidFill>
              </a:rPr>
              <a:t>   </a:t>
            </a:r>
            <a:r>
              <a:rPr lang="en-US" b="1" dirty="0">
                <a:solidFill>
                  <a:srgbClr val="000000"/>
                </a:solidFill>
              </a:rPr>
              <a:t>S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r>
              <a:rPr lang="el-GR" b="1" baseline="30000" dirty="0">
                <a:solidFill>
                  <a:srgbClr val="000000"/>
                </a:solidFill>
              </a:rPr>
              <a:t>2</a:t>
            </a:r>
            <a:r>
              <a:rPr lang="el-GR" b="1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36</a:t>
            </a:r>
            <a:r>
              <a:rPr lang="el-GR" b="1" dirty="0">
                <a:solidFill>
                  <a:srgbClr val="000000"/>
                </a:solidFill>
              </a:rPr>
              <a:t> και μέσους 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                            </a:t>
            </a:r>
            <a:r>
              <a:rPr lang="el-GR" b="1" dirty="0" smtClean="0">
                <a:solidFill>
                  <a:srgbClr val="000000"/>
                </a:solidFill>
              </a:rPr>
              <a:t>. Να γίνει ο έλεγχος (α=0,05)</a:t>
            </a:r>
            <a:endParaRPr lang="el-GR" b="1" dirty="0">
              <a:solidFill>
                <a:srgbClr val="000000"/>
              </a:solidFill>
            </a:endParaRPr>
          </a:p>
          <a:p>
            <a:pPr algn="just"/>
            <a:r>
              <a:rPr lang="el-GR" b="1" dirty="0" smtClean="0">
                <a:solidFill>
                  <a:srgbClr val="000000"/>
                </a:solidFill>
              </a:rPr>
              <a:t>                                                Η</a:t>
            </a:r>
            <a:r>
              <a:rPr lang="el-GR" b="1" baseline="-25000" dirty="0" smtClean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>
                <a:solidFill>
                  <a:srgbClr val="000000"/>
                </a:solidFill>
              </a:rPr>
              <a:t>-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 smtClean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 smtClean="0">
                <a:solidFill>
                  <a:srgbClr val="000000"/>
                </a:solidFill>
              </a:rPr>
              <a:t>2</a:t>
            </a:r>
            <a:r>
              <a:rPr lang="el-GR" sz="2800" u="sng" dirty="0" smtClean="0">
                <a:latin typeface="Tahoma" pitchFamily="34" charset="0"/>
              </a:rPr>
              <a:t>&gt;</a:t>
            </a:r>
            <a:r>
              <a:rPr lang="el-GR" sz="2800" dirty="0" smtClean="0">
                <a:latin typeface="Tahoma" pitchFamily="34" charset="0"/>
              </a:rPr>
              <a:t>3</a:t>
            </a:r>
            <a:r>
              <a:rPr lang="en-US" sz="2800" u="sng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  </a:t>
            </a:r>
            <a:endParaRPr lang="el-GR" sz="2800" dirty="0">
              <a:latin typeface="Tahoma" pitchFamily="34" charset="0"/>
            </a:endParaRP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                                              </a:t>
            </a:r>
            <a:r>
              <a:rPr lang="el-GR" b="1" dirty="0" smtClean="0">
                <a:solidFill>
                  <a:srgbClr val="000000"/>
                </a:solidFill>
              </a:rPr>
              <a:t>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 smtClean="0">
                <a:solidFill>
                  <a:srgbClr val="000000"/>
                </a:solidFill>
              </a:rPr>
              <a:t>-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 </a:t>
            </a:r>
            <a:r>
              <a:rPr lang="el-GR" sz="2800" dirty="0" smtClean="0">
                <a:latin typeface="Tahoma" pitchFamily="34" charset="0"/>
              </a:rPr>
              <a:t>&lt; 3    ή</a:t>
            </a:r>
            <a:endParaRPr lang="en-US" sz="2800" dirty="0">
              <a:latin typeface="Tahoma" pitchFamily="34" charset="0"/>
            </a:endParaRPr>
          </a:p>
          <a:p>
            <a:pPr algn="just"/>
            <a:r>
              <a:rPr lang="el-GR" b="1" dirty="0" smtClean="0">
                <a:solidFill>
                  <a:srgbClr val="000000"/>
                </a:solidFill>
              </a:rPr>
              <a:t>                                                 Η</a:t>
            </a:r>
            <a:r>
              <a:rPr lang="el-GR" b="1" baseline="-25000" dirty="0" smtClean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>
                <a:solidFill>
                  <a:srgbClr val="000000"/>
                </a:solidFill>
              </a:rPr>
              <a:t>-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 smtClean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 smtClean="0">
                <a:solidFill>
                  <a:srgbClr val="000000"/>
                </a:solidFill>
              </a:rPr>
              <a:t>2</a:t>
            </a:r>
            <a:r>
              <a:rPr lang="el-GR" sz="2800" dirty="0" smtClean="0">
                <a:latin typeface="Tahoma" pitchFamily="34" charset="0"/>
              </a:rPr>
              <a:t>-3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2800" u="sng" dirty="0" smtClean="0">
                <a:latin typeface="Tahoma" pitchFamily="34" charset="0"/>
              </a:rPr>
              <a:t>&gt;</a:t>
            </a:r>
            <a:r>
              <a:rPr lang="el-GR" sz="2800" dirty="0" smtClean="0">
                <a:latin typeface="Tahoma" pitchFamily="34" charset="0"/>
              </a:rPr>
              <a:t>0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 </a:t>
            </a:r>
            <a:endParaRPr lang="el-GR" sz="2800" dirty="0" smtClean="0">
              <a:latin typeface="Tahoma" pitchFamily="34" charset="0"/>
            </a:endParaRP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                                            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- </a:t>
            </a: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 smtClean="0">
                <a:solidFill>
                  <a:srgbClr val="000000"/>
                </a:solidFill>
              </a:rPr>
              <a:t>2</a:t>
            </a:r>
            <a:r>
              <a:rPr lang="el-GR" sz="2800" dirty="0" smtClean="0">
                <a:latin typeface="Tahoma" pitchFamily="34" charset="0"/>
              </a:rPr>
              <a:t> -3 &lt;0</a:t>
            </a:r>
            <a:endParaRPr lang="en-US" sz="2800" dirty="0" smtClean="0">
              <a:latin typeface="Tahoma" pitchFamily="34" charset="0"/>
            </a:endParaRPr>
          </a:p>
          <a:p>
            <a:pPr algn="just"/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b="1" dirty="0" smtClean="0">
              <a:solidFill>
                <a:srgbClr val="000000"/>
              </a:solidFill>
            </a:endParaRPr>
          </a:p>
          <a:p>
            <a:pPr algn="just"/>
            <a:endParaRPr lang="el-GR" b="1" dirty="0">
              <a:solidFill>
                <a:srgbClr val="000000"/>
              </a:solidFill>
            </a:endParaRPr>
          </a:p>
          <a:p>
            <a:pPr algn="just"/>
            <a:endParaRPr lang="el-GR" dirty="0"/>
          </a:p>
        </p:txBody>
      </p:sp>
      <p:graphicFrame>
        <p:nvGraphicFramePr>
          <p:cNvPr id="140291" name="Object 3"/>
          <p:cNvGraphicFramePr>
            <a:graphicFrameLocks noChangeAspect="1"/>
          </p:cNvGraphicFramePr>
          <p:nvPr/>
        </p:nvGraphicFramePr>
        <p:xfrm>
          <a:off x="381000" y="990600"/>
          <a:ext cx="3101975" cy="685800"/>
        </p:xfrm>
        <a:graphic>
          <a:graphicData uri="http://schemas.openxmlformats.org/presentationml/2006/ole">
            <p:oleObj spid="_x0000_s140291" name="Εξίσωση" r:id="rId4" imgW="1143000" imgH="241200" progId="Equation.3">
              <p:embed/>
            </p:oleObj>
          </a:graphicData>
        </a:graphic>
      </p:graphicFrame>
      <p:graphicFrame>
        <p:nvGraphicFramePr>
          <p:cNvPr id="140292" name="Object 4"/>
          <p:cNvGraphicFramePr>
            <a:graphicFrameLocks noChangeAspect="1"/>
          </p:cNvGraphicFramePr>
          <p:nvPr/>
        </p:nvGraphicFramePr>
        <p:xfrm>
          <a:off x="571472" y="4357694"/>
          <a:ext cx="5689600" cy="1249363"/>
        </p:xfrm>
        <a:graphic>
          <a:graphicData uri="http://schemas.openxmlformats.org/presentationml/2006/ole">
            <p:oleObj spid="_x0000_s140292" name="Εξίσωση" r:id="rId5" imgW="2082600" imgH="457200" progId="Equation.3">
              <p:embed/>
            </p:oleObj>
          </a:graphicData>
        </a:graphic>
      </p:graphicFrame>
      <p:graphicFrame>
        <p:nvGraphicFramePr>
          <p:cNvPr id="140294" name="Object 6"/>
          <p:cNvGraphicFramePr>
            <a:graphicFrameLocks noChangeAspect="1"/>
          </p:cNvGraphicFramePr>
          <p:nvPr/>
        </p:nvGraphicFramePr>
        <p:xfrm>
          <a:off x="642910" y="5715016"/>
          <a:ext cx="5203825" cy="868363"/>
        </p:xfrm>
        <a:graphic>
          <a:graphicData uri="http://schemas.openxmlformats.org/presentationml/2006/ole">
            <p:oleObj spid="_x0000_s140294" name="Εξίσωση" r:id="rId6" imgW="1904760" imgH="317160" progId="Equation.3">
              <p:embed/>
            </p:oleObj>
          </a:graphicData>
        </a:graphic>
      </p:graphicFrame>
      <p:sp>
        <p:nvSpPr>
          <p:cNvPr id="140295" name="AutoShape 7"/>
          <p:cNvSpPr>
            <a:spLocks noChangeArrowheads="1"/>
          </p:cNvSpPr>
          <p:nvPr/>
        </p:nvSpPr>
        <p:spPr bwMode="auto">
          <a:xfrm>
            <a:off x="7391400" y="4800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95000"/>
              </a:lnSpc>
              <a:spcBef>
                <a:spcPct val="10000"/>
              </a:spcBef>
            </a:pPr>
            <a:r>
              <a:rPr lang="el-GR" sz="2800" b="1" dirty="0">
                <a:solidFill>
                  <a:srgbClr val="000000"/>
                </a:solidFill>
              </a:rPr>
              <a:t>Ανεξάρτητα δείγματα</a:t>
            </a:r>
            <a:r>
              <a:rPr lang="el-GR" sz="2800" dirty="0"/>
              <a:t> </a:t>
            </a:r>
            <a:r>
              <a:rPr lang="en-US" sz="2800" dirty="0"/>
              <a:t>n</a:t>
            </a:r>
            <a:r>
              <a:rPr lang="en-US" sz="2800" baseline="-25000" dirty="0"/>
              <a:t>1</a:t>
            </a:r>
            <a:r>
              <a:rPr lang="en-US" sz="2800" dirty="0"/>
              <a:t>=</a:t>
            </a:r>
            <a:r>
              <a:rPr lang="en-US" sz="2800" b="1" dirty="0">
                <a:solidFill>
                  <a:srgbClr val="000000"/>
                </a:solidFill>
              </a:rPr>
              <a:t>64 </a:t>
            </a:r>
            <a:r>
              <a:rPr lang="el-GR" sz="2800" b="1" dirty="0">
                <a:solidFill>
                  <a:srgbClr val="000000"/>
                </a:solidFill>
              </a:rPr>
              <a:t>και</a:t>
            </a:r>
            <a:r>
              <a:rPr lang="el-GR" sz="2800" dirty="0"/>
              <a:t> </a:t>
            </a:r>
            <a:r>
              <a:rPr lang="en-US" sz="2800" dirty="0"/>
              <a:t>n</a:t>
            </a:r>
            <a:r>
              <a:rPr lang="en-US" sz="2800" baseline="-25000" dirty="0"/>
              <a:t>2</a:t>
            </a:r>
            <a:r>
              <a:rPr lang="en-US" sz="2800" dirty="0"/>
              <a:t>=</a:t>
            </a:r>
            <a:r>
              <a:rPr lang="en-US" sz="2800" b="1" dirty="0">
                <a:solidFill>
                  <a:srgbClr val="000000"/>
                </a:solidFill>
              </a:rPr>
              <a:t>32</a:t>
            </a:r>
            <a:r>
              <a:rPr lang="el-GR" sz="2800" b="1" dirty="0">
                <a:solidFill>
                  <a:srgbClr val="000000"/>
                </a:solidFill>
              </a:rPr>
              <a:t> με διακυμάνσεις</a:t>
            </a:r>
            <a:r>
              <a:rPr lang="el-GR" sz="2800" dirty="0"/>
              <a:t> </a:t>
            </a:r>
            <a:r>
              <a:rPr lang="en-US" sz="2800" b="1" dirty="0"/>
              <a:t>S</a:t>
            </a:r>
            <a:r>
              <a:rPr lang="el-GR" sz="2800" b="1" baseline="-25000" dirty="0">
                <a:solidFill>
                  <a:srgbClr val="000000"/>
                </a:solidFill>
              </a:rPr>
              <a:t>1</a:t>
            </a:r>
            <a:r>
              <a:rPr lang="el-GR" sz="2800" b="1" baseline="30000" dirty="0">
                <a:solidFill>
                  <a:srgbClr val="000000"/>
                </a:solidFill>
              </a:rPr>
              <a:t>2</a:t>
            </a:r>
            <a:r>
              <a:rPr lang="el-GR" sz="2800" b="1" dirty="0">
                <a:solidFill>
                  <a:srgbClr val="000000"/>
                </a:solidFill>
              </a:rPr>
              <a:t>=4</a:t>
            </a:r>
            <a:r>
              <a:rPr lang="en-US" sz="2800" b="1" dirty="0">
                <a:solidFill>
                  <a:srgbClr val="000000"/>
                </a:solidFill>
              </a:rPr>
              <a:t>9</a:t>
            </a:r>
            <a:r>
              <a:rPr lang="el-GR" sz="2800" b="1" dirty="0">
                <a:solidFill>
                  <a:srgbClr val="000000"/>
                </a:solidFill>
              </a:rPr>
              <a:t>   </a:t>
            </a:r>
            <a:r>
              <a:rPr lang="en-US" sz="2800" b="1" dirty="0">
                <a:solidFill>
                  <a:srgbClr val="000000"/>
                </a:solidFill>
              </a:rPr>
              <a:t>S</a:t>
            </a:r>
            <a:r>
              <a:rPr lang="el-GR" sz="2800" b="1" baseline="-25000" dirty="0">
                <a:solidFill>
                  <a:srgbClr val="000000"/>
                </a:solidFill>
              </a:rPr>
              <a:t>2</a:t>
            </a:r>
            <a:r>
              <a:rPr lang="el-GR" sz="2800" b="1" baseline="30000" dirty="0">
                <a:solidFill>
                  <a:srgbClr val="000000"/>
                </a:solidFill>
              </a:rPr>
              <a:t>2</a:t>
            </a:r>
            <a:r>
              <a:rPr lang="el-GR" sz="2800" b="1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36</a:t>
            </a:r>
            <a:r>
              <a:rPr lang="el-GR" sz="2800" b="1" dirty="0">
                <a:solidFill>
                  <a:srgbClr val="000000"/>
                </a:solidFill>
              </a:rPr>
              <a:t> και μέσους </a:t>
            </a:r>
          </a:p>
          <a:p>
            <a:pPr algn="just">
              <a:buNone/>
            </a:pP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 smtClean="0">
                <a:solidFill>
                  <a:srgbClr val="000000"/>
                </a:solidFill>
              </a:rPr>
              <a:t>                                                Η</a:t>
            </a:r>
            <a:r>
              <a:rPr lang="el-GR" b="1" baseline="-25000" dirty="0" smtClean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>
                <a:solidFill>
                  <a:srgbClr val="000000"/>
                </a:solidFill>
              </a:rPr>
              <a:t>-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 smtClean="0">
                <a:latin typeface="Tahoma" pitchFamily="34" charset="0"/>
              </a:rPr>
              <a:t>-3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2800" u="sng" dirty="0" smtClean="0">
                <a:latin typeface="Tahoma" pitchFamily="34" charset="0"/>
              </a:rPr>
              <a:t>&gt;</a:t>
            </a:r>
            <a:r>
              <a:rPr lang="el-GR" sz="2800" dirty="0" smtClean="0">
                <a:latin typeface="Tahoma" pitchFamily="34" charset="0"/>
              </a:rPr>
              <a:t>0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 </a:t>
            </a:r>
            <a:endParaRPr lang="el-GR" sz="2800" dirty="0" smtClean="0">
              <a:latin typeface="Tahoma" pitchFamily="34" charset="0"/>
            </a:endParaRPr>
          </a:p>
          <a:p>
            <a:pPr algn="just">
              <a:buNone/>
            </a:pPr>
            <a:r>
              <a:rPr lang="el-GR" b="1" dirty="0" smtClean="0">
                <a:solidFill>
                  <a:srgbClr val="000000"/>
                </a:solidFill>
              </a:rPr>
              <a:t>                                             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-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 smtClean="0">
                <a:latin typeface="Tahoma" pitchFamily="34" charset="0"/>
              </a:rPr>
              <a:t> -3 &lt;0</a:t>
            </a:r>
          </a:p>
          <a:p>
            <a:pPr algn="just">
              <a:buNone/>
            </a:pPr>
            <a:endParaRPr lang="el-GR" sz="2800" dirty="0">
              <a:latin typeface="Tahoma" pitchFamily="34" charset="0"/>
            </a:endParaRPr>
          </a:p>
          <a:p>
            <a:pPr algn="just">
              <a:buNone/>
            </a:pPr>
            <a:endParaRPr lang="el-GR" sz="2800" dirty="0" smtClean="0">
              <a:latin typeface="Tahoma" pitchFamily="34" charset="0"/>
            </a:endParaRPr>
          </a:p>
          <a:p>
            <a:pPr algn="just">
              <a:buNone/>
            </a:pPr>
            <a:endParaRPr lang="el-GR" sz="2800" dirty="0">
              <a:latin typeface="Tahoma" pitchFamily="34" charset="0"/>
            </a:endParaRPr>
          </a:p>
          <a:p>
            <a:pPr algn="just">
              <a:buNone/>
            </a:pPr>
            <a:endParaRPr lang="el-GR" sz="2800" dirty="0" smtClean="0">
              <a:latin typeface="Tahoma" pitchFamily="34" charset="0"/>
            </a:endParaRPr>
          </a:p>
          <a:p>
            <a:pPr algn="just">
              <a:buNone/>
            </a:pPr>
            <a:endParaRPr lang="el-GR" sz="2800" dirty="0">
              <a:latin typeface="Tahoma" pitchFamily="34" charset="0"/>
            </a:endParaRPr>
          </a:p>
          <a:p>
            <a:pPr algn="just">
              <a:buNone/>
            </a:pPr>
            <a:r>
              <a:rPr lang="el-GR" b="1" dirty="0" smtClean="0">
                <a:solidFill>
                  <a:schemeClr val="accent2"/>
                </a:solidFill>
              </a:rPr>
              <a:t> </a:t>
            </a:r>
          </a:p>
          <a:p>
            <a:pPr algn="just">
              <a:buNone/>
            </a:pPr>
            <a:r>
              <a:rPr lang="el-GR" b="1" dirty="0">
                <a:solidFill>
                  <a:schemeClr val="accent2"/>
                </a:solidFill>
              </a:rPr>
              <a:t>Δ</a:t>
            </a:r>
            <a:r>
              <a:rPr lang="el-GR" b="1" dirty="0" smtClean="0">
                <a:solidFill>
                  <a:schemeClr val="accent2"/>
                </a:solidFill>
              </a:rPr>
              <a:t>ιάστημα αποδοχής</a:t>
            </a:r>
            <a:r>
              <a:rPr lang="el-GR" dirty="0" smtClean="0"/>
              <a:t>   </a:t>
            </a:r>
            <a:r>
              <a:rPr lang="el-GR" sz="2800" dirty="0" smtClean="0"/>
              <a:t>-</a:t>
            </a:r>
            <a:r>
              <a:rPr lang="el-GR" sz="2800" dirty="0" err="1" smtClean="0"/>
              <a:t>Ζ</a:t>
            </a:r>
            <a:r>
              <a:rPr lang="el-GR" sz="2800" baseline="-25000" dirty="0" err="1" smtClean="0"/>
              <a:t>α</a:t>
            </a:r>
            <a:r>
              <a:rPr lang="el-GR" sz="2800" dirty="0" err="1" smtClean="0"/>
              <a:t>&lt;Ζ</a:t>
            </a:r>
            <a:r>
              <a:rPr lang="el-GR" sz="2800" baseline="-25000" dirty="0" smtClean="0"/>
              <a:t> </a:t>
            </a:r>
            <a:r>
              <a:rPr lang="el-GR" sz="2800" dirty="0" smtClean="0">
                <a:sym typeface="Wingdings" pitchFamily="2" charset="2"/>
              </a:rPr>
              <a:t> </a:t>
            </a:r>
            <a:r>
              <a:rPr lang="el-GR" sz="2800" dirty="0" smtClean="0">
                <a:solidFill>
                  <a:schemeClr val="accent2"/>
                </a:solidFill>
              </a:rPr>
              <a:t>-</a:t>
            </a:r>
            <a:r>
              <a:rPr lang="el-GR" sz="2800" b="1" dirty="0" smtClean="0">
                <a:solidFill>
                  <a:schemeClr val="accent2"/>
                </a:solidFill>
              </a:rPr>
              <a:t>1,645 &lt; -0,72</a:t>
            </a:r>
            <a:r>
              <a:rPr lang="el-GR" sz="2800" b="1" baseline="-25000" dirty="0" smtClean="0"/>
              <a:t> </a:t>
            </a:r>
            <a:endParaRPr lang="el-GR" sz="2800" b="1" dirty="0">
              <a:solidFill>
                <a:srgbClr val="000000"/>
              </a:solidFill>
            </a:endParaRPr>
          </a:p>
          <a:p>
            <a:pPr algn="just">
              <a:buNone/>
            </a:pPr>
            <a:endParaRPr lang="en-US" sz="2800" dirty="0" smtClean="0">
              <a:latin typeface="Tahoma" pitchFamily="34" charset="0"/>
            </a:endParaRPr>
          </a:p>
          <a:p>
            <a:pPr algn="just"/>
            <a:endParaRPr lang="el-GR" b="1" baseline="-25000" dirty="0">
              <a:solidFill>
                <a:srgbClr val="000000"/>
              </a:solidFill>
            </a:endParaRPr>
          </a:p>
          <a:p>
            <a:pPr algn="just"/>
            <a:endParaRPr lang="el-GR" b="1" baseline="-25000" dirty="0">
              <a:solidFill>
                <a:srgbClr val="000000"/>
              </a:solidFill>
            </a:endParaRPr>
          </a:p>
          <a:p>
            <a:pPr algn="just"/>
            <a:endParaRPr lang="el-GR" b="1" baseline="-25000" dirty="0">
              <a:solidFill>
                <a:srgbClr val="000000"/>
              </a:solidFill>
            </a:endParaRPr>
          </a:p>
          <a:p>
            <a:pPr algn="just"/>
            <a:endParaRPr lang="el-GR" b="1" baseline="-25000" dirty="0">
              <a:solidFill>
                <a:srgbClr val="000000"/>
              </a:solidFill>
            </a:endParaRPr>
          </a:p>
          <a:p>
            <a:pPr algn="just">
              <a:buNone/>
            </a:pPr>
            <a:endParaRPr lang="el-GR" b="1" baseline="-25000" dirty="0">
              <a:solidFill>
                <a:srgbClr val="000000"/>
              </a:solidFill>
            </a:endParaRPr>
          </a:p>
        </p:txBody>
      </p:sp>
      <p:graphicFrame>
        <p:nvGraphicFramePr>
          <p:cNvPr id="157696" name="Object 0"/>
          <p:cNvGraphicFramePr>
            <a:graphicFrameLocks noChangeAspect="1"/>
          </p:cNvGraphicFramePr>
          <p:nvPr/>
        </p:nvGraphicFramePr>
        <p:xfrm>
          <a:off x="5076796" y="428604"/>
          <a:ext cx="4067204" cy="614346"/>
        </p:xfrm>
        <a:graphic>
          <a:graphicData uri="http://schemas.openxmlformats.org/presentationml/2006/ole">
            <p:oleObj spid="_x0000_s157696" name="Εξίσωση" r:id="rId4" imgW="1143000" imgH="241200" progId="Equation.3">
              <p:embed/>
            </p:oleObj>
          </a:graphicData>
        </a:graphic>
      </p:graphicFrame>
      <p:graphicFrame>
        <p:nvGraphicFramePr>
          <p:cNvPr id="157697" name="Object 1"/>
          <p:cNvGraphicFramePr>
            <a:graphicFrameLocks noChangeAspect="1"/>
          </p:cNvGraphicFramePr>
          <p:nvPr/>
        </p:nvGraphicFramePr>
        <p:xfrm>
          <a:off x="0" y="2143116"/>
          <a:ext cx="5203825" cy="868363"/>
        </p:xfrm>
        <a:graphic>
          <a:graphicData uri="http://schemas.openxmlformats.org/presentationml/2006/ole">
            <p:oleObj spid="_x0000_s157697" name="Εξίσωση" r:id="rId5" imgW="1904760" imgH="317160" progId="Equation.3">
              <p:embed/>
            </p:oleObj>
          </a:graphicData>
        </a:graphic>
      </p:graphicFrame>
      <p:graphicFrame>
        <p:nvGraphicFramePr>
          <p:cNvPr id="157698" name="Object 2"/>
          <p:cNvGraphicFramePr>
            <a:graphicFrameLocks noChangeAspect="1"/>
          </p:cNvGraphicFramePr>
          <p:nvPr/>
        </p:nvGraphicFramePr>
        <p:xfrm>
          <a:off x="0" y="3071810"/>
          <a:ext cx="8763000" cy="1498600"/>
        </p:xfrm>
        <a:graphic>
          <a:graphicData uri="http://schemas.openxmlformats.org/presentationml/2006/ole">
            <p:oleObj spid="_x0000_s157698" name="Εξίσωση" r:id="rId6" imgW="2920680" imgH="482400" progId="Equation.3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FFFF99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ΕΛΕΓΧΟΙ ΣΤΑΤΙΣΤΙΚΩΝ ΥΠΟΘΕΣΕΩΝ 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άλλη υπόθεση</a:t>
            </a:r>
            <a:r>
              <a:rPr lang="el-GR">
                <a:solidFill>
                  <a:srgbClr val="000000"/>
                </a:solidFill>
              </a:rPr>
              <a:t> 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ονομάζεται Εναλλακτική Υπόθεση και συμβολίζεται με το Η</a:t>
            </a:r>
            <a:r>
              <a:rPr lang="el-GR" baseline="-25000">
                <a:solidFill>
                  <a:srgbClr val="000000"/>
                </a:solidFill>
              </a:rPr>
              <a:t>1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>
              <a:solidFill>
                <a:srgbClr val="000000"/>
              </a:solidFill>
            </a:endParaRP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Υποθέτουμε ότι </a:t>
            </a:r>
            <a:r>
              <a:rPr lang="el-GR" b="1">
                <a:solidFill>
                  <a:srgbClr val="000000"/>
                </a:solidFill>
              </a:rPr>
              <a:t>η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παράμετρος του πληθυσμού έχει διαφορετική τιμή από την υποθετική τιμή </a:t>
            </a:r>
            <a:endParaRPr lang="el-GR" b="1">
              <a:solidFill>
                <a:srgbClr val="000000"/>
              </a:solidFill>
            </a:endParaRPr>
          </a:p>
          <a:p>
            <a:pPr lvl="1" algn="just"/>
            <a:r>
              <a:rPr lang="el-GR" b="1">
                <a:solidFill>
                  <a:srgbClr val="000000"/>
                </a:solidFill>
              </a:rPr>
              <a:t>Η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εμφανιζόμενη διαφορά είναι στατιστικά σημαντική και δεν οφείλεται στα τυχαία σφάλματα της δειγματοληψίας. </a:t>
            </a:r>
            <a:endParaRPr lang="el-GR" b="1">
              <a:solidFill>
                <a:srgbClr val="000000"/>
              </a:solidFill>
            </a:endParaRPr>
          </a:p>
          <a:p>
            <a:pPr lvl="1" algn="just"/>
            <a:r>
              <a:rPr lang="el-GR" b="1">
                <a:solidFill>
                  <a:srgbClr val="000000"/>
                </a:solidFill>
              </a:rPr>
              <a:t>Π.χ.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Η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>
                <a:solidFill>
                  <a:srgbClr val="000000"/>
                </a:solidFill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</a:t>
            </a:r>
            <a:endParaRPr lang="el-GR" b="1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123908" name="AutoShape 4"/>
          <p:cNvSpPr>
            <a:spLocks noChangeArrowheads="1"/>
          </p:cNvSpPr>
          <p:nvPr/>
        </p:nvSpPr>
        <p:spPr bwMode="auto">
          <a:xfrm>
            <a:off x="7315200" y="5943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 builtIn="1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E3F4FF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/>
              <a:t>Έλεγχος της διαφοράς δυο μέσων</a:t>
            </a:r>
            <a:r>
              <a:rPr lang="el-GR"/>
              <a:t> 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1. </a:t>
            </a:r>
            <a:r>
              <a:rPr lang="el-GR" b="1" dirty="0">
                <a:solidFill>
                  <a:srgbClr val="FF0000"/>
                </a:solidFill>
              </a:rPr>
              <a:t>Όταν τα δείγματα είναι μικρά και ανεξάρτητα </a:t>
            </a:r>
          </a:p>
          <a:p>
            <a:pPr lvl="1" algn="just"/>
            <a:r>
              <a:rPr lang="el-GR" b="1" dirty="0">
                <a:solidFill>
                  <a:schemeClr val="accent2"/>
                </a:solidFill>
              </a:rPr>
              <a:t>Με την υπόθεση ότι </a:t>
            </a:r>
            <a:r>
              <a:rPr lang="el-GR" b="1" dirty="0" smtClean="0">
                <a:solidFill>
                  <a:schemeClr val="accent2"/>
                </a:solidFill>
              </a:rPr>
              <a:t>οι </a:t>
            </a:r>
            <a:r>
              <a:rPr lang="el-GR" b="1" dirty="0">
                <a:solidFill>
                  <a:schemeClr val="accent2"/>
                </a:solidFill>
              </a:rPr>
              <a:t>πληθυσμοί είναι κανονικοί και οι διακυμάνσεις των πληθυσμών ίσες σ</a:t>
            </a:r>
            <a:r>
              <a:rPr lang="el-GR" b="1" baseline="-25000" dirty="0">
                <a:solidFill>
                  <a:schemeClr val="accent2"/>
                </a:solidFill>
              </a:rPr>
              <a:t>1</a:t>
            </a:r>
            <a:r>
              <a:rPr lang="el-GR" b="1" baseline="30000" dirty="0">
                <a:solidFill>
                  <a:schemeClr val="accent2"/>
                </a:solidFill>
              </a:rPr>
              <a:t>2</a:t>
            </a:r>
            <a:r>
              <a:rPr lang="el-GR" b="1" dirty="0">
                <a:solidFill>
                  <a:schemeClr val="accent2"/>
                </a:solidFill>
              </a:rPr>
              <a:t> = σ</a:t>
            </a:r>
            <a:r>
              <a:rPr lang="el-GR" b="1" baseline="-25000" dirty="0">
                <a:solidFill>
                  <a:schemeClr val="accent2"/>
                </a:solidFill>
              </a:rPr>
              <a:t>2</a:t>
            </a:r>
            <a:r>
              <a:rPr lang="el-GR" b="1" baseline="30000" dirty="0">
                <a:solidFill>
                  <a:schemeClr val="accent2"/>
                </a:solidFill>
              </a:rPr>
              <a:t>2 </a:t>
            </a:r>
            <a:endParaRPr lang="el-GR" b="1" baseline="30000" dirty="0">
              <a:solidFill>
                <a:srgbClr val="FF0000"/>
              </a:solidFill>
            </a:endParaRPr>
          </a:p>
          <a:p>
            <a:pPr algn="just"/>
            <a:r>
              <a:rPr lang="el-GR" sz="2800" b="1" dirty="0"/>
              <a:t>Εκτιμούμε την κοινή διακύμανση από τον τύπο </a:t>
            </a:r>
          </a:p>
          <a:p>
            <a:pPr lvl="1" algn="just"/>
            <a:endParaRPr lang="el-GR" b="1" dirty="0">
              <a:solidFill>
                <a:srgbClr val="000000"/>
              </a:solidFill>
            </a:endParaRPr>
          </a:p>
          <a:p>
            <a:pPr lvl="1" algn="just"/>
            <a:endParaRPr lang="el-GR" b="1" dirty="0">
              <a:solidFill>
                <a:srgbClr val="000000"/>
              </a:solidFill>
            </a:endParaRPr>
          </a:p>
          <a:p>
            <a:pPr lvl="1" algn="just">
              <a:buNone/>
            </a:pPr>
            <a:r>
              <a:rPr lang="el-GR" b="1" dirty="0" smtClean="0">
                <a:solidFill>
                  <a:srgbClr val="000000"/>
                </a:solidFill>
              </a:rPr>
              <a:t> </a:t>
            </a:r>
          </a:p>
          <a:p>
            <a:pPr lvl="1" algn="just"/>
            <a:r>
              <a:rPr lang="el-GR" b="1" dirty="0" smtClean="0">
                <a:solidFill>
                  <a:srgbClr val="000000"/>
                </a:solidFill>
              </a:rPr>
              <a:t>Επομένως </a:t>
            </a:r>
            <a:r>
              <a:rPr lang="el-GR" b="1" dirty="0">
                <a:solidFill>
                  <a:srgbClr val="000000"/>
                </a:solidFill>
              </a:rPr>
              <a:t>η διακύμανση της διαφοράς των μέσων θα είναι ίση </a:t>
            </a:r>
            <a:endParaRPr lang="en-US" b="1" dirty="0">
              <a:solidFill>
                <a:srgbClr val="000000"/>
              </a:solidFill>
            </a:endParaRPr>
          </a:p>
          <a:p>
            <a:pPr algn="just"/>
            <a:endParaRPr lang="el-GR" sz="2800" b="1" dirty="0"/>
          </a:p>
          <a:p>
            <a:pPr algn="just"/>
            <a:endParaRPr lang="el-GR" sz="2800" b="1" dirty="0"/>
          </a:p>
        </p:txBody>
      </p:sp>
      <p:graphicFrame>
        <p:nvGraphicFramePr>
          <p:cNvPr id="144390" name="Object 6"/>
          <p:cNvGraphicFramePr>
            <a:graphicFrameLocks noChangeAspect="1"/>
          </p:cNvGraphicFramePr>
          <p:nvPr/>
        </p:nvGraphicFramePr>
        <p:xfrm>
          <a:off x="1201738" y="2971800"/>
          <a:ext cx="4989512" cy="1143000"/>
        </p:xfrm>
        <a:graphic>
          <a:graphicData uri="http://schemas.openxmlformats.org/presentationml/2006/ole">
            <p:oleObj spid="_x0000_s144390" name="Εξίσωση" r:id="rId4" imgW="1676160" imgH="457200" progId="Equation.3">
              <p:embed/>
            </p:oleObj>
          </a:graphicData>
        </a:graphic>
      </p:graphicFrame>
      <p:graphicFrame>
        <p:nvGraphicFramePr>
          <p:cNvPr id="144391" name="Object 7"/>
          <p:cNvGraphicFramePr>
            <a:graphicFrameLocks noChangeAspect="1"/>
          </p:cNvGraphicFramePr>
          <p:nvPr/>
        </p:nvGraphicFramePr>
        <p:xfrm>
          <a:off x="571472" y="5486400"/>
          <a:ext cx="7146925" cy="1371600"/>
        </p:xfrm>
        <a:graphic>
          <a:graphicData uri="http://schemas.openxmlformats.org/presentationml/2006/ole">
            <p:oleObj spid="_x0000_s144391" name="Εξίσωση" r:id="rId5" imgW="2616120" imgH="482400" progId="Equation.3">
              <p:embed/>
            </p:oleObj>
          </a:graphicData>
        </a:graphic>
      </p:graphicFrame>
      <p:sp>
        <p:nvSpPr>
          <p:cNvPr id="144392" name="AutoShape 8"/>
          <p:cNvSpPr>
            <a:spLocks noChangeArrowheads="1"/>
          </p:cNvSpPr>
          <p:nvPr/>
        </p:nvSpPr>
        <p:spPr bwMode="auto">
          <a:xfrm>
            <a:off x="8077200" y="5943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E3F4FF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 b="1" dirty="0" smtClean="0"/>
              <a:t>Σημείωση</a:t>
            </a:r>
            <a:endParaRPr lang="el-GR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algn="just"/>
            <a:r>
              <a:rPr lang="el-GR" b="1" dirty="0" smtClean="0">
                <a:solidFill>
                  <a:srgbClr val="FF0000"/>
                </a:solidFill>
              </a:rPr>
              <a:t>Ο παρακάτω τύπος χρησιμοποιείται ακόμη και όταν τα δείγματα είναι μεγάλα και η διακύμανση θεωρητικά είναι κοινή και ίση στους δυο υπό εξέταση πληθυσμούς</a:t>
            </a:r>
            <a:endParaRPr lang="el-GR" b="1" dirty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el-GR" sz="2800" b="1" dirty="0" smtClean="0"/>
              <a:t> </a:t>
            </a:r>
            <a:endParaRPr lang="el-GR" sz="2800" b="1" dirty="0"/>
          </a:p>
          <a:p>
            <a:pPr lvl="1" algn="just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algn="just"/>
            <a:endParaRPr lang="el-GR" sz="2800" b="1" dirty="0"/>
          </a:p>
          <a:p>
            <a:pPr algn="just"/>
            <a:endParaRPr lang="el-GR" sz="2800" b="1" dirty="0"/>
          </a:p>
        </p:txBody>
      </p:sp>
      <p:graphicFrame>
        <p:nvGraphicFramePr>
          <p:cNvPr id="144390" name="Object 6"/>
          <p:cNvGraphicFramePr>
            <a:graphicFrameLocks noChangeAspect="1"/>
          </p:cNvGraphicFramePr>
          <p:nvPr/>
        </p:nvGraphicFramePr>
        <p:xfrm>
          <a:off x="1500166" y="3500438"/>
          <a:ext cx="4989512" cy="1143000"/>
        </p:xfrm>
        <a:graphic>
          <a:graphicData uri="http://schemas.openxmlformats.org/presentationml/2006/ole">
            <p:oleObj spid="_x0000_s162818" name="Εξίσωση" r:id="rId4" imgW="1676160" imgH="457200" progId="Equation.3">
              <p:embed/>
            </p:oleObj>
          </a:graphicData>
        </a:graphic>
      </p:graphicFrame>
      <p:graphicFrame>
        <p:nvGraphicFramePr>
          <p:cNvPr id="144391" name="Object 7"/>
          <p:cNvGraphicFramePr>
            <a:graphicFrameLocks noChangeAspect="1"/>
          </p:cNvGraphicFramePr>
          <p:nvPr/>
        </p:nvGraphicFramePr>
        <p:xfrm>
          <a:off x="500034" y="5072074"/>
          <a:ext cx="7146925" cy="1371600"/>
        </p:xfrm>
        <a:graphic>
          <a:graphicData uri="http://schemas.openxmlformats.org/presentationml/2006/ole">
            <p:oleObj spid="_x0000_s162819" name="Εξίσωση" r:id="rId5" imgW="2616120" imgH="482400" progId="Equation.3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n-US" b="1">
                <a:solidFill>
                  <a:srgbClr val="FF0000"/>
                </a:solidFill>
              </a:rPr>
              <a:t>1. </a:t>
            </a:r>
            <a:r>
              <a:rPr lang="el-GR" b="1">
                <a:solidFill>
                  <a:srgbClr val="FF0000"/>
                </a:solidFill>
              </a:rPr>
              <a:t>Όταν τα δείγματα είναι μικρά και ανεξάρτητα </a:t>
            </a:r>
          </a:p>
          <a:p>
            <a:pPr lvl="1" algn="just"/>
            <a:r>
              <a:rPr lang="el-GR" b="1">
                <a:solidFill>
                  <a:schemeClr val="accent2"/>
                </a:solidFill>
              </a:rPr>
              <a:t>Με την υπόθεση ότι οι οι πληθυσμοί είναι κανονικοί και οι διακυμάνσεις των πληθυσμών ίσες σ</a:t>
            </a:r>
            <a:r>
              <a:rPr lang="el-GR" b="1" baseline="-25000">
                <a:solidFill>
                  <a:schemeClr val="accent2"/>
                </a:solidFill>
              </a:rPr>
              <a:t>1</a:t>
            </a:r>
            <a:r>
              <a:rPr lang="el-GR" b="1" baseline="30000">
                <a:solidFill>
                  <a:schemeClr val="accent2"/>
                </a:solidFill>
              </a:rPr>
              <a:t>2</a:t>
            </a:r>
            <a:r>
              <a:rPr lang="el-GR" b="1">
                <a:solidFill>
                  <a:schemeClr val="accent2"/>
                </a:solidFill>
              </a:rPr>
              <a:t> = σ</a:t>
            </a:r>
            <a:r>
              <a:rPr lang="el-GR" b="1" baseline="-25000">
                <a:solidFill>
                  <a:schemeClr val="accent2"/>
                </a:solidFill>
              </a:rPr>
              <a:t>2</a:t>
            </a:r>
            <a:r>
              <a:rPr lang="el-GR" b="1" baseline="30000">
                <a:solidFill>
                  <a:schemeClr val="accent2"/>
                </a:solidFill>
              </a:rPr>
              <a:t>2 </a:t>
            </a:r>
            <a:endParaRPr lang="el-GR" b="1" baseline="30000">
              <a:solidFill>
                <a:srgbClr val="FF0000"/>
              </a:solidFill>
            </a:endParaRPr>
          </a:p>
          <a:p>
            <a:pPr algn="just"/>
            <a:endParaRPr lang="el-GR" sz="2800" b="1"/>
          </a:p>
          <a:p>
            <a:pPr lvl="1" algn="just"/>
            <a:endParaRPr lang="el-GR" b="1">
              <a:solidFill>
                <a:srgbClr val="000000"/>
              </a:solidFill>
            </a:endParaRPr>
          </a:p>
          <a:p>
            <a:pPr lvl="1" algn="just"/>
            <a:endParaRPr lang="el-GR" b="1">
              <a:solidFill>
                <a:srgbClr val="000000"/>
              </a:solidFill>
            </a:endParaRPr>
          </a:p>
          <a:p>
            <a:pPr lvl="1" algn="just"/>
            <a:r>
              <a:rPr lang="el-GR" b="1">
                <a:solidFill>
                  <a:srgbClr val="000000"/>
                </a:solidFill>
              </a:rPr>
              <a:t>Ο έλεγχος γίνεται με την στατιστικό μέτρο </a:t>
            </a:r>
            <a:r>
              <a:rPr lang="en-US" b="1">
                <a:solidFill>
                  <a:srgbClr val="000000"/>
                </a:solidFill>
              </a:rPr>
              <a:t>t </a:t>
            </a:r>
          </a:p>
          <a:p>
            <a:pPr algn="just"/>
            <a:endParaRPr lang="el-GR" sz="2800" b="1"/>
          </a:p>
          <a:p>
            <a:pPr algn="just"/>
            <a:endParaRPr lang="el-GR" sz="2800" b="1"/>
          </a:p>
        </p:txBody>
      </p:sp>
      <p:graphicFrame>
        <p:nvGraphicFramePr>
          <p:cNvPr id="145412" name="Object 4"/>
          <p:cNvGraphicFramePr>
            <a:graphicFrameLocks noChangeAspect="1"/>
          </p:cNvGraphicFramePr>
          <p:nvPr/>
        </p:nvGraphicFramePr>
        <p:xfrm>
          <a:off x="0" y="1676400"/>
          <a:ext cx="4989513" cy="1143000"/>
        </p:xfrm>
        <a:graphic>
          <a:graphicData uri="http://schemas.openxmlformats.org/presentationml/2006/ole">
            <p:oleObj spid="_x0000_s145412" name="Εξίσωση" r:id="rId4" imgW="1676160" imgH="457200" progId="Equation.3">
              <p:embed/>
            </p:oleObj>
          </a:graphicData>
        </a:graphic>
      </p:graphicFrame>
      <p:graphicFrame>
        <p:nvGraphicFramePr>
          <p:cNvPr id="145413" name="Object 5"/>
          <p:cNvGraphicFramePr>
            <a:graphicFrameLocks noChangeAspect="1"/>
          </p:cNvGraphicFramePr>
          <p:nvPr/>
        </p:nvGraphicFramePr>
        <p:xfrm>
          <a:off x="5181600" y="1524000"/>
          <a:ext cx="3781425" cy="1371600"/>
        </p:xfrm>
        <a:graphic>
          <a:graphicData uri="http://schemas.openxmlformats.org/presentationml/2006/ole">
            <p:oleObj spid="_x0000_s145413" name="Εξίσωση" r:id="rId5" imgW="1384200" imgH="482400" progId="Equation.3">
              <p:embed/>
            </p:oleObj>
          </a:graphicData>
        </a:graphic>
      </p:graphicFrame>
      <p:graphicFrame>
        <p:nvGraphicFramePr>
          <p:cNvPr id="145416" name="Object 8"/>
          <p:cNvGraphicFramePr>
            <a:graphicFrameLocks noChangeAspect="1"/>
          </p:cNvGraphicFramePr>
          <p:nvPr/>
        </p:nvGraphicFramePr>
        <p:xfrm>
          <a:off x="1200150" y="3962400"/>
          <a:ext cx="4381500" cy="1498600"/>
        </p:xfrm>
        <a:graphic>
          <a:graphicData uri="http://schemas.openxmlformats.org/presentationml/2006/ole">
            <p:oleObj spid="_x0000_s145416" name="Εξίσωση" r:id="rId6" imgW="1460160" imgH="482400" progId="Equation.3">
              <p:embed/>
            </p:oleObj>
          </a:graphicData>
        </a:graphic>
      </p:graphicFrame>
      <p:graphicFrame>
        <p:nvGraphicFramePr>
          <p:cNvPr id="145417" name="Object 9"/>
          <p:cNvGraphicFramePr>
            <a:graphicFrameLocks noChangeAspect="1"/>
          </p:cNvGraphicFramePr>
          <p:nvPr/>
        </p:nvGraphicFramePr>
        <p:xfrm>
          <a:off x="609600" y="6019800"/>
          <a:ext cx="4343400" cy="838200"/>
        </p:xfrm>
        <a:graphic>
          <a:graphicData uri="http://schemas.openxmlformats.org/presentationml/2006/ole">
            <p:oleObj spid="_x0000_s145417" name="Εξίσωση" r:id="rId7" imgW="1028520" imgH="215640" progId="Equation.3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dirty="0"/>
              <a:t>Τα δεδομένα δυο ανεξάρτητων δειγμάτων που έχουν επιλεγεί από δυο πληθυσμών που κατανέμονται κανονικά ως προς την μεταβλητή Χ είναι</a:t>
            </a:r>
            <a:r>
              <a:rPr lang="en-US" dirty="0"/>
              <a:t>:</a:t>
            </a:r>
            <a:endParaRPr lang="el-GR" dirty="0"/>
          </a:p>
          <a:p>
            <a:pPr algn="just"/>
            <a:r>
              <a:rPr lang="en-US" sz="2800" b="1" dirty="0"/>
              <a:t>n</a:t>
            </a:r>
            <a:r>
              <a:rPr lang="en-US" sz="2800" b="1" baseline="-25000" dirty="0"/>
              <a:t>1</a:t>
            </a:r>
            <a:r>
              <a:rPr lang="en-US" sz="2800" b="1" dirty="0"/>
              <a:t>=</a:t>
            </a:r>
            <a:r>
              <a:rPr lang="el-GR" sz="2800" b="1" dirty="0">
                <a:solidFill>
                  <a:srgbClr val="000000"/>
                </a:solidFill>
              </a:rPr>
              <a:t>10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l-GR" sz="2800" b="1" dirty="0">
                <a:solidFill>
                  <a:srgbClr val="000000"/>
                </a:solidFill>
              </a:rPr>
              <a:t>και</a:t>
            </a:r>
            <a:r>
              <a:rPr lang="el-GR" sz="2800" b="1" dirty="0"/>
              <a:t> </a:t>
            </a:r>
            <a:r>
              <a:rPr lang="en-US" sz="2800" b="1" dirty="0"/>
              <a:t>n</a:t>
            </a:r>
            <a:r>
              <a:rPr lang="en-US" sz="2800" b="1" baseline="-25000" dirty="0"/>
              <a:t>2</a:t>
            </a:r>
            <a:r>
              <a:rPr lang="en-US" sz="2800" b="1" dirty="0"/>
              <a:t>=</a:t>
            </a:r>
            <a:r>
              <a:rPr lang="el-GR" sz="2800" b="1" dirty="0"/>
              <a:t>8</a:t>
            </a:r>
            <a:r>
              <a:rPr lang="el-GR" sz="2800" dirty="0"/>
              <a:t> </a:t>
            </a:r>
            <a:r>
              <a:rPr lang="el-GR" sz="2800" b="1" dirty="0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en-US" sz="2800" b="1" dirty="0"/>
              <a:t>S</a:t>
            </a:r>
            <a:r>
              <a:rPr lang="el-GR" sz="2800" b="1" baseline="-25000" dirty="0">
                <a:solidFill>
                  <a:srgbClr val="000000"/>
                </a:solidFill>
              </a:rPr>
              <a:t>1</a:t>
            </a:r>
            <a:r>
              <a:rPr lang="el-GR" sz="2800" b="1" baseline="30000" dirty="0">
                <a:solidFill>
                  <a:srgbClr val="000000"/>
                </a:solidFill>
              </a:rPr>
              <a:t>2</a:t>
            </a:r>
            <a:r>
              <a:rPr lang="el-GR" sz="2800" b="1" dirty="0">
                <a:solidFill>
                  <a:srgbClr val="000000"/>
                </a:solidFill>
              </a:rPr>
              <a:t>=1,7   </a:t>
            </a:r>
            <a:r>
              <a:rPr lang="en-US" sz="2800" b="1" dirty="0">
                <a:solidFill>
                  <a:srgbClr val="000000"/>
                </a:solidFill>
              </a:rPr>
              <a:t>S</a:t>
            </a:r>
            <a:r>
              <a:rPr lang="el-GR" sz="2800" b="1" baseline="-25000" dirty="0">
                <a:solidFill>
                  <a:srgbClr val="000000"/>
                </a:solidFill>
              </a:rPr>
              <a:t>2</a:t>
            </a:r>
            <a:r>
              <a:rPr lang="el-GR" sz="2800" b="1" baseline="30000" dirty="0">
                <a:solidFill>
                  <a:srgbClr val="000000"/>
                </a:solidFill>
              </a:rPr>
              <a:t>2</a:t>
            </a:r>
            <a:r>
              <a:rPr lang="el-GR" sz="2800" b="1" dirty="0">
                <a:solidFill>
                  <a:srgbClr val="000000"/>
                </a:solidFill>
              </a:rPr>
              <a:t>=2,2</a:t>
            </a:r>
          </a:p>
          <a:p>
            <a:pPr algn="just"/>
            <a:r>
              <a:rPr lang="el-GR" sz="2800" b="1" dirty="0">
                <a:solidFill>
                  <a:srgbClr val="000000"/>
                </a:solidFill>
              </a:rPr>
              <a:t>Να ελεγχθεί σε επίπεδο σημαντικότητας α=0,05 η ισότητα των μέσων των δυο πληθυσμών</a:t>
            </a:r>
          </a:p>
          <a:p>
            <a:pPr algn="just"/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=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 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  <a:endParaRPr lang="el-GR" dirty="0"/>
          </a:p>
          <a:p>
            <a:pPr algn="just"/>
            <a:endParaRPr lang="el-GR" dirty="0"/>
          </a:p>
        </p:txBody>
      </p:sp>
      <p:graphicFrame>
        <p:nvGraphicFramePr>
          <p:cNvPr id="158720" name="Object 0"/>
          <p:cNvGraphicFramePr>
            <a:graphicFrameLocks noChangeAspect="1"/>
          </p:cNvGraphicFramePr>
          <p:nvPr/>
        </p:nvGraphicFramePr>
        <p:xfrm>
          <a:off x="3352800" y="2057400"/>
          <a:ext cx="3195638" cy="457200"/>
        </p:xfrm>
        <a:graphic>
          <a:graphicData uri="http://schemas.openxmlformats.org/presentationml/2006/ole">
            <p:oleObj spid="_x0000_s158720" name="Εξίσωση" r:id="rId4" imgW="1295280" imgH="241200" progId="Equation.3">
              <p:embed/>
            </p:oleObj>
          </a:graphicData>
        </a:graphic>
      </p:graphicFrame>
      <p:graphicFrame>
        <p:nvGraphicFramePr>
          <p:cNvPr id="158721" name="Object 1"/>
          <p:cNvGraphicFramePr>
            <a:graphicFrameLocks noChangeAspect="1"/>
          </p:cNvGraphicFramePr>
          <p:nvPr/>
        </p:nvGraphicFramePr>
        <p:xfrm>
          <a:off x="185738" y="5334000"/>
          <a:ext cx="8958262" cy="1143000"/>
        </p:xfrm>
        <a:graphic>
          <a:graphicData uri="http://schemas.openxmlformats.org/presentationml/2006/ole">
            <p:oleObj spid="_x0000_s158721" name="Εξίσωση" r:id="rId5" imgW="3009600" imgH="457200" progId="Equation.3">
              <p:embed/>
            </p:oleObj>
          </a:graphicData>
        </a:graphic>
      </p:graphicFrame>
      <p:sp>
        <p:nvSpPr>
          <p:cNvPr id="147461" name="AutoShape 5"/>
          <p:cNvSpPr>
            <a:spLocks noChangeArrowheads="1"/>
          </p:cNvSpPr>
          <p:nvPr/>
        </p:nvSpPr>
        <p:spPr bwMode="auto">
          <a:xfrm>
            <a:off x="8153400" y="44958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n-US" sz="2800" b="1"/>
              <a:t>n</a:t>
            </a:r>
            <a:r>
              <a:rPr lang="en-US" sz="2800" b="1" baseline="-25000"/>
              <a:t>1</a:t>
            </a:r>
            <a:r>
              <a:rPr lang="en-US" sz="2800" b="1"/>
              <a:t>=</a:t>
            </a:r>
            <a:r>
              <a:rPr lang="el-GR" sz="2800" b="1">
                <a:solidFill>
                  <a:srgbClr val="000000"/>
                </a:solidFill>
              </a:rPr>
              <a:t>10</a:t>
            </a:r>
            <a:r>
              <a:rPr lang="en-US" sz="2800" b="1">
                <a:solidFill>
                  <a:srgbClr val="000000"/>
                </a:solidFill>
              </a:rPr>
              <a:t> </a:t>
            </a:r>
            <a:r>
              <a:rPr lang="el-GR" sz="2800" b="1">
                <a:solidFill>
                  <a:srgbClr val="000000"/>
                </a:solidFill>
              </a:rPr>
              <a:t>και</a:t>
            </a:r>
            <a:r>
              <a:rPr lang="el-GR" sz="2800" b="1"/>
              <a:t> </a:t>
            </a:r>
            <a:r>
              <a:rPr lang="en-US" sz="2800" b="1"/>
              <a:t>n</a:t>
            </a:r>
            <a:r>
              <a:rPr lang="en-US" sz="2800" b="1" baseline="-25000"/>
              <a:t>2</a:t>
            </a:r>
            <a:r>
              <a:rPr lang="en-US" sz="2800" b="1"/>
              <a:t>=</a:t>
            </a:r>
            <a:r>
              <a:rPr lang="el-GR" sz="2800" b="1"/>
              <a:t>8</a:t>
            </a:r>
            <a:r>
              <a:rPr lang="el-GR" sz="2800"/>
              <a:t> </a:t>
            </a:r>
            <a:r>
              <a:rPr lang="el-GR" sz="2800" b="1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en-US" sz="2800" b="1"/>
              <a:t>S</a:t>
            </a:r>
            <a:r>
              <a:rPr lang="el-GR" sz="2800" b="1" baseline="-25000">
                <a:solidFill>
                  <a:srgbClr val="000000"/>
                </a:solidFill>
              </a:rPr>
              <a:t>1</a:t>
            </a:r>
            <a:r>
              <a:rPr lang="el-GR" sz="2800" b="1" baseline="30000">
                <a:solidFill>
                  <a:srgbClr val="000000"/>
                </a:solidFill>
              </a:rPr>
              <a:t>2</a:t>
            </a:r>
            <a:r>
              <a:rPr lang="el-GR" sz="2800" b="1">
                <a:solidFill>
                  <a:srgbClr val="000000"/>
                </a:solidFill>
              </a:rPr>
              <a:t>=1,7   </a:t>
            </a:r>
            <a:r>
              <a:rPr lang="en-US" sz="2800" b="1">
                <a:solidFill>
                  <a:srgbClr val="000000"/>
                </a:solidFill>
              </a:rPr>
              <a:t>S</a:t>
            </a:r>
            <a:r>
              <a:rPr lang="el-GR" sz="2800" b="1" baseline="-25000">
                <a:solidFill>
                  <a:srgbClr val="000000"/>
                </a:solidFill>
              </a:rPr>
              <a:t>2</a:t>
            </a:r>
            <a:r>
              <a:rPr lang="el-GR" sz="2800" b="1" baseline="30000">
                <a:solidFill>
                  <a:srgbClr val="000000"/>
                </a:solidFill>
              </a:rPr>
              <a:t>2</a:t>
            </a:r>
            <a:r>
              <a:rPr lang="el-GR" sz="2800" b="1">
                <a:solidFill>
                  <a:srgbClr val="000000"/>
                </a:solidFill>
              </a:rPr>
              <a:t>=2,2</a:t>
            </a:r>
          </a:p>
          <a:p>
            <a:pPr algn="just"/>
            <a:r>
              <a:rPr lang="el-GR" sz="2800" b="1">
                <a:solidFill>
                  <a:srgbClr val="000000"/>
                </a:solidFill>
              </a:rPr>
              <a:t>Να ελεγχθεί σε επίπεδο σημαντικότητας α=0,05 η ισότητα των μέσων των δυο πληθυσμών</a:t>
            </a:r>
          </a:p>
          <a:p>
            <a:pPr algn="just"/>
            <a:r>
              <a:rPr lang="el-GR" b="1">
                <a:solidFill>
                  <a:srgbClr val="000000"/>
                </a:solidFill>
              </a:rPr>
              <a:t>Η</a:t>
            </a:r>
            <a:r>
              <a:rPr lang="el-GR" b="1" baseline="-25000">
                <a:solidFill>
                  <a:srgbClr val="000000"/>
                </a:solidFill>
              </a:rPr>
              <a:t>0</a:t>
            </a:r>
            <a:r>
              <a:rPr lang="en-US" b="1">
                <a:solidFill>
                  <a:srgbClr val="000000"/>
                </a:solidFill>
              </a:rPr>
              <a:t>: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>
                <a:solidFill>
                  <a:srgbClr val="000000"/>
                </a:solidFill>
              </a:rPr>
              <a:t>1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= μ</a:t>
            </a:r>
            <a:r>
              <a:rPr lang="el-GR" sz="3600" b="1" baseline="-25000">
                <a:solidFill>
                  <a:srgbClr val="000000"/>
                </a:solidFill>
              </a:rPr>
              <a:t>2 </a:t>
            </a:r>
            <a:r>
              <a:rPr lang="el-GR" sz="2800">
                <a:latin typeface="Tahoma" pitchFamily="34" charset="0"/>
              </a:rPr>
              <a:t>ή </a:t>
            </a:r>
            <a:r>
              <a:rPr lang="el-GR" sz="2800">
                <a:latin typeface="Tahoma" pitchFamily="34" charset="0"/>
                <a:cs typeface="Tahoma" pitchFamily="34" charset="0"/>
              </a:rPr>
              <a:t> 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>
                <a:solidFill>
                  <a:srgbClr val="000000"/>
                </a:solidFill>
              </a:rPr>
              <a:t>1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>
                <a:solidFill>
                  <a:srgbClr val="000000"/>
                </a:solidFill>
              </a:rPr>
              <a:t>-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μ</a:t>
            </a:r>
            <a:r>
              <a:rPr lang="el-GR" sz="3600" b="1" baseline="-25000">
                <a:solidFill>
                  <a:srgbClr val="000000"/>
                </a:solidFill>
              </a:rPr>
              <a:t>2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l-GR" sz="2800">
                <a:latin typeface="Tahoma" pitchFamily="34" charset="0"/>
              </a:rPr>
              <a:t>=0    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>
                <a:solidFill>
                  <a:srgbClr val="000000"/>
                </a:solidFill>
              </a:rPr>
              <a:t>2</a:t>
            </a:r>
            <a:endParaRPr lang="el-GR"/>
          </a:p>
          <a:p>
            <a:pPr algn="just"/>
            <a:endParaRPr lang="el-GR"/>
          </a:p>
        </p:txBody>
      </p:sp>
      <p:graphicFrame>
        <p:nvGraphicFramePr>
          <p:cNvPr id="159744" name="Object 0"/>
          <p:cNvGraphicFramePr>
            <a:graphicFrameLocks noChangeAspect="1"/>
          </p:cNvGraphicFramePr>
          <p:nvPr/>
        </p:nvGraphicFramePr>
        <p:xfrm>
          <a:off x="3124200" y="0"/>
          <a:ext cx="3195638" cy="457200"/>
        </p:xfrm>
        <a:graphic>
          <a:graphicData uri="http://schemas.openxmlformats.org/presentationml/2006/ole">
            <p:oleObj spid="_x0000_s159744" name="Εξίσωση" r:id="rId4" imgW="1295280" imgH="241200" progId="Equation.3">
              <p:embed/>
            </p:oleObj>
          </a:graphicData>
        </a:graphic>
      </p:graphicFrame>
      <p:graphicFrame>
        <p:nvGraphicFramePr>
          <p:cNvPr id="159745" name="Object 1"/>
          <p:cNvGraphicFramePr>
            <a:graphicFrameLocks noChangeAspect="1"/>
          </p:cNvGraphicFramePr>
          <p:nvPr/>
        </p:nvGraphicFramePr>
        <p:xfrm>
          <a:off x="7391400" y="2057400"/>
          <a:ext cx="1549400" cy="571500"/>
        </p:xfrm>
        <a:graphic>
          <a:graphicData uri="http://schemas.openxmlformats.org/presentationml/2006/ole">
            <p:oleObj spid="_x0000_s159745" name="Εξίσωση" r:id="rId5" imgW="520560" imgH="228600" progId="Equation.3">
              <p:embed/>
            </p:oleObj>
          </a:graphicData>
        </a:graphic>
      </p:graphicFrame>
      <p:graphicFrame>
        <p:nvGraphicFramePr>
          <p:cNvPr id="159746" name="Object 2"/>
          <p:cNvGraphicFramePr>
            <a:graphicFrameLocks noChangeAspect="1"/>
          </p:cNvGraphicFramePr>
          <p:nvPr/>
        </p:nvGraphicFramePr>
        <p:xfrm>
          <a:off x="457200" y="2667000"/>
          <a:ext cx="7424738" cy="1371600"/>
        </p:xfrm>
        <a:graphic>
          <a:graphicData uri="http://schemas.openxmlformats.org/presentationml/2006/ole">
            <p:oleObj spid="_x0000_s159746" name="Εξίσωση" r:id="rId6" imgW="2717640" imgH="482400" progId="Equation.3">
              <p:embed/>
            </p:oleObj>
          </a:graphicData>
        </a:graphic>
      </p:graphicFrame>
      <p:graphicFrame>
        <p:nvGraphicFramePr>
          <p:cNvPr id="159747" name="Object 3"/>
          <p:cNvGraphicFramePr>
            <a:graphicFrameLocks noChangeAspect="1"/>
          </p:cNvGraphicFramePr>
          <p:nvPr/>
        </p:nvGraphicFramePr>
        <p:xfrm>
          <a:off x="381000" y="4114800"/>
          <a:ext cx="7886700" cy="1498600"/>
        </p:xfrm>
        <a:graphic>
          <a:graphicData uri="http://schemas.openxmlformats.org/presentationml/2006/ole">
            <p:oleObj spid="_x0000_s159747" name="Εξίσωση" r:id="rId7" imgW="2628720" imgH="482400" progId="Equation.3">
              <p:embed/>
            </p:oleObj>
          </a:graphicData>
        </a:graphic>
      </p:graphicFrame>
      <p:graphicFrame>
        <p:nvGraphicFramePr>
          <p:cNvPr id="159748" name="Object 4"/>
          <p:cNvGraphicFramePr>
            <a:graphicFrameLocks noChangeAspect="1"/>
          </p:cNvGraphicFramePr>
          <p:nvPr/>
        </p:nvGraphicFramePr>
        <p:xfrm>
          <a:off x="228600" y="5791200"/>
          <a:ext cx="8077200" cy="838200"/>
        </p:xfrm>
        <a:graphic>
          <a:graphicData uri="http://schemas.openxmlformats.org/presentationml/2006/ole">
            <p:oleObj spid="_x0000_s159748" name="Εξίσωση" r:id="rId8" imgW="2019240" imgH="215640" progId="Equation.3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n-US" sz="2800" b="1" dirty="0"/>
              <a:t>n</a:t>
            </a:r>
            <a:r>
              <a:rPr lang="en-US" sz="2800" b="1" baseline="-25000" dirty="0"/>
              <a:t>1</a:t>
            </a:r>
            <a:r>
              <a:rPr lang="en-US" sz="2800" b="1" dirty="0"/>
              <a:t>=</a:t>
            </a:r>
            <a:r>
              <a:rPr lang="el-GR" sz="2800" b="1" dirty="0">
                <a:solidFill>
                  <a:srgbClr val="000000"/>
                </a:solidFill>
              </a:rPr>
              <a:t>10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l-GR" sz="2800" b="1" dirty="0">
                <a:solidFill>
                  <a:srgbClr val="000000"/>
                </a:solidFill>
              </a:rPr>
              <a:t>και</a:t>
            </a:r>
            <a:r>
              <a:rPr lang="el-GR" sz="2800" b="1" dirty="0"/>
              <a:t> </a:t>
            </a:r>
            <a:r>
              <a:rPr lang="en-US" sz="2800" b="1" dirty="0"/>
              <a:t>n</a:t>
            </a:r>
            <a:r>
              <a:rPr lang="en-US" sz="2800" b="1" baseline="-25000" dirty="0"/>
              <a:t>2</a:t>
            </a:r>
            <a:r>
              <a:rPr lang="en-US" sz="2800" b="1" dirty="0"/>
              <a:t>=</a:t>
            </a:r>
            <a:r>
              <a:rPr lang="el-GR" sz="2800" b="1" dirty="0"/>
              <a:t>8</a:t>
            </a:r>
            <a:r>
              <a:rPr lang="el-GR" sz="2800" dirty="0"/>
              <a:t> </a:t>
            </a:r>
            <a:r>
              <a:rPr lang="el-GR" sz="2800" b="1" dirty="0">
                <a:solidFill>
                  <a:srgbClr val="000000"/>
                </a:solidFill>
              </a:rPr>
              <a:t> </a:t>
            </a:r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r>
              <a:rPr lang="en-US" sz="2800" b="1" dirty="0"/>
              <a:t>S</a:t>
            </a:r>
            <a:r>
              <a:rPr lang="el-GR" sz="2800" b="1" baseline="-25000" dirty="0">
                <a:solidFill>
                  <a:srgbClr val="000000"/>
                </a:solidFill>
              </a:rPr>
              <a:t>1</a:t>
            </a:r>
            <a:r>
              <a:rPr lang="el-GR" sz="2800" b="1" baseline="30000" dirty="0">
                <a:solidFill>
                  <a:srgbClr val="000000"/>
                </a:solidFill>
              </a:rPr>
              <a:t>2</a:t>
            </a:r>
            <a:r>
              <a:rPr lang="el-GR" sz="2800" b="1" dirty="0">
                <a:solidFill>
                  <a:srgbClr val="000000"/>
                </a:solidFill>
              </a:rPr>
              <a:t>=1,7   </a:t>
            </a:r>
            <a:r>
              <a:rPr lang="en-US" sz="2800" b="1" dirty="0">
                <a:solidFill>
                  <a:srgbClr val="000000"/>
                </a:solidFill>
              </a:rPr>
              <a:t>S</a:t>
            </a:r>
            <a:r>
              <a:rPr lang="el-GR" sz="2800" b="1" baseline="-25000" dirty="0">
                <a:solidFill>
                  <a:srgbClr val="000000"/>
                </a:solidFill>
              </a:rPr>
              <a:t>2</a:t>
            </a:r>
            <a:r>
              <a:rPr lang="el-GR" sz="2800" b="1" baseline="30000" dirty="0">
                <a:solidFill>
                  <a:srgbClr val="000000"/>
                </a:solidFill>
              </a:rPr>
              <a:t>2</a:t>
            </a:r>
            <a:r>
              <a:rPr lang="el-GR" sz="2800" b="1" dirty="0">
                <a:solidFill>
                  <a:srgbClr val="000000"/>
                </a:solidFill>
              </a:rPr>
              <a:t>=2,2</a:t>
            </a:r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r>
              <a:rPr lang="el-GR" sz="2800" b="1" dirty="0">
                <a:solidFill>
                  <a:srgbClr val="000000"/>
                </a:solidFill>
              </a:rPr>
              <a:t>Να ελεγχθεί σε επίπεδο σημαντικότητας α=0,05 η ισότητα των μέσων των δυο πληθυσμών</a:t>
            </a:r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r>
              <a:rPr lang="el-GR" b="1" dirty="0">
                <a:solidFill>
                  <a:srgbClr val="000000"/>
                </a:solidFill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0</a:t>
            </a:r>
            <a:r>
              <a:rPr lang="en-US" b="1" dirty="0">
                <a:solidFill>
                  <a:srgbClr val="000000"/>
                </a:solidFill>
              </a:rPr>
              <a:t>: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=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l-GR" sz="2800" dirty="0">
                <a:latin typeface="Tahoma" pitchFamily="34" charset="0"/>
              </a:rPr>
              <a:t> ή 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sz="3600" b="1" baseline="-25000" dirty="0">
                <a:solidFill>
                  <a:srgbClr val="000000"/>
                </a:solidFill>
              </a:rPr>
              <a:t>1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3600" b="1" dirty="0">
                <a:solidFill>
                  <a:srgbClr val="000000"/>
                </a:solidFill>
              </a:rPr>
              <a:t>-</a:t>
            </a:r>
            <a:r>
              <a:rPr lang="el-GR" sz="3600" b="1" dirty="0">
                <a:solidFill>
                  <a:srgbClr val="000000"/>
                </a:solidFill>
                <a:cs typeface="Times New Roman" pitchFamily="18" charset="0"/>
              </a:rPr>
              <a:t> μ</a:t>
            </a:r>
            <a:r>
              <a:rPr lang="el-GR" sz="3600" b="1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el-GR" sz="2800" dirty="0">
                <a:latin typeface="Tahoma" pitchFamily="34" charset="0"/>
              </a:rPr>
              <a:t>=0 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baseline="-25000" dirty="0">
                <a:solidFill>
                  <a:srgbClr val="000000"/>
                </a:solidFill>
              </a:rPr>
              <a:t>1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dirty="0">
                <a:solidFill>
                  <a:srgbClr val="000000"/>
                </a:solidFill>
              </a:rPr>
              <a:t> </a:t>
            </a:r>
            <a:r>
              <a:rPr lang="el-GR" b="1" dirty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dirty="0">
                <a:solidFill>
                  <a:srgbClr val="000000"/>
                </a:solidFill>
              </a:rPr>
              <a:t>2</a:t>
            </a:r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endParaRPr lang="el-GR" b="1" baseline="-25000" dirty="0">
              <a:solidFill>
                <a:srgbClr val="000000"/>
              </a:solidFill>
            </a:endParaRPr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endParaRPr lang="el-GR" b="1" baseline="-25000" dirty="0">
              <a:solidFill>
                <a:srgbClr val="000000"/>
              </a:solidFill>
            </a:endParaRPr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endParaRPr lang="el-GR" b="1" baseline="-25000" dirty="0">
              <a:solidFill>
                <a:srgbClr val="000000"/>
              </a:solidFill>
            </a:endParaRPr>
          </a:p>
          <a:p>
            <a:endParaRPr lang="el-GR" dirty="0"/>
          </a:p>
          <a:p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0,05    =&gt;α/2=0,025  </a:t>
            </a:r>
            <a:r>
              <a:rPr lang="el-GR" dirty="0">
                <a:sym typeface="Wingdings" pitchFamily="2" charset="2"/>
              </a:rPr>
              <a:t></a:t>
            </a:r>
            <a:r>
              <a:rPr lang="en-US" dirty="0">
                <a:sym typeface="Wingdings" pitchFamily="2" charset="2"/>
              </a:rPr>
              <a:t>   t</a:t>
            </a:r>
            <a:r>
              <a:rPr lang="en-US" baseline="-25000" dirty="0">
                <a:sym typeface="Wingdings" pitchFamily="2" charset="2"/>
              </a:rPr>
              <a:t>n-1</a:t>
            </a:r>
            <a:r>
              <a:rPr lang="en-US" dirty="0">
                <a:sym typeface="Wingdings" pitchFamily="2" charset="2"/>
              </a:rPr>
              <a:t>=t</a:t>
            </a:r>
            <a:r>
              <a:rPr lang="en-US" baseline="-25000" dirty="0">
                <a:sym typeface="Wingdings" pitchFamily="2" charset="2"/>
              </a:rPr>
              <a:t>18-</a:t>
            </a:r>
            <a:r>
              <a:rPr lang="el-GR" baseline="-25000" dirty="0">
                <a:sym typeface="Wingdings" pitchFamily="2" charset="2"/>
              </a:rPr>
              <a:t>2</a:t>
            </a:r>
            <a:r>
              <a:rPr lang="en-US" dirty="0">
                <a:sym typeface="Wingdings" pitchFamily="2" charset="2"/>
              </a:rPr>
              <a:t>=t</a:t>
            </a:r>
            <a:r>
              <a:rPr lang="en-US" baseline="-25000" dirty="0">
                <a:sym typeface="Wingdings" pitchFamily="2" charset="2"/>
              </a:rPr>
              <a:t>1</a:t>
            </a:r>
            <a:r>
              <a:rPr lang="el-GR" baseline="-25000" dirty="0">
                <a:sym typeface="Wingdings" pitchFamily="2" charset="2"/>
              </a:rPr>
              <a:t>6</a:t>
            </a:r>
          </a:p>
          <a:p>
            <a:endParaRPr lang="el-GR" dirty="0"/>
          </a:p>
          <a:p>
            <a:pPr algn="just">
              <a:lnSpc>
                <a:spcPct val="90000"/>
              </a:lnSpc>
              <a:spcBef>
                <a:spcPct val="5000"/>
              </a:spcBef>
            </a:pPr>
            <a:endParaRPr lang="el-GR" dirty="0"/>
          </a:p>
          <a:p>
            <a:pPr algn="just"/>
            <a:endParaRPr lang="el-GR" dirty="0"/>
          </a:p>
        </p:txBody>
      </p:sp>
      <p:graphicFrame>
        <p:nvGraphicFramePr>
          <p:cNvPr id="160768" name="Object 0"/>
          <p:cNvGraphicFramePr>
            <a:graphicFrameLocks noChangeAspect="1"/>
          </p:cNvGraphicFramePr>
          <p:nvPr/>
        </p:nvGraphicFramePr>
        <p:xfrm>
          <a:off x="3124200" y="0"/>
          <a:ext cx="3505200" cy="609600"/>
        </p:xfrm>
        <a:graphic>
          <a:graphicData uri="http://schemas.openxmlformats.org/presentationml/2006/ole">
            <p:oleObj spid="_x0000_s160768" name="Εξίσωση" r:id="rId4" imgW="1295280" imgH="241200" progId="Equation.3">
              <p:embed/>
            </p:oleObj>
          </a:graphicData>
        </a:graphic>
      </p:graphicFrame>
      <p:graphicFrame>
        <p:nvGraphicFramePr>
          <p:cNvPr id="160769" name="Object 1"/>
          <p:cNvGraphicFramePr>
            <a:graphicFrameLocks noChangeAspect="1"/>
          </p:cNvGraphicFramePr>
          <p:nvPr/>
        </p:nvGraphicFramePr>
        <p:xfrm>
          <a:off x="0" y="2209800"/>
          <a:ext cx="7886700" cy="1066800"/>
        </p:xfrm>
        <a:graphic>
          <a:graphicData uri="http://schemas.openxmlformats.org/presentationml/2006/ole">
            <p:oleObj spid="_x0000_s160769" name="Εξίσωση" r:id="rId5" imgW="2628720" imgH="482400" progId="Equation.3">
              <p:embed/>
            </p:oleObj>
          </a:graphicData>
        </a:graphic>
      </p:graphicFrame>
      <p:graphicFrame>
        <p:nvGraphicFramePr>
          <p:cNvPr id="160770" name="Object 2"/>
          <p:cNvGraphicFramePr>
            <a:graphicFrameLocks noChangeAspect="1"/>
          </p:cNvGraphicFramePr>
          <p:nvPr/>
        </p:nvGraphicFramePr>
        <p:xfrm>
          <a:off x="914400" y="3276600"/>
          <a:ext cx="5334000" cy="533400"/>
        </p:xfrm>
        <a:graphic>
          <a:graphicData uri="http://schemas.openxmlformats.org/presentationml/2006/ole">
            <p:oleObj spid="_x0000_s160770" name="Εξίσωση" r:id="rId6" imgW="2019240" imgH="215640" progId="Equation.3">
              <p:embed/>
            </p:oleObj>
          </a:graphicData>
        </a:graphic>
      </p:graphicFrame>
      <p:graphicFrame>
        <p:nvGraphicFramePr>
          <p:cNvPr id="160772" name="Object 4"/>
          <p:cNvGraphicFramePr>
            <a:graphicFrameLocks noChangeAspect="1"/>
          </p:cNvGraphicFramePr>
          <p:nvPr/>
        </p:nvGraphicFramePr>
        <p:xfrm>
          <a:off x="0" y="4357694"/>
          <a:ext cx="3352800" cy="1676400"/>
        </p:xfrm>
        <a:graphic>
          <a:graphicData uri="http://schemas.openxmlformats.org/presentationml/2006/ole">
            <p:oleObj spid="_x0000_s160772" name="Εξίσωση" r:id="rId7" imgW="1434960" imgH="711000" progId="Equation.3">
              <p:embed/>
            </p:oleObj>
          </a:graphicData>
        </a:graphic>
      </p:graphicFrame>
      <p:graphicFrame>
        <p:nvGraphicFramePr>
          <p:cNvPr id="160773" name="Object 5"/>
          <p:cNvGraphicFramePr>
            <a:graphicFrameLocks noChangeAspect="1"/>
          </p:cNvGraphicFramePr>
          <p:nvPr/>
        </p:nvGraphicFramePr>
        <p:xfrm>
          <a:off x="3521075" y="4495800"/>
          <a:ext cx="5530850" cy="2255838"/>
        </p:xfrm>
        <a:graphic>
          <a:graphicData uri="http://schemas.openxmlformats.org/presentationml/2006/ole">
            <p:oleObj spid="_x0000_s160773" name="Έγγραφο" r:id="rId8" imgW="5717584" imgH="2301274" progId="Word.Document.12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l-GR" sz="3000" dirty="0" smtClean="0"/>
              <a:t>Όταν</a:t>
            </a:r>
            <a:endParaRPr lang="el-GR" sz="3000" b="1" dirty="0">
              <a:solidFill>
                <a:srgbClr val="FF0000"/>
              </a:solidFill>
            </a:endParaRPr>
          </a:p>
          <a:p>
            <a:pPr lvl="1"/>
            <a:r>
              <a:rPr lang="el-GR" dirty="0"/>
              <a:t>Τα δείγματα </a:t>
            </a:r>
            <a:r>
              <a:rPr lang="el-GR" dirty="0" smtClean="0"/>
              <a:t>προέρχονται </a:t>
            </a:r>
            <a:r>
              <a:rPr lang="el-GR" dirty="0"/>
              <a:t>από τον ίδιο πληθυσμό </a:t>
            </a:r>
          </a:p>
          <a:p>
            <a:pPr lvl="1" algn="just"/>
            <a:r>
              <a:rPr lang="el-GR" dirty="0"/>
              <a:t>Τα δείγματα </a:t>
            </a:r>
            <a:r>
              <a:rPr lang="el-GR" dirty="0" smtClean="0"/>
              <a:t>προέρχονται </a:t>
            </a:r>
            <a:r>
              <a:rPr lang="el-GR" dirty="0"/>
              <a:t>από πληθυσμούς μικρούς όμως κανονικούς και με άνισες  διακυμάνσεις. Στην περίπτωση αυτή πάλι χρησιμοποιείται το στατιστικό μέτρο </a:t>
            </a:r>
            <a:r>
              <a:rPr lang="en-US" dirty="0"/>
              <a:t>t</a:t>
            </a:r>
            <a:r>
              <a:rPr lang="el-GR" dirty="0"/>
              <a:t> όμως με βαθμούς ελευθερίας </a:t>
            </a:r>
          </a:p>
          <a:p>
            <a:pPr lvl="1" algn="just"/>
            <a:endParaRPr lang="el-GR" dirty="0"/>
          </a:p>
          <a:p>
            <a:pPr lvl="1" algn="just"/>
            <a:endParaRPr lang="el-GR" dirty="0"/>
          </a:p>
          <a:p>
            <a:pPr lvl="1" algn="just"/>
            <a:endParaRPr lang="el-GR" dirty="0"/>
          </a:p>
          <a:p>
            <a:pPr lvl="1" algn="just">
              <a:lnSpc>
                <a:spcPct val="90000"/>
              </a:lnSpc>
              <a:spcBef>
                <a:spcPct val="0"/>
              </a:spcBef>
            </a:pPr>
            <a:endParaRPr lang="el-GR" dirty="0"/>
          </a:p>
          <a:p>
            <a:pPr lvl="1" algn="just">
              <a:lnSpc>
                <a:spcPct val="90000"/>
              </a:lnSpc>
              <a:spcBef>
                <a:spcPct val="0"/>
              </a:spcBef>
            </a:pPr>
            <a:endParaRPr lang="el-GR" dirty="0"/>
          </a:p>
          <a:p>
            <a:pPr lvl="1" algn="just">
              <a:lnSpc>
                <a:spcPct val="90000"/>
              </a:lnSpc>
              <a:spcBef>
                <a:spcPct val="0"/>
              </a:spcBef>
            </a:pPr>
            <a:r>
              <a:rPr lang="el-GR" dirty="0"/>
              <a:t>Αν τα δείγματα είναι μικρά και δεν γνωρίζουμε την κατανομή τότε ο έλεγχος μπορεί να γίνει με μη παραμετρικές μεθόδους  </a:t>
            </a:r>
            <a:r>
              <a:rPr lang="el-GR" sz="2400" dirty="0"/>
              <a:t>(</a:t>
            </a:r>
            <a:r>
              <a:rPr lang="en-US" sz="2400" dirty="0"/>
              <a:t>Anderson: Statistics for business and economics) </a:t>
            </a:r>
            <a:endParaRPr lang="el-GR" sz="2400" dirty="0"/>
          </a:p>
        </p:txBody>
      </p:sp>
      <p:graphicFrame>
        <p:nvGraphicFramePr>
          <p:cNvPr id="143363" name="Object 3"/>
          <p:cNvGraphicFramePr>
            <a:graphicFrameLocks noChangeAspect="1"/>
          </p:cNvGraphicFramePr>
          <p:nvPr/>
        </p:nvGraphicFramePr>
        <p:xfrm>
          <a:off x="2260600" y="2816225"/>
          <a:ext cx="4240213" cy="2319338"/>
        </p:xfrm>
        <a:graphic>
          <a:graphicData uri="http://schemas.openxmlformats.org/presentationml/2006/ole">
            <p:oleObj spid="_x0000_s143363" name="Εξίσωση" r:id="rId4" imgW="1473120" imgH="1079280" progId="Equation.3">
              <p:embed/>
            </p:oleObj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 αποδοχή ή η απόρριψη μιας στατιστικής υποθέσεως -και ειδικά της υποθέσεως Η</a:t>
            </a:r>
            <a:r>
              <a:rPr lang="en-US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-γίνεται με μια ορισμένη πιθανότητα να διαπράξουμε σφάλμα.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Κατά τον έλεγχο μιας στατιστικής υποθέσεως είναι ενδεχόμενο να διαπράξουμε δύο βασικά σφάλματα:</a:t>
            </a:r>
            <a:endParaRPr lang="el-GR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α)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Σφάλμα Τύπου Ι.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b="1">
                <a:solidFill>
                  <a:srgbClr val="FF0000"/>
                </a:solidFill>
                <a:cs typeface="Times New Roman" pitchFamily="18" charset="0"/>
              </a:rPr>
              <a:t>Αν η ελεγχόμενη υπόθεση Η</a:t>
            </a:r>
            <a:r>
              <a:rPr lang="en-US" b="1" baseline="-25000">
                <a:solidFill>
                  <a:srgbClr val="FF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FF0000"/>
                </a:solidFill>
                <a:cs typeface="Times New Roman" pitchFamily="18" charset="0"/>
              </a:rPr>
              <a:t> είναι σωστή και το κριτήριο ελέγχου την απορρίψει σαν λανθασμένη.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 πιθανότητα διαπράξεως Σφάλματος Τύπου Ι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b="1">
                <a:solidFill>
                  <a:srgbClr val="FF0000"/>
                </a:solidFill>
                <a:cs typeface="Times New Roman" pitchFamily="18" charset="0"/>
              </a:rPr>
              <a:t>ονομάζεται Επίπεδο Σημαντικότητας και συμβολίζεται διεθνώς με το γράμμα α.</a:t>
            </a:r>
            <a:endParaRPr lang="en-US" b="1">
              <a:solidFill>
                <a:srgbClr val="FF0000"/>
              </a:solidFill>
              <a:cs typeface="Times New Roman" pitchFamily="18" charset="0"/>
            </a:endParaRP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δηλ. η πιθανότητα απορρίψεως μιας σωστής υποθέσεως Η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endParaRPr lang="el-GR" b="1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 builtIn="1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β)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Σφάλμα Τύπου II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Αν η ελεγχόμενη υπόθεση Η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είναι λανθασμένη και το κριτήριο ελέγχου την δεχθεί σαν σωστή, τότε διαπράττουμε Σφάλμα Τύπου II. </a:t>
            </a:r>
            <a:endParaRPr lang="en-US" b="1">
              <a:solidFill>
                <a:srgbClr val="000000"/>
              </a:solidFill>
              <a:cs typeface="Times New Roman" pitchFamily="18" charset="0"/>
            </a:endParaRP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Η πιθανότητα διαπράξεως Σφάλματος Τύπου II συμβολίζεται με το β.</a:t>
            </a:r>
            <a:endParaRPr lang="el-GR" b="1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just"/>
            <a:r>
              <a:rPr lang="el-GR" b="1">
                <a:solidFill>
                  <a:srgbClr val="000000"/>
                </a:solidFill>
              </a:rPr>
              <a:t>Σ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την πράξη, τα εφαρμοζόμενα κριτήρια ελέγχου πρέπει να ελαχιστοποιούν τις πιθανότητες εμφανίσεως σφαλμάτων και των δύο τύπων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>
              <a:solidFill>
                <a:srgbClr val="000000"/>
              </a:solidFill>
            </a:endParaRPr>
          </a:p>
        </p:txBody>
      </p:sp>
      <p:sp>
        <p:nvSpPr>
          <p:cNvPr id="125957" name="AutoShape 5"/>
          <p:cNvSpPr>
            <a:spLocks noChangeArrowheads="1"/>
          </p:cNvSpPr>
          <p:nvPr/>
        </p:nvSpPr>
        <p:spPr bwMode="auto">
          <a:xfrm>
            <a:off x="7162800" y="57150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 builtIn="1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spcBef>
                <a:spcPct val="15000"/>
              </a:spcBef>
            </a:pP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Συνήθως, προσπαθούμε να αποφύγουμε Σφάλμα Τύπου Ι, </a:t>
            </a:r>
            <a:endParaRPr lang="el-GR">
              <a:solidFill>
                <a:srgbClr val="000000"/>
              </a:solidFill>
            </a:endParaRPr>
          </a:p>
          <a:p>
            <a:pPr lvl="1" algn="just">
              <a:spcBef>
                <a:spcPct val="15000"/>
              </a:spcBef>
            </a:pP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δηλαδή να απορρίψουμε σωστή υπόθεση Ηο.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>
              <a:solidFill>
                <a:srgbClr val="000000"/>
              </a:solidFill>
            </a:endParaRPr>
          </a:p>
          <a:p>
            <a:pPr algn="just">
              <a:spcBef>
                <a:spcPct val="15000"/>
              </a:spcBef>
            </a:pP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Για να το επιτύχουμε, </a:t>
            </a:r>
            <a:endParaRPr lang="el-GR">
              <a:solidFill>
                <a:srgbClr val="000000"/>
              </a:solidFill>
            </a:endParaRPr>
          </a:p>
          <a:p>
            <a:pPr lvl="1" algn="just">
              <a:spcBef>
                <a:spcPct val="15000"/>
              </a:spcBef>
              <a:buFont typeface="Wingdings" pitchFamily="2" charset="2"/>
              <a:buChar char="Ø"/>
            </a:pP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προκαθορίζουμε την πιθανότητα να διαπράξουμε Σφάλμα Τύπου Ι σε ορισμένο Επίπεδο Σημαντικότητας α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>
              <a:solidFill>
                <a:srgbClr val="000000"/>
              </a:solidFill>
            </a:endParaRPr>
          </a:p>
          <a:p>
            <a:pPr lvl="2" algn="just">
              <a:spcBef>
                <a:spcPct val="15000"/>
              </a:spcBef>
            </a:pPr>
            <a:r>
              <a:rPr lang="el-GR" sz="2800" b="1">
                <a:solidFill>
                  <a:srgbClr val="000000"/>
                </a:solidFill>
                <a:cs typeface="Times New Roman" pitchFamily="18" charset="0"/>
              </a:rPr>
              <a:t>συνήθως είναι το α = 0,05 (5%) ή α =0,01 (1%).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>
              <a:solidFill>
                <a:srgbClr val="000000"/>
              </a:solidFill>
            </a:endParaRPr>
          </a:p>
          <a:p>
            <a:pPr algn="just">
              <a:spcBef>
                <a:spcPct val="15000"/>
              </a:spcBef>
            </a:pP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 π.χ. προκαθορίσουμε α =0,05 και απορρίψουμε την </a:t>
            </a:r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 baseline="-25000">
                <a:solidFill>
                  <a:srgbClr val="000000"/>
                </a:solidFill>
              </a:rPr>
              <a:t>0 </a:t>
            </a:r>
            <a:r>
              <a:rPr lang="el-GR">
                <a:solidFill>
                  <a:srgbClr val="000000"/>
                </a:solidFill>
              </a:rPr>
              <a:t>με βεβαιότητα 95%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>
              <a:solidFill>
                <a:srgbClr val="000000"/>
              </a:solidFill>
            </a:endParaRPr>
          </a:p>
          <a:p>
            <a:pPr lvl="1" algn="just">
              <a:spcBef>
                <a:spcPct val="15000"/>
              </a:spcBef>
            </a:pP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τότε σε 100 όμοιες περιπτώσεις μόνο σε 5 είναι δυνατόν να κάνουμε λάθος, </a:t>
            </a:r>
            <a:endParaRPr lang="el-GR" b="1">
              <a:solidFill>
                <a:srgbClr val="000000"/>
              </a:solidFill>
            </a:endParaRPr>
          </a:p>
          <a:p>
            <a:pPr lvl="1" algn="just">
              <a:spcBef>
                <a:spcPct val="15000"/>
              </a:spcBef>
            </a:pP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δηλαδή να είναι σωστή η υπόθεση και εμείς να την απορρίψουμε.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 builtIn="1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rgbClr val="FFFF99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Διαδικασία ελέγχου μιας Στατιστικής Υποθέσεως</a:t>
            </a:r>
            <a:r>
              <a:rPr lang="el-GR"/>
              <a:t> 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Συνήθως σ’ έναν έλεγχο υπόθεσης σαν Ηο θέτουμε την ισότητα της παραμέτρου με κάποια γνωστή τιμή και σαν εναλλακτική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την αύξηση της τιμής αν ισχυριζόμαστε ότι αυξάνει η τιμή της παραμέτρου ή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τη μείωση της τιμής αν ισχυριζόμαστε ότι ελαττώνεται η τιμή της παραμέτρου ελαττώνεται</a:t>
            </a:r>
            <a:r>
              <a:rPr lang="el-GR" sz="2800">
                <a:latin typeface="Tahoma" pitchFamily="34" charset="0"/>
              </a:rPr>
              <a:t> </a:t>
            </a:r>
            <a:r>
              <a:rPr lang="el-GR" sz="2800">
                <a:latin typeface="Tahoma" pitchFamily="34" charset="0"/>
                <a:cs typeface="Tahoma" pitchFamily="34" charset="0"/>
              </a:rPr>
              <a:t>ή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απλώς την διαφοροποίηση της τιμής αν ισχυριζόμαστε ότι η τιμή της παραμέτρου άλλαξε.</a:t>
            </a:r>
          </a:p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 builtIn="1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rgbClr val="FFFF99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Διαδικασία ελέγχου μιας Στατιστικής Υποθέσεως</a:t>
            </a:r>
            <a:r>
              <a:rPr lang="el-GR"/>
              <a:t> 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Έστω ότι θέλουμε να ελέγξουμε την υπόθεση ότι ο μέσος μ ενός πληθυσμού </a:t>
            </a:r>
            <a:r>
              <a:rPr lang="el-GR" sz="2800">
                <a:latin typeface="Tahoma" pitchFamily="34" charset="0"/>
              </a:rPr>
              <a:t>είναι ίσος με </a:t>
            </a:r>
            <a:r>
              <a:rPr lang="el-GR" sz="2800">
                <a:latin typeface="Tahoma" pitchFamily="34" charset="0"/>
                <a:cs typeface="Tahoma" pitchFamily="34" charset="0"/>
              </a:rPr>
              <a:t>μ</a:t>
            </a:r>
            <a:r>
              <a:rPr lang="el-GR" sz="2800" baseline="-25000">
                <a:latin typeface="Tahoma" pitchFamily="34" charset="0"/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.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</a:rPr>
              <a:t>Π</a:t>
            </a:r>
            <a:r>
              <a:rPr lang="el-GR" sz="2800">
                <a:latin typeface="Tahoma" pitchFamily="34" charset="0"/>
                <a:cs typeface="Tahoma" pitchFamily="34" charset="0"/>
              </a:rPr>
              <a:t>αίρνουμε τυχαίο δείγμα </a:t>
            </a:r>
            <a:r>
              <a:rPr lang="en-US" sz="2800">
                <a:latin typeface="Tahoma" pitchFamily="34" charset="0"/>
              </a:rPr>
              <a:t>n</a:t>
            </a:r>
            <a:r>
              <a:rPr lang="el-GR" sz="2800">
                <a:latin typeface="Tahoma" pitchFamily="34" charset="0"/>
                <a:cs typeface="Tahoma" pitchFamily="34" charset="0"/>
              </a:rPr>
              <a:t> μονάδων και υπολογίζουμε το μέσο (</a:t>
            </a:r>
            <a:r>
              <a:rPr lang="en-US" sz="2800">
                <a:latin typeface="Tahoma" pitchFamily="34" charset="0"/>
                <a:cs typeface="Tahoma" pitchFamily="34" charset="0"/>
              </a:rPr>
              <a:t>   </a:t>
            </a:r>
            <a:r>
              <a:rPr lang="el-GR" sz="2800">
                <a:latin typeface="Tahoma" pitchFamily="34" charset="0"/>
                <a:cs typeface="Tahoma" pitchFamily="34" charset="0"/>
              </a:rPr>
              <a:t>) του δείγματος</a:t>
            </a:r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sz="2800">
              <a:solidFill>
                <a:srgbClr val="000000"/>
              </a:solidFill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Η διαδικασία για τον έλεγχο μιας στατιστικής υποθέσεως ακολουθεί τα εξής στάδια:</a:t>
            </a: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1)	Θέτουμε τ</a:t>
            </a:r>
            <a:r>
              <a:rPr lang="el-GR" sz="2800">
                <a:latin typeface="Tahoma" pitchFamily="34" charset="0"/>
              </a:rPr>
              <a:t>ις</a:t>
            </a:r>
            <a:r>
              <a:rPr lang="el-GR" sz="2800">
                <a:latin typeface="Tahoma" pitchFamily="34" charset="0"/>
                <a:cs typeface="Tahoma" pitchFamily="34" charset="0"/>
              </a:rPr>
              <a:t> υποθέσεις  Η0 και </a:t>
            </a:r>
            <a:r>
              <a:rPr lang="el-GR" sz="2800">
                <a:latin typeface="Tahoma" pitchFamily="34" charset="0"/>
              </a:rPr>
              <a:t>Η</a:t>
            </a:r>
            <a:r>
              <a:rPr lang="el-GR" sz="2800" baseline="-25000">
                <a:latin typeface="Tahoma" pitchFamily="34" charset="0"/>
              </a:rPr>
              <a:t>1</a:t>
            </a:r>
            <a:r>
              <a:rPr lang="el-GR" sz="2800">
                <a:latin typeface="Tahoma" pitchFamily="34" charset="0"/>
                <a:cs typeface="Tahoma" pitchFamily="34" charset="0"/>
              </a:rPr>
              <a:t>:</a:t>
            </a:r>
          </a:p>
          <a:p>
            <a:pPr algn="just"/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sz="3600" b="1" baseline="-25000">
                <a:solidFill>
                  <a:srgbClr val="000000"/>
                </a:solidFill>
              </a:rPr>
              <a:t>0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:μ = μ</a:t>
            </a:r>
            <a:r>
              <a:rPr lang="el-GR" sz="3600" b="1" baseline="-25000">
                <a:solidFill>
                  <a:srgbClr val="000000"/>
                </a:solidFill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,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>
                <a:solidFill>
                  <a:srgbClr val="000000"/>
                </a:solidFill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 </a:t>
            </a:r>
            <a:endParaRPr lang="el-GR" sz="2800">
              <a:latin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καθορίζουμε το επίπεδο σημαντικότητας α = 0,01 ή α=0,05 ή α = 0,10.</a:t>
            </a:r>
            <a:endParaRPr lang="en-US" sz="2400" b="1">
              <a:latin typeface="Tahoma" pitchFamily="34" charset="0"/>
              <a:cs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δίπλευρο κριτήριο ελέγχου</a:t>
            </a:r>
          </a:p>
        </p:txBody>
      </p:sp>
      <p:graphicFrame>
        <p:nvGraphicFramePr>
          <p:cNvPr id="129028" name="Object 4"/>
          <p:cNvGraphicFramePr>
            <a:graphicFrameLocks noChangeAspect="1"/>
          </p:cNvGraphicFramePr>
          <p:nvPr/>
        </p:nvGraphicFramePr>
        <p:xfrm>
          <a:off x="1905000" y="2743200"/>
          <a:ext cx="361950" cy="457200"/>
        </p:xfrm>
        <a:graphic>
          <a:graphicData uri="http://schemas.openxmlformats.org/presentationml/2006/ole">
            <p:oleObj spid="_x0000_s129028" name="Εξίσωση" r:id="rId4" imgW="126720" imgH="203040" progId="Equation.3">
              <p:embed/>
            </p:oleObj>
          </a:graphicData>
        </a:graphic>
      </p:graphicFrame>
      <p:sp>
        <p:nvSpPr>
          <p:cNvPr id="129029" name="AutoShape 5"/>
          <p:cNvSpPr>
            <a:spLocks noChangeArrowheads="1"/>
          </p:cNvSpPr>
          <p:nvPr/>
        </p:nvSpPr>
        <p:spPr bwMode="auto">
          <a:xfrm>
            <a:off x="71628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2)	Εφαρμόζουμε το κατάλληλο στατιστικό κριτήριο ελέγχου, από το οποίο προκύπτει μια συγκεκριμένη τιμή.  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Αν το</a:t>
            </a:r>
            <a:r>
              <a:rPr lang="el-GR" sz="2800">
                <a:latin typeface="Tahoma" pitchFamily="34" charset="0"/>
              </a:rPr>
              <a:t> </a:t>
            </a:r>
            <a:r>
              <a:rPr lang="el-GR" sz="2800">
                <a:latin typeface="Tahoma" pitchFamily="34" charset="0"/>
                <a:cs typeface="Tahoma" pitchFamily="34" charset="0"/>
              </a:rPr>
              <a:t>δείγμα είναι πολυπληθές (</a:t>
            </a:r>
            <a:r>
              <a:rPr lang="en-US" sz="2800">
                <a:latin typeface="Tahoma" pitchFamily="34" charset="0"/>
                <a:cs typeface="Tahoma" pitchFamily="34" charset="0"/>
              </a:rPr>
              <a:t>n </a:t>
            </a:r>
            <a:r>
              <a:rPr lang="en-US" sz="2800" u="sng">
                <a:latin typeface="Tahoma" pitchFamily="34" charset="0"/>
                <a:cs typeface="Tahoma" pitchFamily="34" charset="0"/>
              </a:rPr>
              <a:t>&gt;</a:t>
            </a:r>
            <a:r>
              <a:rPr lang="el-GR" sz="2800">
                <a:latin typeface="Tahoma" pitchFamily="34" charset="0"/>
                <a:cs typeface="Tahoma" pitchFamily="34" charset="0"/>
              </a:rPr>
              <a:t> 30), τότε χρησιμοποιούμε το εξής κριτήριο: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Με βάση το επίπεδο σημαντικότητας βρίσκουμε τις κριτικές τιμές της τυποποιημένης μεταβλητής Ζ πάνω στην Τυποποιημένη Κανονική Καμπύλη 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και καθορίζουμε τις περιοχές αποδοχής και απορρίψεως της υποθέσεως Η</a:t>
            </a:r>
            <a:r>
              <a:rPr lang="el-GR" sz="2400" b="1" baseline="-25000">
                <a:latin typeface="Tahoma" pitchFamily="34" charset="0"/>
                <a:cs typeface="Tahoma" pitchFamily="34" charset="0"/>
              </a:rPr>
              <a:t>0</a:t>
            </a:r>
            <a:r>
              <a:rPr lang="el-GR" sz="2400" b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endParaRPr lang="el-GR" sz="2400" b="1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30054" name="Object 6"/>
          <p:cNvGraphicFramePr>
            <a:graphicFrameLocks noChangeAspect="1"/>
          </p:cNvGraphicFramePr>
          <p:nvPr/>
        </p:nvGraphicFramePr>
        <p:xfrm>
          <a:off x="2286000" y="2362200"/>
          <a:ext cx="2743200" cy="1600200"/>
        </p:xfrm>
        <a:graphic>
          <a:graphicData uri="http://schemas.openxmlformats.org/presentationml/2006/ole">
            <p:oleObj spid="_x0000_s130054" name="Εξίσωση" r:id="rId4" imgW="672840" imgH="507960" progId="Equation.3">
              <p:embed/>
            </p:oleObj>
          </a:graphicData>
        </a:graphic>
      </p:graphicFrame>
      <p:graphicFrame>
        <p:nvGraphicFramePr>
          <p:cNvPr id="130055" name="Object 7"/>
          <p:cNvGraphicFramePr>
            <a:graphicFrameLocks noChangeAspect="1"/>
          </p:cNvGraphicFramePr>
          <p:nvPr/>
        </p:nvGraphicFramePr>
        <p:xfrm>
          <a:off x="6096000" y="2209800"/>
          <a:ext cx="2286000" cy="1604963"/>
        </p:xfrm>
        <a:graphic>
          <a:graphicData uri="http://schemas.openxmlformats.org/presentationml/2006/ole">
            <p:oleObj spid="_x0000_s130055" name="Εξίσωση" r:id="rId5" imgW="596880" imgH="419040" progId="Equation.3">
              <p:embed/>
            </p:oleObj>
          </a:graphicData>
        </a:graphic>
      </p:graphicFrame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75438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 builtIn="1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/>
          </p:nvPr>
        </p:nvSpPr>
        <p:spPr>
          <a:xfrm>
            <a:off x="0" y="3124200"/>
            <a:ext cx="9144000" cy="3733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Συγκρίνουμε την τιμή της Ζ που βρέθηκε από το κριτήριο ελέγχου με τις κριτικές τιμές 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 η τιμή Ζ του κριτηρίου ικανοποιεί τις ανισότητες: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Z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&lt; </a:t>
            </a:r>
            <a:r>
              <a:rPr lang="el-GR">
                <a:solidFill>
                  <a:srgbClr val="000000"/>
                </a:solidFill>
              </a:rPr>
              <a:t>-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ή  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Z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&gt; 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τότε απορρίπτουμε την υπόθεση Η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</p:txBody>
      </p:sp>
      <p:pic>
        <p:nvPicPr>
          <p:cNvPr id="132099" name="Picture 3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3124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  <p:sndAc>
      <p:stSnd>
        <p:snd r:embed="rId2" name="camera.wav" builtIn="1"/>
      </p:stSnd>
    </p:sndAc>
  </p:transition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2550</TotalTime>
  <Words>1331</Words>
  <Application>Microsoft PowerPoint</Application>
  <PresentationFormat>Προβολή στην οθόνη (4:3)</PresentationFormat>
  <Paragraphs>212</Paragraphs>
  <Slides>26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3</vt:i4>
      </vt:variant>
      <vt:variant>
        <vt:lpstr>Τίτλοι διαφανειών</vt:lpstr>
      </vt:variant>
      <vt:variant>
        <vt:i4>26</vt:i4>
      </vt:variant>
    </vt:vector>
  </HeadingPairs>
  <TitlesOfParts>
    <vt:vector size="37" baseType="lpstr">
      <vt:lpstr>Times New Roman</vt:lpstr>
      <vt:lpstr>Bookman Old Style</vt:lpstr>
      <vt:lpstr>Tahoma</vt:lpstr>
      <vt:lpstr>Courier New</vt:lpstr>
      <vt:lpstr>Wingdings</vt:lpstr>
      <vt:lpstr>Arial Unicode MS</vt:lpstr>
      <vt:lpstr>Symbol</vt:lpstr>
      <vt:lpstr>Προεπιλεγμένη σχεδίαση</vt:lpstr>
      <vt:lpstr>Microsoft Equation 3.0</vt:lpstr>
      <vt:lpstr>Worksheet</vt:lpstr>
      <vt:lpstr>Έγγραφο του Microsoft Office Word</vt:lpstr>
      <vt:lpstr>ΕΛΕΓΧΟΙ ΣΤΑΤΙΣΤΙΚΩΝ ΥΠΟΘΕΣΕΩΝ </vt:lpstr>
      <vt:lpstr>ΕΛΕΓΧΟΙ ΣΤΑΤΙΣΤΙΚΩΝ ΥΠΟΘΕΣΕΩΝ </vt:lpstr>
      <vt:lpstr>Διαφάνεια 3</vt:lpstr>
      <vt:lpstr>Διαφάνεια 4</vt:lpstr>
      <vt:lpstr>Διαφάνεια 5</vt:lpstr>
      <vt:lpstr>Διαδικασία ελέγχου μιας Στατιστικής Υποθέσεως </vt:lpstr>
      <vt:lpstr>Διαδικασία ελέγχου μιας Στατιστικής Υποθέσεως </vt:lpstr>
      <vt:lpstr>Διαφάνεια 8</vt:lpstr>
      <vt:lpstr>Διαφάνεια 9</vt:lpstr>
      <vt:lpstr>Διαφάνεια 10</vt:lpstr>
      <vt:lpstr>Διαφάνεια 11</vt:lpstr>
      <vt:lpstr>Έλεγχος της διαφοράς δυο μέσων </vt:lpstr>
      <vt:lpstr>Έλεγχος της διαφοράς δυο μέσων </vt:lpstr>
      <vt:lpstr>Διαφάνεια 14</vt:lpstr>
      <vt:lpstr>Διαφάνεια 15</vt:lpstr>
      <vt:lpstr>Διαφάνεια 16</vt:lpstr>
      <vt:lpstr>Έλεγχος της διαφοράς δυο μέσων </vt:lpstr>
      <vt:lpstr>Διαφάνεια 18</vt:lpstr>
      <vt:lpstr>Διαφάνεια 19</vt:lpstr>
      <vt:lpstr>Έλεγχος της διαφοράς δυο μέσων </vt:lpstr>
      <vt:lpstr>Σημείωση</vt:lpstr>
      <vt:lpstr>Διαφάνεια 22</vt:lpstr>
      <vt:lpstr>Διαφάνεια 23</vt:lpstr>
      <vt:lpstr>Διαφάνεια 24</vt:lpstr>
      <vt:lpstr>Διαφάνεια 25</vt:lpstr>
      <vt:lpstr>Διαφάνεια 26</vt:lpstr>
    </vt:vector>
  </TitlesOfParts>
  <Company>sn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ΝΙΚΟΣ</dc:creator>
  <cp:lastModifiedBy>ΝΙΚΟΣ 1</cp:lastModifiedBy>
  <cp:revision>195</cp:revision>
  <dcterms:created xsi:type="dcterms:W3CDTF">2002-09-05T15:59:15Z</dcterms:created>
  <dcterms:modified xsi:type="dcterms:W3CDTF">2014-03-15T15:08:03Z</dcterms:modified>
</cp:coreProperties>
</file>