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D880-0D59-485D-9603-CAD2385A711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A96FB79B-DACE-4785-87F9-E5241136D35E}">
      <dgm:prSet phldrT="[Κείμενο]" custT="1"/>
      <dgm:spPr/>
      <dgm:t>
        <a:bodyPr/>
        <a:lstStyle/>
        <a:p>
          <a:endParaRPr lang="el-GR" altLang="el-GR" sz="2800" b="1" dirty="0" smtClean="0"/>
        </a:p>
        <a:p>
          <a:endParaRPr lang="el-GR" altLang="el-GR" sz="2800" b="1" dirty="0" smtClean="0">
            <a:solidFill>
              <a:srgbClr val="FF0000"/>
            </a:solidFill>
          </a:endParaRPr>
        </a:p>
        <a:p>
          <a:r>
            <a:rPr lang="en-US" altLang="el-GR" sz="2800" b="1" dirty="0" smtClean="0">
              <a:solidFill>
                <a:srgbClr val="FF0000"/>
              </a:solidFill>
            </a:rPr>
            <a:t>TIC :</a:t>
          </a:r>
          <a:r>
            <a:rPr lang="en-US" altLang="el-GR" sz="2800" dirty="0" smtClean="0"/>
            <a:t> </a:t>
          </a:r>
          <a:r>
            <a:rPr lang="el-GR" altLang="el-GR" sz="2800" dirty="0" smtClean="0">
              <a:solidFill>
                <a:srgbClr val="7030A0"/>
              </a:solidFill>
            </a:rPr>
            <a:t>ΣΥΝΟΛΙΚΟ ΚΟΣΤΟΣ ΑΠΟΘΕΜΑΤΩΝ</a:t>
          </a:r>
        </a:p>
        <a:p>
          <a:r>
            <a:rPr lang="en-US" altLang="el-GR" sz="2800" b="1" dirty="0" smtClean="0">
              <a:solidFill>
                <a:srgbClr val="FF0000"/>
              </a:solidFill>
            </a:rPr>
            <a:t>TIC = TCC + TOC</a:t>
          </a:r>
          <a:r>
            <a:rPr lang="el-GR" altLang="el-GR" sz="2800" dirty="0" smtClean="0">
              <a:solidFill>
                <a:srgbClr val="7030A0"/>
              </a:solidFill>
            </a:rPr>
            <a:t> </a:t>
          </a:r>
        </a:p>
        <a:p>
          <a:endParaRPr lang="el-GR" sz="2800" dirty="0"/>
        </a:p>
      </dgm:t>
    </dgm:pt>
    <dgm:pt modelId="{4CB72A8C-9707-45D5-A5CC-9FC71440169E}" type="parTrans" cxnId="{D6EAC6DB-6B74-4744-8D7C-CFCDBA463FC9}">
      <dgm:prSet/>
      <dgm:spPr/>
      <dgm:t>
        <a:bodyPr/>
        <a:lstStyle/>
        <a:p>
          <a:endParaRPr lang="el-GR"/>
        </a:p>
      </dgm:t>
    </dgm:pt>
    <dgm:pt modelId="{42461C62-371C-45A9-AAF4-360E91F16DF2}" type="sibTrans" cxnId="{D6EAC6DB-6B74-4744-8D7C-CFCDBA463FC9}">
      <dgm:prSet/>
      <dgm:spPr>
        <a:solidFill>
          <a:srgbClr val="663300"/>
        </a:solidFill>
      </dgm:spPr>
      <dgm:t>
        <a:bodyPr/>
        <a:lstStyle/>
        <a:p>
          <a:endParaRPr lang="el-GR" dirty="0"/>
        </a:p>
      </dgm:t>
    </dgm:pt>
    <dgm:pt modelId="{28F02061-91B7-4511-A418-1162AE5191A3}">
      <dgm:prSet phldrT="[Κείμενο]" custT="1"/>
      <dgm:spPr/>
      <dgm:t>
        <a:bodyPr/>
        <a:lstStyle/>
        <a:p>
          <a:r>
            <a:rPr lang="en-US" altLang="el-GR" sz="2000" b="1" dirty="0" smtClean="0">
              <a:solidFill>
                <a:srgbClr val="CC3300"/>
              </a:solidFill>
            </a:rPr>
            <a:t>TOC:</a:t>
          </a:r>
          <a:r>
            <a:rPr lang="en-US" altLang="el-GR" sz="2000" dirty="0" smtClean="0"/>
            <a:t> </a:t>
          </a:r>
          <a:r>
            <a:rPr lang="el-GR" altLang="el-GR" sz="2400" b="1" dirty="0" smtClean="0">
              <a:solidFill>
                <a:schemeClr val="tx1"/>
              </a:solidFill>
            </a:rPr>
            <a:t>Συνολικό Κόστος Παραγγελίας Αποθεμάτων</a:t>
          </a:r>
        </a:p>
        <a:p>
          <a:r>
            <a:rPr lang="en-US" altLang="el-GR" sz="2000" b="1" dirty="0" smtClean="0">
              <a:solidFill>
                <a:srgbClr val="CC3300"/>
              </a:solidFill>
            </a:rPr>
            <a:t>TOC = (D/Or) * Sc</a:t>
          </a:r>
          <a:endParaRPr lang="el-GR" sz="2000" dirty="0"/>
        </a:p>
      </dgm:t>
    </dgm:pt>
    <dgm:pt modelId="{3328400B-13C5-4CA1-AFCC-5DEF6831F17C}" type="parTrans" cxnId="{A68A7E84-EB95-422E-99D3-EA626298654A}">
      <dgm:prSet/>
      <dgm:spPr/>
      <dgm:t>
        <a:bodyPr/>
        <a:lstStyle/>
        <a:p>
          <a:endParaRPr lang="el-GR"/>
        </a:p>
      </dgm:t>
    </dgm:pt>
    <dgm:pt modelId="{4CDF257B-6D64-4CF5-AAD9-6B1931151ABA}" type="sibTrans" cxnId="{A68A7E84-EB95-422E-99D3-EA626298654A}">
      <dgm:prSet/>
      <dgm:spPr>
        <a:solidFill>
          <a:srgbClr val="FF9900"/>
        </a:solidFill>
      </dgm:spPr>
      <dgm:t>
        <a:bodyPr/>
        <a:lstStyle/>
        <a:p>
          <a:endParaRPr lang="el-GR" dirty="0"/>
        </a:p>
      </dgm:t>
    </dgm:pt>
    <dgm:pt modelId="{BBFE134C-F1CF-4A4F-83AF-CB0895F1E07E}">
      <dgm:prSet phldrT="[Κείμενο]"/>
      <dgm:spPr/>
      <dgm:t>
        <a:bodyPr/>
        <a:lstStyle/>
        <a:p>
          <a:pPr algn="just"/>
          <a:r>
            <a:rPr lang="en-US" altLang="el-GR" b="1" dirty="0" smtClean="0">
              <a:solidFill>
                <a:srgbClr val="CC3399"/>
              </a:solidFill>
            </a:rPr>
            <a:t>Q:</a:t>
          </a:r>
          <a:r>
            <a:rPr lang="en-US" altLang="el-GR" b="1" dirty="0" smtClean="0">
              <a:solidFill>
                <a:schemeClr val="tx1"/>
              </a:solidFill>
            </a:rPr>
            <a:t> </a:t>
          </a:r>
          <a:r>
            <a:rPr lang="el-GR" altLang="el-GR" b="1" dirty="0" smtClean="0">
              <a:solidFill>
                <a:schemeClr val="tx1"/>
              </a:solidFill>
            </a:rPr>
            <a:t>Ποσότητα Αποθέματος (Μενόντων = Αγορές Αρχής +Τέλους - Πωλήσεις).</a:t>
          </a:r>
        </a:p>
        <a:p>
          <a:pPr algn="just"/>
          <a:r>
            <a:rPr lang="en-US" altLang="el-GR" b="1" dirty="0" smtClean="0">
              <a:solidFill>
                <a:srgbClr val="7030A0"/>
              </a:solidFill>
            </a:rPr>
            <a:t>Q</a:t>
          </a:r>
          <a:r>
            <a:rPr lang="el-GR" altLang="el-GR" b="1" dirty="0" smtClean="0">
              <a:solidFill>
                <a:srgbClr val="7030A0"/>
              </a:solidFill>
            </a:rPr>
            <a:t>/2</a:t>
          </a:r>
          <a:r>
            <a:rPr lang="en-US" altLang="el-GR" b="1" dirty="0" smtClean="0">
              <a:solidFill>
                <a:srgbClr val="7030A0"/>
              </a:solidFill>
            </a:rPr>
            <a:t>: </a:t>
          </a:r>
          <a:r>
            <a:rPr lang="el-GR" altLang="el-GR" b="1" dirty="0" smtClean="0">
              <a:solidFill>
                <a:schemeClr val="tx1"/>
              </a:solidFill>
            </a:rPr>
            <a:t>Μέσο Ύψος Αποθεμάτων.</a:t>
          </a:r>
        </a:p>
        <a:p>
          <a:pPr algn="just"/>
          <a:r>
            <a:rPr lang="en-US" altLang="el-GR" b="1" dirty="0" smtClean="0">
              <a:solidFill>
                <a:srgbClr val="FF0000"/>
              </a:solidFill>
            </a:rPr>
            <a:t>C:</a:t>
          </a:r>
          <a:r>
            <a:rPr lang="en-US" altLang="el-GR" b="1" dirty="0" smtClean="0">
              <a:solidFill>
                <a:schemeClr val="tx1"/>
              </a:solidFill>
            </a:rPr>
            <a:t> </a:t>
          </a:r>
          <a:r>
            <a:rPr lang="el-GR" altLang="el-GR" b="1" dirty="0" smtClean="0">
              <a:solidFill>
                <a:schemeClr val="tx1"/>
              </a:solidFill>
            </a:rPr>
            <a:t>Κόστος Διατήρησης ανά Μονάδα Αποθέματος.</a:t>
          </a:r>
        </a:p>
        <a:p>
          <a:pPr algn="just"/>
          <a:r>
            <a:rPr lang="en-US" altLang="el-GR" b="1" dirty="0" smtClean="0">
              <a:solidFill>
                <a:srgbClr val="0000FF"/>
              </a:solidFill>
            </a:rPr>
            <a:t>D:</a:t>
          </a:r>
          <a:r>
            <a:rPr lang="en-US" altLang="el-GR" b="1" dirty="0" smtClean="0">
              <a:solidFill>
                <a:schemeClr val="tx1"/>
              </a:solidFill>
            </a:rPr>
            <a:t> </a:t>
          </a:r>
          <a:r>
            <a:rPr lang="el-GR" altLang="el-GR" b="1" dirty="0" smtClean="0">
              <a:solidFill>
                <a:schemeClr val="tx1"/>
              </a:solidFill>
            </a:rPr>
            <a:t>Συνολική Ζήτηση Αποθέματος σε Μονάδες κατά την Εξεταζόμενη Περίοδο.</a:t>
          </a:r>
        </a:p>
        <a:p>
          <a:pPr algn="just"/>
          <a:r>
            <a:rPr lang="en-US" altLang="el-GR" b="1" dirty="0" smtClean="0">
              <a:solidFill>
                <a:srgbClr val="FF9900"/>
              </a:solidFill>
            </a:rPr>
            <a:t>Or:</a:t>
          </a:r>
          <a:r>
            <a:rPr lang="en-US" altLang="el-GR" b="1" dirty="0" smtClean="0">
              <a:solidFill>
                <a:schemeClr val="tx1"/>
              </a:solidFill>
            </a:rPr>
            <a:t> </a:t>
          </a:r>
          <a:r>
            <a:rPr lang="el-GR" altLang="el-GR" b="1" dirty="0" smtClean="0">
              <a:solidFill>
                <a:schemeClr val="tx1"/>
              </a:solidFill>
            </a:rPr>
            <a:t>Αριθμός Παραγγελιών.</a:t>
          </a:r>
        </a:p>
        <a:p>
          <a:pPr algn="just"/>
          <a:r>
            <a:rPr lang="en-US" altLang="el-GR" b="1" dirty="0" smtClean="0">
              <a:solidFill>
                <a:srgbClr val="C00000"/>
              </a:solidFill>
            </a:rPr>
            <a:t>Sc:</a:t>
          </a:r>
          <a:r>
            <a:rPr lang="en-US" altLang="el-GR" b="1" dirty="0" smtClean="0">
              <a:solidFill>
                <a:schemeClr val="tx1"/>
              </a:solidFill>
            </a:rPr>
            <a:t> </a:t>
          </a:r>
          <a:r>
            <a:rPr lang="el-GR" altLang="el-GR" b="1" dirty="0" smtClean="0">
              <a:solidFill>
                <a:schemeClr val="tx1"/>
              </a:solidFill>
            </a:rPr>
            <a:t>Σταθερό Κόστος ανά Παραγγελία.</a:t>
          </a:r>
        </a:p>
        <a:p>
          <a:pPr algn="ctr"/>
          <a:endParaRPr lang="el-GR" dirty="0"/>
        </a:p>
      </dgm:t>
    </dgm:pt>
    <dgm:pt modelId="{63831137-B9B9-4C31-90E4-4897A9F20079}" type="parTrans" cxnId="{9197751F-C2B3-4097-BD35-12290A50DD2E}">
      <dgm:prSet/>
      <dgm:spPr/>
      <dgm:t>
        <a:bodyPr/>
        <a:lstStyle/>
        <a:p>
          <a:endParaRPr lang="el-GR"/>
        </a:p>
      </dgm:t>
    </dgm:pt>
    <dgm:pt modelId="{078860C1-6EA9-40F5-9296-015D4798DAFD}" type="sibTrans" cxnId="{9197751F-C2B3-4097-BD35-12290A50DD2E}">
      <dgm:prSet/>
      <dgm:spPr>
        <a:solidFill>
          <a:srgbClr val="006600"/>
        </a:solidFill>
      </dgm:spPr>
      <dgm:t>
        <a:bodyPr/>
        <a:lstStyle/>
        <a:p>
          <a:endParaRPr lang="el-GR" dirty="0"/>
        </a:p>
      </dgm:t>
    </dgm:pt>
    <dgm:pt modelId="{0B17CC48-1764-49B0-BFD5-991B971BD26A}">
      <dgm:prSet custT="1"/>
      <dgm:spPr/>
      <dgm:t>
        <a:bodyPr/>
        <a:lstStyle/>
        <a:p>
          <a:r>
            <a:rPr lang="el-GR" altLang="el-GR" sz="2400" b="1" dirty="0" smtClean="0">
              <a:solidFill>
                <a:srgbClr val="0000FF"/>
              </a:solidFill>
            </a:rPr>
            <a:t>Τ</a:t>
          </a:r>
          <a:r>
            <a:rPr lang="en-US" altLang="el-GR" sz="2400" b="1" dirty="0" smtClean="0">
              <a:solidFill>
                <a:srgbClr val="0000FF"/>
              </a:solidFill>
            </a:rPr>
            <a:t>CC</a:t>
          </a:r>
          <a:r>
            <a:rPr lang="el-GR" altLang="el-GR" sz="2400" b="1" dirty="0" smtClean="0">
              <a:solidFill>
                <a:srgbClr val="0000FF"/>
              </a:solidFill>
            </a:rPr>
            <a:t>: </a:t>
          </a:r>
          <a:r>
            <a:rPr lang="el-GR" altLang="el-GR" sz="2400" b="1" dirty="0" smtClean="0">
              <a:solidFill>
                <a:schemeClr val="tx1"/>
              </a:solidFill>
            </a:rPr>
            <a:t>Συνολικό Κόστος Διατήρησης Αποθεμάτων</a:t>
          </a:r>
        </a:p>
        <a:p>
          <a:r>
            <a:rPr lang="el-GR" altLang="el-GR" sz="2400" b="1" dirty="0" smtClean="0">
              <a:solidFill>
                <a:srgbClr val="0000FF"/>
              </a:solidFill>
            </a:rPr>
            <a:t>Τ</a:t>
          </a:r>
          <a:r>
            <a:rPr lang="en-US" altLang="el-GR" sz="2400" b="1" dirty="0" smtClean="0">
              <a:solidFill>
                <a:srgbClr val="0000FF"/>
              </a:solidFill>
            </a:rPr>
            <a:t>CC = (Q/2) * C</a:t>
          </a:r>
          <a:r>
            <a:rPr lang="en-US" altLang="el-GR" sz="2400" dirty="0" smtClean="0">
              <a:solidFill>
                <a:srgbClr val="0000FF"/>
              </a:solidFill>
            </a:rPr>
            <a:t> </a:t>
          </a:r>
          <a:r>
            <a:rPr lang="el-GR" altLang="el-GR" sz="2400" dirty="0" smtClean="0">
              <a:solidFill>
                <a:srgbClr val="0000FF"/>
              </a:solidFill>
            </a:rPr>
            <a:t> </a:t>
          </a:r>
        </a:p>
        <a:p>
          <a:endParaRPr lang="en-US" altLang="el-GR" sz="1000" dirty="0" smtClean="0">
            <a:solidFill>
              <a:srgbClr val="0000FF"/>
            </a:solidFill>
          </a:endParaRPr>
        </a:p>
      </dgm:t>
    </dgm:pt>
    <dgm:pt modelId="{5AC6947E-106B-4953-8AA8-DEF335F7FBFE}" type="parTrans" cxnId="{D869D503-267D-4D67-86CA-F582CA402926}">
      <dgm:prSet/>
      <dgm:spPr/>
      <dgm:t>
        <a:bodyPr/>
        <a:lstStyle/>
        <a:p>
          <a:endParaRPr lang="el-GR"/>
        </a:p>
      </dgm:t>
    </dgm:pt>
    <dgm:pt modelId="{6AF0C818-36DF-4D04-9580-8F73CF655C37}" type="sibTrans" cxnId="{D869D503-267D-4D67-86CA-F582CA402926}">
      <dgm:prSet/>
      <dgm:spPr>
        <a:solidFill>
          <a:srgbClr val="7030A0"/>
        </a:solidFill>
      </dgm:spPr>
      <dgm:t>
        <a:bodyPr/>
        <a:lstStyle/>
        <a:p>
          <a:endParaRPr lang="el-GR" dirty="0">
            <a:solidFill>
              <a:srgbClr val="006600"/>
            </a:solidFill>
          </a:endParaRPr>
        </a:p>
      </dgm:t>
    </dgm:pt>
    <dgm:pt modelId="{A50A3F7F-4B3F-4118-BABB-7487EB5590E8}" type="pres">
      <dgm:prSet presAssocID="{DE9ED880-0D59-485D-9603-CAD2385A7111}" presName="Name0" presStyleCnt="0">
        <dgm:presLayoutVars>
          <dgm:dir/>
          <dgm:resizeHandles val="exact"/>
        </dgm:presLayoutVars>
      </dgm:prSet>
      <dgm:spPr/>
      <dgm:t>
        <a:bodyPr/>
        <a:lstStyle/>
        <a:p>
          <a:endParaRPr lang="el-GR"/>
        </a:p>
      </dgm:t>
    </dgm:pt>
    <dgm:pt modelId="{E201185A-3364-4E16-B198-D16701B3476D}" type="pres">
      <dgm:prSet presAssocID="{A96FB79B-DACE-4785-87F9-E5241136D35E}" presName="node" presStyleLbl="node1" presStyleIdx="0" presStyleCnt="4" custScaleX="289675" custScaleY="96482">
        <dgm:presLayoutVars>
          <dgm:bulletEnabled val="1"/>
        </dgm:presLayoutVars>
      </dgm:prSet>
      <dgm:spPr/>
      <dgm:t>
        <a:bodyPr/>
        <a:lstStyle/>
        <a:p>
          <a:endParaRPr lang="el-GR"/>
        </a:p>
      </dgm:t>
    </dgm:pt>
    <dgm:pt modelId="{9623E8A8-399F-41A8-9607-7CCCB01605D0}" type="pres">
      <dgm:prSet presAssocID="{42461C62-371C-45A9-AAF4-360E91F16DF2}" presName="sibTrans" presStyleLbl="sibTrans2D1" presStyleIdx="0" presStyleCnt="4"/>
      <dgm:spPr/>
      <dgm:t>
        <a:bodyPr/>
        <a:lstStyle/>
        <a:p>
          <a:endParaRPr lang="el-GR"/>
        </a:p>
      </dgm:t>
    </dgm:pt>
    <dgm:pt modelId="{7C6C23F4-E1F0-407B-AC16-F38C460B6B7A}" type="pres">
      <dgm:prSet presAssocID="{42461C62-371C-45A9-AAF4-360E91F16DF2}" presName="connectorText" presStyleLbl="sibTrans2D1" presStyleIdx="0" presStyleCnt="4"/>
      <dgm:spPr/>
      <dgm:t>
        <a:bodyPr/>
        <a:lstStyle/>
        <a:p>
          <a:endParaRPr lang="el-GR"/>
        </a:p>
      </dgm:t>
    </dgm:pt>
    <dgm:pt modelId="{7D516EED-F8C1-42E9-8EAA-A51EAF25ADE5}" type="pres">
      <dgm:prSet presAssocID="{28F02061-91B7-4511-A418-1162AE5191A3}" presName="node" presStyleLbl="node1" presStyleIdx="1" presStyleCnt="4" custScaleX="164330" custRadScaleRad="82387" custRadScaleInc="-34726">
        <dgm:presLayoutVars>
          <dgm:bulletEnabled val="1"/>
        </dgm:presLayoutVars>
      </dgm:prSet>
      <dgm:spPr/>
      <dgm:t>
        <a:bodyPr/>
        <a:lstStyle/>
        <a:p>
          <a:endParaRPr lang="el-GR"/>
        </a:p>
      </dgm:t>
    </dgm:pt>
    <dgm:pt modelId="{DB5DC9AD-5EE2-4DF7-A228-3516273EAE15}" type="pres">
      <dgm:prSet presAssocID="{4CDF257B-6D64-4CF5-AAD9-6B1931151ABA}" presName="sibTrans" presStyleLbl="sibTrans2D1" presStyleIdx="1" presStyleCnt="4"/>
      <dgm:spPr/>
      <dgm:t>
        <a:bodyPr/>
        <a:lstStyle/>
        <a:p>
          <a:endParaRPr lang="el-GR"/>
        </a:p>
      </dgm:t>
    </dgm:pt>
    <dgm:pt modelId="{70850534-3BD0-48FF-9D6D-AE7838DDFE55}" type="pres">
      <dgm:prSet presAssocID="{4CDF257B-6D64-4CF5-AAD9-6B1931151ABA}" presName="connectorText" presStyleLbl="sibTrans2D1" presStyleIdx="1" presStyleCnt="4"/>
      <dgm:spPr/>
      <dgm:t>
        <a:bodyPr/>
        <a:lstStyle/>
        <a:p>
          <a:endParaRPr lang="el-GR"/>
        </a:p>
      </dgm:t>
    </dgm:pt>
    <dgm:pt modelId="{30DA619B-2734-4395-90F3-252BAE17B0DF}" type="pres">
      <dgm:prSet presAssocID="{BBFE134C-F1CF-4A4F-83AF-CB0895F1E07E}" presName="node" presStyleLbl="node1" presStyleIdx="2" presStyleCnt="4" custScaleX="363766" custScaleY="195327" custRadScaleRad="85022" custRadScaleInc="-7841">
        <dgm:presLayoutVars>
          <dgm:bulletEnabled val="1"/>
        </dgm:presLayoutVars>
      </dgm:prSet>
      <dgm:spPr/>
      <dgm:t>
        <a:bodyPr/>
        <a:lstStyle/>
        <a:p>
          <a:endParaRPr lang="el-GR"/>
        </a:p>
      </dgm:t>
    </dgm:pt>
    <dgm:pt modelId="{46BA85CD-6729-4EFD-A6F5-2C10DE81C89A}" type="pres">
      <dgm:prSet presAssocID="{078860C1-6EA9-40F5-9296-015D4798DAFD}" presName="sibTrans" presStyleLbl="sibTrans2D1" presStyleIdx="2" presStyleCnt="4"/>
      <dgm:spPr/>
      <dgm:t>
        <a:bodyPr/>
        <a:lstStyle/>
        <a:p>
          <a:endParaRPr lang="el-GR"/>
        </a:p>
      </dgm:t>
    </dgm:pt>
    <dgm:pt modelId="{C98CA703-233C-45E3-ACD2-73C23CEE8E6D}" type="pres">
      <dgm:prSet presAssocID="{078860C1-6EA9-40F5-9296-015D4798DAFD}" presName="connectorText" presStyleLbl="sibTrans2D1" presStyleIdx="2" presStyleCnt="4"/>
      <dgm:spPr/>
      <dgm:t>
        <a:bodyPr/>
        <a:lstStyle/>
        <a:p>
          <a:endParaRPr lang="el-GR"/>
        </a:p>
      </dgm:t>
    </dgm:pt>
    <dgm:pt modelId="{81306C9E-A0BF-41D4-AB40-60F1F6817F98}" type="pres">
      <dgm:prSet presAssocID="{0B17CC48-1764-49B0-BFD5-991B971BD26A}" presName="node" presStyleLbl="node1" presStyleIdx="3" presStyleCnt="4" custScaleX="163092" custScaleY="111462" custRadScaleRad="106832" custRadScaleInc="26649">
        <dgm:presLayoutVars>
          <dgm:bulletEnabled val="1"/>
        </dgm:presLayoutVars>
      </dgm:prSet>
      <dgm:spPr/>
      <dgm:t>
        <a:bodyPr/>
        <a:lstStyle/>
        <a:p>
          <a:endParaRPr lang="el-GR"/>
        </a:p>
      </dgm:t>
    </dgm:pt>
    <dgm:pt modelId="{DD50B6E4-9E6B-4224-974D-C9A399F0E23E}" type="pres">
      <dgm:prSet presAssocID="{6AF0C818-36DF-4D04-9580-8F73CF655C37}" presName="sibTrans" presStyleLbl="sibTrans2D1" presStyleIdx="3" presStyleCnt="4" custLinFactX="3993" custLinFactNeighborX="100000" custLinFactNeighborY="7799"/>
      <dgm:spPr/>
      <dgm:t>
        <a:bodyPr/>
        <a:lstStyle/>
        <a:p>
          <a:endParaRPr lang="el-GR"/>
        </a:p>
      </dgm:t>
    </dgm:pt>
    <dgm:pt modelId="{74958B61-5683-41A0-BA7D-01D3C69623F4}" type="pres">
      <dgm:prSet presAssocID="{6AF0C818-36DF-4D04-9580-8F73CF655C37}" presName="connectorText" presStyleLbl="sibTrans2D1" presStyleIdx="3" presStyleCnt="4"/>
      <dgm:spPr/>
      <dgm:t>
        <a:bodyPr/>
        <a:lstStyle/>
        <a:p>
          <a:endParaRPr lang="el-GR"/>
        </a:p>
      </dgm:t>
    </dgm:pt>
  </dgm:ptLst>
  <dgm:cxnLst>
    <dgm:cxn modelId="{FA22EAE1-C715-4FE2-BB71-2D5F1A5321D1}" type="presOf" srcId="{A96FB79B-DACE-4785-87F9-E5241136D35E}" destId="{E201185A-3364-4E16-B198-D16701B3476D}" srcOrd="0" destOrd="0" presId="urn:microsoft.com/office/officeart/2005/8/layout/cycle7"/>
    <dgm:cxn modelId="{DAC050EA-FEE2-4B1E-B454-38F75E180241}" type="presOf" srcId="{078860C1-6EA9-40F5-9296-015D4798DAFD}" destId="{46BA85CD-6729-4EFD-A6F5-2C10DE81C89A}" srcOrd="0" destOrd="0" presId="urn:microsoft.com/office/officeart/2005/8/layout/cycle7"/>
    <dgm:cxn modelId="{24D7BA3E-7696-408E-93AB-390ABB7EACF5}" type="presOf" srcId="{078860C1-6EA9-40F5-9296-015D4798DAFD}" destId="{C98CA703-233C-45E3-ACD2-73C23CEE8E6D}" srcOrd="1" destOrd="0" presId="urn:microsoft.com/office/officeart/2005/8/layout/cycle7"/>
    <dgm:cxn modelId="{0A36D57C-8C2C-464B-94B0-43DED4CE5401}" type="presOf" srcId="{4CDF257B-6D64-4CF5-AAD9-6B1931151ABA}" destId="{DB5DC9AD-5EE2-4DF7-A228-3516273EAE15}" srcOrd="0" destOrd="0" presId="urn:microsoft.com/office/officeart/2005/8/layout/cycle7"/>
    <dgm:cxn modelId="{E624DBCE-83FD-4DBF-B14D-2C3D57200748}" type="presOf" srcId="{42461C62-371C-45A9-AAF4-360E91F16DF2}" destId="{7C6C23F4-E1F0-407B-AC16-F38C460B6B7A}" srcOrd="1" destOrd="0" presId="urn:microsoft.com/office/officeart/2005/8/layout/cycle7"/>
    <dgm:cxn modelId="{A68A7E84-EB95-422E-99D3-EA626298654A}" srcId="{DE9ED880-0D59-485D-9603-CAD2385A7111}" destId="{28F02061-91B7-4511-A418-1162AE5191A3}" srcOrd="1" destOrd="0" parTransId="{3328400B-13C5-4CA1-AFCC-5DEF6831F17C}" sibTransId="{4CDF257B-6D64-4CF5-AAD9-6B1931151ABA}"/>
    <dgm:cxn modelId="{0630D980-2ADE-496F-BABF-D306F5A3B954}" type="presOf" srcId="{BBFE134C-F1CF-4A4F-83AF-CB0895F1E07E}" destId="{30DA619B-2734-4395-90F3-252BAE17B0DF}" srcOrd="0" destOrd="0" presId="urn:microsoft.com/office/officeart/2005/8/layout/cycle7"/>
    <dgm:cxn modelId="{3F385DAF-491A-42BB-89C7-57175D43755A}" type="presOf" srcId="{6AF0C818-36DF-4D04-9580-8F73CF655C37}" destId="{74958B61-5683-41A0-BA7D-01D3C69623F4}" srcOrd="1" destOrd="0" presId="urn:microsoft.com/office/officeart/2005/8/layout/cycle7"/>
    <dgm:cxn modelId="{9197751F-C2B3-4097-BD35-12290A50DD2E}" srcId="{DE9ED880-0D59-485D-9603-CAD2385A7111}" destId="{BBFE134C-F1CF-4A4F-83AF-CB0895F1E07E}" srcOrd="2" destOrd="0" parTransId="{63831137-B9B9-4C31-90E4-4897A9F20079}" sibTransId="{078860C1-6EA9-40F5-9296-015D4798DAFD}"/>
    <dgm:cxn modelId="{39D9D97D-2937-4217-A0F2-A47169A379E1}" type="presOf" srcId="{28F02061-91B7-4511-A418-1162AE5191A3}" destId="{7D516EED-F8C1-42E9-8EAA-A51EAF25ADE5}" srcOrd="0" destOrd="0" presId="urn:microsoft.com/office/officeart/2005/8/layout/cycle7"/>
    <dgm:cxn modelId="{9C94B254-FB5E-43E6-8B81-AC06F369FF4E}" type="presOf" srcId="{6AF0C818-36DF-4D04-9580-8F73CF655C37}" destId="{DD50B6E4-9E6B-4224-974D-C9A399F0E23E}" srcOrd="0" destOrd="0" presId="urn:microsoft.com/office/officeart/2005/8/layout/cycle7"/>
    <dgm:cxn modelId="{51F0D1A7-DA35-429F-B7D4-0787B2428C74}" type="presOf" srcId="{0B17CC48-1764-49B0-BFD5-991B971BD26A}" destId="{81306C9E-A0BF-41D4-AB40-60F1F6817F98}" srcOrd="0" destOrd="0" presId="urn:microsoft.com/office/officeart/2005/8/layout/cycle7"/>
    <dgm:cxn modelId="{1ADA82B4-1471-4DAA-B854-CAD0D64DF135}" type="presOf" srcId="{4CDF257B-6D64-4CF5-AAD9-6B1931151ABA}" destId="{70850534-3BD0-48FF-9D6D-AE7838DDFE55}" srcOrd="1" destOrd="0" presId="urn:microsoft.com/office/officeart/2005/8/layout/cycle7"/>
    <dgm:cxn modelId="{DF801D42-ACA7-4850-8D4B-DD01124EBAFD}" type="presOf" srcId="{DE9ED880-0D59-485D-9603-CAD2385A7111}" destId="{A50A3F7F-4B3F-4118-BABB-7487EB5590E8}" srcOrd="0" destOrd="0" presId="urn:microsoft.com/office/officeart/2005/8/layout/cycle7"/>
    <dgm:cxn modelId="{D869D503-267D-4D67-86CA-F582CA402926}" srcId="{DE9ED880-0D59-485D-9603-CAD2385A7111}" destId="{0B17CC48-1764-49B0-BFD5-991B971BD26A}" srcOrd="3" destOrd="0" parTransId="{5AC6947E-106B-4953-8AA8-DEF335F7FBFE}" sibTransId="{6AF0C818-36DF-4D04-9580-8F73CF655C37}"/>
    <dgm:cxn modelId="{D6EAC6DB-6B74-4744-8D7C-CFCDBA463FC9}" srcId="{DE9ED880-0D59-485D-9603-CAD2385A7111}" destId="{A96FB79B-DACE-4785-87F9-E5241136D35E}" srcOrd="0" destOrd="0" parTransId="{4CB72A8C-9707-45D5-A5CC-9FC71440169E}" sibTransId="{42461C62-371C-45A9-AAF4-360E91F16DF2}"/>
    <dgm:cxn modelId="{AB97C67B-5BB9-4098-B10F-F0D972A855B0}" type="presOf" srcId="{42461C62-371C-45A9-AAF4-360E91F16DF2}" destId="{9623E8A8-399F-41A8-9607-7CCCB01605D0}" srcOrd="0" destOrd="0" presId="urn:microsoft.com/office/officeart/2005/8/layout/cycle7"/>
    <dgm:cxn modelId="{504DAFCE-A8F3-4415-9A57-DB5E1052AE81}" type="presParOf" srcId="{A50A3F7F-4B3F-4118-BABB-7487EB5590E8}" destId="{E201185A-3364-4E16-B198-D16701B3476D}" srcOrd="0" destOrd="0" presId="urn:microsoft.com/office/officeart/2005/8/layout/cycle7"/>
    <dgm:cxn modelId="{BA448D81-63E3-4C8A-8F2E-61BDF3E0E1C4}" type="presParOf" srcId="{A50A3F7F-4B3F-4118-BABB-7487EB5590E8}" destId="{9623E8A8-399F-41A8-9607-7CCCB01605D0}" srcOrd="1" destOrd="0" presId="urn:microsoft.com/office/officeart/2005/8/layout/cycle7"/>
    <dgm:cxn modelId="{7305ADB0-4AE4-4AE3-B41E-015967814C14}" type="presParOf" srcId="{9623E8A8-399F-41A8-9607-7CCCB01605D0}" destId="{7C6C23F4-E1F0-407B-AC16-F38C460B6B7A}" srcOrd="0" destOrd="0" presId="urn:microsoft.com/office/officeart/2005/8/layout/cycle7"/>
    <dgm:cxn modelId="{8A781D84-A61F-4118-B876-6EFF7F4510F3}" type="presParOf" srcId="{A50A3F7F-4B3F-4118-BABB-7487EB5590E8}" destId="{7D516EED-F8C1-42E9-8EAA-A51EAF25ADE5}" srcOrd="2" destOrd="0" presId="urn:microsoft.com/office/officeart/2005/8/layout/cycle7"/>
    <dgm:cxn modelId="{D6F34E84-5217-42DB-A19D-60D889D5595B}" type="presParOf" srcId="{A50A3F7F-4B3F-4118-BABB-7487EB5590E8}" destId="{DB5DC9AD-5EE2-4DF7-A228-3516273EAE15}" srcOrd="3" destOrd="0" presId="urn:microsoft.com/office/officeart/2005/8/layout/cycle7"/>
    <dgm:cxn modelId="{5A42BF3A-0111-43E4-B5CB-B97CF7A8098F}" type="presParOf" srcId="{DB5DC9AD-5EE2-4DF7-A228-3516273EAE15}" destId="{70850534-3BD0-48FF-9D6D-AE7838DDFE55}" srcOrd="0" destOrd="0" presId="urn:microsoft.com/office/officeart/2005/8/layout/cycle7"/>
    <dgm:cxn modelId="{E8767344-3E22-4680-8B7E-3BC705A162D6}" type="presParOf" srcId="{A50A3F7F-4B3F-4118-BABB-7487EB5590E8}" destId="{30DA619B-2734-4395-90F3-252BAE17B0DF}" srcOrd="4" destOrd="0" presId="urn:microsoft.com/office/officeart/2005/8/layout/cycle7"/>
    <dgm:cxn modelId="{8D9FDC86-A460-499D-ACF3-B0B980E3F0CE}" type="presParOf" srcId="{A50A3F7F-4B3F-4118-BABB-7487EB5590E8}" destId="{46BA85CD-6729-4EFD-A6F5-2C10DE81C89A}" srcOrd="5" destOrd="0" presId="urn:microsoft.com/office/officeart/2005/8/layout/cycle7"/>
    <dgm:cxn modelId="{30386FEF-1338-4407-9BFB-57F9B22EEE4D}" type="presParOf" srcId="{46BA85CD-6729-4EFD-A6F5-2C10DE81C89A}" destId="{C98CA703-233C-45E3-ACD2-73C23CEE8E6D}" srcOrd="0" destOrd="0" presId="urn:microsoft.com/office/officeart/2005/8/layout/cycle7"/>
    <dgm:cxn modelId="{1DB972B9-D4CD-41B7-A5EC-CE586344BCAD}" type="presParOf" srcId="{A50A3F7F-4B3F-4118-BABB-7487EB5590E8}" destId="{81306C9E-A0BF-41D4-AB40-60F1F6817F98}" srcOrd="6" destOrd="0" presId="urn:microsoft.com/office/officeart/2005/8/layout/cycle7"/>
    <dgm:cxn modelId="{FB4D41B2-DF44-4EAC-B814-CC82E461EC6D}" type="presParOf" srcId="{A50A3F7F-4B3F-4118-BABB-7487EB5590E8}" destId="{DD50B6E4-9E6B-4224-974D-C9A399F0E23E}" srcOrd="7" destOrd="0" presId="urn:microsoft.com/office/officeart/2005/8/layout/cycle7"/>
    <dgm:cxn modelId="{5F10C63E-F0CF-4253-A5B4-EB0BE7C09AF6}" type="presParOf" srcId="{DD50B6E4-9E6B-4224-974D-C9A399F0E23E}" destId="{74958B61-5683-41A0-BA7D-01D3C69623F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01A51-EC75-4EF5-B70D-4972161E2295}" type="datetimeFigureOut">
              <a:rPr lang="el-GR" smtClean="0"/>
              <a:t>31/1/19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FA306-D5EB-443F-9079-0AA6D42182D9}" type="slidenum">
              <a:rPr lang="el-GR" smtClean="0"/>
              <a:t>‹#›</a:t>
            </a:fld>
            <a:endParaRPr lang="el-GR"/>
          </a:p>
        </p:txBody>
      </p:sp>
    </p:spTree>
    <p:extLst>
      <p:ext uri="{BB962C8B-B14F-4D97-AF65-F5344CB8AC3E}">
        <p14:creationId xmlns:p14="http://schemas.microsoft.com/office/powerpoint/2010/main" val="9233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5"/>
          <p:cNvSpPr>
            <a:spLocks noGrp="1" noChangeArrowheads="1"/>
          </p:cNvSpPr>
          <p:nvPr>
            <p:ph type="sldNum" sz="quarter" idx="5"/>
          </p:nvPr>
        </p:nvSpPr>
        <p:spPr>
          <a:noFill/>
        </p:spPr>
        <p:txBody>
          <a:bodyPr/>
          <a:lstStyle/>
          <a:p>
            <a:fld id="{3B1EF193-7C76-4C7E-A8F8-7D41546633CE}" type="slidenum">
              <a:rPr lang="en-US" smtClean="0"/>
              <a:pPr/>
              <a:t>41</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2FBAF-A58B-4538-966E-B9DE36EB48D8}" type="slidenum">
              <a:rPr lang="en-US"/>
              <a:pPr/>
              <a:t>121</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0B2F8AFA-3CEB-4578-AE53-E1AC4834792A}" type="slidenum">
              <a:rPr lang="en-US"/>
              <a:pPr/>
              <a:t>122</a:t>
            </a:fld>
            <a:endParaRPr lang="en-US" dirty="0"/>
          </a:p>
        </p:txBody>
      </p:sp>
      <p:sp>
        <p:nvSpPr>
          <p:cNvPr id="113666" name="Rectangle 2"/>
          <p:cNvSpPr>
            <a:spLocks noChangeArrowheads="1"/>
          </p:cNvSpPr>
          <p:nvPr/>
        </p:nvSpPr>
        <p:spPr bwMode="auto">
          <a:xfrm>
            <a:off x="3886201" y="1"/>
            <a:ext cx="2971800" cy="457200"/>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3667" name="Rectangle 3"/>
          <p:cNvSpPr>
            <a:spLocks noChangeArrowheads="1"/>
          </p:cNvSpPr>
          <p:nvPr/>
        </p:nvSpPr>
        <p:spPr bwMode="auto">
          <a:xfrm>
            <a:off x="3886201" y="8686800"/>
            <a:ext cx="2971800" cy="457200"/>
          </a:xfrm>
          <a:prstGeom prst="rect">
            <a:avLst/>
          </a:prstGeom>
          <a:noFill/>
          <a:ln w="12700">
            <a:noFill/>
            <a:miter lim="800000"/>
            <a:headEnd/>
            <a:tailEnd/>
          </a:ln>
          <a:effectLst/>
        </p:spPr>
        <p:txBody>
          <a:bodyPr lIns="19047" tIns="0" rIns="19047" bIns="0" anchor="b"/>
          <a:lstStyle/>
          <a:p>
            <a:pPr algn="r" eaLnBrk="0" hangingPunct="0"/>
            <a:r>
              <a:rPr lang="en-US" sz="1000" i="1" dirty="0">
                <a:latin typeface="Times New Roman" pitchFamily="18" charset="0"/>
              </a:rPr>
              <a:t>20</a:t>
            </a:r>
          </a:p>
        </p:txBody>
      </p:sp>
      <p:sp>
        <p:nvSpPr>
          <p:cNvPr id="1136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3669" name="Rectangle 5"/>
          <p:cNvSpPr>
            <a:spLocks noChangeArrowheads="1"/>
          </p:cNvSpPr>
          <p:nvPr/>
        </p:nvSpPr>
        <p:spPr bwMode="auto">
          <a:xfrm>
            <a:off x="0" y="1"/>
            <a:ext cx="2971800" cy="457200"/>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3670"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13671" name="Rectangle 7"/>
          <p:cNvSpPr>
            <a:spLocks noGrp="1" noChangeArrowheads="1"/>
          </p:cNvSpPr>
          <p:nvPr>
            <p:ph type="body" idx="1"/>
          </p:nvPr>
        </p:nvSpPr>
        <p:spPr>
          <a:xfrm>
            <a:off x="914401" y="4343401"/>
            <a:ext cx="5029200" cy="4114800"/>
          </a:xfrm>
          <a:ln/>
        </p:spPr>
        <p:txBody>
          <a:bodyPr lIns="90475" tIns="44443" rIns="90475" bIns="44443"/>
          <a:lstStyle/>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A7EF351-801B-4507-8DFE-31B6981F550F}" type="slidenum">
              <a:rPr lang="en-US"/>
              <a:pPr/>
              <a:t>123</a:t>
            </a:fld>
            <a:endParaRPr lang="en-US" dirty="0"/>
          </a:p>
        </p:txBody>
      </p:sp>
      <p:sp>
        <p:nvSpPr>
          <p:cNvPr id="115714" name="Rectangle 2"/>
          <p:cNvSpPr>
            <a:spLocks noChangeArrowheads="1"/>
          </p:cNvSpPr>
          <p:nvPr/>
        </p:nvSpPr>
        <p:spPr bwMode="auto">
          <a:xfrm>
            <a:off x="3886201" y="1"/>
            <a:ext cx="2971800" cy="457200"/>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5715" name="Rectangle 3"/>
          <p:cNvSpPr>
            <a:spLocks noChangeArrowheads="1"/>
          </p:cNvSpPr>
          <p:nvPr/>
        </p:nvSpPr>
        <p:spPr bwMode="auto">
          <a:xfrm>
            <a:off x="3886201" y="8686800"/>
            <a:ext cx="2971800" cy="457200"/>
          </a:xfrm>
          <a:prstGeom prst="rect">
            <a:avLst/>
          </a:prstGeom>
          <a:noFill/>
          <a:ln w="12700">
            <a:noFill/>
            <a:miter lim="800000"/>
            <a:headEnd/>
            <a:tailEnd/>
          </a:ln>
          <a:effectLst/>
        </p:spPr>
        <p:txBody>
          <a:bodyPr lIns="19047" tIns="0" rIns="19047" bIns="0" anchor="b"/>
          <a:lstStyle/>
          <a:p>
            <a:pPr algn="r" eaLnBrk="0" hangingPunct="0"/>
            <a:r>
              <a:rPr lang="en-US" sz="1000" i="1" dirty="0">
                <a:latin typeface="Times New Roman" pitchFamily="18" charset="0"/>
              </a:rPr>
              <a:t>23</a:t>
            </a:r>
          </a:p>
        </p:txBody>
      </p:sp>
      <p:sp>
        <p:nvSpPr>
          <p:cNvPr id="1157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5717" name="Rectangle 5"/>
          <p:cNvSpPr>
            <a:spLocks noChangeArrowheads="1"/>
          </p:cNvSpPr>
          <p:nvPr/>
        </p:nvSpPr>
        <p:spPr bwMode="auto">
          <a:xfrm>
            <a:off x="0" y="1"/>
            <a:ext cx="2971800" cy="457200"/>
          </a:xfrm>
          <a:prstGeom prst="rect">
            <a:avLst/>
          </a:prstGeom>
          <a:noFill/>
          <a:ln w="12700">
            <a:noFill/>
            <a:miter lim="800000"/>
            <a:headEnd/>
            <a:tailEnd/>
          </a:ln>
          <a:effectLst/>
        </p:spPr>
        <p:txBody>
          <a:bodyPr wrap="none" lIns="91427" tIns="45714" rIns="91427" bIns="45714" anchor="ctr"/>
          <a:lstStyle/>
          <a:p>
            <a:endParaRPr lang="el-GR" dirty="0"/>
          </a:p>
        </p:txBody>
      </p:sp>
      <p:sp>
        <p:nvSpPr>
          <p:cNvPr id="115718"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15719" name="Rectangle 7"/>
          <p:cNvSpPr>
            <a:spLocks noGrp="1" noChangeArrowheads="1"/>
          </p:cNvSpPr>
          <p:nvPr>
            <p:ph type="body" idx="1"/>
          </p:nvPr>
        </p:nvSpPr>
        <p:spPr>
          <a:xfrm>
            <a:off x="914401" y="4343401"/>
            <a:ext cx="5029200" cy="4114800"/>
          </a:xfrm>
          <a:ln/>
        </p:spPr>
        <p:txBody>
          <a:bodyPr lIns="90475" tIns="44443" rIns="90475" bIns="44443"/>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a:ln/>
        </p:spPr>
      </p:sp>
      <p:sp>
        <p:nvSpPr>
          <p:cNvPr id="23555" name="Θέση σημειώσεων 2"/>
          <p:cNvSpPr>
            <a:spLocks noGrp="1"/>
          </p:cNvSpPr>
          <p:nvPr>
            <p:ph type="body" idx="1"/>
          </p:nvPr>
        </p:nvSpPr>
        <p:spPr>
          <a:noFill/>
        </p:spPr>
        <p:txBody>
          <a:bodyPr/>
          <a:lstStyle/>
          <a:p>
            <a:endParaRPr lang="el-GR" dirty="0" smtClean="0"/>
          </a:p>
        </p:txBody>
      </p:sp>
      <p:sp>
        <p:nvSpPr>
          <p:cNvPr id="2355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52720B5-8502-43FA-846F-15A4DFB2A406}" type="slidenum">
              <a:rPr lang="el-GR" smtClean="0"/>
              <a:pPr/>
              <a:t>163</a:t>
            </a:fld>
            <a:endParaRPr 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a:ln/>
        </p:spPr>
      </p:sp>
      <p:sp>
        <p:nvSpPr>
          <p:cNvPr id="24579" name="Θέση σημειώσεων 2"/>
          <p:cNvSpPr>
            <a:spLocks noGrp="1"/>
          </p:cNvSpPr>
          <p:nvPr>
            <p:ph type="body" idx="1"/>
          </p:nvPr>
        </p:nvSpPr>
        <p:spPr>
          <a:noFill/>
        </p:spPr>
        <p:txBody>
          <a:bodyPr/>
          <a:lstStyle/>
          <a:p>
            <a:endParaRPr lang="el-GR" dirty="0" smtClean="0"/>
          </a:p>
        </p:txBody>
      </p:sp>
      <p:sp>
        <p:nvSpPr>
          <p:cNvPr id="2458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CA62D084-E9C1-48F9-943C-91EC18A2E8C5}" type="slidenum">
              <a:rPr lang="el-GR" smtClean="0"/>
              <a:pPr/>
              <a:t>164</a:t>
            </a:fld>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endParaRPr lang="el-GR" dirty="0" smtClean="0"/>
          </a:p>
        </p:txBody>
      </p:sp>
      <p:sp>
        <p:nvSpPr>
          <p:cNvPr id="2560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0ACD406-3E27-4B64-84B5-1366FC9E9A0F}" type="slidenum">
              <a:rPr lang="el-GR" smtClean="0"/>
              <a:pPr/>
              <a:t>165</a:t>
            </a:fld>
            <a:endParaRPr 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endParaRPr lang="el-GR" dirty="0" smtClean="0"/>
          </a:p>
        </p:txBody>
      </p:sp>
      <p:sp>
        <p:nvSpPr>
          <p:cNvPr id="2662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9B8AE9E0-9FCF-4477-9A38-4ED5E80EB1B8}" type="slidenum">
              <a:rPr lang="el-GR" smtClean="0"/>
              <a:pPr/>
              <a:t>166</a:t>
            </a:fld>
            <a:endParaRPr 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a:ln/>
        </p:spPr>
      </p:sp>
      <p:sp>
        <p:nvSpPr>
          <p:cNvPr id="27651" name="Θέση σημειώσεων 2"/>
          <p:cNvSpPr>
            <a:spLocks noGrp="1"/>
          </p:cNvSpPr>
          <p:nvPr>
            <p:ph type="body" idx="1"/>
          </p:nvPr>
        </p:nvSpPr>
        <p:spPr>
          <a:noFill/>
        </p:spPr>
        <p:txBody>
          <a:bodyPr/>
          <a:lstStyle/>
          <a:p>
            <a:endParaRPr lang="el-GR" dirty="0" smtClean="0"/>
          </a:p>
        </p:txBody>
      </p:sp>
      <p:sp>
        <p:nvSpPr>
          <p:cNvPr id="2765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FE13CD7-B35E-48B9-A146-ECB6831AC5EF}" type="slidenum">
              <a:rPr lang="el-GR" smtClean="0"/>
              <a:pPr/>
              <a:t>167</a:t>
            </a:fld>
            <a:endParaRPr 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p:spPr>
        <p:txBody>
          <a:bodyPr/>
          <a:lstStyle/>
          <a:p>
            <a:endParaRPr lang="el-GR" dirty="0" smtClean="0"/>
          </a:p>
        </p:txBody>
      </p:sp>
      <p:sp>
        <p:nvSpPr>
          <p:cNvPr id="2867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8B3DCFAD-F9C8-488D-99A7-76241E7FAF18}" type="slidenum">
              <a:rPr lang="el-GR" smtClean="0"/>
              <a:pPr/>
              <a:t>168</a:t>
            </a:fld>
            <a:endParaRPr 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a:ln/>
        </p:spPr>
      </p:sp>
      <p:sp>
        <p:nvSpPr>
          <p:cNvPr id="29699" name="Θέση σημειώσεων 2"/>
          <p:cNvSpPr>
            <a:spLocks noGrp="1"/>
          </p:cNvSpPr>
          <p:nvPr>
            <p:ph type="body" idx="1"/>
          </p:nvPr>
        </p:nvSpPr>
        <p:spPr>
          <a:noFill/>
        </p:spPr>
        <p:txBody>
          <a:bodyPr/>
          <a:lstStyle/>
          <a:p>
            <a:endParaRPr lang="el-GR" dirty="0" smtClean="0"/>
          </a:p>
        </p:txBody>
      </p:sp>
      <p:sp>
        <p:nvSpPr>
          <p:cNvPr id="2970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CEF339BF-58EF-4355-B992-638F23456D29}" type="slidenum">
              <a:rPr lang="el-GR" smtClean="0"/>
              <a:pPr/>
              <a:t>169</a:t>
            </a:fld>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055"/>
          <p:cNvSpPr>
            <a:spLocks noGrp="1" noChangeArrowheads="1"/>
          </p:cNvSpPr>
          <p:nvPr>
            <p:ph type="sldNum" sz="quarter" idx="5"/>
          </p:nvPr>
        </p:nvSpPr>
        <p:spPr>
          <a:noFill/>
        </p:spPr>
        <p:txBody>
          <a:bodyPr/>
          <a:lstStyle/>
          <a:p>
            <a:fld id="{CBB54D5C-900A-437F-B873-A1F8E482F910}" type="slidenum">
              <a:rPr lang="en-US" smtClean="0"/>
              <a:pPr/>
              <a:t>42</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a:ln/>
        </p:spPr>
      </p:sp>
      <p:sp>
        <p:nvSpPr>
          <p:cNvPr id="30723" name="Θέση σημειώσεων 2"/>
          <p:cNvSpPr>
            <a:spLocks noGrp="1"/>
          </p:cNvSpPr>
          <p:nvPr>
            <p:ph type="body" idx="1"/>
          </p:nvPr>
        </p:nvSpPr>
        <p:spPr>
          <a:noFill/>
        </p:spPr>
        <p:txBody>
          <a:bodyPr/>
          <a:lstStyle/>
          <a:p>
            <a:endParaRPr lang="el-GR" dirty="0" smtClean="0"/>
          </a:p>
        </p:txBody>
      </p:sp>
      <p:sp>
        <p:nvSpPr>
          <p:cNvPr id="3072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AA8FCC2-96AC-47C4-B7A3-C032C6CBA977}" type="slidenum">
              <a:rPr lang="el-GR" smtClean="0"/>
              <a:pPr/>
              <a:t>170</a:t>
            </a:fld>
            <a:endParaRPr 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a:ln/>
        </p:spPr>
      </p:sp>
      <p:sp>
        <p:nvSpPr>
          <p:cNvPr id="31747" name="Θέση σημειώσεων 2"/>
          <p:cNvSpPr>
            <a:spLocks noGrp="1"/>
          </p:cNvSpPr>
          <p:nvPr>
            <p:ph type="body" idx="1"/>
          </p:nvPr>
        </p:nvSpPr>
        <p:spPr>
          <a:noFill/>
        </p:spPr>
        <p:txBody>
          <a:bodyPr/>
          <a:lstStyle/>
          <a:p>
            <a:endParaRPr lang="el-GR" dirty="0" smtClean="0"/>
          </a:p>
        </p:txBody>
      </p:sp>
      <p:sp>
        <p:nvSpPr>
          <p:cNvPr id="3174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2730CA30-47BE-4CD3-B254-AD7A4D02FFAB}" type="slidenum">
              <a:rPr lang="el-GR" smtClean="0"/>
              <a:pPr/>
              <a:t>171</a:t>
            </a:fld>
            <a:endParaRPr 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a:ln/>
        </p:spPr>
      </p:sp>
      <p:sp>
        <p:nvSpPr>
          <p:cNvPr id="32771" name="Θέση σημειώσεων 2"/>
          <p:cNvSpPr>
            <a:spLocks noGrp="1"/>
          </p:cNvSpPr>
          <p:nvPr>
            <p:ph type="body" idx="1"/>
          </p:nvPr>
        </p:nvSpPr>
        <p:spPr>
          <a:noFill/>
        </p:spPr>
        <p:txBody>
          <a:bodyPr/>
          <a:lstStyle/>
          <a:p>
            <a:endParaRPr lang="el-GR" dirty="0" smtClean="0"/>
          </a:p>
        </p:txBody>
      </p:sp>
      <p:sp>
        <p:nvSpPr>
          <p:cNvPr id="3277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27FB46E2-215C-44F2-ADF5-D2A316EBA9AA}" type="slidenum">
              <a:rPr lang="el-GR" smtClean="0"/>
              <a:pPr/>
              <a:t>172</a:t>
            </a:fld>
            <a:endParaRPr lang="el-G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a:ln/>
        </p:spPr>
      </p:sp>
      <p:sp>
        <p:nvSpPr>
          <p:cNvPr id="33795" name="Θέση σημειώσεων 2"/>
          <p:cNvSpPr>
            <a:spLocks noGrp="1"/>
          </p:cNvSpPr>
          <p:nvPr>
            <p:ph type="body" idx="1"/>
          </p:nvPr>
        </p:nvSpPr>
        <p:spPr>
          <a:noFill/>
        </p:spPr>
        <p:txBody>
          <a:bodyPr/>
          <a:lstStyle/>
          <a:p>
            <a:endParaRPr lang="el-GR" dirty="0" smtClean="0"/>
          </a:p>
        </p:txBody>
      </p:sp>
      <p:sp>
        <p:nvSpPr>
          <p:cNvPr id="3379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6853A8A2-BF11-4731-A12B-8B00264F8546}" type="slidenum">
              <a:rPr lang="el-GR" smtClean="0"/>
              <a:pPr/>
              <a:t>173</a:t>
            </a:fld>
            <a:endParaRPr 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a:ln/>
        </p:spPr>
      </p:sp>
      <p:sp>
        <p:nvSpPr>
          <p:cNvPr id="34819" name="Θέση σημειώσεων 2"/>
          <p:cNvSpPr>
            <a:spLocks noGrp="1"/>
          </p:cNvSpPr>
          <p:nvPr>
            <p:ph type="body" idx="1"/>
          </p:nvPr>
        </p:nvSpPr>
        <p:spPr>
          <a:noFill/>
        </p:spPr>
        <p:txBody>
          <a:bodyPr/>
          <a:lstStyle/>
          <a:p>
            <a:endParaRPr lang="el-GR" dirty="0" smtClean="0"/>
          </a:p>
        </p:txBody>
      </p:sp>
      <p:sp>
        <p:nvSpPr>
          <p:cNvPr id="3482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3C1B7F19-D9D7-4C22-95E0-997D3C19ABB6}" type="slidenum">
              <a:rPr lang="el-GR" smtClean="0"/>
              <a:pPr/>
              <a:t>174</a:t>
            </a:fld>
            <a:endParaRPr 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a:ln/>
        </p:spPr>
      </p:sp>
      <p:sp>
        <p:nvSpPr>
          <p:cNvPr id="35843" name="Θέση σημειώσεων 2"/>
          <p:cNvSpPr>
            <a:spLocks noGrp="1"/>
          </p:cNvSpPr>
          <p:nvPr>
            <p:ph type="body" idx="1"/>
          </p:nvPr>
        </p:nvSpPr>
        <p:spPr>
          <a:noFill/>
        </p:spPr>
        <p:txBody>
          <a:bodyPr/>
          <a:lstStyle/>
          <a:p>
            <a:endParaRPr lang="el-GR" dirty="0" smtClean="0"/>
          </a:p>
        </p:txBody>
      </p:sp>
      <p:sp>
        <p:nvSpPr>
          <p:cNvPr id="3584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EC73EBC8-D03F-47DB-9A8F-67E4B66B330B}" type="slidenum">
              <a:rPr lang="el-GR" smtClean="0"/>
              <a:pPr/>
              <a:t>175</a:t>
            </a:fld>
            <a:endParaRPr 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a:ln/>
        </p:spPr>
      </p:sp>
      <p:sp>
        <p:nvSpPr>
          <p:cNvPr id="36867" name="Θέση σημειώσεων 2"/>
          <p:cNvSpPr>
            <a:spLocks noGrp="1"/>
          </p:cNvSpPr>
          <p:nvPr>
            <p:ph type="body" idx="1"/>
          </p:nvPr>
        </p:nvSpPr>
        <p:spPr>
          <a:noFill/>
        </p:spPr>
        <p:txBody>
          <a:bodyPr/>
          <a:lstStyle/>
          <a:p>
            <a:endParaRPr lang="el-GR" dirty="0" smtClean="0"/>
          </a:p>
        </p:txBody>
      </p:sp>
      <p:sp>
        <p:nvSpPr>
          <p:cNvPr id="3686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3088B01-C2AE-4568-94B4-6DD3E676AC15}" type="slidenum">
              <a:rPr lang="el-GR" smtClean="0"/>
              <a:pPr/>
              <a:t>179</a:t>
            </a:fld>
            <a:endParaRPr 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a:ln/>
        </p:spPr>
      </p:sp>
      <p:sp>
        <p:nvSpPr>
          <p:cNvPr id="37891" name="Θέση σημειώσεων 2"/>
          <p:cNvSpPr>
            <a:spLocks noGrp="1"/>
          </p:cNvSpPr>
          <p:nvPr>
            <p:ph type="body" idx="1"/>
          </p:nvPr>
        </p:nvSpPr>
        <p:spPr>
          <a:noFill/>
        </p:spPr>
        <p:txBody>
          <a:bodyPr/>
          <a:lstStyle/>
          <a:p>
            <a:endParaRPr lang="el-GR" dirty="0" smtClean="0"/>
          </a:p>
        </p:txBody>
      </p:sp>
      <p:sp>
        <p:nvSpPr>
          <p:cNvPr id="3789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F1F7232-DBC1-4BE3-90EF-984EDB5FBFF0}" type="slidenum">
              <a:rPr lang="el-GR" smtClean="0"/>
              <a:pPr/>
              <a:t>182</a:t>
            </a:fld>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5"/>
          <p:cNvSpPr>
            <a:spLocks noGrp="1" noChangeArrowheads="1"/>
          </p:cNvSpPr>
          <p:nvPr>
            <p:ph type="sldNum" sz="quarter" idx="5"/>
          </p:nvPr>
        </p:nvSpPr>
        <p:spPr>
          <a:noFill/>
        </p:spPr>
        <p:txBody>
          <a:bodyPr/>
          <a:lstStyle/>
          <a:p>
            <a:fld id="{A0B9BEC5-1D47-442A-8C74-86D275435219}" type="slidenum">
              <a:rPr lang="en-US" smtClean="0"/>
              <a:pPr/>
              <a:t>43</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055"/>
          <p:cNvSpPr>
            <a:spLocks noGrp="1" noChangeArrowheads="1"/>
          </p:cNvSpPr>
          <p:nvPr>
            <p:ph type="sldNum" sz="quarter" idx="5"/>
          </p:nvPr>
        </p:nvSpPr>
        <p:spPr>
          <a:noFill/>
        </p:spPr>
        <p:txBody>
          <a:bodyPr/>
          <a:lstStyle/>
          <a:p>
            <a:fld id="{941F1B78-D3B2-4030-9ACC-B7594E44F8D2}" type="slidenum">
              <a:rPr lang="en-US" smtClean="0"/>
              <a:pPr/>
              <a:t>44</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055"/>
          <p:cNvSpPr>
            <a:spLocks noGrp="1" noChangeArrowheads="1"/>
          </p:cNvSpPr>
          <p:nvPr>
            <p:ph type="sldNum" sz="quarter" idx="5"/>
          </p:nvPr>
        </p:nvSpPr>
        <p:spPr>
          <a:noFill/>
        </p:spPr>
        <p:txBody>
          <a:bodyPr/>
          <a:lstStyle/>
          <a:p>
            <a:fld id="{9B211B77-7B87-4972-B866-66B9FF8688DE}" type="slidenum">
              <a:rPr lang="en-US" smtClean="0"/>
              <a:pPr/>
              <a:t>45</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5"/>
          <p:cNvSpPr>
            <a:spLocks noGrp="1" noChangeArrowheads="1"/>
          </p:cNvSpPr>
          <p:nvPr>
            <p:ph type="sldNum" sz="quarter" idx="5"/>
          </p:nvPr>
        </p:nvSpPr>
        <p:spPr>
          <a:noFill/>
        </p:spPr>
        <p:txBody>
          <a:bodyPr/>
          <a:lstStyle/>
          <a:p>
            <a:fld id="{FBDACB05-3F09-4C34-AADB-CB96DD247903}" type="slidenum">
              <a:rPr lang="en-US" smtClean="0"/>
              <a:pPr/>
              <a:t>46</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24EF6-FD91-442B-B783-BE8D4C690E6D}" type="slidenum">
              <a:rPr lang="el-GR" smtClean="0"/>
              <a:pPr fontAlgn="base">
                <a:spcBef>
                  <a:spcPct val="0"/>
                </a:spcBef>
                <a:spcAft>
                  <a:spcPct val="0"/>
                </a:spcAft>
                <a:defRPr/>
              </a:pPr>
              <a:t>119</a:t>
            </a:fld>
            <a:endParaRPr lang="el-GR" dirty="0" smtClean="0"/>
          </a:p>
        </p:txBody>
      </p:sp>
      <p:sp>
        <p:nvSpPr>
          <p:cNvPr id="161795" name="Rectangle 2"/>
          <p:cNvSpPr>
            <a:spLocks noGrp="1" noRot="1" noChangeAspect="1" noChangeArrowheads="1" noTextEdit="1"/>
          </p:cNvSpPr>
          <p:nvPr>
            <p:ph type="sldImg"/>
          </p:nvPr>
        </p:nvSpPr>
        <p:spPr bwMode="auto">
          <a:xfrm>
            <a:off x="3322638" y="2581275"/>
            <a:ext cx="0" cy="0"/>
          </a:xfrm>
          <a:noFill/>
          <a:ln>
            <a:solidFill>
              <a:srgbClr val="000000"/>
            </a:solidFill>
            <a:miter lim="800000"/>
            <a:headEnd/>
            <a:tailEnd/>
          </a:ln>
        </p:spPr>
      </p:sp>
      <p:sp>
        <p:nvSpPr>
          <p:cNvPr id="161796"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2F47C-F7E1-4CF3-BC3E-3AC5799F4838}" type="slidenum">
              <a:rPr lang="el-GR" smtClean="0"/>
              <a:pPr fontAlgn="base">
                <a:spcBef>
                  <a:spcPct val="0"/>
                </a:spcBef>
                <a:spcAft>
                  <a:spcPct val="0"/>
                </a:spcAft>
                <a:defRPr/>
              </a:pPr>
              <a:t>120</a:t>
            </a:fld>
            <a:endParaRPr lang="el-GR" dirty="0" smtClean="0"/>
          </a:p>
        </p:txBody>
      </p:sp>
      <p:sp>
        <p:nvSpPr>
          <p:cNvPr id="162819" name="Rectangle 2"/>
          <p:cNvSpPr>
            <a:spLocks noGrp="1" noRot="1" noChangeAspect="1" noChangeArrowheads="1" noTextEdit="1"/>
          </p:cNvSpPr>
          <p:nvPr>
            <p:ph type="sldImg"/>
          </p:nvPr>
        </p:nvSpPr>
        <p:spPr bwMode="auto">
          <a:xfrm>
            <a:off x="3322638" y="2581275"/>
            <a:ext cx="0" cy="0"/>
          </a:xfrm>
          <a:noFill/>
          <a:ln>
            <a:solidFill>
              <a:srgbClr val="000000"/>
            </a:solidFill>
            <a:miter lim="800000"/>
            <a:headEnd/>
            <a:tailEnd/>
          </a:ln>
        </p:spPr>
      </p:sp>
      <p:sp>
        <p:nvSpPr>
          <p:cNvPr id="162820" name="Rectangle 3"/>
          <p:cNvSpPr>
            <a:spLocks noGrp="1" noChangeArrowheads="1"/>
          </p:cNvSpPr>
          <p:nvPr>
            <p:ph type="body" idx="1"/>
          </p:nvPr>
        </p:nvSpPr>
        <p:spPr bwMode="auto">
          <a:xfrm>
            <a:off x="914400" y="6270625"/>
            <a:ext cx="2406650" cy="255588"/>
          </a:xfrm>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6CCECCB1-733A-4927-BB59-15062D08438F}" type="slidenum">
              <a:rPr lang="el-GR" smtClean="0"/>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4D4154B0-7B64-4359-AA24-9CD68C665038}"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462E0AEF-C0F3-4612-B072-ED1E4173D101}"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6CCECCB1-733A-4927-BB59-15062D08438F}"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CCECCB1-733A-4927-BB59-15062D08438F}" type="slidenum">
              <a:rPr lang="el-GR" smtClean="0"/>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2D7D03-5C8B-4BFD-B569-A3AEE187DB37}" type="datetimeFigureOut">
              <a:rPr lang="el-GR" smtClean="0"/>
              <a:t>31/1/19</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6CCECCB1-733A-4927-BB59-15062D08438F}" type="slidenum">
              <a:rPr lang="el-GR" smtClean="0"/>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92D7D03-5C8B-4BFD-B569-A3AEE187DB37}" type="datetimeFigureOut">
              <a:rPr lang="el-GR" smtClean="0"/>
              <a:t>31/1/19</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CCECCB1-733A-4927-BB59-15062D08438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uretirio.com/2010/06/arxi-tis-apokalypsis.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uretirio.com/logistiki-kataxorisi/"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bin"/></Relationships>
</file>

<file path=ppt/slides/_rels/slide1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uretirio.com/2010/06/kostos.html" TargetMode="External"/><Relationship Id="rId2" Type="http://schemas.openxmlformats.org/officeDocument/2006/relationships/hyperlink" Target="http://www.euretirio.com/2010/06/diarkis-apografi.html" TargetMode="External"/><Relationship Id="rId1" Type="http://schemas.openxmlformats.org/officeDocument/2006/relationships/slideLayout" Target="../slideLayouts/slideLayout2.xml"/><Relationship Id="rId4" Type="http://schemas.openxmlformats.org/officeDocument/2006/relationships/hyperlink" Target="http://www.euretirio.com/2010/06/logariasmos.html" TargetMode="External"/></Relationships>
</file>

<file path=ppt/slides/_rels/slide1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uretirio.com/2010/06/periodiki-apografi.html"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www.euretirio.com/2010/06/kostos.html" TargetMode="External"/><Relationship Id="rId7" Type="http://schemas.openxmlformats.org/officeDocument/2006/relationships/hyperlink" Target="http://www.euretirio.com/2010/06/ypoxreoseis-xena-kefalaia.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euretirio.com/2010/07/energitiko-periousiako-stoixeio.html" TargetMode="External"/><Relationship Id="rId5" Type="http://schemas.openxmlformats.org/officeDocument/2006/relationships/hyperlink" Target="http://www.euretirio.com/2010/07/xrima.html" TargetMode="External"/><Relationship Id="rId4" Type="http://schemas.openxmlformats.org/officeDocument/2006/relationships/hyperlink" Target="http://www.euretirio.com/2010/07/paragogikoi-syntelestes.html" TargetMode="Externa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9.emf"/><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1.emf"/><Relationship Id="rId5" Type="http://schemas.openxmlformats.org/officeDocument/2006/relationships/package" Target="../embeddings/Microsoft_Word_Document2.docx"/><Relationship Id="rId4" Type="http://schemas.openxmlformats.org/officeDocument/2006/relationships/oleObject" Target="../embeddings/oleObject3.bin"/></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0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0.wmf"/></Relationships>
</file>

<file path=ppt/slides/_rels/slide2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1.wmf"/><Relationship Id="rId5" Type="http://schemas.openxmlformats.org/officeDocument/2006/relationships/oleObject" Target="../embeddings/oleObject6.bin"/><Relationship Id="rId4" Type="http://schemas.openxmlformats.org/officeDocument/2006/relationships/image" Target="../media/image100.wmf"/></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02.emf"/><Relationship Id="rId4" Type="http://schemas.openxmlformats.org/officeDocument/2006/relationships/oleObject" Target="../embeddings/Microsoft_Excel_97-2003_Worksheet1.xls"/></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3" Type="http://schemas.openxmlformats.org/officeDocument/2006/relationships/hyperlink" Target="http://www.euretirio.com/apografi/" TargetMode="External"/><Relationship Id="rId2" Type="http://schemas.openxmlformats.org/officeDocument/2006/relationships/hyperlink" Target="http://www.dntzanatos.g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uretirio.com/2010/06/logistiki-xrisi-periodo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euretirio.com/2010/06/grammatio.html" TargetMode="External"/><Relationship Id="rId2" Type="http://schemas.openxmlformats.org/officeDocument/2006/relationships/hyperlink" Target="http://www.euretirio.com/2010/02/oikonomika-agatha.html" TargetMode="External"/><Relationship Id="rId1" Type="http://schemas.openxmlformats.org/officeDocument/2006/relationships/slideLayout" Target="../slideLayouts/slideLayout2.xml"/><Relationship Id="rId5" Type="http://schemas.openxmlformats.org/officeDocument/2006/relationships/hyperlink" Target="http://www.euretirio.com/2010/07/xrima.html" TargetMode="External"/><Relationship Id="rId4" Type="http://schemas.openxmlformats.org/officeDocument/2006/relationships/hyperlink" Target="http://www.euretirio.com/2010/08/metoxes-stocks.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uretirio.com/2010/06/ypoxreoseis-xena-kefalaia.html" TargetMode="External"/><Relationship Id="rId2" Type="http://schemas.openxmlformats.org/officeDocument/2006/relationships/hyperlink" Target="http://www.euretirio.com/2010/06/isologismos.html" TargetMode="External"/><Relationship Id="rId1" Type="http://schemas.openxmlformats.org/officeDocument/2006/relationships/slideLayout" Target="../slideLayouts/slideLayout2.xml"/><Relationship Id="rId6" Type="http://schemas.openxmlformats.org/officeDocument/2006/relationships/hyperlink" Target="http://www.euretirio.com/2010/06/xreografo.html" TargetMode="External"/><Relationship Id="rId5" Type="http://schemas.openxmlformats.org/officeDocument/2006/relationships/hyperlink" Target="http://www.euretirio.com/2010/06/katatheseis-opseos.html" TargetMode="External"/><Relationship Id="rId4" Type="http://schemas.openxmlformats.org/officeDocument/2006/relationships/hyperlink" Target="http://www.euretirio.com/2010/07/energitiko-periousiako-stoixeio.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3568" y="3886200"/>
            <a:ext cx="8136904" cy="1752600"/>
          </a:xfrm>
        </p:spPr>
        <p:txBody>
          <a:bodyPr>
            <a:normAutofit fontScale="85000" lnSpcReduction="20000"/>
          </a:bodyPr>
          <a:lstStyle/>
          <a:p>
            <a:r>
              <a:rPr lang="el-GR" b="1" dirty="0" smtClean="0">
                <a:solidFill>
                  <a:srgbClr val="7030A0"/>
                </a:solidFill>
              </a:rPr>
              <a:t>ΑΠΟΤΙΜΗΣΗ ΕΠΙΧΕΙΡΗΣΕΩΝ</a:t>
            </a:r>
          </a:p>
          <a:p>
            <a:r>
              <a:rPr lang="el-GR" b="1" dirty="0" smtClean="0">
                <a:solidFill>
                  <a:srgbClr val="7030A0"/>
                </a:solidFill>
              </a:rPr>
              <a:t>Εισηγητής Δρ. Κυριαζόπουλος Γεώργιος</a:t>
            </a:r>
          </a:p>
          <a:p>
            <a:r>
              <a:rPr lang="el-GR" b="1" dirty="0" smtClean="0">
                <a:solidFill>
                  <a:srgbClr val="7030A0"/>
                </a:solidFill>
              </a:rPr>
              <a:t>Επίκουρος Καθηγητής </a:t>
            </a:r>
          </a:p>
          <a:p>
            <a:r>
              <a:rPr lang="el-GR" b="1" dirty="0" smtClean="0">
                <a:solidFill>
                  <a:srgbClr val="7030A0"/>
                </a:solidFill>
              </a:rPr>
              <a:t>Τμήματος Λογιστικής &amp; Χρηματοοικονομικής </a:t>
            </a:r>
          </a:p>
          <a:p>
            <a:r>
              <a:rPr lang="el-GR" b="1" dirty="0" smtClean="0">
                <a:solidFill>
                  <a:srgbClr val="7030A0"/>
                </a:solidFill>
              </a:rPr>
              <a:t>ΤΕΙ Δυτικής Μακεδονίας, Κοίλα Κοζάνης</a:t>
            </a:r>
            <a:endParaRPr lang="el-GR" b="1" dirty="0">
              <a:solidFill>
                <a:srgbClr val="7030A0"/>
              </a:solidFill>
            </a:endParaRPr>
          </a:p>
        </p:txBody>
      </p:sp>
      <p:sp>
        <p:nvSpPr>
          <p:cNvPr id="2" name="1 - Τίτλος"/>
          <p:cNvSpPr>
            <a:spLocks noGrp="1"/>
          </p:cNvSpPr>
          <p:nvPr>
            <p:ph type="ctrTitle"/>
          </p:nvPr>
        </p:nvSpPr>
        <p:spPr>
          <a:xfrm>
            <a:off x="0" y="620688"/>
            <a:ext cx="9144000" cy="2979763"/>
          </a:xfrm>
        </p:spPr>
        <p:txBody>
          <a:bodyPr>
            <a:normAutofit/>
          </a:bodyPr>
          <a:lstStyle/>
          <a:p>
            <a:r>
              <a:rPr lang="el-GR" sz="3200" b="1" dirty="0" smtClean="0">
                <a:solidFill>
                  <a:srgbClr val="002060"/>
                </a:solidFill>
              </a:rPr>
              <a:t>ΜΕΤΑΠΤΥΧΙΑΚΟ ΠΡΟΓΡΑΜΜΑ ΣΤΗΝ ΦΟΡΟΡΟΤΕΧΝΙΚΗ ΚΑΙ ΝΟΜΟΘΕΣΙΑ ΕΠΙΧΕΙΡΗΣΕΩΝ</a:t>
            </a:r>
            <a:endParaRPr lang="el-GR" sz="3200" b="1" dirty="0">
              <a:solidFill>
                <a:srgbClr val="002060"/>
              </a:solidFill>
            </a:endParaRPr>
          </a:p>
        </p:txBody>
      </p:sp>
      <p:pic>
        <p:nvPicPr>
          <p:cNvPr id="4" name="Picture 1"/>
          <p:cNvPicPr>
            <a:picLocks noChangeAspect="1" noChangeArrowheads="1"/>
          </p:cNvPicPr>
          <p:nvPr/>
        </p:nvPicPr>
        <p:blipFill>
          <a:blip r:embed="rId2" cstate="print"/>
          <a:srcRect/>
          <a:stretch>
            <a:fillRect/>
          </a:stretch>
        </p:blipFill>
        <p:spPr bwMode="auto">
          <a:xfrm>
            <a:off x="2267744" y="548680"/>
            <a:ext cx="4638675" cy="7048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548680"/>
          </a:xfrm>
        </p:spPr>
        <p:txBody>
          <a:bodyPr>
            <a:normAutofit fontScale="90000"/>
          </a:bodyPr>
          <a:lstStyle/>
          <a:p>
            <a:r>
              <a:rPr lang="el-GR" b="1" dirty="0" smtClean="0"/>
              <a:t/>
            </a:r>
            <a:br>
              <a:rPr lang="el-GR" b="1" dirty="0" smtClean="0"/>
            </a:br>
            <a:r>
              <a:rPr lang="el-GR" b="1" dirty="0" smtClean="0">
                <a:solidFill>
                  <a:srgbClr val="006600"/>
                </a:solidFill>
              </a:rPr>
              <a:t>ΑΝΑΓΚΕΣ ΠΡΟΣΑΡΜΟΓΗΣ</a:t>
            </a:r>
            <a:endParaRPr lang="el-GR" b="1" dirty="0">
              <a:solidFill>
                <a:srgbClr val="006600"/>
              </a:solidFill>
            </a:endParaRPr>
          </a:p>
        </p:txBody>
      </p:sp>
      <p:sp>
        <p:nvSpPr>
          <p:cNvPr id="3" name="2 - Θέση περιεχομένου"/>
          <p:cNvSpPr>
            <a:spLocks noGrp="1"/>
          </p:cNvSpPr>
          <p:nvPr>
            <p:ph idx="1"/>
          </p:nvPr>
        </p:nvSpPr>
        <p:spPr>
          <a:xfrm>
            <a:off x="0" y="692696"/>
            <a:ext cx="9144000" cy="6165304"/>
          </a:xfrm>
        </p:spPr>
        <p:txBody>
          <a:bodyPr>
            <a:normAutofit/>
          </a:bodyPr>
          <a:lstStyle/>
          <a:p>
            <a:pPr algn="just"/>
            <a:r>
              <a:rPr lang="el-GR" sz="3200" dirty="0" smtClean="0"/>
              <a:t>Εκτός από την αναγκαιότητα για εσωτερικό έλεγχο προκύπτει πολλές φορές η ανάγκη και από απαίτηση τρίτων, ώστε να διαπιστωθεί αν η λογιστική εικόνα της επιχείρησης συμφωνεί με την πραγματική.</a:t>
            </a:r>
          </a:p>
          <a:p>
            <a:pPr algn="just"/>
            <a:r>
              <a:rPr lang="el-GR" sz="3200" dirty="0" smtClean="0"/>
              <a:t>Με σκοπό την ικανοποίηση της Λογιστικής </a:t>
            </a:r>
            <a:r>
              <a:rPr lang="el-GR" sz="3200" b="1" dirty="0" smtClean="0">
                <a:hlinkClick r:id="rId2"/>
              </a:rPr>
              <a:t>αρχής της αποκάλυψης</a:t>
            </a:r>
            <a:r>
              <a:rPr lang="el-GR" sz="3200" b="1" dirty="0" smtClean="0"/>
              <a:t> </a:t>
            </a:r>
            <a:r>
              <a:rPr lang="el-GR" sz="3200" dirty="0" smtClean="0"/>
              <a:t>πρέπει οι παρεχόμενες πληροφορίες να παρουσιάζουν τα πραγματικά δεδομένα που αφορούν την περιουσιακή συγκρότηση της οικονομικής μονάδας. Για το λόγο αυτό είναι απαραίτητη η παραπάνω προσαρμογή.</a:t>
            </a:r>
            <a:endParaRPr lang="el-GR"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42918"/>
          </a:xfrm>
        </p:spPr>
        <p:txBody>
          <a:bodyPr>
            <a:normAutofit fontScale="90000"/>
          </a:bodyPr>
          <a:lstStyle/>
          <a:p>
            <a:r>
              <a:rPr lang="el-GR" sz="4000" b="1" dirty="0" smtClean="0">
                <a:solidFill>
                  <a:srgbClr val="FF0000"/>
                </a:solidFill>
              </a:rPr>
              <a:t>ΕΙΔΗ ΠΙΣΤΩΣΕΩΝ</a:t>
            </a:r>
            <a:endParaRPr lang="el-GR" sz="4000" b="1" dirty="0">
              <a:solidFill>
                <a:srgbClr val="FF0000"/>
              </a:solidFill>
            </a:endParaRPr>
          </a:p>
        </p:txBody>
      </p:sp>
      <p:sp>
        <p:nvSpPr>
          <p:cNvPr id="3" name="2 - Θέση περιεχομένου"/>
          <p:cNvSpPr>
            <a:spLocks noGrp="1"/>
          </p:cNvSpPr>
          <p:nvPr>
            <p:ph idx="1"/>
          </p:nvPr>
        </p:nvSpPr>
        <p:spPr>
          <a:xfrm>
            <a:off x="0" y="571480"/>
            <a:ext cx="9144000" cy="6286520"/>
          </a:xfrm>
        </p:spPr>
        <p:txBody>
          <a:bodyPr/>
          <a:lstStyle/>
          <a:p>
            <a:pPr>
              <a:buNone/>
            </a:pPr>
            <a:r>
              <a:rPr lang="el-GR" sz="2700" b="1" u="sng" dirty="0" smtClean="0">
                <a:solidFill>
                  <a:srgbClr val="7030A0"/>
                </a:solidFill>
              </a:rPr>
              <a:t>Α) ΕΣΩΤΕΡΙΚΟ</a:t>
            </a:r>
          </a:p>
          <a:p>
            <a:r>
              <a:rPr lang="el-GR" sz="2700" dirty="0" smtClean="0"/>
              <a:t>Τιμολόγια εσωτερικού επί πιστώσει.</a:t>
            </a:r>
          </a:p>
          <a:p>
            <a:r>
              <a:rPr lang="el-GR" sz="2700" dirty="0" smtClean="0"/>
              <a:t>Συναλλαγματικές / Γραμμάτια</a:t>
            </a:r>
          </a:p>
          <a:p>
            <a:r>
              <a:rPr lang="el-GR" sz="2700" dirty="0" smtClean="0"/>
              <a:t>Επιταγές</a:t>
            </a:r>
          </a:p>
          <a:p>
            <a:r>
              <a:rPr lang="el-GR" sz="2700" dirty="0" smtClean="0"/>
              <a:t>Ε/Ε (</a:t>
            </a:r>
            <a:r>
              <a:rPr lang="en-US" sz="2700" dirty="0" smtClean="0"/>
              <a:t>A</a:t>
            </a:r>
            <a:r>
              <a:rPr lang="el-GR" sz="2700" dirty="0" smtClean="0"/>
              <a:t>΄ Συμμετοχής, Β΄ Καλής Εκτέλεσης, Γ΄ Αντικατάστασης Δεκάτων)</a:t>
            </a:r>
          </a:p>
          <a:p>
            <a:pPr>
              <a:buNone/>
            </a:pPr>
            <a:r>
              <a:rPr lang="el-GR" sz="2700" b="1" u="sng" dirty="0" smtClean="0">
                <a:solidFill>
                  <a:srgbClr val="C00000"/>
                </a:solidFill>
              </a:rPr>
              <a:t>Β) ΕΞΩΤΕΡΙΚΟ</a:t>
            </a:r>
          </a:p>
          <a:p>
            <a:r>
              <a:rPr lang="el-GR" sz="2700" dirty="0" smtClean="0"/>
              <a:t>Τιμολόγια εξωτερικού επί πιστώσει / Υποσχετικές Επιστολές (</a:t>
            </a:r>
            <a:r>
              <a:rPr lang="en-US" sz="2700" dirty="0" smtClean="0"/>
              <a:t>Promissory Letter).</a:t>
            </a:r>
            <a:endParaRPr lang="el-GR" sz="2700" dirty="0" smtClean="0"/>
          </a:p>
          <a:p>
            <a:r>
              <a:rPr lang="el-GR" sz="2700" dirty="0" smtClean="0"/>
              <a:t>Ανέκκλητη Ενέγγυα Πίστωση</a:t>
            </a:r>
          </a:p>
          <a:p>
            <a:r>
              <a:rPr lang="el-GR" sz="2700" dirty="0" smtClean="0"/>
              <a:t>Επιταγές</a:t>
            </a:r>
          </a:p>
          <a:p>
            <a:r>
              <a:rPr lang="el-GR" sz="2700" dirty="0" smtClean="0"/>
              <a:t>Ε/Ε (Γ΄ εξωτερικού)</a:t>
            </a:r>
          </a:p>
          <a:p>
            <a:r>
              <a:rPr lang="el-GR" sz="2700" dirty="0" smtClean="0"/>
              <a:t>Συναλλαγματικές</a:t>
            </a:r>
          </a:p>
          <a:p>
            <a:endParaRPr lang="el-GR" sz="27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95288" y="116632"/>
            <a:ext cx="8291512" cy="648543"/>
          </a:xfrm>
        </p:spPr>
        <p:txBody>
          <a:bodyPr>
            <a:normAutofit fontScale="90000"/>
          </a:bodyPr>
          <a:lstStyle/>
          <a:p>
            <a:pPr eaLnBrk="1" hangingPunct="1"/>
            <a:r>
              <a:rPr lang="el-GR" altLang="el-GR" sz="3600" b="1" dirty="0" smtClean="0"/>
              <a:t/>
            </a:r>
            <a:br>
              <a:rPr lang="el-GR" altLang="el-GR" sz="3600" b="1" dirty="0" smtClean="0"/>
            </a:br>
            <a:r>
              <a:rPr lang="el-GR" altLang="el-GR" sz="3600" b="1" dirty="0" smtClean="0">
                <a:solidFill>
                  <a:srgbClr val="FF0000"/>
                </a:solidFill>
              </a:rPr>
              <a:t>Μεταβλητές Πιστωτικής Πολιτικής</a:t>
            </a:r>
          </a:p>
        </p:txBody>
      </p:sp>
      <p:sp>
        <p:nvSpPr>
          <p:cNvPr id="141315" name="Rectangle 3"/>
          <p:cNvSpPr>
            <a:spLocks noGrp="1" noChangeArrowheads="1"/>
          </p:cNvSpPr>
          <p:nvPr>
            <p:ph type="body" idx="1"/>
          </p:nvPr>
        </p:nvSpPr>
        <p:spPr>
          <a:xfrm>
            <a:off x="0" y="764705"/>
            <a:ext cx="9144000" cy="6093296"/>
          </a:xfrm>
        </p:spPr>
        <p:txBody>
          <a:bodyPr>
            <a:normAutofit/>
          </a:bodyPr>
          <a:lstStyle/>
          <a:p>
            <a:pPr marL="609600" indent="-609600" algn="just" eaLnBrk="1" hangingPunct="1">
              <a:buFontTx/>
              <a:buAutoNum type="arabicPeriod"/>
            </a:pPr>
            <a:r>
              <a:rPr lang="el-GR" altLang="el-GR" sz="2800" b="1" dirty="0" smtClean="0">
                <a:solidFill>
                  <a:srgbClr val="C00000"/>
                </a:solidFill>
              </a:rPr>
              <a:t>Τα πιστωτικά πρότυπα </a:t>
            </a:r>
            <a:r>
              <a:rPr lang="el-GR" altLang="el-GR" sz="2800" dirty="0" smtClean="0"/>
              <a:t>δηλαδή ο μέγιστος κίνδυνος αποδεκτών πιστωτικών λογαριασμών για κάθε πελάτη.</a:t>
            </a:r>
          </a:p>
          <a:p>
            <a:pPr marL="609600" indent="-609600" algn="just" eaLnBrk="1" hangingPunct="1">
              <a:buFontTx/>
              <a:buAutoNum type="arabicPeriod"/>
            </a:pPr>
            <a:endParaRPr lang="el-GR" altLang="el-GR" sz="2800" dirty="0" smtClean="0"/>
          </a:p>
          <a:p>
            <a:pPr marL="609600" indent="-609600" algn="just" eaLnBrk="1" hangingPunct="1">
              <a:buFontTx/>
              <a:buAutoNum type="arabicPeriod"/>
            </a:pPr>
            <a:r>
              <a:rPr lang="el-GR" altLang="el-GR" sz="2800" dirty="0" smtClean="0"/>
              <a:t>Η </a:t>
            </a:r>
            <a:r>
              <a:rPr lang="el-GR" altLang="el-GR" sz="2800" b="1" dirty="0" smtClean="0">
                <a:solidFill>
                  <a:srgbClr val="0000FF"/>
                </a:solidFill>
              </a:rPr>
              <a:t>χρονική διάρκεια </a:t>
            </a:r>
            <a:r>
              <a:rPr lang="el-GR" altLang="el-GR" sz="2800" dirty="0" smtClean="0"/>
              <a:t>της πίστωσης (Β. ή Μ.)</a:t>
            </a:r>
          </a:p>
          <a:p>
            <a:pPr marL="609600" indent="-609600" algn="just" eaLnBrk="1" hangingPunct="1">
              <a:buFontTx/>
              <a:buAutoNum type="arabicPeriod"/>
            </a:pPr>
            <a:endParaRPr lang="el-GR" altLang="el-GR" sz="2800" dirty="0" smtClean="0"/>
          </a:p>
          <a:p>
            <a:pPr marL="609600" indent="-609600" algn="just" eaLnBrk="1" hangingPunct="1">
              <a:buFontTx/>
              <a:buAutoNum type="arabicPeriod"/>
            </a:pPr>
            <a:r>
              <a:rPr lang="el-GR" altLang="el-GR" sz="2800" dirty="0" smtClean="0"/>
              <a:t>Οι </a:t>
            </a:r>
            <a:r>
              <a:rPr lang="el-GR" altLang="el-GR" sz="2800" b="1" dirty="0" smtClean="0">
                <a:solidFill>
                  <a:srgbClr val="7030A0"/>
                </a:solidFill>
              </a:rPr>
              <a:t>εκπτώσεις</a:t>
            </a:r>
            <a:r>
              <a:rPr lang="el-GR" altLang="el-GR" sz="2800" dirty="0" smtClean="0"/>
              <a:t> που δίνονται σε περίπτωση πρόωρης εξόφλησης.</a:t>
            </a:r>
          </a:p>
          <a:p>
            <a:pPr marL="609600" indent="-609600" algn="just" eaLnBrk="1" hangingPunct="1">
              <a:buFontTx/>
              <a:buAutoNum type="arabicPeriod"/>
            </a:pPr>
            <a:endParaRPr lang="el-GR" altLang="el-GR" sz="2800" dirty="0" smtClean="0"/>
          </a:p>
          <a:p>
            <a:pPr marL="609600" indent="-609600" algn="just" eaLnBrk="1" hangingPunct="1">
              <a:buFontTx/>
              <a:buAutoNum type="arabicPeriod"/>
            </a:pPr>
            <a:r>
              <a:rPr lang="el-GR" altLang="el-GR" sz="2800" dirty="0" smtClean="0"/>
              <a:t>Η </a:t>
            </a:r>
            <a:r>
              <a:rPr lang="el-GR" altLang="el-GR" sz="2800" b="1" dirty="0" smtClean="0">
                <a:solidFill>
                  <a:srgbClr val="660033"/>
                </a:solidFill>
              </a:rPr>
              <a:t>πολιτική εισπράξεων </a:t>
            </a:r>
            <a:r>
              <a:rPr lang="el-GR" altLang="el-GR" sz="2800" dirty="0" smtClean="0"/>
              <a:t>που ακολουθεί η επιχείρηση.</a:t>
            </a:r>
          </a:p>
        </p:txBody>
      </p:sp>
    </p:spTree>
    <p:extLst>
      <p:ext uri="{BB962C8B-B14F-4D97-AF65-F5344CB8AC3E}">
        <p14:creationId xmlns:p14="http://schemas.microsoft.com/office/powerpoint/2010/main" val="13020342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0"/>
            <a:ext cx="9144000" cy="692696"/>
          </a:xfrm>
        </p:spPr>
        <p:txBody>
          <a:bodyPr>
            <a:normAutofit fontScale="90000"/>
          </a:bodyPr>
          <a:lstStyle/>
          <a:p>
            <a:pPr eaLnBrk="1" hangingPunct="1"/>
            <a:r>
              <a:rPr lang="el-GR" altLang="el-GR" sz="4000" b="1" dirty="0" smtClean="0">
                <a:solidFill>
                  <a:srgbClr val="FF0000"/>
                </a:solidFill>
              </a:rPr>
              <a:t>Χαρακτηριστικά των Πιστώσεων</a:t>
            </a:r>
          </a:p>
        </p:txBody>
      </p:sp>
      <p:sp>
        <p:nvSpPr>
          <p:cNvPr id="142339" name="Rectangle 3"/>
          <p:cNvSpPr>
            <a:spLocks noGrp="1" noChangeArrowheads="1"/>
          </p:cNvSpPr>
          <p:nvPr>
            <p:ph type="body" idx="1"/>
          </p:nvPr>
        </p:nvSpPr>
        <p:spPr>
          <a:xfrm>
            <a:off x="0" y="764705"/>
            <a:ext cx="9144000" cy="6093296"/>
          </a:xfrm>
        </p:spPr>
        <p:txBody>
          <a:bodyPr/>
          <a:lstStyle/>
          <a:p>
            <a:pPr marL="514350" indent="-514350" algn="just" eaLnBrk="1" hangingPunct="1">
              <a:lnSpc>
                <a:spcPct val="90000"/>
              </a:lnSpc>
              <a:buFont typeface="+mj-lt"/>
              <a:buAutoNum type="arabicPeriod"/>
            </a:pPr>
            <a:r>
              <a:rPr lang="el-GR" altLang="el-GR" sz="2600" b="1" u="sng" dirty="0" smtClean="0">
                <a:solidFill>
                  <a:srgbClr val="0000FF"/>
                </a:solidFill>
              </a:rPr>
              <a:t>Ο Χαρακτήρας:</a:t>
            </a:r>
            <a:r>
              <a:rPr lang="el-GR" altLang="el-GR" sz="2600" dirty="0" smtClean="0">
                <a:solidFill>
                  <a:srgbClr val="0000FF"/>
                </a:solidFill>
              </a:rPr>
              <a:t> </a:t>
            </a:r>
            <a:r>
              <a:rPr lang="el-GR" altLang="el-GR" sz="2600" dirty="0" smtClean="0"/>
              <a:t>πιθανότητα ο πελάτης να σεβαστεί τις υποχρεώσεις του.</a:t>
            </a:r>
          </a:p>
          <a:p>
            <a:pPr marL="514350" indent="-514350" algn="just" eaLnBrk="1" hangingPunct="1">
              <a:lnSpc>
                <a:spcPct val="90000"/>
              </a:lnSpc>
              <a:buFont typeface="+mj-lt"/>
              <a:buAutoNum type="arabicPeriod"/>
            </a:pPr>
            <a:r>
              <a:rPr lang="el-GR" altLang="el-GR" sz="2600" b="1" u="sng" dirty="0" smtClean="0">
                <a:solidFill>
                  <a:srgbClr val="CC3399"/>
                </a:solidFill>
              </a:rPr>
              <a:t>Η ικανότητα πληρωμής:</a:t>
            </a:r>
            <a:r>
              <a:rPr lang="el-GR" altLang="el-GR" sz="2600" dirty="0" smtClean="0">
                <a:solidFill>
                  <a:srgbClr val="CC3399"/>
                </a:solidFill>
              </a:rPr>
              <a:t> </a:t>
            </a:r>
            <a:r>
              <a:rPr lang="el-GR" altLang="el-GR" sz="2600" dirty="0" smtClean="0"/>
              <a:t>βασίζεται στις επιχειρηματικές επιδόσεις και στο παρελθόν.</a:t>
            </a:r>
          </a:p>
          <a:p>
            <a:pPr marL="514350" indent="-514350" algn="just" eaLnBrk="1" hangingPunct="1">
              <a:lnSpc>
                <a:spcPct val="90000"/>
              </a:lnSpc>
              <a:buFont typeface="+mj-lt"/>
              <a:buAutoNum type="arabicPeriod"/>
            </a:pPr>
            <a:r>
              <a:rPr lang="el-GR" altLang="el-GR" sz="2600" b="1" u="sng" dirty="0" smtClean="0">
                <a:solidFill>
                  <a:srgbClr val="006600"/>
                </a:solidFill>
              </a:rPr>
              <a:t>Τα κεφάλαια:</a:t>
            </a:r>
            <a:r>
              <a:rPr lang="el-GR" altLang="el-GR" sz="2600" dirty="0" smtClean="0">
                <a:solidFill>
                  <a:srgbClr val="006600"/>
                </a:solidFill>
              </a:rPr>
              <a:t> </a:t>
            </a:r>
            <a:r>
              <a:rPr lang="el-GR" altLang="el-GR" sz="2600" dirty="0" smtClean="0"/>
              <a:t>μετριούνται από οικονομική κατάσταση της επιχείρησης με βάση την ανάλυση των αριθμοδεικτών, της καθαρής θέσης και των περιουσιακών στοιχείων της.</a:t>
            </a:r>
          </a:p>
          <a:p>
            <a:pPr marL="514350" indent="-514350" algn="just" eaLnBrk="1" hangingPunct="1">
              <a:lnSpc>
                <a:spcPct val="90000"/>
              </a:lnSpc>
              <a:buFont typeface="+mj-lt"/>
              <a:buAutoNum type="arabicPeriod"/>
            </a:pPr>
            <a:r>
              <a:rPr lang="el-GR" altLang="el-GR" sz="2600" b="1" u="sng" dirty="0" smtClean="0">
                <a:solidFill>
                  <a:srgbClr val="FF9900"/>
                </a:solidFill>
              </a:rPr>
              <a:t>Το ενέχυρο:</a:t>
            </a:r>
            <a:r>
              <a:rPr lang="el-GR" altLang="el-GR" sz="2600" dirty="0" smtClean="0">
                <a:solidFill>
                  <a:srgbClr val="FF9900"/>
                </a:solidFill>
              </a:rPr>
              <a:t> </a:t>
            </a:r>
            <a:r>
              <a:rPr lang="el-GR" altLang="el-GR" sz="2600" dirty="0" smtClean="0"/>
              <a:t>αντιπροσωπεύεται από τα περιουσιακά στοιχεία που προσκομίζει για ενέχυρο ο πελάτης ως εξασφάλιση της πίστωσης.</a:t>
            </a:r>
          </a:p>
          <a:p>
            <a:pPr marL="514350" indent="-514350" algn="just" eaLnBrk="1" hangingPunct="1">
              <a:lnSpc>
                <a:spcPct val="90000"/>
              </a:lnSpc>
              <a:buFont typeface="+mj-lt"/>
              <a:buAutoNum type="arabicPeriod"/>
            </a:pPr>
            <a:r>
              <a:rPr lang="el-GR" altLang="el-GR" sz="2600" b="1" u="sng" dirty="0" smtClean="0">
                <a:solidFill>
                  <a:srgbClr val="7030A0"/>
                </a:solidFill>
              </a:rPr>
              <a:t>Οι συνθήκες:</a:t>
            </a:r>
            <a:r>
              <a:rPr lang="el-GR" altLang="el-GR" sz="2600" dirty="0" smtClean="0">
                <a:solidFill>
                  <a:srgbClr val="7030A0"/>
                </a:solidFill>
              </a:rPr>
              <a:t> </a:t>
            </a:r>
            <a:r>
              <a:rPr lang="el-GR" altLang="el-GR" sz="2600" dirty="0" smtClean="0"/>
              <a:t>αναφέρονται στις επιπτώσεις που έχουν στην επιχείρηση οι γενικές ή ειδικές οικονομικές συνθήκες και πως επηρεάζουν αυτές την ικανότητά της να ανταπεξέλθει στις υποχρεώσεις του.</a:t>
            </a:r>
          </a:p>
        </p:txBody>
      </p:sp>
    </p:spTree>
    <p:extLst>
      <p:ext uri="{BB962C8B-B14F-4D97-AF65-F5344CB8AC3E}">
        <p14:creationId xmlns:p14="http://schemas.microsoft.com/office/powerpoint/2010/main" val="2529225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l-GR" sz="4000" b="1" dirty="0" smtClean="0">
                <a:solidFill>
                  <a:srgbClr val="0000CC"/>
                </a:solidFill>
              </a:rPr>
              <a:t>ΔΙΟΙΚΗΣΗ ΔΙΑΘΕΣΙΜΩΝ (1)</a:t>
            </a:r>
          </a:p>
        </p:txBody>
      </p:sp>
      <p:sp>
        <p:nvSpPr>
          <p:cNvPr id="175107" name="Rectangle 3"/>
          <p:cNvSpPr>
            <a:spLocks noGrp="1" noChangeArrowheads="1"/>
          </p:cNvSpPr>
          <p:nvPr>
            <p:ph type="body" idx="1"/>
          </p:nvPr>
        </p:nvSpPr>
        <p:spPr>
          <a:xfrm>
            <a:off x="0" y="908050"/>
            <a:ext cx="9144000" cy="5949950"/>
          </a:xfrm>
        </p:spPr>
        <p:txBody>
          <a:bodyPr>
            <a:normAutofit/>
          </a:bodyPr>
          <a:lstStyle/>
          <a:p>
            <a:pPr algn="just" eaLnBrk="1" hangingPunct="1"/>
            <a:r>
              <a:rPr lang="el-GR" sz="3200" dirty="0" smtClean="0"/>
              <a:t>Περιλαμβάνει την εκτίμηση των ταμειακών εισροών και εκροών μιας επιχείρησης που θα πραγματοποιηθούν μέσα σε μια διαχειριστική χρήση (π.χ. από 1/1/2016 έως 31/12/2016) και τον καθορισμό του αρίστου ύψους των διαθεσίμων που θα πρέπει να διατηρεί μια επιχείρηση, δηλαδή την κατάλληλη κατανομή μεταξύ μετρητών και διαπραγματεύσιμων χρεογράφων (μετοχών, ομολόγων).</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rgbClr val="0000CC"/>
                </a:solidFill>
              </a:rPr>
              <a:t>ΔΙΟΙΚΗΣΗ ΔΙΑΘΕΣΙΜΩΝ (2)</a:t>
            </a:r>
          </a:p>
        </p:txBody>
      </p:sp>
      <p:sp>
        <p:nvSpPr>
          <p:cNvPr id="176131" name="Rectangle 3"/>
          <p:cNvSpPr>
            <a:spLocks noGrp="1" noChangeArrowheads="1"/>
          </p:cNvSpPr>
          <p:nvPr>
            <p:ph type="body" idx="1"/>
          </p:nvPr>
        </p:nvSpPr>
        <p:spPr>
          <a:xfrm>
            <a:off x="0" y="836613"/>
            <a:ext cx="9144000" cy="6021387"/>
          </a:xfrm>
        </p:spPr>
        <p:txBody>
          <a:bodyPr/>
          <a:lstStyle/>
          <a:p>
            <a:pPr marL="609600" indent="-609600" algn="just" eaLnBrk="1" hangingPunct="1">
              <a:lnSpc>
                <a:spcPct val="90000"/>
              </a:lnSpc>
            </a:pPr>
            <a:r>
              <a:rPr lang="el-GR" sz="2800" dirty="0" smtClean="0"/>
              <a:t>Η </a:t>
            </a:r>
            <a:r>
              <a:rPr lang="el-GR" sz="2800" b="1" dirty="0" smtClean="0"/>
              <a:t>Αποδοτικότητα</a:t>
            </a:r>
            <a:r>
              <a:rPr lang="el-GR" sz="2800" dirty="0" smtClean="0"/>
              <a:t> (</a:t>
            </a:r>
            <a:r>
              <a:rPr lang="en-US" sz="2800" dirty="0" smtClean="0"/>
              <a:t>ROA) </a:t>
            </a:r>
            <a:r>
              <a:rPr lang="el-GR" sz="2800" dirty="0" smtClean="0"/>
              <a:t>της διοίκησης μιας επιχείρησης ως προς την λειτουργία των ρευστών διαθεσίμων βελτιώνεται με τη χρήση των δύο παρακάτω μεθόδων: </a:t>
            </a:r>
          </a:p>
          <a:p>
            <a:pPr marL="609600" indent="-609600" algn="just" eaLnBrk="1" hangingPunct="1">
              <a:lnSpc>
                <a:spcPct val="90000"/>
              </a:lnSpc>
              <a:buFontTx/>
              <a:buAutoNum type="arabicParenR"/>
            </a:pPr>
            <a:r>
              <a:rPr lang="el-GR" sz="2800" b="1" u="sng" dirty="0" smtClean="0"/>
              <a:t>Η επιτάχυνση</a:t>
            </a:r>
            <a:r>
              <a:rPr lang="el-GR" sz="2800" b="1" dirty="0" smtClean="0"/>
              <a:t> </a:t>
            </a:r>
            <a:r>
              <a:rPr lang="el-GR" sz="2800" dirty="0" smtClean="0"/>
              <a:t>της είσπραξης των ληξιπροθέσμων και ληκτών απαιτήσεων της εταιρείας. </a:t>
            </a:r>
          </a:p>
          <a:p>
            <a:pPr marL="609600" indent="-609600" algn="just" eaLnBrk="1" hangingPunct="1">
              <a:lnSpc>
                <a:spcPct val="90000"/>
              </a:lnSpc>
              <a:buFontTx/>
              <a:buAutoNum type="arabicParenR"/>
            </a:pPr>
            <a:r>
              <a:rPr lang="el-GR" sz="2800" b="1" u="sng" dirty="0" smtClean="0"/>
              <a:t>Η καθυστέρηση ή μη</a:t>
            </a:r>
            <a:r>
              <a:rPr lang="el-GR" sz="2800" b="1" dirty="0" smtClean="0"/>
              <a:t> </a:t>
            </a:r>
            <a:r>
              <a:rPr lang="el-GR" sz="2800" dirty="0" smtClean="0"/>
              <a:t>της</a:t>
            </a:r>
            <a:r>
              <a:rPr lang="el-GR" sz="2800" b="1" dirty="0" smtClean="0"/>
              <a:t> </a:t>
            </a:r>
            <a:r>
              <a:rPr lang="el-GR" sz="2800" dirty="0" smtClean="0"/>
              <a:t>πληρωμής των ληκτών και ληξιπρόθεσμων υποχρεώσεων της εταιρείας, αλλά και η ανάληψη υποχρεώσεων πληρωμής μετά από αγορές (Α΄ υλών, προϊόντων, εμπορευμάτων) σε τέτοιο μεγάλο χρονικό διάστημα που η πιστοληπτική ικανότητα της εταιρείας παραμένει ανεπηρέαστη.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l-GR" sz="4000" b="1" dirty="0" smtClean="0">
                <a:solidFill>
                  <a:srgbClr val="0000CC"/>
                </a:solidFill>
              </a:rPr>
              <a:t>ΔΙΟΙΚΗΣΗ ΔΙΑΘΕΣΙΜΩΝ (3)</a:t>
            </a:r>
          </a:p>
        </p:txBody>
      </p:sp>
      <p:sp>
        <p:nvSpPr>
          <p:cNvPr id="177155" name="Rectangle 3"/>
          <p:cNvSpPr>
            <a:spLocks noGrp="1" noChangeArrowheads="1"/>
          </p:cNvSpPr>
          <p:nvPr>
            <p:ph type="body" idx="1"/>
          </p:nvPr>
        </p:nvSpPr>
        <p:spPr>
          <a:xfrm>
            <a:off x="0" y="981075"/>
            <a:ext cx="9144000" cy="5876925"/>
          </a:xfrm>
        </p:spPr>
        <p:txBody>
          <a:bodyPr/>
          <a:lstStyle/>
          <a:p>
            <a:pPr eaLnBrk="1" hangingPunct="1">
              <a:buFontTx/>
              <a:buNone/>
            </a:pPr>
            <a:endParaRPr lang="el-GR" b="1" dirty="0" smtClean="0"/>
          </a:p>
          <a:p>
            <a:pPr algn="just" eaLnBrk="1" hangingPunct="1"/>
            <a:r>
              <a:rPr lang="en-US" b="1" dirty="0" smtClean="0"/>
              <a:t>Floating Time</a:t>
            </a:r>
            <a:r>
              <a:rPr lang="en-US" dirty="0" smtClean="0"/>
              <a:t> </a:t>
            </a:r>
            <a:r>
              <a:rPr lang="el-GR" dirty="0" smtClean="0"/>
              <a:t>είναι το </a:t>
            </a:r>
            <a:r>
              <a:rPr lang="el-GR" dirty="0" smtClean="0">
                <a:solidFill>
                  <a:srgbClr val="FF33CC"/>
                </a:solidFill>
              </a:rPr>
              <a:t>χρονικό διάστημα </a:t>
            </a:r>
            <a:r>
              <a:rPr lang="el-GR" dirty="0" smtClean="0"/>
              <a:t>που μεσολαβεί μεταξύ της στιγμής που οι </a:t>
            </a:r>
            <a:r>
              <a:rPr lang="el-GR" b="1" dirty="0" smtClean="0">
                <a:solidFill>
                  <a:srgbClr val="C00000"/>
                </a:solidFill>
              </a:rPr>
              <a:t>πελάτες</a:t>
            </a:r>
            <a:r>
              <a:rPr lang="el-GR" dirty="0" smtClean="0"/>
              <a:t> </a:t>
            </a:r>
            <a:r>
              <a:rPr lang="el-GR" dirty="0" smtClean="0">
                <a:solidFill>
                  <a:srgbClr val="FF0000"/>
                </a:solidFill>
              </a:rPr>
              <a:t>πληρώνουν τις υποχρεώσεις τους </a:t>
            </a:r>
            <a:r>
              <a:rPr lang="el-GR" dirty="0" smtClean="0"/>
              <a:t>(ανοικτά επί πιστώσει τιμολόγια, επιταγές εισπρακτέες και συναλλαγματικές εισπρακτέες) και του </a:t>
            </a:r>
            <a:r>
              <a:rPr lang="el-GR" dirty="0" smtClean="0">
                <a:solidFill>
                  <a:srgbClr val="0000FF"/>
                </a:solidFill>
              </a:rPr>
              <a:t>χρονικού διαστήματος που τα κεφάλαια</a:t>
            </a:r>
            <a:r>
              <a:rPr lang="el-GR" dirty="0" smtClean="0"/>
              <a:t> αυτά είναι </a:t>
            </a:r>
            <a:r>
              <a:rPr lang="el-GR" b="1" dirty="0" smtClean="0">
                <a:solidFill>
                  <a:schemeClr val="accent6"/>
                </a:solidFill>
              </a:rPr>
              <a:t>διαθέσιμα </a:t>
            </a:r>
            <a:r>
              <a:rPr lang="el-GR" dirty="0" smtClean="0"/>
              <a:t>στην </a:t>
            </a:r>
            <a:r>
              <a:rPr lang="el-GR" b="1" dirty="0" smtClean="0">
                <a:solidFill>
                  <a:srgbClr val="7030A0"/>
                </a:solidFill>
              </a:rPr>
              <a:t>επιχείρηση</a:t>
            </a:r>
            <a:r>
              <a:rPr lang="el-GR" dirty="0" smtClean="0"/>
              <a:t>.</a:t>
            </a:r>
            <a:r>
              <a:rPr lang="en-US" dirty="0" smtClean="0"/>
              <a:t> </a:t>
            </a:r>
            <a:endParaRPr lang="el-GR"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274638"/>
            <a:ext cx="8229600" cy="417512"/>
          </a:xfrm>
        </p:spPr>
        <p:txBody>
          <a:bodyPr>
            <a:normAutofit fontScale="90000"/>
          </a:bodyPr>
          <a:lstStyle/>
          <a:p>
            <a:pPr eaLnBrk="1" hangingPunct="1"/>
            <a:r>
              <a:rPr lang="el-GR" sz="4000" b="1" dirty="0" smtClean="0">
                <a:solidFill>
                  <a:srgbClr val="0000CC"/>
                </a:solidFill>
              </a:rPr>
              <a:t>ΔΙΟΙΚΗΣΗ ΔΙΑΘΕΣΙΜΩΝ (4)</a:t>
            </a:r>
          </a:p>
        </p:txBody>
      </p:sp>
      <p:sp>
        <p:nvSpPr>
          <p:cNvPr id="178179" name="Rectangle 3"/>
          <p:cNvSpPr>
            <a:spLocks noGrp="1" noChangeArrowheads="1"/>
          </p:cNvSpPr>
          <p:nvPr>
            <p:ph type="body" idx="1"/>
          </p:nvPr>
        </p:nvSpPr>
        <p:spPr>
          <a:xfrm>
            <a:off x="0" y="908050"/>
            <a:ext cx="9144000" cy="5949950"/>
          </a:xfrm>
        </p:spPr>
        <p:txBody>
          <a:bodyPr/>
          <a:lstStyle/>
          <a:p>
            <a:pPr algn="just" eaLnBrk="1" hangingPunct="1">
              <a:lnSpc>
                <a:spcPct val="90000"/>
              </a:lnSpc>
              <a:buFontTx/>
              <a:buNone/>
            </a:pPr>
            <a:r>
              <a:rPr lang="el-GR" sz="2800" dirty="0" smtClean="0"/>
              <a:t>Το </a:t>
            </a:r>
            <a:r>
              <a:rPr lang="en-US" sz="2800" b="1" dirty="0" smtClean="0"/>
              <a:t>Floating Time</a:t>
            </a:r>
            <a:r>
              <a:rPr lang="en-US" sz="2800" dirty="0" smtClean="0"/>
              <a:t> </a:t>
            </a:r>
            <a:r>
              <a:rPr lang="el-GR" sz="2400" dirty="0" smtClean="0"/>
              <a:t>αποτελείται από 4 τμήματα: </a:t>
            </a:r>
          </a:p>
          <a:p>
            <a:pPr algn="just" eaLnBrk="1" hangingPunct="1">
              <a:lnSpc>
                <a:spcPct val="90000"/>
              </a:lnSpc>
              <a:buFontTx/>
              <a:buNone/>
            </a:pPr>
            <a:r>
              <a:rPr lang="el-GR" sz="2400" b="1" u="sng" dirty="0" smtClean="0">
                <a:solidFill>
                  <a:srgbClr val="FF0000"/>
                </a:solidFill>
              </a:rPr>
              <a:t>1) </a:t>
            </a:r>
            <a:r>
              <a:rPr lang="en-US" sz="2400" b="1" u="sng" dirty="0" smtClean="0">
                <a:solidFill>
                  <a:srgbClr val="FF0000"/>
                </a:solidFill>
              </a:rPr>
              <a:t>Float </a:t>
            </a:r>
            <a:r>
              <a:rPr lang="el-GR" sz="2400" b="1" u="sng" dirty="0" smtClean="0">
                <a:solidFill>
                  <a:srgbClr val="FF0000"/>
                </a:solidFill>
              </a:rPr>
              <a:t>Ταχυδρομείου:</a:t>
            </a:r>
            <a:r>
              <a:rPr lang="el-GR" sz="2400" b="1" dirty="0" smtClean="0"/>
              <a:t> </a:t>
            </a:r>
            <a:r>
              <a:rPr lang="el-GR" sz="2400" dirty="0" smtClean="0"/>
              <a:t>Το χρονικό διάστημα από την ημέρα ταχυδρόμησης από τον πελάτη μιας επιταγής έως ημέρα παραλαβής της επιταγής από την εταιρεία.</a:t>
            </a:r>
          </a:p>
          <a:p>
            <a:pPr algn="just" eaLnBrk="1" hangingPunct="1">
              <a:lnSpc>
                <a:spcPct val="90000"/>
              </a:lnSpc>
              <a:buFontTx/>
              <a:buNone/>
            </a:pPr>
            <a:r>
              <a:rPr lang="el-GR" sz="2400" b="1" u="sng" dirty="0" smtClean="0">
                <a:solidFill>
                  <a:srgbClr val="0000FF"/>
                </a:solidFill>
              </a:rPr>
              <a:t>2) </a:t>
            </a:r>
            <a:r>
              <a:rPr lang="en-US" sz="2400" b="1" u="sng" dirty="0" smtClean="0">
                <a:solidFill>
                  <a:srgbClr val="0000FF"/>
                </a:solidFill>
              </a:rPr>
              <a:t>Float </a:t>
            </a:r>
            <a:r>
              <a:rPr lang="el-GR" sz="2400" b="1" u="sng" dirty="0" smtClean="0">
                <a:solidFill>
                  <a:srgbClr val="0000FF"/>
                </a:solidFill>
              </a:rPr>
              <a:t>Επεξεργασίας:</a:t>
            </a:r>
            <a:r>
              <a:rPr lang="el-GR" sz="2400" b="1" dirty="0" smtClean="0">
                <a:solidFill>
                  <a:srgbClr val="0000FF"/>
                </a:solidFill>
              </a:rPr>
              <a:t> </a:t>
            </a:r>
            <a:r>
              <a:rPr lang="el-GR" sz="2400" dirty="0" smtClean="0"/>
              <a:t>Το χρονικό διάστημα της λογιστικής και όχι μόνο επεξεργασίας της επιταγής από την εταιρεία μέχρι την παράδοσή της στην τράπεζά της.</a:t>
            </a:r>
          </a:p>
          <a:p>
            <a:pPr algn="just" eaLnBrk="1" hangingPunct="1">
              <a:lnSpc>
                <a:spcPct val="90000"/>
              </a:lnSpc>
              <a:buFontTx/>
              <a:buNone/>
            </a:pPr>
            <a:r>
              <a:rPr lang="el-GR" sz="2400" b="1" u="sng" dirty="0" smtClean="0">
                <a:solidFill>
                  <a:srgbClr val="7030A0"/>
                </a:solidFill>
              </a:rPr>
              <a:t>3) </a:t>
            </a:r>
            <a:r>
              <a:rPr lang="en-US" sz="2400" b="1" u="sng" dirty="0" smtClean="0">
                <a:solidFill>
                  <a:srgbClr val="7030A0"/>
                </a:solidFill>
              </a:rPr>
              <a:t>Float</a:t>
            </a:r>
            <a:r>
              <a:rPr lang="el-GR" sz="2400" b="1" u="sng" dirty="0" smtClean="0">
                <a:solidFill>
                  <a:srgbClr val="7030A0"/>
                </a:solidFill>
              </a:rPr>
              <a:t> Διεκπεραίωσης:</a:t>
            </a:r>
            <a:r>
              <a:rPr lang="el-GR" sz="2400" b="1" dirty="0" smtClean="0">
                <a:solidFill>
                  <a:srgbClr val="7030A0"/>
                </a:solidFill>
              </a:rPr>
              <a:t> </a:t>
            </a:r>
            <a:r>
              <a:rPr lang="el-GR" sz="2400" dirty="0" smtClean="0"/>
              <a:t>Το χρονικό διάστημα εκκαθάρισης της επιταγής από το τραπεζικό σύστημα και κατάθεσης του ποσού της επιταγής μείον τυχόν έξοδα στο λογαριασμό της εταιρείας. Συνήθως είναι 2 ημέρες.</a:t>
            </a:r>
          </a:p>
          <a:p>
            <a:pPr algn="just" eaLnBrk="1" hangingPunct="1">
              <a:lnSpc>
                <a:spcPct val="90000"/>
              </a:lnSpc>
              <a:buFontTx/>
              <a:buNone/>
            </a:pPr>
            <a:r>
              <a:rPr lang="el-GR" sz="2400" b="1" u="sng" dirty="0" smtClean="0">
                <a:solidFill>
                  <a:srgbClr val="006600"/>
                </a:solidFill>
              </a:rPr>
              <a:t>4) </a:t>
            </a:r>
            <a:r>
              <a:rPr lang="en-US" sz="2400" b="1" u="sng" dirty="0" smtClean="0">
                <a:solidFill>
                  <a:srgbClr val="006600"/>
                </a:solidFill>
              </a:rPr>
              <a:t>Float</a:t>
            </a:r>
            <a:r>
              <a:rPr lang="el-GR" sz="2400" b="1" u="sng" dirty="0" smtClean="0">
                <a:solidFill>
                  <a:srgbClr val="006600"/>
                </a:solidFill>
              </a:rPr>
              <a:t> Πληρωμής:</a:t>
            </a:r>
            <a:r>
              <a:rPr lang="el-GR" sz="2400" b="1" dirty="0" smtClean="0">
                <a:solidFill>
                  <a:srgbClr val="006600"/>
                </a:solidFill>
              </a:rPr>
              <a:t> </a:t>
            </a:r>
            <a:r>
              <a:rPr lang="el-GR" sz="2400" dirty="0" smtClean="0"/>
              <a:t>Το χρονικό διάστημα που μεσολαβεί από την ημέρα που κατατίθεται η επιταγή μετά την εκκαθάρισή της από την τράπεζα στο λογαριασμό της εταιρείας και την ημέρα που μπορεί η εταιρεία να κάνει ανάληψη από το λογαριασμό της το ποσό της συγκεκριμένης επιταγής.   </a:t>
            </a:r>
          </a:p>
          <a:p>
            <a:pPr eaLnBrk="1" hangingPunct="1">
              <a:lnSpc>
                <a:spcPct val="90000"/>
              </a:lnSpc>
              <a:buFontTx/>
              <a:buNone/>
            </a:pPr>
            <a:endParaRPr lang="el-GR" sz="28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0"/>
            <a:ext cx="8229600" cy="620713"/>
          </a:xfrm>
        </p:spPr>
        <p:txBody>
          <a:bodyPr>
            <a:normAutofit fontScale="90000"/>
          </a:bodyPr>
          <a:lstStyle/>
          <a:p>
            <a:pPr eaLnBrk="1" hangingPunct="1"/>
            <a:r>
              <a:rPr lang="el-GR" sz="4000" b="1" dirty="0" smtClean="0">
                <a:solidFill>
                  <a:srgbClr val="0000CC"/>
                </a:solidFill>
              </a:rPr>
              <a:t>ΔΙΟΙΚΗΣΗ ΔΙΑΘΕΣΙΜΩΝ (5)</a:t>
            </a:r>
          </a:p>
        </p:txBody>
      </p:sp>
      <p:sp>
        <p:nvSpPr>
          <p:cNvPr id="179203" name="Rectangle 3"/>
          <p:cNvSpPr>
            <a:spLocks noGrp="1" noChangeArrowheads="1"/>
          </p:cNvSpPr>
          <p:nvPr>
            <p:ph type="body" idx="1"/>
          </p:nvPr>
        </p:nvSpPr>
        <p:spPr>
          <a:xfrm>
            <a:off x="0" y="692150"/>
            <a:ext cx="9144000" cy="6165850"/>
          </a:xfrm>
        </p:spPr>
        <p:txBody>
          <a:bodyPr/>
          <a:lstStyle/>
          <a:p>
            <a:pPr algn="just" eaLnBrk="1" hangingPunct="1"/>
            <a:r>
              <a:rPr lang="el-GR" sz="3600" b="1" u="sng" dirty="0" smtClean="0"/>
              <a:t>Άσκηση:</a:t>
            </a:r>
            <a:r>
              <a:rPr lang="el-GR" sz="3600" dirty="0" smtClean="0"/>
              <a:t> Έστω ότι μία επιχείρηση το προηγούμενο έτος είχε συνολικές επί πιστώσει πωλήσεις €</a:t>
            </a:r>
            <a:r>
              <a:rPr lang="en-US" sz="3600" dirty="0" smtClean="0"/>
              <a:t> 3.65</a:t>
            </a:r>
            <a:r>
              <a:rPr lang="el-GR" sz="3600" dirty="0" smtClean="0"/>
              <a:t>0.000. Αν η επιχείρηση αυτή κατόρθωνε να μειώσει το </a:t>
            </a:r>
            <a:r>
              <a:rPr lang="en-US" sz="3600" b="1" dirty="0" smtClean="0"/>
              <a:t>floating time</a:t>
            </a:r>
            <a:r>
              <a:rPr lang="el-GR" sz="3600" b="1" dirty="0" smtClean="0"/>
              <a:t> </a:t>
            </a:r>
            <a:r>
              <a:rPr lang="el-GR" sz="3600" dirty="0" smtClean="0"/>
              <a:t>κατά </a:t>
            </a:r>
            <a:r>
              <a:rPr lang="en-US" sz="3600" dirty="0" smtClean="0"/>
              <a:t>10</a:t>
            </a:r>
            <a:r>
              <a:rPr lang="el-GR" sz="3600" dirty="0" smtClean="0"/>
              <a:t> ημέρες τότε πόσα κεφάλαια θα απελευθερώνονταν στην παραγωγική της διαδικασία?  Αν επένδυε αυτά τα κεφάλαια με απόδοση 5% ποιο θα ήταν το επιπλέον όφελος για την εταιρεία?</a:t>
            </a:r>
            <a:r>
              <a:rPr lang="en-US" dirty="0" smtClean="0"/>
              <a:t> </a:t>
            </a:r>
            <a:endParaRPr lang="el-GR"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0"/>
            <a:ext cx="8229600" cy="765175"/>
          </a:xfrm>
        </p:spPr>
        <p:txBody>
          <a:bodyPr/>
          <a:lstStyle/>
          <a:p>
            <a:pPr eaLnBrk="1" hangingPunct="1"/>
            <a:r>
              <a:rPr lang="el-GR" b="1" dirty="0" smtClean="0">
                <a:solidFill>
                  <a:srgbClr val="0000CC"/>
                </a:solidFill>
              </a:rPr>
              <a:t>ΔΙΟΙΚΗΣΗ ΔΙΑΘΕΣΙΜΩΝ (6)</a:t>
            </a:r>
          </a:p>
        </p:txBody>
      </p:sp>
      <p:sp>
        <p:nvSpPr>
          <p:cNvPr id="180227" name="Rectangle 3"/>
          <p:cNvSpPr>
            <a:spLocks noGrp="1" noChangeArrowheads="1"/>
          </p:cNvSpPr>
          <p:nvPr>
            <p:ph type="body" idx="1"/>
          </p:nvPr>
        </p:nvSpPr>
        <p:spPr>
          <a:xfrm>
            <a:off x="0" y="765175"/>
            <a:ext cx="9144000" cy="6092825"/>
          </a:xfrm>
        </p:spPr>
        <p:txBody>
          <a:bodyPr/>
          <a:lstStyle/>
          <a:p>
            <a:pPr eaLnBrk="1" hangingPunct="1">
              <a:buFontTx/>
              <a:buNone/>
            </a:pPr>
            <a:r>
              <a:rPr lang="el-GR" sz="2800" b="1" u="sng" dirty="0" smtClean="0"/>
              <a:t>Λύση: </a:t>
            </a:r>
          </a:p>
          <a:p>
            <a:pPr eaLnBrk="1" hangingPunct="1">
              <a:buFontTx/>
              <a:buNone/>
            </a:pPr>
            <a:r>
              <a:rPr lang="el-GR" sz="2800" dirty="0" smtClean="0"/>
              <a:t>                    ετήσια έσοδα         </a:t>
            </a:r>
            <a:r>
              <a:rPr lang="en-US" sz="2800" dirty="0" smtClean="0"/>
              <a:t>3</a:t>
            </a:r>
            <a:r>
              <a:rPr lang="el-GR" sz="2800" dirty="0" smtClean="0"/>
              <a:t>.</a:t>
            </a:r>
            <a:r>
              <a:rPr lang="en-US" sz="2800" dirty="0" smtClean="0"/>
              <a:t>65</a:t>
            </a:r>
            <a:r>
              <a:rPr lang="el-GR" sz="2800" dirty="0" smtClean="0"/>
              <a:t>0.000 €</a:t>
            </a:r>
          </a:p>
          <a:p>
            <a:pPr eaLnBrk="1" hangingPunct="1">
              <a:buFontTx/>
              <a:buNone/>
            </a:pPr>
            <a:r>
              <a:rPr lang="el-GR" sz="2800" dirty="0" smtClean="0"/>
              <a:t>Κεφάλαια = </a:t>
            </a:r>
            <a:r>
              <a:rPr lang="el-GR" sz="2800" dirty="0" smtClean="0">
                <a:cs typeface="Arial" charset="0"/>
              </a:rPr>
              <a:t>────────── = ─────── = </a:t>
            </a:r>
            <a:r>
              <a:rPr lang="en-US" sz="2800" dirty="0" smtClean="0">
                <a:cs typeface="Arial" charset="0"/>
              </a:rPr>
              <a:t>1</a:t>
            </a:r>
            <a:r>
              <a:rPr lang="el-GR" sz="2800" dirty="0" smtClean="0">
                <a:cs typeface="Arial" charset="0"/>
              </a:rPr>
              <a:t>0</a:t>
            </a:r>
            <a:r>
              <a:rPr lang="en-US" sz="2800" dirty="0" smtClean="0">
                <a:cs typeface="Arial" charset="0"/>
              </a:rPr>
              <a:t>.000</a:t>
            </a:r>
            <a:r>
              <a:rPr lang="el-GR" sz="2800" dirty="0" smtClean="0">
                <a:cs typeface="Arial" charset="0"/>
              </a:rPr>
              <a:t> €</a:t>
            </a:r>
          </a:p>
          <a:p>
            <a:pPr eaLnBrk="1" hangingPunct="1">
              <a:buFontTx/>
              <a:buNone/>
            </a:pPr>
            <a:r>
              <a:rPr lang="el-GR" sz="2800" dirty="0" smtClean="0">
                <a:cs typeface="Arial" charset="0"/>
              </a:rPr>
              <a:t>                    ημέρες έτους           </a:t>
            </a:r>
            <a:r>
              <a:rPr lang="en-US" sz="2800" dirty="0" smtClean="0">
                <a:cs typeface="Arial" charset="0"/>
              </a:rPr>
              <a:t>   </a:t>
            </a:r>
            <a:r>
              <a:rPr lang="el-GR" sz="2800" dirty="0" smtClean="0">
                <a:cs typeface="Arial" charset="0"/>
              </a:rPr>
              <a:t>365</a:t>
            </a:r>
          </a:p>
          <a:p>
            <a:pPr eaLnBrk="1" hangingPunct="1">
              <a:buFontTx/>
              <a:buNone/>
            </a:pPr>
            <a:endParaRPr lang="el-GR" sz="2800" dirty="0" smtClean="0">
              <a:cs typeface="Arial" charset="0"/>
            </a:endParaRPr>
          </a:p>
          <a:p>
            <a:pPr algn="just" eaLnBrk="1" hangingPunct="1"/>
            <a:r>
              <a:rPr lang="el-GR" sz="2800" dirty="0" smtClean="0">
                <a:cs typeface="Arial" charset="0"/>
              </a:rPr>
              <a:t>Άρα κατά μέσο όρο κάθε μέρα οι επί πιστώσει πωλήσεις της επιχείρησης ανέρχονται σε 10.000 €. Τώρα αν η επιχείρηση μείωνε κατά 10 ημέρες το </a:t>
            </a:r>
            <a:r>
              <a:rPr lang="en-US" sz="2800" dirty="0" smtClean="0">
                <a:cs typeface="Arial" charset="0"/>
              </a:rPr>
              <a:t>floating time</a:t>
            </a:r>
            <a:r>
              <a:rPr lang="el-GR" sz="2800" dirty="0" smtClean="0">
                <a:cs typeface="Arial" charset="0"/>
              </a:rPr>
              <a:t> της, τα κεφάλαια που θα απελευθέρωνε θα ήταν: 10.000€/ημ*10ημ = 100.000€ και αν επένδυε αυτά τα κεφάλαια με ετήσιο επιτόκιο 5%, το ετήσιο επιπλέον όφελός της θα ήταν:€100.000*0,05= € 5.000</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346075"/>
          </a:xfrm>
        </p:spPr>
        <p:txBody>
          <a:bodyPr>
            <a:normAutofit fontScale="90000"/>
          </a:bodyPr>
          <a:lstStyle/>
          <a:p>
            <a:pPr eaLnBrk="1" hangingPunct="1"/>
            <a:r>
              <a:rPr lang="el-GR" sz="4000" b="1" dirty="0" smtClean="0">
                <a:solidFill>
                  <a:srgbClr val="0000CC"/>
                </a:solidFill>
              </a:rPr>
              <a:t>ΔΙΟΙΚΗΣΗ ΔΙΑΘΕΣΙΜΩΝ (7)</a:t>
            </a:r>
          </a:p>
        </p:txBody>
      </p:sp>
      <p:sp>
        <p:nvSpPr>
          <p:cNvPr id="181251" name="Rectangle 3"/>
          <p:cNvSpPr>
            <a:spLocks noGrp="1" noChangeArrowheads="1"/>
          </p:cNvSpPr>
          <p:nvPr>
            <p:ph type="body" idx="1"/>
          </p:nvPr>
        </p:nvSpPr>
        <p:spPr>
          <a:xfrm>
            <a:off x="0" y="692150"/>
            <a:ext cx="9144000" cy="6165850"/>
          </a:xfrm>
        </p:spPr>
        <p:txBody>
          <a:bodyPr/>
          <a:lstStyle/>
          <a:p>
            <a:pPr algn="just" eaLnBrk="1" hangingPunct="1">
              <a:lnSpc>
                <a:spcPct val="90000"/>
              </a:lnSpc>
            </a:pPr>
            <a:r>
              <a:rPr lang="el-GR" sz="2200" dirty="0" smtClean="0"/>
              <a:t>Συνολικό Κόστος Μετρητών = Συνολικό διαφυγόν εισόδημα από τη διατήρηση μετρητών + Συνολικό κόστος μετατροπής χρεογράφων σε μετρητά.</a:t>
            </a: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r>
              <a:rPr lang="en-US" sz="2100" b="1" dirty="0" smtClean="0">
                <a:cs typeface="Arial" charset="0"/>
              </a:rPr>
              <a:t>TC</a:t>
            </a:r>
            <a:r>
              <a:rPr lang="en-US" sz="2100" dirty="0" smtClean="0">
                <a:cs typeface="Arial" charset="0"/>
              </a:rPr>
              <a:t> = </a:t>
            </a:r>
            <a:r>
              <a:rPr lang="el-GR" sz="2100" dirty="0" smtClean="0">
                <a:cs typeface="Arial" charset="0"/>
              </a:rPr>
              <a:t>Συνολικό κόστος μετρητών</a:t>
            </a:r>
          </a:p>
          <a:p>
            <a:pPr algn="just" eaLnBrk="1" hangingPunct="1">
              <a:lnSpc>
                <a:spcPct val="90000"/>
              </a:lnSpc>
              <a:buFontTx/>
              <a:buNone/>
            </a:pPr>
            <a:r>
              <a:rPr lang="el-GR" sz="2100" b="1" dirty="0" smtClean="0">
                <a:solidFill>
                  <a:srgbClr val="C00000"/>
                </a:solidFill>
                <a:cs typeface="Arial" charset="0"/>
              </a:rPr>
              <a:t>[(</a:t>
            </a:r>
            <a:r>
              <a:rPr lang="en-US" sz="2100" b="1" dirty="0" smtClean="0">
                <a:solidFill>
                  <a:srgbClr val="C00000"/>
                </a:solidFill>
                <a:cs typeface="Arial" charset="0"/>
              </a:rPr>
              <a:t>C/2</a:t>
            </a:r>
            <a:r>
              <a:rPr lang="el-GR" sz="2100" b="1" dirty="0" smtClean="0">
                <a:solidFill>
                  <a:srgbClr val="C00000"/>
                </a:solidFill>
                <a:cs typeface="Arial" charset="0"/>
              </a:rPr>
              <a:t>)</a:t>
            </a:r>
            <a:r>
              <a:rPr lang="en-US" sz="2100" b="1" dirty="0" smtClean="0">
                <a:solidFill>
                  <a:srgbClr val="C00000"/>
                </a:solidFill>
                <a:cs typeface="Arial" charset="0"/>
              </a:rPr>
              <a:t>*i</a:t>
            </a:r>
            <a:r>
              <a:rPr lang="el-GR" sz="2100" b="1" dirty="0" smtClean="0">
                <a:solidFill>
                  <a:srgbClr val="C00000"/>
                </a:solidFill>
                <a:cs typeface="Arial" charset="0"/>
              </a:rPr>
              <a:t>]</a:t>
            </a:r>
            <a:r>
              <a:rPr lang="en-US" sz="2100" dirty="0" smtClean="0">
                <a:solidFill>
                  <a:srgbClr val="C00000"/>
                </a:solidFill>
                <a:cs typeface="Arial" charset="0"/>
              </a:rPr>
              <a:t> </a:t>
            </a:r>
            <a:r>
              <a:rPr lang="en-US" sz="2100" dirty="0" smtClean="0">
                <a:cs typeface="Arial" charset="0"/>
              </a:rPr>
              <a:t>= </a:t>
            </a:r>
            <a:r>
              <a:rPr lang="el-GR" sz="2100" dirty="0" smtClean="0"/>
              <a:t>Συνολικό διαφυγόν εισόδημα από τη διατήρηση μετρητών. </a:t>
            </a:r>
            <a:endParaRPr lang="en-US" sz="2100" dirty="0" smtClean="0"/>
          </a:p>
          <a:p>
            <a:pPr algn="just" eaLnBrk="1" hangingPunct="1">
              <a:lnSpc>
                <a:spcPct val="90000"/>
              </a:lnSpc>
              <a:buFontTx/>
              <a:buNone/>
            </a:pPr>
            <a:r>
              <a:rPr lang="el-GR" sz="2100" b="1" dirty="0" smtClean="0">
                <a:solidFill>
                  <a:srgbClr val="7030A0"/>
                </a:solidFill>
              </a:rPr>
              <a:t>[(</a:t>
            </a:r>
            <a:r>
              <a:rPr lang="en-US" sz="2100" b="1" dirty="0" smtClean="0">
                <a:solidFill>
                  <a:srgbClr val="7030A0"/>
                </a:solidFill>
              </a:rPr>
              <a:t>T/C</a:t>
            </a:r>
            <a:r>
              <a:rPr lang="el-GR" sz="2100" b="1" dirty="0" smtClean="0">
                <a:solidFill>
                  <a:srgbClr val="7030A0"/>
                </a:solidFill>
              </a:rPr>
              <a:t>)*</a:t>
            </a:r>
            <a:r>
              <a:rPr lang="en-US" sz="2100" b="1" dirty="0" smtClean="0">
                <a:solidFill>
                  <a:srgbClr val="7030A0"/>
                </a:solidFill>
              </a:rPr>
              <a:t>b</a:t>
            </a:r>
            <a:r>
              <a:rPr lang="el-GR" sz="2100" b="1" dirty="0" smtClean="0">
                <a:solidFill>
                  <a:srgbClr val="7030A0"/>
                </a:solidFill>
              </a:rPr>
              <a:t>]</a:t>
            </a:r>
            <a:r>
              <a:rPr lang="en-US" sz="2100" dirty="0" smtClean="0">
                <a:solidFill>
                  <a:srgbClr val="7030A0"/>
                </a:solidFill>
              </a:rPr>
              <a:t> </a:t>
            </a:r>
            <a:r>
              <a:rPr lang="en-US" sz="2100" dirty="0" smtClean="0"/>
              <a:t>= </a:t>
            </a:r>
            <a:r>
              <a:rPr lang="el-GR" sz="2100" dirty="0" smtClean="0"/>
              <a:t>Συνολικό κόστος μετατροπής χρεογράφων σε μετρητά.</a:t>
            </a:r>
            <a:endParaRPr lang="en-US" sz="2100" dirty="0" smtClean="0">
              <a:cs typeface="Arial" charset="0"/>
            </a:endParaRPr>
          </a:p>
          <a:p>
            <a:pPr algn="just" eaLnBrk="1" hangingPunct="1">
              <a:lnSpc>
                <a:spcPct val="90000"/>
              </a:lnSpc>
              <a:buNone/>
            </a:pPr>
            <a:r>
              <a:rPr lang="el-GR" sz="2100" b="1" dirty="0" smtClean="0">
                <a:solidFill>
                  <a:srgbClr val="0000FF"/>
                </a:solidFill>
                <a:cs typeface="Arial" charset="0"/>
              </a:rPr>
              <a:t>[</a:t>
            </a:r>
            <a:r>
              <a:rPr lang="en-US" sz="2100" b="1" dirty="0" smtClean="0">
                <a:solidFill>
                  <a:srgbClr val="0000FF"/>
                </a:solidFill>
                <a:cs typeface="Arial" charset="0"/>
              </a:rPr>
              <a:t>C/2</a:t>
            </a:r>
            <a:r>
              <a:rPr lang="el-GR" sz="2100" b="1" dirty="0" smtClean="0">
                <a:solidFill>
                  <a:srgbClr val="0000FF"/>
                </a:solidFill>
                <a:cs typeface="Arial" charset="0"/>
              </a:rPr>
              <a:t>]</a:t>
            </a:r>
            <a:r>
              <a:rPr lang="en-US" sz="2100" dirty="0" smtClean="0">
                <a:solidFill>
                  <a:srgbClr val="0000FF"/>
                </a:solidFill>
                <a:cs typeface="Arial" charset="0"/>
              </a:rPr>
              <a:t> </a:t>
            </a:r>
            <a:r>
              <a:rPr lang="en-US" sz="2100" dirty="0" smtClean="0">
                <a:cs typeface="Arial" charset="0"/>
              </a:rPr>
              <a:t>= </a:t>
            </a:r>
            <a:r>
              <a:rPr lang="el-GR" sz="2100" dirty="0" smtClean="0">
                <a:cs typeface="Arial" charset="0"/>
              </a:rPr>
              <a:t>Το μέσος ύψος μετρητών</a:t>
            </a:r>
            <a:r>
              <a:rPr lang="en-US" sz="2100" dirty="0" smtClean="0">
                <a:cs typeface="Arial" charset="0"/>
              </a:rPr>
              <a:t> </a:t>
            </a:r>
            <a:r>
              <a:rPr lang="el-GR" sz="2100" dirty="0" smtClean="0">
                <a:cs typeface="Arial" charset="0"/>
              </a:rPr>
              <a:t>[</a:t>
            </a:r>
            <a:r>
              <a:rPr lang="en-US" sz="2100" dirty="0" smtClean="0">
                <a:cs typeface="Arial" charset="0"/>
              </a:rPr>
              <a:t>(</a:t>
            </a:r>
            <a:r>
              <a:rPr lang="el-GR" sz="2100" dirty="0" smtClean="0">
                <a:cs typeface="Arial" charset="0"/>
              </a:rPr>
              <a:t>αρχής + τέλους) / 2] .</a:t>
            </a:r>
            <a:endParaRPr lang="en-US" sz="2100" dirty="0" smtClean="0">
              <a:cs typeface="Arial" charset="0"/>
            </a:endParaRPr>
          </a:p>
          <a:p>
            <a:pPr algn="just" eaLnBrk="1" hangingPunct="1">
              <a:lnSpc>
                <a:spcPct val="90000"/>
              </a:lnSpc>
              <a:buFontTx/>
              <a:buNone/>
            </a:pPr>
            <a:r>
              <a:rPr lang="en-US" sz="2100" b="1" dirty="0" smtClean="0">
                <a:cs typeface="Arial" charset="0"/>
              </a:rPr>
              <a:t>T</a:t>
            </a:r>
            <a:r>
              <a:rPr lang="el-GR" sz="2100" b="1" dirty="0" smtClean="0">
                <a:cs typeface="Arial" charset="0"/>
              </a:rPr>
              <a:t> </a:t>
            </a:r>
            <a:r>
              <a:rPr lang="en-US" sz="2100" dirty="0" smtClean="0">
                <a:cs typeface="Arial" charset="0"/>
              </a:rPr>
              <a:t>= </a:t>
            </a:r>
            <a:r>
              <a:rPr lang="el-GR" sz="2100" dirty="0" smtClean="0">
                <a:cs typeface="Arial" charset="0"/>
              </a:rPr>
              <a:t>Η συνολική ζήτηση ρευστών της επιχείρησης σε μια διαχειριστική χρήση.</a:t>
            </a:r>
            <a:endParaRPr lang="en-US" sz="2100" dirty="0" smtClean="0">
              <a:cs typeface="Arial" charset="0"/>
            </a:endParaRPr>
          </a:p>
          <a:p>
            <a:pPr algn="just" eaLnBrk="1" hangingPunct="1">
              <a:lnSpc>
                <a:spcPct val="90000"/>
              </a:lnSpc>
              <a:buFontTx/>
              <a:buNone/>
            </a:pPr>
            <a:r>
              <a:rPr lang="en-US" sz="2100" b="1" dirty="0" smtClean="0">
                <a:solidFill>
                  <a:srgbClr val="FF0000"/>
                </a:solidFill>
                <a:cs typeface="Arial" charset="0"/>
              </a:rPr>
              <a:t>i </a:t>
            </a:r>
            <a:r>
              <a:rPr lang="en-US" sz="2100" dirty="0" smtClean="0">
                <a:cs typeface="Arial" charset="0"/>
              </a:rPr>
              <a:t>=</a:t>
            </a:r>
            <a:r>
              <a:rPr lang="el-GR" sz="2100" dirty="0" smtClean="0">
                <a:cs typeface="Arial" charset="0"/>
              </a:rPr>
              <a:t> Το επιτόκιο των χρεογράφων που αναφέρεται στην εξεταζόμενη διαχειριστικό χρονικό διάστημα.</a:t>
            </a:r>
            <a:endParaRPr lang="en-US" sz="2100" dirty="0" smtClean="0">
              <a:cs typeface="Arial" charset="0"/>
            </a:endParaRPr>
          </a:p>
          <a:p>
            <a:pPr algn="just" eaLnBrk="1" hangingPunct="1">
              <a:lnSpc>
                <a:spcPct val="90000"/>
              </a:lnSpc>
              <a:buFontTx/>
              <a:buNone/>
            </a:pPr>
            <a:r>
              <a:rPr lang="en-US" sz="2100" b="1" dirty="0" smtClean="0">
                <a:solidFill>
                  <a:srgbClr val="002060"/>
                </a:solidFill>
                <a:cs typeface="Arial" charset="0"/>
              </a:rPr>
              <a:t>b</a:t>
            </a:r>
            <a:r>
              <a:rPr lang="en-US" sz="2100" b="1" dirty="0" smtClean="0">
                <a:cs typeface="Arial" charset="0"/>
              </a:rPr>
              <a:t> </a:t>
            </a:r>
            <a:r>
              <a:rPr lang="en-US" sz="2100" dirty="0" smtClean="0">
                <a:cs typeface="Arial" charset="0"/>
              </a:rPr>
              <a:t>=</a:t>
            </a:r>
            <a:r>
              <a:rPr lang="el-GR" sz="2100" dirty="0" smtClean="0">
                <a:cs typeface="Arial" charset="0"/>
              </a:rPr>
              <a:t> Το σταθερό κόστος μετατροπής των χρεογράφων σε μετρητά ανά συναλλαγή.</a:t>
            </a:r>
          </a:p>
          <a:p>
            <a:pPr algn="just" eaLnBrk="1" hangingPunct="1">
              <a:lnSpc>
                <a:spcPct val="90000"/>
              </a:lnSpc>
              <a:buNone/>
            </a:pPr>
            <a:r>
              <a:rPr lang="en-US" sz="2100" b="1" dirty="0" smtClean="0">
                <a:cs typeface="Arial" charset="0"/>
              </a:rPr>
              <a:t>C</a:t>
            </a:r>
            <a:r>
              <a:rPr lang="el-GR" sz="2100" b="1" dirty="0" smtClean="0">
                <a:cs typeface="Arial" charset="0"/>
              </a:rPr>
              <a:t>* </a:t>
            </a:r>
            <a:r>
              <a:rPr lang="en-US" sz="2100" dirty="0" smtClean="0">
                <a:cs typeface="Arial" charset="0"/>
              </a:rPr>
              <a:t>=</a:t>
            </a:r>
            <a:r>
              <a:rPr lang="el-GR" sz="2100" dirty="0" smtClean="0">
                <a:cs typeface="Arial" charset="0"/>
              </a:rPr>
              <a:t> Το άριστο επίπεδο της αξίας των χρεογράφων που μετατρέπεται σε μετρητά ανά συναλλαγή.</a:t>
            </a:r>
            <a:endParaRPr lang="en-US" sz="2100" dirty="0" smtClean="0">
              <a:cs typeface="Arial" charset="0"/>
            </a:endParaRPr>
          </a:p>
          <a:p>
            <a:pPr algn="just" eaLnBrk="1" hangingPunct="1">
              <a:lnSpc>
                <a:spcPct val="90000"/>
              </a:lnSpc>
              <a:buFontTx/>
              <a:buNone/>
            </a:pPr>
            <a:endParaRPr lang="en-US" sz="2100" dirty="0" smtClean="0">
              <a:cs typeface="Arial" charset="0"/>
            </a:endParaRPr>
          </a:p>
          <a:p>
            <a:pPr eaLnBrk="1" hangingPunct="1">
              <a:lnSpc>
                <a:spcPct val="90000"/>
              </a:lnSpc>
              <a:buFontTx/>
              <a:buNone/>
            </a:pPr>
            <a:endParaRPr lang="el-GR" sz="2200" dirty="0" smtClean="0"/>
          </a:p>
          <a:p>
            <a:pPr eaLnBrk="1" hangingPunct="1">
              <a:lnSpc>
                <a:spcPct val="90000"/>
              </a:lnSpc>
              <a:buFontTx/>
              <a:buNone/>
            </a:pPr>
            <a:endParaRPr lang="el-GR" sz="2400" dirty="0" smtClean="0"/>
          </a:p>
        </p:txBody>
      </p:sp>
      <p:pic>
        <p:nvPicPr>
          <p:cNvPr id="317441" name="Picture 1"/>
          <p:cNvPicPr>
            <a:picLocks noChangeAspect="1" noChangeArrowheads="1"/>
          </p:cNvPicPr>
          <p:nvPr/>
        </p:nvPicPr>
        <p:blipFill>
          <a:blip r:embed="rId2" cstate="print"/>
          <a:srcRect/>
          <a:stretch>
            <a:fillRect/>
          </a:stretch>
        </p:blipFill>
        <p:spPr bwMode="auto">
          <a:xfrm>
            <a:off x="3059832" y="1556792"/>
            <a:ext cx="3343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lstStyle/>
          <a:p>
            <a:pPr eaLnBrk="1" hangingPunct="1"/>
            <a:r>
              <a:rPr lang="el-GR" b="1" dirty="0" smtClean="0">
                <a:solidFill>
                  <a:srgbClr val="006600"/>
                </a:solidFill>
              </a:rPr>
              <a:t>ΣΤΑΔΙΑ ΑΠΟΓΡΑΦΗΣ</a:t>
            </a:r>
          </a:p>
        </p:txBody>
      </p:sp>
      <p:sp>
        <p:nvSpPr>
          <p:cNvPr id="8195" name="Rectangle 3"/>
          <p:cNvSpPr>
            <a:spLocks noGrp="1" noChangeArrowheads="1"/>
          </p:cNvSpPr>
          <p:nvPr>
            <p:ph type="body" idx="1"/>
          </p:nvPr>
        </p:nvSpPr>
        <p:spPr>
          <a:xfrm>
            <a:off x="0" y="1600200"/>
            <a:ext cx="9144000" cy="5257800"/>
          </a:xfrm>
        </p:spPr>
        <p:txBody>
          <a:bodyPr/>
          <a:lstStyle/>
          <a:p>
            <a:pPr marL="514350" indent="-514350" algn="just">
              <a:buFont typeface="+mj-lt"/>
              <a:buAutoNum type="arabicPeriod"/>
            </a:pPr>
            <a:r>
              <a:rPr lang="el-GR" dirty="0" smtClean="0"/>
              <a:t>Αναγνώριση των στοιχείων που πρόκειται να απογραφούν.</a:t>
            </a:r>
          </a:p>
          <a:p>
            <a:pPr marL="514350" indent="-514350" algn="just">
              <a:buFont typeface="+mj-lt"/>
              <a:buAutoNum type="arabicPeriod"/>
            </a:pPr>
            <a:r>
              <a:rPr lang="el-GR" dirty="0" smtClean="0"/>
              <a:t>Μέτρηση των μονάδων κάθε στοιχείου που αναγνωρίστηκαν.</a:t>
            </a:r>
          </a:p>
          <a:p>
            <a:pPr marL="514350" indent="-514350" algn="just">
              <a:buFont typeface="+mj-lt"/>
              <a:buAutoNum type="arabicPeriod"/>
            </a:pPr>
            <a:r>
              <a:rPr lang="el-GR" dirty="0" smtClean="0"/>
              <a:t>Αποτίμηση κάθε στοιχείου που αναγνωρίστηκε.</a:t>
            </a:r>
          </a:p>
          <a:p>
            <a:pPr marL="514350" indent="-514350" algn="just">
              <a:buFont typeface="+mj-lt"/>
              <a:buAutoNum type="arabicPeriod"/>
            </a:pPr>
            <a:r>
              <a:rPr lang="el-GR" b="1" dirty="0" smtClean="0">
                <a:hlinkClick r:id="rId2"/>
              </a:rPr>
              <a:t>Καταχώριση</a:t>
            </a:r>
            <a:r>
              <a:rPr lang="el-GR" dirty="0" smtClean="0"/>
              <a:t> των αποτελεσμάτων της απογραφής στο βιβλίο απογραφών.</a:t>
            </a:r>
            <a:endParaRPr lang="el-G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lstStyle/>
          <a:p>
            <a:r>
              <a:rPr lang="el-GR" sz="2800" b="1" dirty="0" smtClean="0">
                <a:solidFill>
                  <a:srgbClr val="C00000"/>
                </a:solidFill>
              </a:rPr>
              <a:t>ΑΡΙΣΤΟ ΕΠΙΠΕΔΟ ΜΕΤΑΤΡΟΠΗΣ ΧΡΕΟΓΡΑΦΩΝ ΣΕ ΜΕΤΡΗΤΑ</a:t>
            </a:r>
            <a:endParaRPr lang="el-GR" sz="2800" b="1" dirty="0">
              <a:solidFill>
                <a:srgbClr val="C00000"/>
              </a:solidFill>
            </a:endParaRPr>
          </a:p>
        </p:txBody>
      </p:sp>
      <p:pic>
        <p:nvPicPr>
          <p:cNvPr id="545794"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l-GR" sz="2800" b="1" dirty="0" smtClean="0">
                <a:solidFill>
                  <a:srgbClr val="C00000"/>
                </a:solidFill>
              </a:rPr>
              <a:t>ΓΡΑΦΙΚΗ ΑΠΕΙΚΟΝΙΣΗ ΤΗΣ ΟΙΚΟΝΟΜΙΚΗΣ ΠΟΣΟΤΗΤΑΣ ΠΑΡΑΓΓΕΛΙΑΣ</a:t>
            </a:r>
            <a:endParaRPr lang="el-GR" sz="2800" b="1" dirty="0">
              <a:solidFill>
                <a:srgbClr val="C00000"/>
              </a:solidFill>
            </a:endParaRPr>
          </a:p>
        </p:txBody>
      </p:sp>
      <p:pic>
        <p:nvPicPr>
          <p:cNvPr id="546818"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0"/>
            <a:ext cx="8229600" cy="692150"/>
          </a:xfrm>
        </p:spPr>
        <p:txBody>
          <a:bodyPr>
            <a:normAutofit fontScale="90000"/>
          </a:bodyPr>
          <a:lstStyle/>
          <a:p>
            <a:pPr eaLnBrk="1" hangingPunct="1"/>
            <a:r>
              <a:rPr lang="el-GR" sz="4000" b="1" dirty="0" smtClean="0">
                <a:solidFill>
                  <a:srgbClr val="C00000"/>
                </a:solidFill>
              </a:rPr>
              <a:t>ΑΣΚΗΣΗ</a:t>
            </a:r>
          </a:p>
        </p:txBody>
      </p:sp>
      <p:sp>
        <p:nvSpPr>
          <p:cNvPr id="182275" name="Rectangle 3"/>
          <p:cNvSpPr>
            <a:spLocks noGrp="1" noChangeArrowheads="1"/>
          </p:cNvSpPr>
          <p:nvPr>
            <p:ph type="body" idx="1"/>
          </p:nvPr>
        </p:nvSpPr>
        <p:spPr>
          <a:xfrm>
            <a:off x="0" y="692150"/>
            <a:ext cx="9144000" cy="6165850"/>
          </a:xfrm>
        </p:spPr>
        <p:txBody>
          <a:bodyPr/>
          <a:lstStyle/>
          <a:p>
            <a:pPr eaLnBrk="1" hangingPunct="1"/>
            <a:r>
              <a:rPr lang="el-GR" sz="2800" dirty="0" smtClean="0"/>
              <a:t>Το </a:t>
            </a:r>
            <a:r>
              <a:rPr lang="el-GR" sz="2800" b="1" dirty="0" smtClean="0"/>
              <a:t>άριστο επίπεδο</a:t>
            </a:r>
            <a:r>
              <a:rPr lang="el-GR" sz="2800" dirty="0" smtClean="0"/>
              <a:t> μετατροπής χρεογράφων σε μετρητά για μια επιχείρηση δίδεται από τον τύπο: </a:t>
            </a:r>
          </a:p>
          <a:p>
            <a:pPr eaLnBrk="1" hangingPunct="1"/>
            <a:endParaRPr lang="el-GR" sz="2800" dirty="0" smtClean="0"/>
          </a:p>
          <a:p>
            <a:pPr eaLnBrk="1" hangingPunct="1"/>
            <a:endParaRPr lang="el-GR" sz="2800" dirty="0" smtClean="0"/>
          </a:p>
          <a:p>
            <a:pPr eaLnBrk="1" hangingPunct="1"/>
            <a:endParaRPr lang="el-GR" sz="2800" dirty="0" smtClean="0"/>
          </a:p>
          <a:p>
            <a:pPr algn="just" eaLnBrk="1" hangingPunct="1"/>
            <a:r>
              <a:rPr lang="el-GR" sz="2700" b="1" dirty="0" smtClean="0">
                <a:cs typeface="Arial" charset="0"/>
              </a:rPr>
              <a:t>Άσκηση: </a:t>
            </a:r>
            <a:r>
              <a:rPr lang="el-GR" sz="2700" dirty="0" smtClean="0">
                <a:cs typeface="Arial" charset="0"/>
              </a:rPr>
              <a:t>Έστω μια εταιρεία έχει προβλεπόμενες πληρωμές € 1.000.000 το μήνα σταθερές για όλη τη διαχειριστική χρήση. Το σταθερό κόστος μετατροπής των χρεογράφων σε μετρητά είναι € </a:t>
            </a:r>
            <a:r>
              <a:rPr lang="en-US" sz="2700" dirty="0" smtClean="0">
                <a:cs typeface="Arial" charset="0"/>
              </a:rPr>
              <a:t>32</a:t>
            </a:r>
            <a:r>
              <a:rPr lang="el-GR" sz="2700" dirty="0" smtClean="0">
                <a:cs typeface="Arial" charset="0"/>
              </a:rPr>
              <a:t>. Το επιτόκιο των χρεογράφων είναι 4% το μήνα. Να βρεθεί το άριστο επίπεδο μετατροπής χρεογράφων σε μετρητά για ένα μήνα και το ετήσιο συνολικό κόστος μετρητών</a:t>
            </a:r>
            <a:r>
              <a:rPr lang="en-US" sz="2700" dirty="0" smtClean="0">
                <a:cs typeface="Arial" charset="0"/>
              </a:rPr>
              <a:t>.</a:t>
            </a:r>
            <a:endParaRPr lang="el-GR" sz="2800" b="1" dirty="0" smtClean="0"/>
          </a:p>
          <a:p>
            <a:pPr eaLnBrk="1" hangingPunct="1">
              <a:buFontTx/>
              <a:buNone/>
            </a:pPr>
            <a:endParaRPr lang="el-GR" sz="2800" b="1" dirty="0" smtClean="0"/>
          </a:p>
        </p:txBody>
      </p:sp>
      <p:sp>
        <p:nvSpPr>
          <p:cNvPr id="270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16417" name="Picture 1"/>
          <p:cNvPicPr>
            <a:picLocks noChangeAspect="1" noChangeArrowheads="1"/>
          </p:cNvPicPr>
          <p:nvPr/>
        </p:nvPicPr>
        <p:blipFill>
          <a:blip r:embed="rId2" cstate="print"/>
          <a:srcRect/>
          <a:stretch>
            <a:fillRect/>
          </a:stretch>
        </p:blipFill>
        <p:spPr bwMode="auto">
          <a:xfrm>
            <a:off x="2843808" y="1628800"/>
            <a:ext cx="2938264"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0"/>
            <a:ext cx="8229600" cy="692150"/>
          </a:xfrm>
        </p:spPr>
        <p:txBody>
          <a:bodyPr>
            <a:normAutofit fontScale="90000"/>
          </a:bodyPr>
          <a:lstStyle/>
          <a:p>
            <a:pPr eaLnBrk="1" hangingPunct="1"/>
            <a:r>
              <a:rPr lang="el-GR" sz="4000" b="1" dirty="0" smtClean="0">
                <a:solidFill>
                  <a:srgbClr val="C00000"/>
                </a:solidFill>
              </a:rPr>
              <a:t>ΔΙΟΙΚΗΣΗ ΔΙΑΘΕΣΙΜΩΝ (7)</a:t>
            </a:r>
          </a:p>
        </p:txBody>
      </p:sp>
      <p:sp>
        <p:nvSpPr>
          <p:cNvPr id="183299" name="Rectangle 3"/>
          <p:cNvSpPr>
            <a:spLocks noGrp="1" noChangeArrowheads="1"/>
          </p:cNvSpPr>
          <p:nvPr>
            <p:ph type="body" idx="1"/>
          </p:nvPr>
        </p:nvSpPr>
        <p:spPr>
          <a:xfrm>
            <a:off x="0" y="620689"/>
            <a:ext cx="9144000" cy="6237312"/>
          </a:xfrm>
        </p:spPr>
        <p:txBody>
          <a:bodyPr>
            <a:normAutofit fontScale="92500" lnSpcReduction="20000"/>
          </a:bodyPr>
          <a:lstStyle/>
          <a:p>
            <a:pPr eaLnBrk="1" hangingPunct="1">
              <a:lnSpc>
                <a:spcPct val="80000"/>
              </a:lnSpc>
              <a:buFontTx/>
              <a:buNone/>
            </a:pPr>
            <a:endParaRPr lang="el-GR" sz="1800" dirty="0" smtClean="0"/>
          </a:p>
          <a:p>
            <a:pPr eaLnBrk="1" hangingPunct="1">
              <a:lnSpc>
                <a:spcPct val="80000"/>
              </a:lnSpc>
              <a:buFontTx/>
              <a:buNone/>
            </a:pPr>
            <a:r>
              <a:rPr lang="en-US" sz="2800" b="1" dirty="0" smtClean="0"/>
              <a:t>C*</a:t>
            </a:r>
            <a:r>
              <a:rPr lang="en-US" sz="2800" dirty="0" smtClean="0"/>
              <a:t> = [(2xbxT)/i]</a:t>
            </a:r>
            <a:r>
              <a:rPr lang="en-US" sz="2800" baseline="30000" dirty="0" smtClean="0"/>
              <a:t>1/2</a:t>
            </a:r>
            <a:r>
              <a:rPr lang="en-US" sz="2800" dirty="0" smtClean="0"/>
              <a:t>   = [(2x32x1.000.000)/0,04)] </a:t>
            </a:r>
            <a:r>
              <a:rPr lang="en-US" sz="2800" baseline="30000" dirty="0" smtClean="0"/>
              <a:t>1/2</a:t>
            </a:r>
            <a:r>
              <a:rPr lang="en-US" sz="2800" dirty="0" smtClean="0"/>
              <a:t>  </a:t>
            </a:r>
          </a:p>
          <a:p>
            <a:pPr eaLnBrk="1" hangingPunct="1">
              <a:lnSpc>
                <a:spcPct val="80000"/>
              </a:lnSpc>
              <a:buFontTx/>
              <a:buNone/>
            </a:pPr>
            <a:endParaRPr lang="el-GR" sz="2800" dirty="0" smtClean="0"/>
          </a:p>
          <a:p>
            <a:pPr eaLnBrk="1" hangingPunct="1">
              <a:lnSpc>
                <a:spcPct val="80000"/>
              </a:lnSpc>
              <a:buFontTx/>
              <a:buNone/>
            </a:pPr>
            <a:r>
              <a:rPr lang="en-US" sz="2800" b="1" dirty="0" smtClean="0"/>
              <a:t>C*</a:t>
            </a:r>
            <a:r>
              <a:rPr lang="en-US" sz="2800" dirty="0" smtClean="0"/>
              <a:t> = 40.000 </a:t>
            </a:r>
            <a:r>
              <a:rPr lang="el-GR" sz="2800" dirty="0" smtClean="0"/>
              <a:t> Άριστο επίπεδο μετατροπής χρεογράφων ανά μήνα.</a:t>
            </a:r>
          </a:p>
          <a:p>
            <a:pPr eaLnBrk="1" hangingPunct="1">
              <a:lnSpc>
                <a:spcPct val="80000"/>
              </a:lnSpc>
              <a:buFontTx/>
              <a:buNone/>
            </a:pPr>
            <a:endParaRPr lang="el-GR" sz="2000" dirty="0" smtClean="0"/>
          </a:p>
          <a:p>
            <a:pPr eaLnBrk="1" hangingPunct="1">
              <a:lnSpc>
                <a:spcPct val="80000"/>
              </a:lnSpc>
              <a:buFontTx/>
              <a:buNone/>
            </a:pPr>
            <a:r>
              <a:rPr lang="el-GR" sz="1300" b="1" dirty="0" smtClean="0"/>
              <a:t>                              	                </a:t>
            </a:r>
            <a:r>
              <a:rPr lang="en-US" sz="2800" dirty="0" smtClean="0"/>
              <a:t>C*              </a:t>
            </a:r>
            <a:r>
              <a:rPr lang="el-GR" sz="2800" dirty="0" smtClean="0"/>
              <a:t>   </a:t>
            </a:r>
            <a:r>
              <a:rPr lang="en-US" sz="2800" dirty="0" smtClean="0"/>
              <a:t>T</a:t>
            </a:r>
            <a:endParaRPr lang="el-GR" sz="2800" dirty="0" smtClean="0"/>
          </a:p>
          <a:p>
            <a:pPr eaLnBrk="1" hangingPunct="1">
              <a:lnSpc>
                <a:spcPct val="80000"/>
              </a:lnSpc>
              <a:buFontTx/>
              <a:buNone/>
            </a:pPr>
            <a:r>
              <a:rPr lang="en-US" sz="2800" b="1" dirty="0" smtClean="0"/>
              <a:t>TC</a:t>
            </a:r>
            <a:r>
              <a:rPr lang="el-GR" sz="2800" b="1" dirty="0" smtClean="0"/>
              <a:t>μηνιαίο</a:t>
            </a:r>
            <a:r>
              <a:rPr lang="en-US" sz="2800" dirty="0" smtClean="0"/>
              <a:t> = </a:t>
            </a:r>
            <a:r>
              <a:rPr lang="el-GR" sz="2800" dirty="0" smtClean="0"/>
              <a:t>[</a:t>
            </a:r>
            <a:r>
              <a:rPr lang="en-US" sz="2800" dirty="0" smtClean="0"/>
              <a:t>(</a:t>
            </a:r>
            <a:r>
              <a:rPr lang="el-GR" sz="2800" dirty="0" smtClean="0">
                <a:cs typeface="Arial" charset="0"/>
              </a:rPr>
              <a:t>───</a:t>
            </a:r>
            <a:r>
              <a:rPr lang="en-US" sz="2800" dirty="0" smtClean="0">
                <a:cs typeface="Arial" charset="0"/>
              </a:rPr>
              <a:t>)x i</a:t>
            </a:r>
            <a:r>
              <a:rPr lang="el-GR" sz="2800" dirty="0" smtClean="0">
                <a:cs typeface="Arial" charset="0"/>
              </a:rPr>
              <a:t>]</a:t>
            </a:r>
            <a:r>
              <a:rPr lang="en-US" sz="2800" dirty="0" smtClean="0">
                <a:cs typeface="Arial" charset="0"/>
              </a:rPr>
              <a:t> + </a:t>
            </a:r>
            <a:r>
              <a:rPr lang="el-GR" sz="2800" dirty="0" smtClean="0">
                <a:cs typeface="Arial" charset="0"/>
              </a:rPr>
              <a:t>[</a:t>
            </a:r>
            <a:r>
              <a:rPr lang="en-US" sz="2800" dirty="0" smtClean="0">
                <a:cs typeface="Arial" charset="0"/>
              </a:rPr>
              <a:t>(</a:t>
            </a:r>
            <a:r>
              <a:rPr lang="el-GR" sz="2800" dirty="0" smtClean="0">
                <a:cs typeface="Arial" charset="0"/>
              </a:rPr>
              <a:t>────</a:t>
            </a:r>
            <a:r>
              <a:rPr lang="en-US" sz="2800" dirty="0" smtClean="0">
                <a:cs typeface="Arial" charset="0"/>
              </a:rPr>
              <a:t>)x b</a:t>
            </a:r>
            <a:r>
              <a:rPr lang="el-GR" sz="2800" dirty="0" smtClean="0">
                <a:cs typeface="Arial" charset="0"/>
              </a:rPr>
              <a:t>] =&gt; </a:t>
            </a:r>
            <a:endParaRPr lang="en-US" sz="2800" dirty="0" smtClean="0">
              <a:cs typeface="Arial" charset="0"/>
            </a:endParaRPr>
          </a:p>
          <a:p>
            <a:pPr eaLnBrk="1" hangingPunct="1">
              <a:lnSpc>
                <a:spcPct val="80000"/>
              </a:lnSpc>
              <a:buFontTx/>
              <a:buNone/>
            </a:pPr>
            <a:r>
              <a:rPr lang="en-US" sz="2800" dirty="0" smtClean="0">
                <a:cs typeface="Arial" charset="0"/>
              </a:rPr>
              <a:t>             </a:t>
            </a:r>
            <a:r>
              <a:rPr lang="el-GR" sz="2800" dirty="0" smtClean="0">
                <a:cs typeface="Arial" charset="0"/>
              </a:rPr>
              <a:t> 	        </a:t>
            </a:r>
            <a:r>
              <a:rPr lang="en-US" sz="2800" dirty="0" smtClean="0">
                <a:cs typeface="Arial" charset="0"/>
              </a:rPr>
              <a:t>2               </a:t>
            </a:r>
            <a:r>
              <a:rPr lang="el-GR" sz="2800" dirty="0" smtClean="0">
                <a:cs typeface="Arial" charset="0"/>
              </a:rPr>
              <a:t>  </a:t>
            </a:r>
            <a:r>
              <a:rPr lang="en-US" sz="2800" dirty="0" smtClean="0">
                <a:cs typeface="Arial" charset="0"/>
              </a:rPr>
              <a:t> C*</a:t>
            </a:r>
            <a:endParaRPr lang="el-GR" sz="2800" dirty="0" smtClean="0">
              <a:cs typeface="Arial" charset="0"/>
            </a:endParaRPr>
          </a:p>
          <a:p>
            <a:pPr eaLnBrk="1" hangingPunct="1">
              <a:buFontTx/>
              <a:buNone/>
            </a:pPr>
            <a:r>
              <a:rPr lang="en-US" sz="2800" b="1" dirty="0" smtClean="0"/>
              <a:t>TC</a:t>
            </a:r>
            <a:r>
              <a:rPr lang="el-GR" sz="2800" b="1" dirty="0" smtClean="0"/>
              <a:t>μ</a:t>
            </a:r>
            <a:r>
              <a:rPr lang="el-GR" sz="2800" dirty="0" smtClean="0"/>
              <a:t> = [(40.000/2)</a:t>
            </a:r>
            <a:r>
              <a:rPr lang="en-US" sz="2800" dirty="0" smtClean="0"/>
              <a:t>x</a:t>
            </a:r>
            <a:r>
              <a:rPr lang="el-GR" sz="2800" dirty="0" smtClean="0"/>
              <a:t>0,04] + [(1.000.000/40.000)</a:t>
            </a:r>
            <a:r>
              <a:rPr lang="en-US" sz="2800" dirty="0" smtClean="0"/>
              <a:t>x</a:t>
            </a:r>
            <a:r>
              <a:rPr lang="el-GR" sz="2800" dirty="0" smtClean="0"/>
              <a:t>32]</a:t>
            </a:r>
          </a:p>
          <a:p>
            <a:pPr eaLnBrk="1" hangingPunct="1">
              <a:buFontTx/>
              <a:buNone/>
            </a:pPr>
            <a:r>
              <a:rPr lang="en-US" sz="2800" b="1" dirty="0" smtClean="0"/>
              <a:t>TC</a:t>
            </a:r>
            <a:r>
              <a:rPr lang="el-GR" sz="2800" b="1" dirty="0" smtClean="0"/>
              <a:t>μ</a:t>
            </a:r>
            <a:r>
              <a:rPr lang="el-GR" sz="2800" dirty="0" smtClean="0"/>
              <a:t> = 800 + 800 = 1.600 μηνιαίο συνολικό κόστος</a:t>
            </a:r>
          </a:p>
          <a:p>
            <a:pPr eaLnBrk="1" hangingPunct="1">
              <a:buFontTx/>
              <a:buNone/>
            </a:pPr>
            <a:r>
              <a:rPr lang="el-GR" sz="2800" dirty="0" smtClean="0"/>
              <a:t>μετατροπής.</a:t>
            </a:r>
          </a:p>
          <a:p>
            <a:pPr eaLnBrk="1" hangingPunct="1">
              <a:buFontTx/>
              <a:buNone/>
            </a:pPr>
            <a:r>
              <a:rPr lang="en-US" sz="2800" b="1" dirty="0" smtClean="0">
                <a:cs typeface="Arial" charset="0"/>
              </a:rPr>
              <a:t>TC</a:t>
            </a:r>
            <a:r>
              <a:rPr lang="el-GR" sz="2800" b="1" dirty="0" smtClean="0">
                <a:cs typeface="Arial" charset="0"/>
              </a:rPr>
              <a:t>ετήσιο</a:t>
            </a:r>
            <a:r>
              <a:rPr lang="el-GR" sz="2800" dirty="0" smtClean="0">
                <a:cs typeface="Arial" charset="0"/>
              </a:rPr>
              <a:t> = 1.600</a:t>
            </a:r>
            <a:r>
              <a:rPr lang="en-US" sz="2800" dirty="0" smtClean="0">
                <a:cs typeface="Arial" charset="0"/>
              </a:rPr>
              <a:t>x</a:t>
            </a:r>
            <a:r>
              <a:rPr lang="el-GR" sz="2800" dirty="0" smtClean="0">
                <a:cs typeface="Arial" charset="0"/>
              </a:rPr>
              <a:t>12 = 19.200 ετήσιο συνολικό κόστος</a:t>
            </a:r>
          </a:p>
          <a:p>
            <a:pPr eaLnBrk="1" hangingPunct="1">
              <a:buFontTx/>
              <a:buNone/>
            </a:pPr>
            <a:r>
              <a:rPr lang="el-GR" sz="2800" dirty="0" smtClean="0">
                <a:cs typeface="Arial" charset="0"/>
              </a:rPr>
              <a:t>μετατροπής.</a:t>
            </a:r>
            <a:endParaRPr lang="en-US" sz="2800" dirty="0" smtClean="0">
              <a:cs typeface="Arial" charset="0"/>
            </a:endParaRPr>
          </a:p>
          <a:p>
            <a:pPr eaLnBrk="1" hangingPunct="1">
              <a:lnSpc>
                <a:spcPct val="80000"/>
              </a:lnSpc>
              <a:buFontTx/>
              <a:buNone/>
            </a:pPr>
            <a:endParaRPr lang="el-GR" sz="2800" dirty="0" smtClean="0"/>
          </a:p>
          <a:p>
            <a:pPr eaLnBrk="1" hangingPunct="1">
              <a:lnSpc>
                <a:spcPct val="80000"/>
              </a:lnSpc>
              <a:buFontTx/>
              <a:buNone/>
            </a:pPr>
            <a:endParaRPr lang="el-GR" sz="1300" dirty="0" smtClean="0"/>
          </a:p>
          <a:p>
            <a:pPr eaLnBrk="1" hangingPunct="1">
              <a:lnSpc>
                <a:spcPct val="80000"/>
              </a:lnSpc>
              <a:buFontTx/>
              <a:buNone/>
            </a:pPr>
            <a:endParaRPr lang="el-GR" sz="800" dirty="0" smtClean="0"/>
          </a:p>
          <a:p>
            <a:pPr eaLnBrk="1" hangingPunct="1">
              <a:lnSpc>
                <a:spcPct val="80000"/>
              </a:lnSpc>
              <a:buFontTx/>
              <a:buNone/>
            </a:pPr>
            <a:endParaRPr lang="el-GR" sz="800" dirty="0" smtClean="0"/>
          </a:p>
          <a:p>
            <a:pPr eaLnBrk="1" hangingPunct="1">
              <a:lnSpc>
                <a:spcPct val="80000"/>
              </a:lnSpc>
              <a:buFontTx/>
              <a:buNone/>
            </a:pPr>
            <a:endParaRPr lang="en-US" sz="800" dirty="0" smtClean="0"/>
          </a:p>
          <a:p>
            <a:pPr eaLnBrk="1" hangingPunct="1">
              <a:lnSpc>
                <a:spcPct val="80000"/>
              </a:lnSpc>
              <a:buFontTx/>
              <a:buNone/>
            </a:pPr>
            <a:endParaRPr lang="en-US" sz="800" dirty="0" smtClean="0"/>
          </a:p>
          <a:p>
            <a:pPr eaLnBrk="1" hangingPunct="1">
              <a:lnSpc>
                <a:spcPct val="80000"/>
              </a:lnSpc>
              <a:buFontTx/>
              <a:buNone/>
            </a:pPr>
            <a:r>
              <a:rPr lang="en-US" sz="800" dirty="0" smtClean="0"/>
              <a:t> </a:t>
            </a:r>
          </a:p>
          <a:p>
            <a:pPr eaLnBrk="1" hangingPunct="1">
              <a:lnSpc>
                <a:spcPct val="80000"/>
              </a:lnSpc>
              <a:buFontTx/>
              <a:buNone/>
            </a:pPr>
            <a:endParaRPr lang="en-US" sz="800" dirty="0" smtClean="0"/>
          </a:p>
          <a:p>
            <a:pPr eaLnBrk="1" hangingPunct="1">
              <a:lnSpc>
                <a:spcPct val="80000"/>
              </a:lnSpc>
              <a:buFontTx/>
              <a:buNone/>
            </a:pPr>
            <a:endParaRPr lang="el-GR" sz="800"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0000CC"/>
                </a:solidFill>
              </a:rPr>
              <a:t>ΤΑΜΕΙΑΚΟ ΠΡΟΓΡΑΜΜΑ</a:t>
            </a:r>
            <a:endParaRPr lang="el-GR" b="1" dirty="0">
              <a:solidFill>
                <a:srgbClr val="0000CC"/>
              </a:solidFill>
            </a:endParaRPr>
          </a:p>
        </p:txBody>
      </p:sp>
      <p:sp>
        <p:nvSpPr>
          <p:cNvPr id="3" name="2 - Θέση περιεχομένου"/>
          <p:cNvSpPr>
            <a:spLocks noGrp="1"/>
          </p:cNvSpPr>
          <p:nvPr>
            <p:ph idx="1"/>
          </p:nvPr>
        </p:nvSpPr>
        <p:spPr>
          <a:xfrm>
            <a:off x="0" y="1124744"/>
            <a:ext cx="9144000" cy="5733256"/>
          </a:xfrm>
        </p:spPr>
        <p:txBody>
          <a:bodyPr/>
          <a:lstStyle/>
          <a:p>
            <a:pPr marL="0" indent="0" algn="just">
              <a:buFont typeface="Wingdings" pitchFamily="2" charset="2"/>
              <a:buNone/>
            </a:pPr>
            <a:r>
              <a:rPr lang="el-GR" sz="2800" dirty="0" smtClean="0"/>
              <a:t>Το ταμειακό πρόγραμμα (</a:t>
            </a:r>
            <a:r>
              <a:rPr lang="en-US" sz="2800" dirty="0" smtClean="0"/>
              <a:t>cash budget</a:t>
            </a:r>
            <a:r>
              <a:rPr lang="el-GR" sz="2800" dirty="0" smtClean="0"/>
              <a:t>) αποτελεί ένα λεπτομερές σχέδιο των μελλοντικών εισροών και εκροών μιας εταιρίας, οι οποίες θα πραγματοποιηθούν μέσα σε ένα ορισμένο χρονικό διάστημα.</a:t>
            </a:r>
          </a:p>
          <a:p>
            <a:pPr marL="0" indent="0" algn="just">
              <a:buFont typeface="Wingdings" pitchFamily="2" charset="2"/>
              <a:buNone/>
            </a:pPr>
            <a:r>
              <a:rPr lang="el-GR" sz="2800" dirty="0" smtClean="0"/>
              <a:t>Η σπουδαιότητα του ταμειακού προγράμματος οφείλεται σε δύο κυρίως παράγοντες:</a:t>
            </a:r>
          </a:p>
          <a:p>
            <a:pPr marL="0" lvl="1" indent="0" algn="just">
              <a:spcBef>
                <a:spcPts val="0"/>
              </a:spcBef>
              <a:buFontTx/>
              <a:buNone/>
            </a:pPr>
            <a:r>
              <a:rPr lang="el-GR" dirty="0" smtClean="0"/>
              <a:t>1. Παρουσιάζει την προβλεπόμενη ταμειακή θέση της επιχείρησης.</a:t>
            </a:r>
          </a:p>
          <a:p>
            <a:pPr marL="0" lvl="1" indent="0" algn="just">
              <a:spcBef>
                <a:spcPts val="0"/>
              </a:spcBef>
              <a:buFontTx/>
              <a:buNone/>
            </a:pPr>
            <a:r>
              <a:rPr lang="el-GR" dirty="0" smtClean="0"/>
              <a:t>2. Ποσοτικοποιεί τις ανάγκες ενός βραχυπρόθεσμου δανεισμού, ή την ύπαρξη ταμειακών πλεονασμάτων. </a:t>
            </a:r>
          </a:p>
          <a:p>
            <a:endParaRPr lang="el-GR"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dirty="0" smtClean="0">
                <a:solidFill>
                  <a:srgbClr val="0000CC"/>
                </a:solidFill>
              </a:rPr>
              <a:t>ΕΝΟΤΗΤΕΣ ΤΑΜΕΙΑΚΟΥ ΠΡΟΓΡΑΜΜΑΤΟΣ</a:t>
            </a:r>
            <a:endParaRPr lang="el-GR" sz="3600" b="1" dirty="0">
              <a:solidFill>
                <a:srgbClr val="0000CC"/>
              </a:solidFill>
            </a:endParaRPr>
          </a:p>
        </p:txBody>
      </p:sp>
      <p:sp>
        <p:nvSpPr>
          <p:cNvPr id="3" name="2 - Θέση περιεχομένου"/>
          <p:cNvSpPr>
            <a:spLocks noGrp="1"/>
          </p:cNvSpPr>
          <p:nvPr>
            <p:ph idx="1"/>
          </p:nvPr>
        </p:nvSpPr>
        <p:spPr>
          <a:xfrm>
            <a:off x="0" y="1600200"/>
            <a:ext cx="9144000" cy="5257800"/>
          </a:xfrm>
        </p:spPr>
        <p:txBody>
          <a:bodyPr/>
          <a:lstStyle/>
          <a:p>
            <a:pPr marL="0" indent="0" algn="just">
              <a:buFont typeface="Wingdings" pitchFamily="2" charset="2"/>
              <a:buNone/>
            </a:pPr>
            <a:endParaRPr lang="el-GR" sz="2800" dirty="0" smtClean="0">
              <a:latin typeface="Times New Roman" pitchFamily="18" charset="0"/>
            </a:endParaRPr>
          </a:p>
          <a:p>
            <a:pPr marL="708025" lvl="1" indent="-514350" algn="just">
              <a:buClr>
                <a:schemeClr val="tx1"/>
              </a:buClr>
              <a:buFont typeface="+mj-lt"/>
              <a:buAutoNum type="arabicPeriod"/>
            </a:pPr>
            <a:r>
              <a:rPr lang="el-GR" sz="3200" dirty="0" smtClean="0"/>
              <a:t>Οι ταμειακές εισπράξεις και πληρωμές, </a:t>
            </a:r>
          </a:p>
          <a:p>
            <a:pPr marL="708025" lvl="1" indent="-514350" algn="just">
              <a:buClr>
                <a:schemeClr val="tx1"/>
              </a:buClr>
              <a:buFont typeface="+mj-lt"/>
              <a:buAutoNum type="arabicPeriod"/>
            </a:pPr>
            <a:r>
              <a:rPr lang="el-GR" sz="3200" dirty="0" smtClean="0"/>
              <a:t>Οι καθαρές μεταβολές σε μετρητά μέσα στην εξεταζόμενη χρονική περίοδο και </a:t>
            </a:r>
          </a:p>
          <a:p>
            <a:pPr marL="708025" lvl="1" indent="-514350" algn="just">
              <a:buClr>
                <a:schemeClr val="tx1"/>
              </a:buClr>
              <a:buFont typeface="+mj-lt"/>
              <a:buAutoNum type="arabicPeriod"/>
            </a:pPr>
            <a:r>
              <a:rPr lang="el-GR" sz="3200" dirty="0" smtClean="0"/>
              <a:t>Τα νέα απαιτούμενα κεφάλαια ή ταμειακά πλεονάσματα της εταιρίας.</a:t>
            </a:r>
          </a:p>
          <a:p>
            <a:endParaRPr lang="el-G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457200" y="274638"/>
            <a:ext cx="8229600" cy="490066"/>
          </a:xfrm>
        </p:spPr>
        <p:txBody>
          <a:bodyPr>
            <a:normAutofit fontScale="90000"/>
          </a:bodyPr>
          <a:lstStyle/>
          <a:p>
            <a:pPr eaLnBrk="1" hangingPunct="1"/>
            <a:r>
              <a:rPr lang="el-GR" b="1" dirty="0" smtClean="0">
                <a:solidFill>
                  <a:srgbClr val="006600"/>
                </a:solidFill>
              </a:rPr>
              <a:t>ΠΡΟΒΛΕΨΗ</a:t>
            </a:r>
            <a:endParaRPr lang="en-US" b="1" dirty="0" smtClean="0">
              <a:solidFill>
                <a:srgbClr val="006600"/>
              </a:solidFill>
            </a:endParaRPr>
          </a:p>
        </p:txBody>
      </p:sp>
      <p:sp>
        <p:nvSpPr>
          <p:cNvPr id="10243" name="Θέση κειμένου 7"/>
          <p:cNvSpPr>
            <a:spLocks noGrp="1"/>
          </p:cNvSpPr>
          <p:nvPr>
            <p:ph type="body" idx="1"/>
          </p:nvPr>
        </p:nvSpPr>
        <p:spPr>
          <a:xfrm>
            <a:off x="179512" y="1556792"/>
            <a:ext cx="3672408" cy="639762"/>
          </a:xfrm>
        </p:spPr>
        <p:txBody>
          <a:bodyPr/>
          <a:lstStyle/>
          <a:p>
            <a:pPr algn="ctr" eaLnBrk="1" hangingPunct="1">
              <a:buFont typeface="+mj-lt"/>
              <a:buNone/>
            </a:pPr>
            <a:r>
              <a:rPr lang="el-GR" dirty="0" smtClean="0">
                <a:solidFill>
                  <a:srgbClr val="0000FF"/>
                </a:solidFill>
              </a:rPr>
              <a:t>ΑΡΧΕΣ ΠΡΟΒΛΕΨΗΣ</a:t>
            </a:r>
          </a:p>
        </p:txBody>
      </p:sp>
      <p:sp>
        <p:nvSpPr>
          <p:cNvPr id="3" name="Θέση περιεχομένου 2"/>
          <p:cNvSpPr>
            <a:spLocks noGrp="1"/>
          </p:cNvSpPr>
          <p:nvPr>
            <p:ph sz="half" idx="2"/>
          </p:nvPr>
        </p:nvSpPr>
        <p:spPr>
          <a:xfrm>
            <a:off x="0" y="2174875"/>
            <a:ext cx="4572000" cy="3951288"/>
          </a:xfrm>
        </p:spPr>
        <p:txBody>
          <a:bodyPr rtlCol="0">
            <a:normAutofit/>
          </a:bodyPr>
          <a:lstStyle/>
          <a:p>
            <a:pPr eaLnBrk="1" fontAlgn="auto" hangingPunct="1">
              <a:spcAft>
                <a:spcPts val="0"/>
              </a:spcAft>
              <a:defRPr/>
            </a:pPr>
            <a:r>
              <a:rPr lang="el-GR" sz="2000" b="1" dirty="0" smtClean="0"/>
              <a:t>Εκτίμηση μελλοντικών γεγονότων.</a:t>
            </a:r>
          </a:p>
          <a:p>
            <a:pPr marL="0" indent="0" eaLnBrk="1" fontAlgn="auto" hangingPunct="1">
              <a:spcAft>
                <a:spcPts val="0"/>
              </a:spcAft>
              <a:buFont typeface="+mj-lt"/>
              <a:buNone/>
              <a:defRPr/>
            </a:pPr>
            <a:r>
              <a:rPr lang="el-GR" sz="2000" b="1" dirty="0" smtClean="0"/>
              <a:t>ΣΤΟΙΧΕΙΑ ΑΡΧΩΝ</a:t>
            </a:r>
            <a:r>
              <a:rPr lang="en-US" sz="2000" b="1" dirty="0" smtClean="0"/>
              <a:t> </a:t>
            </a:r>
            <a:r>
              <a:rPr lang="el-GR" sz="2000" b="1" dirty="0" smtClean="0"/>
              <a:t>ΠΡΟΒΛΕΨΗΣ</a:t>
            </a:r>
          </a:p>
          <a:p>
            <a:pPr eaLnBrk="1" fontAlgn="auto" hangingPunct="1">
              <a:spcAft>
                <a:spcPts val="0"/>
              </a:spcAft>
              <a:defRPr/>
            </a:pPr>
            <a:r>
              <a:rPr lang="el-GR" sz="2000" b="1" dirty="0" smtClean="0"/>
              <a:t>Αβεβαιότητα.</a:t>
            </a:r>
          </a:p>
          <a:p>
            <a:pPr eaLnBrk="1" fontAlgn="auto" hangingPunct="1">
              <a:spcAft>
                <a:spcPts val="0"/>
              </a:spcAft>
              <a:defRPr/>
            </a:pPr>
            <a:r>
              <a:rPr lang="el-GR" sz="2000" b="1" dirty="0" smtClean="0"/>
              <a:t>Ακρίβεια σε σύνολο στοιχείων.</a:t>
            </a:r>
          </a:p>
          <a:p>
            <a:pPr eaLnBrk="1" fontAlgn="auto" hangingPunct="1">
              <a:spcAft>
                <a:spcPts val="0"/>
              </a:spcAft>
              <a:defRPr/>
            </a:pPr>
            <a:r>
              <a:rPr lang="el-GR" sz="2000" b="1" dirty="0" smtClean="0"/>
              <a:t>Ακρίβεια σε χρόνο.</a:t>
            </a:r>
          </a:p>
          <a:p>
            <a:pPr eaLnBrk="1" fontAlgn="auto" hangingPunct="1">
              <a:spcAft>
                <a:spcPts val="0"/>
              </a:spcAft>
              <a:defRPr/>
            </a:pPr>
            <a:endParaRPr lang="en-US" dirty="0"/>
          </a:p>
        </p:txBody>
      </p:sp>
      <p:sp>
        <p:nvSpPr>
          <p:cNvPr id="10245" name="Θέση κειμένου 8"/>
          <p:cNvSpPr>
            <a:spLocks noGrp="1"/>
          </p:cNvSpPr>
          <p:nvPr>
            <p:ph type="body" sz="quarter" idx="3"/>
          </p:nvPr>
        </p:nvSpPr>
        <p:spPr>
          <a:xfrm>
            <a:off x="4356100" y="1535113"/>
            <a:ext cx="4608513" cy="639762"/>
          </a:xfrm>
        </p:spPr>
        <p:txBody>
          <a:bodyPr/>
          <a:lstStyle/>
          <a:p>
            <a:pPr algn="ctr" eaLnBrk="1" hangingPunct="1">
              <a:buFont typeface="+mj-lt"/>
              <a:buNone/>
            </a:pPr>
            <a:r>
              <a:rPr lang="el-GR" sz="2200" dirty="0" smtClean="0">
                <a:solidFill>
                  <a:srgbClr val="FF0000"/>
                </a:solidFill>
              </a:rPr>
              <a:t>ΜΕΘΟΔΟΙ ΠΡΟΒΛΕΨΗΣ ΠΑΡΑΓΩΓΗΣ</a:t>
            </a:r>
            <a:endParaRPr lang="en-US" sz="2200" dirty="0" smtClean="0">
              <a:solidFill>
                <a:srgbClr val="FF0000"/>
              </a:solidFill>
            </a:endParaRPr>
          </a:p>
        </p:txBody>
      </p:sp>
      <p:sp>
        <p:nvSpPr>
          <p:cNvPr id="10246" name="Θέση περιεχομένου 9"/>
          <p:cNvSpPr>
            <a:spLocks noGrp="1"/>
          </p:cNvSpPr>
          <p:nvPr>
            <p:ph sz="quarter" idx="4"/>
          </p:nvPr>
        </p:nvSpPr>
        <p:spPr>
          <a:xfrm>
            <a:off x="4645025" y="2174874"/>
            <a:ext cx="4041775" cy="4422477"/>
          </a:xfrm>
        </p:spPr>
        <p:txBody>
          <a:bodyPr/>
          <a:lstStyle/>
          <a:p>
            <a:pPr marL="0" indent="0" algn="ctr" eaLnBrk="1" hangingPunct="1">
              <a:lnSpc>
                <a:spcPct val="90000"/>
              </a:lnSpc>
              <a:buFont typeface="+mj-lt"/>
              <a:buNone/>
            </a:pPr>
            <a:r>
              <a:rPr lang="el-GR" sz="2200" b="1" dirty="0" smtClean="0"/>
              <a:t>ΠΟΙΟΤΙΚΕΣ</a:t>
            </a:r>
          </a:p>
          <a:p>
            <a:pPr marL="0" indent="0" algn="ctr" eaLnBrk="1" hangingPunct="1">
              <a:lnSpc>
                <a:spcPct val="90000"/>
              </a:lnSpc>
              <a:buFont typeface="Calibri" pitchFamily="34" charset="0"/>
              <a:buChar char="•"/>
            </a:pPr>
            <a:r>
              <a:rPr lang="el-GR" sz="2200" b="1" dirty="0" smtClean="0"/>
              <a:t>Υποκειμενικές</a:t>
            </a:r>
          </a:p>
          <a:p>
            <a:pPr marL="0" indent="0" algn="ctr" eaLnBrk="1" hangingPunct="1">
              <a:lnSpc>
                <a:spcPct val="90000"/>
              </a:lnSpc>
              <a:buFont typeface="Calibri" pitchFamily="34" charset="0"/>
              <a:buChar char="•"/>
            </a:pPr>
            <a:r>
              <a:rPr lang="el-GR" sz="2200" b="1" dirty="0" smtClean="0"/>
              <a:t>Εκτιμήσεις</a:t>
            </a:r>
          </a:p>
          <a:p>
            <a:pPr marL="0" indent="0" algn="ctr" eaLnBrk="1" hangingPunct="1">
              <a:lnSpc>
                <a:spcPct val="90000"/>
              </a:lnSpc>
              <a:buFont typeface="Calibri" pitchFamily="34" charset="0"/>
              <a:buChar char="•"/>
            </a:pPr>
            <a:r>
              <a:rPr lang="el-GR" sz="2200" b="1" dirty="0" smtClean="0"/>
              <a:t>Γνώμες</a:t>
            </a:r>
          </a:p>
          <a:p>
            <a:pPr marL="0" indent="0" algn="ctr" eaLnBrk="1" hangingPunct="1">
              <a:lnSpc>
                <a:spcPct val="90000"/>
              </a:lnSpc>
              <a:buFont typeface="Calibri" pitchFamily="34" charset="0"/>
              <a:buChar char="•"/>
            </a:pPr>
            <a:r>
              <a:rPr lang="el-GR" sz="2200" b="1" dirty="0" smtClean="0"/>
              <a:t>Προκατάληψη</a:t>
            </a:r>
          </a:p>
          <a:p>
            <a:pPr marL="0" indent="0" algn="ctr" eaLnBrk="1" hangingPunct="1">
              <a:lnSpc>
                <a:spcPct val="90000"/>
              </a:lnSpc>
              <a:buFont typeface="+mj-lt"/>
              <a:buNone/>
            </a:pPr>
            <a:r>
              <a:rPr lang="el-GR" sz="2200" b="1" dirty="0" smtClean="0"/>
              <a:t>ΠΟΣΟΤΙΚΕΣ</a:t>
            </a:r>
          </a:p>
          <a:p>
            <a:pPr marL="0" indent="0" algn="ctr" eaLnBrk="1" hangingPunct="1">
              <a:lnSpc>
                <a:spcPct val="90000"/>
              </a:lnSpc>
              <a:buFont typeface="Calibri" pitchFamily="34" charset="0"/>
              <a:buChar char="•"/>
            </a:pPr>
            <a:r>
              <a:rPr lang="el-GR" sz="2200" b="1" dirty="0" smtClean="0"/>
              <a:t>Μαθηματική μοντελοποίηση</a:t>
            </a:r>
          </a:p>
          <a:p>
            <a:pPr marL="0" indent="0" algn="ctr" eaLnBrk="1" hangingPunct="1">
              <a:lnSpc>
                <a:spcPct val="90000"/>
              </a:lnSpc>
              <a:buFont typeface="Calibri" pitchFamily="34" charset="0"/>
              <a:buChar char="•"/>
            </a:pPr>
            <a:r>
              <a:rPr lang="el-GR" sz="2200" b="1" dirty="0" smtClean="0"/>
              <a:t>Αντικειμενικές (επαναλήψιμες)</a:t>
            </a:r>
          </a:p>
          <a:p>
            <a:pPr marL="0" indent="0" algn="ctr" eaLnBrk="1" hangingPunct="1">
              <a:lnSpc>
                <a:spcPct val="90000"/>
              </a:lnSpc>
              <a:buFont typeface="Calibri" pitchFamily="34" charset="0"/>
              <a:buChar char="•"/>
            </a:pPr>
            <a:r>
              <a:rPr lang="el-GR" sz="2200" b="1" dirty="0" smtClean="0"/>
              <a:t>Ίδιο αποτέλεσμα με ίδια δεδομένα</a:t>
            </a:r>
            <a:endParaRPr lang="en-US" sz="2200" b="1"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0" y="274638"/>
            <a:ext cx="9144000" cy="562074"/>
          </a:xfrm>
        </p:spPr>
        <p:txBody>
          <a:bodyPr>
            <a:normAutofit fontScale="90000"/>
          </a:bodyPr>
          <a:lstStyle/>
          <a:p>
            <a:pPr eaLnBrk="1" hangingPunct="1"/>
            <a:r>
              <a:rPr lang="el-GR" sz="3600" b="1" dirty="0" smtClean="0">
                <a:solidFill>
                  <a:srgbClr val="006600"/>
                </a:solidFill>
              </a:rPr>
              <a:t>ΜΕΘΟΔΟΙ ΠΡΟΒΛΕΨΗΣ ΠΑΡΑΓΩΓΗΣ</a:t>
            </a:r>
            <a:endParaRPr lang="en-US" sz="3600" b="1" dirty="0" smtClean="0">
              <a:solidFill>
                <a:srgbClr val="006600"/>
              </a:solidFill>
            </a:endParaRPr>
          </a:p>
        </p:txBody>
      </p:sp>
      <p:sp>
        <p:nvSpPr>
          <p:cNvPr id="11267" name="Θέση κειμένου 2"/>
          <p:cNvSpPr>
            <a:spLocks noGrp="1"/>
          </p:cNvSpPr>
          <p:nvPr>
            <p:ph type="body" idx="1"/>
          </p:nvPr>
        </p:nvSpPr>
        <p:spPr>
          <a:xfrm>
            <a:off x="395536" y="1052736"/>
            <a:ext cx="4040188" cy="639762"/>
          </a:xfrm>
        </p:spPr>
        <p:txBody>
          <a:bodyPr/>
          <a:lstStyle/>
          <a:p>
            <a:pPr algn="ctr" eaLnBrk="1" hangingPunct="1">
              <a:buFont typeface="+mj-lt"/>
              <a:buNone/>
            </a:pPr>
            <a:r>
              <a:rPr lang="el-GR" dirty="0" smtClean="0">
                <a:solidFill>
                  <a:srgbClr val="7030A0"/>
                </a:solidFill>
              </a:rPr>
              <a:t>ΠΟΙΟΤΙΚΕΣ</a:t>
            </a:r>
            <a:endParaRPr lang="en-US" dirty="0" smtClean="0">
              <a:solidFill>
                <a:srgbClr val="7030A0"/>
              </a:solidFill>
            </a:endParaRPr>
          </a:p>
        </p:txBody>
      </p:sp>
      <p:sp>
        <p:nvSpPr>
          <p:cNvPr id="11268" name="Θέση περιεχομένου 3"/>
          <p:cNvSpPr>
            <a:spLocks noGrp="1"/>
          </p:cNvSpPr>
          <p:nvPr>
            <p:ph sz="half" idx="2"/>
          </p:nvPr>
        </p:nvSpPr>
        <p:spPr/>
        <p:txBody>
          <a:bodyPr/>
          <a:lstStyle/>
          <a:p>
            <a:pPr eaLnBrk="1" hangingPunct="1">
              <a:buFont typeface="Calibri" pitchFamily="34" charset="0"/>
              <a:buAutoNum type="arabicPeriod"/>
            </a:pPr>
            <a:r>
              <a:rPr lang="el-GR" dirty="0" smtClean="0"/>
              <a:t>Grass Roots.</a:t>
            </a:r>
            <a:endParaRPr lang="en-US" dirty="0" smtClean="0"/>
          </a:p>
          <a:p>
            <a:pPr eaLnBrk="1" hangingPunct="1">
              <a:buFont typeface="Calibri" pitchFamily="34" charset="0"/>
              <a:buAutoNum type="arabicPeriod"/>
            </a:pPr>
            <a:r>
              <a:rPr lang="el-GR" dirty="0" smtClean="0"/>
              <a:t>Έρευνα Αγοράς.</a:t>
            </a:r>
            <a:endParaRPr lang="en-US" dirty="0" smtClean="0"/>
          </a:p>
          <a:p>
            <a:pPr eaLnBrk="1" hangingPunct="1">
              <a:buFont typeface="Calibri" pitchFamily="34" charset="0"/>
              <a:buAutoNum type="arabicPeriod"/>
            </a:pPr>
            <a:r>
              <a:rPr lang="el-GR" dirty="0" smtClean="0"/>
              <a:t>Συμβούλιο Στελεχών.</a:t>
            </a:r>
            <a:endParaRPr lang="en-US" dirty="0" smtClean="0"/>
          </a:p>
          <a:p>
            <a:pPr eaLnBrk="1" hangingPunct="1">
              <a:buFont typeface="Calibri" pitchFamily="34" charset="0"/>
              <a:buAutoNum type="arabicPeriod"/>
            </a:pPr>
            <a:r>
              <a:rPr lang="el-GR" dirty="0" smtClean="0"/>
              <a:t>Ιστορική Αναλογία.</a:t>
            </a:r>
            <a:endParaRPr lang="en-US" dirty="0" smtClean="0"/>
          </a:p>
          <a:p>
            <a:pPr eaLnBrk="1" hangingPunct="1">
              <a:buFont typeface="Calibri" pitchFamily="34" charset="0"/>
              <a:buAutoNum type="arabicPeriod"/>
            </a:pPr>
            <a:r>
              <a:rPr lang="el-GR" dirty="0" smtClean="0"/>
              <a:t>Μέθοδος Delphi.</a:t>
            </a:r>
            <a:endParaRPr lang="en-US" dirty="0" smtClean="0"/>
          </a:p>
          <a:p>
            <a:pPr eaLnBrk="1" hangingPunct="1">
              <a:buFont typeface="Calibri" pitchFamily="34" charset="0"/>
              <a:buAutoNum type="arabicPeriod"/>
            </a:pPr>
            <a:endParaRPr lang="en-US" dirty="0" smtClean="0"/>
          </a:p>
        </p:txBody>
      </p:sp>
      <p:sp>
        <p:nvSpPr>
          <p:cNvPr id="11269" name="Θέση κειμένου 4"/>
          <p:cNvSpPr>
            <a:spLocks noGrp="1"/>
          </p:cNvSpPr>
          <p:nvPr>
            <p:ph type="body" sz="quarter" idx="3"/>
          </p:nvPr>
        </p:nvSpPr>
        <p:spPr>
          <a:xfrm>
            <a:off x="4572000" y="1052736"/>
            <a:ext cx="4041775" cy="639762"/>
          </a:xfrm>
        </p:spPr>
        <p:txBody>
          <a:bodyPr/>
          <a:lstStyle/>
          <a:p>
            <a:pPr algn="ctr" eaLnBrk="1" hangingPunct="1">
              <a:buFont typeface="+mj-lt"/>
              <a:buNone/>
            </a:pPr>
            <a:r>
              <a:rPr lang="el-GR" dirty="0" smtClean="0">
                <a:solidFill>
                  <a:srgbClr val="C00000"/>
                </a:solidFill>
              </a:rPr>
              <a:t>ΠΟΣΟΤΙΚΕΣ</a:t>
            </a:r>
            <a:endParaRPr lang="en-US" dirty="0" smtClean="0">
              <a:solidFill>
                <a:srgbClr val="C00000"/>
              </a:solidFill>
            </a:endParaRPr>
          </a:p>
        </p:txBody>
      </p:sp>
      <p:sp>
        <p:nvSpPr>
          <p:cNvPr id="11270" name="Θέση περιεχομένου 5"/>
          <p:cNvSpPr>
            <a:spLocks noGrp="1"/>
          </p:cNvSpPr>
          <p:nvPr>
            <p:ph sz="quarter" idx="4"/>
          </p:nvPr>
        </p:nvSpPr>
        <p:spPr>
          <a:xfrm>
            <a:off x="4645025" y="2174874"/>
            <a:ext cx="4041775" cy="4206453"/>
          </a:xfrm>
        </p:spPr>
        <p:txBody>
          <a:bodyPr>
            <a:normAutofit lnSpcReduction="10000"/>
          </a:bodyPr>
          <a:lstStyle/>
          <a:p>
            <a:pPr marL="0" indent="0" eaLnBrk="1" hangingPunct="1">
              <a:lnSpc>
                <a:spcPct val="80000"/>
              </a:lnSpc>
              <a:buNone/>
            </a:pPr>
            <a:r>
              <a:rPr lang="el-GR" sz="1700" b="1" dirty="0" smtClean="0">
                <a:solidFill>
                  <a:srgbClr val="7030A0"/>
                </a:solidFill>
              </a:rPr>
              <a:t>Α) Μέθοδοι Προεκβολής (Ανάλυση Χρονοσειρών).</a:t>
            </a:r>
          </a:p>
          <a:p>
            <a:pPr marL="342900" indent="-342900" eaLnBrk="1" hangingPunct="1">
              <a:lnSpc>
                <a:spcPct val="80000"/>
              </a:lnSpc>
              <a:buFont typeface="Calibri" pitchFamily="34" charset="0"/>
              <a:buAutoNum type="arabicPeriod"/>
            </a:pPr>
            <a:r>
              <a:rPr lang="el-GR" sz="1700" b="1" dirty="0" smtClean="0"/>
              <a:t>Σταθμισμένος Κινητός Μέσος Όρος.</a:t>
            </a:r>
            <a:endParaRPr lang="en-US" sz="1700" b="1" dirty="0" smtClean="0"/>
          </a:p>
          <a:p>
            <a:pPr marL="342900" indent="-342900" eaLnBrk="1" hangingPunct="1">
              <a:lnSpc>
                <a:spcPct val="80000"/>
              </a:lnSpc>
              <a:buFont typeface="Calibri" pitchFamily="34" charset="0"/>
              <a:buAutoNum type="arabicPeriod"/>
            </a:pPr>
            <a:r>
              <a:rPr lang="el-GR" sz="1700" b="1" dirty="0" smtClean="0"/>
              <a:t>Απλός Κινητός Μέσος Όρος.</a:t>
            </a:r>
            <a:endParaRPr lang="en-US" sz="1700" b="1" dirty="0" smtClean="0"/>
          </a:p>
          <a:p>
            <a:pPr marL="342900" indent="-342900" eaLnBrk="1" hangingPunct="1">
              <a:lnSpc>
                <a:spcPct val="80000"/>
              </a:lnSpc>
              <a:buFont typeface="Calibri" pitchFamily="34" charset="0"/>
              <a:buAutoNum type="arabicPeriod"/>
            </a:pPr>
            <a:r>
              <a:rPr lang="el-GR" sz="1700" b="1" dirty="0" smtClean="0"/>
              <a:t>Εκθετική Εξομάλυνση.</a:t>
            </a:r>
            <a:endParaRPr lang="en-US" sz="1700" b="1" dirty="0" smtClean="0"/>
          </a:p>
          <a:p>
            <a:pPr marL="342900" indent="-342900" eaLnBrk="1" hangingPunct="1">
              <a:lnSpc>
                <a:spcPct val="80000"/>
              </a:lnSpc>
              <a:buFont typeface="Calibri" pitchFamily="34" charset="0"/>
              <a:buAutoNum type="arabicPeriod"/>
            </a:pPr>
            <a:r>
              <a:rPr lang="el-GR" sz="1700" b="1" dirty="0" smtClean="0"/>
              <a:t>Παλινδρόμηση.</a:t>
            </a:r>
            <a:endParaRPr lang="en-US" sz="1700" b="1" dirty="0" smtClean="0"/>
          </a:p>
          <a:p>
            <a:pPr marL="342900" indent="-342900" eaLnBrk="1" hangingPunct="1">
              <a:lnSpc>
                <a:spcPct val="80000"/>
              </a:lnSpc>
              <a:buFont typeface="Calibri" pitchFamily="34" charset="0"/>
              <a:buAutoNum type="arabicPeriod"/>
            </a:pPr>
            <a:r>
              <a:rPr lang="el-GR" sz="1700" b="1" dirty="0" smtClean="0"/>
              <a:t>Box – Jenkins.</a:t>
            </a:r>
            <a:endParaRPr lang="en-US" sz="1700" b="1" dirty="0" smtClean="0"/>
          </a:p>
          <a:p>
            <a:pPr marL="342900" indent="-342900" eaLnBrk="1" hangingPunct="1">
              <a:lnSpc>
                <a:spcPct val="80000"/>
              </a:lnSpc>
              <a:buFont typeface="Calibri" pitchFamily="34" charset="0"/>
              <a:buAutoNum type="arabicPeriod"/>
            </a:pPr>
            <a:r>
              <a:rPr lang="el-GR" sz="1700" b="1" dirty="0" smtClean="0"/>
              <a:t>Χρονοσειρές Shinskin.</a:t>
            </a:r>
            <a:endParaRPr lang="en-US" sz="1700" b="1" dirty="0" smtClean="0"/>
          </a:p>
          <a:p>
            <a:pPr marL="342900" indent="-342900" eaLnBrk="1" hangingPunct="1">
              <a:lnSpc>
                <a:spcPct val="80000"/>
              </a:lnSpc>
              <a:buFont typeface="Calibri" pitchFamily="34" charset="0"/>
              <a:buAutoNum type="arabicPeriod"/>
            </a:pPr>
            <a:r>
              <a:rPr lang="el-GR" sz="1700" b="1" dirty="0" smtClean="0"/>
              <a:t>Εφαρμογή Τάσεων</a:t>
            </a:r>
            <a:endParaRPr lang="en-US" sz="1700" b="1" dirty="0" smtClean="0"/>
          </a:p>
          <a:p>
            <a:pPr marL="0" indent="0" eaLnBrk="1" hangingPunct="1">
              <a:lnSpc>
                <a:spcPct val="80000"/>
              </a:lnSpc>
              <a:buNone/>
            </a:pPr>
            <a:r>
              <a:rPr lang="el-GR" sz="1700" b="1" dirty="0" smtClean="0">
                <a:solidFill>
                  <a:srgbClr val="FF33CC"/>
                </a:solidFill>
              </a:rPr>
              <a:t>Β) Αιτιακές μεθόδους</a:t>
            </a:r>
          </a:p>
          <a:p>
            <a:pPr marL="342900" indent="-342900" eaLnBrk="1" hangingPunct="1">
              <a:lnSpc>
                <a:spcPct val="80000"/>
              </a:lnSpc>
              <a:buFont typeface="Calibri" pitchFamily="34" charset="0"/>
              <a:buAutoNum type="arabicPeriod"/>
            </a:pPr>
            <a:r>
              <a:rPr lang="el-GR" sz="1700" b="1" dirty="0" smtClean="0"/>
              <a:t>Οικονομετρικά Μοντέλα.</a:t>
            </a:r>
            <a:endParaRPr lang="en-US" sz="1700" b="1" dirty="0" smtClean="0"/>
          </a:p>
          <a:p>
            <a:pPr marL="342900" indent="-342900" eaLnBrk="1" hangingPunct="1">
              <a:lnSpc>
                <a:spcPct val="80000"/>
              </a:lnSpc>
              <a:buFont typeface="Calibri" pitchFamily="34" charset="0"/>
              <a:buAutoNum type="arabicPeriod"/>
            </a:pPr>
            <a:r>
              <a:rPr lang="el-GR" sz="1700" b="1" dirty="0" smtClean="0"/>
              <a:t>Παλινδρόμηση.</a:t>
            </a:r>
            <a:endParaRPr lang="en-US" sz="1700" b="1" dirty="0" smtClean="0"/>
          </a:p>
          <a:p>
            <a:pPr marL="342900" indent="-342900" eaLnBrk="1" hangingPunct="1">
              <a:lnSpc>
                <a:spcPct val="80000"/>
              </a:lnSpc>
              <a:buFont typeface="Calibri" pitchFamily="34" charset="0"/>
              <a:buAutoNum type="arabicPeriod"/>
            </a:pPr>
            <a:r>
              <a:rPr lang="el-GR" sz="1700" b="1" dirty="0" smtClean="0"/>
              <a:t>Μοντέλα Εισόδου/Εξόδου.</a:t>
            </a:r>
            <a:endParaRPr lang="en-US" sz="1700" b="1" dirty="0" smtClean="0"/>
          </a:p>
          <a:p>
            <a:pPr marL="342900" indent="-342900" eaLnBrk="1" hangingPunct="1">
              <a:lnSpc>
                <a:spcPct val="80000"/>
              </a:lnSpc>
              <a:buFont typeface="Calibri" pitchFamily="34" charset="0"/>
              <a:buAutoNum type="arabicPeriod"/>
            </a:pPr>
            <a:r>
              <a:rPr lang="el-GR" sz="1700" b="1" dirty="0" smtClean="0"/>
              <a:t>Leading Indicators.</a:t>
            </a:r>
            <a:endParaRPr lang="en-US" sz="1700" b="1" dirty="0" smtClean="0"/>
          </a:p>
          <a:p>
            <a:pPr marL="342900" indent="-342900" eaLnBrk="1" hangingPunct="1">
              <a:lnSpc>
                <a:spcPct val="80000"/>
              </a:lnSpc>
              <a:buFont typeface="Arial" pitchFamily="34" charset="0"/>
              <a:buChar char="•"/>
            </a:pPr>
            <a:r>
              <a:rPr lang="el-GR" sz="1700" b="1" dirty="0" smtClean="0"/>
              <a:t>Μεθόδους Προσομοίωσης. </a:t>
            </a:r>
            <a:endParaRPr lang="en-US" sz="1700" b="1" dirty="0" smtClean="0"/>
          </a:p>
          <a:p>
            <a:pPr marL="342900" indent="-342900" eaLnBrk="1" hangingPunct="1">
              <a:lnSpc>
                <a:spcPct val="80000"/>
              </a:lnSpc>
              <a:buFont typeface="Arial" pitchFamily="34" charset="0"/>
              <a:buChar char="•"/>
            </a:pPr>
            <a:endParaRPr lang="en-US" sz="1700" dirty="0" smtClean="0"/>
          </a:p>
          <a:p>
            <a:pPr marL="342900" indent="-342900" eaLnBrk="1" hangingPunct="1">
              <a:lnSpc>
                <a:spcPct val="80000"/>
              </a:lnSpc>
              <a:buFont typeface="+mj-lt"/>
              <a:buNone/>
            </a:pPr>
            <a:endParaRPr lang="en-US" sz="1700" dirty="0" smtClean="0"/>
          </a:p>
          <a:p>
            <a:pPr marL="342900" indent="-342900" eaLnBrk="1" hangingPunct="1">
              <a:lnSpc>
                <a:spcPct val="80000"/>
              </a:lnSpc>
              <a:buFont typeface="Calibri" pitchFamily="34" charset="0"/>
              <a:buChar char="•"/>
            </a:pPr>
            <a:endParaRPr lang="en-US" sz="170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0" y="274638"/>
            <a:ext cx="9144000" cy="562074"/>
          </a:xfrm>
        </p:spPr>
        <p:txBody>
          <a:bodyPr>
            <a:normAutofit fontScale="90000"/>
          </a:bodyPr>
          <a:lstStyle/>
          <a:p>
            <a:pPr eaLnBrk="1" hangingPunct="1"/>
            <a:r>
              <a:rPr lang="el-GR" sz="4000" b="1" dirty="0" smtClean="0">
                <a:solidFill>
                  <a:srgbClr val="006600"/>
                </a:solidFill>
              </a:rPr>
              <a:t>ΕΠΙΛΟΓΗ ΜΕΘΟΔΟΥ ΠΡΟΒΛΕΨΗΣ ΠΑΡΑΓΩΓΗΣ</a:t>
            </a:r>
            <a:endParaRPr lang="en-US" sz="4000" b="1" dirty="0" smtClean="0">
              <a:solidFill>
                <a:srgbClr val="006600"/>
              </a:solidFill>
            </a:endParaRPr>
          </a:p>
        </p:txBody>
      </p:sp>
      <p:sp>
        <p:nvSpPr>
          <p:cNvPr id="10" name="Θέση περιεχομένου 9"/>
          <p:cNvSpPr>
            <a:spLocks noGrp="1"/>
          </p:cNvSpPr>
          <p:nvPr>
            <p:ph sz="half" idx="1"/>
          </p:nvPr>
        </p:nvSpPr>
        <p:spPr>
          <a:xfrm>
            <a:off x="0" y="1196752"/>
            <a:ext cx="9144000" cy="5661248"/>
          </a:xfrm>
        </p:spPr>
        <p:txBody>
          <a:bodyPr rtlCol="0">
            <a:normAutofit/>
          </a:bodyPr>
          <a:lstStyle/>
          <a:p>
            <a:pPr marL="0" indent="0" eaLnBrk="1" fontAlgn="auto" hangingPunct="1">
              <a:spcAft>
                <a:spcPts val="0"/>
              </a:spcAft>
              <a:buFont typeface="+mj-lt"/>
              <a:buNone/>
              <a:defRPr/>
            </a:pPr>
            <a:r>
              <a:rPr lang="el-GR" b="1" dirty="0" smtClean="0">
                <a:solidFill>
                  <a:srgbClr val="C00000"/>
                </a:solidFill>
              </a:rPr>
              <a:t>ΜΟΡΦΕΣ ΜΕΘΟΔΩΝ</a:t>
            </a:r>
          </a:p>
          <a:p>
            <a:pPr algn="just" eaLnBrk="1" fontAlgn="auto" hangingPunct="1">
              <a:spcAft>
                <a:spcPts val="0"/>
              </a:spcAft>
              <a:defRPr/>
            </a:pPr>
            <a:r>
              <a:rPr lang="el-GR" b="1" dirty="0">
                <a:solidFill>
                  <a:srgbClr val="0000FF"/>
                </a:solidFill>
              </a:rPr>
              <a:t>Δομημένες μέθοδοι</a:t>
            </a:r>
            <a:r>
              <a:rPr lang="el-GR" b="1" dirty="0" smtClean="0">
                <a:solidFill>
                  <a:srgbClr val="0000FF"/>
                </a:solidFill>
              </a:rPr>
              <a:t>. </a:t>
            </a:r>
            <a:r>
              <a:rPr lang="el-GR" dirty="0" smtClean="0"/>
              <a:t>(Κρίση = Δομημένη = Ποιοτική).</a:t>
            </a:r>
          </a:p>
          <a:p>
            <a:pPr algn="just" eaLnBrk="1" fontAlgn="auto" hangingPunct="1">
              <a:spcAft>
                <a:spcPts val="0"/>
              </a:spcAft>
              <a:defRPr/>
            </a:pPr>
            <a:endParaRPr lang="en-US" dirty="0"/>
          </a:p>
          <a:p>
            <a:pPr algn="just" eaLnBrk="1" fontAlgn="auto" hangingPunct="1">
              <a:spcAft>
                <a:spcPts val="0"/>
              </a:spcAft>
              <a:defRPr/>
            </a:pPr>
            <a:r>
              <a:rPr lang="el-GR" b="1" dirty="0">
                <a:solidFill>
                  <a:srgbClr val="FF9900"/>
                </a:solidFill>
              </a:rPr>
              <a:t>Ποσοτικές μέθοδοι</a:t>
            </a:r>
            <a:r>
              <a:rPr lang="el-GR" b="1" dirty="0" smtClean="0">
                <a:solidFill>
                  <a:srgbClr val="FF9900"/>
                </a:solidFill>
              </a:rPr>
              <a:t>. </a:t>
            </a:r>
            <a:r>
              <a:rPr lang="el-GR" dirty="0" smtClean="0"/>
              <a:t>(Επαρκή δεδομένα = Ποσοτική).</a:t>
            </a:r>
          </a:p>
          <a:p>
            <a:pPr algn="just" eaLnBrk="1" fontAlgn="auto" hangingPunct="1">
              <a:spcAft>
                <a:spcPts val="0"/>
              </a:spcAft>
              <a:defRPr/>
            </a:pPr>
            <a:endParaRPr lang="el-GR" dirty="0" smtClean="0"/>
          </a:p>
          <a:p>
            <a:pPr algn="just" eaLnBrk="1" fontAlgn="auto" hangingPunct="1">
              <a:spcAft>
                <a:spcPts val="0"/>
              </a:spcAft>
              <a:defRPr/>
            </a:pPr>
            <a:r>
              <a:rPr lang="el-GR" b="1" dirty="0" smtClean="0">
                <a:solidFill>
                  <a:schemeClr val="accent2">
                    <a:lumMod val="75000"/>
                  </a:schemeClr>
                </a:solidFill>
              </a:rPr>
              <a:t>Μέθοδοι </a:t>
            </a:r>
            <a:r>
              <a:rPr lang="el-GR" b="1" dirty="0">
                <a:solidFill>
                  <a:schemeClr val="accent2">
                    <a:lumMod val="75000"/>
                  </a:schemeClr>
                </a:solidFill>
              </a:rPr>
              <a:t>συνάφειας</a:t>
            </a:r>
            <a:r>
              <a:rPr lang="el-GR" b="1" dirty="0" smtClean="0">
                <a:solidFill>
                  <a:schemeClr val="accent2">
                    <a:lumMod val="75000"/>
                  </a:schemeClr>
                </a:solidFill>
              </a:rPr>
              <a:t>. </a:t>
            </a:r>
            <a:r>
              <a:rPr lang="el-GR" dirty="0" smtClean="0">
                <a:solidFill>
                  <a:schemeClr val="accent2">
                    <a:lumMod val="75000"/>
                  </a:schemeClr>
                </a:solidFill>
              </a:rPr>
              <a:t>(</a:t>
            </a:r>
            <a:r>
              <a:rPr lang="el-GR" dirty="0" smtClean="0"/>
              <a:t>Η </a:t>
            </a:r>
            <a:r>
              <a:rPr lang="el-GR" dirty="0"/>
              <a:t>χρήση της συναφών </a:t>
            </a:r>
            <a:r>
              <a:rPr lang="el-GR" dirty="0" smtClean="0"/>
              <a:t>για μεγάλες αλλαγές = Ποσοτική).</a:t>
            </a:r>
          </a:p>
          <a:p>
            <a:pPr algn="just" eaLnBrk="1" fontAlgn="auto" hangingPunct="1">
              <a:spcAft>
                <a:spcPts val="0"/>
              </a:spcAft>
              <a:defRPr/>
            </a:pPr>
            <a:endParaRPr lang="en-US" dirty="0"/>
          </a:p>
          <a:p>
            <a:pPr algn="just" eaLnBrk="1" fontAlgn="auto" hangingPunct="1">
              <a:spcAft>
                <a:spcPts val="0"/>
              </a:spcAft>
              <a:defRPr/>
            </a:pPr>
            <a:r>
              <a:rPr lang="el-GR" b="1" dirty="0">
                <a:solidFill>
                  <a:srgbClr val="7030A0"/>
                </a:solidFill>
              </a:rPr>
              <a:t>Απλοί μέθοδοι</a:t>
            </a:r>
            <a:r>
              <a:rPr lang="el-GR" b="1" dirty="0" smtClean="0">
                <a:solidFill>
                  <a:srgbClr val="7030A0"/>
                </a:solidFill>
              </a:rPr>
              <a:t>. </a:t>
            </a:r>
            <a:r>
              <a:rPr lang="el-GR" dirty="0" smtClean="0"/>
              <a:t>(Απλή προτιμότερη = Ανακριβής).</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764704"/>
            <a:ext cx="9144000" cy="6093296"/>
          </a:xfrm>
        </p:spPr>
        <p:txBody>
          <a:bodyPr>
            <a:normAutofit lnSpcReduction="10000"/>
          </a:bodyPr>
          <a:lstStyle/>
          <a:p>
            <a:pPr algn="just" eaLnBrk="1" hangingPunct="1">
              <a:lnSpc>
                <a:spcPct val="90000"/>
              </a:lnSpc>
            </a:pPr>
            <a:r>
              <a:rPr lang="el-GR" dirty="0" smtClean="0">
                <a:latin typeface="Cambria" pitchFamily="18" charset="0"/>
              </a:rPr>
              <a:t>Τα γραμμικά μοντέλα πιθανοτήτων χρησιμοποιούν </a:t>
            </a:r>
            <a:r>
              <a:rPr lang="el-GR" dirty="0" smtClean="0">
                <a:solidFill>
                  <a:srgbClr val="800080"/>
                </a:solidFill>
                <a:latin typeface="Cambria" pitchFamily="18" charset="0"/>
              </a:rPr>
              <a:t>παλαιότερα στοιχεία</a:t>
            </a:r>
            <a:r>
              <a:rPr lang="el-GR" dirty="0" smtClean="0">
                <a:latin typeface="Cambria" pitchFamily="18" charset="0"/>
              </a:rPr>
              <a:t>, όπως π.χ. χρηματοοικονομικούς δείκτες, ως δεδομένα σε ένα μοντέλο για να εξηγήσουν </a:t>
            </a:r>
            <a:r>
              <a:rPr lang="el-GR" dirty="0" smtClean="0">
                <a:solidFill>
                  <a:srgbClr val="FF0000"/>
                </a:solidFill>
                <a:latin typeface="Cambria" pitchFamily="18" charset="0"/>
              </a:rPr>
              <a:t>το ιστορικό αποπληρωμής παλαιότερων δανείων.</a:t>
            </a:r>
            <a:r>
              <a:rPr lang="el-GR" dirty="0" smtClean="0">
                <a:latin typeface="Cambria" pitchFamily="18" charset="0"/>
              </a:rPr>
              <a:t> Η σχετική σημασία των διαφόρων παραγόντων που λαμβάνονται υπόψη για να αποτιμήσουν παλαιότερα ιστορικά στοιχεία, χρησιμοποιούνται για τα καινούργια δάνεια.</a:t>
            </a:r>
          </a:p>
          <a:p>
            <a:pPr algn="just" eaLnBrk="1" hangingPunct="1">
              <a:lnSpc>
                <a:spcPct val="90000"/>
              </a:lnSpc>
            </a:pPr>
            <a:r>
              <a:rPr lang="el-GR" dirty="0" smtClean="0">
                <a:latin typeface="Cambria" pitchFamily="18" charset="0"/>
              </a:rPr>
              <a:t>Τα μοντέλα αυτά καταλήγουν σε μια σχέση του τύπου: </a:t>
            </a:r>
          </a:p>
          <a:p>
            <a:pPr algn="just" eaLnBrk="1" hangingPunct="1">
              <a:lnSpc>
                <a:spcPct val="90000"/>
              </a:lnSpc>
            </a:pPr>
            <a:r>
              <a:rPr lang="el-GR" b="1" dirty="0" smtClean="0">
                <a:solidFill>
                  <a:srgbClr val="002060"/>
                </a:solidFill>
                <a:latin typeface="Cambria" pitchFamily="18" charset="0"/>
              </a:rPr>
              <a:t>Ζ = </a:t>
            </a:r>
            <a:r>
              <a:rPr lang="en-US" b="1" dirty="0" smtClean="0">
                <a:solidFill>
                  <a:srgbClr val="002060"/>
                </a:solidFill>
                <a:latin typeface="Cambria" pitchFamily="18" charset="0"/>
              </a:rPr>
              <a:t>f (X)</a:t>
            </a:r>
            <a:r>
              <a:rPr lang="el-GR" b="1" dirty="0" smtClean="0">
                <a:solidFill>
                  <a:srgbClr val="002060"/>
                </a:solidFill>
                <a:latin typeface="Cambria" pitchFamily="18" charset="0"/>
              </a:rPr>
              <a:t> </a:t>
            </a:r>
            <a:r>
              <a:rPr lang="el-GR" dirty="0" smtClean="0">
                <a:latin typeface="Cambria" pitchFamily="18" charset="0"/>
              </a:rPr>
              <a:t>όπου </a:t>
            </a:r>
            <a:r>
              <a:rPr lang="en-US" dirty="0" smtClean="0">
                <a:solidFill>
                  <a:srgbClr val="003366"/>
                </a:solidFill>
                <a:latin typeface="Cambria" pitchFamily="18" charset="0"/>
              </a:rPr>
              <a:t>“</a:t>
            </a:r>
            <a:r>
              <a:rPr lang="el-GR" dirty="0" smtClean="0">
                <a:solidFill>
                  <a:srgbClr val="002060"/>
                </a:solidFill>
                <a:latin typeface="Cambria" pitchFamily="18" charset="0"/>
              </a:rPr>
              <a:t>Ζ</a:t>
            </a:r>
            <a:r>
              <a:rPr lang="en-US" dirty="0" smtClean="0">
                <a:solidFill>
                  <a:srgbClr val="002060"/>
                </a:solidFill>
                <a:latin typeface="Cambria" pitchFamily="18" charset="0"/>
              </a:rPr>
              <a:t>”</a:t>
            </a:r>
            <a:r>
              <a:rPr lang="el-GR" dirty="0" smtClean="0">
                <a:solidFill>
                  <a:srgbClr val="002060"/>
                </a:solidFill>
                <a:latin typeface="Cambria" pitchFamily="18" charset="0"/>
              </a:rPr>
              <a:t> είναι η βαθμολογία </a:t>
            </a:r>
            <a:r>
              <a:rPr lang="el-GR" dirty="0" smtClean="0">
                <a:latin typeface="Cambria" pitchFamily="18" charset="0"/>
              </a:rPr>
              <a:t>που προκύπτει για ένα δανειζόμενο (άτομο ή επιχείρηση) και </a:t>
            </a:r>
            <a:r>
              <a:rPr lang="en-US" dirty="0" smtClean="0">
                <a:solidFill>
                  <a:srgbClr val="800080"/>
                </a:solidFill>
                <a:latin typeface="Cambria" pitchFamily="18" charset="0"/>
              </a:rPr>
              <a:t>“</a:t>
            </a:r>
            <a:r>
              <a:rPr lang="el-GR" dirty="0" smtClean="0">
                <a:solidFill>
                  <a:srgbClr val="800080"/>
                </a:solidFill>
                <a:latin typeface="Cambria" pitchFamily="18" charset="0"/>
              </a:rPr>
              <a:t>Χ</a:t>
            </a:r>
            <a:r>
              <a:rPr lang="en-US" dirty="0" smtClean="0">
                <a:solidFill>
                  <a:srgbClr val="800080"/>
                </a:solidFill>
                <a:latin typeface="Cambria" pitchFamily="18" charset="0"/>
              </a:rPr>
              <a:t>”</a:t>
            </a:r>
            <a:r>
              <a:rPr lang="el-GR" dirty="0" smtClean="0">
                <a:solidFill>
                  <a:srgbClr val="800080"/>
                </a:solidFill>
                <a:latin typeface="Cambria" pitchFamily="18" charset="0"/>
              </a:rPr>
              <a:t> είναι ένα σύνολο επεξηγηματικών μεταβλητών</a:t>
            </a:r>
            <a:r>
              <a:rPr lang="el-GR" dirty="0" smtClean="0">
                <a:latin typeface="Cambria" pitchFamily="18" charset="0"/>
              </a:rPr>
              <a:t>, όπως εισόδημα, ηλικία, επάγγελμα, οικονομικοί δείκτες, π.χ. μόχλευση, καθώς και μακροοικονομικές μεταβλητές.</a:t>
            </a:r>
          </a:p>
          <a:p>
            <a:pPr algn="just" eaLnBrk="1" hangingPunct="1">
              <a:lnSpc>
                <a:spcPct val="90000"/>
              </a:lnSpc>
            </a:pPr>
            <a:r>
              <a:rPr lang="el-GR" dirty="0" smtClean="0">
                <a:latin typeface="Cambria" pitchFamily="18" charset="0"/>
              </a:rPr>
              <a:t>Το απλούστερο μοντέλο είναι το γραμμικό, στο οποίο η συνάρτηση </a:t>
            </a:r>
            <a:r>
              <a:rPr lang="en-US" dirty="0" smtClean="0">
                <a:latin typeface="Cambria" pitchFamily="18" charset="0"/>
              </a:rPr>
              <a:t>f </a:t>
            </a:r>
            <a:r>
              <a:rPr lang="el-GR" dirty="0" smtClean="0">
                <a:latin typeface="Cambria" pitchFamily="18" charset="0"/>
              </a:rPr>
              <a:t>είναι γραμμική και</a:t>
            </a:r>
            <a:r>
              <a:rPr lang="el-GR" dirty="0" smtClean="0">
                <a:solidFill>
                  <a:schemeClr val="bg1"/>
                </a:solidFill>
                <a:latin typeface="Cambria" pitchFamily="18" charset="0"/>
              </a:rPr>
              <a:t> </a:t>
            </a:r>
            <a:r>
              <a:rPr lang="el-GR" b="1" dirty="0" smtClean="0">
                <a:solidFill>
                  <a:schemeClr val="accent2">
                    <a:lumMod val="75000"/>
                  </a:schemeClr>
                </a:solidFill>
                <a:latin typeface="Cambria" pitchFamily="18" charset="0"/>
              </a:rPr>
              <a:t>το </a:t>
            </a:r>
            <a:r>
              <a:rPr lang="en-US" b="1" dirty="0" smtClean="0">
                <a:solidFill>
                  <a:schemeClr val="accent2">
                    <a:lumMod val="75000"/>
                  </a:schemeClr>
                </a:solidFill>
                <a:latin typeface="Cambria" pitchFamily="18" charset="0"/>
              </a:rPr>
              <a:t>“</a:t>
            </a:r>
            <a:r>
              <a:rPr lang="el-GR" b="1" dirty="0" smtClean="0">
                <a:solidFill>
                  <a:schemeClr val="accent2">
                    <a:lumMod val="75000"/>
                  </a:schemeClr>
                </a:solidFill>
                <a:latin typeface="Cambria" pitchFamily="18" charset="0"/>
              </a:rPr>
              <a:t>Ζ</a:t>
            </a:r>
            <a:r>
              <a:rPr lang="en-US" b="1" dirty="0" smtClean="0">
                <a:solidFill>
                  <a:schemeClr val="accent2">
                    <a:lumMod val="75000"/>
                  </a:schemeClr>
                </a:solidFill>
                <a:latin typeface="Cambria" pitchFamily="18" charset="0"/>
              </a:rPr>
              <a:t>”</a:t>
            </a:r>
            <a:r>
              <a:rPr lang="el-GR" b="1" dirty="0" smtClean="0">
                <a:solidFill>
                  <a:schemeClr val="accent2">
                    <a:lumMod val="75000"/>
                  </a:schemeClr>
                </a:solidFill>
                <a:latin typeface="Cambria" pitchFamily="18" charset="0"/>
              </a:rPr>
              <a:t> παίρνει τιμές 1, αν ο δανειζόμενος έχει αθετήσει την πληρωμή δανείου, και 0 αν όχι.</a:t>
            </a:r>
          </a:p>
        </p:txBody>
      </p:sp>
      <p:sp>
        <p:nvSpPr>
          <p:cNvPr id="172034" name="Rectangle 2"/>
          <p:cNvSpPr>
            <a:spLocks noGrp="1" noChangeArrowheads="1"/>
          </p:cNvSpPr>
          <p:nvPr>
            <p:ph type="title"/>
          </p:nvPr>
        </p:nvSpPr>
        <p:spPr>
          <a:xfrm>
            <a:off x="0" y="0"/>
            <a:ext cx="9144000" cy="620688"/>
          </a:xfrm>
        </p:spPr>
        <p:txBody>
          <a:bodyPr rtlCol="0">
            <a:noAutofit/>
          </a:bodyPr>
          <a:lstStyle/>
          <a:p>
            <a:pPr algn="ctr" eaLnBrk="1" fontAlgn="auto" hangingPunct="1">
              <a:spcAft>
                <a:spcPts val="0"/>
              </a:spcAft>
              <a:defRPr/>
            </a:pPr>
            <a:r>
              <a:rPr lang="el-GR" sz="3200" b="1" dirty="0" smtClean="0">
                <a:solidFill>
                  <a:srgbClr val="0000FF"/>
                </a:solidFill>
                <a:latin typeface="Cambria" pitchFamily="18" charset="0"/>
              </a:rPr>
              <a:t>Γραμμικά μοντέλα πιθανοτήτων</a:t>
            </a:r>
            <a:endParaRPr lang="en-GB" sz="3200" b="1" dirty="0" smtClean="0">
              <a:solidFill>
                <a:srgbClr val="0000FF"/>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74638"/>
            <a:ext cx="8229600" cy="346050"/>
          </a:xfrm>
        </p:spPr>
        <p:txBody>
          <a:bodyPr>
            <a:noAutofit/>
          </a:bodyPr>
          <a:lstStyle/>
          <a:p>
            <a:r>
              <a:rPr lang="el-GR" sz="3600" b="1" dirty="0" smtClean="0">
                <a:solidFill>
                  <a:srgbClr val="006600"/>
                </a:solidFill>
                <a:latin typeface="+mn-lt"/>
              </a:rPr>
              <a:t>Γενικά περί Απογραφής</a:t>
            </a:r>
            <a:endParaRPr lang="el-GR" sz="3600" b="1" dirty="0">
              <a:solidFill>
                <a:srgbClr val="006600"/>
              </a:solidFill>
              <a:latin typeface="+mn-lt"/>
            </a:endParaRPr>
          </a:p>
        </p:txBody>
      </p:sp>
      <p:sp>
        <p:nvSpPr>
          <p:cNvPr id="2053" name="Rectangle 5"/>
          <p:cNvSpPr>
            <a:spLocks noGrp="1" noChangeArrowheads="1"/>
          </p:cNvSpPr>
          <p:nvPr>
            <p:ph type="body" idx="1"/>
          </p:nvPr>
        </p:nvSpPr>
        <p:spPr>
          <a:xfrm>
            <a:off x="0" y="692696"/>
            <a:ext cx="9144000" cy="6165304"/>
          </a:xfrm>
        </p:spPr>
        <p:txBody>
          <a:bodyPr>
            <a:normAutofit lnSpcReduction="10000"/>
          </a:bodyPr>
          <a:lstStyle/>
          <a:p>
            <a:pPr algn="just"/>
            <a:r>
              <a:rPr lang="el-GR" sz="2800" dirty="0"/>
              <a:t>Η επιχείρηση είναι υποχρεωμένη να πραγματοποιεί πραγματική απογραφή των αποθεμάτων της τουλάχιστον μία φορά μέσα σε κάθε χρήση και συγκεκριμένα στο τέλος </a:t>
            </a:r>
            <a:r>
              <a:rPr lang="el-GR" sz="2800" dirty="0" smtClean="0"/>
              <a:t>αυτής (31/12 ή 30/6).</a:t>
            </a:r>
            <a:endParaRPr lang="el-GR" sz="2800" dirty="0"/>
          </a:p>
          <a:p>
            <a:pPr algn="just"/>
            <a:r>
              <a:rPr lang="el-GR" sz="2800" dirty="0"/>
              <a:t>Κατά την απογραφή πρέπει να αναγνωρίζονται, να καταμετρούνται και να καταγράφονται όλα τα </a:t>
            </a:r>
            <a:r>
              <a:rPr lang="el-GR" sz="2800" b="1" dirty="0">
                <a:solidFill>
                  <a:srgbClr val="00B0F0"/>
                </a:solidFill>
              </a:rPr>
              <a:t>αποθέματα</a:t>
            </a:r>
            <a:r>
              <a:rPr lang="el-GR" sz="2800" dirty="0"/>
              <a:t> </a:t>
            </a:r>
            <a:r>
              <a:rPr lang="el-GR" sz="2800" dirty="0" smtClean="0"/>
              <a:t>κατά</a:t>
            </a:r>
            <a:r>
              <a:rPr lang="en-US" sz="2800" dirty="0" smtClean="0"/>
              <a:t> </a:t>
            </a:r>
            <a:r>
              <a:rPr lang="el-GR" sz="2800" b="1" dirty="0" smtClean="0">
                <a:solidFill>
                  <a:srgbClr val="C00000"/>
                </a:solidFill>
              </a:rPr>
              <a:t>είδος</a:t>
            </a:r>
            <a:r>
              <a:rPr lang="el-GR" sz="2800" b="1" dirty="0">
                <a:solidFill>
                  <a:srgbClr val="C00000"/>
                </a:solidFill>
              </a:rPr>
              <a:t>,</a:t>
            </a:r>
            <a:r>
              <a:rPr lang="el-GR" sz="2800" b="1" dirty="0"/>
              <a:t> </a:t>
            </a:r>
            <a:r>
              <a:rPr lang="el-GR" sz="2800" b="1" dirty="0" smtClean="0">
                <a:solidFill>
                  <a:srgbClr val="7030A0"/>
                </a:solidFill>
              </a:rPr>
              <a:t>ποιότητα</a:t>
            </a:r>
            <a:r>
              <a:rPr lang="en-US" sz="2800" b="1" dirty="0" smtClean="0"/>
              <a:t> </a:t>
            </a:r>
            <a:r>
              <a:rPr lang="el-GR" sz="2800" dirty="0" smtClean="0">
                <a:solidFill>
                  <a:srgbClr val="663300"/>
                </a:solidFill>
              </a:rPr>
              <a:t>ποσότητα</a:t>
            </a:r>
            <a:r>
              <a:rPr lang="el-GR" sz="2800" dirty="0" smtClean="0"/>
              <a:t> </a:t>
            </a:r>
            <a:r>
              <a:rPr lang="el-GR" sz="2800" dirty="0"/>
              <a:t>και </a:t>
            </a:r>
            <a:r>
              <a:rPr lang="el-GR" sz="2800" dirty="0" smtClean="0"/>
              <a:t>να </a:t>
            </a:r>
            <a:r>
              <a:rPr lang="el-GR" sz="2800" dirty="0"/>
              <a:t>γίνεται η κατάταξη αυτών σε κατηγορίες που να αντιστοιχούν στους επιμέρους λογαριασμούς των αποθεμάτων</a:t>
            </a:r>
            <a:r>
              <a:rPr lang="el-GR" sz="2800" dirty="0" smtClean="0"/>
              <a:t>.</a:t>
            </a:r>
            <a:endParaRPr lang="en-US" sz="2800" dirty="0" smtClean="0"/>
          </a:p>
          <a:p>
            <a:pPr algn="just"/>
            <a:r>
              <a:rPr lang="el-GR" sz="2800" dirty="0"/>
              <a:t>Διάφορα είδη που βρίσκονται σε τρίτους για πώληση, για ενέχυρο ή για άλλους λόγους καταχωρούνται σε ιδιαίτερους λογαριασμούς στην απογραφή.</a:t>
            </a:r>
          </a:p>
          <a:p>
            <a:pPr algn="just"/>
            <a:r>
              <a:rPr lang="el-GR" sz="2800" dirty="0" smtClean="0"/>
              <a:t>   </a:t>
            </a:r>
            <a:endParaRPr lang="el-GR" sz="28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0" y="908720"/>
            <a:ext cx="9144000" cy="5949280"/>
          </a:xfrm>
        </p:spPr>
        <p:txBody>
          <a:bodyPr/>
          <a:lstStyle/>
          <a:p>
            <a:pPr algn="just" eaLnBrk="1" hangingPunct="1">
              <a:lnSpc>
                <a:spcPct val="90000"/>
              </a:lnSpc>
            </a:pPr>
            <a:r>
              <a:rPr lang="el-GR" sz="2400" dirty="0" smtClean="0">
                <a:latin typeface="Cambria" pitchFamily="18" charset="0"/>
              </a:rPr>
              <a:t>Έστω ότι υπάρχουν δύο παράγοντες που επιδρούν στην παλαιότερη συμπεριφορά των δανειζόμενων: </a:t>
            </a:r>
            <a:r>
              <a:rPr lang="el-GR" sz="2400" b="1" dirty="0" smtClean="0">
                <a:latin typeface="Cambria" pitchFamily="18" charset="0"/>
              </a:rPr>
              <a:t>Χ</a:t>
            </a:r>
            <a:r>
              <a:rPr lang="el-GR" sz="2400" b="1" baseline="-25000" dirty="0" smtClean="0">
                <a:latin typeface="Cambria" pitchFamily="18" charset="0"/>
              </a:rPr>
              <a:t>1</a:t>
            </a:r>
            <a:r>
              <a:rPr lang="el-GR" sz="2400" dirty="0" smtClean="0">
                <a:latin typeface="Cambria" pitchFamily="18" charset="0"/>
              </a:rPr>
              <a:t> που είναι ο </a:t>
            </a:r>
            <a:r>
              <a:rPr lang="el-GR" sz="2400" b="1" dirty="0" smtClean="0">
                <a:solidFill>
                  <a:srgbClr val="C00000"/>
                </a:solidFill>
                <a:latin typeface="Cambria" pitchFamily="18" charset="0"/>
              </a:rPr>
              <a:t>βαθμός μόχλευσης της επιχείρησης </a:t>
            </a:r>
            <a:r>
              <a:rPr lang="el-GR" sz="2400" dirty="0" smtClean="0">
                <a:solidFill>
                  <a:srgbClr val="C00000"/>
                </a:solidFill>
                <a:latin typeface="Cambria" pitchFamily="18" charset="0"/>
              </a:rPr>
              <a:t>(χρέος προς συνολικό ενεργητικό) </a:t>
            </a:r>
            <a:r>
              <a:rPr lang="el-GR" sz="2400" dirty="0" smtClean="0">
                <a:latin typeface="Cambria" pitchFamily="18" charset="0"/>
              </a:rPr>
              <a:t>και </a:t>
            </a:r>
            <a:r>
              <a:rPr lang="el-GR" sz="2400" b="1" dirty="0" smtClean="0">
                <a:latin typeface="Cambria" pitchFamily="18" charset="0"/>
              </a:rPr>
              <a:t>Χ</a:t>
            </a:r>
            <a:r>
              <a:rPr lang="el-GR" sz="2400" b="1" baseline="-25000" dirty="0" smtClean="0">
                <a:latin typeface="Cambria" pitchFamily="18" charset="0"/>
              </a:rPr>
              <a:t>2</a:t>
            </a:r>
            <a:r>
              <a:rPr lang="el-GR" sz="2400" dirty="0" smtClean="0">
                <a:latin typeface="Cambria" pitchFamily="18" charset="0"/>
              </a:rPr>
              <a:t> που είναι ένας </a:t>
            </a:r>
            <a:r>
              <a:rPr lang="el-GR" sz="2400" b="1" dirty="0" smtClean="0">
                <a:solidFill>
                  <a:srgbClr val="0000FF"/>
                </a:solidFill>
                <a:latin typeface="Cambria" pitchFamily="18" charset="0"/>
              </a:rPr>
              <a:t>δείκτης ρευστότητας </a:t>
            </a:r>
            <a:r>
              <a:rPr lang="el-GR" sz="2400" dirty="0" smtClean="0">
                <a:solidFill>
                  <a:srgbClr val="0000FF"/>
                </a:solidFill>
                <a:latin typeface="Cambria" pitchFamily="18" charset="0"/>
              </a:rPr>
              <a:t>(π.χ. κυκλοφορούν ενεργητικό προς βραχυπρόθεσμες υποχρεώσεις). </a:t>
            </a:r>
            <a:r>
              <a:rPr lang="el-GR" sz="2400" dirty="0" smtClean="0">
                <a:latin typeface="Cambria" pitchFamily="18" charset="0"/>
              </a:rPr>
              <a:t>Βασιζόμενοι σε ιστορικές τιμές (αποπληρωμή δανείων εξοπλισμού επιχειρήσεων), το γραμμικό μοντέλο πιθανοτήτων εκτιμάται σε</a:t>
            </a:r>
            <a:r>
              <a:rPr lang="en-US" sz="2400" dirty="0" smtClean="0">
                <a:latin typeface="Cambria" pitchFamily="18" charset="0"/>
              </a:rPr>
              <a:t>:</a:t>
            </a:r>
            <a:endParaRPr lang="el-GR" sz="2400" dirty="0" smtClean="0">
              <a:latin typeface="Cambria" pitchFamily="18" charset="0"/>
            </a:endParaRPr>
          </a:p>
          <a:p>
            <a:pPr algn="ctr" eaLnBrk="1" hangingPunct="1">
              <a:lnSpc>
                <a:spcPct val="90000"/>
              </a:lnSpc>
              <a:buFontTx/>
              <a:buNone/>
            </a:pPr>
            <a:r>
              <a:rPr lang="en-US" sz="2800" b="1" dirty="0" smtClean="0">
                <a:solidFill>
                  <a:srgbClr val="7030A0"/>
                </a:solidFill>
                <a:latin typeface="Cambria" pitchFamily="18" charset="0"/>
              </a:rPr>
              <a:t>Z</a:t>
            </a:r>
            <a:r>
              <a:rPr lang="en-US" sz="2800" b="1" baseline="-25000" dirty="0" smtClean="0">
                <a:solidFill>
                  <a:srgbClr val="7030A0"/>
                </a:solidFill>
                <a:latin typeface="Cambria" pitchFamily="18" charset="0"/>
              </a:rPr>
              <a:t>i</a:t>
            </a:r>
            <a:r>
              <a:rPr lang="el-GR" sz="2800" b="1" dirty="0" smtClean="0">
                <a:solidFill>
                  <a:srgbClr val="7030A0"/>
                </a:solidFill>
                <a:latin typeface="Cambria" pitchFamily="18" charset="0"/>
              </a:rPr>
              <a:t> = 1,5 Χ</a:t>
            </a:r>
            <a:r>
              <a:rPr lang="el-GR" sz="2800" b="1" baseline="-25000" dirty="0" smtClean="0">
                <a:solidFill>
                  <a:srgbClr val="7030A0"/>
                </a:solidFill>
                <a:latin typeface="Cambria" pitchFamily="18" charset="0"/>
              </a:rPr>
              <a:t>1</a:t>
            </a:r>
            <a:r>
              <a:rPr lang="el-GR" sz="2800" b="1" dirty="0" smtClean="0">
                <a:solidFill>
                  <a:srgbClr val="7030A0"/>
                </a:solidFill>
                <a:latin typeface="Cambria" pitchFamily="18" charset="0"/>
              </a:rPr>
              <a:t> - 0,1 Χ</a:t>
            </a:r>
            <a:r>
              <a:rPr lang="el-GR" sz="2800" b="1" baseline="-25000" dirty="0" smtClean="0">
                <a:solidFill>
                  <a:srgbClr val="7030A0"/>
                </a:solidFill>
                <a:latin typeface="Cambria" pitchFamily="18" charset="0"/>
              </a:rPr>
              <a:t>2</a:t>
            </a:r>
            <a:endParaRPr lang="el-GR" sz="2800" b="1" dirty="0" smtClean="0">
              <a:solidFill>
                <a:srgbClr val="7030A0"/>
              </a:solidFill>
              <a:latin typeface="Cambria" pitchFamily="18" charset="0"/>
            </a:endParaRPr>
          </a:p>
          <a:p>
            <a:pPr algn="just" eaLnBrk="1" hangingPunct="1">
              <a:lnSpc>
                <a:spcPct val="90000"/>
              </a:lnSpc>
              <a:buFontTx/>
              <a:buNone/>
            </a:pPr>
            <a:r>
              <a:rPr lang="el-GR" sz="2400" dirty="0" smtClean="0">
                <a:latin typeface="Cambria" pitchFamily="18" charset="0"/>
              </a:rPr>
              <a:t>	Έστω ότι για μία συγκεκριμένη επιχείρηση ισχύει ότι Χ</a:t>
            </a:r>
            <a:r>
              <a:rPr lang="el-GR" sz="2400" baseline="-25000" dirty="0" smtClean="0">
                <a:latin typeface="Cambria" pitchFamily="18" charset="0"/>
              </a:rPr>
              <a:t>1 </a:t>
            </a:r>
            <a:r>
              <a:rPr lang="el-GR" sz="2400" dirty="0" smtClean="0">
                <a:latin typeface="Cambria" pitchFamily="18" charset="0"/>
              </a:rPr>
              <a:t>= 0,6 και Χ</a:t>
            </a:r>
            <a:r>
              <a:rPr lang="el-GR" sz="2400" baseline="-25000" dirty="0" smtClean="0">
                <a:latin typeface="Cambria" pitchFamily="18" charset="0"/>
              </a:rPr>
              <a:t>2 </a:t>
            </a:r>
            <a:r>
              <a:rPr lang="el-GR" sz="2400" dirty="0" smtClean="0">
                <a:latin typeface="Cambria" pitchFamily="18" charset="0"/>
              </a:rPr>
              <a:t>= </a:t>
            </a:r>
            <a:r>
              <a:rPr lang="en-US" sz="2400" dirty="0" smtClean="0">
                <a:latin typeface="Cambria" pitchFamily="18" charset="0"/>
              </a:rPr>
              <a:t>2</a:t>
            </a:r>
            <a:r>
              <a:rPr lang="el-GR" sz="2400" dirty="0" smtClean="0">
                <a:latin typeface="Cambria" pitchFamily="18" charset="0"/>
              </a:rPr>
              <a:t>, τότε η αναμενόμενη πιθανότητα αθέτησης της πληρωμής ανέρχεται σε Ζ = 0,7. Το αποτέλεσμα αυτό ερμηνεύεται ως πιθανότητα 70% η εταιρεία να μην αποπληρώσει το δάνειο.</a:t>
            </a:r>
          </a:p>
          <a:p>
            <a:pPr algn="just" eaLnBrk="1" hangingPunct="1">
              <a:lnSpc>
                <a:spcPct val="90000"/>
              </a:lnSpc>
            </a:pPr>
            <a:r>
              <a:rPr lang="el-GR" sz="2400" dirty="0" smtClean="0">
                <a:latin typeface="Cambria" pitchFamily="18" charset="0"/>
              </a:rPr>
              <a:t>Αν και η τεχνική είναι απλή, το βασικό μειονέκτημα εστιάζεται στο γεγονός ότι οι αναμενόμενες (εκτιμώμενες) πιθανότητες μη αποπληρωμής μπορεί να βρίσκονται εκτός του διαστήματος [0,1].</a:t>
            </a:r>
          </a:p>
        </p:txBody>
      </p:sp>
      <p:sp>
        <p:nvSpPr>
          <p:cNvPr id="174082" name="Rectangle 2"/>
          <p:cNvSpPr>
            <a:spLocks noGrp="1" noChangeArrowheads="1"/>
          </p:cNvSpPr>
          <p:nvPr>
            <p:ph type="title"/>
          </p:nvPr>
        </p:nvSpPr>
        <p:spPr>
          <a:xfrm>
            <a:off x="0" y="0"/>
            <a:ext cx="9144000" cy="620688"/>
          </a:xfrm>
        </p:spPr>
        <p:txBody>
          <a:bodyPr rtlCol="0">
            <a:noAutofit/>
          </a:bodyPr>
          <a:lstStyle/>
          <a:p>
            <a:pPr algn="ctr" eaLnBrk="1" fontAlgn="auto" hangingPunct="1">
              <a:spcAft>
                <a:spcPts val="0"/>
              </a:spcAft>
              <a:defRPr/>
            </a:pPr>
            <a:r>
              <a:rPr lang="el-GR" sz="3200" b="1" dirty="0" smtClean="0">
                <a:solidFill>
                  <a:schemeClr val="tx1"/>
                </a:solidFill>
                <a:latin typeface="Arial" charset="0"/>
              </a:rPr>
              <a:t/>
            </a:r>
            <a:br>
              <a:rPr lang="el-GR" sz="3200" b="1" dirty="0" smtClean="0">
                <a:solidFill>
                  <a:schemeClr val="tx1"/>
                </a:solidFill>
                <a:latin typeface="Arial" charset="0"/>
              </a:rPr>
            </a:br>
            <a:r>
              <a:rPr lang="el-GR" sz="3200" b="1" dirty="0" smtClean="0">
                <a:solidFill>
                  <a:schemeClr val="tx1"/>
                </a:solidFill>
                <a:latin typeface="Arial" charset="0"/>
              </a:rPr>
              <a:t>Παράδειγμα</a:t>
            </a:r>
            <a:endParaRPr lang="en-GB" sz="3200" b="1" dirty="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980728"/>
            <a:ext cx="9144000" cy="5877272"/>
          </a:xfrm>
        </p:spPr>
        <p:txBody>
          <a:bodyPr>
            <a:normAutofit/>
          </a:bodyPr>
          <a:lstStyle/>
          <a:p>
            <a:pPr marL="457200" indent="-457200" algn="ctr">
              <a:lnSpc>
                <a:spcPct val="90000"/>
              </a:lnSpc>
              <a:buNone/>
            </a:pPr>
            <a:r>
              <a:rPr lang="en-US" sz="3000" b="1" dirty="0">
                <a:solidFill>
                  <a:srgbClr val="002060"/>
                </a:solidFill>
                <a:effectLst>
                  <a:outerShdw blurRad="38100" dist="38100" dir="2700000" algn="tl">
                    <a:srgbClr val="C0C0C0"/>
                  </a:outerShdw>
                </a:effectLst>
                <a:latin typeface="Cambria" pitchFamily="18" charset="0"/>
              </a:rPr>
              <a:t>The Five </a:t>
            </a:r>
            <a:r>
              <a:rPr lang="en-US" sz="3000" b="1" dirty="0" smtClean="0">
                <a:solidFill>
                  <a:srgbClr val="002060"/>
                </a:solidFill>
                <a:effectLst>
                  <a:outerShdw blurRad="38100" dist="38100" dir="2700000" algn="tl">
                    <a:srgbClr val="C0C0C0"/>
                  </a:outerShdw>
                </a:effectLst>
                <a:latin typeface="Cambria" pitchFamily="18" charset="0"/>
              </a:rPr>
              <a:t>C </a:t>
            </a:r>
            <a:r>
              <a:rPr lang="en-US" sz="3000" b="1" dirty="0">
                <a:solidFill>
                  <a:srgbClr val="002060"/>
                </a:solidFill>
                <a:effectLst>
                  <a:outerShdw blurRad="38100" dist="38100" dir="2700000" algn="tl">
                    <a:srgbClr val="C0C0C0"/>
                  </a:outerShdw>
                </a:effectLst>
                <a:latin typeface="Cambria" pitchFamily="18" charset="0"/>
              </a:rPr>
              <a:t>of Credit:</a:t>
            </a:r>
          </a:p>
          <a:p>
            <a:pPr marL="457200" indent="-457200" algn="just">
              <a:lnSpc>
                <a:spcPct val="90000"/>
              </a:lnSpc>
            </a:pPr>
            <a:r>
              <a:rPr lang="en-US" sz="3000" b="1" dirty="0">
                <a:solidFill>
                  <a:srgbClr val="C00000"/>
                </a:solidFill>
                <a:latin typeface="Cambria" pitchFamily="18" charset="0"/>
              </a:rPr>
              <a:t>Character</a:t>
            </a:r>
            <a:r>
              <a:rPr lang="en-US" sz="3000" dirty="0">
                <a:latin typeface="Cambria" pitchFamily="18" charset="0"/>
              </a:rPr>
              <a:t> is the borrower’s willingness to pay based on past payment patterns.</a:t>
            </a:r>
          </a:p>
          <a:p>
            <a:pPr marL="457200" indent="-457200" algn="just">
              <a:lnSpc>
                <a:spcPct val="90000"/>
              </a:lnSpc>
            </a:pPr>
            <a:r>
              <a:rPr lang="en-US" sz="3000" b="1" dirty="0">
                <a:solidFill>
                  <a:srgbClr val="006600"/>
                </a:solidFill>
                <a:latin typeface="Cambria" pitchFamily="18" charset="0"/>
              </a:rPr>
              <a:t>Capacity</a:t>
            </a:r>
            <a:r>
              <a:rPr lang="en-US" sz="3000" dirty="0">
                <a:latin typeface="Cambria" pitchFamily="18" charset="0"/>
              </a:rPr>
              <a:t> is the borrower’s ability to pay based on forecasts of future cash flows.</a:t>
            </a:r>
          </a:p>
          <a:p>
            <a:pPr marL="457200" indent="-457200" algn="just">
              <a:lnSpc>
                <a:spcPct val="90000"/>
              </a:lnSpc>
            </a:pPr>
            <a:r>
              <a:rPr lang="en-US" sz="3000" b="1" dirty="0">
                <a:solidFill>
                  <a:srgbClr val="002060"/>
                </a:solidFill>
                <a:latin typeface="Cambria" pitchFamily="18" charset="0"/>
              </a:rPr>
              <a:t>Capital</a:t>
            </a:r>
            <a:r>
              <a:rPr lang="en-US" sz="3000" dirty="0">
                <a:latin typeface="Cambria" pitchFamily="18" charset="0"/>
              </a:rPr>
              <a:t> is how much wealth the borrower has to fall back on.</a:t>
            </a:r>
          </a:p>
          <a:p>
            <a:pPr marL="457200" indent="-457200" algn="just">
              <a:lnSpc>
                <a:spcPct val="90000"/>
              </a:lnSpc>
            </a:pPr>
            <a:r>
              <a:rPr lang="en-US" sz="3000" b="1" dirty="0">
                <a:solidFill>
                  <a:srgbClr val="7030A0"/>
                </a:solidFill>
                <a:latin typeface="Cambria" pitchFamily="18" charset="0"/>
              </a:rPr>
              <a:t>Collateral</a:t>
            </a:r>
            <a:r>
              <a:rPr lang="en-US" sz="3000" dirty="0">
                <a:latin typeface="Cambria" pitchFamily="18" charset="0"/>
              </a:rPr>
              <a:t> is what the lender gets if the borrower fails to pay.</a:t>
            </a:r>
          </a:p>
          <a:p>
            <a:pPr marL="457200" indent="-457200" algn="just">
              <a:lnSpc>
                <a:spcPct val="90000"/>
              </a:lnSpc>
            </a:pPr>
            <a:r>
              <a:rPr lang="en-US" sz="3000" b="1" dirty="0">
                <a:solidFill>
                  <a:srgbClr val="663300"/>
                </a:solidFill>
                <a:latin typeface="Cambria" pitchFamily="18" charset="0"/>
              </a:rPr>
              <a:t>Conditions</a:t>
            </a:r>
            <a:r>
              <a:rPr lang="en-US" sz="3000" dirty="0">
                <a:latin typeface="Cambria" pitchFamily="18" charset="0"/>
              </a:rPr>
              <a:t> faced by the borrower in the business marketplace are also considered.</a:t>
            </a:r>
          </a:p>
        </p:txBody>
      </p:sp>
      <p:sp>
        <p:nvSpPr>
          <p:cNvPr id="80898" name="Rectangle 2"/>
          <p:cNvSpPr>
            <a:spLocks noGrp="1" noChangeArrowheads="1"/>
          </p:cNvSpPr>
          <p:nvPr>
            <p:ph type="title"/>
          </p:nvPr>
        </p:nvSpPr>
        <p:spPr>
          <a:xfrm>
            <a:off x="0" y="274638"/>
            <a:ext cx="9144000" cy="706090"/>
          </a:xfrm>
        </p:spPr>
        <p:txBody>
          <a:bodyPr>
            <a:normAutofit fontScale="90000"/>
          </a:bodyPr>
          <a:lstStyle/>
          <a:p>
            <a:pPr algn="ctr"/>
            <a:r>
              <a:rPr lang="en-US" sz="4000" b="1" dirty="0">
                <a:solidFill>
                  <a:schemeClr val="tx1"/>
                </a:solidFill>
                <a:latin typeface="Cambria" pitchFamily="18" charset="0"/>
              </a:rPr>
              <a:t>How </a:t>
            </a:r>
            <a:r>
              <a:rPr lang="en-US" sz="4000" b="1" dirty="0" smtClean="0">
                <a:solidFill>
                  <a:schemeClr val="tx1"/>
                </a:solidFill>
                <a:latin typeface="Cambria" pitchFamily="18" charset="0"/>
              </a:rPr>
              <a:t>Banks </a:t>
            </a:r>
            <a:r>
              <a:rPr lang="en-US" sz="4000" b="1" dirty="0">
                <a:solidFill>
                  <a:schemeClr val="tx1"/>
                </a:solidFill>
                <a:latin typeface="Cambria" pitchFamily="18" charset="0"/>
              </a:rPr>
              <a:t>Make Credit Decisions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wipe(left)">
                                      <p:cBhvr>
                                        <p:cTn id="32"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l-GR" dirty="0"/>
          </a:p>
        </p:txBody>
      </p:sp>
      <p:sp>
        <p:nvSpPr>
          <p:cNvPr id="112644" name="Rectangle 4"/>
          <p:cNvSpPr>
            <a:spLocks noGrp="1" noChangeArrowheads="1"/>
          </p:cNvSpPr>
          <p:nvPr>
            <p:ph idx="1"/>
          </p:nvPr>
        </p:nvSpPr>
        <p:spPr>
          <a:xfrm>
            <a:off x="0" y="1524000"/>
            <a:ext cx="9144000" cy="5334000"/>
          </a:xfrm>
          <a:noFill/>
          <a:ln/>
        </p:spPr>
        <p:txBody>
          <a:bodyPr lIns="90488" tIns="44450" rIns="90488" bIns="44450"/>
          <a:lstStyle/>
          <a:p>
            <a:pPr algn="ctr">
              <a:buFontTx/>
              <a:buNone/>
            </a:pPr>
            <a:r>
              <a:rPr lang="en-US" sz="2800" b="1" dirty="0"/>
              <a:t>The credit decision and its probable payoffs</a:t>
            </a:r>
          </a:p>
        </p:txBody>
      </p:sp>
      <p:sp>
        <p:nvSpPr>
          <p:cNvPr id="112643" name="Rectangle 3"/>
          <p:cNvSpPr>
            <a:spLocks noGrp="1" noChangeArrowheads="1"/>
          </p:cNvSpPr>
          <p:nvPr>
            <p:ph type="title"/>
          </p:nvPr>
        </p:nvSpPr>
        <p:spPr>
          <a:noFill/>
          <a:ln/>
        </p:spPr>
        <p:txBody>
          <a:bodyPr lIns="90488" tIns="44450" rIns="90488" bIns="44450"/>
          <a:lstStyle/>
          <a:p>
            <a:pPr algn="ctr"/>
            <a:r>
              <a:rPr lang="en-US" b="1" dirty="0">
                <a:solidFill>
                  <a:schemeClr val="tx1"/>
                </a:solidFill>
              </a:rPr>
              <a:t>The Credit Decision</a:t>
            </a:r>
          </a:p>
        </p:txBody>
      </p:sp>
      <p:sp>
        <p:nvSpPr>
          <p:cNvPr id="112645" name="Rectangle 5"/>
          <p:cNvSpPr>
            <a:spLocks noChangeArrowheads="1"/>
          </p:cNvSpPr>
          <p:nvPr/>
        </p:nvSpPr>
        <p:spPr bwMode="auto">
          <a:xfrm>
            <a:off x="996950" y="4730750"/>
            <a:ext cx="596900" cy="520700"/>
          </a:xfrm>
          <a:prstGeom prst="rect">
            <a:avLst/>
          </a:prstGeom>
          <a:solidFill>
            <a:schemeClr val="hlink"/>
          </a:solidFill>
          <a:ln w="12700">
            <a:solidFill>
              <a:schemeClr val="tx1"/>
            </a:solidFill>
            <a:miter lim="800000"/>
            <a:headEnd/>
            <a:tailEnd/>
          </a:ln>
          <a:effectLst/>
        </p:spPr>
        <p:txBody>
          <a:bodyPr wrap="none" anchor="ctr"/>
          <a:lstStyle/>
          <a:p>
            <a:endParaRPr lang="el-GR" dirty="0"/>
          </a:p>
        </p:txBody>
      </p:sp>
      <p:sp>
        <p:nvSpPr>
          <p:cNvPr id="112646" name="Line 6"/>
          <p:cNvSpPr>
            <a:spLocks noChangeShapeType="1"/>
          </p:cNvSpPr>
          <p:nvPr/>
        </p:nvSpPr>
        <p:spPr bwMode="auto">
          <a:xfrm flipV="1">
            <a:off x="1609725" y="3959225"/>
            <a:ext cx="2039938" cy="846138"/>
          </a:xfrm>
          <a:prstGeom prst="line">
            <a:avLst/>
          </a:prstGeom>
          <a:noFill/>
          <a:ln w="12700">
            <a:solidFill>
              <a:schemeClr val="tx1"/>
            </a:solidFill>
            <a:round/>
            <a:headEnd/>
            <a:tailEnd/>
          </a:ln>
          <a:effectLst/>
        </p:spPr>
        <p:txBody>
          <a:bodyPr wrap="none" anchor="ctr"/>
          <a:lstStyle/>
          <a:p>
            <a:endParaRPr lang="el-GR" dirty="0"/>
          </a:p>
        </p:txBody>
      </p:sp>
      <p:sp>
        <p:nvSpPr>
          <p:cNvPr id="112647" name="Line 7"/>
          <p:cNvSpPr>
            <a:spLocks noChangeShapeType="1"/>
          </p:cNvSpPr>
          <p:nvPr/>
        </p:nvSpPr>
        <p:spPr bwMode="auto">
          <a:xfrm>
            <a:off x="1611313" y="5192713"/>
            <a:ext cx="2497137" cy="896937"/>
          </a:xfrm>
          <a:prstGeom prst="line">
            <a:avLst/>
          </a:prstGeom>
          <a:noFill/>
          <a:ln w="12700">
            <a:solidFill>
              <a:schemeClr val="tx1"/>
            </a:solidFill>
            <a:round/>
            <a:headEnd/>
            <a:tailEnd/>
          </a:ln>
          <a:effectLst/>
        </p:spPr>
        <p:txBody>
          <a:bodyPr wrap="none" anchor="ctr"/>
          <a:lstStyle/>
          <a:p>
            <a:endParaRPr lang="el-GR" dirty="0"/>
          </a:p>
        </p:txBody>
      </p:sp>
      <p:sp>
        <p:nvSpPr>
          <p:cNvPr id="112648" name="Rectangle 8"/>
          <p:cNvSpPr>
            <a:spLocks noChangeArrowheads="1"/>
          </p:cNvSpPr>
          <p:nvPr/>
        </p:nvSpPr>
        <p:spPr bwMode="auto">
          <a:xfrm>
            <a:off x="1595438" y="5710238"/>
            <a:ext cx="260032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Refuse credit</a:t>
            </a:r>
          </a:p>
        </p:txBody>
      </p:sp>
      <p:sp>
        <p:nvSpPr>
          <p:cNvPr id="112649" name="Rectangle 9"/>
          <p:cNvSpPr>
            <a:spLocks noChangeArrowheads="1"/>
          </p:cNvSpPr>
          <p:nvPr/>
        </p:nvSpPr>
        <p:spPr bwMode="auto">
          <a:xfrm>
            <a:off x="1595438" y="3881438"/>
            <a:ext cx="2600325" cy="393700"/>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Offer credit</a:t>
            </a:r>
          </a:p>
        </p:txBody>
      </p:sp>
      <p:grpSp>
        <p:nvGrpSpPr>
          <p:cNvPr id="2" name="Group 10"/>
          <p:cNvGrpSpPr>
            <a:grpSpLocks/>
          </p:cNvGrpSpPr>
          <p:nvPr/>
        </p:nvGrpSpPr>
        <p:grpSpPr bwMode="auto">
          <a:xfrm>
            <a:off x="6103938" y="2674938"/>
            <a:ext cx="2651125" cy="2387600"/>
            <a:chOff x="3845" y="1685"/>
            <a:chExt cx="1670" cy="1504"/>
          </a:xfrm>
        </p:grpSpPr>
        <p:sp>
          <p:nvSpPr>
            <p:cNvPr id="112651" name="Rectangle 11"/>
            <p:cNvSpPr>
              <a:spLocks noChangeArrowheads="1"/>
            </p:cNvSpPr>
            <p:nvPr/>
          </p:nvSpPr>
          <p:spPr bwMode="auto">
            <a:xfrm>
              <a:off x="3845" y="1685"/>
              <a:ext cx="1670" cy="256"/>
            </a:xfrm>
            <a:prstGeom prst="rect">
              <a:avLst/>
            </a:prstGeom>
            <a:noFill/>
            <a:ln w="12700">
              <a:solidFill>
                <a:schemeClr val="accent2"/>
              </a:solidFill>
              <a:miter lim="800000"/>
              <a:headEnd/>
              <a:tailEnd/>
            </a:ln>
            <a:effectLst/>
          </p:spPr>
          <p:txBody>
            <a:bodyPr lIns="90488" tIns="44450" rIns="90488" bIns="44450">
              <a:spAutoFit/>
            </a:bodyPr>
            <a:lstStyle/>
            <a:p>
              <a:pPr algn="ctr" eaLnBrk="0" hangingPunct="0">
                <a:spcBef>
                  <a:spcPct val="50000"/>
                </a:spcBef>
              </a:pPr>
              <a:r>
                <a:rPr lang="en-US" sz="2000" b="1" dirty="0">
                  <a:latin typeface="Times New Roman" pitchFamily="18" charset="0"/>
                </a:rPr>
                <a:t>Payoff</a:t>
              </a:r>
              <a:r>
                <a:rPr lang="en-US" sz="2000" dirty="0">
                  <a:latin typeface="Times New Roman" pitchFamily="18" charset="0"/>
                </a:rPr>
                <a:t> = </a:t>
              </a:r>
              <a:r>
                <a:rPr lang="en-US" sz="2000" b="1" dirty="0">
                  <a:latin typeface="Times New Roman" pitchFamily="18" charset="0"/>
                </a:rPr>
                <a:t>Rev</a:t>
              </a:r>
              <a:r>
                <a:rPr lang="en-US" sz="2000" dirty="0">
                  <a:latin typeface="Times New Roman" pitchFamily="18" charset="0"/>
                </a:rPr>
                <a:t> - </a:t>
              </a:r>
              <a:r>
                <a:rPr lang="en-US" sz="2000" b="1" dirty="0">
                  <a:latin typeface="Times New Roman" pitchFamily="18" charset="0"/>
                </a:rPr>
                <a:t>Cost</a:t>
              </a:r>
            </a:p>
          </p:txBody>
        </p:sp>
        <p:sp>
          <p:nvSpPr>
            <p:cNvPr id="112652" name="Rectangle 12"/>
            <p:cNvSpPr>
              <a:spLocks noChangeArrowheads="1"/>
            </p:cNvSpPr>
            <p:nvPr/>
          </p:nvSpPr>
          <p:spPr bwMode="auto">
            <a:xfrm>
              <a:off x="3845" y="2933"/>
              <a:ext cx="1670" cy="256"/>
            </a:xfrm>
            <a:prstGeom prst="rect">
              <a:avLst/>
            </a:prstGeom>
            <a:noFill/>
            <a:ln w="12700">
              <a:solidFill>
                <a:schemeClr val="accent2"/>
              </a:solidFill>
              <a:miter lim="800000"/>
              <a:headEnd/>
              <a:tailEnd/>
            </a:ln>
            <a:effectLst/>
          </p:spPr>
          <p:txBody>
            <a:bodyPr lIns="90488" tIns="44450" rIns="90488" bIns="44450">
              <a:spAutoFit/>
            </a:bodyPr>
            <a:lstStyle/>
            <a:p>
              <a:pPr algn="ctr" eaLnBrk="0" hangingPunct="0">
                <a:spcBef>
                  <a:spcPct val="50000"/>
                </a:spcBef>
              </a:pPr>
              <a:r>
                <a:rPr lang="en-US" sz="2000" b="1" dirty="0">
                  <a:latin typeface="Times New Roman" pitchFamily="18" charset="0"/>
                </a:rPr>
                <a:t>Payoff</a:t>
              </a:r>
              <a:r>
                <a:rPr lang="en-US" sz="2000" dirty="0">
                  <a:latin typeface="Times New Roman" pitchFamily="18" charset="0"/>
                </a:rPr>
                <a:t> </a:t>
              </a:r>
              <a:r>
                <a:rPr lang="en-US" sz="2000" b="1" dirty="0">
                  <a:latin typeface="Times New Roman" pitchFamily="18" charset="0"/>
                </a:rPr>
                <a:t>= - Cost</a:t>
              </a:r>
            </a:p>
          </p:txBody>
        </p:sp>
      </p:grpSp>
      <p:grpSp>
        <p:nvGrpSpPr>
          <p:cNvPr id="3" name="Group 13"/>
          <p:cNvGrpSpPr>
            <a:grpSpLocks/>
          </p:cNvGrpSpPr>
          <p:nvPr/>
        </p:nvGrpSpPr>
        <p:grpSpPr bwMode="auto">
          <a:xfrm>
            <a:off x="2843213" y="2814638"/>
            <a:ext cx="3930650" cy="3808413"/>
            <a:chOff x="1791" y="1773"/>
            <a:chExt cx="2476" cy="2399"/>
          </a:xfrm>
        </p:grpSpPr>
        <p:sp>
          <p:nvSpPr>
            <p:cNvPr id="112654" name="Rectangle 14"/>
            <p:cNvSpPr>
              <a:spLocks noChangeArrowheads="1"/>
            </p:cNvSpPr>
            <p:nvPr/>
          </p:nvSpPr>
          <p:spPr bwMode="auto">
            <a:xfrm>
              <a:off x="1791" y="3884"/>
              <a:ext cx="1824" cy="288"/>
            </a:xfrm>
            <a:prstGeom prst="rect">
              <a:avLst/>
            </a:prstGeom>
            <a:noFill/>
            <a:ln w="12700">
              <a:noFill/>
              <a:miter lim="800000"/>
              <a:headEnd/>
              <a:tailEnd/>
            </a:ln>
            <a:effectLst/>
          </p:spPr>
          <p:txBody>
            <a:bodyPr wrap="none" anchor="ctr"/>
            <a:lstStyle/>
            <a:p>
              <a:endParaRPr lang="el-GR" dirty="0"/>
            </a:p>
          </p:txBody>
        </p:sp>
        <p:sp>
          <p:nvSpPr>
            <p:cNvPr id="112655" name="Oval 15"/>
            <p:cNvSpPr>
              <a:spLocks noChangeArrowheads="1"/>
            </p:cNvSpPr>
            <p:nvPr/>
          </p:nvSpPr>
          <p:spPr bwMode="auto">
            <a:xfrm>
              <a:off x="2308" y="2212"/>
              <a:ext cx="376" cy="376"/>
            </a:xfrm>
            <a:prstGeom prst="ellipse">
              <a:avLst/>
            </a:prstGeom>
            <a:solidFill>
              <a:srgbClr val="669900"/>
            </a:solidFill>
            <a:ln w="12700">
              <a:solidFill>
                <a:schemeClr val="tx1"/>
              </a:solidFill>
              <a:round/>
              <a:headEnd/>
              <a:tailEnd/>
            </a:ln>
            <a:effectLst/>
          </p:spPr>
          <p:txBody>
            <a:bodyPr wrap="none" anchor="ctr"/>
            <a:lstStyle/>
            <a:p>
              <a:endParaRPr lang="el-GR" dirty="0"/>
            </a:p>
          </p:txBody>
        </p:sp>
        <p:sp>
          <p:nvSpPr>
            <p:cNvPr id="112656" name="Line 16"/>
            <p:cNvSpPr>
              <a:spLocks noChangeShapeType="1"/>
            </p:cNvSpPr>
            <p:nvPr/>
          </p:nvSpPr>
          <p:spPr bwMode="auto">
            <a:xfrm flipV="1">
              <a:off x="2694" y="1822"/>
              <a:ext cx="1141" cy="485"/>
            </a:xfrm>
            <a:prstGeom prst="line">
              <a:avLst/>
            </a:prstGeom>
            <a:noFill/>
            <a:ln w="12700">
              <a:solidFill>
                <a:schemeClr val="tx1"/>
              </a:solidFill>
              <a:round/>
              <a:headEnd/>
              <a:tailEnd/>
            </a:ln>
            <a:effectLst/>
          </p:spPr>
          <p:txBody>
            <a:bodyPr wrap="none" anchor="ctr"/>
            <a:lstStyle/>
            <a:p>
              <a:endParaRPr lang="el-GR" dirty="0"/>
            </a:p>
          </p:txBody>
        </p:sp>
        <p:sp>
          <p:nvSpPr>
            <p:cNvPr id="112657" name="Line 17"/>
            <p:cNvSpPr>
              <a:spLocks noChangeShapeType="1"/>
            </p:cNvSpPr>
            <p:nvPr/>
          </p:nvSpPr>
          <p:spPr bwMode="auto">
            <a:xfrm>
              <a:off x="2647" y="2551"/>
              <a:ext cx="1189" cy="469"/>
            </a:xfrm>
            <a:prstGeom prst="line">
              <a:avLst/>
            </a:prstGeom>
            <a:noFill/>
            <a:ln w="12700">
              <a:solidFill>
                <a:schemeClr val="tx1"/>
              </a:solidFill>
              <a:round/>
              <a:headEnd/>
              <a:tailEnd/>
            </a:ln>
            <a:effectLst/>
          </p:spPr>
          <p:txBody>
            <a:bodyPr wrap="none" anchor="ctr"/>
            <a:lstStyle/>
            <a:p>
              <a:endParaRPr lang="el-GR" dirty="0"/>
            </a:p>
          </p:txBody>
        </p:sp>
        <p:sp>
          <p:nvSpPr>
            <p:cNvPr id="112658" name="Rectangle 18"/>
            <p:cNvSpPr>
              <a:spLocks noChangeArrowheads="1"/>
            </p:cNvSpPr>
            <p:nvPr/>
          </p:nvSpPr>
          <p:spPr bwMode="auto">
            <a:xfrm>
              <a:off x="2109" y="1773"/>
              <a:ext cx="1638" cy="24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Customer pays = p</a:t>
              </a:r>
            </a:p>
          </p:txBody>
        </p:sp>
        <p:sp>
          <p:nvSpPr>
            <p:cNvPr id="112659" name="Rectangle 19"/>
            <p:cNvSpPr>
              <a:spLocks noChangeArrowheads="1"/>
            </p:cNvSpPr>
            <p:nvPr/>
          </p:nvSpPr>
          <p:spPr bwMode="auto">
            <a:xfrm>
              <a:off x="1917" y="2829"/>
              <a:ext cx="1878" cy="256"/>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000" b="1" dirty="0">
                  <a:latin typeface="Times New Roman" pitchFamily="18" charset="0"/>
                </a:rPr>
                <a:t>Customer</a:t>
              </a:r>
              <a:r>
                <a:rPr lang="en-US" sz="2000" dirty="0">
                  <a:latin typeface="Times New Roman" pitchFamily="18" charset="0"/>
                </a:rPr>
                <a:t> </a:t>
              </a:r>
              <a:r>
                <a:rPr lang="en-US" sz="2000" b="1" dirty="0">
                  <a:latin typeface="Times New Roman" pitchFamily="18" charset="0"/>
                </a:rPr>
                <a:t>defaults</a:t>
              </a:r>
              <a:r>
                <a:rPr lang="en-US" sz="2000" dirty="0">
                  <a:latin typeface="Times New Roman" pitchFamily="18" charset="0"/>
                </a:rPr>
                <a:t> = </a:t>
              </a:r>
              <a:r>
                <a:rPr lang="en-US" sz="2000" b="1" dirty="0">
                  <a:latin typeface="Times New Roman" pitchFamily="18" charset="0"/>
                </a:rPr>
                <a:t>1-p</a:t>
              </a:r>
            </a:p>
          </p:txBody>
        </p:sp>
        <p:sp>
          <p:nvSpPr>
            <p:cNvPr id="112660" name="Rectangle 20"/>
            <p:cNvSpPr>
              <a:spLocks noChangeArrowheads="1"/>
            </p:cNvSpPr>
            <p:nvPr/>
          </p:nvSpPr>
          <p:spPr bwMode="auto">
            <a:xfrm>
              <a:off x="2597" y="3797"/>
              <a:ext cx="1670" cy="256"/>
            </a:xfrm>
            <a:prstGeom prst="rect">
              <a:avLst/>
            </a:prstGeom>
            <a:noFill/>
            <a:ln w="12700">
              <a:solidFill>
                <a:schemeClr val="accent2"/>
              </a:solidFill>
              <a:miter lim="800000"/>
              <a:headEnd/>
              <a:tailEnd/>
            </a:ln>
            <a:effectLst/>
          </p:spPr>
          <p:txBody>
            <a:bodyPr lIns="90488" tIns="44450" rIns="90488" bIns="44450">
              <a:spAutoFit/>
            </a:bodyPr>
            <a:lstStyle/>
            <a:p>
              <a:pPr algn="ctr" eaLnBrk="0" hangingPunct="0">
                <a:spcBef>
                  <a:spcPct val="50000"/>
                </a:spcBef>
              </a:pPr>
              <a:r>
                <a:rPr lang="en-US" sz="2000" b="1" dirty="0">
                  <a:latin typeface="Times New Roman" pitchFamily="18" charset="0"/>
                </a:rPr>
                <a:t>Payoff = 0</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l-GR" dirty="0"/>
          </a:p>
        </p:txBody>
      </p:sp>
      <p:sp>
        <p:nvSpPr>
          <p:cNvPr id="1146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l-GR" dirty="0"/>
          </a:p>
        </p:txBody>
      </p:sp>
      <p:sp>
        <p:nvSpPr>
          <p:cNvPr id="114693" name="Rectangle 5"/>
          <p:cNvSpPr>
            <a:spLocks noGrp="1" noChangeArrowheads="1"/>
          </p:cNvSpPr>
          <p:nvPr>
            <p:ph idx="1"/>
          </p:nvPr>
        </p:nvSpPr>
        <p:spPr>
          <a:xfrm>
            <a:off x="0" y="1600200"/>
            <a:ext cx="9144000" cy="1206500"/>
          </a:xfrm>
          <a:noFill/>
          <a:ln/>
        </p:spPr>
        <p:txBody>
          <a:bodyPr lIns="90488" tIns="44450" rIns="90488" bIns="44450"/>
          <a:lstStyle/>
          <a:p>
            <a:pPr algn="ctr"/>
            <a:r>
              <a:rPr lang="en-US" sz="2800" dirty="0">
                <a:latin typeface="Cambria" pitchFamily="18" charset="0"/>
              </a:rPr>
              <a:t>Based on the probability of payoffs, the expected profit </a:t>
            </a:r>
            <a:r>
              <a:rPr lang="en-US" sz="2800" dirty="0" smtClean="0">
                <a:latin typeface="Cambria" pitchFamily="18" charset="0"/>
              </a:rPr>
              <a:t>E(e) can </a:t>
            </a:r>
            <a:r>
              <a:rPr lang="en-US" sz="2800" dirty="0">
                <a:latin typeface="Cambria" pitchFamily="18" charset="0"/>
              </a:rPr>
              <a:t>be expressed as:</a:t>
            </a:r>
          </a:p>
          <a:p>
            <a:pPr>
              <a:buFontTx/>
              <a:buNone/>
            </a:pPr>
            <a:endParaRPr lang="en-US" sz="2800" dirty="0"/>
          </a:p>
        </p:txBody>
      </p:sp>
      <p:sp>
        <p:nvSpPr>
          <p:cNvPr id="114692" name="Rectangle 4"/>
          <p:cNvSpPr>
            <a:spLocks noGrp="1" noChangeArrowheads="1"/>
          </p:cNvSpPr>
          <p:nvPr>
            <p:ph type="title"/>
          </p:nvPr>
        </p:nvSpPr>
        <p:spPr>
          <a:xfrm>
            <a:off x="0" y="0"/>
            <a:ext cx="8892480" cy="1124744"/>
          </a:xfrm>
          <a:noFill/>
          <a:ln/>
        </p:spPr>
        <p:txBody>
          <a:bodyPr lIns="90488" tIns="44450" rIns="90488" bIns="44450"/>
          <a:lstStyle/>
          <a:p>
            <a:pPr algn="ctr"/>
            <a:r>
              <a:rPr lang="en-US" b="1" dirty="0">
                <a:solidFill>
                  <a:schemeClr val="tx1"/>
                </a:solidFill>
                <a:latin typeface="Cambria" pitchFamily="18" charset="0"/>
              </a:rPr>
              <a:t>The Credit </a:t>
            </a:r>
            <a:r>
              <a:rPr lang="en-US" b="1" dirty="0" smtClean="0">
                <a:solidFill>
                  <a:schemeClr val="tx1"/>
                </a:solidFill>
                <a:latin typeface="Cambria" pitchFamily="18" charset="0"/>
              </a:rPr>
              <a:t>Decision</a:t>
            </a:r>
            <a:r>
              <a:rPr lang="el-GR" b="1" dirty="0" smtClean="0">
                <a:solidFill>
                  <a:schemeClr val="tx1"/>
                </a:solidFill>
                <a:latin typeface="Cambria" pitchFamily="18" charset="0"/>
              </a:rPr>
              <a:t> (1)</a:t>
            </a:r>
            <a:endParaRPr lang="en-US" b="1" dirty="0">
              <a:solidFill>
                <a:schemeClr val="tx1"/>
              </a:solidFill>
              <a:latin typeface="Cambria" pitchFamily="18" charset="0"/>
            </a:endParaRPr>
          </a:p>
        </p:txBody>
      </p:sp>
      <p:grpSp>
        <p:nvGrpSpPr>
          <p:cNvPr id="2" name="Group 7"/>
          <p:cNvGrpSpPr>
            <a:grpSpLocks/>
          </p:cNvGrpSpPr>
          <p:nvPr/>
        </p:nvGrpSpPr>
        <p:grpSpPr bwMode="auto">
          <a:xfrm>
            <a:off x="685800" y="4038600"/>
            <a:ext cx="7772400" cy="2342728"/>
            <a:chOff x="432" y="2544"/>
            <a:chExt cx="4896" cy="1224"/>
          </a:xfrm>
        </p:grpSpPr>
        <p:graphicFrame>
          <p:nvGraphicFramePr>
            <p:cNvPr id="114696" name="Object 8"/>
            <p:cNvGraphicFramePr>
              <a:graphicFrameLocks/>
            </p:cNvGraphicFramePr>
            <p:nvPr/>
          </p:nvGraphicFramePr>
          <p:xfrm>
            <a:off x="1789" y="2937"/>
            <a:ext cx="2007" cy="831"/>
          </p:xfrm>
          <a:graphic>
            <a:graphicData uri="http://schemas.openxmlformats.org/presentationml/2006/ole">
              <mc:AlternateContent xmlns:mc="http://schemas.openxmlformats.org/markup-compatibility/2006">
                <mc:Choice xmlns:v="urn:schemas-microsoft-com:vml" Requires="v">
                  <p:oleObj spid="_x0000_s5123" name="Equation" r:id="rId4" imgW="3186113" imgH="1319213" progId="Equation.3">
                    <p:embed/>
                  </p:oleObj>
                </mc:Choice>
                <mc:Fallback>
                  <p:oleObj name="Equation" r:id="rId4" imgW="3186113" imgH="1319213" progId="Equation.3">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 y="2937"/>
                          <a:ext cx="2007" cy="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7" name="Rectangle 9"/>
            <p:cNvSpPr>
              <a:spLocks noChangeArrowheads="1"/>
            </p:cNvSpPr>
            <p:nvPr/>
          </p:nvSpPr>
          <p:spPr bwMode="auto">
            <a:xfrm>
              <a:off x="432" y="2544"/>
              <a:ext cx="4896" cy="768"/>
            </a:xfrm>
            <a:prstGeom prst="rect">
              <a:avLst/>
            </a:prstGeom>
            <a:noFill/>
            <a:ln w="12700">
              <a:noFill/>
              <a:miter lim="800000"/>
              <a:headEnd/>
              <a:tailEnd/>
            </a:ln>
            <a:effectLst/>
          </p:spPr>
          <p:txBody>
            <a:bodyPr lIns="90488" tIns="44450" rIns="90488" bIns="44450"/>
            <a:lstStyle/>
            <a:p>
              <a:pPr algn="ctr" eaLnBrk="0" hangingPunct="0"/>
              <a:r>
                <a:rPr lang="en-US" sz="2800" b="1" dirty="0">
                  <a:latin typeface="Cambria" pitchFamily="18" charset="0"/>
                </a:rPr>
                <a:t>The break even probability of collection is:</a:t>
              </a:r>
            </a:p>
            <a:p>
              <a:pPr eaLnBrk="0" hangingPunct="0"/>
              <a:endParaRPr lang="en-US" sz="2800" dirty="0">
                <a:latin typeface="Cambria" pitchFamily="18" charset="0"/>
              </a:endParaRPr>
            </a:p>
          </p:txBody>
        </p:sp>
      </p:gr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27584" y="2903896"/>
            <a:ext cx="7920880" cy="81313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anim calcmode="lin" valueType="num">
                                      <p:cBhvr>
                                        <p:cTn id="7" dur="500" fill="hold"/>
                                        <p:tgtEl>
                                          <p:spTgt spid="11469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469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469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469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490066"/>
          </a:xfrm>
        </p:spPr>
        <p:txBody>
          <a:bodyPr>
            <a:normAutofit fontScale="90000"/>
          </a:bodyPr>
          <a:lstStyle/>
          <a:p>
            <a:r>
              <a:rPr lang="el-GR" sz="3600" b="1" dirty="0" smtClean="0">
                <a:solidFill>
                  <a:schemeClr val="accent2">
                    <a:lumMod val="75000"/>
                  </a:schemeClr>
                </a:solidFill>
              </a:rPr>
              <a:t>ΚΑΤΗΓΟΡΙΕΣ ΚΙΝΔΥΝΩΝ</a:t>
            </a:r>
            <a:endParaRPr lang="el-GR" sz="3600" b="1" dirty="0">
              <a:solidFill>
                <a:schemeClr val="accent2">
                  <a:lumMod val="75000"/>
                </a:schemeClr>
              </a:solidFill>
            </a:endParaRPr>
          </a:p>
        </p:txBody>
      </p:sp>
      <p:pic>
        <p:nvPicPr>
          <p:cNvPr id="3041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18263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solidFill>
                  <a:schemeClr val="accent2">
                    <a:lumMod val="75000"/>
                  </a:schemeClr>
                </a:solidFill>
              </a:rPr>
              <a:t>STRESS TEST</a:t>
            </a:r>
            <a:endParaRPr lang="el-GR" b="1" dirty="0">
              <a:solidFill>
                <a:schemeClr val="accent2">
                  <a:lumMod val="75000"/>
                </a:schemeClr>
              </a:solidFill>
            </a:endParaRPr>
          </a:p>
        </p:txBody>
      </p:sp>
      <p:pic>
        <p:nvPicPr>
          <p:cNvPr id="3051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00297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360040"/>
          </a:xfrm>
        </p:spPr>
        <p:txBody>
          <a:bodyPr>
            <a:normAutofit fontScale="90000"/>
          </a:bodyPr>
          <a:lstStyle/>
          <a:p>
            <a:r>
              <a:rPr lang="el-GR" sz="3600" b="1" dirty="0" smtClean="0">
                <a:solidFill>
                  <a:schemeClr val="accent2">
                    <a:lumMod val="75000"/>
                  </a:schemeClr>
                </a:solidFill>
              </a:rPr>
              <a:t>ΣΤΑΔΙΑ </a:t>
            </a:r>
            <a:r>
              <a:rPr lang="en-US" sz="3600" b="1" dirty="0" smtClean="0">
                <a:solidFill>
                  <a:schemeClr val="accent2">
                    <a:lumMod val="75000"/>
                  </a:schemeClr>
                </a:solidFill>
              </a:rPr>
              <a:t>STRESS TEST</a:t>
            </a:r>
            <a:endParaRPr lang="el-GR" sz="3600" b="1" dirty="0">
              <a:solidFill>
                <a:schemeClr val="accent2">
                  <a:lumMod val="75000"/>
                </a:schemeClr>
              </a:solidFill>
            </a:endParaRPr>
          </a:p>
        </p:txBody>
      </p:sp>
      <p:pic>
        <p:nvPicPr>
          <p:cNvPr id="3061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549275"/>
            <a:ext cx="9144000" cy="630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12340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576064"/>
          </a:xfrm>
        </p:spPr>
        <p:txBody>
          <a:bodyPr>
            <a:noAutofit/>
          </a:bodyPr>
          <a:lstStyle/>
          <a:p>
            <a:r>
              <a:rPr lang="el-GR" sz="3600" b="1" dirty="0" smtClean="0">
                <a:solidFill>
                  <a:schemeClr val="accent2">
                    <a:lumMod val="75000"/>
                  </a:schemeClr>
                </a:solidFill>
              </a:rPr>
              <a:t>ΚΑΤΗΓΟΡΙΕΣ </a:t>
            </a:r>
            <a:r>
              <a:rPr lang="en-US" sz="3600" b="1" dirty="0" smtClean="0">
                <a:solidFill>
                  <a:schemeClr val="accent2">
                    <a:lumMod val="75000"/>
                  </a:schemeClr>
                </a:solidFill>
              </a:rPr>
              <a:t>STESS TEST (1)</a:t>
            </a:r>
            <a:endParaRPr lang="el-GR" sz="3600" b="1" dirty="0">
              <a:solidFill>
                <a:schemeClr val="accent2">
                  <a:lumMod val="75000"/>
                </a:schemeClr>
              </a:solidFill>
            </a:endParaRPr>
          </a:p>
        </p:txBody>
      </p:sp>
      <p:sp>
        <p:nvSpPr>
          <p:cNvPr id="3" name="Θέση περιεχομένου 2"/>
          <p:cNvSpPr>
            <a:spLocks noGrp="1"/>
          </p:cNvSpPr>
          <p:nvPr>
            <p:ph idx="1"/>
          </p:nvPr>
        </p:nvSpPr>
        <p:spPr>
          <a:xfrm>
            <a:off x="0" y="764704"/>
            <a:ext cx="9144000" cy="6093296"/>
          </a:xfrm>
        </p:spPr>
        <p:txBody>
          <a:bodyPr/>
          <a:lstStyle/>
          <a:p>
            <a:pPr marL="0" indent="0" algn="just">
              <a:buNone/>
            </a:pPr>
            <a:r>
              <a:rPr lang="en-US" sz="2400" b="1" dirty="0" smtClean="0"/>
              <a:t>1) </a:t>
            </a:r>
            <a:r>
              <a:rPr lang="el-GR" sz="2400" b="1" dirty="0" smtClean="0"/>
              <a:t>Διαχωρισμός </a:t>
            </a:r>
            <a:r>
              <a:rPr lang="el-GR" sz="2400" b="1" dirty="0"/>
              <a:t>βάσει απαιτήσεων:</a:t>
            </a:r>
          </a:p>
          <a:p>
            <a:pPr marL="0" indent="0" algn="just">
              <a:buNone/>
            </a:pPr>
            <a:r>
              <a:rPr lang="en-US" sz="2400" dirty="0" smtClean="0">
                <a:solidFill>
                  <a:srgbClr val="FF0000"/>
                </a:solidFill>
              </a:rPr>
              <a:t>a) </a:t>
            </a:r>
            <a:r>
              <a:rPr lang="el-GR" sz="2400" dirty="0" smtClean="0">
                <a:solidFill>
                  <a:srgbClr val="FF0000"/>
                </a:solidFill>
              </a:rPr>
              <a:t>Stress </a:t>
            </a:r>
            <a:r>
              <a:rPr lang="en-US" sz="2400" dirty="0" smtClean="0">
                <a:solidFill>
                  <a:srgbClr val="FF0000"/>
                </a:solidFill>
              </a:rPr>
              <a:t>T</a:t>
            </a:r>
            <a:r>
              <a:rPr lang="el-GR" sz="2400" dirty="0" smtClean="0">
                <a:solidFill>
                  <a:srgbClr val="FF0000"/>
                </a:solidFill>
              </a:rPr>
              <a:t>ests </a:t>
            </a:r>
            <a:r>
              <a:rPr lang="el-GR" sz="2400" dirty="0">
                <a:solidFill>
                  <a:srgbClr val="FF0000"/>
                </a:solidFill>
              </a:rPr>
              <a:t>στα εποπτικά ίδια κεφάλαια.</a:t>
            </a:r>
          </a:p>
          <a:p>
            <a:pPr marL="0" indent="0" algn="just">
              <a:buNone/>
            </a:pPr>
            <a:r>
              <a:rPr lang="en-US" sz="2400" dirty="0" smtClean="0">
                <a:solidFill>
                  <a:srgbClr val="0000FF"/>
                </a:solidFill>
              </a:rPr>
              <a:t>b) </a:t>
            </a:r>
            <a:r>
              <a:rPr lang="el-GR" sz="2400" dirty="0" smtClean="0">
                <a:solidFill>
                  <a:srgbClr val="0000FF"/>
                </a:solidFill>
              </a:rPr>
              <a:t>Stress </a:t>
            </a:r>
            <a:r>
              <a:rPr lang="en-US" sz="2400" dirty="0" smtClean="0">
                <a:solidFill>
                  <a:srgbClr val="0000FF"/>
                </a:solidFill>
              </a:rPr>
              <a:t>T</a:t>
            </a:r>
            <a:r>
              <a:rPr lang="el-GR" sz="2400" dirty="0" smtClean="0">
                <a:solidFill>
                  <a:srgbClr val="0000FF"/>
                </a:solidFill>
              </a:rPr>
              <a:t>ests </a:t>
            </a:r>
            <a:r>
              <a:rPr lang="el-GR" sz="2400" dirty="0">
                <a:solidFill>
                  <a:srgbClr val="0000FF"/>
                </a:solidFill>
              </a:rPr>
              <a:t>στα οικονομικά κεφάλαια.</a:t>
            </a:r>
          </a:p>
          <a:p>
            <a:pPr marL="0" indent="0" algn="just">
              <a:buNone/>
            </a:pPr>
            <a:r>
              <a:rPr lang="en-US" sz="2400" b="1" dirty="0" smtClean="0"/>
              <a:t>2) </a:t>
            </a:r>
            <a:r>
              <a:rPr lang="el-GR" sz="2400" b="1" dirty="0" smtClean="0"/>
              <a:t>Διαχωρισμός </a:t>
            </a:r>
            <a:r>
              <a:rPr lang="el-GR" sz="2400" b="1" dirty="0"/>
              <a:t>βάσει αντικειμένου:</a:t>
            </a:r>
          </a:p>
          <a:p>
            <a:pPr algn="just"/>
            <a:r>
              <a:rPr lang="el-GR" sz="2400" dirty="0" smtClean="0">
                <a:solidFill>
                  <a:srgbClr val="7030A0"/>
                </a:solidFill>
              </a:rPr>
              <a:t>Stress </a:t>
            </a:r>
            <a:r>
              <a:rPr lang="en-US" sz="2400" dirty="0">
                <a:solidFill>
                  <a:srgbClr val="7030A0"/>
                </a:solidFill>
              </a:rPr>
              <a:t>T</a:t>
            </a:r>
            <a:r>
              <a:rPr lang="el-GR" sz="2400" dirty="0" smtClean="0">
                <a:solidFill>
                  <a:srgbClr val="7030A0"/>
                </a:solidFill>
              </a:rPr>
              <a:t>ests </a:t>
            </a:r>
            <a:r>
              <a:rPr lang="el-GR" sz="2400" dirty="0">
                <a:solidFill>
                  <a:srgbClr val="7030A0"/>
                </a:solidFill>
              </a:rPr>
              <a:t>στα εξυπηρετούμενα δάνεια, </a:t>
            </a:r>
            <a:r>
              <a:rPr lang="el-GR" sz="2400" dirty="0"/>
              <a:t>τα οποία μετά την υποβάθμιση </a:t>
            </a:r>
            <a:r>
              <a:rPr lang="el-GR" sz="2400" dirty="0" smtClean="0"/>
              <a:t>είτε</a:t>
            </a:r>
            <a:r>
              <a:rPr lang="en-US" sz="2400" dirty="0" smtClean="0"/>
              <a:t> </a:t>
            </a:r>
            <a:r>
              <a:rPr lang="el-GR" sz="2400" dirty="0" smtClean="0"/>
              <a:t>παραμένουν </a:t>
            </a:r>
            <a:r>
              <a:rPr lang="el-GR" sz="2400" dirty="0"/>
              <a:t>ενήμερα και απαιτείται νέα εκτίμηση κεφαλαιακών απαιτήσεων </a:t>
            </a:r>
            <a:r>
              <a:rPr lang="el-GR" sz="2400" dirty="0" smtClean="0"/>
              <a:t>και</a:t>
            </a:r>
            <a:r>
              <a:rPr lang="en-US" sz="2400" dirty="0" smtClean="0"/>
              <a:t> </a:t>
            </a:r>
            <a:r>
              <a:rPr lang="el-GR" sz="2400" dirty="0" smtClean="0"/>
              <a:t>επαναξιολόγηση </a:t>
            </a:r>
            <a:r>
              <a:rPr lang="el-GR" sz="2400" dirty="0"/>
              <a:t>των παραμέτρων κινδύνου, είτε μετατρέπονται σε </a:t>
            </a:r>
            <a:r>
              <a:rPr lang="el-GR" sz="2400" dirty="0" smtClean="0"/>
              <a:t>μη</a:t>
            </a:r>
            <a:r>
              <a:rPr lang="en-US" sz="2400" dirty="0" smtClean="0"/>
              <a:t> </a:t>
            </a:r>
            <a:r>
              <a:rPr lang="el-GR" sz="2400" dirty="0" smtClean="0"/>
              <a:t>εξυπηρετούμενα </a:t>
            </a:r>
            <a:r>
              <a:rPr lang="el-GR" sz="2400" dirty="0"/>
              <a:t>και απαιτείται η εκτίμηση των προβλέψεων και ο </a:t>
            </a:r>
            <a:r>
              <a:rPr lang="el-GR" sz="2400" dirty="0" smtClean="0"/>
              <a:t>υπολογισμός</a:t>
            </a:r>
            <a:r>
              <a:rPr lang="en-US" sz="2400" dirty="0" smtClean="0"/>
              <a:t> </a:t>
            </a:r>
            <a:r>
              <a:rPr lang="el-GR" sz="2400" dirty="0" smtClean="0"/>
              <a:t>του LGD</a:t>
            </a:r>
            <a:r>
              <a:rPr lang="en-US" sz="2400" dirty="0" smtClean="0"/>
              <a:t> </a:t>
            </a:r>
            <a:r>
              <a:rPr lang="el-GR" sz="2400" dirty="0" smtClean="0"/>
              <a:t>(</a:t>
            </a:r>
            <a:r>
              <a:rPr lang="en-US" sz="2400" dirty="0" smtClean="0"/>
              <a:t>L</a:t>
            </a:r>
            <a:r>
              <a:rPr lang="el-GR" sz="2400" dirty="0" smtClean="0"/>
              <a:t>oss </a:t>
            </a:r>
            <a:r>
              <a:rPr lang="en-US" sz="2400" dirty="0" smtClean="0"/>
              <a:t>G</a:t>
            </a:r>
            <a:r>
              <a:rPr lang="el-GR" sz="2400" dirty="0" smtClean="0"/>
              <a:t>iven </a:t>
            </a:r>
            <a:r>
              <a:rPr lang="en-US" sz="2400" dirty="0" smtClean="0"/>
              <a:t>D</a:t>
            </a:r>
            <a:r>
              <a:rPr lang="el-GR" sz="2400" dirty="0" smtClean="0"/>
              <a:t>efault</a:t>
            </a:r>
            <a:r>
              <a:rPr lang="el-GR" sz="2400" dirty="0"/>
              <a:t>) , δηλαδή του ποσοστού της απώλειας επί </a:t>
            </a:r>
            <a:r>
              <a:rPr lang="el-GR" sz="2400" dirty="0" smtClean="0"/>
              <a:t>της</a:t>
            </a:r>
            <a:r>
              <a:rPr lang="en-US" sz="2400" dirty="0" smtClean="0"/>
              <a:t> </a:t>
            </a:r>
            <a:r>
              <a:rPr lang="el-GR" sz="2400" dirty="0" smtClean="0"/>
              <a:t>συνολικής </a:t>
            </a:r>
            <a:r>
              <a:rPr lang="el-GR" sz="2400" dirty="0"/>
              <a:t>έκθεσης.</a:t>
            </a:r>
          </a:p>
          <a:p>
            <a:pPr algn="just"/>
            <a:r>
              <a:rPr lang="el-GR" sz="2400" dirty="0" smtClean="0">
                <a:solidFill>
                  <a:srgbClr val="660033"/>
                </a:solidFill>
              </a:rPr>
              <a:t>Stress </a:t>
            </a:r>
            <a:r>
              <a:rPr lang="en-US" sz="2400" dirty="0" smtClean="0">
                <a:solidFill>
                  <a:srgbClr val="660033"/>
                </a:solidFill>
              </a:rPr>
              <a:t>T</a:t>
            </a:r>
            <a:r>
              <a:rPr lang="el-GR" sz="2400" dirty="0" smtClean="0">
                <a:solidFill>
                  <a:srgbClr val="660033"/>
                </a:solidFill>
              </a:rPr>
              <a:t>ests </a:t>
            </a:r>
            <a:r>
              <a:rPr lang="el-GR" sz="2400" dirty="0">
                <a:solidFill>
                  <a:srgbClr val="660033"/>
                </a:solidFill>
              </a:rPr>
              <a:t>στα μη εξυπηρετούμενα δάνεια, </a:t>
            </a:r>
            <a:r>
              <a:rPr lang="el-GR" sz="2400" dirty="0"/>
              <a:t>τα οποία μετά την </a:t>
            </a:r>
            <a:r>
              <a:rPr lang="el-GR" sz="2400" dirty="0" smtClean="0"/>
              <a:t>υποβάθμιση</a:t>
            </a:r>
            <a:r>
              <a:rPr lang="en-US" sz="2400" dirty="0" smtClean="0"/>
              <a:t> </a:t>
            </a:r>
            <a:r>
              <a:rPr lang="el-GR" sz="2400" dirty="0" smtClean="0"/>
              <a:t>χαρακτηρίζονται </a:t>
            </a:r>
            <a:r>
              <a:rPr lang="el-GR" sz="2400" dirty="0"/>
              <a:t>από μεγαλύτερο LGD και απαιτείται η </a:t>
            </a:r>
            <a:r>
              <a:rPr lang="el-GR" sz="2400" dirty="0" smtClean="0"/>
              <a:t>δημιουργία</a:t>
            </a:r>
            <a:r>
              <a:rPr lang="en-US" sz="2400" dirty="0" smtClean="0"/>
              <a:t> </a:t>
            </a:r>
            <a:r>
              <a:rPr lang="el-GR" sz="2400" dirty="0" smtClean="0"/>
              <a:t>μεγαλύτερων </a:t>
            </a:r>
            <a:r>
              <a:rPr lang="el-GR" sz="2400" dirty="0"/>
              <a:t>προβλέψεων.</a:t>
            </a:r>
          </a:p>
        </p:txBody>
      </p:sp>
    </p:spTree>
    <p:extLst>
      <p:ext uri="{BB962C8B-B14F-4D97-AF65-F5344CB8AC3E}">
        <p14:creationId xmlns:p14="http://schemas.microsoft.com/office/powerpoint/2010/main" val="9842910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418058"/>
          </a:xfrm>
        </p:spPr>
        <p:txBody>
          <a:bodyPr>
            <a:noAutofit/>
          </a:bodyPr>
          <a:lstStyle/>
          <a:p>
            <a:r>
              <a:rPr lang="el-GR" sz="3600" b="1" dirty="0">
                <a:solidFill>
                  <a:schemeClr val="accent2">
                    <a:lumMod val="75000"/>
                  </a:schemeClr>
                </a:solidFill>
              </a:rPr>
              <a:t>ΚΑΤΗΓΟΡΙΕΣ </a:t>
            </a:r>
            <a:r>
              <a:rPr lang="en-US" sz="3600" b="1" dirty="0" smtClean="0">
                <a:solidFill>
                  <a:schemeClr val="accent2">
                    <a:lumMod val="75000"/>
                  </a:schemeClr>
                </a:solidFill>
              </a:rPr>
              <a:t>STRESS TEST (2)</a:t>
            </a:r>
            <a:endParaRPr lang="el-GR" sz="3600" b="1" dirty="0">
              <a:solidFill>
                <a:schemeClr val="accent2">
                  <a:lumMod val="75000"/>
                </a:schemeClr>
              </a:solidFill>
            </a:endParaRPr>
          </a:p>
        </p:txBody>
      </p:sp>
      <p:sp>
        <p:nvSpPr>
          <p:cNvPr id="3" name="Θέση περιεχομένου 2"/>
          <p:cNvSpPr>
            <a:spLocks noGrp="1"/>
          </p:cNvSpPr>
          <p:nvPr>
            <p:ph idx="1"/>
          </p:nvPr>
        </p:nvSpPr>
        <p:spPr>
          <a:xfrm>
            <a:off x="0" y="764704"/>
            <a:ext cx="9144000" cy="6093296"/>
          </a:xfrm>
        </p:spPr>
        <p:txBody>
          <a:bodyPr/>
          <a:lstStyle/>
          <a:p>
            <a:pPr marL="0" indent="0" algn="just">
              <a:buNone/>
            </a:pPr>
            <a:r>
              <a:rPr lang="en-US" sz="2400" b="1" dirty="0" smtClean="0"/>
              <a:t>3)</a:t>
            </a:r>
            <a:r>
              <a:rPr lang="el-GR" sz="2400" b="1" dirty="0" smtClean="0"/>
              <a:t> </a:t>
            </a:r>
            <a:r>
              <a:rPr lang="el-GR" sz="2400" b="1" dirty="0"/>
              <a:t>Διαχωρισμός βάσει προκαταρκτικής μελέτης και μεθοδολογίας:</a:t>
            </a:r>
          </a:p>
          <a:p>
            <a:pPr algn="just"/>
            <a:r>
              <a:rPr lang="el-GR" sz="2400" b="1" dirty="0" smtClean="0">
                <a:solidFill>
                  <a:srgbClr val="FF33CC"/>
                </a:solidFill>
              </a:rPr>
              <a:t>Ανάλυση </a:t>
            </a:r>
            <a:r>
              <a:rPr lang="el-GR" sz="2400" b="1" dirty="0">
                <a:solidFill>
                  <a:srgbClr val="FF33CC"/>
                </a:solidFill>
              </a:rPr>
              <a:t>ευαισθησίας, </a:t>
            </a:r>
            <a:r>
              <a:rPr lang="el-GR" sz="2400" dirty="0"/>
              <a:t>η οποία βασίζεται σε στατιστικές μεθόδους και </a:t>
            </a:r>
            <a:r>
              <a:rPr lang="el-GR" sz="2400" dirty="0" smtClean="0"/>
              <a:t>εξετάζει</a:t>
            </a:r>
            <a:r>
              <a:rPr lang="en-US" sz="2400" dirty="0" smtClean="0"/>
              <a:t> </a:t>
            </a:r>
            <a:r>
              <a:rPr lang="el-GR" sz="2400" dirty="0" smtClean="0"/>
              <a:t>ξεχωριστά </a:t>
            </a:r>
            <a:r>
              <a:rPr lang="el-GR" sz="2400" dirty="0"/>
              <a:t>τις επιπτώσεις του κάθε παράγοντα κινδύνου στα χαρτοφυλάκια.</a:t>
            </a:r>
          </a:p>
          <a:p>
            <a:pPr algn="just"/>
            <a:r>
              <a:rPr lang="el-GR" sz="2400" b="1" dirty="0" smtClean="0">
                <a:solidFill>
                  <a:srgbClr val="FF9900"/>
                </a:solidFill>
              </a:rPr>
              <a:t>Ανάλυση </a:t>
            </a:r>
            <a:r>
              <a:rPr lang="el-GR" sz="2400" b="1" dirty="0">
                <a:solidFill>
                  <a:srgbClr val="FF9900"/>
                </a:solidFill>
              </a:rPr>
              <a:t>σεναρίου,</a:t>
            </a:r>
            <a:r>
              <a:rPr lang="el-GR" sz="2400" dirty="0">
                <a:solidFill>
                  <a:srgbClr val="FF9900"/>
                </a:solidFill>
              </a:rPr>
              <a:t> </a:t>
            </a:r>
            <a:r>
              <a:rPr lang="el-GR" sz="2400" dirty="0"/>
              <a:t>οποία βασίζεται σε οικονομετρικές μεθόδους και </a:t>
            </a:r>
            <a:r>
              <a:rPr lang="el-GR" sz="2400" dirty="0" smtClean="0"/>
              <a:t>αξιολογεί</a:t>
            </a:r>
            <a:r>
              <a:rPr lang="en-US" sz="2400" dirty="0" smtClean="0"/>
              <a:t> </a:t>
            </a:r>
            <a:r>
              <a:rPr lang="el-GR" sz="2400" dirty="0" smtClean="0"/>
              <a:t>τα </a:t>
            </a:r>
            <a:r>
              <a:rPr lang="el-GR" sz="2400" dirty="0"/>
              <a:t>επιλεγμένα σενάρια, ελέγχει τη μεταβλητότητα των παραμέτρων </a:t>
            </a:r>
            <a:r>
              <a:rPr lang="el-GR" sz="2400" dirty="0" smtClean="0"/>
              <a:t>κινδύνου</a:t>
            </a:r>
            <a:r>
              <a:rPr lang="en-US" sz="2400" dirty="0" smtClean="0"/>
              <a:t> </a:t>
            </a:r>
            <a:r>
              <a:rPr lang="el-GR" sz="2400" dirty="0" smtClean="0"/>
              <a:t>και </a:t>
            </a:r>
            <a:r>
              <a:rPr lang="el-GR" sz="2400" dirty="0"/>
              <a:t>προσδιορίζει τα αποτελέσματα στο χαρτοφυλάκιο.</a:t>
            </a:r>
          </a:p>
          <a:p>
            <a:pPr algn="just"/>
            <a:r>
              <a:rPr lang="el-GR" sz="2400" b="1" dirty="0" smtClean="0">
                <a:solidFill>
                  <a:srgbClr val="663300"/>
                </a:solidFill>
              </a:rPr>
              <a:t>Ομοιόμορφα </a:t>
            </a:r>
            <a:r>
              <a:rPr lang="el-GR" sz="2400" b="1" dirty="0">
                <a:solidFill>
                  <a:srgbClr val="663300"/>
                </a:solidFill>
              </a:rPr>
              <a:t>stress tests, </a:t>
            </a:r>
            <a:r>
              <a:rPr lang="el-GR" sz="2400" dirty="0"/>
              <a:t>τα οποία εφαρμόζονται για κάθε πιστωτικό </a:t>
            </a:r>
            <a:r>
              <a:rPr lang="el-GR" sz="2400" dirty="0" smtClean="0"/>
              <a:t>ίδρυμα</a:t>
            </a:r>
            <a:r>
              <a:rPr lang="en-US" sz="2400" dirty="0" smtClean="0"/>
              <a:t> </a:t>
            </a:r>
            <a:r>
              <a:rPr lang="el-GR" sz="2400" dirty="0" smtClean="0"/>
              <a:t>ξεχωριστά</a:t>
            </a:r>
            <a:r>
              <a:rPr lang="el-GR" sz="2400" dirty="0"/>
              <a:t>, τα αποτελέσματα αθροίζονται και πραγματοποιείται η εκτίμηση </a:t>
            </a:r>
            <a:r>
              <a:rPr lang="el-GR" sz="2400" dirty="0" smtClean="0"/>
              <a:t>του</a:t>
            </a:r>
            <a:r>
              <a:rPr lang="en-US" sz="2400" dirty="0" smtClean="0"/>
              <a:t> </a:t>
            </a:r>
            <a:r>
              <a:rPr lang="el-GR" sz="2400" dirty="0" smtClean="0"/>
              <a:t>βαθμού </a:t>
            </a:r>
            <a:r>
              <a:rPr lang="el-GR" sz="2400" dirty="0"/>
              <a:t>της χρηματοοικονομικής σταθερότητας.</a:t>
            </a:r>
          </a:p>
        </p:txBody>
      </p:sp>
    </p:spTree>
    <p:extLst>
      <p:ext uri="{BB962C8B-B14F-4D97-AF65-F5344CB8AC3E}">
        <p14:creationId xmlns:p14="http://schemas.microsoft.com/office/powerpoint/2010/main" val="7856203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562074"/>
          </a:xfrm>
        </p:spPr>
        <p:txBody>
          <a:bodyPr>
            <a:noAutofit/>
          </a:bodyPr>
          <a:lstStyle/>
          <a:p>
            <a:r>
              <a:rPr lang="el-GR" sz="3600" b="1" dirty="0">
                <a:solidFill>
                  <a:schemeClr val="accent2">
                    <a:lumMod val="75000"/>
                  </a:schemeClr>
                </a:solidFill>
              </a:rPr>
              <a:t>ΚΑΤΗΓΟΡΙΕΣ </a:t>
            </a:r>
            <a:r>
              <a:rPr lang="en-US" sz="3600" b="1" dirty="0">
                <a:solidFill>
                  <a:schemeClr val="accent2">
                    <a:lumMod val="75000"/>
                  </a:schemeClr>
                </a:solidFill>
              </a:rPr>
              <a:t>STESS </a:t>
            </a:r>
            <a:r>
              <a:rPr lang="en-US" sz="3600" b="1" dirty="0" smtClean="0">
                <a:solidFill>
                  <a:schemeClr val="accent2">
                    <a:lumMod val="75000"/>
                  </a:schemeClr>
                </a:solidFill>
              </a:rPr>
              <a:t>TEST (3)</a:t>
            </a:r>
            <a:endParaRPr lang="el-GR" sz="3600" b="1" dirty="0">
              <a:solidFill>
                <a:schemeClr val="accent2">
                  <a:lumMod val="75000"/>
                </a:schemeClr>
              </a:solidFill>
            </a:endParaRPr>
          </a:p>
        </p:txBody>
      </p:sp>
      <p:sp>
        <p:nvSpPr>
          <p:cNvPr id="3" name="Θέση περιεχομένου 2"/>
          <p:cNvSpPr>
            <a:spLocks noGrp="1"/>
          </p:cNvSpPr>
          <p:nvPr>
            <p:ph idx="1"/>
          </p:nvPr>
        </p:nvSpPr>
        <p:spPr>
          <a:xfrm>
            <a:off x="0" y="908720"/>
            <a:ext cx="9144000" cy="5949280"/>
          </a:xfrm>
        </p:spPr>
        <p:txBody>
          <a:bodyPr/>
          <a:lstStyle/>
          <a:p>
            <a:pPr algn="just"/>
            <a:r>
              <a:rPr lang="el-GR" sz="2400" b="1" dirty="0"/>
              <a:t>δ) Διαχωρισμός βάσει σχεδίασης:</a:t>
            </a:r>
          </a:p>
          <a:p>
            <a:pPr algn="just"/>
            <a:r>
              <a:rPr lang="el-GR" sz="2400" dirty="0" smtClean="0">
                <a:solidFill>
                  <a:srgbClr val="FF0000"/>
                </a:solidFill>
              </a:rPr>
              <a:t>«</a:t>
            </a:r>
            <a:r>
              <a:rPr lang="el-GR" sz="2400" dirty="0">
                <a:solidFill>
                  <a:srgbClr val="FF0000"/>
                </a:solidFill>
              </a:rPr>
              <a:t>Από κάτω προς τα πάνω».</a:t>
            </a:r>
          </a:p>
          <a:p>
            <a:pPr algn="just"/>
            <a:r>
              <a:rPr lang="el-GR" sz="2400" dirty="0" smtClean="0">
                <a:solidFill>
                  <a:srgbClr val="0070C0"/>
                </a:solidFill>
              </a:rPr>
              <a:t>«</a:t>
            </a:r>
            <a:r>
              <a:rPr lang="el-GR" sz="2400" dirty="0">
                <a:solidFill>
                  <a:srgbClr val="0070C0"/>
                </a:solidFill>
              </a:rPr>
              <a:t>Από πάνω προς τα κάτω».</a:t>
            </a:r>
          </a:p>
          <a:p>
            <a:pPr algn="just"/>
            <a:r>
              <a:rPr lang="el-GR" sz="2400" b="1" dirty="0"/>
              <a:t>ε) Διαχωρισμός βάσει παραγόντων κινδύνου:</a:t>
            </a:r>
          </a:p>
          <a:p>
            <a:pPr algn="just"/>
            <a:r>
              <a:rPr lang="el-GR" sz="2400" dirty="0" smtClean="0"/>
              <a:t>Αυτοτελής </a:t>
            </a:r>
            <a:r>
              <a:rPr lang="el-GR" sz="2400" dirty="0"/>
              <a:t>προσέγγιση, με την οποία γίνεται </a:t>
            </a:r>
            <a:r>
              <a:rPr lang="el-GR" sz="2400" dirty="0">
                <a:solidFill>
                  <a:srgbClr val="CC3300"/>
                </a:solidFill>
              </a:rPr>
              <a:t>η αξιολόγηση της σταθερότητας </a:t>
            </a:r>
            <a:r>
              <a:rPr lang="el-GR" sz="2400" dirty="0" smtClean="0">
                <a:solidFill>
                  <a:srgbClr val="CC3300"/>
                </a:solidFill>
              </a:rPr>
              <a:t>του</a:t>
            </a:r>
            <a:r>
              <a:rPr lang="en-US" sz="2400" dirty="0" smtClean="0">
                <a:solidFill>
                  <a:srgbClr val="CC3300"/>
                </a:solidFill>
              </a:rPr>
              <a:t> </a:t>
            </a:r>
            <a:r>
              <a:rPr lang="el-GR" sz="2400" dirty="0" smtClean="0">
                <a:solidFill>
                  <a:srgbClr val="CC3300"/>
                </a:solidFill>
              </a:rPr>
              <a:t>χρηματοπιστωτικού </a:t>
            </a:r>
            <a:r>
              <a:rPr lang="el-GR" sz="2400" dirty="0">
                <a:solidFill>
                  <a:srgbClr val="CC3300"/>
                </a:solidFill>
              </a:rPr>
              <a:t>συστήματος, </a:t>
            </a:r>
            <a:r>
              <a:rPr lang="el-GR" sz="2400" dirty="0"/>
              <a:t>με τη βοήθεια διαφόρων δεικτών </a:t>
            </a:r>
            <a:r>
              <a:rPr lang="el-GR" sz="2400" dirty="0" smtClean="0"/>
              <a:t>ευρωστίας</a:t>
            </a:r>
            <a:r>
              <a:rPr lang="en-US" sz="2400" dirty="0" smtClean="0"/>
              <a:t> (ROE, ROA </a:t>
            </a:r>
            <a:r>
              <a:rPr lang="el-GR" sz="2400" dirty="0" smtClean="0"/>
              <a:t>κλπ),</a:t>
            </a:r>
            <a:r>
              <a:rPr lang="en-US" sz="2400" dirty="0" smtClean="0"/>
              <a:t> </a:t>
            </a:r>
            <a:r>
              <a:rPr lang="el-GR" sz="2400" dirty="0" smtClean="0"/>
              <a:t>όταν </a:t>
            </a:r>
            <a:r>
              <a:rPr lang="el-GR" sz="2400" dirty="0"/>
              <a:t>αυτό επηρεάζεται από συγκεκριμένους κινδύνους κάτω από </a:t>
            </a:r>
            <a:r>
              <a:rPr lang="el-GR" sz="2400" dirty="0" smtClean="0"/>
              <a:t>αντίξοες</a:t>
            </a:r>
            <a:r>
              <a:rPr lang="en-US" sz="2400" dirty="0" smtClean="0"/>
              <a:t> </a:t>
            </a:r>
            <a:r>
              <a:rPr lang="el-GR" sz="2400" dirty="0" smtClean="0"/>
              <a:t>συνθήκες</a:t>
            </a:r>
            <a:r>
              <a:rPr lang="el-GR" sz="2400" dirty="0"/>
              <a:t>.</a:t>
            </a:r>
          </a:p>
          <a:p>
            <a:pPr algn="just"/>
            <a:r>
              <a:rPr lang="el-GR" sz="2400" dirty="0" smtClean="0"/>
              <a:t>Ολοκληρωμένη </a:t>
            </a:r>
            <a:r>
              <a:rPr lang="el-GR" sz="2400" dirty="0"/>
              <a:t>προσέγγιση, με την οποία πραγματοποιείται </a:t>
            </a:r>
            <a:r>
              <a:rPr lang="el-GR" sz="2400" dirty="0">
                <a:solidFill>
                  <a:srgbClr val="0000FF"/>
                </a:solidFill>
              </a:rPr>
              <a:t>η </a:t>
            </a:r>
            <a:r>
              <a:rPr lang="el-GR" sz="2400" dirty="0" smtClean="0">
                <a:solidFill>
                  <a:srgbClr val="0000FF"/>
                </a:solidFill>
              </a:rPr>
              <a:t>κατανομή</a:t>
            </a:r>
            <a:r>
              <a:rPr lang="en-US" sz="2400" dirty="0" smtClean="0">
                <a:solidFill>
                  <a:srgbClr val="0000FF"/>
                </a:solidFill>
              </a:rPr>
              <a:t> </a:t>
            </a:r>
            <a:r>
              <a:rPr lang="el-GR" sz="2400" dirty="0" smtClean="0">
                <a:solidFill>
                  <a:srgbClr val="0000FF"/>
                </a:solidFill>
              </a:rPr>
              <a:t>πιθανοτήτων </a:t>
            </a:r>
            <a:r>
              <a:rPr lang="el-GR" sz="2400" dirty="0">
                <a:solidFill>
                  <a:srgbClr val="0000FF"/>
                </a:solidFill>
              </a:rPr>
              <a:t>των συνολικών επιπτώσεων</a:t>
            </a:r>
            <a:r>
              <a:rPr lang="el-GR" sz="2400" dirty="0"/>
              <a:t>, που προκλήθηκαν από </a:t>
            </a:r>
            <a:r>
              <a:rPr lang="el-GR" sz="2400" dirty="0" smtClean="0"/>
              <a:t>πολλαπλούς</a:t>
            </a:r>
            <a:r>
              <a:rPr lang="en-US" sz="2400" dirty="0" smtClean="0"/>
              <a:t> </a:t>
            </a:r>
            <a:r>
              <a:rPr lang="el-GR" sz="2400" dirty="0" smtClean="0"/>
              <a:t>κινδύνους </a:t>
            </a:r>
            <a:r>
              <a:rPr lang="el-GR" sz="2400" dirty="0"/>
              <a:t>σε οποιοδήποτε σενάριο δυσμενών συνθηκών.</a:t>
            </a:r>
          </a:p>
        </p:txBody>
      </p:sp>
    </p:spTree>
    <p:extLst>
      <p:ext uri="{BB962C8B-B14F-4D97-AF65-F5344CB8AC3E}">
        <p14:creationId xmlns:p14="http://schemas.microsoft.com/office/powerpoint/2010/main" val="409573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6600"/>
                </a:solidFill>
              </a:rPr>
              <a:t>Συστήματα απογραφής</a:t>
            </a:r>
            <a:r>
              <a:rPr lang="el-GR" b="1" dirty="0" smtClean="0"/>
              <a:t/>
            </a:r>
            <a:br>
              <a:rPr lang="el-GR" b="1" dirty="0" smtClean="0"/>
            </a:br>
            <a:endParaRPr lang="el-GR" b="1" dirty="0"/>
          </a:p>
        </p:txBody>
      </p:sp>
      <p:sp>
        <p:nvSpPr>
          <p:cNvPr id="3" name="2 - Θέση περιεχομένου"/>
          <p:cNvSpPr>
            <a:spLocks noGrp="1"/>
          </p:cNvSpPr>
          <p:nvPr>
            <p:ph idx="1"/>
          </p:nvPr>
        </p:nvSpPr>
        <p:spPr/>
        <p:txBody>
          <a:bodyPr/>
          <a:lstStyle/>
          <a:p>
            <a:endParaRPr lang="el-GR" dirty="0" smtClean="0"/>
          </a:p>
          <a:p>
            <a:pPr marL="514350" indent="-514350">
              <a:buFont typeface="+mj-lt"/>
              <a:buAutoNum type="arabicPeriod"/>
            </a:pPr>
            <a:r>
              <a:rPr lang="el-GR" sz="4000" dirty="0" smtClean="0"/>
              <a:t>Διαρκής απογραφή</a:t>
            </a:r>
          </a:p>
          <a:p>
            <a:pPr marL="514350" indent="-514350">
              <a:buFont typeface="+mj-lt"/>
              <a:buAutoNum type="arabicPeriod"/>
            </a:pPr>
            <a:r>
              <a:rPr lang="el-GR" sz="4000" dirty="0" smtClean="0"/>
              <a:t>Περιοδική απογραφή</a:t>
            </a:r>
          </a:p>
          <a:p>
            <a:endParaRPr lang="el-G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accent2">
                    <a:lumMod val="75000"/>
                  </a:schemeClr>
                </a:solidFill>
              </a:rPr>
              <a:t>Β΄ ΜΕΡΟΣ </a:t>
            </a:r>
            <a:endParaRPr lang="el-GR" b="1" dirty="0">
              <a:solidFill>
                <a:schemeClr val="accent2">
                  <a:lumMod val="75000"/>
                </a:schemeClr>
              </a:solidFill>
            </a:endParaRPr>
          </a:p>
        </p:txBody>
      </p:sp>
      <p:sp>
        <p:nvSpPr>
          <p:cNvPr id="3" name="2 - Θέση περιεχομένου"/>
          <p:cNvSpPr>
            <a:spLocks noGrp="1"/>
          </p:cNvSpPr>
          <p:nvPr>
            <p:ph idx="1"/>
          </p:nvPr>
        </p:nvSpPr>
        <p:spPr/>
        <p:txBody>
          <a:bodyPr/>
          <a:lstStyle/>
          <a:p>
            <a:pPr algn="ctr"/>
            <a:r>
              <a:rPr lang="el-GR" sz="3600" b="1" dirty="0" smtClean="0"/>
              <a:t>ΑΠΟΤΙΜΗΣΗ ΕΠΙΧΕΙΡΗΣΕΩΝ</a:t>
            </a:r>
          </a:p>
          <a:p>
            <a:pPr algn="ctr"/>
            <a:endParaRPr lang="el-GR" b="1" dirty="0" smtClean="0"/>
          </a:p>
          <a:p>
            <a:pPr algn="ctr"/>
            <a:endParaRPr lang="el-GR" b="1"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0825" y="0"/>
            <a:ext cx="8893175" cy="765175"/>
          </a:xfrm>
          <a:prstGeom prst="rect">
            <a:avLst/>
          </a:prstGeom>
          <a:noFill/>
          <a:ln w="9525">
            <a:noFill/>
            <a:miter lim="800000"/>
            <a:headEnd/>
            <a:tailEnd/>
          </a:ln>
        </p:spPr>
        <p:txBody>
          <a:bodyPr anchor="ctr"/>
          <a:lstStyle/>
          <a:p>
            <a:pPr algn="ctr"/>
            <a:r>
              <a:rPr lang="el-GR" sz="2400" b="1" dirty="0">
                <a:solidFill>
                  <a:schemeClr val="accent2">
                    <a:lumMod val="75000"/>
                  </a:schemeClr>
                </a:solidFill>
              </a:rPr>
              <a:t>ΜΕΡΟΣ Β΄ «ΕΚΤΙΜΗΣΗ ΑΞΙΑΣ ΕΠΙΧΕΙΡΗΣΗΣ» </a:t>
            </a:r>
            <a:br>
              <a:rPr lang="el-GR" sz="2400" b="1" dirty="0">
                <a:solidFill>
                  <a:schemeClr val="accent2">
                    <a:lumMod val="75000"/>
                  </a:schemeClr>
                </a:solidFill>
              </a:rPr>
            </a:br>
            <a:r>
              <a:rPr lang="el-GR" sz="2400" b="1" dirty="0">
                <a:solidFill>
                  <a:schemeClr val="accent2">
                    <a:lumMod val="75000"/>
                  </a:schemeClr>
                </a:solidFill>
              </a:rPr>
              <a:t>(ΣΤΟ ΕΠΙΚΕΝΤΡΟ ΤΗΣ Χ-Ο ΛΕΙΤΟΥΡΓΙΑΣ)</a:t>
            </a:r>
            <a:endParaRPr lang="el-GR" sz="4400" dirty="0">
              <a:solidFill>
                <a:schemeClr val="accent2">
                  <a:lumMod val="75000"/>
                </a:schemeClr>
              </a:solidFill>
            </a:endParaRPr>
          </a:p>
        </p:txBody>
      </p:sp>
      <p:sp>
        <p:nvSpPr>
          <p:cNvPr id="43011" name="Rectangle 3"/>
          <p:cNvSpPr>
            <a:spLocks noChangeArrowheads="1"/>
          </p:cNvSpPr>
          <p:nvPr/>
        </p:nvSpPr>
        <p:spPr bwMode="auto">
          <a:xfrm>
            <a:off x="304800" y="1752600"/>
            <a:ext cx="2286000" cy="838200"/>
          </a:xfrm>
          <a:prstGeom prst="rect">
            <a:avLst/>
          </a:prstGeom>
          <a:solidFill>
            <a:srgbClr val="00FFFF"/>
          </a:solidFill>
          <a:ln w="9525">
            <a:solidFill>
              <a:schemeClr val="tx1"/>
            </a:solidFill>
            <a:miter lim="800000"/>
            <a:headEnd/>
            <a:tailEnd/>
          </a:ln>
        </p:spPr>
        <p:txBody>
          <a:bodyPr wrap="none" anchor="ctr"/>
          <a:lstStyle/>
          <a:p>
            <a:endParaRPr lang="el-GR" dirty="0"/>
          </a:p>
        </p:txBody>
      </p:sp>
      <p:sp>
        <p:nvSpPr>
          <p:cNvPr id="43012" name="Text Box 4"/>
          <p:cNvSpPr txBox="1">
            <a:spLocks noChangeArrowheads="1"/>
          </p:cNvSpPr>
          <p:nvPr/>
        </p:nvSpPr>
        <p:spPr bwMode="auto">
          <a:xfrm>
            <a:off x="762000" y="1919288"/>
            <a:ext cx="1752600" cy="366712"/>
          </a:xfrm>
          <a:prstGeom prst="rect">
            <a:avLst/>
          </a:prstGeom>
          <a:noFill/>
          <a:ln w="9525">
            <a:noFill/>
            <a:miter lim="800000"/>
            <a:headEnd/>
            <a:tailEnd/>
          </a:ln>
        </p:spPr>
        <p:txBody>
          <a:bodyPr>
            <a:spAutoFit/>
          </a:bodyPr>
          <a:lstStyle/>
          <a:p>
            <a:pPr eaLnBrk="0" hangingPunct="0">
              <a:spcBef>
                <a:spcPct val="50000"/>
              </a:spcBef>
            </a:pPr>
            <a:endParaRPr lang="el-GR" dirty="0">
              <a:latin typeface="Times New Roman" pitchFamily="18" charset="0"/>
            </a:endParaRPr>
          </a:p>
        </p:txBody>
      </p:sp>
      <p:sp>
        <p:nvSpPr>
          <p:cNvPr id="43013" name="Rectangle 5"/>
          <p:cNvSpPr>
            <a:spLocks noChangeArrowheads="1"/>
          </p:cNvSpPr>
          <p:nvPr/>
        </p:nvSpPr>
        <p:spPr bwMode="auto">
          <a:xfrm>
            <a:off x="395288" y="1989138"/>
            <a:ext cx="2089150" cy="3968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ΠΕΡΙΟΡΙΣΜΟΙ</a:t>
            </a:r>
          </a:p>
        </p:txBody>
      </p:sp>
      <p:sp>
        <p:nvSpPr>
          <p:cNvPr id="43014" name="Rectangle 6"/>
          <p:cNvSpPr>
            <a:spLocks noChangeArrowheads="1"/>
          </p:cNvSpPr>
          <p:nvPr/>
        </p:nvSpPr>
        <p:spPr bwMode="auto">
          <a:xfrm>
            <a:off x="3048000" y="1752600"/>
            <a:ext cx="3200400" cy="838200"/>
          </a:xfrm>
          <a:prstGeom prst="rect">
            <a:avLst/>
          </a:prstGeom>
          <a:solidFill>
            <a:srgbClr val="00CCFF"/>
          </a:solidFill>
          <a:ln w="9525">
            <a:solidFill>
              <a:schemeClr val="tx1"/>
            </a:solidFill>
            <a:miter lim="800000"/>
            <a:headEnd/>
            <a:tailEnd/>
          </a:ln>
        </p:spPr>
        <p:txBody>
          <a:bodyPr wrap="none" anchor="ctr"/>
          <a:lstStyle/>
          <a:p>
            <a:endParaRPr lang="el-GR" dirty="0"/>
          </a:p>
        </p:txBody>
      </p:sp>
      <p:sp>
        <p:nvSpPr>
          <p:cNvPr id="43015" name="Rectangle 7"/>
          <p:cNvSpPr>
            <a:spLocks noChangeArrowheads="1"/>
          </p:cNvSpPr>
          <p:nvPr/>
        </p:nvSpPr>
        <p:spPr bwMode="auto">
          <a:xfrm>
            <a:off x="6629400" y="1752600"/>
            <a:ext cx="2286000" cy="8382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43016" name="Text Box 8"/>
          <p:cNvSpPr txBox="1">
            <a:spLocks noChangeArrowheads="1"/>
          </p:cNvSpPr>
          <p:nvPr/>
        </p:nvSpPr>
        <p:spPr bwMode="auto">
          <a:xfrm>
            <a:off x="6858000" y="1919288"/>
            <a:ext cx="1828800" cy="7016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ΤΑΜΙΑΚΕΣ ΡΟΕΣ</a:t>
            </a:r>
          </a:p>
        </p:txBody>
      </p:sp>
      <p:sp>
        <p:nvSpPr>
          <p:cNvPr id="43017" name="Text Box 9"/>
          <p:cNvSpPr txBox="1">
            <a:spLocks noChangeArrowheads="1"/>
          </p:cNvSpPr>
          <p:nvPr/>
        </p:nvSpPr>
        <p:spPr bwMode="auto">
          <a:xfrm>
            <a:off x="3124200" y="1919288"/>
            <a:ext cx="3048000" cy="7016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ΑΠΟΦΑΣΕΙΣ</a:t>
            </a:r>
            <a:r>
              <a:rPr lang="el-GR" sz="1600" dirty="0">
                <a:latin typeface="Times New Roman" pitchFamily="18" charset="0"/>
              </a:rPr>
              <a:t> </a:t>
            </a:r>
            <a:r>
              <a:rPr lang="el-GR" sz="2000" b="1" dirty="0">
                <a:latin typeface="Times New Roman" pitchFamily="18" charset="0"/>
              </a:rPr>
              <a:t>Χ-Ο ΠΟΛΙΤΙΚΗΣ</a:t>
            </a:r>
          </a:p>
        </p:txBody>
      </p:sp>
      <p:sp>
        <p:nvSpPr>
          <p:cNvPr id="43018" name="Line 10"/>
          <p:cNvSpPr>
            <a:spLocks noChangeShapeType="1"/>
          </p:cNvSpPr>
          <p:nvPr/>
        </p:nvSpPr>
        <p:spPr bwMode="auto">
          <a:xfrm>
            <a:off x="2590800" y="2133600"/>
            <a:ext cx="457200" cy="0"/>
          </a:xfrm>
          <a:prstGeom prst="line">
            <a:avLst/>
          </a:prstGeom>
          <a:noFill/>
          <a:ln w="9525">
            <a:solidFill>
              <a:schemeClr val="tx1"/>
            </a:solidFill>
            <a:round/>
            <a:headEnd/>
            <a:tailEnd type="triangle" w="med" len="med"/>
          </a:ln>
        </p:spPr>
        <p:txBody>
          <a:bodyPr wrap="none" anchor="ctr"/>
          <a:lstStyle/>
          <a:p>
            <a:endParaRPr lang="el-GR" dirty="0"/>
          </a:p>
        </p:txBody>
      </p:sp>
      <p:sp>
        <p:nvSpPr>
          <p:cNvPr id="43019" name="Line 11"/>
          <p:cNvSpPr>
            <a:spLocks noChangeShapeType="1"/>
          </p:cNvSpPr>
          <p:nvPr/>
        </p:nvSpPr>
        <p:spPr bwMode="auto">
          <a:xfrm>
            <a:off x="6248400" y="2133600"/>
            <a:ext cx="381000" cy="0"/>
          </a:xfrm>
          <a:prstGeom prst="line">
            <a:avLst/>
          </a:prstGeom>
          <a:noFill/>
          <a:ln w="9525">
            <a:solidFill>
              <a:schemeClr val="tx1"/>
            </a:solidFill>
            <a:round/>
            <a:headEnd/>
            <a:tailEnd type="triangle" w="med" len="med"/>
          </a:ln>
        </p:spPr>
        <p:txBody>
          <a:bodyPr wrap="none" anchor="ctr"/>
          <a:lstStyle/>
          <a:p>
            <a:endParaRPr lang="el-GR" dirty="0"/>
          </a:p>
        </p:txBody>
      </p:sp>
      <p:sp>
        <p:nvSpPr>
          <p:cNvPr id="43020" name="Rectangle 12"/>
          <p:cNvSpPr>
            <a:spLocks noChangeArrowheads="1"/>
          </p:cNvSpPr>
          <p:nvPr/>
        </p:nvSpPr>
        <p:spPr bwMode="auto">
          <a:xfrm>
            <a:off x="6553200" y="3352800"/>
            <a:ext cx="2286000" cy="14478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43021" name="Text Box 13"/>
          <p:cNvSpPr txBox="1">
            <a:spLocks noChangeArrowheads="1"/>
          </p:cNvSpPr>
          <p:nvPr/>
        </p:nvSpPr>
        <p:spPr bwMode="auto">
          <a:xfrm>
            <a:off x="6781800" y="3810000"/>
            <a:ext cx="2362200" cy="336550"/>
          </a:xfrm>
          <a:prstGeom prst="rect">
            <a:avLst/>
          </a:prstGeom>
          <a:noFill/>
          <a:ln w="9525">
            <a:noFill/>
            <a:miter lim="800000"/>
            <a:headEnd/>
            <a:tailEnd/>
          </a:ln>
        </p:spPr>
        <p:txBody>
          <a:bodyPr>
            <a:spAutoFit/>
          </a:bodyPr>
          <a:lstStyle/>
          <a:p>
            <a:pPr eaLnBrk="0" hangingPunct="0">
              <a:spcBef>
                <a:spcPct val="50000"/>
              </a:spcBef>
            </a:pPr>
            <a:r>
              <a:rPr lang="el-GR" sz="1600" b="1" dirty="0">
                <a:latin typeface="Times New Roman" pitchFamily="18" charset="0"/>
              </a:rPr>
              <a:t>ΑΞΙΑ ΕΠΙΧΕΙΡΗΣΗΣ</a:t>
            </a:r>
          </a:p>
        </p:txBody>
      </p:sp>
      <p:sp>
        <p:nvSpPr>
          <p:cNvPr id="43022" name="Rectangle 14"/>
          <p:cNvSpPr>
            <a:spLocks noChangeArrowheads="1"/>
          </p:cNvSpPr>
          <p:nvPr/>
        </p:nvSpPr>
        <p:spPr bwMode="auto">
          <a:xfrm>
            <a:off x="457200" y="3124200"/>
            <a:ext cx="2286000" cy="2057400"/>
          </a:xfrm>
          <a:prstGeom prst="rect">
            <a:avLst/>
          </a:prstGeom>
          <a:solidFill>
            <a:srgbClr val="00FFFF"/>
          </a:solidFill>
          <a:ln w="9525">
            <a:solidFill>
              <a:schemeClr val="tx1"/>
            </a:solidFill>
            <a:miter lim="800000"/>
            <a:headEnd/>
            <a:tailEnd/>
          </a:ln>
        </p:spPr>
        <p:txBody>
          <a:bodyPr wrap="none" anchor="ctr"/>
          <a:lstStyle/>
          <a:p>
            <a:endParaRPr lang="el-GR" dirty="0"/>
          </a:p>
        </p:txBody>
      </p:sp>
      <p:sp>
        <p:nvSpPr>
          <p:cNvPr id="43023" name="Rectangle 15"/>
          <p:cNvSpPr>
            <a:spLocks noChangeArrowheads="1"/>
          </p:cNvSpPr>
          <p:nvPr/>
        </p:nvSpPr>
        <p:spPr bwMode="auto">
          <a:xfrm>
            <a:off x="3124200" y="3124200"/>
            <a:ext cx="3124200" cy="2057400"/>
          </a:xfrm>
          <a:prstGeom prst="rect">
            <a:avLst/>
          </a:prstGeom>
          <a:solidFill>
            <a:srgbClr val="00CCFF"/>
          </a:solidFill>
          <a:ln w="9525">
            <a:solidFill>
              <a:schemeClr val="tx1"/>
            </a:solidFill>
            <a:miter lim="800000"/>
            <a:headEnd/>
            <a:tailEnd/>
          </a:ln>
        </p:spPr>
        <p:txBody>
          <a:bodyPr wrap="none" anchor="ctr"/>
          <a:lstStyle/>
          <a:p>
            <a:endParaRPr lang="el-GR" dirty="0"/>
          </a:p>
        </p:txBody>
      </p:sp>
      <p:sp>
        <p:nvSpPr>
          <p:cNvPr id="43024" name="Text Box 16"/>
          <p:cNvSpPr txBox="1">
            <a:spLocks noChangeArrowheads="1"/>
          </p:cNvSpPr>
          <p:nvPr/>
        </p:nvSpPr>
        <p:spPr bwMode="auto">
          <a:xfrm>
            <a:off x="3203575" y="3281363"/>
            <a:ext cx="2952750" cy="1793875"/>
          </a:xfrm>
          <a:prstGeom prst="rect">
            <a:avLst/>
          </a:prstGeom>
          <a:noFill/>
          <a:ln w="9525">
            <a:noFill/>
            <a:miter lim="800000"/>
            <a:headEnd/>
            <a:tailEnd/>
          </a:ln>
        </p:spPr>
        <p:txBody>
          <a:bodyPr>
            <a:spAutoFit/>
          </a:bodyPr>
          <a:lstStyle/>
          <a:p>
            <a:pPr eaLnBrk="0" hangingPunct="0">
              <a:spcBef>
                <a:spcPct val="50000"/>
              </a:spcBef>
            </a:pPr>
            <a:r>
              <a:rPr lang="el-GR" sz="1400" b="1" dirty="0">
                <a:latin typeface="Times New Roman" pitchFamily="18" charset="0"/>
              </a:rPr>
              <a:t>1.  ΕΙΔΟΣ ΔΡΑΣΤΗΡΙΟΤΗΤΑΣ</a:t>
            </a:r>
          </a:p>
          <a:p>
            <a:pPr eaLnBrk="0" hangingPunct="0">
              <a:spcBef>
                <a:spcPct val="50000"/>
              </a:spcBef>
            </a:pPr>
            <a:r>
              <a:rPr lang="el-GR" sz="1400" b="1" dirty="0">
                <a:latin typeface="Times New Roman" pitchFamily="18" charset="0"/>
              </a:rPr>
              <a:t>2.  ΜΕΓΕΘΟΣ ΕΠΙΧΕΙΡΗΣΗΣ</a:t>
            </a:r>
          </a:p>
          <a:p>
            <a:pPr eaLnBrk="0" hangingPunct="0">
              <a:spcBef>
                <a:spcPct val="50000"/>
              </a:spcBef>
            </a:pPr>
            <a:r>
              <a:rPr lang="el-GR" sz="1400" b="1" dirty="0">
                <a:latin typeface="Times New Roman" pitchFamily="18" charset="0"/>
              </a:rPr>
              <a:t>3.  ΤΥΠΟΣ ΕΞΟΠΛΙΣΜΟΥ</a:t>
            </a:r>
          </a:p>
          <a:p>
            <a:pPr eaLnBrk="0" hangingPunct="0">
              <a:spcBef>
                <a:spcPct val="50000"/>
              </a:spcBef>
            </a:pPr>
            <a:r>
              <a:rPr lang="el-GR" sz="1400" b="1" dirty="0">
                <a:latin typeface="Times New Roman" pitchFamily="18" charset="0"/>
              </a:rPr>
              <a:t>4.  ΧΡΗΣΗ ΔΑΝΕΙΩΝ</a:t>
            </a:r>
          </a:p>
          <a:p>
            <a:pPr eaLnBrk="0" hangingPunct="0">
              <a:spcBef>
                <a:spcPct val="50000"/>
              </a:spcBef>
            </a:pPr>
            <a:r>
              <a:rPr lang="el-GR" sz="1400" b="1" dirty="0">
                <a:latin typeface="Times New Roman" pitchFamily="18" charset="0"/>
              </a:rPr>
              <a:t>5.  ΒΑΘΜΟΣ ΡΕΥΣΤΟΤΗΤΑΣ</a:t>
            </a:r>
            <a:br>
              <a:rPr lang="el-GR" sz="1400" b="1" dirty="0">
                <a:latin typeface="Times New Roman" pitchFamily="18" charset="0"/>
              </a:rPr>
            </a:br>
            <a:endParaRPr lang="el-GR" sz="1400" b="1" dirty="0">
              <a:latin typeface="Times New Roman" pitchFamily="18" charset="0"/>
            </a:endParaRPr>
          </a:p>
        </p:txBody>
      </p:sp>
      <p:sp>
        <p:nvSpPr>
          <p:cNvPr id="43025" name="Rectangle 17"/>
          <p:cNvSpPr>
            <a:spLocks noChangeArrowheads="1"/>
          </p:cNvSpPr>
          <p:nvPr/>
        </p:nvSpPr>
        <p:spPr bwMode="auto">
          <a:xfrm>
            <a:off x="457200" y="5486400"/>
            <a:ext cx="8382000" cy="457200"/>
          </a:xfrm>
          <a:prstGeom prst="rect">
            <a:avLst/>
          </a:prstGeom>
          <a:solidFill>
            <a:srgbClr val="FF0000"/>
          </a:solidFill>
          <a:ln w="9525">
            <a:solidFill>
              <a:schemeClr val="tx1"/>
            </a:solidFill>
            <a:miter lim="800000"/>
            <a:headEnd/>
            <a:tailEnd/>
          </a:ln>
        </p:spPr>
        <p:txBody>
          <a:bodyPr wrap="none" anchor="ctr"/>
          <a:lstStyle/>
          <a:p>
            <a:pPr algn="ctr" eaLnBrk="0" hangingPunct="0"/>
            <a:r>
              <a:rPr lang="el-GR" sz="2400" b="1" dirty="0">
                <a:latin typeface="Times New Roman" pitchFamily="18" charset="0"/>
              </a:rPr>
              <a:t>ΧΡΗΜΑΤΟΟΙΚΟΝΟΜΙΚΟΣ ΚΙΝΔΥΝΟΣ</a:t>
            </a:r>
          </a:p>
        </p:txBody>
      </p:sp>
      <p:sp>
        <p:nvSpPr>
          <p:cNvPr id="43026" name="Line 18"/>
          <p:cNvSpPr>
            <a:spLocks noChangeShapeType="1"/>
          </p:cNvSpPr>
          <p:nvPr/>
        </p:nvSpPr>
        <p:spPr bwMode="auto">
          <a:xfrm>
            <a:off x="1524000" y="5181600"/>
            <a:ext cx="0" cy="304800"/>
          </a:xfrm>
          <a:prstGeom prst="line">
            <a:avLst/>
          </a:prstGeom>
          <a:noFill/>
          <a:ln w="9525">
            <a:solidFill>
              <a:schemeClr val="tx1"/>
            </a:solidFill>
            <a:round/>
            <a:headEnd/>
            <a:tailEnd type="triangle" w="med" len="med"/>
          </a:ln>
        </p:spPr>
        <p:txBody>
          <a:bodyPr wrap="none" anchor="ctr"/>
          <a:lstStyle/>
          <a:p>
            <a:endParaRPr lang="el-GR" dirty="0"/>
          </a:p>
        </p:txBody>
      </p:sp>
      <p:sp>
        <p:nvSpPr>
          <p:cNvPr id="43027" name="Line 19"/>
          <p:cNvSpPr>
            <a:spLocks noChangeShapeType="1"/>
          </p:cNvSpPr>
          <p:nvPr/>
        </p:nvSpPr>
        <p:spPr bwMode="auto">
          <a:xfrm>
            <a:off x="4572000" y="5181600"/>
            <a:ext cx="0" cy="304800"/>
          </a:xfrm>
          <a:prstGeom prst="line">
            <a:avLst/>
          </a:prstGeom>
          <a:noFill/>
          <a:ln w="9525">
            <a:solidFill>
              <a:schemeClr val="tx1"/>
            </a:solidFill>
            <a:round/>
            <a:headEnd/>
            <a:tailEnd type="triangle" w="med" len="med"/>
          </a:ln>
        </p:spPr>
        <p:txBody>
          <a:bodyPr wrap="none" anchor="ctr"/>
          <a:lstStyle/>
          <a:p>
            <a:endParaRPr lang="el-GR" dirty="0"/>
          </a:p>
        </p:txBody>
      </p:sp>
      <p:sp>
        <p:nvSpPr>
          <p:cNvPr id="43028" name="Line 20"/>
          <p:cNvSpPr>
            <a:spLocks noChangeShapeType="1"/>
          </p:cNvSpPr>
          <p:nvPr/>
        </p:nvSpPr>
        <p:spPr bwMode="auto">
          <a:xfrm>
            <a:off x="7620000" y="2590800"/>
            <a:ext cx="0" cy="762000"/>
          </a:xfrm>
          <a:prstGeom prst="line">
            <a:avLst/>
          </a:prstGeom>
          <a:noFill/>
          <a:ln w="9525">
            <a:solidFill>
              <a:schemeClr val="tx1"/>
            </a:solidFill>
            <a:round/>
            <a:headEnd/>
            <a:tailEnd type="triangle" w="med" len="med"/>
          </a:ln>
        </p:spPr>
        <p:txBody>
          <a:bodyPr wrap="none" anchor="ctr"/>
          <a:lstStyle/>
          <a:p>
            <a:endParaRPr lang="el-GR" dirty="0"/>
          </a:p>
        </p:txBody>
      </p:sp>
      <p:sp>
        <p:nvSpPr>
          <p:cNvPr id="43029" name="Line 21"/>
          <p:cNvSpPr>
            <a:spLocks noChangeShapeType="1"/>
          </p:cNvSpPr>
          <p:nvPr/>
        </p:nvSpPr>
        <p:spPr bwMode="auto">
          <a:xfrm flipV="1">
            <a:off x="7620000" y="4800600"/>
            <a:ext cx="0" cy="685800"/>
          </a:xfrm>
          <a:prstGeom prst="line">
            <a:avLst/>
          </a:prstGeom>
          <a:noFill/>
          <a:ln w="9525">
            <a:solidFill>
              <a:schemeClr val="tx1"/>
            </a:solidFill>
            <a:round/>
            <a:headEnd/>
            <a:tailEnd type="triangle" w="med" len="med"/>
          </a:ln>
        </p:spPr>
        <p:txBody>
          <a:bodyPr wrap="none" anchor="ctr"/>
          <a:lstStyle/>
          <a:p>
            <a:endParaRPr lang="el-GR" dirty="0"/>
          </a:p>
        </p:txBody>
      </p:sp>
      <p:sp>
        <p:nvSpPr>
          <p:cNvPr id="43030" name="Text Box 22"/>
          <p:cNvSpPr txBox="1">
            <a:spLocks noChangeArrowheads="1"/>
          </p:cNvSpPr>
          <p:nvPr/>
        </p:nvSpPr>
        <p:spPr bwMode="auto">
          <a:xfrm>
            <a:off x="457200" y="3200400"/>
            <a:ext cx="2459038" cy="1900238"/>
          </a:xfrm>
          <a:prstGeom prst="rect">
            <a:avLst/>
          </a:prstGeom>
          <a:noFill/>
          <a:ln w="9525">
            <a:noFill/>
            <a:miter lim="800000"/>
            <a:headEnd/>
            <a:tailEnd/>
          </a:ln>
        </p:spPr>
        <p:txBody>
          <a:bodyPr>
            <a:spAutoFit/>
          </a:bodyPr>
          <a:lstStyle/>
          <a:p>
            <a:pPr eaLnBrk="0" hangingPunct="0">
              <a:spcBef>
                <a:spcPct val="50000"/>
              </a:spcBef>
            </a:pPr>
            <a:r>
              <a:rPr lang="el-GR" sz="1400" dirty="0">
                <a:latin typeface="Times New Roman" pitchFamily="18" charset="0"/>
              </a:rPr>
              <a:t>1.  </a:t>
            </a:r>
            <a:r>
              <a:rPr lang="el-GR" sz="1400" b="1" dirty="0">
                <a:latin typeface="Times New Roman" pitchFamily="18" charset="0"/>
              </a:rPr>
              <a:t>ΑΝΤΙΜΟΝΟΠΩΛΙΑΚΗ</a:t>
            </a:r>
            <a:br>
              <a:rPr lang="el-GR" sz="1400" b="1" dirty="0">
                <a:latin typeface="Times New Roman" pitchFamily="18" charset="0"/>
              </a:rPr>
            </a:br>
            <a:r>
              <a:rPr lang="el-GR" sz="1400" b="1" dirty="0">
                <a:latin typeface="Times New Roman" pitchFamily="18" charset="0"/>
              </a:rPr>
              <a:t>     ΝΟΜΟΘΕΣΙΑ</a:t>
            </a:r>
          </a:p>
          <a:p>
            <a:pPr eaLnBrk="0" hangingPunct="0">
              <a:spcBef>
                <a:spcPct val="50000"/>
              </a:spcBef>
            </a:pPr>
            <a:r>
              <a:rPr lang="el-GR" sz="1400" b="1" dirty="0">
                <a:latin typeface="Times New Roman" pitchFamily="18" charset="0"/>
              </a:rPr>
              <a:t>2.  ΑΣΦΑΛΕΙΑ</a:t>
            </a:r>
            <a:br>
              <a:rPr lang="el-GR" sz="1400" b="1" dirty="0">
                <a:latin typeface="Times New Roman" pitchFamily="18" charset="0"/>
              </a:rPr>
            </a:br>
            <a:r>
              <a:rPr lang="el-GR" sz="1400" b="1" dirty="0">
                <a:latin typeface="Times New Roman" pitchFamily="18" charset="0"/>
              </a:rPr>
              <a:t>     ΠΡΟΪΟΝΤΟΣ</a:t>
            </a:r>
          </a:p>
          <a:p>
            <a:pPr eaLnBrk="0" hangingPunct="0">
              <a:spcBef>
                <a:spcPct val="50000"/>
              </a:spcBef>
            </a:pPr>
            <a:r>
              <a:rPr lang="el-GR" sz="1400" b="1" dirty="0">
                <a:latin typeface="Times New Roman" pitchFamily="18" charset="0"/>
              </a:rPr>
              <a:t>3.  ΠΡΟΣΛΗΨΕΙΣ</a:t>
            </a:r>
          </a:p>
          <a:p>
            <a:pPr eaLnBrk="0" hangingPunct="0">
              <a:spcBef>
                <a:spcPct val="50000"/>
              </a:spcBef>
            </a:pPr>
            <a:r>
              <a:rPr lang="el-GR" sz="1400" b="1" dirty="0">
                <a:latin typeface="Times New Roman" pitchFamily="18" charset="0"/>
              </a:rPr>
              <a:t>4.  ΠΡΟΣΤΑΣΙΑ</a:t>
            </a:r>
            <a:br>
              <a:rPr lang="el-GR" sz="1400" b="1" dirty="0">
                <a:latin typeface="Times New Roman" pitchFamily="18" charset="0"/>
              </a:rPr>
            </a:br>
            <a:r>
              <a:rPr lang="el-GR" sz="1400" b="1" dirty="0">
                <a:latin typeface="Times New Roman" pitchFamily="18" charset="0"/>
              </a:rPr>
              <a:t>     ΠΕΡΙΒΑΛΟΝΤΟΣ</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n-US" b="1" dirty="0" smtClean="0">
                <a:solidFill>
                  <a:schemeClr val="accent2">
                    <a:lumMod val="75000"/>
                  </a:schemeClr>
                </a:solidFill>
              </a:rPr>
              <a:t>CASH FLOW</a:t>
            </a:r>
            <a:endParaRPr lang="el-GR" b="1" dirty="0">
              <a:solidFill>
                <a:schemeClr val="accent2">
                  <a:lumMod val="75000"/>
                </a:schemeClr>
              </a:solidFill>
            </a:endParaRPr>
          </a:p>
        </p:txBody>
      </p:sp>
      <p:pic>
        <p:nvPicPr>
          <p:cNvPr id="522242" name="Picture 2"/>
          <p:cNvPicPr>
            <a:picLocks noGrp="1" noChangeAspect="1" noChangeArrowheads="1"/>
          </p:cNvPicPr>
          <p:nvPr>
            <p:ph idx="1"/>
          </p:nvPr>
        </p:nvPicPr>
        <p:blipFill>
          <a:blip r:embed="rId2" cstate="print"/>
          <a:srcRect/>
          <a:stretch>
            <a:fillRect/>
          </a:stretch>
        </p:blipFill>
        <p:spPr bwMode="auto">
          <a:xfrm>
            <a:off x="0" y="836713"/>
            <a:ext cx="9144000" cy="223224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140968"/>
            <a:ext cx="9144000" cy="1800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5013176"/>
            <a:ext cx="9144000"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1143000"/>
          </a:xfrm>
        </p:spPr>
        <p:txBody>
          <a:bodyPr/>
          <a:lstStyle/>
          <a:p>
            <a:r>
              <a:rPr lang="en-US" b="1" dirty="0" smtClean="0">
                <a:solidFill>
                  <a:schemeClr val="accent2">
                    <a:lumMod val="75000"/>
                  </a:schemeClr>
                </a:solidFill>
              </a:rPr>
              <a:t>FREE CASH FLOW</a:t>
            </a:r>
            <a:endParaRPr lang="el-GR" b="1" dirty="0">
              <a:solidFill>
                <a:schemeClr val="accent2">
                  <a:lumMod val="75000"/>
                </a:schemeClr>
              </a:solidFill>
            </a:endParaRPr>
          </a:p>
        </p:txBody>
      </p:sp>
      <p:pic>
        <p:nvPicPr>
          <p:cNvPr id="525314" name="Picture 2"/>
          <p:cNvPicPr>
            <a:picLocks noGrp="1" noChangeAspect="1" noChangeArrowheads="1"/>
          </p:cNvPicPr>
          <p:nvPr>
            <p:ph idx="1"/>
          </p:nvPr>
        </p:nvPicPr>
        <p:blipFill>
          <a:blip r:embed="rId2" cstate="print"/>
          <a:srcRect/>
          <a:stretch>
            <a:fillRect/>
          </a:stretch>
        </p:blipFill>
        <p:spPr bwMode="auto">
          <a:xfrm>
            <a:off x="0" y="1600200"/>
            <a:ext cx="9144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778098"/>
          </a:xfrm>
        </p:spPr>
        <p:txBody>
          <a:bodyPr/>
          <a:lstStyle/>
          <a:p>
            <a:r>
              <a:rPr lang="en-US" b="1" dirty="0" smtClean="0">
                <a:solidFill>
                  <a:schemeClr val="accent2">
                    <a:lumMod val="75000"/>
                  </a:schemeClr>
                </a:solidFill>
              </a:rPr>
              <a:t>FCFF/FCFE</a:t>
            </a:r>
            <a:endParaRPr lang="el-GR" b="1" dirty="0">
              <a:solidFill>
                <a:schemeClr val="accent2">
                  <a:lumMod val="75000"/>
                </a:schemeClr>
              </a:solidFill>
            </a:endParaRPr>
          </a:p>
        </p:txBody>
      </p:sp>
      <p:pic>
        <p:nvPicPr>
          <p:cNvPr id="526338" name="Picture 2"/>
          <p:cNvPicPr>
            <a:picLocks noGrp="1" noChangeAspect="1" noChangeArrowheads="1"/>
          </p:cNvPicPr>
          <p:nvPr>
            <p:ph idx="1"/>
          </p:nvPr>
        </p:nvPicPr>
        <p:blipFill>
          <a:blip r:embed="rId2" cstate="print"/>
          <a:srcRect/>
          <a:stretch>
            <a:fillRect/>
          </a:stretch>
        </p:blipFill>
        <p:spPr bwMode="auto">
          <a:xfrm>
            <a:off x="0" y="1124744"/>
            <a:ext cx="9144000" cy="5733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562074"/>
          </a:xfrm>
        </p:spPr>
        <p:txBody>
          <a:bodyPr>
            <a:normAutofit fontScale="90000"/>
          </a:bodyPr>
          <a:lstStyle/>
          <a:p>
            <a:r>
              <a:rPr lang="en-US" b="1" dirty="0" smtClean="0">
                <a:solidFill>
                  <a:schemeClr val="accent2">
                    <a:lumMod val="75000"/>
                  </a:schemeClr>
                </a:solidFill>
              </a:rPr>
              <a:t>TERMINAL VALUE</a:t>
            </a:r>
            <a:endParaRPr lang="el-GR" b="1" dirty="0">
              <a:solidFill>
                <a:schemeClr val="accent2">
                  <a:lumMod val="75000"/>
                </a:schemeClr>
              </a:solidFill>
            </a:endParaRPr>
          </a:p>
        </p:txBody>
      </p:sp>
      <p:pic>
        <p:nvPicPr>
          <p:cNvPr id="527362" name="Picture 2"/>
          <p:cNvPicPr>
            <a:picLocks noGrp="1" noChangeAspect="1" noChangeArrowheads="1"/>
          </p:cNvPicPr>
          <p:nvPr>
            <p:ph idx="1"/>
          </p:nvPr>
        </p:nvPicPr>
        <p:blipFill>
          <a:blip r:embed="rId2" cstate="print"/>
          <a:srcRect/>
          <a:stretch>
            <a:fillRect/>
          </a:stretch>
        </p:blipFill>
        <p:spPr bwMode="auto">
          <a:xfrm>
            <a:off x="1" y="836712"/>
            <a:ext cx="9143999"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706090"/>
          </a:xfrm>
        </p:spPr>
        <p:txBody>
          <a:bodyPr>
            <a:normAutofit fontScale="90000"/>
          </a:bodyPr>
          <a:lstStyle/>
          <a:p>
            <a:r>
              <a:rPr lang="en-US" b="1" dirty="0" smtClean="0">
                <a:solidFill>
                  <a:schemeClr val="accent2">
                    <a:lumMod val="75000"/>
                  </a:schemeClr>
                </a:solidFill>
              </a:rPr>
              <a:t>EQUITY DISCOUNT FACTOR</a:t>
            </a:r>
            <a:endParaRPr lang="el-GR" b="1" dirty="0">
              <a:solidFill>
                <a:schemeClr val="accent2">
                  <a:lumMod val="75000"/>
                </a:schemeClr>
              </a:solidFill>
            </a:endParaRPr>
          </a:p>
        </p:txBody>
      </p:sp>
      <p:pic>
        <p:nvPicPr>
          <p:cNvPr id="528386" name="Picture 2"/>
          <p:cNvPicPr>
            <a:picLocks noGrp="1" noChangeAspect="1" noChangeArrowheads="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n-US" b="1" dirty="0" smtClean="0">
                <a:solidFill>
                  <a:schemeClr val="accent2">
                    <a:lumMod val="75000"/>
                  </a:schemeClr>
                </a:solidFill>
              </a:rPr>
              <a:t>WACC</a:t>
            </a:r>
            <a:endParaRPr lang="el-GR" b="1" dirty="0">
              <a:solidFill>
                <a:schemeClr val="accent2">
                  <a:lumMod val="75000"/>
                </a:schemeClr>
              </a:solidFill>
            </a:endParaRPr>
          </a:p>
        </p:txBody>
      </p:sp>
      <p:pic>
        <p:nvPicPr>
          <p:cNvPr id="529410"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sz="3200" b="1" dirty="0" smtClean="0">
                <a:solidFill>
                  <a:schemeClr val="accent2">
                    <a:lumMod val="75000"/>
                  </a:schemeClr>
                </a:solidFill>
              </a:rPr>
              <a:t>Example of Discounted Cash Flow Valuations</a:t>
            </a:r>
            <a:endParaRPr lang="el-GR" sz="3200" b="1" dirty="0">
              <a:solidFill>
                <a:schemeClr val="accent2">
                  <a:lumMod val="75000"/>
                </a:schemeClr>
              </a:solidFill>
            </a:endParaRPr>
          </a:p>
        </p:txBody>
      </p:sp>
      <p:pic>
        <p:nvPicPr>
          <p:cNvPr id="530434"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n-US" sz="3200" b="1" dirty="0" smtClean="0">
                <a:solidFill>
                  <a:schemeClr val="accent2">
                    <a:lumMod val="75000"/>
                  </a:schemeClr>
                </a:solidFill>
              </a:rPr>
              <a:t>Example of Discounted Cash Flow Valuations</a:t>
            </a:r>
            <a:endParaRPr lang="el-GR" sz="3200" dirty="0">
              <a:solidFill>
                <a:schemeClr val="accent2">
                  <a:lumMod val="75000"/>
                </a:schemeClr>
              </a:solidFill>
            </a:endParaRPr>
          </a:p>
        </p:txBody>
      </p:sp>
      <p:pic>
        <p:nvPicPr>
          <p:cNvPr id="531458" name="Picture 2"/>
          <p:cNvPicPr>
            <a:picLocks noGrp="1" noChangeAspect="1" noChangeArrowheads="1"/>
          </p:cNvPicPr>
          <p:nvPr>
            <p:ph idx="1"/>
          </p:nvPr>
        </p:nvPicPr>
        <p:blipFill>
          <a:blip r:embed="rId2" cstate="print"/>
          <a:srcRect/>
          <a:stretch>
            <a:fillRect/>
          </a:stretch>
        </p:blipFill>
        <p:spPr bwMode="auto">
          <a:xfrm>
            <a:off x="0" y="908720"/>
            <a:ext cx="914400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l-GR" b="1" dirty="0" smtClean="0">
                <a:solidFill>
                  <a:srgbClr val="006600"/>
                </a:solidFill>
              </a:rPr>
              <a:t>ΔΙΑΡΚΗΣ ΑΠΟΓΡΑΦΗ</a:t>
            </a:r>
            <a:endParaRPr lang="el-GR" b="1" dirty="0">
              <a:solidFill>
                <a:srgbClr val="006600"/>
              </a:solidFill>
            </a:endParaRPr>
          </a:p>
        </p:txBody>
      </p:sp>
      <p:sp>
        <p:nvSpPr>
          <p:cNvPr id="3" name="2 - Θέση περιεχομένου"/>
          <p:cNvSpPr>
            <a:spLocks noGrp="1"/>
          </p:cNvSpPr>
          <p:nvPr>
            <p:ph idx="1"/>
          </p:nvPr>
        </p:nvSpPr>
        <p:spPr>
          <a:xfrm>
            <a:off x="0" y="764704"/>
            <a:ext cx="9144000" cy="6093296"/>
          </a:xfrm>
        </p:spPr>
        <p:txBody>
          <a:bodyPr/>
          <a:lstStyle/>
          <a:p>
            <a:pPr algn="just">
              <a:buNone/>
            </a:pPr>
            <a:r>
              <a:rPr lang="el-GR" sz="3000" b="1" dirty="0" smtClean="0"/>
              <a:t>1) </a:t>
            </a:r>
            <a:r>
              <a:rPr lang="el-GR" sz="3000" dirty="0" smtClean="0"/>
              <a:t>Το σύστημα της </a:t>
            </a:r>
            <a:r>
              <a:rPr lang="el-GR" sz="3000" b="1" dirty="0" smtClean="0">
                <a:hlinkClick r:id="rId2"/>
              </a:rPr>
              <a:t>διαρκούς απογραφής</a:t>
            </a:r>
            <a:r>
              <a:rPr lang="el-GR" sz="3000" b="1" dirty="0" smtClean="0"/>
              <a:t> </a:t>
            </a:r>
            <a:r>
              <a:rPr lang="el-GR" sz="3000" dirty="0" smtClean="0"/>
              <a:t>επιτρέπει την άμεση ενημέρωση σχετικά με την ποσότητα, το </a:t>
            </a:r>
            <a:r>
              <a:rPr lang="el-GR" sz="3000" b="1" u="sng" dirty="0" smtClean="0">
                <a:hlinkClick r:id="rId3"/>
              </a:rPr>
              <a:t>κόστος</a:t>
            </a:r>
            <a:r>
              <a:rPr lang="el-GR" sz="3000" dirty="0" smtClean="0"/>
              <a:t> ανά μονάδα και το συνολικό κόστος για κάθε είδος εμπορεύματος. Πρόκειται για μια διαδικασία, που είναι ιδιαίτερα δαπανηρή, επειδή πρέπει να  τηρούνται πληθώρα αναλυτικών </a:t>
            </a:r>
            <a:r>
              <a:rPr lang="el-GR" sz="3000" b="1" dirty="0" smtClean="0">
                <a:hlinkClick r:id="rId4"/>
              </a:rPr>
              <a:t>λογαριασμών</a:t>
            </a:r>
            <a:r>
              <a:rPr lang="el-GR" sz="3000" dirty="0" smtClean="0"/>
              <a:t> (ένας για κάθε είδος αποθέματος) κατά </a:t>
            </a:r>
            <a:r>
              <a:rPr lang="el-GR" sz="3000" b="1" dirty="0" smtClean="0">
                <a:solidFill>
                  <a:srgbClr val="002060"/>
                </a:solidFill>
              </a:rPr>
              <a:t>ποσότητα</a:t>
            </a:r>
            <a:r>
              <a:rPr lang="el-GR" sz="3000" dirty="0" smtClean="0"/>
              <a:t> και </a:t>
            </a:r>
            <a:r>
              <a:rPr lang="el-GR" sz="3000" b="1" dirty="0" smtClean="0">
                <a:solidFill>
                  <a:srgbClr val="C00000"/>
                </a:solidFill>
              </a:rPr>
              <a:t>κόστος.</a:t>
            </a:r>
          </a:p>
          <a:p>
            <a:pPr algn="just"/>
            <a:r>
              <a:rPr lang="el-GR" sz="3000" dirty="0" smtClean="0"/>
              <a:t>Αυτό σημαίνει ότι το σύστημα της διαρκούς απογραφής δεν ενδείκνυται για τη λογιστική παρακολούθηση αποθεμάτων μικρής αξίας ανά μονάδα.</a:t>
            </a:r>
          </a:p>
          <a:p>
            <a:endParaRPr lang="el-G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b="1" dirty="0" smtClean="0">
                <a:solidFill>
                  <a:schemeClr val="accent2">
                    <a:lumMod val="75000"/>
                  </a:schemeClr>
                </a:solidFill>
              </a:rPr>
              <a:t>Market Based Valuation Methods </a:t>
            </a:r>
            <a:endParaRPr lang="el-GR" b="1" dirty="0">
              <a:solidFill>
                <a:schemeClr val="accent2">
                  <a:lumMod val="75000"/>
                </a:schemeClr>
              </a:solidFill>
            </a:endParaRPr>
          </a:p>
        </p:txBody>
      </p:sp>
      <p:pic>
        <p:nvPicPr>
          <p:cNvPr id="532482" name="Picture 2"/>
          <p:cNvPicPr>
            <a:picLocks noGrp="1" noChangeAspect="1" noChangeArrowheads="1"/>
          </p:cNvPicPr>
          <p:nvPr>
            <p:ph idx="1"/>
          </p:nvPr>
        </p:nvPicPr>
        <p:blipFill>
          <a:blip r:embed="rId2" cstate="print"/>
          <a:srcRect/>
          <a:stretch>
            <a:fillRect/>
          </a:stretch>
        </p:blipFill>
        <p:spPr bwMode="auto">
          <a:xfrm>
            <a:off x="0" y="908720"/>
            <a:ext cx="9143999" cy="5949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accent2">
                    <a:lumMod val="75000"/>
                  </a:schemeClr>
                </a:solidFill>
              </a:rPr>
              <a:t>ΕΞΗΓΗΣΕΙΣ ΔΕΙΚΤΩΝ</a:t>
            </a:r>
            <a:endParaRPr lang="el-GR" b="1" dirty="0">
              <a:solidFill>
                <a:schemeClr val="accent2">
                  <a:lumMod val="75000"/>
                </a:schemeClr>
              </a:solidFill>
            </a:endParaRPr>
          </a:p>
        </p:txBody>
      </p:sp>
      <p:sp>
        <p:nvSpPr>
          <p:cNvPr id="3" name="2 - Θέση περιεχομένου"/>
          <p:cNvSpPr>
            <a:spLocks noGrp="1"/>
          </p:cNvSpPr>
          <p:nvPr>
            <p:ph idx="1"/>
          </p:nvPr>
        </p:nvSpPr>
        <p:spPr>
          <a:xfrm>
            <a:off x="0" y="1600200"/>
            <a:ext cx="9144000" cy="5257800"/>
          </a:xfrm>
        </p:spPr>
        <p:txBody>
          <a:bodyPr/>
          <a:lstStyle/>
          <a:p>
            <a:r>
              <a:rPr lang="en-US" sz="3200" b="1" dirty="0" smtClean="0"/>
              <a:t>EV </a:t>
            </a:r>
            <a:r>
              <a:rPr lang="en-US" sz="3200" dirty="0" smtClean="0"/>
              <a:t>= market value of common stock + market value of preferred equity + market value of debt + minority interest - cash and investments.</a:t>
            </a:r>
          </a:p>
          <a:p>
            <a:r>
              <a:rPr lang="en-US" sz="3200" b="1" dirty="0" smtClean="0"/>
              <a:t>EBITDA</a:t>
            </a:r>
            <a:r>
              <a:rPr lang="en-US" sz="3200" dirty="0" smtClean="0"/>
              <a:t> = recurring earnings from continuing operations + interest + taxes + depreciation + amortization.</a:t>
            </a:r>
          </a:p>
          <a:p>
            <a:r>
              <a:rPr lang="en-US" sz="3200" b="1" dirty="0" smtClean="0"/>
              <a:t>PEG ratio: </a:t>
            </a:r>
            <a:r>
              <a:rPr lang="en-US" sz="3200" dirty="0" smtClean="0"/>
              <a:t>(P/E ratio) / Annual EPS Growth </a:t>
            </a:r>
            <a:r>
              <a:rPr lang="en-US" dirty="0" smtClean="0"/>
              <a:t/>
            </a:r>
            <a:br>
              <a:rPr lang="en-US" dirty="0" smtClean="0"/>
            </a:b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b="1" dirty="0" smtClean="0">
                <a:solidFill>
                  <a:schemeClr val="accent2">
                    <a:lumMod val="75000"/>
                  </a:schemeClr>
                </a:solidFill>
              </a:rPr>
              <a:t>Market Based Valuation </a:t>
            </a:r>
            <a:endParaRPr lang="el-GR" b="1" dirty="0">
              <a:solidFill>
                <a:schemeClr val="accent2">
                  <a:lumMod val="75000"/>
                </a:schemeClr>
              </a:solidFill>
            </a:endParaRPr>
          </a:p>
        </p:txBody>
      </p:sp>
      <p:pic>
        <p:nvPicPr>
          <p:cNvPr id="53350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n-US" b="1" dirty="0" smtClean="0">
                <a:solidFill>
                  <a:schemeClr val="accent2">
                    <a:lumMod val="75000"/>
                  </a:schemeClr>
                </a:solidFill>
              </a:rPr>
              <a:t>Market Based Valuation </a:t>
            </a:r>
            <a:endParaRPr lang="el-GR" dirty="0">
              <a:solidFill>
                <a:schemeClr val="accent2">
                  <a:lumMod val="75000"/>
                </a:schemeClr>
              </a:solidFill>
            </a:endParaRPr>
          </a:p>
        </p:txBody>
      </p:sp>
      <p:pic>
        <p:nvPicPr>
          <p:cNvPr id="534530" name="Picture 2"/>
          <p:cNvPicPr>
            <a:picLocks noGrp="1" noChangeAspect="1" noChangeArrowheads="1"/>
          </p:cNvPicPr>
          <p:nvPr>
            <p:ph idx="1"/>
          </p:nvPr>
        </p:nvPicPr>
        <p:blipFill>
          <a:blip r:embed="rId2" cstate="print"/>
          <a:srcRect/>
          <a:stretch>
            <a:fillRect/>
          </a:stretch>
        </p:blipFill>
        <p:spPr bwMode="auto">
          <a:xfrm>
            <a:off x="0" y="836713"/>
            <a:ext cx="9144000"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n-US" b="1" dirty="0" smtClean="0">
                <a:solidFill>
                  <a:schemeClr val="accent2">
                    <a:lumMod val="75000"/>
                  </a:schemeClr>
                </a:solidFill>
              </a:rPr>
              <a:t>Market Based Valuation </a:t>
            </a:r>
            <a:endParaRPr lang="el-GR" dirty="0">
              <a:solidFill>
                <a:schemeClr val="accent2">
                  <a:lumMod val="75000"/>
                </a:schemeClr>
              </a:solidFill>
            </a:endParaRPr>
          </a:p>
        </p:txBody>
      </p:sp>
      <p:pic>
        <p:nvPicPr>
          <p:cNvPr id="535554"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n-US" b="1" dirty="0" smtClean="0">
                <a:solidFill>
                  <a:schemeClr val="accent2">
                    <a:lumMod val="75000"/>
                  </a:schemeClr>
                </a:solidFill>
              </a:rPr>
              <a:t>EXAMPLE</a:t>
            </a:r>
            <a:endParaRPr lang="el-GR" b="1" dirty="0">
              <a:solidFill>
                <a:schemeClr val="accent2">
                  <a:lumMod val="75000"/>
                </a:schemeClr>
              </a:solidFill>
            </a:endParaRPr>
          </a:p>
        </p:txBody>
      </p:sp>
      <p:pic>
        <p:nvPicPr>
          <p:cNvPr id="53657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n-US" b="1" dirty="0" smtClean="0">
                <a:solidFill>
                  <a:schemeClr val="accent2">
                    <a:lumMod val="75000"/>
                  </a:schemeClr>
                </a:solidFill>
              </a:rPr>
              <a:t>VALUATION MATRIX</a:t>
            </a:r>
            <a:endParaRPr lang="el-GR" b="1" dirty="0">
              <a:solidFill>
                <a:schemeClr val="accent2">
                  <a:lumMod val="75000"/>
                </a:schemeClr>
              </a:solidFill>
            </a:endParaRPr>
          </a:p>
        </p:txBody>
      </p:sp>
      <p:pic>
        <p:nvPicPr>
          <p:cNvPr id="537602" name="Picture 2"/>
          <p:cNvPicPr>
            <a:picLocks noGrp="1" noChangeAspect="1" noChangeArrowheads="1"/>
          </p:cNvPicPr>
          <p:nvPr>
            <p:ph idx="1"/>
          </p:nvPr>
        </p:nvPicPr>
        <p:blipFill>
          <a:blip r:embed="rId2" cstate="print"/>
          <a:srcRect/>
          <a:stretch>
            <a:fillRect/>
          </a:stretch>
        </p:blipFill>
        <p:spPr bwMode="auto">
          <a:xfrm>
            <a:off x="0" y="836712"/>
            <a:ext cx="9143999"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n-US" b="1" dirty="0" smtClean="0">
                <a:solidFill>
                  <a:schemeClr val="accent2">
                    <a:lumMod val="75000"/>
                  </a:schemeClr>
                </a:solidFill>
              </a:rPr>
              <a:t>OTHER VALUATION METHODS</a:t>
            </a:r>
            <a:endParaRPr lang="el-GR" b="1" dirty="0">
              <a:solidFill>
                <a:schemeClr val="accent2">
                  <a:lumMod val="75000"/>
                </a:schemeClr>
              </a:solidFill>
            </a:endParaRPr>
          </a:p>
        </p:txBody>
      </p:sp>
      <p:pic>
        <p:nvPicPr>
          <p:cNvPr id="538626" name="Picture 2"/>
          <p:cNvPicPr>
            <a:picLocks noGrp="1" noChangeAspect="1" noChangeArrowheads="1"/>
          </p:cNvPicPr>
          <p:nvPr>
            <p:ph idx="1"/>
          </p:nvPr>
        </p:nvPicPr>
        <p:blipFill>
          <a:blip r:embed="rId2" cstate="print"/>
          <a:srcRect/>
          <a:stretch>
            <a:fillRect/>
          </a:stretch>
        </p:blipFill>
        <p:spPr bwMode="auto">
          <a:xfrm>
            <a:off x="0" y="1268760"/>
            <a:ext cx="9143999" cy="5589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n-US" b="1" dirty="0" smtClean="0">
                <a:solidFill>
                  <a:schemeClr val="accent2">
                    <a:lumMod val="75000"/>
                  </a:schemeClr>
                </a:solidFill>
              </a:rPr>
              <a:t>TYPES OF FINANCIAL MODELS</a:t>
            </a:r>
            <a:endParaRPr lang="el-GR" b="1" dirty="0">
              <a:solidFill>
                <a:schemeClr val="accent2">
                  <a:lumMod val="75000"/>
                </a:schemeClr>
              </a:solidFill>
            </a:endParaRPr>
          </a:p>
        </p:txBody>
      </p:sp>
      <p:pic>
        <p:nvPicPr>
          <p:cNvPr id="540674"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rmAutofit fontScale="90000"/>
          </a:bodyPr>
          <a:lstStyle/>
          <a:p>
            <a:r>
              <a:rPr lang="en-US" sz="3600" b="1" dirty="0" smtClean="0">
                <a:solidFill>
                  <a:schemeClr val="accent2">
                    <a:lumMod val="75000"/>
                  </a:schemeClr>
                </a:solidFill>
              </a:rPr>
              <a:t>STRACTURE OF FINANCIAL MODELS</a:t>
            </a:r>
            <a:endParaRPr lang="el-GR" sz="3600" b="1" dirty="0">
              <a:solidFill>
                <a:schemeClr val="accent2">
                  <a:lumMod val="75000"/>
                </a:schemeClr>
              </a:solidFill>
            </a:endParaRPr>
          </a:p>
        </p:txBody>
      </p:sp>
      <p:pic>
        <p:nvPicPr>
          <p:cNvPr id="539650"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634082"/>
          </a:xfrm>
        </p:spPr>
        <p:txBody>
          <a:bodyPr>
            <a:normAutofit fontScale="90000"/>
          </a:bodyPr>
          <a:lstStyle/>
          <a:p>
            <a:r>
              <a:rPr lang="el-GR" b="1" dirty="0" smtClean="0">
                <a:solidFill>
                  <a:srgbClr val="7030A0"/>
                </a:solidFill>
              </a:rPr>
              <a:t>ΠΕΡΙΟΔΙΚΗ ΑΠΟΓΡΑΦΗ</a:t>
            </a:r>
            <a:endParaRPr lang="el-GR" b="1" dirty="0">
              <a:solidFill>
                <a:srgbClr val="7030A0"/>
              </a:solidFill>
            </a:endParaRPr>
          </a:p>
        </p:txBody>
      </p:sp>
      <p:sp>
        <p:nvSpPr>
          <p:cNvPr id="3" name="2 - Θέση περιεχομένου"/>
          <p:cNvSpPr>
            <a:spLocks noGrp="1"/>
          </p:cNvSpPr>
          <p:nvPr>
            <p:ph idx="1"/>
          </p:nvPr>
        </p:nvSpPr>
        <p:spPr>
          <a:xfrm>
            <a:off x="0" y="1052736"/>
            <a:ext cx="9144000" cy="5688632"/>
          </a:xfrm>
        </p:spPr>
        <p:txBody>
          <a:bodyPr/>
          <a:lstStyle/>
          <a:p>
            <a:pPr algn="just">
              <a:buNone/>
            </a:pPr>
            <a:r>
              <a:rPr lang="el-GR" b="1" dirty="0" smtClean="0"/>
              <a:t>2) </a:t>
            </a:r>
            <a:r>
              <a:rPr lang="el-GR" sz="3200" dirty="0" smtClean="0"/>
              <a:t>Το σύστημα της </a:t>
            </a:r>
            <a:r>
              <a:rPr lang="el-GR" sz="3200" b="1" dirty="0" smtClean="0">
                <a:hlinkClick r:id="rId2"/>
              </a:rPr>
              <a:t>περιοδικής απογραφής</a:t>
            </a:r>
            <a:r>
              <a:rPr lang="el-GR" sz="3200" b="1" dirty="0" smtClean="0"/>
              <a:t> </a:t>
            </a:r>
            <a:r>
              <a:rPr lang="el-GR" sz="3200" dirty="0" smtClean="0"/>
              <a:t>εφαρμόζεται όταν δεν ενδιαφέρεται η επιχείρηση να έχει άμεση ενημέρωση σχετικά με τις μονάδες και το κόστος ανά μονάδα των εμπορευμάτων που έχει πωλήσει και αυτών που έχει ακόμα στην κυριότητα της. Αυτό συμβαίνει όταν τα εμπορεύματα είναι χαμηλής αξίας ανά μονάδα.</a:t>
            </a:r>
            <a:endParaRPr lang="el-GR" sz="32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n-US" b="1" dirty="0" smtClean="0">
                <a:solidFill>
                  <a:schemeClr val="accent2">
                    <a:lumMod val="75000"/>
                  </a:schemeClr>
                </a:solidFill>
              </a:rPr>
              <a:t>Structure of Corporate Model </a:t>
            </a:r>
            <a:endParaRPr lang="el-GR" b="1" dirty="0">
              <a:solidFill>
                <a:schemeClr val="accent2">
                  <a:lumMod val="75000"/>
                </a:schemeClr>
              </a:solidFill>
            </a:endParaRPr>
          </a:p>
        </p:txBody>
      </p:sp>
      <p:pic>
        <p:nvPicPr>
          <p:cNvPr id="54169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418058"/>
          </a:xfrm>
        </p:spPr>
        <p:txBody>
          <a:bodyPr>
            <a:normAutofit fontScale="90000"/>
          </a:bodyPr>
          <a:lstStyle/>
          <a:p>
            <a:r>
              <a:rPr lang="en-US" sz="3600" b="1" dirty="0" smtClean="0">
                <a:solidFill>
                  <a:schemeClr val="accent2">
                    <a:lumMod val="75000"/>
                  </a:schemeClr>
                </a:solidFill>
              </a:rPr>
              <a:t>Corporate Model – Ordering &amp; Layout </a:t>
            </a:r>
            <a:endParaRPr lang="el-GR" sz="3600" b="1" dirty="0">
              <a:solidFill>
                <a:schemeClr val="accent2">
                  <a:lumMod val="75000"/>
                </a:schemeClr>
              </a:solidFill>
            </a:endParaRPr>
          </a:p>
        </p:txBody>
      </p:sp>
      <p:pic>
        <p:nvPicPr>
          <p:cNvPr id="542722"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sz="3600" b="1" dirty="0" smtClean="0">
                <a:solidFill>
                  <a:schemeClr val="accent2">
                    <a:lumMod val="75000"/>
                  </a:schemeClr>
                </a:solidFill>
              </a:rPr>
              <a:t>Structure of Project Finance Model </a:t>
            </a:r>
            <a:endParaRPr lang="el-GR" sz="3600" b="1" dirty="0">
              <a:solidFill>
                <a:schemeClr val="accent2">
                  <a:lumMod val="75000"/>
                </a:schemeClr>
              </a:solidFill>
            </a:endParaRPr>
          </a:p>
        </p:txBody>
      </p:sp>
      <p:pic>
        <p:nvPicPr>
          <p:cNvPr id="543746" name="Picture 2"/>
          <p:cNvPicPr>
            <a:picLocks noGrp="1" noChangeAspect="1" noChangeArrowheads="1"/>
          </p:cNvPicPr>
          <p:nvPr>
            <p:ph idx="1"/>
          </p:nvPr>
        </p:nvPicPr>
        <p:blipFill>
          <a:blip r:embed="rId2" cstate="print"/>
          <a:srcRect/>
          <a:stretch>
            <a:fillRect/>
          </a:stretch>
        </p:blipFill>
        <p:spPr bwMode="auto">
          <a:xfrm>
            <a:off x="0" y="908720"/>
            <a:ext cx="9144000" cy="5949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b="1" dirty="0" smtClean="0">
                <a:solidFill>
                  <a:schemeClr val="accent2">
                    <a:lumMod val="75000"/>
                  </a:schemeClr>
                </a:solidFill>
              </a:rPr>
              <a:t>LBO Model – Ordering &amp; Layout </a:t>
            </a:r>
            <a:endParaRPr lang="el-GR" b="1" dirty="0">
              <a:solidFill>
                <a:schemeClr val="accent2">
                  <a:lumMod val="75000"/>
                </a:schemeClr>
              </a:solidFill>
            </a:endParaRPr>
          </a:p>
        </p:txBody>
      </p:sp>
      <p:pic>
        <p:nvPicPr>
          <p:cNvPr id="546818"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Autofit/>
          </a:bodyPr>
          <a:lstStyle/>
          <a:p>
            <a:r>
              <a:rPr lang="en-US" sz="3600" b="1" dirty="0" smtClean="0">
                <a:solidFill>
                  <a:schemeClr val="accent2">
                    <a:lumMod val="75000"/>
                  </a:schemeClr>
                </a:solidFill>
              </a:rPr>
              <a:t>Project Finance Model – Ordering &amp; Layout </a:t>
            </a:r>
            <a:endParaRPr lang="el-GR" sz="3600" b="1" dirty="0">
              <a:solidFill>
                <a:schemeClr val="accent2">
                  <a:lumMod val="75000"/>
                </a:schemeClr>
              </a:solidFill>
            </a:endParaRPr>
          </a:p>
        </p:txBody>
      </p:sp>
      <p:pic>
        <p:nvPicPr>
          <p:cNvPr id="54477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n-US" sz="3600" b="1" dirty="0" smtClean="0">
                <a:solidFill>
                  <a:schemeClr val="accent2">
                    <a:lumMod val="75000"/>
                  </a:schemeClr>
                </a:solidFill>
              </a:rPr>
              <a:t>Structure of Leverage Buy Out Model </a:t>
            </a:r>
            <a:endParaRPr lang="el-GR" sz="3600" b="1" dirty="0">
              <a:solidFill>
                <a:schemeClr val="accent2">
                  <a:lumMod val="75000"/>
                </a:schemeClr>
              </a:solidFill>
            </a:endParaRPr>
          </a:p>
        </p:txBody>
      </p:sp>
      <p:pic>
        <p:nvPicPr>
          <p:cNvPr id="545794" name="Picture 2"/>
          <p:cNvPicPr>
            <a:picLocks noGrp="1" noChangeAspect="1" noChangeArrowheads="1"/>
          </p:cNvPicPr>
          <p:nvPr>
            <p:ph idx="1"/>
          </p:nvPr>
        </p:nvPicPr>
        <p:blipFill>
          <a:blip r:embed="rId2" cstate="print"/>
          <a:srcRect/>
          <a:stretch>
            <a:fillRect/>
          </a:stretch>
        </p:blipFill>
        <p:spPr bwMode="auto">
          <a:xfrm>
            <a:off x="0" y="980728"/>
            <a:ext cx="9143999"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n-US" sz="3600" b="1" dirty="0" smtClean="0">
                <a:solidFill>
                  <a:schemeClr val="accent2">
                    <a:lumMod val="75000"/>
                  </a:schemeClr>
                </a:solidFill>
              </a:rPr>
              <a:t>Structure of Merger &amp; Acquisition Model</a:t>
            </a:r>
            <a:endParaRPr lang="el-GR" sz="3600" b="1" dirty="0">
              <a:solidFill>
                <a:schemeClr val="accent2">
                  <a:lumMod val="75000"/>
                </a:schemeClr>
              </a:solidFill>
            </a:endParaRPr>
          </a:p>
        </p:txBody>
      </p:sp>
      <p:pic>
        <p:nvPicPr>
          <p:cNvPr id="547842"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n-US" sz="3000" b="1" dirty="0" smtClean="0">
                <a:solidFill>
                  <a:schemeClr val="accent2">
                    <a:lumMod val="75000"/>
                  </a:schemeClr>
                </a:solidFill>
              </a:rPr>
              <a:t>Merger &amp; Acquisition Model – Ordering &amp; Layout</a:t>
            </a:r>
            <a:endParaRPr lang="el-GR" sz="3000" b="1" dirty="0">
              <a:solidFill>
                <a:schemeClr val="accent2">
                  <a:lumMod val="75000"/>
                </a:schemeClr>
              </a:solidFill>
            </a:endParaRPr>
          </a:p>
        </p:txBody>
      </p:sp>
      <p:pic>
        <p:nvPicPr>
          <p:cNvPr id="548866"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n-AU" b="1" dirty="0" smtClean="0">
                <a:solidFill>
                  <a:srgbClr val="0000FF"/>
                </a:solidFill>
              </a:rPr>
              <a:t>Key Change Challenges</a:t>
            </a:r>
            <a:endParaRPr lang="el-GR" b="1" dirty="0">
              <a:solidFill>
                <a:srgbClr val="0000FF"/>
              </a:solidFill>
            </a:endParaRPr>
          </a:p>
        </p:txBody>
      </p:sp>
      <p:pic>
        <p:nvPicPr>
          <p:cNvPr id="549890"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n-US" b="1" dirty="0" smtClean="0">
                <a:solidFill>
                  <a:schemeClr val="accent2">
                    <a:lumMod val="75000"/>
                  </a:schemeClr>
                </a:solidFill>
              </a:rPr>
              <a:t>DOWNSIZING</a:t>
            </a:r>
            <a:endParaRPr lang="el-GR" b="1" dirty="0">
              <a:solidFill>
                <a:schemeClr val="accent2">
                  <a:lumMod val="75000"/>
                </a:schemeClr>
              </a:solidFill>
            </a:endParaRPr>
          </a:p>
        </p:txBody>
      </p:sp>
      <p:pic>
        <p:nvPicPr>
          <p:cNvPr id="550914"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ΑΠΟΚΛΙΣΕΙΣ ΑΠΟΓΡΑΦΗΣ</a:t>
            </a:r>
            <a:endParaRPr lang="el-GR" b="1" dirty="0">
              <a:solidFill>
                <a:srgbClr val="FF0000"/>
              </a:solidFill>
            </a:endParaRPr>
          </a:p>
        </p:txBody>
      </p:sp>
      <p:sp>
        <p:nvSpPr>
          <p:cNvPr id="3" name="2 - Θέση περιεχομένου"/>
          <p:cNvSpPr>
            <a:spLocks noGrp="1"/>
          </p:cNvSpPr>
          <p:nvPr>
            <p:ph idx="1"/>
          </p:nvPr>
        </p:nvSpPr>
        <p:spPr>
          <a:xfrm>
            <a:off x="0" y="1600200"/>
            <a:ext cx="9144000" cy="5257800"/>
          </a:xfrm>
        </p:spPr>
        <p:txBody>
          <a:bodyPr/>
          <a:lstStyle/>
          <a:p>
            <a:pPr algn="just"/>
            <a:r>
              <a:rPr lang="el-GR" sz="3200" dirty="0" smtClean="0"/>
              <a:t>Τα αίτια που μπορεί τα υπόλοιπα των λογαριασμών να αποκλίνουν από τα αποτελέσματα της απογραφής είναι τα εξής:</a:t>
            </a:r>
          </a:p>
          <a:p>
            <a:pPr marL="514350" indent="-514350" algn="just">
              <a:buFont typeface="+mj-lt"/>
              <a:buAutoNum type="arabicPeriod"/>
            </a:pPr>
            <a:r>
              <a:rPr lang="el-GR" sz="3200" dirty="0" smtClean="0"/>
              <a:t>Σφάλματα απογραφής</a:t>
            </a:r>
          </a:p>
          <a:p>
            <a:pPr marL="514350" indent="-514350" algn="just">
              <a:buFont typeface="+mj-lt"/>
              <a:buAutoNum type="arabicPeriod"/>
            </a:pPr>
            <a:r>
              <a:rPr lang="el-GR" sz="3200" dirty="0" smtClean="0"/>
              <a:t>Λογιστικά σφάλματα</a:t>
            </a:r>
          </a:p>
          <a:p>
            <a:pPr marL="514350" indent="-514350" algn="just">
              <a:buFont typeface="+mj-lt"/>
              <a:buAutoNum type="arabicPeriod"/>
            </a:pPr>
            <a:r>
              <a:rPr lang="el-GR" sz="3200" dirty="0" smtClean="0"/>
              <a:t>Αδυναμία έγκαιρης ενημέρωσης των λογαριασμών</a:t>
            </a:r>
          </a:p>
          <a:p>
            <a:pPr marL="514350" indent="-514350" algn="just">
              <a:buFont typeface="+mj-lt"/>
              <a:buAutoNum type="arabicPeriod"/>
            </a:pPr>
            <a:r>
              <a:rPr lang="el-GR" sz="3200" dirty="0" smtClean="0"/>
              <a:t>Ιδιαιτερότητες των κανόνων αποτίμησης</a:t>
            </a:r>
          </a:p>
          <a:p>
            <a:endParaRPr lang="el-G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chor="t">
            <a:normAutofit fontScale="90000"/>
          </a:bodyPr>
          <a:lstStyle/>
          <a:p>
            <a:r>
              <a:rPr lang="en-AU" sz="4000" b="1" dirty="0" smtClean="0">
                <a:solidFill>
                  <a:schemeClr val="accent2">
                    <a:lumMod val="75000"/>
                  </a:schemeClr>
                </a:solidFill>
              </a:rPr>
              <a:t>TECHNOLOGICAL CHANGE</a:t>
            </a:r>
            <a:r>
              <a:rPr lang="en-AU" b="1" u="sng" dirty="0" smtClean="0">
                <a:solidFill>
                  <a:schemeClr val="accent2">
                    <a:lumMod val="75000"/>
                  </a:schemeClr>
                </a:solidFill>
              </a:rPr>
              <a:t/>
            </a:r>
            <a:br>
              <a:rPr lang="en-AU" b="1" u="sng" dirty="0" smtClean="0">
                <a:solidFill>
                  <a:schemeClr val="accent2">
                    <a:lumMod val="75000"/>
                  </a:schemeClr>
                </a:solidFill>
              </a:rPr>
            </a:br>
            <a:endParaRPr lang="el-GR" dirty="0">
              <a:solidFill>
                <a:schemeClr val="accent2">
                  <a:lumMod val="75000"/>
                </a:schemeClr>
              </a:solidFill>
            </a:endParaRPr>
          </a:p>
        </p:txBody>
      </p:sp>
      <p:pic>
        <p:nvPicPr>
          <p:cNvPr id="55193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n-US" b="1" dirty="0" smtClean="0">
                <a:solidFill>
                  <a:schemeClr val="accent2">
                    <a:lumMod val="75000"/>
                  </a:schemeClr>
                </a:solidFill>
              </a:rPr>
              <a:t>SIX SIGMA</a:t>
            </a:r>
            <a:endParaRPr lang="el-GR" b="1" dirty="0">
              <a:solidFill>
                <a:schemeClr val="accent2">
                  <a:lumMod val="75000"/>
                </a:schemeClr>
              </a:solidFill>
            </a:endParaRPr>
          </a:p>
        </p:txBody>
      </p:sp>
      <p:pic>
        <p:nvPicPr>
          <p:cNvPr id="575490" name="Picture 2"/>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chor="t">
            <a:normAutofit fontScale="90000"/>
          </a:bodyPr>
          <a:lstStyle/>
          <a:p>
            <a:r>
              <a:rPr lang="en-AU" b="1" u="sng" dirty="0" smtClean="0">
                <a:solidFill>
                  <a:schemeClr val="accent2">
                    <a:lumMod val="75000"/>
                  </a:schemeClr>
                </a:solidFill>
              </a:rPr>
              <a:t>MERGERS AND ACQUISITIONS</a:t>
            </a:r>
            <a:br>
              <a:rPr lang="en-AU" b="1" u="sng" dirty="0" smtClean="0">
                <a:solidFill>
                  <a:schemeClr val="accent2">
                    <a:lumMod val="75000"/>
                  </a:schemeClr>
                </a:solidFill>
              </a:rPr>
            </a:br>
            <a:endParaRPr lang="el-GR" dirty="0">
              <a:solidFill>
                <a:schemeClr val="accent2">
                  <a:lumMod val="75000"/>
                </a:schemeClr>
              </a:solidFill>
            </a:endParaRPr>
          </a:p>
        </p:txBody>
      </p:sp>
      <p:sp>
        <p:nvSpPr>
          <p:cNvPr id="3" name="2 - Θέση περιεχομένου"/>
          <p:cNvSpPr>
            <a:spLocks noGrp="1"/>
          </p:cNvSpPr>
          <p:nvPr>
            <p:ph idx="1"/>
          </p:nvPr>
        </p:nvSpPr>
        <p:spPr/>
        <p:txBody>
          <a:bodyPr/>
          <a:lstStyle/>
          <a:p>
            <a:pPr eaLnBrk="1" hangingPunct="1"/>
            <a:r>
              <a:rPr lang="en-AU" dirty="0" smtClean="0"/>
              <a:t>Enable organizational growth at an accelerated rate</a:t>
            </a:r>
          </a:p>
          <a:p>
            <a:pPr eaLnBrk="1" hangingPunct="1"/>
            <a:r>
              <a:rPr lang="en-AU" dirty="0" smtClean="0"/>
              <a:t>Types of mergers and acquisitions:</a:t>
            </a:r>
          </a:p>
          <a:p>
            <a:pPr lvl="1" eaLnBrk="1" hangingPunct="1"/>
            <a:r>
              <a:rPr lang="en-AU" dirty="0" smtClean="0">
                <a:ea typeface="ＭＳ Ｐゴシック" pitchFamily="-105" charset="-128"/>
              </a:rPr>
              <a:t>Excessive capacity</a:t>
            </a:r>
          </a:p>
          <a:p>
            <a:pPr lvl="1" eaLnBrk="1" hangingPunct="1"/>
            <a:r>
              <a:rPr lang="en-AU" dirty="0" smtClean="0">
                <a:ea typeface="ＭＳ Ｐゴシック" pitchFamily="-105" charset="-128"/>
              </a:rPr>
              <a:t>Neighbouring market expansion</a:t>
            </a:r>
          </a:p>
          <a:p>
            <a:pPr lvl="1" eaLnBrk="1" hangingPunct="1"/>
            <a:r>
              <a:rPr lang="en-AU" dirty="0" smtClean="0">
                <a:ea typeface="ＭＳ Ｐゴシック" pitchFamily="-105" charset="-128"/>
              </a:rPr>
              <a:t>New product or market investment</a:t>
            </a:r>
          </a:p>
          <a:p>
            <a:pPr lvl="1" eaLnBrk="1" hangingPunct="1"/>
            <a:r>
              <a:rPr lang="en-AU" dirty="0" smtClean="0">
                <a:ea typeface="ＭＳ Ｐゴシック" pitchFamily="-105" charset="-128"/>
              </a:rPr>
              <a:t>Research and development</a:t>
            </a:r>
          </a:p>
          <a:p>
            <a:pPr lvl="1" eaLnBrk="1" hangingPunct="1"/>
            <a:r>
              <a:rPr lang="en-AU" dirty="0" smtClean="0">
                <a:ea typeface="ＭＳ Ｐゴシック" pitchFamily="-105" charset="-128"/>
              </a:rPr>
              <a:t>Leveraging to create industries</a:t>
            </a:r>
            <a:endParaRPr lang="el-GR"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6225"/>
            <a:ext cx="8077200" cy="416471"/>
          </a:xfrm>
          <a:noFill/>
        </p:spPr>
        <p:txBody>
          <a:bodyPr>
            <a:normAutofit fontScale="90000"/>
          </a:bodyPr>
          <a:lstStyle/>
          <a:p>
            <a:pPr eaLnBrk="1" hangingPunct="1"/>
            <a:r>
              <a:rPr lang="el-GR" altLang="el-GR" b="1" u="none" dirty="0" smtClean="0">
                <a:solidFill>
                  <a:srgbClr val="663300"/>
                </a:solidFill>
              </a:rPr>
              <a:t>Αρχές Αποτίμησης</a:t>
            </a:r>
          </a:p>
        </p:txBody>
      </p:sp>
      <p:sp>
        <p:nvSpPr>
          <p:cNvPr id="5123" name="Rectangle 3"/>
          <p:cNvSpPr>
            <a:spLocks noGrp="1" noChangeArrowheads="1"/>
          </p:cNvSpPr>
          <p:nvPr>
            <p:ph type="body" idx="1"/>
          </p:nvPr>
        </p:nvSpPr>
        <p:spPr>
          <a:xfrm>
            <a:off x="0" y="836712"/>
            <a:ext cx="9144000" cy="6021287"/>
          </a:xfrm>
        </p:spPr>
        <p:txBody>
          <a:bodyPr/>
          <a:lstStyle/>
          <a:p>
            <a:pPr eaLnBrk="1" hangingPunct="1">
              <a:lnSpc>
                <a:spcPct val="100000"/>
              </a:lnSpc>
              <a:spcBef>
                <a:spcPct val="80000"/>
              </a:spcBef>
            </a:pPr>
            <a:r>
              <a:rPr lang="el-GR" altLang="el-GR" sz="2800" b="1" dirty="0" smtClean="0">
                <a:solidFill>
                  <a:srgbClr val="FFC000"/>
                </a:solidFill>
              </a:rPr>
              <a:t>Ιστορικό κόστος</a:t>
            </a:r>
            <a:r>
              <a:rPr lang="el-GR" altLang="el-GR" sz="2800" dirty="0" smtClean="0"/>
              <a:t/>
            </a:r>
            <a:br>
              <a:rPr lang="el-GR" altLang="el-GR" sz="2800" dirty="0" smtClean="0"/>
            </a:br>
            <a:r>
              <a:rPr lang="en-US" altLang="el-GR" sz="2800" dirty="0" smtClean="0"/>
              <a:t>Historical cost</a:t>
            </a:r>
          </a:p>
          <a:p>
            <a:pPr eaLnBrk="1" hangingPunct="1">
              <a:lnSpc>
                <a:spcPct val="100000"/>
              </a:lnSpc>
              <a:spcBef>
                <a:spcPct val="80000"/>
              </a:spcBef>
            </a:pPr>
            <a:r>
              <a:rPr lang="el-GR" altLang="el-GR" sz="2800" b="1" dirty="0" smtClean="0">
                <a:solidFill>
                  <a:srgbClr val="0070C0"/>
                </a:solidFill>
              </a:rPr>
              <a:t>Εύλογη αξία</a:t>
            </a:r>
            <a:r>
              <a:rPr lang="el-GR" altLang="el-GR" sz="2800" dirty="0" smtClean="0"/>
              <a:t/>
            </a:r>
            <a:br>
              <a:rPr lang="el-GR" altLang="el-GR" sz="2800" dirty="0" smtClean="0"/>
            </a:br>
            <a:r>
              <a:rPr lang="en-US" altLang="el-GR" sz="2800" dirty="0" smtClean="0"/>
              <a:t>Fair value</a:t>
            </a:r>
            <a:endParaRPr lang="el-GR" altLang="el-GR" sz="2800" dirty="0" smtClean="0"/>
          </a:p>
          <a:p>
            <a:pPr eaLnBrk="1" hangingPunct="1">
              <a:lnSpc>
                <a:spcPct val="100000"/>
              </a:lnSpc>
              <a:spcBef>
                <a:spcPct val="80000"/>
              </a:spcBef>
            </a:pPr>
            <a:r>
              <a:rPr lang="el-GR" altLang="el-GR" sz="2800" b="1" dirty="0" smtClean="0">
                <a:solidFill>
                  <a:srgbClr val="00B050"/>
                </a:solidFill>
              </a:rPr>
              <a:t>Κόστος αντικατάστασης</a:t>
            </a:r>
            <a:r>
              <a:rPr lang="en-US" altLang="el-GR" sz="2800" dirty="0" smtClean="0"/>
              <a:t/>
            </a:r>
            <a:br>
              <a:rPr lang="en-US" altLang="el-GR" sz="2800" dirty="0" smtClean="0"/>
            </a:br>
            <a:r>
              <a:rPr lang="en-US" altLang="el-GR" sz="2800" dirty="0" smtClean="0"/>
              <a:t>Current cost (value to the business, deprival value)</a:t>
            </a:r>
            <a:endParaRPr lang="el-GR" altLang="el-GR" sz="2800" dirty="0" smtClean="0"/>
          </a:p>
          <a:p>
            <a:pPr eaLnBrk="1" hangingPunct="1">
              <a:lnSpc>
                <a:spcPct val="100000"/>
              </a:lnSpc>
              <a:spcBef>
                <a:spcPct val="80000"/>
              </a:spcBef>
            </a:pPr>
            <a:r>
              <a:rPr lang="el-GR" altLang="el-GR" sz="2800" b="1" dirty="0" smtClean="0">
                <a:solidFill>
                  <a:srgbClr val="FF0000"/>
                </a:solidFill>
              </a:rPr>
              <a:t>Καθαρή ρευστοποιήσιμη αξία</a:t>
            </a:r>
            <a:r>
              <a:rPr lang="en-US" altLang="el-GR" sz="2800" dirty="0" smtClean="0"/>
              <a:t/>
            </a:r>
            <a:br>
              <a:rPr lang="en-US" altLang="el-GR" sz="2800" dirty="0" smtClean="0"/>
            </a:br>
            <a:r>
              <a:rPr lang="en-US" altLang="el-GR" sz="2800" dirty="0" smtClean="0"/>
              <a:t>Net realizable value</a:t>
            </a:r>
            <a:endParaRPr lang="el-GR" altLang="el-GR" sz="2800" dirty="0" smtClean="0"/>
          </a:p>
          <a:p>
            <a:pPr eaLnBrk="1" hangingPunct="1">
              <a:lnSpc>
                <a:spcPct val="100000"/>
              </a:lnSpc>
              <a:spcBef>
                <a:spcPct val="80000"/>
              </a:spcBef>
            </a:pPr>
            <a:r>
              <a:rPr lang="el-GR" altLang="el-GR" sz="2800" b="1" dirty="0" smtClean="0">
                <a:solidFill>
                  <a:srgbClr val="7030A0"/>
                </a:solidFill>
              </a:rPr>
              <a:t>Αξία χρήσεως</a:t>
            </a:r>
            <a:r>
              <a:rPr lang="en-US" altLang="el-GR" sz="2800" dirty="0" smtClean="0"/>
              <a:t/>
            </a:r>
            <a:br>
              <a:rPr lang="en-US" altLang="el-GR" sz="2800" dirty="0" smtClean="0"/>
            </a:br>
            <a:r>
              <a:rPr lang="en-US" altLang="el-GR" sz="2800" dirty="0" smtClean="0"/>
              <a:t>Value in use</a:t>
            </a:r>
            <a:endParaRPr lang="el-GR" altLang="el-GR" sz="2800" dirty="0" smtClean="0"/>
          </a:p>
        </p:txBody>
      </p:sp>
    </p:spTree>
  </p:cSld>
  <p:clrMapOvr>
    <a:masterClrMapping/>
  </p:clrMapOvr>
  <p:transition spd="med">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6225"/>
            <a:ext cx="8077200" cy="416471"/>
          </a:xfrm>
          <a:noFill/>
        </p:spPr>
        <p:txBody>
          <a:bodyPr>
            <a:normAutofit fontScale="90000"/>
          </a:bodyPr>
          <a:lstStyle/>
          <a:p>
            <a:pPr eaLnBrk="1" hangingPunct="1"/>
            <a:r>
              <a:rPr lang="el-GR" altLang="el-GR" u="none" dirty="0" smtClean="0"/>
              <a:t/>
            </a:r>
            <a:br>
              <a:rPr lang="el-GR" altLang="el-GR" u="none" dirty="0" smtClean="0"/>
            </a:br>
            <a:r>
              <a:rPr lang="el-GR" altLang="el-GR" b="1" u="none" dirty="0" smtClean="0">
                <a:solidFill>
                  <a:schemeClr val="accent2">
                    <a:lumMod val="75000"/>
                  </a:schemeClr>
                </a:solidFill>
              </a:rPr>
              <a:t>Ιστορικό κόστος</a:t>
            </a:r>
            <a:r>
              <a:rPr lang="el-GR" altLang="el-GR" u="none" dirty="0" smtClean="0"/>
              <a:t>	</a:t>
            </a:r>
          </a:p>
        </p:txBody>
      </p:sp>
      <p:sp>
        <p:nvSpPr>
          <p:cNvPr id="6147" name="Rectangle 3"/>
          <p:cNvSpPr>
            <a:spLocks noGrp="1" noChangeArrowheads="1"/>
          </p:cNvSpPr>
          <p:nvPr>
            <p:ph type="body" idx="1"/>
          </p:nvPr>
        </p:nvSpPr>
        <p:spPr>
          <a:xfrm>
            <a:off x="0" y="836712"/>
            <a:ext cx="9144000" cy="6021288"/>
          </a:xfrm>
        </p:spPr>
        <p:txBody>
          <a:bodyPr/>
          <a:lstStyle/>
          <a:p>
            <a:pPr algn="just"/>
            <a:r>
              <a:rPr lang="el-GR" sz="2600" dirty="0" smtClean="0"/>
              <a:t>Ιστορικό </a:t>
            </a:r>
            <a:r>
              <a:rPr lang="el-GR" sz="2600" b="1" dirty="0" smtClean="0">
                <a:hlinkClick r:id="rId3"/>
              </a:rPr>
              <a:t>κόστος</a:t>
            </a:r>
            <a:r>
              <a:rPr lang="el-GR" sz="2600" dirty="0" smtClean="0"/>
              <a:t> είναι το αρχικό ποσό που έχει καταβληθεί από την επιχείρηση για την αγορά των </a:t>
            </a:r>
            <a:r>
              <a:rPr lang="el-GR" sz="2600" b="1" dirty="0" smtClean="0">
                <a:solidFill>
                  <a:schemeClr val="accent2">
                    <a:lumMod val="75000"/>
                  </a:schemeClr>
                </a:solidFill>
                <a:hlinkClick r:id="rId4"/>
              </a:rPr>
              <a:t>παραγωγικών</a:t>
            </a:r>
            <a:r>
              <a:rPr lang="el-GR" sz="2600" dirty="0" smtClean="0">
                <a:hlinkClick r:id="rId4"/>
              </a:rPr>
              <a:t> </a:t>
            </a:r>
            <a:r>
              <a:rPr lang="el-GR" sz="2600" b="1" dirty="0" smtClean="0">
                <a:hlinkClick r:id="rId4"/>
              </a:rPr>
              <a:t>συντελεστών</a:t>
            </a:r>
            <a:r>
              <a:rPr lang="el-GR" sz="2600" dirty="0" smtClean="0"/>
              <a:t> της.</a:t>
            </a:r>
          </a:p>
          <a:p>
            <a:pPr algn="just"/>
            <a:r>
              <a:rPr lang="el-GR" sz="2600" dirty="0" smtClean="0"/>
              <a:t>Εναλλακτικά, ιστορικό κόστος είναι το ποσό των </a:t>
            </a:r>
            <a:r>
              <a:rPr lang="el-GR" sz="2600" b="1" dirty="0" smtClean="0">
                <a:hlinkClick r:id="rId5"/>
              </a:rPr>
              <a:t>χρημάτων</a:t>
            </a:r>
            <a:r>
              <a:rPr lang="el-GR" sz="2600" dirty="0" smtClean="0"/>
              <a:t> που καταβλήθηκε για την απόκτηση στοιχείων του </a:t>
            </a:r>
            <a:r>
              <a:rPr lang="el-GR" sz="2600" b="1" dirty="0" smtClean="0">
                <a:hlinkClick r:id="rId6"/>
              </a:rPr>
              <a:t>Ενεργητικού</a:t>
            </a:r>
            <a:r>
              <a:rPr lang="el-GR" sz="2600" dirty="0" smtClean="0"/>
              <a:t>, ή τα χρήματα που λήφθησαν κατά τη δημιουργία μιας </a:t>
            </a:r>
            <a:r>
              <a:rPr lang="el-GR" sz="2600" b="1" dirty="0" smtClean="0">
                <a:hlinkClick r:id="rId7"/>
              </a:rPr>
              <a:t>Υποχρέωσης</a:t>
            </a:r>
            <a:r>
              <a:rPr lang="el-GR" sz="2600" dirty="0" smtClean="0"/>
              <a:t> (π.χ. λήψη δανείων).</a:t>
            </a:r>
          </a:p>
          <a:p>
            <a:pPr marL="0" indent="0" algn="just" eaLnBrk="1" hangingPunct="1">
              <a:spcBef>
                <a:spcPct val="50000"/>
              </a:spcBef>
            </a:pPr>
            <a:r>
              <a:rPr lang="el-GR" altLang="el-GR" sz="2600" dirty="0" smtClean="0"/>
              <a:t>Το ποσό της αρχικής αναγνώρισης μπορεί να είναι είτε το ποσό που καταβλήθηκε ή εισπράχθηκε (κόστος κτήσης), είτε η πραγματική του αξία (</a:t>
            </a:r>
            <a:r>
              <a:rPr lang="en-US" altLang="el-GR" sz="2600" dirty="0" smtClean="0"/>
              <a:t>fair value)</a:t>
            </a:r>
            <a:r>
              <a:rPr lang="el-GR" altLang="el-GR" sz="2600" dirty="0" smtClean="0"/>
              <a:t>.</a:t>
            </a:r>
          </a:p>
          <a:p>
            <a:pPr marL="0" indent="0" algn="just" eaLnBrk="1" hangingPunct="1">
              <a:spcBef>
                <a:spcPct val="50000"/>
              </a:spcBef>
            </a:pPr>
            <a:r>
              <a:rPr lang="el-GR" altLang="el-GR" sz="2600" dirty="0" smtClean="0"/>
              <a:t>Κατά την αρχική αναγνώριση το κόστος κτήσης και η εύλογη αξία, στις περισσότερες των περιπτώσεων, συμπίπτουν.</a:t>
            </a:r>
          </a:p>
        </p:txBody>
      </p:sp>
    </p:spTree>
  </p:cSld>
  <p:clrMapOvr>
    <a:masterClrMapping/>
  </p:clrMapOvr>
  <p:transition spd="med">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0" y="116633"/>
            <a:ext cx="9144000" cy="720080"/>
          </a:xfrm>
        </p:spPr>
        <p:txBody>
          <a:bodyPr>
            <a:normAutofit fontScale="90000"/>
          </a:bodyPr>
          <a:lstStyle/>
          <a:p>
            <a:pPr eaLnBrk="1" hangingPunct="1"/>
            <a:r>
              <a:rPr lang="el-GR" altLang="el-GR" b="1" u="none" dirty="0" smtClean="0">
                <a:solidFill>
                  <a:srgbClr val="0070C0"/>
                </a:solidFill>
              </a:rPr>
              <a:t>Εύλογη αξία-</a:t>
            </a:r>
            <a:r>
              <a:rPr lang="en-US" altLang="el-GR" b="1" u="none" dirty="0" smtClean="0">
                <a:solidFill>
                  <a:srgbClr val="0070C0"/>
                </a:solidFill>
              </a:rPr>
              <a:t>Fair value</a:t>
            </a:r>
            <a:endParaRPr lang="el-GR" altLang="el-GR" b="1" u="none" dirty="0" smtClean="0">
              <a:solidFill>
                <a:srgbClr val="0070C0"/>
              </a:solidFill>
            </a:endParaRPr>
          </a:p>
        </p:txBody>
      </p:sp>
      <p:sp>
        <p:nvSpPr>
          <p:cNvPr id="7171" name="Rectangle 3"/>
          <p:cNvSpPr txBox="1">
            <a:spLocks noChangeArrowheads="1"/>
          </p:cNvSpPr>
          <p:nvPr/>
        </p:nvSpPr>
        <p:spPr bwMode="auto">
          <a:xfrm>
            <a:off x="0" y="836712"/>
            <a:ext cx="9144000" cy="6021288"/>
          </a:xfrm>
          <a:prstGeom prst="rect">
            <a:avLst/>
          </a:prstGeom>
          <a:noFill/>
          <a:ln w="9525">
            <a:noFill/>
            <a:miter lim="800000"/>
            <a:headEnd/>
            <a:tailEnd/>
          </a:ln>
          <a:effectLst/>
        </p:spPr>
        <p:txBody>
          <a:bodyPr/>
          <a:lstStyle/>
          <a:p>
            <a:pPr lvl="0" algn="just">
              <a:lnSpc>
                <a:spcPct val="150000"/>
              </a:lnSpc>
              <a:spcBef>
                <a:spcPct val="20000"/>
              </a:spcBef>
              <a:buClr>
                <a:schemeClr val="bg2"/>
              </a:buClr>
            </a:pPr>
            <a:r>
              <a:rPr lang="el-GR" sz="2600" b="1" dirty="0" smtClean="0">
                <a:latin typeface="Tahoma" pitchFamily="34" charset="0"/>
                <a:ea typeface="Times New Roman" pitchFamily="18" charset="0"/>
                <a:cs typeface="Tahoma" pitchFamily="34" charset="0"/>
              </a:rPr>
              <a:t>Εύλογη αξία</a:t>
            </a:r>
            <a:r>
              <a:rPr lang="el-GR" sz="2600" dirty="0" smtClean="0">
                <a:latin typeface="Tahoma" pitchFamily="34" charset="0"/>
                <a:ea typeface="Times New Roman" pitchFamily="18" charset="0"/>
                <a:cs typeface="Tahoma" pitchFamily="34" charset="0"/>
              </a:rPr>
              <a:t> είναι το ποσό για το οποίο ένα περιουσιακό στοιχείο θα ανταλλασσόταν</a:t>
            </a:r>
            <a:r>
              <a:rPr lang="en-US" sz="2600" dirty="0" smtClean="0">
                <a:latin typeface="Tahoma" pitchFamily="34" charset="0"/>
                <a:ea typeface="Times New Roman" pitchFamily="18" charset="0"/>
                <a:cs typeface="Tahoma" pitchFamily="34" charset="0"/>
              </a:rPr>
              <a:t>,</a:t>
            </a:r>
            <a:r>
              <a:rPr lang="el-GR" sz="2600" dirty="0" smtClean="0">
                <a:latin typeface="Tahoma" pitchFamily="34" charset="0"/>
                <a:ea typeface="Times New Roman" pitchFamily="18" charset="0"/>
                <a:cs typeface="Tahoma" pitchFamily="34" charset="0"/>
              </a:rPr>
              <a:t> ή μια υποχρέωση θα διακανονιζόταν μεταξύ δύο μερών</a:t>
            </a:r>
            <a:r>
              <a:rPr lang="en-US" sz="2600" dirty="0" smtClean="0">
                <a:latin typeface="Tahoma" pitchFamily="34" charset="0"/>
                <a:ea typeface="Times New Roman" pitchFamily="18" charset="0"/>
                <a:cs typeface="Tahoma" pitchFamily="34" charset="0"/>
              </a:rPr>
              <a:t>,</a:t>
            </a:r>
            <a:r>
              <a:rPr lang="el-GR" sz="2600" dirty="0" smtClean="0">
                <a:latin typeface="Tahoma" pitchFamily="34" charset="0"/>
                <a:ea typeface="Times New Roman" pitchFamily="18" charset="0"/>
                <a:cs typeface="Tahoma" pitchFamily="34" charset="0"/>
              </a:rPr>
              <a:t> που ενεργούν με επίγνωση και με τη θέληση τους σε μια συναλλαγή σε καθαρά εμπορική βάση (ΔΛΠ 2). Δηλαδή ε</a:t>
            </a:r>
            <a:r>
              <a:rPr lang="el-GR" altLang="el-GR" sz="2600" dirty="0" smtClean="0"/>
              <a:t>ίναι </a:t>
            </a:r>
            <a:r>
              <a:rPr lang="el-GR" altLang="el-GR" sz="2600" dirty="0"/>
              <a:t>το ποσό που θα εισπράττονταν από την πώληση ενός στοιχείου </a:t>
            </a:r>
            <a:r>
              <a:rPr lang="el-GR" altLang="el-GR" sz="2600" dirty="0" smtClean="0"/>
              <a:t>ενεργητικού, </a:t>
            </a:r>
            <a:r>
              <a:rPr lang="el-GR" altLang="el-GR" sz="2600" dirty="0"/>
              <a:t>ή θα πληρώνονταν για τη </a:t>
            </a:r>
            <a:r>
              <a:rPr lang="el-GR" altLang="el-GR" sz="2600" dirty="0" smtClean="0"/>
              <a:t>μεταφορά, </a:t>
            </a:r>
            <a:r>
              <a:rPr lang="el-GR" altLang="el-GR" sz="2600" dirty="0"/>
              <a:t>ή τακτοποίηση ενός στοιχείου υποχρέωσης, σε μία κανονική συναλλαγή, μεταξύ συμμετεχόντων στην αγορά, κατά την ημερομηνία αποτίμησης (επιμέτρησης).</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6633"/>
            <a:ext cx="9144000" cy="792088"/>
          </a:xfrm>
          <a:noFill/>
        </p:spPr>
        <p:txBody>
          <a:bodyPr>
            <a:normAutofit fontScale="90000"/>
          </a:bodyPr>
          <a:lstStyle/>
          <a:p>
            <a:pPr eaLnBrk="1" hangingPunct="1"/>
            <a:r>
              <a:rPr lang="el-GR" altLang="el-GR" sz="3200" b="1" u="none" dirty="0" smtClean="0">
                <a:solidFill>
                  <a:srgbClr val="006600"/>
                </a:solidFill>
                <a:latin typeface="Arial Narrow" pitchFamily="34" charset="0"/>
              </a:rPr>
              <a:t>Κριτήρια επιλογής της πιο κατάλληλης μεθόδου αποτίμησης</a:t>
            </a:r>
          </a:p>
        </p:txBody>
      </p:sp>
      <p:sp>
        <p:nvSpPr>
          <p:cNvPr id="8195" name="Rectangle 3"/>
          <p:cNvSpPr>
            <a:spLocks noGrp="1" noChangeArrowheads="1"/>
          </p:cNvSpPr>
          <p:nvPr>
            <p:ph type="body" idx="1"/>
          </p:nvPr>
        </p:nvSpPr>
        <p:spPr>
          <a:xfrm>
            <a:off x="0" y="980728"/>
            <a:ext cx="9144000" cy="5877272"/>
          </a:xfrm>
        </p:spPr>
        <p:txBody>
          <a:bodyPr/>
          <a:lstStyle/>
          <a:p>
            <a:pPr marL="177800" indent="-177800" eaLnBrk="1" hangingPunct="1">
              <a:lnSpc>
                <a:spcPct val="100000"/>
              </a:lnSpc>
              <a:spcBef>
                <a:spcPct val="50000"/>
              </a:spcBef>
            </a:pPr>
            <a:r>
              <a:rPr lang="el-GR" altLang="el-GR" b="1" dirty="0" smtClean="0">
                <a:latin typeface="Arial Narrow" pitchFamily="34" charset="0"/>
              </a:rPr>
              <a:t>Τι θέλω να αποτιμήσω</a:t>
            </a:r>
            <a:r>
              <a:rPr lang="el-GR" altLang="el-GR" dirty="0" smtClean="0">
                <a:latin typeface="Arial Narrow" pitchFamily="34" charset="0"/>
              </a:rPr>
              <a:t/>
            </a:r>
            <a:br>
              <a:rPr lang="el-GR" altLang="el-GR" dirty="0" smtClean="0">
                <a:latin typeface="Arial Narrow" pitchFamily="34" charset="0"/>
              </a:rPr>
            </a:br>
            <a:r>
              <a:rPr lang="el-GR" altLang="el-GR" dirty="0" smtClean="0">
                <a:latin typeface="Arial Narrow" pitchFamily="34" charset="0"/>
              </a:rPr>
              <a:t>Αποθέματα, κτήρια, δάνεια, ομόλογα κ.λπ. Το κριτήριο αυτό οδηγεί από μόνο του σε μικτό μοντέλο αποτίμησης.</a:t>
            </a:r>
          </a:p>
          <a:p>
            <a:pPr marL="177800" indent="-177800" eaLnBrk="1" hangingPunct="1">
              <a:lnSpc>
                <a:spcPct val="100000"/>
              </a:lnSpc>
              <a:spcBef>
                <a:spcPct val="50000"/>
              </a:spcBef>
            </a:pPr>
            <a:r>
              <a:rPr lang="el-GR" altLang="el-GR" b="1" dirty="0" smtClean="0">
                <a:latin typeface="Arial Narrow" pitchFamily="34" charset="0"/>
              </a:rPr>
              <a:t>Σκοπός της αποτίμησης</a:t>
            </a:r>
            <a:r>
              <a:rPr lang="el-GR" altLang="el-GR" dirty="0" smtClean="0">
                <a:latin typeface="Arial Narrow" pitchFamily="34" charset="0"/>
              </a:rPr>
              <a:t/>
            </a:r>
            <a:br>
              <a:rPr lang="el-GR" altLang="el-GR" dirty="0" smtClean="0">
                <a:latin typeface="Arial Narrow" pitchFamily="34" charset="0"/>
              </a:rPr>
            </a:br>
            <a:r>
              <a:rPr lang="el-GR" altLang="el-GR" dirty="0" smtClean="0">
                <a:latin typeface="Arial Narrow" pitchFamily="34" charset="0"/>
              </a:rPr>
              <a:t>Ενημέρωση επενδυτών, δανειστών, εποπτικών αρχών κ.λπ. Τα στοιχεία που δημοσιεύονται δεν αποσκοπούν στο να εμφανίσουν την πραγματική αξία μιας επιχείρησης, αλλά να δώσουν πληροφορίες ικανές για την προσέγγιση του ανωτέρω στόχου. </a:t>
            </a:r>
          </a:p>
        </p:txBody>
      </p:sp>
    </p:spTree>
  </p:cSld>
  <p:clrMapOvr>
    <a:masterClrMapping/>
  </p:clrMapOvr>
  <p:transition spd="med">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0" y="1"/>
            <a:ext cx="9144000" cy="1341438"/>
          </a:xfrm>
        </p:spPr>
        <p:txBody>
          <a:bodyPr/>
          <a:lstStyle/>
          <a:p>
            <a:pPr eaLnBrk="1" hangingPunct="1"/>
            <a:r>
              <a:rPr lang="el-GR" altLang="el-GR" sz="2800" b="1" u="none" dirty="0" smtClean="0">
                <a:solidFill>
                  <a:srgbClr val="7030A0"/>
                </a:solidFill>
              </a:rPr>
              <a:t>Αποτίμηση χρηματοοικονομικών στοιχείων ενεργητικού και υποχρεώσεων κατά την αρχική αναγνώριση</a:t>
            </a:r>
          </a:p>
        </p:txBody>
      </p:sp>
      <p:sp>
        <p:nvSpPr>
          <p:cNvPr id="9220" name="TextBox 1"/>
          <p:cNvSpPr txBox="1">
            <a:spLocks noChangeArrowheads="1"/>
          </p:cNvSpPr>
          <p:nvPr/>
        </p:nvSpPr>
        <p:spPr bwMode="auto">
          <a:xfrm>
            <a:off x="1042988" y="1773238"/>
            <a:ext cx="2664916" cy="723275"/>
          </a:xfrm>
          <a:prstGeom prst="rect">
            <a:avLst/>
          </a:prstGeom>
          <a:noFill/>
          <a:ln w="9525">
            <a:noFill/>
            <a:miter lim="800000"/>
            <a:headEnd/>
            <a:tailEnd/>
          </a:ln>
        </p:spPr>
        <p:txBody>
          <a:bodyPr wrap="square">
            <a:spAutoFit/>
          </a:bodyPr>
          <a:lstStyle/>
          <a:p>
            <a:pPr algn="ctr">
              <a:spcAft>
                <a:spcPts val="600"/>
              </a:spcAft>
            </a:pPr>
            <a:r>
              <a:rPr lang="el-GR" altLang="el-GR" b="1" dirty="0">
                <a:solidFill>
                  <a:srgbClr val="0070C0"/>
                </a:solidFill>
              </a:rPr>
              <a:t>Εμπορικές απαιτήσεις</a:t>
            </a:r>
          </a:p>
          <a:p>
            <a:pPr algn="ctr">
              <a:spcAft>
                <a:spcPts val="600"/>
              </a:spcAft>
            </a:pPr>
            <a:r>
              <a:rPr lang="el-GR" altLang="el-GR" b="1" dirty="0">
                <a:solidFill>
                  <a:srgbClr val="0070C0"/>
                </a:solidFill>
              </a:rPr>
              <a:t>(</a:t>
            </a:r>
            <a:r>
              <a:rPr lang="en-GB" altLang="el-GR" b="1" dirty="0">
                <a:solidFill>
                  <a:srgbClr val="0070C0"/>
                </a:solidFill>
              </a:rPr>
              <a:t>trade receivables)</a:t>
            </a:r>
            <a:endParaRPr lang="el-GR" altLang="el-GR" b="1" dirty="0">
              <a:solidFill>
                <a:srgbClr val="0070C0"/>
              </a:solidFill>
            </a:endParaRPr>
          </a:p>
        </p:txBody>
      </p:sp>
      <p:sp>
        <p:nvSpPr>
          <p:cNvPr id="9221" name="TextBox 11"/>
          <p:cNvSpPr txBox="1">
            <a:spLocks noChangeArrowheads="1"/>
          </p:cNvSpPr>
          <p:nvPr/>
        </p:nvSpPr>
        <p:spPr bwMode="auto">
          <a:xfrm>
            <a:off x="5292725" y="1773238"/>
            <a:ext cx="2447925" cy="368300"/>
          </a:xfrm>
          <a:prstGeom prst="rect">
            <a:avLst/>
          </a:prstGeom>
          <a:noFill/>
          <a:ln w="9525">
            <a:noFill/>
            <a:miter lim="800000"/>
            <a:headEnd/>
            <a:tailEnd/>
          </a:ln>
        </p:spPr>
        <p:txBody>
          <a:bodyPr>
            <a:spAutoFit/>
          </a:bodyPr>
          <a:lstStyle/>
          <a:p>
            <a:pPr algn="ctr">
              <a:spcAft>
                <a:spcPts val="600"/>
              </a:spcAft>
            </a:pPr>
            <a:r>
              <a:rPr lang="el-GR" altLang="el-GR" b="1" dirty="0">
                <a:solidFill>
                  <a:srgbClr val="C00000"/>
                </a:solidFill>
              </a:rPr>
              <a:t>Λοιπές </a:t>
            </a:r>
          </a:p>
        </p:txBody>
      </p:sp>
      <p:cxnSp>
        <p:nvCxnSpPr>
          <p:cNvPr id="4" name="Ευθεία γραμμή σύνδεσης 3"/>
          <p:cNvCxnSpPr/>
          <p:nvPr/>
        </p:nvCxnSpPr>
        <p:spPr>
          <a:xfrm flipH="1">
            <a:off x="1403350" y="2495550"/>
            <a:ext cx="792163"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a:off x="2195513" y="2495550"/>
            <a:ext cx="792162"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4" name="TextBox 6"/>
          <p:cNvSpPr txBox="1">
            <a:spLocks noChangeArrowheads="1"/>
          </p:cNvSpPr>
          <p:nvPr/>
        </p:nvSpPr>
        <p:spPr bwMode="auto">
          <a:xfrm>
            <a:off x="611188" y="3357563"/>
            <a:ext cx="1584325" cy="646112"/>
          </a:xfrm>
          <a:prstGeom prst="rect">
            <a:avLst/>
          </a:prstGeom>
          <a:noFill/>
          <a:ln w="9525">
            <a:noFill/>
            <a:miter lim="800000"/>
            <a:headEnd/>
            <a:tailEnd/>
          </a:ln>
        </p:spPr>
        <p:txBody>
          <a:bodyPr>
            <a:spAutoFit/>
          </a:bodyPr>
          <a:lstStyle/>
          <a:p>
            <a:pPr algn="ctr"/>
            <a:r>
              <a:rPr lang="el-GR" altLang="el-GR" dirty="0"/>
              <a:t>λήξεως μέχρι ένα έτος</a:t>
            </a:r>
          </a:p>
        </p:txBody>
      </p:sp>
      <p:sp>
        <p:nvSpPr>
          <p:cNvPr id="9225" name="TextBox 17"/>
          <p:cNvSpPr txBox="1">
            <a:spLocks noChangeArrowheads="1"/>
          </p:cNvSpPr>
          <p:nvPr/>
        </p:nvSpPr>
        <p:spPr bwMode="auto">
          <a:xfrm>
            <a:off x="2195513" y="3357563"/>
            <a:ext cx="1584325" cy="646112"/>
          </a:xfrm>
          <a:prstGeom prst="rect">
            <a:avLst/>
          </a:prstGeom>
          <a:noFill/>
          <a:ln w="9525">
            <a:noFill/>
            <a:miter lim="800000"/>
            <a:headEnd/>
            <a:tailEnd/>
          </a:ln>
        </p:spPr>
        <p:txBody>
          <a:bodyPr>
            <a:spAutoFit/>
          </a:bodyPr>
          <a:lstStyle/>
          <a:p>
            <a:pPr algn="ctr"/>
            <a:r>
              <a:rPr lang="el-GR" altLang="el-GR" dirty="0"/>
              <a:t>λήξεως μετά από ένα έτος</a:t>
            </a:r>
          </a:p>
        </p:txBody>
      </p:sp>
      <p:cxnSp>
        <p:nvCxnSpPr>
          <p:cNvPr id="19" name="Ευθεία γραμμή σύνδεσης 18"/>
          <p:cNvCxnSpPr/>
          <p:nvPr/>
        </p:nvCxnSpPr>
        <p:spPr>
          <a:xfrm flipH="1">
            <a:off x="5724525" y="2349500"/>
            <a:ext cx="792163" cy="79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6516688" y="2349500"/>
            <a:ext cx="792162" cy="79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8" name="TextBox 20"/>
          <p:cNvSpPr txBox="1">
            <a:spLocks noChangeArrowheads="1"/>
          </p:cNvSpPr>
          <p:nvPr/>
        </p:nvSpPr>
        <p:spPr bwMode="auto">
          <a:xfrm>
            <a:off x="4787900" y="3357563"/>
            <a:ext cx="1584325" cy="646112"/>
          </a:xfrm>
          <a:prstGeom prst="rect">
            <a:avLst/>
          </a:prstGeom>
          <a:noFill/>
          <a:ln w="9525">
            <a:noFill/>
            <a:miter lim="800000"/>
            <a:headEnd/>
            <a:tailEnd/>
          </a:ln>
        </p:spPr>
        <p:txBody>
          <a:bodyPr>
            <a:spAutoFit/>
          </a:bodyPr>
          <a:lstStyle/>
          <a:p>
            <a:pPr algn="ctr"/>
            <a:r>
              <a:rPr lang="el-GR" altLang="el-GR" dirty="0"/>
              <a:t>λοιπές περιπτώσεις</a:t>
            </a:r>
          </a:p>
        </p:txBody>
      </p:sp>
      <p:sp>
        <p:nvSpPr>
          <p:cNvPr id="9229" name="TextBox 21"/>
          <p:cNvSpPr txBox="1">
            <a:spLocks noChangeArrowheads="1"/>
          </p:cNvSpPr>
          <p:nvPr/>
        </p:nvSpPr>
        <p:spPr bwMode="auto">
          <a:xfrm>
            <a:off x="6443663" y="3357563"/>
            <a:ext cx="2089150" cy="1476375"/>
          </a:xfrm>
          <a:prstGeom prst="rect">
            <a:avLst/>
          </a:prstGeom>
          <a:noFill/>
          <a:ln w="9525">
            <a:noFill/>
            <a:miter lim="800000"/>
            <a:headEnd/>
            <a:tailEnd/>
          </a:ln>
        </p:spPr>
        <p:txBody>
          <a:bodyPr>
            <a:spAutoFit/>
          </a:bodyPr>
          <a:lstStyle/>
          <a:p>
            <a:pPr algn="ctr"/>
            <a:r>
              <a:rPr lang="el-GR" altLang="el-GR" dirty="0"/>
              <a:t>που αποτιμώνται μεταγενέστερα στην εύλογη αξία μέσω των αποτελεσμάτων</a:t>
            </a:r>
          </a:p>
        </p:txBody>
      </p:sp>
      <p:sp>
        <p:nvSpPr>
          <p:cNvPr id="9230" name="TextBox 8"/>
          <p:cNvSpPr txBox="1">
            <a:spLocks noChangeArrowheads="1"/>
          </p:cNvSpPr>
          <p:nvPr/>
        </p:nvSpPr>
        <p:spPr bwMode="auto">
          <a:xfrm>
            <a:off x="3276600" y="5241925"/>
            <a:ext cx="2159000" cy="923925"/>
          </a:xfrm>
          <a:prstGeom prst="rect">
            <a:avLst/>
          </a:prstGeom>
          <a:noFill/>
          <a:ln w="9525">
            <a:noFill/>
            <a:miter lim="800000"/>
            <a:headEnd/>
            <a:tailEnd/>
          </a:ln>
        </p:spPr>
        <p:txBody>
          <a:bodyPr>
            <a:spAutoFit/>
          </a:bodyPr>
          <a:lstStyle/>
          <a:p>
            <a:pPr algn="ctr"/>
            <a:r>
              <a:rPr lang="el-GR" altLang="el-GR" dirty="0"/>
              <a:t>στην εύλογη αξία πλέον ή μείον τα έξοδα συναλλαγής</a:t>
            </a:r>
          </a:p>
        </p:txBody>
      </p:sp>
      <p:cxnSp>
        <p:nvCxnSpPr>
          <p:cNvPr id="13" name="Γωνιακή σύνδεση 12"/>
          <p:cNvCxnSpPr/>
          <p:nvPr/>
        </p:nvCxnSpPr>
        <p:spPr>
          <a:xfrm rot="16200000" flipH="1">
            <a:off x="2357438" y="4670425"/>
            <a:ext cx="1584325" cy="396875"/>
          </a:xfrm>
          <a:prstGeom prst="bentConnector3">
            <a:avLst>
              <a:gd name="adj1" fmla="val 10007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Γωνιακή σύνδεση 16"/>
          <p:cNvCxnSpPr/>
          <p:nvPr/>
        </p:nvCxnSpPr>
        <p:spPr>
          <a:xfrm rot="5400000">
            <a:off x="4769644" y="4671219"/>
            <a:ext cx="1584325" cy="395287"/>
          </a:xfrm>
          <a:prstGeom prst="bentConnector3">
            <a:avLst>
              <a:gd name="adj1" fmla="val 10006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1403350" y="4005263"/>
            <a:ext cx="0" cy="1403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a:stCxn id="9229" idx="2"/>
          </p:cNvCxnSpPr>
          <p:nvPr/>
        </p:nvCxnSpPr>
        <p:spPr>
          <a:xfrm>
            <a:off x="7488238" y="4833938"/>
            <a:ext cx="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5" name="TextBox 28"/>
          <p:cNvSpPr txBox="1">
            <a:spLocks noChangeArrowheads="1"/>
          </p:cNvSpPr>
          <p:nvPr/>
        </p:nvSpPr>
        <p:spPr bwMode="auto">
          <a:xfrm>
            <a:off x="611188" y="5445125"/>
            <a:ext cx="1584325" cy="646113"/>
          </a:xfrm>
          <a:prstGeom prst="rect">
            <a:avLst/>
          </a:prstGeom>
          <a:noFill/>
          <a:ln w="9525">
            <a:noFill/>
            <a:miter lim="800000"/>
            <a:headEnd/>
            <a:tailEnd/>
          </a:ln>
        </p:spPr>
        <p:txBody>
          <a:bodyPr>
            <a:spAutoFit/>
          </a:bodyPr>
          <a:lstStyle/>
          <a:p>
            <a:pPr algn="ctr"/>
            <a:r>
              <a:rPr lang="el-GR" altLang="el-GR" dirty="0"/>
              <a:t>στο ποσό συναλλαγής</a:t>
            </a:r>
          </a:p>
        </p:txBody>
      </p:sp>
      <p:sp>
        <p:nvSpPr>
          <p:cNvPr id="9236" name="TextBox 29"/>
          <p:cNvSpPr txBox="1">
            <a:spLocks noChangeArrowheads="1"/>
          </p:cNvSpPr>
          <p:nvPr/>
        </p:nvSpPr>
        <p:spPr bwMode="auto">
          <a:xfrm>
            <a:off x="6732588" y="5481638"/>
            <a:ext cx="1511300" cy="647700"/>
          </a:xfrm>
          <a:prstGeom prst="rect">
            <a:avLst/>
          </a:prstGeom>
          <a:noFill/>
          <a:ln w="9525">
            <a:noFill/>
            <a:miter lim="800000"/>
            <a:headEnd/>
            <a:tailEnd/>
          </a:ln>
        </p:spPr>
        <p:txBody>
          <a:bodyPr>
            <a:spAutoFit/>
          </a:bodyPr>
          <a:lstStyle/>
          <a:p>
            <a:pPr algn="ctr"/>
            <a:r>
              <a:rPr lang="el-GR" altLang="el-GR" dirty="0"/>
              <a:t>στην εύλογη αξία</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nvGraphicFramePr>
        <p:xfrm>
          <a:off x="-1" y="1268760"/>
          <a:ext cx="9144000" cy="5589240"/>
        </p:xfrm>
        <a:graphic>
          <a:graphicData uri="http://schemas.openxmlformats.org/drawingml/2006/table">
            <a:tbl>
              <a:tblPr firstRow="1" firstCol="1" bandRow="1"/>
              <a:tblGrid>
                <a:gridCol w="1827698"/>
                <a:gridCol w="1827698"/>
                <a:gridCol w="1828800"/>
                <a:gridCol w="1829902"/>
                <a:gridCol w="1829902"/>
              </a:tblGrid>
              <a:tr h="3353545">
                <a:tc>
                  <a:txBody>
                    <a:bodyPr/>
                    <a:lstStyle/>
                    <a:p>
                      <a:pPr algn="ctr">
                        <a:lnSpc>
                          <a:spcPct val="100000"/>
                        </a:lnSpc>
                        <a:spcBef>
                          <a:spcPts val="600"/>
                        </a:spcBef>
                        <a:spcAft>
                          <a:spcPts val="600"/>
                        </a:spcAft>
                      </a:pPr>
                      <a:r>
                        <a:rPr lang="el-GR" sz="12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Δάνεια </a:t>
                      </a:r>
                    </a:p>
                    <a:p>
                      <a:pPr algn="ctr">
                        <a:lnSpc>
                          <a:spcPct val="100000"/>
                        </a:lnSpc>
                      </a:pPr>
                      <a:r>
                        <a:rPr lang="el-GR" sz="1200" dirty="0">
                          <a:effectLst/>
                          <a:latin typeface="+mn-lt"/>
                        </a:rPr>
                        <a:t>και </a:t>
                      </a:r>
                    </a:p>
                    <a:p>
                      <a:pPr algn="ctr">
                        <a:lnSpc>
                          <a:spcPct val="100000"/>
                        </a:lnSpc>
                        <a:spcBef>
                          <a:spcPts val="0"/>
                        </a:spcBef>
                        <a:spcAft>
                          <a:spcPts val="600"/>
                        </a:spcAft>
                      </a:pPr>
                      <a:r>
                        <a:rPr lang="el-GR" sz="1200" dirty="0">
                          <a:effectLst/>
                          <a:latin typeface="+mn-lt"/>
                          <a:ea typeface="Calibri"/>
                          <a:cs typeface="Times New Roman"/>
                        </a:rPr>
                        <a:t>απαιτήσεις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Ομόλογα </a:t>
                      </a:r>
                    </a:p>
                    <a:p>
                      <a:pPr algn="ctr">
                        <a:lnSpc>
                          <a:spcPct val="100000"/>
                        </a:lnSpc>
                      </a:pPr>
                      <a:r>
                        <a:rPr lang="el-GR" sz="1200" dirty="0">
                          <a:effectLst/>
                          <a:latin typeface="+mn-lt"/>
                        </a:rPr>
                        <a:t>κρατούμενα </a:t>
                      </a:r>
                    </a:p>
                    <a:p>
                      <a:pPr algn="ctr">
                        <a:lnSpc>
                          <a:spcPct val="100000"/>
                        </a:lnSpc>
                        <a:spcBef>
                          <a:spcPts val="0"/>
                        </a:spcBef>
                        <a:spcAft>
                          <a:spcPts val="600"/>
                        </a:spcAft>
                      </a:pPr>
                      <a:r>
                        <a:rPr lang="el-GR" sz="1200" dirty="0">
                          <a:effectLst/>
                          <a:latin typeface="+mn-lt"/>
                          <a:ea typeface="Calibri"/>
                          <a:cs typeface="Times New Roman"/>
                        </a:rPr>
                        <a:t>μέχρι τη λήξη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Τίτλοι </a:t>
                      </a:r>
                    </a:p>
                    <a:p>
                      <a:pPr algn="ctr">
                        <a:lnSpc>
                          <a:spcPct val="100000"/>
                        </a:lnSpc>
                      </a:pPr>
                      <a:r>
                        <a:rPr lang="el-GR" sz="1200" dirty="0">
                          <a:effectLst/>
                          <a:latin typeface="+mn-lt"/>
                        </a:rPr>
                        <a:t>διαθέσιμοι </a:t>
                      </a:r>
                    </a:p>
                    <a:p>
                      <a:pPr algn="ctr">
                        <a:lnSpc>
                          <a:spcPct val="100000"/>
                        </a:lnSpc>
                        <a:spcBef>
                          <a:spcPts val="0"/>
                        </a:spcBef>
                        <a:spcAft>
                          <a:spcPts val="600"/>
                        </a:spcAft>
                      </a:pPr>
                      <a:r>
                        <a:rPr lang="el-GR" sz="1200" dirty="0">
                          <a:effectLst/>
                          <a:latin typeface="+mn-lt"/>
                          <a:ea typeface="Calibri"/>
                          <a:cs typeface="Times New Roman"/>
                        </a:rPr>
                        <a:t>προς πώληση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Τίτλοι </a:t>
                      </a:r>
                    </a:p>
                    <a:p>
                      <a:pPr algn="ctr">
                        <a:lnSpc>
                          <a:spcPct val="100000"/>
                        </a:lnSpc>
                        <a:spcBef>
                          <a:spcPts val="0"/>
                        </a:spcBef>
                        <a:spcAft>
                          <a:spcPts val="600"/>
                        </a:spcAft>
                      </a:pPr>
                      <a:r>
                        <a:rPr lang="el-GR" sz="1200" dirty="0">
                          <a:effectLst/>
                          <a:latin typeface="+mn-lt"/>
                          <a:ea typeface="Calibri"/>
                          <a:cs typeface="Times New Roman"/>
                        </a:rPr>
                        <a:t>αποτιμούμενοι στην εύλογη αξία με μεταφορά της διαφοράς στα αποτελέσματα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924">
                <a:tc>
                  <a:txBody>
                    <a:bodyPr/>
                    <a:lstStyle/>
                    <a:p>
                      <a:pPr algn="ctr">
                        <a:lnSpc>
                          <a:spcPct val="100000"/>
                        </a:lnSpc>
                        <a:spcBef>
                          <a:spcPts val="600"/>
                        </a:spcBef>
                        <a:spcAft>
                          <a:spcPts val="600"/>
                        </a:spcAft>
                      </a:pPr>
                      <a:r>
                        <a:rPr lang="el-GR" sz="1200" dirty="0">
                          <a:effectLst/>
                          <a:latin typeface="+mn-lt"/>
                          <a:ea typeface="Calibri"/>
                          <a:cs typeface="Times New Roman"/>
                        </a:rPr>
                        <a:t>Αποτίμηση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600"/>
                        </a:spcAft>
                      </a:pPr>
                      <a:r>
                        <a:rPr lang="el-GR" sz="1200" dirty="0">
                          <a:effectLst/>
                          <a:latin typeface="+mn-lt"/>
                          <a:ea typeface="Calibri"/>
                          <a:cs typeface="Times New Roman"/>
                        </a:rPr>
                        <a:t>στο αναπόσβεστο κόστος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00000"/>
                        </a:lnSpc>
                        <a:spcBef>
                          <a:spcPts val="600"/>
                        </a:spcBef>
                        <a:spcAft>
                          <a:spcPts val="600"/>
                        </a:spcAft>
                      </a:pPr>
                      <a:r>
                        <a:rPr lang="el-GR" sz="1200" dirty="0">
                          <a:effectLst/>
                          <a:latin typeface="+mn-lt"/>
                          <a:ea typeface="Calibri"/>
                          <a:cs typeface="Times New Roman"/>
                        </a:rPr>
                        <a:t>στην εύλογη αξία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1676771">
                <a:tc>
                  <a:txBody>
                    <a:bodyPr/>
                    <a:lstStyle/>
                    <a:p>
                      <a:pPr algn="ctr">
                        <a:lnSpc>
                          <a:spcPct val="100000"/>
                        </a:lnSpc>
                      </a:pPr>
                      <a:r>
                        <a:rPr lang="el-GR" sz="1200" dirty="0">
                          <a:effectLst/>
                          <a:latin typeface="+mn-lt"/>
                        </a:rPr>
                        <a:t>Χειρισμός </a:t>
                      </a:r>
                    </a:p>
                    <a:p>
                      <a:pPr algn="ctr">
                        <a:lnSpc>
                          <a:spcPct val="100000"/>
                        </a:lnSpc>
                      </a:pPr>
                      <a:r>
                        <a:rPr lang="el-GR" sz="1200" dirty="0">
                          <a:effectLst/>
                          <a:latin typeface="+mn-lt"/>
                        </a:rPr>
                        <a:t>διαφοράς </a:t>
                      </a:r>
                    </a:p>
                    <a:p>
                      <a:pPr algn="ctr">
                        <a:lnSpc>
                          <a:spcPct val="100000"/>
                        </a:lnSpc>
                        <a:spcBef>
                          <a:spcPts val="0"/>
                        </a:spcBef>
                        <a:spcAft>
                          <a:spcPts val="600"/>
                        </a:spcAft>
                      </a:pPr>
                      <a:r>
                        <a:rPr lang="el-GR" sz="1200" dirty="0">
                          <a:effectLst/>
                          <a:latin typeface="+mn-lt"/>
                          <a:ea typeface="Calibri"/>
                          <a:cs typeface="Times New Roman"/>
                        </a:rPr>
                        <a:t>αποτίμησης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600"/>
                        </a:spcAft>
                      </a:pPr>
                      <a:r>
                        <a:rPr lang="el-GR" sz="1200" dirty="0">
                          <a:effectLst/>
                          <a:latin typeface="+mn-lt"/>
                          <a:ea typeface="Calibri"/>
                          <a:cs typeface="Times New Roman"/>
                        </a:rPr>
                        <a:t>δεν προκύπτει διαφορά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0000"/>
                        </a:lnSpc>
                      </a:pPr>
                      <a:r>
                        <a:rPr lang="el-GR" sz="1200" dirty="0">
                          <a:effectLst/>
                          <a:latin typeface="+mn-lt"/>
                        </a:rPr>
                        <a:t>στην</a:t>
                      </a:r>
                    </a:p>
                    <a:p>
                      <a:pPr algn="ctr">
                        <a:lnSpc>
                          <a:spcPct val="100000"/>
                        </a:lnSpc>
                        <a:spcBef>
                          <a:spcPts val="0"/>
                        </a:spcBef>
                        <a:spcAft>
                          <a:spcPts val="600"/>
                        </a:spcAft>
                      </a:pPr>
                      <a:r>
                        <a:rPr lang="el-GR" sz="1200" dirty="0">
                          <a:effectLst/>
                          <a:latin typeface="+mn-lt"/>
                          <a:ea typeface="Calibri"/>
                          <a:cs typeface="Times New Roman"/>
                        </a:rPr>
                        <a:t>καθαρή θέση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200" dirty="0">
                          <a:effectLst/>
                          <a:latin typeface="+mn-lt"/>
                        </a:rPr>
                        <a:t>στα</a:t>
                      </a:r>
                    </a:p>
                    <a:p>
                      <a:pPr algn="ctr">
                        <a:lnSpc>
                          <a:spcPct val="100000"/>
                        </a:lnSpc>
                      </a:pPr>
                      <a:r>
                        <a:rPr lang="el-GR" sz="1200" dirty="0">
                          <a:effectLst/>
                          <a:latin typeface="+mn-lt"/>
                        </a:rPr>
                        <a:t>αποτελέσματα χρήσεως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6" name="Ορθογώνιο 4"/>
          <p:cNvSpPr>
            <a:spLocks noChangeArrowheads="1"/>
          </p:cNvSpPr>
          <p:nvPr/>
        </p:nvSpPr>
        <p:spPr bwMode="auto">
          <a:xfrm>
            <a:off x="0" y="188640"/>
            <a:ext cx="9144000" cy="923330"/>
          </a:xfrm>
          <a:prstGeom prst="rect">
            <a:avLst/>
          </a:prstGeom>
          <a:noFill/>
          <a:ln w="9525">
            <a:noFill/>
            <a:miter lim="800000"/>
            <a:headEnd/>
            <a:tailEnd/>
          </a:ln>
        </p:spPr>
        <p:txBody>
          <a:bodyPr wrap="square">
            <a:spAutoFit/>
          </a:bodyPr>
          <a:lstStyle/>
          <a:p>
            <a:pPr algn="ctr"/>
            <a:r>
              <a:rPr lang="el-GR" b="1" dirty="0">
                <a:solidFill>
                  <a:srgbClr val="006600"/>
                </a:solidFill>
              </a:rPr>
              <a:t>Συνοπτικός πίνακας αποτίμησης των χρηματοοικονομικών στοιχείων ενεργητικού μετά την αρχική τους αναγνώριση για όσους εφαρμόζουν τα ΔΛΠ μέχρι 31.12.2017 και για όσους εφαρμόζουν τα ΕΛΠ (μέχρι την τυχόν τροποποίησή τους)</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107504" y="116633"/>
            <a:ext cx="9036496" cy="1152127"/>
          </a:xfrm>
        </p:spPr>
        <p:txBody>
          <a:bodyPr/>
          <a:lstStyle/>
          <a:p>
            <a:pPr eaLnBrk="1" hangingPunct="1"/>
            <a:r>
              <a:rPr lang="el-GR" altLang="el-GR" sz="3200" b="1" u="none" dirty="0" smtClean="0">
                <a:solidFill>
                  <a:srgbClr val="006600"/>
                </a:solidFill>
              </a:rPr>
              <a:t>Αποτίμηση χρηματοοικονομικών στοιχείων ενεργητικού μετά την αρχική αναγνώριση (1)</a:t>
            </a:r>
          </a:p>
        </p:txBody>
      </p:sp>
      <p:sp>
        <p:nvSpPr>
          <p:cNvPr id="11268" name="TextBox 1"/>
          <p:cNvSpPr txBox="1">
            <a:spLocks noChangeArrowheads="1"/>
          </p:cNvSpPr>
          <p:nvPr/>
        </p:nvSpPr>
        <p:spPr bwMode="auto">
          <a:xfrm>
            <a:off x="611188" y="1844675"/>
            <a:ext cx="7921625" cy="369888"/>
          </a:xfrm>
          <a:prstGeom prst="rect">
            <a:avLst/>
          </a:prstGeom>
          <a:noFill/>
          <a:ln w="9525">
            <a:noFill/>
            <a:miter lim="800000"/>
            <a:headEnd/>
            <a:tailEnd/>
          </a:ln>
        </p:spPr>
        <p:txBody>
          <a:bodyPr>
            <a:spAutoFit/>
          </a:bodyPr>
          <a:lstStyle/>
          <a:p>
            <a:endParaRPr lang="el-GR" altLang="el-GR" dirty="0"/>
          </a:p>
        </p:txBody>
      </p:sp>
      <p:graphicFrame>
        <p:nvGraphicFramePr>
          <p:cNvPr id="11269" name="Αντικείμενο 1"/>
          <p:cNvGraphicFramePr>
            <a:graphicFrameLocks noChangeAspect="1"/>
          </p:cNvGraphicFramePr>
          <p:nvPr/>
        </p:nvGraphicFramePr>
        <p:xfrm>
          <a:off x="0" y="1340768"/>
          <a:ext cx="9144000" cy="5517232"/>
        </p:xfrm>
        <a:graphic>
          <a:graphicData uri="http://schemas.openxmlformats.org/presentationml/2006/ole">
            <mc:AlternateContent xmlns:mc="http://schemas.openxmlformats.org/markup-compatibility/2006">
              <mc:Choice xmlns:v="urn:schemas-microsoft-com:vml" Requires="v">
                <p:oleObj spid="_x0000_s6147" name="Έγγραφο" r:id="rId5" imgW="5429247" imgH="2967244" progId="Word.Document.12">
                  <p:embed/>
                </p:oleObj>
              </mc:Choice>
              <mc:Fallback>
                <p:oleObj name="Έγγραφο" r:id="rId5" imgW="5429247" imgH="2967244"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2060"/>
                </a:solidFill>
              </a:rPr>
              <a:t>ΟΡΙΣΜΟΣ ΑΠΟΘΕΜΑΤΩΝ</a:t>
            </a:r>
            <a:endParaRPr lang="el-GR" b="1" dirty="0">
              <a:solidFill>
                <a:srgbClr val="002060"/>
              </a:solidFill>
            </a:endParaRPr>
          </a:p>
        </p:txBody>
      </p:sp>
      <p:pic>
        <p:nvPicPr>
          <p:cNvPr id="94210"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0" y="404813"/>
            <a:ext cx="9144000" cy="1152525"/>
          </a:xfrm>
        </p:spPr>
        <p:txBody>
          <a:bodyPr/>
          <a:lstStyle/>
          <a:p>
            <a:pPr eaLnBrk="1" hangingPunct="1"/>
            <a:r>
              <a:rPr lang="el-GR" altLang="el-GR" sz="3200" b="1" u="none" dirty="0" smtClean="0">
                <a:solidFill>
                  <a:srgbClr val="006600"/>
                </a:solidFill>
              </a:rPr>
              <a:t>Αποτίμηση χρηματοοικονομικών στοιχείων ενεργητικού μετά την αρχική αναγνώριση (2)</a:t>
            </a:r>
          </a:p>
        </p:txBody>
      </p:sp>
      <p:sp>
        <p:nvSpPr>
          <p:cNvPr id="12292" name="TextBox 1"/>
          <p:cNvSpPr txBox="1">
            <a:spLocks noChangeArrowheads="1"/>
          </p:cNvSpPr>
          <p:nvPr/>
        </p:nvSpPr>
        <p:spPr bwMode="auto">
          <a:xfrm>
            <a:off x="611188" y="1844675"/>
            <a:ext cx="7921625" cy="369888"/>
          </a:xfrm>
          <a:prstGeom prst="rect">
            <a:avLst/>
          </a:prstGeom>
          <a:noFill/>
          <a:ln w="9525">
            <a:noFill/>
            <a:miter lim="800000"/>
            <a:headEnd/>
            <a:tailEnd/>
          </a:ln>
        </p:spPr>
        <p:txBody>
          <a:bodyPr>
            <a:spAutoFit/>
          </a:bodyPr>
          <a:lstStyle/>
          <a:p>
            <a:endParaRPr lang="el-GR" altLang="el-GR" dirty="0"/>
          </a:p>
        </p:txBody>
      </p:sp>
      <p:sp>
        <p:nvSpPr>
          <p:cNvPr id="12293" name="TextBox 2"/>
          <p:cNvSpPr txBox="1">
            <a:spLocks noChangeArrowheads="1"/>
          </p:cNvSpPr>
          <p:nvPr/>
        </p:nvSpPr>
        <p:spPr bwMode="auto">
          <a:xfrm>
            <a:off x="0" y="1773238"/>
            <a:ext cx="9144000" cy="4555093"/>
          </a:xfrm>
          <a:prstGeom prst="rect">
            <a:avLst/>
          </a:prstGeom>
          <a:noFill/>
          <a:ln w="9525">
            <a:noFill/>
            <a:miter lim="800000"/>
            <a:headEnd/>
            <a:tailEnd/>
          </a:ln>
        </p:spPr>
        <p:txBody>
          <a:bodyPr wrap="square">
            <a:spAutoFit/>
          </a:bodyPr>
          <a:lstStyle/>
          <a:p>
            <a:pPr algn="just">
              <a:spcAft>
                <a:spcPts val="600"/>
              </a:spcAft>
            </a:pPr>
            <a:r>
              <a:rPr lang="el-GR" altLang="el-GR" sz="2800" dirty="0"/>
              <a:t>Το πρότυπο προσφέρει τη δυνατότητα στις οικονομικές μονάδες να επιλέξουν κατά την αρχική αναγνώριση, με αμετάκλητο τρόπο και σε αντίθεση με τη βασική προσέγγιση, τα εξής:</a:t>
            </a:r>
          </a:p>
          <a:p>
            <a:pPr algn="just">
              <a:spcAft>
                <a:spcPts val="600"/>
              </a:spcAft>
            </a:pPr>
            <a:r>
              <a:rPr lang="el-GR" altLang="el-GR" sz="2800" b="1" dirty="0"/>
              <a:t>α.</a:t>
            </a:r>
            <a:r>
              <a:rPr lang="el-GR" altLang="el-GR" sz="2800" dirty="0"/>
              <a:t> όλα τα χρηματοοικονομικά στοιχεία ενεργητικού να αποτιμώνται στην εύλογη αξία μέσω των αποτελεσμάτων</a:t>
            </a:r>
          </a:p>
          <a:p>
            <a:pPr algn="just">
              <a:spcAft>
                <a:spcPts val="600"/>
              </a:spcAft>
            </a:pPr>
            <a:r>
              <a:rPr lang="el-GR" altLang="el-GR" sz="2800" b="1" dirty="0"/>
              <a:t>β. </a:t>
            </a:r>
            <a:r>
              <a:rPr lang="el-GR" altLang="el-GR" sz="2800" dirty="0"/>
              <a:t>η διαφορά αποτίμησης σε συγκεκριμένες επενδύσεις σε μετοχές να μεταφέρονται στα λοιπά συνολικά εισοδήματα (</a:t>
            </a:r>
            <a:r>
              <a:rPr lang="en-GB" altLang="el-GR" sz="2800" dirty="0"/>
              <a:t>other comprehensive income</a:t>
            </a:r>
            <a:r>
              <a:rPr lang="en-GB" altLang="el-GR" sz="2800" dirty="0" smtClean="0"/>
              <a:t>)</a:t>
            </a:r>
            <a:r>
              <a:rPr lang="el-GR" altLang="el-GR" sz="2800" dirty="0" smtClean="0"/>
              <a:t>.</a:t>
            </a:r>
            <a:endParaRPr lang="el-GR" altLang="el-GR" sz="2800" dirty="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44450"/>
            <a:ext cx="8686800" cy="704850"/>
          </a:xfrm>
          <a:noFill/>
        </p:spPr>
        <p:txBody>
          <a:bodyPr>
            <a:normAutofit fontScale="90000"/>
          </a:bodyPr>
          <a:lstStyle/>
          <a:p>
            <a:pPr eaLnBrk="1" hangingPunct="1"/>
            <a:r>
              <a:rPr lang="el-GR" altLang="el-GR" b="1" u="none" dirty="0" smtClean="0">
                <a:solidFill>
                  <a:srgbClr val="663300"/>
                </a:solidFill>
                <a:latin typeface="Arial Narrow" pitchFamily="34" charset="0"/>
              </a:rPr>
              <a:t>Η έννοια του συνολικού εισοδήματος</a:t>
            </a:r>
          </a:p>
        </p:txBody>
      </p:sp>
      <p:cxnSp>
        <p:nvCxnSpPr>
          <p:cNvPr id="4" name="Ευθεία γραμμή σύνδεσης 3"/>
          <p:cNvCxnSpPr/>
          <p:nvPr/>
        </p:nvCxnSpPr>
        <p:spPr>
          <a:xfrm>
            <a:off x="468313" y="692150"/>
            <a:ext cx="8351837"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13316" name="Picture 5"/>
          <p:cNvPicPr>
            <a:picLocks noChangeAspect="1" noChangeArrowheads="1"/>
          </p:cNvPicPr>
          <p:nvPr/>
        </p:nvPicPr>
        <p:blipFill>
          <a:blip r:embed="rId3" cstate="print"/>
          <a:srcRect/>
          <a:stretch>
            <a:fillRect/>
          </a:stretch>
        </p:blipFill>
        <p:spPr bwMode="auto">
          <a:xfrm>
            <a:off x="1063625" y="981075"/>
            <a:ext cx="7016750" cy="47148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Αντικείμενο 14547"/>
          <p:cNvGraphicFramePr>
            <a:graphicFrameLocks/>
          </p:cNvGraphicFramePr>
          <p:nvPr/>
        </p:nvGraphicFramePr>
        <p:xfrm>
          <a:off x="107504" y="114300"/>
          <a:ext cx="9036496" cy="6777038"/>
        </p:xfrm>
        <a:graphic>
          <a:graphicData uri="http://schemas.openxmlformats.org/presentationml/2006/ole">
            <mc:AlternateContent xmlns:mc="http://schemas.openxmlformats.org/markup-compatibility/2006">
              <mc:Choice xmlns:v="urn:schemas-microsoft-com:vml" Requires="v">
                <p:oleObj spid="_x0000_s7171" name="Έγγραφο" r:id="rId5" imgW="5432846" imgH="7529386" progId="Word.Document.12">
                  <p:embed/>
                </p:oleObj>
              </mc:Choice>
              <mc:Fallback>
                <p:oleObj name="Έγγραφο" r:id="rId5" imgW="5432846" imgH="7529386" progId="Word.Document.12">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14300"/>
                        <a:ext cx="9036496" cy="677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0" y="188641"/>
            <a:ext cx="9144000" cy="864095"/>
          </a:xfrm>
        </p:spPr>
        <p:txBody>
          <a:bodyPr>
            <a:noAutofit/>
          </a:bodyPr>
          <a:lstStyle/>
          <a:p>
            <a:pPr eaLnBrk="1" hangingPunct="1"/>
            <a:r>
              <a:rPr lang="el-GR" altLang="el-GR" sz="3200" b="1" u="none" dirty="0" smtClean="0">
                <a:solidFill>
                  <a:srgbClr val="006600"/>
                </a:solidFill>
              </a:rPr>
              <a:t>Προϋποθέσεις για την αποτίμηση στο αναπόσβεστο κόστος χρηματοοικονομικών στοιχείων ενεργητικού</a:t>
            </a:r>
          </a:p>
        </p:txBody>
      </p:sp>
      <p:sp>
        <p:nvSpPr>
          <p:cNvPr id="15363" name="Rectangle 3"/>
          <p:cNvSpPr txBox="1">
            <a:spLocks noChangeArrowheads="1"/>
          </p:cNvSpPr>
          <p:nvPr/>
        </p:nvSpPr>
        <p:spPr bwMode="auto">
          <a:xfrm>
            <a:off x="0" y="1196752"/>
            <a:ext cx="9144000" cy="5400898"/>
          </a:xfrm>
          <a:prstGeom prst="rect">
            <a:avLst/>
          </a:prstGeom>
          <a:noFill/>
          <a:ln w="9525">
            <a:noFill/>
            <a:miter lim="800000"/>
            <a:headEnd/>
            <a:tailEnd/>
          </a:ln>
          <a:effectLst/>
        </p:spPr>
        <p:txBody>
          <a:bodyPr/>
          <a:lstStyle/>
          <a:p>
            <a:pPr marL="333375" indent="-333375" algn="just">
              <a:lnSpc>
                <a:spcPct val="115000"/>
              </a:lnSpc>
              <a:spcBef>
                <a:spcPts val="1800"/>
              </a:spcBef>
              <a:buClr>
                <a:schemeClr val="bg2"/>
              </a:buClr>
              <a:buFontTx/>
              <a:buChar char="•"/>
            </a:pPr>
            <a:r>
              <a:rPr lang="el-GR" altLang="el-GR" sz="2800" dirty="0"/>
              <a:t>Το στοιχείο ενεργητικού κρατείται στα πλαίσια ενός επιχειρηματικού μοντέλου που αποβλέπει στην είσπραξη </a:t>
            </a:r>
            <a:r>
              <a:rPr lang="el-GR" altLang="el-GR" sz="2800" dirty="0" smtClean="0"/>
              <a:t>των  </a:t>
            </a:r>
            <a:r>
              <a:rPr lang="el-GR" altLang="el-GR" sz="2800" dirty="0"/>
              <a:t>συμβατικών χρηματοροών.</a:t>
            </a:r>
          </a:p>
          <a:p>
            <a:pPr marL="333375" indent="-333375" algn="just">
              <a:lnSpc>
                <a:spcPct val="115000"/>
              </a:lnSpc>
              <a:spcBef>
                <a:spcPts val="1800"/>
              </a:spcBef>
              <a:buClr>
                <a:schemeClr val="bg2"/>
              </a:buClr>
              <a:buFontTx/>
              <a:buChar char="•"/>
            </a:pPr>
            <a:r>
              <a:rPr lang="el-GR" altLang="el-GR" sz="2800" dirty="0"/>
              <a:t>Οι συμβατικοί όροι του χρηματοοικονομικού στοιχείου ενεργητικού προβλέπουν ότι οι χρηματοροές του θα λαμβάνουν χώρα σε συγκεκριμένες ημερομηνίες και θα αφορούν αποκλειστικά αποπληρωμές κεφαλαίου και τόκους πάνω στο ανεξόφλητο κεφάλαιο.</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6225"/>
            <a:ext cx="9144000" cy="776288"/>
          </a:xfrm>
          <a:noFill/>
        </p:spPr>
        <p:txBody>
          <a:bodyPr/>
          <a:lstStyle/>
          <a:p>
            <a:pPr eaLnBrk="1" hangingPunct="1"/>
            <a:r>
              <a:rPr lang="el-GR" altLang="el-GR" sz="4000" b="1" u="none" dirty="0" smtClean="0">
                <a:solidFill>
                  <a:srgbClr val="006600"/>
                </a:solidFill>
              </a:rPr>
              <a:t>Ιστορικό Κόστος </a:t>
            </a:r>
            <a:r>
              <a:rPr lang="en-US" altLang="el-GR" sz="4000" b="1" u="none" dirty="0" smtClean="0">
                <a:solidFill>
                  <a:srgbClr val="006600"/>
                </a:solidFill>
              </a:rPr>
              <a:t>vs </a:t>
            </a:r>
            <a:r>
              <a:rPr lang="el-GR" altLang="el-GR" sz="4000" b="1" u="none" dirty="0" smtClean="0">
                <a:solidFill>
                  <a:srgbClr val="006600"/>
                </a:solidFill>
              </a:rPr>
              <a:t>Εύλογης Αξίας</a:t>
            </a:r>
          </a:p>
        </p:txBody>
      </p:sp>
      <p:sp>
        <p:nvSpPr>
          <p:cNvPr id="16387" name="Rectangle 3"/>
          <p:cNvSpPr>
            <a:spLocks noGrp="1" noChangeArrowheads="1"/>
          </p:cNvSpPr>
          <p:nvPr>
            <p:ph type="body" idx="1"/>
          </p:nvPr>
        </p:nvSpPr>
        <p:spPr>
          <a:xfrm>
            <a:off x="-36513" y="1124744"/>
            <a:ext cx="9180513" cy="5733256"/>
          </a:xfrm>
        </p:spPr>
        <p:txBody>
          <a:bodyPr/>
          <a:lstStyle/>
          <a:p>
            <a:pPr marL="171450" indent="-171450" defTabSz="552450" eaLnBrk="1" hangingPunct="1">
              <a:buFontTx/>
              <a:buNone/>
              <a:tabLst>
                <a:tab pos="4400550" algn="l"/>
                <a:tab pos="5391150" algn="l"/>
                <a:tab pos="6991350" algn="l"/>
                <a:tab pos="7543800" algn="l"/>
              </a:tabLst>
            </a:pPr>
            <a:r>
              <a:rPr lang="el-GR" altLang="el-GR" sz="2600" dirty="0" smtClean="0"/>
              <a:t>	                                              </a:t>
            </a:r>
            <a:r>
              <a:rPr lang="el-GR" altLang="el-GR" sz="2600" b="1" dirty="0" smtClean="0">
                <a:solidFill>
                  <a:srgbClr val="C00000"/>
                </a:solidFill>
              </a:rPr>
              <a:t>Ιστορικό κόστος</a:t>
            </a:r>
            <a:r>
              <a:rPr lang="el-GR" altLang="el-GR" sz="2600" dirty="0" smtClean="0"/>
              <a:t> </a:t>
            </a:r>
            <a:r>
              <a:rPr lang="el-GR" altLang="el-GR" sz="2600" b="1" dirty="0" smtClean="0">
                <a:solidFill>
                  <a:srgbClr val="002060"/>
                </a:solidFill>
              </a:rPr>
              <a:t>Εύλογη αξία</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Ικανότητα πρόβλεψης των</a:t>
            </a:r>
            <a:br>
              <a:rPr lang="el-GR" altLang="el-GR" sz="2600" dirty="0" smtClean="0"/>
            </a:br>
            <a:r>
              <a:rPr lang="el-GR" altLang="el-GR" sz="2600" dirty="0" smtClean="0"/>
              <a:t>μελλοντικών χρηματοροών		</a:t>
            </a:r>
            <a:r>
              <a:rPr lang="el-GR" altLang="el-GR" sz="2600" b="1" dirty="0" smtClean="0"/>
              <a:t>όχι</a:t>
            </a:r>
            <a:r>
              <a:rPr lang="el-GR" altLang="el-GR" sz="2600" dirty="0" smtClean="0"/>
              <a:t>		</a:t>
            </a:r>
            <a:r>
              <a:rPr lang="el-GR" altLang="el-GR" sz="2600" b="1" dirty="0" smtClean="0"/>
              <a:t>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Ικανότητα σύγκρισης των</a:t>
            </a:r>
            <a:br>
              <a:rPr lang="el-GR" altLang="el-GR" sz="2600" dirty="0" smtClean="0"/>
            </a:br>
            <a:r>
              <a:rPr lang="el-GR" altLang="el-GR" sz="2600" dirty="0" smtClean="0"/>
              <a:t>στοιχείων ισολογισμού		</a:t>
            </a:r>
            <a:r>
              <a:rPr lang="el-GR" altLang="el-GR" sz="2600" b="1" dirty="0" smtClean="0"/>
              <a:t>όχι</a:t>
            </a:r>
            <a:r>
              <a:rPr lang="el-GR" altLang="el-GR" sz="2600" dirty="0" smtClean="0"/>
              <a:t>		</a:t>
            </a:r>
            <a:r>
              <a:rPr lang="el-GR" altLang="el-GR" sz="2600" b="1" dirty="0" smtClean="0"/>
              <a:t>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Αναγνώριση των παραγώγων	</a:t>
            </a:r>
            <a:r>
              <a:rPr lang="el-GR" altLang="el-GR" sz="2600" b="1" dirty="0" smtClean="0"/>
              <a:t>όχι</a:t>
            </a:r>
            <a:r>
              <a:rPr lang="el-GR" altLang="el-GR" sz="2600" dirty="0" smtClean="0"/>
              <a:t>		</a:t>
            </a:r>
            <a:r>
              <a:rPr lang="el-GR" altLang="el-GR" sz="2600" b="1" dirty="0" smtClean="0"/>
              <a:t>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Απλότητα και ακρίβεια στην</a:t>
            </a:r>
            <a:br>
              <a:rPr lang="el-GR" altLang="el-GR" sz="2600" dirty="0" smtClean="0"/>
            </a:br>
            <a:r>
              <a:rPr lang="el-GR" altLang="el-GR" sz="2600" dirty="0" smtClean="0"/>
              <a:t>προσέγγιση		</a:t>
            </a:r>
            <a:r>
              <a:rPr lang="el-GR" altLang="el-GR" sz="2600" b="1" dirty="0" smtClean="0"/>
              <a:t>ναι</a:t>
            </a:r>
            <a:r>
              <a:rPr lang="el-GR" altLang="el-GR" sz="2600" dirty="0" smtClean="0"/>
              <a:t>		</a:t>
            </a:r>
            <a:r>
              <a:rPr lang="el-GR" altLang="el-GR" sz="2600" b="1" dirty="0" smtClean="0"/>
              <a:t>όχι </a:t>
            </a:r>
          </a:p>
        </p:txBody>
      </p:sp>
    </p:spTree>
  </p:cSld>
  <p:clrMapOvr>
    <a:masterClrMapping/>
  </p:clrMapOvr>
  <p:transition spd="med">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6224"/>
            <a:ext cx="9144000" cy="920527"/>
          </a:xfrm>
          <a:noFill/>
        </p:spPr>
        <p:txBody>
          <a:bodyPr>
            <a:noAutofit/>
          </a:bodyPr>
          <a:lstStyle/>
          <a:p>
            <a:pPr eaLnBrk="1" hangingPunct="1"/>
            <a:r>
              <a:rPr lang="el-GR" altLang="el-GR" sz="3600" b="1" u="none" dirty="0" smtClean="0">
                <a:solidFill>
                  <a:srgbClr val="002060"/>
                </a:solidFill>
                <a:latin typeface="Arial Narrow" pitchFamily="34" charset="0"/>
              </a:rPr>
              <a:t>Η δυναμική και οι μεταμορφώσεις του ιστορικού κόστους</a:t>
            </a:r>
          </a:p>
        </p:txBody>
      </p:sp>
      <p:sp>
        <p:nvSpPr>
          <p:cNvPr id="17411" name="Rectangle 3"/>
          <p:cNvSpPr>
            <a:spLocks noGrp="1" noChangeArrowheads="1"/>
          </p:cNvSpPr>
          <p:nvPr>
            <p:ph type="body" idx="1"/>
          </p:nvPr>
        </p:nvSpPr>
        <p:spPr>
          <a:xfrm>
            <a:off x="0" y="1412776"/>
            <a:ext cx="9144000" cy="5445224"/>
          </a:xfrm>
        </p:spPr>
        <p:txBody>
          <a:bodyPr/>
          <a:lstStyle/>
          <a:p>
            <a:pPr marL="0" indent="0" algn="just" eaLnBrk="1" hangingPunct="1">
              <a:lnSpc>
                <a:spcPct val="100000"/>
              </a:lnSpc>
              <a:spcBef>
                <a:spcPct val="50000"/>
              </a:spcBef>
              <a:buFontTx/>
              <a:buNone/>
            </a:pPr>
            <a:r>
              <a:rPr lang="el-GR" altLang="el-GR" sz="2800" dirty="0" smtClean="0"/>
              <a:t>Το ιστορικό κόστος, ως αρχή αποτίμησης, εμπεριέχει μία άλλη βασική λογιστική αρχή, την αρχή της συντηρητικότητας.  Το γεγονός αυτό οδηγεί σε διάφορες εκδοχές (</a:t>
            </a:r>
            <a:r>
              <a:rPr lang="en-US" altLang="el-GR" sz="2800" dirty="0" smtClean="0"/>
              <a:t>modifications) </a:t>
            </a:r>
            <a:r>
              <a:rPr lang="el-GR" altLang="el-GR" sz="2800" dirty="0" smtClean="0"/>
              <a:t>του ιστορικού κόστους, όπως:</a:t>
            </a:r>
          </a:p>
          <a:p>
            <a:pPr marL="0" indent="0" algn="just" eaLnBrk="1" hangingPunct="1">
              <a:lnSpc>
                <a:spcPct val="100000"/>
              </a:lnSpc>
              <a:spcBef>
                <a:spcPct val="50000"/>
              </a:spcBef>
              <a:buFontTx/>
              <a:buNone/>
            </a:pPr>
            <a:r>
              <a:rPr lang="el-GR" altLang="el-GR" sz="2800" dirty="0" smtClean="0"/>
              <a:t>- </a:t>
            </a:r>
            <a:r>
              <a:rPr lang="el-GR" altLang="el-GR" sz="2800" b="1" dirty="0" smtClean="0">
                <a:solidFill>
                  <a:srgbClr val="FF0000"/>
                </a:solidFill>
              </a:rPr>
              <a:t>Ιστορικό κόστος μείον ζημίες απομείωσης</a:t>
            </a:r>
          </a:p>
          <a:p>
            <a:pPr marL="0" indent="0" algn="just" eaLnBrk="1" hangingPunct="1">
              <a:lnSpc>
                <a:spcPct val="100000"/>
              </a:lnSpc>
              <a:spcBef>
                <a:spcPct val="50000"/>
              </a:spcBef>
              <a:buFontTx/>
              <a:buNone/>
            </a:pPr>
            <a:r>
              <a:rPr lang="el-GR" altLang="el-GR" sz="2800" b="1" dirty="0" smtClean="0"/>
              <a:t>- </a:t>
            </a:r>
            <a:r>
              <a:rPr lang="el-GR" altLang="el-GR" sz="2800" b="1" dirty="0" smtClean="0">
                <a:solidFill>
                  <a:srgbClr val="0000FF"/>
                </a:solidFill>
              </a:rPr>
              <a:t>Αναπόσβεστο κόστος (</a:t>
            </a:r>
            <a:r>
              <a:rPr lang="en-US" altLang="el-GR" sz="2800" b="1" dirty="0" smtClean="0">
                <a:solidFill>
                  <a:srgbClr val="0000FF"/>
                </a:solidFill>
              </a:rPr>
              <a:t>amortized cost)</a:t>
            </a:r>
          </a:p>
          <a:p>
            <a:pPr marL="0" indent="0" algn="just" eaLnBrk="1" hangingPunct="1">
              <a:lnSpc>
                <a:spcPct val="100000"/>
              </a:lnSpc>
              <a:spcBef>
                <a:spcPct val="50000"/>
              </a:spcBef>
              <a:buFontTx/>
              <a:buNone/>
            </a:pPr>
            <a:r>
              <a:rPr lang="en-US" altLang="el-GR" sz="2800" b="1" dirty="0" smtClean="0"/>
              <a:t>- </a:t>
            </a:r>
            <a:r>
              <a:rPr lang="el-GR" altLang="el-GR" sz="2800" b="1" dirty="0" smtClean="0">
                <a:solidFill>
                  <a:srgbClr val="7030A0"/>
                </a:solidFill>
              </a:rPr>
              <a:t>Ιστορικό κόστος μείον αποσβέσεις κ.λπ.</a:t>
            </a:r>
          </a:p>
          <a:p>
            <a:pPr marL="0" indent="0" algn="just" eaLnBrk="1" hangingPunct="1">
              <a:lnSpc>
                <a:spcPct val="100000"/>
              </a:lnSpc>
              <a:spcBef>
                <a:spcPct val="50000"/>
              </a:spcBef>
              <a:buFontTx/>
              <a:buNone/>
            </a:pPr>
            <a:r>
              <a:rPr lang="el-GR" altLang="el-GR" sz="2800" dirty="0" smtClean="0"/>
              <a:t>οι οποίες, ανάλογα με το στοιχείο που αποτιμάται, εκφράζουν και το πραγματικό νόημα του ιστορικού κόστους.</a:t>
            </a:r>
          </a:p>
          <a:p>
            <a:pPr marL="0" indent="0" eaLnBrk="1" hangingPunct="1">
              <a:lnSpc>
                <a:spcPct val="100000"/>
              </a:lnSpc>
              <a:spcBef>
                <a:spcPct val="50000"/>
              </a:spcBef>
            </a:pPr>
            <a:endParaRPr lang="el-GR" altLang="el-GR" sz="2600" dirty="0" smtClean="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520" y="1052736"/>
            <a:ext cx="8712967" cy="5112568"/>
          </a:xfrm>
          <a:prstGeom prst="rect">
            <a:avLst/>
          </a:prstGeom>
          <a:noFill/>
          <a:ln w="9525" algn="ctr">
            <a:noFill/>
            <a:miter lim="800000"/>
            <a:headEnd type="none" w="sm" len="sm"/>
            <a:tailEnd type="none" w="sm" len="sm"/>
          </a:ln>
          <a:effectLst/>
        </p:spPr>
        <p:txBody>
          <a:bodyPr/>
          <a:lstStyle/>
          <a:p>
            <a:pPr>
              <a:lnSpc>
                <a:spcPct val="200000"/>
              </a:lnSpc>
              <a:spcBef>
                <a:spcPct val="90000"/>
              </a:spcBef>
              <a:buClr>
                <a:schemeClr val="tx2"/>
              </a:buClr>
              <a:buSzPct val="70000"/>
            </a:pPr>
            <a:r>
              <a:rPr lang="el-GR" altLang="el-GR" sz="2800" dirty="0"/>
              <a:t>Για να προσδιορίσουμε το αποτέλεσμα (κέρδος ή ζημία) από μία συναλλαγή ή από ένα σύνολο επιχειρηματικών συναλλαγών είναι απαραίτητο να γνωρίζουμε τα έσοδα που μας απέφεραν καθώς και τα σχετικά με αυτά έξοδα</a:t>
            </a:r>
          </a:p>
          <a:p>
            <a:pPr algn="ctr">
              <a:lnSpc>
                <a:spcPct val="200000"/>
              </a:lnSpc>
              <a:spcBef>
                <a:spcPct val="90000"/>
              </a:spcBef>
              <a:buClr>
                <a:schemeClr val="tx2"/>
              </a:buClr>
              <a:buSzPct val="70000"/>
            </a:pPr>
            <a:r>
              <a:rPr lang="el-GR" altLang="el-GR" sz="2800" dirty="0"/>
              <a:t>Κέρδος/ζημία = Έσοδα - έξοδα</a:t>
            </a:r>
          </a:p>
        </p:txBody>
      </p:sp>
      <p:sp>
        <p:nvSpPr>
          <p:cNvPr id="4099" name="Rectangle 3"/>
          <p:cNvSpPr>
            <a:spLocks noGrp="1" noChangeArrowheads="1"/>
          </p:cNvSpPr>
          <p:nvPr>
            <p:ph type="title"/>
          </p:nvPr>
        </p:nvSpPr>
        <p:spPr>
          <a:xfrm>
            <a:off x="455613" y="276225"/>
            <a:ext cx="7194550" cy="711200"/>
          </a:xfrm>
          <a:noFill/>
        </p:spPr>
        <p:txBody>
          <a:bodyPr anchor="ctr">
            <a:normAutofit/>
          </a:bodyPr>
          <a:lstStyle/>
          <a:p>
            <a:pPr eaLnBrk="1" hangingPunct="1"/>
            <a:r>
              <a:rPr lang="el-GR" altLang="el-GR" sz="3600" b="1" dirty="0" smtClean="0">
                <a:solidFill>
                  <a:srgbClr val="006600"/>
                </a:solidFill>
              </a:rPr>
              <a:t>Προσδιορισμός του κόστους</a:t>
            </a:r>
          </a:p>
        </p:txBody>
      </p:sp>
    </p:spTree>
  </p:cSld>
  <p:clrMapOvr>
    <a:masterClrMapping/>
  </p:clrMapOvr>
  <p:transition spd="med">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42913" y="1641475"/>
            <a:ext cx="7945437" cy="3948113"/>
          </a:xfrm>
          <a:prstGeom prst="rect">
            <a:avLst/>
          </a:prstGeom>
          <a:noFill/>
          <a:ln w="9525" algn="ctr">
            <a:noFill/>
            <a:miter lim="800000"/>
            <a:headEnd type="none" w="sm" len="sm"/>
            <a:tailEnd type="none" w="sm" len="sm"/>
          </a:ln>
          <a:effectLst/>
        </p:spPr>
        <p:txBody>
          <a:bodyPr/>
          <a:lstStyle/>
          <a:p>
            <a:pPr>
              <a:lnSpc>
                <a:spcPct val="200000"/>
              </a:lnSpc>
              <a:spcBef>
                <a:spcPct val="90000"/>
              </a:spcBef>
              <a:buClr>
                <a:schemeClr val="tx2"/>
              </a:buClr>
              <a:buSzPct val="70000"/>
            </a:pPr>
            <a:r>
              <a:rPr lang="el-GR" altLang="el-GR" sz="2800" dirty="0"/>
              <a:t>Είναι η μέθοδος που καθορίζει το πώς θα γίνει η κατανομή των εσόδων και εξόδων από τόκους, που προκύπτουν από τα τοκοφόρα χρηματοοικονομικά στοιχεία ενεργητικού και υποχρεώσεων, αντίστοιχα.</a:t>
            </a:r>
          </a:p>
        </p:txBody>
      </p:sp>
      <p:sp>
        <p:nvSpPr>
          <p:cNvPr id="5123" name="Rectangle 3"/>
          <p:cNvSpPr>
            <a:spLocks noGrp="1" noChangeArrowheads="1"/>
          </p:cNvSpPr>
          <p:nvPr>
            <p:ph type="title"/>
          </p:nvPr>
        </p:nvSpPr>
        <p:spPr>
          <a:xfrm>
            <a:off x="455613" y="276225"/>
            <a:ext cx="7194550" cy="920750"/>
          </a:xfrm>
          <a:noFill/>
        </p:spPr>
        <p:txBody>
          <a:bodyPr anchor="ctr">
            <a:normAutofit fontScale="90000"/>
          </a:bodyPr>
          <a:lstStyle/>
          <a:p>
            <a:pPr eaLnBrk="1" hangingPunct="1"/>
            <a:r>
              <a:rPr lang="el-GR" altLang="el-GR" sz="3000" b="1" dirty="0" smtClean="0">
                <a:solidFill>
                  <a:srgbClr val="006600"/>
                </a:solidFill>
              </a:rPr>
              <a:t>Μέθοδος του πραγματικού επιτοκίου</a:t>
            </a:r>
            <a:br>
              <a:rPr lang="el-GR" altLang="el-GR" sz="3000" b="1" dirty="0" smtClean="0">
                <a:solidFill>
                  <a:srgbClr val="006600"/>
                </a:solidFill>
              </a:rPr>
            </a:br>
            <a:r>
              <a:rPr lang="en-US" altLang="el-GR" sz="3000" b="1" dirty="0" smtClean="0">
                <a:solidFill>
                  <a:srgbClr val="006600"/>
                </a:solidFill>
              </a:rPr>
              <a:t>Effective interest method</a:t>
            </a:r>
            <a:endParaRPr lang="el-GR" altLang="el-GR" sz="3000" b="1" dirty="0" smtClean="0">
              <a:solidFill>
                <a:srgbClr val="006600"/>
              </a:solidFill>
            </a:endParaRPr>
          </a:p>
        </p:txBody>
      </p:sp>
    </p:spTree>
  </p:cSld>
  <p:clrMapOvr>
    <a:masterClrMapping/>
  </p:clrMapOvr>
  <p:transition spd="med">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980729"/>
            <a:ext cx="9143999"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eaLnBrk="1" hangingPunct="1">
              <a:spcBef>
                <a:spcPts val="1200"/>
              </a:spcBef>
              <a:buClr>
                <a:schemeClr val="tx2"/>
              </a:buClr>
              <a:buSzPct val="70000"/>
              <a:defRPr/>
            </a:pPr>
            <a:r>
              <a:rPr lang="el-GR" sz="2400" dirty="0" smtClean="0"/>
              <a:t>Είναι το ποσό με το οποίο ένα χρηματοοικονομικό στοιχείο ενεργητικού ή ένα χρηματοοικονομικό στοιχείο υποχρέωσης αποτιμάται κατά την αρχική αναγνώριση, προσαρμοζόμενο διαχρονικά ως εξής:</a:t>
            </a:r>
          </a:p>
          <a:p>
            <a:pPr marL="265113" indent="-265113" algn="just" eaLnBrk="1" hangingPunct="1">
              <a:spcBef>
                <a:spcPts val="1200"/>
              </a:spcBef>
              <a:buClr>
                <a:schemeClr val="tx2"/>
              </a:buClr>
              <a:buSzPct val="70000"/>
              <a:defRPr/>
            </a:pPr>
            <a:r>
              <a:rPr lang="el-GR" sz="2400" dirty="0" smtClean="0">
                <a:solidFill>
                  <a:srgbClr val="FF0000"/>
                </a:solidFill>
              </a:rPr>
              <a:t>α.</a:t>
            </a:r>
            <a:r>
              <a:rPr lang="el-GR" sz="2400" dirty="0" smtClean="0"/>
              <a:t>	</a:t>
            </a:r>
            <a:r>
              <a:rPr lang="el-GR" sz="2400" dirty="0" smtClean="0">
                <a:solidFill>
                  <a:srgbClr val="7030A0"/>
                </a:solidFill>
              </a:rPr>
              <a:t>μείον οι αποπληρωμές κεφαλαίων,</a:t>
            </a:r>
          </a:p>
          <a:p>
            <a:pPr marL="265113" indent="-265113" algn="just" eaLnBrk="1" hangingPunct="1">
              <a:spcBef>
                <a:spcPts val="1200"/>
              </a:spcBef>
              <a:buClr>
                <a:schemeClr val="tx2"/>
              </a:buClr>
              <a:buSzPct val="70000"/>
              <a:defRPr/>
            </a:pPr>
            <a:r>
              <a:rPr lang="el-GR" sz="2400" dirty="0" smtClean="0">
                <a:solidFill>
                  <a:srgbClr val="FF0000"/>
                </a:solidFill>
              </a:rPr>
              <a:t>β.</a:t>
            </a:r>
            <a:r>
              <a:rPr lang="el-GR" sz="2400" dirty="0" smtClean="0"/>
              <a:t>	</a:t>
            </a:r>
            <a:r>
              <a:rPr lang="el-GR" sz="2400" dirty="0" smtClean="0">
                <a:solidFill>
                  <a:srgbClr val="0000FF"/>
                </a:solidFill>
              </a:rPr>
              <a:t>πλέον ή μείον </a:t>
            </a:r>
            <a:r>
              <a:rPr lang="el-GR" sz="2400" dirty="0" smtClean="0"/>
              <a:t>οι σωρευτικές αποσβέσεις της διαφοράς μεταξύ του αρχικού ποσού και του ποσού στη λήξη (</a:t>
            </a:r>
            <a:r>
              <a:rPr lang="en-US" sz="2400" dirty="0" smtClean="0"/>
              <a:t>discount </a:t>
            </a:r>
            <a:r>
              <a:rPr lang="el-GR" sz="2400" dirty="0" smtClean="0"/>
              <a:t>και </a:t>
            </a:r>
            <a:r>
              <a:rPr lang="en-US" sz="2400" dirty="0" smtClean="0"/>
              <a:t>premium </a:t>
            </a:r>
            <a:r>
              <a:rPr lang="el-GR" sz="2400" dirty="0" smtClean="0"/>
              <a:t>αντίστοιχα),</a:t>
            </a:r>
          </a:p>
          <a:p>
            <a:pPr marL="265113" indent="-265113" algn="just" eaLnBrk="1" hangingPunct="1">
              <a:spcBef>
                <a:spcPts val="1200"/>
              </a:spcBef>
              <a:buClr>
                <a:schemeClr val="tx2"/>
              </a:buClr>
              <a:buSzPct val="70000"/>
              <a:defRPr/>
            </a:pPr>
            <a:r>
              <a:rPr lang="el-GR" sz="2400" dirty="0" smtClean="0">
                <a:solidFill>
                  <a:srgbClr val="FF0000"/>
                </a:solidFill>
              </a:rPr>
              <a:t>γ.</a:t>
            </a:r>
            <a:r>
              <a:rPr lang="el-GR" sz="2400" dirty="0" smtClean="0"/>
              <a:t>	</a:t>
            </a:r>
            <a:r>
              <a:rPr lang="el-GR" sz="2400" dirty="0" smtClean="0">
                <a:solidFill>
                  <a:srgbClr val="FF33CC"/>
                </a:solidFill>
              </a:rPr>
              <a:t>πλέον ή μείον </a:t>
            </a:r>
            <a:r>
              <a:rPr lang="el-GR" sz="2400" dirty="0" smtClean="0"/>
              <a:t>τα ποσά που προκύπτουν από επανεκτιμήσεις των αναμενόμενων ταμειακών ροών (π.χ. προκαταβολές ή απομειώσεις).</a:t>
            </a:r>
          </a:p>
          <a:p>
            <a:pPr marL="0" indent="0" algn="just" eaLnBrk="1" hangingPunct="1">
              <a:spcBef>
                <a:spcPts val="1200"/>
              </a:spcBef>
              <a:buClr>
                <a:schemeClr val="tx2"/>
              </a:buClr>
              <a:buSzPct val="70000"/>
              <a:defRPr/>
            </a:pPr>
            <a:r>
              <a:rPr lang="el-GR" sz="2400" dirty="0" smtClean="0"/>
              <a:t>Το ποσό που προκύπτει μετά τις ανωτέρω προσαρμογές είναι το αναπόσβεστο κόστος </a:t>
            </a:r>
            <a:r>
              <a:rPr lang="en-US" sz="2400" dirty="0" smtClean="0"/>
              <a:t>(carrying amount)</a:t>
            </a:r>
            <a:r>
              <a:rPr lang="el-GR" sz="2400" dirty="0" smtClean="0"/>
              <a:t>.</a:t>
            </a:r>
          </a:p>
        </p:txBody>
      </p:sp>
      <p:sp>
        <p:nvSpPr>
          <p:cNvPr id="6147" name="Rectangle 3"/>
          <p:cNvSpPr>
            <a:spLocks noGrp="1" noChangeArrowheads="1"/>
          </p:cNvSpPr>
          <p:nvPr>
            <p:ph type="title"/>
          </p:nvPr>
        </p:nvSpPr>
        <p:spPr>
          <a:xfrm>
            <a:off x="0" y="116633"/>
            <a:ext cx="9144000" cy="720080"/>
          </a:xfrm>
          <a:noFill/>
        </p:spPr>
        <p:txBody>
          <a:bodyPr anchor="ctr">
            <a:normAutofit/>
          </a:bodyPr>
          <a:lstStyle/>
          <a:p>
            <a:pPr eaLnBrk="1" hangingPunct="1"/>
            <a:r>
              <a:rPr lang="el-GR" altLang="el-GR" sz="3600" b="1" dirty="0" smtClean="0">
                <a:solidFill>
                  <a:srgbClr val="006600"/>
                </a:solidFill>
              </a:rPr>
              <a:t>Αναπόσβεστο κόστος</a:t>
            </a:r>
            <a:r>
              <a:rPr lang="en-US" altLang="el-GR" sz="3600" b="1" dirty="0" smtClean="0">
                <a:solidFill>
                  <a:srgbClr val="006600"/>
                </a:solidFill>
              </a:rPr>
              <a:t> Amortized cost</a:t>
            </a:r>
            <a:endParaRPr lang="el-GR" altLang="el-GR" sz="3600" b="1" dirty="0" smtClean="0">
              <a:solidFill>
                <a:srgbClr val="006600"/>
              </a:solidFill>
            </a:endParaRPr>
          </a:p>
        </p:txBody>
      </p:sp>
    </p:spTree>
  </p:cSld>
  <p:clrMapOvr>
    <a:masterClrMapping/>
  </p:clrMapOvr>
  <p:transition spd="med">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504" y="276225"/>
            <a:ext cx="9036496" cy="863600"/>
          </a:xfrm>
          <a:noFill/>
        </p:spPr>
        <p:txBody>
          <a:bodyPr>
            <a:normAutofit fontScale="90000"/>
          </a:bodyPr>
          <a:lstStyle/>
          <a:p>
            <a:pPr eaLnBrk="1" hangingPunct="1"/>
            <a:r>
              <a:rPr lang="el-GR" altLang="el-GR" u="none" dirty="0" smtClean="0"/>
              <a:t/>
            </a:r>
            <a:br>
              <a:rPr lang="el-GR" altLang="el-GR" u="none" dirty="0" smtClean="0"/>
            </a:br>
            <a:r>
              <a:rPr lang="el-GR" altLang="el-GR" b="1" u="none" dirty="0" smtClean="0">
                <a:solidFill>
                  <a:srgbClr val="C00000"/>
                </a:solidFill>
              </a:rPr>
              <a:t>Απ</a:t>
            </a:r>
            <a:r>
              <a:rPr lang="el-GR" altLang="el-GR" b="1" dirty="0" smtClean="0">
                <a:solidFill>
                  <a:srgbClr val="C00000"/>
                </a:solidFill>
              </a:rPr>
              <a:t>ο</a:t>
            </a:r>
            <a:r>
              <a:rPr lang="el-GR" altLang="el-GR" b="1" u="none" dirty="0" smtClean="0">
                <a:solidFill>
                  <a:srgbClr val="C00000"/>
                </a:solidFill>
              </a:rPr>
              <a:t>σβεσμένο κόστος</a:t>
            </a:r>
            <a:endParaRPr lang="el-GR" altLang="el-GR" u="none" dirty="0" smtClean="0"/>
          </a:p>
        </p:txBody>
      </p:sp>
      <p:sp>
        <p:nvSpPr>
          <p:cNvPr id="18435" name="Rectangle 3"/>
          <p:cNvSpPr>
            <a:spLocks noGrp="1" noChangeArrowheads="1"/>
          </p:cNvSpPr>
          <p:nvPr>
            <p:ph type="body" idx="1"/>
          </p:nvPr>
        </p:nvSpPr>
        <p:spPr>
          <a:xfrm>
            <a:off x="0" y="1268759"/>
            <a:ext cx="9144000" cy="5589241"/>
          </a:xfrm>
          <a:noFill/>
        </p:spPr>
        <p:txBody>
          <a:bodyPr/>
          <a:lstStyle/>
          <a:p>
            <a:pPr marL="266700" indent="-266700" eaLnBrk="1" hangingPunct="1">
              <a:spcBef>
                <a:spcPct val="0"/>
              </a:spcBef>
              <a:buFontTx/>
              <a:buNone/>
            </a:pPr>
            <a:r>
              <a:rPr lang="el-GR" altLang="el-GR" sz="2400" dirty="0" smtClean="0"/>
              <a:t>Είναι το σύνολο των ακόλουθων επί μέρους ποσών:</a:t>
            </a:r>
          </a:p>
          <a:p>
            <a:pPr marL="266700" indent="-266700" eaLnBrk="1" hangingPunct="1">
              <a:lnSpc>
                <a:spcPct val="150000"/>
              </a:lnSpc>
              <a:spcBef>
                <a:spcPct val="0"/>
              </a:spcBef>
              <a:buFontTx/>
              <a:buNone/>
            </a:pPr>
            <a:r>
              <a:rPr lang="el-GR" altLang="el-GR" sz="2400" dirty="0" smtClean="0"/>
              <a:t>+	το ποσό της αρχικής αναγνώρισης</a:t>
            </a:r>
            <a:endParaRPr lang="en-US" altLang="el-GR" sz="2400" dirty="0" smtClean="0"/>
          </a:p>
          <a:p>
            <a:pPr marL="266700" indent="-266700" eaLnBrk="1" hangingPunct="1">
              <a:lnSpc>
                <a:spcPct val="150000"/>
              </a:lnSpc>
              <a:spcBef>
                <a:spcPct val="0"/>
              </a:spcBef>
              <a:buFontTx/>
              <a:buNone/>
            </a:pPr>
            <a:r>
              <a:rPr lang="en-US" altLang="el-GR" sz="2400" dirty="0" smtClean="0"/>
              <a:t>+	</a:t>
            </a:r>
            <a:r>
              <a:rPr lang="el-GR" altLang="el-GR" sz="2400" dirty="0" smtClean="0"/>
              <a:t>κεφαλαιοποιηθέντες και αναλογούντες τόκοι</a:t>
            </a:r>
          </a:p>
          <a:p>
            <a:pPr marL="266700" indent="-266700" eaLnBrk="1" hangingPunct="1">
              <a:lnSpc>
                <a:spcPct val="150000"/>
              </a:lnSpc>
              <a:spcBef>
                <a:spcPct val="0"/>
              </a:spcBef>
              <a:buFontTx/>
              <a:buNone/>
            </a:pPr>
            <a:r>
              <a:rPr lang="el-GR" altLang="el-GR" sz="2400" dirty="0" smtClean="0"/>
              <a:t>-	αποπληρωμές κεφαλαίου</a:t>
            </a:r>
          </a:p>
          <a:p>
            <a:pPr marL="266700" indent="-266700" eaLnBrk="1" hangingPunct="1">
              <a:lnSpc>
                <a:spcPct val="150000"/>
              </a:lnSpc>
              <a:spcBef>
                <a:spcPct val="0"/>
              </a:spcBef>
              <a:buFontTx/>
              <a:buNone/>
            </a:pPr>
            <a:r>
              <a:rPr lang="el-GR" altLang="el-GR" sz="2400" dirty="0" smtClean="0"/>
              <a:t>+	απόσβεση </a:t>
            </a:r>
            <a:r>
              <a:rPr lang="en-US" altLang="el-GR" sz="2400" dirty="0" smtClean="0"/>
              <a:t>discount</a:t>
            </a:r>
          </a:p>
          <a:p>
            <a:pPr marL="266700" indent="-266700" eaLnBrk="1" hangingPunct="1">
              <a:lnSpc>
                <a:spcPct val="150000"/>
              </a:lnSpc>
              <a:spcBef>
                <a:spcPct val="0"/>
              </a:spcBef>
              <a:buFontTx/>
              <a:buNone/>
            </a:pPr>
            <a:r>
              <a:rPr lang="en-US" altLang="el-GR" sz="2400" dirty="0" smtClean="0"/>
              <a:t>-	</a:t>
            </a:r>
            <a:r>
              <a:rPr lang="el-GR" altLang="el-GR" sz="2400" dirty="0" smtClean="0"/>
              <a:t>απόσβεση </a:t>
            </a:r>
            <a:r>
              <a:rPr lang="en-US" altLang="el-GR" sz="2400" dirty="0" smtClean="0"/>
              <a:t>premium</a:t>
            </a:r>
          </a:p>
          <a:p>
            <a:pPr marL="266700" indent="-266700" eaLnBrk="1" hangingPunct="1">
              <a:lnSpc>
                <a:spcPct val="150000"/>
              </a:lnSpc>
              <a:spcBef>
                <a:spcPct val="0"/>
              </a:spcBef>
              <a:buFontTx/>
              <a:buNone/>
            </a:pPr>
            <a:r>
              <a:rPr lang="el-GR" altLang="el-GR" sz="2400" dirty="0" smtClean="0"/>
              <a:t>-	τα ποσά των συσσωρευμένων απομειώσεων (αφορά μόνο στοιχεία ενεργητικού)</a:t>
            </a:r>
          </a:p>
          <a:p>
            <a:pPr marL="266700" indent="-266700" eaLnBrk="1" hangingPunct="1">
              <a:lnSpc>
                <a:spcPct val="150000"/>
              </a:lnSpc>
              <a:spcBef>
                <a:spcPct val="0"/>
              </a:spcBef>
              <a:buFontTx/>
              <a:buNone/>
            </a:pPr>
            <a:r>
              <a:rPr lang="el-GR" altLang="el-GR" sz="2400" dirty="0" smtClean="0"/>
              <a:t>-	τα ποσά που διαγράφηκαν εξαιτίας αδυναμίας ανάκτησής τους</a:t>
            </a:r>
            <a:r>
              <a:rPr lang="en-US" altLang="el-GR" sz="2400" dirty="0" smtClean="0"/>
              <a:t>.</a:t>
            </a:r>
            <a:endParaRPr lang="el-GR" altLang="el-GR" sz="2400" dirty="0" smtClean="0"/>
          </a:p>
        </p:txBody>
      </p:sp>
      <p:sp>
        <p:nvSpPr>
          <p:cNvPr id="18436" name="Text Box 4"/>
          <p:cNvSpPr txBox="1">
            <a:spLocks noChangeArrowheads="1"/>
          </p:cNvSpPr>
          <p:nvPr/>
        </p:nvSpPr>
        <p:spPr bwMode="auto">
          <a:xfrm>
            <a:off x="4139952" y="3429000"/>
            <a:ext cx="3597275" cy="641350"/>
          </a:xfrm>
          <a:prstGeom prst="rect">
            <a:avLst/>
          </a:prstGeom>
          <a:noFill/>
          <a:ln w="9525">
            <a:noFill/>
            <a:miter lim="800000"/>
            <a:headEnd/>
            <a:tailEnd/>
          </a:ln>
          <a:effectLst/>
        </p:spPr>
        <p:txBody>
          <a:bodyPr wrap="none">
            <a:spAutoFit/>
          </a:bodyPr>
          <a:lstStyle/>
          <a:p>
            <a:r>
              <a:rPr lang="el-GR" altLang="el-GR" dirty="0"/>
              <a:t>η απόσβεση γίνεται με τη μέθοδο </a:t>
            </a:r>
            <a:br>
              <a:rPr lang="el-GR" altLang="el-GR" dirty="0"/>
            </a:br>
            <a:r>
              <a:rPr lang="el-GR" altLang="el-GR" dirty="0"/>
              <a:t>του πραγματικού επιτοκίου</a:t>
            </a:r>
          </a:p>
        </p:txBody>
      </p:sp>
      <p:sp>
        <p:nvSpPr>
          <p:cNvPr id="18437" name="AutoShape 5"/>
          <p:cNvSpPr>
            <a:spLocks/>
          </p:cNvSpPr>
          <p:nvPr/>
        </p:nvSpPr>
        <p:spPr bwMode="auto">
          <a:xfrm>
            <a:off x="3779912" y="3284984"/>
            <a:ext cx="215900" cy="8636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l-GR" altLang="el-GR"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490066"/>
          </a:xfrm>
        </p:spPr>
        <p:txBody>
          <a:bodyPr>
            <a:normAutofit fontScale="90000"/>
          </a:bodyPr>
          <a:lstStyle/>
          <a:p>
            <a:r>
              <a:rPr lang="el-GR" b="1" dirty="0" smtClean="0">
                <a:solidFill>
                  <a:srgbClr val="002060"/>
                </a:solidFill>
              </a:rPr>
              <a:t>ΛΟΓΑΡΙΑΣΜΟΙ ΑΠΟΘΕΜΑΤΩΝ</a:t>
            </a:r>
            <a:endParaRPr lang="el-GR" b="1" dirty="0">
              <a:solidFill>
                <a:srgbClr val="002060"/>
              </a:solidFill>
            </a:endParaRPr>
          </a:p>
        </p:txBody>
      </p:sp>
      <p:pic>
        <p:nvPicPr>
          <p:cNvPr id="95235" name="Picture 3"/>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42913" y="1641475"/>
            <a:ext cx="8232775"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1200"/>
              </a:spcBef>
              <a:buClr>
                <a:schemeClr val="tx2"/>
              </a:buClr>
              <a:buSzPct val="110000"/>
              <a:defRPr/>
            </a:pPr>
            <a:endParaRPr lang="el-GR" sz="2000" dirty="0" smtClean="0"/>
          </a:p>
          <a:p>
            <a:pPr eaLnBrk="1" hangingPunct="1">
              <a:spcBef>
                <a:spcPts val="1200"/>
              </a:spcBef>
              <a:buClr>
                <a:schemeClr val="tx2"/>
              </a:buClr>
              <a:buSzPct val="110000"/>
              <a:buFont typeface="Arial" pitchFamily="34" charset="0"/>
              <a:buChar char="•"/>
              <a:defRPr/>
            </a:pPr>
            <a:r>
              <a:rPr lang="el-GR" sz="2000" dirty="0" smtClean="0"/>
              <a:t>Ποσό αρχικής αναγνώρισης</a:t>
            </a:r>
          </a:p>
          <a:p>
            <a:pPr marL="0" indent="0" eaLnBrk="1" hangingPunct="1">
              <a:spcBef>
                <a:spcPts val="1200"/>
              </a:spcBef>
              <a:buClr>
                <a:schemeClr val="tx2"/>
              </a:buClr>
              <a:buSzPct val="110000"/>
              <a:defRPr/>
            </a:pPr>
            <a:endParaRPr lang="el-GR" sz="2000" dirty="0" smtClean="0"/>
          </a:p>
          <a:p>
            <a:pPr marL="0" indent="0" eaLnBrk="1" hangingPunct="1">
              <a:spcBef>
                <a:spcPts val="1200"/>
              </a:spcBef>
              <a:buClr>
                <a:schemeClr val="tx2"/>
              </a:buClr>
              <a:buSzPct val="110000"/>
              <a:defRPr/>
            </a:pPr>
            <a:endParaRPr lang="en-US" sz="2000" dirty="0" smtClean="0"/>
          </a:p>
          <a:p>
            <a:pPr eaLnBrk="1" hangingPunct="1">
              <a:spcBef>
                <a:spcPts val="1200"/>
              </a:spcBef>
              <a:buClr>
                <a:schemeClr val="tx2"/>
              </a:buClr>
              <a:buSzPct val="110000"/>
              <a:buFont typeface="Arial" pitchFamily="34" charset="0"/>
              <a:buChar char="•"/>
              <a:defRPr/>
            </a:pPr>
            <a:r>
              <a:rPr lang="el-GR" sz="2000" dirty="0" smtClean="0"/>
              <a:t>+ κεφαλαιοποιηθέντες και αναλογούντες τόκοι</a:t>
            </a:r>
          </a:p>
          <a:p>
            <a:pPr eaLnBrk="1" hangingPunct="1">
              <a:spcBef>
                <a:spcPts val="1200"/>
              </a:spcBef>
              <a:buClr>
                <a:schemeClr val="tx2"/>
              </a:buClr>
              <a:buSzPct val="110000"/>
              <a:buFont typeface="Arial" pitchFamily="34" charset="0"/>
              <a:buChar char="•"/>
              <a:defRPr/>
            </a:pPr>
            <a:r>
              <a:rPr lang="en-GB" sz="2000" dirty="0" smtClean="0"/>
              <a:t>- </a:t>
            </a:r>
            <a:r>
              <a:rPr lang="el-GR" sz="2000" dirty="0" smtClean="0"/>
              <a:t>αποπληρωμές κεφαλαίου</a:t>
            </a:r>
            <a:endParaRPr lang="en-GB" sz="2000" dirty="0" smtClean="0"/>
          </a:p>
          <a:p>
            <a:pPr eaLnBrk="1" hangingPunct="1">
              <a:spcBef>
                <a:spcPts val="1200"/>
              </a:spcBef>
              <a:buClr>
                <a:schemeClr val="tx2"/>
              </a:buClr>
              <a:buSzPct val="110000"/>
              <a:buFont typeface="Arial" pitchFamily="34" charset="0"/>
              <a:buChar char="•"/>
              <a:defRPr/>
            </a:pPr>
            <a:r>
              <a:rPr lang="el-GR" sz="2000" dirty="0" smtClean="0"/>
              <a:t>- απόσβεση </a:t>
            </a:r>
            <a:r>
              <a:rPr lang="en-US" sz="2000" dirty="0" smtClean="0"/>
              <a:t>premium</a:t>
            </a:r>
          </a:p>
          <a:p>
            <a:pPr eaLnBrk="1" hangingPunct="1">
              <a:spcBef>
                <a:spcPts val="1200"/>
              </a:spcBef>
              <a:buClr>
                <a:schemeClr val="tx2"/>
              </a:buClr>
              <a:buSzPct val="110000"/>
              <a:buFont typeface="Arial" pitchFamily="34" charset="0"/>
              <a:buChar char="•"/>
              <a:defRPr/>
            </a:pPr>
            <a:r>
              <a:rPr lang="en-US" sz="2000" dirty="0" smtClean="0"/>
              <a:t>+ </a:t>
            </a:r>
            <a:r>
              <a:rPr lang="el-GR" sz="2000" dirty="0" smtClean="0"/>
              <a:t>απόσβεση </a:t>
            </a:r>
            <a:r>
              <a:rPr lang="en-US" sz="2000" dirty="0" smtClean="0"/>
              <a:t>discount</a:t>
            </a:r>
          </a:p>
          <a:p>
            <a:pPr eaLnBrk="1" hangingPunct="1">
              <a:spcBef>
                <a:spcPts val="1200"/>
              </a:spcBef>
              <a:buClr>
                <a:schemeClr val="tx2"/>
              </a:buClr>
              <a:buSzPct val="110000"/>
              <a:buFont typeface="Arial" pitchFamily="34" charset="0"/>
              <a:buChar char="•"/>
              <a:defRPr/>
            </a:pPr>
            <a:r>
              <a:rPr lang="en-US" sz="2000" dirty="0" smtClean="0"/>
              <a:t>- </a:t>
            </a:r>
            <a:r>
              <a:rPr lang="el-GR" sz="2000" dirty="0" smtClean="0"/>
              <a:t>συσσωρευμένες απομειώσεις και διαγραφές</a:t>
            </a:r>
          </a:p>
          <a:p>
            <a:pPr eaLnBrk="1" hangingPunct="1">
              <a:spcBef>
                <a:spcPts val="1200"/>
              </a:spcBef>
              <a:buClr>
                <a:schemeClr val="tx2"/>
              </a:buClr>
              <a:buSzPct val="110000"/>
              <a:buFont typeface="Arial" pitchFamily="34" charset="0"/>
              <a:buChar char="•"/>
              <a:defRPr/>
            </a:pPr>
            <a:r>
              <a:rPr lang="el-GR" sz="2000" dirty="0" smtClean="0"/>
              <a:t>± συναλλαγματικές διαφορές</a:t>
            </a:r>
          </a:p>
        </p:txBody>
      </p:sp>
      <p:sp>
        <p:nvSpPr>
          <p:cNvPr id="7171" name="Rectangle 3"/>
          <p:cNvSpPr>
            <a:spLocks noGrp="1" noChangeArrowheads="1"/>
          </p:cNvSpPr>
          <p:nvPr>
            <p:ph type="title"/>
          </p:nvPr>
        </p:nvSpPr>
        <p:spPr>
          <a:xfrm>
            <a:off x="179512" y="276225"/>
            <a:ext cx="8208912" cy="920750"/>
          </a:xfrm>
          <a:noFill/>
        </p:spPr>
        <p:txBody>
          <a:bodyPr anchor="ctr">
            <a:noAutofit/>
          </a:bodyPr>
          <a:lstStyle/>
          <a:p>
            <a:pPr eaLnBrk="1" hangingPunct="1"/>
            <a:r>
              <a:rPr lang="el-GR" altLang="el-GR" sz="3600" b="1" dirty="0" smtClean="0">
                <a:solidFill>
                  <a:srgbClr val="006600"/>
                </a:solidFill>
              </a:rPr>
              <a:t>Αποσβεσμένο κόστος</a:t>
            </a:r>
            <a:r>
              <a:rPr lang="en-US" altLang="el-GR" sz="3600" b="1" dirty="0" smtClean="0">
                <a:solidFill>
                  <a:srgbClr val="006600"/>
                </a:solidFill>
              </a:rPr>
              <a:t> Amortized cost</a:t>
            </a:r>
            <a:endParaRPr lang="el-GR" altLang="el-GR" sz="3600" b="1" dirty="0" smtClean="0">
              <a:solidFill>
                <a:srgbClr val="006600"/>
              </a:solidFill>
            </a:endParaRPr>
          </a:p>
        </p:txBody>
      </p:sp>
      <p:sp>
        <p:nvSpPr>
          <p:cNvPr id="7172" name="TextBox 1"/>
          <p:cNvSpPr txBox="1">
            <a:spLocks noChangeArrowheads="1"/>
          </p:cNvSpPr>
          <p:nvPr/>
        </p:nvSpPr>
        <p:spPr bwMode="auto">
          <a:xfrm>
            <a:off x="5148263" y="1484313"/>
            <a:ext cx="3024187" cy="1754187"/>
          </a:xfrm>
          <a:prstGeom prst="rect">
            <a:avLst/>
          </a:prstGeom>
          <a:noFill/>
          <a:ln w="9525">
            <a:noFill/>
            <a:miter lim="800000"/>
            <a:headEnd/>
            <a:tailEnd/>
          </a:ln>
        </p:spPr>
        <p:txBody>
          <a:bodyPr>
            <a:spAutoFit/>
          </a:bodyPr>
          <a:lstStyle/>
          <a:p>
            <a:pPr>
              <a:lnSpc>
                <a:spcPct val="150000"/>
              </a:lnSpc>
            </a:pPr>
            <a:r>
              <a:rPr lang="el-GR" altLang="el-GR"/>
              <a:t>ονομαστικό ποσό</a:t>
            </a:r>
          </a:p>
          <a:p>
            <a:pPr>
              <a:lnSpc>
                <a:spcPct val="150000"/>
              </a:lnSpc>
            </a:pPr>
            <a:r>
              <a:rPr lang="el-GR" altLang="el-GR"/>
              <a:t>+ έξοδα ή έσοδα   </a:t>
            </a:r>
          </a:p>
          <a:p>
            <a:pPr>
              <a:lnSpc>
                <a:spcPct val="150000"/>
              </a:lnSpc>
            </a:pPr>
            <a:r>
              <a:rPr lang="el-GR" altLang="el-GR"/>
              <a:t>   συναλλαγής</a:t>
            </a:r>
          </a:p>
          <a:p>
            <a:pPr>
              <a:lnSpc>
                <a:spcPct val="150000"/>
              </a:lnSpc>
            </a:pPr>
            <a:r>
              <a:rPr lang="el-GR" altLang="el-GR"/>
              <a:t>+ </a:t>
            </a:r>
            <a:r>
              <a:rPr lang="en-US" altLang="el-GR"/>
              <a:t>premium</a:t>
            </a:r>
            <a:r>
              <a:rPr lang="el-GR" altLang="el-GR"/>
              <a:t> </a:t>
            </a:r>
            <a:r>
              <a:rPr lang="en-GB" altLang="el-GR"/>
              <a:t>(</a:t>
            </a:r>
            <a:r>
              <a:rPr lang="el-GR" altLang="el-GR"/>
              <a:t>ή </a:t>
            </a:r>
            <a:r>
              <a:rPr lang="en-GB" altLang="el-GR"/>
              <a:t>- discount)</a:t>
            </a:r>
            <a:endParaRPr lang="en-US" altLang="el-GR"/>
          </a:p>
        </p:txBody>
      </p:sp>
      <p:grpSp>
        <p:nvGrpSpPr>
          <p:cNvPr id="2" name="Ομάδα 10"/>
          <p:cNvGrpSpPr>
            <a:grpSpLocks/>
          </p:cNvGrpSpPr>
          <p:nvPr/>
        </p:nvGrpSpPr>
        <p:grpSpPr bwMode="auto">
          <a:xfrm>
            <a:off x="4054475" y="1785938"/>
            <a:ext cx="1165225" cy="1165225"/>
            <a:chOff x="3983239" y="1916832"/>
            <a:chExt cx="1164825" cy="854427"/>
          </a:xfrm>
        </p:grpSpPr>
        <p:cxnSp>
          <p:nvCxnSpPr>
            <p:cNvPr id="4" name="Ευθεία γραμμή σύνδεσης 3"/>
            <p:cNvCxnSpPr/>
            <p:nvPr/>
          </p:nvCxnSpPr>
          <p:spPr>
            <a:xfrm flipV="1">
              <a:off x="3995935" y="1916832"/>
              <a:ext cx="1152129" cy="42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3995935" y="2348701"/>
              <a:ext cx="11521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3983239" y="2348701"/>
              <a:ext cx="1152129" cy="422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2913" y="1785938"/>
            <a:ext cx="8232775" cy="3443287"/>
          </a:xfrm>
          <a:prstGeom prst="rect">
            <a:avLst/>
          </a:prstGeom>
          <a:noFill/>
          <a:ln w="9525" algn="ctr">
            <a:noFill/>
            <a:miter lim="800000"/>
            <a:headEnd type="none" w="sm" len="sm"/>
            <a:tailEnd type="none" w="sm" len="sm"/>
          </a:ln>
          <a:effectLst/>
        </p:spPr>
        <p:txBody>
          <a:bodyPr/>
          <a:lstStyle/>
          <a:p>
            <a:pPr algn="just">
              <a:lnSpc>
                <a:spcPct val="150000"/>
              </a:lnSpc>
              <a:spcBef>
                <a:spcPts val="1200"/>
              </a:spcBef>
              <a:buClr>
                <a:schemeClr val="tx2"/>
              </a:buClr>
              <a:buSzPct val="70000"/>
            </a:pPr>
            <a:r>
              <a:rPr lang="el-GR" altLang="el-GR" sz="2800" dirty="0"/>
              <a:t>Υπολογίζεται με τη χρήση της μεθόδου τού πραγματικού επιτοκίου, και προκύπτει ως η παρούσα αξία των αναμενόμενων χρηματοροών, για την υπολειπόμενη ζωή του χρηματοοικονομικού μέσου, χρησιμοποιώντας ως επιτόκιο προεξόφλησης το πραγματικό επιτόκιο.</a:t>
            </a:r>
          </a:p>
        </p:txBody>
      </p:sp>
      <p:sp>
        <p:nvSpPr>
          <p:cNvPr id="8195" name="Rectangle 3"/>
          <p:cNvSpPr>
            <a:spLocks noGrp="1" noChangeArrowheads="1"/>
          </p:cNvSpPr>
          <p:nvPr>
            <p:ph type="title"/>
          </p:nvPr>
        </p:nvSpPr>
        <p:spPr>
          <a:xfrm>
            <a:off x="455613" y="276225"/>
            <a:ext cx="7194550" cy="920750"/>
          </a:xfrm>
          <a:noFill/>
        </p:spPr>
        <p:txBody>
          <a:bodyPr anchor="ctr">
            <a:noAutofit/>
          </a:bodyPr>
          <a:lstStyle/>
          <a:p>
            <a:pPr eaLnBrk="1" hangingPunct="1"/>
            <a:r>
              <a:rPr lang="el-GR" altLang="el-GR" sz="3600" b="1" dirty="0" smtClean="0">
                <a:solidFill>
                  <a:srgbClr val="006600"/>
                </a:solidFill>
              </a:rPr>
              <a:t>Αποσβεσμένο κόστος </a:t>
            </a:r>
            <a:r>
              <a:rPr lang="en-US" altLang="el-GR" sz="3600" b="1" dirty="0" smtClean="0">
                <a:solidFill>
                  <a:srgbClr val="006600"/>
                </a:solidFill>
              </a:rPr>
              <a:t>Amortized cost</a:t>
            </a:r>
            <a:endParaRPr lang="el-GR" altLang="el-GR" sz="3600" b="1" dirty="0" smtClean="0">
              <a:solidFill>
                <a:srgbClr val="006600"/>
              </a:solidFill>
            </a:endParaRPr>
          </a:p>
        </p:txBody>
      </p:sp>
    </p:spTree>
  </p:cSld>
  <p:clrMapOvr>
    <a:masterClrMapping/>
  </p:clrMapOvr>
  <p:transition spd="med">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6225"/>
            <a:ext cx="9144000" cy="914400"/>
          </a:xfrm>
          <a:noFill/>
        </p:spPr>
        <p:txBody>
          <a:bodyPr>
            <a:noAutofit/>
          </a:bodyPr>
          <a:lstStyle/>
          <a:p>
            <a:pPr eaLnBrk="1" hangingPunct="1"/>
            <a:r>
              <a:rPr lang="el-GR" altLang="el-GR" sz="3600" b="1" u="none" dirty="0" smtClean="0">
                <a:solidFill>
                  <a:schemeClr val="accent2">
                    <a:lumMod val="75000"/>
                  </a:schemeClr>
                </a:solidFill>
              </a:rPr>
              <a:t>Β</a:t>
            </a:r>
            <a:r>
              <a:rPr lang="en-US" altLang="el-GR" sz="3600" b="1" u="none" dirty="0" smtClean="0">
                <a:solidFill>
                  <a:schemeClr val="accent2">
                    <a:lumMod val="75000"/>
                  </a:schemeClr>
                </a:solidFill>
              </a:rPr>
              <a:t>ook value (BV) (or carrying amount),</a:t>
            </a:r>
            <a:r>
              <a:rPr lang="en-US" altLang="el-GR" sz="3600" b="1" dirty="0" smtClean="0">
                <a:solidFill>
                  <a:schemeClr val="accent2">
                    <a:lumMod val="75000"/>
                  </a:schemeClr>
                </a:solidFill>
              </a:rPr>
              <a:t> </a:t>
            </a:r>
            <a:br>
              <a:rPr lang="en-US" altLang="el-GR" sz="3600" b="1" dirty="0" smtClean="0">
                <a:solidFill>
                  <a:schemeClr val="accent2">
                    <a:lumMod val="75000"/>
                  </a:schemeClr>
                </a:solidFill>
              </a:rPr>
            </a:br>
            <a:r>
              <a:rPr lang="en-US" altLang="el-GR" sz="3600" b="1" u="none" dirty="0" smtClean="0">
                <a:solidFill>
                  <a:schemeClr val="accent2">
                    <a:lumMod val="75000"/>
                  </a:schemeClr>
                </a:solidFill>
              </a:rPr>
              <a:t>Fair value (FV)</a:t>
            </a:r>
            <a:r>
              <a:rPr lang="el-GR" altLang="el-GR" sz="3600" b="1" u="none" dirty="0" smtClean="0">
                <a:solidFill>
                  <a:schemeClr val="accent2">
                    <a:lumMod val="75000"/>
                  </a:schemeClr>
                </a:solidFill>
              </a:rPr>
              <a:t> </a:t>
            </a:r>
            <a:r>
              <a:rPr lang="en-US" altLang="el-GR" sz="3600" b="1" u="none" dirty="0" smtClean="0">
                <a:solidFill>
                  <a:schemeClr val="accent2">
                    <a:lumMod val="75000"/>
                  </a:schemeClr>
                </a:solidFill>
              </a:rPr>
              <a:t>and amortized cost (AC) </a:t>
            </a:r>
            <a:endParaRPr lang="el-GR" altLang="el-GR" sz="3600" b="1" u="none" dirty="0" smtClean="0">
              <a:solidFill>
                <a:schemeClr val="accent2">
                  <a:lumMod val="75000"/>
                </a:schemeClr>
              </a:solidFill>
            </a:endParaRPr>
          </a:p>
        </p:txBody>
      </p:sp>
      <p:sp>
        <p:nvSpPr>
          <p:cNvPr id="19459" name="Rectangle 3"/>
          <p:cNvSpPr>
            <a:spLocks noGrp="1" noChangeArrowheads="1"/>
          </p:cNvSpPr>
          <p:nvPr>
            <p:ph type="body" idx="1"/>
          </p:nvPr>
        </p:nvSpPr>
        <p:spPr>
          <a:xfrm>
            <a:off x="0" y="1268760"/>
            <a:ext cx="9144000" cy="647700"/>
          </a:xfrm>
        </p:spPr>
        <p:txBody>
          <a:bodyPr/>
          <a:lstStyle/>
          <a:p>
            <a:pPr marL="0" indent="0" algn="ctr" eaLnBrk="1" hangingPunct="1">
              <a:buFontTx/>
              <a:buNone/>
            </a:pPr>
            <a:r>
              <a:rPr lang="en-US" altLang="el-GR" sz="2800" b="1" dirty="0" smtClean="0"/>
              <a:t>Fair value = amortized cost </a:t>
            </a:r>
            <a:r>
              <a:rPr lang="en-US" altLang="el-GR" sz="2800" b="1" dirty="0" smtClean="0">
                <a:cs typeface="Arial" charset="0"/>
              </a:rPr>
              <a:t>± unrealised</a:t>
            </a:r>
            <a:r>
              <a:rPr lang="el-GR" altLang="el-GR" sz="2800" b="1" dirty="0" smtClean="0">
                <a:cs typeface="Arial" charset="0"/>
              </a:rPr>
              <a:t> </a:t>
            </a:r>
            <a:r>
              <a:rPr lang="en-US" altLang="el-GR" sz="2800" b="1" dirty="0" smtClean="0">
                <a:cs typeface="Arial" charset="0"/>
              </a:rPr>
              <a:t>profit/loss</a:t>
            </a:r>
          </a:p>
        </p:txBody>
      </p:sp>
      <p:sp>
        <p:nvSpPr>
          <p:cNvPr id="19460" name="Text Box 4"/>
          <p:cNvSpPr txBox="1">
            <a:spLocks noChangeArrowheads="1"/>
          </p:cNvSpPr>
          <p:nvPr/>
        </p:nvSpPr>
        <p:spPr bwMode="auto">
          <a:xfrm>
            <a:off x="5364163" y="2708275"/>
            <a:ext cx="3600450" cy="2270125"/>
          </a:xfrm>
          <a:prstGeom prst="rect">
            <a:avLst/>
          </a:prstGeom>
          <a:noFill/>
          <a:ln w="9525">
            <a:noFill/>
            <a:miter lim="800000"/>
            <a:headEnd/>
            <a:tailEnd/>
          </a:ln>
          <a:effectLst/>
        </p:spPr>
        <p:txBody>
          <a:bodyPr>
            <a:spAutoFit/>
          </a:bodyPr>
          <a:lstStyle/>
          <a:p>
            <a:pPr marL="177800" indent="-177800">
              <a:spcBef>
                <a:spcPct val="50000"/>
              </a:spcBef>
              <a:buFontTx/>
              <a:buChar char="•"/>
            </a:pPr>
            <a:r>
              <a:rPr lang="el-GR" altLang="el-GR" sz="2200" dirty="0"/>
              <a:t>παρακολουθείται σε ξεχωριστό λογαριασμό</a:t>
            </a:r>
          </a:p>
          <a:p>
            <a:pPr marL="177800" indent="-177800">
              <a:spcBef>
                <a:spcPct val="50000"/>
              </a:spcBef>
              <a:buFontTx/>
              <a:buChar char="•"/>
            </a:pPr>
            <a:r>
              <a:rPr lang="el-GR" altLang="el-GR" sz="2200" dirty="0"/>
              <a:t>το οποιοδήποτε αποτέλεσμα μηδενίζεται όταν λήξει το χρηματοοικονομικό μέσο</a:t>
            </a:r>
          </a:p>
        </p:txBody>
      </p:sp>
      <p:sp>
        <p:nvSpPr>
          <p:cNvPr id="19461" name="Text Box 5"/>
          <p:cNvSpPr txBox="1">
            <a:spLocks noChangeArrowheads="1"/>
          </p:cNvSpPr>
          <p:nvPr/>
        </p:nvSpPr>
        <p:spPr bwMode="auto">
          <a:xfrm>
            <a:off x="1779588" y="3452813"/>
            <a:ext cx="1781175" cy="822325"/>
          </a:xfrm>
          <a:prstGeom prst="rect">
            <a:avLst/>
          </a:prstGeom>
          <a:noFill/>
          <a:ln w="9525">
            <a:noFill/>
            <a:miter lim="800000"/>
            <a:headEnd/>
            <a:tailEnd/>
          </a:ln>
          <a:effectLst/>
        </p:spPr>
        <p:txBody>
          <a:bodyPr wrap="none">
            <a:spAutoFit/>
          </a:bodyPr>
          <a:lstStyle/>
          <a:p>
            <a:pPr algn="ctr"/>
            <a:r>
              <a:rPr lang="el-GR" altLang="el-GR" sz="2400" dirty="0"/>
              <a:t>μέθοδοι </a:t>
            </a:r>
            <a:br>
              <a:rPr lang="el-GR" altLang="el-GR" sz="2400" dirty="0"/>
            </a:br>
            <a:r>
              <a:rPr lang="el-GR" altLang="el-GR" sz="2400" dirty="0"/>
              <a:t>αποτίμησης</a:t>
            </a:r>
          </a:p>
        </p:txBody>
      </p:sp>
      <p:grpSp>
        <p:nvGrpSpPr>
          <p:cNvPr id="2" name="Group 12"/>
          <p:cNvGrpSpPr>
            <a:grpSpLocks/>
          </p:cNvGrpSpPr>
          <p:nvPr/>
        </p:nvGrpSpPr>
        <p:grpSpPr bwMode="auto">
          <a:xfrm>
            <a:off x="1257300" y="2276475"/>
            <a:ext cx="2809875" cy="1657350"/>
            <a:chOff x="792" y="1480"/>
            <a:chExt cx="1770" cy="589"/>
          </a:xfrm>
        </p:grpSpPr>
        <p:grpSp>
          <p:nvGrpSpPr>
            <p:cNvPr id="3" name="Group 6"/>
            <p:cNvGrpSpPr>
              <a:grpSpLocks/>
            </p:cNvGrpSpPr>
            <p:nvPr/>
          </p:nvGrpSpPr>
          <p:grpSpPr bwMode="auto">
            <a:xfrm>
              <a:off x="792" y="1480"/>
              <a:ext cx="273" cy="589"/>
              <a:chOff x="1292" y="2704"/>
              <a:chExt cx="273" cy="272"/>
            </a:xfrm>
          </p:grpSpPr>
          <p:sp>
            <p:nvSpPr>
              <p:cNvPr id="19470" name="Line 7"/>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9471" name="Line 8"/>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nvGrpSpPr>
            <p:cNvPr id="4" name="Group 9"/>
            <p:cNvGrpSpPr>
              <a:grpSpLocks/>
            </p:cNvGrpSpPr>
            <p:nvPr/>
          </p:nvGrpSpPr>
          <p:grpSpPr bwMode="auto">
            <a:xfrm flipH="1">
              <a:off x="2290" y="1480"/>
              <a:ext cx="272" cy="589"/>
              <a:chOff x="1292" y="2704"/>
              <a:chExt cx="273" cy="272"/>
            </a:xfrm>
          </p:grpSpPr>
          <p:sp>
            <p:nvSpPr>
              <p:cNvPr id="19468" name="Line 10"/>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9469" name="Line 11"/>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sp>
        <p:nvSpPr>
          <p:cNvPr id="19463" name="AutoShape 13"/>
          <p:cNvSpPr>
            <a:spLocks noChangeArrowheads="1"/>
          </p:cNvSpPr>
          <p:nvPr/>
        </p:nvSpPr>
        <p:spPr bwMode="auto">
          <a:xfrm rot="5400000">
            <a:off x="6660357" y="2421731"/>
            <a:ext cx="576262" cy="142875"/>
          </a:xfrm>
          <a:prstGeom prst="rightArrow">
            <a:avLst>
              <a:gd name="adj1" fmla="val 50000"/>
              <a:gd name="adj2" fmla="val 100833"/>
            </a:avLst>
          </a:prstGeom>
          <a:noFill/>
          <a:ln w="9525">
            <a:solidFill>
              <a:schemeClr val="tx1"/>
            </a:solidFill>
            <a:miter lim="800000"/>
            <a:headEnd/>
            <a:tailEnd/>
          </a:ln>
          <a:effectLst/>
        </p:spPr>
        <p:txBody>
          <a:bodyPr wrap="none" anchor="ctr"/>
          <a:lstStyle/>
          <a:p>
            <a:endParaRPr lang="el-GR" altLang="el-GR" dirty="0"/>
          </a:p>
        </p:txBody>
      </p:sp>
      <p:sp>
        <p:nvSpPr>
          <p:cNvPr id="19464" name="Text Box 14"/>
          <p:cNvSpPr txBox="1">
            <a:spLocks noChangeArrowheads="1"/>
          </p:cNvSpPr>
          <p:nvPr/>
        </p:nvSpPr>
        <p:spPr bwMode="auto">
          <a:xfrm>
            <a:off x="512763" y="5229225"/>
            <a:ext cx="6651625" cy="1311275"/>
          </a:xfrm>
          <a:prstGeom prst="rect">
            <a:avLst/>
          </a:prstGeom>
          <a:noFill/>
          <a:ln w="9525">
            <a:noFill/>
            <a:miter lim="800000"/>
            <a:headEnd/>
            <a:tailEnd/>
          </a:ln>
          <a:effectLst/>
        </p:spPr>
        <p:txBody>
          <a:bodyPr wrap="none">
            <a:spAutoFit/>
          </a:bodyPr>
          <a:lstStyle/>
          <a:p>
            <a:pPr marL="266700" indent="-266700">
              <a:buFont typeface="Arial" charset="0"/>
              <a:buChar char="–"/>
            </a:pPr>
            <a:r>
              <a:rPr lang="el-GR" altLang="el-GR" sz="2000" dirty="0"/>
              <a:t>Αποτίμηση στην εύλογη αξία 		</a:t>
            </a:r>
            <a:r>
              <a:rPr lang="en-US" altLang="el-GR" sz="2000" dirty="0"/>
              <a:t>	BV = FV</a:t>
            </a:r>
          </a:p>
          <a:p>
            <a:pPr marL="266700" indent="-266700">
              <a:buFont typeface="Arial" charset="0"/>
              <a:buChar char="–"/>
            </a:pPr>
            <a:r>
              <a:rPr lang="el-GR" altLang="el-GR" sz="2000" dirty="0"/>
              <a:t>Αποτίμηση στο αναπόσβεστο κόστος	</a:t>
            </a:r>
            <a:r>
              <a:rPr lang="en-US" altLang="el-GR" sz="2000" dirty="0"/>
              <a:t>	BV = AC</a:t>
            </a:r>
          </a:p>
          <a:p>
            <a:pPr marL="266700" indent="-266700">
              <a:buFont typeface="Arial" charset="0"/>
              <a:buChar char="–"/>
            </a:pPr>
            <a:r>
              <a:rPr lang="el-GR" altLang="el-GR" sz="2000" dirty="0"/>
              <a:t>Κατά την αρχική αναγνώριση και </a:t>
            </a:r>
            <a:r>
              <a:rPr lang="en-US" altLang="el-GR" sz="2000" dirty="0"/>
              <a:t/>
            </a:r>
            <a:br>
              <a:rPr lang="en-US" altLang="el-GR" sz="2000" dirty="0"/>
            </a:br>
            <a:r>
              <a:rPr lang="el-GR" altLang="el-GR" sz="2000" dirty="0"/>
              <a:t>κατά τη λήξη του χρηματοοικονομικού μέσου </a:t>
            </a:r>
            <a:r>
              <a:rPr lang="en-US" altLang="el-GR" sz="2000" dirty="0"/>
              <a:t>	FV = AC</a:t>
            </a:r>
            <a:endParaRPr lang="el-GR" altLang="el-GR" sz="2000" dirty="0"/>
          </a:p>
        </p:txBody>
      </p:sp>
    </p:spTree>
  </p:cSld>
  <p:clrMapOvr>
    <a:masterClrMapping/>
  </p:clrMapOvr>
  <p:transition spd="med">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normAutofit fontScale="90000"/>
          </a:bodyPr>
          <a:lstStyle/>
          <a:p>
            <a:r>
              <a:rPr lang="el-GR" sz="2800" b="1" dirty="0" smtClean="0">
                <a:solidFill>
                  <a:schemeClr val="accent2">
                    <a:lumMod val="75000"/>
                  </a:schemeClr>
                </a:solidFill>
              </a:rPr>
              <a:t>ΜΕΘΟΔΟΙ ΑΠΟΤΙΜΗΣΗΣ ΕΠΙΧΕΙΡΗΣΕΩΝ</a:t>
            </a:r>
            <a:endParaRPr lang="el-GR" sz="2800" b="1" dirty="0">
              <a:solidFill>
                <a:schemeClr val="accent2">
                  <a:lumMod val="75000"/>
                </a:schemeClr>
              </a:solidFill>
            </a:endParaRPr>
          </a:p>
        </p:txBody>
      </p:sp>
      <p:sp>
        <p:nvSpPr>
          <p:cNvPr id="3" name="2 - Θέση περιεχομένου"/>
          <p:cNvSpPr>
            <a:spLocks noGrp="1"/>
          </p:cNvSpPr>
          <p:nvPr>
            <p:ph idx="1"/>
          </p:nvPr>
        </p:nvSpPr>
        <p:spPr>
          <a:xfrm>
            <a:off x="0" y="548680"/>
            <a:ext cx="9144000" cy="6309320"/>
          </a:xfrm>
        </p:spPr>
        <p:txBody>
          <a:bodyPr/>
          <a:lstStyle/>
          <a:p>
            <a:r>
              <a:rPr lang="el-GR" sz="2400" dirty="0" smtClean="0"/>
              <a:t>Μέθοδος της καθαρής περιουσιακής θέσης.</a:t>
            </a:r>
          </a:p>
          <a:p>
            <a:r>
              <a:rPr lang="el-GR" sz="2400" dirty="0" smtClean="0"/>
              <a:t>Μέθοδος της καθαρής περιουσιακής θέσης προσαυξημένης με την κεφαλαιοποιημένη υπερπρόσοδο.</a:t>
            </a:r>
          </a:p>
          <a:p>
            <a:r>
              <a:rPr lang="el-GR" sz="2400" dirty="0" smtClean="0"/>
              <a:t>Μέθοδος των κεφαλαιοποιημένων οργανικών κερδών.</a:t>
            </a:r>
          </a:p>
          <a:p>
            <a:r>
              <a:rPr lang="el-GR" sz="2400" dirty="0" smtClean="0"/>
              <a:t>Μέθοδος των προεξοφλημένων ταμειακών ροών.</a:t>
            </a:r>
          </a:p>
          <a:p>
            <a:r>
              <a:rPr lang="el-GR" sz="2400" dirty="0" smtClean="0"/>
              <a:t>Μοντέλα προεξόφλησης μερισμάτων (Dividend discount models – </a:t>
            </a:r>
            <a:r>
              <a:rPr lang="en-US" sz="2400" dirty="0" smtClean="0"/>
              <a:t>DDM</a:t>
            </a:r>
            <a:r>
              <a:rPr lang="el-GR" sz="2400" dirty="0" smtClean="0"/>
              <a:t>)</a:t>
            </a:r>
            <a:r>
              <a:rPr lang="en-US" sz="2400" dirty="0" smtClean="0"/>
              <a:t>.</a:t>
            </a:r>
          </a:p>
          <a:p>
            <a:r>
              <a:rPr lang="el-GR" sz="2400" dirty="0" smtClean="0"/>
              <a:t>Μοντέλα προεξόφλησης ελευθέρων ταμιακών ροών προς τους μετόχους (free cash flow to equity – fcfe discount models).</a:t>
            </a:r>
            <a:endParaRPr lang="en-US" sz="2400" dirty="0" smtClean="0"/>
          </a:p>
          <a:p>
            <a:r>
              <a:rPr lang="el-GR" sz="2400" dirty="0" smtClean="0"/>
              <a:t>Μοντέλα προεξόφλησης ελευθέρων ταμιακών ροών προς την εταιρία (free cash flow to the firm – fcff discount models)</a:t>
            </a:r>
            <a:r>
              <a:rPr lang="en-US" sz="2400" dirty="0" smtClean="0"/>
              <a:t>.</a:t>
            </a:r>
          </a:p>
          <a:p>
            <a:r>
              <a:rPr lang="el-GR" sz="2400" dirty="0" smtClean="0"/>
              <a:t>Μοντέλα υπολειμματικού εισοδήματος (residual income models – rim)</a:t>
            </a:r>
            <a:r>
              <a:rPr lang="en-US" sz="2400" dirty="0" smtClean="0"/>
              <a:t>.</a:t>
            </a:r>
          </a:p>
          <a:p>
            <a:r>
              <a:rPr lang="el-GR" sz="2400" dirty="0" smtClean="0"/>
              <a:t>Μέθοδος συγκριτικής αποτίμησης (relative valuation – rv method).</a:t>
            </a:r>
            <a:endParaRPr lang="en-US" sz="2400" dirty="0" smtClean="0"/>
          </a:p>
          <a:p>
            <a:endParaRPr lang="en-US" sz="2000" dirty="0" smtClean="0"/>
          </a:p>
          <a:p>
            <a:endParaRPr lang="el-GR" sz="24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Autofit/>
          </a:bodyPr>
          <a:lstStyle/>
          <a:p>
            <a:r>
              <a:rPr lang="el-GR" sz="3200" b="1" dirty="0" smtClean="0">
                <a:solidFill>
                  <a:schemeClr val="accent2">
                    <a:lumMod val="75000"/>
                  </a:schemeClr>
                </a:solidFill>
              </a:rPr>
              <a:t>ΜΕΘΟΔΟΣ ΤΗΣ ΚΑΘΑΡΗΣ ΠΕΡΙΟΥΣΙΑΚΗΣ ΘΕΣΗΣ</a:t>
            </a:r>
            <a:endParaRPr lang="el-GR" sz="3200" b="1" dirty="0">
              <a:solidFill>
                <a:schemeClr val="accent2">
                  <a:lumMod val="75000"/>
                </a:schemeClr>
              </a:solidFill>
            </a:endParaRPr>
          </a:p>
        </p:txBody>
      </p:sp>
      <p:sp>
        <p:nvSpPr>
          <p:cNvPr id="3" name="2 - Θέση περιεχομένου"/>
          <p:cNvSpPr>
            <a:spLocks noGrp="1"/>
          </p:cNvSpPr>
          <p:nvPr>
            <p:ph idx="1"/>
          </p:nvPr>
        </p:nvSpPr>
        <p:spPr>
          <a:xfrm>
            <a:off x="0" y="620688"/>
            <a:ext cx="9144000" cy="6237312"/>
          </a:xfrm>
        </p:spPr>
        <p:txBody>
          <a:bodyPr/>
          <a:lstStyle/>
          <a:p>
            <a:pPr algn="just"/>
            <a:r>
              <a:rPr lang="el-GR" sz="2600" dirty="0" smtClean="0"/>
              <a:t>Η μέθοδος της ΚΠΘ ή μέθοδος της καθαρής λογιστικής αξίας όπως αλλιώς ονομάζεται (επειδή θεωρεί πως η αξία μιας επιχείρησης ισούται με την καθαρή λογιστική της αξία) βασίζεται στην χρηματοοικονομική κατάσταση του ισολογισμού της επιχείρησης και όχι στις υπόλοιπες λογιστικές καταστάσεις. Τα ίδια κεφάλαια της επιχείρησης όπως αυτά προκύπτουν από τον ισολογισμό της αποτελούν κατά την μέθοδο αύτη, την αξία της επιχείρησης, διότι δεν λαμβάνει καθόλου υπόψη παράγοντες της επιχείρησης όπως, η φήμη και η πελατεία της, οι προβλέψεις για την μετοχή της, οι προοπτικές της</a:t>
            </a:r>
            <a:r>
              <a:rPr lang="en-US" sz="2600" dirty="0" smtClean="0"/>
              <a:t>.</a:t>
            </a:r>
            <a:r>
              <a:rPr lang="el-GR" sz="2600" dirty="0" smtClean="0"/>
              <a:t> </a:t>
            </a:r>
            <a:r>
              <a:rPr lang="el-GR" sz="2600" b="1" dirty="0" smtClean="0">
                <a:solidFill>
                  <a:srgbClr val="C00000"/>
                </a:solidFill>
              </a:rPr>
              <a:t>Άρα Αξία Επιχείρησης: </a:t>
            </a:r>
            <a:r>
              <a:rPr lang="el-GR" sz="2600" dirty="0" smtClean="0">
                <a:solidFill>
                  <a:srgbClr val="0000FF"/>
                </a:solidFill>
              </a:rPr>
              <a:t>Καθαρή Θέση = ΣΕ – ΣΠ – ΞΚ</a:t>
            </a:r>
          </a:p>
          <a:p>
            <a:pPr algn="just"/>
            <a:r>
              <a:rPr lang="el-GR" sz="2600" dirty="0" smtClean="0">
                <a:solidFill>
                  <a:srgbClr val="7030A0"/>
                </a:solidFill>
              </a:rPr>
              <a:t>ΣΕ: Συνολικό Ενεργητικό, </a:t>
            </a:r>
            <a:r>
              <a:rPr lang="el-GR" sz="2600" dirty="0" smtClean="0">
                <a:solidFill>
                  <a:srgbClr val="FF0000"/>
                </a:solidFill>
              </a:rPr>
              <a:t>ΣΠ: Συνολικές Προβλέψεις</a:t>
            </a:r>
            <a:r>
              <a:rPr lang="el-GR" sz="2600" dirty="0" smtClean="0">
                <a:solidFill>
                  <a:srgbClr val="7030A0"/>
                </a:solidFill>
              </a:rPr>
              <a:t> και </a:t>
            </a:r>
            <a:r>
              <a:rPr lang="el-GR" sz="2600" dirty="0" smtClean="0">
                <a:solidFill>
                  <a:srgbClr val="660033"/>
                </a:solidFill>
              </a:rPr>
              <a:t>ΞΚ: Ξένα Κεφάλαια (Μακροπρόθεσμες + Βραχυπρόθεσμες Υποχρεώσεις)</a:t>
            </a:r>
            <a:endParaRPr lang="el-GR" sz="2600" dirty="0">
              <a:solidFill>
                <a:srgbClr val="660033"/>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210146"/>
          </a:xfrm>
        </p:spPr>
        <p:txBody>
          <a:bodyPr>
            <a:noAutofit/>
          </a:bodyPr>
          <a:lstStyle/>
          <a:p>
            <a:r>
              <a:rPr lang="el-GR" sz="3200" b="1" dirty="0" smtClean="0">
                <a:solidFill>
                  <a:schemeClr val="accent2">
                    <a:lumMod val="75000"/>
                  </a:schemeClr>
                </a:solidFill>
              </a:rPr>
              <a:t>ΜΕΘΟΔΟΣ ΤΗΣ ΚΑΘΑΡΗΣ ΠΕΡΙΟΥΣΙΑΚΗΣ ΘΕΣΗΣ ΠΡΟΣΑΥΞΗΜΕΝΗΣ ΜΕ ΤΗΝ ΚΕΦΑΛΑΙΟΠΟΙΗΜΕΝΗ ΥΠΕΡΠΡΟΣΟΔΟ (1)</a:t>
            </a:r>
            <a:endParaRPr lang="el-GR" sz="3200" b="1" dirty="0">
              <a:solidFill>
                <a:schemeClr val="accent2">
                  <a:lumMod val="75000"/>
                </a:schemeClr>
              </a:solidFill>
            </a:endParaRPr>
          </a:p>
        </p:txBody>
      </p:sp>
      <p:sp>
        <p:nvSpPr>
          <p:cNvPr id="3" name="2 - Θέση περιεχομένου"/>
          <p:cNvSpPr>
            <a:spLocks noGrp="1"/>
          </p:cNvSpPr>
          <p:nvPr>
            <p:ph idx="1"/>
          </p:nvPr>
        </p:nvSpPr>
        <p:spPr>
          <a:xfrm>
            <a:off x="0" y="1484784"/>
            <a:ext cx="9144000" cy="5373216"/>
          </a:xfrm>
        </p:spPr>
        <p:txBody>
          <a:bodyPr>
            <a:normAutofit/>
          </a:bodyPr>
          <a:lstStyle/>
          <a:p>
            <a:pPr algn="just"/>
            <a:r>
              <a:rPr lang="el-GR" dirty="0" smtClean="0"/>
              <a:t>Σημείο αφετηρίας της μεθόδου αυτής είναι η ιδέα, πως η αξία μιας επιχείρησης είναι μεγαλύτερη από το άθροισμα των περιουσιακών της στοιχείων. Η επιπλέον αυτή αξία, που ονομάζεται υπεραξία </a:t>
            </a:r>
            <a:r>
              <a:rPr lang="el-GR" b="1" dirty="0" smtClean="0">
                <a:solidFill>
                  <a:srgbClr val="0000FF"/>
                </a:solidFill>
              </a:rPr>
              <a:t>(</a:t>
            </a:r>
            <a:r>
              <a:rPr lang="en-US" b="1" dirty="0" smtClean="0">
                <a:solidFill>
                  <a:srgbClr val="0000FF"/>
                </a:solidFill>
              </a:rPr>
              <a:t>Goodwill</a:t>
            </a:r>
            <a:r>
              <a:rPr lang="el-GR" b="1" dirty="0" smtClean="0">
                <a:solidFill>
                  <a:srgbClr val="0000FF"/>
                </a:solidFill>
              </a:rPr>
              <a:t>) </a:t>
            </a:r>
            <a:r>
              <a:rPr lang="el-GR" dirty="0" smtClean="0"/>
              <a:t>οφείλεται στο γεγονός ότι το ίδιο κεφάλαιο της επιχείρησης εξασφαλίζει μεγαλύτερες αποδόσεις από το τραπεζικό επιτόκιο. </a:t>
            </a:r>
            <a:r>
              <a:rPr lang="en-US" b="1" dirty="0" smtClean="0">
                <a:solidFill>
                  <a:srgbClr val="C00000"/>
                </a:solidFill>
              </a:rPr>
              <a:t>ROE &gt; i</a:t>
            </a:r>
            <a:endParaRPr lang="el-GR" b="1" dirty="0" smtClean="0">
              <a:solidFill>
                <a:srgbClr val="C00000"/>
              </a:solidFill>
            </a:endParaRPr>
          </a:p>
          <a:p>
            <a:pPr algn="just"/>
            <a:r>
              <a:rPr lang="el-GR" dirty="0" smtClean="0"/>
              <a:t>Η διαφορά σε ετήσια βάση των οργανικών κερδών της επιχείρησης και του τόκους του απασχολούμενου ιδίου κεφαλαίου ονομάζεται </a:t>
            </a:r>
            <a:r>
              <a:rPr lang="el-GR" b="1" dirty="0" smtClean="0">
                <a:solidFill>
                  <a:srgbClr val="FF33CC"/>
                </a:solidFill>
              </a:rPr>
              <a:t>υπερπρόσοδος.</a:t>
            </a:r>
            <a:r>
              <a:rPr lang="el-GR" dirty="0" smtClean="0"/>
              <a:t> Αν οι θετικές αυτές διαφορές υπολογισθούν για μια σειρά ετών και εν συνέχεια αναχθούν στο παρόν – με βάση το επιτόκιο </a:t>
            </a:r>
            <a:r>
              <a:rPr lang="en-US" b="1" dirty="0" smtClean="0">
                <a:solidFill>
                  <a:srgbClr val="C00000"/>
                </a:solidFill>
              </a:rPr>
              <a:t>(i)</a:t>
            </a:r>
            <a:r>
              <a:rPr lang="en-US" dirty="0" smtClean="0">
                <a:solidFill>
                  <a:srgbClr val="C00000"/>
                </a:solidFill>
              </a:rPr>
              <a:t> </a:t>
            </a:r>
            <a:r>
              <a:rPr lang="el-GR" dirty="0" smtClean="0"/>
              <a:t>– και αθροιστούν, έχουμε μια εκτίμηση για την υπεραξία της επιχείρησης.</a:t>
            </a:r>
            <a:endParaRPr lang="el-GR"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n-US" dirty="0" smtClean="0"/>
              <a:t/>
            </a:r>
            <a:br>
              <a:rPr lang="en-US" dirty="0" smtClean="0"/>
            </a:br>
            <a:r>
              <a:rPr lang="el-GR" sz="3600" b="1" dirty="0" smtClean="0">
                <a:solidFill>
                  <a:srgbClr val="006600"/>
                </a:solidFill>
              </a:rPr>
              <a:t>ΑΣΚΗΣΗ 1</a:t>
            </a:r>
            <a:endParaRPr lang="el-GR" dirty="0">
              <a:solidFill>
                <a:srgbClr val="006600"/>
              </a:solidFill>
            </a:endParaRPr>
          </a:p>
        </p:txBody>
      </p:sp>
      <p:sp>
        <p:nvSpPr>
          <p:cNvPr id="3" name="Θέση περιεχομένου 2"/>
          <p:cNvSpPr>
            <a:spLocks noGrp="1"/>
          </p:cNvSpPr>
          <p:nvPr>
            <p:ph idx="1"/>
          </p:nvPr>
        </p:nvSpPr>
        <p:spPr>
          <a:xfrm>
            <a:off x="0" y="980728"/>
            <a:ext cx="9144000" cy="5877272"/>
          </a:xfrm>
        </p:spPr>
        <p:txBody>
          <a:bodyPr/>
          <a:lstStyle/>
          <a:p>
            <a:pPr algn="just"/>
            <a:r>
              <a:rPr lang="el-GR" sz="2800" dirty="0"/>
              <a:t>Το </a:t>
            </a:r>
            <a:r>
              <a:rPr lang="el-GR" sz="2800" dirty="0" smtClean="0"/>
              <a:t>πιστωτικό </a:t>
            </a:r>
            <a:r>
              <a:rPr lang="el-GR" sz="2800" dirty="0"/>
              <a:t>υπόλοιπο του λογαριασμού </a:t>
            </a:r>
            <a:r>
              <a:rPr lang="el-GR" sz="2800" dirty="0" smtClean="0"/>
              <a:t>Καθαρής Θέσης είναι κατά την ημέρα (1/1/2015) της αποτίμησης €190.000. </a:t>
            </a:r>
            <a:r>
              <a:rPr lang="el-GR" sz="2800" dirty="0"/>
              <a:t>Από την εξέταση των </a:t>
            </a:r>
            <a:r>
              <a:rPr lang="el-GR" sz="2800" dirty="0" smtClean="0"/>
              <a:t>κερδών και της απόδοσης των τόκων των απασχολούμενων Ιδίων Κεφαλαίων των </a:t>
            </a:r>
            <a:r>
              <a:rPr lang="el-GR" sz="2800" dirty="0"/>
              <a:t>τριών προηγούμενων ετών, προέκυψαν τα </a:t>
            </a:r>
            <a:r>
              <a:rPr lang="el-GR" sz="2800" dirty="0" smtClean="0"/>
              <a:t>εξής:</a:t>
            </a:r>
          </a:p>
          <a:p>
            <a:pPr algn="just"/>
            <a:endParaRPr lang="el-GR" sz="2800" dirty="0"/>
          </a:p>
          <a:p>
            <a:pPr algn="just"/>
            <a:endParaRPr lang="el-GR" sz="2800" dirty="0" smtClean="0"/>
          </a:p>
          <a:p>
            <a:pPr algn="just"/>
            <a:endParaRPr lang="el-GR" sz="2800" dirty="0"/>
          </a:p>
          <a:p>
            <a:pPr algn="just"/>
            <a:endParaRPr lang="el-GR" sz="2800" dirty="0" smtClean="0"/>
          </a:p>
          <a:p>
            <a:pPr algn="just"/>
            <a:r>
              <a:rPr lang="el-GR" sz="2800" dirty="0"/>
              <a:t>Να προσδιοριστεί η πραγματική αξία του λογαριασμού. </a:t>
            </a:r>
          </a:p>
          <a:p>
            <a:pPr algn="just"/>
            <a:endParaRPr lang="el-GR" sz="2400" dirty="0" smtClean="0"/>
          </a:p>
          <a:p>
            <a:pPr algn="just"/>
            <a:endParaRPr lang="el-GR" sz="2400" dirty="0"/>
          </a:p>
        </p:txBody>
      </p:sp>
      <p:graphicFrame>
        <p:nvGraphicFramePr>
          <p:cNvPr id="4" name="Πίνακας 3"/>
          <p:cNvGraphicFramePr>
            <a:graphicFrameLocks noGrp="1"/>
          </p:cNvGraphicFramePr>
          <p:nvPr>
            <p:extLst>
              <p:ext uri="{D42A27DB-BD31-4B8C-83A1-F6EECF244321}">
                <p14:modId xmlns:p14="http://schemas.microsoft.com/office/powerpoint/2010/main" val="1449996657"/>
              </p:ext>
            </p:extLst>
          </p:nvPr>
        </p:nvGraphicFramePr>
        <p:xfrm>
          <a:off x="539552" y="3645024"/>
          <a:ext cx="8064897" cy="1987416"/>
        </p:xfrm>
        <a:graphic>
          <a:graphicData uri="http://schemas.openxmlformats.org/drawingml/2006/table">
            <a:tbl>
              <a:tblPr firstRow="1" bandRow="1">
                <a:tableStyleId>{5C22544A-7EE6-4342-B048-85BDC9FD1C3A}</a:tableStyleId>
              </a:tblPr>
              <a:tblGrid>
                <a:gridCol w="2688299"/>
                <a:gridCol w="2688299"/>
                <a:gridCol w="2688299"/>
              </a:tblGrid>
              <a:tr h="496854">
                <a:tc>
                  <a:txBody>
                    <a:bodyPr/>
                    <a:lstStyle/>
                    <a:p>
                      <a:pPr algn="ctr"/>
                      <a:r>
                        <a:rPr lang="el-GR" dirty="0" smtClean="0">
                          <a:solidFill>
                            <a:srgbClr val="006600"/>
                          </a:solidFill>
                        </a:rPr>
                        <a:t>ΠΡΟΗΓΟΥΜΕΝΑ ΕΤΗ</a:t>
                      </a:r>
                      <a:endParaRPr lang="el-GR" dirty="0">
                        <a:solidFill>
                          <a:srgbClr val="006600"/>
                        </a:solidFill>
                      </a:endParaRPr>
                    </a:p>
                  </a:txBody>
                  <a:tcPr/>
                </a:tc>
                <a:tc>
                  <a:txBody>
                    <a:bodyPr/>
                    <a:lstStyle/>
                    <a:p>
                      <a:pPr algn="ctr"/>
                      <a:r>
                        <a:rPr lang="el-GR" dirty="0" smtClean="0">
                          <a:solidFill>
                            <a:srgbClr val="0000CC"/>
                          </a:solidFill>
                        </a:rPr>
                        <a:t>ΙΔΙΑ ΚΕΦΑΛΑΙΑ</a:t>
                      </a:r>
                      <a:endParaRPr lang="el-GR" dirty="0">
                        <a:solidFill>
                          <a:srgbClr val="0000CC"/>
                        </a:solidFill>
                      </a:endParaRPr>
                    </a:p>
                  </a:txBody>
                  <a:tcPr/>
                </a:tc>
                <a:tc>
                  <a:txBody>
                    <a:bodyPr/>
                    <a:lstStyle/>
                    <a:p>
                      <a:pPr algn="ctr"/>
                      <a:r>
                        <a:rPr lang="el-GR" dirty="0" smtClean="0">
                          <a:solidFill>
                            <a:srgbClr val="FFFF00"/>
                          </a:solidFill>
                        </a:rPr>
                        <a:t>ΤΟΚΟΙ</a:t>
                      </a:r>
                      <a:endParaRPr lang="el-GR" dirty="0">
                        <a:solidFill>
                          <a:srgbClr val="FFFF00"/>
                        </a:solidFill>
                      </a:endParaRPr>
                    </a:p>
                  </a:txBody>
                  <a:tcPr/>
                </a:tc>
              </a:tr>
              <a:tr h="496854">
                <a:tc>
                  <a:txBody>
                    <a:bodyPr/>
                    <a:lstStyle/>
                    <a:p>
                      <a:pPr algn="ctr"/>
                      <a:r>
                        <a:rPr lang="el-GR" dirty="0" smtClean="0"/>
                        <a:t>2014</a:t>
                      </a:r>
                      <a:endParaRPr lang="el-GR" dirty="0"/>
                    </a:p>
                  </a:txBody>
                  <a:tcPr/>
                </a:tc>
                <a:tc>
                  <a:txBody>
                    <a:bodyPr/>
                    <a:lstStyle/>
                    <a:p>
                      <a:pPr algn="ctr"/>
                      <a:r>
                        <a:rPr lang="el-GR" dirty="0" smtClean="0"/>
                        <a:t>180.000</a:t>
                      </a:r>
                      <a:endParaRPr lang="el-GR" dirty="0"/>
                    </a:p>
                  </a:txBody>
                  <a:tcPr/>
                </a:tc>
                <a:tc>
                  <a:txBody>
                    <a:bodyPr/>
                    <a:lstStyle/>
                    <a:p>
                      <a:pPr algn="ctr"/>
                      <a:r>
                        <a:rPr lang="el-GR" dirty="0" smtClean="0"/>
                        <a:t>5.800</a:t>
                      </a:r>
                      <a:endParaRPr lang="el-GR" dirty="0"/>
                    </a:p>
                  </a:txBody>
                  <a:tcPr/>
                </a:tc>
              </a:tr>
              <a:tr h="496854">
                <a:tc>
                  <a:txBody>
                    <a:bodyPr/>
                    <a:lstStyle/>
                    <a:p>
                      <a:pPr algn="ctr"/>
                      <a:r>
                        <a:rPr lang="el-GR" dirty="0" smtClean="0"/>
                        <a:t>2013</a:t>
                      </a:r>
                      <a:endParaRPr lang="el-GR" dirty="0"/>
                    </a:p>
                  </a:txBody>
                  <a:tcPr/>
                </a:tc>
                <a:tc>
                  <a:txBody>
                    <a:bodyPr/>
                    <a:lstStyle/>
                    <a:p>
                      <a:pPr algn="ctr"/>
                      <a:r>
                        <a:rPr lang="el-GR" dirty="0" smtClean="0"/>
                        <a:t>162.000</a:t>
                      </a:r>
                      <a:endParaRPr lang="el-GR" dirty="0"/>
                    </a:p>
                  </a:txBody>
                  <a:tcPr/>
                </a:tc>
                <a:tc>
                  <a:txBody>
                    <a:bodyPr/>
                    <a:lstStyle/>
                    <a:p>
                      <a:pPr algn="ctr"/>
                      <a:r>
                        <a:rPr lang="el-GR" dirty="0" smtClean="0"/>
                        <a:t>6.300</a:t>
                      </a:r>
                      <a:endParaRPr lang="el-GR" dirty="0"/>
                    </a:p>
                  </a:txBody>
                  <a:tcPr/>
                </a:tc>
              </a:tr>
              <a:tr h="496854">
                <a:tc>
                  <a:txBody>
                    <a:bodyPr/>
                    <a:lstStyle/>
                    <a:p>
                      <a:pPr algn="ctr"/>
                      <a:r>
                        <a:rPr lang="el-GR" dirty="0" smtClean="0"/>
                        <a:t>2012</a:t>
                      </a:r>
                      <a:endParaRPr lang="el-GR" dirty="0"/>
                    </a:p>
                  </a:txBody>
                  <a:tcPr/>
                </a:tc>
                <a:tc>
                  <a:txBody>
                    <a:bodyPr/>
                    <a:lstStyle/>
                    <a:p>
                      <a:pPr algn="ctr"/>
                      <a:r>
                        <a:rPr lang="el-GR" dirty="0" smtClean="0"/>
                        <a:t>157.000</a:t>
                      </a:r>
                      <a:endParaRPr lang="el-GR" dirty="0"/>
                    </a:p>
                  </a:txBody>
                  <a:tcPr/>
                </a:tc>
                <a:tc>
                  <a:txBody>
                    <a:bodyPr/>
                    <a:lstStyle/>
                    <a:p>
                      <a:pPr algn="ctr"/>
                      <a:r>
                        <a:rPr lang="el-GR" dirty="0" smtClean="0"/>
                        <a:t>4.500</a:t>
                      </a:r>
                      <a:endParaRPr lang="el-GR" dirty="0"/>
                    </a:p>
                  </a:txBody>
                  <a:tcPr/>
                </a:tc>
              </a:tr>
            </a:tbl>
          </a:graphicData>
        </a:graphic>
      </p:graphicFrame>
    </p:spTree>
    <p:extLst>
      <p:ext uri="{BB962C8B-B14F-4D97-AF65-F5344CB8AC3E}">
        <p14:creationId xmlns:p14="http://schemas.microsoft.com/office/powerpoint/2010/main" val="39680514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20688"/>
          </a:xfrm>
        </p:spPr>
        <p:txBody>
          <a:bodyPr>
            <a:normAutofit fontScale="90000"/>
          </a:bodyPr>
          <a:lstStyle/>
          <a:p>
            <a:r>
              <a:rPr lang="el-GR" b="1" dirty="0" smtClean="0">
                <a:solidFill>
                  <a:srgbClr val="006600"/>
                </a:solidFill>
              </a:rPr>
              <a:t>ΛΥΣΗ</a:t>
            </a:r>
            <a:endParaRPr lang="el-GR" b="1" dirty="0">
              <a:solidFill>
                <a:srgbClr val="006600"/>
              </a:solidFill>
            </a:endParaRPr>
          </a:p>
        </p:txBody>
      </p:sp>
      <p:pic>
        <p:nvPicPr>
          <p:cNvPr id="645122" name="Picture 2"/>
          <p:cNvPicPr>
            <a:picLocks noGrp="1" noChangeAspect="1" noChangeArrowheads="1"/>
          </p:cNvPicPr>
          <p:nvPr>
            <p:ph idx="1"/>
          </p:nvPr>
        </p:nvPicPr>
        <p:blipFill>
          <a:blip r:embed="rId2" cstate="print"/>
          <a:srcRect/>
          <a:stretch>
            <a:fillRect/>
          </a:stretch>
        </p:blipFill>
        <p:spPr bwMode="auto">
          <a:xfrm>
            <a:off x="2483768" y="3284985"/>
            <a:ext cx="4152900" cy="864095"/>
          </a:xfrm>
          <a:prstGeom prst="rect">
            <a:avLst/>
          </a:prstGeom>
          <a:noFill/>
          <a:ln w="9525">
            <a:noFill/>
            <a:miter lim="800000"/>
            <a:headEnd/>
            <a:tailEnd/>
          </a:ln>
        </p:spPr>
      </p:pic>
      <p:sp>
        <p:nvSpPr>
          <p:cNvPr id="5" name="4 - Ορθογώνιο"/>
          <p:cNvSpPr/>
          <p:nvPr/>
        </p:nvSpPr>
        <p:spPr>
          <a:xfrm>
            <a:off x="0" y="620688"/>
            <a:ext cx="9144000" cy="2677656"/>
          </a:xfrm>
          <a:prstGeom prst="rect">
            <a:avLst/>
          </a:prstGeom>
        </p:spPr>
        <p:txBody>
          <a:bodyPr wrap="square">
            <a:spAutoFit/>
          </a:bodyPr>
          <a:lstStyle/>
          <a:p>
            <a:pPr algn="just"/>
            <a:r>
              <a:rPr lang="el-GR" sz="2400" dirty="0" smtClean="0"/>
              <a:t>Το ποσοστό απόδοσης των ΙΚ του έτους 2014 είναι: </a:t>
            </a:r>
          </a:p>
          <a:p>
            <a:pPr algn="just"/>
            <a:r>
              <a:rPr lang="en-US" sz="2400" dirty="0" smtClean="0"/>
              <a:t>ROE = </a:t>
            </a:r>
            <a:r>
              <a:rPr lang="el-GR" sz="2400" dirty="0" smtClean="0"/>
              <a:t>(5.800 / 180.000)*100 =  0.032 </a:t>
            </a:r>
            <a:r>
              <a:rPr lang="el-GR" sz="2400" b="1" dirty="0" smtClean="0"/>
              <a:t>*</a:t>
            </a:r>
            <a:r>
              <a:rPr lang="el-GR" sz="2400" dirty="0" smtClean="0"/>
              <a:t> 100 = 3,2%</a:t>
            </a:r>
          </a:p>
          <a:p>
            <a:pPr algn="just"/>
            <a:r>
              <a:rPr lang="el-GR" sz="2400" dirty="0" smtClean="0"/>
              <a:t>Το ποσοστό </a:t>
            </a:r>
            <a:r>
              <a:rPr lang="el-GR" sz="2400" dirty="0"/>
              <a:t>απόδοσης των ΙΚ  </a:t>
            </a:r>
            <a:r>
              <a:rPr lang="el-GR" sz="2400" dirty="0" smtClean="0"/>
              <a:t>του έτους 2013 είναι: </a:t>
            </a:r>
          </a:p>
          <a:p>
            <a:pPr algn="just"/>
            <a:r>
              <a:rPr lang="en-US" sz="2400" dirty="0" smtClean="0"/>
              <a:t>ROE = </a:t>
            </a:r>
            <a:r>
              <a:rPr lang="el-GR" sz="2400" dirty="0" smtClean="0"/>
              <a:t>(6.300 / 162.000)*100 =  0,039 </a:t>
            </a:r>
            <a:r>
              <a:rPr lang="el-GR" sz="2400" b="1" dirty="0" smtClean="0"/>
              <a:t>*</a:t>
            </a:r>
            <a:r>
              <a:rPr lang="el-GR" sz="2400" dirty="0" smtClean="0"/>
              <a:t> 100 = 3,9%</a:t>
            </a:r>
          </a:p>
          <a:p>
            <a:pPr algn="just"/>
            <a:r>
              <a:rPr lang="el-GR" sz="2400" dirty="0" smtClean="0"/>
              <a:t>Το ποσοστό </a:t>
            </a:r>
            <a:r>
              <a:rPr lang="el-GR" sz="2400" dirty="0"/>
              <a:t>απόδοσης των ΙΚ </a:t>
            </a:r>
            <a:r>
              <a:rPr lang="el-GR" sz="2400" dirty="0" smtClean="0"/>
              <a:t>του έτους 2012 είναι: </a:t>
            </a:r>
          </a:p>
          <a:p>
            <a:pPr algn="just"/>
            <a:r>
              <a:rPr lang="en-US" sz="2400" dirty="0" smtClean="0"/>
              <a:t>ROE = </a:t>
            </a:r>
            <a:r>
              <a:rPr lang="el-GR" sz="2400" dirty="0" smtClean="0"/>
              <a:t>(4.500 / 157.000)*100 =  0,029 </a:t>
            </a:r>
            <a:r>
              <a:rPr lang="el-GR" sz="2400" b="1" dirty="0" smtClean="0"/>
              <a:t>*</a:t>
            </a:r>
            <a:r>
              <a:rPr lang="el-GR" sz="2400" dirty="0" smtClean="0"/>
              <a:t> 100 = 2,9%</a:t>
            </a:r>
          </a:p>
          <a:p>
            <a:pPr algn="just"/>
            <a:r>
              <a:rPr lang="el-GR" sz="2400" dirty="0" smtClean="0"/>
              <a:t>Ο αριθμητικός μέσος των ποσοστών είναι:</a:t>
            </a:r>
            <a:endParaRPr lang="el-GR" sz="2400" dirty="0"/>
          </a:p>
        </p:txBody>
      </p:sp>
      <p:sp>
        <p:nvSpPr>
          <p:cNvPr id="6" name="5 - Ορθογώνιο"/>
          <p:cNvSpPr/>
          <p:nvPr/>
        </p:nvSpPr>
        <p:spPr>
          <a:xfrm>
            <a:off x="0" y="4221088"/>
            <a:ext cx="9144000" cy="2462213"/>
          </a:xfrm>
          <a:prstGeom prst="rect">
            <a:avLst/>
          </a:prstGeom>
        </p:spPr>
        <p:txBody>
          <a:bodyPr wrap="square">
            <a:spAutoFit/>
          </a:bodyPr>
          <a:lstStyle/>
          <a:p>
            <a:pPr algn="just"/>
            <a:r>
              <a:rPr lang="el-GR" sz="2200" dirty="0" smtClean="0"/>
              <a:t>Επομένως το ποσό που προβλέπεται να εισπραχθεί για τόκους των 190.000 € είναι 190.000×3,3% = 6.270 € </a:t>
            </a:r>
          </a:p>
          <a:p>
            <a:pPr algn="just"/>
            <a:r>
              <a:rPr lang="el-GR" sz="2200" dirty="0" smtClean="0"/>
              <a:t>και η μικρότερη αποτίμηση σε πραγματική αξία της επιχείρησης θα είναι: 190.000 + 6.270 = </a:t>
            </a:r>
            <a:r>
              <a:rPr lang="el-GR" sz="2200" b="1" dirty="0" smtClean="0"/>
              <a:t>196.270. </a:t>
            </a:r>
          </a:p>
          <a:p>
            <a:pPr algn="just"/>
            <a:r>
              <a:rPr lang="el-GR" sz="2200" dirty="0" smtClean="0"/>
              <a:t>Ότι επιπλέον των τόκων πληρώσουμε για να αγοράσουμε την επιχείρηση θα πρέπει να είναι η υπερπρόσοδος, ενώ η διαφορά </a:t>
            </a:r>
            <a:r>
              <a:rPr lang="en-US" sz="2200" b="1" dirty="0" smtClean="0">
                <a:solidFill>
                  <a:srgbClr val="C00000"/>
                </a:solidFill>
              </a:rPr>
              <a:t>ROE-</a:t>
            </a:r>
            <a:r>
              <a:rPr lang="en-US" sz="2200" b="1" dirty="0" smtClean="0">
                <a:solidFill>
                  <a:srgbClr val="006600"/>
                </a:solidFill>
              </a:rPr>
              <a:t>i</a:t>
            </a:r>
            <a:r>
              <a:rPr lang="en-US" sz="2200" dirty="0" smtClean="0"/>
              <a:t> </a:t>
            </a:r>
            <a:r>
              <a:rPr lang="el-GR" sz="2200" dirty="0" smtClean="0"/>
              <a:t>αποτελεί το </a:t>
            </a:r>
            <a:r>
              <a:rPr lang="en-US" sz="2200" b="1" dirty="0" smtClean="0">
                <a:solidFill>
                  <a:srgbClr val="0000FF"/>
                </a:solidFill>
              </a:rPr>
              <a:t>Goodwill</a:t>
            </a:r>
            <a:r>
              <a:rPr lang="en-US" sz="2200" dirty="0" smtClean="0"/>
              <a:t> </a:t>
            </a:r>
            <a:r>
              <a:rPr lang="el-GR" sz="2200" dirty="0" smtClean="0"/>
              <a:t>της επιχείρησης</a:t>
            </a:r>
            <a:r>
              <a:rPr lang="en-US" sz="2200" dirty="0" smtClean="0"/>
              <a:t>, </a:t>
            </a:r>
            <a:r>
              <a:rPr lang="el-GR" sz="2200" dirty="0" smtClean="0"/>
              <a:t>όπου </a:t>
            </a:r>
            <a:r>
              <a:rPr lang="en-US" sz="2200" b="1" dirty="0" smtClean="0">
                <a:solidFill>
                  <a:srgbClr val="006600"/>
                </a:solidFill>
              </a:rPr>
              <a:t>i </a:t>
            </a:r>
            <a:r>
              <a:rPr lang="el-GR" sz="2200" dirty="0" smtClean="0"/>
              <a:t>είναι το επιτόκιο δίχως κίνδυνο.</a:t>
            </a:r>
            <a:endParaRPr lang="el-GR" sz="22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152128"/>
          </a:xfrm>
        </p:spPr>
        <p:txBody>
          <a:bodyPr>
            <a:noAutofit/>
          </a:bodyPr>
          <a:lstStyle/>
          <a:p>
            <a:r>
              <a:rPr lang="el-GR" sz="2800" b="1" dirty="0" smtClean="0">
                <a:solidFill>
                  <a:srgbClr val="006600"/>
                </a:solidFill>
              </a:rPr>
              <a:t>ΜΕΘΟΔΟΣ ΤΗΣ ΚΑΘΑΡΗΣ ΠΕΡΙΟΥΣΙΑΚΗΣ ΘΕΣΗΣ ΠΡΟΣΑΥΞΗΜΕΝΗΣ ΜΕ ΤΗΝ ΚΕΦΑΛΑΙΟΠΟΙΗΜΕΝΗ ΥΠΕΡΠΡΟΣΟΔΟ (2)</a:t>
            </a:r>
            <a:endParaRPr lang="el-GR" sz="2800" dirty="0">
              <a:solidFill>
                <a:srgbClr val="006600"/>
              </a:solidFill>
            </a:endParaRPr>
          </a:p>
        </p:txBody>
      </p:sp>
      <p:sp>
        <p:nvSpPr>
          <p:cNvPr id="3" name="2 - Θέση περιεχομένου"/>
          <p:cNvSpPr>
            <a:spLocks noGrp="1"/>
          </p:cNvSpPr>
          <p:nvPr>
            <p:ph idx="1"/>
          </p:nvPr>
        </p:nvSpPr>
        <p:spPr>
          <a:xfrm>
            <a:off x="0" y="1268760"/>
            <a:ext cx="9144000" cy="5589240"/>
          </a:xfrm>
        </p:spPr>
        <p:txBody>
          <a:bodyPr/>
          <a:lstStyle/>
          <a:p>
            <a:pPr algn="just"/>
            <a:r>
              <a:rPr lang="el-GR" sz="2800" dirty="0" smtClean="0"/>
              <a:t>Ο υπολογισμός της μεθόδου αυτής είναι ουσιαστικά η συνέχεια της μεθόδου της καθαρής περιουσιακής θέσης, προσθέτοντας σ’ αυτήν την παρούσα αξία της υπερπροσόδου, που μπορεί να γίνει με δύο τρόπους:</a:t>
            </a:r>
          </a:p>
          <a:p>
            <a:pPr algn="just"/>
            <a:r>
              <a:rPr lang="el-GR" sz="2800" b="1" dirty="0" smtClean="0"/>
              <a:t>α)</a:t>
            </a:r>
            <a:r>
              <a:rPr lang="el-GR" sz="2800" dirty="0" smtClean="0"/>
              <a:t> </a:t>
            </a:r>
            <a:r>
              <a:rPr lang="el-GR" sz="2800" b="1" dirty="0" smtClean="0">
                <a:solidFill>
                  <a:srgbClr val="FF33CC"/>
                </a:solidFill>
              </a:rPr>
              <a:t>με την παρούσα αξία της υπερπροσόδου της επόμενης πενταετίας </a:t>
            </a:r>
            <a:r>
              <a:rPr lang="el-GR" sz="2800" dirty="0" smtClean="0"/>
              <a:t>(</a:t>
            </a:r>
            <a:r>
              <a:rPr lang="el-GR" sz="2800" b="1" dirty="0" smtClean="0">
                <a:solidFill>
                  <a:srgbClr val="C00000"/>
                </a:solidFill>
              </a:rPr>
              <a:t>πρόβλεψη</a:t>
            </a:r>
            <a:r>
              <a:rPr lang="el-GR" sz="2800" dirty="0" smtClean="0"/>
              <a:t>) </a:t>
            </a:r>
            <a:r>
              <a:rPr lang="el-GR" sz="2800" b="1" dirty="0" smtClean="0"/>
              <a:t>ή</a:t>
            </a:r>
            <a:r>
              <a:rPr lang="el-GR" sz="2800" dirty="0" smtClean="0"/>
              <a:t> </a:t>
            </a:r>
          </a:p>
          <a:p>
            <a:pPr algn="just"/>
            <a:r>
              <a:rPr lang="el-GR" sz="2800" b="1" dirty="0" smtClean="0"/>
              <a:t>β)</a:t>
            </a:r>
            <a:r>
              <a:rPr lang="el-GR" sz="2800" dirty="0" smtClean="0"/>
              <a:t> </a:t>
            </a:r>
            <a:r>
              <a:rPr lang="el-GR" sz="2800" b="1" dirty="0" smtClean="0">
                <a:solidFill>
                  <a:srgbClr val="7030A0"/>
                </a:solidFill>
              </a:rPr>
              <a:t>με την παρούσα αξία της υπερπροσόδου της τελευταίας πενταετίας </a:t>
            </a:r>
            <a:r>
              <a:rPr lang="el-GR" sz="2800" dirty="0" smtClean="0"/>
              <a:t>(</a:t>
            </a:r>
            <a:r>
              <a:rPr lang="el-GR" sz="2800" b="1" dirty="0" smtClean="0">
                <a:solidFill>
                  <a:srgbClr val="FF0000"/>
                </a:solidFill>
              </a:rPr>
              <a:t>ιστορικά στοιχεία</a:t>
            </a:r>
            <a:r>
              <a:rPr lang="el-GR" sz="2800" dirty="0" smtClean="0"/>
              <a:t>).</a:t>
            </a:r>
          </a:p>
          <a:p>
            <a:pPr algn="just"/>
            <a:r>
              <a:rPr lang="el-GR" sz="2800" dirty="0" smtClean="0"/>
              <a:t>Στο σημείο αυτό πρέπει να τονιστεί ότι η μέθοδος αυτή εφαρμόζεται μόνο σε επιχειρήσεις όπου παρουσιάζουν </a:t>
            </a:r>
            <a:r>
              <a:rPr lang="el-GR" sz="2800" b="1" dirty="0" smtClean="0">
                <a:solidFill>
                  <a:srgbClr val="0000FF"/>
                </a:solidFill>
              </a:rPr>
              <a:t>υπεραυξημένα κέρδη.</a:t>
            </a:r>
            <a:endParaRPr lang="el-GR" sz="2800" b="1" dirty="0">
              <a:solidFill>
                <a:srgbClr val="0000FF"/>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r>
              <a:rPr lang="el-GR" sz="3600" b="1" dirty="0" smtClean="0">
                <a:solidFill>
                  <a:srgbClr val="006600"/>
                </a:solidFill>
              </a:rPr>
              <a:t>Παρούσα Αξία της Υπερπροσόδου </a:t>
            </a:r>
            <a:endParaRPr lang="el-GR" sz="3600" b="1" dirty="0">
              <a:solidFill>
                <a:srgbClr val="006600"/>
              </a:solidFill>
            </a:endParaRPr>
          </a:p>
        </p:txBody>
      </p:sp>
      <p:sp>
        <p:nvSpPr>
          <p:cNvPr id="3" name="2 - Θέση περιεχομένου"/>
          <p:cNvSpPr>
            <a:spLocks noGrp="1"/>
          </p:cNvSpPr>
          <p:nvPr>
            <p:ph idx="1"/>
          </p:nvPr>
        </p:nvSpPr>
        <p:spPr>
          <a:xfrm>
            <a:off x="0" y="980728"/>
            <a:ext cx="9144000" cy="5877272"/>
          </a:xfrm>
        </p:spPr>
        <p:txBody>
          <a:bodyPr/>
          <a:lstStyle/>
          <a:p>
            <a:pPr lvl="0" algn="just"/>
            <a:r>
              <a:rPr lang="el-GR" sz="2300" dirty="0" smtClean="0"/>
              <a:t>Υπολογισμός των οργανικών κερδών για την προηγούμενη πενταετία.</a:t>
            </a:r>
          </a:p>
          <a:p>
            <a:pPr lvl="0" algn="just"/>
            <a:r>
              <a:rPr lang="el-GR" sz="2300" dirty="0" smtClean="0"/>
              <a:t>Υπολογισμός του απασχολούμενου κεφαλαίου ή των προσαρμοσμένων ιδίων κεφαλαίων της επιχείρησης.</a:t>
            </a:r>
          </a:p>
          <a:p>
            <a:pPr lvl="0" algn="just"/>
            <a:r>
              <a:rPr lang="el-GR" sz="2300" dirty="0" smtClean="0"/>
              <a:t>Υπολογισμός των τόκων απασχολούμενου κεφαλαίου.</a:t>
            </a:r>
          </a:p>
          <a:p>
            <a:pPr lvl="0" algn="just"/>
            <a:r>
              <a:rPr lang="el-GR" sz="2300" dirty="0" smtClean="0"/>
              <a:t>Υπολογισμός της υπερπροσόδου (αφαίρεση από τα οργανικά κέρδη των τόκων).</a:t>
            </a:r>
          </a:p>
          <a:p>
            <a:pPr lvl="0" algn="just"/>
            <a:r>
              <a:rPr lang="el-GR" sz="2300" dirty="0" smtClean="0"/>
              <a:t>Υπολογισμός του μέσου όρου των υπερπροσόδων.</a:t>
            </a:r>
          </a:p>
          <a:p>
            <a:pPr lvl="0" algn="just"/>
            <a:r>
              <a:rPr lang="el-GR" sz="2300" dirty="0" smtClean="0"/>
              <a:t>Υπολογίζεται η παρούσα αξία των υπερπροσόδων (δηλαδή η υπεραξία της επιχείρησης) με συντελεστή προεξόφλησης το επιτόκιο, αυξημένο ανάλογα με τον κίνδυνο της επιχείρησης.</a:t>
            </a:r>
          </a:p>
          <a:p>
            <a:pPr lvl="0" algn="just"/>
            <a:r>
              <a:rPr lang="el-GR" sz="2300" dirty="0" smtClean="0"/>
              <a:t>Υπολογισμός του συντελεστή προεξόφλησης (χρησιμοποιείται ο ίδιος συντελεστής, τόσο για την προεξόφληση της καθαρής περιουσιακής θέσης, όσο και των υπερπροσόδων). </a:t>
            </a:r>
          </a:p>
          <a:p>
            <a:pPr algn="just"/>
            <a:endParaRPr lang="el-GR"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altLang="el-GR" sz="4000" b="1" dirty="0" smtClean="0">
                <a:solidFill>
                  <a:srgbClr val="002060"/>
                </a:solidFill>
              </a:rPr>
              <a:t>ΑΠΟΘΕΜΑΤΑ</a:t>
            </a:r>
          </a:p>
        </p:txBody>
      </p:sp>
      <p:sp>
        <p:nvSpPr>
          <p:cNvPr id="133123" name="Rectangle 3"/>
          <p:cNvSpPr>
            <a:spLocks noGrp="1" noChangeArrowheads="1"/>
          </p:cNvSpPr>
          <p:nvPr>
            <p:ph type="body" idx="1"/>
          </p:nvPr>
        </p:nvSpPr>
        <p:spPr>
          <a:xfrm>
            <a:off x="0" y="908050"/>
            <a:ext cx="9144000" cy="5949950"/>
          </a:xfrm>
        </p:spPr>
        <p:txBody>
          <a:bodyPr/>
          <a:lstStyle/>
          <a:p>
            <a:pPr marL="609600" indent="-609600" algn="just" eaLnBrk="1" hangingPunct="1">
              <a:lnSpc>
                <a:spcPct val="80000"/>
              </a:lnSpc>
              <a:buFontTx/>
              <a:buNone/>
            </a:pPr>
            <a:r>
              <a:rPr lang="el-GR" altLang="el-GR" sz="2800" dirty="0" smtClean="0"/>
              <a:t>Οι επιχειρήσεις και ιδιαίτερα οι βιομηχανίες</a:t>
            </a:r>
          </a:p>
          <a:p>
            <a:pPr marL="609600" indent="-609600" algn="just" eaLnBrk="1" hangingPunct="1">
              <a:lnSpc>
                <a:spcPct val="80000"/>
              </a:lnSpc>
              <a:buFontTx/>
              <a:buNone/>
            </a:pPr>
            <a:r>
              <a:rPr lang="el-GR" altLang="el-GR" sz="2800" dirty="0" smtClean="0"/>
              <a:t>διατηρούν τρία είδη αποθεμάτων:</a:t>
            </a:r>
          </a:p>
          <a:p>
            <a:pPr marL="609600" indent="-609600" algn="just" eaLnBrk="1" hangingPunct="1">
              <a:lnSpc>
                <a:spcPct val="80000"/>
              </a:lnSpc>
              <a:buFontTx/>
              <a:buAutoNum type="arabicPeriod"/>
            </a:pPr>
            <a:r>
              <a:rPr lang="el-GR" altLang="el-GR" sz="2800" b="1" u="sng" dirty="0" smtClean="0">
                <a:solidFill>
                  <a:srgbClr val="006600"/>
                </a:solidFill>
              </a:rPr>
              <a:t>Πρώτες Ύλες</a:t>
            </a:r>
            <a:r>
              <a:rPr lang="el-GR" altLang="el-GR" sz="2800" b="1" u="sng" dirty="0" smtClean="0"/>
              <a:t>,</a:t>
            </a:r>
            <a:r>
              <a:rPr lang="el-GR" altLang="el-GR" sz="2800" dirty="0" smtClean="0"/>
              <a:t> που εξαρτώνται από το προσδοκώμενο επίπεδο παραγωγής, την εποχικότητα την αξιοπιστία των προμηθευτών και την αποτελεσματικότητα της οργάνωσης των αγορών και της παραγωγικής διαδικασίας.</a:t>
            </a:r>
          </a:p>
          <a:p>
            <a:pPr marL="609600" indent="-609600" algn="just" eaLnBrk="1" hangingPunct="1">
              <a:lnSpc>
                <a:spcPct val="80000"/>
              </a:lnSpc>
              <a:buFontTx/>
              <a:buAutoNum type="arabicPeriod"/>
            </a:pPr>
            <a:r>
              <a:rPr lang="el-GR" altLang="el-GR" sz="2800" b="1" u="sng" dirty="0" smtClean="0">
                <a:solidFill>
                  <a:schemeClr val="accent2">
                    <a:lumMod val="75000"/>
                  </a:schemeClr>
                </a:solidFill>
              </a:rPr>
              <a:t>Ημιέτοιμα προϊόντα,</a:t>
            </a:r>
            <a:r>
              <a:rPr lang="el-GR" altLang="el-GR" sz="2800" dirty="0" smtClean="0">
                <a:solidFill>
                  <a:schemeClr val="accent2">
                    <a:lumMod val="75000"/>
                  </a:schemeClr>
                </a:solidFill>
              </a:rPr>
              <a:t> </a:t>
            </a:r>
            <a:r>
              <a:rPr lang="el-GR" altLang="el-GR" sz="2800" dirty="0" smtClean="0"/>
              <a:t>που επηρεάζονται από τη χρονική διάρκεια της παραγωγικής διαδικασίας, δηλαδή ο χρόνος που μεσολαβεί από την εισαγωγή των Α΄ υλών στο παραγωγικό κύκλωμα μέχρι την ολοκλήρωση του έτοιμου προϊόντος.</a:t>
            </a:r>
          </a:p>
          <a:p>
            <a:pPr marL="609600" indent="-609600" algn="just" eaLnBrk="1" hangingPunct="1">
              <a:lnSpc>
                <a:spcPct val="80000"/>
              </a:lnSpc>
              <a:buFontTx/>
              <a:buAutoNum type="arabicPeriod"/>
            </a:pPr>
            <a:r>
              <a:rPr lang="el-GR" altLang="el-GR" sz="2800" b="1" u="sng" dirty="0" smtClean="0">
                <a:solidFill>
                  <a:srgbClr val="FF0000"/>
                </a:solidFill>
              </a:rPr>
              <a:t>Έτοιμων προϊόντων,</a:t>
            </a:r>
            <a:r>
              <a:rPr lang="el-GR" altLang="el-GR" sz="2800" dirty="0" smtClean="0">
                <a:solidFill>
                  <a:srgbClr val="FF0000"/>
                </a:solidFill>
              </a:rPr>
              <a:t> </a:t>
            </a:r>
            <a:r>
              <a:rPr lang="el-GR" altLang="el-GR" sz="2800" dirty="0" smtClean="0"/>
              <a:t>που διαμορφώνονται από το συντονισμό των τμημάτων πωλήσεων και παραγωγικής διαδικασίας. </a:t>
            </a:r>
          </a:p>
          <a:p>
            <a:pPr marL="609600" indent="-609600" eaLnBrk="1" hangingPunct="1">
              <a:lnSpc>
                <a:spcPct val="80000"/>
              </a:lnSpc>
              <a:buFontTx/>
              <a:buNone/>
            </a:pPr>
            <a:endParaRPr lang="el-GR" altLang="el-GR" sz="2800" dirty="0" smtClean="0"/>
          </a:p>
        </p:txBody>
      </p:sp>
    </p:spTree>
    <p:extLst>
      <p:ext uri="{BB962C8B-B14F-4D97-AF65-F5344CB8AC3E}">
        <p14:creationId xmlns:p14="http://schemas.microsoft.com/office/powerpoint/2010/main" val="136545109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ΤΥΠΟΣ ΠΑΡΟΥΣΑΣ ΑΞΙΑΣ</a:t>
            </a:r>
            <a:endParaRPr lang="el-GR" b="1" dirty="0">
              <a:solidFill>
                <a:srgbClr val="006600"/>
              </a:solidFill>
            </a:endParaRPr>
          </a:p>
        </p:txBody>
      </p:sp>
      <p:sp>
        <p:nvSpPr>
          <p:cNvPr id="3" name="2 - Θέση περιεχομένου"/>
          <p:cNvSpPr>
            <a:spLocks noGrp="1"/>
          </p:cNvSpPr>
          <p:nvPr>
            <p:ph idx="1"/>
          </p:nvPr>
        </p:nvSpPr>
        <p:spPr>
          <a:xfrm>
            <a:off x="0" y="1340768"/>
            <a:ext cx="9144000" cy="5517232"/>
          </a:xfrm>
        </p:spPr>
        <p:txBody>
          <a:bodyPr/>
          <a:lstStyle/>
          <a:p>
            <a:endParaRPr lang="el-GR" dirty="0" smtClean="0"/>
          </a:p>
          <a:p>
            <a:pPr algn="just"/>
            <a:r>
              <a:rPr lang="el-GR" sz="2800" dirty="0" smtClean="0"/>
              <a:t>Όπου:</a:t>
            </a:r>
          </a:p>
          <a:p>
            <a:pPr algn="just"/>
            <a:r>
              <a:rPr lang="el-GR" sz="2800" b="1" dirty="0" smtClean="0"/>
              <a:t>ΠΑΥ</a:t>
            </a:r>
            <a:r>
              <a:rPr lang="el-GR" sz="2800" dirty="0" smtClean="0"/>
              <a:t> = Παρούσα Αξία Υπερπροσόδων</a:t>
            </a:r>
          </a:p>
          <a:p>
            <a:pPr algn="just"/>
            <a:r>
              <a:rPr lang="el-GR" sz="2800" b="1" dirty="0" smtClean="0"/>
              <a:t>α </a:t>
            </a:r>
            <a:r>
              <a:rPr lang="el-GR" sz="2800" dirty="0" smtClean="0"/>
              <a:t>= Μέσος Όρος Υπερπροσόδων</a:t>
            </a:r>
          </a:p>
          <a:p>
            <a:pPr algn="just"/>
            <a:r>
              <a:rPr lang="en-US" sz="2800" b="1" dirty="0" smtClean="0"/>
              <a:t>i</a:t>
            </a:r>
            <a:r>
              <a:rPr lang="en-US" sz="2800" dirty="0" smtClean="0"/>
              <a:t> </a:t>
            </a:r>
            <a:r>
              <a:rPr lang="el-GR" sz="2800" dirty="0" smtClean="0"/>
              <a:t>= Συντελεστής Προεξόφλησης (απόδοση χωρίς κίνδυνο).</a:t>
            </a:r>
          </a:p>
          <a:p>
            <a:pPr algn="just"/>
            <a:r>
              <a:rPr lang="el-GR" sz="2800" dirty="0" smtClean="0"/>
              <a:t>Τέλος η αξία αυτή προστίθεται στην καθαρή περιουσιακή θέση. Ήτοι: </a:t>
            </a:r>
            <a:r>
              <a:rPr lang="el-GR" sz="2800" b="1" dirty="0" smtClean="0"/>
              <a:t>ΣΠ+ΠΑΥ = ΣΑΕ</a:t>
            </a:r>
            <a:endParaRPr lang="el-GR" sz="2800" dirty="0" smtClean="0"/>
          </a:p>
          <a:p>
            <a:pPr algn="just"/>
            <a:r>
              <a:rPr lang="el-GR" sz="2800" b="1" dirty="0" smtClean="0"/>
              <a:t>ΣΠ</a:t>
            </a:r>
            <a:r>
              <a:rPr lang="el-GR" sz="2800" dirty="0" smtClean="0"/>
              <a:t> = Συνολική Περιουσία</a:t>
            </a:r>
          </a:p>
          <a:p>
            <a:pPr algn="just"/>
            <a:r>
              <a:rPr lang="el-GR" sz="2800" b="1" dirty="0" smtClean="0"/>
              <a:t>ΣΑΕ </a:t>
            </a:r>
            <a:r>
              <a:rPr lang="el-GR" sz="2800" dirty="0" smtClean="0"/>
              <a:t>= Συνολική Αξία Επιχείρησης</a:t>
            </a:r>
          </a:p>
          <a:p>
            <a:pPr algn="just"/>
            <a:endParaRPr lang="el-GR" sz="2800" b="1" dirty="0" smtClean="0"/>
          </a:p>
          <a:p>
            <a:endParaRPr lang="el-GR" dirty="0"/>
          </a:p>
        </p:txBody>
      </p:sp>
      <p:sp>
        <p:nvSpPr>
          <p:cNvPr id="556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56033"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2915816" y="1484784"/>
            <a:ext cx="2808312" cy="864096"/>
          </a:xfrm>
          <a:prstGeom prst="rect">
            <a:avLst/>
          </a:prstGeom>
          <a:noFill/>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006600"/>
                </a:solidFill>
              </a:rPr>
              <a:t>ΑΣΚΗΣΗ 2</a:t>
            </a:r>
            <a:endParaRPr lang="el-GR" b="1" dirty="0">
              <a:solidFill>
                <a:srgbClr val="006600"/>
              </a:solidFill>
            </a:endParaRPr>
          </a:p>
        </p:txBody>
      </p:sp>
      <p:sp>
        <p:nvSpPr>
          <p:cNvPr id="3" name="2 - Θέση περιεχομένου"/>
          <p:cNvSpPr>
            <a:spLocks noGrp="1"/>
          </p:cNvSpPr>
          <p:nvPr>
            <p:ph idx="1"/>
          </p:nvPr>
        </p:nvSpPr>
        <p:spPr>
          <a:xfrm>
            <a:off x="0" y="908720"/>
            <a:ext cx="9144000" cy="5949280"/>
          </a:xfrm>
        </p:spPr>
        <p:txBody>
          <a:bodyPr>
            <a:normAutofit/>
          </a:bodyPr>
          <a:lstStyle/>
          <a:p>
            <a:pPr algn="just"/>
            <a:r>
              <a:rPr lang="el-GR" sz="3200" dirty="0" smtClean="0"/>
              <a:t>Η περιουσία μιας επιχείρησης ανέρχεται σε €80.000 και αποδίδει σταθερά 230€ τον μήνα. Με δεδομένο ότι οι αποδόσεις των επενδύσεων χωρίς κίνδυνο είναι 2%, να γίνει διόρθωση και να αποτιμηθεί η πραγματική αξία της περιουσίας. </a:t>
            </a:r>
            <a:endParaRPr lang="el-GR" sz="3200"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490066"/>
          </a:xfrm>
        </p:spPr>
        <p:txBody>
          <a:bodyPr>
            <a:normAutofit fontScale="90000"/>
          </a:bodyPr>
          <a:lstStyle/>
          <a:p>
            <a:r>
              <a:rPr lang="el-GR" b="1" dirty="0" smtClean="0">
                <a:solidFill>
                  <a:srgbClr val="006600"/>
                </a:solidFill>
              </a:rPr>
              <a:t>ΛΥΣΗ</a:t>
            </a:r>
            <a:endParaRPr lang="el-GR" b="1" dirty="0">
              <a:solidFill>
                <a:srgbClr val="006600"/>
              </a:solidFill>
            </a:endParaRPr>
          </a:p>
        </p:txBody>
      </p:sp>
      <p:pic>
        <p:nvPicPr>
          <p:cNvPr id="646147" name="Picture 3"/>
          <p:cNvPicPr>
            <a:picLocks noGrp="1" noChangeAspect="1" noChangeArrowheads="1"/>
          </p:cNvPicPr>
          <p:nvPr>
            <p:ph idx="1"/>
          </p:nvPr>
        </p:nvPicPr>
        <p:blipFill>
          <a:blip r:embed="rId2" cstate="print"/>
          <a:srcRect/>
          <a:stretch>
            <a:fillRect/>
          </a:stretch>
        </p:blipFill>
        <p:spPr bwMode="auto">
          <a:xfrm>
            <a:off x="2195736" y="1916832"/>
            <a:ext cx="4476750" cy="1076325"/>
          </a:xfrm>
          <a:prstGeom prst="rect">
            <a:avLst/>
          </a:prstGeom>
          <a:noFill/>
          <a:ln w="9525">
            <a:noFill/>
            <a:miter lim="800000"/>
            <a:headEnd/>
            <a:tailEnd/>
          </a:ln>
        </p:spPr>
      </p:pic>
      <p:sp>
        <p:nvSpPr>
          <p:cNvPr id="6" name="5 - Ορθογώνιο"/>
          <p:cNvSpPr/>
          <p:nvPr/>
        </p:nvSpPr>
        <p:spPr>
          <a:xfrm>
            <a:off x="0" y="1196752"/>
            <a:ext cx="9144000" cy="461665"/>
          </a:xfrm>
          <a:prstGeom prst="rect">
            <a:avLst/>
          </a:prstGeom>
        </p:spPr>
        <p:txBody>
          <a:bodyPr wrap="square">
            <a:spAutoFit/>
          </a:bodyPr>
          <a:lstStyle/>
          <a:p>
            <a:pPr algn="just"/>
            <a:r>
              <a:rPr lang="el-GR" sz="2400" dirty="0" smtClean="0"/>
              <a:t>Από την Παρούσα Αξία Διηνεκούς Ράντας (ΠΑΔΡ) προκύπτει ότι: </a:t>
            </a:r>
            <a:endParaRPr lang="el-GR" sz="2400" dirty="0"/>
          </a:p>
        </p:txBody>
      </p:sp>
      <p:sp>
        <p:nvSpPr>
          <p:cNvPr id="7" name="6 - Ορθογώνιο"/>
          <p:cNvSpPr/>
          <p:nvPr/>
        </p:nvSpPr>
        <p:spPr>
          <a:xfrm>
            <a:off x="0" y="3105835"/>
            <a:ext cx="9144000" cy="461665"/>
          </a:xfrm>
          <a:prstGeom prst="rect">
            <a:avLst/>
          </a:prstGeom>
        </p:spPr>
        <p:txBody>
          <a:bodyPr wrap="square">
            <a:spAutoFit/>
          </a:bodyPr>
          <a:lstStyle/>
          <a:p>
            <a:pPr algn="just"/>
            <a:r>
              <a:rPr lang="el-GR" sz="2400" dirty="0" smtClean="0"/>
              <a:t>όπου: </a:t>
            </a:r>
            <a:r>
              <a:rPr lang="el-GR" sz="2400" b="1" dirty="0" smtClean="0"/>
              <a:t>R</a:t>
            </a:r>
            <a:r>
              <a:rPr lang="el-GR" sz="2400" dirty="0" smtClean="0"/>
              <a:t> τα καθαρά ετήσια έσοδα. </a:t>
            </a:r>
            <a:endParaRPr lang="el-GR" sz="2400" dirty="0"/>
          </a:p>
        </p:txBody>
      </p:sp>
      <p:sp>
        <p:nvSpPr>
          <p:cNvPr id="8" name="7 - Ορθογώνιο"/>
          <p:cNvSpPr/>
          <p:nvPr/>
        </p:nvSpPr>
        <p:spPr>
          <a:xfrm>
            <a:off x="0" y="4149080"/>
            <a:ext cx="9144000" cy="1569660"/>
          </a:xfrm>
          <a:prstGeom prst="rect">
            <a:avLst/>
          </a:prstGeom>
        </p:spPr>
        <p:txBody>
          <a:bodyPr wrap="square">
            <a:spAutoFit/>
          </a:bodyPr>
          <a:lstStyle/>
          <a:p>
            <a:pPr algn="just"/>
            <a:r>
              <a:rPr lang="el-GR" sz="2400" dirty="0" smtClean="0"/>
              <a:t>Επομένως, η διόρθωση που πρέπει να γίνει για μία χρονιά είναι:</a:t>
            </a:r>
          </a:p>
          <a:p>
            <a:pPr algn="just"/>
            <a:r>
              <a:rPr lang="el-GR" sz="2400" dirty="0" smtClean="0"/>
              <a:t>138.000 – 80.000 = 58.000 αύξηση και η </a:t>
            </a:r>
          </a:p>
          <a:p>
            <a:pPr algn="just"/>
            <a:endParaRPr lang="el-GR" sz="2400" dirty="0" smtClean="0"/>
          </a:p>
          <a:p>
            <a:pPr algn="just"/>
            <a:r>
              <a:rPr lang="el-GR" sz="2400" b="1" dirty="0" smtClean="0"/>
              <a:t>Αποτίμηση της επιχείρησης ανέρχεται σε 138.000€. </a:t>
            </a:r>
            <a:endParaRPr lang="el-GR" sz="2400"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ΑΣΚΗΣΗ 3</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Η λογιστική αξία ενός μεταχειρισμένου μηχανήματος είναι 40.000€. Το μηχάνημα έχει διάρκεια ζωής 5 έτη και βρίσκεται σε λειτουργία 2 έτη. Να προσδιοριστεί η πραγματική του αξία όταν: </a:t>
            </a:r>
          </a:p>
          <a:p>
            <a:pPr algn="just"/>
            <a:r>
              <a:rPr lang="el-GR" sz="2400" b="1" dirty="0" smtClean="0"/>
              <a:t>a) </a:t>
            </a:r>
            <a:r>
              <a:rPr lang="el-GR" sz="2400" dirty="0" smtClean="0"/>
              <a:t>Στην αγορά μεταχειρισμένων υπάρχουν ίδιας παλαιότητας μηχανήματα και ίδιας μάρκας και μοντέλου που πωλούνται 30.000€. </a:t>
            </a:r>
          </a:p>
          <a:p>
            <a:pPr algn="just"/>
            <a:r>
              <a:rPr lang="el-GR" sz="2400" b="1" dirty="0" smtClean="0"/>
              <a:t>b)</a:t>
            </a:r>
            <a:r>
              <a:rPr lang="el-GR" sz="2400" dirty="0" smtClean="0"/>
              <a:t> Στην αγορά δεν υπάρχουν ίδια μηχανήματα, υπάρχουν όμως καινούρια, τα οποία έχουν τιμή 80.000€ και είναι παραγωγικής δυναμικότητας κατά 20% μεγαλύτερης σε σχέση με το προς αποτίμηση μεταχειρισμένο μηχάνημα. </a:t>
            </a:r>
          </a:p>
          <a:p>
            <a:endParaRPr lang="el-GR"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(α)</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endParaRPr lang="el-GR" dirty="0" smtClean="0"/>
          </a:p>
          <a:p>
            <a:pPr algn="just"/>
            <a:r>
              <a:rPr lang="el-GR" b="1" dirty="0" smtClean="0"/>
              <a:t>a)</a:t>
            </a:r>
            <a:r>
              <a:rPr lang="el-GR" dirty="0" smtClean="0"/>
              <a:t> Το μεταχειρισμένο μηχάνημα έχει αποσβεστεί κατά τα 2/5, δηλαδή κατά 40%, και το μεταχειρισμένο της αγοράς, που είναι ανάλογης παλαιότητας, έχει αποσβεστεί επίσης κατά 40%. Επομένως, η πραγματική αξία του μηχανήματος είναι ίση με την αξία πώλησης του μεταχειρισμένου μηχανήματος. </a:t>
            </a:r>
          </a:p>
          <a:p>
            <a:pPr algn="just"/>
            <a:r>
              <a:rPr lang="el-GR" dirty="0" smtClean="0"/>
              <a:t>Διόρθωση: 40.000 – 30.000 = 10.000 </a:t>
            </a:r>
          </a:p>
          <a:p>
            <a:pPr algn="just"/>
            <a:r>
              <a:rPr lang="el-GR" b="1" dirty="0" smtClean="0"/>
              <a:t>Πραγματική αξία: 30.000€ </a:t>
            </a:r>
            <a:endParaRPr lang="el-GR"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(β)</a:t>
            </a:r>
            <a:endParaRPr lang="el-GR" b="1" dirty="0">
              <a:solidFill>
                <a:srgbClr val="006600"/>
              </a:solidFill>
            </a:endParaRPr>
          </a:p>
        </p:txBody>
      </p:sp>
      <p:sp>
        <p:nvSpPr>
          <p:cNvPr id="3" name="2 - Θέση περιεχομένου"/>
          <p:cNvSpPr>
            <a:spLocks noGrp="1"/>
          </p:cNvSpPr>
          <p:nvPr>
            <p:ph idx="1"/>
          </p:nvPr>
        </p:nvSpPr>
        <p:spPr>
          <a:xfrm>
            <a:off x="0" y="980728"/>
            <a:ext cx="9144000" cy="5877272"/>
          </a:xfrm>
        </p:spPr>
        <p:txBody>
          <a:bodyPr/>
          <a:lstStyle/>
          <a:p>
            <a:r>
              <a:rPr lang="el-GR" b="1" dirty="0" smtClean="0"/>
              <a:t>b)</a:t>
            </a:r>
            <a:r>
              <a:rPr lang="el-GR" dirty="0" smtClean="0"/>
              <a:t> Η αξία ενός καινούριου μηχανήματος είναι 80.000€. Η αξία ενός καινούριου μηχανήματος, με τις ίδιες παραγωγικές δυνατότητες του μεταχειρισμένου, πρέπει να είναι </a:t>
            </a:r>
          </a:p>
          <a:p>
            <a:pPr>
              <a:buNone/>
            </a:pPr>
            <a:r>
              <a:rPr lang="el-GR" dirty="0" smtClean="0"/>
              <a:t>80.000−(80.000×0, 2)=80.000−16.000 = 64.000€ </a:t>
            </a:r>
          </a:p>
          <a:p>
            <a:r>
              <a:rPr lang="el-GR" dirty="0" smtClean="0"/>
              <a:t>και η </a:t>
            </a:r>
            <a:r>
              <a:rPr lang="el-GR" b="1" dirty="0" smtClean="0"/>
              <a:t>πραγματική αξία του μεταχειρισμένου: 64.000 − (64.000×0, 4) = 38.400€. </a:t>
            </a:r>
          </a:p>
          <a:p>
            <a:r>
              <a:rPr lang="el-GR" dirty="0" smtClean="0"/>
              <a:t>Διόρθωση: 40.000 − 38.400 = 1.600 </a:t>
            </a:r>
            <a:endParaRPr lang="el-GR"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006600"/>
                </a:solidFill>
              </a:rPr>
              <a:t>ΑΣΚΗΣΗ 4</a:t>
            </a:r>
            <a:endParaRPr lang="el-GR" b="1" dirty="0">
              <a:solidFill>
                <a:srgbClr val="006600"/>
              </a:solidFill>
            </a:endParaRPr>
          </a:p>
        </p:txBody>
      </p:sp>
      <p:sp>
        <p:nvSpPr>
          <p:cNvPr id="3" name="2 - Θέση περιεχομένου"/>
          <p:cNvSpPr>
            <a:spLocks noGrp="1"/>
          </p:cNvSpPr>
          <p:nvPr>
            <p:ph idx="1"/>
          </p:nvPr>
        </p:nvSpPr>
        <p:spPr>
          <a:xfrm>
            <a:off x="0" y="908720"/>
            <a:ext cx="9144000" cy="5949280"/>
          </a:xfrm>
        </p:spPr>
        <p:txBody>
          <a:bodyPr/>
          <a:lstStyle/>
          <a:p>
            <a:pPr algn="just"/>
            <a:r>
              <a:rPr lang="el-GR" dirty="0" smtClean="0"/>
              <a:t>Στα λογιστικά βιβλία μιας επιχείρησης εμφανίζεται τραπεζική υποχρέωση για δάνειο ύψους 400.000€. Το επιτόκιο του δανείου είναι 6% και η αποπληρωμή του θα πραγματοποιηθεί σε </a:t>
            </a:r>
            <a:r>
              <a:rPr lang="el-GR" b="1" dirty="0" smtClean="0"/>
              <a:t>4</a:t>
            </a:r>
            <a:r>
              <a:rPr lang="el-GR" dirty="0" smtClean="0"/>
              <a:t> δόσεις (με τοκοχρεολύσια). Ωστόσο, το επιτόκιο της αγοράς είναι σήμερα 8% για δάνεια ίδιου τύπου και ίδιας διάρκειας. Να προσδιοριστεί η πραγματική αξία του δανείου. </a:t>
            </a:r>
            <a:endParaRPr lang="el-GR"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ΛΥΣΗ</a:t>
            </a:r>
            <a:endParaRPr lang="el-GR" b="1" dirty="0">
              <a:solidFill>
                <a:srgbClr val="006600"/>
              </a:solidFill>
            </a:endParaRPr>
          </a:p>
        </p:txBody>
      </p:sp>
      <p:pic>
        <p:nvPicPr>
          <p:cNvPr id="647170" name="Picture 2"/>
          <p:cNvPicPr>
            <a:picLocks noGrp="1" noChangeAspect="1" noChangeArrowheads="1"/>
          </p:cNvPicPr>
          <p:nvPr>
            <p:ph idx="1"/>
          </p:nvPr>
        </p:nvPicPr>
        <p:blipFill>
          <a:blip r:embed="rId2" cstate="print"/>
          <a:srcRect/>
          <a:stretch>
            <a:fillRect/>
          </a:stretch>
        </p:blipFill>
        <p:spPr bwMode="auto">
          <a:xfrm>
            <a:off x="323528" y="764705"/>
            <a:ext cx="8448675" cy="2016224"/>
          </a:xfrm>
          <a:prstGeom prst="rect">
            <a:avLst/>
          </a:prstGeom>
          <a:noFill/>
          <a:ln w="9525">
            <a:noFill/>
            <a:miter lim="800000"/>
            <a:headEnd/>
            <a:tailEnd/>
          </a:ln>
        </p:spPr>
      </p:pic>
      <p:sp>
        <p:nvSpPr>
          <p:cNvPr id="5" name="4 - Ορθογώνιο"/>
          <p:cNvSpPr/>
          <p:nvPr/>
        </p:nvSpPr>
        <p:spPr>
          <a:xfrm>
            <a:off x="0" y="2852937"/>
            <a:ext cx="9144000" cy="830997"/>
          </a:xfrm>
          <a:prstGeom prst="rect">
            <a:avLst/>
          </a:prstGeom>
        </p:spPr>
        <p:txBody>
          <a:bodyPr wrap="square">
            <a:spAutoFit/>
          </a:bodyPr>
          <a:lstStyle/>
          <a:p>
            <a:pPr algn="just"/>
            <a:r>
              <a:rPr lang="el-GR" sz="2400" dirty="0" smtClean="0"/>
              <a:t>Η παρούσα αξία (Π.Α.) των τοκοχρεολυσίων για επιτόκιο i = 8% είναι: </a:t>
            </a:r>
            <a:endParaRPr lang="el-GR" sz="2400" dirty="0"/>
          </a:p>
        </p:txBody>
      </p:sp>
      <p:pic>
        <p:nvPicPr>
          <p:cNvPr id="647171" name="Picture 3"/>
          <p:cNvPicPr>
            <a:picLocks noChangeAspect="1" noChangeArrowheads="1"/>
          </p:cNvPicPr>
          <p:nvPr/>
        </p:nvPicPr>
        <p:blipFill>
          <a:blip r:embed="rId3" cstate="print"/>
          <a:srcRect/>
          <a:stretch>
            <a:fillRect/>
          </a:stretch>
        </p:blipFill>
        <p:spPr bwMode="auto">
          <a:xfrm>
            <a:off x="323528" y="3717032"/>
            <a:ext cx="8524875" cy="1057275"/>
          </a:xfrm>
          <a:prstGeom prst="rect">
            <a:avLst/>
          </a:prstGeom>
          <a:noFill/>
          <a:ln w="9525">
            <a:noFill/>
            <a:miter lim="800000"/>
            <a:headEnd/>
            <a:tailEnd/>
          </a:ln>
        </p:spPr>
      </p:pic>
      <p:sp>
        <p:nvSpPr>
          <p:cNvPr id="7" name="6 - Ορθογώνιο"/>
          <p:cNvSpPr/>
          <p:nvPr/>
        </p:nvSpPr>
        <p:spPr>
          <a:xfrm>
            <a:off x="0" y="5013176"/>
            <a:ext cx="9144000" cy="1200329"/>
          </a:xfrm>
          <a:prstGeom prst="rect">
            <a:avLst/>
          </a:prstGeom>
        </p:spPr>
        <p:txBody>
          <a:bodyPr wrap="square">
            <a:spAutoFit/>
          </a:bodyPr>
          <a:lstStyle/>
          <a:p>
            <a:pPr algn="just"/>
            <a:r>
              <a:rPr lang="el-GR" sz="2400" dirty="0" smtClean="0"/>
              <a:t>Επομένως, η </a:t>
            </a:r>
            <a:r>
              <a:rPr lang="el-GR" sz="2400" b="1" dirty="0" smtClean="0"/>
              <a:t>πραγματική αξία του δανείου είναι: 383.000€ </a:t>
            </a:r>
          </a:p>
          <a:p>
            <a:pPr algn="just"/>
            <a:r>
              <a:rPr lang="el-GR" sz="2400" dirty="0" smtClean="0"/>
              <a:t>Διόρθωση: 400.000 − 383.000 = 17.000 ή το όφελος της επιχείρησης που σύναψε το δάνειο με 6% και όχι 8% </a:t>
            </a:r>
            <a:endParaRPr lang="el-GR" sz="2400"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ΑΣΚΗΣΗ 5</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Ένα εμπορικό κατάστημα βρίσκεται σε σημείο με αυξημένη πελατεία, η οποία για τα επόμενα 5 χρόνια δημιουργεί πρόσθετα έσοδα κατά μέσο όρο περίπου 40.000€</a:t>
            </a:r>
            <a:r>
              <a:rPr lang="el-GR" sz="2400" b="1" dirty="0" smtClean="0"/>
              <a:t>/</a:t>
            </a:r>
            <a:r>
              <a:rPr lang="el-GR" sz="2400" dirty="0" smtClean="0"/>
              <a:t>έτος. Από τα έσοδα αυτά πρέπει κατά μέσο όρο να αφαιρεθεί ένα πρόσθετο λειτουργικό κόστος περίπου 18.000€</a:t>
            </a:r>
            <a:r>
              <a:rPr lang="el-GR" sz="2400" b="1" dirty="0" smtClean="0"/>
              <a:t>/</a:t>
            </a:r>
            <a:r>
              <a:rPr lang="el-GR" sz="2400" dirty="0" smtClean="0"/>
              <a:t>έτος. Επιπλέον, το καθαρό αποτέλεσμα αναμένεται να φορολογείται με μέσο συντελεστή 25%. Αν η αξία του εμπορικού καταστήματος σύμφωνα με τη μέθοδο της καθαρής περιουσιακής θέσης είναι 35.000€, να προσδιοριστεί η υπεραξία του εμπορικού καταστήματος, με δεδομένο ότι η απόδοση με κίνδυνο είναι 16%, και στη συνέχεια η πραγματική αξία του καταστήματος. </a:t>
            </a:r>
            <a:endParaRPr lang="el-GR" sz="240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ΛΥΣΗ</a:t>
            </a:r>
            <a:endParaRPr lang="el-GR" b="1" dirty="0">
              <a:solidFill>
                <a:srgbClr val="006600"/>
              </a:solidFill>
            </a:endParaRPr>
          </a:p>
        </p:txBody>
      </p:sp>
      <p:pic>
        <p:nvPicPr>
          <p:cNvPr id="648194" name="Picture 2"/>
          <p:cNvPicPr>
            <a:picLocks noGrp="1" noChangeAspect="1" noChangeArrowheads="1"/>
          </p:cNvPicPr>
          <p:nvPr>
            <p:ph idx="1"/>
          </p:nvPr>
        </p:nvPicPr>
        <p:blipFill>
          <a:blip r:embed="rId2" cstate="print"/>
          <a:srcRect/>
          <a:stretch>
            <a:fillRect/>
          </a:stretch>
        </p:blipFill>
        <p:spPr bwMode="auto">
          <a:xfrm>
            <a:off x="539552" y="2636912"/>
            <a:ext cx="7610475" cy="1409700"/>
          </a:xfrm>
          <a:prstGeom prst="rect">
            <a:avLst/>
          </a:prstGeom>
          <a:noFill/>
          <a:ln w="9525">
            <a:noFill/>
            <a:miter lim="800000"/>
            <a:headEnd/>
            <a:tailEnd/>
          </a:ln>
        </p:spPr>
      </p:pic>
      <p:sp>
        <p:nvSpPr>
          <p:cNvPr id="5" name="4 - Ορθογώνιο"/>
          <p:cNvSpPr/>
          <p:nvPr/>
        </p:nvSpPr>
        <p:spPr>
          <a:xfrm>
            <a:off x="0" y="980728"/>
            <a:ext cx="9144000" cy="1200329"/>
          </a:xfrm>
          <a:prstGeom prst="rect">
            <a:avLst/>
          </a:prstGeom>
        </p:spPr>
        <p:txBody>
          <a:bodyPr wrap="square">
            <a:spAutoFit/>
          </a:bodyPr>
          <a:lstStyle/>
          <a:p>
            <a:pPr algn="just"/>
            <a:r>
              <a:rPr lang="el-GR" sz="2400" dirty="0" smtClean="0"/>
              <a:t>Ετήσια κέρδη προ φόρων: 40.000 − 18.000 = 22.000 </a:t>
            </a:r>
          </a:p>
          <a:p>
            <a:pPr algn="just"/>
            <a:r>
              <a:rPr lang="el-GR" sz="2400" dirty="0" smtClean="0"/>
              <a:t>Ετήσια καθαρά κέρδη: 22.000 − (22.000 × 0,25) = 16.500 </a:t>
            </a:r>
          </a:p>
          <a:p>
            <a:pPr algn="just"/>
            <a:r>
              <a:rPr lang="el-GR" sz="2400" dirty="0" smtClean="0"/>
              <a:t>Παρούσα αξία (ΠΑ) πρόσθετων καθαρών κερδών </a:t>
            </a:r>
            <a:endParaRPr lang="el-GR" sz="2400" dirty="0"/>
          </a:p>
        </p:txBody>
      </p:sp>
      <p:sp>
        <p:nvSpPr>
          <p:cNvPr id="6" name="5 - Ορθογώνιο"/>
          <p:cNvSpPr/>
          <p:nvPr/>
        </p:nvSpPr>
        <p:spPr>
          <a:xfrm>
            <a:off x="0" y="2132856"/>
            <a:ext cx="9144000" cy="461665"/>
          </a:xfrm>
          <a:prstGeom prst="rect">
            <a:avLst/>
          </a:prstGeom>
        </p:spPr>
        <p:txBody>
          <a:bodyPr wrap="square">
            <a:spAutoFit/>
          </a:bodyPr>
          <a:lstStyle/>
          <a:p>
            <a:pPr algn="just"/>
            <a:r>
              <a:rPr lang="el-GR" sz="2400" dirty="0" smtClean="0"/>
              <a:t>Από τον τύπο της παρούσας αξίας ληξιπρόθεσμης ράντας έχουμε: </a:t>
            </a:r>
            <a:endParaRPr lang="el-GR" sz="2400" dirty="0"/>
          </a:p>
        </p:txBody>
      </p:sp>
      <p:sp>
        <p:nvSpPr>
          <p:cNvPr id="7" name="6 - Ορθογώνιο"/>
          <p:cNvSpPr/>
          <p:nvPr/>
        </p:nvSpPr>
        <p:spPr>
          <a:xfrm>
            <a:off x="0" y="4581128"/>
            <a:ext cx="9144000" cy="830997"/>
          </a:xfrm>
          <a:prstGeom prst="rect">
            <a:avLst/>
          </a:prstGeom>
        </p:spPr>
        <p:txBody>
          <a:bodyPr wrap="square">
            <a:spAutoFit/>
          </a:bodyPr>
          <a:lstStyle/>
          <a:p>
            <a:pPr algn="just"/>
            <a:r>
              <a:rPr lang="el-GR" sz="2400" dirty="0" smtClean="0"/>
              <a:t>Υπεραξία: 54.000€ </a:t>
            </a:r>
          </a:p>
          <a:p>
            <a:pPr algn="just"/>
            <a:r>
              <a:rPr lang="el-GR" sz="2400" b="1" dirty="0" smtClean="0"/>
              <a:t>Πραγματική αξία: 54.000+35.000 = 89.000€ </a:t>
            </a:r>
            <a:endParaRPr 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b="1" dirty="0" smtClean="0">
                <a:solidFill>
                  <a:srgbClr val="7030A0"/>
                </a:solidFill>
              </a:rPr>
              <a:t>ΕΙΣΑΓΩΓΙΚΕΣ ΕΝΝΟΙΕΣ</a:t>
            </a:r>
          </a:p>
        </p:txBody>
      </p:sp>
      <p:sp useBgFill="1">
        <p:nvSpPr>
          <p:cNvPr id="6147" name="Rectangle 3"/>
          <p:cNvSpPr>
            <a:spLocks noGrp="1" noChangeArrowheads="1"/>
          </p:cNvSpPr>
          <p:nvPr>
            <p:ph type="body" idx="1"/>
          </p:nvPr>
        </p:nvSpPr>
        <p:spPr>
          <a:xfrm>
            <a:off x="0" y="1340768"/>
            <a:ext cx="9144000" cy="5517232"/>
          </a:xfrm>
        </p:spPr>
        <p:txBody>
          <a:bodyPr/>
          <a:lstStyle/>
          <a:p>
            <a:pPr algn="just" eaLnBrk="1" hangingPunct="1"/>
            <a:r>
              <a:rPr lang="el-GR" dirty="0" smtClean="0"/>
              <a:t>Η αποτίμηση είναι η σε χρήμα καταγραφή και</a:t>
            </a:r>
            <a:r>
              <a:rPr lang="en-US" dirty="0" smtClean="0"/>
              <a:t> </a:t>
            </a:r>
            <a:r>
              <a:rPr lang="el-GR" dirty="0" smtClean="0"/>
              <a:t>μέτρηση των άϋλων και υλικών περιουσιακών</a:t>
            </a:r>
            <a:endParaRPr lang="en-US" dirty="0" smtClean="0"/>
          </a:p>
          <a:p>
            <a:pPr algn="just" eaLnBrk="1" hangingPunct="1"/>
            <a:r>
              <a:rPr lang="el-GR" dirty="0" smtClean="0"/>
              <a:t>στοιχείων της Οικονομικής Μονάδας </a:t>
            </a:r>
            <a:r>
              <a:rPr lang="el-GR" altLang="el-GR" dirty="0" smtClean="0"/>
              <a:t>με τα οποία πρέπει να γίνει αναγνώριση στις οικονομικές καταστάσεις των στοιχείων ισολογισμού και αποτελεσμάτων.</a:t>
            </a:r>
          </a:p>
          <a:p>
            <a:pPr eaLnBrk="1" hangingPunct="1">
              <a:spcBef>
                <a:spcPct val="50000"/>
              </a:spcBef>
            </a:pPr>
            <a:r>
              <a:rPr lang="el-GR" altLang="el-GR" dirty="0" smtClean="0"/>
              <a:t>Η όλη διαδικασία προϋποθέτει την επιλογή των κατάλληλων αρχών και μεθόδων αποτίμησης.</a:t>
            </a:r>
          </a:p>
          <a:p>
            <a:pPr algn="just" eaLnBrk="1" hangingPunct="1">
              <a:buFontTx/>
              <a:buNone/>
            </a:pPr>
            <a:r>
              <a:rPr lang="el-GR" dirty="0" smtClean="0"/>
              <a:t> </a:t>
            </a:r>
          </a:p>
          <a:p>
            <a:pPr algn="just" eaLnBrk="1" hangingPunct="1">
              <a:buFontTx/>
              <a:buNone/>
            </a:pPr>
            <a:endParaRPr lang="el-G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9512" y="274638"/>
            <a:ext cx="8507288" cy="561975"/>
          </a:xfrm>
        </p:spPr>
        <p:txBody>
          <a:bodyPr>
            <a:normAutofit fontScale="90000"/>
          </a:bodyPr>
          <a:lstStyle/>
          <a:p>
            <a:pPr eaLnBrk="1" hangingPunct="1"/>
            <a:r>
              <a:rPr lang="el-GR" altLang="el-GR" sz="3200" b="1" dirty="0" smtClean="0">
                <a:solidFill>
                  <a:schemeClr val="accent2">
                    <a:lumMod val="75000"/>
                  </a:schemeClr>
                </a:solidFill>
              </a:rPr>
              <a:t>ΒΑΣΙΚΟΙ ΠΑΡΑΓΟΝΤΕΣ ΚΑΘΟΡΙΣΜΟΥ ΤΟΥ ΥΨΟΥΣ ΤΩΝ ΑΠΟΘΕΜΑΤΩΝ</a:t>
            </a:r>
          </a:p>
        </p:txBody>
      </p:sp>
      <p:sp>
        <p:nvSpPr>
          <p:cNvPr id="134147" name="Rectangle 3"/>
          <p:cNvSpPr>
            <a:spLocks noGrp="1" noChangeArrowheads="1"/>
          </p:cNvSpPr>
          <p:nvPr>
            <p:ph type="body" idx="1"/>
          </p:nvPr>
        </p:nvSpPr>
        <p:spPr>
          <a:xfrm>
            <a:off x="179388" y="1052513"/>
            <a:ext cx="8713787" cy="5616575"/>
          </a:xfrm>
        </p:spPr>
        <p:txBody>
          <a:bodyPr>
            <a:normAutofit/>
          </a:bodyPr>
          <a:lstStyle/>
          <a:p>
            <a:pPr marL="609600" indent="-609600" eaLnBrk="1" hangingPunct="1">
              <a:lnSpc>
                <a:spcPct val="90000"/>
              </a:lnSpc>
              <a:buFontTx/>
              <a:buAutoNum type="arabicPeriod"/>
            </a:pPr>
            <a:r>
              <a:rPr lang="el-GR" altLang="el-GR" sz="3200" dirty="0" smtClean="0"/>
              <a:t>Το επίπεδο των πωλήσεων</a:t>
            </a:r>
          </a:p>
          <a:p>
            <a:pPr marL="609600" indent="-609600" eaLnBrk="1" hangingPunct="1">
              <a:lnSpc>
                <a:spcPct val="90000"/>
              </a:lnSpc>
              <a:buFontTx/>
              <a:buAutoNum type="arabicPeriod"/>
            </a:pPr>
            <a:r>
              <a:rPr lang="el-GR" altLang="el-GR" sz="3200" dirty="0" smtClean="0"/>
              <a:t>Ο χρόνος και η τεχνική φύση της παραγωγικής διαδικασίας</a:t>
            </a:r>
          </a:p>
          <a:p>
            <a:pPr marL="609600" indent="-609600" eaLnBrk="1" hangingPunct="1">
              <a:lnSpc>
                <a:spcPct val="90000"/>
              </a:lnSpc>
              <a:buFontTx/>
              <a:buAutoNum type="arabicPeriod"/>
            </a:pPr>
            <a:r>
              <a:rPr lang="el-GR" altLang="el-GR" sz="3200" dirty="0" smtClean="0"/>
              <a:t>Η αντοχή του τελικού προϊόντος</a:t>
            </a:r>
          </a:p>
          <a:p>
            <a:pPr marL="609600" indent="-609600" eaLnBrk="1" hangingPunct="1">
              <a:lnSpc>
                <a:spcPct val="90000"/>
              </a:lnSpc>
              <a:buFontTx/>
              <a:buAutoNum type="arabicPeriod"/>
            </a:pPr>
            <a:r>
              <a:rPr lang="el-GR" altLang="el-GR" sz="3200" dirty="0" smtClean="0"/>
              <a:t>Η εποχικότητα και η μόδα</a:t>
            </a:r>
          </a:p>
          <a:p>
            <a:pPr marL="609600" indent="-609600" eaLnBrk="1" hangingPunct="1">
              <a:lnSpc>
                <a:spcPct val="90000"/>
              </a:lnSpc>
              <a:buFontTx/>
              <a:buNone/>
            </a:pPr>
            <a:r>
              <a:rPr lang="el-GR" altLang="el-GR" sz="3200" dirty="0" smtClean="0"/>
              <a:t>Οι παρακάτω τιμές των δύο δεικτών που</a:t>
            </a:r>
          </a:p>
          <a:p>
            <a:pPr marL="609600" indent="-609600" eaLnBrk="1" hangingPunct="1">
              <a:lnSpc>
                <a:spcPct val="90000"/>
              </a:lnSpc>
              <a:buFontTx/>
              <a:buNone/>
            </a:pPr>
            <a:r>
              <a:rPr lang="el-GR" altLang="el-GR" sz="3200" dirty="0" smtClean="0"/>
              <a:t>χαρακτηρίζουν τα αποθέματα θεωρούνται</a:t>
            </a:r>
          </a:p>
          <a:p>
            <a:pPr marL="609600" indent="-609600" eaLnBrk="1" hangingPunct="1">
              <a:lnSpc>
                <a:spcPct val="90000"/>
              </a:lnSpc>
              <a:buFontTx/>
              <a:buNone/>
            </a:pPr>
            <a:r>
              <a:rPr lang="el-GR" altLang="el-GR" sz="3200" dirty="0" smtClean="0"/>
              <a:t>Ικανοποιητικές.</a:t>
            </a:r>
          </a:p>
          <a:p>
            <a:pPr marL="609600" indent="-609600" eaLnBrk="1" hangingPunct="1">
              <a:lnSpc>
                <a:spcPct val="90000"/>
              </a:lnSpc>
              <a:buFontTx/>
              <a:buNone/>
            </a:pPr>
            <a:r>
              <a:rPr lang="el-GR" altLang="el-GR" sz="3200" dirty="0" smtClean="0"/>
              <a:t>Αποθέματα / Πωλήσεις = 12%-20%</a:t>
            </a:r>
          </a:p>
          <a:p>
            <a:pPr marL="609600" indent="-609600" eaLnBrk="1" hangingPunct="1">
              <a:lnSpc>
                <a:spcPct val="90000"/>
              </a:lnSpc>
              <a:buFontTx/>
              <a:buNone/>
            </a:pPr>
            <a:r>
              <a:rPr lang="el-GR" altLang="el-GR" sz="3200" dirty="0" smtClean="0"/>
              <a:t>Αποθέματα / Συνολικό Ενεργητικό = 16%-30%</a:t>
            </a:r>
          </a:p>
        </p:txBody>
      </p:sp>
    </p:spTree>
    <p:extLst>
      <p:ext uri="{BB962C8B-B14F-4D97-AF65-F5344CB8AC3E}">
        <p14:creationId xmlns:p14="http://schemas.microsoft.com/office/powerpoint/2010/main" val="40892292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ΑΣΚΗΣΗ 6</a:t>
            </a:r>
            <a:endParaRPr lang="el-GR" b="1" dirty="0">
              <a:solidFill>
                <a:srgbClr val="006600"/>
              </a:solidFill>
            </a:endParaRPr>
          </a:p>
        </p:txBody>
      </p:sp>
      <p:pic>
        <p:nvPicPr>
          <p:cNvPr id="649218" name="Picture 2"/>
          <p:cNvPicPr>
            <a:picLocks noGrp="1" noChangeAspect="1" noChangeArrowheads="1"/>
          </p:cNvPicPr>
          <p:nvPr>
            <p:ph idx="1"/>
          </p:nvPr>
        </p:nvPicPr>
        <p:blipFill>
          <a:blip r:embed="rId2" cstate="print"/>
          <a:srcRect/>
          <a:stretch>
            <a:fillRect/>
          </a:stretch>
        </p:blipFill>
        <p:spPr bwMode="auto">
          <a:xfrm>
            <a:off x="0" y="764704"/>
            <a:ext cx="9144000" cy="1152127"/>
          </a:xfrm>
          <a:prstGeom prst="rect">
            <a:avLst/>
          </a:prstGeom>
          <a:noFill/>
          <a:ln w="9525">
            <a:noFill/>
            <a:miter lim="800000"/>
            <a:headEnd/>
            <a:tailEnd/>
          </a:ln>
        </p:spPr>
      </p:pic>
      <p:sp>
        <p:nvSpPr>
          <p:cNvPr id="4" name="3 - Ορθογώνιο"/>
          <p:cNvSpPr/>
          <p:nvPr/>
        </p:nvSpPr>
        <p:spPr>
          <a:xfrm>
            <a:off x="0" y="1844825"/>
            <a:ext cx="9144000" cy="707886"/>
          </a:xfrm>
          <a:prstGeom prst="rect">
            <a:avLst/>
          </a:prstGeom>
        </p:spPr>
        <p:txBody>
          <a:bodyPr wrap="square">
            <a:spAutoFit/>
          </a:bodyPr>
          <a:lstStyle/>
          <a:p>
            <a:pPr algn="just"/>
            <a:r>
              <a:rPr lang="el-GR" sz="2000" dirty="0" smtClean="0"/>
              <a:t>Από το επιχειρηματικό σχέδιο της επιχείρησης προκύπτουν για την επόμενη 3ετία τα εξής μεγέθη: </a:t>
            </a:r>
            <a:endParaRPr lang="el-GR" sz="2000" dirty="0"/>
          </a:p>
        </p:txBody>
      </p:sp>
      <p:pic>
        <p:nvPicPr>
          <p:cNvPr id="650242" name="Picture 2"/>
          <p:cNvPicPr>
            <a:picLocks noChangeAspect="1" noChangeArrowheads="1"/>
          </p:cNvPicPr>
          <p:nvPr/>
        </p:nvPicPr>
        <p:blipFill>
          <a:blip r:embed="rId3" cstate="print"/>
          <a:srcRect/>
          <a:stretch>
            <a:fillRect/>
          </a:stretch>
        </p:blipFill>
        <p:spPr bwMode="auto">
          <a:xfrm>
            <a:off x="0" y="2564904"/>
            <a:ext cx="9144000" cy="1008112"/>
          </a:xfrm>
          <a:prstGeom prst="rect">
            <a:avLst/>
          </a:prstGeom>
          <a:noFill/>
          <a:ln w="9525">
            <a:noFill/>
            <a:miter lim="800000"/>
            <a:headEnd/>
            <a:tailEnd/>
          </a:ln>
        </p:spPr>
      </p:pic>
      <p:sp>
        <p:nvSpPr>
          <p:cNvPr id="6" name="5 - Ορθογώνιο"/>
          <p:cNvSpPr/>
          <p:nvPr/>
        </p:nvSpPr>
        <p:spPr>
          <a:xfrm>
            <a:off x="0" y="3573016"/>
            <a:ext cx="9144000" cy="3170099"/>
          </a:xfrm>
          <a:prstGeom prst="rect">
            <a:avLst/>
          </a:prstGeom>
        </p:spPr>
        <p:txBody>
          <a:bodyPr wrap="square">
            <a:spAutoFit/>
          </a:bodyPr>
          <a:lstStyle/>
          <a:p>
            <a:pPr algn="just"/>
            <a:r>
              <a:rPr lang="el-GR" sz="2000" b="1" dirty="0" smtClean="0"/>
              <a:t>Επιπλέον, είναι γνωστά τα εξής: </a:t>
            </a:r>
          </a:p>
          <a:p>
            <a:pPr algn="just">
              <a:buFont typeface="Arial" pitchFamily="34" charset="0"/>
              <a:buChar char="•"/>
            </a:pPr>
            <a:r>
              <a:rPr lang="el-GR" sz="2000" dirty="0" smtClean="0"/>
              <a:t>Φορολογικός συντελεστής (φ) 25% </a:t>
            </a:r>
          </a:p>
          <a:p>
            <a:pPr algn="just">
              <a:buFont typeface="Arial" pitchFamily="34" charset="0"/>
              <a:buChar char="•"/>
            </a:pPr>
            <a:r>
              <a:rPr lang="el-GR" sz="2000" dirty="0" smtClean="0"/>
              <a:t>Κόστος ιδίων κεφαλαίων ((ke) 20% </a:t>
            </a:r>
          </a:p>
          <a:p>
            <a:pPr algn="just">
              <a:buFont typeface="Arial" pitchFamily="34" charset="0"/>
              <a:buChar char="•"/>
            </a:pPr>
            <a:r>
              <a:rPr lang="el-GR" sz="2000" dirty="0" smtClean="0"/>
              <a:t>Ωφέλιμη ζωή της επιχείρησης πρακτικά άπειρη </a:t>
            </a:r>
          </a:p>
          <a:p>
            <a:pPr algn="just">
              <a:buFont typeface="Arial" pitchFamily="34" charset="0"/>
              <a:buChar char="•"/>
            </a:pPr>
            <a:r>
              <a:rPr lang="el-GR" sz="2000" dirty="0" smtClean="0"/>
              <a:t>Κόστος συνολικών κεφαλαίων (</a:t>
            </a:r>
            <a:r>
              <a:rPr lang="en-US" sz="2000" dirty="0" smtClean="0"/>
              <a:t>WACC</a:t>
            </a:r>
            <a:r>
              <a:rPr lang="el-GR" sz="2000" dirty="0" smtClean="0"/>
              <a:t>) 16% </a:t>
            </a:r>
          </a:p>
          <a:p>
            <a:r>
              <a:rPr lang="el-GR" sz="2000" b="1" dirty="0" smtClean="0"/>
              <a:t>Να προσδιοριστούν: </a:t>
            </a:r>
          </a:p>
          <a:p>
            <a:r>
              <a:rPr lang="el-GR" sz="2000" dirty="0" smtClean="0"/>
              <a:t>1. Η αξία των ιδίων κεφαλαίων (</a:t>
            </a:r>
            <a:r>
              <a:rPr lang="el-GR" sz="2000" b="1" dirty="0" smtClean="0"/>
              <a:t>V</a:t>
            </a:r>
            <a:r>
              <a:rPr lang="el-GR" sz="2000" dirty="0" smtClean="0"/>
              <a:t>) της επιχείρησης με τη μέθοδο της υπερπροσόδου. </a:t>
            </a:r>
          </a:p>
          <a:p>
            <a:r>
              <a:rPr lang="el-GR" sz="2000" dirty="0" smtClean="0"/>
              <a:t>2. Η αξία των επενδυμένων κεφαλαίων (</a:t>
            </a:r>
            <a:r>
              <a:rPr lang="el-GR" sz="2000" b="1" dirty="0" smtClean="0"/>
              <a:t>EV</a:t>
            </a:r>
            <a:r>
              <a:rPr lang="el-GR" sz="2000" dirty="0" smtClean="0"/>
              <a:t>) και μέσω αυτής η αξία των ιδίων κεφαλαίων της επιχείρησης.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4042"/>
          </a:xfrm>
        </p:spPr>
        <p:txBody>
          <a:bodyPr>
            <a:normAutofit fontScale="90000"/>
          </a:bodyPr>
          <a:lstStyle/>
          <a:p>
            <a:r>
              <a:rPr lang="el-GR" b="1" dirty="0" smtClean="0">
                <a:solidFill>
                  <a:srgbClr val="006600"/>
                </a:solidFill>
              </a:rPr>
              <a:t>ΛΥΣΗ (1)</a:t>
            </a:r>
            <a:endParaRPr lang="el-GR" b="1" dirty="0">
              <a:solidFill>
                <a:srgbClr val="006600"/>
              </a:solidFill>
            </a:endParaRPr>
          </a:p>
        </p:txBody>
      </p:sp>
      <p:pic>
        <p:nvPicPr>
          <p:cNvPr id="651266" name="Picture 2"/>
          <p:cNvPicPr>
            <a:picLocks noGrp="1" noChangeAspect="1" noChangeArrowheads="1"/>
          </p:cNvPicPr>
          <p:nvPr>
            <p:ph idx="1"/>
          </p:nvPr>
        </p:nvPicPr>
        <p:blipFill>
          <a:blip r:embed="rId2" cstate="print"/>
          <a:srcRect/>
          <a:stretch>
            <a:fillRect/>
          </a:stretch>
        </p:blipFill>
        <p:spPr bwMode="auto">
          <a:xfrm>
            <a:off x="0" y="692696"/>
            <a:ext cx="9144000" cy="1828800"/>
          </a:xfrm>
          <a:prstGeom prst="rect">
            <a:avLst/>
          </a:prstGeom>
          <a:noFill/>
          <a:ln w="9525">
            <a:noFill/>
            <a:miter lim="800000"/>
            <a:headEnd/>
            <a:tailEnd/>
          </a:ln>
        </p:spPr>
      </p:pic>
      <p:pic>
        <p:nvPicPr>
          <p:cNvPr id="651267" name="Picture 3"/>
          <p:cNvPicPr>
            <a:picLocks noChangeAspect="1" noChangeArrowheads="1"/>
          </p:cNvPicPr>
          <p:nvPr/>
        </p:nvPicPr>
        <p:blipFill>
          <a:blip r:embed="rId3" cstate="print"/>
          <a:srcRect/>
          <a:stretch>
            <a:fillRect/>
          </a:stretch>
        </p:blipFill>
        <p:spPr bwMode="auto">
          <a:xfrm>
            <a:off x="0" y="2564904"/>
            <a:ext cx="4464496" cy="413767"/>
          </a:xfrm>
          <a:prstGeom prst="rect">
            <a:avLst/>
          </a:prstGeom>
          <a:noFill/>
          <a:ln w="9525">
            <a:noFill/>
            <a:miter lim="800000"/>
            <a:headEnd/>
            <a:tailEnd/>
          </a:ln>
        </p:spPr>
      </p:pic>
      <p:sp>
        <p:nvSpPr>
          <p:cNvPr id="7" name="6 - Ορθογώνιο"/>
          <p:cNvSpPr/>
          <p:nvPr/>
        </p:nvSpPr>
        <p:spPr>
          <a:xfrm>
            <a:off x="4644008" y="2564904"/>
            <a:ext cx="1068819" cy="461665"/>
          </a:xfrm>
          <a:prstGeom prst="rect">
            <a:avLst/>
          </a:prstGeom>
        </p:spPr>
        <p:txBody>
          <a:bodyPr wrap="none">
            <a:spAutoFit/>
          </a:bodyPr>
          <a:lstStyle/>
          <a:p>
            <a:pPr algn="just"/>
            <a:r>
              <a:rPr lang="el-GR" sz="2400" dirty="0" smtClean="0"/>
              <a:t>όπου: </a:t>
            </a:r>
            <a:endParaRPr lang="el-GR" sz="2400" dirty="0"/>
          </a:p>
        </p:txBody>
      </p:sp>
      <p:pic>
        <p:nvPicPr>
          <p:cNvPr id="651268" name="Picture 4"/>
          <p:cNvPicPr>
            <a:picLocks noChangeAspect="1" noChangeArrowheads="1"/>
          </p:cNvPicPr>
          <p:nvPr/>
        </p:nvPicPr>
        <p:blipFill>
          <a:blip r:embed="rId4" cstate="print"/>
          <a:srcRect/>
          <a:stretch>
            <a:fillRect/>
          </a:stretch>
        </p:blipFill>
        <p:spPr bwMode="auto">
          <a:xfrm>
            <a:off x="0" y="3212976"/>
            <a:ext cx="5857875" cy="928117"/>
          </a:xfrm>
          <a:prstGeom prst="rect">
            <a:avLst/>
          </a:prstGeom>
          <a:noFill/>
          <a:ln w="9525">
            <a:noFill/>
            <a:miter lim="800000"/>
            <a:headEnd/>
            <a:tailEnd/>
          </a:ln>
        </p:spPr>
      </p:pic>
      <p:pic>
        <p:nvPicPr>
          <p:cNvPr id="651269" name="Picture 5"/>
          <p:cNvPicPr>
            <a:picLocks noChangeAspect="1" noChangeArrowheads="1"/>
          </p:cNvPicPr>
          <p:nvPr/>
        </p:nvPicPr>
        <p:blipFill>
          <a:blip r:embed="rId5" cstate="print"/>
          <a:srcRect/>
          <a:stretch>
            <a:fillRect/>
          </a:stretch>
        </p:blipFill>
        <p:spPr bwMode="auto">
          <a:xfrm>
            <a:off x="0" y="4149080"/>
            <a:ext cx="8316416" cy="2708920"/>
          </a:xfrm>
          <a:prstGeom prst="rect">
            <a:avLst/>
          </a:prstGeom>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(1)</a:t>
            </a:r>
            <a:endParaRPr lang="el-GR" b="1" dirty="0">
              <a:solidFill>
                <a:srgbClr val="006600"/>
              </a:solidFill>
            </a:endParaRPr>
          </a:p>
        </p:txBody>
      </p:sp>
      <p:pic>
        <p:nvPicPr>
          <p:cNvPr id="652290" name="Picture 2"/>
          <p:cNvPicPr>
            <a:picLocks noGrp="1" noChangeAspect="1" noChangeArrowheads="1"/>
          </p:cNvPicPr>
          <p:nvPr>
            <p:ph idx="1"/>
          </p:nvPr>
        </p:nvPicPr>
        <p:blipFill>
          <a:blip r:embed="rId2" cstate="print"/>
          <a:srcRect/>
          <a:stretch>
            <a:fillRect/>
          </a:stretch>
        </p:blipFill>
        <p:spPr bwMode="auto">
          <a:xfrm>
            <a:off x="0" y="980729"/>
            <a:ext cx="9144000" cy="3987682"/>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ΛΥΣΗ (2)</a:t>
            </a:r>
            <a:endParaRPr lang="el-GR" b="1" dirty="0">
              <a:solidFill>
                <a:srgbClr val="006600"/>
              </a:solidFill>
            </a:endParaRPr>
          </a:p>
        </p:txBody>
      </p:sp>
      <p:pic>
        <p:nvPicPr>
          <p:cNvPr id="653314" name="Picture 2"/>
          <p:cNvPicPr>
            <a:picLocks noGrp="1" noChangeAspect="1" noChangeArrowheads="1"/>
          </p:cNvPicPr>
          <p:nvPr>
            <p:ph idx="1"/>
          </p:nvPr>
        </p:nvPicPr>
        <p:blipFill>
          <a:blip r:embed="rId2" cstate="print"/>
          <a:srcRect/>
          <a:stretch>
            <a:fillRect/>
          </a:stretch>
        </p:blipFill>
        <p:spPr bwMode="auto">
          <a:xfrm>
            <a:off x="0" y="764704"/>
            <a:ext cx="9144000" cy="3096344"/>
          </a:xfrm>
          <a:prstGeom prst="rect">
            <a:avLst/>
          </a:prstGeom>
          <a:noFill/>
          <a:ln w="9525">
            <a:noFill/>
            <a:miter lim="800000"/>
            <a:headEnd/>
            <a:tailEnd/>
          </a:ln>
        </p:spPr>
      </p:pic>
      <p:sp>
        <p:nvSpPr>
          <p:cNvPr id="5" name="4 - Ορθογώνιο"/>
          <p:cNvSpPr/>
          <p:nvPr/>
        </p:nvSpPr>
        <p:spPr>
          <a:xfrm>
            <a:off x="0" y="3861048"/>
            <a:ext cx="9252520" cy="400110"/>
          </a:xfrm>
          <a:prstGeom prst="rect">
            <a:avLst/>
          </a:prstGeom>
        </p:spPr>
        <p:txBody>
          <a:bodyPr wrap="square">
            <a:spAutoFit/>
          </a:bodyPr>
          <a:lstStyle/>
          <a:p>
            <a:pPr algn="just"/>
            <a:r>
              <a:rPr lang="el-GR" sz="2000" dirty="0" smtClean="0"/>
              <a:t>Στον επόμενο πίνακα παρουσιάζονται οι σχετικοί υπολογισμοί. </a:t>
            </a:r>
            <a:endParaRPr lang="el-GR" sz="2000" dirty="0"/>
          </a:p>
        </p:txBody>
      </p:sp>
      <p:pic>
        <p:nvPicPr>
          <p:cNvPr id="653315" name="Picture 3"/>
          <p:cNvPicPr>
            <a:picLocks noChangeAspect="1" noChangeArrowheads="1"/>
          </p:cNvPicPr>
          <p:nvPr/>
        </p:nvPicPr>
        <p:blipFill>
          <a:blip r:embed="rId3" cstate="print"/>
          <a:srcRect/>
          <a:stretch>
            <a:fillRect/>
          </a:stretch>
        </p:blipFill>
        <p:spPr bwMode="auto">
          <a:xfrm>
            <a:off x="0" y="4365104"/>
            <a:ext cx="9144000" cy="1952625"/>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(2)</a:t>
            </a:r>
            <a:endParaRPr lang="el-GR" b="1" dirty="0">
              <a:solidFill>
                <a:srgbClr val="006600"/>
              </a:solidFill>
            </a:endParaRPr>
          </a:p>
        </p:txBody>
      </p:sp>
      <p:pic>
        <p:nvPicPr>
          <p:cNvPr id="654338" name="Picture 2"/>
          <p:cNvPicPr>
            <a:picLocks noGrp="1" noChangeAspect="1" noChangeArrowheads="1"/>
          </p:cNvPicPr>
          <p:nvPr>
            <p:ph idx="1"/>
          </p:nvPr>
        </p:nvPicPr>
        <p:blipFill>
          <a:blip r:embed="rId2" cstate="print"/>
          <a:srcRect/>
          <a:stretch>
            <a:fillRect/>
          </a:stretch>
        </p:blipFill>
        <p:spPr bwMode="auto">
          <a:xfrm>
            <a:off x="0" y="980729"/>
            <a:ext cx="9144000" cy="4845838"/>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(2)</a:t>
            </a:r>
            <a:endParaRPr lang="el-GR" b="1" dirty="0">
              <a:solidFill>
                <a:srgbClr val="006600"/>
              </a:solidFill>
            </a:endParaRPr>
          </a:p>
        </p:txBody>
      </p:sp>
      <p:pic>
        <p:nvPicPr>
          <p:cNvPr id="655362" name="Picture 2"/>
          <p:cNvPicPr>
            <a:picLocks noGrp="1" noChangeAspect="1" noChangeArrowheads="1"/>
          </p:cNvPicPr>
          <p:nvPr>
            <p:ph idx="1"/>
          </p:nvPr>
        </p:nvPicPr>
        <p:blipFill>
          <a:blip r:embed="rId2" cstate="print"/>
          <a:srcRect/>
          <a:stretch>
            <a:fillRect/>
          </a:stretch>
        </p:blipFill>
        <p:spPr bwMode="auto">
          <a:xfrm>
            <a:off x="0" y="1124744"/>
            <a:ext cx="9144000" cy="4896544"/>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200" b="1" dirty="0" smtClean="0">
                <a:solidFill>
                  <a:srgbClr val="006600"/>
                </a:solidFill>
              </a:rPr>
              <a:t>ΜΕΘΟΔΟΣ ΤΩΝ ΚΕΦΑΛΑΙΟΠΟΙΗΜΕΝΩΝ ΟΡΓΑΝΙΚΩΝ ΚΕΡΔΩΝ</a:t>
            </a:r>
            <a:endParaRPr lang="el-GR" sz="3200" b="1" dirty="0">
              <a:solidFill>
                <a:srgbClr val="006600"/>
              </a:solidFill>
            </a:endParaRPr>
          </a:p>
        </p:txBody>
      </p:sp>
      <p:sp>
        <p:nvSpPr>
          <p:cNvPr id="3" name="2 - Θέση περιεχομένου"/>
          <p:cNvSpPr>
            <a:spLocks noGrp="1"/>
          </p:cNvSpPr>
          <p:nvPr>
            <p:ph idx="1"/>
          </p:nvPr>
        </p:nvSpPr>
        <p:spPr>
          <a:xfrm>
            <a:off x="0" y="1196752"/>
            <a:ext cx="9144000" cy="5661248"/>
          </a:xfrm>
        </p:spPr>
        <p:txBody>
          <a:bodyPr/>
          <a:lstStyle/>
          <a:p>
            <a:pPr algn="just"/>
            <a:r>
              <a:rPr lang="el-GR" sz="2400" dirty="0" smtClean="0"/>
              <a:t>Η εφαρμογή της μεθόδου των κεφαλαιοποιημένων οργανικών κερδών </a:t>
            </a:r>
            <a:r>
              <a:rPr lang="el-GR" sz="2400" u="sng" dirty="0" smtClean="0">
                <a:solidFill>
                  <a:srgbClr val="0000FF"/>
                </a:solidFill>
              </a:rPr>
              <a:t>απευθύνεται μόνο σε κερδοφόρες επιχειρήσεις</a:t>
            </a:r>
            <a:r>
              <a:rPr lang="el-GR" sz="2400" dirty="0" smtClean="0">
                <a:solidFill>
                  <a:srgbClr val="0000FF"/>
                </a:solidFill>
              </a:rPr>
              <a:t> </a:t>
            </a:r>
            <a:r>
              <a:rPr lang="el-GR" sz="2400" dirty="0" smtClean="0"/>
              <a:t>και όχι σε ζημιογόνες, διότι η εφαρμογή της απαιτεί οργανικά κέρδη. Επίσης η εφαρμογή της μεθόδου αυτής γίνεται μετά από κάποιες απλουστευτικές υποθέσεις:</a:t>
            </a:r>
          </a:p>
          <a:p>
            <a:pPr marL="457200" lvl="0" indent="-457200" algn="just">
              <a:buFont typeface="+mj-lt"/>
              <a:buAutoNum type="arabicPeriod"/>
            </a:pPr>
            <a:r>
              <a:rPr lang="el-GR" sz="2400" dirty="0" smtClean="0">
                <a:solidFill>
                  <a:srgbClr val="FF0000"/>
                </a:solidFill>
              </a:rPr>
              <a:t>Η μέση απόδοση της αγοράς αποτελεί τον κατάλληλο συντελεστή κεφαλαιοποίησης.</a:t>
            </a:r>
          </a:p>
          <a:p>
            <a:pPr marL="457200" lvl="0" indent="-457200" algn="just">
              <a:buFont typeface="+mj-lt"/>
              <a:buAutoNum type="arabicPeriod"/>
            </a:pPr>
            <a:r>
              <a:rPr lang="el-GR" sz="2400" dirty="0" smtClean="0">
                <a:solidFill>
                  <a:srgbClr val="7030A0"/>
                </a:solidFill>
              </a:rPr>
              <a:t>Τα κέρδη υπολογίζονται προ φόρων.</a:t>
            </a:r>
          </a:p>
          <a:p>
            <a:pPr marL="457200" indent="-457200" algn="just"/>
            <a:r>
              <a:rPr lang="el-GR" sz="2400" dirty="0" smtClean="0"/>
              <a:t>Τέλος, η αξία μιας επιχείρησης κατά την μέθοδο αυτή ισούται με την παρούσα αξία των μελλοντικών της κερδών, τα οποία υπολογίζεται ότι θα είναι τα ίδια με τον μέσο όρο των αντίστοιχών προηγούμενων ετών εκφρασμένα σε σημερινές τιμές (πολλαπλασιάζοντας τα προηγούμενα κέρδη με τον αντίστοιχο πληθωρισμό). </a:t>
            </a:r>
            <a:r>
              <a:rPr lang="el-GR" sz="2400" b="1" dirty="0" smtClean="0"/>
              <a:t>Μη ρεαλιστική υπόθεση.</a:t>
            </a:r>
          </a:p>
          <a:p>
            <a:pPr algn="just"/>
            <a:endParaRPr lang="el-GR" sz="24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ΑΣΚΗΣΗ (7) </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400" dirty="0" smtClean="0"/>
              <a:t>Σύμφωνα με το επιχειρηματικό σχέδιο μιας επιχείρησης, οι προβλεπόμενες ροές των καθαρών οργανικών κερδών είναι: R</a:t>
            </a:r>
            <a:r>
              <a:rPr lang="el-GR" sz="2400" baseline="-25000" dirty="0" smtClean="0"/>
              <a:t>1</a:t>
            </a:r>
            <a:r>
              <a:rPr lang="el-GR" sz="2400" dirty="0" smtClean="0"/>
              <a:t>=80.000€, R</a:t>
            </a:r>
            <a:r>
              <a:rPr lang="el-GR" sz="2400" baseline="-25000" dirty="0" smtClean="0"/>
              <a:t>2</a:t>
            </a:r>
            <a:r>
              <a:rPr lang="el-GR" sz="2400" dirty="0" smtClean="0"/>
              <a:t>=87.000€, R</a:t>
            </a:r>
            <a:r>
              <a:rPr lang="el-GR" sz="2400" baseline="-25000" dirty="0" smtClean="0"/>
              <a:t>3</a:t>
            </a:r>
            <a:r>
              <a:rPr lang="el-GR" sz="2400" dirty="0" smtClean="0"/>
              <a:t>=95.000€, R</a:t>
            </a:r>
            <a:r>
              <a:rPr lang="el-GR" sz="2400" baseline="-25000" dirty="0" smtClean="0"/>
              <a:t>4</a:t>
            </a:r>
            <a:r>
              <a:rPr lang="el-GR" sz="2400" dirty="0" smtClean="0"/>
              <a:t>=100.000€, R</a:t>
            </a:r>
            <a:r>
              <a:rPr lang="el-GR" sz="2400" baseline="-25000" dirty="0" smtClean="0"/>
              <a:t>5</a:t>
            </a:r>
            <a:r>
              <a:rPr lang="el-GR" sz="2400" dirty="0" smtClean="0"/>
              <a:t>=106.000€. Οι παραπάνω ροές πρέπει να αποπληθωριστούν παίρνοντας υπόψη τον μέσο ετήσιο πληθωρισμό 3,5%. Η ωφέλιμη ζωή της επιχείρησης θεωρείται πρακτικά άπειρη και το κόστος των ιδίων κεφαλαίων (ke) υπολογίζεται στο 12%. Να προσδιοριστεί:</a:t>
            </a:r>
          </a:p>
          <a:p>
            <a:pPr algn="just"/>
            <a:r>
              <a:rPr lang="el-GR" sz="2400" dirty="0" smtClean="0"/>
              <a:t>η παρούσα αξία των καθαρών οργανικών κερδών, </a:t>
            </a:r>
          </a:p>
          <a:p>
            <a:pPr algn="just"/>
            <a:r>
              <a:rPr lang="el-GR" sz="2400" dirty="0" smtClean="0"/>
              <a:t>η τερματική αξία και </a:t>
            </a:r>
          </a:p>
          <a:p>
            <a:pPr algn="just"/>
            <a:r>
              <a:rPr lang="el-GR" sz="2400" dirty="0" smtClean="0"/>
              <a:t>η παρούσα αξία της τερματικής αξίας.</a:t>
            </a:r>
          </a:p>
          <a:p>
            <a:pPr algn="just"/>
            <a:r>
              <a:rPr lang="el-GR" sz="2400" dirty="0" smtClean="0"/>
              <a:t>η διαφορά μεταξύ της τερματικής αξίας και των καθαρών οργανικών κερδών.</a:t>
            </a:r>
            <a:endParaRPr lang="el-GR" sz="24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ΛΥΣΗ (7,1)</a:t>
            </a:r>
            <a:endParaRPr lang="el-GR" b="1" dirty="0">
              <a:solidFill>
                <a:srgbClr val="006600"/>
              </a:solidFill>
            </a:endParaRPr>
          </a:p>
        </p:txBody>
      </p:sp>
      <p:pic>
        <p:nvPicPr>
          <p:cNvPr id="656386" name="Picture 2"/>
          <p:cNvPicPr>
            <a:picLocks noGrp="1" noChangeAspect="1" noChangeArrowheads="1"/>
          </p:cNvPicPr>
          <p:nvPr>
            <p:ph idx="1"/>
          </p:nvPr>
        </p:nvPicPr>
        <p:blipFill>
          <a:blip r:embed="rId2" cstate="print"/>
          <a:srcRect/>
          <a:stretch>
            <a:fillRect/>
          </a:stretch>
        </p:blipFill>
        <p:spPr bwMode="auto">
          <a:xfrm>
            <a:off x="0" y="764704"/>
            <a:ext cx="9144000" cy="5418608"/>
          </a:xfrm>
          <a:prstGeom prst="rect">
            <a:avLst/>
          </a:prstGeom>
          <a:noFill/>
          <a:ln w="9525">
            <a:noFill/>
            <a:miter lim="800000"/>
            <a:headEnd/>
            <a:tailEnd/>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(7,2)</a:t>
            </a:r>
            <a:endParaRPr lang="el-GR" b="1" dirty="0">
              <a:solidFill>
                <a:srgbClr val="006600"/>
              </a:solidFill>
            </a:endParaRPr>
          </a:p>
        </p:txBody>
      </p:sp>
      <p:pic>
        <p:nvPicPr>
          <p:cNvPr id="657411" name="Picture 3"/>
          <p:cNvPicPr>
            <a:picLocks noGrp="1" noChangeAspect="1" noChangeArrowheads="1"/>
          </p:cNvPicPr>
          <p:nvPr>
            <p:ph idx="1"/>
          </p:nvPr>
        </p:nvPicPr>
        <p:blipFill>
          <a:blip r:embed="rId2" cstate="print"/>
          <a:srcRect/>
          <a:stretch>
            <a:fillRect/>
          </a:stretch>
        </p:blipFill>
        <p:spPr bwMode="auto">
          <a:xfrm>
            <a:off x="0" y="836712"/>
            <a:ext cx="9144000" cy="4248472"/>
          </a:xfrm>
          <a:prstGeom prst="rect">
            <a:avLst/>
          </a:prstGeom>
          <a:noFill/>
          <a:ln w="9525">
            <a:noFill/>
            <a:miter lim="800000"/>
            <a:headEnd/>
            <a:tailEnd/>
          </a:ln>
        </p:spPr>
      </p:pic>
      <p:pic>
        <p:nvPicPr>
          <p:cNvPr id="657412" name="Picture 4"/>
          <p:cNvPicPr>
            <a:picLocks noChangeAspect="1" noChangeArrowheads="1"/>
          </p:cNvPicPr>
          <p:nvPr/>
        </p:nvPicPr>
        <p:blipFill>
          <a:blip r:embed="rId3" cstate="print"/>
          <a:srcRect/>
          <a:stretch>
            <a:fillRect/>
          </a:stretch>
        </p:blipFill>
        <p:spPr bwMode="auto">
          <a:xfrm>
            <a:off x="0" y="5229200"/>
            <a:ext cx="9144000" cy="14859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altLang="el-GR" sz="3600" b="1" dirty="0" smtClean="0">
                <a:solidFill>
                  <a:schemeClr val="accent2">
                    <a:lumMod val="75000"/>
                  </a:schemeClr>
                </a:solidFill>
              </a:rPr>
              <a:t>ΔΙΑΧΕΙΡΙΣΗ ΥΨΟΥΣ ΑΠΟΘΕΜΑΤΩΝ</a:t>
            </a:r>
          </a:p>
        </p:txBody>
      </p:sp>
      <p:sp>
        <p:nvSpPr>
          <p:cNvPr id="135171" name="Rectangle 3"/>
          <p:cNvSpPr>
            <a:spLocks noGrp="1" noChangeArrowheads="1"/>
          </p:cNvSpPr>
          <p:nvPr>
            <p:ph type="body" idx="1"/>
          </p:nvPr>
        </p:nvSpPr>
        <p:spPr>
          <a:xfrm>
            <a:off x="0" y="981075"/>
            <a:ext cx="9144000" cy="5876925"/>
          </a:xfrm>
        </p:spPr>
        <p:txBody>
          <a:bodyPr/>
          <a:lstStyle/>
          <a:p>
            <a:pPr marL="533400" indent="-533400" algn="just" eaLnBrk="1" hangingPunct="1">
              <a:lnSpc>
                <a:spcPct val="90000"/>
              </a:lnSpc>
              <a:buFontTx/>
              <a:buNone/>
            </a:pPr>
            <a:r>
              <a:rPr lang="el-GR" altLang="el-GR" sz="2600" b="1" dirty="0" smtClean="0"/>
              <a:t>1) </a:t>
            </a:r>
            <a:r>
              <a:rPr lang="el-GR" altLang="el-GR" sz="2600" dirty="0" smtClean="0"/>
              <a:t>Πρέπει να υπάρχει ένα </a:t>
            </a:r>
            <a:r>
              <a:rPr lang="el-GR" altLang="el-GR" sz="2600" b="1" u="sng" dirty="0" smtClean="0">
                <a:solidFill>
                  <a:srgbClr val="002060"/>
                </a:solidFill>
              </a:rPr>
              <a:t>βασικό απόθεμα</a:t>
            </a:r>
            <a:r>
              <a:rPr lang="el-GR" altLang="el-GR" sz="2600" dirty="0" smtClean="0">
                <a:solidFill>
                  <a:srgbClr val="002060"/>
                </a:solidFill>
              </a:rPr>
              <a:t> </a:t>
            </a:r>
            <a:r>
              <a:rPr lang="el-GR" altLang="el-GR" sz="2600" dirty="0" smtClean="0"/>
              <a:t>για την</a:t>
            </a:r>
          </a:p>
          <a:p>
            <a:pPr marL="533400" indent="-533400" algn="just" eaLnBrk="1" hangingPunct="1">
              <a:lnSpc>
                <a:spcPct val="90000"/>
              </a:lnSpc>
              <a:buFontTx/>
              <a:buNone/>
            </a:pPr>
            <a:r>
              <a:rPr lang="el-GR" altLang="el-GR" sz="2600" dirty="0" smtClean="0"/>
              <a:t>εξισορρόπηση των εισροών και εκροών των προϊόντων.</a:t>
            </a:r>
          </a:p>
          <a:p>
            <a:pPr marL="533400" indent="-533400" algn="just" eaLnBrk="1" hangingPunct="1">
              <a:lnSpc>
                <a:spcPct val="90000"/>
              </a:lnSpc>
              <a:buFontTx/>
              <a:buNone/>
            </a:pPr>
            <a:r>
              <a:rPr lang="el-GR" altLang="el-GR" sz="2600" b="1" dirty="0" smtClean="0"/>
              <a:t>2)</a:t>
            </a:r>
            <a:r>
              <a:rPr lang="el-GR" altLang="el-GR" sz="2600" dirty="0" smtClean="0"/>
              <a:t> Επειδή πάντα μπορεί να συμβεί το απρόβλεπτο είναι</a:t>
            </a:r>
          </a:p>
          <a:p>
            <a:pPr marL="533400" indent="-533400" algn="just" eaLnBrk="1" hangingPunct="1">
              <a:lnSpc>
                <a:spcPct val="90000"/>
              </a:lnSpc>
              <a:buFontTx/>
              <a:buNone/>
            </a:pPr>
            <a:r>
              <a:rPr lang="el-GR" altLang="el-GR" sz="2600" dirty="0" smtClean="0"/>
              <a:t>απαραίτητο να υπάρχουν </a:t>
            </a:r>
            <a:r>
              <a:rPr lang="el-GR" altLang="el-GR" sz="2600" b="1" u="sng" dirty="0" smtClean="0">
                <a:solidFill>
                  <a:srgbClr val="7030A0"/>
                </a:solidFill>
              </a:rPr>
              <a:t>αποθέματα ασφαλείας</a:t>
            </a:r>
            <a:r>
              <a:rPr lang="el-GR" altLang="el-GR" sz="2600" dirty="0" smtClean="0">
                <a:solidFill>
                  <a:srgbClr val="7030A0"/>
                </a:solidFill>
              </a:rPr>
              <a:t> </a:t>
            </a:r>
            <a:r>
              <a:rPr lang="el-GR" altLang="el-GR" sz="2600" dirty="0" smtClean="0"/>
              <a:t>που να</a:t>
            </a:r>
          </a:p>
          <a:p>
            <a:pPr marL="533400" indent="-533400" algn="just" eaLnBrk="1" hangingPunct="1">
              <a:lnSpc>
                <a:spcPct val="90000"/>
              </a:lnSpc>
              <a:buFontTx/>
              <a:buNone/>
            </a:pPr>
            <a:r>
              <a:rPr lang="el-GR" altLang="el-GR" sz="2600" dirty="0" smtClean="0"/>
              <a:t>αντιπροσωπεύουν το μικρό πλεόνασμα που απαιτείται</a:t>
            </a:r>
          </a:p>
          <a:p>
            <a:pPr marL="533400" indent="-533400" algn="just" eaLnBrk="1" hangingPunct="1">
              <a:lnSpc>
                <a:spcPct val="90000"/>
              </a:lnSpc>
              <a:buFontTx/>
              <a:buNone/>
            </a:pPr>
            <a:r>
              <a:rPr lang="el-GR" altLang="el-GR" sz="2600" dirty="0" smtClean="0"/>
              <a:t>για την αποφυγή του κόστους που συνεπάγεται η αδυναμία</a:t>
            </a:r>
          </a:p>
          <a:p>
            <a:pPr marL="533400" indent="-533400" algn="just" eaLnBrk="1" hangingPunct="1">
              <a:lnSpc>
                <a:spcPct val="90000"/>
              </a:lnSpc>
              <a:buFontTx/>
              <a:buNone/>
            </a:pPr>
            <a:r>
              <a:rPr lang="el-GR" altLang="el-GR" sz="2600" dirty="0" smtClean="0"/>
              <a:t>κάλυψης τρεχουσών αναγκών.</a:t>
            </a:r>
          </a:p>
          <a:p>
            <a:pPr marL="533400" indent="-533400" algn="just" eaLnBrk="1" hangingPunct="1">
              <a:lnSpc>
                <a:spcPct val="90000"/>
              </a:lnSpc>
              <a:buFontTx/>
              <a:buNone/>
            </a:pPr>
            <a:r>
              <a:rPr lang="el-GR" altLang="el-GR" sz="2600" b="1" dirty="0" smtClean="0"/>
              <a:t>3)</a:t>
            </a:r>
            <a:r>
              <a:rPr lang="el-GR" altLang="el-GR" sz="2600" dirty="0" smtClean="0"/>
              <a:t> Μπορεί να χρειασθούν αποθέματα για την κάλυψη</a:t>
            </a:r>
          </a:p>
          <a:p>
            <a:pPr marL="533400" indent="-533400" algn="just" eaLnBrk="1" hangingPunct="1">
              <a:lnSpc>
                <a:spcPct val="90000"/>
              </a:lnSpc>
              <a:buFontTx/>
              <a:buNone/>
            </a:pPr>
            <a:r>
              <a:rPr lang="el-GR" altLang="el-GR" sz="2600" dirty="0" smtClean="0"/>
              <a:t>μελλοντικών αυξήσεων της δραστηριότητας. Τα αποθέματα</a:t>
            </a:r>
          </a:p>
          <a:p>
            <a:pPr marL="533400" indent="-533400" algn="just" eaLnBrk="1" hangingPunct="1">
              <a:lnSpc>
                <a:spcPct val="90000"/>
              </a:lnSpc>
              <a:buFontTx/>
              <a:buNone/>
            </a:pPr>
            <a:r>
              <a:rPr lang="el-GR" altLang="el-GR" sz="2600" dirty="0" smtClean="0"/>
              <a:t>αυτά καλούνται </a:t>
            </a:r>
            <a:r>
              <a:rPr lang="el-GR" altLang="el-GR" sz="2600" b="1" u="sng" dirty="0" smtClean="0">
                <a:solidFill>
                  <a:srgbClr val="C00000"/>
                </a:solidFill>
              </a:rPr>
              <a:t>αποθέματα προσδοκιών</a:t>
            </a:r>
            <a:r>
              <a:rPr lang="el-GR" altLang="el-GR" sz="2600" dirty="0" smtClean="0">
                <a:solidFill>
                  <a:srgbClr val="C00000"/>
                </a:solidFill>
              </a:rPr>
              <a:t> </a:t>
            </a:r>
            <a:r>
              <a:rPr lang="el-GR" altLang="el-GR" sz="2600" dirty="0" smtClean="0"/>
              <a:t>και σχετίζονται με</a:t>
            </a:r>
          </a:p>
          <a:p>
            <a:pPr marL="533400" indent="-533400" algn="just" eaLnBrk="1" hangingPunct="1">
              <a:lnSpc>
                <a:spcPct val="90000"/>
              </a:lnSpc>
              <a:buFontTx/>
              <a:buNone/>
            </a:pPr>
            <a:r>
              <a:rPr lang="el-GR" altLang="el-GR" sz="2600" dirty="0" smtClean="0"/>
              <a:t>την αναγνώριση του γεγονότος ότι για κάθε αγορά υπάρχει</a:t>
            </a:r>
          </a:p>
          <a:p>
            <a:pPr marL="533400" indent="-533400" algn="just" eaLnBrk="1" hangingPunct="1">
              <a:lnSpc>
                <a:spcPct val="90000"/>
              </a:lnSpc>
              <a:buFontTx/>
              <a:buNone/>
            </a:pPr>
            <a:r>
              <a:rPr lang="el-GR" altLang="el-GR" sz="2600" dirty="0" smtClean="0"/>
              <a:t>ένα άριστο ύψος αγοραζόμενης ποσότητας, που ονομάζεται</a:t>
            </a:r>
          </a:p>
          <a:p>
            <a:pPr marL="533400" indent="-533400" algn="just" eaLnBrk="1" hangingPunct="1">
              <a:lnSpc>
                <a:spcPct val="90000"/>
              </a:lnSpc>
              <a:buFontTx/>
              <a:buNone/>
            </a:pPr>
            <a:r>
              <a:rPr lang="el-GR" altLang="el-GR" sz="2600" b="1" i="1" dirty="0" smtClean="0">
                <a:solidFill>
                  <a:srgbClr val="FF33CC"/>
                </a:solidFill>
              </a:rPr>
              <a:t>οικονομικό μέγεθος παραγγελίας.   </a:t>
            </a:r>
          </a:p>
        </p:txBody>
      </p:sp>
    </p:spTree>
    <p:extLst>
      <p:ext uri="{BB962C8B-B14F-4D97-AF65-F5344CB8AC3E}">
        <p14:creationId xmlns:p14="http://schemas.microsoft.com/office/powerpoint/2010/main" val="116446877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7,3</a:t>
            </a:r>
            <a:endParaRPr lang="el-GR" b="1" dirty="0">
              <a:solidFill>
                <a:srgbClr val="006600"/>
              </a:solidFill>
            </a:endParaRPr>
          </a:p>
        </p:txBody>
      </p:sp>
      <p:pic>
        <p:nvPicPr>
          <p:cNvPr id="658434" name="Picture 2"/>
          <p:cNvPicPr>
            <a:picLocks noGrp="1" noChangeAspect="1" noChangeArrowheads="1"/>
          </p:cNvPicPr>
          <p:nvPr>
            <p:ph idx="1"/>
          </p:nvPr>
        </p:nvPicPr>
        <p:blipFill>
          <a:blip r:embed="rId2" cstate="print"/>
          <a:srcRect/>
          <a:stretch>
            <a:fillRect/>
          </a:stretch>
        </p:blipFill>
        <p:spPr bwMode="auto">
          <a:xfrm>
            <a:off x="1835696" y="2780928"/>
            <a:ext cx="5162550" cy="1219200"/>
          </a:xfrm>
          <a:prstGeom prst="rect">
            <a:avLst/>
          </a:prstGeom>
          <a:noFill/>
          <a:ln w="9525">
            <a:noFill/>
            <a:miter lim="800000"/>
            <a:headEnd/>
            <a:tailEnd/>
          </a:ln>
        </p:spPr>
      </p:pic>
      <p:sp>
        <p:nvSpPr>
          <p:cNvPr id="5" name="4 - Ορθογώνιο"/>
          <p:cNvSpPr/>
          <p:nvPr/>
        </p:nvSpPr>
        <p:spPr>
          <a:xfrm>
            <a:off x="0" y="1268760"/>
            <a:ext cx="9144000" cy="4524315"/>
          </a:xfrm>
          <a:prstGeom prst="rect">
            <a:avLst/>
          </a:prstGeom>
        </p:spPr>
        <p:txBody>
          <a:bodyPr wrap="square">
            <a:spAutoFit/>
          </a:bodyPr>
          <a:lstStyle/>
          <a:p>
            <a:pPr algn="just"/>
            <a:r>
              <a:rPr lang="el-GR" sz="2400" dirty="0" smtClean="0"/>
              <a:t>Από τον τύπο της παρούσας αξίας της διηνεκούς ληξιπρόθεσμης ράντας. </a:t>
            </a:r>
          </a:p>
          <a:p>
            <a:pPr algn="just"/>
            <a:r>
              <a:rPr lang="el-GR" sz="2400" dirty="0" smtClean="0"/>
              <a:t>Παρούσα αξία τερματικής αξίας:</a:t>
            </a:r>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r>
              <a:rPr lang="el-GR" sz="2400" dirty="0" smtClean="0"/>
              <a:t>Διαφορά: Παρούσα Αξία Τερματικής Αξίας - Παρούσα Αξία Οργανικών Κερδών = 397.396 - 300.480 = 96.916</a:t>
            </a:r>
            <a:endParaRPr lang="el-GR" sz="2400"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ΑΣΚΗΣΗ (8)</a:t>
            </a:r>
            <a:endParaRPr lang="el-GR" b="1" dirty="0">
              <a:solidFill>
                <a:srgbClr val="006600"/>
              </a:solidFill>
            </a:endParaRPr>
          </a:p>
        </p:txBody>
      </p:sp>
      <p:pic>
        <p:nvPicPr>
          <p:cNvPr id="659458" name="Picture 2"/>
          <p:cNvPicPr>
            <a:picLocks noGrp="1" noChangeAspect="1" noChangeArrowheads="1"/>
          </p:cNvPicPr>
          <p:nvPr>
            <p:ph idx="1"/>
          </p:nvPr>
        </p:nvPicPr>
        <p:blipFill>
          <a:blip r:embed="rId2" cstate="print"/>
          <a:srcRect/>
          <a:stretch>
            <a:fillRect/>
          </a:stretch>
        </p:blipFill>
        <p:spPr bwMode="auto">
          <a:xfrm>
            <a:off x="0" y="2348880"/>
            <a:ext cx="9144000" cy="1806006"/>
          </a:xfrm>
          <a:prstGeom prst="rect">
            <a:avLst/>
          </a:prstGeom>
          <a:noFill/>
          <a:ln w="9525">
            <a:noFill/>
            <a:miter lim="800000"/>
            <a:headEnd/>
            <a:tailEnd/>
          </a:ln>
        </p:spPr>
      </p:pic>
      <p:sp>
        <p:nvSpPr>
          <p:cNvPr id="5" name="4 - Ορθογώνιο"/>
          <p:cNvSpPr/>
          <p:nvPr/>
        </p:nvSpPr>
        <p:spPr>
          <a:xfrm>
            <a:off x="0" y="764704"/>
            <a:ext cx="9144000" cy="1631216"/>
          </a:xfrm>
          <a:prstGeom prst="rect">
            <a:avLst/>
          </a:prstGeom>
        </p:spPr>
        <p:txBody>
          <a:bodyPr wrap="square">
            <a:spAutoFit/>
          </a:bodyPr>
          <a:lstStyle/>
          <a:p>
            <a:pPr algn="just"/>
            <a:r>
              <a:rPr lang="el-GR" sz="2000" dirty="0" smtClean="0"/>
              <a:t>Η επιχείρηση ΩΜΕΓΑ Α.Ε. έχει στο χρονικό διάστημα που πραγματοποιείται η αποτίμηση του παρακάτω ισολογισμού, ο οποίος έπειτα από κάποιους μετασχηματισμούς διατυπώνεται με τέτοιον τρόπο ώστε να είναι εμφανή: </a:t>
            </a:r>
          </a:p>
          <a:p>
            <a:pPr algn="just"/>
            <a:r>
              <a:rPr lang="el-GR" sz="2000" b="1" dirty="0" smtClean="0"/>
              <a:t>α)</a:t>
            </a:r>
            <a:r>
              <a:rPr lang="el-GR" sz="2000" dirty="0" smtClean="0"/>
              <a:t> Τα μη οργανικά ή μη λειτουργικά πάγια (SA), τα οποία είναι 25.000. </a:t>
            </a:r>
          </a:p>
          <a:p>
            <a:pPr algn="just"/>
            <a:r>
              <a:rPr lang="el-GR" sz="2000" b="1" dirty="0" smtClean="0"/>
              <a:t>β)</a:t>
            </a:r>
            <a:r>
              <a:rPr lang="el-GR" sz="2000" dirty="0" smtClean="0"/>
              <a:t> Η καθαρή δανειακή επιβάρυνση ή καθαρή χρηματοοικονομική θέση (D). </a:t>
            </a:r>
            <a:endParaRPr lang="el-GR" sz="2000" dirty="0"/>
          </a:p>
        </p:txBody>
      </p:sp>
      <p:sp>
        <p:nvSpPr>
          <p:cNvPr id="6" name="5 - Ορθογώνιο"/>
          <p:cNvSpPr/>
          <p:nvPr/>
        </p:nvSpPr>
        <p:spPr>
          <a:xfrm>
            <a:off x="0" y="4221089"/>
            <a:ext cx="9144000" cy="1015663"/>
          </a:xfrm>
          <a:prstGeom prst="rect">
            <a:avLst/>
          </a:prstGeom>
        </p:spPr>
        <p:txBody>
          <a:bodyPr wrap="square">
            <a:spAutoFit/>
          </a:bodyPr>
          <a:lstStyle/>
          <a:p>
            <a:pPr algn="just"/>
            <a:r>
              <a:rPr lang="el-GR" sz="2000" dirty="0" smtClean="0"/>
              <a:t>Ο ισολογισμός μετασχηματίζεται με την βοήθεια των παρακάτω σχέσεων: </a:t>
            </a:r>
          </a:p>
          <a:p>
            <a:pPr algn="just"/>
            <a:r>
              <a:rPr lang="el-GR" sz="2000" dirty="0" smtClean="0"/>
              <a:t>Καθαρό Κεφάλαιο Κίνησης = Κυκλοφορούντα - Λοιπές Υποχρεώσεις </a:t>
            </a:r>
          </a:p>
          <a:p>
            <a:pPr algn="just"/>
            <a:r>
              <a:rPr lang="el-GR" sz="2000" dirty="0" smtClean="0"/>
              <a:t>Καθαρή Χρηματοοικονομική Θέση = Τραπεζικές Υποχρεώσεις - Διαθέσιμα </a:t>
            </a:r>
            <a:endParaRPr lang="el-GR" sz="2000" dirty="0"/>
          </a:p>
        </p:txBody>
      </p:sp>
      <p:pic>
        <p:nvPicPr>
          <p:cNvPr id="659459" name="Picture 3"/>
          <p:cNvPicPr>
            <a:picLocks noChangeAspect="1" noChangeArrowheads="1"/>
          </p:cNvPicPr>
          <p:nvPr/>
        </p:nvPicPr>
        <p:blipFill>
          <a:blip r:embed="rId3" cstate="print"/>
          <a:srcRect/>
          <a:stretch>
            <a:fillRect/>
          </a:stretch>
        </p:blipFill>
        <p:spPr bwMode="auto">
          <a:xfrm>
            <a:off x="0" y="5157193"/>
            <a:ext cx="9144000" cy="1700807"/>
          </a:xfrm>
          <a:prstGeom prst="rect">
            <a:avLst/>
          </a:prstGeom>
          <a:noFill/>
          <a:ln w="9525">
            <a:noFill/>
            <a:miter lim="800000"/>
            <a:headEnd/>
            <a:tailEnd/>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ΑΣΚΗΣΗ (8)</a:t>
            </a:r>
            <a:endParaRPr lang="el-GR" b="1" dirty="0">
              <a:solidFill>
                <a:srgbClr val="006600"/>
              </a:solidFill>
            </a:endParaRPr>
          </a:p>
        </p:txBody>
      </p:sp>
      <p:pic>
        <p:nvPicPr>
          <p:cNvPr id="660483" name="Picture 3"/>
          <p:cNvPicPr>
            <a:picLocks noGrp="1" noChangeAspect="1" noChangeArrowheads="1"/>
          </p:cNvPicPr>
          <p:nvPr>
            <p:ph idx="1"/>
          </p:nvPr>
        </p:nvPicPr>
        <p:blipFill>
          <a:blip r:embed="rId2" cstate="print"/>
          <a:srcRect/>
          <a:stretch>
            <a:fillRect/>
          </a:stretch>
        </p:blipFill>
        <p:spPr bwMode="auto">
          <a:xfrm>
            <a:off x="0" y="1628800"/>
            <a:ext cx="9144000" cy="2656000"/>
          </a:xfrm>
          <a:prstGeom prst="rect">
            <a:avLst/>
          </a:prstGeom>
          <a:noFill/>
          <a:ln w="9525">
            <a:noFill/>
            <a:miter lim="800000"/>
            <a:headEnd/>
            <a:tailEnd/>
          </a:ln>
        </p:spPr>
      </p:pic>
      <p:sp>
        <p:nvSpPr>
          <p:cNvPr id="6" name="5 - Ορθογώνιο"/>
          <p:cNvSpPr/>
          <p:nvPr/>
        </p:nvSpPr>
        <p:spPr>
          <a:xfrm>
            <a:off x="0" y="692696"/>
            <a:ext cx="9144000" cy="1015663"/>
          </a:xfrm>
          <a:prstGeom prst="rect">
            <a:avLst/>
          </a:prstGeom>
        </p:spPr>
        <p:txBody>
          <a:bodyPr wrap="square">
            <a:spAutoFit/>
          </a:bodyPr>
          <a:lstStyle/>
          <a:p>
            <a:pPr algn="just"/>
            <a:r>
              <a:rPr lang="el-GR" sz="2000" dirty="0" smtClean="0"/>
              <a:t>Σύμφωνα με το 5ετές επιχειρηματικό σχέδιο της επιχείρησης κι έπειτα από τις σχετικές τροποποιήσεις, προκύπτουν οι παρακάτω προβλέψεις των καθαρών οργανικών κερδών. </a:t>
            </a:r>
            <a:endParaRPr lang="el-GR" sz="2000" dirty="0"/>
          </a:p>
        </p:txBody>
      </p:sp>
      <p:sp>
        <p:nvSpPr>
          <p:cNvPr id="7" name="6 - Ορθογώνιο"/>
          <p:cNvSpPr/>
          <p:nvPr/>
        </p:nvSpPr>
        <p:spPr>
          <a:xfrm>
            <a:off x="0" y="4293096"/>
            <a:ext cx="9144000" cy="2554545"/>
          </a:xfrm>
          <a:prstGeom prst="rect">
            <a:avLst/>
          </a:prstGeom>
        </p:spPr>
        <p:txBody>
          <a:bodyPr wrap="square">
            <a:spAutoFit/>
          </a:bodyPr>
          <a:lstStyle/>
          <a:p>
            <a:pPr algn="just"/>
            <a:r>
              <a:rPr lang="el-GR" sz="2000" dirty="0" smtClean="0"/>
              <a:t>Η ωφέλιμη ζωή της επιχείρησης εκτιμάται σε 12 έτη και τα κέρδη θα διαμορφωθούν περίπου στα μέσα επίπεδα της πρώτης 5ετίας. Ο φορολογικός συντελεστής είναι 25%, ο συντελεστής απόδοσης των ιδίων κεφαλαίων σύμφωνα με το υπόδειγμα C.A.P.M. είναι 18% και ο συντελεστής απόδοσης συνολικών κεφαλαίων, σύμφωνα με το μέσο σταθμικό κόστος κεφαλαίου (W.A.C.C.), είναι 15%. Να προσδιοριστούν:  </a:t>
            </a:r>
            <a:r>
              <a:rPr lang="el-GR" sz="2000" b="1" dirty="0" smtClean="0"/>
              <a:t>α)</a:t>
            </a:r>
            <a:r>
              <a:rPr lang="el-GR" sz="2000" dirty="0" smtClean="0"/>
              <a:t> Η αξία (V) των ιδίων κεφαλαίων της επιχείρησης και </a:t>
            </a:r>
            <a:r>
              <a:rPr lang="el-GR" sz="2000" b="1" dirty="0" smtClean="0"/>
              <a:t>β)</a:t>
            </a:r>
            <a:r>
              <a:rPr lang="el-GR" sz="2000" dirty="0" smtClean="0"/>
              <a:t> Η αξία (EV) των επενδυμένων κεφαλαίων της επιχείρησης και διαμέσου αυτής, η αξία των ιδίων κεφαλαίων της επιχείρησης. </a:t>
            </a:r>
            <a:endParaRPr lang="el-GR" sz="2000"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ΛΥΣΗ (α)</a:t>
            </a:r>
            <a:endParaRPr lang="el-GR" b="1" dirty="0">
              <a:solidFill>
                <a:srgbClr val="006600"/>
              </a:solidFill>
            </a:endParaRPr>
          </a:p>
        </p:txBody>
      </p:sp>
      <p:pic>
        <p:nvPicPr>
          <p:cNvPr id="661506" name="Picture 2"/>
          <p:cNvPicPr>
            <a:picLocks noGrp="1" noChangeAspect="1" noChangeArrowheads="1"/>
          </p:cNvPicPr>
          <p:nvPr>
            <p:ph idx="1"/>
          </p:nvPr>
        </p:nvPicPr>
        <p:blipFill>
          <a:blip r:embed="rId2" cstate="print"/>
          <a:srcRect/>
          <a:stretch>
            <a:fillRect/>
          </a:stretch>
        </p:blipFill>
        <p:spPr bwMode="auto">
          <a:xfrm>
            <a:off x="0" y="836712"/>
            <a:ext cx="9144000" cy="2356459"/>
          </a:xfrm>
          <a:prstGeom prst="rect">
            <a:avLst/>
          </a:prstGeom>
          <a:noFill/>
          <a:ln w="9525">
            <a:noFill/>
            <a:miter lim="800000"/>
            <a:headEnd/>
            <a:tailEnd/>
          </a:ln>
        </p:spPr>
      </p:pic>
      <p:pic>
        <p:nvPicPr>
          <p:cNvPr id="661507" name="Picture 3"/>
          <p:cNvPicPr>
            <a:picLocks noChangeAspect="1" noChangeArrowheads="1"/>
          </p:cNvPicPr>
          <p:nvPr/>
        </p:nvPicPr>
        <p:blipFill>
          <a:blip r:embed="rId3" cstate="print"/>
          <a:srcRect/>
          <a:stretch>
            <a:fillRect/>
          </a:stretch>
        </p:blipFill>
        <p:spPr bwMode="auto">
          <a:xfrm>
            <a:off x="0" y="3212976"/>
            <a:ext cx="7877175" cy="1485900"/>
          </a:xfrm>
          <a:prstGeom prst="rect">
            <a:avLst/>
          </a:prstGeom>
          <a:noFill/>
          <a:ln w="9525">
            <a:noFill/>
            <a:miter lim="800000"/>
            <a:headEnd/>
            <a:tailEnd/>
          </a:ln>
        </p:spPr>
      </p:pic>
      <p:sp>
        <p:nvSpPr>
          <p:cNvPr id="6" name="5 - Ορθογώνιο"/>
          <p:cNvSpPr/>
          <p:nvPr/>
        </p:nvSpPr>
        <p:spPr>
          <a:xfrm>
            <a:off x="0" y="4725144"/>
            <a:ext cx="9144000" cy="400110"/>
          </a:xfrm>
          <a:prstGeom prst="rect">
            <a:avLst/>
          </a:prstGeom>
        </p:spPr>
        <p:txBody>
          <a:bodyPr wrap="square">
            <a:spAutoFit/>
          </a:bodyPr>
          <a:lstStyle/>
          <a:p>
            <a:pPr algn="just"/>
            <a:r>
              <a:rPr lang="el-GR" sz="2000" dirty="0" smtClean="0"/>
              <a:t>Από τον τύπο της παρούσας αξίας ληξιπρόθεσμης ράντας </a:t>
            </a:r>
            <a:endParaRPr lang="el-GR" sz="2000" dirty="0"/>
          </a:p>
        </p:txBody>
      </p:sp>
      <p:pic>
        <p:nvPicPr>
          <p:cNvPr id="661508" name="Picture 4"/>
          <p:cNvPicPr>
            <a:picLocks noChangeAspect="1" noChangeArrowheads="1"/>
          </p:cNvPicPr>
          <p:nvPr/>
        </p:nvPicPr>
        <p:blipFill>
          <a:blip r:embed="rId4" cstate="print"/>
          <a:srcRect/>
          <a:stretch>
            <a:fillRect/>
          </a:stretch>
        </p:blipFill>
        <p:spPr bwMode="auto">
          <a:xfrm>
            <a:off x="0" y="5085184"/>
            <a:ext cx="9144000" cy="1019175"/>
          </a:xfrm>
          <a:prstGeom prst="rect">
            <a:avLst/>
          </a:prstGeom>
          <a:noFill/>
          <a:ln w="9525">
            <a:noFill/>
            <a:miter lim="800000"/>
            <a:headEnd/>
            <a:tailEnd/>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ΛΥΣΗ (β)</a:t>
            </a:r>
            <a:endParaRPr lang="el-GR" b="1" dirty="0">
              <a:solidFill>
                <a:srgbClr val="006600"/>
              </a:solidFill>
            </a:endParaRPr>
          </a:p>
        </p:txBody>
      </p:sp>
      <p:pic>
        <p:nvPicPr>
          <p:cNvPr id="662530" name="Picture 2"/>
          <p:cNvPicPr>
            <a:picLocks noGrp="1" noChangeAspect="1" noChangeArrowheads="1"/>
          </p:cNvPicPr>
          <p:nvPr>
            <p:ph idx="1"/>
          </p:nvPr>
        </p:nvPicPr>
        <p:blipFill>
          <a:blip r:embed="rId2" cstate="print"/>
          <a:srcRect/>
          <a:stretch>
            <a:fillRect/>
          </a:stretch>
        </p:blipFill>
        <p:spPr bwMode="auto">
          <a:xfrm>
            <a:off x="0" y="764704"/>
            <a:ext cx="9144000" cy="4443116"/>
          </a:xfrm>
          <a:prstGeom prst="rect">
            <a:avLst/>
          </a:prstGeom>
          <a:noFill/>
          <a:ln w="9525">
            <a:noFill/>
            <a:miter lim="800000"/>
            <a:headEnd/>
            <a:tailEnd/>
          </a:ln>
        </p:spPr>
      </p:pic>
      <p:pic>
        <p:nvPicPr>
          <p:cNvPr id="662531" name="Picture 3"/>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sz="2800" b="1" dirty="0" smtClean="0">
                <a:solidFill>
                  <a:srgbClr val="006600"/>
                </a:solidFill>
              </a:rPr>
              <a:t>ΜΕΘΟΔΟΣ ΠΡΟΕΞΟΦΛΗΣΗΣ ΤΑΜΕΙΑΚΩΝ ΡΟΩΝ</a:t>
            </a:r>
            <a:endParaRPr lang="el-GR" sz="2800" b="1" dirty="0">
              <a:solidFill>
                <a:srgbClr val="006600"/>
              </a:solidFill>
            </a:endParaRPr>
          </a:p>
        </p:txBody>
      </p:sp>
      <p:sp>
        <p:nvSpPr>
          <p:cNvPr id="3" name="2 - Θέση περιεχομένου"/>
          <p:cNvSpPr>
            <a:spLocks noGrp="1"/>
          </p:cNvSpPr>
          <p:nvPr>
            <p:ph idx="1"/>
          </p:nvPr>
        </p:nvSpPr>
        <p:spPr>
          <a:xfrm>
            <a:off x="0" y="1124744"/>
            <a:ext cx="9144000" cy="5733256"/>
          </a:xfrm>
        </p:spPr>
        <p:txBody>
          <a:bodyPr/>
          <a:lstStyle/>
          <a:p>
            <a:pPr algn="just"/>
            <a:r>
              <a:rPr lang="el-GR" sz="2400" dirty="0" smtClean="0"/>
              <a:t>Για όσους δεν ενδιαφέρονται για τα λογιστικά κέρδη που παρουσιάζει μία επιχείρηση, αλλά για τα </a:t>
            </a:r>
            <a:r>
              <a:rPr lang="el-GR" sz="2400" b="1" dirty="0" smtClean="0">
                <a:solidFill>
                  <a:srgbClr val="7030A0"/>
                </a:solidFill>
              </a:rPr>
              <a:t>ταμειακά πλεονάσματα </a:t>
            </a:r>
            <a:r>
              <a:rPr lang="el-GR" sz="2400" dirty="0" smtClean="0"/>
              <a:t>της επιχείρησης, </a:t>
            </a:r>
            <a:r>
              <a:rPr lang="el-GR" sz="2400" b="1" dirty="0" smtClean="0"/>
              <a:t>δηλαδή</a:t>
            </a:r>
            <a:r>
              <a:rPr lang="el-GR" sz="2400" dirty="0" smtClean="0"/>
              <a:t> </a:t>
            </a:r>
            <a:r>
              <a:rPr lang="el-GR" sz="2400" b="1" dirty="0" smtClean="0">
                <a:solidFill>
                  <a:srgbClr val="0000FF"/>
                </a:solidFill>
              </a:rPr>
              <a:t>τα κέρδη μετά από φόρους, </a:t>
            </a:r>
            <a:r>
              <a:rPr lang="el-GR" sz="2400" dirty="0" smtClean="0"/>
              <a:t>τα οποία μπορούν είτε να τα εισπράξουν είτε να τα επανεπενδύσουν, η μέθοδος των προεξοφλημένων ταμειακών ροών (εισροές και εκροές μετρητών) είναι η καταλληλότερη.</a:t>
            </a:r>
          </a:p>
          <a:p>
            <a:pPr algn="just"/>
            <a:r>
              <a:rPr lang="el-GR" sz="2400" dirty="0" smtClean="0"/>
              <a:t>Η </a:t>
            </a:r>
            <a:r>
              <a:rPr lang="el-GR" sz="2400" dirty="0" smtClean="0">
                <a:solidFill>
                  <a:srgbClr val="C00000"/>
                </a:solidFill>
              </a:rPr>
              <a:t>αξία μιας επιχείρησης ισούται </a:t>
            </a:r>
            <a:r>
              <a:rPr lang="el-GR" sz="2400" dirty="0" smtClean="0">
                <a:solidFill>
                  <a:srgbClr val="660033"/>
                </a:solidFill>
              </a:rPr>
              <a:t>με την προεξόφληση των μελλοντικών ταμειακών ροών που πρόκειται να προκύψουν από τη λειτουργία της επιχείρησης στο μέλλον.</a:t>
            </a:r>
          </a:p>
          <a:p>
            <a:pPr algn="just"/>
            <a:r>
              <a:rPr lang="el-GR" sz="2400" dirty="0" smtClean="0"/>
              <a:t>Η μέθοδος ΠΤΡ υπολογίζει το σύνολο των στοιχείων του Ενεργητικού μιας εταιρείας προεξοφλώντας τις μελλοντικές ταμειακές ροές που αναμένονται από αυτά. Η προεξόφληση των ταμειακών ροών της επιχείρησης γίνεται βάσει ενός κατάλληλου προεξοφλητικού επιτοκίου. </a:t>
            </a:r>
          </a:p>
          <a:p>
            <a:pPr algn="just"/>
            <a:endParaRPr lang="el-GR" sz="2400" dirty="0" smtClean="0"/>
          </a:p>
          <a:p>
            <a:pPr algn="just"/>
            <a:endParaRPr lang="el-GR" sz="2400"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lstStyle/>
          <a:p>
            <a:r>
              <a:rPr lang="el-GR" sz="3200" b="1" dirty="0" smtClean="0">
                <a:solidFill>
                  <a:srgbClr val="0000FF"/>
                </a:solidFill>
              </a:rPr>
              <a:t>ΠΛΕΟΝΕΚΤΗΜΑΤΑ ΜΕΘΟΔΟΥ ΤΩΝ ΤΑΜΙΑΚΩΝ ΡΟΩΝ</a:t>
            </a:r>
            <a:endParaRPr lang="el-GR" sz="3200" b="1" dirty="0">
              <a:solidFill>
                <a:srgbClr val="0000FF"/>
              </a:solidFill>
            </a:endParaRPr>
          </a:p>
        </p:txBody>
      </p:sp>
      <p:sp>
        <p:nvSpPr>
          <p:cNvPr id="3" name="2 - Θέση περιεχομένου"/>
          <p:cNvSpPr>
            <a:spLocks noGrp="1"/>
          </p:cNvSpPr>
          <p:nvPr>
            <p:ph idx="1"/>
          </p:nvPr>
        </p:nvSpPr>
        <p:spPr>
          <a:xfrm>
            <a:off x="0" y="1052736"/>
            <a:ext cx="9144000" cy="5805264"/>
          </a:xfrm>
        </p:spPr>
        <p:txBody>
          <a:bodyPr/>
          <a:lstStyle/>
          <a:p>
            <a:pPr lvl="0" algn="just"/>
            <a:r>
              <a:rPr lang="el-GR" dirty="0" smtClean="0"/>
              <a:t>Αξιολογεί τις επιχειρήσεις σαν ζωντανούς οργανισμούς, ανεξάρτητα από τα περιουσιακά στοιχεία που τις αποτελούν.</a:t>
            </a:r>
          </a:p>
          <a:p>
            <a:pPr lvl="0" algn="just"/>
            <a:r>
              <a:rPr lang="el-GR" dirty="0" smtClean="0"/>
              <a:t>Στηρίζεται στις αναμενόμενες αποδόσεις και όχι στις αποδόσεις παρελθόντων ετών.</a:t>
            </a:r>
          </a:p>
          <a:p>
            <a:pPr lvl="0" algn="just"/>
            <a:r>
              <a:rPr lang="el-GR" dirty="0" smtClean="0"/>
              <a:t>Λαμβάνει υπόψη της τη φορολογία του εισοδήματος που αλλοιώνει σημαντικά την εικόνα της απόδοσης.</a:t>
            </a:r>
          </a:p>
          <a:p>
            <a:pPr lvl="0" algn="just"/>
            <a:r>
              <a:rPr lang="el-GR" dirty="0" smtClean="0"/>
              <a:t>Λαμβάνει υπόψη την κατάσταση της αγοράς και την ενσωματώνει στο προεξοφλητικό επιτόκιο.</a:t>
            </a:r>
          </a:p>
          <a:p>
            <a:pPr algn="just"/>
            <a:endParaRPr lang="el-GR"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r>
              <a:rPr lang="el-GR" sz="3200" b="1" dirty="0" smtClean="0">
                <a:solidFill>
                  <a:srgbClr val="FF0000"/>
                </a:solidFill>
              </a:rPr>
              <a:t>ΜΕΙΟΝΕΚΤΗΜΑΤΑ ΜΕΘΟΔΟΥ ΤΩΝ ΤΑΜΙΑΚΩΝ ΡΟΩΝ</a:t>
            </a:r>
            <a:endParaRPr lang="el-GR" sz="3200" dirty="0">
              <a:solidFill>
                <a:srgbClr val="FF0000"/>
              </a:solidFill>
            </a:endParaRPr>
          </a:p>
        </p:txBody>
      </p:sp>
      <p:sp>
        <p:nvSpPr>
          <p:cNvPr id="3" name="2 - Θέση περιεχομένου"/>
          <p:cNvSpPr>
            <a:spLocks noGrp="1"/>
          </p:cNvSpPr>
          <p:nvPr>
            <p:ph idx="1"/>
          </p:nvPr>
        </p:nvSpPr>
        <p:spPr>
          <a:xfrm>
            <a:off x="0" y="1268760"/>
            <a:ext cx="9144000" cy="5589240"/>
          </a:xfrm>
        </p:spPr>
        <p:txBody>
          <a:bodyPr/>
          <a:lstStyle/>
          <a:p>
            <a:pPr algn="just"/>
            <a:r>
              <a:rPr lang="el-GR" dirty="0" smtClean="0"/>
              <a:t>Ο υπολογισμός των μελλοντικών ταμειακών ροών μιας επιχείρησης είναι αβέβαιος.</a:t>
            </a:r>
          </a:p>
          <a:p>
            <a:pPr algn="just"/>
            <a:r>
              <a:rPr lang="el-GR" dirty="0" smtClean="0"/>
              <a:t>Ο συντελεστής της φορολογία που έχει υπολογισθεί μπορεί και αυτός στα χρόνια που θα ακολουθήσουν να αλλάξει.</a:t>
            </a:r>
            <a:endParaRPr lang="en-US" dirty="0" smtClean="0"/>
          </a:p>
          <a:p>
            <a:pPr algn="just"/>
            <a:r>
              <a:rPr lang="el-GR" dirty="0" smtClean="0"/>
              <a:t>Δεν μπορεί να γίνει σύγκριση ομοειδών επιχειρήσεων σε διαφορετικές χώρες που έχουν διαφορετικό φορολογικό συντελεστή.</a:t>
            </a:r>
          </a:p>
          <a:p>
            <a:pPr algn="just"/>
            <a:r>
              <a:rPr lang="el-GR" dirty="0" smtClean="0"/>
              <a:t>Κίνδυνοι για τον επενδυτή που προκύπτουν από το μέλλον.</a:t>
            </a:r>
            <a:endParaRPr lang="el-GR"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9144000" cy="634082"/>
          </a:xfrm>
        </p:spPr>
        <p:txBody>
          <a:bodyPr/>
          <a:lstStyle/>
          <a:p>
            <a:r>
              <a:rPr lang="el-GR" sz="3200" b="1" dirty="0" smtClean="0">
                <a:solidFill>
                  <a:srgbClr val="006600"/>
                </a:solidFill>
              </a:rPr>
              <a:t>Αποτίμηση της Επιχείρησης με τη μέθοδο των  ΠΤΡ</a:t>
            </a:r>
            <a:endParaRPr lang="el-GR" sz="3200" dirty="0">
              <a:solidFill>
                <a:srgbClr val="006600"/>
              </a:solidFill>
            </a:endParaRPr>
          </a:p>
        </p:txBody>
      </p:sp>
      <p:sp>
        <p:nvSpPr>
          <p:cNvPr id="3" name="2 - Θέση περιεχομένου"/>
          <p:cNvSpPr>
            <a:spLocks noGrp="1"/>
          </p:cNvSpPr>
          <p:nvPr>
            <p:ph idx="1"/>
          </p:nvPr>
        </p:nvSpPr>
        <p:spPr>
          <a:xfrm>
            <a:off x="0" y="1196752"/>
            <a:ext cx="9144000" cy="5661248"/>
          </a:xfrm>
        </p:spPr>
        <p:txBody>
          <a:bodyPr/>
          <a:lstStyle/>
          <a:p>
            <a:pPr algn="just"/>
            <a:r>
              <a:rPr lang="el-GR" sz="2400" dirty="0" smtClean="0"/>
              <a:t>Για τον υπολογισμό της Αξίας των Προεξοφλημένων Ταμειακών Ροών μιας επιχειρηματικής μονάδας, θα πρέπει πρώτα να υπολογιστούν τα παρακάτω:</a:t>
            </a:r>
          </a:p>
          <a:p>
            <a:pPr algn="just"/>
            <a:r>
              <a:rPr lang="el-GR" sz="2400" b="1" dirty="0" smtClean="0">
                <a:solidFill>
                  <a:srgbClr val="FF0000"/>
                </a:solidFill>
              </a:rPr>
              <a:t>a)</a:t>
            </a:r>
            <a:r>
              <a:rPr lang="el-GR" sz="2400" dirty="0" smtClean="0"/>
              <a:t> οι προσδοκώμενες ταμειακές ροές που θα προκύψουν από το Ενεργητικό της επιχείρησης,</a:t>
            </a:r>
          </a:p>
          <a:p>
            <a:pPr algn="just"/>
            <a:r>
              <a:rPr lang="el-GR" sz="2400" b="1" dirty="0" smtClean="0">
                <a:solidFill>
                  <a:srgbClr val="0000FF"/>
                </a:solidFill>
              </a:rPr>
              <a:t>b)</a:t>
            </a:r>
            <a:r>
              <a:rPr lang="el-GR" sz="2400" dirty="0" smtClean="0"/>
              <a:t> το ποσοστό με το οποίο οι ταμειακές ροές των παγίων θα προεξοφληθούν στο παρόν,</a:t>
            </a:r>
          </a:p>
          <a:p>
            <a:pPr algn="just"/>
            <a:r>
              <a:rPr lang="el-GR" sz="2400" b="1" dirty="0" smtClean="0">
                <a:solidFill>
                  <a:srgbClr val="CC3300"/>
                </a:solidFill>
              </a:rPr>
              <a:t>c)</a:t>
            </a:r>
            <a:r>
              <a:rPr lang="el-GR" sz="2400" dirty="0" smtClean="0">
                <a:solidFill>
                  <a:srgbClr val="CC3300"/>
                </a:solidFill>
              </a:rPr>
              <a:t> </a:t>
            </a:r>
            <a:r>
              <a:rPr lang="el-GR" sz="2400" dirty="0" smtClean="0"/>
              <a:t>η παρούσα αξία των προσδοκώμενων ταμειακών ροών που προέρχονται από τα περιουσιακά στοιχεία της επιχείρησης, και</a:t>
            </a:r>
          </a:p>
          <a:p>
            <a:pPr algn="just"/>
            <a:r>
              <a:rPr lang="el-GR" sz="2400" b="1" dirty="0" smtClean="0">
                <a:solidFill>
                  <a:srgbClr val="7030A0"/>
                </a:solidFill>
              </a:rPr>
              <a:t>d)</a:t>
            </a:r>
            <a:r>
              <a:rPr lang="el-GR" sz="2400" dirty="0" smtClean="0"/>
              <a:t> η εκτιμώμενη αξία της εταιρείας, αφαιρώντας τυχόν χρέη και δάνεια.</a:t>
            </a:r>
            <a:endParaRPr lang="el-GR" sz="2400"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648072"/>
          </a:xfrm>
        </p:spPr>
        <p:txBody>
          <a:bodyPr/>
          <a:lstStyle/>
          <a:p>
            <a:r>
              <a:rPr lang="el-GR" sz="3200" b="1" dirty="0" smtClean="0">
                <a:solidFill>
                  <a:srgbClr val="006600"/>
                </a:solidFill>
              </a:rPr>
              <a:t>Αποτίμηση της Επιχείρησης με τη μέθοδο των  ΠΤΡ</a:t>
            </a:r>
            <a:endParaRPr lang="el-GR" sz="3200" dirty="0">
              <a:solidFill>
                <a:srgbClr val="006600"/>
              </a:solidFill>
            </a:endParaRPr>
          </a:p>
        </p:txBody>
      </p:sp>
      <p:sp>
        <p:nvSpPr>
          <p:cNvPr id="3" name="2 - Θέση περιεχομένου"/>
          <p:cNvSpPr>
            <a:spLocks noGrp="1"/>
          </p:cNvSpPr>
          <p:nvPr>
            <p:ph idx="1"/>
          </p:nvPr>
        </p:nvSpPr>
        <p:spPr>
          <a:xfrm>
            <a:off x="0" y="1124744"/>
            <a:ext cx="9144000" cy="5733256"/>
          </a:xfrm>
        </p:spPr>
        <p:txBody>
          <a:bodyPr/>
          <a:lstStyle/>
          <a:p>
            <a:pPr algn="just"/>
            <a:r>
              <a:rPr lang="el-GR" sz="2800" dirty="0" smtClean="0"/>
              <a:t>Η αξία μιας επιχείρησης για μία περίοδο </a:t>
            </a:r>
            <a:r>
              <a:rPr lang="en-US" sz="2800" b="1" dirty="0" smtClean="0">
                <a:solidFill>
                  <a:srgbClr val="FF0000"/>
                </a:solidFill>
              </a:rPr>
              <a:t>j</a:t>
            </a:r>
            <a:r>
              <a:rPr lang="el-GR" sz="2800" dirty="0" smtClean="0"/>
              <a:t>, θα προσδιορίζεται από την παρακάτω συνάρτηση:</a:t>
            </a:r>
          </a:p>
          <a:p>
            <a:pPr algn="just"/>
            <a:endParaRPr lang="el-GR" dirty="0" smtClean="0"/>
          </a:p>
          <a:p>
            <a:pPr algn="just"/>
            <a:endParaRPr lang="el-GR" dirty="0" smtClean="0"/>
          </a:p>
          <a:p>
            <a:pPr algn="just"/>
            <a:endParaRPr lang="el-GR" dirty="0" smtClean="0"/>
          </a:p>
          <a:p>
            <a:pPr algn="just"/>
            <a:r>
              <a:rPr lang="el-GR" sz="2400" dirty="0" smtClean="0"/>
              <a:t>Όπου:</a:t>
            </a:r>
          </a:p>
          <a:p>
            <a:pPr algn="just"/>
            <a:r>
              <a:rPr lang="el-GR" sz="2400" b="1" dirty="0" smtClean="0"/>
              <a:t>CF</a:t>
            </a:r>
            <a:r>
              <a:rPr lang="en-US" sz="2400" b="1" baseline="-25000" dirty="0" smtClean="0"/>
              <a:t>j</a:t>
            </a:r>
            <a:r>
              <a:rPr lang="el-GR" sz="2400" dirty="0" smtClean="0"/>
              <a:t> = Οι Συνολικές Εκτιμώμενες Ταμειακές Ροές για την περίοδο</a:t>
            </a:r>
            <a:r>
              <a:rPr lang="el-GR" sz="2400" b="1" dirty="0" smtClean="0"/>
              <a:t> </a:t>
            </a:r>
            <a:r>
              <a:rPr lang="en-US" sz="2400" b="1" dirty="0" smtClean="0"/>
              <a:t>j</a:t>
            </a:r>
            <a:endParaRPr lang="el-GR" sz="2400" b="1" dirty="0" smtClean="0"/>
          </a:p>
          <a:p>
            <a:pPr algn="just"/>
            <a:r>
              <a:rPr lang="el-GR" sz="2400" b="1" dirty="0" smtClean="0"/>
              <a:t>VR</a:t>
            </a:r>
            <a:r>
              <a:rPr lang="el-GR" sz="2400" b="1" baseline="-25000" dirty="0" smtClean="0"/>
              <a:t>n</a:t>
            </a:r>
            <a:r>
              <a:rPr lang="el-GR" sz="2400" dirty="0" smtClean="0"/>
              <a:t> = Η Υπολειμματική Αξία της Επιχείρησης στο έτος </a:t>
            </a:r>
            <a:r>
              <a:rPr lang="el-GR" sz="2400" b="1" dirty="0" smtClean="0"/>
              <a:t>n</a:t>
            </a:r>
          </a:p>
          <a:p>
            <a:pPr algn="just"/>
            <a:r>
              <a:rPr lang="el-GR" sz="2400" b="1" dirty="0" smtClean="0"/>
              <a:t>k</a:t>
            </a:r>
            <a:r>
              <a:rPr lang="el-GR" sz="2400" dirty="0" smtClean="0"/>
              <a:t> = Το Κατάλληλο Προεξοφλητικό Επιτόκιο για τον κίνδυνο των ταμειακών ροών.</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pic>
        <p:nvPicPr>
          <p:cNvPr id="571395" name="Picture 3"/>
          <p:cNvPicPr>
            <a:picLocks noChangeAspect="1" noChangeArrowheads="1"/>
          </p:cNvPicPr>
          <p:nvPr/>
        </p:nvPicPr>
        <p:blipFill>
          <a:blip r:embed="rId2" cstate="print"/>
          <a:srcRect/>
          <a:stretch>
            <a:fillRect/>
          </a:stretch>
        </p:blipFill>
        <p:spPr bwMode="auto">
          <a:xfrm>
            <a:off x="539552" y="2132856"/>
            <a:ext cx="8029575" cy="15335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sz="3600" b="1" dirty="0" smtClean="0">
                <a:solidFill>
                  <a:schemeClr val="accent2">
                    <a:lumMod val="75000"/>
                  </a:schemeClr>
                </a:solidFill>
              </a:rPr>
              <a:t>ΤΙ ΠΕΡΙΛΑΜΒΑΝΕΙ ΤΟ ΚΟΣΤΟΣ ΑΠΟΘΕΜΑΤΩΝ</a:t>
            </a:r>
            <a:endParaRPr lang="el-GR" sz="3600" b="1" dirty="0">
              <a:solidFill>
                <a:schemeClr val="accent2">
                  <a:lumMod val="75000"/>
                </a:schemeClr>
              </a:solidFill>
            </a:endParaRPr>
          </a:p>
        </p:txBody>
      </p:sp>
      <p:pic>
        <p:nvPicPr>
          <p:cNvPr id="9625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3200" b="1" dirty="0" smtClean="0">
                <a:solidFill>
                  <a:srgbClr val="FF0000"/>
                </a:solidFill>
              </a:rPr>
              <a:t>ΥΠΟΛΕΙΜΜΑΤΙΚΗ ΑΞΙΑ</a:t>
            </a:r>
            <a:endParaRPr lang="el-GR" sz="3200" b="1" dirty="0">
              <a:solidFill>
                <a:srgbClr val="FF0000"/>
              </a:solidFill>
            </a:endParaRPr>
          </a:p>
        </p:txBody>
      </p:sp>
      <p:sp>
        <p:nvSpPr>
          <p:cNvPr id="3" name="2 - Θέση περιεχομένου"/>
          <p:cNvSpPr>
            <a:spLocks noGrp="1"/>
          </p:cNvSpPr>
          <p:nvPr>
            <p:ph idx="1"/>
          </p:nvPr>
        </p:nvSpPr>
        <p:spPr>
          <a:xfrm>
            <a:off x="0" y="1052736"/>
            <a:ext cx="9144000" cy="5805264"/>
          </a:xfrm>
        </p:spPr>
        <p:txBody>
          <a:bodyPr/>
          <a:lstStyle/>
          <a:p>
            <a:pPr algn="just"/>
            <a:r>
              <a:rPr lang="el-GR" sz="2800" dirty="0" smtClean="0"/>
              <a:t>Η </a:t>
            </a:r>
            <a:r>
              <a:rPr lang="el-GR" sz="2800" b="1" dirty="0" smtClean="0">
                <a:solidFill>
                  <a:srgbClr val="FF0000"/>
                </a:solidFill>
              </a:rPr>
              <a:t>Υπολειμματική Αξία </a:t>
            </a:r>
            <a:r>
              <a:rPr lang="el-GR" sz="2800" dirty="0" smtClean="0"/>
              <a:t>(Residual Value) μιας επιχείρησης υπολογίζεται με την προεξόφληση των μελλοντικών ταμειακών ροών μετά το έτος </a:t>
            </a:r>
            <a:r>
              <a:rPr lang="el-GR" sz="2800" b="1" dirty="0" smtClean="0"/>
              <a:t>n</a:t>
            </a:r>
            <a:r>
              <a:rPr lang="el-GR" sz="2800" dirty="0" smtClean="0"/>
              <a:t>. Προσδιορίζεται από τον τύπο:</a:t>
            </a:r>
          </a:p>
          <a:p>
            <a:pPr algn="just"/>
            <a:endParaRPr lang="el-GR" sz="2800" dirty="0" smtClean="0"/>
          </a:p>
          <a:p>
            <a:pPr algn="just"/>
            <a:endParaRPr lang="el-GR" sz="2800" dirty="0" smtClean="0"/>
          </a:p>
          <a:p>
            <a:pPr algn="just"/>
            <a:endParaRPr lang="el-GR" sz="2800" dirty="0" smtClean="0"/>
          </a:p>
          <a:p>
            <a:pPr algn="just"/>
            <a:endParaRPr lang="el-GR" sz="2800" dirty="0" smtClean="0"/>
          </a:p>
          <a:p>
            <a:pPr algn="just"/>
            <a:r>
              <a:rPr lang="el-GR" sz="2800" dirty="0" smtClean="0"/>
              <a:t>Όπου </a:t>
            </a:r>
            <a:r>
              <a:rPr lang="el-GR" sz="2800" b="1" dirty="0" smtClean="0"/>
              <a:t>g</a:t>
            </a:r>
            <a:r>
              <a:rPr lang="el-GR" sz="2800" dirty="0" smtClean="0"/>
              <a:t> είναι ένα συνεχές ποσοστό αύξησης (growth) των ταμειακών ροών μετά τη συγκεκριμένη περίοδο.</a:t>
            </a:r>
          </a:p>
          <a:p>
            <a:pPr algn="just"/>
            <a:endParaRPr lang="el-GR" sz="2800" dirty="0"/>
          </a:p>
        </p:txBody>
      </p:sp>
      <p:pic>
        <p:nvPicPr>
          <p:cNvPr id="572418" name="Picture 2"/>
          <p:cNvPicPr>
            <a:picLocks noChangeAspect="1" noChangeArrowheads="1"/>
          </p:cNvPicPr>
          <p:nvPr/>
        </p:nvPicPr>
        <p:blipFill>
          <a:blip r:embed="rId2" cstate="print"/>
          <a:srcRect/>
          <a:stretch>
            <a:fillRect/>
          </a:stretch>
        </p:blipFill>
        <p:spPr bwMode="auto">
          <a:xfrm>
            <a:off x="1907704" y="2990850"/>
            <a:ext cx="5256584" cy="1446262"/>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00B0F0"/>
                </a:solidFill>
              </a:rPr>
              <a:t>ΑΣΚΗΣΗ (9)</a:t>
            </a:r>
            <a:endParaRPr lang="el-GR" b="1" dirty="0">
              <a:solidFill>
                <a:srgbClr val="00B0F0"/>
              </a:solidFill>
            </a:endParaRPr>
          </a:p>
        </p:txBody>
      </p:sp>
      <p:sp>
        <p:nvSpPr>
          <p:cNvPr id="3" name="2 - Θέση περιεχομένου"/>
          <p:cNvSpPr>
            <a:spLocks noGrp="1"/>
          </p:cNvSpPr>
          <p:nvPr>
            <p:ph idx="1"/>
          </p:nvPr>
        </p:nvSpPr>
        <p:spPr>
          <a:xfrm>
            <a:off x="0" y="908720"/>
            <a:ext cx="9144000" cy="5949280"/>
          </a:xfrm>
        </p:spPr>
        <p:txBody>
          <a:bodyPr/>
          <a:lstStyle/>
          <a:p>
            <a:pPr algn="just"/>
            <a:r>
              <a:rPr lang="el-GR" sz="2400" dirty="0" smtClean="0"/>
              <a:t>Οι λειτουργικές ταμειακές ροές της εταιρίας προ φόρων και τόκων είναι € 2,0 εκ. για τον προηγούμενο χρόνο. Αναμένεται ανάπτυξη με ρυθμό 5% ανά έτος. Για να συμβεί αυτό, πρέπει η εταιρία να επενδύσει ένα πόσο ίσο με το 20% των ταμειακών ροών προ φόρων κάθε έτους. Ο συντελεστής φορολογίας είναι 35% ενώ οι αποσβέσεις της προηγούμενης χρήσης € 0,2 εκ. Η εταιρία αναμένει ανάπτυξη 5%. Ο ρυθμός κεφαλαιοποίησης για τις μη μοχλευμένες ταμειακές ροές είναι 12% ανά έτος. Οι μακροπρόθεσμες υποχρεώσεις της εταιρίας ανέρχονται σε € 4,0 εκ. με επιτόκιο 6%. Οι κεφαλαιουχικές επενδύσεις για την ανάπτυξη αγγίζουν τα € 0,4 εκ. Οι</a:t>
            </a:r>
            <a:r>
              <a:rPr lang="en-US" sz="2400" dirty="0" smtClean="0"/>
              <a:t> </a:t>
            </a:r>
            <a:r>
              <a:rPr lang="el-GR" sz="2400" dirty="0" smtClean="0"/>
              <a:t>μεταβολές στο καθαρό κεφάλαιο κίνησης </a:t>
            </a:r>
            <a:r>
              <a:rPr lang="el-GR" sz="2400" dirty="0"/>
              <a:t>είναι μηδενικές (Δ</a:t>
            </a:r>
            <a:r>
              <a:rPr lang="en-US" sz="2400" dirty="0" smtClean="0"/>
              <a:t>NWC</a:t>
            </a:r>
            <a:r>
              <a:rPr lang="el-GR" sz="2400" dirty="0" smtClean="0"/>
              <a:t> =0)</a:t>
            </a:r>
          </a:p>
          <a:p>
            <a:pPr algn="just"/>
            <a:r>
              <a:rPr lang="el-GR" sz="2400" dirty="0" smtClean="0"/>
              <a:t>Να γίνει αποτίμηση της εταιρίας με βάση το μοντέλο προεξόφλησης των καθαρών ταμειακών ροών.</a:t>
            </a:r>
          </a:p>
          <a:p>
            <a:pPr algn="just"/>
            <a:r>
              <a:rPr lang="en-US" sz="2400" dirty="0" smtClean="0"/>
              <a:t>NWC = Net Working Capital</a:t>
            </a:r>
            <a:endParaRPr lang="el-GR" sz="2400"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B0F0"/>
                </a:solidFill>
              </a:rPr>
              <a:t>ΛΥΣΗ</a:t>
            </a:r>
            <a:endParaRPr lang="el-GR" b="1" dirty="0">
              <a:solidFill>
                <a:srgbClr val="00B0F0"/>
              </a:solidFill>
            </a:endParaRPr>
          </a:p>
        </p:txBody>
      </p:sp>
      <p:sp>
        <p:nvSpPr>
          <p:cNvPr id="3" name="2 - Θέση περιεχομένου"/>
          <p:cNvSpPr>
            <a:spLocks noGrp="1"/>
          </p:cNvSpPr>
          <p:nvPr>
            <p:ph idx="1"/>
          </p:nvPr>
        </p:nvSpPr>
        <p:spPr>
          <a:xfrm>
            <a:off x="0" y="836712"/>
            <a:ext cx="9144000" cy="6021288"/>
          </a:xfrm>
        </p:spPr>
        <p:txBody>
          <a:bodyPr>
            <a:normAutofit/>
          </a:bodyPr>
          <a:lstStyle/>
          <a:p>
            <a:pPr algn="just"/>
            <a:r>
              <a:rPr lang="el-GR" sz="2800" dirty="0" smtClean="0"/>
              <a:t>Οι λειτουργικές ταμειακές ροές προ φόρων και τόκων είναι € 2,0 εκ. Το φορολογητέο κέρδος προ φόρων και τόκων ανέρχεται σε € 2,0 εκ. </a:t>
            </a:r>
          </a:p>
          <a:p>
            <a:pPr algn="just"/>
            <a:r>
              <a:rPr lang="el-GR" sz="2800" dirty="0" smtClean="0"/>
              <a:t>Οι ετήσιοι τόκοι ανέρχονται σε € 0,24 εκ., (= 6% * € 4,0 εκ.)</a:t>
            </a:r>
          </a:p>
          <a:p>
            <a:pPr algn="just"/>
            <a:r>
              <a:rPr lang="el-GR" sz="2800" dirty="0" smtClean="0"/>
              <a:t>Οι ελεύθερες ταμειακές ροές υπολογίζονται ως εξής:</a:t>
            </a:r>
          </a:p>
          <a:p>
            <a:pPr algn="just"/>
            <a:r>
              <a:rPr lang="el-GR" sz="2800" dirty="0" smtClean="0"/>
              <a:t>Ελεύθερες ταμειακές Ροές προηγούμενου έτους =</a:t>
            </a:r>
          </a:p>
          <a:p>
            <a:pPr algn="just">
              <a:buNone/>
            </a:pPr>
            <a:r>
              <a:rPr lang="el-GR" sz="2800" dirty="0" smtClean="0"/>
              <a:t>[ΕΒΙΤ </a:t>
            </a:r>
            <a:r>
              <a:rPr lang="el-GR" sz="2800" b="1" dirty="0" smtClean="0"/>
              <a:t>*</a:t>
            </a:r>
            <a:r>
              <a:rPr lang="el-GR" sz="2800" dirty="0" smtClean="0"/>
              <a:t>(1 – φ)]</a:t>
            </a:r>
            <a:r>
              <a:rPr lang="el-GR" sz="2800" b="1" dirty="0" smtClean="0"/>
              <a:t>+</a:t>
            </a:r>
            <a:r>
              <a:rPr lang="el-GR" sz="2800" dirty="0" smtClean="0"/>
              <a:t>Αποσβέσεις – Κεφάλαιο για Επενδύσεις – ΔNWC = (2,00) (1 – 0,35)+ 0,2 – 0,4 - 0 = 1,1 εκ. ευρώ.</a:t>
            </a:r>
            <a:endParaRPr lang="el-GR" sz="2800"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706090"/>
          </a:xfrm>
        </p:spPr>
        <p:txBody>
          <a:bodyPr>
            <a:normAutofit fontScale="90000"/>
          </a:bodyPr>
          <a:lstStyle/>
          <a:p>
            <a:r>
              <a:rPr lang="el-GR" b="1" dirty="0" smtClean="0">
                <a:solidFill>
                  <a:srgbClr val="00B0F0"/>
                </a:solidFill>
              </a:rPr>
              <a:t>ΔΙΑΧΩΡΙΣΜΟΣ ΜΕΘΟΔΩΝ ΠΤΡ</a:t>
            </a:r>
            <a:endParaRPr lang="el-GR" b="1" dirty="0">
              <a:solidFill>
                <a:srgbClr val="00B0F0"/>
              </a:solidFill>
            </a:endParaRPr>
          </a:p>
        </p:txBody>
      </p:sp>
      <p:sp>
        <p:nvSpPr>
          <p:cNvPr id="3" name="2 - Θέση περιεχομένου"/>
          <p:cNvSpPr>
            <a:spLocks noGrp="1"/>
          </p:cNvSpPr>
          <p:nvPr>
            <p:ph idx="1"/>
          </p:nvPr>
        </p:nvSpPr>
        <p:spPr>
          <a:xfrm>
            <a:off x="0" y="1196752"/>
            <a:ext cx="9144000" cy="5661248"/>
          </a:xfrm>
        </p:spPr>
        <p:txBody>
          <a:bodyPr/>
          <a:lstStyle/>
          <a:p>
            <a:pPr marL="514350" indent="-514350" algn="just">
              <a:buFont typeface="+mj-lt"/>
              <a:buAutoNum type="arabicPeriod"/>
            </a:pPr>
            <a:r>
              <a:rPr lang="el-GR" dirty="0" smtClean="0"/>
              <a:t>Αποτίμηση της Καθαρής Θέσης της Εταιρίας </a:t>
            </a:r>
            <a:r>
              <a:rPr lang="en-US" dirty="0" smtClean="0"/>
              <a:t>(E</a:t>
            </a:r>
            <a:r>
              <a:rPr lang="el-GR" dirty="0" smtClean="0"/>
              <a:t>quity </a:t>
            </a:r>
            <a:r>
              <a:rPr lang="en-US" dirty="0" smtClean="0"/>
              <a:t>V</a:t>
            </a:r>
            <a:r>
              <a:rPr lang="el-GR" dirty="0" smtClean="0"/>
              <a:t>aluation</a:t>
            </a:r>
            <a:r>
              <a:rPr lang="en-US" dirty="0" smtClean="0"/>
              <a:t>).</a:t>
            </a:r>
            <a:r>
              <a:rPr lang="el-GR" dirty="0" smtClean="0"/>
              <a:t> </a:t>
            </a:r>
          </a:p>
          <a:p>
            <a:pPr marL="514350" indent="-514350" algn="just">
              <a:buFont typeface="+mj-lt"/>
              <a:buAutoNum type="arabicPeriod"/>
            </a:pPr>
            <a:endParaRPr lang="el-GR" dirty="0" smtClean="0"/>
          </a:p>
          <a:p>
            <a:pPr marL="514350" indent="-514350" algn="just">
              <a:buFont typeface="+mj-lt"/>
              <a:buAutoNum type="arabicPeriod"/>
            </a:pPr>
            <a:r>
              <a:rPr lang="el-GR" dirty="0" smtClean="0"/>
              <a:t>Αποτίμηση της Εταιρίας (</a:t>
            </a:r>
            <a:r>
              <a:rPr lang="en-US" dirty="0" smtClean="0"/>
              <a:t>F</a:t>
            </a:r>
            <a:r>
              <a:rPr lang="el-GR" dirty="0" smtClean="0"/>
              <a:t>irm </a:t>
            </a:r>
            <a:r>
              <a:rPr lang="en-US" dirty="0" smtClean="0"/>
              <a:t>V</a:t>
            </a:r>
            <a:r>
              <a:rPr lang="el-GR" dirty="0" smtClean="0"/>
              <a:t>aluation). </a:t>
            </a:r>
          </a:p>
          <a:p>
            <a:pPr marL="514350" indent="-514350" algn="just">
              <a:buFont typeface="+mj-lt"/>
              <a:buAutoNum type="arabicPeriod"/>
            </a:pPr>
            <a:endParaRPr lang="el-GR" dirty="0" smtClean="0"/>
          </a:p>
          <a:p>
            <a:pPr marL="514350" indent="-514350" algn="just">
              <a:buFont typeface="+mj-lt"/>
              <a:buAutoNum type="arabicPeriod"/>
            </a:pPr>
            <a:endParaRPr lang="el-GR" dirty="0" smtClean="0"/>
          </a:p>
          <a:p>
            <a:pPr marL="514350" indent="-514350" algn="just">
              <a:buFont typeface="+mj-lt"/>
              <a:buAutoNum type="arabicPeriod"/>
            </a:pPr>
            <a:r>
              <a:rPr lang="el-GR" dirty="0" smtClean="0"/>
              <a:t>Αναπροσαρμοσμένη Παρούσα Αξία (</a:t>
            </a:r>
            <a:r>
              <a:rPr lang="en-US" dirty="0" smtClean="0"/>
              <a:t>A</a:t>
            </a:r>
            <a:r>
              <a:rPr lang="el-GR" dirty="0" smtClean="0"/>
              <a:t>djusted </a:t>
            </a:r>
            <a:r>
              <a:rPr lang="en-US" dirty="0" smtClean="0"/>
              <a:t>P</a:t>
            </a:r>
            <a:r>
              <a:rPr lang="el-GR" dirty="0" smtClean="0"/>
              <a:t>resent </a:t>
            </a:r>
            <a:r>
              <a:rPr lang="en-US" dirty="0" smtClean="0"/>
              <a:t>V</a:t>
            </a:r>
            <a:r>
              <a:rPr lang="el-GR" dirty="0" smtClean="0"/>
              <a:t>alue). </a:t>
            </a:r>
            <a:endParaRPr lang="el-GR"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normAutofit fontScale="90000"/>
          </a:bodyPr>
          <a:lstStyle/>
          <a:p>
            <a:r>
              <a:rPr lang="el-GR" sz="3200" b="1" dirty="0" smtClean="0">
                <a:solidFill>
                  <a:srgbClr val="0000CC"/>
                </a:solidFill>
              </a:rPr>
              <a:t>Αποτίμηση της Καθαρής Θέσης της Εταιρίας </a:t>
            </a:r>
            <a:r>
              <a:rPr lang="en-US" sz="3200" b="1" dirty="0" smtClean="0">
                <a:solidFill>
                  <a:srgbClr val="0000CC"/>
                </a:solidFill>
              </a:rPr>
              <a:t>(E</a:t>
            </a:r>
            <a:r>
              <a:rPr lang="el-GR" sz="3200" b="1" dirty="0" smtClean="0">
                <a:solidFill>
                  <a:srgbClr val="0000CC"/>
                </a:solidFill>
              </a:rPr>
              <a:t>quity </a:t>
            </a:r>
            <a:r>
              <a:rPr lang="en-US" sz="3200" b="1" dirty="0" smtClean="0">
                <a:solidFill>
                  <a:srgbClr val="0000CC"/>
                </a:solidFill>
              </a:rPr>
              <a:t>V</a:t>
            </a:r>
            <a:r>
              <a:rPr lang="el-GR" sz="3200" b="1" dirty="0" smtClean="0">
                <a:solidFill>
                  <a:srgbClr val="0000CC"/>
                </a:solidFill>
              </a:rPr>
              <a:t>aluation</a:t>
            </a:r>
            <a:r>
              <a:rPr lang="en-US" sz="3200" b="1" dirty="0" smtClean="0">
                <a:solidFill>
                  <a:srgbClr val="0000CC"/>
                </a:solidFill>
              </a:rPr>
              <a:t>).</a:t>
            </a:r>
            <a:r>
              <a:rPr lang="el-GR" sz="3200" b="1" dirty="0" smtClean="0">
                <a:solidFill>
                  <a:srgbClr val="0000CC"/>
                </a:solidFill>
              </a:rPr>
              <a:t> </a:t>
            </a:r>
            <a:endParaRPr lang="el-GR" dirty="0"/>
          </a:p>
        </p:txBody>
      </p:sp>
      <p:sp>
        <p:nvSpPr>
          <p:cNvPr id="3" name="2 - Θέση περιεχομένου"/>
          <p:cNvSpPr>
            <a:spLocks noGrp="1"/>
          </p:cNvSpPr>
          <p:nvPr>
            <p:ph idx="1"/>
          </p:nvPr>
        </p:nvSpPr>
        <p:spPr>
          <a:xfrm>
            <a:off x="0" y="1196752"/>
            <a:ext cx="9144000" cy="5661248"/>
          </a:xfrm>
        </p:spPr>
        <p:txBody>
          <a:bodyPr/>
          <a:lstStyle/>
          <a:p>
            <a:pPr algn="just"/>
            <a:r>
              <a:rPr lang="el-GR" sz="2800" dirty="0" smtClean="0"/>
              <a:t>Η αποτίμηση της καθαρής θέσης (equity) της εταιρείας είναι παρόμοια με αυτή της λογιστικής αξίας της καθαρής θέσης, με την διαφορά ότι τα ποσά εδώ προεξοφλούνται.</a:t>
            </a:r>
          </a:p>
          <a:p>
            <a:pPr algn="just"/>
            <a:endParaRPr lang="el-GR" sz="2800" dirty="0" smtClean="0"/>
          </a:p>
          <a:p>
            <a:pPr algn="just"/>
            <a:endParaRPr lang="el-GR" sz="2800" dirty="0" smtClean="0"/>
          </a:p>
          <a:p>
            <a:pPr algn="just"/>
            <a:endParaRPr lang="el-GR" sz="2800" dirty="0" smtClean="0"/>
          </a:p>
          <a:p>
            <a:pPr>
              <a:buNone/>
            </a:pPr>
            <a:endParaRPr lang="el-GR" sz="2800" dirty="0" smtClean="0"/>
          </a:p>
          <a:p>
            <a:r>
              <a:rPr lang="el-GR" sz="2800" b="1" dirty="0" smtClean="0"/>
              <a:t>CF</a:t>
            </a:r>
            <a:r>
              <a:rPr lang="el-GR" sz="2800" dirty="0" smtClean="0"/>
              <a:t> (</a:t>
            </a:r>
            <a:r>
              <a:rPr lang="en-US" sz="2800" dirty="0" smtClean="0"/>
              <a:t>C</a:t>
            </a:r>
            <a:r>
              <a:rPr lang="el-GR" sz="2800" dirty="0" smtClean="0"/>
              <a:t>ash </a:t>
            </a:r>
            <a:r>
              <a:rPr lang="en-US" sz="2800" dirty="0" smtClean="0"/>
              <a:t>F</a:t>
            </a:r>
            <a:r>
              <a:rPr lang="el-GR" sz="2800" dirty="0" smtClean="0"/>
              <a:t>lows) </a:t>
            </a:r>
            <a:r>
              <a:rPr lang="el-GR" sz="2800" b="1" dirty="0" smtClean="0"/>
              <a:t>to Equity</a:t>
            </a:r>
            <a:r>
              <a:rPr lang="el-GR" sz="2800" b="1" baseline="-25000" dirty="0" smtClean="0"/>
              <a:t>t</a:t>
            </a:r>
            <a:r>
              <a:rPr lang="el-GR" sz="2800" b="1" dirty="0" smtClean="0"/>
              <a:t> </a:t>
            </a:r>
            <a:r>
              <a:rPr lang="el-GR" sz="2800" dirty="0" smtClean="0"/>
              <a:t>= Οι ταμιακές ροές προς την καθαρή θέση στην περίοδο </a:t>
            </a:r>
            <a:r>
              <a:rPr lang="el-GR" sz="2800" b="1" dirty="0" smtClean="0"/>
              <a:t>t</a:t>
            </a:r>
            <a:r>
              <a:rPr lang="el-GR" sz="2800" dirty="0" smtClean="0"/>
              <a:t>.</a:t>
            </a:r>
          </a:p>
          <a:p>
            <a:r>
              <a:rPr lang="el-GR" sz="2800" b="1" dirty="0" smtClean="0"/>
              <a:t>k</a:t>
            </a:r>
            <a:r>
              <a:rPr lang="el-GR" sz="2800" dirty="0" smtClean="0"/>
              <a:t> = το κόστος της Καθαρής Θέσης (cost of equity). </a:t>
            </a:r>
          </a:p>
          <a:p>
            <a:pPr algn="just"/>
            <a:endParaRPr lang="el-GR" sz="2800" dirty="0" smtClean="0"/>
          </a:p>
          <a:p>
            <a:pPr algn="just"/>
            <a:endParaRPr lang="el-GR" sz="2800" dirty="0" smtClean="0"/>
          </a:p>
          <a:p>
            <a:pPr algn="just"/>
            <a:endParaRPr lang="el-GR" sz="2800" dirty="0" smtClean="0"/>
          </a:p>
          <a:p>
            <a:pPr algn="just"/>
            <a:endParaRPr lang="el-GR" sz="2800" dirty="0"/>
          </a:p>
        </p:txBody>
      </p:sp>
      <p:pic>
        <p:nvPicPr>
          <p:cNvPr id="563204" name="Picture 4"/>
          <p:cNvPicPr>
            <a:picLocks noChangeAspect="1" noChangeArrowheads="1"/>
          </p:cNvPicPr>
          <p:nvPr/>
        </p:nvPicPr>
        <p:blipFill>
          <a:blip r:embed="rId2" cstate="print"/>
          <a:srcRect/>
          <a:stretch>
            <a:fillRect/>
          </a:stretch>
        </p:blipFill>
        <p:spPr bwMode="auto">
          <a:xfrm>
            <a:off x="1907704" y="3284984"/>
            <a:ext cx="6057900" cy="1628775"/>
          </a:xfrm>
          <a:prstGeom prst="rect">
            <a:avLst/>
          </a:prstGeom>
          <a:noFill/>
          <a:ln w="9525">
            <a:noFill/>
            <a:miter lim="800000"/>
            <a:headEnd/>
            <a:tailEnd/>
          </a:ln>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lstStyle/>
          <a:p>
            <a:pPr marL="514350" indent="-514350"/>
            <a:r>
              <a:rPr lang="el-GR" sz="3200" b="1" dirty="0" smtClean="0">
                <a:solidFill>
                  <a:srgbClr val="0000CC"/>
                </a:solidFill>
              </a:rPr>
              <a:t>Αποτίμηση της Εταιρίας (</a:t>
            </a:r>
            <a:r>
              <a:rPr lang="en-US" sz="3200" b="1" dirty="0" smtClean="0">
                <a:solidFill>
                  <a:srgbClr val="0000CC"/>
                </a:solidFill>
              </a:rPr>
              <a:t>F</a:t>
            </a:r>
            <a:r>
              <a:rPr lang="el-GR" sz="3200" b="1" dirty="0" smtClean="0">
                <a:solidFill>
                  <a:srgbClr val="0000CC"/>
                </a:solidFill>
              </a:rPr>
              <a:t>irm </a:t>
            </a:r>
            <a:r>
              <a:rPr lang="en-US" sz="3200" b="1" dirty="0" smtClean="0">
                <a:solidFill>
                  <a:srgbClr val="0000CC"/>
                </a:solidFill>
              </a:rPr>
              <a:t>V</a:t>
            </a:r>
            <a:r>
              <a:rPr lang="el-GR" sz="3200" b="1" dirty="0" smtClean="0">
                <a:solidFill>
                  <a:srgbClr val="0000CC"/>
                </a:solidFill>
              </a:rPr>
              <a:t>aluation). </a:t>
            </a:r>
          </a:p>
        </p:txBody>
      </p:sp>
      <p:sp>
        <p:nvSpPr>
          <p:cNvPr id="3" name="2 - Θέση περιεχομένου"/>
          <p:cNvSpPr>
            <a:spLocks noGrp="1"/>
          </p:cNvSpPr>
          <p:nvPr>
            <p:ph idx="1"/>
          </p:nvPr>
        </p:nvSpPr>
        <p:spPr>
          <a:xfrm>
            <a:off x="0" y="1052736"/>
            <a:ext cx="9144000" cy="5805264"/>
          </a:xfrm>
        </p:spPr>
        <p:txBody>
          <a:bodyPr/>
          <a:lstStyle/>
          <a:p>
            <a:pPr algn="just"/>
            <a:r>
              <a:rPr lang="el-GR" sz="2400" dirty="0" smtClean="0"/>
              <a:t>Για τον υπολογισμό της μεθόδου αυτής στην αποτίμηση της καθαρής θέσης προσθέτουμε και λοιπές απαιτήσεις από και προς την εταιρία.</a:t>
            </a:r>
          </a:p>
          <a:p>
            <a:pPr algn="just"/>
            <a:r>
              <a:rPr lang="el-GR" sz="2400" dirty="0" smtClean="0"/>
              <a:t>Η αξία της εταιρείας προκύπτει από την προεξόφληση των μελλοντικών ταμειακών ροών απαλλαγμένων, από υποχρεώσεις φόρους, κόστος επένδυσης και προ οποιασδήποτε πληρωμής στους μετόχους και στους δανειστές της εταιρείας. </a:t>
            </a:r>
          </a:p>
          <a:p>
            <a:pPr algn="just"/>
            <a:endParaRPr lang="el-GR" sz="2400" dirty="0" smtClean="0"/>
          </a:p>
          <a:p>
            <a:pPr algn="just"/>
            <a:endParaRPr lang="el-GR" sz="2400" dirty="0" smtClean="0"/>
          </a:p>
          <a:p>
            <a:pPr algn="just"/>
            <a:endParaRPr lang="el-GR" sz="2400" dirty="0" smtClean="0"/>
          </a:p>
          <a:p>
            <a:r>
              <a:rPr lang="en-US" sz="2400" b="1" dirty="0" smtClean="0"/>
              <a:t>CF to Firm</a:t>
            </a:r>
            <a:r>
              <a:rPr lang="en-US" sz="2400" b="1" baseline="-25000" dirty="0" smtClean="0"/>
              <a:t>t</a:t>
            </a:r>
            <a:r>
              <a:rPr lang="en-US" sz="2400" b="1" dirty="0" smtClean="0"/>
              <a:t> </a:t>
            </a:r>
            <a:r>
              <a:rPr lang="en-US" sz="2400" dirty="0" smtClean="0"/>
              <a:t>= </a:t>
            </a:r>
            <a:r>
              <a:rPr lang="el-GR" sz="2400" dirty="0" smtClean="0"/>
              <a:t>οι ελεύθερες ταμειακές ροές της εταιρείας στην περίοδο </a:t>
            </a:r>
            <a:r>
              <a:rPr lang="en-US" sz="2400" b="1" dirty="0" smtClean="0"/>
              <a:t>t</a:t>
            </a:r>
            <a:r>
              <a:rPr lang="en-US" sz="2400" dirty="0" smtClean="0"/>
              <a:t> </a:t>
            </a:r>
            <a:endParaRPr lang="el-GR" sz="2400" dirty="0" smtClean="0"/>
          </a:p>
          <a:p>
            <a:r>
              <a:rPr lang="en-US" sz="2400" b="1" dirty="0" smtClean="0"/>
              <a:t>WACC</a:t>
            </a:r>
            <a:r>
              <a:rPr lang="en-US" sz="2400" dirty="0" smtClean="0"/>
              <a:t> = Weighted Average Cost of Capital.</a:t>
            </a:r>
            <a:r>
              <a:rPr lang="el-GR" sz="2400" dirty="0" smtClean="0"/>
              <a:t> </a:t>
            </a:r>
            <a:endParaRPr lang="el-GR" sz="2400" dirty="0"/>
          </a:p>
        </p:txBody>
      </p:sp>
      <p:sp>
        <p:nvSpPr>
          <p:cNvPr id="5642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642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3861048"/>
            <a:ext cx="3122662" cy="1368152"/>
          </a:xfrm>
          <a:prstGeom prst="rect">
            <a:avLst/>
          </a:prstGeom>
          <a:noFill/>
        </p:spPr>
      </p:pic>
      <p:sp>
        <p:nvSpPr>
          <p:cNvPr id="564229"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sz="3200" b="1" dirty="0" smtClean="0">
                <a:solidFill>
                  <a:srgbClr val="0000CC"/>
                </a:solidFill>
              </a:rPr>
              <a:t>ΣΥΝΟΛΙΚΟ ΚΟΣΤΟΣ ΚΕΦΑΛΑΙΟΥ</a:t>
            </a:r>
            <a:endParaRPr lang="el-GR" sz="3200" b="1" dirty="0">
              <a:solidFill>
                <a:srgbClr val="0000CC"/>
              </a:solidFill>
            </a:endParaRPr>
          </a:p>
        </p:txBody>
      </p:sp>
      <p:sp>
        <p:nvSpPr>
          <p:cNvPr id="3" name="2 - Θέση περιεχομένου"/>
          <p:cNvSpPr>
            <a:spLocks noGrp="1"/>
          </p:cNvSpPr>
          <p:nvPr>
            <p:ph idx="1"/>
          </p:nvPr>
        </p:nvSpPr>
        <p:spPr>
          <a:xfrm>
            <a:off x="0" y="836712"/>
            <a:ext cx="9144000" cy="6021288"/>
          </a:xfrm>
        </p:spPr>
        <p:txBody>
          <a:bodyPr/>
          <a:lstStyle/>
          <a:p>
            <a:endParaRPr lang="el-GR" dirty="0" smtClean="0"/>
          </a:p>
          <a:p>
            <a:endParaRPr lang="el-GR" dirty="0" smtClean="0"/>
          </a:p>
          <a:p>
            <a:endParaRPr lang="el-GR" dirty="0" smtClean="0"/>
          </a:p>
          <a:p>
            <a:pPr algn="just"/>
            <a:r>
              <a:rPr lang="el-GR" sz="2400" dirty="0" smtClean="0"/>
              <a:t>Όπου:</a:t>
            </a:r>
          </a:p>
          <a:p>
            <a:pPr algn="just"/>
            <a:r>
              <a:rPr lang="el-GR" sz="2400" b="1" dirty="0" smtClean="0"/>
              <a:t>Ke</a:t>
            </a:r>
            <a:r>
              <a:rPr lang="el-GR" sz="2400" dirty="0" smtClean="0"/>
              <a:t> = Το Κόστος των Ιδίων Κεφαλαίων</a:t>
            </a:r>
          </a:p>
          <a:p>
            <a:pPr algn="just"/>
            <a:r>
              <a:rPr lang="el-GR" sz="2400" b="1" dirty="0" smtClean="0"/>
              <a:t>We</a:t>
            </a:r>
            <a:r>
              <a:rPr lang="el-GR" sz="2400" dirty="0" smtClean="0"/>
              <a:t> = Το Ποσό των Ιδίων Κεφαλαίων</a:t>
            </a:r>
          </a:p>
          <a:p>
            <a:pPr algn="just"/>
            <a:r>
              <a:rPr lang="el-GR" sz="2400" b="1" dirty="0" smtClean="0"/>
              <a:t>Kp</a:t>
            </a:r>
            <a:r>
              <a:rPr lang="el-GR" sz="2400" dirty="0" smtClean="0"/>
              <a:t> = Το Κόστος του Προνομιούχου Μετοχικού Κεφαλαίου</a:t>
            </a:r>
          </a:p>
          <a:p>
            <a:pPr algn="just"/>
            <a:r>
              <a:rPr lang="el-GR" sz="2400" b="1" dirty="0" smtClean="0"/>
              <a:t>Wp</a:t>
            </a:r>
            <a:r>
              <a:rPr lang="el-GR" sz="2400" dirty="0" smtClean="0"/>
              <a:t> = Το Ποσό του Προνομιούχου Μετοχικού Κεφαλαίου</a:t>
            </a:r>
          </a:p>
          <a:p>
            <a:pPr algn="just"/>
            <a:r>
              <a:rPr lang="el-GR" sz="2400" b="1" dirty="0" smtClean="0"/>
              <a:t>Kd</a:t>
            </a:r>
            <a:r>
              <a:rPr lang="el-GR" sz="2400" dirty="0" smtClean="0"/>
              <a:t> = Το Κόστος των Δανειακών Κεφαλαίων</a:t>
            </a:r>
          </a:p>
          <a:p>
            <a:pPr algn="just"/>
            <a:r>
              <a:rPr lang="el-GR" sz="2400" b="1" dirty="0" smtClean="0"/>
              <a:t>Wd</a:t>
            </a:r>
            <a:r>
              <a:rPr lang="el-GR" sz="2400" dirty="0" smtClean="0"/>
              <a:t> = Το Ποσό των Δανειακών Κεφαλαίων</a:t>
            </a:r>
          </a:p>
          <a:p>
            <a:pPr algn="just"/>
            <a:r>
              <a:rPr lang="el-GR" sz="2400" b="1" dirty="0" smtClean="0"/>
              <a:t>TC</a:t>
            </a:r>
            <a:r>
              <a:rPr lang="el-GR" sz="2400" dirty="0" smtClean="0"/>
              <a:t> = Το Συνολικό Κεφάλαιο, και ισούται με το άθροισμα των We, Wp και Wd</a:t>
            </a:r>
          </a:p>
          <a:p>
            <a:pPr algn="just"/>
            <a:r>
              <a:rPr lang="en-US" sz="2400" b="1" dirty="0" smtClean="0"/>
              <a:t>t</a:t>
            </a:r>
            <a:r>
              <a:rPr lang="en-US" sz="2400" dirty="0" smtClean="0"/>
              <a:t> = </a:t>
            </a:r>
            <a:r>
              <a:rPr lang="el-GR" sz="2400" dirty="0" smtClean="0"/>
              <a:t>Ο Φορολογικός Συντελεστής</a:t>
            </a:r>
            <a:endParaRPr lang="el-GR" sz="2400" dirty="0"/>
          </a:p>
        </p:txBody>
      </p:sp>
      <p:pic>
        <p:nvPicPr>
          <p:cNvPr id="573442" name="Picture 2"/>
          <p:cNvPicPr>
            <a:picLocks noChangeAspect="1" noChangeArrowheads="1"/>
          </p:cNvPicPr>
          <p:nvPr/>
        </p:nvPicPr>
        <p:blipFill>
          <a:blip r:embed="rId2" cstate="print"/>
          <a:srcRect/>
          <a:stretch>
            <a:fillRect/>
          </a:stretch>
        </p:blipFill>
        <p:spPr bwMode="auto">
          <a:xfrm>
            <a:off x="611560" y="764704"/>
            <a:ext cx="8153400" cy="1657350"/>
          </a:xfrm>
          <a:prstGeom prst="rect">
            <a:avLst/>
          </a:prstGeom>
          <a:noFill/>
          <a:ln w="9525">
            <a:noFill/>
            <a:miter lim="800000"/>
            <a:headEnd/>
            <a:tailEnd/>
          </a:ln>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rmAutofit fontScale="90000"/>
          </a:bodyPr>
          <a:lstStyle/>
          <a:p>
            <a:r>
              <a:rPr lang="el-GR" sz="3200" b="1" dirty="0" smtClean="0"/>
              <a:t/>
            </a:r>
            <a:br>
              <a:rPr lang="el-GR" sz="3200" b="1" dirty="0" smtClean="0"/>
            </a:br>
            <a:r>
              <a:rPr lang="el-GR" sz="3600" b="1" dirty="0" smtClean="0">
                <a:solidFill>
                  <a:srgbClr val="002060"/>
                </a:solidFill>
              </a:rPr>
              <a:t>Αναπροσαρμοσμένη Παρούσα Αξία (</a:t>
            </a:r>
            <a:r>
              <a:rPr lang="en-US" sz="3600" b="1" dirty="0" smtClean="0">
                <a:solidFill>
                  <a:srgbClr val="002060"/>
                </a:solidFill>
              </a:rPr>
              <a:t>A</a:t>
            </a:r>
            <a:r>
              <a:rPr lang="el-GR" sz="3600" b="1" dirty="0" smtClean="0">
                <a:solidFill>
                  <a:srgbClr val="002060"/>
                </a:solidFill>
              </a:rPr>
              <a:t>djusted </a:t>
            </a:r>
            <a:r>
              <a:rPr lang="en-US" sz="3600" b="1" dirty="0" smtClean="0">
                <a:solidFill>
                  <a:srgbClr val="002060"/>
                </a:solidFill>
              </a:rPr>
              <a:t>P</a:t>
            </a:r>
            <a:r>
              <a:rPr lang="el-GR" sz="3600" b="1" dirty="0" smtClean="0">
                <a:solidFill>
                  <a:srgbClr val="002060"/>
                </a:solidFill>
              </a:rPr>
              <a:t>resent </a:t>
            </a:r>
            <a:r>
              <a:rPr lang="en-US" sz="3600" b="1" dirty="0" smtClean="0">
                <a:solidFill>
                  <a:srgbClr val="002060"/>
                </a:solidFill>
              </a:rPr>
              <a:t>V</a:t>
            </a:r>
            <a:r>
              <a:rPr lang="el-GR" sz="3600" b="1" dirty="0" smtClean="0">
                <a:solidFill>
                  <a:srgbClr val="002060"/>
                </a:solidFill>
              </a:rPr>
              <a:t>alue). </a:t>
            </a:r>
            <a:endParaRPr lang="el-GR" sz="3600" dirty="0">
              <a:solidFill>
                <a:srgbClr val="002060"/>
              </a:solidFill>
            </a:endParaRPr>
          </a:p>
        </p:txBody>
      </p:sp>
      <p:sp>
        <p:nvSpPr>
          <p:cNvPr id="3" name="2 - Θέση περιεχομένου"/>
          <p:cNvSpPr>
            <a:spLocks noGrp="1"/>
          </p:cNvSpPr>
          <p:nvPr>
            <p:ph idx="1"/>
          </p:nvPr>
        </p:nvSpPr>
        <p:spPr>
          <a:xfrm>
            <a:off x="0" y="1196752"/>
            <a:ext cx="9144000" cy="5661248"/>
          </a:xfrm>
        </p:spPr>
        <p:txBody>
          <a:bodyPr/>
          <a:lstStyle/>
          <a:p>
            <a:pPr algn="just"/>
            <a:r>
              <a:rPr lang="el-GR" sz="2400" dirty="0" smtClean="0"/>
              <a:t>Είναι μια μέθοδος προεξόφλησης που εξετάζει τμηματικά την αποτίμηση της εταιρίας. Αποτιμούνται πρώτα οι βασικές πηγές ταμειακών ροών και έπειτα υπολογίζεται το κόστος δανεισμού και λοιπών απαιτήσεων. Κάνοντας την παραδοχή ότι η χρηματοδότηση βασίζεται στα ίδια κεφάλαια της εταιρίας, αποτιμάται η καθαρή θέση της εταιρίας. Έπειτα, αφαιρείται το κόστος δανεισμού όπως αυτό ορίζεται και προεξοφλείται. </a:t>
            </a:r>
          </a:p>
          <a:p>
            <a:pPr algn="just"/>
            <a:endParaRPr lang="el-GR" sz="2400" dirty="0" smtClean="0"/>
          </a:p>
          <a:p>
            <a:pPr algn="just"/>
            <a:endParaRPr lang="el-GR" sz="2400" dirty="0" smtClean="0"/>
          </a:p>
          <a:p>
            <a:endParaRPr lang="el-GR" sz="2400" b="1" dirty="0" smtClean="0"/>
          </a:p>
          <a:p>
            <a:r>
              <a:rPr lang="en-US" sz="2400" b="1" dirty="0" smtClean="0"/>
              <a:t>CF to Firm</a:t>
            </a:r>
            <a:r>
              <a:rPr lang="en-US" sz="2400" b="1" baseline="-25000" dirty="0" smtClean="0"/>
              <a:t>t</a:t>
            </a:r>
            <a:r>
              <a:rPr lang="en-US" sz="2400" b="1" dirty="0" smtClean="0"/>
              <a:t> </a:t>
            </a:r>
            <a:r>
              <a:rPr lang="en-US" sz="2400" dirty="0" smtClean="0"/>
              <a:t>= </a:t>
            </a:r>
            <a:r>
              <a:rPr lang="el-GR" sz="2400" dirty="0" smtClean="0"/>
              <a:t>οι ελεύθερες ταμειακές ροές της εταιρείας στην περίοδο </a:t>
            </a:r>
            <a:r>
              <a:rPr lang="en-US" sz="2400" dirty="0" smtClean="0"/>
              <a:t>t </a:t>
            </a:r>
            <a:endParaRPr lang="el-GR" sz="2400" dirty="0" smtClean="0"/>
          </a:p>
          <a:p>
            <a:pPr algn="just"/>
            <a:r>
              <a:rPr lang="en-US" sz="2400" b="1" dirty="0" smtClean="0"/>
              <a:t>i</a:t>
            </a:r>
            <a:r>
              <a:rPr lang="en-US" sz="2400" dirty="0" smtClean="0"/>
              <a:t> = </a:t>
            </a:r>
            <a:r>
              <a:rPr lang="el-GR" sz="2400" dirty="0" smtClean="0"/>
              <a:t>Το κόστος δανεισμού</a:t>
            </a:r>
            <a:endParaRPr lang="el-GR" sz="2400" dirty="0"/>
          </a:p>
        </p:txBody>
      </p:sp>
      <p:sp>
        <p:nvSpPr>
          <p:cNvPr id="570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703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3933056"/>
            <a:ext cx="2736304" cy="1080120"/>
          </a:xfrm>
          <a:prstGeom prst="rect">
            <a:avLst/>
          </a:prstGeom>
          <a:noFill/>
        </p:spPr>
      </p:pic>
      <p:sp>
        <p:nvSpPr>
          <p:cNvPr id="570371" name="Rectangle 3"/>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n-US" b="1" dirty="0" smtClean="0">
                <a:solidFill>
                  <a:srgbClr val="FF0000"/>
                </a:solidFill>
              </a:rPr>
              <a:t>EVA MODEL</a:t>
            </a:r>
            <a:endParaRPr lang="el-GR" dirty="0"/>
          </a:p>
        </p:txBody>
      </p:sp>
      <p:sp>
        <p:nvSpPr>
          <p:cNvPr id="3" name="2 - Θέση περιεχομένου"/>
          <p:cNvSpPr>
            <a:spLocks noGrp="1"/>
          </p:cNvSpPr>
          <p:nvPr>
            <p:ph idx="1"/>
          </p:nvPr>
        </p:nvSpPr>
        <p:spPr>
          <a:xfrm>
            <a:off x="0" y="908720"/>
            <a:ext cx="9144000" cy="5949280"/>
          </a:xfrm>
        </p:spPr>
        <p:txBody>
          <a:bodyPr/>
          <a:lstStyle/>
          <a:p>
            <a:pPr algn="just"/>
            <a:r>
              <a:rPr lang="en-US" sz="2400" b="1" dirty="0" smtClean="0">
                <a:solidFill>
                  <a:srgbClr val="FF0000"/>
                </a:solidFill>
              </a:rPr>
              <a:t>EVA</a:t>
            </a:r>
            <a:r>
              <a:rPr lang="en-US" sz="2400" dirty="0" smtClean="0"/>
              <a:t> </a:t>
            </a:r>
            <a:r>
              <a:rPr lang="en-US" sz="2400" b="1" dirty="0" smtClean="0"/>
              <a:t>= NOPAT – (Capital * WACC)				(1) </a:t>
            </a:r>
            <a:endParaRPr lang="el-GR" sz="2400" b="1" dirty="0" smtClean="0"/>
          </a:p>
          <a:p>
            <a:pPr algn="just"/>
            <a:r>
              <a:rPr lang="en-US" sz="2400" b="1" dirty="0" smtClean="0"/>
              <a:t>NOPAT</a:t>
            </a:r>
            <a:r>
              <a:rPr lang="el-GR" sz="2400" b="1" dirty="0" smtClean="0"/>
              <a:t> = </a:t>
            </a:r>
            <a:r>
              <a:rPr lang="el-GR" sz="2400" dirty="0" smtClean="0"/>
              <a:t>Net Operating Profits After Taxes: Καθαρά κέρδη μετά και την επιβολή της φορολογίας.</a:t>
            </a:r>
          </a:p>
          <a:p>
            <a:pPr algn="just"/>
            <a:r>
              <a:rPr lang="el-GR" sz="2400" b="1" dirty="0" smtClean="0"/>
              <a:t>Capital:</a:t>
            </a:r>
            <a:r>
              <a:rPr lang="el-GR" sz="2400" dirty="0" smtClean="0"/>
              <a:t> Ύψος κεφαλαίου που αναφέρεται στο σύνολο των περιουσιακών στοιχείων της επιχείρησης. Για τα πλαίσια της μελέτης του δείκτη </a:t>
            </a:r>
            <a:r>
              <a:rPr lang="el-GR" sz="2400" b="1" dirty="0" smtClean="0">
                <a:solidFill>
                  <a:srgbClr val="FF0000"/>
                </a:solidFill>
              </a:rPr>
              <a:t>EVA</a:t>
            </a:r>
            <a:r>
              <a:rPr lang="el-GR" sz="2400" dirty="0" smtClean="0"/>
              <a:t> αυτή τη γενική έννοια του κεφαλαίου εκφράζει συγκεκριμένα η Καθαρή Λειτουργική Περιουσία, που αναφέρεται ως </a:t>
            </a:r>
            <a:r>
              <a:rPr lang="el-GR" sz="2400" b="1" dirty="0" smtClean="0"/>
              <a:t>ΝΟΑ </a:t>
            </a:r>
            <a:r>
              <a:rPr lang="en-US" sz="2400" dirty="0" smtClean="0"/>
              <a:t>(= </a:t>
            </a:r>
            <a:r>
              <a:rPr lang="el-GR" sz="2400" dirty="0" smtClean="0"/>
              <a:t>Net Operating Assets</a:t>
            </a:r>
            <a:r>
              <a:rPr lang="en-US" sz="2400" dirty="0" smtClean="0"/>
              <a:t>)</a:t>
            </a:r>
            <a:r>
              <a:rPr lang="el-GR" sz="2400" dirty="0" smtClean="0"/>
              <a:t>.</a:t>
            </a:r>
          </a:p>
          <a:p>
            <a:pPr algn="just"/>
            <a:r>
              <a:rPr lang="el-GR" sz="2400" dirty="0" smtClean="0"/>
              <a:t>Το κεφάλαιο είναι η αξία που πρέπει να δεσμεύεται σε στοιχεία του ενεργητικού για την επίτευξη ενός οικονομικού αποτελέσματος. Το μέγεθος του δεσμευόμενου αυτού κεφαλαίου μπορεί να διαφέρει ανά περίπτωση, ανάλογα με το αντικείμενο και το μέγεθος της κάθε επιχείρησης. Εδώ, αναφερόμαστε στην Καθαρή Λειτουργική Περιουσία </a:t>
            </a:r>
            <a:r>
              <a:rPr lang="en-US" sz="2400" dirty="0" smtClean="0"/>
              <a:t>(= </a:t>
            </a:r>
            <a:r>
              <a:rPr lang="el-GR" sz="2400" dirty="0" smtClean="0"/>
              <a:t>NOA</a:t>
            </a:r>
            <a:r>
              <a:rPr lang="en-US" sz="2400" dirty="0" smtClean="0"/>
              <a:t>)</a:t>
            </a:r>
            <a:r>
              <a:rPr lang="el-GR" sz="2400" dirty="0" smtClean="0"/>
              <a:t>.</a:t>
            </a:r>
          </a:p>
          <a:p>
            <a:pPr algn="just"/>
            <a:r>
              <a:rPr lang="el-GR" sz="2400" dirty="0" smtClean="0"/>
              <a:t>ΚΛΠ ή ΚΚ = ΚΕ-ΒΥ</a:t>
            </a:r>
          </a:p>
          <a:p>
            <a:pPr algn="just"/>
            <a:endParaRPr lang="el-GR" sz="2400"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n-US" b="1" dirty="0" smtClean="0">
                <a:solidFill>
                  <a:srgbClr val="FF0000"/>
                </a:solidFill>
              </a:rPr>
              <a:t>EVA MODEL</a:t>
            </a:r>
            <a:endParaRPr lang="el-GR" b="1" dirty="0">
              <a:solidFill>
                <a:srgbClr val="FF0000"/>
              </a:solidFill>
            </a:endParaRPr>
          </a:p>
        </p:txBody>
      </p:sp>
      <p:sp>
        <p:nvSpPr>
          <p:cNvPr id="3" name="2 - Θέση περιεχομένου"/>
          <p:cNvSpPr>
            <a:spLocks noGrp="1"/>
          </p:cNvSpPr>
          <p:nvPr>
            <p:ph idx="1"/>
          </p:nvPr>
        </p:nvSpPr>
        <p:spPr>
          <a:xfrm>
            <a:off x="0" y="908720"/>
            <a:ext cx="9144000" cy="5949280"/>
          </a:xfrm>
        </p:spPr>
        <p:txBody>
          <a:bodyPr>
            <a:normAutofit lnSpcReduction="10000"/>
          </a:bodyPr>
          <a:lstStyle/>
          <a:p>
            <a:pPr algn="ctr">
              <a:buNone/>
            </a:pPr>
            <a:r>
              <a:rPr lang="en-US" sz="2400" b="1" dirty="0" smtClean="0">
                <a:solidFill>
                  <a:srgbClr val="FF0000"/>
                </a:solidFill>
              </a:rPr>
              <a:t>EVA</a:t>
            </a:r>
            <a:r>
              <a:rPr lang="en-US" sz="2400" dirty="0" smtClean="0"/>
              <a:t> = </a:t>
            </a:r>
            <a:r>
              <a:rPr lang="en-US" sz="2400" b="1" dirty="0" smtClean="0"/>
              <a:t>Economic Value Added </a:t>
            </a:r>
            <a:endParaRPr lang="el-GR" sz="2400" b="1" dirty="0" smtClean="0"/>
          </a:p>
          <a:p>
            <a:pPr algn="ctr">
              <a:buNone/>
            </a:pPr>
            <a:r>
              <a:rPr lang="el-GR" sz="2400" b="1" dirty="0" smtClean="0"/>
              <a:t>ή</a:t>
            </a:r>
            <a:r>
              <a:rPr lang="en-US" sz="2400" b="1" dirty="0" smtClean="0"/>
              <a:t> </a:t>
            </a:r>
            <a:r>
              <a:rPr lang="el-GR" sz="2400" b="1" dirty="0" smtClean="0"/>
              <a:t>Προστιθέμενη Οικονομική Αξία.</a:t>
            </a:r>
          </a:p>
          <a:p>
            <a:pPr algn="just"/>
            <a:r>
              <a:rPr lang="el-GR" sz="2400" dirty="0" smtClean="0"/>
              <a:t>Μπορεί να εκτιμήσει όλη την επιχείρηση</a:t>
            </a:r>
            <a:r>
              <a:rPr lang="en-US" sz="2400" dirty="0" smtClean="0"/>
              <a:t>,</a:t>
            </a:r>
            <a:r>
              <a:rPr lang="el-GR" sz="2400" dirty="0" smtClean="0"/>
              <a:t> τμήμα της περιουσίας αυτής</a:t>
            </a:r>
            <a:r>
              <a:rPr lang="en-US" sz="2400" dirty="0" smtClean="0"/>
              <a:t>,</a:t>
            </a:r>
            <a:r>
              <a:rPr lang="el-GR" sz="2400" dirty="0" smtClean="0"/>
              <a:t> καθώς και τα μερίσματα. Επίσης μπορεί να αποτιμήσει και την οικονομική διάσταση της Διοίκησης.</a:t>
            </a:r>
          </a:p>
          <a:p>
            <a:pPr algn="just"/>
            <a:r>
              <a:rPr lang="en-US" sz="2400" b="1" dirty="0" smtClean="0">
                <a:solidFill>
                  <a:srgbClr val="FF0000"/>
                </a:solidFill>
              </a:rPr>
              <a:t>EVA</a:t>
            </a:r>
            <a:r>
              <a:rPr lang="en-US" sz="2400" b="1" baseline="-25000" dirty="0" smtClean="0">
                <a:solidFill>
                  <a:srgbClr val="FF0000"/>
                </a:solidFill>
              </a:rPr>
              <a:t>t</a:t>
            </a:r>
            <a:r>
              <a:rPr lang="en-US" sz="2400" b="1" dirty="0" smtClean="0"/>
              <a:t> = NOPAT</a:t>
            </a:r>
            <a:r>
              <a:rPr lang="en-US" sz="2400" b="1" baseline="-25000" dirty="0" smtClean="0"/>
              <a:t>t</a:t>
            </a:r>
            <a:r>
              <a:rPr lang="en-US" sz="2400" b="1" dirty="0" smtClean="0"/>
              <a:t> – [</a:t>
            </a:r>
            <a:r>
              <a:rPr lang="el-GR" sz="2400" b="1" dirty="0" smtClean="0"/>
              <a:t>ΝΟΑ</a:t>
            </a:r>
            <a:r>
              <a:rPr lang="en-US" sz="2400" b="1" baseline="-25000" dirty="0" smtClean="0"/>
              <a:t>(t-1)</a:t>
            </a:r>
            <a:r>
              <a:rPr lang="en-US" sz="2400" b="1" dirty="0" smtClean="0"/>
              <a:t>* WACC</a:t>
            </a:r>
            <a:r>
              <a:rPr lang="en-US" sz="2400" b="1" baseline="-25000" dirty="0" smtClean="0"/>
              <a:t>t</a:t>
            </a:r>
            <a:r>
              <a:rPr lang="en-US" sz="2400" b="1" dirty="0" smtClean="0"/>
              <a:t> ]				(</a:t>
            </a:r>
            <a:r>
              <a:rPr lang="el-GR" sz="2400" b="1" dirty="0" smtClean="0"/>
              <a:t>2</a:t>
            </a:r>
            <a:r>
              <a:rPr lang="en-US" sz="2400" b="1" dirty="0" smtClean="0"/>
              <a:t>)</a:t>
            </a:r>
            <a:endParaRPr lang="el-GR" sz="2400" b="1" dirty="0" smtClean="0"/>
          </a:p>
          <a:p>
            <a:pPr algn="just"/>
            <a:r>
              <a:rPr lang="en-US" sz="2400" b="1" dirty="0" smtClean="0"/>
              <a:t>NOPAT</a:t>
            </a:r>
            <a:r>
              <a:rPr lang="el-GR" sz="2400" b="1" dirty="0" smtClean="0"/>
              <a:t> = </a:t>
            </a:r>
            <a:r>
              <a:rPr lang="el-GR" sz="2400" dirty="0" smtClean="0"/>
              <a:t>Net Operating Profits After Taxes: Καθαρά κέρδη μετά και την επιβολή της φορολογίας.</a:t>
            </a:r>
          </a:p>
          <a:p>
            <a:pPr algn="just"/>
            <a:r>
              <a:rPr lang="en-US" sz="2400" b="1" dirty="0" smtClean="0"/>
              <a:t>NOA</a:t>
            </a:r>
            <a:r>
              <a:rPr lang="en-US" sz="2400" dirty="0" smtClean="0"/>
              <a:t> =</a:t>
            </a:r>
            <a:r>
              <a:rPr lang="el-GR" sz="2400" dirty="0" smtClean="0"/>
              <a:t> Net Operating Assets. (= Κ.Ε.-Β.Υ.)</a:t>
            </a:r>
          </a:p>
          <a:p>
            <a:pPr algn="just"/>
            <a:r>
              <a:rPr lang="el-GR" sz="2400" b="1" dirty="0" smtClean="0"/>
              <a:t>WACC: </a:t>
            </a:r>
            <a:r>
              <a:rPr lang="el-GR" sz="2400" dirty="0" smtClean="0"/>
              <a:t>Σταθμισμένο συνολικό κόστος κεφαλαίου.</a:t>
            </a:r>
            <a:endParaRPr lang="en-US" sz="2400" dirty="0" smtClean="0"/>
          </a:p>
          <a:p>
            <a:pPr algn="just"/>
            <a:r>
              <a:rPr lang="en-US" sz="2400" b="1" dirty="0" smtClean="0">
                <a:solidFill>
                  <a:srgbClr val="FF0000"/>
                </a:solidFill>
              </a:rPr>
              <a:t>EVA</a:t>
            </a:r>
            <a:r>
              <a:rPr lang="en-US" sz="2400" b="1" baseline="-25000" dirty="0" smtClean="0">
                <a:solidFill>
                  <a:srgbClr val="FF0000"/>
                </a:solidFill>
              </a:rPr>
              <a:t>t</a:t>
            </a:r>
            <a:r>
              <a:rPr lang="en-US" sz="2400" dirty="0" smtClean="0"/>
              <a:t> = </a:t>
            </a:r>
            <a:r>
              <a:rPr lang="en-US" sz="2400" b="1" dirty="0" smtClean="0"/>
              <a:t>[(NOPAT</a:t>
            </a:r>
            <a:r>
              <a:rPr lang="en-US" sz="2400" b="1" baseline="-25000" dirty="0" smtClean="0"/>
              <a:t>t </a:t>
            </a:r>
            <a:r>
              <a:rPr lang="en-US" sz="2400" b="1" dirty="0" smtClean="0"/>
              <a:t>/</a:t>
            </a:r>
            <a:r>
              <a:rPr lang="el-GR" sz="2400" b="1" dirty="0" smtClean="0"/>
              <a:t> ΝΟΑ</a:t>
            </a:r>
            <a:r>
              <a:rPr lang="en-US" sz="2400" b="1" baseline="-25000" dirty="0" smtClean="0"/>
              <a:t>(t-1)</a:t>
            </a:r>
            <a:r>
              <a:rPr lang="en-US" sz="2400" b="1" dirty="0" smtClean="0"/>
              <a:t>) - WACC</a:t>
            </a:r>
            <a:r>
              <a:rPr lang="en-US" sz="2400" b="1" baseline="-25000" dirty="0" smtClean="0"/>
              <a:t>t</a:t>
            </a:r>
            <a:r>
              <a:rPr lang="en-US" sz="2400" b="1" dirty="0" smtClean="0"/>
              <a:t>)] * </a:t>
            </a:r>
            <a:r>
              <a:rPr lang="el-GR" sz="2400" b="1" dirty="0" smtClean="0"/>
              <a:t>ΝΟΑ</a:t>
            </a:r>
            <a:r>
              <a:rPr lang="en-US" sz="2400" b="1" baseline="-25000" dirty="0" smtClean="0"/>
              <a:t>(t-1)</a:t>
            </a:r>
            <a:r>
              <a:rPr lang="el-GR" sz="2400" b="1" baseline="-25000" dirty="0" smtClean="0"/>
              <a:t>		</a:t>
            </a:r>
            <a:r>
              <a:rPr lang="el-GR" sz="2400" b="1" dirty="0" smtClean="0"/>
              <a:t>(3)</a:t>
            </a:r>
            <a:endParaRPr lang="en-US" sz="2400" b="1" dirty="0" smtClean="0"/>
          </a:p>
          <a:p>
            <a:pPr algn="just"/>
            <a:r>
              <a:rPr lang="en-US" sz="2400" b="1" dirty="0" smtClean="0"/>
              <a:t>ROIC </a:t>
            </a:r>
            <a:r>
              <a:rPr lang="en-US" sz="2400" dirty="0" smtClean="0"/>
              <a:t>(Return on Invested Capital) = </a:t>
            </a:r>
            <a:r>
              <a:rPr lang="el-GR" sz="2400" dirty="0" smtClean="0"/>
              <a:t>(</a:t>
            </a:r>
            <a:r>
              <a:rPr lang="en-US" sz="2400" dirty="0" smtClean="0"/>
              <a:t>NOPAT/NOA</a:t>
            </a:r>
            <a:r>
              <a:rPr lang="el-GR" sz="2400" dirty="0" smtClean="0"/>
              <a:t>)*100</a:t>
            </a:r>
            <a:endParaRPr lang="en-US" sz="2400" dirty="0" smtClean="0"/>
          </a:p>
          <a:p>
            <a:pPr algn="just"/>
            <a:r>
              <a:rPr lang="el-GR" sz="2400" b="1" dirty="0" smtClean="0"/>
              <a:t>Περιθώριο Κέρδους</a:t>
            </a:r>
            <a:r>
              <a:rPr lang="en-US" sz="2400" b="1" dirty="0" smtClean="0"/>
              <a:t> </a:t>
            </a:r>
            <a:r>
              <a:rPr lang="en-US" sz="2400" dirty="0" smtClean="0"/>
              <a:t>= ROIC – WACC</a:t>
            </a:r>
            <a:endParaRPr lang="el-GR" sz="2400" dirty="0" smtClean="0"/>
          </a:p>
          <a:p>
            <a:pPr algn="just"/>
            <a:r>
              <a:rPr lang="el-GR" sz="2400" dirty="0" smtClean="0"/>
              <a:t>Η διοίκηση δημιουργεί αξία για τον επιχειρηματία όσο EVA&gt;0</a:t>
            </a:r>
            <a:endParaRPr lang="el-GR"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850900"/>
          </a:xfrm>
        </p:spPr>
        <p:txBody>
          <a:bodyPr/>
          <a:lstStyle/>
          <a:p>
            <a:pPr eaLnBrk="1" hangingPunct="1"/>
            <a:r>
              <a:rPr lang="el-GR" altLang="el-GR" b="1" dirty="0" smtClean="0">
                <a:solidFill>
                  <a:schemeClr val="accent2">
                    <a:lumMod val="75000"/>
                  </a:schemeClr>
                </a:solidFill>
              </a:rPr>
              <a:t>ΔΑΠΑΝΕΣ ΑΠΟΘΕΜΑΤΩΝ</a:t>
            </a:r>
          </a:p>
        </p:txBody>
      </p:sp>
      <p:sp>
        <p:nvSpPr>
          <p:cNvPr id="136195" name="Rectangle 3"/>
          <p:cNvSpPr>
            <a:spLocks noGrp="1" noChangeArrowheads="1"/>
          </p:cNvSpPr>
          <p:nvPr>
            <p:ph type="body" idx="1"/>
          </p:nvPr>
        </p:nvSpPr>
        <p:spPr>
          <a:xfrm>
            <a:off x="179388" y="1844675"/>
            <a:ext cx="8785225" cy="4679950"/>
          </a:xfrm>
        </p:spPr>
        <p:txBody>
          <a:bodyPr>
            <a:normAutofit/>
          </a:bodyPr>
          <a:lstStyle/>
          <a:p>
            <a:pPr marL="609600" indent="-609600" algn="just" eaLnBrk="1" hangingPunct="1">
              <a:buFontTx/>
              <a:buAutoNum type="arabicPeriod"/>
            </a:pPr>
            <a:r>
              <a:rPr lang="el-GR" altLang="el-GR" sz="3200" dirty="0" smtClean="0"/>
              <a:t>ΚΟΣΤΟΣ ΔΙΑΤΗΡΗΣΗΣ ΑΠΟΘΕΜΑΤΩΝ</a:t>
            </a:r>
          </a:p>
          <a:p>
            <a:pPr marL="609600" indent="-609600" algn="just" eaLnBrk="1" hangingPunct="1">
              <a:buFontTx/>
              <a:buAutoNum type="arabicPeriod"/>
            </a:pPr>
            <a:r>
              <a:rPr lang="el-GR" altLang="el-GR" sz="3200" dirty="0" smtClean="0"/>
              <a:t>ΚΟΣΤΟΣ ΕΛΛΕΙΨΗΣ ΑΠΟΘΕΜΑΤΩΝ</a:t>
            </a:r>
          </a:p>
          <a:p>
            <a:pPr marL="609600" indent="-609600" algn="just" eaLnBrk="1" hangingPunct="1">
              <a:buFontTx/>
              <a:buAutoNum type="arabicPeriod"/>
            </a:pPr>
            <a:r>
              <a:rPr lang="el-GR" altLang="el-GR" sz="3200" dirty="0" smtClean="0"/>
              <a:t>ΚΟΣΤΟΣ ΑΠΟΣΤΟΛΗΣ, ΠΑΡΑΛΑΒΗΣ ΚΑΙ ΠΡΑΓΜΑΤΟΠΟΙΗΣΗΣ ΠΑΡΑΓΓΕΛΙΑΣ</a:t>
            </a:r>
          </a:p>
        </p:txBody>
      </p:sp>
    </p:spTree>
    <p:extLst>
      <p:ext uri="{BB962C8B-B14F-4D97-AF65-F5344CB8AC3E}">
        <p14:creationId xmlns:p14="http://schemas.microsoft.com/office/powerpoint/2010/main" val="186977971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n-US" b="1" dirty="0" smtClean="0">
                <a:solidFill>
                  <a:srgbClr val="0000FF"/>
                </a:solidFill>
              </a:rPr>
              <a:t>MVA MODEL</a:t>
            </a:r>
            <a:endParaRPr lang="el-GR" b="1" dirty="0">
              <a:solidFill>
                <a:srgbClr val="0000FF"/>
              </a:solidFill>
            </a:endParaRPr>
          </a:p>
        </p:txBody>
      </p:sp>
      <p:sp>
        <p:nvSpPr>
          <p:cNvPr id="3" name="2 - Θέση περιεχομένου"/>
          <p:cNvSpPr>
            <a:spLocks noGrp="1"/>
          </p:cNvSpPr>
          <p:nvPr>
            <p:ph idx="1"/>
          </p:nvPr>
        </p:nvSpPr>
        <p:spPr>
          <a:xfrm>
            <a:off x="0" y="836712"/>
            <a:ext cx="9144000" cy="6021288"/>
          </a:xfrm>
        </p:spPr>
        <p:txBody>
          <a:bodyPr/>
          <a:lstStyle/>
          <a:p>
            <a:r>
              <a:rPr lang="en-US" sz="2400" b="1" dirty="0" smtClean="0">
                <a:solidFill>
                  <a:srgbClr val="0000FF"/>
                </a:solidFill>
              </a:rPr>
              <a:t>MVA</a:t>
            </a:r>
            <a:r>
              <a:rPr lang="en-US" sz="2400" dirty="0" smtClean="0"/>
              <a:t> = </a:t>
            </a:r>
            <a:r>
              <a:rPr lang="en-US" sz="2400" b="1" dirty="0" smtClean="0"/>
              <a:t>Market Value Added </a:t>
            </a:r>
            <a:r>
              <a:rPr lang="el-GR" sz="2400" b="1" dirty="0" smtClean="0"/>
              <a:t>ή Αγοραία Προστιθέμενη Αξία</a:t>
            </a:r>
            <a:endParaRPr lang="en-US" sz="2400" b="1" dirty="0" smtClean="0"/>
          </a:p>
          <a:p>
            <a:r>
              <a:rPr lang="en-US" sz="2400" b="1" dirty="0" smtClean="0">
                <a:solidFill>
                  <a:srgbClr val="0000FF"/>
                </a:solidFill>
              </a:rPr>
              <a:t>MVA</a:t>
            </a:r>
            <a:r>
              <a:rPr lang="en-US" sz="2400" b="1" dirty="0" smtClean="0"/>
              <a:t> = market value - invested capital</a:t>
            </a:r>
            <a:r>
              <a:rPr lang="el-GR" sz="2400" b="1" dirty="0" smtClean="0"/>
              <a:t> </a:t>
            </a:r>
          </a:p>
          <a:p>
            <a:pPr algn="just"/>
            <a:r>
              <a:rPr lang="el-GR" sz="2400" b="1" dirty="0" smtClean="0"/>
              <a:t>Αγοραία αξία της επιχείρησης </a:t>
            </a:r>
            <a:r>
              <a:rPr lang="el-GR" sz="2400" dirty="0" smtClean="0"/>
              <a:t>= Καθαρή Θέση + Παρούσα αξία όλων των μελλοντικών EVA</a:t>
            </a:r>
          </a:p>
          <a:p>
            <a:pPr algn="just"/>
            <a:r>
              <a:rPr lang="el-GR" sz="2400" dirty="0" smtClean="0"/>
              <a:t>Ο παραπάνω τύπος είναι μαθηματικό ισοδύναμο της αποτίμησης βάσει της προεξόφλησης ταμειακής ροής (DCF).</a:t>
            </a:r>
          </a:p>
          <a:p>
            <a:pPr algn="just"/>
            <a:r>
              <a:rPr lang="el-GR" sz="2400" b="1" dirty="0" smtClean="0"/>
              <a:t>Το επενδυμένο κεφάλαιο </a:t>
            </a:r>
            <a:r>
              <a:rPr lang="el-GR" sz="2400" dirty="0" smtClean="0"/>
              <a:t>είναι το ποσό κεφαλαίου εκείνο που επενδύεται στην επιχείρηση από αυτούς που το παρέχουν.</a:t>
            </a:r>
          </a:p>
          <a:p>
            <a:pPr algn="just"/>
            <a:r>
              <a:rPr lang="el-GR" sz="2400" dirty="0" smtClean="0"/>
              <a:t>To επενδυθέν κεφάλαιο πρέπει να έχει απόδοση μεγαλύτερη του κόστους κεφαλαίου.</a:t>
            </a:r>
          </a:p>
          <a:p>
            <a:pPr algn="just"/>
            <a:r>
              <a:rPr lang="el-GR" sz="2400" dirty="0" smtClean="0"/>
              <a:t>Η επιχείρηση έχει αποδεκτή αγοραία αξία όταν </a:t>
            </a:r>
            <a:r>
              <a:rPr lang="el-GR" sz="2400" b="1" dirty="0" smtClean="0">
                <a:solidFill>
                  <a:srgbClr val="0000FF"/>
                </a:solidFill>
              </a:rPr>
              <a:t>MVA&gt;0.</a:t>
            </a:r>
          </a:p>
          <a:p>
            <a:pPr algn="just"/>
            <a:r>
              <a:rPr lang="el-GR" sz="2400" dirty="0" smtClean="0"/>
              <a:t>Ο στόχος των μάνατζερ λοιπόν θα πρέπει να είναι η μέγιστη δυνατή δημιουργία αγοραίας αξίας για την επιχείρηση.</a:t>
            </a:r>
            <a:endParaRPr lang="el-GR" sz="2400"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2060"/>
                </a:solidFill>
              </a:rPr>
              <a:t>ΣΧΕΣΗ</a:t>
            </a:r>
            <a:r>
              <a:rPr lang="el-GR" b="1" dirty="0" smtClean="0"/>
              <a:t> </a:t>
            </a:r>
            <a:r>
              <a:rPr lang="en-US" b="1" dirty="0" smtClean="0">
                <a:solidFill>
                  <a:srgbClr val="FF0000"/>
                </a:solidFill>
              </a:rPr>
              <a:t>EVA</a:t>
            </a:r>
            <a:r>
              <a:rPr lang="el-GR" b="1" dirty="0" smtClean="0"/>
              <a:t> </a:t>
            </a:r>
            <a:r>
              <a:rPr lang="el-GR" b="1" dirty="0" smtClean="0">
                <a:solidFill>
                  <a:srgbClr val="002060"/>
                </a:solidFill>
              </a:rPr>
              <a:t>ΚΑΙ</a:t>
            </a:r>
            <a:r>
              <a:rPr lang="el-GR" b="1" dirty="0" smtClean="0"/>
              <a:t> </a:t>
            </a:r>
            <a:r>
              <a:rPr lang="en-US" b="1" dirty="0" smtClean="0">
                <a:solidFill>
                  <a:srgbClr val="0000FF"/>
                </a:solidFill>
              </a:rPr>
              <a:t>MVA</a:t>
            </a:r>
            <a:endParaRPr lang="el-GR" b="1" dirty="0">
              <a:solidFill>
                <a:srgbClr val="0000FF"/>
              </a:solidFill>
            </a:endParaRPr>
          </a:p>
        </p:txBody>
      </p:sp>
      <p:sp>
        <p:nvSpPr>
          <p:cNvPr id="3" name="2 - Θέση περιεχομένου"/>
          <p:cNvSpPr>
            <a:spLocks noGrp="1"/>
          </p:cNvSpPr>
          <p:nvPr>
            <p:ph idx="1"/>
          </p:nvPr>
        </p:nvSpPr>
        <p:spPr>
          <a:xfrm>
            <a:off x="0" y="908720"/>
            <a:ext cx="9144000" cy="5949280"/>
          </a:xfrm>
        </p:spPr>
        <p:txBody>
          <a:bodyPr/>
          <a:lstStyle/>
          <a:p>
            <a:pPr algn="just"/>
            <a:r>
              <a:rPr lang="en-US" sz="2400" b="1" dirty="0" smtClean="0">
                <a:solidFill>
                  <a:srgbClr val="0000FF"/>
                </a:solidFill>
              </a:rPr>
              <a:t>MVA</a:t>
            </a:r>
            <a:r>
              <a:rPr lang="en-US" sz="2400" b="1" dirty="0" smtClean="0"/>
              <a:t> = </a:t>
            </a:r>
            <a:r>
              <a:rPr lang="el-GR" sz="2400" b="1" dirty="0" smtClean="0"/>
              <a:t>Καθαρή Θέση + Παρούσα αξία όλων των μελλοντικών </a:t>
            </a:r>
            <a:r>
              <a:rPr lang="el-GR" sz="2400" b="1" dirty="0" smtClean="0">
                <a:solidFill>
                  <a:srgbClr val="FF0000"/>
                </a:solidFill>
              </a:rPr>
              <a:t>EVA</a:t>
            </a:r>
            <a:endParaRPr lang="en-US" sz="2400" b="1" dirty="0" smtClean="0">
              <a:solidFill>
                <a:srgbClr val="FF0000"/>
              </a:solidFill>
            </a:endParaRPr>
          </a:p>
          <a:p>
            <a:pPr algn="just"/>
            <a:r>
              <a:rPr lang="el-GR" sz="2400" b="1" dirty="0" smtClean="0"/>
              <a:t>Α) </a:t>
            </a:r>
            <a:r>
              <a:rPr lang="el-GR" sz="2400" b="1" dirty="0" smtClean="0">
                <a:solidFill>
                  <a:srgbClr val="FF0000"/>
                </a:solidFill>
              </a:rPr>
              <a:t>EVA = 0</a:t>
            </a:r>
            <a:r>
              <a:rPr lang="el-GR" sz="2400" b="1" dirty="0" smtClean="0"/>
              <a:t>: </a:t>
            </a:r>
            <a:r>
              <a:rPr lang="el-GR" sz="2400" dirty="0" smtClean="0"/>
              <a:t>Τότε η αγοραία αξία της επιχείρησης είναι ίση με την καθαρή θέση της.</a:t>
            </a:r>
          </a:p>
          <a:p>
            <a:pPr algn="just"/>
            <a:r>
              <a:rPr lang="el-GR" sz="2400" b="1" dirty="0" smtClean="0"/>
              <a:t>Β)</a:t>
            </a:r>
            <a:r>
              <a:rPr lang="el-GR" sz="2400" dirty="0" smtClean="0"/>
              <a:t> </a:t>
            </a:r>
            <a:r>
              <a:rPr lang="el-GR" sz="2400" b="1" dirty="0" smtClean="0">
                <a:solidFill>
                  <a:srgbClr val="FF0000"/>
                </a:solidFill>
              </a:rPr>
              <a:t>EVA &gt; 0: </a:t>
            </a:r>
            <a:r>
              <a:rPr lang="el-GR" sz="2400" dirty="0" smtClean="0"/>
              <a:t>Υπάρχει πλεόνασμα στην Αγοραία Αξία της επιχείρησης σε σχέση με την Καθαρή Θέση της. Οι επενδυτές που θέλουν να αγοράσουν την επιχείρηση πληρώνουν αυτό το πλεόνασμα. Το πλεόνασμα που πληρώνουν είναι ίσο με:</a:t>
            </a:r>
          </a:p>
          <a:p>
            <a:pPr algn="just"/>
            <a:r>
              <a:rPr lang="en-US" sz="2000" b="1" dirty="0" smtClean="0"/>
              <a:t>EVA</a:t>
            </a:r>
            <a:r>
              <a:rPr lang="en-US" sz="2000" b="1" baseline="-25000" dirty="0" smtClean="0"/>
              <a:t>1</a:t>
            </a:r>
            <a:r>
              <a:rPr lang="en-US" sz="2000" b="1" dirty="0" smtClean="0"/>
              <a:t>/(1+WACC) + EVA</a:t>
            </a:r>
            <a:r>
              <a:rPr lang="en-US" sz="2000" b="1" baseline="-25000" dirty="0" smtClean="0"/>
              <a:t>2</a:t>
            </a:r>
            <a:r>
              <a:rPr lang="en-US" sz="2000" b="1" dirty="0" smtClean="0"/>
              <a:t>/(1 +WACC) + ... + EVA</a:t>
            </a:r>
            <a:r>
              <a:rPr lang="en-US" sz="2000" b="1" baseline="-25000" dirty="0" smtClean="0"/>
              <a:t>n</a:t>
            </a:r>
            <a:r>
              <a:rPr lang="en-US" sz="2000" b="1" dirty="0" smtClean="0"/>
              <a:t>/(1+WACC),</a:t>
            </a:r>
          </a:p>
          <a:p>
            <a:pPr algn="just"/>
            <a:r>
              <a:rPr lang="el-GR" sz="2400" b="1" dirty="0" smtClean="0"/>
              <a:t>Γ) </a:t>
            </a:r>
            <a:r>
              <a:rPr lang="el-GR" sz="2400" b="1" dirty="0" smtClean="0">
                <a:solidFill>
                  <a:srgbClr val="FF0000"/>
                </a:solidFill>
              </a:rPr>
              <a:t>EVA &lt; 0: </a:t>
            </a:r>
            <a:r>
              <a:rPr lang="el-GR" sz="2400" b="1" dirty="0" smtClean="0"/>
              <a:t>Υ</a:t>
            </a:r>
            <a:r>
              <a:rPr lang="el-GR" sz="2400" dirty="0" smtClean="0"/>
              <a:t>πάρχει έλλειμμα στην Αγοραία Αξία της επιχείρησης σε σχέση με την Καθαρή Θέση της. Το έλλειμμα είναι: </a:t>
            </a:r>
            <a:r>
              <a:rPr lang="en-US" sz="2000" b="1" dirty="0" smtClean="0"/>
              <a:t>(-EVA</a:t>
            </a:r>
            <a:r>
              <a:rPr lang="en-US" sz="2000" b="1" baseline="-25000" dirty="0" smtClean="0"/>
              <a:t>1</a:t>
            </a:r>
            <a:r>
              <a:rPr lang="en-US" sz="2000" b="1" dirty="0" smtClean="0"/>
              <a:t>)/(1+WACC)+(-EVA</a:t>
            </a:r>
            <a:r>
              <a:rPr lang="en-US" sz="2000" b="1" baseline="-25000" dirty="0" smtClean="0"/>
              <a:t>2</a:t>
            </a:r>
            <a:r>
              <a:rPr lang="en-US" sz="2000" b="1" dirty="0" smtClean="0"/>
              <a:t>)/(1+WACC)+…+(-EVA</a:t>
            </a:r>
            <a:r>
              <a:rPr lang="en-US" sz="2000" b="1" baseline="-25000" dirty="0" smtClean="0"/>
              <a:t>n</a:t>
            </a:r>
            <a:r>
              <a:rPr lang="en-US" sz="2000" b="1" dirty="0" smtClean="0"/>
              <a:t>)/(1 +WACC),</a:t>
            </a:r>
            <a:endParaRPr lang="el-GR" sz="2000" b="1" dirty="0" smtClean="0"/>
          </a:p>
          <a:p>
            <a:pPr algn="just"/>
            <a:r>
              <a:rPr lang="el-GR" sz="2000" dirty="0" smtClean="0"/>
              <a:t>όπου </a:t>
            </a:r>
            <a:r>
              <a:rPr lang="el-GR" sz="2000" b="1" dirty="0" smtClean="0">
                <a:solidFill>
                  <a:srgbClr val="FF0000"/>
                </a:solidFill>
              </a:rPr>
              <a:t>EVA</a:t>
            </a:r>
            <a:r>
              <a:rPr lang="el-GR" sz="2000" b="1" baseline="-25000" dirty="0" smtClean="0">
                <a:solidFill>
                  <a:srgbClr val="FF0000"/>
                </a:solidFill>
              </a:rPr>
              <a:t>j</a:t>
            </a:r>
            <a:r>
              <a:rPr lang="el-GR" sz="2000" dirty="0" smtClean="0"/>
              <a:t> οι αναμενόμενες τιμές του </a:t>
            </a:r>
            <a:r>
              <a:rPr lang="el-GR" sz="2000" b="1" dirty="0" smtClean="0">
                <a:solidFill>
                  <a:srgbClr val="FF0000"/>
                </a:solidFill>
              </a:rPr>
              <a:t>EVA</a:t>
            </a:r>
            <a:r>
              <a:rPr lang="el-GR" sz="2000" dirty="0" smtClean="0"/>
              <a:t> για </a:t>
            </a:r>
            <a:r>
              <a:rPr lang="el-GR" sz="2000" b="1" dirty="0" smtClean="0"/>
              <a:t>j </a:t>
            </a:r>
            <a:r>
              <a:rPr lang="el-GR" sz="2000" dirty="0" smtClean="0"/>
              <a:t>χρόνια μετά και WACC σαφώς το σταθμισμένο συνολικό κόστος κεφαλαίου.</a:t>
            </a:r>
          </a:p>
          <a:p>
            <a:endParaRPr lang="el-GR" sz="2000" b="1"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fontScale="90000"/>
          </a:bodyPr>
          <a:lstStyle/>
          <a:p>
            <a:r>
              <a:rPr lang="el-GR" b="1" dirty="0" smtClean="0">
                <a:solidFill>
                  <a:srgbClr val="002060"/>
                </a:solidFill>
              </a:rPr>
              <a:t>ΑΣΚΗΣΗ (10) </a:t>
            </a:r>
            <a:r>
              <a:rPr lang="en-US" b="1" dirty="0" smtClean="0">
                <a:solidFill>
                  <a:srgbClr val="002060"/>
                </a:solidFill>
              </a:rPr>
              <a:t>EVA MODEL</a:t>
            </a:r>
            <a:r>
              <a:rPr lang="el-GR" b="1" dirty="0" smtClean="0">
                <a:solidFill>
                  <a:srgbClr val="002060"/>
                </a:solidFill>
              </a:rPr>
              <a:t/>
            </a:r>
            <a:br>
              <a:rPr lang="el-GR" b="1" dirty="0" smtClean="0">
                <a:solidFill>
                  <a:srgbClr val="002060"/>
                </a:solidFill>
              </a:rPr>
            </a:br>
            <a:r>
              <a:rPr lang="el-GR" b="1" dirty="0" smtClean="0">
                <a:solidFill>
                  <a:srgbClr val="002060"/>
                </a:solidFill>
              </a:rPr>
              <a:t>ΙΣΟΛΟΓΙΣΜΟΣ</a:t>
            </a:r>
            <a:endParaRPr lang="el-GR" b="1" dirty="0">
              <a:solidFill>
                <a:srgbClr val="002060"/>
              </a:solidFill>
            </a:endParaRPr>
          </a:p>
        </p:txBody>
      </p:sp>
      <p:pic>
        <p:nvPicPr>
          <p:cNvPr id="670724" name="Picture 4"/>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rPr>
              <a:t>ΑΣΚΗΣΗ (10)</a:t>
            </a:r>
            <a:r>
              <a:rPr lang="en-US" b="1" dirty="0" smtClean="0">
                <a:solidFill>
                  <a:srgbClr val="002060"/>
                </a:solidFill>
              </a:rPr>
              <a:t> EVA MODEL</a:t>
            </a:r>
            <a:r>
              <a:rPr lang="el-GR" b="1" dirty="0" smtClean="0">
                <a:solidFill>
                  <a:srgbClr val="002060"/>
                </a:solidFill>
              </a:rPr>
              <a:t> ΑΠΟΤΕΛΕΣΜΑΤΑ ΧΡΗΣΗΣ</a:t>
            </a:r>
            <a:endParaRPr lang="el-GR" b="1" dirty="0">
              <a:solidFill>
                <a:srgbClr val="002060"/>
              </a:solidFill>
            </a:endParaRPr>
          </a:p>
        </p:txBody>
      </p:sp>
      <p:pic>
        <p:nvPicPr>
          <p:cNvPr id="671747" name="Picture 3"/>
          <p:cNvPicPr>
            <a:picLocks noGrp="1" noChangeAspect="1" noChangeArrowheads="1"/>
          </p:cNvPicPr>
          <p:nvPr>
            <p:ph idx="1"/>
          </p:nvPr>
        </p:nvPicPr>
        <p:blipFill>
          <a:blip r:embed="rId2" cstate="print"/>
          <a:srcRect/>
          <a:stretch>
            <a:fillRect/>
          </a:stretch>
        </p:blipFill>
        <p:spPr bwMode="auto">
          <a:xfrm>
            <a:off x="0" y="1484784"/>
            <a:ext cx="9143999" cy="5373216"/>
          </a:xfrm>
          <a:prstGeom prst="rect">
            <a:avLst/>
          </a:prstGeom>
          <a:noFill/>
          <a:ln w="9525">
            <a:noFill/>
            <a:miter lim="800000"/>
            <a:headEnd/>
            <a:tailEnd/>
          </a:ln>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l-GR" b="1" dirty="0" smtClean="0">
                <a:solidFill>
                  <a:srgbClr val="002060"/>
                </a:solidFill>
              </a:rPr>
              <a:t>ΑΣΚΗΣΗ (10) ΥΠΟΣΗΜΕΙΩΣΕΙΣ</a:t>
            </a:r>
            <a:endParaRPr lang="el-GR" b="1" dirty="0">
              <a:solidFill>
                <a:srgbClr val="002060"/>
              </a:solidFill>
            </a:endParaRPr>
          </a:p>
        </p:txBody>
      </p:sp>
      <p:sp>
        <p:nvSpPr>
          <p:cNvPr id="3" name="2 - Θέση περιεχομένου"/>
          <p:cNvSpPr>
            <a:spLocks noGrp="1"/>
          </p:cNvSpPr>
          <p:nvPr>
            <p:ph idx="1"/>
          </p:nvPr>
        </p:nvSpPr>
        <p:spPr>
          <a:xfrm>
            <a:off x="0" y="836712"/>
            <a:ext cx="9144000" cy="6021288"/>
          </a:xfrm>
        </p:spPr>
        <p:txBody>
          <a:bodyPr/>
          <a:lstStyle/>
          <a:p>
            <a:pPr algn="just">
              <a:buNone/>
            </a:pPr>
            <a:r>
              <a:rPr lang="el-GR" sz="2400" b="1" dirty="0" smtClean="0"/>
              <a:t>1) </a:t>
            </a:r>
            <a:r>
              <a:rPr lang="el-GR" sz="2400" dirty="0" smtClean="0"/>
              <a:t>Ένας λογαριασμός διατηρείται για να συσσωρεύσει τη διαφορά μεταξύ LIFO και FIFO. Η LIFO αντιπροσωπεύει το ποσό από το οποίο οι κατάλογοι μπορούν να μειωθούν. Η ισορροπία στον λογαριασμό LIFO ήταν $80.000 την 01/01/ΧΧ και $96.000 την 31/12/ΧΧ.</a:t>
            </a:r>
          </a:p>
          <a:p>
            <a:pPr algn="just">
              <a:buNone/>
            </a:pPr>
            <a:r>
              <a:rPr lang="el-GR" sz="2400" b="1" dirty="0" smtClean="0"/>
              <a:t>2)</a:t>
            </a:r>
            <a:r>
              <a:rPr lang="el-GR" sz="2400" dirty="0" smtClean="0"/>
              <a:t> Η φήμη &amp; πελατεία καταγράφεται ως στοιχείο ενεργητικού βασισμένο στο συμπληρωματικό κόστος. Το συνολικό ποσό την 01/01/ΧΧ ήταν $39.200. Κατά τη διάρκεια του έτους, $4.200 αποσβεσθήκαν αφήνοντας στο τέλος του οικονομικού έτους $35.000. Μέχρι σήμερα, συνολικά $8.000 έχουν αποσβεσθεί.</a:t>
            </a:r>
          </a:p>
          <a:p>
            <a:pPr algn="just">
              <a:buNone/>
            </a:pPr>
            <a:r>
              <a:rPr lang="el-GR" sz="2400" b="1" dirty="0" smtClean="0"/>
              <a:t>3)</a:t>
            </a:r>
            <a:r>
              <a:rPr lang="el-GR" sz="2400" dirty="0" smtClean="0"/>
              <a:t> Συντελεστής φορολογίας έστω φ=36%</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504056"/>
          </a:xfrm>
        </p:spPr>
        <p:txBody>
          <a:bodyPr>
            <a:normAutofit fontScale="90000"/>
          </a:bodyPr>
          <a:lstStyle/>
          <a:p>
            <a:r>
              <a:rPr lang="el-GR" sz="3600" b="1" dirty="0" smtClean="0">
                <a:solidFill>
                  <a:srgbClr val="002060"/>
                </a:solidFill>
              </a:rPr>
              <a:t>ΑΣΚΗΣΗ (10) ΥΠΟΣΗΜΕΙΩΣΕΙΣ</a:t>
            </a:r>
            <a:endParaRPr lang="el-GR" sz="3600" b="1" dirty="0">
              <a:solidFill>
                <a:srgbClr val="002060"/>
              </a:solidFill>
            </a:endParaRPr>
          </a:p>
        </p:txBody>
      </p:sp>
      <p:sp>
        <p:nvSpPr>
          <p:cNvPr id="3" name="2 - Θέση περιεχομένου"/>
          <p:cNvSpPr>
            <a:spLocks noGrp="1"/>
          </p:cNvSpPr>
          <p:nvPr>
            <p:ph idx="1"/>
          </p:nvPr>
        </p:nvSpPr>
        <p:spPr>
          <a:xfrm>
            <a:off x="0" y="620688"/>
            <a:ext cx="9144000" cy="6237312"/>
          </a:xfrm>
        </p:spPr>
        <p:txBody>
          <a:bodyPr/>
          <a:lstStyle/>
          <a:p>
            <a:pPr algn="just">
              <a:buNone/>
            </a:pPr>
            <a:r>
              <a:rPr lang="el-GR" sz="2400" b="1" dirty="0" smtClean="0"/>
              <a:t>4)</a:t>
            </a:r>
            <a:r>
              <a:rPr lang="el-GR" sz="2400" dirty="0" smtClean="0"/>
              <a:t> Οι υποχρεώσεις μισθώσεων αντιπροσωπεύουν τα στοιχεία του παθητικού για τα στοιχεία του ενεργητικού που χρησιμοποιούνται στο πλαίσιο των λειτουργικών μισθώσεων. Τα στοιχεία ενεργητικού που χρησιμοποιούνται στηριζόμενα από τις λειτουργικές μισθώσεις δεν καταγράφονται στον ισολογισμό. Η συνολική παρούσα αξία όλων των λειτουργικών μισθώσεων πέφτει στις $155.000. Περιλαμβάνει τις δαπάνες χρηματοδότησης (επιτόκιο) που πληρώνονται στον εκμισθωτή. Η συνολική παρούσα αξία όλων των δαπανών χρηματοδότησης είναι $17.880.-</a:t>
            </a:r>
          </a:p>
          <a:p>
            <a:pPr algn="just">
              <a:buNone/>
            </a:pPr>
            <a:r>
              <a:rPr lang="el-GR" sz="2400" b="1" dirty="0" smtClean="0"/>
              <a:t>5) </a:t>
            </a:r>
            <a:r>
              <a:rPr lang="el-GR" sz="2400" dirty="0" smtClean="0"/>
              <a:t>Οι αναβεβλημένοι φόροι αναγνωρίζονται ως διαφορά μεταξύ της φορολογίας που προκύπτει από την εισοδηματική δήλωση και των φόρους πληρωτέους. Η αρχή για τους αναβεβλημένους φόρους ήταν $37.000 την 01/01/15. Κατά τη διάρκεια του έτους, οι αναβεβλημένοι φόροι αυξήθηκαν κατά $9.000 με συνέπεια στο τέλους του οικονομικού έτους να είναι $46.000. </a:t>
            </a:r>
            <a:endParaRPr lang="el-GR" sz="2400"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002060"/>
                </a:solidFill>
              </a:rPr>
              <a:t>ΛΥΣΗ (1)</a:t>
            </a:r>
            <a:endParaRPr lang="el-GR" b="1" dirty="0">
              <a:solidFill>
                <a:srgbClr val="002060"/>
              </a:solidFill>
            </a:endParaRPr>
          </a:p>
        </p:txBody>
      </p:sp>
      <p:sp>
        <p:nvSpPr>
          <p:cNvPr id="3" name="2 - Θέση περιεχομένου"/>
          <p:cNvSpPr>
            <a:spLocks noGrp="1"/>
          </p:cNvSpPr>
          <p:nvPr>
            <p:ph idx="1"/>
          </p:nvPr>
        </p:nvSpPr>
        <p:spPr>
          <a:xfrm>
            <a:off x="0" y="908720"/>
            <a:ext cx="9144000" cy="5949280"/>
          </a:xfrm>
        </p:spPr>
        <p:txBody>
          <a:bodyPr/>
          <a:lstStyle/>
          <a:p>
            <a:pPr algn="just"/>
            <a:r>
              <a:rPr lang="el-GR" sz="2400" b="1" u="sng" dirty="0" smtClean="0">
                <a:solidFill>
                  <a:srgbClr val="7030A0"/>
                </a:solidFill>
              </a:rPr>
              <a:t>Βήμα 1</a:t>
            </a:r>
            <a:r>
              <a:rPr lang="el-GR" sz="2400" b="1" u="sng" baseline="30000" dirty="0" smtClean="0">
                <a:solidFill>
                  <a:srgbClr val="7030A0"/>
                </a:solidFill>
              </a:rPr>
              <a:t>ο</a:t>
            </a:r>
            <a:r>
              <a:rPr lang="el-GR" sz="2400" b="1" u="sng" dirty="0" smtClean="0">
                <a:solidFill>
                  <a:srgbClr val="7030A0"/>
                </a:solidFill>
              </a:rPr>
              <a:t>:</a:t>
            </a:r>
            <a:r>
              <a:rPr lang="el-GR" sz="2400" b="1" dirty="0" smtClean="0">
                <a:solidFill>
                  <a:srgbClr val="7030A0"/>
                </a:solidFill>
              </a:rPr>
              <a:t> </a:t>
            </a:r>
            <a:r>
              <a:rPr lang="el-GR" sz="2400" b="1" dirty="0" smtClean="0"/>
              <a:t>Προσδιορισμός του προσαρμοσμένου Κεφαλαίου </a:t>
            </a:r>
            <a:r>
              <a:rPr lang="en-US" sz="2400" dirty="0" smtClean="0"/>
              <a:t>[</a:t>
            </a:r>
            <a:r>
              <a:rPr lang="en-US" sz="2400" b="1" dirty="0" smtClean="0"/>
              <a:t>NOPAT</a:t>
            </a:r>
            <a:r>
              <a:rPr lang="en-US" sz="2400" b="1" baseline="-25000" dirty="0" smtClean="0"/>
              <a:t>t</a:t>
            </a:r>
            <a:r>
              <a:rPr lang="en-US" sz="2400" b="1" dirty="0" smtClean="0"/>
              <a:t> – </a:t>
            </a:r>
            <a:r>
              <a:rPr lang="el-GR" sz="2400" b="1" dirty="0" smtClean="0"/>
              <a:t>ΝΟΑ</a:t>
            </a:r>
            <a:r>
              <a:rPr lang="en-US" sz="2400" b="1" baseline="-25000" dirty="0" smtClean="0"/>
              <a:t>(t-1)</a:t>
            </a:r>
            <a:r>
              <a:rPr lang="en-US" sz="2400" b="1" dirty="0" smtClean="0"/>
              <a:t>]</a:t>
            </a:r>
            <a:endParaRPr lang="el-GR" sz="2400" dirty="0" smtClean="0"/>
          </a:p>
          <a:p>
            <a:pPr algn="just"/>
            <a:r>
              <a:rPr lang="el-GR" sz="2400" dirty="0" smtClean="0"/>
              <a:t>Χρηματικά Διαθέσιμα 20.000 Λογαριασμοί Εισπρακτέοι (καθαρά) 110.000 Αποθέματα 1.200.000 LIFO (1) 96.000</a:t>
            </a:r>
          </a:p>
          <a:p>
            <a:pPr algn="just"/>
            <a:r>
              <a:rPr lang="el-GR" sz="2400" dirty="0" smtClean="0"/>
              <a:t>Σύνολο κυκλοφορούντος ενεργητικού 1.426.000 Λογαριασμοί πληρωτέοι (320.000)</a:t>
            </a:r>
          </a:p>
          <a:p>
            <a:pPr algn="just"/>
            <a:r>
              <a:rPr lang="el-GR" sz="2400" dirty="0" smtClean="0"/>
              <a:t>Φόροι (26.000)</a:t>
            </a:r>
          </a:p>
          <a:p>
            <a:pPr algn="just"/>
            <a:r>
              <a:rPr lang="el-GR" sz="2400" dirty="0" smtClean="0"/>
              <a:t>Άλλες βραχυπρόθεσμες υποχρεώσεις (46.000)</a:t>
            </a:r>
          </a:p>
          <a:p>
            <a:pPr algn="just"/>
            <a:r>
              <a:rPr lang="el-GR" sz="2400" dirty="0" smtClean="0"/>
              <a:t>Σύνολο βραχυπρόθεσμων υποχρεώσεων (2) (392.000)</a:t>
            </a:r>
          </a:p>
          <a:p>
            <a:pPr algn="just"/>
            <a:r>
              <a:rPr lang="el-GR" sz="2400" dirty="0" smtClean="0"/>
              <a:t>Καθαρό απασχολούμενο κεφάλαιο 1.034.000 Καθαρό πάγιο ενεργητικό 680.000 Παρούσα αξία λειτουργικών Leasing (3) 155.000 Φήμη &amp; πελατεία 35.000 Συσσωρευμένη φήμη &amp; πελατεία 8.000 Λοιπά στοιχεία ενεργητικού 28.000 Προσαρμοσμένο κεφάλαιο 1.940.000</a:t>
            </a:r>
          </a:p>
          <a:p>
            <a:endParaRPr lang="el-GR" sz="2400"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2060"/>
                </a:solidFill>
              </a:rPr>
              <a:t>ΛΥΣΗ (2)</a:t>
            </a:r>
            <a:endParaRPr lang="el-GR" b="1" dirty="0">
              <a:solidFill>
                <a:srgbClr val="002060"/>
              </a:solidFill>
            </a:endParaRPr>
          </a:p>
        </p:txBody>
      </p:sp>
      <p:sp>
        <p:nvSpPr>
          <p:cNvPr id="3" name="2 - Θέση περιεχομένου"/>
          <p:cNvSpPr>
            <a:spLocks noGrp="1"/>
          </p:cNvSpPr>
          <p:nvPr>
            <p:ph idx="1"/>
          </p:nvPr>
        </p:nvSpPr>
        <p:spPr>
          <a:xfrm>
            <a:off x="0" y="908720"/>
            <a:ext cx="9144000" cy="5949280"/>
          </a:xfrm>
        </p:spPr>
        <p:txBody>
          <a:bodyPr/>
          <a:lstStyle/>
          <a:p>
            <a:pPr algn="just">
              <a:buNone/>
            </a:pPr>
            <a:r>
              <a:rPr lang="el-GR" sz="3200" dirty="0" smtClean="0"/>
              <a:t>1) Για τον προσδιορισμό των συνολικών αποθεμάτων της επιχείρησης.</a:t>
            </a:r>
          </a:p>
          <a:p>
            <a:pPr algn="just">
              <a:buNone/>
            </a:pPr>
            <a:r>
              <a:rPr lang="el-GR" sz="3200" dirty="0" smtClean="0"/>
              <a:t>2) Συμπεριλαμβάνονται όλες οι βραχυπρόθεσμες υποχρεώσεις που δεν είναι πηγή βραχυπρόθεσμου κεφαλαίου.</a:t>
            </a:r>
          </a:p>
          <a:p>
            <a:pPr algn="just">
              <a:buNone/>
            </a:pPr>
            <a:r>
              <a:rPr lang="el-GR" sz="3200" dirty="0" smtClean="0"/>
              <a:t>3) Η παρούσα αξία των Leasing αναγνωρίζεται ως στοιχείο ενεργητικού σύμφωνα με αυτή την προσέγγιση.</a:t>
            </a:r>
          </a:p>
          <a:p>
            <a:pPr algn="just">
              <a:buNone/>
            </a:pPr>
            <a:endParaRPr lang="en-US" sz="2400" dirty="0" smtClean="0"/>
          </a:p>
          <a:p>
            <a:pPr algn="just">
              <a:buNone/>
            </a:pPr>
            <a:endParaRPr lang="el-GR" sz="2400" b="1" u="sng" dirty="0" smtClean="0">
              <a:solidFill>
                <a:srgbClr val="7030A0"/>
              </a:solidFill>
            </a:endParaRPr>
          </a:p>
          <a:p>
            <a:pPr algn="just">
              <a:buNone/>
            </a:pPr>
            <a:endParaRPr lang="el-GR" sz="2400" dirty="0" smtClean="0"/>
          </a:p>
          <a:p>
            <a:pPr algn="just">
              <a:buNone/>
            </a:pPr>
            <a:endParaRPr lang="el-GR" sz="2400" dirty="0" smtClean="0"/>
          </a:p>
          <a:p>
            <a:endParaRPr lang="el-GR"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504056"/>
          </a:xfrm>
        </p:spPr>
        <p:txBody>
          <a:bodyPr>
            <a:normAutofit fontScale="90000"/>
          </a:bodyPr>
          <a:lstStyle/>
          <a:p>
            <a:r>
              <a:rPr lang="el-GR" b="1" dirty="0" smtClean="0">
                <a:solidFill>
                  <a:srgbClr val="002060"/>
                </a:solidFill>
              </a:rPr>
              <a:t>ΛΥΣΗ (3)</a:t>
            </a:r>
            <a:endParaRPr lang="el-GR" b="1" dirty="0">
              <a:solidFill>
                <a:srgbClr val="002060"/>
              </a:solidFill>
            </a:endParaRPr>
          </a:p>
        </p:txBody>
      </p:sp>
      <p:sp>
        <p:nvSpPr>
          <p:cNvPr id="3" name="2 - Θέση περιεχομένου"/>
          <p:cNvSpPr>
            <a:spLocks noGrp="1"/>
          </p:cNvSpPr>
          <p:nvPr>
            <p:ph idx="1"/>
          </p:nvPr>
        </p:nvSpPr>
        <p:spPr>
          <a:xfrm>
            <a:off x="0" y="620688"/>
            <a:ext cx="9144000" cy="6237312"/>
          </a:xfrm>
        </p:spPr>
        <p:txBody>
          <a:bodyPr/>
          <a:lstStyle/>
          <a:p>
            <a:pPr algn="just">
              <a:buNone/>
            </a:pPr>
            <a:r>
              <a:rPr lang="el-GR" sz="2200" b="1" u="sng" dirty="0" smtClean="0">
                <a:solidFill>
                  <a:srgbClr val="7030A0"/>
                </a:solidFill>
              </a:rPr>
              <a:t>Βήμα 2</a:t>
            </a:r>
            <a:r>
              <a:rPr lang="el-GR" sz="2200" b="1" u="sng" baseline="30000" dirty="0" smtClean="0">
                <a:solidFill>
                  <a:srgbClr val="7030A0"/>
                </a:solidFill>
              </a:rPr>
              <a:t>ο</a:t>
            </a:r>
            <a:r>
              <a:rPr lang="el-GR" sz="2200" b="1" u="sng" dirty="0" smtClean="0">
                <a:solidFill>
                  <a:srgbClr val="7030A0"/>
                </a:solidFill>
              </a:rPr>
              <a:t>:</a:t>
            </a:r>
            <a:r>
              <a:rPr lang="el-GR" sz="2200" b="1" dirty="0" smtClean="0">
                <a:solidFill>
                  <a:srgbClr val="7030A0"/>
                </a:solidFill>
              </a:rPr>
              <a:t> </a:t>
            </a:r>
            <a:r>
              <a:rPr lang="el-GR" sz="2200" b="1" dirty="0" smtClean="0"/>
              <a:t>Προσδιορισμός του ΝΟΡΑΤ</a:t>
            </a:r>
            <a:r>
              <a:rPr lang="en-US" sz="2200" b="1" baseline="-25000" dirty="0" smtClean="0"/>
              <a:t>t</a:t>
            </a:r>
            <a:r>
              <a:rPr lang="el-GR" sz="2200" b="1" dirty="0" smtClean="0"/>
              <a:t> </a:t>
            </a:r>
          </a:p>
          <a:p>
            <a:pPr algn="just"/>
            <a:r>
              <a:rPr lang="el-GR" sz="2200" dirty="0" smtClean="0"/>
              <a:t>Καθαρές πωλήσεις 5.950.000 </a:t>
            </a:r>
          </a:p>
          <a:p>
            <a:pPr algn="just"/>
            <a:r>
              <a:rPr lang="el-GR" sz="2200" dirty="0" smtClean="0"/>
              <a:t>Κόστος πωληθέντων (4.380.000)</a:t>
            </a:r>
          </a:p>
          <a:p>
            <a:pPr algn="just"/>
            <a:r>
              <a:rPr lang="el-GR" sz="2200" dirty="0" smtClean="0"/>
              <a:t>Αποσβέσεις (356.000)</a:t>
            </a:r>
          </a:p>
          <a:p>
            <a:pPr algn="just"/>
            <a:r>
              <a:rPr lang="el-GR" sz="2200" dirty="0" smtClean="0"/>
              <a:t>Έξοδα διαχείρισης, πωλήσεων &amp; γενικά έξοδα (790.000)</a:t>
            </a:r>
          </a:p>
          <a:p>
            <a:pPr algn="just"/>
            <a:r>
              <a:rPr lang="el-GR" sz="2200" dirty="0" smtClean="0"/>
              <a:t>Λειτουργικά κέρδη 424.000</a:t>
            </a:r>
          </a:p>
          <a:p>
            <a:pPr algn="just"/>
            <a:r>
              <a:rPr lang="el-GR" sz="2200" dirty="0" smtClean="0"/>
              <a:t>Επιτόκια για τα λειτουργικά Leasing 17.880</a:t>
            </a:r>
          </a:p>
          <a:p>
            <a:pPr algn="just"/>
            <a:r>
              <a:rPr lang="el-GR" sz="2200" dirty="0" smtClean="0"/>
              <a:t>Μεταβολή LIFO 16.000</a:t>
            </a:r>
          </a:p>
          <a:p>
            <a:pPr algn="just"/>
            <a:r>
              <a:rPr lang="el-GR" sz="2200" dirty="0" smtClean="0"/>
              <a:t>Προσαρμοσμένα κέρδη 457.880</a:t>
            </a:r>
          </a:p>
          <a:p>
            <a:pPr algn="just"/>
            <a:r>
              <a:rPr lang="el-GR" sz="2200" dirty="0" smtClean="0"/>
              <a:t>Εισόδημα από επενδύσεις 41.000</a:t>
            </a:r>
          </a:p>
          <a:p>
            <a:pPr algn="just"/>
            <a:r>
              <a:rPr lang="el-GR" sz="2200" dirty="0" smtClean="0"/>
              <a:t>(-) Μετρητά σε φόρους (καθαρά) (1) (162.957)</a:t>
            </a:r>
          </a:p>
          <a:p>
            <a:pPr algn="just"/>
            <a:r>
              <a:rPr lang="el-GR" sz="2200" dirty="0" smtClean="0"/>
              <a:t>Προσαρμοσμένο ΝΟΡΑΤ 335.923</a:t>
            </a:r>
          </a:p>
          <a:p>
            <a:pPr algn="just"/>
            <a:r>
              <a:rPr lang="el-GR" sz="2200" dirty="0" smtClean="0"/>
              <a:t>(1) Είναι Φόροι - αναβεβλημένοι φόροι - (έξοδα σε τόκους + τόκοι σε λειτουργικά Leasing)*36% + φορολογική ελάφρυνση πάνω στο επιτόκιο.</a:t>
            </a:r>
            <a:endParaRPr lang="el-GR" sz="2200"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l-GR" b="1" dirty="0" smtClean="0">
                <a:solidFill>
                  <a:srgbClr val="002060"/>
                </a:solidFill>
              </a:rPr>
              <a:t>ΛΥΣΗ (4)</a:t>
            </a:r>
            <a:endParaRPr lang="el-GR" b="1" dirty="0">
              <a:solidFill>
                <a:srgbClr val="002060"/>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400" b="1" u="sng" dirty="0" smtClean="0">
                <a:solidFill>
                  <a:srgbClr val="7030A0"/>
                </a:solidFill>
              </a:rPr>
              <a:t>Βήμα 3ο:</a:t>
            </a:r>
            <a:r>
              <a:rPr lang="el-GR" sz="2400" b="1" dirty="0" smtClean="0">
                <a:solidFill>
                  <a:srgbClr val="7030A0"/>
                </a:solidFill>
              </a:rPr>
              <a:t> </a:t>
            </a:r>
            <a:r>
              <a:rPr lang="el-GR" sz="2400" b="1" dirty="0" smtClean="0"/>
              <a:t>Προσδιορισμός του WACC</a:t>
            </a:r>
            <a:endParaRPr lang="el-GR" sz="2400" dirty="0" smtClean="0"/>
          </a:p>
          <a:p>
            <a:pPr algn="just"/>
            <a:r>
              <a:rPr lang="el-GR" sz="2400" dirty="0" smtClean="0"/>
              <a:t>Υποθέτουμε ότι το κεφάλαιο αποτελείται από: $510.000 σε μακροπρόθεσμα ομόλογα, $260.000 σε κεφαλαιακές υποχρεώσεις και $1.230.000 σε κοινές μετοχές. Τα κόστη κεφαλαίου είναι αντίστοιχα 8%, 10% και 14%. Έτσι θα έχουμε:</a:t>
            </a:r>
          </a:p>
          <a:p>
            <a:pPr algn="just"/>
            <a:r>
              <a:rPr lang="el-GR" sz="2400" dirty="0" smtClean="0"/>
              <a:t>Στοιχείο Αξία </a:t>
            </a:r>
            <a:r>
              <a:rPr lang="el-GR" sz="2400" b="1" i="1" dirty="0" smtClean="0"/>
              <a:t>% </a:t>
            </a:r>
            <a:r>
              <a:rPr lang="el-GR" sz="2400" dirty="0" smtClean="0"/>
              <a:t>συν. * Κόστος κεφ. Σταθμικός μέσος</a:t>
            </a:r>
          </a:p>
          <a:p>
            <a:r>
              <a:rPr lang="el-GR" sz="2000" dirty="0" smtClean="0">
                <a:solidFill>
                  <a:srgbClr val="C00000"/>
                </a:solidFill>
              </a:rPr>
              <a:t>Μακροπρόθεσμα ομόλογα:</a:t>
            </a:r>
            <a:r>
              <a:rPr lang="el-GR" sz="2000" dirty="0" smtClean="0"/>
              <a:t> </a:t>
            </a:r>
            <a:r>
              <a:rPr lang="el-GR" sz="2000" b="1" dirty="0" smtClean="0"/>
              <a:t>{[(510.000*25.5%)*8%]/510.000}*100= 2,04%</a:t>
            </a:r>
          </a:p>
          <a:p>
            <a:r>
              <a:rPr lang="el-GR" sz="2000" dirty="0" smtClean="0">
                <a:solidFill>
                  <a:srgbClr val="002060"/>
                </a:solidFill>
              </a:rPr>
              <a:t>Κεφαλαιακές υποχρεώσεις: </a:t>
            </a:r>
            <a:r>
              <a:rPr lang="el-GR" sz="2400" b="1" dirty="0" smtClean="0"/>
              <a:t>{[(</a:t>
            </a:r>
            <a:r>
              <a:rPr lang="el-GR" sz="2000" b="1" dirty="0" smtClean="0"/>
              <a:t>260.000*13.0%)*10%]/260.000}*100=1,3%</a:t>
            </a:r>
          </a:p>
          <a:p>
            <a:pPr algn="just"/>
            <a:r>
              <a:rPr lang="el-GR" sz="2000" dirty="0" smtClean="0">
                <a:solidFill>
                  <a:srgbClr val="FF33CC"/>
                </a:solidFill>
              </a:rPr>
              <a:t>Κοινές μετοχές:</a:t>
            </a:r>
            <a:r>
              <a:rPr lang="el-GR" sz="2000" dirty="0" smtClean="0"/>
              <a:t> </a:t>
            </a:r>
            <a:r>
              <a:rPr lang="el-GR" sz="2000" b="1" dirty="0" smtClean="0"/>
              <a:t>{[(1.230.000*61.5%)*14%]/1.230.000}*100=8,61%</a:t>
            </a:r>
          </a:p>
          <a:p>
            <a:pPr algn="just"/>
            <a:r>
              <a:rPr lang="el-GR" sz="2400" b="1" dirty="0" smtClean="0"/>
              <a:t>WACC= 2,04% + 1,3% + 8,61% = 11,95%.</a:t>
            </a:r>
          </a:p>
          <a:p>
            <a:pPr algn="just"/>
            <a:r>
              <a:rPr lang="el-GR" sz="2400" dirty="0" smtClean="0"/>
              <a:t>Εφαρμόζοντας τον τύπο: </a:t>
            </a:r>
          </a:p>
          <a:p>
            <a:pPr algn="just"/>
            <a:r>
              <a:rPr lang="el-GR" sz="2400" dirty="0" smtClean="0"/>
              <a:t>EVA= adj. </a:t>
            </a:r>
            <a:r>
              <a:rPr lang="en-US" sz="2400" dirty="0" smtClean="0"/>
              <a:t>NOPAT - </a:t>
            </a:r>
            <a:r>
              <a:rPr lang="el-GR" sz="2400" dirty="0" smtClean="0"/>
              <a:t> [</a:t>
            </a:r>
            <a:r>
              <a:rPr lang="en-US" sz="2400" dirty="0" smtClean="0"/>
              <a:t>adj. Capital </a:t>
            </a:r>
            <a:r>
              <a:rPr lang="el-GR" sz="2400" dirty="0" smtClean="0"/>
              <a:t>* </a:t>
            </a:r>
            <a:r>
              <a:rPr lang="en-US" sz="2400" dirty="0" smtClean="0"/>
              <a:t>WACC</a:t>
            </a:r>
            <a:r>
              <a:rPr lang="el-GR" sz="2400" dirty="0" smtClean="0"/>
              <a:t>]</a:t>
            </a:r>
            <a:r>
              <a:rPr lang="en-US" sz="2400" dirty="0" smtClean="0"/>
              <a:t> </a:t>
            </a:r>
            <a:endParaRPr lang="el-GR" sz="2400" dirty="0" smtClean="0"/>
          </a:p>
          <a:p>
            <a:pPr algn="just"/>
            <a:r>
              <a:rPr lang="en-US" sz="2400" dirty="0" smtClean="0"/>
              <a:t>EVA = 335.923 – (1.940.000</a:t>
            </a:r>
            <a:r>
              <a:rPr lang="el-GR" sz="2400" dirty="0" smtClean="0"/>
              <a:t>*</a:t>
            </a:r>
            <a:r>
              <a:rPr lang="en-US" sz="2400" dirty="0" smtClean="0"/>
              <a:t>11,95</a:t>
            </a:r>
            <a:r>
              <a:rPr lang="el-GR" sz="2400" dirty="0" smtClean="0"/>
              <a:t>%</a:t>
            </a:r>
            <a:r>
              <a:rPr lang="en-US" sz="2400" dirty="0" smtClean="0"/>
              <a:t>) = 104.093</a:t>
            </a:r>
            <a:endParaRPr lang="el-GR" sz="2400" dirty="0" smtClean="0"/>
          </a:p>
          <a:p>
            <a:pPr algn="just"/>
            <a:endParaRPr lang="el-GR" sz="2400" dirty="0" smtClean="0"/>
          </a:p>
          <a:p>
            <a:pPr algn="just"/>
            <a:endParaRPr lang="el-G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sz="3600" b="1" dirty="0" smtClean="0"/>
              <a:t>ΔΑΠΑΝΕΣ ΑΠΟΘΕΜΑΤΩΝ</a:t>
            </a:r>
            <a:endParaRPr lang="el-GR" sz="3600" b="1" dirty="0"/>
          </a:p>
        </p:txBody>
      </p:sp>
      <p:graphicFrame>
        <p:nvGraphicFramePr>
          <p:cNvPr id="5" name="4 - Θέση περιεχομένου"/>
          <p:cNvGraphicFramePr>
            <a:graphicFrameLocks noGrp="1"/>
          </p:cNvGraphicFramePr>
          <p:nvPr>
            <p:ph idx="1"/>
          </p:nvPr>
        </p:nvGraphicFramePr>
        <p:xfrm>
          <a:off x="0" y="764705"/>
          <a:ext cx="9144000" cy="6028712"/>
        </p:xfrm>
        <a:graphic>
          <a:graphicData uri="http://schemas.openxmlformats.org/drawingml/2006/table">
            <a:tbl>
              <a:tblPr firstRow="1" bandRow="1">
                <a:tableStyleId>{5C22544A-7EE6-4342-B048-85BDC9FD1C3A}</a:tableStyleId>
              </a:tblPr>
              <a:tblGrid>
                <a:gridCol w="3203848"/>
                <a:gridCol w="2304256"/>
                <a:gridCol w="3635896"/>
              </a:tblGrid>
              <a:tr h="1414704">
                <a:tc>
                  <a:txBody>
                    <a:bodyPr/>
                    <a:lstStyle/>
                    <a:p>
                      <a:r>
                        <a:rPr lang="el-GR" sz="2200" dirty="0" smtClean="0">
                          <a:solidFill>
                            <a:srgbClr val="002060"/>
                          </a:solidFill>
                        </a:rPr>
                        <a:t>Α) ΚΟΣΤΟΣ</a:t>
                      </a:r>
                      <a:r>
                        <a:rPr lang="el-GR" sz="2200" baseline="0" dirty="0" smtClean="0">
                          <a:solidFill>
                            <a:srgbClr val="002060"/>
                          </a:solidFill>
                        </a:rPr>
                        <a:t> ΔΙΑΤΗΡΗΣΗΣ</a:t>
                      </a:r>
                      <a:endParaRPr lang="el-GR" sz="2200" dirty="0">
                        <a:solidFill>
                          <a:srgbClr val="002060"/>
                        </a:solidFill>
                      </a:endParaRPr>
                    </a:p>
                  </a:txBody>
                  <a:tcPr/>
                </a:tc>
                <a:tc>
                  <a:txBody>
                    <a:bodyPr/>
                    <a:lstStyle/>
                    <a:p>
                      <a:r>
                        <a:rPr lang="el-GR" sz="2200" dirty="0" smtClean="0">
                          <a:solidFill>
                            <a:schemeClr val="tx1"/>
                          </a:solidFill>
                        </a:rPr>
                        <a:t>Β) ΚΟΣΤΟΣ ΕΛΛΕΙΨΗΣ</a:t>
                      </a:r>
                      <a:endParaRPr lang="el-GR" sz="2200" dirty="0">
                        <a:solidFill>
                          <a:schemeClr val="tx1"/>
                        </a:solidFill>
                      </a:endParaRPr>
                    </a:p>
                  </a:txBody>
                  <a:tcPr/>
                </a:tc>
                <a:tc>
                  <a:txBody>
                    <a:bodyPr/>
                    <a:lstStyle/>
                    <a:p>
                      <a:r>
                        <a:rPr lang="el-GR" sz="2200" dirty="0" smtClean="0">
                          <a:solidFill>
                            <a:schemeClr val="accent6">
                              <a:lumMod val="50000"/>
                            </a:schemeClr>
                          </a:solidFill>
                        </a:rPr>
                        <a:t>Γ) ΚΟΣΤΟΣ</a:t>
                      </a:r>
                      <a:r>
                        <a:rPr lang="el-GR" sz="2200" baseline="0" dirty="0" smtClean="0">
                          <a:solidFill>
                            <a:schemeClr val="accent6">
                              <a:lumMod val="50000"/>
                            </a:schemeClr>
                          </a:solidFill>
                        </a:rPr>
                        <a:t> ΑΠΟΣΤΟΛΗΣ ΠΑΡΑΛΑΒΗΣ &amp; ΠΡΑΓΜΑΤΟΠΟΙΗΣΗΣ ΠΑΡΑΓΓΕΛΙΑΣ</a:t>
                      </a:r>
                      <a:endParaRPr lang="el-GR" sz="2200" dirty="0">
                        <a:solidFill>
                          <a:schemeClr val="accent6">
                            <a:lumMod val="50000"/>
                          </a:schemeClr>
                        </a:solidFill>
                      </a:endParaRPr>
                    </a:p>
                  </a:txBody>
                  <a:tcPr/>
                </a:tc>
              </a:tr>
              <a:tr h="903002">
                <a:tc>
                  <a:txBody>
                    <a:bodyPr/>
                    <a:lstStyle/>
                    <a:p>
                      <a:pPr algn="l"/>
                      <a:r>
                        <a:rPr lang="el-GR" b="1" dirty="0" smtClean="0">
                          <a:solidFill>
                            <a:srgbClr val="006600"/>
                          </a:solidFill>
                        </a:rPr>
                        <a:t>1. Κόστος Δεσμευμένων Κεφαλαίων</a:t>
                      </a:r>
                      <a:endParaRPr lang="el-GR" b="1" dirty="0">
                        <a:solidFill>
                          <a:srgbClr val="006600"/>
                        </a:solidFill>
                      </a:endParaRPr>
                    </a:p>
                  </a:txBody>
                  <a:tcPr/>
                </a:tc>
                <a:tc>
                  <a:txBody>
                    <a:bodyPr/>
                    <a:lstStyle/>
                    <a:p>
                      <a:pPr algn="l"/>
                      <a:r>
                        <a:rPr lang="el-GR" b="1" dirty="0" smtClean="0">
                          <a:solidFill>
                            <a:srgbClr val="00B0F0"/>
                          </a:solidFill>
                        </a:rPr>
                        <a:t>1. Απώλεια Πωλήσεων</a:t>
                      </a:r>
                      <a:endParaRPr lang="el-GR" b="1" dirty="0">
                        <a:solidFill>
                          <a:srgbClr val="00B0F0"/>
                        </a:solidFill>
                      </a:endParaRPr>
                    </a:p>
                  </a:txBody>
                  <a:tcPr/>
                </a:tc>
                <a:tc>
                  <a:txBody>
                    <a:bodyPr/>
                    <a:lstStyle/>
                    <a:p>
                      <a:pPr algn="l"/>
                      <a:r>
                        <a:rPr lang="el-GR" b="1" dirty="0" smtClean="0">
                          <a:solidFill>
                            <a:srgbClr val="FF33CC"/>
                          </a:solidFill>
                        </a:rPr>
                        <a:t>1. Κόστος Αποστολής και </a:t>
                      </a:r>
                      <a:r>
                        <a:rPr lang="el-GR" b="1" dirty="0" smtClean="0">
                          <a:solidFill>
                            <a:srgbClr val="663300"/>
                          </a:solidFill>
                        </a:rPr>
                        <a:t>Παραλαβής</a:t>
                      </a:r>
                      <a:r>
                        <a:rPr lang="el-GR" b="1" baseline="0" dirty="0" smtClean="0">
                          <a:solidFill>
                            <a:srgbClr val="FF33CC"/>
                          </a:solidFill>
                        </a:rPr>
                        <a:t> </a:t>
                      </a:r>
                      <a:r>
                        <a:rPr lang="el-GR" b="1" dirty="0" smtClean="0">
                          <a:solidFill>
                            <a:srgbClr val="00B050"/>
                          </a:solidFill>
                        </a:rPr>
                        <a:t>(Μεταφορικά </a:t>
                      </a:r>
                      <a:r>
                        <a:rPr lang="en-US" b="1" dirty="0" smtClean="0">
                          <a:solidFill>
                            <a:srgbClr val="00B050"/>
                          </a:solidFill>
                        </a:rPr>
                        <a:t>Ex</a:t>
                      </a:r>
                      <a:r>
                        <a:rPr lang="en-US" b="1" baseline="0" dirty="0" smtClean="0">
                          <a:solidFill>
                            <a:srgbClr val="00B050"/>
                          </a:solidFill>
                        </a:rPr>
                        <a:t>-Factor, F.O.B &amp; C.I.F.)</a:t>
                      </a:r>
                      <a:endParaRPr lang="el-GR" b="1" dirty="0">
                        <a:solidFill>
                          <a:srgbClr val="00B050"/>
                        </a:solidFill>
                      </a:endParaRPr>
                    </a:p>
                  </a:txBody>
                  <a:tcPr/>
                </a:tc>
              </a:tr>
              <a:tr h="1173904">
                <a:tc>
                  <a:txBody>
                    <a:bodyPr/>
                    <a:lstStyle/>
                    <a:p>
                      <a:pPr algn="l"/>
                      <a:r>
                        <a:rPr lang="el-GR" b="1" dirty="0" smtClean="0">
                          <a:solidFill>
                            <a:srgbClr val="0070C0"/>
                          </a:solidFill>
                        </a:rPr>
                        <a:t>2. Κόστος Αποθήκευσης</a:t>
                      </a:r>
                      <a:endParaRPr lang="el-GR" b="1" dirty="0">
                        <a:solidFill>
                          <a:srgbClr val="0070C0"/>
                        </a:solidFill>
                      </a:endParaRPr>
                    </a:p>
                  </a:txBody>
                  <a:tcPr/>
                </a:tc>
                <a:tc>
                  <a:txBody>
                    <a:bodyPr/>
                    <a:lstStyle/>
                    <a:p>
                      <a:pPr algn="l"/>
                      <a:r>
                        <a:rPr lang="el-GR" b="1" dirty="0" smtClean="0">
                          <a:solidFill>
                            <a:srgbClr val="660033"/>
                          </a:solidFill>
                        </a:rPr>
                        <a:t>2. Μείωση Φήμης &amp;</a:t>
                      </a:r>
                      <a:r>
                        <a:rPr lang="el-GR" b="1" baseline="0" dirty="0" smtClean="0">
                          <a:solidFill>
                            <a:srgbClr val="660033"/>
                          </a:solidFill>
                        </a:rPr>
                        <a:t> Πελατείας</a:t>
                      </a:r>
                      <a:endParaRPr lang="el-GR" b="1" dirty="0">
                        <a:solidFill>
                          <a:srgbClr val="660033"/>
                        </a:solidFill>
                      </a:endParaRPr>
                    </a:p>
                  </a:txBody>
                  <a:tcPr/>
                </a:tc>
                <a:tc>
                  <a:txBody>
                    <a:bodyPr/>
                    <a:lstStyle/>
                    <a:p>
                      <a:pPr algn="l"/>
                      <a:r>
                        <a:rPr lang="en-US" b="1" dirty="0" smtClean="0">
                          <a:solidFill>
                            <a:srgbClr val="FF0000"/>
                          </a:solidFill>
                        </a:rPr>
                        <a:t>2. </a:t>
                      </a:r>
                      <a:r>
                        <a:rPr lang="el-GR" b="1" dirty="0" smtClean="0">
                          <a:solidFill>
                            <a:srgbClr val="FF0000"/>
                          </a:solidFill>
                        </a:rPr>
                        <a:t>Κόστος Πραγματοποίησης Παραγγελίας Οργάνωσης και Παραγωγής</a:t>
                      </a:r>
                      <a:endParaRPr lang="el-GR" b="1" dirty="0">
                        <a:solidFill>
                          <a:srgbClr val="FF0000"/>
                        </a:solidFill>
                      </a:endParaRPr>
                    </a:p>
                  </a:txBody>
                  <a:tcPr/>
                </a:tc>
              </a:tr>
              <a:tr h="903002">
                <a:tc>
                  <a:txBody>
                    <a:bodyPr/>
                    <a:lstStyle/>
                    <a:p>
                      <a:pPr algn="l"/>
                      <a:r>
                        <a:rPr lang="el-GR" b="1" dirty="0" smtClean="0">
                          <a:solidFill>
                            <a:schemeClr val="accent1">
                              <a:lumMod val="25000"/>
                            </a:schemeClr>
                          </a:solidFill>
                        </a:rPr>
                        <a:t>3. Ασφάλιστρα</a:t>
                      </a:r>
                      <a:r>
                        <a:rPr lang="el-GR" b="1" baseline="0" dirty="0" smtClean="0">
                          <a:solidFill>
                            <a:schemeClr val="accent1">
                              <a:lumMod val="25000"/>
                            </a:schemeClr>
                          </a:solidFill>
                        </a:rPr>
                        <a:t> Διατήρησης</a:t>
                      </a:r>
                      <a:endParaRPr lang="el-GR" b="1" dirty="0">
                        <a:solidFill>
                          <a:schemeClr val="accent1">
                            <a:lumMod val="25000"/>
                          </a:schemeClr>
                        </a:solidFill>
                      </a:endParaRPr>
                    </a:p>
                  </a:txBody>
                  <a:tcPr/>
                </a:tc>
                <a:tc>
                  <a:txBody>
                    <a:bodyPr/>
                    <a:lstStyle/>
                    <a:p>
                      <a:pPr algn="l"/>
                      <a:r>
                        <a:rPr lang="el-GR" b="1" dirty="0" smtClean="0">
                          <a:solidFill>
                            <a:srgbClr val="CC3399"/>
                          </a:solidFill>
                        </a:rPr>
                        <a:t>3. Ανωμαλίες στα Προγράμματα Παραγωγής</a:t>
                      </a:r>
                      <a:endParaRPr lang="el-GR" b="1" dirty="0">
                        <a:solidFill>
                          <a:srgbClr val="CC3399"/>
                        </a:solidFill>
                      </a:endParaRPr>
                    </a:p>
                  </a:txBody>
                  <a:tcPr/>
                </a:tc>
                <a:tc>
                  <a:txBody>
                    <a:bodyPr/>
                    <a:lstStyle/>
                    <a:p>
                      <a:pPr algn="l"/>
                      <a:r>
                        <a:rPr lang="el-GR" b="1" dirty="0" smtClean="0"/>
                        <a:t>3. Κόστος Διεκπεραίωσης Παραγγελίας </a:t>
                      </a:r>
                      <a:endParaRPr lang="el-GR" b="1" dirty="0"/>
                    </a:p>
                  </a:txBody>
                  <a:tcPr/>
                </a:tc>
              </a:tr>
              <a:tr h="903002">
                <a:tc>
                  <a:txBody>
                    <a:bodyPr/>
                    <a:lstStyle/>
                    <a:p>
                      <a:pPr algn="l"/>
                      <a:r>
                        <a:rPr lang="el-GR" b="1" dirty="0" smtClean="0">
                          <a:solidFill>
                            <a:srgbClr val="CC3300"/>
                          </a:solidFill>
                        </a:rPr>
                        <a:t>4. Φόροι Ακίνητης Περιουσίας (Ιδιόκτητες Αποθήκες)</a:t>
                      </a:r>
                      <a:endParaRPr lang="el-GR" b="1" dirty="0">
                        <a:solidFill>
                          <a:srgbClr val="CC3300"/>
                        </a:solidFill>
                      </a:endParaRPr>
                    </a:p>
                  </a:txBody>
                  <a:tcPr/>
                </a:tc>
                <a:tc>
                  <a:txBody>
                    <a:bodyPr/>
                    <a:lstStyle/>
                    <a:p>
                      <a:endParaRPr lang="el-GR" dirty="0"/>
                    </a:p>
                  </a:txBody>
                  <a:tcPr/>
                </a:tc>
                <a:tc>
                  <a:txBody>
                    <a:bodyPr/>
                    <a:lstStyle/>
                    <a:p>
                      <a:pPr algn="l"/>
                      <a:r>
                        <a:rPr lang="el-GR" b="1" dirty="0" smtClean="0">
                          <a:solidFill>
                            <a:srgbClr val="0000FF"/>
                          </a:solidFill>
                        </a:rPr>
                        <a:t>4. Απώλεια Εκπτώσεων λόγω Χαμηλού</a:t>
                      </a:r>
                      <a:r>
                        <a:rPr lang="el-GR" b="1" baseline="0" dirty="0" smtClean="0">
                          <a:solidFill>
                            <a:srgbClr val="0000FF"/>
                          </a:solidFill>
                        </a:rPr>
                        <a:t> ύψους Αγορών.</a:t>
                      </a:r>
                      <a:endParaRPr lang="el-GR" b="1" dirty="0">
                        <a:solidFill>
                          <a:srgbClr val="0000FF"/>
                        </a:solidFill>
                      </a:endParaRPr>
                    </a:p>
                  </a:txBody>
                  <a:tcPr/>
                </a:tc>
              </a:tr>
              <a:tr h="679048">
                <a:tc>
                  <a:txBody>
                    <a:bodyPr/>
                    <a:lstStyle/>
                    <a:p>
                      <a:pPr algn="l"/>
                      <a:r>
                        <a:rPr lang="el-GR" b="1" dirty="0" smtClean="0">
                          <a:solidFill>
                            <a:srgbClr val="FF9900"/>
                          </a:solidFill>
                        </a:rPr>
                        <a:t>5. Αποσβέσεις και Οικονομική Απαξίωση</a:t>
                      </a:r>
                      <a:endParaRPr lang="el-GR" b="1" dirty="0">
                        <a:solidFill>
                          <a:srgbClr val="FF9900"/>
                        </a:solidFill>
                      </a:endParaRPr>
                    </a:p>
                  </a:txBody>
                  <a:tcPr/>
                </a:tc>
                <a:tc>
                  <a:txBody>
                    <a:bodyPr/>
                    <a:lstStyle/>
                    <a:p>
                      <a:endParaRPr lang="el-GR"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24744"/>
            <a:ext cx="9144000" cy="5733256"/>
          </a:xfrm>
        </p:spPr>
        <p:txBody>
          <a:bodyPr/>
          <a:lstStyle/>
          <a:p>
            <a:pPr algn="just"/>
            <a:r>
              <a:rPr lang="el-GR" sz="2400" dirty="0" smtClean="0"/>
              <a:t>Η γενική εξίσωση της μεθόδου προεξόφλησης μερισμάτων:</a:t>
            </a:r>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r>
              <a:rPr lang="el-GR" sz="2400" dirty="0" smtClean="0"/>
              <a:t>Όπου:</a:t>
            </a:r>
          </a:p>
          <a:p>
            <a:pPr algn="just"/>
            <a:r>
              <a:rPr lang="el-GR" sz="2400" b="1" dirty="0" smtClean="0"/>
              <a:t>D</a:t>
            </a:r>
            <a:r>
              <a:rPr lang="el-GR" sz="2400" b="1" baseline="-25000" dirty="0" smtClean="0"/>
              <a:t>n</a:t>
            </a:r>
            <a:r>
              <a:rPr lang="el-GR" sz="2400" dirty="0" smtClean="0"/>
              <a:t> = Το Αναμενόμενο Μέρισμα σε </a:t>
            </a:r>
            <a:r>
              <a:rPr lang="el-GR" sz="2400" dirty="0" smtClean="0">
                <a:solidFill>
                  <a:srgbClr val="FF0000"/>
                </a:solidFill>
              </a:rPr>
              <a:t>n</a:t>
            </a:r>
            <a:r>
              <a:rPr lang="el-GR" sz="2400" dirty="0" smtClean="0"/>
              <a:t> έτη από τώρα (υποθέτοντας ότι αυτό πληρώνεται στο τέλος του έτους </a:t>
            </a:r>
            <a:r>
              <a:rPr lang="el-GR" sz="2400" dirty="0" smtClean="0">
                <a:solidFill>
                  <a:srgbClr val="FF0000"/>
                </a:solidFill>
              </a:rPr>
              <a:t>n</a:t>
            </a:r>
            <a:r>
              <a:rPr lang="el-GR" sz="2400" dirty="0" smtClean="0"/>
              <a:t>).</a:t>
            </a:r>
          </a:p>
          <a:p>
            <a:pPr algn="just"/>
            <a:r>
              <a:rPr lang="el-GR" sz="2400" b="1" dirty="0" smtClean="0"/>
              <a:t>P</a:t>
            </a:r>
            <a:r>
              <a:rPr lang="el-GR" sz="2400" b="1" baseline="-25000" dirty="0" smtClean="0"/>
              <a:t>n</a:t>
            </a:r>
            <a:r>
              <a:rPr lang="el-GR" sz="2400" dirty="0" smtClean="0"/>
              <a:t> = Η Αναμενόμενη Τιμή Πώλησης της Μετοχής σε </a:t>
            </a:r>
            <a:r>
              <a:rPr lang="el-GR" sz="2400" dirty="0" smtClean="0">
                <a:solidFill>
                  <a:srgbClr val="FF0000"/>
                </a:solidFill>
              </a:rPr>
              <a:t>n</a:t>
            </a:r>
            <a:r>
              <a:rPr lang="el-GR" sz="2400" dirty="0" smtClean="0"/>
              <a:t> έτη από τώρα</a:t>
            </a:r>
          </a:p>
          <a:p>
            <a:pPr algn="just"/>
            <a:r>
              <a:rPr lang="el-GR" sz="2400" b="1" dirty="0" smtClean="0"/>
              <a:t>r</a:t>
            </a:r>
            <a:r>
              <a:rPr lang="el-GR" sz="2400" dirty="0" smtClean="0"/>
              <a:t> = Το Απαιτούμενο Ποσοστό Ανταπόδοσης</a:t>
            </a:r>
          </a:p>
          <a:p>
            <a:pPr algn="just"/>
            <a:endParaRPr lang="el-GR" sz="2400" dirty="0" smtClean="0"/>
          </a:p>
          <a:p>
            <a:pPr algn="just"/>
            <a:endParaRPr lang="el-GR" sz="2400" dirty="0" smtClean="0"/>
          </a:p>
          <a:p>
            <a:pPr algn="just"/>
            <a:endParaRPr lang="el-GR" sz="2400" dirty="0" smtClean="0"/>
          </a:p>
          <a:p>
            <a:pPr algn="just"/>
            <a:endParaRPr lang="el-GR" sz="2400" dirty="0"/>
          </a:p>
        </p:txBody>
      </p:sp>
      <p:sp>
        <p:nvSpPr>
          <p:cNvPr id="4" name="Rectangle 2"/>
          <p:cNvSpPr>
            <a:spLocks noGrp="1" noChangeArrowheads="1"/>
          </p:cNvSpPr>
          <p:nvPr>
            <p:ph type="title"/>
          </p:nvPr>
        </p:nvSpPr>
        <p:spPr>
          <a:xfrm>
            <a:off x="0" y="274638"/>
            <a:ext cx="9144000" cy="634082"/>
          </a:xfrm>
        </p:spPr>
        <p:txBody>
          <a:bodyPr>
            <a:normAutofit fontScale="90000"/>
          </a:bodyPr>
          <a:lstStyle/>
          <a:p>
            <a:pPr eaLnBrk="1" hangingPunct="1"/>
            <a:r>
              <a:rPr lang="el-GR" sz="3200" b="1" dirty="0" smtClean="0"/>
              <a:t/>
            </a:r>
            <a:br>
              <a:rPr lang="el-GR" sz="3200" b="1" dirty="0" smtClean="0"/>
            </a:br>
            <a:r>
              <a:rPr lang="el-GR" sz="3200" b="1" dirty="0" smtClean="0">
                <a:solidFill>
                  <a:srgbClr val="002060"/>
                </a:solidFill>
              </a:rPr>
              <a:t>ΑΠΟΤΙΜΗΣΗ ΕΠΙΧΕΙΡΗΣΕΩΝ </a:t>
            </a:r>
            <a:r>
              <a:rPr lang="en-US" sz="3200" b="1" dirty="0" smtClean="0">
                <a:solidFill>
                  <a:srgbClr val="002060"/>
                </a:solidFill>
              </a:rPr>
              <a:t>ΜΕ</a:t>
            </a:r>
            <a:r>
              <a:rPr lang="el-GR" sz="3200" b="1" dirty="0" smtClean="0">
                <a:solidFill>
                  <a:srgbClr val="002060"/>
                </a:solidFill>
              </a:rPr>
              <a:t> Τ</a:t>
            </a:r>
            <a:r>
              <a:rPr lang="en-US" sz="3200" b="1" dirty="0" smtClean="0">
                <a:solidFill>
                  <a:srgbClr val="002060"/>
                </a:solidFill>
              </a:rPr>
              <a:t>Ο </a:t>
            </a:r>
            <a:r>
              <a:rPr lang="el-GR" sz="3200" b="1" dirty="0" smtClean="0">
                <a:solidFill>
                  <a:srgbClr val="002060"/>
                </a:solidFill>
              </a:rPr>
              <a:t>ΜΟΝΤΕΛΟ ΠΡΟΕΞΟΦΛΗΣΗΣ ΜΕΡΙΣΜΑΤΩΝ</a:t>
            </a:r>
          </a:p>
        </p:txBody>
      </p:sp>
      <p:pic>
        <p:nvPicPr>
          <p:cNvPr id="574466" name="Picture 2"/>
          <p:cNvPicPr>
            <a:picLocks noChangeAspect="1" noChangeArrowheads="1"/>
          </p:cNvPicPr>
          <p:nvPr/>
        </p:nvPicPr>
        <p:blipFill>
          <a:blip r:embed="rId2" cstate="print"/>
          <a:srcRect/>
          <a:stretch>
            <a:fillRect/>
          </a:stretch>
        </p:blipFill>
        <p:spPr bwMode="auto">
          <a:xfrm>
            <a:off x="539552" y="1628800"/>
            <a:ext cx="8258175" cy="1771650"/>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74638"/>
            <a:ext cx="9144000" cy="778098"/>
          </a:xfrm>
        </p:spPr>
        <p:txBody>
          <a:bodyPr>
            <a:normAutofit fontScale="90000"/>
          </a:bodyPr>
          <a:lstStyle/>
          <a:p>
            <a:pPr eaLnBrk="1" hangingPunct="1"/>
            <a:r>
              <a:rPr lang="el-GR" sz="3200" b="1" dirty="0" smtClean="0"/>
              <a:t/>
            </a:r>
            <a:br>
              <a:rPr lang="el-GR" sz="3200" b="1" dirty="0" smtClean="0"/>
            </a:br>
            <a:r>
              <a:rPr lang="el-GR" sz="3200" b="1" dirty="0" smtClean="0">
                <a:solidFill>
                  <a:srgbClr val="002060"/>
                </a:solidFill>
              </a:rPr>
              <a:t>ΑΠΟΤΙΜΗΣΗ ΕΠΙΧΕΙΡΗΣΕΩΝ </a:t>
            </a:r>
            <a:r>
              <a:rPr lang="en-US" sz="3200" b="1" dirty="0" smtClean="0">
                <a:solidFill>
                  <a:srgbClr val="002060"/>
                </a:solidFill>
              </a:rPr>
              <a:t>ΜΕ</a:t>
            </a:r>
            <a:r>
              <a:rPr lang="el-GR" sz="3200" b="1" dirty="0" smtClean="0">
                <a:solidFill>
                  <a:srgbClr val="002060"/>
                </a:solidFill>
              </a:rPr>
              <a:t> Τ</a:t>
            </a:r>
            <a:r>
              <a:rPr lang="en-US" sz="3200" b="1" dirty="0" smtClean="0">
                <a:solidFill>
                  <a:srgbClr val="002060"/>
                </a:solidFill>
              </a:rPr>
              <a:t>Ο </a:t>
            </a:r>
            <a:r>
              <a:rPr lang="el-GR" sz="3200" b="1" dirty="0" smtClean="0">
                <a:solidFill>
                  <a:srgbClr val="002060"/>
                </a:solidFill>
              </a:rPr>
              <a:t>ΜΟΝΤΕΛΟ ΠΡΟΕΞΟΦΛΗΣΗΣ ΜΕΡΙΣΜΑΤΩΝ</a:t>
            </a:r>
          </a:p>
        </p:txBody>
      </p:sp>
      <p:sp>
        <p:nvSpPr>
          <p:cNvPr id="44035" name="Rectangle 3"/>
          <p:cNvSpPr>
            <a:spLocks noGrp="1" noChangeArrowheads="1"/>
          </p:cNvSpPr>
          <p:nvPr>
            <p:ph type="body" idx="1"/>
          </p:nvPr>
        </p:nvSpPr>
        <p:spPr>
          <a:xfrm>
            <a:off x="0" y="1125538"/>
            <a:ext cx="9144000" cy="5732462"/>
          </a:xfrm>
        </p:spPr>
        <p:txBody>
          <a:bodyPr/>
          <a:lstStyle/>
          <a:p>
            <a:pPr eaLnBrk="1" hangingPunct="1">
              <a:buFontTx/>
              <a:buNone/>
            </a:pPr>
            <a:r>
              <a:rPr lang="el-GR" sz="2800" b="1" u="sng" dirty="0" smtClean="0">
                <a:solidFill>
                  <a:srgbClr val="FF0000"/>
                </a:solidFill>
              </a:rPr>
              <a:t>Α) ΑΠΟΤΙΜΗΣΗ ΠΡΟΝΟΜΙΟΥΧΩΝ ΜΕΤΟΧΩΝ</a:t>
            </a:r>
          </a:p>
          <a:p>
            <a:pPr algn="just" eaLnBrk="1" hangingPunct="1"/>
            <a:r>
              <a:rPr lang="el-GR" sz="2800" dirty="0" smtClean="0"/>
              <a:t>Οι περισσότερες προνομιούχες μετοχές δίνουν στους κατόχους τους το δικαίωμα μιας τακτικής καταβολής σταθερών μερισμάτων που μοιάζει με τον τόκο των ομολογιών. Οι περισσότερες είναι διηνεκείς και η αξία τους βρίσκεται ως εξής:</a:t>
            </a:r>
            <a:endParaRPr lang="en-US" sz="2800" dirty="0" smtClean="0"/>
          </a:p>
          <a:p>
            <a:pPr eaLnBrk="1" hangingPunct="1"/>
            <a:r>
              <a:rPr lang="en-US" sz="2800" b="1" dirty="0" smtClean="0"/>
              <a:t>V </a:t>
            </a:r>
            <a:r>
              <a:rPr lang="el-GR" sz="2800" b="1" dirty="0" smtClean="0"/>
              <a:t>= </a:t>
            </a:r>
            <a:r>
              <a:rPr lang="en-US" sz="2800" b="1" dirty="0" smtClean="0"/>
              <a:t>D</a:t>
            </a:r>
            <a:r>
              <a:rPr lang="el-GR" sz="2800" b="1" dirty="0" smtClean="0"/>
              <a:t> / Κ</a:t>
            </a:r>
            <a:r>
              <a:rPr lang="el-GR" sz="1600" b="1" dirty="0" smtClean="0"/>
              <a:t>ρ</a:t>
            </a:r>
            <a:endParaRPr lang="el-GR" sz="2800" b="1" dirty="0" smtClean="0"/>
          </a:p>
          <a:p>
            <a:pPr eaLnBrk="1" hangingPunct="1">
              <a:buFontTx/>
              <a:buNone/>
            </a:pPr>
            <a:r>
              <a:rPr lang="el-GR" sz="2800" b="1" dirty="0" smtClean="0"/>
              <a:t>	</a:t>
            </a:r>
            <a:endParaRPr lang="el-GR" sz="1600" b="1" dirty="0" smtClean="0"/>
          </a:p>
          <a:p>
            <a:pPr eaLnBrk="1" hangingPunct="1"/>
            <a:r>
              <a:rPr lang="el-GR" sz="2800" dirty="0" smtClean="0"/>
              <a:t>Όπου:</a:t>
            </a:r>
            <a:endParaRPr lang="en-US" sz="2800" dirty="0" smtClean="0"/>
          </a:p>
          <a:p>
            <a:pPr eaLnBrk="1" hangingPunct="1"/>
            <a:r>
              <a:rPr lang="en-US" sz="2800" b="1" dirty="0" smtClean="0"/>
              <a:t>D, Dividend:</a:t>
            </a:r>
            <a:r>
              <a:rPr lang="en-US" sz="2800" dirty="0" smtClean="0"/>
              <a:t> </a:t>
            </a:r>
            <a:r>
              <a:rPr lang="el-GR" sz="2800" dirty="0" smtClean="0"/>
              <a:t>Μέρισμα</a:t>
            </a:r>
          </a:p>
          <a:p>
            <a:pPr eaLnBrk="1" hangingPunct="1"/>
            <a:r>
              <a:rPr lang="el-GR" sz="2800" b="1" dirty="0" smtClean="0"/>
              <a:t>Κ</a:t>
            </a:r>
            <a:r>
              <a:rPr lang="el-GR" sz="1600" b="1" dirty="0" smtClean="0"/>
              <a:t>ρ</a:t>
            </a:r>
            <a:r>
              <a:rPr lang="el-GR" sz="2800" b="1" dirty="0" smtClean="0"/>
              <a:t> :</a:t>
            </a:r>
            <a:r>
              <a:rPr lang="el-GR" sz="2800" dirty="0" smtClean="0"/>
              <a:t> Απαιτούμενη τιμή απόδοσης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9144000" cy="850106"/>
          </a:xfrm>
        </p:spPr>
        <p:txBody>
          <a:bodyPr>
            <a:noAutofit/>
          </a:bodyPr>
          <a:lstStyle/>
          <a:p>
            <a:pPr eaLnBrk="1" hangingPunct="1"/>
            <a:r>
              <a:rPr lang="el-GR" sz="3600" b="1" dirty="0" smtClean="0">
                <a:solidFill>
                  <a:srgbClr val="002060"/>
                </a:solidFill>
              </a:rPr>
              <a:t>ΑΠΟΤΙΜΗΣΗ ΕΠΙΧΕΙΡΗΣΕΩΝ </a:t>
            </a:r>
            <a:r>
              <a:rPr lang="en-US" sz="3600" b="1" dirty="0" smtClean="0">
                <a:solidFill>
                  <a:srgbClr val="002060"/>
                </a:solidFill>
              </a:rPr>
              <a:t>ΜΕ</a:t>
            </a:r>
            <a:r>
              <a:rPr lang="el-GR" sz="3600" b="1" dirty="0" smtClean="0">
                <a:solidFill>
                  <a:srgbClr val="002060"/>
                </a:solidFill>
              </a:rPr>
              <a:t> Τ</a:t>
            </a:r>
            <a:r>
              <a:rPr lang="en-US" sz="3600" b="1" dirty="0" smtClean="0">
                <a:solidFill>
                  <a:srgbClr val="002060"/>
                </a:solidFill>
              </a:rPr>
              <a:t>Ο </a:t>
            </a:r>
            <a:r>
              <a:rPr lang="el-GR" sz="3600" b="1" dirty="0" smtClean="0">
                <a:solidFill>
                  <a:srgbClr val="002060"/>
                </a:solidFill>
              </a:rPr>
              <a:t>ΜΟΝΤΕΛΟ ΠΡΟΕΞΟΦΛΗΣΗΣ ΜΕΡΙΣΜΑΤΩΝ</a:t>
            </a:r>
          </a:p>
        </p:txBody>
      </p:sp>
      <p:sp>
        <p:nvSpPr>
          <p:cNvPr id="45059" name="Rectangle 3"/>
          <p:cNvSpPr>
            <a:spLocks noGrp="1" noChangeArrowheads="1"/>
          </p:cNvSpPr>
          <p:nvPr>
            <p:ph type="body" idx="1"/>
          </p:nvPr>
        </p:nvSpPr>
        <p:spPr>
          <a:xfrm>
            <a:off x="0" y="1196975"/>
            <a:ext cx="9144000" cy="5661025"/>
          </a:xfrm>
        </p:spPr>
        <p:txBody>
          <a:bodyPr/>
          <a:lstStyle/>
          <a:p>
            <a:pPr marL="533400" indent="-533400" eaLnBrk="1" hangingPunct="1">
              <a:lnSpc>
                <a:spcPct val="80000"/>
              </a:lnSpc>
              <a:buFontTx/>
              <a:buNone/>
            </a:pPr>
            <a:r>
              <a:rPr lang="el-GR" sz="2800" b="1" u="sng" dirty="0" smtClean="0">
                <a:solidFill>
                  <a:srgbClr val="0070C0"/>
                </a:solidFill>
              </a:rPr>
              <a:t>Β) ΑΠΟΤΙΜΗΣΗ ΚΟΙΝΩΝ ΜΕΤΟΧΩΝ</a:t>
            </a:r>
          </a:p>
          <a:p>
            <a:pPr marL="533400" indent="-533400" algn="just" eaLnBrk="1" hangingPunct="1">
              <a:lnSpc>
                <a:spcPct val="80000"/>
              </a:lnSpc>
            </a:pPr>
            <a:r>
              <a:rPr lang="el-GR" sz="2800" dirty="0" smtClean="0"/>
              <a:t>Για την αποτίμηση των κοινών μετοχών ισχύουν οι ίδιες αρχές όπως στην περίπτωση των ομολογιών και των προνομιούχων μετοχών, υπάρχουν όμως δύο βασικά χαρακτηριστικά που δυσχεραίνουν την ανάλυση:</a:t>
            </a:r>
          </a:p>
          <a:p>
            <a:pPr marL="533400" indent="-533400" algn="just" eaLnBrk="1" hangingPunct="1">
              <a:lnSpc>
                <a:spcPct val="80000"/>
              </a:lnSpc>
              <a:buFontTx/>
              <a:buAutoNum type="arabicPeriod"/>
            </a:pPr>
            <a:r>
              <a:rPr lang="el-GR" sz="2800" dirty="0" smtClean="0"/>
              <a:t>Ο βαθμός βεβαιότητας που σχετίζεται με την πρόβλεψη των εισπράξεων (στην περίπτωση των κοινών μετοχών, η πρόβλεψη των κερδών και κατ’ επέκταση των μερισμάτων μπορεί να αποδειχτεί δύσκολο έργο).</a:t>
            </a:r>
          </a:p>
          <a:p>
            <a:pPr marL="533400" indent="-533400" algn="just" eaLnBrk="1" hangingPunct="1">
              <a:lnSpc>
                <a:spcPct val="80000"/>
              </a:lnSpc>
              <a:buFontTx/>
              <a:buAutoNum type="arabicPeriod"/>
            </a:pPr>
            <a:r>
              <a:rPr lang="el-GR" sz="2800" dirty="0" smtClean="0"/>
              <a:t>Σε αντιδιαστολή με τους τόκους και τα μερίσματα των προνομιούχων μετοχών, τα κέρδη και τα μερίσματα των κοινών μετοχών αναμένεται γενικά ότι θα αυξηθούν. </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4638"/>
            <a:ext cx="9144000" cy="850106"/>
          </a:xfrm>
        </p:spPr>
        <p:txBody>
          <a:bodyPr>
            <a:normAutofit fontScale="90000"/>
          </a:bodyPr>
          <a:lstStyle/>
          <a:p>
            <a:pPr eaLnBrk="1" hangingPunct="1"/>
            <a:r>
              <a:rPr lang="el-GR" sz="3600" dirty="0" smtClean="0"/>
              <a:t/>
            </a:r>
            <a:br>
              <a:rPr lang="el-GR" sz="3600" dirty="0" smtClean="0"/>
            </a:br>
            <a:r>
              <a:rPr lang="en-US" sz="3600" b="1" dirty="0" smtClean="0">
                <a:solidFill>
                  <a:srgbClr val="002060"/>
                </a:solidFill>
              </a:rPr>
              <a:t>TO </a:t>
            </a:r>
            <a:r>
              <a:rPr lang="el-GR" sz="3600" b="1" dirty="0" smtClean="0">
                <a:solidFill>
                  <a:srgbClr val="002060"/>
                </a:solidFill>
              </a:rPr>
              <a:t>ΜΟΝΤΕΛΟ ΠΡΟΕΞΟΦΛΗΣΗΣ ΜΕΡΙΣΜΑΤΩΝ </a:t>
            </a:r>
            <a:r>
              <a:rPr lang="en-US" sz="3600" b="1" dirty="0" smtClean="0">
                <a:solidFill>
                  <a:srgbClr val="002060"/>
                </a:solidFill>
              </a:rPr>
              <a:t>(DDM)</a:t>
            </a:r>
            <a:endParaRPr lang="el-GR" sz="3600" b="1" dirty="0" smtClean="0">
              <a:solidFill>
                <a:srgbClr val="002060"/>
              </a:solidFill>
            </a:endParaRPr>
          </a:p>
        </p:txBody>
      </p:sp>
      <p:sp>
        <p:nvSpPr>
          <p:cNvPr id="46083" name="Rectangle 3"/>
          <p:cNvSpPr>
            <a:spLocks noGrp="1" noChangeArrowheads="1"/>
          </p:cNvSpPr>
          <p:nvPr>
            <p:ph type="body" idx="1"/>
          </p:nvPr>
        </p:nvSpPr>
        <p:spPr>
          <a:xfrm>
            <a:off x="0" y="1268413"/>
            <a:ext cx="9144000" cy="5589587"/>
          </a:xfrm>
        </p:spPr>
        <p:txBody>
          <a:bodyPr/>
          <a:lstStyle/>
          <a:p>
            <a:pPr algn="just" eaLnBrk="1" hangingPunct="1">
              <a:buFontTx/>
              <a:buNone/>
            </a:pPr>
            <a:r>
              <a:rPr lang="el-GR" b="1" dirty="0" smtClean="0">
                <a:solidFill>
                  <a:srgbClr val="0000FF"/>
                </a:solidFill>
              </a:rPr>
              <a:t>α) Όταν η μετοχή και κατ΄ επέκταση η επιχείρηση κρατιέται επ’ άπειρον:</a:t>
            </a:r>
          </a:p>
          <a:p>
            <a:pPr eaLnBrk="1" hangingPunct="1">
              <a:buFontTx/>
              <a:buNone/>
            </a:pPr>
            <a:r>
              <a:rPr lang="el-GR" b="1" dirty="0" smtClean="0"/>
              <a:t>Ρ</a:t>
            </a:r>
            <a:r>
              <a:rPr lang="en-US" b="1" dirty="0" smtClean="0"/>
              <a:t> </a:t>
            </a:r>
            <a:r>
              <a:rPr lang="el-GR" b="1" dirty="0" smtClean="0"/>
              <a:t>= </a:t>
            </a:r>
            <a:r>
              <a:rPr lang="en-US" b="1" u="sng" dirty="0" smtClean="0"/>
              <a:t>DIV</a:t>
            </a:r>
            <a:r>
              <a:rPr lang="el-GR" sz="1600" b="1" u="sng" dirty="0" smtClean="0"/>
              <a:t>1</a:t>
            </a:r>
            <a:r>
              <a:rPr lang="el-GR" b="1" dirty="0" smtClean="0"/>
              <a:t>  </a:t>
            </a:r>
            <a:r>
              <a:rPr lang="en-US" b="1" dirty="0" smtClean="0"/>
              <a:t>+ </a:t>
            </a:r>
            <a:r>
              <a:rPr lang="el-GR" b="1" dirty="0" smtClean="0"/>
              <a:t> </a:t>
            </a:r>
            <a:r>
              <a:rPr lang="en-US" b="1" u="sng" dirty="0" smtClean="0"/>
              <a:t>DIV</a:t>
            </a:r>
            <a:r>
              <a:rPr lang="en-US" sz="1600" b="1" u="sng" dirty="0" smtClean="0"/>
              <a:t>2</a:t>
            </a:r>
            <a:r>
              <a:rPr lang="en-US" b="1" dirty="0" smtClean="0"/>
              <a:t> </a:t>
            </a:r>
            <a:r>
              <a:rPr lang="el-GR" b="1" dirty="0" smtClean="0"/>
              <a:t>   </a:t>
            </a:r>
            <a:r>
              <a:rPr lang="en-US" b="1" dirty="0" smtClean="0"/>
              <a:t>+</a:t>
            </a:r>
            <a:r>
              <a:rPr lang="el-GR" b="1" dirty="0" smtClean="0"/>
              <a:t> </a:t>
            </a:r>
            <a:r>
              <a:rPr lang="en-US" b="1" dirty="0" smtClean="0"/>
              <a:t> </a:t>
            </a:r>
            <a:r>
              <a:rPr lang="en-US" b="1" u="sng" dirty="0" smtClean="0"/>
              <a:t>DIV</a:t>
            </a:r>
            <a:r>
              <a:rPr lang="en-US" sz="1600" b="1" u="sng" dirty="0" smtClean="0"/>
              <a:t>3</a:t>
            </a:r>
            <a:r>
              <a:rPr lang="en-US" b="1" dirty="0" smtClean="0"/>
              <a:t> </a:t>
            </a:r>
            <a:r>
              <a:rPr lang="el-GR" b="1" dirty="0" smtClean="0"/>
              <a:t>+…..+ </a:t>
            </a:r>
            <a:r>
              <a:rPr lang="en-US" b="1" u="sng" dirty="0" smtClean="0"/>
              <a:t>DIV</a:t>
            </a:r>
            <a:r>
              <a:rPr lang="en-US" sz="1600" b="1" u="sng" dirty="0" smtClean="0">
                <a:cs typeface="Arial" charset="0"/>
              </a:rPr>
              <a:t>∞</a:t>
            </a:r>
            <a:endParaRPr lang="en-US" sz="1600" b="1" dirty="0" smtClean="0">
              <a:cs typeface="Arial" charset="0"/>
            </a:endParaRPr>
          </a:p>
          <a:p>
            <a:pPr eaLnBrk="1" hangingPunct="1">
              <a:buFontTx/>
              <a:buNone/>
            </a:pPr>
            <a:r>
              <a:rPr lang="el-GR" b="1" dirty="0" smtClean="0"/>
              <a:t>     (1+Κ)</a:t>
            </a:r>
            <a:r>
              <a:rPr lang="en-US" b="1" dirty="0" smtClean="0">
                <a:cs typeface="Arial" charset="0"/>
              </a:rPr>
              <a:t>¹</a:t>
            </a:r>
            <a:r>
              <a:rPr lang="el-GR" b="1" dirty="0" smtClean="0"/>
              <a:t>    (1+Κ)</a:t>
            </a:r>
            <a:r>
              <a:rPr lang="en-US" b="1" dirty="0" smtClean="0">
                <a:cs typeface="Arial" charset="0"/>
              </a:rPr>
              <a:t>²</a:t>
            </a:r>
            <a:r>
              <a:rPr lang="el-GR" b="1" dirty="0" smtClean="0"/>
              <a:t>    (1+Κ)</a:t>
            </a:r>
            <a:r>
              <a:rPr lang="en-US" b="1" dirty="0" smtClean="0">
                <a:cs typeface="Arial" charset="0"/>
              </a:rPr>
              <a:t>³</a:t>
            </a:r>
            <a:r>
              <a:rPr lang="el-GR" b="1" dirty="0" smtClean="0"/>
              <a:t>	    (1+Κ)</a:t>
            </a:r>
            <a:r>
              <a:rPr lang="en-US" b="1" dirty="0" smtClean="0">
                <a:cs typeface="Arial" charset="0"/>
              </a:rPr>
              <a:t>°°</a:t>
            </a:r>
          </a:p>
          <a:p>
            <a:pPr eaLnBrk="1" hangingPunct="1">
              <a:buFontTx/>
              <a:buNone/>
            </a:pPr>
            <a:r>
              <a:rPr lang="el-GR" dirty="0" smtClean="0"/>
              <a:t>Όπου:</a:t>
            </a:r>
            <a:endParaRPr lang="en-US" dirty="0" smtClean="0"/>
          </a:p>
          <a:p>
            <a:pPr algn="just" eaLnBrk="1" hangingPunct="1"/>
            <a:r>
              <a:rPr lang="el-GR" b="1" dirty="0" smtClean="0"/>
              <a:t>Ρ</a:t>
            </a:r>
            <a:r>
              <a:rPr lang="en-US" dirty="0" smtClean="0"/>
              <a:t> </a:t>
            </a:r>
            <a:r>
              <a:rPr lang="el-GR" dirty="0" smtClean="0"/>
              <a:t>= Δίκαιη τιμή της κοινής μετοχής</a:t>
            </a:r>
            <a:endParaRPr lang="en-US" dirty="0" smtClean="0"/>
          </a:p>
          <a:p>
            <a:pPr algn="just" eaLnBrk="1" hangingPunct="1"/>
            <a:r>
              <a:rPr lang="en-US" b="1" dirty="0" smtClean="0"/>
              <a:t>D</a:t>
            </a:r>
            <a:r>
              <a:rPr lang="el-GR" b="1" dirty="0" smtClean="0"/>
              <a:t>Ι</a:t>
            </a:r>
            <a:r>
              <a:rPr lang="en-US" b="1" dirty="0" smtClean="0"/>
              <a:t>V</a:t>
            </a:r>
            <a:r>
              <a:rPr lang="en-US" dirty="0" smtClean="0"/>
              <a:t> </a:t>
            </a:r>
            <a:r>
              <a:rPr lang="el-GR" dirty="0" smtClean="0"/>
              <a:t>= μερίσματα κατά τη διάρκεια της χρονικής </a:t>
            </a:r>
            <a:r>
              <a:rPr lang="en-US" dirty="0" smtClean="0"/>
              <a:t> </a:t>
            </a:r>
            <a:r>
              <a:rPr lang="el-GR" dirty="0" smtClean="0"/>
              <a:t>περιόδου</a:t>
            </a:r>
          </a:p>
          <a:p>
            <a:pPr algn="just" eaLnBrk="1" hangingPunct="1"/>
            <a:r>
              <a:rPr lang="el-GR" b="1" dirty="0" smtClean="0"/>
              <a:t>Κ </a:t>
            </a:r>
            <a:r>
              <a:rPr lang="el-GR" dirty="0" smtClean="0"/>
              <a:t>= απαιτούμενη τιμή απόδοσης στην μετοχή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850106"/>
          </a:xfrm>
        </p:spPr>
        <p:txBody>
          <a:bodyPr>
            <a:normAutofit fontScale="90000"/>
          </a:bodyPr>
          <a:lstStyle/>
          <a:p>
            <a:pPr eaLnBrk="1" hangingPunct="1"/>
            <a:r>
              <a:rPr lang="en-US" sz="3600" b="1" dirty="0" smtClean="0"/>
              <a:t/>
            </a:r>
            <a:br>
              <a:rPr lang="en-US" sz="3600" b="1" dirty="0" smtClean="0"/>
            </a:br>
            <a:r>
              <a:rPr lang="en-US" sz="3600" b="1" dirty="0" smtClean="0"/>
              <a:t/>
            </a:r>
            <a:br>
              <a:rPr lang="en-US" sz="3600" b="1" dirty="0" smtClean="0"/>
            </a:br>
            <a:r>
              <a:rPr lang="en-US" b="1" dirty="0" smtClean="0">
                <a:solidFill>
                  <a:srgbClr val="002060"/>
                </a:solidFill>
              </a:rPr>
              <a:t>TO </a:t>
            </a:r>
            <a:r>
              <a:rPr lang="el-GR" b="1" dirty="0" smtClean="0">
                <a:solidFill>
                  <a:srgbClr val="002060"/>
                </a:solidFill>
              </a:rPr>
              <a:t>ΜΟΝΤΕΛΟ ΠΡΟΕΞΟΦΛΗΣΗΣ ΜΕΡΙΣΜΑΤΩΝ </a:t>
            </a:r>
            <a:br>
              <a:rPr lang="el-GR" b="1" dirty="0" smtClean="0">
                <a:solidFill>
                  <a:srgbClr val="002060"/>
                </a:solidFill>
              </a:rPr>
            </a:br>
            <a:r>
              <a:rPr lang="en-US" b="1" dirty="0" smtClean="0">
                <a:solidFill>
                  <a:srgbClr val="002060"/>
                </a:solidFill>
              </a:rPr>
              <a:t>(Divided Discount Model DDM)</a:t>
            </a:r>
            <a:endParaRPr lang="el-GR" b="1" dirty="0" smtClean="0">
              <a:solidFill>
                <a:srgbClr val="002060"/>
              </a:solidFill>
            </a:endParaRPr>
          </a:p>
        </p:txBody>
      </p:sp>
      <p:sp>
        <p:nvSpPr>
          <p:cNvPr id="47107" name="Rectangle 3"/>
          <p:cNvSpPr>
            <a:spLocks noGrp="1" noChangeArrowheads="1"/>
          </p:cNvSpPr>
          <p:nvPr>
            <p:ph type="body" idx="1"/>
          </p:nvPr>
        </p:nvSpPr>
        <p:spPr>
          <a:xfrm>
            <a:off x="0" y="1412776"/>
            <a:ext cx="9144000" cy="5445224"/>
          </a:xfrm>
        </p:spPr>
        <p:txBody>
          <a:bodyPr/>
          <a:lstStyle/>
          <a:p>
            <a:pPr algn="just" eaLnBrk="1" hangingPunct="1">
              <a:lnSpc>
                <a:spcPct val="80000"/>
              </a:lnSpc>
              <a:buFontTx/>
              <a:buNone/>
            </a:pPr>
            <a:r>
              <a:rPr lang="el-GR" sz="2800" b="1" dirty="0" smtClean="0">
                <a:solidFill>
                  <a:srgbClr val="C00000"/>
                </a:solidFill>
              </a:rPr>
              <a:t>β) Όταν η μετοχή και κατ’ επέκταση η επιχείρηση </a:t>
            </a:r>
            <a:r>
              <a:rPr lang="el-GR" sz="2800" b="1" u="sng" dirty="0" smtClean="0">
                <a:solidFill>
                  <a:srgbClr val="660033"/>
                </a:solidFill>
              </a:rPr>
              <a:t>δεν</a:t>
            </a:r>
            <a:r>
              <a:rPr lang="el-GR" sz="2800" b="1" dirty="0" smtClean="0">
                <a:solidFill>
                  <a:srgbClr val="C00000"/>
                </a:solidFill>
              </a:rPr>
              <a:t> κρατείται σε χρονική περίοδο ίση με το άπειρο.</a:t>
            </a:r>
          </a:p>
          <a:p>
            <a:pPr algn="just" eaLnBrk="1" hangingPunct="1">
              <a:lnSpc>
                <a:spcPct val="80000"/>
              </a:lnSpc>
            </a:pPr>
            <a:r>
              <a:rPr lang="el-GR" sz="2800" dirty="0" smtClean="0"/>
              <a:t>Η πώληση της μετοχής στο τέλος το δεύτερου έτους διαμορφώνει τον τύπο ως εξής:</a:t>
            </a:r>
            <a:endParaRPr lang="en-US" sz="2800" dirty="0" smtClean="0"/>
          </a:p>
          <a:p>
            <a:pPr eaLnBrk="1" hangingPunct="1">
              <a:lnSpc>
                <a:spcPct val="80000"/>
              </a:lnSpc>
              <a:buFontTx/>
              <a:buNone/>
            </a:pPr>
            <a:r>
              <a:rPr lang="el-GR" sz="2800" b="1" dirty="0" smtClean="0"/>
              <a:t>Ρ</a:t>
            </a:r>
            <a:r>
              <a:rPr lang="en-US" sz="2800" b="1" dirty="0" smtClean="0"/>
              <a:t> </a:t>
            </a:r>
            <a:r>
              <a:rPr lang="el-GR" sz="2800" b="1" dirty="0" smtClean="0"/>
              <a:t>=  </a:t>
            </a:r>
            <a:r>
              <a:rPr lang="en-US" sz="2800" b="1" u="sng" dirty="0" smtClean="0"/>
              <a:t>DIV</a:t>
            </a:r>
            <a:r>
              <a:rPr lang="en-US" sz="1600" b="1" u="sng" dirty="0" smtClean="0"/>
              <a:t>1</a:t>
            </a:r>
            <a:r>
              <a:rPr lang="en-US" sz="2800" b="1" dirty="0" smtClean="0"/>
              <a:t> </a:t>
            </a:r>
            <a:r>
              <a:rPr lang="el-GR" sz="2800" b="1" dirty="0" smtClean="0"/>
              <a:t>  </a:t>
            </a:r>
            <a:r>
              <a:rPr lang="en-US" sz="2800" b="1" dirty="0" smtClean="0"/>
              <a:t>+ </a:t>
            </a:r>
            <a:r>
              <a:rPr lang="el-GR" sz="2800" b="1" dirty="0" smtClean="0"/>
              <a:t>    </a:t>
            </a:r>
            <a:r>
              <a:rPr lang="en-US" sz="2800" b="1" u="sng" dirty="0" smtClean="0"/>
              <a:t>DIV</a:t>
            </a:r>
            <a:r>
              <a:rPr lang="en-US" sz="1600" b="1" u="sng" dirty="0" smtClean="0"/>
              <a:t>2</a:t>
            </a:r>
            <a:r>
              <a:rPr lang="en-US" sz="2800" b="1" dirty="0" smtClean="0"/>
              <a:t> </a:t>
            </a:r>
            <a:r>
              <a:rPr lang="el-GR" sz="2800" b="1" dirty="0" smtClean="0"/>
              <a:t>  </a:t>
            </a:r>
            <a:r>
              <a:rPr lang="en-US" sz="2800" b="1" dirty="0" smtClean="0"/>
              <a:t>+ </a:t>
            </a:r>
            <a:r>
              <a:rPr lang="el-GR" sz="2800" b="1" dirty="0" smtClean="0"/>
              <a:t>   </a:t>
            </a:r>
            <a:r>
              <a:rPr lang="en-US" sz="2800" b="1" dirty="0" smtClean="0"/>
              <a:t> </a:t>
            </a:r>
            <a:r>
              <a:rPr lang="en-US" sz="2800" b="1" u="sng" dirty="0" smtClean="0"/>
              <a:t>SP</a:t>
            </a:r>
            <a:r>
              <a:rPr lang="en-US" sz="1600" b="1" u="sng" dirty="0" smtClean="0"/>
              <a:t>2</a:t>
            </a:r>
            <a:endParaRPr lang="el-GR" sz="1600" b="1" u="sng" dirty="0" smtClean="0"/>
          </a:p>
          <a:p>
            <a:pPr eaLnBrk="1" hangingPunct="1">
              <a:lnSpc>
                <a:spcPct val="80000"/>
              </a:lnSpc>
              <a:buFontTx/>
              <a:buNone/>
            </a:pPr>
            <a:r>
              <a:rPr lang="el-GR" sz="2800" b="1" dirty="0" smtClean="0"/>
              <a:t>      (1+Κ)</a:t>
            </a:r>
            <a:r>
              <a:rPr lang="en-US" sz="2800" b="1" dirty="0" smtClean="0">
                <a:cs typeface="Arial" charset="0"/>
              </a:rPr>
              <a:t>¹</a:t>
            </a:r>
            <a:r>
              <a:rPr lang="el-GR" sz="2800" b="1" dirty="0" smtClean="0"/>
              <a:t>      (1+Κ)</a:t>
            </a:r>
            <a:r>
              <a:rPr lang="en-US" sz="2800" b="1" dirty="0" smtClean="0">
                <a:cs typeface="Arial" charset="0"/>
              </a:rPr>
              <a:t>²</a:t>
            </a:r>
            <a:r>
              <a:rPr lang="el-GR" sz="2800" b="1" dirty="0" smtClean="0"/>
              <a:t>       (1+Κ)</a:t>
            </a:r>
            <a:r>
              <a:rPr lang="en-US" sz="2800" b="1" dirty="0" smtClean="0">
                <a:cs typeface="Arial" charset="0"/>
              </a:rPr>
              <a:t>²</a:t>
            </a:r>
            <a:endParaRPr lang="el-GR" sz="2800" b="1" dirty="0" smtClean="0"/>
          </a:p>
          <a:p>
            <a:pPr algn="just" eaLnBrk="1" hangingPunct="1">
              <a:lnSpc>
                <a:spcPct val="80000"/>
              </a:lnSpc>
            </a:pPr>
            <a:r>
              <a:rPr lang="el-GR" sz="2800" dirty="0" smtClean="0"/>
              <a:t>Όπου </a:t>
            </a:r>
            <a:r>
              <a:rPr lang="en-US" sz="2800" b="1" dirty="0" smtClean="0"/>
              <a:t>SP</a:t>
            </a:r>
            <a:r>
              <a:rPr lang="el-GR" sz="2800" dirty="0" smtClean="0"/>
              <a:t>: η τιμή πώλησης στο τέλος του δεύτερου έτους</a:t>
            </a:r>
          </a:p>
          <a:p>
            <a:pPr algn="just" eaLnBrk="1" hangingPunct="1">
              <a:lnSpc>
                <a:spcPct val="80000"/>
              </a:lnSpc>
            </a:pPr>
            <a:r>
              <a:rPr lang="el-GR" sz="2800" dirty="0" smtClean="0"/>
              <a:t>Η αναμενόμενη τιμή πώληση στο δεύτερο έτος ενσωματώνει όλα τα μερίσματα που θα πλήρωνε η επιχείρηση μετά το δεύτερο έτος.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l-GR" sz="4000" b="1" dirty="0" smtClean="0">
                <a:solidFill>
                  <a:srgbClr val="002060"/>
                </a:solidFill>
              </a:rPr>
              <a:t>ΜΕΤΟΧΕΣ ΠΟΥ ΔΕΝ ΠΛΗΡΩΝΟΥΝ ΜΕΡΙΣΜΑ</a:t>
            </a:r>
            <a:r>
              <a:rPr lang="el-GR" sz="4000" dirty="0" smtClean="0">
                <a:solidFill>
                  <a:srgbClr val="002060"/>
                </a:solidFill>
              </a:rPr>
              <a:t> </a:t>
            </a:r>
          </a:p>
        </p:txBody>
      </p:sp>
      <p:sp>
        <p:nvSpPr>
          <p:cNvPr id="48131" name="Rectangle 3"/>
          <p:cNvSpPr>
            <a:spLocks noGrp="1" noChangeArrowheads="1"/>
          </p:cNvSpPr>
          <p:nvPr>
            <p:ph type="body" idx="1"/>
          </p:nvPr>
        </p:nvSpPr>
        <p:spPr>
          <a:xfrm>
            <a:off x="0" y="1600200"/>
            <a:ext cx="9144000" cy="5257800"/>
          </a:xfrm>
        </p:spPr>
        <p:txBody>
          <a:bodyPr/>
          <a:lstStyle/>
          <a:p>
            <a:pPr algn="just" eaLnBrk="1" hangingPunct="1"/>
            <a:r>
              <a:rPr lang="el-GR" dirty="0" smtClean="0"/>
              <a:t>Η διαδικασία αποτίμησης που ακολουθείται παραμένει η ίδια, απλώς τα μερίσματα των πρώτων ετών είναι ίσα με το μηδέν.</a:t>
            </a:r>
          </a:p>
          <a:p>
            <a:pPr algn="just" eaLnBrk="1" hangingPunct="1"/>
            <a:r>
              <a:rPr lang="el-GR" dirty="0" smtClean="0"/>
              <a:t>Η επιχείρηση που δεν διανέμει μέρισμα επανεπενδύει τα κέρδη έχοντας σαν συνέπεια τα μελλοντικά της κέρδη και τα μερίσματα της να αυξάνονται σε ρυθμούς γρηγορότερους στο μέλλον.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sz="4000" b="1" dirty="0" smtClean="0">
                <a:solidFill>
                  <a:srgbClr val="002060"/>
                </a:solidFill>
              </a:rPr>
              <a:t>ΑΣΚΗΣΗ</a:t>
            </a:r>
          </a:p>
        </p:txBody>
      </p:sp>
      <p:sp>
        <p:nvSpPr>
          <p:cNvPr id="49155" name="Rectangle 3"/>
          <p:cNvSpPr>
            <a:spLocks noGrp="1" noChangeArrowheads="1"/>
          </p:cNvSpPr>
          <p:nvPr>
            <p:ph type="body" idx="1"/>
          </p:nvPr>
        </p:nvSpPr>
        <p:spPr>
          <a:xfrm>
            <a:off x="0" y="1052513"/>
            <a:ext cx="9144000" cy="5805487"/>
          </a:xfrm>
        </p:spPr>
        <p:txBody>
          <a:bodyPr/>
          <a:lstStyle/>
          <a:p>
            <a:pPr algn="just" eaLnBrk="1" hangingPunct="1">
              <a:lnSpc>
                <a:spcPct val="90000"/>
              </a:lnSpc>
            </a:pPr>
            <a:r>
              <a:rPr lang="el-GR" dirty="0" smtClean="0"/>
              <a:t>Έστω ότι το μέρισμα της εταιρείας </a:t>
            </a:r>
            <a:r>
              <a:rPr lang="el-GR" b="1" dirty="0" smtClean="0"/>
              <a:t>ΑΛΦΑ Α.Ε.</a:t>
            </a:r>
            <a:r>
              <a:rPr lang="en-US" b="1" dirty="0" smtClean="0"/>
              <a:t> </a:t>
            </a:r>
            <a:r>
              <a:rPr lang="el-GR" dirty="0" smtClean="0"/>
              <a:t>είναι 0,50 € και η τιμή πώληση της μετοχής στο τέλος του έτους είναι 8 €. Αν η απαιτούμενη απόδοση του επενδυτή είναι 10% πόσο θα έπρεπε να αγοράσει αυτή την εταιρία, όταν ο συνολικός αριθμός μετοχών σε κυκλοφορία είναι 50.000;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
            </a:r>
            <a:br>
              <a:rPr lang="el-GR" b="1" dirty="0" smtClean="0"/>
            </a:br>
            <a:r>
              <a:rPr lang="el-GR" b="1" dirty="0" smtClean="0">
                <a:solidFill>
                  <a:srgbClr val="002060"/>
                </a:solidFill>
              </a:rPr>
              <a:t>ΛΥΣΗ</a:t>
            </a:r>
            <a:r>
              <a:rPr lang="el-GR" b="1" dirty="0">
                <a:solidFill>
                  <a:srgbClr val="002060"/>
                </a:solidFill>
              </a:rPr>
              <a:t/>
            </a:r>
            <a:br>
              <a:rPr lang="el-GR" b="1" dirty="0">
                <a:solidFill>
                  <a:srgbClr val="002060"/>
                </a:solidFill>
              </a:rPr>
            </a:br>
            <a:endParaRPr lang="el-GR" b="1" dirty="0">
              <a:solidFill>
                <a:srgbClr val="002060"/>
              </a:solidFill>
            </a:endParaRPr>
          </a:p>
        </p:txBody>
      </p:sp>
      <p:sp>
        <p:nvSpPr>
          <p:cNvPr id="3" name="Θέση περιεχομένου 2"/>
          <p:cNvSpPr>
            <a:spLocks noGrp="1"/>
          </p:cNvSpPr>
          <p:nvPr>
            <p:ph idx="1"/>
          </p:nvPr>
        </p:nvSpPr>
        <p:spPr>
          <a:xfrm>
            <a:off x="0" y="1600200"/>
            <a:ext cx="9144000" cy="4525963"/>
          </a:xfrm>
        </p:spPr>
        <p:txBody>
          <a:bodyPr/>
          <a:lstStyle/>
          <a:p>
            <a:r>
              <a:rPr lang="el-GR" dirty="0"/>
              <a:t>Ρ= </a:t>
            </a:r>
            <a:r>
              <a:rPr lang="el-GR" u="sng" dirty="0"/>
              <a:t>0,50</a:t>
            </a:r>
            <a:r>
              <a:rPr lang="el-GR" dirty="0"/>
              <a:t> €   +   </a:t>
            </a:r>
            <a:r>
              <a:rPr lang="el-GR" u="sng" dirty="0"/>
              <a:t>8,00</a:t>
            </a:r>
            <a:r>
              <a:rPr lang="el-GR" dirty="0"/>
              <a:t> €    = 0,45 + 7,27 = 7,72 € </a:t>
            </a:r>
          </a:p>
          <a:p>
            <a:r>
              <a:rPr lang="el-GR" dirty="0"/>
              <a:t>  </a:t>
            </a:r>
            <a:r>
              <a:rPr lang="el-GR" dirty="0" smtClean="0"/>
              <a:t>(</a:t>
            </a:r>
            <a:r>
              <a:rPr lang="el-GR" dirty="0"/>
              <a:t>1 + 0,10)   (1 + 0,10)</a:t>
            </a:r>
          </a:p>
          <a:p>
            <a:endParaRPr lang="el-GR" dirty="0" smtClean="0"/>
          </a:p>
          <a:p>
            <a:r>
              <a:rPr lang="el-GR" dirty="0" smtClean="0"/>
              <a:t>Συνολική </a:t>
            </a:r>
            <a:r>
              <a:rPr lang="el-GR" dirty="0"/>
              <a:t>επένδυση: 7,72 * 50.000 = 386.000 € </a:t>
            </a:r>
          </a:p>
          <a:p>
            <a:endParaRPr lang="el-GR" dirty="0"/>
          </a:p>
        </p:txBody>
      </p:sp>
    </p:spTree>
    <p:extLst>
      <p:ext uri="{BB962C8B-B14F-4D97-AF65-F5344CB8AC3E}">
        <p14:creationId xmlns:p14="http://schemas.microsoft.com/office/powerpoint/2010/main" val="318080406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06437"/>
          </a:xfrm>
        </p:spPr>
        <p:txBody>
          <a:bodyPr>
            <a:normAutofit fontScale="90000"/>
          </a:bodyPr>
          <a:lstStyle/>
          <a:p>
            <a:pPr eaLnBrk="1" hangingPunct="1"/>
            <a:r>
              <a:rPr lang="el-GR" sz="4000" b="1" dirty="0" smtClean="0">
                <a:solidFill>
                  <a:srgbClr val="002060"/>
                </a:solidFill>
              </a:rPr>
              <a:t>ΜΟΝΤΕΛΟ ΑΠΕΙΡΩΝ ΠΕΡΙΟΔΩΝ</a:t>
            </a:r>
            <a:r>
              <a:rPr lang="el-GR" sz="4000" dirty="0" smtClean="0">
                <a:solidFill>
                  <a:srgbClr val="002060"/>
                </a:solidFill>
              </a:rPr>
              <a:t> </a:t>
            </a:r>
          </a:p>
        </p:txBody>
      </p:sp>
      <p:sp>
        <p:nvSpPr>
          <p:cNvPr id="50179" name="Rectangle 3"/>
          <p:cNvSpPr>
            <a:spLocks noGrp="1" noChangeArrowheads="1"/>
          </p:cNvSpPr>
          <p:nvPr>
            <p:ph type="body" idx="1"/>
          </p:nvPr>
        </p:nvSpPr>
        <p:spPr>
          <a:xfrm>
            <a:off x="1" y="1125538"/>
            <a:ext cx="9144000" cy="5732462"/>
          </a:xfrm>
        </p:spPr>
        <p:txBody>
          <a:bodyPr/>
          <a:lstStyle/>
          <a:p>
            <a:pPr algn="just"/>
            <a:r>
              <a:rPr lang="el-GR" dirty="0" smtClean="0"/>
              <a:t>Αν μια επιχείρηση έχει σταθερό ποσοστό αύξησης μερισμάτων </a:t>
            </a:r>
            <a:r>
              <a:rPr lang="el-GR" b="1" dirty="0" smtClean="0"/>
              <a:t>g</a:t>
            </a:r>
            <a:r>
              <a:rPr lang="el-GR" dirty="0" smtClean="0"/>
              <a:t> στο διηνεκές, τότε:</a:t>
            </a:r>
          </a:p>
          <a:p>
            <a:pPr eaLnBrk="1" hangingPunct="1">
              <a:buFontTx/>
              <a:buNone/>
            </a:pPr>
            <a:r>
              <a:rPr lang="el-GR" dirty="0" smtClean="0"/>
              <a:t>		</a:t>
            </a:r>
            <a:r>
              <a:rPr lang="en-US" dirty="0" smtClean="0"/>
              <a:t>  </a:t>
            </a:r>
            <a:r>
              <a:rPr lang="en-US" b="1" dirty="0" smtClean="0"/>
              <a:t>D</a:t>
            </a:r>
            <a:r>
              <a:rPr lang="en-US" sz="1600" b="1" dirty="0" smtClean="0"/>
              <a:t>1</a:t>
            </a:r>
            <a:endParaRPr lang="en-US" b="1" dirty="0" smtClean="0"/>
          </a:p>
          <a:p>
            <a:pPr eaLnBrk="1" hangingPunct="1">
              <a:buFontTx/>
              <a:buNone/>
            </a:pPr>
            <a:r>
              <a:rPr lang="el-GR" b="1" dirty="0" smtClean="0"/>
              <a:t>Ρ = </a:t>
            </a:r>
            <a:r>
              <a:rPr lang="el-GR" b="1" dirty="0" smtClean="0">
                <a:cs typeface="Arial" charset="0"/>
              </a:rPr>
              <a:t>─────</a:t>
            </a:r>
          </a:p>
          <a:p>
            <a:pPr eaLnBrk="1" hangingPunct="1">
              <a:buFontTx/>
              <a:buNone/>
            </a:pPr>
            <a:r>
              <a:rPr lang="en-US" b="1" dirty="0" smtClean="0"/>
              <a:t>        (K-g)</a:t>
            </a:r>
          </a:p>
          <a:p>
            <a:pPr eaLnBrk="1" hangingPunct="1">
              <a:buFontTx/>
              <a:buNone/>
            </a:pPr>
            <a:r>
              <a:rPr lang="el-GR" b="1" dirty="0" smtClean="0"/>
              <a:t>Ρ</a:t>
            </a:r>
            <a:r>
              <a:rPr lang="en-US" dirty="0" smtClean="0"/>
              <a:t> </a:t>
            </a:r>
            <a:r>
              <a:rPr lang="el-GR" b="1" dirty="0" smtClean="0"/>
              <a:t>:</a:t>
            </a:r>
            <a:r>
              <a:rPr lang="el-GR" dirty="0" smtClean="0"/>
              <a:t> Δίκαιη τιμή της κοινής μετοχής</a:t>
            </a:r>
            <a:endParaRPr lang="en-US" dirty="0" smtClean="0"/>
          </a:p>
          <a:p>
            <a:pPr eaLnBrk="1" hangingPunct="1">
              <a:buFontTx/>
              <a:buNone/>
            </a:pPr>
            <a:r>
              <a:rPr lang="en-US" b="1" dirty="0" smtClean="0"/>
              <a:t>D :</a:t>
            </a:r>
            <a:r>
              <a:rPr lang="en-US" dirty="0" smtClean="0"/>
              <a:t> </a:t>
            </a:r>
            <a:r>
              <a:rPr lang="el-GR" dirty="0" smtClean="0"/>
              <a:t>Μέρισμα</a:t>
            </a:r>
            <a:endParaRPr lang="en-US" dirty="0" smtClean="0"/>
          </a:p>
          <a:p>
            <a:pPr eaLnBrk="1" hangingPunct="1">
              <a:buFontTx/>
              <a:buNone/>
            </a:pPr>
            <a:r>
              <a:rPr lang="en-US" b="1" dirty="0" smtClean="0"/>
              <a:t>K :</a:t>
            </a:r>
            <a:r>
              <a:rPr lang="en-US" dirty="0" smtClean="0"/>
              <a:t> </a:t>
            </a:r>
            <a:r>
              <a:rPr lang="el-GR" dirty="0" smtClean="0"/>
              <a:t>Απαιτούμενη απόδοση</a:t>
            </a:r>
            <a:endParaRPr lang="en-US" dirty="0" smtClean="0"/>
          </a:p>
          <a:p>
            <a:pPr eaLnBrk="1" hangingPunct="1">
              <a:buFontTx/>
              <a:buNone/>
            </a:pPr>
            <a:r>
              <a:rPr lang="en-US" b="1" dirty="0" smtClean="0"/>
              <a:t>g :</a:t>
            </a:r>
            <a:r>
              <a:rPr lang="el-GR" dirty="0" smtClean="0"/>
              <a:t> Η διαφορά μερίσματος από έτος σε έτος ή συντελεστής ανάπτυξης.</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rgbClr val="002060"/>
                </a:solidFill>
              </a:rPr>
              <a:t>ΑΣΚΗΣΗ</a:t>
            </a:r>
          </a:p>
        </p:txBody>
      </p:sp>
      <p:sp>
        <p:nvSpPr>
          <p:cNvPr id="51203" name="Rectangle 3"/>
          <p:cNvSpPr>
            <a:spLocks noGrp="1" noChangeArrowheads="1"/>
          </p:cNvSpPr>
          <p:nvPr>
            <p:ph type="body" idx="1"/>
          </p:nvPr>
        </p:nvSpPr>
        <p:spPr>
          <a:xfrm>
            <a:off x="0" y="908050"/>
            <a:ext cx="9144000" cy="5949950"/>
          </a:xfrm>
        </p:spPr>
        <p:txBody>
          <a:bodyPr/>
          <a:lstStyle/>
          <a:p>
            <a:pPr algn="just" eaLnBrk="1" hangingPunct="1">
              <a:lnSpc>
                <a:spcPct val="90000"/>
              </a:lnSpc>
            </a:pPr>
            <a:r>
              <a:rPr lang="el-GR" dirty="0" smtClean="0"/>
              <a:t>Η εταιρεία ΚΑΠΠΑ Α.Ε.</a:t>
            </a:r>
            <a:r>
              <a:rPr lang="en-US" b="1" dirty="0" smtClean="0"/>
              <a:t> </a:t>
            </a:r>
            <a:r>
              <a:rPr lang="el-GR" dirty="0" smtClean="0"/>
              <a:t>δίνει μέρισμα 0,60 € ανά μετοχή, το οποίο αναμένεται να αυξηθεί το επόμενο έτος σε 0,70 €. Η απαιτούμενη απόδοση του επενδυτή είναι </a:t>
            </a:r>
            <a:r>
              <a:rPr lang="en-US" dirty="0" smtClean="0"/>
              <a:t>1</a:t>
            </a:r>
            <a:r>
              <a:rPr lang="el-GR" dirty="0" smtClean="0"/>
              <a:t>9%. Η εταιρεία ΚΑΠΠΑ Α.Ε. δεν θα σταματήσει ποτέ να δίνει μέρισμα. Ποια είναι η δίκαιη τιμή της μετοχής και κατ’ επέκταση της εταιρείας ΚΑΠΠΑ Α.Ε. αν ο συνολικός αριθμός μετοχών σε κυκλοφορία είναι 40.000</a:t>
            </a:r>
            <a:r>
              <a:rPr lang="en-US" dirty="0" smtClean="0"/>
              <a:t>;</a:t>
            </a:r>
            <a:endParaRPr lang="el-GR"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normAutofit fontScale="90000"/>
          </a:bodyPr>
          <a:lstStyle/>
          <a:p>
            <a:r>
              <a:rPr lang="el-GR" altLang="el-GR" sz="3200" b="1" dirty="0" smtClean="0"/>
              <a:t>ΚΟΣΤΟΣ ΑΠΟΘΕΜΑΤΩΝ</a:t>
            </a:r>
            <a:endParaRPr lang="el-GR" sz="3200" dirty="0"/>
          </a:p>
        </p:txBody>
      </p:sp>
      <p:graphicFrame>
        <p:nvGraphicFramePr>
          <p:cNvPr id="4" name="3 - Θέση περιεχομένου"/>
          <p:cNvGraphicFramePr>
            <a:graphicFrameLocks noGrp="1"/>
          </p:cNvGraphicFramePr>
          <p:nvPr>
            <p:ph idx="1"/>
          </p:nvPr>
        </p:nvGraphicFramePr>
        <p:xfrm>
          <a:off x="0" y="765175"/>
          <a:ext cx="91440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b="1" dirty="0" smtClean="0">
                <a:solidFill>
                  <a:srgbClr val="002060"/>
                </a:solidFill>
              </a:rPr>
              <a:t>ΛΥΣΗ</a:t>
            </a:r>
            <a:endParaRPr lang="el-GR" b="1" dirty="0">
              <a:solidFill>
                <a:srgbClr val="002060"/>
              </a:solidFill>
            </a:endParaRPr>
          </a:p>
        </p:txBody>
      </p:sp>
      <p:sp>
        <p:nvSpPr>
          <p:cNvPr id="3" name="Θέση περιεχομένου 2"/>
          <p:cNvSpPr>
            <a:spLocks noGrp="1"/>
          </p:cNvSpPr>
          <p:nvPr>
            <p:ph idx="1"/>
          </p:nvPr>
        </p:nvSpPr>
        <p:spPr>
          <a:xfrm>
            <a:off x="0" y="1052736"/>
            <a:ext cx="9144000" cy="5805264"/>
          </a:xfrm>
        </p:spPr>
        <p:txBody>
          <a:bodyPr/>
          <a:lstStyle/>
          <a:p>
            <a:r>
              <a:rPr lang="el-GR" dirty="0"/>
              <a:t>Ρ = D1 / (K-g) = 0,60 / (0,19-0,10) = 6,67 €</a:t>
            </a:r>
          </a:p>
          <a:p>
            <a:r>
              <a:rPr lang="el-GR" dirty="0"/>
              <a:t>Συνολική επένδυση: 6,67*40.000 = 266.800</a:t>
            </a:r>
          </a:p>
          <a:p>
            <a:endParaRPr lang="el-GR" dirty="0"/>
          </a:p>
        </p:txBody>
      </p:sp>
    </p:spTree>
    <p:extLst>
      <p:ext uri="{BB962C8B-B14F-4D97-AF65-F5344CB8AC3E}">
        <p14:creationId xmlns:p14="http://schemas.microsoft.com/office/powerpoint/2010/main" val="387553126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74638"/>
            <a:ext cx="9144000" cy="777875"/>
          </a:xfrm>
        </p:spPr>
        <p:txBody>
          <a:bodyPr>
            <a:normAutofit fontScale="90000"/>
          </a:bodyPr>
          <a:lstStyle/>
          <a:p>
            <a:pPr eaLnBrk="1" hangingPunct="1"/>
            <a:r>
              <a:rPr lang="el-GR" sz="3600" b="1" dirty="0" smtClean="0">
                <a:solidFill>
                  <a:srgbClr val="002060"/>
                </a:solidFill>
              </a:rPr>
              <a:t>ΜΟΝΤΕΛΟ ΑΠΕΙΡΩΝ ΠΕΡΙΟΔΩΝ ΚΑΙ ΑΝΑΠΤΥΣΣΟΜΕΝΕΣ ΕΤΑΙΡΙΕΣ</a:t>
            </a:r>
          </a:p>
        </p:txBody>
      </p:sp>
      <p:sp>
        <p:nvSpPr>
          <p:cNvPr id="52227" name="Rectangle 3"/>
          <p:cNvSpPr>
            <a:spLocks noGrp="1" noChangeArrowheads="1"/>
          </p:cNvSpPr>
          <p:nvPr>
            <p:ph type="body" idx="1"/>
          </p:nvPr>
        </p:nvSpPr>
        <p:spPr>
          <a:xfrm>
            <a:off x="0" y="1196975"/>
            <a:ext cx="9144000" cy="5661025"/>
          </a:xfrm>
        </p:spPr>
        <p:txBody>
          <a:bodyPr/>
          <a:lstStyle/>
          <a:p>
            <a:pPr algn="just" eaLnBrk="1" hangingPunct="1">
              <a:lnSpc>
                <a:spcPct val="80000"/>
              </a:lnSpc>
              <a:buFontTx/>
              <a:buNone/>
            </a:pPr>
            <a:r>
              <a:rPr lang="el-GR" b="1" dirty="0" smtClean="0">
                <a:solidFill>
                  <a:srgbClr val="CC3300"/>
                </a:solidFill>
              </a:rPr>
              <a:t>Οι προϋποθέσεις που θα πρέπει να ισχύουν είναι οι εξής:</a:t>
            </a:r>
          </a:p>
          <a:p>
            <a:pPr algn="just" eaLnBrk="1" hangingPunct="1">
              <a:lnSpc>
                <a:spcPct val="80000"/>
              </a:lnSpc>
            </a:pPr>
            <a:r>
              <a:rPr lang="el-GR" dirty="0" smtClean="0"/>
              <a:t>Ανάπτυξη των μερισμάτων με σταθερό ρυθμό</a:t>
            </a:r>
            <a:r>
              <a:rPr lang="en-US" dirty="0" smtClean="0"/>
              <a:t>.</a:t>
            </a:r>
          </a:p>
          <a:p>
            <a:pPr algn="just" eaLnBrk="1" hangingPunct="1">
              <a:lnSpc>
                <a:spcPct val="80000"/>
              </a:lnSpc>
            </a:pPr>
            <a:r>
              <a:rPr lang="en-US" dirty="0" smtClean="0"/>
              <a:t>To </a:t>
            </a:r>
            <a:r>
              <a:rPr lang="el-GR" dirty="0" smtClean="0"/>
              <a:t>ποσοστό ανάπτυξης θα πρέπει να τείνει στο άπειρο</a:t>
            </a:r>
            <a:r>
              <a:rPr lang="en-US" dirty="0" smtClean="0"/>
              <a:t>.</a:t>
            </a:r>
            <a:endParaRPr lang="el-GR" dirty="0" smtClean="0"/>
          </a:p>
          <a:p>
            <a:pPr algn="just" eaLnBrk="1" hangingPunct="1">
              <a:lnSpc>
                <a:spcPct val="80000"/>
              </a:lnSpc>
            </a:pPr>
            <a:r>
              <a:rPr lang="el-GR" dirty="0" smtClean="0"/>
              <a:t>Θα πρέπει πάντα η απαιτούμενη απόδοση από μέρους μας να είναι μεγαλύτερη από το συντελεστή ανάπτυξης.</a:t>
            </a:r>
          </a:p>
          <a:p>
            <a:pPr algn="just" eaLnBrk="1" hangingPunct="1">
              <a:lnSpc>
                <a:spcPct val="80000"/>
              </a:lnSpc>
              <a:buFontTx/>
              <a:buNone/>
            </a:pPr>
            <a:r>
              <a:rPr lang="el-GR" dirty="0" smtClean="0">
                <a:solidFill>
                  <a:srgbClr val="0000FF"/>
                </a:solidFill>
              </a:rPr>
              <a:t>Ως</a:t>
            </a:r>
            <a:r>
              <a:rPr lang="el-GR" dirty="0" smtClean="0"/>
              <a:t> </a:t>
            </a:r>
            <a:r>
              <a:rPr lang="el-GR" b="1" dirty="0" smtClean="0">
                <a:solidFill>
                  <a:srgbClr val="0000FF"/>
                </a:solidFill>
              </a:rPr>
              <a:t>αναπτυσσόμενες εταιρίες</a:t>
            </a:r>
            <a:r>
              <a:rPr lang="el-GR" dirty="0" smtClean="0">
                <a:solidFill>
                  <a:srgbClr val="0000FF"/>
                </a:solidFill>
              </a:rPr>
              <a:t> </a:t>
            </a:r>
            <a:r>
              <a:rPr lang="el-GR" dirty="0" smtClean="0"/>
              <a:t>χαρακτηρίζουμε αυτές οι οποίες έχουν</a:t>
            </a:r>
            <a:r>
              <a:rPr lang="en-US" dirty="0" smtClean="0"/>
              <a:t> </a:t>
            </a:r>
            <a:r>
              <a:rPr lang="el-GR" dirty="0" smtClean="0"/>
              <a:t>τις ευκαιρίες και τις ικανότητες να αποδίδουν κέρδη στις επενδύσεις τους,</a:t>
            </a:r>
            <a:r>
              <a:rPr lang="en-US" dirty="0" smtClean="0"/>
              <a:t> </a:t>
            </a:r>
            <a:r>
              <a:rPr lang="el-GR" dirty="0" smtClean="0"/>
              <a:t>συνεχώς, σε ποσοστό μεγαλύτερο από τις απαιτούμενες τιμές απόδοσης που</a:t>
            </a:r>
            <a:r>
              <a:rPr lang="en-US" dirty="0" smtClean="0"/>
              <a:t> </a:t>
            </a:r>
            <a:r>
              <a:rPr lang="el-GR" dirty="0" smtClean="0"/>
              <a:t>επιζητούμε.</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850106"/>
          </a:xfrm>
        </p:spPr>
        <p:txBody>
          <a:bodyPr>
            <a:normAutofit fontScale="90000"/>
          </a:bodyPr>
          <a:lstStyle/>
          <a:p>
            <a:pPr eaLnBrk="1" hangingPunct="1"/>
            <a:r>
              <a:rPr lang="el-GR" sz="3600" b="1" dirty="0" smtClean="0">
                <a:solidFill>
                  <a:srgbClr val="002060"/>
                </a:solidFill>
              </a:rPr>
              <a:t>ΜΟΝΤΕΛΟ ΑΠΕΙΡΩΝ ΠΕΡΙΟΔΩΝ ΚΑΙ ΑΝΑΠΤΥΣΣΟΜΕΝΕΣ ΕΤΑΙΡΙΕΣ</a:t>
            </a:r>
          </a:p>
        </p:txBody>
      </p:sp>
      <p:sp>
        <p:nvSpPr>
          <p:cNvPr id="53251" name="Rectangle 3"/>
          <p:cNvSpPr>
            <a:spLocks noGrp="1" noChangeArrowheads="1"/>
          </p:cNvSpPr>
          <p:nvPr>
            <p:ph type="body" idx="1"/>
          </p:nvPr>
        </p:nvSpPr>
        <p:spPr>
          <a:xfrm>
            <a:off x="0" y="1196975"/>
            <a:ext cx="9144000" cy="5661025"/>
          </a:xfrm>
        </p:spPr>
        <p:txBody>
          <a:bodyPr/>
          <a:lstStyle/>
          <a:p>
            <a:pPr marL="533400" indent="-533400" algn="just" eaLnBrk="1" hangingPunct="1">
              <a:lnSpc>
                <a:spcPct val="80000"/>
              </a:lnSpc>
            </a:pPr>
            <a:r>
              <a:rPr lang="el-GR" sz="2800" dirty="0" smtClean="0"/>
              <a:t>Όταν ότι η κερδοφορία των εταιριών σε ορισμένες περιπτώσεις δεν καθίσταται συνεχείς με αποτέλεσμα να μην υπάρχει συμβατότητα με τις παραπάνω προϋποθέσεις, αυτό μπορεί</a:t>
            </a:r>
            <a:r>
              <a:rPr lang="en-US" sz="2800" dirty="0" smtClean="0"/>
              <a:t> </a:t>
            </a:r>
            <a:r>
              <a:rPr lang="el-GR" sz="2800" dirty="0" smtClean="0"/>
              <a:t>να ισχύει</a:t>
            </a:r>
            <a:r>
              <a:rPr lang="en-US" sz="2800" dirty="0" smtClean="0"/>
              <a:t> </a:t>
            </a:r>
            <a:r>
              <a:rPr lang="el-GR" sz="2800" dirty="0" smtClean="0"/>
              <a:t>για δύο βασικούς λόγους:</a:t>
            </a:r>
          </a:p>
          <a:p>
            <a:pPr marL="533400" indent="-533400" algn="just" eaLnBrk="1" hangingPunct="1">
              <a:lnSpc>
                <a:spcPct val="80000"/>
              </a:lnSpc>
              <a:buFontTx/>
              <a:buAutoNum type="arabicPeriod"/>
            </a:pPr>
            <a:r>
              <a:rPr lang="el-GR" sz="2800" dirty="0" smtClean="0"/>
              <a:t>Όταν αυτές οι εταιρίες αποδίδουν στον κλάδο τους υπερβολικά υψηλές τιμές είναι σίγουρο ότι θα προσελκύσουν τον ανταγωνισμό με την είσοδο νέων εταιριών. Άρα, ως αποτέλεσμα θα έχουμε τη μη διατήρηση υψηλών ποσοστών ανάπτυξης που να τείνουν στο άπειρο.</a:t>
            </a:r>
          </a:p>
          <a:p>
            <a:pPr marL="533400" indent="-533400" algn="just" eaLnBrk="1" hangingPunct="1">
              <a:lnSpc>
                <a:spcPct val="80000"/>
              </a:lnSpc>
              <a:buFontTx/>
              <a:buAutoNum type="arabicPeriod"/>
            </a:pPr>
            <a:r>
              <a:rPr lang="el-GR" sz="2800" dirty="0" smtClean="0"/>
              <a:t>Αν αυτές οι αποδόσεις διατηρούνται σε υψηλές τιμές, τότε ο συντελεστής ανάπτυξης </a:t>
            </a:r>
            <a:r>
              <a:rPr lang="en-US" sz="2800" b="1" dirty="0" smtClean="0"/>
              <a:t>g</a:t>
            </a:r>
            <a:r>
              <a:rPr lang="en-US" sz="2800" dirty="0" smtClean="0"/>
              <a:t> </a:t>
            </a:r>
            <a:r>
              <a:rPr lang="el-GR" sz="2800" dirty="0" smtClean="0"/>
              <a:t>θα είναι συνεχώς μεγαλύτερος από την απαιτούμενη απόδοση </a:t>
            </a:r>
            <a:r>
              <a:rPr lang="el-GR" sz="2800" b="1" dirty="0" smtClean="0"/>
              <a:t>Κ</a:t>
            </a:r>
            <a:r>
              <a:rPr lang="en-US" sz="2800" dirty="0" smtClean="0"/>
              <a:t> </a:t>
            </a:r>
            <a:r>
              <a:rPr lang="el-GR" sz="2800" dirty="0" smtClean="0"/>
              <a:t>με αποτέλεσμα ο τύπος να μη λειτουργεί. </a:t>
            </a:r>
          </a:p>
          <a:p>
            <a:pPr marL="533400" indent="-533400" eaLnBrk="1" hangingPunct="1">
              <a:lnSpc>
                <a:spcPct val="80000"/>
              </a:lnSpc>
            </a:pPr>
            <a:endParaRPr lang="el-GR" sz="2800" dirty="0" smtClean="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417512"/>
          </a:xfrm>
        </p:spPr>
        <p:txBody>
          <a:bodyPr>
            <a:normAutofit fontScale="90000"/>
          </a:bodyPr>
          <a:lstStyle/>
          <a:p>
            <a:pPr eaLnBrk="1" hangingPunct="1"/>
            <a:r>
              <a:rPr lang="el-GR" sz="4000" b="1" dirty="0" smtClean="0">
                <a:solidFill>
                  <a:srgbClr val="002060"/>
                </a:solidFill>
              </a:rPr>
              <a:t>ΑΣΚΗΣΗ</a:t>
            </a:r>
          </a:p>
        </p:txBody>
      </p:sp>
      <p:sp>
        <p:nvSpPr>
          <p:cNvPr id="54275" name="Rectangle 3"/>
          <p:cNvSpPr>
            <a:spLocks noGrp="1" noChangeArrowheads="1"/>
          </p:cNvSpPr>
          <p:nvPr>
            <p:ph type="body" sz="half" idx="1"/>
          </p:nvPr>
        </p:nvSpPr>
        <p:spPr>
          <a:xfrm>
            <a:off x="0" y="1052513"/>
            <a:ext cx="5580112" cy="5805487"/>
          </a:xfrm>
        </p:spPr>
        <p:txBody>
          <a:bodyPr/>
          <a:lstStyle/>
          <a:p>
            <a:pPr algn="just" eaLnBrk="1" hangingPunct="1"/>
            <a:r>
              <a:rPr lang="el-GR" sz="2800" dirty="0" smtClean="0"/>
              <a:t>Η εταιρία ΛΑΜΔΑ Α.Ε.</a:t>
            </a:r>
            <a:r>
              <a:rPr lang="en-US" sz="2800" dirty="0" smtClean="0"/>
              <a:t> </a:t>
            </a:r>
            <a:r>
              <a:rPr lang="el-GR" sz="2800" dirty="0" smtClean="0"/>
              <a:t>διανέμει τρέχων μέρισμα 2 € για κάθε μετοχή. Στον δίπλα πίνακα έχουμε τις αναμενόμενες τιμές ανάπτυξης για τις τιμές των μερισμάτων. Να αποτιμηθεί η εταιρεία ΛΑΜΔΑ Α.Ε.</a:t>
            </a:r>
            <a:r>
              <a:rPr lang="en-US" sz="2800" dirty="0" smtClean="0"/>
              <a:t>, </a:t>
            </a:r>
            <a:r>
              <a:rPr lang="el-GR" sz="2800" dirty="0" smtClean="0"/>
              <a:t>όταν ο συνολικός αριθμός των μετοχών είναι 100.000 και η απαιτούμενη από τον επενδυτή απόδοση είναι 1</a:t>
            </a:r>
            <a:r>
              <a:rPr lang="en-US" sz="2800" dirty="0" smtClean="0"/>
              <a:t>4</a:t>
            </a:r>
            <a:r>
              <a:rPr lang="el-GR" sz="2800" dirty="0" smtClean="0"/>
              <a:t>%.</a:t>
            </a:r>
          </a:p>
          <a:p>
            <a:pPr eaLnBrk="1" hangingPunct="1">
              <a:lnSpc>
                <a:spcPct val="80000"/>
              </a:lnSpc>
              <a:buFontTx/>
              <a:buNone/>
            </a:pPr>
            <a:r>
              <a:rPr lang="el-GR" sz="2400" dirty="0" smtClean="0"/>
              <a:t> </a:t>
            </a:r>
          </a:p>
        </p:txBody>
      </p:sp>
      <p:graphicFrame>
        <p:nvGraphicFramePr>
          <p:cNvPr id="65572" name="Group 36"/>
          <p:cNvGraphicFramePr>
            <a:graphicFrameLocks noGrp="1"/>
          </p:cNvGraphicFramePr>
          <p:nvPr>
            <p:ph sz="half" idx="2"/>
          </p:nvPr>
        </p:nvGraphicFramePr>
        <p:xfrm>
          <a:off x="5795963" y="1052513"/>
          <a:ext cx="3348037" cy="5373689"/>
        </p:xfrm>
        <a:graphic>
          <a:graphicData uri="http://schemas.openxmlformats.org/drawingml/2006/table">
            <a:tbl>
              <a:tblPr/>
              <a:tblGrid>
                <a:gridCol w="952500"/>
                <a:gridCol w="2395537"/>
              </a:tblGrid>
              <a:tr h="1993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Ποσοστό Αύξησης Μερισμάτων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620713"/>
          </a:xfrm>
        </p:spPr>
        <p:txBody>
          <a:bodyPr>
            <a:normAutofit fontScale="90000"/>
          </a:bodyPr>
          <a:lstStyle/>
          <a:p>
            <a:pPr eaLnBrk="1" hangingPunct="1"/>
            <a:r>
              <a:rPr lang="el-GR" sz="4000" b="1" dirty="0" smtClean="0">
                <a:solidFill>
                  <a:srgbClr val="002060"/>
                </a:solidFill>
              </a:rPr>
              <a:t>ΛΥΣΗ</a:t>
            </a:r>
          </a:p>
        </p:txBody>
      </p:sp>
      <p:graphicFrame>
        <p:nvGraphicFramePr>
          <p:cNvPr id="67678" name="Group 94"/>
          <p:cNvGraphicFramePr>
            <a:graphicFrameLocks noGrp="1"/>
          </p:cNvGraphicFramePr>
          <p:nvPr>
            <p:ph idx="1"/>
          </p:nvPr>
        </p:nvGraphicFramePr>
        <p:xfrm>
          <a:off x="0" y="620713"/>
          <a:ext cx="9144000" cy="6218873"/>
        </p:xfrm>
        <a:graphic>
          <a:graphicData uri="http://schemas.openxmlformats.org/drawingml/2006/table">
            <a:tbl>
              <a:tblPr/>
              <a:tblGrid>
                <a:gridCol w="827088"/>
                <a:gridCol w="1512887"/>
                <a:gridCol w="4464050"/>
                <a:gridCol w="2339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ΕΤΗ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ΜΕΡΙΣΜΑ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ΣΥΝΤΕΛΣΤΗΣ ΠΡΟΕΞΟΦΛΗΣΗΣ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ΠΑΡΟΥΣΑ ΑΞΙΑ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0,8772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2,193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0,7695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2,409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0,6750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2,639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0,5921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2,777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0,5194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2,924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0,4556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3,080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0,3996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3,105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0,3506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3,134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0,3075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3,161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0,2697</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3,023</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224,20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0,2697</a:t>
                      </a:r>
                      <a:r>
                        <a:rPr kumimoji="0" lang="el-GR"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28</a:t>
                      </a:r>
                      <a:r>
                        <a:rPr kumimoji="0" lang="el-GR" sz="2800" b="0" i="0" u="none" strike="noStrike" cap="none" normalizeH="0" baseline="0" dirty="0" smtClean="0">
                          <a:ln>
                            <a:noFill/>
                          </a:ln>
                          <a:solidFill>
                            <a:schemeClr val="tx1"/>
                          </a:solidFill>
                          <a:effectLst/>
                          <a:latin typeface="Arial" charset="0"/>
                        </a:rPr>
                        <a:t>,445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9"/>
            <a:ext cx="8229600" cy="490066"/>
          </a:xfrm>
        </p:spPr>
        <p:txBody>
          <a:bodyPr>
            <a:normAutofit fontScale="90000"/>
          </a:bodyPr>
          <a:lstStyle/>
          <a:p>
            <a:pPr eaLnBrk="1" hangingPunct="1"/>
            <a:r>
              <a:rPr lang="el-GR" sz="4000" b="1" dirty="0" smtClean="0">
                <a:solidFill>
                  <a:srgbClr val="002060"/>
                </a:solidFill>
              </a:rPr>
              <a:t>ΛΥΣΗ</a:t>
            </a:r>
          </a:p>
        </p:txBody>
      </p:sp>
      <p:sp>
        <p:nvSpPr>
          <p:cNvPr id="56323" name="Rectangle 3"/>
          <p:cNvSpPr>
            <a:spLocks noGrp="1" noChangeArrowheads="1"/>
          </p:cNvSpPr>
          <p:nvPr>
            <p:ph type="body" idx="1"/>
          </p:nvPr>
        </p:nvSpPr>
        <p:spPr>
          <a:xfrm>
            <a:off x="0" y="836713"/>
            <a:ext cx="9144000" cy="6021288"/>
          </a:xfrm>
        </p:spPr>
        <p:txBody>
          <a:bodyPr/>
          <a:lstStyle/>
          <a:p>
            <a:pPr eaLnBrk="1" hangingPunct="1">
              <a:buFontTx/>
              <a:buNone/>
            </a:pPr>
            <a:r>
              <a:rPr lang="en-US" dirty="0" smtClean="0"/>
              <a:t>  </a:t>
            </a:r>
            <a:r>
              <a:rPr lang="el-GR" dirty="0" smtClean="0"/>
              <a:t>		</a:t>
            </a:r>
            <a:r>
              <a:rPr lang="en-US" dirty="0" smtClean="0"/>
              <a:t>  </a:t>
            </a:r>
            <a:r>
              <a:rPr lang="en-US" b="1" dirty="0" smtClean="0"/>
              <a:t>D</a:t>
            </a:r>
            <a:r>
              <a:rPr lang="en-US" sz="1600" b="1" dirty="0" smtClean="0"/>
              <a:t>1</a:t>
            </a:r>
            <a:r>
              <a:rPr lang="el-GR" sz="1600" b="1" dirty="0" smtClean="0"/>
              <a:t>0</a:t>
            </a:r>
            <a:endParaRPr lang="en-US" b="1" dirty="0" smtClean="0"/>
          </a:p>
          <a:p>
            <a:pPr eaLnBrk="1" hangingPunct="1">
              <a:buFontTx/>
              <a:buNone/>
            </a:pPr>
            <a:r>
              <a:rPr lang="el-GR" b="1" dirty="0" smtClean="0"/>
              <a:t>Ρ</a:t>
            </a:r>
            <a:r>
              <a:rPr lang="en-US" b="1" baseline="-25000" dirty="0" smtClean="0"/>
              <a:t>10</a:t>
            </a:r>
            <a:r>
              <a:rPr lang="el-GR" b="1" dirty="0" smtClean="0"/>
              <a:t> = </a:t>
            </a:r>
            <a:r>
              <a:rPr lang="el-GR" b="1" dirty="0" smtClean="0">
                <a:cs typeface="Arial" charset="0"/>
              </a:rPr>
              <a:t>───── * ΣΠ</a:t>
            </a:r>
            <a:r>
              <a:rPr lang="en-US" b="1" baseline="-25000" dirty="0" smtClean="0"/>
              <a:t>1</a:t>
            </a:r>
            <a:r>
              <a:rPr lang="el-GR" b="1" baseline="-25000" dirty="0" smtClean="0"/>
              <a:t>0</a:t>
            </a:r>
            <a:endParaRPr lang="el-GR" b="1" baseline="-25000" dirty="0" smtClean="0">
              <a:cs typeface="Arial" charset="0"/>
            </a:endParaRPr>
          </a:p>
          <a:p>
            <a:pPr eaLnBrk="1" hangingPunct="1">
              <a:buFontTx/>
              <a:buNone/>
            </a:pPr>
            <a:r>
              <a:rPr lang="en-US" b="1" dirty="0" smtClean="0"/>
              <a:t>        (K-g)</a:t>
            </a:r>
          </a:p>
          <a:p>
            <a:pPr eaLnBrk="1" hangingPunct="1">
              <a:buFontTx/>
              <a:buNone/>
            </a:pPr>
            <a:r>
              <a:rPr lang="en-US" dirty="0" smtClean="0"/>
              <a:t>           </a:t>
            </a:r>
            <a:endParaRPr lang="el-GR" dirty="0" smtClean="0"/>
          </a:p>
          <a:p>
            <a:pPr eaLnBrk="1" hangingPunct="1">
              <a:spcBef>
                <a:spcPts val="0"/>
              </a:spcBef>
              <a:buFontTx/>
              <a:buNone/>
            </a:pPr>
            <a:r>
              <a:rPr lang="el-GR" sz="3000" dirty="0" smtClean="0"/>
              <a:t>               11,21</a:t>
            </a:r>
            <a:endParaRPr lang="en-US" sz="3000" dirty="0" smtClean="0"/>
          </a:p>
          <a:p>
            <a:pPr eaLnBrk="1" hangingPunct="1">
              <a:spcBef>
                <a:spcPts val="0"/>
              </a:spcBef>
              <a:buFontTx/>
              <a:buNone/>
            </a:pPr>
            <a:r>
              <a:rPr lang="en-US" sz="3000" b="1" dirty="0" smtClean="0"/>
              <a:t>P</a:t>
            </a:r>
            <a:r>
              <a:rPr lang="en-US" sz="3000" b="1" baseline="-25000" dirty="0" smtClean="0"/>
              <a:t>10</a:t>
            </a:r>
            <a:r>
              <a:rPr lang="en-US" sz="3000" dirty="0" smtClean="0"/>
              <a:t> = </a:t>
            </a:r>
            <a:r>
              <a:rPr lang="en-US" sz="3000" dirty="0" smtClean="0">
                <a:cs typeface="Arial" charset="0"/>
              </a:rPr>
              <a:t>──────── = </a:t>
            </a:r>
            <a:r>
              <a:rPr lang="en-US" sz="3000" dirty="0" smtClean="0"/>
              <a:t>x </a:t>
            </a:r>
            <a:r>
              <a:rPr lang="el-GR" sz="3000" dirty="0" smtClean="0"/>
              <a:t>0,</a:t>
            </a:r>
            <a:r>
              <a:rPr lang="en-US" sz="3000" dirty="0" smtClean="0"/>
              <a:t>2697</a:t>
            </a:r>
            <a:r>
              <a:rPr lang="el-GR" sz="3000" dirty="0" smtClean="0"/>
              <a:t> </a:t>
            </a:r>
            <a:r>
              <a:rPr lang="en-US" sz="3000" dirty="0" smtClean="0"/>
              <a:t>=</a:t>
            </a:r>
            <a:r>
              <a:rPr lang="el-GR" sz="3000" dirty="0" smtClean="0"/>
              <a:t> 224,20 € </a:t>
            </a:r>
            <a:r>
              <a:rPr lang="en-US" sz="3000" dirty="0" smtClean="0"/>
              <a:t>x </a:t>
            </a:r>
            <a:r>
              <a:rPr lang="el-GR" sz="3000" dirty="0" smtClean="0"/>
              <a:t>0,</a:t>
            </a:r>
            <a:r>
              <a:rPr lang="en-US" sz="3000" dirty="0" smtClean="0"/>
              <a:t>2697</a:t>
            </a:r>
            <a:endParaRPr lang="en-US" sz="3000" dirty="0" smtClean="0">
              <a:cs typeface="Arial" charset="0"/>
            </a:endParaRPr>
          </a:p>
          <a:p>
            <a:pPr eaLnBrk="1" hangingPunct="1">
              <a:spcBef>
                <a:spcPts val="0"/>
              </a:spcBef>
              <a:buFontTx/>
              <a:buNone/>
            </a:pPr>
            <a:r>
              <a:rPr lang="en-US" sz="3000" dirty="0" smtClean="0"/>
              <a:t>           (</a:t>
            </a:r>
            <a:r>
              <a:rPr lang="el-GR" sz="3000" dirty="0" smtClean="0"/>
              <a:t>0,14 -0,09</a:t>
            </a:r>
            <a:r>
              <a:rPr lang="en-US" sz="3000" dirty="0" smtClean="0"/>
              <a:t>)</a:t>
            </a:r>
          </a:p>
          <a:p>
            <a:pPr eaLnBrk="1" hangingPunct="1">
              <a:buFontTx/>
              <a:buNone/>
            </a:pPr>
            <a:r>
              <a:rPr lang="en-US" sz="3000" b="1" dirty="0" smtClean="0"/>
              <a:t>P</a:t>
            </a:r>
            <a:r>
              <a:rPr lang="en-US" sz="3000" b="1" baseline="-25000" dirty="0" smtClean="0"/>
              <a:t>10</a:t>
            </a:r>
            <a:r>
              <a:rPr lang="en-US" sz="3000" dirty="0" smtClean="0"/>
              <a:t> = </a:t>
            </a:r>
            <a:r>
              <a:rPr lang="el-GR" sz="3000" dirty="0" smtClean="0"/>
              <a:t>60,467</a:t>
            </a:r>
            <a:endParaRPr lang="en-US" sz="3000" dirty="0" smtClean="0"/>
          </a:p>
          <a:p>
            <a:pPr eaLnBrk="1" hangingPunct="1">
              <a:buNone/>
            </a:pPr>
            <a:r>
              <a:rPr lang="en-US" b="1" dirty="0" smtClean="0"/>
              <a:t>P</a:t>
            </a:r>
            <a:r>
              <a:rPr lang="el-GR" b="1" baseline="-25000" dirty="0" smtClean="0"/>
              <a:t>1-10</a:t>
            </a:r>
            <a:r>
              <a:rPr lang="el-GR" b="1" dirty="0" smtClean="0"/>
              <a:t> </a:t>
            </a:r>
            <a:r>
              <a:rPr lang="el-GR" dirty="0" smtClean="0"/>
              <a:t>= </a:t>
            </a:r>
            <a:r>
              <a:rPr lang="en-US" dirty="0" smtClean="0"/>
              <a:t>60,467</a:t>
            </a:r>
            <a:r>
              <a:rPr lang="el-GR" dirty="0" smtClean="0"/>
              <a:t> + </a:t>
            </a:r>
            <a:r>
              <a:rPr lang="en-US" dirty="0" smtClean="0"/>
              <a:t>28</a:t>
            </a:r>
            <a:r>
              <a:rPr lang="el-GR" dirty="0" smtClean="0"/>
              <a:t>,4</a:t>
            </a:r>
            <a:r>
              <a:rPr lang="en-US" dirty="0" smtClean="0"/>
              <a:t>45 </a:t>
            </a:r>
            <a:r>
              <a:rPr lang="el-GR" dirty="0" smtClean="0"/>
              <a:t>=</a:t>
            </a:r>
            <a:r>
              <a:rPr lang="en-US" dirty="0" smtClean="0"/>
              <a:t> 88,912</a:t>
            </a:r>
          </a:p>
          <a:p>
            <a:pPr eaLnBrk="1" hangingPunct="1">
              <a:buNone/>
            </a:pPr>
            <a:r>
              <a:rPr lang="el-GR" dirty="0" smtClean="0"/>
              <a:t>Συνολική αξία αποτίμησης  της εταιρείας:</a:t>
            </a:r>
          </a:p>
          <a:p>
            <a:pPr eaLnBrk="1" hangingPunct="1">
              <a:buNone/>
            </a:pPr>
            <a:r>
              <a:rPr lang="el-GR" dirty="0" smtClean="0"/>
              <a:t>100.000*88,912 = 8.891. 200€ </a:t>
            </a:r>
          </a:p>
          <a:p>
            <a:pPr eaLnBrk="1" hangingPunct="1">
              <a:buFontTx/>
              <a:buNone/>
            </a:pPr>
            <a:endParaRPr lang="el-GR" dirty="0" smtClean="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9388" y="274639"/>
            <a:ext cx="8964612" cy="418058"/>
          </a:xfrm>
        </p:spPr>
        <p:txBody>
          <a:bodyPr>
            <a:normAutofit fontScale="90000"/>
          </a:bodyPr>
          <a:lstStyle/>
          <a:p>
            <a:pPr eaLnBrk="1" hangingPunct="1"/>
            <a:r>
              <a:rPr lang="el-GR" sz="3200" b="1" dirty="0" smtClean="0">
                <a:solidFill>
                  <a:srgbClr val="006600"/>
                </a:solidFill>
              </a:rPr>
              <a:t>ΥΠΟΛΟΓΙΣΜΟΣ ΤΟΥ ΣΥΝΤΕΛΕΣΤΗ ΑΝΑΠΤΥΞΗΣ (</a:t>
            </a:r>
            <a:r>
              <a:rPr lang="en-US" sz="3200" b="1" dirty="0" smtClean="0">
                <a:solidFill>
                  <a:srgbClr val="006600"/>
                </a:solidFill>
              </a:rPr>
              <a:t>g</a:t>
            </a:r>
            <a:r>
              <a:rPr lang="el-GR" sz="3200" b="1" dirty="0" smtClean="0">
                <a:solidFill>
                  <a:srgbClr val="006600"/>
                </a:solidFill>
              </a:rPr>
              <a:t>)</a:t>
            </a:r>
            <a:r>
              <a:rPr lang="en-US" sz="3200" b="1" dirty="0" smtClean="0">
                <a:solidFill>
                  <a:srgbClr val="006600"/>
                </a:solidFill>
              </a:rPr>
              <a:t> </a:t>
            </a:r>
            <a:endParaRPr lang="el-GR" sz="3200" b="1" dirty="0" smtClean="0">
              <a:solidFill>
                <a:srgbClr val="006600"/>
              </a:solidFill>
            </a:endParaRPr>
          </a:p>
        </p:txBody>
      </p:sp>
      <p:sp>
        <p:nvSpPr>
          <p:cNvPr id="57347" name="Rectangle 3"/>
          <p:cNvSpPr>
            <a:spLocks noGrp="1" noChangeArrowheads="1"/>
          </p:cNvSpPr>
          <p:nvPr>
            <p:ph type="body" idx="1"/>
          </p:nvPr>
        </p:nvSpPr>
        <p:spPr>
          <a:xfrm>
            <a:off x="0" y="980728"/>
            <a:ext cx="9144000" cy="5877272"/>
          </a:xfrm>
        </p:spPr>
        <p:txBody>
          <a:bodyPr/>
          <a:lstStyle/>
          <a:p>
            <a:pPr marL="533400" indent="-533400" algn="just" eaLnBrk="1" hangingPunct="1"/>
            <a:r>
              <a:rPr lang="el-GR" sz="2800" dirty="0" smtClean="0"/>
              <a:t>Πριν γράψουμε τον τύπο υπολογισμού του </a:t>
            </a:r>
            <a:r>
              <a:rPr lang="en-US" sz="2800" b="1" dirty="0" smtClean="0"/>
              <a:t>g</a:t>
            </a:r>
            <a:r>
              <a:rPr lang="en-US" sz="2800" dirty="0" smtClean="0"/>
              <a:t> </a:t>
            </a:r>
            <a:r>
              <a:rPr lang="el-GR" sz="2800" dirty="0" smtClean="0"/>
              <a:t>θα πρέπει να λάβουμε υπ’ όψιν μια σημαντική παράμετρο στη διαμόρφωση του συντελεστή, για το πόσο γρήγορα αυξάνονται τα κέρδη της εταιρίας. Αυτό εξαρτάται από:</a:t>
            </a:r>
          </a:p>
          <a:p>
            <a:pPr marL="533400" indent="-533400" algn="just" eaLnBrk="1" hangingPunct="1">
              <a:buFontTx/>
              <a:buAutoNum type="arabicPeriod"/>
            </a:pPr>
            <a:r>
              <a:rPr lang="en-US" sz="2800" dirty="0" smtClean="0"/>
              <a:t>To </a:t>
            </a:r>
            <a:r>
              <a:rPr lang="el-GR" sz="2800" dirty="0" smtClean="0"/>
              <a:t>ποσοστό των κερδών που παρακρατούνται με σκοπό την επανεπένδυση τους, και</a:t>
            </a:r>
          </a:p>
          <a:p>
            <a:pPr marL="533400" indent="-533400" algn="just" eaLnBrk="1" hangingPunct="1">
              <a:buFontTx/>
              <a:buAutoNum type="arabicPeriod"/>
            </a:pPr>
            <a:r>
              <a:rPr lang="en-US" sz="2800" dirty="0" smtClean="0"/>
              <a:t>To </a:t>
            </a:r>
            <a:r>
              <a:rPr lang="el-GR" sz="2800" dirty="0" smtClean="0"/>
              <a:t>ποσοστό απόδοσης των κερδών από νέες επενδύσεις.</a:t>
            </a:r>
          </a:p>
          <a:p>
            <a:pPr marL="533400" indent="-533400" algn="just" eaLnBrk="1" hangingPunct="1"/>
            <a:r>
              <a:rPr lang="el-GR" sz="2800" dirty="0" smtClean="0"/>
              <a:t>Ο τύπος υπολογισμού του </a:t>
            </a:r>
            <a:r>
              <a:rPr lang="en-US" sz="2800" b="1" dirty="0" smtClean="0"/>
              <a:t>g </a:t>
            </a:r>
            <a:r>
              <a:rPr lang="el-GR" sz="2800" dirty="0" smtClean="0"/>
              <a:t>είναι: </a:t>
            </a:r>
            <a:r>
              <a:rPr lang="en-US" sz="2800" b="1" dirty="0" smtClean="0"/>
              <a:t>g = RR *</a:t>
            </a:r>
            <a:r>
              <a:rPr lang="el-GR" sz="2800" b="1" dirty="0" smtClean="0"/>
              <a:t> </a:t>
            </a:r>
            <a:r>
              <a:rPr lang="en-US" sz="2800" b="1" dirty="0" smtClean="0"/>
              <a:t>ROE</a:t>
            </a:r>
          </a:p>
          <a:p>
            <a:pPr marL="533400" indent="-533400" algn="just" eaLnBrk="1" hangingPunct="1">
              <a:buFontTx/>
              <a:buNone/>
            </a:pPr>
            <a:r>
              <a:rPr lang="el-GR" sz="2800" dirty="0" smtClean="0"/>
              <a:t>Όπου </a:t>
            </a:r>
            <a:r>
              <a:rPr lang="en-US" sz="2800" b="1" dirty="0" smtClean="0"/>
              <a:t>RR</a:t>
            </a:r>
            <a:r>
              <a:rPr lang="en-US" sz="2800" dirty="0" smtClean="0"/>
              <a:t> </a:t>
            </a:r>
            <a:r>
              <a:rPr lang="el-GR" sz="2800" dirty="0" smtClean="0"/>
              <a:t>= ποσοστό παρακράτησης κερδών και</a:t>
            </a:r>
          </a:p>
          <a:p>
            <a:pPr marL="533400" indent="-533400" algn="just" eaLnBrk="1" hangingPunct="1">
              <a:buFontTx/>
              <a:buNone/>
            </a:pPr>
            <a:r>
              <a:rPr lang="en-US" sz="2800" b="1" dirty="0" smtClean="0"/>
              <a:t>ROE</a:t>
            </a:r>
            <a:r>
              <a:rPr lang="en-US" sz="2800" dirty="0" smtClean="0"/>
              <a:t> </a:t>
            </a:r>
            <a:r>
              <a:rPr lang="el-GR" sz="2800" dirty="0" smtClean="0"/>
              <a:t>: απόδοση ιδίων κεφαλαίων = Κέρδη πφ / Ι.Κ.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201612"/>
          </a:xfrm>
        </p:spPr>
        <p:txBody>
          <a:bodyPr>
            <a:normAutofit fontScale="90000"/>
          </a:bodyPr>
          <a:lstStyle/>
          <a:p>
            <a:pPr eaLnBrk="1" hangingPunct="1"/>
            <a:r>
              <a:rPr lang="el-GR" sz="3200" b="1" dirty="0" smtClean="0">
                <a:solidFill>
                  <a:srgbClr val="006600"/>
                </a:solidFill>
              </a:rPr>
              <a:t>ΥΠΟΛΟΓΙΣΜΟΣ ΤΟΥ </a:t>
            </a:r>
            <a:r>
              <a:rPr lang="en-US" sz="3200" b="1" dirty="0" smtClean="0">
                <a:solidFill>
                  <a:srgbClr val="006600"/>
                </a:solidFill>
              </a:rPr>
              <a:t>ROE</a:t>
            </a:r>
            <a:endParaRPr lang="el-GR" sz="3200" b="1" dirty="0" smtClean="0">
              <a:solidFill>
                <a:srgbClr val="006600"/>
              </a:solidFill>
            </a:endParaRPr>
          </a:p>
        </p:txBody>
      </p:sp>
      <p:sp>
        <p:nvSpPr>
          <p:cNvPr id="58371" name="Rectangle 3"/>
          <p:cNvSpPr>
            <a:spLocks noGrp="1" noChangeArrowheads="1"/>
          </p:cNvSpPr>
          <p:nvPr>
            <p:ph type="body" idx="1"/>
          </p:nvPr>
        </p:nvSpPr>
        <p:spPr>
          <a:xfrm>
            <a:off x="0" y="620713"/>
            <a:ext cx="9144000" cy="6237287"/>
          </a:xfrm>
        </p:spPr>
        <p:txBody>
          <a:bodyPr/>
          <a:lstStyle/>
          <a:p>
            <a:pPr eaLnBrk="1" hangingPunct="1">
              <a:lnSpc>
                <a:spcPct val="80000"/>
              </a:lnSpc>
              <a:buFontTx/>
              <a:buNone/>
            </a:pPr>
            <a:r>
              <a:rPr lang="el-GR" sz="2400" dirty="0" smtClean="0"/>
              <a:t>Ο τύπος είναι:</a:t>
            </a:r>
            <a:endParaRPr lang="en-US" sz="2400" dirty="0" smtClean="0"/>
          </a:p>
          <a:p>
            <a:pPr eaLnBrk="1" hangingPunct="1">
              <a:lnSpc>
                <a:spcPct val="80000"/>
              </a:lnSpc>
              <a:buFontTx/>
              <a:buNone/>
            </a:pPr>
            <a:r>
              <a:rPr lang="el-GR" sz="2400" dirty="0" smtClean="0"/>
              <a:t>              </a:t>
            </a:r>
            <a:r>
              <a:rPr lang="en-US" sz="2400" dirty="0" smtClean="0"/>
              <a:t>Net Profit</a:t>
            </a:r>
            <a:r>
              <a:rPr lang="el-GR" sz="2400" dirty="0" smtClean="0"/>
              <a:t>    </a:t>
            </a:r>
            <a:r>
              <a:rPr lang="en-US" sz="2400" dirty="0" smtClean="0"/>
              <a:t>       Sales           Total Assets</a:t>
            </a:r>
            <a:r>
              <a:rPr lang="en-US" sz="1800" dirty="0" smtClean="0"/>
              <a:t>           </a:t>
            </a:r>
            <a:endParaRPr lang="el-GR" sz="1800" dirty="0" smtClean="0"/>
          </a:p>
          <a:p>
            <a:pPr eaLnBrk="1" hangingPunct="1">
              <a:lnSpc>
                <a:spcPct val="80000"/>
              </a:lnSpc>
              <a:buFontTx/>
              <a:buNone/>
            </a:pPr>
            <a:r>
              <a:rPr lang="en-US" sz="2400" dirty="0" smtClean="0"/>
              <a:t>ROE = </a:t>
            </a:r>
            <a:r>
              <a:rPr lang="en-US" sz="2400" dirty="0" smtClean="0">
                <a:cs typeface="Arial" charset="0"/>
              </a:rPr>
              <a:t>───────</a:t>
            </a:r>
            <a:r>
              <a:rPr lang="el-GR" sz="2400" dirty="0" smtClean="0">
                <a:cs typeface="Arial" charset="0"/>
              </a:rPr>
              <a:t>Χ </a:t>
            </a:r>
            <a:r>
              <a:rPr lang="en-US" sz="2400" dirty="0" smtClean="0">
                <a:cs typeface="Arial" charset="0"/>
              </a:rPr>
              <a:t>─────────X ─────────</a:t>
            </a:r>
          </a:p>
          <a:p>
            <a:pPr eaLnBrk="1" hangingPunct="1">
              <a:lnSpc>
                <a:spcPct val="80000"/>
              </a:lnSpc>
              <a:buFontTx/>
              <a:buNone/>
            </a:pPr>
            <a:r>
              <a:rPr lang="el-GR" sz="2400" dirty="0" smtClean="0"/>
              <a:t>              </a:t>
            </a:r>
            <a:r>
              <a:rPr lang="en-US" sz="2400" dirty="0" smtClean="0"/>
              <a:t>  Sales</a:t>
            </a:r>
            <a:r>
              <a:rPr lang="el-GR" sz="2400" dirty="0" smtClean="0"/>
              <a:t>         </a:t>
            </a:r>
            <a:r>
              <a:rPr lang="en-US" sz="2400" dirty="0" smtClean="0"/>
              <a:t>Total Assets           Equity</a:t>
            </a:r>
            <a:endParaRPr lang="el-GR" sz="2400" dirty="0" smtClean="0"/>
          </a:p>
          <a:p>
            <a:pPr eaLnBrk="1" hangingPunct="1">
              <a:lnSpc>
                <a:spcPct val="80000"/>
              </a:lnSpc>
              <a:buFontTx/>
              <a:buNone/>
            </a:pPr>
            <a:endParaRPr lang="en-US" sz="2400" dirty="0" smtClean="0"/>
          </a:p>
          <a:p>
            <a:pPr eaLnBrk="1" hangingPunct="1">
              <a:lnSpc>
                <a:spcPct val="80000"/>
              </a:lnSpc>
              <a:buFontTx/>
              <a:buNone/>
            </a:pPr>
            <a:r>
              <a:rPr lang="en-US" sz="2400" dirty="0" smtClean="0"/>
              <a:t>              Net Profit</a:t>
            </a:r>
            <a:r>
              <a:rPr lang="el-GR" sz="2400" dirty="0" smtClean="0"/>
              <a:t>    </a:t>
            </a:r>
            <a:r>
              <a:rPr lang="en-US" sz="2400" dirty="0" smtClean="0"/>
              <a:t>       Sales</a:t>
            </a:r>
            <a:endParaRPr lang="el-GR" sz="2400" dirty="0" smtClean="0"/>
          </a:p>
          <a:p>
            <a:pPr eaLnBrk="1" hangingPunct="1">
              <a:lnSpc>
                <a:spcPct val="80000"/>
              </a:lnSpc>
              <a:buFontTx/>
              <a:buNone/>
            </a:pPr>
            <a:r>
              <a:rPr lang="en-US" sz="2400" dirty="0" smtClean="0"/>
              <a:t>ROE = </a:t>
            </a:r>
            <a:r>
              <a:rPr lang="en-US" sz="2400" dirty="0" smtClean="0">
                <a:cs typeface="Arial" charset="0"/>
              </a:rPr>
              <a:t>───────</a:t>
            </a:r>
            <a:r>
              <a:rPr lang="el-GR" sz="2400" dirty="0" smtClean="0">
                <a:cs typeface="Arial" charset="0"/>
              </a:rPr>
              <a:t>Χ </a:t>
            </a:r>
            <a:r>
              <a:rPr lang="en-US" sz="2400" dirty="0" smtClean="0">
                <a:cs typeface="Arial" charset="0"/>
              </a:rPr>
              <a:t>─────────  </a:t>
            </a:r>
          </a:p>
          <a:p>
            <a:pPr eaLnBrk="1" hangingPunct="1">
              <a:lnSpc>
                <a:spcPct val="80000"/>
              </a:lnSpc>
              <a:buFontTx/>
              <a:buNone/>
            </a:pPr>
            <a:r>
              <a:rPr lang="el-GR" sz="2400" dirty="0" smtClean="0"/>
              <a:t>              </a:t>
            </a:r>
            <a:r>
              <a:rPr lang="en-US" sz="2400" dirty="0" smtClean="0"/>
              <a:t>  Sales</a:t>
            </a:r>
            <a:r>
              <a:rPr lang="el-GR" sz="2400" dirty="0" smtClean="0"/>
              <a:t>         </a:t>
            </a:r>
            <a:r>
              <a:rPr lang="en-US" sz="2400" dirty="0" smtClean="0"/>
              <a:t>Total Assets</a:t>
            </a:r>
          </a:p>
          <a:p>
            <a:pPr eaLnBrk="1" hangingPunct="1">
              <a:lnSpc>
                <a:spcPct val="80000"/>
              </a:lnSpc>
              <a:buFontTx/>
              <a:buNone/>
            </a:pPr>
            <a:endParaRPr lang="en-US" sz="2400" dirty="0" smtClean="0"/>
          </a:p>
          <a:p>
            <a:pPr eaLnBrk="1" hangingPunct="1">
              <a:lnSpc>
                <a:spcPct val="80000"/>
              </a:lnSpc>
              <a:buFontTx/>
              <a:buNone/>
            </a:pPr>
            <a:r>
              <a:rPr lang="en-US" sz="2400" dirty="0" smtClean="0"/>
              <a:t>                                        Total Assets           </a:t>
            </a:r>
            <a:endParaRPr lang="el-GR" sz="2400" dirty="0" smtClean="0"/>
          </a:p>
          <a:p>
            <a:pPr eaLnBrk="1" hangingPunct="1">
              <a:lnSpc>
                <a:spcPct val="80000"/>
              </a:lnSpc>
              <a:buFontTx/>
              <a:buNone/>
            </a:pPr>
            <a:r>
              <a:rPr lang="en-US" sz="2400" dirty="0" smtClean="0"/>
              <a:t>E.M. : Equity Multiplier  = </a:t>
            </a:r>
            <a:r>
              <a:rPr lang="en-US" sz="2400" dirty="0" smtClean="0">
                <a:cs typeface="Arial" charset="0"/>
              </a:rPr>
              <a:t>───────</a:t>
            </a:r>
          </a:p>
          <a:p>
            <a:pPr eaLnBrk="1" hangingPunct="1">
              <a:lnSpc>
                <a:spcPct val="80000"/>
              </a:lnSpc>
              <a:buFontTx/>
              <a:buNone/>
            </a:pPr>
            <a:r>
              <a:rPr lang="el-GR" sz="2400" dirty="0" smtClean="0"/>
              <a:t>              </a:t>
            </a:r>
            <a:r>
              <a:rPr lang="en-US" sz="2400" dirty="0" smtClean="0"/>
              <a:t>                              Equity</a:t>
            </a:r>
          </a:p>
          <a:p>
            <a:pPr eaLnBrk="1" hangingPunct="1">
              <a:lnSpc>
                <a:spcPct val="80000"/>
              </a:lnSpc>
              <a:buFontTx/>
              <a:buNone/>
            </a:pPr>
            <a:endParaRPr lang="el-GR" sz="2400" dirty="0" smtClean="0"/>
          </a:p>
          <a:p>
            <a:pPr eaLnBrk="1" hangingPunct="1">
              <a:lnSpc>
                <a:spcPct val="80000"/>
              </a:lnSpc>
              <a:buFontTx/>
              <a:buNone/>
            </a:pPr>
            <a:r>
              <a:rPr lang="el-GR" sz="2400" dirty="0" smtClean="0"/>
              <a:t>Άρα </a:t>
            </a:r>
            <a:r>
              <a:rPr lang="en-US" sz="2400" dirty="0" smtClean="0"/>
              <a:t>ROE = ROA X E.M.</a:t>
            </a:r>
            <a:r>
              <a:rPr lang="el-GR" sz="2400" dirty="0" smtClean="0"/>
              <a:t> ή αλλιώς</a:t>
            </a:r>
          </a:p>
          <a:p>
            <a:pPr eaLnBrk="1" hangingPunct="1">
              <a:lnSpc>
                <a:spcPct val="80000"/>
              </a:lnSpc>
              <a:buFontTx/>
              <a:buNone/>
            </a:pPr>
            <a:r>
              <a:rPr lang="en-US" sz="2400" dirty="0" smtClean="0"/>
              <a:t>ROE = </a:t>
            </a:r>
            <a:r>
              <a:rPr lang="el-GR" sz="2400" dirty="0" smtClean="0"/>
              <a:t>περιθώριο   </a:t>
            </a:r>
            <a:r>
              <a:rPr lang="en-US" sz="2400" dirty="0" smtClean="0"/>
              <a:t>X</a:t>
            </a:r>
            <a:r>
              <a:rPr lang="el-GR" sz="2400" dirty="0" smtClean="0"/>
              <a:t>      κυκλοφοριακή	  </a:t>
            </a:r>
            <a:r>
              <a:rPr lang="en-US" sz="2400" dirty="0" smtClean="0"/>
              <a:t>X</a:t>
            </a:r>
            <a:r>
              <a:rPr lang="el-GR" sz="2400" dirty="0" smtClean="0"/>
              <a:t>      χρηματοοικονομική</a:t>
            </a:r>
          </a:p>
          <a:p>
            <a:pPr eaLnBrk="1" hangingPunct="1">
              <a:lnSpc>
                <a:spcPct val="80000"/>
              </a:lnSpc>
              <a:buFontTx/>
              <a:buNone/>
            </a:pPr>
            <a:r>
              <a:rPr lang="en-US" sz="2400" dirty="0" smtClean="0"/>
              <a:t>              </a:t>
            </a:r>
            <a:r>
              <a:rPr lang="el-GR" sz="2400" dirty="0" smtClean="0"/>
              <a:t>κέρδους	ταχύτητα ενεργητικού	</a:t>
            </a:r>
            <a:r>
              <a:rPr lang="en-US" sz="2400" dirty="0" smtClean="0"/>
              <a:t>       </a:t>
            </a:r>
            <a:r>
              <a:rPr lang="el-GR" sz="2400" dirty="0" smtClean="0"/>
              <a:t>μόχλευση</a:t>
            </a:r>
            <a:r>
              <a:rPr lang="el-GR" sz="2400" b="1" dirty="0" smtClean="0"/>
              <a:t> </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74638"/>
            <a:ext cx="9144000" cy="417512"/>
          </a:xfrm>
        </p:spPr>
        <p:txBody>
          <a:bodyPr>
            <a:normAutofit fontScale="90000"/>
          </a:bodyPr>
          <a:lstStyle/>
          <a:p>
            <a:pPr eaLnBrk="1" hangingPunct="1"/>
            <a:r>
              <a:rPr lang="el-GR" sz="3200" b="1" dirty="0" smtClean="0">
                <a:solidFill>
                  <a:srgbClr val="006600"/>
                </a:solidFill>
              </a:rPr>
              <a:t>Ο ΔΕΙΚΤΗΣ Ρ/Ε ή ΠΟΛΛΑΠΛΑΣΙΑΣΤΗΣ ΚΕΡΔΩΝ</a:t>
            </a:r>
          </a:p>
        </p:txBody>
      </p:sp>
      <p:sp>
        <p:nvSpPr>
          <p:cNvPr id="59395" name="Rectangle 3"/>
          <p:cNvSpPr>
            <a:spLocks noGrp="1" noChangeArrowheads="1"/>
          </p:cNvSpPr>
          <p:nvPr>
            <p:ph type="body" idx="1"/>
          </p:nvPr>
        </p:nvSpPr>
        <p:spPr>
          <a:xfrm>
            <a:off x="0" y="981075"/>
            <a:ext cx="9144000" cy="5876925"/>
          </a:xfrm>
        </p:spPr>
        <p:txBody>
          <a:bodyPr/>
          <a:lstStyle/>
          <a:p>
            <a:pPr eaLnBrk="1" hangingPunct="1">
              <a:lnSpc>
                <a:spcPct val="90000"/>
              </a:lnSpc>
              <a:buFontTx/>
              <a:buNone/>
            </a:pPr>
            <a:r>
              <a:rPr lang="el-GR" sz="2600" dirty="0" smtClean="0"/>
              <a:t>Ο δείκτης </a:t>
            </a:r>
            <a:r>
              <a:rPr lang="el-GR" sz="2600" b="1" dirty="0" smtClean="0"/>
              <a:t>Ρ/Ε</a:t>
            </a:r>
            <a:r>
              <a:rPr lang="el-GR" sz="2600" dirty="0" smtClean="0"/>
              <a:t> αποτελεί έναν από τους βασικούς δείκτες</a:t>
            </a:r>
          </a:p>
          <a:p>
            <a:pPr eaLnBrk="1" hangingPunct="1">
              <a:lnSpc>
                <a:spcPct val="90000"/>
              </a:lnSpc>
              <a:buFontTx/>
              <a:buNone/>
            </a:pPr>
            <a:r>
              <a:rPr lang="el-GR" sz="2600" dirty="0" smtClean="0"/>
              <a:t>αποτίμησης επιχειρήσεων, μαζί με το δείκτη </a:t>
            </a:r>
            <a:r>
              <a:rPr lang="en-US" sz="2600" b="1" dirty="0" smtClean="0"/>
              <a:t>EPS</a:t>
            </a:r>
            <a:r>
              <a:rPr lang="en-US" sz="2600" dirty="0" smtClean="0"/>
              <a:t> (=</a:t>
            </a:r>
            <a:r>
              <a:rPr lang="el-GR" sz="2600" dirty="0" smtClean="0"/>
              <a:t>κέρδη</a:t>
            </a:r>
          </a:p>
          <a:p>
            <a:pPr eaLnBrk="1" hangingPunct="1">
              <a:lnSpc>
                <a:spcPct val="90000"/>
              </a:lnSpc>
              <a:buFontTx/>
              <a:buNone/>
            </a:pPr>
            <a:r>
              <a:rPr lang="el-GR" sz="2600" dirty="0" smtClean="0"/>
              <a:t>ανά μετοχή</a:t>
            </a:r>
            <a:r>
              <a:rPr lang="en-US" sz="2600" dirty="0" smtClean="0"/>
              <a:t>)</a:t>
            </a:r>
            <a:r>
              <a:rPr lang="el-GR" sz="2600" dirty="0" smtClean="0"/>
              <a:t>. Ο υπολογισμός των δύο δεικτών έχει ως εξής:</a:t>
            </a:r>
            <a:endParaRPr lang="el-GR" sz="2600" b="1" dirty="0" smtClean="0"/>
          </a:p>
          <a:p>
            <a:pPr eaLnBrk="1" hangingPunct="1">
              <a:lnSpc>
                <a:spcPct val="90000"/>
              </a:lnSpc>
              <a:buFontTx/>
              <a:buNone/>
            </a:pPr>
            <a:r>
              <a:rPr lang="en-US" sz="2600" dirty="0" smtClean="0"/>
              <a:t>           D</a:t>
            </a:r>
            <a:r>
              <a:rPr lang="el-GR" sz="2600" dirty="0" smtClean="0"/>
              <a:t>/Ε</a:t>
            </a:r>
            <a:endParaRPr lang="en-US" sz="2600" dirty="0" smtClean="0"/>
          </a:p>
          <a:p>
            <a:pPr eaLnBrk="1" hangingPunct="1">
              <a:lnSpc>
                <a:spcPct val="90000"/>
              </a:lnSpc>
              <a:buFontTx/>
              <a:buNone/>
            </a:pPr>
            <a:r>
              <a:rPr lang="el-GR" sz="2600" b="1" dirty="0" smtClean="0"/>
              <a:t>Ρ</a:t>
            </a:r>
            <a:r>
              <a:rPr lang="el-GR" sz="2600" dirty="0" smtClean="0"/>
              <a:t>/</a:t>
            </a:r>
            <a:r>
              <a:rPr lang="el-GR" sz="2600" b="1" dirty="0" smtClean="0"/>
              <a:t>Ε </a:t>
            </a:r>
            <a:r>
              <a:rPr lang="el-GR" sz="2600" dirty="0" smtClean="0"/>
              <a:t>=</a:t>
            </a:r>
            <a:r>
              <a:rPr lang="en-US" sz="2600" dirty="0" smtClean="0"/>
              <a:t> </a:t>
            </a:r>
            <a:r>
              <a:rPr lang="el-GR" sz="2600" dirty="0" smtClean="0">
                <a:cs typeface="Arial" charset="0"/>
              </a:rPr>
              <a:t>────</a:t>
            </a:r>
          </a:p>
          <a:p>
            <a:pPr eaLnBrk="1" hangingPunct="1">
              <a:lnSpc>
                <a:spcPct val="90000"/>
              </a:lnSpc>
              <a:buFontTx/>
              <a:buNone/>
            </a:pPr>
            <a:r>
              <a:rPr lang="en-US" sz="2600" dirty="0" smtClean="0"/>
              <a:t>            K-g</a:t>
            </a:r>
            <a:endParaRPr lang="el-GR" sz="2600" dirty="0" smtClean="0"/>
          </a:p>
          <a:p>
            <a:pPr eaLnBrk="1" hangingPunct="1">
              <a:lnSpc>
                <a:spcPct val="90000"/>
              </a:lnSpc>
              <a:buFontTx/>
              <a:buNone/>
            </a:pPr>
            <a:r>
              <a:rPr lang="el-GR" sz="2600" dirty="0" smtClean="0"/>
              <a:t>Όπου: </a:t>
            </a:r>
            <a:endParaRPr lang="en-US" sz="2600" dirty="0" smtClean="0"/>
          </a:p>
          <a:p>
            <a:pPr eaLnBrk="1" hangingPunct="1">
              <a:lnSpc>
                <a:spcPct val="90000"/>
              </a:lnSpc>
              <a:buFontTx/>
              <a:buNone/>
            </a:pPr>
            <a:r>
              <a:rPr lang="en-US" sz="2600" b="1" dirty="0" smtClean="0"/>
              <a:t>D/E:</a:t>
            </a:r>
            <a:r>
              <a:rPr lang="en-US" sz="2600" dirty="0" smtClean="0"/>
              <a:t> </a:t>
            </a:r>
            <a:r>
              <a:rPr lang="el-GR" sz="2600" dirty="0" smtClean="0"/>
              <a:t>το ποσοστό μερισματικής απόδοσης.</a:t>
            </a:r>
            <a:endParaRPr lang="en-US" sz="2600" dirty="0" smtClean="0"/>
          </a:p>
          <a:p>
            <a:pPr eaLnBrk="1" hangingPunct="1">
              <a:lnSpc>
                <a:spcPct val="90000"/>
              </a:lnSpc>
              <a:buFontTx/>
              <a:buNone/>
            </a:pPr>
            <a:r>
              <a:rPr lang="en-US" sz="2600" b="1" dirty="0" smtClean="0"/>
              <a:t>D:</a:t>
            </a:r>
            <a:r>
              <a:rPr lang="en-US" sz="2600" dirty="0" smtClean="0"/>
              <a:t> </a:t>
            </a:r>
            <a:r>
              <a:rPr lang="el-GR" sz="2600" dirty="0" smtClean="0"/>
              <a:t>Μέρισμα</a:t>
            </a:r>
          </a:p>
          <a:p>
            <a:pPr eaLnBrk="1" hangingPunct="1">
              <a:lnSpc>
                <a:spcPct val="90000"/>
              </a:lnSpc>
              <a:buFontTx/>
              <a:buNone/>
            </a:pPr>
            <a:r>
              <a:rPr lang="el-GR" sz="2600" b="1" dirty="0" smtClean="0"/>
              <a:t>Ε:</a:t>
            </a:r>
            <a:r>
              <a:rPr lang="el-GR" sz="2600" dirty="0" smtClean="0"/>
              <a:t> Κέρδη</a:t>
            </a:r>
          </a:p>
          <a:p>
            <a:pPr eaLnBrk="1" hangingPunct="1">
              <a:lnSpc>
                <a:spcPct val="90000"/>
              </a:lnSpc>
              <a:buFontTx/>
              <a:buNone/>
            </a:pPr>
            <a:r>
              <a:rPr lang="el-GR" sz="2600" b="1" dirty="0" smtClean="0"/>
              <a:t>Κ:</a:t>
            </a:r>
            <a:r>
              <a:rPr lang="el-GR" sz="2600" dirty="0" smtClean="0"/>
              <a:t> Απαιτούμενη απόδοση</a:t>
            </a:r>
          </a:p>
          <a:p>
            <a:pPr eaLnBrk="1" hangingPunct="1">
              <a:lnSpc>
                <a:spcPct val="90000"/>
              </a:lnSpc>
              <a:buFontTx/>
              <a:buNone/>
            </a:pPr>
            <a:r>
              <a:rPr lang="en-US" sz="2600" b="1" dirty="0" smtClean="0"/>
              <a:t>g:</a:t>
            </a:r>
            <a:r>
              <a:rPr lang="en-US" sz="2600" dirty="0" smtClean="0"/>
              <a:t> </a:t>
            </a:r>
            <a:r>
              <a:rPr lang="el-GR" sz="2600" dirty="0" smtClean="0"/>
              <a:t>Η διαφορά μερίσματος από έτος σε έτος</a:t>
            </a:r>
            <a:r>
              <a:rPr lang="en-US" sz="2600" dirty="0" smtClean="0"/>
              <a:t>,</a:t>
            </a:r>
            <a:r>
              <a:rPr lang="el-GR" sz="2600" dirty="0" smtClean="0"/>
              <a:t> ή συντελεστής ανάπτυξης</a:t>
            </a:r>
            <a:r>
              <a:rPr lang="en-US" sz="2600" dirty="0" smtClean="0"/>
              <a:t>, </a:t>
            </a:r>
            <a:r>
              <a:rPr lang="el-GR" sz="2600" dirty="0" smtClean="0"/>
              <a:t>ή ποσοστό ανάπτυξης.</a:t>
            </a:r>
          </a:p>
          <a:p>
            <a:pPr eaLnBrk="1" hangingPunct="1">
              <a:lnSpc>
                <a:spcPct val="90000"/>
              </a:lnSpc>
              <a:buFontTx/>
              <a:buNone/>
            </a:pPr>
            <a:endParaRPr lang="el-GR" sz="2600" dirty="0" smtClean="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28600"/>
            <a:ext cx="9144000" cy="685800"/>
          </a:xfrm>
        </p:spPr>
        <p:txBody>
          <a:bodyPr/>
          <a:lstStyle/>
          <a:p>
            <a:pPr eaLnBrk="1" hangingPunct="1"/>
            <a:r>
              <a:rPr lang="el-GR" sz="3200" b="1" dirty="0" smtClean="0">
                <a:solidFill>
                  <a:srgbClr val="006600"/>
                </a:solidFill>
              </a:rPr>
              <a:t>ΚΕΡΔΗ ΑΝΑ ΜΕΤΟΧΗ (</a:t>
            </a:r>
            <a:r>
              <a:rPr lang="en-US" sz="3200" b="1" dirty="0" smtClean="0">
                <a:solidFill>
                  <a:srgbClr val="006600"/>
                </a:solidFill>
              </a:rPr>
              <a:t>EARNINGS PER SHARE-E.P.S.)</a:t>
            </a:r>
            <a:endParaRPr lang="el-GR" sz="3200" b="1" dirty="0" smtClean="0">
              <a:solidFill>
                <a:srgbClr val="006600"/>
              </a:solidFill>
            </a:endParaRPr>
          </a:p>
        </p:txBody>
      </p:sp>
      <p:sp>
        <p:nvSpPr>
          <p:cNvPr id="60419" name="Rectangle 3"/>
          <p:cNvSpPr>
            <a:spLocks noGrp="1" noChangeArrowheads="1"/>
          </p:cNvSpPr>
          <p:nvPr>
            <p:ph type="body" idx="1"/>
          </p:nvPr>
        </p:nvSpPr>
        <p:spPr>
          <a:xfrm>
            <a:off x="0" y="1174750"/>
            <a:ext cx="9144000" cy="5683250"/>
          </a:xfrm>
        </p:spPr>
        <p:txBody>
          <a:bodyPr/>
          <a:lstStyle/>
          <a:p>
            <a:pPr algn="just" eaLnBrk="1" hangingPunct="1">
              <a:lnSpc>
                <a:spcPct val="90000"/>
              </a:lnSpc>
              <a:buFontTx/>
              <a:buNone/>
            </a:pPr>
            <a:r>
              <a:rPr lang="el-GR" sz="2000" b="1" dirty="0" smtClean="0"/>
              <a:t>                    </a:t>
            </a:r>
            <a:r>
              <a:rPr lang="el-GR" sz="2400" b="1" dirty="0" smtClean="0"/>
              <a:t>Καθαρά Κέρδη χρήσεως</a:t>
            </a:r>
            <a:endParaRPr lang="el-GR" sz="2400" b="1" u="sng" dirty="0" smtClean="0"/>
          </a:p>
          <a:p>
            <a:pPr algn="just" eaLnBrk="1" hangingPunct="1">
              <a:lnSpc>
                <a:spcPct val="90000"/>
              </a:lnSpc>
              <a:buFontTx/>
              <a:buNone/>
            </a:pPr>
            <a:r>
              <a:rPr lang="el-GR" sz="2400" b="1" dirty="0" smtClean="0"/>
              <a:t>Ε.Ρ.</a:t>
            </a:r>
            <a:r>
              <a:rPr lang="en-US" sz="2400" b="1" dirty="0" smtClean="0"/>
              <a:t>S.</a:t>
            </a:r>
            <a:r>
              <a:rPr lang="el-GR" sz="2400" b="1" dirty="0" smtClean="0"/>
              <a:t> = </a:t>
            </a:r>
            <a:r>
              <a:rPr lang="el-GR" sz="2400" b="1" dirty="0" smtClean="0">
                <a:cs typeface="Arial" charset="0"/>
              </a:rPr>
              <a:t>───────────────────────────</a:t>
            </a:r>
            <a:r>
              <a:rPr lang="el-GR" sz="2400" b="1" dirty="0" smtClean="0"/>
              <a:t>     </a:t>
            </a:r>
          </a:p>
          <a:p>
            <a:pPr algn="just" eaLnBrk="1" hangingPunct="1">
              <a:lnSpc>
                <a:spcPct val="90000"/>
              </a:lnSpc>
              <a:buFontTx/>
              <a:buNone/>
            </a:pPr>
            <a:r>
              <a:rPr lang="el-GR" sz="2400" b="1" dirty="0" smtClean="0"/>
              <a:t>              Μέσος αριθμός μετοχών σε κυκλοφορία</a:t>
            </a:r>
          </a:p>
          <a:p>
            <a:pPr algn="just" eaLnBrk="1" hangingPunct="1">
              <a:lnSpc>
                <a:spcPct val="90000"/>
              </a:lnSpc>
              <a:buFontTx/>
              <a:buNone/>
            </a:pPr>
            <a:r>
              <a:rPr lang="el-GR" sz="2400" b="1" dirty="0" smtClean="0"/>
              <a:t>ή            Συνολικός Αριθμός μετοχών σε κυκλοφορία</a:t>
            </a:r>
            <a:r>
              <a:rPr lang="el-GR" sz="2400" dirty="0" smtClean="0"/>
              <a:t>     </a:t>
            </a:r>
          </a:p>
          <a:p>
            <a:pPr algn="just" eaLnBrk="1" hangingPunct="1">
              <a:lnSpc>
                <a:spcPct val="90000"/>
              </a:lnSpc>
              <a:buFontTx/>
              <a:buNone/>
            </a:pPr>
            <a:r>
              <a:rPr lang="el-GR" sz="2400" dirty="0" smtClean="0"/>
              <a:t>ΜΑΜΚ = (ΑΜΑΧ + ΑΜΤΧ) / 2     </a:t>
            </a:r>
          </a:p>
          <a:p>
            <a:pPr algn="just" eaLnBrk="1" hangingPunct="1">
              <a:lnSpc>
                <a:spcPct val="90000"/>
              </a:lnSpc>
              <a:buFontTx/>
              <a:buNone/>
            </a:pPr>
            <a:r>
              <a:rPr lang="el-GR" sz="2400" dirty="0" smtClean="0"/>
              <a:t> Όπου : </a:t>
            </a:r>
          </a:p>
          <a:p>
            <a:pPr algn="just" eaLnBrk="1" hangingPunct="1">
              <a:lnSpc>
                <a:spcPct val="90000"/>
              </a:lnSpc>
              <a:buFontTx/>
              <a:buNone/>
            </a:pPr>
            <a:r>
              <a:rPr lang="el-GR" sz="2400" b="1" dirty="0" smtClean="0"/>
              <a:t>ΜΑΜΚ : </a:t>
            </a:r>
            <a:r>
              <a:rPr lang="el-GR" sz="2400" dirty="0" smtClean="0"/>
              <a:t>Μέσος αριθμός μετοχών σε κυκλοφορία</a:t>
            </a:r>
          </a:p>
          <a:p>
            <a:pPr algn="just" eaLnBrk="1" hangingPunct="1">
              <a:lnSpc>
                <a:spcPct val="90000"/>
              </a:lnSpc>
              <a:buFontTx/>
              <a:buNone/>
            </a:pPr>
            <a:r>
              <a:rPr lang="el-GR" sz="2400" b="1" dirty="0" smtClean="0"/>
              <a:t>ΑΜΑΧ : </a:t>
            </a:r>
            <a:r>
              <a:rPr lang="el-GR" sz="2400" dirty="0" smtClean="0"/>
              <a:t>Αριθμός Μετοχών στην Αρχή της Χρήσης</a:t>
            </a:r>
          </a:p>
          <a:p>
            <a:pPr algn="just" eaLnBrk="1" hangingPunct="1">
              <a:lnSpc>
                <a:spcPct val="90000"/>
              </a:lnSpc>
              <a:buFontTx/>
              <a:buNone/>
            </a:pPr>
            <a:r>
              <a:rPr lang="el-GR" sz="2400" b="1" dirty="0" smtClean="0"/>
              <a:t>ΑΜΤΧ : </a:t>
            </a:r>
            <a:r>
              <a:rPr lang="el-GR" sz="2400" dirty="0" smtClean="0"/>
              <a:t>Αριθμός Μετοχών στο Τέλος της Χρήσης</a:t>
            </a:r>
            <a:r>
              <a:rPr lang="el-GR" sz="2400" b="1" dirty="0" smtClean="0"/>
              <a:t> </a:t>
            </a:r>
          </a:p>
          <a:p>
            <a:pPr algn="just" eaLnBrk="1" hangingPunct="1">
              <a:lnSpc>
                <a:spcPct val="90000"/>
              </a:lnSpc>
            </a:pPr>
            <a:r>
              <a:rPr lang="el-GR" sz="2400" dirty="0" smtClean="0"/>
              <a:t>Απεικονίζει το ύψος των καθαρών κερδών που αντιστοιχεί σε κάθε μετοχή της επιχείρησης</a:t>
            </a:r>
          </a:p>
          <a:p>
            <a:pPr algn="just" eaLnBrk="1" hangingPunct="1">
              <a:lnSpc>
                <a:spcPct val="90000"/>
              </a:lnSpc>
            </a:pPr>
            <a:r>
              <a:rPr lang="el-GR" sz="2400" dirty="0" smtClean="0"/>
              <a:t>Αντανακλά την κερδοφόρα δυναμικότητα μιας εταιρείας με βάση τη μια μετοχή της και χρησιμοποιείται ευρύτατα.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4638"/>
            <a:ext cx="8229600" cy="633412"/>
          </a:xfrm>
        </p:spPr>
        <p:txBody>
          <a:bodyPr/>
          <a:lstStyle/>
          <a:p>
            <a:pPr eaLnBrk="1" hangingPunct="1"/>
            <a:r>
              <a:rPr lang="el-GR" altLang="el-GR" sz="3200" b="1" dirty="0" smtClean="0">
                <a:solidFill>
                  <a:srgbClr val="C00000"/>
                </a:solidFill>
              </a:rPr>
              <a:t>ΚΟΣΤΟΣ ΑΠΟΘΕΜΑΤΩΝ</a:t>
            </a:r>
          </a:p>
        </p:txBody>
      </p:sp>
      <p:sp>
        <p:nvSpPr>
          <p:cNvPr id="144387" name="Rectangle 3"/>
          <p:cNvSpPr>
            <a:spLocks noGrp="1" noChangeArrowheads="1"/>
          </p:cNvSpPr>
          <p:nvPr>
            <p:ph type="body" idx="1"/>
          </p:nvPr>
        </p:nvSpPr>
        <p:spPr>
          <a:xfrm>
            <a:off x="0" y="908050"/>
            <a:ext cx="9144000" cy="5949950"/>
          </a:xfrm>
        </p:spPr>
        <p:txBody>
          <a:bodyPr/>
          <a:lstStyle/>
          <a:p>
            <a:pPr algn="just" eaLnBrk="1" hangingPunct="1">
              <a:buFontTx/>
              <a:buNone/>
            </a:pPr>
            <a:r>
              <a:rPr lang="el-GR" altLang="el-GR" sz="2600" b="1" u="sng" dirty="0" smtClean="0"/>
              <a:t>ΑΣΚΗΣΗ:</a:t>
            </a:r>
          </a:p>
          <a:p>
            <a:pPr algn="just" eaLnBrk="1" hangingPunct="1">
              <a:buFontTx/>
              <a:buNone/>
            </a:pPr>
            <a:r>
              <a:rPr lang="el-GR" altLang="el-GR" sz="2600" dirty="0" smtClean="0"/>
              <a:t>Το Κόστος διατήρησης ενός αποθέματος ανά μονάδα είναι </a:t>
            </a:r>
          </a:p>
          <a:p>
            <a:pPr algn="just" eaLnBrk="1" hangingPunct="1">
              <a:buFontTx/>
              <a:buNone/>
            </a:pPr>
            <a:r>
              <a:rPr lang="el-GR" altLang="el-GR" sz="2600" dirty="0" smtClean="0"/>
              <a:t>€ 0,2 για κάθε έτος λειτουργίας της επιχείρησης και το</a:t>
            </a:r>
          </a:p>
          <a:p>
            <a:pPr algn="just" eaLnBrk="1" hangingPunct="1">
              <a:buFontTx/>
              <a:buNone/>
            </a:pPr>
            <a:r>
              <a:rPr lang="el-GR" altLang="el-GR" sz="2600" dirty="0" smtClean="0"/>
              <a:t>συνολικό απόθεμα που έμεινε στις αποθήκες είναι 10.000</a:t>
            </a:r>
          </a:p>
          <a:p>
            <a:pPr algn="just" eaLnBrk="1" hangingPunct="1">
              <a:buFontTx/>
              <a:buNone/>
            </a:pPr>
            <a:r>
              <a:rPr lang="el-GR" altLang="el-GR" sz="2600" dirty="0" smtClean="0"/>
              <a:t>μονάδες. Ποιο θα είναι το κόστος διατήρησης του</a:t>
            </a:r>
          </a:p>
          <a:p>
            <a:pPr algn="just" eaLnBrk="1" hangingPunct="1">
              <a:buFontTx/>
              <a:buNone/>
            </a:pPr>
            <a:r>
              <a:rPr lang="el-GR" altLang="el-GR" sz="2600" dirty="0" smtClean="0"/>
              <a:t>αποθέματος στις αποθήκες της επιχείρησης?</a:t>
            </a:r>
          </a:p>
          <a:p>
            <a:pPr algn="just" eaLnBrk="1" hangingPunct="1">
              <a:buFontTx/>
              <a:buNone/>
            </a:pPr>
            <a:r>
              <a:rPr lang="el-GR" altLang="el-GR" sz="2600" dirty="0" smtClean="0"/>
              <a:t>Η συνολική ζήτηση αποθέματος είναι 8</a:t>
            </a:r>
            <a:r>
              <a:rPr lang="en-US" altLang="el-GR" sz="2600" dirty="0" smtClean="0"/>
              <a:t>.</a:t>
            </a:r>
            <a:r>
              <a:rPr lang="el-GR" altLang="el-GR" sz="2600" dirty="0" smtClean="0"/>
              <a:t>400 μονάδες και η</a:t>
            </a:r>
          </a:p>
          <a:p>
            <a:pPr algn="just" eaLnBrk="1" hangingPunct="1">
              <a:buFontTx/>
              <a:buNone/>
            </a:pPr>
            <a:r>
              <a:rPr lang="el-GR" altLang="el-GR" sz="2600" dirty="0" smtClean="0"/>
              <a:t>ποσότητα παραγγελίας είναι 12</a:t>
            </a:r>
            <a:r>
              <a:rPr lang="en-US" altLang="el-GR" sz="2600" dirty="0" smtClean="0"/>
              <a:t>.</a:t>
            </a:r>
            <a:r>
              <a:rPr lang="el-GR" altLang="el-GR" sz="2600" dirty="0" smtClean="0"/>
              <a:t>000 μονάδες. </a:t>
            </a:r>
          </a:p>
          <a:p>
            <a:pPr algn="just" eaLnBrk="1" hangingPunct="1">
              <a:buFontTx/>
              <a:buNone/>
            </a:pPr>
            <a:r>
              <a:rPr lang="el-GR" altLang="el-GR" sz="2600" dirty="0" smtClean="0"/>
              <a:t>Το σταθερό κόστος ανά παραγγελία είναι € 1</a:t>
            </a:r>
            <a:r>
              <a:rPr lang="en-US" altLang="el-GR" sz="2600" dirty="0" smtClean="0"/>
              <a:t>.</a:t>
            </a:r>
            <a:r>
              <a:rPr lang="el-GR" altLang="el-GR" sz="2600" dirty="0" smtClean="0"/>
              <a:t>0</a:t>
            </a:r>
            <a:r>
              <a:rPr lang="en-US" altLang="el-GR" sz="2600" dirty="0" smtClean="0"/>
              <a:t>00</a:t>
            </a:r>
            <a:r>
              <a:rPr lang="el-GR" altLang="el-GR" sz="2600" dirty="0" smtClean="0"/>
              <a:t>. </a:t>
            </a:r>
          </a:p>
          <a:p>
            <a:pPr algn="just" eaLnBrk="1" hangingPunct="1">
              <a:buFontTx/>
              <a:buNone/>
            </a:pPr>
            <a:r>
              <a:rPr lang="el-GR" altLang="el-GR" sz="2600" dirty="0" smtClean="0"/>
              <a:t>Ποιο είναι το συνολικό κόστος παραγγελίας? </a:t>
            </a:r>
          </a:p>
          <a:p>
            <a:pPr algn="just" eaLnBrk="1" hangingPunct="1">
              <a:buFontTx/>
              <a:buNone/>
            </a:pPr>
            <a:r>
              <a:rPr lang="el-GR" altLang="el-GR" sz="2600" dirty="0" smtClean="0"/>
              <a:t>Να βρεθεί και το συνολικό κόστος</a:t>
            </a:r>
            <a:r>
              <a:rPr lang="en-US" altLang="el-GR" sz="2600" dirty="0" smtClean="0"/>
              <a:t> </a:t>
            </a:r>
            <a:r>
              <a:rPr lang="el-GR" altLang="el-GR" sz="2600" dirty="0" smtClean="0"/>
              <a:t>των αποθεμάτων. </a:t>
            </a:r>
            <a:endParaRPr lang="el-GR" altLang="el-GR" sz="2800" dirty="0" smtClean="0"/>
          </a:p>
        </p:txBody>
      </p:sp>
    </p:spTree>
    <p:extLst>
      <p:ext uri="{BB962C8B-B14F-4D97-AF65-F5344CB8AC3E}">
        <p14:creationId xmlns:p14="http://schemas.microsoft.com/office/powerpoint/2010/main" val="269910133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rgbClr val="006600"/>
                </a:solidFill>
              </a:rPr>
              <a:t>ΑΣΚΗΣΗ</a:t>
            </a:r>
          </a:p>
        </p:txBody>
      </p:sp>
      <p:sp>
        <p:nvSpPr>
          <p:cNvPr id="61443" name="Rectangle 3"/>
          <p:cNvSpPr>
            <a:spLocks noGrp="1" noChangeArrowheads="1"/>
          </p:cNvSpPr>
          <p:nvPr>
            <p:ph type="body" idx="1"/>
          </p:nvPr>
        </p:nvSpPr>
        <p:spPr>
          <a:xfrm>
            <a:off x="0" y="1412875"/>
            <a:ext cx="9144000" cy="5184775"/>
          </a:xfrm>
        </p:spPr>
        <p:txBody>
          <a:bodyPr/>
          <a:lstStyle/>
          <a:p>
            <a:pPr algn="just" eaLnBrk="1" hangingPunct="1"/>
            <a:r>
              <a:rPr lang="el-GR" dirty="0" smtClean="0"/>
              <a:t>Να υπολογιστεί η αξία της εταιρίας όταν, η απαιτούμενη τιμή απόδοσης είναι 14%, το ποσοστό ανάπτυξης 10%, η μερισματική απόδοση 50%, τα κέρδη ανά μετοχή 2 €</a:t>
            </a:r>
            <a:r>
              <a:rPr lang="el-GR" b="1" dirty="0" smtClean="0"/>
              <a:t> </a:t>
            </a:r>
            <a:r>
              <a:rPr lang="el-GR" dirty="0" smtClean="0"/>
              <a:t>και ο συνολικός αριθμός μετοχών 100.000. </a:t>
            </a:r>
          </a:p>
          <a:p>
            <a:pPr eaLnBrk="1" hangingPunct="1">
              <a:buFontTx/>
              <a:buNone/>
            </a:pPr>
            <a:endParaRPr lang="el-GR" dirty="0" smtClean="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74638"/>
            <a:ext cx="9144000" cy="1143000"/>
          </a:xfrm>
        </p:spPr>
        <p:txBody>
          <a:bodyPr>
            <a:normAutofit/>
          </a:bodyPr>
          <a:lstStyle/>
          <a:p>
            <a:pPr eaLnBrk="1" hangingPunct="1"/>
            <a:r>
              <a:rPr lang="el-GR" sz="3200" b="1" dirty="0" smtClean="0">
                <a:solidFill>
                  <a:srgbClr val="006600"/>
                </a:solidFill>
              </a:rPr>
              <a:t>Ο ΔΕΙΚΤΗΣ Ρ/Ε ή ΠΟΛΛΑΠΛΑΣΙΑΣΤΗΣ ΚΕΡΔΩΝ ΚΑΙ Ο ΔΕΙΚΤΗΣ ΕΡ</a:t>
            </a:r>
            <a:r>
              <a:rPr lang="en-US" sz="3200" b="1" dirty="0" smtClean="0">
                <a:solidFill>
                  <a:srgbClr val="006600"/>
                </a:solidFill>
              </a:rPr>
              <a:t>S</a:t>
            </a:r>
            <a:r>
              <a:rPr lang="el-GR" sz="3200" b="1" dirty="0" smtClean="0">
                <a:solidFill>
                  <a:srgbClr val="006600"/>
                </a:solidFill>
              </a:rPr>
              <a:t>  ΚΕΡΔΗ ΑΝΑ ΜΕΤΟΧΗ</a:t>
            </a:r>
          </a:p>
        </p:txBody>
      </p:sp>
      <p:sp>
        <p:nvSpPr>
          <p:cNvPr id="62467" name="Rectangle 3"/>
          <p:cNvSpPr>
            <a:spLocks noGrp="1" noChangeArrowheads="1"/>
          </p:cNvSpPr>
          <p:nvPr>
            <p:ph type="body" idx="1"/>
          </p:nvPr>
        </p:nvSpPr>
        <p:spPr>
          <a:xfrm>
            <a:off x="0" y="1600200"/>
            <a:ext cx="9144000" cy="5257800"/>
          </a:xfrm>
        </p:spPr>
        <p:txBody>
          <a:bodyPr/>
          <a:lstStyle/>
          <a:p>
            <a:pPr eaLnBrk="1" hangingPunct="1">
              <a:buFontTx/>
              <a:buNone/>
            </a:pPr>
            <a:r>
              <a:rPr lang="el-GR" u="sng" dirty="0" smtClean="0"/>
              <a:t>ΛΥΣΗ:</a:t>
            </a:r>
          </a:p>
          <a:p>
            <a:pPr eaLnBrk="1" hangingPunct="1">
              <a:buFontTx/>
              <a:buNone/>
            </a:pPr>
            <a:r>
              <a:rPr lang="en-US" sz="3500" dirty="0" smtClean="0"/>
              <a:t>            D</a:t>
            </a:r>
            <a:r>
              <a:rPr lang="el-GR" sz="3500" dirty="0" smtClean="0"/>
              <a:t>/Ε            0,50</a:t>
            </a:r>
            <a:endParaRPr lang="en-US" sz="3500" dirty="0" smtClean="0"/>
          </a:p>
          <a:p>
            <a:pPr eaLnBrk="1" hangingPunct="1">
              <a:buFontTx/>
              <a:buNone/>
            </a:pPr>
            <a:r>
              <a:rPr lang="el-GR" sz="3500" b="1" dirty="0" smtClean="0"/>
              <a:t>Ρ</a:t>
            </a:r>
            <a:r>
              <a:rPr lang="el-GR" sz="3500" dirty="0" smtClean="0"/>
              <a:t>/</a:t>
            </a:r>
            <a:r>
              <a:rPr lang="el-GR" sz="3500" b="1" dirty="0" smtClean="0"/>
              <a:t>Ε </a:t>
            </a:r>
            <a:r>
              <a:rPr lang="el-GR" sz="3500" dirty="0" smtClean="0"/>
              <a:t>=</a:t>
            </a:r>
            <a:r>
              <a:rPr lang="en-US" sz="3500" dirty="0" smtClean="0"/>
              <a:t> </a:t>
            </a:r>
            <a:r>
              <a:rPr lang="el-GR" sz="3500" dirty="0" smtClean="0">
                <a:cs typeface="Arial" charset="0"/>
              </a:rPr>
              <a:t>──── = ──────── = 12,5</a:t>
            </a:r>
          </a:p>
          <a:p>
            <a:pPr eaLnBrk="1" hangingPunct="1">
              <a:buFontTx/>
              <a:buNone/>
            </a:pPr>
            <a:r>
              <a:rPr lang="en-US" sz="3500" dirty="0" smtClean="0"/>
              <a:t>            K-g</a:t>
            </a:r>
            <a:r>
              <a:rPr lang="el-GR" sz="3500" dirty="0" smtClean="0"/>
              <a:t>       0,14 - 0,10</a:t>
            </a:r>
          </a:p>
          <a:p>
            <a:pPr eaLnBrk="1" hangingPunct="1">
              <a:buFontTx/>
              <a:buNone/>
            </a:pPr>
            <a:r>
              <a:rPr lang="el-GR" sz="3500" dirty="0" smtClean="0"/>
              <a:t>2 € * 10% = 2 * 0,1 = 0,2</a:t>
            </a:r>
          </a:p>
          <a:p>
            <a:pPr eaLnBrk="1" hangingPunct="1">
              <a:buFontTx/>
              <a:buNone/>
            </a:pPr>
            <a:r>
              <a:rPr lang="el-GR" sz="3500" dirty="0" smtClean="0"/>
              <a:t>2 € + 0,2 = 2,2 €</a:t>
            </a:r>
          </a:p>
          <a:p>
            <a:pPr eaLnBrk="1" hangingPunct="1">
              <a:buFontTx/>
              <a:buNone/>
            </a:pPr>
            <a:r>
              <a:rPr lang="el-GR" sz="3500" dirty="0" smtClean="0"/>
              <a:t>2,2 € * 12,5 = 27,5 € </a:t>
            </a:r>
          </a:p>
          <a:p>
            <a:pPr eaLnBrk="1" hangingPunct="1">
              <a:buFontTx/>
              <a:buNone/>
            </a:pPr>
            <a:r>
              <a:rPr lang="el-GR" sz="3500" dirty="0" smtClean="0"/>
              <a:t>27,</a:t>
            </a:r>
            <a:r>
              <a:rPr lang="en-US" sz="3500" dirty="0" smtClean="0"/>
              <a:t>5</a:t>
            </a:r>
            <a:r>
              <a:rPr lang="el-GR" sz="3500" dirty="0" smtClean="0"/>
              <a:t> € * 100.000 = 2.750.000 €</a:t>
            </a:r>
          </a:p>
          <a:p>
            <a:pPr eaLnBrk="1" hangingPunct="1">
              <a:buFontTx/>
              <a:buNone/>
            </a:pPr>
            <a:endParaRPr lang="el-GR" sz="3500" dirty="0" smtClean="0"/>
          </a:p>
          <a:p>
            <a:pPr eaLnBrk="1" hangingPunct="1">
              <a:buFontTx/>
              <a:buNone/>
            </a:pPr>
            <a:endParaRPr lang="el-GR" dirty="0" smtClean="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824136"/>
          </a:xfrm>
        </p:spPr>
        <p:txBody>
          <a:bodyPr>
            <a:normAutofit fontScale="90000"/>
          </a:bodyPr>
          <a:lstStyle/>
          <a:p>
            <a:pPr eaLnBrk="1" hangingPunct="1"/>
            <a:r>
              <a:rPr lang="el-GR" sz="3200" b="1" dirty="0" smtClean="0">
                <a:solidFill>
                  <a:srgbClr val="006600"/>
                </a:solidFill>
              </a:rPr>
              <a:t>ΜΕΡΙΣΜΑ ΑΝΑ ΜΕΤΟΧΗ (</a:t>
            </a:r>
            <a:r>
              <a:rPr lang="en-US" sz="3200" b="1" dirty="0" smtClean="0">
                <a:solidFill>
                  <a:srgbClr val="006600"/>
                </a:solidFill>
              </a:rPr>
              <a:t>DIVIDENDS PER SHARE)</a:t>
            </a:r>
            <a:endParaRPr lang="el-GR" sz="3200" b="1" dirty="0" smtClean="0">
              <a:solidFill>
                <a:srgbClr val="006600"/>
              </a:solidFill>
            </a:endParaRPr>
          </a:p>
        </p:txBody>
      </p:sp>
      <p:sp>
        <p:nvSpPr>
          <p:cNvPr id="63491" name="Rectangle 3"/>
          <p:cNvSpPr>
            <a:spLocks noGrp="1" noChangeArrowheads="1"/>
          </p:cNvSpPr>
          <p:nvPr>
            <p:ph type="body" idx="1"/>
          </p:nvPr>
        </p:nvSpPr>
        <p:spPr>
          <a:xfrm>
            <a:off x="0" y="914400"/>
            <a:ext cx="9144000" cy="5943600"/>
          </a:xfrm>
        </p:spPr>
        <p:txBody>
          <a:bodyPr/>
          <a:lstStyle/>
          <a:p>
            <a:pPr algn="just" eaLnBrk="1" hangingPunct="1">
              <a:lnSpc>
                <a:spcPct val="80000"/>
              </a:lnSpc>
              <a:buFontTx/>
              <a:buNone/>
            </a:pPr>
            <a:endParaRPr lang="el-GR" sz="2400" dirty="0" smtClean="0">
              <a:cs typeface="Times New Roman" pitchFamily="18" charset="0"/>
            </a:endParaRPr>
          </a:p>
          <a:p>
            <a:pPr algn="just" eaLnBrk="1" hangingPunct="1">
              <a:lnSpc>
                <a:spcPct val="80000"/>
              </a:lnSpc>
              <a:buFontTx/>
              <a:buNone/>
            </a:pPr>
            <a:r>
              <a:rPr lang="el-GR" sz="2400" b="1" dirty="0" smtClean="0"/>
              <a:t>		 	         </a:t>
            </a:r>
            <a:r>
              <a:rPr lang="el-GR" sz="2800" b="1" dirty="0" smtClean="0"/>
              <a:t>Σύνολο μερισμάτων</a:t>
            </a:r>
            <a:endParaRPr lang="el-GR" sz="2800" b="1" u="sng" dirty="0" smtClean="0"/>
          </a:p>
          <a:p>
            <a:pPr algn="just" eaLnBrk="1" hangingPunct="1">
              <a:lnSpc>
                <a:spcPct val="80000"/>
              </a:lnSpc>
              <a:buFontTx/>
              <a:buNone/>
            </a:pPr>
            <a:r>
              <a:rPr lang="el-GR" sz="2800" b="1" dirty="0" smtClean="0"/>
              <a:t>   		  	Αριθμός μετοχών σε κυκλοφορία</a:t>
            </a:r>
          </a:p>
          <a:p>
            <a:pPr algn="just" eaLnBrk="1" hangingPunct="1">
              <a:lnSpc>
                <a:spcPct val="80000"/>
              </a:lnSpc>
            </a:pPr>
            <a:endParaRPr lang="el-GR" sz="2400" dirty="0" smtClean="0"/>
          </a:p>
          <a:p>
            <a:pPr algn="just" eaLnBrk="1" hangingPunct="1">
              <a:lnSpc>
                <a:spcPct val="80000"/>
              </a:lnSpc>
            </a:pPr>
            <a:r>
              <a:rPr lang="el-GR" sz="2800" dirty="0" smtClean="0"/>
              <a:t>Παρέχει ένδειξη του ποσοστού  των κερδών που μοιράζονται στους μετόχους και αυτού που παρακρατείται από την επιχείρηση με την μορφή διαφόρων αποθεματικών</a:t>
            </a:r>
          </a:p>
          <a:p>
            <a:pPr algn="just" eaLnBrk="1" hangingPunct="1">
              <a:lnSpc>
                <a:spcPct val="80000"/>
              </a:lnSpc>
            </a:pPr>
            <a:r>
              <a:rPr lang="el-GR" sz="2800" dirty="0" smtClean="0"/>
              <a:t>Προκειμένου τα στοιχεία του δείκτη να καταστούν σύγκριμα με αντίστοιχα προηγούμενων χρήσεων θα πρέπει να λαμβάνεται υπόψη τυχόν διανομή δωρεάν μετοχών από κεφαλαιοποιήσεις κερδών, αποθεματικών και υπεραξίας παγίων στοιχείων, καθώς και τυχόν κατάτμηση (</a:t>
            </a:r>
            <a:r>
              <a:rPr lang="en-US" sz="2800" dirty="0" smtClean="0"/>
              <a:t>split) </a:t>
            </a:r>
            <a:r>
              <a:rPr lang="el-GR" sz="2800" dirty="0" smtClean="0"/>
              <a:t>ή σύμπτυξη μετοχών (</a:t>
            </a:r>
            <a:r>
              <a:rPr lang="en-US" sz="2800" dirty="0" smtClean="0"/>
              <a:t>reverse split)</a:t>
            </a:r>
            <a:endParaRPr lang="el-GR" sz="2800" dirty="0" smtClean="0"/>
          </a:p>
        </p:txBody>
      </p:sp>
      <p:sp>
        <p:nvSpPr>
          <p:cNvPr id="63492" name="Line 4"/>
          <p:cNvSpPr>
            <a:spLocks noChangeShapeType="1"/>
          </p:cNvSpPr>
          <p:nvPr/>
        </p:nvSpPr>
        <p:spPr bwMode="auto">
          <a:xfrm>
            <a:off x="2195513" y="1773238"/>
            <a:ext cx="4968875" cy="0"/>
          </a:xfrm>
          <a:prstGeom prst="line">
            <a:avLst/>
          </a:prstGeom>
          <a:noFill/>
          <a:ln w="9525">
            <a:solidFill>
              <a:schemeClr val="tx1"/>
            </a:solidFill>
            <a:round/>
            <a:headEnd/>
            <a:tailEnd/>
          </a:ln>
        </p:spPr>
        <p:txBody>
          <a:bodyPr/>
          <a:lstStyle/>
          <a:p>
            <a:endParaRPr lang="el-GR"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1188" y="0"/>
            <a:ext cx="8075612" cy="764704"/>
          </a:xfrm>
        </p:spPr>
        <p:txBody>
          <a:bodyPr>
            <a:normAutofit fontScale="90000"/>
          </a:bodyPr>
          <a:lstStyle/>
          <a:p>
            <a:pPr eaLnBrk="1" hangingPunct="1"/>
            <a:r>
              <a:rPr lang="en-US" sz="3200" b="1" dirty="0" smtClean="0">
                <a:cs typeface="Times New Roman" pitchFamily="18" charset="0"/>
              </a:rPr>
              <a:t/>
            </a:r>
            <a:br>
              <a:rPr lang="en-US" sz="3200" b="1" dirty="0" smtClean="0">
                <a:cs typeface="Times New Roman" pitchFamily="18" charset="0"/>
              </a:rPr>
            </a:br>
            <a:r>
              <a:rPr lang="el-GR" b="1" dirty="0" smtClean="0">
                <a:solidFill>
                  <a:srgbClr val="006600"/>
                </a:solidFill>
              </a:rPr>
              <a:t>ΠΑΡΑΔΕΙΓΜΑ </a:t>
            </a:r>
            <a:endParaRPr lang="el-GR" b="1" dirty="0" smtClean="0">
              <a:solidFill>
                <a:srgbClr val="006600"/>
              </a:solidFill>
              <a:cs typeface="Times New Roman" pitchFamily="18" charset="0"/>
            </a:endParaRPr>
          </a:p>
        </p:txBody>
      </p:sp>
      <p:sp>
        <p:nvSpPr>
          <p:cNvPr id="64515" name="Rectangle 3"/>
          <p:cNvSpPr>
            <a:spLocks noGrp="1" noChangeArrowheads="1"/>
          </p:cNvSpPr>
          <p:nvPr>
            <p:ph type="body" idx="1"/>
          </p:nvPr>
        </p:nvSpPr>
        <p:spPr>
          <a:xfrm>
            <a:off x="0" y="914400"/>
            <a:ext cx="9144000" cy="5943600"/>
          </a:xfrm>
        </p:spPr>
        <p:txBody>
          <a:bodyPr/>
          <a:lstStyle/>
          <a:p>
            <a:pPr algn="just" eaLnBrk="1" hangingPunct="1">
              <a:buFont typeface="Wingdings" pitchFamily="2" charset="2"/>
              <a:buChar char="§"/>
            </a:pPr>
            <a:r>
              <a:rPr lang="el-GR" sz="2400" dirty="0" smtClean="0"/>
              <a:t>Προσαρμογή μερισμάτων ανά μετοχή μιας επιχείρησης στην οποία την χρήση 2004 έγινε κατάτμηση του αριθμού των μετοχών της (</a:t>
            </a:r>
            <a:r>
              <a:rPr lang="en-US" sz="2400" dirty="0" smtClean="0"/>
              <a:t>split)</a:t>
            </a:r>
            <a:r>
              <a:rPr lang="el-GR" sz="2400" dirty="0" smtClean="0"/>
              <a:t> κατ’ αναλογία 1 παλαιά μετοχή προς 3 νέες σε σχέση με το έτος 2003.</a:t>
            </a:r>
            <a:endParaRPr lang="el-GR" sz="2400" dirty="0" smtClean="0">
              <a:cs typeface="Times New Roman" pitchFamily="18" charset="0"/>
            </a:endParaRPr>
          </a:p>
        </p:txBody>
      </p:sp>
      <p:graphicFrame>
        <p:nvGraphicFramePr>
          <p:cNvPr id="86065" name="Group 49"/>
          <p:cNvGraphicFramePr>
            <a:graphicFrameLocks noGrp="1"/>
          </p:cNvGraphicFramePr>
          <p:nvPr>
            <p:extLst>
              <p:ext uri="{D42A27DB-BD31-4B8C-83A1-F6EECF244321}">
                <p14:modId xmlns:p14="http://schemas.microsoft.com/office/powerpoint/2010/main" val="2518363586"/>
              </p:ext>
            </p:extLst>
          </p:nvPr>
        </p:nvGraphicFramePr>
        <p:xfrm>
          <a:off x="0" y="2492375"/>
          <a:ext cx="9144000" cy="4362134"/>
        </p:xfrm>
        <a:graphic>
          <a:graphicData uri="http://schemas.openxmlformats.org/drawingml/2006/table">
            <a:tbl>
              <a:tblPr/>
              <a:tblGrid>
                <a:gridCol w="4211638"/>
                <a:gridCol w="1655762"/>
                <a:gridCol w="1657350"/>
                <a:gridCol w="1619250"/>
              </a:tblGrid>
              <a:tr h="7540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ial" charset="0"/>
                          <a:cs typeface="Times New Roman" pitchFamily="18" charset="0"/>
                        </a:rPr>
                        <a:t>Μέρισμα ανά μετοχή της επιχείρησης. «ΑΒΓ»</a:t>
                      </a:r>
                      <a:r>
                        <a:rPr kumimoji="0" lang="en-US" sz="2400" b="1" i="0" u="none" strike="noStrike" cap="none" normalizeH="0" baseline="0" dirty="0" smtClean="0">
                          <a:ln>
                            <a:noFill/>
                          </a:ln>
                          <a:solidFill>
                            <a:schemeClr val="tx1"/>
                          </a:solidFill>
                          <a:effectLst/>
                          <a:latin typeface="Arial" charset="0"/>
                          <a:cs typeface="Times New Roman" pitchFamily="18" charset="0"/>
                        </a:rPr>
                        <a:t> A.E.</a:t>
                      </a:r>
                      <a:endParaRPr kumimoji="0" lang="el-GR" sz="24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Έτη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200</a:t>
                      </a:r>
                      <a:r>
                        <a:rPr kumimoji="0" lang="el-GR" sz="2400" b="0" i="0" u="none" strike="noStrike" cap="none" normalizeH="0" baseline="0" dirty="0" smtClean="0">
                          <a:ln>
                            <a:noFill/>
                          </a:ln>
                          <a:solidFill>
                            <a:schemeClr val="tx1"/>
                          </a:solidFill>
                          <a:effectLst/>
                          <a:latin typeface="Arial" charset="0"/>
                        </a:rPr>
                        <a:t>3</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Σύνολο μερισμάτων (</a:t>
                      </a:r>
                      <a:r>
                        <a:rPr kumimoji="0" lang="el-GR" sz="2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9.000.000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Αριθμός μετοχών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Διανεμηθέν μέρισμα ανά μετοχή</a:t>
                      </a:r>
                      <a:r>
                        <a:rPr kumimoji="0" lang="en-US" sz="2400" b="0" i="0" u="none" strike="noStrike" cap="none" normalizeH="0" baseline="0" dirty="0" smtClean="0">
                          <a:ln>
                            <a:noFill/>
                          </a:ln>
                          <a:solidFill>
                            <a:schemeClr val="tx1"/>
                          </a:solidFill>
                          <a:effectLst/>
                          <a:latin typeface="Arial" charset="0"/>
                          <a:cs typeface="Times New Roman" pitchFamily="18" charset="0"/>
                        </a:rPr>
                        <a:t> </a:t>
                      </a:r>
                      <a:r>
                        <a:rPr kumimoji="0" lang="el-GR" sz="2400" b="0" i="0" u="none" strike="noStrike" cap="none" normalizeH="0" baseline="0" dirty="0" smtClean="0">
                          <a:ln>
                            <a:noFill/>
                          </a:ln>
                          <a:solidFill>
                            <a:schemeClr val="tx1"/>
                          </a:solidFill>
                          <a:effectLst/>
                          <a:latin typeface="Arial" charset="0"/>
                          <a:cs typeface="Times New Roman" pitchFamily="18" charset="0"/>
                        </a:rPr>
                        <a:t>(</a:t>
                      </a:r>
                      <a:r>
                        <a:rPr kumimoji="0" lang="el-GR" sz="2400" b="0" i="0" u="none" strike="noStrike" cap="none" normalizeH="0" baseline="0" dirty="0" smtClean="0">
                          <a:ln>
                            <a:noFill/>
                          </a:ln>
                          <a:solidFill>
                            <a:schemeClr val="tx1"/>
                          </a:solidFill>
                          <a:effectLst/>
                          <a:latin typeface="Arial" charset="0"/>
                        </a:rPr>
                        <a:t>€)</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Προσαρμοσμένο μέρισμα ανά μετοχή</a:t>
                      </a:r>
                      <a:r>
                        <a:rPr kumimoji="0" lang="en-US" sz="2400" b="0" i="0" u="none" strike="noStrike" cap="none" normalizeH="0" baseline="0" dirty="0" smtClean="0">
                          <a:ln>
                            <a:noFill/>
                          </a:ln>
                          <a:solidFill>
                            <a:schemeClr val="tx1"/>
                          </a:solidFill>
                          <a:effectLst/>
                          <a:latin typeface="Arial" charset="0"/>
                          <a:cs typeface="Times New Roman" pitchFamily="18" charset="0"/>
                        </a:rPr>
                        <a:t> </a:t>
                      </a:r>
                      <a:r>
                        <a:rPr kumimoji="0" lang="el-GR" sz="2400" b="0" i="0" u="none" strike="noStrike" cap="none" normalizeH="0" baseline="0" dirty="0" smtClean="0">
                          <a:ln>
                            <a:noFill/>
                          </a:ln>
                          <a:solidFill>
                            <a:schemeClr val="tx1"/>
                          </a:solidFill>
                          <a:effectLst/>
                          <a:latin typeface="Arial" charset="0"/>
                          <a:cs typeface="Times New Roman" pitchFamily="18" charset="0"/>
                        </a:rPr>
                        <a:t>(</a:t>
                      </a:r>
                      <a:r>
                        <a:rPr kumimoji="0" lang="el-GR" sz="2400" b="0" i="0" u="none" strike="noStrike" cap="none" normalizeH="0" baseline="0" dirty="0" smtClean="0">
                          <a:ln>
                            <a:noFill/>
                          </a:ln>
                          <a:solidFill>
                            <a:schemeClr val="tx1"/>
                          </a:solidFill>
                          <a:effectLst/>
                          <a:latin typeface="Arial" charset="0"/>
                        </a:rPr>
                        <a:t>€)</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l-GR" sz="3600" b="1" dirty="0" smtClean="0">
                <a:solidFill>
                  <a:srgbClr val="006600"/>
                </a:solidFill>
              </a:rPr>
              <a:t>ΣΧΟΛΙΑΣΜΟΣ ΤΗΣ ΑΣΚΗΣΗΣ</a:t>
            </a:r>
          </a:p>
        </p:txBody>
      </p:sp>
      <p:sp>
        <p:nvSpPr>
          <p:cNvPr id="65539" name="Text Box 3"/>
          <p:cNvSpPr>
            <a:spLocks noGrp="1" noChangeArrowheads="1"/>
          </p:cNvSpPr>
          <p:nvPr>
            <p:ph type="body" idx="1"/>
          </p:nvPr>
        </p:nvSpPr>
        <p:spPr>
          <a:xfrm>
            <a:off x="0" y="1341438"/>
            <a:ext cx="9144000" cy="5516562"/>
          </a:xfrm>
          <a:noFill/>
        </p:spPr>
        <p:txBody>
          <a:bodyPr/>
          <a:lstStyle/>
          <a:p>
            <a:pPr algn="just" eaLnBrk="1" hangingPunct="1">
              <a:lnSpc>
                <a:spcPct val="90000"/>
              </a:lnSpc>
            </a:pPr>
            <a:r>
              <a:rPr lang="el-GR" dirty="0" smtClean="0"/>
              <a:t>Η προσαρμογή των μερισμάτων των προηγούμενων χρήσεων 2003 και 2002 έγινε με βάση τον αριθμό των μετοχών που προέκυψαν μετά την κατάτμηση. </a:t>
            </a:r>
          </a:p>
          <a:p>
            <a:pPr algn="just" eaLnBrk="1" hangingPunct="1">
              <a:lnSpc>
                <a:spcPct val="90000"/>
              </a:lnSpc>
            </a:pPr>
            <a:r>
              <a:rPr lang="el-GR" dirty="0" smtClean="0"/>
              <a:t>Εάν δεν γινόταν προσαρμογή των μερισμάτων των προηγούμενων χρήσεων η εικόνα θα ήταν παραπλανητική και θα έδειχνε κάμψη του μερίσματος, ενώ συμβαίνει το αντίθετο αφού το μέρισμα ανά μετοχή παρουσιάζει συνεχή αύξηση. </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228600"/>
            <a:ext cx="9144000" cy="1040160"/>
          </a:xfrm>
        </p:spPr>
        <p:txBody>
          <a:bodyPr>
            <a:noAutofit/>
          </a:bodyPr>
          <a:lstStyle/>
          <a:p>
            <a:pPr eaLnBrk="1" hangingPunct="1"/>
            <a:r>
              <a:rPr lang="el-GR" b="1" dirty="0" smtClean="0">
                <a:solidFill>
                  <a:srgbClr val="006600"/>
                </a:solidFill>
              </a:rPr>
              <a:t>ΜΕΡΙΣΜΑΤΙΚΗ ΑΠΟΔΟΣΗ (</a:t>
            </a:r>
            <a:r>
              <a:rPr lang="en-US" b="1" dirty="0" smtClean="0">
                <a:solidFill>
                  <a:srgbClr val="006600"/>
                </a:solidFill>
              </a:rPr>
              <a:t>CURRENT DIVIDEND YIELD)</a:t>
            </a:r>
            <a:endParaRPr lang="el-GR" b="1" dirty="0" smtClean="0">
              <a:solidFill>
                <a:srgbClr val="006600"/>
              </a:solidFill>
            </a:endParaRPr>
          </a:p>
        </p:txBody>
      </p:sp>
      <p:sp>
        <p:nvSpPr>
          <p:cNvPr id="66563" name="Rectangle 3"/>
          <p:cNvSpPr>
            <a:spLocks noGrp="1" noChangeArrowheads="1"/>
          </p:cNvSpPr>
          <p:nvPr>
            <p:ph type="body" idx="1"/>
          </p:nvPr>
        </p:nvSpPr>
        <p:spPr>
          <a:xfrm>
            <a:off x="0" y="1484784"/>
            <a:ext cx="9144000" cy="5373216"/>
          </a:xfrm>
        </p:spPr>
        <p:txBody>
          <a:bodyPr>
            <a:normAutofit lnSpcReduction="10000"/>
          </a:bodyPr>
          <a:lstStyle/>
          <a:p>
            <a:pPr algn="just" eaLnBrk="1" hangingPunct="1">
              <a:lnSpc>
                <a:spcPct val="90000"/>
              </a:lnSpc>
              <a:buFontTx/>
              <a:buNone/>
            </a:pPr>
            <a:r>
              <a:rPr lang="el-GR" sz="2400" b="1" dirty="0" smtClean="0"/>
              <a:t>		 	         </a:t>
            </a:r>
            <a:r>
              <a:rPr lang="el-GR" sz="2800" b="1" u="sng" dirty="0" smtClean="0"/>
              <a:t>Μέρισμα ανά μετοχή</a:t>
            </a:r>
          </a:p>
          <a:p>
            <a:pPr algn="just" eaLnBrk="1" hangingPunct="1">
              <a:lnSpc>
                <a:spcPct val="90000"/>
              </a:lnSpc>
              <a:buFontTx/>
              <a:buNone/>
            </a:pPr>
            <a:r>
              <a:rPr lang="el-GR" sz="2800" b="1" dirty="0" smtClean="0"/>
              <a:t>   		  	Τιμή μετοχής στο χρηματιστήριο</a:t>
            </a:r>
          </a:p>
          <a:p>
            <a:pPr algn="just" eaLnBrk="1" hangingPunct="1">
              <a:lnSpc>
                <a:spcPct val="90000"/>
              </a:lnSpc>
            </a:pPr>
            <a:endParaRPr lang="el-GR" sz="2400" dirty="0" smtClean="0"/>
          </a:p>
          <a:p>
            <a:pPr algn="just" eaLnBrk="1" hangingPunct="1">
              <a:lnSpc>
                <a:spcPct val="90000"/>
              </a:lnSpc>
            </a:pPr>
            <a:r>
              <a:rPr lang="el-GR" sz="2700" dirty="0" smtClean="0"/>
              <a:t>Δείχνει πόσο συμφέρουσα είναι η επένδυση σε μετοχές μιας δεδομένης επιχείρησης, όταν κάποιος τις αγοράσει σε μια δεδομένη στιγμή στην τρέχουσα χρηματιστηριακή τους αξία.</a:t>
            </a:r>
          </a:p>
          <a:p>
            <a:pPr algn="just" eaLnBrk="1" hangingPunct="1">
              <a:lnSpc>
                <a:spcPct val="90000"/>
              </a:lnSpc>
            </a:pPr>
            <a:r>
              <a:rPr lang="el-GR" sz="2700" dirty="0" smtClean="0"/>
              <a:t>Όσο μεγαλύτερη είναι η μερισματική απόδοση μιας μετοχής τόσο πιο ελκυστική είναι η μετοχή για τους επενδυτές.</a:t>
            </a:r>
          </a:p>
          <a:p>
            <a:pPr algn="just" eaLnBrk="1" hangingPunct="1">
              <a:lnSpc>
                <a:spcPct val="90000"/>
              </a:lnSpc>
            </a:pPr>
            <a:r>
              <a:rPr lang="el-GR" sz="2700" dirty="0" smtClean="0"/>
              <a:t>Οι μερισματικές αποδόσεις διαφόρων επιχειρήσεων διαφέρουν σημαντικά μεταξύ τους διότι το ύψος των μερισμάτων που καταβάλλει κάθε μια εξαρτάται από τη μερισματική πολιτική που ακολουθεί.</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9388" y="274638"/>
            <a:ext cx="8964612" cy="1143000"/>
          </a:xfrm>
        </p:spPr>
        <p:txBody>
          <a:bodyPr/>
          <a:lstStyle/>
          <a:p>
            <a:pPr eaLnBrk="1" hangingPunct="1"/>
            <a:r>
              <a:rPr lang="el-GR" sz="3200" b="1" dirty="0" smtClean="0">
                <a:solidFill>
                  <a:srgbClr val="006600"/>
                </a:solidFill>
              </a:rPr>
              <a:t>ΕΣΩΤΕΡΙΚΗ ΑΞΙΑ ΜΕΤΟΧΗΣ (</a:t>
            </a:r>
            <a:r>
              <a:rPr lang="en-US" sz="3200" b="1" dirty="0" smtClean="0">
                <a:solidFill>
                  <a:srgbClr val="006600"/>
                </a:solidFill>
              </a:rPr>
              <a:t>BOOK VALUE PER SHARE)</a:t>
            </a:r>
            <a:endParaRPr lang="el-GR" sz="3200" b="1" dirty="0" smtClean="0">
              <a:solidFill>
                <a:srgbClr val="006600"/>
              </a:solidFill>
            </a:endParaRPr>
          </a:p>
        </p:txBody>
      </p:sp>
      <p:sp>
        <p:nvSpPr>
          <p:cNvPr id="67587" name="Rectangle 3"/>
          <p:cNvSpPr>
            <a:spLocks noGrp="1" noChangeArrowheads="1"/>
          </p:cNvSpPr>
          <p:nvPr>
            <p:ph type="body" idx="1"/>
          </p:nvPr>
        </p:nvSpPr>
        <p:spPr>
          <a:xfrm>
            <a:off x="1" y="1773238"/>
            <a:ext cx="9144000" cy="5084762"/>
          </a:xfrm>
          <a:noFill/>
        </p:spPr>
        <p:txBody>
          <a:bodyPr/>
          <a:lstStyle/>
          <a:p>
            <a:pPr eaLnBrk="1" hangingPunct="1"/>
            <a:endParaRPr lang="el-GR" sz="3600" dirty="0" smtClean="0"/>
          </a:p>
          <a:p>
            <a:pPr eaLnBrk="1" hangingPunct="1">
              <a:buFontTx/>
              <a:buNone/>
            </a:pPr>
            <a:r>
              <a:rPr lang="el-GR" sz="3600" b="1" dirty="0" smtClean="0"/>
              <a:t>	 		</a:t>
            </a:r>
            <a:r>
              <a:rPr lang="el-GR" b="1" u="sng" dirty="0" smtClean="0"/>
              <a:t>Σύνολο Ιδίων κεφαλαίων</a:t>
            </a:r>
          </a:p>
          <a:p>
            <a:pPr eaLnBrk="1" hangingPunct="1">
              <a:buFontTx/>
              <a:buNone/>
            </a:pPr>
            <a:r>
              <a:rPr lang="el-GR" b="1" dirty="0" smtClean="0"/>
              <a:t>	  	    Αριθμός μετοχών σε κυκλοφορία</a:t>
            </a:r>
          </a:p>
          <a:p>
            <a:pPr eaLnBrk="1" hangingPunct="1"/>
            <a:endParaRPr lang="el-GR" sz="3600" dirty="0" smtClean="0"/>
          </a:p>
          <a:p>
            <a:pPr eaLnBrk="1" hangingPunct="1"/>
            <a:r>
              <a:rPr lang="el-GR" dirty="0" smtClean="0"/>
              <a:t>Δεν χρησιμοποιείται ευρέως διότι:</a:t>
            </a:r>
          </a:p>
          <a:p>
            <a:pPr lvl="1" algn="just" eaLnBrk="1" hangingPunct="1"/>
            <a:r>
              <a:rPr lang="el-GR" dirty="0" smtClean="0"/>
              <a:t>Η αξία των ιδίων κεφαλαίων αναφέρεται σε ιστορικές τιμές, όποτε δεν ανταποκρίνεται στην πραγματικότητα.</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274638"/>
            <a:ext cx="9144000" cy="1143000"/>
          </a:xfrm>
        </p:spPr>
        <p:txBody>
          <a:bodyPr/>
          <a:lstStyle/>
          <a:p>
            <a:pPr eaLnBrk="1" hangingPunct="1"/>
            <a:r>
              <a:rPr lang="el-GR" sz="3200" b="1" dirty="0" smtClean="0">
                <a:solidFill>
                  <a:srgbClr val="006600"/>
                </a:solidFill>
              </a:rPr>
              <a:t>ΧΡΗΜΑΤΙΣΤΗΡΙΑΚΗ ΤΙΜΗ ΠΡΟΣ ΕΣΩΤΕΡΙΚΗ ΑΞΙΑ ΜΕΤΟΧΗΣ (</a:t>
            </a:r>
            <a:r>
              <a:rPr lang="en-US" sz="3200" b="1" dirty="0" smtClean="0">
                <a:solidFill>
                  <a:srgbClr val="006600"/>
                </a:solidFill>
              </a:rPr>
              <a:t>PRICE TO BOOK VALUE RATIO)</a:t>
            </a:r>
            <a:endParaRPr lang="el-GR" sz="3200" b="1" dirty="0" smtClean="0">
              <a:solidFill>
                <a:srgbClr val="006600"/>
              </a:solidFill>
            </a:endParaRPr>
          </a:p>
        </p:txBody>
      </p:sp>
      <p:sp>
        <p:nvSpPr>
          <p:cNvPr id="68611" name="Rectangle 3"/>
          <p:cNvSpPr>
            <a:spLocks noGrp="1" noChangeArrowheads="1"/>
          </p:cNvSpPr>
          <p:nvPr>
            <p:ph type="body" idx="1"/>
          </p:nvPr>
        </p:nvSpPr>
        <p:spPr>
          <a:xfrm>
            <a:off x="0" y="1773238"/>
            <a:ext cx="9144000" cy="5084762"/>
          </a:xfrm>
          <a:noFill/>
        </p:spPr>
        <p:txBody>
          <a:bodyPr/>
          <a:lstStyle/>
          <a:p>
            <a:pPr eaLnBrk="1" hangingPunct="1"/>
            <a:endParaRPr lang="el-GR" sz="2800" dirty="0" smtClean="0"/>
          </a:p>
          <a:p>
            <a:pPr eaLnBrk="1" hangingPunct="1">
              <a:buFontTx/>
              <a:buNone/>
            </a:pPr>
            <a:r>
              <a:rPr lang="el-GR" sz="2800" b="1" dirty="0" smtClean="0"/>
              <a:t>	 	 </a:t>
            </a:r>
            <a:r>
              <a:rPr lang="el-GR" b="1" u="sng" dirty="0" smtClean="0"/>
              <a:t>Χρηματιστηριακή τιμή μετοχής</a:t>
            </a:r>
          </a:p>
          <a:p>
            <a:pPr eaLnBrk="1" hangingPunct="1">
              <a:buFontTx/>
              <a:buNone/>
            </a:pPr>
            <a:r>
              <a:rPr lang="el-GR" b="1" dirty="0" smtClean="0"/>
              <a:t>	  	       Εσωτερική αξία μετοχής</a:t>
            </a:r>
            <a:r>
              <a:rPr lang="el-GR" sz="2000" b="1" dirty="0" smtClean="0"/>
              <a:t> </a:t>
            </a:r>
            <a:endParaRPr lang="el-GR" sz="2800" b="1" dirty="0" smtClean="0"/>
          </a:p>
          <a:p>
            <a:pPr eaLnBrk="1" hangingPunct="1"/>
            <a:endParaRPr lang="el-GR" sz="2800" b="1" dirty="0" smtClean="0"/>
          </a:p>
          <a:p>
            <a:pPr algn="just" eaLnBrk="1" hangingPunct="1"/>
            <a:r>
              <a:rPr lang="el-GR" sz="2800" dirty="0" smtClean="0"/>
              <a:t>Δείχνει πόσες φορές την εσωτερική αξία της μετοχής διαπραγματεύεται η τιμή των μετοχών μιας επιχείρησης στην αγορά.</a:t>
            </a:r>
          </a:p>
          <a:p>
            <a:pPr algn="just" eaLnBrk="1" hangingPunct="1"/>
            <a:r>
              <a:rPr lang="el-GR" sz="2800" dirty="0" smtClean="0"/>
              <a:t>Παρέχει ένδειξη για το εάν η μετοχή είναι υποτιμημένη ή υπερτιμημένη στη χρηματιστηριακή αγορά σε σχέση με την εσωτερική της αξία</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50825" y="260350"/>
            <a:ext cx="8893175" cy="720725"/>
          </a:xfrm>
        </p:spPr>
        <p:txBody>
          <a:bodyPr>
            <a:normAutofit fontScale="90000"/>
          </a:bodyPr>
          <a:lstStyle/>
          <a:p>
            <a:pPr eaLnBrk="1" hangingPunct="1"/>
            <a:r>
              <a:rPr lang="el-GR" sz="3200" b="1" dirty="0" smtClean="0">
                <a:solidFill>
                  <a:srgbClr val="006600"/>
                </a:solidFill>
              </a:rPr>
              <a:t>ΤΙΜΗ ΠΡΟΣ ΚΕΡΔΗ ΑΝΑ ΜΕΤΟΧΗ </a:t>
            </a:r>
            <a:r>
              <a:rPr lang="en-US" sz="3200" b="1" dirty="0" smtClean="0">
                <a:solidFill>
                  <a:srgbClr val="006600"/>
                </a:solidFill>
              </a:rPr>
              <a:t/>
            </a:r>
            <a:br>
              <a:rPr lang="en-US" sz="3200" b="1" dirty="0" smtClean="0">
                <a:solidFill>
                  <a:srgbClr val="006600"/>
                </a:solidFill>
              </a:rPr>
            </a:br>
            <a:r>
              <a:rPr lang="el-GR" sz="3200" b="1" dirty="0" smtClean="0">
                <a:solidFill>
                  <a:srgbClr val="006600"/>
                </a:solidFill>
              </a:rPr>
              <a:t>(</a:t>
            </a:r>
            <a:r>
              <a:rPr lang="en-US" sz="3200" b="1" dirty="0" smtClean="0">
                <a:solidFill>
                  <a:srgbClr val="006600"/>
                </a:solidFill>
              </a:rPr>
              <a:t>PRICE EARNINGS RATIO, P/E)</a:t>
            </a:r>
            <a:endParaRPr lang="el-GR" sz="3200" b="1" dirty="0" smtClean="0">
              <a:solidFill>
                <a:srgbClr val="006600"/>
              </a:solidFill>
            </a:endParaRPr>
          </a:p>
        </p:txBody>
      </p:sp>
      <p:sp>
        <p:nvSpPr>
          <p:cNvPr id="69635" name="Rectangle 3"/>
          <p:cNvSpPr>
            <a:spLocks noGrp="1" noChangeArrowheads="1"/>
          </p:cNvSpPr>
          <p:nvPr>
            <p:ph type="body" idx="1"/>
          </p:nvPr>
        </p:nvSpPr>
        <p:spPr>
          <a:xfrm>
            <a:off x="0" y="1268413"/>
            <a:ext cx="9144000" cy="5589587"/>
          </a:xfrm>
          <a:noFill/>
        </p:spPr>
        <p:txBody>
          <a:bodyPr/>
          <a:lstStyle/>
          <a:p>
            <a:pPr eaLnBrk="1" hangingPunct="1">
              <a:lnSpc>
                <a:spcPct val="80000"/>
              </a:lnSpc>
              <a:buFontTx/>
              <a:buNone/>
            </a:pPr>
            <a:r>
              <a:rPr lang="el-GR" sz="1000" b="1" dirty="0" smtClean="0"/>
              <a:t>	 	 </a:t>
            </a:r>
            <a:r>
              <a:rPr lang="el-GR" b="1" u="sng" dirty="0" smtClean="0"/>
              <a:t>Χρηματιστηριακή τιμή μετοχής</a:t>
            </a:r>
          </a:p>
          <a:p>
            <a:pPr eaLnBrk="1" hangingPunct="1">
              <a:lnSpc>
                <a:spcPct val="80000"/>
              </a:lnSpc>
              <a:buFontTx/>
              <a:buNone/>
            </a:pPr>
            <a:r>
              <a:rPr lang="el-GR" b="1" dirty="0" smtClean="0"/>
              <a:t>	  	            Κέρδη ανά μετοχή</a:t>
            </a:r>
            <a:r>
              <a:rPr lang="el-GR" sz="3600" dirty="0" smtClean="0"/>
              <a:t> </a:t>
            </a:r>
          </a:p>
          <a:p>
            <a:pPr algn="just" eaLnBrk="1" hangingPunct="1">
              <a:lnSpc>
                <a:spcPct val="80000"/>
              </a:lnSpc>
            </a:pPr>
            <a:r>
              <a:rPr lang="el-GR" sz="2800" dirty="0" smtClean="0"/>
              <a:t>Δείχνει πόσες φορές διαπραγματεύεται μια μετοχή τα κέρδη της τρέχουσας ή προηγουμένης χρήσεως στο χρηματιστήριο, ή εναλλακτικά πόσα χρήματα είναι διατεθειμένος να καταβάλλει ένας επενδυτής για κάθε μονάδα κέρδους της επιχείρησης.</a:t>
            </a:r>
          </a:p>
          <a:p>
            <a:pPr algn="just" eaLnBrk="1" hangingPunct="1">
              <a:lnSpc>
                <a:spcPct val="80000"/>
              </a:lnSpc>
            </a:pPr>
            <a:r>
              <a:rPr lang="el-GR" sz="2800" dirty="0" smtClean="0"/>
              <a:t>Ο αριθμοδείκτης αυτός είναι πάντοτε θετικός και δεν υπολογίζεται όταν η επιχείρηση έχει ζημίες. </a:t>
            </a:r>
          </a:p>
          <a:p>
            <a:pPr algn="just" eaLnBrk="1" hangingPunct="1">
              <a:lnSpc>
                <a:spcPct val="80000"/>
              </a:lnSpc>
            </a:pPr>
            <a:r>
              <a:rPr lang="el-GR" sz="2800" dirty="0" smtClean="0"/>
              <a:t>Θεωρητικά, μια υψηλή τιμή του δείκτη δείχνει ότι οι επενδυτές αγοράζουν την μετοχή διότι έχουν εμπιστοσύνη στη μελλοντική ικανότητα της επιχείρησης να πραγματοποιεί κέρδη.</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228600"/>
            <a:ext cx="8458200" cy="968152"/>
          </a:xfrm>
        </p:spPr>
        <p:txBody>
          <a:bodyPr>
            <a:noAutofit/>
          </a:bodyPr>
          <a:lstStyle/>
          <a:p>
            <a:pPr eaLnBrk="1" hangingPunct="1"/>
            <a:r>
              <a:rPr lang="el-GR" sz="3600" b="1" dirty="0" smtClean="0">
                <a:solidFill>
                  <a:srgbClr val="006600"/>
                </a:solidFill>
              </a:rPr>
              <a:t>Ταμειακή ροή ανά μετοχή  (</a:t>
            </a:r>
            <a:r>
              <a:rPr lang="en-US" sz="3600" b="1" dirty="0" smtClean="0">
                <a:solidFill>
                  <a:srgbClr val="006600"/>
                </a:solidFill>
              </a:rPr>
              <a:t>Cash flow per share)</a:t>
            </a:r>
            <a:endParaRPr lang="el-GR" sz="3600" b="1" dirty="0" smtClean="0">
              <a:solidFill>
                <a:srgbClr val="006600"/>
              </a:solidFill>
            </a:endParaRPr>
          </a:p>
        </p:txBody>
      </p:sp>
      <p:sp>
        <p:nvSpPr>
          <p:cNvPr id="70659" name="Rectangle 3"/>
          <p:cNvSpPr>
            <a:spLocks noGrp="1" noChangeArrowheads="1"/>
          </p:cNvSpPr>
          <p:nvPr>
            <p:ph type="body" idx="1"/>
          </p:nvPr>
        </p:nvSpPr>
        <p:spPr>
          <a:xfrm>
            <a:off x="0" y="1125538"/>
            <a:ext cx="9144000" cy="5732462"/>
          </a:xfrm>
        </p:spPr>
        <p:txBody>
          <a:bodyPr/>
          <a:lstStyle/>
          <a:p>
            <a:pPr algn="just" eaLnBrk="1" hangingPunct="1">
              <a:lnSpc>
                <a:spcPct val="80000"/>
              </a:lnSpc>
              <a:buFontTx/>
              <a:buNone/>
            </a:pPr>
            <a:endParaRPr lang="el-GR" sz="2400" dirty="0" smtClean="0">
              <a:cs typeface="Times New Roman" pitchFamily="18" charset="0"/>
            </a:endParaRPr>
          </a:p>
          <a:p>
            <a:pPr algn="just" eaLnBrk="1" hangingPunct="1">
              <a:lnSpc>
                <a:spcPct val="80000"/>
              </a:lnSpc>
              <a:buFontTx/>
              <a:buNone/>
            </a:pPr>
            <a:r>
              <a:rPr lang="el-GR" sz="2400" b="1" dirty="0" smtClean="0"/>
              <a:t>ΤΡΜ =   </a:t>
            </a:r>
            <a:r>
              <a:rPr lang="el-GR" sz="2400" b="1" u="sng" dirty="0" smtClean="0"/>
              <a:t>Καθαρά Κέρδη χρήσεως</a:t>
            </a:r>
            <a:r>
              <a:rPr lang="en-US" sz="2400" b="1" u="sng" dirty="0" smtClean="0"/>
              <a:t> + </a:t>
            </a:r>
            <a:r>
              <a:rPr lang="el-GR" sz="2400" b="1" u="sng" dirty="0" smtClean="0"/>
              <a:t>Αποσβέσεις χρήσεως</a:t>
            </a:r>
          </a:p>
          <a:p>
            <a:pPr algn="just" eaLnBrk="1" hangingPunct="1">
              <a:lnSpc>
                <a:spcPct val="80000"/>
              </a:lnSpc>
              <a:buFontTx/>
              <a:buNone/>
            </a:pPr>
            <a:r>
              <a:rPr lang="el-GR" sz="2400" b="1" dirty="0" smtClean="0"/>
              <a:t>   		 	  Αριθμός μετοχών σε κυκλοφορία</a:t>
            </a:r>
          </a:p>
          <a:p>
            <a:pPr algn="just" eaLnBrk="1" hangingPunct="1">
              <a:lnSpc>
                <a:spcPct val="80000"/>
              </a:lnSpc>
            </a:pPr>
            <a:r>
              <a:rPr lang="el-GR" sz="2800" dirty="0" smtClean="0"/>
              <a:t>Ως ταμειακή ροή ορίζεται το ύψος των κεφαλαίων εισέρευσαν στην επιχείρηση σαν αποτέλεσμα της δραστηριότητας της, μετά την αφαίρεση όλων των καταβληθεισών δαπανών.   </a:t>
            </a:r>
          </a:p>
          <a:p>
            <a:pPr algn="just" eaLnBrk="1" hangingPunct="1">
              <a:lnSpc>
                <a:spcPct val="80000"/>
              </a:lnSpc>
            </a:pPr>
            <a:r>
              <a:rPr lang="el-GR" sz="2800" dirty="0" smtClean="0"/>
              <a:t>Ο δείκτης αυτός χρησιμοποιείται σαν συμπλήρωμα του δείκτη καθαρών κερδών ανά μετοχή και είναι πολύ χρήσιμος στις περιπτώσεις συγκρίσεων μεταξύ επιχειρήσεων.</a:t>
            </a:r>
          </a:p>
          <a:p>
            <a:pPr algn="just" eaLnBrk="1" hangingPunct="1">
              <a:lnSpc>
                <a:spcPct val="80000"/>
              </a:lnSpc>
            </a:pPr>
            <a:r>
              <a:rPr lang="el-GR" sz="2800" dirty="0" smtClean="0"/>
              <a:t>Η ταμειακή ροή ανά μετοχή είναι στοιχείο περισσότερο συγκρίσιμο από ότι τα καθαρά Κέρδη ανά μετοχή, λόγω των διαφορετικών μεθόδων και της πολιτικής αποσβέσεων που εφαρμόζει κάθε επιχείρησης.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490537"/>
          </a:xfrm>
        </p:spPr>
        <p:txBody>
          <a:bodyPr>
            <a:noAutofit/>
          </a:bodyPr>
          <a:lstStyle/>
          <a:p>
            <a:pPr eaLnBrk="1" hangingPunct="1"/>
            <a:r>
              <a:rPr lang="el-GR" altLang="el-GR" sz="3600" b="1" dirty="0" smtClean="0">
                <a:solidFill>
                  <a:srgbClr val="C00000"/>
                </a:solidFill>
              </a:rPr>
              <a:t>ΚΟΣΤΟΣ ΑΠΟΘΕΜΑΤΩΝ</a:t>
            </a:r>
          </a:p>
        </p:txBody>
      </p:sp>
      <p:sp>
        <p:nvSpPr>
          <p:cNvPr id="145411" name="Rectangle 3"/>
          <p:cNvSpPr>
            <a:spLocks noGrp="1" noChangeArrowheads="1"/>
          </p:cNvSpPr>
          <p:nvPr>
            <p:ph type="body" idx="1"/>
          </p:nvPr>
        </p:nvSpPr>
        <p:spPr>
          <a:xfrm>
            <a:off x="0" y="908050"/>
            <a:ext cx="9144000" cy="5949950"/>
          </a:xfrm>
        </p:spPr>
        <p:txBody>
          <a:bodyPr>
            <a:normAutofit/>
          </a:bodyPr>
          <a:lstStyle/>
          <a:p>
            <a:pPr eaLnBrk="1" hangingPunct="1">
              <a:buFontTx/>
              <a:buNone/>
            </a:pPr>
            <a:r>
              <a:rPr lang="el-GR" altLang="el-GR" sz="3200" b="1" u="sng" dirty="0" smtClean="0"/>
              <a:t>ΛΥΣΗ:</a:t>
            </a:r>
          </a:p>
          <a:p>
            <a:pPr eaLnBrk="1" hangingPunct="1">
              <a:buFontTx/>
              <a:buNone/>
            </a:pPr>
            <a:r>
              <a:rPr lang="el-GR" altLang="el-GR" sz="3200" b="1" dirty="0" smtClean="0">
                <a:latin typeface="Arial" pitchFamily="34" charset="0"/>
                <a:cs typeface="Arial" pitchFamily="34" charset="0"/>
              </a:rPr>
              <a:t>Τ</a:t>
            </a:r>
            <a:r>
              <a:rPr lang="en-US" altLang="el-GR" sz="3200" b="1" dirty="0" smtClean="0">
                <a:latin typeface="Arial" pitchFamily="34" charset="0"/>
                <a:cs typeface="Arial" pitchFamily="34" charset="0"/>
              </a:rPr>
              <a:t>CC = (Q/2)*C = (10.000/2)*0,2 = 1.000 </a:t>
            </a:r>
            <a:r>
              <a:rPr lang="el-GR" altLang="el-GR" sz="3200" b="1" dirty="0" smtClean="0">
                <a:latin typeface="Arial" pitchFamily="34" charset="0"/>
                <a:cs typeface="Arial" pitchFamily="34" charset="0"/>
              </a:rPr>
              <a:t>€</a:t>
            </a:r>
            <a:endParaRPr lang="en-US" altLang="el-GR" sz="3200" b="1" dirty="0" smtClean="0">
              <a:latin typeface="Arial" pitchFamily="34" charset="0"/>
              <a:cs typeface="Arial" pitchFamily="34" charset="0"/>
            </a:endParaRPr>
          </a:p>
          <a:p>
            <a:pPr eaLnBrk="1" hangingPunct="1">
              <a:buFontTx/>
              <a:buNone/>
            </a:pPr>
            <a:endParaRPr lang="el-GR" altLang="el-GR" sz="3200" b="1" dirty="0" smtClean="0">
              <a:latin typeface="Arial" pitchFamily="34" charset="0"/>
              <a:cs typeface="Arial" pitchFamily="34" charset="0"/>
            </a:endParaRPr>
          </a:p>
          <a:p>
            <a:pPr eaLnBrk="1" hangingPunct="1">
              <a:buFontTx/>
              <a:buNone/>
            </a:pPr>
            <a:r>
              <a:rPr lang="en-US" altLang="el-GR" sz="3200" b="1" dirty="0" smtClean="0">
                <a:latin typeface="Arial" pitchFamily="34" charset="0"/>
                <a:cs typeface="Arial" pitchFamily="34" charset="0"/>
              </a:rPr>
              <a:t>TOC = (D/Or)*Sc = </a:t>
            </a:r>
            <a:r>
              <a:rPr lang="el-GR" altLang="el-GR" sz="3200" b="1" dirty="0" smtClean="0">
                <a:latin typeface="Arial" pitchFamily="34" charset="0"/>
                <a:cs typeface="Arial" pitchFamily="34" charset="0"/>
              </a:rPr>
              <a:t>(8</a:t>
            </a:r>
            <a:r>
              <a:rPr lang="en-US" altLang="el-GR" sz="3200" b="1" dirty="0" smtClean="0">
                <a:latin typeface="Arial" pitchFamily="34" charset="0"/>
                <a:cs typeface="Arial" pitchFamily="34" charset="0"/>
              </a:rPr>
              <a:t>.</a:t>
            </a:r>
            <a:r>
              <a:rPr lang="el-GR" altLang="el-GR" sz="3200" b="1" dirty="0" smtClean="0">
                <a:latin typeface="Arial" pitchFamily="34" charset="0"/>
                <a:cs typeface="Arial" pitchFamily="34" charset="0"/>
              </a:rPr>
              <a:t>400/12</a:t>
            </a:r>
            <a:r>
              <a:rPr lang="en-US" altLang="el-GR" sz="3200" b="1" dirty="0" smtClean="0">
                <a:latin typeface="Arial" pitchFamily="34" charset="0"/>
                <a:cs typeface="Arial" pitchFamily="34" charset="0"/>
              </a:rPr>
              <a:t>.</a:t>
            </a:r>
            <a:r>
              <a:rPr lang="el-GR" altLang="el-GR" sz="3200" b="1" dirty="0" smtClean="0">
                <a:latin typeface="Arial" pitchFamily="34" charset="0"/>
                <a:cs typeface="Arial" pitchFamily="34" charset="0"/>
              </a:rPr>
              <a:t>000)*1</a:t>
            </a:r>
            <a:r>
              <a:rPr lang="en-US" altLang="el-GR" sz="3200" b="1" dirty="0" smtClean="0">
                <a:latin typeface="Arial" pitchFamily="34" charset="0"/>
                <a:cs typeface="Arial" pitchFamily="34" charset="0"/>
              </a:rPr>
              <a:t>.</a:t>
            </a:r>
            <a:r>
              <a:rPr lang="el-GR" altLang="el-GR" sz="3200" b="1" dirty="0" smtClean="0">
                <a:latin typeface="Arial" pitchFamily="34" charset="0"/>
                <a:cs typeface="Arial" pitchFamily="34" charset="0"/>
              </a:rPr>
              <a:t>000 = 700 €</a:t>
            </a:r>
            <a:endParaRPr lang="en-US" altLang="el-GR" sz="3200" b="1" dirty="0" smtClean="0">
              <a:latin typeface="Arial" pitchFamily="34" charset="0"/>
              <a:cs typeface="Arial" pitchFamily="34" charset="0"/>
            </a:endParaRPr>
          </a:p>
          <a:p>
            <a:pPr eaLnBrk="1" hangingPunct="1">
              <a:buFontTx/>
              <a:buNone/>
            </a:pPr>
            <a:endParaRPr lang="el-GR" altLang="el-GR" sz="3200" b="1" dirty="0" smtClean="0">
              <a:latin typeface="Arial" pitchFamily="34" charset="0"/>
              <a:cs typeface="Arial" pitchFamily="34" charset="0"/>
            </a:endParaRPr>
          </a:p>
          <a:p>
            <a:pPr eaLnBrk="1" hangingPunct="1">
              <a:buFontTx/>
              <a:buNone/>
            </a:pPr>
            <a:r>
              <a:rPr lang="en-US" altLang="el-GR" sz="3200" b="1" dirty="0" smtClean="0">
                <a:latin typeface="Arial" pitchFamily="34" charset="0"/>
                <a:cs typeface="Arial" pitchFamily="34" charset="0"/>
              </a:rPr>
              <a:t>TIC = TCC + TOC = 1.000 + 700 = 1.700 </a:t>
            </a:r>
            <a:r>
              <a:rPr lang="el-GR" altLang="el-GR" sz="3200" b="1" dirty="0" smtClean="0">
                <a:latin typeface="Arial" pitchFamily="34" charset="0"/>
                <a:cs typeface="Arial" pitchFamily="34" charset="0"/>
              </a:rPr>
              <a:t>€</a:t>
            </a:r>
            <a:r>
              <a:rPr lang="en-US" altLang="el-GR" sz="3200" b="1" dirty="0" smtClean="0">
                <a:latin typeface="Arial" pitchFamily="34" charset="0"/>
                <a:cs typeface="Arial" pitchFamily="34" charset="0"/>
              </a:rPr>
              <a:t>  </a:t>
            </a:r>
            <a:endParaRPr lang="el-GR" altLang="el-GR" sz="3200" b="1" dirty="0" smtClean="0">
              <a:latin typeface="Arial" pitchFamily="34" charset="0"/>
              <a:cs typeface="Arial" pitchFamily="34" charset="0"/>
            </a:endParaRPr>
          </a:p>
        </p:txBody>
      </p:sp>
    </p:spTree>
    <p:extLst>
      <p:ext uri="{BB962C8B-B14F-4D97-AF65-F5344CB8AC3E}">
        <p14:creationId xmlns:p14="http://schemas.microsoft.com/office/powerpoint/2010/main" val="274296550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188913"/>
            <a:ext cx="9144000" cy="633412"/>
          </a:xfrm>
        </p:spPr>
        <p:txBody>
          <a:bodyPr>
            <a:normAutofit fontScale="90000"/>
          </a:bodyPr>
          <a:lstStyle/>
          <a:p>
            <a:pPr eaLnBrk="1" hangingPunct="1"/>
            <a:r>
              <a:rPr lang="el-GR" sz="3600" b="1" dirty="0" smtClean="0">
                <a:solidFill>
                  <a:srgbClr val="006600"/>
                </a:solidFill>
              </a:rPr>
              <a:t>ΥΠΟΛΟΓΙΣΜΟΣ ΤΟΥ </a:t>
            </a:r>
            <a:r>
              <a:rPr lang="en-US" sz="3600" b="1" dirty="0" smtClean="0">
                <a:solidFill>
                  <a:srgbClr val="006600"/>
                </a:solidFill>
              </a:rPr>
              <a:t>RISK FREE RATE (RFR)</a:t>
            </a:r>
            <a:endParaRPr lang="el-GR" sz="3600" b="1" dirty="0" smtClean="0">
              <a:solidFill>
                <a:srgbClr val="006600"/>
              </a:solidFill>
            </a:endParaRPr>
          </a:p>
        </p:txBody>
      </p:sp>
      <p:sp>
        <p:nvSpPr>
          <p:cNvPr id="71683" name="Rectangle 3"/>
          <p:cNvSpPr>
            <a:spLocks noGrp="1" noChangeArrowheads="1"/>
          </p:cNvSpPr>
          <p:nvPr>
            <p:ph type="body" idx="1"/>
          </p:nvPr>
        </p:nvSpPr>
        <p:spPr>
          <a:xfrm>
            <a:off x="0" y="1125538"/>
            <a:ext cx="9144000" cy="5732462"/>
          </a:xfrm>
        </p:spPr>
        <p:txBody>
          <a:bodyPr/>
          <a:lstStyle/>
          <a:p>
            <a:pPr marL="609600" indent="-609600" algn="just" eaLnBrk="1" hangingPunct="1">
              <a:lnSpc>
                <a:spcPct val="90000"/>
              </a:lnSpc>
            </a:pPr>
            <a:r>
              <a:rPr lang="el-GR" sz="2800" dirty="0" smtClean="0"/>
              <a:t>Οι </a:t>
            </a:r>
            <a:r>
              <a:rPr lang="el-GR" sz="2800" b="1" dirty="0" smtClean="0"/>
              <a:t>δύο παράγοντες</a:t>
            </a:r>
            <a:r>
              <a:rPr lang="el-GR" sz="2800" dirty="0" smtClean="0"/>
              <a:t> που επηρεάζουν την απαιτούμενη απόδοση των επενδυτών είναι:</a:t>
            </a:r>
          </a:p>
          <a:p>
            <a:pPr marL="609600" indent="-609600" algn="just" eaLnBrk="1" hangingPunct="1">
              <a:lnSpc>
                <a:spcPct val="90000"/>
              </a:lnSpc>
              <a:buFontTx/>
              <a:buAutoNum type="arabicPeriod"/>
            </a:pPr>
            <a:r>
              <a:rPr lang="el-GR" sz="2800" b="1" dirty="0" smtClean="0"/>
              <a:t>Η πραγματική απόδοση της αγοράς απαλλαγμένη από κίνδυνο </a:t>
            </a:r>
            <a:r>
              <a:rPr lang="en-US" sz="2800" b="1" dirty="0" smtClean="0"/>
              <a:t>real Risk Free Rate</a:t>
            </a:r>
            <a:r>
              <a:rPr lang="el-GR" sz="2800" b="1" dirty="0" smtClean="0"/>
              <a:t> (</a:t>
            </a:r>
            <a:r>
              <a:rPr lang="en-US" sz="2800" b="1" dirty="0" smtClean="0"/>
              <a:t>RFR)</a:t>
            </a:r>
            <a:r>
              <a:rPr lang="el-GR" sz="2800" b="1" dirty="0" smtClean="0"/>
              <a:t> και </a:t>
            </a:r>
            <a:endParaRPr lang="en-US" sz="2800" b="1" dirty="0" smtClean="0"/>
          </a:p>
          <a:p>
            <a:pPr marL="609600" indent="-609600" algn="just" eaLnBrk="1" hangingPunct="1">
              <a:lnSpc>
                <a:spcPct val="90000"/>
              </a:lnSpc>
              <a:buFontTx/>
              <a:buAutoNum type="arabicPeriod"/>
            </a:pPr>
            <a:r>
              <a:rPr lang="en-US" sz="2800" b="1" dirty="0" smtClean="0"/>
              <a:t>H </a:t>
            </a:r>
            <a:r>
              <a:rPr lang="el-GR" sz="2800" b="1" dirty="0" smtClean="0"/>
              <a:t>αναμενόμενη τιμή του πληθωρισμού.</a:t>
            </a:r>
          </a:p>
          <a:p>
            <a:pPr marL="609600" indent="-609600" algn="just" eaLnBrk="1" hangingPunct="1">
              <a:lnSpc>
                <a:spcPct val="90000"/>
              </a:lnSpc>
            </a:pPr>
            <a:r>
              <a:rPr lang="el-GR" sz="2800" dirty="0" smtClean="0"/>
              <a:t>Σύμφωνα με τα παραπάνω το ονομαστικό </a:t>
            </a:r>
            <a:r>
              <a:rPr lang="en-US" sz="2800" dirty="0" smtClean="0"/>
              <a:t>(nominal)</a:t>
            </a:r>
            <a:r>
              <a:rPr lang="el-GR" sz="2800" dirty="0" smtClean="0"/>
              <a:t> ποσοστό του </a:t>
            </a:r>
            <a:r>
              <a:rPr lang="en-US" sz="2800" dirty="0" smtClean="0"/>
              <a:t>RFR </a:t>
            </a:r>
            <a:r>
              <a:rPr lang="el-GR" sz="2800" dirty="0" smtClean="0"/>
              <a:t>μπορεί να υπολογιστεί απλά ως εξής: </a:t>
            </a:r>
          </a:p>
          <a:p>
            <a:pPr marL="609600" indent="-609600" algn="just" eaLnBrk="1" hangingPunct="1">
              <a:lnSpc>
                <a:spcPct val="90000"/>
              </a:lnSpc>
            </a:pPr>
            <a:r>
              <a:rPr lang="en-US" sz="2800" dirty="0" smtClean="0"/>
              <a:t>Nominal RFR = [1+ Real RFR] x [1 </a:t>
            </a:r>
            <a:r>
              <a:rPr lang="el-GR" sz="2800" dirty="0" smtClean="0"/>
              <a:t>+ </a:t>
            </a:r>
            <a:r>
              <a:rPr lang="en-US" sz="2800" dirty="0" smtClean="0"/>
              <a:t>E(I)] - 1</a:t>
            </a:r>
            <a:endParaRPr lang="el-GR" sz="2800" dirty="0" smtClean="0"/>
          </a:p>
          <a:p>
            <a:pPr marL="609600" indent="-609600" algn="just" eaLnBrk="1" hangingPunct="1">
              <a:lnSpc>
                <a:spcPct val="90000"/>
              </a:lnSpc>
            </a:pPr>
            <a:r>
              <a:rPr lang="el-GR" sz="2800" dirty="0" smtClean="0"/>
              <a:t>Όπου:</a:t>
            </a:r>
          </a:p>
          <a:p>
            <a:pPr marL="609600" indent="-609600" algn="just" eaLnBrk="1" hangingPunct="1">
              <a:lnSpc>
                <a:spcPct val="90000"/>
              </a:lnSpc>
            </a:pPr>
            <a:r>
              <a:rPr lang="el-GR" sz="2800" dirty="0" smtClean="0"/>
              <a:t>Ε(Ι) = αναμενόμενη τιμή πληθωρισμού</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274638"/>
            <a:ext cx="9144000" cy="706437"/>
          </a:xfrm>
        </p:spPr>
        <p:txBody>
          <a:bodyPr>
            <a:normAutofit fontScale="90000"/>
          </a:bodyPr>
          <a:lstStyle/>
          <a:p>
            <a:pPr eaLnBrk="1" hangingPunct="1"/>
            <a:r>
              <a:rPr lang="el-GR" sz="4000" dirty="0" smtClean="0"/>
              <a:t/>
            </a:r>
            <a:br>
              <a:rPr lang="el-GR" sz="4000" dirty="0" smtClean="0"/>
            </a:br>
            <a:r>
              <a:rPr lang="el-GR" sz="3200" b="1" dirty="0" smtClean="0">
                <a:solidFill>
                  <a:srgbClr val="006600"/>
                </a:solidFill>
              </a:rPr>
              <a:t>Η ΘΕΩΡΙΑ ΧΑΡΤΟΦΥΛΑΚΙΟΥ ΤΟΥ </a:t>
            </a:r>
            <a:r>
              <a:rPr lang="en-US" sz="3200" b="1" dirty="0" smtClean="0">
                <a:solidFill>
                  <a:srgbClr val="006600"/>
                </a:solidFill>
              </a:rPr>
              <a:t>MARKOWITZ</a:t>
            </a:r>
            <a:endParaRPr lang="el-GR" sz="4000" b="1" dirty="0" smtClean="0"/>
          </a:p>
        </p:txBody>
      </p:sp>
      <p:sp>
        <p:nvSpPr>
          <p:cNvPr id="72707" name="Rectangle 3"/>
          <p:cNvSpPr>
            <a:spLocks noGrp="1" noChangeArrowheads="1"/>
          </p:cNvSpPr>
          <p:nvPr>
            <p:ph type="body" idx="1"/>
          </p:nvPr>
        </p:nvSpPr>
        <p:spPr>
          <a:xfrm>
            <a:off x="0" y="1268413"/>
            <a:ext cx="9144000" cy="5589587"/>
          </a:xfrm>
        </p:spPr>
        <p:txBody>
          <a:bodyPr/>
          <a:lstStyle/>
          <a:p>
            <a:pPr algn="just" eaLnBrk="1" hangingPunct="1">
              <a:lnSpc>
                <a:spcPct val="80000"/>
              </a:lnSpc>
            </a:pPr>
            <a:r>
              <a:rPr lang="en-US" dirty="0" smtClean="0"/>
              <a:t>To </a:t>
            </a:r>
            <a:r>
              <a:rPr lang="el-GR" dirty="0" smtClean="0"/>
              <a:t>μοντέλο του Η. </a:t>
            </a:r>
            <a:r>
              <a:rPr lang="en-US" dirty="0" smtClean="0"/>
              <a:t>Markowitz </a:t>
            </a:r>
            <a:r>
              <a:rPr lang="el-GR" dirty="0" smtClean="0"/>
              <a:t>βασίζεται σε μια σειρά προϋποθέσεων, ανάλογα με το επενδυτικό προφίλ που έχει ο κάθε επενδυτής:</a:t>
            </a:r>
          </a:p>
          <a:p>
            <a:pPr algn="just" eaLnBrk="1" hangingPunct="1">
              <a:lnSpc>
                <a:spcPct val="80000"/>
              </a:lnSpc>
              <a:buFontTx/>
              <a:buNone/>
            </a:pPr>
            <a:r>
              <a:rPr lang="el-GR" dirty="0" smtClean="0"/>
              <a:t>1.	Οι επενδυτές αντιμετωπίζουν κάθε επένδυση σύμφωνα με την κατανομή των πιθανοτήτων των αναμενόμενων αποδόσεων κατά την περίοδο διακράτησης της επένδυσης.</a:t>
            </a:r>
          </a:p>
          <a:p>
            <a:pPr algn="just" eaLnBrk="1" hangingPunct="1">
              <a:lnSpc>
                <a:spcPct val="80000"/>
              </a:lnSpc>
              <a:buFontTx/>
              <a:buNone/>
            </a:pPr>
            <a:r>
              <a:rPr lang="el-GR" dirty="0" smtClean="0"/>
              <a:t>2.	Οι επενδυτές μεγιστοποιούν την αναμενόμενη ωφέλεια της μιας περιόδου και η καμπύλη ωφέλειας παρουσιάζει μειωμένη την οριακή χρησιμότητα του κεφαλαίου.</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74638"/>
            <a:ext cx="9144000" cy="777875"/>
          </a:xfrm>
        </p:spPr>
        <p:txBody>
          <a:bodyPr/>
          <a:lstStyle/>
          <a:p>
            <a:pPr eaLnBrk="1" hangingPunct="1"/>
            <a:r>
              <a:rPr lang="el-GR" sz="3200" b="1" dirty="0" smtClean="0">
                <a:solidFill>
                  <a:srgbClr val="006600"/>
                </a:solidFill>
              </a:rPr>
              <a:t>Η ΘΕΩΡΙΑ ΧΑΡΤΟΦΥΛΑΚΙΟΥ ΤΟΥ </a:t>
            </a:r>
            <a:r>
              <a:rPr lang="en-US" sz="3200" b="1" dirty="0" smtClean="0">
                <a:solidFill>
                  <a:srgbClr val="006600"/>
                </a:solidFill>
              </a:rPr>
              <a:t>MARKOWITZ</a:t>
            </a:r>
            <a:endParaRPr lang="el-GR" sz="3200" b="1" dirty="0" smtClean="0">
              <a:solidFill>
                <a:srgbClr val="006600"/>
              </a:solidFill>
            </a:endParaRPr>
          </a:p>
        </p:txBody>
      </p:sp>
      <p:sp>
        <p:nvSpPr>
          <p:cNvPr id="73731" name="Rectangle 3"/>
          <p:cNvSpPr>
            <a:spLocks noGrp="1" noChangeArrowheads="1"/>
          </p:cNvSpPr>
          <p:nvPr>
            <p:ph type="body" idx="1"/>
          </p:nvPr>
        </p:nvSpPr>
        <p:spPr>
          <a:xfrm>
            <a:off x="0" y="1341438"/>
            <a:ext cx="9144000" cy="5516562"/>
          </a:xfrm>
        </p:spPr>
        <p:txBody>
          <a:bodyPr/>
          <a:lstStyle/>
          <a:p>
            <a:pPr algn="just" eaLnBrk="1" hangingPunct="1">
              <a:lnSpc>
                <a:spcPct val="90000"/>
              </a:lnSpc>
              <a:buFontTx/>
              <a:buNone/>
            </a:pPr>
            <a:r>
              <a:rPr lang="el-GR" sz="2800" dirty="0" smtClean="0"/>
              <a:t>3. Οι επενδυτές υπολογίζουν το βαθμό κινδύνου του χαρτοφυλακίου στηριζόμενοι στη μεταβλητότητα των αναμενόμενων τιμών απόδοσης.</a:t>
            </a:r>
          </a:p>
          <a:p>
            <a:pPr algn="just" eaLnBrk="1" hangingPunct="1">
              <a:lnSpc>
                <a:spcPct val="90000"/>
              </a:lnSpc>
              <a:buFontTx/>
              <a:buNone/>
            </a:pPr>
            <a:r>
              <a:rPr lang="el-GR" sz="2800" dirty="0" smtClean="0"/>
              <a:t>4. Η επενδυτική απόφαση στηρίζεται στη σχέση αναμενόμενης απόδοσης και ρίσκου. Επομένως, η καμπύλη ωφέλειας αποτελεί συνάρτηση της αναμενόμενης απόδοσης και της αναμενόμενης διακύμανσης ή τυπικής απόκλισης, μόνο των αποδόσεων.</a:t>
            </a:r>
          </a:p>
          <a:p>
            <a:pPr algn="just" eaLnBrk="1" hangingPunct="1">
              <a:lnSpc>
                <a:spcPct val="90000"/>
              </a:lnSpc>
              <a:buFontTx/>
              <a:buNone/>
            </a:pPr>
            <a:r>
              <a:rPr lang="el-GR" sz="2800" dirty="0" smtClean="0"/>
              <a:t>5. Για ένα δεδομένο επίπεδο κινδύνου, οι επενδυτές προτιμούν υψηλότερες τιμές απόδοσης. Συνεπώς, για μια δεδομένη τιμή απόδοσης, οι επενδυτές προτιμούν μικρότερο βαθμό κινδύνου.</a:t>
            </a:r>
          </a:p>
          <a:p>
            <a:pPr eaLnBrk="1" hangingPunct="1">
              <a:lnSpc>
                <a:spcPct val="90000"/>
              </a:lnSpc>
            </a:pPr>
            <a:endParaRPr lang="el-GR" sz="2400" dirty="0" smtClean="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274638"/>
            <a:ext cx="9144000" cy="1143000"/>
          </a:xfrm>
        </p:spPr>
        <p:txBody>
          <a:bodyPr/>
          <a:lstStyle/>
          <a:p>
            <a:pPr eaLnBrk="1" hangingPunct="1">
              <a:lnSpc>
                <a:spcPct val="90000"/>
              </a:lnSpc>
            </a:pPr>
            <a:r>
              <a:rPr lang="el-GR" sz="3000" b="1" dirty="0" smtClean="0">
                <a:solidFill>
                  <a:srgbClr val="006600"/>
                </a:solidFill>
                <a:latin typeface="+mn-lt"/>
              </a:rPr>
              <a:t>Αποτίμηση μετοχών  με βάση τα κέρδη ανά μετοχή</a:t>
            </a:r>
          </a:p>
        </p:txBody>
      </p:sp>
      <p:sp>
        <p:nvSpPr>
          <p:cNvPr id="75779" name="Rectangle 3"/>
          <p:cNvSpPr>
            <a:spLocks noGrp="1" noChangeArrowheads="1"/>
          </p:cNvSpPr>
          <p:nvPr>
            <p:ph type="body" idx="1"/>
          </p:nvPr>
        </p:nvSpPr>
        <p:spPr>
          <a:xfrm>
            <a:off x="0" y="1600200"/>
            <a:ext cx="9144000" cy="5257800"/>
          </a:xfrm>
        </p:spPr>
        <p:txBody>
          <a:bodyPr>
            <a:normAutofit fontScale="70000" lnSpcReduction="20000"/>
          </a:bodyPr>
          <a:lstStyle/>
          <a:p>
            <a:pPr algn="just" eaLnBrk="1" hangingPunct="1">
              <a:lnSpc>
                <a:spcPct val="90000"/>
              </a:lnSpc>
            </a:pPr>
            <a:r>
              <a:rPr lang="el-GR" sz="3400" dirty="0" smtClean="0"/>
              <a:t>Αποτίμηση μετοχών  με βάση τα κέρδη ανά μετοχή</a:t>
            </a:r>
          </a:p>
          <a:p>
            <a:pPr algn="just" eaLnBrk="1" hangingPunct="1">
              <a:lnSpc>
                <a:spcPct val="90000"/>
              </a:lnSpc>
            </a:pPr>
            <a:r>
              <a:rPr lang="el-GR" sz="3400" dirty="0" smtClean="0"/>
              <a:t>Ρ/Ε </a:t>
            </a:r>
            <a:r>
              <a:rPr lang="en-US" sz="3400" dirty="0" smtClean="0"/>
              <a:t>(Price to Earnings Ratio)</a:t>
            </a:r>
          </a:p>
          <a:p>
            <a:pPr algn="just" eaLnBrk="1" hangingPunct="1">
              <a:lnSpc>
                <a:spcPct val="90000"/>
              </a:lnSpc>
            </a:pPr>
            <a:r>
              <a:rPr lang="en-US" sz="3400" dirty="0" smtClean="0"/>
              <a:t>P</a:t>
            </a:r>
            <a:r>
              <a:rPr lang="en-US" sz="3400" baseline="-25000" dirty="0" smtClean="0"/>
              <a:t>o </a:t>
            </a:r>
            <a:r>
              <a:rPr lang="en-US" sz="3400" dirty="0" smtClean="0"/>
              <a:t>/ E</a:t>
            </a:r>
            <a:r>
              <a:rPr lang="el-GR" sz="3400" baseline="-25000" dirty="0" smtClean="0"/>
              <a:t>1</a:t>
            </a:r>
            <a:r>
              <a:rPr lang="en-US" sz="3400" dirty="0" smtClean="0"/>
              <a:t> = d / ( R</a:t>
            </a:r>
            <a:r>
              <a:rPr lang="en-US" sz="3400" baseline="-25000" dirty="0" smtClean="0"/>
              <a:t> </a:t>
            </a:r>
            <a:r>
              <a:rPr lang="en-US" sz="3400" dirty="0" smtClean="0"/>
              <a:t>– ROE</a:t>
            </a:r>
            <a:r>
              <a:rPr lang="el-GR" sz="3400" dirty="0" smtClean="0"/>
              <a:t>*</a:t>
            </a:r>
            <a:r>
              <a:rPr lang="en-US" sz="3400" dirty="0" smtClean="0"/>
              <a:t>[1+d] )</a:t>
            </a:r>
          </a:p>
          <a:p>
            <a:pPr algn="just" eaLnBrk="1" hangingPunct="1">
              <a:lnSpc>
                <a:spcPct val="90000"/>
              </a:lnSpc>
            </a:pPr>
            <a:r>
              <a:rPr lang="el-GR" sz="3400" dirty="0" smtClean="0"/>
              <a:t>Όπου</a:t>
            </a:r>
          </a:p>
          <a:p>
            <a:pPr algn="just" eaLnBrk="1" hangingPunct="1">
              <a:lnSpc>
                <a:spcPct val="90000"/>
              </a:lnSpc>
            </a:pPr>
            <a:r>
              <a:rPr lang="en-US" sz="3400" baseline="30000" dirty="0" smtClean="0"/>
              <a:t> </a:t>
            </a:r>
            <a:r>
              <a:rPr lang="en-US" sz="3400" dirty="0" smtClean="0"/>
              <a:t>ROE: </a:t>
            </a:r>
            <a:r>
              <a:rPr lang="el-GR" sz="3400" dirty="0" smtClean="0"/>
              <a:t>Ο λόγος απόδοσης των ιδίων κεφαλαίων</a:t>
            </a:r>
            <a:r>
              <a:rPr lang="en-US" sz="3400" dirty="0" smtClean="0"/>
              <a:t> (Return on Equity)</a:t>
            </a:r>
            <a:r>
              <a:rPr lang="el-GR" sz="3400" dirty="0" smtClean="0"/>
              <a:t> = Κέρδη ανά μετοχή/Λογιστική αξία ανά μετοχή</a:t>
            </a:r>
          </a:p>
          <a:p>
            <a:pPr algn="just" eaLnBrk="1" hangingPunct="1">
              <a:lnSpc>
                <a:spcPct val="90000"/>
              </a:lnSpc>
            </a:pPr>
            <a:r>
              <a:rPr lang="en-US" sz="3400" dirty="0" smtClean="0"/>
              <a:t>d:</a:t>
            </a:r>
            <a:r>
              <a:rPr lang="el-GR" sz="3400" dirty="0" smtClean="0"/>
              <a:t> Ο λόγος διανεμόμενων κερδών = Μερίσματα ανά μετοχή/Κέρδη ανά μετοχή (</a:t>
            </a:r>
            <a:r>
              <a:rPr lang="en-US" sz="3400" dirty="0" smtClean="0"/>
              <a:t>E</a:t>
            </a:r>
            <a:r>
              <a:rPr lang="el-GR" sz="3400" baseline="-25000" dirty="0" smtClean="0"/>
              <a:t>1</a:t>
            </a:r>
            <a:r>
              <a:rPr lang="el-GR" sz="3400" dirty="0" smtClean="0"/>
              <a:t>)</a:t>
            </a:r>
          </a:p>
          <a:p>
            <a:pPr algn="just" eaLnBrk="1" hangingPunct="1">
              <a:lnSpc>
                <a:spcPct val="90000"/>
              </a:lnSpc>
            </a:pPr>
            <a:r>
              <a:rPr lang="en-US" sz="3400" dirty="0" smtClean="0"/>
              <a:t>E</a:t>
            </a:r>
            <a:r>
              <a:rPr lang="el-GR" sz="3400" baseline="-25000" dirty="0" smtClean="0"/>
              <a:t>1</a:t>
            </a:r>
            <a:r>
              <a:rPr lang="en-US" sz="3400" dirty="0" smtClean="0"/>
              <a:t>:</a:t>
            </a:r>
            <a:r>
              <a:rPr lang="el-GR" sz="3400" baseline="-25000" dirty="0" smtClean="0"/>
              <a:t> </a:t>
            </a:r>
            <a:r>
              <a:rPr lang="el-GR" sz="3400" dirty="0" smtClean="0"/>
              <a:t>Κέρδη ανά μετοχή </a:t>
            </a:r>
          </a:p>
          <a:p>
            <a:pPr algn="just" eaLnBrk="1" hangingPunct="1">
              <a:lnSpc>
                <a:spcPct val="90000"/>
              </a:lnSpc>
            </a:pPr>
            <a:r>
              <a:rPr lang="en-US" sz="3400" dirty="0" smtClean="0"/>
              <a:t>R :</a:t>
            </a:r>
            <a:r>
              <a:rPr lang="el-GR" sz="3400" dirty="0" smtClean="0"/>
              <a:t> Το επιτόκιο προεξόφλησης</a:t>
            </a:r>
          </a:p>
          <a:p>
            <a:pPr eaLnBrk="1" hangingPunct="1">
              <a:lnSpc>
                <a:spcPct val="90000"/>
              </a:lnSpc>
            </a:pPr>
            <a:endParaRPr lang="el-GR" sz="3400" dirty="0" smtClean="0">
              <a:latin typeface="Comic Sans MS" pitchFamily="66" charset="0"/>
            </a:endParaRPr>
          </a:p>
          <a:p>
            <a:pPr eaLnBrk="1" hangingPunct="1">
              <a:lnSpc>
                <a:spcPct val="90000"/>
              </a:lnSpc>
            </a:pPr>
            <a:endParaRPr lang="en-US" sz="1600" dirty="0" smtClean="0"/>
          </a:p>
          <a:p>
            <a:pPr eaLnBrk="1" hangingPunct="1">
              <a:lnSpc>
                <a:spcPct val="90000"/>
              </a:lnSpc>
            </a:pPr>
            <a:endParaRPr lang="en-US" sz="1600" dirty="0" smtClean="0"/>
          </a:p>
          <a:p>
            <a:pPr eaLnBrk="1" hangingPunct="1">
              <a:lnSpc>
                <a:spcPct val="90000"/>
              </a:lnSpc>
              <a:buFontTx/>
              <a:buNone/>
            </a:pPr>
            <a:endParaRPr lang="el-GR" sz="1600" dirty="0" smtClean="0"/>
          </a:p>
          <a:p>
            <a:pPr eaLnBrk="1" hangingPunct="1">
              <a:lnSpc>
                <a:spcPct val="90000"/>
              </a:lnSpc>
            </a:pPr>
            <a:endParaRPr lang="en-US" sz="1600" dirty="0" smtClean="0"/>
          </a:p>
          <a:p>
            <a:pPr eaLnBrk="1" hangingPunct="1">
              <a:lnSpc>
                <a:spcPct val="90000"/>
              </a:lnSpc>
            </a:pPr>
            <a:endParaRPr lang="el-GR" sz="1600" dirty="0" smtClean="0"/>
          </a:p>
          <a:p>
            <a:pPr eaLnBrk="1" hangingPunct="1">
              <a:lnSpc>
                <a:spcPct val="90000"/>
              </a:lnSpc>
            </a:pPr>
            <a:endParaRPr lang="el-GR" sz="1600" dirty="0" smtClean="0"/>
          </a:p>
          <a:p>
            <a:pPr eaLnBrk="1" hangingPunct="1">
              <a:lnSpc>
                <a:spcPct val="90000"/>
              </a:lnSpc>
              <a:buFontTx/>
              <a:buNone/>
            </a:pPr>
            <a:endParaRPr lang="el-GR" sz="1600" dirty="0" smtClean="0"/>
          </a:p>
          <a:p>
            <a:pPr eaLnBrk="1" hangingPunct="1">
              <a:lnSpc>
                <a:spcPct val="90000"/>
              </a:lnSpc>
              <a:buFontTx/>
              <a:buNone/>
            </a:pPr>
            <a:r>
              <a:rPr lang="el-GR" sz="1600" dirty="0" smtClean="0"/>
              <a:t> </a:t>
            </a:r>
          </a:p>
          <a:p>
            <a:pPr eaLnBrk="1" hangingPunct="1">
              <a:lnSpc>
                <a:spcPct val="90000"/>
              </a:lnSpc>
              <a:buFontTx/>
              <a:buNone/>
            </a:pPr>
            <a:endParaRPr lang="el-GR" sz="1600" dirty="0" smtClean="0"/>
          </a:p>
          <a:p>
            <a:pPr eaLnBrk="1" hangingPunct="1">
              <a:lnSpc>
                <a:spcPct val="90000"/>
              </a:lnSpc>
              <a:buFontTx/>
              <a:buNone/>
            </a:pPr>
            <a:endParaRPr lang="el-GR" sz="1600" dirty="0" smtClean="0"/>
          </a:p>
          <a:p>
            <a:pPr eaLnBrk="1" hangingPunct="1">
              <a:lnSpc>
                <a:spcPct val="90000"/>
              </a:lnSpc>
            </a:pPr>
            <a:endParaRPr lang="el-GR" sz="1600" dirty="0" smtClean="0"/>
          </a:p>
          <a:p>
            <a:pPr eaLnBrk="1" hangingPunct="1">
              <a:lnSpc>
                <a:spcPct val="90000"/>
              </a:lnSpc>
              <a:buFontTx/>
              <a:buNone/>
            </a:pPr>
            <a:endParaRPr lang="en-US" sz="1600" dirty="0" smtClean="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ΑΣΚΗΣΗ (1)</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algn="just" eaLnBrk="1" hangingPunct="1"/>
            <a:r>
              <a:rPr lang="el-GR" sz="2400" dirty="0" smtClean="0">
                <a:cs typeface="Times New Roman" pitchFamily="18" charset="0"/>
              </a:rPr>
              <a:t>Υποθέτουμε ότι η εταιρία ΣΙΓΜΑ Α.Ε. λειτουργεί με τα παρακάτω χαρακτηριστικά.</a:t>
            </a:r>
            <a:endParaRPr lang="en-GB" sz="2400" dirty="0" smtClean="0">
              <a:cs typeface="Times New Roman" pitchFamily="18" charset="0"/>
            </a:endParaRPr>
          </a:p>
          <a:p>
            <a:pPr lvl="1" algn="just" eaLnBrk="1" hangingPunct="1"/>
            <a:r>
              <a:rPr lang="el-GR" dirty="0" smtClean="0">
                <a:cs typeface="Times New Roman" pitchFamily="18" charset="0"/>
              </a:rPr>
              <a:t>Το διοικητικό προσωπικό γνωρίζει ότι   η εταιρία θα διαλυθεί σε ένα χρόνο με αξία ρευστοποίησης του ενεργητικού μηδέν. </a:t>
            </a:r>
            <a:endParaRPr lang="en-GB" dirty="0" smtClean="0">
              <a:cs typeface="Times New Roman" pitchFamily="18" charset="0"/>
            </a:endParaRPr>
          </a:p>
          <a:p>
            <a:pPr lvl="1" algn="just" eaLnBrk="1" hangingPunct="1"/>
            <a:r>
              <a:rPr lang="el-GR" dirty="0" smtClean="0">
                <a:cs typeface="Times New Roman" pitchFamily="18" charset="0"/>
              </a:rPr>
              <a:t> Η διοίκηση μπορεί να προβλέψει με ασφάλεια την ταμειακή ροή σήμερα 10.000 Ευρώ και ένα χρόνο μετά πάλι 10.000 Ευρώ.</a:t>
            </a:r>
            <a:endParaRPr lang="en-US" dirty="0" smtClean="0">
              <a:cs typeface="Times New Roman" pitchFamily="18" charset="0"/>
            </a:endParaRPr>
          </a:p>
          <a:p>
            <a:pPr lvl="1" algn="just" eaLnBrk="1" hangingPunct="1"/>
            <a:r>
              <a:rPr lang="el-GR" dirty="0" smtClean="0">
                <a:cs typeface="Times New Roman" pitchFamily="18" charset="0"/>
              </a:rPr>
              <a:t> Η εταιρία δεν έχει δάνεια.</a:t>
            </a:r>
            <a:endParaRPr lang="en-GB" dirty="0" smtClean="0">
              <a:cs typeface="Times New Roman" pitchFamily="18" charset="0"/>
            </a:endParaRPr>
          </a:p>
          <a:p>
            <a:pPr lvl="1" algn="just" eaLnBrk="1" hangingPunct="1"/>
            <a:r>
              <a:rPr lang="el-GR" dirty="0" smtClean="0">
                <a:cs typeface="Times New Roman" pitchFamily="18" charset="0"/>
              </a:rPr>
              <a:t>Η ταμειακή ροή που αναμένεται θα δίνεται εξολοκλήρου σαν μέρισμα. </a:t>
            </a:r>
            <a:endParaRPr lang="en-GB" dirty="0" smtClean="0">
              <a:cs typeface="Times New Roman" pitchFamily="18" charset="0"/>
            </a:endParaRPr>
          </a:p>
          <a:p>
            <a:pPr lvl="1" algn="just" eaLnBrk="1" hangingPunct="1"/>
            <a:r>
              <a:rPr lang="el-GR" dirty="0" smtClean="0">
                <a:cs typeface="Times New Roman" pitchFamily="18" charset="0"/>
              </a:rPr>
              <a:t>Το κατάλληλο προεξοφλητικό επιτόκιο  είναι 10 %.</a:t>
            </a:r>
            <a:endParaRPr lang="en-GB" dirty="0" smtClean="0">
              <a:cs typeface="Times New Roman" pitchFamily="18" charset="0"/>
            </a:endParaRPr>
          </a:p>
          <a:p>
            <a:pPr lvl="1" algn="just" eaLnBrk="1" hangingPunct="1"/>
            <a:r>
              <a:rPr lang="el-GR" dirty="0" smtClean="0">
                <a:cs typeface="Times New Roman" pitchFamily="18" charset="0"/>
              </a:rPr>
              <a:t>Ο αριθμός των μετοχών είναι 1.000</a:t>
            </a:r>
            <a:endParaRPr lang="en-US" dirty="0" smtClean="0">
              <a:cs typeface="Times New Roman" pitchFamily="18" charset="0"/>
            </a:endParaRPr>
          </a:p>
          <a:p>
            <a:endParaRPr lang="el-GR"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ΑΣΚΗΣΗ (2)</a:t>
            </a:r>
            <a:endParaRPr lang="el-GR" b="1" dirty="0">
              <a:solidFill>
                <a:srgbClr val="006600"/>
              </a:solidFill>
            </a:endParaRPr>
          </a:p>
        </p:txBody>
      </p:sp>
      <p:graphicFrame>
        <p:nvGraphicFramePr>
          <p:cNvPr id="576514" name="Object 2"/>
          <p:cNvGraphicFramePr>
            <a:graphicFrameLocks noGrp="1" noChangeAspect="1"/>
          </p:cNvGraphicFramePr>
          <p:nvPr>
            <p:ph idx="1"/>
          </p:nvPr>
        </p:nvGraphicFramePr>
        <p:xfrm>
          <a:off x="467544" y="3310731"/>
          <a:ext cx="8352928" cy="1104900"/>
        </p:xfrm>
        <a:graphic>
          <a:graphicData uri="http://schemas.openxmlformats.org/presentationml/2006/ole">
            <mc:AlternateContent xmlns:mc="http://schemas.openxmlformats.org/markup-compatibility/2006">
              <mc:Choice xmlns:v="urn:schemas-microsoft-com:vml" Requires="v">
                <p:oleObj spid="_x0000_s8195" name="Εξίσωση" r:id="rId3" imgW="6172200" imgH="1104900" progId="Equation.3">
                  <p:embed/>
                </p:oleObj>
              </mc:Choice>
              <mc:Fallback>
                <p:oleObj name="Εξίσωση" r:id="rId3" imgW="6172200" imgH="1104900" progId="Equation.3">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10731"/>
                        <a:ext cx="8352928"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 Ορθογώνιο"/>
          <p:cNvSpPr/>
          <p:nvPr/>
        </p:nvSpPr>
        <p:spPr>
          <a:xfrm>
            <a:off x="0" y="1628800"/>
            <a:ext cx="9144000" cy="800219"/>
          </a:xfrm>
          <a:prstGeom prst="rect">
            <a:avLst/>
          </a:prstGeom>
        </p:spPr>
        <p:txBody>
          <a:bodyPr wrap="square">
            <a:spAutoFit/>
          </a:bodyPr>
          <a:lstStyle/>
          <a:p>
            <a:pPr lvl="1" algn="just" eaLnBrk="1" hangingPunct="1"/>
            <a:r>
              <a:rPr lang="el-GR" sz="2300" dirty="0" smtClean="0">
                <a:solidFill>
                  <a:srgbClr val="006600"/>
                </a:solidFill>
                <a:cs typeface="Times New Roman" pitchFamily="18" charset="0"/>
              </a:rPr>
              <a:t>Η αξία της εταιρίας σύμφωνα με το μοντέλο της προεξόφλησης των μερισμάτων θα είναι: </a:t>
            </a:r>
            <a:endParaRPr lang="en-US" sz="2300" dirty="0" smtClean="0">
              <a:solidFill>
                <a:srgbClr val="006600"/>
              </a:solidFill>
              <a:cs typeface="Times New Roman" pitchFamily="18" charset="0"/>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ΑΣΚΗΣΗ (3)</a:t>
            </a:r>
            <a:endParaRPr lang="el-GR" b="1" dirty="0">
              <a:solidFill>
                <a:srgbClr val="006600"/>
              </a:solidFill>
            </a:endParaRPr>
          </a:p>
        </p:txBody>
      </p:sp>
      <p:graphicFrame>
        <p:nvGraphicFramePr>
          <p:cNvPr id="577543" name="Object 7"/>
          <p:cNvGraphicFramePr>
            <a:graphicFrameLocks noGrp="1" noChangeAspect="1"/>
          </p:cNvGraphicFramePr>
          <p:nvPr>
            <p:ph idx="1"/>
          </p:nvPr>
        </p:nvGraphicFramePr>
        <p:xfrm>
          <a:off x="1187624" y="1844824"/>
          <a:ext cx="6172200" cy="1104900"/>
        </p:xfrm>
        <a:graphic>
          <a:graphicData uri="http://schemas.openxmlformats.org/presentationml/2006/ole">
            <mc:AlternateContent xmlns:mc="http://schemas.openxmlformats.org/markup-compatibility/2006">
              <mc:Choice xmlns:v="urn:schemas-microsoft-com:vml" Requires="v">
                <p:oleObj spid="_x0000_s9220" name="Εξίσωση" r:id="rId3" imgW="6172200" imgH="1104900" progId="Equation.3">
                  <p:embed/>
                </p:oleObj>
              </mc:Choice>
              <mc:Fallback>
                <p:oleObj name="Εξίσωση" r:id="rId3" imgW="6172200" imgH="1104900" progId="Equation.3">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44824"/>
                        <a:ext cx="61722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 Ορθογώνιο"/>
          <p:cNvSpPr/>
          <p:nvPr/>
        </p:nvSpPr>
        <p:spPr>
          <a:xfrm>
            <a:off x="0" y="1052736"/>
            <a:ext cx="9144000" cy="830997"/>
          </a:xfrm>
          <a:prstGeom prst="rect">
            <a:avLst/>
          </a:prstGeom>
        </p:spPr>
        <p:txBody>
          <a:bodyPr wrap="square">
            <a:spAutoFit/>
          </a:bodyPr>
          <a:lstStyle/>
          <a:p>
            <a:pPr lvl="1" algn="just" eaLnBrk="1" hangingPunct="1"/>
            <a:r>
              <a:rPr lang="el-GR" sz="2400" dirty="0" smtClean="0">
                <a:latin typeface="Arial" pitchFamily="34" charset="0"/>
                <a:cs typeface="Arial" pitchFamily="34" charset="0"/>
              </a:rPr>
              <a:t>Η αξία της εταιρίας σύμφωνα με το μοντέλο της προεξόφλησης των μερισμάτων θα είναι: </a:t>
            </a:r>
            <a:endParaRPr lang="en-US" sz="2400" dirty="0" smtClean="0">
              <a:latin typeface="Arial" pitchFamily="34" charset="0"/>
              <a:cs typeface="Arial" pitchFamily="34" charset="0"/>
            </a:endParaRPr>
          </a:p>
        </p:txBody>
      </p:sp>
      <p:graphicFrame>
        <p:nvGraphicFramePr>
          <p:cNvPr id="577544" name="Object 8"/>
          <p:cNvGraphicFramePr>
            <a:graphicFrameLocks noChangeAspect="1"/>
          </p:cNvGraphicFramePr>
          <p:nvPr/>
        </p:nvGraphicFramePr>
        <p:xfrm>
          <a:off x="5076056" y="3140968"/>
          <a:ext cx="2781300" cy="863600"/>
        </p:xfrm>
        <a:graphic>
          <a:graphicData uri="http://schemas.openxmlformats.org/presentationml/2006/ole">
            <mc:AlternateContent xmlns:mc="http://schemas.openxmlformats.org/markup-compatibility/2006">
              <mc:Choice xmlns:v="urn:schemas-microsoft-com:vml" Requires="v">
                <p:oleObj spid="_x0000_s9221" name="Εξίσωση" r:id="rId5" imgW="2781300" imgH="863600" progId="Equation.3">
                  <p:embed/>
                </p:oleObj>
              </mc:Choice>
              <mc:Fallback>
                <p:oleObj name="Εξίσωση" r:id="rId5" imgW="2781300" imgH="863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140968"/>
                        <a:ext cx="2781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 Ορθογώνιο"/>
          <p:cNvSpPr/>
          <p:nvPr/>
        </p:nvSpPr>
        <p:spPr>
          <a:xfrm>
            <a:off x="0" y="3212976"/>
            <a:ext cx="9144000" cy="461665"/>
          </a:xfrm>
          <a:prstGeom prst="rect">
            <a:avLst/>
          </a:prstGeom>
        </p:spPr>
        <p:txBody>
          <a:bodyPr wrap="square">
            <a:spAutoFit/>
          </a:bodyPr>
          <a:lstStyle/>
          <a:p>
            <a:pPr lvl="1" algn="just" eaLnBrk="1" hangingPunct="1"/>
            <a:r>
              <a:rPr lang="el-GR" sz="2400" dirty="0" smtClean="0">
                <a:latin typeface="Arial" pitchFamily="34" charset="0"/>
                <a:cs typeface="Arial" pitchFamily="34" charset="0"/>
              </a:rPr>
              <a:t>Η αξία της κάθε μετοχής θα είναι: </a:t>
            </a:r>
            <a:endParaRPr lang="en-US" sz="2400" dirty="0" smtClean="0">
              <a:latin typeface="Arial" pitchFamily="34" charset="0"/>
              <a:cs typeface="Arial" pitchFamily="34" charset="0"/>
            </a:endParaRPr>
          </a:p>
        </p:txBody>
      </p:sp>
      <p:sp>
        <p:nvSpPr>
          <p:cNvPr id="13" name="12 - Ορθογώνιο"/>
          <p:cNvSpPr/>
          <p:nvPr/>
        </p:nvSpPr>
        <p:spPr>
          <a:xfrm>
            <a:off x="0" y="4149080"/>
            <a:ext cx="9144000" cy="1846659"/>
          </a:xfrm>
          <a:prstGeom prst="rect">
            <a:avLst/>
          </a:prstGeom>
        </p:spPr>
        <p:txBody>
          <a:bodyPr wrap="square">
            <a:spAutoFit/>
          </a:bodyPr>
          <a:lstStyle/>
          <a:p>
            <a:pPr lvl="1" algn="just" eaLnBrk="1" hangingPunct="1"/>
            <a:r>
              <a:rPr lang="el-GR" sz="2400" dirty="0" smtClean="0">
                <a:latin typeface="Arial" pitchFamily="34" charset="0"/>
                <a:cs typeface="Arial" pitchFamily="34" charset="0"/>
              </a:rPr>
              <a:t>Μετά την ημερομηνία αποκοπής του μερίσματος η αξία της κάθε μετοχής πέφτει στις 9,09 (19,09-10). </a:t>
            </a:r>
            <a:endParaRPr lang="en-US" sz="2400" dirty="0" smtClean="0">
              <a:latin typeface="Arial" pitchFamily="34" charset="0"/>
              <a:cs typeface="Arial" pitchFamily="34" charset="0"/>
            </a:endParaRPr>
          </a:p>
          <a:p>
            <a:pPr lvl="1" algn="just" eaLnBrk="1" hangingPunct="1"/>
            <a:r>
              <a:rPr lang="el-GR" sz="2400" dirty="0" smtClean="0">
                <a:latin typeface="Arial" pitchFamily="34" charset="0"/>
                <a:cs typeface="Arial" pitchFamily="34" charset="0"/>
              </a:rPr>
              <a:t>10.000/1000=10 μέρισμα ανά μετοχή συνεπώς 19,09-10=9,09 </a:t>
            </a:r>
            <a:endParaRPr lang="en-US" sz="2400" dirty="0" smtClean="0">
              <a:latin typeface="Arial" pitchFamily="34" charset="0"/>
              <a:cs typeface="Arial" pitchFamily="34" charset="0"/>
            </a:endParaRPr>
          </a:p>
          <a:p>
            <a:pPr lvl="2" algn="just" eaLnBrk="1" hangingPunct="1"/>
            <a:r>
              <a:rPr lang="el-GR" dirty="0" smtClean="0">
                <a:latin typeface="Arial" pitchFamily="34" charset="0"/>
                <a:cs typeface="Arial" pitchFamily="34" charset="0"/>
              </a:rPr>
              <a:t>ή</a:t>
            </a:r>
            <a:endParaRPr lang="en-GB" dirty="0" smtClean="0">
              <a:latin typeface="Arial" pitchFamily="34" charset="0"/>
              <a:cs typeface="Arial" pitchFamily="34" charset="0"/>
            </a:endParaRPr>
          </a:p>
          <a:p>
            <a:pPr lvl="1" algn="just" eaLnBrk="1" hangingPunct="1"/>
            <a:r>
              <a:rPr lang="el-GR" sz="2400" dirty="0" smtClean="0">
                <a:latin typeface="Arial" pitchFamily="34" charset="0"/>
                <a:cs typeface="Arial" pitchFamily="34" charset="0"/>
              </a:rPr>
              <a:t>το μέρισμα του επόμενου έτους 10/1.10 =9,09 παρούσα αξία.</a:t>
            </a:r>
            <a:endParaRPr lang="en-GB" sz="2400" dirty="0" smtClean="0">
              <a:latin typeface="Arial" pitchFamily="34" charset="0"/>
              <a:cs typeface="Arial" pitchFamily="34" charset="0"/>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ΑΣΚΗΣΗ (4)</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lvl="1" algn="just" eaLnBrk="1" hangingPunct="1">
              <a:buFont typeface="Wingdings" pitchFamily="2" charset="2"/>
              <a:buChar char="§"/>
            </a:pPr>
            <a:r>
              <a:rPr lang="el-GR" sz="2400" dirty="0" smtClean="0">
                <a:cs typeface="Times New Roman" pitchFamily="18" charset="0"/>
              </a:rPr>
              <a:t>Μια μερίδα του διοικητικού συμβουλίου προτείνει αλλαγή της μερισματικής πολιτικής ισχυριζόμενη ότι αυτό θα επηρεάσει την αξία των μετοχών.</a:t>
            </a:r>
            <a:endParaRPr lang="en-GB" sz="2400" dirty="0" smtClean="0">
              <a:cs typeface="Times New Roman" pitchFamily="18" charset="0"/>
            </a:endParaRPr>
          </a:p>
          <a:p>
            <a:pPr lvl="1" algn="just" eaLnBrk="1" hangingPunct="1">
              <a:buFont typeface="Wingdings" pitchFamily="2" charset="2"/>
              <a:buChar char="§"/>
            </a:pPr>
            <a:r>
              <a:rPr lang="el-GR" sz="2400" dirty="0" smtClean="0">
                <a:cs typeface="Times New Roman" pitchFamily="18" charset="0"/>
              </a:rPr>
              <a:t>Η εναλλακτική πρόταση είναι να αυξηθεί το μέρισμα στις  11.000. </a:t>
            </a:r>
            <a:endParaRPr lang="el-GR" sz="2400" dirty="0" smtClean="0"/>
          </a:p>
          <a:p>
            <a:pPr lvl="1" algn="just" eaLnBrk="1" hangingPunct="1">
              <a:buFont typeface="Wingdings" pitchFamily="2" charset="2"/>
              <a:buChar char="§"/>
            </a:pPr>
            <a:r>
              <a:rPr lang="el-GR" sz="2400" dirty="0" smtClean="0">
                <a:cs typeface="Times New Roman" pitchFamily="18" charset="0"/>
              </a:rPr>
              <a:t>Επειδή η καθαρή ταμειακή εισροή είναι 10.000€ τα 1.000€ </a:t>
            </a:r>
            <a:r>
              <a:rPr lang="el-GR" sz="2400" dirty="0" smtClean="0"/>
              <a:t>επιπλέον </a:t>
            </a:r>
            <a:r>
              <a:rPr lang="el-GR" sz="2400" dirty="0" smtClean="0">
                <a:cs typeface="Times New Roman" pitchFamily="18" charset="0"/>
              </a:rPr>
              <a:t>μπορούν να προέλθουν με έκδοση ομολογιακού δανείου ή με αύξηση μετοχικού κεφαλαίου. </a:t>
            </a:r>
            <a:endParaRPr lang="el-GR" sz="2400" dirty="0" smtClean="0"/>
          </a:p>
          <a:p>
            <a:pPr lvl="1" algn="just" eaLnBrk="1" hangingPunct="1">
              <a:buFont typeface="Wingdings" pitchFamily="2" charset="2"/>
              <a:buChar char="§"/>
            </a:pPr>
            <a:r>
              <a:rPr lang="el-GR" sz="2400" dirty="0" smtClean="0">
                <a:cs typeface="Times New Roman" pitchFamily="18" charset="0"/>
              </a:rPr>
              <a:t>Έστω ότι επιλέχθηκε αύξηση του μετοχικού κεφαλαίου με τους νέους μετόχους να επιθυμούν 10% απόδοση  της επένδυσης τους σε ένα έτος. </a:t>
            </a:r>
            <a:endParaRPr lang="el-GR" sz="2400" dirty="0" smtClean="0"/>
          </a:p>
          <a:p>
            <a:pPr lvl="1" algn="just" eaLnBrk="1" hangingPunct="1">
              <a:buFont typeface="Wingdings" pitchFamily="2" charset="2"/>
              <a:buChar char="§"/>
            </a:pPr>
            <a:r>
              <a:rPr lang="el-GR" sz="2400" dirty="0" smtClean="0">
                <a:cs typeface="Times New Roman" pitchFamily="18" charset="0"/>
              </a:rPr>
              <a:t>Άρα από τις 10.000€ του επόμενου χρόνου οι νέοι μέτοχοι θα λάβουν 1.100€ (1000 χ 1,10) και θα μείνουν 8.900€ για τους παλιούς μετόχους.</a:t>
            </a:r>
            <a:endParaRPr lang="el-GR" sz="2400"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006600"/>
                </a:solidFill>
              </a:rPr>
              <a:t>ΑΣΚΗΣΗ (5)</a:t>
            </a:r>
            <a:endParaRPr lang="el-GR" b="1" dirty="0">
              <a:solidFill>
                <a:srgbClr val="006600"/>
              </a:solidFill>
            </a:endParaRPr>
          </a:p>
        </p:txBody>
      </p:sp>
      <p:graphicFrame>
        <p:nvGraphicFramePr>
          <p:cNvPr id="578562" name="Object 2"/>
          <p:cNvGraphicFramePr>
            <a:graphicFrameLocks noGrp="1" noChangeAspect="1"/>
          </p:cNvGraphicFramePr>
          <p:nvPr>
            <p:ph idx="1"/>
          </p:nvPr>
        </p:nvGraphicFramePr>
        <p:xfrm>
          <a:off x="0" y="2132856"/>
          <a:ext cx="9144000" cy="1440160"/>
        </p:xfrm>
        <a:graphic>
          <a:graphicData uri="http://schemas.openxmlformats.org/presentationml/2006/ole">
            <mc:AlternateContent xmlns:mc="http://schemas.openxmlformats.org/markup-compatibility/2006">
              <mc:Choice xmlns:v="urn:schemas-microsoft-com:vml" Requires="v">
                <p:oleObj spid="_x0000_s10244" name="Φύλλο εργασίας" r:id="rId4" imgW="2525040" imgH="504360" progId="Excel.Sheet.8">
                  <p:embed/>
                </p:oleObj>
              </mc:Choice>
              <mc:Fallback>
                <p:oleObj name="Φύλλο εργασίας" r:id="rId4" imgW="2525040" imgH="504360"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2856"/>
                        <a:ext cx="914400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 Ορθογώνιο"/>
          <p:cNvSpPr/>
          <p:nvPr/>
        </p:nvSpPr>
        <p:spPr>
          <a:xfrm>
            <a:off x="0" y="1052736"/>
            <a:ext cx="9144000" cy="954107"/>
          </a:xfrm>
          <a:prstGeom prst="rect">
            <a:avLst/>
          </a:prstGeom>
        </p:spPr>
        <p:txBody>
          <a:bodyPr wrap="square">
            <a:spAutoFit/>
          </a:bodyPr>
          <a:lstStyle/>
          <a:p>
            <a:pPr lvl="1" algn="just" eaLnBrk="1" hangingPunct="1"/>
            <a:r>
              <a:rPr lang="el-GR" sz="2800" dirty="0" smtClean="0">
                <a:latin typeface="Arial" pitchFamily="34" charset="0"/>
                <a:cs typeface="Arial" pitchFamily="34" charset="0"/>
              </a:rPr>
              <a:t>Συνοπτικά το συνολικό εισόδημα των παλαιών μετόχων θα είναι: </a:t>
            </a:r>
          </a:p>
        </p:txBody>
      </p:sp>
      <p:graphicFrame>
        <p:nvGraphicFramePr>
          <p:cNvPr id="578563" name="Object 3"/>
          <p:cNvGraphicFramePr>
            <a:graphicFrameLocks noChangeAspect="1"/>
          </p:cNvGraphicFramePr>
          <p:nvPr/>
        </p:nvGraphicFramePr>
        <p:xfrm>
          <a:off x="1907704" y="5229200"/>
          <a:ext cx="4483100" cy="1104900"/>
        </p:xfrm>
        <a:graphic>
          <a:graphicData uri="http://schemas.openxmlformats.org/presentationml/2006/ole">
            <mc:AlternateContent xmlns:mc="http://schemas.openxmlformats.org/markup-compatibility/2006">
              <mc:Choice xmlns:v="urn:schemas-microsoft-com:vml" Requires="v">
                <p:oleObj spid="_x0000_s10245" name="Εξίσωση" r:id="rId6" imgW="4483100" imgH="1104900" progId="Equation.3">
                  <p:embed/>
                </p:oleObj>
              </mc:Choice>
              <mc:Fallback>
                <p:oleObj name="Εξίσωση" r:id="rId6" imgW="4483100" imgH="11049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5229200"/>
                        <a:ext cx="44831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 Ορθογώνιο"/>
          <p:cNvSpPr/>
          <p:nvPr/>
        </p:nvSpPr>
        <p:spPr>
          <a:xfrm>
            <a:off x="0" y="4149080"/>
            <a:ext cx="9144000" cy="523220"/>
          </a:xfrm>
          <a:prstGeom prst="rect">
            <a:avLst/>
          </a:prstGeom>
        </p:spPr>
        <p:txBody>
          <a:bodyPr wrap="square">
            <a:spAutoFit/>
          </a:bodyPr>
          <a:lstStyle/>
          <a:p>
            <a:pPr lvl="1" algn="just" eaLnBrk="1" hangingPunct="1"/>
            <a:r>
              <a:rPr lang="el-GR" sz="2800" dirty="0" smtClean="0">
                <a:latin typeface="Arial" pitchFamily="34" charset="0"/>
                <a:cs typeface="Arial" pitchFamily="34" charset="0"/>
              </a:rPr>
              <a:t>Αξία της κάθε μετοχής θα είναι:</a:t>
            </a:r>
            <a:endParaRPr lang="en-GB" sz="2800" dirty="0" smtClean="0">
              <a:latin typeface="Arial" pitchFamily="34" charset="0"/>
              <a:cs typeface="Arial" pitchFamily="34" charset="0"/>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6600"/>
                </a:solidFill>
              </a:rPr>
              <a:t>ΑΣΚΗΣΗ (6)</a:t>
            </a:r>
            <a:endParaRPr lang="el-GR" b="1" dirty="0">
              <a:solidFill>
                <a:srgbClr val="006600"/>
              </a:solidFill>
            </a:endParaRPr>
          </a:p>
        </p:txBody>
      </p:sp>
      <p:sp>
        <p:nvSpPr>
          <p:cNvPr id="3" name="2 - Θέση περιεχομένου"/>
          <p:cNvSpPr>
            <a:spLocks noGrp="1"/>
          </p:cNvSpPr>
          <p:nvPr>
            <p:ph idx="1"/>
          </p:nvPr>
        </p:nvSpPr>
        <p:spPr>
          <a:xfrm>
            <a:off x="0" y="980728"/>
            <a:ext cx="9144000" cy="5877272"/>
          </a:xfrm>
        </p:spPr>
        <p:txBody>
          <a:bodyPr/>
          <a:lstStyle/>
          <a:p>
            <a:pPr algn="just" eaLnBrk="1" hangingPunct="1"/>
            <a:r>
              <a:rPr lang="el-GR" sz="2800" dirty="0" smtClean="0">
                <a:latin typeface="Arial" pitchFamily="34" charset="0"/>
                <a:cs typeface="Arial" pitchFamily="34" charset="0"/>
              </a:rPr>
              <a:t>Για να είναι δελεαστική η τιμή των νέων μετοχών ασφαλώς θα πρέπει να προσφέρει 10 % απόδοση. </a:t>
            </a:r>
          </a:p>
          <a:p>
            <a:pPr algn="just" eaLnBrk="1" hangingPunct="1"/>
            <a:r>
              <a:rPr lang="el-GR" sz="2800" dirty="0" smtClean="0">
                <a:latin typeface="Arial" pitchFamily="34" charset="0"/>
                <a:cs typeface="Arial" pitchFamily="34" charset="0"/>
              </a:rPr>
              <a:t>Οι νέοι μέτοχοι θα συμμετέχουν μόνο στη διανομή του μερίσματος του επόμενου έτους δηλαδή θα εισπράξουν 8,9 ανά μετοχή.  </a:t>
            </a:r>
          </a:p>
          <a:p>
            <a:pPr algn="just" eaLnBrk="1" hangingPunct="1"/>
            <a:r>
              <a:rPr lang="el-GR" sz="2800" dirty="0" smtClean="0">
                <a:latin typeface="Arial" pitchFamily="34" charset="0"/>
                <a:cs typeface="Arial" pitchFamily="34" charset="0"/>
              </a:rPr>
              <a:t>Πληρώνοντας 8,09 (8,9/1.10) ανά μετοχή στην αύξηση μετοχικού κεφαλαίου θα είναι δυνατόν να έχουν την επιθυμητή απόδοση. </a:t>
            </a:r>
          </a:p>
          <a:p>
            <a:pPr algn="just" eaLnBrk="1" hangingPunct="1"/>
            <a:r>
              <a:rPr lang="el-GR" sz="2800" dirty="0" smtClean="0">
                <a:latin typeface="Arial" pitchFamily="34" charset="0"/>
                <a:cs typeface="Arial" pitchFamily="34" charset="0"/>
              </a:rPr>
              <a:t>Η εταιρία θα πρέπει να αντλήσει 1.000€ από τους νέους μετόχους άρα θα πρέπει να εκδώσει:</a:t>
            </a:r>
          </a:p>
          <a:p>
            <a:pPr algn="just" eaLnBrk="1" hangingPunct="1"/>
            <a:r>
              <a:rPr lang="el-GR" sz="2800" dirty="0" smtClean="0">
                <a:latin typeface="Arial" pitchFamily="34" charset="0"/>
                <a:cs typeface="Arial" pitchFamily="34" charset="0"/>
              </a:rPr>
              <a:t>1.000/8,09 = 123,61 νέες μετοχές    </a:t>
            </a:r>
            <a:endParaRPr lang="en-GB" sz="2800" dirty="0" smtClean="0">
              <a:latin typeface="Arial" pitchFamily="34" charset="0"/>
              <a:cs typeface="Arial" pitchFamily="34" charset="0"/>
            </a:endParaRP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706437"/>
          </a:xfrm>
        </p:spPr>
        <p:txBody>
          <a:bodyPr>
            <a:normAutofit/>
          </a:bodyPr>
          <a:lstStyle/>
          <a:p>
            <a:pPr eaLnBrk="1" hangingPunct="1"/>
            <a:r>
              <a:rPr lang="el-GR" altLang="el-GR" sz="3600" b="1" dirty="0" smtClean="0">
                <a:solidFill>
                  <a:srgbClr val="002060"/>
                </a:solidFill>
              </a:rPr>
              <a:t>ΟΙΚΟΝΟΜΙΚΗ ΠΟΣΟΤΗΤΑ ΠΑΡΑΓΓΕΛΙΑΣ</a:t>
            </a:r>
          </a:p>
        </p:txBody>
      </p:sp>
      <mc:AlternateContent xmlns:mc="http://schemas.openxmlformats.org/markup-compatibility/2006" xmlns:a14="http://schemas.microsoft.com/office/drawing/2010/main">
        <mc:Choice Requires="a14">
          <p:sp>
            <p:nvSpPr>
              <p:cNvPr id="146435" name="Rectangle 3"/>
              <p:cNvSpPr>
                <a:spLocks noGrp="1" noChangeArrowheads="1"/>
              </p:cNvSpPr>
              <p:nvPr>
                <p:ph type="body" idx="1"/>
              </p:nvPr>
            </p:nvSpPr>
            <p:spPr>
              <a:xfrm>
                <a:off x="0" y="908050"/>
                <a:ext cx="9144000" cy="5949950"/>
              </a:xfrm>
            </p:spPr>
            <p:txBody>
              <a:bodyPr/>
              <a:lstStyle/>
              <a:p>
                <a:pPr algn="just" eaLnBrk="1" hangingPunct="1"/>
                <a:r>
                  <a:rPr lang="el-GR" altLang="el-GR" sz="2800" dirty="0" smtClean="0"/>
                  <a:t>Η ποσότητα παραγγελίας που ελαχιστοποιεί το συνολικόκόστος αποθεμάτων </a:t>
                </a:r>
                <a:r>
                  <a:rPr lang="el-GR" altLang="el-GR" sz="2800" b="1" dirty="0" smtClean="0"/>
                  <a:t>ονομάζεται </a:t>
                </a:r>
                <a:r>
                  <a:rPr lang="el-GR" altLang="el-GR" sz="2800" dirty="0" smtClean="0">
                    <a:solidFill>
                      <a:srgbClr val="C00000"/>
                    </a:solidFill>
                  </a:rPr>
                  <a:t>οικονομική ποσότηταπαραγγελίας ή οικονομικό μέγεθος παραγγελίας </a:t>
                </a:r>
                <a:r>
                  <a:rPr lang="el-GR" altLang="el-GR" sz="2800" dirty="0" smtClean="0"/>
                  <a:t>καιδίνεται από τον παρακάτω τύπο:</a:t>
                </a:r>
                <a:endParaRPr lang="en-US" altLang="el-GR" sz="2800" dirty="0" smtClean="0"/>
              </a:p>
              <a:p>
                <a:pPr algn="just" eaLnBrk="1" hangingPunct="1">
                  <a:buFontTx/>
                  <a:buNone/>
                </a:pPr>
                <a:endParaRPr lang="en-US" sz="2800" i="1" dirty="0" smtClean="0"/>
              </a:p>
              <a:p>
                <a:pPr algn="just" eaLnBrk="1" hangingPunct="1">
                  <a:buFontTx/>
                  <a:buNone/>
                </a:pPr>
                <a14:m>
                  <m:oMathPara xmlns:m="http://schemas.openxmlformats.org/officeDocument/2006/math">
                    <m:oMathParaPr>
                      <m:jc m:val="centerGroup"/>
                    </m:oMathParaPr>
                    <m:oMath xmlns:m="http://schemas.openxmlformats.org/officeDocument/2006/math">
                      <m:r>
                        <a:rPr lang="en-US" sz="2800" i="1">
                          <a:latin typeface="Cambria Math"/>
                        </a:rPr>
                        <m:t>𝑄𝑒</m:t>
                      </m:r>
                      <m:r>
                        <a:rPr lang="en-US" sz="2800">
                          <a:latin typeface="Cambria Math"/>
                        </a:rPr>
                        <m:t>=</m:t>
                      </m:r>
                      <m:rad>
                        <m:radPr>
                          <m:degHide m:val="on"/>
                          <m:ctrlPr>
                            <a:rPr lang="el-GR" sz="2800" i="1">
                              <a:latin typeface="Cambria Math"/>
                            </a:rPr>
                          </m:ctrlPr>
                        </m:radPr>
                        <m:deg/>
                        <m:e>
                          <m:r>
                            <a:rPr lang="en-US" sz="2800" i="1">
                              <a:latin typeface="Cambria Math"/>
                            </a:rPr>
                            <m:t>2∗</m:t>
                          </m:r>
                          <m:r>
                            <a:rPr lang="en-US" sz="2800" i="1">
                              <a:latin typeface="Cambria Math"/>
                            </a:rPr>
                            <m:t>𝐷</m:t>
                          </m:r>
                          <m:r>
                            <a:rPr lang="en-US" sz="2800" i="1">
                              <a:latin typeface="Cambria Math"/>
                            </a:rPr>
                            <m:t>∗</m:t>
                          </m:r>
                          <m:r>
                            <a:rPr lang="en-US" sz="2800" i="1">
                              <a:latin typeface="Cambria Math"/>
                            </a:rPr>
                            <m:t>𝑆𝑐</m:t>
                          </m:r>
                          <m:r>
                            <a:rPr lang="en-US" sz="2800" i="1">
                              <a:latin typeface="Cambria Math"/>
                            </a:rPr>
                            <m:t>/</m:t>
                          </m:r>
                          <m:r>
                            <a:rPr lang="en-US" sz="2800" i="1">
                              <a:latin typeface="Cambria Math"/>
                            </a:rPr>
                            <m:t>𝐶</m:t>
                          </m:r>
                        </m:e>
                      </m:rad>
                    </m:oMath>
                  </m:oMathPara>
                </a14:m>
                <a:endParaRPr lang="en-US" altLang="el-GR" sz="2800" dirty="0" smtClean="0"/>
              </a:p>
              <a:p>
                <a:pPr algn="just" eaLnBrk="1" hangingPunct="1"/>
                <a:endParaRPr lang="en-US" altLang="el-GR" sz="2800" dirty="0" smtClean="0"/>
              </a:p>
              <a:p>
                <a:pPr algn="just" eaLnBrk="1" hangingPunct="1"/>
                <a:r>
                  <a:rPr lang="el-GR" altLang="el-GR" sz="2800" dirty="0" smtClean="0"/>
                  <a:t>Η σχέση αυτή </a:t>
                </a:r>
                <a:r>
                  <a:rPr lang="el-GR" altLang="el-GR" sz="2800" b="1" u="sng" dirty="0" smtClean="0"/>
                  <a:t>δείχνει</a:t>
                </a:r>
                <a:r>
                  <a:rPr lang="el-GR" altLang="el-GR" sz="2800" dirty="0" smtClean="0"/>
                  <a:t>ότι το </a:t>
                </a:r>
                <a:r>
                  <a:rPr lang="en-US" altLang="el-GR" sz="2800" b="1" dirty="0" smtClean="0"/>
                  <a:t>Qe</a:t>
                </a:r>
                <a:r>
                  <a:rPr lang="el-GR" altLang="el-GR" sz="2800" dirty="0" smtClean="0"/>
                  <a:t> μεταβάλλεται</a:t>
                </a:r>
                <a:r>
                  <a:rPr lang="el-GR" altLang="el-GR" sz="2800" b="1" dirty="0" smtClean="0"/>
                  <a:t>θετικά</a:t>
                </a:r>
                <a:r>
                  <a:rPr lang="el-GR" altLang="el-GR" sz="2800" dirty="0" smtClean="0"/>
                  <a:t>όταν αυξάνεται το </a:t>
                </a:r>
                <a:r>
                  <a:rPr lang="en-US" altLang="el-GR" sz="2800" b="1" dirty="0" smtClean="0"/>
                  <a:t>D</a:t>
                </a:r>
                <a:r>
                  <a:rPr lang="el-GR" altLang="el-GR" sz="2800" dirty="0" smtClean="0"/>
                  <a:t>και το </a:t>
                </a:r>
                <a:r>
                  <a:rPr lang="en-US" altLang="el-GR" sz="2800" b="1" dirty="0" smtClean="0"/>
                  <a:t>Sc</a:t>
                </a:r>
                <a:r>
                  <a:rPr lang="el-GR" altLang="el-GR" sz="2800" dirty="0" smtClean="0"/>
                  <a:t> και </a:t>
                </a:r>
                <a:r>
                  <a:rPr lang="el-GR" altLang="el-GR" sz="2800" b="1" dirty="0" smtClean="0"/>
                  <a:t>αρνητικά</a:t>
                </a:r>
                <a:r>
                  <a:rPr lang="el-GR" altLang="el-GR" sz="2800" dirty="0" smtClean="0"/>
                  <a:t>όταναυξάνεται το </a:t>
                </a:r>
                <a:r>
                  <a:rPr lang="en-US" altLang="el-GR" sz="2800" b="1" dirty="0" smtClean="0"/>
                  <a:t>C</a:t>
                </a:r>
                <a:r>
                  <a:rPr lang="en-US" altLang="el-GR" sz="2800" dirty="0" smtClean="0"/>
                  <a:t>.</a:t>
                </a:r>
                <a:r>
                  <a:rPr lang="el-GR" altLang="el-GR" sz="2800" dirty="0" smtClean="0"/>
                  <a:t> Το γεγονός όμως ότιυπάρχει η</a:t>
                </a:r>
                <a:r>
                  <a:rPr lang="el-GR" altLang="el-GR" sz="2800" b="1" dirty="0" smtClean="0"/>
                  <a:t>τετραγωνική ρίζα </a:t>
                </a:r>
                <a:r>
                  <a:rPr lang="el-GR" altLang="el-GR" sz="2800" b="1" u="sng" dirty="0" smtClean="0"/>
                  <a:t>σημαίνει</a:t>
                </a:r>
                <a:r>
                  <a:rPr lang="el-GR" altLang="el-GR" sz="2800" dirty="0" smtClean="0"/>
                  <a:t> ότι το </a:t>
                </a:r>
                <a:r>
                  <a:rPr lang="en-US" altLang="el-GR" sz="2800" b="1" dirty="0" smtClean="0"/>
                  <a:t>Qe</a:t>
                </a:r>
                <a:r>
                  <a:rPr lang="el-GR" altLang="el-GR" sz="2800" dirty="0" smtClean="0"/>
                  <a:t>μεταβάλλεταιθετικά ή αρνητικά σε </a:t>
                </a:r>
                <a:r>
                  <a:rPr lang="en-US" altLang="el-GR" sz="2800" dirty="0" smtClean="0"/>
                  <a:t>%</a:t>
                </a:r>
                <a:r>
                  <a:rPr lang="el-GR" altLang="el-GR" sz="2800" dirty="0" smtClean="0"/>
                  <a:t> μικρότεροτων </a:t>
                </a:r>
                <a:r>
                  <a:rPr lang="en-US" altLang="el-GR" sz="2800" b="1" dirty="0" smtClean="0"/>
                  <a:t>D, Sc, </a:t>
                </a:r>
                <a:r>
                  <a:rPr lang="el-GR" altLang="el-GR" sz="2800" dirty="0" smtClean="0"/>
                  <a:t>και</a:t>
                </a:r>
                <a:r>
                  <a:rPr lang="en-US" altLang="el-GR" sz="2800" b="1" dirty="0" smtClean="0"/>
                  <a:t>C.</a:t>
                </a:r>
              </a:p>
            </p:txBody>
          </p:sp>
        </mc:Choice>
        <mc:Fallback xmlns="">
          <p:sp>
            <p:nvSpPr>
              <p:cNvPr id="146435" name="Rectangle 3"/>
              <p:cNvSpPr>
                <a:spLocks noGrp="1" noRot="1" noChangeAspect="1" noMove="1" noResize="1" noEditPoints="1" noAdjustHandles="1" noChangeArrowheads="1" noChangeShapeType="1" noTextEdit="1"/>
              </p:cNvSpPr>
              <p:nvPr>
                <p:ph type="body" idx="1"/>
              </p:nvPr>
            </p:nvSpPr>
            <p:spPr>
              <a:xfrm>
                <a:off x="0" y="908050"/>
                <a:ext cx="9144000" cy="5949950"/>
              </a:xfrm>
              <a:blipFill rotWithShape="1">
                <a:blip r:embed="rId2" cstate="print"/>
                <a:stretch>
                  <a:fillRect l="-1133" t="-1025" r="-1333"/>
                </a:stretch>
              </a:blipFill>
            </p:spPr>
            <p:txBody>
              <a:bodyPr/>
              <a:lstStyle/>
              <a:p>
                <a:r>
                  <a:rPr lang="el-GR" dirty="0">
                    <a:noFill/>
                  </a:rPr>
                  <a:t> </a:t>
                </a:r>
              </a:p>
            </p:txBody>
          </p:sp>
        </mc:Fallback>
      </mc:AlternateContent>
      <p:sp>
        <p:nvSpPr>
          <p:cNvPr id="156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56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extLst>
      <p:ext uri="{BB962C8B-B14F-4D97-AF65-F5344CB8AC3E}">
        <p14:creationId xmlns:p14="http://schemas.microsoft.com/office/powerpoint/2010/main" val="1026600334"/>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74638"/>
            <a:ext cx="9144000" cy="562074"/>
          </a:xfrm>
        </p:spPr>
        <p:txBody>
          <a:bodyPr>
            <a:normAutofit fontScale="90000"/>
          </a:bodyPr>
          <a:lstStyle/>
          <a:p>
            <a:pPr eaLnBrk="1" hangingPunct="1"/>
            <a:r>
              <a:rPr lang="el-GR" b="1" dirty="0" smtClean="0">
                <a:solidFill>
                  <a:srgbClr val="006600"/>
                </a:solidFill>
                <a:latin typeface="Arial" pitchFamily="34" charset="0"/>
                <a:cs typeface="Arial" pitchFamily="34" charset="0"/>
              </a:rPr>
              <a:t>ΘΕΩΡΙΑ </a:t>
            </a:r>
            <a:r>
              <a:rPr lang="en-US" b="1" dirty="0" smtClean="0">
                <a:solidFill>
                  <a:srgbClr val="006600"/>
                </a:solidFill>
                <a:latin typeface="Arial" pitchFamily="34" charset="0"/>
                <a:cs typeface="Arial" pitchFamily="34" charset="0"/>
              </a:rPr>
              <a:t>GORDON </a:t>
            </a:r>
            <a:r>
              <a:rPr lang="el-GR" b="1" dirty="0" smtClean="0">
                <a:solidFill>
                  <a:srgbClr val="006600"/>
                </a:solidFill>
                <a:latin typeface="Arial" pitchFamily="34" charset="0"/>
                <a:cs typeface="Arial" pitchFamily="34" charset="0"/>
              </a:rPr>
              <a:t>– </a:t>
            </a:r>
            <a:r>
              <a:rPr lang="en-US" b="1" dirty="0" smtClean="0">
                <a:solidFill>
                  <a:srgbClr val="006600"/>
                </a:solidFill>
                <a:latin typeface="Arial" pitchFamily="34" charset="0"/>
                <a:cs typeface="Arial" pitchFamily="34" charset="0"/>
              </a:rPr>
              <a:t>LINTER</a:t>
            </a:r>
            <a:r>
              <a:rPr lang="el-GR" b="1" dirty="0" smtClean="0">
                <a:solidFill>
                  <a:srgbClr val="006600"/>
                </a:solidFill>
                <a:latin typeface="Arial" pitchFamily="34" charset="0"/>
                <a:cs typeface="Arial" pitchFamily="34" charset="0"/>
              </a:rPr>
              <a:t> (1)</a:t>
            </a:r>
            <a:endParaRPr lang="el-GR" dirty="0" smtClean="0">
              <a:solidFill>
                <a:srgbClr val="006600"/>
              </a:solidFill>
              <a:latin typeface="Arial" pitchFamily="34" charset="0"/>
              <a:cs typeface="Arial" pitchFamily="34" charset="0"/>
            </a:endParaRPr>
          </a:p>
        </p:txBody>
      </p:sp>
      <p:sp>
        <p:nvSpPr>
          <p:cNvPr id="52227" name="Rectangle 3"/>
          <p:cNvSpPr>
            <a:spLocks noGrp="1" noChangeArrowheads="1"/>
          </p:cNvSpPr>
          <p:nvPr>
            <p:ph idx="1"/>
          </p:nvPr>
        </p:nvSpPr>
        <p:spPr>
          <a:xfrm>
            <a:off x="0" y="908720"/>
            <a:ext cx="9144000" cy="5949280"/>
          </a:xfrm>
        </p:spPr>
        <p:txBody>
          <a:bodyPr/>
          <a:lstStyle/>
          <a:p>
            <a:pPr algn="just" eaLnBrk="1" hangingPunct="1"/>
            <a:r>
              <a:rPr lang="el-GR" dirty="0" smtClean="0">
                <a:latin typeface="Arial" pitchFamily="34" charset="0"/>
                <a:cs typeface="Arial" pitchFamily="34" charset="0"/>
              </a:rPr>
              <a:t>Σύμφωνα με τους </a:t>
            </a:r>
            <a:r>
              <a:rPr lang="en-US" dirty="0" smtClean="0">
                <a:latin typeface="Arial" pitchFamily="34" charset="0"/>
                <a:cs typeface="Arial" pitchFamily="34" charset="0"/>
              </a:rPr>
              <a:t>Gordon </a:t>
            </a:r>
            <a:r>
              <a:rPr lang="el-GR" dirty="0" smtClean="0">
                <a:latin typeface="Arial" pitchFamily="34" charset="0"/>
                <a:cs typeface="Arial" pitchFamily="34" charset="0"/>
              </a:rPr>
              <a:t>– </a:t>
            </a:r>
            <a:r>
              <a:rPr lang="en-US" dirty="0" smtClean="0">
                <a:latin typeface="Arial" pitchFamily="34" charset="0"/>
                <a:cs typeface="Arial" pitchFamily="34" charset="0"/>
              </a:rPr>
              <a:t>Linter </a:t>
            </a:r>
            <a:r>
              <a:rPr lang="el-GR" dirty="0" smtClean="0">
                <a:latin typeface="Arial" pitchFamily="34" charset="0"/>
                <a:cs typeface="Arial" pitchFamily="34" charset="0"/>
              </a:rPr>
              <a:t>, η τιμή μιας κοινής μετοχής καθορίζεται από τη  παρούσα αξία των προσδοκώμενων μερισμάτων.</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P</a:t>
            </a:r>
            <a:r>
              <a:rPr lang="el-GR" dirty="0" smtClean="0">
                <a:latin typeface="Arial" pitchFamily="34" charset="0"/>
                <a:cs typeface="Arial" pitchFamily="34" charset="0"/>
              </a:rPr>
              <a:t>= </a:t>
            </a:r>
            <a:r>
              <a:rPr lang="en-US" dirty="0" smtClean="0">
                <a:latin typeface="Arial" pitchFamily="34" charset="0"/>
                <a:cs typeface="Arial" pitchFamily="34" charset="0"/>
              </a:rPr>
              <a:t>Div1</a:t>
            </a:r>
            <a:r>
              <a:rPr lang="el-GR" dirty="0" smtClean="0">
                <a:latin typeface="Arial" pitchFamily="34" charset="0"/>
                <a:cs typeface="Arial" pitchFamily="34" charset="0"/>
              </a:rPr>
              <a:t>/</a:t>
            </a:r>
            <a:r>
              <a:rPr lang="en-US" dirty="0" smtClean="0">
                <a:latin typeface="Arial" pitchFamily="34" charset="0"/>
                <a:cs typeface="Arial" pitchFamily="34" charset="0"/>
              </a:rPr>
              <a:t>(r</a:t>
            </a:r>
            <a:r>
              <a:rPr lang="el-GR" dirty="0" smtClean="0">
                <a:latin typeface="Arial" pitchFamily="34" charset="0"/>
                <a:cs typeface="Arial" pitchFamily="34" charset="0"/>
              </a:rPr>
              <a:t>-</a:t>
            </a:r>
            <a:r>
              <a:rPr lang="en-US" dirty="0" smtClean="0">
                <a:latin typeface="Arial" pitchFamily="34" charset="0"/>
                <a:cs typeface="Arial" pitchFamily="34" charset="0"/>
              </a:rPr>
              <a:t>g)</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P</a:t>
            </a:r>
            <a:r>
              <a:rPr lang="el-GR" dirty="0" smtClean="0">
                <a:latin typeface="Arial" pitchFamily="34" charset="0"/>
                <a:cs typeface="Arial" pitchFamily="34" charset="0"/>
              </a:rPr>
              <a:t>= Τρέχουσα τιμή κοινής μετοχής στην περίοδο 0.</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Div</a:t>
            </a:r>
            <a:r>
              <a:rPr lang="el-GR" b="1" dirty="0" smtClean="0">
                <a:latin typeface="Arial" pitchFamily="34" charset="0"/>
                <a:cs typeface="Arial" pitchFamily="34" charset="0"/>
              </a:rPr>
              <a:t>1</a:t>
            </a:r>
            <a:r>
              <a:rPr lang="el-GR" dirty="0" smtClean="0">
                <a:latin typeface="Arial" pitchFamily="34" charset="0"/>
                <a:cs typeface="Arial" pitchFamily="34" charset="0"/>
              </a:rPr>
              <a:t>= Μέρισμα ανά μετοχή στην περίοδο 1.</a:t>
            </a:r>
            <a:endParaRPr lang="en-GB" dirty="0" smtClean="0">
              <a:latin typeface="Arial" pitchFamily="34" charset="0"/>
              <a:cs typeface="Arial" pitchFamily="34" charset="0"/>
            </a:endParaRPr>
          </a:p>
          <a:p>
            <a:pPr lvl="1" algn="just" eaLnBrk="1" hangingPunct="1">
              <a:buFont typeface="Wingdings" pitchFamily="2" charset="2"/>
              <a:buChar char="Ø"/>
            </a:pPr>
            <a:r>
              <a:rPr lang="en-US" b="1" dirty="0" smtClean="0">
                <a:latin typeface="Arial" pitchFamily="34" charset="0"/>
                <a:cs typeface="Arial" pitchFamily="34" charset="0"/>
              </a:rPr>
              <a:t>r</a:t>
            </a:r>
            <a:r>
              <a:rPr lang="el-GR" dirty="0" smtClean="0">
                <a:latin typeface="Arial" pitchFamily="34" charset="0"/>
                <a:cs typeface="Arial" pitchFamily="34" charset="0"/>
              </a:rPr>
              <a:t>= Αποδοτικότητα απαιτούμενη από τους κοινούς μετόχους.</a:t>
            </a:r>
            <a:endParaRPr lang="en-GB" dirty="0" smtClean="0">
              <a:latin typeface="Arial" pitchFamily="34" charset="0"/>
              <a:cs typeface="Arial" pitchFamily="34" charset="0"/>
            </a:endParaRPr>
          </a:p>
          <a:p>
            <a:pPr lvl="1" algn="just" eaLnBrk="1" hangingPunct="1">
              <a:buFont typeface="Wingdings" pitchFamily="2" charset="2"/>
              <a:buChar char="Ø"/>
            </a:pPr>
            <a:r>
              <a:rPr lang="el-GR" b="1" dirty="0" smtClean="0">
                <a:latin typeface="Arial" pitchFamily="34" charset="0"/>
                <a:cs typeface="Arial" pitchFamily="34" charset="0"/>
              </a:rPr>
              <a:t>g</a:t>
            </a:r>
            <a:r>
              <a:rPr lang="el-GR" dirty="0" smtClean="0">
                <a:latin typeface="Arial" pitchFamily="34" charset="0"/>
                <a:cs typeface="Arial" pitchFamily="34" charset="0"/>
              </a:rPr>
              <a:t>= Ρυθμός αύξησης μερισμάτων.</a:t>
            </a:r>
            <a:endParaRPr lang="en-GB" dirty="0" smtClean="0">
              <a:latin typeface="Arial" pitchFamily="34" charset="0"/>
              <a:cs typeface="Arial" pitchFamily="34"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22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22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74638"/>
            <a:ext cx="9144000" cy="562074"/>
          </a:xfrm>
        </p:spPr>
        <p:txBody>
          <a:bodyPr>
            <a:normAutofit fontScale="90000"/>
          </a:bodyPr>
          <a:lstStyle/>
          <a:p>
            <a:pPr eaLnBrk="1" hangingPunct="1"/>
            <a:r>
              <a:rPr lang="el-GR" b="1" dirty="0" smtClean="0">
                <a:solidFill>
                  <a:srgbClr val="006600"/>
                </a:solidFill>
                <a:latin typeface="Arial" pitchFamily="34" charset="0"/>
                <a:cs typeface="Arial" pitchFamily="34" charset="0"/>
              </a:rPr>
              <a:t>ΘΕΩΡΙΑ </a:t>
            </a:r>
            <a:r>
              <a:rPr lang="en-US" b="1" dirty="0" smtClean="0">
                <a:solidFill>
                  <a:srgbClr val="006600"/>
                </a:solidFill>
                <a:latin typeface="Arial" pitchFamily="34" charset="0"/>
                <a:cs typeface="Arial" pitchFamily="34" charset="0"/>
              </a:rPr>
              <a:t>GORDON </a:t>
            </a:r>
            <a:r>
              <a:rPr lang="el-GR" b="1" dirty="0" smtClean="0">
                <a:solidFill>
                  <a:srgbClr val="006600"/>
                </a:solidFill>
                <a:latin typeface="Arial" pitchFamily="34" charset="0"/>
                <a:cs typeface="Arial" pitchFamily="34" charset="0"/>
              </a:rPr>
              <a:t>– </a:t>
            </a:r>
            <a:r>
              <a:rPr lang="en-US" b="1" dirty="0" smtClean="0">
                <a:solidFill>
                  <a:srgbClr val="006600"/>
                </a:solidFill>
                <a:latin typeface="Arial" pitchFamily="34" charset="0"/>
                <a:cs typeface="Arial" pitchFamily="34" charset="0"/>
              </a:rPr>
              <a:t>LINTER</a:t>
            </a:r>
            <a:r>
              <a:rPr lang="el-GR" b="1" dirty="0" smtClean="0">
                <a:solidFill>
                  <a:srgbClr val="006600"/>
                </a:solidFill>
                <a:latin typeface="Arial" pitchFamily="34" charset="0"/>
                <a:cs typeface="Arial" pitchFamily="34" charset="0"/>
              </a:rPr>
              <a:t> (2)</a:t>
            </a:r>
          </a:p>
        </p:txBody>
      </p:sp>
      <p:sp>
        <p:nvSpPr>
          <p:cNvPr id="79875" name="Rectangle 3"/>
          <p:cNvSpPr>
            <a:spLocks noGrp="1" noChangeArrowheads="1"/>
          </p:cNvSpPr>
          <p:nvPr>
            <p:ph type="body" idx="1"/>
          </p:nvPr>
        </p:nvSpPr>
        <p:spPr>
          <a:xfrm>
            <a:off x="0" y="908720"/>
            <a:ext cx="9144000" cy="5949280"/>
          </a:xfrm>
        </p:spPr>
        <p:txBody>
          <a:bodyPr/>
          <a:lstStyle/>
          <a:p>
            <a:pPr algn="just" eaLnBrk="1" hangingPunct="1"/>
            <a:r>
              <a:rPr lang="el-GR" dirty="0" smtClean="0">
                <a:latin typeface="Arial" pitchFamily="34" charset="0"/>
                <a:cs typeface="Arial" pitchFamily="34" charset="0"/>
              </a:rPr>
              <a:t>Οι Gordon - Linter βασίζουν την τιμή των μετοχών στα μερίσματα, </a:t>
            </a:r>
          </a:p>
          <a:p>
            <a:pPr lvl="1" algn="just" eaLnBrk="1" hangingPunct="1">
              <a:buFont typeface="Wingdings" pitchFamily="2" charset="2"/>
              <a:buChar char="v"/>
            </a:pPr>
            <a:r>
              <a:rPr lang="el-GR" dirty="0" smtClean="0">
                <a:latin typeface="Arial" pitchFamily="34" charset="0"/>
                <a:cs typeface="Arial" pitchFamily="34" charset="0"/>
              </a:rPr>
              <a:t>τα μερίσματα είναι η μοναδική χρηματική αμοιβή που εισπράττουν οι μέτοχοι μέχρι να πουλήσουν τις μετοχές τους</a:t>
            </a:r>
          </a:p>
          <a:p>
            <a:pPr algn="just" eaLnBrk="1" hangingPunct="1"/>
            <a:r>
              <a:rPr lang="el-GR" dirty="0" smtClean="0">
                <a:latin typeface="Arial" pitchFamily="34" charset="0"/>
                <a:cs typeface="Arial" pitchFamily="34" charset="0"/>
              </a:rPr>
              <a:t>Το υπόδειγμα Gordon - Linter υποθέτει ότι οι επενδυτές προτιμούν να εισπράξουν μερίσματα τώρα παρά υποσχέσεις για είσπραξη μετρητών σε κάποια στιγμή στο μέλλον.</a:t>
            </a:r>
          </a:p>
          <a:p>
            <a:pPr lvl="1" algn="just" eaLnBrk="1" hangingPunct="1">
              <a:buFont typeface="Wingdings" pitchFamily="2" charset="2"/>
              <a:buChar char="v"/>
            </a:pPr>
            <a:r>
              <a:rPr lang="el-GR" dirty="0" smtClean="0">
                <a:latin typeface="Arial" pitchFamily="34" charset="0"/>
                <a:cs typeface="Arial" pitchFamily="34" charset="0"/>
              </a:rPr>
              <a:t>κεφαλαιακά κέρδη</a:t>
            </a:r>
            <a:endParaRPr lang="en-GB" dirty="0" smtClean="0">
              <a:latin typeface="Arial" pitchFamily="34" charset="0"/>
              <a:cs typeface="Arial" pitchFamily="34" charset="0"/>
            </a:endParaRPr>
          </a:p>
          <a:p>
            <a:pPr eaLnBrk="1" hangingPunct="1"/>
            <a:endParaRPr lang="el-GR" dirty="0" smtClean="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9144000" cy="360040"/>
          </a:xfrm>
        </p:spPr>
        <p:txBody>
          <a:bodyPr>
            <a:normAutofit fontScale="90000"/>
          </a:bodyPr>
          <a:lstStyle/>
          <a:p>
            <a:r>
              <a:rPr lang="el-GR" b="1" dirty="0" smtClean="0">
                <a:latin typeface="Arial" pitchFamily="34" charset="0"/>
                <a:cs typeface="Arial" pitchFamily="34" charset="0"/>
              </a:rPr>
              <a:t>Θ</a:t>
            </a:r>
            <a:r>
              <a:rPr lang="el-GR" b="1" dirty="0" smtClean="0">
                <a:solidFill>
                  <a:srgbClr val="006600"/>
                </a:solidFill>
                <a:latin typeface="Arial" pitchFamily="34" charset="0"/>
                <a:cs typeface="Arial" pitchFamily="34" charset="0"/>
              </a:rPr>
              <a:t>ΕΩΡΙΑ </a:t>
            </a:r>
            <a:r>
              <a:rPr lang="en-US" b="1" dirty="0" smtClean="0">
                <a:solidFill>
                  <a:srgbClr val="006600"/>
                </a:solidFill>
                <a:latin typeface="Arial" pitchFamily="34" charset="0"/>
                <a:cs typeface="Arial" pitchFamily="34" charset="0"/>
              </a:rPr>
              <a:t>GORDON </a:t>
            </a:r>
            <a:r>
              <a:rPr lang="el-GR" b="1" dirty="0" smtClean="0">
                <a:solidFill>
                  <a:srgbClr val="006600"/>
                </a:solidFill>
                <a:latin typeface="Arial" pitchFamily="34" charset="0"/>
                <a:cs typeface="Arial" pitchFamily="34" charset="0"/>
              </a:rPr>
              <a:t>– </a:t>
            </a:r>
            <a:r>
              <a:rPr lang="en-US" b="1" dirty="0" smtClean="0">
                <a:solidFill>
                  <a:srgbClr val="006600"/>
                </a:solidFill>
                <a:latin typeface="Arial" pitchFamily="34" charset="0"/>
                <a:cs typeface="Arial" pitchFamily="34" charset="0"/>
              </a:rPr>
              <a:t>LINTER</a:t>
            </a:r>
            <a:r>
              <a:rPr lang="el-GR" b="1" dirty="0" smtClean="0">
                <a:solidFill>
                  <a:srgbClr val="006600"/>
                </a:solidFill>
                <a:latin typeface="Arial" pitchFamily="34" charset="0"/>
                <a:cs typeface="Arial" pitchFamily="34" charset="0"/>
              </a:rPr>
              <a:t> (3)</a:t>
            </a:r>
            <a:endParaRPr lang="el-GR"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algn="just" eaLnBrk="1" hangingPunct="1"/>
            <a:r>
              <a:rPr lang="el-GR" dirty="0" smtClean="0">
                <a:latin typeface="Arial" pitchFamily="34" charset="0"/>
                <a:cs typeface="Arial" pitchFamily="34" charset="0"/>
              </a:rPr>
              <a:t>Τα μερίσματα είναι λιγότερο επικίνδυνα από τα κεφαλαιακά κέρδη </a:t>
            </a:r>
          </a:p>
          <a:p>
            <a:pPr lvl="1" algn="just" eaLnBrk="1" hangingPunct="1">
              <a:buFont typeface="Wingdings" pitchFamily="2" charset="2"/>
              <a:buChar char="§"/>
            </a:pPr>
            <a:r>
              <a:rPr lang="el-GR" dirty="0" smtClean="0">
                <a:latin typeface="Arial" pitchFamily="34" charset="0"/>
                <a:cs typeface="Arial" pitchFamily="34" charset="0"/>
              </a:rPr>
              <a:t>Μία εταιρία:</a:t>
            </a:r>
          </a:p>
          <a:p>
            <a:pPr marL="971550" lvl="1" indent="-514350" algn="just" eaLnBrk="1" hangingPunct="1">
              <a:buAutoNum type="arabicParenR"/>
            </a:pPr>
            <a:r>
              <a:rPr lang="el-GR" sz="2800" dirty="0" smtClean="0">
                <a:latin typeface="Arial" pitchFamily="34" charset="0"/>
                <a:cs typeface="Arial" pitchFamily="34" charset="0"/>
              </a:rPr>
              <a:t>πρέπει να υιοθετεί έναν υψηλό δείκτη μερισμάτων προς καθαρά κέρδη και </a:t>
            </a:r>
          </a:p>
          <a:p>
            <a:pPr marL="971550" lvl="1" indent="-514350" algn="just" eaLnBrk="1" hangingPunct="1">
              <a:buAutoNum type="arabicParenR"/>
            </a:pPr>
            <a:r>
              <a:rPr lang="el-GR" sz="2800" dirty="0" smtClean="0">
                <a:latin typeface="Arial" pitchFamily="34" charset="0"/>
                <a:cs typeface="Arial" pitchFamily="34" charset="0"/>
              </a:rPr>
              <a:t>να παρέχει υψηλή απόδοση μερισμάτων, </a:t>
            </a:r>
          </a:p>
          <a:p>
            <a:pPr marL="971550" lvl="1" indent="-514350" algn="just" eaLnBrk="1" hangingPunct="1">
              <a:buAutoNum type="arabicParenR"/>
            </a:pPr>
            <a:r>
              <a:rPr lang="el-GR" sz="2800" dirty="0" smtClean="0">
                <a:latin typeface="Arial" pitchFamily="34" charset="0"/>
                <a:cs typeface="Arial" pitchFamily="34" charset="0"/>
              </a:rPr>
              <a:t>με σκοπό να ελαχιστοποιήσει το κόστος κεφαλαίου της με βάσει το συντελεστή προεξόφλησης προσδοκώμενων μερισμάτων</a:t>
            </a:r>
            <a:endParaRPr lang="en-GB" dirty="0" smtClean="0">
              <a:latin typeface="Arial" pitchFamily="34" charset="0"/>
              <a:cs typeface="Arial" pitchFamily="34" charset="0"/>
            </a:endParaRPr>
          </a:p>
          <a:p>
            <a:endParaRPr lang="el-GR"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006600"/>
                </a:solidFill>
              </a:rPr>
              <a:t>ΕΛΛΗΝΙΚΗ ΒΙΒΛΙΟΓΡΑΦΙΑ</a:t>
            </a:r>
            <a:endParaRPr lang="el-GR" b="1" dirty="0">
              <a:solidFill>
                <a:srgbClr val="006600"/>
              </a:solidFill>
            </a:endParaRPr>
          </a:p>
        </p:txBody>
      </p:sp>
      <p:sp>
        <p:nvSpPr>
          <p:cNvPr id="3" name="2 - Θέση περιεχομένου"/>
          <p:cNvSpPr>
            <a:spLocks noGrp="1"/>
          </p:cNvSpPr>
          <p:nvPr>
            <p:ph idx="1"/>
          </p:nvPr>
        </p:nvSpPr>
        <p:spPr>
          <a:xfrm>
            <a:off x="0" y="980728"/>
            <a:ext cx="9144000" cy="5877272"/>
          </a:xfrm>
        </p:spPr>
        <p:txBody>
          <a:bodyPr/>
          <a:lstStyle/>
          <a:p>
            <a:pPr algn="just"/>
            <a:r>
              <a:rPr lang="el-GR" sz="2000" b="1" dirty="0" smtClean="0"/>
              <a:t>Βασιλείου Δ., Ηρειώτης Ν.,</a:t>
            </a:r>
            <a:r>
              <a:rPr lang="el-GR" sz="2000" dirty="0" smtClean="0"/>
              <a:t> (2008) «Χρηματοοικονομική Διοίκηση Θεωρία και Πρακτική», Εκδόσεις </a:t>
            </a:r>
            <a:r>
              <a:rPr lang="en-US" sz="2000" dirty="0" smtClean="0"/>
              <a:t>Rosili </a:t>
            </a:r>
            <a:r>
              <a:rPr lang="el-GR" sz="2000" dirty="0" smtClean="0"/>
              <a:t>Αθήνα.</a:t>
            </a:r>
          </a:p>
          <a:p>
            <a:pPr algn="just"/>
            <a:r>
              <a:rPr lang="el-GR" sz="2000" b="1" dirty="0" smtClean="0"/>
              <a:t>Γεωργιάδης Ν., </a:t>
            </a:r>
            <a:r>
              <a:rPr lang="el-GR" sz="2000" dirty="0" smtClean="0"/>
              <a:t>(2006), Μέθοδοι αποτίμησης εταιριών στην εποχή της Νέας Οικονομίας, Παλαιές και Νέες Μέθοδοι, Investment Research and Analysis Journal</a:t>
            </a:r>
          </a:p>
          <a:p>
            <a:pPr algn="just"/>
            <a:r>
              <a:rPr lang="el-GR" sz="2000" b="1" dirty="0" smtClean="0"/>
              <a:t>Κόντος  Γ., </a:t>
            </a:r>
            <a:r>
              <a:rPr lang="el-GR" sz="2000" dirty="0" smtClean="0"/>
              <a:t>(2010) Λογιστική Τραπεζών και Εταιρειών </a:t>
            </a:r>
            <a:r>
              <a:rPr lang="en-US" sz="2000" dirty="0" smtClean="0"/>
              <a:t>Leasing &amp; Factoring, </a:t>
            </a:r>
            <a:r>
              <a:rPr lang="el-GR" sz="2000" dirty="0" smtClean="0"/>
              <a:t>Εκδόσεις Διπλογραφία, Αθήνα.</a:t>
            </a:r>
          </a:p>
          <a:p>
            <a:pPr algn="just"/>
            <a:r>
              <a:rPr lang="el-GR" sz="2000" b="1" dirty="0" smtClean="0"/>
              <a:t>Λαζαρίδης Θ., </a:t>
            </a:r>
            <a:r>
              <a:rPr lang="el-GR" sz="2000" dirty="0" smtClean="0"/>
              <a:t>(2005), «Αποτίμηση Επιχειρήσεων», Εκδόσεις Αδελφών Κυριακίδη, Θεσσαλονίκη. </a:t>
            </a:r>
          </a:p>
          <a:p>
            <a:pPr algn="just"/>
            <a:r>
              <a:rPr lang="el-GR" sz="2000" b="1" dirty="0" smtClean="0"/>
              <a:t>Παπανικολάου Α., </a:t>
            </a:r>
            <a:r>
              <a:rPr lang="el-GR" sz="2000" dirty="0" smtClean="0"/>
              <a:t>(2010), «Βέλτιστη Επιλογή Χαρτοφυλακίου», Πανεπιστήμιο Πάτρας.</a:t>
            </a:r>
          </a:p>
          <a:p>
            <a:pPr algn="just"/>
            <a:r>
              <a:rPr lang="el-GR" sz="2000" b="1" dirty="0" smtClean="0"/>
              <a:t>Σφαρνάς Α., </a:t>
            </a:r>
            <a:r>
              <a:rPr lang="el-GR" sz="2000" dirty="0" smtClean="0"/>
              <a:t>(1993), «Αποτίμηση Επιχειρήσεων», Εκδόσεις Γαλαίος, Αθήνα.</a:t>
            </a:r>
          </a:p>
          <a:p>
            <a:pPr algn="just"/>
            <a:r>
              <a:rPr lang="en-US" sz="2000" b="1" dirty="0" smtClean="0"/>
              <a:t>Groppelli</a:t>
            </a:r>
            <a:r>
              <a:rPr lang="el-GR" sz="2000" b="1" dirty="0" smtClean="0"/>
              <a:t> Α. &amp; </a:t>
            </a:r>
            <a:r>
              <a:rPr lang="en-US" sz="2000" b="1" dirty="0" smtClean="0"/>
              <a:t>Nikbakht</a:t>
            </a:r>
            <a:r>
              <a:rPr lang="el-GR" sz="2000" b="1" dirty="0" smtClean="0"/>
              <a:t> Ε.</a:t>
            </a:r>
            <a:r>
              <a:rPr lang="el-GR" sz="2000" dirty="0" smtClean="0"/>
              <a:t>, (1996) «Χρηματοοικονομική», Εκδόσεις Κλειδάριθμος, Αθήνα.</a:t>
            </a:r>
          </a:p>
          <a:p>
            <a:pPr algn="just"/>
            <a:r>
              <a:rPr lang="en-US" sz="2000" b="1" dirty="0" smtClean="0"/>
              <a:t>Weston F</a:t>
            </a:r>
            <a:r>
              <a:rPr lang="el-GR" sz="2000" b="1" dirty="0" smtClean="0"/>
              <a:t>., &amp; </a:t>
            </a:r>
            <a:r>
              <a:rPr lang="en-US" sz="2000" b="1" dirty="0" smtClean="0"/>
              <a:t>Brigham E</a:t>
            </a:r>
            <a:r>
              <a:rPr lang="el-GR" sz="2000" b="1" dirty="0" smtClean="0"/>
              <a:t>.</a:t>
            </a:r>
            <a:r>
              <a:rPr lang="el-GR" sz="2000" dirty="0" smtClean="0"/>
              <a:t>, (1986) «Βασικές Αρχές της Χρηματοοικονομικής Διαχείρισης και Πολιτικής», Εκδόσεις Παπαζήση, Αθήνα.</a:t>
            </a:r>
          </a:p>
          <a:p>
            <a:endParaRPr lang="el-GR" sz="2000" dirty="0" smtClean="0"/>
          </a:p>
          <a:p>
            <a:endParaRPr lang="el-GR"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ΞΕΝΗ ΒΙΒΛΙΟΓΡΑΦΙΑ</a:t>
            </a:r>
            <a:endParaRPr lang="el-GR" b="1" dirty="0">
              <a:solidFill>
                <a:srgbClr val="006600"/>
              </a:solidFill>
            </a:endParaRPr>
          </a:p>
        </p:txBody>
      </p:sp>
      <p:sp>
        <p:nvSpPr>
          <p:cNvPr id="3" name="2 - Θέση περιεχομένου"/>
          <p:cNvSpPr>
            <a:spLocks noGrp="1"/>
          </p:cNvSpPr>
          <p:nvPr>
            <p:ph idx="1"/>
          </p:nvPr>
        </p:nvSpPr>
        <p:spPr>
          <a:xfrm>
            <a:off x="0" y="764704"/>
            <a:ext cx="9144000" cy="6093296"/>
          </a:xfrm>
        </p:spPr>
        <p:txBody>
          <a:bodyPr/>
          <a:lstStyle/>
          <a:p>
            <a:pPr algn="just"/>
            <a:r>
              <a:rPr lang="en-US" sz="2000" b="1" dirty="0" smtClean="0"/>
              <a:t>Akbar Javadian Kootanaee ,</a:t>
            </a:r>
            <a:r>
              <a:rPr lang="en-US" sz="2000" dirty="0" smtClean="0"/>
              <a:t>else</a:t>
            </a:r>
            <a:r>
              <a:rPr lang="en-US" sz="2000" b="1" dirty="0" smtClean="0"/>
              <a:t> </a:t>
            </a:r>
            <a:r>
              <a:rPr lang="en-US" sz="2000" dirty="0" smtClean="0"/>
              <a:t>(2012), </a:t>
            </a:r>
            <a:r>
              <a:rPr lang="el-GR" sz="2000" dirty="0" smtClean="0"/>
              <a:t>«</a:t>
            </a:r>
            <a:r>
              <a:rPr lang="en-US" sz="2000" dirty="0" smtClean="0"/>
              <a:t>A Comparison of Performance Measures for Finding the Best Measure of Business Entity Performance</a:t>
            </a:r>
            <a:r>
              <a:rPr lang="el-GR" sz="2000" dirty="0" smtClean="0"/>
              <a:t>»</a:t>
            </a:r>
            <a:r>
              <a:rPr lang="en-US" sz="2000" dirty="0" smtClean="0"/>
              <a:t>. Journal of Finance and Investment Analysis, vol. 1, no.4, 2012, 27-35</a:t>
            </a:r>
            <a:endParaRPr lang="en-US" sz="2000" b="1" dirty="0" smtClean="0"/>
          </a:p>
          <a:p>
            <a:pPr algn="just"/>
            <a:r>
              <a:rPr lang="en-US" sz="2000" b="1" dirty="0" smtClean="0"/>
              <a:t>Damodaran </a:t>
            </a:r>
            <a:r>
              <a:rPr lang="el-GR" sz="2000" b="1" dirty="0" smtClean="0"/>
              <a:t>Α</a:t>
            </a:r>
            <a:r>
              <a:rPr lang="en-US" sz="2000" b="1" dirty="0" smtClean="0"/>
              <a:t>.,</a:t>
            </a:r>
            <a:r>
              <a:rPr lang="en-US" sz="2000" dirty="0" smtClean="0"/>
              <a:t> (2012) «Investment Valuation», </a:t>
            </a:r>
            <a:r>
              <a:rPr lang="el-GR" sz="2000" dirty="0" smtClean="0"/>
              <a:t>Εκδόσεις </a:t>
            </a:r>
            <a:r>
              <a:rPr lang="en-US" sz="2000" dirty="0" smtClean="0"/>
              <a:t>John Wiley &amp; Sons, Inc., New Jersey.</a:t>
            </a:r>
            <a:endParaRPr lang="el-GR" sz="2000" dirty="0" smtClean="0"/>
          </a:p>
          <a:p>
            <a:pPr algn="just"/>
            <a:r>
              <a:rPr lang="en-US" sz="2000" b="1" dirty="0" smtClean="0"/>
              <a:t>Fernandez P</a:t>
            </a:r>
            <a:r>
              <a:rPr lang="el-GR" sz="2000" b="1" dirty="0" smtClean="0"/>
              <a:t>.</a:t>
            </a:r>
            <a:r>
              <a:rPr lang="en-US" sz="2000" dirty="0" smtClean="0"/>
              <a:t>,</a:t>
            </a:r>
            <a:r>
              <a:rPr lang="el-GR" sz="2000" dirty="0" smtClean="0"/>
              <a:t> (2007)</a:t>
            </a:r>
            <a:r>
              <a:rPr lang="en-US" sz="2000" dirty="0" smtClean="0"/>
              <a:t> </a:t>
            </a:r>
            <a:r>
              <a:rPr lang="el-GR" sz="2000" dirty="0" smtClean="0"/>
              <a:t>«</a:t>
            </a:r>
            <a:r>
              <a:rPr lang="en-US" sz="2000" dirty="0" smtClean="0"/>
              <a:t>Company Valuation Methods - The most common errors in valuations</a:t>
            </a:r>
            <a:r>
              <a:rPr lang="el-GR" sz="2000" dirty="0" smtClean="0"/>
              <a:t>»</a:t>
            </a:r>
            <a:r>
              <a:rPr lang="en-US" sz="2000" dirty="0" smtClean="0"/>
              <a:t>, Working Paper No 449, IESE Business School, January 2002, rev Feb 2007</a:t>
            </a:r>
            <a:endParaRPr lang="el-GR" sz="2000" dirty="0" smtClean="0"/>
          </a:p>
          <a:p>
            <a:pPr algn="just"/>
            <a:r>
              <a:rPr lang="en-US" sz="2000" b="1" dirty="0" smtClean="0"/>
              <a:t>Koller </a:t>
            </a:r>
            <a:r>
              <a:rPr lang="el-GR" sz="2000" b="1" dirty="0" smtClean="0"/>
              <a:t>Τ</a:t>
            </a:r>
            <a:r>
              <a:rPr lang="en-US" sz="2000" b="1" dirty="0" smtClean="0"/>
              <a:t>., Goedhart </a:t>
            </a:r>
            <a:r>
              <a:rPr lang="el-GR" sz="2000" b="1" dirty="0" smtClean="0"/>
              <a:t>Μ</a:t>
            </a:r>
            <a:r>
              <a:rPr lang="en-US" sz="2000" b="1" dirty="0" smtClean="0"/>
              <a:t>. &amp; Wessels D., </a:t>
            </a:r>
            <a:r>
              <a:rPr lang="en-US" sz="2000" dirty="0" smtClean="0"/>
              <a:t>(2010) «Valuation», </a:t>
            </a:r>
            <a:r>
              <a:rPr lang="el-GR" sz="2000" dirty="0" smtClean="0"/>
              <a:t>Εκδόσεις </a:t>
            </a:r>
            <a:r>
              <a:rPr lang="en-US" sz="2000" dirty="0" smtClean="0"/>
              <a:t>John Wiley &amp; Sons, Inc., New Jersey</a:t>
            </a:r>
            <a:r>
              <a:rPr lang="el-GR" sz="2000" dirty="0" smtClean="0"/>
              <a:t> </a:t>
            </a:r>
            <a:r>
              <a:rPr lang="en-US" sz="2000" dirty="0" smtClean="0"/>
              <a:t>McKinsey &amp; Company .</a:t>
            </a:r>
            <a:endParaRPr lang="el-GR" sz="2000" dirty="0" smtClean="0"/>
          </a:p>
          <a:p>
            <a:r>
              <a:rPr lang="en-US" sz="2000" b="1" dirty="0" smtClean="0"/>
              <a:t>Mocciaro Li Destri A., Picone P. M. &amp; Mina A.</a:t>
            </a:r>
            <a:r>
              <a:rPr lang="el-GR" sz="2000" b="1" dirty="0" smtClean="0"/>
              <a:t>,</a:t>
            </a:r>
            <a:r>
              <a:rPr lang="en-US" sz="2000" b="1" dirty="0" smtClean="0"/>
              <a:t> </a:t>
            </a:r>
            <a:r>
              <a:rPr lang="en-US" sz="2000" dirty="0" smtClean="0"/>
              <a:t>(2012), </a:t>
            </a:r>
            <a:r>
              <a:rPr lang="el-GR" sz="2000" dirty="0" smtClean="0"/>
              <a:t>«</a:t>
            </a:r>
            <a:r>
              <a:rPr lang="en-US" sz="2000" dirty="0" smtClean="0"/>
              <a:t>Bringing Strategy Back into Financial Systems of Performance Measurement: Integrating EVA and PBC</a:t>
            </a:r>
            <a:r>
              <a:rPr lang="el-GR" sz="2000" dirty="0" smtClean="0"/>
              <a:t>»</a:t>
            </a:r>
            <a:r>
              <a:rPr lang="en-US" sz="2000" dirty="0" smtClean="0"/>
              <a:t>, Business System Review, Vol 1., Issue 1. pp.85-102</a:t>
            </a:r>
            <a:endParaRPr lang="el-GR" sz="2000" dirty="0" smtClean="0"/>
          </a:p>
          <a:p>
            <a:pPr algn="just"/>
            <a:r>
              <a:rPr lang="en-US" sz="2000" b="1" dirty="0" smtClean="0"/>
              <a:t>Shimin C</a:t>
            </a:r>
            <a:r>
              <a:rPr lang="el-GR" sz="2000" b="1" dirty="0" smtClean="0"/>
              <a:t>.,</a:t>
            </a:r>
            <a:r>
              <a:rPr lang="en-US" sz="2000" b="1" dirty="0" smtClean="0"/>
              <a:t> Dodd J</a:t>
            </a:r>
            <a:r>
              <a:rPr lang="el-GR" sz="2000" b="1" dirty="0" smtClean="0"/>
              <a:t>.</a:t>
            </a:r>
            <a:r>
              <a:rPr lang="en-US" sz="2000" b="1" dirty="0" smtClean="0"/>
              <a:t>, </a:t>
            </a:r>
            <a:r>
              <a:rPr lang="el-GR" sz="2000" dirty="0" smtClean="0"/>
              <a:t>(1997) «</a:t>
            </a:r>
            <a:r>
              <a:rPr lang="en-US" sz="2000" dirty="0" smtClean="0"/>
              <a:t>Economic Value Added, An empirical examination of a new corporate performance measure</a:t>
            </a:r>
            <a:r>
              <a:rPr lang="el-GR" sz="2000" dirty="0" smtClean="0"/>
              <a:t>»</a:t>
            </a:r>
            <a:r>
              <a:rPr lang="en-US" sz="2000" dirty="0" smtClean="0"/>
              <a:t>, Journal of Managerial Issues, Vol. IX, Number 3</a:t>
            </a:r>
            <a:endParaRPr lang="el-GR" sz="2000" dirty="0" smtClean="0"/>
          </a:p>
          <a:p>
            <a:pPr algn="just"/>
            <a:r>
              <a:rPr lang="en-US" sz="2000" b="1" dirty="0" smtClean="0"/>
              <a:t>Stowe J., Robinson T., Pinto J. &amp; McLeavey D., (CFA)</a:t>
            </a:r>
            <a:r>
              <a:rPr lang="en-US" sz="2000" dirty="0" smtClean="0"/>
              <a:t> (2007) «Equity Asset Valuation», </a:t>
            </a:r>
            <a:r>
              <a:rPr lang="el-GR" sz="2000" dirty="0" smtClean="0"/>
              <a:t>Εκδόσεις</a:t>
            </a:r>
            <a:r>
              <a:rPr lang="en-US" sz="2000" dirty="0" smtClean="0"/>
              <a:t> John Wiley &amp; Sons, Inc., New Jersey.</a:t>
            </a:r>
            <a:endParaRPr lang="el-GR" sz="2000" dirty="0" smtClean="0"/>
          </a:p>
          <a:p>
            <a:pPr algn="just"/>
            <a:endParaRPr lang="el-GR"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914400" y="273050"/>
            <a:ext cx="7772400" cy="563662"/>
          </a:xfrm>
        </p:spPr>
        <p:txBody>
          <a:bodyPr>
            <a:normAutofit fontScale="90000"/>
          </a:bodyPr>
          <a:lstStyle/>
          <a:p>
            <a:pPr eaLnBrk="1" hangingPunct="1"/>
            <a:r>
              <a:rPr lang="el-GR" b="1" dirty="0" smtClean="0">
                <a:solidFill>
                  <a:srgbClr val="006600"/>
                </a:solidFill>
              </a:rPr>
              <a:t>ΒΙΒΙΟΓΡΑΦΙΑ - ΑΡΘΟΓΡΑΦΙΑ</a:t>
            </a:r>
            <a:endParaRPr lang="en-US" b="1" dirty="0" smtClean="0">
              <a:solidFill>
                <a:srgbClr val="006600"/>
              </a:solidFill>
            </a:endParaRPr>
          </a:p>
        </p:txBody>
      </p:sp>
      <p:sp>
        <p:nvSpPr>
          <p:cNvPr id="13315" name="Θέση κειμένου 2"/>
          <p:cNvSpPr>
            <a:spLocks noGrp="1"/>
          </p:cNvSpPr>
          <p:nvPr>
            <p:ph type="body" idx="1"/>
          </p:nvPr>
        </p:nvSpPr>
        <p:spPr>
          <a:xfrm>
            <a:off x="457200" y="836713"/>
            <a:ext cx="4040188" cy="432048"/>
          </a:xfrm>
        </p:spPr>
        <p:txBody>
          <a:bodyPr/>
          <a:lstStyle/>
          <a:p>
            <a:pPr eaLnBrk="1" hangingPunct="1">
              <a:buFont typeface="+mj-lt"/>
              <a:buNone/>
            </a:pPr>
            <a:r>
              <a:rPr lang="el-GR" dirty="0" smtClean="0"/>
              <a:t>ΒΙΒΛΙΟΓΡΑΦΙΑ</a:t>
            </a:r>
            <a:endParaRPr lang="en-US" dirty="0" smtClean="0"/>
          </a:p>
        </p:txBody>
      </p:sp>
      <p:sp>
        <p:nvSpPr>
          <p:cNvPr id="4" name="Θέση περιεχομένου 3"/>
          <p:cNvSpPr>
            <a:spLocks noGrp="1"/>
          </p:cNvSpPr>
          <p:nvPr>
            <p:ph sz="half" idx="2"/>
          </p:nvPr>
        </p:nvSpPr>
        <p:spPr>
          <a:xfrm>
            <a:off x="179512" y="1412777"/>
            <a:ext cx="4317876" cy="5184576"/>
          </a:xfrm>
        </p:spPr>
        <p:txBody>
          <a:bodyPr rtlCol="0">
            <a:normAutofit fontScale="40000" lnSpcReduction="20000"/>
          </a:bodyPr>
          <a:lstStyle/>
          <a:p>
            <a:pPr eaLnBrk="1" fontAlgn="auto" hangingPunct="1">
              <a:spcAft>
                <a:spcPts val="0"/>
              </a:spcAft>
              <a:defRPr/>
            </a:pPr>
            <a:r>
              <a:rPr lang="el-GR" sz="3800" dirty="0" smtClean="0"/>
              <a:t>Βαϊδάνης </a:t>
            </a:r>
            <a:r>
              <a:rPr lang="el-GR" sz="3800" dirty="0"/>
              <a:t>Μ. (2005). Αρχές Διοίκησης και Οργάνωση Παραγωγής, Κεντρική Βιβλιοθήκη του Ε.Μ.Π. Αθήνα.</a:t>
            </a:r>
          </a:p>
          <a:p>
            <a:pPr eaLnBrk="1" fontAlgn="auto" hangingPunct="1">
              <a:spcAft>
                <a:spcPts val="0"/>
              </a:spcAft>
              <a:defRPr/>
            </a:pPr>
            <a:r>
              <a:rPr lang="en-US" sz="3800" dirty="0" smtClean="0"/>
              <a:t>Allen</a:t>
            </a:r>
            <a:r>
              <a:rPr lang="en-US" sz="3800" dirty="0"/>
              <a:t>, G. &amp; R. Fildes (2001). Econometric forecasting, in J. S. Armstrong (ed.), Principles of Forecasting, Norwell, MA: Kluwer Academic Publishers.</a:t>
            </a:r>
          </a:p>
          <a:p>
            <a:pPr eaLnBrk="1" fontAlgn="auto" hangingPunct="1">
              <a:spcAft>
                <a:spcPts val="0"/>
              </a:spcAft>
              <a:defRPr/>
            </a:pPr>
            <a:r>
              <a:rPr lang="en-US" sz="3800" dirty="0" smtClean="0"/>
              <a:t>Armstrong</a:t>
            </a:r>
            <a:r>
              <a:rPr lang="en-US" sz="3800" dirty="0"/>
              <a:t>, J. S. (1985). Long-Range Forecasting: From Crystal Ball to Computer. New York: John Wiley. Full text at hops.wharton.upenn.edu/forecast.</a:t>
            </a:r>
          </a:p>
          <a:p>
            <a:pPr eaLnBrk="1" fontAlgn="auto" hangingPunct="1">
              <a:spcAft>
                <a:spcPts val="0"/>
              </a:spcAft>
              <a:defRPr/>
            </a:pPr>
            <a:r>
              <a:rPr lang="en-US" sz="3800" dirty="0" smtClean="0"/>
              <a:t>Armstrong</a:t>
            </a:r>
            <a:r>
              <a:rPr lang="en-US" sz="3800" dirty="0"/>
              <a:t>, J. S., M. Adya &amp; Collopy, F. (2001b), Rule-based forecasting: Using judgment in time-series extrapolation, in J. S. Armstrong (ed.), Principles of Forecasting. Norwell, MA. Kluwer Academic Publishers.</a:t>
            </a:r>
          </a:p>
          <a:p>
            <a:pPr eaLnBrk="1" fontAlgn="auto" hangingPunct="1">
              <a:spcAft>
                <a:spcPts val="0"/>
              </a:spcAft>
              <a:defRPr/>
            </a:pPr>
            <a:r>
              <a:rPr lang="en-US" sz="3800" dirty="0" smtClean="0"/>
              <a:t>Collopy</a:t>
            </a:r>
            <a:r>
              <a:rPr lang="en-US" sz="3800" dirty="0"/>
              <a:t>, F., M. Adya &amp; S. Armstrong (2001). Expert systems for forecasting, in J. S. Armstrong (ed.), Principles of Forecasting. Norwell, MA. Kluwer Academic Publishers.</a:t>
            </a:r>
          </a:p>
          <a:p>
            <a:pPr eaLnBrk="1" fontAlgn="auto" hangingPunct="1">
              <a:spcAft>
                <a:spcPts val="0"/>
              </a:spcAft>
              <a:defRPr/>
            </a:pPr>
            <a:r>
              <a:rPr lang="en-US" sz="3800" dirty="0" smtClean="0"/>
              <a:t>Kotler</a:t>
            </a:r>
            <a:r>
              <a:rPr lang="en-US" sz="3800" dirty="0"/>
              <a:t>, P., Armstrong, G., Brown, L., and Adam, S. (2006</a:t>
            </a:r>
            <a:r>
              <a:rPr lang="en-US" sz="3800" dirty="0" smtClean="0"/>
              <a:t>). </a:t>
            </a:r>
            <a:r>
              <a:rPr lang="en-US" sz="3800" dirty="0"/>
              <a:t>Marketing, Pearson Education Prentice Hall Australia, 7th Ed.</a:t>
            </a:r>
          </a:p>
          <a:p>
            <a:pPr eaLnBrk="1" fontAlgn="auto" hangingPunct="1">
              <a:spcAft>
                <a:spcPts val="0"/>
              </a:spcAft>
              <a:defRPr/>
            </a:pPr>
            <a:r>
              <a:rPr lang="en-US" sz="3800" dirty="0" smtClean="0"/>
              <a:t>Meehl</a:t>
            </a:r>
            <a:r>
              <a:rPr lang="en-US" sz="3800" dirty="0"/>
              <a:t>, P. E. (1954). Clinical vs. Statistical Prediction. Minneapolis: University of Minnesota Press.</a:t>
            </a:r>
          </a:p>
          <a:p>
            <a:pPr eaLnBrk="1" fontAlgn="auto" hangingPunct="1">
              <a:spcAft>
                <a:spcPts val="0"/>
              </a:spcAft>
              <a:defRPr/>
            </a:pPr>
            <a:endParaRPr lang="en-US" dirty="0"/>
          </a:p>
        </p:txBody>
      </p:sp>
      <p:sp>
        <p:nvSpPr>
          <p:cNvPr id="13317" name="Θέση κειμένου 4"/>
          <p:cNvSpPr>
            <a:spLocks noGrp="1"/>
          </p:cNvSpPr>
          <p:nvPr>
            <p:ph type="body" sz="quarter" idx="3"/>
          </p:nvPr>
        </p:nvSpPr>
        <p:spPr>
          <a:xfrm>
            <a:off x="4645025" y="836712"/>
            <a:ext cx="4041775" cy="360040"/>
          </a:xfrm>
        </p:spPr>
        <p:txBody>
          <a:bodyPr/>
          <a:lstStyle/>
          <a:p>
            <a:pPr eaLnBrk="1" hangingPunct="1">
              <a:buFont typeface="+mj-lt"/>
              <a:buNone/>
            </a:pPr>
            <a:r>
              <a:rPr lang="el-GR" dirty="0" smtClean="0"/>
              <a:t>ΑΡΘΟΓΡΑΦΙΑ</a:t>
            </a:r>
            <a:endParaRPr lang="en-US" dirty="0" smtClean="0"/>
          </a:p>
        </p:txBody>
      </p:sp>
      <p:sp>
        <p:nvSpPr>
          <p:cNvPr id="6" name="Θέση περιεχομένου 5"/>
          <p:cNvSpPr>
            <a:spLocks noGrp="1"/>
          </p:cNvSpPr>
          <p:nvPr>
            <p:ph sz="quarter" idx="4"/>
          </p:nvPr>
        </p:nvSpPr>
        <p:spPr>
          <a:xfrm>
            <a:off x="4500563" y="1268761"/>
            <a:ext cx="4463925" cy="5328592"/>
          </a:xfrm>
        </p:spPr>
        <p:txBody>
          <a:bodyPr rtlCol="0">
            <a:normAutofit fontScale="25000" lnSpcReduction="20000"/>
          </a:bodyPr>
          <a:lstStyle/>
          <a:p>
            <a:pPr eaLnBrk="1" fontAlgn="auto" hangingPunct="1">
              <a:spcAft>
                <a:spcPts val="0"/>
              </a:spcAft>
              <a:defRPr/>
            </a:pPr>
            <a:r>
              <a:rPr lang="en-US" sz="4800" dirty="0" smtClean="0"/>
              <a:t>Antunes, Ricardo; Gonzalez, Vicente (2015). A Production Model for Construction: A Theoretical Framework. Buildings 5 vol. 1</a:t>
            </a:r>
            <a:r>
              <a:rPr lang="el-GR" sz="4800" dirty="0" smtClean="0"/>
              <a:t>, </a:t>
            </a:r>
            <a:r>
              <a:rPr lang="en-US" sz="4800" dirty="0" smtClean="0"/>
              <a:t>pp 209–228.</a:t>
            </a:r>
          </a:p>
          <a:p>
            <a:pPr eaLnBrk="1" fontAlgn="auto" hangingPunct="1">
              <a:spcAft>
                <a:spcPts val="0"/>
              </a:spcAft>
              <a:defRPr/>
            </a:pPr>
            <a:r>
              <a:rPr lang="en-US" sz="4800" dirty="0" smtClean="0"/>
              <a:t>Armstrong, J. S. (1984). Forecasting by extrapolation: Conclusions from twenty-five years of research, (with commentary), Interfaces, vol. 14 (Nov.-Dec.), 52-66. Full text at hops.wharton.upenn.edu/forecast.</a:t>
            </a:r>
          </a:p>
          <a:p>
            <a:pPr eaLnBrk="1" fontAlgn="auto" hangingPunct="1">
              <a:spcAft>
                <a:spcPts val="0"/>
              </a:spcAft>
              <a:defRPr/>
            </a:pPr>
            <a:r>
              <a:rPr lang="en-US" sz="4800" dirty="0" smtClean="0"/>
              <a:t>Bailey, C. D. &amp; S. Gupta (1999). Judgment in learning-curve forecasting: A laboratory study, Journal of Forecasting, vol. 18, pp. 39-57.</a:t>
            </a:r>
          </a:p>
          <a:p>
            <a:pPr eaLnBrk="1" fontAlgn="auto" hangingPunct="1">
              <a:spcAft>
                <a:spcPts val="0"/>
              </a:spcAft>
              <a:defRPr/>
            </a:pPr>
            <a:r>
              <a:rPr lang="en-US" sz="4800" dirty="0" smtClean="0"/>
              <a:t>Fargher, Hugh E., and Richard A. Smith, (1996). Method and system for production planning, U.S. Patent vol. 5,586,021.</a:t>
            </a:r>
          </a:p>
          <a:p>
            <a:pPr eaLnBrk="1" fontAlgn="auto" hangingPunct="1">
              <a:spcAft>
                <a:spcPts val="0"/>
              </a:spcAft>
              <a:defRPr/>
            </a:pPr>
            <a:r>
              <a:rPr lang="en-US" sz="4800" dirty="0" smtClean="0"/>
              <a:t>Freyd, M. (1925). The statistical viewpoint in vocational selection Journal of Applied Psychology, vol. 9, pp. 349-356.</a:t>
            </a:r>
          </a:p>
          <a:p>
            <a:pPr eaLnBrk="1" fontAlgn="auto" hangingPunct="1">
              <a:spcAft>
                <a:spcPts val="0"/>
              </a:spcAft>
              <a:defRPr/>
            </a:pPr>
            <a:r>
              <a:rPr lang="en-US" sz="4800" dirty="0" smtClean="0"/>
              <a:t>Georgoff, D. M. &amp; R. G. Murdick (1986). Manager’s guide to forecasting, Harvard Business Review, January- February, pp. 110-120.</a:t>
            </a:r>
          </a:p>
          <a:p>
            <a:pPr eaLnBrk="1" fontAlgn="auto" hangingPunct="1">
              <a:spcAft>
                <a:spcPts val="0"/>
              </a:spcAft>
              <a:defRPr/>
            </a:pPr>
            <a:r>
              <a:rPr lang="en-US" sz="4800" dirty="0" smtClean="0"/>
              <a:t>Grove, W. M. &amp; P. E. Meehl (1996). Comparative efficiency of informal (subjective, impressionistic) and formal (mechanical, algorithmic) prediction procedures: The clinical-statistical controversy, Psychology, Public Policy and Law, vol. 2, pp. 293-323.</a:t>
            </a:r>
          </a:p>
          <a:p>
            <a:pPr eaLnBrk="1" fontAlgn="auto" hangingPunct="1">
              <a:spcAft>
                <a:spcPts val="0"/>
              </a:spcAft>
              <a:defRPr/>
            </a:pPr>
            <a:r>
              <a:rPr lang="en-US" sz="4800" dirty="0" smtClean="0"/>
              <a:t>Sarbin, T. R. (1943). A contribution to the study of actuarial and individual methods of prediction, American Journal of Sociology, vol. 48, pp. 593-602.</a:t>
            </a:r>
          </a:p>
          <a:p>
            <a:pPr eaLnBrk="1" fontAlgn="auto" hangingPunct="1">
              <a:spcAft>
                <a:spcPts val="0"/>
              </a:spcAft>
              <a:defRPr/>
            </a:pPr>
            <a:r>
              <a:rPr lang="en-US" sz="4800" dirty="0" smtClean="0"/>
              <a:t>Schnaars, S. P. (1984). Situational factors affecting forecast accuracy, Journal of Marketing Research, vol. 21, pp. 290-297.</a:t>
            </a:r>
          </a:p>
          <a:p>
            <a:pPr eaLnBrk="1" fontAlgn="auto" hangingPunct="1">
              <a:spcAft>
                <a:spcPts val="0"/>
              </a:spcAft>
              <a:defRPr/>
            </a:pPr>
            <a:r>
              <a:rPr lang="en-US" sz="4800" dirty="0" smtClean="0"/>
              <a:t>Smith, S. K. (1997). Further thoughts on simplicity and complexity in population projection models, International Journal of Forecasting, vol 13, pp. 557-565.</a:t>
            </a:r>
          </a:p>
          <a:p>
            <a:pPr eaLnBrk="1" fontAlgn="auto" hangingPunct="1">
              <a:spcAft>
                <a:spcPts val="0"/>
              </a:spcAft>
              <a:defRPr/>
            </a:pPr>
            <a:r>
              <a:rPr lang="en-US" sz="4800" dirty="0" smtClean="0"/>
              <a:t>Witt, S. F. &amp; C. A. Witt (1995), “Forecasting tourism demand: A review of empirical research,” International Journal of Forecasting, vol. 11, pp. 447-475.</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ΒΙΒΛΙΟΓΡΑΦΙΑ</a:t>
            </a:r>
            <a:endParaRPr lang="el-GR" b="1" dirty="0">
              <a:solidFill>
                <a:srgbClr val="006600"/>
              </a:solidFill>
            </a:endParaRPr>
          </a:p>
        </p:txBody>
      </p:sp>
      <p:sp>
        <p:nvSpPr>
          <p:cNvPr id="3" name="2 - Θέση περιεχομένου"/>
          <p:cNvSpPr>
            <a:spLocks noGrp="1"/>
          </p:cNvSpPr>
          <p:nvPr>
            <p:ph idx="1"/>
          </p:nvPr>
        </p:nvSpPr>
        <p:spPr>
          <a:xfrm>
            <a:off x="0" y="908720"/>
            <a:ext cx="9144000" cy="5949280"/>
          </a:xfrm>
          <a:ln>
            <a:solidFill>
              <a:schemeClr val="tx1"/>
            </a:solidFill>
          </a:ln>
        </p:spPr>
        <p:txBody>
          <a:bodyPr>
            <a:normAutofit fontScale="92500" lnSpcReduction="10000"/>
          </a:bodyPr>
          <a:lstStyle/>
          <a:p>
            <a:r>
              <a:rPr lang="el-GR" sz="2000" b="1" dirty="0" smtClean="0"/>
              <a:t>Πηγές στο διαδίκτυο </a:t>
            </a:r>
          </a:p>
          <a:p>
            <a:pPr>
              <a:buNone/>
            </a:pPr>
            <a:r>
              <a:rPr lang="en-US" sz="2000" dirty="0" smtClean="0"/>
              <a:t>1. http://papers.ssrn.com</a:t>
            </a:r>
          </a:p>
          <a:p>
            <a:pPr>
              <a:buNone/>
            </a:pPr>
            <a:r>
              <a:rPr lang="en-US" sz="2000" dirty="0" smtClean="0"/>
              <a:t>2. http://www.investopedia.com</a:t>
            </a:r>
          </a:p>
          <a:p>
            <a:pPr>
              <a:buNone/>
            </a:pPr>
            <a:r>
              <a:rPr lang="en-US" sz="2000" dirty="0" smtClean="0"/>
              <a:t>3. http://www.wikipedia.org</a:t>
            </a:r>
          </a:p>
          <a:p>
            <a:pPr>
              <a:buNone/>
            </a:pPr>
            <a:r>
              <a:rPr lang="en-US" sz="2000" dirty="0" smtClean="0"/>
              <a:t>4. http://www.economist.com</a:t>
            </a:r>
          </a:p>
          <a:p>
            <a:pPr algn="just">
              <a:buNone/>
            </a:pPr>
            <a:r>
              <a:rPr lang="en-US" sz="2000" dirty="0" smtClean="0"/>
              <a:t>5. http://www.iraj.gr</a:t>
            </a:r>
          </a:p>
          <a:p>
            <a:pPr>
              <a:buNone/>
            </a:pPr>
            <a:r>
              <a:rPr lang="en-US" sz="2000" dirty="0" smtClean="0"/>
              <a:t>6. http://pages.stern.nyu.edu/~adamodar/New Home Page/lectures/eva.html</a:t>
            </a:r>
          </a:p>
          <a:p>
            <a:pPr>
              <a:buNone/>
            </a:pPr>
            <a:r>
              <a:rPr lang="en-US" sz="2000" dirty="0" smtClean="0"/>
              <a:t>7. http://www.sternstewart.com/?content=proprietarv&amp;p=eva</a:t>
            </a:r>
          </a:p>
          <a:p>
            <a:pPr>
              <a:buNone/>
            </a:pPr>
            <a:r>
              <a:rPr lang="en-US" sz="2000" dirty="0" smtClean="0"/>
              <a:t>8. http://www.waccvalue.com/valuation/eva</a:t>
            </a:r>
          </a:p>
          <a:p>
            <a:pPr>
              <a:buNone/>
            </a:pPr>
            <a:r>
              <a:rPr lang="en-US" sz="2000" dirty="0" smtClean="0"/>
              <a:t>9. http://www.valuebasedmanagement.net/methods eva.html</a:t>
            </a:r>
          </a:p>
          <a:p>
            <a:pPr>
              <a:buNone/>
            </a:pPr>
            <a:r>
              <a:rPr lang="en-US" sz="2000" dirty="0" smtClean="0"/>
              <a:t>10. http://www.jstor.org/</a:t>
            </a:r>
          </a:p>
          <a:p>
            <a:pPr>
              <a:buNone/>
            </a:pPr>
            <a:r>
              <a:rPr lang="en-US" sz="2000" dirty="0" smtClean="0"/>
              <a:t>11. http://www.reuters.com</a:t>
            </a:r>
          </a:p>
          <a:p>
            <a:pPr>
              <a:buNone/>
            </a:pPr>
            <a:r>
              <a:rPr lang="en-US" sz="2000" dirty="0" smtClean="0"/>
              <a:t>12. http://compus.uom.gr/</a:t>
            </a:r>
          </a:p>
          <a:p>
            <a:pPr>
              <a:buNone/>
            </a:pPr>
            <a:r>
              <a:rPr lang="en-US" sz="2000" dirty="0" smtClean="0"/>
              <a:t>13. https://www.cfainstitute.org/pages/index.aspx</a:t>
            </a:r>
          </a:p>
          <a:p>
            <a:pPr>
              <a:buNone/>
            </a:pPr>
            <a:r>
              <a:rPr lang="en-US" sz="2000" dirty="0" smtClean="0"/>
              <a:t>14. </a:t>
            </a:r>
            <a:r>
              <a:rPr lang="en-US" sz="2000" b="1" dirty="0" smtClean="0">
                <a:solidFill>
                  <a:srgbClr val="FF33CC"/>
                </a:solidFill>
                <a:hlinkClick r:id="rId2"/>
              </a:rPr>
              <a:t>http://www.dntzanatos.gr/</a:t>
            </a:r>
            <a:endParaRPr lang="el-GR" sz="2000" b="1" dirty="0" smtClean="0">
              <a:solidFill>
                <a:srgbClr val="FF33CC"/>
              </a:solidFill>
            </a:endParaRPr>
          </a:p>
          <a:p>
            <a:pPr>
              <a:buNone/>
            </a:pPr>
            <a:r>
              <a:rPr lang="el-GR" sz="2000" b="1" dirty="0" smtClean="0">
                <a:solidFill>
                  <a:srgbClr val="FF33CC"/>
                </a:solidFill>
                <a:hlinkClick r:id="rId3"/>
              </a:rPr>
              <a:t>15. </a:t>
            </a:r>
            <a:r>
              <a:rPr lang="en-US" sz="2000" b="1" dirty="0" smtClean="0">
                <a:solidFill>
                  <a:srgbClr val="FF33CC"/>
                </a:solidFill>
                <a:hlinkClick r:id="rId3"/>
              </a:rPr>
              <a:t>http://www.euretirio.com/apografi</a:t>
            </a:r>
            <a:r>
              <a:rPr lang="en-US" sz="2000" dirty="0" smtClean="0">
                <a:solidFill>
                  <a:srgbClr val="FF33CC"/>
                </a:solidFill>
                <a:hlinkClick r:id="rId3"/>
              </a:rPr>
              <a:t>/</a:t>
            </a:r>
            <a:endParaRPr lang="el-GR" sz="2000" dirty="0" smtClean="0">
              <a:solidFill>
                <a:srgbClr val="FF33CC"/>
              </a:solidFill>
            </a:endParaRPr>
          </a:p>
          <a:p>
            <a:pPr>
              <a:buNone/>
            </a:pPr>
            <a:r>
              <a:rPr lang="en-US" sz="2000"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06437"/>
          </a:xfrm>
        </p:spPr>
        <p:txBody>
          <a:bodyPr>
            <a:normAutofit/>
          </a:bodyPr>
          <a:lstStyle/>
          <a:p>
            <a:pPr eaLnBrk="1" hangingPunct="1"/>
            <a:r>
              <a:rPr lang="el-GR" altLang="el-GR" sz="3600" b="1" dirty="0" smtClean="0">
                <a:solidFill>
                  <a:srgbClr val="002060"/>
                </a:solidFill>
              </a:rPr>
              <a:t>ΟΙΚΟΝΟΜΙΚΗ ΠΟΣΟΤΗΤΑ ΠΑΡΑΓΓΕΛΙΑΣ</a:t>
            </a:r>
          </a:p>
        </p:txBody>
      </p:sp>
      <p:sp>
        <p:nvSpPr>
          <p:cNvPr id="147459" name="Rectangle 3"/>
          <p:cNvSpPr>
            <a:spLocks noGrp="1" noChangeArrowheads="1"/>
          </p:cNvSpPr>
          <p:nvPr>
            <p:ph type="body" idx="1"/>
          </p:nvPr>
        </p:nvSpPr>
        <p:spPr>
          <a:xfrm>
            <a:off x="0" y="981075"/>
            <a:ext cx="9144000" cy="5876925"/>
          </a:xfrm>
        </p:spPr>
        <p:txBody>
          <a:bodyPr/>
          <a:lstStyle/>
          <a:p>
            <a:pPr eaLnBrk="1" hangingPunct="1">
              <a:buFontTx/>
              <a:buNone/>
            </a:pPr>
            <a:endParaRPr lang="en-US" altLang="el-GR" sz="2800" b="1" u="sng" dirty="0" smtClean="0"/>
          </a:p>
          <a:p>
            <a:pPr eaLnBrk="1" hangingPunct="1">
              <a:buFontTx/>
              <a:buNone/>
            </a:pPr>
            <a:r>
              <a:rPr lang="el-GR" altLang="el-GR" sz="2800" b="1" u="sng" dirty="0" smtClean="0"/>
              <a:t>ΑΣΚΗΣΗ:</a:t>
            </a:r>
          </a:p>
          <a:p>
            <a:pPr algn="just" eaLnBrk="1" hangingPunct="1"/>
            <a:r>
              <a:rPr lang="el-GR" altLang="el-GR" sz="2800" dirty="0" smtClean="0"/>
              <a:t>Μια επιχείρηση αναλώνει 12.800 μονάδες από το</a:t>
            </a:r>
            <a:r>
              <a:rPr lang="en-US" altLang="el-GR" sz="2800" dirty="0" smtClean="0"/>
              <a:t> </a:t>
            </a:r>
            <a:r>
              <a:rPr lang="el-GR" altLang="el-GR" sz="2800" dirty="0" smtClean="0"/>
              <a:t>απόθεμά της κατά την διάρκεια μιας λειτουργικής</a:t>
            </a:r>
            <a:r>
              <a:rPr lang="en-US" altLang="el-GR" sz="2800" dirty="0" smtClean="0"/>
              <a:t> </a:t>
            </a:r>
            <a:r>
              <a:rPr lang="el-GR" altLang="el-GR" sz="2800" dirty="0" smtClean="0"/>
              <a:t>χρήσης. Το σταθερό κόστος παραγγελίας ισούται με 144</a:t>
            </a:r>
            <a:r>
              <a:rPr lang="en-US" altLang="el-GR" sz="2800" dirty="0" smtClean="0"/>
              <a:t> </a:t>
            </a:r>
            <a:r>
              <a:rPr lang="el-GR" altLang="el-GR" sz="2800" dirty="0" smtClean="0"/>
              <a:t>ευρώ. Να υπολογιστεί η οικονομική ποσότητα</a:t>
            </a:r>
            <a:r>
              <a:rPr lang="en-US" altLang="el-GR" sz="2800" dirty="0" smtClean="0"/>
              <a:t> </a:t>
            </a:r>
            <a:r>
              <a:rPr lang="el-GR" altLang="el-GR" sz="2800" dirty="0" smtClean="0"/>
              <a:t>παραγγελίας</a:t>
            </a:r>
            <a:r>
              <a:rPr lang="en-US" altLang="el-GR" sz="2800" dirty="0" smtClean="0"/>
              <a:t> </a:t>
            </a:r>
            <a:r>
              <a:rPr lang="el-GR" altLang="el-GR" sz="2800" dirty="0" smtClean="0"/>
              <a:t>όταν το κόστος διατήρησης ανά μονάδα</a:t>
            </a:r>
            <a:r>
              <a:rPr lang="en-US" altLang="el-GR" sz="2800" dirty="0" smtClean="0"/>
              <a:t> </a:t>
            </a:r>
            <a:r>
              <a:rPr lang="el-GR" altLang="el-GR" sz="2800" dirty="0" smtClean="0"/>
              <a:t>αποθέματος είναι 1 €. </a:t>
            </a:r>
          </a:p>
          <a:p>
            <a:pPr eaLnBrk="1" hangingPunct="1">
              <a:buFontTx/>
              <a:buNone/>
            </a:pPr>
            <a:endParaRPr lang="el-GR" altLang="el-GR" dirty="0" smtClean="0"/>
          </a:p>
        </p:txBody>
      </p:sp>
    </p:spTree>
    <p:extLst>
      <p:ext uri="{BB962C8B-B14F-4D97-AF65-F5344CB8AC3E}">
        <p14:creationId xmlns:p14="http://schemas.microsoft.com/office/powerpoint/2010/main" val="3973917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solidFill>
                  <a:srgbClr val="7030A0"/>
                </a:solidFill>
              </a:rPr>
              <a:t/>
            </a:r>
            <a:br>
              <a:rPr lang="el-GR" b="1" u="sng" dirty="0" smtClean="0">
                <a:solidFill>
                  <a:srgbClr val="7030A0"/>
                </a:solidFill>
              </a:rPr>
            </a:br>
            <a:r>
              <a:rPr lang="el-GR" b="1" u="sng" dirty="0" smtClean="0">
                <a:solidFill>
                  <a:srgbClr val="7030A0"/>
                </a:solidFill>
              </a:rPr>
              <a:t>Είδη Αποτίμησης:</a:t>
            </a:r>
            <a:br>
              <a:rPr lang="el-GR" b="1" u="sng" dirty="0" smtClean="0">
                <a:solidFill>
                  <a:srgbClr val="7030A0"/>
                </a:solidFill>
              </a:rPr>
            </a:br>
            <a:endParaRPr lang="el-GR" dirty="0"/>
          </a:p>
        </p:txBody>
      </p:sp>
      <p:sp>
        <p:nvSpPr>
          <p:cNvPr id="3" name="2 - Θέση περιεχομένου"/>
          <p:cNvSpPr>
            <a:spLocks noGrp="1"/>
          </p:cNvSpPr>
          <p:nvPr>
            <p:ph idx="1"/>
          </p:nvPr>
        </p:nvSpPr>
        <p:spPr/>
        <p:txBody>
          <a:bodyPr/>
          <a:lstStyle/>
          <a:p>
            <a:pPr algn="just" eaLnBrk="1" hangingPunct="1"/>
            <a:r>
              <a:rPr lang="el-GR" dirty="0" smtClean="0"/>
              <a:t>Την Αποτίμηση Περιουσιακών Στοιχείων (Λογιστική).</a:t>
            </a:r>
          </a:p>
          <a:p>
            <a:pPr algn="just" eaLnBrk="1" hangingPunct="1"/>
            <a:r>
              <a:rPr lang="el-GR" dirty="0" smtClean="0"/>
              <a:t>Την Αποτίμηση Αξιογράφων (Θεωρία Χαρτοφυλακίου).</a:t>
            </a:r>
          </a:p>
          <a:p>
            <a:pPr algn="just" eaLnBrk="1" hangingPunct="1"/>
            <a:r>
              <a:rPr lang="el-GR" dirty="0" smtClean="0"/>
              <a:t>Συνολική Αποτίμηση – Αξία Επιχείρησης.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1143000"/>
          </a:xfrm>
        </p:spPr>
        <p:txBody>
          <a:bodyPr>
            <a:normAutofit fontScale="90000"/>
          </a:bodyPr>
          <a:lstStyle/>
          <a:p>
            <a:r>
              <a:rPr lang="el-GR" altLang="el-GR" sz="3600" b="1" dirty="0" smtClean="0">
                <a:solidFill>
                  <a:srgbClr val="002060"/>
                </a:solidFill>
              </a:rPr>
              <a:t>ΛΥΣΗ ΑΣΚΗΣΗΣ ΟΙΚΟΝΟΜΙΚΗΣ ΠΟΣΟΤΗΤΑΣ ΠΑΡΑΓΓΕΛΙΑΣ</a:t>
            </a:r>
            <a:endParaRPr lang="el-GR" sz="3600" dirty="0">
              <a:solidFill>
                <a:srgbClr val="002060"/>
              </a:solidFill>
            </a:endParaRPr>
          </a:p>
        </p:txBody>
      </p:sp>
      <p:sp>
        <p:nvSpPr>
          <p:cNvPr id="3" name="2 - Θέση περιεχομένου"/>
          <p:cNvSpPr>
            <a:spLocks noGrp="1"/>
          </p:cNvSpPr>
          <p:nvPr>
            <p:ph idx="1"/>
          </p:nvPr>
        </p:nvSpPr>
        <p:spPr>
          <a:xfrm>
            <a:off x="0" y="1600200"/>
            <a:ext cx="9144000" cy="5257800"/>
          </a:xfrm>
        </p:spPr>
        <p:txBody>
          <a:bodyPr/>
          <a:lstStyle/>
          <a:p>
            <a:r>
              <a:rPr lang="el-GR" dirty="0" smtClean="0"/>
              <a:t>Κάνουμε αντικατάσταση στον τύπο και έχουμε: </a:t>
            </a:r>
            <a:endParaRPr lang="el-GR" dirty="0"/>
          </a:p>
        </p:txBody>
      </p:sp>
      <p:sp>
        <p:nvSpPr>
          <p:cNvPr id="68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86083"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860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8608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2636912"/>
            <a:ext cx="6912768" cy="2592288"/>
          </a:xfrm>
          <a:prstGeom prst="rect">
            <a:avLst/>
          </a:prstGeom>
          <a:noFill/>
        </p:spPr>
      </p:pic>
      <p:sp>
        <p:nvSpPr>
          <p:cNvPr id="686086" name="Rectangle 6"/>
          <p:cNvSpPr>
            <a:spLocks noChangeArrowheads="1"/>
          </p:cNvSpPr>
          <p:nvPr/>
        </p:nvSpPr>
        <p:spPr bwMode="auto">
          <a:xfrm>
            <a:off x="0" y="130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18058"/>
          </a:xfrm>
        </p:spPr>
        <p:txBody>
          <a:bodyPr>
            <a:noAutofit/>
          </a:bodyPr>
          <a:lstStyle/>
          <a:p>
            <a:r>
              <a:rPr lang="el-GR" sz="3200" b="1" dirty="0">
                <a:solidFill>
                  <a:srgbClr val="006600"/>
                </a:solidFill>
                <a:latin typeface="+mn-lt"/>
              </a:rPr>
              <a:t>Κανόνες αποτίμησης </a:t>
            </a:r>
            <a:r>
              <a:rPr lang="el-GR" sz="3200" b="1" dirty="0" smtClean="0">
                <a:solidFill>
                  <a:srgbClr val="006600"/>
                </a:solidFill>
                <a:latin typeface="+mn-lt"/>
              </a:rPr>
              <a:t>Αποθεμάτων (1)</a:t>
            </a:r>
            <a:endParaRPr lang="el-GR" sz="3200" b="1" dirty="0">
              <a:solidFill>
                <a:srgbClr val="006600"/>
              </a:solidFill>
              <a:latin typeface="+mn-lt"/>
            </a:endParaRPr>
          </a:p>
        </p:txBody>
      </p:sp>
      <p:sp>
        <p:nvSpPr>
          <p:cNvPr id="6147" name="Rectangle 3"/>
          <p:cNvSpPr>
            <a:spLocks noGrp="1" noChangeArrowheads="1"/>
          </p:cNvSpPr>
          <p:nvPr>
            <p:ph type="body" idx="1"/>
          </p:nvPr>
        </p:nvSpPr>
        <p:spPr>
          <a:xfrm>
            <a:off x="0" y="908720"/>
            <a:ext cx="9144000" cy="5949280"/>
          </a:xfrm>
        </p:spPr>
        <p:txBody>
          <a:bodyPr/>
          <a:lstStyle/>
          <a:p>
            <a:pPr algn="just"/>
            <a:r>
              <a:rPr lang="el-GR" sz="2800" dirty="0" smtClean="0"/>
              <a:t>Τα </a:t>
            </a:r>
            <a:r>
              <a:rPr lang="el-GR" sz="2800" b="1" dirty="0" smtClean="0"/>
              <a:t>αποθέματα</a:t>
            </a:r>
            <a:r>
              <a:rPr lang="el-GR" sz="2800" dirty="0" smtClean="0"/>
              <a:t> που </a:t>
            </a:r>
            <a:r>
              <a:rPr lang="el-GR" sz="2800" b="1" dirty="0" smtClean="0"/>
              <a:t>προέρχονται</a:t>
            </a:r>
            <a:r>
              <a:rPr lang="el-GR" sz="2800" dirty="0" smtClean="0"/>
              <a:t> από </a:t>
            </a:r>
            <a:r>
              <a:rPr lang="el-GR" sz="2800" b="1" dirty="0" smtClean="0"/>
              <a:t>αγορές</a:t>
            </a:r>
            <a:r>
              <a:rPr lang="el-GR" sz="2800" dirty="0" smtClean="0"/>
              <a:t> </a:t>
            </a:r>
            <a:r>
              <a:rPr lang="el-GR" sz="2800" b="1" dirty="0" smtClean="0"/>
              <a:t>αποτιμώνται</a:t>
            </a:r>
            <a:r>
              <a:rPr lang="el-GR" sz="2800" dirty="0" smtClean="0"/>
              <a:t> στην κατ’ είδος </a:t>
            </a:r>
            <a:r>
              <a:rPr lang="el-GR" sz="2800" b="1" dirty="0" smtClean="0"/>
              <a:t>χαμηλότερη τιμή </a:t>
            </a:r>
            <a:r>
              <a:rPr lang="el-GR" sz="2800" dirty="0" smtClean="0"/>
              <a:t>μεταξύ της </a:t>
            </a:r>
            <a:r>
              <a:rPr lang="el-GR" sz="2800" dirty="0" smtClean="0">
                <a:solidFill>
                  <a:srgbClr val="FF0000"/>
                </a:solidFill>
              </a:rPr>
              <a:t>τιμής κτήσεως </a:t>
            </a:r>
            <a:r>
              <a:rPr lang="el-GR" sz="2800" dirty="0" smtClean="0"/>
              <a:t>ή </a:t>
            </a:r>
            <a:r>
              <a:rPr lang="el-GR" sz="2800" dirty="0" smtClean="0">
                <a:solidFill>
                  <a:srgbClr val="C00000"/>
                </a:solidFill>
              </a:rPr>
              <a:t>του κόστους παραγωγής </a:t>
            </a:r>
            <a:r>
              <a:rPr lang="el-GR" sz="2800" dirty="0" smtClean="0"/>
              <a:t>τους και της </a:t>
            </a:r>
            <a:r>
              <a:rPr lang="el-GR" sz="2800" dirty="0" smtClean="0">
                <a:solidFill>
                  <a:srgbClr val="7030A0"/>
                </a:solidFill>
              </a:rPr>
              <a:t>τρέχουσας τιμής αγοράς.</a:t>
            </a:r>
          </a:p>
          <a:p>
            <a:pPr algn="just"/>
            <a:endParaRPr lang="el-GR" sz="2800" dirty="0" smtClean="0"/>
          </a:p>
          <a:p>
            <a:pPr algn="just"/>
            <a:r>
              <a:rPr lang="el-GR" sz="2800" dirty="0" smtClean="0"/>
              <a:t>Τα </a:t>
            </a:r>
            <a:r>
              <a:rPr lang="el-GR" sz="2800" b="1" dirty="0"/>
              <a:t>αποθέματα</a:t>
            </a:r>
            <a:r>
              <a:rPr lang="el-GR" sz="2800" dirty="0"/>
              <a:t> (εκτός από τα </a:t>
            </a:r>
            <a:r>
              <a:rPr lang="el-GR" sz="2800" dirty="0" smtClean="0"/>
              <a:t>υπολείμματα </a:t>
            </a:r>
            <a:r>
              <a:rPr lang="el-GR" sz="2800" dirty="0"/>
              <a:t>και τα </a:t>
            </a:r>
            <a:r>
              <a:rPr lang="el-GR" sz="2800" dirty="0" smtClean="0"/>
              <a:t>υποπροϊόντα) </a:t>
            </a:r>
            <a:r>
              <a:rPr lang="el-GR" sz="2800" dirty="0"/>
              <a:t>που </a:t>
            </a:r>
            <a:r>
              <a:rPr lang="el-GR" sz="2800" b="1" dirty="0"/>
              <a:t>προέρχονται</a:t>
            </a:r>
            <a:r>
              <a:rPr lang="el-GR" sz="2800" dirty="0"/>
              <a:t> από την </a:t>
            </a:r>
            <a:r>
              <a:rPr lang="el-GR" sz="2800" b="1" dirty="0"/>
              <a:t>παραγωγή</a:t>
            </a:r>
            <a:r>
              <a:rPr lang="el-GR" sz="2800" dirty="0"/>
              <a:t> της επιχείρησης και προορίζονται είτε για πώληση ως έτοιμα </a:t>
            </a:r>
            <a:r>
              <a:rPr lang="el-GR" sz="2800" dirty="0" smtClean="0"/>
              <a:t>προϊόντα, </a:t>
            </a:r>
            <a:r>
              <a:rPr lang="el-GR" sz="2800" dirty="0"/>
              <a:t>είτε για παραπέρα επεξεργασία προς παραγωγή ετοίμων </a:t>
            </a:r>
            <a:r>
              <a:rPr lang="el-GR" sz="2800" dirty="0" smtClean="0"/>
              <a:t>προϊόντων </a:t>
            </a:r>
            <a:r>
              <a:rPr lang="el-GR" sz="2800" b="1" dirty="0"/>
              <a:t>αποτιμώνται</a:t>
            </a:r>
            <a:r>
              <a:rPr lang="el-GR" sz="2800" dirty="0"/>
              <a:t> στην κατ’ είδος </a:t>
            </a:r>
            <a:r>
              <a:rPr lang="el-GR" sz="2800" b="1" dirty="0"/>
              <a:t>χαμηλότερη τιμή </a:t>
            </a:r>
            <a:r>
              <a:rPr lang="el-GR" sz="2800" dirty="0"/>
              <a:t>μεταξύ των </a:t>
            </a:r>
            <a:r>
              <a:rPr lang="el-GR" sz="2800" dirty="0">
                <a:solidFill>
                  <a:srgbClr val="0000FF"/>
                </a:solidFill>
              </a:rPr>
              <a:t>τιμών του ιστορικού κόστους παραγωγής </a:t>
            </a:r>
            <a:r>
              <a:rPr lang="el-GR" sz="2800" dirty="0"/>
              <a:t>και της </a:t>
            </a:r>
            <a:r>
              <a:rPr lang="el-GR" sz="2800" dirty="0">
                <a:solidFill>
                  <a:srgbClr val="FF33CC"/>
                </a:solidFill>
              </a:rPr>
              <a:t>καθαρής ρευστοποιήσιμης αξίας.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562074"/>
          </a:xfrm>
        </p:spPr>
        <p:txBody>
          <a:bodyPr>
            <a:noAutofit/>
          </a:bodyPr>
          <a:lstStyle/>
          <a:p>
            <a:r>
              <a:rPr lang="el-GR" sz="3200" b="1" dirty="0">
                <a:solidFill>
                  <a:srgbClr val="006600"/>
                </a:solidFill>
                <a:latin typeface="+mn-lt"/>
              </a:rPr>
              <a:t>Κανόνες αποτίμησης </a:t>
            </a:r>
            <a:r>
              <a:rPr lang="el-GR" sz="3200" b="1" dirty="0" smtClean="0">
                <a:solidFill>
                  <a:srgbClr val="006600"/>
                </a:solidFill>
                <a:latin typeface="+mn-lt"/>
              </a:rPr>
              <a:t>Αποθεμάτων (2)</a:t>
            </a:r>
            <a:endParaRPr lang="el-GR" sz="3200" b="1" dirty="0">
              <a:solidFill>
                <a:srgbClr val="006600"/>
              </a:solidFill>
              <a:latin typeface="+mn-lt"/>
            </a:endParaRPr>
          </a:p>
        </p:txBody>
      </p:sp>
      <p:sp>
        <p:nvSpPr>
          <p:cNvPr id="7171" name="Rectangle 3"/>
          <p:cNvSpPr>
            <a:spLocks noGrp="1" noChangeArrowheads="1"/>
          </p:cNvSpPr>
          <p:nvPr>
            <p:ph type="body" idx="1"/>
          </p:nvPr>
        </p:nvSpPr>
        <p:spPr>
          <a:xfrm>
            <a:off x="0" y="908720"/>
            <a:ext cx="9144000" cy="5949280"/>
          </a:xfrm>
        </p:spPr>
        <p:txBody>
          <a:bodyPr/>
          <a:lstStyle/>
          <a:p>
            <a:pPr algn="just"/>
            <a:r>
              <a:rPr lang="el-GR" sz="2800" dirty="0"/>
              <a:t>Τα </a:t>
            </a:r>
            <a:r>
              <a:rPr lang="el-GR" sz="2800" b="1" dirty="0" smtClean="0"/>
              <a:t>υπολείμματα</a:t>
            </a:r>
            <a:r>
              <a:rPr lang="el-GR" sz="2800" dirty="0" smtClean="0"/>
              <a:t> </a:t>
            </a:r>
            <a:r>
              <a:rPr lang="el-GR" sz="2800" b="1" dirty="0"/>
              <a:t>αποτιμώνται</a:t>
            </a:r>
            <a:r>
              <a:rPr lang="el-GR" sz="2800" dirty="0"/>
              <a:t> στην </a:t>
            </a:r>
            <a:r>
              <a:rPr lang="el-GR" sz="2800" dirty="0">
                <a:solidFill>
                  <a:srgbClr val="FF0000"/>
                </a:solidFill>
              </a:rPr>
              <a:t>πιθανή τιμή πωλήσεως τους</a:t>
            </a:r>
            <a:r>
              <a:rPr lang="el-GR" sz="2800" dirty="0"/>
              <a:t>, </a:t>
            </a:r>
            <a:r>
              <a:rPr lang="el-GR" sz="2800" b="1" dirty="0">
                <a:solidFill>
                  <a:srgbClr val="C00000"/>
                </a:solidFill>
              </a:rPr>
              <a:t>μειωμένη</a:t>
            </a:r>
            <a:r>
              <a:rPr lang="el-GR" sz="2800" dirty="0"/>
              <a:t> με τα </a:t>
            </a:r>
            <a:r>
              <a:rPr lang="el-GR" sz="2800" b="1" dirty="0"/>
              <a:t>άμεσα έξοδα </a:t>
            </a:r>
            <a:r>
              <a:rPr lang="el-GR" sz="2800" dirty="0"/>
              <a:t>που υπολογίζεται ότι θα πραγματοποιηθούν για την πώλησή τους. </a:t>
            </a:r>
            <a:endParaRPr lang="el-GR" sz="2800" dirty="0" smtClean="0"/>
          </a:p>
          <a:p>
            <a:pPr algn="just"/>
            <a:r>
              <a:rPr lang="el-GR" sz="2800" dirty="0" smtClean="0"/>
              <a:t>Τα </a:t>
            </a:r>
            <a:r>
              <a:rPr lang="el-GR" sz="2800" b="1" dirty="0" smtClean="0"/>
              <a:t>υποπροϊόντα</a:t>
            </a:r>
            <a:r>
              <a:rPr lang="el-GR" sz="2800" dirty="0" smtClean="0"/>
              <a:t> εφόσον προορίζονται για πώληση, </a:t>
            </a:r>
            <a:r>
              <a:rPr lang="el-GR" sz="2800" b="1" dirty="0" smtClean="0"/>
              <a:t>αποτιμώνται</a:t>
            </a:r>
            <a:r>
              <a:rPr lang="el-GR" sz="2800" dirty="0" smtClean="0"/>
              <a:t> στην </a:t>
            </a:r>
            <a:r>
              <a:rPr lang="el-GR" sz="2800" dirty="0" smtClean="0">
                <a:solidFill>
                  <a:srgbClr val="FF0000"/>
                </a:solidFill>
              </a:rPr>
              <a:t>πιθανή τιμή πωλήσεως </a:t>
            </a:r>
            <a:r>
              <a:rPr lang="el-GR" sz="2800" dirty="0" smtClean="0"/>
              <a:t>τους, </a:t>
            </a:r>
            <a:r>
              <a:rPr lang="el-GR" sz="2800" b="1" dirty="0" smtClean="0">
                <a:solidFill>
                  <a:srgbClr val="C00000"/>
                </a:solidFill>
              </a:rPr>
              <a:t>μειωμένη</a:t>
            </a:r>
            <a:r>
              <a:rPr lang="el-GR" sz="2800" dirty="0" smtClean="0"/>
              <a:t> με τα </a:t>
            </a:r>
            <a:r>
              <a:rPr lang="el-GR" sz="2800" b="1" dirty="0" smtClean="0"/>
              <a:t>άμεσα έξοδα </a:t>
            </a:r>
            <a:r>
              <a:rPr lang="el-GR" sz="2800" dirty="0" smtClean="0"/>
              <a:t>πωλήσεως, όπως και στην περίπτωση των υπολειμμάτων.</a:t>
            </a:r>
            <a:r>
              <a:rPr lang="en-US" sz="2800" dirty="0" smtClean="0"/>
              <a:t> </a:t>
            </a:r>
            <a:r>
              <a:rPr lang="el-GR" sz="2800" dirty="0" smtClean="0"/>
              <a:t>Αν όμως </a:t>
            </a:r>
            <a:r>
              <a:rPr lang="el-GR" sz="2800" b="1" dirty="0" smtClean="0"/>
              <a:t>προορίζονται</a:t>
            </a:r>
            <a:r>
              <a:rPr lang="el-GR" sz="2800" dirty="0" smtClean="0"/>
              <a:t> για να </a:t>
            </a:r>
            <a:r>
              <a:rPr lang="el-GR" sz="2800" b="1" dirty="0" smtClean="0"/>
              <a:t>χρησιμοποιηθούν</a:t>
            </a:r>
            <a:r>
              <a:rPr lang="el-GR" sz="2800" dirty="0" smtClean="0"/>
              <a:t> από την οικονομική μονάδα, τότε αποτιμώνται στην </a:t>
            </a:r>
            <a:r>
              <a:rPr lang="el-GR" sz="2800" b="1" dirty="0" smtClean="0">
                <a:solidFill>
                  <a:srgbClr val="FF9900"/>
                </a:solidFill>
              </a:rPr>
              <a:t>τιμή που θα αγοράζονταν </a:t>
            </a:r>
            <a:r>
              <a:rPr lang="el-GR" sz="2800" dirty="0" smtClean="0"/>
              <a:t>από την οικονομική μονάδα με σκοπό να χρησιμοποιηθούν από αυτή.     </a:t>
            </a:r>
          </a:p>
          <a:p>
            <a:pPr algn="just"/>
            <a:endParaRPr lang="el-G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4082"/>
          </a:xfrm>
        </p:spPr>
        <p:txBody>
          <a:bodyPr/>
          <a:lstStyle/>
          <a:p>
            <a:r>
              <a:rPr lang="el-GR" sz="3200" b="1" dirty="0">
                <a:solidFill>
                  <a:srgbClr val="006600"/>
                </a:solidFill>
                <a:latin typeface="+mn-lt"/>
              </a:rPr>
              <a:t>Κανόνες αποτίμησης </a:t>
            </a:r>
            <a:r>
              <a:rPr lang="el-GR" sz="3200" b="1" dirty="0" smtClean="0">
                <a:solidFill>
                  <a:srgbClr val="006600"/>
                </a:solidFill>
                <a:latin typeface="+mn-lt"/>
              </a:rPr>
              <a:t>Αποθεμάτων (3)</a:t>
            </a:r>
            <a:endParaRPr lang="el-GR" sz="3200" b="1" dirty="0">
              <a:solidFill>
                <a:srgbClr val="006600"/>
              </a:solidFill>
              <a:latin typeface="+mn-lt"/>
            </a:endParaRPr>
          </a:p>
        </p:txBody>
      </p:sp>
      <p:sp>
        <p:nvSpPr>
          <p:cNvPr id="9219" name="Rectangle 3"/>
          <p:cNvSpPr>
            <a:spLocks noGrp="1" noChangeArrowheads="1"/>
          </p:cNvSpPr>
          <p:nvPr>
            <p:ph type="body" idx="1"/>
          </p:nvPr>
        </p:nvSpPr>
        <p:spPr>
          <a:xfrm>
            <a:off x="0" y="1196752"/>
            <a:ext cx="9144000" cy="5661248"/>
          </a:xfrm>
        </p:spPr>
        <p:txBody>
          <a:bodyPr/>
          <a:lstStyle/>
          <a:p>
            <a:pPr algn="just"/>
            <a:r>
              <a:rPr lang="el-GR" sz="2800" dirty="0"/>
              <a:t>Αν η οικονομική μονάδα εφαρμόζει το σύστημα της </a:t>
            </a:r>
            <a:r>
              <a:rPr lang="el-GR" sz="2800" b="1" dirty="0"/>
              <a:t>πρότυπης κοστολόγησης</a:t>
            </a:r>
            <a:r>
              <a:rPr lang="el-GR" sz="2800" dirty="0"/>
              <a:t>, μπορεί να αποτιμήσει τα αποθέματά της σε τιμές </a:t>
            </a:r>
            <a:r>
              <a:rPr lang="el-GR" sz="2800" b="1" dirty="0"/>
              <a:t>πρότυπου κόστους</a:t>
            </a:r>
            <a:r>
              <a:rPr lang="el-GR" sz="2800" dirty="0"/>
              <a:t>, αλλά, τότε οι αποκλίσεις που προκύπτουν ανάμεσα στο ιστορικό και το πρότυπο κόστος πρέπει να κατανέμονται, με ιδιαίτερη λογιστική εμφάνιση, σε αυτές που αναλογούν στα πωληθέντα και στα </a:t>
            </a:r>
            <a:r>
              <a:rPr lang="el-GR" sz="2800" dirty="0" smtClean="0"/>
              <a:t>απούλητα.      </a:t>
            </a:r>
            <a:endParaRPr lang="el-G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l-GR" sz="4000" b="1" dirty="0" smtClean="0">
                <a:solidFill>
                  <a:schemeClr val="accent6">
                    <a:lumMod val="50000"/>
                  </a:schemeClr>
                </a:solidFill>
              </a:rPr>
              <a:t>ΟΡΙΣΜΟΙ</a:t>
            </a:r>
            <a:r>
              <a:rPr lang="en-US" sz="4000" b="1" dirty="0" smtClean="0">
                <a:solidFill>
                  <a:schemeClr val="accent6">
                    <a:lumMod val="50000"/>
                  </a:schemeClr>
                </a:solidFill>
              </a:rPr>
              <a:t> (1)</a:t>
            </a:r>
            <a:endParaRPr lang="el-GR" sz="4000" b="1" dirty="0" smtClean="0">
              <a:solidFill>
                <a:schemeClr val="accent6">
                  <a:lumMod val="50000"/>
                </a:schemeClr>
              </a:solidFill>
            </a:endParaRPr>
          </a:p>
        </p:txBody>
      </p:sp>
      <p:sp>
        <p:nvSpPr>
          <p:cNvPr id="37891" name="Rectangle 3"/>
          <p:cNvSpPr>
            <a:spLocks noGrp="1" noChangeArrowheads="1"/>
          </p:cNvSpPr>
          <p:nvPr>
            <p:ph type="body" idx="1"/>
          </p:nvPr>
        </p:nvSpPr>
        <p:spPr>
          <a:xfrm>
            <a:off x="0" y="981075"/>
            <a:ext cx="9144000" cy="5876925"/>
          </a:xfrm>
        </p:spPr>
        <p:txBody>
          <a:bodyPr>
            <a:normAutofit/>
          </a:bodyPr>
          <a:lstStyle/>
          <a:p>
            <a:pPr algn="just" eaLnBrk="1" hangingPunct="1"/>
            <a:r>
              <a:rPr lang="el-GR" sz="3200" b="1" dirty="0" smtClean="0">
                <a:solidFill>
                  <a:srgbClr val="FF9900"/>
                </a:solidFill>
              </a:rPr>
              <a:t>Τιμή Κτήσης:</a:t>
            </a:r>
            <a:r>
              <a:rPr lang="el-GR" sz="3200" dirty="0" smtClean="0">
                <a:solidFill>
                  <a:srgbClr val="FF9900"/>
                </a:solidFill>
              </a:rPr>
              <a:t> </a:t>
            </a:r>
            <a:r>
              <a:rPr lang="el-GR" sz="3200" dirty="0" smtClean="0"/>
              <a:t>Είναι η </a:t>
            </a:r>
            <a:r>
              <a:rPr lang="el-GR" sz="3200" dirty="0" smtClean="0">
                <a:solidFill>
                  <a:srgbClr val="FF0000"/>
                </a:solidFill>
              </a:rPr>
              <a:t>τιμολογιακή αξία </a:t>
            </a:r>
            <a:r>
              <a:rPr lang="el-GR" sz="3200" dirty="0" smtClean="0"/>
              <a:t>αγοράς των αποθεμάτων αυξημένη με τα ειδικά έξοδα αγοράς και μειωμένη με τις εκπτώσεις (άμεσο κόστος αγοράς).</a:t>
            </a:r>
            <a:endParaRPr lang="en-US" sz="3200" dirty="0" smtClean="0"/>
          </a:p>
          <a:p>
            <a:pPr algn="just" eaLnBrk="1" hangingPunct="1"/>
            <a:endParaRPr lang="el-GR" sz="3200" dirty="0" smtClean="0"/>
          </a:p>
          <a:p>
            <a:pPr algn="just" eaLnBrk="1" hangingPunct="1"/>
            <a:r>
              <a:rPr lang="el-GR" sz="3200" b="1" dirty="0" smtClean="0">
                <a:solidFill>
                  <a:srgbClr val="0000FF"/>
                </a:solidFill>
              </a:rPr>
              <a:t>Τιμολογιακή Αξία:</a:t>
            </a:r>
            <a:r>
              <a:rPr lang="el-GR" sz="3200" dirty="0" smtClean="0">
                <a:solidFill>
                  <a:srgbClr val="0000FF"/>
                </a:solidFill>
              </a:rPr>
              <a:t> </a:t>
            </a:r>
            <a:r>
              <a:rPr lang="el-GR" sz="3200" dirty="0" smtClean="0"/>
              <a:t>Είναι η αξία αγοράς που αναγράφεται στα τιμολόγια μειωμένη κατά τις εκπτώσεις που κάθε φορά χορηγούνται από τους προμηθευτές και απαλλαγμένη από τους φόρους και τα τέλη που δεν βαρύνουν, τελικά, την οικονομική μονάδα.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chemeClr val="accent6">
                    <a:lumMod val="50000"/>
                  </a:schemeClr>
                </a:solidFill>
              </a:rPr>
              <a:t>ΟΡΙΣΜΟΙ (</a:t>
            </a:r>
            <a:r>
              <a:rPr lang="en-US" sz="4000" b="1" dirty="0" smtClean="0">
                <a:solidFill>
                  <a:schemeClr val="accent6">
                    <a:lumMod val="50000"/>
                  </a:schemeClr>
                </a:solidFill>
              </a:rPr>
              <a:t>2</a:t>
            </a:r>
            <a:r>
              <a:rPr lang="el-GR" sz="4000" b="1" dirty="0" smtClean="0">
                <a:solidFill>
                  <a:schemeClr val="accent6">
                    <a:lumMod val="50000"/>
                  </a:schemeClr>
                </a:solidFill>
              </a:rPr>
              <a:t>)</a:t>
            </a:r>
          </a:p>
        </p:txBody>
      </p:sp>
      <p:sp>
        <p:nvSpPr>
          <p:cNvPr id="38915" name="Rectangle 3"/>
          <p:cNvSpPr>
            <a:spLocks noGrp="1" noChangeArrowheads="1"/>
          </p:cNvSpPr>
          <p:nvPr>
            <p:ph type="body" idx="1"/>
          </p:nvPr>
        </p:nvSpPr>
        <p:spPr>
          <a:xfrm>
            <a:off x="0" y="908050"/>
            <a:ext cx="9144000" cy="5949950"/>
          </a:xfrm>
        </p:spPr>
        <p:txBody>
          <a:bodyPr>
            <a:normAutofit/>
          </a:bodyPr>
          <a:lstStyle/>
          <a:p>
            <a:pPr algn="just" eaLnBrk="1" hangingPunct="1">
              <a:lnSpc>
                <a:spcPct val="90000"/>
              </a:lnSpc>
            </a:pPr>
            <a:r>
              <a:rPr lang="el-GR" sz="3200" b="1" dirty="0" smtClean="0">
                <a:solidFill>
                  <a:srgbClr val="663300"/>
                </a:solidFill>
              </a:rPr>
              <a:t>Τρέχουσα Τιμή Αγοράς:</a:t>
            </a:r>
            <a:r>
              <a:rPr lang="el-GR" sz="3200" dirty="0" smtClean="0">
                <a:solidFill>
                  <a:srgbClr val="663300"/>
                </a:solidFill>
              </a:rPr>
              <a:t> </a:t>
            </a:r>
            <a:r>
              <a:rPr lang="el-GR" sz="3200" dirty="0" smtClean="0"/>
              <a:t>Είναι η </a:t>
            </a:r>
            <a:r>
              <a:rPr lang="el-GR" sz="3200" b="1" dirty="0" smtClean="0">
                <a:solidFill>
                  <a:srgbClr val="0070C0"/>
                </a:solidFill>
              </a:rPr>
              <a:t>τιμή αντικατάστασης ενός αποθέματος</a:t>
            </a:r>
            <a:r>
              <a:rPr lang="el-GR" sz="3200" dirty="0" smtClean="0"/>
              <a:t>, δηλαδή η τιμή στην οποία η οικονομική μονάδα έχει την δυνατότητα να προμηθευτεί το αγαθό, κατά την ημέρα σύνταξης της απογραφής από τη συνήθη αγορά, με συνήθεις όρους και κάτω από κανονικές συνθήκες, χωρίς να λαμβάνονται υπόψη περιπτωσιακά και προσωρινά γεγονότα που προκαλούν αδικαιολόγητες προσωρινές διακυμάνσεις τιμών. Για τον υπολογισμό της τρέχουσας τιμής αγοράς λαμβάνονται υπόψη και τα ειδικά έξοδα αγοράς.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417512"/>
          </a:xfrm>
        </p:spPr>
        <p:txBody>
          <a:bodyPr>
            <a:normAutofit fontScale="90000"/>
          </a:bodyPr>
          <a:lstStyle/>
          <a:p>
            <a:pPr eaLnBrk="1" hangingPunct="1"/>
            <a:r>
              <a:rPr lang="el-GR" sz="4000" b="1" dirty="0" smtClean="0">
                <a:solidFill>
                  <a:schemeClr val="accent6">
                    <a:lumMod val="50000"/>
                  </a:schemeClr>
                </a:solidFill>
              </a:rPr>
              <a:t>ΟΡΙΣΜΟΙ (</a:t>
            </a:r>
            <a:r>
              <a:rPr lang="en-US" sz="4000" b="1" dirty="0" smtClean="0">
                <a:solidFill>
                  <a:schemeClr val="accent6">
                    <a:lumMod val="50000"/>
                  </a:schemeClr>
                </a:solidFill>
              </a:rPr>
              <a:t>3</a:t>
            </a:r>
            <a:r>
              <a:rPr lang="el-GR" sz="4000" b="1" dirty="0" smtClean="0">
                <a:solidFill>
                  <a:schemeClr val="accent6">
                    <a:lumMod val="50000"/>
                  </a:schemeClr>
                </a:solidFill>
              </a:rPr>
              <a:t>)</a:t>
            </a:r>
          </a:p>
        </p:txBody>
      </p:sp>
      <p:sp>
        <p:nvSpPr>
          <p:cNvPr id="39939" name="Rectangle 3"/>
          <p:cNvSpPr>
            <a:spLocks noGrp="1" noChangeArrowheads="1"/>
          </p:cNvSpPr>
          <p:nvPr>
            <p:ph type="body" idx="1"/>
          </p:nvPr>
        </p:nvSpPr>
        <p:spPr>
          <a:xfrm>
            <a:off x="0" y="1196975"/>
            <a:ext cx="9144000" cy="5472113"/>
          </a:xfrm>
        </p:spPr>
        <p:txBody>
          <a:bodyPr>
            <a:normAutofit/>
          </a:bodyPr>
          <a:lstStyle/>
          <a:p>
            <a:pPr algn="just" eaLnBrk="1" hangingPunct="1"/>
            <a:r>
              <a:rPr lang="el-GR" sz="3200" b="1" dirty="0" smtClean="0">
                <a:solidFill>
                  <a:srgbClr val="C00000"/>
                </a:solidFill>
              </a:rPr>
              <a:t>Ειδικά Έξοδα Αγοράς:</a:t>
            </a:r>
            <a:r>
              <a:rPr lang="el-GR" sz="3200" dirty="0" smtClean="0">
                <a:solidFill>
                  <a:srgbClr val="C00000"/>
                </a:solidFill>
              </a:rPr>
              <a:t> </a:t>
            </a:r>
            <a:r>
              <a:rPr lang="el-GR" sz="3200" dirty="0" smtClean="0"/>
              <a:t>Είναι τα άμεσα έξοδα αγοράς που γίνονται μέχρι την παραλαβή και αποθήκευση του αγαθού και ιδιαίτερα οι δασμοί και λοιποί φόροι –τέλη εισαγωγής, καθώς και τα έξοδα μεταφοράς και παραλαβής των σχετικών ειδών.</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sz="4000" b="1" dirty="0" smtClean="0">
                <a:solidFill>
                  <a:schemeClr val="accent6">
                    <a:lumMod val="50000"/>
                  </a:schemeClr>
                </a:solidFill>
              </a:rPr>
              <a:t>ΟΡΙΣΜΟΙ (</a:t>
            </a:r>
            <a:r>
              <a:rPr lang="en-US" sz="4000" b="1" dirty="0" smtClean="0">
                <a:solidFill>
                  <a:schemeClr val="accent6">
                    <a:lumMod val="50000"/>
                  </a:schemeClr>
                </a:solidFill>
              </a:rPr>
              <a:t>4</a:t>
            </a:r>
            <a:r>
              <a:rPr lang="el-GR" sz="4000" b="1" dirty="0" smtClean="0">
                <a:solidFill>
                  <a:schemeClr val="accent6">
                    <a:lumMod val="50000"/>
                  </a:schemeClr>
                </a:solidFill>
              </a:rPr>
              <a:t>)</a:t>
            </a:r>
          </a:p>
        </p:txBody>
      </p:sp>
      <p:sp>
        <p:nvSpPr>
          <p:cNvPr id="40963" name="Rectangle 3"/>
          <p:cNvSpPr>
            <a:spLocks noGrp="1" noChangeArrowheads="1"/>
          </p:cNvSpPr>
          <p:nvPr>
            <p:ph type="body" idx="1"/>
          </p:nvPr>
        </p:nvSpPr>
        <p:spPr>
          <a:xfrm>
            <a:off x="0" y="1052513"/>
            <a:ext cx="9144000" cy="5805487"/>
          </a:xfrm>
        </p:spPr>
        <p:txBody>
          <a:bodyPr/>
          <a:lstStyle/>
          <a:p>
            <a:pPr algn="just" eaLnBrk="1" hangingPunct="1"/>
            <a:r>
              <a:rPr lang="el-GR" sz="3200" b="1" dirty="0" smtClean="0">
                <a:solidFill>
                  <a:srgbClr val="FF33CC"/>
                </a:solidFill>
              </a:rPr>
              <a:t>Ιστορικό Κόστος Παραγωγής:</a:t>
            </a:r>
            <a:r>
              <a:rPr lang="el-GR" sz="3200" dirty="0" smtClean="0">
                <a:solidFill>
                  <a:srgbClr val="FF33CC"/>
                </a:solidFill>
              </a:rPr>
              <a:t> </a:t>
            </a:r>
            <a:r>
              <a:rPr lang="el-GR" sz="3200" dirty="0" smtClean="0"/>
              <a:t>Είναι το </a:t>
            </a:r>
            <a:r>
              <a:rPr lang="el-GR" sz="3200" dirty="0" smtClean="0">
                <a:solidFill>
                  <a:srgbClr val="0000FF"/>
                </a:solidFill>
              </a:rPr>
              <a:t>άμεσο κόστος αγοράς (τιμή κτήσης) </a:t>
            </a:r>
            <a:r>
              <a:rPr lang="el-GR" sz="3200" dirty="0" smtClean="0"/>
              <a:t>των Α΄ υλών και των διαφόρων υλικών</a:t>
            </a:r>
            <a:r>
              <a:rPr lang="en-US" sz="3200" dirty="0" smtClean="0"/>
              <a:t>,</a:t>
            </a:r>
            <a:r>
              <a:rPr lang="el-GR" sz="3200" dirty="0" smtClean="0"/>
              <a:t> που χρησιμοποιήθηκαν στην παραγωγή των αγαθών </a:t>
            </a:r>
            <a:r>
              <a:rPr lang="el-GR" sz="3200" b="1" dirty="0" smtClean="0"/>
              <a:t>προσαυξημένο</a:t>
            </a:r>
            <a:r>
              <a:rPr lang="el-GR" sz="3200" dirty="0" smtClean="0"/>
              <a:t> με αναλογία γενικών (έμμεσων) εξόδων, καθώς και με</a:t>
            </a:r>
            <a:r>
              <a:rPr lang="en-US" sz="3200" dirty="0" smtClean="0"/>
              <a:t> </a:t>
            </a:r>
            <a:r>
              <a:rPr lang="el-GR" sz="3200" dirty="0" smtClean="0"/>
              <a:t>τα άμεσα και έμμεσα έξοδα παραγωγής (κόστος επεξεργασίας), που δαπανήθηκαν για να φθάσουν τα παραγμένα αγαθά στη θέση και κατάσταση που βρίσκονται κατά την απογραφή.</a:t>
            </a:r>
          </a:p>
          <a:p>
            <a:pPr eaLnBrk="1" hangingPunct="1"/>
            <a:endParaRPr lang="el-GR"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sz="4000" b="1" dirty="0" smtClean="0">
                <a:solidFill>
                  <a:schemeClr val="accent6">
                    <a:lumMod val="50000"/>
                  </a:schemeClr>
                </a:solidFill>
              </a:rPr>
              <a:t>ΟΡΙΣΜΟΙ (</a:t>
            </a:r>
            <a:r>
              <a:rPr lang="en-US" sz="4000" b="1" dirty="0" smtClean="0">
                <a:solidFill>
                  <a:schemeClr val="accent6">
                    <a:lumMod val="50000"/>
                  </a:schemeClr>
                </a:solidFill>
              </a:rPr>
              <a:t>5</a:t>
            </a:r>
            <a:r>
              <a:rPr lang="el-GR" sz="4000" b="1" dirty="0" smtClean="0">
                <a:solidFill>
                  <a:schemeClr val="accent6">
                    <a:lumMod val="50000"/>
                  </a:schemeClr>
                </a:solidFill>
              </a:rPr>
              <a:t>)</a:t>
            </a:r>
          </a:p>
        </p:txBody>
      </p:sp>
      <p:sp>
        <p:nvSpPr>
          <p:cNvPr id="41987" name="Rectangle 3"/>
          <p:cNvSpPr>
            <a:spLocks noGrp="1" noChangeArrowheads="1"/>
          </p:cNvSpPr>
          <p:nvPr>
            <p:ph type="body" idx="1"/>
          </p:nvPr>
        </p:nvSpPr>
        <p:spPr>
          <a:xfrm>
            <a:off x="0" y="1052513"/>
            <a:ext cx="9144000" cy="5805487"/>
          </a:xfrm>
        </p:spPr>
        <p:txBody>
          <a:bodyPr>
            <a:normAutofit/>
          </a:bodyPr>
          <a:lstStyle/>
          <a:p>
            <a:pPr algn="just" eaLnBrk="1" hangingPunct="1"/>
            <a:r>
              <a:rPr lang="el-GR" sz="3200" b="1" dirty="0" smtClean="0">
                <a:solidFill>
                  <a:srgbClr val="7030A0"/>
                </a:solidFill>
              </a:rPr>
              <a:t>Καθαρή ρευστοποιήσιμη αξία:</a:t>
            </a:r>
            <a:r>
              <a:rPr lang="el-GR" sz="3200" dirty="0" smtClean="0">
                <a:solidFill>
                  <a:srgbClr val="7030A0"/>
                </a:solidFill>
              </a:rPr>
              <a:t> </a:t>
            </a:r>
            <a:r>
              <a:rPr lang="el-GR" sz="3200" dirty="0" smtClean="0"/>
              <a:t>Είναι η </a:t>
            </a:r>
            <a:r>
              <a:rPr lang="el-GR" sz="3200" dirty="0" smtClean="0">
                <a:solidFill>
                  <a:srgbClr val="FF0000"/>
                </a:solidFill>
              </a:rPr>
              <a:t>τιμή πώλησης του αποθέματος, </a:t>
            </a:r>
            <a:r>
              <a:rPr lang="el-GR" sz="3200" dirty="0" smtClean="0"/>
              <a:t>στην οποία υπολογίζεται ότι, αυτό θα πωληθεί κάτω από συνθήκες ομαλής πορείας των εργασιών της οικονομικής μονάδας, </a:t>
            </a:r>
            <a:r>
              <a:rPr lang="el-GR" sz="3200" b="1" dirty="0" smtClean="0"/>
              <a:t>μειωμένη</a:t>
            </a:r>
            <a:r>
              <a:rPr lang="el-GR" sz="3200" dirty="0" smtClean="0"/>
              <a:t> με το κόστος ολοκλήρωσης της επεξεργασίας, όταν πρόκειται για ημιτελή αποθέματα και με τα έξοδα, που υπολογίζεται ότι θα πραγματοποιηθούν για την επίτευξη της πώλησης.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rmAutofit fontScale="90000"/>
          </a:bodyPr>
          <a:lstStyle/>
          <a:p>
            <a:r>
              <a:rPr lang="el-GR" sz="3600" b="1" dirty="0" smtClean="0"/>
              <a:t/>
            </a:r>
            <a:br>
              <a:rPr lang="el-GR" sz="3600" b="1" dirty="0" smtClean="0"/>
            </a:br>
            <a:r>
              <a:rPr lang="el-GR" b="1" dirty="0" smtClean="0">
                <a:solidFill>
                  <a:srgbClr val="C00000"/>
                </a:solidFill>
              </a:rPr>
              <a:t>ΠΡΟΤΥΠΟ ΚΟΣΤΟΣ</a:t>
            </a:r>
            <a:endParaRPr lang="el-GR"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lstStyle/>
          <a:p>
            <a:pPr algn="just"/>
            <a:r>
              <a:rPr lang="el-GR" sz="2800" dirty="0"/>
              <a:t>Το </a:t>
            </a:r>
            <a:r>
              <a:rPr lang="el-GR" sz="2800" b="1" dirty="0">
                <a:solidFill>
                  <a:srgbClr val="C00000"/>
                </a:solidFill>
              </a:rPr>
              <a:t>πρότυπο κόστος </a:t>
            </a:r>
            <a:r>
              <a:rPr lang="el-GR" sz="2800" u="sng" dirty="0"/>
              <a:t>είναι</a:t>
            </a:r>
            <a:r>
              <a:rPr lang="el-GR" sz="2800" dirty="0"/>
              <a:t> ένα προϋπολογιστικό κόστος </a:t>
            </a:r>
            <a:r>
              <a:rPr lang="el-GR" sz="2800" dirty="0" smtClean="0"/>
              <a:t>που στηρίζεται </a:t>
            </a:r>
            <a:r>
              <a:rPr lang="el-GR" sz="2800" dirty="0"/>
              <a:t>σε κάποιους </a:t>
            </a:r>
            <a:r>
              <a:rPr lang="el-GR" sz="2800" dirty="0" smtClean="0"/>
              <a:t>ορθολογικούς υπολογισμούς.</a:t>
            </a:r>
            <a:endParaRPr lang="el-GR" sz="2800" dirty="0"/>
          </a:p>
          <a:p>
            <a:pPr algn="just"/>
            <a:r>
              <a:rPr lang="el-GR" sz="2800" dirty="0"/>
              <a:t>Το </a:t>
            </a:r>
            <a:r>
              <a:rPr lang="el-GR" sz="2800" b="1" dirty="0">
                <a:solidFill>
                  <a:srgbClr val="C00000"/>
                </a:solidFill>
              </a:rPr>
              <a:t>πρότυπο κόστος </a:t>
            </a:r>
            <a:r>
              <a:rPr lang="el-GR" sz="2800" u="sng" dirty="0"/>
              <a:t>αναφέρεται</a:t>
            </a:r>
            <a:r>
              <a:rPr lang="el-GR" sz="2800" dirty="0"/>
              <a:t> στη μονάδα </a:t>
            </a:r>
            <a:r>
              <a:rPr lang="el-GR" sz="2800" dirty="0" smtClean="0"/>
              <a:t>παραγόμενου προϊόντος </a:t>
            </a:r>
            <a:r>
              <a:rPr lang="el-GR" sz="2800" dirty="0"/>
              <a:t>ή προσφερόμενης </a:t>
            </a:r>
            <a:r>
              <a:rPr lang="el-GR" sz="2800" dirty="0" smtClean="0"/>
              <a:t>υπηρεσίας.</a:t>
            </a:r>
            <a:endParaRPr lang="el-GR" sz="2800" dirty="0"/>
          </a:p>
          <a:p>
            <a:pPr algn="just"/>
            <a:r>
              <a:rPr lang="el-GR" sz="2800" dirty="0"/>
              <a:t></a:t>
            </a:r>
            <a:r>
              <a:rPr lang="el-GR" sz="2800" u="sng" dirty="0"/>
              <a:t>Χρησιμοποιείται</a:t>
            </a:r>
            <a:r>
              <a:rPr lang="el-GR" sz="2800" dirty="0"/>
              <a:t> για τον υπολογισμό του κόστους </a:t>
            </a:r>
            <a:r>
              <a:rPr lang="el-GR" sz="2800" dirty="0" smtClean="0"/>
              <a:t>μίας μονάδας </a:t>
            </a:r>
            <a:r>
              <a:rPr lang="el-GR" sz="2800" dirty="0"/>
              <a:t>προϊόντος ή μίας προσφερόμενης </a:t>
            </a:r>
            <a:r>
              <a:rPr lang="el-GR" sz="2800" dirty="0" smtClean="0"/>
              <a:t>υπηρεσίας.</a:t>
            </a:r>
            <a:endParaRPr lang="el-GR" sz="2800" dirty="0"/>
          </a:p>
          <a:p>
            <a:pPr algn="just"/>
            <a:r>
              <a:rPr lang="el-GR" sz="2800" dirty="0"/>
              <a:t>Για να επιτευχθεί ο υπολογισμός του πρότυπου κόστους </a:t>
            </a:r>
            <a:r>
              <a:rPr lang="el-GR" sz="2800" dirty="0" smtClean="0"/>
              <a:t>θα πρέπει </a:t>
            </a:r>
            <a:r>
              <a:rPr lang="el-GR" sz="2800" dirty="0"/>
              <a:t>να </a:t>
            </a:r>
            <a:r>
              <a:rPr lang="el-GR" sz="2800" dirty="0" smtClean="0"/>
              <a:t>υπολογιστούν τύποι </a:t>
            </a:r>
            <a:r>
              <a:rPr lang="el-GR" sz="2800" dirty="0"/>
              <a:t>υλικών και εργατικών, τιμές και </a:t>
            </a:r>
            <a:r>
              <a:rPr lang="el-GR" sz="2800" dirty="0" smtClean="0"/>
              <a:t>ποσότητες, καθώς και τύποι </a:t>
            </a:r>
            <a:r>
              <a:rPr lang="el-GR" sz="2800" dirty="0"/>
              <a:t>γενικού κόστους και </a:t>
            </a:r>
            <a:r>
              <a:rPr lang="el-GR" sz="2800" dirty="0" smtClean="0"/>
              <a:t>συμπεριφοράς.</a:t>
            </a:r>
            <a:endParaRPr lang="el-GR" sz="2800" dirty="0"/>
          </a:p>
        </p:txBody>
      </p:sp>
    </p:spTree>
    <p:extLst>
      <p:ext uri="{BB962C8B-B14F-4D97-AF65-F5344CB8AC3E}">
        <p14:creationId xmlns:p14="http://schemas.microsoft.com/office/powerpoint/2010/main" val="97218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b="1" dirty="0" smtClean="0">
                <a:solidFill>
                  <a:srgbClr val="006600"/>
                </a:solidFill>
              </a:rPr>
              <a:t>ΜΕΡΟΣ Α΄</a:t>
            </a:r>
          </a:p>
        </p:txBody>
      </p:sp>
      <p:sp>
        <p:nvSpPr>
          <p:cNvPr id="7171" name="Rectangle 3"/>
          <p:cNvSpPr>
            <a:spLocks noGrp="1" noChangeArrowheads="1"/>
          </p:cNvSpPr>
          <p:nvPr>
            <p:ph type="body" idx="1"/>
          </p:nvPr>
        </p:nvSpPr>
        <p:spPr/>
        <p:txBody>
          <a:bodyPr/>
          <a:lstStyle/>
          <a:p>
            <a:pPr eaLnBrk="1" hangingPunct="1"/>
            <a:endParaRPr lang="el-GR" dirty="0" smtClean="0"/>
          </a:p>
          <a:p>
            <a:pPr algn="ctr" eaLnBrk="1" hangingPunct="1">
              <a:buFontTx/>
              <a:buNone/>
            </a:pPr>
            <a:r>
              <a:rPr lang="el-GR" sz="3600" b="1" dirty="0" smtClean="0"/>
              <a:t>Απογραφή και Αποτίμηση Περιουσιακών Στοιχείων (Λογιστική).</a:t>
            </a:r>
          </a:p>
          <a:p>
            <a:pPr eaLnBrk="1" hangingPunct="1"/>
            <a:endParaRPr lang="el-GR" sz="3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Ορισμός Επικινδυνότητας</a:t>
            </a:r>
            <a:endParaRPr lang="el-GR" b="1" dirty="0">
              <a:solidFill>
                <a:srgbClr val="FF0000"/>
              </a:solidFill>
            </a:endParaRPr>
          </a:p>
        </p:txBody>
      </p:sp>
      <p:sp>
        <p:nvSpPr>
          <p:cNvPr id="3" name="2 - Θέση περιεχομένου"/>
          <p:cNvSpPr>
            <a:spLocks noGrp="1"/>
          </p:cNvSpPr>
          <p:nvPr>
            <p:ph idx="1"/>
          </p:nvPr>
        </p:nvSpPr>
        <p:spPr>
          <a:xfrm>
            <a:off x="0" y="1600200"/>
            <a:ext cx="9144000" cy="5257800"/>
          </a:xfrm>
        </p:spPr>
        <p:txBody>
          <a:bodyPr/>
          <a:lstStyle/>
          <a:p>
            <a:pPr algn="just" eaLnBrk="1" hangingPunct="1"/>
            <a:r>
              <a:rPr lang="el-GR" dirty="0" smtClean="0"/>
              <a:t>Η Επικινδυνότητα (Ε) ορίζεται ως το γινόμενο της Πιθανότητας (Π) πραγματοποίησης ενός επεισοδίου ασφάλειας επί το (οικονομικό ή άλλο) Κόστος (Κ) που θα επιφέρει, ήτοι</a:t>
            </a:r>
            <a:endParaRPr lang="en-US" dirty="0" smtClean="0"/>
          </a:p>
          <a:p>
            <a:pPr algn="ctr" eaLnBrk="1" hangingPunct="1">
              <a:buFont typeface="Wingdings" pitchFamily="2" charset="2"/>
              <a:buNone/>
            </a:pPr>
            <a:r>
              <a:rPr lang="el-GR" dirty="0" smtClean="0">
                <a:solidFill>
                  <a:srgbClr val="C00000"/>
                </a:solidFill>
              </a:rPr>
              <a:t>Ε = Π </a:t>
            </a:r>
            <a:r>
              <a:rPr lang="en-GB" dirty="0" smtClean="0">
                <a:solidFill>
                  <a:srgbClr val="C00000"/>
                </a:solidFill>
              </a:rPr>
              <a:t>x</a:t>
            </a:r>
            <a:r>
              <a:rPr lang="el-GR" dirty="0" smtClean="0">
                <a:solidFill>
                  <a:srgbClr val="C00000"/>
                </a:solidFill>
              </a:rPr>
              <a:t> Κ</a:t>
            </a:r>
          </a:p>
          <a:p>
            <a:pPr algn="ctr" eaLnBrk="1" hangingPunct="1">
              <a:buFont typeface="Wingdings" pitchFamily="2" charset="2"/>
              <a:buNone/>
            </a:pPr>
            <a:r>
              <a:rPr lang="el-GR" dirty="0" smtClean="0">
                <a:solidFill>
                  <a:srgbClr val="C00000"/>
                </a:solidFill>
              </a:rPr>
              <a:t>ή</a:t>
            </a:r>
          </a:p>
          <a:p>
            <a:pPr algn="ctr" eaLnBrk="1" hangingPunct="1">
              <a:buFont typeface="Wingdings" pitchFamily="2" charset="2"/>
              <a:buNone/>
            </a:pPr>
            <a:r>
              <a:rPr lang="en-US" dirty="0" smtClean="0">
                <a:solidFill>
                  <a:srgbClr val="C00000"/>
                </a:solidFill>
              </a:rPr>
              <a:t>d = p*c</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274638"/>
            <a:ext cx="9144000" cy="706090"/>
          </a:xfrm>
        </p:spPr>
        <p:txBody>
          <a:bodyPr>
            <a:normAutofit fontScale="90000"/>
          </a:bodyPr>
          <a:lstStyle/>
          <a:p>
            <a:pPr eaLnBrk="1" hangingPunct="1"/>
            <a:r>
              <a:rPr lang="el-GR" sz="4000" b="1" dirty="0" smtClean="0">
                <a:solidFill>
                  <a:srgbClr val="FF0000"/>
                </a:solidFill>
              </a:rPr>
              <a:t>Αποτίμηση της επικινδυνότητας</a:t>
            </a:r>
            <a:endParaRPr lang="en-US" sz="4000" b="1" dirty="0" smtClean="0">
              <a:solidFill>
                <a:srgbClr val="FF0000"/>
              </a:solidFill>
            </a:endParaRPr>
          </a:p>
        </p:txBody>
      </p:sp>
      <p:sp>
        <p:nvSpPr>
          <p:cNvPr id="9220" name="Rectangle 3"/>
          <p:cNvSpPr>
            <a:spLocks noGrp="1" noChangeArrowheads="1"/>
          </p:cNvSpPr>
          <p:nvPr>
            <p:ph type="body" idx="1"/>
          </p:nvPr>
        </p:nvSpPr>
        <p:spPr>
          <a:xfrm>
            <a:off x="0" y="1268760"/>
            <a:ext cx="9144000" cy="5589240"/>
          </a:xfrm>
        </p:spPr>
        <p:txBody>
          <a:bodyPr/>
          <a:lstStyle/>
          <a:p>
            <a:pPr algn="just" eaLnBrk="1" hangingPunct="1">
              <a:lnSpc>
                <a:spcPct val="90000"/>
              </a:lnSpc>
              <a:buFont typeface="Wingdings" pitchFamily="2" charset="2"/>
              <a:buChar char="q"/>
            </a:pPr>
            <a:r>
              <a:rPr lang="el-GR" sz="2800" dirty="0" smtClean="0"/>
              <a:t>Αξία των στοιχείων του συστήματος, τα οποία εφόσον έχουν αξία αποκαλούνται αγαθά (</a:t>
            </a:r>
            <a:r>
              <a:rPr lang="en-GB" sz="2800" dirty="0" smtClean="0"/>
              <a:t>assets)</a:t>
            </a:r>
            <a:r>
              <a:rPr lang="el-GR" sz="2800" dirty="0" smtClean="0"/>
              <a:t>. Η αξία είναι συνάρτηση της επίπτωσης από την προσβολή του αγαθού.</a:t>
            </a:r>
          </a:p>
          <a:p>
            <a:pPr algn="just" eaLnBrk="1" hangingPunct="1">
              <a:lnSpc>
                <a:spcPct val="90000"/>
              </a:lnSpc>
              <a:buFont typeface="Wingdings" pitchFamily="2" charset="2"/>
              <a:buChar char="q"/>
            </a:pPr>
            <a:endParaRPr lang="en-US" sz="2800" dirty="0" smtClean="0"/>
          </a:p>
          <a:p>
            <a:pPr algn="just" eaLnBrk="1" hangingPunct="1">
              <a:lnSpc>
                <a:spcPct val="90000"/>
              </a:lnSpc>
              <a:buFont typeface="Wingdings" pitchFamily="2" charset="2"/>
              <a:buChar char="q"/>
            </a:pPr>
            <a:r>
              <a:rPr lang="el-GR" sz="2800" dirty="0" smtClean="0"/>
              <a:t>Πιθανότητα εκδήλωσης μίας απειλής</a:t>
            </a:r>
          </a:p>
          <a:p>
            <a:pPr algn="just" eaLnBrk="1" hangingPunct="1">
              <a:lnSpc>
                <a:spcPct val="90000"/>
              </a:lnSpc>
              <a:buFont typeface="Wingdings" pitchFamily="2" charset="2"/>
              <a:buChar char="q"/>
            </a:pPr>
            <a:endParaRPr lang="el-GR" sz="2800" dirty="0" smtClean="0"/>
          </a:p>
          <a:p>
            <a:pPr algn="just" eaLnBrk="1" hangingPunct="1">
              <a:lnSpc>
                <a:spcPct val="90000"/>
              </a:lnSpc>
              <a:buFont typeface="Wingdings" pitchFamily="2" charset="2"/>
              <a:buChar char="q"/>
            </a:pPr>
            <a:r>
              <a:rPr lang="el-GR" sz="2800" dirty="0" smtClean="0"/>
              <a:t>Πιθανότητα αξιοποίησης μίας ευπάθειας και πραγματοποίησης της απειλής</a:t>
            </a:r>
            <a:endParaRPr lang="en-US" sz="2800" dirty="0" smtClean="0"/>
          </a:p>
          <a:p>
            <a:pPr algn="just" eaLnBrk="1" hangingPunct="1">
              <a:lnSpc>
                <a:spcPct val="90000"/>
              </a:lnSpc>
              <a:buFont typeface="Wingdings" pitchFamily="2" charset="2"/>
              <a:buNone/>
            </a:pPr>
            <a:r>
              <a:rPr lang="en-US" sz="2800" dirty="0" smtClean="0"/>
              <a:t>   </a:t>
            </a:r>
            <a:endParaRPr lang="el-GR" sz="2800" dirty="0" smtClean="0"/>
          </a:p>
          <a:p>
            <a:pPr eaLnBrk="1" hangingPunct="1">
              <a:lnSpc>
                <a:spcPct val="90000"/>
              </a:lnSpc>
              <a:buFont typeface="Wingdings" pitchFamily="2" charset="2"/>
              <a:buNone/>
            </a:pPr>
            <a:r>
              <a:rPr lang="el-GR" sz="2800" dirty="0" smtClean="0"/>
              <a:t>   </a:t>
            </a:r>
            <a:endParaRPr 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l-GR" sz="3600" b="1" dirty="0" smtClean="0">
                <a:solidFill>
                  <a:srgbClr val="FF0000"/>
                </a:solidFill>
              </a:rPr>
              <a:t>Ανάλυση επικινδυνότητας</a:t>
            </a:r>
            <a:endParaRPr lang="en-US" sz="3600" b="1" dirty="0" smtClean="0">
              <a:solidFill>
                <a:srgbClr val="FF0000"/>
              </a:solidFill>
            </a:endParaRPr>
          </a:p>
        </p:txBody>
      </p:sp>
      <p:sp>
        <p:nvSpPr>
          <p:cNvPr id="10244" name="Rectangle 3"/>
          <p:cNvSpPr>
            <a:spLocks noGrp="1" noChangeArrowheads="1"/>
          </p:cNvSpPr>
          <p:nvPr>
            <p:ph type="body" idx="1"/>
          </p:nvPr>
        </p:nvSpPr>
        <p:spPr>
          <a:xfrm>
            <a:off x="179512" y="1981200"/>
            <a:ext cx="5230688" cy="4191000"/>
          </a:xfrm>
        </p:spPr>
        <p:txBody>
          <a:bodyPr/>
          <a:lstStyle/>
          <a:p>
            <a:pPr marL="609600" indent="-609600" algn="just" eaLnBrk="1" hangingPunct="1">
              <a:lnSpc>
                <a:spcPct val="90000"/>
              </a:lnSpc>
              <a:spcAft>
                <a:spcPct val="40000"/>
              </a:spcAft>
              <a:buFont typeface="Wingdings" pitchFamily="2" charset="2"/>
              <a:buAutoNum type="arabicParenR"/>
            </a:pPr>
            <a:r>
              <a:rPr lang="el-GR" sz="2800" dirty="0" smtClean="0"/>
              <a:t>Ανάλυση χωριστά κάθε παράγοντα (</a:t>
            </a:r>
            <a:r>
              <a:rPr lang="el-GR" sz="2800" i="1" dirty="0" smtClean="0"/>
              <a:t>αξία αγαθών, πιθανότητα απειλής, σοβαρότητα ευπαθειών</a:t>
            </a:r>
            <a:r>
              <a:rPr lang="el-GR" sz="2800" dirty="0" smtClean="0"/>
              <a:t>).</a:t>
            </a:r>
            <a:endParaRPr lang="en-GB" sz="2800" dirty="0" smtClean="0"/>
          </a:p>
          <a:p>
            <a:pPr marL="609600" indent="-609600" algn="just" eaLnBrk="1" hangingPunct="1">
              <a:lnSpc>
                <a:spcPct val="90000"/>
              </a:lnSpc>
              <a:buFont typeface="Wingdings" pitchFamily="2" charset="2"/>
              <a:buAutoNum type="arabicParenR"/>
            </a:pPr>
            <a:r>
              <a:rPr lang="el-GR" sz="2800" dirty="0" smtClean="0"/>
              <a:t>Σύνθεση των παραγόντων για τον υπολογισμό του βαθμού επικινδυνότητας</a:t>
            </a:r>
          </a:p>
          <a:p>
            <a:pPr marL="609600" indent="-609600" algn="just" eaLnBrk="1" hangingPunct="1">
              <a:lnSpc>
                <a:spcPct val="90000"/>
              </a:lnSpc>
              <a:buFont typeface="Wingdings" pitchFamily="2" charset="2"/>
              <a:buNone/>
            </a:pPr>
            <a:r>
              <a:rPr lang="el-GR" sz="2800" dirty="0" smtClean="0"/>
              <a:t>      </a:t>
            </a:r>
            <a:endParaRPr lang="en-GB" sz="2800" dirty="0" smtClean="0"/>
          </a:p>
          <a:p>
            <a:pPr marL="609600" indent="-609600" algn="ctr" eaLnBrk="1" hangingPunct="1">
              <a:lnSpc>
                <a:spcPct val="90000"/>
              </a:lnSpc>
              <a:buFont typeface="Wingdings" pitchFamily="2" charset="2"/>
              <a:buNone/>
            </a:pPr>
            <a:r>
              <a:rPr lang="en-GB" sz="2800" dirty="0" smtClean="0"/>
              <a:t>      </a:t>
            </a:r>
            <a:endParaRPr lang="en-US" sz="2800" dirty="0" smtClean="0"/>
          </a:p>
        </p:txBody>
      </p:sp>
      <p:sp>
        <p:nvSpPr>
          <p:cNvPr id="10245" name="Rectangle 4"/>
          <p:cNvSpPr>
            <a:spLocks noChangeArrowheads="1"/>
          </p:cNvSpPr>
          <p:nvPr/>
        </p:nvSpPr>
        <p:spPr bwMode="auto">
          <a:xfrm>
            <a:off x="5436096" y="1981200"/>
            <a:ext cx="3707904" cy="4114800"/>
          </a:xfrm>
          <a:prstGeom prst="rect">
            <a:avLst/>
          </a:prstGeom>
          <a:noFill/>
          <a:ln w="9525">
            <a:noFill/>
            <a:miter lim="800000"/>
            <a:headEnd/>
            <a:tailEnd/>
          </a:ln>
        </p:spPr>
        <p:txBody>
          <a:bodyPr/>
          <a:lstStyle/>
          <a:p>
            <a:pPr marL="609600" indent="-433388" algn="just" eaLnBrk="0" hangingPunct="0">
              <a:lnSpc>
                <a:spcPct val="90000"/>
              </a:lnSpc>
              <a:spcBef>
                <a:spcPct val="20000"/>
              </a:spcBef>
              <a:spcAft>
                <a:spcPct val="50000"/>
              </a:spcAft>
              <a:buClr>
                <a:schemeClr val="accent1"/>
              </a:buClr>
              <a:buSzPct val="90000"/>
              <a:buFont typeface="Wingdings" pitchFamily="2" charset="2"/>
              <a:buChar char="v"/>
            </a:pPr>
            <a:r>
              <a:rPr kumimoji="1" lang="el-GR" sz="2800" dirty="0" smtClean="0">
                <a:latin typeface="Times New Roman" pitchFamily="18" charset="0"/>
              </a:rPr>
              <a:t>Υιοθετεί </a:t>
            </a:r>
            <a:r>
              <a:rPr kumimoji="1" lang="el-GR" sz="2800" dirty="0">
                <a:latin typeface="Times New Roman" pitchFamily="18" charset="0"/>
              </a:rPr>
              <a:t>την </a:t>
            </a:r>
            <a:r>
              <a:rPr kumimoji="1" lang="el-GR" sz="2800" dirty="0" smtClean="0">
                <a:latin typeface="Times New Roman" pitchFamily="18" charset="0"/>
              </a:rPr>
              <a:t>παραδοσιακή </a:t>
            </a:r>
            <a:r>
              <a:rPr kumimoji="1" lang="el-GR" sz="2800" dirty="0">
                <a:latin typeface="Times New Roman" pitchFamily="18" charset="0"/>
              </a:rPr>
              <a:t>(</a:t>
            </a:r>
            <a:r>
              <a:rPr kumimoji="1" lang="el-GR" sz="2800" dirty="0" smtClean="0">
                <a:latin typeface="Times New Roman" pitchFamily="18" charset="0"/>
              </a:rPr>
              <a:t>θετικιστική</a:t>
            </a:r>
            <a:r>
              <a:rPr kumimoji="1" lang="el-GR" sz="2800" dirty="0">
                <a:latin typeface="Times New Roman" pitchFamily="18" charset="0"/>
              </a:rPr>
              <a:t>) μέθοδο του </a:t>
            </a:r>
            <a:r>
              <a:rPr kumimoji="1" lang="el-GR" sz="2800" dirty="0" smtClean="0">
                <a:latin typeface="Times New Roman" pitchFamily="18" charset="0"/>
              </a:rPr>
              <a:t>αναγωνισμού</a:t>
            </a:r>
            <a:r>
              <a:rPr kumimoji="1" lang="el-GR" sz="2800" dirty="0">
                <a:latin typeface="Times New Roman" pitchFamily="18" charset="0"/>
              </a:rPr>
              <a:t>. </a:t>
            </a:r>
            <a:endParaRPr kumimoji="1" lang="en-GB" sz="2800" dirty="0">
              <a:latin typeface="Times New Roman" pitchFamily="18" charset="0"/>
            </a:endParaRPr>
          </a:p>
          <a:p>
            <a:pPr marL="609600" indent="-433388" algn="just" eaLnBrk="0" hangingPunct="0">
              <a:lnSpc>
                <a:spcPct val="90000"/>
              </a:lnSpc>
              <a:spcBef>
                <a:spcPct val="20000"/>
              </a:spcBef>
              <a:buClr>
                <a:schemeClr val="accent1"/>
              </a:buClr>
              <a:buSzPct val="90000"/>
              <a:buFont typeface="Wingdings" pitchFamily="2" charset="2"/>
              <a:buChar char="v"/>
            </a:pPr>
            <a:r>
              <a:rPr kumimoji="1" lang="el-GR" sz="2800" dirty="0">
                <a:latin typeface="Times New Roman" pitchFamily="18" charset="0"/>
              </a:rPr>
              <a:t>Βασίζεται στην στατιστική </a:t>
            </a:r>
            <a:r>
              <a:rPr kumimoji="1" lang="en-GB" sz="2800" dirty="0">
                <a:latin typeface="Times New Roman" pitchFamily="18" charset="0"/>
              </a:rPr>
              <a:t>Bayes</a:t>
            </a:r>
            <a:r>
              <a:rPr kumimoji="1" lang="en-US" sz="2800" dirty="0">
                <a:latin typeface="Times New Roman" pitchFamily="18" charset="0"/>
              </a:rPr>
              <a:t>   </a:t>
            </a:r>
            <a:endParaRPr kumimoji="1" lang="el-GR" sz="2800" dirty="0">
              <a:latin typeface="Times New Roman" pitchFamily="18" charset="0"/>
            </a:endParaRPr>
          </a:p>
          <a:p>
            <a:pPr marL="609600" indent="-433388" algn="just" eaLnBrk="0" hangingPunct="0">
              <a:lnSpc>
                <a:spcPct val="90000"/>
              </a:lnSpc>
              <a:spcBef>
                <a:spcPct val="20000"/>
              </a:spcBef>
              <a:buClr>
                <a:schemeClr val="accent1"/>
              </a:buClr>
              <a:buSzPct val="90000"/>
              <a:buFont typeface="Monotype Sorts" pitchFamily="2" charset="2"/>
              <a:buNone/>
            </a:pPr>
            <a:r>
              <a:rPr kumimoji="1" lang="el-GR" sz="2800" dirty="0">
                <a:latin typeface="Times New Roman" pitchFamily="18" charset="0"/>
              </a:rPr>
              <a:t>   </a:t>
            </a:r>
            <a:endParaRPr kumimoji="1" 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1"/>
            <a:ext cx="9144000" cy="620688"/>
          </a:xfrm>
        </p:spPr>
        <p:txBody>
          <a:bodyPr>
            <a:noAutofit/>
          </a:bodyPr>
          <a:lstStyle/>
          <a:p>
            <a:pPr eaLnBrk="1" hangingPunct="1"/>
            <a:r>
              <a:rPr lang="el-GR" sz="3600" b="1" dirty="0" smtClean="0">
                <a:solidFill>
                  <a:srgbClr val="FF0000"/>
                </a:solidFill>
              </a:rPr>
              <a:t>Διαχείριση Επικινδυνότητας (1)</a:t>
            </a:r>
            <a:endParaRPr lang="en-US" sz="3600" b="1" dirty="0" smtClean="0">
              <a:solidFill>
                <a:srgbClr val="FF0000"/>
              </a:solidFill>
            </a:endParaRPr>
          </a:p>
        </p:txBody>
      </p:sp>
      <p:sp>
        <p:nvSpPr>
          <p:cNvPr id="11268" name="Rectangle 3"/>
          <p:cNvSpPr>
            <a:spLocks noGrp="1" noChangeArrowheads="1"/>
          </p:cNvSpPr>
          <p:nvPr>
            <p:ph type="body" idx="1"/>
          </p:nvPr>
        </p:nvSpPr>
        <p:spPr>
          <a:xfrm>
            <a:off x="0" y="620688"/>
            <a:ext cx="9144000" cy="6237312"/>
          </a:xfrm>
        </p:spPr>
        <p:txBody>
          <a:bodyPr/>
          <a:lstStyle/>
          <a:p>
            <a:pPr marL="609600" indent="-609600" algn="just" eaLnBrk="1" hangingPunct="1">
              <a:buFont typeface="Wingdings" pitchFamily="2" charset="2"/>
              <a:buChar char="q"/>
            </a:pPr>
            <a:r>
              <a:rPr lang="el-GR" sz="2800" dirty="0" smtClean="0"/>
              <a:t>Η Διαχείριση Επικινδυνότητας ως μεθοδολογία</a:t>
            </a:r>
            <a:endParaRPr lang="en-GB" sz="2800" dirty="0" smtClean="0"/>
          </a:p>
          <a:p>
            <a:pPr marL="609600" indent="-609600" algn="just" eaLnBrk="1" hangingPunct="1">
              <a:buFont typeface="Wingdings" pitchFamily="2" charset="2"/>
              <a:buChar char="q"/>
            </a:pPr>
            <a:r>
              <a:rPr lang="el-GR" sz="2800" dirty="0" smtClean="0"/>
              <a:t>Διαχείριση επικινδυνότητας </a:t>
            </a:r>
            <a:r>
              <a:rPr lang="el-GR" sz="2800" b="1" dirty="0" smtClean="0"/>
              <a:t>=</a:t>
            </a:r>
            <a:r>
              <a:rPr lang="el-GR" sz="2800" dirty="0" smtClean="0"/>
              <a:t> Ανάλυση επικινδυνότητας </a:t>
            </a:r>
            <a:r>
              <a:rPr lang="el-GR" sz="2800" b="1" dirty="0" smtClean="0"/>
              <a:t>+</a:t>
            </a:r>
            <a:r>
              <a:rPr lang="el-GR" sz="2800" dirty="0" smtClean="0"/>
              <a:t> Αντιμετώπιση της επικινδυνότητας</a:t>
            </a:r>
          </a:p>
          <a:p>
            <a:pPr marL="609600" indent="-609600" eaLnBrk="1" hangingPunct="1">
              <a:buFont typeface="Wingdings" pitchFamily="2" charset="2"/>
              <a:buChar char="q"/>
            </a:pPr>
            <a:r>
              <a:rPr lang="el-GR" sz="2800" dirty="0" smtClean="0"/>
              <a:t>Μετά την ανάλυση επικινδυνότητας</a:t>
            </a:r>
            <a:r>
              <a:rPr lang="en-GB" sz="2800" dirty="0" smtClean="0"/>
              <a:t>:</a:t>
            </a:r>
            <a:endParaRPr lang="el-GR" sz="2800" dirty="0" smtClean="0"/>
          </a:p>
          <a:p>
            <a:pPr marL="1371600" lvl="2" indent="-481013" eaLnBrk="1" hangingPunct="1">
              <a:buClr>
                <a:schemeClr val="tx2"/>
              </a:buClr>
              <a:buSzPct val="85000"/>
              <a:buFont typeface="Wingdings" pitchFamily="2" charset="2"/>
              <a:buAutoNum type="arabicPeriod"/>
            </a:pPr>
            <a:r>
              <a:rPr lang="el-GR" sz="2800" dirty="0" smtClean="0"/>
              <a:t>Επιλογή αντιμέτρων (</a:t>
            </a:r>
            <a:r>
              <a:rPr lang="en-GB" sz="2800" dirty="0" smtClean="0"/>
              <a:t>countermeasures)</a:t>
            </a:r>
          </a:p>
          <a:p>
            <a:pPr marL="1371600" lvl="2" indent="-481013" eaLnBrk="1" hangingPunct="1">
              <a:buClr>
                <a:schemeClr val="tx2"/>
              </a:buClr>
              <a:buSzPct val="85000"/>
              <a:buFont typeface="Wingdings" pitchFamily="2" charset="2"/>
              <a:buAutoNum type="arabicPeriod"/>
            </a:pPr>
            <a:r>
              <a:rPr lang="el-GR" sz="2800" dirty="0" smtClean="0"/>
              <a:t>Καθορισμός πολιτικής ασφάλειας</a:t>
            </a:r>
          </a:p>
          <a:p>
            <a:pPr marL="1371600" lvl="2" indent="-481013" eaLnBrk="1" hangingPunct="1">
              <a:buClr>
                <a:schemeClr val="tx2"/>
              </a:buClr>
              <a:buSzPct val="85000"/>
              <a:buFont typeface="Wingdings" pitchFamily="2" charset="2"/>
              <a:buAutoNum type="arabicPeriod"/>
            </a:pPr>
            <a:r>
              <a:rPr lang="el-GR" sz="2800" dirty="0" smtClean="0"/>
              <a:t>Σύνταξη σχεδίου ασφάλειας</a:t>
            </a:r>
          </a:p>
          <a:p>
            <a:pPr marL="1371600" lvl="2" indent="-481013" eaLnBrk="1" hangingPunct="1">
              <a:buClr>
                <a:schemeClr val="tx2"/>
              </a:buClr>
              <a:buSzPct val="85000"/>
              <a:buFont typeface="Wingdings" pitchFamily="2" charset="2"/>
              <a:buAutoNum type="arabicPeriod"/>
            </a:pPr>
            <a:r>
              <a:rPr lang="el-GR" sz="2800" dirty="0" smtClean="0"/>
              <a:t>Εφαρμογή και παρακολούθηση Σχεδίου Ασφάλειας</a:t>
            </a:r>
          </a:p>
          <a:p>
            <a:pPr marL="609600" indent="-609600" eaLnBrk="1" hangingPunct="1">
              <a:buFont typeface="Wingdings" pitchFamily="2" charset="2"/>
              <a:buChar char="q"/>
            </a:pPr>
            <a:r>
              <a:rPr lang="el-GR" sz="2800" dirty="0" smtClean="0"/>
              <a:t>Σχέδιο ασφάλειας </a:t>
            </a:r>
            <a:r>
              <a:rPr lang="el-GR" sz="2800" b="1" dirty="0" smtClean="0"/>
              <a:t>=</a:t>
            </a:r>
            <a:r>
              <a:rPr lang="el-GR" sz="2800" dirty="0" smtClean="0"/>
              <a:t> Πολιτική ασφάλειας </a:t>
            </a:r>
            <a:r>
              <a:rPr lang="el-GR" sz="2800" b="1" dirty="0" smtClean="0"/>
              <a:t>+</a:t>
            </a:r>
            <a:r>
              <a:rPr lang="el-GR" sz="2800" dirty="0" smtClean="0"/>
              <a:t> Μέτρα προστασίας </a:t>
            </a:r>
            <a:r>
              <a:rPr lang="el-GR" sz="2800" b="1" dirty="0" smtClean="0"/>
              <a:t>+</a:t>
            </a:r>
            <a:r>
              <a:rPr lang="el-GR" sz="2800" dirty="0" smtClean="0"/>
              <a:t> Στρατηγική εφαρμογής</a:t>
            </a:r>
            <a:endParaRPr lang="en-US" sz="2800" dirty="0" smtClean="0"/>
          </a:p>
          <a:p>
            <a:pPr marL="609600" indent="-609600" algn="just" eaLnBrk="1" hangingPunct="1">
              <a:buFont typeface="Wingdings" pitchFamily="2" charset="2"/>
              <a:buChar char="q"/>
            </a:pPr>
            <a:endParaRPr lang="en-US" sz="3000" dirty="0" smtClean="0">
              <a:solidFill>
                <a:schemeClr val="accent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l-GR" b="1" dirty="0" smtClean="0">
                <a:solidFill>
                  <a:srgbClr val="FF0000"/>
                </a:solidFill>
              </a:rPr>
              <a:t>Συνήθεις δυσκολίες</a:t>
            </a:r>
            <a:endParaRPr lang="en-GB" b="1" dirty="0" smtClean="0">
              <a:solidFill>
                <a:srgbClr val="FF0000"/>
              </a:solidFill>
            </a:endParaRPr>
          </a:p>
        </p:txBody>
      </p:sp>
      <p:sp>
        <p:nvSpPr>
          <p:cNvPr id="15364" name="Rectangle 3"/>
          <p:cNvSpPr>
            <a:spLocks noGrp="1" noChangeArrowheads="1"/>
          </p:cNvSpPr>
          <p:nvPr>
            <p:ph type="body" idx="1"/>
          </p:nvPr>
        </p:nvSpPr>
        <p:spPr>
          <a:xfrm>
            <a:off x="0" y="1600200"/>
            <a:ext cx="9144000" cy="5141168"/>
          </a:xfrm>
        </p:spPr>
        <p:txBody>
          <a:bodyPr/>
          <a:lstStyle/>
          <a:p>
            <a:pPr algn="just" eaLnBrk="1" hangingPunct="1">
              <a:buFont typeface="Wingdings" pitchFamily="2" charset="2"/>
              <a:buChar char="q"/>
            </a:pPr>
            <a:r>
              <a:rPr lang="el-GR" sz="3200" dirty="0" smtClean="0"/>
              <a:t>Υποκειμενικότητα αποτίμησης αξίας αγαθών ή αντίστοιχα του μεγέθους των επιπτώσεων.</a:t>
            </a:r>
          </a:p>
          <a:p>
            <a:pPr algn="just" eaLnBrk="1" hangingPunct="1">
              <a:buFont typeface="Wingdings" pitchFamily="2" charset="2"/>
              <a:buChar char="q"/>
            </a:pPr>
            <a:r>
              <a:rPr lang="el-GR" sz="3200" dirty="0" smtClean="0"/>
              <a:t>Δυναμικό περιβάλλον – δυναμικές, συμπλοκές και ποικίλες απειλές.</a:t>
            </a:r>
          </a:p>
          <a:p>
            <a:pPr algn="just" eaLnBrk="1" hangingPunct="1">
              <a:buFont typeface="Wingdings" pitchFamily="2" charset="2"/>
              <a:buChar char="q"/>
            </a:pPr>
            <a:r>
              <a:rPr lang="el-GR" sz="3200" dirty="0" smtClean="0"/>
              <a:t>Η ανθρώπινη συμπεριφορά δύσκολα προβλέπεται και μοντελοποιείται.</a:t>
            </a:r>
          </a:p>
          <a:p>
            <a:pPr algn="just" eaLnBrk="1" hangingPunct="1">
              <a:buFont typeface="Wingdings" pitchFamily="2" charset="2"/>
              <a:buChar char="q"/>
            </a:pPr>
            <a:r>
              <a:rPr lang="el-GR" sz="3200" dirty="0" smtClean="0"/>
              <a:t>Οι πόροι που διαθέτουμε είναι πεπερασμένοι.</a:t>
            </a:r>
          </a:p>
          <a:p>
            <a:pPr eaLnBrk="1" hangingPunct="1">
              <a:buFont typeface="Wingdings" pitchFamily="2" charset="2"/>
              <a:buChar char="q"/>
            </a:pPr>
            <a:endParaRPr lang="el-GR" sz="2800" dirty="0" smtClean="0"/>
          </a:p>
          <a:p>
            <a:pPr eaLnBrk="1" hangingPunct="1">
              <a:buFont typeface="Wingdings" pitchFamily="2" charset="2"/>
              <a:buChar char="q"/>
            </a:pPr>
            <a:endParaRPr lang="en-GB"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79512" y="116632"/>
            <a:ext cx="8964488" cy="432048"/>
          </a:xfrm>
        </p:spPr>
        <p:txBody>
          <a:bodyPr>
            <a:noAutofit/>
          </a:bodyPr>
          <a:lstStyle/>
          <a:p>
            <a:pPr eaLnBrk="1" hangingPunct="1"/>
            <a:r>
              <a:rPr lang="el-GR" sz="3600" b="1" dirty="0" smtClean="0">
                <a:solidFill>
                  <a:srgbClr val="006600"/>
                </a:solidFill>
              </a:rPr>
              <a:t>Πλεονεκτήματα Διαχείρισης Επικινδυνότητας</a:t>
            </a:r>
          </a:p>
        </p:txBody>
      </p:sp>
      <p:sp>
        <p:nvSpPr>
          <p:cNvPr id="16388" name="Rectangle 3"/>
          <p:cNvSpPr>
            <a:spLocks noGrp="1" noChangeArrowheads="1"/>
          </p:cNvSpPr>
          <p:nvPr>
            <p:ph type="body" idx="1"/>
          </p:nvPr>
        </p:nvSpPr>
        <p:spPr>
          <a:xfrm>
            <a:off x="0" y="620688"/>
            <a:ext cx="9144000" cy="6237312"/>
          </a:xfrm>
        </p:spPr>
        <p:txBody>
          <a:bodyPr/>
          <a:lstStyle/>
          <a:p>
            <a:pPr marL="457200" indent="-457200" algn="just" eaLnBrk="1" hangingPunct="1">
              <a:lnSpc>
                <a:spcPct val="90000"/>
              </a:lnSpc>
              <a:buFont typeface="Wingdings" pitchFamily="2" charset="2"/>
              <a:buChar char="q"/>
            </a:pPr>
            <a:r>
              <a:rPr lang="el-GR" sz="2800" dirty="0" smtClean="0"/>
              <a:t>Αιτιολόγηση κόστους αντιμέτρων.</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Βελτίωση επικοινωνίας ανάμεσα στους ειδικούς της πληροφορικής και τη διοίκηση του οργανισμού.</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Ευέλικτη μεθοδολογία, μπορεί να εφαρμοστεί με ποικίλους τρόπους.</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Καλύπτει τις απαιτήσεις της νομοθεσίας.</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Βοηθά στην κατανόηση του χρησιμοποιούμενου Πληροφοριακού Συστήματος.</a:t>
            </a:r>
          </a:p>
          <a:p>
            <a:pPr marL="457200" indent="-457200" algn="just" eaLnBrk="1" hangingPunct="1">
              <a:lnSpc>
                <a:spcPct val="90000"/>
              </a:lnSpc>
              <a:buFont typeface="Wingdings" pitchFamily="2" charset="2"/>
              <a:buChar char="q"/>
            </a:pPr>
            <a:endParaRPr lang="el-GR" sz="2800" dirty="0" smtClean="0"/>
          </a:p>
          <a:p>
            <a:pPr marL="457200" indent="-457200" algn="just" eaLnBrk="1" hangingPunct="1">
              <a:lnSpc>
                <a:spcPct val="90000"/>
              </a:lnSpc>
              <a:buFont typeface="Wingdings" pitchFamily="2" charset="2"/>
              <a:buChar char="q"/>
            </a:pPr>
            <a:r>
              <a:rPr lang="el-GR" sz="2800" dirty="0" smtClean="0"/>
              <a:t>Αποτελεί την πλέον διαδεδομένη μεθοδολογία.</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188640"/>
            <a:ext cx="9144000" cy="432048"/>
          </a:xfrm>
        </p:spPr>
        <p:txBody>
          <a:bodyPr>
            <a:noAutofit/>
          </a:bodyPr>
          <a:lstStyle/>
          <a:p>
            <a:pPr eaLnBrk="1" hangingPunct="1"/>
            <a:r>
              <a:rPr lang="el-GR" sz="3600" b="1" dirty="0" smtClean="0">
                <a:solidFill>
                  <a:srgbClr val="7030A0"/>
                </a:solidFill>
              </a:rPr>
              <a:t>Μειονεκτήματα Διαχείρισης Επικινδυνότητας</a:t>
            </a:r>
          </a:p>
        </p:txBody>
      </p:sp>
      <p:sp>
        <p:nvSpPr>
          <p:cNvPr id="17412" name="Rectangle 3"/>
          <p:cNvSpPr>
            <a:spLocks noGrp="1" noChangeArrowheads="1"/>
          </p:cNvSpPr>
          <p:nvPr>
            <p:ph type="body" idx="1"/>
          </p:nvPr>
        </p:nvSpPr>
        <p:spPr>
          <a:xfrm>
            <a:off x="0" y="764704"/>
            <a:ext cx="9144000" cy="6093296"/>
          </a:xfrm>
        </p:spPr>
        <p:txBody>
          <a:bodyPr/>
          <a:lstStyle/>
          <a:p>
            <a:pPr marL="457200" indent="-457200" algn="just" eaLnBrk="1" hangingPunct="1">
              <a:lnSpc>
                <a:spcPct val="90000"/>
              </a:lnSpc>
              <a:buFont typeface="Wingdings" pitchFamily="2" charset="2"/>
              <a:buChar char="q"/>
            </a:pPr>
            <a:r>
              <a:rPr lang="el-GR" dirty="0" smtClean="0"/>
              <a:t>Στηρίζεται σε ένα απλοϊκό μοντέλο του χρησιμοποιούμενου Πληροφοριακού Συστήματος, αγνοώντας τα ιδιαίτερα χαρακτηριστικά του κάθε οργανισμού.</a:t>
            </a:r>
          </a:p>
          <a:p>
            <a:pPr marL="457200" indent="-457200" algn="just" eaLnBrk="1" hangingPunct="1">
              <a:lnSpc>
                <a:spcPct val="90000"/>
              </a:lnSpc>
              <a:buFont typeface="Wingdings" pitchFamily="2" charset="2"/>
              <a:buChar char="q"/>
            </a:pPr>
            <a:endParaRPr lang="el-GR" dirty="0" smtClean="0"/>
          </a:p>
          <a:p>
            <a:pPr marL="457200" indent="-457200" algn="just" eaLnBrk="1" hangingPunct="1">
              <a:lnSpc>
                <a:spcPct val="90000"/>
              </a:lnSpc>
              <a:buFont typeface="Wingdings" pitchFamily="2" charset="2"/>
              <a:buChar char="q"/>
            </a:pPr>
            <a:r>
              <a:rPr lang="el-GR" dirty="0" smtClean="0"/>
              <a:t>Εμπεριέχει σημαντική υποκειμενικότητα, που συχνά συγκαλύπτεται μέσω της αυστηρότητας των μαθηματικών-πιθανοτικών μοντέλων.</a:t>
            </a:r>
          </a:p>
          <a:p>
            <a:pPr marL="457200" indent="-457200" algn="just" eaLnBrk="1" hangingPunct="1">
              <a:lnSpc>
                <a:spcPct val="90000"/>
              </a:lnSpc>
              <a:buFont typeface="Wingdings" pitchFamily="2" charset="2"/>
              <a:buChar char="q"/>
            </a:pPr>
            <a:endParaRPr lang="el-GR" dirty="0" smtClean="0"/>
          </a:p>
          <a:p>
            <a:pPr marL="457200" indent="-457200" algn="just" eaLnBrk="1" hangingPunct="1">
              <a:lnSpc>
                <a:spcPct val="90000"/>
              </a:lnSpc>
              <a:buFont typeface="Wingdings" pitchFamily="2" charset="2"/>
              <a:buChar char="q"/>
            </a:pPr>
            <a:r>
              <a:rPr lang="el-GR" dirty="0" smtClean="0"/>
              <a:t>Βασίζεται σε απλές στατιστικές μεθόδους.</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normAutofit fontScale="90000"/>
          </a:bodyPr>
          <a:lstStyle/>
          <a:p>
            <a:pPr eaLnBrk="1" hangingPunct="1"/>
            <a:r>
              <a:rPr lang="el-GR" sz="4000" b="1" dirty="0" smtClean="0">
                <a:solidFill>
                  <a:srgbClr val="006600"/>
                </a:solidFill>
              </a:rPr>
              <a:t>ΑΠΟΤΙΜΗΣΗ ΠΕΡΙΟΥΣΙΑΚΩΝ ΣΤΟΙΧΕΙΩΝ – ΛΟΓΙΣΤΙΚΗ ΜΕΘΟΔΟΣ</a:t>
            </a:r>
          </a:p>
        </p:txBody>
      </p:sp>
      <p:sp>
        <p:nvSpPr>
          <p:cNvPr id="9219" name="Rectangle 3"/>
          <p:cNvSpPr>
            <a:spLocks noGrp="1" noChangeArrowheads="1"/>
          </p:cNvSpPr>
          <p:nvPr>
            <p:ph type="body" idx="1"/>
          </p:nvPr>
        </p:nvSpPr>
        <p:spPr>
          <a:xfrm>
            <a:off x="0" y="1600200"/>
            <a:ext cx="9144000" cy="5257800"/>
          </a:xfrm>
        </p:spPr>
        <p:txBody>
          <a:bodyPr/>
          <a:lstStyle/>
          <a:p>
            <a:pPr algn="just" eaLnBrk="1" hangingPunct="1">
              <a:buFontTx/>
              <a:buNone/>
            </a:pPr>
            <a:endParaRPr lang="el-GR" dirty="0" smtClean="0"/>
          </a:p>
          <a:p>
            <a:pPr algn="just" eaLnBrk="1" hangingPunct="1"/>
            <a:r>
              <a:rPr lang="el-GR" sz="3200" b="1" dirty="0" smtClean="0"/>
              <a:t>Κύρια επιδίωξή </a:t>
            </a:r>
            <a:r>
              <a:rPr lang="el-GR" sz="3200" dirty="0" smtClean="0"/>
              <a:t>μας στην </a:t>
            </a:r>
            <a:r>
              <a:rPr lang="el-GR" sz="3200" b="1" dirty="0" smtClean="0">
                <a:solidFill>
                  <a:srgbClr val="FF9900"/>
                </a:solidFill>
              </a:rPr>
              <a:t>αποτίμηση</a:t>
            </a:r>
            <a:r>
              <a:rPr lang="en-US" sz="3200" b="1" dirty="0" smtClean="0">
                <a:solidFill>
                  <a:srgbClr val="FF9900"/>
                </a:solidFill>
              </a:rPr>
              <a:t> </a:t>
            </a:r>
            <a:r>
              <a:rPr lang="el-GR" sz="3200" b="1" dirty="0" smtClean="0">
                <a:solidFill>
                  <a:srgbClr val="FF9900"/>
                </a:solidFill>
              </a:rPr>
              <a:t>περιουσιακών στοιχείων</a:t>
            </a:r>
            <a:r>
              <a:rPr lang="el-GR" sz="3200" dirty="0" smtClean="0"/>
              <a:t> με τη λογιστική μέθοδο</a:t>
            </a:r>
            <a:r>
              <a:rPr lang="en-US" sz="3200" dirty="0" smtClean="0"/>
              <a:t> </a:t>
            </a:r>
            <a:r>
              <a:rPr lang="el-GR" sz="3200" dirty="0" smtClean="0"/>
              <a:t>είναι να </a:t>
            </a:r>
            <a:r>
              <a:rPr lang="el-GR" sz="3200" b="1" dirty="0" smtClean="0">
                <a:solidFill>
                  <a:srgbClr val="C00000"/>
                </a:solidFill>
              </a:rPr>
              <a:t>προσδιορισθεί η τιμή, </a:t>
            </a:r>
            <a:r>
              <a:rPr lang="el-GR" sz="3200" dirty="0" smtClean="0"/>
              <a:t>που θα</a:t>
            </a:r>
            <a:r>
              <a:rPr lang="en-US" sz="3200" dirty="0" smtClean="0"/>
              <a:t> </a:t>
            </a:r>
            <a:r>
              <a:rPr lang="el-GR" sz="3200" dirty="0" smtClean="0"/>
              <a:t>αποτιμηθούν τα μένοντα αποθέματα των</a:t>
            </a:r>
            <a:r>
              <a:rPr lang="en-US" sz="3200" dirty="0" smtClean="0"/>
              <a:t> </a:t>
            </a:r>
            <a:r>
              <a:rPr lang="el-GR" sz="3200" dirty="0" smtClean="0"/>
              <a:t>εμπορευμάτων και των προϊόντων, καθώς και το</a:t>
            </a:r>
            <a:r>
              <a:rPr lang="en-US" sz="3200" dirty="0" smtClean="0"/>
              <a:t> </a:t>
            </a:r>
            <a:r>
              <a:rPr lang="el-GR" sz="3200" dirty="0" smtClean="0"/>
              <a:t>κόστος πωληθέντων.</a:t>
            </a:r>
          </a:p>
          <a:p>
            <a:pPr eaLnBrk="1" hangingPunct="1">
              <a:buFontTx/>
              <a:buNone/>
            </a:pPr>
            <a:endParaRPr lang="el-GR"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normAutofit fontScale="90000"/>
          </a:bodyPr>
          <a:lstStyle/>
          <a:p>
            <a:pPr eaLnBrk="1" hangingPunct="1"/>
            <a:r>
              <a:rPr lang="el-GR" sz="4000" b="1" dirty="0" smtClean="0">
                <a:solidFill>
                  <a:srgbClr val="006600"/>
                </a:solidFill>
              </a:rPr>
              <a:t>ΑΠΟΤΙΜΗΣΗ ΠΕΡΙΟΥΣΙΑΚΩΝ ΣΤΟΙΧΕΙΩΝ – ΛΟΓΙΣΤΙΚΗ ΜΕΘΟΔΟΣ</a:t>
            </a:r>
          </a:p>
        </p:txBody>
      </p:sp>
      <p:sp>
        <p:nvSpPr>
          <p:cNvPr id="10243" name="Rectangle 3"/>
          <p:cNvSpPr>
            <a:spLocks noGrp="1" noChangeArrowheads="1"/>
          </p:cNvSpPr>
          <p:nvPr>
            <p:ph type="body" idx="1"/>
          </p:nvPr>
        </p:nvSpPr>
        <p:spPr>
          <a:xfrm>
            <a:off x="0" y="1600200"/>
            <a:ext cx="9144000" cy="5257800"/>
          </a:xfrm>
        </p:spPr>
        <p:txBody>
          <a:bodyPr/>
          <a:lstStyle/>
          <a:p>
            <a:pPr marL="533400" indent="-533400" algn="just" eaLnBrk="1" hangingPunct="1">
              <a:buFontTx/>
              <a:buNone/>
            </a:pPr>
            <a:r>
              <a:rPr lang="el-GR" sz="2800" dirty="0" smtClean="0"/>
              <a:t>Από τον τρόπο Αποτίμησης εξαρτάται:</a:t>
            </a:r>
          </a:p>
          <a:p>
            <a:pPr marL="533400" indent="-533400" algn="just" eaLnBrk="1" hangingPunct="1">
              <a:buFontTx/>
              <a:buAutoNum type="arabicPeriod"/>
            </a:pPr>
            <a:r>
              <a:rPr lang="el-GR" sz="2800" dirty="0" smtClean="0"/>
              <a:t>Το ύψος των ετησίων αποτελεσμάτων (κέρδη-ζημιά).</a:t>
            </a:r>
          </a:p>
          <a:p>
            <a:pPr marL="533400" indent="-533400" algn="just" eaLnBrk="1" hangingPunct="1">
              <a:buFontTx/>
              <a:buAutoNum type="arabicPeriod"/>
            </a:pPr>
            <a:r>
              <a:rPr lang="el-GR" sz="2800" dirty="0" smtClean="0"/>
              <a:t>Η ρύθμιση των ενδοεταιρικών σχέσεων όπως η εξαγορά μεριδίων και οι αποζημιώσεις εταίρων. </a:t>
            </a:r>
          </a:p>
          <a:p>
            <a:pPr marL="533400" indent="-533400" algn="just" eaLnBrk="1" hangingPunct="1">
              <a:buFontTx/>
              <a:buAutoNum type="arabicPeriod"/>
            </a:pPr>
            <a:r>
              <a:rPr lang="el-GR" sz="2800" dirty="0" smtClean="0"/>
              <a:t>Η εικόνα της θέσης της επιχείρησης στο εξωτερικό και εσωτερικό περιβάλλον και η δυναμικότητά της.</a:t>
            </a:r>
          </a:p>
          <a:p>
            <a:pPr marL="533400" indent="-533400" algn="just" eaLnBrk="1" hangingPunct="1">
              <a:buFontTx/>
              <a:buAutoNum type="arabicPeriod"/>
            </a:pPr>
            <a:r>
              <a:rPr lang="el-GR" sz="2800" dirty="0" smtClean="0"/>
              <a:t>Η κρίση για την πιστοληπτική ικανότητα. </a:t>
            </a:r>
          </a:p>
          <a:p>
            <a:pPr marL="533400" indent="-533400" algn="just" eaLnBrk="1" hangingPunct="1">
              <a:buFontTx/>
              <a:buAutoNum type="arabicPeriod"/>
            </a:pPr>
            <a:r>
              <a:rPr lang="el-GR" sz="2800" dirty="0" smtClean="0"/>
              <a:t>Η χρηματιστηριακή τιμή των μετοχών.</a:t>
            </a:r>
          </a:p>
          <a:p>
            <a:pPr marL="533400" indent="-533400" algn="just" eaLnBrk="1" hangingPunct="1">
              <a:buFontTx/>
              <a:buAutoNum type="arabicPeriod"/>
            </a:pPr>
            <a:r>
              <a:rPr lang="el-GR" sz="2800" dirty="0" smtClean="0"/>
              <a:t>Η αποτελεσματικότητα και η αποδοτικότητα της επιχείρησης και κατ΄ επέκταση της Διοίκησης.</a:t>
            </a:r>
          </a:p>
          <a:p>
            <a:pPr marL="533400" indent="-533400" eaLnBrk="1" hangingPunct="1">
              <a:buFontTx/>
              <a:buNone/>
            </a:pPr>
            <a:endParaRPr lang="el-GR" sz="2800" dirty="0" smtClean="0"/>
          </a:p>
          <a:p>
            <a:pPr marL="533400" indent="-533400" eaLnBrk="1" hangingPunct="1">
              <a:buFontTx/>
              <a:buNone/>
            </a:pPr>
            <a:endParaRPr lang="el-GR"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417512"/>
          </a:xfrm>
        </p:spPr>
        <p:txBody>
          <a:bodyPr>
            <a:normAutofit fontScale="90000"/>
          </a:bodyPr>
          <a:lstStyle/>
          <a:p>
            <a:pPr eaLnBrk="1" hangingPunct="1"/>
            <a:r>
              <a:rPr lang="el-GR" sz="3600" b="1" dirty="0" smtClean="0">
                <a:solidFill>
                  <a:srgbClr val="006600"/>
                </a:solidFill>
              </a:rPr>
              <a:t>ΜΕΘΟΔΟΙ ΑΠΟΤΙΜΗΣΗΣ ΑΠΟΘΕΜΑΤΩΝ</a:t>
            </a:r>
          </a:p>
        </p:txBody>
      </p:sp>
      <p:sp>
        <p:nvSpPr>
          <p:cNvPr id="11267" name="Rectangle 3"/>
          <p:cNvSpPr>
            <a:spLocks noGrp="1" noChangeArrowheads="1"/>
          </p:cNvSpPr>
          <p:nvPr>
            <p:ph type="body" idx="1"/>
          </p:nvPr>
        </p:nvSpPr>
        <p:spPr>
          <a:xfrm>
            <a:off x="0" y="981075"/>
            <a:ext cx="9144000" cy="5876925"/>
          </a:xfrm>
        </p:spPr>
        <p:txBody>
          <a:bodyPr/>
          <a:lstStyle/>
          <a:p>
            <a:pPr marL="457200" indent="-457200" eaLnBrk="1" hangingPunct="1">
              <a:lnSpc>
                <a:spcPct val="90000"/>
              </a:lnSpc>
              <a:buFontTx/>
              <a:buAutoNum type="arabicPeriod"/>
            </a:pPr>
            <a:r>
              <a:rPr lang="el-GR" sz="2400" dirty="0" smtClean="0"/>
              <a:t>Η μέθοδος του μέσου κόστους</a:t>
            </a:r>
          </a:p>
          <a:p>
            <a:pPr marL="457200" indent="-457200" eaLnBrk="1" hangingPunct="1">
              <a:lnSpc>
                <a:spcPct val="90000"/>
              </a:lnSpc>
              <a:buFontTx/>
              <a:buAutoNum type="arabicPeriod"/>
            </a:pPr>
            <a:r>
              <a:rPr lang="el-GR" sz="2400" dirty="0" smtClean="0"/>
              <a:t>Η μέθοδος του μέσου σταθμικού κόστους</a:t>
            </a:r>
          </a:p>
          <a:p>
            <a:pPr marL="457200" indent="-457200" eaLnBrk="1" hangingPunct="1">
              <a:lnSpc>
                <a:spcPct val="90000"/>
              </a:lnSpc>
              <a:buFontTx/>
              <a:buAutoNum type="arabicPeriod"/>
            </a:pPr>
            <a:r>
              <a:rPr lang="el-GR" sz="2400" dirty="0" smtClean="0"/>
              <a:t>Η </a:t>
            </a:r>
            <a:r>
              <a:rPr lang="en-US" sz="2400" dirty="0" smtClean="0"/>
              <a:t>F.I.F.O</a:t>
            </a:r>
            <a:r>
              <a:rPr lang="el-GR" sz="2400" dirty="0" smtClean="0"/>
              <a:t> (</a:t>
            </a:r>
            <a:r>
              <a:rPr lang="en-US" sz="2400" dirty="0" smtClean="0"/>
              <a:t>First in Fist Out)</a:t>
            </a:r>
          </a:p>
          <a:p>
            <a:pPr marL="457200" indent="-457200" eaLnBrk="1" hangingPunct="1">
              <a:lnSpc>
                <a:spcPct val="90000"/>
              </a:lnSpc>
              <a:buFontTx/>
              <a:buAutoNum type="arabicPeriod"/>
            </a:pPr>
            <a:r>
              <a:rPr lang="en-US" sz="2400" dirty="0" smtClean="0"/>
              <a:t>H L.I.F.O. (Last in Last Out)</a:t>
            </a:r>
            <a:endParaRPr lang="el-GR" sz="2400" dirty="0" smtClean="0"/>
          </a:p>
          <a:p>
            <a:pPr marL="457200" indent="-457200" eaLnBrk="1" hangingPunct="1">
              <a:lnSpc>
                <a:spcPct val="90000"/>
              </a:lnSpc>
              <a:buFontTx/>
              <a:buAutoNum type="arabicPeriod"/>
            </a:pPr>
            <a:r>
              <a:rPr lang="el-GR" sz="2400" dirty="0" smtClean="0"/>
              <a:t>Η </a:t>
            </a:r>
            <a:r>
              <a:rPr lang="en-US" sz="2400" dirty="0" smtClean="0"/>
              <a:t>N.I.FO. (Next in First Out)</a:t>
            </a:r>
          </a:p>
          <a:p>
            <a:pPr marL="457200" indent="-457200" eaLnBrk="1" hangingPunct="1">
              <a:lnSpc>
                <a:spcPct val="90000"/>
              </a:lnSpc>
              <a:buFontTx/>
              <a:buAutoNum type="arabicPeriod"/>
            </a:pPr>
            <a:r>
              <a:rPr lang="el-GR" sz="2400" dirty="0" smtClean="0"/>
              <a:t>Η μέθοδος του εξατομικευμένου κόστους</a:t>
            </a:r>
          </a:p>
          <a:p>
            <a:pPr marL="457200" indent="-457200" eaLnBrk="1" hangingPunct="1">
              <a:lnSpc>
                <a:spcPct val="90000"/>
              </a:lnSpc>
              <a:buFontTx/>
              <a:buAutoNum type="arabicPeriod"/>
            </a:pPr>
            <a:r>
              <a:rPr lang="el-GR" sz="2400" dirty="0" smtClean="0"/>
              <a:t>Η μέθοδος του πρότυπου κόστους</a:t>
            </a:r>
          </a:p>
          <a:p>
            <a:pPr marL="457200" indent="-457200" eaLnBrk="1" hangingPunct="1">
              <a:lnSpc>
                <a:spcPct val="90000"/>
              </a:lnSpc>
              <a:buFontTx/>
              <a:buAutoNum type="arabicPeriod"/>
            </a:pPr>
            <a:r>
              <a:rPr lang="el-GR" sz="2400" dirty="0" smtClean="0"/>
              <a:t>Η μέθοδος του μεταβλητού ή άμεσου κόστους</a:t>
            </a:r>
          </a:p>
          <a:p>
            <a:pPr marL="457200" indent="-457200" eaLnBrk="1" hangingPunct="1">
              <a:lnSpc>
                <a:spcPct val="90000"/>
              </a:lnSpc>
              <a:buFontTx/>
              <a:buAutoNum type="arabicPeriod"/>
            </a:pPr>
            <a:r>
              <a:rPr lang="el-GR" sz="2400" dirty="0" smtClean="0"/>
              <a:t>Η μέθοδος του βασικού αποθέματος</a:t>
            </a:r>
          </a:p>
          <a:p>
            <a:pPr marL="457200" indent="-457200" eaLnBrk="1" hangingPunct="1">
              <a:lnSpc>
                <a:spcPct val="90000"/>
              </a:lnSpc>
              <a:buFontTx/>
              <a:buAutoNum type="arabicPeriod"/>
            </a:pPr>
            <a:r>
              <a:rPr lang="el-GR" sz="2400" dirty="0" smtClean="0"/>
              <a:t>Η μέθοδος της χαμηλότερης τιμής μεταξύ κόστους κτήσης και τρέχουσας τιμής</a:t>
            </a:r>
          </a:p>
          <a:p>
            <a:pPr marL="457200" indent="-457200" eaLnBrk="1" hangingPunct="1">
              <a:lnSpc>
                <a:spcPct val="90000"/>
              </a:lnSpc>
              <a:buFontTx/>
              <a:buAutoNum type="arabicPeriod"/>
            </a:pPr>
            <a:r>
              <a:rPr lang="el-GR" sz="2400" dirty="0" smtClean="0"/>
              <a:t>Η μέθοδος αποτίμησης στην τιμή πώλησης</a:t>
            </a:r>
          </a:p>
          <a:p>
            <a:pPr marL="457200" indent="-457200" eaLnBrk="1" hangingPunct="1">
              <a:lnSpc>
                <a:spcPct val="90000"/>
              </a:lnSpc>
              <a:buFontTx/>
              <a:buAutoNum type="arabicPeriod"/>
            </a:pPr>
            <a:r>
              <a:rPr lang="el-GR" sz="2400" dirty="0" smtClean="0"/>
              <a:t>Η μέθοδος του ποσοστού του μικτού κέρδους</a:t>
            </a:r>
          </a:p>
          <a:p>
            <a:pPr marL="457200" indent="-457200" eaLnBrk="1" hangingPunct="1">
              <a:lnSpc>
                <a:spcPct val="90000"/>
              </a:lnSpc>
              <a:buFontTx/>
              <a:buAutoNum type="arabicPeriod"/>
            </a:pPr>
            <a:r>
              <a:rPr lang="el-GR" sz="2400" dirty="0" smtClean="0"/>
              <a:t>Η μέθοδος εκτίμησης στις τιμές λιανικής πώλησης</a:t>
            </a:r>
            <a:endParaRPr lang="en-US" sz="2400" dirty="0" smtClean="0"/>
          </a:p>
          <a:p>
            <a:pPr marL="457200" indent="-457200" eaLnBrk="1" hangingPunct="1">
              <a:lnSpc>
                <a:spcPct val="90000"/>
              </a:lnSpc>
              <a:buFontTx/>
              <a:buNone/>
            </a:pPr>
            <a:endParaRPr lang="el-GR" sz="2400" dirty="0" smtClean="0"/>
          </a:p>
          <a:p>
            <a:pPr marL="457200" indent="-457200" eaLnBrk="1" hangingPunct="1">
              <a:lnSpc>
                <a:spcPct val="90000"/>
              </a:lnSpc>
              <a:buFontTx/>
              <a:buNone/>
            </a:pPr>
            <a:endParaRPr lang="el-GR"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b="1" dirty="0" smtClean="0">
                <a:solidFill>
                  <a:srgbClr val="006600"/>
                </a:solidFill>
              </a:rPr>
              <a:t>ΟΡΙΣΜΟΣ ΑΠΟΓΡΑΦΗΣ</a:t>
            </a:r>
            <a:endParaRPr lang="el-GR" b="1" dirty="0">
              <a:solidFill>
                <a:srgbClr val="006600"/>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3200" dirty="0" smtClean="0"/>
              <a:t>Απογραφή είναι μια λεπτομερής και δαπανηρή διαδικασία επαλήθευσης και ελέγχου της αξιοπιστίας των λογιστικών καταστάσεων μιας εταιρίας.</a:t>
            </a:r>
          </a:p>
          <a:p>
            <a:pPr algn="just"/>
            <a:r>
              <a:rPr lang="el-GR" sz="3200" dirty="0" smtClean="0"/>
              <a:t>Η επιχείρηση διενεργεί απογραφή όσο συχνά χρειάζεται, αλλά επιβάλλεται από την νομοθεσία τουλάχιστον μία τον χρόνο στο τέλος της </a:t>
            </a:r>
            <a:r>
              <a:rPr lang="el-GR" sz="3200" b="1" dirty="0" smtClean="0">
                <a:hlinkClick r:id="rId2"/>
              </a:rPr>
              <a:t>λογιστικής χρήσης</a:t>
            </a:r>
            <a:r>
              <a:rPr lang="el-GR" sz="3200" dirty="0" smtClean="0"/>
              <a:t>, που ονομάζεται τακτική απογραφή.</a:t>
            </a:r>
          </a:p>
          <a:p>
            <a:pPr algn="just"/>
            <a:r>
              <a:rPr lang="el-GR" sz="3200" dirty="0" smtClean="0"/>
              <a:t>Η τακτική απογραφή χωρίζεται σε </a:t>
            </a:r>
            <a:r>
              <a:rPr lang="el-GR" sz="3200" b="1" dirty="0" smtClean="0">
                <a:solidFill>
                  <a:srgbClr val="C00000"/>
                </a:solidFill>
              </a:rPr>
              <a:t>εξωλογιστική</a:t>
            </a:r>
            <a:r>
              <a:rPr lang="el-GR" sz="3200" dirty="0" smtClean="0"/>
              <a:t> και </a:t>
            </a:r>
            <a:r>
              <a:rPr lang="el-GR" sz="3200" b="1" dirty="0" smtClean="0">
                <a:solidFill>
                  <a:srgbClr val="7030A0"/>
                </a:solidFill>
              </a:rPr>
              <a:t>εσωλογιστική</a:t>
            </a:r>
            <a:r>
              <a:rPr lang="el-GR" sz="3200" dirty="0" smtClean="0"/>
              <a:t>.</a:t>
            </a:r>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88640"/>
            <a:ext cx="8964613" cy="1080120"/>
          </a:xfrm>
        </p:spPr>
        <p:txBody>
          <a:bodyPr>
            <a:normAutofit fontScale="90000"/>
          </a:bodyPr>
          <a:lstStyle/>
          <a:p>
            <a:pPr eaLnBrk="1" hangingPunct="1"/>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rgbClr val="006600"/>
                </a:solidFill>
              </a:rPr>
              <a:t/>
            </a:r>
            <a:br>
              <a:rPr lang="el-GR" sz="3600" b="1" dirty="0" smtClean="0">
                <a:solidFill>
                  <a:srgbClr val="006600"/>
                </a:solidFill>
              </a:rPr>
            </a:br>
            <a:r>
              <a:rPr lang="el-GR" sz="3600" b="1" dirty="0" smtClean="0">
                <a:solidFill>
                  <a:schemeClr val="accent6">
                    <a:lumMod val="50000"/>
                  </a:schemeClr>
                </a:solidFill>
              </a:rPr>
              <a:t>Η ΜΕΘΟΔΟΣ ΤΟΥ </a:t>
            </a:r>
            <a:r>
              <a:rPr lang="el-GR" sz="3600" b="1" dirty="0" smtClean="0">
                <a:solidFill>
                  <a:srgbClr val="002060"/>
                </a:solidFill>
              </a:rPr>
              <a:t>ΜΕΣΟΥ ΚΟΣΤΟΥΣ </a:t>
            </a:r>
            <a:r>
              <a:rPr lang="el-GR" sz="3600" b="1" dirty="0" smtClean="0">
                <a:solidFill>
                  <a:srgbClr val="006600"/>
                </a:solidFill>
              </a:rPr>
              <a:t>ΚΑΙ ΤΟΥ ΜΕΣΟΥ ΣΤΑΘΜΙΚΟΥ ΚΟΣΤΟΥΣ</a:t>
            </a:r>
          </a:p>
        </p:txBody>
      </p:sp>
      <p:sp>
        <p:nvSpPr>
          <p:cNvPr id="12291" name="Rectangle 3"/>
          <p:cNvSpPr>
            <a:spLocks noGrp="1" noChangeArrowheads="1"/>
          </p:cNvSpPr>
          <p:nvPr>
            <p:ph type="body" idx="1"/>
          </p:nvPr>
        </p:nvSpPr>
        <p:spPr>
          <a:xfrm>
            <a:off x="0" y="1340768"/>
            <a:ext cx="9144000" cy="5517232"/>
          </a:xfrm>
        </p:spPr>
        <p:txBody>
          <a:bodyPr>
            <a:normAutofit/>
          </a:bodyPr>
          <a:lstStyle/>
          <a:p>
            <a:pPr algn="just" eaLnBrk="1" hangingPunct="1">
              <a:buFontTx/>
              <a:buNone/>
            </a:pPr>
            <a:r>
              <a:rPr lang="el-GR" sz="3200" dirty="0" smtClean="0"/>
              <a:t>Η επιλογή της μεθόδου εξαρτάται από τι είδους</a:t>
            </a:r>
          </a:p>
          <a:p>
            <a:pPr algn="just" eaLnBrk="1" hangingPunct="1">
              <a:buFontTx/>
              <a:buNone/>
            </a:pPr>
            <a:r>
              <a:rPr lang="el-GR" sz="3200" dirty="0" smtClean="0"/>
              <a:t>απογραφή εφαρμόζει η επιχείρηση:</a:t>
            </a:r>
          </a:p>
          <a:p>
            <a:pPr algn="just" eaLnBrk="1" hangingPunct="1">
              <a:buFontTx/>
              <a:buNone/>
            </a:pPr>
            <a:r>
              <a:rPr lang="el-GR" sz="3200" b="1" dirty="0" smtClean="0"/>
              <a:t>Α)</a:t>
            </a:r>
            <a:r>
              <a:rPr lang="el-GR" sz="3200" dirty="0" smtClean="0"/>
              <a:t> Την </a:t>
            </a:r>
            <a:r>
              <a:rPr lang="el-GR" sz="3200" b="1" dirty="0" smtClean="0"/>
              <a:t>περιοδική απογραφή</a:t>
            </a:r>
            <a:r>
              <a:rPr lang="el-GR" sz="3200" dirty="0" smtClean="0"/>
              <a:t> οπότε ακολουθείται η μέθοδος του σταθμικού κόστους και </a:t>
            </a:r>
          </a:p>
          <a:p>
            <a:pPr algn="just" eaLnBrk="1" hangingPunct="1">
              <a:buFontTx/>
              <a:buNone/>
            </a:pPr>
            <a:r>
              <a:rPr lang="el-GR" sz="3200" b="1" dirty="0" smtClean="0"/>
              <a:t>Β)</a:t>
            </a:r>
            <a:r>
              <a:rPr lang="el-GR" sz="3200" dirty="0" smtClean="0"/>
              <a:t> Την </a:t>
            </a:r>
            <a:r>
              <a:rPr lang="el-GR" sz="3200" b="1" dirty="0" smtClean="0"/>
              <a:t>διαρκή απογραφή</a:t>
            </a:r>
            <a:r>
              <a:rPr lang="el-GR" sz="3200" dirty="0" smtClean="0"/>
              <a:t> οπότε ακολουθείται η μέθοδος του μέσου κόστους ή κυκλοφοριακού μέσου όρου.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274638"/>
            <a:ext cx="8713787" cy="1143000"/>
          </a:xfrm>
        </p:spPr>
        <p:txBody>
          <a:bodyPr>
            <a:normAutofit fontScale="90000"/>
          </a:bodyPr>
          <a:lstStyle/>
          <a:p>
            <a:pPr eaLnBrk="1" hangingPunct="1"/>
            <a:r>
              <a:rPr lang="el-GR" sz="4000" b="1" dirty="0" smtClean="0">
                <a:solidFill>
                  <a:srgbClr val="006600"/>
                </a:solidFill>
              </a:rPr>
              <a:t>Η ΜΕΘΟΔΟΣ ΤΟΥ ΜΕΣΟΥ ΣΤΑΘΜΙΚΟΥ ΚΟΣΤΟΥΣ</a:t>
            </a:r>
          </a:p>
        </p:txBody>
      </p:sp>
      <p:sp>
        <p:nvSpPr>
          <p:cNvPr id="13315" name="Rectangle 3"/>
          <p:cNvSpPr>
            <a:spLocks noGrp="1" noChangeArrowheads="1"/>
          </p:cNvSpPr>
          <p:nvPr>
            <p:ph type="body" idx="1"/>
          </p:nvPr>
        </p:nvSpPr>
        <p:spPr>
          <a:xfrm>
            <a:off x="0" y="1600200"/>
            <a:ext cx="9144000" cy="5257800"/>
          </a:xfrm>
        </p:spPr>
        <p:txBody>
          <a:bodyPr>
            <a:normAutofit/>
          </a:bodyPr>
          <a:lstStyle/>
          <a:p>
            <a:pPr algn="just" eaLnBrk="1" hangingPunct="1"/>
            <a:r>
              <a:rPr lang="el-GR" sz="3200" dirty="0" smtClean="0"/>
              <a:t>Η μέθοδος αυτή στηρίζεται στην </a:t>
            </a:r>
            <a:r>
              <a:rPr lang="el-GR" sz="3200" b="1" dirty="0" smtClean="0"/>
              <a:t>παραδοχή</a:t>
            </a:r>
            <a:r>
              <a:rPr lang="el-GR" sz="3200" dirty="0" smtClean="0"/>
              <a:t> ότι: Οι μονάδες που πωλούνται προέρχονται αναλογικά, τόσο από το αρχικό απόθεμα, όσο και από άλλες μεταγενέστερες αγορές. Έτσι ο προσδιορισμός του κόστους πωληθέντων και των αποθεμάτων γίνεται με βάση τη μέση σταθμική τιμή κτήσης τους.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8964488" cy="1282154"/>
          </a:xfrm>
        </p:spPr>
        <p:txBody>
          <a:bodyPr>
            <a:noAutofit/>
          </a:bodyPr>
          <a:lstStyle/>
          <a:p>
            <a:r>
              <a:rPr lang="el-GR" sz="3600" b="1" dirty="0" smtClean="0">
                <a:solidFill>
                  <a:srgbClr val="006600"/>
                </a:solidFill>
                <a:latin typeface="+mn-lt"/>
              </a:rPr>
              <a:t>Υπολογισμός Μεθόδου </a:t>
            </a:r>
            <a:r>
              <a:rPr lang="el-GR" sz="3600" b="1" dirty="0">
                <a:solidFill>
                  <a:srgbClr val="006600"/>
                </a:solidFill>
                <a:latin typeface="+mn-lt"/>
              </a:rPr>
              <a:t>του </a:t>
            </a:r>
            <a:r>
              <a:rPr lang="el-GR" sz="3600" b="1" dirty="0" smtClean="0">
                <a:solidFill>
                  <a:srgbClr val="006600"/>
                </a:solidFill>
                <a:latin typeface="+mn-lt"/>
              </a:rPr>
              <a:t>Μέσου Σταθμικού Κόστους</a:t>
            </a:r>
            <a:endParaRPr lang="el-GR" sz="3600" b="1" dirty="0">
              <a:solidFill>
                <a:srgbClr val="006600"/>
              </a:solidFill>
              <a:latin typeface="+mn-lt"/>
            </a:endParaRPr>
          </a:p>
        </p:txBody>
      </p:sp>
      <p:sp>
        <p:nvSpPr>
          <p:cNvPr id="11267" name="Rectangle 3"/>
          <p:cNvSpPr>
            <a:spLocks noGrp="1" noChangeArrowheads="1"/>
          </p:cNvSpPr>
          <p:nvPr>
            <p:ph type="body" idx="1"/>
          </p:nvPr>
        </p:nvSpPr>
        <p:spPr>
          <a:xfrm>
            <a:off x="0" y="1600200"/>
            <a:ext cx="9144000" cy="5257800"/>
          </a:xfrm>
        </p:spPr>
        <p:txBody>
          <a:bodyPr>
            <a:normAutofit/>
          </a:bodyPr>
          <a:lstStyle/>
          <a:p>
            <a:pPr algn="just"/>
            <a:r>
              <a:rPr lang="el-GR" sz="3200" dirty="0"/>
              <a:t>Κατά την μέθοδο αυτή η μέση σταθμική τιμή </a:t>
            </a:r>
            <a:r>
              <a:rPr lang="el-GR" sz="3200" dirty="0" smtClean="0"/>
              <a:t>κτήσης </a:t>
            </a:r>
            <a:r>
              <a:rPr lang="el-GR" sz="3200" dirty="0"/>
              <a:t>υπολογίζεται με τον εξής τύπο</a:t>
            </a:r>
            <a:r>
              <a:rPr lang="en-US" sz="3200" dirty="0" smtClean="0"/>
              <a:t>:</a:t>
            </a:r>
            <a:endParaRPr lang="el-GR" sz="3200" dirty="0" smtClean="0"/>
          </a:p>
          <a:p>
            <a:pPr algn="just"/>
            <a:r>
              <a:rPr lang="el-GR" sz="3200" b="1" dirty="0" smtClean="0"/>
              <a:t>ΜΣΤΚ</a:t>
            </a:r>
            <a:r>
              <a:rPr lang="el-GR" sz="3200" dirty="0" smtClean="0"/>
              <a:t> = </a:t>
            </a:r>
            <a:r>
              <a:rPr lang="en-US" sz="3200" dirty="0" smtClean="0">
                <a:solidFill>
                  <a:srgbClr val="0000FF"/>
                </a:solidFill>
              </a:rPr>
              <a:t>(</a:t>
            </a:r>
            <a:r>
              <a:rPr lang="el-GR" sz="3200" dirty="0" smtClean="0">
                <a:solidFill>
                  <a:srgbClr val="0000FF"/>
                </a:solidFill>
              </a:rPr>
              <a:t>Αξία Αποθέματος </a:t>
            </a:r>
            <a:r>
              <a:rPr lang="el-GR" sz="3200" dirty="0">
                <a:solidFill>
                  <a:srgbClr val="0000FF"/>
                </a:solidFill>
              </a:rPr>
              <a:t>έναρξης της </a:t>
            </a:r>
            <a:r>
              <a:rPr lang="el-GR" sz="3200" dirty="0" smtClean="0">
                <a:solidFill>
                  <a:srgbClr val="0000FF"/>
                </a:solidFill>
              </a:rPr>
              <a:t>περιόδου + Αξία Αγορών </a:t>
            </a:r>
            <a:r>
              <a:rPr lang="el-GR" sz="3200" dirty="0">
                <a:solidFill>
                  <a:srgbClr val="0000FF"/>
                </a:solidFill>
              </a:rPr>
              <a:t>της περιόδου στην τιμή κτήσεως</a:t>
            </a:r>
            <a:r>
              <a:rPr lang="el-GR" sz="3200" dirty="0" smtClean="0">
                <a:solidFill>
                  <a:srgbClr val="0000FF"/>
                </a:solidFill>
              </a:rPr>
              <a:t>) </a:t>
            </a:r>
            <a:r>
              <a:rPr lang="el-GR" sz="3200" b="1" dirty="0" smtClean="0"/>
              <a:t>/</a:t>
            </a:r>
            <a:r>
              <a:rPr lang="el-GR" sz="3200" dirty="0" smtClean="0"/>
              <a:t> </a:t>
            </a:r>
            <a:r>
              <a:rPr lang="el-GR" sz="3200" dirty="0" smtClean="0">
                <a:solidFill>
                  <a:srgbClr val="C00000"/>
                </a:solidFill>
              </a:rPr>
              <a:t>(Ποσότητα Αποθέματος </a:t>
            </a:r>
            <a:r>
              <a:rPr lang="el-GR" sz="3200" dirty="0">
                <a:solidFill>
                  <a:srgbClr val="C00000"/>
                </a:solidFill>
              </a:rPr>
              <a:t>ενάρξεως της </a:t>
            </a:r>
            <a:r>
              <a:rPr lang="el-GR" sz="3200" dirty="0" smtClean="0">
                <a:solidFill>
                  <a:srgbClr val="C00000"/>
                </a:solidFill>
              </a:rPr>
              <a:t>περιόδου + Ποσότητα </a:t>
            </a:r>
            <a:r>
              <a:rPr lang="el-GR" sz="3200" dirty="0">
                <a:solidFill>
                  <a:srgbClr val="C00000"/>
                </a:solidFill>
              </a:rPr>
              <a:t>που αγοράζεται στην περίοδο</a:t>
            </a:r>
            <a:r>
              <a:rPr lang="el-GR" sz="3200" dirty="0" smtClean="0">
                <a:solidFill>
                  <a:srgbClr val="C00000"/>
                </a:solidFill>
              </a:rPr>
              <a:t>).</a:t>
            </a:r>
            <a:endParaRPr lang="el-GR" sz="3200" dirty="0">
              <a:solidFill>
                <a:srgbClr val="C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l-GR" sz="4000" b="1" dirty="0" smtClean="0">
                <a:solidFill>
                  <a:srgbClr val="006600"/>
                </a:solidFill>
              </a:rPr>
              <a:t>Η ΜΕΘΟΔΟΣ ΤΟΥ ΜΕΣΟΥ ΣΤΑΘΜΙΚΟΥ ΚΟΣΤΟΥΣ</a:t>
            </a:r>
          </a:p>
        </p:txBody>
      </p:sp>
      <p:graphicFrame>
        <p:nvGraphicFramePr>
          <p:cNvPr id="12349" name="Group 61"/>
          <p:cNvGraphicFramePr>
            <a:graphicFrameLocks noGrp="1"/>
          </p:cNvGraphicFramePr>
          <p:nvPr>
            <p:ph idx="1"/>
          </p:nvPr>
        </p:nvGraphicFramePr>
        <p:xfrm>
          <a:off x="0" y="1600200"/>
          <a:ext cx="9144000" cy="5257801"/>
        </p:xfrm>
        <a:graphic>
          <a:graphicData uri="http://schemas.openxmlformats.org/drawingml/2006/table">
            <a:tbl>
              <a:tblPr/>
              <a:tblGrid>
                <a:gridCol w="4067175"/>
                <a:gridCol w="1728788"/>
                <a:gridCol w="1584325"/>
                <a:gridCol w="1763712"/>
              </a:tblGrid>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1η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2η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3η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ΣΥΝΟΛΑ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Arial" charset="0"/>
                        </a:rPr>
                        <a:t>30</a:t>
                      </a:r>
                      <a:endParaRPr kumimoji="0" lang="el-GR" sz="28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l-GR" sz="4000" b="1" dirty="0" smtClean="0">
                <a:solidFill>
                  <a:srgbClr val="006600"/>
                </a:solidFill>
              </a:rPr>
              <a:t>Η ΜΕΘΟΔΟΣ ΤΟΥ ΜΕΣΟΥ ΣΤΑΘΜΙΚΟΥ ΚΟΣΤΟΥΣ</a:t>
            </a:r>
          </a:p>
        </p:txBody>
      </p:sp>
      <p:sp>
        <p:nvSpPr>
          <p:cNvPr id="15363" name="Rectangle 3"/>
          <p:cNvSpPr>
            <a:spLocks noGrp="1" noChangeArrowheads="1"/>
          </p:cNvSpPr>
          <p:nvPr>
            <p:ph type="body" idx="1"/>
          </p:nvPr>
        </p:nvSpPr>
        <p:spPr>
          <a:xfrm>
            <a:off x="0" y="1600200"/>
            <a:ext cx="9144000" cy="5257800"/>
          </a:xfrm>
        </p:spPr>
        <p:txBody>
          <a:bodyPr/>
          <a:lstStyle/>
          <a:p>
            <a:pPr algn="just" eaLnBrk="1" hangingPunct="1"/>
            <a:r>
              <a:rPr lang="el-GR" dirty="0" smtClean="0"/>
              <a:t>Ο μέσος σταθμικός όρος ισούται με:</a:t>
            </a:r>
          </a:p>
          <a:p>
            <a:pPr algn="just" eaLnBrk="1" hangingPunct="1">
              <a:buFontTx/>
              <a:buNone/>
            </a:pPr>
            <a:r>
              <a:rPr lang="el-GR" dirty="0" smtClean="0"/>
              <a:t>30.000/1.000 = 30 € </a:t>
            </a:r>
          </a:p>
          <a:p>
            <a:pPr algn="just" eaLnBrk="1" hangingPunct="1"/>
            <a:r>
              <a:rPr lang="el-GR" dirty="0" smtClean="0"/>
              <a:t>Ας υποθέσουμε ότι έχουν πωληθεί 700 μονάδες  το κόστος των μενόντων αποθεμάτων θα είναι: (1.000 – 700) Χ 30 = 300 Χ 30 = 9.000 €</a:t>
            </a:r>
          </a:p>
          <a:p>
            <a:pPr algn="just" eaLnBrk="1" hangingPunct="1"/>
            <a:r>
              <a:rPr lang="el-GR" dirty="0" smtClean="0"/>
              <a:t>Ενώ το κόστος των πωληθέντων θα είναι: </a:t>
            </a:r>
          </a:p>
          <a:p>
            <a:pPr algn="just" eaLnBrk="1" hangingPunct="1">
              <a:buFontTx/>
              <a:buNone/>
            </a:pPr>
            <a:r>
              <a:rPr lang="el-GR" dirty="0" smtClean="0"/>
              <a:t>   700 Χ 30 = 21.000 €. </a:t>
            </a:r>
          </a:p>
          <a:p>
            <a:pPr algn="just" eaLnBrk="1" hangingPunct="1"/>
            <a:r>
              <a:rPr lang="el-GR" dirty="0" smtClean="0"/>
              <a:t>Το συνολικό κόστος μενόντων και πωληθέντων είναι: (700 + 300) Χ 30 = 1.000 Χ 30 = 30.000 €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274638"/>
            <a:ext cx="8785225" cy="1143000"/>
          </a:xfrm>
        </p:spPr>
        <p:txBody>
          <a:bodyPr/>
          <a:lstStyle/>
          <a:p>
            <a:pPr eaLnBrk="1" hangingPunct="1"/>
            <a:r>
              <a:rPr lang="el-GR" sz="3200" b="1" dirty="0" smtClean="0">
                <a:solidFill>
                  <a:srgbClr val="0070C0"/>
                </a:solidFill>
              </a:rPr>
              <a:t>Η ΜΕΘΟΔΟΣ ΤΟΥ ΚΥΚΛΟΦΟΡΙΑΚΟΥ ΜΕΣΟΥ ΟΡΟΥ ή ΤΩΝ ΔΙΑΔΟΧΙΚΩΝ ΥΠΟΛΟΙΠΩΝ</a:t>
            </a:r>
          </a:p>
        </p:txBody>
      </p:sp>
      <p:sp>
        <p:nvSpPr>
          <p:cNvPr id="16387" name="Rectangle 3"/>
          <p:cNvSpPr>
            <a:spLocks noGrp="1" noChangeArrowheads="1"/>
          </p:cNvSpPr>
          <p:nvPr>
            <p:ph type="body" idx="1"/>
          </p:nvPr>
        </p:nvSpPr>
        <p:spPr>
          <a:xfrm>
            <a:off x="0" y="1600200"/>
            <a:ext cx="9144000" cy="5257800"/>
          </a:xfrm>
        </p:spPr>
        <p:txBody>
          <a:bodyPr>
            <a:normAutofit/>
          </a:bodyPr>
          <a:lstStyle/>
          <a:p>
            <a:pPr algn="just" eaLnBrk="1" hangingPunct="1"/>
            <a:r>
              <a:rPr lang="el-GR" sz="3200" dirty="0" smtClean="0"/>
              <a:t>Σύμφωνα με τη μέθοδο αυτή υπολογίζουμε τη μέση τιμή μετά από κάθε νέα αγορά εμπορευμάτων. Προϋποθέτει ακριβή τήρηση αναλυτικών καθολικών καρτελών. Η μέθοδος αυτή αν και πιο πολύπλοκη από την προηγούμενη υιοθετείται γιατί διασφαλίζει συνεχή ανανέωση της μέσης τιμής που συγκλίνει στην τρέχουσα τιμή.</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74638"/>
            <a:ext cx="9144000" cy="1143000"/>
          </a:xfrm>
        </p:spPr>
        <p:txBody>
          <a:bodyPr/>
          <a:lstStyle/>
          <a:p>
            <a:r>
              <a:rPr lang="el-GR" sz="3200" b="1" dirty="0" smtClean="0">
                <a:solidFill>
                  <a:srgbClr val="0070C0"/>
                </a:solidFill>
                <a:latin typeface="+mn-lt"/>
              </a:rPr>
              <a:t>Υπολογισμός της Μεθόδου </a:t>
            </a:r>
            <a:r>
              <a:rPr lang="el-GR" sz="3200" b="1" dirty="0">
                <a:solidFill>
                  <a:srgbClr val="0070C0"/>
                </a:solidFill>
                <a:latin typeface="+mn-lt"/>
              </a:rPr>
              <a:t>του </a:t>
            </a:r>
            <a:r>
              <a:rPr lang="el-GR" sz="3200" b="1" dirty="0" smtClean="0">
                <a:solidFill>
                  <a:srgbClr val="0070C0"/>
                </a:solidFill>
                <a:latin typeface="+mn-lt"/>
              </a:rPr>
              <a:t>Κυκλοφοριακού Μέσου Όρου </a:t>
            </a:r>
            <a:r>
              <a:rPr lang="el-GR" sz="3200" b="1" dirty="0">
                <a:solidFill>
                  <a:srgbClr val="0070C0"/>
                </a:solidFill>
                <a:latin typeface="+mn-lt"/>
              </a:rPr>
              <a:t>ή των </a:t>
            </a:r>
            <a:r>
              <a:rPr lang="el-GR" sz="3200" b="1" dirty="0" smtClean="0">
                <a:solidFill>
                  <a:srgbClr val="0070C0"/>
                </a:solidFill>
                <a:latin typeface="+mn-lt"/>
              </a:rPr>
              <a:t>Διαδοχικών Υπολοίπων</a:t>
            </a:r>
            <a:endParaRPr lang="el-GR" sz="3200" b="1" dirty="0">
              <a:solidFill>
                <a:srgbClr val="0070C0"/>
              </a:solidFill>
              <a:latin typeface="+mn-lt"/>
            </a:endParaRPr>
          </a:p>
        </p:txBody>
      </p:sp>
      <p:sp>
        <p:nvSpPr>
          <p:cNvPr id="12291" name="Rectangle 3"/>
          <p:cNvSpPr>
            <a:spLocks noGrp="1" noChangeArrowheads="1"/>
          </p:cNvSpPr>
          <p:nvPr>
            <p:ph type="body" idx="1"/>
          </p:nvPr>
        </p:nvSpPr>
        <p:spPr>
          <a:xfrm>
            <a:off x="0" y="1700808"/>
            <a:ext cx="9144000" cy="5157192"/>
          </a:xfrm>
        </p:spPr>
        <p:txBody>
          <a:bodyPr>
            <a:normAutofit/>
          </a:bodyPr>
          <a:lstStyle/>
          <a:p>
            <a:pPr algn="just"/>
            <a:r>
              <a:rPr lang="el-GR" sz="3200" dirty="0"/>
              <a:t>Κατά την μέθοδο αυτή μετά από κάθε εισαγωγή καθορίζεται η μέση τιμή του υπολοίπου με τον εξής τύπο</a:t>
            </a:r>
            <a:r>
              <a:rPr lang="en-US" sz="3200" dirty="0" smtClean="0"/>
              <a:t>:</a:t>
            </a:r>
            <a:endParaRPr lang="el-GR" sz="3200" dirty="0" smtClean="0"/>
          </a:p>
          <a:p>
            <a:pPr algn="just"/>
            <a:r>
              <a:rPr lang="el-GR" sz="3200" dirty="0" smtClean="0"/>
              <a:t>ΔΥ = </a:t>
            </a:r>
            <a:r>
              <a:rPr lang="el-GR" sz="3200" dirty="0" smtClean="0">
                <a:solidFill>
                  <a:srgbClr val="C00000"/>
                </a:solidFill>
              </a:rPr>
              <a:t>(Αξία </a:t>
            </a:r>
            <a:r>
              <a:rPr lang="el-GR" sz="3200" dirty="0">
                <a:solidFill>
                  <a:srgbClr val="C00000"/>
                </a:solidFill>
              </a:rPr>
              <a:t>προηγούμενου </a:t>
            </a:r>
            <a:r>
              <a:rPr lang="el-GR" sz="3200" dirty="0" smtClean="0">
                <a:solidFill>
                  <a:srgbClr val="C00000"/>
                </a:solidFill>
              </a:rPr>
              <a:t>υπολοίπου </a:t>
            </a:r>
            <a:r>
              <a:rPr lang="el-GR" sz="3200" b="1" dirty="0" smtClean="0">
                <a:solidFill>
                  <a:srgbClr val="C00000"/>
                </a:solidFill>
              </a:rPr>
              <a:t>+</a:t>
            </a:r>
            <a:r>
              <a:rPr lang="el-GR" sz="3200" dirty="0" smtClean="0">
                <a:solidFill>
                  <a:srgbClr val="C00000"/>
                </a:solidFill>
              </a:rPr>
              <a:t> Αξία </a:t>
            </a:r>
            <a:r>
              <a:rPr lang="el-GR" sz="3200" dirty="0">
                <a:solidFill>
                  <a:srgbClr val="C00000"/>
                </a:solidFill>
              </a:rPr>
              <a:t>νέας αγοράς στην τιμή κτήσεως</a:t>
            </a:r>
            <a:r>
              <a:rPr lang="el-GR" sz="3200" dirty="0" smtClean="0">
                <a:solidFill>
                  <a:srgbClr val="C00000"/>
                </a:solidFill>
              </a:rPr>
              <a:t>)</a:t>
            </a:r>
            <a:r>
              <a:rPr lang="el-GR" sz="3200" dirty="0" smtClean="0">
                <a:solidFill>
                  <a:srgbClr val="FF33CC"/>
                </a:solidFill>
              </a:rPr>
              <a:t> </a:t>
            </a:r>
            <a:r>
              <a:rPr lang="el-GR" sz="3200" b="1" dirty="0" smtClean="0"/>
              <a:t>/ </a:t>
            </a:r>
            <a:r>
              <a:rPr lang="el-GR" sz="3200" dirty="0" smtClean="0">
                <a:solidFill>
                  <a:srgbClr val="006600"/>
                </a:solidFill>
              </a:rPr>
              <a:t>(Ποσότητα </a:t>
            </a:r>
            <a:r>
              <a:rPr lang="el-GR" sz="3200" dirty="0">
                <a:solidFill>
                  <a:srgbClr val="006600"/>
                </a:solidFill>
              </a:rPr>
              <a:t>προηγούμενου </a:t>
            </a:r>
            <a:r>
              <a:rPr lang="el-GR" sz="3200" dirty="0" smtClean="0">
                <a:solidFill>
                  <a:srgbClr val="006600"/>
                </a:solidFill>
              </a:rPr>
              <a:t>υπολοίπου </a:t>
            </a:r>
            <a:r>
              <a:rPr lang="el-GR" sz="3200" b="1" dirty="0" smtClean="0">
                <a:solidFill>
                  <a:srgbClr val="006600"/>
                </a:solidFill>
              </a:rPr>
              <a:t>+</a:t>
            </a:r>
            <a:r>
              <a:rPr lang="el-GR" sz="3200" dirty="0" smtClean="0">
                <a:solidFill>
                  <a:srgbClr val="006600"/>
                </a:solidFill>
              </a:rPr>
              <a:t> Ποσότητα </a:t>
            </a:r>
            <a:r>
              <a:rPr lang="el-GR" sz="3200" dirty="0">
                <a:solidFill>
                  <a:srgbClr val="006600"/>
                </a:solidFill>
              </a:rPr>
              <a:t>νέας αγοράς</a:t>
            </a:r>
            <a:r>
              <a:rPr lang="el-GR" sz="3200" dirty="0" smtClean="0">
                <a:solidFill>
                  <a:srgbClr val="006600"/>
                </a:solidFill>
              </a:rPr>
              <a:t>). </a:t>
            </a:r>
            <a:endParaRPr lang="el-GR" sz="3200" dirty="0">
              <a:solidFill>
                <a:srgbClr val="0066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274638"/>
            <a:ext cx="8291264" cy="1143000"/>
          </a:xfrm>
        </p:spPr>
        <p:txBody>
          <a:bodyPr/>
          <a:lstStyle/>
          <a:p>
            <a:pPr eaLnBrk="1" hangingPunct="1"/>
            <a:r>
              <a:rPr lang="el-GR" sz="3200" b="1" dirty="0" smtClean="0">
                <a:solidFill>
                  <a:srgbClr val="0070C0"/>
                </a:solidFill>
              </a:rPr>
              <a:t>Η ΜΕΘΟΔΟΣ ΤΟΥ ΚΥΚΛΟΦΟΡΙΑΚΟΥ ΜΕΣΟΥ ΟΡΟΥ ή ΤΩΝ ΔΙΑΔΟΧΙΚΩΝ ΥΠΟΛΟΙΠΩΝ</a:t>
            </a:r>
          </a:p>
        </p:txBody>
      </p:sp>
      <p:sp>
        <p:nvSpPr>
          <p:cNvPr id="17411" name="Rectangle 3"/>
          <p:cNvSpPr>
            <a:spLocks noGrp="1" noChangeArrowheads="1"/>
          </p:cNvSpPr>
          <p:nvPr>
            <p:ph type="body" idx="1"/>
          </p:nvPr>
        </p:nvSpPr>
        <p:spPr>
          <a:xfrm>
            <a:off x="0" y="1600200"/>
            <a:ext cx="9144000" cy="5257800"/>
          </a:xfrm>
        </p:spPr>
        <p:txBody>
          <a:bodyPr/>
          <a:lstStyle/>
          <a:p>
            <a:pPr eaLnBrk="1" hangingPunct="1">
              <a:lnSpc>
                <a:spcPct val="80000"/>
              </a:lnSpc>
              <a:buFontTx/>
              <a:buNone/>
            </a:pPr>
            <a:r>
              <a:rPr lang="el-GR" sz="2800" u="sng" dirty="0" smtClean="0"/>
              <a:t>ΠΑΡΑΔΕΙΓΜΑ:</a:t>
            </a:r>
          </a:p>
          <a:p>
            <a:pPr eaLnBrk="1" hangingPunct="1">
              <a:lnSpc>
                <a:spcPct val="80000"/>
              </a:lnSpc>
              <a:buFontTx/>
              <a:buNone/>
            </a:pPr>
            <a:r>
              <a:rPr lang="el-GR" sz="2800" b="1" dirty="0" smtClean="0"/>
              <a:t>1</a:t>
            </a:r>
            <a:r>
              <a:rPr lang="el-GR" sz="2800" b="1" baseline="30000" dirty="0" smtClean="0"/>
              <a:t>η</a:t>
            </a:r>
            <a:r>
              <a:rPr lang="el-GR" sz="2800" b="1" dirty="0" smtClean="0"/>
              <a:t>  αγορά</a:t>
            </a:r>
            <a:r>
              <a:rPr lang="el-GR" sz="2800" dirty="0" smtClean="0"/>
              <a:t> 	          1000 τεμάχια Χ 10 € = 10.000 €</a:t>
            </a:r>
          </a:p>
          <a:p>
            <a:pPr eaLnBrk="1" hangingPunct="1">
              <a:lnSpc>
                <a:spcPct val="80000"/>
              </a:lnSpc>
              <a:buFontTx/>
              <a:buNone/>
            </a:pPr>
            <a:r>
              <a:rPr lang="el-GR" sz="2800" dirty="0" smtClean="0"/>
              <a:t>Πώληση		 </a:t>
            </a:r>
            <a:r>
              <a:rPr lang="el-GR" sz="2800" b="1" u="sng" dirty="0" smtClean="0"/>
              <a:t>-</a:t>
            </a:r>
            <a:r>
              <a:rPr lang="el-GR" sz="2800" u="sng" dirty="0" smtClean="0"/>
              <a:t>200</a:t>
            </a:r>
            <a:r>
              <a:rPr lang="el-GR" sz="2800" dirty="0" smtClean="0"/>
              <a:t> τεμάχια </a:t>
            </a:r>
          </a:p>
          <a:p>
            <a:pPr eaLnBrk="1" hangingPunct="1">
              <a:lnSpc>
                <a:spcPct val="80000"/>
              </a:lnSpc>
              <a:buFontTx/>
              <a:buNone/>
            </a:pPr>
            <a:r>
              <a:rPr lang="el-GR" sz="2800" dirty="0" smtClean="0"/>
              <a:t>Υπόλοιπο              800 τεμάχια Χ 10 € =  8.000 €</a:t>
            </a:r>
          </a:p>
          <a:p>
            <a:pPr eaLnBrk="1" hangingPunct="1">
              <a:lnSpc>
                <a:spcPct val="80000"/>
              </a:lnSpc>
              <a:buFontTx/>
              <a:buNone/>
            </a:pPr>
            <a:r>
              <a:rPr lang="el-GR" sz="2800" b="1" dirty="0" smtClean="0"/>
              <a:t>2</a:t>
            </a:r>
            <a:r>
              <a:rPr lang="el-GR" sz="2800" b="1" baseline="30000" dirty="0" smtClean="0"/>
              <a:t>η</a:t>
            </a:r>
            <a:r>
              <a:rPr lang="el-GR" sz="2800" b="1" dirty="0" smtClean="0"/>
              <a:t> αγορά</a:t>
            </a:r>
            <a:r>
              <a:rPr lang="el-GR" sz="2800" dirty="0" smtClean="0"/>
              <a:t> 	         </a:t>
            </a:r>
            <a:r>
              <a:rPr lang="en-US" sz="2800" b="1" dirty="0" smtClean="0"/>
              <a:t>+</a:t>
            </a:r>
            <a:r>
              <a:rPr lang="el-GR" sz="2800" u="sng" dirty="0" smtClean="0"/>
              <a:t>400</a:t>
            </a:r>
            <a:r>
              <a:rPr lang="el-GR" sz="2800" dirty="0" smtClean="0"/>
              <a:t> τεμάχια Χ 13 € =   5.200 €</a:t>
            </a:r>
          </a:p>
          <a:p>
            <a:pPr eaLnBrk="1" hangingPunct="1">
              <a:lnSpc>
                <a:spcPct val="80000"/>
              </a:lnSpc>
              <a:buFontTx/>
              <a:buNone/>
            </a:pPr>
            <a:r>
              <a:rPr lang="el-GR" sz="2800" dirty="0" smtClean="0"/>
              <a:t>Υπόλοιπο           1.200 τεμάχια Χ </a:t>
            </a:r>
            <a:r>
              <a:rPr lang="el-GR" sz="2800" b="1" dirty="0" smtClean="0"/>
              <a:t>11</a:t>
            </a:r>
            <a:r>
              <a:rPr lang="el-GR" sz="2800" dirty="0" smtClean="0"/>
              <a:t> € = 13.200 €</a:t>
            </a:r>
          </a:p>
          <a:p>
            <a:pPr eaLnBrk="1" hangingPunct="1">
              <a:lnSpc>
                <a:spcPct val="80000"/>
              </a:lnSpc>
              <a:buFontTx/>
              <a:buNone/>
            </a:pPr>
            <a:r>
              <a:rPr lang="el-GR" sz="2800" b="1" dirty="0" smtClean="0"/>
              <a:t>Μέση Σταθμική Τιμή</a:t>
            </a:r>
            <a:r>
              <a:rPr lang="el-GR" sz="2800" dirty="0" smtClean="0"/>
              <a:t> = 13.200/1.200 = 11 €</a:t>
            </a:r>
          </a:p>
          <a:p>
            <a:pPr eaLnBrk="1" hangingPunct="1">
              <a:lnSpc>
                <a:spcPct val="80000"/>
              </a:lnSpc>
              <a:buFontTx/>
              <a:buNone/>
            </a:pPr>
            <a:r>
              <a:rPr lang="el-GR" sz="2800" dirty="0" smtClean="0"/>
              <a:t>Πώληση 		  </a:t>
            </a:r>
            <a:r>
              <a:rPr lang="en-US" sz="2800" b="1" u="sng" dirty="0" smtClean="0"/>
              <a:t>-</a:t>
            </a:r>
            <a:r>
              <a:rPr lang="el-GR" sz="2800" u="sng" dirty="0" smtClean="0"/>
              <a:t>200 </a:t>
            </a:r>
            <a:r>
              <a:rPr lang="el-GR" sz="2800" dirty="0" smtClean="0"/>
              <a:t>τεμάχια </a:t>
            </a:r>
          </a:p>
          <a:p>
            <a:pPr eaLnBrk="1" hangingPunct="1">
              <a:lnSpc>
                <a:spcPct val="80000"/>
              </a:lnSpc>
              <a:buFontTx/>
              <a:buNone/>
            </a:pPr>
            <a:r>
              <a:rPr lang="el-GR" sz="2800" dirty="0" smtClean="0"/>
              <a:t>Υπόλοιπο		1.000 τεμάχια Χ 11 = 11.000 €</a:t>
            </a:r>
          </a:p>
          <a:p>
            <a:pPr eaLnBrk="1" hangingPunct="1">
              <a:lnSpc>
                <a:spcPct val="80000"/>
              </a:lnSpc>
              <a:buFontTx/>
              <a:buNone/>
            </a:pPr>
            <a:r>
              <a:rPr lang="el-GR" sz="2800" b="1" dirty="0" smtClean="0"/>
              <a:t>3</a:t>
            </a:r>
            <a:r>
              <a:rPr lang="el-GR" sz="2800" b="1" baseline="30000" dirty="0" smtClean="0"/>
              <a:t>η</a:t>
            </a:r>
            <a:r>
              <a:rPr lang="el-GR" sz="2800" b="1" dirty="0" smtClean="0"/>
              <a:t> αγορά</a:t>
            </a:r>
            <a:r>
              <a:rPr lang="el-GR" sz="2800" dirty="0" smtClean="0"/>
              <a:t> 		 </a:t>
            </a:r>
            <a:r>
              <a:rPr lang="en-US" sz="2800" b="1" dirty="0" smtClean="0"/>
              <a:t>+</a:t>
            </a:r>
            <a:r>
              <a:rPr lang="el-GR" sz="2800" u="sng" dirty="0" smtClean="0"/>
              <a:t>500 </a:t>
            </a:r>
            <a:r>
              <a:rPr lang="el-GR" sz="2800" dirty="0" smtClean="0"/>
              <a:t>τεμάχια Χ 14 =   7.000 €</a:t>
            </a:r>
          </a:p>
          <a:p>
            <a:pPr eaLnBrk="1" hangingPunct="1">
              <a:lnSpc>
                <a:spcPct val="80000"/>
              </a:lnSpc>
              <a:buFontTx/>
              <a:buNone/>
            </a:pPr>
            <a:r>
              <a:rPr lang="el-GR" sz="2800" dirty="0" smtClean="0"/>
              <a:t>Υπόλοιπο 		1.500 τεμάχια Χ </a:t>
            </a:r>
            <a:r>
              <a:rPr lang="el-GR" sz="2800" b="1" dirty="0" smtClean="0"/>
              <a:t>12</a:t>
            </a:r>
            <a:r>
              <a:rPr lang="el-GR" sz="2800" dirty="0" smtClean="0"/>
              <a:t> = 18.000 €</a:t>
            </a:r>
          </a:p>
          <a:p>
            <a:pPr eaLnBrk="1" hangingPunct="1">
              <a:lnSpc>
                <a:spcPct val="80000"/>
              </a:lnSpc>
              <a:buFontTx/>
              <a:buNone/>
            </a:pPr>
            <a:r>
              <a:rPr lang="el-GR" sz="2800" dirty="0" smtClean="0"/>
              <a:t> </a:t>
            </a:r>
            <a:r>
              <a:rPr lang="el-GR" sz="2800" b="1" dirty="0" smtClean="0"/>
              <a:t>Μέση Σταθμική Τιμή</a:t>
            </a:r>
            <a:r>
              <a:rPr lang="el-GR" sz="2800" dirty="0" smtClean="0"/>
              <a:t> = 18.000 / 1.500 = </a:t>
            </a:r>
            <a:r>
              <a:rPr lang="el-GR" sz="2800" b="1" dirty="0" smtClean="0"/>
              <a:t>12</a:t>
            </a:r>
            <a:r>
              <a:rPr lang="el-GR" sz="2800" dirty="0" smtClean="0"/>
              <a:t> €</a:t>
            </a:r>
          </a:p>
          <a:p>
            <a:pPr eaLnBrk="1" hangingPunct="1">
              <a:lnSpc>
                <a:spcPct val="80000"/>
              </a:lnSpc>
              <a:buFontTx/>
              <a:buNone/>
            </a:pPr>
            <a:endParaRPr lang="el-GR" sz="2800" dirty="0" smtClean="0"/>
          </a:p>
          <a:p>
            <a:pPr eaLnBrk="1" hangingPunct="1">
              <a:lnSpc>
                <a:spcPct val="80000"/>
              </a:lnSpc>
              <a:buFontTx/>
              <a:buNone/>
            </a:pPr>
            <a:endParaRPr lang="el-GR" sz="2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274638"/>
            <a:ext cx="8893175" cy="922114"/>
          </a:xfrm>
        </p:spPr>
        <p:txBody>
          <a:bodyPr>
            <a:normAutofit fontScale="90000"/>
          </a:bodyPr>
          <a:lstStyle/>
          <a:p>
            <a:pPr eaLnBrk="1" hangingPunct="1"/>
            <a:r>
              <a:rPr lang="el-GR" sz="3600" b="1" dirty="0" smtClean="0">
                <a:solidFill>
                  <a:srgbClr val="7030A0"/>
                </a:solidFill>
              </a:rPr>
              <a:t>ΜΕΘΟΔΟΣ ΣΕΙΡΑΣ ΕΞΑΝΤΛΗΣΕΩΣ ΤΩΝ ΑΠΟΘΕΜΑΤΩΝ </a:t>
            </a:r>
            <a:r>
              <a:rPr lang="en-US" sz="3600" b="1" dirty="0" smtClean="0">
                <a:solidFill>
                  <a:srgbClr val="7030A0"/>
                </a:solidFill>
              </a:rPr>
              <a:t>F.I.F.O.</a:t>
            </a:r>
            <a:endParaRPr lang="el-GR" sz="3600" b="1" dirty="0" smtClean="0">
              <a:solidFill>
                <a:srgbClr val="7030A0"/>
              </a:solidFill>
            </a:endParaRPr>
          </a:p>
        </p:txBody>
      </p:sp>
      <p:sp>
        <p:nvSpPr>
          <p:cNvPr id="18435" name="Rectangle 3"/>
          <p:cNvSpPr>
            <a:spLocks noGrp="1" noChangeArrowheads="1"/>
          </p:cNvSpPr>
          <p:nvPr>
            <p:ph type="body" idx="1"/>
          </p:nvPr>
        </p:nvSpPr>
        <p:spPr>
          <a:xfrm>
            <a:off x="0" y="1412776"/>
            <a:ext cx="9144000" cy="5445224"/>
          </a:xfrm>
        </p:spPr>
        <p:txBody>
          <a:bodyPr>
            <a:normAutofit/>
          </a:bodyPr>
          <a:lstStyle/>
          <a:p>
            <a:pPr algn="just" eaLnBrk="1" hangingPunct="1">
              <a:lnSpc>
                <a:spcPct val="90000"/>
              </a:lnSpc>
            </a:pPr>
            <a:r>
              <a:rPr lang="el-GR" sz="2800" b="1" u="sng" dirty="0" smtClean="0">
                <a:solidFill>
                  <a:srgbClr val="006600"/>
                </a:solidFill>
              </a:rPr>
              <a:t>Στηρίζεται</a:t>
            </a:r>
            <a:r>
              <a:rPr lang="el-GR" sz="2800" b="1" dirty="0" smtClean="0">
                <a:solidFill>
                  <a:srgbClr val="006600"/>
                </a:solidFill>
              </a:rPr>
              <a:t> </a:t>
            </a:r>
            <a:r>
              <a:rPr lang="el-GR" sz="2800" dirty="0" smtClean="0"/>
              <a:t>στην παραδοχή ότι αυτό που μπήκε (αγοράστηκε) πρώτο στην αποθήκη, βγήκε (πουλήθηκε) πρώτο από την αποθήκη.</a:t>
            </a:r>
          </a:p>
          <a:p>
            <a:pPr algn="just" eaLnBrk="1" hangingPunct="1">
              <a:lnSpc>
                <a:spcPct val="90000"/>
              </a:lnSpc>
            </a:pPr>
            <a:r>
              <a:rPr lang="el-GR" sz="2800" b="1" u="sng" dirty="0" smtClean="0">
                <a:solidFill>
                  <a:srgbClr val="663300"/>
                </a:solidFill>
              </a:rPr>
              <a:t>Βασίζεται</a:t>
            </a:r>
            <a:r>
              <a:rPr lang="el-GR" sz="2800" dirty="0" smtClean="0"/>
              <a:t> στη φυσική ροή των τιμών του κόστους και τείνει να εμφανίζει τα αποθέματα στις τρέχουσες τιμές. </a:t>
            </a:r>
          </a:p>
          <a:p>
            <a:pPr algn="just" eaLnBrk="1" hangingPunct="1">
              <a:lnSpc>
                <a:spcPct val="90000"/>
              </a:lnSpc>
            </a:pPr>
            <a:r>
              <a:rPr lang="el-GR" sz="2800" dirty="0" smtClean="0"/>
              <a:t>Στις περιπτώσεις πληθωρισμού το κόστος παραγωγής αναπροσαρμόζεται με τις ισχύουσες τιμές. </a:t>
            </a:r>
          </a:p>
          <a:p>
            <a:pPr algn="just" eaLnBrk="1" hangingPunct="1">
              <a:lnSpc>
                <a:spcPct val="90000"/>
              </a:lnSpc>
            </a:pPr>
            <a:r>
              <a:rPr lang="el-GR" sz="2800" dirty="0" smtClean="0"/>
              <a:t>Η μέθοδος αυτή μπορεί να εφαρμοσθεί τόσο στην </a:t>
            </a:r>
            <a:r>
              <a:rPr lang="el-GR" sz="2800" b="1" dirty="0" smtClean="0">
                <a:solidFill>
                  <a:srgbClr val="C00000"/>
                </a:solidFill>
              </a:rPr>
              <a:t>περιοδική</a:t>
            </a:r>
            <a:r>
              <a:rPr lang="el-GR" sz="2800" dirty="0" smtClean="0"/>
              <a:t> όσο και στην </a:t>
            </a:r>
            <a:r>
              <a:rPr lang="el-GR" sz="2800" b="1" dirty="0" smtClean="0">
                <a:solidFill>
                  <a:srgbClr val="7030A0"/>
                </a:solidFill>
              </a:rPr>
              <a:t>διαρκή</a:t>
            </a:r>
            <a:r>
              <a:rPr lang="el-GR" sz="2800" dirty="0" smtClean="0"/>
              <a:t> απογραφή γιατί είναι αντικειμενική.</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l-GR" sz="3600" b="1" dirty="0" smtClean="0">
                <a:solidFill>
                  <a:srgbClr val="7030A0"/>
                </a:solidFill>
              </a:rPr>
              <a:t>ΜΕΘΟΔΟΣ ΣΕΙΡΑΣ ΕΞΑΝΤΛΗΣΕΩΣ ΤΩΝ ΑΠΟΘΕΜΑΤΩΝ </a:t>
            </a:r>
            <a:r>
              <a:rPr lang="en-US" sz="3600" b="1" dirty="0" smtClean="0">
                <a:solidFill>
                  <a:srgbClr val="7030A0"/>
                </a:solidFill>
              </a:rPr>
              <a:t>F.I.F.O.</a:t>
            </a:r>
            <a:endParaRPr lang="el-GR" sz="3600" b="1" dirty="0" smtClean="0">
              <a:solidFill>
                <a:srgbClr val="7030A0"/>
              </a:solidFill>
            </a:endParaRPr>
          </a:p>
        </p:txBody>
      </p:sp>
      <p:graphicFrame>
        <p:nvGraphicFramePr>
          <p:cNvPr id="18547" name="Group 115"/>
          <p:cNvGraphicFramePr>
            <a:graphicFrameLocks noGrp="1"/>
          </p:cNvGraphicFramePr>
          <p:nvPr>
            <p:ph idx="1"/>
          </p:nvPr>
        </p:nvGraphicFramePr>
        <p:xfrm>
          <a:off x="0" y="1600200"/>
          <a:ext cx="9144000" cy="5265420"/>
        </p:xfrm>
        <a:graphic>
          <a:graphicData uri="http://schemas.openxmlformats.org/drawingml/2006/table">
            <a:tbl>
              <a:tblPr/>
              <a:tblGrid>
                <a:gridCol w="3995738"/>
                <a:gridCol w="1871662"/>
                <a:gridCol w="1512888"/>
                <a:gridCol w="1763712"/>
              </a:tblGrid>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1</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2</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3</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rmAutofit fontScale="90000"/>
          </a:bodyPr>
          <a:lstStyle/>
          <a:p>
            <a:r>
              <a:rPr lang="el-GR" sz="3600" b="1" dirty="0" smtClean="0">
                <a:solidFill>
                  <a:srgbClr val="FF0000"/>
                </a:solidFill>
              </a:rPr>
              <a:t>ΕΞΩΛΟΓΙΣΤΙΚΗ ΑΠΟΓΡΑΦΗ</a:t>
            </a:r>
            <a:endParaRPr lang="el-GR" sz="3600" b="1" dirty="0">
              <a:solidFill>
                <a:srgbClr val="FF0000"/>
              </a:solidFill>
            </a:endParaRPr>
          </a:p>
        </p:txBody>
      </p:sp>
      <p:sp>
        <p:nvSpPr>
          <p:cNvPr id="3" name="2 - Θέση περιεχομένου"/>
          <p:cNvSpPr>
            <a:spLocks noGrp="1"/>
          </p:cNvSpPr>
          <p:nvPr>
            <p:ph idx="1"/>
          </p:nvPr>
        </p:nvSpPr>
        <p:spPr>
          <a:xfrm>
            <a:off x="0" y="692696"/>
            <a:ext cx="9144000" cy="6165304"/>
          </a:xfrm>
        </p:spPr>
        <p:txBody>
          <a:bodyPr>
            <a:normAutofit/>
          </a:bodyPr>
          <a:lstStyle/>
          <a:p>
            <a:pPr algn="just"/>
            <a:r>
              <a:rPr lang="el-GR" sz="3200" dirty="0" smtClean="0"/>
              <a:t>Η </a:t>
            </a:r>
            <a:r>
              <a:rPr lang="el-GR" sz="3200" b="1" dirty="0" smtClean="0"/>
              <a:t>εξωλογιστική</a:t>
            </a:r>
            <a:r>
              <a:rPr lang="el-GR" sz="3200" dirty="0" smtClean="0"/>
              <a:t> απογραφή (φυσική ή πραγματική απογραφή) ακολουθείται όταν πρόκειται να απογραφούν υλικά (ενσώματα) στοιχεία, στα οποία η επιχείρηση έχει άμεση πρόσβαση (π.χ. </a:t>
            </a:r>
            <a:r>
              <a:rPr lang="el-GR" sz="3200" b="1" dirty="0" smtClean="0">
                <a:solidFill>
                  <a:srgbClr val="006600"/>
                </a:solidFill>
                <a:hlinkClick r:id="rId2"/>
              </a:rPr>
              <a:t>εμπορεύματα</a:t>
            </a:r>
            <a:r>
              <a:rPr lang="el-GR" sz="3200" dirty="0" smtClean="0"/>
              <a:t>, αποθέματα, </a:t>
            </a:r>
            <a:r>
              <a:rPr lang="el-GR" sz="3200" b="1" dirty="0" smtClean="0">
                <a:hlinkClick r:id="rId3"/>
              </a:rPr>
              <a:t>γραμμάτια</a:t>
            </a:r>
            <a:r>
              <a:rPr lang="el-GR" sz="3200" b="1" dirty="0" smtClean="0"/>
              <a:t>, </a:t>
            </a:r>
            <a:r>
              <a:rPr lang="el-GR" sz="3200" b="1" dirty="0" smtClean="0">
                <a:hlinkClick r:id="rId4"/>
              </a:rPr>
              <a:t>μετοχές</a:t>
            </a:r>
            <a:r>
              <a:rPr lang="el-GR" sz="3200" b="1" dirty="0" smtClean="0"/>
              <a:t>, </a:t>
            </a:r>
            <a:r>
              <a:rPr lang="el-GR" sz="3200" b="1" dirty="0" smtClean="0">
                <a:hlinkClick r:id="rId5"/>
              </a:rPr>
              <a:t>μετρητά</a:t>
            </a:r>
            <a:r>
              <a:rPr lang="el-GR" sz="3200" b="1" dirty="0" smtClean="0"/>
              <a:t> </a:t>
            </a:r>
            <a:r>
              <a:rPr lang="el-GR" sz="3200" dirty="0" smtClean="0"/>
              <a:t>κτλ). Τα αποτελέσματα της είναι πιο ακριβή και αντικειμενικά από ότι αυτά της εσωλογιστικής απογραφής.</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22114"/>
          </a:xfrm>
        </p:spPr>
        <p:txBody>
          <a:bodyPr>
            <a:normAutofit fontScale="90000"/>
          </a:bodyPr>
          <a:lstStyle/>
          <a:p>
            <a:pPr eaLnBrk="1" hangingPunct="1"/>
            <a:r>
              <a:rPr lang="el-GR" sz="3600" b="1" dirty="0" smtClean="0">
                <a:solidFill>
                  <a:srgbClr val="7030A0"/>
                </a:solidFill>
              </a:rPr>
              <a:t>ΜΕΘΟΔΟΣ ΣΕΙΡΑΣ ΕΞΑΝΤΛΗΣΕΩΣ ΤΩΝ ΑΠΟΘΕΜΑΤΩΝ </a:t>
            </a:r>
            <a:r>
              <a:rPr lang="en-US" sz="3600" b="1" dirty="0" smtClean="0">
                <a:solidFill>
                  <a:srgbClr val="7030A0"/>
                </a:solidFill>
              </a:rPr>
              <a:t>F.I.F.O</a:t>
            </a:r>
            <a:endParaRPr lang="el-GR" sz="3600" b="1" dirty="0" smtClean="0">
              <a:solidFill>
                <a:srgbClr val="7030A0"/>
              </a:solidFill>
            </a:endParaRPr>
          </a:p>
        </p:txBody>
      </p:sp>
      <p:sp>
        <p:nvSpPr>
          <p:cNvPr id="20483" name="Rectangle 3"/>
          <p:cNvSpPr>
            <a:spLocks noGrp="1" noChangeArrowheads="1"/>
          </p:cNvSpPr>
          <p:nvPr>
            <p:ph type="body" idx="1"/>
          </p:nvPr>
        </p:nvSpPr>
        <p:spPr>
          <a:xfrm>
            <a:off x="0" y="1196975"/>
            <a:ext cx="9144000" cy="5661025"/>
          </a:xfrm>
        </p:spPr>
        <p:txBody>
          <a:bodyPr/>
          <a:lstStyle/>
          <a:p>
            <a:pPr algn="just" eaLnBrk="1" hangingPunct="1"/>
            <a:r>
              <a:rPr lang="el-GR" sz="2800" dirty="0" smtClean="0"/>
              <a:t>Έστω ότι πουλήθηκαν 700 τεμάχια. Αυτά προήλθαν από τα 100 τεμάχια του αρχικού αποθέματος, τα 200 τεμάχια της 1</a:t>
            </a:r>
            <a:r>
              <a:rPr lang="el-GR" sz="2800" baseline="30000" dirty="0" smtClean="0"/>
              <a:t>ης</a:t>
            </a:r>
            <a:r>
              <a:rPr lang="el-GR" sz="2800" dirty="0" smtClean="0"/>
              <a:t> αγοράς, τα 300 τεμάχια της 2</a:t>
            </a:r>
            <a:r>
              <a:rPr lang="el-GR" sz="2800" baseline="30000" dirty="0" smtClean="0"/>
              <a:t>ης</a:t>
            </a:r>
            <a:r>
              <a:rPr lang="el-GR" sz="2800" dirty="0" smtClean="0"/>
              <a:t> αγοράς και 100 τεμάχια της 3</a:t>
            </a:r>
            <a:r>
              <a:rPr lang="el-GR" sz="2800" baseline="30000" dirty="0" smtClean="0"/>
              <a:t>ης</a:t>
            </a:r>
            <a:r>
              <a:rPr lang="el-GR" sz="2800" dirty="0" smtClean="0"/>
              <a:t> αγοράς. Άρα τα (1.000 - 700 =) 300 τεμάχια που έμειναν προέρχονται από την 3η αγορά. Επομένως:</a:t>
            </a:r>
          </a:p>
          <a:p>
            <a:pPr algn="just" eaLnBrk="1" hangingPunct="1"/>
            <a:r>
              <a:rPr lang="el-GR" sz="2800" dirty="0" smtClean="0"/>
              <a:t>Το </a:t>
            </a:r>
            <a:r>
              <a:rPr lang="el-GR" sz="2800" b="1" dirty="0" smtClean="0"/>
              <a:t>κόστος των μενόντων</a:t>
            </a:r>
            <a:r>
              <a:rPr lang="el-GR" sz="2800" dirty="0" smtClean="0"/>
              <a:t> αποθεμάτων θα είναι: </a:t>
            </a:r>
          </a:p>
          <a:p>
            <a:pPr algn="just" eaLnBrk="1" hangingPunct="1"/>
            <a:r>
              <a:rPr lang="el-GR" sz="2800" dirty="0" smtClean="0"/>
              <a:t>300μ * 35€ = 10.500€ και </a:t>
            </a:r>
          </a:p>
          <a:p>
            <a:pPr algn="just" eaLnBrk="1" hangingPunct="1"/>
            <a:r>
              <a:rPr lang="el-GR" sz="2800" dirty="0" smtClean="0"/>
              <a:t>Το </a:t>
            </a:r>
            <a:r>
              <a:rPr lang="el-GR" sz="2800" b="1" dirty="0" smtClean="0"/>
              <a:t>κόστος πωληθέντων</a:t>
            </a:r>
            <a:r>
              <a:rPr lang="el-GR" sz="2800" dirty="0" smtClean="0"/>
              <a:t> θα είναι</a:t>
            </a:r>
            <a:r>
              <a:rPr lang="en-US" sz="2800" dirty="0" smtClean="0"/>
              <a:t> </a:t>
            </a:r>
            <a:r>
              <a:rPr lang="el-GR" sz="2800" dirty="0" smtClean="0"/>
              <a:t>ίσο με: [(100*20)+(200*25)+(300*30)+(100*35)] = 19.500. </a:t>
            </a:r>
          </a:p>
          <a:p>
            <a:pPr algn="just" eaLnBrk="1" hangingPunct="1"/>
            <a:r>
              <a:rPr lang="el-GR" sz="2800" dirty="0" smtClean="0"/>
              <a:t>Το </a:t>
            </a:r>
            <a:r>
              <a:rPr lang="el-GR" sz="2800" b="1" dirty="0" smtClean="0"/>
              <a:t>συνολικό κόστος </a:t>
            </a:r>
            <a:r>
              <a:rPr lang="el-GR" sz="2800" dirty="0" smtClean="0"/>
              <a:t>μενόντων και πωληθέντων αποθεμάτων είναι: 10.500€ + 19.500€ = 30.000 €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90537"/>
          </a:xfrm>
        </p:spPr>
        <p:txBody>
          <a:bodyPr>
            <a:noAutofit/>
          </a:bodyPr>
          <a:lstStyle/>
          <a:p>
            <a:pPr eaLnBrk="1" hangingPunct="1"/>
            <a:r>
              <a:rPr lang="en-US" b="1" dirty="0" smtClean="0">
                <a:solidFill>
                  <a:srgbClr val="006600"/>
                </a:solidFill>
              </a:rPr>
              <a:t>L.I.F.O.</a:t>
            </a:r>
            <a:endParaRPr lang="el-GR" b="1" dirty="0" smtClean="0">
              <a:solidFill>
                <a:srgbClr val="006600"/>
              </a:solidFill>
            </a:endParaRPr>
          </a:p>
        </p:txBody>
      </p:sp>
      <p:sp>
        <p:nvSpPr>
          <p:cNvPr id="21507" name="Rectangle 3"/>
          <p:cNvSpPr>
            <a:spLocks noGrp="1" noChangeArrowheads="1"/>
          </p:cNvSpPr>
          <p:nvPr>
            <p:ph type="body" idx="1"/>
          </p:nvPr>
        </p:nvSpPr>
        <p:spPr>
          <a:xfrm>
            <a:off x="0" y="908050"/>
            <a:ext cx="9144000" cy="5949950"/>
          </a:xfrm>
        </p:spPr>
        <p:txBody>
          <a:bodyPr/>
          <a:lstStyle/>
          <a:p>
            <a:pPr algn="just" eaLnBrk="1" hangingPunct="1"/>
            <a:r>
              <a:rPr lang="el-GR" sz="2800" dirty="0" smtClean="0"/>
              <a:t>Η μέθοδος αυτή </a:t>
            </a:r>
            <a:r>
              <a:rPr lang="el-GR" sz="2800" b="1" u="sng" dirty="0" smtClean="0"/>
              <a:t>στηρίζεται</a:t>
            </a:r>
            <a:r>
              <a:rPr lang="el-GR" sz="2800" dirty="0" smtClean="0"/>
              <a:t> στην παραδοχή ότι </a:t>
            </a:r>
            <a:r>
              <a:rPr lang="el-GR" sz="2800" i="1" u="sng" dirty="0" smtClean="0"/>
              <a:t>αυτό που αγοράστηκε τελευταίο πουλήθηκε πρώτο.</a:t>
            </a:r>
            <a:r>
              <a:rPr lang="el-GR" sz="2800" dirty="0" smtClean="0"/>
              <a:t> Η μέθοδος αυτή </a:t>
            </a:r>
            <a:r>
              <a:rPr lang="el-GR" sz="2800" b="1" u="sng" dirty="0" smtClean="0"/>
              <a:t>εφαρμόζεται</a:t>
            </a:r>
            <a:r>
              <a:rPr lang="el-GR" sz="2800" b="1" dirty="0" smtClean="0"/>
              <a:t> κυρίως </a:t>
            </a:r>
            <a:r>
              <a:rPr lang="el-GR" sz="2800" b="1" dirty="0" smtClean="0">
                <a:solidFill>
                  <a:srgbClr val="0070C0"/>
                </a:solidFill>
              </a:rPr>
              <a:t>στις επιχειρήσεις </a:t>
            </a:r>
            <a:r>
              <a:rPr lang="el-GR" sz="2800" dirty="0" smtClean="0"/>
              <a:t>που</a:t>
            </a:r>
            <a:r>
              <a:rPr lang="el-GR" sz="2800" b="1" dirty="0" smtClean="0"/>
              <a:t> </a:t>
            </a:r>
            <a:r>
              <a:rPr lang="el-GR" sz="2800" b="1" dirty="0" smtClean="0">
                <a:solidFill>
                  <a:srgbClr val="FF9900"/>
                </a:solidFill>
              </a:rPr>
              <a:t>κοστολογούν</a:t>
            </a:r>
            <a:r>
              <a:rPr lang="el-GR" sz="2800" b="1" dirty="0" smtClean="0"/>
              <a:t> </a:t>
            </a:r>
            <a:r>
              <a:rPr lang="el-GR" sz="2800" dirty="0" smtClean="0"/>
              <a:t>κατά την </a:t>
            </a:r>
            <a:r>
              <a:rPr lang="el-GR" sz="2800" b="1" dirty="0" smtClean="0">
                <a:solidFill>
                  <a:srgbClr val="663300"/>
                </a:solidFill>
              </a:rPr>
              <a:t>παραγωγική διαδικασία. </a:t>
            </a:r>
            <a:r>
              <a:rPr lang="el-GR" sz="2800" dirty="0" smtClean="0"/>
              <a:t>Αποτελεί την πλέον </a:t>
            </a:r>
            <a:r>
              <a:rPr lang="el-GR" sz="2800" b="1" dirty="0" smtClean="0">
                <a:solidFill>
                  <a:srgbClr val="006600"/>
                </a:solidFill>
              </a:rPr>
              <a:t>συντηρητική</a:t>
            </a:r>
            <a:r>
              <a:rPr lang="el-GR" sz="2800" dirty="0" smtClean="0"/>
              <a:t> εκδοχή της </a:t>
            </a:r>
            <a:r>
              <a:rPr lang="el-GR" sz="2800" b="1" dirty="0" smtClean="0">
                <a:solidFill>
                  <a:srgbClr val="C00000"/>
                </a:solidFill>
              </a:rPr>
              <a:t>τιμής κτήσης </a:t>
            </a:r>
            <a:r>
              <a:rPr lang="el-GR" sz="2800" dirty="0" smtClean="0"/>
              <a:t>και </a:t>
            </a:r>
            <a:r>
              <a:rPr lang="el-GR" sz="2800" b="1" dirty="0" smtClean="0">
                <a:solidFill>
                  <a:srgbClr val="FF0000"/>
                </a:solidFill>
              </a:rPr>
              <a:t>δημιουργεί ανακρίβειες </a:t>
            </a:r>
            <a:r>
              <a:rPr lang="el-GR" sz="2800" dirty="0" smtClean="0"/>
              <a:t>όσο απομακρύνεται από την τιμή της ημέρας. Τα κύρια </a:t>
            </a:r>
            <a:r>
              <a:rPr lang="el-GR" sz="2800" b="1" dirty="0" smtClean="0"/>
              <a:t>μειονεκτήματα</a:t>
            </a:r>
            <a:r>
              <a:rPr lang="el-GR" sz="2800" dirty="0" smtClean="0"/>
              <a:t> της μεθόδου αυτής είναι δύο: </a:t>
            </a:r>
            <a:r>
              <a:rPr lang="el-GR" sz="2800" b="1" dirty="0" smtClean="0"/>
              <a:t>1)</a:t>
            </a:r>
            <a:r>
              <a:rPr lang="el-GR" sz="2800" dirty="0" smtClean="0"/>
              <a:t> αφύσικη ροή αποθεμάτων, </a:t>
            </a:r>
            <a:r>
              <a:rPr lang="el-GR" sz="2800" b="1" dirty="0" smtClean="0"/>
              <a:t>2)</a:t>
            </a:r>
            <a:r>
              <a:rPr lang="el-GR" sz="2800" dirty="0" smtClean="0"/>
              <a:t> απομάκρυνση του κόστους από τις τρέχουσες συνθήκες της αγοράς όταν διατίθενται παλαιά αποθέματα.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633412"/>
          </a:xfrm>
        </p:spPr>
        <p:txBody>
          <a:bodyPr>
            <a:noAutofit/>
          </a:bodyPr>
          <a:lstStyle/>
          <a:p>
            <a:pPr eaLnBrk="1" hangingPunct="1"/>
            <a:r>
              <a:rPr lang="en-US" b="1" dirty="0" smtClean="0">
                <a:solidFill>
                  <a:srgbClr val="006600"/>
                </a:solidFill>
              </a:rPr>
              <a:t>L.I.F.O.</a:t>
            </a:r>
            <a:endParaRPr lang="el-GR" b="1" dirty="0" smtClean="0">
              <a:solidFill>
                <a:srgbClr val="006600"/>
              </a:solidFill>
            </a:endParaRPr>
          </a:p>
        </p:txBody>
      </p:sp>
      <p:graphicFrame>
        <p:nvGraphicFramePr>
          <p:cNvPr id="24579" name="Group 3"/>
          <p:cNvGraphicFramePr>
            <a:graphicFrameLocks noGrp="1"/>
          </p:cNvGraphicFramePr>
          <p:nvPr>
            <p:ph idx="1"/>
          </p:nvPr>
        </p:nvGraphicFramePr>
        <p:xfrm>
          <a:off x="0" y="981075"/>
          <a:ext cx="9144000" cy="5884865"/>
        </p:xfrm>
        <a:graphic>
          <a:graphicData uri="http://schemas.openxmlformats.org/drawingml/2006/table">
            <a:tbl>
              <a:tblPr/>
              <a:tblGrid>
                <a:gridCol w="3995738"/>
                <a:gridCol w="1871662"/>
                <a:gridCol w="1512888"/>
                <a:gridCol w="1763712"/>
              </a:tblGrid>
              <a:tr h="987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1</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2</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3</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16633"/>
            <a:ext cx="8229600" cy="504056"/>
          </a:xfrm>
        </p:spPr>
        <p:txBody>
          <a:bodyPr>
            <a:noAutofit/>
          </a:bodyPr>
          <a:lstStyle/>
          <a:p>
            <a:pPr eaLnBrk="1" hangingPunct="1"/>
            <a:r>
              <a:rPr lang="en-US" b="1" dirty="0" smtClean="0">
                <a:solidFill>
                  <a:srgbClr val="006600"/>
                </a:solidFill>
              </a:rPr>
              <a:t>L.I.F.O</a:t>
            </a:r>
            <a:endParaRPr lang="el-GR" b="1" dirty="0" smtClean="0">
              <a:solidFill>
                <a:srgbClr val="006600"/>
              </a:solidFill>
            </a:endParaRPr>
          </a:p>
        </p:txBody>
      </p:sp>
      <p:sp>
        <p:nvSpPr>
          <p:cNvPr id="23555" name="Rectangle 3"/>
          <p:cNvSpPr>
            <a:spLocks noGrp="1" noChangeArrowheads="1"/>
          </p:cNvSpPr>
          <p:nvPr>
            <p:ph type="body" idx="1"/>
          </p:nvPr>
        </p:nvSpPr>
        <p:spPr>
          <a:xfrm>
            <a:off x="0" y="692696"/>
            <a:ext cx="9144000" cy="6165304"/>
          </a:xfrm>
        </p:spPr>
        <p:txBody>
          <a:bodyPr>
            <a:normAutofit/>
          </a:bodyPr>
          <a:lstStyle/>
          <a:p>
            <a:pPr algn="just" eaLnBrk="1" hangingPunct="1"/>
            <a:r>
              <a:rPr lang="el-GR" sz="3200" dirty="0" smtClean="0"/>
              <a:t>Έστω ότι πουλήθηκαν 700 τεμάχια από τα 1.000 που υπήρχαν στην αποθήκη μας μετά και τις 3 αγορές που κάναμε. Τα πωληθέντα τεμάχια ήταν 400 από την 3</a:t>
            </a:r>
            <a:r>
              <a:rPr lang="el-GR" sz="3200" baseline="30000" dirty="0" smtClean="0"/>
              <a:t>η</a:t>
            </a:r>
            <a:r>
              <a:rPr lang="el-GR" sz="3200" dirty="0" smtClean="0"/>
              <a:t> αγορά και 300 από την 2</a:t>
            </a:r>
            <a:r>
              <a:rPr lang="el-GR" sz="3200" baseline="30000" dirty="0" smtClean="0"/>
              <a:t>η</a:t>
            </a:r>
            <a:r>
              <a:rPr lang="el-GR" sz="3200" dirty="0" smtClean="0"/>
              <a:t> αγορά. Άρα το </a:t>
            </a:r>
            <a:r>
              <a:rPr lang="el-GR" sz="3200" b="1" dirty="0" smtClean="0"/>
              <a:t>κόστος των πωληθέντων</a:t>
            </a:r>
            <a:r>
              <a:rPr lang="el-GR" sz="3200" dirty="0" smtClean="0"/>
              <a:t> 700 τεμαχίων ήταν: [(400*35)+(300*30)] = 23.000 € και το </a:t>
            </a:r>
            <a:r>
              <a:rPr lang="el-GR" sz="3200" b="1" dirty="0" smtClean="0"/>
              <a:t>κόστος των μενόντων</a:t>
            </a:r>
            <a:r>
              <a:rPr lang="el-GR" sz="3200" dirty="0" smtClean="0"/>
              <a:t> 300 τεμαχίων ήταν: [(100*20)+(200*25)] = 7.000 €. </a:t>
            </a:r>
          </a:p>
          <a:p>
            <a:pPr algn="just" eaLnBrk="1" hangingPunct="1"/>
            <a:r>
              <a:rPr lang="el-GR" sz="3200" b="1" dirty="0" smtClean="0"/>
              <a:t>Το συνολικό κόστος </a:t>
            </a:r>
            <a:r>
              <a:rPr lang="el-GR" sz="3200" dirty="0" smtClean="0"/>
              <a:t>μενόντων και πωληθέντων αποθεμάτων ήταν: </a:t>
            </a:r>
          </a:p>
          <a:p>
            <a:pPr algn="just" eaLnBrk="1" hangingPunct="1"/>
            <a:r>
              <a:rPr lang="el-GR" sz="3200" dirty="0" smtClean="0"/>
              <a:t>23.000 € + 7.000 € = 30.000 €.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850106"/>
          </a:xfrm>
        </p:spPr>
        <p:txBody>
          <a:bodyPr>
            <a:noAutofit/>
          </a:bodyPr>
          <a:lstStyle/>
          <a:p>
            <a:pPr eaLnBrk="1" hangingPunct="1"/>
            <a:r>
              <a:rPr lang="el-GR" sz="3600" b="1" dirty="0" smtClean="0">
                <a:solidFill>
                  <a:srgbClr val="002060"/>
                </a:solidFill>
              </a:rPr>
              <a:t>Η ΜΕΘΟΔΟΣ ΠΡΟΣΔΙΟΡΙΣΜΟΥ ΤΩΝ ΑΠΟΘΕΜΑΤΩΝ ΚΑΤ΄ ΕΚΤΙΜΗΣΗ</a:t>
            </a:r>
          </a:p>
        </p:txBody>
      </p:sp>
      <p:sp>
        <p:nvSpPr>
          <p:cNvPr id="24579" name="Rectangle 3"/>
          <p:cNvSpPr>
            <a:spLocks noGrp="1" noChangeArrowheads="1"/>
          </p:cNvSpPr>
          <p:nvPr>
            <p:ph type="body" idx="1"/>
          </p:nvPr>
        </p:nvSpPr>
        <p:spPr>
          <a:xfrm>
            <a:off x="0" y="1196975"/>
            <a:ext cx="9144000" cy="5661025"/>
          </a:xfrm>
        </p:spPr>
        <p:txBody>
          <a:bodyPr>
            <a:normAutofit/>
          </a:bodyPr>
          <a:lstStyle/>
          <a:p>
            <a:pPr marL="609600" indent="-609600" eaLnBrk="1" hangingPunct="1">
              <a:buFontTx/>
              <a:buNone/>
            </a:pPr>
            <a:r>
              <a:rPr lang="el-GR" sz="3200" dirty="0" smtClean="0"/>
              <a:t>Διακρίνεται σε δύο υπομεθόδους:</a:t>
            </a:r>
          </a:p>
          <a:p>
            <a:pPr marL="609600" indent="-609600" eaLnBrk="1" hangingPunct="1">
              <a:buNone/>
            </a:pPr>
            <a:r>
              <a:rPr lang="el-GR" sz="3200" b="1" dirty="0" smtClean="0">
                <a:solidFill>
                  <a:srgbClr val="FF0000"/>
                </a:solidFill>
              </a:rPr>
              <a:t>Α) Του μικτού κέρδους</a:t>
            </a:r>
          </a:p>
          <a:p>
            <a:pPr marL="609600" indent="-609600" eaLnBrk="1" hangingPunct="1">
              <a:buNone/>
            </a:pPr>
            <a:r>
              <a:rPr lang="el-GR" sz="3200" b="1" dirty="0" smtClean="0">
                <a:solidFill>
                  <a:srgbClr val="7030A0"/>
                </a:solidFill>
              </a:rPr>
              <a:t>Β) Του μικτού λιανικού εμπορίου ή Λιανικών Τιμών </a:t>
            </a:r>
          </a:p>
          <a:p>
            <a:pPr marL="609600" indent="-609600" algn="just" eaLnBrk="1" hangingPunct="1"/>
            <a:r>
              <a:rPr lang="el-GR" sz="3200" dirty="0" smtClean="0"/>
              <a:t>Παρά το μειονέκτημα των υπομεθόδων αυτών ότι απομακρύνονται από το κόστος κτήσης είναι γενικά αποδεκτές και δίνουν αποτελέσματα κατά προσέγγιση. Οι μέθοδοι αυτοί αναγνωρίζονται και εφαρμόζονται και στις Η.Π.Α.</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08050"/>
          </a:xfrm>
        </p:spPr>
        <p:txBody>
          <a:bodyPr/>
          <a:lstStyle/>
          <a:p>
            <a:pPr eaLnBrk="1" hangingPunct="1"/>
            <a:r>
              <a:rPr lang="el-GR" sz="3600" b="1" dirty="0" smtClean="0">
                <a:solidFill>
                  <a:srgbClr val="FF0000"/>
                </a:solidFill>
              </a:rPr>
              <a:t>Α. ΜΕΘΟΔΟΣ ΤΟΥ ΜΙΚΤΟΥ ΚΕΡΔΟΥΣ (1)</a:t>
            </a:r>
          </a:p>
        </p:txBody>
      </p:sp>
      <p:sp>
        <p:nvSpPr>
          <p:cNvPr id="25603" name="Rectangle 3"/>
          <p:cNvSpPr>
            <a:spLocks noGrp="1" noChangeArrowheads="1"/>
          </p:cNvSpPr>
          <p:nvPr>
            <p:ph type="body" idx="1"/>
          </p:nvPr>
        </p:nvSpPr>
        <p:spPr>
          <a:xfrm>
            <a:off x="0" y="1196975"/>
            <a:ext cx="9144000" cy="5661025"/>
          </a:xfrm>
        </p:spPr>
        <p:txBody>
          <a:bodyPr/>
          <a:lstStyle/>
          <a:p>
            <a:pPr eaLnBrk="1" hangingPunct="1">
              <a:lnSpc>
                <a:spcPct val="90000"/>
              </a:lnSpc>
              <a:buFontTx/>
              <a:buNone/>
            </a:pPr>
            <a:r>
              <a:rPr lang="el-GR" dirty="0" smtClean="0"/>
              <a:t>Στηρίζεται στο ποσοστό του μικτού κέρδους των</a:t>
            </a:r>
          </a:p>
          <a:p>
            <a:pPr eaLnBrk="1" hangingPunct="1">
              <a:lnSpc>
                <a:spcPct val="90000"/>
              </a:lnSpc>
              <a:buFontTx/>
              <a:buNone/>
            </a:pPr>
            <a:r>
              <a:rPr lang="el-GR" dirty="0" smtClean="0"/>
              <a:t>πωλήσεων  που εξάγεται από τους 2 τύπους:</a:t>
            </a:r>
          </a:p>
          <a:p>
            <a:pPr eaLnBrk="1" hangingPunct="1">
              <a:lnSpc>
                <a:spcPct val="90000"/>
              </a:lnSpc>
              <a:buFontTx/>
              <a:buNone/>
            </a:pPr>
            <a:endParaRPr lang="el-GR" dirty="0" smtClean="0"/>
          </a:p>
          <a:p>
            <a:pPr eaLnBrk="1" hangingPunct="1">
              <a:lnSpc>
                <a:spcPct val="90000"/>
              </a:lnSpc>
              <a:buFontTx/>
              <a:buNone/>
            </a:pPr>
            <a:r>
              <a:rPr lang="el-GR" dirty="0" smtClean="0"/>
              <a:t>Μικτό Κέρδος = Πωλήσεις – Κόστος Πωληθέντων</a:t>
            </a:r>
          </a:p>
          <a:p>
            <a:pPr eaLnBrk="1" hangingPunct="1">
              <a:lnSpc>
                <a:spcPct val="90000"/>
              </a:lnSpc>
              <a:buFontTx/>
              <a:buNone/>
            </a:pPr>
            <a:endParaRPr lang="el-GR" dirty="0" smtClean="0"/>
          </a:p>
          <a:p>
            <a:pPr eaLnBrk="1" hangingPunct="1">
              <a:lnSpc>
                <a:spcPct val="90000"/>
              </a:lnSpc>
              <a:buFontTx/>
              <a:buNone/>
            </a:pPr>
            <a:r>
              <a:rPr lang="el-GR" dirty="0" smtClean="0"/>
              <a:t>                                                        Μικτό Κέρδος</a:t>
            </a:r>
          </a:p>
          <a:p>
            <a:pPr eaLnBrk="1" hangingPunct="1">
              <a:lnSpc>
                <a:spcPct val="90000"/>
              </a:lnSpc>
              <a:buFontTx/>
              <a:buNone/>
            </a:pPr>
            <a:r>
              <a:rPr lang="el-GR" dirty="0" smtClean="0"/>
              <a:t>Ποσοστό Μικτού Κέρδους= </a:t>
            </a:r>
            <a:r>
              <a:rPr lang="el-GR" dirty="0" smtClean="0">
                <a:cs typeface="Arial" charset="0"/>
              </a:rPr>
              <a:t>────────── Χ100</a:t>
            </a:r>
          </a:p>
          <a:p>
            <a:pPr eaLnBrk="1" hangingPunct="1">
              <a:lnSpc>
                <a:spcPct val="90000"/>
              </a:lnSpc>
              <a:buFontTx/>
              <a:buNone/>
            </a:pPr>
            <a:r>
              <a:rPr lang="el-GR" dirty="0" smtClean="0">
                <a:cs typeface="Arial" charset="0"/>
              </a:rPr>
              <a:t>                                                           Πωλήσεις</a:t>
            </a:r>
          </a:p>
          <a:p>
            <a:pPr eaLnBrk="1" hangingPunct="1">
              <a:lnSpc>
                <a:spcPct val="90000"/>
              </a:lnSpc>
              <a:buFontTx/>
              <a:buNone/>
            </a:pPr>
            <a:endParaRPr lang="el-GR" dirty="0" smtClean="0">
              <a:cs typeface="Arial" charset="0"/>
            </a:endParaRPr>
          </a:p>
          <a:p>
            <a:pPr eaLnBrk="1" hangingPunct="1">
              <a:lnSpc>
                <a:spcPct val="90000"/>
              </a:lnSpc>
              <a:buFontTx/>
              <a:buNone/>
            </a:pPr>
            <a:r>
              <a:rPr lang="el-GR" dirty="0" smtClean="0"/>
              <a:t> </a:t>
            </a:r>
          </a:p>
          <a:p>
            <a:pPr eaLnBrk="1" hangingPunct="1">
              <a:lnSpc>
                <a:spcPct val="90000"/>
              </a:lnSpc>
              <a:buFontTx/>
              <a:buNone/>
            </a:pPr>
            <a:endParaRPr lang="el-GR"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86082" name="Picture 2"/>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74638"/>
            <a:ext cx="9144000" cy="490537"/>
          </a:xfrm>
        </p:spPr>
        <p:txBody>
          <a:bodyPr>
            <a:normAutofit fontScale="90000"/>
          </a:bodyPr>
          <a:lstStyle/>
          <a:p>
            <a:pPr eaLnBrk="1" hangingPunct="1"/>
            <a:r>
              <a:rPr lang="el-GR" sz="3600" b="1" dirty="0" smtClean="0">
                <a:solidFill>
                  <a:srgbClr val="FF0000"/>
                </a:solidFill>
              </a:rPr>
              <a:t>Α. ΜΕΘΟΔΟΣ ΤΟΥ ΜΙΚΤΟΥ ΚΕΡΔΟΥΣ (2)</a:t>
            </a:r>
          </a:p>
        </p:txBody>
      </p:sp>
      <p:sp>
        <p:nvSpPr>
          <p:cNvPr id="26627" name="Rectangle 3"/>
          <p:cNvSpPr>
            <a:spLocks noGrp="1" noChangeArrowheads="1"/>
          </p:cNvSpPr>
          <p:nvPr>
            <p:ph type="body" idx="1"/>
          </p:nvPr>
        </p:nvSpPr>
        <p:spPr>
          <a:xfrm>
            <a:off x="0" y="981075"/>
            <a:ext cx="9144000" cy="5876925"/>
          </a:xfrm>
        </p:spPr>
        <p:txBody>
          <a:bodyPr/>
          <a:lstStyle/>
          <a:p>
            <a:pPr algn="just" eaLnBrk="1" hangingPunct="1"/>
            <a:r>
              <a:rPr lang="el-GR" sz="2800" dirty="0" smtClean="0"/>
              <a:t>Έστω ότι τα </a:t>
            </a:r>
            <a:r>
              <a:rPr lang="el-GR" sz="2800" b="1" dirty="0" smtClean="0"/>
              <a:t>αρχικά</a:t>
            </a:r>
            <a:r>
              <a:rPr lang="el-GR" sz="2800" dirty="0" smtClean="0"/>
              <a:t> μας αποθέματα ήταν αξίας ποσού € </a:t>
            </a:r>
            <a:r>
              <a:rPr lang="en-US" sz="2800" dirty="0" smtClean="0"/>
              <a:t>3</a:t>
            </a:r>
            <a:r>
              <a:rPr lang="el-GR" sz="2800" dirty="0" smtClean="0"/>
              <a:t>0.000 και προβήκαμε σε αγορές άλλων αξίας ποσού € </a:t>
            </a:r>
            <a:r>
              <a:rPr lang="en-US" sz="2800" dirty="0" smtClean="0"/>
              <a:t>7</a:t>
            </a:r>
            <a:r>
              <a:rPr lang="el-GR" sz="2800" dirty="0" smtClean="0"/>
              <a:t>0.000. Άρα </a:t>
            </a:r>
            <a:r>
              <a:rPr lang="el-GR" sz="2800" b="1" dirty="0" smtClean="0"/>
              <a:t>το συνολικό κόστος εμπορευμάτων προς πώληση </a:t>
            </a:r>
            <a:r>
              <a:rPr lang="el-GR" sz="2800" dirty="0" smtClean="0"/>
              <a:t>ήταν: </a:t>
            </a:r>
          </a:p>
          <a:p>
            <a:pPr algn="just" eaLnBrk="1" hangingPunct="1"/>
            <a:r>
              <a:rPr lang="el-GR" sz="2800" dirty="0" smtClean="0"/>
              <a:t>30.000 € </a:t>
            </a:r>
            <a:r>
              <a:rPr lang="el-GR" sz="2800" b="1" dirty="0" smtClean="0"/>
              <a:t>+</a:t>
            </a:r>
            <a:r>
              <a:rPr lang="el-GR" sz="2800" dirty="0" smtClean="0"/>
              <a:t> 70.000 € = 100.000 €. Αν υποθέσουμε ότι πουλάμε αποθέματα αξίας ποσού 50.000 € και </a:t>
            </a:r>
            <a:r>
              <a:rPr lang="el-GR" sz="2800" b="1" dirty="0" smtClean="0"/>
              <a:t>το κόστος πωληθέντων</a:t>
            </a:r>
            <a:r>
              <a:rPr lang="el-GR" sz="2800" dirty="0" smtClean="0"/>
              <a:t> αυτών ανέρχεται σε € 40.000. Τότε έχουμε: </a:t>
            </a:r>
          </a:p>
          <a:p>
            <a:pPr algn="just" eaLnBrk="1" hangingPunct="1"/>
            <a:r>
              <a:rPr lang="el-GR" sz="2600" dirty="0" smtClean="0"/>
              <a:t>Μικτό κέρδος = 50.000 </a:t>
            </a:r>
            <a:r>
              <a:rPr lang="el-GR" sz="2600" b="1" dirty="0" smtClean="0"/>
              <a:t>–</a:t>
            </a:r>
            <a:r>
              <a:rPr lang="el-GR" sz="2600" dirty="0" smtClean="0"/>
              <a:t> 40.000 = 10.000 € </a:t>
            </a:r>
          </a:p>
          <a:p>
            <a:pPr algn="just" eaLnBrk="1" hangingPunct="1"/>
            <a:r>
              <a:rPr lang="el-GR" sz="2600" dirty="0" smtClean="0"/>
              <a:t>(ΠΜΚ) = </a:t>
            </a:r>
            <a:r>
              <a:rPr lang="en-US" sz="2600" dirty="0" smtClean="0"/>
              <a:t>(</a:t>
            </a:r>
            <a:r>
              <a:rPr lang="el-GR" sz="2600" dirty="0" smtClean="0"/>
              <a:t>ΜΚ</a:t>
            </a:r>
            <a:r>
              <a:rPr lang="el-GR" sz="2600" b="1" dirty="0" smtClean="0"/>
              <a:t>/</a:t>
            </a:r>
            <a:r>
              <a:rPr lang="el-GR" sz="2600" dirty="0" smtClean="0"/>
              <a:t>Πωλήσεις</a:t>
            </a:r>
            <a:r>
              <a:rPr lang="en-US" sz="2600" dirty="0" smtClean="0"/>
              <a:t>)</a:t>
            </a:r>
            <a:r>
              <a:rPr lang="en-US" sz="2600" b="1" dirty="0" smtClean="0"/>
              <a:t>*</a:t>
            </a:r>
            <a:r>
              <a:rPr lang="en-US" sz="2600" dirty="0" smtClean="0"/>
              <a:t>100</a:t>
            </a:r>
            <a:r>
              <a:rPr lang="el-GR" sz="2600" dirty="0" smtClean="0"/>
              <a:t> = </a:t>
            </a:r>
            <a:r>
              <a:rPr lang="en-US" sz="2600" dirty="0" smtClean="0"/>
              <a:t>(</a:t>
            </a:r>
            <a:r>
              <a:rPr lang="el-GR" sz="2600" dirty="0" smtClean="0"/>
              <a:t>10.000</a:t>
            </a:r>
            <a:r>
              <a:rPr lang="el-GR" sz="2600" b="1" dirty="0" smtClean="0"/>
              <a:t>/</a:t>
            </a:r>
            <a:r>
              <a:rPr lang="el-GR" sz="2600" dirty="0" smtClean="0"/>
              <a:t>50.000</a:t>
            </a:r>
            <a:r>
              <a:rPr lang="en-US" sz="2600" dirty="0" smtClean="0"/>
              <a:t>)</a:t>
            </a:r>
            <a:r>
              <a:rPr lang="en-US" sz="2600" b="1" dirty="0" smtClean="0"/>
              <a:t>*</a:t>
            </a:r>
            <a:r>
              <a:rPr lang="en-US" sz="2600" dirty="0" smtClean="0"/>
              <a:t>100</a:t>
            </a:r>
            <a:r>
              <a:rPr lang="el-GR" sz="2600" dirty="0" smtClean="0"/>
              <a:t> =&gt; (ΠΜΚ) = 20% και επομένως το ποσοστό του κόστους πωληθέντων είναι 100% </a:t>
            </a:r>
            <a:r>
              <a:rPr lang="el-GR" sz="2600" b="1" dirty="0" smtClean="0"/>
              <a:t>- </a:t>
            </a:r>
            <a:r>
              <a:rPr lang="el-GR" sz="2600" dirty="0" smtClean="0"/>
              <a:t>20% = 80%.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88912"/>
            <a:ext cx="9144000" cy="791815"/>
          </a:xfrm>
        </p:spPr>
        <p:txBody>
          <a:bodyPr>
            <a:normAutofit fontScale="90000"/>
          </a:bodyPr>
          <a:lstStyle/>
          <a:p>
            <a:pPr eaLnBrk="1" hangingPunct="1"/>
            <a:r>
              <a:rPr lang="el-GR" sz="3200" b="1" dirty="0" smtClean="0">
                <a:solidFill>
                  <a:srgbClr val="7030A0"/>
                </a:solidFill>
              </a:rPr>
              <a:t>Β. Η ΜΕΘΟΔΟΣ ΤΟΥ ΛΙΑΝΙΚΟΥ ΕΜΠΟΡΙΟΥ </a:t>
            </a:r>
            <a:br>
              <a:rPr lang="el-GR" sz="3200" b="1" dirty="0" smtClean="0">
                <a:solidFill>
                  <a:srgbClr val="7030A0"/>
                </a:solidFill>
              </a:rPr>
            </a:br>
            <a:r>
              <a:rPr lang="el-GR" sz="3200" b="1" dirty="0" smtClean="0">
                <a:solidFill>
                  <a:srgbClr val="7030A0"/>
                </a:solidFill>
              </a:rPr>
              <a:t>ή ΛΙΑΝΙΚΩΝ ΤΙΜΩΝ (1)</a:t>
            </a:r>
          </a:p>
        </p:txBody>
      </p:sp>
      <p:sp>
        <p:nvSpPr>
          <p:cNvPr id="27651" name="Rectangle 3"/>
          <p:cNvSpPr>
            <a:spLocks noGrp="1" noChangeArrowheads="1"/>
          </p:cNvSpPr>
          <p:nvPr>
            <p:ph type="body" idx="1"/>
          </p:nvPr>
        </p:nvSpPr>
        <p:spPr>
          <a:xfrm>
            <a:off x="0" y="981075"/>
            <a:ext cx="9144000" cy="5876925"/>
          </a:xfrm>
        </p:spPr>
        <p:txBody>
          <a:bodyPr/>
          <a:lstStyle/>
          <a:p>
            <a:pPr algn="just" eaLnBrk="1" hangingPunct="1">
              <a:lnSpc>
                <a:spcPct val="90000"/>
              </a:lnSpc>
            </a:pPr>
            <a:r>
              <a:rPr lang="el-GR" sz="2600" dirty="0" smtClean="0"/>
              <a:t>Η μέθοδος αυτή χρησιμοποιείται στις περιοδικές απογραφές από τα </a:t>
            </a:r>
            <a:r>
              <a:rPr lang="en-US" sz="2600" dirty="0" smtClean="0"/>
              <a:t>Super Markets, </a:t>
            </a:r>
            <a:r>
              <a:rPr lang="el-GR" sz="2600" dirty="0" smtClean="0"/>
              <a:t>πολυκαταστήματα και γενικά από τις επιχειρήσεις</a:t>
            </a:r>
            <a:r>
              <a:rPr lang="en-US" sz="2600" dirty="0" smtClean="0"/>
              <a:t> </a:t>
            </a:r>
            <a:r>
              <a:rPr lang="el-GR" sz="2600" dirty="0" smtClean="0"/>
              <a:t>λιανικού εμπορίου. Η μέθοδος αυτή ενδείκνυται επίσης και για χονδρικούς ελέγχους των αποθεμάτων και επαληθεύσεις των μεθόδων </a:t>
            </a:r>
            <a:r>
              <a:rPr lang="en-US" sz="2600" dirty="0" smtClean="0"/>
              <a:t>FIFO </a:t>
            </a:r>
            <a:r>
              <a:rPr lang="el-GR" sz="2600" dirty="0" smtClean="0"/>
              <a:t>και </a:t>
            </a:r>
            <a:r>
              <a:rPr lang="en-US" sz="2600" dirty="0" smtClean="0"/>
              <a:t>LIFO.</a:t>
            </a:r>
            <a:r>
              <a:rPr lang="el-GR" sz="2600" dirty="0" smtClean="0"/>
              <a:t> </a:t>
            </a:r>
            <a:r>
              <a:rPr lang="el-GR" sz="2600" b="1" dirty="0" smtClean="0"/>
              <a:t>Διευκρινίζεται ότι η μέθοδος αυτή επαληθεύει τα αποθέματα μόνο σε αξία. </a:t>
            </a:r>
            <a:r>
              <a:rPr lang="el-GR" sz="2600" dirty="0" smtClean="0"/>
              <a:t>Η μέθοδος αυτή προϋποθέτει</a:t>
            </a:r>
            <a:r>
              <a:rPr lang="en-US" sz="2600" dirty="0" smtClean="0"/>
              <a:t> </a:t>
            </a:r>
            <a:r>
              <a:rPr lang="el-GR" sz="2600" dirty="0" smtClean="0"/>
              <a:t>τήρηση βιβλίου τόσο στις τιμές κόστους όσο και στις</a:t>
            </a:r>
            <a:r>
              <a:rPr lang="en-US" sz="2600" dirty="0" smtClean="0"/>
              <a:t> </a:t>
            </a:r>
            <a:r>
              <a:rPr lang="el-GR" sz="2600" dirty="0" smtClean="0"/>
              <a:t>λιανικές τιμές. Βασίζεται στο ποσοστό συμμετοχής του</a:t>
            </a:r>
            <a:r>
              <a:rPr lang="en-US" sz="2600" dirty="0" smtClean="0"/>
              <a:t> </a:t>
            </a:r>
            <a:r>
              <a:rPr lang="el-GR" sz="2600" dirty="0" smtClean="0"/>
              <a:t>κόστους στην τιμή πώλησης και βρίσκεται:                         </a:t>
            </a:r>
          </a:p>
          <a:p>
            <a:pPr algn="just" eaLnBrk="1" hangingPunct="1">
              <a:lnSpc>
                <a:spcPct val="90000"/>
              </a:lnSpc>
            </a:pPr>
            <a:r>
              <a:rPr lang="el-GR" sz="2600" dirty="0" smtClean="0"/>
              <a:t>Ποσοστό Κόστους = (ΚΕπΠ / ΕπΠσΛΤ) * 100</a:t>
            </a:r>
          </a:p>
          <a:p>
            <a:pPr algn="just" eaLnBrk="1" hangingPunct="1">
              <a:lnSpc>
                <a:spcPct val="90000"/>
              </a:lnSpc>
            </a:pPr>
            <a:r>
              <a:rPr lang="el-GR" sz="2600" b="1" dirty="0" smtClean="0"/>
              <a:t>ΚΕπΠ:</a:t>
            </a:r>
            <a:r>
              <a:rPr lang="el-GR" sz="2600" dirty="0" smtClean="0"/>
              <a:t> Κόστος εμπορευμάτων προς πώληση.</a:t>
            </a:r>
          </a:p>
          <a:p>
            <a:pPr algn="just" eaLnBrk="1" hangingPunct="1">
              <a:lnSpc>
                <a:spcPct val="90000"/>
              </a:lnSpc>
            </a:pPr>
            <a:r>
              <a:rPr lang="el-GR" sz="2600" b="1" dirty="0" smtClean="0"/>
              <a:t>ΕπΠσΛΤ: </a:t>
            </a:r>
            <a:r>
              <a:rPr lang="el-GR" sz="2600" dirty="0" smtClean="0"/>
              <a:t>Εμπορεύματα προς πώληση σε λιανικές τιμές.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88640"/>
            <a:ext cx="9144000" cy="864096"/>
          </a:xfrm>
        </p:spPr>
        <p:txBody>
          <a:bodyPr>
            <a:normAutofit fontScale="90000"/>
          </a:bodyPr>
          <a:lstStyle/>
          <a:p>
            <a:pPr eaLnBrk="1" hangingPunct="1"/>
            <a:r>
              <a:rPr lang="el-GR" sz="3200" b="1" dirty="0" smtClean="0">
                <a:solidFill>
                  <a:srgbClr val="7030A0"/>
                </a:solidFill>
              </a:rPr>
              <a:t>Β. Η ΜΕΘΟΔΟΣ ΤΟΥ ΛΙΑΝΙΚΟΥ ΕΜΠΟΡΙΟΥ </a:t>
            </a:r>
            <a:br>
              <a:rPr lang="el-GR" sz="3200" b="1" dirty="0" smtClean="0">
                <a:solidFill>
                  <a:srgbClr val="7030A0"/>
                </a:solidFill>
              </a:rPr>
            </a:br>
            <a:r>
              <a:rPr lang="el-GR" sz="3200" b="1" dirty="0" smtClean="0">
                <a:solidFill>
                  <a:srgbClr val="7030A0"/>
                </a:solidFill>
              </a:rPr>
              <a:t>ή ΛΙΑΝΙΚΩΝ ΤΙΜΩΝ (2)</a:t>
            </a:r>
          </a:p>
        </p:txBody>
      </p:sp>
      <p:sp>
        <p:nvSpPr>
          <p:cNvPr id="28675" name="Rectangle 3"/>
          <p:cNvSpPr>
            <a:spLocks noGrp="1" noChangeArrowheads="1"/>
          </p:cNvSpPr>
          <p:nvPr>
            <p:ph type="body" idx="1"/>
          </p:nvPr>
        </p:nvSpPr>
        <p:spPr>
          <a:xfrm>
            <a:off x="0" y="1196975"/>
            <a:ext cx="9144000" cy="5661025"/>
          </a:xfrm>
        </p:spPr>
        <p:txBody>
          <a:bodyPr/>
          <a:lstStyle/>
          <a:p>
            <a:pPr eaLnBrk="1" hangingPunct="1">
              <a:buFontTx/>
              <a:buNone/>
            </a:pPr>
            <a:r>
              <a:rPr lang="el-GR" dirty="0" smtClean="0"/>
              <a:t>                         </a:t>
            </a:r>
            <a:r>
              <a:rPr lang="el-GR" sz="2600" b="1" dirty="0" smtClean="0"/>
              <a:t>Κόστος</a:t>
            </a:r>
            <a:r>
              <a:rPr lang="el-GR" sz="2600" dirty="0" smtClean="0"/>
              <a:t>         </a:t>
            </a:r>
            <a:r>
              <a:rPr lang="el-GR" sz="2600" b="1" dirty="0" smtClean="0"/>
              <a:t>Λιανικές Τιμές Πώλησης</a:t>
            </a:r>
          </a:p>
          <a:p>
            <a:pPr eaLnBrk="1" hangingPunct="1">
              <a:buFontTx/>
              <a:buNone/>
            </a:pPr>
            <a:r>
              <a:rPr lang="el-GR" sz="1800" dirty="0" smtClean="0"/>
              <a:t>Αρχικά Αποθέματα	    30.000€                                    Πωλήσεις: 40.000€</a:t>
            </a:r>
          </a:p>
          <a:p>
            <a:pPr eaLnBrk="1" hangingPunct="1">
              <a:buFontTx/>
              <a:buNone/>
            </a:pPr>
            <a:r>
              <a:rPr lang="el-GR" sz="1800" dirty="0" smtClean="0"/>
              <a:t>Νέες Αγορές		    </a:t>
            </a:r>
            <a:r>
              <a:rPr lang="el-GR" sz="1800" u="sng" dirty="0" smtClean="0"/>
              <a:t>40.000€</a:t>
            </a:r>
            <a:r>
              <a:rPr lang="el-GR" sz="1800" dirty="0" smtClean="0"/>
              <a:t>                                    Πωλήσεις: </a:t>
            </a:r>
            <a:r>
              <a:rPr lang="el-GR" sz="1800" u="sng" dirty="0" smtClean="0"/>
              <a:t>60.000€</a:t>
            </a:r>
          </a:p>
          <a:p>
            <a:pPr eaLnBrk="1" hangingPunct="1">
              <a:buFontTx/>
              <a:buNone/>
            </a:pPr>
            <a:r>
              <a:rPr lang="el-GR" sz="1800" dirty="0" smtClean="0"/>
              <a:t>Συνολικό Κόστος Διάθεσης    70.000€        Συνολική Αξία Πωλήσεων:  100.000€</a:t>
            </a:r>
          </a:p>
          <a:p>
            <a:pPr eaLnBrk="1" hangingPunct="1">
              <a:buFontTx/>
              <a:buNone/>
            </a:pPr>
            <a:endParaRPr lang="en-US" sz="2600" dirty="0" smtClean="0"/>
          </a:p>
          <a:p>
            <a:pPr algn="just" eaLnBrk="1" hangingPunct="1">
              <a:buFontTx/>
              <a:buNone/>
            </a:pPr>
            <a:r>
              <a:rPr lang="el-GR" sz="2400" dirty="0" smtClean="0"/>
              <a:t>Ποσοστό Κόστους = (ΚΕπΠ </a:t>
            </a:r>
            <a:r>
              <a:rPr lang="el-GR" sz="2400" b="1" dirty="0" smtClean="0"/>
              <a:t>/</a:t>
            </a:r>
            <a:r>
              <a:rPr lang="el-GR" sz="2400" dirty="0" smtClean="0"/>
              <a:t> ΕπΠσΛΤ) =&gt;</a:t>
            </a:r>
          </a:p>
          <a:p>
            <a:pPr algn="just" eaLnBrk="1" hangingPunct="1">
              <a:buFontTx/>
              <a:buNone/>
            </a:pPr>
            <a:r>
              <a:rPr lang="el-GR" sz="2400" dirty="0" smtClean="0"/>
              <a:t>Ποσοστό Κόστους = (70.000 </a:t>
            </a:r>
            <a:r>
              <a:rPr lang="el-GR" sz="2400" b="1" dirty="0" smtClean="0"/>
              <a:t>/</a:t>
            </a:r>
            <a:r>
              <a:rPr lang="el-GR" sz="2400" dirty="0" smtClean="0"/>
              <a:t>100.000) * 100 = 70%. </a:t>
            </a:r>
          </a:p>
          <a:p>
            <a:pPr algn="just" eaLnBrk="1" hangingPunct="1">
              <a:buFontTx/>
              <a:buNone/>
            </a:pPr>
            <a:r>
              <a:rPr lang="el-GR" sz="2400" dirty="0" smtClean="0"/>
              <a:t>Αν τώρα οι καθαρές πωλήσεις σε λιανικές τιμές είναι </a:t>
            </a:r>
            <a:r>
              <a:rPr lang="en-US" sz="2400" dirty="0" smtClean="0"/>
              <a:t>8</a:t>
            </a:r>
            <a:r>
              <a:rPr lang="el-GR" sz="2400" dirty="0" smtClean="0"/>
              <a:t>0.000</a:t>
            </a:r>
          </a:p>
          <a:p>
            <a:pPr algn="just" eaLnBrk="1" hangingPunct="1">
              <a:buFontTx/>
              <a:buNone/>
            </a:pPr>
            <a:r>
              <a:rPr lang="el-GR" sz="2400" dirty="0" smtClean="0"/>
              <a:t>Τότε τα μένοντα αποθέματα σε λιανικές τιμές θα είναι:</a:t>
            </a:r>
          </a:p>
          <a:p>
            <a:pPr algn="just" eaLnBrk="1" hangingPunct="1">
              <a:buFontTx/>
              <a:buNone/>
            </a:pPr>
            <a:r>
              <a:rPr lang="el-GR" sz="2400" dirty="0" smtClean="0"/>
              <a:t>100.000 – </a:t>
            </a:r>
            <a:r>
              <a:rPr lang="en-US" sz="2400" dirty="0" smtClean="0"/>
              <a:t>8</a:t>
            </a:r>
            <a:r>
              <a:rPr lang="el-GR" sz="2400" dirty="0" smtClean="0"/>
              <a:t>0.000 = </a:t>
            </a:r>
            <a:r>
              <a:rPr lang="en-US" sz="2400" dirty="0" smtClean="0"/>
              <a:t>2</a:t>
            </a:r>
            <a:r>
              <a:rPr lang="el-GR" sz="2400" dirty="0" smtClean="0"/>
              <a:t>0.000€ και το κόστος αποθεμάτων θα </a:t>
            </a:r>
          </a:p>
          <a:p>
            <a:pPr algn="just" eaLnBrk="1" hangingPunct="1">
              <a:buFontTx/>
              <a:buNone/>
            </a:pPr>
            <a:r>
              <a:rPr lang="el-GR" sz="2400" dirty="0" smtClean="0"/>
              <a:t>Είναι </a:t>
            </a:r>
            <a:r>
              <a:rPr lang="en-US" sz="2400" dirty="0" smtClean="0"/>
              <a:t>2</a:t>
            </a:r>
            <a:r>
              <a:rPr lang="el-GR" sz="2400" dirty="0" smtClean="0"/>
              <a:t>0.000 * 70% = </a:t>
            </a:r>
            <a:r>
              <a:rPr lang="en-US" sz="2400" dirty="0" smtClean="0"/>
              <a:t>14</a:t>
            </a:r>
            <a:r>
              <a:rPr lang="el-GR" sz="2400" dirty="0" smtClean="0"/>
              <a:t>.000€ </a:t>
            </a:r>
          </a:p>
        </p:txBody>
      </p:sp>
      <p:sp>
        <p:nvSpPr>
          <p:cNvPr id="4" name="3 - Οδοντωτό δεξιό βέλος"/>
          <p:cNvSpPr/>
          <p:nvPr/>
        </p:nvSpPr>
        <p:spPr>
          <a:xfrm>
            <a:off x="4355976" y="2204864"/>
            <a:ext cx="978408" cy="216024"/>
          </a:xfrm>
          <a:prstGeom prst="notched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δοντωτό δεξιό βέλος"/>
          <p:cNvSpPr/>
          <p:nvPr/>
        </p:nvSpPr>
        <p:spPr>
          <a:xfrm>
            <a:off x="4355976" y="1844824"/>
            <a:ext cx="978408" cy="216024"/>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418058"/>
          </a:xfrm>
        </p:spPr>
        <p:txBody>
          <a:bodyPr>
            <a:normAutofit fontScale="90000"/>
          </a:bodyPr>
          <a:lstStyle/>
          <a:p>
            <a:r>
              <a:rPr lang="el-GR" b="1" dirty="0" smtClean="0">
                <a:solidFill>
                  <a:srgbClr val="006600"/>
                </a:solidFill>
              </a:rPr>
              <a:t>ΕΣΩΛΟΓΙΣΤΙΚΗ ΑΠΟΓΡΑΦΗ</a:t>
            </a:r>
            <a:endParaRPr lang="el-GR" b="1" dirty="0">
              <a:solidFill>
                <a:srgbClr val="006600"/>
              </a:solidFill>
            </a:endParaRPr>
          </a:p>
        </p:txBody>
      </p:sp>
      <p:sp>
        <p:nvSpPr>
          <p:cNvPr id="3" name="2 - Θέση περιεχομένου"/>
          <p:cNvSpPr>
            <a:spLocks noGrp="1"/>
          </p:cNvSpPr>
          <p:nvPr>
            <p:ph idx="1"/>
          </p:nvPr>
        </p:nvSpPr>
        <p:spPr>
          <a:xfrm>
            <a:off x="0" y="764704"/>
            <a:ext cx="9144000" cy="5976664"/>
          </a:xfrm>
        </p:spPr>
        <p:txBody>
          <a:bodyPr/>
          <a:lstStyle/>
          <a:p>
            <a:pPr algn="just"/>
            <a:r>
              <a:rPr lang="el-GR" sz="3200" dirty="0" smtClean="0"/>
              <a:t>Σε </a:t>
            </a:r>
            <a:r>
              <a:rPr lang="el-GR" sz="3200" b="1" dirty="0" smtClean="0"/>
              <a:t>εσωλογιστική</a:t>
            </a:r>
            <a:r>
              <a:rPr lang="el-GR" sz="3200" dirty="0" smtClean="0"/>
              <a:t> απογραφή υπόκεινται:</a:t>
            </a:r>
            <a:br>
              <a:rPr lang="el-GR" sz="3200" dirty="0" smtClean="0"/>
            </a:br>
            <a:r>
              <a:rPr lang="el-GR" sz="3200" b="1" dirty="0" smtClean="0"/>
              <a:t>α)</a:t>
            </a:r>
            <a:r>
              <a:rPr lang="el-GR" sz="3200" dirty="0" smtClean="0"/>
              <a:t> Τα άυλα στοιχεία του </a:t>
            </a:r>
            <a:r>
              <a:rPr lang="el-GR" sz="3200" b="1" dirty="0" smtClean="0">
                <a:hlinkClick r:id="rId2"/>
              </a:rPr>
              <a:t>Ισολογισμού</a:t>
            </a:r>
            <a:r>
              <a:rPr lang="el-GR" sz="3200" dirty="0" smtClean="0"/>
              <a:t> (π.χ. </a:t>
            </a:r>
            <a:r>
              <a:rPr lang="el-GR" sz="3200" b="1" dirty="0" smtClean="0">
                <a:hlinkClick r:id="rId3"/>
              </a:rPr>
              <a:t>υποχρεώσεις</a:t>
            </a:r>
            <a:r>
              <a:rPr lang="el-GR" sz="3200" dirty="0" smtClean="0"/>
              <a:t>, φήμη, πελατεία, εμπορικά σήματα, ευρεσιτεχνίες κτλ)</a:t>
            </a:r>
          </a:p>
          <a:p>
            <a:pPr algn="just"/>
            <a:r>
              <a:rPr lang="el-GR" sz="3200" b="1" dirty="0" smtClean="0"/>
              <a:t>β) </a:t>
            </a:r>
            <a:r>
              <a:rPr lang="el-GR" sz="3200" dirty="0" smtClean="0"/>
              <a:t>Τα υλικά (ενσώματα) στοιχεία του </a:t>
            </a:r>
            <a:r>
              <a:rPr lang="el-GR" sz="3200" b="1" dirty="0" smtClean="0">
                <a:hlinkClick r:id="rId4"/>
              </a:rPr>
              <a:t>Ενεργητικού</a:t>
            </a:r>
            <a:r>
              <a:rPr lang="el-GR" sz="3200" dirty="0" smtClean="0"/>
              <a:t> που δεν βρίσκονται στην κατοχή της επιχείρησης, αλλά στην κατοχή τρίτων (π.χ. </a:t>
            </a:r>
            <a:r>
              <a:rPr lang="el-GR" sz="3200" b="1" dirty="0" smtClean="0">
                <a:hlinkClick r:id="rId5"/>
              </a:rPr>
              <a:t>καταθέσεις</a:t>
            </a:r>
            <a:r>
              <a:rPr lang="el-GR" sz="3200" b="1" dirty="0" smtClean="0"/>
              <a:t> </a:t>
            </a:r>
            <a:r>
              <a:rPr lang="el-GR" sz="3200" dirty="0" smtClean="0"/>
              <a:t>σε τράπεζες, εμπορεύματα καθ’ οδόν, </a:t>
            </a:r>
            <a:r>
              <a:rPr lang="el-GR" sz="3200" b="1" dirty="0" smtClean="0">
                <a:hlinkClick r:id="rId6"/>
              </a:rPr>
              <a:t>χρεόγραφα</a:t>
            </a:r>
            <a:r>
              <a:rPr lang="el-GR" sz="3200" dirty="0" smtClean="0"/>
              <a:t> που βρίσκονται στις τράπεζες για φύλαξη).</a:t>
            </a:r>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74638"/>
            <a:ext cx="9144000" cy="490537"/>
          </a:xfrm>
        </p:spPr>
        <p:txBody>
          <a:bodyPr>
            <a:normAutofit fontScale="90000"/>
          </a:bodyPr>
          <a:lstStyle/>
          <a:p>
            <a:pPr eaLnBrk="1" hangingPunct="1"/>
            <a:r>
              <a:rPr lang="el-GR" sz="3200" b="1" dirty="0" smtClean="0">
                <a:solidFill>
                  <a:srgbClr val="002060"/>
                </a:solidFill>
              </a:rPr>
              <a:t>ΜΕΘΟΔΟΣ ΑΠΟΤΙΜΗΣΗΣ ΣΤΗΝ ΤΡΕΧΟΥΣΑ ΤΙΜΗ</a:t>
            </a:r>
          </a:p>
        </p:txBody>
      </p:sp>
      <p:sp>
        <p:nvSpPr>
          <p:cNvPr id="29699" name="Rectangle 3"/>
          <p:cNvSpPr>
            <a:spLocks noGrp="1" noChangeArrowheads="1"/>
          </p:cNvSpPr>
          <p:nvPr>
            <p:ph type="body" idx="1"/>
          </p:nvPr>
        </p:nvSpPr>
        <p:spPr>
          <a:xfrm>
            <a:off x="0" y="1052513"/>
            <a:ext cx="9144000" cy="5805487"/>
          </a:xfrm>
        </p:spPr>
        <p:txBody>
          <a:bodyPr/>
          <a:lstStyle/>
          <a:p>
            <a:pPr algn="just" eaLnBrk="1" hangingPunct="1">
              <a:lnSpc>
                <a:spcPct val="90000"/>
              </a:lnSpc>
            </a:pPr>
            <a:r>
              <a:rPr lang="el-GR" sz="2600" b="1" dirty="0" smtClean="0"/>
              <a:t>Τρέχουσα τιμή </a:t>
            </a:r>
            <a:r>
              <a:rPr lang="el-GR" sz="2600" dirty="0" smtClean="0"/>
              <a:t>διαμορφώνεται με το συνυπολογισμό όλων των στοιχείων του κόστους και θεωρείται:</a:t>
            </a:r>
          </a:p>
          <a:p>
            <a:pPr marL="514350" indent="-514350" algn="just" eaLnBrk="1" hangingPunct="1">
              <a:lnSpc>
                <a:spcPct val="90000"/>
              </a:lnSpc>
              <a:buFont typeface="+mj-lt"/>
              <a:buAutoNum type="arabicPeriod"/>
            </a:pPr>
            <a:r>
              <a:rPr lang="el-GR" sz="2600" b="1" dirty="0" smtClean="0">
                <a:solidFill>
                  <a:srgbClr val="FF0000"/>
                </a:solidFill>
              </a:rPr>
              <a:t>Η τιμή αντικατάστασης και </a:t>
            </a:r>
          </a:p>
          <a:p>
            <a:pPr marL="514350" indent="-514350" algn="just" eaLnBrk="1" hangingPunct="1">
              <a:lnSpc>
                <a:spcPct val="90000"/>
              </a:lnSpc>
              <a:buFont typeface="+mj-lt"/>
              <a:buAutoNum type="arabicPeriod"/>
            </a:pPr>
            <a:r>
              <a:rPr lang="el-GR" sz="2600" b="1" dirty="0" smtClean="0">
                <a:solidFill>
                  <a:srgbClr val="0000FF"/>
                </a:solidFill>
              </a:rPr>
              <a:t>Η καθαρή ρευστοποιήσιμη </a:t>
            </a:r>
            <a:r>
              <a:rPr lang="el-GR" sz="2600" b="1" dirty="0" smtClean="0">
                <a:solidFill>
                  <a:srgbClr val="006600"/>
                </a:solidFill>
              </a:rPr>
              <a:t>ή</a:t>
            </a:r>
            <a:r>
              <a:rPr lang="el-GR" sz="2600" b="1" dirty="0" smtClean="0">
                <a:solidFill>
                  <a:srgbClr val="0000FF"/>
                </a:solidFill>
              </a:rPr>
              <a:t> πραγματική τιμή </a:t>
            </a:r>
            <a:r>
              <a:rPr lang="el-GR" sz="2600" b="1" dirty="0" smtClean="0">
                <a:solidFill>
                  <a:srgbClr val="006600"/>
                </a:solidFill>
              </a:rPr>
              <a:t>ή</a:t>
            </a:r>
            <a:r>
              <a:rPr lang="el-GR" sz="2600" b="1" dirty="0" smtClean="0">
                <a:solidFill>
                  <a:srgbClr val="0000FF"/>
                </a:solidFill>
              </a:rPr>
              <a:t> τιμή διάθεσης.</a:t>
            </a:r>
          </a:p>
          <a:p>
            <a:pPr algn="just" eaLnBrk="1" hangingPunct="1">
              <a:lnSpc>
                <a:spcPct val="90000"/>
              </a:lnSpc>
            </a:pPr>
            <a:r>
              <a:rPr lang="el-GR" sz="2600" b="1" dirty="0" smtClean="0">
                <a:solidFill>
                  <a:srgbClr val="FF0000"/>
                </a:solidFill>
              </a:rPr>
              <a:t>Τιμή αντικατάστασης </a:t>
            </a:r>
            <a:r>
              <a:rPr lang="el-GR" sz="2600" dirty="0" smtClean="0"/>
              <a:t>είναι η τιμή που αγοράζει το εμπόρευμα η επιχείρηση κατά την ημέρα της απογραφής σε ομαλές συνθήκες. </a:t>
            </a:r>
            <a:r>
              <a:rPr lang="el-GR" sz="2600" b="1" dirty="0" smtClean="0">
                <a:solidFill>
                  <a:srgbClr val="0000FF"/>
                </a:solidFill>
              </a:rPr>
              <a:t>Καθαρή ρευστοποιήσιμη ή πραγματική τιμή ή τιμή διάθεσης </a:t>
            </a:r>
            <a:r>
              <a:rPr lang="el-GR" sz="2600" dirty="0" smtClean="0"/>
              <a:t>είναι η τιμή στην οποία μπορεί η επιχείρηση να πουλήσει το προϊόν της όταν επικρατούν κανονικές συνθήκες στην αγορά εκπίπτοντας τα συνηθισμένα έξοδα πώλησης και το κόστος ολοκλήρωσης της επεξεργασίας.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512" y="274638"/>
            <a:ext cx="8784976" cy="1209675"/>
          </a:xfrm>
        </p:spPr>
        <p:txBody>
          <a:bodyPr>
            <a:normAutofit fontScale="90000"/>
          </a:bodyPr>
          <a:lstStyle/>
          <a:p>
            <a:pPr eaLnBrk="1" hangingPunct="1"/>
            <a:r>
              <a:rPr lang="el-GR" sz="3200" b="1" dirty="0" smtClean="0">
                <a:solidFill>
                  <a:srgbClr val="7030A0"/>
                </a:solidFill>
              </a:rPr>
              <a:t>ΜΕΘΟΔΟΣ ΑΠΟΤΙΜΗΣΗΣ ΣΤΗ ΜΙΚΡΟΤΕΡΗ ΤΙΜΗ ΜΕΤΑΞΥ ΤΗΣ ΤΙΜΗΣ ΚΤΗΣΗΣ ΚΑΙ ΤΗΣ ΤΡΕΧΟΥΣΑΣ ΤΙΜΗΣ</a:t>
            </a:r>
          </a:p>
        </p:txBody>
      </p:sp>
      <p:sp>
        <p:nvSpPr>
          <p:cNvPr id="30723" name="Rectangle 3"/>
          <p:cNvSpPr>
            <a:spLocks noGrp="1" noChangeArrowheads="1"/>
          </p:cNvSpPr>
          <p:nvPr>
            <p:ph type="body" idx="1"/>
          </p:nvPr>
        </p:nvSpPr>
        <p:spPr>
          <a:xfrm>
            <a:off x="0" y="1844675"/>
            <a:ext cx="9144000" cy="5013325"/>
          </a:xfrm>
        </p:spPr>
        <p:txBody>
          <a:bodyPr>
            <a:normAutofit/>
          </a:bodyPr>
          <a:lstStyle/>
          <a:p>
            <a:pPr algn="just" eaLnBrk="1" hangingPunct="1"/>
            <a:r>
              <a:rPr lang="el-GR" sz="3200" dirty="0" smtClean="0"/>
              <a:t>Η μέθοδος αυτή </a:t>
            </a:r>
            <a:r>
              <a:rPr lang="el-GR" sz="3200" b="1" dirty="0" smtClean="0">
                <a:solidFill>
                  <a:srgbClr val="006600"/>
                </a:solidFill>
              </a:rPr>
              <a:t>επιδιώκει</a:t>
            </a:r>
            <a:r>
              <a:rPr lang="el-GR" sz="3200" dirty="0" smtClean="0"/>
              <a:t> </a:t>
            </a:r>
            <a:r>
              <a:rPr lang="el-GR" sz="3200" dirty="0" smtClean="0">
                <a:solidFill>
                  <a:srgbClr val="FF0000"/>
                </a:solidFill>
              </a:rPr>
              <a:t>να μη διανεμηθούν κέρδη που οφείλονται σε υπερτιμήσεις. </a:t>
            </a:r>
            <a:r>
              <a:rPr lang="el-GR" sz="3200" dirty="0" smtClean="0"/>
              <a:t>Χάριν προνοίας πρέπει οι ζημιές που θα προκύψουν από υποτιμήσεις να ληφθούν υπόψη και να συμψηφιστούν με τα πραγματοποιηθέντα κέρδη. Ως </a:t>
            </a:r>
            <a:r>
              <a:rPr lang="el-GR" sz="3200" b="1" dirty="0" smtClean="0"/>
              <a:t>τιμή κτήσης </a:t>
            </a:r>
            <a:r>
              <a:rPr lang="el-GR" sz="3200" dirty="0" smtClean="0"/>
              <a:t>λαμβάνεται αυτή που έχει προσδιορισθεί με βάση μία από τις γνωστές μεθόδους αποτίμησης των  </a:t>
            </a:r>
            <a:r>
              <a:rPr lang="en-US" sz="3200" dirty="0" smtClean="0"/>
              <a:t>F.I.F.O.</a:t>
            </a:r>
            <a:r>
              <a:rPr lang="el-GR" sz="3200" dirty="0" smtClean="0"/>
              <a:t> και </a:t>
            </a:r>
            <a:r>
              <a:rPr lang="en-US" sz="3200" dirty="0" smtClean="0"/>
              <a:t>L.I.F.O.</a:t>
            </a:r>
            <a:endParaRPr lang="el-GR" sz="32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8964488" cy="418058"/>
          </a:xfrm>
        </p:spPr>
        <p:txBody>
          <a:bodyPr>
            <a:noAutofit/>
          </a:bodyPr>
          <a:lstStyle/>
          <a:p>
            <a:r>
              <a:rPr lang="el-GR" sz="3600" b="1" dirty="0">
                <a:solidFill>
                  <a:schemeClr val="accent1">
                    <a:lumMod val="50000"/>
                  </a:schemeClr>
                </a:solidFill>
                <a:latin typeface="+mn-lt"/>
              </a:rPr>
              <a:t>Μέθοδος του </a:t>
            </a:r>
            <a:r>
              <a:rPr lang="el-GR" sz="3600" b="1" dirty="0" smtClean="0">
                <a:solidFill>
                  <a:schemeClr val="accent1">
                    <a:lumMod val="50000"/>
                  </a:schemeClr>
                </a:solidFill>
                <a:latin typeface="+mn-lt"/>
              </a:rPr>
              <a:t>Βασικού Αποθέματος (1)</a:t>
            </a:r>
            <a:endParaRPr lang="el-GR" sz="3600" b="1" dirty="0">
              <a:solidFill>
                <a:schemeClr val="accent1">
                  <a:lumMod val="50000"/>
                </a:schemeClr>
              </a:solidFill>
              <a:latin typeface="+mn-lt"/>
            </a:endParaRPr>
          </a:p>
        </p:txBody>
      </p:sp>
      <p:sp>
        <p:nvSpPr>
          <p:cNvPr id="15363" name="Rectangle 3"/>
          <p:cNvSpPr>
            <a:spLocks noGrp="1" noChangeArrowheads="1"/>
          </p:cNvSpPr>
          <p:nvPr>
            <p:ph type="body" idx="1"/>
          </p:nvPr>
        </p:nvSpPr>
        <p:spPr>
          <a:xfrm>
            <a:off x="0" y="764704"/>
            <a:ext cx="9144000" cy="6093296"/>
          </a:xfrm>
        </p:spPr>
        <p:txBody>
          <a:bodyPr/>
          <a:lstStyle/>
          <a:p>
            <a:pPr algn="just"/>
            <a:r>
              <a:rPr lang="el-GR" sz="2600" dirty="0"/>
              <a:t>Κατά την μέθοδο αυτή τα αποθέματα τέλους χρήσεως διακρίνονται σε δύο μέρη</a:t>
            </a:r>
            <a:r>
              <a:rPr lang="en-US" sz="2600" dirty="0"/>
              <a:t>:</a:t>
            </a:r>
          </a:p>
          <a:p>
            <a:pPr lvl="1" algn="just">
              <a:buNone/>
            </a:pPr>
            <a:r>
              <a:rPr lang="el-GR" sz="2600" b="1" dirty="0" smtClean="0">
                <a:solidFill>
                  <a:schemeClr val="accent1">
                    <a:lumMod val="50000"/>
                  </a:schemeClr>
                </a:solidFill>
              </a:rPr>
              <a:t>Α)</a:t>
            </a:r>
            <a:r>
              <a:rPr lang="el-GR" sz="2600" dirty="0" smtClean="0"/>
              <a:t> το </a:t>
            </a:r>
            <a:r>
              <a:rPr lang="el-GR" sz="2600" dirty="0"/>
              <a:t>ένα αντιστοιχεί στο </a:t>
            </a:r>
            <a:r>
              <a:rPr lang="el-GR" sz="2600" b="1" dirty="0"/>
              <a:t>βασικό απόθεμα </a:t>
            </a:r>
            <a:r>
              <a:rPr lang="el-GR" sz="2600" dirty="0"/>
              <a:t>που αντιπροσωπεύει την ελάχιστη ποσότητα (</a:t>
            </a:r>
            <a:r>
              <a:rPr lang="en-US" sz="2600" dirty="0"/>
              <a:t>stock </a:t>
            </a:r>
            <a:r>
              <a:rPr lang="el-GR" sz="2600" dirty="0"/>
              <a:t>αποθέματος</a:t>
            </a:r>
            <a:r>
              <a:rPr lang="el-GR" sz="2600" dirty="0" smtClean="0"/>
              <a:t>), </a:t>
            </a:r>
            <a:r>
              <a:rPr lang="el-GR" sz="2600" dirty="0"/>
              <a:t>η οποία κρίνεται αναγκαία για την ομαλή διεξαγωγή της συνήθους δραστηριότητας της </a:t>
            </a:r>
            <a:r>
              <a:rPr lang="el-GR" sz="2600" dirty="0" smtClean="0"/>
              <a:t>επιχείρησης. </a:t>
            </a:r>
          </a:p>
          <a:p>
            <a:pPr lvl="1" algn="just">
              <a:buNone/>
            </a:pPr>
            <a:endParaRPr lang="el-GR" sz="2600" dirty="0" smtClean="0"/>
          </a:p>
          <a:p>
            <a:pPr lvl="1" algn="just">
              <a:buNone/>
            </a:pPr>
            <a:r>
              <a:rPr lang="el-GR" sz="2600" b="1" dirty="0" smtClean="0">
                <a:solidFill>
                  <a:schemeClr val="accent1">
                    <a:lumMod val="50000"/>
                  </a:schemeClr>
                </a:solidFill>
              </a:rPr>
              <a:t>Β)</a:t>
            </a:r>
            <a:r>
              <a:rPr lang="el-GR" sz="2600" b="1" dirty="0" smtClean="0"/>
              <a:t> το άλλο προορίζεται</a:t>
            </a:r>
            <a:r>
              <a:rPr lang="en-US" sz="2600" b="1" dirty="0" smtClean="0"/>
              <a:t>:</a:t>
            </a:r>
          </a:p>
          <a:p>
            <a:pPr lvl="2" algn="just"/>
            <a:r>
              <a:rPr lang="el-GR" sz="2600" dirty="0" smtClean="0"/>
              <a:t>για την εξυπηρέτηση μελλοντικών αναγκών πωλήσεων, όταν πρόκειται για υλικά, για εμπορεύματα ή έτοιμα προϊόντα ή</a:t>
            </a:r>
          </a:p>
          <a:p>
            <a:pPr lvl="2" algn="just"/>
            <a:r>
              <a:rPr lang="el-GR" sz="2600" dirty="0" smtClean="0"/>
              <a:t>για την εξυπηρέτηση αναγκών βιομηχανοποίησης, όταν πρόκειται για υλικά που αναλώνονται στην παραγωγική διαδικασία. </a:t>
            </a:r>
          </a:p>
          <a:p>
            <a:pPr marL="0" lvl="1" indent="0" algn="just">
              <a:spcBef>
                <a:spcPts val="0"/>
              </a:spcBef>
              <a:buNone/>
            </a:pPr>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528" y="274638"/>
            <a:ext cx="8363272" cy="634082"/>
          </a:xfrm>
        </p:spPr>
        <p:txBody>
          <a:bodyPr>
            <a:noAutofit/>
          </a:bodyPr>
          <a:lstStyle/>
          <a:p>
            <a:r>
              <a:rPr lang="el-GR" sz="3600" b="1" dirty="0">
                <a:solidFill>
                  <a:schemeClr val="accent1">
                    <a:lumMod val="50000"/>
                  </a:schemeClr>
                </a:solidFill>
                <a:latin typeface="+mn-lt"/>
              </a:rPr>
              <a:t>Μέθοδος του </a:t>
            </a:r>
            <a:r>
              <a:rPr lang="el-GR" sz="3600" b="1" dirty="0" smtClean="0">
                <a:solidFill>
                  <a:schemeClr val="accent1">
                    <a:lumMod val="50000"/>
                  </a:schemeClr>
                </a:solidFill>
                <a:latin typeface="+mn-lt"/>
              </a:rPr>
              <a:t>Βασικού Αποθέματος (2)</a:t>
            </a:r>
            <a:endParaRPr lang="el-GR" sz="3600" b="1" dirty="0">
              <a:solidFill>
                <a:schemeClr val="accent1">
                  <a:lumMod val="50000"/>
                </a:schemeClr>
              </a:solidFill>
              <a:latin typeface="+mn-lt"/>
            </a:endParaRPr>
          </a:p>
        </p:txBody>
      </p:sp>
      <p:sp>
        <p:nvSpPr>
          <p:cNvPr id="17411" name="Rectangle 3"/>
          <p:cNvSpPr>
            <a:spLocks noGrp="1" noChangeArrowheads="1"/>
          </p:cNvSpPr>
          <p:nvPr>
            <p:ph type="body" idx="1"/>
          </p:nvPr>
        </p:nvSpPr>
        <p:spPr>
          <a:xfrm>
            <a:off x="0" y="1600200"/>
            <a:ext cx="9144000" cy="5257800"/>
          </a:xfrm>
        </p:spPr>
        <p:txBody>
          <a:bodyPr>
            <a:normAutofit/>
          </a:bodyPr>
          <a:lstStyle/>
          <a:p>
            <a:pPr algn="just"/>
            <a:r>
              <a:rPr lang="el-GR" sz="3200" dirty="0"/>
              <a:t>Το βασικό απόθεμα αποτιμάται</a:t>
            </a:r>
            <a:r>
              <a:rPr lang="en-US" sz="3200" dirty="0" smtClean="0"/>
              <a:t>:</a:t>
            </a:r>
            <a:endParaRPr lang="el-GR" sz="3200" dirty="0" smtClean="0"/>
          </a:p>
          <a:p>
            <a:pPr algn="just"/>
            <a:endParaRPr lang="en-US" sz="3200" dirty="0"/>
          </a:p>
          <a:p>
            <a:pPr lvl="1" algn="just">
              <a:buNone/>
            </a:pPr>
            <a:r>
              <a:rPr lang="el-GR" sz="3200" b="1" dirty="0" smtClean="0"/>
              <a:t>Α)</a:t>
            </a:r>
            <a:r>
              <a:rPr lang="el-GR" sz="3200" dirty="0" smtClean="0"/>
              <a:t> στην </a:t>
            </a:r>
            <a:r>
              <a:rPr lang="el-GR" sz="3200" dirty="0"/>
              <a:t>αξία της αρχικής κτήσεως </a:t>
            </a:r>
            <a:r>
              <a:rPr lang="el-GR" sz="3200" dirty="0" smtClean="0"/>
              <a:t>του </a:t>
            </a:r>
          </a:p>
          <a:p>
            <a:pPr lvl="1" algn="just">
              <a:buNone/>
            </a:pPr>
            <a:endParaRPr lang="el-GR" sz="3200" dirty="0" smtClean="0"/>
          </a:p>
          <a:p>
            <a:pPr lvl="1" algn="just"/>
            <a:r>
              <a:rPr lang="el-GR" sz="3200" dirty="0" smtClean="0"/>
              <a:t>Ενώ </a:t>
            </a:r>
            <a:r>
              <a:rPr lang="el-GR" sz="3200" dirty="0"/>
              <a:t>το υπόλοιπο (υπεραπόθεμα) αποτιμάται</a:t>
            </a:r>
            <a:r>
              <a:rPr lang="en-US" sz="3200" dirty="0" smtClean="0"/>
              <a:t>:</a:t>
            </a:r>
            <a:endParaRPr lang="el-GR" sz="3200" dirty="0" smtClean="0"/>
          </a:p>
          <a:p>
            <a:pPr lvl="1" algn="just">
              <a:buNone/>
            </a:pPr>
            <a:endParaRPr lang="en-US" sz="3200" dirty="0"/>
          </a:p>
          <a:p>
            <a:pPr lvl="1" algn="just">
              <a:buNone/>
            </a:pPr>
            <a:r>
              <a:rPr lang="el-GR" sz="3200" b="1" dirty="0" smtClean="0"/>
              <a:t>Β)</a:t>
            </a:r>
            <a:r>
              <a:rPr lang="el-GR" sz="3200" dirty="0" smtClean="0"/>
              <a:t> με </a:t>
            </a:r>
            <a:r>
              <a:rPr lang="el-GR" sz="3200" dirty="0"/>
              <a:t>μια από τις μεθόδους υπολογισμού της τιμής </a:t>
            </a:r>
            <a:r>
              <a:rPr lang="el-GR" sz="3200" dirty="0" smtClean="0"/>
              <a:t>κτήσεως.</a:t>
            </a:r>
            <a:endParaRPr lang="el-GR"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512" y="274638"/>
            <a:ext cx="8507288" cy="1143000"/>
          </a:xfrm>
        </p:spPr>
        <p:txBody>
          <a:bodyPr>
            <a:noAutofit/>
          </a:bodyPr>
          <a:lstStyle/>
          <a:p>
            <a:r>
              <a:rPr lang="el-GR" sz="3600" b="1" dirty="0">
                <a:solidFill>
                  <a:srgbClr val="C00000"/>
                </a:solidFill>
                <a:latin typeface="+mn-lt"/>
              </a:rPr>
              <a:t>Μέθοδος του </a:t>
            </a:r>
            <a:r>
              <a:rPr lang="el-GR" sz="3600" b="1" dirty="0" smtClean="0">
                <a:solidFill>
                  <a:srgbClr val="C00000"/>
                </a:solidFill>
                <a:latin typeface="+mn-lt"/>
              </a:rPr>
              <a:t>Εξατομικευμένου Κόστους</a:t>
            </a:r>
            <a:endParaRPr lang="el-GR" sz="3600" b="1" dirty="0">
              <a:solidFill>
                <a:srgbClr val="C00000"/>
              </a:solidFill>
              <a:latin typeface="+mn-lt"/>
            </a:endParaRPr>
          </a:p>
        </p:txBody>
      </p:sp>
      <p:sp>
        <p:nvSpPr>
          <p:cNvPr id="19459" name="Rectangle 3"/>
          <p:cNvSpPr>
            <a:spLocks noGrp="1" noChangeArrowheads="1"/>
          </p:cNvSpPr>
          <p:nvPr>
            <p:ph type="body" idx="1"/>
          </p:nvPr>
        </p:nvSpPr>
        <p:spPr>
          <a:xfrm>
            <a:off x="179512" y="1600200"/>
            <a:ext cx="8784976" cy="4925144"/>
          </a:xfrm>
        </p:spPr>
        <p:txBody>
          <a:bodyPr/>
          <a:lstStyle/>
          <a:p>
            <a:pPr algn="just"/>
            <a:r>
              <a:rPr lang="el-GR" sz="2800" dirty="0"/>
              <a:t>Κατά την μέθοδο αυτή τα αποθέματα παρακολουθούνται όχι μόνο κατά είδος, αλλά και κατά συγκεκριμένες παρτίδες αγοράς ή παραγωγής, οι οποίες έτσι αποκτούν αυτοτέλεια κόστους.  </a:t>
            </a:r>
          </a:p>
          <a:p>
            <a:pPr algn="just"/>
            <a:r>
              <a:rPr lang="el-GR" sz="2800" dirty="0"/>
              <a:t>Κατά την αποτίμηση των αποθεμάτων της απογραφής, αυτά αναλύονται σε ποσότητες κατά παρτίδα από την οποία προέρχονται και αποτιμούνται στο κόστος της συγκεκριμένης παρτίδας, ανεξάρτητα από το χρόνο παραγωγής ή αγοράς τους.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116632"/>
            <a:ext cx="8640960" cy="576064"/>
          </a:xfrm>
        </p:spPr>
        <p:txBody>
          <a:bodyPr>
            <a:noAutofit/>
          </a:bodyPr>
          <a:lstStyle/>
          <a:p>
            <a:r>
              <a:rPr lang="el-GR" sz="3600" b="1" dirty="0">
                <a:solidFill>
                  <a:srgbClr val="0000CC"/>
                </a:solidFill>
                <a:latin typeface="+mn-lt"/>
              </a:rPr>
              <a:t>Μέθοδος του </a:t>
            </a:r>
            <a:r>
              <a:rPr lang="el-GR" sz="3600" b="1" dirty="0" smtClean="0">
                <a:solidFill>
                  <a:srgbClr val="0000CC"/>
                </a:solidFill>
                <a:latin typeface="+mn-lt"/>
              </a:rPr>
              <a:t>Πρότυπου </a:t>
            </a:r>
            <a:r>
              <a:rPr lang="el-GR" sz="3600" b="1" dirty="0">
                <a:solidFill>
                  <a:srgbClr val="0000CC"/>
                </a:solidFill>
                <a:latin typeface="+mn-lt"/>
              </a:rPr>
              <a:t>κόστους</a:t>
            </a:r>
          </a:p>
        </p:txBody>
      </p:sp>
      <p:sp>
        <p:nvSpPr>
          <p:cNvPr id="20483" name="Rectangle 3"/>
          <p:cNvSpPr>
            <a:spLocks noGrp="1" noChangeArrowheads="1"/>
          </p:cNvSpPr>
          <p:nvPr>
            <p:ph type="body" idx="1"/>
          </p:nvPr>
        </p:nvSpPr>
        <p:spPr>
          <a:xfrm>
            <a:off x="0" y="908720"/>
            <a:ext cx="9144000" cy="5949280"/>
          </a:xfrm>
        </p:spPr>
        <p:txBody>
          <a:bodyPr/>
          <a:lstStyle/>
          <a:p>
            <a:pPr algn="just"/>
            <a:r>
              <a:rPr lang="el-GR" sz="2600" dirty="0" smtClean="0"/>
              <a:t>Είναι το κόστος που αναλογεί στις δαπάνες παραγωγής ανά μονάδα προϊόντος όταν η επιχείρηση λειτουργεί κατά ορθολογικό τρόπο. </a:t>
            </a:r>
          </a:p>
          <a:p>
            <a:pPr algn="just"/>
            <a:r>
              <a:rPr lang="el-GR" sz="2600" dirty="0" smtClean="0"/>
              <a:t>Κατά </a:t>
            </a:r>
            <a:r>
              <a:rPr lang="el-GR" sz="2600" dirty="0"/>
              <a:t>την μέθοδο αυτή τα αποθέματα αποτιμούνται στην τιμή του πρότυπου κόστους</a:t>
            </a:r>
            <a:r>
              <a:rPr lang="el-GR" sz="2600" dirty="0" smtClean="0"/>
              <a:t>.</a:t>
            </a:r>
          </a:p>
          <a:p>
            <a:pPr algn="just"/>
            <a:r>
              <a:rPr lang="el-GR" sz="2600" dirty="0" smtClean="0"/>
              <a:t>Η μέθοδος αυτή εφαρμόζεται με την προϋπόθεση ότι εφαρμόζονται τα οριζόμενα από τη διάταξη. Σύμφωνα με τη διάταξη αυτή οι οικονομικές μονάδες που εφαρμόζουν σύστημα πρότυπης κοστολογήσεως, έχουν τη δυνατότητα να αποτιμούν τα αποθέματά τους στις τιμές του πρότυπου κόστους, με την προϋπόθεση ότι οι αποκλίσεις, που ενδεχόμενα θα προκόψουν ανάμεσα στο ιστορικό και στο πρότυπο κόστος, θα κατανέμονται στα απούλητα (μένοντα) και σ' αυτά που έχουν πωληθεί.</a:t>
            </a:r>
            <a:endParaRPr lang="el-GR" sz="26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l-GR" sz="4000" b="1" dirty="0" smtClean="0">
                <a:solidFill>
                  <a:srgbClr val="C00000"/>
                </a:solidFill>
              </a:rPr>
              <a:t>ΚΡΙΤΙΚΗ ΤΩΝ ΜΕΘΟΔΩΝ ΑΠΟΤΙΜΗΣΗΣ</a:t>
            </a:r>
          </a:p>
        </p:txBody>
      </p:sp>
      <p:sp>
        <p:nvSpPr>
          <p:cNvPr id="31747" name="Rectangle 3"/>
          <p:cNvSpPr>
            <a:spLocks noGrp="1" noChangeArrowheads="1"/>
          </p:cNvSpPr>
          <p:nvPr>
            <p:ph type="body" idx="1"/>
          </p:nvPr>
        </p:nvSpPr>
        <p:spPr>
          <a:xfrm>
            <a:off x="0" y="1600200"/>
            <a:ext cx="9144000" cy="5257800"/>
          </a:xfrm>
        </p:spPr>
        <p:txBody>
          <a:bodyPr>
            <a:normAutofit/>
          </a:bodyPr>
          <a:lstStyle/>
          <a:p>
            <a:pPr algn="just" eaLnBrk="1" hangingPunct="1"/>
            <a:r>
              <a:rPr lang="el-GR" sz="3200" dirty="0" smtClean="0"/>
              <a:t>Η υιοθέτηση μιας από τις μεθόδους αποτίμησης αποθεμάτων είναι ένα σοβαρό θέμα, γιατί η κάθε μία μέθοδος αποτίμησης εφαρμοζόμενη καταλήγει σε διαφορετικό αποτέλεσμα αγορανομικής και φορολογικής σημασίας. Για το λόγο αυτό ο Κ.Β.Σ. επιτρέπει στις επιχειρήσεις να ακολουθούν όποια μέθοδο θέλουν, αλλά θα πρέπει να την τηρούν πάγια έτσι ώστε να αποφεύγονται οι φοροδιαφυγές μέσω αποθεμάτων.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274638"/>
            <a:ext cx="8964612" cy="633412"/>
          </a:xfrm>
        </p:spPr>
        <p:txBody>
          <a:bodyPr>
            <a:normAutofit fontScale="90000"/>
          </a:bodyPr>
          <a:lstStyle/>
          <a:p>
            <a:pPr eaLnBrk="1" hangingPunct="1"/>
            <a:r>
              <a:rPr lang="el-GR" sz="4000" b="1" dirty="0" smtClean="0">
                <a:solidFill>
                  <a:schemeClr val="tx1"/>
                </a:solidFill>
              </a:rPr>
              <a:t>ΑΡΘΡΟ 28 ΤΟΥ Κ.Β.Σ.</a:t>
            </a:r>
            <a:r>
              <a:rPr lang="el-GR" sz="4000" dirty="0" smtClean="0">
                <a:solidFill>
                  <a:schemeClr val="tx1"/>
                </a:solidFill>
              </a:rPr>
              <a:t> </a:t>
            </a:r>
          </a:p>
        </p:txBody>
      </p:sp>
      <p:sp>
        <p:nvSpPr>
          <p:cNvPr id="32771" name="Rectangle 3"/>
          <p:cNvSpPr>
            <a:spLocks noGrp="1" noChangeArrowheads="1"/>
          </p:cNvSpPr>
          <p:nvPr>
            <p:ph type="body" idx="1"/>
          </p:nvPr>
        </p:nvSpPr>
        <p:spPr>
          <a:xfrm>
            <a:off x="0" y="1052513"/>
            <a:ext cx="9144000" cy="5805487"/>
          </a:xfrm>
        </p:spPr>
        <p:txBody>
          <a:bodyPr>
            <a:normAutofit/>
          </a:bodyPr>
          <a:lstStyle/>
          <a:p>
            <a:pPr algn="just" eaLnBrk="1" hangingPunct="1">
              <a:lnSpc>
                <a:spcPct val="90000"/>
              </a:lnSpc>
              <a:buFontTx/>
              <a:buNone/>
            </a:pPr>
            <a:r>
              <a:rPr lang="el-GR" sz="2800" dirty="0" smtClean="0"/>
              <a:t>1. Τα</a:t>
            </a:r>
            <a:r>
              <a:rPr lang="el-GR" sz="2800" b="1" dirty="0" smtClean="0"/>
              <a:t> αποθέματα</a:t>
            </a:r>
            <a:r>
              <a:rPr lang="el-GR" sz="2800" dirty="0" smtClean="0"/>
              <a:t>, εκτός των υπολειμμάτων, των υποπροϊόντων και των ελαττωματικών προϊόντων </a:t>
            </a:r>
            <a:r>
              <a:rPr lang="el-GR" sz="2800" b="1" dirty="0" smtClean="0"/>
              <a:t>αποτιμώνται </a:t>
            </a:r>
            <a:r>
              <a:rPr lang="el-GR" sz="2800" dirty="0" smtClean="0"/>
              <a:t>στην κατ΄ είδος </a:t>
            </a:r>
            <a:r>
              <a:rPr lang="el-GR" sz="2800" b="1" dirty="0" smtClean="0"/>
              <a:t>χαμηλότερη τιμή</a:t>
            </a:r>
            <a:r>
              <a:rPr lang="el-GR" sz="2800" dirty="0" smtClean="0"/>
              <a:t> μεταξύ της τιμής κτήσης (εμπορεύματα) ή του ιστορικού κόστους παραγωγής τους (προϊόντα) και της τιμής στην οποία η επιχείρηση μπορεί να αγοράσει ή να παράγει κατά την ημέρα κλεισίματος του ισολογισμού. Αν η τελευταία είναι χαμηλότερη από την τιμή κτήσης ή ιστορικού κόστους, αλλά μεγαλύτερη από την καθαρή </a:t>
            </a:r>
            <a:r>
              <a:rPr lang="el-GR" sz="2800" b="1" i="1" dirty="0" smtClean="0"/>
              <a:t>ρευστοποιήσιμη αξία</a:t>
            </a:r>
            <a:r>
              <a:rPr lang="el-GR" sz="2800" dirty="0" smtClean="0"/>
              <a:t> τότε η αποτίμηση γίνεται στην </a:t>
            </a:r>
            <a:r>
              <a:rPr lang="el-GR" sz="2800" b="1" i="1" dirty="0" smtClean="0"/>
              <a:t>καθαρή ρευστοποιήσιμη αξία.</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chemeClr val="tx1"/>
                </a:solidFill>
              </a:rPr>
              <a:t>ΑΡΘΡΟ 28 ΤΟΥ Κ.Β.Σ</a:t>
            </a:r>
            <a:r>
              <a:rPr lang="el-GR" sz="4000" b="1" dirty="0" smtClean="0"/>
              <a:t>.</a:t>
            </a:r>
          </a:p>
        </p:txBody>
      </p:sp>
      <p:sp>
        <p:nvSpPr>
          <p:cNvPr id="33795" name="Rectangle 3"/>
          <p:cNvSpPr>
            <a:spLocks noGrp="1" noChangeArrowheads="1"/>
          </p:cNvSpPr>
          <p:nvPr>
            <p:ph type="body" idx="1"/>
          </p:nvPr>
        </p:nvSpPr>
        <p:spPr>
          <a:xfrm>
            <a:off x="0" y="908050"/>
            <a:ext cx="9144000" cy="5949950"/>
          </a:xfrm>
        </p:spPr>
        <p:txBody>
          <a:bodyPr/>
          <a:lstStyle/>
          <a:p>
            <a:pPr algn="just" eaLnBrk="1" hangingPunct="1">
              <a:buFontTx/>
              <a:buNone/>
            </a:pPr>
            <a:r>
              <a:rPr lang="el-GR" sz="2800" dirty="0" smtClean="0"/>
              <a:t>2. Τα </a:t>
            </a:r>
            <a:r>
              <a:rPr lang="el-GR" sz="2800" b="1" dirty="0" smtClean="0"/>
              <a:t>ενσώματα πάγια</a:t>
            </a:r>
            <a:r>
              <a:rPr lang="el-GR" sz="2800" dirty="0" smtClean="0"/>
              <a:t> περιουσιακά στοιχεία </a:t>
            </a:r>
            <a:r>
              <a:rPr lang="el-GR" sz="2800" b="1" dirty="0" smtClean="0"/>
              <a:t>αποτιμώνται</a:t>
            </a:r>
            <a:r>
              <a:rPr lang="el-GR" sz="2800" dirty="0" smtClean="0"/>
              <a:t> στην αξία της τιμής κτήσης ή του κόστους ιδιοκατασκευής τους. Η αξία αυτή προσαυξάνεται με τις δαπάνες επεκτάσεων ή προσθηκών και βελτιώσεων και μειώνεται με τις αποσβέσεις που διενεργούνται με βάση την ισχύουσα νομοθεσία. Σε περίπτωση αναπροσαρμογής της αξίας του παγίου, που γίνεται σε εφαρμογή του ειδικού νόμου, η αναπροσαρμοσμένη αξία θεωρείται ως αξία κτήσης του παγίου. Αν το πάγιο είναι μηχανολογικός εξοπλισμός η τιμή κτήσης προσαυξάνεται με έξοδα εγκατάστασης και συναρμολόγησης των μηχανημάτων μέχρι να τεθούν σε κατάσταση λειτουργίας.</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chemeClr val="tx1"/>
                </a:solidFill>
              </a:rPr>
              <a:t>ΑΡΘΡΟ 28 ΤΟΥ Κ.Β.Σ</a:t>
            </a:r>
            <a:r>
              <a:rPr lang="el-GR" sz="4000" b="1" dirty="0" smtClean="0"/>
              <a:t>.</a:t>
            </a:r>
          </a:p>
        </p:txBody>
      </p:sp>
      <p:sp>
        <p:nvSpPr>
          <p:cNvPr id="34819" name="Rectangle 3"/>
          <p:cNvSpPr>
            <a:spLocks noGrp="1" noChangeArrowheads="1"/>
          </p:cNvSpPr>
          <p:nvPr>
            <p:ph type="body" idx="1"/>
          </p:nvPr>
        </p:nvSpPr>
        <p:spPr>
          <a:xfrm>
            <a:off x="0" y="908050"/>
            <a:ext cx="9144000" cy="5949950"/>
          </a:xfrm>
        </p:spPr>
        <p:txBody>
          <a:bodyPr>
            <a:normAutofit/>
          </a:bodyPr>
          <a:lstStyle/>
          <a:p>
            <a:pPr algn="just" eaLnBrk="1" hangingPunct="1">
              <a:buFontTx/>
              <a:buNone/>
            </a:pPr>
            <a:r>
              <a:rPr lang="el-GR" sz="2800" dirty="0" smtClean="0"/>
              <a:t>3. Οι </a:t>
            </a:r>
            <a:r>
              <a:rPr lang="el-GR" sz="2800" b="1" dirty="0" smtClean="0"/>
              <a:t>μετοχές, οι ομολογίες</a:t>
            </a:r>
            <a:r>
              <a:rPr lang="el-GR" sz="2800" dirty="0" smtClean="0"/>
              <a:t> και τα λοιπά </a:t>
            </a:r>
            <a:r>
              <a:rPr lang="el-GR" sz="2800" b="1" dirty="0" smtClean="0"/>
              <a:t>χρεόγραφα</a:t>
            </a:r>
            <a:r>
              <a:rPr lang="el-GR" sz="2800" dirty="0" smtClean="0"/>
              <a:t> </a:t>
            </a:r>
            <a:r>
              <a:rPr lang="el-GR" sz="2800" b="1" dirty="0" smtClean="0"/>
              <a:t>που είναι εισηγμένα στο ΧΑΑ</a:t>
            </a:r>
            <a:r>
              <a:rPr lang="el-GR" sz="2800" dirty="0" smtClean="0"/>
              <a:t>, καθώς και τα μερίδια αμοιβαίων κεφαλαίων αποτιμώνται στην κατ΄ είδος χαμηλότερη τιμή μεταξύ της τιμής κτήσης και της τρέχουσας τιμής τους. Για τα χρεόγραφα ως τρέχουσα τιμή θεωρείται ο μέσος όρος της χρηματιστηριακής τιμής τους κατά τον τελευταίο μήνα της χρήσης. Ειδικά για τα Α/Κ ως τρέχουσα τιμή θεωρείται ο μέσος όρος της καθαρής τιμής τον κατά τον τελευταίο μήνα της χρήσης.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solidFill>
                  <a:srgbClr val="006600"/>
                </a:solidFill>
              </a:rPr>
              <a:t>Λόγοι Σύνταξης Απογραφής</a:t>
            </a:r>
            <a:endParaRPr lang="el-GR" dirty="0">
              <a:solidFill>
                <a:srgbClr val="006600"/>
              </a:solidFill>
            </a:endParaRPr>
          </a:p>
        </p:txBody>
      </p:sp>
      <p:sp>
        <p:nvSpPr>
          <p:cNvPr id="3" name="2 - Θέση περιεχομένου"/>
          <p:cNvSpPr>
            <a:spLocks noGrp="1"/>
          </p:cNvSpPr>
          <p:nvPr>
            <p:ph idx="1"/>
          </p:nvPr>
        </p:nvSpPr>
        <p:spPr>
          <a:xfrm>
            <a:off x="0" y="1700808"/>
            <a:ext cx="9144000" cy="5157192"/>
          </a:xfrm>
        </p:spPr>
        <p:txBody>
          <a:bodyPr>
            <a:normAutofit/>
          </a:bodyPr>
          <a:lstStyle/>
          <a:p>
            <a:pPr algn="just"/>
            <a:r>
              <a:rPr lang="el-GR" sz="3200" b="1" dirty="0" smtClean="0"/>
              <a:t>1) Οι ανάγκες ελέγχου που προκύπτουν</a:t>
            </a:r>
          </a:p>
          <a:p>
            <a:pPr algn="just"/>
            <a:endParaRPr lang="el-GR" sz="3200" b="1" dirty="0" smtClean="0"/>
          </a:p>
          <a:p>
            <a:pPr algn="just"/>
            <a:r>
              <a:rPr lang="el-GR" sz="3200" b="1" dirty="0" smtClean="0"/>
              <a:t>2) Οι ανάγκες προσαρμογής των λογιστικών με τα πραγματικά δεδομένα</a:t>
            </a:r>
            <a:endParaRPr lang="el-GR"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chemeClr val="tx1"/>
                </a:solidFill>
              </a:rPr>
              <a:t>ΑΡΘΡΟ 28 ΤΟΥ Κ.Β.Σ.</a:t>
            </a:r>
          </a:p>
        </p:txBody>
      </p:sp>
      <p:sp>
        <p:nvSpPr>
          <p:cNvPr id="35843" name="Rectangle 3"/>
          <p:cNvSpPr>
            <a:spLocks noGrp="1" noChangeArrowheads="1"/>
          </p:cNvSpPr>
          <p:nvPr>
            <p:ph type="body" idx="1"/>
          </p:nvPr>
        </p:nvSpPr>
        <p:spPr>
          <a:xfrm>
            <a:off x="0" y="908050"/>
            <a:ext cx="9144000" cy="5949950"/>
          </a:xfrm>
        </p:spPr>
        <p:txBody>
          <a:bodyPr>
            <a:normAutofit/>
          </a:bodyPr>
          <a:lstStyle/>
          <a:p>
            <a:pPr eaLnBrk="1" hangingPunct="1">
              <a:buFontTx/>
              <a:buNone/>
            </a:pPr>
            <a:r>
              <a:rPr lang="el-GR" sz="2800" dirty="0" smtClean="0"/>
              <a:t>4. Οι </a:t>
            </a:r>
            <a:r>
              <a:rPr lang="el-GR" sz="2800" b="1" dirty="0" smtClean="0"/>
              <a:t>μετοχές ανωνύμων εταιρειών που δεν έχουν εισαχθεί στο ΧΑΑ</a:t>
            </a:r>
            <a:r>
              <a:rPr lang="el-GR" sz="2800" dirty="0" smtClean="0"/>
              <a:t> αποτιμώνται στην τιμή κτήσης τους. Τα πάσης φύσης χρεόγραφα που έχουν τη μορφή προθεσμιακής κατάθεσης και δεν έχουν εισαχθεί στο ΧΑΑ όπως ήταν τα ΕΓΔ, αποτιμώνται στην κατ΄ είδος παρούσα αξία τους κατά την ημέρα του κλεισίματος του ισολογισμού. Η αξία αυτή προσδιορίζεται με βάση το ετήσιο επιτόκιο του κάθε χρεογράφου ή τίτλου.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l-GR" sz="4000" b="1" dirty="0" smtClean="0">
                <a:solidFill>
                  <a:schemeClr val="tx1"/>
                </a:solidFill>
              </a:rPr>
              <a:t>ΑΡΘΡΟ 28 ΤΟΥ Κ.Β.Σ.</a:t>
            </a:r>
          </a:p>
        </p:txBody>
      </p:sp>
      <p:sp>
        <p:nvSpPr>
          <p:cNvPr id="36867" name="Rectangle 3"/>
          <p:cNvSpPr>
            <a:spLocks noGrp="1" noChangeArrowheads="1"/>
          </p:cNvSpPr>
          <p:nvPr>
            <p:ph type="body" idx="1"/>
          </p:nvPr>
        </p:nvSpPr>
        <p:spPr>
          <a:xfrm>
            <a:off x="0" y="1052513"/>
            <a:ext cx="9144000" cy="5805487"/>
          </a:xfrm>
        </p:spPr>
        <p:txBody>
          <a:bodyPr/>
          <a:lstStyle/>
          <a:p>
            <a:pPr algn="just" eaLnBrk="1" hangingPunct="1">
              <a:lnSpc>
                <a:spcPct val="90000"/>
              </a:lnSpc>
              <a:buFontTx/>
              <a:buNone/>
            </a:pPr>
            <a:r>
              <a:rPr lang="el-GR" sz="2800" dirty="0" smtClean="0"/>
              <a:t>5. Οι απαιτήσεις, οι υποχρεώσεις, τα διαθέσιμα και τα λοιπά περιουσιακά στοιχεία που εκφράζονται σε ξένο νόμισμα οπουδήποτε και αν βρίσκονται αποτιμώνται σε ευρώ με το ποσό που προκύπτει από τη μετατροπή του ξένου νομίσματος:</a:t>
            </a:r>
          </a:p>
          <a:p>
            <a:pPr algn="just" eaLnBrk="1" hangingPunct="1">
              <a:lnSpc>
                <a:spcPct val="90000"/>
              </a:lnSpc>
              <a:buFontTx/>
              <a:buNone/>
            </a:pPr>
            <a:r>
              <a:rPr lang="el-GR" sz="2800" dirty="0" smtClean="0"/>
              <a:t>α) με βάση την επίσημη τιμή του κατά την ημέρα της απογραφής, για τις απαιτήσεις, τις υποχρεώσεις και τα διαθέσιμα και </a:t>
            </a:r>
          </a:p>
          <a:p>
            <a:pPr algn="just" eaLnBrk="1" hangingPunct="1">
              <a:lnSpc>
                <a:spcPct val="90000"/>
              </a:lnSpc>
              <a:buFontTx/>
              <a:buNone/>
            </a:pPr>
            <a:r>
              <a:rPr lang="el-GR" sz="2800" dirty="0" smtClean="0"/>
              <a:t>β) με βάση την επίσημη τιμή του κατά την ημέρα κτήσης (αγοράς ή παραγωγής) των χρεογράφων και τίτλων, των στοιχείων του παγίου ενεργητικού εκτός των μακροπρόθεσμων απαιτήσεων και των αποθεμάτων γενικά.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spcBef>
                <a:spcPct val="50000"/>
              </a:spcBef>
            </a:pPr>
            <a:r>
              <a:rPr lang="el-GR" b="1" dirty="0" smtClean="0">
                <a:solidFill>
                  <a:schemeClr val="tx1"/>
                </a:solidFill>
              </a:rPr>
              <a:t>Επιχειρησιακά Συστήματα</a:t>
            </a:r>
            <a:endParaRPr lang="en-US" b="1" dirty="0">
              <a:solidFill>
                <a:schemeClr val="tx1"/>
              </a:solidFill>
            </a:endParaRPr>
          </a:p>
        </p:txBody>
      </p:sp>
      <p:pic>
        <p:nvPicPr>
          <p:cNvPr id="271362" name="Picture 2"/>
          <p:cNvPicPr>
            <a:picLocks noGrp="1" noChangeAspect="1" noChangeArrowheads="1"/>
          </p:cNvPicPr>
          <p:nvPr>
            <p:ph idx="1"/>
          </p:nvPr>
        </p:nvPicPr>
        <p:blipFill>
          <a:blip r:embed="rId2" cstate="print"/>
          <a:srcRect/>
          <a:stretch>
            <a:fillRect/>
          </a:stretch>
        </p:blipFill>
        <p:spPr bwMode="auto">
          <a:xfrm>
            <a:off x="0" y="1412776"/>
            <a:ext cx="9143999"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sz="4000" b="1" dirty="0" smtClean="0">
                <a:solidFill>
                  <a:schemeClr val="tx1"/>
                </a:solidFill>
              </a:rPr>
              <a:t>ΕΦΟΔΙΑΣΤΙΚΗ ΑΛΥΣΙΔΑ</a:t>
            </a:r>
            <a:endParaRPr lang="el-GR" sz="4000" b="1" dirty="0">
              <a:solidFill>
                <a:schemeClr val="tx1"/>
              </a:solidFill>
            </a:endParaRPr>
          </a:p>
        </p:txBody>
      </p:sp>
      <p:sp>
        <p:nvSpPr>
          <p:cNvPr id="3" name="2 - Θέση περιεχομένου"/>
          <p:cNvSpPr>
            <a:spLocks noGrp="1"/>
          </p:cNvSpPr>
          <p:nvPr>
            <p:ph idx="1"/>
          </p:nvPr>
        </p:nvSpPr>
        <p:spPr>
          <a:xfrm>
            <a:off x="0" y="908720"/>
            <a:ext cx="9144000" cy="5949280"/>
          </a:xfrm>
        </p:spPr>
        <p:txBody>
          <a:bodyPr/>
          <a:lstStyle/>
          <a:p>
            <a:pPr>
              <a:spcAft>
                <a:spcPts val="1200"/>
              </a:spcAft>
              <a:buFont typeface="Wingdings" pitchFamily="2" charset="2"/>
              <a:buChar char="v"/>
            </a:pPr>
            <a:r>
              <a:rPr lang="el-GR" b="1" dirty="0" smtClean="0"/>
              <a:t>Δίκτυο οργανισμών και διεργασιών για</a:t>
            </a:r>
            <a:r>
              <a:rPr lang="el-GR" b="1" dirty="0" smtClean="0">
                <a:cs typeface="Times New Roman" pitchFamily="18" charset="0"/>
              </a:rPr>
              <a:t>:</a:t>
            </a:r>
          </a:p>
          <a:p>
            <a:pPr marL="800100" lvl="1" indent="-342900">
              <a:spcAft>
                <a:spcPts val="1200"/>
              </a:spcAft>
              <a:buFontTx/>
              <a:buChar char="•"/>
            </a:pPr>
            <a:r>
              <a:rPr lang="el-GR" sz="2000" dirty="0" smtClean="0"/>
              <a:t>Προμήθεια πρώτων υλών</a:t>
            </a:r>
            <a:endParaRPr lang="el-GR" sz="2000" dirty="0" smtClean="0">
              <a:cs typeface="Times New Roman" pitchFamily="18" charset="0"/>
            </a:endParaRPr>
          </a:p>
          <a:p>
            <a:pPr marL="800100" lvl="1" indent="-342900">
              <a:spcAft>
                <a:spcPts val="1200"/>
              </a:spcAft>
              <a:buFontTx/>
              <a:buChar char="•"/>
            </a:pPr>
            <a:r>
              <a:rPr lang="el-GR" sz="2000" dirty="0" smtClean="0"/>
              <a:t>Μετασχηματισμό τους σε προϊόντα</a:t>
            </a:r>
            <a:endParaRPr lang="el-GR" sz="2000" dirty="0" smtClean="0">
              <a:cs typeface="Times New Roman" pitchFamily="18" charset="0"/>
            </a:endParaRPr>
          </a:p>
          <a:p>
            <a:pPr marL="800100" lvl="1" indent="-342900">
              <a:spcAft>
                <a:spcPts val="1200"/>
              </a:spcAft>
              <a:buFontTx/>
              <a:buChar char="•"/>
            </a:pPr>
            <a:r>
              <a:rPr lang="el-GR" sz="2000" dirty="0" smtClean="0"/>
              <a:t>Διανομή των προϊόντων</a:t>
            </a:r>
            <a:endParaRPr lang="el-GR" sz="2000" dirty="0" smtClean="0">
              <a:cs typeface="Times New Roman" pitchFamily="18" charset="0"/>
            </a:endParaRPr>
          </a:p>
          <a:p>
            <a:pPr>
              <a:spcAft>
                <a:spcPts val="1200"/>
              </a:spcAft>
              <a:buFont typeface="Wingdings" pitchFamily="2" charset="2"/>
              <a:buChar char="v"/>
            </a:pPr>
            <a:r>
              <a:rPr lang="el-GR" b="1" dirty="0" smtClean="0"/>
              <a:t>Άνω τμήμα εφοδιαστικής αλυσίδας</a:t>
            </a:r>
            <a:r>
              <a:rPr lang="el-GR" b="1" dirty="0" smtClean="0">
                <a:cs typeface="Times New Roman" pitchFamily="18" charset="0"/>
              </a:rPr>
              <a:t>: </a:t>
            </a:r>
          </a:p>
          <a:p>
            <a:pPr marL="800100" lvl="1" indent="-342900">
              <a:spcAft>
                <a:spcPts val="1200"/>
              </a:spcAft>
              <a:buFontTx/>
              <a:buChar char="•"/>
            </a:pPr>
            <a:r>
              <a:rPr lang="el-GR" sz="2000" dirty="0" smtClean="0"/>
              <a:t>Προμηθευτές της επιχείρησης, προμηθευτές των προμηθευτών, διαδικασίες σχέσεων με αυτούς</a:t>
            </a:r>
            <a:endParaRPr lang="el-GR" sz="2000" dirty="0" smtClean="0">
              <a:cs typeface="Times New Roman" pitchFamily="18" charset="0"/>
            </a:endParaRPr>
          </a:p>
          <a:p>
            <a:pPr>
              <a:spcAft>
                <a:spcPts val="1200"/>
              </a:spcAft>
              <a:buFont typeface="Wingdings" pitchFamily="2" charset="2"/>
              <a:buChar char="v"/>
            </a:pPr>
            <a:r>
              <a:rPr lang="el-GR" b="1" dirty="0" smtClean="0"/>
              <a:t>Κάτω τμήμα εφοδιαστικής αλυσίδας</a:t>
            </a:r>
            <a:r>
              <a:rPr lang="el-GR" b="1" dirty="0" smtClean="0">
                <a:cs typeface="Times New Roman" pitchFamily="18" charset="0"/>
              </a:rPr>
              <a:t>: </a:t>
            </a:r>
          </a:p>
          <a:p>
            <a:pPr marL="800100" lvl="1" indent="-342900">
              <a:spcAft>
                <a:spcPts val="1200"/>
              </a:spcAft>
              <a:buFontTx/>
              <a:buChar char="•"/>
            </a:pPr>
            <a:r>
              <a:rPr lang="el-GR" sz="2000" dirty="0" smtClean="0"/>
              <a:t>Οργανισμοί και διεργασίες για την παράδοση προϊόντων στους πελάτες</a:t>
            </a:r>
            <a:endParaRPr lang="el-GR" sz="2000" dirty="0" smtClean="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n-US" b="1" dirty="0" smtClean="0">
                <a:solidFill>
                  <a:schemeClr val="tx1"/>
                </a:solidFill>
              </a:rPr>
              <a:t>LOGISTICS</a:t>
            </a:r>
            <a:endParaRPr lang="el-GR" b="1" dirty="0">
              <a:solidFill>
                <a:schemeClr val="tx1"/>
              </a:solidFill>
            </a:endParaRPr>
          </a:p>
        </p:txBody>
      </p:sp>
      <p:pic>
        <p:nvPicPr>
          <p:cNvPr id="272386"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720080"/>
          </a:xfrm>
        </p:spPr>
        <p:txBody>
          <a:bodyPr>
            <a:normAutofit fontScale="90000"/>
          </a:bodyPr>
          <a:lstStyle/>
          <a:p>
            <a:r>
              <a:rPr lang="en-US" sz="3600" b="1" dirty="0" smtClean="0">
                <a:solidFill>
                  <a:schemeClr val="tx1"/>
                </a:solidFill>
              </a:rPr>
              <a:t>Συστήματα </a:t>
            </a:r>
            <a:r>
              <a:rPr lang="el-GR" sz="3600" b="1" dirty="0" smtClean="0">
                <a:solidFill>
                  <a:schemeClr val="tx1"/>
                </a:solidFill>
              </a:rPr>
              <a:t>Διαχείρισης Εφοδιαστικής Αλυσίδας</a:t>
            </a:r>
            <a:endParaRPr lang="el-GR" sz="3600" dirty="0">
              <a:solidFill>
                <a:schemeClr val="tx1"/>
              </a:solidFill>
            </a:endParaRPr>
          </a:p>
        </p:txBody>
      </p:sp>
      <p:pic>
        <p:nvPicPr>
          <p:cNvPr id="273410"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820472" cy="1143000"/>
          </a:xfrm>
        </p:spPr>
        <p:txBody>
          <a:bodyPr>
            <a:normAutofit fontScale="90000"/>
          </a:bodyPr>
          <a:lstStyle/>
          <a:p>
            <a:r>
              <a:rPr lang="el-GR" b="1" dirty="0" smtClean="0">
                <a:solidFill>
                  <a:srgbClr val="7030A0"/>
                </a:solidFill>
              </a:rPr>
              <a:t>ΕΦΑΡΜΟΓΕΣ ΔΙΑΧΕΙΡΙΣΗΣ ΕΦΟΔΙΑΣΤΙΚΗΣ ΑΛΥΣΙΔΑΣ</a:t>
            </a:r>
            <a:endParaRPr lang="el-GR" b="1" dirty="0">
              <a:solidFill>
                <a:srgbClr val="7030A0"/>
              </a:solidFill>
            </a:endParaRPr>
          </a:p>
        </p:txBody>
      </p:sp>
      <p:pic>
        <p:nvPicPr>
          <p:cNvPr id="274434" name="Picture 2"/>
          <p:cNvPicPr>
            <a:picLocks noGrp="1" noChangeAspect="1" noChangeArrowheads="1"/>
          </p:cNvPicPr>
          <p:nvPr>
            <p:ph idx="1"/>
          </p:nvPr>
        </p:nvPicPr>
        <p:blipFill>
          <a:blip r:embed="rId2" cstate="print"/>
          <a:srcRect/>
          <a:stretch>
            <a:fillRect/>
          </a:stretch>
        </p:blipFill>
        <p:spPr bwMode="auto">
          <a:xfrm>
            <a:off x="0" y="1484784"/>
            <a:ext cx="9144000" cy="5373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850106"/>
          </a:xfrm>
        </p:spPr>
        <p:txBody>
          <a:bodyPr>
            <a:normAutofit fontScale="90000"/>
          </a:bodyPr>
          <a:lstStyle/>
          <a:p>
            <a:r>
              <a:rPr lang="el-GR" sz="3600" b="1" dirty="0" smtClean="0">
                <a:solidFill>
                  <a:srgbClr val="9F0F10"/>
                </a:solidFill>
              </a:rPr>
              <a:t/>
            </a:r>
            <a:br>
              <a:rPr lang="el-GR" sz="3600" b="1" dirty="0" smtClean="0">
                <a:solidFill>
                  <a:srgbClr val="9F0F10"/>
                </a:solidFill>
              </a:rPr>
            </a:br>
            <a:r>
              <a:rPr lang="en-US" sz="3600" b="1" dirty="0" smtClean="0">
                <a:solidFill>
                  <a:srgbClr val="9F0F10"/>
                </a:solidFill>
              </a:rPr>
              <a:t>Ενδοδίκτυα και</a:t>
            </a:r>
            <a:r>
              <a:rPr lang="el-GR" sz="3600" b="1" dirty="0" smtClean="0">
                <a:solidFill>
                  <a:srgbClr val="9F0F10"/>
                </a:solidFill>
              </a:rPr>
              <a:t> Ε</a:t>
            </a:r>
            <a:r>
              <a:rPr lang="en-US" sz="3600" b="1" dirty="0" smtClean="0">
                <a:solidFill>
                  <a:srgbClr val="9F0F10"/>
                </a:solidFill>
              </a:rPr>
              <a:t>ξωδίκτυα </a:t>
            </a:r>
            <a:r>
              <a:rPr lang="el-GR" sz="3600" b="1" dirty="0" smtClean="0">
                <a:solidFill>
                  <a:srgbClr val="9F0F10"/>
                </a:solidFill>
              </a:rPr>
              <a:t>στην Ε</a:t>
            </a:r>
            <a:r>
              <a:rPr lang="en-US" sz="3600" b="1" dirty="0" smtClean="0">
                <a:solidFill>
                  <a:srgbClr val="9F0F10"/>
                </a:solidFill>
              </a:rPr>
              <a:t>φοδιαστική</a:t>
            </a:r>
            <a:r>
              <a:rPr lang="el-GR" sz="3600" b="1" dirty="0" smtClean="0">
                <a:solidFill>
                  <a:srgbClr val="9F0F10"/>
                </a:solidFill>
              </a:rPr>
              <a:t> Α</a:t>
            </a:r>
            <a:r>
              <a:rPr lang="en-US" sz="3600" b="1" dirty="0" smtClean="0">
                <a:solidFill>
                  <a:srgbClr val="9F0F10"/>
                </a:solidFill>
              </a:rPr>
              <a:t>λυσίδα</a:t>
            </a:r>
            <a:r>
              <a:rPr lang="en-US" b="1" dirty="0" smtClean="0">
                <a:solidFill>
                  <a:srgbClr val="9F0F10"/>
                </a:solidFill>
                <a:effectLst>
                  <a:outerShdw blurRad="38100" dist="38100" dir="2700000" algn="tl">
                    <a:srgbClr val="C0C0C0"/>
                  </a:outerShdw>
                </a:effectLst>
              </a:rPr>
              <a:t/>
            </a:r>
            <a:br>
              <a:rPr lang="en-US" b="1" dirty="0" smtClean="0">
                <a:solidFill>
                  <a:srgbClr val="9F0F10"/>
                </a:solidFill>
                <a:effectLst>
                  <a:outerShdw blurRad="38100" dist="38100" dir="2700000" algn="tl">
                    <a:srgbClr val="C0C0C0"/>
                  </a:outerShdw>
                </a:effectLst>
              </a:rPr>
            </a:br>
            <a:endParaRPr lang="el-GR" dirty="0"/>
          </a:p>
        </p:txBody>
      </p:sp>
      <p:pic>
        <p:nvPicPr>
          <p:cNvPr id="27545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640960" cy="706090"/>
          </a:xfrm>
        </p:spPr>
        <p:txBody>
          <a:bodyPr>
            <a:normAutofit fontScale="90000"/>
          </a:bodyPr>
          <a:lstStyle/>
          <a:p>
            <a:r>
              <a:rPr lang="el-GR" sz="3200" b="1" dirty="0" smtClean="0">
                <a:solidFill>
                  <a:srgbClr val="9F0F10"/>
                </a:solidFill>
              </a:rPr>
              <a:t/>
            </a:r>
            <a:br>
              <a:rPr lang="el-GR" sz="3200" b="1" dirty="0" smtClean="0">
                <a:solidFill>
                  <a:srgbClr val="9F0F10"/>
                </a:solidFill>
              </a:rPr>
            </a:br>
            <a:r>
              <a:rPr lang="el-GR" sz="3200" b="1" dirty="0" smtClean="0">
                <a:solidFill>
                  <a:srgbClr val="9F0F10"/>
                </a:solidFill>
              </a:rPr>
              <a:t>Αξία των Συστημάτων Διαχείρισης Εφοδιαστικής Αλυσίδας</a:t>
            </a:r>
            <a:endParaRPr lang="el-GR" dirty="0"/>
          </a:p>
        </p:txBody>
      </p:sp>
      <p:pic>
        <p:nvPicPr>
          <p:cNvPr id="276482" name="Picture 2"/>
          <p:cNvPicPr>
            <a:picLocks noGrp="1" noChangeAspect="1" noChangeArrowheads="1"/>
          </p:cNvPicPr>
          <p:nvPr>
            <p:ph idx="1"/>
          </p:nvPr>
        </p:nvPicPr>
        <p:blipFill>
          <a:blip r:embed="rId2" cstate="print"/>
          <a:srcRect/>
          <a:stretch>
            <a:fillRect/>
          </a:stretch>
        </p:blipFill>
        <p:spPr bwMode="auto">
          <a:xfrm>
            <a:off x="0" y="1124744"/>
            <a:ext cx="9144000" cy="5733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sz="3600" b="1" dirty="0" smtClean="0">
                <a:solidFill>
                  <a:schemeClr val="tx1"/>
                </a:solidFill>
                <a:effectLst>
                  <a:outerShdw blurRad="38100" dist="38100" dir="2700000" algn="tl">
                    <a:srgbClr val="C0C0C0"/>
                  </a:outerShdw>
                </a:effectLst>
              </a:rPr>
              <a:t>Επίτευξη Επιχειρησιακής Αριστείας</a:t>
            </a:r>
            <a:endParaRPr lang="el-GR" sz="3600" dirty="0">
              <a:solidFill>
                <a:schemeClr val="tx1"/>
              </a:solidFill>
            </a:endParaRPr>
          </a:p>
        </p:txBody>
      </p:sp>
      <p:pic>
        <p:nvPicPr>
          <p:cNvPr id="26726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6600"/>
                </a:solidFill>
              </a:rPr>
              <a:t>ΑΝΑΓΚΕΣ ΕΛΕΓΧΟΥ</a:t>
            </a:r>
            <a:endParaRPr lang="el-GR" b="1" dirty="0">
              <a:solidFill>
                <a:srgbClr val="006600"/>
              </a:solidFill>
            </a:endParaRPr>
          </a:p>
        </p:txBody>
      </p:sp>
      <p:sp>
        <p:nvSpPr>
          <p:cNvPr id="3" name="2 - Θέση περιεχομένου"/>
          <p:cNvSpPr>
            <a:spLocks noGrp="1"/>
          </p:cNvSpPr>
          <p:nvPr>
            <p:ph idx="1"/>
          </p:nvPr>
        </p:nvSpPr>
        <p:spPr>
          <a:xfrm>
            <a:off x="0" y="764704"/>
            <a:ext cx="9144000" cy="6093296"/>
          </a:xfrm>
        </p:spPr>
        <p:txBody>
          <a:bodyPr/>
          <a:lstStyle/>
          <a:p>
            <a:pPr algn="just"/>
            <a:r>
              <a:rPr lang="el-GR" sz="2800" dirty="0" smtClean="0"/>
              <a:t>Ο έλεγχος μπορεί να αφορά τη διοίκηση της οικονομικής μονάδας, οπότε ονομάζεται </a:t>
            </a:r>
            <a:r>
              <a:rPr lang="el-GR" sz="2800" dirty="0" smtClean="0">
                <a:solidFill>
                  <a:srgbClr val="FF0000"/>
                </a:solidFill>
              </a:rPr>
              <a:t>εσωτερικός</a:t>
            </a:r>
            <a:r>
              <a:rPr lang="el-GR" sz="2800" dirty="0" smtClean="0"/>
              <a:t> έλεγχος (internal control), ή τρίτους (π.χ. τη φορολογούσα αρχή), οπότε ονομάζεται </a:t>
            </a:r>
            <a:r>
              <a:rPr lang="el-GR" sz="2800" dirty="0" smtClean="0">
                <a:solidFill>
                  <a:srgbClr val="7030A0"/>
                </a:solidFill>
              </a:rPr>
              <a:t>εξωτερικός</a:t>
            </a:r>
            <a:r>
              <a:rPr lang="el-GR" sz="2800" dirty="0" smtClean="0"/>
              <a:t> έλεγχος (external control).</a:t>
            </a:r>
          </a:p>
          <a:p>
            <a:pPr algn="just"/>
            <a:r>
              <a:rPr lang="el-GR" sz="2800" dirty="0" smtClean="0"/>
              <a:t>Είναι απαραίτητο στη διοίκηση κάθε οικονομικής μονάδας να απογράφει σε τακτά χρονικά διαστήματα την περιουσία της και να διαπιστώνει πιθανές απώλειες, καταστροφές στοιχείων της. Γνωρίζοντας με τον τρόπο αυτό την πραγματική οικονομική της θέση, δίνεται η δυνατότητα στη διοίκησή της να οδηγηθεί σε ορθότερες επιλογές.</a:t>
            </a:r>
          </a:p>
          <a:p>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sz="3600" b="1" dirty="0" smtClean="0">
                <a:solidFill>
                  <a:schemeClr val="tx1"/>
                </a:solidFill>
              </a:rPr>
              <a:t>ΠΟΛΥΚΡΙΤΗΡΙΑ ΑΝΑΛΥΣΗ ΑΠΟΦΑΣΕΩΝ</a:t>
            </a:r>
            <a:endParaRPr lang="el-GR" sz="3600" b="1" dirty="0">
              <a:solidFill>
                <a:schemeClr val="tx1"/>
              </a:solidFill>
            </a:endParaRPr>
          </a:p>
        </p:txBody>
      </p:sp>
      <p:pic>
        <p:nvPicPr>
          <p:cNvPr id="26829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6633"/>
            <a:ext cx="9144000" cy="576064"/>
          </a:xfrm>
        </p:spPr>
        <p:txBody>
          <a:bodyPr>
            <a:normAutofit fontScale="90000"/>
          </a:bodyPr>
          <a:lstStyle/>
          <a:p>
            <a:pPr algn="ctr">
              <a:buClr>
                <a:schemeClr val="tx2"/>
              </a:buClr>
            </a:pPr>
            <a:r>
              <a:rPr lang="el-GR" sz="4000" b="1" dirty="0" smtClean="0">
                <a:solidFill>
                  <a:schemeClr val="tx1"/>
                </a:solidFill>
              </a:rPr>
              <a:t>Λήψη </a:t>
            </a:r>
            <a:r>
              <a:rPr lang="el-GR" sz="4000" b="1" dirty="0">
                <a:solidFill>
                  <a:schemeClr val="tx1"/>
                </a:solidFill>
              </a:rPr>
              <a:t>Αποφάσεων</a:t>
            </a:r>
            <a:r>
              <a:rPr lang="en-US" sz="4000" b="1" dirty="0">
                <a:solidFill>
                  <a:schemeClr val="tx1"/>
                </a:solidFill>
              </a:rPr>
              <a:t> </a:t>
            </a:r>
            <a:r>
              <a:rPr lang="en-US" sz="4000" b="1" dirty="0" smtClean="0">
                <a:solidFill>
                  <a:schemeClr val="tx1"/>
                </a:solidFill>
              </a:rPr>
              <a:t>(</a:t>
            </a:r>
            <a:r>
              <a:rPr lang="el-GR" sz="4000" b="1" dirty="0" smtClean="0">
                <a:solidFill>
                  <a:schemeClr val="tx1"/>
                </a:solidFill>
              </a:rPr>
              <a:t>1</a:t>
            </a:r>
            <a:r>
              <a:rPr lang="en-US" sz="4000" b="1" dirty="0" smtClean="0">
                <a:solidFill>
                  <a:schemeClr val="tx1"/>
                </a:solidFill>
              </a:rPr>
              <a:t>)</a:t>
            </a:r>
            <a:endParaRPr lang="en-US" sz="4000" b="1" dirty="0">
              <a:solidFill>
                <a:schemeClr val="tx1"/>
              </a:solidFill>
            </a:endParaRPr>
          </a:p>
        </p:txBody>
      </p:sp>
      <p:sp>
        <p:nvSpPr>
          <p:cNvPr id="9223" name="Rectangle 7"/>
          <p:cNvSpPr>
            <a:spLocks noGrp="1" noChangeArrowheads="1"/>
          </p:cNvSpPr>
          <p:nvPr>
            <p:ph type="body" idx="1"/>
          </p:nvPr>
        </p:nvSpPr>
        <p:spPr>
          <a:xfrm>
            <a:off x="0" y="836712"/>
            <a:ext cx="9144000" cy="6021288"/>
          </a:xfrm>
          <a:noFill/>
          <a:ln/>
        </p:spPr>
        <p:txBody>
          <a:bodyPr/>
          <a:lstStyle/>
          <a:p>
            <a:pPr algn="just">
              <a:spcBef>
                <a:spcPct val="50000"/>
              </a:spcBef>
              <a:buClr>
                <a:srgbClr val="FF5050"/>
              </a:buClr>
            </a:pPr>
            <a:r>
              <a:rPr lang="el-GR" sz="2800" dirty="0">
                <a:solidFill>
                  <a:srgbClr val="C00000"/>
                </a:solidFill>
              </a:rPr>
              <a:t>Η</a:t>
            </a:r>
            <a:r>
              <a:rPr lang="el-GR" sz="2800" dirty="0">
                <a:solidFill>
                  <a:schemeClr val="tx2"/>
                </a:solidFill>
              </a:rPr>
              <a:t> </a:t>
            </a:r>
            <a:r>
              <a:rPr lang="el-GR" sz="2800" dirty="0"/>
              <a:t>διαδικασία της Λήψης Αποφάσεων στους σύγχρονους οργανισμούς αποτελεί συχνά μια </a:t>
            </a:r>
            <a:r>
              <a:rPr lang="el-GR" sz="2800" b="1" dirty="0"/>
              <a:t>εξαιρετικά σύνθετη </a:t>
            </a:r>
            <a:r>
              <a:rPr lang="el-GR" sz="2800" dirty="0"/>
              <a:t>και </a:t>
            </a:r>
            <a:r>
              <a:rPr lang="el-GR" sz="2800" b="1" dirty="0">
                <a:solidFill>
                  <a:srgbClr val="FF0000"/>
                </a:solidFill>
              </a:rPr>
              <a:t>μη</a:t>
            </a:r>
            <a:r>
              <a:rPr lang="el-GR" sz="2800" dirty="0">
                <a:solidFill>
                  <a:schemeClr val="tx2"/>
                </a:solidFill>
              </a:rPr>
              <a:t> </a:t>
            </a:r>
            <a:r>
              <a:rPr lang="el-GR" sz="2800" dirty="0"/>
              <a:t>καλά δομημένη διαδικασία, που συνήθως ανατίθεται σε μια ομάδα ατόμων που αντιπροσωπεύουν διαφορετικές </a:t>
            </a:r>
            <a:r>
              <a:rPr lang="el-GR" sz="2800" dirty="0" smtClean="0"/>
              <a:t>λειτουργίες (Π.χ. άλλοι βασίζονται στην εμπειρία και άλλοι στη γνώση, πάντως και οι δύο ομάδες κοιτούν κυρίως το συμφέρον τους).</a:t>
            </a:r>
            <a:endParaRPr lang="el-GR" sz="2800" dirty="0"/>
          </a:p>
          <a:p>
            <a:pPr algn="just">
              <a:spcBef>
                <a:spcPct val="50000"/>
              </a:spcBef>
              <a:buClr>
                <a:srgbClr val="FF5050"/>
              </a:buClr>
            </a:pPr>
            <a:r>
              <a:rPr lang="el-GR" sz="2800" dirty="0">
                <a:solidFill>
                  <a:srgbClr val="0000FF"/>
                </a:solidFill>
              </a:rPr>
              <a:t>Οι Λήπτες Αποφάσεων καλούνται να προτείνουν και να εξετάσουν μια πληθώρα εναλλακτικών λύσεων, λαμβάνοντας υπόψη τις αναμενόμενες βραχυπρόθεσμες και μακροπρόθεσμες επιδράσεις τους στον </a:t>
            </a:r>
            <a:r>
              <a:rPr lang="el-GR" sz="2800" dirty="0" smtClean="0">
                <a:solidFill>
                  <a:srgbClr val="0000FF"/>
                </a:solidFill>
              </a:rPr>
              <a:t>οργανισμό. </a:t>
            </a:r>
            <a:endParaRPr lang="en-US" sz="2800" dirty="0">
              <a:solidFill>
                <a:srgbClr val="0000FF"/>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 y="296863"/>
            <a:ext cx="9144000" cy="395833"/>
          </a:xfrm>
        </p:spPr>
        <p:txBody>
          <a:bodyPr>
            <a:noAutofit/>
          </a:bodyPr>
          <a:lstStyle/>
          <a:p>
            <a:pPr algn="ctr">
              <a:buClr>
                <a:schemeClr val="tx2"/>
              </a:buClr>
            </a:pPr>
            <a:r>
              <a:rPr lang="el-GR" sz="3600" b="1" dirty="0" smtClean="0">
                <a:solidFill>
                  <a:schemeClr val="tx1"/>
                </a:solidFill>
              </a:rPr>
              <a:t>Λήψη </a:t>
            </a:r>
            <a:r>
              <a:rPr lang="el-GR" sz="3600" b="1" dirty="0">
                <a:solidFill>
                  <a:schemeClr val="tx1"/>
                </a:solidFill>
              </a:rPr>
              <a:t>Αποφάσεων</a:t>
            </a:r>
            <a:r>
              <a:rPr lang="en-US" sz="3600" b="1" dirty="0">
                <a:solidFill>
                  <a:schemeClr val="tx1"/>
                </a:solidFill>
              </a:rPr>
              <a:t> </a:t>
            </a:r>
            <a:r>
              <a:rPr lang="en-US" sz="3600" b="1" dirty="0" smtClean="0">
                <a:solidFill>
                  <a:schemeClr val="tx1"/>
                </a:solidFill>
              </a:rPr>
              <a:t>(</a:t>
            </a:r>
            <a:r>
              <a:rPr lang="el-GR" sz="3600" b="1" dirty="0" smtClean="0">
                <a:solidFill>
                  <a:schemeClr val="tx1"/>
                </a:solidFill>
              </a:rPr>
              <a:t>2</a:t>
            </a:r>
            <a:r>
              <a:rPr lang="en-US" sz="3600" b="1" dirty="0" smtClean="0">
                <a:solidFill>
                  <a:schemeClr val="tx1"/>
                </a:solidFill>
              </a:rPr>
              <a:t>)</a:t>
            </a:r>
            <a:endParaRPr lang="en-US" sz="3600" b="1" dirty="0">
              <a:solidFill>
                <a:schemeClr val="tx1"/>
              </a:solidFill>
            </a:endParaRPr>
          </a:p>
        </p:txBody>
      </p:sp>
      <p:sp>
        <p:nvSpPr>
          <p:cNvPr id="138243" name="Text Box 3"/>
          <p:cNvSpPr txBox="1">
            <a:spLocks noChangeArrowheads="1"/>
          </p:cNvSpPr>
          <p:nvPr/>
        </p:nvSpPr>
        <p:spPr bwMode="auto">
          <a:xfrm>
            <a:off x="0" y="2204864"/>
            <a:ext cx="9144000" cy="1200329"/>
          </a:xfrm>
          <a:prstGeom prst="rect">
            <a:avLst/>
          </a:prstGeom>
          <a:solidFill>
            <a:srgbClr val="0D5275"/>
          </a:solidFill>
          <a:ln w="9525">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Η επιτυχία ενός οργανισμού ή μιας επιχείρησης σε σχέση με τον ανταγωνισμό απορρέει από την </a:t>
            </a:r>
            <a:r>
              <a:rPr lang="el-GR" sz="1800" b="1" dirty="0">
                <a:solidFill>
                  <a:srgbClr val="C00000"/>
                </a:solidFill>
                <a:latin typeface="Trebuchet MS" pitchFamily="34" charset="0"/>
              </a:rPr>
              <a:t>ικανότητα λήψης καλύτερων αποφάσεων</a:t>
            </a:r>
            <a:r>
              <a:rPr lang="el-GR" sz="1800" b="1" dirty="0">
                <a:solidFill>
                  <a:schemeClr val="bg1"/>
                </a:solidFill>
                <a:latin typeface="Trebuchet MS" pitchFamily="34" charset="0"/>
              </a:rPr>
              <a:t>, τη </a:t>
            </a:r>
            <a:r>
              <a:rPr lang="el-GR" sz="1800" b="1" dirty="0">
                <a:solidFill>
                  <a:srgbClr val="C00000"/>
                </a:solidFill>
                <a:latin typeface="Trebuchet MS" pitchFamily="34" charset="0"/>
              </a:rPr>
              <a:t>δυνατότητα</a:t>
            </a:r>
            <a:r>
              <a:rPr lang="el-GR" sz="1800" b="1" dirty="0">
                <a:solidFill>
                  <a:schemeClr val="tx2"/>
                </a:solidFill>
                <a:latin typeface="Trebuchet MS" pitchFamily="34" charset="0"/>
              </a:rPr>
              <a:t> </a:t>
            </a:r>
            <a:r>
              <a:rPr lang="el-GR" sz="1800" b="1" dirty="0">
                <a:solidFill>
                  <a:srgbClr val="C00000"/>
                </a:solidFill>
                <a:latin typeface="Trebuchet MS" pitchFamily="34" charset="0"/>
              </a:rPr>
              <a:t>υλοποίησης</a:t>
            </a:r>
            <a:r>
              <a:rPr lang="el-GR" sz="1800" b="1" dirty="0">
                <a:solidFill>
                  <a:schemeClr val="bg1"/>
                </a:solidFill>
                <a:latin typeface="Trebuchet MS" pitchFamily="34" charset="0"/>
              </a:rPr>
              <a:t> των αποφάσεων αυτών και την </a:t>
            </a:r>
            <a:r>
              <a:rPr lang="el-GR" sz="1800" b="1" dirty="0">
                <a:solidFill>
                  <a:srgbClr val="C00000"/>
                </a:solidFill>
                <a:latin typeface="Trebuchet MS" pitchFamily="34" charset="0"/>
              </a:rPr>
              <a:t>ταχύτητα</a:t>
            </a:r>
            <a:r>
              <a:rPr lang="el-GR" sz="1800" b="1" dirty="0">
                <a:solidFill>
                  <a:schemeClr val="bg1"/>
                </a:solidFill>
                <a:latin typeface="Trebuchet MS" pitchFamily="34" charset="0"/>
              </a:rPr>
              <a:t> της διαδικασίας</a:t>
            </a:r>
            <a:r>
              <a:rPr lang="en-US" sz="1600" b="1" dirty="0">
                <a:solidFill>
                  <a:schemeClr val="bg1"/>
                </a:solidFill>
                <a:latin typeface="Trebuchet MS" pitchFamily="34" charset="0"/>
              </a:rPr>
              <a:t>.</a:t>
            </a:r>
            <a:r>
              <a:rPr lang="el-GR" sz="1600" b="1" i="1" dirty="0">
                <a:solidFill>
                  <a:schemeClr val="bg1"/>
                </a:solidFill>
                <a:latin typeface="Trebuchet MS" pitchFamily="34" charset="0"/>
              </a:rPr>
              <a:t> </a:t>
            </a:r>
            <a:r>
              <a:rPr lang="el-GR" sz="1600" b="1" i="1" dirty="0" smtClean="0">
                <a:solidFill>
                  <a:schemeClr val="bg1"/>
                </a:solidFill>
                <a:latin typeface="Trebuchet MS" pitchFamily="34" charset="0"/>
              </a:rPr>
              <a:t> </a:t>
            </a:r>
            <a:r>
              <a:rPr lang="el-GR" sz="1600" b="1" dirty="0" smtClean="0">
                <a:solidFill>
                  <a:schemeClr val="bg1"/>
                </a:solidFill>
                <a:latin typeface="Trebuchet MS" pitchFamily="34" charset="0"/>
              </a:rPr>
              <a:t>(</a:t>
            </a:r>
            <a:r>
              <a:rPr lang="el-GR" sz="1600" b="1" dirty="0">
                <a:solidFill>
                  <a:schemeClr val="bg1"/>
                </a:solidFill>
                <a:latin typeface="Trebuchet MS" pitchFamily="34" charset="0"/>
              </a:rPr>
              <a:t>McLaughlin, 1995)</a:t>
            </a:r>
            <a:endParaRPr lang="en-US" sz="1600" b="1" dirty="0">
              <a:solidFill>
                <a:schemeClr val="bg1"/>
              </a:solidFill>
              <a:latin typeface="Trebuchet MS" pitchFamily="34" charset="0"/>
            </a:endParaRPr>
          </a:p>
        </p:txBody>
      </p:sp>
      <p:sp>
        <p:nvSpPr>
          <p:cNvPr id="138246" name="Text Box 6"/>
          <p:cNvSpPr txBox="1">
            <a:spLocks noChangeArrowheads="1"/>
          </p:cNvSpPr>
          <p:nvPr/>
        </p:nvSpPr>
        <p:spPr bwMode="auto">
          <a:xfrm>
            <a:off x="0" y="764704"/>
            <a:ext cx="9144000" cy="1169551"/>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Μια </a:t>
            </a:r>
            <a:r>
              <a:rPr lang="el-GR" sz="1800" b="1" dirty="0">
                <a:solidFill>
                  <a:srgbClr val="C00000"/>
                </a:solidFill>
                <a:latin typeface="Trebuchet MS" pitchFamily="34" charset="0"/>
              </a:rPr>
              <a:t>απόφαση</a:t>
            </a:r>
            <a:r>
              <a:rPr lang="el-GR" sz="1800" b="1" dirty="0">
                <a:solidFill>
                  <a:schemeClr val="bg1"/>
                </a:solidFill>
                <a:latin typeface="Trebuchet MS" pitchFamily="34" charset="0"/>
              </a:rPr>
              <a:t> θεωρείται ως κομμάτι γνώσης, καθώς η λήψη μιας απόφασης είναι ουσιαστικά το αποτέλεσμα της σύνθεσης και επεξεργασίας πληροφορίας και γνώσης για την παραγωγή νέας γνώσης</a:t>
            </a:r>
            <a:r>
              <a:rPr lang="en-US" sz="1800" b="1" dirty="0">
                <a:solidFill>
                  <a:schemeClr val="bg1"/>
                </a:solidFill>
                <a:latin typeface="Trebuchet MS" pitchFamily="34" charset="0"/>
              </a:rPr>
              <a:t>.</a:t>
            </a:r>
            <a:r>
              <a:rPr lang="el-GR" sz="1800" b="1" dirty="0">
                <a:solidFill>
                  <a:schemeClr val="bg1"/>
                </a:solidFill>
                <a:latin typeface="Trebuchet MS" pitchFamily="34" charset="0"/>
              </a:rPr>
              <a:t> </a:t>
            </a:r>
          </a:p>
          <a:p>
            <a:pPr algn="r"/>
            <a:r>
              <a:rPr lang="el-GR" sz="1600" b="1" dirty="0">
                <a:solidFill>
                  <a:schemeClr val="bg1"/>
                </a:solidFill>
                <a:latin typeface="Trebuchet MS" pitchFamily="34" charset="0"/>
              </a:rPr>
              <a:t>(Holsapple &amp; Whinston, 1996)</a:t>
            </a:r>
            <a:endParaRPr lang="en-US" sz="1600" b="1" dirty="0">
              <a:solidFill>
                <a:schemeClr val="bg1"/>
              </a:solidFill>
              <a:latin typeface="Trebuchet MS" pitchFamily="34" charset="0"/>
            </a:endParaRPr>
          </a:p>
        </p:txBody>
      </p:sp>
      <p:sp>
        <p:nvSpPr>
          <p:cNvPr id="138247" name="Text Box 7"/>
          <p:cNvSpPr txBox="1">
            <a:spLocks noChangeArrowheads="1"/>
          </p:cNvSpPr>
          <p:nvPr/>
        </p:nvSpPr>
        <p:spPr bwMode="auto">
          <a:xfrm>
            <a:off x="0" y="3644900"/>
            <a:ext cx="9144000" cy="923330"/>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Η </a:t>
            </a:r>
            <a:r>
              <a:rPr lang="el-GR" sz="1800" b="1" dirty="0">
                <a:solidFill>
                  <a:srgbClr val="C00000"/>
                </a:solidFill>
                <a:latin typeface="Trebuchet MS" pitchFamily="34" charset="0"/>
              </a:rPr>
              <a:t>ποιότητα</a:t>
            </a:r>
            <a:r>
              <a:rPr lang="el-GR" sz="1800" b="1" dirty="0">
                <a:solidFill>
                  <a:schemeClr val="bg1"/>
                </a:solidFill>
                <a:latin typeface="Trebuchet MS" pitchFamily="34" charset="0"/>
              </a:rPr>
              <a:t>, η </a:t>
            </a:r>
            <a:r>
              <a:rPr lang="el-GR" sz="1800" b="1" dirty="0">
                <a:solidFill>
                  <a:srgbClr val="C00000"/>
                </a:solidFill>
                <a:latin typeface="Trebuchet MS" pitchFamily="34" charset="0"/>
              </a:rPr>
              <a:t>ταχύτητα</a:t>
            </a:r>
            <a:r>
              <a:rPr lang="el-GR" sz="1800" b="1" dirty="0">
                <a:solidFill>
                  <a:schemeClr val="bg1"/>
                </a:solidFill>
                <a:latin typeface="Trebuchet MS" pitchFamily="34" charset="0"/>
              </a:rPr>
              <a:t> και η </a:t>
            </a:r>
            <a:r>
              <a:rPr lang="el-GR" sz="1800" b="1" dirty="0">
                <a:solidFill>
                  <a:srgbClr val="C00000"/>
                </a:solidFill>
                <a:latin typeface="Trebuchet MS" pitchFamily="34" charset="0"/>
              </a:rPr>
              <a:t>δυνατότητα</a:t>
            </a:r>
            <a:r>
              <a:rPr lang="el-GR" sz="1800" b="1" dirty="0">
                <a:solidFill>
                  <a:schemeClr val="tx2"/>
                </a:solidFill>
                <a:latin typeface="Trebuchet MS" pitchFamily="34" charset="0"/>
              </a:rPr>
              <a:t> </a:t>
            </a:r>
            <a:r>
              <a:rPr lang="el-GR" sz="1800" b="1" dirty="0">
                <a:solidFill>
                  <a:srgbClr val="C00000"/>
                </a:solidFill>
                <a:latin typeface="Trebuchet MS" pitchFamily="34" charset="0"/>
              </a:rPr>
              <a:t>υλοποίησης</a:t>
            </a:r>
            <a:r>
              <a:rPr lang="el-GR" sz="1800" b="1" dirty="0">
                <a:solidFill>
                  <a:schemeClr val="bg1"/>
                </a:solidFill>
                <a:latin typeface="Trebuchet MS" pitchFamily="34" charset="0"/>
              </a:rPr>
              <a:t> μιας απόφασης μπορούν να διασφαλισθούν όταν η σωστή </a:t>
            </a:r>
            <a:r>
              <a:rPr lang="el-GR" sz="1800" b="1" dirty="0">
                <a:solidFill>
                  <a:srgbClr val="C00000"/>
                </a:solidFill>
                <a:latin typeface="Trebuchet MS" pitchFamily="34" charset="0"/>
              </a:rPr>
              <a:t>γνώση</a:t>
            </a:r>
            <a:r>
              <a:rPr lang="el-GR" sz="1800" b="1" dirty="0">
                <a:solidFill>
                  <a:schemeClr val="bg1"/>
                </a:solidFill>
                <a:latin typeface="Trebuchet MS" pitchFamily="34" charset="0"/>
              </a:rPr>
              <a:t> είναι διαθέσιμη στους σωστούς ανθρώπους, στο σωστό χρόνο και στη σωστή μορφή</a:t>
            </a:r>
            <a:r>
              <a:rPr lang="en-US" sz="1800" b="1" dirty="0" smtClean="0">
                <a:solidFill>
                  <a:schemeClr val="bg1"/>
                </a:solidFill>
                <a:latin typeface="Trebuchet MS" pitchFamily="34" charset="0"/>
              </a:rPr>
              <a:t>.</a:t>
            </a:r>
            <a:r>
              <a:rPr lang="el-GR" sz="1800" b="1" dirty="0" smtClean="0">
                <a:solidFill>
                  <a:schemeClr val="bg1"/>
                </a:solidFill>
                <a:latin typeface="Trebuchet MS" pitchFamily="34" charset="0"/>
              </a:rPr>
              <a:t> </a:t>
            </a:r>
            <a:r>
              <a:rPr lang="el-GR" sz="1600" b="1" dirty="0" smtClean="0">
                <a:solidFill>
                  <a:schemeClr val="bg1"/>
                </a:solidFill>
                <a:latin typeface="Trebuchet MS" pitchFamily="34" charset="0"/>
              </a:rPr>
              <a:t>(</a:t>
            </a:r>
            <a:r>
              <a:rPr lang="el-GR" sz="1600" b="1" dirty="0">
                <a:solidFill>
                  <a:schemeClr val="bg1"/>
                </a:solidFill>
                <a:latin typeface="Trebuchet MS" pitchFamily="34" charset="0"/>
              </a:rPr>
              <a:t>Hibbard, 1997)</a:t>
            </a:r>
            <a:endParaRPr lang="en-US" sz="1600" b="1" dirty="0">
              <a:solidFill>
                <a:schemeClr val="bg1"/>
              </a:solidFill>
              <a:latin typeface="Trebuchet MS" pitchFamily="34" charset="0"/>
            </a:endParaRPr>
          </a:p>
        </p:txBody>
      </p:sp>
      <p:sp>
        <p:nvSpPr>
          <p:cNvPr id="138248" name="Text Box 8"/>
          <p:cNvSpPr txBox="1">
            <a:spLocks noChangeArrowheads="1"/>
          </p:cNvSpPr>
          <p:nvPr/>
        </p:nvSpPr>
        <p:spPr bwMode="auto">
          <a:xfrm>
            <a:off x="0" y="4876800"/>
            <a:ext cx="9144000" cy="1969770"/>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Τα </a:t>
            </a:r>
            <a:r>
              <a:rPr lang="el-GR" sz="1800" b="1" dirty="0">
                <a:solidFill>
                  <a:srgbClr val="C00000"/>
                </a:solidFill>
                <a:latin typeface="Trebuchet MS" pitchFamily="34" charset="0"/>
              </a:rPr>
              <a:t>Συστήματα Υποστήριξης Ομαδικών Αποφάσεων </a:t>
            </a:r>
            <a:r>
              <a:rPr lang="el-GR" sz="1800" b="1" dirty="0">
                <a:solidFill>
                  <a:schemeClr val="bg1"/>
                </a:solidFill>
                <a:latin typeface="Trebuchet MS" pitchFamily="34" charset="0"/>
              </a:rPr>
              <a:t>αποτελούν εφαρμογές της Πληροφορικής, οι οποίες έχει διαπιστωθεί ότι συμβάλλουν στην αύξηση της αποδοτικότητας και της αποτελεσματικότητας της ομαδικής επίλυσης προβλημάτων και λήψης αποφάσεων διαμέσου της συστηματικής διάχυσης πληροφοριών/γνώσης</a:t>
            </a:r>
            <a:r>
              <a:rPr lang="en-US" sz="1800" b="1" dirty="0">
                <a:solidFill>
                  <a:schemeClr val="bg1"/>
                </a:solidFill>
                <a:latin typeface="Trebuchet MS" pitchFamily="34" charset="0"/>
              </a:rPr>
              <a:t>.</a:t>
            </a:r>
            <a:endParaRPr lang="el-GR" sz="1800" b="1" dirty="0">
              <a:solidFill>
                <a:schemeClr val="bg1"/>
              </a:solidFill>
              <a:latin typeface="Trebuchet MS" pitchFamily="34" charset="0"/>
            </a:endParaRPr>
          </a:p>
          <a:p>
            <a:pPr algn="just"/>
            <a:r>
              <a:rPr lang="el-GR" sz="1600" b="1" dirty="0">
                <a:solidFill>
                  <a:schemeClr val="bg1"/>
                </a:solidFill>
                <a:latin typeface="Trebuchet MS" pitchFamily="34" charset="0"/>
              </a:rPr>
              <a:t> </a:t>
            </a:r>
          </a:p>
          <a:p>
            <a:pPr algn="just"/>
            <a:r>
              <a:rPr lang="el-GR" sz="1600" b="1" dirty="0">
                <a:solidFill>
                  <a:schemeClr val="bg1"/>
                </a:solidFill>
                <a:latin typeface="Trebuchet MS" pitchFamily="34" charset="0"/>
              </a:rPr>
              <a:t>(DeSanctis &amp; Gallupe, 1987; Turban &amp; Aronson, 2001)</a:t>
            </a:r>
            <a:endParaRPr lang="en-US" sz="1600" b="1" dirty="0">
              <a:solidFill>
                <a:schemeClr val="bg1"/>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38113"/>
            <a:ext cx="9143999" cy="846137"/>
          </a:xfrm>
        </p:spPr>
        <p:txBody>
          <a:bodyPr/>
          <a:lstStyle/>
          <a:p>
            <a:pPr algn="ctr">
              <a:buClr>
                <a:schemeClr val="tx2"/>
              </a:buClr>
            </a:pPr>
            <a:r>
              <a:rPr lang="el-GR" sz="3200" dirty="0"/>
              <a:t> </a:t>
            </a:r>
            <a:r>
              <a:rPr lang="el-GR" sz="3200" b="1" dirty="0">
                <a:solidFill>
                  <a:schemeClr val="tx1"/>
                </a:solidFill>
                <a:latin typeface="Arial" charset="0"/>
              </a:rPr>
              <a:t>Η διαδικασία της </a:t>
            </a:r>
            <a:r>
              <a:rPr lang="el-GR" sz="3200" b="1" dirty="0">
                <a:solidFill>
                  <a:schemeClr val="tx1"/>
                </a:solidFill>
              </a:rPr>
              <a:t>Λήψη</a:t>
            </a:r>
            <a:r>
              <a:rPr lang="el-GR" sz="3200" b="1" dirty="0">
                <a:solidFill>
                  <a:schemeClr val="tx1"/>
                </a:solidFill>
                <a:latin typeface="Arial" charset="0"/>
              </a:rPr>
              <a:t>ς</a:t>
            </a:r>
            <a:r>
              <a:rPr lang="el-GR" sz="3200" b="1" dirty="0">
                <a:solidFill>
                  <a:schemeClr val="tx1"/>
                </a:solidFill>
              </a:rPr>
              <a:t> Αποφάσεων</a:t>
            </a:r>
            <a:endParaRPr lang="en-US" sz="3200" b="1" dirty="0">
              <a:solidFill>
                <a:schemeClr val="tx1"/>
              </a:solidFill>
            </a:endParaRPr>
          </a:p>
        </p:txBody>
      </p:sp>
      <p:sp>
        <p:nvSpPr>
          <p:cNvPr id="52215" name="Rectangle 1015"/>
          <p:cNvSpPr>
            <a:spLocks noChangeArrowheads="1"/>
          </p:cNvSpPr>
          <p:nvPr/>
        </p:nvSpPr>
        <p:spPr bwMode="auto">
          <a:xfrm>
            <a:off x="1691680" y="1412776"/>
            <a:ext cx="3473450" cy="822325"/>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1) Καθορισμός </a:t>
            </a:r>
            <a:r>
              <a:rPr lang="el-GR" sz="1400" b="1" dirty="0">
                <a:solidFill>
                  <a:schemeClr val="bg1"/>
                </a:solidFill>
              </a:rPr>
              <a:t>αντικειμένου της απόφασης &amp; εναλλακτικών λύσεων</a:t>
            </a:r>
            <a:endParaRPr lang="en-US" sz="1400" b="1" dirty="0">
              <a:solidFill>
                <a:schemeClr val="bg1"/>
              </a:solidFill>
            </a:endParaRPr>
          </a:p>
        </p:txBody>
      </p:sp>
      <p:sp>
        <p:nvSpPr>
          <p:cNvPr id="52216" name="Rectangle 1016"/>
          <p:cNvSpPr>
            <a:spLocks noChangeArrowheads="1"/>
          </p:cNvSpPr>
          <p:nvPr/>
        </p:nvSpPr>
        <p:spPr bwMode="auto">
          <a:xfrm>
            <a:off x="0" y="3068960"/>
            <a:ext cx="3473450" cy="822325"/>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2) Καθορισμός </a:t>
            </a:r>
            <a:r>
              <a:rPr lang="el-GR" sz="1400" b="1" dirty="0">
                <a:solidFill>
                  <a:schemeClr val="bg1"/>
                </a:solidFill>
              </a:rPr>
              <a:t>μιας συνεπούς οικογένειας κριτηρίων</a:t>
            </a:r>
            <a:endParaRPr lang="en-US" sz="1400" b="1" dirty="0">
              <a:solidFill>
                <a:schemeClr val="bg1"/>
              </a:solidFill>
            </a:endParaRPr>
          </a:p>
        </p:txBody>
      </p:sp>
      <p:sp>
        <p:nvSpPr>
          <p:cNvPr id="52217" name="Rectangle 1017"/>
          <p:cNvSpPr>
            <a:spLocks noChangeArrowheads="1"/>
          </p:cNvSpPr>
          <p:nvPr/>
        </p:nvSpPr>
        <p:spPr bwMode="auto">
          <a:xfrm>
            <a:off x="1907704" y="4293096"/>
            <a:ext cx="3473450" cy="1110357"/>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3) Ανάπτυξη </a:t>
            </a:r>
            <a:r>
              <a:rPr lang="el-GR" sz="1400" b="1" dirty="0">
                <a:solidFill>
                  <a:schemeClr val="bg1"/>
                </a:solidFill>
              </a:rPr>
              <a:t>υποδείγματος σύνθεσης των κριτηρίων </a:t>
            </a:r>
            <a:endParaRPr lang="en-US" sz="1400" b="1" dirty="0">
              <a:solidFill>
                <a:schemeClr val="bg1"/>
              </a:solidFill>
            </a:endParaRPr>
          </a:p>
        </p:txBody>
      </p:sp>
      <p:sp>
        <p:nvSpPr>
          <p:cNvPr id="52218" name="Rectangle 1018"/>
          <p:cNvSpPr>
            <a:spLocks noChangeArrowheads="1"/>
          </p:cNvSpPr>
          <p:nvPr/>
        </p:nvSpPr>
        <p:spPr bwMode="auto">
          <a:xfrm>
            <a:off x="0" y="5589240"/>
            <a:ext cx="3473450" cy="1080319"/>
          </a:xfrm>
          <a:prstGeom prst="rect">
            <a:avLst/>
          </a:prstGeom>
          <a:solidFill>
            <a:srgbClr val="0D5275"/>
          </a:solidFill>
          <a:ln w="9525" algn="ctr">
            <a:solidFill>
              <a:schemeClr val="bg1"/>
            </a:solidFill>
            <a:miter lim="800000"/>
            <a:headEnd/>
            <a:tailEnd/>
          </a:ln>
          <a:effectLst/>
        </p:spPr>
        <p:txBody>
          <a:bodyPr lIns="86868" tIns="43434" rIns="86868" bIns="43434" anchor="ctr"/>
          <a:lstStyle/>
          <a:p>
            <a:pPr algn="ctr"/>
            <a:r>
              <a:rPr lang="el-GR" sz="1400" b="1" dirty="0" smtClean="0">
                <a:solidFill>
                  <a:schemeClr val="bg1"/>
                </a:solidFill>
              </a:rPr>
              <a:t>4) Υποστήριξη </a:t>
            </a:r>
            <a:r>
              <a:rPr lang="el-GR" sz="1400" b="1" dirty="0">
                <a:solidFill>
                  <a:schemeClr val="bg1"/>
                </a:solidFill>
              </a:rPr>
              <a:t>της απόφασης</a:t>
            </a:r>
            <a:endParaRPr lang="en-US" sz="1400" b="1" dirty="0">
              <a:solidFill>
                <a:schemeClr val="bg1"/>
              </a:solidFill>
            </a:endParaRPr>
          </a:p>
        </p:txBody>
      </p:sp>
      <p:sp>
        <p:nvSpPr>
          <p:cNvPr id="52223" name="Rectangle 1023"/>
          <p:cNvSpPr>
            <a:spLocks noChangeArrowheads="1"/>
          </p:cNvSpPr>
          <p:nvPr/>
        </p:nvSpPr>
        <p:spPr bwMode="auto">
          <a:xfrm>
            <a:off x="5652120" y="1052736"/>
            <a:ext cx="2800350" cy="1656185"/>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Διακριτά προβλήματα</a:t>
            </a:r>
          </a:p>
          <a:p>
            <a:pPr marL="398463" lvl="1" indent="-115888">
              <a:buFontTx/>
              <a:buChar char="•"/>
            </a:pPr>
            <a:r>
              <a:rPr lang="el-GR" sz="1400" b="1" dirty="0">
                <a:solidFill>
                  <a:schemeClr val="bg1"/>
                </a:solidFill>
              </a:rPr>
              <a:t>Επιλογής</a:t>
            </a:r>
          </a:p>
          <a:p>
            <a:pPr marL="398463" lvl="1" indent="-115888">
              <a:buFontTx/>
              <a:buChar char="•"/>
            </a:pPr>
            <a:r>
              <a:rPr lang="el-GR" sz="1400" b="1" dirty="0">
                <a:solidFill>
                  <a:schemeClr val="bg1"/>
                </a:solidFill>
              </a:rPr>
              <a:t>Κατάταξης</a:t>
            </a:r>
          </a:p>
          <a:p>
            <a:pPr marL="398463" lvl="1" indent="-115888">
              <a:buFontTx/>
              <a:buChar char="•"/>
            </a:pPr>
            <a:r>
              <a:rPr lang="el-GR" sz="1400" b="1" dirty="0">
                <a:solidFill>
                  <a:schemeClr val="bg1"/>
                </a:solidFill>
              </a:rPr>
              <a:t>Ταξινόμησης</a:t>
            </a:r>
          </a:p>
          <a:p>
            <a:pPr marL="398463" lvl="1" indent="-115888">
              <a:buFontTx/>
              <a:buChar char="•"/>
            </a:pPr>
            <a:r>
              <a:rPr lang="el-GR" sz="1400" b="1" dirty="0">
                <a:solidFill>
                  <a:schemeClr val="bg1"/>
                </a:solidFill>
              </a:rPr>
              <a:t>Περιγραφής</a:t>
            </a:r>
          </a:p>
          <a:p>
            <a:pPr marL="398463" lvl="1" indent="-115888">
              <a:buFontTx/>
              <a:buChar char="•"/>
            </a:pPr>
            <a:endParaRPr lang="el-GR" sz="1400" b="1" dirty="0">
              <a:solidFill>
                <a:schemeClr val="bg1"/>
              </a:solidFill>
            </a:endParaRPr>
          </a:p>
          <a:p>
            <a:pPr marL="166688" indent="-166688">
              <a:buFontTx/>
              <a:buChar char="•"/>
            </a:pPr>
            <a:r>
              <a:rPr lang="el-GR" sz="1400" b="1" dirty="0">
                <a:solidFill>
                  <a:schemeClr val="bg1"/>
                </a:solidFill>
              </a:rPr>
              <a:t>Συνεχή προβλήματα</a:t>
            </a:r>
            <a:endParaRPr lang="en-US" sz="1400" b="1" dirty="0">
              <a:solidFill>
                <a:schemeClr val="bg1"/>
              </a:solidFill>
            </a:endParaRPr>
          </a:p>
        </p:txBody>
      </p:sp>
      <p:sp>
        <p:nvSpPr>
          <p:cNvPr id="121856" name="Rectangle 1024"/>
          <p:cNvSpPr>
            <a:spLocks noChangeArrowheads="1"/>
          </p:cNvSpPr>
          <p:nvPr/>
        </p:nvSpPr>
        <p:spPr bwMode="auto">
          <a:xfrm>
            <a:off x="3995936" y="2996952"/>
            <a:ext cx="3068637" cy="955675"/>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Μοναδική σύνθεση των κριτηρίων</a:t>
            </a:r>
          </a:p>
          <a:p>
            <a:pPr marL="166688" indent="-166688">
              <a:buFontTx/>
              <a:buChar char="•"/>
            </a:pPr>
            <a:r>
              <a:rPr lang="el-GR" sz="1400" b="1" dirty="0">
                <a:solidFill>
                  <a:schemeClr val="bg1"/>
                </a:solidFill>
              </a:rPr>
              <a:t>Σχέσεις Υπεροχής</a:t>
            </a:r>
          </a:p>
          <a:p>
            <a:pPr marL="166688" indent="-166688">
              <a:buFontTx/>
              <a:buChar char="•"/>
            </a:pPr>
            <a:r>
              <a:rPr lang="el-GR" sz="1400" b="1" dirty="0">
                <a:solidFill>
                  <a:schemeClr val="bg1"/>
                </a:solidFill>
              </a:rPr>
              <a:t>Αλληλεπιδραστικές  </a:t>
            </a:r>
            <a:endParaRPr lang="en-US" sz="1400" b="1" dirty="0">
              <a:solidFill>
                <a:schemeClr val="bg1"/>
              </a:solidFill>
            </a:endParaRPr>
          </a:p>
        </p:txBody>
      </p:sp>
      <p:sp>
        <p:nvSpPr>
          <p:cNvPr id="121857" name="Rectangle 1025"/>
          <p:cNvSpPr>
            <a:spLocks noChangeArrowheads="1"/>
          </p:cNvSpPr>
          <p:nvPr/>
        </p:nvSpPr>
        <p:spPr bwMode="auto">
          <a:xfrm>
            <a:off x="5846763" y="4005064"/>
            <a:ext cx="3068637" cy="1682949"/>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Πολυκριτήριος Μαθηματικός Προγραμματισμός</a:t>
            </a:r>
          </a:p>
          <a:p>
            <a:pPr marL="166688" indent="-166688">
              <a:buFontTx/>
              <a:buChar char="•"/>
            </a:pPr>
            <a:r>
              <a:rPr lang="el-GR" sz="1400" b="1" dirty="0">
                <a:solidFill>
                  <a:schemeClr val="bg1"/>
                </a:solidFill>
              </a:rPr>
              <a:t>Πολυκριτήρια Θεωρία Χρησιμότητας</a:t>
            </a:r>
          </a:p>
          <a:p>
            <a:pPr marL="166688" indent="-166688">
              <a:buFontTx/>
              <a:buChar char="•"/>
            </a:pPr>
            <a:r>
              <a:rPr lang="el-GR" sz="1400" b="1" dirty="0">
                <a:solidFill>
                  <a:schemeClr val="bg1"/>
                </a:solidFill>
              </a:rPr>
              <a:t>Θεωρία Σχέσεων Υπεροχής</a:t>
            </a:r>
          </a:p>
          <a:p>
            <a:pPr marL="166688" indent="-166688">
              <a:buFontTx/>
              <a:buChar char="•"/>
            </a:pPr>
            <a:r>
              <a:rPr lang="el-GR" sz="1400" b="1" dirty="0">
                <a:solidFill>
                  <a:schemeClr val="bg1"/>
                </a:solidFill>
              </a:rPr>
              <a:t>Αναλυτική-Συνθετική Προσέγγιση  </a:t>
            </a:r>
            <a:endParaRPr lang="en-US" sz="1400" b="1" dirty="0">
              <a:solidFill>
                <a:schemeClr val="bg1"/>
              </a:solidFill>
            </a:endParaRPr>
          </a:p>
        </p:txBody>
      </p:sp>
      <p:sp>
        <p:nvSpPr>
          <p:cNvPr id="121858" name="Rectangle 1026"/>
          <p:cNvSpPr>
            <a:spLocks noChangeArrowheads="1"/>
          </p:cNvSpPr>
          <p:nvPr/>
        </p:nvSpPr>
        <p:spPr bwMode="auto">
          <a:xfrm>
            <a:off x="4283968" y="5949280"/>
            <a:ext cx="3068637" cy="715962"/>
          </a:xfrm>
          <a:prstGeom prst="rect">
            <a:avLst/>
          </a:prstGeom>
          <a:solidFill>
            <a:srgbClr val="706062"/>
          </a:solidFill>
          <a:ln w="9525" algn="ctr">
            <a:solidFill>
              <a:schemeClr val="bg1"/>
            </a:solidFill>
            <a:miter lim="800000"/>
            <a:headEnd/>
            <a:tailEnd/>
          </a:ln>
          <a:effectLst/>
        </p:spPr>
        <p:txBody>
          <a:bodyPr lIns="86868" tIns="43434" rIns="86868" bIns="43434" anchor="ctr"/>
          <a:lstStyle/>
          <a:p>
            <a:pPr marL="166688" indent="-166688">
              <a:buFontTx/>
              <a:buChar char="•"/>
            </a:pPr>
            <a:r>
              <a:rPr lang="el-GR" sz="1400" b="1" dirty="0">
                <a:solidFill>
                  <a:schemeClr val="bg1"/>
                </a:solidFill>
              </a:rPr>
              <a:t>Ανάλυση Ευαισθησίας</a:t>
            </a:r>
          </a:p>
          <a:p>
            <a:pPr marL="166688" indent="-166688">
              <a:buFontTx/>
              <a:buChar char="•"/>
            </a:pPr>
            <a:r>
              <a:rPr lang="en-US" sz="1400" b="1" dirty="0">
                <a:solidFill>
                  <a:schemeClr val="bg1"/>
                </a:solidFill>
              </a:rPr>
              <a:t>“What</a:t>
            </a:r>
            <a:r>
              <a:rPr lang="el-GR" sz="1400" b="1" dirty="0">
                <a:solidFill>
                  <a:schemeClr val="bg1"/>
                </a:solidFill>
              </a:rPr>
              <a:t>-</a:t>
            </a:r>
            <a:r>
              <a:rPr lang="en-US" sz="1400" b="1" dirty="0">
                <a:solidFill>
                  <a:schemeClr val="bg1"/>
                </a:solidFill>
              </a:rPr>
              <a:t>if analysis”</a:t>
            </a:r>
            <a:r>
              <a:rPr lang="el-GR" sz="1400" b="1" dirty="0">
                <a:solidFill>
                  <a:schemeClr val="bg1"/>
                </a:solidFill>
              </a:rPr>
              <a:t>  </a:t>
            </a:r>
            <a:endParaRPr lang="en-US" sz="1400" b="1" dirty="0">
              <a:solidFill>
                <a:schemeClr val="bg1"/>
              </a:solidFill>
            </a:endParaRPr>
          </a:p>
        </p:txBody>
      </p:sp>
      <p:sp>
        <p:nvSpPr>
          <p:cNvPr id="121859" name="Line 1027"/>
          <p:cNvSpPr>
            <a:spLocks noChangeShapeType="1"/>
          </p:cNvSpPr>
          <p:nvPr/>
        </p:nvSpPr>
        <p:spPr bwMode="auto">
          <a:xfrm>
            <a:off x="2627784" y="2348880"/>
            <a:ext cx="0" cy="504825"/>
          </a:xfrm>
          <a:prstGeom prst="line">
            <a:avLst/>
          </a:prstGeom>
          <a:noFill/>
          <a:ln w="9525">
            <a:solidFill>
              <a:schemeClr val="bg1"/>
            </a:solidFill>
            <a:round/>
            <a:headEnd/>
            <a:tailEnd type="triangle" w="med" len="med"/>
          </a:ln>
          <a:effectLst/>
        </p:spPr>
        <p:txBody>
          <a:bodyPr lIns="86868" tIns="43434" rIns="86868" bIns="43434"/>
          <a:lstStyle/>
          <a:p>
            <a:endParaRPr lang="el-GR" dirty="0"/>
          </a:p>
        </p:txBody>
      </p:sp>
      <p:sp>
        <p:nvSpPr>
          <p:cNvPr id="121860" name="Line 1028"/>
          <p:cNvSpPr>
            <a:spLocks noChangeShapeType="1"/>
          </p:cNvSpPr>
          <p:nvPr/>
        </p:nvSpPr>
        <p:spPr bwMode="auto">
          <a:xfrm>
            <a:off x="3131840" y="2492896"/>
            <a:ext cx="0" cy="504825"/>
          </a:xfrm>
          <a:prstGeom prst="line">
            <a:avLst/>
          </a:prstGeom>
          <a:noFill/>
          <a:ln w="9525">
            <a:solidFill>
              <a:schemeClr val="bg1"/>
            </a:solidFill>
            <a:round/>
            <a:headEnd type="triangle" w="med" len="med"/>
            <a:tailEnd/>
          </a:ln>
          <a:effectLst/>
        </p:spPr>
        <p:txBody>
          <a:bodyPr lIns="86868" tIns="43434" rIns="86868" bIns="43434"/>
          <a:lstStyle/>
          <a:p>
            <a:endParaRPr lang="el-GR" dirty="0"/>
          </a:p>
        </p:txBody>
      </p:sp>
      <p:sp>
        <p:nvSpPr>
          <p:cNvPr id="121861" name="Line 1029"/>
          <p:cNvSpPr>
            <a:spLocks noChangeShapeType="1"/>
          </p:cNvSpPr>
          <p:nvPr/>
        </p:nvSpPr>
        <p:spPr bwMode="auto">
          <a:xfrm>
            <a:off x="2627784" y="3789040"/>
            <a:ext cx="0" cy="504825"/>
          </a:xfrm>
          <a:prstGeom prst="line">
            <a:avLst/>
          </a:prstGeom>
          <a:noFill/>
          <a:ln w="9525">
            <a:solidFill>
              <a:schemeClr val="bg1"/>
            </a:solidFill>
            <a:round/>
            <a:headEnd/>
            <a:tailEnd type="triangle" w="med" len="med"/>
          </a:ln>
          <a:effectLst/>
        </p:spPr>
        <p:txBody>
          <a:bodyPr lIns="86868" tIns="43434" rIns="86868" bIns="43434"/>
          <a:lstStyle/>
          <a:p>
            <a:endParaRPr lang="el-GR" dirty="0"/>
          </a:p>
        </p:txBody>
      </p:sp>
      <p:sp>
        <p:nvSpPr>
          <p:cNvPr id="121862" name="Line 1030"/>
          <p:cNvSpPr>
            <a:spLocks noChangeShapeType="1"/>
          </p:cNvSpPr>
          <p:nvPr/>
        </p:nvSpPr>
        <p:spPr bwMode="auto">
          <a:xfrm>
            <a:off x="3275856" y="3789040"/>
            <a:ext cx="0" cy="504825"/>
          </a:xfrm>
          <a:prstGeom prst="line">
            <a:avLst/>
          </a:prstGeom>
          <a:noFill/>
          <a:ln w="9525">
            <a:solidFill>
              <a:schemeClr val="bg1"/>
            </a:solidFill>
            <a:round/>
            <a:headEnd type="triangle" w="med" len="med"/>
            <a:tailEnd/>
          </a:ln>
          <a:effectLst/>
        </p:spPr>
        <p:txBody>
          <a:bodyPr lIns="86868" tIns="43434" rIns="86868" bIns="43434"/>
          <a:lstStyle/>
          <a:p>
            <a:endParaRPr lang="el-GR" dirty="0"/>
          </a:p>
        </p:txBody>
      </p:sp>
      <p:sp>
        <p:nvSpPr>
          <p:cNvPr id="121863" name="Line 1031"/>
          <p:cNvSpPr>
            <a:spLocks noChangeShapeType="1"/>
          </p:cNvSpPr>
          <p:nvPr/>
        </p:nvSpPr>
        <p:spPr bwMode="auto">
          <a:xfrm>
            <a:off x="1907704" y="5157192"/>
            <a:ext cx="0" cy="504825"/>
          </a:xfrm>
          <a:prstGeom prst="line">
            <a:avLst/>
          </a:prstGeom>
          <a:noFill/>
          <a:ln w="9525">
            <a:solidFill>
              <a:schemeClr val="bg1"/>
            </a:solidFill>
            <a:round/>
            <a:headEnd/>
            <a:tailEnd type="triangle" w="med" len="med"/>
          </a:ln>
          <a:effectLst/>
        </p:spPr>
        <p:txBody>
          <a:bodyPr lIns="86868" tIns="43434" rIns="86868" bIns="43434"/>
          <a:lstStyle/>
          <a:p>
            <a:endParaRPr lang="el-GR" dirty="0"/>
          </a:p>
        </p:txBody>
      </p:sp>
      <p:sp>
        <p:nvSpPr>
          <p:cNvPr id="121864" name="Line 1032"/>
          <p:cNvSpPr>
            <a:spLocks noChangeShapeType="1"/>
          </p:cNvSpPr>
          <p:nvPr/>
        </p:nvSpPr>
        <p:spPr bwMode="auto">
          <a:xfrm>
            <a:off x="3131840" y="5229200"/>
            <a:ext cx="0" cy="504825"/>
          </a:xfrm>
          <a:prstGeom prst="line">
            <a:avLst/>
          </a:prstGeom>
          <a:noFill/>
          <a:ln w="9525">
            <a:solidFill>
              <a:schemeClr val="bg1"/>
            </a:solidFill>
            <a:round/>
            <a:headEnd type="triangle" w="med" len="med"/>
            <a:tailEnd/>
          </a:ln>
          <a:effectLst/>
        </p:spPr>
        <p:txBody>
          <a:bodyPr lIns="86868" tIns="43434" rIns="86868" bIns="43434"/>
          <a:lstStyle/>
          <a:p>
            <a:endParaRPr lang="el-GR" dirty="0"/>
          </a:p>
        </p:txBody>
      </p:sp>
      <p:cxnSp>
        <p:nvCxnSpPr>
          <p:cNvPr id="121865" name="AutoShape 1033"/>
          <p:cNvCxnSpPr>
            <a:cxnSpLocks noChangeShapeType="1"/>
            <a:stCxn id="52217" idx="3"/>
            <a:endCxn id="121857" idx="1"/>
          </p:cNvCxnSpPr>
          <p:nvPr/>
        </p:nvCxnSpPr>
        <p:spPr bwMode="auto">
          <a:xfrm flipV="1">
            <a:off x="5381154" y="4846539"/>
            <a:ext cx="465609" cy="1736"/>
          </a:xfrm>
          <a:prstGeom prst="bentConnector3">
            <a:avLst>
              <a:gd name="adj1" fmla="val 50000"/>
            </a:avLst>
          </a:prstGeom>
          <a:noFill/>
          <a:ln w="9525">
            <a:solidFill>
              <a:schemeClr val="bg1"/>
            </a:solidFill>
            <a:miter lim="800000"/>
            <a:headEnd/>
            <a:tailEnd/>
          </a:ln>
          <a:effectLst/>
        </p:spPr>
      </p:cxnSp>
      <p:cxnSp>
        <p:nvCxnSpPr>
          <p:cNvPr id="121866" name="AutoShape 1034"/>
          <p:cNvCxnSpPr>
            <a:cxnSpLocks noChangeShapeType="1"/>
          </p:cNvCxnSpPr>
          <p:nvPr/>
        </p:nvCxnSpPr>
        <p:spPr bwMode="auto">
          <a:xfrm flipH="1" flipV="1">
            <a:off x="3995936" y="3501008"/>
            <a:ext cx="1385218" cy="1373485"/>
          </a:xfrm>
          <a:prstGeom prst="bentConnector5">
            <a:avLst>
              <a:gd name="adj1" fmla="val -16503"/>
              <a:gd name="adj2" fmla="val 52816"/>
              <a:gd name="adj3" fmla="val 116503"/>
            </a:avLst>
          </a:prstGeom>
          <a:noFill/>
          <a:ln w="9525">
            <a:solidFill>
              <a:schemeClr val="bg1"/>
            </a:solidFill>
            <a:miter lim="800000"/>
            <a:headEnd/>
            <a:tailEnd/>
          </a:ln>
          <a:effectLst/>
        </p:spPr>
      </p:cxnSp>
      <p:cxnSp>
        <p:nvCxnSpPr>
          <p:cNvPr id="121867" name="AutoShape 1035"/>
          <p:cNvCxnSpPr>
            <a:cxnSpLocks noChangeShapeType="1"/>
            <a:stCxn id="52215" idx="3"/>
            <a:endCxn id="52223" idx="1"/>
          </p:cNvCxnSpPr>
          <p:nvPr/>
        </p:nvCxnSpPr>
        <p:spPr bwMode="auto">
          <a:xfrm>
            <a:off x="5165130" y="1823939"/>
            <a:ext cx="486990" cy="56890"/>
          </a:xfrm>
          <a:prstGeom prst="bentConnector3">
            <a:avLst>
              <a:gd name="adj1" fmla="val 50000"/>
            </a:avLst>
          </a:prstGeom>
          <a:noFill/>
          <a:ln w="9525">
            <a:solidFill>
              <a:schemeClr val="bg1"/>
            </a:solidFill>
            <a:miter lim="800000"/>
            <a:headEnd/>
            <a:tailEnd/>
          </a:ln>
          <a:effectLst/>
        </p:spPr>
      </p:cxnSp>
      <p:cxnSp>
        <p:nvCxnSpPr>
          <p:cNvPr id="121868" name="AutoShape 1036"/>
          <p:cNvCxnSpPr>
            <a:cxnSpLocks noChangeShapeType="1"/>
            <a:stCxn id="52218" idx="3"/>
            <a:endCxn id="121858" idx="1"/>
          </p:cNvCxnSpPr>
          <p:nvPr/>
        </p:nvCxnSpPr>
        <p:spPr bwMode="auto">
          <a:xfrm>
            <a:off x="3473450" y="6129400"/>
            <a:ext cx="810518" cy="177861"/>
          </a:xfrm>
          <a:prstGeom prst="bentConnector3">
            <a:avLst>
              <a:gd name="adj1" fmla="val 50000"/>
            </a:avLst>
          </a:prstGeom>
          <a:noFill/>
          <a:ln w="9525">
            <a:solidFill>
              <a:schemeClr val="bg1"/>
            </a:solidFill>
            <a:miter lim="800000"/>
            <a:headEnd/>
            <a:tailEnd/>
          </a:ln>
          <a:effectLst/>
        </p:spPr>
      </p:cxn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76201"/>
            <a:ext cx="9296400" cy="616496"/>
          </a:xfrm>
        </p:spPr>
        <p:txBody>
          <a:bodyPr>
            <a:normAutofit fontScale="90000"/>
          </a:bodyPr>
          <a:lstStyle/>
          <a:p>
            <a:pPr algn="ctr">
              <a:buClr>
                <a:schemeClr val="tx2"/>
              </a:buClr>
            </a:pPr>
            <a:r>
              <a:rPr lang="el-GR" sz="3600" b="1" dirty="0" smtClean="0">
                <a:solidFill>
                  <a:schemeClr val="tx1"/>
                </a:solidFill>
                <a:latin typeface="Arial" charset="0"/>
              </a:rPr>
              <a:t>Π</a:t>
            </a:r>
            <a:r>
              <a:rPr lang="el-GR" sz="3600" b="1" dirty="0" smtClean="0">
                <a:solidFill>
                  <a:schemeClr val="tx1"/>
                </a:solidFill>
              </a:rPr>
              <a:t>λαίσιο</a:t>
            </a:r>
            <a:r>
              <a:rPr lang="en-US" sz="3600" b="1" dirty="0" smtClean="0">
                <a:solidFill>
                  <a:schemeClr val="tx1"/>
                </a:solidFill>
              </a:rPr>
              <a:t> </a:t>
            </a:r>
            <a:r>
              <a:rPr lang="el-GR" sz="3600" b="1" dirty="0">
                <a:solidFill>
                  <a:schemeClr val="tx1"/>
                </a:solidFill>
              </a:rPr>
              <a:t>Υποστήριξης Αποφάσεων</a:t>
            </a:r>
            <a:endParaRPr lang="en-US" sz="3600" b="1" dirty="0">
              <a:solidFill>
                <a:schemeClr val="tx1"/>
              </a:solidFill>
            </a:endParaRPr>
          </a:p>
        </p:txBody>
      </p:sp>
      <p:sp>
        <p:nvSpPr>
          <p:cNvPr id="49156" name="Oval 4"/>
          <p:cNvSpPr>
            <a:spLocks noChangeArrowheads="1"/>
          </p:cNvSpPr>
          <p:nvPr/>
        </p:nvSpPr>
        <p:spPr bwMode="auto">
          <a:xfrm>
            <a:off x="7315200" y="4343400"/>
            <a:ext cx="1447800" cy="685800"/>
          </a:xfrm>
          <a:prstGeom prst="ellipse">
            <a:avLst/>
          </a:prstGeom>
          <a:solidFill>
            <a:srgbClr val="706062"/>
          </a:solidFill>
          <a:ln w="9525" algn="ctr">
            <a:solidFill>
              <a:schemeClr val="bg1"/>
            </a:solidFill>
            <a:round/>
            <a:headEnd/>
            <a:tailEnd/>
          </a:ln>
          <a:effectLst/>
        </p:spPr>
        <p:txBody>
          <a:bodyPr lIns="86868" tIns="43434" rIns="86868" bIns="43434" anchor="ctr"/>
          <a:lstStyle/>
          <a:p>
            <a:pPr marL="166688" indent="-166688"/>
            <a:r>
              <a:rPr lang="el-GR" sz="1400" b="1" dirty="0">
                <a:solidFill>
                  <a:schemeClr val="bg1"/>
                </a:solidFill>
              </a:rPr>
              <a:t>Απόφαση</a:t>
            </a:r>
            <a:endParaRPr lang="en-US" sz="1400" b="1" dirty="0">
              <a:solidFill>
                <a:schemeClr val="bg1"/>
              </a:solidFill>
            </a:endParaRPr>
          </a:p>
        </p:txBody>
      </p:sp>
      <p:sp>
        <p:nvSpPr>
          <p:cNvPr id="49157" name="AutoShape 5"/>
          <p:cNvSpPr>
            <a:spLocks noChangeArrowheads="1"/>
          </p:cNvSpPr>
          <p:nvPr/>
        </p:nvSpPr>
        <p:spPr bwMode="auto">
          <a:xfrm>
            <a:off x="304800" y="4233863"/>
            <a:ext cx="1497013"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1) Διασαφήνιση </a:t>
            </a:r>
            <a:endParaRPr lang="el-GR" sz="1200" b="1" dirty="0">
              <a:solidFill>
                <a:schemeClr val="bg1"/>
              </a:solidFill>
            </a:endParaRPr>
          </a:p>
          <a:p>
            <a:pPr algn="ctr"/>
            <a:r>
              <a:rPr lang="el-GR" sz="1200" b="1" dirty="0">
                <a:solidFill>
                  <a:schemeClr val="bg1"/>
                </a:solidFill>
              </a:rPr>
              <a:t>Περιβάλλοντος</a:t>
            </a:r>
          </a:p>
          <a:p>
            <a:pPr algn="ctr"/>
            <a:r>
              <a:rPr lang="el-GR" sz="1200" b="1" dirty="0">
                <a:solidFill>
                  <a:schemeClr val="bg1"/>
                </a:solidFill>
              </a:rPr>
              <a:t> απόφασης</a:t>
            </a:r>
            <a:endParaRPr lang="en-US" sz="1200" b="1" dirty="0">
              <a:solidFill>
                <a:schemeClr val="bg1"/>
              </a:solidFill>
            </a:endParaRPr>
          </a:p>
        </p:txBody>
      </p:sp>
      <p:sp>
        <p:nvSpPr>
          <p:cNvPr id="49158" name="AutoShape 6"/>
          <p:cNvSpPr>
            <a:spLocks noChangeArrowheads="1"/>
          </p:cNvSpPr>
          <p:nvPr/>
        </p:nvSpPr>
        <p:spPr bwMode="auto">
          <a:xfrm>
            <a:off x="1981200" y="4233863"/>
            <a:ext cx="1654696"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2) Μοντελοποίηση </a:t>
            </a:r>
            <a:endParaRPr lang="el-GR" sz="1200" b="1" dirty="0">
              <a:solidFill>
                <a:schemeClr val="bg1"/>
              </a:solidFill>
            </a:endParaRPr>
          </a:p>
          <a:p>
            <a:pPr algn="ctr"/>
            <a:r>
              <a:rPr lang="el-GR" sz="1200" b="1" dirty="0">
                <a:solidFill>
                  <a:schemeClr val="bg1"/>
                </a:solidFill>
              </a:rPr>
              <a:t>διαδικασίας </a:t>
            </a:r>
          </a:p>
          <a:p>
            <a:pPr algn="ctr"/>
            <a:r>
              <a:rPr lang="el-GR" sz="1200" b="1" dirty="0">
                <a:solidFill>
                  <a:schemeClr val="bg1"/>
                </a:solidFill>
              </a:rPr>
              <a:t>λήψης αποφάσεων</a:t>
            </a:r>
            <a:endParaRPr lang="en-US" sz="1200" b="1" dirty="0">
              <a:solidFill>
                <a:schemeClr val="bg1"/>
              </a:solidFill>
            </a:endParaRPr>
          </a:p>
        </p:txBody>
      </p:sp>
      <p:sp>
        <p:nvSpPr>
          <p:cNvPr id="49159" name="AutoShape 7"/>
          <p:cNvSpPr>
            <a:spLocks noChangeArrowheads="1"/>
          </p:cNvSpPr>
          <p:nvPr/>
        </p:nvSpPr>
        <p:spPr bwMode="auto">
          <a:xfrm>
            <a:off x="3878263" y="4233863"/>
            <a:ext cx="1531937"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3) Έκφραση </a:t>
            </a:r>
            <a:r>
              <a:rPr lang="el-GR" sz="1200" b="1" dirty="0">
                <a:solidFill>
                  <a:schemeClr val="bg1"/>
                </a:solidFill>
              </a:rPr>
              <a:t>των</a:t>
            </a:r>
          </a:p>
          <a:p>
            <a:pPr algn="ctr"/>
            <a:r>
              <a:rPr lang="el-GR" sz="1200" b="1" dirty="0">
                <a:solidFill>
                  <a:schemeClr val="bg1"/>
                </a:solidFill>
              </a:rPr>
              <a:t>απόψεων των</a:t>
            </a:r>
          </a:p>
          <a:p>
            <a:pPr algn="ctr"/>
            <a:r>
              <a:rPr lang="el-GR" sz="1200" b="1" dirty="0">
                <a:solidFill>
                  <a:schemeClr val="bg1"/>
                </a:solidFill>
              </a:rPr>
              <a:t>αποφασιζόντων</a:t>
            </a:r>
            <a:endParaRPr lang="en-US" sz="1200" b="1" dirty="0">
              <a:solidFill>
                <a:schemeClr val="bg1"/>
              </a:solidFill>
            </a:endParaRPr>
          </a:p>
        </p:txBody>
      </p:sp>
      <p:sp>
        <p:nvSpPr>
          <p:cNvPr id="49160" name="AutoShape 8"/>
          <p:cNvSpPr>
            <a:spLocks noChangeArrowheads="1"/>
          </p:cNvSpPr>
          <p:nvPr/>
        </p:nvSpPr>
        <p:spPr bwMode="auto">
          <a:xfrm>
            <a:off x="5627688" y="4233863"/>
            <a:ext cx="1420812" cy="914400"/>
          </a:xfrm>
          <a:prstGeom prst="roundRect">
            <a:avLst>
              <a:gd name="adj" fmla="val 16667"/>
            </a:avLst>
          </a:prstGeom>
          <a:solidFill>
            <a:srgbClr val="0D5275"/>
          </a:solidFill>
          <a:ln w="9525" algn="ctr">
            <a:solidFill>
              <a:schemeClr val="bg1"/>
            </a:solidFill>
            <a:round/>
            <a:headEnd/>
            <a:tailEnd/>
          </a:ln>
          <a:effectLst/>
        </p:spPr>
        <p:txBody>
          <a:bodyPr lIns="86868" tIns="43434" rIns="86868" bIns="43434" anchor="ctr"/>
          <a:lstStyle/>
          <a:p>
            <a:pPr algn="ctr"/>
            <a:r>
              <a:rPr lang="el-GR" sz="1200" b="1" dirty="0" smtClean="0">
                <a:solidFill>
                  <a:schemeClr val="bg1"/>
                </a:solidFill>
              </a:rPr>
              <a:t>4) Αποτίμηση </a:t>
            </a:r>
            <a:endParaRPr lang="el-GR" sz="1200" b="1" dirty="0">
              <a:solidFill>
                <a:schemeClr val="bg1"/>
              </a:solidFill>
            </a:endParaRPr>
          </a:p>
          <a:p>
            <a:pPr algn="ctr"/>
            <a:r>
              <a:rPr lang="el-GR" sz="1200" b="1" dirty="0">
                <a:solidFill>
                  <a:schemeClr val="bg1"/>
                </a:solidFill>
              </a:rPr>
              <a:t>των δεδομένων</a:t>
            </a:r>
            <a:endParaRPr lang="en-US" sz="1200" b="1" dirty="0">
              <a:solidFill>
                <a:schemeClr val="bg1"/>
              </a:solidFill>
            </a:endParaRPr>
          </a:p>
        </p:txBody>
      </p:sp>
      <p:cxnSp>
        <p:nvCxnSpPr>
          <p:cNvPr id="49161" name="AutoShape 9"/>
          <p:cNvCxnSpPr>
            <a:cxnSpLocks noChangeShapeType="1"/>
            <a:stCxn id="49157" idx="2"/>
            <a:endCxn id="49158" idx="0"/>
          </p:cNvCxnSpPr>
          <p:nvPr/>
        </p:nvCxnSpPr>
        <p:spPr bwMode="auto">
          <a:xfrm rot="5400000" flipH="1" flipV="1">
            <a:off x="1473727" y="3813442"/>
            <a:ext cx="914400" cy="1755241"/>
          </a:xfrm>
          <a:prstGeom prst="bentConnector5">
            <a:avLst>
              <a:gd name="adj1" fmla="val -25000"/>
              <a:gd name="adj2" fmla="val 47754"/>
              <a:gd name="adj3" fmla="val 125000"/>
            </a:avLst>
          </a:prstGeom>
          <a:noFill/>
          <a:ln w="9525">
            <a:solidFill>
              <a:schemeClr val="bg1"/>
            </a:solidFill>
            <a:miter lim="800000"/>
            <a:headEnd/>
            <a:tailEnd type="triangle" w="med" len="med"/>
          </a:ln>
          <a:effectLst/>
        </p:spPr>
      </p:cxnSp>
      <p:cxnSp>
        <p:nvCxnSpPr>
          <p:cNvPr id="49162" name="AutoShape 10"/>
          <p:cNvCxnSpPr>
            <a:cxnSpLocks noChangeShapeType="1"/>
            <a:stCxn id="49158" idx="2"/>
            <a:endCxn id="49159" idx="0"/>
          </p:cNvCxnSpPr>
          <p:nvPr/>
        </p:nvCxnSpPr>
        <p:spPr bwMode="auto">
          <a:xfrm rot="5400000" flipH="1" flipV="1">
            <a:off x="3269190" y="3773221"/>
            <a:ext cx="914400" cy="1835684"/>
          </a:xfrm>
          <a:prstGeom prst="bentConnector5">
            <a:avLst>
              <a:gd name="adj1" fmla="val -25000"/>
              <a:gd name="adj2" fmla="val 51672"/>
              <a:gd name="adj3" fmla="val 125000"/>
            </a:avLst>
          </a:prstGeom>
          <a:noFill/>
          <a:ln w="9525">
            <a:solidFill>
              <a:schemeClr val="bg1"/>
            </a:solidFill>
            <a:miter lim="800000"/>
            <a:headEnd/>
            <a:tailEnd type="triangle" w="med" len="med"/>
          </a:ln>
          <a:effectLst/>
        </p:spPr>
      </p:cxnSp>
      <p:cxnSp>
        <p:nvCxnSpPr>
          <p:cNvPr id="49163" name="AutoShape 11"/>
          <p:cNvCxnSpPr>
            <a:cxnSpLocks noChangeShapeType="1"/>
            <a:stCxn id="49159" idx="2"/>
            <a:endCxn id="49160" idx="0"/>
          </p:cNvCxnSpPr>
          <p:nvPr/>
        </p:nvCxnSpPr>
        <p:spPr bwMode="auto">
          <a:xfrm rot="5400000" flipH="1" flipV="1">
            <a:off x="5034757" y="3844131"/>
            <a:ext cx="914400" cy="1693863"/>
          </a:xfrm>
          <a:prstGeom prst="bentConnector5">
            <a:avLst>
              <a:gd name="adj1" fmla="val -25000"/>
              <a:gd name="adj2" fmla="val 51546"/>
              <a:gd name="adj3" fmla="val 125000"/>
            </a:avLst>
          </a:prstGeom>
          <a:noFill/>
          <a:ln w="9525">
            <a:solidFill>
              <a:schemeClr val="bg1"/>
            </a:solidFill>
            <a:miter lim="800000"/>
            <a:headEnd/>
            <a:tailEnd type="triangle" w="med" len="med"/>
          </a:ln>
          <a:effectLst/>
        </p:spPr>
      </p:cxnSp>
      <p:cxnSp>
        <p:nvCxnSpPr>
          <p:cNvPr id="49164" name="AutoShape 12"/>
          <p:cNvCxnSpPr>
            <a:cxnSpLocks noChangeShapeType="1"/>
            <a:stCxn id="49160" idx="3"/>
            <a:endCxn id="49156" idx="2"/>
          </p:cNvCxnSpPr>
          <p:nvPr/>
        </p:nvCxnSpPr>
        <p:spPr bwMode="auto">
          <a:xfrm flipV="1">
            <a:off x="7048500" y="4686300"/>
            <a:ext cx="266700" cy="4763"/>
          </a:xfrm>
          <a:prstGeom prst="straightConnector1">
            <a:avLst/>
          </a:prstGeom>
          <a:noFill/>
          <a:ln w="9525">
            <a:solidFill>
              <a:schemeClr val="bg1"/>
            </a:solidFill>
            <a:round/>
            <a:headEnd/>
            <a:tailEnd type="triangle" w="med" len="med"/>
          </a:ln>
          <a:effectLst/>
        </p:spPr>
      </p:cxnSp>
      <p:sp>
        <p:nvSpPr>
          <p:cNvPr id="49165" name="Rectangle 13"/>
          <p:cNvSpPr>
            <a:spLocks noChangeArrowheads="1"/>
          </p:cNvSpPr>
          <p:nvPr/>
        </p:nvSpPr>
        <p:spPr bwMode="auto">
          <a:xfrm>
            <a:off x="331788" y="3081338"/>
            <a:ext cx="1420812" cy="720725"/>
          </a:xfrm>
          <a:prstGeom prst="rect">
            <a:avLst/>
          </a:prstGeom>
          <a:solidFill>
            <a:schemeClr val="bg1"/>
          </a:solidFill>
          <a:ln w="9525" algn="ctr">
            <a:solidFill>
              <a:srgbClr val="0D5275"/>
            </a:solidFill>
            <a:miter lim="800000"/>
            <a:headEnd/>
            <a:tailEnd/>
          </a:ln>
          <a:effectLst/>
        </p:spPr>
        <p:txBody>
          <a:bodyPr wrap="none" lIns="90000" tIns="46800" rIns="90000" bIns="46800" anchor="ctr"/>
          <a:lstStyle/>
          <a:p>
            <a:pPr algn="ctr"/>
            <a:r>
              <a:rPr lang="el-GR" sz="1200" b="1" dirty="0">
                <a:solidFill>
                  <a:srgbClr val="0D5275"/>
                </a:solidFill>
              </a:rPr>
              <a:t>Ευκαιρία</a:t>
            </a:r>
          </a:p>
          <a:p>
            <a:pPr algn="ctr"/>
            <a:r>
              <a:rPr lang="el-GR" sz="1200" b="1" dirty="0">
                <a:solidFill>
                  <a:srgbClr val="0D5275"/>
                </a:solidFill>
              </a:rPr>
              <a:t>Στόχος</a:t>
            </a:r>
          </a:p>
          <a:p>
            <a:pPr algn="ctr"/>
            <a:r>
              <a:rPr lang="el-GR" sz="1200" b="1" dirty="0">
                <a:solidFill>
                  <a:srgbClr val="0D5275"/>
                </a:solidFill>
              </a:rPr>
              <a:t>Πρόβλημα</a:t>
            </a:r>
            <a:endParaRPr lang="en-US" sz="1200" b="1" dirty="0">
              <a:solidFill>
                <a:srgbClr val="0D5275"/>
              </a:solidFill>
              <a:ea typeface="MS Mincho" pitchFamily="49" charset="-128"/>
            </a:endParaRPr>
          </a:p>
        </p:txBody>
      </p:sp>
      <p:cxnSp>
        <p:nvCxnSpPr>
          <p:cNvPr id="49166" name="AutoShape 14"/>
          <p:cNvCxnSpPr>
            <a:cxnSpLocks noChangeShapeType="1"/>
            <a:stCxn id="49165" idx="2"/>
            <a:endCxn id="49157" idx="0"/>
          </p:cNvCxnSpPr>
          <p:nvPr/>
        </p:nvCxnSpPr>
        <p:spPr bwMode="auto">
          <a:xfrm>
            <a:off x="1042988" y="3802063"/>
            <a:ext cx="11112" cy="431800"/>
          </a:xfrm>
          <a:prstGeom prst="straightConnector1">
            <a:avLst/>
          </a:prstGeom>
          <a:noFill/>
          <a:ln w="9525">
            <a:solidFill>
              <a:schemeClr val="bg1"/>
            </a:solidFill>
            <a:prstDash val="dash"/>
            <a:round/>
            <a:headEnd/>
            <a:tailEnd type="triangle" w="med" len="med"/>
          </a:ln>
          <a:effectLst/>
        </p:spPr>
      </p:cxnSp>
      <p:cxnSp>
        <p:nvCxnSpPr>
          <p:cNvPr id="49167" name="AutoShape 15"/>
          <p:cNvCxnSpPr>
            <a:cxnSpLocks noChangeShapeType="1"/>
          </p:cNvCxnSpPr>
          <p:nvPr/>
        </p:nvCxnSpPr>
        <p:spPr bwMode="auto">
          <a:xfrm rot="5400000">
            <a:off x="1724025" y="4414838"/>
            <a:ext cx="1588" cy="1509712"/>
          </a:xfrm>
          <a:prstGeom prst="bentConnector3">
            <a:avLst>
              <a:gd name="adj1" fmla="val 25900000"/>
            </a:avLst>
          </a:prstGeom>
          <a:noFill/>
          <a:ln w="9525">
            <a:solidFill>
              <a:schemeClr val="bg1"/>
            </a:solidFill>
            <a:prstDash val="dash"/>
            <a:miter lim="800000"/>
            <a:headEnd/>
            <a:tailEnd type="triangle" w="med" len="med"/>
          </a:ln>
          <a:effectLst/>
        </p:spPr>
      </p:cxnSp>
      <p:sp>
        <p:nvSpPr>
          <p:cNvPr id="49168" name="Oval 16"/>
          <p:cNvSpPr>
            <a:spLocks noChangeArrowheads="1"/>
          </p:cNvSpPr>
          <p:nvPr/>
        </p:nvSpPr>
        <p:spPr bwMode="auto">
          <a:xfrm>
            <a:off x="5486400" y="5745163"/>
            <a:ext cx="1435100" cy="731837"/>
          </a:xfrm>
          <a:prstGeom prst="ellipse">
            <a:avLst/>
          </a:prstGeom>
          <a:solidFill>
            <a:srgbClr val="706062"/>
          </a:solidFill>
          <a:ln w="9525" algn="ctr">
            <a:solidFill>
              <a:schemeClr val="bg1"/>
            </a:solidFill>
            <a:round/>
            <a:headEnd/>
            <a:tailEnd/>
          </a:ln>
          <a:effectLst/>
        </p:spPr>
        <p:txBody>
          <a:bodyPr lIns="86868" tIns="43434" rIns="86868" bIns="43434" anchor="ctr"/>
          <a:lstStyle/>
          <a:p>
            <a:pPr algn="ctr"/>
            <a:r>
              <a:rPr lang="el-GR" sz="1400" b="1" dirty="0">
                <a:solidFill>
                  <a:schemeClr val="bg1"/>
                </a:solidFill>
              </a:rPr>
              <a:t>Νέα Γνώση</a:t>
            </a:r>
            <a:endParaRPr lang="en-US" sz="1400" b="1" dirty="0">
              <a:solidFill>
                <a:schemeClr val="bg1"/>
              </a:solidFill>
            </a:endParaRPr>
          </a:p>
        </p:txBody>
      </p:sp>
      <p:sp>
        <p:nvSpPr>
          <p:cNvPr id="49169" name="Rectangle 17"/>
          <p:cNvSpPr>
            <a:spLocks noChangeArrowheads="1"/>
          </p:cNvSpPr>
          <p:nvPr/>
        </p:nvSpPr>
        <p:spPr bwMode="auto">
          <a:xfrm>
            <a:off x="7162800" y="5743575"/>
            <a:ext cx="1509713" cy="720725"/>
          </a:xfrm>
          <a:prstGeom prst="rect">
            <a:avLst/>
          </a:prstGeom>
          <a:solidFill>
            <a:schemeClr val="tx2"/>
          </a:solidFill>
          <a:ln w="9525" algn="ctr">
            <a:solidFill>
              <a:schemeClr val="bg1"/>
            </a:solidFill>
            <a:miter lim="800000"/>
            <a:headEnd/>
            <a:tailEnd/>
          </a:ln>
          <a:effectLst/>
        </p:spPr>
        <p:txBody>
          <a:bodyPr wrap="none" lIns="90000" tIns="46800" rIns="90000" bIns="46800" anchor="ctr"/>
          <a:lstStyle/>
          <a:p>
            <a:pPr algn="ctr"/>
            <a:r>
              <a:rPr lang="el-GR" sz="1200" b="1" dirty="0">
                <a:solidFill>
                  <a:srgbClr val="FF5050"/>
                </a:solidFill>
              </a:rPr>
              <a:t>Διαχείριση</a:t>
            </a:r>
          </a:p>
          <a:p>
            <a:pPr algn="ctr"/>
            <a:r>
              <a:rPr lang="el-GR" sz="1200" b="1" dirty="0">
                <a:solidFill>
                  <a:srgbClr val="FF5050"/>
                </a:solidFill>
              </a:rPr>
              <a:t>Γνώσης</a:t>
            </a:r>
            <a:endParaRPr lang="en-US" sz="1200" b="1" dirty="0">
              <a:solidFill>
                <a:srgbClr val="FF5050"/>
              </a:solidFill>
              <a:ea typeface="MS Mincho" pitchFamily="49" charset="-128"/>
            </a:endParaRPr>
          </a:p>
        </p:txBody>
      </p:sp>
      <p:cxnSp>
        <p:nvCxnSpPr>
          <p:cNvPr id="49170" name="AutoShape 18"/>
          <p:cNvCxnSpPr>
            <a:cxnSpLocks noChangeShapeType="1"/>
            <a:stCxn id="49169" idx="1"/>
            <a:endCxn id="49168" idx="6"/>
          </p:cNvCxnSpPr>
          <p:nvPr/>
        </p:nvCxnSpPr>
        <p:spPr bwMode="auto">
          <a:xfrm flipH="1">
            <a:off x="6921500" y="6103938"/>
            <a:ext cx="241300" cy="7937"/>
          </a:xfrm>
          <a:prstGeom prst="straightConnector1">
            <a:avLst/>
          </a:prstGeom>
          <a:noFill/>
          <a:ln w="9525">
            <a:solidFill>
              <a:schemeClr val="bg1"/>
            </a:solidFill>
            <a:round/>
            <a:headEnd/>
            <a:tailEnd type="triangle" w="med" len="med"/>
          </a:ln>
          <a:effectLst/>
        </p:spPr>
      </p:cxnSp>
      <p:cxnSp>
        <p:nvCxnSpPr>
          <p:cNvPr id="49171" name="AutoShape 19"/>
          <p:cNvCxnSpPr>
            <a:cxnSpLocks noChangeShapeType="1"/>
            <a:stCxn id="49156" idx="6"/>
            <a:endCxn id="49169" idx="3"/>
          </p:cNvCxnSpPr>
          <p:nvPr/>
        </p:nvCxnSpPr>
        <p:spPr bwMode="auto">
          <a:xfrm flipH="1">
            <a:off x="8672513" y="4686300"/>
            <a:ext cx="90487" cy="1417638"/>
          </a:xfrm>
          <a:prstGeom prst="bentConnector3">
            <a:avLst>
              <a:gd name="adj1" fmla="val -252630"/>
            </a:avLst>
          </a:prstGeom>
          <a:noFill/>
          <a:ln w="9525">
            <a:solidFill>
              <a:schemeClr val="bg1"/>
            </a:solidFill>
            <a:miter lim="800000"/>
            <a:headEnd/>
            <a:tailEnd type="triangle" w="med" len="med"/>
          </a:ln>
          <a:effectLst/>
        </p:spPr>
      </p:cxnSp>
      <p:cxnSp>
        <p:nvCxnSpPr>
          <p:cNvPr id="49172" name="AutoShape 20"/>
          <p:cNvCxnSpPr>
            <a:cxnSpLocks noChangeShapeType="1"/>
          </p:cNvCxnSpPr>
          <p:nvPr/>
        </p:nvCxnSpPr>
        <p:spPr bwMode="auto">
          <a:xfrm rot="5400000">
            <a:off x="5219700" y="4414838"/>
            <a:ext cx="1588" cy="1509712"/>
          </a:xfrm>
          <a:prstGeom prst="bentConnector3">
            <a:avLst>
              <a:gd name="adj1" fmla="val 25900000"/>
            </a:avLst>
          </a:prstGeom>
          <a:noFill/>
          <a:ln w="9525">
            <a:solidFill>
              <a:schemeClr val="bg1"/>
            </a:solidFill>
            <a:prstDash val="dash"/>
            <a:miter lim="800000"/>
            <a:headEnd/>
            <a:tailEnd type="triangle" w="med" len="med"/>
          </a:ln>
          <a:effectLst/>
        </p:spPr>
      </p:cxnSp>
      <p:cxnSp>
        <p:nvCxnSpPr>
          <p:cNvPr id="49173" name="AutoShape 21"/>
          <p:cNvCxnSpPr>
            <a:cxnSpLocks noChangeShapeType="1"/>
          </p:cNvCxnSpPr>
          <p:nvPr/>
        </p:nvCxnSpPr>
        <p:spPr bwMode="auto">
          <a:xfrm rot="5400000">
            <a:off x="3471863" y="4414837"/>
            <a:ext cx="1588" cy="1509713"/>
          </a:xfrm>
          <a:prstGeom prst="bentConnector3">
            <a:avLst>
              <a:gd name="adj1" fmla="val 25900000"/>
            </a:avLst>
          </a:prstGeom>
          <a:noFill/>
          <a:ln w="9525">
            <a:solidFill>
              <a:schemeClr val="bg1"/>
            </a:solidFill>
            <a:prstDash val="dash"/>
            <a:miter lim="800000"/>
            <a:headEnd/>
            <a:tailEnd type="triangle" w="med" len="med"/>
          </a:ln>
          <a:effectLst/>
        </p:spPr>
      </p:cxnSp>
      <p:sp>
        <p:nvSpPr>
          <p:cNvPr id="49174" name="Line 22"/>
          <p:cNvSpPr>
            <a:spLocks noChangeShapeType="1"/>
          </p:cNvSpPr>
          <p:nvPr/>
        </p:nvSpPr>
        <p:spPr bwMode="auto">
          <a:xfrm flipV="1">
            <a:off x="800100" y="5168900"/>
            <a:ext cx="0" cy="936625"/>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sp>
        <p:nvSpPr>
          <p:cNvPr id="49175" name="Line 23"/>
          <p:cNvSpPr>
            <a:spLocks noChangeShapeType="1"/>
          </p:cNvSpPr>
          <p:nvPr/>
        </p:nvSpPr>
        <p:spPr bwMode="auto">
          <a:xfrm flipV="1">
            <a:off x="2619375" y="5168900"/>
            <a:ext cx="0" cy="936625"/>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sp>
        <p:nvSpPr>
          <p:cNvPr id="49176" name="Line 24"/>
          <p:cNvSpPr>
            <a:spLocks noChangeShapeType="1"/>
          </p:cNvSpPr>
          <p:nvPr/>
        </p:nvSpPr>
        <p:spPr bwMode="auto">
          <a:xfrm flipV="1">
            <a:off x="4367213" y="5168900"/>
            <a:ext cx="0" cy="936625"/>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sp>
        <p:nvSpPr>
          <p:cNvPr id="49177" name="Line 25"/>
          <p:cNvSpPr>
            <a:spLocks noChangeShapeType="1"/>
          </p:cNvSpPr>
          <p:nvPr/>
        </p:nvSpPr>
        <p:spPr bwMode="auto">
          <a:xfrm flipV="1">
            <a:off x="6397625" y="5168900"/>
            <a:ext cx="0" cy="576263"/>
          </a:xfrm>
          <a:prstGeom prst="line">
            <a:avLst/>
          </a:prstGeom>
          <a:noFill/>
          <a:ln w="9525" cap="rnd">
            <a:solidFill>
              <a:schemeClr val="bg1"/>
            </a:solidFill>
            <a:prstDash val="sysDot"/>
            <a:round/>
            <a:headEnd/>
            <a:tailEnd type="triangle" w="med" len="med"/>
          </a:ln>
          <a:effectLst/>
        </p:spPr>
        <p:txBody>
          <a:bodyPr lIns="90000" tIns="46800" rIns="90000" bIns="46800"/>
          <a:lstStyle/>
          <a:p>
            <a:endParaRPr lang="el-GR" dirty="0"/>
          </a:p>
        </p:txBody>
      </p:sp>
      <p:cxnSp>
        <p:nvCxnSpPr>
          <p:cNvPr id="49178" name="AutoShape 26"/>
          <p:cNvCxnSpPr>
            <a:cxnSpLocks noChangeShapeType="1"/>
            <a:stCxn id="49168" idx="2"/>
            <a:endCxn id="49165" idx="1"/>
          </p:cNvCxnSpPr>
          <p:nvPr/>
        </p:nvCxnSpPr>
        <p:spPr bwMode="auto">
          <a:xfrm rot="10800000">
            <a:off x="331788" y="3441700"/>
            <a:ext cx="5154612" cy="2670175"/>
          </a:xfrm>
          <a:prstGeom prst="bentConnector3">
            <a:avLst>
              <a:gd name="adj1" fmla="val 104435"/>
            </a:avLst>
          </a:prstGeom>
          <a:noFill/>
          <a:ln w="9525" cap="rnd">
            <a:solidFill>
              <a:schemeClr val="bg1"/>
            </a:solidFill>
            <a:prstDash val="sysDot"/>
            <a:miter lim="800000"/>
            <a:headEnd/>
            <a:tailEnd type="triangle" w="med" len="med"/>
          </a:ln>
          <a:effectLst/>
        </p:spPr>
      </p:cxnSp>
      <p:sp>
        <p:nvSpPr>
          <p:cNvPr id="49179" name="Rectangle 27"/>
          <p:cNvSpPr>
            <a:spLocks noGrp="1" noChangeArrowheads="1"/>
          </p:cNvSpPr>
          <p:nvPr>
            <p:ph type="body" idx="1"/>
          </p:nvPr>
        </p:nvSpPr>
        <p:spPr>
          <a:xfrm>
            <a:off x="0" y="836712"/>
            <a:ext cx="9144000" cy="1368152"/>
          </a:xfrm>
          <a:noFill/>
          <a:ln/>
        </p:spPr>
        <p:txBody>
          <a:bodyPr>
            <a:normAutofit lnSpcReduction="10000"/>
          </a:bodyPr>
          <a:lstStyle/>
          <a:p>
            <a:pPr algn="just">
              <a:lnSpc>
                <a:spcPct val="80000"/>
              </a:lnSpc>
              <a:buClr>
                <a:srgbClr val="FF5050"/>
              </a:buClr>
            </a:pPr>
            <a:r>
              <a:rPr lang="el-GR" sz="2500" b="1" dirty="0" smtClean="0">
                <a:solidFill>
                  <a:schemeClr val="tx2"/>
                </a:solidFill>
              </a:rPr>
              <a:t>Διαδικασία </a:t>
            </a:r>
            <a:r>
              <a:rPr lang="el-GR" sz="2500" b="1" dirty="0">
                <a:solidFill>
                  <a:schemeClr val="tx2"/>
                </a:solidFill>
              </a:rPr>
              <a:t>4</a:t>
            </a:r>
            <a:r>
              <a:rPr lang="el-GR" sz="2500" b="1" baseline="30000" dirty="0">
                <a:solidFill>
                  <a:schemeClr val="tx2"/>
                </a:solidFill>
              </a:rPr>
              <a:t>ων</a:t>
            </a:r>
            <a:r>
              <a:rPr lang="el-GR" sz="2500" b="1" dirty="0">
                <a:solidFill>
                  <a:schemeClr val="tx2"/>
                </a:solidFill>
              </a:rPr>
              <a:t> βημάτων</a:t>
            </a:r>
          </a:p>
          <a:p>
            <a:pPr algn="just">
              <a:lnSpc>
                <a:spcPct val="80000"/>
              </a:lnSpc>
              <a:buClr>
                <a:srgbClr val="FF5050"/>
              </a:buClr>
            </a:pPr>
            <a:r>
              <a:rPr lang="el-GR" sz="2500" b="1" dirty="0">
                <a:solidFill>
                  <a:schemeClr val="tx2"/>
                </a:solidFill>
              </a:rPr>
              <a:t>Υποστήριξη καθ’ όλη τη διαδικασία</a:t>
            </a:r>
          </a:p>
          <a:p>
            <a:pPr algn="just">
              <a:lnSpc>
                <a:spcPct val="80000"/>
              </a:lnSpc>
              <a:buClr>
                <a:srgbClr val="FF5050"/>
              </a:buClr>
            </a:pPr>
            <a:r>
              <a:rPr lang="el-GR" sz="2500" b="1" dirty="0">
                <a:solidFill>
                  <a:schemeClr val="tx2"/>
                </a:solidFill>
              </a:rPr>
              <a:t>Έμφαση </a:t>
            </a:r>
            <a:r>
              <a:rPr lang="el-GR" sz="2500" b="1" dirty="0">
                <a:solidFill>
                  <a:schemeClr val="tx2"/>
                </a:solidFill>
                <a:latin typeface="Arial" charset="0"/>
              </a:rPr>
              <a:t>στη διανομή</a:t>
            </a:r>
            <a:r>
              <a:rPr lang="el-GR" sz="2500" b="1" dirty="0">
                <a:solidFill>
                  <a:schemeClr val="tx2"/>
                </a:solidFill>
              </a:rPr>
              <a:t> και επαναχρησιμοποίηση της γνώσης</a:t>
            </a:r>
            <a:endParaRPr lang="en-US" sz="2500" b="1" dirty="0">
              <a:solidFill>
                <a:schemeClr val="tx2"/>
              </a:solidFill>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
            <a:ext cx="8991600" cy="692696"/>
          </a:xfrm>
        </p:spPr>
        <p:txBody>
          <a:bodyPr/>
          <a:lstStyle/>
          <a:p>
            <a:pPr algn="ctr">
              <a:buClr>
                <a:schemeClr val="tx2"/>
              </a:buClr>
            </a:pPr>
            <a:r>
              <a:rPr lang="el-GR" sz="3600" b="1" dirty="0" smtClean="0">
                <a:solidFill>
                  <a:schemeClr val="tx1"/>
                </a:solidFill>
              </a:rPr>
              <a:t>Πλαίσιο </a:t>
            </a:r>
            <a:r>
              <a:rPr lang="el-GR" sz="3600" b="1" dirty="0">
                <a:solidFill>
                  <a:schemeClr val="tx1"/>
                </a:solidFill>
              </a:rPr>
              <a:t>Επιχειρηματολογίας </a:t>
            </a:r>
            <a:endParaRPr lang="en-US" sz="3600" b="1" dirty="0">
              <a:solidFill>
                <a:schemeClr val="tx1"/>
              </a:solidFill>
            </a:endParaRPr>
          </a:p>
        </p:txBody>
      </p:sp>
      <p:sp>
        <p:nvSpPr>
          <p:cNvPr id="23558" name="Rectangle 6"/>
          <p:cNvSpPr>
            <a:spLocks noChangeArrowheads="1"/>
          </p:cNvSpPr>
          <p:nvPr/>
        </p:nvSpPr>
        <p:spPr bwMode="auto">
          <a:xfrm>
            <a:off x="825500" y="3529013"/>
            <a:ext cx="1254125" cy="503237"/>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Στόχος</a:t>
            </a:r>
            <a:endParaRPr lang="en-US" sz="1200" b="1" dirty="0">
              <a:solidFill>
                <a:schemeClr val="bg1"/>
              </a:solidFill>
              <a:ea typeface="MS Mincho" pitchFamily="49" charset="-128"/>
            </a:endParaRPr>
          </a:p>
        </p:txBody>
      </p:sp>
      <p:sp>
        <p:nvSpPr>
          <p:cNvPr id="23559" name="Rectangle 7"/>
          <p:cNvSpPr>
            <a:spLocks noChangeArrowheads="1"/>
          </p:cNvSpPr>
          <p:nvPr/>
        </p:nvSpPr>
        <p:spPr bwMode="auto">
          <a:xfrm>
            <a:off x="2698750" y="3311525"/>
            <a:ext cx="1511300"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Προτεινόμενη</a:t>
            </a:r>
          </a:p>
          <a:p>
            <a:pPr algn="ctr"/>
            <a:r>
              <a:rPr lang="el-GR" sz="1200" b="1" dirty="0">
                <a:solidFill>
                  <a:schemeClr val="bg1"/>
                </a:solidFill>
              </a:rPr>
              <a:t>Εναλλακτική 1</a:t>
            </a:r>
          </a:p>
        </p:txBody>
      </p:sp>
      <p:sp>
        <p:nvSpPr>
          <p:cNvPr id="23560" name="Rectangle 8"/>
          <p:cNvSpPr>
            <a:spLocks noChangeArrowheads="1"/>
          </p:cNvSpPr>
          <p:nvPr/>
        </p:nvSpPr>
        <p:spPr bwMode="auto">
          <a:xfrm>
            <a:off x="4714875" y="2808288"/>
            <a:ext cx="1828800" cy="576262"/>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Επιχείρημα </a:t>
            </a:r>
          </a:p>
          <a:p>
            <a:pPr algn="ctr"/>
            <a:r>
              <a:rPr lang="el-GR" sz="1200" b="1" dirty="0">
                <a:solidFill>
                  <a:schemeClr val="bg1"/>
                </a:solidFill>
              </a:rPr>
              <a:t>Υπέρ ή Κατά 1</a:t>
            </a:r>
          </a:p>
        </p:txBody>
      </p:sp>
      <p:sp>
        <p:nvSpPr>
          <p:cNvPr id="23561" name="Rectangle 9"/>
          <p:cNvSpPr>
            <a:spLocks noChangeArrowheads="1"/>
          </p:cNvSpPr>
          <p:nvPr/>
        </p:nvSpPr>
        <p:spPr bwMode="auto">
          <a:xfrm>
            <a:off x="6946900" y="2808288"/>
            <a:ext cx="1295400"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Σχετιζόμενο</a:t>
            </a:r>
          </a:p>
          <a:p>
            <a:pPr algn="ctr"/>
            <a:r>
              <a:rPr lang="el-GR" sz="1200" b="1" dirty="0">
                <a:solidFill>
                  <a:schemeClr val="bg1"/>
                </a:solidFill>
              </a:rPr>
              <a:t>Κριτήριο</a:t>
            </a:r>
            <a:endParaRPr lang="en-US" sz="1200" b="1" dirty="0">
              <a:solidFill>
                <a:schemeClr val="bg1"/>
              </a:solidFill>
            </a:endParaRPr>
          </a:p>
        </p:txBody>
      </p:sp>
      <p:sp>
        <p:nvSpPr>
          <p:cNvPr id="23562" name="Rectangle 10"/>
          <p:cNvSpPr>
            <a:spLocks noChangeArrowheads="1"/>
          </p:cNvSpPr>
          <p:nvPr/>
        </p:nvSpPr>
        <p:spPr bwMode="auto">
          <a:xfrm>
            <a:off x="2698750" y="4464050"/>
            <a:ext cx="1511300"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Προτεινόμενη</a:t>
            </a:r>
          </a:p>
          <a:p>
            <a:pPr algn="ctr"/>
            <a:r>
              <a:rPr lang="el-GR" sz="1200" b="1" dirty="0">
                <a:solidFill>
                  <a:schemeClr val="bg1"/>
                </a:solidFill>
              </a:rPr>
              <a:t>Εναλλακτική 2</a:t>
            </a:r>
          </a:p>
        </p:txBody>
      </p:sp>
      <p:sp>
        <p:nvSpPr>
          <p:cNvPr id="23563" name="Rectangle 11"/>
          <p:cNvSpPr>
            <a:spLocks noChangeArrowheads="1"/>
          </p:cNvSpPr>
          <p:nvPr/>
        </p:nvSpPr>
        <p:spPr bwMode="auto">
          <a:xfrm>
            <a:off x="2698750" y="5618163"/>
            <a:ext cx="1468438"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Προτεινόμενη</a:t>
            </a:r>
          </a:p>
          <a:p>
            <a:pPr algn="ctr"/>
            <a:r>
              <a:rPr lang="el-GR" sz="1200" b="1" dirty="0">
                <a:solidFill>
                  <a:schemeClr val="bg1"/>
                </a:solidFill>
              </a:rPr>
              <a:t>Εναλλακτική </a:t>
            </a:r>
            <a:r>
              <a:rPr lang="el-GR" sz="1200" b="1" dirty="0" smtClean="0">
                <a:solidFill>
                  <a:schemeClr val="bg1"/>
                </a:solidFill>
              </a:rPr>
              <a:t>3</a:t>
            </a:r>
            <a:endParaRPr lang="el-GR" sz="1200" b="1" dirty="0">
              <a:solidFill>
                <a:schemeClr val="bg1"/>
              </a:solidFill>
            </a:endParaRPr>
          </a:p>
        </p:txBody>
      </p:sp>
      <p:cxnSp>
        <p:nvCxnSpPr>
          <p:cNvPr id="23564" name="AutoShape 12"/>
          <p:cNvCxnSpPr>
            <a:cxnSpLocks noChangeShapeType="1"/>
            <a:stCxn id="23558" idx="3"/>
            <a:endCxn id="23562" idx="1"/>
          </p:cNvCxnSpPr>
          <p:nvPr/>
        </p:nvCxnSpPr>
        <p:spPr bwMode="auto">
          <a:xfrm>
            <a:off x="2079625" y="3781425"/>
            <a:ext cx="619125" cy="969963"/>
          </a:xfrm>
          <a:prstGeom prst="bentConnector3">
            <a:avLst>
              <a:gd name="adj1" fmla="val 50000"/>
            </a:avLst>
          </a:prstGeom>
          <a:noFill/>
          <a:ln w="9525">
            <a:solidFill>
              <a:schemeClr val="bg1"/>
            </a:solidFill>
            <a:miter lim="800000"/>
            <a:headEnd/>
            <a:tailEnd type="triangle" w="med" len="med"/>
          </a:ln>
          <a:effectLst/>
        </p:spPr>
      </p:cxnSp>
      <p:cxnSp>
        <p:nvCxnSpPr>
          <p:cNvPr id="23565" name="AutoShape 13"/>
          <p:cNvCxnSpPr>
            <a:cxnSpLocks noChangeShapeType="1"/>
            <a:stCxn id="23558" idx="3"/>
            <a:endCxn id="23563" idx="1"/>
          </p:cNvCxnSpPr>
          <p:nvPr/>
        </p:nvCxnSpPr>
        <p:spPr bwMode="auto">
          <a:xfrm>
            <a:off x="2079625" y="3781425"/>
            <a:ext cx="619125" cy="2124075"/>
          </a:xfrm>
          <a:prstGeom prst="bentConnector3">
            <a:avLst>
              <a:gd name="adj1" fmla="val 50000"/>
            </a:avLst>
          </a:prstGeom>
          <a:noFill/>
          <a:ln w="9525">
            <a:solidFill>
              <a:schemeClr val="bg1"/>
            </a:solidFill>
            <a:miter lim="800000"/>
            <a:headEnd/>
            <a:tailEnd type="triangle" w="med" len="med"/>
          </a:ln>
          <a:effectLst/>
        </p:spPr>
      </p:cxnSp>
      <p:sp>
        <p:nvSpPr>
          <p:cNvPr id="23566" name="Rectangle 14"/>
          <p:cNvSpPr>
            <a:spLocks noChangeArrowheads="1"/>
          </p:cNvSpPr>
          <p:nvPr/>
        </p:nvSpPr>
        <p:spPr bwMode="auto">
          <a:xfrm rot="16200000">
            <a:off x="2050257" y="5185568"/>
            <a:ext cx="1511300" cy="360363"/>
          </a:xfrm>
          <a:prstGeom prst="rect">
            <a:avLst/>
          </a:prstGeom>
          <a:noFill/>
          <a:ln w="9525" algn="ctr">
            <a:noFill/>
            <a:miter lim="800000"/>
            <a:headEnd/>
            <a:tailEnd/>
          </a:ln>
          <a:effectLst/>
        </p:spPr>
        <p:txBody>
          <a:bodyPr wrap="none" lIns="90000" tIns="46800" rIns="90000" bIns="46800" anchor="ctr"/>
          <a:lstStyle/>
          <a:p>
            <a:pPr algn="ctr"/>
            <a:r>
              <a:rPr lang="en-US" sz="1200" dirty="0">
                <a:latin typeface="Arial"/>
              </a:rPr>
              <a:t>…</a:t>
            </a:r>
            <a:endParaRPr lang="el-GR" sz="1200" dirty="0"/>
          </a:p>
        </p:txBody>
      </p:sp>
      <p:sp>
        <p:nvSpPr>
          <p:cNvPr id="23567" name="Rectangle 15"/>
          <p:cNvSpPr>
            <a:spLocks noChangeArrowheads="1"/>
          </p:cNvSpPr>
          <p:nvPr/>
        </p:nvSpPr>
        <p:spPr bwMode="auto">
          <a:xfrm>
            <a:off x="4714875" y="3527425"/>
            <a:ext cx="1828800" cy="576263"/>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Επιχείρημα </a:t>
            </a:r>
          </a:p>
          <a:p>
            <a:pPr algn="ctr"/>
            <a:r>
              <a:rPr lang="el-GR" sz="1200" b="1" dirty="0">
                <a:solidFill>
                  <a:schemeClr val="bg1"/>
                </a:solidFill>
              </a:rPr>
              <a:t>Υπέρ ή Κατά 2</a:t>
            </a:r>
          </a:p>
        </p:txBody>
      </p:sp>
      <p:sp>
        <p:nvSpPr>
          <p:cNvPr id="23568" name="Rectangle 16"/>
          <p:cNvSpPr>
            <a:spLocks noChangeArrowheads="1"/>
          </p:cNvSpPr>
          <p:nvPr/>
        </p:nvSpPr>
        <p:spPr bwMode="auto">
          <a:xfrm>
            <a:off x="4714875" y="4824413"/>
            <a:ext cx="1828800" cy="576262"/>
          </a:xfrm>
          <a:prstGeom prst="rect">
            <a:avLst/>
          </a:prstGeom>
          <a:solidFill>
            <a:srgbClr val="706062"/>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Επιχείρημα </a:t>
            </a:r>
          </a:p>
          <a:p>
            <a:pPr algn="ctr"/>
            <a:r>
              <a:rPr lang="el-GR" sz="1200" b="1" dirty="0">
                <a:solidFill>
                  <a:schemeClr val="bg1"/>
                </a:solidFill>
              </a:rPr>
              <a:t>Υπέρ ή Κατά </a:t>
            </a:r>
            <a:r>
              <a:rPr lang="en-US" sz="1200" b="1" dirty="0">
                <a:solidFill>
                  <a:schemeClr val="bg1"/>
                </a:solidFill>
              </a:rPr>
              <a:t>n</a:t>
            </a:r>
            <a:endParaRPr lang="el-GR" sz="1200" b="1" dirty="0">
              <a:solidFill>
                <a:schemeClr val="bg1"/>
              </a:solidFill>
            </a:endParaRPr>
          </a:p>
        </p:txBody>
      </p:sp>
      <p:cxnSp>
        <p:nvCxnSpPr>
          <p:cNvPr id="23569" name="AutoShape 17"/>
          <p:cNvCxnSpPr>
            <a:cxnSpLocks noChangeShapeType="1"/>
            <a:stCxn id="23559" idx="3"/>
            <a:endCxn id="23560" idx="1"/>
          </p:cNvCxnSpPr>
          <p:nvPr/>
        </p:nvCxnSpPr>
        <p:spPr bwMode="auto">
          <a:xfrm flipV="1">
            <a:off x="4210050" y="3097213"/>
            <a:ext cx="504825" cy="501650"/>
          </a:xfrm>
          <a:prstGeom prst="bentConnector3">
            <a:avLst>
              <a:gd name="adj1" fmla="val 50000"/>
            </a:avLst>
          </a:prstGeom>
          <a:noFill/>
          <a:ln w="9525">
            <a:solidFill>
              <a:schemeClr val="bg1"/>
            </a:solidFill>
            <a:miter lim="800000"/>
            <a:headEnd/>
            <a:tailEnd type="triangle" w="med" len="med"/>
          </a:ln>
          <a:effectLst/>
        </p:spPr>
      </p:cxnSp>
      <p:cxnSp>
        <p:nvCxnSpPr>
          <p:cNvPr id="23570" name="AutoShape 18"/>
          <p:cNvCxnSpPr>
            <a:cxnSpLocks noChangeShapeType="1"/>
            <a:stCxn id="23559" idx="3"/>
            <a:endCxn id="23567" idx="1"/>
          </p:cNvCxnSpPr>
          <p:nvPr/>
        </p:nvCxnSpPr>
        <p:spPr bwMode="auto">
          <a:xfrm>
            <a:off x="4210050" y="3598863"/>
            <a:ext cx="504825" cy="217487"/>
          </a:xfrm>
          <a:prstGeom prst="bentConnector3">
            <a:avLst>
              <a:gd name="adj1" fmla="val 50000"/>
            </a:avLst>
          </a:prstGeom>
          <a:noFill/>
          <a:ln w="9525">
            <a:solidFill>
              <a:schemeClr val="bg1"/>
            </a:solidFill>
            <a:miter lim="800000"/>
            <a:headEnd/>
            <a:tailEnd type="triangle" w="med" len="med"/>
          </a:ln>
          <a:effectLst/>
        </p:spPr>
      </p:cxnSp>
      <p:cxnSp>
        <p:nvCxnSpPr>
          <p:cNvPr id="23571" name="AutoShape 19"/>
          <p:cNvCxnSpPr>
            <a:cxnSpLocks noChangeShapeType="1"/>
            <a:stCxn id="23559" idx="3"/>
            <a:endCxn id="23568" idx="1"/>
          </p:cNvCxnSpPr>
          <p:nvPr/>
        </p:nvCxnSpPr>
        <p:spPr bwMode="auto">
          <a:xfrm>
            <a:off x="4210050" y="3598863"/>
            <a:ext cx="504825" cy="1514475"/>
          </a:xfrm>
          <a:prstGeom prst="bentConnector3">
            <a:avLst>
              <a:gd name="adj1" fmla="val 50000"/>
            </a:avLst>
          </a:prstGeom>
          <a:noFill/>
          <a:ln w="9525">
            <a:solidFill>
              <a:schemeClr val="bg1"/>
            </a:solidFill>
            <a:miter lim="800000"/>
            <a:headEnd/>
            <a:tailEnd type="triangle" w="med" len="med"/>
          </a:ln>
          <a:effectLst/>
        </p:spPr>
      </p:cxnSp>
      <p:sp>
        <p:nvSpPr>
          <p:cNvPr id="23572" name="Rectangle 20"/>
          <p:cNvSpPr>
            <a:spLocks noChangeArrowheads="1"/>
          </p:cNvSpPr>
          <p:nvPr/>
        </p:nvSpPr>
        <p:spPr bwMode="auto">
          <a:xfrm rot="16200000">
            <a:off x="4066382" y="4320381"/>
            <a:ext cx="1511300" cy="360363"/>
          </a:xfrm>
          <a:prstGeom prst="rect">
            <a:avLst/>
          </a:prstGeom>
          <a:noFill/>
          <a:ln w="9525" algn="ctr">
            <a:noFill/>
            <a:miter lim="800000"/>
            <a:headEnd/>
            <a:tailEnd/>
          </a:ln>
          <a:effectLst/>
        </p:spPr>
        <p:txBody>
          <a:bodyPr wrap="none" lIns="90000" tIns="46800" rIns="90000" bIns="46800" anchor="ctr"/>
          <a:lstStyle/>
          <a:p>
            <a:pPr algn="ctr"/>
            <a:r>
              <a:rPr lang="en-US" sz="1200" dirty="0">
                <a:latin typeface="Arial"/>
              </a:rPr>
              <a:t>…</a:t>
            </a:r>
            <a:endParaRPr lang="el-GR" sz="1200" dirty="0"/>
          </a:p>
        </p:txBody>
      </p:sp>
      <p:cxnSp>
        <p:nvCxnSpPr>
          <p:cNvPr id="23573" name="AutoShape 21"/>
          <p:cNvCxnSpPr>
            <a:cxnSpLocks noChangeShapeType="1"/>
            <a:stCxn id="23560" idx="3"/>
            <a:endCxn id="23561" idx="1"/>
          </p:cNvCxnSpPr>
          <p:nvPr/>
        </p:nvCxnSpPr>
        <p:spPr bwMode="auto">
          <a:xfrm flipV="1">
            <a:off x="6543675" y="3095625"/>
            <a:ext cx="403225" cy="1588"/>
          </a:xfrm>
          <a:prstGeom prst="straightConnector1">
            <a:avLst/>
          </a:prstGeom>
          <a:noFill/>
          <a:ln w="9525">
            <a:solidFill>
              <a:schemeClr val="bg1"/>
            </a:solidFill>
            <a:prstDash val="dash"/>
            <a:round/>
            <a:headEnd/>
            <a:tailEnd type="triangle" w="med" len="med"/>
          </a:ln>
          <a:effectLst/>
        </p:spPr>
      </p:cxnSp>
      <p:cxnSp>
        <p:nvCxnSpPr>
          <p:cNvPr id="23574" name="AutoShape 22"/>
          <p:cNvCxnSpPr>
            <a:cxnSpLocks noChangeShapeType="1"/>
            <a:stCxn id="23558" idx="3"/>
            <a:endCxn id="23559" idx="1"/>
          </p:cNvCxnSpPr>
          <p:nvPr/>
        </p:nvCxnSpPr>
        <p:spPr bwMode="auto">
          <a:xfrm flipV="1">
            <a:off x="2079625" y="3598863"/>
            <a:ext cx="619125" cy="182562"/>
          </a:xfrm>
          <a:prstGeom prst="bentConnector3">
            <a:avLst>
              <a:gd name="adj1" fmla="val 50000"/>
            </a:avLst>
          </a:prstGeom>
          <a:noFill/>
          <a:ln w="9525">
            <a:solidFill>
              <a:schemeClr val="bg1"/>
            </a:solidFill>
            <a:miter lim="800000"/>
            <a:headEnd/>
            <a:tailEnd type="triangle" w="med" len="med"/>
          </a:ln>
          <a:effectLst/>
        </p:spPr>
      </p:cxnSp>
      <p:sp>
        <p:nvSpPr>
          <p:cNvPr id="23575" name="Rectangle 23"/>
          <p:cNvSpPr>
            <a:spLocks noChangeArrowheads="1"/>
          </p:cNvSpPr>
          <p:nvPr/>
        </p:nvSpPr>
        <p:spPr bwMode="auto">
          <a:xfrm>
            <a:off x="6946900" y="3527425"/>
            <a:ext cx="1252538"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Σχετιζόμενο</a:t>
            </a:r>
          </a:p>
          <a:p>
            <a:pPr algn="ctr"/>
            <a:r>
              <a:rPr lang="el-GR" sz="1200" b="1" dirty="0">
                <a:solidFill>
                  <a:schemeClr val="bg1"/>
                </a:solidFill>
              </a:rPr>
              <a:t>Κριτήριο</a:t>
            </a:r>
            <a:endParaRPr lang="en-US" sz="1200" b="1" dirty="0">
              <a:solidFill>
                <a:schemeClr val="bg1"/>
              </a:solidFill>
            </a:endParaRPr>
          </a:p>
        </p:txBody>
      </p:sp>
      <p:cxnSp>
        <p:nvCxnSpPr>
          <p:cNvPr id="23576" name="AutoShape 24"/>
          <p:cNvCxnSpPr>
            <a:cxnSpLocks noChangeShapeType="1"/>
            <a:stCxn id="23567" idx="3"/>
            <a:endCxn id="23575" idx="1"/>
          </p:cNvCxnSpPr>
          <p:nvPr/>
        </p:nvCxnSpPr>
        <p:spPr bwMode="auto">
          <a:xfrm flipV="1">
            <a:off x="6543675" y="3814763"/>
            <a:ext cx="403225" cy="1587"/>
          </a:xfrm>
          <a:prstGeom prst="straightConnector1">
            <a:avLst/>
          </a:prstGeom>
          <a:noFill/>
          <a:ln w="9525">
            <a:solidFill>
              <a:schemeClr val="bg1"/>
            </a:solidFill>
            <a:prstDash val="dash"/>
            <a:round/>
            <a:headEnd/>
            <a:tailEnd type="triangle" w="med" len="med"/>
          </a:ln>
          <a:effectLst/>
        </p:spPr>
      </p:cxnSp>
      <p:cxnSp>
        <p:nvCxnSpPr>
          <p:cNvPr id="23577" name="AutoShape 25"/>
          <p:cNvCxnSpPr>
            <a:cxnSpLocks noChangeShapeType="1"/>
            <a:stCxn id="23568" idx="3"/>
            <a:endCxn id="23578" idx="1"/>
          </p:cNvCxnSpPr>
          <p:nvPr/>
        </p:nvCxnSpPr>
        <p:spPr bwMode="auto">
          <a:xfrm flipV="1">
            <a:off x="6543675" y="5111750"/>
            <a:ext cx="446088" cy="1588"/>
          </a:xfrm>
          <a:prstGeom prst="straightConnector1">
            <a:avLst/>
          </a:prstGeom>
          <a:noFill/>
          <a:ln w="9525">
            <a:solidFill>
              <a:schemeClr val="bg1"/>
            </a:solidFill>
            <a:prstDash val="dash"/>
            <a:round/>
            <a:headEnd/>
            <a:tailEnd type="triangle" w="med" len="med"/>
          </a:ln>
          <a:effectLst/>
        </p:spPr>
      </p:cxnSp>
      <p:sp>
        <p:nvSpPr>
          <p:cNvPr id="23578" name="Rectangle 26"/>
          <p:cNvSpPr>
            <a:spLocks noChangeArrowheads="1"/>
          </p:cNvSpPr>
          <p:nvPr/>
        </p:nvSpPr>
        <p:spPr bwMode="auto">
          <a:xfrm>
            <a:off x="6989763" y="4824413"/>
            <a:ext cx="1252537" cy="574675"/>
          </a:xfrm>
          <a:prstGeom prst="rect">
            <a:avLst/>
          </a:prstGeom>
          <a:solidFill>
            <a:srgbClr val="0D5275"/>
          </a:solidFill>
          <a:ln w="9525" algn="ctr">
            <a:solidFill>
              <a:schemeClr val="bg1"/>
            </a:solidFill>
            <a:miter lim="800000"/>
            <a:headEnd/>
            <a:tailEnd/>
          </a:ln>
          <a:effectLst/>
        </p:spPr>
        <p:txBody>
          <a:bodyPr wrap="none" lIns="90000" tIns="46800" rIns="90000" bIns="46800" anchor="ctr"/>
          <a:lstStyle/>
          <a:p>
            <a:pPr algn="ctr"/>
            <a:r>
              <a:rPr lang="el-GR" sz="1200" b="1" dirty="0">
                <a:solidFill>
                  <a:schemeClr val="bg1"/>
                </a:solidFill>
              </a:rPr>
              <a:t>Σχετιζόμενο</a:t>
            </a:r>
          </a:p>
          <a:p>
            <a:pPr algn="ctr"/>
            <a:r>
              <a:rPr lang="el-GR" sz="1200" b="1" dirty="0">
                <a:solidFill>
                  <a:schemeClr val="bg1"/>
                </a:solidFill>
              </a:rPr>
              <a:t>Κριτήριο</a:t>
            </a:r>
            <a:endParaRPr lang="en-US" sz="1200" b="1" dirty="0">
              <a:solidFill>
                <a:schemeClr val="bg1"/>
              </a:solidFill>
            </a:endParaRPr>
          </a:p>
        </p:txBody>
      </p:sp>
      <p:sp>
        <p:nvSpPr>
          <p:cNvPr id="23579" name="Rectangle 27"/>
          <p:cNvSpPr>
            <a:spLocks noChangeArrowheads="1"/>
          </p:cNvSpPr>
          <p:nvPr/>
        </p:nvSpPr>
        <p:spPr bwMode="auto">
          <a:xfrm>
            <a:off x="611188" y="2735263"/>
            <a:ext cx="1655762" cy="503237"/>
          </a:xfrm>
          <a:prstGeom prst="rect">
            <a:avLst/>
          </a:prstGeom>
          <a:solidFill>
            <a:schemeClr val="tx2"/>
          </a:solidFill>
          <a:ln w="9525" algn="ctr">
            <a:solidFill>
              <a:schemeClr val="bg1"/>
            </a:solidFill>
            <a:miter lim="800000"/>
            <a:headEnd/>
            <a:tailEnd/>
          </a:ln>
          <a:effectLst/>
        </p:spPr>
        <p:txBody>
          <a:bodyPr wrap="none" lIns="90000" tIns="46800" rIns="90000" bIns="46800" anchor="ctr"/>
          <a:lstStyle/>
          <a:p>
            <a:pPr algn="ctr"/>
            <a:r>
              <a:rPr lang="el-GR" sz="1200" b="1" dirty="0">
                <a:solidFill>
                  <a:srgbClr val="FF5050"/>
                </a:solidFill>
              </a:rPr>
              <a:t>Θέμα της συζήτησης</a:t>
            </a:r>
            <a:endParaRPr lang="en-US" sz="1200" b="1" dirty="0">
              <a:solidFill>
                <a:srgbClr val="FF5050"/>
              </a:solidFill>
              <a:ea typeface="MS Mincho" pitchFamily="49" charset="-128"/>
            </a:endParaRPr>
          </a:p>
        </p:txBody>
      </p:sp>
      <p:cxnSp>
        <p:nvCxnSpPr>
          <p:cNvPr id="23580" name="AutoShape 28"/>
          <p:cNvCxnSpPr>
            <a:cxnSpLocks noChangeShapeType="1"/>
            <a:stCxn id="23558" idx="0"/>
            <a:endCxn id="23579" idx="2"/>
          </p:cNvCxnSpPr>
          <p:nvPr/>
        </p:nvCxnSpPr>
        <p:spPr bwMode="auto">
          <a:xfrm flipH="1" flipV="1">
            <a:off x="1439863" y="3238500"/>
            <a:ext cx="12700" cy="290513"/>
          </a:xfrm>
          <a:prstGeom prst="straightConnector1">
            <a:avLst/>
          </a:prstGeom>
          <a:noFill/>
          <a:ln w="9525">
            <a:solidFill>
              <a:schemeClr val="bg1"/>
            </a:solidFill>
            <a:round/>
            <a:headEnd type="triangle" w="med" len="med"/>
            <a:tailEnd type="triangle" w="med" len="med"/>
          </a:ln>
          <a:effectLst/>
        </p:spPr>
      </p:cxnSp>
      <p:sp>
        <p:nvSpPr>
          <p:cNvPr id="23581" name="Rectangle 29"/>
          <p:cNvSpPr>
            <a:spLocks noChangeArrowheads="1"/>
          </p:cNvSpPr>
          <p:nvPr/>
        </p:nvSpPr>
        <p:spPr bwMode="auto">
          <a:xfrm>
            <a:off x="0" y="1916832"/>
            <a:ext cx="9144000" cy="4941167"/>
          </a:xfrm>
          <a:prstGeom prst="rect">
            <a:avLst/>
          </a:prstGeom>
          <a:noFill/>
          <a:ln w="9525" algn="ctr">
            <a:solidFill>
              <a:schemeClr val="tx2"/>
            </a:solidFill>
            <a:prstDash val="dash"/>
            <a:miter lim="800000"/>
            <a:headEnd/>
            <a:tailEnd/>
          </a:ln>
          <a:effectLst/>
        </p:spPr>
        <p:txBody>
          <a:bodyPr wrap="none" lIns="90000" tIns="46800" rIns="90000" bIns="46800" anchor="ctr"/>
          <a:lstStyle/>
          <a:p>
            <a:endParaRPr lang="el-GR" dirty="0"/>
          </a:p>
        </p:txBody>
      </p:sp>
      <p:sp>
        <p:nvSpPr>
          <p:cNvPr id="23582" name="Rectangle 30"/>
          <p:cNvSpPr>
            <a:spLocks noChangeArrowheads="1"/>
          </p:cNvSpPr>
          <p:nvPr/>
        </p:nvSpPr>
        <p:spPr bwMode="auto">
          <a:xfrm>
            <a:off x="1979712" y="2204864"/>
            <a:ext cx="5832475" cy="215900"/>
          </a:xfrm>
          <a:prstGeom prst="rect">
            <a:avLst/>
          </a:prstGeom>
          <a:noFill/>
          <a:ln w="9525" algn="ctr">
            <a:noFill/>
            <a:miter lim="800000"/>
            <a:headEnd/>
            <a:tailEnd/>
          </a:ln>
          <a:effectLst/>
        </p:spPr>
        <p:txBody>
          <a:bodyPr wrap="none" lIns="90000" tIns="46800" rIns="90000" bIns="46800" anchor="ctr"/>
          <a:lstStyle/>
          <a:p>
            <a:pPr algn="ctr"/>
            <a:r>
              <a:rPr lang="el-GR" sz="2000" b="1" dirty="0">
                <a:solidFill>
                  <a:srgbClr val="FF0000"/>
                </a:solidFill>
              </a:rPr>
              <a:t>Γνωστικό αντικείμενο</a:t>
            </a:r>
            <a:endParaRPr lang="en-US" sz="2000" b="1" dirty="0">
              <a:solidFill>
                <a:srgbClr val="FF0000"/>
              </a:solidFill>
              <a:ea typeface="MS Mincho" pitchFamily="49" charset="-128"/>
            </a:endParaRPr>
          </a:p>
        </p:txBody>
      </p:sp>
      <p:sp>
        <p:nvSpPr>
          <p:cNvPr id="23584" name="Text Box 32"/>
          <p:cNvSpPr txBox="1">
            <a:spLocks noChangeArrowheads="1"/>
          </p:cNvSpPr>
          <p:nvPr/>
        </p:nvSpPr>
        <p:spPr bwMode="auto">
          <a:xfrm>
            <a:off x="0" y="692697"/>
            <a:ext cx="9144000" cy="1169551"/>
          </a:xfrm>
          <a:prstGeom prst="rect">
            <a:avLst/>
          </a:prstGeom>
          <a:solidFill>
            <a:srgbClr val="0D5275"/>
          </a:solidFill>
          <a:ln w="9525" algn="ctr">
            <a:solidFill>
              <a:srgbClr val="DDDDDD"/>
            </a:solidFill>
            <a:miter lim="800000"/>
            <a:headEnd/>
            <a:tailEnd/>
          </a:ln>
          <a:effectLst/>
        </p:spPr>
        <p:txBody>
          <a:bodyPr wrap="square">
            <a:spAutoFit/>
          </a:bodyPr>
          <a:lstStyle/>
          <a:p>
            <a:pPr algn="just"/>
            <a:r>
              <a:rPr lang="el-GR" sz="1800" b="1" dirty="0">
                <a:solidFill>
                  <a:schemeClr val="bg1"/>
                </a:solidFill>
                <a:latin typeface="Trebuchet MS" pitchFamily="34" charset="0"/>
              </a:rPr>
              <a:t>Ο βασισμένος σε δομημένη επιχειρηματολογία διάλογος θεωρείται ότι μπορεί να συνεισφέρει στην ανοιχτή, διαλεκτική διαδικασία συνεργατικής διατύπωσης και ανάλυσης των υπό θεώρηση θεμάτων. </a:t>
            </a:r>
          </a:p>
          <a:p>
            <a:pPr algn="r"/>
            <a:r>
              <a:rPr lang="el-GR" sz="1600" b="1" dirty="0">
                <a:solidFill>
                  <a:schemeClr val="bg1"/>
                </a:solidFill>
                <a:latin typeface="Trebuchet MS" pitchFamily="34" charset="0"/>
              </a:rPr>
              <a:t>(Buckingham Shum, 2003)</a:t>
            </a:r>
            <a:r>
              <a:rPr lang="en-US" sz="1600" b="1" dirty="0">
                <a:solidFill>
                  <a:schemeClr val="bg1"/>
                </a:solidFill>
                <a:latin typeface="Trebuchet MS" pitchFamily="34" charset="0"/>
              </a:rPr>
              <a: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36104"/>
          </a:xfrm>
        </p:spPr>
        <p:txBody>
          <a:bodyPr>
            <a:normAutofit fontScale="90000"/>
          </a:bodyPr>
          <a:lstStyle/>
          <a:p>
            <a:r>
              <a:rPr lang="el-GR" sz="3600" b="1" dirty="0" smtClean="0">
                <a:solidFill>
                  <a:srgbClr val="FF0000"/>
                </a:solidFill>
              </a:rPr>
              <a:t/>
            </a:r>
            <a:br>
              <a:rPr lang="el-GR" sz="3600" b="1" dirty="0" smtClean="0">
                <a:solidFill>
                  <a:srgbClr val="FF0000"/>
                </a:solidFill>
              </a:rPr>
            </a:br>
            <a:r>
              <a:rPr lang="el-GR" sz="3600" b="1" dirty="0" smtClean="0">
                <a:solidFill>
                  <a:srgbClr val="FF0000"/>
                </a:solidFill>
              </a:rPr>
              <a:t>Παράγοντες οργανωσιακού περιεχομένου </a:t>
            </a:r>
            <a:endParaRPr lang="el-GR" dirty="0"/>
          </a:p>
        </p:txBody>
      </p:sp>
      <p:pic>
        <p:nvPicPr>
          <p:cNvPr id="27033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600" b="1" dirty="0" smtClean="0">
                <a:solidFill>
                  <a:schemeClr val="tx1"/>
                </a:solidFill>
              </a:rPr>
              <a:t>ΔΙΑΧΕΙΡΙΣΗ ΠΙΣΤΩΣΕΩΝ ΚΑΙ ΠΕΛΑΤΩΝ</a:t>
            </a:r>
            <a:endParaRPr lang="el-GR" sz="3600" b="1" dirty="0">
              <a:solidFill>
                <a:schemeClr val="tx1"/>
              </a:solidFill>
            </a:endParaRPr>
          </a:p>
        </p:txBody>
      </p:sp>
      <p:pic>
        <p:nvPicPr>
          <p:cNvPr id="27750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9F0F10"/>
                </a:solidFill>
                <a:effectLst>
                  <a:outerShdw blurRad="38100" dist="38100" dir="2700000" algn="tl">
                    <a:srgbClr val="C0C0C0"/>
                  </a:outerShdw>
                </a:effectLst>
              </a:rPr>
              <a:t/>
            </a:r>
            <a:br>
              <a:rPr lang="el-GR" b="1" dirty="0" smtClean="0">
                <a:solidFill>
                  <a:srgbClr val="9F0F10"/>
                </a:solidFill>
                <a:effectLst>
                  <a:outerShdw blurRad="38100" dist="38100" dir="2700000" algn="tl">
                    <a:srgbClr val="C0C0C0"/>
                  </a:outerShdw>
                </a:effectLst>
              </a:rPr>
            </a:br>
            <a:r>
              <a:rPr lang="el-GR" b="1" dirty="0" smtClean="0">
                <a:solidFill>
                  <a:srgbClr val="9F0F10"/>
                </a:solidFill>
                <a:effectLst>
                  <a:outerShdw blurRad="38100" dist="38100" dir="2700000" algn="tl">
                    <a:srgbClr val="C0C0C0"/>
                  </a:outerShdw>
                </a:effectLst>
              </a:rPr>
              <a:t>Λογισμικό</a:t>
            </a:r>
            <a:r>
              <a:rPr lang="en-US" dirty="0" smtClean="0"/>
              <a:t> </a:t>
            </a:r>
            <a:r>
              <a:rPr lang="en-US" b="1" dirty="0" smtClean="0">
                <a:solidFill>
                  <a:srgbClr val="9F0F10"/>
                </a:solidFill>
                <a:effectLst>
                  <a:outerShdw blurRad="38100" dist="38100" dir="2700000" algn="tl">
                    <a:srgbClr val="C0C0C0"/>
                  </a:outerShdw>
                </a:effectLst>
                <a:cs typeface="Times New Roman" pitchFamily="18" charset="0"/>
              </a:rPr>
              <a:t>CRM</a:t>
            </a:r>
            <a:endParaRPr lang="el-GR" dirty="0"/>
          </a:p>
        </p:txBody>
      </p:sp>
      <p:sp>
        <p:nvSpPr>
          <p:cNvPr id="3" name="2 - Θέση περιεχομένου"/>
          <p:cNvSpPr>
            <a:spLocks noGrp="1"/>
          </p:cNvSpPr>
          <p:nvPr>
            <p:ph idx="1"/>
          </p:nvPr>
        </p:nvSpPr>
        <p:spPr>
          <a:xfrm>
            <a:off x="0" y="980728"/>
            <a:ext cx="9144000" cy="5877272"/>
          </a:xfrm>
        </p:spPr>
        <p:txBody>
          <a:bodyPr/>
          <a:lstStyle/>
          <a:p>
            <a:pPr algn="just">
              <a:spcAft>
                <a:spcPts val="1000"/>
              </a:spcAft>
              <a:buFont typeface="Wingdings" pitchFamily="2" charset="2"/>
              <a:buChar char="v"/>
            </a:pPr>
            <a:r>
              <a:rPr lang="el-GR" b="1" dirty="0" smtClean="0"/>
              <a:t>Τα πακέτα</a:t>
            </a:r>
            <a:r>
              <a:rPr lang="el-GR" dirty="0" smtClean="0"/>
              <a:t> </a:t>
            </a:r>
            <a:r>
              <a:rPr lang="el-GR" b="1" dirty="0" smtClean="0">
                <a:cs typeface="Times New Roman" pitchFamily="18" charset="0"/>
              </a:rPr>
              <a:t>CRM </a:t>
            </a:r>
            <a:r>
              <a:rPr lang="el-GR" b="1" dirty="0" smtClean="0"/>
              <a:t>ποικίλουν από εργαλεία κόγχης αγοράς μέχρι επιχειρησιακές εφαρμογές μεγάλης κλίμακας</a:t>
            </a:r>
            <a:endParaRPr lang="el-GR" b="1" dirty="0" smtClean="0">
              <a:cs typeface="Times New Roman" pitchFamily="18" charset="0"/>
            </a:endParaRPr>
          </a:p>
          <a:p>
            <a:pPr algn="just">
              <a:spcAft>
                <a:spcPts val="1000"/>
              </a:spcAft>
              <a:buFont typeface="Wingdings" pitchFamily="2" charset="2"/>
              <a:buChar char="v"/>
            </a:pPr>
            <a:r>
              <a:rPr lang="el-GR" b="1" dirty="0" smtClean="0"/>
              <a:t>Τα πιο περιεκτικά έχουν λειτουργικές μονάδες για:</a:t>
            </a:r>
            <a:endParaRPr lang="el-GR" b="1" dirty="0" smtClean="0">
              <a:cs typeface="Times New Roman" pitchFamily="18" charset="0"/>
            </a:endParaRPr>
          </a:p>
          <a:p>
            <a:pPr lvl="1" algn="just">
              <a:spcAft>
                <a:spcPts val="1000"/>
              </a:spcAft>
              <a:buFontTx/>
              <a:buChar char="•"/>
            </a:pPr>
            <a:r>
              <a:rPr lang="el-GR" sz="2000" b="1" dirty="0" smtClean="0"/>
              <a:t>Διαχείριση σχέσεων με συνεργάτες </a:t>
            </a:r>
            <a:r>
              <a:rPr lang="el-GR" sz="2000" b="1" dirty="0" smtClean="0">
                <a:cs typeface="Times New Roman" pitchFamily="18" charset="0"/>
              </a:rPr>
              <a:t>(PRM)</a:t>
            </a:r>
          </a:p>
          <a:p>
            <a:pPr marL="1200150" lvl="2" indent="-285750" algn="just">
              <a:spcAft>
                <a:spcPts val="1000"/>
              </a:spcAft>
              <a:buFont typeface="Wingdings" pitchFamily="2" charset="2"/>
              <a:buChar char="Ø"/>
            </a:pPr>
            <a:r>
              <a:rPr lang="el-GR" sz="1800" b="1" dirty="0" smtClean="0"/>
              <a:t>Ολοκλήρωση ευκαιριών για πωλήσεις, τιμολόγηση, προωθητικές ενέργειες, σύνθεση παραγγελιών και διαθεσιμότητα</a:t>
            </a:r>
          </a:p>
          <a:p>
            <a:pPr marL="1200150" lvl="2" indent="-285750" algn="just">
              <a:spcAft>
                <a:spcPts val="1000"/>
              </a:spcAft>
              <a:buFont typeface="Wingdings" pitchFamily="2" charset="2"/>
              <a:buChar char="Ø"/>
            </a:pPr>
            <a:r>
              <a:rPr lang="el-GR" sz="1800" b="1" dirty="0" smtClean="0"/>
              <a:t>Εργαλεία αξιολόγησης της απόδοσης συνεργατών</a:t>
            </a:r>
            <a:endParaRPr lang="el-GR" sz="4800" b="1" dirty="0" smtClean="0">
              <a:cs typeface="Times New Roman" pitchFamily="18" charset="0"/>
            </a:endParaRPr>
          </a:p>
          <a:p>
            <a:pPr lvl="1" algn="just">
              <a:spcAft>
                <a:spcPts val="1000"/>
              </a:spcAft>
              <a:buFontTx/>
              <a:buChar char="•"/>
            </a:pPr>
            <a:r>
              <a:rPr lang="el-GR" sz="2000" b="1" dirty="0" smtClean="0"/>
              <a:t>Διαχείριση σχέσεων με προσωπικό</a:t>
            </a:r>
            <a:r>
              <a:rPr lang="el-GR" sz="2000" b="1" dirty="0" smtClean="0">
                <a:cs typeface="Times New Roman" pitchFamily="18" charset="0"/>
              </a:rPr>
              <a:t> (ERM)</a:t>
            </a:r>
          </a:p>
          <a:p>
            <a:pPr marL="1200150" lvl="2" indent="-285750" algn="just">
              <a:spcAft>
                <a:spcPts val="1000"/>
              </a:spcAft>
              <a:buFont typeface="Wingdings" pitchFamily="2" charset="2"/>
              <a:buChar char="Ø"/>
            </a:pPr>
            <a:r>
              <a:rPr lang="el-GR" sz="1800" b="1" dirty="0" smtClean="0"/>
              <a:t>π.χ. καθορισμός στόχων, διαχείριση απόδοσης εργαζόμενων, αμοιβή ανάλογη με την απόδοση και εκπαίδευση προσωπικού</a:t>
            </a:r>
            <a:endParaRPr lang="el-GR" sz="1800" b="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altLang="el-GR" sz="4000" b="1" dirty="0" smtClean="0">
                <a:solidFill>
                  <a:srgbClr val="C00000"/>
                </a:solidFill>
              </a:rPr>
              <a:t>ΠΙΣΤΩΣΕΙΣ</a:t>
            </a:r>
          </a:p>
        </p:txBody>
      </p:sp>
      <p:sp>
        <p:nvSpPr>
          <p:cNvPr id="140291" name="Rectangle 3"/>
          <p:cNvSpPr>
            <a:spLocks noGrp="1" noChangeArrowheads="1"/>
          </p:cNvSpPr>
          <p:nvPr>
            <p:ph type="body" idx="1"/>
          </p:nvPr>
        </p:nvSpPr>
        <p:spPr>
          <a:xfrm>
            <a:off x="0" y="857232"/>
            <a:ext cx="9144000" cy="6000768"/>
          </a:xfrm>
        </p:spPr>
        <p:txBody>
          <a:bodyPr/>
          <a:lstStyle/>
          <a:p>
            <a:pPr algn="just" eaLnBrk="1" hangingPunct="1">
              <a:lnSpc>
                <a:spcPct val="150000"/>
              </a:lnSpc>
            </a:pPr>
            <a:r>
              <a:rPr lang="el-GR" altLang="el-GR" sz="3200" dirty="0" smtClean="0"/>
              <a:t>Η αγορά Α΄ υλών, προϊόντων, εμπορευμάτων και υπηρεσιών χωρίς την πληρωμή αυτών με μετρητά από τον αγοραστή καλείται πίστωση. Ο χρόνος πληρωμής των πιστώσεων καθορίζεται από μια ομάδα «ελεγχόμενων» παραγόντων που καλούνται </a:t>
            </a:r>
            <a:r>
              <a:rPr lang="el-GR" altLang="el-GR" sz="3200" b="1" dirty="0" smtClean="0">
                <a:solidFill>
                  <a:srgbClr val="C00000"/>
                </a:solidFill>
              </a:rPr>
              <a:t>μεταβλητές πιστωτικής πολιτικής.</a:t>
            </a:r>
          </a:p>
          <a:p>
            <a:pPr eaLnBrk="1" hangingPunct="1">
              <a:buFontTx/>
              <a:buNone/>
            </a:pPr>
            <a:endParaRPr lang="el-GR" altLang="el-GR" dirty="0" smtClean="0"/>
          </a:p>
        </p:txBody>
      </p:sp>
    </p:spTree>
    <p:extLst>
      <p:ext uri="{BB962C8B-B14F-4D97-AF65-F5344CB8AC3E}">
        <p14:creationId xmlns:p14="http://schemas.microsoft.com/office/powerpoint/2010/main" val="2363918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159</TotalTime>
  <Words>15519</Words>
  <Application>Microsoft Office PowerPoint</Application>
  <PresentationFormat>Προβολή στην οθόνη (4:3)</PresentationFormat>
  <Paragraphs>1741</Paragraphs>
  <Slides>286</Slides>
  <Notes>27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286</vt:i4>
      </vt:variant>
    </vt:vector>
  </HeadingPairs>
  <TitlesOfParts>
    <vt:vector size="291" baseType="lpstr">
      <vt:lpstr>Δικαιοσύνη</vt:lpstr>
      <vt:lpstr>Equation</vt:lpstr>
      <vt:lpstr>Έγγραφο</vt:lpstr>
      <vt:lpstr>Εξίσωση</vt:lpstr>
      <vt:lpstr>Φύλλο εργασίας</vt:lpstr>
      <vt:lpstr>ΜΕΤΑΠΤΥΧΙΑΚΟ ΠΡΟΓΡΑΜΜΑ ΣΤΗΝ ΦΟΡΟΡΟΤΕΧΝΙΚΗ ΚΑΙ ΝΟΜΟΘΕΣΙΑ ΕΠΙΧΕΙΡΗΣΕΩΝ</vt:lpstr>
      <vt:lpstr>ΕΙΣΑΓΩΓΙΚΕΣ ΕΝΝΟΙΕΣ</vt:lpstr>
      <vt:lpstr> Είδη Αποτίμησης: </vt:lpstr>
      <vt:lpstr>ΜΕΡΟΣ Α΄</vt:lpstr>
      <vt:lpstr>ΟΡΙΣΜΟΣ ΑΠΟΓΡΑΦΗΣ</vt:lpstr>
      <vt:lpstr>ΕΞΩΛΟΓΙΣΤΙΚΗ ΑΠΟΓΡΑΦΗ</vt:lpstr>
      <vt:lpstr>ΕΣΩΛΟΓΙΣΤΙΚΗ ΑΠΟΓΡΑΦΗ</vt:lpstr>
      <vt:lpstr>   Λόγοι Σύνταξης Απογραφής</vt:lpstr>
      <vt:lpstr>ΑΝΑΓΚΕΣ ΕΛΕΓΧΟΥ</vt:lpstr>
      <vt:lpstr> ΑΝΑΓΚΕΣ ΠΡΟΣΑΡΜΟΓΗΣ</vt:lpstr>
      <vt:lpstr>ΣΤΑΔΙΑ ΑΠΟΓΡΑΦΗΣ</vt:lpstr>
      <vt:lpstr>Γενικά περί Απογραφής</vt:lpstr>
      <vt:lpstr>Συστήματα απογραφής </vt:lpstr>
      <vt:lpstr>ΔΙΑΡΚΗΣ ΑΠΟΓΡΑΦΗ</vt:lpstr>
      <vt:lpstr>ΠΕΡΙΟΔΙΚΗ ΑΠΟΓΡΑΦΗ</vt:lpstr>
      <vt:lpstr>ΑΠΟΚΛΙΣΕΙΣ ΑΠΟΓΡΑΦΗΣ</vt:lpstr>
      <vt:lpstr>ΟΡΙΣΜΟΣ ΑΠΟΘΕΜΑΤΩΝ</vt:lpstr>
      <vt:lpstr>ΛΟΓΑΡΙΑΣΜΟΙ ΑΠΟΘΕΜΑΤΩΝ</vt:lpstr>
      <vt:lpstr>ΑΠΟΘΕΜΑΤΑ</vt:lpstr>
      <vt:lpstr>ΒΑΣΙΚΟΙ ΠΑΡΑΓΟΝΤΕΣ ΚΑΘΟΡΙΣΜΟΥ ΤΟΥ ΥΨΟΥΣ ΤΩΝ ΑΠΟΘΕΜΑΤΩΝ</vt:lpstr>
      <vt:lpstr>ΔΙΑΧΕΙΡΙΣΗ ΥΨΟΥΣ ΑΠΟΘΕΜΑΤΩΝ</vt:lpstr>
      <vt:lpstr>ΤΙ ΠΕΡΙΛΑΜΒΑΝΕΙ ΤΟ ΚΟΣΤΟΣ ΑΠΟΘΕΜΑΤΩΝ</vt:lpstr>
      <vt:lpstr>ΔΑΠΑΝΕΣ ΑΠΟΘΕΜΑΤΩΝ</vt:lpstr>
      <vt:lpstr>ΔΑΠΑΝΕΣ ΑΠΟΘΕΜΑΤΩΝ</vt:lpstr>
      <vt:lpstr>ΚΟΣΤΟΣ ΑΠΟΘΕΜΑΤΩΝ</vt:lpstr>
      <vt:lpstr>ΚΟΣΤΟΣ ΑΠΟΘΕΜΑΤΩΝ</vt:lpstr>
      <vt:lpstr>ΚΟΣΤΟΣ ΑΠΟΘΕΜΑΤΩΝ</vt:lpstr>
      <vt:lpstr>ΟΙΚΟΝΟΜΙΚΗ ΠΟΣΟΤΗΤΑ ΠΑΡΑΓΓΕΛΙΑΣ</vt:lpstr>
      <vt:lpstr>ΟΙΚΟΝΟΜΙΚΗ ΠΟΣΟΤΗΤΑ ΠΑΡΑΓΓΕΛΙΑΣ</vt:lpstr>
      <vt:lpstr>ΛΥΣΗ ΑΣΚΗΣΗΣ ΟΙΚΟΝΟΜΙΚΗΣ ΠΟΣΟΤΗΤΑΣ ΠΑΡΑΓΓΕΛΙΑΣ</vt:lpstr>
      <vt:lpstr>Κανόνες αποτίμησης Αποθεμάτων (1)</vt:lpstr>
      <vt:lpstr>Κανόνες αποτίμησης Αποθεμάτων (2)</vt:lpstr>
      <vt:lpstr>Κανόνες αποτίμησης Αποθεμάτων (3)</vt:lpstr>
      <vt:lpstr>ΟΡΙΣΜΟΙ (1)</vt:lpstr>
      <vt:lpstr>ΟΡΙΣΜΟΙ (2)</vt:lpstr>
      <vt:lpstr>ΟΡΙΣΜΟΙ (3)</vt:lpstr>
      <vt:lpstr>ΟΡΙΣΜΟΙ (4)</vt:lpstr>
      <vt:lpstr>ΟΡΙΣΜΟΙ (5)</vt:lpstr>
      <vt:lpstr> ΠΡΟΤΥΠΟ ΚΟΣΤΟΣ</vt:lpstr>
      <vt:lpstr>Ορισμός Επικινδυνότητας</vt:lpstr>
      <vt:lpstr>Αποτίμηση της επικινδυνότητας</vt:lpstr>
      <vt:lpstr>Ανάλυση επικινδυνότητας</vt:lpstr>
      <vt:lpstr>Διαχείριση Επικινδυνότητας (1)</vt:lpstr>
      <vt:lpstr>Συνήθεις δυσκολίες</vt:lpstr>
      <vt:lpstr>Πλεονεκτήματα Διαχείρισης Επικινδυνότητας</vt:lpstr>
      <vt:lpstr>Μειονεκτήματα Διαχείρισης Επικινδυνότητας</vt:lpstr>
      <vt:lpstr>ΑΠΟΤΙΜΗΣΗ ΠΕΡΙΟΥΣΙΑΚΩΝ ΣΤΟΙΧΕΙΩΝ – ΛΟΓΙΣΤΙΚΗ ΜΕΘΟΔΟΣ</vt:lpstr>
      <vt:lpstr>ΑΠΟΤΙΜΗΣΗ ΠΕΡΙΟΥΣΙΑΚΩΝ ΣΤΟΙΧΕΙΩΝ – ΛΟΓΙΣΤΙΚΗ ΜΕΘΟΔΟΣ</vt:lpstr>
      <vt:lpstr>ΜΕΘΟΔΟΙ ΑΠΟΤΙΜΗΣΗΣ ΑΠΟΘΕΜΑΤΩΝ</vt:lpstr>
      <vt:lpstr>             Η ΜΕΘΟΔΟΣ ΤΟΥ ΜΕΣΟΥ ΚΟΣΤΟΥΣ ΚΑΙ ΤΟΥ ΜΕΣΟΥ ΣΤΑΘΜΙΚΟΥ ΚΟΣΤΟΥΣ</vt:lpstr>
      <vt:lpstr>Η ΜΕΘΟΔΟΣ ΤΟΥ ΜΕΣΟΥ ΣΤΑΘΜΙΚΟΥ ΚΟΣΤΟΥΣ</vt:lpstr>
      <vt:lpstr>Υπολογισμός Μεθόδου του Μέσου Σταθμικού Κόστους</vt:lpstr>
      <vt:lpstr>Η ΜΕΘΟΔΟΣ ΤΟΥ ΜΕΣΟΥ ΣΤΑΘΜΙΚΟΥ ΚΟΣΤΟΥΣ</vt:lpstr>
      <vt:lpstr>Η ΜΕΘΟΔΟΣ ΤΟΥ ΜΕΣΟΥ ΣΤΑΘΜΙΚΟΥ ΚΟΣΤΟΥΣ</vt:lpstr>
      <vt:lpstr>Η ΜΕΘΟΔΟΣ ΤΟΥ ΚΥΚΛΟΦΟΡΙΑΚΟΥ ΜΕΣΟΥ ΟΡΟΥ ή ΤΩΝ ΔΙΑΔΟΧΙΚΩΝ ΥΠΟΛΟΙΠΩΝ</vt:lpstr>
      <vt:lpstr>Υπολογισμός της Μεθόδου του Κυκλοφοριακού Μέσου Όρου ή των Διαδοχικών Υπολοίπων</vt:lpstr>
      <vt:lpstr>Η ΜΕΘΟΔΟΣ ΤΟΥ ΚΥΚΛΟΦΟΡΙΑΚΟΥ ΜΕΣΟΥ ΟΡΟΥ ή ΤΩΝ ΔΙΑΔΟΧΙΚΩΝ ΥΠΟΛΟΙΠΩΝ</vt:lpstr>
      <vt:lpstr>ΜΕΘΟΔΟΣ ΣΕΙΡΑΣ ΕΞΑΝΤΛΗΣΕΩΣ ΤΩΝ ΑΠΟΘΕΜΑΤΩΝ F.I.F.O.</vt:lpstr>
      <vt:lpstr>ΜΕΘΟΔΟΣ ΣΕΙΡΑΣ ΕΞΑΝΤΛΗΣΕΩΣ ΤΩΝ ΑΠΟΘΕΜΑΤΩΝ F.I.F.O.</vt:lpstr>
      <vt:lpstr>ΜΕΘΟΔΟΣ ΣΕΙΡΑΣ ΕΞΑΝΤΛΗΣΕΩΣ ΤΩΝ ΑΠΟΘΕΜΑΤΩΝ F.I.F.O</vt:lpstr>
      <vt:lpstr>L.I.F.O.</vt:lpstr>
      <vt:lpstr>L.I.F.O.</vt:lpstr>
      <vt:lpstr>L.I.F.O</vt:lpstr>
      <vt:lpstr>Η ΜΕΘΟΔΟΣ ΠΡΟΣΔΙΟΡΙΣΜΟΥ ΤΩΝ ΑΠΟΘΕΜΑΤΩΝ ΚΑΤ΄ ΕΚΤΙΜΗΣΗ</vt:lpstr>
      <vt:lpstr>Α. ΜΕΘΟΔΟΣ ΤΟΥ ΜΙΚΤΟΥ ΚΕΡΔΟΥΣ (1)</vt:lpstr>
      <vt:lpstr>Παρουσίαση του PowerPoint</vt:lpstr>
      <vt:lpstr>Α. ΜΕΘΟΔΟΣ ΤΟΥ ΜΙΚΤΟΥ ΚΕΡΔΟΥΣ (2)</vt:lpstr>
      <vt:lpstr>Β. Η ΜΕΘΟΔΟΣ ΤΟΥ ΛΙΑΝΙΚΟΥ ΕΜΠΟΡΙΟΥ  ή ΛΙΑΝΙΚΩΝ ΤΙΜΩΝ (1)</vt:lpstr>
      <vt:lpstr>Β. Η ΜΕΘΟΔΟΣ ΤΟΥ ΛΙΑΝΙΚΟΥ ΕΜΠΟΡΙΟΥ  ή ΛΙΑΝΙΚΩΝ ΤΙΜΩΝ (2)</vt:lpstr>
      <vt:lpstr>ΜΕΘΟΔΟΣ ΑΠΟΤΙΜΗΣΗΣ ΣΤΗΝ ΤΡΕΧΟΥΣΑ ΤΙΜΗ</vt:lpstr>
      <vt:lpstr>ΜΕΘΟΔΟΣ ΑΠΟΤΙΜΗΣΗΣ ΣΤΗ ΜΙΚΡΟΤΕΡΗ ΤΙΜΗ ΜΕΤΑΞΥ ΤΗΣ ΤΙΜΗΣ ΚΤΗΣΗΣ ΚΑΙ ΤΗΣ ΤΡΕΧΟΥΣΑΣ ΤΙΜΗΣ</vt:lpstr>
      <vt:lpstr>Μέθοδος του Βασικού Αποθέματος (1)</vt:lpstr>
      <vt:lpstr>Μέθοδος του Βασικού Αποθέματος (2)</vt:lpstr>
      <vt:lpstr>Μέθοδος του Εξατομικευμένου Κόστους</vt:lpstr>
      <vt:lpstr>Μέθοδος του Πρότυπου κόστους</vt:lpstr>
      <vt:lpstr>ΚΡΙΤΙΚΗ ΤΩΝ ΜΕΘΟΔΩΝ ΑΠΟΤΙΜΗΣΗΣ</vt:lpstr>
      <vt:lpstr>ΑΡΘΡΟ 28 ΤΟΥ Κ.Β.Σ. </vt:lpstr>
      <vt:lpstr>ΑΡΘΡΟ 28 ΤΟΥ Κ.Β.Σ.</vt:lpstr>
      <vt:lpstr>ΑΡΘΡΟ 28 ΤΟΥ Κ.Β.Σ.</vt:lpstr>
      <vt:lpstr>ΑΡΘΡΟ 28 ΤΟΥ Κ.Β.Σ.</vt:lpstr>
      <vt:lpstr>ΑΡΘΡΟ 28 ΤΟΥ Κ.Β.Σ.</vt:lpstr>
      <vt:lpstr>Επιχειρησιακά Συστήματα</vt:lpstr>
      <vt:lpstr>ΕΦΟΔΙΑΣΤΙΚΗ ΑΛΥΣΙΔΑ</vt:lpstr>
      <vt:lpstr>LOGISTICS</vt:lpstr>
      <vt:lpstr>Συστήματα Διαχείρισης Εφοδιαστικής Αλυσίδας</vt:lpstr>
      <vt:lpstr>ΕΦΑΡΜΟΓΕΣ ΔΙΑΧΕΙΡΙΣΗΣ ΕΦΟΔΙΑΣΤΙΚΗΣ ΑΛΥΣΙΔΑΣ</vt:lpstr>
      <vt:lpstr> Ενδοδίκτυα και Εξωδίκτυα στην Εφοδιαστική Αλυσίδα </vt:lpstr>
      <vt:lpstr> Αξία των Συστημάτων Διαχείρισης Εφοδιαστικής Αλυσίδας</vt:lpstr>
      <vt:lpstr>Επίτευξη Επιχειρησιακής Αριστείας</vt:lpstr>
      <vt:lpstr>ΠΟΛΥΚΡΙΤΗΡΙΑ ΑΝΑΛΥΣΗ ΑΠΟΦΑΣΕΩΝ</vt:lpstr>
      <vt:lpstr>Λήψη Αποφάσεων (1)</vt:lpstr>
      <vt:lpstr>Λήψη Αποφάσεων (2)</vt:lpstr>
      <vt:lpstr> Η διαδικασία της Λήψης Αποφάσεων</vt:lpstr>
      <vt:lpstr>Πλαίσιο Υποστήριξης Αποφάσεων</vt:lpstr>
      <vt:lpstr>Πλαίσιο Επιχειρηματολογίας </vt:lpstr>
      <vt:lpstr> Παράγοντες οργανωσιακού περιεχομένου </vt:lpstr>
      <vt:lpstr>ΔΙΑΧΕΙΡΙΣΗ ΠΙΣΤΩΣΕΩΝ ΚΑΙ ΠΕΛΑΤΩΝ</vt:lpstr>
      <vt:lpstr> Λογισμικό CRM</vt:lpstr>
      <vt:lpstr>ΠΙΣΤΩΣΕΙΣ</vt:lpstr>
      <vt:lpstr>ΕΙΔΗ ΠΙΣΤΩΣΕΩΝ</vt:lpstr>
      <vt:lpstr> Μεταβλητές Πιστωτικής Πολιτικής</vt:lpstr>
      <vt:lpstr>Χαρακτηριστικά των Πιστώσεων</vt:lpstr>
      <vt:lpstr>ΔΙΟΙΚΗΣΗ ΔΙΑΘΕΣΙΜΩΝ (1)</vt:lpstr>
      <vt:lpstr>ΔΙΟΙΚΗΣΗ ΔΙΑΘΕΣΙΜΩΝ (2)</vt:lpstr>
      <vt:lpstr>ΔΙΟΙΚΗΣΗ ΔΙΑΘΕΣΙΜΩΝ (3)</vt:lpstr>
      <vt:lpstr>ΔΙΟΙΚΗΣΗ ΔΙΑΘΕΣΙΜΩΝ (4)</vt:lpstr>
      <vt:lpstr>ΔΙΟΙΚΗΣΗ ΔΙΑΘΕΣΙΜΩΝ (5)</vt:lpstr>
      <vt:lpstr>ΔΙΟΙΚΗΣΗ ΔΙΑΘΕΣΙΜΩΝ (6)</vt:lpstr>
      <vt:lpstr>ΔΙΟΙΚΗΣΗ ΔΙΑΘΕΣΙΜΩΝ (7)</vt:lpstr>
      <vt:lpstr>ΑΡΙΣΤΟ ΕΠΙΠΕΔΟ ΜΕΤΑΤΡΟΠΗΣ ΧΡΕΟΓΡΑΦΩΝ ΣΕ ΜΕΤΡΗΤΑ</vt:lpstr>
      <vt:lpstr>ΓΡΑΦΙΚΗ ΑΠΕΙΚΟΝΙΣΗ ΤΗΣ ΟΙΚΟΝΟΜΙΚΗΣ ΠΟΣΟΤΗΤΑΣ ΠΑΡΑΓΓΕΛΙΑΣ</vt:lpstr>
      <vt:lpstr>ΑΣΚΗΣΗ</vt:lpstr>
      <vt:lpstr>ΔΙΟΙΚΗΣΗ ΔΙΑΘΕΣΙΜΩΝ (7)</vt:lpstr>
      <vt:lpstr>ΤΑΜΕΙΑΚΟ ΠΡΟΓΡΑΜΜΑ</vt:lpstr>
      <vt:lpstr>ΕΝΟΤΗΤΕΣ ΤΑΜΕΙΑΚΟΥ ΠΡΟΓΡΑΜΜΑΤΟΣ</vt:lpstr>
      <vt:lpstr>ΠΡΟΒΛΕΨΗ</vt:lpstr>
      <vt:lpstr>ΜΕΘΟΔΟΙ ΠΡΟΒΛΕΨΗΣ ΠΑΡΑΓΩΓΗΣ</vt:lpstr>
      <vt:lpstr>ΕΠΙΛΟΓΗ ΜΕΘΟΔΟΥ ΠΡΟΒΛΕΨΗΣ ΠΑΡΑΓΩΓΗΣ</vt:lpstr>
      <vt:lpstr>Γραμμικά μοντέλα πιθανοτήτων</vt:lpstr>
      <vt:lpstr> Παράδειγμα</vt:lpstr>
      <vt:lpstr>How Banks Make Credit Decisions</vt:lpstr>
      <vt:lpstr>The Credit Decision</vt:lpstr>
      <vt:lpstr>The Credit Decision (1)</vt:lpstr>
      <vt:lpstr>ΚΑΤΗΓΟΡΙΕΣ ΚΙΝΔΥΝΩΝ</vt:lpstr>
      <vt:lpstr>STRESS TEST</vt:lpstr>
      <vt:lpstr>ΣΤΑΔΙΑ STRESS TEST</vt:lpstr>
      <vt:lpstr>ΚΑΤΗΓΟΡΙΕΣ STESS TEST (1)</vt:lpstr>
      <vt:lpstr>ΚΑΤΗΓΟΡΙΕΣ STRESS TEST (2)</vt:lpstr>
      <vt:lpstr>ΚΑΤΗΓΟΡΙΕΣ STESS TEST (3)</vt:lpstr>
      <vt:lpstr>Β΄ ΜΕΡΟΣ </vt:lpstr>
      <vt:lpstr>Παρουσίαση του PowerPoint</vt:lpstr>
      <vt:lpstr>CASH FLOW</vt:lpstr>
      <vt:lpstr>FREE CASH FLOW</vt:lpstr>
      <vt:lpstr>FCFF/FCFE</vt:lpstr>
      <vt:lpstr>TERMINAL VALUE</vt:lpstr>
      <vt:lpstr>EQUITY DISCOUNT FACTOR</vt:lpstr>
      <vt:lpstr>WACC</vt:lpstr>
      <vt:lpstr>Example of Discounted Cash Flow Valuations</vt:lpstr>
      <vt:lpstr>Example of Discounted Cash Flow Valuations</vt:lpstr>
      <vt:lpstr>Market Based Valuation Methods </vt:lpstr>
      <vt:lpstr>ΕΞΗΓΗΣΕΙΣ ΔΕΙΚΤΩΝ</vt:lpstr>
      <vt:lpstr>Market Based Valuation </vt:lpstr>
      <vt:lpstr>Market Based Valuation </vt:lpstr>
      <vt:lpstr>Market Based Valuation </vt:lpstr>
      <vt:lpstr>EXAMPLE</vt:lpstr>
      <vt:lpstr>VALUATION MATRIX</vt:lpstr>
      <vt:lpstr>OTHER VALUATION METHODS</vt:lpstr>
      <vt:lpstr>TYPES OF FINANCIAL MODELS</vt:lpstr>
      <vt:lpstr>STRACTURE OF FINANCIAL MODELS</vt:lpstr>
      <vt:lpstr>Structure of Corporate Model </vt:lpstr>
      <vt:lpstr>Corporate Model – Ordering &amp; Layout </vt:lpstr>
      <vt:lpstr>Structure of Project Finance Model </vt:lpstr>
      <vt:lpstr>LBO Model – Ordering &amp; Layout </vt:lpstr>
      <vt:lpstr>Project Finance Model – Ordering &amp; Layout </vt:lpstr>
      <vt:lpstr>Structure of Leverage Buy Out Model </vt:lpstr>
      <vt:lpstr>Structure of Merger &amp; Acquisition Model</vt:lpstr>
      <vt:lpstr>Merger &amp; Acquisition Model – Ordering &amp; Layout</vt:lpstr>
      <vt:lpstr>Key Change Challenges</vt:lpstr>
      <vt:lpstr>DOWNSIZING</vt:lpstr>
      <vt:lpstr>TECHNOLOGICAL CHANGE </vt:lpstr>
      <vt:lpstr>SIX SIGMA</vt:lpstr>
      <vt:lpstr>MERGERS AND ACQUISITIONS </vt:lpstr>
      <vt:lpstr>Αρχές Αποτίμησης</vt:lpstr>
      <vt:lpstr> Ιστορικό κόστος </vt:lpstr>
      <vt:lpstr>Εύλογη αξία-Fair value</vt:lpstr>
      <vt:lpstr>Κριτήρια επιλογής της πιο κατάλληλης μεθόδου αποτίμησης</vt:lpstr>
      <vt:lpstr>Αποτίμηση χρηματοοικονομικών στοιχείων ενεργητικού και υποχρεώσεων κατά την αρχική αναγνώριση</vt:lpstr>
      <vt:lpstr>Παρουσίαση του PowerPoint</vt:lpstr>
      <vt:lpstr>Αποτίμηση χρηματοοικονομικών στοιχείων ενεργητικού μετά την αρχική αναγνώριση (1)</vt:lpstr>
      <vt:lpstr>Αποτίμηση χρηματοοικονομικών στοιχείων ενεργητικού μετά την αρχική αναγνώριση (2)</vt:lpstr>
      <vt:lpstr>Η έννοια του συνολικού εισοδήματος</vt:lpstr>
      <vt:lpstr>Παρουσίαση του PowerPoint</vt:lpstr>
      <vt:lpstr>Προϋποθέσεις για την αποτίμηση στο αναπόσβεστο κόστος χρηματοοικονομικών στοιχείων ενεργητικού</vt:lpstr>
      <vt:lpstr>Ιστορικό Κόστος vs Εύλογης Αξίας</vt:lpstr>
      <vt:lpstr>Η δυναμική και οι μεταμορφώσεις του ιστορικού κόστους</vt:lpstr>
      <vt:lpstr>Προσδιορισμός του κόστους</vt:lpstr>
      <vt:lpstr>Μέθοδος του πραγματικού επιτοκίου Effective interest method</vt:lpstr>
      <vt:lpstr>Αναπόσβεστο κόστος Amortized cost</vt:lpstr>
      <vt:lpstr> Αποσβεσμένο κόστος</vt:lpstr>
      <vt:lpstr>Αποσβεσμένο κόστος Amortized cost</vt:lpstr>
      <vt:lpstr>Αποσβεσμένο κόστος Amortized cost</vt:lpstr>
      <vt:lpstr>Βook value (BV) (or carrying amount),  Fair value (FV) and amortized cost (AC) </vt:lpstr>
      <vt:lpstr>ΜΕΘΟΔΟΙ ΑΠΟΤΙΜΗΣΗΣ ΕΠΙΧΕΙΡΗΣΕΩΝ</vt:lpstr>
      <vt:lpstr>ΜΕΘΟΔΟΣ ΤΗΣ ΚΑΘΑΡΗΣ ΠΕΡΙΟΥΣΙΑΚΗΣ ΘΕΣΗΣ</vt:lpstr>
      <vt:lpstr>ΜΕΘΟΔΟΣ ΤΗΣ ΚΑΘΑΡΗΣ ΠΕΡΙΟΥΣΙΑΚΗΣ ΘΕΣΗΣ ΠΡΟΣΑΥΞΗΜΕΝΗΣ ΜΕ ΤΗΝ ΚΕΦΑΛΑΙΟΠΟΙΗΜΕΝΗ ΥΠΕΡΠΡΟΣΟΔΟ (1)</vt:lpstr>
      <vt:lpstr> ΑΣΚΗΣΗ 1</vt:lpstr>
      <vt:lpstr>ΛΥΣΗ</vt:lpstr>
      <vt:lpstr>ΜΕΘΟΔΟΣ ΤΗΣ ΚΑΘΑΡΗΣ ΠΕΡΙΟΥΣΙΑΚΗΣ ΘΕΣΗΣ ΠΡΟΣΑΥΞΗΜΕΝΗΣ ΜΕ ΤΗΝ ΚΕΦΑΛΑΙΟΠΟΙΗΜΕΝΗ ΥΠΕΡΠΡΟΣΟΔΟ (2)</vt:lpstr>
      <vt:lpstr>Παρούσα Αξία της Υπερπροσόδου </vt:lpstr>
      <vt:lpstr>ΤΥΠΟΣ ΠΑΡΟΥΣΑΣ ΑΞΙΑΣ</vt:lpstr>
      <vt:lpstr>ΑΣΚΗΣΗ 2</vt:lpstr>
      <vt:lpstr>ΛΥΣΗ</vt:lpstr>
      <vt:lpstr>ΑΣΚΗΣΗ 3</vt:lpstr>
      <vt:lpstr>ΛΥΣΗ (α)</vt:lpstr>
      <vt:lpstr>ΛΥΣΗ (β)</vt:lpstr>
      <vt:lpstr>ΑΣΚΗΣΗ 4</vt:lpstr>
      <vt:lpstr>ΛΥΣΗ</vt:lpstr>
      <vt:lpstr>ΑΣΚΗΣΗ 5</vt:lpstr>
      <vt:lpstr>ΛΥΣΗ</vt:lpstr>
      <vt:lpstr>ΑΣΚΗΣΗ 6</vt:lpstr>
      <vt:lpstr>ΛΥΣΗ (1)</vt:lpstr>
      <vt:lpstr>ΛΥΣΗ (1)</vt:lpstr>
      <vt:lpstr>ΛΥΣΗ (2)</vt:lpstr>
      <vt:lpstr>ΛΥΣΗ (2)</vt:lpstr>
      <vt:lpstr>ΛΥΣΗ (2)</vt:lpstr>
      <vt:lpstr>ΜΕΘΟΔΟΣ ΤΩΝ ΚΕΦΑΛΑΙΟΠΟΙΗΜΕΝΩΝ ΟΡΓΑΝΙΚΩΝ ΚΕΡΔΩΝ</vt:lpstr>
      <vt:lpstr>ΑΣΚΗΣΗ (7) </vt:lpstr>
      <vt:lpstr>ΛΥΣΗ (7,1)</vt:lpstr>
      <vt:lpstr>ΛΥΣΗ (7,2)</vt:lpstr>
      <vt:lpstr>ΛΥΣΗ 7,3</vt:lpstr>
      <vt:lpstr>ΑΣΚΗΣΗ (8)</vt:lpstr>
      <vt:lpstr>ΑΣΚΗΣΗ (8)</vt:lpstr>
      <vt:lpstr>ΛΥΣΗ (α)</vt:lpstr>
      <vt:lpstr>ΛΥΣΗ (β)</vt:lpstr>
      <vt:lpstr>ΜΕΘΟΔΟΣ ΠΡΟΕΞΟΦΛΗΣΗΣ ΤΑΜΕΙΑΚΩΝ ΡΟΩΝ</vt:lpstr>
      <vt:lpstr>ΠΛΕΟΝΕΚΤΗΜΑΤΑ ΜΕΘΟΔΟΥ ΤΩΝ ΤΑΜΙΑΚΩΝ ΡΟΩΝ</vt:lpstr>
      <vt:lpstr>ΜΕΙΟΝΕΚΤΗΜΑΤΑ ΜΕΘΟΔΟΥ ΤΩΝ ΤΑΜΙΑΚΩΝ ΡΟΩΝ</vt:lpstr>
      <vt:lpstr>Αποτίμηση της Επιχείρησης με τη μέθοδο των  ΠΤΡ</vt:lpstr>
      <vt:lpstr>Αποτίμηση της Επιχείρησης με τη μέθοδο των  ΠΤΡ</vt:lpstr>
      <vt:lpstr>ΥΠΟΛΕΙΜΜΑΤΙΚΗ ΑΞΙΑ</vt:lpstr>
      <vt:lpstr>ΑΣΚΗΣΗ (9)</vt:lpstr>
      <vt:lpstr>ΛΥΣΗ</vt:lpstr>
      <vt:lpstr>ΔΙΑΧΩΡΙΣΜΟΣ ΜΕΘΟΔΩΝ ΠΤΡ</vt:lpstr>
      <vt:lpstr>Αποτίμηση της Καθαρής Θέσης της Εταιρίας (Equity Valuation). </vt:lpstr>
      <vt:lpstr>Αποτίμηση της Εταιρίας (Firm Valuation). </vt:lpstr>
      <vt:lpstr>ΣΥΝΟΛΙΚΟ ΚΟΣΤΟΣ ΚΕΦΑΛΑΙΟΥ</vt:lpstr>
      <vt:lpstr> Αναπροσαρμοσμένη Παρούσα Αξία (Adjusted Present Value). </vt:lpstr>
      <vt:lpstr>EVA MODEL</vt:lpstr>
      <vt:lpstr>EVA MODEL</vt:lpstr>
      <vt:lpstr>MVA MODEL</vt:lpstr>
      <vt:lpstr>ΣΧΕΣΗ EVA ΚΑΙ MVA</vt:lpstr>
      <vt:lpstr>ΑΣΚΗΣΗ (10) EVA MODEL ΙΣΟΛΟΓΙΣΜΟΣ</vt:lpstr>
      <vt:lpstr>ΑΣΚΗΣΗ (10) EVA MODEL ΑΠΟΤΕΛΕΣΜΑΤΑ ΧΡΗΣΗΣ</vt:lpstr>
      <vt:lpstr>ΑΣΚΗΣΗ (10) ΥΠΟΣΗΜΕΙΩΣΕΙΣ</vt:lpstr>
      <vt:lpstr>ΑΣΚΗΣΗ (10) ΥΠΟΣΗΜΕΙΩΣΕΙΣ</vt:lpstr>
      <vt:lpstr>ΛΥΣΗ (1)</vt:lpstr>
      <vt:lpstr>ΛΥΣΗ (2)</vt:lpstr>
      <vt:lpstr>ΛΥΣΗ (3)</vt:lpstr>
      <vt:lpstr>ΛΥΣΗ (4)</vt:lpstr>
      <vt:lpstr> ΑΠΟΤΙΜΗΣΗ ΕΠΙΧΕΙΡΗΣΕΩΝ ΜΕ ΤΟ ΜΟΝΤΕΛΟ ΠΡΟΕΞΟΦΛΗΣΗΣ ΜΕΡΙΣΜΑΤΩΝ</vt:lpstr>
      <vt:lpstr> ΑΠΟΤΙΜΗΣΗ ΕΠΙΧΕΙΡΗΣΕΩΝ ΜΕ ΤΟ ΜΟΝΤΕΛΟ ΠΡΟΕΞΟΦΛΗΣΗΣ ΜΕΡΙΣΜΑΤΩΝ</vt:lpstr>
      <vt:lpstr>ΑΠΟΤΙΜΗΣΗ ΕΠΙΧΕΙΡΗΣΕΩΝ ΜΕ ΤΟ ΜΟΝΤΕΛΟ ΠΡΟΕΞΟΦΛΗΣΗΣ ΜΕΡΙΣΜΑΤΩΝ</vt:lpstr>
      <vt:lpstr> TO ΜΟΝΤΕΛΟ ΠΡΟΕΞΟΦΛΗΣΗΣ ΜΕΡΙΣΜΑΤΩΝ (DDM)</vt:lpstr>
      <vt:lpstr>  TO ΜΟΝΤΕΛΟ ΠΡΟΕΞΟΦΛΗΣΗΣ ΜΕΡΙΣΜΑΤΩΝ  (Divided Discount Model DDM)</vt:lpstr>
      <vt:lpstr>ΜΕΤΟΧΕΣ ΠΟΥ ΔΕΝ ΠΛΗΡΩΝΟΥΝ ΜΕΡΙΣΜΑ </vt:lpstr>
      <vt:lpstr>ΑΣΚΗΣΗ</vt:lpstr>
      <vt:lpstr> ΛΥΣΗ </vt:lpstr>
      <vt:lpstr>ΜΟΝΤΕΛΟ ΑΠΕΙΡΩΝ ΠΕΡΙΟΔΩΝ </vt:lpstr>
      <vt:lpstr>ΑΣΚΗΣΗ</vt:lpstr>
      <vt:lpstr>ΛΥΣΗ</vt:lpstr>
      <vt:lpstr>ΜΟΝΤΕΛΟ ΑΠΕΙΡΩΝ ΠΕΡΙΟΔΩΝ ΚΑΙ ΑΝΑΠΤΥΣΣΟΜΕΝΕΣ ΕΤΑΙΡΙΕΣ</vt:lpstr>
      <vt:lpstr>ΜΟΝΤΕΛΟ ΑΠΕΙΡΩΝ ΠΕΡΙΟΔΩΝ ΚΑΙ ΑΝΑΠΤΥΣΣΟΜΕΝΕΣ ΕΤΑΙΡΙΕΣ</vt:lpstr>
      <vt:lpstr>ΑΣΚΗΣΗ</vt:lpstr>
      <vt:lpstr>ΛΥΣΗ</vt:lpstr>
      <vt:lpstr>ΛΥΣΗ</vt:lpstr>
      <vt:lpstr>ΥΠΟΛΟΓΙΣΜΟΣ ΤΟΥ ΣΥΝΤΕΛΕΣΤΗ ΑΝΑΠΤΥΞΗΣ (g) </vt:lpstr>
      <vt:lpstr>ΥΠΟΛΟΓΙΣΜΟΣ ΤΟΥ ROE</vt:lpstr>
      <vt:lpstr>Ο ΔΕΙΚΤΗΣ Ρ/Ε ή ΠΟΛΛΑΠΛΑΣΙΑΣΤΗΣ ΚΕΡΔΩΝ</vt:lpstr>
      <vt:lpstr>ΚΕΡΔΗ ΑΝΑ ΜΕΤΟΧΗ (EARNINGS PER SHARE-E.P.S.)</vt:lpstr>
      <vt:lpstr>ΑΣΚΗΣΗ</vt:lpstr>
      <vt:lpstr>Ο ΔΕΙΚΤΗΣ Ρ/Ε ή ΠΟΛΛΑΠΛΑΣΙΑΣΤΗΣ ΚΕΡΔΩΝ ΚΑΙ Ο ΔΕΙΚΤΗΣ ΕΡS  ΚΕΡΔΗ ΑΝΑ ΜΕΤΟΧΗ</vt:lpstr>
      <vt:lpstr>ΜΕΡΙΣΜΑ ΑΝΑ ΜΕΤΟΧΗ (DIVIDENDS PER SHARE)</vt:lpstr>
      <vt:lpstr> ΠΑΡΑΔΕΙΓΜΑ </vt:lpstr>
      <vt:lpstr>ΣΧΟΛΙΑΣΜΟΣ ΤΗΣ ΑΣΚΗΣΗΣ</vt:lpstr>
      <vt:lpstr>ΜΕΡΙΣΜΑΤΙΚΗ ΑΠΟΔΟΣΗ (CURRENT DIVIDEND YIELD)</vt:lpstr>
      <vt:lpstr>ΕΣΩΤΕΡΙΚΗ ΑΞΙΑ ΜΕΤΟΧΗΣ (BOOK VALUE PER SHARE)</vt:lpstr>
      <vt:lpstr>ΧΡΗΜΑΤΙΣΤΗΡΙΑΚΗ ΤΙΜΗ ΠΡΟΣ ΕΣΩΤΕΡΙΚΗ ΑΞΙΑ ΜΕΤΟΧΗΣ (PRICE TO BOOK VALUE RATIO)</vt:lpstr>
      <vt:lpstr>ΤΙΜΗ ΠΡΟΣ ΚΕΡΔΗ ΑΝΑ ΜΕΤΟΧΗ  (PRICE EARNINGS RATIO, P/E)</vt:lpstr>
      <vt:lpstr>Ταμειακή ροή ανά μετοχή  (Cash flow per share)</vt:lpstr>
      <vt:lpstr>ΥΠΟΛΟΓΙΣΜΟΣ ΤΟΥ RISK FREE RATE (RFR)</vt:lpstr>
      <vt:lpstr> Η ΘΕΩΡΙΑ ΧΑΡΤΟΦΥΛΑΚΙΟΥ ΤΟΥ MARKOWITZ</vt:lpstr>
      <vt:lpstr>Η ΘΕΩΡΙΑ ΧΑΡΤΟΦΥΛΑΚΙΟΥ ΤΟΥ MARKOWITZ</vt:lpstr>
      <vt:lpstr>Αποτίμηση μετοχών  με βάση τα κέρδη ανά μετοχή</vt:lpstr>
      <vt:lpstr>ΑΣΚΗΣΗ (1)</vt:lpstr>
      <vt:lpstr>ΑΣΚΗΣΗ (2)</vt:lpstr>
      <vt:lpstr>ΑΣΚΗΣΗ (3)</vt:lpstr>
      <vt:lpstr>ΑΣΚΗΣΗ (4)</vt:lpstr>
      <vt:lpstr>ΑΣΚΗΣΗ (5)</vt:lpstr>
      <vt:lpstr>ΑΣΚΗΣΗ (6)</vt:lpstr>
      <vt:lpstr>ΘΕΩΡΙΑ GORDON – LINTER (1)</vt:lpstr>
      <vt:lpstr>ΘΕΩΡΙΑ GORDON – LINTER (2)</vt:lpstr>
      <vt:lpstr>ΘΕΩΡΙΑ GORDON – LINTER (3)</vt:lpstr>
      <vt:lpstr>ΕΛΛΗΝΙΚΗ ΒΙΒΛΙΟΓΡΑΦΙΑ</vt:lpstr>
      <vt:lpstr>ΞΕΝΗ ΒΙΒΛΙΟΓΡΑΦΙΑ</vt:lpstr>
      <vt:lpstr>ΒΙΒΙΟΓΡΑΦΙΑ - ΑΡΘΟΓΡΑΦΙΑ</vt:lpstr>
      <vt:lpstr>ΒΙΒΛΙΟΓΡΑΦΙΑ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23</cp:revision>
  <dcterms:created xsi:type="dcterms:W3CDTF">2019-01-29T18:17:43Z</dcterms:created>
  <dcterms:modified xsi:type="dcterms:W3CDTF">2019-01-31T16:34:36Z</dcterms:modified>
</cp:coreProperties>
</file>