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9" r:id="rId3"/>
    <p:sldId id="294" r:id="rId4"/>
    <p:sldId id="277" r:id="rId5"/>
    <p:sldId id="300" r:id="rId6"/>
    <p:sldId id="299" r:id="rId7"/>
    <p:sldId id="286" r:id="rId8"/>
    <p:sldId id="301" r:id="rId9"/>
    <p:sldId id="306" r:id="rId10"/>
    <p:sldId id="304" r:id="rId11"/>
    <p:sldId id="305" r:id="rId12"/>
    <p:sldId id="287" r:id="rId13"/>
    <p:sldId id="288" r:id="rId14"/>
    <p:sldId id="302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8A15A"/>
    <a:srgbClr val="B0FA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5C306-7339-46D1-B48C-A520D97C8DE8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126010-1633-47CD-8CFD-E97DD98C23A3}">
      <dgm:prSet phldrT="[Κείμενο]" custT="1"/>
      <dgm:spPr/>
      <dgm:t>
        <a:bodyPr/>
        <a:lstStyle/>
        <a:p>
          <a:r>
            <a:rPr lang="en-US" sz="2200" dirty="0" smtClean="0"/>
            <a:t>1</a:t>
          </a:r>
          <a:endParaRPr lang="en-US" sz="2200" dirty="0"/>
        </a:p>
      </dgm:t>
    </dgm:pt>
    <dgm:pt modelId="{7386491B-39E2-4BCE-84B1-97B7ADA746DF}" type="parTrans" cxnId="{8E353C58-E675-4197-9629-1A63F46FCA14}">
      <dgm:prSet/>
      <dgm:spPr/>
      <dgm:t>
        <a:bodyPr/>
        <a:lstStyle/>
        <a:p>
          <a:endParaRPr lang="en-US"/>
        </a:p>
      </dgm:t>
    </dgm:pt>
    <dgm:pt modelId="{A5DAD065-3C69-4A68-B755-0AE782B5A9B8}" type="sibTrans" cxnId="{8E353C58-E675-4197-9629-1A63F46FCA14}">
      <dgm:prSet/>
      <dgm:spPr/>
      <dgm:t>
        <a:bodyPr/>
        <a:lstStyle/>
        <a:p>
          <a:endParaRPr lang="en-US"/>
        </a:p>
      </dgm:t>
    </dgm:pt>
    <dgm:pt modelId="{2FE8C1D0-DB98-4936-8F44-D613CA5B0524}">
      <dgm:prSet phldrT="[Κείμενο]"/>
      <dgm:spPr/>
      <dgm:t>
        <a:bodyPr/>
        <a:lstStyle/>
        <a:p>
          <a:r>
            <a:rPr lang="el-GR" dirty="0" smtClean="0"/>
            <a:t>Ισοζύγιο Αζώτου</a:t>
          </a:r>
          <a:endParaRPr lang="en-US" dirty="0"/>
        </a:p>
      </dgm:t>
    </dgm:pt>
    <dgm:pt modelId="{8DB78A1B-4773-4D16-8414-04D640DEF204}" type="parTrans" cxnId="{F29D7245-F570-4A02-BE75-30777B45A064}">
      <dgm:prSet/>
      <dgm:spPr/>
      <dgm:t>
        <a:bodyPr/>
        <a:lstStyle/>
        <a:p>
          <a:endParaRPr lang="en-US"/>
        </a:p>
      </dgm:t>
    </dgm:pt>
    <dgm:pt modelId="{F7B6D139-E2F1-456A-9D41-24059380410C}" type="sibTrans" cxnId="{F29D7245-F570-4A02-BE75-30777B45A064}">
      <dgm:prSet/>
      <dgm:spPr/>
      <dgm:t>
        <a:bodyPr/>
        <a:lstStyle/>
        <a:p>
          <a:endParaRPr lang="en-US"/>
        </a:p>
      </dgm:t>
    </dgm:pt>
    <dgm:pt modelId="{EEEE8840-C32A-4181-9086-21355760D0C9}">
      <dgm:prSet phldrT="[Κείμενο]"/>
      <dgm:spPr/>
      <dgm:t>
        <a:bodyPr/>
        <a:lstStyle/>
        <a:p>
          <a:r>
            <a:rPr lang="el-GR" b="1" dirty="0" smtClean="0">
              <a:solidFill>
                <a:schemeClr val="accent2">
                  <a:lumMod val="75000"/>
                </a:schemeClr>
              </a:solidFill>
            </a:rPr>
            <a:t>Ν</a:t>
          </a:r>
          <a:r>
            <a:rPr lang="en-US" b="1" baseline="-25000" dirty="0" err="1" smtClean="0">
              <a:solidFill>
                <a:schemeClr val="accent2">
                  <a:lumMod val="75000"/>
                </a:schemeClr>
              </a:solidFill>
            </a:rPr>
            <a:t>Nitr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US" b="1" dirty="0" err="1" smtClean="0">
              <a:solidFill>
                <a:schemeClr val="accent2">
                  <a:lumMod val="75000"/>
                </a:schemeClr>
              </a:solidFill>
            </a:rPr>
            <a:t>N</a:t>
          </a:r>
          <a:r>
            <a:rPr lang="en-US" b="1" baseline="-25000" dirty="0" err="1" smtClean="0">
              <a:solidFill>
                <a:schemeClr val="accent2">
                  <a:lumMod val="75000"/>
                </a:schemeClr>
              </a:solidFill>
            </a:rPr>
            <a:t>Denitr</a:t>
          </a:r>
          <a:endParaRPr lang="en-US" b="1" baseline="-25000" dirty="0">
            <a:solidFill>
              <a:schemeClr val="accent2">
                <a:lumMod val="75000"/>
              </a:schemeClr>
            </a:solidFill>
          </a:endParaRPr>
        </a:p>
      </dgm:t>
    </dgm:pt>
    <dgm:pt modelId="{9E487CF9-4699-4CD8-9134-E54D3E128728}" type="parTrans" cxnId="{974A913F-5537-4235-997F-DCFCD7686AF5}">
      <dgm:prSet/>
      <dgm:spPr/>
      <dgm:t>
        <a:bodyPr/>
        <a:lstStyle/>
        <a:p>
          <a:endParaRPr lang="en-US"/>
        </a:p>
      </dgm:t>
    </dgm:pt>
    <dgm:pt modelId="{F92C2D25-FD21-4EF0-80C6-1A2199BDDDA9}" type="sibTrans" cxnId="{974A913F-5537-4235-997F-DCFCD7686AF5}">
      <dgm:prSet/>
      <dgm:spPr/>
      <dgm:t>
        <a:bodyPr/>
        <a:lstStyle/>
        <a:p>
          <a:endParaRPr lang="en-US"/>
        </a:p>
      </dgm:t>
    </dgm:pt>
    <dgm:pt modelId="{112DAB0D-B0B5-4419-ABF9-767EF28661A5}">
      <dgm:prSet phldrT="[Κείμενο]" custT="1"/>
      <dgm:spPr/>
      <dgm:t>
        <a:bodyPr/>
        <a:lstStyle/>
        <a:p>
          <a:r>
            <a:rPr lang="en-US" sz="2200" dirty="0" smtClean="0"/>
            <a:t>2</a:t>
          </a:r>
          <a:endParaRPr lang="en-US" sz="2200" dirty="0"/>
        </a:p>
      </dgm:t>
    </dgm:pt>
    <dgm:pt modelId="{742C97AF-ACA9-4A04-ACEE-0D5E84D05E10}" type="parTrans" cxnId="{714EBA1B-066D-48D6-B294-F102384E2FE0}">
      <dgm:prSet/>
      <dgm:spPr/>
      <dgm:t>
        <a:bodyPr/>
        <a:lstStyle/>
        <a:p>
          <a:endParaRPr lang="en-US"/>
        </a:p>
      </dgm:t>
    </dgm:pt>
    <dgm:pt modelId="{F9285443-FC96-4070-B64A-458FBCE9F02C}" type="sibTrans" cxnId="{714EBA1B-066D-48D6-B294-F102384E2FE0}">
      <dgm:prSet/>
      <dgm:spPr/>
      <dgm:t>
        <a:bodyPr/>
        <a:lstStyle/>
        <a:p>
          <a:endParaRPr lang="en-US"/>
        </a:p>
      </dgm:t>
    </dgm:pt>
    <dgm:pt modelId="{DD8F106E-7275-4E3B-B3DA-E116BAEC1326}">
      <dgm:prSet phldrT="[Κείμενο]"/>
      <dgm:spPr/>
      <dgm:t>
        <a:bodyPr/>
        <a:lstStyle/>
        <a:p>
          <a:r>
            <a:rPr lang="en-US" dirty="0" smtClean="0"/>
            <a:t>I</a:t>
          </a:r>
          <a:r>
            <a:rPr lang="el-GR" dirty="0" err="1" smtClean="0"/>
            <a:t>σοζύγιο</a:t>
          </a:r>
          <a:r>
            <a:rPr lang="el-GR" dirty="0" smtClean="0"/>
            <a:t> ΒΟ</a:t>
          </a:r>
          <a:r>
            <a:rPr lang="en-US" dirty="0" smtClean="0"/>
            <a:t>D</a:t>
          </a:r>
          <a:endParaRPr lang="en-US" dirty="0"/>
        </a:p>
      </dgm:t>
    </dgm:pt>
    <dgm:pt modelId="{565BF5FD-1D7A-4054-AE47-E75948D41DBB}" type="parTrans" cxnId="{327B6F3C-7978-4881-A843-F8D097AD7AF4}">
      <dgm:prSet/>
      <dgm:spPr/>
      <dgm:t>
        <a:bodyPr/>
        <a:lstStyle/>
        <a:p>
          <a:endParaRPr lang="en-US"/>
        </a:p>
      </dgm:t>
    </dgm:pt>
    <dgm:pt modelId="{E44CC214-187B-48DA-8CE2-D211C2F2B73A}" type="sibTrans" cxnId="{327B6F3C-7978-4881-A843-F8D097AD7AF4}">
      <dgm:prSet/>
      <dgm:spPr/>
      <dgm:t>
        <a:bodyPr/>
        <a:lstStyle/>
        <a:p>
          <a:endParaRPr lang="en-US"/>
        </a:p>
      </dgm:t>
    </dgm:pt>
    <dgm:pt modelId="{55C87495-5EE7-4A0B-8042-08664C4E58BB}">
      <dgm:prSet phldrT="[Κείμενο]" custT="1"/>
      <dgm:spPr/>
      <dgm:t>
        <a:bodyPr/>
        <a:lstStyle/>
        <a:p>
          <a:r>
            <a:rPr lang="en-US" sz="2200" dirty="0" smtClean="0"/>
            <a:t>3</a:t>
          </a:r>
          <a:endParaRPr lang="en-US" sz="2200" dirty="0"/>
        </a:p>
      </dgm:t>
    </dgm:pt>
    <dgm:pt modelId="{1B7D88DA-BD46-4684-A223-E21F9017CDB6}" type="parTrans" cxnId="{57F68003-4F22-4B5C-9BA9-930D1B3BD0B5}">
      <dgm:prSet/>
      <dgm:spPr/>
      <dgm:t>
        <a:bodyPr/>
        <a:lstStyle/>
        <a:p>
          <a:endParaRPr lang="en-US"/>
        </a:p>
      </dgm:t>
    </dgm:pt>
    <dgm:pt modelId="{C454079D-F0B5-4CE9-A3C8-11AE40892D72}" type="sibTrans" cxnId="{57F68003-4F22-4B5C-9BA9-930D1B3BD0B5}">
      <dgm:prSet/>
      <dgm:spPr/>
      <dgm:t>
        <a:bodyPr/>
        <a:lstStyle/>
        <a:p>
          <a:endParaRPr lang="en-US"/>
        </a:p>
      </dgm:t>
    </dgm:pt>
    <dgm:pt modelId="{582F4473-1DFE-49C3-A4C7-65636EACB0E6}">
      <dgm:prSet phldrT="[Κείμενο]"/>
      <dgm:spPr/>
      <dgm:t>
        <a:bodyPr/>
        <a:lstStyle/>
        <a:p>
          <a:r>
            <a:rPr lang="el-GR" dirty="0" smtClean="0"/>
            <a:t>Όγκος Δεξαμενής Αερισμού</a:t>
          </a:r>
          <a:endParaRPr lang="en-US" dirty="0"/>
        </a:p>
      </dgm:t>
    </dgm:pt>
    <dgm:pt modelId="{574F62C6-7BB7-4DA9-9F1C-C2A8CAB8BD62}" type="parTrans" cxnId="{4161AAA7-54B4-49F7-8B69-A0981C188784}">
      <dgm:prSet/>
      <dgm:spPr/>
      <dgm:t>
        <a:bodyPr/>
        <a:lstStyle/>
        <a:p>
          <a:endParaRPr lang="en-US"/>
        </a:p>
      </dgm:t>
    </dgm:pt>
    <dgm:pt modelId="{36A65F41-78D1-4A33-AD9A-E52B31C1EFB1}" type="sibTrans" cxnId="{4161AAA7-54B4-49F7-8B69-A0981C188784}">
      <dgm:prSet/>
      <dgm:spPr/>
      <dgm:t>
        <a:bodyPr/>
        <a:lstStyle/>
        <a:p>
          <a:endParaRPr lang="en-US"/>
        </a:p>
      </dgm:t>
    </dgm:pt>
    <dgm:pt modelId="{FE9758BB-00EF-4110-8780-4D50C89D1627}">
      <dgm:prSet phldrT="[Κείμενο]"/>
      <dgm:spPr/>
      <dgm:t>
        <a:bodyPr/>
        <a:lstStyle/>
        <a:p>
          <a:r>
            <a:rPr lang="el-GR" dirty="0" smtClean="0"/>
            <a:t>4</a:t>
          </a:r>
          <a:endParaRPr lang="en-US" dirty="0"/>
        </a:p>
      </dgm:t>
    </dgm:pt>
    <dgm:pt modelId="{D09D6414-6D94-4B15-9260-6F6EC5DB3199}" type="parTrans" cxnId="{68B07715-D589-45BA-8FAF-21B6694F3615}">
      <dgm:prSet/>
      <dgm:spPr/>
      <dgm:t>
        <a:bodyPr/>
        <a:lstStyle/>
        <a:p>
          <a:endParaRPr lang="en-US"/>
        </a:p>
      </dgm:t>
    </dgm:pt>
    <dgm:pt modelId="{11E2801E-11A4-40C9-8EBB-41FCD9BF7D51}" type="sibTrans" cxnId="{68B07715-D589-45BA-8FAF-21B6694F3615}">
      <dgm:prSet/>
      <dgm:spPr/>
      <dgm:t>
        <a:bodyPr/>
        <a:lstStyle/>
        <a:p>
          <a:endParaRPr lang="en-US"/>
        </a:p>
      </dgm:t>
    </dgm:pt>
    <dgm:pt modelId="{E93D1092-B713-4BEC-A2F8-6089C339AFF7}">
      <dgm:prSet phldrT="[Κείμενο]"/>
      <dgm:spPr/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L</a:t>
          </a:r>
          <a:r>
            <a:rPr lang="en-US" b="1" baseline="-25000" dirty="0" smtClean="0">
              <a:solidFill>
                <a:schemeClr val="accent3">
                  <a:lumMod val="75000"/>
                </a:schemeClr>
              </a:solidFill>
            </a:rPr>
            <a:t>R</a:t>
          </a:r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, L</a:t>
          </a:r>
          <a:r>
            <a:rPr lang="en-US" b="1" baseline="-25000" dirty="0" smtClean="0">
              <a:solidFill>
                <a:schemeClr val="accent3">
                  <a:lumMod val="75000"/>
                </a:schemeClr>
              </a:solidFill>
            </a:rPr>
            <a:t>DN</a:t>
          </a:r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, L</a:t>
          </a:r>
          <a:r>
            <a:rPr lang="en-US" b="1" baseline="-25000" dirty="0" smtClean="0">
              <a:solidFill>
                <a:schemeClr val="accent3">
                  <a:lumMod val="75000"/>
                </a:schemeClr>
              </a:solidFill>
            </a:rPr>
            <a:t>VSS</a:t>
          </a:r>
          <a:endParaRPr lang="en-US" dirty="0"/>
        </a:p>
      </dgm:t>
    </dgm:pt>
    <dgm:pt modelId="{0DCF0D30-4EC6-4878-AC67-95B3A6B80866}" type="parTrans" cxnId="{292255A0-F2EC-4731-992F-6B2B21C21778}">
      <dgm:prSet/>
      <dgm:spPr/>
      <dgm:t>
        <a:bodyPr/>
        <a:lstStyle/>
        <a:p>
          <a:endParaRPr lang="en-US"/>
        </a:p>
      </dgm:t>
    </dgm:pt>
    <dgm:pt modelId="{DD14531A-C8B3-4680-9E1E-B272E8B93563}" type="sibTrans" cxnId="{292255A0-F2EC-4731-992F-6B2B21C21778}">
      <dgm:prSet/>
      <dgm:spPr/>
      <dgm:t>
        <a:bodyPr/>
        <a:lstStyle/>
        <a:p>
          <a:endParaRPr lang="en-US"/>
        </a:p>
      </dgm:t>
    </dgm:pt>
    <dgm:pt modelId="{9985E9E2-BE5D-4E08-B89C-F0821FEA99F6}">
      <dgm:prSet phldrT="[Κείμενο]"/>
      <dgm:spPr/>
      <dgm:t>
        <a:bodyPr/>
        <a:lstStyle/>
        <a:p>
          <a:r>
            <a:rPr lang="el-GR" dirty="0" smtClean="0"/>
            <a:t>5</a:t>
          </a:r>
          <a:endParaRPr lang="en-US" dirty="0"/>
        </a:p>
      </dgm:t>
    </dgm:pt>
    <dgm:pt modelId="{7E5C77E5-0C35-4067-9932-76B57FC5059A}" type="parTrans" cxnId="{6A0D541C-DA54-4D61-A1BD-AB54A4ACAD29}">
      <dgm:prSet/>
      <dgm:spPr/>
      <dgm:t>
        <a:bodyPr/>
        <a:lstStyle/>
        <a:p>
          <a:endParaRPr lang="en-US"/>
        </a:p>
      </dgm:t>
    </dgm:pt>
    <dgm:pt modelId="{84BE378E-639B-44DF-97EF-7807B1E368CF}" type="sibTrans" cxnId="{6A0D541C-DA54-4D61-A1BD-AB54A4ACAD29}">
      <dgm:prSet/>
      <dgm:spPr/>
      <dgm:t>
        <a:bodyPr/>
        <a:lstStyle/>
        <a:p>
          <a:endParaRPr lang="en-US"/>
        </a:p>
      </dgm:t>
    </dgm:pt>
    <dgm:pt modelId="{BB5656E8-3CA9-4B51-9448-79B2F0047563}" type="pres">
      <dgm:prSet presAssocID="{ED55C306-7339-46D1-B48C-A520D97C8D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E763FC-192E-48BB-A152-7E6A5B1E245F}" type="pres">
      <dgm:prSet presAssocID="{3F126010-1633-47CD-8CFD-E97DD98C23A3}" presName="composite" presStyleCnt="0"/>
      <dgm:spPr/>
    </dgm:pt>
    <dgm:pt modelId="{F8361D56-36A0-454A-A2E7-7CC69D54D6C4}" type="pres">
      <dgm:prSet presAssocID="{3F126010-1633-47CD-8CFD-E97DD98C23A3}" presName="parentText" presStyleLbl="alignNode1" presStyleIdx="0" presStyleCnt="5" custLinFactNeighborX="0" custLinFactNeighborY="-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6DAA2-7161-4E05-A928-5F03C11A5585}" type="pres">
      <dgm:prSet presAssocID="{3F126010-1633-47CD-8CFD-E97DD98C23A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7B6F0-C0E4-4F16-B680-327D80A52D19}" type="pres">
      <dgm:prSet presAssocID="{A5DAD065-3C69-4A68-B755-0AE782B5A9B8}" presName="sp" presStyleCnt="0"/>
      <dgm:spPr/>
    </dgm:pt>
    <dgm:pt modelId="{9AA4E9B7-0AC0-4F71-860A-208EC5325E32}" type="pres">
      <dgm:prSet presAssocID="{112DAB0D-B0B5-4419-ABF9-767EF28661A5}" presName="composite" presStyleCnt="0"/>
      <dgm:spPr/>
    </dgm:pt>
    <dgm:pt modelId="{38E6EDB9-B3B5-4410-9075-4E02A3CCCD17}" type="pres">
      <dgm:prSet presAssocID="{112DAB0D-B0B5-4419-ABF9-767EF28661A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FF6D9-8198-421D-AD78-B66EF8D5263B}" type="pres">
      <dgm:prSet presAssocID="{112DAB0D-B0B5-4419-ABF9-767EF28661A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EA36D-5FBA-4286-A409-A8D6087581CC}" type="pres">
      <dgm:prSet presAssocID="{F9285443-FC96-4070-B64A-458FBCE9F02C}" presName="sp" presStyleCnt="0"/>
      <dgm:spPr/>
    </dgm:pt>
    <dgm:pt modelId="{4BD6CA93-F252-4B33-A811-2B4825195CB5}" type="pres">
      <dgm:prSet presAssocID="{55C87495-5EE7-4A0B-8042-08664C4E58BB}" presName="composite" presStyleCnt="0"/>
      <dgm:spPr/>
    </dgm:pt>
    <dgm:pt modelId="{9489BE42-F2D0-434E-84B5-448A05B7FF8E}" type="pres">
      <dgm:prSet presAssocID="{55C87495-5EE7-4A0B-8042-08664C4E58BB}" presName="parentText" presStyleLbl="alignNode1" presStyleIdx="2" presStyleCnt="5" custLinFactNeighborY="-8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80600-029B-4F08-963D-772949A77095}" type="pres">
      <dgm:prSet presAssocID="{55C87495-5EE7-4A0B-8042-08664C4E58B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7AEB-83D6-4E75-B550-37D984ED71A7}" type="pres">
      <dgm:prSet presAssocID="{C454079D-F0B5-4CE9-A3C8-11AE40892D72}" presName="sp" presStyleCnt="0"/>
      <dgm:spPr/>
    </dgm:pt>
    <dgm:pt modelId="{90DA7E7C-4D3E-4502-950C-C92AF3CA02C7}" type="pres">
      <dgm:prSet presAssocID="{FE9758BB-00EF-4110-8780-4D50C89D1627}" presName="composite" presStyleCnt="0"/>
      <dgm:spPr/>
    </dgm:pt>
    <dgm:pt modelId="{EA120F3A-D3FC-4D8D-BFBD-52157BB4F4BE}" type="pres">
      <dgm:prSet presAssocID="{FE9758BB-00EF-4110-8780-4D50C89D1627}" presName="parentText" presStyleLbl="alignNode1" presStyleIdx="3" presStyleCnt="5" custLinFactNeighborX="0" custLinFactNeighborY="45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85F71-782F-49D8-8D4E-F6131F9A11ED}" type="pres">
      <dgm:prSet presAssocID="{FE9758BB-00EF-4110-8780-4D50C89D1627}" presName="descendantText" presStyleLbl="alignAcc1" presStyleIdx="3" presStyleCnt="5">
        <dgm:presLayoutVars>
          <dgm:bulletEnabled val="1"/>
        </dgm:presLayoutVars>
      </dgm:prSet>
      <dgm:spPr/>
    </dgm:pt>
    <dgm:pt modelId="{26C246D7-5B2A-4931-A913-265BE5678713}" type="pres">
      <dgm:prSet presAssocID="{11E2801E-11A4-40C9-8EBB-41FCD9BF7D51}" presName="sp" presStyleCnt="0"/>
      <dgm:spPr/>
    </dgm:pt>
    <dgm:pt modelId="{C3292050-8F8D-46FA-B507-8080F871CD30}" type="pres">
      <dgm:prSet presAssocID="{9985E9E2-BE5D-4E08-B89C-F0821FEA99F6}" presName="composite" presStyleCnt="0"/>
      <dgm:spPr/>
    </dgm:pt>
    <dgm:pt modelId="{DFB1A964-428E-43D1-8DF5-93658703948B}" type="pres">
      <dgm:prSet presAssocID="{9985E9E2-BE5D-4E08-B89C-F0821FEA99F6}" presName="parentText" presStyleLbl="alignNode1" presStyleIdx="4" presStyleCnt="5" custLinFactNeighborX="0" custLinFactNeighborY="45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5F9CB-9902-4929-9711-6E3D347C3450}" type="pres">
      <dgm:prSet presAssocID="{9985E9E2-BE5D-4E08-B89C-F0821FEA99F6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27B6F3C-7978-4881-A843-F8D097AD7AF4}" srcId="{112DAB0D-B0B5-4419-ABF9-767EF28661A5}" destId="{DD8F106E-7275-4E3B-B3DA-E116BAEC1326}" srcOrd="0" destOrd="0" parTransId="{565BF5FD-1D7A-4054-AE47-E75948D41DBB}" sibTransId="{E44CC214-187B-48DA-8CE2-D211C2F2B73A}"/>
    <dgm:cxn modelId="{7D132FB9-5DEE-4B8A-A20C-2256C80EE6F0}" type="presOf" srcId="{55C87495-5EE7-4A0B-8042-08664C4E58BB}" destId="{9489BE42-F2D0-434E-84B5-448A05B7FF8E}" srcOrd="0" destOrd="0" presId="urn:microsoft.com/office/officeart/2005/8/layout/chevron2"/>
    <dgm:cxn modelId="{B58FC452-0394-41D9-87B3-B6D1A933277D}" type="presOf" srcId="{582F4473-1DFE-49C3-A4C7-65636EACB0E6}" destId="{B1B80600-029B-4F08-963D-772949A77095}" srcOrd="0" destOrd="0" presId="urn:microsoft.com/office/officeart/2005/8/layout/chevron2"/>
    <dgm:cxn modelId="{155B5BA0-8DA7-4E6C-A4A5-422D10B7A5AA}" type="presOf" srcId="{9985E9E2-BE5D-4E08-B89C-F0821FEA99F6}" destId="{DFB1A964-428E-43D1-8DF5-93658703948B}" srcOrd="0" destOrd="0" presId="urn:microsoft.com/office/officeart/2005/8/layout/chevron2"/>
    <dgm:cxn modelId="{6A0D541C-DA54-4D61-A1BD-AB54A4ACAD29}" srcId="{ED55C306-7339-46D1-B48C-A520D97C8DE8}" destId="{9985E9E2-BE5D-4E08-B89C-F0821FEA99F6}" srcOrd="4" destOrd="0" parTransId="{7E5C77E5-0C35-4067-9932-76B57FC5059A}" sibTransId="{84BE378E-639B-44DF-97EF-7807B1E368CF}"/>
    <dgm:cxn modelId="{20C8352A-1A1E-4675-A0B3-8571D8BC9466}" type="presOf" srcId="{FE9758BB-00EF-4110-8780-4D50C89D1627}" destId="{EA120F3A-D3FC-4D8D-BFBD-52157BB4F4BE}" srcOrd="0" destOrd="0" presId="urn:microsoft.com/office/officeart/2005/8/layout/chevron2"/>
    <dgm:cxn modelId="{57F68003-4F22-4B5C-9BA9-930D1B3BD0B5}" srcId="{ED55C306-7339-46D1-B48C-A520D97C8DE8}" destId="{55C87495-5EE7-4A0B-8042-08664C4E58BB}" srcOrd="2" destOrd="0" parTransId="{1B7D88DA-BD46-4684-A223-E21F9017CDB6}" sibTransId="{C454079D-F0B5-4CE9-A3C8-11AE40892D72}"/>
    <dgm:cxn modelId="{974A913F-5537-4235-997F-DCFCD7686AF5}" srcId="{3F126010-1633-47CD-8CFD-E97DD98C23A3}" destId="{EEEE8840-C32A-4181-9086-21355760D0C9}" srcOrd="1" destOrd="0" parTransId="{9E487CF9-4699-4CD8-9134-E54D3E128728}" sibTransId="{F92C2D25-FD21-4EF0-80C6-1A2199BDDDA9}"/>
    <dgm:cxn modelId="{C12C3BD9-D89E-4E0B-9086-8C3CEA986303}" type="presOf" srcId="{E93D1092-B713-4BEC-A2F8-6089C339AFF7}" destId="{858FF6D9-8198-421D-AD78-B66EF8D5263B}" srcOrd="0" destOrd="1" presId="urn:microsoft.com/office/officeart/2005/8/layout/chevron2"/>
    <dgm:cxn modelId="{714EBA1B-066D-48D6-B294-F102384E2FE0}" srcId="{ED55C306-7339-46D1-B48C-A520D97C8DE8}" destId="{112DAB0D-B0B5-4419-ABF9-767EF28661A5}" srcOrd="1" destOrd="0" parTransId="{742C97AF-ACA9-4A04-ACEE-0D5E84D05E10}" sibTransId="{F9285443-FC96-4070-B64A-458FBCE9F02C}"/>
    <dgm:cxn modelId="{68B07715-D589-45BA-8FAF-21B6694F3615}" srcId="{ED55C306-7339-46D1-B48C-A520D97C8DE8}" destId="{FE9758BB-00EF-4110-8780-4D50C89D1627}" srcOrd="3" destOrd="0" parTransId="{D09D6414-6D94-4B15-9260-6F6EC5DB3199}" sibTransId="{11E2801E-11A4-40C9-8EBB-41FCD9BF7D51}"/>
    <dgm:cxn modelId="{DC8DEC56-A54A-4564-9B38-9D7E51F9E9DD}" type="presOf" srcId="{2FE8C1D0-DB98-4936-8F44-D613CA5B0524}" destId="{2DB6DAA2-7161-4E05-A928-5F03C11A5585}" srcOrd="0" destOrd="0" presId="urn:microsoft.com/office/officeart/2005/8/layout/chevron2"/>
    <dgm:cxn modelId="{6DDF968C-21E2-4A4E-8CC5-843B37DDDC0C}" type="presOf" srcId="{DD8F106E-7275-4E3B-B3DA-E116BAEC1326}" destId="{858FF6D9-8198-421D-AD78-B66EF8D5263B}" srcOrd="0" destOrd="0" presId="urn:microsoft.com/office/officeart/2005/8/layout/chevron2"/>
    <dgm:cxn modelId="{8E353C58-E675-4197-9629-1A63F46FCA14}" srcId="{ED55C306-7339-46D1-B48C-A520D97C8DE8}" destId="{3F126010-1633-47CD-8CFD-E97DD98C23A3}" srcOrd="0" destOrd="0" parTransId="{7386491B-39E2-4BCE-84B1-97B7ADA746DF}" sibTransId="{A5DAD065-3C69-4A68-B755-0AE782B5A9B8}"/>
    <dgm:cxn modelId="{4161AAA7-54B4-49F7-8B69-A0981C188784}" srcId="{55C87495-5EE7-4A0B-8042-08664C4E58BB}" destId="{582F4473-1DFE-49C3-A4C7-65636EACB0E6}" srcOrd="0" destOrd="0" parTransId="{574F62C6-7BB7-4DA9-9F1C-C2A8CAB8BD62}" sibTransId="{36A65F41-78D1-4A33-AD9A-E52B31C1EFB1}"/>
    <dgm:cxn modelId="{23235EE6-40A7-4D41-87F0-2B6D2546D00C}" type="presOf" srcId="{EEEE8840-C32A-4181-9086-21355760D0C9}" destId="{2DB6DAA2-7161-4E05-A928-5F03C11A5585}" srcOrd="0" destOrd="1" presId="urn:microsoft.com/office/officeart/2005/8/layout/chevron2"/>
    <dgm:cxn modelId="{292255A0-F2EC-4731-992F-6B2B21C21778}" srcId="{112DAB0D-B0B5-4419-ABF9-767EF28661A5}" destId="{E93D1092-B713-4BEC-A2F8-6089C339AFF7}" srcOrd="1" destOrd="0" parTransId="{0DCF0D30-4EC6-4878-AC67-95B3A6B80866}" sibTransId="{DD14531A-C8B3-4680-9E1E-B272E8B93563}"/>
    <dgm:cxn modelId="{311A5E80-39CD-4F1C-9298-9D2834C0E03C}" type="presOf" srcId="{112DAB0D-B0B5-4419-ABF9-767EF28661A5}" destId="{38E6EDB9-B3B5-4410-9075-4E02A3CCCD17}" srcOrd="0" destOrd="0" presId="urn:microsoft.com/office/officeart/2005/8/layout/chevron2"/>
    <dgm:cxn modelId="{7B7CC95F-1010-451E-B0E6-6A06930EB27B}" type="presOf" srcId="{3F126010-1633-47CD-8CFD-E97DD98C23A3}" destId="{F8361D56-36A0-454A-A2E7-7CC69D54D6C4}" srcOrd="0" destOrd="0" presId="urn:microsoft.com/office/officeart/2005/8/layout/chevron2"/>
    <dgm:cxn modelId="{F62A2442-409C-4C3C-A056-E986B185B529}" type="presOf" srcId="{ED55C306-7339-46D1-B48C-A520D97C8DE8}" destId="{BB5656E8-3CA9-4B51-9448-79B2F0047563}" srcOrd="0" destOrd="0" presId="urn:microsoft.com/office/officeart/2005/8/layout/chevron2"/>
    <dgm:cxn modelId="{F29D7245-F570-4A02-BE75-30777B45A064}" srcId="{3F126010-1633-47CD-8CFD-E97DD98C23A3}" destId="{2FE8C1D0-DB98-4936-8F44-D613CA5B0524}" srcOrd="0" destOrd="0" parTransId="{8DB78A1B-4773-4D16-8414-04D640DEF204}" sibTransId="{F7B6D139-E2F1-456A-9D41-24059380410C}"/>
    <dgm:cxn modelId="{B9651896-914D-465D-82B4-35755C061B11}" type="presParOf" srcId="{BB5656E8-3CA9-4B51-9448-79B2F0047563}" destId="{BCE763FC-192E-48BB-A152-7E6A5B1E245F}" srcOrd="0" destOrd="0" presId="urn:microsoft.com/office/officeart/2005/8/layout/chevron2"/>
    <dgm:cxn modelId="{03F6689D-C557-433A-9B99-7EB30CE5A493}" type="presParOf" srcId="{BCE763FC-192E-48BB-A152-7E6A5B1E245F}" destId="{F8361D56-36A0-454A-A2E7-7CC69D54D6C4}" srcOrd="0" destOrd="0" presId="urn:microsoft.com/office/officeart/2005/8/layout/chevron2"/>
    <dgm:cxn modelId="{FB7A8C3F-F1D7-4D86-8776-EAAC02158C3C}" type="presParOf" srcId="{BCE763FC-192E-48BB-A152-7E6A5B1E245F}" destId="{2DB6DAA2-7161-4E05-A928-5F03C11A5585}" srcOrd="1" destOrd="0" presId="urn:microsoft.com/office/officeart/2005/8/layout/chevron2"/>
    <dgm:cxn modelId="{20A60E5B-157F-4185-B45E-C07507410497}" type="presParOf" srcId="{BB5656E8-3CA9-4B51-9448-79B2F0047563}" destId="{9087B6F0-C0E4-4F16-B680-327D80A52D19}" srcOrd="1" destOrd="0" presId="urn:microsoft.com/office/officeart/2005/8/layout/chevron2"/>
    <dgm:cxn modelId="{2F210382-B722-4ACD-823D-4170BFC18DC8}" type="presParOf" srcId="{BB5656E8-3CA9-4B51-9448-79B2F0047563}" destId="{9AA4E9B7-0AC0-4F71-860A-208EC5325E32}" srcOrd="2" destOrd="0" presId="urn:microsoft.com/office/officeart/2005/8/layout/chevron2"/>
    <dgm:cxn modelId="{6AAF2482-46CD-4B51-8F35-E01943ED1D9E}" type="presParOf" srcId="{9AA4E9B7-0AC0-4F71-860A-208EC5325E32}" destId="{38E6EDB9-B3B5-4410-9075-4E02A3CCCD17}" srcOrd="0" destOrd="0" presId="urn:microsoft.com/office/officeart/2005/8/layout/chevron2"/>
    <dgm:cxn modelId="{7DD6A0FC-0804-443D-B66D-FF9EC025586A}" type="presParOf" srcId="{9AA4E9B7-0AC0-4F71-860A-208EC5325E32}" destId="{858FF6D9-8198-421D-AD78-B66EF8D5263B}" srcOrd="1" destOrd="0" presId="urn:microsoft.com/office/officeart/2005/8/layout/chevron2"/>
    <dgm:cxn modelId="{16D651E0-C27F-4475-819D-800817A8D67A}" type="presParOf" srcId="{BB5656E8-3CA9-4B51-9448-79B2F0047563}" destId="{287EA36D-5FBA-4286-A409-A8D6087581CC}" srcOrd="3" destOrd="0" presId="urn:microsoft.com/office/officeart/2005/8/layout/chevron2"/>
    <dgm:cxn modelId="{1C8BBB9C-1DB3-48A4-A547-C0FA938088BE}" type="presParOf" srcId="{BB5656E8-3CA9-4B51-9448-79B2F0047563}" destId="{4BD6CA93-F252-4B33-A811-2B4825195CB5}" srcOrd="4" destOrd="0" presId="urn:microsoft.com/office/officeart/2005/8/layout/chevron2"/>
    <dgm:cxn modelId="{86769ADD-0ACB-4971-9E2E-397A00C66A70}" type="presParOf" srcId="{4BD6CA93-F252-4B33-A811-2B4825195CB5}" destId="{9489BE42-F2D0-434E-84B5-448A05B7FF8E}" srcOrd="0" destOrd="0" presId="urn:microsoft.com/office/officeart/2005/8/layout/chevron2"/>
    <dgm:cxn modelId="{E7A6016D-4E29-4BC4-B600-52923BC87740}" type="presParOf" srcId="{4BD6CA93-F252-4B33-A811-2B4825195CB5}" destId="{B1B80600-029B-4F08-963D-772949A77095}" srcOrd="1" destOrd="0" presId="urn:microsoft.com/office/officeart/2005/8/layout/chevron2"/>
    <dgm:cxn modelId="{7BE26EF4-8A42-43E3-87C6-294FBF16F3A8}" type="presParOf" srcId="{BB5656E8-3CA9-4B51-9448-79B2F0047563}" destId="{1BD47AEB-83D6-4E75-B550-37D984ED71A7}" srcOrd="5" destOrd="0" presId="urn:microsoft.com/office/officeart/2005/8/layout/chevron2"/>
    <dgm:cxn modelId="{461D0EB7-6C50-4DB8-A216-5E827D8FA7FC}" type="presParOf" srcId="{BB5656E8-3CA9-4B51-9448-79B2F0047563}" destId="{90DA7E7C-4D3E-4502-950C-C92AF3CA02C7}" srcOrd="6" destOrd="0" presId="urn:microsoft.com/office/officeart/2005/8/layout/chevron2"/>
    <dgm:cxn modelId="{E787018E-42B6-4AC8-89B3-09D16C8578E3}" type="presParOf" srcId="{90DA7E7C-4D3E-4502-950C-C92AF3CA02C7}" destId="{EA120F3A-D3FC-4D8D-BFBD-52157BB4F4BE}" srcOrd="0" destOrd="0" presId="urn:microsoft.com/office/officeart/2005/8/layout/chevron2"/>
    <dgm:cxn modelId="{1206F0F2-195C-4E3A-9973-DE26E4CD0B22}" type="presParOf" srcId="{90DA7E7C-4D3E-4502-950C-C92AF3CA02C7}" destId="{31885F71-782F-49D8-8D4E-F6131F9A11ED}" srcOrd="1" destOrd="0" presId="urn:microsoft.com/office/officeart/2005/8/layout/chevron2"/>
    <dgm:cxn modelId="{A3CAD195-E2BF-4F53-81FE-98C1805502A7}" type="presParOf" srcId="{BB5656E8-3CA9-4B51-9448-79B2F0047563}" destId="{26C246D7-5B2A-4931-A913-265BE5678713}" srcOrd="7" destOrd="0" presId="urn:microsoft.com/office/officeart/2005/8/layout/chevron2"/>
    <dgm:cxn modelId="{D5F64C52-E6E8-46B8-B1ED-01E03558F745}" type="presParOf" srcId="{BB5656E8-3CA9-4B51-9448-79B2F0047563}" destId="{C3292050-8F8D-46FA-B507-8080F871CD30}" srcOrd="8" destOrd="0" presId="urn:microsoft.com/office/officeart/2005/8/layout/chevron2"/>
    <dgm:cxn modelId="{1EF30CAA-B25B-4282-99C1-DA5D677F853E}" type="presParOf" srcId="{C3292050-8F8D-46FA-B507-8080F871CD30}" destId="{DFB1A964-428E-43D1-8DF5-93658703948B}" srcOrd="0" destOrd="0" presId="urn:microsoft.com/office/officeart/2005/8/layout/chevron2"/>
    <dgm:cxn modelId="{F5DE5D39-DE17-486E-8F63-36344648595D}" type="presParOf" srcId="{C3292050-8F8D-46FA-B507-8080F871CD30}" destId="{3415F9CB-9902-4929-9711-6E3D347C34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361D56-36A0-454A-A2E7-7CC69D54D6C4}">
      <dsp:nvSpPr>
        <dsp:cNvPr id="0" name=""/>
        <dsp:cNvSpPr/>
      </dsp:nvSpPr>
      <dsp:spPr>
        <a:xfrm rot="5400000">
          <a:off x="-153234" y="155117"/>
          <a:ext cx="1021562" cy="7150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endParaRPr lang="en-US" sz="2200" kern="1200" dirty="0"/>
        </a:p>
      </dsp:txBody>
      <dsp:txXfrm rot="5400000">
        <a:off x="-153234" y="155117"/>
        <a:ext cx="1021562" cy="715093"/>
      </dsp:txXfrm>
    </dsp:sp>
    <dsp:sp modelId="{2DB6DAA2-7161-4E05-A928-5F03C11A5585}">
      <dsp:nvSpPr>
        <dsp:cNvPr id="0" name=""/>
        <dsp:cNvSpPr/>
      </dsp:nvSpPr>
      <dsp:spPr>
        <a:xfrm rot="5400000">
          <a:off x="2632851" y="-1914229"/>
          <a:ext cx="664364" cy="4499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Ισοζύγιο Αζώτου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>
              <a:solidFill>
                <a:schemeClr val="accent2">
                  <a:lumMod val="75000"/>
                </a:schemeClr>
              </a:solidFill>
            </a:rPr>
            <a:t>Ν</a:t>
          </a:r>
          <a:r>
            <a:rPr lang="en-US" sz="1900" b="1" kern="1200" baseline="-25000" dirty="0" err="1" smtClean="0">
              <a:solidFill>
                <a:schemeClr val="accent2">
                  <a:lumMod val="75000"/>
                </a:schemeClr>
              </a:solidFill>
            </a:rPr>
            <a:t>Nitr</a:t>
          </a:r>
          <a:r>
            <a:rPr lang="en-US" sz="1900" b="1" kern="1200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US" sz="1900" b="1" kern="1200" dirty="0" err="1" smtClean="0">
              <a:solidFill>
                <a:schemeClr val="accent2">
                  <a:lumMod val="75000"/>
                </a:schemeClr>
              </a:solidFill>
            </a:rPr>
            <a:t>N</a:t>
          </a:r>
          <a:r>
            <a:rPr lang="en-US" sz="1900" b="1" kern="1200" baseline="-25000" dirty="0" err="1" smtClean="0">
              <a:solidFill>
                <a:schemeClr val="accent2">
                  <a:lumMod val="75000"/>
                </a:schemeClr>
              </a:solidFill>
            </a:rPr>
            <a:t>Denitr</a:t>
          </a:r>
          <a:endParaRPr lang="en-US" sz="1900" b="1" kern="1200" baseline="-25000" dirty="0">
            <a:solidFill>
              <a:schemeClr val="accent2">
                <a:lumMod val="75000"/>
              </a:schemeClr>
            </a:solidFill>
          </a:endParaRPr>
        </a:p>
      </dsp:txBody>
      <dsp:txXfrm rot="5400000">
        <a:off x="2632851" y="-1914229"/>
        <a:ext cx="664364" cy="4499880"/>
      </dsp:txXfrm>
    </dsp:sp>
    <dsp:sp modelId="{38E6EDB9-B3B5-4410-9075-4E02A3CCCD17}">
      <dsp:nvSpPr>
        <dsp:cNvPr id="0" name=""/>
        <dsp:cNvSpPr/>
      </dsp:nvSpPr>
      <dsp:spPr>
        <a:xfrm rot="5400000">
          <a:off x="-153234" y="1060475"/>
          <a:ext cx="1021562" cy="71509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</a:t>
          </a:r>
          <a:endParaRPr lang="en-US" sz="2200" kern="1200" dirty="0"/>
        </a:p>
      </dsp:txBody>
      <dsp:txXfrm rot="5400000">
        <a:off x="-153234" y="1060475"/>
        <a:ext cx="1021562" cy="715093"/>
      </dsp:txXfrm>
    </dsp:sp>
    <dsp:sp modelId="{858FF6D9-8198-421D-AD78-B66EF8D5263B}">
      <dsp:nvSpPr>
        <dsp:cNvPr id="0" name=""/>
        <dsp:cNvSpPr/>
      </dsp:nvSpPr>
      <dsp:spPr>
        <a:xfrm rot="5400000">
          <a:off x="2633026" y="-1010691"/>
          <a:ext cx="664015" cy="4499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</a:t>
          </a:r>
          <a:r>
            <a:rPr lang="el-GR" sz="1900" kern="1200" dirty="0" err="1" smtClean="0"/>
            <a:t>σοζύγιο</a:t>
          </a:r>
          <a:r>
            <a:rPr lang="el-GR" sz="1900" kern="1200" dirty="0" smtClean="0"/>
            <a:t> ΒΟ</a:t>
          </a:r>
          <a:r>
            <a:rPr lang="en-US" sz="1900" kern="1200" dirty="0" smtClean="0"/>
            <a:t>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chemeClr val="accent3">
                  <a:lumMod val="75000"/>
                </a:schemeClr>
              </a:solidFill>
            </a:rPr>
            <a:t>L</a:t>
          </a:r>
          <a:r>
            <a:rPr lang="en-US" sz="1900" b="1" kern="1200" baseline="-25000" dirty="0" smtClean="0">
              <a:solidFill>
                <a:schemeClr val="accent3">
                  <a:lumMod val="75000"/>
                </a:schemeClr>
              </a:solidFill>
            </a:rPr>
            <a:t>R</a:t>
          </a:r>
          <a:r>
            <a:rPr lang="en-US" sz="1900" b="1" kern="1200" dirty="0" smtClean="0">
              <a:solidFill>
                <a:schemeClr val="accent3">
                  <a:lumMod val="75000"/>
                </a:schemeClr>
              </a:solidFill>
            </a:rPr>
            <a:t>, L</a:t>
          </a:r>
          <a:r>
            <a:rPr lang="en-US" sz="1900" b="1" kern="1200" baseline="-25000" dirty="0" smtClean="0">
              <a:solidFill>
                <a:schemeClr val="accent3">
                  <a:lumMod val="75000"/>
                </a:schemeClr>
              </a:solidFill>
            </a:rPr>
            <a:t>DN</a:t>
          </a:r>
          <a:r>
            <a:rPr lang="en-US" sz="1900" b="1" kern="1200" dirty="0" smtClean="0">
              <a:solidFill>
                <a:schemeClr val="accent3">
                  <a:lumMod val="75000"/>
                </a:schemeClr>
              </a:solidFill>
            </a:rPr>
            <a:t>, L</a:t>
          </a:r>
          <a:r>
            <a:rPr lang="en-US" sz="1900" b="1" kern="1200" baseline="-25000" dirty="0" smtClean="0">
              <a:solidFill>
                <a:schemeClr val="accent3">
                  <a:lumMod val="75000"/>
                </a:schemeClr>
              </a:solidFill>
            </a:rPr>
            <a:t>VSS</a:t>
          </a:r>
          <a:endParaRPr lang="en-US" sz="1900" kern="1200" dirty="0"/>
        </a:p>
      </dsp:txBody>
      <dsp:txXfrm rot="5400000">
        <a:off x="2633026" y="-1010691"/>
        <a:ext cx="664015" cy="4499880"/>
      </dsp:txXfrm>
    </dsp:sp>
    <dsp:sp modelId="{9489BE42-F2D0-434E-84B5-448A05B7FF8E}">
      <dsp:nvSpPr>
        <dsp:cNvPr id="0" name=""/>
        <dsp:cNvSpPr/>
      </dsp:nvSpPr>
      <dsp:spPr>
        <a:xfrm rot="5400000">
          <a:off x="-153234" y="1955821"/>
          <a:ext cx="1021562" cy="71509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</a:t>
          </a:r>
          <a:endParaRPr lang="en-US" sz="2200" kern="1200" dirty="0"/>
        </a:p>
      </dsp:txBody>
      <dsp:txXfrm rot="5400000">
        <a:off x="-153234" y="1955821"/>
        <a:ext cx="1021562" cy="715093"/>
      </dsp:txXfrm>
    </dsp:sp>
    <dsp:sp modelId="{B1B80600-029B-4F08-963D-772949A77095}">
      <dsp:nvSpPr>
        <dsp:cNvPr id="0" name=""/>
        <dsp:cNvSpPr/>
      </dsp:nvSpPr>
      <dsp:spPr>
        <a:xfrm rot="5400000">
          <a:off x="2633026" y="-106978"/>
          <a:ext cx="664015" cy="4499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Όγκος Δεξαμενής Αερισμού</a:t>
          </a:r>
          <a:endParaRPr lang="en-US" sz="1900" kern="1200" dirty="0"/>
        </a:p>
      </dsp:txBody>
      <dsp:txXfrm rot="5400000">
        <a:off x="2633026" y="-106978"/>
        <a:ext cx="664015" cy="4499880"/>
      </dsp:txXfrm>
    </dsp:sp>
    <dsp:sp modelId="{EA120F3A-D3FC-4D8D-BFBD-52157BB4F4BE}">
      <dsp:nvSpPr>
        <dsp:cNvPr id="0" name=""/>
        <dsp:cNvSpPr/>
      </dsp:nvSpPr>
      <dsp:spPr>
        <a:xfrm rot="5400000">
          <a:off x="-153234" y="2914004"/>
          <a:ext cx="1021562" cy="71509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4</a:t>
          </a:r>
          <a:endParaRPr lang="en-US" sz="2000" kern="1200" dirty="0"/>
        </a:p>
      </dsp:txBody>
      <dsp:txXfrm rot="5400000">
        <a:off x="-153234" y="2914004"/>
        <a:ext cx="1021562" cy="715093"/>
      </dsp:txXfrm>
    </dsp:sp>
    <dsp:sp modelId="{31885F71-782F-49D8-8D4E-F6131F9A11ED}">
      <dsp:nvSpPr>
        <dsp:cNvPr id="0" name=""/>
        <dsp:cNvSpPr/>
      </dsp:nvSpPr>
      <dsp:spPr>
        <a:xfrm rot="5400000">
          <a:off x="2633026" y="796734"/>
          <a:ext cx="664015" cy="4499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1A964-428E-43D1-8DF5-93658703948B}">
      <dsp:nvSpPr>
        <dsp:cNvPr id="0" name=""/>
        <dsp:cNvSpPr/>
      </dsp:nvSpPr>
      <dsp:spPr>
        <a:xfrm rot="5400000">
          <a:off x="-153234" y="3775141"/>
          <a:ext cx="1021562" cy="71509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5</a:t>
          </a:r>
          <a:endParaRPr lang="en-US" sz="2000" kern="1200" dirty="0"/>
        </a:p>
      </dsp:txBody>
      <dsp:txXfrm rot="5400000">
        <a:off x="-153234" y="3775141"/>
        <a:ext cx="1021562" cy="715093"/>
      </dsp:txXfrm>
    </dsp:sp>
    <dsp:sp modelId="{3415F9CB-9902-4929-9711-6E3D347C3450}">
      <dsp:nvSpPr>
        <dsp:cNvPr id="0" name=""/>
        <dsp:cNvSpPr/>
      </dsp:nvSpPr>
      <dsp:spPr>
        <a:xfrm rot="5400000">
          <a:off x="2633026" y="1700447"/>
          <a:ext cx="664015" cy="4499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EB36C-33C0-4C2E-905D-27BB00DED125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703A-832B-4E18-B7CF-3DB8C0474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703A-832B-4E18-B7CF-3DB8C04746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703A-832B-4E18-B7CF-3DB8C04746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0E4-5522-4433-828A-8A43ACCD731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EEAC-A7EF-4891-9027-3EDE23344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0E4-5522-4433-828A-8A43ACCD731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EEAC-A7EF-4891-9027-3EDE23344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0E4-5522-4433-828A-8A43ACCD731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EEAC-A7EF-4891-9027-3EDE23344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0E4-5522-4433-828A-8A43ACCD731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EEAC-A7EF-4891-9027-3EDE23344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0E4-5522-4433-828A-8A43ACCD731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EEAC-A7EF-4891-9027-3EDE23344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0E4-5522-4433-828A-8A43ACCD731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EEAC-A7EF-4891-9027-3EDE23344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0E4-5522-4433-828A-8A43ACCD731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EEAC-A7EF-4891-9027-3EDE23344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0E4-5522-4433-828A-8A43ACCD731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EEAC-A7EF-4891-9027-3EDE23344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0E4-5522-4433-828A-8A43ACCD731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EEAC-A7EF-4891-9027-3EDE23344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0E4-5522-4433-828A-8A43ACCD731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EEAC-A7EF-4891-9027-3EDE23344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0E4-5522-4433-828A-8A43ACCD731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EEAC-A7EF-4891-9027-3EDE23344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F90E4-5522-4433-828A-8A43ACCD731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5EEAC-A7EF-4891-9027-3EDE23344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png"/><Relationship Id="rId11" Type="http://schemas.openxmlformats.org/officeDocument/2006/relationships/image" Target="../media/image33.png"/><Relationship Id="rId5" Type="http://schemas.openxmlformats.org/officeDocument/2006/relationships/image" Target="../media/image1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microsoft.com/office/2007/relationships/diagramDrawing" Target="../diagrams/drawing1.xml"/><Relationship Id="rId5" Type="http://schemas.openxmlformats.org/officeDocument/2006/relationships/image" Target="../media/image9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68" y="5715040"/>
            <a:ext cx="114298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Users\thanos\Desktop\Untitled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867400"/>
            <a:ext cx="7848600" cy="762145"/>
          </a:xfrm>
          <a:prstGeom prst="rect">
            <a:avLst/>
          </a:prstGeom>
          <a:noFill/>
        </p:spPr>
      </p:pic>
      <p:pic>
        <p:nvPicPr>
          <p:cNvPr id="1028" name="Picture 4" descr="C:\Users\thanos\Desktop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291106" y="2571419"/>
            <a:ext cx="5929332" cy="7864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90708" y="592933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Πανεπιστήμιο  </a:t>
            </a:r>
            <a:r>
              <a:rPr lang="el-GR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Δυτικής Μακεδονίας</a:t>
            </a:r>
          </a:p>
          <a:p>
            <a:r>
              <a:rPr lang="el-GR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Πολυτεχνική Σχολή, Τμήμα  Χημικών Μηχανικών</a:t>
            </a:r>
            <a:endParaRPr lang="el-GR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l-GR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Κοίλα Κοζάνης 50100 |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Kozani GR 50100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-862400" y="3785816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Κοζάνη, </a:t>
            </a:r>
            <a:r>
              <a:rPr lang="el-GR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2021</a:t>
            </a:r>
            <a:endParaRPr lang="el-GR" sz="1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-2355955" y="2726321"/>
            <a:ext cx="58432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Προχωρημένες και Σύγχρονες Τεχνολογίες Επεξεργασίας Υγρών </a:t>
            </a:r>
            <a:r>
              <a:rPr lang="el-G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Αποβλήτων</a:t>
            </a:r>
            <a:endParaRPr lang="en-US" sz="12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2286000" y="3852826"/>
            <a:ext cx="6678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l-GR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Υπεύθυνη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Καθηγήτρια: Δρ. </a:t>
            </a:r>
            <a:r>
              <a:rPr lang="el-GR" b="1" dirty="0" err="1">
                <a:latin typeface="Times New Roman" pitchFamily="18" charset="0"/>
                <a:cs typeface="Times New Roman" pitchFamily="18" charset="0"/>
              </a:rPr>
              <a:t>Αμανατίδου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Ελισάβετ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  <a:p>
            <a:endParaRPr lang="el-GR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l-GR" b="1" dirty="0">
                <a:latin typeface="Times New Roman" pitchFamily="18" charset="0"/>
                <a:cs typeface="Times New Roman" pitchFamily="18" charset="0"/>
              </a:rPr>
              <a:t>		Εργαστηριακό Προσωπικό: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l-GR" b="1" dirty="0">
                <a:latin typeface="Times New Roman" pitchFamily="18" charset="0"/>
                <a:cs typeface="Times New Roman" pitchFamily="18" charset="0"/>
              </a:rPr>
              <a:t>Σαμιώτης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Γεώργιος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err="1" smtClean="0">
                <a:latin typeface="Times New Roman" pitchFamily="18" charset="0"/>
                <a:cs typeface="Times New Roman" pitchFamily="18" charset="0"/>
              </a:rPr>
              <a:t>Ζιαγκοβά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Μαρία</a:t>
            </a:r>
          </a:p>
          <a:p>
            <a:pPr algn="r"/>
            <a:r>
              <a:rPr lang="el-GR" b="1" dirty="0">
                <a:latin typeface="Times New Roman" pitchFamily="18" charset="0"/>
                <a:cs typeface="Times New Roman" pitchFamily="18" charset="0"/>
              </a:rPr>
              <a:t>			      		</a:t>
            </a:r>
          </a:p>
          <a:p>
            <a:pPr algn="r"/>
            <a:r>
              <a:rPr lang="el-GR" b="1" dirty="0">
                <a:latin typeface="Times New Roman" pitchFamily="18" charset="0"/>
                <a:cs typeface="Times New Roman" pitchFamily="18" charset="0"/>
              </a:rPr>
              <a:t>			     	</a:t>
            </a:r>
          </a:p>
          <a:p>
            <a:pPr algn="r"/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cees.kau.edu.sa/Images/188/Original-Imabes/lab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1120" y="2748399"/>
            <a:ext cx="2590800" cy="3109493"/>
          </a:xfrm>
          <a:prstGeom prst="rect">
            <a:avLst/>
          </a:prstGeom>
          <a:noFill/>
        </p:spPr>
      </p:pic>
      <p:sp>
        <p:nvSpPr>
          <p:cNvPr id="1026" name="AutoShape 2" descr="Πανεπιστήμιο Δυτικής Μακεδονίας - Home | Facebook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Πανεπιστήμιο Δυτικής Μακεδονίας - Home | Facebook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Πανεπιστήμιο Δυτικής Μακεδονίας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Πανεπιστήμιο Δυτικής Μακεδονίας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4414" y="142852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ΑΣΚΗΣΗ 2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>
                <a:latin typeface="Times New Roman" pitchFamily="18" charset="0"/>
                <a:cs typeface="Times New Roman" pitchFamily="18" charset="0"/>
              </a:rPr>
            </a:b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Σχεδιασμός Δεξαμενής  Νιτροποίησης (με Προ-</a:t>
            </a:r>
            <a:r>
              <a:rPr lang="el-GR" sz="2000" b="1" dirty="0" err="1" smtClean="0">
                <a:latin typeface="Times New Roman" pitchFamily="18" charset="0"/>
                <a:cs typeface="Times New Roman" pitchFamily="18" charset="0"/>
              </a:rPr>
              <a:t>απονιτροποίηση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-693"/>
            <a:ext cx="7000892" cy="78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06" y="71414"/>
            <a:ext cx="895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Παραγωγή Λάσπης</a:t>
            </a:r>
            <a:endParaRPr lang="en-US" sz="25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7" descr="C:\Users\thanos\Desktop\Untitled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96001"/>
            <a:ext cx="8153400" cy="539076"/>
          </a:xfrm>
          <a:prstGeom prst="rect">
            <a:avLst/>
          </a:prstGeom>
          <a:noFill/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92933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Ορθογώνιο 1"/>
          <p:cNvSpPr/>
          <p:nvPr/>
        </p:nvSpPr>
        <p:spPr>
          <a:xfrm>
            <a:off x="1066800" y="628652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Προχωρημένες και Σύγχρονες Τεχνολογίες Επεξεργασίας Υγρών </a:t>
            </a:r>
            <a:r>
              <a:rPr lang="el-G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Αποβλήτων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022" y="1071546"/>
            <a:ext cx="87935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Ορθογώνιο"/>
          <p:cNvSpPr/>
          <p:nvPr/>
        </p:nvSpPr>
        <p:spPr>
          <a:xfrm>
            <a:off x="357158" y="5072074"/>
            <a:ext cx="864399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19 - Ευθεία γραμμή σύνδεσης"/>
          <p:cNvCxnSpPr/>
          <p:nvPr/>
        </p:nvCxnSpPr>
        <p:spPr>
          <a:xfrm>
            <a:off x="357158" y="5072074"/>
            <a:ext cx="8572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Έλλειψη"/>
          <p:cNvSpPr/>
          <p:nvPr/>
        </p:nvSpPr>
        <p:spPr>
          <a:xfrm>
            <a:off x="5214942" y="2071678"/>
            <a:ext cx="57150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- Έλλειψη"/>
          <p:cNvSpPr/>
          <p:nvPr/>
        </p:nvSpPr>
        <p:spPr>
          <a:xfrm>
            <a:off x="5214942" y="2857496"/>
            <a:ext cx="57150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TextBox"/>
          <p:cNvSpPr txBox="1"/>
          <p:nvPr/>
        </p:nvSpPr>
        <p:spPr>
          <a:xfrm>
            <a:off x="357158" y="5072074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7975" indent="-5387975"/>
            <a:r>
              <a:rPr lang="el-GR" sz="1600" b="1" dirty="0" smtClean="0"/>
              <a:t>Σταθερά παραγωγής </a:t>
            </a:r>
            <a:r>
              <a:rPr lang="el-GR" sz="1600" b="1" dirty="0" err="1" smtClean="0"/>
              <a:t>αυτότροφης</a:t>
            </a:r>
            <a:r>
              <a:rPr lang="el-GR" sz="1600" b="1" dirty="0" smtClean="0"/>
              <a:t> βιομάζας </a:t>
            </a:r>
            <a:r>
              <a:rPr lang="en-US" sz="1600" b="1" dirty="0" smtClean="0"/>
              <a:t>                   </a:t>
            </a:r>
            <a:r>
              <a:rPr lang="el-GR" sz="1600" b="1" dirty="0" smtClean="0"/>
              <a:t>Υ</a:t>
            </a:r>
            <a:r>
              <a:rPr lang="el-GR" sz="1600" b="1" baseline="-25000" dirty="0" smtClean="0"/>
              <a:t>Ν,</a:t>
            </a:r>
            <a:r>
              <a:rPr lang="en-US" sz="1600" b="1" baseline="-25000" dirty="0" smtClean="0"/>
              <a:t>max</a:t>
            </a:r>
            <a:r>
              <a:rPr lang="el-GR" sz="1600" b="1" dirty="0" smtClean="0"/>
              <a:t> </a:t>
            </a:r>
            <a:r>
              <a:rPr lang="en-US" sz="1600" b="1" dirty="0" smtClean="0"/>
              <a:t>  </a:t>
            </a:r>
            <a:r>
              <a:rPr lang="el-GR" sz="1600" b="1" dirty="0" smtClean="0"/>
              <a:t>    </a:t>
            </a:r>
            <a:r>
              <a:rPr lang="en-US" sz="1600" b="1" dirty="0" smtClean="0"/>
              <a:t> 0.1-0.3 Kg VSS/Kg </a:t>
            </a:r>
            <a:r>
              <a:rPr lang="el-GR" sz="1600" b="1" dirty="0" smtClean="0"/>
              <a:t>                    </a:t>
            </a:r>
            <a:r>
              <a:rPr lang="el-GR" sz="1600" b="1" dirty="0" err="1" smtClean="0"/>
              <a:t>απομακρυνόμενου</a:t>
            </a:r>
            <a:r>
              <a:rPr lang="el-GR" sz="1600" b="1" dirty="0" smtClean="0"/>
              <a:t> ΝΗ</a:t>
            </a:r>
            <a:r>
              <a:rPr lang="el-GR" sz="1600" b="1" baseline="-25000" dirty="0" smtClean="0"/>
              <a:t>4</a:t>
            </a:r>
            <a:r>
              <a:rPr lang="el-GR" sz="1600" b="1" baseline="30000" dirty="0" smtClean="0"/>
              <a:t>+</a:t>
            </a:r>
            <a:r>
              <a:rPr lang="el-GR" sz="1600" b="1" dirty="0" smtClean="0"/>
              <a:t> - Ν  </a:t>
            </a:r>
            <a:endParaRPr lang="en-US" sz="1600" b="1" dirty="0"/>
          </a:p>
        </p:txBody>
      </p:sp>
      <p:cxnSp>
        <p:nvCxnSpPr>
          <p:cNvPr id="27" name="26 - Ευθεία γραμμή σύνδεσης"/>
          <p:cNvCxnSpPr/>
          <p:nvPr/>
        </p:nvCxnSpPr>
        <p:spPr>
          <a:xfrm rot="5400000">
            <a:off x="35687" y="5393545"/>
            <a:ext cx="6429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 rot="5400000">
            <a:off x="4107653" y="5393545"/>
            <a:ext cx="6429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 rot="5400000">
            <a:off x="5464975" y="5393545"/>
            <a:ext cx="6429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εία γραμμή σύνδεσης"/>
          <p:cNvCxnSpPr/>
          <p:nvPr/>
        </p:nvCxnSpPr>
        <p:spPr>
          <a:xfrm rot="5400000">
            <a:off x="8608247" y="5393545"/>
            <a:ext cx="6429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>
            <a:off x="357158" y="5715016"/>
            <a:ext cx="8572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- Έλλειψη"/>
          <p:cNvSpPr/>
          <p:nvPr/>
        </p:nvSpPr>
        <p:spPr>
          <a:xfrm>
            <a:off x="4929190" y="5072074"/>
            <a:ext cx="71438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- TextBox"/>
          <p:cNvSpPr txBox="1"/>
          <p:nvPr/>
        </p:nvSpPr>
        <p:spPr>
          <a:xfrm>
            <a:off x="357158" y="571501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Σταθερά αποσύνθεσης </a:t>
            </a:r>
            <a:r>
              <a:rPr lang="el-GR" b="1" dirty="0" err="1" smtClean="0"/>
              <a:t>νιτροποιητικών</a:t>
            </a:r>
            <a:r>
              <a:rPr lang="el-GR" b="1" dirty="0" smtClean="0"/>
              <a:t> βακτηρίων</a:t>
            </a:r>
            <a:r>
              <a:rPr lang="en-US" b="1" dirty="0" smtClean="0"/>
              <a:t>                                                   T (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)</a:t>
            </a:r>
            <a:r>
              <a:rPr lang="el-GR" b="1" dirty="0" smtClean="0"/>
              <a:t>   </a:t>
            </a:r>
            <a:endParaRPr lang="en-US" b="1" dirty="0"/>
          </a:p>
        </p:txBody>
      </p:sp>
      <p:graphicFrame>
        <p:nvGraphicFramePr>
          <p:cNvPr id="37" name="36 - Αντικείμενο"/>
          <p:cNvGraphicFramePr>
            <a:graphicFrameLocks noChangeAspect="1"/>
          </p:cNvGraphicFramePr>
          <p:nvPr/>
        </p:nvGraphicFramePr>
        <p:xfrm>
          <a:off x="5469741" y="5684854"/>
          <a:ext cx="2236601" cy="458790"/>
        </p:xfrm>
        <a:graphic>
          <a:graphicData uri="http://schemas.openxmlformats.org/presentationml/2006/ole">
            <p:oleObj spid="_x0000_s70662" name="Εξίσωση" r:id="rId7" imgW="9903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-693"/>
            <a:ext cx="7000892" cy="78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06" y="71414"/>
            <a:ext cx="895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Παραγωγή Λάσπης</a:t>
            </a:r>
            <a:endParaRPr lang="en-US" sz="25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7" descr="C:\Users\thanos\Desktop\Untitled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1"/>
            <a:ext cx="8153400" cy="539076"/>
          </a:xfrm>
          <a:prstGeom prst="rect">
            <a:avLst/>
          </a:prstGeom>
          <a:noFill/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92933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Ορθογώνιο 1"/>
          <p:cNvSpPr/>
          <p:nvPr/>
        </p:nvSpPr>
        <p:spPr>
          <a:xfrm>
            <a:off x="1066800" y="628652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Προχωρημένες και Σύγχρονες Τεχνολογίες Επεξεργασίας Υγρών </a:t>
            </a:r>
            <a:r>
              <a:rPr lang="el-G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Αποβλήτων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57158" y="5072074"/>
            <a:ext cx="864399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332" y="928670"/>
            <a:ext cx="896971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Βέλος προς τα κάτω"/>
          <p:cNvSpPr/>
          <p:nvPr/>
        </p:nvSpPr>
        <p:spPr>
          <a:xfrm>
            <a:off x="428596" y="4572008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4714876" y="5000636"/>
            <a:ext cx="785818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-693"/>
            <a:ext cx="7000892" cy="78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310" y="0"/>
            <a:ext cx="895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 Απαιτήσεις σε αερισμό </a:t>
            </a:r>
            <a:endParaRPr lang="en-US" sz="25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7" descr="C:\Users\thanos\Desktop\Untitled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96001"/>
            <a:ext cx="8153400" cy="539076"/>
          </a:xfrm>
          <a:prstGeom prst="rect">
            <a:avLst/>
          </a:prstGeom>
          <a:noFill/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92933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Ορθογώνιο 1"/>
          <p:cNvSpPr/>
          <p:nvPr/>
        </p:nvSpPr>
        <p:spPr>
          <a:xfrm>
            <a:off x="1066800" y="628652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Προχωρημένες και Σύγχρονες Τεχνολογίες Επεξεργασίας Υγρών </a:t>
            </a:r>
            <a:r>
              <a:rPr lang="el-G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Αποβλήτων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357298"/>
            <a:ext cx="363540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- TextBox"/>
          <p:cNvSpPr txBox="1"/>
          <p:nvPr/>
        </p:nvSpPr>
        <p:spPr>
          <a:xfrm>
            <a:off x="71438" y="857232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Απαιτούμενο Οξυγόνο για την οξείδωση οργανικών ενώσεων και την ενδογενή αναπνοή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940187" y="1289041"/>
          <a:ext cx="2346325" cy="782637"/>
        </p:xfrm>
        <a:graphic>
          <a:graphicData uri="http://schemas.openxmlformats.org/presentationml/2006/ole">
            <p:oleObj spid="_x0000_s2058" name="Εξίσωση" r:id="rId7" imgW="838080" imgH="279360" progId="Equation.3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351588" y="1289050"/>
          <a:ext cx="2524125" cy="782638"/>
        </p:xfrm>
        <a:graphic>
          <a:graphicData uri="http://schemas.openxmlformats.org/presentationml/2006/ole">
            <p:oleObj spid="_x0000_s2059" name="Εξίσωση" r:id="rId8" imgW="901440" imgH="279360" progId="Equation.3">
              <p:embed/>
            </p:oleObj>
          </a:graphicData>
        </a:graphic>
      </p:graphicFrame>
      <p:sp>
        <p:nvSpPr>
          <p:cNvPr id="31" name="30 - Στρογγυλεμένο ορθογώνιο"/>
          <p:cNvSpPr/>
          <p:nvPr/>
        </p:nvSpPr>
        <p:spPr>
          <a:xfrm>
            <a:off x="214282" y="1357298"/>
            <a:ext cx="3571900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Στρογγυλεμένο ορθογώνιο"/>
          <p:cNvSpPr/>
          <p:nvPr/>
        </p:nvSpPr>
        <p:spPr>
          <a:xfrm>
            <a:off x="3929058" y="1285860"/>
            <a:ext cx="2357454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Στρογγυλεμένο ορθογώνιο"/>
          <p:cNvSpPr/>
          <p:nvPr/>
        </p:nvSpPr>
        <p:spPr>
          <a:xfrm>
            <a:off x="6357950" y="1285860"/>
            <a:ext cx="2500330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TextBox"/>
          <p:cNvSpPr txBox="1"/>
          <p:nvPr/>
        </p:nvSpPr>
        <p:spPr>
          <a:xfrm>
            <a:off x="71406" y="2202412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Απαιτούμενο Οξυγόνο για την νιτροποίηση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290541" y="2679698"/>
          <a:ext cx="8496301" cy="463550"/>
        </p:xfrm>
        <a:graphic>
          <a:graphicData uri="http://schemas.openxmlformats.org/presentationml/2006/ole">
            <p:oleObj spid="_x0000_s2060" name="Εξίσωση" r:id="rId9" imgW="3035160" imgH="164880" progId="Equation.3">
              <p:embed/>
            </p:oleObj>
          </a:graphicData>
        </a:graphic>
      </p:graphicFrame>
      <p:sp>
        <p:nvSpPr>
          <p:cNvPr id="36" name="35 - TextBox"/>
          <p:cNvSpPr txBox="1"/>
          <p:nvPr/>
        </p:nvSpPr>
        <p:spPr>
          <a:xfrm>
            <a:off x="71406" y="3714752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Ολική απαίτηση σε  Οξυγόνο 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3500430" y="3714755"/>
          <a:ext cx="3625850" cy="428625"/>
        </p:xfrm>
        <a:graphic>
          <a:graphicData uri="http://schemas.openxmlformats.org/presentationml/2006/ole">
            <p:oleObj spid="_x0000_s2061" name="Εξίσωση" r:id="rId10" imgW="1295280" imgH="152280" progId="Equation.3">
              <p:embed/>
            </p:oleObj>
          </a:graphicData>
        </a:graphic>
      </p:graphicFrame>
      <p:sp>
        <p:nvSpPr>
          <p:cNvPr id="37" name="36 - TextBox"/>
          <p:cNvSpPr txBox="1"/>
          <p:nvPr/>
        </p:nvSpPr>
        <p:spPr>
          <a:xfrm>
            <a:off x="71406" y="4559866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Πραγματική απαίτηση σε  Οξυγόνο 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500570"/>
            <a:ext cx="5436578" cy="785818"/>
          </a:xfrm>
          <a:prstGeom prst="rect">
            <a:avLst/>
          </a:prstGeom>
          <a:noFill/>
        </p:spPr>
      </p:pic>
      <p:sp>
        <p:nvSpPr>
          <p:cNvPr id="39" name="38 - TextBox"/>
          <p:cNvSpPr txBox="1"/>
          <p:nvPr/>
        </p:nvSpPr>
        <p:spPr>
          <a:xfrm>
            <a:off x="285720" y="535782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b=0.9-1</a:t>
            </a:r>
          </a:p>
          <a:p>
            <a:r>
              <a:rPr lang="el-GR" dirty="0" smtClean="0"/>
              <a:t>α= 0.6-0.9</a:t>
            </a:r>
            <a:endParaRPr lang="en-US" dirty="0"/>
          </a:p>
        </p:txBody>
      </p:sp>
      <p:sp>
        <p:nvSpPr>
          <p:cNvPr id="40" name="39 - TextBox"/>
          <p:cNvSpPr txBox="1"/>
          <p:nvPr/>
        </p:nvSpPr>
        <p:spPr>
          <a:xfrm>
            <a:off x="1928794" y="514351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P=760 mm Hg</a:t>
            </a:r>
          </a:p>
          <a:p>
            <a:r>
              <a:rPr lang="en-US" dirty="0" smtClean="0"/>
              <a:t>T=15 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/>
              <a:t> = 2 mg/L (DO)</a:t>
            </a:r>
            <a:endParaRPr lang="en-US" baseline="-25000" dirty="0"/>
          </a:p>
        </p:txBody>
      </p:sp>
      <p:sp>
        <p:nvSpPr>
          <p:cNvPr id="23" name="22 - Έλλειψη"/>
          <p:cNvSpPr/>
          <p:nvPr/>
        </p:nvSpPr>
        <p:spPr>
          <a:xfrm>
            <a:off x="5286380" y="4857760"/>
            <a:ext cx="214314" cy="35719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Έλλειψη"/>
          <p:cNvSpPr/>
          <p:nvPr/>
        </p:nvSpPr>
        <p:spPr>
          <a:xfrm>
            <a:off x="8858280" y="4857760"/>
            <a:ext cx="214314" cy="35719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5400000" flipH="1" flipV="1">
            <a:off x="5357818" y="271462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rot="5400000" flipH="1" flipV="1">
            <a:off x="6286512" y="2786058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5715008" y="314861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Αν θεωρηθεί αμελητέα η αφομοίωση αζώτου στη βιομάζα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thanos\Desktop\Untitled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1"/>
            <a:ext cx="8153400" cy="539076"/>
          </a:xfrm>
          <a:prstGeom prst="rect">
            <a:avLst/>
          </a:prstGeom>
          <a:noFill/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92933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Ορθογώνιο 1"/>
          <p:cNvSpPr/>
          <p:nvPr/>
        </p:nvSpPr>
        <p:spPr>
          <a:xfrm>
            <a:off x="1066800" y="628652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Προχωρημένες και Σύγχρονες Τεχνολογίες Επεξεργασίας Υγρών </a:t>
            </a:r>
            <a:r>
              <a:rPr lang="el-G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Αποβλήτων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22 - Εικόνα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2591" y="-732002"/>
            <a:ext cx="6215082" cy="896492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23 - Ορθογώνιο"/>
          <p:cNvSpPr/>
          <p:nvPr/>
        </p:nvSpPr>
        <p:spPr>
          <a:xfrm>
            <a:off x="214314" y="68025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</a:t>
            </a:r>
            <a:r>
              <a:rPr lang="en-US" b="1" baseline="-25000" dirty="0" smtClean="0"/>
              <a:t>S</a:t>
            </a:r>
            <a:r>
              <a:rPr lang="el-GR" b="1" baseline="-25000" dirty="0" smtClean="0"/>
              <a:t>20</a:t>
            </a:r>
            <a:r>
              <a:rPr lang="el-GR" b="1" dirty="0" smtClean="0"/>
              <a:t> = η συγκέντρωση κορεσμού (</a:t>
            </a:r>
            <a:r>
              <a:rPr lang="en-US" b="1" dirty="0" smtClean="0"/>
              <a:t>mg</a:t>
            </a:r>
            <a:r>
              <a:rPr lang="el-GR" b="1" dirty="0" smtClean="0"/>
              <a:t>/</a:t>
            </a:r>
            <a:r>
              <a:rPr lang="en-US" b="1" dirty="0" smtClean="0"/>
              <a:t>L</a:t>
            </a:r>
            <a:r>
              <a:rPr lang="el-GR" b="1" dirty="0" smtClean="0"/>
              <a:t>) του οξυγόνου στους 20</a:t>
            </a:r>
            <a:r>
              <a:rPr lang="el-GR" b="1" baseline="30000" dirty="0" smtClean="0"/>
              <a:t>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endParaRPr lang="en-US" b="1" dirty="0" smtClean="0"/>
          </a:p>
          <a:p>
            <a:r>
              <a:rPr lang="en-US" b="1" dirty="0" smtClean="0"/>
              <a:t>C</a:t>
            </a:r>
            <a:r>
              <a:rPr lang="en-US" b="1" baseline="-25000" dirty="0" smtClean="0"/>
              <a:t>W</a:t>
            </a:r>
            <a:r>
              <a:rPr lang="el-GR" b="1" baseline="-25000" dirty="0" smtClean="0"/>
              <a:t>,</a:t>
            </a:r>
            <a:r>
              <a:rPr lang="en-US" b="1" baseline="-25000" dirty="0" smtClean="0"/>
              <a:t>alt</a:t>
            </a:r>
            <a:r>
              <a:rPr lang="el-GR" b="1" dirty="0" smtClean="0"/>
              <a:t> = η συγκέντρωση κορεσμού (</a:t>
            </a:r>
            <a:r>
              <a:rPr lang="en-US" b="1" dirty="0" smtClean="0"/>
              <a:t>mg</a:t>
            </a:r>
            <a:r>
              <a:rPr lang="el-GR" b="1" dirty="0" smtClean="0"/>
              <a:t>/</a:t>
            </a:r>
            <a:r>
              <a:rPr lang="en-US" b="1" dirty="0" smtClean="0"/>
              <a:t>L</a:t>
            </a:r>
            <a:r>
              <a:rPr lang="el-GR" b="1" dirty="0" smtClean="0"/>
              <a:t>) του οξυγόνου σε Τ</a:t>
            </a:r>
            <a:r>
              <a:rPr lang="el-GR" b="1" baseline="30000" dirty="0" smtClean="0"/>
              <a:t>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l-GR" b="1" dirty="0" smtClean="0"/>
              <a:t> και πίεση 760 </a:t>
            </a:r>
            <a:r>
              <a:rPr lang="en-US" b="1" dirty="0" smtClean="0"/>
              <a:t>mmHg</a:t>
            </a:r>
            <a:endParaRPr lang="en-US" b="1" dirty="0"/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V="1">
            <a:off x="428596" y="3429000"/>
            <a:ext cx="8715404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flipV="1">
            <a:off x="500034" y="4000504"/>
            <a:ext cx="864396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-693"/>
            <a:ext cx="7000892" cy="78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06" y="71414"/>
            <a:ext cx="895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5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Ασκηση</a:t>
            </a:r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για την επόμενη φορά</a:t>
            </a:r>
            <a:endParaRPr lang="en-US" sz="25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357826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765632"/>
            <a:ext cx="6572296" cy="612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71438" y="1142984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ΙΠ=Α</a:t>
            </a:r>
            <a:r>
              <a:rPr lang="en-US" b="1" dirty="0" smtClean="0"/>
              <a:t>M</a:t>
            </a:r>
            <a:r>
              <a:rPr lang="el-GR" b="1" dirty="0" smtClean="0"/>
              <a:t> φοιτητή </a:t>
            </a:r>
            <a:r>
              <a:rPr lang="en-US" b="1" dirty="0" smtClean="0"/>
              <a:t>x 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-693"/>
            <a:ext cx="7000892" cy="78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06" y="71414"/>
            <a:ext cx="895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5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Ασκηση</a:t>
            </a:r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για την επόμενη φορά</a:t>
            </a:r>
            <a:endParaRPr lang="en-US" sz="25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143512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570" y="571480"/>
            <a:ext cx="7201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5" y="3286124"/>
            <a:ext cx="7143800" cy="362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-142900"/>
            <a:ext cx="8858280" cy="78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472" y="-24"/>
            <a:ext cx="8953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Σύστημα βιολογικής απομάκρυνσης αζώτου με </a:t>
            </a:r>
            <a:r>
              <a:rPr lang="el-GR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προαπονιτροποίηση</a:t>
            </a:r>
            <a:endParaRPr lang="en-US" sz="2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</a:t>
            </a:r>
            <a:r>
              <a:rPr lang="el-GR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σοζύγια</a:t>
            </a:r>
            <a:r>
              <a:rPr lang="el-G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Παροχών</a:t>
            </a:r>
            <a:endParaRPr lang="el-GR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7" descr="C:\Users\thanos\Desktop\Untitled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1"/>
            <a:ext cx="8153400" cy="539076"/>
          </a:xfrm>
          <a:prstGeom prst="rect">
            <a:avLst/>
          </a:prstGeom>
          <a:noFill/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92933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Ορθογώνιο 1"/>
          <p:cNvSpPr/>
          <p:nvPr/>
        </p:nvSpPr>
        <p:spPr>
          <a:xfrm>
            <a:off x="1066800" y="628652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Προχωρημένες και Σύγχρονες Τεχνολογίες Επεξεργασίας Υγρών </a:t>
            </a:r>
            <a:r>
              <a:rPr lang="el-G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Αποβλήτων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618" y="928670"/>
            <a:ext cx="89638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6215074" y="564357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i="1" dirty="0" smtClean="0"/>
              <a:t>Κορνάρος Μ. 2014</a:t>
            </a:r>
            <a:endParaRPr lang="en-US" b="1" i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1000100" y="32146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6858016" y="47863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7072330" y="474340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=Q</a:t>
            </a:r>
            <a:r>
              <a:rPr lang="en-US" sz="2000" b="1" baseline="-25000" dirty="0" smtClean="0"/>
              <a:t>R</a:t>
            </a:r>
            <a:endParaRPr lang="en-US" sz="2000" b="1" baseline="-25000" dirty="0"/>
          </a:p>
        </p:txBody>
      </p:sp>
      <p:sp>
        <p:nvSpPr>
          <p:cNvPr id="25" name="24 - TextBox"/>
          <p:cNvSpPr txBox="1"/>
          <p:nvPr/>
        </p:nvSpPr>
        <p:spPr>
          <a:xfrm>
            <a:off x="3357554" y="81431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Q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RN</a:t>
            </a:r>
            <a:r>
              <a:rPr lang="en-US" sz="2000" b="1" dirty="0" smtClean="0">
                <a:solidFill>
                  <a:srgbClr val="FF0000"/>
                </a:solidFill>
              </a:rPr>
              <a:t> = y Q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5429256" y="192880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N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2500298" y="192880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DN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3938582" y="2314510"/>
            <a:ext cx="490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71406" y="5059932"/>
            <a:ext cx="52149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Είσοδος-έξοδος </a:t>
            </a:r>
            <a:r>
              <a:rPr lang="el-GR" b="1" i="1" dirty="0" err="1" smtClean="0"/>
              <a:t>Δεξ</a:t>
            </a:r>
            <a:r>
              <a:rPr lang="el-GR" b="1" i="1" dirty="0" smtClean="0"/>
              <a:t>. </a:t>
            </a:r>
            <a:r>
              <a:rPr lang="el-GR" b="1" i="1" dirty="0" err="1" smtClean="0"/>
              <a:t>Απονιτροποίησης</a:t>
            </a:r>
            <a:r>
              <a:rPr lang="el-GR" b="1" i="1" dirty="0" smtClean="0"/>
              <a:t> (</a:t>
            </a:r>
            <a:r>
              <a:rPr lang="el-GR" b="1" i="1" dirty="0" err="1" smtClean="0"/>
              <a:t>ανοξική</a:t>
            </a:r>
            <a:r>
              <a:rPr lang="el-GR" b="1" i="1" dirty="0" smtClean="0"/>
              <a:t>)</a:t>
            </a:r>
          </a:p>
          <a:p>
            <a:r>
              <a:rPr lang="en-US" dirty="0" err="1" smtClean="0"/>
              <a:t>Qo</a:t>
            </a:r>
            <a:r>
              <a:rPr lang="en-US" dirty="0" smtClean="0"/>
              <a:t>=Q</a:t>
            </a:r>
            <a:r>
              <a:rPr lang="en-US" baseline="-25000" dirty="0" smtClean="0"/>
              <a:t>F </a:t>
            </a:r>
            <a:r>
              <a:rPr lang="en-US" dirty="0" smtClean="0"/>
              <a:t>+  Q</a:t>
            </a:r>
            <a:r>
              <a:rPr lang="en-US" baseline="-25000" dirty="0" smtClean="0"/>
              <a:t>R </a:t>
            </a:r>
            <a:r>
              <a:rPr lang="en-US" dirty="0" smtClean="0"/>
              <a:t>+ Q</a:t>
            </a:r>
            <a:r>
              <a:rPr lang="en-US" baseline="-25000" dirty="0" smtClean="0"/>
              <a:t>RN</a:t>
            </a:r>
          </a:p>
          <a:p>
            <a:r>
              <a:rPr lang="en-US" b="1" i="1" dirty="0" smtClean="0"/>
              <a:t>E</a:t>
            </a:r>
            <a:r>
              <a:rPr lang="el-GR" b="1" i="1" dirty="0" err="1" smtClean="0"/>
              <a:t>ξοδος</a:t>
            </a:r>
            <a:r>
              <a:rPr lang="el-GR" b="1" i="1" dirty="0" smtClean="0"/>
              <a:t> ΔΑ: </a:t>
            </a:r>
            <a:r>
              <a:rPr lang="en-US" dirty="0" smtClean="0"/>
              <a:t>Q</a:t>
            </a:r>
            <a:r>
              <a:rPr lang="el-GR" baseline="-25000" dirty="0" err="1" smtClean="0"/>
              <a:t>εξοδου,ΔΑ</a:t>
            </a:r>
            <a:r>
              <a:rPr lang="el-GR" baseline="30000" dirty="0" smtClean="0"/>
              <a:t>=  </a:t>
            </a:r>
            <a:r>
              <a:rPr lang="en-US" dirty="0" err="1" smtClean="0"/>
              <a:t>Qo</a:t>
            </a:r>
            <a:r>
              <a:rPr lang="el-GR" dirty="0" smtClean="0"/>
              <a:t> -</a:t>
            </a:r>
            <a:r>
              <a:rPr lang="en-US" dirty="0" smtClean="0"/>
              <a:t>Q</a:t>
            </a:r>
            <a:r>
              <a:rPr lang="en-US" baseline="-25000" dirty="0" smtClean="0"/>
              <a:t>RN</a:t>
            </a:r>
            <a:r>
              <a:rPr lang="en-US" dirty="0" smtClean="0"/>
              <a:t>=Q</a:t>
            </a:r>
            <a:r>
              <a:rPr lang="en-US" baseline="-25000" dirty="0" smtClean="0"/>
              <a:t>F </a:t>
            </a:r>
            <a:r>
              <a:rPr lang="en-US" dirty="0" smtClean="0"/>
              <a:t>+  Q</a:t>
            </a:r>
            <a:r>
              <a:rPr lang="en-US" baseline="-25000" dirty="0" smtClean="0"/>
              <a:t>R</a:t>
            </a:r>
            <a:r>
              <a:rPr lang="el-GR" dirty="0" smtClean="0"/>
              <a:t>= </a:t>
            </a:r>
            <a:r>
              <a:rPr lang="en-US" dirty="0" smtClean="0"/>
              <a:t>Q</a:t>
            </a:r>
            <a:r>
              <a:rPr lang="el-GR" baseline="-25000" dirty="0" err="1" smtClean="0"/>
              <a:t>εισοδου,ΔΔΚ</a:t>
            </a:r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30000" dirty="0"/>
          </a:p>
        </p:txBody>
      </p:sp>
      <p:sp>
        <p:nvSpPr>
          <p:cNvPr id="30" name="29 - TextBox"/>
          <p:cNvSpPr txBox="1"/>
          <p:nvPr/>
        </p:nvSpPr>
        <p:spPr>
          <a:xfrm>
            <a:off x="7715272" y="352895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u</a:t>
            </a:r>
            <a:r>
              <a:rPr lang="en-US" sz="2000" b="1" dirty="0" smtClean="0">
                <a:solidFill>
                  <a:srgbClr val="FF0000"/>
                </a:solidFill>
              </a:rPr>
              <a:t>= </a:t>
            </a:r>
            <a:r>
              <a:rPr lang="en-US" sz="2000" b="1" dirty="0" err="1" smtClean="0">
                <a:solidFill>
                  <a:srgbClr val="FF0000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+ Q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8143900" y="421481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7786710" y="1357298"/>
            <a:ext cx="135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= Q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F </a:t>
            </a:r>
            <a:r>
              <a:rPr lang="en-US" sz="2000" b="1" dirty="0" smtClean="0">
                <a:solidFill>
                  <a:srgbClr val="FF0000"/>
                </a:solidFill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w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4572000" y="84509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(ΝΟ</a:t>
            </a:r>
            <a:r>
              <a:rPr lang="el-GR" baseline="-25000" dirty="0" smtClean="0"/>
              <a:t>3</a:t>
            </a:r>
            <a:r>
              <a:rPr lang="el-GR" baseline="30000" dirty="0" smtClean="0"/>
              <a:t>-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3" name="32 - TextBox"/>
          <p:cNvSpPr txBox="1"/>
          <p:nvPr/>
        </p:nvSpPr>
        <p:spPr>
          <a:xfrm>
            <a:off x="4214810" y="428625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CHNOPS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4"/>
            <a:ext cx="7620000" cy="786487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4214810" y="165864"/>
            <a:ext cx="469391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500" b="1" dirty="0" smtClean="0">
                <a:solidFill>
                  <a:schemeClr val="bg1"/>
                </a:solidFill>
              </a:rPr>
              <a:t>ΝΙΤΡΟΠΟΙΗΣΗ-ΑΠΟΝΙΤΡΟΠΟΙΗΣΗ</a:t>
            </a:r>
            <a:endParaRPr lang="el-GR" sz="2500" b="1" dirty="0">
              <a:solidFill>
                <a:schemeClr val="bg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428736"/>
            <a:ext cx="6374511" cy="116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TextBox"/>
          <p:cNvSpPr txBox="1"/>
          <p:nvPr/>
        </p:nvSpPr>
        <p:spPr>
          <a:xfrm>
            <a:off x="285720" y="1489020"/>
            <a:ext cx="20002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b="1" u="sng" dirty="0" smtClean="0"/>
              <a:t>Νιτροποίηση</a:t>
            </a:r>
            <a:endParaRPr lang="en-US" sz="2300" b="1" u="sng" dirty="0" smtClean="0"/>
          </a:p>
          <a:p>
            <a:pPr algn="ctr"/>
            <a:r>
              <a:rPr lang="el-GR" sz="1500" b="1" dirty="0" smtClean="0">
                <a:solidFill>
                  <a:srgbClr val="00B050"/>
                </a:solidFill>
              </a:rPr>
              <a:t>10</a:t>
            </a:r>
            <a:r>
              <a:rPr lang="el-GR" sz="1500" b="1" baseline="30000" dirty="0" smtClean="0">
                <a:solidFill>
                  <a:srgbClr val="00B050"/>
                </a:solidFill>
              </a:rPr>
              <a:t>η</a:t>
            </a:r>
            <a:r>
              <a:rPr lang="el-GR" sz="1500" b="1" dirty="0" smtClean="0">
                <a:solidFill>
                  <a:srgbClr val="00B050"/>
                </a:solidFill>
              </a:rPr>
              <a:t> ημέρα  (2</a:t>
            </a:r>
            <a:r>
              <a:rPr lang="el-GR" sz="1500" b="1" baseline="30000" dirty="0" smtClean="0">
                <a:solidFill>
                  <a:srgbClr val="00B050"/>
                </a:solidFill>
              </a:rPr>
              <a:t>ο</a:t>
            </a:r>
            <a:r>
              <a:rPr lang="el-GR" sz="1500" b="1" dirty="0" smtClean="0">
                <a:solidFill>
                  <a:srgbClr val="00B050"/>
                </a:solidFill>
              </a:rPr>
              <a:t> Στάδιο)</a:t>
            </a:r>
            <a:endParaRPr lang="en-US" sz="15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300" b="1" dirty="0" smtClean="0">
                <a:solidFill>
                  <a:srgbClr val="00B050"/>
                </a:solidFill>
              </a:rPr>
              <a:t>Οξείδωση (Β)</a:t>
            </a:r>
            <a:endParaRPr lang="en-US" sz="2300" b="1" dirty="0">
              <a:solidFill>
                <a:srgbClr val="00B050"/>
              </a:solidFill>
            </a:endParaRPr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2357422" y="1428736"/>
            <a:ext cx="6572296" cy="12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24" y="2786058"/>
            <a:ext cx="4672018" cy="3160482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16" name="15 - Έλλειψη"/>
          <p:cNvSpPr/>
          <p:nvPr/>
        </p:nvSpPr>
        <p:spPr>
          <a:xfrm>
            <a:off x="3714744" y="1428736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Έλλειψη"/>
          <p:cNvSpPr/>
          <p:nvPr/>
        </p:nvSpPr>
        <p:spPr>
          <a:xfrm>
            <a:off x="7000892" y="1428736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Στρογγυλεμένο ορθογώνιο"/>
          <p:cNvSpPr/>
          <p:nvPr/>
        </p:nvSpPr>
        <p:spPr>
          <a:xfrm>
            <a:off x="285720" y="1500174"/>
            <a:ext cx="2000264" cy="11430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rot="5400000">
            <a:off x="5536413" y="383832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Έλλειψη"/>
          <p:cNvSpPr/>
          <p:nvPr/>
        </p:nvSpPr>
        <p:spPr>
          <a:xfrm>
            <a:off x="5715008" y="5517912"/>
            <a:ext cx="28575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- TextBox"/>
          <p:cNvSpPr txBox="1"/>
          <p:nvPr/>
        </p:nvSpPr>
        <p:spPr>
          <a:xfrm>
            <a:off x="6929454" y="2214554"/>
            <a:ext cx="18573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900" b="1" dirty="0" err="1" smtClean="0">
                <a:solidFill>
                  <a:srgbClr val="00B050"/>
                </a:solidFill>
              </a:rPr>
              <a:t>Αυτότροφοι</a:t>
            </a:r>
            <a:r>
              <a:rPr lang="el-GR" sz="1900" b="1" dirty="0" smtClean="0">
                <a:solidFill>
                  <a:srgbClr val="00B050"/>
                </a:solidFill>
              </a:rPr>
              <a:t> μ/ο</a:t>
            </a:r>
            <a:endParaRPr lang="en-US" sz="1900" b="1" dirty="0">
              <a:solidFill>
                <a:srgbClr val="00B05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357158" y="928670"/>
            <a:ext cx="84296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 smtClean="0"/>
              <a:t>1</a:t>
            </a:r>
            <a:r>
              <a:rPr lang="el-GR" sz="2500" b="1" baseline="30000" dirty="0" smtClean="0"/>
              <a:t>ο</a:t>
            </a:r>
            <a:r>
              <a:rPr lang="el-GR" sz="2500" b="1" dirty="0" smtClean="0"/>
              <a:t> Στάδιο: Οξείδωση Οργανικών ενώσεων (Α)     </a:t>
            </a:r>
            <a:r>
              <a:rPr lang="el-GR" sz="2000" b="1" dirty="0" err="1" smtClean="0">
                <a:solidFill>
                  <a:srgbClr val="00B050"/>
                </a:solidFill>
              </a:rPr>
              <a:t>Ετερότροφοι</a:t>
            </a:r>
            <a:r>
              <a:rPr lang="el-GR" sz="2000" b="1" dirty="0" smtClean="0">
                <a:solidFill>
                  <a:srgbClr val="00B050"/>
                </a:solidFill>
              </a:rPr>
              <a:t> μ/ο</a:t>
            </a:r>
            <a:endParaRPr lang="en-US" sz="2000" b="1" dirty="0"/>
          </a:p>
        </p:txBody>
      </p:sp>
      <p:sp>
        <p:nvSpPr>
          <p:cNvPr id="31" name="30 - Στρογγυλεμένο ορθογώνιο"/>
          <p:cNvSpPr/>
          <p:nvPr/>
        </p:nvSpPr>
        <p:spPr>
          <a:xfrm>
            <a:off x="357158" y="857232"/>
            <a:ext cx="8358246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TextBox"/>
          <p:cNvSpPr txBox="1"/>
          <p:nvPr/>
        </p:nvSpPr>
        <p:spPr>
          <a:xfrm>
            <a:off x="4286248" y="1785926"/>
            <a:ext cx="2000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solidFill>
                  <a:srgbClr val="FF0000"/>
                </a:solidFill>
              </a:rPr>
              <a:t>3.43 </a:t>
            </a:r>
            <a:r>
              <a:rPr lang="en-US" sz="1500" b="1" dirty="0" smtClean="0">
                <a:solidFill>
                  <a:srgbClr val="FF0000"/>
                </a:solidFill>
              </a:rPr>
              <a:t>Kg O</a:t>
            </a:r>
            <a:r>
              <a:rPr lang="en-US" sz="15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500" b="1" dirty="0" smtClean="0">
                <a:solidFill>
                  <a:srgbClr val="FF0000"/>
                </a:solidFill>
              </a:rPr>
              <a:t>/Kg NH</a:t>
            </a:r>
            <a:r>
              <a:rPr lang="en-US" sz="1500" b="1" baseline="-25000" dirty="0" smtClean="0">
                <a:solidFill>
                  <a:srgbClr val="FF0000"/>
                </a:solidFill>
              </a:rPr>
              <a:t>4 </a:t>
            </a:r>
            <a:r>
              <a:rPr lang="en-US" sz="15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500" b="1" dirty="0" smtClean="0">
                <a:solidFill>
                  <a:srgbClr val="FF0000"/>
                </a:solidFill>
              </a:rPr>
              <a:t> -N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4286248" y="2357430"/>
            <a:ext cx="2000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1</a:t>
            </a:r>
            <a:r>
              <a:rPr lang="el-GR" sz="1500" b="1" dirty="0" smtClean="0">
                <a:solidFill>
                  <a:srgbClr val="FF0000"/>
                </a:solidFill>
              </a:rPr>
              <a:t>.</a:t>
            </a:r>
            <a:r>
              <a:rPr lang="en-US" sz="1500" b="1" dirty="0" smtClean="0">
                <a:solidFill>
                  <a:srgbClr val="FF0000"/>
                </a:solidFill>
              </a:rPr>
              <a:t>1</a:t>
            </a:r>
            <a:r>
              <a:rPr lang="el-GR" sz="1500" b="1" dirty="0" smtClean="0">
                <a:solidFill>
                  <a:srgbClr val="FF0000"/>
                </a:solidFill>
              </a:rPr>
              <a:t>4 </a:t>
            </a:r>
            <a:r>
              <a:rPr lang="en-US" sz="1500" b="1" dirty="0" smtClean="0">
                <a:solidFill>
                  <a:srgbClr val="FF0000"/>
                </a:solidFill>
              </a:rPr>
              <a:t>Kg O</a:t>
            </a:r>
            <a:r>
              <a:rPr lang="en-US" sz="15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500" b="1" dirty="0" smtClean="0">
                <a:solidFill>
                  <a:srgbClr val="FF0000"/>
                </a:solidFill>
              </a:rPr>
              <a:t>/Kg NO</a:t>
            </a:r>
            <a:r>
              <a:rPr lang="en-US" sz="1500" b="1" baseline="-25000" dirty="0" smtClean="0">
                <a:solidFill>
                  <a:srgbClr val="FF0000"/>
                </a:solidFill>
              </a:rPr>
              <a:t>2 </a:t>
            </a:r>
            <a:r>
              <a:rPr lang="en-US" sz="15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500" b="1" dirty="0" smtClean="0">
                <a:solidFill>
                  <a:srgbClr val="FF0000"/>
                </a:solidFill>
              </a:rPr>
              <a:t> -N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23" name="22 - Στρογγυλεμένο ορθογώνιο"/>
          <p:cNvSpPr/>
          <p:nvPr/>
        </p:nvSpPr>
        <p:spPr>
          <a:xfrm>
            <a:off x="428596" y="5143512"/>
            <a:ext cx="2428892" cy="8572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TextBox"/>
          <p:cNvSpPr txBox="1"/>
          <p:nvPr/>
        </p:nvSpPr>
        <p:spPr>
          <a:xfrm>
            <a:off x="-71470" y="5200549"/>
            <a:ext cx="34289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b="1" u="sng" dirty="0" err="1" smtClean="0"/>
              <a:t>Απονιτροποίηση</a:t>
            </a:r>
            <a:r>
              <a:rPr lang="el-GR" sz="2300" b="1" u="sng" dirty="0" smtClean="0"/>
              <a:t>-</a:t>
            </a:r>
            <a:r>
              <a:rPr lang="el-GR" sz="2300" b="1" dirty="0" smtClean="0">
                <a:solidFill>
                  <a:srgbClr val="00B050"/>
                </a:solidFill>
              </a:rPr>
              <a:t>Αναγωγή</a:t>
            </a:r>
            <a:endParaRPr lang="en-US" sz="2300" b="1" dirty="0">
              <a:solidFill>
                <a:srgbClr val="00B050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6096020"/>
            <a:ext cx="8338580" cy="54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- Στρογγυλεμένο ορθογώνιο"/>
          <p:cNvSpPr/>
          <p:nvPr/>
        </p:nvSpPr>
        <p:spPr>
          <a:xfrm>
            <a:off x="357158" y="6072206"/>
            <a:ext cx="8572528" cy="642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TextBox"/>
          <p:cNvSpPr txBox="1"/>
          <p:nvPr/>
        </p:nvSpPr>
        <p:spPr>
          <a:xfrm>
            <a:off x="4143372" y="634581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err="1" smtClean="0">
                <a:solidFill>
                  <a:srgbClr val="00B050"/>
                </a:solidFill>
              </a:rPr>
              <a:t>Ετερότροφα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>
          <a:xfrm>
            <a:off x="1785918" y="6215082"/>
            <a:ext cx="78581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- TextBox"/>
          <p:cNvSpPr txBox="1"/>
          <p:nvPr/>
        </p:nvSpPr>
        <p:spPr>
          <a:xfrm>
            <a:off x="1714480" y="621508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CHNOPS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4"/>
            <a:ext cx="7620000" cy="78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47664" y="71414"/>
            <a:ext cx="74534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ΒΗΜΑΤΑ ΣΧΕΔΙΑΣΜΟΥ  </a:t>
            </a:r>
            <a:endParaRPr lang="el-GR" sz="2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7" descr="C:\Users\thanos\Desktop\Untitled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247510"/>
            <a:ext cx="8153400" cy="539076"/>
          </a:xfrm>
          <a:prstGeom prst="rect">
            <a:avLst/>
          </a:prstGeom>
          <a:noFill/>
        </p:spPr>
      </p:pic>
      <p:sp>
        <p:nvSpPr>
          <p:cNvPr id="19" name="Ορθογώνιο 1"/>
          <p:cNvSpPr/>
          <p:nvPr/>
        </p:nvSpPr>
        <p:spPr>
          <a:xfrm>
            <a:off x="1066800" y="6338299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Προχωρημένες και Σύγχρονες Τεχνολογίες Επεξεργασίας Υγρών </a:t>
            </a:r>
            <a:r>
              <a:rPr lang="el-G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Αποβλήτων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092280" y="4293096"/>
            <a:ext cx="2051720" cy="2564904"/>
          </a:xfrm>
          <a:prstGeom prst="rect">
            <a:avLst/>
          </a:prstGeom>
          <a:blipFill dpi="0" rotWithShape="1">
            <a:blip r:embed="rId5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592933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15 - Διάγραμμα"/>
          <p:cNvGraphicFramePr/>
          <p:nvPr/>
        </p:nvGraphicFramePr>
        <p:xfrm>
          <a:off x="2000232" y="1071546"/>
          <a:ext cx="521497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17 - TextBox"/>
          <p:cNvSpPr txBox="1"/>
          <p:nvPr/>
        </p:nvSpPr>
        <p:spPr>
          <a:xfrm>
            <a:off x="2928926" y="4711495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●  Απαιτήσεις Αερισμού</a:t>
            </a:r>
          </a:p>
          <a:p>
            <a:r>
              <a:rPr lang="el-GR" dirty="0" smtClean="0"/>
              <a:t>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OD, NOD, TOD,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TOD</a:t>
            </a:r>
            <a:r>
              <a:rPr lang="en-US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endParaRPr lang="en-US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2786050" y="378619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●  Παραγωγή Λάσπης</a:t>
            </a:r>
          </a:p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Δ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Xv=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ΔΧ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v,</a:t>
            </a:r>
            <a:r>
              <a:rPr lang="el-G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α+ΔΧ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v,</a:t>
            </a:r>
            <a:r>
              <a:rPr lang="en-US" sz="1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ΔΧ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v,</a:t>
            </a:r>
            <a:r>
              <a:rPr lang="en-US" sz="1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DN</a:t>
            </a:r>
            <a:endParaRPr lang="en-US" sz="1000" b="1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-693"/>
            <a:ext cx="7000892" cy="78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06" y="-24"/>
            <a:ext cx="895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 I</a:t>
            </a:r>
            <a:r>
              <a:rPr lang="el-GR" sz="25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σοζύγιο</a:t>
            </a:r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Νιτρικού αζώτου</a:t>
            </a:r>
            <a:endParaRPr lang="en-US" sz="25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7" descr="C:\Users\thanos\Desktop\Untitled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96001"/>
            <a:ext cx="8153400" cy="539076"/>
          </a:xfrm>
          <a:prstGeom prst="rect">
            <a:avLst/>
          </a:prstGeom>
          <a:noFill/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92933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Ορθογώνιο 1"/>
          <p:cNvSpPr/>
          <p:nvPr/>
        </p:nvSpPr>
        <p:spPr>
          <a:xfrm>
            <a:off x="1066800" y="628652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Προχωρημένες και Σύγχρονες Τεχνολογίες Επεξεργασίας Υγρών </a:t>
            </a:r>
            <a:r>
              <a:rPr lang="el-G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Αποβλήτων</a:t>
            </a:r>
            <a:endParaRPr lang="en-US" sz="1600" dirty="0">
              <a:solidFill>
                <a:srgbClr val="008000"/>
              </a:solidFill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14348" y="2928934"/>
          <a:ext cx="2879725" cy="487362"/>
        </p:xfrm>
        <a:graphic>
          <a:graphicData uri="http://schemas.openxmlformats.org/presentationml/2006/ole">
            <p:oleObj spid="_x0000_s38916" name="Εξίσωση" r:id="rId6" imgW="1054080" imgH="17748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00034" y="5429264"/>
          <a:ext cx="5203825" cy="417512"/>
        </p:xfrm>
        <a:graphic>
          <a:graphicData uri="http://schemas.openxmlformats.org/presentationml/2006/ole">
            <p:oleObj spid="_x0000_s38917" name="Εξίσωση" r:id="rId7" imgW="1904760" imgH="152280" progId="Equation.3">
              <p:embed/>
            </p:oleObj>
          </a:graphicData>
        </a:graphic>
      </p:graphicFrame>
      <p:sp>
        <p:nvSpPr>
          <p:cNvPr id="25" name="24 - TextBox"/>
          <p:cNvSpPr txBox="1"/>
          <p:nvPr/>
        </p:nvSpPr>
        <p:spPr>
          <a:xfrm>
            <a:off x="500034" y="3916924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</a:t>
            </a:r>
            <a:r>
              <a:rPr lang="en-US" sz="2000" b="1" baseline="-25000" dirty="0" err="1" smtClean="0"/>
              <a:t>denitr</a:t>
            </a:r>
            <a:r>
              <a:rPr lang="en-US" sz="2000" dirty="0" smtClean="0"/>
              <a:t> T</a:t>
            </a:r>
            <a:r>
              <a:rPr lang="el-GR" sz="2000" dirty="0" smtClean="0"/>
              <a:t>α νιτρικά που </a:t>
            </a:r>
            <a:r>
              <a:rPr lang="el-GR" sz="2000" dirty="0" err="1" smtClean="0"/>
              <a:t>απονιτροποιούνται</a:t>
            </a:r>
            <a:r>
              <a:rPr lang="el-GR" sz="2000" dirty="0" smtClean="0"/>
              <a:t>  στην </a:t>
            </a:r>
            <a:r>
              <a:rPr lang="el-GR" sz="2000" dirty="0" err="1" smtClean="0"/>
              <a:t>ανοξική</a:t>
            </a:r>
            <a:r>
              <a:rPr lang="el-GR" sz="2000" dirty="0" smtClean="0"/>
              <a:t> </a:t>
            </a:r>
            <a:r>
              <a:rPr lang="el-GR" sz="2000" dirty="0" smtClean="0"/>
              <a:t>δεξαμενή</a:t>
            </a:r>
            <a:r>
              <a:rPr lang="en-US" sz="2000" dirty="0" smtClean="0"/>
              <a:t> </a:t>
            </a:r>
            <a:r>
              <a:rPr lang="en-US" sz="2000" b="1" dirty="0" smtClean="0"/>
              <a:t>(Kg/d)</a:t>
            </a:r>
            <a:endParaRPr lang="en-US" sz="2000" b="1" baseline="-25000" dirty="0"/>
          </a:p>
        </p:txBody>
      </p:sp>
      <p:sp>
        <p:nvSpPr>
          <p:cNvPr id="26" name="25 - TextBox"/>
          <p:cNvSpPr txBox="1"/>
          <p:nvPr/>
        </p:nvSpPr>
        <p:spPr>
          <a:xfrm>
            <a:off x="428596" y="3488296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r>
              <a:rPr lang="el-GR" sz="2000" b="1" baseline="-25000" dirty="0" smtClean="0"/>
              <a:t>Ν</a:t>
            </a:r>
            <a:r>
              <a:rPr lang="en-US" sz="2000" b="1" baseline="-25000" dirty="0" err="1" smtClean="0"/>
              <a:t>itr</a:t>
            </a:r>
            <a:r>
              <a:rPr lang="en-US" sz="2000" dirty="0" smtClean="0"/>
              <a:t> T</a:t>
            </a:r>
            <a:r>
              <a:rPr lang="el-GR" sz="2000" dirty="0" smtClean="0"/>
              <a:t>α</a:t>
            </a:r>
            <a:r>
              <a:rPr lang="en-US" sz="2000" dirty="0" smtClean="0"/>
              <a:t> </a:t>
            </a:r>
            <a:r>
              <a:rPr lang="el-GR" sz="2000" dirty="0" smtClean="0"/>
              <a:t>νιτρικά που παράγονται στη  δεξαμενή </a:t>
            </a:r>
            <a:r>
              <a:rPr lang="el-GR" sz="2000" dirty="0" smtClean="0"/>
              <a:t>αερισμού (</a:t>
            </a:r>
            <a:r>
              <a:rPr lang="en-US" sz="2000" b="1" dirty="0" smtClean="0"/>
              <a:t>Kg/d)</a:t>
            </a:r>
            <a:endParaRPr lang="en-US" sz="2000" b="1" baseline="-25000" dirty="0"/>
          </a:p>
        </p:txBody>
      </p:sp>
      <p:sp>
        <p:nvSpPr>
          <p:cNvPr id="27" name="26 - Ορθογώνιο"/>
          <p:cNvSpPr/>
          <p:nvPr/>
        </p:nvSpPr>
        <p:spPr>
          <a:xfrm>
            <a:off x="4286248" y="5429264"/>
            <a:ext cx="142876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TextBox"/>
          <p:cNvSpPr txBox="1"/>
          <p:nvPr/>
        </p:nvSpPr>
        <p:spPr>
          <a:xfrm>
            <a:off x="3214678" y="4598267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dirty="0" smtClean="0">
                <a:solidFill>
                  <a:srgbClr val="FF0000"/>
                </a:solidFill>
              </a:rPr>
              <a:t>Τα νιτρικά που καταναλώνονται για την παραγωγή βιομάζας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99064" y="428602"/>
            <a:ext cx="6144936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- TextBox"/>
          <p:cNvSpPr txBox="1"/>
          <p:nvPr/>
        </p:nvSpPr>
        <p:spPr>
          <a:xfrm>
            <a:off x="4000496" y="55933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Nitr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286380" y="16430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b="1" baseline="-25000" dirty="0" smtClean="0">
                <a:solidFill>
                  <a:srgbClr val="FF0000"/>
                </a:solidFill>
              </a:rPr>
              <a:t>NO3e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4714876" y="1357298"/>
            <a:ext cx="50006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TextBox"/>
          <p:cNvSpPr txBox="1"/>
          <p:nvPr/>
        </p:nvSpPr>
        <p:spPr>
          <a:xfrm>
            <a:off x="4643438" y="135729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b="1" baseline="-25000" dirty="0" smtClean="0">
                <a:solidFill>
                  <a:srgbClr val="FF0000"/>
                </a:solidFill>
              </a:rPr>
              <a:t>DN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85720" y="2500306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Ισοζύγιο Νιτρικού-αζώτου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στην </a:t>
            </a:r>
            <a:r>
              <a:rPr lang="el-GR" sz="2000" b="1" dirty="0" err="1" smtClean="0"/>
              <a:t>ανοξική</a:t>
            </a:r>
            <a:r>
              <a:rPr lang="el-GR" sz="2000" b="1" dirty="0" smtClean="0"/>
              <a:t> δεξαμενή</a:t>
            </a:r>
            <a:endParaRPr lang="en-US" sz="2000" b="1" dirty="0" smtClean="0"/>
          </a:p>
        </p:txBody>
      </p:sp>
      <p:sp>
        <p:nvSpPr>
          <p:cNvPr id="30" name="29 - TextBox"/>
          <p:cNvSpPr txBox="1"/>
          <p:nvPr/>
        </p:nvSpPr>
        <p:spPr>
          <a:xfrm>
            <a:off x="3357554" y="164305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8000"/>
                </a:solidFill>
              </a:rPr>
              <a:t>[TKN]</a:t>
            </a:r>
            <a:r>
              <a:rPr lang="en-US" b="1" baseline="-25000" dirty="0" smtClean="0">
                <a:solidFill>
                  <a:srgbClr val="008000"/>
                </a:solidFill>
              </a:rPr>
              <a:t>F</a:t>
            </a:r>
            <a:endParaRPr lang="en-US" b="1" baseline="-25000" dirty="0">
              <a:solidFill>
                <a:srgbClr val="00800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6715140" y="177378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8000"/>
                </a:solidFill>
              </a:rPr>
              <a:t>[TKN]</a:t>
            </a:r>
            <a:r>
              <a:rPr lang="en-US" b="1" baseline="-25000" dirty="0" smtClean="0">
                <a:solidFill>
                  <a:srgbClr val="008000"/>
                </a:solidFill>
              </a:rPr>
              <a:t>e</a:t>
            </a:r>
            <a:endParaRPr lang="en-US" b="1" baseline="-25000" dirty="0">
              <a:solidFill>
                <a:srgbClr val="008000"/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1643042" y="2928934"/>
            <a:ext cx="857256" cy="42862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-693"/>
            <a:ext cx="7000892" cy="78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06" y="-24"/>
            <a:ext cx="895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I</a:t>
            </a:r>
            <a:r>
              <a:rPr lang="el-GR" sz="25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σοζύγιο</a:t>
            </a:r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BOD</a:t>
            </a:r>
          </a:p>
        </p:txBody>
      </p:sp>
      <p:pic>
        <p:nvPicPr>
          <p:cNvPr id="9" name="Picture 7" descr="C:\Users\thanos\Desktop\Untitled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96001"/>
            <a:ext cx="8153400" cy="539076"/>
          </a:xfrm>
          <a:prstGeom prst="rect">
            <a:avLst/>
          </a:prstGeom>
          <a:noFill/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92933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Ορθογώνιο 1"/>
          <p:cNvSpPr/>
          <p:nvPr/>
        </p:nvSpPr>
        <p:spPr>
          <a:xfrm>
            <a:off x="1066800" y="628652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Προχωρημένες και Σύγχρονες Τεχνολογίες Επεξεργασίας Υγρών </a:t>
            </a:r>
            <a:r>
              <a:rPr lang="el-G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Αποβλήτων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85720" y="2214554"/>
            <a:ext cx="8572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Ισοζύγιο </a:t>
            </a:r>
            <a:r>
              <a:rPr lang="en-US" sz="2000" b="1" dirty="0" smtClean="0"/>
              <a:t>BOD </a:t>
            </a:r>
            <a:r>
              <a:rPr lang="el-GR" sz="2000" b="1" dirty="0" smtClean="0"/>
              <a:t>στην </a:t>
            </a:r>
            <a:r>
              <a:rPr lang="el-GR" sz="2000" b="1" dirty="0" err="1" smtClean="0"/>
              <a:t>ανοξική</a:t>
            </a:r>
            <a:r>
              <a:rPr lang="el-GR" sz="2000" b="1" dirty="0" smtClean="0"/>
              <a:t> δεξαμενή</a:t>
            </a:r>
            <a:endParaRPr lang="en-US" sz="2000" b="1" dirty="0" smtClean="0"/>
          </a:p>
          <a:p>
            <a:pPr marL="1617663" indent="-1617663"/>
            <a:r>
              <a:rPr lang="en-US" sz="2500" b="1" dirty="0" smtClean="0">
                <a:solidFill>
                  <a:srgbClr val="FF0000"/>
                </a:solidFill>
              </a:rPr>
              <a:t>L</a:t>
            </a:r>
            <a:r>
              <a:rPr lang="en-US" sz="2500" b="1" baseline="-25000" dirty="0" smtClean="0">
                <a:solidFill>
                  <a:srgbClr val="FF0000"/>
                </a:solidFill>
              </a:rPr>
              <a:t>F</a:t>
            </a:r>
            <a:r>
              <a:rPr lang="en-US" sz="2500" b="1" dirty="0" smtClean="0">
                <a:solidFill>
                  <a:srgbClr val="FF0000"/>
                </a:solidFill>
              </a:rPr>
              <a:t>=L</a:t>
            </a:r>
            <a:r>
              <a:rPr lang="en-US" sz="2500" b="1" baseline="-25000" dirty="0" smtClean="0">
                <a:solidFill>
                  <a:srgbClr val="FF0000"/>
                </a:solidFill>
              </a:rPr>
              <a:t>R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l-GR" sz="2500" b="1" dirty="0" smtClean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 L</a:t>
            </a:r>
            <a:r>
              <a:rPr lang="en-US" sz="2500" b="1" baseline="-25000" dirty="0" smtClean="0">
                <a:solidFill>
                  <a:srgbClr val="FF0000"/>
                </a:solidFill>
              </a:rPr>
              <a:t>DN</a:t>
            </a:r>
            <a:r>
              <a:rPr lang="en-US" sz="2500" b="1" dirty="0" smtClean="0">
                <a:solidFill>
                  <a:srgbClr val="FF0000"/>
                </a:solidFill>
              </a:rPr>
              <a:t> , </a:t>
            </a:r>
            <a:r>
              <a:rPr lang="en-US" sz="2000" b="1" dirty="0" smtClean="0"/>
              <a:t>L</a:t>
            </a:r>
            <a:r>
              <a:rPr lang="en-US" sz="2000" b="1" baseline="-25000" dirty="0" smtClean="0"/>
              <a:t>DN </a:t>
            </a:r>
            <a:r>
              <a:rPr lang="en-US" sz="2000" b="1" dirty="0" smtClean="0"/>
              <a:t> </a:t>
            </a:r>
            <a:r>
              <a:rPr lang="el-GR" sz="2000" b="1" dirty="0" smtClean="0"/>
              <a:t>το </a:t>
            </a:r>
            <a:r>
              <a:rPr lang="en-US" sz="2000" b="1" dirty="0" smtClean="0"/>
              <a:t>BOD </a:t>
            </a:r>
            <a:r>
              <a:rPr lang="el-GR" sz="2000" b="1" dirty="0" smtClean="0"/>
              <a:t>που απομακρύνεται στην </a:t>
            </a:r>
            <a:r>
              <a:rPr lang="el-GR" sz="2000" b="1" dirty="0" err="1" smtClean="0"/>
              <a:t>Ανοξική</a:t>
            </a:r>
            <a:r>
              <a:rPr lang="el-GR" sz="2000" b="1" dirty="0" smtClean="0"/>
              <a:t> δεξαμενή, λόγω       σύνθεσης βιομάζας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endParaRPr lang="en-US" sz="25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28596" y="3214686"/>
          <a:ext cx="1630343" cy="833763"/>
        </p:xfrm>
        <a:graphic>
          <a:graphicData uri="http://schemas.openxmlformats.org/presentationml/2006/ole">
            <p:oleObj spid="_x0000_s37890" name="Εξίσωση" r:id="rId6" imgW="596880" imgH="30456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714612" y="3368678"/>
          <a:ext cx="2116138" cy="417512"/>
        </p:xfrm>
        <a:graphic>
          <a:graphicData uri="http://schemas.openxmlformats.org/presentationml/2006/ole">
            <p:oleObj spid="_x0000_s37891" name="Εξίσωση" r:id="rId7" imgW="774360" imgH="15228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85720" y="5000636"/>
          <a:ext cx="1919433" cy="782639"/>
        </p:xfrm>
        <a:graphic>
          <a:graphicData uri="http://schemas.openxmlformats.org/presentationml/2006/ole">
            <p:oleObj spid="_x0000_s37894" name="Εξίσωση" r:id="rId8" imgW="685800" imgH="279360" progId="Equation.3">
              <p:embed/>
            </p:oleObj>
          </a:graphicData>
        </a:graphic>
      </p:graphicFrame>
      <p:sp>
        <p:nvSpPr>
          <p:cNvPr id="23" name="22 - TextBox"/>
          <p:cNvSpPr txBox="1"/>
          <p:nvPr/>
        </p:nvSpPr>
        <p:spPr>
          <a:xfrm>
            <a:off x="428596" y="4000504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b="1" baseline="-25000" dirty="0" smtClean="0"/>
              <a:t>VSS</a:t>
            </a:r>
            <a:r>
              <a:rPr lang="en-US" dirty="0" smtClean="0"/>
              <a:t> O</a:t>
            </a:r>
            <a:r>
              <a:rPr lang="el-GR" dirty="0" smtClean="0"/>
              <a:t>ι μ/ο που παράγονται στην </a:t>
            </a:r>
            <a:r>
              <a:rPr lang="el-GR" dirty="0" err="1" smtClean="0"/>
              <a:t>ανοξική</a:t>
            </a:r>
            <a:r>
              <a:rPr lang="el-GR" dirty="0" smtClean="0"/>
              <a:t> δεξαμενή</a:t>
            </a:r>
            <a:endParaRPr lang="en-US" baseline="-25000" dirty="0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760665" y="5003817"/>
          <a:ext cx="2168525" cy="782637"/>
        </p:xfrm>
        <a:graphic>
          <a:graphicData uri="http://schemas.openxmlformats.org/presentationml/2006/ole">
            <p:oleObj spid="_x0000_s37895" name="Εξίσωση" r:id="rId9" imgW="774360" imgH="279360" progId="Equation.3">
              <p:embed/>
            </p:oleObj>
          </a:graphicData>
        </a:graphic>
      </p:graphicFrame>
      <p:sp>
        <p:nvSpPr>
          <p:cNvPr id="25" name="24 - TextBox"/>
          <p:cNvSpPr txBox="1"/>
          <p:nvPr/>
        </p:nvSpPr>
        <p:spPr>
          <a:xfrm>
            <a:off x="2714612" y="400050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</a:t>
            </a:r>
            <a:r>
              <a:rPr lang="en-US" b="1" baseline="-25000" dirty="0" err="1" smtClean="0"/>
              <a:t>denitr</a:t>
            </a:r>
            <a:r>
              <a:rPr lang="en-US" dirty="0" smtClean="0"/>
              <a:t> To </a:t>
            </a:r>
            <a:r>
              <a:rPr lang="el-GR" dirty="0" smtClean="0"/>
              <a:t>άζωτο που </a:t>
            </a:r>
            <a:r>
              <a:rPr lang="el-GR" dirty="0" err="1" smtClean="0"/>
              <a:t>απονιτροποιείται</a:t>
            </a:r>
            <a:r>
              <a:rPr lang="el-GR" dirty="0" smtClean="0"/>
              <a:t>  στην </a:t>
            </a:r>
            <a:r>
              <a:rPr lang="el-GR" dirty="0" err="1" smtClean="0"/>
              <a:t>ανοξική</a:t>
            </a:r>
            <a:r>
              <a:rPr lang="el-GR" dirty="0" smtClean="0"/>
              <a:t> δεξαμενή</a:t>
            </a:r>
            <a:endParaRPr lang="en-US" baseline="-25000" dirty="0"/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24" y="428604"/>
            <a:ext cx="4500576" cy="18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- TextBox"/>
          <p:cNvSpPr txBox="1"/>
          <p:nvPr/>
        </p:nvSpPr>
        <p:spPr>
          <a:xfrm>
            <a:off x="5143504" y="128586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b="1" baseline="-25000" dirty="0" smtClean="0">
                <a:solidFill>
                  <a:srgbClr val="FF0000"/>
                </a:solidFill>
              </a:rPr>
              <a:t>F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357950" y="127371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b="1" baseline="-25000" dirty="0" smtClean="0">
                <a:solidFill>
                  <a:srgbClr val="FF0000"/>
                </a:solidFill>
              </a:rPr>
              <a:t>R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5929322" y="1214422"/>
            <a:ext cx="35719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TextBox"/>
          <p:cNvSpPr txBox="1"/>
          <p:nvPr/>
        </p:nvSpPr>
        <p:spPr>
          <a:xfrm>
            <a:off x="5857884" y="113084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b="1" baseline="-25000" dirty="0" smtClean="0">
                <a:solidFill>
                  <a:srgbClr val="FF0000"/>
                </a:solidFill>
              </a:rPr>
              <a:t>DN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Στρογγυλεμένο ορθογώνιο"/>
          <p:cNvSpPr/>
          <p:nvPr/>
        </p:nvSpPr>
        <p:spPr>
          <a:xfrm>
            <a:off x="500034" y="1714488"/>
            <a:ext cx="3643338" cy="27860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-693"/>
            <a:ext cx="7000892" cy="78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06" y="71414"/>
            <a:ext cx="895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3. </a:t>
            </a:r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Όγκος Δεξαμενή Αερισμού</a:t>
            </a:r>
            <a:endParaRPr lang="en-US" sz="25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7" descr="C:\Users\thanos\Desktop\Untitled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96001"/>
            <a:ext cx="8153400" cy="539076"/>
          </a:xfrm>
          <a:prstGeom prst="rect">
            <a:avLst/>
          </a:prstGeom>
          <a:noFill/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92933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Ορθογώνιο 1"/>
          <p:cNvSpPr/>
          <p:nvPr/>
        </p:nvSpPr>
        <p:spPr>
          <a:xfrm>
            <a:off x="1066800" y="628652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Προχωρημένες και Σύγχρονες Τεχνολογίες Επεξεργασίας Υγρών </a:t>
            </a:r>
            <a:r>
              <a:rPr lang="el-G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Αποβλήτων</a:t>
            </a:r>
            <a:endParaRPr lang="en-US" sz="1600" dirty="0">
              <a:solidFill>
                <a:srgbClr val="008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7695" y="1853992"/>
          <a:ext cx="3977160" cy="2575140"/>
        </p:xfrm>
        <a:graphic>
          <a:graphicData uri="http://schemas.openxmlformats.org/presentationml/2006/ole">
            <p:oleObj spid="_x0000_s1026" name="Εξίσωση" r:id="rId6" imgW="431640" imgH="279360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4286248" y="3782801"/>
            <a:ext cx="392909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/>
              <a:t>Ογκομετρική φόρτιση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0.16&lt;</a:t>
            </a:r>
            <a:r>
              <a:rPr lang="en-US" sz="2000" dirty="0" err="1" smtClean="0"/>
              <a:t>Cv</a:t>
            </a:r>
            <a:r>
              <a:rPr lang="en-US" sz="2000" dirty="0" smtClean="0"/>
              <a:t>&lt;0.4</a:t>
            </a:r>
            <a:r>
              <a:rPr lang="el-GR" sz="2000" dirty="0" smtClean="0"/>
              <a:t> </a:t>
            </a:r>
            <a:endParaRPr lang="en-US" sz="2000" dirty="0"/>
          </a:p>
        </p:txBody>
      </p:sp>
      <p:graphicFrame>
        <p:nvGraphicFramePr>
          <p:cNvPr id="11" name="10 - Αντικείμενο"/>
          <p:cNvGraphicFramePr>
            <a:graphicFrameLocks noChangeAspect="1"/>
          </p:cNvGraphicFramePr>
          <p:nvPr/>
        </p:nvGraphicFramePr>
        <p:xfrm>
          <a:off x="5915517" y="4357694"/>
          <a:ext cx="1228251" cy="714380"/>
        </p:xfrm>
        <a:graphic>
          <a:graphicData uri="http://schemas.openxmlformats.org/presentationml/2006/ole">
            <p:oleObj spid="_x0000_s1027" name="Εξίσωση" r:id="rId7" imgW="876240" imgH="507960" progId="Equation.3">
              <p:embed/>
            </p:oleObj>
          </a:graphicData>
        </a:graphic>
      </p:graphicFrame>
      <p:sp>
        <p:nvSpPr>
          <p:cNvPr id="12" name="11 - Ορθογώνιο"/>
          <p:cNvSpPr/>
          <p:nvPr/>
        </p:nvSpPr>
        <p:spPr>
          <a:xfrm>
            <a:off x="2643174" y="1996851"/>
            <a:ext cx="1285884" cy="1003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4500562" y="157161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BOD </a:t>
            </a:r>
            <a:r>
              <a:rPr lang="el-GR" sz="2000" dirty="0" smtClean="0"/>
              <a:t>εισόδου στη ΔΑ ≠ </a:t>
            </a:r>
            <a:r>
              <a:rPr lang="en-US" sz="2000" dirty="0" smtClean="0"/>
              <a:t>L</a:t>
            </a:r>
            <a:r>
              <a:rPr lang="en-US" sz="2000" baseline="-25000" dirty="0" smtClean="0"/>
              <a:t>F</a:t>
            </a:r>
            <a:endParaRPr lang="en-US" sz="2000" baseline="-25000" dirty="0"/>
          </a:p>
        </p:txBody>
      </p:sp>
      <p:cxnSp>
        <p:nvCxnSpPr>
          <p:cNvPr id="17" name="16 - Ευθύγραμμο βέλος σύνδεσης"/>
          <p:cNvCxnSpPr>
            <a:endCxn id="15" idx="1"/>
          </p:cNvCxnSpPr>
          <p:nvPr/>
        </p:nvCxnSpPr>
        <p:spPr>
          <a:xfrm flipV="1">
            <a:off x="4000496" y="1771667"/>
            <a:ext cx="500066" cy="37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036347" y="2428868"/>
          <a:ext cx="1820138" cy="1214424"/>
        </p:xfrm>
        <a:graphic>
          <a:graphicData uri="http://schemas.openxmlformats.org/presentationml/2006/ole">
            <p:oleObj spid="_x0000_s1028" name="Εξίσωση" r:id="rId8" imgW="419040" imgH="279360" progId="Equation.3">
              <p:embed/>
            </p:oleObj>
          </a:graphicData>
        </a:graphic>
      </p:graphicFrame>
      <p:sp>
        <p:nvSpPr>
          <p:cNvPr id="16" name="15 - Στρογγυλεμένο ορθογώνιο"/>
          <p:cNvSpPr/>
          <p:nvPr/>
        </p:nvSpPr>
        <p:spPr>
          <a:xfrm>
            <a:off x="7000892" y="2357430"/>
            <a:ext cx="1928826" cy="13573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-693"/>
            <a:ext cx="7000892" cy="78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06" y="71414"/>
            <a:ext cx="895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Περίσσεια </a:t>
            </a:r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Λάσπης</a:t>
            </a:r>
            <a:endParaRPr lang="en-US" sz="25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7" descr="C:\Users\thanos\Desktop\Untitled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96001"/>
            <a:ext cx="8153400" cy="539076"/>
          </a:xfrm>
          <a:prstGeom prst="rect">
            <a:avLst/>
          </a:prstGeom>
          <a:noFill/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92933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Ορθογώνιο 1"/>
          <p:cNvSpPr/>
          <p:nvPr/>
        </p:nvSpPr>
        <p:spPr>
          <a:xfrm>
            <a:off x="1066800" y="628652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Προχωρημένες και Σύγχρονες Τεχνολογίες Επεξεργασίας Υγρών </a:t>
            </a:r>
            <a:r>
              <a:rPr lang="el-G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Αποβλήτων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143504" y="928670"/>
            <a:ext cx="3700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000" b="1" dirty="0" smtClean="0"/>
              <a:t> Δ</a:t>
            </a:r>
            <a:r>
              <a:rPr lang="en-US" sz="2000" b="1" dirty="0" smtClean="0"/>
              <a:t>Xv=</a:t>
            </a:r>
            <a:r>
              <a:rPr lang="el-GR" sz="2000" b="1" dirty="0" smtClean="0"/>
              <a:t>ΔΧ</a:t>
            </a:r>
            <a:r>
              <a:rPr lang="en-US" sz="2000" b="1" dirty="0" smtClean="0"/>
              <a:t>v,</a:t>
            </a:r>
            <a:r>
              <a:rPr lang="el-GR" sz="2000" b="1" dirty="0" err="1" smtClean="0"/>
              <a:t>α+ΔΧ</a:t>
            </a:r>
            <a:r>
              <a:rPr lang="en-US" sz="2000" b="1" dirty="0" err="1" smtClean="0"/>
              <a:t>v,</a:t>
            </a:r>
            <a:r>
              <a:rPr lang="en-US" sz="1500" b="1" dirty="0" err="1" smtClean="0"/>
              <a:t>N</a:t>
            </a:r>
            <a:r>
              <a:rPr lang="en-US" sz="2000" b="1" dirty="0" smtClean="0"/>
              <a:t>+</a:t>
            </a:r>
            <a:r>
              <a:rPr lang="el-GR" sz="2000" b="1" dirty="0" smtClean="0"/>
              <a:t>ΔΧ</a:t>
            </a:r>
            <a:r>
              <a:rPr lang="en-US" sz="2000" b="1" dirty="0" err="1" smtClean="0"/>
              <a:t>v,</a:t>
            </a:r>
            <a:r>
              <a:rPr lang="en-US" sz="1500" b="1" dirty="0" err="1" smtClean="0"/>
              <a:t>DN</a:t>
            </a:r>
            <a:endParaRPr lang="en-US" sz="1500" b="1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214422"/>
            <a:ext cx="3929090" cy="103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285720" y="85723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Οξείδωση οργανικών ενώσεων</a:t>
            </a:r>
            <a:endParaRPr lang="en-US" sz="2000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142844" y="245738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Νιτροποίηση</a:t>
            </a:r>
            <a:r>
              <a:rPr lang="en-US" sz="2000" b="1" dirty="0" smtClean="0"/>
              <a:t> (</a:t>
            </a:r>
            <a:r>
              <a:rPr lang="el-GR" sz="2000" b="1" dirty="0" err="1" smtClean="0"/>
              <a:t>Αυτότροφοι</a:t>
            </a:r>
            <a:r>
              <a:rPr lang="el-GR" sz="2000" b="1" dirty="0" smtClean="0"/>
              <a:t> μ/ο)</a:t>
            </a:r>
            <a:endParaRPr lang="en-US" sz="2000" b="1" dirty="0"/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71406" y="2857496"/>
          <a:ext cx="8072494" cy="462132"/>
        </p:xfrm>
        <a:graphic>
          <a:graphicData uri="http://schemas.openxmlformats.org/presentationml/2006/ole">
            <p:oleObj spid="_x0000_s69637" name="Εξίσωση" r:id="rId7" imgW="3555720" imgH="203040" progId="Equation.3">
              <p:embed/>
            </p:oleObj>
          </a:graphicData>
        </a:graphic>
      </p:graphicFrame>
      <p:sp>
        <p:nvSpPr>
          <p:cNvPr id="19" name="18 - TextBox"/>
          <p:cNvSpPr txBox="1"/>
          <p:nvPr/>
        </p:nvSpPr>
        <p:spPr>
          <a:xfrm>
            <a:off x="285720" y="464344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r>
              <a:rPr lang="el-GR" sz="2000" b="1" dirty="0" err="1" smtClean="0"/>
              <a:t>πονιτροποίηση</a:t>
            </a:r>
            <a:endParaRPr lang="en-US" sz="2000" b="1" dirty="0"/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357158" y="5124465"/>
          <a:ext cx="2797175" cy="376237"/>
        </p:xfrm>
        <a:graphic>
          <a:graphicData uri="http://schemas.openxmlformats.org/presentationml/2006/ole">
            <p:oleObj spid="_x0000_s69638" name="Εξίσωση" r:id="rId8" imgW="1231560" imgH="164880" progId="Equation.3">
              <p:embed/>
            </p:oleObj>
          </a:graphicData>
        </a:graphic>
      </p:graphicFrame>
      <p:sp>
        <p:nvSpPr>
          <p:cNvPr id="22" name="21 - Ορθογώνιο"/>
          <p:cNvSpPr/>
          <p:nvPr/>
        </p:nvSpPr>
        <p:spPr>
          <a:xfrm>
            <a:off x="6572264" y="928670"/>
            <a:ext cx="135732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- Ορθογώνιο"/>
          <p:cNvSpPr/>
          <p:nvPr/>
        </p:nvSpPr>
        <p:spPr>
          <a:xfrm>
            <a:off x="8062938" y="928670"/>
            <a:ext cx="723904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TextBox"/>
          <p:cNvSpPr txBox="1"/>
          <p:nvPr/>
        </p:nvSpPr>
        <p:spPr>
          <a:xfrm>
            <a:off x="6500826" y="14287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Νιτροποίηση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7786710" y="1353909"/>
            <a:ext cx="141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8000"/>
                </a:solidFill>
              </a:rPr>
              <a:t>Από-νιτροποίηση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5214942" y="464344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Ηλικία Λάσπης</a:t>
            </a:r>
            <a:endParaRPr lang="en-US" sz="2000" b="1" dirty="0"/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4040218" y="5072074"/>
          <a:ext cx="4960938" cy="1490663"/>
        </p:xfrm>
        <a:graphic>
          <a:graphicData uri="http://schemas.openxmlformats.org/presentationml/2006/ole">
            <p:oleObj spid="_x0000_s69640" name="Εξίσωση" r:id="rId9" imgW="1815840" imgH="545760" progId="Equation.3">
              <p:embed/>
            </p:oleObj>
          </a:graphicData>
        </a:graphic>
      </p:graphicFrame>
      <p:sp>
        <p:nvSpPr>
          <p:cNvPr id="27" name="26 - Έλλειψη"/>
          <p:cNvSpPr/>
          <p:nvPr/>
        </p:nvSpPr>
        <p:spPr>
          <a:xfrm>
            <a:off x="428596" y="1714488"/>
            <a:ext cx="50006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- Έλλειψη"/>
          <p:cNvSpPr/>
          <p:nvPr/>
        </p:nvSpPr>
        <p:spPr>
          <a:xfrm>
            <a:off x="2357422" y="1714488"/>
            <a:ext cx="35719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Έλλειψη"/>
          <p:cNvSpPr/>
          <p:nvPr/>
        </p:nvSpPr>
        <p:spPr>
          <a:xfrm>
            <a:off x="2714612" y="1714488"/>
            <a:ext cx="42862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TextBox"/>
          <p:cNvSpPr txBox="1"/>
          <p:nvPr/>
        </p:nvSpPr>
        <p:spPr>
          <a:xfrm>
            <a:off x="642910" y="1375934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,α</a:t>
            </a:r>
            <a:endParaRPr lang="en-US" sz="1600" b="1" dirty="0"/>
          </a:p>
        </p:txBody>
      </p:sp>
      <p:sp>
        <p:nvSpPr>
          <p:cNvPr id="32" name="31 - Έλλειψη"/>
          <p:cNvSpPr/>
          <p:nvPr/>
        </p:nvSpPr>
        <p:spPr>
          <a:xfrm>
            <a:off x="6500826" y="2857496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Έλλειψη"/>
          <p:cNvSpPr/>
          <p:nvPr/>
        </p:nvSpPr>
        <p:spPr>
          <a:xfrm>
            <a:off x="928662" y="2857496"/>
            <a:ext cx="78581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TextBox"/>
          <p:cNvSpPr txBox="1"/>
          <p:nvPr/>
        </p:nvSpPr>
        <p:spPr>
          <a:xfrm>
            <a:off x="7143768" y="3357562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X</a:t>
            </a:r>
            <a:r>
              <a:rPr lang="en-US" b="1" baseline="-25000" dirty="0" smtClean="0">
                <a:solidFill>
                  <a:srgbClr val="008000"/>
                </a:solidFill>
              </a:rPr>
              <a:t>V,N</a:t>
            </a:r>
            <a:r>
              <a:rPr lang="en-US" b="1" dirty="0" smtClean="0">
                <a:solidFill>
                  <a:srgbClr val="008000"/>
                </a:solidFill>
              </a:rPr>
              <a:t> = 3-5% MLVSS</a:t>
            </a:r>
            <a:endParaRPr lang="en-US" b="1" dirty="0">
              <a:solidFill>
                <a:srgbClr val="008000"/>
              </a:solidFill>
            </a:endParaRPr>
          </a:p>
        </p:txBody>
      </p:sp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214282" y="3643314"/>
          <a:ext cx="2350194" cy="462976"/>
        </p:xfrm>
        <a:graphic>
          <a:graphicData uri="http://schemas.openxmlformats.org/presentationml/2006/ole">
            <p:oleObj spid="_x0000_s69641" name="Εξίσωση" r:id="rId10" imgW="8380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hanos\Desktop\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-693"/>
            <a:ext cx="7000892" cy="786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06" y="71414"/>
            <a:ext cx="895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el-GR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Παραγωγή Λάσπης</a:t>
            </a:r>
            <a:endParaRPr lang="en-US" sz="25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7" descr="C:\Users\thanos\Desktop\Untitled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1"/>
            <a:ext cx="8153400" cy="539076"/>
          </a:xfrm>
          <a:prstGeom prst="rect">
            <a:avLst/>
          </a:prstGeom>
          <a:noFill/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92933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Ορθογώνιο 1"/>
          <p:cNvSpPr/>
          <p:nvPr/>
        </p:nvSpPr>
        <p:spPr>
          <a:xfrm>
            <a:off x="1066800" y="628652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Προχωρημένες και Σύγχρονες Τεχνολογίες Επεξεργασίας Υγρών </a:t>
            </a:r>
            <a:r>
              <a:rPr lang="el-G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Αποβλήτων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2372101" y="1028626"/>
            <a:ext cx="3700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000" b="1" dirty="0" smtClean="0"/>
              <a:t> </a:t>
            </a:r>
            <a:r>
              <a:rPr lang="el-GR" sz="2000" b="1" dirty="0" smtClean="0"/>
              <a:t>Δ</a:t>
            </a:r>
            <a:r>
              <a:rPr lang="en-US" sz="2000" b="1" dirty="0" smtClean="0"/>
              <a:t>X=</a:t>
            </a:r>
            <a:r>
              <a:rPr lang="el-GR" sz="2000" b="1" dirty="0" smtClean="0"/>
              <a:t>ΔΧ</a:t>
            </a:r>
            <a:r>
              <a:rPr lang="en-US" sz="2000" b="1" dirty="0" smtClean="0"/>
              <a:t>v</a:t>
            </a:r>
            <a:r>
              <a:rPr lang="el-GR" sz="2000" b="1" dirty="0" smtClean="0"/>
              <a:t>+ΔΧ</a:t>
            </a:r>
            <a:r>
              <a:rPr lang="en-US" sz="1500" b="1" dirty="0" err="1" smtClean="0"/>
              <a:t>N</a:t>
            </a:r>
            <a:r>
              <a:rPr lang="en-US" sz="2000" b="1" dirty="0" err="1" smtClean="0"/>
              <a:t>on,v</a:t>
            </a:r>
            <a:r>
              <a:rPr lang="en-US" sz="2000" b="1" dirty="0" smtClean="0"/>
              <a:t>-</a:t>
            </a:r>
            <a:r>
              <a:rPr lang="el-GR" sz="2000" b="1" dirty="0" smtClean="0"/>
              <a:t>ΔΧ</a:t>
            </a:r>
            <a:r>
              <a:rPr lang="en-US" sz="2000" b="1" dirty="0" smtClean="0"/>
              <a:t>e</a:t>
            </a:r>
            <a:endParaRPr lang="en-US" sz="1500" b="1" dirty="0"/>
          </a:p>
        </p:txBody>
      </p:sp>
      <p:sp>
        <p:nvSpPr>
          <p:cNvPr id="36" name="35 - Ορθογώνιο"/>
          <p:cNvSpPr/>
          <p:nvPr/>
        </p:nvSpPr>
        <p:spPr>
          <a:xfrm>
            <a:off x="2777232" y="1643050"/>
            <a:ext cx="5866734" cy="327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/>
              <a:t>ΔΧ</a:t>
            </a:r>
            <a:r>
              <a:rPr lang="en-US" b="1" dirty="0" smtClean="0"/>
              <a:t>v  </a:t>
            </a:r>
            <a:r>
              <a:rPr lang="el-GR" dirty="0" smtClean="0"/>
              <a:t>υπολογίστηκε πριν</a:t>
            </a:r>
            <a:endParaRPr lang="en-US" b="1" baseline="-25000" dirty="0" smtClean="0"/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l-GR" b="1" dirty="0" smtClean="0"/>
              <a:t>ΔΧ</a:t>
            </a:r>
            <a:r>
              <a:rPr lang="en-US" sz="1400" b="1" dirty="0" err="1" smtClean="0"/>
              <a:t>N</a:t>
            </a:r>
            <a:r>
              <a:rPr lang="en-US" b="1" dirty="0" err="1" smtClean="0"/>
              <a:t>on,v</a:t>
            </a:r>
            <a:r>
              <a:rPr lang="en-US" b="1" dirty="0" smtClean="0"/>
              <a:t> = SS</a:t>
            </a:r>
            <a:r>
              <a:rPr lang="en-US" b="1" baseline="-25000" dirty="0" smtClean="0"/>
              <a:t>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</a:t>
            </a:r>
            <a:r>
              <a:rPr lang="el-GR" dirty="0" err="1" smtClean="0"/>
              <a:t>σχύει</a:t>
            </a:r>
            <a:r>
              <a:rPr lang="el-GR" dirty="0" smtClean="0"/>
              <a:t> ότι </a:t>
            </a:r>
            <a:r>
              <a:rPr lang="en-US" dirty="0" smtClean="0"/>
              <a:t>SS</a:t>
            </a:r>
            <a:r>
              <a:rPr lang="en-US" baseline="-25000" dirty="0" smtClean="0"/>
              <a:t>F </a:t>
            </a:r>
            <a:r>
              <a:rPr lang="en-US" dirty="0" smtClean="0"/>
              <a:t> = VSS + NVSS,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</a:t>
            </a:r>
            <a:r>
              <a:rPr lang="el-GR" dirty="0" err="1" smtClean="0"/>
              <a:t>πειδή</a:t>
            </a:r>
            <a:r>
              <a:rPr lang="el-GR" dirty="0" smtClean="0"/>
              <a:t> στην είσοδο </a:t>
            </a:r>
            <a:r>
              <a:rPr lang="en-US" dirty="0" smtClean="0"/>
              <a:t>VSS -&gt; 0, </a:t>
            </a:r>
            <a:r>
              <a:rPr lang="el-GR" dirty="0" smtClean="0"/>
              <a:t>τότε προσεγγιστικά </a:t>
            </a:r>
            <a:r>
              <a:rPr lang="en-US" dirty="0" smtClean="0"/>
              <a:t>SS</a:t>
            </a:r>
            <a:r>
              <a:rPr lang="en-US" baseline="-25000" dirty="0" smtClean="0"/>
              <a:t>F </a:t>
            </a:r>
            <a:r>
              <a:rPr lang="en-US" dirty="0" smtClean="0"/>
              <a:t>= NVSS</a:t>
            </a:r>
            <a:r>
              <a:rPr lang="el-GR" dirty="0" smtClean="0"/>
              <a:t>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baseline="-25000" dirty="0" smtClean="0"/>
              <a:t> </a:t>
            </a:r>
            <a:r>
              <a:rPr lang="en-US" b="1" dirty="0" smtClean="0"/>
              <a:t> </a:t>
            </a:r>
            <a:endParaRPr lang="el-GR" b="1" dirty="0" smtClean="0"/>
          </a:p>
          <a:p>
            <a:pPr>
              <a:lnSpc>
                <a:spcPct val="150000"/>
              </a:lnSpc>
            </a:pPr>
            <a:r>
              <a:rPr lang="el-GR" b="1" dirty="0" smtClean="0"/>
              <a:t>ΔΧ</a:t>
            </a:r>
            <a:r>
              <a:rPr lang="en-US" sz="1400" b="1" dirty="0" smtClean="0"/>
              <a:t>e</a:t>
            </a:r>
            <a:r>
              <a:rPr lang="en-US" b="1" dirty="0" smtClean="0"/>
              <a:t> </a:t>
            </a:r>
            <a:r>
              <a:rPr lang="en-US" b="1" dirty="0" smtClean="0"/>
              <a:t>= </a:t>
            </a:r>
            <a:r>
              <a:rPr lang="en-US" b="1" dirty="0" err="1" smtClean="0"/>
              <a:t>SS</a:t>
            </a:r>
            <a:r>
              <a:rPr lang="en-US" b="1" baseline="-25000" dirty="0" err="1" smtClean="0"/>
              <a:t>e</a:t>
            </a:r>
            <a:endParaRPr lang="en-US" b="1" baseline="-25000" dirty="0" smtClean="0"/>
          </a:p>
          <a:p>
            <a:pPr>
              <a:lnSpc>
                <a:spcPct val="150000"/>
              </a:lnSpc>
            </a:pP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603</Words>
  <Application>Microsoft Office PowerPoint</Application>
  <PresentationFormat>Προβολή στην οθόνη (4:3)</PresentationFormat>
  <Paragraphs>134</Paragraphs>
  <Slides>15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Θέμα του Office</vt:lpstr>
      <vt:lpstr>Εξίσωση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Ziagova</dc:creator>
  <cp:lastModifiedBy>Maria Ziagova</cp:lastModifiedBy>
  <cp:revision>28</cp:revision>
  <dcterms:created xsi:type="dcterms:W3CDTF">2020-10-19T06:39:39Z</dcterms:created>
  <dcterms:modified xsi:type="dcterms:W3CDTF">2021-04-20T15:36:46Z</dcterms:modified>
</cp:coreProperties>
</file>