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5" r:id="rId18"/>
    <p:sldId id="274" r:id="rId19"/>
    <p:sldId id="272" r:id="rId20"/>
    <p:sldId id="273" r:id="rId21"/>
    <p:sldId id="276" r:id="rId22"/>
    <p:sldId id="277"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F0D2AB5-0369-4B7A-A811-0B4EBFFE9BF5}" v="111" dt="2020-12-19T20:41:34.874"/>
  </p1510:revLst>
</p1510:revInfo>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35" autoAdjust="0"/>
    <p:restoredTop sz="94660"/>
  </p:normalViewPr>
  <p:slideViewPr>
    <p:cSldViewPr snapToGrid="0">
      <p:cViewPr varScale="1">
        <p:scale>
          <a:sx n="67" d="100"/>
          <a:sy n="67" d="100"/>
        </p:scale>
        <p:origin x="64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ΧΡΗΣΤΟΣ ΣΤΑΜΠΟΥΛΗΣ" userId="49e95bbdedea2cd2" providerId="LiveId" clId="{6F0D2AB5-0369-4B7A-A811-0B4EBFFE9BF5}"/>
    <pc:docChg chg="undo redo custSel addSld modSld sldOrd">
      <pc:chgData name="ΧΡΗΣΤΟΣ ΣΤΑΜΠΟΥΛΗΣ" userId="49e95bbdedea2cd2" providerId="LiveId" clId="{6F0D2AB5-0369-4B7A-A811-0B4EBFFE9BF5}" dt="2020-12-24T12:27:32.975" v="1227" actId="20577"/>
      <pc:docMkLst>
        <pc:docMk/>
      </pc:docMkLst>
      <pc:sldChg chg="modSp mod">
        <pc:chgData name="ΧΡΗΣΤΟΣ ΣΤΑΜΠΟΥΛΗΣ" userId="49e95bbdedea2cd2" providerId="LiveId" clId="{6F0D2AB5-0369-4B7A-A811-0B4EBFFE9BF5}" dt="2020-12-24T12:27:32.975" v="1227" actId="20577"/>
        <pc:sldMkLst>
          <pc:docMk/>
          <pc:sldMk cId="1205571767" sldId="256"/>
        </pc:sldMkLst>
        <pc:spChg chg="mod">
          <ac:chgData name="ΧΡΗΣΤΟΣ ΣΤΑΜΠΟΥΛΗΣ" userId="49e95bbdedea2cd2" providerId="LiveId" clId="{6F0D2AB5-0369-4B7A-A811-0B4EBFFE9BF5}" dt="2020-12-24T12:27:32.975" v="1227" actId="20577"/>
          <ac:spMkLst>
            <pc:docMk/>
            <pc:sldMk cId="1205571767" sldId="256"/>
            <ac:spMk id="2" creationId="{3E0C24B8-72F4-41CE-A969-8B28DE3C767E}"/>
          </ac:spMkLst>
        </pc:spChg>
      </pc:sldChg>
      <pc:sldChg chg="modSp mod">
        <pc:chgData name="ΧΡΗΣΤΟΣ ΣΤΑΜΠΟΥΛΗΣ" userId="49e95bbdedea2cd2" providerId="LiveId" clId="{6F0D2AB5-0369-4B7A-A811-0B4EBFFE9BF5}" dt="2020-12-12T13:29:27.532" v="421" actId="20577"/>
        <pc:sldMkLst>
          <pc:docMk/>
          <pc:sldMk cId="1288892026" sldId="260"/>
        </pc:sldMkLst>
        <pc:spChg chg="mod">
          <ac:chgData name="ΧΡΗΣΤΟΣ ΣΤΑΜΠΟΥΛΗΣ" userId="49e95bbdedea2cd2" providerId="LiveId" clId="{6F0D2AB5-0369-4B7A-A811-0B4EBFFE9BF5}" dt="2020-12-12T13:29:27.532" v="421" actId="20577"/>
          <ac:spMkLst>
            <pc:docMk/>
            <pc:sldMk cId="1288892026" sldId="260"/>
            <ac:spMk id="3" creationId="{7C6359C4-43A7-4E9B-B698-C9BBB9B2547A}"/>
          </ac:spMkLst>
        </pc:spChg>
      </pc:sldChg>
      <pc:sldChg chg="modSp mod">
        <pc:chgData name="ΧΡΗΣΤΟΣ ΣΤΑΜΠΟΥΛΗΣ" userId="49e95bbdedea2cd2" providerId="LiveId" clId="{6F0D2AB5-0369-4B7A-A811-0B4EBFFE9BF5}" dt="2020-12-14T12:45:48.745" v="763" actId="20577"/>
        <pc:sldMkLst>
          <pc:docMk/>
          <pc:sldMk cId="954457835" sldId="261"/>
        </pc:sldMkLst>
        <pc:spChg chg="mod">
          <ac:chgData name="ΧΡΗΣΤΟΣ ΣΤΑΜΠΟΥΛΗΣ" userId="49e95bbdedea2cd2" providerId="LiveId" clId="{6F0D2AB5-0369-4B7A-A811-0B4EBFFE9BF5}" dt="2020-12-14T12:45:48.745" v="763" actId="20577"/>
          <ac:spMkLst>
            <pc:docMk/>
            <pc:sldMk cId="954457835" sldId="261"/>
            <ac:spMk id="6" creationId="{077BB090-0B0B-431A-9157-55DD811EB5C9}"/>
          </ac:spMkLst>
        </pc:spChg>
      </pc:sldChg>
      <pc:sldChg chg="modSp mod">
        <pc:chgData name="ΧΡΗΣΤΟΣ ΣΤΑΜΠΟΥΛΗΣ" userId="49e95bbdedea2cd2" providerId="LiveId" clId="{6F0D2AB5-0369-4B7A-A811-0B4EBFFE9BF5}" dt="2020-12-12T13:30:00.782" v="449" actId="20577"/>
        <pc:sldMkLst>
          <pc:docMk/>
          <pc:sldMk cId="1350396668" sldId="262"/>
        </pc:sldMkLst>
        <pc:spChg chg="mod">
          <ac:chgData name="ΧΡΗΣΤΟΣ ΣΤΑΜΠΟΥΛΗΣ" userId="49e95bbdedea2cd2" providerId="LiveId" clId="{6F0D2AB5-0369-4B7A-A811-0B4EBFFE9BF5}" dt="2020-12-12T13:30:00.782" v="449" actId="20577"/>
          <ac:spMkLst>
            <pc:docMk/>
            <pc:sldMk cId="1350396668" sldId="262"/>
            <ac:spMk id="6" creationId="{95E0A931-8CF1-4DEB-8BF6-054C8BB7C47A}"/>
          </ac:spMkLst>
        </pc:spChg>
        <pc:spChg chg="mod">
          <ac:chgData name="ΧΡΗΣΤΟΣ ΣΤΑΜΠΟΥΛΗΣ" userId="49e95bbdedea2cd2" providerId="LiveId" clId="{6F0D2AB5-0369-4B7A-A811-0B4EBFFE9BF5}" dt="2020-12-12T13:25:40.603" v="321" actId="20577"/>
          <ac:spMkLst>
            <pc:docMk/>
            <pc:sldMk cId="1350396668" sldId="262"/>
            <ac:spMk id="8" creationId="{467808BF-A99F-4E89-A6B6-AC193FBE4FAC}"/>
          </ac:spMkLst>
        </pc:spChg>
      </pc:sldChg>
      <pc:sldChg chg="modSp mod">
        <pc:chgData name="ΧΡΗΣΤΟΣ ΣΤΑΜΠΟΥΛΗΣ" userId="49e95bbdedea2cd2" providerId="LiveId" clId="{6F0D2AB5-0369-4B7A-A811-0B4EBFFE9BF5}" dt="2020-12-12T13:30:17.373" v="473" actId="20577"/>
        <pc:sldMkLst>
          <pc:docMk/>
          <pc:sldMk cId="1004309393" sldId="263"/>
        </pc:sldMkLst>
        <pc:spChg chg="mod">
          <ac:chgData name="ΧΡΗΣΤΟΣ ΣΤΑΜΠΟΥΛΗΣ" userId="49e95bbdedea2cd2" providerId="LiveId" clId="{6F0D2AB5-0369-4B7A-A811-0B4EBFFE9BF5}" dt="2020-12-12T13:30:17.373" v="473" actId="20577"/>
          <ac:spMkLst>
            <pc:docMk/>
            <pc:sldMk cId="1004309393" sldId="263"/>
            <ac:spMk id="3" creationId="{A4A6FCFC-6A5A-4AC0-BBC9-FA91002A0DBA}"/>
          </ac:spMkLst>
        </pc:spChg>
      </pc:sldChg>
      <pc:sldChg chg="modSp mod">
        <pc:chgData name="ΧΡΗΣΤΟΣ ΣΤΑΜΠΟΥΛΗΣ" userId="49e95bbdedea2cd2" providerId="LiveId" clId="{6F0D2AB5-0369-4B7A-A811-0B4EBFFE9BF5}" dt="2020-12-12T13:30:31.329" v="480" actId="20577"/>
        <pc:sldMkLst>
          <pc:docMk/>
          <pc:sldMk cId="2021123799" sldId="264"/>
        </pc:sldMkLst>
        <pc:spChg chg="mod">
          <ac:chgData name="ΧΡΗΣΤΟΣ ΣΤΑΜΠΟΥΛΗΣ" userId="49e95bbdedea2cd2" providerId="LiveId" clId="{6F0D2AB5-0369-4B7A-A811-0B4EBFFE9BF5}" dt="2020-12-12T13:30:31.329" v="480" actId="20577"/>
          <ac:spMkLst>
            <pc:docMk/>
            <pc:sldMk cId="2021123799" sldId="264"/>
            <ac:spMk id="3" creationId="{94CABA4A-43A3-498E-87E1-9D483BFFE201}"/>
          </ac:spMkLst>
        </pc:spChg>
      </pc:sldChg>
      <pc:sldChg chg="modSp mod">
        <pc:chgData name="ΧΡΗΣΤΟΣ ΣΤΑΜΠΟΥΛΗΣ" userId="49e95bbdedea2cd2" providerId="LiveId" clId="{6F0D2AB5-0369-4B7A-A811-0B4EBFFE9BF5}" dt="2020-12-12T13:30:59.295" v="516" actId="20577"/>
        <pc:sldMkLst>
          <pc:docMk/>
          <pc:sldMk cId="1134928452" sldId="265"/>
        </pc:sldMkLst>
        <pc:spChg chg="mod">
          <ac:chgData name="ΧΡΗΣΤΟΣ ΣΤΑΜΠΟΥΛΗΣ" userId="49e95bbdedea2cd2" providerId="LiveId" clId="{6F0D2AB5-0369-4B7A-A811-0B4EBFFE9BF5}" dt="2020-12-12T13:30:59.295" v="516" actId="20577"/>
          <ac:spMkLst>
            <pc:docMk/>
            <pc:sldMk cId="1134928452" sldId="265"/>
            <ac:spMk id="3" creationId="{27F304B3-D808-496D-81E7-5008A6688736}"/>
          </ac:spMkLst>
        </pc:spChg>
      </pc:sldChg>
      <pc:sldChg chg="modSp mod">
        <pc:chgData name="ΧΡΗΣΤΟΣ ΣΤΑΜΠΟΥΛΗΣ" userId="49e95bbdedea2cd2" providerId="LiveId" clId="{6F0D2AB5-0369-4B7A-A811-0B4EBFFE9BF5}" dt="2020-12-14T12:58:08.836" v="765" actId="20577"/>
        <pc:sldMkLst>
          <pc:docMk/>
          <pc:sldMk cId="3177463748" sldId="267"/>
        </pc:sldMkLst>
        <pc:spChg chg="mod">
          <ac:chgData name="ΧΡΗΣΤΟΣ ΣΤΑΜΠΟΥΛΗΣ" userId="49e95bbdedea2cd2" providerId="LiveId" clId="{6F0D2AB5-0369-4B7A-A811-0B4EBFFE9BF5}" dt="2020-12-14T12:58:08.836" v="765" actId="20577"/>
          <ac:spMkLst>
            <pc:docMk/>
            <pc:sldMk cId="3177463748" sldId="267"/>
            <ac:spMk id="3" creationId="{D1D156E7-2957-475A-9A6A-7A3EB5D8A1E6}"/>
          </ac:spMkLst>
        </pc:spChg>
      </pc:sldChg>
      <pc:sldChg chg="modSp mod">
        <pc:chgData name="ΧΡΗΣΤΟΣ ΣΤΑΜΠΟΥΛΗΣ" userId="49e95bbdedea2cd2" providerId="LiveId" clId="{6F0D2AB5-0369-4B7A-A811-0B4EBFFE9BF5}" dt="2020-12-12T13:32:26.490" v="624" actId="20577"/>
        <pc:sldMkLst>
          <pc:docMk/>
          <pc:sldMk cId="3609504183" sldId="268"/>
        </pc:sldMkLst>
        <pc:spChg chg="mod">
          <ac:chgData name="ΧΡΗΣΤΟΣ ΣΤΑΜΠΟΥΛΗΣ" userId="49e95bbdedea2cd2" providerId="LiveId" clId="{6F0D2AB5-0369-4B7A-A811-0B4EBFFE9BF5}" dt="2020-12-12T13:32:26.490" v="624" actId="20577"/>
          <ac:spMkLst>
            <pc:docMk/>
            <pc:sldMk cId="3609504183" sldId="268"/>
            <ac:spMk id="3" creationId="{D9D3C504-9DC8-42EF-A522-85D1F1145526}"/>
          </ac:spMkLst>
        </pc:spChg>
      </pc:sldChg>
      <pc:sldChg chg="modSp mod">
        <pc:chgData name="ΧΡΗΣΤΟΣ ΣΤΑΜΠΟΥΛΗΣ" userId="49e95bbdedea2cd2" providerId="LiveId" clId="{6F0D2AB5-0369-4B7A-A811-0B4EBFFE9BF5}" dt="2020-12-12T13:32:45.155" v="631" actId="20577"/>
        <pc:sldMkLst>
          <pc:docMk/>
          <pc:sldMk cId="2153541189" sldId="269"/>
        </pc:sldMkLst>
        <pc:spChg chg="mod">
          <ac:chgData name="ΧΡΗΣΤΟΣ ΣΤΑΜΠΟΥΛΗΣ" userId="49e95bbdedea2cd2" providerId="LiveId" clId="{6F0D2AB5-0369-4B7A-A811-0B4EBFFE9BF5}" dt="2020-12-12T13:32:45.155" v="631" actId="20577"/>
          <ac:spMkLst>
            <pc:docMk/>
            <pc:sldMk cId="2153541189" sldId="269"/>
            <ac:spMk id="3" creationId="{3626674E-D4D3-43FE-B3C4-3FD7A8D638AD}"/>
          </ac:spMkLst>
        </pc:spChg>
      </pc:sldChg>
      <pc:sldChg chg="modSp mod">
        <pc:chgData name="ΧΡΗΣΤΟΣ ΣΤΑΜΠΟΥΛΗΣ" userId="49e95bbdedea2cd2" providerId="LiveId" clId="{6F0D2AB5-0369-4B7A-A811-0B4EBFFE9BF5}" dt="2020-12-12T13:33:20.860" v="678" actId="20577"/>
        <pc:sldMkLst>
          <pc:docMk/>
          <pc:sldMk cId="2882962587" sldId="271"/>
        </pc:sldMkLst>
        <pc:spChg chg="mod">
          <ac:chgData name="ΧΡΗΣΤΟΣ ΣΤΑΜΠΟΥΛΗΣ" userId="49e95bbdedea2cd2" providerId="LiveId" clId="{6F0D2AB5-0369-4B7A-A811-0B4EBFFE9BF5}" dt="2020-12-12T13:33:20.860" v="678" actId="20577"/>
          <ac:spMkLst>
            <pc:docMk/>
            <pc:sldMk cId="2882962587" sldId="271"/>
            <ac:spMk id="3" creationId="{2B100EF7-9420-4FBF-85AB-E003FD40EB26}"/>
          </ac:spMkLst>
        </pc:spChg>
      </pc:sldChg>
      <pc:sldChg chg="modSp mod">
        <pc:chgData name="ΧΡΗΣΤΟΣ ΣΤΑΜΠΟΥΛΗΣ" userId="49e95bbdedea2cd2" providerId="LiveId" clId="{6F0D2AB5-0369-4B7A-A811-0B4EBFFE9BF5}" dt="2020-12-14T13:32:08.686" v="781" actId="20577"/>
        <pc:sldMkLst>
          <pc:docMk/>
          <pc:sldMk cId="4223753193" sldId="272"/>
        </pc:sldMkLst>
        <pc:spChg chg="mod">
          <ac:chgData name="ΧΡΗΣΤΟΣ ΣΤΑΜΠΟΥΛΗΣ" userId="49e95bbdedea2cd2" providerId="LiveId" clId="{6F0D2AB5-0369-4B7A-A811-0B4EBFFE9BF5}" dt="2020-12-14T13:32:08.686" v="781" actId="20577"/>
          <ac:spMkLst>
            <pc:docMk/>
            <pc:sldMk cId="4223753193" sldId="272"/>
            <ac:spMk id="3" creationId="{2573225A-1C07-4F6A-B557-08F87A8DD6E1}"/>
          </ac:spMkLst>
        </pc:spChg>
      </pc:sldChg>
      <pc:sldChg chg="modSp mod">
        <pc:chgData name="ΧΡΗΣΤΟΣ ΣΤΑΜΠΟΥΛΗΣ" userId="49e95bbdedea2cd2" providerId="LiveId" clId="{6F0D2AB5-0369-4B7A-A811-0B4EBFFE9BF5}" dt="2020-12-12T13:34:28.121" v="745"/>
        <pc:sldMkLst>
          <pc:docMk/>
          <pc:sldMk cId="3798516329" sldId="273"/>
        </pc:sldMkLst>
        <pc:spChg chg="mod">
          <ac:chgData name="ΧΡΗΣΤΟΣ ΣΤΑΜΠΟΥΛΗΣ" userId="49e95bbdedea2cd2" providerId="LiveId" clId="{6F0D2AB5-0369-4B7A-A811-0B4EBFFE9BF5}" dt="2020-12-12T13:34:28.121" v="745"/>
          <ac:spMkLst>
            <pc:docMk/>
            <pc:sldMk cId="3798516329" sldId="273"/>
            <ac:spMk id="3" creationId="{3398F0A9-C6C8-4ED6-9E64-B8D2ADAF7D8C}"/>
          </ac:spMkLst>
        </pc:spChg>
      </pc:sldChg>
      <pc:sldChg chg="modSp new mod">
        <pc:chgData name="ΧΡΗΣΤΟΣ ΣΤΑΜΠΟΥΛΗΣ" userId="49e95bbdedea2cd2" providerId="LiveId" clId="{6F0D2AB5-0369-4B7A-A811-0B4EBFFE9BF5}" dt="2020-12-12T11:07:51.845" v="161" actId="313"/>
        <pc:sldMkLst>
          <pc:docMk/>
          <pc:sldMk cId="1727828335" sldId="274"/>
        </pc:sldMkLst>
        <pc:spChg chg="mod">
          <ac:chgData name="ΧΡΗΣΤΟΣ ΣΤΑΜΠΟΥΛΗΣ" userId="49e95bbdedea2cd2" providerId="LiveId" clId="{6F0D2AB5-0369-4B7A-A811-0B4EBFFE9BF5}" dt="2020-12-12T11:07:10.101" v="155" actId="120"/>
          <ac:spMkLst>
            <pc:docMk/>
            <pc:sldMk cId="1727828335" sldId="274"/>
            <ac:spMk id="2" creationId="{93EF6DCB-791C-41B7-A4B3-1635993D5A6C}"/>
          </ac:spMkLst>
        </pc:spChg>
        <pc:spChg chg="mod">
          <ac:chgData name="ΧΡΗΣΤΟΣ ΣΤΑΜΠΟΥΛΗΣ" userId="49e95bbdedea2cd2" providerId="LiveId" clId="{6F0D2AB5-0369-4B7A-A811-0B4EBFFE9BF5}" dt="2020-12-12T11:07:51.845" v="161" actId="313"/>
          <ac:spMkLst>
            <pc:docMk/>
            <pc:sldMk cId="1727828335" sldId="274"/>
            <ac:spMk id="3" creationId="{D0705557-E524-4F60-B5C3-92E184AE12CA}"/>
          </ac:spMkLst>
        </pc:spChg>
      </pc:sldChg>
      <pc:sldChg chg="modSp new mod ord">
        <pc:chgData name="ΧΡΗΣΤΟΣ ΣΤΑΜΠΟΥΛΗΣ" userId="49e95bbdedea2cd2" providerId="LiveId" clId="{6F0D2AB5-0369-4B7A-A811-0B4EBFFE9BF5}" dt="2020-12-14T13:04:56.722" v="767"/>
        <pc:sldMkLst>
          <pc:docMk/>
          <pc:sldMk cId="2326451499" sldId="275"/>
        </pc:sldMkLst>
        <pc:spChg chg="mod">
          <ac:chgData name="ΧΡΗΣΤΟΣ ΣΤΑΜΠΟΥΛΗΣ" userId="49e95bbdedea2cd2" providerId="LiveId" clId="{6F0D2AB5-0369-4B7A-A811-0B4EBFFE9BF5}" dt="2020-12-12T12:53:47.841" v="164" actId="120"/>
          <ac:spMkLst>
            <pc:docMk/>
            <pc:sldMk cId="2326451499" sldId="275"/>
            <ac:spMk id="2" creationId="{02267F22-E095-412B-847E-DBD7987FD7C8}"/>
          </ac:spMkLst>
        </pc:spChg>
        <pc:spChg chg="mod">
          <ac:chgData name="ΧΡΗΣΤΟΣ ΣΤΑΜΠΟΥΛΗΣ" userId="49e95bbdedea2cd2" providerId="LiveId" clId="{6F0D2AB5-0369-4B7A-A811-0B4EBFFE9BF5}" dt="2020-12-12T13:18:41.992" v="312" actId="20577"/>
          <ac:spMkLst>
            <pc:docMk/>
            <pc:sldMk cId="2326451499" sldId="275"/>
            <ac:spMk id="3" creationId="{998755EC-52A4-42FE-B14E-99250CBE98A4}"/>
          </ac:spMkLst>
        </pc:spChg>
      </pc:sldChg>
      <pc:sldChg chg="addSp delSp modSp new mod">
        <pc:chgData name="ΧΡΗΣΤΟΣ ΣΤΑΜΠΟΥΛΗΣ" userId="49e95bbdedea2cd2" providerId="LiveId" clId="{6F0D2AB5-0369-4B7A-A811-0B4EBFFE9BF5}" dt="2020-12-19T22:33:15.411" v="1219" actId="20577"/>
        <pc:sldMkLst>
          <pc:docMk/>
          <pc:sldMk cId="4152824991" sldId="276"/>
        </pc:sldMkLst>
        <pc:spChg chg="mod">
          <ac:chgData name="ΧΡΗΣΤΟΣ ΣΤΑΜΠΟΥΛΗΣ" userId="49e95bbdedea2cd2" providerId="LiveId" clId="{6F0D2AB5-0369-4B7A-A811-0B4EBFFE9BF5}" dt="2020-12-19T20:38:14.872" v="785" actId="120"/>
          <ac:spMkLst>
            <pc:docMk/>
            <pc:sldMk cId="4152824991" sldId="276"/>
            <ac:spMk id="2" creationId="{E8E30B85-2BC5-4309-B523-21397F1DC3A0}"/>
          </ac:spMkLst>
        </pc:spChg>
        <pc:spChg chg="del">
          <ac:chgData name="ΧΡΗΣΤΟΣ ΣΤΑΜΠΟΥΛΗΣ" userId="49e95bbdedea2cd2" providerId="LiveId" clId="{6F0D2AB5-0369-4B7A-A811-0B4EBFFE9BF5}" dt="2020-12-19T20:37:52.486" v="783" actId="22"/>
          <ac:spMkLst>
            <pc:docMk/>
            <pc:sldMk cId="4152824991" sldId="276"/>
            <ac:spMk id="3" creationId="{F1DB3C6E-753E-4E24-88DA-FA9F847E8EBC}"/>
          </ac:spMkLst>
        </pc:spChg>
        <pc:spChg chg="add del mod">
          <ac:chgData name="ΧΡΗΣΤΟΣ ΣΤΑΜΠΟΥΛΗΣ" userId="49e95bbdedea2cd2" providerId="LiveId" clId="{6F0D2AB5-0369-4B7A-A811-0B4EBFFE9BF5}" dt="2020-12-19T20:41:34.874" v="795"/>
          <ac:spMkLst>
            <pc:docMk/>
            <pc:sldMk cId="4152824991" sldId="276"/>
            <ac:spMk id="7" creationId="{63B3BBAA-BE36-43F6-BAFC-D01D0DD88B88}"/>
          </ac:spMkLst>
        </pc:spChg>
        <pc:spChg chg="add mod">
          <ac:chgData name="ΧΡΗΣΤΟΣ ΣΤΑΜΠΟΥΛΗΣ" userId="49e95bbdedea2cd2" providerId="LiveId" clId="{6F0D2AB5-0369-4B7A-A811-0B4EBFFE9BF5}" dt="2020-12-19T20:48:24.835" v="1075" actId="20577"/>
          <ac:spMkLst>
            <pc:docMk/>
            <pc:sldMk cId="4152824991" sldId="276"/>
            <ac:spMk id="9" creationId="{90C0BD67-6E18-4C83-8A6A-D1973D5A4B30}"/>
          </ac:spMkLst>
        </pc:spChg>
        <pc:spChg chg="add del mod">
          <ac:chgData name="ΧΡΗΣΤΟΣ ΣΤΑΜΠΟΥΛΗΣ" userId="49e95bbdedea2cd2" providerId="LiveId" clId="{6F0D2AB5-0369-4B7A-A811-0B4EBFFE9BF5}" dt="2020-12-19T22:17:37.482" v="1195" actId="478"/>
          <ac:spMkLst>
            <pc:docMk/>
            <pc:sldMk cId="4152824991" sldId="276"/>
            <ac:spMk id="11" creationId="{EAB625B3-0F3B-4BE5-8956-A931607FCF1A}"/>
          </ac:spMkLst>
        </pc:spChg>
        <pc:graphicFrameChg chg="add del mod modGraphic">
          <ac:chgData name="ΧΡΗΣΤΟΣ ΣΤΑΜΠΟΥΛΗΣ" userId="49e95bbdedea2cd2" providerId="LiveId" clId="{6F0D2AB5-0369-4B7A-A811-0B4EBFFE9BF5}" dt="2020-12-19T22:33:15.411" v="1219" actId="20577"/>
          <ac:graphicFrameMkLst>
            <pc:docMk/>
            <pc:sldMk cId="4152824991" sldId="276"/>
            <ac:graphicFrameMk id="8" creationId="{E944E96E-6599-45F4-847E-DFEE1654D41F}"/>
          </ac:graphicFrameMkLst>
        </pc:graphicFrameChg>
        <pc:picChg chg="add del mod ord">
          <ac:chgData name="ΧΡΗΣΤΟΣ ΣΤΑΜΠΟΥΛΗΣ" userId="49e95bbdedea2cd2" providerId="LiveId" clId="{6F0D2AB5-0369-4B7A-A811-0B4EBFFE9BF5}" dt="2020-12-19T20:38:52.462" v="789" actId="478"/>
          <ac:picMkLst>
            <pc:docMk/>
            <pc:sldMk cId="4152824991" sldId="276"/>
            <ac:picMk id="5" creationId="{00E87566-D89F-4109-9B08-7890CDCCA1B6}"/>
          </ac:picMkLst>
        </pc:picChg>
      </pc:sldChg>
      <pc:sldChg chg="modSp new mod">
        <pc:chgData name="ΧΡΗΣΤΟΣ ΣΤΑΜΠΟΥΛΗΣ" userId="49e95bbdedea2cd2" providerId="LiveId" clId="{6F0D2AB5-0369-4B7A-A811-0B4EBFFE9BF5}" dt="2020-12-19T21:03:30.007" v="1193" actId="20577"/>
        <pc:sldMkLst>
          <pc:docMk/>
          <pc:sldMk cId="4084191096" sldId="277"/>
        </pc:sldMkLst>
        <pc:spChg chg="mod">
          <ac:chgData name="ΧΡΗΣΤΟΣ ΣΤΑΜΠΟΥΛΗΣ" userId="49e95bbdedea2cd2" providerId="LiveId" clId="{6F0D2AB5-0369-4B7A-A811-0B4EBFFE9BF5}" dt="2020-12-19T20:49:34.555" v="1078" actId="120"/>
          <ac:spMkLst>
            <pc:docMk/>
            <pc:sldMk cId="4084191096" sldId="277"/>
            <ac:spMk id="2" creationId="{8EEE81EF-22F6-4AD7-9064-158DD94AFF0C}"/>
          </ac:spMkLst>
        </pc:spChg>
        <pc:spChg chg="mod">
          <ac:chgData name="ΧΡΗΣΤΟΣ ΣΤΑΜΠΟΥΛΗΣ" userId="49e95bbdedea2cd2" providerId="LiveId" clId="{6F0D2AB5-0369-4B7A-A811-0B4EBFFE9BF5}" dt="2020-12-19T21:03:30.007" v="1193" actId="20577"/>
          <ac:spMkLst>
            <pc:docMk/>
            <pc:sldMk cId="4084191096" sldId="277"/>
            <ac:spMk id="3" creationId="{F33BE26C-CD7F-44E2-AAE0-219BC1C07662}"/>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dirty="0"/>
              <a:t>12/24/2020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rIns="45720"/>
          <a:lstStyle/>
          <a:p>
            <a:fld id="{6D22F896-40B5-4ADD-8801-0D06FADFA095}" type="slidenum">
              <a:rPr lang="en-US" dirty="0"/>
              <a:t>‹#›</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dirty="0"/>
              <a:t>12/24/2020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dirty="0"/>
              <a:t>12/24/2020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dirty="0"/>
              <a:t>12/24/2020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3E5059C3-6A89-4494-99FF-5A4D6FFD50EB}" type="datetimeFigureOut">
              <a:rPr lang="en-US" dirty="0"/>
              <a:t>12/24/2020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dirty="0"/>
              <a:t>12/24/2020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2609285" y="2851331"/>
            <a:ext cx="3893623" cy="307143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666635" y="2851331"/>
            <a:ext cx="3899798" cy="307143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dirty="0"/>
              <a:t>12/24/2020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dirty="0"/>
              <a:t>12/24/2020</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921D9284-D300-4297-87F7-E791DCC15DB1}" type="datetimeFigureOut">
              <a:rPr lang="en-US" dirty="0"/>
              <a:t>12/24/2020</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37D525BB-DA17-4BA0-B3C8-3AC3ABC827E6}" type="datetimeFigureOut">
              <a:rPr lang="en-US" dirty="0"/>
              <a:t>12/24/2020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B16C4C9A-3960-41CF-A4E9-2A8FB932454B}" type="datetimeFigureOut">
              <a:rPr lang="en-US" dirty="0"/>
              <a:t>12/24/2020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CBC1C18-307B-4F68-A007-B5B542270E8D}" type="datetimeFigureOut">
              <a:rPr lang="en-US" dirty="0"/>
              <a:t>12/24/2020</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r>
              <a:rPr lang="en-US" dirty="0"/>
              <a:t>
              </a:t>
            </a:r>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6D22F896-40B5-4ADD-8801-0D06FADFA095}" type="slidenum">
              <a:rPr lang="en-US" dirty="0"/>
              <a:pPr/>
              <a:t>‹#›</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E0C24B8-72F4-41CE-A969-8B28DE3C767E}"/>
              </a:ext>
            </a:extLst>
          </p:cNvPr>
          <p:cNvSpPr>
            <a:spLocks noGrp="1"/>
          </p:cNvSpPr>
          <p:nvPr>
            <p:ph type="ctrTitle"/>
          </p:nvPr>
        </p:nvSpPr>
        <p:spPr>
          <a:xfrm>
            <a:off x="3219450" y="236347"/>
            <a:ext cx="4910424" cy="2773553"/>
          </a:xfrm>
        </p:spPr>
        <p:txBody>
          <a:bodyPr>
            <a:normAutofit/>
          </a:bodyPr>
          <a:lstStyle/>
          <a:p>
            <a:r>
              <a:rPr kumimoji="0" lang="el-GR" sz="2900" b="0" i="0" u="none" strike="noStrike" kern="1200" cap="none" spc="0" normalizeH="0" baseline="0" noProof="0" dirty="0">
                <a:ln>
                  <a:noFill/>
                </a:ln>
                <a:solidFill>
                  <a:prstClr val="white"/>
                </a:solidFill>
                <a:effectLst/>
                <a:uLnTx/>
                <a:uFillTx/>
                <a:latin typeface="Arial" panose="020B0604020202020204"/>
                <a:ea typeface="+mj-ea"/>
                <a:cs typeface="+mj-cs"/>
              </a:rPr>
              <a:t>ΜΑΘΗΜΑ 10</a:t>
            </a:r>
            <a:r>
              <a:rPr kumimoji="0" lang="en-US" sz="2900" b="0" i="0" u="none" strike="noStrike" kern="1200" cap="none" spc="0" normalizeH="0" baseline="0" noProof="0" dirty="0">
                <a:ln>
                  <a:noFill/>
                </a:ln>
                <a:solidFill>
                  <a:prstClr val="white"/>
                </a:solidFill>
                <a:effectLst/>
                <a:uLnTx/>
                <a:uFillTx/>
                <a:latin typeface="Arial" panose="020B0604020202020204"/>
                <a:ea typeface="+mj-ea"/>
                <a:cs typeface="+mj-cs"/>
              </a:rPr>
              <a:t>o</a:t>
            </a:r>
            <a:r>
              <a:rPr kumimoji="0" lang="el-GR" sz="2900" b="0" i="0" u="none" strike="noStrike" kern="1200" cap="none" spc="0" normalizeH="0" baseline="0" noProof="0" dirty="0">
                <a:ln>
                  <a:noFill/>
                </a:ln>
                <a:solidFill>
                  <a:prstClr val="white"/>
                </a:solidFill>
                <a:effectLst/>
                <a:uLnTx/>
                <a:uFillTx/>
                <a:latin typeface="Arial" panose="020B0604020202020204"/>
                <a:ea typeface="+mj-ea"/>
                <a:cs typeface="+mj-cs"/>
              </a:rPr>
              <a:t> &amp; 11ο</a:t>
            </a:r>
            <a:br>
              <a:rPr kumimoji="0" lang="el-GR" sz="2900" b="0" i="0" u="none" strike="noStrike" kern="1200" cap="none" spc="0" normalizeH="0" baseline="30000" noProof="0" dirty="0">
                <a:ln>
                  <a:noFill/>
                </a:ln>
                <a:solidFill>
                  <a:prstClr val="white"/>
                </a:solidFill>
                <a:effectLst/>
                <a:uLnTx/>
                <a:uFillTx/>
                <a:latin typeface="Arial" panose="020B0604020202020204"/>
                <a:ea typeface="+mj-ea"/>
                <a:cs typeface="+mj-cs"/>
              </a:rPr>
            </a:br>
            <a:br>
              <a:rPr kumimoji="0" lang="el-GR" sz="2900" b="0" i="0" u="none" strike="noStrike" kern="1200" cap="none" spc="0" normalizeH="0" baseline="0" noProof="0" dirty="0">
                <a:ln>
                  <a:noFill/>
                </a:ln>
                <a:solidFill>
                  <a:prstClr val="white"/>
                </a:solidFill>
                <a:effectLst/>
                <a:uLnTx/>
                <a:uFillTx/>
                <a:latin typeface="Arial" panose="020B0604020202020204"/>
                <a:ea typeface="+mj-ea"/>
                <a:cs typeface="+mj-cs"/>
              </a:rPr>
            </a:br>
            <a:r>
              <a:rPr kumimoji="0" lang="el-GR" sz="2900" b="0" i="0" u="none" strike="noStrike" kern="1200" cap="none" spc="0" normalizeH="0" baseline="0" noProof="0" dirty="0">
                <a:ln>
                  <a:noFill/>
                </a:ln>
                <a:solidFill>
                  <a:prstClr val="white"/>
                </a:solidFill>
                <a:effectLst/>
                <a:uLnTx/>
                <a:uFillTx/>
                <a:latin typeface="Arial" panose="020B0604020202020204"/>
                <a:ea typeface="+mj-ea"/>
                <a:cs typeface="+mj-cs"/>
              </a:rPr>
              <a:t>ΛΟΓΟΣ ΩΦΕΛΕΙΩΝ ΚΟΣΤΟΥΣ –</a:t>
            </a:r>
            <a:br>
              <a:rPr kumimoji="0" lang="el-GR" sz="2900" b="0" i="0" u="none" strike="noStrike" kern="1200" cap="none" spc="0" normalizeH="0" baseline="0" noProof="0" dirty="0">
                <a:ln>
                  <a:noFill/>
                </a:ln>
                <a:solidFill>
                  <a:prstClr val="white"/>
                </a:solidFill>
                <a:effectLst/>
                <a:uLnTx/>
                <a:uFillTx/>
                <a:latin typeface="Arial" panose="020B0604020202020204"/>
                <a:ea typeface="+mj-ea"/>
                <a:cs typeface="+mj-cs"/>
              </a:rPr>
            </a:br>
            <a:r>
              <a:rPr kumimoji="0" lang="en-US" sz="2900" b="0" i="0" u="none" strike="noStrike" kern="1200" cap="none" spc="0" normalizeH="0" baseline="0" noProof="0" dirty="0">
                <a:ln>
                  <a:noFill/>
                </a:ln>
                <a:solidFill>
                  <a:prstClr val="white"/>
                </a:solidFill>
                <a:effectLst/>
                <a:uLnTx/>
                <a:uFillTx/>
                <a:latin typeface="Arial" panose="020B0604020202020204"/>
                <a:ea typeface="+mj-ea"/>
                <a:cs typeface="+mj-cs"/>
              </a:rPr>
              <a:t>BENEFIT COST RATIO</a:t>
            </a:r>
            <a:endParaRPr lang="el-GR" dirty="0"/>
          </a:p>
        </p:txBody>
      </p:sp>
      <p:sp>
        <p:nvSpPr>
          <p:cNvPr id="3" name="Υπότιτλος 2">
            <a:extLst>
              <a:ext uri="{FF2B5EF4-FFF2-40B4-BE49-F238E27FC236}">
                <a16:creationId xmlns:a16="http://schemas.microsoft.com/office/drawing/2014/main" id="{3162446C-6A08-4BA7-BBDE-C22310B1C365}"/>
              </a:ext>
            </a:extLst>
          </p:cNvPr>
          <p:cNvSpPr>
            <a:spLocks noGrp="1"/>
          </p:cNvSpPr>
          <p:nvPr>
            <p:ph type="subTitle" idx="1"/>
          </p:nvPr>
        </p:nvSpPr>
        <p:spPr>
          <a:xfrm>
            <a:off x="2692041" y="3219451"/>
            <a:ext cx="5357600" cy="1588898"/>
          </a:xfrm>
        </p:spPr>
        <p:txBody>
          <a:bodyPr/>
          <a:lstStyle/>
          <a:p>
            <a:pPr marL="0" marR="0" lvl="0" indent="0" algn="ctr" defTabSz="914400" rtl="0" eaLnBrk="1" fontAlgn="auto" latinLnBrk="0" hangingPunct="1">
              <a:lnSpc>
                <a:spcPct val="120000"/>
              </a:lnSpc>
              <a:spcBef>
                <a:spcPts val="1000"/>
              </a:spcBef>
              <a:spcAft>
                <a:spcPts val="600"/>
              </a:spcAft>
              <a:buClr>
                <a:srgbClr val="8EC0C1"/>
              </a:buClr>
              <a:buSzPct val="90000"/>
              <a:buFont typeface="Wingdings" panose="05000000000000000000" pitchFamily="2" charset="2"/>
              <a:buNone/>
              <a:tabLst/>
              <a:defRPr/>
            </a:pPr>
            <a:r>
              <a:rPr kumimoji="0" lang="el-GR" sz="1800" b="0" i="0" u="none" strike="noStrike" kern="1200" cap="none" spc="0" normalizeH="0" baseline="0" noProof="0" dirty="0">
                <a:ln>
                  <a:noFill/>
                </a:ln>
                <a:solidFill>
                  <a:prstClr val="white"/>
                </a:solidFill>
                <a:effectLst/>
                <a:uLnTx/>
                <a:uFillTx/>
                <a:latin typeface="Arial" panose="020B0604020202020204"/>
                <a:ea typeface="+mn-ea"/>
                <a:cs typeface="+mn-cs"/>
              </a:rPr>
              <a:t>ΣΤΑΜΠΟΥΛΗΣ ΧΡΗΣΤΟΣ </a:t>
            </a:r>
            <a:r>
              <a:rPr kumimoji="0" lang="el-GR" sz="1800" b="0" i="0" u="none" strike="noStrike" kern="1200" cap="none" spc="0" normalizeH="0" baseline="0" noProof="0" dirty="0" err="1">
                <a:ln>
                  <a:noFill/>
                </a:ln>
                <a:solidFill>
                  <a:prstClr val="white"/>
                </a:solidFill>
                <a:effectLst/>
                <a:uLnTx/>
                <a:uFillTx/>
                <a:latin typeface="Arial" panose="020B0604020202020204"/>
                <a:ea typeface="+mn-ea"/>
                <a:cs typeface="+mn-cs"/>
              </a:rPr>
              <a:t>Ph</a:t>
            </a:r>
            <a:r>
              <a:rPr kumimoji="0" lang="el-GR" sz="1800" b="0" i="0" u="none" strike="noStrike" kern="1200" cap="none" spc="0" normalizeH="0" baseline="0" noProof="0" dirty="0">
                <a:ln>
                  <a:noFill/>
                </a:ln>
                <a:solidFill>
                  <a:prstClr val="white"/>
                </a:solidFill>
                <a:effectLst/>
                <a:uLnTx/>
                <a:uFillTx/>
                <a:latin typeface="Arial" panose="020B0604020202020204"/>
                <a:ea typeface="+mn-ea"/>
                <a:cs typeface="+mn-cs"/>
              </a:rPr>
              <a:t>. D.</a:t>
            </a:r>
          </a:p>
          <a:p>
            <a:pPr marL="0" marR="0" lvl="0" indent="0" algn="ctr" defTabSz="914400" rtl="0" eaLnBrk="1" fontAlgn="auto" latinLnBrk="0" hangingPunct="1">
              <a:lnSpc>
                <a:spcPct val="120000"/>
              </a:lnSpc>
              <a:spcBef>
                <a:spcPts val="1000"/>
              </a:spcBef>
              <a:spcAft>
                <a:spcPts val="600"/>
              </a:spcAft>
              <a:buClr>
                <a:srgbClr val="8EC0C1"/>
              </a:buClr>
              <a:buSzPct val="90000"/>
              <a:buFont typeface="Wingdings" panose="05000000000000000000" pitchFamily="2" charset="2"/>
              <a:buNone/>
              <a:tabLst/>
              <a:defRPr/>
            </a:pPr>
            <a:r>
              <a:rPr kumimoji="0" lang="el-GR" sz="1800" b="0" i="0" u="none" strike="noStrike" kern="1200" cap="none" spc="0" normalizeH="0" baseline="0" noProof="0" dirty="0">
                <a:ln>
                  <a:noFill/>
                </a:ln>
                <a:solidFill>
                  <a:prstClr val="white"/>
                </a:solidFill>
                <a:effectLst/>
                <a:uLnTx/>
                <a:uFillTx/>
                <a:latin typeface="Arial" panose="020B0604020202020204"/>
                <a:ea typeface="+mn-ea"/>
                <a:cs typeface="+mn-cs"/>
              </a:rPr>
              <a:t>cstamp@agro.auth.gr</a:t>
            </a:r>
          </a:p>
          <a:p>
            <a:endParaRPr lang="el-GR" dirty="0"/>
          </a:p>
        </p:txBody>
      </p:sp>
    </p:spTree>
    <p:extLst>
      <p:ext uri="{BB962C8B-B14F-4D97-AF65-F5344CB8AC3E}">
        <p14:creationId xmlns:p14="http://schemas.microsoft.com/office/powerpoint/2010/main" val="12055717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A8CDD68-3823-4804-8C75-94CDDBBD0A64}"/>
              </a:ext>
            </a:extLst>
          </p:cNvPr>
          <p:cNvSpPr>
            <a:spLocks noGrp="1"/>
          </p:cNvSpPr>
          <p:nvPr>
            <p:ph type="title"/>
          </p:nvPr>
        </p:nvSpPr>
        <p:spPr>
          <a:xfrm>
            <a:off x="2442969" y="513446"/>
            <a:ext cx="7958331" cy="1077229"/>
          </a:xfrm>
        </p:spPr>
        <p:txBody>
          <a:bodyPr/>
          <a:lstStyle/>
          <a:p>
            <a:pPr algn="l"/>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Λόγος ωφελειών κόστους</a:t>
            </a:r>
            <a:b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br>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Εφαρμογή 2</a:t>
            </a:r>
            <a:endParaRPr lang="el-GR" dirty="0"/>
          </a:p>
        </p:txBody>
      </p:sp>
      <p:sp>
        <p:nvSpPr>
          <p:cNvPr id="3" name="Θέση περιεχομένου 2">
            <a:extLst>
              <a:ext uri="{FF2B5EF4-FFF2-40B4-BE49-F238E27FC236}">
                <a16:creationId xmlns:a16="http://schemas.microsoft.com/office/drawing/2014/main" id="{27F304B3-D808-496D-81E7-5008A6688736}"/>
              </a:ext>
            </a:extLst>
          </p:cNvPr>
          <p:cNvSpPr>
            <a:spLocks noGrp="1"/>
          </p:cNvSpPr>
          <p:nvPr>
            <p:ph idx="1"/>
          </p:nvPr>
        </p:nvSpPr>
        <p:spPr>
          <a:xfrm>
            <a:off x="1790700" y="1724025"/>
            <a:ext cx="8779439" cy="4924425"/>
          </a:xfrm>
        </p:spPr>
        <p:txBody>
          <a:bodyPr>
            <a:normAutofit fontScale="70000" lnSpcReduction="20000"/>
          </a:bodyPr>
          <a:lstStyle/>
          <a:p>
            <a:pPr indent="0" algn="just">
              <a:lnSpc>
                <a:spcPct val="150000"/>
              </a:lnSpc>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Η αγροτική εταιρεία “</a:t>
            </a:r>
            <a:r>
              <a:rPr lang="en-US" sz="2000" spc="100" dirty="0">
                <a:effectLst/>
                <a:latin typeface="Arial" panose="020B0604020202020204" pitchFamily="34" charset="0"/>
                <a:ea typeface="Calibri" panose="020F0502020204030204" pitchFamily="34" charset="0"/>
                <a:cs typeface="Times New Roman" panose="02020603050405020304" pitchFamily="18" charset="0"/>
              </a:rPr>
              <a:t>FARM</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επιθυμεί την αγορά ενός γεωργικού μηχανήματος αξίας 180.000 με ωφέλιμο βίο τέσσερα έτη, το οποίο θα αποφέρει τις παρακάτω ταμιακές εισροές ανά έτος: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Έτος 1</a:t>
            </a:r>
            <a:r>
              <a:rPr lang="el-GR" sz="2000" spc="100" baseline="30000" dirty="0">
                <a:effectLst/>
                <a:latin typeface="Arial" panose="020B0604020202020204" pitchFamily="34" charset="0"/>
                <a:ea typeface="Calibri" panose="020F0502020204030204" pitchFamily="34" charset="0"/>
                <a:cs typeface="Times New Roman" panose="02020603050405020304" pitchFamily="18" charset="0"/>
              </a:rPr>
              <a:t>ο</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47.040 </a:t>
            </a:r>
          </a:p>
          <a:p>
            <a:pPr marL="0" indent="0" algn="just">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Έτος 2</a:t>
            </a:r>
            <a:r>
              <a:rPr lang="el-GR" sz="2000" spc="100" baseline="30000" dirty="0">
                <a:effectLst/>
                <a:latin typeface="Arial" panose="020B0604020202020204" pitchFamily="34" charset="0"/>
                <a:ea typeface="Calibri" panose="020F0502020204030204" pitchFamily="34" charset="0"/>
                <a:cs typeface="Times New Roman" panose="02020603050405020304" pitchFamily="18" charset="0"/>
              </a:rPr>
              <a:t>ο</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54.880</a:t>
            </a:r>
          </a:p>
          <a:p>
            <a:pPr marL="0" indent="0" algn="just">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Έτος 3</a:t>
            </a:r>
            <a:r>
              <a:rPr lang="el-GR" sz="2000" spc="100" baseline="30000" dirty="0">
                <a:effectLst/>
                <a:latin typeface="Arial" panose="020B0604020202020204" pitchFamily="34" charset="0"/>
                <a:ea typeface="Calibri" panose="020F0502020204030204" pitchFamily="34" charset="0"/>
                <a:cs typeface="Times New Roman" panose="02020603050405020304" pitchFamily="18" charset="0"/>
              </a:rPr>
              <a:t>ο</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62.720 </a:t>
            </a:r>
          </a:p>
          <a:p>
            <a:pPr marL="0" indent="0" algn="just">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Έτος 4</a:t>
            </a:r>
            <a:r>
              <a:rPr lang="el-GR" sz="2000" spc="100" baseline="30000" dirty="0">
                <a:effectLst/>
                <a:latin typeface="Arial" panose="020B0604020202020204" pitchFamily="34" charset="0"/>
                <a:ea typeface="Calibri" panose="020F0502020204030204" pitchFamily="34" charset="0"/>
                <a:cs typeface="Times New Roman" panose="02020603050405020304" pitchFamily="18" charset="0"/>
              </a:rPr>
              <a:t>ο</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70.560</a:t>
            </a:r>
          </a:p>
          <a:p>
            <a:pPr marL="0" indent="0" algn="just">
              <a:lnSpc>
                <a:spcPct val="150000"/>
              </a:lnSpc>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Ζητείται να γίνει αξιολόγηση της ανωτέρω επένδυσης με τη μέθοδο:</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1) Της καθαρής παρούσας αξίας (προσέγγιση βοηθητικών πινάκων)</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2) Του δείκτη Λόγου Ωφελειών Κόστους (μαθηματική προσέγγιση)</a:t>
            </a:r>
            <a:endParaRPr lang="el-GR" sz="18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Η τιμή του προεξοφλητικού επιτοκίου ανέρχεται σε 12%.</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l-GR" dirty="0"/>
          </a:p>
        </p:txBody>
      </p:sp>
    </p:spTree>
    <p:extLst>
      <p:ext uri="{BB962C8B-B14F-4D97-AF65-F5344CB8AC3E}">
        <p14:creationId xmlns:p14="http://schemas.microsoft.com/office/powerpoint/2010/main" val="11349284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7F1C656-3BB0-4430-8844-6E5D298D15E1}"/>
              </a:ext>
            </a:extLst>
          </p:cNvPr>
          <p:cNvSpPr>
            <a:spLocks noGrp="1"/>
          </p:cNvSpPr>
          <p:nvPr>
            <p:ph type="title"/>
          </p:nvPr>
        </p:nvSpPr>
        <p:spPr/>
        <p:txBody>
          <a:bodyPr/>
          <a:lstStyle/>
          <a:p>
            <a:pPr algn="l"/>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Λόγος ωφελειών κόστους</a:t>
            </a:r>
            <a:b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br>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Εφαρμογή 2</a:t>
            </a:r>
            <a:endParaRPr lang="el-GR" dirty="0"/>
          </a:p>
        </p:txBody>
      </p:sp>
      <p:graphicFrame>
        <p:nvGraphicFramePr>
          <p:cNvPr id="4" name="Θέση περιεχομένου 3">
            <a:extLst>
              <a:ext uri="{FF2B5EF4-FFF2-40B4-BE49-F238E27FC236}">
                <a16:creationId xmlns:a16="http://schemas.microsoft.com/office/drawing/2014/main" id="{BA67A0DE-2E64-405A-8C44-0851FFCC0A15}"/>
              </a:ext>
            </a:extLst>
          </p:cNvPr>
          <p:cNvGraphicFramePr>
            <a:graphicFrameLocks noGrp="1"/>
          </p:cNvGraphicFramePr>
          <p:nvPr>
            <p:ph idx="1"/>
            <p:extLst>
              <p:ext uri="{D42A27DB-BD31-4B8C-83A1-F6EECF244321}">
                <p14:modId xmlns:p14="http://schemas.microsoft.com/office/powerpoint/2010/main" val="3261268819"/>
              </p:ext>
            </p:extLst>
          </p:nvPr>
        </p:nvGraphicFramePr>
        <p:xfrm>
          <a:off x="4867275" y="2450464"/>
          <a:ext cx="5587837" cy="2431396"/>
        </p:xfrm>
        <a:graphic>
          <a:graphicData uri="http://schemas.openxmlformats.org/drawingml/2006/table">
            <a:tbl>
              <a:tblPr firstRow="1" firstCol="1" bandRow="1">
                <a:tableStyleId>{5C22544A-7EE6-4342-B048-85BDC9FD1C3A}</a:tableStyleId>
              </a:tblPr>
              <a:tblGrid>
                <a:gridCol w="2156749">
                  <a:extLst>
                    <a:ext uri="{9D8B030D-6E8A-4147-A177-3AD203B41FA5}">
                      <a16:colId xmlns:a16="http://schemas.microsoft.com/office/drawing/2014/main" val="2684540585"/>
                    </a:ext>
                  </a:extLst>
                </a:gridCol>
                <a:gridCol w="816385">
                  <a:extLst>
                    <a:ext uri="{9D8B030D-6E8A-4147-A177-3AD203B41FA5}">
                      <a16:colId xmlns:a16="http://schemas.microsoft.com/office/drawing/2014/main" val="596766179"/>
                    </a:ext>
                  </a:extLst>
                </a:gridCol>
                <a:gridCol w="842653">
                  <a:extLst>
                    <a:ext uri="{9D8B030D-6E8A-4147-A177-3AD203B41FA5}">
                      <a16:colId xmlns:a16="http://schemas.microsoft.com/office/drawing/2014/main" val="3999549959"/>
                    </a:ext>
                  </a:extLst>
                </a:gridCol>
                <a:gridCol w="854404">
                  <a:extLst>
                    <a:ext uri="{9D8B030D-6E8A-4147-A177-3AD203B41FA5}">
                      <a16:colId xmlns:a16="http://schemas.microsoft.com/office/drawing/2014/main" val="2810773577"/>
                    </a:ext>
                  </a:extLst>
                </a:gridCol>
                <a:gridCol w="854404">
                  <a:extLst>
                    <a:ext uri="{9D8B030D-6E8A-4147-A177-3AD203B41FA5}">
                      <a16:colId xmlns:a16="http://schemas.microsoft.com/office/drawing/2014/main" val="2559458505"/>
                    </a:ext>
                  </a:extLst>
                </a:gridCol>
                <a:gridCol w="63242">
                  <a:extLst>
                    <a:ext uri="{9D8B030D-6E8A-4147-A177-3AD203B41FA5}">
                      <a16:colId xmlns:a16="http://schemas.microsoft.com/office/drawing/2014/main" val="2850204094"/>
                    </a:ext>
                  </a:extLst>
                </a:gridCol>
              </a:tblGrid>
              <a:tr h="355795">
                <a:tc rowSpan="2">
                  <a:txBody>
                    <a:bodyPr/>
                    <a:lstStyle/>
                    <a:p>
                      <a:pPr algn="just">
                        <a:lnSpc>
                          <a:spcPct val="150000"/>
                        </a:lnSpc>
                      </a:pPr>
                      <a:r>
                        <a:rPr lang="el-GR" sz="1100">
                          <a:effectLst/>
                        </a:rPr>
                        <a:t>Ανάλυση Ταμιακών Εισροών</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gridSpan="5">
                  <a:txBody>
                    <a:bodyPr/>
                    <a:lstStyle/>
                    <a:p>
                      <a:pPr algn="ctr">
                        <a:lnSpc>
                          <a:spcPct val="150000"/>
                        </a:lnSpc>
                      </a:pPr>
                      <a:r>
                        <a:rPr lang="el-GR" sz="1100">
                          <a:effectLst/>
                        </a:rPr>
                        <a:t>Έτη</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b"/>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2031655029"/>
                  </a:ext>
                </a:extLst>
              </a:tr>
              <a:tr h="348695">
                <a:tc vMerge="1">
                  <a:txBody>
                    <a:bodyPr/>
                    <a:lstStyle/>
                    <a:p>
                      <a:endParaRPr lang="el-GR"/>
                    </a:p>
                  </a:txBody>
                  <a:tcPr/>
                </a:tc>
                <a:tc>
                  <a:txBody>
                    <a:bodyPr/>
                    <a:lstStyle/>
                    <a:p>
                      <a:pPr algn="just">
                        <a:lnSpc>
                          <a:spcPct val="150000"/>
                        </a:lnSpc>
                      </a:pPr>
                      <a:r>
                        <a:rPr lang="el-GR" sz="1100">
                          <a:effectLst/>
                        </a:rPr>
                        <a:t>1</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b"/>
                </a:tc>
                <a:tc>
                  <a:txBody>
                    <a:bodyPr/>
                    <a:lstStyle/>
                    <a:p>
                      <a:pPr algn="just">
                        <a:lnSpc>
                          <a:spcPct val="150000"/>
                        </a:lnSpc>
                      </a:pPr>
                      <a:r>
                        <a:rPr lang="el-GR" sz="1100">
                          <a:effectLst/>
                        </a:rPr>
                        <a:t>2</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b"/>
                </a:tc>
                <a:tc>
                  <a:txBody>
                    <a:bodyPr/>
                    <a:lstStyle/>
                    <a:p>
                      <a:pPr algn="just">
                        <a:lnSpc>
                          <a:spcPct val="150000"/>
                        </a:lnSpc>
                      </a:pPr>
                      <a:r>
                        <a:rPr lang="el-GR" sz="1100">
                          <a:effectLst/>
                        </a:rPr>
                        <a:t>3</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gn="just">
                        <a:lnSpc>
                          <a:spcPct val="150000"/>
                        </a:lnSpc>
                      </a:pPr>
                      <a:r>
                        <a:rPr lang="el-GR" sz="1100">
                          <a:effectLst/>
                        </a:rPr>
                        <a:t>4</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gn="just">
                        <a:lnSpc>
                          <a:spcPct val="150000"/>
                        </a:lnSpc>
                      </a:pPr>
                      <a:r>
                        <a:rPr lang="el-GR" sz="11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extLst>
                  <a:ext uri="{0D108BD9-81ED-4DB2-BD59-A6C34878D82A}">
                    <a16:rowId xmlns:a16="http://schemas.microsoft.com/office/drawing/2014/main" val="2217212273"/>
                  </a:ext>
                </a:extLst>
              </a:tr>
              <a:tr h="329761">
                <a:tc>
                  <a:txBody>
                    <a:bodyPr/>
                    <a:lstStyle/>
                    <a:p>
                      <a:pPr algn="just">
                        <a:lnSpc>
                          <a:spcPct val="150000"/>
                        </a:lnSpc>
                      </a:pPr>
                      <a:r>
                        <a:rPr lang="el-GR" sz="1100">
                          <a:effectLst/>
                        </a:rPr>
                        <a:t>Ονομ. Αξία Ταμ. Εισ. (ΕΣ</a:t>
                      </a:r>
                      <a:r>
                        <a:rPr lang="en-US" sz="1100" baseline="-25000">
                          <a:effectLst/>
                        </a:rPr>
                        <a:t>t</a:t>
                      </a:r>
                      <a:r>
                        <a:rPr lang="el-GR" sz="1100">
                          <a:effectLst/>
                        </a:rPr>
                        <a:t>)</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ctr">
                        <a:lnSpc>
                          <a:spcPct val="150000"/>
                        </a:lnSpc>
                      </a:pPr>
                      <a:r>
                        <a:rPr lang="el-GR" sz="1100">
                          <a:effectLst/>
                        </a:rPr>
                        <a:t>47.040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ctr">
                        <a:lnSpc>
                          <a:spcPct val="150000"/>
                        </a:lnSpc>
                      </a:pPr>
                      <a:r>
                        <a:rPr lang="el-GR" sz="1100">
                          <a:effectLst/>
                        </a:rPr>
                        <a:t>54.880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ctr">
                        <a:lnSpc>
                          <a:spcPct val="150000"/>
                        </a:lnSpc>
                      </a:pPr>
                      <a:r>
                        <a:rPr lang="el-GR" sz="1100">
                          <a:effectLst/>
                        </a:rPr>
                        <a:t>62.720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ctr">
                        <a:lnSpc>
                          <a:spcPct val="150000"/>
                        </a:lnSpc>
                      </a:pPr>
                      <a:r>
                        <a:rPr lang="el-GR" sz="1100">
                          <a:effectLst/>
                        </a:rPr>
                        <a:t>70.560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ctr">
                        <a:lnSpc>
                          <a:spcPct val="150000"/>
                        </a:lnSpc>
                      </a:pPr>
                      <a:r>
                        <a:rPr lang="el-GR" sz="11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extLst>
                  <a:ext uri="{0D108BD9-81ED-4DB2-BD59-A6C34878D82A}">
                    <a16:rowId xmlns:a16="http://schemas.microsoft.com/office/drawing/2014/main" val="1520319052"/>
                  </a:ext>
                </a:extLst>
              </a:tr>
              <a:tr h="317927">
                <a:tc>
                  <a:txBody>
                    <a:bodyPr/>
                    <a:lstStyle/>
                    <a:p>
                      <a:pPr algn="just">
                        <a:lnSpc>
                          <a:spcPct val="150000"/>
                        </a:lnSpc>
                      </a:pPr>
                      <a:r>
                        <a:rPr lang="el-GR" sz="1100">
                          <a:effectLst/>
                        </a:rPr>
                        <a:t>Παρ. Αξία μιας Νομ/κής Μον.</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b"/>
                </a:tc>
                <a:tc>
                  <a:txBody>
                    <a:bodyPr/>
                    <a:lstStyle/>
                    <a:p>
                      <a:pPr algn="ctr">
                        <a:lnSpc>
                          <a:spcPct val="150000"/>
                        </a:lnSpc>
                      </a:pPr>
                      <a:r>
                        <a:rPr lang="el-GR" sz="1100">
                          <a:effectLst/>
                        </a:rPr>
                        <a:t>0,89286</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b"/>
                </a:tc>
                <a:tc>
                  <a:txBody>
                    <a:bodyPr/>
                    <a:lstStyle/>
                    <a:p>
                      <a:pPr algn="ctr">
                        <a:lnSpc>
                          <a:spcPct val="150000"/>
                        </a:lnSpc>
                      </a:pPr>
                      <a:r>
                        <a:rPr lang="el-GR" sz="1100">
                          <a:effectLst/>
                        </a:rPr>
                        <a:t>0,79719</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b"/>
                </a:tc>
                <a:tc>
                  <a:txBody>
                    <a:bodyPr/>
                    <a:lstStyle/>
                    <a:p>
                      <a:pPr algn="ctr">
                        <a:lnSpc>
                          <a:spcPct val="150000"/>
                        </a:lnSpc>
                      </a:pPr>
                      <a:r>
                        <a:rPr lang="el-GR" sz="1100">
                          <a:effectLst/>
                        </a:rPr>
                        <a:t>0,71178</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b"/>
                </a:tc>
                <a:tc>
                  <a:txBody>
                    <a:bodyPr/>
                    <a:lstStyle/>
                    <a:p>
                      <a:pPr algn="ctr">
                        <a:lnSpc>
                          <a:spcPct val="150000"/>
                        </a:lnSpc>
                      </a:pPr>
                      <a:r>
                        <a:rPr lang="el-GR" sz="1100">
                          <a:effectLst/>
                        </a:rPr>
                        <a:t>0,63552</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b"/>
                </a:tc>
                <a:tc>
                  <a:txBody>
                    <a:bodyPr/>
                    <a:lstStyle/>
                    <a:p>
                      <a:pPr algn="ctr">
                        <a:lnSpc>
                          <a:spcPct val="150000"/>
                        </a:lnSpc>
                      </a:pPr>
                      <a:r>
                        <a:rPr lang="el-GR" sz="11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b"/>
                </a:tc>
                <a:extLst>
                  <a:ext uri="{0D108BD9-81ED-4DB2-BD59-A6C34878D82A}">
                    <a16:rowId xmlns:a16="http://schemas.microsoft.com/office/drawing/2014/main" val="1168037691"/>
                  </a:ext>
                </a:extLst>
              </a:tr>
              <a:tr h="321872">
                <a:tc>
                  <a:txBody>
                    <a:bodyPr/>
                    <a:lstStyle/>
                    <a:p>
                      <a:pPr algn="just">
                        <a:lnSpc>
                          <a:spcPct val="150000"/>
                        </a:lnSpc>
                      </a:pPr>
                      <a:r>
                        <a:rPr lang="el-GR" sz="1100">
                          <a:effectLst/>
                        </a:rPr>
                        <a:t>[1/(1 + Κ</a:t>
                      </a:r>
                      <a:r>
                        <a:rPr lang="es-ES" sz="1100">
                          <a:effectLst/>
                        </a:rPr>
                        <a:t>]</a:t>
                      </a:r>
                      <a:r>
                        <a:rPr lang="es-ES" sz="1100" baseline="30000">
                          <a:effectLst/>
                        </a:rPr>
                        <a:t>t</a:t>
                      </a:r>
                      <a:r>
                        <a:rPr lang="es-ES" sz="1100">
                          <a:effectLst/>
                        </a:rPr>
                        <a:t>] </a:t>
                      </a:r>
                      <a:r>
                        <a:rPr lang="el-GR" sz="1100">
                          <a:effectLst/>
                        </a:rPr>
                        <a:t>(όπου Κ = 12%)</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b"/>
                </a:tc>
                <a:tc>
                  <a:txBody>
                    <a:bodyPr/>
                    <a:lstStyle/>
                    <a:p>
                      <a:pPr algn="ctr">
                        <a:lnSpc>
                          <a:spcPct val="150000"/>
                        </a:lnSpc>
                      </a:pPr>
                      <a:r>
                        <a:rPr lang="el-GR" sz="11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ctr">
                        <a:lnSpc>
                          <a:spcPct val="150000"/>
                        </a:lnSpc>
                      </a:pPr>
                      <a:r>
                        <a:rPr lang="el-GR" sz="11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ctr">
                        <a:lnSpc>
                          <a:spcPct val="150000"/>
                        </a:lnSpc>
                      </a:pPr>
                      <a:r>
                        <a:rPr lang="el-GR" sz="11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ctr">
                        <a:lnSpc>
                          <a:spcPct val="150000"/>
                        </a:lnSpc>
                      </a:pPr>
                      <a:r>
                        <a:rPr lang="el-GR" sz="11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ctr">
                        <a:lnSpc>
                          <a:spcPct val="150000"/>
                        </a:lnSpc>
                      </a:pPr>
                      <a:r>
                        <a:rPr lang="el-GR" sz="11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extLst>
                  <a:ext uri="{0D108BD9-81ED-4DB2-BD59-A6C34878D82A}">
                    <a16:rowId xmlns:a16="http://schemas.microsoft.com/office/drawing/2014/main" val="1206164505"/>
                  </a:ext>
                </a:extLst>
              </a:tr>
              <a:tr h="306883">
                <a:tc>
                  <a:txBody>
                    <a:bodyPr/>
                    <a:lstStyle/>
                    <a:p>
                      <a:pPr algn="just">
                        <a:lnSpc>
                          <a:spcPct val="150000"/>
                        </a:lnSpc>
                      </a:pPr>
                      <a:r>
                        <a:rPr lang="el-GR" sz="1100">
                          <a:effectLst/>
                        </a:rPr>
                        <a:t>Παρ. Αξία Ταμιακών Εισ.</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ctr">
                        <a:lnSpc>
                          <a:spcPct val="150000"/>
                        </a:lnSpc>
                      </a:pPr>
                      <a:r>
                        <a:rPr lang="el-GR" sz="1100">
                          <a:effectLst/>
                        </a:rPr>
                        <a:t>42.000,13</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ctr">
                        <a:lnSpc>
                          <a:spcPct val="150000"/>
                        </a:lnSpc>
                      </a:pPr>
                      <a:r>
                        <a:rPr lang="el-GR" sz="1100">
                          <a:effectLst/>
                        </a:rPr>
                        <a:t>43.749,79</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ctr">
                        <a:lnSpc>
                          <a:spcPct val="150000"/>
                        </a:lnSpc>
                      </a:pPr>
                      <a:r>
                        <a:rPr lang="el-GR" sz="1100">
                          <a:effectLst/>
                        </a:rPr>
                        <a:t>44.642,84</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ctr">
                        <a:lnSpc>
                          <a:spcPct val="150000"/>
                        </a:lnSpc>
                      </a:pPr>
                      <a:r>
                        <a:rPr lang="el-GR" sz="1100">
                          <a:effectLst/>
                        </a:rPr>
                        <a:t>44.842,29</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ctr">
                        <a:lnSpc>
                          <a:spcPct val="150000"/>
                        </a:lnSpc>
                      </a:pPr>
                      <a:r>
                        <a:rPr lang="el-GR" sz="11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extLst>
                  <a:ext uri="{0D108BD9-81ED-4DB2-BD59-A6C34878D82A}">
                    <a16:rowId xmlns:a16="http://schemas.microsoft.com/office/drawing/2014/main" val="3890214960"/>
                  </a:ext>
                </a:extLst>
              </a:tr>
              <a:tr h="450463">
                <a:tc>
                  <a:txBody>
                    <a:bodyPr/>
                    <a:lstStyle/>
                    <a:p>
                      <a:pPr algn="just">
                        <a:lnSpc>
                          <a:spcPct val="150000"/>
                        </a:lnSpc>
                      </a:pPr>
                      <a:r>
                        <a:rPr lang="es-ES" sz="1100">
                          <a:effectLst/>
                        </a:rPr>
                        <a:t>[E</a:t>
                      </a:r>
                      <a:r>
                        <a:rPr lang="el-GR" sz="1100">
                          <a:effectLst/>
                        </a:rPr>
                        <a:t>Σ</a:t>
                      </a:r>
                      <a:r>
                        <a:rPr lang="en-US" sz="1100" baseline="-25000">
                          <a:effectLst/>
                        </a:rPr>
                        <a:t>t</a:t>
                      </a:r>
                      <a:r>
                        <a:rPr lang="en-US" sz="1100">
                          <a:effectLst/>
                        </a:rPr>
                        <a:t> </a:t>
                      </a:r>
                      <a:r>
                        <a:rPr lang="el-GR" sz="1100">
                          <a:effectLst/>
                        </a:rPr>
                        <a:t>X 1 / (1 + Κ</a:t>
                      </a:r>
                      <a:r>
                        <a:rPr lang="es-ES" sz="1100">
                          <a:effectLst/>
                        </a:rPr>
                        <a:t>]</a:t>
                      </a:r>
                      <a:r>
                        <a:rPr lang="es-ES" sz="1100" baseline="30000">
                          <a:effectLst/>
                        </a:rPr>
                        <a:t>t</a:t>
                      </a:r>
                      <a:r>
                        <a:rPr lang="es-ES" sz="1100">
                          <a:effectLst/>
                        </a:rPr>
                        <a:t>]</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just">
                        <a:lnSpc>
                          <a:spcPct val="150000"/>
                        </a:lnSpc>
                      </a:pPr>
                      <a:r>
                        <a:rPr lang="el-GR" sz="1100" dirty="0">
                          <a:effectLst/>
                        </a:rPr>
                        <a:t> </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just">
                        <a:lnSpc>
                          <a:spcPct val="150000"/>
                        </a:lnSpc>
                      </a:pPr>
                      <a:r>
                        <a:rPr lang="el-GR" sz="11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just">
                        <a:lnSpc>
                          <a:spcPct val="150000"/>
                        </a:lnSpc>
                      </a:pPr>
                      <a:r>
                        <a:rPr lang="el-GR" sz="11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just">
                        <a:lnSpc>
                          <a:spcPct val="150000"/>
                        </a:lnSpc>
                      </a:pPr>
                      <a:r>
                        <a:rPr lang="el-GR" sz="11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just">
                        <a:lnSpc>
                          <a:spcPct val="150000"/>
                        </a:lnSpc>
                      </a:pPr>
                      <a:r>
                        <a:rPr lang="el-GR" sz="1100" dirty="0">
                          <a:effectLst/>
                        </a:rPr>
                        <a:t> </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extLst>
                  <a:ext uri="{0D108BD9-81ED-4DB2-BD59-A6C34878D82A}">
                    <a16:rowId xmlns:a16="http://schemas.microsoft.com/office/drawing/2014/main" val="2573941119"/>
                  </a:ext>
                </a:extLst>
              </a:tr>
            </a:tbl>
          </a:graphicData>
        </a:graphic>
      </p:graphicFrame>
      <p:sp>
        <p:nvSpPr>
          <p:cNvPr id="6" name="TextBox 5">
            <a:extLst>
              <a:ext uri="{FF2B5EF4-FFF2-40B4-BE49-F238E27FC236}">
                <a16:creationId xmlns:a16="http://schemas.microsoft.com/office/drawing/2014/main" id="{CE0FFB09-64D2-4ABC-988B-F76545116726}"/>
              </a:ext>
            </a:extLst>
          </p:cNvPr>
          <p:cNvSpPr txBox="1"/>
          <p:nvPr/>
        </p:nvSpPr>
        <p:spPr>
          <a:xfrm>
            <a:off x="1736888" y="5423524"/>
            <a:ext cx="9153525" cy="784830"/>
          </a:xfrm>
          <a:prstGeom prst="rect">
            <a:avLst/>
          </a:prstGeom>
          <a:noFill/>
        </p:spPr>
        <p:txBody>
          <a:bodyPr wrap="square">
            <a:spAutoFit/>
          </a:bodyPr>
          <a:lstStyle/>
          <a:p>
            <a:pPr algn="just">
              <a:lnSpc>
                <a:spcPct val="150000"/>
              </a:lnSpc>
            </a:pPr>
            <a:r>
              <a:rPr lang="el-GR" dirty="0"/>
              <a:t>Κ.Π.Α = (42.000,13 + 43.749,79 + 44.642,84 + 44.842,29) – 180.000 =&gt; </a:t>
            </a:r>
          </a:p>
          <a:p>
            <a:r>
              <a:rPr lang="el-GR" dirty="0"/>
              <a:t>=&gt;Κ.Π.Α.= 175.235,05 – 180.0000 =&gt; Κ.Π.Α. = -4.764,95.</a:t>
            </a:r>
          </a:p>
        </p:txBody>
      </p:sp>
      <p:sp>
        <p:nvSpPr>
          <p:cNvPr id="8" name="TextBox 7">
            <a:extLst>
              <a:ext uri="{FF2B5EF4-FFF2-40B4-BE49-F238E27FC236}">
                <a16:creationId xmlns:a16="http://schemas.microsoft.com/office/drawing/2014/main" id="{D1C0B7B8-7F8F-4B5C-BB29-319014C7BD3D}"/>
              </a:ext>
            </a:extLst>
          </p:cNvPr>
          <p:cNvSpPr txBox="1"/>
          <p:nvPr/>
        </p:nvSpPr>
        <p:spPr>
          <a:xfrm>
            <a:off x="1736888" y="2359610"/>
            <a:ext cx="2139787" cy="1477328"/>
          </a:xfrm>
          <a:prstGeom prst="rect">
            <a:avLst/>
          </a:prstGeom>
          <a:noFill/>
        </p:spPr>
        <p:txBody>
          <a:bodyPr wrap="square">
            <a:spAutoFit/>
          </a:bodyPr>
          <a:lstStyle/>
          <a:p>
            <a:r>
              <a:rPr lang="el-GR" u="sng" dirty="0"/>
              <a:t>Λύση</a:t>
            </a:r>
          </a:p>
          <a:p>
            <a:endParaRPr lang="el-GR" dirty="0"/>
          </a:p>
          <a:p>
            <a:r>
              <a:rPr lang="el-GR" dirty="0"/>
              <a:t>1) Αξιολόγηση της επένδυσης με τη μέθοδο της Κ.Π.Α.</a:t>
            </a:r>
          </a:p>
        </p:txBody>
      </p:sp>
    </p:spTree>
    <p:extLst>
      <p:ext uri="{BB962C8B-B14F-4D97-AF65-F5344CB8AC3E}">
        <p14:creationId xmlns:p14="http://schemas.microsoft.com/office/powerpoint/2010/main" val="15777628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3F7961-8A32-4C7C-8997-44B986785006}"/>
              </a:ext>
            </a:extLst>
          </p:cNvPr>
          <p:cNvSpPr>
            <a:spLocks noGrp="1"/>
          </p:cNvSpPr>
          <p:nvPr>
            <p:ph type="title"/>
          </p:nvPr>
        </p:nvSpPr>
        <p:spPr/>
        <p:txBody>
          <a:bodyPr/>
          <a:lstStyle/>
          <a:p>
            <a:pPr algn="l"/>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Λόγος ωφελειών κόστους</a:t>
            </a:r>
            <a:b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br>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Εφαρμογή 2</a:t>
            </a:r>
            <a:endParaRPr lang="el-GR" dirty="0"/>
          </a:p>
        </p:txBody>
      </p:sp>
      <mc:AlternateContent xmlns:mc="http://schemas.openxmlformats.org/markup-compatibility/2006" xmlns:a14="http://schemas.microsoft.com/office/drawing/2010/main">
        <mc:Choice Requires="a14">
          <p:sp>
            <p:nvSpPr>
              <p:cNvPr id="3" name="Θέση περιεχομένου 2">
                <a:extLst>
                  <a:ext uri="{FF2B5EF4-FFF2-40B4-BE49-F238E27FC236}">
                    <a16:creationId xmlns:a16="http://schemas.microsoft.com/office/drawing/2014/main" id="{D1D156E7-2957-475A-9A6A-7A3EB5D8A1E6}"/>
                  </a:ext>
                </a:extLst>
              </p:cNvPr>
              <p:cNvSpPr>
                <a:spLocks noGrp="1"/>
              </p:cNvSpPr>
              <p:nvPr>
                <p:ph idx="1"/>
              </p:nvPr>
            </p:nvSpPr>
            <p:spPr>
              <a:xfrm>
                <a:off x="1647825" y="2052116"/>
                <a:ext cx="8922314" cy="3997828"/>
              </a:xfrm>
            </p:spPr>
            <p:txBody>
              <a:bodyPr>
                <a:normAutofit fontScale="85000" lnSpcReduction="20000"/>
              </a:bodyPr>
              <a:lstStyle/>
              <a:p>
                <a:pPr indent="0" algn="just">
                  <a:lnSpc>
                    <a:spcPct val="150000"/>
                  </a:lnSpc>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Γνωρίζουμε ότι ισχύει ο τύπος: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50000"/>
                  </a:lnSpc>
                  <a:buNone/>
                </a:pPr>
                <a14:m>
                  <m:oMath xmlns:m="http://schemas.openxmlformats.org/officeDocument/2006/math">
                    <m:f>
                      <m:fPr>
                        <m:ctrlPr>
                          <a:rPr lang="el-GR" sz="2000" i="1" spc="100">
                            <a:effectLst/>
                            <a:latin typeface="Cambria Math" panose="02040503050406030204" pitchFamily="18" charset="0"/>
                            <a:ea typeface="Calibri" panose="020F0502020204030204" pitchFamily="34" charset="0"/>
                            <a:cs typeface="Arial" panose="020B0604020202020204" pitchFamily="34" charset="0"/>
                          </a:rPr>
                        </m:ctrlPr>
                      </m:fPr>
                      <m:num>
                        <m:nary>
                          <m:naryPr>
                            <m:chr m:val="∑"/>
                            <m:limLoc m:val="undOvr"/>
                            <m:ctrlPr>
                              <a:rPr lang="el-GR" sz="2000" i="1" spc="100">
                                <a:effectLst/>
                                <a:latin typeface="Cambria Math" panose="02040503050406030204" pitchFamily="18" charset="0"/>
                                <a:ea typeface="Calibri" panose="020F0502020204030204" pitchFamily="34" charset="0"/>
                                <a:cs typeface="Arial" panose="020B0604020202020204" pitchFamily="34" charset="0"/>
                              </a:rPr>
                            </m:ctrlPr>
                          </m:naryPr>
                          <m:sub>
                            <m:r>
                              <a:rPr lang="el-GR" sz="2000" i="1" spc="100">
                                <a:effectLst/>
                                <a:latin typeface="Cambria Math" panose="02040503050406030204" pitchFamily="18" charset="0"/>
                                <a:ea typeface="Calibri" panose="020F0502020204030204" pitchFamily="34" charset="0"/>
                                <a:cs typeface="Arial" panose="020B0604020202020204" pitchFamily="34" charset="0"/>
                              </a:rPr>
                              <m:t>𝑡</m:t>
                            </m:r>
                            <m:r>
                              <a:rPr lang="el-GR" sz="2000" i="1" spc="100">
                                <a:effectLst/>
                                <a:latin typeface="Cambria Math" panose="02040503050406030204" pitchFamily="18" charset="0"/>
                                <a:ea typeface="Calibri" panose="020F0502020204030204" pitchFamily="34" charset="0"/>
                                <a:cs typeface="Arial" panose="020B0604020202020204" pitchFamily="34" charset="0"/>
                              </a:rPr>
                              <m:t>=1</m:t>
                            </m:r>
                          </m:sub>
                          <m:sup>
                            <m:r>
                              <a:rPr lang="el-GR" sz="2000" i="1" spc="100">
                                <a:effectLst/>
                                <a:latin typeface="Cambria Math" panose="02040503050406030204" pitchFamily="18" charset="0"/>
                                <a:ea typeface="Calibri" panose="020F0502020204030204" pitchFamily="34" charset="0"/>
                                <a:cs typeface="Arial" panose="020B0604020202020204" pitchFamily="34" charset="0"/>
                              </a:rPr>
                              <m:t>𝑛</m:t>
                            </m:r>
                          </m:sup>
                          <m:e>
                            <m:d>
                              <m:dPr>
                                <m:begChr m:val="["/>
                                <m:endChr m:val="]"/>
                                <m:ctrlPr>
                                  <a:rPr lang="el-GR" sz="2000" i="1" spc="100">
                                    <a:effectLst/>
                                    <a:latin typeface="Cambria Math" panose="02040503050406030204" pitchFamily="18" charset="0"/>
                                    <a:ea typeface="Calibri" panose="020F0502020204030204" pitchFamily="34" charset="0"/>
                                    <a:cs typeface="Arial" panose="020B0604020202020204" pitchFamily="34" charset="0"/>
                                  </a:rPr>
                                </m:ctrlPr>
                              </m:dPr>
                              <m:e>
                                <m:f>
                                  <m:fPr>
                                    <m:ctrlPr>
                                      <a:rPr lang="el-GR" sz="2000" i="1" spc="100">
                                        <a:effectLst/>
                                        <a:latin typeface="Cambria Math" panose="02040503050406030204" pitchFamily="18" charset="0"/>
                                        <a:ea typeface="Calibri" panose="020F0502020204030204" pitchFamily="34" charset="0"/>
                                        <a:cs typeface="Arial" panose="020B0604020202020204" pitchFamily="34" charset="0"/>
                                      </a:rPr>
                                    </m:ctrlPr>
                                  </m:fPr>
                                  <m:num>
                                    <m:sSub>
                                      <m:sSubPr>
                                        <m:ctrlPr>
                                          <a:rPr lang="el-GR" sz="2000" i="1" spc="100">
                                            <a:effectLst/>
                                            <a:latin typeface="Cambria Math" panose="02040503050406030204" pitchFamily="18" charset="0"/>
                                            <a:ea typeface="Calibri" panose="020F0502020204030204" pitchFamily="34" charset="0"/>
                                            <a:cs typeface="Arial" panose="020B0604020202020204" pitchFamily="34" charset="0"/>
                                          </a:rPr>
                                        </m:ctrlPr>
                                      </m:sSubPr>
                                      <m:e>
                                        <m:r>
                                          <a:rPr lang="el-GR" sz="2000" i="1" spc="100">
                                            <a:effectLst/>
                                            <a:latin typeface="Cambria Math" panose="02040503050406030204" pitchFamily="18" charset="0"/>
                                            <a:ea typeface="Calibri" panose="020F0502020204030204" pitchFamily="34" charset="0"/>
                                            <a:cs typeface="Arial" panose="020B0604020202020204" pitchFamily="34" charset="0"/>
                                          </a:rPr>
                                          <m:t>𝛦𝛴</m:t>
                                        </m:r>
                                      </m:e>
                                      <m:sub>
                                        <m:r>
                                          <a:rPr lang="el-GR" sz="2000" i="1" spc="100">
                                            <a:effectLst/>
                                            <a:latin typeface="Cambria Math" panose="02040503050406030204" pitchFamily="18" charset="0"/>
                                            <a:ea typeface="Calibri" panose="020F0502020204030204" pitchFamily="34" charset="0"/>
                                            <a:cs typeface="Arial" panose="020B0604020202020204" pitchFamily="34" charset="0"/>
                                          </a:rPr>
                                          <m:t>𝑡</m:t>
                                        </m:r>
                                      </m:sub>
                                    </m:sSub>
                                  </m:num>
                                  <m:den>
                                    <m:d>
                                      <m:dPr>
                                        <m:ctrlPr>
                                          <a:rPr lang="el-GR" sz="2000" i="1" spc="100">
                                            <a:effectLst/>
                                            <a:latin typeface="Cambria Math" panose="02040503050406030204" pitchFamily="18" charset="0"/>
                                            <a:ea typeface="Calibri" panose="020F0502020204030204" pitchFamily="34" charset="0"/>
                                            <a:cs typeface="Arial" panose="020B0604020202020204" pitchFamily="34" charset="0"/>
                                          </a:rPr>
                                        </m:ctrlPr>
                                      </m:dPr>
                                      <m:e>
                                        <m:sSup>
                                          <m:sSupPr>
                                            <m:ctrlPr>
                                              <a:rPr lang="el-GR" sz="2000" i="1" spc="100">
                                                <a:effectLst/>
                                                <a:latin typeface="Cambria Math" panose="02040503050406030204" pitchFamily="18" charset="0"/>
                                                <a:ea typeface="Calibri" panose="020F0502020204030204" pitchFamily="34" charset="0"/>
                                                <a:cs typeface="Arial" panose="020B0604020202020204" pitchFamily="34" charset="0"/>
                                              </a:rPr>
                                            </m:ctrlPr>
                                          </m:sSupPr>
                                          <m:e>
                                            <m:r>
                                              <a:rPr lang="el-GR" sz="2000" i="1" spc="100">
                                                <a:effectLst/>
                                                <a:latin typeface="Cambria Math" panose="02040503050406030204" pitchFamily="18" charset="0"/>
                                                <a:ea typeface="Calibri" panose="020F0502020204030204" pitchFamily="34" charset="0"/>
                                                <a:cs typeface="Arial" panose="020B0604020202020204" pitchFamily="34" charset="0"/>
                                              </a:rPr>
                                              <m:t>1+</m:t>
                                            </m:r>
                                            <m:r>
                                              <a:rPr lang="el-GR" sz="2000" i="1" spc="100">
                                                <a:effectLst/>
                                                <a:latin typeface="Cambria Math" panose="02040503050406030204" pitchFamily="18" charset="0"/>
                                                <a:ea typeface="Calibri" panose="020F0502020204030204" pitchFamily="34" charset="0"/>
                                                <a:cs typeface="Arial" panose="020B0604020202020204" pitchFamily="34" charset="0"/>
                                              </a:rPr>
                                              <m:t>𝛫</m:t>
                                            </m:r>
                                          </m:e>
                                          <m:sup>
                                            <m:r>
                                              <a:rPr lang="en-US" sz="2000" i="1" spc="100">
                                                <a:effectLst/>
                                                <a:latin typeface="Cambria Math" panose="02040503050406030204" pitchFamily="18" charset="0"/>
                                                <a:ea typeface="Calibri" panose="020F0502020204030204" pitchFamily="34" charset="0"/>
                                                <a:cs typeface="Arial" panose="020B0604020202020204" pitchFamily="34" charset="0"/>
                                              </a:rPr>
                                              <m:t>𝑡</m:t>
                                            </m:r>
                                          </m:sup>
                                        </m:sSup>
                                      </m:e>
                                    </m:d>
                                  </m:den>
                                </m:f>
                              </m:e>
                            </m:d>
                          </m:e>
                        </m:nary>
                      </m:num>
                      <m:den>
                        <m:sSub>
                          <m:sSubPr>
                            <m:ctrlPr>
                              <a:rPr lang="el-GR" sz="2000" i="1" spc="100">
                                <a:effectLst/>
                                <a:latin typeface="Cambria Math" panose="02040503050406030204" pitchFamily="18" charset="0"/>
                                <a:ea typeface="Calibri" panose="020F0502020204030204" pitchFamily="34" charset="0"/>
                                <a:cs typeface="Arial" panose="020B0604020202020204" pitchFamily="34" charset="0"/>
                              </a:rPr>
                            </m:ctrlPr>
                          </m:sSubPr>
                          <m:e>
                            <m:r>
                              <a:rPr lang="el-GR" sz="2000" i="1" spc="100">
                                <a:effectLst/>
                                <a:latin typeface="Cambria Math" panose="02040503050406030204" pitchFamily="18" charset="0"/>
                                <a:ea typeface="Calibri" panose="020F0502020204030204" pitchFamily="34" charset="0"/>
                                <a:cs typeface="Arial" panose="020B0604020202020204" pitchFamily="34" charset="0"/>
                              </a:rPr>
                              <m:t>𝛦𝛫</m:t>
                            </m:r>
                          </m:e>
                          <m:sub>
                            <m:r>
                              <a:rPr lang="el-GR" sz="2000" i="1" spc="100">
                                <a:effectLst/>
                                <a:latin typeface="Cambria Math" panose="02040503050406030204" pitchFamily="18" charset="0"/>
                                <a:ea typeface="Calibri" panose="020F0502020204030204" pitchFamily="34" charset="0"/>
                                <a:cs typeface="Arial" panose="020B0604020202020204" pitchFamily="34" charset="0"/>
                              </a:rPr>
                              <m:t>0</m:t>
                            </m:r>
                          </m:sub>
                        </m:sSub>
                      </m:den>
                    </m:f>
                  </m:oMath>
                </a14:m>
                <a:r>
                  <a:rPr lang="el-GR" sz="2000" i="1" spc="100" dirty="0">
                    <a:effectLst/>
                    <a:latin typeface="Cambria Math" panose="02040503050406030204" pitchFamily="18" charset="0"/>
                    <a:ea typeface="Calibri" panose="020F0502020204030204" pitchFamily="34" charset="0"/>
                    <a:cs typeface="Arial" panose="020B0604020202020204" pitchFamily="34" charset="0"/>
                    <a:sym typeface="Symbol" panose="05050102010706020507" pitchFamily="18" charset="2"/>
                  </a:rPr>
                  <a:t> </a:t>
                </a:r>
                <a14:m>
                  <m:oMath xmlns:m="http://schemas.openxmlformats.org/officeDocument/2006/math">
                    <m:r>
                      <a:rPr lang="el-GR" spc="100">
                        <a:latin typeface="Cambria Math" panose="02040503050406030204" pitchFamily="18" charset="0"/>
                        <a:ea typeface="Calibri" panose="020F0502020204030204" pitchFamily="34" charset="0"/>
                        <a:cs typeface="Arial" panose="020B0604020202020204" pitchFamily="34" charset="0"/>
                        <a:sym typeface="Symbol" panose="05050102010706020507" pitchFamily="18" charset="2"/>
                      </a:rPr>
                      <m:t> </m:t>
                    </m:r>
                    <m:r>
                      <a:rPr lang="en-US" sz="2000" spc="100">
                        <a:effectLst/>
                        <a:latin typeface="Cambria Math" panose="02040503050406030204" pitchFamily="18" charset="0"/>
                        <a:ea typeface="Calibri" panose="020F0502020204030204" pitchFamily="34" charset="0"/>
                        <a:cs typeface="Arial" panose="020B0604020202020204" pitchFamily="34" charset="0"/>
                      </a:rPr>
                      <m:t> </m:t>
                    </m:r>
                    <m:r>
                      <m:rPr>
                        <m:sty m:val="p"/>
                      </m:rPr>
                      <a:rPr lang="el-GR" sz="2000" b="0" i="0" spc="100" smtClean="0">
                        <a:effectLst/>
                        <a:latin typeface="Cambria Math" panose="02040503050406030204" pitchFamily="18" charset="0"/>
                        <a:ea typeface="Calibri" panose="020F0502020204030204" pitchFamily="34" charset="0"/>
                        <a:cs typeface="Arial" panose="020B0604020202020204" pitchFamily="34" charset="0"/>
                      </a:rPr>
                      <m:t>ΛΩΚ</m:t>
                    </m:r>
                    <m:r>
                      <a:rPr lang="el-GR" sz="2000" b="0" i="0" spc="100" smtClean="0">
                        <a:effectLst/>
                        <a:latin typeface="Cambria Math" panose="02040503050406030204" pitchFamily="18" charset="0"/>
                        <a:ea typeface="Calibri" panose="020F0502020204030204" pitchFamily="34" charset="0"/>
                        <a:cs typeface="Arial" panose="020B0604020202020204" pitchFamily="34" charset="0"/>
                      </a:rPr>
                      <m:t> = </m:t>
                    </m:r>
                    <m:f>
                      <m:fPr>
                        <m:ctrlPr>
                          <a:rPr lang="el-GR" sz="2000" i="1" spc="100">
                            <a:effectLst/>
                            <a:latin typeface="Cambria Math" panose="02040503050406030204" pitchFamily="18" charset="0"/>
                            <a:ea typeface="Calibri" panose="020F0502020204030204" pitchFamily="34" charset="0"/>
                            <a:cs typeface="Arial" panose="020B0604020202020204" pitchFamily="34" charset="0"/>
                          </a:rPr>
                        </m:ctrlPr>
                      </m:fPr>
                      <m:num>
                        <m:f>
                          <m:fPr>
                            <m:ctrlPr>
                              <a:rPr lang="el-GR" sz="2000" i="1" spc="100">
                                <a:effectLst/>
                                <a:latin typeface="Cambria Math" panose="02040503050406030204" pitchFamily="18" charset="0"/>
                                <a:ea typeface="Calibri" panose="020F0502020204030204" pitchFamily="34" charset="0"/>
                                <a:cs typeface="Arial" panose="020B0604020202020204" pitchFamily="34" charset="0"/>
                              </a:rPr>
                            </m:ctrlPr>
                          </m:fPr>
                          <m:num>
                            <m:r>
                              <a:rPr lang="el-GR" sz="2000" spc="100">
                                <a:effectLst/>
                                <a:latin typeface="Cambria Math" panose="02040503050406030204" pitchFamily="18" charset="0"/>
                                <a:ea typeface="Calibri" panose="020F0502020204030204" pitchFamily="34" charset="0"/>
                                <a:cs typeface="Arial" panose="020B0604020202020204" pitchFamily="34" charset="0"/>
                              </a:rPr>
                              <m:t>47.040</m:t>
                            </m:r>
                          </m:num>
                          <m:den>
                            <m:r>
                              <a:rPr lang="el-GR" sz="2000" spc="100">
                                <a:effectLst/>
                                <a:latin typeface="Cambria Math" panose="02040503050406030204" pitchFamily="18" charset="0"/>
                                <a:ea typeface="Calibri" panose="020F0502020204030204" pitchFamily="34" charset="0"/>
                                <a:cs typeface="Arial" panose="020B0604020202020204" pitchFamily="34" charset="0"/>
                              </a:rPr>
                              <m:t>(</m:t>
                            </m:r>
                            <m:sSup>
                              <m:sSupPr>
                                <m:ctrlPr>
                                  <a:rPr lang="el-GR" sz="2000" i="1" spc="100">
                                    <a:effectLst/>
                                    <a:latin typeface="Cambria Math" panose="02040503050406030204" pitchFamily="18" charset="0"/>
                                    <a:ea typeface="Calibri" panose="020F0502020204030204" pitchFamily="34" charset="0"/>
                                    <a:cs typeface="Arial" panose="020B0604020202020204" pitchFamily="34" charset="0"/>
                                  </a:rPr>
                                </m:ctrlPr>
                              </m:sSupPr>
                              <m:e>
                                <m:r>
                                  <a:rPr lang="el-GR" sz="2000" spc="100">
                                    <a:effectLst/>
                                    <a:latin typeface="Cambria Math" panose="02040503050406030204" pitchFamily="18" charset="0"/>
                                    <a:ea typeface="Calibri" panose="020F0502020204030204" pitchFamily="34" charset="0"/>
                                    <a:cs typeface="Arial" panose="020B0604020202020204" pitchFamily="34" charset="0"/>
                                  </a:rPr>
                                  <m:t>1+0,12)</m:t>
                                </m:r>
                              </m:e>
                              <m:sup>
                                <m:r>
                                  <a:rPr lang="el-GR" sz="2000" spc="100">
                                    <a:effectLst/>
                                    <a:latin typeface="Cambria Math" panose="02040503050406030204" pitchFamily="18" charset="0"/>
                                    <a:ea typeface="Calibri" panose="020F0502020204030204" pitchFamily="34" charset="0"/>
                                    <a:cs typeface="Arial" panose="020B0604020202020204" pitchFamily="34" charset="0"/>
                                  </a:rPr>
                                  <m:t>1</m:t>
                                </m:r>
                              </m:sup>
                            </m:sSup>
                          </m:den>
                        </m:f>
                        <m:r>
                          <a:rPr lang="el-GR" sz="2000" spc="100">
                            <a:effectLst/>
                            <a:latin typeface="Cambria Math" panose="02040503050406030204" pitchFamily="18" charset="0"/>
                            <a:ea typeface="Calibri" panose="020F0502020204030204" pitchFamily="34" charset="0"/>
                            <a:cs typeface="Arial" panose="020B0604020202020204" pitchFamily="34" charset="0"/>
                          </a:rPr>
                          <m:t>+</m:t>
                        </m:r>
                        <m:f>
                          <m:fPr>
                            <m:ctrlPr>
                              <a:rPr lang="el-GR" sz="2000" i="1" spc="100">
                                <a:effectLst/>
                                <a:latin typeface="Cambria Math" panose="02040503050406030204" pitchFamily="18" charset="0"/>
                                <a:ea typeface="Calibri" panose="020F0502020204030204" pitchFamily="34" charset="0"/>
                                <a:cs typeface="Arial" panose="020B0604020202020204" pitchFamily="34" charset="0"/>
                              </a:rPr>
                            </m:ctrlPr>
                          </m:fPr>
                          <m:num>
                            <m:r>
                              <a:rPr lang="el-GR" sz="2000" spc="100">
                                <a:effectLst/>
                                <a:latin typeface="Cambria Math" panose="02040503050406030204" pitchFamily="18" charset="0"/>
                                <a:ea typeface="Calibri" panose="020F0502020204030204" pitchFamily="34" charset="0"/>
                                <a:cs typeface="Arial" panose="020B0604020202020204" pitchFamily="34" charset="0"/>
                              </a:rPr>
                              <m:t>54.880</m:t>
                            </m:r>
                          </m:num>
                          <m:den>
                            <m:r>
                              <a:rPr lang="el-GR" sz="2000" spc="100">
                                <a:effectLst/>
                                <a:latin typeface="Cambria Math" panose="02040503050406030204" pitchFamily="18" charset="0"/>
                                <a:ea typeface="Calibri" panose="020F0502020204030204" pitchFamily="34" charset="0"/>
                                <a:cs typeface="Arial" panose="020B0604020202020204" pitchFamily="34" charset="0"/>
                              </a:rPr>
                              <m:t>(</m:t>
                            </m:r>
                            <m:sSup>
                              <m:sSupPr>
                                <m:ctrlPr>
                                  <a:rPr lang="el-GR" sz="2000" i="1" spc="100">
                                    <a:effectLst/>
                                    <a:latin typeface="Cambria Math" panose="02040503050406030204" pitchFamily="18" charset="0"/>
                                    <a:ea typeface="Calibri" panose="020F0502020204030204" pitchFamily="34" charset="0"/>
                                    <a:cs typeface="Arial" panose="020B0604020202020204" pitchFamily="34" charset="0"/>
                                  </a:rPr>
                                </m:ctrlPr>
                              </m:sSupPr>
                              <m:e>
                                <m:r>
                                  <a:rPr lang="el-GR" sz="2000" spc="100">
                                    <a:effectLst/>
                                    <a:latin typeface="Cambria Math" panose="02040503050406030204" pitchFamily="18" charset="0"/>
                                    <a:ea typeface="Calibri" panose="020F0502020204030204" pitchFamily="34" charset="0"/>
                                    <a:cs typeface="Arial" panose="020B0604020202020204" pitchFamily="34" charset="0"/>
                                  </a:rPr>
                                  <m:t>1+0,12)</m:t>
                                </m:r>
                              </m:e>
                              <m:sup>
                                <m:r>
                                  <a:rPr lang="el-GR" sz="2000" spc="100">
                                    <a:effectLst/>
                                    <a:latin typeface="Cambria Math" panose="02040503050406030204" pitchFamily="18" charset="0"/>
                                    <a:ea typeface="Calibri" panose="020F0502020204030204" pitchFamily="34" charset="0"/>
                                    <a:cs typeface="Arial" panose="020B0604020202020204" pitchFamily="34" charset="0"/>
                                  </a:rPr>
                                  <m:t>2</m:t>
                                </m:r>
                              </m:sup>
                            </m:sSup>
                          </m:den>
                        </m:f>
                        <m:r>
                          <a:rPr lang="el-GR" sz="2000" spc="100">
                            <a:effectLst/>
                            <a:latin typeface="Cambria Math" panose="02040503050406030204" pitchFamily="18" charset="0"/>
                            <a:ea typeface="Calibri" panose="020F0502020204030204" pitchFamily="34" charset="0"/>
                            <a:cs typeface="Arial" panose="020B0604020202020204" pitchFamily="34" charset="0"/>
                          </a:rPr>
                          <m:t>+</m:t>
                        </m:r>
                        <m:f>
                          <m:fPr>
                            <m:ctrlPr>
                              <a:rPr lang="el-GR" sz="2000" i="1" spc="100">
                                <a:effectLst/>
                                <a:latin typeface="Cambria Math" panose="02040503050406030204" pitchFamily="18" charset="0"/>
                                <a:ea typeface="Calibri" panose="020F0502020204030204" pitchFamily="34" charset="0"/>
                                <a:cs typeface="Arial" panose="020B0604020202020204" pitchFamily="34" charset="0"/>
                              </a:rPr>
                            </m:ctrlPr>
                          </m:fPr>
                          <m:num>
                            <m:r>
                              <a:rPr lang="el-GR" sz="2000" spc="100">
                                <a:effectLst/>
                                <a:latin typeface="Cambria Math" panose="02040503050406030204" pitchFamily="18" charset="0"/>
                                <a:ea typeface="Calibri" panose="020F0502020204030204" pitchFamily="34" charset="0"/>
                                <a:cs typeface="Arial" panose="020B0604020202020204" pitchFamily="34" charset="0"/>
                              </a:rPr>
                              <m:t>62.720</m:t>
                            </m:r>
                          </m:num>
                          <m:den>
                            <m:r>
                              <a:rPr lang="el-GR" sz="2000" spc="100">
                                <a:effectLst/>
                                <a:latin typeface="Cambria Math" panose="02040503050406030204" pitchFamily="18" charset="0"/>
                                <a:ea typeface="Calibri" panose="020F0502020204030204" pitchFamily="34" charset="0"/>
                                <a:cs typeface="Arial" panose="020B0604020202020204" pitchFamily="34" charset="0"/>
                              </a:rPr>
                              <m:t>(</m:t>
                            </m:r>
                            <m:sSup>
                              <m:sSupPr>
                                <m:ctrlPr>
                                  <a:rPr lang="el-GR" sz="2000" i="1" spc="100">
                                    <a:effectLst/>
                                    <a:latin typeface="Cambria Math" panose="02040503050406030204" pitchFamily="18" charset="0"/>
                                    <a:ea typeface="Calibri" panose="020F0502020204030204" pitchFamily="34" charset="0"/>
                                    <a:cs typeface="Arial" panose="020B0604020202020204" pitchFamily="34" charset="0"/>
                                  </a:rPr>
                                </m:ctrlPr>
                              </m:sSupPr>
                              <m:e>
                                <m:r>
                                  <a:rPr lang="el-GR" sz="2000" spc="100">
                                    <a:effectLst/>
                                    <a:latin typeface="Cambria Math" panose="02040503050406030204" pitchFamily="18" charset="0"/>
                                    <a:ea typeface="Calibri" panose="020F0502020204030204" pitchFamily="34" charset="0"/>
                                    <a:cs typeface="Arial" panose="020B0604020202020204" pitchFamily="34" charset="0"/>
                                  </a:rPr>
                                  <m:t>1+0,12)</m:t>
                                </m:r>
                              </m:e>
                              <m:sup>
                                <m:r>
                                  <a:rPr lang="el-GR" sz="2000" spc="100">
                                    <a:effectLst/>
                                    <a:latin typeface="Cambria Math" panose="02040503050406030204" pitchFamily="18" charset="0"/>
                                    <a:ea typeface="Calibri" panose="020F0502020204030204" pitchFamily="34" charset="0"/>
                                    <a:cs typeface="Arial" panose="020B0604020202020204" pitchFamily="34" charset="0"/>
                                  </a:rPr>
                                  <m:t>3</m:t>
                                </m:r>
                              </m:sup>
                            </m:sSup>
                          </m:den>
                        </m:f>
                        <m:r>
                          <a:rPr lang="el-GR" sz="2000" spc="100">
                            <a:effectLst/>
                            <a:latin typeface="Cambria Math" panose="02040503050406030204" pitchFamily="18" charset="0"/>
                            <a:ea typeface="Calibri" panose="020F0502020204030204" pitchFamily="34" charset="0"/>
                            <a:cs typeface="Arial" panose="020B0604020202020204" pitchFamily="34" charset="0"/>
                          </a:rPr>
                          <m:t>+</m:t>
                        </m:r>
                        <m:f>
                          <m:fPr>
                            <m:ctrlPr>
                              <a:rPr lang="el-GR" sz="2000" i="1" spc="100">
                                <a:effectLst/>
                                <a:latin typeface="Cambria Math" panose="02040503050406030204" pitchFamily="18" charset="0"/>
                                <a:ea typeface="Calibri" panose="020F0502020204030204" pitchFamily="34" charset="0"/>
                                <a:cs typeface="Arial" panose="020B0604020202020204" pitchFamily="34" charset="0"/>
                              </a:rPr>
                            </m:ctrlPr>
                          </m:fPr>
                          <m:num>
                            <m:r>
                              <a:rPr lang="el-GR" sz="2000" spc="100">
                                <a:effectLst/>
                                <a:latin typeface="Cambria Math" panose="02040503050406030204" pitchFamily="18" charset="0"/>
                                <a:ea typeface="Calibri" panose="020F0502020204030204" pitchFamily="34" charset="0"/>
                                <a:cs typeface="Arial" panose="020B0604020202020204" pitchFamily="34" charset="0"/>
                              </a:rPr>
                              <m:t>70.560</m:t>
                            </m:r>
                          </m:num>
                          <m:den>
                            <m:r>
                              <a:rPr lang="el-GR" sz="2000" spc="100">
                                <a:effectLst/>
                                <a:latin typeface="Cambria Math" panose="02040503050406030204" pitchFamily="18" charset="0"/>
                                <a:ea typeface="Calibri" panose="020F0502020204030204" pitchFamily="34" charset="0"/>
                                <a:cs typeface="Arial" panose="020B0604020202020204" pitchFamily="34" charset="0"/>
                              </a:rPr>
                              <m:t>(</m:t>
                            </m:r>
                            <m:sSup>
                              <m:sSupPr>
                                <m:ctrlPr>
                                  <a:rPr lang="el-GR" sz="2000" i="1" spc="100">
                                    <a:effectLst/>
                                    <a:latin typeface="Cambria Math" panose="02040503050406030204" pitchFamily="18" charset="0"/>
                                    <a:ea typeface="Calibri" panose="020F0502020204030204" pitchFamily="34" charset="0"/>
                                    <a:cs typeface="Arial" panose="020B0604020202020204" pitchFamily="34" charset="0"/>
                                  </a:rPr>
                                </m:ctrlPr>
                              </m:sSupPr>
                              <m:e>
                                <m:r>
                                  <a:rPr lang="el-GR" sz="2000" spc="100">
                                    <a:effectLst/>
                                    <a:latin typeface="Cambria Math" panose="02040503050406030204" pitchFamily="18" charset="0"/>
                                    <a:ea typeface="Calibri" panose="020F0502020204030204" pitchFamily="34" charset="0"/>
                                    <a:cs typeface="Arial" panose="020B0604020202020204" pitchFamily="34" charset="0"/>
                                  </a:rPr>
                                  <m:t>1+0,12)</m:t>
                                </m:r>
                              </m:e>
                              <m:sup>
                                <m:r>
                                  <a:rPr lang="el-GR" sz="2000" spc="100">
                                    <a:effectLst/>
                                    <a:latin typeface="Cambria Math" panose="02040503050406030204" pitchFamily="18" charset="0"/>
                                    <a:ea typeface="Calibri" panose="020F0502020204030204" pitchFamily="34" charset="0"/>
                                    <a:cs typeface="Arial" panose="020B0604020202020204" pitchFamily="34" charset="0"/>
                                  </a:rPr>
                                  <m:t>4</m:t>
                                </m:r>
                              </m:sup>
                            </m:sSup>
                          </m:den>
                        </m:f>
                      </m:num>
                      <m:den>
                        <m:r>
                          <a:rPr lang="el-GR" sz="2000" spc="100">
                            <a:effectLst/>
                            <a:latin typeface="Cambria Math" panose="02040503050406030204" pitchFamily="18" charset="0"/>
                            <a:ea typeface="Calibri" panose="020F0502020204030204" pitchFamily="34" charset="0"/>
                            <a:cs typeface="Arial" panose="020B0604020202020204" pitchFamily="34" charset="0"/>
                          </a:rPr>
                          <m:t>180.000</m:t>
                        </m:r>
                      </m:den>
                    </m:f>
                    <m:r>
                      <a:rPr lang="el-GR" sz="2000" b="0" i="0" spc="100" smtClean="0">
                        <a:effectLst/>
                        <a:latin typeface="Cambria Math" panose="02040503050406030204" pitchFamily="18" charset="0"/>
                        <a:ea typeface="Calibri" panose="020F0502020204030204" pitchFamily="34" charset="0"/>
                        <a:cs typeface="Arial" panose="020B0604020202020204" pitchFamily="34" charset="0"/>
                      </a:rPr>
                      <m:t> </m:t>
                    </m:r>
                    <m:r>
                      <a:rPr lang="el-GR" sz="2000" spc="100">
                        <a:effectLst/>
                        <a:latin typeface="Cambria Math" panose="02040503050406030204" pitchFamily="18" charset="0"/>
                        <a:ea typeface="Calibri" panose="020F0502020204030204" pitchFamily="34" charset="0"/>
                        <a:cs typeface="Arial" panose="020B0604020202020204" pitchFamily="34" charset="0"/>
                        <a:sym typeface="Symbol" panose="05050102010706020507" pitchFamily="18" charset="2"/>
                      </a:rPr>
                      <m:t></m:t>
                    </m:r>
                    <m:r>
                      <a:rPr lang="el-GR" sz="2000" i="1" spc="100">
                        <a:effectLst/>
                        <a:latin typeface="Cambria Math" panose="02040503050406030204" pitchFamily="18" charset="0"/>
                        <a:ea typeface="Calibri" panose="020F0502020204030204" pitchFamily="34" charset="0"/>
                        <a:cs typeface="Arial" panose="020B0604020202020204" pitchFamily="34" charset="0"/>
                      </a:rPr>
                      <m:t>  </m:t>
                    </m:r>
                  </m:oMath>
                </a14:m>
                <a:endParaRPr lang="el-GR" sz="2000" i="1" spc="100" dirty="0">
                  <a:effectLst/>
                  <a:latin typeface="Cambria Math" panose="02040503050406030204" pitchFamily="18" charset="0"/>
                  <a:ea typeface="Calibri" panose="020F0502020204030204" pitchFamily="34" charset="0"/>
                  <a:cs typeface="Arial" panose="020B0604020202020204" pitchFamily="34" charset="0"/>
                </a:endParaRPr>
              </a:p>
              <a:p>
                <a:pPr marL="0" indent="0" algn="ctr">
                  <a:lnSpc>
                    <a:spcPct val="150000"/>
                  </a:lnSpc>
                  <a:buNone/>
                </a:pPr>
                <a14:m>
                  <m:oMath xmlns:m="http://schemas.openxmlformats.org/officeDocument/2006/math">
                    <m:r>
                      <m:rPr>
                        <m:sty m:val="p"/>
                      </m:rPr>
                      <a:rPr lang="el-GR" spc="100">
                        <a:latin typeface="Cambria Math" panose="02040503050406030204" pitchFamily="18" charset="0"/>
                        <a:ea typeface="Calibri" panose="020F0502020204030204" pitchFamily="34" charset="0"/>
                        <a:cs typeface="Arial" panose="020B0604020202020204" pitchFamily="34" charset="0"/>
                      </a:rPr>
                      <m:t>Λ</m:t>
                    </m:r>
                    <m:r>
                      <m:rPr>
                        <m:sty m:val="p"/>
                      </m:rPr>
                      <a:rPr lang="el-GR" b="0" i="0" spc="100" smtClean="0">
                        <a:latin typeface="Cambria Math" panose="02040503050406030204" pitchFamily="18" charset="0"/>
                        <a:ea typeface="Calibri" panose="020F0502020204030204" pitchFamily="34" charset="0"/>
                        <a:cs typeface="Arial" panose="020B0604020202020204" pitchFamily="34" charset="0"/>
                      </a:rPr>
                      <m:t>ΩΚ</m:t>
                    </m:r>
                    <m:r>
                      <a:rPr lang="el-GR" b="0" i="0" spc="100" smtClean="0">
                        <a:latin typeface="Cambria Math" panose="02040503050406030204" pitchFamily="18" charset="0"/>
                        <a:ea typeface="Calibri" panose="020F0502020204030204" pitchFamily="34" charset="0"/>
                        <a:cs typeface="Arial" panose="020B0604020202020204" pitchFamily="34" charset="0"/>
                      </a:rPr>
                      <m:t> </m:t>
                    </m:r>
                    <m:r>
                      <a:rPr lang="el-GR" sz="2000" spc="100">
                        <a:effectLst/>
                        <a:latin typeface="Cambria Math" panose="02040503050406030204" pitchFamily="18" charset="0"/>
                        <a:ea typeface="Calibri" panose="020F0502020204030204" pitchFamily="34" charset="0"/>
                        <a:cs typeface="Arial" panose="020B0604020202020204" pitchFamily="34" charset="0"/>
                      </a:rPr>
                      <m:t>= </m:t>
                    </m:r>
                    <m:f>
                      <m:fPr>
                        <m:ctrlPr>
                          <a:rPr lang="el-GR" sz="2000" i="1" spc="100">
                            <a:effectLst/>
                            <a:latin typeface="Cambria Math" panose="02040503050406030204" pitchFamily="18" charset="0"/>
                            <a:ea typeface="Calibri" panose="020F0502020204030204" pitchFamily="34" charset="0"/>
                            <a:cs typeface="Arial" panose="020B0604020202020204" pitchFamily="34" charset="0"/>
                          </a:rPr>
                        </m:ctrlPr>
                      </m:fPr>
                      <m:num>
                        <m:f>
                          <m:fPr>
                            <m:ctrlPr>
                              <a:rPr lang="el-GR" sz="2000" i="1" spc="100">
                                <a:effectLst/>
                                <a:latin typeface="Cambria Math" panose="02040503050406030204" pitchFamily="18" charset="0"/>
                                <a:ea typeface="Calibri" panose="020F0502020204030204" pitchFamily="34" charset="0"/>
                                <a:cs typeface="Arial" panose="020B0604020202020204" pitchFamily="34" charset="0"/>
                              </a:rPr>
                            </m:ctrlPr>
                          </m:fPr>
                          <m:num>
                            <m:r>
                              <a:rPr lang="el-GR" sz="2000" spc="100">
                                <a:effectLst/>
                                <a:latin typeface="Cambria Math" panose="02040503050406030204" pitchFamily="18" charset="0"/>
                                <a:ea typeface="Calibri" panose="020F0502020204030204" pitchFamily="34" charset="0"/>
                                <a:cs typeface="Arial" panose="020B0604020202020204" pitchFamily="34" charset="0"/>
                              </a:rPr>
                              <m:t>47.040</m:t>
                            </m:r>
                          </m:num>
                          <m:den>
                            <m:r>
                              <a:rPr lang="el-GR" sz="2000" spc="100">
                                <a:effectLst/>
                                <a:latin typeface="Cambria Math" panose="02040503050406030204" pitchFamily="18" charset="0"/>
                                <a:ea typeface="Calibri" panose="020F0502020204030204" pitchFamily="34" charset="0"/>
                                <a:cs typeface="Arial" panose="020B0604020202020204" pitchFamily="34" charset="0"/>
                              </a:rPr>
                              <m:t>(</m:t>
                            </m:r>
                            <m:sSup>
                              <m:sSupPr>
                                <m:ctrlPr>
                                  <a:rPr lang="el-GR" sz="2000" i="1" spc="100">
                                    <a:effectLst/>
                                    <a:latin typeface="Cambria Math" panose="02040503050406030204" pitchFamily="18" charset="0"/>
                                    <a:ea typeface="Calibri" panose="020F0502020204030204" pitchFamily="34" charset="0"/>
                                    <a:cs typeface="Arial" panose="020B0604020202020204" pitchFamily="34" charset="0"/>
                                  </a:rPr>
                                </m:ctrlPr>
                              </m:sSupPr>
                              <m:e>
                                <m:r>
                                  <a:rPr lang="el-GR" sz="2000" spc="100">
                                    <a:effectLst/>
                                    <a:latin typeface="Cambria Math" panose="02040503050406030204" pitchFamily="18" charset="0"/>
                                    <a:ea typeface="Calibri" panose="020F0502020204030204" pitchFamily="34" charset="0"/>
                                    <a:cs typeface="Arial" panose="020B0604020202020204" pitchFamily="34" charset="0"/>
                                  </a:rPr>
                                  <m:t>1,12)</m:t>
                                </m:r>
                              </m:e>
                              <m:sup>
                                <m:r>
                                  <a:rPr lang="el-GR" sz="2000" spc="100">
                                    <a:effectLst/>
                                    <a:latin typeface="Cambria Math" panose="02040503050406030204" pitchFamily="18" charset="0"/>
                                    <a:ea typeface="Calibri" panose="020F0502020204030204" pitchFamily="34" charset="0"/>
                                    <a:cs typeface="Arial" panose="020B0604020202020204" pitchFamily="34" charset="0"/>
                                  </a:rPr>
                                  <m:t>1</m:t>
                                </m:r>
                              </m:sup>
                            </m:sSup>
                          </m:den>
                        </m:f>
                        <m:r>
                          <a:rPr lang="el-GR" sz="2000" spc="100">
                            <a:effectLst/>
                            <a:latin typeface="Cambria Math" panose="02040503050406030204" pitchFamily="18" charset="0"/>
                            <a:ea typeface="Calibri" panose="020F0502020204030204" pitchFamily="34" charset="0"/>
                            <a:cs typeface="Arial" panose="020B0604020202020204" pitchFamily="34" charset="0"/>
                          </a:rPr>
                          <m:t>+</m:t>
                        </m:r>
                        <m:f>
                          <m:fPr>
                            <m:ctrlPr>
                              <a:rPr lang="el-GR" sz="2000" i="1" spc="100">
                                <a:effectLst/>
                                <a:latin typeface="Cambria Math" panose="02040503050406030204" pitchFamily="18" charset="0"/>
                                <a:ea typeface="Calibri" panose="020F0502020204030204" pitchFamily="34" charset="0"/>
                                <a:cs typeface="Arial" panose="020B0604020202020204" pitchFamily="34" charset="0"/>
                              </a:rPr>
                            </m:ctrlPr>
                          </m:fPr>
                          <m:num>
                            <m:r>
                              <a:rPr lang="el-GR" sz="2000" spc="100">
                                <a:effectLst/>
                                <a:latin typeface="Cambria Math" panose="02040503050406030204" pitchFamily="18" charset="0"/>
                                <a:ea typeface="Calibri" panose="020F0502020204030204" pitchFamily="34" charset="0"/>
                                <a:cs typeface="Arial" panose="020B0604020202020204" pitchFamily="34" charset="0"/>
                              </a:rPr>
                              <m:t>54.880</m:t>
                            </m:r>
                          </m:num>
                          <m:den>
                            <m:r>
                              <a:rPr lang="el-GR" sz="2000" spc="100">
                                <a:effectLst/>
                                <a:latin typeface="Cambria Math" panose="02040503050406030204" pitchFamily="18" charset="0"/>
                                <a:ea typeface="Calibri" panose="020F0502020204030204" pitchFamily="34" charset="0"/>
                                <a:cs typeface="Arial" panose="020B0604020202020204" pitchFamily="34" charset="0"/>
                              </a:rPr>
                              <m:t>(</m:t>
                            </m:r>
                            <m:sSup>
                              <m:sSupPr>
                                <m:ctrlPr>
                                  <a:rPr lang="el-GR" sz="2000" i="1" spc="100">
                                    <a:effectLst/>
                                    <a:latin typeface="Cambria Math" panose="02040503050406030204" pitchFamily="18" charset="0"/>
                                    <a:ea typeface="Calibri" panose="020F0502020204030204" pitchFamily="34" charset="0"/>
                                    <a:cs typeface="Arial" panose="020B0604020202020204" pitchFamily="34" charset="0"/>
                                  </a:rPr>
                                </m:ctrlPr>
                              </m:sSupPr>
                              <m:e>
                                <m:r>
                                  <a:rPr lang="el-GR" sz="2000" spc="100">
                                    <a:effectLst/>
                                    <a:latin typeface="Cambria Math" panose="02040503050406030204" pitchFamily="18" charset="0"/>
                                    <a:ea typeface="Calibri" panose="020F0502020204030204" pitchFamily="34" charset="0"/>
                                    <a:cs typeface="Arial" panose="020B0604020202020204" pitchFamily="34" charset="0"/>
                                  </a:rPr>
                                  <m:t>1,12)</m:t>
                                </m:r>
                              </m:e>
                              <m:sup>
                                <m:r>
                                  <a:rPr lang="el-GR" sz="2000" spc="100">
                                    <a:effectLst/>
                                    <a:latin typeface="Cambria Math" panose="02040503050406030204" pitchFamily="18" charset="0"/>
                                    <a:ea typeface="Calibri" panose="020F0502020204030204" pitchFamily="34" charset="0"/>
                                    <a:cs typeface="Arial" panose="020B0604020202020204" pitchFamily="34" charset="0"/>
                                  </a:rPr>
                                  <m:t>2</m:t>
                                </m:r>
                              </m:sup>
                            </m:sSup>
                          </m:den>
                        </m:f>
                        <m:r>
                          <a:rPr lang="el-GR" sz="2000" spc="100">
                            <a:effectLst/>
                            <a:latin typeface="Cambria Math" panose="02040503050406030204" pitchFamily="18" charset="0"/>
                            <a:ea typeface="Calibri" panose="020F0502020204030204" pitchFamily="34" charset="0"/>
                            <a:cs typeface="Arial" panose="020B0604020202020204" pitchFamily="34" charset="0"/>
                          </a:rPr>
                          <m:t>+</m:t>
                        </m:r>
                        <m:f>
                          <m:fPr>
                            <m:ctrlPr>
                              <a:rPr lang="el-GR" sz="2000" i="1" spc="100">
                                <a:effectLst/>
                                <a:latin typeface="Cambria Math" panose="02040503050406030204" pitchFamily="18" charset="0"/>
                                <a:ea typeface="Calibri" panose="020F0502020204030204" pitchFamily="34" charset="0"/>
                                <a:cs typeface="Arial" panose="020B0604020202020204" pitchFamily="34" charset="0"/>
                              </a:rPr>
                            </m:ctrlPr>
                          </m:fPr>
                          <m:num>
                            <m:r>
                              <a:rPr lang="el-GR" sz="2000" spc="100">
                                <a:effectLst/>
                                <a:latin typeface="Cambria Math" panose="02040503050406030204" pitchFamily="18" charset="0"/>
                                <a:ea typeface="Calibri" panose="020F0502020204030204" pitchFamily="34" charset="0"/>
                                <a:cs typeface="Arial" panose="020B0604020202020204" pitchFamily="34" charset="0"/>
                              </a:rPr>
                              <m:t>62.720</m:t>
                            </m:r>
                          </m:num>
                          <m:den>
                            <m:r>
                              <a:rPr lang="el-GR" sz="2000" spc="100">
                                <a:effectLst/>
                                <a:latin typeface="Cambria Math" panose="02040503050406030204" pitchFamily="18" charset="0"/>
                                <a:ea typeface="Calibri" panose="020F0502020204030204" pitchFamily="34" charset="0"/>
                                <a:cs typeface="Arial" panose="020B0604020202020204" pitchFamily="34" charset="0"/>
                              </a:rPr>
                              <m:t>(</m:t>
                            </m:r>
                            <m:sSup>
                              <m:sSupPr>
                                <m:ctrlPr>
                                  <a:rPr lang="el-GR" sz="2000" i="1" spc="100">
                                    <a:effectLst/>
                                    <a:latin typeface="Cambria Math" panose="02040503050406030204" pitchFamily="18" charset="0"/>
                                    <a:ea typeface="Calibri" panose="020F0502020204030204" pitchFamily="34" charset="0"/>
                                    <a:cs typeface="Arial" panose="020B0604020202020204" pitchFamily="34" charset="0"/>
                                  </a:rPr>
                                </m:ctrlPr>
                              </m:sSupPr>
                              <m:e>
                                <m:r>
                                  <a:rPr lang="el-GR" sz="2000" spc="100">
                                    <a:effectLst/>
                                    <a:latin typeface="Cambria Math" panose="02040503050406030204" pitchFamily="18" charset="0"/>
                                    <a:ea typeface="Calibri" panose="020F0502020204030204" pitchFamily="34" charset="0"/>
                                    <a:cs typeface="Arial" panose="020B0604020202020204" pitchFamily="34" charset="0"/>
                                  </a:rPr>
                                  <m:t>1,12)</m:t>
                                </m:r>
                              </m:e>
                              <m:sup>
                                <m:r>
                                  <a:rPr lang="el-GR" sz="2000" spc="100">
                                    <a:effectLst/>
                                    <a:latin typeface="Cambria Math" panose="02040503050406030204" pitchFamily="18" charset="0"/>
                                    <a:ea typeface="Calibri" panose="020F0502020204030204" pitchFamily="34" charset="0"/>
                                    <a:cs typeface="Arial" panose="020B0604020202020204" pitchFamily="34" charset="0"/>
                                  </a:rPr>
                                  <m:t>3</m:t>
                                </m:r>
                              </m:sup>
                            </m:sSup>
                          </m:den>
                        </m:f>
                        <m:r>
                          <a:rPr lang="el-GR" sz="2000" spc="100">
                            <a:effectLst/>
                            <a:latin typeface="Cambria Math" panose="02040503050406030204" pitchFamily="18" charset="0"/>
                            <a:ea typeface="Calibri" panose="020F0502020204030204" pitchFamily="34" charset="0"/>
                            <a:cs typeface="Arial" panose="020B0604020202020204" pitchFamily="34" charset="0"/>
                          </a:rPr>
                          <m:t>+</m:t>
                        </m:r>
                        <m:f>
                          <m:fPr>
                            <m:ctrlPr>
                              <a:rPr lang="el-GR" sz="2000" i="1" spc="100">
                                <a:effectLst/>
                                <a:latin typeface="Cambria Math" panose="02040503050406030204" pitchFamily="18" charset="0"/>
                                <a:ea typeface="Calibri" panose="020F0502020204030204" pitchFamily="34" charset="0"/>
                                <a:cs typeface="Arial" panose="020B0604020202020204" pitchFamily="34" charset="0"/>
                              </a:rPr>
                            </m:ctrlPr>
                          </m:fPr>
                          <m:num>
                            <m:r>
                              <a:rPr lang="el-GR" sz="2000" spc="100">
                                <a:effectLst/>
                                <a:latin typeface="Cambria Math" panose="02040503050406030204" pitchFamily="18" charset="0"/>
                                <a:ea typeface="Calibri" panose="020F0502020204030204" pitchFamily="34" charset="0"/>
                                <a:cs typeface="Arial" panose="020B0604020202020204" pitchFamily="34" charset="0"/>
                              </a:rPr>
                              <m:t>70.560</m:t>
                            </m:r>
                          </m:num>
                          <m:den>
                            <m:r>
                              <a:rPr lang="el-GR" sz="2000" spc="100">
                                <a:effectLst/>
                                <a:latin typeface="Cambria Math" panose="02040503050406030204" pitchFamily="18" charset="0"/>
                                <a:ea typeface="Calibri" panose="020F0502020204030204" pitchFamily="34" charset="0"/>
                                <a:cs typeface="Arial" panose="020B0604020202020204" pitchFamily="34" charset="0"/>
                              </a:rPr>
                              <m:t>(</m:t>
                            </m:r>
                            <m:sSup>
                              <m:sSupPr>
                                <m:ctrlPr>
                                  <a:rPr lang="el-GR" sz="2000" i="1" spc="100">
                                    <a:effectLst/>
                                    <a:latin typeface="Cambria Math" panose="02040503050406030204" pitchFamily="18" charset="0"/>
                                    <a:ea typeface="Calibri" panose="020F0502020204030204" pitchFamily="34" charset="0"/>
                                    <a:cs typeface="Arial" panose="020B0604020202020204" pitchFamily="34" charset="0"/>
                                  </a:rPr>
                                </m:ctrlPr>
                              </m:sSupPr>
                              <m:e>
                                <m:r>
                                  <a:rPr lang="el-GR" sz="2000" spc="100">
                                    <a:effectLst/>
                                    <a:latin typeface="Cambria Math" panose="02040503050406030204" pitchFamily="18" charset="0"/>
                                    <a:ea typeface="Calibri" panose="020F0502020204030204" pitchFamily="34" charset="0"/>
                                    <a:cs typeface="Arial" panose="020B0604020202020204" pitchFamily="34" charset="0"/>
                                  </a:rPr>
                                  <m:t>1,12)</m:t>
                                </m:r>
                              </m:e>
                              <m:sup>
                                <m:r>
                                  <a:rPr lang="el-GR" sz="2000" spc="100">
                                    <a:effectLst/>
                                    <a:latin typeface="Cambria Math" panose="02040503050406030204" pitchFamily="18" charset="0"/>
                                    <a:ea typeface="Calibri" panose="020F0502020204030204" pitchFamily="34" charset="0"/>
                                    <a:cs typeface="Arial" panose="020B0604020202020204" pitchFamily="34" charset="0"/>
                                  </a:rPr>
                                  <m:t>4</m:t>
                                </m:r>
                              </m:sup>
                            </m:sSup>
                          </m:den>
                        </m:f>
                      </m:num>
                      <m:den>
                        <m:r>
                          <a:rPr lang="el-GR" sz="2000" spc="100">
                            <a:effectLst/>
                            <a:latin typeface="Cambria Math" panose="02040503050406030204" pitchFamily="18" charset="0"/>
                            <a:ea typeface="Calibri" panose="020F0502020204030204" pitchFamily="34" charset="0"/>
                            <a:cs typeface="Arial" panose="020B0604020202020204" pitchFamily="34" charset="0"/>
                          </a:rPr>
                          <m:t>180.000</m:t>
                        </m:r>
                      </m:den>
                    </m:f>
                  </m:oMath>
                </a14:m>
                <a:r>
                  <a:rPr lang="el-GR" sz="2000" i="1" spc="100" dirty="0">
                    <a:effectLst/>
                    <a:latin typeface="Cambria Math" panose="02040503050406030204" pitchFamily="18" charset="0"/>
                    <a:ea typeface="Calibri" panose="020F0502020204030204" pitchFamily="34" charset="0"/>
                    <a:cs typeface="Arial" panose="020B0604020202020204" pitchFamily="34" charset="0"/>
                    <a:sym typeface="Symbol" panose="05050102010706020507" pitchFamily="18" charset="2"/>
                  </a:rPr>
                  <a:t>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l">
                  <a:lnSpc>
                    <a:spcPct val="150000"/>
                  </a:lnSpc>
                  <a:buNone/>
                </a:pPr>
                <a14:m>
                  <m:oMath xmlns:m="http://schemas.openxmlformats.org/officeDocument/2006/math">
                    <m:r>
                      <a:rPr lang="el-GR" sz="2000" i="1" spc="100">
                        <a:effectLst/>
                        <a:latin typeface="Cambria Math" panose="02040503050406030204" pitchFamily="18" charset="0"/>
                        <a:ea typeface="Calibri" panose="020F0502020204030204" pitchFamily="34" charset="0"/>
                        <a:cs typeface="Arial" panose="020B0604020202020204" pitchFamily="34" charset="0"/>
                        <a:sym typeface="Symbol" panose="05050102010706020507" pitchFamily="18" charset="2"/>
                      </a:rPr>
                      <m:t></m:t>
                    </m:r>
                    <m:r>
                      <a:rPr lang="el-GR" sz="2000" i="1" spc="100">
                        <a:effectLst/>
                        <a:latin typeface="Cambria Math" panose="02040503050406030204" pitchFamily="18" charset="0"/>
                        <a:ea typeface="Calibri" panose="020F0502020204030204" pitchFamily="34" charset="0"/>
                        <a:cs typeface="Arial" panose="020B0604020202020204" pitchFamily="34" charset="0"/>
                      </a:rPr>
                      <m:t> </m:t>
                    </m:r>
                    <m:r>
                      <m:rPr>
                        <m:sty m:val="p"/>
                      </m:rPr>
                      <a:rPr lang="el-GR" sz="2000" b="0" i="0" spc="100" smtClean="0">
                        <a:effectLst/>
                        <a:latin typeface="Cambria Math" panose="02040503050406030204" pitchFamily="18" charset="0"/>
                        <a:ea typeface="Calibri" panose="020F0502020204030204" pitchFamily="34" charset="0"/>
                        <a:cs typeface="Arial" panose="020B0604020202020204" pitchFamily="34" charset="0"/>
                      </a:rPr>
                      <m:t>ΛΩΚ</m:t>
                    </m:r>
                    <m:r>
                      <a:rPr lang="el-GR" sz="2000" spc="100">
                        <a:effectLst/>
                        <a:latin typeface="Cambria Math" panose="02040503050406030204" pitchFamily="18" charset="0"/>
                        <a:ea typeface="Calibri" panose="020F0502020204030204" pitchFamily="34" charset="0"/>
                        <a:cs typeface="Arial" panose="020B0604020202020204" pitchFamily="34" charset="0"/>
                      </a:rPr>
                      <m:t> = </m:t>
                    </m:r>
                    <m:f>
                      <m:fPr>
                        <m:ctrlPr>
                          <a:rPr lang="el-GR" sz="2000" i="1" spc="100">
                            <a:effectLst/>
                            <a:latin typeface="Cambria Math" panose="02040503050406030204" pitchFamily="18" charset="0"/>
                            <a:ea typeface="Calibri" panose="020F0502020204030204" pitchFamily="34" charset="0"/>
                            <a:cs typeface="Arial" panose="020B0604020202020204" pitchFamily="34" charset="0"/>
                          </a:rPr>
                        </m:ctrlPr>
                      </m:fPr>
                      <m:num>
                        <m:f>
                          <m:fPr>
                            <m:ctrlPr>
                              <a:rPr lang="el-GR" sz="2000" i="1" spc="100">
                                <a:effectLst/>
                                <a:latin typeface="Cambria Math" panose="02040503050406030204" pitchFamily="18" charset="0"/>
                                <a:ea typeface="Calibri" panose="020F0502020204030204" pitchFamily="34" charset="0"/>
                                <a:cs typeface="Arial" panose="020B0604020202020204" pitchFamily="34" charset="0"/>
                              </a:rPr>
                            </m:ctrlPr>
                          </m:fPr>
                          <m:num>
                            <m:r>
                              <a:rPr lang="el-GR" sz="2000" spc="100">
                                <a:effectLst/>
                                <a:latin typeface="Cambria Math" panose="02040503050406030204" pitchFamily="18" charset="0"/>
                                <a:ea typeface="Calibri" panose="020F0502020204030204" pitchFamily="34" charset="0"/>
                                <a:cs typeface="Arial" panose="020B0604020202020204" pitchFamily="34" charset="0"/>
                              </a:rPr>
                              <m:t>47.040</m:t>
                            </m:r>
                          </m:num>
                          <m:den>
                            <m:r>
                              <a:rPr lang="el-GR" sz="2000" spc="100">
                                <a:effectLst/>
                                <a:latin typeface="Cambria Math" panose="02040503050406030204" pitchFamily="18" charset="0"/>
                                <a:ea typeface="Calibri" panose="020F0502020204030204" pitchFamily="34" charset="0"/>
                                <a:cs typeface="Arial" panose="020B0604020202020204" pitchFamily="34" charset="0"/>
                              </a:rPr>
                              <m:t>1,12</m:t>
                            </m:r>
                          </m:den>
                        </m:f>
                        <m:r>
                          <a:rPr lang="el-GR" sz="2000" spc="100">
                            <a:effectLst/>
                            <a:latin typeface="Cambria Math" panose="02040503050406030204" pitchFamily="18" charset="0"/>
                            <a:ea typeface="Calibri" panose="020F0502020204030204" pitchFamily="34" charset="0"/>
                            <a:cs typeface="Arial" panose="020B0604020202020204" pitchFamily="34" charset="0"/>
                          </a:rPr>
                          <m:t>+</m:t>
                        </m:r>
                        <m:f>
                          <m:fPr>
                            <m:ctrlPr>
                              <a:rPr lang="el-GR" sz="2000" i="1" spc="100">
                                <a:effectLst/>
                                <a:latin typeface="Cambria Math" panose="02040503050406030204" pitchFamily="18" charset="0"/>
                                <a:ea typeface="Calibri" panose="020F0502020204030204" pitchFamily="34" charset="0"/>
                                <a:cs typeface="Arial" panose="020B0604020202020204" pitchFamily="34" charset="0"/>
                              </a:rPr>
                            </m:ctrlPr>
                          </m:fPr>
                          <m:num>
                            <m:r>
                              <a:rPr lang="el-GR" sz="2000" spc="100">
                                <a:effectLst/>
                                <a:latin typeface="Cambria Math" panose="02040503050406030204" pitchFamily="18" charset="0"/>
                                <a:ea typeface="Calibri" panose="020F0502020204030204" pitchFamily="34" charset="0"/>
                                <a:cs typeface="Arial" panose="020B0604020202020204" pitchFamily="34" charset="0"/>
                              </a:rPr>
                              <m:t>54.880</m:t>
                            </m:r>
                          </m:num>
                          <m:den>
                            <m:r>
                              <a:rPr lang="el-GR" sz="2000" spc="100">
                                <a:effectLst/>
                                <a:latin typeface="Cambria Math" panose="02040503050406030204" pitchFamily="18" charset="0"/>
                                <a:ea typeface="Calibri" panose="020F0502020204030204" pitchFamily="34" charset="0"/>
                                <a:cs typeface="Arial" panose="020B0604020202020204" pitchFamily="34" charset="0"/>
                              </a:rPr>
                              <m:t>1,25</m:t>
                            </m:r>
                          </m:den>
                        </m:f>
                        <m:r>
                          <a:rPr lang="el-GR" sz="2000" spc="100">
                            <a:effectLst/>
                            <a:latin typeface="Cambria Math" panose="02040503050406030204" pitchFamily="18" charset="0"/>
                            <a:ea typeface="Calibri" panose="020F0502020204030204" pitchFamily="34" charset="0"/>
                            <a:cs typeface="Arial" panose="020B0604020202020204" pitchFamily="34" charset="0"/>
                          </a:rPr>
                          <m:t>+</m:t>
                        </m:r>
                        <m:f>
                          <m:fPr>
                            <m:ctrlPr>
                              <a:rPr lang="el-GR" sz="2000" i="1" spc="100">
                                <a:effectLst/>
                                <a:latin typeface="Cambria Math" panose="02040503050406030204" pitchFamily="18" charset="0"/>
                                <a:ea typeface="Calibri" panose="020F0502020204030204" pitchFamily="34" charset="0"/>
                                <a:cs typeface="Arial" panose="020B0604020202020204" pitchFamily="34" charset="0"/>
                              </a:rPr>
                            </m:ctrlPr>
                          </m:fPr>
                          <m:num>
                            <m:r>
                              <a:rPr lang="el-GR" sz="2000" spc="100">
                                <a:effectLst/>
                                <a:latin typeface="Cambria Math" panose="02040503050406030204" pitchFamily="18" charset="0"/>
                                <a:ea typeface="Calibri" panose="020F0502020204030204" pitchFamily="34" charset="0"/>
                                <a:cs typeface="Arial" panose="020B0604020202020204" pitchFamily="34" charset="0"/>
                              </a:rPr>
                              <m:t>62.720</m:t>
                            </m:r>
                          </m:num>
                          <m:den>
                            <m:r>
                              <a:rPr lang="el-GR" sz="2000" spc="100">
                                <a:effectLst/>
                                <a:latin typeface="Cambria Math" panose="02040503050406030204" pitchFamily="18" charset="0"/>
                                <a:ea typeface="Calibri" panose="020F0502020204030204" pitchFamily="34" charset="0"/>
                                <a:cs typeface="Arial" panose="020B0604020202020204" pitchFamily="34" charset="0"/>
                              </a:rPr>
                              <m:t>1,40</m:t>
                            </m:r>
                          </m:den>
                        </m:f>
                        <m:r>
                          <a:rPr lang="el-GR" sz="2000" spc="100">
                            <a:effectLst/>
                            <a:latin typeface="Cambria Math" panose="02040503050406030204" pitchFamily="18" charset="0"/>
                            <a:ea typeface="Calibri" panose="020F0502020204030204" pitchFamily="34" charset="0"/>
                            <a:cs typeface="Arial" panose="020B0604020202020204" pitchFamily="34" charset="0"/>
                          </a:rPr>
                          <m:t>+</m:t>
                        </m:r>
                        <m:f>
                          <m:fPr>
                            <m:ctrlPr>
                              <a:rPr lang="el-GR" sz="2000" i="1" spc="100">
                                <a:effectLst/>
                                <a:latin typeface="Cambria Math" panose="02040503050406030204" pitchFamily="18" charset="0"/>
                                <a:ea typeface="Calibri" panose="020F0502020204030204" pitchFamily="34" charset="0"/>
                                <a:cs typeface="Arial" panose="020B0604020202020204" pitchFamily="34" charset="0"/>
                              </a:rPr>
                            </m:ctrlPr>
                          </m:fPr>
                          <m:num>
                            <m:r>
                              <a:rPr lang="el-GR" sz="2000" spc="100">
                                <a:effectLst/>
                                <a:latin typeface="Cambria Math" panose="02040503050406030204" pitchFamily="18" charset="0"/>
                                <a:ea typeface="Calibri" panose="020F0502020204030204" pitchFamily="34" charset="0"/>
                                <a:cs typeface="Arial" panose="020B0604020202020204" pitchFamily="34" charset="0"/>
                              </a:rPr>
                              <m:t>70.560</m:t>
                            </m:r>
                          </m:num>
                          <m:den>
                            <m:r>
                              <a:rPr lang="el-GR" sz="2000" spc="100">
                                <a:effectLst/>
                                <a:latin typeface="Cambria Math" panose="02040503050406030204" pitchFamily="18" charset="0"/>
                                <a:ea typeface="Calibri" panose="020F0502020204030204" pitchFamily="34" charset="0"/>
                                <a:cs typeface="Arial" panose="020B0604020202020204" pitchFamily="34" charset="0"/>
                              </a:rPr>
                              <m:t>1,57</m:t>
                            </m:r>
                          </m:den>
                        </m:f>
                      </m:num>
                      <m:den>
                        <m:r>
                          <a:rPr lang="el-GR" sz="2000" spc="100">
                            <a:effectLst/>
                            <a:latin typeface="Cambria Math" panose="02040503050406030204" pitchFamily="18" charset="0"/>
                            <a:ea typeface="Calibri" panose="020F0502020204030204" pitchFamily="34" charset="0"/>
                            <a:cs typeface="Arial" panose="020B0604020202020204" pitchFamily="34" charset="0"/>
                          </a:rPr>
                          <m:t>180.000</m:t>
                        </m:r>
                      </m:den>
                    </m:f>
                    <m:r>
                      <a:rPr lang="el-GR" sz="2000" b="0" i="1" spc="100" smtClean="0">
                        <a:effectLst/>
                        <a:latin typeface="Cambria Math" panose="02040503050406030204" pitchFamily="18" charset="0"/>
                        <a:ea typeface="Calibri" panose="020F0502020204030204" pitchFamily="34" charset="0"/>
                        <a:cs typeface="Arial" panose="020B0604020202020204" pitchFamily="34" charset="0"/>
                      </a:rPr>
                      <m:t> </m:t>
                    </m:r>
                    <m:r>
                      <a:rPr lang="el-GR" sz="2000" i="1" spc="100">
                        <a:effectLst/>
                        <a:latin typeface="Cambria Math" panose="02040503050406030204" pitchFamily="18" charset="0"/>
                        <a:ea typeface="Calibri" panose="020F0502020204030204" pitchFamily="34" charset="0"/>
                        <a:cs typeface="Arial" panose="020B0604020202020204" pitchFamily="34" charset="0"/>
                        <a:sym typeface="Symbol" panose="05050102010706020507" pitchFamily="18" charset="2"/>
                      </a:rPr>
                      <m:t></m:t>
                    </m:r>
                    <m:r>
                      <a:rPr lang="el-GR" sz="2000" spc="100">
                        <a:effectLst/>
                        <a:latin typeface="Cambria Math" panose="02040503050406030204" pitchFamily="18" charset="0"/>
                        <a:ea typeface="Calibri" panose="020F0502020204030204" pitchFamily="34" charset="0"/>
                        <a:cs typeface="Arial" panose="020B0604020202020204" pitchFamily="34" charset="0"/>
                      </a:rPr>
                      <m:t> </m:t>
                    </m:r>
                    <m:r>
                      <m:rPr>
                        <m:sty m:val="p"/>
                      </m:rPr>
                      <a:rPr lang="el-GR" sz="2000" b="0" i="0" spc="100" smtClean="0">
                        <a:effectLst/>
                        <a:latin typeface="Cambria Math" panose="02040503050406030204" pitchFamily="18" charset="0"/>
                        <a:ea typeface="Calibri" panose="020F0502020204030204" pitchFamily="34" charset="0"/>
                        <a:cs typeface="Arial" panose="020B0604020202020204" pitchFamily="34" charset="0"/>
                      </a:rPr>
                      <m:t>ΛΩΚ</m:t>
                    </m:r>
                    <m:r>
                      <a:rPr lang="el-GR" sz="2000" spc="100">
                        <a:effectLst/>
                        <a:latin typeface="Cambria Math" panose="02040503050406030204" pitchFamily="18" charset="0"/>
                        <a:ea typeface="Calibri" panose="020F0502020204030204" pitchFamily="34" charset="0"/>
                        <a:cs typeface="Arial" panose="020B0604020202020204" pitchFamily="34" charset="0"/>
                      </a:rPr>
                      <m:t> = </m:t>
                    </m:r>
                    <m:f>
                      <m:fPr>
                        <m:ctrlPr>
                          <a:rPr lang="el-GR" sz="2000" i="1" spc="100">
                            <a:effectLst/>
                            <a:latin typeface="Cambria Math" panose="02040503050406030204" pitchFamily="18" charset="0"/>
                            <a:ea typeface="Calibri" panose="020F0502020204030204" pitchFamily="34" charset="0"/>
                            <a:cs typeface="Arial" panose="020B0604020202020204" pitchFamily="34" charset="0"/>
                          </a:rPr>
                        </m:ctrlPr>
                      </m:fPr>
                      <m:num>
                        <m:r>
                          <a:rPr lang="el-GR" sz="2000" spc="100">
                            <a:effectLst/>
                            <a:latin typeface="Cambria Math" panose="02040503050406030204" pitchFamily="18" charset="0"/>
                            <a:ea typeface="Calibri" panose="020F0502020204030204" pitchFamily="34" charset="0"/>
                            <a:cs typeface="Arial" panose="020B0604020202020204" pitchFamily="34" charset="0"/>
                          </a:rPr>
                          <m:t>42.000+43.904+44.800+44.942,68</m:t>
                        </m:r>
                      </m:num>
                      <m:den>
                        <m:r>
                          <a:rPr lang="el-GR" sz="2000" spc="100">
                            <a:effectLst/>
                            <a:latin typeface="Cambria Math" panose="02040503050406030204" pitchFamily="18" charset="0"/>
                            <a:ea typeface="Calibri" panose="020F0502020204030204" pitchFamily="34" charset="0"/>
                            <a:cs typeface="Arial" panose="020B0604020202020204" pitchFamily="34" charset="0"/>
                          </a:rPr>
                          <m:t>180.000</m:t>
                        </m:r>
                      </m:den>
                    </m:f>
                  </m:oMath>
                </a14:m>
                <a:r>
                  <a:rPr lang="el-GR" sz="2000" i="1" spc="100" dirty="0">
                    <a:effectLst/>
                    <a:latin typeface="Cambria Math" panose="02040503050406030204" pitchFamily="18" charset="0"/>
                    <a:ea typeface="Calibri" panose="020F0502020204030204" pitchFamily="34" charset="0"/>
                    <a:cs typeface="Arial" panose="020B0604020202020204" pitchFamily="34" charset="0"/>
                    <a:sym typeface="Symbol" panose="05050102010706020507" pitchFamily="18" charset="2"/>
                  </a:rPr>
                  <a:t></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50000"/>
                  </a:lnSpc>
                  <a:buNone/>
                </a:pPr>
                <a14:m>
                  <m:oMath xmlns:m="http://schemas.openxmlformats.org/officeDocument/2006/math">
                    <m:r>
                      <a:rPr lang="el-GR" sz="2000" spc="100">
                        <a:effectLst/>
                        <a:latin typeface="Cambria Math" panose="02040503050406030204" pitchFamily="18" charset="0"/>
                        <a:ea typeface="Calibri" panose="020F0502020204030204" pitchFamily="34" charset="0"/>
                        <a:cs typeface="Arial" panose="020B0604020202020204" pitchFamily="34" charset="0"/>
                        <a:sym typeface="Symbol" panose="05050102010706020507" pitchFamily="18" charset="2"/>
                      </a:rPr>
                      <m:t></m:t>
                    </m:r>
                    <m:r>
                      <a:rPr lang="el-GR" sz="2000" spc="100">
                        <a:effectLst/>
                        <a:latin typeface="Cambria Math" panose="02040503050406030204" pitchFamily="18" charset="0"/>
                        <a:ea typeface="Calibri" panose="020F0502020204030204" pitchFamily="34" charset="0"/>
                        <a:cs typeface="Arial" panose="020B0604020202020204" pitchFamily="34" charset="0"/>
                      </a:rPr>
                      <m:t> </m:t>
                    </m:r>
                    <m:r>
                      <m:rPr>
                        <m:sty m:val="p"/>
                      </m:rPr>
                      <a:rPr lang="el-GR" sz="2000" b="0" i="0" spc="100" smtClean="0">
                        <a:effectLst/>
                        <a:latin typeface="Cambria Math" panose="02040503050406030204" pitchFamily="18" charset="0"/>
                        <a:ea typeface="Calibri" panose="020F0502020204030204" pitchFamily="34" charset="0"/>
                        <a:cs typeface="Arial" panose="020B0604020202020204" pitchFamily="34" charset="0"/>
                      </a:rPr>
                      <m:t>ΛΩΚ</m:t>
                    </m:r>
                    <m:r>
                      <a:rPr lang="el-GR" sz="2000" spc="100">
                        <a:effectLst/>
                        <a:latin typeface="Cambria Math" panose="02040503050406030204" pitchFamily="18" charset="0"/>
                        <a:ea typeface="Calibri" panose="020F0502020204030204" pitchFamily="34" charset="0"/>
                        <a:cs typeface="Arial" panose="020B0604020202020204" pitchFamily="34" charset="0"/>
                      </a:rPr>
                      <m:t>= </m:t>
                    </m:r>
                    <m:f>
                      <m:fPr>
                        <m:ctrlPr>
                          <a:rPr lang="el-GR" sz="2000" i="1" spc="100">
                            <a:effectLst/>
                            <a:latin typeface="Cambria Math" panose="02040503050406030204" pitchFamily="18" charset="0"/>
                            <a:ea typeface="Calibri" panose="020F0502020204030204" pitchFamily="34" charset="0"/>
                            <a:cs typeface="Arial" panose="020B0604020202020204" pitchFamily="34" charset="0"/>
                          </a:rPr>
                        </m:ctrlPr>
                      </m:fPr>
                      <m:num>
                        <m:r>
                          <a:rPr lang="el-GR" sz="2000" spc="100">
                            <a:effectLst/>
                            <a:latin typeface="Cambria Math" panose="02040503050406030204" pitchFamily="18" charset="0"/>
                            <a:ea typeface="Calibri" panose="020F0502020204030204" pitchFamily="34" charset="0"/>
                            <a:cs typeface="Arial" panose="020B0604020202020204" pitchFamily="34" charset="0"/>
                          </a:rPr>
                          <m:t>175.646,68</m:t>
                        </m:r>
                      </m:num>
                      <m:den>
                        <m:r>
                          <a:rPr lang="el-GR" sz="2000" spc="100">
                            <a:effectLst/>
                            <a:latin typeface="Cambria Math" panose="02040503050406030204" pitchFamily="18" charset="0"/>
                            <a:ea typeface="Calibri" panose="020F0502020204030204" pitchFamily="34" charset="0"/>
                            <a:cs typeface="Arial" panose="020B0604020202020204" pitchFamily="34" charset="0"/>
                          </a:rPr>
                          <m:t>180.000</m:t>
                        </m:r>
                      </m:den>
                    </m:f>
                    <m:r>
                      <a:rPr lang="el-GR" sz="2000" i="1" spc="100">
                        <a:effectLst/>
                        <a:latin typeface="Cambria Math" panose="02040503050406030204" pitchFamily="18" charset="0"/>
                        <a:ea typeface="Calibri" panose="020F0502020204030204" pitchFamily="34" charset="0"/>
                        <a:cs typeface="Arial" panose="020B0604020202020204" pitchFamily="34" charset="0"/>
                        <a:sym typeface="Symbol" panose="05050102010706020507" pitchFamily="18" charset="2"/>
                      </a:rPr>
                      <m:t></m:t>
                    </m:r>
                    <m:r>
                      <a:rPr lang="el-GR" sz="2000" i="1" spc="100">
                        <a:effectLst/>
                        <a:latin typeface="Cambria Math" panose="02040503050406030204" pitchFamily="18" charset="0"/>
                        <a:ea typeface="Calibri" panose="020F0502020204030204" pitchFamily="34" charset="0"/>
                        <a:cs typeface="Arial" panose="020B0604020202020204" pitchFamily="34" charset="0"/>
                      </a:rPr>
                      <m:t> </m:t>
                    </m:r>
                    <m:r>
                      <a:rPr lang="el-GR" sz="2000" b="1" i="0" spc="100" smtClean="0">
                        <a:effectLst/>
                        <a:latin typeface="Cambria Math" panose="02040503050406030204" pitchFamily="18" charset="0"/>
                        <a:ea typeface="Calibri" panose="020F0502020204030204" pitchFamily="34" charset="0"/>
                        <a:cs typeface="Arial" panose="020B0604020202020204" pitchFamily="34" charset="0"/>
                      </a:rPr>
                      <m:t>𝚲𝛀𝚱</m:t>
                    </m:r>
                    <m:r>
                      <a:rPr lang="el-GR" sz="2000" b="1" i="0" spc="100" smtClean="0">
                        <a:effectLst/>
                        <a:latin typeface="Cambria Math" panose="02040503050406030204" pitchFamily="18" charset="0"/>
                        <a:ea typeface="Calibri" panose="020F0502020204030204" pitchFamily="34" charset="0"/>
                        <a:cs typeface="Arial" panose="020B0604020202020204" pitchFamily="34" charset="0"/>
                      </a:rPr>
                      <m:t> =</m:t>
                    </m:r>
                    <m:r>
                      <a:rPr lang="en-US" sz="2000" b="1" i="1" spc="100" smtClean="0">
                        <a:effectLst/>
                        <a:latin typeface="Cambria Math" panose="02040503050406030204" pitchFamily="18" charset="0"/>
                        <a:ea typeface="Calibri" panose="020F0502020204030204" pitchFamily="34" charset="0"/>
                        <a:cs typeface="Arial" panose="020B0604020202020204" pitchFamily="34" charset="0"/>
                      </a:rPr>
                      <m:t>− </m:t>
                    </m:r>
                    <m:r>
                      <a:rPr lang="el-GR" sz="2000" b="1" i="1" spc="100">
                        <a:effectLst/>
                        <a:latin typeface="Cambria Math" panose="02040503050406030204" pitchFamily="18" charset="0"/>
                        <a:ea typeface="Calibri" panose="020F0502020204030204" pitchFamily="34" charset="0"/>
                        <a:cs typeface="Arial" panose="020B0604020202020204" pitchFamily="34" charset="0"/>
                      </a:rPr>
                      <m:t>𝟎</m:t>
                    </m:r>
                    <m:r>
                      <a:rPr lang="el-GR" sz="2000" b="1" spc="100">
                        <a:effectLst/>
                        <a:latin typeface="Cambria Math" panose="02040503050406030204" pitchFamily="18" charset="0"/>
                        <a:ea typeface="Calibri" panose="020F0502020204030204" pitchFamily="34" charset="0"/>
                        <a:cs typeface="Arial" panose="020B0604020202020204" pitchFamily="34" charset="0"/>
                      </a:rPr>
                      <m:t>,</m:t>
                    </m:r>
                    <m:r>
                      <a:rPr lang="el-GR" sz="2000" b="1" i="1" spc="100">
                        <a:effectLst/>
                        <a:latin typeface="Cambria Math" panose="02040503050406030204" pitchFamily="18" charset="0"/>
                        <a:ea typeface="Calibri" panose="020F0502020204030204" pitchFamily="34" charset="0"/>
                        <a:cs typeface="Arial" panose="020B0604020202020204" pitchFamily="34" charset="0"/>
                      </a:rPr>
                      <m:t>𝟗𝟕𝟓𝟖</m:t>
                    </m:r>
                  </m:oMath>
                </a14:m>
                <a:r>
                  <a:rPr lang="el-GR" sz="2000" i="1" spc="100" dirty="0">
                    <a:effectLst/>
                    <a:latin typeface="Arial" panose="020B0604020202020204" pitchFamily="34" charset="0"/>
                    <a:ea typeface="Calibri" panose="020F0502020204030204" pitchFamily="34" charset="0"/>
                    <a:cs typeface="Times New Roman" panose="02020603050405020304" pitchFamily="18" charset="0"/>
                  </a:rPr>
                  <a:t>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l-GR" dirty="0"/>
              </a:p>
            </p:txBody>
          </p:sp>
        </mc:Choice>
        <mc:Fallback xmlns="">
          <p:sp>
            <p:nvSpPr>
              <p:cNvPr id="3" name="Θέση περιεχομένου 2">
                <a:extLst>
                  <a:ext uri="{FF2B5EF4-FFF2-40B4-BE49-F238E27FC236}">
                    <a16:creationId xmlns:a16="http://schemas.microsoft.com/office/drawing/2014/main" id="{D1D156E7-2957-475A-9A6A-7A3EB5D8A1E6}"/>
                  </a:ext>
                </a:extLst>
              </p:cNvPr>
              <p:cNvSpPr>
                <a:spLocks noGrp="1" noRot="1" noChangeAspect="1" noMove="1" noResize="1" noEditPoints="1" noAdjustHandles="1" noChangeArrowheads="1" noChangeShapeType="1" noTextEdit="1"/>
              </p:cNvSpPr>
              <p:nvPr>
                <p:ph idx="1"/>
              </p:nvPr>
            </p:nvSpPr>
            <p:spPr>
              <a:xfrm>
                <a:off x="1647825" y="2052116"/>
                <a:ext cx="8922314" cy="3997828"/>
              </a:xfrm>
              <a:blipFill>
                <a:blip r:embed="rId2"/>
                <a:stretch>
                  <a:fillRect t="-2901"/>
                </a:stretch>
              </a:blipFill>
            </p:spPr>
            <p:txBody>
              <a:bodyPr/>
              <a:lstStyle/>
              <a:p>
                <a:r>
                  <a:rPr lang="el-GR">
                    <a:noFill/>
                  </a:rPr>
                  <a:t> </a:t>
                </a:r>
              </a:p>
            </p:txBody>
          </p:sp>
        </mc:Fallback>
      </mc:AlternateContent>
    </p:spTree>
    <p:extLst>
      <p:ext uri="{BB962C8B-B14F-4D97-AF65-F5344CB8AC3E}">
        <p14:creationId xmlns:p14="http://schemas.microsoft.com/office/powerpoint/2010/main" val="31774637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3FA0EC0-4803-4BE2-B5EB-2E8558A0C5B4}"/>
              </a:ext>
            </a:extLst>
          </p:cNvPr>
          <p:cNvSpPr>
            <a:spLocks noGrp="1"/>
          </p:cNvSpPr>
          <p:nvPr>
            <p:ph type="title"/>
          </p:nvPr>
        </p:nvSpPr>
        <p:spPr>
          <a:xfrm>
            <a:off x="1800226" y="808056"/>
            <a:ext cx="8769914" cy="1077229"/>
          </a:xfrm>
        </p:spPr>
        <p:txBody>
          <a:bodyPr/>
          <a:lstStyle/>
          <a:p>
            <a:pPr algn="l"/>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Λόγος ωφελειών κόστους</a:t>
            </a:r>
            <a:b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br>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Εφαρμογή 2</a:t>
            </a:r>
            <a:endParaRPr lang="el-GR" dirty="0"/>
          </a:p>
        </p:txBody>
      </p:sp>
      <p:sp>
        <p:nvSpPr>
          <p:cNvPr id="3" name="Θέση περιεχομένου 2">
            <a:extLst>
              <a:ext uri="{FF2B5EF4-FFF2-40B4-BE49-F238E27FC236}">
                <a16:creationId xmlns:a16="http://schemas.microsoft.com/office/drawing/2014/main" id="{D9D3C504-9DC8-42EF-A522-85D1F1145526}"/>
              </a:ext>
            </a:extLst>
          </p:cNvPr>
          <p:cNvSpPr>
            <a:spLocks noGrp="1"/>
          </p:cNvSpPr>
          <p:nvPr>
            <p:ph idx="1"/>
          </p:nvPr>
        </p:nvSpPr>
        <p:spPr>
          <a:xfrm>
            <a:off x="1800225" y="2052116"/>
            <a:ext cx="8608123" cy="3997828"/>
          </a:xfrm>
        </p:spPr>
        <p:txBody>
          <a:bodyPr/>
          <a:lstStyle/>
          <a:p>
            <a:pPr marL="0" indent="0" algn="just">
              <a:buNone/>
            </a:pPr>
            <a:r>
              <a:rPr lang="el-GR" dirty="0"/>
              <a:t>Συμπέρασμα: </a:t>
            </a:r>
          </a:p>
          <a:p>
            <a:pPr marL="0" indent="0" algn="just">
              <a:buNone/>
            </a:pPr>
            <a:r>
              <a:rPr lang="el-GR" dirty="0"/>
              <a:t>Εφ’ όσον η τιμή του ΛΩΚ είναι μικρότερη της μονάδας, η επένδυση απορρίπτεται.</a:t>
            </a:r>
          </a:p>
          <a:p>
            <a:pPr marL="0" indent="0" algn="just">
              <a:buNone/>
            </a:pPr>
            <a:r>
              <a:rPr lang="el-GR" dirty="0"/>
              <a:t>Παρατήρηση: </a:t>
            </a:r>
          </a:p>
          <a:p>
            <a:pPr marL="0" indent="0" algn="just">
              <a:buNone/>
            </a:pPr>
            <a:r>
              <a:rPr lang="el-GR" dirty="0"/>
              <a:t>Όταν η τιμή του ΛΩΚ είναι μικρότερη της μονάδας, η διαφορά της από την μονάδα, μας δίνει (ποσοστά) την αρνητική απόδοση (αποδοτικότητα) της επένδυσης.</a:t>
            </a:r>
          </a:p>
          <a:p>
            <a:pPr marL="0" indent="0" algn="just">
              <a:buNone/>
            </a:pPr>
            <a:endParaRPr lang="el-GR" dirty="0"/>
          </a:p>
        </p:txBody>
      </p:sp>
    </p:spTree>
    <p:extLst>
      <p:ext uri="{BB962C8B-B14F-4D97-AF65-F5344CB8AC3E}">
        <p14:creationId xmlns:p14="http://schemas.microsoft.com/office/powerpoint/2010/main" val="36095041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E7C4573-6363-4D27-B921-256BD80539EC}"/>
              </a:ext>
            </a:extLst>
          </p:cNvPr>
          <p:cNvSpPr>
            <a:spLocks noGrp="1"/>
          </p:cNvSpPr>
          <p:nvPr>
            <p:ph type="title"/>
          </p:nvPr>
        </p:nvSpPr>
        <p:spPr/>
        <p:txBody>
          <a:bodyPr/>
          <a:lstStyle/>
          <a:p>
            <a:pPr algn="l"/>
            <a:r>
              <a:rPr lang="el-GR" dirty="0"/>
              <a:t>Σύνοψη μεθόδων αξιολόγησης</a:t>
            </a:r>
          </a:p>
        </p:txBody>
      </p:sp>
      <p:sp>
        <p:nvSpPr>
          <p:cNvPr id="3" name="Θέση περιεχομένου 2">
            <a:extLst>
              <a:ext uri="{FF2B5EF4-FFF2-40B4-BE49-F238E27FC236}">
                <a16:creationId xmlns:a16="http://schemas.microsoft.com/office/drawing/2014/main" id="{3626674E-D4D3-43FE-B3C4-3FD7A8D638AD}"/>
              </a:ext>
            </a:extLst>
          </p:cNvPr>
          <p:cNvSpPr>
            <a:spLocks noGrp="1"/>
          </p:cNvSpPr>
          <p:nvPr>
            <p:ph idx="1"/>
          </p:nvPr>
        </p:nvSpPr>
        <p:spPr>
          <a:xfrm>
            <a:off x="1752600" y="2052116"/>
            <a:ext cx="8817539" cy="3997828"/>
          </a:xfrm>
        </p:spPr>
        <p:txBody>
          <a:bodyPr/>
          <a:lstStyle/>
          <a:p>
            <a:pPr marL="0" indent="0" algn="just">
              <a:buNone/>
            </a:pPr>
            <a:r>
              <a:rPr lang="el-GR" dirty="0"/>
              <a:t>Είδαμε μέχρι στιγμής 5 μεθόδους αξιολόγησης επενδύσεων υπό καθεστώς βεβαιότητας ταμιακών ροών. </a:t>
            </a:r>
          </a:p>
          <a:p>
            <a:pPr marL="0" indent="0" algn="just">
              <a:buNone/>
            </a:pPr>
            <a:r>
              <a:rPr lang="el-GR" dirty="0"/>
              <a:t>Οι δύο πρώτες (Μέθοδος </a:t>
            </a:r>
            <a:r>
              <a:rPr lang="el-GR" dirty="0" err="1"/>
              <a:t>επανείσπραξης</a:t>
            </a:r>
            <a:r>
              <a:rPr lang="el-GR" dirty="0"/>
              <a:t> κεφαλαίου και μέθοδος μέσης ετήσιας αποδοτικότητας) είναι ιδιαίτερα απλές στην εφαρμογή τους, αλλά δεν λαμβάνουν υπόψη την χρονική αξία του χρήματος.</a:t>
            </a:r>
          </a:p>
          <a:p>
            <a:pPr marL="0" indent="0" algn="just">
              <a:buNone/>
            </a:pPr>
            <a:r>
              <a:rPr lang="el-GR" dirty="0"/>
              <a:t> Οι 3 επόμενες (Μέθοδος Κ.Π.Α, ΕΒΑ και Μέθοδος ΛΩΚ) αντίθετα έχουν την ικανότητα να προεξοφλούν τις ταμιακές ροές. </a:t>
            </a:r>
          </a:p>
        </p:txBody>
      </p:sp>
    </p:spTree>
    <p:extLst>
      <p:ext uri="{BB962C8B-B14F-4D97-AF65-F5344CB8AC3E}">
        <p14:creationId xmlns:p14="http://schemas.microsoft.com/office/powerpoint/2010/main" val="21535411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38F7668-4B8C-4216-9EE6-56519BF280AE}"/>
              </a:ext>
            </a:extLst>
          </p:cNvPr>
          <p:cNvSpPr>
            <a:spLocks noGrp="1"/>
          </p:cNvSpPr>
          <p:nvPr>
            <p:ph type="title"/>
          </p:nvPr>
        </p:nvSpPr>
        <p:spPr/>
        <p:txBody>
          <a:bodyPr/>
          <a:lstStyle/>
          <a:p>
            <a:pPr algn="l"/>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Σύνοψη μεθόδων αξιολόγησης</a:t>
            </a:r>
            <a:endParaRPr lang="el-GR" dirty="0"/>
          </a:p>
        </p:txBody>
      </p:sp>
      <p:sp>
        <p:nvSpPr>
          <p:cNvPr id="3" name="Θέση περιεχομένου 2">
            <a:extLst>
              <a:ext uri="{FF2B5EF4-FFF2-40B4-BE49-F238E27FC236}">
                <a16:creationId xmlns:a16="http://schemas.microsoft.com/office/drawing/2014/main" id="{71C907F9-0F61-4290-8CAA-B48ED4D1B4C3}"/>
              </a:ext>
            </a:extLst>
          </p:cNvPr>
          <p:cNvSpPr>
            <a:spLocks noGrp="1"/>
          </p:cNvSpPr>
          <p:nvPr>
            <p:ph idx="1"/>
          </p:nvPr>
        </p:nvSpPr>
        <p:spPr>
          <a:xfrm>
            <a:off x="1647825" y="2052116"/>
            <a:ext cx="8922314" cy="3997828"/>
          </a:xfrm>
        </p:spPr>
        <p:txBody>
          <a:bodyPr>
            <a:normAutofit/>
          </a:bodyPr>
          <a:lstStyle/>
          <a:p>
            <a:pPr indent="0" algn="just">
              <a:lnSpc>
                <a:spcPct val="150000"/>
              </a:lnSpc>
              <a:buNone/>
            </a:pPr>
            <a:r>
              <a:rPr lang="el-GR" dirty="0"/>
              <a:t>Στην περίπτωση της μεθόδου </a:t>
            </a:r>
            <a:r>
              <a:rPr lang="el-GR" dirty="0" err="1"/>
              <a:t>επανείσπραξης</a:t>
            </a:r>
            <a:r>
              <a:rPr lang="el-GR" dirty="0"/>
              <a:t> κεφαλαίου, το κριτήριο επιλογής μιας επένδυση έναντι μιας άλλης, αποτελεί η μικρότερη περίοδος. Προκρίνεται η επένδυση η οποία εμφανίζει την μικρότερη χρονικά περίοδο </a:t>
            </a:r>
            <a:r>
              <a:rPr lang="el-GR" dirty="0" err="1"/>
              <a:t>επανείσπραξης</a:t>
            </a:r>
            <a:r>
              <a:rPr lang="el-GR" dirty="0"/>
              <a:t> κεφαλαίου.</a:t>
            </a:r>
          </a:p>
          <a:p>
            <a:pPr indent="0" algn="just">
              <a:lnSpc>
                <a:spcPct val="150000"/>
              </a:lnSpc>
              <a:buNone/>
            </a:pPr>
            <a:r>
              <a:rPr lang="el-GR" dirty="0"/>
              <a:t>Στην περίπτωση της μεθόδου μέσης ετήσιας απόδοσης κριτήριο αποτελεί το μέγεθος του λόγου. Δηλαδή, προκρίνεται το έργο με τον μεγαλύτερο λόγο μέσης ετήσιας απόδοσης. </a:t>
            </a:r>
          </a:p>
          <a:p>
            <a:pPr indent="0" algn="just">
              <a:lnSpc>
                <a:spcPct val="150000"/>
              </a:lnSpc>
              <a:buNone/>
            </a:pPr>
            <a:endParaRPr lang="el-GR" dirty="0"/>
          </a:p>
        </p:txBody>
      </p:sp>
    </p:spTree>
    <p:extLst>
      <p:ext uri="{BB962C8B-B14F-4D97-AF65-F5344CB8AC3E}">
        <p14:creationId xmlns:p14="http://schemas.microsoft.com/office/powerpoint/2010/main" val="2098960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9E66597-7EF9-4C54-84B9-9668983C7615}"/>
              </a:ext>
            </a:extLst>
          </p:cNvPr>
          <p:cNvSpPr>
            <a:spLocks noGrp="1"/>
          </p:cNvSpPr>
          <p:nvPr>
            <p:ph type="title"/>
          </p:nvPr>
        </p:nvSpPr>
        <p:spPr>
          <a:xfrm>
            <a:off x="2611808" y="350856"/>
            <a:ext cx="7958331" cy="1077229"/>
          </a:xfrm>
        </p:spPr>
        <p:txBody>
          <a:bodyPr/>
          <a:lstStyle/>
          <a:p>
            <a:pPr algn="l"/>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Σύνοψη μεθόδων αξιολόγησης</a:t>
            </a:r>
            <a:endParaRPr lang="el-GR" dirty="0"/>
          </a:p>
        </p:txBody>
      </p:sp>
      <p:sp>
        <p:nvSpPr>
          <p:cNvPr id="3" name="Θέση περιεχομένου 2">
            <a:extLst>
              <a:ext uri="{FF2B5EF4-FFF2-40B4-BE49-F238E27FC236}">
                <a16:creationId xmlns:a16="http://schemas.microsoft.com/office/drawing/2014/main" id="{2B100EF7-9420-4FBF-85AB-E003FD40EB26}"/>
              </a:ext>
            </a:extLst>
          </p:cNvPr>
          <p:cNvSpPr>
            <a:spLocks noGrp="1"/>
          </p:cNvSpPr>
          <p:nvPr>
            <p:ph idx="1"/>
          </p:nvPr>
        </p:nvSpPr>
        <p:spPr>
          <a:xfrm>
            <a:off x="1781175" y="1428085"/>
            <a:ext cx="8788964" cy="5163215"/>
          </a:xfrm>
        </p:spPr>
        <p:txBody>
          <a:bodyPr>
            <a:normAutofit fontScale="70000" lnSpcReduction="20000"/>
          </a:bodyPr>
          <a:lstStyle/>
          <a:p>
            <a:pPr indent="0" algn="just">
              <a:lnSpc>
                <a:spcPct val="150000"/>
              </a:lnSpc>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Στην περίπτωσης της μεθόδου Κ.Π.Α. ισχύει το εξής: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r>
              <a:rPr lang="en-US" sz="2000" spc="100" dirty="0">
                <a:effectLst/>
                <a:latin typeface="Arial" panose="020B0604020202020204" pitchFamily="34" charset="0"/>
                <a:ea typeface="Calibri" panose="020F0502020204030204" pitchFamily="34" charset="0"/>
                <a:cs typeface="Times New Roman" panose="02020603050405020304" pitchFamily="18" charset="0"/>
              </a:rPr>
              <a:t>NPV </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Ή Κ.Π.Α. &gt; 0 </a:t>
            </a:r>
            <a:r>
              <a:rPr lang="el-GR" sz="2000" spc="100" dirty="0">
                <a:effectLst/>
                <a:latin typeface="Arial" panose="020B0604020202020204" pitchFamily="34" charset="0"/>
                <a:ea typeface="Calibri" panose="020F0502020204030204" pitchFamily="34" charset="0"/>
                <a:cs typeface="Arial" panose="020B0604020202020204" pitchFamily="34" charset="0"/>
                <a:sym typeface="Symbol" panose="05050102010706020507" pitchFamily="18" charset="2"/>
              </a:rPr>
              <a:t></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η επένδυση είναι συμφέρουσα</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r>
              <a:rPr lang="en-US" sz="2000" spc="100" dirty="0">
                <a:effectLst/>
                <a:latin typeface="Arial" panose="020B0604020202020204" pitchFamily="34" charset="0"/>
                <a:ea typeface="Calibri" panose="020F0502020204030204" pitchFamily="34" charset="0"/>
                <a:cs typeface="Times New Roman" panose="02020603050405020304" pitchFamily="18" charset="0"/>
              </a:rPr>
              <a:t>NPV </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Ή Κ.Π.Α. = 0 </a:t>
            </a:r>
            <a:r>
              <a:rPr lang="el-GR" sz="2000" spc="100" dirty="0">
                <a:effectLst/>
                <a:latin typeface="Arial" panose="020B0604020202020204" pitchFamily="34" charset="0"/>
                <a:ea typeface="Calibri" panose="020F0502020204030204" pitchFamily="34" charset="0"/>
                <a:cs typeface="Arial" panose="020B0604020202020204" pitchFamily="34" charset="0"/>
                <a:sym typeface="Symbol" panose="05050102010706020507" pitchFamily="18" charset="2"/>
              </a:rPr>
              <a:t></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η επένδυση είναι αδιάφορη</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r>
              <a:rPr lang="en-US" sz="2000" spc="100" dirty="0">
                <a:effectLst/>
                <a:latin typeface="Arial" panose="020B0604020202020204" pitchFamily="34" charset="0"/>
                <a:ea typeface="Calibri" panose="020F0502020204030204" pitchFamily="34" charset="0"/>
                <a:cs typeface="Times New Roman" panose="02020603050405020304" pitchFamily="18" charset="0"/>
              </a:rPr>
              <a:t>NPV </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Ή Κ.Π.Α. &lt; 0 </a:t>
            </a:r>
            <a:r>
              <a:rPr lang="el-GR" sz="2000" spc="100" dirty="0">
                <a:effectLst/>
                <a:latin typeface="Arial" panose="020B0604020202020204" pitchFamily="34" charset="0"/>
                <a:ea typeface="Calibri" panose="020F0502020204030204" pitchFamily="34" charset="0"/>
                <a:cs typeface="Arial" panose="020B0604020202020204" pitchFamily="34" charset="0"/>
                <a:sym typeface="Symbol" panose="05050102010706020507" pitchFamily="18" charset="2"/>
              </a:rPr>
              <a:t></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η επένδυση απορρίπτεται</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indent="0" algn="just">
              <a:lnSpc>
                <a:spcPct val="150000"/>
              </a:lnSpc>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Στην περίπτωση της μεθόδου ΕΒΑ ισχύει:</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r>
              <a:rPr lang="en-US" sz="2000" spc="100" dirty="0">
                <a:effectLst/>
                <a:latin typeface="Arial" panose="020B0604020202020204" pitchFamily="34" charset="0"/>
                <a:ea typeface="Calibri" panose="020F0502020204030204" pitchFamily="34" charset="0"/>
                <a:cs typeface="Times New Roman" panose="02020603050405020304" pitchFamily="18" charset="0"/>
              </a:rPr>
              <a:t>IRR </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ή </a:t>
            </a:r>
            <a:r>
              <a:rPr lang="en-US" sz="2000" spc="100" dirty="0">
                <a:effectLst/>
                <a:latin typeface="Arial" panose="020B0604020202020204" pitchFamily="34" charset="0"/>
                <a:ea typeface="Calibri" panose="020F0502020204030204" pitchFamily="34" charset="0"/>
                <a:cs typeface="Times New Roman" panose="02020603050405020304" pitchFamily="18" charset="0"/>
              </a:rPr>
              <a:t>EBA</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&gt; </a:t>
            </a:r>
            <a:r>
              <a:rPr lang="en-US" sz="2000" spc="100" dirty="0">
                <a:effectLst/>
                <a:latin typeface="Arial" panose="020B0604020202020204" pitchFamily="34" charset="0"/>
                <a:ea typeface="Calibri" panose="020F0502020204030204" pitchFamily="34" charset="0"/>
                <a:cs typeface="Times New Roman" panose="02020603050405020304" pitchFamily="18" charset="0"/>
              </a:rPr>
              <a:t>r </a:t>
            </a:r>
            <a:r>
              <a:rPr lang="el-GR" sz="2000" spc="100" dirty="0">
                <a:effectLst/>
                <a:latin typeface="Arial" panose="020B0604020202020204" pitchFamily="34" charset="0"/>
                <a:ea typeface="Calibri" panose="020F0502020204030204" pitchFamily="34" charset="0"/>
                <a:cs typeface="Arial" panose="020B0604020202020204" pitchFamily="34" charset="0"/>
                <a:sym typeface="Symbol" panose="05050102010706020507" pitchFamily="18" charset="2"/>
              </a:rPr>
              <a:t></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η επένδυση είναι συμφέρουσα</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r>
              <a:rPr lang="en-US" sz="2000" spc="100" dirty="0">
                <a:effectLst/>
                <a:latin typeface="Arial" panose="020B0604020202020204" pitchFamily="34" charset="0"/>
                <a:ea typeface="Calibri" panose="020F0502020204030204" pitchFamily="34" charset="0"/>
                <a:cs typeface="Times New Roman" panose="02020603050405020304" pitchFamily="18" charset="0"/>
              </a:rPr>
              <a:t>IRR </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ή </a:t>
            </a:r>
            <a:r>
              <a:rPr lang="en-US" sz="2000" spc="100" dirty="0">
                <a:effectLst/>
                <a:latin typeface="Arial" panose="020B0604020202020204" pitchFamily="34" charset="0"/>
                <a:ea typeface="Calibri" panose="020F0502020204030204" pitchFamily="34" charset="0"/>
                <a:cs typeface="Times New Roman" panose="02020603050405020304" pitchFamily="18" charset="0"/>
              </a:rPr>
              <a:t>EBA</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 </a:t>
            </a:r>
            <a:r>
              <a:rPr lang="en-US" sz="2000" spc="100" dirty="0">
                <a:effectLst/>
                <a:latin typeface="Arial" panose="020B0604020202020204" pitchFamily="34" charset="0"/>
                <a:ea typeface="Calibri" panose="020F0502020204030204" pitchFamily="34" charset="0"/>
                <a:cs typeface="Times New Roman" panose="02020603050405020304" pitchFamily="18" charset="0"/>
              </a:rPr>
              <a:t>r </a:t>
            </a:r>
            <a:r>
              <a:rPr lang="el-GR" sz="2000" spc="100" dirty="0">
                <a:effectLst/>
                <a:latin typeface="Arial" panose="020B0604020202020204" pitchFamily="34" charset="0"/>
                <a:ea typeface="Calibri" panose="020F0502020204030204" pitchFamily="34" charset="0"/>
                <a:cs typeface="Arial" panose="020B0604020202020204" pitchFamily="34" charset="0"/>
                <a:sym typeface="Symbol" panose="05050102010706020507" pitchFamily="18" charset="2"/>
              </a:rPr>
              <a:t></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η επένδυση είναι αδιάφορη</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r>
              <a:rPr lang="en-US" sz="2000" spc="100" dirty="0">
                <a:effectLst/>
                <a:latin typeface="Arial" panose="020B0604020202020204" pitchFamily="34" charset="0"/>
                <a:ea typeface="Calibri" panose="020F0502020204030204" pitchFamily="34" charset="0"/>
                <a:cs typeface="Times New Roman" panose="02020603050405020304" pitchFamily="18" charset="0"/>
              </a:rPr>
              <a:t>IRR </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ή </a:t>
            </a:r>
            <a:r>
              <a:rPr lang="en-US" sz="2000" spc="100" dirty="0">
                <a:effectLst/>
                <a:latin typeface="Arial" panose="020B0604020202020204" pitchFamily="34" charset="0"/>
                <a:ea typeface="Calibri" panose="020F0502020204030204" pitchFamily="34" charset="0"/>
                <a:cs typeface="Times New Roman" panose="02020603050405020304" pitchFamily="18" charset="0"/>
              </a:rPr>
              <a:t>EBA </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&lt; </a:t>
            </a:r>
            <a:r>
              <a:rPr lang="en-US" sz="2000" spc="100" dirty="0">
                <a:effectLst/>
                <a:latin typeface="Arial" panose="020B0604020202020204" pitchFamily="34" charset="0"/>
                <a:ea typeface="Calibri" panose="020F0502020204030204" pitchFamily="34" charset="0"/>
                <a:cs typeface="Times New Roman" panose="02020603050405020304" pitchFamily="18" charset="0"/>
              </a:rPr>
              <a:t>r </a:t>
            </a:r>
            <a:r>
              <a:rPr lang="el-GR" sz="2000" spc="100" dirty="0">
                <a:effectLst/>
                <a:latin typeface="Arial" panose="020B0604020202020204" pitchFamily="34" charset="0"/>
                <a:ea typeface="Calibri" panose="020F0502020204030204" pitchFamily="34" charset="0"/>
                <a:cs typeface="Arial" panose="020B0604020202020204" pitchFamily="34" charset="0"/>
                <a:sym typeface="Symbol" panose="05050102010706020507" pitchFamily="18" charset="2"/>
              </a:rPr>
              <a:t></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η επένδυση απορρίπτεται</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indent="0" algn="just">
              <a:lnSpc>
                <a:spcPct val="150000"/>
              </a:lnSpc>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Στην περίπτωση της μεθόδου του ΛΩΚ ισχύει:</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r>
              <a:rPr lang="en-US" sz="2000" spc="100" dirty="0">
                <a:effectLst/>
                <a:latin typeface="Arial" panose="020B0604020202020204" pitchFamily="34" charset="0"/>
                <a:ea typeface="Calibri" panose="020F0502020204030204" pitchFamily="34" charset="0"/>
                <a:cs typeface="Times New Roman" panose="02020603050405020304" pitchFamily="18" charset="0"/>
              </a:rPr>
              <a:t>BCR </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ή ΛΩΚ &gt; 1 </a:t>
            </a:r>
            <a:r>
              <a:rPr lang="el-GR" sz="2000" spc="100" dirty="0">
                <a:effectLst/>
                <a:latin typeface="Arial" panose="020B0604020202020204" pitchFamily="34" charset="0"/>
                <a:ea typeface="Calibri" panose="020F0502020204030204" pitchFamily="34" charset="0"/>
                <a:cs typeface="Arial" panose="020B0604020202020204" pitchFamily="34" charset="0"/>
                <a:sym typeface="Symbol" panose="05050102010706020507" pitchFamily="18" charset="2"/>
              </a:rPr>
              <a:t></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η επένδυση είναι συμφέρουσα</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r>
              <a:rPr lang="en-US" sz="2000" spc="100" dirty="0">
                <a:effectLst/>
                <a:latin typeface="Arial" panose="020B0604020202020204" pitchFamily="34" charset="0"/>
                <a:ea typeface="Calibri" panose="020F0502020204030204" pitchFamily="34" charset="0"/>
                <a:cs typeface="Times New Roman" panose="02020603050405020304" pitchFamily="18" charset="0"/>
              </a:rPr>
              <a:t>BCR </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ή ΛΩΚ = 1 </a:t>
            </a:r>
            <a:r>
              <a:rPr lang="el-GR" sz="2000" spc="100" dirty="0">
                <a:effectLst/>
                <a:latin typeface="Arial" panose="020B0604020202020204" pitchFamily="34" charset="0"/>
                <a:ea typeface="Calibri" panose="020F0502020204030204" pitchFamily="34" charset="0"/>
                <a:cs typeface="Arial" panose="020B0604020202020204" pitchFamily="34" charset="0"/>
                <a:sym typeface="Symbol" panose="05050102010706020507" pitchFamily="18" charset="2"/>
              </a:rPr>
              <a:t></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η επένδυση είναι αδιάφορη</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r>
              <a:rPr lang="en-US" sz="2000" spc="100" dirty="0">
                <a:effectLst/>
                <a:latin typeface="Arial" panose="020B0604020202020204" pitchFamily="34" charset="0"/>
                <a:ea typeface="Calibri" panose="020F0502020204030204" pitchFamily="34" charset="0"/>
                <a:cs typeface="Times New Roman" panose="02020603050405020304" pitchFamily="18" charset="0"/>
              </a:rPr>
              <a:t>BCR </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ή ΛΩΚ &lt; 1 </a:t>
            </a:r>
            <a:r>
              <a:rPr lang="el-GR" sz="2000" spc="100" dirty="0">
                <a:effectLst/>
                <a:latin typeface="Arial" panose="020B0604020202020204" pitchFamily="34" charset="0"/>
                <a:ea typeface="Calibri" panose="020F0502020204030204" pitchFamily="34" charset="0"/>
                <a:cs typeface="Arial" panose="020B0604020202020204" pitchFamily="34" charset="0"/>
                <a:sym typeface="Symbol" panose="05050102010706020507" pitchFamily="18" charset="2"/>
              </a:rPr>
              <a:t></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η επένδυση απορρίπτεται</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829625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267F22-E095-412B-847E-DBD7987FD7C8}"/>
              </a:ext>
            </a:extLst>
          </p:cNvPr>
          <p:cNvSpPr>
            <a:spLocks noGrp="1"/>
          </p:cNvSpPr>
          <p:nvPr>
            <p:ph type="title"/>
          </p:nvPr>
        </p:nvSpPr>
        <p:spPr/>
        <p:txBody>
          <a:bodyPr/>
          <a:lstStyle/>
          <a:p>
            <a:pPr algn="l"/>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Άσκηση</a:t>
            </a:r>
            <a:endParaRPr lang="el-GR" dirty="0"/>
          </a:p>
        </p:txBody>
      </p:sp>
      <p:sp>
        <p:nvSpPr>
          <p:cNvPr id="3" name="Θέση περιεχομένου 2">
            <a:extLst>
              <a:ext uri="{FF2B5EF4-FFF2-40B4-BE49-F238E27FC236}">
                <a16:creationId xmlns:a16="http://schemas.microsoft.com/office/drawing/2014/main" id="{998755EC-52A4-42FE-B14E-99250CBE98A4}"/>
              </a:ext>
            </a:extLst>
          </p:cNvPr>
          <p:cNvSpPr>
            <a:spLocks noGrp="1"/>
          </p:cNvSpPr>
          <p:nvPr>
            <p:ph idx="1"/>
          </p:nvPr>
        </p:nvSpPr>
        <p:spPr>
          <a:xfrm>
            <a:off x="1628775" y="2052116"/>
            <a:ext cx="8941364" cy="3997828"/>
          </a:xfrm>
        </p:spPr>
        <p:txBody>
          <a:bodyPr/>
          <a:lstStyle/>
          <a:p>
            <a:pPr marL="0" indent="0">
              <a:buNone/>
            </a:pPr>
            <a:r>
              <a:rPr lang="el-GR" dirty="0"/>
              <a:t>Έστω η παρακάτω επένδυση</a:t>
            </a:r>
            <a:r>
              <a:rPr lang="en-US" dirty="0"/>
              <a:t>:</a:t>
            </a:r>
          </a:p>
          <a:p>
            <a:pPr marL="0" indent="0">
              <a:buNone/>
            </a:pPr>
            <a:r>
              <a:rPr lang="el-GR" dirty="0"/>
              <a:t>Έτος          0     1      2       3</a:t>
            </a:r>
          </a:p>
          <a:p>
            <a:pPr marL="0" indent="0">
              <a:buNone/>
            </a:pPr>
            <a:r>
              <a:rPr lang="el-GR" dirty="0"/>
              <a:t>Οφέλη       0     40    40    40</a:t>
            </a:r>
          </a:p>
          <a:p>
            <a:pPr marL="0" indent="0">
              <a:buNone/>
            </a:pPr>
            <a:r>
              <a:rPr lang="el-GR" dirty="0"/>
              <a:t>Κόστη      100    0      0       0</a:t>
            </a:r>
          </a:p>
          <a:p>
            <a:pPr marL="0" indent="0">
              <a:buNone/>
            </a:pPr>
            <a:r>
              <a:rPr lang="el-GR" dirty="0"/>
              <a:t>Υπολογίστε τον ΛΩΚ για επιτόκιο 5%.</a:t>
            </a:r>
          </a:p>
        </p:txBody>
      </p:sp>
    </p:spTree>
    <p:extLst>
      <p:ext uri="{BB962C8B-B14F-4D97-AF65-F5344CB8AC3E}">
        <p14:creationId xmlns:p14="http://schemas.microsoft.com/office/powerpoint/2010/main" val="23264514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3EF6DCB-791C-41B7-A4B3-1635993D5A6C}"/>
              </a:ext>
            </a:extLst>
          </p:cNvPr>
          <p:cNvSpPr>
            <a:spLocks noGrp="1"/>
          </p:cNvSpPr>
          <p:nvPr>
            <p:ph type="title"/>
          </p:nvPr>
        </p:nvSpPr>
        <p:spPr/>
        <p:txBody>
          <a:bodyPr/>
          <a:lstStyle/>
          <a:p>
            <a:pPr algn="l"/>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Άσκηση</a:t>
            </a:r>
            <a:endParaRPr lang="el-GR" dirty="0"/>
          </a:p>
        </p:txBody>
      </p:sp>
      <p:sp>
        <p:nvSpPr>
          <p:cNvPr id="3" name="Θέση περιεχομένου 2">
            <a:extLst>
              <a:ext uri="{FF2B5EF4-FFF2-40B4-BE49-F238E27FC236}">
                <a16:creationId xmlns:a16="http://schemas.microsoft.com/office/drawing/2014/main" id="{D0705557-E524-4F60-B5C3-92E184AE12CA}"/>
              </a:ext>
            </a:extLst>
          </p:cNvPr>
          <p:cNvSpPr>
            <a:spLocks noGrp="1"/>
          </p:cNvSpPr>
          <p:nvPr>
            <p:ph idx="1"/>
          </p:nvPr>
        </p:nvSpPr>
        <p:spPr>
          <a:xfrm>
            <a:off x="1009650" y="2052116"/>
            <a:ext cx="9560489" cy="3997828"/>
          </a:xfrm>
        </p:spPr>
        <p:txBody>
          <a:bodyPr>
            <a:normAutofit fontScale="85000" lnSpcReduction="20000"/>
          </a:bodyPr>
          <a:lstStyle/>
          <a:p>
            <a:pPr marL="0" indent="0" algn="just">
              <a:buNone/>
            </a:pPr>
            <a:r>
              <a:rPr lang="el-GR" dirty="0"/>
              <a:t>Από τις παρακάτω αμοιβαίως </a:t>
            </a:r>
            <a:r>
              <a:rPr lang="el-GR" dirty="0" err="1"/>
              <a:t>αποκλειόμενες</a:t>
            </a:r>
            <a:r>
              <a:rPr lang="el-GR" dirty="0"/>
              <a:t> επενδύσεις, ποια είναι η προτιμότερη με βάση το κριτήριο του Λόγου Ωφελειών– Κόστους (BCR); </a:t>
            </a:r>
          </a:p>
          <a:p>
            <a:pPr marL="0" indent="0" algn="just">
              <a:buNone/>
            </a:pPr>
            <a:r>
              <a:rPr lang="el-GR" dirty="0"/>
              <a:t>Γνωρίζετε ότι το κόστος του χρήματος είναι ίσο με 10%.</a:t>
            </a:r>
          </a:p>
          <a:p>
            <a:pPr marL="0" indent="0" algn="just">
              <a:buNone/>
            </a:pPr>
            <a:r>
              <a:rPr lang="pt-BR" dirty="0"/>
              <a:t>r= 10%</a:t>
            </a:r>
          </a:p>
          <a:p>
            <a:pPr marL="0" indent="0" algn="just">
              <a:buNone/>
            </a:pPr>
            <a:r>
              <a:rPr lang="el-GR" dirty="0"/>
              <a:t>ΕΤΟΣ            </a:t>
            </a:r>
            <a:r>
              <a:rPr lang="pt-BR" dirty="0"/>
              <a:t>A</a:t>
            </a:r>
            <a:r>
              <a:rPr lang="el-GR" dirty="0"/>
              <a:t>          </a:t>
            </a:r>
            <a:r>
              <a:rPr lang="pt-BR" dirty="0"/>
              <a:t> B </a:t>
            </a:r>
            <a:r>
              <a:rPr lang="el-GR" dirty="0"/>
              <a:t>              </a:t>
            </a:r>
            <a:r>
              <a:rPr lang="pt-BR" dirty="0"/>
              <a:t>Γ</a:t>
            </a:r>
          </a:p>
          <a:p>
            <a:pPr marL="0" indent="0" algn="just">
              <a:buNone/>
            </a:pPr>
            <a:r>
              <a:rPr lang="pt-BR" dirty="0"/>
              <a:t>0</a:t>
            </a:r>
            <a:r>
              <a:rPr lang="el-GR" dirty="0"/>
              <a:t>            </a:t>
            </a:r>
            <a:r>
              <a:rPr lang="pt-BR" dirty="0"/>
              <a:t> -80.000</a:t>
            </a:r>
            <a:r>
              <a:rPr lang="el-GR" dirty="0"/>
              <a:t>  </a:t>
            </a:r>
            <a:r>
              <a:rPr lang="pt-BR" dirty="0"/>
              <a:t> -9.000 </a:t>
            </a:r>
            <a:r>
              <a:rPr lang="el-GR" dirty="0"/>
              <a:t>    </a:t>
            </a:r>
            <a:r>
              <a:rPr lang="pt-BR" dirty="0"/>
              <a:t>-16.000</a:t>
            </a:r>
          </a:p>
          <a:p>
            <a:pPr marL="0" indent="0" algn="just">
              <a:buNone/>
            </a:pPr>
            <a:r>
              <a:rPr lang="pt-BR" dirty="0"/>
              <a:t>1</a:t>
            </a:r>
            <a:r>
              <a:rPr lang="el-GR" dirty="0"/>
              <a:t>             </a:t>
            </a:r>
            <a:r>
              <a:rPr lang="pt-BR" dirty="0"/>
              <a:t> 40.000</a:t>
            </a:r>
            <a:r>
              <a:rPr lang="el-GR" dirty="0"/>
              <a:t>   </a:t>
            </a:r>
            <a:r>
              <a:rPr lang="pt-BR" dirty="0"/>
              <a:t> 9.000</a:t>
            </a:r>
            <a:r>
              <a:rPr lang="el-GR" dirty="0"/>
              <a:t>         </a:t>
            </a:r>
            <a:r>
              <a:rPr lang="pt-BR" dirty="0"/>
              <a:t> 0</a:t>
            </a:r>
          </a:p>
          <a:p>
            <a:pPr marL="0" indent="0" algn="just">
              <a:buNone/>
            </a:pPr>
            <a:r>
              <a:rPr lang="pt-BR" dirty="0"/>
              <a:t>2 </a:t>
            </a:r>
            <a:r>
              <a:rPr lang="el-GR" dirty="0"/>
              <a:t>             </a:t>
            </a:r>
            <a:r>
              <a:rPr lang="pt-BR" dirty="0"/>
              <a:t>40.000</a:t>
            </a:r>
            <a:r>
              <a:rPr lang="el-GR" dirty="0"/>
              <a:t>   </a:t>
            </a:r>
            <a:r>
              <a:rPr lang="pt-BR" dirty="0"/>
              <a:t> 2.000 </a:t>
            </a:r>
            <a:r>
              <a:rPr lang="el-GR" dirty="0"/>
              <a:t>     </a:t>
            </a:r>
            <a:r>
              <a:rPr lang="pt-BR" dirty="0"/>
              <a:t>16.000</a:t>
            </a:r>
          </a:p>
          <a:p>
            <a:pPr marL="0" indent="0" algn="just">
              <a:buNone/>
            </a:pPr>
            <a:r>
              <a:rPr lang="pt-BR" dirty="0"/>
              <a:t>3 </a:t>
            </a:r>
            <a:r>
              <a:rPr lang="el-GR" dirty="0"/>
              <a:t>             </a:t>
            </a:r>
            <a:r>
              <a:rPr lang="pt-BR" dirty="0"/>
              <a:t>40.000</a:t>
            </a:r>
            <a:r>
              <a:rPr lang="el-GR" dirty="0"/>
              <a:t>       </a:t>
            </a:r>
            <a:r>
              <a:rPr lang="pt-BR" dirty="0"/>
              <a:t> 0</a:t>
            </a:r>
            <a:r>
              <a:rPr lang="el-GR" dirty="0"/>
              <a:t>        </a:t>
            </a:r>
            <a:r>
              <a:rPr lang="pt-BR" dirty="0"/>
              <a:t> 30.000</a:t>
            </a:r>
            <a:endParaRPr lang="el-GR" dirty="0"/>
          </a:p>
        </p:txBody>
      </p:sp>
    </p:spTree>
    <p:extLst>
      <p:ext uri="{BB962C8B-B14F-4D97-AF65-F5344CB8AC3E}">
        <p14:creationId xmlns:p14="http://schemas.microsoft.com/office/powerpoint/2010/main" val="17278283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EAAF2C3-83B0-40E7-B383-9233D168AEC7}"/>
              </a:ext>
            </a:extLst>
          </p:cNvPr>
          <p:cNvSpPr>
            <a:spLocks noGrp="1"/>
          </p:cNvSpPr>
          <p:nvPr>
            <p:ph type="title"/>
          </p:nvPr>
        </p:nvSpPr>
        <p:spPr/>
        <p:txBody>
          <a:bodyPr/>
          <a:lstStyle/>
          <a:p>
            <a:pPr algn="l"/>
            <a:r>
              <a:rPr lang="el-GR" dirty="0"/>
              <a:t>Άσκηση</a:t>
            </a:r>
            <a:br>
              <a:rPr lang="el-GR" dirty="0"/>
            </a:br>
            <a:endParaRPr lang="el-GR" dirty="0"/>
          </a:p>
        </p:txBody>
      </p:sp>
      <p:sp>
        <p:nvSpPr>
          <p:cNvPr id="3" name="Θέση περιεχομένου 2">
            <a:extLst>
              <a:ext uri="{FF2B5EF4-FFF2-40B4-BE49-F238E27FC236}">
                <a16:creationId xmlns:a16="http://schemas.microsoft.com/office/drawing/2014/main" id="{2573225A-1C07-4F6A-B557-08F87A8DD6E1}"/>
              </a:ext>
            </a:extLst>
          </p:cNvPr>
          <p:cNvSpPr>
            <a:spLocks noGrp="1"/>
          </p:cNvSpPr>
          <p:nvPr>
            <p:ph idx="1"/>
          </p:nvPr>
        </p:nvSpPr>
        <p:spPr>
          <a:xfrm>
            <a:off x="1543050" y="2052116"/>
            <a:ext cx="9027089" cy="4577284"/>
          </a:xfrm>
        </p:spPr>
        <p:txBody>
          <a:bodyPr>
            <a:normAutofit fontScale="77500" lnSpcReduction="20000"/>
          </a:bodyPr>
          <a:lstStyle/>
          <a:p>
            <a:pPr marL="0" indent="0">
              <a:lnSpc>
                <a:spcPct val="170000"/>
              </a:lnSpc>
              <a:buNone/>
            </a:pPr>
            <a:r>
              <a:rPr lang="el-GR" dirty="0" err="1"/>
              <a:t>Τευτλοπαραγωγός</a:t>
            </a:r>
            <a:r>
              <a:rPr lang="el-GR" dirty="0"/>
              <a:t> εξετάζει την αγορά </a:t>
            </a:r>
            <a:r>
              <a:rPr lang="el-GR" dirty="0" err="1"/>
              <a:t>τευτλοεξαγωγέα</a:t>
            </a:r>
            <a:r>
              <a:rPr lang="el-GR" dirty="0"/>
              <a:t> αξίας </a:t>
            </a:r>
            <a:r>
              <a:rPr lang="en-US"/>
              <a:t>230.000</a:t>
            </a:r>
            <a:r>
              <a:rPr lang="el-GR"/>
              <a:t> </a:t>
            </a:r>
            <a:r>
              <a:rPr lang="el-GR" dirty="0"/>
              <a:t>με ωφέλιμο βίο 4 έτη, ο οποίος θα αποφέρει τις παρακάτω ταμιακές ροές ανά έτος:</a:t>
            </a:r>
          </a:p>
          <a:p>
            <a:r>
              <a:rPr lang="el-GR" dirty="0"/>
              <a:t>1ο έτος		75.000</a:t>
            </a:r>
          </a:p>
          <a:p>
            <a:r>
              <a:rPr lang="el-GR" dirty="0"/>
              <a:t>2ο έτος		82.000	</a:t>
            </a:r>
          </a:p>
          <a:p>
            <a:r>
              <a:rPr lang="el-GR" dirty="0"/>
              <a:t>3ο έτος		84.000</a:t>
            </a:r>
          </a:p>
          <a:p>
            <a:r>
              <a:rPr lang="el-GR" dirty="0"/>
              <a:t>4ο έτος		88.000</a:t>
            </a:r>
          </a:p>
          <a:p>
            <a:pPr marL="0" indent="0">
              <a:buNone/>
            </a:pPr>
            <a:r>
              <a:rPr lang="el-GR" dirty="0"/>
              <a:t>Ζητείται να γίνει η αξιολόγηση της ανωτέρω επένδυσης με τη μέθοδο:</a:t>
            </a:r>
          </a:p>
          <a:p>
            <a:pPr marL="0" indent="0">
              <a:buNone/>
            </a:pPr>
            <a:r>
              <a:rPr lang="el-GR" dirty="0"/>
              <a:t>1)	Της Κ.Π.Α.</a:t>
            </a:r>
          </a:p>
          <a:p>
            <a:pPr marL="0" indent="0">
              <a:buNone/>
            </a:pPr>
            <a:r>
              <a:rPr lang="el-GR" dirty="0"/>
              <a:t>2)	Του Λόγου Ωφελειών Κόστους</a:t>
            </a:r>
          </a:p>
          <a:p>
            <a:pPr marL="0" indent="0">
              <a:buNone/>
            </a:pPr>
            <a:r>
              <a:rPr lang="el-GR" dirty="0"/>
              <a:t>Η τιμή του προεξοφλητικού επιτοκίου είναι 10%.</a:t>
            </a:r>
          </a:p>
          <a:p>
            <a:endParaRPr lang="el-GR" dirty="0"/>
          </a:p>
        </p:txBody>
      </p:sp>
    </p:spTree>
    <p:extLst>
      <p:ext uri="{BB962C8B-B14F-4D97-AF65-F5344CB8AC3E}">
        <p14:creationId xmlns:p14="http://schemas.microsoft.com/office/powerpoint/2010/main" val="42237531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4022F1B-2DD3-45E2-BEB3-22918E71ECAF}"/>
              </a:ext>
            </a:extLst>
          </p:cNvPr>
          <p:cNvSpPr>
            <a:spLocks noGrp="1"/>
          </p:cNvSpPr>
          <p:nvPr>
            <p:ph type="title"/>
          </p:nvPr>
        </p:nvSpPr>
        <p:spPr/>
        <p:txBody>
          <a:bodyPr/>
          <a:lstStyle/>
          <a:p>
            <a:pPr algn="l"/>
            <a:r>
              <a:rPr lang="el-GR" dirty="0"/>
              <a:t>Λόγος ωφελειών κόστους</a:t>
            </a:r>
          </a:p>
        </p:txBody>
      </p:sp>
      <mc:AlternateContent xmlns:mc="http://schemas.openxmlformats.org/markup-compatibility/2006" xmlns:a14="http://schemas.microsoft.com/office/drawing/2010/main">
        <mc:Choice Requires="a14">
          <p:sp>
            <p:nvSpPr>
              <p:cNvPr id="3" name="Θέση περιεχομένου 2">
                <a:extLst>
                  <a:ext uri="{FF2B5EF4-FFF2-40B4-BE49-F238E27FC236}">
                    <a16:creationId xmlns:a16="http://schemas.microsoft.com/office/drawing/2014/main" id="{BD7523C2-7C0B-4F28-B6DC-0D29C9B1A35F}"/>
                  </a:ext>
                </a:extLst>
              </p:cNvPr>
              <p:cNvSpPr>
                <a:spLocks noGrp="1"/>
              </p:cNvSpPr>
              <p:nvPr>
                <p:ph idx="1"/>
              </p:nvPr>
            </p:nvSpPr>
            <p:spPr>
              <a:xfrm>
                <a:off x="1495425" y="1566341"/>
                <a:ext cx="9074714" cy="4805884"/>
              </a:xfrm>
            </p:spPr>
            <p:txBody>
              <a:bodyPr>
                <a:normAutofit fontScale="77500" lnSpcReduction="20000"/>
              </a:bodyPr>
              <a:lstStyle/>
              <a:p>
                <a:pPr marL="0" indent="0" algn="just">
                  <a:lnSpc>
                    <a:spcPct val="170000"/>
                  </a:lnSpc>
                  <a:buNone/>
                </a:pPr>
                <a:r>
                  <a:rPr lang="el-GR" dirty="0"/>
                  <a:t>Ο ανωτέρω δείκτης εκφράζει το πηλίκο της παρούσας αξίας του συνόλου των καθαρών εισροών (από τη διενέργεια μιας επένδυσης) προς την αξία της αρχικής εκροής, σύμφωνα με τον τύπο:</a:t>
                </a:r>
              </a:p>
              <a:p>
                <a:pPr marL="0" indent="0" algn="ctr">
                  <a:lnSpc>
                    <a:spcPct val="150000"/>
                  </a:lnSpc>
                  <a:buNone/>
                </a:pPr>
                <a:r>
                  <a:rPr lang="el-GR" sz="2300" spc="100" dirty="0">
                    <a:ea typeface="Calibri" panose="020F0502020204030204" pitchFamily="34" charset="0"/>
                    <a:cs typeface="Arial" panose="020B0604020202020204" pitchFamily="34" charset="0"/>
                  </a:rPr>
                  <a:t>ΛΩΚ </a:t>
                </a:r>
                <a14:m>
                  <m:oMath xmlns:m="http://schemas.openxmlformats.org/officeDocument/2006/math">
                    <m:r>
                      <a:rPr lang="el-GR" sz="2300" i="1" spc="100" smtClean="0">
                        <a:effectLst/>
                        <a:latin typeface="Cambria Math" panose="02040503050406030204" pitchFamily="18" charset="0"/>
                        <a:ea typeface="Calibri" panose="020F0502020204030204" pitchFamily="34" charset="0"/>
                        <a:cs typeface="Arial" panose="020B0604020202020204" pitchFamily="34" charset="0"/>
                      </a:rPr>
                      <m:t>= </m:t>
                    </m:r>
                    <m:f>
                      <m:fPr>
                        <m:ctrlPr>
                          <a:rPr lang="el-GR" sz="2300" i="1" spc="100">
                            <a:effectLst/>
                            <a:latin typeface="Cambria Math" panose="02040503050406030204" pitchFamily="18" charset="0"/>
                            <a:ea typeface="Calibri" panose="020F0502020204030204" pitchFamily="34" charset="0"/>
                            <a:cs typeface="Arial" panose="020B0604020202020204" pitchFamily="34" charset="0"/>
                          </a:rPr>
                        </m:ctrlPr>
                      </m:fPr>
                      <m:num>
                        <m:nary>
                          <m:naryPr>
                            <m:chr m:val="∑"/>
                            <m:limLoc m:val="undOvr"/>
                            <m:ctrlPr>
                              <a:rPr lang="el-GR" sz="2300" i="1" spc="100">
                                <a:effectLst/>
                                <a:latin typeface="Cambria Math" panose="02040503050406030204" pitchFamily="18" charset="0"/>
                                <a:ea typeface="Calibri" panose="020F0502020204030204" pitchFamily="34" charset="0"/>
                                <a:cs typeface="Arial" panose="020B0604020202020204" pitchFamily="34" charset="0"/>
                              </a:rPr>
                            </m:ctrlPr>
                          </m:naryPr>
                          <m:sub>
                            <m:r>
                              <a:rPr lang="el-GR" sz="2300" i="1" spc="100">
                                <a:effectLst/>
                                <a:latin typeface="Cambria Math" panose="02040503050406030204" pitchFamily="18" charset="0"/>
                                <a:ea typeface="Calibri" panose="020F0502020204030204" pitchFamily="34" charset="0"/>
                                <a:cs typeface="Arial" panose="020B0604020202020204" pitchFamily="34" charset="0"/>
                              </a:rPr>
                              <m:t>𝑡</m:t>
                            </m:r>
                            <m:r>
                              <a:rPr lang="el-GR" sz="2300" i="1" spc="100">
                                <a:effectLst/>
                                <a:latin typeface="Cambria Math" panose="02040503050406030204" pitchFamily="18" charset="0"/>
                                <a:ea typeface="Calibri" panose="020F0502020204030204" pitchFamily="34" charset="0"/>
                                <a:cs typeface="Arial" panose="020B0604020202020204" pitchFamily="34" charset="0"/>
                              </a:rPr>
                              <m:t>=1</m:t>
                            </m:r>
                          </m:sub>
                          <m:sup>
                            <m:r>
                              <a:rPr lang="el-GR" sz="2300" i="1" spc="100">
                                <a:effectLst/>
                                <a:latin typeface="Cambria Math" panose="02040503050406030204" pitchFamily="18" charset="0"/>
                                <a:ea typeface="Calibri" panose="020F0502020204030204" pitchFamily="34" charset="0"/>
                                <a:cs typeface="Arial" panose="020B0604020202020204" pitchFamily="34" charset="0"/>
                              </a:rPr>
                              <m:t>𝑛</m:t>
                            </m:r>
                          </m:sup>
                          <m:e>
                            <m:d>
                              <m:dPr>
                                <m:begChr m:val="["/>
                                <m:endChr m:val="]"/>
                                <m:ctrlPr>
                                  <a:rPr lang="el-GR" sz="2300" i="1" spc="100">
                                    <a:effectLst/>
                                    <a:latin typeface="Cambria Math" panose="02040503050406030204" pitchFamily="18" charset="0"/>
                                    <a:ea typeface="Calibri" panose="020F0502020204030204" pitchFamily="34" charset="0"/>
                                    <a:cs typeface="Arial" panose="020B0604020202020204" pitchFamily="34" charset="0"/>
                                  </a:rPr>
                                </m:ctrlPr>
                              </m:dPr>
                              <m:e>
                                <m:f>
                                  <m:fPr>
                                    <m:ctrlPr>
                                      <a:rPr lang="el-GR" sz="2300" i="1" spc="100">
                                        <a:effectLst/>
                                        <a:latin typeface="Cambria Math" panose="02040503050406030204" pitchFamily="18" charset="0"/>
                                        <a:ea typeface="Calibri" panose="020F0502020204030204" pitchFamily="34" charset="0"/>
                                        <a:cs typeface="Arial" panose="020B0604020202020204" pitchFamily="34" charset="0"/>
                                      </a:rPr>
                                    </m:ctrlPr>
                                  </m:fPr>
                                  <m:num>
                                    <m:sSub>
                                      <m:sSubPr>
                                        <m:ctrlPr>
                                          <a:rPr lang="el-GR" sz="2300" i="1" spc="100">
                                            <a:effectLst/>
                                            <a:latin typeface="Cambria Math" panose="02040503050406030204" pitchFamily="18" charset="0"/>
                                            <a:ea typeface="Calibri" panose="020F0502020204030204" pitchFamily="34" charset="0"/>
                                            <a:cs typeface="Arial" panose="020B0604020202020204" pitchFamily="34" charset="0"/>
                                          </a:rPr>
                                        </m:ctrlPr>
                                      </m:sSubPr>
                                      <m:e>
                                        <m:r>
                                          <a:rPr lang="el-GR" sz="2300" i="1" spc="100">
                                            <a:effectLst/>
                                            <a:latin typeface="Cambria Math" panose="02040503050406030204" pitchFamily="18" charset="0"/>
                                            <a:ea typeface="Calibri" panose="020F0502020204030204" pitchFamily="34" charset="0"/>
                                            <a:cs typeface="Arial" panose="020B0604020202020204" pitchFamily="34" charset="0"/>
                                          </a:rPr>
                                          <m:t>𝛦𝛴</m:t>
                                        </m:r>
                                      </m:e>
                                      <m:sub>
                                        <m:r>
                                          <a:rPr lang="en-US" sz="2300" i="1" spc="100">
                                            <a:effectLst/>
                                            <a:latin typeface="Cambria Math" panose="02040503050406030204" pitchFamily="18" charset="0"/>
                                            <a:ea typeface="Calibri" panose="020F0502020204030204" pitchFamily="34" charset="0"/>
                                            <a:cs typeface="Arial" panose="020B0604020202020204" pitchFamily="34" charset="0"/>
                                          </a:rPr>
                                          <m:t>𝑡</m:t>
                                        </m:r>
                                      </m:sub>
                                    </m:sSub>
                                  </m:num>
                                  <m:den>
                                    <m:sSub>
                                      <m:sSubPr>
                                        <m:ctrlPr>
                                          <a:rPr lang="el-GR" sz="2300" i="1" spc="100">
                                            <a:effectLst/>
                                            <a:latin typeface="Cambria Math" panose="02040503050406030204" pitchFamily="18" charset="0"/>
                                            <a:ea typeface="Calibri" panose="020F0502020204030204" pitchFamily="34" charset="0"/>
                                            <a:cs typeface="Arial" panose="020B0604020202020204" pitchFamily="34" charset="0"/>
                                          </a:rPr>
                                        </m:ctrlPr>
                                      </m:sSubPr>
                                      <m:e>
                                        <m:d>
                                          <m:dPr>
                                            <m:ctrlPr>
                                              <a:rPr lang="el-GR" sz="2300" i="1" spc="100">
                                                <a:effectLst/>
                                                <a:latin typeface="Cambria Math" panose="02040503050406030204" pitchFamily="18" charset="0"/>
                                                <a:ea typeface="Calibri" panose="020F0502020204030204" pitchFamily="34" charset="0"/>
                                                <a:cs typeface="Arial" panose="020B0604020202020204" pitchFamily="34" charset="0"/>
                                              </a:rPr>
                                            </m:ctrlPr>
                                          </m:dPr>
                                          <m:e>
                                            <m:r>
                                              <a:rPr lang="el-GR" sz="2300" i="1" spc="100">
                                                <a:effectLst/>
                                                <a:latin typeface="Cambria Math" panose="02040503050406030204" pitchFamily="18" charset="0"/>
                                                <a:ea typeface="Calibri" panose="020F0502020204030204" pitchFamily="34" charset="0"/>
                                                <a:cs typeface="Arial" panose="020B0604020202020204" pitchFamily="34" charset="0"/>
                                              </a:rPr>
                                              <m:t>1+</m:t>
                                            </m:r>
                                            <m:r>
                                              <a:rPr lang="el-GR" sz="2300" i="1" spc="100">
                                                <a:effectLst/>
                                                <a:latin typeface="Cambria Math" panose="02040503050406030204" pitchFamily="18" charset="0"/>
                                                <a:ea typeface="Calibri" panose="020F0502020204030204" pitchFamily="34" charset="0"/>
                                                <a:cs typeface="Arial" panose="020B0604020202020204" pitchFamily="34" charset="0"/>
                                              </a:rPr>
                                              <m:t>𝐾</m:t>
                                            </m:r>
                                          </m:e>
                                        </m:d>
                                      </m:e>
                                      <m:sub>
                                        <m:r>
                                          <a:rPr lang="en-US" sz="2300" i="1" spc="100">
                                            <a:effectLst/>
                                            <a:latin typeface="Cambria Math" panose="02040503050406030204" pitchFamily="18" charset="0"/>
                                            <a:ea typeface="Calibri" panose="020F0502020204030204" pitchFamily="34" charset="0"/>
                                            <a:cs typeface="Arial" panose="020B0604020202020204" pitchFamily="34" charset="0"/>
                                          </a:rPr>
                                          <m:t>𝑡</m:t>
                                        </m:r>
                                      </m:sub>
                                    </m:sSub>
                                  </m:den>
                                </m:f>
                              </m:e>
                            </m:d>
                          </m:e>
                        </m:nary>
                      </m:num>
                      <m:den>
                        <m:sSub>
                          <m:sSubPr>
                            <m:ctrlPr>
                              <a:rPr lang="el-GR" sz="2300" i="1" spc="100">
                                <a:effectLst/>
                                <a:latin typeface="Cambria Math" panose="02040503050406030204" pitchFamily="18" charset="0"/>
                                <a:ea typeface="Calibri" panose="020F0502020204030204" pitchFamily="34" charset="0"/>
                                <a:cs typeface="Arial" panose="020B0604020202020204" pitchFamily="34" charset="0"/>
                              </a:rPr>
                            </m:ctrlPr>
                          </m:sSubPr>
                          <m:e>
                            <m:r>
                              <a:rPr lang="el-GR" sz="2300" i="1" spc="100">
                                <a:effectLst/>
                                <a:latin typeface="Cambria Math" panose="02040503050406030204" pitchFamily="18" charset="0"/>
                                <a:ea typeface="Calibri" panose="020F0502020204030204" pitchFamily="34" charset="0"/>
                                <a:cs typeface="Arial" panose="020B0604020202020204" pitchFamily="34" charset="0"/>
                              </a:rPr>
                              <m:t>𝛦𝛫</m:t>
                            </m:r>
                          </m:e>
                          <m:sub>
                            <m:r>
                              <a:rPr lang="el-GR" sz="2300" i="1" spc="100">
                                <a:effectLst/>
                                <a:latin typeface="Cambria Math" panose="02040503050406030204" pitchFamily="18" charset="0"/>
                                <a:ea typeface="Calibri" panose="020F0502020204030204" pitchFamily="34" charset="0"/>
                                <a:cs typeface="Arial" panose="020B0604020202020204" pitchFamily="34" charset="0"/>
                              </a:rPr>
                              <m:t>0</m:t>
                            </m:r>
                          </m:sub>
                        </m:sSub>
                      </m:den>
                    </m:f>
                  </m:oMath>
                </a14:m>
                <a:endParaRPr lang="el-GR" sz="23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όπου:</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el-GR" spc="100" dirty="0">
                    <a:latin typeface="Arial" panose="020B0604020202020204" pitchFamily="34" charset="0"/>
                    <a:ea typeface="Calibri" panose="020F0502020204030204" pitchFamily="34" charset="0"/>
                    <a:cs typeface="Times New Roman" panose="02020603050405020304" pitchFamily="18" charset="0"/>
                  </a:rPr>
                  <a:t>ΛΩΚ</a:t>
                </a:r>
                <a:r>
                  <a:rPr lang="en-US" spc="100" dirty="0">
                    <a:latin typeface="Arial" panose="020B0604020202020204" pitchFamily="34" charset="0"/>
                    <a:ea typeface="Calibri" panose="020F0502020204030204" pitchFamily="34" charset="0"/>
                    <a:cs typeface="Times New Roman" panose="02020603050405020304" pitchFamily="18" charset="0"/>
                  </a:rPr>
                  <a:t>: </a:t>
                </a:r>
                <a:r>
                  <a:rPr lang="el-GR" spc="100" dirty="0">
                    <a:latin typeface="Arial" panose="020B0604020202020204" pitchFamily="34" charset="0"/>
                    <a:ea typeface="Calibri" panose="020F0502020204030204" pitchFamily="34" charset="0"/>
                    <a:cs typeface="Times New Roman" panose="02020603050405020304" pitchFamily="18" charset="0"/>
                  </a:rPr>
                  <a:t>Λόγος ωφελειών κόστους</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450215" indent="-450215" algn="just"/>
                <a:r>
                  <a:rPr lang="el-GR" sz="2000" spc="100" dirty="0">
                    <a:effectLst/>
                    <a:latin typeface="Arial" panose="020B0604020202020204" pitchFamily="34" charset="0"/>
                    <a:ea typeface="Calibri" panose="020F0502020204030204" pitchFamily="34" charset="0"/>
                    <a:cs typeface="Times New Roman" panose="02020603050405020304" pitchFamily="18" charset="0"/>
                  </a:rPr>
                  <a:t>ΕΣ</a:t>
                </a:r>
                <a:r>
                  <a:rPr lang="en-US" sz="2000" spc="100" baseline="-25000" dirty="0">
                    <a:effectLst/>
                    <a:latin typeface="Arial" panose="020B0604020202020204" pitchFamily="34" charset="0"/>
                    <a:ea typeface="Calibri" panose="020F0502020204030204" pitchFamily="34" charset="0"/>
                    <a:cs typeface="Times New Roman" panose="02020603050405020304" pitchFamily="18" charset="0"/>
                  </a:rPr>
                  <a:t>t</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Ονομαστική Αξία Ταμιακών Εισροών στο χρόνο (</a:t>
                </a:r>
                <a:r>
                  <a:rPr lang="en-US" sz="2000" spc="100" dirty="0">
                    <a:effectLst/>
                    <a:latin typeface="Arial" panose="020B0604020202020204" pitchFamily="34" charset="0"/>
                    <a:ea typeface="Calibri" panose="020F0502020204030204" pitchFamily="34" charset="0"/>
                    <a:cs typeface="Times New Roman" panose="02020603050405020304" pitchFamily="18" charset="0"/>
                  </a:rPr>
                  <a:t>t</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και (</a:t>
                </a:r>
                <a:r>
                  <a:rPr lang="en-US" sz="2000" spc="100" dirty="0">
                    <a:effectLst/>
                    <a:latin typeface="Arial" panose="020B0604020202020204" pitchFamily="34" charset="0"/>
                    <a:ea typeface="Calibri" panose="020F0502020204030204" pitchFamily="34" charset="0"/>
                    <a:cs typeface="Times New Roman" panose="02020603050405020304" pitchFamily="18" charset="0"/>
                  </a:rPr>
                  <a:t>t</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1,2,3,…</a:t>
                </a:r>
                <a:r>
                  <a:rPr lang="en-US" sz="2000" spc="100" dirty="0">
                    <a:effectLst/>
                    <a:latin typeface="Arial" panose="020B0604020202020204" pitchFamily="34" charset="0"/>
                    <a:ea typeface="Calibri" panose="020F0502020204030204" pitchFamily="34" charset="0"/>
                    <a:cs typeface="Times New Roman" panose="02020603050405020304" pitchFamily="18" charset="0"/>
                  </a:rPr>
                  <a:t>n</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450215" indent="-450215" algn="just"/>
                <a:r>
                  <a:rPr lang="en-US" sz="2000" spc="100" dirty="0">
                    <a:effectLst/>
                    <a:latin typeface="Arial" panose="020B0604020202020204" pitchFamily="34" charset="0"/>
                    <a:ea typeface="Calibri" panose="020F0502020204030204" pitchFamily="34" charset="0"/>
                    <a:cs typeface="Times New Roman" panose="02020603050405020304" pitchFamily="18" charset="0"/>
                  </a:rPr>
                  <a:t>n</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Έτη ωφέλιμου βίου της επένδυσης</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450215" indent="-450215" algn="just"/>
                <a:r>
                  <a:rPr lang="en-US" sz="2000" spc="100" dirty="0">
                    <a:effectLst/>
                    <a:latin typeface="Arial" panose="020B0604020202020204" pitchFamily="34" charset="0"/>
                    <a:ea typeface="Calibri" panose="020F0502020204030204" pitchFamily="34" charset="0"/>
                    <a:cs typeface="Times New Roman" panose="02020603050405020304" pitchFamily="18" charset="0"/>
                  </a:rPr>
                  <a:t>K</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Συντελεστής Προεξόφλησης</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450215" indent="-450215" algn="just"/>
                <a:r>
                  <a:rPr lang="en-US" sz="2000" spc="100" dirty="0">
                    <a:effectLst/>
                    <a:latin typeface="Arial" panose="020B0604020202020204" pitchFamily="34" charset="0"/>
                    <a:ea typeface="Calibri" panose="020F0502020204030204" pitchFamily="34" charset="0"/>
                    <a:cs typeface="Times New Roman" panose="02020603050405020304" pitchFamily="18" charset="0"/>
                  </a:rPr>
                  <a:t>EK</a:t>
                </a:r>
                <a:r>
                  <a:rPr lang="el-GR" sz="2000" spc="100" baseline="-25000" dirty="0">
                    <a:effectLst/>
                    <a:latin typeface="Arial" panose="020B0604020202020204" pitchFamily="34" charset="0"/>
                    <a:ea typeface="Calibri" panose="020F0502020204030204" pitchFamily="34" charset="0"/>
                    <a:cs typeface="Times New Roman" panose="02020603050405020304" pitchFamily="18" charset="0"/>
                  </a:rPr>
                  <a:t>0</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Αξία Ταμιακών εκροών στο χρόνο μηδέν</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xmlns="">
          <p:sp>
            <p:nvSpPr>
              <p:cNvPr id="3" name="Θέση περιεχομένου 2">
                <a:extLst>
                  <a:ext uri="{FF2B5EF4-FFF2-40B4-BE49-F238E27FC236}">
                    <a16:creationId xmlns:a16="http://schemas.microsoft.com/office/drawing/2014/main" id="{BD7523C2-7C0B-4F28-B6DC-0D29C9B1A35F}"/>
                  </a:ext>
                </a:extLst>
              </p:cNvPr>
              <p:cNvSpPr>
                <a:spLocks noGrp="1" noRot="1" noChangeAspect="1" noMove="1" noResize="1" noEditPoints="1" noAdjustHandles="1" noChangeArrowheads="1" noChangeShapeType="1" noTextEdit="1"/>
              </p:cNvSpPr>
              <p:nvPr>
                <p:ph idx="1"/>
              </p:nvPr>
            </p:nvSpPr>
            <p:spPr>
              <a:xfrm>
                <a:off x="1495425" y="1566341"/>
                <a:ext cx="9074714" cy="4805884"/>
              </a:xfrm>
              <a:blipFill>
                <a:blip r:embed="rId2"/>
                <a:stretch>
                  <a:fillRect l="-336" r="-403"/>
                </a:stretch>
              </a:blipFill>
            </p:spPr>
            <p:txBody>
              <a:bodyPr/>
              <a:lstStyle/>
              <a:p>
                <a:r>
                  <a:rPr lang="el-GR">
                    <a:noFill/>
                  </a:rPr>
                  <a:t> </a:t>
                </a:r>
              </a:p>
            </p:txBody>
          </p:sp>
        </mc:Fallback>
      </mc:AlternateContent>
    </p:spTree>
    <p:extLst>
      <p:ext uri="{BB962C8B-B14F-4D97-AF65-F5344CB8AC3E}">
        <p14:creationId xmlns:p14="http://schemas.microsoft.com/office/powerpoint/2010/main" val="32356366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350D6CB-B1EC-41FB-821B-19F079986A1E}"/>
              </a:ext>
            </a:extLst>
          </p:cNvPr>
          <p:cNvSpPr>
            <a:spLocks noGrp="1"/>
          </p:cNvSpPr>
          <p:nvPr>
            <p:ph type="title"/>
          </p:nvPr>
        </p:nvSpPr>
        <p:spPr/>
        <p:txBody>
          <a:bodyPr/>
          <a:lstStyle/>
          <a:p>
            <a:pPr algn="l"/>
            <a:r>
              <a:rPr lang="el-GR" dirty="0"/>
              <a:t>Άσκηση</a:t>
            </a:r>
          </a:p>
        </p:txBody>
      </p:sp>
      <p:sp>
        <p:nvSpPr>
          <p:cNvPr id="3" name="Θέση περιεχομένου 2">
            <a:extLst>
              <a:ext uri="{FF2B5EF4-FFF2-40B4-BE49-F238E27FC236}">
                <a16:creationId xmlns:a16="http://schemas.microsoft.com/office/drawing/2014/main" id="{3398F0A9-C6C8-4ED6-9E64-B8D2ADAF7D8C}"/>
              </a:ext>
            </a:extLst>
          </p:cNvPr>
          <p:cNvSpPr>
            <a:spLocks noGrp="1"/>
          </p:cNvSpPr>
          <p:nvPr>
            <p:ph idx="1"/>
          </p:nvPr>
        </p:nvSpPr>
        <p:spPr>
          <a:xfrm>
            <a:off x="1514475" y="2052116"/>
            <a:ext cx="9055664" cy="4653484"/>
          </a:xfrm>
        </p:spPr>
        <p:txBody>
          <a:bodyPr>
            <a:normAutofit fontScale="77500" lnSpcReduction="20000"/>
          </a:bodyPr>
          <a:lstStyle/>
          <a:p>
            <a:pPr marL="0" indent="0" algn="just">
              <a:lnSpc>
                <a:spcPct val="150000"/>
              </a:lnSpc>
              <a:buNone/>
            </a:pPr>
            <a:r>
              <a:rPr lang="el-GR" spc="100" dirty="0">
                <a:latin typeface="Arial" panose="020B0604020202020204" pitchFamily="34" charset="0"/>
                <a:ea typeface="Calibri" panose="020F0502020204030204" pitchFamily="34" charset="0"/>
                <a:cs typeface="Times New Roman" panose="02020603050405020304" pitchFamily="18" charset="0"/>
              </a:rPr>
              <a:t>Αλιέας</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εξετάζει την αγορά αλιευτικής μηχανής αξίας 120.000 με ωφέλιμο βίο τέσσερα έτη, η οποία θα αποφέρει τις παρακάτω ταμιακές εισροές ανά έτος.</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1</a:t>
            </a:r>
            <a:r>
              <a:rPr lang="el-GR" sz="2000" spc="100" baseline="30000" dirty="0">
                <a:effectLst/>
                <a:latin typeface="Arial" panose="020B0604020202020204" pitchFamily="34" charset="0"/>
                <a:ea typeface="Calibri" panose="020F0502020204030204" pitchFamily="34" charset="0"/>
                <a:cs typeface="Times New Roman" panose="02020603050405020304" pitchFamily="18" charset="0"/>
              </a:rPr>
              <a:t>ο</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έτος → 23.000</a:t>
            </a:r>
          </a:p>
          <a:p>
            <a:pPr marL="0" indent="0" algn="just">
              <a:lnSpc>
                <a:spcPct val="150000"/>
              </a:lnSpc>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2</a:t>
            </a:r>
            <a:r>
              <a:rPr lang="el-GR" sz="2000" spc="100" baseline="30000" dirty="0">
                <a:effectLst/>
                <a:latin typeface="Arial" panose="020B0604020202020204" pitchFamily="34" charset="0"/>
                <a:ea typeface="Calibri" panose="020F0502020204030204" pitchFamily="34" charset="0"/>
                <a:cs typeface="Times New Roman" panose="02020603050405020304" pitchFamily="18" charset="0"/>
              </a:rPr>
              <a:t>ο</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έτος → 29.000</a:t>
            </a:r>
          </a:p>
          <a:p>
            <a:pPr marL="0" indent="0" algn="just">
              <a:lnSpc>
                <a:spcPct val="150000"/>
              </a:lnSpc>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3</a:t>
            </a:r>
            <a:r>
              <a:rPr lang="el-GR" sz="2000" spc="100" baseline="30000" dirty="0">
                <a:effectLst/>
                <a:latin typeface="Arial" panose="020B0604020202020204" pitchFamily="34" charset="0"/>
                <a:ea typeface="Calibri" panose="020F0502020204030204" pitchFamily="34" charset="0"/>
                <a:cs typeface="Times New Roman" panose="02020603050405020304" pitchFamily="18" charset="0"/>
              </a:rPr>
              <a:t>ο</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έτος → 31.000</a:t>
            </a:r>
          </a:p>
          <a:p>
            <a:pPr marL="0" indent="0" algn="just">
              <a:lnSpc>
                <a:spcPct val="150000"/>
              </a:lnSpc>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4</a:t>
            </a:r>
            <a:r>
              <a:rPr lang="el-GR" sz="2000" spc="100" baseline="30000" dirty="0">
                <a:effectLst/>
                <a:latin typeface="Arial" panose="020B0604020202020204" pitchFamily="34" charset="0"/>
                <a:ea typeface="Calibri" panose="020F0502020204030204" pitchFamily="34" charset="0"/>
                <a:cs typeface="Times New Roman" panose="02020603050405020304" pitchFamily="18" charset="0"/>
              </a:rPr>
              <a:t>ο</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έτος → 33.000</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Ζητείται να γίνει η αξιολόγηση της ανωτέρω επένδυσης με τη μέθοδο του </a:t>
            </a:r>
            <a:r>
              <a:rPr lang="el-GR" dirty="0"/>
              <a:t>Λόγου Ωφελειών Κόστους</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εάν η τιμή του προεξοφλητικού επιτοκίου είναι 15%.</a:t>
            </a:r>
          </a:p>
          <a:p>
            <a:pPr marL="0" indent="0" algn="just">
              <a:lnSpc>
                <a:spcPct val="150000"/>
              </a:lnSpc>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Η λύση της άσκησης να γίνει χρησιμοποιώντας την μαθηματική προσέγγιση, και </a:t>
            </a:r>
            <a:r>
              <a:rPr lang="el-GR" sz="2000" b="1" spc="100" dirty="0">
                <a:effectLst/>
                <a:latin typeface="Arial" panose="020B0604020202020204" pitchFamily="34" charset="0"/>
                <a:ea typeface="Calibri" panose="020F0502020204030204" pitchFamily="34" charset="0"/>
                <a:cs typeface="Times New Roman" panose="02020603050405020304" pitchFamily="18" charset="0"/>
              </a:rPr>
              <a:t>όχι</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με τη χρήση πινάκων.</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7985163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8E30B85-2BC5-4309-B523-21397F1DC3A0}"/>
              </a:ext>
            </a:extLst>
          </p:cNvPr>
          <p:cNvSpPr>
            <a:spLocks noGrp="1"/>
          </p:cNvSpPr>
          <p:nvPr>
            <p:ph type="title"/>
          </p:nvPr>
        </p:nvSpPr>
        <p:spPr/>
        <p:txBody>
          <a:bodyPr/>
          <a:lstStyle/>
          <a:p>
            <a:pPr algn="l"/>
            <a:r>
              <a:rPr lang="el-GR" dirty="0"/>
              <a:t>Άσκηση</a:t>
            </a:r>
          </a:p>
        </p:txBody>
      </p:sp>
      <p:graphicFrame>
        <p:nvGraphicFramePr>
          <p:cNvPr id="8" name="Θέση περιεχομένου 7">
            <a:extLst>
              <a:ext uri="{FF2B5EF4-FFF2-40B4-BE49-F238E27FC236}">
                <a16:creationId xmlns:a16="http://schemas.microsoft.com/office/drawing/2014/main" id="{E944E96E-6599-45F4-847E-DFEE1654D41F}"/>
              </a:ext>
            </a:extLst>
          </p:cNvPr>
          <p:cNvGraphicFramePr>
            <a:graphicFrameLocks noGrp="1"/>
          </p:cNvGraphicFramePr>
          <p:nvPr>
            <p:ph idx="1"/>
            <p:extLst>
              <p:ext uri="{D42A27DB-BD31-4B8C-83A1-F6EECF244321}">
                <p14:modId xmlns:p14="http://schemas.microsoft.com/office/powerpoint/2010/main" val="421242709"/>
              </p:ext>
            </p:extLst>
          </p:nvPr>
        </p:nvGraphicFramePr>
        <p:xfrm>
          <a:off x="5769768" y="2042161"/>
          <a:ext cx="4075270" cy="3448622"/>
        </p:xfrm>
        <a:graphic>
          <a:graphicData uri="http://schemas.openxmlformats.org/drawingml/2006/table">
            <a:tbl>
              <a:tblPr firstRow="1" firstCol="1" bandRow="1">
                <a:tableStyleId>{5C22544A-7EE6-4342-B048-85BDC9FD1C3A}</a:tableStyleId>
              </a:tblPr>
              <a:tblGrid>
                <a:gridCol w="1358104">
                  <a:extLst>
                    <a:ext uri="{9D8B030D-6E8A-4147-A177-3AD203B41FA5}">
                      <a16:colId xmlns:a16="http://schemas.microsoft.com/office/drawing/2014/main" val="1146562813"/>
                    </a:ext>
                  </a:extLst>
                </a:gridCol>
                <a:gridCol w="1358583">
                  <a:extLst>
                    <a:ext uri="{9D8B030D-6E8A-4147-A177-3AD203B41FA5}">
                      <a16:colId xmlns:a16="http://schemas.microsoft.com/office/drawing/2014/main" val="1938174254"/>
                    </a:ext>
                  </a:extLst>
                </a:gridCol>
                <a:gridCol w="1358583">
                  <a:extLst>
                    <a:ext uri="{9D8B030D-6E8A-4147-A177-3AD203B41FA5}">
                      <a16:colId xmlns:a16="http://schemas.microsoft.com/office/drawing/2014/main" val="2170885917"/>
                    </a:ext>
                  </a:extLst>
                </a:gridCol>
              </a:tblGrid>
              <a:tr h="504805">
                <a:tc>
                  <a:txBody>
                    <a:bodyPr/>
                    <a:lstStyle/>
                    <a:p>
                      <a:endParaRPr lang="el-GR"/>
                    </a:p>
                  </a:txBody>
                  <a:tcPr marL="68580" marR="68580" marT="0" marB="0"/>
                </a:tc>
                <a:tc>
                  <a:txBody>
                    <a:bodyPr/>
                    <a:lstStyle/>
                    <a:p>
                      <a:endParaRPr lang="el-GR"/>
                    </a:p>
                  </a:txBody>
                  <a:tcPr/>
                </a:tc>
                <a:tc>
                  <a:txBody>
                    <a:bodyPr/>
                    <a:lstStyle/>
                    <a:p>
                      <a:endParaRPr lang="el-GR"/>
                    </a:p>
                  </a:txBody>
                  <a:tcPr/>
                </a:tc>
                <a:extLst>
                  <a:ext uri="{0D108BD9-81ED-4DB2-BD59-A6C34878D82A}">
                    <a16:rowId xmlns:a16="http://schemas.microsoft.com/office/drawing/2014/main" val="1967179615"/>
                  </a:ext>
                </a:extLst>
              </a:tr>
              <a:tr h="1216965">
                <a:tc>
                  <a:txBody>
                    <a:bodyPr/>
                    <a:lstStyle/>
                    <a:p>
                      <a:pPr algn="just">
                        <a:lnSpc>
                          <a:spcPct val="115000"/>
                        </a:lnSpc>
                        <a:spcAft>
                          <a:spcPts val="1000"/>
                        </a:spcAft>
                      </a:pPr>
                      <a:r>
                        <a:rPr lang="el-GR" sz="1200">
                          <a:effectLst/>
                        </a:rPr>
                        <a:t>Έτος </a:t>
                      </a:r>
                      <a:endParaRPr lang="el-GR" sz="1200">
                        <a:solidFill>
                          <a:srgbClr val="000000"/>
                        </a:solidFill>
                        <a:effectLst/>
                        <a:latin typeface="Arial Unicode MS"/>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1000"/>
                        </a:spcAft>
                      </a:pPr>
                      <a:r>
                        <a:rPr lang="el-GR" sz="1100" dirty="0" err="1">
                          <a:effectLst/>
                        </a:rPr>
                        <a:t>Χρηματοροή</a:t>
                      </a:r>
                      <a:r>
                        <a:rPr lang="el-GR" sz="1100" dirty="0">
                          <a:effectLst/>
                        </a:rPr>
                        <a:t> Α </a:t>
                      </a:r>
                      <a:endParaRPr lang="el-GR" sz="1200" dirty="0">
                        <a:effectLst/>
                      </a:endParaRPr>
                    </a:p>
                    <a:p>
                      <a:pPr algn="just">
                        <a:lnSpc>
                          <a:spcPct val="115000"/>
                        </a:lnSpc>
                        <a:spcAft>
                          <a:spcPts val="1000"/>
                        </a:spcAft>
                      </a:pPr>
                      <a:r>
                        <a:rPr lang="el-GR" sz="1100" dirty="0">
                          <a:effectLst/>
                        </a:rPr>
                        <a:t> </a:t>
                      </a:r>
                      <a:endParaRPr lang="el-GR" sz="1200" dirty="0">
                        <a:solidFill>
                          <a:srgbClr val="000000"/>
                        </a:solidFill>
                        <a:effectLst/>
                        <a:latin typeface="Arial Unicode MS"/>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1000"/>
                        </a:spcAft>
                      </a:pPr>
                      <a:r>
                        <a:rPr lang="el-GR" sz="1100">
                          <a:effectLst/>
                        </a:rPr>
                        <a:t>Χρηματοροή Β </a:t>
                      </a:r>
                      <a:endParaRPr lang="el-GR" sz="1200">
                        <a:effectLst/>
                      </a:endParaRPr>
                    </a:p>
                    <a:p>
                      <a:pPr algn="just">
                        <a:lnSpc>
                          <a:spcPct val="115000"/>
                        </a:lnSpc>
                        <a:spcAft>
                          <a:spcPts val="1000"/>
                        </a:spcAft>
                      </a:pPr>
                      <a:r>
                        <a:rPr lang="el-GR" sz="1100">
                          <a:effectLst/>
                        </a:rPr>
                        <a:t> </a:t>
                      </a:r>
                      <a:endParaRPr lang="el-GR" sz="1200">
                        <a:solidFill>
                          <a:srgbClr val="000000"/>
                        </a:solidFill>
                        <a:effectLst/>
                        <a:latin typeface="Arial Unicode MS"/>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7650481"/>
                  </a:ext>
                </a:extLst>
              </a:tr>
              <a:tr h="509537">
                <a:tc>
                  <a:txBody>
                    <a:bodyPr/>
                    <a:lstStyle/>
                    <a:p>
                      <a:pPr algn="just">
                        <a:lnSpc>
                          <a:spcPct val="115000"/>
                        </a:lnSpc>
                        <a:spcAft>
                          <a:spcPts val="1000"/>
                        </a:spcAft>
                      </a:pPr>
                      <a:r>
                        <a:rPr lang="el-GR" sz="1100">
                          <a:effectLst/>
                        </a:rPr>
                        <a:t>0</a:t>
                      </a:r>
                      <a:endParaRPr lang="el-GR" sz="1200">
                        <a:solidFill>
                          <a:srgbClr val="000000"/>
                        </a:solidFill>
                        <a:effectLst/>
                        <a:latin typeface="Arial Unicode MS"/>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1000"/>
                        </a:spcAft>
                      </a:pPr>
                      <a:r>
                        <a:rPr lang="el-GR" sz="1100" dirty="0">
                          <a:effectLst/>
                        </a:rPr>
                        <a:t>-25.000</a:t>
                      </a:r>
                      <a:endParaRPr lang="el-GR" sz="1200" dirty="0">
                        <a:solidFill>
                          <a:srgbClr val="000000"/>
                        </a:solidFill>
                        <a:effectLst/>
                        <a:latin typeface="Arial Unicode MS"/>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1000"/>
                        </a:spcAft>
                      </a:pPr>
                      <a:r>
                        <a:rPr lang="el-GR" sz="1100" dirty="0">
                          <a:effectLst/>
                        </a:rPr>
                        <a:t>-28.000</a:t>
                      </a:r>
                      <a:endParaRPr lang="el-GR" sz="1200" dirty="0">
                        <a:solidFill>
                          <a:srgbClr val="000000"/>
                        </a:solidFill>
                        <a:effectLst/>
                        <a:latin typeface="Arial Unicode MS"/>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65021424"/>
                  </a:ext>
                </a:extLst>
              </a:tr>
              <a:tr h="243463">
                <a:tc>
                  <a:txBody>
                    <a:bodyPr/>
                    <a:lstStyle/>
                    <a:p>
                      <a:pPr algn="just">
                        <a:lnSpc>
                          <a:spcPct val="115000"/>
                        </a:lnSpc>
                        <a:spcAft>
                          <a:spcPts val="1000"/>
                        </a:spcAft>
                      </a:pPr>
                      <a:r>
                        <a:rPr lang="el-GR" sz="1100">
                          <a:effectLst/>
                        </a:rPr>
                        <a:t>1</a:t>
                      </a:r>
                      <a:endParaRPr lang="el-GR" sz="1200">
                        <a:solidFill>
                          <a:srgbClr val="000000"/>
                        </a:solidFill>
                        <a:effectLst/>
                        <a:latin typeface="Arial Unicode MS"/>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1000"/>
                        </a:spcAft>
                      </a:pPr>
                      <a:r>
                        <a:rPr lang="el-GR" sz="1100" dirty="0">
                          <a:effectLst/>
                        </a:rPr>
                        <a:t>+7.000</a:t>
                      </a:r>
                      <a:endParaRPr lang="el-GR" sz="1200" dirty="0">
                        <a:solidFill>
                          <a:srgbClr val="000000"/>
                        </a:solidFill>
                        <a:effectLst/>
                        <a:latin typeface="Arial Unicode MS"/>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1000"/>
                        </a:spcAft>
                      </a:pPr>
                      <a:r>
                        <a:rPr lang="el-GR" sz="1100" dirty="0">
                          <a:effectLst/>
                        </a:rPr>
                        <a:t>+6.000</a:t>
                      </a:r>
                      <a:endParaRPr lang="el-GR" sz="1200" dirty="0">
                        <a:solidFill>
                          <a:srgbClr val="000000"/>
                        </a:solidFill>
                        <a:effectLst/>
                        <a:latin typeface="Arial Unicode MS"/>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74094984"/>
                  </a:ext>
                </a:extLst>
              </a:tr>
              <a:tr h="243463">
                <a:tc>
                  <a:txBody>
                    <a:bodyPr/>
                    <a:lstStyle/>
                    <a:p>
                      <a:pPr algn="just">
                        <a:lnSpc>
                          <a:spcPct val="115000"/>
                        </a:lnSpc>
                        <a:spcAft>
                          <a:spcPts val="1000"/>
                        </a:spcAft>
                      </a:pPr>
                      <a:r>
                        <a:rPr lang="el-GR" sz="1100">
                          <a:effectLst/>
                        </a:rPr>
                        <a:t>2</a:t>
                      </a:r>
                      <a:endParaRPr lang="el-GR" sz="1200">
                        <a:solidFill>
                          <a:srgbClr val="000000"/>
                        </a:solidFill>
                        <a:effectLst/>
                        <a:latin typeface="Arial Unicode MS"/>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1000"/>
                        </a:spcAft>
                      </a:pPr>
                      <a:r>
                        <a:rPr lang="el-GR" sz="1100" dirty="0">
                          <a:effectLst/>
                        </a:rPr>
                        <a:t>+8.000</a:t>
                      </a:r>
                      <a:endParaRPr lang="el-GR" sz="1200" dirty="0">
                        <a:solidFill>
                          <a:srgbClr val="000000"/>
                        </a:solidFill>
                        <a:effectLst/>
                        <a:latin typeface="Arial Unicode MS"/>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1000"/>
                        </a:spcAft>
                      </a:pPr>
                      <a:r>
                        <a:rPr lang="el-GR" sz="1100" dirty="0">
                          <a:effectLst/>
                        </a:rPr>
                        <a:t>+8.500</a:t>
                      </a:r>
                      <a:endParaRPr lang="el-GR" sz="1200" dirty="0">
                        <a:solidFill>
                          <a:srgbClr val="000000"/>
                        </a:solidFill>
                        <a:effectLst/>
                        <a:latin typeface="Arial Unicode MS"/>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9193952"/>
                  </a:ext>
                </a:extLst>
              </a:tr>
              <a:tr h="243463">
                <a:tc>
                  <a:txBody>
                    <a:bodyPr/>
                    <a:lstStyle/>
                    <a:p>
                      <a:pPr algn="just">
                        <a:lnSpc>
                          <a:spcPct val="115000"/>
                        </a:lnSpc>
                        <a:spcAft>
                          <a:spcPts val="1000"/>
                        </a:spcAft>
                      </a:pPr>
                      <a:r>
                        <a:rPr lang="el-GR" sz="1100">
                          <a:effectLst/>
                        </a:rPr>
                        <a:t>3</a:t>
                      </a:r>
                      <a:endParaRPr lang="el-GR" sz="1200">
                        <a:solidFill>
                          <a:srgbClr val="000000"/>
                        </a:solidFill>
                        <a:effectLst/>
                        <a:latin typeface="Arial Unicode MS"/>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1000"/>
                        </a:spcAft>
                      </a:pPr>
                      <a:r>
                        <a:rPr lang="el-GR" sz="1100">
                          <a:effectLst/>
                        </a:rPr>
                        <a:t>+6.000</a:t>
                      </a:r>
                      <a:endParaRPr lang="el-GR" sz="1200">
                        <a:solidFill>
                          <a:srgbClr val="000000"/>
                        </a:solidFill>
                        <a:effectLst/>
                        <a:latin typeface="Arial Unicode MS"/>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1000"/>
                        </a:spcAft>
                      </a:pPr>
                      <a:r>
                        <a:rPr lang="el-GR" sz="1100" dirty="0">
                          <a:effectLst/>
                        </a:rPr>
                        <a:t>+7.500</a:t>
                      </a:r>
                      <a:endParaRPr lang="el-GR" sz="1200" dirty="0">
                        <a:solidFill>
                          <a:srgbClr val="000000"/>
                        </a:solidFill>
                        <a:effectLst/>
                        <a:latin typeface="Arial Unicode MS"/>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918313"/>
                  </a:ext>
                </a:extLst>
              </a:tr>
              <a:tr h="243463">
                <a:tc>
                  <a:txBody>
                    <a:bodyPr/>
                    <a:lstStyle/>
                    <a:p>
                      <a:pPr algn="just">
                        <a:lnSpc>
                          <a:spcPct val="115000"/>
                        </a:lnSpc>
                        <a:spcAft>
                          <a:spcPts val="1000"/>
                        </a:spcAft>
                      </a:pPr>
                      <a:r>
                        <a:rPr lang="el-GR" sz="1100">
                          <a:effectLst/>
                        </a:rPr>
                        <a:t>4</a:t>
                      </a:r>
                      <a:endParaRPr lang="el-GR" sz="1200">
                        <a:solidFill>
                          <a:srgbClr val="000000"/>
                        </a:solidFill>
                        <a:effectLst/>
                        <a:latin typeface="Arial Unicode MS"/>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1000"/>
                        </a:spcAft>
                      </a:pPr>
                      <a:r>
                        <a:rPr lang="el-GR" sz="1100" dirty="0">
                          <a:effectLst/>
                        </a:rPr>
                        <a:t>+6.000</a:t>
                      </a:r>
                    </a:p>
                  </a:txBody>
                  <a:tcPr marL="68580" marR="68580" marT="0" marB="0"/>
                </a:tc>
                <a:tc>
                  <a:txBody>
                    <a:bodyPr/>
                    <a:lstStyle/>
                    <a:p>
                      <a:pPr algn="just">
                        <a:lnSpc>
                          <a:spcPct val="115000"/>
                        </a:lnSpc>
                        <a:spcAft>
                          <a:spcPts val="1000"/>
                        </a:spcAft>
                      </a:pPr>
                      <a:r>
                        <a:rPr lang="el-GR" sz="1100" dirty="0">
                          <a:effectLst/>
                        </a:rPr>
                        <a:t>+6.500</a:t>
                      </a:r>
                      <a:endParaRPr lang="el-GR" sz="1200" dirty="0">
                        <a:solidFill>
                          <a:srgbClr val="000000"/>
                        </a:solidFill>
                        <a:effectLst/>
                        <a:latin typeface="Arial Unicode MS"/>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17610121"/>
                  </a:ext>
                </a:extLst>
              </a:tr>
              <a:tr h="243463">
                <a:tc>
                  <a:txBody>
                    <a:bodyPr/>
                    <a:lstStyle/>
                    <a:p>
                      <a:pPr algn="just">
                        <a:lnSpc>
                          <a:spcPct val="115000"/>
                        </a:lnSpc>
                        <a:spcAft>
                          <a:spcPts val="1000"/>
                        </a:spcAft>
                      </a:pPr>
                      <a:r>
                        <a:rPr lang="el-GR" sz="1100">
                          <a:effectLst/>
                        </a:rPr>
                        <a:t>5</a:t>
                      </a:r>
                      <a:endParaRPr lang="el-GR" sz="1200">
                        <a:solidFill>
                          <a:srgbClr val="000000"/>
                        </a:solidFill>
                        <a:effectLst/>
                        <a:latin typeface="Arial Unicode MS"/>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1000"/>
                        </a:spcAft>
                      </a:pPr>
                      <a:r>
                        <a:rPr lang="el-GR" sz="1100" dirty="0">
                          <a:effectLst/>
                        </a:rPr>
                        <a:t> +6.000</a:t>
                      </a:r>
                      <a:endParaRPr lang="el-GR" sz="1200" dirty="0">
                        <a:solidFill>
                          <a:srgbClr val="000000"/>
                        </a:solidFill>
                        <a:effectLst/>
                        <a:latin typeface="Arial Unicode MS"/>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1000"/>
                        </a:spcAft>
                      </a:pPr>
                      <a:r>
                        <a:rPr lang="el-GR" sz="1100" dirty="0">
                          <a:effectLst/>
                        </a:rPr>
                        <a:t>+4.000</a:t>
                      </a:r>
                      <a:endParaRPr lang="el-GR" sz="1200" dirty="0">
                        <a:solidFill>
                          <a:srgbClr val="000000"/>
                        </a:solidFill>
                        <a:effectLst/>
                        <a:latin typeface="Arial Unicode MS"/>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28717893"/>
                  </a:ext>
                </a:extLst>
              </a:tr>
            </a:tbl>
          </a:graphicData>
        </a:graphic>
      </p:graphicFrame>
      <p:sp>
        <p:nvSpPr>
          <p:cNvPr id="9" name="Ορθογώνιο 8">
            <a:extLst>
              <a:ext uri="{FF2B5EF4-FFF2-40B4-BE49-F238E27FC236}">
                <a16:creationId xmlns:a16="http://schemas.microsoft.com/office/drawing/2014/main" id="{90C0BD67-6E18-4C83-8A6A-D1973D5A4B30}"/>
              </a:ext>
            </a:extLst>
          </p:cNvPr>
          <p:cNvSpPr/>
          <p:nvPr/>
        </p:nvSpPr>
        <p:spPr>
          <a:xfrm>
            <a:off x="2275840" y="2458720"/>
            <a:ext cx="2418080" cy="2946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Ποια επένδυση προκρίνεται με βάση την μέθοδο Περιόδου </a:t>
            </a:r>
            <a:r>
              <a:rPr lang="el-GR" dirty="0" err="1"/>
              <a:t>Επανείσπραξης</a:t>
            </a:r>
            <a:r>
              <a:rPr lang="el-GR" dirty="0"/>
              <a:t> κεφαλαίου? Απαντήστε με ακρίβεια μηνός βάσει του σχετικού τύπου.</a:t>
            </a:r>
          </a:p>
        </p:txBody>
      </p:sp>
    </p:spTree>
    <p:extLst>
      <p:ext uri="{BB962C8B-B14F-4D97-AF65-F5344CB8AC3E}">
        <p14:creationId xmlns:p14="http://schemas.microsoft.com/office/powerpoint/2010/main" val="41528249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EEE81EF-22F6-4AD7-9064-158DD94AFF0C}"/>
              </a:ext>
            </a:extLst>
          </p:cNvPr>
          <p:cNvSpPr>
            <a:spLocks noGrp="1"/>
          </p:cNvSpPr>
          <p:nvPr>
            <p:ph type="title"/>
          </p:nvPr>
        </p:nvSpPr>
        <p:spPr/>
        <p:txBody>
          <a:bodyPr/>
          <a:lstStyle/>
          <a:p>
            <a:pPr algn="l"/>
            <a:r>
              <a:rPr lang="el-GR" dirty="0"/>
              <a:t>Άσκηση</a:t>
            </a:r>
          </a:p>
        </p:txBody>
      </p:sp>
      <p:sp>
        <p:nvSpPr>
          <p:cNvPr id="3" name="Θέση περιεχομένου 2">
            <a:extLst>
              <a:ext uri="{FF2B5EF4-FFF2-40B4-BE49-F238E27FC236}">
                <a16:creationId xmlns:a16="http://schemas.microsoft.com/office/drawing/2014/main" id="{F33BE26C-CD7F-44E2-AAE0-219BC1C07662}"/>
              </a:ext>
            </a:extLst>
          </p:cNvPr>
          <p:cNvSpPr>
            <a:spLocks noGrp="1"/>
          </p:cNvSpPr>
          <p:nvPr>
            <p:ph idx="1"/>
          </p:nvPr>
        </p:nvSpPr>
        <p:spPr>
          <a:xfrm>
            <a:off x="1514475" y="2052116"/>
            <a:ext cx="9055664" cy="3997828"/>
          </a:xfrm>
        </p:spPr>
        <p:txBody>
          <a:bodyPr>
            <a:normAutofit/>
          </a:bodyPr>
          <a:lstStyle/>
          <a:p>
            <a:pPr marL="1588" indent="0" algn="just">
              <a:lnSpc>
                <a:spcPct val="150000"/>
              </a:lnSpc>
              <a:spcBef>
                <a:spcPts val="1200"/>
              </a:spcBef>
              <a:spcAft>
                <a:spcPts val="600"/>
              </a:spcAft>
              <a:buNone/>
            </a:pPr>
            <a:r>
              <a:rPr lang="el-GR" spc="100" dirty="0">
                <a:latin typeface="Arial" panose="020B0604020202020204" pitchFamily="34" charset="0"/>
                <a:ea typeface="Times New Roman" panose="02020603050405020304" pitchFamily="18" charset="0"/>
              </a:rPr>
              <a:t>Μ</a:t>
            </a:r>
            <a:r>
              <a:rPr lang="el-GR" sz="2000" spc="100" dirty="0">
                <a:effectLst/>
                <a:latin typeface="Arial" panose="020B0604020202020204" pitchFamily="34" charset="0"/>
                <a:ea typeface="Times New Roman" panose="02020603050405020304" pitchFamily="18" charset="0"/>
              </a:rPr>
              <a:t>ηχάνημα αξίας 200.000 χιλ.€ έχει ωφέλιμη ζωή πέντε ετών και υπολειμματική αξία 20.000 χιλ.€ Η εγκατάσταση του μηχανήματος απαιτεί λοιπά έξοδα για βοηθητικό εξοπλισμό 30.000 χιλ.€. € Εκτιμάται ότι το νέο μηχάνημα θα αυξήσει τα έσοδα κατά 50.000 χιλ.€. </a:t>
            </a:r>
          </a:p>
          <a:p>
            <a:pPr marL="1588" indent="0" algn="just">
              <a:lnSpc>
                <a:spcPct val="150000"/>
              </a:lnSpc>
              <a:spcBef>
                <a:spcPts val="1200"/>
              </a:spcBef>
              <a:spcAft>
                <a:spcPts val="600"/>
              </a:spcAft>
              <a:buNone/>
            </a:pPr>
            <a:r>
              <a:rPr lang="el-GR" sz="2000" spc="100" dirty="0">
                <a:effectLst/>
                <a:latin typeface="Arial" panose="020B0604020202020204" pitchFamily="34" charset="0"/>
                <a:ea typeface="Times New Roman" panose="02020603050405020304" pitchFamily="18" charset="0"/>
              </a:rPr>
              <a:t>Ποιος είναι ο </a:t>
            </a:r>
            <a:r>
              <a:rPr lang="en-US" sz="2000" spc="100" dirty="0">
                <a:effectLst/>
                <a:latin typeface="Arial" panose="020B0604020202020204" pitchFamily="34" charset="0"/>
                <a:ea typeface="Times New Roman" panose="02020603050405020304" pitchFamily="18" charset="0"/>
              </a:rPr>
              <a:t>AROR </a:t>
            </a:r>
            <a:r>
              <a:rPr lang="el-GR" sz="2000" spc="100" dirty="0">
                <a:effectLst/>
                <a:latin typeface="Arial" panose="020B0604020202020204" pitchFamily="34" charset="0"/>
                <a:ea typeface="Times New Roman" panose="02020603050405020304" pitchFamily="18" charset="0"/>
              </a:rPr>
              <a:t>της επένδυσης αυτής;</a:t>
            </a:r>
            <a:endParaRPr lang="el-GR" sz="2800" dirty="0">
              <a:effectLst/>
              <a:latin typeface="Times New Roman" panose="02020603050405020304" pitchFamily="18" charset="0"/>
              <a:ea typeface="Times New Roman" panose="02020603050405020304" pitchFamily="18" charset="0"/>
            </a:endParaRPr>
          </a:p>
          <a:p>
            <a:endParaRPr lang="el-GR" dirty="0"/>
          </a:p>
        </p:txBody>
      </p:sp>
    </p:spTree>
    <p:extLst>
      <p:ext uri="{BB962C8B-B14F-4D97-AF65-F5344CB8AC3E}">
        <p14:creationId xmlns:p14="http://schemas.microsoft.com/office/powerpoint/2010/main" val="40841910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39FEB8A-AB01-41ED-8A41-8AEFD318A142}"/>
              </a:ext>
            </a:extLst>
          </p:cNvPr>
          <p:cNvSpPr>
            <a:spLocks noGrp="1"/>
          </p:cNvSpPr>
          <p:nvPr>
            <p:ph type="title"/>
          </p:nvPr>
        </p:nvSpPr>
        <p:spPr/>
        <p:txBody>
          <a:bodyPr/>
          <a:lstStyle/>
          <a:p>
            <a:pPr algn="l"/>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Λόγος ωφελειών κόστους</a:t>
            </a:r>
            <a:endParaRPr lang="el-GR" dirty="0"/>
          </a:p>
        </p:txBody>
      </p:sp>
      <p:sp>
        <p:nvSpPr>
          <p:cNvPr id="3" name="Θέση περιεχομένου 2">
            <a:extLst>
              <a:ext uri="{FF2B5EF4-FFF2-40B4-BE49-F238E27FC236}">
                <a16:creationId xmlns:a16="http://schemas.microsoft.com/office/drawing/2014/main" id="{D18B52F4-8773-4B2B-A6D4-98BAC4C4C49D}"/>
              </a:ext>
            </a:extLst>
          </p:cNvPr>
          <p:cNvSpPr>
            <a:spLocks noGrp="1"/>
          </p:cNvSpPr>
          <p:nvPr>
            <p:ph idx="1"/>
          </p:nvPr>
        </p:nvSpPr>
        <p:spPr>
          <a:xfrm>
            <a:off x="1704975" y="2052116"/>
            <a:ext cx="9008039" cy="4386784"/>
          </a:xfrm>
        </p:spPr>
        <p:txBody>
          <a:bodyPr>
            <a:normAutofit lnSpcReduction="10000"/>
          </a:bodyPr>
          <a:lstStyle/>
          <a:p>
            <a:pPr marL="0" indent="0" algn="just">
              <a:lnSpc>
                <a:spcPct val="150000"/>
              </a:lnSpc>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Με την ανωτέρω μέθοδο αξιολόγησης λαμβάνεται ως κριτήριο η σύγκριση της τιμής του ΛΩΚ με τη μονάδα. Πιο συγκεκριμένα, μια επένδυση επιλέγεται όταν παρουσιάζει δείκτη αποδοτικότητας μεγαλύτερο της μονάδας.</a:t>
            </a:r>
          </a:p>
          <a:p>
            <a:pPr marL="0" indent="0" algn="just">
              <a:lnSpc>
                <a:spcPct val="150000"/>
              </a:lnSpc>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Επίσης, θα πρέπει να σημειωθεί ότι όταν μια συγκεκριμένη επένδυση αξιολογείται, τόσο με τη μέθοδο της καθαρής παρούσας αξίας όσο και με τη μέθοδο του ΛΩΚ, τότε συνήθως καταλήγουμε στο αυτό συμπέρασμα (απορρίπτεται ή γίνεται αποδεκτή η επένδυση) και με τις δύο μεθόδους.</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l-GR" dirty="0"/>
          </a:p>
        </p:txBody>
      </p:sp>
    </p:spTree>
    <p:extLst>
      <p:ext uri="{BB962C8B-B14F-4D97-AF65-F5344CB8AC3E}">
        <p14:creationId xmlns:p14="http://schemas.microsoft.com/office/powerpoint/2010/main" val="700125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6C6E40A-0AB4-4454-821F-C278356C30C2}"/>
              </a:ext>
            </a:extLst>
          </p:cNvPr>
          <p:cNvSpPr>
            <a:spLocks noGrp="1"/>
          </p:cNvSpPr>
          <p:nvPr>
            <p:ph type="title"/>
          </p:nvPr>
        </p:nvSpPr>
        <p:spPr/>
        <p:txBody>
          <a:bodyPr/>
          <a:lstStyle/>
          <a:p>
            <a:pPr algn="l"/>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Λόγος ωφελειών κόστους</a:t>
            </a:r>
            <a:endParaRPr lang="el-GR" dirty="0"/>
          </a:p>
        </p:txBody>
      </p:sp>
      <p:sp>
        <p:nvSpPr>
          <p:cNvPr id="3" name="Θέση περιεχομένου 2">
            <a:extLst>
              <a:ext uri="{FF2B5EF4-FFF2-40B4-BE49-F238E27FC236}">
                <a16:creationId xmlns:a16="http://schemas.microsoft.com/office/drawing/2014/main" id="{07FAFA86-9C97-4D9C-A24A-1B971EEA9A7E}"/>
              </a:ext>
            </a:extLst>
          </p:cNvPr>
          <p:cNvSpPr>
            <a:spLocks noGrp="1"/>
          </p:cNvSpPr>
          <p:nvPr>
            <p:ph idx="1"/>
          </p:nvPr>
        </p:nvSpPr>
        <p:spPr>
          <a:xfrm>
            <a:off x="1685925" y="2052116"/>
            <a:ext cx="8884214" cy="3997828"/>
          </a:xfrm>
        </p:spPr>
        <p:txBody>
          <a:bodyPr>
            <a:normAutofit fontScale="85000" lnSpcReduction="20000"/>
          </a:bodyPr>
          <a:lstStyle/>
          <a:p>
            <a:pPr indent="0" algn="just">
              <a:lnSpc>
                <a:spcPct val="150000"/>
              </a:lnSpc>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Όταν όμως αξιολογούμε δύο ή περισσότερες εναλλακτικές επενδυτικές προτάσεις με τις ανωτέρω μεθόδους αξιολόγησης επενδύσεων, τότε είναι πιθανόν να καταλήξουμε σε διαφορετικά συμπεράσματα. Σ’ αυτή τη περίπτωση η επιλογή της μεθόδου καθαρής παρούσας αξίας είναι προτιμότερη, διότι το αποτέλεσμα της εφαρμογής της εκφράζει σε απόλυτους αριθμούς το πλεόνασμα ή μη των ταμιακών εισροών από τη διενέργεια συγκεκριμένης επένδυσης.</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indent="0" algn="just">
              <a:lnSpc>
                <a:spcPct val="150000"/>
              </a:lnSpc>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Τέλος, ως πλεονέκτημα της εν λόγω μεθόδου αξιολόγησης επενδύσεων, μπορούμε ν’ αναφέρουμε ότι λαμβάνει υπόψη της το γεγονός ότι η πραγματική αξία του χρήματος μεταβάλλεται διαχρονικά.</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l-GR" dirty="0"/>
          </a:p>
        </p:txBody>
      </p:sp>
    </p:spTree>
    <p:extLst>
      <p:ext uri="{BB962C8B-B14F-4D97-AF65-F5344CB8AC3E}">
        <p14:creationId xmlns:p14="http://schemas.microsoft.com/office/powerpoint/2010/main" val="28619469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294E48E-266A-443A-8E52-E4910A49CB59}"/>
              </a:ext>
            </a:extLst>
          </p:cNvPr>
          <p:cNvSpPr>
            <a:spLocks noGrp="1"/>
          </p:cNvSpPr>
          <p:nvPr>
            <p:ph type="title"/>
          </p:nvPr>
        </p:nvSpPr>
        <p:spPr>
          <a:xfrm>
            <a:off x="2449883" y="512781"/>
            <a:ext cx="7958331" cy="1077229"/>
          </a:xfrm>
        </p:spPr>
        <p:txBody>
          <a:bodyPr/>
          <a:lstStyle/>
          <a:p>
            <a:pPr algn="l"/>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Λόγος ωφελειών κόστους</a:t>
            </a:r>
            <a:b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br>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Εφαρμογή 1</a:t>
            </a:r>
            <a:endParaRPr lang="el-GR" dirty="0"/>
          </a:p>
        </p:txBody>
      </p:sp>
      <p:sp>
        <p:nvSpPr>
          <p:cNvPr id="3" name="Θέση περιεχομένου 2">
            <a:extLst>
              <a:ext uri="{FF2B5EF4-FFF2-40B4-BE49-F238E27FC236}">
                <a16:creationId xmlns:a16="http://schemas.microsoft.com/office/drawing/2014/main" id="{7C6359C4-43A7-4E9B-B698-C9BBB9B2547A}"/>
              </a:ext>
            </a:extLst>
          </p:cNvPr>
          <p:cNvSpPr>
            <a:spLocks noGrp="1"/>
          </p:cNvSpPr>
          <p:nvPr>
            <p:ph idx="1"/>
          </p:nvPr>
        </p:nvSpPr>
        <p:spPr>
          <a:xfrm>
            <a:off x="1752600" y="2052116"/>
            <a:ext cx="8817539" cy="4462984"/>
          </a:xfrm>
        </p:spPr>
        <p:txBody>
          <a:bodyPr>
            <a:noAutofit/>
          </a:bodyPr>
          <a:lstStyle/>
          <a:p>
            <a:pPr indent="0" algn="just">
              <a:lnSpc>
                <a:spcPct val="150000"/>
              </a:lnSpc>
              <a:buNone/>
            </a:pPr>
            <a:r>
              <a:rPr lang="el-GR" sz="1600" spc="100" dirty="0">
                <a:effectLst/>
                <a:latin typeface="Arial" panose="020B0604020202020204" pitchFamily="34" charset="0"/>
                <a:ea typeface="Calibri" panose="020F0502020204030204" pitchFamily="34" charset="0"/>
                <a:cs typeface="Times New Roman" panose="02020603050405020304" pitchFamily="18" charset="0"/>
              </a:rPr>
              <a:t>Μια μεταλλευτική εταιρεία ενδιαφέρεται για την αγορά ενός βαγονέτου μεταφοράς μεταλλεύματος αξίας 360.000 ευρώ.</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indent="0" algn="just">
              <a:lnSpc>
                <a:spcPct val="150000"/>
              </a:lnSpc>
              <a:buNone/>
            </a:pPr>
            <a:r>
              <a:rPr lang="el-GR" sz="1600" spc="100" dirty="0">
                <a:effectLst/>
                <a:latin typeface="Arial" panose="020B0604020202020204" pitchFamily="34" charset="0"/>
                <a:ea typeface="Calibri" panose="020F0502020204030204" pitchFamily="34" charset="0"/>
                <a:cs typeface="Times New Roman" panose="02020603050405020304" pitchFamily="18" charset="0"/>
              </a:rPr>
              <a:t>Δίνονται τα παρακάτω:</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indent="0" algn="just">
              <a:lnSpc>
                <a:spcPct val="150000"/>
              </a:lnSpc>
              <a:buNone/>
            </a:pPr>
            <a:r>
              <a:rPr lang="el-GR" sz="1600" spc="100" dirty="0">
                <a:effectLst/>
                <a:latin typeface="Arial" panose="020B0604020202020204" pitchFamily="34" charset="0"/>
                <a:ea typeface="Calibri" panose="020F0502020204030204" pitchFamily="34" charset="0"/>
                <a:cs typeface="Times New Roman" panose="02020603050405020304" pitchFamily="18" charset="0"/>
              </a:rPr>
              <a:t>α. Συνολική ταμιακή εκροή 360.000 ευρώ</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81598" indent="0" algn="just">
              <a:lnSpc>
                <a:spcPct val="150000"/>
              </a:lnSpc>
              <a:buNone/>
            </a:pPr>
            <a:r>
              <a:rPr lang="el-GR" sz="1600" spc="100" dirty="0">
                <a:effectLst/>
                <a:latin typeface="Arial" panose="020B0604020202020204" pitchFamily="34" charset="0"/>
                <a:ea typeface="Calibri" panose="020F0502020204030204" pitchFamily="34" charset="0"/>
                <a:cs typeface="Times New Roman" panose="02020603050405020304" pitchFamily="18" charset="0"/>
              </a:rPr>
              <a:t>β. Ετήσια αύξηση ταμιακών εισροών (για πέντε χρόνια) 112.000 ευρώ</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indent="0" algn="just">
              <a:lnSpc>
                <a:spcPct val="150000"/>
              </a:lnSpc>
              <a:buNone/>
            </a:pPr>
            <a:r>
              <a:rPr lang="el-GR" sz="1600" spc="100" dirty="0">
                <a:effectLst/>
                <a:latin typeface="Arial" panose="020B0604020202020204" pitchFamily="34" charset="0"/>
                <a:ea typeface="Calibri" panose="020F0502020204030204" pitchFamily="34" charset="0"/>
                <a:cs typeface="Times New Roman" panose="02020603050405020304" pitchFamily="18" charset="0"/>
              </a:rPr>
              <a:t>γ. Συντελεστής προεξόφλησης 15%</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indent="0" algn="just">
              <a:lnSpc>
                <a:spcPct val="150000"/>
              </a:lnSpc>
              <a:buNone/>
            </a:pPr>
            <a:r>
              <a:rPr lang="el-GR" sz="1600" spc="100" dirty="0">
                <a:effectLst/>
                <a:latin typeface="Arial" panose="020B0604020202020204" pitchFamily="34" charset="0"/>
                <a:ea typeface="Calibri" panose="020F0502020204030204" pitchFamily="34" charset="0"/>
                <a:cs typeface="Times New Roman" panose="02020603050405020304" pitchFamily="18" charset="0"/>
              </a:rPr>
              <a:t>Ζητείται να γίνει αξιολόγηση της ανωτέρω επένδυσης:</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buNone/>
            </a:pPr>
            <a:r>
              <a:rPr lang="el-GR" sz="1600" spc="100" dirty="0">
                <a:effectLst/>
                <a:latin typeface="Arial" panose="020B0604020202020204" pitchFamily="34" charset="0"/>
                <a:ea typeface="Calibri" panose="020F0502020204030204" pitchFamily="34" charset="0"/>
                <a:cs typeface="Times New Roman" panose="02020603050405020304" pitchFamily="18" charset="0"/>
              </a:rPr>
              <a:t>1) Με τη μέθοδο της καθαρής παρούσας αξίας</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buNone/>
            </a:pPr>
            <a:r>
              <a:rPr lang="el-GR" sz="1600" spc="100" dirty="0">
                <a:effectLst/>
                <a:latin typeface="Arial" panose="020B0604020202020204" pitchFamily="34" charset="0"/>
                <a:ea typeface="Calibri" panose="020F0502020204030204" pitchFamily="34" charset="0"/>
                <a:cs typeface="Times New Roman" panose="02020603050405020304" pitchFamily="18" charset="0"/>
              </a:rPr>
              <a:t>2) Με τη μέθοδο του Λόγου Ωφελειών Κόστους (ΛΩΚ)</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l-GR" sz="1600" dirty="0"/>
          </a:p>
        </p:txBody>
      </p:sp>
    </p:spTree>
    <p:extLst>
      <p:ext uri="{BB962C8B-B14F-4D97-AF65-F5344CB8AC3E}">
        <p14:creationId xmlns:p14="http://schemas.microsoft.com/office/powerpoint/2010/main" val="1288892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ECAC6FD-4F9C-4ADC-AA12-DAEF9341A457}"/>
              </a:ext>
            </a:extLst>
          </p:cNvPr>
          <p:cNvSpPr>
            <a:spLocks noGrp="1"/>
          </p:cNvSpPr>
          <p:nvPr>
            <p:ph type="title"/>
          </p:nvPr>
        </p:nvSpPr>
        <p:spPr/>
        <p:txBody>
          <a:bodyPr/>
          <a:lstStyle/>
          <a:p>
            <a:pPr algn="l"/>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Λόγος ωφελειών κόστους</a:t>
            </a:r>
            <a:b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br>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Εφαρμογή 1</a:t>
            </a:r>
            <a:endParaRPr lang="el-GR" dirty="0"/>
          </a:p>
        </p:txBody>
      </p:sp>
      <p:graphicFrame>
        <p:nvGraphicFramePr>
          <p:cNvPr id="4" name="Θέση περιεχομένου 3">
            <a:extLst>
              <a:ext uri="{FF2B5EF4-FFF2-40B4-BE49-F238E27FC236}">
                <a16:creationId xmlns:a16="http://schemas.microsoft.com/office/drawing/2014/main" id="{FD89B9CD-A177-4828-AFCC-A6D32BF1FFEF}"/>
              </a:ext>
            </a:extLst>
          </p:cNvPr>
          <p:cNvGraphicFramePr>
            <a:graphicFrameLocks noGrp="1"/>
          </p:cNvGraphicFramePr>
          <p:nvPr>
            <p:ph idx="1"/>
            <p:extLst>
              <p:ext uri="{D42A27DB-BD31-4B8C-83A1-F6EECF244321}">
                <p14:modId xmlns:p14="http://schemas.microsoft.com/office/powerpoint/2010/main" val="4055533986"/>
              </p:ext>
            </p:extLst>
          </p:nvPr>
        </p:nvGraphicFramePr>
        <p:xfrm>
          <a:off x="4610100" y="2379853"/>
          <a:ext cx="5960037" cy="2754122"/>
        </p:xfrm>
        <a:graphic>
          <a:graphicData uri="http://schemas.openxmlformats.org/drawingml/2006/table">
            <a:tbl>
              <a:tblPr firstRow="1" firstCol="1" bandRow="1">
                <a:tableStyleId>{5C22544A-7EE6-4342-B048-85BDC9FD1C3A}</a:tableStyleId>
              </a:tblPr>
              <a:tblGrid>
                <a:gridCol w="2026296">
                  <a:extLst>
                    <a:ext uri="{9D8B030D-6E8A-4147-A177-3AD203B41FA5}">
                      <a16:colId xmlns:a16="http://schemas.microsoft.com/office/drawing/2014/main" val="684326155"/>
                    </a:ext>
                  </a:extLst>
                </a:gridCol>
                <a:gridCol w="767005">
                  <a:extLst>
                    <a:ext uri="{9D8B030D-6E8A-4147-A177-3AD203B41FA5}">
                      <a16:colId xmlns:a16="http://schemas.microsoft.com/office/drawing/2014/main" val="1130044396"/>
                    </a:ext>
                  </a:extLst>
                </a:gridCol>
                <a:gridCol w="791684">
                  <a:extLst>
                    <a:ext uri="{9D8B030D-6E8A-4147-A177-3AD203B41FA5}">
                      <a16:colId xmlns:a16="http://schemas.microsoft.com/office/drawing/2014/main" val="4083920965"/>
                    </a:ext>
                  </a:extLst>
                </a:gridCol>
                <a:gridCol w="791684">
                  <a:extLst>
                    <a:ext uri="{9D8B030D-6E8A-4147-A177-3AD203B41FA5}">
                      <a16:colId xmlns:a16="http://schemas.microsoft.com/office/drawing/2014/main" val="3795400499"/>
                    </a:ext>
                  </a:extLst>
                </a:gridCol>
                <a:gridCol w="791684">
                  <a:extLst>
                    <a:ext uri="{9D8B030D-6E8A-4147-A177-3AD203B41FA5}">
                      <a16:colId xmlns:a16="http://schemas.microsoft.com/office/drawing/2014/main" val="2643750898"/>
                    </a:ext>
                  </a:extLst>
                </a:gridCol>
                <a:gridCol w="791684">
                  <a:extLst>
                    <a:ext uri="{9D8B030D-6E8A-4147-A177-3AD203B41FA5}">
                      <a16:colId xmlns:a16="http://schemas.microsoft.com/office/drawing/2014/main" val="2456196991"/>
                    </a:ext>
                  </a:extLst>
                </a:gridCol>
              </a:tblGrid>
              <a:tr h="433637">
                <a:tc rowSpan="2">
                  <a:txBody>
                    <a:bodyPr/>
                    <a:lstStyle/>
                    <a:p>
                      <a:pPr algn="just">
                        <a:lnSpc>
                          <a:spcPct val="150000"/>
                        </a:lnSpc>
                      </a:pPr>
                      <a:r>
                        <a:rPr lang="el-GR" sz="1100" dirty="0">
                          <a:effectLst/>
                        </a:rPr>
                        <a:t>Ανάλυση Ταμιακών Εισροών</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gridSpan="5">
                  <a:txBody>
                    <a:bodyPr/>
                    <a:lstStyle/>
                    <a:p>
                      <a:pPr algn="ctr">
                        <a:lnSpc>
                          <a:spcPct val="150000"/>
                        </a:lnSpc>
                      </a:pPr>
                      <a:r>
                        <a:rPr lang="el-GR" sz="1100">
                          <a:effectLst/>
                        </a:rPr>
                        <a:t>Έτη</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b"/>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19276896"/>
                  </a:ext>
                </a:extLst>
              </a:tr>
              <a:tr h="424983">
                <a:tc vMerge="1">
                  <a:txBody>
                    <a:bodyPr/>
                    <a:lstStyle/>
                    <a:p>
                      <a:endParaRPr lang="el-GR"/>
                    </a:p>
                  </a:txBody>
                  <a:tcPr/>
                </a:tc>
                <a:tc>
                  <a:txBody>
                    <a:bodyPr/>
                    <a:lstStyle/>
                    <a:p>
                      <a:pPr algn="just">
                        <a:lnSpc>
                          <a:spcPct val="150000"/>
                        </a:lnSpc>
                      </a:pPr>
                      <a:r>
                        <a:rPr lang="el-GR" sz="1100">
                          <a:effectLst/>
                        </a:rPr>
                        <a:t>1</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b"/>
                </a:tc>
                <a:tc>
                  <a:txBody>
                    <a:bodyPr/>
                    <a:lstStyle/>
                    <a:p>
                      <a:pPr algn="just">
                        <a:lnSpc>
                          <a:spcPct val="150000"/>
                        </a:lnSpc>
                      </a:pPr>
                      <a:r>
                        <a:rPr lang="el-GR" sz="1100">
                          <a:effectLst/>
                        </a:rPr>
                        <a:t>2</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b"/>
                </a:tc>
                <a:tc>
                  <a:txBody>
                    <a:bodyPr/>
                    <a:lstStyle/>
                    <a:p>
                      <a:pPr algn="just">
                        <a:lnSpc>
                          <a:spcPct val="150000"/>
                        </a:lnSpc>
                      </a:pPr>
                      <a:r>
                        <a:rPr lang="el-GR" sz="1100">
                          <a:effectLst/>
                        </a:rPr>
                        <a:t>3</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gn="just">
                        <a:lnSpc>
                          <a:spcPct val="150000"/>
                        </a:lnSpc>
                      </a:pPr>
                      <a:r>
                        <a:rPr lang="el-GR" sz="1100">
                          <a:effectLst/>
                        </a:rPr>
                        <a:t>4</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gn="just">
                        <a:lnSpc>
                          <a:spcPct val="150000"/>
                        </a:lnSpc>
                      </a:pPr>
                      <a:r>
                        <a:rPr lang="el-GR" sz="1100">
                          <a:effectLst/>
                        </a:rPr>
                        <a:t>5</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extLst>
                  <a:ext uri="{0D108BD9-81ED-4DB2-BD59-A6C34878D82A}">
                    <a16:rowId xmlns:a16="http://schemas.microsoft.com/office/drawing/2014/main" val="2112693944"/>
                  </a:ext>
                </a:extLst>
              </a:tr>
              <a:tr h="401907">
                <a:tc>
                  <a:txBody>
                    <a:bodyPr/>
                    <a:lstStyle/>
                    <a:p>
                      <a:pPr algn="just">
                        <a:lnSpc>
                          <a:spcPct val="150000"/>
                        </a:lnSpc>
                      </a:pPr>
                      <a:r>
                        <a:rPr lang="el-GR" sz="1100">
                          <a:effectLst/>
                        </a:rPr>
                        <a:t>Ονομ. Αξία Ταμ. Εισ. (ΕΣ</a:t>
                      </a:r>
                      <a:r>
                        <a:rPr lang="en-US" sz="1100" baseline="-25000">
                          <a:effectLst/>
                        </a:rPr>
                        <a:t>t</a:t>
                      </a:r>
                      <a:r>
                        <a:rPr lang="el-GR" sz="1100">
                          <a:effectLst/>
                        </a:rPr>
                        <a:t>)</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ctr">
                        <a:lnSpc>
                          <a:spcPct val="150000"/>
                        </a:lnSpc>
                      </a:pPr>
                      <a:r>
                        <a:rPr lang="el-GR" sz="1100">
                          <a:effectLst/>
                        </a:rPr>
                        <a:t>112.000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ctr">
                        <a:lnSpc>
                          <a:spcPct val="150000"/>
                        </a:lnSpc>
                      </a:pPr>
                      <a:r>
                        <a:rPr lang="el-GR" sz="1100">
                          <a:effectLst/>
                        </a:rPr>
                        <a:t>112.000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ctr">
                        <a:lnSpc>
                          <a:spcPct val="150000"/>
                        </a:lnSpc>
                      </a:pPr>
                      <a:r>
                        <a:rPr lang="el-GR" sz="1100">
                          <a:effectLst/>
                        </a:rPr>
                        <a:t>112.000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ctr">
                        <a:lnSpc>
                          <a:spcPct val="150000"/>
                        </a:lnSpc>
                      </a:pPr>
                      <a:r>
                        <a:rPr lang="el-GR" sz="1100">
                          <a:effectLst/>
                        </a:rPr>
                        <a:t>112.000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ctr">
                        <a:lnSpc>
                          <a:spcPct val="150000"/>
                        </a:lnSpc>
                      </a:pPr>
                      <a:r>
                        <a:rPr lang="el-GR" sz="1100">
                          <a:effectLst/>
                        </a:rPr>
                        <a:t>112.000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extLst>
                  <a:ext uri="{0D108BD9-81ED-4DB2-BD59-A6C34878D82A}">
                    <a16:rowId xmlns:a16="http://schemas.microsoft.com/office/drawing/2014/main" val="4187865021"/>
                  </a:ext>
                </a:extLst>
              </a:tr>
              <a:tr h="387485">
                <a:tc>
                  <a:txBody>
                    <a:bodyPr/>
                    <a:lstStyle/>
                    <a:p>
                      <a:pPr algn="just">
                        <a:lnSpc>
                          <a:spcPct val="150000"/>
                        </a:lnSpc>
                      </a:pPr>
                      <a:r>
                        <a:rPr lang="el-GR" sz="1100">
                          <a:effectLst/>
                        </a:rPr>
                        <a:t>Παρ. Αξία μιας Νομ/κής Μον.</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b"/>
                </a:tc>
                <a:tc>
                  <a:txBody>
                    <a:bodyPr/>
                    <a:lstStyle/>
                    <a:p>
                      <a:pPr algn="ctr">
                        <a:lnSpc>
                          <a:spcPct val="150000"/>
                        </a:lnSpc>
                      </a:pPr>
                      <a:r>
                        <a:rPr lang="el-GR" sz="1100">
                          <a:effectLst/>
                        </a:rPr>
                        <a:t>0,86957</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b"/>
                </a:tc>
                <a:tc>
                  <a:txBody>
                    <a:bodyPr/>
                    <a:lstStyle/>
                    <a:p>
                      <a:pPr algn="ctr">
                        <a:lnSpc>
                          <a:spcPct val="150000"/>
                        </a:lnSpc>
                      </a:pPr>
                      <a:r>
                        <a:rPr lang="el-GR" sz="1100">
                          <a:effectLst/>
                        </a:rPr>
                        <a:t>0,75614</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b"/>
                </a:tc>
                <a:tc>
                  <a:txBody>
                    <a:bodyPr/>
                    <a:lstStyle/>
                    <a:p>
                      <a:pPr algn="ctr">
                        <a:lnSpc>
                          <a:spcPct val="150000"/>
                        </a:lnSpc>
                      </a:pPr>
                      <a:r>
                        <a:rPr lang="el-GR" sz="1100">
                          <a:effectLst/>
                        </a:rPr>
                        <a:t>0,65752</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b"/>
                </a:tc>
                <a:tc>
                  <a:txBody>
                    <a:bodyPr/>
                    <a:lstStyle/>
                    <a:p>
                      <a:pPr algn="ctr">
                        <a:lnSpc>
                          <a:spcPct val="150000"/>
                        </a:lnSpc>
                      </a:pPr>
                      <a:r>
                        <a:rPr lang="el-GR" sz="1100">
                          <a:effectLst/>
                        </a:rPr>
                        <a:t>0,557175</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b"/>
                </a:tc>
                <a:tc>
                  <a:txBody>
                    <a:bodyPr/>
                    <a:lstStyle/>
                    <a:p>
                      <a:pPr algn="ctr">
                        <a:lnSpc>
                          <a:spcPct val="150000"/>
                        </a:lnSpc>
                      </a:pPr>
                      <a:r>
                        <a:rPr lang="el-GR" sz="1100">
                          <a:effectLst/>
                        </a:rPr>
                        <a:t>0,49718</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b"/>
                </a:tc>
                <a:extLst>
                  <a:ext uri="{0D108BD9-81ED-4DB2-BD59-A6C34878D82A}">
                    <a16:rowId xmlns:a16="http://schemas.microsoft.com/office/drawing/2014/main" val="2565645885"/>
                  </a:ext>
                </a:extLst>
              </a:tr>
              <a:tr h="392292">
                <a:tc>
                  <a:txBody>
                    <a:bodyPr/>
                    <a:lstStyle/>
                    <a:p>
                      <a:pPr algn="just">
                        <a:lnSpc>
                          <a:spcPct val="150000"/>
                        </a:lnSpc>
                      </a:pPr>
                      <a:r>
                        <a:rPr lang="el-GR" sz="1100">
                          <a:effectLst/>
                        </a:rPr>
                        <a:t>[1/(1 + Κ</a:t>
                      </a:r>
                      <a:r>
                        <a:rPr lang="es-ES" sz="1100">
                          <a:effectLst/>
                        </a:rPr>
                        <a:t>]</a:t>
                      </a:r>
                      <a:r>
                        <a:rPr lang="es-ES" sz="1100" baseline="30000">
                          <a:effectLst/>
                        </a:rPr>
                        <a:t>t</a:t>
                      </a:r>
                      <a:r>
                        <a:rPr lang="es-ES" sz="1100">
                          <a:effectLst/>
                        </a:rPr>
                        <a:t>] </a:t>
                      </a:r>
                      <a:r>
                        <a:rPr lang="el-GR" sz="1100">
                          <a:effectLst/>
                        </a:rPr>
                        <a:t>(όπου </a:t>
                      </a:r>
                      <a:r>
                        <a:rPr lang="es-ES" sz="1100">
                          <a:effectLst/>
                        </a:rPr>
                        <a:t>r</a:t>
                      </a:r>
                      <a:r>
                        <a:rPr lang="es-ES" sz="1100" baseline="-25000">
                          <a:effectLst/>
                        </a:rPr>
                        <a:t>1</a:t>
                      </a:r>
                      <a:r>
                        <a:rPr lang="es-ES" sz="1100">
                          <a:effectLst/>
                        </a:rPr>
                        <a:t> </a:t>
                      </a:r>
                      <a:r>
                        <a:rPr lang="el-GR" sz="1100">
                          <a:effectLst/>
                        </a:rPr>
                        <a:t>= 15%)</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b"/>
                </a:tc>
                <a:tc>
                  <a:txBody>
                    <a:bodyPr/>
                    <a:lstStyle/>
                    <a:p>
                      <a:pPr algn="ctr">
                        <a:lnSpc>
                          <a:spcPct val="150000"/>
                        </a:lnSpc>
                      </a:pPr>
                      <a:r>
                        <a:rPr lang="el-GR" sz="11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ctr">
                        <a:lnSpc>
                          <a:spcPct val="150000"/>
                        </a:lnSpc>
                      </a:pPr>
                      <a:r>
                        <a:rPr lang="el-GR" sz="11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ctr">
                        <a:lnSpc>
                          <a:spcPct val="150000"/>
                        </a:lnSpc>
                      </a:pPr>
                      <a:r>
                        <a:rPr lang="el-GR" sz="11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ctr">
                        <a:lnSpc>
                          <a:spcPct val="150000"/>
                        </a:lnSpc>
                      </a:pPr>
                      <a:r>
                        <a:rPr lang="el-GR" sz="11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ctr">
                        <a:lnSpc>
                          <a:spcPct val="150000"/>
                        </a:lnSpc>
                      </a:pPr>
                      <a:r>
                        <a:rPr lang="el-GR" sz="11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extLst>
                  <a:ext uri="{0D108BD9-81ED-4DB2-BD59-A6C34878D82A}">
                    <a16:rowId xmlns:a16="http://schemas.microsoft.com/office/drawing/2014/main" val="2375163159"/>
                  </a:ext>
                </a:extLst>
              </a:tr>
              <a:tr h="374024">
                <a:tc>
                  <a:txBody>
                    <a:bodyPr/>
                    <a:lstStyle/>
                    <a:p>
                      <a:pPr algn="just">
                        <a:lnSpc>
                          <a:spcPct val="150000"/>
                        </a:lnSpc>
                      </a:pPr>
                      <a:r>
                        <a:rPr lang="el-GR" sz="1100">
                          <a:effectLst/>
                        </a:rPr>
                        <a:t>Παρ. Αξία Ταμιακών Εισ.</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ctr">
                        <a:lnSpc>
                          <a:spcPct val="150000"/>
                        </a:lnSpc>
                      </a:pPr>
                      <a:r>
                        <a:rPr lang="el-GR" sz="1100">
                          <a:effectLst/>
                        </a:rPr>
                        <a:t>97.391,84</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ctr">
                        <a:lnSpc>
                          <a:spcPct val="150000"/>
                        </a:lnSpc>
                      </a:pPr>
                      <a:r>
                        <a:rPr lang="el-GR" sz="1100">
                          <a:effectLst/>
                        </a:rPr>
                        <a:t>84.687,68</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ctr">
                        <a:lnSpc>
                          <a:spcPct val="150000"/>
                        </a:lnSpc>
                      </a:pPr>
                      <a:r>
                        <a:rPr lang="el-GR" sz="1100">
                          <a:effectLst/>
                        </a:rPr>
                        <a:t>73.642,24</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ctr">
                        <a:lnSpc>
                          <a:spcPct val="150000"/>
                        </a:lnSpc>
                      </a:pPr>
                      <a:r>
                        <a:rPr lang="el-GR" sz="1100">
                          <a:effectLst/>
                        </a:rPr>
                        <a:t>64.036,00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ctr">
                        <a:lnSpc>
                          <a:spcPct val="150000"/>
                        </a:lnSpc>
                      </a:pPr>
                      <a:r>
                        <a:rPr lang="el-GR" sz="1100">
                          <a:effectLst/>
                        </a:rPr>
                        <a:t>55.684,16</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extLst>
                  <a:ext uri="{0D108BD9-81ED-4DB2-BD59-A6C34878D82A}">
                    <a16:rowId xmlns:a16="http://schemas.microsoft.com/office/drawing/2014/main" val="2836551050"/>
                  </a:ext>
                </a:extLst>
              </a:tr>
              <a:tr h="339794">
                <a:tc>
                  <a:txBody>
                    <a:bodyPr/>
                    <a:lstStyle/>
                    <a:p>
                      <a:pPr algn="just">
                        <a:lnSpc>
                          <a:spcPct val="150000"/>
                        </a:lnSpc>
                      </a:pPr>
                      <a:r>
                        <a:rPr lang="es-ES" sz="1100">
                          <a:effectLst/>
                        </a:rPr>
                        <a:t>[E</a:t>
                      </a:r>
                      <a:r>
                        <a:rPr lang="el-GR" sz="1100">
                          <a:effectLst/>
                        </a:rPr>
                        <a:t>Σ</a:t>
                      </a:r>
                      <a:r>
                        <a:rPr lang="en-US" sz="1100" baseline="-25000">
                          <a:effectLst/>
                        </a:rPr>
                        <a:t>t</a:t>
                      </a:r>
                      <a:r>
                        <a:rPr lang="en-US" sz="1100">
                          <a:effectLst/>
                        </a:rPr>
                        <a:t> </a:t>
                      </a:r>
                      <a:r>
                        <a:rPr lang="el-GR" sz="1100">
                          <a:effectLst/>
                        </a:rPr>
                        <a:t>X 1 / (1 + Κ</a:t>
                      </a:r>
                      <a:r>
                        <a:rPr lang="es-ES" sz="1100">
                          <a:effectLst/>
                        </a:rPr>
                        <a:t>]</a:t>
                      </a:r>
                      <a:r>
                        <a:rPr lang="es-ES" sz="1100" baseline="30000">
                          <a:effectLst/>
                        </a:rPr>
                        <a:t>t</a:t>
                      </a:r>
                      <a:r>
                        <a:rPr lang="es-ES" sz="1100">
                          <a:effectLst/>
                        </a:rPr>
                        <a:t>]</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just">
                        <a:lnSpc>
                          <a:spcPct val="150000"/>
                        </a:lnSpc>
                      </a:pPr>
                      <a:r>
                        <a:rPr lang="el-GR" sz="11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just">
                        <a:lnSpc>
                          <a:spcPct val="150000"/>
                        </a:lnSpc>
                      </a:pPr>
                      <a:r>
                        <a:rPr lang="el-GR" sz="11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just">
                        <a:lnSpc>
                          <a:spcPct val="150000"/>
                        </a:lnSpc>
                      </a:pPr>
                      <a:r>
                        <a:rPr lang="el-GR" sz="11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just">
                        <a:lnSpc>
                          <a:spcPct val="150000"/>
                        </a:lnSpc>
                      </a:pPr>
                      <a:r>
                        <a:rPr lang="el-GR" sz="11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just">
                        <a:lnSpc>
                          <a:spcPct val="150000"/>
                        </a:lnSpc>
                      </a:pPr>
                      <a:r>
                        <a:rPr lang="el-GR" sz="1100" dirty="0">
                          <a:effectLst/>
                        </a:rPr>
                        <a:t> </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extLst>
                  <a:ext uri="{0D108BD9-81ED-4DB2-BD59-A6C34878D82A}">
                    <a16:rowId xmlns:a16="http://schemas.microsoft.com/office/drawing/2014/main" val="405768831"/>
                  </a:ext>
                </a:extLst>
              </a:tr>
            </a:tbl>
          </a:graphicData>
        </a:graphic>
      </p:graphicFrame>
      <p:sp>
        <p:nvSpPr>
          <p:cNvPr id="6" name="TextBox 5">
            <a:extLst>
              <a:ext uri="{FF2B5EF4-FFF2-40B4-BE49-F238E27FC236}">
                <a16:creationId xmlns:a16="http://schemas.microsoft.com/office/drawing/2014/main" id="{077BB090-0B0B-431A-9157-55DD811EB5C9}"/>
              </a:ext>
            </a:extLst>
          </p:cNvPr>
          <p:cNvSpPr txBox="1"/>
          <p:nvPr/>
        </p:nvSpPr>
        <p:spPr>
          <a:xfrm>
            <a:off x="1571625" y="5315616"/>
            <a:ext cx="8863205" cy="872034"/>
          </a:xfrm>
          <a:prstGeom prst="rect">
            <a:avLst/>
          </a:prstGeom>
          <a:noFill/>
        </p:spPr>
        <p:txBody>
          <a:bodyPr wrap="square">
            <a:spAutoFit/>
          </a:bodyPr>
          <a:lstStyle/>
          <a:p>
            <a:pPr>
              <a:lnSpc>
                <a:spcPct val="150000"/>
              </a:lnSpc>
            </a:pPr>
            <a:r>
              <a:rPr lang="el-GR" dirty="0"/>
              <a:t>Κ.Π.Α = (97.391,84 + 84.687,68 + 73.642,24 + 64.036,00 + 55.684,16) – 360.000 =&gt; </a:t>
            </a:r>
          </a:p>
          <a:p>
            <a:pPr>
              <a:lnSpc>
                <a:spcPct val="150000"/>
              </a:lnSpc>
            </a:pPr>
            <a:r>
              <a:rPr lang="el-GR" dirty="0"/>
              <a:t>=&gt; Κ.Π.Α. = 375.441,92 – 360.000 =&gt; Κ.Π.Α.= </a:t>
            </a:r>
            <a:r>
              <a:rPr lang="en-US" dirty="0"/>
              <a:t>15.441,92</a:t>
            </a:r>
            <a:r>
              <a:rPr lang="el-GR" dirty="0"/>
              <a:t>.</a:t>
            </a:r>
          </a:p>
        </p:txBody>
      </p:sp>
      <p:sp>
        <p:nvSpPr>
          <p:cNvPr id="8" name="TextBox 7">
            <a:extLst>
              <a:ext uri="{FF2B5EF4-FFF2-40B4-BE49-F238E27FC236}">
                <a16:creationId xmlns:a16="http://schemas.microsoft.com/office/drawing/2014/main" id="{D4B1A269-70A7-49C8-AB15-E3C97FC99A61}"/>
              </a:ext>
            </a:extLst>
          </p:cNvPr>
          <p:cNvSpPr txBox="1"/>
          <p:nvPr/>
        </p:nvSpPr>
        <p:spPr>
          <a:xfrm>
            <a:off x="1562100" y="2361488"/>
            <a:ext cx="2543175" cy="1477328"/>
          </a:xfrm>
          <a:prstGeom prst="rect">
            <a:avLst/>
          </a:prstGeom>
          <a:noFill/>
        </p:spPr>
        <p:txBody>
          <a:bodyPr wrap="square">
            <a:spAutoFit/>
          </a:bodyPr>
          <a:lstStyle/>
          <a:p>
            <a:r>
              <a:rPr lang="el-GR" u="sng" dirty="0"/>
              <a:t>Λύση</a:t>
            </a:r>
          </a:p>
          <a:p>
            <a:endParaRPr lang="el-GR" dirty="0"/>
          </a:p>
          <a:p>
            <a:r>
              <a:rPr lang="el-GR" dirty="0"/>
              <a:t>1) Αξιολόγηση της επένδυσης με τη μέθοδο της Κ.Π.Α.</a:t>
            </a:r>
          </a:p>
        </p:txBody>
      </p:sp>
    </p:spTree>
    <p:extLst>
      <p:ext uri="{BB962C8B-B14F-4D97-AF65-F5344CB8AC3E}">
        <p14:creationId xmlns:p14="http://schemas.microsoft.com/office/powerpoint/2010/main" val="9544578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7FA2C5F-2C0E-4ABD-986F-C40E72E6827B}"/>
              </a:ext>
            </a:extLst>
          </p:cNvPr>
          <p:cNvSpPr>
            <a:spLocks noGrp="1"/>
          </p:cNvSpPr>
          <p:nvPr>
            <p:ph type="title"/>
          </p:nvPr>
        </p:nvSpPr>
        <p:spPr/>
        <p:txBody>
          <a:bodyPr/>
          <a:lstStyle/>
          <a:p>
            <a:pPr algn="l"/>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Λόγος ωφελειών κόστους</a:t>
            </a:r>
            <a:b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br>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Εφαρμογή 1</a:t>
            </a:r>
            <a:endParaRPr lang="el-GR" dirty="0"/>
          </a:p>
        </p:txBody>
      </p:sp>
      <p:graphicFrame>
        <p:nvGraphicFramePr>
          <p:cNvPr id="4" name="Θέση περιεχομένου 3">
            <a:extLst>
              <a:ext uri="{FF2B5EF4-FFF2-40B4-BE49-F238E27FC236}">
                <a16:creationId xmlns:a16="http://schemas.microsoft.com/office/drawing/2014/main" id="{CDD9FC1F-9C60-4EBC-890C-AD983DE291CA}"/>
              </a:ext>
            </a:extLst>
          </p:cNvPr>
          <p:cNvGraphicFramePr>
            <a:graphicFrameLocks noGrp="1"/>
          </p:cNvGraphicFramePr>
          <p:nvPr>
            <p:ph idx="1"/>
            <p:extLst>
              <p:ext uri="{D42A27DB-BD31-4B8C-83A1-F6EECF244321}">
                <p14:modId xmlns:p14="http://schemas.microsoft.com/office/powerpoint/2010/main" val="2047037562"/>
              </p:ext>
            </p:extLst>
          </p:nvPr>
        </p:nvGraphicFramePr>
        <p:xfrm>
          <a:off x="5173346" y="1900396"/>
          <a:ext cx="6181565" cy="2689226"/>
        </p:xfrm>
        <a:graphic>
          <a:graphicData uri="http://schemas.openxmlformats.org/drawingml/2006/table">
            <a:tbl>
              <a:tblPr firstRow="1" firstCol="1" bandRow="1">
                <a:tableStyleId>{5C22544A-7EE6-4342-B048-85BDC9FD1C3A}</a:tableStyleId>
              </a:tblPr>
              <a:tblGrid>
                <a:gridCol w="2101611">
                  <a:extLst>
                    <a:ext uri="{9D8B030D-6E8A-4147-A177-3AD203B41FA5}">
                      <a16:colId xmlns:a16="http://schemas.microsoft.com/office/drawing/2014/main" val="4171618071"/>
                    </a:ext>
                  </a:extLst>
                </a:gridCol>
                <a:gridCol w="795514">
                  <a:extLst>
                    <a:ext uri="{9D8B030D-6E8A-4147-A177-3AD203B41FA5}">
                      <a16:colId xmlns:a16="http://schemas.microsoft.com/office/drawing/2014/main" val="3576482480"/>
                    </a:ext>
                  </a:extLst>
                </a:gridCol>
                <a:gridCol w="821110">
                  <a:extLst>
                    <a:ext uri="{9D8B030D-6E8A-4147-A177-3AD203B41FA5}">
                      <a16:colId xmlns:a16="http://schemas.microsoft.com/office/drawing/2014/main" val="1237683060"/>
                    </a:ext>
                  </a:extLst>
                </a:gridCol>
                <a:gridCol w="821110">
                  <a:extLst>
                    <a:ext uri="{9D8B030D-6E8A-4147-A177-3AD203B41FA5}">
                      <a16:colId xmlns:a16="http://schemas.microsoft.com/office/drawing/2014/main" val="40728604"/>
                    </a:ext>
                  </a:extLst>
                </a:gridCol>
                <a:gridCol w="821110">
                  <a:extLst>
                    <a:ext uri="{9D8B030D-6E8A-4147-A177-3AD203B41FA5}">
                      <a16:colId xmlns:a16="http://schemas.microsoft.com/office/drawing/2014/main" val="2074241080"/>
                    </a:ext>
                  </a:extLst>
                </a:gridCol>
                <a:gridCol w="821110">
                  <a:extLst>
                    <a:ext uri="{9D8B030D-6E8A-4147-A177-3AD203B41FA5}">
                      <a16:colId xmlns:a16="http://schemas.microsoft.com/office/drawing/2014/main" val="281221979"/>
                    </a:ext>
                  </a:extLst>
                </a:gridCol>
              </a:tblGrid>
              <a:tr h="419088">
                <a:tc rowSpan="2">
                  <a:txBody>
                    <a:bodyPr/>
                    <a:lstStyle/>
                    <a:p>
                      <a:pPr algn="just">
                        <a:lnSpc>
                          <a:spcPct val="150000"/>
                        </a:lnSpc>
                      </a:pPr>
                      <a:r>
                        <a:rPr lang="el-GR" sz="1100">
                          <a:effectLst/>
                        </a:rPr>
                        <a:t>Ανάλυση Ταμιακών Εισροών</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gridSpan="5">
                  <a:txBody>
                    <a:bodyPr/>
                    <a:lstStyle/>
                    <a:p>
                      <a:pPr algn="ctr">
                        <a:lnSpc>
                          <a:spcPct val="150000"/>
                        </a:lnSpc>
                      </a:pPr>
                      <a:r>
                        <a:rPr lang="el-GR" sz="1100">
                          <a:effectLst/>
                        </a:rPr>
                        <a:t>Έτη</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b"/>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877255896"/>
                  </a:ext>
                </a:extLst>
              </a:tr>
              <a:tr h="410725">
                <a:tc vMerge="1">
                  <a:txBody>
                    <a:bodyPr/>
                    <a:lstStyle/>
                    <a:p>
                      <a:endParaRPr lang="el-GR"/>
                    </a:p>
                  </a:txBody>
                  <a:tcPr/>
                </a:tc>
                <a:tc>
                  <a:txBody>
                    <a:bodyPr/>
                    <a:lstStyle/>
                    <a:p>
                      <a:pPr algn="just">
                        <a:lnSpc>
                          <a:spcPct val="150000"/>
                        </a:lnSpc>
                      </a:pPr>
                      <a:r>
                        <a:rPr lang="el-GR" sz="1100">
                          <a:effectLst/>
                        </a:rPr>
                        <a:t>1</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b"/>
                </a:tc>
                <a:tc>
                  <a:txBody>
                    <a:bodyPr/>
                    <a:lstStyle/>
                    <a:p>
                      <a:pPr algn="just">
                        <a:lnSpc>
                          <a:spcPct val="150000"/>
                        </a:lnSpc>
                      </a:pPr>
                      <a:r>
                        <a:rPr lang="el-GR" sz="1100">
                          <a:effectLst/>
                        </a:rPr>
                        <a:t>2</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b"/>
                </a:tc>
                <a:tc>
                  <a:txBody>
                    <a:bodyPr/>
                    <a:lstStyle/>
                    <a:p>
                      <a:pPr algn="just">
                        <a:lnSpc>
                          <a:spcPct val="150000"/>
                        </a:lnSpc>
                      </a:pPr>
                      <a:r>
                        <a:rPr lang="el-GR" sz="1100">
                          <a:effectLst/>
                        </a:rPr>
                        <a:t>3</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gn="just">
                        <a:lnSpc>
                          <a:spcPct val="150000"/>
                        </a:lnSpc>
                      </a:pPr>
                      <a:r>
                        <a:rPr lang="el-GR" sz="1100">
                          <a:effectLst/>
                        </a:rPr>
                        <a:t>4</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algn="just">
                        <a:lnSpc>
                          <a:spcPct val="150000"/>
                        </a:lnSpc>
                      </a:pPr>
                      <a:r>
                        <a:rPr lang="el-GR" sz="1100">
                          <a:effectLst/>
                        </a:rPr>
                        <a:t>5</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extLst>
                  <a:ext uri="{0D108BD9-81ED-4DB2-BD59-A6C34878D82A}">
                    <a16:rowId xmlns:a16="http://schemas.microsoft.com/office/drawing/2014/main" val="535195885"/>
                  </a:ext>
                </a:extLst>
              </a:tr>
              <a:tr h="388423">
                <a:tc>
                  <a:txBody>
                    <a:bodyPr/>
                    <a:lstStyle/>
                    <a:p>
                      <a:pPr algn="just">
                        <a:lnSpc>
                          <a:spcPct val="150000"/>
                        </a:lnSpc>
                      </a:pPr>
                      <a:r>
                        <a:rPr lang="el-GR" sz="1100">
                          <a:effectLst/>
                        </a:rPr>
                        <a:t>Ονομ. Αξία Ταμ. Εισ. (ΕΣ</a:t>
                      </a:r>
                      <a:r>
                        <a:rPr lang="en-US" sz="1100" baseline="-25000">
                          <a:effectLst/>
                        </a:rPr>
                        <a:t>t</a:t>
                      </a:r>
                      <a:r>
                        <a:rPr lang="el-GR" sz="1100">
                          <a:effectLst/>
                        </a:rPr>
                        <a:t>)</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ctr">
                        <a:lnSpc>
                          <a:spcPct val="150000"/>
                        </a:lnSpc>
                      </a:pPr>
                      <a:r>
                        <a:rPr lang="el-GR" sz="1100">
                          <a:effectLst/>
                        </a:rPr>
                        <a:t>112.000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ctr">
                        <a:lnSpc>
                          <a:spcPct val="150000"/>
                        </a:lnSpc>
                      </a:pPr>
                      <a:r>
                        <a:rPr lang="el-GR" sz="1100">
                          <a:effectLst/>
                        </a:rPr>
                        <a:t>112.000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ctr">
                        <a:lnSpc>
                          <a:spcPct val="150000"/>
                        </a:lnSpc>
                      </a:pPr>
                      <a:r>
                        <a:rPr lang="el-GR" sz="1100">
                          <a:effectLst/>
                        </a:rPr>
                        <a:t>112.000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ctr">
                        <a:lnSpc>
                          <a:spcPct val="150000"/>
                        </a:lnSpc>
                      </a:pPr>
                      <a:r>
                        <a:rPr lang="el-GR" sz="1100">
                          <a:effectLst/>
                        </a:rPr>
                        <a:t>112.000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ctr">
                        <a:lnSpc>
                          <a:spcPct val="150000"/>
                        </a:lnSpc>
                      </a:pPr>
                      <a:r>
                        <a:rPr lang="el-GR" sz="1100">
                          <a:effectLst/>
                        </a:rPr>
                        <a:t>112.000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extLst>
                  <a:ext uri="{0D108BD9-81ED-4DB2-BD59-A6C34878D82A}">
                    <a16:rowId xmlns:a16="http://schemas.microsoft.com/office/drawing/2014/main" val="2776386783"/>
                  </a:ext>
                </a:extLst>
              </a:tr>
              <a:tr h="374484">
                <a:tc>
                  <a:txBody>
                    <a:bodyPr/>
                    <a:lstStyle/>
                    <a:p>
                      <a:pPr algn="just">
                        <a:lnSpc>
                          <a:spcPct val="150000"/>
                        </a:lnSpc>
                      </a:pPr>
                      <a:r>
                        <a:rPr lang="el-GR" sz="1100">
                          <a:effectLst/>
                        </a:rPr>
                        <a:t>Παρ. Αξία μιας Νομ/κής Μον.</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b"/>
                </a:tc>
                <a:tc>
                  <a:txBody>
                    <a:bodyPr/>
                    <a:lstStyle/>
                    <a:p>
                      <a:pPr algn="ctr">
                        <a:lnSpc>
                          <a:spcPct val="150000"/>
                        </a:lnSpc>
                      </a:pPr>
                      <a:r>
                        <a:rPr lang="el-GR" sz="1100">
                          <a:effectLst/>
                        </a:rPr>
                        <a:t>0,86957</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b"/>
                </a:tc>
                <a:tc>
                  <a:txBody>
                    <a:bodyPr/>
                    <a:lstStyle/>
                    <a:p>
                      <a:pPr algn="ctr">
                        <a:lnSpc>
                          <a:spcPct val="150000"/>
                        </a:lnSpc>
                      </a:pPr>
                      <a:r>
                        <a:rPr lang="el-GR" sz="1100">
                          <a:effectLst/>
                        </a:rPr>
                        <a:t>0,75614</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b"/>
                </a:tc>
                <a:tc>
                  <a:txBody>
                    <a:bodyPr/>
                    <a:lstStyle/>
                    <a:p>
                      <a:pPr algn="ctr">
                        <a:lnSpc>
                          <a:spcPct val="150000"/>
                        </a:lnSpc>
                      </a:pPr>
                      <a:r>
                        <a:rPr lang="el-GR" sz="1100">
                          <a:effectLst/>
                        </a:rPr>
                        <a:t>0,65752</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b"/>
                </a:tc>
                <a:tc>
                  <a:txBody>
                    <a:bodyPr/>
                    <a:lstStyle/>
                    <a:p>
                      <a:pPr algn="ctr">
                        <a:lnSpc>
                          <a:spcPct val="150000"/>
                        </a:lnSpc>
                      </a:pPr>
                      <a:r>
                        <a:rPr lang="el-GR" sz="1100">
                          <a:effectLst/>
                        </a:rPr>
                        <a:t>0,557175</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b"/>
                </a:tc>
                <a:tc>
                  <a:txBody>
                    <a:bodyPr/>
                    <a:lstStyle/>
                    <a:p>
                      <a:pPr algn="ctr">
                        <a:lnSpc>
                          <a:spcPct val="150000"/>
                        </a:lnSpc>
                      </a:pPr>
                      <a:r>
                        <a:rPr lang="el-GR" sz="1100">
                          <a:effectLst/>
                        </a:rPr>
                        <a:t>0,49718</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b"/>
                </a:tc>
                <a:extLst>
                  <a:ext uri="{0D108BD9-81ED-4DB2-BD59-A6C34878D82A}">
                    <a16:rowId xmlns:a16="http://schemas.microsoft.com/office/drawing/2014/main" val="3178814442"/>
                  </a:ext>
                </a:extLst>
              </a:tr>
              <a:tr h="379131">
                <a:tc>
                  <a:txBody>
                    <a:bodyPr/>
                    <a:lstStyle/>
                    <a:p>
                      <a:pPr algn="just">
                        <a:lnSpc>
                          <a:spcPct val="150000"/>
                        </a:lnSpc>
                      </a:pPr>
                      <a:r>
                        <a:rPr lang="el-GR" sz="1100">
                          <a:effectLst/>
                        </a:rPr>
                        <a:t>[1/(1 + Κ</a:t>
                      </a:r>
                      <a:r>
                        <a:rPr lang="es-ES" sz="1100">
                          <a:effectLst/>
                        </a:rPr>
                        <a:t>]</a:t>
                      </a:r>
                      <a:r>
                        <a:rPr lang="es-ES" sz="1100" baseline="30000">
                          <a:effectLst/>
                        </a:rPr>
                        <a:t>t</a:t>
                      </a:r>
                      <a:r>
                        <a:rPr lang="es-ES" sz="1100">
                          <a:effectLst/>
                        </a:rPr>
                        <a:t>] </a:t>
                      </a:r>
                      <a:r>
                        <a:rPr lang="el-GR" sz="1100">
                          <a:effectLst/>
                        </a:rPr>
                        <a:t>(όπου </a:t>
                      </a:r>
                      <a:r>
                        <a:rPr lang="es-ES" sz="1100">
                          <a:effectLst/>
                        </a:rPr>
                        <a:t>r</a:t>
                      </a:r>
                      <a:r>
                        <a:rPr lang="es-ES" sz="1100" baseline="-25000">
                          <a:effectLst/>
                        </a:rPr>
                        <a:t>1</a:t>
                      </a:r>
                      <a:r>
                        <a:rPr lang="es-ES" sz="1100">
                          <a:effectLst/>
                        </a:rPr>
                        <a:t> </a:t>
                      </a:r>
                      <a:r>
                        <a:rPr lang="el-GR" sz="1100">
                          <a:effectLst/>
                        </a:rPr>
                        <a:t>= 15%)</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b"/>
                </a:tc>
                <a:tc>
                  <a:txBody>
                    <a:bodyPr/>
                    <a:lstStyle/>
                    <a:p>
                      <a:pPr algn="ctr">
                        <a:lnSpc>
                          <a:spcPct val="150000"/>
                        </a:lnSpc>
                      </a:pPr>
                      <a:r>
                        <a:rPr lang="el-GR" sz="11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ctr">
                        <a:lnSpc>
                          <a:spcPct val="150000"/>
                        </a:lnSpc>
                      </a:pPr>
                      <a:r>
                        <a:rPr lang="el-GR" sz="11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ctr">
                        <a:lnSpc>
                          <a:spcPct val="150000"/>
                        </a:lnSpc>
                      </a:pPr>
                      <a:r>
                        <a:rPr lang="el-GR" sz="11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ctr">
                        <a:lnSpc>
                          <a:spcPct val="150000"/>
                        </a:lnSpc>
                      </a:pPr>
                      <a:r>
                        <a:rPr lang="el-GR" sz="11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ctr">
                        <a:lnSpc>
                          <a:spcPct val="150000"/>
                        </a:lnSpc>
                      </a:pPr>
                      <a:r>
                        <a:rPr lang="el-GR" sz="11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extLst>
                  <a:ext uri="{0D108BD9-81ED-4DB2-BD59-A6C34878D82A}">
                    <a16:rowId xmlns:a16="http://schemas.microsoft.com/office/drawing/2014/main" val="3364777946"/>
                  </a:ext>
                </a:extLst>
              </a:tr>
              <a:tr h="361475">
                <a:tc>
                  <a:txBody>
                    <a:bodyPr/>
                    <a:lstStyle/>
                    <a:p>
                      <a:pPr algn="just">
                        <a:lnSpc>
                          <a:spcPct val="150000"/>
                        </a:lnSpc>
                      </a:pPr>
                      <a:r>
                        <a:rPr lang="el-GR" sz="1100">
                          <a:effectLst/>
                        </a:rPr>
                        <a:t>Παρ. Αξία Ταμιακών Εισ.</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ctr">
                        <a:lnSpc>
                          <a:spcPct val="150000"/>
                        </a:lnSpc>
                      </a:pPr>
                      <a:r>
                        <a:rPr lang="el-GR" sz="1100">
                          <a:effectLst/>
                        </a:rPr>
                        <a:t>97.391,84</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ctr">
                        <a:lnSpc>
                          <a:spcPct val="150000"/>
                        </a:lnSpc>
                      </a:pPr>
                      <a:r>
                        <a:rPr lang="el-GR" sz="1100">
                          <a:effectLst/>
                        </a:rPr>
                        <a:t>84.687,68</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ctr">
                        <a:lnSpc>
                          <a:spcPct val="150000"/>
                        </a:lnSpc>
                      </a:pPr>
                      <a:r>
                        <a:rPr lang="el-GR" sz="1100">
                          <a:effectLst/>
                        </a:rPr>
                        <a:t>73.642,24</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ctr">
                        <a:lnSpc>
                          <a:spcPct val="150000"/>
                        </a:lnSpc>
                      </a:pPr>
                      <a:r>
                        <a:rPr lang="el-GR" sz="1100">
                          <a:effectLst/>
                        </a:rPr>
                        <a:t>64.036,00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ctr">
                        <a:lnSpc>
                          <a:spcPct val="150000"/>
                        </a:lnSpc>
                      </a:pPr>
                      <a:r>
                        <a:rPr lang="el-GR" sz="1100">
                          <a:effectLst/>
                        </a:rPr>
                        <a:t>55.684,16</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extLst>
                  <a:ext uri="{0D108BD9-81ED-4DB2-BD59-A6C34878D82A}">
                    <a16:rowId xmlns:a16="http://schemas.microsoft.com/office/drawing/2014/main" val="16492877"/>
                  </a:ext>
                </a:extLst>
              </a:tr>
              <a:tr h="355900">
                <a:tc>
                  <a:txBody>
                    <a:bodyPr/>
                    <a:lstStyle/>
                    <a:p>
                      <a:pPr algn="just">
                        <a:lnSpc>
                          <a:spcPct val="150000"/>
                        </a:lnSpc>
                      </a:pPr>
                      <a:r>
                        <a:rPr lang="es-ES" sz="1100">
                          <a:effectLst/>
                        </a:rPr>
                        <a:t>[E</a:t>
                      </a:r>
                      <a:r>
                        <a:rPr lang="el-GR" sz="1100">
                          <a:effectLst/>
                        </a:rPr>
                        <a:t>Σ</a:t>
                      </a:r>
                      <a:r>
                        <a:rPr lang="en-US" sz="1100" baseline="-25000">
                          <a:effectLst/>
                        </a:rPr>
                        <a:t>t</a:t>
                      </a:r>
                      <a:r>
                        <a:rPr lang="en-US" sz="1100">
                          <a:effectLst/>
                        </a:rPr>
                        <a:t> </a:t>
                      </a:r>
                      <a:r>
                        <a:rPr lang="el-GR" sz="1100">
                          <a:effectLst/>
                        </a:rPr>
                        <a:t>X 1 / (1 + Κ</a:t>
                      </a:r>
                      <a:r>
                        <a:rPr lang="es-ES" sz="1100">
                          <a:effectLst/>
                        </a:rPr>
                        <a:t>]</a:t>
                      </a:r>
                      <a:r>
                        <a:rPr lang="es-ES" sz="1100" baseline="30000">
                          <a:effectLst/>
                        </a:rPr>
                        <a:t>t</a:t>
                      </a:r>
                      <a:r>
                        <a:rPr lang="es-ES" sz="1100">
                          <a:effectLst/>
                        </a:rPr>
                        <a:t>]</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just">
                        <a:lnSpc>
                          <a:spcPct val="150000"/>
                        </a:lnSpc>
                      </a:pPr>
                      <a:r>
                        <a:rPr lang="el-GR" sz="11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just">
                        <a:lnSpc>
                          <a:spcPct val="150000"/>
                        </a:lnSpc>
                      </a:pPr>
                      <a:r>
                        <a:rPr lang="el-GR" sz="11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just">
                        <a:lnSpc>
                          <a:spcPct val="150000"/>
                        </a:lnSpc>
                      </a:pPr>
                      <a:r>
                        <a:rPr lang="el-GR" sz="11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just">
                        <a:lnSpc>
                          <a:spcPct val="150000"/>
                        </a:lnSpc>
                      </a:pPr>
                      <a:r>
                        <a:rPr lang="el-GR" sz="11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tc>
                  <a:txBody>
                    <a:bodyPr/>
                    <a:lstStyle/>
                    <a:p>
                      <a:pPr algn="just">
                        <a:lnSpc>
                          <a:spcPct val="150000"/>
                        </a:lnSpc>
                      </a:pPr>
                      <a:r>
                        <a:rPr lang="el-GR" sz="1100" dirty="0">
                          <a:effectLst/>
                        </a:rPr>
                        <a:t> </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tc>
                <a:extLst>
                  <a:ext uri="{0D108BD9-81ED-4DB2-BD59-A6C34878D82A}">
                    <a16:rowId xmlns:a16="http://schemas.microsoft.com/office/drawing/2014/main" val="1147863273"/>
                  </a:ext>
                </a:extLst>
              </a:tr>
            </a:tbl>
          </a:graphicData>
        </a:graphic>
      </p:graphicFrame>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95E0A931-8CF1-4DEB-8BF6-054C8BB7C47A}"/>
                  </a:ext>
                </a:extLst>
              </p:cNvPr>
              <p:cNvSpPr txBox="1"/>
              <p:nvPr/>
            </p:nvSpPr>
            <p:spPr>
              <a:xfrm>
                <a:off x="1171575" y="4747389"/>
                <a:ext cx="9534525" cy="1898084"/>
              </a:xfrm>
              <a:prstGeom prst="rect">
                <a:avLst/>
              </a:prstGeom>
              <a:noFill/>
            </p:spPr>
            <p:txBody>
              <a:bodyPr wrap="square">
                <a:spAutoFit/>
              </a:bodyPr>
              <a:lstStyle/>
              <a:p>
                <a:pPr algn="ctr"/>
                <a:r>
                  <a:rPr lang="el-GR" sz="1600" spc="100" dirty="0">
                    <a:effectLst/>
                    <a:ea typeface="Calibri" panose="020F0502020204030204" pitchFamily="34" charset="0"/>
                    <a:cs typeface="Arial" panose="020B0604020202020204" pitchFamily="34" charset="0"/>
                  </a:rPr>
                  <a:t>ΛΩΚ </a:t>
                </a:r>
                <a14:m>
                  <m:oMath xmlns:m="http://schemas.openxmlformats.org/officeDocument/2006/math">
                    <m:r>
                      <a:rPr lang="el-GR" sz="1600" spc="100" smtClean="0">
                        <a:effectLst/>
                        <a:latin typeface="Cambria Math" panose="02040503050406030204" pitchFamily="18" charset="0"/>
                        <a:ea typeface="Calibri" panose="020F0502020204030204" pitchFamily="34" charset="0"/>
                        <a:cs typeface="Arial" panose="020B0604020202020204" pitchFamily="34" charset="0"/>
                      </a:rPr>
                      <m:t>= </m:t>
                    </m:r>
                    <m:f>
                      <m:fPr>
                        <m:ctrlPr>
                          <a:rPr lang="el-GR" sz="1600" i="1" spc="100" smtClean="0">
                            <a:effectLst/>
                            <a:latin typeface="Cambria Math" panose="02040503050406030204" pitchFamily="18" charset="0"/>
                            <a:ea typeface="Calibri" panose="020F0502020204030204" pitchFamily="34" charset="0"/>
                            <a:cs typeface="Arial" panose="020B0604020202020204" pitchFamily="34" charset="0"/>
                          </a:rPr>
                        </m:ctrlPr>
                      </m:fPr>
                      <m:num>
                        <m:r>
                          <a:rPr lang="el-GR" sz="1600" i="1" spc="100">
                            <a:effectLst/>
                            <a:latin typeface="Cambria Math" panose="02040503050406030204" pitchFamily="18" charset="0"/>
                            <a:ea typeface="Calibri" panose="020F0502020204030204" pitchFamily="34" charset="0"/>
                            <a:cs typeface="Arial" panose="020B0604020202020204" pitchFamily="34" charset="0"/>
                          </a:rPr>
                          <m:t>97.391,84+84.687,68+73.642,24+64.036,00+55.684,16</m:t>
                        </m:r>
                      </m:num>
                      <m:den>
                        <m:r>
                          <a:rPr lang="el-GR" sz="1600" spc="100">
                            <a:effectLst/>
                            <a:latin typeface="Cambria Math" panose="02040503050406030204" pitchFamily="18" charset="0"/>
                            <a:ea typeface="Calibri" panose="020F0502020204030204" pitchFamily="34" charset="0"/>
                            <a:cs typeface="Arial" panose="020B0604020202020204" pitchFamily="34" charset="0"/>
                          </a:rPr>
                          <m:t>360.000</m:t>
                        </m:r>
                      </m:den>
                    </m:f>
                  </m:oMath>
                </a14:m>
                <a:r>
                  <a:rPr lang="el-GR" sz="1600" spc="100" dirty="0">
                    <a:effectLst/>
                    <a:latin typeface="Cambria Math" panose="02040503050406030204" pitchFamily="18" charset="0"/>
                    <a:ea typeface="Calibri" panose="020F0502020204030204" pitchFamily="34" charset="0"/>
                    <a:cs typeface="Arial" panose="020B0604020202020204" pitchFamily="34" charset="0"/>
                    <a:sym typeface="Symbol" panose="05050102010706020507" pitchFamily="18" charset="2"/>
                  </a:rPr>
                  <a:t></a:t>
                </a:r>
              </a:p>
              <a:p>
                <a:pPr algn="ct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14:m>
                  <m:oMathPara xmlns:m="http://schemas.openxmlformats.org/officeDocument/2006/math">
                    <m:oMathParaPr>
                      <m:jc m:val="centerGroup"/>
                    </m:oMathParaPr>
                    <m:oMath xmlns:m="http://schemas.openxmlformats.org/officeDocument/2006/math">
                      <m:r>
                        <a:rPr lang="el-GR" sz="1600" spc="100">
                          <a:effectLst/>
                          <a:latin typeface="Cambria Math" panose="02040503050406030204" pitchFamily="18" charset="0"/>
                          <a:ea typeface="Calibri" panose="020F0502020204030204" pitchFamily="34" charset="0"/>
                          <a:cs typeface="Arial" panose="020B0604020202020204" pitchFamily="34" charset="0"/>
                          <a:sym typeface="Symbol" panose="05050102010706020507" pitchFamily="18" charset="2"/>
                        </a:rPr>
                        <m:t></m:t>
                      </m:r>
                      <m:r>
                        <a:rPr lang="el-GR" sz="1600" spc="100">
                          <a:effectLst/>
                          <a:latin typeface="Cambria Math" panose="02040503050406030204" pitchFamily="18" charset="0"/>
                          <a:ea typeface="Calibri" panose="020F0502020204030204" pitchFamily="34" charset="0"/>
                          <a:cs typeface="Arial" panose="020B0604020202020204" pitchFamily="34" charset="0"/>
                        </a:rPr>
                        <m:t> </m:t>
                      </m:r>
                      <m:r>
                        <m:rPr>
                          <m:sty m:val="p"/>
                        </m:rPr>
                        <a:rPr lang="el-GR" sz="1600" b="0" i="0" spc="100" smtClean="0">
                          <a:effectLst/>
                          <a:latin typeface="Cambria Math" panose="02040503050406030204" pitchFamily="18" charset="0"/>
                          <a:ea typeface="Calibri" panose="020F0502020204030204" pitchFamily="34" charset="0"/>
                          <a:cs typeface="Arial" panose="020B0604020202020204" pitchFamily="34" charset="0"/>
                        </a:rPr>
                        <m:t>ΛΩΚ</m:t>
                      </m:r>
                      <m:r>
                        <a:rPr lang="el-GR" sz="1600" spc="100">
                          <a:effectLst/>
                          <a:latin typeface="Cambria Math" panose="02040503050406030204" pitchFamily="18" charset="0"/>
                          <a:ea typeface="Calibri" panose="020F0502020204030204" pitchFamily="34" charset="0"/>
                          <a:cs typeface="Arial" panose="020B0604020202020204" pitchFamily="34" charset="0"/>
                        </a:rPr>
                        <m:t>= </m:t>
                      </m:r>
                      <m:f>
                        <m:fPr>
                          <m:ctrlPr>
                            <a:rPr lang="el-GR" sz="1600" i="1" spc="100">
                              <a:effectLst/>
                              <a:latin typeface="Cambria Math" panose="02040503050406030204" pitchFamily="18" charset="0"/>
                              <a:ea typeface="Calibri" panose="020F0502020204030204" pitchFamily="34" charset="0"/>
                              <a:cs typeface="Arial" panose="020B0604020202020204" pitchFamily="34" charset="0"/>
                            </a:rPr>
                          </m:ctrlPr>
                        </m:fPr>
                        <m:num>
                          <m:r>
                            <a:rPr lang="el-GR" sz="1600" spc="100">
                              <a:effectLst/>
                              <a:latin typeface="Cambria Math" panose="02040503050406030204" pitchFamily="18" charset="0"/>
                              <a:ea typeface="Calibri" panose="020F0502020204030204" pitchFamily="34" charset="0"/>
                              <a:cs typeface="Arial" panose="020B0604020202020204" pitchFamily="34" charset="0"/>
                            </a:rPr>
                            <m:t>375.441,92</m:t>
                          </m:r>
                        </m:num>
                        <m:den>
                          <m:r>
                            <a:rPr lang="el-GR" sz="1600" spc="100">
                              <a:effectLst/>
                              <a:latin typeface="Cambria Math" panose="02040503050406030204" pitchFamily="18" charset="0"/>
                              <a:ea typeface="Calibri" panose="020F0502020204030204" pitchFamily="34" charset="0"/>
                              <a:cs typeface="Arial" panose="020B0604020202020204" pitchFamily="34" charset="0"/>
                            </a:rPr>
                            <m:t>360.000</m:t>
                          </m:r>
                        </m:den>
                      </m:f>
                      <m:r>
                        <a:rPr lang="el-GR" sz="1600" spc="100">
                          <a:effectLst/>
                          <a:latin typeface="Cambria Math" panose="02040503050406030204" pitchFamily="18" charset="0"/>
                          <a:ea typeface="Calibri" panose="020F0502020204030204" pitchFamily="34" charset="0"/>
                          <a:cs typeface="Arial" panose="020B0604020202020204" pitchFamily="34" charset="0"/>
                          <a:sym typeface="Symbol" panose="05050102010706020507" pitchFamily="18" charset="2"/>
                        </a:rPr>
                        <m:t></m:t>
                      </m:r>
                      <m:r>
                        <a:rPr lang="el-GR" sz="1600" b="1" spc="100">
                          <a:effectLst/>
                          <a:latin typeface="Cambria Math" panose="02040503050406030204" pitchFamily="18" charset="0"/>
                          <a:ea typeface="Calibri" panose="020F0502020204030204" pitchFamily="34" charset="0"/>
                          <a:cs typeface="Arial" panose="020B0604020202020204" pitchFamily="34" charset="0"/>
                        </a:rPr>
                        <m:t> </m:t>
                      </m:r>
                      <m:r>
                        <a:rPr lang="el-GR" sz="1600" b="1" i="1" spc="100">
                          <a:effectLst/>
                          <a:latin typeface="Cambria Math" panose="02040503050406030204" pitchFamily="18" charset="0"/>
                          <a:ea typeface="Calibri" panose="020F0502020204030204" pitchFamily="34" charset="0"/>
                          <a:cs typeface="Arial" panose="020B0604020202020204" pitchFamily="34" charset="0"/>
                        </a:rPr>
                        <m:t>𝚫</m:t>
                      </m:r>
                      <m:r>
                        <a:rPr lang="el-GR" sz="1600" b="1" spc="100">
                          <a:effectLst/>
                          <a:latin typeface="Cambria Math" panose="02040503050406030204" pitchFamily="18" charset="0"/>
                          <a:ea typeface="Calibri" panose="020F0502020204030204" pitchFamily="34" charset="0"/>
                          <a:cs typeface="Arial" panose="020B0604020202020204" pitchFamily="34" charset="0"/>
                        </a:rPr>
                        <m:t>.</m:t>
                      </m:r>
                      <m:r>
                        <a:rPr lang="el-GR" sz="1600" b="1" i="1" spc="100">
                          <a:effectLst/>
                          <a:latin typeface="Cambria Math" panose="02040503050406030204" pitchFamily="18" charset="0"/>
                          <a:ea typeface="Calibri" panose="020F0502020204030204" pitchFamily="34" charset="0"/>
                          <a:cs typeface="Arial" panose="020B0604020202020204" pitchFamily="34" charset="0"/>
                        </a:rPr>
                        <m:t>𝚨</m:t>
                      </m:r>
                      <m:r>
                        <a:rPr lang="el-GR" sz="1600" b="1" spc="100">
                          <a:effectLst/>
                          <a:latin typeface="Cambria Math" panose="02040503050406030204" pitchFamily="18" charset="0"/>
                          <a:ea typeface="Calibri" panose="020F0502020204030204" pitchFamily="34" charset="0"/>
                          <a:cs typeface="Arial" panose="020B0604020202020204" pitchFamily="34" charset="0"/>
                        </a:rPr>
                        <m:t>. =</m:t>
                      </m:r>
                      <m:r>
                        <a:rPr lang="el-GR" sz="1600" b="1" i="1" spc="100">
                          <a:effectLst/>
                          <a:latin typeface="Cambria Math" panose="02040503050406030204" pitchFamily="18" charset="0"/>
                          <a:ea typeface="Calibri" panose="020F0502020204030204" pitchFamily="34" charset="0"/>
                          <a:cs typeface="Arial" panose="020B0604020202020204" pitchFamily="34" charset="0"/>
                        </a:rPr>
                        <m:t>𝟏</m:t>
                      </m:r>
                      <m:r>
                        <a:rPr lang="el-GR" sz="1600" b="1" spc="100">
                          <a:effectLst/>
                          <a:latin typeface="Cambria Math" panose="02040503050406030204" pitchFamily="18" charset="0"/>
                          <a:ea typeface="Calibri" panose="020F0502020204030204" pitchFamily="34" charset="0"/>
                          <a:cs typeface="Arial" panose="020B0604020202020204" pitchFamily="34" charset="0"/>
                        </a:rPr>
                        <m:t>,</m:t>
                      </m:r>
                      <m:r>
                        <a:rPr lang="el-GR" sz="1600" b="1" i="1" spc="100">
                          <a:effectLst/>
                          <a:latin typeface="Cambria Math" panose="02040503050406030204" pitchFamily="18" charset="0"/>
                          <a:ea typeface="Calibri" panose="020F0502020204030204" pitchFamily="34" charset="0"/>
                          <a:cs typeface="Arial" panose="020B0604020202020204" pitchFamily="34" charset="0"/>
                        </a:rPr>
                        <m:t>𝟎𝟒𝟐𝟖</m:t>
                      </m:r>
                    </m:oMath>
                  </m:oMathPara>
                </a14:m>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el-GR" sz="1600" b="1" u="none" strike="noStrike" spc="100" dirty="0">
                    <a:effectLst/>
                    <a:latin typeface="Arial" panose="020B0604020202020204" pitchFamily="34" charset="0"/>
                    <a:ea typeface="Calibri" panose="020F0502020204030204" pitchFamily="34" charset="0"/>
                    <a:cs typeface="Times New Roman" panose="02020603050405020304" pitchFamily="18" charset="0"/>
                  </a:rPr>
                  <a:t>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el-GR" sz="1600" i="1" spc="100" dirty="0">
                    <a:effectLst/>
                    <a:latin typeface="Arial" panose="020B0604020202020204" pitchFamily="34" charset="0"/>
                    <a:ea typeface="Calibri" panose="020F0502020204030204" pitchFamily="34" charset="0"/>
                    <a:cs typeface="Times New Roman" panose="02020603050405020304" pitchFamily="18" charset="0"/>
                  </a:rPr>
                  <a:t>Συμπέρασμα: Εφ’ όσον η τιμή του ΛΩΚ είναι μεγαλύτερη της μονάδας, η επένδυση γίνεται αποδεκτή.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xmlns="">
          <p:sp>
            <p:nvSpPr>
              <p:cNvPr id="6" name="TextBox 5">
                <a:extLst>
                  <a:ext uri="{FF2B5EF4-FFF2-40B4-BE49-F238E27FC236}">
                    <a16:creationId xmlns:a16="http://schemas.microsoft.com/office/drawing/2014/main" id="{95E0A931-8CF1-4DEB-8BF6-054C8BB7C47A}"/>
                  </a:ext>
                </a:extLst>
              </p:cNvPr>
              <p:cNvSpPr txBox="1">
                <a:spLocks noRot="1" noChangeAspect="1" noMove="1" noResize="1" noEditPoints="1" noAdjustHandles="1" noChangeArrowheads="1" noChangeShapeType="1" noTextEdit="1"/>
              </p:cNvSpPr>
              <p:nvPr/>
            </p:nvSpPr>
            <p:spPr>
              <a:xfrm>
                <a:off x="1171575" y="4747389"/>
                <a:ext cx="9534525" cy="1898084"/>
              </a:xfrm>
              <a:prstGeom prst="rect">
                <a:avLst/>
              </a:prstGeom>
              <a:blipFill>
                <a:blip r:embed="rId2"/>
                <a:stretch>
                  <a:fillRect l="-320" r="-384" b="-3215"/>
                </a:stretch>
              </a:blipFill>
            </p:spPr>
            <p:txBody>
              <a:bodyPr/>
              <a:lstStyle/>
              <a:p>
                <a:r>
                  <a:rPr lang="el-GR">
                    <a:noFill/>
                  </a:rPr>
                  <a:t> </a:t>
                </a:r>
              </a:p>
            </p:txBody>
          </p:sp>
        </mc:Fallback>
      </mc:AlternateContent>
      <p:sp>
        <p:nvSpPr>
          <p:cNvPr id="8" name="TextBox 7">
            <a:extLst>
              <a:ext uri="{FF2B5EF4-FFF2-40B4-BE49-F238E27FC236}">
                <a16:creationId xmlns:a16="http://schemas.microsoft.com/office/drawing/2014/main" id="{467808BF-A99F-4E89-A6B6-AC193FBE4FAC}"/>
              </a:ext>
            </a:extLst>
          </p:cNvPr>
          <p:cNvSpPr txBox="1"/>
          <p:nvPr/>
        </p:nvSpPr>
        <p:spPr>
          <a:xfrm>
            <a:off x="1171575" y="2196326"/>
            <a:ext cx="3333750" cy="646331"/>
          </a:xfrm>
          <a:prstGeom prst="rect">
            <a:avLst/>
          </a:prstGeom>
          <a:noFill/>
        </p:spPr>
        <p:txBody>
          <a:bodyPr wrap="square">
            <a:spAutoFit/>
          </a:bodyPr>
          <a:lstStyle/>
          <a:p>
            <a:r>
              <a:rPr lang="el-GR" dirty="0"/>
              <a:t>2) Αξιολόγηση της επένδυσης με τη μέθοδο του ΛΩΚ</a:t>
            </a:r>
          </a:p>
        </p:txBody>
      </p:sp>
    </p:spTree>
    <p:extLst>
      <p:ext uri="{BB962C8B-B14F-4D97-AF65-F5344CB8AC3E}">
        <p14:creationId xmlns:p14="http://schemas.microsoft.com/office/powerpoint/2010/main" val="13503966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EEF93E1-DE9D-4807-ABE4-D7EE4183A569}"/>
              </a:ext>
            </a:extLst>
          </p:cNvPr>
          <p:cNvSpPr>
            <a:spLocks noGrp="1"/>
          </p:cNvSpPr>
          <p:nvPr>
            <p:ph type="title"/>
          </p:nvPr>
        </p:nvSpPr>
        <p:spPr/>
        <p:txBody>
          <a:bodyPr/>
          <a:lstStyle/>
          <a:p>
            <a:pPr algn="l"/>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Λόγος ωφελειών κόστους</a:t>
            </a:r>
            <a:b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br>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Εφαρμογή 1</a:t>
            </a:r>
            <a:endParaRPr lang="el-GR" dirty="0"/>
          </a:p>
        </p:txBody>
      </p:sp>
      <p:sp>
        <p:nvSpPr>
          <p:cNvPr id="3" name="Θέση περιεχομένου 2">
            <a:extLst>
              <a:ext uri="{FF2B5EF4-FFF2-40B4-BE49-F238E27FC236}">
                <a16:creationId xmlns:a16="http://schemas.microsoft.com/office/drawing/2014/main" id="{A4A6FCFC-6A5A-4AC0-BBC9-FA91002A0DBA}"/>
              </a:ext>
            </a:extLst>
          </p:cNvPr>
          <p:cNvSpPr>
            <a:spLocks noGrp="1"/>
          </p:cNvSpPr>
          <p:nvPr>
            <p:ph idx="1"/>
          </p:nvPr>
        </p:nvSpPr>
        <p:spPr>
          <a:xfrm>
            <a:off x="1543050" y="2052116"/>
            <a:ext cx="9027089" cy="3997828"/>
          </a:xfrm>
        </p:spPr>
        <p:txBody>
          <a:bodyPr>
            <a:normAutofit lnSpcReduction="10000"/>
          </a:bodyPr>
          <a:lstStyle/>
          <a:p>
            <a:pPr marL="0" indent="0" algn="just">
              <a:buNone/>
            </a:pPr>
            <a:r>
              <a:rPr lang="el-GR" u="sng" dirty="0"/>
              <a:t>Παρατηρήσεις:</a:t>
            </a:r>
          </a:p>
          <a:p>
            <a:pPr marL="0" indent="0" algn="just">
              <a:buNone/>
            </a:pPr>
            <a:r>
              <a:rPr lang="el-GR" dirty="0"/>
              <a:t>1)	Όταν η τιμή του δείκτη αποδοτικότητας είναι μεγαλύτερη της μονάδας, τότε το δεκαδικό μέρος αυτής δίνει σε ποσοστά την απόδοση (αποδοτικότητα) της επένδυσης. Με βάση αυτό το σκεπτικό, η συγκεκριμένη επένδυση γίνεται μεν δεκτή (ΛΩΚ &gt; 1) αλλά οριακά, διότι η απόδοσή της είναι πολύ μικρή 4,28%.</a:t>
            </a:r>
          </a:p>
          <a:p>
            <a:pPr marL="0" indent="0" algn="just">
              <a:buNone/>
            </a:pPr>
            <a:r>
              <a:rPr lang="el-GR" dirty="0"/>
              <a:t>2)	Όταν μια συγκεκριμένη επένδυση αξιολογείται, τόσο με τη μέθοδο της καθαρής παρούσας αξίας όσο και με τη μέθοδο του ΛΩΚ, τότε (τις περισσότερες φορές) όχι μόνο καταλήγουμε στο ίδιο συμπέρασμα, αλλά έμμεσα και στο ίδιο αποτέλεσμα.</a:t>
            </a:r>
          </a:p>
          <a:p>
            <a:pPr marL="0" indent="0" algn="just">
              <a:buNone/>
            </a:pPr>
            <a:endParaRPr lang="el-GR" dirty="0"/>
          </a:p>
        </p:txBody>
      </p:sp>
    </p:spTree>
    <p:extLst>
      <p:ext uri="{BB962C8B-B14F-4D97-AF65-F5344CB8AC3E}">
        <p14:creationId xmlns:p14="http://schemas.microsoft.com/office/powerpoint/2010/main" val="10043093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1300FF8-6C90-453E-996A-5A0271BB590C}"/>
              </a:ext>
            </a:extLst>
          </p:cNvPr>
          <p:cNvSpPr>
            <a:spLocks noGrp="1"/>
          </p:cNvSpPr>
          <p:nvPr>
            <p:ph type="title"/>
          </p:nvPr>
        </p:nvSpPr>
        <p:spPr/>
        <p:txBody>
          <a:bodyPr/>
          <a:lstStyle/>
          <a:p>
            <a:pPr algn="l"/>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Λόγος ωφελειών κόστους</a:t>
            </a:r>
            <a:b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br>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Εφαρμογή 1</a:t>
            </a:r>
            <a:endParaRPr lang="el-GR" dirty="0"/>
          </a:p>
        </p:txBody>
      </p:sp>
      <mc:AlternateContent xmlns:mc="http://schemas.openxmlformats.org/markup-compatibility/2006" xmlns:a14="http://schemas.microsoft.com/office/drawing/2010/main">
        <mc:Choice Requires="a14">
          <p:sp>
            <p:nvSpPr>
              <p:cNvPr id="3" name="Θέση περιεχομένου 2">
                <a:extLst>
                  <a:ext uri="{FF2B5EF4-FFF2-40B4-BE49-F238E27FC236}">
                    <a16:creationId xmlns:a16="http://schemas.microsoft.com/office/drawing/2014/main" id="{94CABA4A-43A3-498E-87E1-9D483BFFE201}"/>
                  </a:ext>
                </a:extLst>
              </p:cNvPr>
              <p:cNvSpPr>
                <a:spLocks noGrp="1"/>
              </p:cNvSpPr>
              <p:nvPr>
                <p:ph idx="1"/>
              </p:nvPr>
            </p:nvSpPr>
            <p:spPr>
              <a:xfrm>
                <a:off x="1714500" y="2052116"/>
                <a:ext cx="8855639" cy="3997828"/>
              </a:xfrm>
            </p:spPr>
            <p:txBody>
              <a:bodyPr/>
              <a:lstStyle/>
              <a:p>
                <a:pPr indent="228600" algn="just">
                  <a:lnSpc>
                    <a:spcPct val="150000"/>
                  </a:lnSpc>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Συγκεκριμένα, λοιπόν (και αναφορικά με την ανωτέρω επένδυση) έχουμε:</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50000"/>
                  </a:lnSpc>
                </a:pPr>
                <a:r>
                  <a:rPr lang="el-GR" spc="100" dirty="0">
                    <a:latin typeface="Arial" panose="020B0604020202020204" pitchFamily="34" charset="0"/>
                    <a:ea typeface="Calibri" panose="020F0502020204030204" pitchFamily="34" charset="0"/>
                    <a:cs typeface="Times New Roman" panose="02020603050405020304" pitchFamily="18" charset="0"/>
                  </a:rPr>
                  <a:t>ΛΩΚ</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 1,0428 → Απόδοση = 4,28%</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50000"/>
                  </a:lnSpc>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Κ.Π.Α. = 15.441,92 → Απόδοση = </a:t>
                </a:r>
                <a14:m>
                  <m:oMath xmlns:m="http://schemas.openxmlformats.org/officeDocument/2006/math">
                    <m:f>
                      <m:fPr>
                        <m:ctrlPr>
                          <a:rPr lang="el-GR" sz="2000" i="1" spc="100">
                            <a:effectLst/>
                            <a:latin typeface="Cambria Math" panose="02040503050406030204" pitchFamily="18" charset="0"/>
                            <a:ea typeface="Calibri" panose="020F0502020204030204" pitchFamily="34" charset="0"/>
                            <a:cs typeface="Arial" panose="020B0604020202020204" pitchFamily="34" charset="0"/>
                          </a:rPr>
                        </m:ctrlPr>
                      </m:fPr>
                      <m:num>
                        <m:r>
                          <a:rPr lang="el-GR" sz="2000" spc="100">
                            <a:effectLst/>
                            <a:latin typeface="Cambria Math" panose="02040503050406030204" pitchFamily="18" charset="0"/>
                            <a:ea typeface="Calibri" panose="020F0502020204030204" pitchFamily="34" charset="0"/>
                            <a:cs typeface="Arial" panose="020B0604020202020204" pitchFamily="34" charset="0"/>
                          </a:rPr>
                          <m:t>Έ</m:t>
                        </m:r>
                        <m:r>
                          <m:rPr>
                            <m:sty m:val="p"/>
                          </m:rPr>
                          <a:rPr lang="el-GR" sz="2000" spc="100">
                            <a:effectLst/>
                            <a:latin typeface="Cambria Math" panose="02040503050406030204" pitchFamily="18" charset="0"/>
                            <a:ea typeface="Calibri" panose="020F0502020204030204" pitchFamily="34" charset="0"/>
                            <a:cs typeface="Arial" panose="020B0604020202020204" pitchFamily="34" charset="0"/>
                          </a:rPr>
                          <m:t>σοδα</m:t>
                        </m:r>
                      </m:num>
                      <m:den>
                        <m:r>
                          <m:rPr>
                            <m:sty m:val="p"/>
                          </m:rPr>
                          <a:rPr lang="el-GR" sz="2000" spc="100">
                            <a:effectLst/>
                            <a:latin typeface="Cambria Math" panose="02040503050406030204" pitchFamily="18" charset="0"/>
                            <a:ea typeface="Calibri" panose="020F0502020204030204" pitchFamily="34" charset="0"/>
                            <a:cs typeface="Arial" panose="020B0604020202020204" pitchFamily="34" charset="0"/>
                          </a:rPr>
                          <m:t>Κεφάλαιο</m:t>
                        </m:r>
                      </m:den>
                    </m:f>
                    <m:r>
                      <a:rPr lang="el-GR" sz="2000" spc="100">
                        <a:effectLst/>
                        <a:latin typeface="Cambria Math" panose="02040503050406030204" pitchFamily="18" charset="0"/>
                        <a:ea typeface="Calibri" panose="020F0502020204030204" pitchFamily="34" charset="0"/>
                        <a:cs typeface="Arial" panose="020B0604020202020204" pitchFamily="34" charset="0"/>
                        <a:sym typeface="Symbol" panose="05050102010706020507" pitchFamily="18" charset="2"/>
                      </a:rPr>
                      <m:t></m:t>
                    </m:r>
                    <m:r>
                      <a:rPr lang="el-GR" sz="2000" spc="100">
                        <a:effectLst/>
                        <a:latin typeface="Cambria Math" panose="02040503050406030204" pitchFamily="18" charset="0"/>
                        <a:ea typeface="Calibri" panose="020F0502020204030204" pitchFamily="34" charset="0"/>
                        <a:cs typeface="Arial" panose="020B0604020202020204" pitchFamily="34" charset="0"/>
                      </a:rPr>
                      <m:t> </m:t>
                    </m:r>
                  </m:oMath>
                </a14:m>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50000"/>
                  </a:lnSpc>
                </a:pPr>
                <a14:m>
                  <m:oMath xmlns:m="http://schemas.openxmlformats.org/officeDocument/2006/math">
                    <m:r>
                      <a:rPr lang="el-GR" sz="2000" spc="100">
                        <a:effectLst/>
                        <a:latin typeface="Cambria Math" panose="02040503050406030204" pitchFamily="18" charset="0"/>
                        <a:ea typeface="Calibri" panose="020F0502020204030204" pitchFamily="34" charset="0"/>
                        <a:cs typeface="Arial" panose="020B0604020202020204" pitchFamily="34" charset="0"/>
                        <a:sym typeface="Symbol" panose="05050102010706020507" pitchFamily="18" charset="2"/>
                      </a:rPr>
                      <m:t></m:t>
                    </m:r>
                    <m:r>
                      <a:rPr lang="el-GR" sz="2000" spc="100">
                        <a:effectLst/>
                        <a:latin typeface="Cambria Math" panose="02040503050406030204" pitchFamily="18" charset="0"/>
                        <a:ea typeface="Calibri" panose="020F0502020204030204" pitchFamily="34" charset="0"/>
                        <a:cs typeface="Arial" panose="020B0604020202020204" pitchFamily="34" charset="0"/>
                      </a:rPr>
                      <m:t> </m:t>
                    </m:r>
                    <m:r>
                      <m:rPr>
                        <m:sty m:val="p"/>
                      </m:rPr>
                      <a:rPr lang="el-GR" sz="2000" spc="100">
                        <a:effectLst/>
                        <a:latin typeface="Cambria Math" panose="02040503050406030204" pitchFamily="18" charset="0"/>
                        <a:ea typeface="Calibri" panose="020F0502020204030204" pitchFamily="34" charset="0"/>
                        <a:cs typeface="Arial" panose="020B0604020202020204" pitchFamily="34" charset="0"/>
                      </a:rPr>
                      <m:t>Απόδοση</m:t>
                    </m:r>
                    <m:r>
                      <a:rPr lang="el-GR" sz="2000" spc="100">
                        <a:effectLst/>
                        <a:latin typeface="Cambria Math" panose="02040503050406030204" pitchFamily="18" charset="0"/>
                        <a:ea typeface="Calibri" panose="020F0502020204030204" pitchFamily="34" charset="0"/>
                        <a:cs typeface="Arial" panose="020B0604020202020204" pitchFamily="34" charset="0"/>
                      </a:rPr>
                      <m:t>= </m:t>
                    </m:r>
                    <m:f>
                      <m:fPr>
                        <m:ctrlPr>
                          <a:rPr lang="el-GR" sz="2000" i="1" spc="100">
                            <a:effectLst/>
                            <a:latin typeface="Cambria Math" panose="02040503050406030204" pitchFamily="18" charset="0"/>
                            <a:ea typeface="Calibri" panose="020F0502020204030204" pitchFamily="34" charset="0"/>
                            <a:cs typeface="Arial" panose="020B0604020202020204" pitchFamily="34" charset="0"/>
                          </a:rPr>
                        </m:ctrlPr>
                      </m:fPr>
                      <m:num>
                        <m:r>
                          <a:rPr lang="el-GR" sz="2000" spc="100">
                            <a:effectLst/>
                            <a:latin typeface="Cambria Math" panose="02040503050406030204" pitchFamily="18" charset="0"/>
                            <a:ea typeface="Calibri" panose="020F0502020204030204" pitchFamily="34" charset="0"/>
                            <a:cs typeface="Arial" panose="020B0604020202020204" pitchFamily="34" charset="0"/>
                          </a:rPr>
                          <m:t>15.441,92</m:t>
                        </m:r>
                      </m:num>
                      <m:den>
                        <m:r>
                          <a:rPr lang="el-GR" sz="2000" spc="100">
                            <a:effectLst/>
                            <a:latin typeface="Cambria Math" panose="02040503050406030204" pitchFamily="18" charset="0"/>
                            <a:ea typeface="Calibri" panose="020F0502020204030204" pitchFamily="34" charset="0"/>
                            <a:cs typeface="Arial" panose="020B0604020202020204" pitchFamily="34" charset="0"/>
                          </a:rPr>
                          <m:t>360.000</m:t>
                        </m:r>
                      </m:den>
                    </m:f>
                    <m:r>
                      <a:rPr lang="el-GR" sz="2000" spc="100">
                        <a:effectLst/>
                        <a:latin typeface="Cambria Math" panose="02040503050406030204" pitchFamily="18" charset="0"/>
                        <a:ea typeface="Calibri" panose="020F0502020204030204" pitchFamily="34" charset="0"/>
                        <a:cs typeface="Arial" panose="020B0604020202020204" pitchFamily="34" charset="0"/>
                      </a:rPr>
                      <m:t> </m:t>
                    </m:r>
                    <m:r>
                      <a:rPr lang="el-GR" sz="2000" spc="100">
                        <a:effectLst/>
                        <a:latin typeface="Cambria Math" panose="02040503050406030204" pitchFamily="18" charset="0"/>
                        <a:ea typeface="Calibri" panose="020F0502020204030204" pitchFamily="34" charset="0"/>
                        <a:cs typeface="Arial" panose="020B0604020202020204" pitchFamily="34" charset="0"/>
                        <a:sym typeface="Symbol" panose="05050102010706020507" pitchFamily="18" charset="2"/>
                      </a:rPr>
                      <m:t></m:t>
                    </m:r>
                    <m:r>
                      <a:rPr lang="el-GR" sz="2000" spc="100">
                        <a:effectLst/>
                        <a:latin typeface="Cambria Math" panose="02040503050406030204" pitchFamily="18" charset="0"/>
                        <a:ea typeface="Calibri" panose="020F0502020204030204" pitchFamily="34" charset="0"/>
                        <a:cs typeface="Arial" panose="020B0604020202020204" pitchFamily="34" charset="0"/>
                      </a:rPr>
                      <m:t> </m:t>
                    </m:r>
                    <m:r>
                      <a:rPr lang="el-GR" sz="2000" b="1" i="1" spc="100">
                        <a:effectLst/>
                        <a:latin typeface="Cambria Math" panose="02040503050406030204" pitchFamily="18" charset="0"/>
                        <a:ea typeface="Calibri" panose="020F0502020204030204" pitchFamily="34" charset="0"/>
                        <a:cs typeface="Arial" panose="020B0604020202020204" pitchFamily="34" charset="0"/>
                      </a:rPr>
                      <m:t>𝚨𝛑</m:t>
                    </m:r>
                    <m:r>
                      <m:rPr>
                        <m:sty m:val="p"/>
                      </m:rPr>
                      <a:rPr lang="el-GR" sz="2000" b="1" spc="100">
                        <a:effectLst/>
                        <a:latin typeface="Cambria Math" panose="02040503050406030204" pitchFamily="18" charset="0"/>
                        <a:ea typeface="Calibri" panose="020F0502020204030204" pitchFamily="34" charset="0"/>
                        <a:cs typeface="Arial" panose="020B0604020202020204" pitchFamily="34" charset="0"/>
                      </a:rPr>
                      <m:t>ό</m:t>
                    </m:r>
                    <m:r>
                      <a:rPr lang="el-GR" sz="2000" b="1" i="1" spc="100">
                        <a:effectLst/>
                        <a:latin typeface="Cambria Math" panose="02040503050406030204" pitchFamily="18" charset="0"/>
                        <a:ea typeface="Calibri" panose="020F0502020204030204" pitchFamily="34" charset="0"/>
                        <a:cs typeface="Arial" panose="020B0604020202020204" pitchFamily="34" charset="0"/>
                      </a:rPr>
                      <m:t>𝛅𝛐𝛔𝛈</m:t>
                    </m:r>
                    <m:r>
                      <a:rPr lang="el-GR" sz="2000" b="1" spc="100">
                        <a:effectLst/>
                        <a:latin typeface="Cambria Math" panose="02040503050406030204" pitchFamily="18" charset="0"/>
                        <a:ea typeface="Calibri" panose="020F0502020204030204" pitchFamily="34" charset="0"/>
                        <a:cs typeface="Arial" panose="020B0604020202020204" pitchFamily="34" charset="0"/>
                      </a:rPr>
                      <m:t>=</m:t>
                    </m:r>
                    <m:r>
                      <a:rPr lang="el-GR" sz="2000" b="1" i="1" spc="100">
                        <a:effectLst/>
                        <a:latin typeface="Cambria Math" panose="02040503050406030204" pitchFamily="18" charset="0"/>
                        <a:ea typeface="Calibri" panose="020F0502020204030204" pitchFamily="34" charset="0"/>
                        <a:cs typeface="Arial" panose="020B0604020202020204" pitchFamily="34" charset="0"/>
                      </a:rPr>
                      <m:t>𝟒</m:t>
                    </m:r>
                    <m:r>
                      <a:rPr lang="el-GR" sz="2000" b="1" spc="100">
                        <a:effectLst/>
                        <a:latin typeface="Cambria Math" panose="02040503050406030204" pitchFamily="18" charset="0"/>
                        <a:ea typeface="Calibri" panose="020F0502020204030204" pitchFamily="34" charset="0"/>
                        <a:cs typeface="Arial" panose="020B0604020202020204" pitchFamily="34" charset="0"/>
                      </a:rPr>
                      <m:t>,</m:t>
                    </m:r>
                    <m:r>
                      <a:rPr lang="el-GR" sz="2000" b="1" i="1" spc="100">
                        <a:effectLst/>
                        <a:latin typeface="Cambria Math" panose="02040503050406030204" pitchFamily="18" charset="0"/>
                        <a:ea typeface="Calibri" panose="020F0502020204030204" pitchFamily="34" charset="0"/>
                        <a:cs typeface="Arial" panose="020B0604020202020204" pitchFamily="34" charset="0"/>
                      </a:rPr>
                      <m:t>𝟐𝟖</m:t>
                    </m:r>
                    <m:r>
                      <a:rPr lang="el-GR" sz="2000" b="1" spc="100">
                        <a:effectLst/>
                        <a:latin typeface="Cambria Math" panose="02040503050406030204" pitchFamily="18" charset="0"/>
                        <a:ea typeface="Calibri" panose="020F0502020204030204" pitchFamily="34" charset="0"/>
                        <a:cs typeface="Arial" panose="020B0604020202020204" pitchFamily="34" charset="0"/>
                      </a:rPr>
                      <m:t>%</m:t>
                    </m:r>
                  </m:oMath>
                </a14:m>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l-GR" dirty="0"/>
              </a:p>
            </p:txBody>
          </p:sp>
        </mc:Choice>
        <mc:Fallback xmlns="">
          <p:sp>
            <p:nvSpPr>
              <p:cNvPr id="3" name="Θέση περιεχομένου 2">
                <a:extLst>
                  <a:ext uri="{FF2B5EF4-FFF2-40B4-BE49-F238E27FC236}">
                    <a16:creationId xmlns:a16="http://schemas.microsoft.com/office/drawing/2014/main" id="{94CABA4A-43A3-498E-87E1-9D483BFFE201}"/>
                  </a:ext>
                </a:extLst>
              </p:cNvPr>
              <p:cNvSpPr>
                <a:spLocks noGrp="1" noRot="1" noChangeAspect="1" noMove="1" noResize="1" noEditPoints="1" noAdjustHandles="1" noChangeArrowheads="1" noChangeShapeType="1" noTextEdit="1"/>
              </p:cNvSpPr>
              <p:nvPr>
                <p:ph idx="1"/>
              </p:nvPr>
            </p:nvSpPr>
            <p:spPr>
              <a:xfrm>
                <a:off x="1714500" y="2052116"/>
                <a:ext cx="8855639" cy="3997828"/>
              </a:xfrm>
              <a:blipFill>
                <a:blip r:embed="rId2"/>
                <a:stretch>
                  <a:fillRect r="-757"/>
                </a:stretch>
              </a:blipFill>
            </p:spPr>
            <p:txBody>
              <a:bodyPr/>
              <a:lstStyle/>
              <a:p>
                <a:r>
                  <a:rPr lang="el-GR">
                    <a:noFill/>
                  </a:rPr>
                  <a:t> </a:t>
                </a:r>
              </a:p>
            </p:txBody>
          </p:sp>
        </mc:Fallback>
      </mc:AlternateContent>
    </p:spTree>
    <p:extLst>
      <p:ext uri="{BB962C8B-B14F-4D97-AF65-F5344CB8AC3E}">
        <p14:creationId xmlns:p14="http://schemas.microsoft.com/office/powerpoint/2010/main" val="202112379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Μάντισον">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Template>{B87CD1E5-5B10-434A-99C7-07A561B8B30A}tf16401375</Template>
  <TotalTime>484</TotalTime>
  <Words>1823</Words>
  <Application>Microsoft Office PowerPoint</Application>
  <PresentationFormat>Ευρεία οθόνη</PresentationFormat>
  <Paragraphs>268</Paragraphs>
  <Slides>22</Slides>
  <Notes>0</Notes>
  <HiddenSlides>0</HiddenSlides>
  <MMClips>0</MMClips>
  <ScaleCrop>false</ScaleCrop>
  <HeadingPairs>
    <vt:vector size="6" baseType="variant">
      <vt:variant>
        <vt:lpstr>Γραμματοσειρές που χρησιμοποιούνται</vt:lpstr>
      </vt:variant>
      <vt:variant>
        <vt:i4>8</vt:i4>
      </vt:variant>
      <vt:variant>
        <vt:lpstr>Θέμα</vt:lpstr>
      </vt:variant>
      <vt:variant>
        <vt:i4>1</vt:i4>
      </vt:variant>
      <vt:variant>
        <vt:lpstr>Τίτλοι διαφανειών</vt:lpstr>
      </vt:variant>
      <vt:variant>
        <vt:i4>22</vt:i4>
      </vt:variant>
    </vt:vector>
  </HeadingPairs>
  <TitlesOfParts>
    <vt:vector size="31" baseType="lpstr">
      <vt:lpstr>Arial</vt:lpstr>
      <vt:lpstr>Arial Unicode MS</vt:lpstr>
      <vt:lpstr>Calibri</vt:lpstr>
      <vt:lpstr>Cambria Math</vt:lpstr>
      <vt:lpstr>MS Shell Dlg 2</vt:lpstr>
      <vt:lpstr>Times New Roman</vt:lpstr>
      <vt:lpstr>Wingdings</vt:lpstr>
      <vt:lpstr>Wingdings 3</vt:lpstr>
      <vt:lpstr>Μάντισον</vt:lpstr>
      <vt:lpstr>ΜΑΘΗΜΑ 10o &amp; 11ο  ΛΟΓΟΣ ΩΦΕΛΕΙΩΝ ΚΟΣΤΟΥΣ – BENEFIT COST RATIO</vt:lpstr>
      <vt:lpstr>Λόγος ωφελειών κόστους</vt:lpstr>
      <vt:lpstr>Λόγος ωφελειών κόστους</vt:lpstr>
      <vt:lpstr>Λόγος ωφελειών κόστους</vt:lpstr>
      <vt:lpstr>Λόγος ωφελειών κόστους Εφαρμογή 1</vt:lpstr>
      <vt:lpstr>Λόγος ωφελειών κόστους Εφαρμογή 1</vt:lpstr>
      <vt:lpstr>Λόγος ωφελειών κόστους Εφαρμογή 1</vt:lpstr>
      <vt:lpstr>Λόγος ωφελειών κόστους Εφαρμογή 1</vt:lpstr>
      <vt:lpstr>Λόγος ωφελειών κόστους Εφαρμογή 1</vt:lpstr>
      <vt:lpstr>Λόγος ωφελειών κόστους Εφαρμογή 2</vt:lpstr>
      <vt:lpstr>Λόγος ωφελειών κόστους Εφαρμογή 2</vt:lpstr>
      <vt:lpstr>Λόγος ωφελειών κόστους Εφαρμογή 2</vt:lpstr>
      <vt:lpstr>Λόγος ωφελειών κόστους Εφαρμογή 2</vt:lpstr>
      <vt:lpstr>Σύνοψη μεθόδων αξιολόγησης</vt:lpstr>
      <vt:lpstr>Σύνοψη μεθόδων αξιολόγησης</vt:lpstr>
      <vt:lpstr>Σύνοψη μεθόδων αξιολόγησης</vt:lpstr>
      <vt:lpstr>Άσκηση</vt:lpstr>
      <vt:lpstr>Άσκηση</vt:lpstr>
      <vt:lpstr>Άσκηση </vt:lpstr>
      <vt:lpstr>Άσκηση</vt:lpstr>
      <vt:lpstr>Άσκηση</vt:lpstr>
      <vt:lpstr>Άσκηση</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ΜΑΘΗΜΑ 10o  ΛΟΓΟΣ ΩΦΕΛΕΙΩΝ ΚΟΣΤΟΥΣ – BENEFIT COST RATIO</dc:title>
  <dc:creator>ΧΡΗΣΤΟΣ ΣΤΑΜΠΟΥΛΗΣ</dc:creator>
  <cp:lastModifiedBy>ΧΡΗΣΤΟΣ ΣΤΑΜΠΟΥΛΗΣ</cp:lastModifiedBy>
  <cp:revision>9</cp:revision>
  <dcterms:created xsi:type="dcterms:W3CDTF">2020-12-12T08:59:41Z</dcterms:created>
  <dcterms:modified xsi:type="dcterms:W3CDTF">2020-12-24T12:27:44Z</dcterms:modified>
</cp:coreProperties>
</file>