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F11DD-C408-49B4-9A84-6E3ABBDBFD28}" type="datetimeFigureOut">
              <a:rPr lang="el-GR" smtClean="0"/>
              <a:pPr/>
              <a:t>14/11/2018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80E94-6B32-4876-B854-475B1FF113F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911F6-C2FC-4AE6-BB3C-672CD110A028}" type="datetimeFigureOut">
              <a:rPr lang="el-GR" smtClean="0"/>
              <a:pPr/>
              <a:t>14/11/2018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93A52-1060-4AF8-B778-D74E2CFA079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93A52-1060-4AF8-B778-D74E2CFA0796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EED9CA-A9A2-460D-997E-6410AB3D0490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82BB4F-5860-40DE-AF2C-C1A46D5DE91B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C4312E-927E-47B4-846E-3CCF60FE8647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8747DC-6873-4EEB-83DE-6294757CDF36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52C50-4C9B-41DD-BE01-66C825F8CB18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58DCCC-0389-49E2-8A39-3BDDA47D07E8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7B916D-44D3-4803-BA9F-29F5F8F2A622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E4E4FE-675B-436B-8129-3A5704FFB821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51B40-0FF1-4943-A5AD-354ED687A6E0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52E063-3B35-4BB9-BBAD-251AC73D2387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42998-5555-4BFA-9966-856F16D8C42A}" type="datetime1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E077842F-465E-4BE2-968F-53DC76255E85}" type="datetime1">
              <a:rPr lang="en-US" smtClean="0"/>
              <a:pPr algn="r" eaLnBrk="1" latinLnBrk="0" hangingPunct="1"/>
              <a:t>11/14/2018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2864820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/>
              <a:t>Οργάνωση και Διοίκηση Αγροτουριστικών επιχειρήσεων</a:t>
            </a:r>
          </a:p>
          <a:p>
            <a:pPr algn="ctr"/>
            <a:endParaRPr lang="el-GR" sz="4000" b="1" dirty="0" smtClean="0"/>
          </a:p>
          <a:p>
            <a:pPr algn="r"/>
            <a:r>
              <a:rPr lang="el-GR" sz="2000" b="1" dirty="0" smtClean="0"/>
              <a:t>Εξάμηνο Ζ</a:t>
            </a:r>
            <a:endParaRPr lang="el-GR" sz="2000" b="1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28"/>
            <a:ext cx="4953000" cy="533400"/>
          </a:xfrm>
          <a:prstGeom prst="rect">
            <a:avLst/>
          </a:prstGeom>
          <a:noFill/>
        </p:spPr>
      </p:pic>
      <p:sp>
        <p:nvSpPr>
          <p:cNvPr id="5" name="2 - Υπότιτλος"/>
          <p:cNvSpPr txBox="1">
            <a:spLocks/>
          </p:cNvSpPr>
          <p:nvPr/>
        </p:nvSpPr>
        <p:spPr>
          <a:xfrm>
            <a:off x="1500166" y="5429264"/>
            <a:ext cx="7406640" cy="1143008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Εισηγητής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Δρ. </a:t>
            </a:r>
            <a:r>
              <a:rPr kumimoji="0" lang="el-GR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Καλογερίδης</a:t>
            </a:r>
            <a:r>
              <a:rPr kumimoji="0" lang="el-GR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Νικόλαος </a:t>
            </a:r>
          </a:p>
          <a:p>
            <a:pPr marL="27432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l-GR" sz="2000" b="1" baseline="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27432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Γρεβενά 2018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1000100" y="1214422"/>
            <a:ext cx="7929586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Χρηματαγορές, Κεφαλαιαγορές, Τράπεζες και Τουριστικές Επιχειρήσεις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1142976" y="2000240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Πρωτογενής αγορά χρηματοδότησης και η Δευτερογενής αγορά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500306"/>
            <a:ext cx="721520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11</a:t>
            </a:fld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9" name="8 - Ορθογώνιο"/>
          <p:cNvSpPr/>
          <p:nvPr/>
        </p:nvSpPr>
        <p:spPr>
          <a:xfrm>
            <a:off x="1071538" y="1285860"/>
            <a:ext cx="771530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Διαχρονική αξία του χρήματος και η χρηματοδότηση των τουριστικών επιχειρήσεων</a:t>
            </a:r>
          </a:p>
          <a:p>
            <a:pPr algn="just"/>
            <a:endParaRPr lang="el-GR" b="1" dirty="0" smtClean="0"/>
          </a:p>
          <a:p>
            <a:pPr algn="just"/>
            <a:r>
              <a:rPr lang="el-GR" b="1" dirty="0" smtClean="0"/>
              <a:t>Λέξεις- Κλειδιά</a:t>
            </a:r>
            <a:r>
              <a:rPr lang="en-US" b="1" dirty="0" smtClean="0"/>
              <a:t>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Ταμειακές Ροές,</a:t>
            </a:r>
            <a:endParaRPr lang="en-US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Επιτόκια,</a:t>
            </a:r>
            <a:endParaRPr lang="en-US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Τόκος,</a:t>
            </a:r>
            <a:endParaRPr lang="en-US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Ανατοκισμός,</a:t>
            </a:r>
            <a:endParaRPr lang="en-US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Προεξόφληση,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Παρούσα και Μελλοντική Αξία,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Προκαταβλητέες και Ληξιπρόθεσμες Ράντες,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Χρεολυτικά και Τοκοχρεωλυτικά Δάνεια,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Παρούσα και Μελλοντική Αξία άνισων ταμειακών ροών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9" name="8 - Ορθογώνιο"/>
          <p:cNvSpPr/>
          <p:nvPr/>
        </p:nvSpPr>
        <p:spPr>
          <a:xfrm>
            <a:off x="1071538" y="128586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Διαχρονική αξία του χρήματος και η χρηματοδότηση των τουριστικών επιχειρήσεων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1142976" y="2071678"/>
            <a:ext cx="5715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διαχρονική Αξία του χρήματος και ο εκτοκισμός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1142976" y="2571744"/>
            <a:ext cx="2148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1. Απλός εκτοκισμός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1214414" y="3071810"/>
            <a:ext cx="2243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Υπολογισμός τόκου : </a:t>
            </a:r>
            <a:endParaRPr lang="el-GR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1" y="3143248"/>
            <a:ext cx="1314459" cy="285752"/>
          </a:xfrm>
          <a:prstGeom prst="rect">
            <a:avLst/>
          </a:prstGeom>
          <a:noFill/>
        </p:spPr>
      </p:pic>
      <p:sp>
        <p:nvSpPr>
          <p:cNvPr id="14" name="13 - Ορθογώνιο"/>
          <p:cNvSpPr/>
          <p:nvPr/>
        </p:nvSpPr>
        <p:spPr>
          <a:xfrm>
            <a:off x="1214414" y="3643314"/>
            <a:ext cx="3387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Υπολογισμός Μελλοντικής Αξίας:</a:t>
            </a:r>
            <a:endParaRPr lang="el-GR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714752"/>
            <a:ext cx="1957401" cy="285752"/>
          </a:xfrm>
          <a:prstGeom prst="rect">
            <a:avLst/>
          </a:prstGeom>
          <a:noFill/>
        </p:spPr>
      </p:pic>
      <p:sp>
        <p:nvSpPr>
          <p:cNvPr id="16" name="15 - Ορθογώνιο"/>
          <p:cNvSpPr/>
          <p:nvPr/>
        </p:nvSpPr>
        <p:spPr>
          <a:xfrm>
            <a:off x="1214414" y="4143380"/>
            <a:ext cx="3184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Υπολογισμός Παρούσας Αξίας :</a:t>
            </a:r>
            <a:endParaRPr lang="el-GR" dirty="0"/>
          </a:p>
        </p:txBody>
      </p:sp>
      <p:sp>
        <p:nvSpPr>
          <p:cNvPr id="17" name="16 - Ορθογώνιο"/>
          <p:cNvSpPr/>
          <p:nvPr/>
        </p:nvSpPr>
        <p:spPr>
          <a:xfrm>
            <a:off x="1214414" y="4643446"/>
            <a:ext cx="507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Υπολογισμός Επιτοκίου και Χρόνου εκτοκισμού:</a:t>
            </a:r>
            <a:endParaRPr lang="el-GR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4071942"/>
            <a:ext cx="1500198" cy="495478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500570"/>
            <a:ext cx="1071570" cy="564746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500570"/>
            <a:ext cx="1143008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9" name="8 - Ορθογώνιο"/>
          <p:cNvSpPr/>
          <p:nvPr/>
        </p:nvSpPr>
        <p:spPr>
          <a:xfrm>
            <a:off x="1071538" y="128586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Διαχρονική αξία του χρήματος και η χρηματοδότηση των τουριστικών επιχειρήσεων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3" name="22 - Ορθογώνιο"/>
          <p:cNvSpPr/>
          <p:nvPr/>
        </p:nvSpPr>
        <p:spPr>
          <a:xfrm>
            <a:off x="1142976" y="1928802"/>
            <a:ext cx="7643866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 smtClean="0"/>
              <a:t>Ανατοκισμός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Ο </a:t>
            </a:r>
            <a:r>
              <a:rPr lang="el-GR" dirty="0" smtClean="0"/>
              <a:t>Ανατοκισμός είναι η διαδικασία κατά την οποία οι τόκοι μιας περιόδου προστίθενται </a:t>
            </a:r>
            <a:r>
              <a:rPr lang="el-GR" dirty="0" smtClean="0"/>
              <a:t>στο</a:t>
            </a:r>
            <a:r>
              <a:rPr lang="en-US" dirty="0" smtClean="0"/>
              <a:t> </a:t>
            </a:r>
            <a:r>
              <a:rPr lang="el-GR" dirty="0" smtClean="0"/>
              <a:t>κεφάλαιο </a:t>
            </a:r>
            <a:r>
              <a:rPr lang="el-GR" dirty="0" smtClean="0"/>
              <a:t>για να υπολογισθούν οι τόκοι της επόμενης περιόδου.</a:t>
            </a:r>
            <a:endParaRPr lang="el-GR" dirty="0"/>
          </a:p>
        </p:txBody>
      </p:sp>
      <p:sp>
        <p:nvSpPr>
          <p:cNvPr id="24" name="23 - Ορθογώνιο"/>
          <p:cNvSpPr/>
          <p:nvPr/>
        </p:nvSpPr>
        <p:spPr>
          <a:xfrm>
            <a:off x="1142976" y="3714752"/>
            <a:ext cx="778674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Υπολογισμός Μελλοντικής Αξίας με Ανατοκισμό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1. Με ετήσιο Ανατοκισμό:</a:t>
            </a:r>
            <a:endParaRPr lang="el-GR" dirty="0"/>
          </a:p>
        </p:txBody>
      </p:sp>
      <p:sp>
        <p:nvSpPr>
          <p:cNvPr id="25" name="24 - Ορθογώνιο"/>
          <p:cNvSpPr/>
          <p:nvPr/>
        </p:nvSpPr>
        <p:spPr>
          <a:xfrm>
            <a:off x="1142976" y="4714884"/>
            <a:ext cx="40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2. Με μικρότερο του έτους Ανατοκισμό:</a:t>
            </a:r>
            <a:endParaRPr lang="el-GR" dirty="0"/>
          </a:p>
        </p:txBody>
      </p:sp>
      <p:sp>
        <p:nvSpPr>
          <p:cNvPr id="26" name="25 - Ορθογώνιο"/>
          <p:cNvSpPr/>
          <p:nvPr/>
        </p:nvSpPr>
        <p:spPr>
          <a:xfrm>
            <a:off x="1142976" y="5214950"/>
            <a:ext cx="4159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3. Με μεγαλύτερο του έτους </a:t>
            </a:r>
            <a:r>
              <a:rPr lang="el-GR" dirty="0" smtClean="0"/>
              <a:t>Ανατοκισμό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4214818"/>
            <a:ext cx="1821669" cy="357190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572008"/>
            <a:ext cx="1894128" cy="571504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5143512"/>
            <a:ext cx="1873263" cy="428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14</a:t>
            </a:fld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9" name="8 - Ορθογώνιο"/>
          <p:cNvSpPr/>
          <p:nvPr/>
        </p:nvSpPr>
        <p:spPr>
          <a:xfrm>
            <a:off x="1071538" y="128586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Διαχρονική αξία του χρήματος και η χρηματοδότηση των τουριστικών επιχειρήσεων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2" name="21 - Ορθογώνιο"/>
          <p:cNvSpPr/>
          <p:nvPr/>
        </p:nvSpPr>
        <p:spPr>
          <a:xfrm>
            <a:off x="1142976" y="2357430"/>
            <a:ext cx="7715304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Υπολογισμός Παρούσας Αξίας με Ανατοκισμό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1. Με ετήσιο Ανατοκισμό:</a:t>
            </a:r>
            <a:endParaRPr lang="el-GR" dirty="0"/>
          </a:p>
        </p:txBody>
      </p:sp>
      <p:sp>
        <p:nvSpPr>
          <p:cNvPr id="27" name="26 - Ορθογώνιο"/>
          <p:cNvSpPr/>
          <p:nvPr/>
        </p:nvSpPr>
        <p:spPr>
          <a:xfrm>
            <a:off x="1142976" y="3643314"/>
            <a:ext cx="40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2. Με μικρότερο του έτους Ανατοκισμό:</a:t>
            </a:r>
            <a:endParaRPr lang="el-GR" dirty="0"/>
          </a:p>
        </p:txBody>
      </p:sp>
      <p:sp>
        <p:nvSpPr>
          <p:cNvPr id="28" name="27 - Ορθογώνιο"/>
          <p:cNvSpPr/>
          <p:nvPr/>
        </p:nvSpPr>
        <p:spPr>
          <a:xfrm>
            <a:off x="1142976" y="4429132"/>
            <a:ext cx="4215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3. Με μεγαλύτερο του έτους Ανατοκισμό :</a:t>
            </a:r>
            <a:endParaRPr lang="el-GR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714620"/>
            <a:ext cx="1857388" cy="689887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357562"/>
            <a:ext cx="1928826" cy="790503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286256"/>
            <a:ext cx="2286016" cy="861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15</a:t>
            </a:fld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9" name="8 - Ορθογώνιο"/>
          <p:cNvSpPr/>
          <p:nvPr/>
        </p:nvSpPr>
        <p:spPr>
          <a:xfrm>
            <a:off x="1071538" y="128586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Διαχρονική αξία του χρήματος και η χρηματοδότηση των τουριστικών επιχειρήσεων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4" name="23 - Ορθογώνιο"/>
          <p:cNvSpPr/>
          <p:nvPr/>
        </p:nvSpPr>
        <p:spPr>
          <a:xfrm>
            <a:off x="1071538" y="2000240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Υπολογισμός Επιτοκίου και Χρόνου εκτοκισμού:</a:t>
            </a:r>
            <a:endParaRPr lang="el-GR" dirty="0"/>
          </a:p>
        </p:txBody>
      </p:sp>
      <p:sp>
        <p:nvSpPr>
          <p:cNvPr id="25" name="24 - Ορθογώνιο"/>
          <p:cNvSpPr/>
          <p:nvPr/>
        </p:nvSpPr>
        <p:spPr>
          <a:xfrm>
            <a:off x="1142976" y="4071942"/>
            <a:ext cx="2096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(τύπος του </a:t>
            </a:r>
            <a:r>
              <a:rPr lang="en-US" dirty="0" err="1" smtClean="0"/>
              <a:t>Pressler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1643050"/>
            <a:ext cx="1285884" cy="884045"/>
          </a:xfrm>
          <a:prstGeom prst="rect">
            <a:avLst/>
          </a:prstGeom>
          <a:noFill/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2643182"/>
            <a:ext cx="2071702" cy="667739"/>
          </a:xfrm>
          <a:prstGeom prst="rect">
            <a:avLst/>
          </a:prstGeom>
          <a:noFill/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714752"/>
            <a:ext cx="1813426" cy="714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9" name="8 - Ορθογώνιο"/>
          <p:cNvSpPr/>
          <p:nvPr/>
        </p:nvSpPr>
        <p:spPr>
          <a:xfrm>
            <a:off x="1071538" y="128586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Διαχρονική αξία του χρήματος και η χρηματοδότηση των τουριστικών επιχειρήσεων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6" name="25 - Ορθογώνιο"/>
          <p:cNvSpPr/>
          <p:nvPr/>
        </p:nvSpPr>
        <p:spPr>
          <a:xfrm>
            <a:off x="1142976" y="2143116"/>
            <a:ext cx="7715304" cy="1710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 smtClean="0"/>
              <a:t>Διαρκής ή Συνεχόμενος Ανατοκισμός: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1. Διαρκής ή Συνεχόμενος Ανατοκισμός, είναι η διαδικασία όπου για </a:t>
            </a:r>
            <a:r>
              <a:rPr lang="el-GR" dirty="0" smtClean="0"/>
              <a:t>απειροελάχιστα</a:t>
            </a:r>
            <a:r>
              <a:rPr lang="en-US" dirty="0" smtClean="0"/>
              <a:t> </a:t>
            </a:r>
            <a:r>
              <a:rPr lang="el-GR" dirty="0" smtClean="0"/>
              <a:t>μικρή </a:t>
            </a:r>
            <a:r>
              <a:rPr lang="el-GR" dirty="0" smtClean="0"/>
              <a:t>περίοδο χρόνου πραγματοποιείται ο ανατοκισμός. Δηλαδή όπως ήδη </a:t>
            </a:r>
            <a:r>
              <a:rPr lang="el-GR" dirty="0" smtClean="0"/>
              <a:t>έχουμε</a:t>
            </a:r>
            <a:r>
              <a:rPr lang="en-US" dirty="0" smtClean="0"/>
              <a:t> </a:t>
            </a:r>
            <a:r>
              <a:rPr lang="el-GR" dirty="0" smtClean="0"/>
              <a:t>αναφέρει </a:t>
            </a:r>
            <a:r>
              <a:rPr lang="el-GR" dirty="0" smtClean="0"/>
              <a:t>στα όρια ισχύει ότι:</a:t>
            </a:r>
            <a:endParaRPr lang="el-GR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000504"/>
            <a:ext cx="3214710" cy="922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17</a:t>
            </a:fld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9" name="8 - Ορθογώνιο"/>
          <p:cNvSpPr/>
          <p:nvPr/>
        </p:nvSpPr>
        <p:spPr>
          <a:xfrm>
            <a:off x="1071538" y="128586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Διαχρονική αξία του χρήματος και η χρηματοδότηση των τουριστικών επιχειρήσεων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4" name="23 - Ορθογώνιο"/>
          <p:cNvSpPr/>
          <p:nvPr/>
        </p:nvSpPr>
        <p:spPr>
          <a:xfrm>
            <a:off x="1000100" y="2000240"/>
            <a:ext cx="785818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 smtClean="0"/>
              <a:t>Ράντες (</a:t>
            </a:r>
            <a:r>
              <a:rPr lang="en-US" dirty="0" smtClean="0"/>
              <a:t>Annuities)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• Ράντες (</a:t>
            </a:r>
            <a:r>
              <a:rPr lang="el-GR" dirty="0" err="1" smtClean="0"/>
              <a:t>Annuities</a:t>
            </a:r>
            <a:r>
              <a:rPr lang="el-GR" dirty="0" smtClean="0"/>
              <a:t>) είναι ίσες ή άνισες ταμειακές ροές σε διαφορετικές, ίσες ή </a:t>
            </a:r>
            <a:r>
              <a:rPr lang="el-GR" dirty="0" smtClean="0"/>
              <a:t>άνισες</a:t>
            </a:r>
            <a:r>
              <a:rPr lang="en-US" dirty="0" smtClean="0"/>
              <a:t> </a:t>
            </a:r>
            <a:r>
              <a:rPr lang="el-GR" dirty="0" smtClean="0"/>
              <a:t>περιόδους </a:t>
            </a:r>
            <a:r>
              <a:rPr lang="el-GR" dirty="0" smtClean="0"/>
              <a:t>του χρόνου.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• Δόση ή Όρος της Ράντας (Α) είναι το διαθέσιμο χρηματικό κεφάλαιο ανά χρονική περίοδο.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• Λήξη είναι η χρονική στιγμή που καθίσταται διαθέσιμη η δόση της ράντας.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1. Μελλοντική αξία σταθερής ράντας (Ληξιπρόθεσμη ετήσια):</a:t>
            </a:r>
            <a:endParaRPr lang="el-GR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5214950"/>
            <a:ext cx="2428892" cy="693969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929198"/>
            <a:ext cx="2714644" cy="1134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18</a:t>
            </a:fld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9" name="8 - Ορθογώνιο"/>
          <p:cNvSpPr/>
          <p:nvPr/>
        </p:nvSpPr>
        <p:spPr>
          <a:xfrm>
            <a:off x="1071538" y="128586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Διαχρονική αξία του χρήματος και η χρηματοδότηση των τουριστικών επιχειρήσεων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" name="27 - Ορθογώνιο"/>
          <p:cNvSpPr/>
          <p:nvPr/>
        </p:nvSpPr>
        <p:spPr>
          <a:xfrm>
            <a:off x="1142976" y="2214554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2. Παρούσα αξία σταθερής ετήσιας ράντας (Ληξιπρόθεσμη ετήσια):</a:t>
            </a:r>
            <a:endParaRPr lang="el-GR" dirty="0"/>
          </a:p>
        </p:txBody>
      </p:sp>
      <p:sp>
        <p:nvSpPr>
          <p:cNvPr id="29" name="28 - Ορθογώνιο"/>
          <p:cNvSpPr/>
          <p:nvPr/>
        </p:nvSpPr>
        <p:spPr>
          <a:xfrm>
            <a:off x="1214414" y="4714884"/>
            <a:ext cx="3622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3. Παρούσα αξία Διηνεκούς Ράντας:</a:t>
            </a:r>
            <a:endParaRPr lang="el-GR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857496"/>
            <a:ext cx="2928958" cy="929828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429264"/>
            <a:ext cx="932663" cy="714380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5143512"/>
            <a:ext cx="2643206" cy="1127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19</a:t>
            </a:fld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" name="32 - Ορθογώνιο"/>
          <p:cNvSpPr/>
          <p:nvPr/>
        </p:nvSpPr>
        <p:spPr>
          <a:xfrm>
            <a:off x="1142976" y="1142984"/>
            <a:ext cx="7643866" cy="420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Μορφές χρηματοδότησης για τις Τουριστικές επιχειρήσεις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Ο </a:t>
            </a:r>
            <a:r>
              <a:rPr lang="el-GR" dirty="0" smtClean="0"/>
              <a:t>όρος χρηματοδότηση είναι μία πολυδιάστατη έννοια, η οποία σημαίνει τη δανειοδότηση, </a:t>
            </a:r>
            <a:r>
              <a:rPr lang="el-GR" dirty="0" smtClean="0"/>
              <a:t>τη</a:t>
            </a:r>
            <a:r>
              <a:rPr lang="en-US" dirty="0" smtClean="0"/>
              <a:t> </a:t>
            </a:r>
            <a:r>
              <a:rPr lang="el-GR" dirty="0" smtClean="0"/>
              <a:t>χρήση </a:t>
            </a:r>
            <a:r>
              <a:rPr lang="el-GR" dirty="0" smtClean="0"/>
              <a:t>των νομισματικών μέσων και τη διαχείρισή τους, την ανάπτυξη </a:t>
            </a:r>
            <a:r>
              <a:rPr lang="el-GR" dirty="0" smtClean="0"/>
              <a:t>κεφαλαιουχικού</a:t>
            </a:r>
            <a:r>
              <a:rPr lang="en-US" dirty="0" smtClean="0"/>
              <a:t> </a:t>
            </a:r>
            <a:r>
              <a:rPr lang="el-GR" dirty="0" smtClean="0"/>
              <a:t>δυναμικού </a:t>
            </a:r>
            <a:r>
              <a:rPr lang="el-GR" dirty="0" smtClean="0"/>
              <a:t>και τη διαχείριση του νομισματικού πλούτου.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Αυτό </a:t>
            </a:r>
            <a:r>
              <a:rPr lang="el-GR" dirty="0" smtClean="0"/>
              <a:t>επιτυγχάνεται μέσω του χρηματοδοτικού συστήματος, το οποίο αποτελείται από: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1. Τις Χρηματοδοτικές Αγορές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2. Τα Χρηματοδοτικά Εργαλεία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3. Τους Χρηματοδοτικούς </a:t>
            </a:r>
            <a:r>
              <a:rPr lang="el-GR" dirty="0" smtClean="0"/>
              <a:t>Οργανισμούς</a:t>
            </a:r>
            <a:endParaRPr lang="el-GR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214414" y="2071678"/>
            <a:ext cx="71438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  </a:t>
            </a:r>
            <a:endParaRPr lang="el-GR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1000100" y="1500174"/>
            <a:ext cx="792958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 smtClean="0"/>
              <a:t>Οι εν γένει Τουριστικές επιχειρήσεις χρησιμοποιούν πλήθος τραπεζικών και μη προϊόντων για να καλύψουν τις ανάγκες τους σε κεφάλαια κίνησης ή σε χρηματοδοτήσεις για την υλοποίηση επενδύσεων. 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1000100" y="3071810"/>
            <a:ext cx="7929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 smtClean="0"/>
              <a:t>Βασικά ερωτήματα που σχετίζονται με την πιστοληπτική ικανότητα των Τουριστικών και Αγροτουριστικών επιχειρήσεων</a:t>
            </a:r>
            <a:r>
              <a:rPr lang="en-US" dirty="0" smtClean="0"/>
              <a:t>:</a:t>
            </a:r>
            <a:endParaRPr lang="el-GR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/>
              <a:t>Ποιά</a:t>
            </a:r>
            <a:r>
              <a:rPr lang="el-GR" dirty="0" smtClean="0"/>
              <a:t> η Πιστωτική Ανάγκη</a:t>
            </a:r>
            <a:r>
              <a:rPr lang="en-US" dirty="0" smtClean="0"/>
              <a:t>;</a:t>
            </a:r>
            <a:endParaRPr lang="el-GR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/>
              <a:t>Πώς</a:t>
            </a:r>
            <a:r>
              <a:rPr lang="el-GR" dirty="0" smtClean="0"/>
              <a:t> θα πραγματοποιηθεί</a:t>
            </a:r>
            <a:r>
              <a:rPr lang="en-US" dirty="0" smtClean="0"/>
              <a:t>;</a:t>
            </a:r>
            <a:endParaRPr lang="el-GR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/>
              <a:t>Αν είναι δυνατή </a:t>
            </a:r>
            <a:r>
              <a:rPr lang="el-GR" dirty="0" smtClean="0"/>
              <a:t>η αποπληρωμή της χρηματοδότησης με τους όρους που έχουν συμφωνηθεί</a:t>
            </a:r>
            <a:r>
              <a:rPr lang="en-US" dirty="0" smtClean="0"/>
              <a:t>;</a:t>
            </a:r>
            <a:endParaRPr lang="el-GR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b="1" dirty="0" smtClean="0"/>
              <a:t>Ποιές</a:t>
            </a:r>
            <a:r>
              <a:rPr lang="el-GR" dirty="0" smtClean="0"/>
              <a:t> και  </a:t>
            </a:r>
            <a:r>
              <a:rPr lang="el-GR" b="1" dirty="0" smtClean="0"/>
              <a:t>τί</a:t>
            </a:r>
            <a:r>
              <a:rPr lang="el-GR" dirty="0" smtClean="0"/>
              <a:t> μέγεθος εξασφαλίσεων θα παράσχει η Τουριστική ή Αγροτουριστική επιχείρηση προκειμένου να λάβει την χρηματοδότηση</a:t>
            </a:r>
            <a:r>
              <a:rPr lang="en-US" dirty="0" smtClean="0"/>
              <a:t>;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20</a:t>
            </a:fld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" name="32 - Ορθογώνιο"/>
          <p:cNvSpPr/>
          <p:nvPr/>
        </p:nvSpPr>
        <p:spPr>
          <a:xfrm>
            <a:off x="1142976" y="1142984"/>
            <a:ext cx="764386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Μορφές χρηματοδότησης για τις Τουριστικές </a:t>
            </a:r>
            <a:r>
              <a:rPr lang="el-GR" b="1" dirty="0" smtClean="0"/>
              <a:t>επιχειρήσεις</a:t>
            </a:r>
            <a:endParaRPr lang="en-US" b="1" dirty="0" smtClean="0"/>
          </a:p>
          <a:p>
            <a:pPr algn="just">
              <a:lnSpc>
                <a:spcPct val="150000"/>
              </a:lnSpc>
            </a:pPr>
            <a:endParaRPr lang="el-GR" b="1" dirty="0" smtClean="0"/>
          </a:p>
        </p:txBody>
      </p:sp>
      <p:sp>
        <p:nvSpPr>
          <p:cNvPr id="28" name="27 - Ορθογώνιο"/>
          <p:cNvSpPr/>
          <p:nvPr/>
        </p:nvSpPr>
        <p:spPr>
          <a:xfrm>
            <a:off x="1142976" y="2136339"/>
            <a:ext cx="778674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Εσωτερικές πηγές χρηματοδότησης: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1.Η </a:t>
            </a:r>
            <a:r>
              <a:rPr lang="el-GR" dirty="0" smtClean="0"/>
              <a:t>γνήσια αυτοχρηματοδότηση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2.Η </a:t>
            </a:r>
            <a:r>
              <a:rPr lang="el-GR" dirty="0" smtClean="0"/>
              <a:t>αύξηση του αρχικού κεφαλαίου των τουριστικών επιχειρήσεων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3</a:t>
            </a:r>
            <a:r>
              <a:rPr lang="en-US" dirty="0" smtClean="0"/>
              <a:t>,</a:t>
            </a:r>
            <a:r>
              <a:rPr lang="el-GR" dirty="0" smtClean="0"/>
              <a:t>Η </a:t>
            </a:r>
            <a:r>
              <a:rPr lang="el-GR" dirty="0" smtClean="0"/>
              <a:t>δανειακή ενίσχυση των τουριστικών επιχειρήσεων από τους επιχειρηματίες.</a:t>
            </a: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21</a:t>
            </a:fld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" name="32 - Ορθογώνιο"/>
          <p:cNvSpPr/>
          <p:nvPr/>
        </p:nvSpPr>
        <p:spPr>
          <a:xfrm>
            <a:off x="1142976" y="1142984"/>
            <a:ext cx="764386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Μορφές χρηματοδότησης για τις Τουριστικές </a:t>
            </a:r>
            <a:r>
              <a:rPr lang="el-GR" b="1" dirty="0" smtClean="0"/>
              <a:t>επιχειρήσεις</a:t>
            </a:r>
            <a:endParaRPr lang="en-US" b="1" dirty="0" smtClean="0"/>
          </a:p>
          <a:p>
            <a:pPr algn="just">
              <a:lnSpc>
                <a:spcPct val="150000"/>
              </a:lnSpc>
            </a:pPr>
            <a:endParaRPr lang="el-GR" b="1" dirty="0" smtClean="0"/>
          </a:p>
        </p:txBody>
      </p:sp>
      <p:sp>
        <p:nvSpPr>
          <p:cNvPr id="29" name="28 - Ορθογώνιο"/>
          <p:cNvSpPr/>
          <p:nvPr/>
        </p:nvSpPr>
        <p:spPr>
          <a:xfrm>
            <a:off x="1071538" y="1643050"/>
            <a:ext cx="778674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 smtClean="0"/>
              <a:t>Εξωτερικές πηγές </a:t>
            </a:r>
            <a:r>
              <a:rPr lang="el-GR" dirty="0" smtClean="0"/>
              <a:t>χρηματοδότησης</a:t>
            </a:r>
            <a:r>
              <a:rPr lang="en-US" dirty="0" smtClean="0"/>
              <a:t>:</a:t>
            </a:r>
            <a:endParaRPr lang="el-GR" dirty="0" smtClean="0"/>
          </a:p>
          <a:p>
            <a:pPr algn="just">
              <a:lnSpc>
                <a:spcPct val="150000"/>
              </a:lnSpc>
            </a:pPr>
            <a:r>
              <a:rPr lang="el-GR" dirty="0" smtClean="0"/>
              <a:t>1. Βραχυπρόθεσμες χρηματοδοτήσεις (χρέος που πρέπει να εξοφληθεί σε ένα έτος)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Οι </a:t>
            </a:r>
            <a:r>
              <a:rPr lang="el-GR" dirty="0" smtClean="0"/>
              <a:t>τραπεζικές </a:t>
            </a:r>
            <a:r>
              <a:rPr lang="el-GR" dirty="0" smtClean="0"/>
              <a:t>πιστώσεις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Οι </a:t>
            </a:r>
            <a:r>
              <a:rPr lang="el-GR" dirty="0" smtClean="0"/>
              <a:t>εμπορικές </a:t>
            </a:r>
            <a:r>
              <a:rPr lang="el-GR" dirty="0" smtClean="0"/>
              <a:t>πιστώσεις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Τα δικαιόγραφα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Η </a:t>
            </a:r>
            <a:r>
              <a:rPr lang="el-GR" dirty="0" smtClean="0"/>
              <a:t>χρηματοδότηση που εξασφαλίζεται με απαιτήσεις (</a:t>
            </a:r>
            <a:r>
              <a:rPr lang="el-GR" dirty="0" err="1" smtClean="0"/>
              <a:t>factoring</a:t>
            </a:r>
            <a:r>
              <a:rPr lang="el-GR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2. Μεσοπρόθεσμες χρηματοδοτήσεις (χρέος που πρέπει να εξοφληθεί σε </a:t>
            </a:r>
            <a:r>
              <a:rPr lang="el-GR" dirty="0" smtClean="0"/>
              <a:t> χρονικό </a:t>
            </a:r>
            <a:r>
              <a:rPr lang="el-GR" dirty="0" smtClean="0"/>
              <a:t>διάστημα από </a:t>
            </a:r>
            <a:r>
              <a:rPr lang="el-GR" dirty="0" smtClean="0"/>
              <a:t>1 έως </a:t>
            </a:r>
            <a:r>
              <a:rPr lang="el-GR" dirty="0" smtClean="0"/>
              <a:t>5 έτη)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Κύρια </a:t>
            </a:r>
            <a:r>
              <a:rPr lang="el-GR" dirty="0" smtClean="0"/>
              <a:t>μορφή μεσοπρόθεσμης εξωτερικής χρηματοδότησης είναι η χρηματοδοτική </a:t>
            </a:r>
            <a:r>
              <a:rPr lang="el-GR" dirty="0" smtClean="0"/>
              <a:t>μίσθωση </a:t>
            </a:r>
            <a:r>
              <a:rPr lang="en-US" dirty="0" smtClean="0"/>
              <a:t>(</a:t>
            </a:r>
            <a:r>
              <a:rPr lang="en-US" dirty="0" smtClean="0"/>
              <a:t>leasing)</a:t>
            </a: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22</a:t>
            </a:fld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" name="32 - Ορθογώνιο"/>
          <p:cNvSpPr/>
          <p:nvPr/>
        </p:nvSpPr>
        <p:spPr>
          <a:xfrm>
            <a:off x="1142976" y="1142984"/>
            <a:ext cx="764386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Μορφές χρηματοδότησης για τις Τουριστικές </a:t>
            </a:r>
            <a:r>
              <a:rPr lang="el-GR" b="1" dirty="0" smtClean="0"/>
              <a:t>επιχειρήσεις</a:t>
            </a:r>
            <a:endParaRPr lang="en-US" b="1" dirty="0" smtClean="0"/>
          </a:p>
          <a:p>
            <a:pPr algn="just">
              <a:lnSpc>
                <a:spcPct val="150000"/>
              </a:lnSpc>
            </a:pPr>
            <a:endParaRPr lang="el-GR" b="1" dirty="0" smtClean="0"/>
          </a:p>
        </p:txBody>
      </p:sp>
      <p:sp>
        <p:nvSpPr>
          <p:cNvPr id="30" name="29 - Ορθογώνιο"/>
          <p:cNvSpPr/>
          <p:nvPr/>
        </p:nvSpPr>
        <p:spPr>
          <a:xfrm>
            <a:off x="1071538" y="1785926"/>
            <a:ext cx="78581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 smtClean="0"/>
              <a:t>3. Μακροπρόθεσμες χρηματοδοτήσεις (δάνειο) που πρέπει να εξοφληθεί σε διάστημα </a:t>
            </a:r>
            <a:r>
              <a:rPr lang="el-GR" dirty="0" smtClean="0"/>
              <a:t>μεγαλύτερο των </a:t>
            </a:r>
            <a:r>
              <a:rPr lang="el-GR" dirty="0" smtClean="0"/>
              <a:t>5 ετών)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Δάνεια </a:t>
            </a:r>
            <a:r>
              <a:rPr lang="el-GR" dirty="0" smtClean="0"/>
              <a:t>μακροπρόθεσμης φύσεως με υποθήκη από Εμπορικές Τράπεζες, το </a:t>
            </a:r>
            <a:r>
              <a:rPr lang="el-GR" dirty="0" smtClean="0"/>
              <a:t>Ταμείο Παρακαταθηκών </a:t>
            </a:r>
            <a:r>
              <a:rPr lang="el-GR" dirty="0" smtClean="0"/>
              <a:t>και Δανείων και άλλους οργανισμούς και τα Ομολογιακά Δάνεια (</a:t>
            </a:r>
            <a:r>
              <a:rPr lang="el-GR" dirty="0" smtClean="0"/>
              <a:t>αφορά μόνο </a:t>
            </a:r>
            <a:r>
              <a:rPr lang="el-GR" dirty="0" smtClean="0"/>
              <a:t>τις Α.Ε</a:t>
            </a:r>
            <a:r>
              <a:rPr lang="el-GR" dirty="0" smtClean="0"/>
              <a:t>.) 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Η </a:t>
            </a:r>
            <a:r>
              <a:rPr lang="el-GR" dirty="0" smtClean="0"/>
              <a:t>εξωτερική χρηματοδότηση γίνεται από τις εμπορικές τράπεζες, τις τράπεζες επενδύσεων</a:t>
            </a:r>
            <a:r>
              <a:rPr lang="el-GR" dirty="0" smtClean="0"/>
              <a:t>, τους </a:t>
            </a:r>
            <a:r>
              <a:rPr lang="el-GR" dirty="0" smtClean="0"/>
              <a:t>ασφαλιστικούς οργανισμούς και τους χρηματοδοτικούς οργανισμούς </a:t>
            </a:r>
            <a:r>
              <a:rPr lang="el-GR" dirty="0" smtClean="0"/>
              <a:t>επενδυτικού χαρακτήρα </a:t>
            </a:r>
            <a:r>
              <a:rPr lang="el-GR" dirty="0" smtClean="0"/>
              <a:t>(π.χ. τα αμοιβαία κεφάλαια ή εταιρείες επενδύσεων ανοικτού τύπου και </a:t>
            </a:r>
            <a:r>
              <a:rPr lang="el-GR" dirty="0" smtClean="0"/>
              <a:t>οι εταιρείες </a:t>
            </a:r>
            <a:r>
              <a:rPr lang="el-GR" dirty="0" smtClean="0"/>
              <a:t>επενδύσεων χαρτοφυλακίου ή κλειστού τύπου</a:t>
            </a:r>
            <a:r>
              <a:rPr lang="el-GR" dirty="0" smtClean="0"/>
              <a:t>).</a:t>
            </a:r>
            <a:endParaRPr lang="el-GR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23</a:t>
            </a:fld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" name="32 - Ορθογώνιο"/>
          <p:cNvSpPr/>
          <p:nvPr/>
        </p:nvSpPr>
        <p:spPr>
          <a:xfrm>
            <a:off x="1142976" y="1142984"/>
            <a:ext cx="764386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Μορφές χρηματοδότησης για τις Τουριστικές </a:t>
            </a:r>
            <a:r>
              <a:rPr lang="el-GR" b="1" dirty="0" smtClean="0"/>
              <a:t>επιχειρήσεις</a:t>
            </a:r>
            <a:endParaRPr lang="en-US" b="1" dirty="0" smtClean="0"/>
          </a:p>
          <a:p>
            <a:pPr algn="just">
              <a:lnSpc>
                <a:spcPct val="150000"/>
              </a:lnSpc>
            </a:pPr>
            <a:endParaRPr lang="el-GR" b="1" dirty="0" smtClean="0"/>
          </a:p>
        </p:txBody>
      </p:sp>
      <p:sp>
        <p:nvSpPr>
          <p:cNvPr id="29" name="28 - Ορθογώνιο"/>
          <p:cNvSpPr/>
          <p:nvPr/>
        </p:nvSpPr>
        <p:spPr>
          <a:xfrm>
            <a:off x="1285852" y="1857364"/>
            <a:ext cx="757242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Εναλλακτικές </a:t>
            </a:r>
            <a:r>
              <a:rPr lang="el-GR" dirty="0" smtClean="0"/>
              <a:t>πηγές </a:t>
            </a:r>
            <a:r>
              <a:rPr lang="el-GR" dirty="0" smtClean="0"/>
              <a:t>χρηματοδότησης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Η </a:t>
            </a:r>
            <a:r>
              <a:rPr lang="el-GR" dirty="0" smtClean="0"/>
              <a:t>χρηματοδοτική μίσθωση (</a:t>
            </a:r>
            <a:r>
              <a:rPr lang="el-GR" dirty="0" err="1" smtClean="0"/>
              <a:t>leasing</a:t>
            </a:r>
            <a:r>
              <a:rPr lang="el-GR" dirty="0" smtClean="0"/>
              <a:t>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Η </a:t>
            </a:r>
            <a:r>
              <a:rPr lang="el-GR" dirty="0" smtClean="0"/>
              <a:t>σύμβαση πρακτορείας (</a:t>
            </a:r>
            <a:r>
              <a:rPr lang="el-GR" dirty="0" err="1" smtClean="0"/>
              <a:t>factoring</a:t>
            </a:r>
            <a:r>
              <a:rPr lang="el-GR" dirty="0" smtClean="0"/>
              <a:t>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Το </a:t>
            </a:r>
            <a:r>
              <a:rPr lang="el-GR" dirty="0" smtClean="0"/>
              <a:t>επιχειρηματικό κεφάλαιο υψηλού κινδύνου (</a:t>
            </a:r>
            <a:r>
              <a:rPr lang="el-GR" dirty="0" err="1" smtClean="0"/>
              <a:t>venture</a:t>
            </a:r>
            <a:r>
              <a:rPr lang="el-GR" dirty="0" smtClean="0"/>
              <a:t> </a:t>
            </a:r>
            <a:r>
              <a:rPr lang="el-GR" dirty="0" err="1" smtClean="0"/>
              <a:t>capital</a:t>
            </a:r>
            <a:r>
              <a:rPr lang="el-GR" dirty="0" smtClean="0"/>
              <a:t>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Ομόλογα </a:t>
            </a:r>
            <a:r>
              <a:rPr lang="el-GR" dirty="0" smtClean="0"/>
              <a:t>και Ομολογιακά δάνεια και η πιστοληπτική διαβάθμιση</a:t>
            </a:r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24</a:t>
            </a:fld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" name="32 - Ορθογώνιο"/>
          <p:cNvSpPr/>
          <p:nvPr/>
        </p:nvSpPr>
        <p:spPr>
          <a:xfrm>
            <a:off x="1142976" y="1142984"/>
            <a:ext cx="764386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Μορφές χρηματοδότησης για τις Τουριστικές </a:t>
            </a:r>
            <a:r>
              <a:rPr lang="el-GR" b="1" dirty="0" smtClean="0"/>
              <a:t>επιχειρήσεις</a:t>
            </a:r>
            <a:endParaRPr lang="en-US" b="1" dirty="0" smtClean="0"/>
          </a:p>
          <a:p>
            <a:pPr algn="just">
              <a:lnSpc>
                <a:spcPct val="150000"/>
              </a:lnSpc>
            </a:pPr>
            <a:endParaRPr lang="el-GR" b="1" dirty="0" smtClean="0"/>
          </a:p>
        </p:txBody>
      </p:sp>
      <p:sp>
        <p:nvSpPr>
          <p:cNvPr id="30" name="29 - Ορθογώνιο"/>
          <p:cNvSpPr/>
          <p:nvPr/>
        </p:nvSpPr>
        <p:spPr>
          <a:xfrm>
            <a:off x="1071538" y="1928802"/>
            <a:ext cx="7786742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Ομόλογα και Ομολογιακά δάνεια και η πιστοληπτική διαβάθμιση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1. Ομόλογο είναι μια μακροπρόθεσμη υποσχετική που μπορεί να εκδοθεί από </a:t>
            </a:r>
            <a:r>
              <a:rPr lang="el-GR" dirty="0" smtClean="0"/>
              <a:t>επιχειρήσεις καθώς </a:t>
            </a:r>
            <a:r>
              <a:rPr lang="el-GR" dirty="0" smtClean="0"/>
              <a:t>και από κεντρικές κυβερνήσεις. Ο εκδότης (</a:t>
            </a:r>
            <a:r>
              <a:rPr lang="el-GR" dirty="0" err="1" smtClean="0"/>
              <a:t>issuer</a:t>
            </a:r>
            <a:r>
              <a:rPr lang="el-GR" dirty="0" smtClean="0"/>
              <a:t>) εισπράττει χρήματα με </a:t>
            </a:r>
            <a:r>
              <a:rPr lang="el-GR" dirty="0" smtClean="0"/>
              <a:t>ανταλλαγή μιας </a:t>
            </a:r>
            <a:r>
              <a:rPr lang="el-GR" dirty="0" smtClean="0"/>
              <a:t>υπόσχεσης να κάνει έντοκη αποπληρωμή του ποσού σε συγκεκριμένο μελλοντικό </a:t>
            </a:r>
            <a:r>
              <a:rPr lang="el-GR" dirty="0" smtClean="0"/>
              <a:t>χρόνο ή </a:t>
            </a:r>
            <a:r>
              <a:rPr lang="el-GR" dirty="0" smtClean="0"/>
              <a:t>μελλοντικούς χρόνους όταν οι καταβολές του είναι τμηματικές.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2. Μορφή ομολόγων λαμβάνουν και χρηματοδοτήσεις από τράπεζες προς επιχειρήσεις όπως </a:t>
            </a:r>
            <a:r>
              <a:rPr lang="el-GR" dirty="0" smtClean="0"/>
              <a:t>τα ομολογιακά </a:t>
            </a:r>
            <a:r>
              <a:rPr lang="el-GR" dirty="0" smtClean="0"/>
              <a:t>δάνεια και όταν το ύψος της </a:t>
            </a:r>
            <a:r>
              <a:rPr lang="el-GR" dirty="0" smtClean="0"/>
              <a:t> χρηματοδότησης </a:t>
            </a:r>
            <a:r>
              <a:rPr lang="el-GR" dirty="0" smtClean="0"/>
              <a:t>είναι μεγάλο τα </a:t>
            </a:r>
            <a:r>
              <a:rPr lang="el-GR" dirty="0" smtClean="0"/>
              <a:t>Κοινοπρακτικά Ομολογιακά </a:t>
            </a:r>
            <a:r>
              <a:rPr lang="el-GR" dirty="0" smtClean="0"/>
              <a:t>Δάνεια</a:t>
            </a:r>
            <a:r>
              <a:rPr lang="el-GR" dirty="0" smtClean="0"/>
              <a:t>.</a:t>
            </a:r>
            <a:endParaRPr lang="el-GR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25</a:t>
            </a:fld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" name="32 - Ορθογώνιο"/>
          <p:cNvSpPr/>
          <p:nvPr/>
        </p:nvSpPr>
        <p:spPr>
          <a:xfrm>
            <a:off x="1142976" y="1142984"/>
            <a:ext cx="764386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Μορφές χρηματοδότησης για τις Τουριστικές </a:t>
            </a:r>
            <a:r>
              <a:rPr lang="el-GR" b="1" dirty="0" smtClean="0"/>
              <a:t>επιχειρήσεις</a:t>
            </a:r>
            <a:endParaRPr lang="en-US" b="1" dirty="0" smtClean="0"/>
          </a:p>
          <a:p>
            <a:pPr algn="just">
              <a:lnSpc>
                <a:spcPct val="150000"/>
              </a:lnSpc>
            </a:pPr>
            <a:endParaRPr lang="el-GR" b="1" dirty="0" smtClean="0"/>
          </a:p>
        </p:txBody>
      </p:sp>
      <p:sp>
        <p:nvSpPr>
          <p:cNvPr id="31" name="30 - Ορθογώνιο"/>
          <p:cNvSpPr/>
          <p:nvPr/>
        </p:nvSpPr>
        <p:spPr>
          <a:xfrm>
            <a:off x="1071538" y="2071678"/>
            <a:ext cx="7643866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 smtClean="0"/>
              <a:t>3. Διαταγή ανάκλησης (</a:t>
            </a:r>
            <a:r>
              <a:rPr lang="el-GR" b="1" dirty="0" err="1" smtClean="0"/>
              <a:t>call</a:t>
            </a:r>
            <a:r>
              <a:rPr lang="el-GR" b="1" dirty="0" smtClean="0"/>
              <a:t> </a:t>
            </a:r>
            <a:r>
              <a:rPr lang="el-GR" b="1" dirty="0" err="1" smtClean="0"/>
              <a:t>provision</a:t>
            </a:r>
            <a:r>
              <a:rPr lang="el-GR" b="1" dirty="0" smtClean="0"/>
              <a:t>): δίνει στην εκδότρια το δικαίωμα να εξαγοράσει </a:t>
            </a:r>
            <a:r>
              <a:rPr lang="el-GR" b="1" dirty="0" smtClean="0"/>
              <a:t>τα </a:t>
            </a:r>
            <a:r>
              <a:rPr lang="el-GR" dirty="0" smtClean="0"/>
              <a:t>ομόλογα </a:t>
            </a:r>
            <a:r>
              <a:rPr lang="el-GR" dirty="0" smtClean="0"/>
              <a:t>πριν από τη λήξη τους υπό συγκεκριμένους όρους, συνήθως σε μια τιμή </a:t>
            </a:r>
            <a:r>
              <a:rPr lang="el-GR" dirty="0" smtClean="0"/>
              <a:t>μεγαλύτερη από </a:t>
            </a:r>
            <a:r>
              <a:rPr lang="el-GR" dirty="0" smtClean="0"/>
              <a:t>την αξία στη λήξη (</a:t>
            </a:r>
            <a:r>
              <a:rPr lang="el-GR" dirty="0" err="1" smtClean="0"/>
              <a:t>premium</a:t>
            </a:r>
            <a:r>
              <a:rPr lang="el-GR" dirty="0" smtClean="0"/>
              <a:t>).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4. Εξαγοράσιμο ομόλογο (</a:t>
            </a:r>
            <a:r>
              <a:rPr lang="el-GR" b="1" dirty="0" err="1" smtClean="0"/>
              <a:t>redeemable</a:t>
            </a:r>
            <a:r>
              <a:rPr lang="el-GR" b="1" dirty="0" smtClean="0"/>
              <a:t> </a:t>
            </a:r>
            <a:r>
              <a:rPr lang="el-GR" b="1" dirty="0" err="1" smtClean="0"/>
              <a:t>bond</a:t>
            </a:r>
            <a:r>
              <a:rPr lang="el-GR" b="1" dirty="0" smtClean="0"/>
              <a:t>): δίνει στον επενδυτή το δικαίωμα να πουλήσει </a:t>
            </a:r>
            <a:r>
              <a:rPr lang="el-GR" b="1" dirty="0" smtClean="0"/>
              <a:t>το </a:t>
            </a:r>
            <a:r>
              <a:rPr lang="el-GR" dirty="0" smtClean="0"/>
              <a:t>ομόλογο </a:t>
            </a:r>
            <a:r>
              <a:rPr lang="el-GR" dirty="0" smtClean="0"/>
              <a:t>πίσω στην εκδότρια εταιρεία σε μια προκαθορισμένη τιμή.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5. Ποσό ανάκλησης </a:t>
            </a:r>
            <a:r>
              <a:rPr lang="el-GR" b="1" dirty="0" smtClean="0"/>
              <a:t>(</a:t>
            </a:r>
            <a:r>
              <a:rPr lang="el-GR" b="1" dirty="0" err="1" smtClean="0"/>
              <a:t>sinking</a:t>
            </a:r>
            <a:r>
              <a:rPr lang="el-GR" b="1" dirty="0" smtClean="0"/>
              <a:t> </a:t>
            </a:r>
            <a:r>
              <a:rPr lang="el-GR" b="1" dirty="0" err="1" smtClean="0"/>
              <a:t>fund</a:t>
            </a:r>
            <a:r>
              <a:rPr lang="el-GR" b="1" dirty="0" smtClean="0"/>
              <a:t>): είναι μια ταμειακή διαδικασία που απαιτεί η εταιρεία </a:t>
            </a:r>
            <a:r>
              <a:rPr lang="el-GR" b="1" dirty="0" smtClean="0"/>
              <a:t>να </a:t>
            </a:r>
            <a:r>
              <a:rPr lang="el-GR" dirty="0" smtClean="0"/>
              <a:t>κάνει </a:t>
            </a:r>
            <a:r>
              <a:rPr lang="el-GR" dirty="0" smtClean="0"/>
              <a:t>απόσυρση ένα μέρος του ομολογιακού δανείου της κάθε χρόνο.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26</a:t>
            </a:fld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" name="32 - Ορθογώνιο"/>
          <p:cNvSpPr/>
          <p:nvPr/>
        </p:nvSpPr>
        <p:spPr>
          <a:xfrm>
            <a:off x="1142976" y="1142984"/>
            <a:ext cx="764386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Μορφές χρηματοδότησης για τις Τουριστικές </a:t>
            </a:r>
            <a:r>
              <a:rPr lang="el-GR" b="1" dirty="0" smtClean="0"/>
              <a:t>επιχειρήσεις</a:t>
            </a:r>
            <a:endParaRPr lang="en-US" b="1" dirty="0" smtClean="0"/>
          </a:p>
          <a:p>
            <a:pPr algn="just">
              <a:lnSpc>
                <a:spcPct val="150000"/>
              </a:lnSpc>
            </a:pPr>
            <a:endParaRPr lang="el-GR" b="1" dirty="0" smtClean="0"/>
          </a:p>
        </p:txBody>
      </p:sp>
      <p:sp>
        <p:nvSpPr>
          <p:cNvPr id="29" name="28 - Ορθογώνιο"/>
          <p:cNvSpPr/>
          <p:nvPr/>
        </p:nvSpPr>
        <p:spPr>
          <a:xfrm>
            <a:off x="1142976" y="1785926"/>
            <a:ext cx="7715304" cy="503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 smtClean="0"/>
              <a:t>Υπάρχουν πολλοί διαφορετικοί τύποι των ομολόγων με διαφορετικά χαρακτηριστικά όπως: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1. Μετατρέψιμες ομολογίες </a:t>
            </a:r>
            <a:r>
              <a:rPr lang="el-GR" b="1" dirty="0" smtClean="0"/>
              <a:t>(</a:t>
            </a:r>
            <a:r>
              <a:rPr lang="el-GR" b="1" dirty="0" err="1" smtClean="0"/>
              <a:t>convertible</a:t>
            </a:r>
            <a:r>
              <a:rPr lang="el-GR" b="1" dirty="0" smtClean="0"/>
              <a:t> </a:t>
            </a:r>
            <a:r>
              <a:rPr lang="el-GR" b="1" dirty="0" err="1" smtClean="0"/>
              <a:t>bonds</a:t>
            </a:r>
            <a:r>
              <a:rPr lang="el-GR" b="1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2. Ομόλογα με τίτλους προνομίου επιλογής </a:t>
            </a:r>
            <a:r>
              <a:rPr lang="el-GR" b="1" dirty="0" smtClean="0"/>
              <a:t>(</a:t>
            </a:r>
            <a:r>
              <a:rPr lang="el-GR" b="1" dirty="0" err="1" smtClean="0"/>
              <a:t>bonds</a:t>
            </a:r>
            <a:r>
              <a:rPr lang="el-GR" b="1" dirty="0" smtClean="0"/>
              <a:t> </a:t>
            </a:r>
            <a:r>
              <a:rPr lang="el-GR" b="1" dirty="0" err="1" smtClean="0"/>
              <a:t>with</a:t>
            </a:r>
            <a:r>
              <a:rPr lang="el-GR" b="1" dirty="0" smtClean="0"/>
              <a:t> </a:t>
            </a:r>
            <a:r>
              <a:rPr lang="el-GR" b="1" dirty="0" err="1" smtClean="0"/>
              <a:t>warrants</a:t>
            </a:r>
            <a:r>
              <a:rPr lang="el-GR" b="1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3. Εισοδήματος </a:t>
            </a:r>
            <a:r>
              <a:rPr lang="el-GR" b="1" dirty="0" smtClean="0"/>
              <a:t>(</a:t>
            </a:r>
            <a:r>
              <a:rPr lang="en-US" b="1" dirty="0" smtClean="0"/>
              <a:t>income bonds)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4. </a:t>
            </a:r>
            <a:r>
              <a:rPr lang="en-US" dirty="0" err="1" smtClean="0"/>
              <a:t>Ομόλογα</a:t>
            </a:r>
            <a:r>
              <a:rPr lang="en-US" dirty="0" smtClean="0"/>
              <a:t> </a:t>
            </a:r>
            <a:r>
              <a:rPr lang="en-US" dirty="0" err="1" smtClean="0"/>
              <a:t>αγοραστικής</a:t>
            </a:r>
            <a:r>
              <a:rPr lang="en-US" dirty="0" smtClean="0"/>
              <a:t> </a:t>
            </a:r>
            <a:r>
              <a:rPr lang="en-US" dirty="0" err="1" smtClean="0"/>
              <a:t>δύναμης</a:t>
            </a:r>
            <a:r>
              <a:rPr lang="en-US" dirty="0" smtClean="0"/>
              <a:t> </a:t>
            </a:r>
            <a:r>
              <a:rPr lang="en-US" b="1" dirty="0" smtClean="0"/>
              <a:t>[purchasing power (indexed) bonds]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5. Ενυπόθηκα ομόλογα </a:t>
            </a:r>
            <a:r>
              <a:rPr lang="el-GR" b="1" dirty="0" smtClean="0"/>
              <a:t>(</a:t>
            </a:r>
            <a:r>
              <a:rPr lang="en-US" b="1" dirty="0" smtClean="0"/>
              <a:t>mortgage bonds)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6. Ομολογίες </a:t>
            </a:r>
            <a:r>
              <a:rPr lang="el-GR" b="1" dirty="0" smtClean="0"/>
              <a:t>(</a:t>
            </a:r>
            <a:r>
              <a:rPr lang="en-US" b="1" dirty="0" smtClean="0"/>
              <a:t>debentures)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7. Ομολογίες μειωμένης εξασφάλισης </a:t>
            </a:r>
            <a:r>
              <a:rPr lang="el-GR" b="1" dirty="0" smtClean="0"/>
              <a:t>(</a:t>
            </a:r>
            <a:r>
              <a:rPr lang="el-GR" b="1" dirty="0" err="1" smtClean="0"/>
              <a:t>subordinated</a:t>
            </a:r>
            <a:r>
              <a:rPr lang="el-GR" b="1" dirty="0" smtClean="0"/>
              <a:t> </a:t>
            </a:r>
            <a:r>
              <a:rPr lang="el-GR" b="1" dirty="0" err="1" smtClean="0"/>
              <a:t>debentures</a:t>
            </a:r>
            <a:r>
              <a:rPr lang="el-GR" b="1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8. Ομόλογα </a:t>
            </a:r>
            <a:r>
              <a:rPr lang="en-US" dirty="0" smtClean="0"/>
              <a:t>junk </a:t>
            </a:r>
            <a:r>
              <a:rPr lang="en-US" b="1" dirty="0" smtClean="0"/>
              <a:t>(junk bonds)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9. </a:t>
            </a:r>
            <a:r>
              <a:rPr lang="en-US" dirty="0" err="1" smtClean="0"/>
              <a:t>Χρεόγραφα</a:t>
            </a:r>
            <a:r>
              <a:rPr lang="en-US" dirty="0" smtClean="0"/>
              <a:t> </a:t>
            </a:r>
            <a:r>
              <a:rPr lang="en-US" dirty="0" err="1" smtClean="0"/>
              <a:t>αναπτύξεως</a:t>
            </a:r>
            <a:r>
              <a:rPr lang="en-US" dirty="0" smtClean="0"/>
              <a:t> </a:t>
            </a:r>
            <a:r>
              <a:rPr lang="en-US" b="1" dirty="0" smtClean="0"/>
              <a:t>(development bonds)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10. </a:t>
            </a:r>
            <a:r>
              <a:rPr lang="en-US" dirty="0" err="1" smtClean="0"/>
              <a:t>Δημοτικά</a:t>
            </a:r>
            <a:r>
              <a:rPr lang="en-US" dirty="0" smtClean="0"/>
              <a:t> </a:t>
            </a:r>
            <a:r>
              <a:rPr lang="en-US" dirty="0" err="1" smtClean="0"/>
              <a:t>ομόλογα</a:t>
            </a:r>
            <a:r>
              <a:rPr lang="en-US" dirty="0" smtClean="0"/>
              <a:t> </a:t>
            </a:r>
            <a:r>
              <a:rPr lang="en-US" b="1" dirty="0" smtClean="0"/>
              <a:t>(insured municipal bonds)</a:t>
            </a:r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27</a:t>
            </a:fld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" name="32 - Ορθογώνιο"/>
          <p:cNvSpPr/>
          <p:nvPr/>
        </p:nvSpPr>
        <p:spPr>
          <a:xfrm>
            <a:off x="1142976" y="1142984"/>
            <a:ext cx="764386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Μορφές χρηματοδότησης για τις Τουριστικές </a:t>
            </a:r>
            <a:r>
              <a:rPr lang="el-GR" b="1" dirty="0" smtClean="0"/>
              <a:t>επιχειρήσεις</a:t>
            </a:r>
            <a:endParaRPr lang="en-US" b="1" dirty="0" smtClean="0"/>
          </a:p>
          <a:p>
            <a:pPr algn="just">
              <a:lnSpc>
                <a:spcPct val="150000"/>
              </a:lnSpc>
            </a:pPr>
            <a:endParaRPr lang="el-GR" b="1" dirty="0" smtClean="0"/>
          </a:p>
        </p:txBody>
      </p:sp>
      <p:sp>
        <p:nvSpPr>
          <p:cNvPr id="30" name="29 - Ορθογώνιο"/>
          <p:cNvSpPr/>
          <p:nvPr/>
        </p:nvSpPr>
        <p:spPr>
          <a:xfrm>
            <a:off x="1142976" y="1928802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Η αξία του ομολόγου βρίσκεται ως η παρούσα αξία μιας ταμειακής ροής </a:t>
            </a:r>
            <a:r>
              <a:rPr lang="el-GR" b="1" dirty="0" smtClean="0"/>
              <a:t>(</a:t>
            </a:r>
            <a:r>
              <a:rPr lang="el-GR" b="1" dirty="0" err="1" smtClean="0"/>
              <a:t>annuity</a:t>
            </a:r>
            <a:r>
              <a:rPr lang="el-GR" b="1" dirty="0" smtClean="0"/>
              <a:t>) προσόδων</a:t>
            </a:r>
            <a:endParaRPr lang="el-GR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3000372"/>
            <a:ext cx="7929618" cy="1000132"/>
          </a:xfrm>
          <a:prstGeom prst="rect">
            <a:avLst/>
          </a:prstGeom>
          <a:noFill/>
        </p:spPr>
      </p:pic>
      <p:sp>
        <p:nvSpPr>
          <p:cNvPr id="32" name="31 - Ορθογώνιο"/>
          <p:cNvSpPr/>
          <p:nvPr/>
        </p:nvSpPr>
        <p:spPr>
          <a:xfrm>
            <a:off x="1071538" y="4286256"/>
            <a:ext cx="7786742" cy="1710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Η απόδοση σε ένα ομόλογο </a:t>
            </a:r>
            <a:r>
              <a:rPr lang="el-GR" dirty="0" err="1" smtClean="0"/>
              <a:t>διακρατούμενο</a:t>
            </a:r>
            <a:r>
              <a:rPr lang="el-GR" dirty="0" smtClean="0"/>
              <a:t> ως τη λήξη ορίζεται ως </a:t>
            </a:r>
            <a:r>
              <a:rPr lang="el-GR" dirty="0" err="1" smtClean="0"/>
              <a:t>bond’s</a:t>
            </a:r>
            <a:r>
              <a:rPr lang="el-GR" dirty="0" smtClean="0"/>
              <a:t> </a:t>
            </a:r>
            <a:r>
              <a:rPr lang="el-GR" dirty="0" err="1" smtClean="0"/>
              <a:t>yield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maturity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YTM)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Αν </a:t>
            </a:r>
            <a:r>
              <a:rPr lang="el-GR" dirty="0" smtClean="0"/>
              <a:t>το ομόλογο είναι δυνατό να εξοφληθεί πρόωρα (</a:t>
            </a:r>
            <a:r>
              <a:rPr lang="el-GR" dirty="0" err="1" smtClean="0"/>
              <a:t>callable</a:t>
            </a:r>
            <a:r>
              <a:rPr lang="el-GR" dirty="0" smtClean="0"/>
              <a:t>) τότε η απόδοση λέγεται </a:t>
            </a:r>
            <a:r>
              <a:rPr lang="el-GR" dirty="0" err="1" smtClean="0"/>
              <a:t>yield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n-US" dirty="0" smtClean="0"/>
              <a:t>call </a:t>
            </a:r>
            <a:r>
              <a:rPr lang="en-US" dirty="0" smtClean="0"/>
              <a:t>(YTC)</a:t>
            </a: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28</a:t>
            </a:fld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" name="32 - Ορθογώνιο"/>
          <p:cNvSpPr/>
          <p:nvPr/>
        </p:nvSpPr>
        <p:spPr>
          <a:xfrm>
            <a:off x="1142976" y="1142984"/>
            <a:ext cx="764386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Μορφές χρηματοδότησης για τις Τουριστικές </a:t>
            </a:r>
            <a:r>
              <a:rPr lang="el-GR" b="1" dirty="0" smtClean="0"/>
              <a:t>επιχειρήσεις</a:t>
            </a:r>
            <a:endParaRPr lang="en-US" b="1" dirty="0" smtClean="0"/>
          </a:p>
          <a:p>
            <a:pPr algn="just">
              <a:lnSpc>
                <a:spcPct val="150000"/>
              </a:lnSpc>
            </a:pPr>
            <a:endParaRPr lang="el-GR" b="1" dirty="0" smtClean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4" name="33 - Ορθογώνιο"/>
          <p:cNvSpPr/>
          <p:nvPr/>
        </p:nvSpPr>
        <p:spPr>
          <a:xfrm>
            <a:off x="1142976" y="2071678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Ονομαστικό [</a:t>
            </a:r>
            <a:r>
              <a:rPr lang="el-GR" b="1" dirty="0" err="1" smtClean="0"/>
              <a:t>nominal</a:t>
            </a:r>
            <a:r>
              <a:rPr lang="el-GR" b="1" dirty="0" smtClean="0"/>
              <a:t> (</a:t>
            </a:r>
            <a:r>
              <a:rPr lang="el-GR" b="1" dirty="0" err="1" smtClean="0"/>
              <a:t>or</a:t>
            </a:r>
            <a:r>
              <a:rPr lang="el-GR" b="1" dirty="0" smtClean="0"/>
              <a:t> </a:t>
            </a:r>
            <a:r>
              <a:rPr lang="el-GR" b="1" dirty="0" err="1" smtClean="0"/>
              <a:t>quoted</a:t>
            </a:r>
            <a:r>
              <a:rPr lang="el-GR" b="1" dirty="0" smtClean="0"/>
              <a:t>) </a:t>
            </a:r>
            <a:r>
              <a:rPr lang="el-GR" b="1" dirty="0" err="1" smtClean="0"/>
              <a:t>interest</a:t>
            </a:r>
            <a:r>
              <a:rPr lang="el-GR" b="1" dirty="0" smtClean="0"/>
              <a:t> </a:t>
            </a:r>
            <a:r>
              <a:rPr lang="el-GR" b="1" dirty="0" err="1" smtClean="0"/>
              <a:t>rate</a:t>
            </a:r>
            <a:r>
              <a:rPr lang="el-GR" b="1" dirty="0" smtClean="0"/>
              <a:t>] επιτόκιο για ένα χρεόγραφο, </a:t>
            </a:r>
            <a:r>
              <a:rPr lang="el-GR" b="1" dirty="0" err="1" smtClean="0"/>
              <a:t>rd</a:t>
            </a:r>
            <a:r>
              <a:rPr lang="el-GR" b="1" dirty="0" smtClean="0"/>
              <a:t>:</a:t>
            </a:r>
            <a:endParaRPr lang="el-GR" dirty="0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3143248"/>
            <a:ext cx="5857916" cy="571504"/>
          </a:xfrm>
          <a:prstGeom prst="rect">
            <a:avLst/>
          </a:prstGeom>
          <a:noFill/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4000504"/>
            <a:ext cx="2214578" cy="540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29</a:t>
            </a:fld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" name="32 - Ορθογώνιο"/>
          <p:cNvSpPr/>
          <p:nvPr/>
        </p:nvSpPr>
        <p:spPr>
          <a:xfrm>
            <a:off x="1142976" y="1142984"/>
            <a:ext cx="764386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Μορφές χρηματοδότησης για τις Τουριστικές </a:t>
            </a:r>
            <a:r>
              <a:rPr lang="el-GR" b="1" dirty="0" smtClean="0"/>
              <a:t>επιχειρήσεις</a:t>
            </a:r>
            <a:endParaRPr lang="en-US" b="1" dirty="0" smtClean="0"/>
          </a:p>
          <a:p>
            <a:pPr algn="just">
              <a:lnSpc>
                <a:spcPct val="150000"/>
              </a:lnSpc>
            </a:pPr>
            <a:endParaRPr lang="el-GR" b="1" dirty="0" smtClean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5" name="34 - Ορθογώνιο"/>
          <p:cNvSpPr/>
          <p:nvPr/>
        </p:nvSpPr>
        <p:spPr>
          <a:xfrm>
            <a:off x="1214414" y="1785926"/>
            <a:ext cx="7715304" cy="420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Οι πηγές χρηματοδότησης διευρύνονται και τα προσφερόμενα τραπεζικά </a:t>
            </a:r>
            <a:r>
              <a:rPr lang="el-GR" dirty="0" smtClean="0"/>
              <a:t>προϊόντα πολλαπλασιάζονται </a:t>
            </a:r>
            <a:r>
              <a:rPr lang="el-GR" dirty="0" smtClean="0"/>
              <a:t>και συνεχώς εμπλουτίζονται με νέα χρηματοδοτικά εργαλεία.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l-GR" dirty="0" smtClean="0"/>
              <a:t>Ευρωπαϊκά </a:t>
            </a:r>
            <a:r>
              <a:rPr lang="el-GR" dirty="0" smtClean="0"/>
              <a:t>Ταμεία: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l-GR" dirty="0" smtClean="0"/>
              <a:t>ΕΤΠΑ </a:t>
            </a:r>
            <a:r>
              <a:rPr lang="el-GR" dirty="0" smtClean="0"/>
              <a:t>(Ευρωπαϊκό Ταμείο Περιφερειακής </a:t>
            </a:r>
            <a:r>
              <a:rPr lang="el-GR" dirty="0" smtClean="0"/>
              <a:t>Ανάπτυξης)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l-GR" dirty="0" smtClean="0"/>
              <a:t>ΕΚΤ </a:t>
            </a:r>
            <a:r>
              <a:rPr lang="el-GR" dirty="0" smtClean="0"/>
              <a:t>(Ευρωπαϊκό Κοινωνικό </a:t>
            </a:r>
            <a:r>
              <a:rPr lang="el-GR" dirty="0" smtClean="0"/>
              <a:t>Ταμείο)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l-GR" dirty="0" smtClean="0"/>
              <a:t>ΕΓΤΠΕ </a:t>
            </a:r>
            <a:r>
              <a:rPr lang="el-GR" dirty="0" smtClean="0"/>
              <a:t>(Ευρωπαϊκό Γεωργικό Ταμείο Προσανατολισμού και </a:t>
            </a:r>
            <a:r>
              <a:rPr lang="el-GR" dirty="0" smtClean="0"/>
              <a:t>Εγγυήσεων)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l-GR" dirty="0" smtClean="0"/>
              <a:t> </a:t>
            </a:r>
            <a:r>
              <a:rPr lang="el-GR" dirty="0" smtClean="0"/>
              <a:t>ΧΜΠΑ (Χρηματοδοτικό Μέσο για το προσανατολισμό της Αλιείας</a:t>
            </a:r>
            <a:r>
              <a:rPr lang="el-GR" dirty="0" smtClean="0"/>
              <a:t>).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l-GR" dirty="0" smtClean="0"/>
              <a:t>ΤΑΜΕΙΟ ΣΥΝΟΧΗΣ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214414" y="2071678"/>
            <a:ext cx="71438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  </a:t>
            </a:r>
            <a:endParaRPr lang="el-GR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1000100" y="1500174"/>
            <a:ext cx="792958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 smtClean="0"/>
              <a:t>Λέξεις – κλειδιά</a:t>
            </a:r>
            <a:r>
              <a:rPr lang="en-US" dirty="0" smtClean="0"/>
              <a:t>:</a:t>
            </a:r>
            <a:endParaRPr lang="el-GR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Χρηματαγορές,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Κεφαλαιαγορές,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Τράπεζες,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Τουριστικές  και Αγροτουριστικές Επιχειρήσεις.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 Διαχρονική αξία χρήματος,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Χρηματοοικονομική Ανάλυση,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Μορφές χρηματοδότησης,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Επιχειρηματικά σχέδια,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Προϋπολογισμός κεφαλαίων.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30</a:t>
            </a:fld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" name="32 - Ορθογώνιο"/>
          <p:cNvSpPr/>
          <p:nvPr/>
        </p:nvSpPr>
        <p:spPr>
          <a:xfrm>
            <a:off x="1142976" y="1142984"/>
            <a:ext cx="764386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Μορφές χρηματοδότησης για τις Τουριστικές </a:t>
            </a:r>
            <a:r>
              <a:rPr lang="el-GR" b="1" dirty="0" smtClean="0"/>
              <a:t>επιχειρήσεις</a:t>
            </a:r>
            <a:endParaRPr lang="en-US" b="1" dirty="0" smtClean="0"/>
          </a:p>
          <a:p>
            <a:pPr algn="just">
              <a:lnSpc>
                <a:spcPct val="150000"/>
              </a:lnSpc>
            </a:pPr>
            <a:endParaRPr lang="el-GR" b="1" dirty="0" smtClean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1214414" y="1997839"/>
            <a:ext cx="76438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 smtClean="0"/>
              <a:t>Στόχοι των παρεμβάσεων της ΕΕ: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1. Η ανάπτυξη των λιγότερων ευνοημένων περιοχών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2. Η ενίσχυση της ανταγωνιστικότητας των επιχειρήσεων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3. Η στήριξη των ΜΜΕ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4. Η καθιέρωση διευρωπαϊκών δικτύων μεταφορών, τηλεπικοινωνιών και μεταφοράς ενέργειας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5. Η προστασία του </a:t>
            </a:r>
            <a:r>
              <a:rPr lang="el-GR" dirty="0" smtClean="0"/>
              <a:t>περιβάλλοντος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6</a:t>
            </a:r>
            <a:r>
              <a:rPr lang="el-GR" dirty="0" smtClean="0"/>
              <a:t>. Η βελτίωση του βιοτικού επιπέδου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7. Η μείωση της εξάρτησης από τον τομέα της ενέργειας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8. Η ορθολογική χρησιμοποίηση των φυσικών πόρων</a:t>
            </a:r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31</a:t>
            </a:fld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" name="32 - Ορθογώνιο"/>
          <p:cNvSpPr/>
          <p:nvPr/>
        </p:nvSpPr>
        <p:spPr>
          <a:xfrm>
            <a:off x="1142976" y="1142984"/>
            <a:ext cx="764386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Μορφές χρηματοδότησης για τις Τουριστικές </a:t>
            </a:r>
            <a:r>
              <a:rPr lang="el-GR" b="1" dirty="0" smtClean="0"/>
              <a:t>επιχειρήσεις</a:t>
            </a:r>
            <a:endParaRPr lang="en-US" b="1" dirty="0" smtClean="0"/>
          </a:p>
          <a:p>
            <a:pPr algn="just">
              <a:lnSpc>
                <a:spcPct val="150000"/>
              </a:lnSpc>
            </a:pPr>
            <a:endParaRPr lang="el-GR" b="1" dirty="0" smtClean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4" name="33 - Ορθογώνιο"/>
          <p:cNvSpPr/>
          <p:nvPr/>
        </p:nvSpPr>
        <p:spPr>
          <a:xfrm>
            <a:off x="1214414" y="2413338"/>
            <a:ext cx="7715304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Ευρωπαϊκή </a:t>
            </a:r>
            <a:r>
              <a:rPr lang="el-GR" dirty="0" smtClean="0"/>
              <a:t>Τράπεζα </a:t>
            </a:r>
            <a:r>
              <a:rPr lang="el-GR" dirty="0" smtClean="0"/>
              <a:t>Επενδύσεων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Η </a:t>
            </a:r>
            <a:r>
              <a:rPr lang="el-GR" dirty="0" smtClean="0"/>
              <a:t>χρηματοδότηση των ειδικών και εναλλακτικών μορφών τουρισμού στην </a:t>
            </a:r>
            <a:r>
              <a:rPr lang="el-GR" dirty="0" smtClean="0"/>
              <a:t>Ελλάδα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Κρατική </a:t>
            </a:r>
            <a:r>
              <a:rPr lang="el-GR" dirty="0" smtClean="0"/>
              <a:t>Χρηματοδότηση: Μέτρα και μηχανισμοί </a:t>
            </a:r>
            <a:r>
              <a:rPr lang="el-GR" dirty="0" smtClean="0"/>
              <a:t>παρέμβασης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 smtClean="0"/>
              <a:t>Κοινοτικοί </a:t>
            </a:r>
            <a:r>
              <a:rPr lang="el-GR" dirty="0" smtClean="0"/>
              <a:t>Πόροι</a:t>
            </a:r>
            <a:endParaRPr lang="el-G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32</a:t>
            </a:fld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" name="32 - Ορθογώνιο"/>
          <p:cNvSpPr/>
          <p:nvPr/>
        </p:nvSpPr>
        <p:spPr>
          <a:xfrm>
            <a:off x="1142976" y="1142984"/>
            <a:ext cx="764386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Μορφές χρηματοδότησης για τις Τουριστικές </a:t>
            </a:r>
            <a:r>
              <a:rPr lang="el-GR" b="1" dirty="0" smtClean="0"/>
              <a:t>επιχειρήσεις</a:t>
            </a:r>
            <a:endParaRPr lang="en-US" b="1" dirty="0" smtClean="0"/>
          </a:p>
          <a:p>
            <a:pPr algn="just">
              <a:lnSpc>
                <a:spcPct val="150000"/>
              </a:lnSpc>
            </a:pPr>
            <a:endParaRPr lang="el-GR" b="1" dirty="0" smtClean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1071538" y="2274838"/>
            <a:ext cx="8072462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 smtClean="0"/>
              <a:t>Οι χρηματοοικονομικές προβλέψεις και η ανάγκη κεφαλαίων για τις επιχειρήσεις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Μια επιχείρηση μπορεί να προσδιορίσει τα πρόσθετα αναγκαία κεφάλαια (</a:t>
            </a:r>
            <a:r>
              <a:rPr lang="el-GR" dirty="0" err="1" smtClean="0"/>
              <a:t>additional</a:t>
            </a:r>
            <a:r>
              <a:rPr lang="el-GR" dirty="0" smtClean="0"/>
              <a:t> </a:t>
            </a:r>
            <a:r>
              <a:rPr lang="el-GR" dirty="0" err="1" smtClean="0"/>
              <a:t>funds</a:t>
            </a:r>
            <a:r>
              <a:rPr lang="el-GR" dirty="0" smtClean="0"/>
              <a:t> </a:t>
            </a:r>
            <a:r>
              <a:rPr lang="el-GR" dirty="0" err="1" smtClean="0"/>
              <a:t>needed</a:t>
            </a:r>
            <a:r>
              <a:rPr lang="el-GR" dirty="0" smtClean="0"/>
              <a:t> </a:t>
            </a:r>
            <a:r>
              <a:rPr lang="el-GR" dirty="0" smtClean="0"/>
              <a:t>(AFN)) που χρειάζεται για να επιτύχει μεγαλύτερο Τζίρο – κύκλο </a:t>
            </a:r>
            <a:r>
              <a:rPr lang="el-GR" dirty="0" smtClean="0"/>
              <a:t>εργασιών ακολουθώντας </a:t>
            </a:r>
            <a:r>
              <a:rPr lang="el-GR" dirty="0" smtClean="0"/>
              <a:t>τον ποιό κάτω τύπο:</a:t>
            </a:r>
            <a:endParaRPr lang="el-GR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4500570"/>
            <a:ext cx="5275422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33</a:t>
            </a:fld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3" name="32 - Ορθογώνιο"/>
          <p:cNvSpPr/>
          <p:nvPr/>
        </p:nvSpPr>
        <p:spPr>
          <a:xfrm>
            <a:off x="1142976" y="1142984"/>
            <a:ext cx="764386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Μορφές χρηματοδότησης για τις Τουριστικές </a:t>
            </a:r>
            <a:r>
              <a:rPr lang="el-GR" b="1" dirty="0" smtClean="0"/>
              <a:t>επιχειρήσεις</a:t>
            </a:r>
            <a:endParaRPr lang="en-US" b="1" dirty="0" smtClean="0"/>
          </a:p>
          <a:p>
            <a:pPr algn="just">
              <a:lnSpc>
                <a:spcPct val="150000"/>
              </a:lnSpc>
            </a:pPr>
            <a:endParaRPr lang="el-GR" b="1" dirty="0" smtClean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714488"/>
            <a:ext cx="5275422" cy="857256"/>
          </a:xfrm>
          <a:prstGeom prst="rect">
            <a:avLst/>
          </a:prstGeom>
          <a:noFill/>
        </p:spPr>
      </p:pic>
      <p:sp>
        <p:nvSpPr>
          <p:cNvPr id="34" name="33 - Ορθογώνιο"/>
          <p:cNvSpPr/>
          <p:nvPr/>
        </p:nvSpPr>
        <p:spPr>
          <a:xfrm>
            <a:off x="1142976" y="2786058"/>
            <a:ext cx="7786742" cy="3774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el-GR" sz="1400" dirty="0" smtClean="0"/>
              <a:t>1.AFN </a:t>
            </a:r>
            <a:r>
              <a:rPr lang="el-GR" sz="1400" dirty="0" smtClean="0"/>
              <a:t>= πρόσθετα αναγκαία κεφάλαια (</a:t>
            </a:r>
            <a:r>
              <a:rPr lang="el-GR" sz="1400" dirty="0" err="1" smtClean="0"/>
              <a:t>Additional</a:t>
            </a:r>
            <a:r>
              <a:rPr lang="el-GR" sz="1400" dirty="0" smtClean="0"/>
              <a:t> </a:t>
            </a:r>
            <a:r>
              <a:rPr lang="el-GR" sz="1400" dirty="0" err="1" smtClean="0"/>
              <a:t>funds</a:t>
            </a:r>
            <a:r>
              <a:rPr lang="el-GR" sz="1400" dirty="0" smtClean="0"/>
              <a:t> </a:t>
            </a:r>
            <a:r>
              <a:rPr lang="el-GR" sz="1400" dirty="0" err="1" smtClean="0"/>
              <a:t>needed</a:t>
            </a:r>
            <a:r>
              <a:rPr lang="el-GR" sz="1400" dirty="0" smtClean="0"/>
              <a:t>).</a:t>
            </a:r>
          </a:p>
          <a:p>
            <a:pPr algn="just">
              <a:lnSpc>
                <a:spcPts val="1800"/>
              </a:lnSpc>
            </a:pPr>
            <a:r>
              <a:rPr lang="el-GR" sz="1400" dirty="0" smtClean="0"/>
              <a:t>2.A</a:t>
            </a:r>
            <a:r>
              <a:rPr lang="el-GR" sz="1400" dirty="0" smtClean="0"/>
              <a:t>* = Περιουσιακά στοιχεία που δημιουργούν ή άμεσα συμμετέχουν στην δημιουργία </a:t>
            </a:r>
            <a:r>
              <a:rPr lang="el-GR" sz="1400" dirty="0" smtClean="0"/>
              <a:t>του κύκλου </a:t>
            </a:r>
            <a:r>
              <a:rPr lang="el-GR" sz="1400" dirty="0" smtClean="0"/>
              <a:t>εργασιών μιας επιχείρησης.</a:t>
            </a:r>
          </a:p>
          <a:p>
            <a:pPr algn="just">
              <a:lnSpc>
                <a:spcPts val="1800"/>
              </a:lnSpc>
            </a:pPr>
            <a:r>
              <a:rPr lang="el-GR" sz="1400" dirty="0" smtClean="0"/>
              <a:t>3.Sο </a:t>
            </a:r>
            <a:r>
              <a:rPr lang="el-GR" sz="1400" dirty="0" smtClean="0"/>
              <a:t>= Κύκλος εργασιών τελευταίου έτους (</a:t>
            </a:r>
            <a:r>
              <a:rPr lang="el-GR" sz="1400" dirty="0" err="1" smtClean="0"/>
              <a:t>Sales</a:t>
            </a:r>
            <a:r>
              <a:rPr lang="el-GR" sz="1400" dirty="0" smtClean="0"/>
              <a:t> </a:t>
            </a:r>
            <a:r>
              <a:rPr lang="el-GR" sz="1400" dirty="0" err="1" smtClean="0"/>
              <a:t>during</a:t>
            </a:r>
            <a:r>
              <a:rPr lang="el-GR" sz="1400" dirty="0" smtClean="0"/>
              <a:t> </a:t>
            </a:r>
            <a:r>
              <a:rPr lang="el-GR" sz="1400" dirty="0" err="1" smtClean="0"/>
              <a:t>the</a:t>
            </a:r>
            <a:r>
              <a:rPr lang="el-GR" sz="1400" dirty="0" smtClean="0"/>
              <a:t> </a:t>
            </a:r>
            <a:r>
              <a:rPr lang="el-GR" sz="1400" dirty="0" err="1" smtClean="0"/>
              <a:t>last</a:t>
            </a:r>
            <a:r>
              <a:rPr lang="el-GR" sz="1400" dirty="0" smtClean="0"/>
              <a:t> </a:t>
            </a:r>
            <a:r>
              <a:rPr lang="el-GR" sz="1400" dirty="0" err="1" smtClean="0"/>
              <a:t>year</a:t>
            </a:r>
            <a:r>
              <a:rPr lang="el-GR" sz="1400" dirty="0" smtClean="0"/>
              <a:t>).</a:t>
            </a:r>
          </a:p>
          <a:p>
            <a:pPr algn="just">
              <a:lnSpc>
                <a:spcPts val="1800"/>
              </a:lnSpc>
            </a:pPr>
            <a:r>
              <a:rPr lang="el-GR" sz="1400" dirty="0" smtClean="0"/>
              <a:t>4. A*/</a:t>
            </a:r>
            <a:r>
              <a:rPr lang="el-GR" sz="1400" dirty="0" err="1" smtClean="0"/>
              <a:t>Sο</a:t>
            </a:r>
            <a:r>
              <a:rPr lang="el-GR" sz="1400" dirty="0" smtClean="0"/>
              <a:t> = Το ποσοστό των απαιτουμένων περιουσιακών στοιχείων για τη δημιουργία </a:t>
            </a:r>
            <a:r>
              <a:rPr lang="el-GR" sz="1400" dirty="0" smtClean="0"/>
              <a:t>του κύκλου </a:t>
            </a:r>
            <a:r>
              <a:rPr lang="el-GR" sz="1400" dirty="0" smtClean="0"/>
              <a:t>εργασιών</a:t>
            </a:r>
          </a:p>
          <a:p>
            <a:pPr algn="just">
              <a:lnSpc>
                <a:spcPts val="1800"/>
              </a:lnSpc>
            </a:pPr>
            <a:r>
              <a:rPr lang="el-GR" sz="1400" dirty="0" smtClean="0"/>
              <a:t>5.L</a:t>
            </a:r>
            <a:r>
              <a:rPr lang="el-GR" sz="1400" dirty="0" smtClean="0"/>
              <a:t>* = Οι υποχρεώσεις που δημιουργούνται από τον κύκλο εργασιών, είναι </a:t>
            </a:r>
            <a:r>
              <a:rPr lang="el-GR" sz="1400" dirty="0" smtClean="0"/>
              <a:t>λογαριασμοί πληρωτέοι </a:t>
            </a:r>
            <a:r>
              <a:rPr lang="el-GR" sz="1400" dirty="0" smtClean="0"/>
              <a:t>και δεδουλευμένα έσοδα αλλά όχι τραπεζικά δάνεια και άλλες </a:t>
            </a:r>
            <a:r>
              <a:rPr lang="el-GR" sz="1400" dirty="0" smtClean="0"/>
              <a:t>μορφές χρηματοδότησης </a:t>
            </a:r>
            <a:r>
              <a:rPr lang="el-GR" sz="1400" dirty="0" smtClean="0"/>
              <a:t>όπως τα ομόλογα.</a:t>
            </a:r>
          </a:p>
          <a:p>
            <a:pPr algn="just">
              <a:lnSpc>
                <a:spcPts val="1800"/>
              </a:lnSpc>
            </a:pPr>
            <a:r>
              <a:rPr lang="el-GR" sz="1400" dirty="0" smtClean="0"/>
              <a:t>6.L</a:t>
            </a:r>
            <a:r>
              <a:rPr lang="el-GR" sz="1400" dirty="0" smtClean="0"/>
              <a:t>*/Sο = Το ποσοστό της αύξησης των υποχρεώσεων που προκύπτει από την αύξηση </a:t>
            </a:r>
            <a:r>
              <a:rPr lang="el-GR" sz="1400" dirty="0" smtClean="0"/>
              <a:t>του κύκλου </a:t>
            </a:r>
            <a:r>
              <a:rPr lang="el-GR" sz="1400" dirty="0" smtClean="0"/>
              <a:t>εργασιών της επιχείρησης</a:t>
            </a:r>
          </a:p>
          <a:p>
            <a:pPr algn="just">
              <a:lnSpc>
                <a:spcPts val="1800"/>
              </a:lnSpc>
            </a:pPr>
            <a:r>
              <a:rPr lang="el-GR" sz="1400" dirty="0" smtClean="0"/>
              <a:t>7.S1</a:t>
            </a:r>
            <a:r>
              <a:rPr lang="el-GR" sz="1400" dirty="0" smtClean="0"/>
              <a:t>= Προβλεπόμενος κύκλος εργασιών – τζίρος για το επόμενο έτος ή την επόμενη </a:t>
            </a:r>
            <a:r>
              <a:rPr lang="el-GR" sz="1400" dirty="0" smtClean="0"/>
              <a:t>περίοδο γενικά</a:t>
            </a:r>
            <a:r>
              <a:rPr lang="el-GR" sz="1400" dirty="0" smtClean="0"/>
              <a:t>.</a:t>
            </a:r>
          </a:p>
          <a:p>
            <a:pPr algn="just">
              <a:lnSpc>
                <a:spcPts val="1800"/>
              </a:lnSpc>
            </a:pPr>
            <a:r>
              <a:rPr lang="el-GR" sz="1400" dirty="0" smtClean="0"/>
              <a:t>8.ΔS </a:t>
            </a:r>
            <a:r>
              <a:rPr lang="el-GR" sz="1400" dirty="0" smtClean="0"/>
              <a:t>= Μεταβολή στο κύκλο εργασιών</a:t>
            </a:r>
          </a:p>
          <a:p>
            <a:pPr algn="just">
              <a:lnSpc>
                <a:spcPts val="1800"/>
              </a:lnSpc>
            </a:pPr>
            <a:r>
              <a:rPr lang="el-GR" sz="1400" dirty="0" smtClean="0"/>
              <a:t>9.M </a:t>
            </a:r>
            <a:r>
              <a:rPr lang="el-GR" sz="1400" dirty="0" smtClean="0"/>
              <a:t>= Ποσοστό καθαρών κερδών επί του κύκλου εργασιών – </a:t>
            </a:r>
            <a:r>
              <a:rPr lang="el-GR" sz="1400" dirty="0" smtClean="0"/>
              <a:t>πωλήσεων </a:t>
            </a:r>
            <a:endParaRPr lang="el-GR" sz="1400" dirty="0" smtClean="0"/>
          </a:p>
          <a:p>
            <a:pPr algn="just">
              <a:lnSpc>
                <a:spcPts val="1800"/>
              </a:lnSpc>
            </a:pPr>
            <a:r>
              <a:rPr lang="el-GR" sz="1400" dirty="0" smtClean="0"/>
              <a:t>10.RR </a:t>
            </a:r>
            <a:r>
              <a:rPr lang="el-GR" sz="1400" dirty="0" smtClean="0"/>
              <a:t>= Ποσοστό επανεπένδυσης κερδών (</a:t>
            </a:r>
            <a:r>
              <a:rPr lang="el-GR" sz="1400" dirty="0" err="1" smtClean="0"/>
              <a:t>Retention</a:t>
            </a:r>
            <a:r>
              <a:rPr lang="el-GR" sz="1400" dirty="0" smtClean="0"/>
              <a:t> </a:t>
            </a:r>
            <a:r>
              <a:rPr lang="el-GR" sz="1400" dirty="0" err="1" smtClean="0"/>
              <a:t>ratio</a:t>
            </a:r>
            <a:r>
              <a:rPr lang="el-GR" sz="1400" dirty="0" smtClean="0"/>
              <a:t>), είναι η διαφορά από την μονάδα </a:t>
            </a:r>
            <a:r>
              <a:rPr lang="el-GR" sz="1400" dirty="0" smtClean="0"/>
              <a:t>του ποσοστού </a:t>
            </a:r>
            <a:r>
              <a:rPr lang="el-GR" sz="1400" dirty="0" smtClean="0"/>
              <a:t>διανομής κερδών (</a:t>
            </a:r>
            <a:r>
              <a:rPr lang="en-US" sz="1400" dirty="0" smtClean="0"/>
              <a:t>payout ratio) </a:t>
            </a:r>
            <a:r>
              <a:rPr lang="el-GR" sz="1400" dirty="0" smtClean="0"/>
              <a:t>έτσι </a:t>
            </a:r>
            <a:r>
              <a:rPr lang="en-US" sz="1400" dirty="0" smtClean="0"/>
              <a:t>RR = (1 – payout ratio).</a:t>
            </a:r>
            <a:endParaRPr lang="el-GR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214414" y="2071678"/>
            <a:ext cx="71438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  </a:t>
            </a:r>
            <a:endParaRPr lang="el-GR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1000100" y="1500174"/>
            <a:ext cx="7929586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Χρηματαγορές, Κεφαλαιαγορές, Τράπεζες και Τουριστικές Επιχειρήσεις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1071538" y="2214554"/>
            <a:ext cx="778674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1600" dirty="0" smtClean="0"/>
              <a:t>1.Φυσικές Αγορές (</a:t>
            </a:r>
            <a:r>
              <a:rPr lang="en-US" sz="1600" b="1" dirty="0" smtClean="0">
                <a:latin typeface="Corbel" pitchFamily="34" charset="0"/>
              </a:rPr>
              <a:t>Physical Asset Markets</a:t>
            </a:r>
            <a:r>
              <a:rPr lang="en-US" sz="1600" dirty="0" smtClean="0"/>
              <a:t>) </a:t>
            </a:r>
            <a:r>
              <a:rPr lang="en-US" sz="1600" dirty="0" err="1" smtClean="0"/>
              <a:t>vs</a:t>
            </a:r>
            <a:r>
              <a:rPr lang="en-US" sz="1600" dirty="0" smtClean="0"/>
              <a:t> </a:t>
            </a:r>
            <a:r>
              <a:rPr lang="el-GR" sz="1600" dirty="0" smtClean="0"/>
              <a:t>Χρηματοοικονομικές Αγορές  </a:t>
            </a:r>
            <a:r>
              <a:rPr lang="en-US" sz="1600" b="1" dirty="0" smtClean="0">
                <a:latin typeface="Corbel" pitchFamily="34" charset="0"/>
              </a:rPr>
              <a:t>Financial Asset</a:t>
            </a:r>
            <a:r>
              <a:rPr lang="el-GR" sz="1600" b="1" dirty="0" smtClean="0">
                <a:latin typeface="Corbel" pitchFamily="34" charset="0"/>
              </a:rPr>
              <a:t> </a:t>
            </a:r>
            <a:r>
              <a:rPr lang="en-US" sz="1600" b="1" dirty="0" smtClean="0">
                <a:latin typeface="Corbel" pitchFamily="34" charset="0"/>
              </a:rPr>
              <a:t>Markets</a:t>
            </a:r>
            <a:r>
              <a:rPr lang="en-US" sz="1600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el-GR" sz="1600" dirty="0" smtClean="0"/>
              <a:t>2.Αγορές στο χρόνο τους (</a:t>
            </a:r>
            <a:r>
              <a:rPr lang="el-GR" sz="1600" b="1" dirty="0" err="1" smtClean="0"/>
              <a:t>Spot</a:t>
            </a:r>
            <a:r>
              <a:rPr lang="el-GR" sz="1600" b="1" dirty="0" smtClean="0"/>
              <a:t> </a:t>
            </a:r>
            <a:r>
              <a:rPr lang="el-GR" sz="1600" b="1" dirty="0" err="1" smtClean="0"/>
              <a:t>Markets</a:t>
            </a:r>
            <a:r>
              <a:rPr lang="el-GR" sz="1600" dirty="0" smtClean="0"/>
              <a:t>) </a:t>
            </a:r>
            <a:r>
              <a:rPr lang="el-GR" sz="1600" dirty="0" err="1" smtClean="0"/>
              <a:t>vs</a:t>
            </a:r>
            <a:r>
              <a:rPr lang="el-GR" sz="1600" dirty="0" smtClean="0"/>
              <a:t> Μελλοντικές Αγορές (</a:t>
            </a:r>
            <a:r>
              <a:rPr lang="el-GR" sz="1600" b="1" dirty="0" err="1" smtClean="0"/>
              <a:t>Futures</a:t>
            </a:r>
            <a:r>
              <a:rPr lang="el-GR" sz="1600" b="1" dirty="0" smtClean="0"/>
              <a:t> </a:t>
            </a:r>
            <a:r>
              <a:rPr lang="el-GR" sz="1600" b="1" dirty="0" err="1" smtClean="0"/>
              <a:t>Markets</a:t>
            </a:r>
            <a:r>
              <a:rPr lang="el-GR" sz="16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l-GR" sz="1600" dirty="0" smtClean="0"/>
              <a:t>3.Χρηματαγορές (</a:t>
            </a:r>
            <a:r>
              <a:rPr lang="en-US" sz="1600" b="1" dirty="0" smtClean="0">
                <a:latin typeface="Corbel" pitchFamily="34" charset="0"/>
              </a:rPr>
              <a:t>Money Markets</a:t>
            </a:r>
            <a:r>
              <a:rPr lang="en-US" sz="1600" dirty="0" smtClean="0"/>
              <a:t>) </a:t>
            </a:r>
            <a:r>
              <a:rPr lang="en-US" sz="1600" dirty="0" err="1" smtClean="0"/>
              <a:t>vs</a:t>
            </a:r>
            <a:r>
              <a:rPr lang="en-US" sz="1600" dirty="0" smtClean="0"/>
              <a:t> </a:t>
            </a:r>
            <a:r>
              <a:rPr lang="el-GR" sz="1600" dirty="0" smtClean="0"/>
              <a:t>Κεφαλαιαγορές (</a:t>
            </a:r>
            <a:r>
              <a:rPr lang="en-US" sz="1600" b="1" dirty="0" smtClean="0">
                <a:latin typeface="Corbel" pitchFamily="34" charset="0"/>
              </a:rPr>
              <a:t>Capital Markets</a:t>
            </a:r>
            <a:r>
              <a:rPr lang="en-US" sz="1600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el-GR" sz="1600" dirty="0" smtClean="0"/>
              <a:t>4.Πρωτογενείς αγορές (</a:t>
            </a:r>
            <a:r>
              <a:rPr lang="el-GR" sz="1600" b="1" dirty="0" err="1" smtClean="0"/>
              <a:t>Primary</a:t>
            </a:r>
            <a:r>
              <a:rPr lang="el-GR" sz="1600" b="1" dirty="0" smtClean="0"/>
              <a:t> </a:t>
            </a:r>
            <a:r>
              <a:rPr lang="el-GR" sz="1600" b="1" dirty="0" err="1" smtClean="0"/>
              <a:t>Markets</a:t>
            </a:r>
            <a:r>
              <a:rPr lang="el-GR" sz="1600" dirty="0" smtClean="0"/>
              <a:t>) </a:t>
            </a:r>
            <a:r>
              <a:rPr lang="el-GR" sz="1600" dirty="0" err="1" smtClean="0"/>
              <a:t>vs</a:t>
            </a:r>
            <a:r>
              <a:rPr lang="el-GR" sz="1600" dirty="0" smtClean="0"/>
              <a:t> Δευτερογενείς αγορές (</a:t>
            </a:r>
            <a:r>
              <a:rPr lang="el-GR" sz="1600" b="1" dirty="0" err="1" smtClean="0"/>
              <a:t>Secondary</a:t>
            </a:r>
            <a:r>
              <a:rPr lang="el-GR" sz="1600" b="1" dirty="0" smtClean="0"/>
              <a:t> </a:t>
            </a:r>
            <a:r>
              <a:rPr lang="el-GR" sz="1600" b="1" dirty="0" err="1" smtClean="0"/>
              <a:t>Markets</a:t>
            </a:r>
            <a:r>
              <a:rPr lang="el-GR" sz="1600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el-GR" sz="1600" dirty="0" smtClean="0"/>
              <a:t>Οι προσδιοριστικοί παράγοντες των επιτοκίων και του κόστους δανεισμού (</a:t>
            </a:r>
            <a:r>
              <a:rPr lang="el-GR" sz="1600" b="1" dirty="0" err="1" smtClean="0"/>
              <a:t>Determinants</a:t>
            </a:r>
            <a:r>
              <a:rPr lang="el-GR" sz="1600" b="1" dirty="0" smtClean="0"/>
              <a:t> </a:t>
            </a:r>
            <a:r>
              <a:rPr lang="el-GR" sz="1600" b="1" dirty="0" err="1" smtClean="0"/>
              <a:t>of</a:t>
            </a:r>
            <a:r>
              <a:rPr lang="el-GR" sz="1600" b="1" dirty="0" smtClean="0"/>
              <a:t> </a:t>
            </a:r>
            <a:r>
              <a:rPr lang="en-US" sz="1600" b="1" dirty="0" smtClean="0">
                <a:latin typeface="Corbel" pitchFamily="34" charset="0"/>
              </a:rPr>
              <a:t>Market Interest Rates</a:t>
            </a:r>
            <a:r>
              <a:rPr lang="en-US" sz="1600" dirty="0" smtClean="0"/>
              <a:t>) </a:t>
            </a:r>
            <a:r>
              <a:rPr lang="el-GR" sz="1600" dirty="0" smtClean="0"/>
              <a:t>είναι:</a:t>
            </a:r>
          </a:p>
          <a:p>
            <a:pPr>
              <a:lnSpc>
                <a:spcPct val="150000"/>
              </a:lnSpc>
            </a:pPr>
            <a:r>
              <a:rPr lang="pt-BR" sz="1600" dirty="0" smtClean="0"/>
              <a:t>• r = r* + IP + DRP + LP + MRP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• Risk free rate = r* + IP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• r = Risk free rate + DRP + LP + MRP</a:t>
            </a:r>
            <a:endParaRPr lang="el-GR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214414" y="2071678"/>
            <a:ext cx="71438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  </a:t>
            </a:r>
            <a:endParaRPr lang="el-GR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1000100" y="1214422"/>
            <a:ext cx="7929586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Χρηματαγορές, Κεφαλαιαγορές, Τράπεζες και Τουριστικές Επιχειρήσεις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1071538" y="1779687"/>
            <a:ext cx="7786742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 smtClean="0"/>
              <a:t>Όπου:</a:t>
            </a:r>
          </a:p>
          <a:p>
            <a:pPr algn="just">
              <a:lnSpc>
                <a:spcPct val="150000"/>
              </a:lnSpc>
            </a:pPr>
            <a:r>
              <a:rPr lang="el-GR" b="1" dirty="0" smtClean="0"/>
              <a:t>r </a:t>
            </a:r>
            <a:r>
              <a:rPr lang="el-GR" dirty="0" smtClean="0"/>
              <a:t>= Ονομαστικό ή Επιτόκιο που απαιτείται (</a:t>
            </a:r>
            <a:r>
              <a:rPr lang="el-GR" dirty="0" err="1" smtClean="0"/>
              <a:t>nominal</a:t>
            </a:r>
            <a:r>
              <a:rPr lang="el-GR" dirty="0" smtClean="0"/>
              <a:t> </a:t>
            </a:r>
            <a:r>
              <a:rPr lang="el-GR" dirty="0" err="1" smtClean="0"/>
              <a:t>or</a:t>
            </a:r>
            <a:r>
              <a:rPr lang="el-GR" dirty="0" smtClean="0"/>
              <a:t> </a:t>
            </a:r>
            <a:r>
              <a:rPr lang="el-GR" dirty="0" err="1" smtClean="0"/>
              <a:t>quoted</a:t>
            </a:r>
            <a:r>
              <a:rPr lang="el-GR" dirty="0" smtClean="0"/>
              <a:t> </a:t>
            </a:r>
            <a:r>
              <a:rPr lang="el-GR" dirty="0" err="1" smtClean="0"/>
              <a:t>rate</a:t>
            </a:r>
            <a:r>
              <a:rPr lang="el-GR" dirty="0" smtClean="0"/>
              <a:t> </a:t>
            </a:r>
            <a:r>
              <a:rPr lang="el-GR" dirty="0" err="1" smtClean="0"/>
              <a:t>of</a:t>
            </a:r>
            <a:r>
              <a:rPr lang="el-GR" dirty="0" smtClean="0"/>
              <a:t> </a:t>
            </a:r>
            <a:r>
              <a:rPr lang="el-GR" dirty="0" err="1" smtClean="0"/>
              <a:t>interest</a:t>
            </a:r>
            <a:r>
              <a:rPr lang="el-GR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r* = </a:t>
            </a:r>
            <a:r>
              <a:rPr lang="el-GR" dirty="0" smtClean="0"/>
              <a:t>Μηδενικού κινδύνου επιτόκιο (</a:t>
            </a:r>
            <a:r>
              <a:rPr lang="en-US" dirty="0" smtClean="0"/>
              <a:t>real risk free rate of interest)</a:t>
            </a:r>
          </a:p>
          <a:p>
            <a:pPr algn="just">
              <a:lnSpc>
                <a:spcPct val="150000"/>
              </a:lnSpc>
            </a:pPr>
            <a:r>
              <a:rPr lang="el-GR" b="1" dirty="0" smtClean="0"/>
              <a:t>IP</a:t>
            </a:r>
            <a:r>
              <a:rPr lang="el-GR" dirty="0" smtClean="0"/>
              <a:t> = Επίδραση Πληθωρισμού (</a:t>
            </a:r>
            <a:r>
              <a:rPr lang="el-GR" dirty="0" err="1" smtClean="0"/>
              <a:t>Inflation</a:t>
            </a:r>
            <a:r>
              <a:rPr lang="el-GR" dirty="0" smtClean="0"/>
              <a:t> </a:t>
            </a:r>
            <a:r>
              <a:rPr lang="el-GR" dirty="0" err="1" smtClean="0"/>
              <a:t>premium</a:t>
            </a:r>
            <a:r>
              <a:rPr lang="el-GR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el-GR" b="1" dirty="0" smtClean="0"/>
              <a:t>DRP</a:t>
            </a:r>
            <a:r>
              <a:rPr lang="el-GR" dirty="0" smtClean="0"/>
              <a:t> = Επίδραση της αθέτησης πληρωμής (</a:t>
            </a:r>
            <a:r>
              <a:rPr lang="el-GR" dirty="0" err="1" smtClean="0"/>
              <a:t>Default</a:t>
            </a:r>
            <a:r>
              <a:rPr lang="el-GR" dirty="0" smtClean="0"/>
              <a:t> </a:t>
            </a:r>
            <a:r>
              <a:rPr lang="el-GR" dirty="0" err="1" smtClean="0"/>
              <a:t>risk</a:t>
            </a:r>
            <a:r>
              <a:rPr lang="el-GR" dirty="0" smtClean="0"/>
              <a:t> </a:t>
            </a:r>
            <a:r>
              <a:rPr lang="el-GR" dirty="0" err="1" smtClean="0"/>
              <a:t>premium</a:t>
            </a:r>
            <a:r>
              <a:rPr lang="el-GR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el-GR" b="1" dirty="0" smtClean="0"/>
              <a:t>LP</a:t>
            </a:r>
            <a:r>
              <a:rPr lang="el-GR" dirty="0" smtClean="0"/>
              <a:t> = Επίδραση ασφάλιστρο ρευστότητας (</a:t>
            </a:r>
            <a:r>
              <a:rPr lang="el-GR" dirty="0" err="1" smtClean="0"/>
              <a:t>Liquidity</a:t>
            </a:r>
            <a:r>
              <a:rPr lang="el-GR" dirty="0" smtClean="0"/>
              <a:t> </a:t>
            </a:r>
            <a:r>
              <a:rPr lang="el-GR" dirty="0" err="1" smtClean="0"/>
              <a:t>premium</a:t>
            </a:r>
            <a:r>
              <a:rPr lang="el-GR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el-GR" b="1" dirty="0" smtClean="0"/>
              <a:t>MRP</a:t>
            </a:r>
            <a:r>
              <a:rPr lang="el-GR" dirty="0" smtClean="0"/>
              <a:t> = Επίδραση του χρόνου ωρίμανσης (</a:t>
            </a:r>
            <a:r>
              <a:rPr lang="el-GR" dirty="0" err="1" smtClean="0"/>
              <a:t>Maturity</a:t>
            </a:r>
            <a:r>
              <a:rPr lang="el-GR" dirty="0" smtClean="0"/>
              <a:t> </a:t>
            </a:r>
            <a:r>
              <a:rPr lang="el-GR" dirty="0" err="1" smtClean="0"/>
              <a:t>risk</a:t>
            </a:r>
            <a:r>
              <a:rPr lang="el-GR" dirty="0" smtClean="0"/>
              <a:t> </a:t>
            </a:r>
            <a:r>
              <a:rPr lang="el-GR" dirty="0" err="1" smtClean="0"/>
              <a:t>premium</a:t>
            </a:r>
            <a:r>
              <a:rPr lang="el-GR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Το κόστος δανεισμού και τα επιτόκια επηρεάζονται και από εξωγενείς παράγοντες όπως: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214414" y="2071678"/>
            <a:ext cx="71438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  </a:t>
            </a:r>
            <a:endParaRPr lang="el-GR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1000100" y="1214422"/>
            <a:ext cx="7929586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Χρηματαγορές, Κεφαλαιαγορές, Τράπεζες και Τουριστικές Επιχειρήσεις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1142976" y="2214554"/>
            <a:ext cx="764386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 smtClean="0"/>
              <a:t>1. Διεθνείς παράγοντες κινδύνου (</a:t>
            </a:r>
            <a:r>
              <a:rPr lang="el-GR" dirty="0" err="1" smtClean="0"/>
              <a:t>International</a:t>
            </a:r>
            <a:r>
              <a:rPr lang="el-GR" dirty="0" smtClean="0"/>
              <a:t> </a:t>
            </a:r>
            <a:r>
              <a:rPr lang="el-GR" dirty="0" err="1" smtClean="0"/>
              <a:t>Risk</a:t>
            </a:r>
            <a:r>
              <a:rPr lang="el-GR" dirty="0" smtClean="0"/>
              <a:t> </a:t>
            </a:r>
            <a:r>
              <a:rPr lang="el-GR" dirty="0" err="1" smtClean="0"/>
              <a:t>Factors</a:t>
            </a:r>
            <a:r>
              <a:rPr lang="el-GR" dirty="0" smtClean="0"/>
              <a:t>):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• Κίνδυνος Χώρας (</a:t>
            </a:r>
            <a:r>
              <a:rPr lang="en-US" dirty="0" smtClean="0"/>
              <a:t>Country risk)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• Κίνδυνος συναλλαγματικών ισοτιμιών (Exchange </a:t>
            </a:r>
            <a:r>
              <a:rPr lang="el-GR" dirty="0" err="1" smtClean="0"/>
              <a:t>rate</a:t>
            </a:r>
            <a:r>
              <a:rPr lang="el-GR" dirty="0" smtClean="0"/>
              <a:t> </a:t>
            </a:r>
            <a:r>
              <a:rPr lang="el-GR" dirty="0" err="1" smtClean="0"/>
              <a:t>risk</a:t>
            </a:r>
            <a:r>
              <a:rPr lang="el-GR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2. Οικονομικοί παράγοντες (</a:t>
            </a:r>
            <a:r>
              <a:rPr lang="el-GR" dirty="0" err="1" smtClean="0"/>
              <a:t>Economic</a:t>
            </a:r>
            <a:r>
              <a:rPr lang="el-GR" dirty="0" smtClean="0"/>
              <a:t> </a:t>
            </a:r>
            <a:r>
              <a:rPr lang="el-GR" dirty="0" err="1" smtClean="0"/>
              <a:t>Factors</a:t>
            </a:r>
            <a:r>
              <a:rPr lang="el-GR" dirty="0" smtClean="0"/>
              <a:t>):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•Ελλείμματα ή Πλεονάσματα στον προϋπολογισμό (</a:t>
            </a:r>
            <a:r>
              <a:rPr lang="el-GR" dirty="0" err="1" smtClean="0"/>
              <a:t>Budget</a:t>
            </a:r>
            <a:r>
              <a:rPr lang="el-GR" dirty="0" smtClean="0"/>
              <a:t> </a:t>
            </a:r>
            <a:r>
              <a:rPr lang="el-GR" dirty="0" err="1" smtClean="0"/>
              <a:t>deficit</a:t>
            </a:r>
            <a:r>
              <a:rPr lang="el-GR" dirty="0" smtClean="0"/>
              <a:t> </a:t>
            </a:r>
            <a:r>
              <a:rPr lang="el-GR" dirty="0" err="1" smtClean="0"/>
              <a:t>or</a:t>
            </a:r>
            <a:r>
              <a:rPr lang="el-GR" dirty="0" smtClean="0"/>
              <a:t> </a:t>
            </a:r>
            <a:r>
              <a:rPr lang="el-GR" dirty="0" err="1" smtClean="0"/>
              <a:t>surpluses</a:t>
            </a:r>
            <a:r>
              <a:rPr lang="el-GR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•Εμπορικά Ελλείμματα ή Πλεονάσματα (</a:t>
            </a:r>
            <a:r>
              <a:rPr lang="en-US" dirty="0" smtClean="0"/>
              <a:t>International trade deficits or surpluses)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•Η επιχειρηματική δραστηριότητα (</a:t>
            </a:r>
            <a:r>
              <a:rPr lang="el-GR" dirty="0" err="1" smtClean="0"/>
              <a:t>Business</a:t>
            </a:r>
            <a:r>
              <a:rPr lang="el-GR" dirty="0" smtClean="0"/>
              <a:t> </a:t>
            </a:r>
            <a:r>
              <a:rPr lang="el-GR" dirty="0" err="1" smtClean="0"/>
              <a:t>activity</a:t>
            </a:r>
            <a:r>
              <a:rPr lang="el-GR" dirty="0" smtClean="0"/>
              <a:t>)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214414" y="2071678"/>
            <a:ext cx="71438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  </a:t>
            </a:r>
            <a:endParaRPr lang="el-GR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1000100" y="1214422"/>
            <a:ext cx="7929586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Χρηματαγορές, Κεφαλαιαγορές, Τράπεζες και Τουριστικές Επιχειρήσεις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1071538" y="1714488"/>
            <a:ext cx="785818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 smtClean="0"/>
              <a:t>Δομή των δανείων ή των τίτλων χρέους της με την απόδοσή τους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1.Η δομή είναι η σχέση μεταξύ του χρόνου μέχρι τη λήξη και της απόδοσης ή του κόστους δανεισμού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2.Η Καμπύλη αποδόσεων ή του κόστους δανεισμού είναι η γραφική παράσταση της δομής δηλαδή το επιτόκιο σε σχέση με την λήξη του τίτλου της χρηματαγοράς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3.Η καμπύλη αυτή μπορεί να έχει: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•Κανονική - θετική κλίση, οι αποδόσεις ή το κόστος δανεισμού μακροπρόθεσμα είναι  υψηλότερες από τις βραχυπρόθεσμες αποδόσεις</a:t>
            </a:r>
          </a:p>
          <a:p>
            <a:pPr algn="just">
              <a:lnSpc>
                <a:spcPct val="150000"/>
              </a:lnSpc>
            </a:pPr>
            <a:r>
              <a:rPr lang="el-GR" dirty="0" smtClean="0"/>
              <a:t>•Ανεστραμμένη - με αρνητική κλίση, οι αποδόσεις ή το κόστος δανεισμού μακροπρόθεσμα  είναι χαμηλότερες από τις βραχυπρόθεσμες αποδόσεις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214414" y="2071678"/>
            <a:ext cx="71438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  </a:t>
            </a:r>
            <a:endParaRPr lang="el-GR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1000100" y="1214422"/>
            <a:ext cx="7929586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Χρηματαγορές, Κεφαλαιαγορές, Τράπεζες και Τουριστικές Επιχειρήσεις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1142976" y="1859340"/>
            <a:ext cx="77867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Τα Χρηματοδοτικά Ιδρύματα (</a:t>
            </a:r>
            <a:r>
              <a:rPr lang="el-GR" dirty="0" err="1" smtClean="0"/>
              <a:t>Financial</a:t>
            </a:r>
            <a:r>
              <a:rPr lang="el-GR" dirty="0" smtClean="0"/>
              <a:t> </a:t>
            </a:r>
            <a:r>
              <a:rPr lang="el-GR" dirty="0" err="1" smtClean="0"/>
              <a:t>Institutions</a:t>
            </a:r>
            <a:r>
              <a:rPr lang="el-GR" dirty="0" smtClean="0"/>
              <a:t>) είναι: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1. Επενδυτικές Τράπεζες (</a:t>
            </a:r>
            <a:r>
              <a:rPr lang="el-GR" dirty="0" err="1" smtClean="0"/>
              <a:t>Investment</a:t>
            </a:r>
            <a:r>
              <a:rPr lang="el-GR" dirty="0" smtClean="0"/>
              <a:t> </a:t>
            </a:r>
            <a:r>
              <a:rPr lang="el-GR" dirty="0" err="1" smtClean="0"/>
              <a:t>banks</a:t>
            </a:r>
            <a:r>
              <a:rPr lang="el-G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2. Χρηματοδοτικοί Διαμεσολαβητές (</a:t>
            </a:r>
            <a:r>
              <a:rPr lang="en-US" dirty="0" smtClean="0"/>
              <a:t>Financial Intermediaries)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• Εμπορικές Τράπεζες (</a:t>
            </a:r>
            <a:r>
              <a:rPr lang="en-US" dirty="0" smtClean="0"/>
              <a:t>Commercial banks)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• Ασφαλιστικές Επιχειρήσεις (</a:t>
            </a:r>
            <a:r>
              <a:rPr lang="en-US" dirty="0" smtClean="0"/>
              <a:t>Insurance companies)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• Αμοιβαία Κεφάλαια (</a:t>
            </a:r>
            <a:r>
              <a:rPr lang="en-US" dirty="0" smtClean="0"/>
              <a:t>Mutual funds)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1852642" y="3495660"/>
            <a:ext cx="4953000" cy="53340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 rot="16200000">
            <a:off x="-1065499" y="542316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Γρεβενά 2018</a:t>
            </a:r>
            <a:endParaRPr lang="el-GR" b="1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214414" y="2071678"/>
            <a:ext cx="71438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  </a:t>
            </a:r>
            <a:endParaRPr lang="el-GR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21429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/>
              <a:t>Χρηματοδότηση  τουριστικών επιχειρήσεων</a:t>
            </a:r>
          </a:p>
          <a:p>
            <a:pPr algn="ctr"/>
            <a:r>
              <a:rPr lang="el-GR" sz="2800" b="1" dirty="0" smtClean="0"/>
              <a:t>και Αγροτουριστικών επιχειρήσεων</a:t>
            </a:r>
            <a:endParaRPr lang="el-GR" sz="28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1000100" y="1214422"/>
            <a:ext cx="7929586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Χρηματαγορές, Κεφαλαιαγορές, Τράπεζες και Τουριστικές Επιχειρήσεις</a:t>
            </a:r>
            <a:endParaRPr lang="el-G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643182"/>
            <a:ext cx="7643867" cy="154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214818"/>
            <a:ext cx="764386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- Ορθογώνιο"/>
          <p:cNvSpPr/>
          <p:nvPr/>
        </p:nvSpPr>
        <p:spPr>
          <a:xfrm>
            <a:off x="1214414" y="1928802"/>
            <a:ext cx="721523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 smtClean="0"/>
              <a:t>Η ροή της χρηματοδότησης έχει την πιο κάτω μορφή:</a:t>
            </a:r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3279</TotalTime>
  <Words>2338</Words>
  <Application>Microsoft Office PowerPoint</Application>
  <PresentationFormat>Προβολή στην οθόνη (4:3)</PresentationFormat>
  <Paragraphs>342</Paragraphs>
  <Slides>33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4" baseType="lpstr">
      <vt:lpstr>Solstice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134</cp:revision>
  <dcterms:created xsi:type="dcterms:W3CDTF">2018-10-07T15:22:31Z</dcterms:created>
  <dcterms:modified xsi:type="dcterms:W3CDTF">2018-11-14T14:13:44Z</dcterms:modified>
</cp:coreProperties>
</file>