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515" r:id="rId2"/>
    <p:sldId id="257" r:id="rId3"/>
    <p:sldId id="259" r:id="rId4"/>
    <p:sldId id="261" r:id="rId5"/>
    <p:sldId id="262" r:id="rId6"/>
    <p:sldId id="426" r:id="rId7"/>
    <p:sldId id="499" r:id="rId8"/>
    <p:sldId id="500" r:id="rId9"/>
    <p:sldId id="505" r:id="rId10"/>
    <p:sldId id="506" r:id="rId11"/>
    <p:sldId id="507" r:id="rId12"/>
    <p:sldId id="508" r:id="rId13"/>
    <p:sldId id="501" r:id="rId14"/>
    <p:sldId id="509" r:id="rId15"/>
    <p:sldId id="510" r:id="rId16"/>
    <p:sldId id="511" r:id="rId17"/>
    <p:sldId id="512" r:id="rId18"/>
    <p:sldId id="502" r:id="rId19"/>
    <p:sldId id="503" r:id="rId20"/>
    <p:sldId id="513" r:id="rId21"/>
    <p:sldId id="514" r:id="rId22"/>
  </p:sldIdLst>
  <p:sldSz cx="9144000" cy="6858000" type="screen4x3"/>
  <p:notesSz cx="6858000" cy="9144000"/>
  <p:custDataLst>
    <p:tags r:id="rId24"/>
  </p:custDataLst>
  <p:defaultTextStyle>
    <a:defPPr>
      <a:defRPr lang="el-G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64" autoAdjust="0"/>
    <p:restoredTop sz="99309" autoAdjust="0"/>
  </p:normalViewPr>
  <p:slideViewPr>
    <p:cSldViewPr>
      <p:cViewPr varScale="1">
        <p:scale>
          <a:sx n="108" d="100"/>
          <a:sy n="108" d="100"/>
        </p:scale>
        <p:origin x="-7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l-GR"/>
          </a:p>
        </p:txBody>
      </p:sp>
      <p:sp>
        <p:nvSpPr>
          <p:cNvPr id="3" name="Θέση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94C0077-7984-4D98-9CFA-6E3A5AF00BB4}" type="datetimeFigureOut">
              <a:rPr lang="el-GR"/>
              <a:pPr>
                <a:defRPr/>
              </a:pPr>
              <a:t>31/10/2014</a:t>
            </a:fld>
            <a:endParaRPr lang="el-GR"/>
          </a:p>
        </p:txBody>
      </p:sp>
      <p:sp>
        <p:nvSpPr>
          <p:cNvPr id="4" name="Θέση εικόνας διαφάνειας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a:p>
        </p:txBody>
      </p:sp>
      <p:sp>
        <p:nvSpPr>
          <p:cNvPr id="5" name="Θέση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noProof="0" smtClean="0"/>
              <a:t>Στυλ υποδείγματος κειμένου</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endParaRPr lang="el-GR" noProof="0"/>
          </a:p>
        </p:txBody>
      </p:sp>
      <p:sp>
        <p:nvSpPr>
          <p:cNvPr id="6" name="Θέση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l-GR"/>
          </a:p>
        </p:txBody>
      </p:sp>
      <p:sp>
        <p:nvSpPr>
          <p:cNvPr id="7" name="Θέση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61DF78B-6DB9-43FC-89B9-A789E8335A91}" type="slidenum">
              <a:rPr lang="el-GR"/>
              <a:pPr>
                <a:defRPr/>
              </a:pPr>
              <a:t>‹#›</a:t>
            </a:fld>
            <a:endParaRPr lang="el-GR"/>
          </a:p>
        </p:txBody>
      </p:sp>
    </p:spTree>
    <p:extLst>
      <p:ext uri="{BB962C8B-B14F-4D97-AF65-F5344CB8AC3E}">
        <p14:creationId xmlns:p14="http://schemas.microsoft.com/office/powerpoint/2010/main" val="7411940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1748"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EC8A7E-E7BC-4892-9F00-89DFEE8F3489}" type="slidenum">
              <a:rPr lang="el-GR" smtClean="0"/>
              <a:pPr fontAlgn="base">
                <a:spcBef>
                  <a:spcPct val="0"/>
                </a:spcBef>
                <a:spcAft>
                  <a:spcPct val="0"/>
                </a:spcAft>
                <a:defRPr/>
              </a:pPr>
              <a:t>2</a:t>
            </a:fld>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l-GR" smtClean="0"/>
          </a:p>
        </p:txBody>
      </p:sp>
      <p:sp>
        <p:nvSpPr>
          <p:cNvPr id="32772"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6C3F16-726D-4CB8-BC36-825458A26D81}" type="slidenum">
              <a:rPr lang="el-GR" smtClean="0"/>
              <a:pPr fontAlgn="base">
                <a:spcBef>
                  <a:spcPct val="0"/>
                </a:spcBef>
                <a:spcAft>
                  <a:spcPct val="0"/>
                </a:spcAft>
                <a:defRPr/>
              </a:pPr>
              <a:t>3</a:t>
            </a:fld>
            <a:endParaRPr lang="el-G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3796"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2AD143-1F9F-49FE-B09D-8B5B36858C66}" type="slidenum">
              <a:rPr lang="el-GR" smtClean="0"/>
              <a:pPr fontAlgn="base">
                <a:spcBef>
                  <a:spcPct val="0"/>
                </a:spcBef>
                <a:spcAft>
                  <a:spcPct val="0"/>
                </a:spcAft>
                <a:defRPr/>
              </a:pPr>
              <a:t>4</a:t>
            </a:fld>
            <a:endParaRPr lang="el-G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4820"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401EBA-A9AB-4D73-93D1-41C05A4168F6}" type="slidenum">
              <a:rPr lang="el-GR" smtClean="0"/>
              <a:pPr fontAlgn="base">
                <a:spcBef>
                  <a:spcPct val="0"/>
                </a:spcBef>
                <a:spcAft>
                  <a:spcPct val="0"/>
                </a:spcAft>
                <a:defRPr/>
              </a:pPr>
              <a:t>5</a:t>
            </a:fld>
            <a:endParaRPr lang="el-G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683568" y="3886200"/>
            <a:ext cx="7776864"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grpSp>
        <p:nvGrpSpPr>
          <p:cNvPr id="4" name="Ομάδα 3" descr="εικόνα λογοτυπα ΤΕΙ, ΕΣΠΑ και copyright"/>
          <p:cNvGrpSpPr/>
          <p:nvPr userDrawn="1"/>
        </p:nvGrpSpPr>
        <p:grpSpPr>
          <a:xfrm>
            <a:off x="1476375" y="692150"/>
            <a:ext cx="7281863" cy="5910263"/>
            <a:chOff x="1476375" y="692150"/>
            <a:chExt cx="7281863" cy="5910263"/>
          </a:xfrm>
        </p:grpSpPr>
        <p:pic>
          <p:nvPicPr>
            <p:cNvPr id="5" name="7 - Εικόνα" descr="Λογότυπο για Άδειες χρήσης Creative Commons BY-NC-N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81213" y="5827713"/>
              <a:ext cx="15811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Εικόνα 1: ΤΕΙ Δυτικής Μακεδονιάς"/>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692150"/>
              <a:ext cx="5472113"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Εικόνα 2: λογότυπο ΕΣΠ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5516563"/>
              <a:ext cx="47625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89222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909E3703-3E20-4E03-B9B8-711618B72F5D}" type="slidenum">
              <a:rPr lang="el-GR"/>
              <a:pPr>
                <a:defRPr/>
              </a:pPr>
              <a:t>‹#›</a:t>
            </a:fld>
            <a:endParaRPr lang="el-GR" dirty="0"/>
          </a:p>
        </p:txBody>
      </p:sp>
    </p:spTree>
    <p:extLst>
      <p:ext uri="{BB962C8B-B14F-4D97-AF65-F5344CB8AC3E}">
        <p14:creationId xmlns:p14="http://schemas.microsoft.com/office/powerpoint/2010/main" val="392714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18CC66C8-0FEF-42DE-945C-1DC759972499}" type="slidenum">
              <a:rPr lang="el-GR"/>
              <a:pPr>
                <a:defRPr/>
              </a:pPr>
              <a:t>‹#›</a:t>
            </a:fld>
            <a:endParaRPr lang="el-GR" dirty="0"/>
          </a:p>
        </p:txBody>
      </p:sp>
    </p:spTree>
    <p:extLst>
      <p:ext uri="{BB962C8B-B14F-4D97-AF65-F5344CB8AC3E}">
        <p14:creationId xmlns:p14="http://schemas.microsoft.com/office/powerpoint/2010/main" val="407515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lvl1pPr>
              <a:spcBef>
                <a:spcPts val="1200"/>
              </a:spcBef>
              <a:defRPr/>
            </a:lvl1pPr>
            <a:lvl2pPr>
              <a:spcBef>
                <a:spcPts val="1200"/>
              </a:spcBef>
              <a:defRPr/>
            </a:lvl2pPr>
            <a:lvl3pPr>
              <a:spcBef>
                <a:spcPts val="1200"/>
              </a:spcBef>
              <a:defRPr/>
            </a:lvl3pPr>
            <a:lvl4pPr>
              <a:spcBef>
                <a:spcPts val="1200"/>
              </a:spcBef>
              <a:defRPr/>
            </a:lvl4pPr>
            <a:lvl5pPr>
              <a:spcBef>
                <a:spcPts val="1200"/>
              </a:spcBef>
              <a:defRPr/>
            </a:lvl5pPr>
          </a:lstStyle>
          <a:p>
            <a:pPr lvl="0"/>
            <a:r>
              <a:rPr lang="el-GR" dirty="0" smtClean="0"/>
              <a:t>Στυλ υποδείγματος κειμένου</a:t>
            </a:r>
          </a:p>
          <a:p>
            <a:pPr lvl="1"/>
            <a:r>
              <a:rPr lang="el-GR" dirty="0" smtClean="0"/>
              <a:t>Δεύτερου επιπέδου</a:t>
            </a:r>
          </a:p>
          <a:p>
            <a:pPr lvl="2"/>
            <a:r>
              <a:rPr lang="el-GR" dirty="0" smtClean="0"/>
              <a:t>Τρίτου επιπέδου</a:t>
            </a:r>
          </a:p>
          <a:p>
            <a:pPr lvl="3"/>
            <a:r>
              <a:rPr lang="el-GR" dirty="0" smtClean="0"/>
              <a:t>Τέταρτου επιπέδου</a:t>
            </a:r>
          </a:p>
          <a:p>
            <a:pPr lvl="4"/>
            <a:r>
              <a:rPr lang="el-GR" dirty="0" smtClean="0"/>
              <a:t>Πέμπτου επιπέδου</a:t>
            </a:r>
            <a:endParaRPr lang="el-GR" dirty="0"/>
          </a:p>
        </p:txBody>
      </p:sp>
      <p:sp>
        <p:nvSpPr>
          <p:cNvPr id="4" name="Θέση αριθμού διαφάνειας 5"/>
          <p:cNvSpPr>
            <a:spLocks noGrp="1"/>
          </p:cNvSpPr>
          <p:nvPr>
            <p:ph type="sldNum" sz="quarter" idx="10"/>
          </p:nvPr>
        </p:nvSpPr>
        <p:spPr/>
        <p:txBody>
          <a:bodyPr/>
          <a:lstStyle>
            <a:lvl1pPr>
              <a:defRPr/>
            </a:lvl1pPr>
          </a:lstStyle>
          <a:p>
            <a:pPr>
              <a:defRPr/>
            </a:pPr>
            <a:fld id="{3B6E97C1-2D8A-49A8-A3F9-C5E4B1F74D55}" type="slidenum">
              <a:rPr lang="el-GR"/>
              <a:pPr>
                <a:defRPr/>
              </a:pPr>
              <a:t>‹#›</a:t>
            </a:fld>
            <a:endParaRPr lang="el-GR" dirty="0"/>
          </a:p>
        </p:txBody>
      </p:sp>
    </p:spTree>
    <p:extLst>
      <p:ext uri="{BB962C8B-B14F-4D97-AF65-F5344CB8AC3E}">
        <p14:creationId xmlns:p14="http://schemas.microsoft.com/office/powerpoint/2010/main" val="2841797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none" baseline="0"/>
            </a:lvl1pPr>
          </a:lstStyle>
          <a:p>
            <a:r>
              <a:rPr lang="el-GR" dirty="0" smtClean="0"/>
              <a:t>Στυλ κύριου τίτλου</a:t>
            </a:r>
            <a:endParaRPr lang="el-GR" dirty="0"/>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dirty="0" smtClean="0"/>
              <a:t>Στυλ υποδείγματος κειμένου</a:t>
            </a:r>
          </a:p>
        </p:txBody>
      </p:sp>
    </p:spTree>
    <p:extLst>
      <p:ext uri="{BB962C8B-B14F-4D97-AF65-F5344CB8AC3E}">
        <p14:creationId xmlns:p14="http://schemas.microsoft.com/office/powerpoint/2010/main" val="3815046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F51678CC-02F7-4FB3-AF07-E1FEA264E3CC}" type="slidenum">
              <a:rPr lang="el-GR"/>
              <a:pPr>
                <a:defRPr/>
              </a:pPr>
              <a:t>‹#›</a:t>
            </a:fld>
            <a:endParaRPr lang="el-GR" dirty="0"/>
          </a:p>
        </p:txBody>
      </p:sp>
    </p:spTree>
    <p:extLst>
      <p:ext uri="{BB962C8B-B14F-4D97-AF65-F5344CB8AC3E}">
        <p14:creationId xmlns:p14="http://schemas.microsoft.com/office/powerpoint/2010/main" val="1170370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7425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214016"/>
            <a:ext cx="4040188"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7425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214016"/>
            <a:ext cx="4041775"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αριθμού διαφάνειας 5"/>
          <p:cNvSpPr>
            <a:spLocks noGrp="1"/>
          </p:cNvSpPr>
          <p:nvPr>
            <p:ph type="sldNum" sz="quarter" idx="10"/>
          </p:nvPr>
        </p:nvSpPr>
        <p:spPr/>
        <p:txBody>
          <a:bodyPr/>
          <a:lstStyle>
            <a:lvl1pPr>
              <a:defRPr/>
            </a:lvl1pPr>
          </a:lstStyle>
          <a:p>
            <a:pPr>
              <a:defRPr/>
            </a:pPr>
            <a:fld id="{18A43CD1-B9B2-413D-93AD-DADB7D70663F}" type="slidenum">
              <a:rPr lang="el-GR"/>
              <a:pPr>
                <a:defRPr/>
              </a:pPr>
              <a:t>‹#›</a:t>
            </a:fld>
            <a:endParaRPr lang="el-GR" dirty="0"/>
          </a:p>
        </p:txBody>
      </p:sp>
    </p:spTree>
    <p:extLst>
      <p:ext uri="{BB962C8B-B14F-4D97-AF65-F5344CB8AC3E}">
        <p14:creationId xmlns:p14="http://schemas.microsoft.com/office/powerpoint/2010/main" val="1083126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αριθμού διαφάνειας 5"/>
          <p:cNvSpPr>
            <a:spLocks noGrp="1"/>
          </p:cNvSpPr>
          <p:nvPr>
            <p:ph type="sldNum" sz="quarter" idx="10"/>
          </p:nvPr>
        </p:nvSpPr>
        <p:spPr/>
        <p:txBody>
          <a:bodyPr/>
          <a:lstStyle>
            <a:lvl1pPr>
              <a:defRPr/>
            </a:lvl1pPr>
          </a:lstStyle>
          <a:p>
            <a:pPr>
              <a:defRPr/>
            </a:pPr>
            <a:fld id="{45974518-D70C-439B-99BB-20CE966E70A7}" type="slidenum">
              <a:rPr lang="el-GR"/>
              <a:pPr>
                <a:defRPr/>
              </a:pPr>
              <a:t>‹#›</a:t>
            </a:fld>
            <a:endParaRPr lang="el-GR" dirty="0"/>
          </a:p>
        </p:txBody>
      </p:sp>
    </p:spTree>
    <p:extLst>
      <p:ext uri="{BB962C8B-B14F-4D97-AF65-F5344CB8AC3E}">
        <p14:creationId xmlns:p14="http://schemas.microsoft.com/office/powerpoint/2010/main" val="3406351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αριθμού διαφάνειας 5"/>
          <p:cNvSpPr>
            <a:spLocks noGrp="1"/>
          </p:cNvSpPr>
          <p:nvPr>
            <p:ph type="sldNum" sz="quarter" idx="10"/>
          </p:nvPr>
        </p:nvSpPr>
        <p:spPr/>
        <p:txBody>
          <a:bodyPr/>
          <a:lstStyle>
            <a:lvl1pPr>
              <a:defRPr/>
            </a:lvl1pPr>
          </a:lstStyle>
          <a:p>
            <a:pPr>
              <a:defRPr/>
            </a:pPr>
            <a:fld id="{F576AE7D-D97E-43F9-BC14-3D3425C9213A}" type="slidenum">
              <a:rPr lang="el-GR"/>
              <a:pPr>
                <a:defRPr/>
              </a:pPr>
              <a:t>‹#›</a:t>
            </a:fld>
            <a:endParaRPr lang="el-GR" dirty="0"/>
          </a:p>
        </p:txBody>
      </p:sp>
    </p:spTree>
    <p:extLst>
      <p:ext uri="{BB962C8B-B14F-4D97-AF65-F5344CB8AC3E}">
        <p14:creationId xmlns:p14="http://schemas.microsoft.com/office/powerpoint/2010/main" val="394183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Περιεχόμενο με λεζάντα">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575050" y="1556792"/>
            <a:ext cx="5111750" cy="46085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556792"/>
            <a:ext cx="3008313" cy="4608512"/>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6"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1AB9F72A-B914-4589-B09C-3AB7934D2553}" type="slidenum">
              <a:rPr lang="el-GR"/>
              <a:pPr>
                <a:defRPr/>
              </a:pPr>
              <a:t>‹#›</a:t>
            </a:fld>
            <a:endParaRPr lang="el-GR" dirty="0"/>
          </a:p>
        </p:txBody>
      </p:sp>
    </p:spTree>
    <p:extLst>
      <p:ext uri="{BB962C8B-B14F-4D97-AF65-F5344CB8AC3E}">
        <p14:creationId xmlns:p14="http://schemas.microsoft.com/office/powerpoint/2010/main" val="1081439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Εικόνα με λεζάντα">
    <p:spTree>
      <p:nvGrpSpPr>
        <p:cNvPr id="1" name=""/>
        <p:cNvGrpSpPr/>
        <p:nvPr/>
      </p:nvGrpSpPr>
      <p:grpSpPr>
        <a:xfrm>
          <a:off x="0" y="0"/>
          <a:ext cx="0" cy="0"/>
          <a:chOff x="0" y="0"/>
          <a:chExt cx="0" cy="0"/>
        </a:xfrm>
      </p:grpSpPr>
      <p:sp>
        <p:nvSpPr>
          <p:cNvPr id="3" name="Θέση εικόνας 2"/>
          <p:cNvSpPr>
            <a:spLocks noGrp="1"/>
          </p:cNvSpPr>
          <p:nvPr>
            <p:ph type="pic" idx="1"/>
          </p:nvPr>
        </p:nvSpPr>
        <p:spPr>
          <a:xfrm>
            <a:off x="1792288" y="1556792"/>
            <a:ext cx="5486400" cy="3456384"/>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dirty="0"/>
          </a:p>
        </p:txBody>
      </p:sp>
      <p:sp>
        <p:nvSpPr>
          <p:cNvPr id="4" name="Θέση κειμένου 3"/>
          <p:cNvSpPr>
            <a:spLocks noGrp="1"/>
          </p:cNvSpPr>
          <p:nvPr>
            <p:ph type="body" sz="half" idx="2"/>
          </p:nvPr>
        </p:nvSpPr>
        <p:spPr>
          <a:xfrm>
            <a:off x="1792288" y="5157192"/>
            <a:ext cx="5486400" cy="1015008"/>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9"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5E5A41C5-894F-43A5-A560-1ABEB5F1195F}" type="slidenum">
              <a:rPr lang="el-GR"/>
              <a:pPr>
                <a:defRPr/>
              </a:pPr>
              <a:t>‹#›</a:t>
            </a:fld>
            <a:endParaRPr lang="el-GR" dirty="0"/>
          </a:p>
        </p:txBody>
      </p:sp>
    </p:spTree>
    <p:extLst>
      <p:ext uri="{BB962C8B-B14F-4D97-AF65-F5344CB8AC3E}">
        <p14:creationId xmlns:p14="http://schemas.microsoft.com/office/powerpoint/2010/main" val="89995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r="-6000"/>
          </a:stretch>
        </a:blipFill>
        <a:effectLst/>
      </p:bgPr>
    </p:bg>
    <p:spTree>
      <p:nvGrpSpPr>
        <p:cNvPr id="1" name=""/>
        <p:cNvGrpSpPr/>
        <p:nvPr/>
      </p:nvGrpSpPr>
      <p:grpSpPr>
        <a:xfrm>
          <a:off x="0" y="0"/>
          <a:ext cx="0" cy="0"/>
          <a:chOff x="0" y="0"/>
          <a:chExt cx="0" cy="0"/>
        </a:xfrm>
      </p:grpSpPr>
      <p:sp>
        <p:nvSpPr>
          <p:cNvPr id="1026" name="Θέση τίτλου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smtClean="0"/>
              <a:t>Στυλ κύριου τίτλου</a:t>
            </a:r>
          </a:p>
        </p:txBody>
      </p:sp>
      <p:sp>
        <p:nvSpPr>
          <p:cNvPr id="1027" name="Θέση κειμένου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400">
                <a:solidFill>
                  <a:schemeClr val="tx1"/>
                </a:solidFill>
                <a:latin typeface="+mn-lt"/>
              </a:defRPr>
            </a:lvl1pPr>
          </a:lstStyle>
          <a:p>
            <a:pPr>
              <a:defRPr/>
            </a:pPr>
            <a:fld id="{ABDCB94C-B5E6-4293-A41E-9D2D60527EE3}" type="slidenum">
              <a:rPr lang="el-GR"/>
              <a:pPr>
                <a:defRPr/>
              </a:pPr>
              <a:t>‹#›</a:t>
            </a:fld>
            <a:endParaRPr lang="el-GR" dirty="0"/>
          </a:p>
        </p:txBody>
      </p:sp>
    </p:spTree>
  </p:cSld>
  <p:clrMap bg1="lt1" tx1="dk1" bg2="lt2" tx2="dk2" accent1="accent1" accent2="accent2" accent3="accent3" accent4="accent4" accent5="accent5" accent6="accent6" hlink="hlink" folHlink="folHlink"/>
  <p:sldLayoutIdLst>
    <p:sldLayoutId id="2147483803" r:id="rId1"/>
    <p:sldLayoutId id="2147483794" r:id="rId2"/>
    <p:sldLayoutId id="214748380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p:cNvSpPr>
            <a:spLocks noGrp="1"/>
          </p:cNvSpPr>
          <p:nvPr>
            <p:ph type="sldNum" sz="quarter" idx="10"/>
          </p:nvPr>
        </p:nvSpPr>
        <p:spPr/>
        <p:txBody>
          <a:bodyPr/>
          <a:lstStyle/>
          <a:p>
            <a:pPr>
              <a:defRPr/>
            </a:pPr>
            <a:fld id="{3B6E97C1-2D8A-49A8-A3F9-C5E4B1F74D55}" type="slidenum">
              <a:rPr lang="el-GR" smtClean="0"/>
              <a:pPr>
                <a:defRPr/>
              </a:pPr>
              <a:t>1</a:t>
            </a:fld>
            <a:endParaRPr lang="el-GR" dirty="0"/>
          </a:p>
        </p:txBody>
      </p:sp>
      <p:sp>
        <p:nvSpPr>
          <p:cNvPr id="5" name="Τίτλος 1"/>
          <p:cNvSpPr txBox="1">
            <a:spLocks/>
          </p:cNvSpPr>
          <p:nvPr/>
        </p:nvSpPr>
        <p:spPr bwMode="auto">
          <a:xfrm>
            <a:off x="720080" y="1714500"/>
            <a:ext cx="8604448"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a:lstStyle>
          <a:p>
            <a:pPr eaLnBrk="1" hangingPunct="1"/>
            <a:r>
              <a:rPr lang="el-GR" smtClean="0"/>
              <a:t>Διοίκηση Επιχειρήσεων</a:t>
            </a:r>
            <a:endParaRPr lang="el-GR" dirty="0" smtClean="0"/>
          </a:p>
        </p:txBody>
      </p:sp>
      <p:sp>
        <p:nvSpPr>
          <p:cNvPr id="6" name="Υπότιτλος 2"/>
          <p:cNvSpPr txBox="1">
            <a:spLocks/>
          </p:cNvSpPr>
          <p:nvPr/>
        </p:nvSpPr>
        <p:spPr bwMode="auto">
          <a:xfrm>
            <a:off x="1143000" y="3216820"/>
            <a:ext cx="7316788"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12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ts val="12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ts val="12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eaLnBrk="1" hangingPunct="1"/>
            <a:r>
              <a:rPr lang="el-GR" sz="2800" b="1" dirty="0" smtClean="0"/>
              <a:t>Ενότητα 11:</a:t>
            </a:r>
            <a:r>
              <a:rPr lang="en-US" sz="2800" dirty="0" smtClean="0"/>
              <a:t> Peter Drucker – </a:t>
            </a:r>
            <a:r>
              <a:rPr lang="el-GR" sz="2800" dirty="0" smtClean="0"/>
              <a:t>Ο γκουρού του Μάνατζμεντ (Μέρος 1ο)</a:t>
            </a:r>
          </a:p>
          <a:p>
            <a:pPr algn="ctr" eaLnBrk="1" hangingPunct="1"/>
            <a:r>
              <a:rPr lang="el-GR" sz="2800" dirty="0" err="1" smtClean="0"/>
              <a:t>Πουλιόπουλος</a:t>
            </a:r>
            <a:r>
              <a:rPr lang="el-GR" sz="2800" dirty="0" smtClean="0"/>
              <a:t> Λεωνίδας</a:t>
            </a:r>
          </a:p>
          <a:p>
            <a:pPr algn="ctr" eaLnBrk="1" hangingPunct="1"/>
            <a:r>
              <a:rPr lang="el-GR" sz="2800" dirty="0" smtClean="0"/>
              <a:t>Τμήμα Διεθνούς Εμπορίου</a:t>
            </a:r>
            <a:endParaRPr lang="el-GR" sz="2800" dirty="0" smtClean="0"/>
          </a:p>
        </p:txBody>
      </p:sp>
    </p:spTree>
    <p:extLst>
      <p:ext uri="{BB962C8B-B14F-4D97-AF65-F5344CB8AC3E}">
        <p14:creationId xmlns:p14="http://schemas.microsoft.com/office/powerpoint/2010/main" val="28462210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smtClean="0"/>
              <a:t>Peter Drucker – </a:t>
            </a:r>
            <a:r>
              <a:rPr lang="el-GR" sz="4000" dirty="0" smtClean="0"/>
              <a:t>Ο γκουρού του Μάνατζμεντ (3)</a:t>
            </a:r>
            <a:endParaRPr lang="el-GR" sz="4000" dirty="0">
              <a:effectLst/>
            </a:endParaRPr>
          </a:p>
        </p:txBody>
      </p:sp>
      <p:sp>
        <p:nvSpPr>
          <p:cNvPr id="10243" name="Θέση περιεχομένου 2"/>
          <p:cNvSpPr>
            <a:spLocks noGrp="1"/>
          </p:cNvSpPr>
          <p:nvPr>
            <p:ph idx="1"/>
          </p:nvPr>
        </p:nvSpPr>
        <p:spPr>
          <a:xfrm>
            <a:off x="1187450" y="2132856"/>
            <a:ext cx="7921625" cy="3504654"/>
          </a:xfrm>
        </p:spPr>
        <p:txBody>
          <a:bodyPr/>
          <a:lstStyle/>
          <a:p>
            <a:pPr>
              <a:defRPr/>
            </a:pPr>
            <a:r>
              <a:rPr lang="el-GR" sz="2000" dirty="0"/>
              <a:t> Το 1999, ο </a:t>
            </a:r>
            <a:r>
              <a:rPr lang="en-US" sz="2000" dirty="0"/>
              <a:t>Drucker </a:t>
            </a:r>
            <a:r>
              <a:rPr lang="el-GR" sz="2000" dirty="0"/>
              <a:t>σχολίασε τη ραγδαία ανάπτυξη του Ιντερνέτ, λέγοντας  ‘το σημαντικό δεν είναι η πρόσβαση στην πληροφόρηση. Αυτό που θα αποδειχθεί σημαντικό είναι ο τρόπος με τον οποίο οι διάφοροι οργανισμοί, επιχειρήσεις, και ο κάθε ορίζοντας θα μεταβληθεί, ως συνέπεια αυτού του γεγονότος</a:t>
            </a:r>
            <a:r>
              <a:rPr lang="el-GR" sz="2000" dirty="0" smtClean="0"/>
              <a:t>’.</a:t>
            </a:r>
          </a:p>
          <a:p>
            <a:pPr>
              <a:defRPr/>
            </a:pPr>
            <a:r>
              <a:rPr lang="el-GR" sz="2000" dirty="0"/>
              <a:t>Ο </a:t>
            </a:r>
            <a:r>
              <a:rPr lang="en-US" sz="2000" dirty="0"/>
              <a:t>P.D. </a:t>
            </a:r>
            <a:r>
              <a:rPr lang="el-GR" sz="2000" dirty="0"/>
              <a:t>π</a:t>
            </a:r>
            <a:r>
              <a:rPr lang="el-GR" sz="2000" dirty="0" smtClean="0"/>
              <a:t>αρατήρησε </a:t>
            </a:r>
            <a:r>
              <a:rPr lang="el-GR" sz="2000" dirty="0"/>
              <a:t>ότι βρισκόμαστε σε ένα ακόμη σημείο καμπής: την μετάβαση από την βιομηχανική κοινωνία στην κοινωνία της γνώσης…… Θ α πρέπει να αναμένουμε ριζικές μεταβολές, τόσο στην κοινωνία όσο και στην οικονομία.</a:t>
            </a:r>
            <a:endParaRPr lang="en-US" sz="2000" dirty="0"/>
          </a:p>
          <a:p>
            <a:pPr>
              <a:defRPr/>
            </a:pPr>
            <a:r>
              <a:rPr lang="en-US" sz="2000" dirty="0"/>
              <a:t> </a:t>
            </a:r>
            <a:r>
              <a:rPr lang="el-GR" sz="2000" dirty="0"/>
              <a:t>Διοίκηση βασισμένη στη γνώση λοιπόν με δυνατότητα πρόσβασης ερμηνείας διασύνδεσης και κατανόηση της γνώσης.</a:t>
            </a:r>
          </a:p>
          <a:p>
            <a:pPr marL="0" indent="0">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10</a:t>
            </a:fld>
            <a:endParaRPr lang="el-GR" dirty="0"/>
          </a:p>
        </p:txBody>
      </p:sp>
    </p:spTree>
    <p:extLst>
      <p:ext uri="{BB962C8B-B14F-4D97-AF65-F5344CB8AC3E}">
        <p14:creationId xmlns:p14="http://schemas.microsoft.com/office/powerpoint/2010/main" val="12195905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smtClean="0"/>
              <a:t>Peter Drucker – </a:t>
            </a:r>
            <a:r>
              <a:rPr lang="el-GR" sz="4000" dirty="0" smtClean="0"/>
              <a:t>Ο γκουρού του Μάνατζμεντ (4)</a:t>
            </a:r>
            <a:endParaRPr lang="el-GR" sz="4000" dirty="0">
              <a:effectLst/>
            </a:endParaRPr>
          </a:p>
        </p:txBody>
      </p:sp>
      <p:sp>
        <p:nvSpPr>
          <p:cNvPr id="10243" name="Θέση περιεχομένου 2"/>
          <p:cNvSpPr>
            <a:spLocks noGrp="1"/>
          </p:cNvSpPr>
          <p:nvPr>
            <p:ph idx="1"/>
          </p:nvPr>
        </p:nvSpPr>
        <p:spPr>
          <a:xfrm>
            <a:off x="1187450" y="2132856"/>
            <a:ext cx="7921625" cy="3504654"/>
          </a:xfrm>
        </p:spPr>
        <p:txBody>
          <a:bodyPr/>
          <a:lstStyle/>
          <a:p>
            <a:pPr>
              <a:defRPr/>
            </a:pPr>
            <a:r>
              <a:rPr lang="el-GR" sz="2000" dirty="0"/>
              <a:t>Η πληροφόρηση θα είναι άπειρη, ο μοναδικός περιοριστικός παράγοντας  θα είναι η ικανότητα μας να επεξεργαστούμε και να ερμηνεύσουμε αυτή την πληροφόρηση.</a:t>
            </a:r>
          </a:p>
          <a:p>
            <a:pPr>
              <a:defRPr/>
            </a:pPr>
            <a:r>
              <a:rPr lang="el-GR" sz="2000" dirty="0"/>
              <a:t> Από την μια μεριά η εξειδίκευση είναι σημαντικό πράγμα έλεγε. Από την άλλη μεριά, η υπερβολική εξειδίκευση είναι επικίνδυνη όταν μπορεί να καταλήξει σε απομόνωση. </a:t>
            </a:r>
          </a:p>
          <a:p>
            <a:pPr>
              <a:defRPr/>
            </a:pPr>
            <a:r>
              <a:rPr lang="el-GR" sz="2000" dirty="0"/>
              <a:t> Ο κόσμος των επιχειρήσεων όπως τον ξέρουμε είναι υπό εξαφάνιση. Οι επιχειρήσεις δεν πουλούν πλέον προϊόντα, πουλούν εμπειρία. Δεν υπάρχουν πλέον ανταγωνιστές, υπάρχουν απλώς καλύτερες λύσεις και περισσότερες επιλογές που μπορούν να συνδυαστούν με περισσότερους τρόπους. </a:t>
            </a:r>
          </a:p>
          <a:p>
            <a:pPr marL="0" indent="0">
              <a:buNone/>
              <a:defRPr/>
            </a:pPr>
            <a:endParaRPr lang="en-US"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11</a:t>
            </a:fld>
            <a:endParaRPr lang="el-GR" dirty="0"/>
          </a:p>
        </p:txBody>
      </p:sp>
    </p:spTree>
    <p:extLst>
      <p:ext uri="{BB962C8B-B14F-4D97-AF65-F5344CB8AC3E}">
        <p14:creationId xmlns:p14="http://schemas.microsoft.com/office/powerpoint/2010/main" val="12195905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smtClean="0"/>
              <a:t>Peter Drucker – </a:t>
            </a:r>
            <a:r>
              <a:rPr lang="el-GR" sz="4000" dirty="0" smtClean="0"/>
              <a:t>Ο γκουρού του Μάνατζμεντ (5)</a:t>
            </a:r>
            <a:endParaRPr lang="el-GR" sz="4000" dirty="0">
              <a:effectLst/>
            </a:endParaRPr>
          </a:p>
        </p:txBody>
      </p:sp>
      <p:sp>
        <p:nvSpPr>
          <p:cNvPr id="10243" name="Θέση περιεχομένου 2"/>
          <p:cNvSpPr>
            <a:spLocks noGrp="1"/>
          </p:cNvSpPr>
          <p:nvPr>
            <p:ph idx="1"/>
          </p:nvPr>
        </p:nvSpPr>
        <p:spPr>
          <a:xfrm>
            <a:off x="1187450" y="2132856"/>
            <a:ext cx="7921625" cy="3504654"/>
          </a:xfrm>
        </p:spPr>
        <p:txBody>
          <a:bodyPr/>
          <a:lstStyle/>
          <a:p>
            <a:pPr>
              <a:defRPr/>
            </a:pPr>
            <a:r>
              <a:rPr lang="el-GR" sz="2000" dirty="0"/>
              <a:t>Οι χρηματοοικονομικές αγορές, σήμερα, αποδίδουν μεγαλύτερη αξία στη γνώση από ότι στα πάγια περιουσιακά στοιχεία μια επιχείρησης, υπογραμμίζοντας την  ανάδυση της οικονομίας τη γνώσης.</a:t>
            </a:r>
          </a:p>
          <a:p>
            <a:pPr>
              <a:defRPr/>
            </a:pPr>
            <a:r>
              <a:rPr lang="el-GR" sz="2000" dirty="0"/>
              <a:t> Η σημαντικότερη επίπτωση της σιωπηρής επανάστασης για τις επιχειρήσεις είναι ο νέος ρόλος και η σημασία μια καλής επιχειρησιακής επιχείρησης</a:t>
            </a:r>
            <a:r>
              <a:rPr lang="el-GR" sz="2000" dirty="0" smtClean="0"/>
              <a:t>.</a:t>
            </a:r>
          </a:p>
          <a:p>
            <a:pPr>
              <a:defRPr/>
            </a:pPr>
            <a:r>
              <a:rPr lang="el-GR" sz="2000" dirty="0"/>
              <a:t>Το έργο του </a:t>
            </a:r>
            <a:r>
              <a:rPr lang="en-US" sz="2000" dirty="0"/>
              <a:t>P.D.</a:t>
            </a:r>
            <a:r>
              <a:rPr lang="el-GR" sz="2000" dirty="0"/>
              <a:t>, ήταν το να παρατηρεί και να αναφέρει τι καλείται να αντιμετωπίσει ο κόσμος και ποιοι κίνδυνοι ενεδρεύουν. Αυτό θα έπρεπε  να είναι και το έργο οποιουδήποτε  Διευθύνοντα Συμβούλου θέλει να επιβιώσει τη επόμενη δεκαετία</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12</a:t>
            </a:fld>
            <a:endParaRPr lang="el-GR" dirty="0"/>
          </a:p>
        </p:txBody>
      </p:sp>
    </p:spTree>
    <p:extLst>
      <p:ext uri="{BB962C8B-B14F-4D97-AF65-F5344CB8AC3E}">
        <p14:creationId xmlns:p14="http://schemas.microsoft.com/office/powerpoint/2010/main" val="12195905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a:t>Peter Drucker – </a:t>
            </a:r>
            <a:r>
              <a:rPr lang="el-GR" sz="4000" dirty="0"/>
              <a:t>Ο γκουρού του Μάνατζμεντ </a:t>
            </a:r>
            <a:r>
              <a:rPr lang="el-GR" sz="4000" dirty="0" smtClean="0"/>
              <a:t>(6)</a:t>
            </a:r>
            <a:endParaRPr lang="el-GR" sz="4000" dirty="0">
              <a:effectLst/>
            </a:endParaRPr>
          </a:p>
        </p:txBody>
      </p:sp>
      <p:sp>
        <p:nvSpPr>
          <p:cNvPr id="10243" name="Θέση περιεχομένου 2"/>
          <p:cNvSpPr>
            <a:spLocks noGrp="1"/>
          </p:cNvSpPr>
          <p:nvPr>
            <p:ph idx="1"/>
          </p:nvPr>
        </p:nvSpPr>
        <p:spPr>
          <a:xfrm>
            <a:off x="1187450" y="2132856"/>
            <a:ext cx="7921625" cy="3504654"/>
          </a:xfrm>
        </p:spPr>
        <p:txBody>
          <a:bodyPr/>
          <a:lstStyle/>
          <a:p>
            <a:pPr>
              <a:defRPr/>
            </a:pPr>
            <a:r>
              <a:rPr lang="el-GR" sz="2000" dirty="0"/>
              <a:t> Οι επιχειρήσεις δεν είναι απλώς επιχειρήσεις. Είναι η οικονομική μηχανή της δημοκρατίας.</a:t>
            </a:r>
          </a:p>
          <a:p>
            <a:pPr>
              <a:defRPr/>
            </a:pPr>
            <a:r>
              <a:rPr lang="el-GR" sz="2000" dirty="0"/>
              <a:t> Ο σκοπός μια επιχείρησης βρίσκεται έξω από αυτήν, στον πελάτη ….. ο πελάτης  είναι αυτός που θα αποφασίσει τι είναι μια επιχείρηση, τι παράγει και κατά  πόσο θα ευδοκιμήσει.</a:t>
            </a:r>
          </a:p>
          <a:p>
            <a:pPr>
              <a:defRPr/>
            </a:pPr>
            <a:r>
              <a:rPr lang="el-GR" sz="2000" dirty="0"/>
              <a:t> Η πεποίθηση του </a:t>
            </a:r>
            <a:r>
              <a:rPr lang="en-US" sz="2000" dirty="0"/>
              <a:t>P.D. </a:t>
            </a:r>
            <a:r>
              <a:rPr lang="el-GR" sz="2000" dirty="0"/>
              <a:t> ότι ο πελάτης βρίσκεται στο κέντρο του κόσμου, διαμόρφωσε τη σκέψη του εξαρχής.</a:t>
            </a:r>
            <a:r>
              <a:rPr lang="en-US" sz="2000" dirty="0"/>
              <a:t> </a:t>
            </a:r>
            <a:r>
              <a:rPr lang="el-GR" sz="2000" dirty="0"/>
              <a:t>Η σχέση με τον περάτη είναι σχέση αλληλεξάρτησης, είναι η απαρχή της δημιουργίας του αύριο.</a:t>
            </a:r>
            <a:endParaRPr lang="en-US"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13</a:t>
            </a:fld>
            <a:endParaRPr lang="el-GR" dirty="0"/>
          </a:p>
        </p:txBody>
      </p:sp>
    </p:spTree>
    <p:extLst>
      <p:ext uri="{BB962C8B-B14F-4D97-AF65-F5344CB8AC3E}">
        <p14:creationId xmlns:p14="http://schemas.microsoft.com/office/powerpoint/2010/main" val="19752531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a:t>Peter Drucker – </a:t>
            </a:r>
            <a:r>
              <a:rPr lang="el-GR" sz="4000" dirty="0"/>
              <a:t>Ο γκουρού του Μάνατζμεντ </a:t>
            </a:r>
            <a:r>
              <a:rPr lang="el-GR" sz="4000" dirty="0" smtClean="0"/>
              <a:t>(7)</a:t>
            </a:r>
            <a:endParaRPr lang="el-GR" sz="4000" dirty="0">
              <a:effectLst/>
            </a:endParaRPr>
          </a:p>
        </p:txBody>
      </p:sp>
      <p:sp>
        <p:nvSpPr>
          <p:cNvPr id="10243" name="Θέση περιεχομένου 2"/>
          <p:cNvSpPr>
            <a:spLocks noGrp="1"/>
          </p:cNvSpPr>
          <p:nvPr>
            <p:ph idx="1"/>
          </p:nvPr>
        </p:nvSpPr>
        <p:spPr>
          <a:xfrm>
            <a:off x="1187450" y="2132856"/>
            <a:ext cx="7921625" cy="3504654"/>
          </a:xfrm>
        </p:spPr>
        <p:txBody>
          <a:bodyPr/>
          <a:lstStyle/>
          <a:p>
            <a:pPr marL="0" indent="0">
              <a:buNone/>
              <a:defRPr/>
            </a:pPr>
            <a:r>
              <a:rPr lang="el-GR" sz="2000" b="1" dirty="0"/>
              <a:t>4 </a:t>
            </a:r>
            <a:r>
              <a:rPr lang="el-GR" sz="2000" b="1" dirty="0" smtClean="0"/>
              <a:t>Ερωτήματα</a:t>
            </a:r>
            <a:endParaRPr lang="el-GR" sz="2000" b="1" dirty="0"/>
          </a:p>
          <a:p>
            <a:pPr marL="0" indent="0">
              <a:buNone/>
              <a:defRPr/>
            </a:pPr>
            <a:r>
              <a:rPr lang="el-GR" sz="2000" dirty="0"/>
              <a:t>Ο </a:t>
            </a:r>
            <a:r>
              <a:rPr lang="en-US" sz="2000" dirty="0"/>
              <a:t>P.D. </a:t>
            </a:r>
            <a:r>
              <a:rPr lang="el-GR" sz="2000" dirty="0"/>
              <a:t>ρωτούσε κάθε έναν από τους πελάτες του:</a:t>
            </a:r>
          </a:p>
          <a:p>
            <a:pPr>
              <a:buFont typeface="Wingdings" pitchFamily="2" charset="2"/>
              <a:buAutoNum type="arabicPeriod"/>
              <a:defRPr/>
            </a:pPr>
            <a:r>
              <a:rPr lang="el-GR" sz="2000" dirty="0"/>
              <a:t>Ποιος είναι ο πελάτης σου;</a:t>
            </a:r>
          </a:p>
          <a:p>
            <a:pPr>
              <a:buFont typeface="Wingdings" pitchFamily="2" charset="2"/>
              <a:buAutoNum type="arabicPeriod"/>
              <a:defRPr/>
            </a:pPr>
            <a:r>
              <a:rPr lang="el-GR" sz="2000" dirty="0"/>
              <a:t>Τι θεωρεί ο πελάτης σου αξία;  </a:t>
            </a:r>
          </a:p>
          <a:p>
            <a:pPr>
              <a:buFont typeface="Wingdings" pitchFamily="2" charset="2"/>
              <a:buAutoNum type="arabicPeriod"/>
              <a:defRPr/>
            </a:pPr>
            <a:r>
              <a:rPr lang="el-GR" sz="2000" dirty="0"/>
              <a:t>Ποια είναι τα επιτεύγματά σου αναφορικά με τους πελάτες;</a:t>
            </a:r>
          </a:p>
          <a:p>
            <a:pPr>
              <a:buFont typeface="Wingdings" pitchFamily="2" charset="2"/>
              <a:buAutoNum type="arabicPeriod"/>
              <a:defRPr/>
            </a:pPr>
            <a:r>
              <a:rPr lang="el-GR" sz="2000" dirty="0"/>
              <a:t>Η πελατειακή σου στρατηγική λειτουργεί καλά με την επιχειρηματική σου στρατηγική;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14</a:t>
            </a:fld>
            <a:endParaRPr lang="el-GR" dirty="0"/>
          </a:p>
        </p:txBody>
      </p:sp>
    </p:spTree>
    <p:extLst>
      <p:ext uri="{BB962C8B-B14F-4D97-AF65-F5344CB8AC3E}">
        <p14:creationId xmlns:p14="http://schemas.microsoft.com/office/powerpoint/2010/main" val="3469423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a:t>Peter Drucker – </a:t>
            </a:r>
            <a:r>
              <a:rPr lang="el-GR" sz="4000" dirty="0"/>
              <a:t>Ο γκουρού του Μάνατζμεντ </a:t>
            </a:r>
            <a:r>
              <a:rPr lang="el-GR" sz="4000" dirty="0" smtClean="0"/>
              <a:t>(8)</a:t>
            </a:r>
            <a:endParaRPr lang="el-GR" sz="4000" dirty="0">
              <a:effectLst/>
            </a:endParaRPr>
          </a:p>
        </p:txBody>
      </p:sp>
      <p:sp>
        <p:nvSpPr>
          <p:cNvPr id="10243" name="Θέση περιεχομένου 2"/>
          <p:cNvSpPr>
            <a:spLocks noGrp="1"/>
          </p:cNvSpPr>
          <p:nvPr>
            <p:ph idx="1"/>
          </p:nvPr>
        </p:nvSpPr>
        <p:spPr>
          <a:xfrm>
            <a:off x="1187450" y="1628800"/>
            <a:ext cx="7921625" cy="4008710"/>
          </a:xfrm>
        </p:spPr>
        <p:txBody>
          <a:bodyPr/>
          <a:lstStyle/>
          <a:p>
            <a:pPr>
              <a:defRPr/>
            </a:pPr>
            <a:r>
              <a:rPr lang="el-GR" sz="2000" dirty="0"/>
              <a:t>Το ερώτημα &lt;ποιος είναι ο πελάτης &gt;; μοιάζει εξαιρετικά απλό. Όμως μην αυταπατάστε. Ο πελάτης δεν είναι πλέον παθητικός αποδέκτης των προϊόντων, αλλά εμπλέκεται στη διαδικασία σχεδιασμού και </a:t>
            </a:r>
            <a:r>
              <a:rPr lang="el-GR" sz="2000" dirty="0" smtClean="0"/>
              <a:t>βελτίωσής.</a:t>
            </a:r>
            <a:endParaRPr lang="el-GR" sz="2000" dirty="0"/>
          </a:p>
          <a:p>
            <a:pPr marL="0" indent="0">
              <a:buNone/>
              <a:defRPr/>
            </a:pPr>
            <a:r>
              <a:rPr lang="el-GR" sz="2000" dirty="0"/>
              <a:t>ΠΟΙΟΣ ΕΙΝΑΙ Ο ΠΕΛΑΤΗΣ ΜΑΣ;</a:t>
            </a:r>
          </a:p>
          <a:p>
            <a:pPr marL="0" indent="0">
              <a:buNone/>
              <a:defRPr/>
            </a:pPr>
            <a:r>
              <a:rPr lang="el-GR" sz="2000" dirty="0"/>
              <a:t>1. Ποιοι θα πρέπει να συμπεριληφθούν στον ορισμό μας για τον πελάτη</a:t>
            </a:r>
            <a:r>
              <a:rPr lang="el-GR" sz="2000" dirty="0" smtClean="0"/>
              <a:t>;……………….</a:t>
            </a:r>
            <a:endParaRPr lang="el-GR" sz="2000" dirty="0"/>
          </a:p>
          <a:p>
            <a:pPr marL="0" indent="0">
              <a:buNone/>
              <a:defRPr/>
            </a:pPr>
            <a:r>
              <a:rPr lang="el-GR" sz="2000" dirty="0" smtClean="0"/>
              <a:t>Α. Ο τελικός καταναλωτής;………</a:t>
            </a:r>
            <a:endParaRPr lang="el-GR" sz="2000" dirty="0"/>
          </a:p>
          <a:p>
            <a:pPr marL="0" indent="0">
              <a:buNone/>
              <a:defRPr/>
            </a:pPr>
            <a:r>
              <a:rPr lang="el-GR" sz="2000" dirty="0"/>
              <a:t>Β</a:t>
            </a:r>
            <a:r>
              <a:rPr lang="el-GR" sz="2000" dirty="0" smtClean="0"/>
              <a:t>. Ο </a:t>
            </a:r>
            <a:r>
              <a:rPr lang="el-GR" sz="2000" dirty="0"/>
              <a:t>αγοραστής η αυτός που παίρνει την απόφαση για την αγορά;………………………………………………….</a:t>
            </a:r>
          </a:p>
          <a:p>
            <a:pPr marL="0" indent="0">
              <a:buNone/>
              <a:defRPr/>
            </a:pPr>
            <a:r>
              <a:rPr lang="el-GR" sz="2000" dirty="0" smtClean="0"/>
              <a:t>Γ. Άλλοι  </a:t>
            </a:r>
            <a:r>
              <a:rPr lang="el-GR" sz="2000" dirty="0"/>
              <a:t>σημαντικοί  παράγοντες  που  μπορεί  να επηρεάσουν  την αγορά, όπως κοινότητες ή πηγές πληροφόρησης.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15</a:t>
            </a:fld>
            <a:endParaRPr lang="el-GR" dirty="0"/>
          </a:p>
        </p:txBody>
      </p:sp>
    </p:spTree>
    <p:extLst>
      <p:ext uri="{BB962C8B-B14F-4D97-AF65-F5344CB8AC3E}">
        <p14:creationId xmlns:p14="http://schemas.microsoft.com/office/powerpoint/2010/main" val="3469423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a:t>Peter Drucker – </a:t>
            </a:r>
            <a:r>
              <a:rPr lang="el-GR" sz="4000" dirty="0"/>
              <a:t>Ο γκουρού του Μάνατζμεντ </a:t>
            </a:r>
            <a:r>
              <a:rPr lang="el-GR" sz="4000" dirty="0" smtClean="0"/>
              <a:t>(9)</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a:t>2. Ποιους θα αντιμετωπίζατε ως πελάτες και ποιους ως ανταγωνιστές, σ’ αυτό τον αλληλένδετο κόσμο συμμαχιών και συνεταιρισμών;</a:t>
            </a:r>
          </a:p>
          <a:p>
            <a:pPr marL="0" indent="0">
              <a:buNone/>
              <a:defRPr/>
            </a:pPr>
            <a:r>
              <a:rPr lang="el-GR" sz="2000" dirty="0"/>
              <a:t>3. Ποιος δεν είναι πελάτης σας</a:t>
            </a:r>
            <a:r>
              <a:rPr lang="el-GR" sz="2000" dirty="0" smtClean="0"/>
              <a:t>;…………………………………………….. </a:t>
            </a:r>
            <a:endParaRPr lang="el-GR" sz="2000" dirty="0"/>
          </a:p>
          <a:p>
            <a:pPr marL="0" indent="0">
              <a:buNone/>
              <a:defRPr/>
            </a:pPr>
            <a:r>
              <a:rPr lang="el-GR" sz="2000" dirty="0"/>
              <a:t>4. Με ποιους από τους τρέχοντες &lt;μη πελάτες&gt; σας θα έπρεπε να συνεργάζεστε;……………………………</a:t>
            </a:r>
          </a:p>
          <a:p>
            <a:pPr marL="0" indent="0">
              <a:buNone/>
              <a:defRPr/>
            </a:pPr>
            <a:r>
              <a:rPr lang="el-GR" sz="2000" dirty="0"/>
              <a:t>Ο </a:t>
            </a:r>
            <a:r>
              <a:rPr lang="en-US" sz="2000" dirty="0"/>
              <a:t>Drucker </a:t>
            </a:r>
            <a:r>
              <a:rPr lang="el-GR" sz="2000" dirty="0"/>
              <a:t>διαπίστωσε ότι δεν υπάρχει μόνο ένας καταναλωτής. Πίστευε ότι συνήθως τουλάχιστον δύο άνθρωποι βρίσκονται πίσω από μια απόφαση αγοράς. Ενδιάμεσοι πελάτες και «φίλτρα» όπως ιστοσελίδες  πρέπει να λαμβάνονται σοβαρά υπόψη. </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16</a:t>
            </a:fld>
            <a:endParaRPr lang="el-GR" dirty="0"/>
          </a:p>
        </p:txBody>
      </p:sp>
    </p:spTree>
    <p:extLst>
      <p:ext uri="{BB962C8B-B14F-4D97-AF65-F5344CB8AC3E}">
        <p14:creationId xmlns:p14="http://schemas.microsoft.com/office/powerpoint/2010/main" val="3469423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a:t>Peter Drucker – </a:t>
            </a:r>
            <a:r>
              <a:rPr lang="el-GR" sz="4000" dirty="0"/>
              <a:t>Ο γκουρού του Μάνατζμεντ </a:t>
            </a:r>
            <a:r>
              <a:rPr lang="el-GR" sz="4000" dirty="0" smtClean="0"/>
              <a:t>(10)</a:t>
            </a:r>
            <a:endParaRPr lang="el-GR" sz="4000" dirty="0">
              <a:effectLst/>
            </a:endParaRPr>
          </a:p>
        </p:txBody>
      </p:sp>
      <p:sp>
        <p:nvSpPr>
          <p:cNvPr id="10243" name="Θέση περιεχομένου 2"/>
          <p:cNvSpPr>
            <a:spLocks noGrp="1"/>
          </p:cNvSpPr>
          <p:nvPr>
            <p:ph idx="1"/>
          </p:nvPr>
        </p:nvSpPr>
        <p:spPr>
          <a:xfrm>
            <a:off x="1187450" y="2132856"/>
            <a:ext cx="7921625" cy="3504654"/>
          </a:xfrm>
        </p:spPr>
        <p:txBody>
          <a:bodyPr/>
          <a:lstStyle/>
          <a:p>
            <a:pPr marL="0" indent="0">
              <a:buNone/>
              <a:defRPr/>
            </a:pPr>
            <a:r>
              <a:rPr lang="el-GR" sz="2000" dirty="0"/>
              <a:t>Ανακάλυψε ότι οι μητέρες των κοριτσιών σε κάποιες οργανώσεις ήταν εξίσου πελάτες της οργάνωσης όσο και τα ίδια τα κορίτσια.</a:t>
            </a:r>
          </a:p>
          <a:p>
            <a:pPr marL="0" indent="0">
              <a:buNone/>
              <a:defRPr/>
            </a:pPr>
            <a:r>
              <a:rPr lang="el-GR" sz="2000" b="1" dirty="0"/>
              <a:t>ΣΥΜΠΕΡΑΣΜΑ</a:t>
            </a:r>
          </a:p>
          <a:p>
            <a:pPr marL="0" indent="0">
              <a:buNone/>
              <a:defRPr/>
            </a:pPr>
            <a:r>
              <a:rPr lang="el-GR" sz="2000" b="1" dirty="0"/>
              <a:t>ΔΕΝ ΥΠΑΡΧΕΙ ΠΟΤΕ ΜΟΝΟ ΕΝΑΣ ΚΑΤΑΝΑΛΩΤΗΣ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17</a:t>
            </a:fld>
            <a:endParaRPr lang="el-GR" dirty="0"/>
          </a:p>
        </p:txBody>
      </p:sp>
    </p:spTree>
    <p:extLst>
      <p:ext uri="{BB962C8B-B14F-4D97-AF65-F5344CB8AC3E}">
        <p14:creationId xmlns:p14="http://schemas.microsoft.com/office/powerpoint/2010/main" val="3469423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a:t>Peter Drucker – </a:t>
            </a:r>
            <a:r>
              <a:rPr lang="el-GR" sz="4000" dirty="0"/>
              <a:t>Ο γκουρού του Μάνατζμεντ (</a:t>
            </a:r>
            <a:r>
              <a:rPr lang="el-GR" sz="4000" dirty="0" smtClean="0"/>
              <a:t>11)</a:t>
            </a:r>
            <a:endParaRPr lang="el-GR" sz="4000" dirty="0">
              <a:effectLst/>
            </a:endParaRPr>
          </a:p>
        </p:txBody>
      </p:sp>
      <p:sp>
        <p:nvSpPr>
          <p:cNvPr id="10243" name="Θέση περιεχομένου 2"/>
          <p:cNvSpPr>
            <a:spLocks noGrp="1"/>
          </p:cNvSpPr>
          <p:nvPr>
            <p:ph idx="1"/>
          </p:nvPr>
        </p:nvSpPr>
        <p:spPr>
          <a:xfrm>
            <a:off x="1187450" y="1844824"/>
            <a:ext cx="7921625" cy="3792686"/>
          </a:xfrm>
        </p:spPr>
        <p:txBody>
          <a:bodyPr/>
          <a:lstStyle/>
          <a:p>
            <a:pPr marL="0" indent="0">
              <a:buNone/>
              <a:defRPr/>
            </a:pPr>
            <a:r>
              <a:rPr lang="el-GR" sz="2000" dirty="0"/>
              <a:t>ΠΕΛΑΤΗΣ ΕΝΑΝΤΙ ΑΝΤΑΓΩΝΙΣΤΗ;</a:t>
            </a:r>
          </a:p>
          <a:p>
            <a:pPr marL="0" indent="0">
              <a:buNone/>
              <a:defRPr/>
            </a:pPr>
            <a:r>
              <a:rPr lang="el-GR" sz="2000" dirty="0"/>
              <a:t>Σ’ αυτό τον δικτυωμένο κόσμο, ο πελάτης μιας επιχείρησης καταλήγει συχνά να είναι και ανταγωνιστής της. Σε ορισμένες περιπτώσεις, το προϊόν σας μπορεί να είναι συσκευασμένο μαζί με άλλα και να πωλείται ως ενιαία μονάδα. Οι πωλήσεις αυτές είναι δυνατόν να αυξάνουν τα έσοδά σας, αλλά να αποδυναμώνουν την επωνυμία της επιχείρησης, διότι το τελικό προϊόν ίσως να μη φέρει αυτή τη επωνυμία.</a:t>
            </a:r>
          </a:p>
          <a:p>
            <a:pPr marL="0" indent="0">
              <a:buNone/>
              <a:defRPr/>
            </a:pPr>
            <a:r>
              <a:rPr lang="el-GR" sz="2000" dirty="0"/>
              <a:t>ΠΟΙΟΣ ΕΙΝΑΙ Ο ΠΕΛΑΤΗΣ ΜΑΣ;</a:t>
            </a:r>
          </a:p>
          <a:p>
            <a:pPr marL="0" indent="0">
              <a:buNone/>
              <a:defRPr/>
            </a:pPr>
            <a:r>
              <a:rPr lang="el-GR" sz="2000" dirty="0"/>
              <a:t>Πρέπει να συνεργαζόμαστε με πελάτες των οποίων οι ηθικές αρχές είναι  αμφισβητήσιμες στην διευρυνόμενη αγορά</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18</a:t>
            </a:fld>
            <a:endParaRPr lang="el-GR" dirty="0"/>
          </a:p>
        </p:txBody>
      </p:sp>
    </p:spTree>
    <p:extLst>
      <p:ext uri="{BB962C8B-B14F-4D97-AF65-F5344CB8AC3E}">
        <p14:creationId xmlns:p14="http://schemas.microsoft.com/office/powerpoint/2010/main" val="19752531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a:t>Peter Drucker – </a:t>
            </a:r>
            <a:r>
              <a:rPr lang="el-GR" sz="4000" dirty="0"/>
              <a:t>Ο γκουρού του Μάνατζμεντ (</a:t>
            </a:r>
            <a:r>
              <a:rPr lang="el-GR" sz="4000" dirty="0" smtClean="0"/>
              <a:t>12)</a:t>
            </a:r>
            <a:endParaRPr lang="el-GR" sz="4000" dirty="0">
              <a:effectLst/>
            </a:endParaRPr>
          </a:p>
        </p:txBody>
      </p:sp>
      <p:sp>
        <p:nvSpPr>
          <p:cNvPr id="10243" name="Θέση περιεχομένου 2"/>
          <p:cNvSpPr>
            <a:spLocks noGrp="1"/>
          </p:cNvSpPr>
          <p:nvPr>
            <p:ph idx="1"/>
          </p:nvPr>
        </p:nvSpPr>
        <p:spPr>
          <a:xfrm>
            <a:off x="1187450" y="2132856"/>
            <a:ext cx="7921625" cy="3504654"/>
          </a:xfrm>
        </p:spPr>
        <p:txBody>
          <a:bodyPr/>
          <a:lstStyle/>
          <a:p>
            <a:pPr marL="0" indent="0">
              <a:buNone/>
              <a:defRPr/>
            </a:pPr>
            <a:r>
              <a:rPr lang="el-GR" sz="2000" dirty="0"/>
              <a:t>Ο προσδιορισμός των μη πελατών περιλαμβάνει και το ερώτημα, ‘Ποιοι ανάμεσα στους υφιστάμενους πελάτες μας δεν θα έπρεπε να φέρουν τον τίτλο του πελάτη μας και γιατί;’</a:t>
            </a:r>
          </a:p>
          <a:p>
            <a:pPr marL="0" indent="0">
              <a:buNone/>
              <a:defRPr/>
            </a:pPr>
            <a:r>
              <a:rPr lang="el-GR" sz="2000" dirty="0"/>
              <a:t>Το ερώτημα ποιος δεν είναι ο πελάτης, βοηθάει μια επιχείρηση να παραμείνει επικεντρωμένη  και να ενθαρρύνει τις αλλαγές στις κατάλληλες χρονικές στιγμές. Έχοντας προσδιορίσει με σαφήνεια την πελατεία της, η διοίκηση της επιχείρησης έχει θέσει τις βάσεις για μία ισχυρή προοπτική από «έξω προς τα μέσα».</a:t>
            </a:r>
          </a:p>
          <a:p>
            <a:pPr marL="0" indent="0">
              <a:buNone/>
              <a:defRPr/>
            </a:pPr>
            <a:r>
              <a:rPr lang="el-GR" sz="2000" dirty="0"/>
              <a:t>Ο </a:t>
            </a:r>
            <a:r>
              <a:rPr lang="en-US" sz="2000" dirty="0"/>
              <a:t>Drucker  </a:t>
            </a:r>
            <a:r>
              <a:rPr lang="el-GR" sz="2000" dirty="0"/>
              <a:t>έλεγε συχνά, ‘Είναι καλό να κάνεις ένα πράγμα σωστά. Μην κάνεις υπερβολικά πολλά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19</a:t>
            </a:fld>
            <a:endParaRPr lang="el-GR" dirty="0"/>
          </a:p>
        </p:txBody>
      </p:sp>
    </p:spTree>
    <p:extLst>
      <p:ext uri="{BB962C8B-B14F-4D97-AF65-F5344CB8AC3E}">
        <p14:creationId xmlns:p14="http://schemas.microsoft.com/office/powerpoint/2010/main" val="19752531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7"/>
          <p:cNvSpPr>
            <a:spLocks noGrp="1"/>
          </p:cNvSpPr>
          <p:nvPr>
            <p:ph type="title"/>
          </p:nvPr>
        </p:nvSpPr>
        <p:spPr/>
        <p:txBody>
          <a:bodyPr/>
          <a:lstStyle/>
          <a:p>
            <a:pPr eaLnBrk="1" hangingPunct="1"/>
            <a:r>
              <a:rPr lang="el-GR" dirty="0" smtClean="0"/>
              <a:t>Άδειες Χρήσης</a:t>
            </a:r>
          </a:p>
        </p:txBody>
      </p:sp>
      <p:sp>
        <p:nvSpPr>
          <p:cNvPr id="5123" name="Subtitle 8"/>
          <p:cNvSpPr>
            <a:spLocks noGrp="1"/>
          </p:cNvSpPr>
          <p:nvPr>
            <p:ph sz="half" idx="1"/>
          </p:nvPr>
        </p:nvSpPr>
        <p:spPr>
          <a:xfrm>
            <a:off x="1331640" y="1495325"/>
            <a:ext cx="7344816" cy="4525963"/>
          </a:xfrm>
        </p:spPr>
        <p:txBody>
          <a:bodyPr/>
          <a:lstStyle/>
          <a:p>
            <a:pPr eaLnBrk="1" hangingPunct="1"/>
            <a:r>
              <a:rPr lang="el-GR" sz="2800" dirty="0" smtClean="0"/>
              <a:t>Το παρόν εκπαιδευτικό υλικό υπόκειται σε</a:t>
            </a:r>
            <a:r>
              <a:rPr lang="en-US" sz="2800" dirty="0" smtClean="0"/>
              <a:t> </a:t>
            </a:r>
            <a:r>
              <a:rPr lang="el-GR" sz="2800" dirty="0" smtClean="0"/>
              <a:t>άδειες χρήσης </a:t>
            </a:r>
            <a:r>
              <a:rPr lang="en-US" sz="2800" dirty="0" smtClean="0"/>
              <a:t>Creative Commons. </a:t>
            </a:r>
          </a:p>
          <a:p>
            <a:pPr eaLnBrk="1" hangingPunct="1"/>
            <a:r>
              <a:rPr lang="el-GR" sz="2800" dirty="0" smtClean="0"/>
              <a:t>Για εκπαιδευτικό υλικό, όπως εικόνες, που υπόκειται σε άλλου τύπου άδειας χρήσης, η άδεια χρήσης αναφέρεται ρητώς. </a:t>
            </a:r>
          </a:p>
        </p:txBody>
      </p:sp>
      <p:sp>
        <p:nvSpPr>
          <p:cNvPr id="5125" name="Θέση αριθμού διαφάνειας 2"/>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F1657-00EC-4927-9BDC-AE1338F731D4}" type="slidenum">
              <a:rPr lang="el-GR" smtClean="0"/>
              <a:pPr fontAlgn="base">
                <a:spcBef>
                  <a:spcPct val="0"/>
                </a:spcBef>
                <a:spcAft>
                  <a:spcPct val="0"/>
                </a:spcAft>
                <a:defRPr/>
              </a:pPr>
              <a:t>2</a:t>
            </a:fld>
            <a:endParaRPr lang="el-GR" smtClean="0"/>
          </a:p>
        </p:txBody>
      </p:sp>
      <p:pic>
        <p:nvPicPr>
          <p:cNvPr id="1026" name="Picture 2" descr="εικόνα λογότυπο copyrigh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067023" y="4293096"/>
            <a:ext cx="1585097" cy="54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(1)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a:t>Armstrong</a:t>
            </a:r>
            <a:r>
              <a:rPr lang="el-GR" sz="2000" dirty="0"/>
              <a:t>, G. &amp; </a:t>
            </a:r>
            <a:r>
              <a:rPr lang="el-GR" sz="2000" dirty="0" err="1"/>
              <a:t>Kotler</a:t>
            </a:r>
            <a:r>
              <a:rPr lang="el-GR" sz="2000" dirty="0"/>
              <a:t> P. (2009). Εισαγωγή στο Μάρκετινγκ. Εκδόσεις Επίκεντρο, Αθήνα.</a:t>
            </a:r>
          </a:p>
          <a:p>
            <a:r>
              <a:rPr lang="en-US" sz="2000" dirty="0"/>
              <a:t>Drucker, P. (1973). Management: Tasks, Responsibilities, Practices. New York, NY.</a:t>
            </a:r>
            <a:endParaRPr lang="el-GR" sz="2000" dirty="0"/>
          </a:p>
          <a:p>
            <a:r>
              <a:rPr lang="en-US" sz="2000" dirty="0"/>
              <a:t>Haas </a:t>
            </a:r>
            <a:r>
              <a:rPr lang="en-US" sz="2000" dirty="0" err="1"/>
              <a:t>Edersheim</a:t>
            </a:r>
            <a:r>
              <a:rPr lang="en-US" sz="2000" dirty="0"/>
              <a:t>, E. (2009). Peter Drucker </a:t>
            </a:r>
            <a:r>
              <a:rPr lang="el-GR" sz="2000" dirty="0"/>
              <a:t>ο Γκουρού του Μάνατζμεντ</a:t>
            </a:r>
            <a:r>
              <a:rPr lang="en-US" sz="2000" dirty="0"/>
              <a:t>. </a:t>
            </a:r>
            <a:r>
              <a:rPr lang="el-GR" sz="2000" dirty="0"/>
              <a:t>Εκδόσεις Επίκεντρο, Αθήνα.</a:t>
            </a:r>
          </a:p>
          <a:p>
            <a:r>
              <a:rPr lang="en-US" sz="2000" dirty="0" err="1" smtClean="0"/>
              <a:t>Handbuch</a:t>
            </a:r>
            <a:r>
              <a:rPr lang="en-US" sz="2000" dirty="0"/>
              <a:t>, C. C., </a:t>
            </a:r>
            <a:r>
              <a:rPr lang="en-US" sz="2000" dirty="0" err="1"/>
              <a:t>Habisch</a:t>
            </a:r>
            <a:r>
              <a:rPr lang="en-US" sz="2000" dirty="0"/>
              <a:t>, A., </a:t>
            </a:r>
            <a:r>
              <a:rPr lang="en-US" sz="2000" dirty="0" err="1"/>
              <a:t>Schmidpeter</a:t>
            </a:r>
            <a:r>
              <a:rPr lang="en-US" sz="2000" dirty="0"/>
              <a:t>, R. &amp; </a:t>
            </a:r>
            <a:r>
              <a:rPr lang="en-US" sz="2000" dirty="0" err="1"/>
              <a:t>Neureiter</a:t>
            </a:r>
            <a:r>
              <a:rPr lang="en-US" sz="2000" dirty="0"/>
              <a:t>, M. (2008). </a:t>
            </a:r>
            <a:r>
              <a:rPr lang="en-US" sz="2000" dirty="0" err="1"/>
              <a:t>Handbuch</a:t>
            </a:r>
            <a:r>
              <a:rPr lang="en-US" sz="2000" dirty="0"/>
              <a:t> Corporate Citizenship. Springer </a:t>
            </a:r>
            <a:r>
              <a:rPr lang="en-US" sz="2000" dirty="0" err="1"/>
              <a:t>Verlag</a:t>
            </a:r>
            <a:r>
              <a:rPr lang="en-US" sz="2000" dirty="0"/>
              <a:t>,  Berlin.</a:t>
            </a:r>
            <a:endParaRPr lang="el-GR" sz="2000" dirty="0"/>
          </a:p>
          <a:p>
            <a:r>
              <a:rPr lang="el-GR" sz="2000" dirty="0" err="1" smtClean="0"/>
              <a:t>Kotler</a:t>
            </a:r>
            <a:r>
              <a:rPr lang="el-GR" sz="2000" dirty="0" smtClean="0"/>
              <a:t>, </a:t>
            </a:r>
            <a:r>
              <a:rPr lang="el-GR" sz="2000" dirty="0"/>
              <a:t>P</a:t>
            </a:r>
            <a:r>
              <a:rPr lang="el-GR" sz="2000" dirty="0" smtClean="0"/>
              <a:t>. &amp; </a:t>
            </a:r>
            <a:r>
              <a:rPr lang="el-GR" sz="2000" dirty="0" err="1" smtClean="0"/>
              <a:t>Lee</a:t>
            </a:r>
            <a:r>
              <a:rPr lang="el-GR" sz="2000" dirty="0" smtClean="0"/>
              <a:t>, N. (2009). Εταιρική </a:t>
            </a:r>
            <a:r>
              <a:rPr lang="el-GR" sz="2000" dirty="0"/>
              <a:t>Κοινωνική </a:t>
            </a:r>
            <a:r>
              <a:rPr lang="el-GR" sz="2000" dirty="0" smtClean="0"/>
              <a:t>Ευθύνη. Εκδόσεις </a:t>
            </a:r>
            <a:r>
              <a:rPr lang="en-US" sz="2000" dirty="0" smtClean="0"/>
              <a:t>Econ</a:t>
            </a:r>
            <a:r>
              <a:rPr lang="el-GR" sz="2000" dirty="0" err="1" smtClean="0"/>
              <a:t>omia</a:t>
            </a:r>
            <a:r>
              <a:rPr lang="el-GR" sz="2000" dirty="0" smtClean="0"/>
              <a:t>, Αθήνα.  </a:t>
            </a:r>
            <a:endParaRPr lang="el-GR" sz="2000" dirty="0"/>
          </a:p>
          <a:p>
            <a:r>
              <a:rPr lang="el-GR" sz="2000" dirty="0" err="1" smtClean="0"/>
              <a:t>Θανόπουλος</a:t>
            </a:r>
            <a:r>
              <a:rPr lang="el-GR" sz="2000" dirty="0" smtClean="0"/>
              <a:t>, Γ. (2003). Επιχειρηματική </a:t>
            </a:r>
            <a:r>
              <a:rPr lang="el-GR" sz="2000" dirty="0"/>
              <a:t>ηθική και </a:t>
            </a:r>
            <a:r>
              <a:rPr lang="el-GR" sz="2000" dirty="0" smtClean="0"/>
              <a:t>δεοντολογία. Εκδόσεις I</a:t>
            </a:r>
            <a:r>
              <a:rPr lang="en-US" sz="2000" dirty="0" err="1" smtClean="0"/>
              <a:t>nterbooks</a:t>
            </a:r>
            <a:r>
              <a:rPr lang="el-GR" sz="2000" dirty="0" smtClean="0"/>
              <a:t>,</a:t>
            </a:r>
            <a:r>
              <a:rPr lang="en-US" sz="2000" dirty="0" smtClean="0"/>
              <a:t> </a:t>
            </a:r>
            <a:r>
              <a:rPr lang="el-GR" sz="2000" dirty="0" smtClean="0"/>
              <a:t>Πειραιάς</a:t>
            </a:r>
            <a:r>
              <a:rPr lang="en-US"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20</a:t>
            </a:fld>
            <a:endParaRPr lang="el-GR" dirty="0"/>
          </a:p>
        </p:txBody>
      </p:sp>
    </p:spTree>
    <p:extLst>
      <p:ext uri="{BB962C8B-B14F-4D97-AF65-F5344CB8AC3E}">
        <p14:creationId xmlns:p14="http://schemas.microsoft.com/office/powerpoint/2010/main" val="42576395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(2)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smtClean="0"/>
              <a:t>Πουλιόπουλος</a:t>
            </a:r>
            <a:r>
              <a:rPr lang="el-GR" sz="2000" dirty="0"/>
              <a:t>, Λ. (2013). Εταιρική</a:t>
            </a:r>
            <a:r>
              <a:rPr lang="el-GR" sz="2000" b="1" dirty="0"/>
              <a:t> </a:t>
            </a:r>
            <a:r>
              <a:rPr lang="el-GR" sz="2000" dirty="0"/>
              <a:t>Κοινωνική Ευθύνη ως παράγων υπεραξίας τόσο για τις επιχειρήσεις όσο και για την κοινωνία και το περιβάλλον. Διδακτορική </a:t>
            </a:r>
            <a:r>
              <a:rPr lang="el-GR" sz="2000" dirty="0" smtClean="0"/>
              <a:t>Διατριβή. </a:t>
            </a:r>
            <a:r>
              <a:rPr lang="el-GR" sz="2000" dirty="0"/>
              <a:t>Πανεπιστήμιο Πελοποννήσου, Τμήμα Κοινωνικής και Εκπαιδευτικής Πολιτικής, Σχολή Κοινωνικών Επιστημών.</a:t>
            </a:r>
          </a:p>
          <a:p>
            <a:r>
              <a:rPr lang="el-GR" sz="2000" dirty="0" smtClean="0"/>
              <a:t>Τζωρτζάκης</a:t>
            </a:r>
            <a:r>
              <a:rPr lang="el-GR" sz="2000" dirty="0"/>
              <a:t>, Κ. &amp; Τζωρτζάκη, Α. (2007). Οργάνωση και Διοίκηση, Το μάνατζμεντ της νέας εποχής. Εκδόσεις </a:t>
            </a:r>
            <a:r>
              <a:rPr lang="en-US" sz="2000" dirty="0" err="1"/>
              <a:t>Rosili</a:t>
            </a:r>
            <a:r>
              <a:rPr lang="el-GR" sz="2000" dirty="0"/>
              <a:t>, Αθήνα.</a:t>
            </a:r>
          </a:p>
          <a:p>
            <a:r>
              <a:rPr lang="el-GR" sz="2000" dirty="0" err="1" smtClean="0"/>
              <a:t>Τσούκας</a:t>
            </a:r>
            <a:r>
              <a:rPr lang="el-GR" sz="2000" dirty="0"/>
              <a:t>, </a:t>
            </a:r>
            <a:r>
              <a:rPr lang="el-GR" sz="2000" dirty="0" smtClean="0"/>
              <a:t>Χ. (2004). Αν </a:t>
            </a:r>
            <a:r>
              <a:rPr lang="el-GR" sz="2000" dirty="0"/>
              <a:t>ο Αριστοτέλης ήταν διευθύνων </a:t>
            </a:r>
            <a:r>
              <a:rPr lang="el-GR" sz="2000" dirty="0" smtClean="0"/>
              <a:t>σύμβουλος. Εκδόσεις </a:t>
            </a:r>
            <a:r>
              <a:rPr lang="el-GR" sz="2000" dirty="0"/>
              <a:t>Καστανιώτη, Αθήνα.</a:t>
            </a:r>
          </a:p>
          <a:p>
            <a:r>
              <a:rPr lang="el-GR" sz="2000" dirty="0" err="1" smtClean="0"/>
              <a:t>Τσούκας</a:t>
            </a:r>
            <a:r>
              <a:rPr lang="el-GR" sz="2000" dirty="0" smtClean="0"/>
              <a:t>, Χ., </a:t>
            </a:r>
            <a:r>
              <a:rPr lang="el-GR" sz="2000" dirty="0" err="1" smtClean="0"/>
              <a:t>Θεοχαράκης</a:t>
            </a:r>
            <a:r>
              <a:rPr lang="el-GR" sz="2000" dirty="0" smtClean="0"/>
              <a:t>, Β. &amp; </a:t>
            </a:r>
            <a:r>
              <a:rPr lang="el-GR" sz="2000" dirty="0" err="1" smtClean="0"/>
              <a:t>Μυλωνόπουλος</a:t>
            </a:r>
            <a:r>
              <a:rPr lang="el-GR" sz="2000" dirty="0" smtClean="0"/>
              <a:t>, Ν. (2008). Σύγχρονες Τάσεις στο Μάνατζμεντ. Εκδόσεις Καστανιώτη, Αθήνα.</a:t>
            </a:r>
          </a:p>
          <a:p>
            <a:pPr marL="0" indent="0">
              <a:buNone/>
            </a:pPr>
            <a:endParaRPr lang="el-GR" sz="2000" dirty="0"/>
          </a:p>
          <a:p>
            <a:pPr marL="0" indent="0">
              <a:buNone/>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21</a:t>
            </a:fld>
            <a:endParaRPr lang="el-GR" dirty="0"/>
          </a:p>
        </p:txBody>
      </p:sp>
    </p:spTree>
    <p:extLst>
      <p:ext uri="{BB962C8B-B14F-4D97-AF65-F5344CB8AC3E}">
        <p14:creationId xmlns:p14="http://schemas.microsoft.com/office/powerpoint/2010/main" val="9803085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l-GR" smtClean="0"/>
              <a:t>Χρηματοδότηση</a:t>
            </a:r>
          </a:p>
        </p:txBody>
      </p:sp>
      <p:sp>
        <p:nvSpPr>
          <p:cNvPr id="6147" name="Content Placeholder 2"/>
          <p:cNvSpPr>
            <a:spLocks noGrp="1"/>
          </p:cNvSpPr>
          <p:nvPr>
            <p:ph sz="half" idx="1"/>
          </p:nvPr>
        </p:nvSpPr>
        <p:spPr>
          <a:xfrm>
            <a:off x="1115616" y="1340768"/>
            <a:ext cx="7848872" cy="4525963"/>
          </a:xfrm>
        </p:spPr>
        <p:txBody>
          <a:bodyPr/>
          <a:lstStyle/>
          <a:p>
            <a:pPr eaLnBrk="1" hangingPunct="1"/>
            <a:r>
              <a:rPr lang="el-GR" sz="2400" dirty="0" smtClean="0"/>
              <a:t>Το παρόν εκπαιδευτικό υλικό έχει αναπτυχθεί στα πλαίσια του εκπαιδευτικού έργου του διδάσκοντα.</a:t>
            </a:r>
            <a:endParaRPr lang="en-US" sz="2400" dirty="0" smtClean="0"/>
          </a:p>
          <a:p>
            <a:pPr eaLnBrk="1" hangingPunct="1"/>
            <a:r>
              <a:rPr lang="el-GR" sz="2400" dirty="0" smtClean="0"/>
              <a:t>Το έργο «</a:t>
            </a:r>
            <a:r>
              <a:rPr lang="el-GR" sz="2400" b="1" dirty="0"/>
              <a:t>Ανοικτά Ακαδημαϊκά Μαθήματα στο </a:t>
            </a:r>
            <a:r>
              <a:rPr lang="en-US" sz="2400" b="1" dirty="0"/>
              <a:t>TEI </a:t>
            </a:r>
            <a:r>
              <a:rPr lang="el-GR" sz="2400" b="1"/>
              <a:t>Δυτικής Μακεδονίας</a:t>
            </a:r>
            <a:r>
              <a:rPr lang="el-GR" sz="2400" smtClean="0"/>
              <a:t>» </a:t>
            </a:r>
            <a:r>
              <a:rPr lang="el-GR" sz="2400" dirty="0" smtClean="0"/>
              <a:t>έχει χρηματοδοτήσει μόνο τη αναδιαμόρφωση του εκπαιδευτικού υλικού. </a:t>
            </a:r>
          </a:p>
          <a:p>
            <a:pPr eaLnBrk="1" hangingPunct="1"/>
            <a:r>
              <a:rPr lang="el-GR" sz="2400" dirty="0" smtClean="0"/>
              <a:t>Το έργο υλοποιείται στο πλαίσιο του Επιχειρησιακού Προγράμματος «Εκπαίδευση και Δια Βίου Μάθηση» και συγχρηματοδοτείται από την Ευρωπαϊκή Ένωση (Ευρωπαϊκό Κοινωνικό Ταμείο) και από εθνικούς πόρους.</a:t>
            </a:r>
          </a:p>
        </p:txBody>
      </p:sp>
      <p:sp>
        <p:nvSpPr>
          <p:cNvPr id="6148" name="Θέση αριθμού διαφάνειας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745D73-7E34-4E1D-A7C8-80921272BDBF}" type="slidenum">
              <a:rPr lang="el-GR" smtClean="0"/>
              <a:pPr fontAlgn="base">
                <a:spcBef>
                  <a:spcPct val="0"/>
                </a:spcBef>
                <a:spcAft>
                  <a:spcPct val="0"/>
                </a:spcAft>
                <a:defRPr/>
              </a:pPr>
              <a:t>3</a:t>
            </a:fld>
            <a:endParaRPr lang="el-GR" smtClean="0"/>
          </a:p>
        </p:txBody>
      </p:sp>
      <p:sp>
        <p:nvSpPr>
          <p:cNvPr id="2" name="Θέση περιεχομένου 1"/>
          <p:cNvSpPr>
            <a:spLocks noGrp="1"/>
          </p:cNvSpPr>
          <p:nvPr>
            <p:ph sz="half" idx="2"/>
          </p:nvPr>
        </p:nvSpPr>
        <p:spPr/>
        <p:txBody>
          <a:bodyPr/>
          <a:lstStyle/>
          <a:p>
            <a:endParaRPr lang="el-G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43000" y="274638"/>
            <a:ext cx="7543800" cy="1143000"/>
          </a:xfrm>
        </p:spPr>
        <p:txBody>
          <a:bodyPr/>
          <a:lstStyle/>
          <a:p>
            <a:pPr eaLnBrk="1" hangingPunct="1"/>
            <a:r>
              <a:rPr lang="el-GR" smtClean="0"/>
              <a:t>Σκοποί  ενότητας</a:t>
            </a:r>
          </a:p>
        </p:txBody>
      </p:sp>
      <p:sp>
        <p:nvSpPr>
          <p:cNvPr id="7171" name="Content Placeholder 2"/>
          <p:cNvSpPr>
            <a:spLocks noGrp="1"/>
          </p:cNvSpPr>
          <p:nvPr>
            <p:ph idx="1"/>
          </p:nvPr>
        </p:nvSpPr>
        <p:spPr>
          <a:xfrm>
            <a:off x="1143000" y="1600200"/>
            <a:ext cx="7543800" cy="4525963"/>
          </a:xfrm>
        </p:spPr>
        <p:txBody>
          <a:bodyPr/>
          <a:lstStyle/>
          <a:p>
            <a:pPr eaLnBrk="1" hangingPunct="1"/>
            <a:r>
              <a:rPr lang="el-GR" dirty="0" smtClean="0"/>
              <a:t>Να γνωρίσει ο φοιτητής τον </a:t>
            </a:r>
            <a:r>
              <a:rPr lang="en-US" dirty="0"/>
              <a:t>Peter </a:t>
            </a:r>
            <a:r>
              <a:rPr lang="en-US" dirty="0" smtClean="0"/>
              <a:t>Drucker</a:t>
            </a:r>
            <a:r>
              <a:rPr lang="el-GR" dirty="0" smtClean="0"/>
              <a:t>, τον γκουρού </a:t>
            </a:r>
            <a:r>
              <a:rPr lang="el-GR" dirty="0"/>
              <a:t>του </a:t>
            </a:r>
            <a:r>
              <a:rPr lang="el-GR" dirty="0" smtClean="0"/>
              <a:t>Μάνατζμεντ.</a:t>
            </a:r>
            <a:endParaRPr lang="el-GR" dirty="0"/>
          </a:p>
        </p:txBody>
      </p:sp>
      <p:sp>
        <p:nvSpPr>
          <p:cNvPr id="7172" name="Slide Number Placeholder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2A1929-7B75-46B1-9C59-7AED25DF0EBA}" type="slidenum">
              <a:rPr lang="el-GR" smtClean="0"/>
              <a:pPr fontAlgn="base">
                <a:spcBef>
                  <a:spcPct val="0"/>
                </a:spcBef>
                <a:spcAft>
                  <a:spcPct val="0"/>
                </a:spcAft>
                <a:defRPr/>
              </a:pPr>
              <a:t>4</a:t>
            </a:fld>
            <a:endParaRPr lang="el-GR"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l-GR" smtClean="0"/>
              <a:t>Περιεχόμενα ενότητας</a:t>
            </a:r>
          </a:p>
        </p:txBody>
      </p:sp>
      <p:sp>
        <p:nvSpPr>
          <p:cNvPr id="8195" name="Θέση περιεχομένου 1"/>
          <p:cNvSpPr>
            <a:spLocks noGrp="1"/>
          </p:cNvSpPr>
          <p:nvPr>
            <p:ph idx="1"/>
          </p:nvPr>
        </p:nvSpPr>
        <p:spPr>
          <a:xfrm>
            <a:off x="1259632" y="1600200"/>
            <a:ext cx="7427168" cy="4525963"/>
          </a:xfrm>
        </p:spPr>
        <p:txBody>
          <a:bodyPr/>
          <a:lstStyle/>
          <a:p>
            <a:r>
              <a:rPr lang="el-GR" sz="2800" dirty="0"/>
              <a:t>Αποσπάσματα από το έργο του </a:t>
            </a:r>
            <a:r>
              <a:rPr lang="en-US" sz="2800" dirty="0"/>
              <a:t>P. Drucker </a:t>
            </a:r>
            <a:r>
              <a:rPr lang="el-GR" sz="2800" dirty="0"/>
              <a:t>υπό το βλέμμα της Ε. Η. </a:t>
            </a:r>
            <a:r>
              <a:rPr lang="en-US" sz="2800" dirty="0" err="1" smtClean="0"/>
              <a:t>Edersheim</a:t>
            </a:r>
            <a:r>
              <a:rPr lang="el-GR" sz="2800" dirty="0" smtClean="0"/>
              <a:t>.</a:t>
            </a:r>
          </a:p>
          <a:p>
            <a:r>
              <a:rPr lang="en-US" sz="2800" dirty="0"/>
              <a:t>Peter Drucker – </a:t>
            </a:r>
            <a:r>
              <a:rPr lang="el-GR" sz="2800" dirty="0"/>
              <a:t>Ο γκουρού του </a:t>
            </a:r>
            <a:r>
              <a:rPr lang="el-GR" sz="2800" dirty="0" smtClean="0"/>
              <a:t>Μάνατζμεντ.</a:t>
            </a:r>
          </a:p>
          <a:p>
            <a:endParaRPr lang="el-GR" sz="2800" dirty="0" smtClean="0"/>
          </a:p>
          <a:p>
            <a:endParaRPr lang="el-GR" sz="2800" dirty="0" smtClean="0"/>
          </a:p>
          <a:p>
            <a:endParaRPr lang="el-GR" sz="2800" dirty="0" smtClean="0"/>
          </a:p>
          <a:p>
            <a:endParaRPr lang="el-GR" sz="2800" dirty="0" smtClean="0"/>
          </a:p>
          <a:p>
            <a:endParaRPr lang="el-GR" sz="2800" dirty="0" smtClean="0"/>
          </a:p>
        </p:txBody>
      </p:sp>
      <p:sp>
        <p:nvSpPr>
          <p:cNvPr id="8196" name="Slide Number Placeholder 3"/>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6520EA-5434-4FDA-9428-920873A910CE}" type="slidenum">
              <a:rPr lang="el-GR" smtClean="0"/>
              <a:pPr fontAlgn="base">
                <a:spcBef>
                  <a:spcPct val="0"/>
                </a:spcBef>
                <a:spcAft>
                  <a:spcPct val="0"/>
                </a:spcAft>
                <a:defRPr/>
              </a:pPr>
              <a:t>5</a:t>
            </a:fld>
            <a:endParaRPr lang="el-GR"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Αποσπάσματα από το έργο του </a:t>
            </a:r>
            <a:r>
              <a:rPr lang="en-US" sz="4000" dirty="0" smtClean="0"/>
              <a:t>P. Drucker </a:t>
            </a:r>
            <a:r>
              <a:rPr lang="el-GR" sz="4000" dirty="0" smtClean="0"/>
              <a:t>υπό το βλέμμα της Ε. Η. </a:t>
            </a:r>
            <a:r>
              <a:rPr lang="en-US" sz="4000" dirty="0" err="1" smtClean="0"/>
              <a:t>Edersheim</a:t>
            </a:r>
            <a:r>
              <a:rPr lang="en-US" sz="4000" dirty="0" smtClean="0"/>
              <a:t> (1)</a:t>
            </a:r>
            <a:endParaRPr lang="el-GR" sz="4000" dirty="0">
              <a:effectLst/>
            </a:endParaRPr>
          </a:p>
        </p:txBody>
      </p:sp>
      <p:sp>
        <p:nvSpPr>
          <p:cNvPr id="10243" name="Θέση περιεχομένου 2"/>
          <p:cNvSpPr>
            <a:spLocks noGrp="1"/>
          </p:cNvSpPr>
          <p:nvPr>
            <p:ph idx="1"/>
          </p:nvPr>
        </p:nvSpPr>
        <p:spPr>
          <a:xfrm>
            <a:off x="1187450" y="2132856"/>
            <a:ext cx="7921625" cy="3504654"/>
          </a:xfrm>
        </p:spPr>
        <p:txBody>
          <a:bodyPr/>
          <a:lstStyle/>
          <a:p>
            <a:pPr marL="0" indent="0">
              <a:buNone/>
              <a:defRPr/>
            </a:pPr>
            <a:r>
              <a:rPr lang="el-GR" sz="2000" dirty="0"/>
              <a:t>Ο καθένας από εμάς είναι ο Διευθύνων  Σύμβουλος του εαυτού συνήθιζε να λέει </a:t>
            </a:r>
            <a:r>
              <a:rPr lang="el-GR" sz="2000" dirty="0" smtClean="0"/>
              <a:t>ο</a:t>
            </a:r>
            <a:r>
              <a:rPr lang="en-US" sz="2000" dirty="0" smtClean="0"/>
              <a:t> P. Drucker (</a:t>
            </a:r>
            <a:r>
              <a:rPr lang="el-GR" sz="2000" dirty="0" smtClean="0"/>
              <a:t>Ρ.</a:t>
            </a:r>
            <a:r>
              <a:rPr lang="en-US" sz="2000" dirty="0"/>
              <a:t>D</a:t>
            </a:r>
            <a:r>
              <a:rPr lang="en-US" sz="2000" dirty="0" smtClean="0"/>
              <a:t>.).</a:t>
            </a:r>
            <a:endParaRPr lang="el-GR" sz="2000" dirty="0"/>
          </a:p>
          <a:p>
            <a:pPr marL="0" indent="0">
              <a:buNone/>
              <a:defRPr/>
            </a:pPr>
            <a:r>
              <a:rPr lang="el-GR" sz="2000" dirty="0"/>
              <a:t>Οι απόψεις του άντεξαν στην δοκιμασία του χρόνου. </a:t>
            </a:r>
          </a:p>
          <a:p>
            <a:pPr marL="0" indent="0">
              <a:buNone/>
              <a:defRPr/>
            </a:pPr>
            <a:r>
              <a:rPr lang="el-GR" sz="2000" dirty="0"/>
              <a:t>Ο ίδιος αντιδρούσε όταν τον χαρακτήριζαν οραματιστή ή προφήτη. </a:t>
            </a:r>
          </a:p>
          <a:p>
            <a:pPr marL="0" indent="0">
              <a:buNone/>
              <a:defRPr/>
            </a:pPr>
            <a:r>
              <a:rPr lang="el-GR" sz="2000" dirty="0"/>
              <a:t>Παρόλα αυτά, σκιαγραφούσε αλλόκοτα ακριβείς εικόνες του μέλλοντος, χάρη στην ικανότητά του </a:t>
            </a:r>
            <a:r>
              <a:rPr lang="el-GR" sz="2000" dirty="0" smtClean="0"/>
              <a:t>να προβλέπει </a:t>
            </a:r>
            <a:r>
              <a:rPr lang="el-GR" sz="2000" dirty="0"/>
              <a:t>τις συνέπειες καταστάσεων που είχαν ήδη συμβεί.</a:t>
            </a:r>
          </a:p>
          <a:p>
            <a:pPr marL="0" indent="0">
              <a:buNone/>
              <a:defRPr/>
            </a:pPr>
            <a:r>
              <a:rPr lang="el-GR" sz="2000" dirty="0"/>
              <a:t>Ας  δούμε μερικά από τα πολλά παραδείγματα που υπάρχουν</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6</a:t>
            </a:fld>
            <a:endParaRPr lang="el-GR" dirty="0"/>
          </a:p>
        </p:txBody>
      </p:sp>
    </p:spTree>
    <p:extLst>
      <p:ext uri="{BB962C8B-B14F-4D97-AF65-F5344CB8AC3E}">
        <p14:creationId xmlns:p14="http://schemas.microsoft.com/office/powerpoint/2010/main" val="28849667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Αποσπάσματα από το έργο του </a:t>
            </a:r>
            <a:r>
              <a:rPr lang="en-US" sz="4000" dirty="0" smtClean="0"/>
              <a:t>P. Drucker </a:t>
            </a:r>
            <a:r>
              <a:rPr lang="el-GR" sz="4000" dirty="0" smtClean="0"/>
              <a:t>υπό το βλέμμα της Ε. Η. </a:t>
            </a:r>
            <a:r>
              <a:rPr lang="en-US" sz="4000" dirty="0" err="1" smtClean="0"/>
              <a:t>Edersheim</a:t>
            </a:r>
            <a:r>
              <a:rPr lang="en-US" sz="4000" dirty="0" smtClean="0"/>
              <a:t> (2)</a:t>
            </a:r>
            <a:endParaRPr lang="el-GR" sz="4000" dirty="0">
              <a:effectLst/>
            </a:endParaRPr>
          </a:p>
        </p:txBody>
      </p:sp>
      <p:sp>
        <p:nvSpPr>
          <p:cNvPr id="10243" name="Θέση περιεχομένου 2"/>
          <p:cNvSpPr>
            <a:spLocks noGrp="1"/>
          </p:cNvSpPr>
          <p:nvPr>
            <p:ph idx="1"/>
          </p:nvPr>
        </p:nvSpPr>
        <p:spPr>
          <a:xfrm>
            <a:off x="1187450" y="2132856"/>
            <a:ext cx="7921625" cy="3504654"/>
          </a:xfrm>
        </p:spPr>
        <p:txBody>
          <a:bodyPr/>
          <a:lstStyle/>
          <a:p>
            <a:pPr>
              <a:defRPr/>
            </a:pPr>
            <a:r>
              <a:rPr lang="el-GR" sz="2000" dirty="0"/>
              <a:t>Το 1927 σε ένα συνέδριο συντακτών ρωτήθηκε τι είναι αυτό που φοβάται περισσότερο και είπε ότι «φοβάμαι τον Χίτλερ». Οι άλλοι τον περιγέλασαν, διότι ο Χίτλερ είχε μόλις υποστεί μια καταστροφική ήττα.</a:t>
            </a:r>
          </a:p>
          <a:p>
            <a:pPr>
              <a:defRPr/>
            </a:pPr>
            <a:r>
              <a:rPr lang="el-GR" sz="2000" dirty="0"/>
              <a:t>Το 1942 έγραψε ότι οι μέτοχοι της αγοράς θα αποκτούσαν εξίσου μεγάλη σημασία με αυτή των μετόχων των εθνών. Σήμερα οι μέτοχοι της αγοράς  ίσως και να έχουν υπερκεράσει τους μετόχους των εθνών. Από τις εκατό μεγαλύτερες οικονομικές οντότητες στον κόσμο, σε όρους ΑΕΠ και εισοδήματος , οι 44 είναι χώρες και οι 56 επιχειρήσεις.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7</a:t>
            </a:fld>
            <a:endParaRPr lang="el-GR" dirty="0"/>
          </a:p>
        </p:txBody>
      </p:sp>
    </p:spTree>
    <p:extLst>
      <p:ext uri="{BB962C8B-B14F-4D97-AF65-F5344CB8AC3E}">
        <p14:creationId xmlns:p14="http://schemas.microsoft.com/office/powerpoint/2010/main" val="19752531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smtClean="0"/>
              <a:t>Peter Drucker – </a:t>
            </a:r>
            <a:r>
              <a:rPr lang="el-GR" sz="4000" dirty="0" smtClean="0"/>
              <a:t>Ο γκουρού του Μάνατζμεντ (1)</a:t>
            </a:r>
            <a:endParaRPr lang="el-GR" sz="4000" dirty="0">
              <a:effectLst/>
            </a:endParaRPr>
          </a:p>
        </p:txBody>
      </p:sp>
      <p:sp>
        <p:nvSpPr>
          <p:cNvPr id="10243" name="Θέση περιεχομένου 2"/>
          <p:cNvSpPr>
            <a:spLocks noGrp="1"/>
          </p:cNvSpPr>
          <p:nvPr>
            <p:ph idx="1"/>
          </p:nvPr>
        </p:nvSpPr>
        <p:spPr>
          <a:xfrm>
            <a:off x="1187450" y="2204864"/>
            <a:ext cx="7921625" cy="3432646"/>
          </a:xfrm>
        </p:spPr>
        <p:txBody>
          <a:bodyPr/>
          <a:lstStyle/>
          <a:p>
            <a:pPr>
              <a:defRPr/>
            </a:pPr>
            <a:r>
              <a:rPr lang="el-GR" sz="2000" dirty="0"/>
              <a:t>Το 1947 ο </a:t>
            </a:r>
            <a:r>
              <a:rPr lang="en-US" sz="2000" dirty="0"/>
              <a:t>Drucker </a:t>
            </a:r>
            <a:r>
              <a:rPr lang="el-GR" sz="2000" dirty="0"/>
              <a:t> έγραψε , ‘Η Διοίκηση Επιχειρήσεων είναι ηγεσία’. Τα τελευταία 15 χρόνια, κανένα </a:t>
            </a:r>
            <a:r>
              <a:rPr lang="el-GR" sz="2000" dirty="0" smtClean="0"/>
              <a:t> γνωστικό </a:t>
            </a:r>
            <a:r>
              <a:rPr lang="el-GR" sz="2000" dirty="0"/>
              <a:t>πεδίο δεν έτυχε μεγαλύτερης προσοχής στον κόσμο της  </a:t>
            </a:r>
            <a:r>
              <a:rPr lang="el-GR" sz="2000" dirty="0" smtClean="0"/>
              <a:t>Διοίκησης Επιχειρήσεων (Δ.Ε.). </a:t>
            </a:r>
            <a:endParaRPr lang="el-GR" sz="2000" dirty="0"/>
          </a:p>
          <a:p>
            <a:pPr>
              <a:defRPr/>
            </a:pPr>
            <a:r>
              <a:rPr lang="el-GR" sz="2000" dirty="0"/>
              <a:t> Το 1954, </a:t>
            </a:r>
            <a:r>
              <a:rPr lang="el-GR" sz="2000" dirty="0" smtClean="0"/>
              <a:t>ο </a:t>
            </a:r>
            <a:r>
              <a:rPr lang="en-US" sz="2000" dirty="0" smtClean="0"/>
              <a:t>Peter Drucker (P.D.) </a:t>
            </a:r>
            <a:r>
              <a:rPr lang="el-GR" sz="2000" dirty="0" smtClean="0"/>
              <a:t> </a:t>
            </a:r>
            <a:r>
              <a:rPr lang="el-GR" sz="2000" dirty="0"/>
              <a:t>είπε στον εκδότη του ‘Η Διοίκηση Επιχειρήσεων χρειάζεται στρατηγική’. Ο εκδότης </a:t>
            </a:r>
            <a:r>
              <a:rPr lang="el-GR" sz="2000" dirty="0" smtClean="0"/>
              <a:t>του αποκρίθηκε </a:t>
            </a:r>
            <a:r>
              <a:rPr lang="el-GR" sz="2000" dirty="0"/>
              <a:t>ότι ο όρος «στρατηγική» αναφερόταν σε πολέμους,  όχι επιχειρήσεις και ότι θα </a:t>
            </a:r>
            <a:r>
              <a:rPr lang="el-GR" sz="2000" dirty="0" smtClean="0"/>
              <a:t>ενοχλούσε τους </a:t>
            </a:r>
            <a:r>
              <a:rPr lang="el-GR" sz="2000" dirty="0"/>
              <a:t>αναγνώστες του. Έως το 1975 το θέμα της στρατηγικής δέσποζε σε όλα τα κορυφαία άρθρα περί Δ.Ε. , σε περιοδικά και βιβλία.</a:t>
            </a:r>
          </a:p>
          <a:p>
            <a:pPr marL="0" indent="0">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8</a:t>
            </a:fld>
            <a:endParaRPr lang="el-GR" dirty="0"/>
          </a:p>
        </p:txBody>
      </p:sp>
    </p:spTree>
    <p:extLst>
      <p:ext uri="{BB962C8B-B14F-4D97-AF65-F5344CB8AC3E}">
        <p14:creationId xmlns:p14="http://schemas.microsoft.com/office/powerpoint/2010/main" val="19752531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n-US" sz="4000" dirty="0" smtClean="0"/>
              <a:t>Peter Drucker – </a:t>
            </a:r>
            <a:r>
              <a:rPr lang="el-GR" sz="4000" dirty="0" smtClean="0"/>
              <a:t>Ο γκουρού του Μάνατζμεντ (2)</a:t>
            </a:r>
            <a:endParaRPr lang="el-GR" sz="4000" dirty="0">
              <a:effectLst/>
            </a:endParaRPr>
          </a:p>
        </p:txBody>
      </p:sp>
      <p:sp>
        <p:nvSpPr>
          <p:cNvPr id="10243" name="Θέση περιεχομένου 2"/>
          <p:cNvSpPr>
            <a:spLocks noGrp="1"/>
          </p:cNvSpPr>
          <p:nvPr>
            <p:ph idx="1"/>
          </p:nvPr>
        </p:nvSpPr>
        <p:spPr>
          <a:xfrm>
            <a:off x="1187450" y="2132856"/>
            <a:ext cx="7921625" cy="3504654"/>
          </a:xfrm>
        </p:spPr>
        <p:txBody>
          <a:bodyPr/>
          <a:lstStyle/>
          <a:p>
            <a:pPr>
              <a:defRPr/>
            </a:pPr>
            <a:r>
              <a:rPr lang="el-GR" sz="2000" dirty="0" smtClean="0"/>
              <a:t>Το </a:t>
            </a:r>
            <a:r>
              <a:rPr lang="el-GR" sz="2000" dirty="0"/>
              <a:t>1985, ο </a:t>
            </a:r>
            <a:r>
              <a:rPr lang="en-US" sz="2000" dirty="0"/>
              <a:t>Peter </a:t>
            </a:r>
            <a:r>
              <a:rPr lang="el-GR" sz="2000" dirty="0"/>
              <a:t>είπε στον </a:t>
            </a:r>
            <a:r>
              <a:rPr lang="en-US" sz="2000" dirty="0"/>
              <a:t>Walter </a:t>
            </a:r>
            <a:r>
              <a:rPr lang="en-US" sz="2000" dirty="0" err="1"/>
              <a:t>Wriston</a:t>
            </a:r>
            <a:r>
              <a:rPr lang="en-US" sz="2000" dirty="0"/>
              <a:t>, </a:t>
            </a:r>
            <a:r>
              <a:rPr lang="el-GR" sz="2000" dirty="0"/>
              <a:t>πρόεδρο της  </a:t>
            </a:r>
            <a:r>
              <a:rPr lang="en-US" sz="2000" dirty="0"/>
              <a:t>Citigroup, </a:t>
            </a:r>
            <a:r>
              <a:rPr lang="el-GR" sz="2000" dirty="0"/>
              <a:t> ότι το τείχος του Βερολίνου θα έπεφτε.  Ο </a:t>
            </a:r>
            <a:r>
              <a:rPr lang="en-US" sz="2000" dirty="0" err="1"/>
              <a:t>Wriston</a:t>
            </a:r>
            <a:r>
              <a:rPr lang="en-US" sz="2000" dirty="0"/>
              <a:t> </a:t>
            </a:r>
            <a:r>
              <a:rPr lang="el-GR" sz="2000" dirty="0"/>
              <a:t>είπε ότι θα απέρριπτε την ιδέα αυτή, αν προέρχονταν από οποιονδήποτε άλλον εκτός από τον </a:t>
            </a:r>
            <a:r>
              <a:rPr lang="en-US" sz="2000" dirty="0"/>
              <a:t>P.D. To 1989 </a:t>
            </a:r>
            <a:r>
              <a:rPr lang="el-GR" sz="2000" dirty="0"/>
              <a:t>όταν έπεσε το τείχος ο </a:t>
            </a:r>
            <a:r>
              <a:rPr lang="en-US" sz="2000" dirty="0"/>
              <a:t>Drucker</a:t>
            </a:r>
            <a:r>
              <a:rPr lang="el-GR" sz="2000" dirty="0"/>
              <a:t> χαμογέλασε και είπε ‘δεν ήξερα ότι θα συμβεί τόσο σύντομα’. </a:t>
            </a:r>
          </a:p>
          <a:p>
            <a:pPr>
              <a:defRPr/>
            </a:pPr>
            <a:r>
              <a:rPr lang="el-GR" sz="2000" dirty="0" smtClean="0"/>
              <a:t>Στα </a:t>
            </a:r>
            <a:r>
              <a:rPr lang="el-GR" sz="2000" dirty="0"/>
              <a:t>πλαίσια μιας συζήτησης, το 1986, ο </a:t>
            </a:r>
            <a:r>
              <a:rPr lang="en-US" sz="2000" dirty="0"/>
              <a:t>Drucker </a:t>
            </a:r>
            <a:r>
              <a:rPr lang="el-GR" sz="2000" dirty="0"/>
              <a:t>είπε ότι η Σοβιετική Ένωση θα κατέρρεε. Ο </a:t>
            </a:r>
            <a:r>
              <a:rPr lang="en-US" sz="2000" dirty="0"/>
              <a:t>Henry Kissinger </a:t>
            </a:r>
            <a:r>
              <a:rPr lang="el-GR" sz="2000" dirty="0"/>
              <a:t>αποκρίθηκε ‘κάνεις λάθος’. Όταν ο </a:t>
            </a:r>
            <a:r>
              <a:rPr lang="en-US" sz="2000" dirty="0"/>
              <a:t>Gorbachev </a:t>
            </a:r>
            <a:r>
              <a:rPr lang="el-GR" sz="2000" dirty="0"/>
              <a:t>εκφώνησε το λόγο που σήμανε τη διάλυση της Σοβιετικής Ένωσης, ο </a:t>
            </a:r>
            <a:r>
              <a:rPr lang="en-US" sz="2000" dirty="0"/>
              <a:t>Drucker </a:t>
            </a:r>
            <a:r>
              <a:rPr lang="el-GR" sz="2000" dirty="0"/>
              <a:t>αποδείχθηκε για άλλη μια φορά προφήτης, όταν έκρουε τον κώδωνα του κινδύνου λέγοντας ‘τώρα θα πρέπει να μας απασχολήσουν οι πόροι τους και τα οικονομικά τους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9</a:t>
            </a:fld>
            <a:endParaRPr lang="el-GR" dirty="0"/>
          </a:p>
        </p:txBody>
      </p:sp>
    </p:spTree>
    <p:extLst>
      <p:ext uri="{BB962C8B-B14F-4D97-AF65-F5344CB8AC3E}">
        <p14:creationId xmlns:p14="http://schemas.microsoft.com/office/powerpoint/2010/main" val="121959051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Οικονομικά Μαθηματικά&amp;quot;&quot;/&gt;&lt;property id=&quot;20307&quot; value=&quot;256&quot;/&gt;&lt;/object&gt;&lt;object type=&quot;3&quot; unique_id=&quot;10004&quot;&gt;&lt;property id=&quot;20148&quot; value=&quot;5&quot;/&gt;&lt;property id=&quot;20300&quot; value=&quot;Slide 2 - &amp;quot;Άδειες Χρήσης&amp;quot;&quot;/&gt;&lt;property id=&quot;20307&quot; value=&quot;257&quot;/&gt;&lt;/object&gt;&lt;object type=&quot;3&quot; unique_id=&quot;10005&quot;&gt;&lt;property id=&quot;20148&quot; value=&quot;5&quot;/&gt;&lt;property id=&quot;20300&quot; value=&quot;Slide 3 - &amp;quot;Χρηματοδότηση&amp;quot;&quot;/&gt;&lt;property id=&quot;20307&quot; value=&quot;259&quot;/&gt;&lt;/object&gt;&lt;object type=&quot;3&quot; unique_id=&quot;10006&quot;&gt;&lt;property id=&quot;20148&quot; value=&quot;5&quot;/&gt;&lt;property id=&quot;20300&quot; value=&quot;Slide 4 - &amp;quot;Σκοποί  ενότητας&amp;quot;&quot;/&gt;&lt;property id=&quot;20307&quot; value=&quot;261&quot;/&gt;&lt;/object&gt;&lt;object type=&quot;3&quot; unique_id=&quot;10007&quot;&gt;&lt;property id=&quot;20148&quot; value=&quot;5&quot;/&gt;&lt;property id=&quot;20300&quot; value=&quot;Slide 5 - &amp;quot;Περιεχόμενα ενότητας&amp;quot;&quot;/&gt;&lt;property id=&quot;20307&quot; value=&quot;262&quot;/&gt;&lt;/object&gt;&lt;object type=&quot;3&quot; unique_id=&quot;10008&quot;&gt;&lt;property id=&quot;20148&quot; value=&quot;5&quot;/&gt;&lt;property id=&quot;20300&quot; value=&quot;Slide 6 - &amp;quot;Ανατοκισμός ή Σύνθετος τόκος&amp;quot;&quot;/&gt;&lt;property id=&quot;20307&quot; value=&quot;263&quot;/&gt;&lt;/object&gt;&lt;object type=&quot;3&quot; unique_id=&quot;10009&quot;&gt;&lt;property id=&quot;20148&quot; value=&quot;5&quot;/&gt;&lt;property id=&quot;20300&quot; value=&quot;Slide 7 - &amp;quot;Ανατοκισμός ή Σύνθετος τόκος: Απόδειξη&amp;quot;&quot;/&gt;&lt;property id=&quot;20307&quot; value=&quot;264&quot;/&gt;&lt;/object&gt;&lt;object type=&quot;3&quot; unique_id=&quot;10010&quot;&gt;&lt;property id=&quot;20148&quot; value=&quot;5&quot;/&gt;&lt;property id=&quot;20300&quot; value=&quot;Slide 8 - &amp;quot;Ιδιότητες Δυνάμεων&amp;quot;&quot;/&gt;&lt;property id=&quot;20307&quot; value=&quot;265&quot;/&gt;&lt;/object&gt;&lt;object type=&quot;3&quot; unique_id=&quot;10011&quot;&gt;&lt;property id=&quot;20148&quot; value=&quot;5&quot;/&gt;&lt;property id=&quot;20300&quot; value=&quot;Slide 9 - &amp;quot;Ορισμός λογαρίθμου&amp;quot;&quot;/&gt;&lt;property id=&quot;20307&quot; value=&quot;266&quot;/&gt;&lt;/object&gt;&lt;object type=&quot;3&quot; unique_id=&quot;10012&quot;&gt;&lt;property id=&quot;20148&quot; value=&quot;5&quot;/&gt;&lt;property id=&quot;20300&quot; value=&quot;Slide 10 - &amp;quot;Ιδιότητες λογαρίθμων (1)&amp;quot;&quot;/&gt;&lt;property id=&quot;20307&quot; value=&quot;267&quot;/&gt;&lt;/object&gt;&lt;object type=&quot;3&quot; unique_id=&quot;10013&quot;&gt;&lt;property id=&quot;20148&quot; value=&quot;5&quot;/&gt;&lt;property id=&quot;20300&quot; value=&quot;Slide 11 - &amp;quot;Ιδιότητες λογαρίθμων (2)&amp;quot;&quot;/&gt;&lt;property id=&quot;20307&quot; value=&quot;268&quot;/&gt;&lt;/object&gt;&lt;object type=&quot;3&quot; unique_id=&quot;10014&quot;&gt;&lt;property id=&quot;20148&quot; value=&quot;5&quot;/&gt;&lt;property id=&quot;20300&quot; value=&quot;Slide 12 - &amp;quot;Παράδειγμα 1&amp;quot;&quot;/&gt;&lt;property id=&quot;20307&quot; value=&quot;269&quot;/&gt;&lt;/object&gt;&lt;object type=&quot;3&quot; unique_id=&quot;10015&quot;&gt;&lt;property id=&quot;20148&quot; value=&quot;5&quot;/&gt;&lt;property id=&quot;20300&quot; value=&quot;Slide 13 - &amp;quot;Παράδειγμα 2&amp;quot;&quot;/&gt;&lt;property id=&quot;20307&quot; value=&quot;270&quot;/&gt;&lt;/object&gt;&lt;object type=&quot;3&quot; unique_id=&quot;10016&quot;&gt;&lt;property id=&quot;20148&quot; value=&quot;5&quot;/&gt;&lt;property id=&quot;20300&quot; value=&quot;Slide 14 - &amp;quot;Παράδειγμα 3&amp;quot;&quot;/&gt;&lt;property id=&quot;20307&quot; value=&quot;271&quot;/&gt;&lt;/object&gt;&lt;object type=&quot;3&quot; unique_id=&quot;10017&quot;&gt;&lt;property id=&quot;20148&quot; value=&quot;5&quot;/&gt;&lt;property id=&quot;20300&quot; value=&quot;Slide 15 - &amp;quot;Παράδειγμα 4 (1)&amp;quot;&quot;/&gt;&lt;property id=&quot;20307&quot; value=&quot;272&quot;/&gt;&lt;/object&gt;&lt;object type=&quot;3&quot; unique_id=&quot;10018&quot;&gt;&lt;property id=&quot;20148&quot; value=&quot;5&quot;/&gt;&lt;property id=&quot;20300&quot; value=&quot;Slide 16 - &amp;quot;Παράδειγμα 4 (2)&amp;quot;&quot;/&gt;&lt;property id=&quot;20307&quot; value=&quot;273&quot;/&gt;&lt;/object&gt;&lt;object type=&quot;3&quot; unique_id=&quot;10019&quot;&gt;&lt;property id=&quot;20148&quot; value=&quot;5&quot;/&gt;&lt;property id=&quot;20300&quot; value=&quot;Slide 17 - &amp;quot;Παράδειγμα 5 (1)&amp;quot;&quot;/&gt;&lt;property id=&quot;20307&quot; value=&quot;274&quot;/&gt;&lt;/object&gt;&lt;object type=&quot;3&quot; unique_id=&quot;10020&quot;&gt;&lt;property id=&quot;20148&quot; value=&quot;5&quot;/&gt;&lt;property id=&quot;20300&quot; value=&quot;Slide 18 - &amp;quot;Παράδειγμα 5 (2)&amp;quot;&quot;/&gt;&lt;property id=&quot;20307&quot; value=&quot;275&quot;/&gt;&lt;/object&gt;&lt;object type=&quot;3&quot; unique_id=&quot;10021&quot;&gt;&lt;property id=&quot;20148&quot; value=&quot;5&quot;/&gt;&lt;property id=&quot;20300&quot; value=&quot;Slide 19 - &amp;quot;Παράδειγμα 5 (3)&amp;quot;&quot;/&gt;&lt;property id=&quot;20307&quot; value=&quot;276&quot;/&gt;&lt;/object&gt;&lt;object type=&quot;3&quot; unique_id=&quot;10022&quot;&gt;&lt;property id=&quot;20148&quot; value=&quot;5&quot;/&gt;&lt;property id=&quot;20300&quot; value=&quot;Slide 20 - &amp;quot;Παράδειγμα 5 (4)&amp;quot;&quot;/&gt;&lt;property id=&quot;20307&quot; value=&quot;277&quot;/&gt;&lt;/object&gt;&lt;object type=&quot;3&quot; unique_id=&quot;10023&quot;&gt;&lt;property id=&quot;20148&quot; value=&quot;5&quot;/&gt;&lt;property id=&quot;20300&quot; value=&quot;Slide 21 - &amp;quot;Παράδειγμα 6 (1)&amp;quot;&quot;/&gt;&lt;property id=&quot;20307&quot; value=&quot;278&quot;/&gt;&lt;/object&gt;&lt;object type=&quot;3&quot; unique_id=&quot;10024&quot;&gt;&lt;property id=&quot;20148&quot; value=&quot;5&quot;/&gt;&lt;property id=&quot;20300&quot; value=&quot;Slide 22 - &amp;quot;Παράδειγμα 6 (2)&amp;quot;&quot;/&gt;&lt;property id=&quot;20307&quot; value=&quot;279&quot;/&gt;&lt;/object&gt;&lt;object type=&quot;3&quot; unique_id=&quot;10025&quot;&gt;&lt;property id=&quot;20148&quot; value=&quot;5&quot;/&gt;&lt;property id=&quot;20300&quot; value=&quot;Slide 23 - &amp;quot;Παράδειγμα 6 (3)&amp;quot;&quot;/&gt;&lt;property id=&quot;20307&quot; value=&quot;280&quot;/&gt;&lt;/object&gt;&lt;/object&gt;&lt;object type=&quot;8&quot; unique_id=&quot;10050&quot;&gt;&lt;/object&gt;&lt;/object&gt;&lt;/database&gt;"/>
  <p:tag name="MMPROD_NEXTUNIQUEID" val="10009"/>
  <p:tag name="SECTOMILLISECCONVERTED" val="1"/>
</p:tagLst>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defPPr>
      </a:lstStyle>
    </a:txDef>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2006</TotalTime>
  <Words>1839</Words>
  <Application>Microsoft Office PowerPoint</Application>
  <PresentationFormat>Προβολή στην οθόνη (4:3)</PresentationFormat>
  <Paragraphs>124</Paragraphs>
  <Slides>21</Slides>
  <Notes>4</Notes>
  <HiddenSlides>0</HiddenSlides>
  <MMClips>0</MMClips>
  <ScaleCrop>false</ScaleCrop>
  <HeadingPairs>
    <vt:vector size="4" baseType="variant">
      <vt:variant>
        <vt:lpstr>Θέμα</vt:lpstr>
      </vt:variant>
      <vt:variant>
        <vt:i4>1</vt:i4>
      </vt:variant>
      <vt:variant>
        <vt:lpstr>Τίτλοι διαφανειών</vt:lpstr>
      </vt:variant>
      <vt:variant>
        <vt:i4>21</vt:i4>
      </vt:variant>
    </vt:vector>
  </HeadingPairs>
  <TitlesOfParts>
    <vt:vector size="22" baseType="lpstr">
      <vt:lpstr>Θέμα του Office</vt:lpstr>
      <vt:lpstr>Παρουσίαση του PowerPoint</vt:lpstr>
      <vt:lpstr>Άδειες Χρήσης</vt:lpstr>
      <vt:lpstr>Χρηματοδότηση</vt:lpstr>
      <vt:lpstr>Σκοποί  ενότητας</vt:lpstr>
      <vt:lpstr>Περιεχόμενα ενότητας</vt:lpstr>
      <vt:lpstr>Αποσπάσματα από το έργο του P. Drucker υπό το βλέμμα της Ε. Η. Edersheim (1)</vt:lpstr>
      <vt:lpstr>Αποσπάσματα από το έργο του P. Drucker υπό το βλέμμα της Ε. Η. Edersheim (2)</vt:lpstr>
      <vt:lpstr>Peter Drucker – Ο γκουρού του Μάνατζμεντ (1)</vt:lpstr>
      <vt:lpstr>Peter Drucker – Ο γκουρού του Μάνατζμεντ (2)</vt:lpstr>
      <vt:lpstr>Peter Drucker – Ο γκουρού του Μάνατζμεντ (3)</vt:lpstr>
      <vt:lpstr>Peter Drucker – Ο γκουρού του Μάνατζμεντ (4)</vt:lpstr>
      <vt:lpstr>Peter Drucker – Ο γκουρού του Μάνατζμεντ (5)</vt:lpstr>
      <vt:lpstr>Peter Drucker – Ο γκουρού του Μάνατζμεντ (6)</vt:lpstr>
      <vt:lpstr>Peter Drucker – Ο γκουρού του Μάνατζμεντ (7)</vt:lpstr>
      <vt:lpstr>Peter Drucker – Ο γκουρού του Μάνατζμεντ (8)</vt:lpstr>
      <vt:lpstr>Peter Drucker – Ο γκουρού του Μάνατζμεντ (9)</vt:lpstr>
      <vt:lpstr>Peter Drucker – Ο γκουρού του Μάνατζμεντ (10)</vt:lpstr>
      <vt:lpstr>Peter Drucker – Ο γκουρού του Μάνατζμεντ (11)</vt:lpstr>
      <vt:lpstr>Peter Drucker – Ο γκουρού του Μάνατζμεντ (12)</vt:lpstr>
      <vt:lpstr>Βιβλιογραφία (1) </vt:lpstr>
      <vt:lpstr>Βιβλιογραφία (2)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διοίκηση επιχειρήσεων</dc:title>
  <dc:creator>v@g</dc:creator>
  <cp:keywords>Peter Drucker</cp:keywords>
  <cp:lastModifiedBy>a</cp:lastModifiedBy>
  <cp:revision>350</cp:revision>
  <dcterms:created xsi:type="dcterms:W3CDTF">2012-09-06T09:03:05Z</dcterms:created>
  <dcterms:modified xsi:type="dcterms:W3CDTF">2014-10-31T08:49:30Z</dcterms:modified>
</cp:coreProperties>
</file>