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8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264" r:id="rId40"/>
    <p:sldId id="265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73976-AA04-44EE-B288-AC3252AD313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6BCC8-D24E-46C4-BF57-ED67903BEDD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2709-A9E9-484C-9678-6C564A4382BB}" type="datetimeFigureOut">
              <a:rPr lang="el-GR" smtClean="0"/>
              <a:pPr/>
              <a:t>10/3/2017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E857-FDF5-4AB3-97B7-BD37AA5877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gr/imgres?imgurl=http://farm3.static.flickr.com/2580/4070018828_d3c43fc266.jpg&amp;imgrefurl=http://metablogging.gr/2010/09/ebook-%CE%B7-%CE%B5%CF%80%CE%B5%CF%81%CF%87%CF%8C%CE%BC%CE%B5%CE%BD%CE%B7-%CF%83%CF%8D%CE%B3%CF%87%CE%B9%CF%83%CE%B7/&amp;usg=__Z0NNYBg6zpKmlLwZMP2UJxdxOMQ=&amp;h=495&amp;w=450&amp;sz=96&amp;hl=el&amp;start=138&amp;zoom=1&amp;tbnid=_5SrnZnpiO1EDM:&amp;tbnh=130&amp;tbnw=118&amp;ei=FxjJTvLgLYeB4gS0_ugo&amp;prev=/search?q=%CE%B4%CE%B9%CE%B1%CE%B2%CE%AC%CE%B6%CF%89&amp;start=120&amp;hl=el&amp;sa=N&amp;gbv=2&amp;tbm=isch&amp;itbs=1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google.gr/imgres?imgurl=http://www.neaygeia.gr/UserFiles/Image/647.jpg&amp;imgrefurl=http://www.neaygeia.gr/page.asp?p=331&amp;usg=__JJK97cdX2ExGJNuYh8M18qlo1Zw=&amp;h=290&amp;w=468&amp;sz=55&amp;hl=el&amp;start=37&amp;zoom=1&amp;tbnid=Z98Xi9kjUh_6aM:&amp;tbnh=79&amp;tbnw=128&amp;ei=nCnJTo24PI_dsgaOp-GqBw&amp;prev=/search?q=%CF%87%CF%81%CE%BF%CE%BD%CE%BF%CE%B4%CE%B9%CE%AC%CE%B3%CF%81%CE%B1%CE%BC%CE%BC%CE%B1&amp;start=20&amp;um=1&amp;hl=el&amp;sa=N&amp;rlz=1W1ADFA_elGR456&amp;tbm=isch&amp;um=1&amp;itbs=1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ΔΙΑΧΕΙΡΙΣΗ ΧΡΟΝΟΥ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Δρ. ΚΥΡΙΑΖΟΠΟΥΛΟΣ ΓΕΩΡΓΙΟΣ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ΠΡΑΞΗ </a:t>
            </a:r>
            <a:r>
              <a:rPr lang="en-US" b="1" dirty="0" smtClean="0"/>
              <a:t>VS </a:t>
            </a:r>
            <a:r>
              <a:rPr lang="el-GR" b="1" dirty="0" smtClean="0"/>
              <a:t>ΑΠΟΔΟΤΙΚΟΤΗΤΑ</a:t>
            </a:r>
            <a:endParaRPr lang="el-G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9289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ΣΥΝΗΘΕΙΕΣ ΚΑΙ ΣΥΜΠΕΡΙΦΟΡΑ</a:t>
            </a:r>
            <a:endParaRPr lang="el-G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ΕΡΓΑΛΕΙΑ ΔΙΑΧΕΙΡΙΣΗΣ ΧΡΟΝΟΥ</a:t>
            </a:r>
            <a:endParaRPr lang="el-G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ΕΦΑΡΜΟΓΗ</a:t>
            </a:r>
            <a:endParaRPr lang="el-G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ΦΤΙΑΧΝΩ ΛΙΣΤΑ</a:t>
            </a:r>
            <a:endParaRPr lang="el-G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3649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ΕΒΔΟΜΑΔΙΑΙΟΣ ΠΡΟΓΡΑΜΜΑΤΙΣΜΟΣ</a:t>
            </a:r>
            <a:endParaRPr lang="el-G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Η</a:t>
            </a:r>
            <a:r>
              <a:rPr lang="el-GR" altLang="el-GR" b="1" smtClean="0">
                <a:cs typeface="Times New Roman" charset="0"/>
              </a:rPr>
              <a:t>μερολόγιο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l-GR" altLang="el-GR" sz="2400" b="1" smtClean="0"/>
              <a:t>Σημειώνεται: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τις εργασίες που κάνετε μέσα σε μία ημέρα</a:t>
            </a:r>
            <a:endParaRPr lang="el-GR" altLang="el-GR" sz="2400" b="1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το χρόνο που διαθέτετε για κάθε εργασία</a:t>
            </a:r>
            <a:endParaRPr lang="el-GR" altLang="el-GR" sz="2400" b="1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 πότε την αρχίζετε και πότε την τελειώνετε</a:t>
            </a:r>
            <a:endParaRPr lang="el-GR" altLang="el-GR" sz="2400" b="1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 </a:t>
            </a:r>
            <a:r>
              <a:rPr lang="el-GR" altLang="el-GR" sz="2400" b="1" smtClean="0"/>
              <a:t>π</a:t>
            </a:r>
            <a:r>
              <a:rPr lang="el-GR" altLang="el-GR" sz="2400" b="1" smtClean="0">
                <a:cs typeface="Times New Roman" charset="0"/>
              </a:rPr>
              <a:t>όση ώρα καταναλώνετε χωρίς να κάνετε κάτι το ιδιαίτερο</a:t>
            </a:r>
            <a:endParaRPr lang="el-GR" altLang="el-GR" sz="2400" b="1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πόση ώρα για ξεκούραση ή για το χόμπυ σου κλπ</a:t>
            </a:r>
            <a:r>
              <a:rPr lang="el-GR" altLang="el-GR" sz="24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smtClean="0"/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2850" y="1981200"/>
            <a:ext cx="30607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Η</a:t>
            </a:r>
            <a:r>
              <a:rPr lang="el-GR" altLang="el-GR" b="1" smtClean="0">
                <a:cs typeface="Times New Roman" charset="0"/>
              </a:rPr>
              <a:t>μερολόγιο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Μπορείτε, επίσης, να σημειώνετε τις εργασίες που θα θέλατε να κάνετε και που εξαιτίας της κακής διαχείρισης χρόνου δε προλάβατε να τις αρχίσετε ή να τις ολοκληρώσετε, ή τις υποχρεώσεις τις οποίες ξεκινήσατε καθυστερημένα (π.χ. ραντεβού στο οποίο αργήσατε)</a:t>
            </a:r>
            <a:endParaRPr lang="el-GR" altLang="el-GR" sz="2400" b="1" smtClean="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84600" y="2817813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3881438" y="2600325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pic>
        <p:nvPicPr>
          <p:cNvPr id="14342" name="Picture 8" descr="http://3.bp.blogspot.com/-bASlAynCNNc/TiOuqS8QJBI/AAAAAAAAARI/dKHTMMqa3RU/s1600/0511-0811-1015-4043_Man_Late_For_Work_clipart_imag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89138"/>
            <a:ext cx="3954463" cy="396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smtClean="0"/>
              <a:t>Εφαρμογή-1</a:t>
            </a:r>
            <a:br>
              <a:rPr lang="el-GR" altLang="el-GR" sz="4000" b="1" smtClean="0"/>
            </a:br>
            <a:r>
              <a:rPr lang="el-GR" altLang="el-GR" sz="4000" b="1" smtClean="0"/>
              <a:t>Καταγραφή Ημερολογίου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3505200"/>
          </a:xfrm>
        </p:spPr>
        <p:txBody>
          <a:bodyPr/>
          <a:lstStyle/>
          <a:p>
            <a:pPr algn="just" eaLnBrk="1" hangingPunct="1">
              <a:buClr>
                <a:srgbClr val="FF0066"/>
              </a:buClr>
              <a:buFont typeface="Wingdings" pitchFamily="2" charset="2"/>
              <a:buChar char="q"/>
            </a:pPr>
            <a:r>
              <a:rPr lang="el-GR" altLang="el-GR" sz="2800" b="1" smtClean="0"/>
              <a:t>Συντάξτε ένα ημερήσιο ημερολόγιο (ανάκληση 24ώρου) καταγράφοντας: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εργασίες που έχετε διεκπεραιώσει καθώς και το χρόνο περίπου που σας πήρε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εργασίες που δεν ολοκληρώσατε ή αναβάλατε λόγω έλλειψης χρόνου</a:t>
            </a:r>
          </a:p>
          <a:p>
            <a:pPr eaLnBrk="1" hangingPunct="1"/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smtClean="0"/>
              <a:t>Εφαρμογή-1</a:t>
            </a:r>
            <a:br>
              <a:rPr lang="el-GR" altLang="el-GR" sz="4000" b="1" smtClean="0"/>
            </a:br>
            <a:r>
              <a:rPr lang="el-GR" altLang="el-GR" sz="4000" b="1" smtClean="0"/>
              <a:t>Καταγραφή Ημερολογίου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848600" cy="3505200"/>
          </a:xfrm>
        </p:spPr>
        <p:txBody>
          <a:bodyPr/>
          <a:lstStyle/>
          <a:p>
            <a:pPr algn="just" eaLnBrk="1" hangingPunct="1">
              <a:buClr>
                <a:srgbClr val="FF0066"/>
              </a:buClr>
              <a:buFont typeface="Wingdings" pitchFamily="2" charset="2"/>
              <a:buChar char="q"/>
            </a:pPr>
            <a:r>
              <a:rPr lang="el-GR" altLang="el-GR" sz="2800" b="1" smtClean="0"/>
              <a:t>Συντάξτε ένα ημερήσιο ημερολόγιο (ανάκληση 24ώρου) καταγράφοντας: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εργασίες που έχετε διεκπεραιώσει καθώς και το χρόνο περίπου που σας πήρε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εργασίες που δεν ολοκληρώσατε ή αναβάλατε λόγω έλλειψης χρόνου</a:t>
            </a:r>
          </a:p>
          <a:p>
            <a:pPr eaLnBrk="1" hangingPunct="1"/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dirty="0" smtClean="0"/>
              <a:t>Εισαγωγή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dirty="0" smtClean="0">
                <a:cs typeface="Times New Roman" charset="0"/>
              </a:rPr>
              <a:t>Η Διαχείριση του χρόνου είναι μια ικανότητα που </a:t>
            </a:r>
            <a:r>
              <a:rPr lang="el-GR" altLang="el-GR" sz="2800" b="1" dirty="0" smtClean="0"/>
              <a:t>μας</a:t>
            </a:r>
            <a:r>
              <a:rPr lang="el-GR" altLang="el-GR" sz="2800" b="1" dirty="0" smtClean="0">
                <a:cs typeface="Times New Roman" charset="0"/>
              </a:rPr>
              <a:t> βοηθά να έχ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τον έλεγχο της ζωής </a:t>
            </a:r>
            <a:r>
              <a:rPr lang="el-GR" altLang="el-GR" sz="2800" b="1" dirty="0" smtClean="0"/>
              <a:t>μας</a:t>
            </a:r>
            <a:r>
              <a:rPr lang="el-GR" altLang="el-GR" sz="2800" b="1" dirty="0" smtClean="0">
                <a:cs typeface="Times New Roman" charset="0"/>
              </a:rPr>
              <a:t> </a:t>
            </a:r>
            <a:endParaRPr lang="el-GR" altLang="el-GR" sz="2800" b="1" dirty="0" smtClean="0"/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dirty="0" smtClean="0">
                <a:cs typeface="Times New Roman" charset="0"/>
              </a:rPr>
              <a:t>Αν αναβάλ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και χάν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</a:t>
            </a:r>
            <a:r>
              <a:rPr lang="el-GR" altLang="el-GR" sz="2800" b="1" dirty="0" smtClean="0"/>
              <a:t>χρόνο</a:t>
            </a:r>
            <a:r>
              <a:rPr lang="el-GR" altLang="el-GR" sz="2800" b="1" dirty="0" smtClean="0">
                <a:cs typeface="Times New Roman" charset="0"/>
              </a:rPr>
              <a:t> σε ασήμαντα θέματα, τότε</a:t>
            </a:r>
            <a:r>
              <a:rPr lang="el-GR" altLang="el-GR" sz="2800" b="1" dirty="0" smtClean="0"/>
              <a:t>: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>
                <a:cs typeface="Times New Roman" charset="0"/>
              </a:rPr>
              <a:t>νοιώθ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εκτός προγράμματος</a:t>
            </a:r>
            <a:endParaRPr lang="el-GR" altLang="el-GR" sz="2800" b="1" dirty="0" smtClean="0"/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>
                <a:cs typeface="Times New Roman" charset="0"/>
              </a:rPr>
              <a:t> χάν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</a:t>
            </a:r>
            <a:r>
              <a:rPr lang="el-GR" altLang="el-GR" sz="2800" b="1" dirty="0" smtClean="0"/>
              <a:t>στόχους </a:t>
            </a:r>
            <a:r>
              <a:rPr lang="el-GR" altLang="el-GR" sz="2800" b="1" dirty="0" smtClean="0">
                <a:cs typeface="Times New Roman" charset="0"/>
              </a:rPr>
              <a:t>σ</a:t>
            </a:r>
            <a:r>
              <a:rPr lang="el-GR" altLang="el-GR" sz="2800" b="1" dirty="0" smtClean="0"/>
              <a:t>ε</a:t>
            </a:r>
            <a:r>
              <a:rPr lang="el-GR" altLang="el-GR" sz="2800" b="1" dirty="0" smtClean="0">
                <a:cs typeface="Times New Roman" charset="0"/>
              </a:rPr>
              <a:t> εργασίες και διάβασμα</a:t>
            </a:r>
            <a:endParaRPr lang="el-GR" altLang="el-GR" sz="2800" b="1" dirty="0" smtClean="0"/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>
                <a:cs typeface="Times New Roman" charset="0"/>
              </a:rPr>
              <a:t> νοιώθ</a:t>
            </a:r>
            <a:r>
              <a:rPr lang="el-GR" altLang="el-GR" sz="2800" b="1" dirty="0" smtClean="0"/>
              <a:t>ουμε</a:t>
            </a:r>
            <a:r>
              <a:rPr lang="el-GR" altLang="el-GR" sz="2800" b="1" dirty="0" smtClean="0">
                <a:cs typeface="Times New Roman" charset="0"/>
              </a:rPr>
              <a:t> ότι μ</a:t>
            </a:r>
            <a:r>
              <a:rPr lang="el-GR" altLang="el-GR" sz="2800" b="1" dirty="0" smtClean="0"/>
              <a:t>ένουμε</a:t>
            </a:r>
            <a:r>
              <a:rPr lang="el-GR" altLang="el-GR" sz="2800" b="1" dirty="0" smtClean="0">
                <a:cs typeface="Times New Roman" charset="0"/>
              </a:rPr>
              <a:t> πίσω</a:t>
            </a:r>
            <a:endParaRPr lang="el-GR" altLang="el-GR" sz="2800" b="1" dirty="0" smtClean="0"/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/>
              <a:t>είμαστε λιγότερο αποτελεσματικοί και συνεπείς στις υποχρεώσεις μας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Επεξεργασία Ημερολογίου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11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l-GR" altLang="el-GR" sz="2800" b="1" smtClean="0">
                <a:cs typeface="Times New Roman" charset="0"/>
              </a:rPr>
              <a:t>Αφού συγκεντρώσετε αρκετά τέτοια ημερολόγια και συνεπώς αρκετές πληροφορίες, μελετήστε τα </a:t>
            </a:r>
            <a:endParaRPr lang="el-GR" altLang="el-GR" sz="2800" b="1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Σημειώστε τα σημεία εκείνα στα οποία θα μπορούσατε να κάνετε κάποιες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χρήσιμες αλλαγές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064000" y="2743200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3892550" y="2503488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pic>
        <p:nvPicPr>
          <p:cNvPr id="16390" name="Picture 13" descr="http://t3.gstatic.com/images?q=tbn:ANd9GcTY6zh1Y31XbRBjVbbvzDfqD8Xu6jYk5Mnt9T2-6a74ACebKPusKTNRLPs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886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Αναζήτηση βοήθειας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/>
          <a:p>
            <a:pPr eaLnBrk="1" hangingPunct="1"/>
            <a:endParaRPr lang="el-GR" altLang="el-GR" sz="2800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Μπορείτε να ζητήσετε τη βοήθεια ενός φίλου ή μιας φίλης για μια πιο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αντικειμενική προσέγγιση</a:t>
            </a:r>
            <a:r>
              <a:rPr lang="el-GR" altLang="el-GR" sz="2800" b="1" smtClean="0"/>
              <a:t> </a:t>
            </a:r>
          </a:p>
          <a:p>
            <a:pPr eaLnBrk="1" hangingPunct="1"/>
            <a:endParaRPr lang="el-GR" altLang="el-GR" sz="2800" b="1" smtClean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041775" y="2520950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pic>
        <p:nvPicPr>
          <p:cNvPr id="17413" name="Picture 7" descr="http://4.bp.blogspot.com/-kSpbe7wW71g/TdYSqir9eMI/AAAAAAAAAAU/_G8SZ3pHTOA/s1600/Loone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7300" y="1981200"/>
            <a:ext cx="2971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Ανάλυση Ημερολογίου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267200"/>
          </a:xfrm>
        </p:spPr>
        <p:txBody>
          <a:bodyPr/>
          <a:lstStyle/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Ελέγξτε μήπως: 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αφιερώνετε πολύ χρόνο σε μία δραστηριότητα 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altLang="el-GR" sz="2800" b="1" smtClean="0"/>
              <a:t>οργανώνοντας τις δραστηριότητες με άλλη σειρά εξοικονομείτε χρόνο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Εφαρμ</a:t>
            </a:r>
            <a:r>
              <a:rPr lang="el-GR" altLang="el-GR" sz="2800" b="1" smtClean="0"/>
              <a:t>ό</a:t>
            </a:r>
            <a:r>
              <a:rPr lang="el-GR" altLang="el-GR" sz="2800" b="1" smtClean="0">
                <a:cs typeface="Times New Roman" charset="0"/>
              </a:rPr>
              <a:t>στ</a:t>
            </a:r>
            <a:r>
              <a:rPr lang="el-GR" altLang="el-GR" sz="2800" b="1" smtClean="0"/>
              <a:t>ε</a:t>
            </a:r>
            <a:r>
              <a:rPr lang="el-GR" altLang="el-GR" sz="2800" b="1" smtClean="0">
                <a:cs typeface="Times New Roman" charset="0"/>
              </a:rPr>
              <a:t> τις αλλαγές και δείτε κατά πόσο λειτουργούν</a:t>
            </a:r>
            <a:r>
              <a:rPr lang="el-GR" altLang="el-GR" sz="2800" b="1" smtClean="0"/>
              <a:t> 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smtClean="0"/>
              <a:t>Μη ξεχνάτε </a:t>
            </a:r>
            <a:r>
              <a:rPr lang="el-GR" altLang="el-GR" sz="2800" b="1" smtClean="0">
                <a:cs typeface="Times New Roman" charset="0"/>
              </a:rPr>
              <a:t>ότι η εξοικονόμηση έστω και μισής ώρας είναι σημαντική</a:t>
            </a:r>
            <a:r>
              <a:rPr lang="el-GR" altLang="el-G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>
                <a:cs typeface="Times New Roman" charset="0"/>
              </a:rPr>
              <a:t>Ελέγξτε </a:t>
            </a:r>
            <a:r>
              <a:rPr lang="el-GR" altLang="el-GR" b="1" smtClean="0"/>
              <a:t/>
            </a:r>
            <a:br>
              <a:rPr lang="el-GR" altLang="el-GR" b="1" smtClean="0"/>
            </a:br>
            <a:r>
              <a:rPr lang="el-GR" altLang="el-GR" b="1" smtClean="0">
                <a:cs typeface="Times New Roman" charset="0"/>
              </a:rPr>
              <a:t>δεσμεύσεις και  προτεραιότητες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/>
              <a:t> Ν</a:t>
            </a:r>
            <a:r>
              <a:rPr lang="el-GR" altLang="el-GR" sz="2800" b="1" smtClean="0">
                <a:cs typeface="Times New Roman" charset="0"/>
              </a:rPr>
              <a:t>α σκεφτείτε κατά πόσο κάποιες από τις δραστηριότητες σ</a:t>
            </a:r>
            <a:r>
              <a:rPr lang="el-GR" altLang="el-GR" sz="2800" b="1" smtClean="0"/>
              <a:t>ας</a:t>
            </a:r>
            <a:r>
              <a:rPr lang="el-GR" altLang="el-GR" sz="2800" b="1" smtClean="0">
                <a:cs typeface="Times New Roman" charset="0"/>
              </a:rPr>
              <a:t> πηγάζουν από σημαντικές προτεραιότητες ή δεσμεύσει</a:t>
            </a:r>
            <a:r>
              <a:rPr lang="el-GR" altLang="el-GR" sz="2800" b="1" smtClean="0"/>
              <a:t>ς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Για παράδειγμα μπορεί: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>
                <a:cs typeface="Times New Roman" charset="0"/>
              </a:rPr>
              <a:t>να αναλαμβάνετε μία υποχρέωση, ενώ δεν έχετε χρόνο ή διάθεση, επειδή σας το ζήτησε κάποιος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φίλος</a:t>
            </a:r>
            <a:r>
              <a:rPr lang="el-GR" altLang="el-GR" sz="2800" b="1" smtClean="0">
                <a:cs typeface="Times New Roman" charset="0"/>
              </a:rPr>
              <a:t> ή επειδή δε σκεφτήκατε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να πείτε «όχι»</a:t>
            </a:r>
            <a:r>
              <a:rPr lang="el-GR" altLang="el-GR" sz="2800" b="1" smtClean="0">
                <a:solidFill>
                  <a:srgbClr val="FF0066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smtClean="0">
                <a:cs typeface="Times New Roman" charset="0"/>
              </a:rPr>
              <a:t>να κάνετε κάτι από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συνήθεια</a:t>
            </a:r>
            <a:r>
              <a:rPr lang="el-GR" altLang="el-GR" sz="2800" b="1" smtClean="0">
                <a:cs typeface="Times New Roman" charset="0"/>
              </a:rPr>
              <a:t> χωρίς αυτό να σχετίζεται με κάποια προτεραιότητα ή σοβαρή επιθυμία σας</a:t>
            </a:r>
            <a:r>
              <a:rPr lang="el-GR" altLang="el-GR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48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smtClean="0"/>
              <a:t>Εφαρμογή-2</a:t>
            </a:r>
            <a:br>
              <a:rPr lang="el-GR" altLang="el-GR" sz="4000" b="1" smtClean="0"/>
            </a:br>
            <a:r>
              <a:rPr lang="el-GR" altLang="el-GR" sz="4000" b="1" smtClean="0"/>
              <a:t>Κατάλογος υποχρεώσεων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marL="609600" indent="-609600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400" b="1" smtClean="0"/>
              <a:t>Καταγράψτε σημαντικές προτεραιότητες και υποχρεώσεις: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AutoNum type="arabicPeriod"/>
            </a:pPr>
            <a:r>
              <a:rPr lang="el-GR" altLang="el-GR" sz="2400" b="1" smtClean="0"/>
              <a:t>…………………………………………………….</a:t>
            </a:r>
          </a:p>
          <a:p>
            <a:pPr marL="609600" indent="-609600" eaLnBrk="1" hangingPunct="1">
              <a:buClr>
                <a:schemeClr val="accent2"/>
              </a:buClr>
              <a:buFontTx/>
              <a:buNone/>
            </a:pPr>
            <a:endParaRPr lang="el-GR" altLang="el-GR" sz="2400" b="1" smtClean="0"/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altLang="el-GR" sz="2000" b="1" i="1" smtClean="0">
                <a:cs typeface="Times New Roman" charset="0"/>
              </a:rPr>
              <a:t>Διαμόρφωσε τις δραστηριότητές σ</a:t>
            </a:r>
            <a:r>
              <a:rPr lang="el-GR" altLang="el-GR" sz="2000" b="1" i="1" smtClean="0"/>
              <a:t>ας</a:t>
            </a:r>
            <a:r>
              <a:rPr lang="el-GR" altLang="el-GR" sz="2000" b="1" i="1" smtClean="0">
                <a:cs typeface="Times New Roman" charset="0"/>
              </a:rPr>
              <a:t> ώστε να καλύπτονται χρονικά</a:t>
            </a:r>
            <a:r>
              <a:rPr lang="el-GR" altLang="el-GR" sz="2000" b="1" i="1" smtClean="0"/>
              <a:t> </a:t>
            </a:r>
            <a:r>
              <a:rPr lang="el-GR" altLang="el-GR" sz="2000" b="1" i="1" smtClean="0">
                <a:cs typeface="Times New Roman" charset="0"/>
              </a:rPr>
              <a:t>πρώτα απ’ όλα οι βασικές υποχρεώσεις και προτεραιότητές </a:t>
            </a:r>
            <a:r>
              <a:rPr lang="el-GR" altLang="el-GR" sz="2000" b="1" i="1" smtClean="0"/>
              <a:t>για </a:t>
            </a:r>
            <a:r>
              <a:rPr lang="el-GR" altLang="el-GR" sz="2000" b="1" i="1" smtClean="0">
                <a:cs typeface="Times New Roman" charset="0"/>
              </a:rPr>
              <a:t>σας</a:t>
            </a:r>
            <a:endParaRPr lang="el-GR" altLang="el-GR" sz="2000" b="1" i="1" smtClean="0"/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l-GR" altLang="el-GR" sz="2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cs typeface="Times New Roman" charset="0"/>
              </a:rPr>
              <a:t>Στόχοι και χρόνος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114800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400" b="1" smtClean="0">
                <a:cs typeface="Times New Roman" charset="0"/>
              </a:rPr>
              <a:t>Σκεφτείτε ότι εκτός από την ημέρα υπάρχουν και άλλα χρονικά όρια</a:t>
            </a:r>
            <a:r>
              <a:rPr lang="el-GR" altLang="el-GR" sz="2400" b="1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400" b="1" smtClean="0">
                <a:cs typeface="Times New Roman" charset="0"/>
              </a:rPr>
              <a:t>Κάθε δραστηριότητα μπορεί να αποτελεί ένα χρονικό στόχο</a:t>
            </a:r>
            <a:r>
              <a:rPr lang="el-GR" altLang="el-GR" sz="2400" b="1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smtClean="0">
                <a:cs typeface="Times New Roman" charset="0"/>
              </a:rPr>
              <a:t>Οι στόχοι αυτοί μπορεί να είναι ημερήσιοι (αν πρέπει να επαναλαμβάνονται σχεδόν κάθε ημέρα), εβδομαδιαίοι, μηνιαίοι κλπ.</a:t>
            </a:r>
            <a:r>
              <a:rPr lang="el-GR" altLang="el-GR" sz="2400" b="1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400" b="1" smtClean="0"/>
              <a:t>Παραδείγματα</a:t>
            </a: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89225"/>
            <a:ext cx="3810000" cy="2697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Προγραμματισμός στόχων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2400"/>
          </a:xfrm>
        </p:spPr>
        <p:txBody>
          <a:bodyPr/>
          <a:lstStyle/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Προγραμματίστε</a:t>
            </a:r>
            <a:r>
              <a:rPr lang="el-GR" altLang="el-GR" sz="2800" b="1" smtClean="0"/>
              <a:t> </a:t>
            </a:r>
            <a:r>
              <a:rPr lang="el-GR" altLang="el-GR" sz="2800" b="1" smtClean="0">
                <a:cs typeface="Times New Roman" charset="0"/>
              </a:rPr>
              <a:t>τους καθημερινούς στόχους</a:t>
            </a:r>
            <a:r>
              <a:rPr lang="el-GR" altLang="el-GR" sz="2800" b="1" smtClean="0"/>
              <a:t> 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Προγραμματίστε τους πιο σημαντικούς και απομακρυσμένους χρονικά στόχους  στο διάστημα που μεσολαβεί, ώστε να είστε σίγουροι ότι θα τους ικανοποιήσετε ως το τέλος</a:t>
            </a:r>
            <a:endParaRPr lang="el-GR" altLang="el-GR" sz="2800" b="1" smtClean="0"/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i="1" u="sng" smtClean="0">
                <a:solidFill>
                  <a:srgbClr val="FF0066"/>
                </a:solidFill>
                <a:cs typeface="Times New Roman" charset="0"/>
              </a:rPr>
              <a:t>Μην</a:t>
            </a:r>
            <a:r>
              <a:rPr lang="el-GR" altLang="el-GR" sz="2800" b="1" i="1" smtClean="0">
                <a:cs typeface="Times New Roman" charset="0"/>
              </a:rPr>
              <a:t> περιμένετε την </a:t>
            </a:r>
            <a:r>
              <a:rPr lang="el-GR" altLang="el-GR" sz="2800" b="1" i="1" smtClean="0">
                <a:solidFill>
                  <a:srgbClr val="FF0066"/>
                </a:solidFill>
                <a:cs typeface="Times New Roman" charset="0"/>
              </a:rPr>
              <a:t>τελευταία στιγμή</a:t>
            </a:r>
            <a:r>
              <a:rPr lang="el-GR" altLang="el-GR" sz="2800" b="1" i="1" smtClean="0">
                <a:cs typeface="Times New Roman" charset="0"/>
              </a:rPr>
              <a:t>, αλλά και </a:t>
            </a:r>
            <a:r>
              <a:rPr lang="el-GR" altLang="el-GR" sz="2800" b="1" i="1" u="sng" smtClean="0">
                <a:solidFill>
                  <a:srgbClr val="FF0066"/>
                </a:solidFill>
                <a:cs typeface="Times New Roman" charset="0"/>
              </a:rPr>
              <a:t>μην</a:t>
            </a:r>
            <a:r>
              <a:rPr lang="el-GR" altLang="el-GR" sz="2800" b="1" i="1" smtClean="0">
                <a:cs typeface="Times New Roman" charset="0"/>
              </a:rPr>
              <a:t> επείγεστε να τα κάνετε </a:t>
            </a:r>
            <a:r>
              <a:rPr lang="el-GR" altLang="el-GR" sz="2800" b="1" i="1" smtClean="0">
                <a:solidFill>
                  <a:srgbClr val="FF0066"/>
                </a:solidFill>
                <a:cs typeface="Times New Roman" charset="0"/>
              </a:rPr>
              <a:t>όλα τώρα</a:t>
            </a:r>
            <a:r>
              <a:rPr lang="el-GR" altLang="el-GR" sz="2800" b="1" smtClean="0">
                <a:cs typeface="Times New Roman" charset="0"/>
              </a:rPr>
              <a:t> </a:t>
            </a:r>
            <a:endParaRPr lang="el-GR" altLang="el-GR" sz="2800" b="1" smtClean="0"/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smtClean="0">
                <a:cs typeface="Times New Roman" charset="0"/>
              </a:rPr>
              <a:t>Παράδειγμ</a:t>
            </a:r>
            <a:r>
              <a:rPr lang="el-GR" altLang="el-GR" sz="2800" b="1" smtClean="0"/>
              <a:t>α</a:t>
            </a:r>
            <a:r>
              <a:rPr lang="el-GR" altLang="el-G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Χρονοδιάγραμμα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267200" cy="54864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l-GR" sz="2400" b="1" dirty="0">
                <a:latin typeface="+mj-lt"/>
                <a:cs typeface="Times New Roman" pitchFamily="18" charset="0"/>
              </a:rPr>
              <a:t>Μία </a:t>
            </a:r>
            <a:r>
              <a:rPr lang="el-GR" sz="24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τεχνική</a:t>
            </a:r>
            <a:r>
              <a:rPr lang="el-GR" sz="2400" b="1" dirty="0">
                <a:latin typeface="+mj-lt"/>
                <a:cs typeface="Times New Roman" pitchFamily="18" charset="0"/>
              </a:rPr>
              <a:t> που μπορεί να βοηθήσει σημαντικά</a:t>
            </a:r>
            <a:endParaRPr lang="el-GR" sz="2400" b="1" dirty="0">
              <a:latin typeface="+mj-lt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l-GR" sz="2400" b="1" dirty="0">
                <a:latin typeface="+mj-lt"/>
              </a:rPr>
              <a:t>Κα</a:t>
            </a:r>
            <a:r>
              <a:rPr lang="el-GR" sz="2400" b="1" dirty="0">
                <a:latin typeface="+mj-lt"/>
                <a:cs typeface="Times New Roman" pitchFamily="18" charset="0"/>
              </a:rPr>
              <a:t>ταγράψετε σε εμφανές σημείο τους χρονικούς στόχους-υποχρεώσεις σας και τα αντίστοιχα χρονικά όρια για κάθε ημέρα, εβδομάδα, ή άλλο χρονικό όριο</a:t>
            </a:r>
            <a:r>
              <a:rPr lang="el-GR" sz="2400" b="1" dirty="0">
                <a:latin typeface="+mj-lt"/>
                <a:cs typeface="Arial" charset="0"/>
              </a:rPr>
              <a:t> </a:t>
            </a:r>
            <a:endParaRPr lang="el-GR" sz="2400" b="1" dirty="0">
              <a:latin typeface="+mj-lt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l-GR" sz="2400" b="1" dirty="0">
                <a:latin typeface="+mj-lt"/>
                <a:cs typeface="Times New Roman" pitchFamily="18" charset="0"/>
              </a:rPr>
              <a:t>Αφιερώσετε 4-5 λεπτά</a:t>
            </a:r>
            <a:r>
              <a:rPr lang="el-GR" sz="2400" b="1" dirty="0">
                <a:latin typeface="+mj-lt"/>
              </a:rPr>
              <a:t> </a:t>
            </a:r>
            <a:r>
              <a:rPr lang="el-GR" sz="2400" b="1" dirty="0">
                <a:latin typeface="+mj-lt"/>
                <a:cs typeface="Times New Roman" pitchFamily="18" charset="0"/>
              </a:rPr>
              <a:t>κάθε ημέρα, στη μελέτη του χρονοδιαγράμματός σας</a:t>
            </a:r>
            <a:endParaRPr lang="el-GR" sz="2400" b="1" dirty="0">
              <a:latin typeface="+mj-lt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v"/>
              <a:defRPr/>
            </a:pPr>
            <a:r>
              <a:rPr lang="el-GR" sz="2400" b="1" dirty="0">
                <a:latin typeface="+mj-lt"/>
                <a:cs typeface="Times New Roman" pitchFamily="18" charset="0"/>
              </a:rPr>
              <a:t> </a:t>
            </a:r>
            <a:r>
              <a:rPr lang="el-GR" sz="2400" b="1" dirty="0">
                <a:latin typeface="+mj-lt"/>
              </a:rPr>
              <a:t>Θ</a:t>
            </a:r>
            <a:r>
              <a:rPr lang="el-GR" sz="2400" b="1" dirty="0">
                <a:latin typeface="+mj-lt"/>
                <a:cs typeface="Times New Roman" pitchFamily="18" charset="0"/>
              </a:rPr>
              <a:t>α γλιτώσετε τελικά πολύ </a:t>
            </a:r>
            <a:r>
              <a:rPr lang="el-GR" sz="2400" b="1" dirty="0">
                <a:cs typeface="Times New Roman" pitchFamily="18" charset="0"/>
              </a:rPr>
              <a:t>περισσότερο </a:t>
            </a:r>
            <a:r>
              <a:rPr lang="el-GR" sz="2400" b="1" dirty="0">
                <a:solidFill>
                  <a:srgbClr val="FF0066"/>
                </a:solidFill>
                <a:cs typeface="Times New Roman" pitchFamily="18" charset="0"/>
              </a:rPr>
              <a:t>χρόνο</a:t>
            </a:r>
            <a:r>
              <a:rPr lang="el-GR" sz="2400" b="1" dirty="0">
                <a:cs typeface="Times New Roman" pitchFamily="18" charset="0"/>
              </a:rPr>
              <a:t> και </a:t>
            </a:r>
            <a:r>
              <a:rPr lang="el-GR" sz="2400" b="1" dirty="0">
                <a:solidFill>
                  <a:srgbClr val="FF0066"/>
                </a:solidFill>
                <a:cs typeface="Times New Roman" pitchFamily="18" charset="0"/>
              </a:rPr>
              <a:t>κόπο</a:t>
            </a:r>
            <a:r>
              <a:rPr lang="el-GR" sz="2400" dirty="0">
                <a:cs typeface="Arial" charset="0"/>
              </a:rPr>
              <a:t> </a:t>
            </a:r>
            <a:r>
              <a:rPr lang="el-GR" sz="2400" dirty="0">
                <a:cs typeface="Arial" charset="0"/>
                <a:hlinkClick r:id="rId2"/>
              </a:rPr>
              <a:t> </a:t>
            </a:r>
            <a:endParaRPr lang="el-GR" sz="2400" dirty="0">
              <a:cs typeface="Arial" charset="0"/>
            </a:endParaRP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62200"/>
            <a:ext cx="3810000" cy="2490788"/>
          </a:xfrm>
          <a:noFill/>
        </p:spPr>
      </p:pic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835400" y="2795588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4052888" y="2571750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/>
              <a:t>Ο βαθμός του επείγοντος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20113" cy="5029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>
                <a:cs typeface="Times New Roman" charset="0"/>
              </a:rPr>
              <a:t>Μελετώντας τις δραστηριότητές σας μπορείτε να τις κατανείμετε σε τέσσερις κατηγορίες</a:t>
            </a:r>
            <a:r>
              <a:rPr lang="el-GR" altLang="el-GR" sz="2800" b="1" smtClean="0"/>
              <a:t>: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«Πρέπει να γίνει σήμερα (ή αύριο, ή….)»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«Καλό είναι να γίνει σήμερα (ή αύριο, ή …)»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«Μπορώ να το αναβάλω (για Χ διάστημα</a:t>
            </a:r>
            <a:r>
              <a:rPr lang="el-GR" altLang="el-GR" sz="2800" b="1" smtClean="0"/>
              <a:t>)»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«Μπορώ να το αναθέσω σε κάποιον άλλο»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Αξιολογήστε κάθε δραστηριότητά σας και εντάξτε την σε μία από τις παραπάνω κατηγορίες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smtClean="0">
                <a:cs typeface="Times New Roman" charset="0"/>
              </a:rPr>
              <a:t> Αυτό θα σας βοηθήσει να κατανείμετε το χρόνο σας αποτελεσματικότερα</a:t>
            </a:r>
            <a:r>
              <a:rPr lang="el-GR" altLang="el-GR" sz="2800" b="1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/>
              <a:t>Ο βαθμός του επείγοντος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20113" cy="5029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>
                <a:cs typeface="Times New Roman" charset="0"/>
              </a:rPr>
              <a:t>Μελετώντας τις δραστηριότητές σας μπορείτε να τις κατανείμετε σε τέσσερις κατηγορίες</a:t>
            </a:r>
            <a:r>
              <a:rPr lang="el-GR" altLang="el-GR" sz="2800" b="1" smtClean="0"/>
              <a:t>: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«Πρέπει να γίνει σήμερα (ή αύριο, ή….)»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«Καλό είναι να γίνει σήμερα (ή αύριο, ή …)»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«Μπορώ να το αναβάλω (για Χ διάστημα</a:t>
            </a:r>
            <a:r>
              <a:rPr lang="el-GR" altLang="el-GR" sz="2800" b="1" smtClean="0"/>
              <a:t>)»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«Μπορώ να το αναθέσω σε κάποιον άλλο»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Αξιολογήστε κάθε δραστηριότητά σας και εντάξτε την σε μία από τις παραπάνω κατηγορίες</a:t>
            </a:r>
            <a:endParaRPr lang="el-GR" altLang="el-GR" sz="2800" b="1" smtClean="0"/>
          </a:p>
          <a:p>
            <a:pPr marL="609600" indent="-609600"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smtClean="0">
                <a:cs typeface="Times New Roman" charset="0"/>
              </a:rPr>
              <a:t> Αυτό θα σας βοηθήσει να κατανείμετε το χρόνο σας αποτελεσματικότερα</a:t>
            </a:r>
            <a:r>
              <a:rPr lang="el-GR" altLang="el-GR" sz="2800" b="1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Η αναβολή είναι πηγή στρες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96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dirty="0" smtClean="0">
                <a:cs typeface="Times New Roman" charset="0"/>
              </a:rPr>
              <a:t>Οι αναβολές σημαντικών δραστηριοτήτων ή υποχρεώσεων εξαιτίας της κακής οργάνωσης του χρόνου, ή και αυτή η κακή οργάνωση του χρόνου από μόνη της, μπορεί να αποτελέσει σοβαρή πηγή στρες</a:t>
            </a:r>
            <a:endParaRPr lang="el-GR" altLang="el-GR" sz="2800" dirty="0" smtClean="0"/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41538"/>
            <a:ext cx="3810000" cy="3792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Ευελιξία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191000" cy="4800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altLang="el-GR" sz="2600" b="1" smtClean="0"/>
              <a:t>Ν</a:t>
            </a:r>
            <a:r>
              <a:rPr lang="el-GR" altLang="el-GR" sz="2600" b="1" smtClean="0">
                <a:cs typeface="Times New Roman" charset="0"/>
              </a:rPr>
              <a:t>α θυμάστε ότι χρειάζεται να είστε </a:t>
            </a:r>
            <a:r>
              <a:rPr lang="el-GR" altLang="el-GR" sz="2600" b="1" smtClean="0">
                <a:solidFill>
                  <a:srgbClr val="FF0066"/>
                </a:solidFill>
                <a:cs typeface="Times New Roman" charset="0"/>
              </a:rPr>
              <a:t>ευέλικτοι</a:t>
            </a:r>
            <a:r>
              <a:rPr lang="el-GR" altLang="el-GR" sz="2600" b="1" smtClean="0">
                <a:cs typeface="Times New Roman" charset="0"/>
              </a:rPr>
              <a:t> στην εφαρμογή των χρονοδιαγραμμάτων</a:t>
            </a:r>
            <a:endParaRPr lang="el-GR" altLang="el-GR" sz="2600" b="1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l-GR" altLang="el-GR" sz="2600" b="1" smtClean="0">
                <a:solidFill>
                  <a:srgbClr val="FF0066"/>
                </a:solidFill>
                <a:cs typeface="Times New Roman" charset="0"/>
              </a:rPr>
              <a:t>Αλλαγές</a:t>
            </a:r>
            <a:r>
              <a:rPr lang="el-GR" altLang="el-GR" sz="2600" b="1" smtClean="0">
                <a:cs typeface="Times New Roman" charset="0"/>
              </a:rPr>
              <a:t> μπορούν να γίνουν αν το κρίνετε απαραίτητο ή αν δεν μπορεί να γίνει αλλιώς (π.χ. στην περίπτωση ενός έκτακτου γεγονότος ή υποχρέωση</a:t>
            </a:r>
            <a:r>
              <a:rPr lang="el-GR" altLang="el-GR" sz="2600" b="1" smtClean="0"/>
              <a:t>ς)</a:t>
            </a:r>
          </a:p>
        </p:txBody>
      </p:sp>
      <p:graphicFrame>
        <p:nvGraphicFramePr>
          <p:cNvPr id="25604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267200" y="1905000"/>
          <a:ext cx="4724400" cy="4267200"/>
        </p:xfrm>
        <a:graphic>
          <a:graphicData uri="http://schemas.openxmlformats.org/presentationml/2006/ole">
            <p:oleObj spid="_x0000_s9218" name="Εικόνα bitmap" r:id="rId3" imgW="5609524" imgH="27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Διαχείριση στρες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28800"/>
            <a:ext cx="395605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600" b="1" smtClean="0">
                <a:cs typeface="Times New Roman" charset="0"/>
              </a:rPr>
              <a:t>Δεν πρέπει να ξεχνάμε ότι η διαχείριση του χρόνου βοηθά στο να κατανείμουμε καλύτερα το χρόνο μας και </a:t>
            </a:r>
            <a:r>
              <a:rPr lang="el-GR" altLang="el-GR" sz="2600" b="1" smtClean="0">
                <a:solidFill>
                  <a:srgbClr val="FF0066"/>
                </a:solidFill>
                <a:cs typeface="Times New Roman" charset="0"/>
              </a:rPr>
              <a:t>να μειώσουμε</a:t>
            </a:r>
            <a:r>
              <a:rPr lang="el-GR" altLang="el-GR" sz="2600" b="1" smtClean="0">
                <a:cs typeface="Times New Roman" charset="0"/>
              </a:rPr>
              <a:t> το σχετικό </a:t>
            </a:r>
            <a:r>
              <a:rPr lang="el-GR" altLang="el-GR" sz="2600" b="1" smtClean="0">
                <a:solidFill>
                  <a:srgbClr val="FF0066"/>
                </a:solidFill>
                <a:cs typeface="Times New Roman" charset="0"/>
              </a:rPr>
              <a:t>στρες</a:t>
            </a:r>
            <a:r>
              <a:rPr lang="el-GR" altLang="el-GR" sz="2600" b="1" smtClean="0">
                <a:cs typeface="Times New Roman" charset="0"/>
              </a:rPr>
              <a:t> και όχι για να μας εντάξει σε ένα άτεγκτο πρόγραμμα που θα  αυξήσει τελικά την ανησυχία μας</a:t>
            </a:r>
            <a:endParaRPr lang="el-GR" altLang="el-GR" sz="2600" smtClean="0"/>
          </a:p>
        </p:txBody>
      </p:sp>
      <p:pic>
        <p:nvPicPr>
          <p:cNvPr id="26628" name="Picture 5" descr="time management video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52675"/>
            <a:ext cx="3810000" cy="3370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Η διαχείριση του χρόνου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αφορά όλους μας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69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/>
              <a:t>Σε όλα τα στάδια της ζωής: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Προσχολική και σχολική ηλικία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Εφηβεία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Ενήλικη ζωή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Τρίτη ηλικία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/>
              <a:t>Σε όλες τις δραστηριότητες: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Μαθητικός (φοιτητικός) χρόνος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Επαγγελματικός χρόνος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Ελεύθερος χρόνος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SMART</a:t>
            </a:r>
            <a:endParaRPr lang="el-GR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928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ΠΑΡΑΔΕΙΓΜΑ</a:t>
            </a:r>
            <a:endParaRPr lang="el-G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ΚΑΤΗΓΟΡΙΕΣ ΔΡΑΣΤΗΡΙΟΤΗΤΩΝ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l-GR" dirty="0" smtClean="0"/>
              <a:t>1) Πρέπει να γίνει </a:t>
            </a:r>
            <a:r>
              <a:rPr lang="el-GR" dirty="0" err="1" smtClean="0"/>
              <a:t>σήµερα</a:t>
            </a:r>
            <a:r>
              <a:rPr lang="el-GR" dirty="0" smtClean="0"/>
              <a:t> (ή αύριο, ή ...). </a:t>
            </a:r>
          </a:p>
          <a:p>
            <a:r>
              <a:rPr lang="el-GR" dirty="0" smtClean="0"/>
              <a:t>2) Καλόν είναι να γίνει </a:t>
            </a:r>
            <a:r>
              <a:rPr lang="el-GR" dirty="0" err="1" smtClean="0"/>
              <a:t>σήµερα</a:t>
            </a:r>
            <a:r>
              <a:rPr lang="el-GR" dirty="0" smtClean="0"/>
              <a:t> (ή αύριο, ή ...).</a:t>
            </a:r>
          </a:p>
          <a:p>
            <a:r>
              <a:rPr lang="el-GR" dirty="0" smtClean="0"/>
              <a:t> 3) Μπορώ να το αναβάλω (για Χ </a:t>
            </a:r>
            <a:r>
              <a:rPr lang="el-GR" dirty="0" err="1" smtClean="0"/>
              <a:t>διάστηµα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4) Μπορώ να το αναθέσω σε κάποιον άλλο. 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ΑΝΑΘΕΣΗ ΥΠΟΧΡΕΩΣΗΣ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α) αποφασίστε ποια υποχρέωση θα αναθέσετε, </a:t>
            </a:r>
          </a:p>
          <a:p>
            <a:r>
              <a:rPr lang="el-GR" dirty="0" smtClean="0"/>
              <a:t>β) αποφασίστε σε ποιον θα κάνετε την ανάθεση (ανάλογα µε το </a:t>
            </a:r>
            <a:r>
              <a:rPr lang="el-GR" dirty="0" err="1" smtClean="0"/>
              <a:t>βαθµό</a:t>
            </a:r>
            <a:r>
              <a:rPr lang="el-GR" dirty="0" smtClean="0"/>
              <a:t> </a:t>
            </a:r>
            <a:r>
              <a:rPr lang="el-GR" dirty="0" err="1" smtClean="0"/>
              <a:t>εµπιστοσύνης</a:t>
            </a:r>
            <a:r>
              <a:rPr lang="el-GR" dirty="0" smtClean="0"/>
              <a:t>, καταλληλότητας, δυνατοτήτων), </a:t>
            </a:r>
          </a:p>
          <a:p>
            <a:r>
              <a:rPr lang="el-GR" smtClean="0"/>
              <a:t>γ</a:t>
            </a:r>
            <a:r>
              <a:rPr lang="el-GR" dirty="0" smtClean="0"/>
              <a:t>) δώστε τις αναγκαίες πληροφορίες, εκπαιδεύστε (αν χρειάζεται) και αποσυρθείτε σταδιακά από την άσκηση της δραστηριότητας, διατηρώντας την υψηλή εποπτεία, αν αυτό είναι απαραίτητο</a:t>
            </a:r>
            <a:r>
              <a:rPr lang="el-GR" smtClean="0"/>
              <a:t>, </a:t>
            </a:r>
          </a:p>
          <a:p>
            <a:r>
              <a:rPr lang="el-GR" smtClean="0"/>
              <a:t>δ</a:t>
            </a:r>
            <a:r>
              <a:rPr lang="el-GR" dirty="0" smtClean="0"/>
              <a:t>) όταν εκχωρείτε µια δραστηριότητα, εκχωρείτε και τη σχετική ευθύνη: αποδεχθείτε την πιθανότητα να γίνει κάποιο λάθος και µην σπεύσετε να ακυρώσετε την ‘εκχώρηση’. 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E16B-1A4B-460C-AFEC-D7BB99D67E2A}" type="slidenum">
              <a:rPr lang="en-US"/>
              <a:pPr/>
              <a:t>37</a:t>
            </a:fld>
            <a:endParaRPr lang="en-US"/>
          </a:p>
        </p:txBody>
      </p:sp>
      <p:pic>
        <p:nvPicPr>
          <p:cNvPr id="158722" name="Picture 2" descr="C:\Documents and Settings\Administrator\Desktop\sca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425"/>
            <a:ext cx="8280920" cy="660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036496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ΑΝΑΚΕΦΑΛΑΙΩΣΗ</a:t>
            </a:r>
            <a:endParaRPr lang="el-GR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tx1"/>
                </a:solidFill>
                <a:cs typeface="Times New Roman" charset="0"/>
              </a:rPr>
              <a:t>Π</a:t>
            </a:r>
            <a:r>
              <a:rPr lang="el-GR" altLang="el-GR" b="1" smtClean="0">
                <a:solidFill>
                  <a:schemeClr val="tx1"/>
                </a:solidFill>
              </a:rPr>
              <a:t>ώς</a:t>
            </a:r>
            <a:r>
              <a:rPr lang="el-GR" altLang="el-GR" b="1" smtClean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l-GR" altLang="el-GR" b="1" smtClean="0">
                <a:solidFill>
                  <a:schemeClr val="tx1"/>
                </a:solidFill>
              </a:rPr>
              <a:t>να χάσετε χρόνο</a:t>
            </a:r>
            <a:r>
              <a:rPr lang="el-GR" altLang="el-GR" b="1" smtClean="0"/>
              <a:t>-1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5486400"/>
          </a:xfrm>
          <a:ln>
            <a:solidFill>
              <a:schemeClr val="accent2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/>
              <a:t>Να προσπαθείτε να κάνετε </a:t>
            </a:r>
            <a:r>
              <a:rPr lang="el-GR" altLang="el-GR" sz="2800" b="1" dirty="0" smtClean="0">
                <a:solidFill>
                  <a:srgbClr val="FF0066"/>
                </a:solidFill>
              </a:rPr>
              <a:t>πολλά πράγματα την ίδια ώρα</a:t>
            </a:r>
            <a:r>
              <a:rPr lang="el-GR" altLang="el-GR" sz="2800" b="1" dirty="0" smtClean="0"/>
              <a:t>: Να αναλαμβάνετε πολλές εργασίες, πολλά μαθήματα και να δεσμεύεστε για κοινωνικές υποχρεώσεις 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>
                <a:solidFill>
                  <a:srgbClr val="FF0066"/>
                </a:solidFill>
              </a:rPr>
              <a:t>Αναβλητικότητα</a:t>
            </a:r>
            <a:r>
              <a:rPr lang="el-GR" altLang="el-GR" sz="2800" b="1" dirty="0" smtClean="0"/>
              <a:t>: Όταν αφήνετε για αύριο αυτό που μπορεί να γίνει σήμερα 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>
                <a:solidFill>
                  <a:srgbClr val="FF0066"/>
                </a:solidFill>
              </a:rPr>
              <a:t>Τελειομανία</a:t>
            </a:r>
            <a:r>
              <a:rPr lang="el-GR" altLang="el-GR" sz="2800" b="1" dirty="0" smtClean="0"/>
              <a:t>: Όταν νοιώθετε ότι πρέπει όλα να είναι στην εντέλεια ή ότι πρέπει να τα κάνετε μόνοι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800" b="1" dirty="0" smtClean="0"/>
              <a:t>Όταν </a:t>
            </a:r>
            <a:r>
              <a:rPr lang="el-GR" altLang="el-GR" sz="2800" b="1" dirty="0" smtClean="0">
                <a:solidFill>
                  <a:srgbClr val="FF0066"/>
                </a:solidFill>
              </a:rPr>
              <a:t>δεν μπορείτε να πείτε όχι</a:t>
            </a:r>
            <a:r>
              <a:rPr lang="el-GR" altLang="el-GR" sz="2800" b="1" dirty="0" smtClean="0"/>
              <a:t>: Χάρες που σου ζητούν, εκδηλώσεις, κοινωνικά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ΒΙΒΛΙΟΓΡΑΦΙΑ (1)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b="1" dirty="0" err="1" smtClean="0"/>
              <a:t>Βλάχου</a:t>
            </a:r>
            <a:r>
              <a:rPr lang="el-GR" altLang="el-GR" b="1" dirty="0" smtClean="0"/>
              <a:t> Όλγα Κοινωνιολόγος -Υπεύθυνη Σ.Σ.Ν. </a:t>
            </a:r>
            <a:r>
              <a:rPr lang="el-GR" altLang="el-GR" b="1" dirty="0" err="1" smtClean="0"/>
              <a:t>Δωδ</a:t>
            </a:r>
            <a:r>
              <a:rPr lang="el-GR" altLang="el-GR" b="1" dirty="0" smtClean="0"/>
              <a:t>/σου</a:t>
            </a:r>
          </a:p>
          <a:p>
            <a:pPr>
              <a:lnSpc>
                <a:spcPct val="150000"/>
              </a:lnSpc>
            </a:pPr>
            <a:r>
              <a:rPr lang="el-GR" altLang="el-GR" b="1" dirty="0" smtClean="0"/>
              <a:t>Ιωάννου Ζαχαρία </a:t>
            </a:r>
            <a:r>
              <a:rPr lang="en-US" altLang="el-GR" b="1" dirty="0" smtClean="0"/>
              <a:t>HR Supervisor Ernst &amp; Young</a:t>
            </a:r>
            <a:endParaRPr lang="el-GR" altLang="el-GR" b="1" dirty="0" smtClean="0"/>
          </a:p>
          <a:p>
            <a:pPr>
              <a:lnSpc>
                <a:spcPct val="150000"/>
              </a:lnSpc>
            </a:pPr>
            <a:r>
              <a:rPr lang="el-GR" altLang="el-GR" b="1" dirty="0" err="1" smtClean="0"/>
              <a:t>Κουτρουβίδης</a:t>
            </a:r>
            <a:r>
              <a:rPr lang="el-GR" altLang="el-GR" b="1" dirty="0" smtClean="0"/>
              <a:t> Παναγιώτης Δια βίου Μάθηση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l-GR" altLang="el-GR" sz="4000" b="1" dirty="0" smtClean="0"/>
              <a:t>ΒΙΒΛΙΟΓΡΑΦΙΑ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5715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altLang="el-GR" sz="2400" b="1" smtClean="0"/>
              <a:t>kallithea.hua.gr/epixeirein/hmerida7/Mpatagias_Presentation.pdf</a:t>
            </a:r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/>
              <a:t>timeman.com/time-management-video-clips</a:t>
            </a:r>
          </a:p>
          <a:p>
            <a:pPr marL="609600" indent="-609600">
              <a:buFontTx/>
              <a:buAutoNum type="arabicPeriod"/>
            </a:pPr>
            <a:r>
              <a:rPr lang="el-GR" altLang="el-GR" sz="2800" b="1" smtClean="0">
                <a:cs typeface="Times New Roman" charset="0"/>
              </a:rPr>
              <a:t>www.agws.com.au/Drug/Docs/G9.doc</a:t>
            </a:r>
            <a:endParaRPr lang="el-GR" altLang="el-GR" sz="2400" b="1" smtClean="0"/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/>
              <a:t>www.cut.ac.cy/studies</a:t>
            </a:r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/>
              <a:t>www.ibrt.gr/ekpaideysi/8_stratigikes_diaxeirisis_toy_xronoy.pdf </a:t>
            </a:r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/>
              <a:t>www.in2life.gr/everyday/howto/articles/198218/article.aspx</a:t>
            </a:r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>
                <a:cs typeface="Arial" charset="0"/>
              </a:rPr>
              <a:t>www.mindtools.com</a:t>
            </a:r>
            <a:endParaRPr lang="el-GR" altLang="el-GR" sz="2400" b="1" smtClean="0"/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>
                <a:cs typeface="Arial" charset="0"/>
              </a:rPr>
              <a:t>www.paediatriki.gr/data/issue1/11-Xristodoulou_21(1)_09.pdf</a:t>
            </a:r>
            <a:endParaRPr lang="el-GR" altLang="el-GR" sz="2400" b="1" smtClean="0"/>
          </a:p>
          <a:p>
            <a:pPr marL="609600" indent="-609600">
              <a:buFontTx/>
              <a:buAutoNum type="arabicPeriod"/>
            </a:pPr>
            <a:r>
              <a:rPr lang="el-GR" altLang="el-GR" sz="2400" b="1" smtClean="0">
                <a:cs typeface="Times New Roman" charset="0"/>
              </a:rPr>
              <a:t>www.psychognosia.gr/koina%20provlimata_xronos.htm</a:t>
            </a:r>
            <a:r>
              <a:rPr lang="el-GR" altLang="el-GR" sz="2800" b="1" smtClean="0"/>
              <a:t> </a:t>
            </a:r>
          </a:p>
          <a:p>
            <a:pPr marL="609600" indent="-609600">
              <a:buFontTx/>
              <a:buAutoNum type="arabicPeriod"/>
            </a:pPr>
            <a:endParaRPr lang="el-GR" altLang="el-GR" sz="2800" b="1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endParaRPr lang="el-GR" altLang="el-GR" sz="2800" b="1" smtClean="0"/>
          </a:p>
          <a:p>
            <a:pPr marL="609600" indent="-609600">
              <a:buFontTx/>
              <a:buAutoNum type="arabicPeriod"/>
            </a:pPr>
            <a:endParaRPr lang="el-GR" altLang="el-GR" smtClean="0">
              <a:latin typeface="Arial" charset="0"/>
            </a:endParaRPr>
          </a:p>
          <a:p>
            <a:pPr marL="609600" indent="-609600">
              <a:buFontTx/>
              <a:buAutoNum type="arabicPeriod"/>
            </a:pPr>
            <a:endParaRPr lang="el-GR" altLang="el-GR" smtClean="0"/>
          </a:p>
          <a:p>
            <a:pPr marL="609600" indent="-609600">
              <a:buFontTx/>
              <a:buAutoNum type="arabicPeriod"/>
            </a:pPr>
            <a:endParaRPr lang="el-GR" altLang="el-GR" smtClean="0">
              <a:latin typeface="Arial" charset="0"/>
            </a:endParaRPr>
          </a:p>
          <a:p>
            <a:pPr marL="609600" indent="-609600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>
                <a:solidFill>
                  <a:schemeClr val="tx1"/>
                </a:solidFill>
                <a:cs typeface="Times New Roman" charset="0"/>
              </a:rPr>
              <a:t>Π</a:t>
            </a:r>
            <a:r>
              <a:rPr lang="el-GR" altLang="el-GR" b="1" smtClean="0">
                <a:solidFill>
                  <a:schemeClr val="tx1"/>
                </a:solidFill>
              </a:rPr>
              <a:t>ώς</a:t>
            </a:r>
            <a:r>
              <a:rPr lang="el-GR" altLang="el-GR" b="1" smtClean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l-GR" altLang="el-GR" b="1" smtClean="0">
                <a:solidFill>
                  <a:schemeClr val="tx1"/>
                </a:solidFill>
              </a:rPr>
              <a:t>να χάσεις χρόνο-2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93204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FF0066"/>
                </a:solidFill>
              </a:rPr>
              <a:t>Προσωπική αποδιοργάνωση</a:t>
            </a:r>
            <a:r>
              <a:rPr lang="el-GR" altLang="el-GR" sz="2400" b="1" dirty="0" smtClean="0"/>
              <a:t>: Ασυγύριστο γραφείο, φτωχές ικανότητες μελέτης, μη προγραμματισμός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FF0066"/>
                </a:solidFill>
              </a:rPr>
              <a:t>Παράλογος υπολογισμός χρόνου</a:t>
            </a:r>
            <a:r>
              <a:rPr lang="el-GR" alt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FF0066"/>
                </a:solidFill>
              </a:rPr>
              <a:t>Έλλειψη οριοθέτησης εαυτού</a:t>
            </a:r>
            <a:r>
              <a:rPr lang="el-GR" alt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/>
              <a:t>Διάφορες </a:t>
            </a:r>
            <a:r>
              <a:rPr lang="el-GR" altLang="el-GR" sz="2400" b="1" dirty="0" smtClean="0">
                <a:solidFill>
                  <a:srgbClr val="FF0066"/>
                </a:solidFill>
              </a:rPr>
              <a:t>ενοχλήσεις/διακοπές</a:t>
            </a:r>
            <a:r>
              <a:rPr lang="el-GR" alt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FF0066"/>
                </a:solidFill>
              </a:rPr>
              <a:t>Μελαγχολία</a:t>
            </a:r>
            <a:r>
              <a:rPr lang="el-GR" altLang="el-G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FF0066"/>
                </a:solidFill>
                <a:cs typeface="Times New Roman" charset="0"/>
              </a:rPr>
              <a:t>Φόβος για αποτυχία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675"/>
            <a:ext cx="388843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/>
              <a:t>Στρατηγικές διαχείρισης </a:t>
            </a:r>
            <a:br>
              <a:rPr lang="el-GR" altLang="el-GR" b="1" smtClean="0"/>
            </a:br>
            <a:r>
              <a:rPr lang="el-GR" altLang="el-GR" b="1" smtClean="0"/>
              <a:t>του χρόνου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7772400" cy="3822700"/>
          </a:xfrm>
        </p:spPr>
        <p:txBody>
          <a:bodyPr/>
          <a:lstStyle/>
          <a:p>
            <a:pPr algn="just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Η εφαρμογή στρατηγικών διαχείρισης του χρόνου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μειώνει</a:t>
            </a:r>
            <a:r>
              <a:rPr lang="el-GR" altLang="el-GR" sz="2800" b="1" smtClean="0">
                <a:cs typeface="Times New Roman" charset="0"/>
              </a:rPr>
              <a:t> τη σχετική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ένταση</a:t>
            </a:r>
            <a:r>
              <a:rPr lang="el-GR" altLang="el-GR" sz="2800" b="1" smtClean="0">
                <a:cs typeface="Times New Roman" charset="0"/>
              </a:rPr>
              <a:t> και βοηθά στην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αποτελεσματικότερη τακτοποίηση</a:t>
            </a:r>
            <a:r>
              <a:rPr lang="el-GR" altLang="el-GR" sz="2800" b="1" smtClean="0">
                <a:cs typeface="Times New Roman" charset="0"/>
              </a:rPr>
              <a:t> των υποχρεώσεων και δραστηριοτήτων μέσα στην ημέρα ή τα ευρύτερα χρονικά </a:t>
            </a:r>
            <a:r>
              <a:rPr lang="el-GR" altLang="el-GR" sz="2800" b="1" smtClean="0"/>
              <a:t>πλαίσια</a:t>
            </a:r>
          </a:p>
          <a:p>
            <a:pPr algn="just" eaLnBrk="1" hangingPunct="1">
              <a:buClr>
                <a:srgbClr val="FF0066"/>
              </a:buClr>
              <a:buFont typeface="Wingdings" pitchFamily="2" charset="2"/>
              <a:buChar char="v"/>
            </a:pPr>
            <a:r>
              <a:rPr lang="el-GR" altLang="el-GR" sz="2800" b="1" smtClean="0">
                <a:cs typeface="Times New Roman" charset="0"/>
              </a:rPr>
              <a:t>Η διαχείριση χρόνου αν και δεν είναι κάτι περίπλοκο, χρειάζεται όμως </a:t>
            </a:r>
            <a:r>
              <a:rPr lang="el-GR" altLang="el-GR" sz="2800" b="1" smtClean="0">
                <a:solidFill>
                  <a:srgbClr val="FF0066"/>
                </a:solidFill>
                <a:cs typeface="Times New Roman" charset="0"/>
              </a:rPr>
              <a:t>καλή προετοιμασία</a:t>
            </a:r>
            <a:endParaRPr lang="el-GR" altLang="el-GR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b="1" smtClean="0"/>
              <a:t>Στρατηγικές διαχείρισης </a:t>
            </a:r>
            <a:br>
              <a:rPr lang="el-GR" altLang="el-GR" b="1" smtClean="0"/>
            </a:br>
            <a:r>
              <a:rPr lang="el-GR" altLang="el-GR" b="1" smtClean="0"/>
              <a:t>του χρόνου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305800" cy="3608387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b="1" smtClean="0">
                <a:cs typeface="Times New Roman" charset="0"/>
              </a:rPr>
              <a:t>Πώς λειτουργ</a:t>
            </a:r>
            <a:r>
              <a:rPr lang="el-GR" altLang="el-GR" b="1" smtClean="0"/>
              <a:t>ώ</a:t>
            </a:r>
            <a:r>
              <a:rPr lang="el-GR" altLang="el-GR" b="1" smtClean="0">
                <a:cs typeface="Times New Roman" charset="0"/>
              </a:rPr>
              <a:t> τώρα</a:t>
            </a:r>
            <a:endParaRPr lang="el-GR" altLang="el-GR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b="1" smtClean="0">
                <a:cs typeface="Times New Roman" charset="0"/>
              </a:rPr>
              <a:t>Ελέγξτε τις δεσμεύσεις και τις προτεραιότητές σ</a:t>
            </a:r>
            <a:r>
              <a:rPr lang="el-GR" altLang="el-GR" b="1" smtClean="0"/>
              <a:t>ας</a:t>
            </a:r>
            <a:endParaRPr lang="el-GR" altLang="el-GR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b="1" smtClean="0">
                <a:cs typeface="Times New Roman" charset="0"/>
              </a:rPr>
              <a:t>Στόχοι και χρόνος</a:t>
            </a:r>
            <a:r>
              <a:rPr lang="el-GR" altLang="el-GR" smtClean="0"/>
              <a:t> 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l-GR" altLang="el-GR" b="1" smtClean="0">
                <a:cs typeface="Times New Roman" charset="0"/>
              </a:rPr>
              <a:t>Ο βαθμός του επείγοντος</a:t>
            </a:r>
            <a:r>
              <a:rPr lang="el-GR" altLang="el-G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cs typeface="Times New Roman" charset="0"/>
              </a:rPr>
              <a:t>Πώς λειτουργ</a:t>
            </a:r>
            <a:r>
              <a:rPr lang="el-GR" altLang="el-GR" b="1" smtClean="0"/>
              <a:t>ώ</a:t>
            </a:r>
            <a:r>
              <a:rPr lang="el-GR" altLang="el-GR" b="1" smtClean="0">
                <a:cs typeface="Times New Roman" charset="0"/>
              </a:rPr>
              <a:t> τώρα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962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2800" b="1" smtClean="0">
                <a:cs typeface="Times New Roman" charset="0"/>
              </a:rPr>
              <a:t>Δεν μπορείτε να αρχίσετε την προσπάθεια για καλύτερη διευθέτηση του χρόνου, αν δεν γνωρίζετε πώς χειρίζεστε τώρα το χρόνο που διαθέτετε</a:t>
            </a:r>
            <a:r>
              <a:rPr lang="el-GR" altLang="el-GR" sz="2800" b="1" smtClean="0"/>
              <a:t> </a:t>
            </a:r>
          </a:p>
          <a:p>
            <a:pPr algn="just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l-GR" altLang="el-GR" sz="2800" b="1" smtClean="0"/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/>
              <a:t>Τ</a:t>
            </a:r>
            <a:r>
              <a:rPr lang="el-GR" altLang="el-GR" sz="2800" b="1" smtClean="0">
                <a:cs typeface="Times New Roman" charset="0"/>
              </a:rPr>
              <a:t>ηρήσ</a:t>
            </a:r>
            <a:r>
              <a:rPr lang="el-GR" altLang="el-GR" sz="2800" b="1" smtClean="0"/>
              <a:t>τε </a:t>
            </a:r>
            <a:r>
              <a:rPr lang="el-GR" altLang="el-GR" sz="2800" b="1" smtClean="0">
                <a:cs typeface="Times New Roman" charset="0"/>
              </a:rPr>
              <a:t>ημερολόγιο για διάστημα 1-2 εβδομάδων</a:t>
            </a:r>
            <a:endParaRPr lang="el-GR" altLang="el-GR" sz="2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l-GR" altLang="el-GR" sz="2800" b="1" smtClean="0">
                <a:cs typeface="Times New Roman" charset="0"/>
              </a:rPr>
              <a:t>Τη μορφή του ημερολογίου την αποφασίζετε εσείς</a:t>
            </a:r>
            <a:r>
              <a:rPr lang="el-GR" altLang="el-GR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ΜΟΝΤΕΛΟ ΔΙΑΧΕΙΡΙΣΗΣ ΧΡΟΝΟΥ</a:t>
            </a:r>
            <a:endParaRPr lang="el-G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569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1247</Words>
  <Application>Microsoft Office PowerPoint</Application>
  <PresentationFormat>Προβολή στην οθόνη (4:3)</PresentationFormat>
  <Paragraphs>168</Paragraphs>
  <Slides>41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Θέμα του Office</vt:lpstr>
      <vt:lpstr>Εικόνα bitmap</vt:lpstr>
      <vt:lpstr>ΔΙΑΧΕΙΡΙΣΗ ΧΡΟΝΟΥ</vt:lpstr>
      <vt:lpstr>Εισαγωγή</vt:lpstr>
      <vt:lpstr>Η αναβολή είναι πηγή στρες</vt:lpstr>
      <vt:lpstr>Πώς να χάσετε χρόνο-1</vt:lpstr>
      <vt:lpstr>Πώς να χάσεις χρόνο-2</vt:lpstr>
      <vt:lpstr>Στρατηγικές διαχείρισης  του χρόνου</vt:lpstr>
      <vt:lpstr>Στρατηγικές διαχείρισης  του χρόνου</vt:lpstr>
      <vt:lpstr>Πώς λειτουργώ τώρα</vt:lpstr>
      <vt:lpstr>ΜΟΝΤΕΛΟ ΔΙΑΧΕΙΡΙΣΗΣ ΧΡΟΝΟΥ</vt:lpstr>
      <vt:lpstr>ΠΡΑΞΗ VS ΑΠΟΔΟΤΙΚΟΤΗΤΑ</vt:lpstr>
      <vt:lpstr>ΣΥΝΗΘΕΙΕΣ ΚΑΙ ΣΥΜΠΕΡΙΦΟΡΑ</vt:lpstr>
      <vt:lpstr>ΕΡΓΑΛΕΙΑ ΔΙΑΧΕΙΡΙΣΗΣ ΧΡΟΝΟΥ</vt:lpstr>
      <vt:lpstr>ΕΦΑΡΜΟΓΗ</vt:lpstr>
      <vt:lpstr>ΦΤΙΑΧΝΩ ΛΙΣΤΑ</vt:lpstr>
      <vt:lpstr>ΕΒΔΟΜΑΔΙΑΙΟΣ ΠΡΟΓΡΑΜΜΑΤΙΣΜΟΣ</vt:lpstr>
      <vt:lpstr>Ημερολόγιο</vt:lpstr>
      <vt:lpstr>Ημερολόγιο</vt:lpstr>
      <vt:lpstr>Εφαρμογή-1 Καταγραφή Ημερολογίου</vt:lpstr>
      <vt:lpstr>Εφαρμογή-1 Καταγραφή Ημερολογίου</vt:lpstr>
      <vt:lpstr>Επεξεργασία Ημερολογίου</vt:lpstr>
      <vt:lpstr>Αναζήτηση βοήθειας</vt:lpstr>
      <vt:lpstr>Ανάλυση Ημερολογίου</vt:lpstr>
      <vt:lpstr>Ελέγξτε  δεσμεύσεις και  προτεραιότητες </vt:lpstr>
      <vt:lpstr>Εφαρμογή-2 Κατάλογος υποχρεώσεων</vt:lpstr>
      <vt:lpstr>Στόχοι και χρόνος</vt:lpstr>
      <vt:lpstr>Προγραμματισμός στόχων</vt:lpstr>
      <vt:lpstr>Χρονοδιάγραμμα</vt:lpstr>
      <vt:lpstr>Ο βαθμός του επείγοντος</vt:lpstr>
      <vt:lpstr>Ο βαθμός του επείγοντος</vt:lpstr>
      <vt:lpstr>Ευελιξία</vt:lpstr>
      <vt:lpstr>Διαχείριση στρες </vt:lpstr>
      <vt:lpstr>Η διαχείριση του χρόνου αφορά όλους μας</vt:lpstr>
      <vt:lpstr>SMART</vt:lpstr>
      <vt:lpstr>ΠΑΡΑΔΕΙΓΜΑ</vt:lpstr>
      <vt:lpstr>ΚΑΤΗΓΟΡΙΕΣ ΔΡΑΣΤΗΡΙΟΤΗΤΩΝ</vt:lpstr>
      <vt:lpstr>ΑΝΑΘΕΣΗ ΥΠΟΧΡΕΩΣΗΣ</vt:lpstr>
      <vt:lpstr>Διαφάνεια 37</vt:lpstr>
      <vt:lpstr>Διαφάνεια 38</vt:lpstr>
      <vt:lpstr>ΑΝΑΚΕΦΑΛΑΙΩΣΗ</vt:lpstr>
      <vt:lpstr>ΒΙΒΛΙΟΓΡΑΦΙΑ (1)</vt:lpstr>
      <vt:lpstr>ΒΙΒΛΙΟΓΡΑΦΙΑ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ΔΙΑΧΕΙΡΙΣΗ ΧΡΟΝΟΥ</dc:title>
  <dc:creator>user</dc:creator>
  <cp:lastModifiedBy>user</cp:lastModifiedBy>
  <cp:revision>12</cp:revision>
  <dcterms:created xsi:type="dcterms:W3CDTF">2017-03-10T10:01:04Z</dcterms:created>
  <dcterms:modified xsi:type="dcterms:W3CDTF">2017-03-10T10:48:03Z</dcterms:modified>
</cp:coreProperties>
</file>