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61"/>
  </p:notesMasterIdLst>
  <p:sldIdLst>
    <p:sldId id="256" r:id="rId2"/>
    <p:sldId id="285" r:id="rId3"/>
    <p:sldId id="286" r:id="rId4"/>
    <p:sldId id="288" r:id="rId5"/>
    <p:sldId id="287" r:id="rId6"/>
    <p:sldId id="257" r:id="rId7"/>
    <p:sldId id="258" r:id="rId8"/>
    <p:sldId id="260" r:id="rId9"/>
    <p:sldId id="343" r:id="rId10"/>
    <p:sldId id="323" r:id="rId11"/>
    <p:sldId id="324" r:id="rId12"/>
    <p:sldId id="325" r:id="rId13"/>
    <p:sldId id="290" r:id="rId14"/>
    <p:sldId id="264" r:id="rId15"/>
    <p:sldId id="318" r:id="rId16"/>
    <p:sldId id="319" r:id="rId17"/>
    <p:sldId id="345" r:id="rId18"/>
    <p:sldId id="269" r:id="rId19"/>
    <p:sldId id="291" r:id="rId20"/>
    <p:sldId id="270" r:id="rId21"/>
    <p:sldId id="346" r:id="rId22"/>
    <p:sldId id="347" r:id="rId23"/>
    <p:sldId id="327" r:id="rId24"/>
    <p:sldId id="330" r:id="rId25"/>
    <p:sldId id="333" r:id="rId26"/>
    <p:sldId id="274" r:id="rId27"/>
    <p:sldId id="292" r:id="rId28"/>
    <p:sldId id="275" r:id="rId29"/>
    <p:sldId id="328" r:id="rId30"/>
    <p:sldId id="348" r:id="rId31"/>
    <p:sldId id="277" r:id="rId32"/>
    <p:sldId id="295" r:id="rId33"/>
    <p:sldId id="296" r:id="rId34"/>
    <p:sldId id="294" r:id="rId35"/>
    <p:sldId id="297" r:id="rId36"/>
    <p:sldId id="298" r:id="rId37"/>
    <p:sldId id="299" r:id="rId38"/>
    <p:sldId id="305" r:id="rId39"/>
    <p:sldId id="306" r:id="rId40"/>
    <p:sldId id="349" r:id="rId41"/>
    <p:sldId id="300" r:id="rId42"/>
    <p:sldId id="259" r:id="rId43"/>
    <p:sldId id="301" r:id="rId44"/>
    <p:sldId id="336" r:id="rId45"/>
    <p:sldId id="278" r:id="rId46"/>
    <p:sldId id="302" r:id="rId47"/>
    <p:sldId id="339" r:id="rId48"/>
    <p:sldId id="279" r:id="rId49"/>
    <p:sldId id="280" r:id="rId50"/>
    <p:sldId id="281" r:id="rId51"/>
    <p:sldId id="282" r:id="rId52"/>
    <p:sldId id="283" r:id="rId53"/>
    <p:sldId id="303" r:id="rId54"/>
    <p:sldId id="304" r:id="rId55"/>
    <p:sldId id="307" r:id="rId56"/>
    <p:sldId id="350" r:id="rId57"/>
    <p:sldId id="351" r:id="rId58"/>
    <p:sldId id="352" r:id="rId59"/>
    <p:sldId id="353" r:id="rId6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2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CAFE4C-D50E-4025-B9D1-2177D7659AED}" type="datetimeFigureOut">
              <a:rPr lang="el-GR" smtClean="0"/>
              <a:pPr/>
              <a:t>9/3/2021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FBD61-40E3-43D8-8439-C2AB2BE1A4C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pPr>
              <a:defRPr/>
            </a:pPr>
            <a:endParaRPr lang="el-GR"/>
          </a:p>
        </p:txBody>
      </p:sp>
      <p:sp>
        <p:nvSpPr>
          <p:cNvPr id="17" name="16 - Θέση υποσέλιδου"/>
          <p:cNvSpPr>
            <a:spLocks noGrp="1"/>
          </p:cNvSpPr>
          <p:nvPr>
            <p:ph type="ftr" sz="quarter" idx="11"/>
          </p:nvPr>
        </p:nvSpPr>
        <p:spPr/>
        <p:txBody>
          <a:bodyPr/>
          <a:lstStyle/>
          <a:p>
            <a:pPr>
              <a:defRPr/>
            </a:pPr>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FC6B105D-7406-4254-9EE0-3EE18F9A5DBB}" type="slidenum">
              <a:rPr lang="el-GR" smtClean="0"/>
              <a:pPr>
                <a:defRPr/>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E526B5B7-95DE-4809-9AFF-04A4214FA956}" type="slidenum">
              <a:rPr lang="el-GR" smtClean="0"/>
              <a:pPr>
                <a:defRPr/>
              </a:pPr>
              <a:t>‹#›</a:t>
            </a:fld>
            <a:endParaRPr lang="el-G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DF7784D3-6D82-4F69-8A85-943C30A02037}" type="slidenum">
              <a:rPr lang="el-GR" smtClean="0"/>
              <a:pPr>
                <a:defRPr/>
              </a:pPr>
              <a:t>‹#›</a:t>
            </a:fld>
            <a:endParaRPr lang="el-G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a:xfrm>
            <a:off x="800100" y="6172200"/>
            <a:ext cx="4000500" cy="457200"/>
          </a:xfrm>
        </p:spPr>
        <p:txBody>
          <a:bodyPr/>
          <a:lstStyle/>
          <a:p>
            <a:pPr>
              <a:defRPr/>
            </a:pPr>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pPr>
              <a:defRPr/>
            </a:pPr>
            <a:fld id="{4EB7A923-9A96-4DBF-8527-08E5B5B750E4}" type="slidenum">
              <a:rPr lang="el-GR" smtClean="0"/>
              <a:pPr>
                <a:defRPr/>
              </a:pPr>
              <a:t>‹#›</a:t>
            </a:fld>
            <a:endParaRPr lang="el-G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DB5CBC8A-E3CF-4B89-B2DB-61CB5DE7F2C2}" type="slidenum">
              <a:rPr lang="el-GR" smtClean="0"/>
              <a:pPr>
                <a:defRPr/>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pPr>
              <a:defRPr/>
            </a:pPr>
            <a:endParaRPr lang="el-GR"/>
          </a:p>
        </p:txBody>
      </p:sp>
      <p:sp>
        <p:nvSpPr>
          <p:cNvPr id="8" name="7 - Θέση υποσέλιδου"/>
          <p:cNvSpPr>
            <a:spLocks noGrp="1"/>
          </p:cNvSpPr>
          <p:nvPr>
            <p:ph type="ftr" sz="quarter" idx="11"/>
          </p:nvPr>
        </p:nvSpPr>
        <p:spPr/>
        <p:txBody>
          <a:bodyPr/>
          <a:lstStyle/>
          <a:p>
            <a:pPr>
              <a:defRPr/>
            </a:pPr>
            <a:endParaRPr lang="el-GR"/>
          </a:p>
        </p:txBody>
      </p:sp>
      <p:sp>
        <p:nvSpPr>
          <p:cNvPr id="9" name="8 - Θέση αριθμού διαφάνειας"/>
          <p:cNvSpPr>
            <a:spLocks noGrp="1"/>
          </p:cNvSpPr>
          <p:nvPr>
            <p:ph type="sldNum" sz="quarter" idx="12"/>
          </p:nvPr>
        </p:nvSpPr>
        <p:spPr/>
        <p:txBody>
          <a:bodyPr/>
          <a:lstStyle/>
          <a:p>
            <a:pPr>
              <a:defRPr/>
            </a:pPr>
            <a:fld id="{A2694A5F-DBD3-455B-9B10-BE497F57C6B0}" type="slidenum">
              <a:rPr lang="el-GR" smtClean="0"/>
              <a:pPr>
                <a:defRPr/>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pPr>
              <a:defRPr/>
            </a:pPr>
            <a:endParaRPr lang="el-GR"/>
          </a:p>
        </p:txBody>
      </p:sp>
      <p:sp>
        <p:nvSpPr>
          <p:cNvPr id="4" name="3 - Θέση υποσέλιδου"/>
          <p:cNvSpPr>
            <a:spLocks noGrp="1"/>
          </p:cNvSpPr>
          <p:nvPr>
            <p:ph type="ftr" sz="quarter" idx="11"/>
          </p:nvPr>
        </p:nvSpPr>
        <p:spPr/>
        <p:txBody>
          <a:bodyPr/>
          <a:lstStyle/>
          <a:p>
            <a:pPr>
              <a:defRPr/>
            </a:pPr>
            <a:endParaRPr lang="el-GR"/>
          </a:p>
        </p:txBody>
      </p:sp>
      <p:sp>
        <p:nvSpPr>
          <p:cNvPr id="5" name="4 - Θέση αριθμού διαφάνειας"/>
          <p:cNvSpPr>
            <a:spLocks noGrp="1"/>
          </p:cNvSpPr>
          <p:nvPr>
            <p:ph type="sldNum" sz="quarter" idx="12"/>
          </p:nvPr>
        </p:nvSpPr>
        <p:spPr/>
        <p:txBody>
          <a:bodyPr/>
          <a:lstStyle/>
          <a:p>
            <a:pPr>
              <a:defRPr/>
            </a:pPr>
            <a:fld id="{BB7AD9E8-93CF-4D6A-8938-F9BE626C0707}" type="slidenum">
              <a:rPr lang="el-GR" smtClean="0"/>
              <a:pPr>
                <a:defRPr/>
              </a:pPr>
              <a:t>‹#›</a:t>
            </a:fld>
            <a:endParaRPr lang="el-G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l-GR"/>
          </a:p>
        </p:txBody>
      </p:sp>
      <p:sp>
        <p:nvSpPr>
          <p:cNvPr id="3" name="2 - Θέση υποσέλιδου"/>
          <p:cNvSpPr>
            <a:spLocks noGrp="1"/>
          </p:cNvSpPr>
          <p:nvPr>
            <p:ph type="ftr" sz="quarter" idx="11"/>
          </p:nvPr>
        </p:nvSpPr>
        <p:spPr/>
        <p:txBody>
          <a:bodyPr/>
          <a:lstStyle/>
          <a:p>
            <a:pPr>
              <a:defRPr/>
            </a:pPr>
            <a:endParaRPr lang="el-GR"/>
          </a:p>
        </p:txBody>
      </p:sp>
      <p:sp>
        <p:nvSpPr>
          <p:cNvPr id="4" name="3 - Θέση αριθμού διαφάνειας"/>
          <p:cNvSpPr>
            <a:spLocks noGrp="1"/>
          </p:cNvSpPr>
          <p:nvPr>
            <p:ph type="sldNum" sz="quarter" idx="12"/>
          </p:nvPr>
        </p:nvSpPr>
        <p:spPr/>
        <p:txBody>
          <a:bodyPr/>
          <a:lstStyle/>
          <a:p>
            <a:pPr>
              <a:defRPr/>
            </a:pPr>
            <a:fld id="{11851EE2-2F79-4133-A65A-34A773E207A4}" type="slidenum">
              <a:rPr lang="el-GR" smtClean="0"/>
              <a:pPr>
                <a:defRPr/>
              </a:pPr>
              <a:t>‹#›</a:t>
            </a:fld>
            <a:endParaRPr lang="el-G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2BA28096-6D8F-4A07-8726-30ACF82BD751}" type="slidenum">
              <a:rPr lang="el-GR" smtClean="0"/>
              <a:pPr>
                <a:defRPr/>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a:xfrm>
            <a:off x="914400" y="6172200"/>
            <a:ext cx="3886200" cy="457200"/>
          </a:xfrm>
        </p:spPr>
        <p:txBody>
          <a:bodyPr/>
          <a:lstStyle/>
          <a:p>
            <a:pPr>
              <a:defRPr/>
            </a:pPr>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pPr>
              <a:defRPr/>
            </a:pPr>
            <a:fld id="{BC7715D3-531D-4FD7-ACB1-EED7BB89704C}" type="slidenum">
              <a:rPr lang="el-GR" smtClean="0"/>
              <a:pPr>
                <a:defRPr/>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519944CF-C8AC-453F-87B6-9C49AE93E601}" type="slidenum">
              <a:rPr lang="el-GR" smtClean="0"/>
              <a:pPr>
                <a:defRPr/>
              </a:pPr>
              <a:t>‹#›</a:t>
            </a:fld>
            <a:endParaRPr lang="el-G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fade">
                                      <p:cBhvr>
                                        <p:cTn id="29" dur="500"/>
                                        <p:tgtEl>
                                          <p:spTgt spid="13">
                                            <p:txEl>
                                              <p:pRg st="3" end="3"/>
                                            </p:txEl>
                                          </p:spTgt>
                                        </p:tgtEl>
                                      </p:cBhvr>
                                    </p:animEffect>
                                    <p:anim calcmode="lin" valueType="num">
                                      <p:cBhvr>
                                        <p:cTn id="30"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fade">
                                      <p:cBhvr>
                                        <p:cTn id="34" dur="500"/>
                                        <p:tgtEl>
                                          <p:spTgt spid="13">
                                            <p:txEl>
                                              <p:pRg st="4" end="4"/>
                                            </p:txEl>
                                          </p:spTgt>
                                        </p:tgtEl>
                                      </p:cBhvr>
                                    </p:animEffect>
                                    <p:anim calcmode="lin" valueType="num">
                                      <p:cBhvr>
                                        <p:cTn id="3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3" Type="http://schemas.openxmlformats.org/officeDocument/2006/relationships/package" Target="../embeddings/____________Microsoft_Office_Word2.doc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3" Type="http://schemas.openxmlformats.org/officeDocument/2006/relationships/package" Target="../embeddings/____________Microsoft_Office_Word3.doc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____________Microsoft_Office_Word4.docx"/><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2.xml.rels><?xml version="1.0" encoding="UTF-8" standalone="yes"?>
<Relationships xmlns="http://schemas.openxmlformats.org/package/2006/relationships"><Relationship Id="rId3" Type="http://schemas.openxmlformats.org/officeDocument/2006/relationships/package" Target="../embeddings/____________Microsoft_Office_Word5.docx"/><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____________Microsoft_Office_Word6.docx"/><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____________Microsoft_Office_Word_97_-_20031.doc"/><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____________Microsoft_Office_Word_97_-_20032.doc"/><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package" Target="../embeddings/____________Microsoft_Office_Word7.docx"/><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package" Target="../embeddings/____________Microsoft_Office_Word8.docx"/><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8.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package" Target="../embeddings/____________Microsoft_Office_Word9.docx"/><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57.xml.rels><?xml version="1.0" encoding="UTF-8" standalone="yes"?>
<Relationships xmlns="http://schemas.openxmlformats.org/package/2006/relationships"><Relationship Id="rId3" Type="http://schemas.openxmlformats.org/officeDocument/2006/relationships/package" Target="../embeddings/____________Microsoft_Office_Word10.docx"/><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58.xml.rels><?xml version="1.0" encoding="UTF-8" standalone="yes"?>
<Relationships xmlns="http://schemas.openxmlformats.org/package/2006/relationships"><Relationship Id="rId3" Type="http://schemas.openxmlformats.org/officeDocument/2006/relationships/package" Target="../embeddings/____________Microsoft_Office_Word11.docx"/><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59.xml.rels><?xml version="1.0" encoding="UTF-8" standalone="yes"?>
<Relationships xmlns="http://schemas.openxmlformats.org/package/2006/relationships"><Relationship Id="rId3" Type="http://schemas.openxmlformats.org/officeDocument/2006/relationships/package" Target="../embeddings/____________Microsoft_Office_Word12.docx"/><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package" Target="../embeddings/____________Microsoft_Office_Word1.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subTitle" idx="1"/>
          </p:nvPr>
        </p:nvSpPr>
        <p:spPr/>
        <p:txBody>
          <a:bodyPr/>
          <a:lstStyle/>
          <a:p>
            <a:r>
              <a:rPr lang="el-GR" b="1" dirty="0" smtClean="0">
                <a:solidFill>
                  <a:schemeClr val="bg1"/>
                </a:solidFill>
              </a:rPr>
              <a:t>ΧΡΟΝΙΚΗ ΑΞΙΑ ΤΟΥ ΧΡΗΜΑΤΟΣ</a:t>
            </a:r>
            <a:r>
              <a:rPr lang="el-GR" dirty="0" smtClean="0">
                <a:solidFill>
                  <a:schemeClr val="bg1"/>
                </a:solidFill>
              </a:rPr>
              <a:t> </a:t>
            </a:r>
            <a:endParaRPr lang="el-GR" dirty="0" smtClean="0">
              <a:solidFill>
                <a:schemeClr val="bg1"/>
              </a:solidFill>
            </a:endParaRPr>
          </a:p>
        </p:txBody>
      </p:sp>
      <p:sp>
        <p:nvSpPr>
          <p:cNvPr id="19458" name="Rectangle 2"/>
          <p:cNvSpPr>
            <a:spLocks noGrp="1" noChangeArrowheads="1"/>
          </p:cNvSpPr>
          <p:nvPr>
            <p:ph type="ctrTitle"/>
          </p:nvPr>
        </p:nvSpPr>
        <p:spPr/>
        <p:txBody>
          <a:bodyPr/>
          <a:lstStyle/>
          <a:p>
            <a:pPr eaLnBrk="1" hangingPunct="1"/>
            <a:r>
              <a:rPr lang="el-GR" b="1" dirty="0" smtClean="0"/>
              <a:t>ΧΡΟΝΙΚΗ ΑΞΙΑ ΤΟΥ ΧΡΗΜΑΤΟΣ</a:t>
            </a:r>
            <a:r>
              <a:rPr lang="el-GR" dirty="0" smtClean="0"/>
              <a:t> </a:t>
            </a:r>
          </a:p>
        </p:txBody>
      </p:sp>
      <p:sp>
        <p:nvSpPr>
          <p:cNvPr id="4" name="3 - Θέση αριθμού διαφάνειας"/>
          <p:cNvSpPr>
            <a:spLocks noGrp="1"/>
          </p:cNvSpPr>
          <p:nvPr>
            <p:ph type="sldNum" sz="quarter" idx="12"/>
          </p:nvPr>
        </p:nvSpPr>
        <p:spPr/>
        <p:txBody>
          <a:bodyPr/>
          <a:lstStyle/>
          <a:p>
            <a:pPr>
              <a:defRPr/>
            </a:pPr>
            <a:fld id="{FC6B105D-7406-4254-9EE0-3EE18F9A5DBB}" type="slidenum">
              <a:rPr lang="el-GR" smtClean="0"/>
              <a:pPr>
                <a:defRPr/>
              </a:pPr>
              <a:t>1</a:t>
            </a:fld>
            <a:endParaRPr lang="el-G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Παράδειγμα 2</a:t>
            </a:r>
            <a:r>
              <a:rPr lang="el-GR" dirty="0" smtClean="0"/>
              <a:t/>
            </a:r>
            <a:br>
              <a:rPr lang="el-GR" dirty="0" smtClean="0"/>
            </a:br>
            <a:endParaRPr lang="el-GR" dirty="0"/>
          </a:p>
        </p:txBody>
      </p:sp>
      <p:sp>
        <p:nvSpPr>
          <p:cNvPr id="3" name="2 - Θέση περιεχομένου"/>
          <p:cNvSpPr>
            <a:spLocks noGrp="1"/>
          </p:cNvSpPr>
          <p:nvPr>
            <p:ph sz="quarter" idx="1"/>
          </p:nvPr>
        </p:nvSpPr>
        <p:spPr/>
        <p:txBody>
          <a:bodyPr>
            <a:normAutofit/>
          </a:bodyPr>
          <a:lstStyle/>
          <a:p>
            <a:pPr hangingPunct="0"/>
            <a:r>
              <a:rPr lang="el-GR" dirty="0" smtClean="0"/>
              <a:t>Ας υποθέσουμε τώρα ότι συγκρίνετε δύο χρηματοπιστωτικά προϊόντα Α και Β.</a:t>
            </a:r>
            <a:endParaRPr lang="en-US" dirty="0" smtClean="0"/>
          </a:p>
          <a:p>
            <a:pPr hangingPunct="0"/>
            <a:r>
              <a:rPr lang="el-GR" dirty="0" smtClean="0"/>
              <a:t>Το Α υπόσχεται €100.000 μετά από δύο έτη, ενώ το Β υπόσχεται €115.000 μετά από τρία έτη.</a:t>
            </a:r>
            <a:endParaRPr lang="en-US" dirty="0" smtClean="0"/>
          </a:p>
          <a:p>
            <a:pPr hangingPunct="0"/>
            <a:endParaRPr lang="en-US" dirty="0" smtClean="0"/>
          </a:p>
          <a:p>
            <a:pPr hangingPunct="0"/>
            <a:r>
              <a:rPr lang="el-GR" dirty="0" smtClean="0"/>
              <a:t>Το Α μπορεί να αγοραστεί σήμερα έναντι €88.000, ενώ το Β έναντι €97.500.  </a:t>
            </a:r>
            <a:endParaRPr lang="en-US" dirty="0" smtClean="0"/>
          </a:p>
          <a:p>
            <a:pPr hangingPunct="0"/>
            <a:endParaRPr lang="en-US" dirty="0" smtClean="0"/>
          </a:p>
          <a:p>
            <a:pPr hangingPunct="0"/>
            <a:r>
              <a:rPr lang="el-GR" dirty="0" smtClean="0"/>
              <a:t>Εάν θέλετε να επιτύχετε μια απόδοση τουλάχιστον 6%, ποιο προϊόν θα αγοράσετε;</a:t>
            </a:r>
          </a:p>
          <a:p>
            <a:endParaRPr lang="el-GR" dirty="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10</a:t>
            </a:fld>
            <a:endParaRPr lang="el-G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Απάντηση</a:t>
            </a:r>
            <a:br>
              <a:rPr lang="el-GR" sz="3200" dirty="0" smtClean="0"/>
            </a:br>
            <a:endParaRPr lang="el-GR" sz="3200" dirty="0"/>
          </a:p>
        </p:txBody>
      </p:sp>
      <p:sp>
        <p:nvSpPr>
          <p:cNvPr id="3" name="2 - Θέση περιεχομένου"/>
          <p:cNvSpPr>
            <a:spLocks noGrp="1"/>
          </p:cNvSpPr>
          <p:nvPr>
            <p:ph sz="quarter" idx="1"/>
          </p:nvPr>
        </p:nvSpPr>
        <p:spPr/>
        <p:txBody>
          <a:bodyPr>
            <a:normAutofit fontScale="92500" lnSpcReduction="20000"/>
          </a:bodyPr>
          <a:lstStyle/>
          <a:p>
            <a:pPr hangingPunct="0"/>
            <a:r>
              <a:rPr lang="el-GR" dirty="0" smtClean="0"/>
              <a:t>Ένας τρόπος να απαντήσουμε την ερώτηση είναι να βρούμε την παρούσα αξία των δύο χρηματοοικονομικών προϊόντων. </a:t>
            </a:r>
          </a:p>
          <a:p>
            <a:pPr hangingPunct="0">
              <a:buNone/>
            </a:pPr>
            <a:r>
              <a:rPr lang="el-GR" dirty="0" smtClean="0"/>
              <a:t> </a:t>
            </a:r>
          </a:p>
          <a:p>
            <a:pPr hangingPunct="0"/>
            <a:r>
              <a:rPr lang="el-GR" dirty="0" smtClean="0"/>
              <a:t>Η παρούσα αξία του Α (</a:t>
            </a:r>
            <a:r>
              <a:rPr lang="en-US" dirty="0" smtClean="0"/>
              <a:t>PV</a:t>
            </a:r>
            <a:r>
              <a:rPr lang="en-US" baseline="-25000" dirty="0" smtClean="0"/>
              <a:t>A</a:t>
            </a:r>
            <a:r>
              <a:rPr lang="el-GR" dirty="0" smtClean="0"/>
              <a:t>) είναι:</a:t>
            </a:r>
          </a:p>
          <a:p>
            <a:pPr hangingPunct="0">
              <a:buNone/>
            </a:pPr>
            <a:r>
              <a:rPr lang="el-GR" dirty="0" smtClean="0"/>
              <a:t>	</a:t>
            </a:r>
          </a:p>
          <a:p>
            <a:pPr hangingPunct="0">
              <a:buNone/>
            </a:pPr>
            <a:r>
              <a:rPr lang="en-US" dirty="0" err="1" smtClean="0"/>
              <a:t>PV</a:t>
            </a:r>
            <a:r>
              <a:rPr lang="en-US" baseline="-25000" dirty="0" err="1" smtClean="0"/>
              <a:t>A</a:t>
            </a:r>
            <a:r>
              <a:rPr lang="el-GR" dirty="0" smtClean="0"/>
              <a:t> = 100.000 / 1</a:t>
            </a:r>
            <a:r>
              <a:rPr lang="en-US" dirty="0" smtClean="0"/>
              <a:t>,</a:t>
            </a:r>
            <a:r>
              <a:rPr lang="el-GR" dirty="0" smtClean="0"/>
              <a:t>06</a:t>
            </a:r>
            <a:r>
              <a:rPr lang="el-GR" baseline="30000" dirty="0" smtClean="0"/>
              <a:t>2</a:t>
            </a:r>
            <a:r>
              <a:rPr lang="el-GR" dirty="0" smtClean="0"/>
              <a:t> = 88.999,64.</a:t>
            </a:r>
          </a:p>
          <a:p>
            <a:pPr hangingPunct="0">
              <a:buNone/>
            </a:pPr>
            <a:r>
              <a:rPr lang="el-GR" dirty="0" smtClean="0"/>
              <a:t> </a:t>
            </a:r>
          </a:p>
          <a:p>
            <a:pPr hangingPunct="0"/>
            <a:r>
              <a:rPr lang="el-GR" dirty="0" smtClean="0"/>
              <a:t> Η παρούσα αξία του Β (</a:t>
            </a:r>
            <a:r>
              <a:rPr lang="en-US" dirty="0" smtClean="0"/>
              <a:t>PV</a:t>
            </a:r>
            <a:r>
              <a:rPr lang="en-US" baseline="-25000" dirty="0" smtClean="0"/>
              <a:t>B</a:t>
            </a:r>
            <a:r>
              <a:rPr lang="el-GR" dirty="0" smtClean="0"/>
              <a:t>) είναι:</a:t>
            </a:r>
          </a:p>
          <a:p>
            <a:pPr hangingPunct="0">
              <a:buNone/>
            </a:pPr>
            <a:r>
              <a:rPr lang="el-GR" dirty="0" smtClean="0"/>
              <a:t> </a:t>
            </a:r>
          </a:p>
          <a:p>
            <a:pPr hangingPunct="0">
              <a:buNone/>
            </a:pPr>
            <a:r>
              <a:rPr lang="en-US" dirty="0" err="1" smtClean="0"/>
              <a:t>PV</a:t>
            </a:r>
            <a:r>
              <a:rPr lang="en-US" baseline="-25000" dirty="0" err="1" smtClean="0"/>
              <a:t>B</a:t>
            </a:r>
            <a:r>
              <a:rPr lang="el-GR" dirty="0" smtClean="0"/>
              <a:t> = 115.000 / 1</a:t>
            </a:r>
            <a:r>
              <a:rPr lang="en-US" dirty="0" smtClean="0"/>
              <a:t>,</a:t>
            </a:r>
            <a:r>
              <a:rPr lang="el-GR" dirty="0" smtClean="0"/>
              <a:t>06</a:t>
            </a:r>
            <a:r>
              <a:rPr lang="el-GR" baseline="30000" dirty="0" smtClean="0"/>
              <a:t>3</a:t>
            </a:r>
            <a:r>
              <a:rPr lang="el-GR" dirty="0" smtClean="0"/>
              <a:t> = 96.556,21</a:t>
            </a:r>
            <a:endParaRPr lang="en-US" dirty="0" smtClean="0"/>
          </a:p>
          <a:p>
            <a:pPr hangingPunct="0"/>
            <a:r>
              <a:rPr lang="el-GR" dirty="0" smtClean="0"/>
              <a:t>Τι ακριβώς σημαίνουν τα παραπάνω νούμερα;</a:t>
            </a:r>
          </a:p>
          <a:p>
            <a:pPr hangingPunct="0"/>
            <a:endParaRPr lang="el-GR" dirty="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11</a:t>
            </a:fld>
            <a:endParaRPr lang="el-G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…Απάντηση</a:t>
            </a:r>
            <a:br>
              <a:rPr lang="el-GR" sz="3200" dirty="0" smtClean="0"/>
            </a:br>
            <a:endParaRPr lang="el-GR" sz="3200" dirty="0"/>
          </a:p>
        </p:txBody>
      </p:sp>
      <p:sp>
        <p:nvSpPr>
          <p:cNvPr id="3" name="2 - Θέση περιεχομένου"/>
          <p:cNvSpPr>
            <a:spLocks noGrp="1"/>
          </p:cNvSpPr>
          <p:nvPr>
            <p:ph sz="quarter" idx="1"/>
          </p:nvPr>
        </p:nvSpPr>
        <p:spPr/>
        <p:txBody>
          <a:bodyPr>
            <a:normAutofit fontScale="92500" lnSpcReduction="20000"/>
          </a:bodyPr>
          <a:lstStyle/>
          <a:p>
            <a:r>
              <a:rPr lang="el-GR" dirty="0" smtClean="0"/>
              <a:t>Η παρούσα αξία του προϊόντος Α είναι €88.999,64 που σημαίνει ότι εάν ο επενδυτής θέλει μια ελάχιστη απόδοση 6%, τότε η μέγιστη τιμή που πρέπει να πληρώσει σήμερα για αυτό το  προϊόν είναι €88.999,64.</a:t>
            </a:r>
            <a:endParaRPr lang="en-US" dirty="0" smtClean="0"/>
          </a:p>
          <a:p>
            <a:endParaRPr lang="el-GR" dirty="0" smtClean="0"/>
          </a:p>
          <a:p>
            <a:r>
              <a:rPr lang="el-GR" dirty="0" smtClean="0"/>
              <a:t>Δεδομένου ότι παρούσα αξία του προϊόντος Α είναι μεγαλύτερη από την αξία του στην αγορά  εάν το αγοράσουμε στην τιμή των €88.000, η απόδοση θα είναι μεγαλύτερη από 6%.</a:t>
            </a:r>
            <a:endParaRPr lang="en-US" dirty="0" smtClean="0"/>
          </a:p>
          <a:p>
            <a:endParaRPr lang="el-GR" dirty="0" smtClean="0"/>
          </a:p>
          <a:p>
            <a:r>
              <a:rPr lang="el-GR" dirty="0" smtClean="0"/>
              <a:t>Αντίθετα, για την επένδυση Β η παρούσα αξία είναι μικρότερη από την τιμή του στην αγορά. Συνεπώς, η απόδοση της επένδυσης Β είναι μικρότερη από 6% και πρέπει να απορριφτεί.</a:t>
            </a:r>
          </a:p>
          <a:p>
            <a:endParaRPr lang="el-GR" dirty="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12</a:t>
            </a:fld>
            <a:endParaRPr lang="el-G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el-GR" sz="3200" b="1" dirty="0" smtClean="0"/>
              <a:t>Συμπέρασμα</a:t>
            </a:r>
            <a:endParaRPr lang="el-GR" sz="3200" dirty="0" smtClean="0"/>
          </a:p>
        </p:txBody>
      </p:sp>
      <p:sp>
        <p:nvSpPr>
          <p:cNvPr id="32771" name="Rectangle 3"/>
          <p:cNvSpPr>
            <a:spLocks noGrp="1" noChangeArrowheads="1"/>
          </p:cNvSpPr>
          <p:nvPr>
            <p:ph sz="quarter" idx="1"/>
          </p:nvPr>
        </p:nvSpPr>
        <p:spPr/>
        <p:txBody>
          <a:bodyPr>
            <a:normAutofit fontScale="92500" lnSpcReduction="10000"/>
          </a:bodyPr>
          <a:lstStyle/>
          <a:p>
            <a:pPr eaLnBrk="1" hangingPunct="1">
              <a:lnSpc>
                <a:spcPct val="90000"/>
              </a:lnSpc>
            </a:pPr>
            <a:r>
              <a:rPr lang="el-GR" sz="2400" b="1" dirty="0" smtClean="0"/>
              <a:t>Συμπέρασμα: </a:t>
            </a:r>
            <a:r>
              <a:rPr lang="el-GR" sz="2400" dirty="0" smtClean="0"/>
              <a:t>η παρούσα αξία είναι η σωστή τιμή ενός χρηματοοικονομικού προϊόντος ή μιας επένδυσης. </a:t>
            </a:r>
          </a:p>
          <a:p>
            <a:pPr eaLnBrk="1" hangingPunct="1">
              <a:lnSpc>
                <a:spcPct val="90000"/>
              </a:lnSpc>
            </a:pPr>
            <a:endParaRPr lang="el-GR" sz="2400" dirty="0" smtClean="0"/>
          </a:p>
          <a:p>
            <a:pPr eaLnBrk="1" hangingPunct="1">
              <a:lnSpc>
                <a:spcPct val="90000"/>
              </a:lnSpc>
            </a:pPr>
            <a:r>
              <a:rPr lang="el-GR" sz="2400" dirty="0" smtClean="0"/>
              <a:t>Εάν η παρούσα αξία είναι διαφορετική από την τιμή αγοράς, τότε το προϊόν είναι ή  υπερτιμημένο ή υποτιμημένο: </a:t>
            </a:r>
          </a:p>
          <a:p>
            <a:pPr lvl="0"/>
            <a:endParaRPr lang="el-GR" sz="2400" dirty="0" smtClean="0"/>
          </a:p>
          <a:p>
            <a:pPr lvl="0"/>
            <a:r>
              <a:rPr lang="el-GR" sz="2400" dirty="0" smtClean="0"/>
              <a:t>Εάν η παρούσα αξία είναι μεγαλύτερη από την τιμή αγοράς, τότε το προϊόν είναι υπ</a:t>
            </a:r>
            <a:r>
              <a:rPr lang="en-US" sz="2400" dirty="0" smtClean="0"/>
              <a:t>o</a:t>
            </a:r>
            <a:r>
              <a:rPr lang="el-GR" sz="2400" dirty="0" smtClean="0"/>
              <a:t>τιμημένο. Σύμφωνα με το παράδειγμά μας το προϊόν Α είναι υπ</a:t>
            </a:r>
            <a:r>
              <a:rPr lang="en-US" sz="2400" dirty="0" smtClean="0"/>
              <a:t>o</a:t>
            </a:r>
            <a:r>
              <a:rPr lang="el-GR" sz="2400" dirty="0" smtClean="0"/>
              <a:t>τιμημένο.</a:t>
            </a:r>
          </a:p>
          <a:p>
            <a:pPr lvl="0"/>
            <a:endParaRPr lang="el-GR" sz="2400" dirty="0" smtClean="0"/>
          </a:p>
          <a:p>
            <a:pPr lvl="0"/>
            <a:r>
              <a:rPr lang="el-GR" sz="2400" dirty="0" smtClean="0"/>
              <a:t>Εάν η παρούσα αξία είναι μικρότερη από την τιμή αγοράς, τότε το προϊόν είναι υπερτιμημένο. Σύμφωνα με το παράδειγμά μας το προϊόν Β είναι υπερτιμημένο.</a:t>
            </a:r>
          </a:p>
          <a:p>
            <a:pPr eaLnBrk="1" hangingPunct="1">
              <a:lnSpc>
                <a:spcPct val="90000"/>
              </a:lnSpc>
            </a:pPr>
            <a:endParaRPr lang="el-GR" sz="2400" dirty="0" smtClean="0"/>
          </a:p>
          <a:p>
            <a:pPr eaLnBrk="1" hangingPunct="1">
              <a:lnSpc>
                <a:spcPct val="90000"/>
              </a:lnSpc>
            </a:pPr>
            <a:endParaRPr lang="el-GR" sz="2400" dirty="0" smtClean="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13</a:t>
            </a:fld>
            <a:endParaRPr lang="el-G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r>
              <a:rPr lang="el-GR" b="1" smtClean="0"/>
              <a:t>Παρούσα Αξία Άνισων Χρηματορροών</a:t>
            </a:r>
          </a:p>
        </p:txBody>
      </p:sp>
      <p:sp>
        <p:nvSpPr>
          <p:cNvPr id="33795" name="Rectangle 3"/>
          <p:cNvSpPr>
            <a:spLocks noGrp="1" noChangeArrowheads="1"/>
          </p:cNvSpPr>
          <p:nvPr>
            <p:ph sz="quarter" idx="1"/>
          </p:nvPr>
        </p:nvSpPr>
        <p:spPr/>
        <p:txBody>
          <a:bodyPr/>
          <a:lstStyle/>
          <a:p>
            <a:r>
              <a:rPr lang="el-GR" sz="2000" dirty="0" smtClean="0">
                <a:solidFill>
                  <a:srgbClr val="FF0000"/>
                </a:solidFill>
              </a:rPr>
              <a:t>Περίπτωση δεύτερη</a:t>
            </a:r>
            <a:r>
              <a:rPr lang="el-GR" sz="2000" dirty="0" smtClean="0"/>
              <a:t>: Παρούσα αξία άνισων </a:t>
            </a:r>
            <a:r>
              <a:rPr lang="el-GR" sz="2000" dirty="0" err="1" smtClean="0"/>
              <a:t>χρηματορροών</a:t>
            </a:r>
            <a:r>
              <a:rPr lang="el-GR" sz="2000" dirty="0" smtClean="0"/>
              <a:t> (ΧΡ) που λαμβάνονται σε διάφορες χρονικές στιγμές στο μέλλον</a:t>
            </a:r>
            <a:r>
              <a:rPr lang="en-US" sz="2000" b="1" dirty="0" smtClean="0"/>
              <a:t>. </a:t>
            </a:r>
            <a:r>
              <a:rPr lang="el-GR" sz="2000" dirty="0" smtClean="0"/>
              <a:t>Μαθηματικά έχουμε:</a:t>
            </a:r>
            <a:endParaRPr lang="el-GR" sz="2000" b="1" dirty="0" smtClean="0"/>
          </a:p>
          <a:p>
            <a:pPr eaLnBrk="1" hangingPunct="1"/>
            <a:endParaRPr lang="en-US" b="1" dirty="0" smtClean="0"/>
          </a:p>
          <a:p>
            <a:pPr eaLnBrk="1" hangingPunct="1"/>
            <a:endParaRPr lang="en-US" b="1" dirty="0" smtClean="0"/>
          </a:p>
          <a:p>
            <a:r>
              <a:rPr lang="el-GR" dirty="0" smtClean="0"/>
              <a:t> </a:t>
            </a:r>
          </a:p>
          <a:p>
            <a:pPr eaLnBrk="1" hangingPunct="1"/>
            <a:endParaRPr lang="el-GR" b="1" dirty="0" smtClean="0"/>
          </a:p>
        </p:txBody>
      </p:sp>
      <p:graphicFrame>
        <p:nvGraphicFramePr>
          <p:cNvPr id="5" name="4 - Αντικείμενο"/>
          <p:cNvGraphicFramePr>
            <a:graphicFrameLocks noChangeAspect="1"/>
          </p:cNvGraphicFramePr>
          <p:nvPr/>
        </p:nvGraphicFramePr>
        <p:xfrm>
          <a:off x="1357290" y="3071810"/>
          <a:ext cx="4584700" cy="952500"/>
        </p:xfrm>
        <a:graphic>
          <a:graphicData uri="http://schemas.openxmlformats.org/presentationml/2006/ole">
            <p:oleObj spid="_x0000_s33799" name="Equation" r:id="rId3" imgW="4584600" imgH="952200" progId="">
              <p:embed/>
            </p:oleObj>
          </a:graphicData>
        </a:graphic>
      </p:graphicFrame>
      <p:sp>
        <p:nvSpPr>
          <p:cNvPr id="6" name="5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14</a:t>
            </a:fld>
            <a:endParaRPr lang="el-G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1 - Τίτλος"/>
          <p:cNvSpPr>
            <a:spLocks noGrp="1"/>
          </p:cNvSpPr>
          <p:nvPr>
            <p:ph type="title"/>
          </p:nvPr>
        </p:nvSpPr>
        <p:spPr/>
        <p:txBody>
          <a:bodyPr/>
          <a:lstStyle/>
          <a:p>
            <a:r>
              <a:rPr lang="el-GR" dirty="0" smtClean="0"/>
              <a:t>Παράδειγμα</a:t>
            </a:r>
          </a:p>
        </p:txBody>
      </p:sp>
      <p:sp>
        <p:nvSpPr>
          <p:cNvPr id="1028" name="2 - Θέση περιεχομένου"/>
          <p:cNvSpPr>
            <a:spLocks noGrp="1"/>
          </p:cNvSpPr>
          <p:nvPr>
            <p:ph sz="quarter" idx="1"/>
          </p:nvPr>
        </p:nvSpPr>
        <p:spPr/>
        <p:txBody>
          <a:bodyPr/>
          <a:lstStyle/>
          <a:p>
            <a:r>
              <a:rPr lang="el-GR" sz="2000" dirty="0" smtClean="0"/>
              <a:t>Έστω ότι μια επένδυση υπόσχεται τις εξής χρηματικές ροές στο τέλος του κάθε έτους για τα επόμενα τέσσερα χρόνια:</a:t>
            </a: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l-GR" sz="2000" dirty="0" smtClean="0"/>
              <a:t>Εάν η απαιτούμενη απόδοση είναι 10%, ποιο είναι το μέγιστο ποσό που πρέπει να πληρώσει η επιχείρηση σήμερα;</a:t>
            </a:r>
          </a:p>
          <a:p>
            <a:endParaRPr lang="el-GR" sz="2000" dirty="0" smtClean="0"/>
          </a:p>
          <a:p>
            <a:endParaRPr lang="el-GR" sz="2000" dirty="0" smtClean="0"/>
          </a:p>
        </p:txBody>
      </p:sp>
      <p:sp>
        <p:nvSpPr>
          <p:cNvPr id="5" name="4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15</a:t>
            </a:fld>
            <a:endParaRPr lang="el-GR"/>
          </a:p>
        </p:txBody>
      </p:sp>
      <p:graphicFrame>
        <p:nvGraphicFramePr>
          <p:cNvPr id="2" name="Object 3"/>
          <p:cNvGraphicFramePr>
            <a:graphicFrameLocks noChangeAspect="1"/>
          </p:cNvGraphicFramePr>
          <p:nvPr/>
        </p:nvGraphicFramePr>
        <p:xfrm>
          <a:off x="1081088" y="2348880"/>
          <a:ext cx="6983412" cy="1872208"/>
        </p:xfrm>
        <a:graphic>
          <a:graphicData uri="http://schemas.openxmlformats.org/presentationml/2006/ole">
            <p:oleObj spid="_x0000_s1027" name="Έγγραφο" r:id="rId3" imgW="6983431" imgH="1292352"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1 - Τίτλος"/>
          <p:cNvSpPr>
            <a:spLocks noGrp="1"/>
          </p:cNvSpPr>
          <p:nvPr>
            <p:ph type="title"/>
          </p:nvPr>
        </p:nvSpPr>
        <p:spPr/>
        <p:txBody>
          <a:bodyPr>
            <a:normAutofit/>
          </a:bodyPr>
          <a:lstStyle/>
          <a:p>
            <a:r>
              <a:rPr lang="el-GR" sz="3200" dirty="0" smtClean="0"/>
              <a:t>Απάντηση</a:t>
            </a:r>
          </a:p>
        </p:txBody>
      </p:sp>
      <p:sp>
        <p:nvSpPr>
          <p:cNvPr id="2052" name="2 - Θέση περιεχομένου"/>
          <p:cNvSpPr>
            <a:spLocks noGrp="1"/>
          </p:cNvSpPr>
          <p:nvPr>
            <p:ph sz="quarter" idx="1"/>
          </p:nvPr>
        </p:nvSpPr>
        <p:spPr/>
        <p:txBody>
          <a:bodyPr>
            <a:normAutofit lnSpcReduction="10000"/>
          </a:bodyPr>
          <a:lstStyle/>
          <a:p>
            <a:endParaRPr lang="el-GR" dirty="0" smtClean="0"/>
          </a:p>
          <a:p>
            <a:endParaRPr lang="el-GR" dirty="0" smtClean="0"/>
          </a:p>
          <a:p>
            <a:endParaRPr lang="el-GR" dirty="0" smtClean="0"/>
          </a:p>
          <a:p>
            <a:endParaRPr lang="el-GR" dirty="0" smtClean="0"/>
          </a:p>
          <a:p>
            <a:endParaRPr lang="el-GR" dirty="0" smtClean="0"/>
          </a:p>
          <a:p>
            <a:endParaRPr lang="en-US" sz="2000" dirty="0" smtClean="0"/>
          </a:p>
          <a:p>
            <a:endParaRPr lang="en-US" sz="2000" dirty="0" smtClean="0"/>
          </a:p>
          <a:p>
            <a:endParaRPr lang="en-US" sz="2000" dirty="0" smtClean="0"/>
          </a:p>
          <a:p>
            <a:endParaRPr lang="en-US" sz="2000" dirty="0" smtClean="0"/>
          </a:p>
          <a:p>
            <a:r>
              <a:rPr lang="el-GR" sz="2000" dirty="0" smtClean="0"/>
              <a:t>Άρα, το </a:t>
            </a:r>
            <a:r>
              <a:rPr lang="el-GR" sz="2000" dirty="0" smtClean="0">
                <a:solidFill>
                  <a:srgbClr val="FF0000"/>
                </a:solidFill>
              </a:rPr>
              <a:t>μέγιστο</a:t>
            </a:r>
            <a:r>
              <a:rPr lang="el-GR" sz="2000" dirty="0" smtClean="0"/>
              <a:t> ποσό που πρέπει να πληρώσει η επιχείρηση είναι €43.927, εάν η ελάχιστη απόδοση που απαιτεί να έχει είναι 10%. </a:t>
            </a:r>
          </a:p>
        </p:txBody>
      </p:sp>
      <p:sp>
        <p:nvSpPr>
          <p:cNvPr id="5" name="4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16</a:t>
            </a:fld>
            <a:endParaRPr lang="el-GR"/>
          </a:p>
        </p:txBody>
      </p:sp>
      <p:graphicFrame>
        <p:nvGraphicFramePr>
          <p:cNvPr id="2" name="Object 3"/>
          <p:cNvGraphicFramePr>
            <a:graphicFrameLocks noChangeAspect="1"/>
          </p:cNvGraphicFramePr>
          <p:nvPr/>
        </p:nvGraphicFramePr>
        <p:xfrm>
          <a:off x="1115616" y="1772816"/>
          <a:ext cx="7560840" cy="2952328"/>
        </p:xfrm>
        <a:graphic>
          <a:graphicData uri="http://schemas.openxmlformats.org/presentationml/2006/ole">
            <p:oleObj spid="_x0000_s2051" name="Έγγραφο" r:id="rId3" imgW="6827485" imgH="1968324"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Γραφική παρουσίαση</a:t>
            </a:r>
            <a:endParaRPr lang="el-GR" sz="2400" dirty="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17</a:t>
            </a:fld>
            <a:endParaRPr lang="el-GR"/>
          </a:p>
        </p:txBody>
      </p:sp>
      <p:pic>
        <p:nvPicPr>
          <p:cNvPr id="6" name="5 - Θέση περιεχομένου"/>
          <p:cNvPicPr>
            <a:picLocks noGrp="1"/>
          </p:cNvPicPr>
          <p:nvPr>
            <p:ph sz="quarter" idx="1"/>
          </p:nvPr>
        </p:nvPicPr>
        <p:blipFill>
          <a:blip r:embed="rId2" cstate="print"/>
          <a:srcRect/>
          <a:stretch>
            <a:fillRect/>
          </a:stretch>
        </p:blipFill>
        <p:spPr bwMode="auto">
          <a:xfrm>
            <a:off x="1475656" y="2132856"/>
            <a:ext cx="6768752" cy="3312367"/>
          </a:xfrm>
          <a:prstGeom prst="rect">
            <a:avLst/>
          </a:prstGeom>
          <a:noFill/>
          <a:ln w="9525">
            <a:solidFill>
              <a:schemeClr val="tx1">
                <a:lumMod val="95000"/>
                <a:lumOff val="5000"/>
              </a:schemeClr>
            </a:solid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16013" y="188913"/>
            <a:ext cx="7793037" cy="1462087"/>
          </a:xfrm>
        </p:spPr>
        <p:txBody>
          <a:bodyPr>
            <a:normAutofit fontScale="90000"/>
          </a:bodyPr>
          <a:lstStyle/>
          <a:p>
            <a:pPr eaLnBrk="1" hangingPunct="1"/>
            <a:r>
              <a:rPr lang="el-GR" sz="4000" dirty="0" smtClean="0"/>
              <a:t/>
            </a:r>
            <a:br>
              <a:rPr lang="el-GR" sz="4000" dirty="0" smtClean="0"/>
            </a:br>
            <a:r>
              <a:rPr lang="el-GR" sz="4000" dirty="0" smtClean="0">
                <a:solidFill>
                  <a:srgbClr val="FF0000"/>
                </a:solidFill>
              </a:rPr>
              <a:t>Περίπτωση 3</a:t>
            </a:r>
            <a:r>
              <a:rPr lang="el-GR" sz="4000" baseline="30000" dirty="0" smtClean="0">
                <a:solidFill>
                  <a:srgbClr val="FF0000"/>
                </a:solidFill>
              </a:rPr>
              <a:t>η</a:t>
            </a:r>
            <a:r>
              <a:rPr lang="el-GR" sz="4000" dirty="0" smtClean="0"/>
              <a:t>:παρούσα αξία ραντών</a:t>
            </a:r>
          </a:p>
        </p:txBody>
      </p:sp>
      <p:sp>
        <p:nvSpPr>
          <p:cNvPr id="38915" name="Rectangle 3"/>
          <p:cNvSpPr>
            <a:spLocks noGrp="1" noChangeArrowheads="1"/>
          </p:cNvSpPr>
          <p:nvPr>
            <p:ph sz="quarter" idx="1"/>
          </p:nvPr>
        </p:nvSpPr>
        <p:spPr/>
        <p:txBody>
          <a:bodyPr>
            <a:normAutofit/>
          </a:bodyPr>
          <a:lstStyle/>
          <a:p>
            <a:pPr eaLnBrk="1" hangingPunct="1"/>
            <a:endParaRPr lang="el-GR" sz="2800" dirty="0" smtClean="0"/>
          </a:p>
          <a:p>
            <a:pPr eaLnBrk="1" hangingPunct="1"/>
            <a:r>
              <a:rPr lang="el-GR" sz="2400" dirty="0" smtClean="0"/>
              <a:t>Η ράντα είναι μια σειρά ισόποσων πληρωμών για μια συγκεκριμένη χρονική περίοδο, όπως για παράδειγμα ένα δεκαετές στεγαστικό δάνειο σταθερού επιτοκίου. Αυτός που παίρνει το δάνειο θα πρέπει κάθε μήνα για δέκα έτη να πληρώνει ένα σταθερό ποσό. </a:t>
            </a:r>
          </a:p>
          <a:p>
            <a:pPr eaLnBrk="1" hangingPunct="1"/>
            <a:endParaRPr lang="el-GR" sz="2400" dirty="0" smtClean="0"/>
          </a:p>
          <a:p>
            <a:pPr eaLnBrk="1" hangingPunct="1"/>
            <a:r>
              <a:rPr lang="el-GR" sz="2400" dirty="0" smtClean="0"/>
              <a:t>Ανάλογα με το πότε πραγματοποιούνται οι πληρωμές, οι ράντες διακρίνονται σε: </a:t>
            </a:r>
          </a:p>
          <a:p>
            <a:pPr eaLnBrk="1" hangingPunct="1"/>
            <a:endParaRPr lang="el-GR" sz="2800" dirty="0" smtClean="0"/>
          </a:p>
          <a:p>
            <a:pPr eaLnBrk="1" hangingPunct="1"/>
            <a:endParaRPr lang="el-GR" sz="2800" dirty="0" smtClean="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18</a:t>
            </a:fld>
            <a:endParaRPr lang="el-G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l-GR" sz="2800" dirty="0" smtClean="0"/>
              <a:t>Κατηγορίες ραντών</a:t>
            </a:r>
          </a:p>
        </p:txBody>
      </p:sp>
      <p:sp>
        <p:nvSpPr>
          <p:cNvPr id="39939" name="Rectangle 3"/>
          <p:cNvSpPr>
            <a:spLocks noGrp="1" noChangeArrowheads="1"/>
          </p:cNvSpPr>
          <p:nvPr>
            <p:ph sz="quarter" idx="1"/>
          </p:nvPr>
        </p:nvSpPr>
        <p:spPr/>
        <p:txBody>
          <a:bodyPr>
            <a:normAutofit lnSpcReduction="10000"/>
          </a:bodyPr>
          <a:lstStyle/>
          <a:p>
            <a:pPr eaLnBrk="1" hangingPunct="1">
              <a:lnSpc>
                <a:spcPct val="80000"/>
              </a:lnSpc>
            </a:pPr>
            <a:r>
              <a:rPr lang="el-GR" sz="2400" b="1" dirty="0" smtClean="0"/>
              <a:t>Ληξιπρόθεσμη Ράντα:</a:t>
            </a:r>
            <a:r>
              <a:rPr lang="el-GR" sz="2400" dirty="0" smtClean="0"/>
              <a:t> Η ράντα είναι ληξιπρόθεσμη όταν τα χρηματικά ποσά πραγματοποιούνται στο τέλος της κάθε περιόδου (π.χ. στο τέλος κάθε χρόνου).</a:t>
            </a:r>
          </a:p>
          <a:p>
            <a:pPr eaLnBrk="1" hangingPunct="1">
              <a:lnSpc>
                <a:spcPct val="80000"/>
              </a:lnSpc>
            </a:pPr>
            <a:endParaRPr lang="el-GR" sz="2400" b="1" dirty="0" smtClean="0"/>
          </a:p>
          <a:p>
            <a:pPr eaLnBrk="1" hangingPunct="1">
              <a:lnSpc>
                <a:spcPct val="80000"/>
              </a:lnSpc>
            </a:pPr>
            <a:r>
              <a:rPr lang="el-GR" sz="2400" b="1" dirty="0" smtClean="0"/>
              <a:t>Προκαταβλητέα Ράντα:</a:t>
            </a:r>
            <a:r>
              <a:rPr lang="el-GR" sz="2400" dirty="0" smtClean="0"/>
              <a:t> Η ράντα είναι προκαταβλητέα όταν τα χρηματικά ποσά πραγματοποιούνται στην αρχή της κάθε περιόδου.</a:t>
            </a:r>
          </a:p>
          <a:p>
            <a:pPr eaLnBrk="1" hangingPunct="1">
              <a:lnSpc>
                <a:spcPct val="80000"/>
              </a:lnSpc>
            </a:pPr>
            <a:endParaRPr lang="el-GR" sz="2400" b="1" dirty="0" smtClean="0"/>
          </a:p>
          <a:p>
            <a:pPr eaLnBrk="1" hangingPunct="1">
              <a:lnSpc>
                <a:spcPct val="80000"/>
              </a:lnSpc>
            </a:pPr>
            <a:r>
              <a:rPr lang="el-GR" sz="2400" b="1" dirty="0" smtClean="0"/>
              <a:t>Διηνεκής Ράντα</a:t>
            </a:r>
            <a:r>
              <a:rPr lang="el-GR" sz="2400" dirty="0" smtClean="0"/>
              <a:t>: Η διηνεκής ράντα δεν έχει ημερομηνία λήξης αλλά συνεχίζεται για πάντα.</a:t>
            </a:r>
          </a:p>
          <a:p>
            <a:pPr eaLnBrk="1" hangingPunct="1">
              <a:lnSpc>
                <a:spcPct val="80000"/>
              </a:lnSpc>
            </a:pPr>
            <a:endParaRPr lang="el-GR" sz="2400" b="1" dirty="0" smtClean="0"/>
          </a:p>
          <a:p>
            <a:pPr eaLnBrk="1" hangingPunct="1">
              <a:lnSpc>
                <a:spcPct val="80000"/>
              </a:lnSpc>
            </a:pPr>
            <a:r>
              <a:rPr lang="el-GR" sz="2400" b="1" dirty="0" smtClean="0"/>
              <a:t>Μελλοντική Ράντα</a:t>
            </a:r>
            <a:r>
              <a:rPr lang="el-GR" sz="2400" dirty="0" smtClean="0"/>
              <a:t>:  η πρώτη χρηματική ροή πραγματοποιείται μετά την πάροδο ορισμένων περιόδων.</a:t>
            </a:r>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19</a:t>
            </a:fld>
            <a:endParaRPr lang="el-G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l-GR" dirty="0" smtClean="0">
                <a:solidFill>
                  <a:srgbClr val="FF0000"/>
                </a:solidFill>
              </a:rPr>
              <a:t>χρονική αξία του χρήματος</a:t>
            </a:r>
          </a:p>
        </p:txBody>
      </p:sp>
      <p:sp>
        <p:nvSpPr>
          <p:cNvPr id="20483" name="Rectangle 3"/>
          <p:cNvSpPr>
            <a:spLocks noGrp="1" noChangeArrowheads="1"/>
          </p:cNvSpPr>
          <p:nvPr>
            <p:ph sz="quarter" idx="1"/>
          </p:nvPr>
        </p:nvSpPr>
        <p:spPr/>
        <p:txBody>
          <a:bodyPr>
            <a:normAutofit lnSpcReduction="10000"/>
          </a:bodyPr>
          <a:lstStyle/>
          <a:p>
            <a:pPr eaLnBrk="1" hangingPunct="1">
              <a:lnSpc>
                <a:spcPct val="80000"/>
              </a:lnSpc>
            </a:pPr>
            <a:r>
              <a:rPr lang="el-GR" sz="2800" dirty="0" smtClean="0"/>
              <a:t>Η χρονική αξία του χρήματος είναι μία από τις σπουδαιότερες έννοιες στην χρηματοοικονομική επιστήμη. </a:t>
            </a:r>
            <a:endParaRPr lang="en-US" sz="2800" dirty="0" smtClean="0"/>
          </a:p>
          <a:p>
            <a:pPr eaLnBrk="1" hangingPunct="1">
              <a:lnSpc>
                <a:spcPct val="80000"/>
              </a:lnSpc>
            </a:pPr>
            <a:endParaRPr lang="el-GR" sz="2800" dirty="0" smtClean="0"/>
          </a:p>
          <a:p>
            <a:pPr eaLnBrk="1" hangingPunct="1">
              <a:lnSpc>
                <a:spcPct val="80000"/>
              </a:lnSpc>
            </a:pPr>
            <a:r>
              <a:rPr lang="el-GR" sz="2800" dirty="0" smtClean="0"/>
              <a:t>Η ιδέα είναι ότι μια χρηματική μονάδα που εισπράττεται σήμερα έχει μεγαλύτερη αξία από την χρηματική μονάδα που θα εισπραχθεί σε κάποιο χρονικό σημείο στο μέλλον.  </a:t>
            </a:r>
            <a:endParaRPr lang="en-US" sz="2800" dirty="0" smtClean="0"/>
          </a:p>
          <a:p>
            <a:pPr eaLnBrk="1" hangingPunct="1">
              <a:lnSpc>
                <a:spcPct val="80000"/>
              </a:lnSpc>
            </a:pPr>
            <a:endParaRPr lang="el-GR" sz="2800" dirty="0" smtClean="0"/>
          </a:p>
          <a:p>
            <a:pPr eaLnBrk="1" hangingPunct="1">
              <a:lnSpc>
                <a:spcPct val="80000"/>
              </a:lnSpc>
            </a:pPr>
            <a:r>
              <a:rPr lang="el-GR" sz="2800" dirty="0" smtClean="0"/>
              <a:t>Αυτό οφείλεται στην ύπαρξη των επιτοκίων καθ’ ότι ένα χρηματικό ποσό που λαμβάνεται σήμερα, μπορεί να επενδυθεί με ένα επιτόκιο και να αυξηθεί διαχρονικά. </a:t>
            </a:r>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2</a:t>
            </a:fld>
            <a:endParaRPr lang="el-G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eaLnBrk="1" hangingPunct="1"/>
            <a:r>
              <a:rPr lang="el-GR" sz="4000" b="1" smtClean="0"/>
              <a:t>Παρούσα Αξία Ληξιπρόθεσμης Ράντας</a:t>
            </a:r>
            <a:r>
              <a:rPr lang="el-GR" sz="4000" smtClean="0"/>
              <a:t/>
            </a:r>
            <a:br>
              <a:rPr lang="el-GR" sz="4000" smtClean="0"/>
            </a:br>
            <a:endParaRPr lang="el-GR" sz="4000" smtClean="0"/>
          </a:p>
        </p:txBody>
      </p:sp>
      <p:sp>
        <p:nvSpPr>
          <p:cNvPr id="40963" name="Rectangle 3"/>
          <p:cNvSpPr>
            <a:spLocks noGrp="1" noChangeArrowheads="1"/>
          </p:cNvSpPr>
          <p:nvPr>
            <p:ph sz="quarter" idx="1"/>
          </p:nvPr>
        </p:nvSpPr>
        <p:spPr/>
        <p:txBody>
          <a:bodyPr/>
          <a:lstStyle/>
          <a:p>
            <a:r>
              <a:rPr lang="el-GR" dirty="0" smtClean="0"/>
              <a:t>Έστω ότι μια τράπεζα επιθυμεί να χορηγήσει μια ετήσια υποτροφία €30.000 για δέκα χρόνια σε έναν νέο φοιτητή, καταβάλλοντας το ποσό της υποτροφίας στο </a:t>
            </a:r>
            <a:r>
              <a:rPr lang="el-GR" b="1" dirty="0" smtClean="0"/>
              <a:t>τέλος</a:t>
            </a:r>
            <a:r>
              <a:rPr lang="el-GR" dirty="0" smtClean="0"/>
              <a:t> του κάθε έτους. </a:t>
            </a:r>
          </a:p>
          <a:p>
            <a:endParaRPr lang="el-GR" dirty="0" smtClean="0"/>
          </a:p>
          <a:p>
            <a:r>
              <a:rPr lang="el-GR" dirty="0" smtClean="0"/>
              <a:t>Τι ποσό θα πρέπει να επενδυθεί σήμερα εάν το επιτόκιο είναι 5%;</a:t>
            </a:r>
          </a:p>
          <a:p>
            <a:endParaRPr lang="en-US" dirty="0" smtClean="0"/>
          </a:p>
          <a:p>
            <a:pPr eaLnBrk="1" hangingPunct="1"/>
            <a:endParaRPr lang="el-GR" dirty="0" smtClean="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20</a:t>
            </a:fld>
            <a:endParaRPr lang="el-G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b="1" dirty="0" smtClean="0"/>
              <a:t>Απάντηση</a:t>
            </a:r>
            <a:r>
              <a:rPr lang="el-GR" sz="2400" dirty="0" smtClean="0"/>
              <a:t/>
            </a:r>
            <a:br>
              <a:rPr lang="el-GR" sz="2400" dirty="0" smtClean="0"/>
            </a:br>
            <a:endParaRPr lang="el-GR" sz="2400" dirty="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21</a:t>
            </a:fld>
            <a:endParaRPr lang="el-GR"/>
          </a:p>
        </p:txBody>
      </p:sp>
      <p:sp>
        <p:nvSpPr>
          <p:cNvPr id="5" name="4 - Θέση περιεχομένου"/>
          <p:cNvSpPr>
            <a:spLocks noGrp="1"/>
          </p:cNvSpPr>
          <p:nvPr>
            <p:ph sz="quarter" idx="1"/>
          </p:nvPr>
        </p:nvSpPr>
        <p:spPr>
          <a:xfrm>
            <a:off x="323528" y="836712"/>
            <a:ext cx="8568952" cy="5616624"/>
          </a:xfrm>
        </p:spPr>
        <p:txBody>
          <a:bodyPr/>
          <a:lstStyle/>
          <a:p>
            <a:endParaRPr lang="el-GR" dirty="0"/>
          </a:p>
        </p:txBody>
      </p:sp>
      <p:graphicFrame>
        <p:nvGraphicFramePr>
          <p:cNvPr id="129026" name="Object 2"/>
          <p:cNvGraphicFramePr>
            <a:graphicFrameLocks noChangeAspect="1"/>
          </p:cNvGraphicFramePr>
          <p:nvPr/>
        </p:nvGraphicFramePr>
        <p:xfrm>
          <a:off x="1158875" y="1646238"/>
          <a:ext cx="6827838" cy="3563937"/>
        </p:xfrm>
        <a:graphic>
          <a:graphicData uri="http://schemas.openxmlformats.org/presentationml/2006/ole">
            <p:oleObj spid="_x0000_s129026" name="Έγγραφο" r:id="rId3" imgW="6827485" imgH="3564020"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Παρούσα αξία προκαταβλητέας ράντας</a:t>
            </a:r>
            <a:endParaRPr lang="el-GR" sz="2800" dirty="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22</a:t>
            </a:fld>
            <a:endParaRPr lang="el-GR"/>
          </a:p>
        </p:txBody>
      </p:sp>
      <p:sp>
        <p:nvSpPr>
          <p:cNvPr id="5" name="4 - Θέση περιεχομένου"/>
          <p:cNvSpPr>
            <a:spLocks noGrp="1"/>
          </p:cNvSpPr>
          <p:nvPr>
            <p:ph sz="quarter" idx="1"/>
          </p:nvPr>
        </p:nvSpPr>
        <p:spPr/>
        <p:txBody>
          <a:bodyPr/>
          <a:lstStyle/>
          <a:p>
            <a:endParaRPr lang="el-GR" dirty="0"/>
          </a:p>
        </p:txBody>
      </p:sp>
      <p:graphicFrame>
        <p:nvGraphicFramePr>
          <p:cNvPr id="130050" name="Object 2"/>
          <p:cNvGraphicFramePr>
            <a:graphicFrameLocks noChangeAspect="1"/>
          </p:cNvGraphicFramePr>
          <p:nvPr/>
        </p:nvGraphicFramePr>
        <p:xfrm>
          <a:off x="1158874" y="2687638"/>
          <a:ext cx="7445573" cy="1965498"/>
        </p:xfrm>
        <a:graphic>
          <a:graphicData uri="http://schemas.openxmlformats.org/presentationml/2006/ole">
            <p:oleObj spid="_x0000_s130050" name="Έγγραφο" r:id="rId3" imgW="6827485" imgH="1482256"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t>Παρούσα αξία προκαταβλητέας ράντας</a:t>
            </a:r>
            <a:r>
              <a:rPr lang="el-GR" sz="3200" dirty="0" smtClean="0"/>
              <a:t/>
            </a:r>
            <a:br>
              <a:rPr lang="el-GR" sz="3200" dirty="0" smtClean="0"/>
            </a:br>
            <a:endParaRPr lang="el-GR" sz="3200" dirty="0"/>
          </a:p>
        </p:txBody>
      </p:sp>
      <p:sp>
        <p:nvSpPr>
          <p:cNvPr id="3" name="2 - Θέση περιεχομένου"/>
          <p:cNvSpPr>
            <a:spLocks noGrp="1"/>
          </p:cNvSpPr>
          <p:nvPr>
            <p:ph sz="quarter" idx="1"/>
          </p:nvPr>
        </p:nvSpPr>
        <p:spPr/>
        <p:txBody>
          <a:bodyPr>
            <a:normAutofit/>
          </a:bodyPr>
          <a:lstStyle/>
          <a:p>
            <a:r>
              <a:rPr lang="el-GR" sz="2000" dirty="0" smtClean="0"/>
              <a:t>Έστω ότι μια τράπεζα επιθυμεί να χορηγήσει μια ετήσια υποτροφία €30.000 για δέκα χρόνια σε έναν νέο φοιτητή, καταβάλλοντας το ποσό της υποτροφίας στην </a:t>
            </a:r>
            <a:r>
              <a:rPr lang="el-GR" sz="2000" b="1" dirty="0" smtClean="0"/>
              <a:t>αρχή</a:t>
            </a:r>
            <a:r>
              <a:rPr lang="el-GR" sz="2000" dirty="0" smtClean="0"/>
              <a:t> του κάθε έτους. </a:t>
            </a:r>
          </a:p>
          <a:p>
            <a:endParaRPr lang="el-GR" sz="2000" dirty="0" smtClean="0"/>
          </a:p>
          <a:p>
            <a:r>
              <a:rPr lang="el-GR" sz="2000" dirty="0" smtClean="0"/>
              <a:t>Τι ποσό θα πρέπει να επενδυθεί σήμερα εάν το επιτόκιο είναι 5%;</a:t>
            </a:r>
          </a:p>
          <a:p>
            <a:endParaRPr lang="el-GR" sz="2000" dirty="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23</a:t>
            </a:fld>
            <a:endParaRPr lang="el-G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Απάντηση</a:t>
            </a:r>
            <a:endParaRPr lang="el-GR" sz="2800" dirty="0"/>
          </a:p>
        </p:txBody>
      </p:sp>
      <p:sp>
        <p:nvSpPr>
          <p:cNvPr id="3" name="2 - Θέση περιεχομένου"/>
          <p:cNvSpPr>
            <a:spLocks noGrp="1"/>
          </p:cNvSpPr>
          <p:nvPr>
            <p:ph sz="quarter" idx="1"/>
          </p:nvPr>
        </p:nvSpPr>
        <p:spPr/>
        <p:txBody>
          <a:bodyPr/>
          <a:lstStyle/>
          <a:p>
            <a:r>
              <a:rPr lang="el-GR" dirty="0" smtClean="0"/>
              <a:t>Στο προηγούμενο παράδειγμα βρήκαμε ότι το ποσό της ληξιπρόθεσμης ράντας είναι 231.660. </a:t>
            </a:r>
          </a:p>
          <a:p>
            <a:endParaRPr lang="el-GR" dirty="0" smtClean="0"/>
          </a:p>
          <a:p>
            <a:r>
              <a:rPr lang="el-GR" dirty="0" smtClean="0"/>
              <a:t>Συνεπώς, σύμφωνα με τον τύπο [2.5] το ποσό που πρέπει να κατατεθεί σήμερα εφόσον η ράντα είναι προκαταβλητέα ανέρχεται σε €243.243, ήτοι:</a:t>
            </a:r>
          </a:p>
          <a:p>
            <a:endParaRPr lang="el-GR" dirty="0" smtClean="0"/>
          </a:p>
          <a:p>
            <a:r>
              <a:rPr lang="en-US" dirty="0" smtClean="0"/>
              <a:t>PV=</a:t>
            </a:r>
            <a:r>
              <a:rPr lang="el-GR" dirty="0" smtClean="0"/>
              <a:t>231.660 </a:t>
            </a:r>
            <a:r>
              <a:rPr lang="en-US" dirty="0" smtClean="0"/>
              <a:t>x</a:t>
            </a:r>
            <a:r>
              <a:rPr lang="el-GR" dirty="0" smtClean="0"/>
              <a:t> 1,05 = €243.243.</a:t>
            </a:r>
          </a:p>
          <a:p>
            <a:endParaRPr lang="el-GR" dirty="0" smtClean="0"/>
          </a:p>
          <a:p>
            <a:endParaRPr lang="el-GR" dirty="0"/>
          </a:p>
        </p:txBody>
      </p:sp>
      <p:sp>
        <p:nvSpPr>
          <p:cNvPr id="5" name="4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24</a:t>
            </a:fld>
            <a:endParaRPr lang="el-G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Γραφική παρουσίαση ληξιπρόθεσμης και προκαταβλητέας ράντας</a:t>
            </a:r>
            <a:endParaRPr lang="el-GR" sz="2400" dirty="0"/>
          </a:p>
        </p:txBody>
      </p:sp>
      <p:sp>
        <p:nvSpPr>
          <p:cNvPr id="5" name="4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25</a:t>
            </a:fld>
            <a:endParaRPr lang="el-GR"/>
          </a:p>
        </p:txBody>
      </p:sp>
      <p:pic>
        <p:nvPicPr>
          <p:cNvPr id="7" name="6 - Εικόνα"/>
          <p:cNvPicPr/>
          <p:nvPr/>
        </p:nvPicPr>
        <p:blipFill>
          <a:blip r:embed="rId2" cstate="print"/>
          <a:srcRect/>
          <a:stretch>
            <a:fillRect/>
          </a:stretch>
        </p:blipFill>
        <p:spPr bwMode="auto">
          <a:xfrm>
            <a:off x="1115616" y="1412775"/>
            <a:ext cx="5832871" cy="4826099"/>
          </a:xfrm>
          <a:prstGeom prst="rect">
            <a:avLst/>
          </a:prstGeom>
          <a:noFill/>
          <a:ln w="9525">
            <a:solidFill>
              <a:schemeClr val="tx1">
                <a:lumMod val="95000"/>
                <a:lumOff val="5000"/>
              </a:schemeClr>
            </a:solid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hangingPunct="1"/>
            <a:r>
              <a:rPr lang="el-GR" sz="3600" b="1" smtClean="0"/>
              <a:t>Παρούσα αξία διηνεκούς ράντας</a:t>
            </a:r>
            <a:r>
              <a:rPr lang="el-GR" sz="3600" smtClean="0"/>
              <a:t/>
            </a:r>
            <a:br>
              <a:rPr lang="el-GR" sz="3600" smtClean="0"/>
            </a:br>
            <a:endParaRPr lang="el-GR" sz="3600" smtClean="0"/>
          </a:p>
        </p:txBody>
      </p:sp>
      <p:sp>
        <p:nvSpPr>
          <p:cNvPr id="44035" name="Rectangle 3"/>
          <p:cNvSpPr>
            <a:spLocks noGrp="1" noChangeArrowheads="1"/>
          </p:cNvSpPr>
          <p:nvPr>
            <p:ph sz="quarter" idx="1"/>
          </p:nvPr>
        </p:nvSpPr>
        <p:spPr/>
        <p:txBody>
          <a:bodyPr/>
          <a:lstStyle/>
          <a:p>
            <a:pPr indent="0" eaLnBrk="1" hangingPunct="1">
              <a:lnSpc>
                <a:spcPct val="80000"/>
              </a:lnSpc>
              <a:buFont typeface="Wingdings" pitchFamily="2" charset="2"/>
              <a:buNone/>
            </a:pPr>
            <a:r>
              <a:rPr lang="el-GR" sz="2400" dirty="0" smtClean="0"/>
              <a:t>Ας υποθέσουμε ότι ένα φιλανθρωπικό ίδρυμα θέλει να χορηγήσει μια ετήσια υποτροφία των €200.000 για πάντα.  Εάν το επιτόκιο είναι 10%, τι ποσό θα πρέπει να κατατεθεί στην τράπεζα;</a:t>
            </a:r>
          </a:p>
          <a:p>
            <a:pPr eaLnBrk="1" hangingPunct="1">
              <a:lnSpc>
                <a:spcPct val="80000"/>
              </a:lnSpc>
            </a:pPr>
            <a:endParaRPr lang="el-GR" sz="2400" dirty="0" smtClean="0"/>
          </a:p>
          <a:p>
            <a:pPr eaLnBrk="1" hangingPunct="1">
              <a:lnSpc>
                <a:spcPct val="80000"/>
              </a:lnSpc>
              <a:buNone/>
            </a:pPr>
            <a:r>
              <a:rPr lang="el-GR" sz="2400" dirty="0" smtClean="0"/>
              <a:t>Απάντηση</a:t>
            </a:r>
          </a:p>
          <a:p>
            <a:pPr eaLnBrk="1" hangingPunct="1">
              <a:lnSpc>
                <a:spcPct val="80000"/>
              </a:lnSpc>
            </a:pPr>
            <a:r>
              <a:rPr lang="el-GR" sz="2400" dirty="0" smtClean="0"/>
              <a:t>Ο τύπος που χρησιμοποιούμε εάν η ράντα είναι </a:t>
            </a:r>
            <a:r>
              <a:rPr lang="el-GR" sz="2400" dirty="0" smtClean="0">
                <a:solidFill>
                  <a:srgbClr val="0070C0"/>
                </a:solidFill>
              </a:rPr>
              <a:t>ληξιπρόθεσμη</a:t>
            </a:r>
            <a:r>
              <a:rPr lang="el-GR" sz="2400" dirty="0" smtClean="0"/>
              <a:t> είναι:</a:t>
            </a:r>
          </a:p>
          <a:p>
            <a:pPr eaLnBrk="1" hangingPunct="1">
              <a:lnSpc>
                <a:spcPct val="80000"/>
              </a:lnSpc>
            </a:pPr>
            <a:endParaRPr lang="en-US" sz="2400" b="1" dirty="0" smtClean="0"/>
          </a:p>
          <a:p>
            <a:pPr eaLnBrk="1" hangingPunct="1">
              <a:lnSpc>
                <a:spcPct val="80000"/>
              </a:lnSpc>
            </a:pPr>
            <a:r>
              <a:rPr lang="en-US" sz="2400" b="1" dirty="0" smtClean="0"/>
              <a:t>PV = A /</a:t>
            </a:r>
            <a:r>
              <a:rPr lang="en-US" sz="2400" b="1" dirty="0" err="1" smtClean="0"/>
              <a:t>i</a:t>
            </a:r>
            <a:r>
              <a:rPr lang="el-GR" sz="2400" b="1" dirty="0" smtClean="0"/>
              <a:t> </a:t>
            </a:r>
            <a:r>
              <a:rPr lang="el-GR" sz="2400" dirty="0" smtClean="0"/>
              <a:t>    </a:t>
            </a:r>
            <a:r>
              <a:rPr lang="en-US" sz="2400" dirty="0" smtClean="0"/>
              <a:t>=</a:t>
            </a:r>
            <a:r>
              <a:rPr lang="el-GR" sz="2400" dirty="0" smtClean="0"/>
              <a:t> </a:t>
            </a:r>
            <a:r>
              <a:rPr lang="en-US" sz="2400" dirty="0" smtClean="0"/>
              <a:t>200.000 / 0,10 = 2.000.000 </a:t>
            </a:r>
          </a:p>
          <a:p>
            <a:pPr eaLnBrk="1" hangingPunct="1">
              <a:lnSpc>
                <a:spcPct val="80000"/>
              </a:lnSpc>
            </a:pPr>
            <a:endParaRPr lang="el-GR" sz="2400" dirty="0" smtClean="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26</a:t>
            </a:fld>
            <a:endParaRPr lang="el-G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a:lnSpc>
                <a:spcPct val="80000"/>
              </a:lnSpc>
            </a:pPr>
            <a:r>
              <a:rPr lang="el-GR" sz="3200" dirty="0" smtClean="0"/>
              <a:t>Απάντηση</a:t>
            </a:r>
          </a:p>
        </p:txBody>
      </p:sp>
      <p:sp>
        <p:nvSpPr>
          <p:cNvPr id="45059" name="Rectangle 3"/>
          <p:cNvSpPr>
            <a:spLocks noGrp="1" noChangeArrowheads="1"/>
          </p:cNvSpPr>
          <p:nvPr>
            <p:ph sz="quarter" idx="1"/>
          </p:nvPr>
        </p:nvSpPr>
        <p:spPr/>
        <p:txBody>
          <a:bodyPr/>
          <a:lstStyle/>
          <a:p>
            <a:pPr eaLnBrk="1" hangingPunct="1">
              <a:lnSpc>
                <a:spcPct val="90000"/>
              </a:lnSpc>
            </a:pPr>
            <a:endParaRPr lang="el-GR" sz="2800" dirty="0" smtClean="0"/>
          </a:p>
          <a:p>
            <a:pPr eaLnBrk="1" hangingPunct="1">
              <a:lnSpc>
                <a:spcPct val="90000"/>
              </a:lnSpc>
            </a:pPr>
            <a:r>
              <a:rPr lang="el-GR" sz="2800" dirty="0" smtClean="0"/>
              <a:t>και εάν η ράντα είναι </a:t>
            </a:r>
            <a:r>
              <a:rPr lang="el-GR" sz="2800" dirty="0" smtClean="0">
                <a:solidFill>
                  <a:srgbClr val="0070C0"/>
                </a:solidFill>
              </a:rPr>
              <a:t>προκαταβλητέα</a:t>
            </a:r>
            <a:r>
              <a:rPr lang="en-US" sz="2800" dirty="0" smtClean="0"/>
              <a:t>:</a:t>
            </a:r>
          </a:p>
          <a:p>
            <a:pPr eaLnBrk="1" hangingPunct="1">
              <a:lnSpc>
                <a:spcPct val="90000"/>
              </a:lnSpc>
            </a:pPr>
            <a:endParaRPr lang="en-US" sz="2800" b="1" dirty="0" smtClean="0"/>
          </a:p>
          <a:p>
            <a:pPr eaLnBrk="1" hangingPunct="1">
              <a:lnSpc>
                <a:spcPct val="90000"/>
              </a:lnSpc>
            </a:pPr>
            <a:r>
              <a:rPr lang="en-US" sz="2800" b="1" dirty="0" smtClean="0"/>
              <a:t>PV</a:t>
            </a:r>
            <a:r>
              <a:rPr lang="el-GR" sz="2800" b="1" dirty="0" smtClean="0"/>
              <a:t> = Α [(1+</a:t>
            </a:r>
            <a:r>
              <a:rPr lang="en-US" sz="2800" b="1" dirty="0" err="1" smtClean="0"/>
              <a:t>i</a:t>
            </a:r>
            <a:r>
              <a:rPr lang="el-GR" sz="2800" b="1" dirty="0" smtClean="0"/>
              <a:t>)/</a:t>
            </a:r>
            <a:r>
              <a:rPr lang="en-US" sz="2800" b="1" dirty="0" err="1" smtClean="0"/>
              <a:t>i</a:t>
            </a:r>
            <a:r>
              <a:rPr lang="el-GR" sz="2800" b="1" dirty="0" smtClean="0"/>
              <a:t>]=2.200.000</a:t>
            </a:r>
            <a:endParaRPr lang="el-GR" sz="2800" dirty="0" smtClean="0"/>
          </a:p>
          <a:p>
            <a:pPr eaLnBrk="1" hangingPunct="1">
              <a:lnSpc>
                <a:spcPct val="90000"/>
              </a:lnSpc>
            </a:pPr>
            <a:endParaRPr lang="el-GR" sz="2800" dirty="0" smtClean="0"/>
          </a:p>
          <a:p>
            <a:pPr eaLnBrk="1" hangingPunct="1">
              <a:lnSpc>
                <a:spcPct val="90000"/>
              </a:lnSpc>
            </a:pPr>
            <a:r>
              <a:rPr lang="el-GR" sz="2800" dirty="0" smtClean="0"/>
              <a:t>Όπως παρατηρούμε, στην περίπτωση της διηνεκούς ράντας το ποσό της ράντας (υποτροφίας) είναι ίσο με τον τόκο που κερδίζει το κεφάλαιο το οποίο παραμένει αμετάβλητο για πάντα. </a:t>
            </a:r>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27</a:t>
            </a:fld>
            <a:endParaRPr lang="el-G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l-GR" sz="3600" b="1" dirty="0" smtClean="0"/>
              <a:t>Παρούσα αξία μελλοντικής ράντας</a:t>
            </a:r>
            <a:r>
              <a:rPr lang="el-GR" sz="3600" dirty="0" smtClean="0"/>
              <a:t/>
            </a:r>
            <a:br>
              <a:rPr lang="el-GR" sz="3600" dirty="0" smtClean="0"/>
            </a:br>
            <a:endParaRPr lang="el-GR" sz="3600" dirty="0" smtClean="0"/>
          </a:p>
        </p:txBody>
      </p:sp>
      <p:sp>
        <p:nvSpPr>
          <p:cNvPr id="46083" name="Rectangle 3"/>
          <p:cNvSpPr>
            <a:spLocks noGrp="1" noChangeArrowheads="1"/>
          </p:cNvSpPr>
          <p:nvPr>
            <p:ph sz="quarter" idx="1"/>
          </p:nvPr>
        </p:nvSpPr>
        <p:spPr/>
        <p:txBody>
          <a:bodyPr/>
          <a:lstStyle/>
          <a:p>
            <a:pPr eaLnBrk="1" hangingPunct="1"/>
            <a:endParaRPr lang="el-GR" sz="1200" dirty="0" smtClean="0"/>
          </a:p>
          <a:p>
            <a:r>
              <a:rPr lang="el-GR" sz="2000" dirty="0" smtClean="0"/>
              <a:t>Έστω μια επένδυση υπόσχεται να πληρώσει €500 στο τέλος του κάθε έτους για τέσσερα χρόνια. Η πρώτη πληρωμή θα πραγματοποιηθεί στο τέλος το έκτου χρόνου. </a:t>
            </a:r>
            <a:endParaRPr lang="en-US" sz="2000" dirty="0" smtClean="0"/>
          </a:p>
          <a:p>
            <a:endParaRPr lang="en-US" sz="2000" dirty="0" smtClean="0"/>
          </a:p>
          <a:p>
            <a:r>
              <a:rPr lang="el-GR" sz="2000" dirty="0" smtClean="0"/>
              <a:t>Εάν το επιτόκιο είναι 5%, ποια θα πρέπει να είναι η τιμή που πρέπει να πληρώσουμε σήμερα;</a:t>
            </a:r>
          </a:p>
          <a:p>
            <a:pPr eaLnBrk="1" hangingPunct="1"/>
            <a:endParaRPr lang="el-GR" sz="2000" dirty="0" smtClean="0"/>
          </a:p>
          <a:p>
            <a:pPr eaLnBrk="1" hangingPunct="1"/>
            <a:endParaRPr lang="el-GR" sz="2000" dirty="0" smtClean="0"/>
          </a:p>
        </p:txBody>
      </p:sp>
      <p:sp>
        <p:nvSpPr>
          <p:cNvPr id="46084" name="Line 4"/>
          <p:cNvSpPr>
            <a:spLocks noChangeShapeType="1"/>
          </p:cNvSpPr>
          <p:nvPr/>
        </p:nvSpPr>
        <p:spPr bwMode="auto">
          <a:xfrm>
            <a:off x="3348038" y="2852738"/>
            <a:ext cx="0" cy="215900"/>
          </a:xfrm>
          <a:prstGeom prst="line">
            <a:avLst/>
          </a:prstGeom>
          <a:noFill/>
          <a:ln w="9525">
            <a:solidFill>
              <a:schemeClr val="tx1"/>
            </a:solidFill>
            <a:round/>
            <a:headEnd/>
            <a:tailEnd/>
          </a:ln>
        </p:spPr>
        <p:txBody>
          <a:bodyPr/>
          <a:lstStyle/>
          <a:p>
            <a:endParaRPr lang="el-GR"/>
          </a:p>
        </p:txBody>
      </p:sp>
      <p:sp>
        <p:nvSpPr>
          <p:cNvPr id="5" name="4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28</a:t>
            </a:fld>
            <a:endParaRPr lang="el-G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Απάντηση</a:t>
            </a:r>
            <a:endParaRPr lang="el-GR" sz="3200" dirty="0"/>
          </a:p>
        </p:txBody>
      </p:sp>
      <p:sp>
        <p:nvSpPr>
          <p:cNvPr id="3" name="2 - Θέση περιεχομένου"/>
          <p:cNvSpPr>
            <a:spLocks noGrp="1"/>
          </p:cNvSpPr>
          <p:nvPr>
            <p:ph sz="quarter" idx="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29</a:t>
            </a:fld>
            <a:endParaRPr lang="el-GR"/>
          </a:p>
        </p:txBody>
      </p:sp>
      <p:graphicFrame>
        <p:nvGraphicFramePr>
          <p:cNvPr id="91139" name="Object 3"/>
          <p:cNvGraphicFramePr>
            <a:graphicFrameLocks noChangeAspect="1"/>
          </p:cNvGraphicFramePr>
          <p:nvPr/>
        </p:nvGraphicFramePr>
        <p:xfrm>
          <a:off x="1187624" y="1916832"/>
          <a:ext cx="7272808" cy="3600400"/>
        </p:xfrm>
        <a:graphic>
          <a:graphicData uri="http://schemas.openxmlformats.org/presentationml/2006/ole">
            <p:oleObj spid="_x0000_s91139" name="Έγγραφο" r:id="rId3" imgW="6827485" imgH="2914254"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l-GR" sz="3200" dirty="0" smtClean="0">
                <a:solidFill>
                  <a:srgbClr val="FF0000"/>
                </a:solidFill>
              </a:rPr>
              <a:t>Σημαντικότητα της χρονικής αξίας του χρήματος</a:t>
            </a:r>
          </a:p>
        </p:txBody>
      </p:sp>
      <p:sp>
        <p:nvSpPr>
          <p:cNvPr id="21507" name="Rectangle 3"/>
          <p:cNvSpPr>
            <a:spLocks noGrp="1" noChangeArrowheads="1"/>
          </p:cNvSpPr>
          <p:nvPr>
            <p:ph sz="quarter" idx="1"/>
          </p:nvPr>
        </p:nvSpPr>
        <p:spPr/>
        <p:txBody>
          <a:bodyPr/>
          <a:lstStyle/>
          <a:p>
            <a:pPr eaLnBrk="1" hangingPunct="1"/>
            <a:r>
              <a:rPr lang="el-GR" dirty="0" smtClean="0"/>
              <a:t>Όλες οι επενδυτικές και χρηματοδοτικές αποφάσεις στηρίζονται στη χρονική αξία του χρήματος</a:t>
            </a:r>
          </a:p>
          <a:p>
            <a:pPr eaLnBrk="1" hangingPunct="1"/>
            <a:endParaRPr lang="el-GR" dirty="0" smtClean="0"/>
          </a:p>
          <a:p>
            <a:r>
              <a:rPr lang="el-GR" sz="2800" dirty="0" smtClean="0"/>
              <a:t>Π.Χ. Ο οικονομικός διευθυντής μιας επιχείρησης παίρνει επενδυτικές αποφάσεις βασιζόμενος στις ταμειακές ροές των διαφόρων επενδύσεων που αναμένονται να πραγματοποιηθούν σε διαφορετικές χρονικές περιόδους.</a:t>
            </a:r>
            <a:endParaRPr lang="el-GR" dirty="0" smtClean="0"/>
          </a:p>
          <a:p>
            <a:pPr eaLnBrk="1" hangingPunct="1"/>
            <a:endParaRPr lang="el-GR" dirty="0" smtClean="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3</a:t>
            </a:fld>
            <a:endParaRPr lang="el-G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Γραφική παρουσίαση μελλοντικής ράντας</a:t>
            </a:r>
            <a:endParaRPr lang="el-GR" sz="2800" dirty="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30</a:t>
            </a:fld>
            <a:endParaRPr lang="el-GR"/>
          </a:p>
        </p:txBody>
      </p:sp>
      <p:pic>
        <p:nvPicPr>
          <p:cNvPr id="6" name="5 - Θέση περιεχομένου"/>
          <p:cNvPicPr>
            <a:picLocks noGrp="1"/>
          </p:cNvPicPr>
          <p:nvPr>
            <p:ph sz="quarter" idx="1"/>
          </p:nvPr>
        </p:nvPicPr>
        <p:blipFill>
          <a:blip r:embed="rId2" cstate="print"/>
          <a:srcRect/>
          <a:stretch>
            <a:fillRect/>
          </a:stretch>
        </p:blipFill>
        <p:spPr bwMode="auto">
          <a:xfrm>
            <a:off x="1475656" y="1844824"/>
            <a:ext cx="6408711" cy="2690187"/>
          </a:xfrm>
          <a:prstGeom prst="rect">
            <a:avLst/>
          </a:prstGeom>
          <a:noFill/>
          <a:ln w="9525">
            <a:solidFill>
              <a:schemeClr val="tx1">
                <a:lumMod val="95000"/>
                <a:lumOff val="5000"/>
              </a:schemeClr>
            </a:solid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eaLnBrk="1" hangingPunct="1"/>
            <a:r>
              <a:rPr lang="el-GR" sz="3200" b="1" dirty="0" smtClean="0"/>
              <a:t>ΤΕΛΙΚΗ  Ή  ΜΕΛΛΟΝΤΙΚΗ ΑΞΙΑ </a:t>
            </a:r>
          </a:p>
        </p:txBody>
      </p:sp>
      <p:sp>
        <p:nvSpPr>
          <p:cNvPr id="48131" name="Rectangle 3"/>
          <p:cNvSpPr>
            <a:spLocks noGrp="1" noChangeArrowheads="1"/>
          </p:cNvSpPr>
          <p:nvPr>
            <p:ph sz="quarter" idx="1"/>
          </p:nvPr>
        </p:nvSpPr>
        <p:spPr/>
        <p:txBody>
          <a:bodyPr/>
          <a:lstStyle/>
          <a:p>
            <a:pPr eaLnBrk="1" hangingPunct="1"/>
            <a:r>
              <a:rPr lang="el-GR" dirty="0" smtClean="0"/>
              <a:t>Η έννοια της μελλοντικής αξίας απαντά ουσιαστικά στην ερώτηση:  εάν σήμερα επενδύσουμε ένα ποσό (</a:t>
            </a:r>
            <a:r>
              <a:rPr lang="en-US" dirty="0" smtClean="0"/>
              <a:t>PV</a:t>
            </a:r>
            <a:r>
              <a:rPr lang="el-GR" dirty="0" smtClean="0"/>
              <a:t>) με επιτόκιο </a:t>
            </a:r>
            <a:r>
              <a:rPr lang="en-US" dirty="0" err="1" smtClean="0"/>
              <a:t>i</a:t>
            </a:r>
            <a:r>
              <a:rPr lang="el-GR" dirty="0" smtClean="0"/>
              <a:t>, ποια είναι η μελλοντική του αξία (</a:t>
            </a:r>
            <a:r>
              <a:rPr lang="en-US" dirty="0" smtClean="0"/>
              <a:t>FV</a:t>
            </a:r>
            <a:r>
              <a:rPr lang="el-GR" dirty="0" smtClean="0"/>
              <a:t>) μετά από </a:t>
            </a:r>
            <a:r>
              <a:rPr lang="en-US" dirty="0" smtClean="0"/>
              <a:t>n </a:t>
            </a:r>
            <a:r>
              <a:rPr lang="el-GR" dirty="0" smtClean="0"/>
              <a:t>έτη; </a:t>
            </a:r>
          </a:p>
          <a:p>
            <a:pPr eaLnBrk="1" hangingPunct="1"/>
            <a:endParaRPr lang="el-GR" b="1" dirty="0" smtClean="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31</a:t>
            </a:fld>
            <a:endParaRPr lang="el-G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l-GR" b="1" smtClean="0"/>
              <a:t>(α) Μέθοδος του απλού τόκου</a:t>
            </a:r>
          </a:p>
        </p:txBody>
      </p:sp>
      <p:sp>
        <p:nvSpPr>
          <p:cNvPr id="49155" name="Rectangle 3"/>
          <p:cNvSpPr>
            <a:spLocks noGrp="1" noChangeArrowheads="1"/>
          </p:cNvSpPr>
          <p:nvPr>
            <p:ph sz="quarter" idx="1"/>
          </p:nvPr>
        </p:nvSpPr>
        <p:spPr/>
        <p:txBody>
          <a:bodyPr>
            <a:normAutofit lnSpcReduction="10000"/>
          </a:bodyPr>
          <a:lstStyle/>
          <a:p>
            <a:pPr eaLnBrk="1" hangingPunct="1">
              <a:lnSpc>
                <a:spcPct val="80000"/>
              </a:lnSpc>
            </a:pPr>
            <a:r>
              <a:rPr lang="el-GR" sz="2400" dirty="0" smtClean="0"/>
              <a:t>Σύμφωνα με τη μέθοδο αυτή τόκος (Τ) πληρώνεται μόνο επί του αρχικού κεφαλαίου που επενδύουμε σήμερα. Ήτοι:</a:t>
            </a:r>
          </a:p>
          <a:p>
            <a:pPr eaLnBrk="1" hangingPunct="1">
              <a:lnSpc>
                <a:spcPct val="80000"/>
              </a:lnSpc>
            </a:pPr>
            <a:r>
              <a:rPr lang="el-GR" sz="2400" dirty="0" smtClean="0"/>
              <a:t>Τ= </a:t>
            </a:r>
            <a:r>
              <a:rPr lang="en-US" sz="2400" dirty="0" smtClean="0"/>
              <a:t>PV</a:t>
            </a:r>
            <a:r>
              <a:rPr lang="el-GR" sz="2400" dirty="0" smtClean="0"/>
              <a:t> * </a:t>
            </a:r>
            <a:r>
              <a:rPr lang="en-US" sz="2400" dirty="0" err="1" smtClean="0"/>
              <a:t>i</a:t>
            </a:r>
            <a:r>
              <a:rPr lang="el-GR" sz="2400" dirty="0" smtClean="0"/>
              <a:t> * </a:t>
            </a:r>
            <a:r>
              <a:rPr lang="en-US" sz="2400" dirty="0" smtClean="0"/>
              <a:t>n</a:t>
            </a:r>
            <a:r>
              <a:rPr lang="el-GR" sz="2400" dirty="0" smtClean="0"/>
              <a:t> 					</a:t>
            </a:r>
            <a:endParaRPr lang="en-US" sz="2400" dirty="0" smtClean="0"/>
          </a:p>
          <a:p>
            <a:pPr eaLnBrk="1" hangingPunct="1">
              <a:lnSpc>
                <a:spcPct val="80000"/>
              </a:lnSpc>
            </a:pPr>
            <a:endParaRPr lang="el-GR" sz="2400" dirty="0" smtClean="0"/>
          </a:p>
          <a:p>
            <a:pPr eaLnBrk="1" hangingPunct="1">
              <a:lnSpc>
                <a:spcPct val="80000"/>
              </a:lnSpc>
            </a:pPr>
            <a:r>
              <a:rPr lang="el-GR" sz="2400" dirty="0" smtClean="0"/>
              <a:t>Όπου: </a:t>
            </a:r>
          </a:p>
          <a:p>
            <a:pPr eaLnBrk="1" hangingPunct="1">
              <a:lnSpc>
                <a:spcPct val="80000"/>
              </a:lnSpc>
            </a:pPr>
            <a:r>
              <a:rPr lang="en-US" sz="2400" dirty="0" smtClean="0"/>
              <a:t>PV</a:t>
            </a:r>
            <a:r>
              <a:rPr lang="el-GR" sz="2400" dirty="0" smtClean="0"/>
              <a:t>: είναι το αρχικό κεφάλαιο</a:t>
            </a:r>
            <a:endParaRPr lang="en-US" sz="2400" dirty="0" smtClean="0"/>
          </a:p>
          <a:p>
            <a:pPr eaLnBrk="1" hangingPunct="1">
              <a:lnSpc>
                <a:spcPct val="80000"/>
              </a:lnSpc>
            </a:pPr>
            <a:r>
              <a:rPr lang="en-US" sz="2400" dirty="0" err="1" smtClean="0"/>
              <a:t>i</a:t>
            </a:r>
            <a:r>
              <a:rPr lang="el-GR" sz="2400" dirty="0" smtClean="0"/>
              <a:t>:  είναι το επιτόκιο της περιόδου</a:t>
            </a:r>
            <a:endParaRPr lang="en-US" sz="2400" dirty="0" smtClean="0"/>
          </a:p>
          <a:p>
            <a:pPr eaLnBrk="1" hangingPunct="1">
              <a:lnSpc>
                <a:spcPct val="80000"/>
              </a:lnSpc>
            </a:pPr>
            <a:r>
              <a:rPr lang="en-US" sz="2400" dirty="0" smtClean="0"/>
              <a:t>n</a:t>
            </a:r>
            <a:r>
              <a:rPr lang="el-GR" sz="2400" dirty="0" smtClean="0"/>
              <a:t>: είναι ο αριθμός περιόδων</a:t>
            </a:r>
          </a:p>
          <a:p>
            <a:pPr eaLnBrk="1" hangingPunct="1">
              <a:lnSpc>
                <a:spcPct val="80000"/>
              </a:lnSpc>
            </a:pPr>
            <a:endParaRPr lang="en-US" sz="2400" dirty="0" smtClean="0"/>
          </a:p>
          <a:p>
            <a:pPr eaLnBrk="1" hangingPunct="1">
              <a:lnSpc>
                <a:spcPct val="80000"/>
              </a:lnSpc>
            </a:pPr>
            <a:r>
              <a:rPr lang="el-GR" sz="2400" dirty="0" smtClean="0"/>
              <a:t>Η τελική αξία δίνεται από τον τύπο:</a:t>
            </a:r>
            <a:endParaRPr lang="en-US" sz="2400" dirty="0" smtClean="0"/>
          </a:p>
          <a:p>
            <a:pPr eaLnBrk="1" hangingPunct="1">
              <a:lnSpc>
                <a:spcPct val="80000"/>
              </a:lnSpc>
            </a:pPr>
            <a:r>
              <a:rPr lang="en-US" sz="2400" dirty="0" smtClean="0"/>
              <a:t>FV</a:t>
            </a:r>
            <a:r>
              <a:rPr lang="el-GR" sz="2400" dirty="0" smtClean="0"/>
              <a:t>= </a:t>
            </a:r>
            <a:r>
              <a:rPr lang="en-US" sz="2400" dirty="0" smtClean="0"/>
              <a:t>PV </a:t>
            </a:r>
            <a:r>
              <a:rPr lang="el-GR" sz="2400" dirty="0" smtClean="0"/>
              <a:t>[1+(</a:t>
            </a:r>
            <a:r>
              <a:rPr lang="en-US" sz="2400" dirty="0" err="1" smtClean="0"/>
              <a:t>i</a:t>
            </a:r>
            <a:r>
              <a:rPr lang="el-GR" sz="2400" dirty="0" smtClean="0"/>
              <a:t>*</a:t>
            </a:r>
            <a:r>
              <a:rPr lang="en-US" sz="2400" dirty="0" smtClean="0"/>
              <a:t>n</a:t>
            </a:r>
            <a:r>
              <a:rPr lang="el-GR" sz="2400" dirty="0" smtClean="0"/>
              <a:t>)] 						</a:t>
            </a:r>
            <a:r>
              <a:rPr lang="en-US" sz="2400" dirty="0" smtClean="0"/>
              <a:t>	</a:t>
            </a:r>
            <a:r>
              <a:rPr lang="el-GR" sz="2400" dirty="0" smtClean="0"/>
              <a:t> 	</a:t>
            </a:r>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32</a:t>
            </a:fld>
            <a:endParaRPr lang="el-G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l-GR" b="1" smtClean="0"/>
              <a:t>Παράδειγμα</a:t>
            </a:r>
          </a:p>
        </p:txBody>
      </p:sp>
      <p:sp>
        <p:nvSpPr>
          <p:cNvPr id="50179" name="Rectangle 3"/>
          <p:cNvSpPr>
            <a:spLocks noGrp="1" noChangeArrowheads="1"/>
          </p:cNvSpPr>
          <p:nvPr>
            <p:ph sz="quarter" idx="1"/>
          </p:nvPr>
        </p:nvSpPr>
        <p:spPr/>
        <p:txBody>
          <a:bodyPr/>
          <a:lstStyle/>
          <a:p>
            <a:pPr eaLnBrk="1" hangingPunct="1">
              <a:lnSpc>
                <a:spcPct val="90000"/>
              </a:lnSpc>
            </a:pPr>
            <a:r>
              <a:rPr lang="el-GR" dirty="0" smtClean="0"/>
              <a:t>Ένας επενδυτής επενδύει €10.000 σε ένα χρηματοοικονομικό προϊόν το οποίο υπόσχεται 10% απλό τόκο για δύο χρόνια. Τι ποσό χρημάτων θα έχει ο επενδυτής στο τέλος της διετίας;</a:t>
            </a:r>
          </a:p>
          <a:p>
            <a:pPr eaLnBrk="1" hangingPunct="1">
              <a:lnSpc>
                <a:spcPct val="90000"/>
              </a:lnSpc>
            </a:pPr>
            <a:endParaRPr lang="pt-BR" dirty="0" smtClean="0"/>
          </a:p>
          <a:p>
            <a:pPr eaLnBrk="1" hangingPunct="1">
              <a:lnSpc>
                <a:spcPct val="90000"/>
              </a:lnSpc>
            </a:pPr>
            <a:r>
              <a:rPr lang="pt-BR" dirty="0" smtClean="0"/>
              <a:t>FV= PV [1+(i*n)]</a:t>
            </a:r>
          </a:p>
          <a:p>
            <a:pPr eaLnBrk="1" hangingPunct="1">
              <a:lnSpc>
                <a:spcPct val="90000"/>
              </a:lnSpc>
            </a:pPr>
            <a:r>
              <a:rPr lang="pt-BR" dirty="0" smtClean="0"/>
              <a:t>FV=10.000 [1+(0,10 * 2)]</a:t>
            </a:r>
          </a:p>
          <a:p>
            <a:pPr eaLnBrk="1" hangingPunct="1">
              <a:lnSpc>
                <a:spcPct val="90000"/>
              </a:lnSpc>
            </a:pPr>
            <a:r>
              <a:rPr lang="pt-BR" dirty="0" smtClean="0"/>
              <a:t>FV=12.000</a:t>
            </a:r>
            <a:endParaRPr lang="el-GR" dirty="0" smtClean="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33</a:t>
            </a:fld>
            <a:endParaRPr lang="el-G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eaLnBrk="1" hangingPunct="1"/>
            <a:r>
              <a:rPr lang="el-GR" sz="3200" b="1" dirty="0" smtClean="0"/>
              <a:t>(β) Σύνθετος τόκος ή ανατοκισμός</a:t>
            </a:r>
          </a:p>
        </p:txBody>
      </p:sp>
      <p:sp>
        <p:nvSpPr>
          <p:cNvPr id="51203" name="Rectangle 3"/>
          <p:cNvSpPr>
            <a:spLocks noGrp="1" noChangeArrowheads="1"/>
          </p:cNvSpPr>
          <p:nvPr>
            <p:ph sz="quarter" idx="1"/>
          </p:nvPr>
        </p:nvSpPr>
        <p:spPr/>
        <p:txBody>
          <a:bodyPr/>
          <a:lstStyle/>
          <a:p>
            <a:pPr eaLnBrk="1" hangingPunct="1"/>
            <a:r>
              <a:rPr lang="el-GR" sz="2400" dirty="0" smtClean="0"/>
              <a:t>Σημαίνει ότι τόκος πληρώνεται όχι μόνο στο αρχικό κεφάλαιο αλλά και στον τόκο που έχει κερδηθεί κατά την διάρκεια των προηγουμένων περιόδων. </a:t>
            </a:r>
          </a:p>
          <a:p>
            <a:pPr eaLnBrk="1" hangingPunct="1"/>
            <a:endParaRPr lang="el-GR" sz="2400" dirty="0" smtClean="0"/>
          </a:p>
          <a:p>
            <a:pPr eaLnBrk="1" hangingPunct="1"/>
            <a:r>
              <a:rPr lang="el-GR" sz="2400" dirty="0" smtClean="0"/>
              <a:t>Ο τύπος που μας δίνει την τελική αξία του ποσού σε αυτή την περίπτωση είναι:	 </a:t>
            </a:r>
            <a:endParaRPr lang="el-GR" sz="2400" b="1" dirty="0" smtClean="0"/>
          </a:p>
          <a:p>
            <a:pPr eaLnBrk="1" hangingPunct="1">
              <a:buNone/>
            </a:pPr>
            <a:r>
              <a:rPr lang="el-GR" sz="2800" dirty="0" smtClean="0"/>
              <a:t>	</a:t>
            </a:r>
          </a:p>
          <a:p>
            <a:pPr eaLnBrk="1" hangingPunct="1"/>
            <a:r>
              <a:rPr lang="el-GR" sz="2800" dirty="0" smtClean="0"/>
              <a:t>                    </a:t>
            </a:r>
            <a:r>
              <a:rPr lang="en-US" sz="2800" dirty="0" smtClean="0"/>
              <a:t>FV = PV(1+i)</a:t>
            </a:r>
            <a:r>
              <a:rPr lang="en-US" sz="2800" baseline="30000" dirty="0" smtClean="0"/>
              <a:t>n</a:t>
            </a:r>
            <a:r>
              <a:rPr lang="en-US" sz="2800" dirty="0" smtClean="0"/>
              <a:t> 	</a:t>
            </a:r>
            <a:endParaRPr lang="el-GR" sz="2800" dirty="0" smtClean="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34</a:t>
            </a:fld>
            <a:endParaRPr lang="el-G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r>
              <a:rPr lang="el-GR" sz="3200" b="1" dirty="0" smtClean="0"/>
              <a:t>(β) Σύνθετος τόκος ή ανατοκισμός</a:t>
            </a:r>
            <a:endParaRPr lang="el-GR" sz="3200" dirty="0" smtClean="0"/>
          </a:p>
        </p:txBody>
      </p:sp>
      <p:sp>
        <p:nvSpPr>
          <p:cNvPr id="52227" name="Rectangle 3"/>
          <p:cNvSpPr>
            <a:spLocks noGrp="1" noChangeArrowheads="1"/>
          </p:cNvSpPr>
          <p:nvPr>
            <p:ph sz="quarter" idx="1"/>
          </p:nvPr>
        </p:nvSpPr>
        <p:spPr/>
        <p:txBody>
          <a:bodyPr/>
          <a:lstStyle/>
          <a:p>
            <a:pPr eaLnBrk="1" hangingPunct="1"/>
            <a:r>
              <a:rPr lang="el-GR" dirty="0" smtClean="0"/>
              <a:t>Ο παραπάνω τύπος υποθέτει ότι η πληρωμή του τόκου γίνεται μόνο μια φορά το χρόνο.  </a:t>
            </a:r>
          </a:p>
          <a:p>
            <a:pPr eaLnBrk="1" hangingPunct="1"/>
            <a:endParaRPr lang="el-GR" dirty="0" smtClean="0"/>
          </a:p>
          <a:p>
            <a:pPr eaLnBrk="1" hangingPunct="1"/>
            <a:r>
              <a:rPr lang="el-GR" dirty="0" smtClean="0"/>
              <a:t>Εάν το επενδυτικό προϊόν πληρώνει τόκο </a:t>
            </a:r>
            <a:r>
              <a:rPr lang="en-US" dirty="0" smtClean="0"/>
              <a:t>m</a:t>
            </a:r>
            <a:r>
              <a:rPr lang="el-GR" dirty="0" smtClean="0"/>
              <a:t> φορές κατά την διάρκεια του έτους τότε:</a:t>
            </a:r>
            <a:endParaRPr lang="en-US" dirty="0" smtClean="0"/>
          </a:p>
          <a:p>
            <a:pPr eaLnBrk="1" hangingPunct="1"/>
            <a:endParaRPr lang="el-GR" dirty="0" smtClean="0"/>
          </a:p>
          <a:p>
            <a:pPr eaLnBrk="1" hangingPunct="1"/>
            <a:r>
              <a:rPr lang="en-US" dirty="0" smtClean="0"/>
              <a:t>FV</a:t>
            </a:r>
            <a:r>
              <a:rPr lang="el-GR" dirty="0" smtClean="0"/>
              <a:t> = </a:t>
            </a:r>
            <a:r>
              <a:rPr lang="en-US" dirty="0" smtClean="0"/>
              <a:t>PV</a:t>
            </a:r>
            <a:r>
              <a:rPr lang="el-GR" dirty="0" smtClean="0"/>
              <a:t> [1+(</a:t>
            </a:r>
            <a:r>
              <a:rPr lang="en-US" dirty="0" err="1" smtClean="0"/>
              <a:t>i</a:t>
            </a:r>
            <a:r>
              <a:rPr lang="el-GR" dirty="0" smtClean="0"/>
              <a:t>/</a:t>
            </a:r>
            <a:r>
              <a:rPr lang="en-US" dirty="0" smtClean="0"/>
              <a:t>m</a:t>
            </a:r>
            <a:r>
              <a:rPr lang="el-GR" dirty="0" smtClean="0"/>
              <a:t>)]</a:t>
            </a:r>
            <a:r>
              <a:rPr lang="en-US" baseline="30000" dirty="0" err="1" smtClean="0"/>
              <a:t>nxm</a:t>
            </a:r>
            <a:r>
              <a:rPr lang="en-US" dirty="0" smtClean="0"/>
              <a:t> </a:t>
            </a:r>
            <a:endParaRPr lang="el-GR" dirty="0" smtClean="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35</a:t>
            </a:fld>
            <a:endParaRPr lang="el-G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hangingPunct="1"/>
            <a:r>
              <a:rPr lang="el-GR" b="1" smtClean="0"/>
              <a:t>Παράδειγμα</a:t>
            </a:r>
            <a:br>
              <a:rPr lang="el-GR" b="1" smtClean="0"/>
            </a:br>
            <a:endParaRPr lang="el-GR" b="1" smtClean="0"/>
          </a:p>
        </p:txBody>
      </p:sp>
      <p:sp>
        <p:nvSpPr>
          <p:cNvPr id="53251" name="Rectangle 3"/>
          <p:cNvSpPr>
            <a:spLocks noGrp="1" noChangeArrowheads="1"/>
          </p:cNvSpPr>
          <p:nvPr>
            <p:ph sz="quarter" idx="1"/>
          </p:nvPr>
        </p:nvSpPr>
        <p:spPr/>
        <p:txBody>
          <a:bodyPr/>
          <a:lstStyle/>
          <a:p>
            <a:pPr eaLnBrk="1" hangingPunct="1">
              <a:lnSpc>
                <a:spcPct val="90000"/>
              </a:lnSpc>
            </a:pPr>
            <a:r>
              <a:rPr lang="el-GR" sz="2800" smtClean="0"/>
              <a:t>Ένας επενδυτής επενδύει €10.000 σε ένα χρηματοοικονομικό προϊόν με επιτόκιο 10% και πληρωμή τόκου κάθε τρεις μήνες. Πόσα χρήματα θα έχει ο επενδυτής στο τέλος του δεύτερου έτους;</a:t>
            </a:r>
            <a:endParaRPr lang="en-US" sz="2800" smtClean="0"/>
          </a:p>
          <a:p>
            <a:pPr eaLnBrk="1" hangingPunct="1">
              <a:lnSpc>
                <a:spcPct val="90000"/>
              </a:lnSpc>
            </a:pPr>
            <a:r>
              <a:rPr lang="en-US" sz="2800" smtClean="0"/>
              <a:t>FV = PV [1+(i/m)]</a:t>
            </a:r>
            <a:r>
              <a:rPr lang="en-US" sz="2800" baseline="30000" smtClean="0"/>
              <a:t>nxm</a:t>
            </a:r>
            <a:r>
              <a:rPr lang="en-US" sz="2800" smtClean="0"/>
              <a:t>                                                                                </a:t>
            </a:r>
            <a:r>
              <a:rPr lang="el-GR" sz="2800" smtClean="0"/>
              <a:t>	</a:t>
            </a:r>
            <a:endParaRPr lang="en-US" sz="2800" smtClean="0"/>
          </a:p>
          <a:p>
            <a:pPr eaLnBrk="1" hangingPunct="1">
              <a:lnSpc>
                <a:spcPct val="90000"/>
              </a:lnSpc>
            </a:pPr>
            <a:r>
              <a:rPr lang="en-US" sz="2800" smtClean="0"/>
              <a:t>FV =10.000[1+(0,10/4)]</a:t>
            </a:r>
            <a:r>
              <a:rPr lang="en-US" sz="2800" baseline="30000" smtClean="0"/>
              <a:t>2</a:t>
            </a:r>
            <a:r>
              <a:rPr lang="el-GR" sz="2800" baseline="30000" smtClean="0"/>
              <a:t>χ</a:t>
            </a:r>
            <a:r>
              <a:rPr lang="en-US" sz="2800" baseline="30000" smtClean="0"/>
              <a:t>4</a:t>
            </a:r>
          </a:p>
          <a:p>
            <a:pPr eaLnBrk="1" hangingPunct="1">
              <a:lnSpc>
                <a:spcPct val="90000"/>
              </a:lnSpc>
            </a:pPr>
            <a:r>
              <a:rPr lang="en-US" sz="2800" smtClean="0"/>
              <a:t>FV =12.184</a:t>
            </a:r>
            <a:endParaRPr lang="el-GR" sz="2800" smtClean="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36</a:t>
            </a:fld>
            <a:endParaRPr lang="el-G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b="1" smtClean="0"/>
              <a:t>(</a:t>
            </a:r>
            <a:r>
              <a:rPr lang="el-GR" b="1" smtClean="0"/>
              <a:t>γ) Συνεχής ανατοκισμός</a:t>
            </a:r>
          </a:p>
        </p:txBody>
      </p:sp>
      <p:sp>
        <p:nvSpPr>
          <p:cNvPr id="54275" name="Rectangle 3"/>
          <p:cNvSpPr>
            <a:spLocks noGrp="1" noChangeArrowheads="1"/>
          </p:cNvSpPr>
          <p:nvPr>
            <p:ph sz="quarter" idx="1"/>
          </p:nvPr>
        </p:nvSpPr>
        <p:spPr/>
        <p:txBody>
          <a:bodyPr/>
          <a:lstStyle/>
          <a:p>
            <a:pPr eaLnBrk="1" hangingPunct="1">
              <a:lnSpc>
                <a:spcPct val="80000"/>
              </a:lnSpc>
            </a:pPr>
            <a:r>
              <a:rPr lang="el-GR" sz="2000" smtClean="0"/>
              <a:t>όσες περισσότερες φορές ένας λογαριασμός πληρώνει τόκο κατά την διάρκεια του έτους, τόσο μεγαλύτερο θα είναι το τελικό ποσό. Στην ακραία περίπτωση που υπάρχει συνεχής ανατοκισμός, το τελικό ποσό δίνεται από τον τύπο:</a:t>
            </a:r>
          </a:p>
          <a:p>
            <a:pPr eaLnBrk="1" hangingPunct="1">
              <a:lnSpc>
                <a:spcPct val="80000"/>
              </a:lnSpc>
            </a:pPr>
            <a:endParaRPr lang="pt-BR" sz="2000" smtClean="0"/>
          </a:p>
          <a:p>
            <a:pPr eaLnBrk="1" hangingPunct="1">
              <a:lnSpc>
                <a:spcPct val="80000"/>
              </a:lnSpc>
            </a:pPr>
            <a:r>
              <a:rPr lang="pt-BR" sz="2000" smtClean="0"/>
              <a:t>FV=PV(e)</a:t>
            </a:r>
            <a:r>
              <a:rPr lang="pt-BR" sz="2000" baseline="30000" smtClean="0"/>
              <a:t>ixn     </a:t>
            </a:r>
            <a:r>
              <a:rPr lang="pt-BR" sz="2000" smtClean="0"/>
              <a:t>                                                                                                       </a:t>
            </a:r>
            <a:endParaRPr lang="el-GR" sz="2000" smtClean="0"/>
          </a:p>
          <a:p>
            <a:pPr eaLnBrk="1" hangingPunct="1">
              <a:lnSpc>
                <a:spcPct val="80000"/>
              </a:lnSpc>
            </a:pPr>
            <a:r>
              <a:rPr lang="el-GR" sz="2000" smtClean="0"/>
              <a:t>όπου</a:t>
            </a:r>
            <a:r>
              <a:rPr lang="pt-BR" sz="2000" smtClean="0"/>
              <a:t> e=2,71828</a:t>
            </a:r>
            <a:endParaRPr lang="el-GR" sz="2000" smtClean="0"/>
          </a:p>
          <a:p>
            <a:pPr eaLnBrk="1" hangingPunct="1">
              <a:lnSpc>
                <a:spcPct val="80000"/>
              </a:lnSpc>
            </a:pPr>
            <a:r>
              <a:rPr lang="el-GR" sz="2000" smtClean="0"/>
              <a:t>Χρησιμοποιώντας το προηγούμενο παράδειγμα έχουμε</a:t>
            </a:r>
            <a:endParaRPr lang="pt-BR" sz="2000" smtClean="0"/>
          </a:p>
          <a:p>
            <a:pPr eaLnBrk="1" hangingPunct="1">
              <a:lnSpc>
                <a:spcPct val="80000"/>
              </a:lnSpc>
            </a:pPr>
            <a:r>
              <a:rPr lang="pt-BR" sz="2000" smtClean="0"/>
              <a:t>FV=PV(e)</a:t>
            </a:r>
            <a:r>
              <a:rPr lang="pt-BR" sz="2000" baseline="30000" smtClean="0"/>
              <a:t>ixn</a:t>
            </a:r>
          </a:p>
          <a:p>
            <a:pPr eaLnBrk="1" hangingPunct="1">
              <a:lnSpc>
                <a:spcPct val="80000"/>
              </a:lnSpc>
            </a:pPr>
            <a:r>
              <a:rPr lang="pt-BR" sz="2000" smtClean="0"/>
              <a:t>FV=10.000(2,71828)</a:t>
            </a:r>
            <a:r>
              <a:rPr lang="pt-BR" sz="2000" baseline="30000" smtClean="0"/>
              <a:t>0,10x2</a:t>
            </a:r>
            <a:endParaRPr lang="en-US" sz="2000" baseline="30000" smtClean="0"/>
          </a:p>
          <a:p>
            <a:pPr eaLnBrk="1" hangingPunct="1">
              <a:lnSpc>
                <a:spcPct val="80000"/>
              </a:lnSpc>
            </a:pPr>
            <a:r>
              <a:rPr lang="en-US" sz="2000" smtClean="0"/>
              <a:t>FV</a:t>
            </a:r>
            <a:r>
              <a:rPr lang="el-GR" sz="2000" smtClean="0"/>
              <a:t>=12.214</a:t>
            </a:r>
            <a:endParaRPr lang="en-US" sz="2000" smtClean="0"/>
          </a:p>
          <a:p>
            <a:pPr eaLnBrk="1" hangingPunct="1">
              <a:lnSpc>
                <a:spcPct val="80000"/>
              </a:lnSpc>
            </a:pPr>
            <a:endParaRPr lang="el-GR" sz="2000" smtClean="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37</a:t>
            </a:fld>
            <a:endParaRPr lang="el-G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title"/>
          </p:nvPr>
        </p:nvSpPr>
        <p:spPr/>
        <p:txBody>
          <a:bodyPr/>
          <a:lstStyle/>
          <a:p>
            <a:pPr eaLnBrk="1" hangingPunct="1"/>
            <a:r>
              <a:rPr lang="el-GR" smtClean="0"/>
              <a:t>Ανατοκισμός και απόδοση</a:t>
            </a:r>
          </a:p>
        </p:txBody>
      </p:sp>
      <p:graphicFrame>
        <p:nvGraphicFramePr>
          <p:cNvPr id="6146" name="Object 4"/>
          <p:cNvGraphicFramePr>
            <a:graphicFrameLocks noChangeAspect="1"/>
          </p:cNvGraphicFramePr>
          <p:nvPr>
            <p:ph sz="quarter" idx="1"/>
          </p:nvPr>
        </p:nvGraphicFramePr>
        <p:xfrm>
          <a:off x="1619672" y="1447800"/>
          <a:ext cx="5760640" cy="4572000"/>
        </p:xfrm>
        <a:graphic>
          <a:graphicData uri="http://schemas.openxmlformats.org/presentationml/2006/ole">
            <p:oleObj spid="_x0000_s6146" name="Έγγραφο" r:id="rId3" imgW="5264711" imgH="6255714" progId="Word.Document.8">
              <p:embed/>
            </p:oleObj>
          </a:graphicData>
        </a:graphic>
      </p:graphicFrame>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38</a:t>
            </a:fld>
            <a:endParaRPr lang="el-G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type="title"/>
          </p:nvPr>
        </p:nvSpPr>
        <p:spPr/>
        <p:txBody>
          <a:bodyPr/>
          <a:lstStyle/>
          <a:p>
            <a:pPr eaLnBrk="1" hangingPunct="1"/>
            <a:endParaRPr lang="el-GR" smtClean="0"/>
          </a:p>
        </p:txBody>
      </p:sp>
      <p:graphicFrame>
        <p:nvGraphicFramePr>
          <p:cNvPr id="7170" name="Object 4"/>
          <p:cNvGraphicFramePr>
            <a:graphicFrameLocks noChangeAspect="1"/>
          </p:cNvGraphicFramePr>
          <p:nvPr>
            <p:ph sz="quarter" idx="1"/>
          </p:nvPr>
        </p:nvGraphicFramePr>
        <p:xfrm>
          <a:off x="1403648" y="1447800"/>
          <a:ext cx="6480720" cy="4572000"/>
        </p:xfrm>
        <a:graphic>
          <a:graphicData uri="http://schemas.openxmlformats.org/presentationml/2006/ole">
            <p:oleObj spid="_x0000_s7170" name="Έγγραφο" r:id="rId3" imgW="5264711" imgH="5198780" progId="Word.Document.8">
              <p:embed/>
            </p:oleObj>
          </a:graphicData>
        </a:graphic>
      </p:graphicFrame>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39</a:t>
            </a:fld>
            <a:endParaRPr lang="el-G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solidFill>
                  <a:srgbClr val="0070C0"/>
                </a:solidFill>
              </a:rPr>
              <a:t>O </a:t>
            </a:r>
            <a:r>
              <a:rPr lang="el-GR" dirty="0" smtClean="0">
                <a:solidFill>
                  <a:srgbClr val="0070C0"/>
                </a:solidFill>
              </a:rPr>
              <a:t>οικονομικός διευθυντής</a:t>
            </a:r>
            <a:r>
              <a:rPr lang="en-US" dirty="0" smtClean="0">
                <a:solidFill>
                  <a:srgbClr val="0070C0"/>
                </a:solidFill>
              </a:rPr>
              <a:t>……</a:t>
            </a:r>
            <a:endParaRPr lang="el-GR" dirty="0" smtClean="0">
              <a:solidFill>
                <a:srgbClr val="0070C0"/>
              </a:solidFill>
            </a:endParaRPr>
          </a:p>
        </p:txBody>
      </p:sp>
      <p:sp>
        <p:nvSpPr>
          <p:cNvPr id="22531" name="Rectangle 3"/>
          <p:cNvSpPr>
            <a:spLocks noGrp="1" noChangeArrowheads="1"/>
          </p:cNvSpPr>
          <p:nvPr>
            <p:ph sz="quarter" idx="1"/>
          </p:nvPr>
        </p:nvSpPr>
        <p:spPr/>
        <p:txBody>
          <a:bodyPr/>
          <a:lstStyle/>
          <a:p>
            <a:pPr eaLnBrk="1" hangingPunct="1">
              <a:lnSpc>
                <a:spcPct val="90000"/>
              </a:lnSpc>
            </a:pPr>
            <a:r>
              <a:rPr lang="el-GR" sz="2400" dirty="0" smtClean="0"/>
              <a:t>Δεδομένου ότι οι ταμειακές εκροές συμβαίνουν σήμερα ενώ οι ταμειακές εισροές αναμένονται στο μέλλον, ο οικονομικός διευθυντής θα πρέπει να είναι σε θέση να γνωρίζει ποια από τα προτεινόμενα επενδυτικά έργα θα αυξήσουν περισσότερο την αξία της επιχειρήσεως.</a:t>
            </a:r>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4</a:t>
            </a:fld>
            <a:endParaRPr lang="el-G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t>Μελλοντική αξία ληξιπρόθεσμης ράντας</a:t>
            </a:r>
            <a:r>
              <a:rPr lang="el-GR" sz="3200" dirty="0" smtClean="0"/>
              <a:t/>
            </a:r>
            <a:br>
              <a:rPr lang="el-GR" sz="3200" dirty="0" smtClean="0"/>
            </a:br>
            <a:endParaRPr lang="el-GR" sz="3200" dirty="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40</a:t>
            </a:fld>
            <a:endParaRPr lang="el-GR"/>
          </a:p>
        </p:txBody>
      </p:sp>
      <p:sp>
        <p:nvSpPr>
          <p:cNvPr id="5" name="4 - Θέση περιεχομένου"/>
          <p:cNvSpPr>
            <a:spLocks noGrp="1"/>
          </p:cNvSpPr>
          <p:nvPr>
            <p:ph sz="quarter" idx="1"/>
          </p:nvPr>
        </p:nvSpPr>
        <p:spPr/>
        <p:txBody>
          <a:bodyPr/>
          <a:lstStyle/>
          <a:p>
            <a:endParaRPr lang="el-GR" dirty="0"/>
          </a:p>
        </p:txBody>
      </p:sp>
      <p:graphicFrame>
        <p:nvGraphicFramePr>
          <p:cNvPr id="132098" name="Object 2"/>
          <p:cNvGraphicFramePr>
            <a:graphicFrameLocks noChangeAspect="1"/>
          </p:cNvGraphicFramePr>
          <p:nvPr/>
        </p:nvGraphicFramePr>
        <p:xfrm>
          <a:off x="1081088" y="1779588"/>
          <a:ext cx="7451352" cy="3737644"/>
        </p:xfrm>
        <a:graphic>
          <a:graphicData uri="http://schemas.openxmlformats.org/presentationml/2006/ole">
            <p:oleObj spid="_x0000_s132098" name="Έγγραφο" r:id="rId3" imgW="6983431" imgH="3299446"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el-GR" b="1" dirty="0" smtClean="0"/>
              <a:t>Μελλοντική αξία ραντών</a:t>
            </a:r>
            <a:br>
              <a:rPr lang="el-GR" b="1" dirty="0" smtClean="0"/>
            </a:br>
            <a:endParaRPr lang="el-GR" b="1" dirty="0" smtClean="0"/>
          </a:p>
        </p:txBody>
      </p:sp>
      <p:sp>
        <p:nvSpPr>
          <p:cNvPr id="55299" name="Rectangle 3"/>
          <p:cNvSpPr>
            <a:spLocks noGrp="1" noChangeArrowheads="1"/>
          </p:cNvSpPr>
          <p:nvPr>
            <p:ph sz="quarter" idx="1"/>
          </p:nvPr>
        </p:nvSpPr>
        <p:spPr>
          <a:xfrm>
            <a:off x="857224" y="1428736"/>
            <a:ext cx="7772400" cy="4572000"/>
          </a:xfrm>
        </p:spPr>
        <p:txBody>
          <a:bodyPr/>
          <a:lstStyle/>
          <a:p>
            <a:pPr eaLnBrk="1" hangingPunct="1">
              <a:lnSpc>
                <a:spcPct val="90000"/>
              </a:lnSpc>
            </a:pPr>
            <a:r>
              <a:rPr lang="el-GR" sz="2400" b="1" dirty="0" smtClean="0"/>
              <a:t>Παράδειγμα: Μελλοντική αξία ληξιπρόθεσμης ράντας</a:t>
            </a:r>
            <a:endParaRPr lang="el-GR" sz="2400" dirty="0" smtClean="0"/>
          </a:p>
          <a:p>
            <a:pPr eaLnBrk="1" hangingPunct="1">
              <a:lnSpc>
                <a:spcPct val="90000"/>
              </a:lnSpc>
            </a:pPr>
            <a:r>
              <a:rPr lang="el-GR" sz="2400" dirty="0" smtClean="0"/>
              <a:t>Ας υποθέσουμε ότι ένας επενδυτής επενδύει στο τέλος κάθε χρόνου για 20 χρόνια €1.000 σε ένα αμοιβαίο κεφάλαιο το οποίο έχει μια απόδοση 15%.  Αν αυτή η απόδοση παραμένει σταθερή για 20 χρόνια, ο επενδυτής θέλει να γνωρίζει πόσα χρήματα θα έχει στο τέλος της εικοσαετίας. </a:t>
            </a:r>
          </a:p>
          <a:p>
            <a:pPr eaLnBrk="1" hangingPunct="1">
              <a:lnSpc>
                <a:spcPct val="90000"/>
              </a:lnSpc>
            </a:pPr>
            <a:endParaRPr lang="el-GR" sz="2400" dirty="0" smtClean="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41</a:t>
            </a:fld>
            <a:endParaRPr lang="el-G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pPr eaLnBrk="1" hangingPunct="1"/>
            <a:r>
              <a:rPr lang="el-GR" sz="3200" b="1" dirty="0" smtClean="0"/>
              <a:t>Απάντηση</a:t>
            </a:r>
          </a:p>
        </p:txBody>
      </p:sp>
      <p:sp>
        <p:nvSpPr>
          <p:cNvPr id="8196" name="Rectangle 3"/>
          <p:cNvSpPr>
            <a:spLocks noGrp="1" noChangeArrowheads="1"/>
          </p:cNvSpPr>
          <p:nvPr>
            <p:ph sz="quarter" idx="1"/>
          </p:nvPr>
        </p:nvSpPr>
        <p:spPr/>
        <p:txBody>
          <a:bodyPr/>
          <a:lstStyle/>
          <a:p>
            <a:r>
              <a:rPr lang="el-GR" sz="2800" dirty="0" smtClean="0"/>
              <a:t>Ο τύπος που χρησιμοποιείται  για την εύρεση της μελλοντικής αξίας της ληξιπρόθεσμης ράντας είναι:</a:t>
            </a:r>
          </a:p>
          <a:p>
            <a:pPr eaLnBrk="1" hangingPunct="1"/>
            <a:endParaRPr lang="el-GR" dirty="0" smtClean="0"/>
          </a:p>
          <a:p>
            <a:pPr eaLnBrk="1" hangingPunct="1"/>
            <a:endParaRPr lang="el-GR" dirty="0" smtClean="0"/>
          </a:p>
          <a:p>
            <a:pPr eaLnBrk="1" hangingPunct="1"/>
            <a:endParaRPr lang="el-GR" dirty="0" smtClean="0"/>
          </a:p>
          <a:p>
            <a:pPr eaLnBrk="1" hangingPunct="1"/>
            <a:r>
              <a:rPr lang="en-US" dirty="0" smtClean="0"/>
              <a:t>FV = 	</a:t>
            </a:r>
            <a:endParaRPr lang="el-GR" dirty="0" smtClean="0"/>
          </a:p>
        </p:txBody>
      </p:sp>
      <p:sp>
        <p:nvSpPr>
          <p:cNvPr id="8197" name="Rectangle 5"/>
          <p:cNvSpPr>
            <a:spLocks noChangeArrowheads="1"/>
          </p:cNvSpPr>
          <p:nvPr/>
        </p:nvSpPr>
        <p:spPr bwMode="auto">
          <a:xfrm>
            <a:off x="0" y="3128963"/>
            <a:ext cx="9144000" cy="0"/>
          </a:xfrm>
          <a:prstGeom prst="rect">
            <a:avLst/>
          </a:prstGeom>
          <a:noFill/>
          <a:ln w="9525">
            <a:noFill/>
            <a:miter lim="800000"/>
            <a:headEnd/>
            <a:tailEnd/>
          </a:ln>
        </p:spPr>
        <p:txBody>
          <a:bodyPr wrap="none" anchor="ctr">
            <a:spAutoFit/>
          </a:bodyPr>
          <a:lstStyle/>
          <a:p>
            <a:endParaRPr lang="el-GR"/>
          </a:p>
        </p:txBody>
      </p:sp>
      <p:graphicFrame>
        <p:nvGraphicFramePr>
          <p:cNvPr id="8194" name="Object 4"/>
          <p:cNvGraphicFramePr>
            <a:graphicFrameLocks noChangeAspect="1"/>
          </p:cNvGraphicFramePr>
          <p:nvPr/>
        </p:nvGraphicFramePr>
        <p:xfrm>
          <a:off x="2000232" y="4000504"/>
          <a:ext cx="1714512" cy="928694"/>
        </p:xfrm>
        <a:graphic>
          <a:graphicData uri="http://schemas.openxmlformats.org/presentationml/2006/ole">
            <p:oleObj spid="_x0000_s8194" name="Εξίσωση" r:id="rId3" imgW="1320800" imgH="596900" progId="Equation.3">
              <p:embed/>
            </p:oleObj>
          </a:graphicData>
        </a:graphic>
      </p:graphicFrame>
      <p:sp>
        <p:nvSpPr>
          <p:cNvPr id="6" name="5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42</a:t>
            </a:fld>
            <a:endParaRPr lang="el-G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r>
              <a:rPr lang="el-GR" sz="3200" b="1" dirty="0" smtClean="0"/>
              <a:t>Απάντηση</a:t>
            </a:r>
            <a:endParaRPr lang="el-GR" sz="3200" dirty="0" smtClean="0"/>
          </a:p>
        </p:txBody>
      </p:sp>
      <p:sp>
        <p:nvSpPr>
          <p:cNvPr id="56323" name="Rectangle 3"/>
          <p:cNvSpPr>
            <a:spLocks noGrp="1" noChangeArrowheads="1"/>
          </p:cNvSpPr>
          <p:nvPr>
            <p:ph sz="quarter" idx="1"/>
          </p:nvPr>
        </p:nvSpPr>
        <p:spPr/>
        <p:txBody>
          <a:bodyPr/>
          <a:lstStyle/>
          <a:p>
            <a:pPr eaLnBrk="1" hangingPunct="1"/>
            <a:r>
              <a:rPr lang="el-GR" dirty="0" smtClean="0"/>
              <a:t>Αντικαθιστώντας τα δεδομένα στον παραπάνω τύπο έχουμε:</a:t>
            </a:r>
          </a:p>
          <a:p>
            <a:pPr eaLnBrk="1" hangingPunct="1"/>
            <a:endParaRPr lang="el-GR" i="1" dirty="0" smtClean="0"/>
          </a:p>
          <a:p>
            <a:pPr eaLnBrk="1" hangingPunct="1"/>
            <a:r>
              <a:rPr lang="el-GR" i="1" dirty="0" smtClean="0"/>
              <a:t>F</a:t>
            </a:r>
            <a:r>
              <a:rPr lang="en-US" i="1" dirty="0" smtClean="0">
                <a:latin typeface="Cambria" pitchFamily="18" charset="0"/>
                <a:ea typeface="Cambria" pitchFamily="18" charset="0"/>
              </a:rPr>
              <a:t>V</a:t>
            </a:r>
            <a:r>
              <a:rPr lang="el-GR" dirty="0" smtClean="0"/>
              <a:t> = €102.443.</a:t>
            </a:r>
          </a:p>
          <a:p>
            <a:pPr eaLnBrk="1" hangingPunct="1"/>
            <a:endParaRPr lang="el-GR" dirty="0" smtClean="0"/>
          </a:p>
          <a:p>
            <a:pPr eaLnBrk="1" hangingPunct="1"/>
            <a:r>
              <a:rPr lang="el-GR" dirty="0" smtClean="0"/>
              <a:t>Άρα στο τέλος της εικοσαετίας ο επενδυτής θα έχει €102.443. </a:t>
            </a:r>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43</a:t>
            </a:fld>
            <a:endParaRPr lang="el-G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Γραφική παρουσίαση</a:t>
            </a:r>
            <a:endParaRPr lang="el-GR" sz="2800" dirty="0"/>
          </a:p>
        </p:txBody>
      </p:sp>
      <p:sp>
        <p:nvSpPr>
          <p:cNvPr id="5" name="4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44</a:t>
            </a:fld>
            <a:endParaRPr lang="el-GR"/>
          </a:p>
        </p:txBody>
      </p:sp>
      <p:pic>
        <p:nvPicPr>
          <p:cNvPr id="7" name="6 - Εικόνα"/>
          <p:cNvPicPr/>
          <p:nvPr/>
        </p:nvPicPr>
        <p:blipFill>
          <a:blip r:embed="rId2" cstate="print"/>
          <a:srcRect/>
          <a:stretch>
            <a:fillRect/>
          </a:stretch>
        </p:blipFill>
        <p:spPr bwMode="auto">
          <a:xfrm>
            <a:off x="1475657" y="1700808"/>
            <a:ext cx="4796556" cy="2575917"/>
          </a:xfrm>
          <a:prstGeom prst="rect">
            <a:avLst/>
          </a:prstGeom>
          <a:noFill/>
          <a:ln w="9525">
            <a:solidFill>
              <a:schemeClr val="tx1">
                <a:lumMod val="95000"/>
                <a:lumOff val="5000"/>
              </a:schemeClr>
            </a:solidFill>
            <a:miter lim="800000"/>
            <a:headEnd/>
            <a:tailEnd/>
          </a:ln>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r>
              <a:rPr lang="el-GR" b="1" dirty="0" smtClean="0"/>
              <a:t>(β)	</a:t>
            </a:r>
            <a:r>
              <a:rPr lang="el-GR" sz="3600" b="1" dirty="0" smtClean="0"/>
              <a:t>Μελλοντική τιμή προκαταβλητέας ράντας</a:t>
            </a:r>
          </a:p>
        </p:txBody>
      </p:sp>
      <p:sp>
        <p:nvSpPr>
          <p:cNvPr id="57347" name="Rectangle 3"/>
          <p:cNvSpPr>
            <a:spLocks noGrp="1" noChangeArrowheads="1"/>
          </p:cNvSpPr>
          <p:nvPr>
            <p:ph sz="quarter" idx="1"/>
          </p:nvPr>
        </p:nvSpPr>
        <p:spPr/>
        <p:txBody>
          <a:bodyPr/>
          <a:lstStyle/>
          <a:p>
            <a:pPr eaLnBrk="1" hangingPunct="1"/>
            <a:endParaRPr lang="el-GR" dirty="0" smtClean="0"/>
          </a:p>
          <a:p>
            <a:pPr eaLnBrk="1" hangingPunct="1"/>
            <a:r>
              <a:rPr lang="el-GR" dirty="0" smtClean="0"/>
              <a:t>	</a:t>
            </a:r>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45</a:t>
            </a:fld>
            <a:endParaRPr lang="el-GR"/>
          </a:p>
        </p:txBody>
      </p:sp>
      <p:graphicFrame>
        <p:nvGraphicFramePr>
          <p:cNvPr id="114689" name="Object 1"/>
          <p:cNvGraphicFramePr>
            <a:graphicFrameLocks noChangeAspect="1"/>
          </p:cNvGraphicFramePr>
          <p:nvPr/>
        </p:nvGraphicFramePr>
        <p:xfrm>
          <a:off x="1524000" y="1988841"/>
          <a:ext cx="7008440" cy="1728191"/>
        </p:xfrm>
        <a:graphic>
          <a:graphicData uri="http://schemas.openxmlformats.org/presentationml/2006/ole">
            <p:oleObj spid="_x0000_s114689" name="Έγγραφο" r:id="rId3" imgW="9499407" imgH="1668570"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r>
              <a:rPr lang="el-GR" sz="3200" b="1" dirty="0" smtClean="0"/>
              <a:t>Μελλοντική τιμή προκαταβλητέας ράντας</a:t>
            </a:r>
            <a:endParaRPr lang="el-GR" sz="3200" dirty="0" smtClean="0"/>
          </a:p>
        </p:txBody>
      </p:sp>
      <p:sp>
        <p:nvSpPr>
          <p:cNvPr id="58371" name="Rectangle 3"/>
          <p:cNvSpPr>
            <a:spLocks noGrp="1" noChangeArrowheads="1"/>
          </p:cNvSpPr>
          <p:nvPr>
            <p:ph sz="quarter" idx="1"/>
          </p:nvPr>
        </p:nvSpPr>
        <p:spPr/>
        <p:txBody>
          <a:bodyPr/>
          <a:lstStyle/>
          <a:p>
            <a:pPr eaLnBrk="1" hangingPunct="1"/>
            <a:r>
              <a:rPr lang="el-GR" sz="2800" dirty="0" smtClean="0"/>
              <a:t>Χρησιμοποιώντας το προηγούμενο παράδειγμα της ράντας των €1.000, βρίσκουμε ότι η μελλοντική αξία είναι:</a:t>
            </a:r>
          </a:p>
          <a:p>
            <a:pPr eaLnBrk="1" hangingPunct="1">
              <a:buNone/>
            </a:pPr>
            <a:r>
              <a:rPr lang="el-GR" sz="2800" dirty="0" smtClean="0"/>
              <a:t> €117.809,45 (=102.443 χ 1,15). </a:t>
            </a:r>
          </a:p>
          <a:p>
            <a:pPr eaLnBrk="1" hangingPunct="1"/>
            <a:endParaRPr lang="el-GR" sz="2800" dirty="0" smtClean="0"/>
          </a:p>
          <a:p>
            <a:pPr eaLnBrk="1" hangingPunct="1"/>
            <a:r>
              <a:rPr lang="el-GR" sz="2800" dirty="0" smtClean="0"/>
              <a:t>Προφανώς η τελική τιμή της προκαταβλητέας ράντας είναι μεγαλύτερη από την τελική τιμή της ληξιπρόθεσμης ράντας επειδή ακριβώς υπάρχει τόκος για μια επιπλέον περίοδο. </a:t>
            </a:r>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46</a:t>
            </a:fld>
            <a:endParaRPr lang="el-G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Γραφική παρουσίαση</a:t>
            </a:r>
            <a:endParaRPr lang="el-GR" sz="2800" dirty="0"/>
          </a:p>
        </p:txBody>
      </p:sp>
      <p:sp>
        <p:nvSpPr>
          <p:cNvPr id="5" name="4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47</a:t>
            </a:fld>
            <a:endParaRPr lang="el-GR"/>
          </a:p>
        </p:txBody>
      </p:sp>
      <p:pic>
        <p:nvPicPr>
          <p:cNvPr id="7" name="6 - Εικόνα"/>
          <p:cNvPicPr/>
          <p:nvPr/>
        </p:nvPicPr>
        <p:blipFill>
          <a:blip r:embed="rId2" cstate="print"/>
          <a:srcRect/>
          <a:stretch>
            <a:fillRect/>
          </a:stretch>
        </p:blipFill>
        <p:spPr bwMode="auto">
          <a:xfrm>
            <a:off x="1619672" y="1844824"/>
            <a:ext cx="4800178" cy="2431901"/>
          </a:xfrm>
          <a:prstGeom prst="rect">
            <a:avLst/>
          </a:prstGeom>
          <a:noFill/>
          <a:ln w="9525">
            <a:solidFill>
              <a:schemeClr val="tx1">
                <a:lumMod val="95000"/>
                <a:lumOff val="5000"/>
              </a:schemeClr>
            </a:solidFill>
            <a:miter lim="800000"/>
            <a:headEnd/>
            <a:tailEnd/>
          </a:ln>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eaLnBrk="1" hangingPunct="1"/>
            <a:r>
              <a:rPr lang="el-GR" b="1" i="1" smtClean="0"/>
              <a:t>Πρόβλημα #1</a:t>
            </a:r>
            <a:br>
              <a:rPr lang="el-GR" b="1" i="1" smtClean="0"/>
            </a:br>
            <a:endParaRPr lang="el-GR" smtClean="0"/>
          </a:p>
        </p:txBody>
      </p:sp>
      <p:sp>
        <p:nvSpPr>
          <p:cNvPr id="59395" name="Rectangle 3"/>
          <p:cNvSpPr>
            <a:spLocks noGrp="1" noChangeArrowheads="1"/>
          </p:cNvSpPr>
          <p:nvPr>
            <p:ph sz="quarter" idx="1"/>
          </p:nvPr>
        </p:nvSpPr>
        <p:spPr/>
        <p:txBody>
          <a:bodyPr/>
          <a:lstStyle/>
          <a:p>
            <a:pPr eaLnBrk="1" hangingPunct="1"/>
            <a:r>
              <a:rPr lang="el-GR" smtClean="0"/>
              <a:t>Υποθέστε ότι παίρνετε ένα εικοσαετές δάνειο €80.000 με επιτόκιο 12%.  Ποιο είναι το ποσό που πρέπει να πληρώνετε κάθε χρόνο μέχρι την εξόφληση του δανείου;</a:t>
            </a:r>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48</a:t>
            </a:fld>
            <a:endParaRPr lang="el-G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p:txBody>
          <a:bodyPr>
            <a:normAutofit/>
          </a:bodyPr>
          <a:lstStyle/>
          <a:p>
            <a:pPr eaLnBrk="1" hangingPunct="1"/>
            <a:r>
              <a:rPr lang="el-GR" sz="3600" dirty="0" smtClean="0"/>
              <a:t>Απάντηση</a:t>
            </a:r>
          </a:p>
        </p:txBody>
      </p:sp>
      <p:sp>
        <p:nvSpPr>
          <p:cNvPr id="9222" name="Rectangle 3"/>
          <p:cNvSpPr>
            <a:spLocks noGrp="1" noChangeArrowheads="1"/>
          </p:cNvSpPr>
          <p:nvPr>
            <p:ph sz="quarter" idx="1"/>
          </p:nvPr>
        </p:nvSpPr>
        <p:spPr>
          <a:xfrm>
            <a:off x="1187450" y="2060575"/>
            <a:ext cx="7772400" cy="4114800"/>
          </a:xfrm>
        </p:spPr>
        <p:txBody>
          <a:bodyPr/>
          <a:lstStyle/>
          <a:p>
            <a:pPr eaLnBrk="1" hangingPunct="1">
              <a:buNone/>
            </a:pPr>
            <a:r>
              <a:rPr lang="en-US" dirty="0" smtClean="0"/>
              <a:t>		</a:t>
            </a:r>
            <a:r>
              <a:rPr lang="el-GR" dirty="0" smtClean="0"/>
              <a:t>    </a:t>
            </a:r>
            <a:endParaRPr lang="en-US" dirty="0" smtClean="0"/>
          </a:p>
          <a:p>
            <a:pPr eaLnBrk="1" hangingPunct="1">
              <a:buNone/>
            </a:pPr>
            <a:r>
              <a:rPr lang="en-US" dirty="0" smtClean="0"/>
              <a:t>	</a:t>
            </a:r>
          </a:p>
          <a:p>
            <a:r>
              <a:rPr lang="en-US" dirty="0" smtClean="0"/>
              <a:t>PV =</a:t>
            </a:r>
            <a:endParaRPr lang="el-GR" dirty="0" smtClean="0"/>
          </a:p>
          <a:p>
            <a:pPr eaLnBrk="1" hangingPunct="1"/>
            <a:endParaRPr lang="el-GR" dirty="0" smtClean="0"/>
          </a:p>
          <a:p>
            <a:pPr eaLnBrk="1" hangingPunct="1"/>
            <a:endParaRPr lang="el-GR" dirty="0" smtClean="0"/>
          </a:p>
          <a:p>
            <a:pPr eaLnBrk="1" hangingPunct="1"/>
            <a:r>
              <a:rPr lang="en-US" dirty="0" smtClean="0"/>
              <a:t>A =  </a:t>
            </a:r>
            <a:r>
              <a:rPr lang="el-GR" dirty="0" smtClean="0"/>
              <a:t>                               </a:t>
            </a:r>
            <a:r>
              <a:rPr lang="en-US" dirty="0" smtClean="0"/>
              <a:t>= </a:t>
            </a:r>
            <a:r>
              <a:rPr lang="en-US" b="1" u="sng" dirty="0" smtClean="0"/>
              <a:t>10.710</a:t>
            </a:r>
            <a:endParaRPr lang="el-GR" b="1" u="sng" dirty="0" smtClean="0"/>
          </a:p>
        </p:txBody>
      </p:sp>
      <p:sp>
        <p:nvSpPr>
          <p:cNvPr id="922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9218" name="Object 4"/>
          <p:cNvGraphicFramePr>
            <a:graphicFrameLocks noChangeAspect="1"/>
          </p:cNvGraphicFramePr>
          <p:nvPr/>
        </p:nvGraphicFramePr>
        <p:xfrm>
          <a:off x="2357422" y="2428868"/>
          <a:ext cx="1447800" cy="1400175"/>
        </p:xfrm>
        <a:graphic>
          <a:graphicData uri="http://schemas.openxmlformats.org/presentationml/2006/ole">
            <p:oleObj spid="_x0000_s9218" name="Εξίσωση" r:id="rId3" imgW="1447800" imgH="1397000" progId="Equation.3">
              <p:embed/>
            </p:oleObj>
          </a:graphicData>
        </a:graphic>
      </p:graphicFrame>
      <p:sp>
        <p:nvSpPr>
          <p:cNvPr id="922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922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9220" name="Object 8"/>
          <p:cNvGraphicFramePr>
            <a:graphicFrameLocks noChangeAspect="1"/>
          </p:cNvGraphicFramePr>
          <p:nvPr/>
        </p:nvGraphicFramePr>
        <p:xfrm>
          <a:off x="2143108" y="4357694"/>
          <a:ext cx="2066925" cy="1285875"/>
        </p:xfrm>
        <a:graphic>
          <a:graphicData uri="http://schemas.openxmlformats.org/presentationml/2006/ole">
            <p:oleObj spid="_x0000_s9220" name="Εξίσωση" r:id="rId4" imgW="2070100" imgH="1282700" progId="Equation.3">
              <p:embed/>
            </p:oleObj>
          </a:graphicData>
        </a:graphic>
      </p:graphicFrame>
      <p:sp>
        <p:nvSpPr>
          <p:cNvPr id="9" name="8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49</a:t>
            </a:fld>
            <a:endParaRPr lang="el-G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274638"/>
            <a:ext cx="7772400" cy="922114"/>
          </a:xfrm>
        </p:spPr>
        <p:txBody>
          <a:bodyPr>
            <a:normAutofit/>
          </a:bodyPr>
          <a:lstStyle/>
          <a:p>
            <a:r>
              <a:rPr lang="el-GR" sz="2400" dirty="0" smtClean="0"/>
              <a:t>Διάκριση ανάλογα με τον τρόπο που πληρώνουν τόκο και κεφάλαιο</a:t>
            </a:r>
          </a:p>
        </p:txBody>
      </p:sp>
      <p:sp>
        <p:nvSpPr>
          <p:cNvPr id="23555" name="Rectangle 3"/>
          <p:cNvSpPr>
            <a:spLocks noGrp="1" noChangeArrowheads="1"/>
          </p:cNvSpPr>
          <p:nvPr>
            <p:ph sz="quarter" idx="1"/>
          </p:nvPr>
        </p:nvSpPr>
        <p:spPr>
          <a:xfrm>
            <a:off x="914400" y="1447800"/>
            <a:ext cx="7772400" cy="4861520"/>
          </a:xfrm>
        </p:spPr>
        <p:txBody>
          <a:bodyPr/>
          <a:lstStyle/>
          <a:p>
            <a:pPr eaLnBrk="1" hangingPunct="1">
              <a:lnSpc>
                <a:spcPct val="80000"/>
              </a:lnSpc>
            </a:pPr>
            <a:r>
              <a:rPr lang="el-GR" sz="1800" dirty="0" smtClean="0"/>
              <a:t>Τα διάφορα  χρηματοοικονομικά προϊόντα διακρίνονται, ανάλογα με τον τρόπο που πληρώνουν τόκο και κεφάλαιο, σε διαφορετικές κατηγορίες. </a:t>
            </a:r>
            <a:endParaRPr lang="en-US" sz="1800" dirty="0" smtClean="0"/>
          </a:p>
          <a:p>
            <a:pPr eaLnBrk="1" hangingPunct="1">
              <a:lnSpc>
                <a:spcPct val="80000"/>
              </a:lnSpc>
              <a:buNone/>
            </a:pPr>
            <a:endParaRPr lang="el-GR" sz="1800" dirty="0" smtClean="0"/>
          </a:p>
          <a:p>
            <a:pPr eaLnBrk="1" hangingPunct="1">
              <a:lnSpc>
                <a:spcPct val="80000"/>
              </a:lnSpc>
            </a:pPr>
            <a:r>
              <a:rPr lang="el-GR" sz="1800" dirty="0" smtClean="0"/>
              <a:t>Μια κατηγορία πληρώνει τόκο και κεφάλαιο μόνο στη λήξη (π.χ., έντοκα γραμμάτια του Δημοσίου). </a:t>
            </a:r>
            <a:endParaRPr lang="en-US" sz="1800" dirty="0" smtClean="0"/>
          </a:p>
          <a:p>
            <a:pPr eaLnBrk="1" hangingPunct="1">
              <a:lnSpc>
                <a:spcPct val="80000"/>
              </a:lnSpc>
              <a:buNone/>
            </a:pPr>
            <a:endParaRPr lang="el-GR" sz="1800" dirty="0" smtClean="0"/>
          </a:p>
          <a:p>
            <a:pPr eaLnBrk="1" hangingPunct="1">
              <a:lnSpc>
                <a:spcPct val="80000"/>
              </a:lnSpc>
            </a:pPr>
            <a:r>
              <a:rPr lang="el-GR" sz="1800" dirty="0" smtClean="0"/>
              <a:t>Μια δεύτερη κατηγορία πληρώνει σταθερό ποσό τόκου σε τακτά χρονικά διαστήματα και το κεφάλαιο στη λήξη (π.χ., ομόλογα σταθερού επιτοκίου). </a:t>
            </a:r>
            <a:endParaRPr lang="en-US" sz="1800" dirty="0" smtClean="0"/>
          </a:p>
          <a:p>
            <a:pPr eaLnBrk="1" hangingPunct="1">
              <a:lnSpc>
                <a:spcPct val="80000"/>
              </a:lnSpc>
              <a:buNone/>
            </a:pPr>
            <a:endParaRPr lang="el-GR" sz="1800" dirty="0" smtClean="0"/>
          </a:p>
          <a:p>
            <a:pPr eaLnBrk="1" hangingPunct="1">
              <a:lnSpc>
                <a:spcPct val="80000"/>
              </a:lnSpc>
            </a:pPr>
            <a:r>
              <a:rPr lang="el-GR" sz="1800" dirty="0" smtClean="0"/>
              <a:t>Μια τρίτη κατηγορία έχει τακτικές πληρωμές οι οποίες περιλαμβάνουν τον τόκο και μέρος του κεφαλαίου (π.χ., διάφορες μορφές δανείων). </a:t>
            </a:r>
            <a:endParaRPr lang="en-US" sz="1800" dirty="0" smtClean="0"/>
          </a:p>
          <a:p>
            <a:pPr eaLnBrk="1" hangingPunct="1">
              <a:lnSpc>
                <a:spcPct val="80000"/>
              </a:lnSpc>
              <a:buNone/>
            </a:pPr>
            <a:endParaRPr lang="el-GR" sz="1800" dirty="0" smtClean="0"/>
          </a:p>
          <a:p>
            <a:pPr eaLnBrk="1" hangingPunct="1">
              <a:lnSpc>
                <a:spcPct val="80000"/>
              </a:lnSpc>
            </a:pPr>
            <a:r>
              <a:rPr lang="el-GR" sz="1800" dirty="0" smtClean="0"/>
              <a:t>Τέλος, υπάρχουν εκείνα τα χρηματοοικονομικά προϊόντα τα οποία δεν έχουν μια συγκεκριμένη δομή στην πληρωμή τόκων και κεφαλαίων (π.χ., μετοχές). </a:t>
            </a:r>
          </a:p>
          <a:p>
            <a:pPr eaLnBrk="1" hangingPunct="1">
              <a:lnSpc>
                <a:spcPct val="80000"/>
              </a:lnSpc>
            </a:pPr>
            <a:r>
              <a:rPr lang="el-GR" sz="1800" dirty="0" smtClean="0">
                <a:solidFill>
                  <a:srgbClr val="FF0000"/>
                </a:solidFill>
              </a:rPr>
              <a:t>Μια μέθοδος αξιολόγησης και σύγκρισης των διαφόρων χρηματοοικονομικών προϊόντων είναι η μέθοδος της παρούσας αξίας</a:t>
            </a:r>
            <a:r>
              <a:rPr lang="el-GR" sz="1800" dirty="0" smtClean="0"/>
              <a:t>. </a:t>
            </a:r>
          </a:p>
          <a:p>
            <a:pPr eaLnBrk="1" hangingPunct="1">
              <a:lnSpc>
                <a:spcPct val="80000"/>
              </a:lnSpc>
            </a:pPr>
            <a:endParaRPr lang="el-GR" sz="1800" dirty="0" smtClean="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5</a:t>
            </a:fld>
            <a:endParaRPr lang="el-G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l-GR" i="1" smtClean="0"/>
              <a:t>Πρόβλημα #2</a:t>
            </a:r>
          </a:p>
        </p:txBody>
      </p:sp>
      <p:sp>
        <p:nvSpPr>
          <p:cNvPr id="60419" name="Rectangle 3"/>
          <p:cNvSpPr>
            <a:spLocks noGrp="1" noChangeArrowheads="1"/>
          </p:cNvSpPr>
          <p:nvPr>
            <p:ph sz="quarter" idx="1"/>
          </p:nvPr>
        </p:nvSpPr>
        <p:spPr/>
        <p:txBody>
          <a:bodyPr/>
          <a:lstStyle/>
          <a:p>
            <a:pPr eaLnBrk="1" hangingPunct="1">
              <a:lnSpc>
                <a:spcPct val="90000"/>
              </a:lnSpc>
            </a:pPr>
            <a:r>
              <a:rPr lang="el-GR" sz="2800" smtClean="0"/>
              <a:t>Υποθέστε ότι είστε ηλικίας 25 χρονών και επιθυμείτε να βγείτε σε σύνταξη σε ηλικία 60 χρονών.  Σε εκείνο το σημείο θέλετε να έχετε μια ετήσια σύνταξη των €50.000 για τα επόμενα 20 χρόνια.</a:t>
            </a:r>
          </a:p>
          <a:p>
            <a:pPr eaLnBrk="1" hangingPunct="1">
              <a:lnSpc>
                <a:spcPct val="90000"/>
              </a:lnSpc>
            </a:pPr>
            <a:r>
              <a:rPr lang="el-GR" sz="2800" smtClean="0"/>
              <a:t>(α)	Τι ποσό θα πρέπει να έχετε αποταμιεύσει μέχρι το τέλος του 60ου χρόνου;</a:t>
            </a:r>
          </a:p>
          <a:p>
            <a:pPr eaLnBrk="1" hangingPunct="1">
              <a:lnSpc>
                <a:spcPct val="90000"/>
              </a:lnSpc>
            </a:pPr>
            <a:r>
              <a:rPr lang="el-GR" sz="2800" smtClean="0"/>
              <a:t>(β)	Τι ποσό θα πρέπει να αποταμιεύετε κάθε χρόνο μέχρι τον 60ο χρόνο εάν το επιτόκιο είναι 6%;</a:t>
            </a:r>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50</a:t>
            </a:fld>
            <a:endParaRPr lang="el-G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normAutofit fontScale="90000"/>
          </a:bodyPr>
          <a:lstStyle/>
          <a:p>
            <a:pPr eaLnBrk="1" hangingPunct="1"/>
            <a:r>
              <a:rPr lang="el-GR" b="1" dirty="0" smtClean="0"/>
              <a:t>Λύση</a:t>
            </a:r>
            <a:br>
              <a:rPr lang="el-GR" b="1" dirty="0" smtClean="0"/>
            </a:br>
            <a:endParaRPr lang="el-GR" b="1" dirty="0" smtClean="0"/>
          </a:p>
        </p:txBody>
      </p:sp>
      <p:sp>
        <p:nvSpPr>
          <p:cNvPr id="10245" name="Rectangle 3"/>
          <p:cNvSpPr>
            <a:spLocks noGrp="1" noChangeArrowheads="1"/>
          </p:cNvSpPr>
          <p:nvPr>
            <p:ph sz="quarter" idx="1"/>
          </p:nvPr>
        </p:nvSpPr>
        <p:spPr/>
        <p:txBody>
          <a:bodyPr>
            <a:normAutofit fontScale="92500" lnSpcReduction="20000"/>
          </a:bodyPr>
          <a:lstStyle/>
          <a:p>
            <a:pPr eaLnBrk="1" hangingPunct="1">
              <a:lnSpc>
                <a:spcPct val="80000"/>
              </a:lnSpc>
            </a:pPr>
            <a:r>
              <a:rPr lang="el-GR" sz="2000" dirty="0" smtClean="0"/>
              <a:t>(α)	Γνωρίζουμε το ποσό της ράντας (50.000) που θέλουμε να παίρνουμε κάθε χρόνο για είκοσι χρόνια και ψάχνουμε την παρούσα αξία αυτού.  Συνεπώς, θα έχουμε:</a:t>
            </a:r>
          </a:p>
          <a:p>
            <a:pPr eaLnBrk="1" hangingPunct="1">
              <a:lnSpc>
                <a:spcPct val="80000"/>
              </a:lnSpc>
            </a:pPr>
            <a:endParaRPr lang="el-GR" sz="2000" dirty="0" smtClean="0"/>
          </a:p>
          <a:p>
            <a:pPr eaLnBrk="1" hangingPunct="1">
              <a:lnSpc>
                <a:spcPct val="80000"/>
              </a:lnSpc>
              <a:buNone/>
            </a:pPr>
            <a:r>
              <a:rPr lang="el-GR" sz="2000" dirty="0" smtClean="0"/>
              <a:t>	</a:t>
            </a:r>
          </a:p>
          <a:p>
            <a:pPr eaLnBrk="1" hangingPunct="1">
              <a:lnSpc>
                <a:spcPct val="80000"/>
              </a:lnSpc>
            </a:pPr>
            <a:r>
              <a:rPr lang="en-US" sz="2000" dirty="0" smtClean="0"/>
              <a:t>PV </a:t>
            </a:r>
            <a:r>
              <a:rPr lang="el-GR" sz="2000" dirty="0" smtClean="0"/>
              <a:t>	= </a:t>
            </a:r>
          </a:p>
          <a:p>
            <a:pPr eaLnBrk="1" hangingPunct="1">
              <a:lnSpc>
                <a:spcPct val="80000"/>
              </a:lnSpc>
              <a:buNone/>
            </a:pPr>
            <a:r>
              <a:rPr lang="el-GR" sz="2000" dirty="0" smtClean="0"/>
              <a:t>	</a:t>
            </a:r>
          </a:p>
          <a:p>
            <a:pPr eaLnBrk="1" hangingPunct="1">
              <a:lnSpc>
                <a:spcPct val="80000"/>
              </a:lnSpc>
            </a:pPr>
            <a:endParaRPr lang="el-GR" sz="2000" dirty="0" smtClean="0"/>
          </a:p>
          <a:p>
            <a:pPr eaLnBrk="1" hangingPunct="1">
              <a:lnSpc>
                <a:spcPct val="80000"/>
              </a:lnSpc>
            </a:pPr>
            <a:endParaRPr lang="el-GR" sz="2000" dirty="0" smtClean="0"/>
          </a:p>
          <a:p>
            <a:pPr eaLnBrk="1" hangingPunct="1">
              <a:lnSpc>
                <a:spcPct val="80000"/>
              </a:lnSpc>
            </a:pPr>
            <a:endParaRPr lang="el-GR" sz="2000" dirty="0" smtClean="0"/>
          </a:p>
          <a:p>
            <a:pPr eaLnBrk="1" hangingPunct="1">
              <a:lnSpc>
                <a:spcPct val="80000"/>
              </a:lnSpc>
            </a:pPr>
            <a:endParaRPr lang="el-GR" sz="2000" dirty="0" smtClean="0"/>
          </a:p>
          <a:p>
            <a:pPr eaLnBrk="1" hangingPunct="1">
              <a:lnSpc>
                <a:spcPct val="80000"/>
              </a:lnSpc>
            </a:pPr>
            <a:r>
              <a:rPr lang="en-US" sz="2000" dirty="0" smtClean="0"/>
              <a:t>PV        </a:t>
            </a:r>
            <a:r>
              <a:rPr lang="el-GR" sz="2000" dirty="0" smtClean="0"/>
              <a:t>= 		=</a:t>
            </a:r>
          </a:p>
          <a:p>
            <a:pPr eaLnBrk="1" hangingPunct="1">
              <a:lnSpc>
                <a:spcPct val="80000"/>
              </a:lnSpc>
              <a:buNone/>
            </a:pPr>
            <a:r>
              <a:rPr lang="el-GR" sz="2000" dirty="0" smtClean="0"/>
              <a:t>		</a:t>
            </a:r>
          </a:p>
          <a:p>
            <a:pPr eaLnBrk="1" hangingPunct="1">
              <a:lnSpc>
                <a:spcPct val="80000"/>
              </a:lnSpc>
              <a:buNone/>
            </a:pPr>
            <a:r>
              <a:rPr lang="el-GR" sz="2000" dirty="0" smtClean="0"/>
              <a:t>	</a:t>
            </a:r>
          </a:p>
          <a:p>
            <a:pPr eaLnBrk="1" hangingPunct="1">
              <a:lnSpc>
                <a:spcPct val="80000"/>
              </a:lnSpc>
              <a:buNone/>
            </a:pPr>
            <a:r>
              <a:rPr lang="el-GR" sz="2000" dirty="0" smtClean="0"/>
              <a:t>                 </a:t>
            </a:r>
            <a:endParaRPr lang="en-US" sz="2000" dirty="0" smtClean="0"/>
          </a:p>
          <a:p>
            <a:pPr eaLnBrk="1" hangingPunct="1">
              <a:lnSpc>
                <a:spcPct val="80000"/>
              </a:lnSpc>
              <a:buNone/>
            </a:pPr>
            <a:r>
              <a:rPr lang="en-US" sz="2000" dirty="0" smtClean="0"/>
              <a:t> </a:t>
            </a:r>
            <a:r>
              <a:rPr lang="el-GR" sz="2000" dirty="0" smtClean="0"/>
              <a:t> =50.000 </a:t>
            </a:r>
            <a:r>
              <a:rPr lang="en-US" sz="2000" dirty="0" smtClean="0"/>
              <a:t>x</a:t>
            </a:r>
            <a:r>
              <a:rPr lang="el-GR" sz="2000" dirty="0" smtClean="0"/>
              <a:t> 11,470=573.500 </a:t>
            </a:r>
          </a:p>
          <a:p>
            <a:pPr eaLnBrk="1" hangingPunct="1">
              <a:lnSpc>
                <a:spcPct val="80000"/>
              </a:lnSpc>
              <a:buNone/>
            </a:pPr>
            <a:r>
              <a:rPr lang="el-GR" sz="2000" dirty="0" smtClean="0"/>
              <a:t>	</a:t>
            </a:r>
          </a:p>
          <a:p>
            <a:pPr eaLnBrk="1" hangingPunct="1">
              <a:lnSpc>
                <a:spcPct val="80000"/>
              </a:lnSpc>
            </a:pPr>
            <a:r>
              <a:rPr lang="el-GR" sz="2000" dirty="0" smtClean="0"/>
              <a:t>είναι το ποσό που πρέπει να έχουμε στην ηλικία των 60 ετών.</a:t>
            </a:r>
          </a:p>
        </p:txBody>
      </p:sp>
      <p:sp>
        <p:nvSpPr>
          <p:cNvPr id="1024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10242" name="Object 4"/>
          <p:cNvGraphicFramePr>
            <a:graphicFrameLocks noChangeAspect="1"/>
          </p:cNvGraphicFramePr>
          <p:nvPr/>
        </p:nvGraphicFramePr>
        <p:xfrm>
          <a:off x="2143108" y="2071678"/>
          <a:ext cx="1285875" cy="1228725"/>
        </p:xfrm>
        <a:graphic>
          <a:graphicData uri="http://schemas.openxmlformats.org/presentationml/2006/ole">
            <p:oleObj spid="_x0000_s10242" name="Εξίσωση" r:id="rId3" imgW="1282700" imgH="1231900" progId="Equation.3">
              <p:embed/>
            </p:oleObj>
          </a:graphicData>
        </a:graphic>
      </p:graphicFrame>
      <p:sp>
        <p:nvSpPr>
          <p:cNvPr id="1024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10243" name="Object 6"/>
          <p:cNvGraphicFramePr>
            <a:graphicFrameLocks noChangeAspect="1"/>
          </p:cNvGraphicFramePr>
          <p:nvPr/>
        </p:nvGraphicFramePr>
        <p:xfrm>
          <a:off x="2195736" y="3573016"/>
          <a:ext cx="1676400" cy="1209675"/>
        </p:xfrm>
        <a:graphic>
          <a:graphicData uri="http://schemas.openxmlformats.org/presentationml/2006/ole">
            <p:oleObj spid="_x0000_s10243" name="Εξίσωση" r:id="rId4" imgW="1676400" imgH="1206500" progId="Equation.3">
              <p:embed/>
            </p:oleObj>
          </a:graphicData>
        </a:graphic>
      </p:graphicFrame>
      <p:sp>
        <p:nvSpPr>
          <p:cNvPr id="8" name="7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51</a:t>
            </a:fld>
            <a:endParaRPr lang="el-G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endParaRPr lang="el-GR" smtClean="0"/>
          </a:p>
        </p:txBody>
      </p:sp>
      <p:sp>
        <p:nvSpPr>
          <p:cNvPr id="11268" name="Rectangle 3"/>
          <p:cNvSpPr>
            <a:spLocks noGrp="1" noChangeArrowheads="1"/>
          </p:cNvSpPr>
          <p:nvPr>
            <p:ph sz="quarter" idx="1"/>
          </p:nvPr>
        </p:nvSpPr>
        <p:spPr/>
        <p:txBody>
          <a:bodyPr/>
          <a:lstStyle/>
          <a:p>
            <a:pPr eaLnBrk="1" hangingPunct="1">
              <a:lnSpc>
                <a:spcPct val="80000"/>
              </a:lnSpc>
            </a:pPr>
            <a:r>
              <a:rPr lang="el-GR" sz="2400" dirty="0" smtClean="0"/>
              <a:t>(β)	Θέλουμε να βρούμε το ποσό που πρέπει να αποταμιεύουμε κάθε χρόνο για 35 χρόνια ούτως ώστε η τελική του αξία να είναι €573.500.  Ψάχνουμε το ποσό της ράντας γνωρίζοντας την τελική της αξία.</a:t>
            </a:r>
          </a:p>
          <a:p>
            <a:pPr eaLnBrk="1" hangingPunct="1">
              <a:lnSpc>
                <a:spcPct val="80000"/>
              </a:lnSpc>
              <a:buNone/>
            </a:pPr>
            <a:r>
              <a:rPr lang="el-GR" sz="2400" dirty="0" smtClean="0"/>
              <a:t>	</a:t>
            </a:r>
          </a:p>
          <a:p>
            <a:pPr eaLnBrk="1" hangingPunct="1">
              <a:lnSpc>
                <a:spcPct val="80000"/>
              </a:lnSpc>
            </a:pPr>
            <a:r>
              <a:rPr lang="el-GR" sz="2400" dirty="0" smtClean="0"/>
              <a:t>	</a:t>
            </a:r>
            <a:r>
              <a:rPr lang="en-US" sz="2400" dirty="0" smtClean="0"/>
              <a:t>F = 		</a:t>
            </a:r>
            <a:endParaRPr lang="el-GR" sz="2400" dirty="0" smtClean="0"/>
          </a:p>
          <a:p>
            <a:pPr eaLnBrk="1" hangingPunct="1">
              <a:lnSpc>
                <a:spcPct val="80000"/>
              </a:lnSpc>
            </a:pPr>
            <a:endParaRPr lang="el-GR" sz="2400" dirty="0" smtClean="0"/>
          </a:p>
          <a:p>
            <a:pPr eaLnBrk="1" hangingPunct="1">
              <a:lnSpc>
                <a:spcPct val="80000"/>
              </a:lnSpc>
            </a:pPr>
            <a:r>
              <a:rPr lang="el-GR" sz="2400" dirty="0" smtClean="0"/>
              <a:t>	</a:t>
            </a:r>
            <a:r>
              <a:rPr lang="en-US" sz="2400" dirty="0" smtClean="0"/>
              <a:t>A = 	F / [(1+i)n-1] / </a:t>
            </a:r>
            <a:r>
              <a:rPr lang="en-US" sz="2400" dirty="0" err="1" smtClean="0"/>
              <a:t>i</a:t>
            </a:r>
            <a:endParaRPr lang="en-US" sz="2400" dirty="0" smtClean="0"/>
          </a:p>
          <a:p>
            <a:pPr eaLnBrk="1" hangingPunct="1">
              <a:lnSpc>
                <a:spcPct val="80000"/>
              </a:lnSpc>
            </a:pPr>
            <a:r>
              <a:rPr lang="en-US" sz="2400" dirty="0" smtClean="0"/>
              <a:t>	A = 	573.500 /[ (1,0635-1) / 0,06]</a:t>
            </a:r>
          </a:p>
          <a:p>
            <a:pPr eaLnBrk="1" hangingPunct="1">
              <a:lnSpc>
                <a:spcPct val="80000"/>
              </a:lnSpc>
            </a:pPr>
            <a:r>
              <a:rPr lang="en-US" sz="2400" dirty="0" smtClean="0"/>
              <a:t>	A = 573.500 / 111</a:t>
            </a:r>
            <a:r>
              <a:rPr lang="el-GR" sz="2400" dirty="0" smtClean="0"/>
              <a:t>,</a:t>
            </a:r>
            <a:r>
              <a:rPr lang="en-US" sz="2400" dirty="0" smtClean="0"/>
              <a:t>705</a:t>
            </a:r>
          </a:p>
          <a:p>
            <a:pPr eaLnBrk="1" hangingPunct="1">
              <a:lnSpc>
                <a:spcPct val="80000"/>
              </a:lnSpc>
            </a:pPr>
            <a:r>
              <a:rPr lang="en-US" sz="2400" dirty="0" smtClean="0"/>
              <a:t>	</a:t>
            </a:r>
            <a:r>
              <a:rPr lang="en-US" sz="2400" b="1" dirty="0" smtClean="0"/>
              <a:t>A = €</a:t>
            </a:r>
            <a:r>
              <a:rPr lang="en-US" sz="2400" b="1" u="sng" dirty="0" smtClean="0"/>
              <a:t>5.134</a:t>
            </a:r>
            <a:r>
              <a:rPr lang="en-US" sz="2400" dirty="0" smtClean="0"/>
              <a:t> </a:t>
            </a:r>
            <a:endParaRPr lang="el-GR" sz="2400" dirty="0" smtClean="0"/>
          </a:p>
        </p:txBody>
      </p:sp>
      <p:sp>
        <p:nvSpPr>
          <p:cNvPr id="1126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11266" name="Object 4"/>
          <p:cNvGraphicFramePr>
            <a:graphicFrameLocks noChangeAspect="1"/>
          </p:cNvGraphicFramePr>
          <p:nvPr/>
        </p:nvGraphicFramePr>
        <p:xfrm>
          <a:off x="2428860" y="2928934"/>
          <a:ext cx="1323975" cy="600075"/>
        </p:xfrm>
        <a:graphic>
          <a:graphicData uri="http://schemas.openxmlformats.org/presentationml/2006/ole">
            <p:oleObj spid="_x0000_s11266" name="Εξίσωση" r:id="rId3" imgW="1320800" imgH="596900" progId="Equation.3">
              <p:embed/>
            </p:oleObj>
          </a:graphicData>
        </a:graphic>
      </p:graphicFrame>
      <p:sp>
        <p:nvSpPr>
          <p:cNvPr id="6" name="5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52</a:t>
            </a:fld>
            <a:endParaRPr lang="el-G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l-GR" b="1" smtClean="0"/>
              <a:t>Εύρεση του Αγνώστου Επιτοκίου</a:t>
            </a:r>
          </a:p>
        </p:txBody>
      </p:sp>
      <p:sp>
        <p:nvSpPr>
          <p:cNvPr id="61443" name="Rectangle 3"/>
          <p:cNvSpPr>
            <a:spLocks noGrp="1" noChangeArrowheads="1"/>
          </p:cNvSpPr>
          <p:nvPr>
            <p:ph sz="quarter" idx="1"/>
          </p:nvPr>
        </p:nvSpPr>
        <p:spPr/>
        <p:txBody>
          <a:bodyPr/>
          <a:lstStyle/>
          <a:p>
            <a:pPr eaLnBrk="1" hangingPunct="1">
              <a:lnSpc>
                <a:spcPct val="90000"/>
              </a:lnSpc>
            </a:pPr>
            <a:r>
              <a:rPr lang="el-GR" sz="2400" b="1" smtClean="0"/>
              <a:t>Περίπτωση 1η : </a:t>
            </a:r>
            <a:r>
              <a:rPr lang="el-GR" sz="2400" b="1" u="sng" smtClean="0"/>
              <a:t>n </a:t>
            </a:r>
            <a:r>
              <a:rPr lang="el-GR" sz="2400" b="1" u="sng" smtClean="0">
                <a:sym typeface="Symbol" pitchFamily="18" charset="2"/>
              </a:rPr>
              <a:t></a:t>
            </a:r>
            <a:r>
              <a:rPr lang="el-GR" sz="2400" b="1" u="sng" smtClean="0"/>
              <a:t> 1 έτους</a:t>
            </a:r>
            <a:endParaRPr lang="el-GR" sz="2400" smtClean="0"/>
          </a:p>
          <a:p>
            <a:pPr eaLnBrk="1" hangingPunct="1">
              <a:lnSpc>
                <a:spcPct val="90000"/>
              </a:lnSpc>
            </a:pPr>
            <a:r>
              <a:rPr lang="el-GR" sz="2400" smtClean="0"/>
              <a:t>Ας υποθέσουμε ότι μια τράπεζα υπόσχεται να μας επιστρέψει €10.000 σε πέντε χρόνια αν σήμερα καταθέσουμε €7.000. Ποιο είναι το ετήσιο επιτόκιο; Από τον τύπο της μελλοντικής αξίας έχουμε:</a:t>
            </a:r>
            <a:endParaRPr lang="pt-BR" sz="2400" smtClean="0"/>
          </a:p>
          <a:p>
            <a:pPr eaLnBrk="1" hangingPunct="1">
              <a:lnSpc>
                <a:spcPct val="90000"/>
              </a:lnSpc>
            </a:pPr>
            <a:r>
              <a:rPr lang="pt-BR" sz="2400" smtClean="0"/>
              <a:t>FV = PV (1+i)</a:t>
            </a:r>
            <a:r>
              <a:rPr lang="pt-BR" sz="2400" baseline="30000" smtClean="0"/>
              <a:t>n</a:t>
            </a:r>
            <a:r>
              <a:rPr lang="pt-BR" sz="2400" smtClean="0"/>
              <a:t> </a:t>
            </a:r>
            <a:r>
              <a:rPr lang="el-GR" sz="2400" smtClean="0">
                <a:sym typeface="Symbol" pitchFamily="18" charset="2"/>
              </a:rPr>
              <a:t></a:t>
            </a:r>
            <a:r>
              <a:rPr lang="pt-BR" sz="2400" smtClean="0"/>
              <a:t> (1+i)</a:t>
            </a:r>
            <a:r>
              <a:rPr lang="pt-BR" sz="2400" baseline="30000" smtClean="0"/>
              <a:t>n</a:t>
            </a:r>
            <a:r>
              <a:rPr lang="pt-BR" sz="2400" smtClean="0"/>
              <a:t> = FV/PV </a:t>
            </a:r>
            <a:r>
              <a:rPr lang="el-GR" sz="2400" smtClean="0">
                <a:sym typeface="Symbol" pitchFamily="18" charset="2"/>
              </a:rPr>
              <a:t></a:t>
            </a:r>
            <a:r>
              <a:rPr lang="pt-BR" sz="2400" smtClean="0"/>
              <a:t> </a:t>
            </a:r>
            <a:endParaRPr lang="en-US" sz="2400" smtClean="0"/>
          </a:p>
          <a:p>
            <a:pPr eaLnBrk="1" hangingPunct="1">
              <a:lnSpc>
                <a:spcPct val="90000"/>
              </a:lnSpc>
            </a:pPr>
            <a:r>
              <a:rPr lang="en-US" sz="2400" smtClean="0"/>
              <a:t>i = (FV/PV)</a:t>
            </a:r>
            <a:r>
              <a:rPr lang="en-US" sz="2400" baseline="30000" smtClean="0"/>
              <a:t>1/n</a:t>
            </a:r>
            <a:r>
              <a:rPr lang="en-US" sz="2400" smtClean="0"/>
              <a:t> – 1</a:t>
            </a:r>
            <a:endParaRPr lang="el-GR" sz="2400" smtClean="0"/>
          </a:p>
          <a:p>
            <a:pPr eaLnBrk="1" hangingPunct="1">
              <a:lnSpc>
                <a:spcPct val="90000"/>
              </a:lnSpc>
            </a:pPr>
            <a:r>
              <a:rPr lang="el-GR" sz="2400" smtClean="0"/>
              <a:t>Αντικαθιστώντας τα δεδομένα έχουμε:</a:t>
            </a:r>
          </a:p>
          <a:p>
            <a:pPr eaLnBrk="1" hangingPunct="1">
              <a:lnSpc>
                <a:spcPct val="90000"/>
              </a:lnSpc>
            </a:pPr>
            <a:r>
              <a:rPr lang="el-GR" sz="2400" smtClean="0"/>
              <a:t>i = (10.000/7.000)</a:t>
            </a:r>
            <a:r>
              <a:rPr lang="el-GR" sz="2400" baseline="30000" smtClean="0"/>
              <a:t>1/5</a:t>
            </a:r>
            <a:r>
              <a:rPr lang="el-GR" sz="2400" smtClean="0"/>
              <a:t> - 1</a:t>
            </a:r>
          </a:p>
          <a:p>
            <a:pPr eaLnBrk="1" hangingPunct="1">
              <a:lnSpc>
                <a:spcPct val="90000"/>
              </a:lnSpc>
            </a:pPr>
            <a:r>
              <a:rPr lang="el-GR" sz="2400" smtClean="0"/>
              <a:t>i = 7,39%</a:t>
            </a:r>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53</a:t>
            </a:fld>
            <a:endParaRPr lang="el-G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eaLnBrk="1" hangingPunct="1"/>
            <a:r>
              <a:rPr lang="el-GR" sz="4000" b="1" smtClean="0"/>
              <a:t>Περίπτωση 2η:  </a:t>
            </a:r>
            <a:r>
              <a:rPr lang="el-GR" sz="4000" b="1" u="sng" smtClean="0"/>
              <a:t>n &lt; 1 έτους</a:t>
            </a:r>
            <a:r>
              <a:rPr lang="el-GR" sz="4000" smtClean="0"/>
              <a:t/>
            </a:r>
            <a:br>
              <a:rPr lang="el-GR" sz="4000" smtClean="0"/>
            </a:br>
            <a:endParaRPr lang="el-GR" sz="4000" smtClean="0"/>
          </a:p>
        </p:txBody>
      </p:sp>
      <p:sp>
        <p:nvSpPr>
          <p:cNvPr id="62467" name="Rectangle 3"/>
          <p:cNvSpPr>
            <a:spLocks noGrp="1" noChangeArrowheads="1"/>
          </p:cNvSpPr>
          <p:nvPr>
            <p:ph sz="quarter" idx="1"/>
          </p:nvPr>
        </p:nvSpPr>
        <p:spPr/>
        <p:txBody>
          <a:bodyPr/>
          <a:lstStyle/>
          <a:p>
            <a:pPr eaLnBrk="1" hangingPunct="1">
              <a:lnSpc>
                <a:spcPct val="80000"/>
              </a:lnSpc>
            </a:pPr>
            <a:r>
              <a:rPr lang="el-GR" sz="2000" smtClean="0"/>
              <a:t>Αν ένα έντοκο γραμμάτιο του Δημοσίου πωλείται στην τιμή (Ρ) των  €9.500 και υπόσχεται να πληρώσει μια τελική αξία (</a:t>
            </a:r>
            <a:r>
              <a:rPr lang="en-US" sz="2000" smtClean="0"/>
              <a:t>FV</a:t>
            </a:r>
            <a:r>
              <a:rPr lang="el-GR" sz="2000" smtClean="0"/>
              <a:t>) €10.000 μετά από εννέα μήνες, υπολογίστε το ετήσιο επιτόκιο που αντιστοιχεί. Ο τύπος που χρησιμοποιούμε είναι:</a:t>
            </a:r>
            <a:endParaRPr lang="en-US" sz="2000" smtClean="0"/>
          </a:p>
          <a:p>
            <a:pPr eaLnBrk="1" hangingPunct="1">
              <a:lnSpc>
                <a:spcPct val="80000"/>
              </a:lnSpc>
            </a:pPr>
            <a:endParaRPr lang="en-US" sz="2000" smtClean="0"/>
          </a:p>
          <a:p>
            <a:pPr eaLnBrk="1" hangingPunct="1">
              <a:lnSpc>
                <a:spcPct val="80000"/>
              </a:lnSpc>
            </a:pPr>
            <a:r>
              <a:rPr lang="en-US" sz="2000" smtClean="0"/>
              <a:t>i=[(FV-P)/P] *(12/m)</a:t>
            </a:r>
          </a:p>
          <a:p>
            <a:pPr eaLnBrk="1" hangingPunct="1">
              <a:lnSpc>
                <a:spcPct val="80000"/>
              </a:lnSpc>
            </a:pPr>
            <a:endParaRPr lang="el-GR" sz="2000" smtClean="0"/>
          </a:p>
          <a:p>
            <a:pPr eaLnBrk="1" hangingPunct="1">
              <a:lnSpc>
                <a:spcPct val="80000"/>
              </a:lnSpc>
            </a:pPr>
            <a:r>
              <a:rPr lang="el-GR" sz="2000" smtClean="0"/>
              <a:t>όπου:</a:t>
            </a:r>
          </a:p>
          <a:p>
            <a:pPr eaLnBrk="1" hangingPunct="1">
              <a:lnSpc>
                <a:spcPct val="80000"/>
              </a:lnSpc>
            </a:pPr>
            <a:r>
              <a:rPr lang="el-GR" sz="2000" smtClean="0"/>
              <a:t>F</a:t>
            </a:r>
            <a:r>
              <a:rPr lang="en-US" sz="2000" smtClean="0"/>
              <a:t>V</a:t>
            </a:r>
            <a:r>
              <a:rPr lang="el-GR" sz="2000" smtClean="0"/>
              <a:t>	=</a:t>
            </a:r>
            <a:r>
              <a:rPr lang="en-US" sz="2000" smtClean="0"/>
              <a:t> </a:t>
            </a:r>
            <a:r>
              <a:rPr lang="el-GR" sz="2000" smtClean="0"/>
              <a:t>η μελλοντική αξία (10.000)</a:t>
            </a:r>
          </a:p>
          <a:p>
            <a:pPr eaLnBrk="1" hangingPunct="1">
              <a:lnSpc>
                <a:spcPct val="80000"/>
              </a:lnSpc>
            </a:pPr>
            <a:r>
              <a:rPr lang="el-GR" sz="2000" smtClean="0"/>
              <a:t>P	=</a:t>
            </a:r>
            <a:r>
              <a:rPr lang="en-US" sz="2000" smtClean="0"/>
              <a:t> </a:t>
            </a:r>
            <a:r>
              <a:rPr lang="el-GR" sz="2000" smtClean="0"/>
              <a:t>η τρέχουσα τιμή (9.500)</a:t>
            </a:r>
            <a:endParaRPr lang="en-US" sz="2000" smtClean="0"/>
          </a:p>
          <a:p>
            <a:pPr eaLnBrk="1" hangingPunct="1">
              <a:lnSpc>
                <a:spcPct val="80000"/>
              </a:lnSpc>
            </a:pPr>
            <a:r>
              <a:rPr lang="en-US" sz="2000" smtClean="0"/>
              <a:t>m</a:t>
            </a:r>
            <a:r>
              <a:rPr lang="el-GR" sz="2000" smtClean="0"/>
              <a:t>        =</a:t>
            </a:r>
            <a:r>
              <a:rPr lang="en-US" sz="2000" smtClean="0"/>
              <a:t> </a:t>
            </a:r>
            <a:r>
              <a:rPr lang="el-GR" sz="2000" smtClean="0"/>
              <a:t>η χρονική διάρκεια του χρηματοπιστωτικού προϊόντος σε μήνες.</a:t>
            </a:r>
          </a:p>
          <a:p>
            <a:pPr eaLnBrk="1" hangingPunct="1">
              <a:lnSpc>
                <a:spcPct val="80000"/>
              </a:lnSpc>
            </a:pPr>
            <a:r>
              <a:rPr lang="el-GR" sz="2000" smtClean="0"/>
              <a:t>Έτσι έχουμε:</a:t>
            </a:r>
          </a:p>
          <a:p>
            <a:pPr eaLnBrk="1" hangingPunct="1">
              <a:lnSpc>
                <a:spcPct val="80000"/>
              </a:lnSpc>
            </a:pPr>
            <a:r>
              <a:rPr lang="el-GR" sz="2000" smtClean="0"/>
              <a:t>i = 7,01%</a:t>
            </a:r>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54</a:t>
            </a:fld>
            <a:endParaRPr lang="el-G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l-GR" b="1" smtClean="0"/>
              <a:t>Άσκηση</a:t>
            </a:r>
          </a:p>
        </p:txBody>
      </p:sp>
      <p:sp>
        <p:nvSpPr>
          <p:cNvPr id="63491" name="Rectangle 3"/>
          <p:cNvSpPr>
            <a:spLocks noGrp="1" noChangeArrowheads="1"/>
          </p:cNvSpPr>
          <p:nvPr>
            <p:ph sz="quarter" idx="1"/>
          </p:nvPr>
        </p:nvSpPr>
        <p:spPr/>
        <p:txBody>
          <a:bodyPr/>
          <a:lstStyle/>
          <a:p>
            <a:pPr eaLnBrk="1" hangingPunct="1">
              <a:lnSpc>
                <a:spcPct val="90000"/>
              </a:lnSpc>
            </a:pPr>
            <a:r>
              <a:rPr lang="el-GR" dirty="0" smtClean="0"/>
              <a:t>Ένα ποσό των €</a:t>
            </a:r>
            <a:r>
              <a:rPr lang="en-US" dirty="0" smtClean="0"/>
              <a:t>2</a:t>
            </a:r>
            <a:r>
              <a:rPr lang="el-GR" dirty="0" smtClean="0"/>
              <a:t>0.000 επενδύεται σήμερα με ετήσιο επιτόκιο 3%. Ποια είναι η τελική αξία μετά από τέσσερα έτη και οκτώ μήνες; </a:t>
            </a:r>
            <a:endParaRPr lang="pt-BR" dirty="0" smtClean="0"/>
          </a:p>
          <a:p>
            <a:pPr eaLnBrk="1" hangingPunct="1">
              <a:lnSpc>
                <a:spcPct val="90000"/>
              </a:lnSpc>
            </a:pPr>
            <a:r>
              <a:rPr lang="pt-BR" dirty="0" smtClean="0"/>
              <a:t>PV=20.000</a:t>
            </a:r>
          </a:p>
          <a:p>
            <a:pPr eaLnBrk="1" hangingPunct="1">
              <a:lnSpc>
                <a:spcPct val="90000"/>
              </a:lnSpc>
            </a:pPr>
            <a:r>
              <a:rPr lang="pt-BR" dirty="0" smtClean="0"/>
              <a:t>i = 3%</a:t>
            </a:r>
          </a:p>
          <a:p>
            <a:pPr eaLnBrk="1" hangingPunct="1">
              <a:lnSpc>
                <a:spcPct val="90000"/>
              </a:lnSpc>
            </a:pPr>
            <a:r>
              <a:rPr lang="pt-BR" dirty="0" smtClean="0"/>
              <a:t>n = 4 </a:t>
            </a:r>
            <a:r>
              <a:rPr lang="el-GR" dirty="0" smtClean="0"/>
              <a:t>έτη</a:t>
            </a:r>
            <a:endParaRPr lang="en-US" dirty="0" smtClean="0"/>
          </a:p>
          <a:p>
            <a:pPr eaLnBrk="1" hangingPunct="1">
              <a:lnSpc>
                <a:spcPct val="90000"/>
              </a:lnSpc>
            </a:pPr>
            <a:r>
              <a:rPr lang="en-US" dirty="0" smtClean="0"/>
              <a:t>m</a:t>
            </a:r>
            <a:r>
              <a:rPr lang="pt-BR" dirty="0" smtClean="0"/>
              <a:t> = 8 </a:t>
            </a:r>
            <a:r>
              <a:rPr lang="el-GR" dirty="0" smtClean="0"/>
              <a:t>μήνες</a:t>
            </a:r>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55</a:t>
            </a:fld>
            <a:endParaRPr lang="el-G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Απάντηση</a:t>
            </a:r>
            <a:endParaRPr lang="el-GR" sz="3200" dirty="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56</a:t>
            </a:fld>
            <a:endParaRPr lang="el-GR"/>
          </a:p>
        </p:txBody>
      </p:sp>
      <p:sp>
        <p:nvSpPr>
          <p:cNvPr id="5" name="4 - Θέση περιεχομένου"/>
          <p:cNvSpPr>
            <a:spLocks noGrp="1"/>
          </p:cNvSpPr>
          <p:nvPr>
            <p:ph sz="quarter" idx="1"/>
          </p:nvPr>
        </p:nvSpPr>
        <p:spPr/>
        <p:txBody>
          <a:bodyPr/>
          <a:lstStyle/>
          <a:p>
            <a:endParaRPr lang="el-GR" dirty="0"/>
          </a:p>
        </p:txBody>
      </p:sp>
      <p:graphicFrame>
        <p:nvGraphicFramePr>
          <p:cNvPr id="134146" name="Object 2"/>
          <p:cNvGraphicFramePr>
            <a:graphicFrameLocks noChangeAspect="1"/>
          </p:cNvGraphicFramePr>
          <p:nvPr/>
        </p:nvGraphicFramePr>
        <p:xfrm>
          <a:off x="1158875" y="2268538"/>
          <a:ext cx="6827838" cy="2319337"/>
        </p:xfrm>
        <a:graphic>
          <a:graphicData uri="http://schemas.openxmlformats.org/presentationml/2006/ole">
            <p:oleObj spid="_x0000_s134146" name="Έγγραφο" r:id="rId3" imgW="6827485" imgH="2319054" progId="Word.Document.12">
              <p:embed/>
            </p:oleObj>
          </a:graphicData>
        </a:graphic>
      </p:graphicFrame>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57</a:t>
            </a:fld>
            <a:endParaRPr lang="el-GR"/>
          </a:p>
        </p:txBody>
      </p:sp>
      <p:sp>
        <p:nvSpPr>
          <p:cNvPr id="5" name="4 - Θέση περιεχομένου"/>
          <p:cNvSpPr>
            <a:spLocks noGrp="1"/>
          </p:cNvSpPr>
          <p:nvPr>
            <p:ph sz="quarter" idx="1"/>
          </p:nvPr>
        </p:nvSpPr>
        <p:spPr/>
        <p:txBody>
          <a:bodyPr/>
          <a:lstStyle/>
          <a:p>
            <a:endParaRPr lang="el-GR" dirty="0"/>
          </a:p>
        </p:txBody>
      </p:sp>
      <p:graphicFrame>
        <p:nvGraphicFramePr>
          <p:cNvPr id="135170" name="Object 2"/>
          <p:cNvGraphicFramePr>
            <a:graphicFrameLocks noChangeAspect="1"/>
          </p:cNvGraphicFramePr>
          <p:nvPr/>
        </p:nvGraphicFramePr>
        <p:xfrm>
          <a:off x="1158875" y="2106613"/>
          <a:ext cx="6827838" cy="2644775"/>
        </p:xfrm>
        <a:graphic>
          <a:graphicData uri="http://schemas.openxmlformats.org/presentationml/2006/ole">
            <p:oleObj spid="_x0000_s135170" name="Έγγραφο" r:id="rId3" imgW="6827485" imgH="2645373" progId="Word.Document.12">
              <p:embed/>
            </p:oleObj>
          </a:graphicData>
        </a:graphic>
      </p:graphicFrame>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58</a:t>
            </a:fld>
            <a:endParaRPr lang="el-GR"/>
          </a:p>
        </p:txBody>
      </p:sp>
      <p:sp>
        <p:nvSpPr>
          <p:cNvPr id="5" name="4 - Θέση περιεχομένου"/>
          <p:cNvSpPr>
            <a:spLocks noGrp="1"/>
          </p:cNvSpPr>
          <p:nvPr>
            <p:ph sz="quarter" idx="1"/>
          </p:nvPr>
        </p:nvSpPr>
        <p:spPr/>
        <p:txBody>
          <a:bodyPr/>
          <a:lstStyle/>
          <a:p>
            <a:endParaRPr lang="el-GR" dirty="0"/>
          </a:p>
        </p:txBody>
      </p:sp>
      <p:graphicFrame>
        <p:nvGraphicFramePr>
          <p:cNvPr id="136194" name="Object 2"/>
          <p:cNvGraphicFramePr>
            <a:graphicFrameLocks noChangeAspect="1"/>
          </p:cNvGraphicFramePr>
          <p:nvPr/>
        </p:nvGraphicFramePr>
        <p:xfrm>
          <a:off x="1158875" y="2035175"/>
          <a:ext cx="6827838" cy="2787650"/>
        </p:xfrm>
        <a:graphic>
          <a:graphicData uri="http://schemas.openxmlformats.org/presentationml/2006/ole">
            <p:oleObj spid="_x0000_s136194" name="Έγγραφο" r:id="rId3" imgW="6827485" imgH="2788249" progId="Word.Document.12">
              <p:embed/>
            </p:oleObj>
          </a:graphicData>
        </a:graphic>
      </p:graphicFrame>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59</a:t>
            </a:fld>
            <a:endParaRPr lang="el-GR"/>
          </a:p>
        </p:txBody>
      </p:sp>
      <p:sp>
        <p:nvSpPr>
          <p:cNvPr id="5" name="4 - Θέση περιεχομένου"/>
          <p:cNvSpPr>
            <a:spLocks noGrp="1"/>
          </p:cNvSpPr>
          <p:nvPr>
            <p:ph sz="quarter" idx="1"/>
          </p:nvPr>
        </p:nvSpPr>
        <p:spPr/>
        <p:txBody>
          <a:bodyPr/>
          <a:lstStyle/>
          <a:p>
            <a:endParaRPr lang="el-GR" dirty="0"/>
          </a:p>
        </p:txBody>
      </p:sp>
      <p:graphicFrame>
        <p:nvGraphicFramePr>
          <p:cNvPr id="137218" name="Object 2"/>
          <p:cNvGraphicFramePr>
            <a:graphicFrameLocks noChangeAspect="1"/>
          </p:cNvGraphicFramePr>
          <p:nvPr/>
        </p:nvGraphicFramePr>
        <p:xfrm>
          <a:off x="1158875" y="1849438"/>
          <a:ext cx="6827838" cy="3159125"/>
        </p:xfrm>
        <a:graphic>
          <a:graphicData uri="http://schemas.openxmlformats.org/presentationml/2006/ole">
            <p:oleObj spid="_x0000_s137218" name="Έγγραφο" r:id="rId3" imgW="6827485" imgH="3159442" progId="Word.Document.12">
              <p:embed/>
            </p:oleObj>
          </a:graphicData>
        </a:graphic>
      </p:graphicFrame>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l-GR" dirty="0" smtClean="0">
                <a:solidFill>
                  <a:srgbClr val="0070C0"/>
                </a:solidFill>
              </a:rPr>
              <a:t>Παρούσα αξία</a:t>
            </a:r>
            <a:r>
              <a:rPr lang="en-US" dirty="0" smtClean="0">
                <a:solidFill>
                  <a:srgbClr val="0070C0"/>
                </a:solidFill>
              </a:rPr>
              <a:t> (PV)</a:t>
            </a:r>
            <a:endParaRPr lang="el-GR" dirty="0" smtClean="0">
              <a:solidFill>
                <a:srgbClr val="0070C0"/>
              </a:solidFill>
            </a:endParaRPr>
          </a:p>
        </p:txBody>
      </p:sp>
      <p:sp>
        <p:nvSpPr>
          <p:cNvPr id="24579" name="Rectangle 3"/>
          <p:cNvSpPr>
            <a:spLocks noGrp="1" noChangeArrowheads="1"/>
          </p:cNvSpPr>
          <p:nvPr>
            <p:ph sz="quarter" idx="1"/>
          </p:nvPr>
        </p:nvSpPr>
        <p:spPr/>
        <p:txBody>
          <a:bodyPr/>
          <a:lstStyle/>
          <a:p>
            <a:pPr eaLnBrk="1" hangingPunct="1">
              <a:buFont typeface="Wingdings" pitchFamily="2" charset="2"/>
              <a:buNone/>
            </a:pPr>
            <a:r>
              <a:rPr lang="el-GR" sz="2800" dirty="0" smtClean="0"/>
              <a:t>είναι η σημερινή αξία ενός μελλοντικού ποσού.  </a:t>
            </a:r>
          </a:p>
          <a:p>
            <a:pPr eaLnBrk="1" hangingPunct="1"/>
            <a:r>
              <a:rPr lang="el-GR" sz="2800" dirty="0" smtClean="0"/>
              <a:t>Η έννοια της παρούσης αξίας απαντά ουσιαστικά στην ερώτηση:  Εάν μια επένδυση υπόσχεται να πληρώσει ένα μελλοντικό ποσό (</a:t>
            </a:r>
            <a:r>
              <a:rPr lang="en-US" sz="2800" dirty="0" smtClean="0"/>
              <a:t>FV</a:t>
            </a:r>
            <a:r>
              <a:rPr lang="el-GR" sz="2800" dirty="0" smtClean="0"/>
              <a:t>) μετά από </a:t>
            </a:r>
            <a:r>
              <a:rPr lang="en-US" sz="2800" dirty="0" smtClean="0"/>
              <a:t>n</a:t>
            </a:r>
            <a:r>
              <a:rPr lang="el-GR" sz="2800" dirty="0" smtClean="0"/>
              <a:t> χρόνια, </a:t>
            </a:r>
            <a:r>
              <a:rPr lang="el-GR" sz="2800" dirty="0" smtClean="0">
                <a:solidFill>
                  <a:srgbClr val="00B0F0"/>
                </a:solidFill>
              </a:rPr>
              <a:t>ποιο θα πρέπει να είναι το ποσό που πρέπει να επενδύσω σήμερα (</a:t>
            </a:r>
            <a:r>
              <a:rPr lang="en-US" sz="2800" dirty="0" smtClean="0">
                <a:solidFill>
                  <a:srgbClr val="00B0F0"/>
                </a:solidFill>
              </a:rPr>
              <a:t>PV</a:t>
            </a:r>
            <a:r>
              <a:rPr lang="el-GR" sz="2800" dirty="0" smtClean="0">
                <a:solidFill>
                  <a:srgbClr val="00B0F0"/>
                </a:solidFill>
              </a:rPr>
              <a:t>) </a:t>
            </a:r>
            <a:r>
              <a:rPr lang="el-GR" sz="2800" dirty="0" smtClean="0"/>
              <a:t>εάν η απαιτούμενη απόδοση είναι </a:t>
            </a:r>
            <a:r>
              <a:rPr lang="en-US" sz="2800" dirty="0" err="1" smtClean="0"/>
              <a:t>i</a:t>
            </a:r>
            <a:r>
              <a:rPr lang="el-GR" sz="2800" dirty="0" smtClean="0"/>
              <a:t>; </a:t>
            </a:r>
            <a:endParaRPr lang="en-US" sz="2800" dirty="0" smtClean="0"/>
          </a:p>
          <a:p>
            <a:pPr eaLnBrk="1" hangingPunct="1"/>
            <a:r>
              <a:rPr lang="en-US" sz="2800" dirty="0" smtClean="0"/>
              <a:t>PV=f(</a:t>
            </a:r>
            <a:r>
              <a:rPr lang="en-US" sz="2800" dirty="0" err="1" smtClean="0"/>
              <a:t>i</a:t>
            </a:r>
            <a:r>
              <a:rPr lang="en-US" sz="2800" dirty="0" smtClean="0"/>
              <a:t>, n, FV)</a:t>
            </a:r>
            <a:endParaRPr lang="el-GR" sz="2800" dirty="0" smtClean="0"/>
          </a:p>
          <a:p>
            <a:pPr eaLnBrk="1" hangingPunct="1"/>
            <a:endParaRPr lang="el-GR" sz="2800" dirty="0" smtClean="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6</a:t>
            </a:fld>
            <a:endParaRPr lang="el-G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el-GR" sz="2800" dirty="0" smtClean="0">
                <a:solidFill>
                  <a:srgbClr val="0070C0"/>
                </a:solidFill>
              </a:rPr>
              <a:t>Τύπος παρούσης αξίας</a:t>
            </a:r>
          </a:p>
        </p:txBody>
      </p:sp>
      <p:sp>
        <p:nvSpPr>
          <p:cNvPr id="25603" name="Rectangle 3"/>
          <p:cNvSpPr>
            <a:spLocks noGrp="1" noChangeArrowheads="1"/>
          </p:cNvSpPr>
          <p:nvPr>
            <p:ph sz="quarter" idx="1"/>
          </p:nvPr>
        </p:nvSpPr>
        <p:spPr/>
        <p:txBody>
          <a:bodyPr>
            <a:normAutofit fontScale="77500" lnSpcReduction="20000"/>
          </a:bodyPr>
          <a:lstStyle/>
          <a:p>
            <a:pPr eaLnBrk="1" hangingPunct="1"/>
            <a:r>
              <a:rPr lang="el-GR" b="1" dirty="0" smtClean="0">
                <a:solidFill>
                  <a:srgbClr val="FF0000"/>
                </a:solidFill>
              </a:rPr>
              <a:t>Περίπτωση πρώτη</a:t>
            </a:r>
            <a:r>
              <a:rPr lang="el-GR" b="1" dirty="0" smtClean="0"/>
              <a:t>: Παρούσα αξία ενός και μόνο ποσού που λαμβάνεται σε κάποια στιγμή στο μέλλον.</a:t>
            </a:r>
            <a:r>
              <a:rPr lang="el-GR" dirty="0" smtClean="0"/>
              <a:t> </a:t>
            </a:r>
            <a:endParaRPr lang="en-US" b="1" dirty="0" smtClean="0"/>
          </a:p>
          <a:p>
            <a:pPr eaLnBrk="1" hangingPunct="1">
              <a:buNone/>
            </a:pPr>
            <a:r>
              <a:rPr lang="el-GR" sz="2800" b="1" dirty="0" smtClean="0"/>
              <a:t>     </a:t>
            </a:r>
            <a:r>
              <a:rPr lang="en-US" sz="2800" b="1" dirty="0" smtClean="0"/>
              <a:t>                        </a:t>
            </a:r>
            <a:r>
              <a:rPr lang="el-GR" sz="2800" b="1" dirty="0" smtClean="0"/>
              <a:t> </a:t>
            </a:r>
            <a:r>
              <a:rPr lang="en-US" sz="2800" b="1" dirty="0" smtClean="0"/>
              <a:t>                            </a:t>
            </a:r>
            <a:r>
              <a:rPr lang="el-GR" sz="2800" b="1" dirty="0" smtClean="0"/>
              <a:t> </a:t>
            </a:r>
          </a:p>
          <a:p>
            <a:pPr eaLnBrk="1" hangingPunct="1">
              <a:buNone/>
            </a:pPr>
            <a:r>
              <a:rPr lang="en-US" sz="2800" b="1" dirty="0" smtClean="0"/>
              <a:t> </a:t>
            </a:r>
          </a:p>
          <a:p>
            <a:pPr eaLnBrk="1" hangingPunct="1"/>
            <a:endParaRPr lang="en-US" sz="2800" b="1" dirty="0" smtClean="0"/>
          </a:p>
          <a:p>
            <a:pPr eaLnBrk="1" hangingPunct="1"/>
            <a:endParaRPr lang="en-US" sz="2800" b="1" dirty="0" smtClean="0"/>
          </a:p>
          <a:p>
            <a:pPr eaLnBrk="1" hangingPunct="1">
              <a:buNone/>
            </a:pPr>
            <a:r>
              <a:rPr lang="el-GR" sz="2000" b="1" dirty="0" smtClean="0"/>
              <a:t>ή</a:t>
            </a:r>
            <a:endParaRPr lang="en-US" sz="2000" b="1" dirty="0" smtClean="0"/>
          </a:p>
          <a:p>
            <a:pPr eaLnBrk="1" hangingPunct="1"/>
            <a:endParaRPr lang="en-US" sz="2000" b="1" dirty="0" smtClean="0"/>
          </a:p>
          <a:p>
            <a:pPr eaLnBrk="1" hangingPunct="1"/>
            <a:endParaRPr lang="en-US" sz="2000" b="1" dirty="0" smtClean="0"/>
          </a:p>
          <a:p>
            <a:pPr eaLnBrk="1" hangingPunct="1"/>
            <a:endParaRPr lang="en-US" sz="2000" b="1" dirty="0" smtClean="0"/>
          </a:p>
          <a:p>
            <a:pPr eaLnBrk="1" hangingPunct="1"/>
            <a:endParaRPr lang="en-US" sz="2000" b="1" dirty="0" smtClean="0"/>
          </a:p>
          <a:p>
            <a:pPr eaLnBrk="1" hangingPunct="1"/>
            <a:endParaRPr lang="en-US" sz="2000" b="1" dirty="0" smtClean="0"/>
          </a:p>
          <a:p>
            <a:pPr eaLnBrk="1" hangingPunct="1"/>
            <a:endParaRPr lang="en-US" sz="2000" b="1" dirty="0" smtClean="0"/>
          </a:p>
          <a:p>
            <a:pPr eaLnBrk="1" hangingPunct="1"/>
            <a:endParaRPr lang="el-GR" sz="2000" b="1" dirty="0" smtClean="0"/>
          </a:p>
          <a:p>
            <a:pPr eaLnBrk="1" hangingPunct="1"/>
            <a:r>
              <a:rPr lang="en-US" b="1" dirty="0" smtClean="0"/>
              <a:t>m</a:t>
            </a:r>
            <a:r>
              <a:rPr lang="en-US" sz="2000" b="1" dirty="0" smtClean="0"/>
              <a:t>: </a:t>
            </a:r>
            <a:r>
              <a:rPr lang="el-GR" sz="2000" b="1" dirty="0" smtClean="0"/>
              <a:t>Δείχνει πόσες φορές το χρόνο η επένδυση πληρώνει τόκο</a:t>
            </a:r>
          </a:p>
        </p:txBody>
      </p:sp>
      <p:graphicFrame>
        <p:nvGraphicFramePr>
          <p:cNvPr id="4" name="3 - Αντικείμενο"/>
          <p:cNvGraphicFramePr>
            <a:graphicFrameLocks noChangeAspect="1"/>
          </p:cNvGraphicFramePr>
          <p:nvPr/>
        </p:nvGraphicFramePr>
        <p:xfrm>
          <a:off x="1357290" y="2285992"/>
          <a:ext cx="3505200" cy="1028700"/>
        </p:xfrm>
        <a:graphic>
          <a:graphicData uri="http://schemas.openxmlformats.org/presentationml/2006/ole">
            <p:oleObj spid="_x0000_s40961" name="Equation" r:id="rId3" imgW="3504960" imgH="1028520" progId="">
              <p:embed/>
            </p:oleObj>
          </a:graphicData>
        </a:graphic>
      </p:graphicFrame>
      <p:graphicFrame>
        <p:nvGraphicFramePr>
          <p:cNvPr id="5" name="4 - Αντικείμενο"/>
          <p:cNvGraphicFramePr>
            <a:graphicFrameLocks noChangeAspect="1"/>
          </p:cNvGraphicFramePr>
          <p:nvPr/>
        </p:nvGraphicFramePr>
        <p:xfrm>
          <a:off x="1357290" y="3643314"/>
          <a:ext cx="3073400" cy="1841500"/>
        </p:xfrm>
        <a:graphic>
          <a:graphicData uri="http://schemas.openxmlformats.org/presentationml/2006/ole">
            <p:oleObj spid="_x0000_s40962" name="Equation" r:id="rId4" imgW="3073320" imgH="1841400" progId="">
              <p:embed/>
            </p:oleObj>
          </a:graphicData>
        </a:graphic>
      </p:graphicFrame>
      <p:sp>
        <p:nvSpPr>
          <p:cNvPr id="6" name="5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7</a:t>
            </a:fld>
            <a:endParaRPr lang="el-G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l-GR" b="1" i="1" dirty="0" smtClean="0"/>
              <a:t>Παράδειγμα 1ο</a:t>
            </a:r>
            <a:r>
              <a:rPr lang="el-GR" dirty="0" smtClean="0"/>
              <a:t/>
            </a:r>
            <a:br>
              <a:rPr lang="el-GR" dirty="0" smtClean="0"/>
            </a:br>
            <a:endParaRPr lang="el-GR" dirty="0" smtClean="0"/>
          </a:p>
        </p:txBody>
      </p:sp>
      <p:sp>
        <p:nvSpPr>
          <p:cNvPr id="26627" name="Rectangle 3"/>
          <p:cNvSpPr>
            <a:spLocks noGrp="1" noChangeArrowheads="1"/>
          </p:cNvSpPr>
          <p:nvPr>
            <p:ph sz="quarter" idx="1"/>
          </p:nvPr>
        </p:nvSpPr>
        <p:spPr/>
        <p:txBody>
          <a:bodyPr/>
          <a:lstStyle/>
          <a:p>
            <a:r>
              <a:rPr lang="el-GR" sz="2800" dirty="0" smtClean="0"/>
              <a:t>Ας υποθέσουμε ότι μια επένδυση υπόσχεται να πληρώσει €100.000 μετά από πέντε χρόνια.  Αν η απαιτούμενη απόδοση είναι 5%, ποίο  είναι το ποσό που πρέπει να επενδυθεί σήμερα; </a:t>
            </a:r>
          </a:p>
          <a:p>
            <a:pPr eaLnBrk="1" hangingPunct="1">
              <a:buNone/>
            </a:pPr>
            <a:r>
              <a:rPr lang="el-GR" sz="2800" dirty="0" smtClean="0"/>
              <a:t>	</a:t>
            </a:r>
          </a:p>
          <a:p>
            <a:pPr eaLnBrk="1" hangingPunct="1">
              <a:buNone/>
            </a:pPr>
            <a:endParaRPr lang="el-GR" sz="2800" dirty="0" smtClean="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8</a:t>
            </a:fld>
            <a:endParaRPr lang="el-GR"/>
          </a:p>
        </p:txBody>
      </p:sp>
      <p:graphicFrame>
        <p:nvGraphicFramePr>
          <p:cNvPr id="66561" name="Object 1"/>
          <p:cNvGraphicFramePr>
            <a:graphicFrameLocks noChangeAspect="1"/>
          </p:cNvGraphicFramePr>
          <p:nvPr/>
        </p:nvGraphicFramePr>
        <p:xfrm>
          <a:off x="305394" y="3429000"/>
          <a:ext cx="8515077" cy="2376264"/>
        </p:xfrm>
        <a:graphic>
          <a:graphicData uri="http://schemas.openxmlformats.org/presentationml/2006/ole">
            <p:oleObj spid="_x0000_s66561" name="Έγγραφο" r:id="rId3" imgW="6827485" imgH="1464307"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i="1" dirty="0" smtClean="0"/>
              <a:t>Γραφική παρουσίαση</a:t>
            </a:r>
            <a:endParaRPr lang="el-GR" sz="2800" dirty="0"/>
          </a:p>
        </p:txBody>
      </p:sp>
      <p:sp>
        <p:nvSpPr>
          <p:cNvPr id="4" name="3 - Θέση αριθμού διαφάνειας"/>
          <p:cNvSpPr>
            <a:spLocks noGrp="1"/>
          </p:cNvSpPr>
          <p:nvPr>
            <p:ph type="sldNum" sz="quarter" idx="12"/>
          </p:nvPr>
        </p:nvSpPr>
        <p:spPr/>
        <p:txBody>
          <a:bodyPr/>
          <a:lstStyle/>
          <a:p>
            <a:pPr>
              <a:defRPr/>
            </a:pPr>
            <a:fld id="{5DB8A359-3791-4D2F-B16B-1BB2DBAFECB9}" type="slidenum">
              <a:rPr lang="el-GR" smtClean="0"/>
              <a:pPr>
                <a:defRPr/>
              </a:pPr>
              <a:t>9</a:t>
            </a:fld>
            <a:endParaRPr lang="el-GR"/>
          </a:p>
        </p:txBody>
      </p:sp>
      <p:pic>
        <p:nvPicPr>
          <p:cNvPr id="128002" name="Picture 2"/>
          <p:cNvPicPr>
            <a:picLocks noGrp="1" noChangeAspect="1" noChangeArrowheads="1"/>
          </p:cNvPicPr>
          <p:nvPr>
            <p:ph sz="quarter" idx="1"/>
          </p:nvPr>
        </p:nvPicPr>
        <p:blipFill>
          <a:blip r:embed="rId2" cstate="print"/>
          <a:srcRect/>
          <a:stretch>
            <a:fillRect/>
          </a:stretch>
        </p:blipFill>
        <p:spPr bwMode="auto">
          <a:xfrm>
            <a:off x="1115616" y="2796540"/>
            <a:ext cx="6624736" cy="250466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905</TotalTime>
  <Words>2084</Words>
  <Application>Microsoft Office PowerPoint</Application>
  <PresentationFormat>Προβολή στην οθόνη (4:3)</PresentationFormat>
  <Paragraphs>352</Paragraphs>
  <Slides>59</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59</vt:i4>
      </vt:variant>
    </vt:vector>
  </HeadingPairs>
  <TitlesOfParts>
    <vt:vector size="63" baseType="lpstr">
      <vt:lpstr>Δικαιοσύνη</vt:lpstr>
      <vt:lpstr>Equation</vt:lpstr>
      <vt:lpstr>Έγγραφο</vt:lpstr>
      <vt:lpstr>Εξίσωση</vt:lpstr>
      <vt:lpstr>ΧΡΟΝΙΚΗ ΑΞΙΑ ΤΟΥ ΧΡΗΜΑΤΟΣ </vt:lpstr>
      <vt:lpstr>χρονική αξία του χρήματος</vt:lpstr>
      <vt:lpstr>Σημαντικότητα της χρονικής αξίας του χρήματος</vt:lpstr>
      <vt:lpstr>O οικονομικός διευθυντής……</vt:lpstr>
      <vt:lpstr>Διάκριση ανάλογα με τον τρόπο που πληρώνουν τόκο και κεφάλαιο</vt:lpstr>
      <vt:lpstr>Παρούσα αξία (PV)</vt:lpstr>
      <vt:lpstr>Τύπος παρούσης αξίας</vt:lpstr>
      <vt:lpstr>Παράδειγμα 1ο </vt:lpstr>
      <vt:lpstr>Γραφική παρουσίαση</vt:lpstr>
      <vt:lpstr>Παράδειγμα 2 </vt:lpstr>
      <vt:lpstr>Απάντηση </vt:lpstr>
      <vt:lpstr>…Απάντηση </vt:lpstr>
      <vt:lpstr>Συμπέρασμα</vt:lpstr>
      <vt:lpstr>Παρούσα Αξία Άνισων Χρηματορροών</vt:lpstr>
      <vt:lpstr>Παράδειγμα</vt:lpstr>
      <vt:lpstr>Απάντηση</vt:lpstr>
      <vt:lpstr>Γραφική παρουσίαση</vt:lpstr>
      <vt:lpstr> Περίπτωση 3η:παρούσα αξία ραντών</vt:lpstr>
      <vt:lpstr>Κατηγορίες ραντών</vt:lpstr>
      <vt:lpstr>Παρούσα Αξία Ληξιπρόθεσμης Ράντας </vt:lpstr>
      <vt:lpstr>Απάντηση </vt:lpstr>
      <vt:lpstr>Παρούσα αξία προκαταβλητέας ράντας</vt:lpstr>
      <vt:lpstr>Παρούσα αξία προκαταβλητέας ράντας </vt:lpstr>
      <vt:lpstr>Απάντηση</vt:lpstr>
      <vt:lpstr>Γραφική παρουσίαση ληξιπρόθεσμης και προκαταβλητέας ράντας</vt:lpstr>
      <vt:lpstr>Παρούσα αξία διηνεκούς ράντας </vt:lpstr>
      <vt:lpstr>Απάντηση</vt:lpstr>
      <vt:lpstr>Παρούσα αξία μελλοντικής ράντας </vt:lpstr>
      <vt:lpstr>Απάντηση</vt:lpstr>
      <vt:lpstr>Γραφική παρουσίαση μελλοντικής ράντας</vt:lpstr>
      <vt:lpstr>ΤΕΛΙΚΗ  Ή  ΜΕΛΛΟΝΤΙΚΗ ΑΞΙΑ </vt:lpstr>
      <vt:lpstr>(α) Μέθοδος του απλού τόκου</vt:lpstr>
      <vt:lpstr>Παράδειγμα</vt:lpstr>
      <vt:lpstr>(β) Σύνθετος τόκος ή ανατοκισμός</vt:lpstr>
      <vt:lpstr>(β) Σύνθετος τόκος ή ανατοκισμός</vt:lpstr>
      <vt:lpstr>Παράδειγμα </vt:lpstr>
      <vt:lpstr>(γ) Συνεχής ανατοκισμός</vt:lpstr>
      <vt:lpstr>Ανατοκισμός και απόδοση</vt:lpstr>
      <vt:lpstr>Διαφάνεια 39</vt:lpstr>
      <vt:lpstr>Μελλοντική αξία ληξιπρόθεσμης ράντας </vt:lpstr>
      <vt:lpstr>Μελλοντική αξία ραντών </vt:lpstr>
      <vt:lpstr>Απάντηση</vt:lpstr>
      <vt:lpstr>Απάντηση</vt:lpstr>
      <vt:lpstr>Γραφική παρουσίαση</vt:lpstr>
      <vt:lpstr>(β) Μελλοντική τιμή προκαταβλητέας ράντας</vt:lpstr>
      <vt:lpstr>Μελλοντική τιμή προκαταβλητέας ράντας</vt:lpstr>
      <vt:lpstr>Γραφική παρουσίαση</vt:lpstr>
      <vt:lpstr>Πρόβλημα #1 </vt:lpstr>
      <vt:lpstr>Απάντηση</vt:lpstr>
      <vt:lpstr>Πρόβλημα #2</vt:lpstr>
      <vt:lpstr>Λύση </vt:lpstr>
      <vt:lpstr>Διαφάνεια 52</vt:lpstr>
      <vt:lpstr>Εύρεση του Αγνώστου Επιτοκίου</vt:lpstr>
      <vt:lpstr>Περίπτωση 2η:  n &lt; 1 έτους </vt:lpstr>
      <vt:lpstr>Άσκηση</vt:lpstr>
      <vt:lpstr>Απάντηση</vt:lpstr>
      <vt:lpstr>Διαφάνεια 57</vt:lpstr>
      <vt:lpstr>Διαφάνεια 58</vt:lpstr>
      <vt:lpstr>Διαφάνεια 59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ΧΡΟΝΙΚΗ ΑΞΙΑ ΤΟΥ ΧΡΗΜΑΤΟΣ</dc:title>
  <dc:creator>user</dc:creator>
  <cp:lastModifiedBy>Αργυρώ Δημητογλου</cp:lastModifiedBy>
  <cp:revision>100</cp:revision>
  <dcterms:created xsi:type="dcterms:W3CDTF">2006-06-02T05:01:35Z</dcterms:created>
  <dcterms:modified xsi:type="dcterms:W3CDTF">2021-03-09T15:23:42Z</dcterms:modified>
</cp:coreProperties>
</file>