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3BD60-377F-424E-9288-BAA823021D2F}" type="datetimeFigureOut">
              <a:rPr lang="el-GR" smtClean="0"/>
              <a:t>13/12/2017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50CC-AF1B-409F-9989-39E0C620524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3BD60-377F-424E-9288-BAA823021D2F}" type="datetimeFigureOut">
              <a:rPr lang="el-GR" smtClean="0"/>
              <a:t>13/12/2017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50CC-AF1B-409F-9989-39E0C620524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3BD60-377F-424E-9288-BAA823021D2F}" type="datetimeFigureOut">
              <a:rPr lang="el-GR" smtClean="0"/>
              <a:t>13/12/2017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50CC-AF1B-409F-9989-39E0C6205249}" type="slidenum">
              <a:rPr lang="el-GR" smtClean="0"/>
              <a:t>‹#›</a:t>
            </a:fld>
            <a:endParaRPr lang="el-G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3BD60-377F-424E-9288-BAA823021D2F}" type="datetimeFigureOut">
              <a:rPr lang="el-GR" smtClean="0"/>
              <a:t>13/12/2017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50CC-AF1B-409F-9989-39E0C6205249}" type="slidenum">
              <a:rPr lang="el-GR" smtClean="0"/>
              <a:t>‹#›</a:t>
            </a:fld>
            <a:endParaRPr lang="el-G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3BD60-377F-424E-9288-BAA823021D2F}" type="datetimeFigureOut">
              <a:rPr lang="el-GR" smtClean="0"/>
              <a:t>13/12/2017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50CC-AF1B-409F-9989-39E0C620524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3BD60-377F-424E-9288-BAA823021D2F}" type="datetimeFigureOut">
              <a:rPr lang="el-GR" smtClean="0"/>
              <a:t>13/12/2017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50CC-AF1B-409F-9989-39E0C6205249}" type="slidenum">
              <a:rPr lang="el-GR" smtClean="0"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3BD60-377F-424E-9288-BAA823021D2F}" type="datetimeFigureOut">
              <a:rPr lang="el-GR" smtClean="0"/>
              <a:t>13/12/2017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50CC-AF1B-409F-9989-39E0C620524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3BD60-377F-424E-9288-BAA823021D2F}" type="datetimeFigureOut">
              <a:rPr lang="el-GR" smtClean="0"/>
              <a:t>13/12/2017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50CC-AF1B-409F-9989-39E0C620524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3BD60-377F-424E-9288-BAA823021D2F}" type="datetimeFigureOut">
              <a:rPr lang="el-GR" smtClean="0"/>
              <a:t>13/12/2017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50CC-AF1B-409F-9989-39E0C620524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3BD60-377F-424E-9288-BAA823021D2F}" type="datetimeFigureOut">
              <a:rPr lang="el-GR" smtClean="0"/>
              <a:t>13/12/2017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50CC-AF1B-409F-9989-39E0C6205249}" type="slidenum">
              <a:rPr lang="el-GR" smtClean="0"/>
              <a:t>‹#›</a:t>
            </a:fld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3BD60-377F-424E-9288-BAA823021D2F}" type="datetimeFigureOut">
              <a:rPr lang="el-GR" smtClean="0"/>
              <a:t>13/12/2017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D50CC-AF1B-409F-9989-39E0C6205249}" type="slidenum">
              <a:rPr lang="el-GR" smtClean="0"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F93BD60-377F-424E-9288-BAA823021D2F}" type="datetimeFigureOut">
              <a:rPr lang="el-GR" smtClean="0"/>
              <a:t>13/12/2017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1CD50CC-AF1B-409F-9989-39E0C6205249}" type="slidenum">
              <a:rPr lang="el-GR" smtClean="0"/>
              <a:t>‹#›</a:t>
            </a:fld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Μ</a:t>
            </a:r>
            <a:r>
              <a:rPr lang="en-US" dirty="0" err="1" smtClean="0"/>
              <a:t>sc</a:t>
            </a:r>
            <a:r>
              <a:rPr lang="en-US" dirty="0" smtClean="0"/>
              <a:t> </a:t>
            </a:r>
            <a:r>
              <a:rPr lang="el-GR" dirty="0" err="1" smtClean="0"/>
              <a:t>Λογιστικη</a:t>
            </a:r>
            <a:r>
              <a:rPr lang="el-GR" dirty="0" smtClean="0"/>
              <a:t> και </a:t>
            </a:r>
            <a:r>
              <a:rPr lang="el-GR" dirty="0" err="1" smtClean="0"/>
              <a:t>Ελεγκτικη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err="1" smtClean="0"/>
              <a:t>Δρ.ΚΑΡΤΑΛΗΣ</a:t>
            </a:r>
            <a:r>
              <a:rPr lang="el-GR" dirty="0" smtClean="0"/>
              <a:t> ΝΙΚΟΛΑΟΣ</a:t>
            </a:r>
          </a:p>
          <a:p>
            <a:r>
              <a:rPr lang="el-GR" dirty="0" smtClean="0"/>
              <a:t>ΚΑΘΗΓΗΤΗΣ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99281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γ1) Οι ενοποιημένες χρηματοοικονομικές καταστάσεις που αναφέρονται στην περίπτωση </a:t>
            </a:r>
            <a:r>
              <a:rPr lang="el-GR" dirty="0" err="1"/>
              <a:t>α΄</a:t>
            </a:r>
            <a:r>
              <a:rPr lang="el-GR" dirty="0"/>
              <a:t> της παρούσας παραγράφου.</a:t>
            </a:r>
          </a:p>
          <a:p>
            <a:endParaRPr lang="el-GR" dirty="0"/>
          </a:p>
          <a:p>
            <a:r>
              <a:rPr lang="el-GR" dirty="0"/>
              <a:t>γ2) Η έκθεση ελέγχου.</a:t>
            </a:r>
          </a:p>
          <a:p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218719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dirty="0"/>
              <a:t>δ) Οι σημειώσεις των ετησίων χρηματοοικονομικών </a:t>
            </a:r>
            <a:r>
              <a:rPr lang="el-GR" dirty="0" err="1"/>
              <a:t>κατάστασεων</a:t>
            </a:r>
            <a:r>
              <a:rPr lang="el-GR" dirty="0"/>
              <a:t> της απαλλασσόμενης οντότητας γνωστοποιούν τα κατωτέρω:</a:t>
            </a:r>
          </a:p>
          <a:p>
            <a:r>
              <a:rPr lang="el-GR" dirty="0"/>
              <a:t> </a:t>
            </a:r>
          </a:p>
          <a:p>
            <a:r>
              <a:rPr lang="el-GR" dirty="0"/>
              <a:t>δ1) την επωνυμία και την έδρα της μητρικής οντότητας που </a:t>
            </a:r>
            <a:r>
              <a:rPr lang="el-GR" dirty="0" err="1"/>
              <a:t>συντάσει</a:t>
            </a:r>
            <a:r>
              <a:rPr lang="el-GR" dirty="0"/>
              <a:t> τις ενοποιημένες χρηματοοικονομικές καταστάσεις που αναφέρονται στην περίπτωση </a:t>
            </a:r>
            <a:r>
              <a:rPr lang="el-GR" dirty="0" err="1"/>
              <a:t>α΄</a:t>
            </a:r>
            <a:r>
              <a:rPr lang="el-GR" dirty="0"/>
              <a:t> της παρούσας παραγράφου, και </a:t>
            </a:r>
          </a:p>
          <a:p>
            <a:r>
              <a:rPr lang="el-GR" dirty="0"/>
              <a:t> </a:t>
            </a:r>
          </a:p>
          <a:p>
            <a:r>
              <a:rPr lang="el-GR" dirty="0"/>
              <a:t>δ2) την απαλλαγή από την υποχρέωση σύνταξης ενοποιημένων χρηματοοικονομικών καταστάσεων.</a:t>
            </a:r>
          </a:p>
          <a:p>
            <a:r>
              <a:rPr lang="el-GR" dirty="0"/>
              <a:t>Μια μητρική οντότητα απαλλάσσεται από την υποχρέωση σύνταξης ενοποιημένων χρηματοοικονομικών καταστάσεων, εάν η εν λόγω μητρική οντότητα (</a:t>
            </a:r>
            <a:r>
              <a:rPr lang="el-GR" dirty="0" err="1"/>
              <a:t>απαλασσόμενη</a:t>
            </a:r>
            <a:r>
              <a:rPr lang="el-GR" dirty="0"/>
              <a:t> οντότητα) είναι θυγατρική μιας άλλης μητρικής οντότητας η οποία δεν διέπεται από το δίκαιο ενός </a:t>
            </a:r>
            <a:r>
              <a:rPr lang="el-GR" dirty="0" err="1"/>
              <a:t>κρά</a:t>
            </a:r>
            <a:r>
              <a:rPr lang="el-GR" dirty="0"/>
              <a:t>- τους-μέλους, αν πληρούνται όλες οι κατωτέρω </a:t>
            </a:r>
            <a:r>
              <a:rPr lang="el-GR" dirty="0" err="1"/>
              <a:t>προυποθέσεις</a:t>
            </a:r>
            <a:r>
              <a:rPr lang="el-GR" dirty="0"/>
              <a:t>:</a:t>
            </a:r>
          </a:p>
          <a:p>
            <a:r>
              <a:rPr lang="el-GR" dirty="0"/>
              <a:t> </a:t>
            </a:r>
          </a:p>
          <a:p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10943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l-GR" dirty="0"/>
              <a:t>α) Η απαλλασσόμενη οντότητα και, με την επιφύλαξη της παραγράφου 6, όλες οι θυγατρικές της επιχειρήσεις ενοποιούνται στις χρηματοοικονομικές καταστάσεις ενός μεγαλύτερου συνόλου οντοτήτων.</a:t>
            </a:r>
          </a:p>
          <a:p>
            <a:r>
              <a:rPr lang="el-GR" dirty="0"/>
              <a:t>β) Οι ενοποιημένες χρηματοοικονομικές καταστάσεις που αναφέρονται στην περίπτωση </a:t>
            </a:r>
            <a:r>
              <a:rPr lang="el-GR" dirty="0" err="1"/>
              <a:t>α΄</a:t>
            </a:r>
            <a:r>
              <a:rPr lang="el-GR" dirty="0"/>
              <a:t> της παρούσας παραγράφου, συντάσσονται:</a:t>
            </a:r>
          </a:p>
          <a:p>
            <a:r>
              <a:rPr lang="el-GR" dirty="0"/>
              <a:t> </a:t>
            </a:r>
          </a:p>
          <a:p>
            <a:r>
              <a:rPr lang="el-GR" dirty="0"/>
              <a:t>β1) σύμφωνα με την Οδηγία 2013/34/EΕ ή β2) σύμφωνα με τα Δ.Π.Χ.Α.</a:t>
            </a:r>
          </a:p>
          <a:p>
            <a:r>
              <a:rPr lang="el-GR" dirty="0"/>
              <a:t> </a:t>
            </a:r>
          </a:p>
          <a:p>
            <a:r>
              <a:rPr lang="el-GR" dirty="0"/>
              <a:t>ή β3) με τρόπο ισοδύναμο των ενοποιημένων χρηματοοικονομικών καταστάσεων που συντάσσονται βάσει της Οδηγίας 2013/34/ΕΕ</a:t>
            </a:r>
          </a:p>
          <a:p>
            <a:r>
              <a:rPr lang="el-GR" dirty="0"/>
              <a:t> </a:t>
            </a:r>
          </a:p>
          <a:p>
            <a:r>
              <a:rPr lang="el-GR" dirty="0"/>
              <a:t>ή β4) με τρόπο ισοδύναμο των Δ.Π.Χ.Α., όπως αυτός καθορίζεται, σύμφωνα με τον Κανονισμό της Επιτροπής της Ευρωπαϊκής Ένωσης 1569/2007 της 21ης Δεκεμβρίου 2007 που καθιερώνει το μηχανισμό για τον προσδιορισμό της ισοδυναμίας των λογιστικών προτύπων που εφαρμόζονται από τρίτες χώρες που εκδίδουν τίτλους βάσει των Οδηγιών 2003/71/EΚ και 2004/109/EΚ του Ευρωπαϊκού Κοινοβουλίου και του Συμβουλίου.</a:t>
            </a:r>
          </a:p>
          <a:p>
            <a:r>
              <a:rPr lang="el-GR" dirty="0"/>
              <a:t> </a:t>
            </a:r>
          </a:p>
          <a:p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45990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γ) Οι ενοποιημένες χρηματοοικονομικές καταστάσεις που αναφέρονται στην περίπτωση </a:t>
            </a:r>
            <a:r>
              <a:rPr lang="el-GR" dirty="0" err="1"/>
              <a:t>α΄</a:t>
            </a:r>
            <a:r>
              <a:rPr lang="el-GR" dirty="0"/>
              <a:t> ανωτέρω, έχουν ελεγχθεί από έναν ή περισσότερους νόμιμους ελεγκτές ή ελεγκτικές εταιρείες (ελεγκτικά γραφεία), που έχουν </a:t>
            </a:r>
            <a:r>
              <a:rPr lang="el-GR" dirty="0" err="1"/>
              <a:t>αδειοδοτηθεί</a:t>
            </a:r>
            <a:r>
              <a:rPr lang="el-GR" dirty="0"/>
              <a:t> για να διενεργούν ελέγχους χρηματοοικονομικών καταστάσεων, βάσει της εθνικής νομοθεσίας η οποία διέπει την οντότητα που συντάσσει αυτές τις καταστάσεις.</a:t>
            </a:r>
          </a:p>
          <a:p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85339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δ) Οι περιπτώσεις </a:t>
            </a:r>
            <a:r>
              <a:rPr lang="el-GR" dirty="0" err="1"/>
              <a:t>γ΄</a:t>
            </a:r>
            <a:r>
              <a:rPr lang="el-GR" dirty="0"/>
              <a:t> και </a:t>
            </a:r>
            <a:r>
              <a:rPr lang="el-GR" dirty="0" err="1"/>
              <a:t>δ΄</a:t>
            </a:r>
            <a:r>
              <a:rPr lang="el-GR" dirty="0"/>
              <a:t> της παραγράφου 3 πρέπει να εφαρμόζονται.</a:t>
            </a:r>
          </a:p>
          <a:p>
            <a:r>
              <a:rPr lang="el-GR" dirty="0"/>
              <a:t>Η απαλλαγή της προηγούμενης παραγράφου 4 δεν παρέχεται αν η προς απαλλαγή οντότητα είναι οντότητα δημοσίου συμφέροντος που εμπίπτει στην περίπτωση </a:t>
            </a:r>
            <a:r>
              <a:rPr lang="el-GR" dirty="0" err="1"/>
              <a:t>α΄</a:t>
            </a:r>
            <a:r>
              <a:rPr lang="el-GR" dirty="0"/>
              <a:t> του ορισμού των οντοτήτων δημοσίου συμφέροντος του παραρτήματος Α΄.</a:t>
            </a:r>
          </a:p>
          <a:p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67025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11200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μικροί και οι μεσαίοι όμιλοι απαλλάσσονται από την υποχρέωση σύνταξης ενοποιημένων </a:t>
            </a:r>
            <a:r>
              <a:rPr lang="el-GR" dirty="0" err="1"/>
              <a:t>χρηματοοιοκονομικών</a:t>
            </a:r>
            <a:r>
              <a:rPr lang="el-GR" dirty="0"/>
              <a:t> καταστάσεων, εκτός και εάν κάποια από τις οντότητες του ομίλου είναι δημοσίου συμφέροντος.</a:t>
            </a:r>
          </a:p>
          <a:p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b="1" dirty="0"/>
              <a:t>Κατηγορίες οντοτήτων που απαλλάσσονται από ενοποίηση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10996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Μια μητρική οντότητα </a:t>
            </a:r>
            <a:r>
              <a:rPr lang="el-GR" dirty="0" err="1"/>
              <a:t>απαλάσσεται</a:t>
            </a:r>
            <a:r>
              <a:rPr lang="el-GR" dirty="0"/>
              <a:t> από την υποχρέωση σύνταξης ενοποιημένων χρηματοοικονομικών καταστάσεων, εάν αυτή η μητρική οντότητα (απαλλασσόμενη οντότητα) είναι επίσης θυγατρική οντότητα μιας άλλης οντότητας η οποία υπόκειται στο δίκαιο ενός κράτους-μέλους της Ευρωπαϊκής Ένωσης, και:</a:t>
            </a:r>
          </a:p>
          <a:p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0737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α) η μητρική οντότητα της </a:t>
            </a:r>
            <a:r>
              <a:rPr lang="el-GR" dirty="0" err="1"/>
              <a:t>απαλασσόμενης</a:t>
            </a:r>
            <a:r>
              <a:rPr lang="el-GR" dirty="0"/>
              <a:t> οντότητας κατέχει όλες τις μετοχές της </a:t>
            </a:r>
            <a:r>
              <a:rPr lang="el-GR" dirty="0" err="1"/>
              <a:t>απαλασσόμενης</a:t>
            </a:r>
            <a:r>
              <a:rPr lang="el-GR" dirty="0"/>
              <a:t> οντότητας. Οι μετοχές στην </a:t>
            </a:r>
            <a:r>
              <a:rPr lang="el-GR" dirty="0" err="1"/>
              <a:t>απαλασσόμενη</a:t>
            </a:r>
            <a:r>
              <a:rPr lang="el-GR" dirty="0"/>
              <a:t> οντότητα που κατέχονται από μέλη των διοικητικών, διαχειριστικών ή εποπτικών οργάνων βάσει νομικής δέσμευσης ή δέσμευσης στο ιδρυτικό έγγραφό της ή στο καταστατικό της, δεν λαμβάνονται υπόψη για το σκοπό της απαλλαγής,</a:t>
            </a:r>
          </a:p>
          <a:p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0135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β) η μητρική οντότητα της </a:t>
            </a:r>
            <a:r>
              <a:rPr lang="el-GR" dirty="0" err="1"/>
              <a:t>απαλασσόμενης</a:t>
            </a:r>
            <a:r>
              <a:rPr lang="el-GR" dirty="0"/>
              <a:t> οντότητας, κατέχει το 90% ή περισσότερο των μετοχών της </a:t>
            </a:r>
            <a:r>
              <a:rPr lang="el-GR" dirty="0" err="1"/>
              <a:t>απαλασσόμενης</a:t>
            </a:r>
            <a:r>
              <a:rPr lang="el-GR" dirty="0"/>
              <a:t> και οι υπόλοιποι μέτοχοι ή μέλη αυτής έ- χουν εγκρίνει την απαλλαγή.</a:t>
            </a:r>
          </a:p>
          <a:p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3200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απαλλαγή που αναφέρεται στην παράγραφο 2 πρέπει να πληροί όλες τις κατωτέρω </a:t>
            </a:r>
            <a:r>
              <a:rPr lang="el-GR" dirty="0" err="1"/>
              <a:t>προυποθέσεις</a:t>
            </a:r>
            <a:r>
              <a:rPr lang="el-GR" dirty="0"/>
              <a:t>:</a:t>
            </a:r>
          </a:p>
          <a:p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23369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α) Η απαλλασσόμενη οντότητα </a:t>
            </a:r>
            <a:r>
              <a:rPr lang="el-GR" dirty="0" smtClean="0"/>
              <a:t>και </a:t>
            </a:r>
            <a:r>
              <a:rPr lang="el-GR" dirty="0"/>
              <a:t>όλες οι θυγατρικές της επιχειρήσεις ενοποιούνται στις χρηματοοικονομικές καταστάσεις ενός μεγαλύτερου συνόλου οντοτήτων, η μητρική οντότητα του οποίου διέπεται από το δίκαιο κράτους-μέλους.</a:t>
            </a:r>
          </a:p>
          <a:p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22738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β) Οι ενοποιημένες χρηματοοικονομικές καταστάσεις </a:t>
            </a:r>
            <a:r>
              <a:rPr lang="el-GR" dirty="0" err="1" smtClean="0"/>
              <a:t>συντάσσσονται</a:t>
            </a:r>
            <a:r>
              <a:rPr lang="el-GR" dirty="0" smtClean="0"/>
              <a:t> </a:t>
            </a:r>
            <a:r>
              <a:rPr lang="el-GR" dirty="0"/>
              <a:t>από την μητρική οντότητα αυτού του συνόλου, σύμφωνα με το δίκαιο του κράτους-μέλους της Ευρωπαϊκής Ένωσης που διέπει αυτή τη μητρική οντότητα, σύμφωνα με την Οδηγία 2013/34/EΕ, ή τα Δ.Π.Χ.Α. που έχουν υιοθετηθεί βάσει του Κανονισμού 1606/2002 της Ευρωπαϊκής Ένωσης.</a:t>
            </a: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7313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γ) Αναφορικά με την απαλλασσόμενη οντότητα, τα κατωτέρω στοιχεία δημοσιεύονται με τον τρόπο που απαιτείται από το δίκαιο της χώρας μέλους στο οποίο υπόκειται η εν λόγω οντότητα, σύμφωνα με το άρθρο 30 της Οδηγίας 2013/34/ΕΕ:</a:t>
            </a:r>
          </a:p>
          <a:p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702482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Κυματομορφή">
  <a:themeElements>
    <a:clrScheme name="Κυματομορφή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Κυματομορφή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Κυματομορφή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</TotalTime>
  <Words>495</Words>
  <Application>Microsoft Office PowerPoint</Application>
  <PresentationFormat>Προβολή στην οθόνη (4:3)</PresentationFormat>
  <Paragraphs>34</Paragraphs>
  <Slides>15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6" baseType="lpstr">
      <vt:lpstr>Κυματομορφή</vt:lpstr>
      <vt:lpstr>Μsc Λογιστικη και Ελεγκτικη</vt:lpstr>
      <vt:lpstr>Κατηγορίες οντοτήτων που απαλλάσσονται από ενοποίηση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Μsc Λογιστικη και Ελεγκτικη</dc:title>
  <dc:creator>admin</dc:creator>
  <cp:lastModifiedBy>user</cp:lastModifiedBy>
  <cp:revision>2</cp:revision>
  <dcterms:created xsi:type="dcterms:W3CDTF">2017-12-02T08:36:41Z</dcterms:created>
  <dcterms:modified xsi:type="dcterms:W3CDTF">2017-12-13T08:11:34Z</dcterms:modified>
</cp:coreProperties>
</file>