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8" r:id="rId3"/>
    <p:sldId id="259" r:id="rId4"/>
    <p:sldId id="260" r:id="rId5"/>
    <p:sldId id="261" r:id="rId6"/>
    <p:sldId id="262" r:id="rId7"/>
    <p:sldId id="263" r:id="rId8"/>
    <p:sldId id="264" r:id="rId9"/>
    <p:sldId id="265" r:id="rId10"/>
    <p:sldId id="266" r:id="rId11"/>
    <p:sldId id="312" r:id="rId12"/>
    <p:sldId id="267" r:id="rId13"/>
    <p:sldId id="268" r:id="rId14"/>
    <p:sldId id="269" r:id="rId15"/>
    <p:sldId id="270" r:id="rId16"/>
    <p:sldId id="313"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6" r:id="rId31"/>
    <p:sldId id="317"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14" r:id="rId55"/>
    <p:sldId id="306" r:id="rId56"/>
    <p:sldId id="307" r:id="rId57"/>
    <p:sldId id="308" r:id="rId58"/>
    <p:sldId id="309" r:id="rId59"/>
    <p:sldId id="310" r:id="rId60"/>
    <p:sldId id="311" r:id="rId61"/>
    <p:sldId id="31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81" d="100"/>
          <a:sy n="81" d="100"/>
        </p:scale>
        <p:origin x="-78" y="-5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57E66-4D5E-4B82-9507-F9CBF2630824}" type="datetimeFigureOut">
              <a:rPr lang="en-US" smtClean="0"/>
              <a:t>11/20/2019</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2220C-C30F-4A32-985C-0605A2EECDAD}" type="slidenum">
              <a:rPr lang="en-US" smtClean="0"/>
              <a:t>‹#›</a:t>
            </a:fld>
            <a:endParaRPr lang="en-US"/>
          </a:p>
        </p:txBody>
      </p:sp>
    </p:spTree>
    <p:extLst>
      <p:ext uri="{BB962C8B-B14F-4D97-AF65-F5344CB8AC3E}">
        <p14:creationId xmlns:p14="http://schemas.microsoft.com/office/powerpoint/2010/main" val="311382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uretirio.com/2010/02/oikonomika-agatha.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euretirio.com/2010/08/epi-pistosei.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1pPr>
            <a:lvl2pPr marL="742950" indent="-28575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spcBef>
                <a:spcPct val="0"/>
              </a:spcBef>
            </a:pPr>
            <a:fld id="{EC58CFA6-E6AE-4094-9E48-AEB0E2DED3BB}" type="slidenum">
              <a:rPr lang="en-US" altLang="el-GR" smtClean="0">
                <a:latin typeface="Arial" panose="020B0604020202020204" pitchFamily="34" charset="0"/>
                <a:cs typeface="Times New Roman" panose="02020603050405020304" pitchFamily="18" charset="0"/>
              </a:rPr>
              <a:pPr>
                <a:spcBef>
                  <a:spcPct val="0"/>
                </a:spcBef>
              </a:pPr>
              <a:t>2</a:t>
            </a:fld>
            <a:endParaRPr lang="en-US" altLang="el-GR"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3390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1pPr>
            <a:lvl2pPr marL="742950" indent="-28575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spcBef>
                <a:spcPct val="0"/>
              </a:spcBef>
            </a:pPr>
            <a:fld id="{AF7F5388-51AA-42DD-80B9-E3781D2C3987}" type="slidenum">
              <a:rPr lang="en-US" altLang="el-GR" smtClean="0">
                <a:latin typeface="Arial" panose="020B0604020202020204" pitchFamily="34" charset="0"/>
                <a:cs typeface="Times New Roman" panose="02020603050405020304" pitchFamily="18" charset="0"/>
              </a:rPr>
              <a:pPr>
                <a:spcBef>
                  <a:spcPct val="0"/>
                </a:spcBef>
              </a:pPr>
              <a:t>3</a:t>
            </a:fld>
            <a:endParaRPr lang="en-US" altLang="el-GR"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3946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1pPr>
            <a:lvl2pPr marL="742950" indent="-28575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spcBef>
                <a:spcPct val="0"/>
              </a:spcBef>
            </a:pPr>
            <a:fld id="{25625F23-1BB3-4E5A-BB6E-AF8890DC1349}" type="slidenum">
              <a:rPr lang="en-US" altLang="el-GR" smtClean="0">
                <a:latin typeface="Arial" panose="020B0604020202020204" pitchFamily="34" charset="0"/>
                <a:cs typeface="Times New Roman" panose="02020603050405020304" pitchFamily="18" charset="0"/>
              </a:rPr>
              <a:pPr>
                <a:spcBef>
                  <a:spcPct val="0"/>
                </a:spcBef>
              </a:pPr>
              <a:t>14</a:t>
            </a:fld>
            <a:endParaRPr lang="en-US" altLang="el-GR"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3177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1pPr>
            <a:lvl2pPr marL="742950" indent="-28575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2pPr>
            <a:lvl3pPr marL="11430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3pPr>
            <a:lvl4pPr marL="16002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4pPr>
            <a:lvl5pPr marL="2057400" indent="-228600">
              <a:spcBef>
                <a:spcPct val="30000"/>
              </a:spcBef>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spcBef>
                <a:spcPct val="0"/>
              </a:spcBef>
            </a:pPr>
            <a:fld id="{715178F2-4B9D-42D9-95D1-24E48CC86C26}" type="slidenum">
              <a:rPr lang="en-US" altLang="el-GR" smtClean="0">
                <a:latin typeface="Arial" panose="020B0604020202020204" pitchFamily="34" charset="0"/>
                <a:cs typeface="Times New Roman" panose="02020603050405020304" pitchFamily="18" charset="0"/>
              </a:rPr>
              <a:pPr>
                <a:spcBef>
                  <a:spcPct val="0"/>
                </a:spcBef>
              </a:pPr>
              <a:t>18</a:t>
            </a:fld>
            <a:endParaRPr lang="en-US" altLang="el-GR" smtClean="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1503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Οι αντίθετοι λογαριασμοί δημιουργούνται για να εμφανίζουν τη μείωση ενός κύριου λογαριασμού. Λογαριασμοί οι οποίοι χρησιμοποιούνται κάτω από συγκεκριμένες περιπτώσεις αντίθετα από κάποιους λογαριασμούς καθώς δεν θέλουμε να αλλοιωθεί το αρχικό περιεχόμενο του λογαριασμού, είτε για λόγους πληροφόρησης ή σκοπιμότητας, είτε γιατί έτσι υπαγορεύεται από το νομικό πλαίσιο, είτε για λόγους διαχειριστικής ανάγκης. </a:t>
            </a:r>
            <a:endParaRPr lang="en-US" dirty="0"/>
          </a:p>
        </p:txBody>
      </p:sp>
      <p:sp>
        <p:nvSpPr>
          <p:cNvPr id="4" name="Θέση αριθμού διαφάνειας 3"/>
          <p:cNvSpPr>
            <a:spLocks noGrp="1"/>
          </p:cNvSpPr>
          <p:nvPr>
            <p:ph type="sldNum" sz="quarter" idx="10"/>
          </p:nvPr>
        </p:nvSpPr>
        <p:spPr/>
        <p:txBody>
          <a:bodyPr/>
          <a:lstStyle/>
          <a:p>
            <a:fld id="{1672220C-C30F-4A32-985C-0605A2EECDAD}" type="slidenum">
              <a:rPr lang="en-US" smtClean="0"/>
              <a:t>30</a:t>
            </a:fld>
            <a:endParaRPr lang="en-US"/>
          </a:p>
        </p:txBody>
      </p:sp>
    </p:spTree>
    <p:extLst>
      <p:ext uri="{BB962C8B-B14F-4D97-AF65-F5344CB8AC3E}">
        <p14:creationId xmlns:p14="http://schemas.microsoft.com/office/powerpoint/2010/main" val="169598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1672220C-C30F-4A32-985C-0605A2EECDAD}" type="slidenum">
              <a:rPr lang="en-US" smtClean="0"/>
              <a:t>36</a:t>
            </a:fld>
            <a:endParaRPr lang="en-US"/>
          </a:p>
        </p:txBody>
      </p:sp>
    </p:spTree>
    <p:extLst>
      <p:ext uri="{BB962C8B-B14F-4D97-AF65-F5344CB8AC3E}">
        <p14:creationId xmlns:p14="http://schemas.microsoft.com/office/powerpoint/2010/main" val="48734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4800+720=5520</a:t>
            </a:r>
            <a:endParaRPr lang="en-US" dirty="0" smtClean="0"/>
          </a:p>
          <a:p>
            <a:endParaRPr lang="en-US" dirty="0"/>
          </a:p>
        </p:txBody>
      </p:sp>
      <p:sp>
        <p:nvSpPr>
          <p:cNvPr id="4" name="Θέση αριθμού διαφάνειας 3"/>
          <p:cNvSpPr>
            <a:spLocks noGrp="1"/>
          </p:cNvSpPr>
          <p:nvPr>
            <p:ph type="sldNum" sz="quarter" idx="10"/>
          </p:nvPr>
        </p:nvSpPr>
        <p:spPr/>
        <p:txBody>
          <a:bodyPr/>
          <a:lstStyle/>
          <a:p>
            <a:fld id="{1672220C-C30F-4A32-985C-0605A2EECDAD}" type="slidenum">
              <a:rPr lang="en-US" smtClean="0"/>
              <a:t>37</a:t>
            </a:fld>
            <a:endParaRPr lang="en-US"/>
          </a:p>
        </p:txBody>
      </p:sp>
    </p:spTree>
    <p:extLst>
      <p:ext uri="{BB962C8B-B14F-4D97-AF65-F5344CB8AC3E}">
        <p14:creationId xmlns:p14="http://schemas.microsoft.com/office/powerpoint/2010/main" val="3151014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smtClean="0">
                <a:solidFill>
                  <a:schemeClr val="tx1"/>
                </a:solidFill>
                <a:effectLst/>
                <a:latin typeface="+mn-lt"/>
                <a:ea typeface="+mn-ea"/>
                <a:cs typeface="+mn-cs"/>
              </a:rPr>
              <a:t>Σε ορισμένες περιπτώσεις, πρώτα πραγματοποιούνται τα έσοδα και μετά εισπράττονται (π.χ. πωλήσεις </a:t>
            </a:r>
            <a:r>
              <a:rPr lang="el-GR" sz="1200" b="0" i="0" u="none" strike="noStrike" kern="1200" dirty="0" smtClean="0">
                <a:solidFill>
                  <a:schemeClr val="tx1"/>
                </a:solidFill>
                <a:effectLst/>
                <a:latin typeface="+mn-lt"/>
                <a:ea typeface="+mn-ea"/>
                <a:cs typeface="+mn-cs"/>
                <a:hlinkClick r:id="rId3"/>
              </a:rPr>
              <a:t>εμπορευμάτων</a:t>
            </a:r>
            <a:r>
              <a:rPr lang="el-GR" sz="1200" b="0" i="0" kern="1200" dirty="0" smtClean="0">
                <a:solidFill>
                  <a:schemeClr val="tx1"/>
                </a:solidFill>
                <a:effectLst/>
                <a:latin typeface="+mn-lt"/>
                <a:ea typeface="+mn-ea"/>
                <a:cs typeface="+mn-cs"/>
              </a:rPr>
              <a:t> </a:t>
            </a:r>
            <a:r>
              <a:rPr lang="el-GR" sz="1200" b="0" i="0" u="none" strike="noStrike" kern="1200" dirty="0" smtClean="0">
                <a:solidFill>
                  <a:schemeClr val="tx1"/>
                </a:solidFill>
                <a:effectLst/>
                <a:latin typeface="+mn-lt"/>
                <a:ea typeface="+mn-ea"/>
                <a:cs typeface="+mn-cs"/>
                <a:hlinkClick r:id="rId4"/>
              </a:rPr>
              <a:t>με πίστωση</a:t>
            </a:r>
            <a:r>
              <a:rPr lang="el-GR" sz="1200" b="0" i="0" kern="1200" dirty="0" smtClean="0">
                <a:solidFill>
                  <a:schemeClr val="tx1"/>
                </a:solidFill>
                <a:effectLst/>
                <a:latin typeface="+mn-lt"/>
                <a:ea typeface="+mn-ea"/>
                <a:cs typeface="+mn-cs"/>
              </a:rPr>
              <a:t>), ενώ σε άλλες πρώτα εισπράττονται και μετά πραγματοποιούνται (π.χ. προείσπραξη διδάκτρων).</a:t>
            </a:r>
            <a:endParaRPr lang="en-US" dirty="0"/>
          </a:p>
        </p:txBody>
      </p:sp>
      <p:sp>
        <p:nvSpPr>
          <p:cNvPr id="4" name="Θέση αριθμού διαφάνειας 3"/>
          <p:cNvSpPr>
            <a:spLocks noGrp="1"/>
          </p:cNvSpPr>
          <p:nvPr>
            <p:ph type="sldNum" sz="quarter" idx="10"/>
          </p:nvPr>
        </p:nvSpPr>
        <p:spPr/>
        <p:txBody>
          <a:bodyPr/>
          <a:lstStyle/>
          <a:p>
            <a:fld id="{1672220C-C30F-4A32-985C-0605A2EECDAD}" type="slidenum">
              <a:rPr lang="en-US" smtClean="0"/>
              <a:t>43</a:t>
            </a:fld>
            <a:endParaRPr lang="en-US"/>
          </a:p>
        </p:txBody>
      </p:sp>
    </p:spTree>
    <p:extLst>
      <p:ext uri="{BB962C8B-B14F-4D97-AF65-F5344CB8AC3E}">
        <p14:creationId xmlns:p14="http://schemas.microsoft.com/office/powerpoint/2010/main" val="50315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p>
            <a:fld id="{05A7FA9C-49E7-4F34-A4A3-13D62EFB5000}"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96372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05A7FA9C-49E7-4F34-A4A3-13D62EFB5000}"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290134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05A7FA9C-49E7-4F34-A4A3-13D62EFB5000}"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326862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05A7FA9C-49E7-4F34-A4A3-13D62EFB5000}"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115097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05A7FA9C-49E7-4F34-A4A3-13D62EFB5000}" type="datetimeFigureOut">
              <a:rPr lang="en-US" smtClean="0"/>
              <a:t>11/20/2019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261133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05A7FA9C-49E7-4F34-A4A3-13D62EFB5000}" type="datetimeFigureOut">
              <a:rPr lang="en-US" smtClean="0"/>
              <a:t>11/20/2019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23707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05A7FA9C-49E7-4F34-A4A3-13D62EFB5000}" type="datetimeFigureOut">
              <a:rPr lang="en-US" smtClean="0"/>
              <a:t>11/20/2019</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16594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05A7FA9C-49E7-4F34-A4A3-13D62EFB5000}" type="datetimeFigureOut">
              <a:rPr lang="en-US" smtClean="0"/>
              <a:t>11/20/2019</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320633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5A7FA9C-49E7-4F34-A4A3-13D62EFB5000}" type="datetimeFigureOut">
              <a:rPr lang="en-US" smtClean="0"/>
              <a:t>11/20/2019</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405657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05A7FA9C-49E7-4F34-A4A3-13D62EFB5000}" type="datetimeFigureOut">
              <a:rPr lang="en-US" smtClean="0"/>
              <a:t>11/20/2019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230657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05A7FA9C-49E7-4F34-A4A3-13D62EFB5000}" type="datetimeFigureOut">
              <a:rPr lang="en-US" smtClean="0"/>
              <a:t>11/20/2019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3DC7D557-DCDD-470A-B4E8-E99F9E0FCF8E}" type="slidenum">
              <a:rPr lang="en-US" smtClean="0"/>
              <a:t>‹#›</a:t>
            </a:fld>
            <a:endParaRPr lang="en-US"/>
          </a:p>
        </p:txBody>
      </p:sp>
    </p:spTree>
    <p:extLst>
      <p:ext uri="{BB962C8B-B14F-4D97-AF65-F5344CB8AC3E}">
        <p14:creationId xmlns:p14="http://schemas.microsoft.com/office/powerpoint/2010/main" val="202565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7FA9C-49E7-4F34-A4A3-13D62EFB5000}" type="datetimeFigureOut">
              <a:rPr lang="en-US" smtClean="0"/>
              <a:t>11/20/2019</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7D557-DCDD-470A-B4E8-E99F9E0FCF8E}" type="slidenum">
              <a:rPr lang="en-US" smtClean="0"/>
              <a:t>‹#›</a:t>
            </a:fld>
            <a:endParaRPr lang="en-US"/>
          </a:p>
        </p:txBody>
      </p:sp>
    </p:spTree>
    <p:extLst>
      <p:ext uri="{BB962C8B-B14F-4D97-AF65-F5344CB8AC3E}">
        <p14:creationId xmlns:p14="http://schemas.microsoft.com/office/powerpoint/2010/main" val="325381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lvl="0">
              <a:lnSpc>
                <a:spcPct val="100000"/>
              </a:lnSpc>
            </a:pPr>
            <a:r>
              <a:rPr lang="el-GR" altLang="el-GR" sz="4000" dirty="0">
                <a:solidFill>
                  <a:srgbClr val="44546A"/>
                </a:solidFill>
                <a:latin typeface="Arial" panose="020B0604020202020204" pitchFamily="34" charset="0"/>
                <a:ea typeface="+mn-ea"/>
                <a:cs typeface="+mn-cs"/>
              </a:rPr>
              <a:t>Προσαρμογή των Λογαριασμών</a:t>
            </a:r>
            <a:r>
              <a:rPr lang="en-US" altLang="el-GR" sz="4000" dirty="0">
                <a:solidFill>
                  <a:srgbClr val="44546A"/>
                </a:solidFill>
                <a:latin typeface="Arial" panose="020B0604020202020204" pitchFamily="34" charset="0"/>
                <a:ea typeface="+mn-ea"/>
                <a:cs typeface="+mn-cs"/>
              </a:rPr>
              <a:t/>
            </a:r>
            <a:br>
              <a:rPr lang="en-US" altLang="el-GR" sz="4000" dirty="0">
                <a:solidFill>
                  <a:srgbClr val="44546A"/>
                </a:solidFill>
                <a:latin typeface="Arial" panose="020B0604020202020204" pitchFamily="34" charset="0"/>
                <a:ea typeface="+mn-ea"/>
                <a:cs typeface="+mn-cs"/>
              </a:rPr>
            </a:br>
            <a:endParaRPr lang="en-US" dirty="0"/>
          </a:p>
        </p:txBody>
      </p:sp>
      <p:sp>
        <p:nvSpPr>
          <p:cNvPr id="3" name="Υπότιτλος 2"/>
          <p:cNvSpPr>
            <a:spLocks noGrp="1"/>
          </p:cNvSpPr>
          <p:nvPr>
            <p:ph type="subTitle" idx="1"/>
          </p:nvPr>
        </p:nvSpPr>
        <p:spPr>
          <a:xfrm>
            <a:off x="1524000" y="4599566"/>
            <a:ext cx="9144000" cy="1655762"/>
          </a:xfrm>
        </p:spPr>
        <p:txBody>
          <a:bodyPr/>
          <a:lstStyle/>
          <a:p>
            <a:r>
              <a:rPr lang="el-GR" dirty="0" smtClean="0"/>
              <a:t>Δ. </a:t>
            </a:r>
            <a:r>
              <a:rPr lang="el-GR" dirty="0" err="1" smtClean="0"/>
              <a:t>Νίκλης</a:t>
            </a:r>
            <a:endParaRPr lang="el-GR" dirty="0" smtClean="0"/>
          </a:p>
          <a:p>
            <a:r>
              <a:rPr lang="el-GR" dirty="0" smtClean="0"/>
              <a:t>8/11/2019</a:t>
            </a:r>
            <a:endParaRPr lang="en-US" dirty="0"/>
          </a:p>
        </p:txBody>
      </p:sp>
    </p:spTree>
    <p:extLst>
      <p:ext uri="{BB962C8B-B14F-4D97-AF65-F5344CB8AC3E}">
        <p14:creationId xmlns:p14="http://schemas.microsoft.com/office/powerpoint/2010/main" val="1467943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10"/>
          <p:cNvPicPr>
            <a:picLocks noChangeAspect="1" noChangeArrowheads="1"/>
          </p:cNvPicPr>
          <p:nvPr/>
        </p:nvPicPr>
        <p:blipFill rotWithShape="1">
          <a:blip r:embed="rId2">
            <a:extLst>
              <a:ext uri="{28A0092B-C50C-407E-A947-70E740481C1C}">
                <a14:useLocalDpi xmlns:a14="http://schemas.microsoft.com/office/drawing/2010/main" val="0"/>
              </a:ext>
            </a:extLst>
          </a:blip>
          <a:srcRect r="27636"/>
          <a:stretch/>
        </p:blipFill>
        <p:spPr bwMode="auto">
          <a:xfrm>
            <a:off x="117565" y="-524681"/>
            <a:ext cx="10463347" cy="797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043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3" y="-13063"/>
            <a:ext cx="12382773" cy="683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80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838201" y="248194"/>
            <a:ext cx="10853056" cy="914400"/>
          </a:xfrm>
        </p:spPr>
        <p:txBody>
          <a:bodyPr>
            <a:normAutofit fontScale="90000"/>
          </a:bodyPr>
          <a:lstStyle/>
          <a:p>
            <a:r>
              <a:rPr lang="el-GR" altLang="el-GR" dirty="0" smtClean="0">
                <a:latin typeface="Century Gothic" panose="020B0502020202020204" pitchFamily="34" charset="0"/>
              </a:rPr>
              <a:t>Έννοιες της Λογιστικής των Δεδουλευμένων</a:t>
            </a:r>
            <a:endParaRPr lang="en-US" altLang="el-GR" dirty="0" smtClean="0">
              <a:latin typeface="Century Gothic" panose="020B0502020202020204" pitchFamily="34" charset="0"/>
            </a:endParaRPr>
          </a:p>
        </p:txBody>
      </p:sp>
      <p:sp>
        <p:nvSpPr>
          <p:cNvPr id="58371" name="Content Placeholder 2"/>
          <p:cNvSpPr>
            <a:spLocks noGrp="1"/>
          </p:cNvSpPr>
          <p:nvPr>
            <p:ph idx="1"/>
          </p:nvPr>
        </p:nvSpPr>
        <p:spPr>
          <a:xfrm>
            <a:off x="326571" y="1295400"/>
            <a:ext cx="11220995" cy="5105400"/>
          </a:xfrm>
        </p:spPr>
        <p:txBody>
          <a:bodyPr>
            <a:noAutofit/>
          </a:bodyPr>
          <a:lstStyle/>
          <a:p>
            <a:pPr>
              <a:buFont typeface="Wingdings" panose="05000000000000000000" pitchFamily="2" charset="2"/>
              <a:buChar char="§"/>
            </a:pPr>
            <a:r>
              <a:rPr lang="el-GR" altLang="el-GR" sz="3200" dirty="0">
                <a:latin typeface="Century Gothic" panose="020B0502020202020204" pitchFamily="34" charset="0"/>
                <a:cs typeface="Times New Roman" panose="02020603050405020304" pitchFamily="18" charset="0"/>
              </a:rPr>
              <a:t>Η ταμειακή </a:t>
            </a:r>
            <a:r>
              <a:rPr lang="el-GR" altLang="el-GR" sz="3200" b="1" dirty="0">
                <a:solidFill>
                  <a:srgbClr val="0070C0"/>
                </a:solidFill>
                <a:latin typeface="Century Gothic" panose="020B0502020202020204" pitchFamily="34" charset="0"/>
                <a:cs typeface="Times New Roman" panose="02020603050405020304" pitchFamily="18" charset="0"/>
              </a:rPr>
              <a:t>βάση της λογιστικής </a:t>
            </a:r>
            <a:r>
              <a:rPr lang="el-GR" altLang="el-GR" sz="3200" dirty="0">
                <a:latin typeface="Century Gothic" panose="020B0502020202020204" pitchFamily="34" charset="0"/>
                <a:cs typeface="Times New Roman" panose="02020603050405020304" pitchFamily="18" charset="0"/>
              </a:rPr>
              <a:t>αναφέρεται στη λογιστική αναγνώριση των εσόδων που γίνεται η ταμειακή είσπραξη και των εξόδων την περίοδο που γίνεται η ταμειακή πληρωμή.</a:t>
            </a:r>
          </a:p>
          <a:p>
            <a:pPr>
              <a:buFont typeface="Wingdings" panose="05000000000000000000" pitchFamily="2" charset="2"/>
              <a:buChar char="§"/>
            </a:pPr>
            <a:r>
              <a:rPr lang="en-US" altLang="el-GR" sz="3200" dirty="0">
                <a:latin typeface="Century Gothic" panose="020B0502020202020204" pitchFamily="34" charset="0"/>
                <a:cs typeface="Times New Roman" panose="02020603050405020304" pitchFamily="18" charset="0"/>
              </a:rPr>
              <a:t> </a:t>
            </a:r>
            <a:r>
              <a:rPr lang="el-GR" altLang="el-GR" sz="3200" dirty="0">
                <a:latin typeface="Century Gothic" panose="020B0502020202020204" pitchFamily="34" charset="0"/>
                <a:cs typeface="Times New Roman" panose="02020603050405020304" pitchFamily="18" charset="0"/>
              </a:rPr>
              <a:t>Με τη μέθοδο αυτή, το φορολογητέο εισόδημα υπολογίζεται ως η διαφορά μεταξύ των ταμειακών εισπράξεων  από τα έσοδα και των ταμειακών πληρωμών για τα έξοδα.</a:t>
            </a:r>
          </a:p>
          <a:p>
            <a:pPr>
              <a:buFont typeface="Wingdings" panose="05000000000000000000" pitchFamily="2" charset="2"/>
              <a:buChar char="§"/>
            </a:pPr>
            <a:r>
              <a:rPr lang="en-US" altLang="el-GR" sz="3200" dirty="0">
                <a:latin typeface="Century Gothic" panose="020B0502020202020204" pitchFamily="34" charset="0"/>
                <a:cs typeface="Times New Roman" panose="02020603050405020304" pitchFamily="18" charset="0"/>
              </a:rPr>
              <a:t> </a:t>
            </a:r>
            <a:r>
              <a:rPr lang="el-GR" altLang="el-GR" sz="3200" dirty="0">
                <a:latin typeface="Century Gothic" panose="020B0502020202020204" pitchFamily="34" charset="0"/>
                <a:cs typeface="Times New Roman" panose="02020603050405020304" pitchFamily="18" charset="0"/>
              </a:rPr>
              <a:t>Σύμφωνα με τη δεδουλευμένη λογιστική, τα έσοδα και τα έξοδα καταχωρούνται</a:t>
            </a:r>
            <a:r>
              <a:rPr lang="en-US" altLang="el-GR" sz="3200" dirty="0">
                <a:latin typeface="Century Gothic" panose="020B0502020202020204" pitchFamily="34" charset="0"/>
                <a:cs typeface="Times New Roman" panose="02020603050405020304" pitchFamily="18" charset="0"/>
              </a:rPr>
              <a:t>, </a:t>
            </a:r>
            <a:r>
              <a:rPr lang="el-GR" altLang="el-GR" sz="3200" dirty="0">
                <a:latin typeface="Century Gothic" panose="020B0502020202020204" pitchFamily="34" charset="0"/>
                <a:cs typeface="Times New Roman" panose="02020603050405020304" pitchFamily="18" charset="0"/>
              </a:rPr>
              <a:t>όταν πραγματοποιούνται και όχι όταν εισπράττονται ή πληρώνονται.</a:t>
            </a:r>
            <a:endParaRPr lang="en-US" altLang="el-GR" sz="32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278002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76300" y="169183"/>
            <a:ext cx="10515600" cy="1050018"/>
          </a:xfrm>
        </p:spPr>
        <p:txBody>
          <a:bodyPr/>
          <a:lstStyle/>
          <a:p>
            <a:r>
              <a:rPr lang="el-GR" altLang="el-GR" dirty="0" smtClean="0">
                <a:latin typeface="Century Gothic" panose="020B0502020202020204" pitchFamily="34" charset="0"/>
              </a:rPr>
              <a:t>Αναγνώριση των Εσόδων</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a:xfrm>
            <a:off x="548640" y="1219199"/>
            <a:ext cx="11338560" cy="5495109"/>
          </a:xfrm>
        </p:spPr>
        <p:txBody>
          <a:bodyPr>
            <a:noAutofit/>
          </a:bodyPr>
          <a:lstStyle/>
          <a:p>
            <a:pPr algn="just">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Η διαδικασία προσδιορισμού του χρόνου κατά τον οποίο θα πρέπει να καταχωρηθεί ένα έσοδο καλείται </a:t>
            </a:r>
            <a:r>
              <a:rPr lang="el-GR" altLang="el-GR" b="1" dirty="0">
                <a:solidFill>
                  <a:srgbClr val="0070C0"/>
                </a:solidFill>
                <a:latin typeface="Century Gothic" panose="020B0502020202020204" pitchFamily="34" charset="0"/>
                <a:cs typeface="Times New Roman" panose="02020603050405020304" pitchFamily="18" charset="0"/>
              </a:rPr>
              <a:t>αναγνώριση των εσόδων</a:t>
            </a:r>
            <a:r>
              <a:rPr lang="en-US" altLang="el-GR" dirty="0">
                <a:latin typeface="Century Gothic" panose="020B0502020202020204" pitchFamily="34" charset="0"/>
                <a:cs typeface="Times New Roman" panose="02020603050405020304" pitchFamily="18" charset="0"/>
              </a:rPr>
              <a:t>.</a:t>
            </a:r>
          </a:p>
          <a:p>
            <a:pPr algn="just">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Σύμφωνα με τις ΓΠΛΑ των Η.Π.Α, προκειμένου</a:t>
            </a:r>
            <a:r>
              <a:rPr lang="en-US" altLang="el-GR" dirty="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να αναγνωριστεί ένα έσοδο θα πρέπει να πληρούνται οι ακόλουθες προ</a:t>
            </a:r>
            <a:r>
              <a:rPr lang="el-GR" altLang="el-GR" dirty="0">
                <a:latin typeface="Century Gothic" panose="020B0502020202020204" pitchFamily="34" charset="0"/>
                <a:cs typeface="Arial" panose="020B0604020202020204" pitchFamily="34" charset="0"/>
              </a:rPr>
              <a:t>ϋ</a:t>
            </a:r>
            <a:r>
              <a:rPr lang="el-GR" altLang="el-GR" dirty="0">
                <a:latin typeface="Century Gothic" panose="020B0502020202020204" pitchFamily="34" charset="0"/>
                <a:cs typeface="Times New Roman" panose="02020603050405020304" pitchFamily="18" charset="0"/>
              </a:rPr>
              <a:t>ποθέσεις</a:t>
            </a:r>
            <a:r>
              <a:rPr lang="en-US" altLang="el-GR" dirty="0">
                <a:latin typeface="Century Gothic" panose="020B0502020202020204" pitchFamily="34" charset="0"/>
                <a:cs typeface="Times New Roman" panose="02020603050405020304" pitchFamily="18" charset="0"/>
              </a:rPr>
              <a:t>:</a:t>
            </a:r>
            <a:r>
              <a:rPr lang="el-GR" altLang="el-GR" dirty="0">
                <a:latin typeface="Century Gothic" panose="020B0502020202020204" pitchFamily="34" charset="0"/>
                <a:cs typeface="Times New Roman" panose="02020603050405020304" pitchFamily="18" charset="0"/>
              </a:rPr>
              <a:t> </a:t>
            </a:r>
            <a:endParaRPr lang="en-US" altLang="el-GR" dirty="0">
              <a:latin typeface="Century Gothic" panose="020B0502020202020204" pitchFamily="34" charset="0"/>
              <a:cs typeface="Times New Roman" panose="02020603050405020304" pitchFamily="18" charset="0"/>
            </a:endParaRPr>
          </a:p>
          <a:p>
            <a:pPr algn="just">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Να υπάρχουν επαρκή στοιχεία για την ύπαρξη συμφωνίας</a:t>
            </a:r>
            <a:r>
              <a:rPr lang="en-US" altLang="el-GR" dirty="0">
                <a:latin typeface="Century Gothic" panose="020B0502020202020204" pitchFamily="34" charset="0"/>
                <a:cs typeface="Times New Roman" panose="02020603050405020304" pitchFamily="18" charset="0"/>
              </a:rPr>
              <a:t>.</a:t>
            </a:r>
          </a:p>
          <a:p>
            <a:pPr lvl="1" algn="just"/>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Να έχει παραδοθεί ένα προ</a:t>
            </a:r>
            <a:r>
              <a:rPr lang="el-GR" altLang="el-GR" dirty="0">
                <a:latin typeface="Century Gothic" panose="020B0502020202020204" pitchFamily="34" charset="0"/>
                <a:ea typeface="Times New Roman" panose="02020603050405020304" pitchFamily="18" charset="0"/>
                <a:cs typeface="Arial" panose="020B0604020202020204" pitchFamily="34" charset="0"/>
              </a:rPr>
              <a:t>ϊ</a:t>
            </a: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όν ή να έχει παρασχεθεί μια υπηρεσία</a:t>
            </a:r>
            <a:r>
              <a:rPr lang="en-US" altLang="el-GR" dirty="0">
                <a:latin typeface="Century Gothic" panose="020B0502020202020204" pitchFamily="34" charset="0"/>
                <a:ea typeface="Times New Roman" panose="02020603050405020304" pitchFamily="18" charset="0"/>
                <a:cs typeface="Times New Roman" panose="02020603050405020304" pitchFamily="18" charset="0"/>
              </a:rPr>
              <a:t>.</a:t>
            </a:r>
          </a:p>
          <a:p>
            <a:pPr lvl="1" algn="just"/>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Η τιμή του πωλητή προς τον αγοραστή είναι καθορισμένη ή </a:t>
            </a:r>
            <a:r>
              <a:rPr lang="el-GR" altLang="el-GR" dirty="0" err="1">
                <a:latin typeface="Century Gothic" panose="020B0502020202020204" pitchFamily="34" charset="0"/>
                <a:ea typeface="Times New Roman" panose="02020603050405020304" pitchFamily="18" charset="0"/>
                <a:cs typeface="Times New Roman" panose="02020603050405020304" pitchFamily="18" charset="0"/>
              </a:rPr>
              <a:t>προσδιορίσιμη</a:t>
            </a:r>
            <a:r>
              <a:rPr lang="en-US" altLang="el-GR" dirty="0">
                <a:latin typeface="Century Gothic" panose="020B0502020202020204" pitchFamily="34" charset="0"/>
                <a:ea typeface="Times New Roman" panose="02020603050405020304" pitchFamily="18" charset="0"/>
                <a:cs typeface="Times New Roman" panose="02020603050405020304" pitchFamily="18" charset="0"/>
              </a:rPr>
              <a:t>.</a:t>
            </a:r>
          </a:p>
          <a:p>
            <a:pPr lvl="1" algn="just"/>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Η </a:t>
            </a:r>
            <a:r>
              <a:rPr lang="el-GR" altLang="el-GR" dirty="0" err="1">
                <a:latin typeface="Century Gothic" panose="020B0502020202020204" pitchFamily="34" charset="0"/>
                <a:ea typeface="Times New Roman" panose="02020603050405020304" pitchFamily="18" charset="0"/>
                <a:cs typeface="Times New Roman" panose="02020603050405020304" pitchFamily="18" charset="0"/>
              </a:rPr>
              <a:t>εισπραξιμότητα</a:t>
            </a: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 να είναι ευλόγως διασφαλισμένη</a:t>
            </a:r>
            <a:r>
              <a:rPr lang="en-US" altLang="el-GR" dirty="0">
                <a:latin typeface="Century Gothic" panose="020B0502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7935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23900" y="-30163"/>
            <a:ext cx="10515600" cy="1325563"/>
          </a:xfrm>
        </p:spPr>
        <p:txBody>
          <a:bodyPr>
            <a:normAutofit fontScale="90000"/>
          </a:bodyPr>
          <a:lstStyle/>
          <a:p>
            <a:r>
              <a:rPr lang="en-US" altLang="el-GR" dirty="0" smtClean="0">
                <a:latin typeface="Century Gothic" panose="020B0502020202020204" pitchFamily="34" charset="0"/>
              </a:rPr>
              <a:t> </a:t>
            </a:r>
            <a:r>
              <a:rPr lang="el-GR" altLang="el-GR" dirty="0" smtClean="0">
                <a:latin typeface="Century Gothic" panose="020B0502020202020204" pitchFamily="34" charset="0"/>
              </a:rPr>
              <a:t/>
            </a:r>
            <a:br>
              <a:rPr lang="el-GR" altLang="el-GR" dirty="0" smtClean="0">
                <a:latin typeface="Century Gothic" panose="020B0502020202020204" pitchFamily="34" charset="0"/>
              </a:rPr>
            </a:br>
            <a:r>
              <a:rPr lang="el-GR" altLang="el-GR" dirty="0" smtClean="0">
                <a:latin typeface="Century Gothic" panose="020B0502020202020204" pitchFamily="34" charset="0"/>
              </a:rPr>
              <a:t>Αναγνώριση των Εξόδων</a:t>
            </a:r>
            <a:br>
              <a:rPr lang="el-GR" altLang="el-GR" dirty="0" smtClean="0">
                <a:latin typeface="Century Gothic" panose="020B0502020202020204" pitchFamily="34" charset="0"/>
              </a:rPr>
            </a:br>
            <a:endParaRPr lang="el-GR" altLang="el-GR" dirty="0" smtClean="0">
              <a:latin typeface="Century Gothic" panose="020B0502020202020204" pitchFamily="34" charset="0"/>
            </a:endParaRPr>
          </a:p>
        </p:txBody>
      </p:sp>
      <p:sp>
        <p:nvSpPr>
          <p:cNvPr id="3" name="Content Placeholder 2"/>
          <p:cNvSpPr>
            <a:spLocks noGrp="1"/>
          </p:cNvSpPr>
          <p:nvPr>
            <p:ph idx="1"/>
          </p:nvPr>
        </p:nvSpPr>
        <p:spPr>
          <a:xfrm>
            <a:off x="0" y="1295400"/>
            <a:ext cx="12083143" cy="4800600"/>
          </a:xfrm>
        </p:spPr>
        <p:txBody>
          <a:bodyPr>
            <a:noAutofit/>
          </a:bodyPr>
          <a:lstStyle/>
          <a:p>
            <a:pPr>
              <a:buFont typeface="Wingdings" panose="05000000000000000000" pitchFamily="2" charset="2"/>
              <a:buChar char="§"/>
            </a:pPr>
            <a:r>
              <a:rPr lang="el-GR" altLang="el-GR" sz="3000" dirty="0" smtClean="0">
                <a:latin typeface="Century Gothic" panose="020B0502020202020204" pitchFamily="34" charset="0"/>
                <a:cs typeface="Times New Roman" panose="02020603050405020304" pitchFamily="18" charset="0"/>
              </a:rPr>
              <a:t>Τα έξοδα αναγνωρίζονται όταν ικανοποιούνται οι ακόλουθες προ</a:t>
            </a:r>
            <a:r>
              <a:rPr lang="el-GR" altLang="el-GR" sz="3000" dirty="0" smtClean="0">
                <a:latin typeface="Century Gothic" panose="020B0502020202020204" pitchFamily="34" charset="0"/>
                <a:cs typeface="Arial" panose="020B0604020202020204" pitchFamily="34" charset="0"/>
              </a:rPr>
              <a:t>ϋ</a:t>
            </a:r>
            <a:r>
              <a:rPr lang="el-GR" altLang="el-GR" sz="3000" dirty="0" smtClean="0">
                <a:latin typeface="Century Gothic" panose="020B0502020202020204" pitchFamily="34" charset="0"/>
                <a:cs typeface="Times New Roman" panose="02020603050405020304" pitchFamily="18" charset="0"/>
              </a:rPr>
              <a:t>ποθέσεις</a:t>
            </a:r>
            <a:r>
              <a:rPr lang="en-US" altLang="el-GR" sz="3000" dirty="0" smtClean="0">
                <a:latin typeface="Century Gothic" panose="020B0502020202020204" pitchFamily="34" charset="0"/>
                <a:cs typeface="Times New Roman" panose="02020603050405020304" pitchFamily="18" charset="0"/>
              </a:rPr>
              <a:t>:</a:t>
            </a:r>
          </a:p>
          <a:p>
            <a:pPr lvl="1"/>
            <a:r>
              <a:rPr lang="el-GR" altLang="el-GR" sz="3000" dirty="0" smtClean="0">
                <a:latin typeface="Century Gothic" panose="020B0502020202020204" pitchFamily="34" charset="0"/>
                <a:ea typeface="Times New Roman" panose="02020603050405020304" pitchFamily="18" charset="0"/>
                <a:cs typeface="Times New Roman" panose="02020603050405020304" pitchFamily="18" charset="0"/>
              </a:rPr>
              <a:t>Υπάρχει μια συμφωνία για αγορά αγαθών ή υπηρεσιών</a:t>
            </a:r>
            <a:r>
              <a:rPr lang="en-US" altLang="el-GR" sz="30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lvl="1"/>
            <a:r>
              <a:rPr lang="el-GR" altLang="el-GR" sz="3000" dirty="0" smtClean="0">
                <a:latin typeface="Century Gothic" panose="020B0502020202020204" pitchFamily="34" charset="0"/>
                <a:ea typeface="Times New Roman" panose="02020603050405020304" pitchFamily="18" charset="0"/>
                <a:cs typeface="Times New Roman" panose="02020603050405020304" pitchFamily="18" charset="0"/>
              </a:rPr>
              <a:t>Τα αγαθά έχουν αποσταλεί και οι υπηρεσίες παραδοθεί</a:t>
            </a:r>
            <a:r>
              <a:rPr lang="en-US" altLang="el-GR" sz="30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lvl="1"/>
            <a:r>
              <a:rPr lang="el-GR" altLang="el-GR" sz="3000" dirty="0" smtClean="0">
                <a:latin typeface="Century Gothic" panose="020B0502020202020204" pitchFamily="34" charset="0"/>
                <a:ea typeface="Times New Roman" panose="02020603050405020304" pitchFamily="18" charset="0"/>
                <a:cs typeface="Times New Roman" panose="02020603050405020304" pitchFamily="18" charset="0"/>
              </a:rPr>
              <a:t>Μια τιμή έχει καθοριστεί ή μπορεί να προσδιοριστεί</a:t>
            </a:r>
            <a:r>
              <a:rPr lang="en-US" altLang="el-GR" sz="30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lvl="1"/>
            <a:r>
              <a:rPr lang="el-GR" altLang="el-GR" sz="3000" dirty="0" smtClean="0">
                <a:latin typeface="Century Gothic" panose="020B0502020202020204" pitchFamily="34" charset="0"/>
                <a:ea typeface="Times New Roman" panose="02020603050405020304" pitchFamily="18" charset="0"/>
                <a:cs typeface="Times New Roman" panose="02020603050405020304" pitchFamily="18" charset="0"/>
              </a:rPr>
              <a:t>Τα αγαθά ή οι υπηρεσίες έχουν χρησιμοποιηθεί για τη δημιουργία εξόδων</a:t>
            </a:r>
            <a:r>
              <a:rPr lang="en-US" altLang="el-GR" sz="30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l-GR" altLang="el-GR" sz="3000" dirty="0" smtClean="0">
                <a:latin typeface="Century Gothic" panose="020B0502020202020204" pitchFamily="34" charset="0"/>
                <a:cs typeface="Times New Roman" panose="02020603050405020304" pitchFamily="18" charset="0"/>
              </a:rPr>
              <a:t>Η αναγνώριση του εξόδου δεν εξαρτάται από την ταμειακή πληρωμή.</a:t>
            </a:r>
            <a:endParaRPr lang="en-US" altLang="el-GR" sz="3000"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82651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0" name="Picture 6" descr="14"/>
          <p:cNvPicPr>
            <a:picLocks noChangeAspect="1" noChangeArrowheads="1"/>
          </p:cNvPicPr>
          <p:nvPr/>
        </p:nvPicPr>
        <p:blipFill rotWithShape="1">
          <a:blip r:embed="rId2">
            <a:extLst>
              <a:ext uri="{28A0092B-C50C-407E-A947-70E740481C1C}">
                <a14:useLocalDpi xmlns:a14="http://schemas.microsoft.com/office/drawing/2010/main" val="0"/>
              </a:ext>
            </a:extLst>
          </a:blip>
          <a:srcRect r="40055"/>
          <a:stretch/>
        </p:blipFill>
        <p:spPr bwMode="auto">
          <a:xfrm>
            <a:off x="1267097" y="-425246"/>
            <a:ext cx="7981405" cy="749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73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121788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74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1200" y="152400"/>
            <a:ext cx="8229600" cy="914400"/>
          </a:xfrm>
        </p:spPr>
        <p:txBody>
          <a:bodyPr>
            <a:normAutofit/>
          </a:bodyPr>
          <a:lstStyle/>
          <a:p>
            <a:r>
              <a:rPr lang="el-GR" altLang="el-GR" dirty="0" smtClean="0">
                <a:latin typeface="Century Gothic" panose="020B0502020202020204" pitchFamily="34" charset="0"/>
              </a:rPr>
              <a:t>ΛΟΓΙΣΤΙΚΕΣ ΕΦΑΡΜΟΓΕΣ</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l-GR" altLang="el-GR" sz="3600" dirty="0" smtClean="0">
                <a:latin typeface="Century Gothic" panose="020B0502020202020204" pitchFamily="34" charset="0"/>
                <a:cs typeface="Times New Roman" panose="02020603050405020304" pitchFamily="18" charset="0"/>
              </a:rPr>
              <a:t>Καταχώρηση εγγραφών προσαρμογής</a:t>
            </a:r>
            <a:endParaRPr lang="en-US" altLang="el-GR" sz="3600" dirty="0" smtClean="0">
              <a:latin typeface="Century Gothic" panose="020B0502020202020204" pitchFamily="34" charset="0"/>
              <a:cs typeface="Times New Roman" panose="02020603050405020304" pitchFamily="18" charset="0"/>
            </a:endParaRPr>
          </a:p>
          <a:p>
            <a:pPr>
              <a:buFont typeface="Wingdings" panose="05000000000000000000" pitchFamily="2" charset="2"/>
              <a:buChar char="§"/>
            </a:pPr>
            <a:r>
              <a:rPr lang="el-GR" altLang="el-GR" sz="3600" dirty="0" smtClean="0">
                <a:latin typeface="Century Gothic" panose="020B0502020202020204" pitchFamily="34" charset="0"/>
                <a:cs typeface="Times New Roman" panose="02020603050405020304" pitchFamily="18" charset="0"/>
              </a:rPr>
              <a:t>Κατάρτιση οικονομικών καταστάσεων από προσαρμοσμένο ισοζύγιο</a:t>
            </a:r>
            <a:endParaRPr lang="en-US" altLang="el-GR" sz="3600"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00268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762000" y="-30163"/>
            <a:ext cx="10515600" cy="1325563"/>
          </a:xfrm>
        </p:spPr>
        <p:txBody>
          <a:bodyPr/>
          <a:lstStyle/>
          <a:p>
            <a:r>
              <a:rPr lang="el-GR" altLang="el-GR" dirty="0" smtClean="0">
                <a:latin typeface="Century Gothic" panose="020B0502020202020204" pitchFamily="34" charset="0"/>
              </a:rPr>
              <a:t>Η Διαδικασία της Προσαρμογής</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a:xfrm>
            <a:off x="339633" y="1295399"/>
            <a:ext cx="11443064" cy="5275217"/>
          </a:xfrm>
        </p:spPr>
        <p:txBody>
          <a:bodyPr>
            <a:noAutofit/>
          </a:bodyPr>
          <a:lstStyle/>
          <a:p>
            <a:pPr>
              <a:buFont typeface="Wingdings" panose="05000000000000000000" pitchFamily="2" charset="2"/>
              <a:buChar char="§"/>
            </a:pPr>
            <a:r>
              <a:rPr lang="el-GR" altLang="el-GR" sz="3200" dirty="0" smtClean="0">
                <a:latin typeface="Century Gothic" panose="020B0502020202020204" pitchFamily="34" charset="0"/>
                <a:cs typeface="Times New Roman" panose="02020603050405020304" pitchFamily="18" charset="0"/>
              </a:rPr>
              <a:t>Η Λογιστική των δεδουλευμένων περιλαμβάνει επίσης την προσαρμογή των λογαριασμών</a:t>
            </a:r>
            <a:r>
              <a:rPr lang="en-US" altLang="el-GR" sz="3200" dirty="0" smtClean="0">
                <a:latin typeface="Century Gothic" panose="020B0502020202020204" pitchFamily="34" charset="0"/>
                <a:cs typeface="Times New Roman" panose="02020603050405020304" pitchFamily="18" charset="0"/>
              </a:rPr>
              <a:t>.</a:t>
            </a:r>
          </a:p>
          <a:p>
            <a:pPr lvl="1">
              <a:spcBef>
                <a:spcPts val="1200"/>
              </a:spcBef>
            </a:pP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Οι προσαρμογές είναι απαραίτητες καθώς εξ ορισμού οι λογιστικές περίοδοι τελειώνουν συγκεκριμένη ημερομηνία.</a:t>
            </a:r>
            <a:endParaRPr lang="en-US" altLang="el-GR" dirty="0">
              <a:latin typeface="Century Gothic" panose="020B0502020202020204" pitchFamily="34" charset="0"/>
              <a:ea typeface="Times New Roman" panose="02020603050405020304" pitchFamily="18" charset="0"/>
              <a:cs typeface="Times New Roman" panose="02020603050405020304" pitchFamily="18" charset="0"/>
            </a:endParaRPr>
          </a:p>
          <a:p>
            <a:pPr lvl="1" algn="just">
              <a:spcBef>
                <a:spcPts val="1200"/>
              </a:spcBef>
            </a:pP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Ορισμένες συναλλαγές κατά κανόνα ξεπερνούν το σημείο διακοπής και για αυτό ορισμένοι λογαριασμοί χρειάζονται προσαρμογή.</a:t>
            </a:r>
            <a:endParaRPr lang="en-US" altLang="el-GR" dirty="0">
              <a:latin typeface="Century Gothic" panose="020B0502020202020204" pitchFamily="34" charset="0"/>
              <a:ea typeface="Times New Roman" panose="02020603050405020304" pitchFamily="18" charset="0"/>
              <a:cs typeface="Times New Roman" panose="02020603050405020304" pitchFamily="18" charset="0"/>
            </a:endParaRPr>
          </a:p>
          <a:p>
            <a:pPr lvl="1">
              <a:spcBef>
                <a:spcPts val="1200"/>
              </a:spcBef>
            </a:pP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Όταν κάποιες συναλλαγές αφορούν περισσότερες από μία λογιστικές περιόδους, η αρχή του δεδουλευμένου απαιτεί τη χρήση </a:t>
            </a:r>
            <a:r>
              <a:rPr lang="el-GR" altLang="el-GR" b="1"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εγγραφών προσαρμογής</a:t>
            </a: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a:t>
            </a:r>
          </a:p>
          <a:p>
            <a:pPr lvl="1" algn="just">
              <a:spcBef>
                <a:spcPts val="1200"/>
              </a:spcBef>
            </a:pPr>
            <a:r>
              <a:rPr lang="en-US" altLang="el-GR" dirty="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Η επόμενη διαφάνεια παρουσιάζει το ισοζύγιο του</a:t>
            </a:r>
            <a:r>
              <a:rPr lang="en-US" altLang="el-GR" dirty="0">
                <a:latin typeface="Century Gothic" panose="020B0502020202020204" pitchFamily="34" charset="0"/>
                <a:ea typeface="Times New Roman" panose="02020603050405020304" pitchFamily="18" charset="0"/>
                <a:cs typeface="Times New Roman" panose="02020603050405020304" pitchFamily="18" charset="0"/>
              </a:rPr>
              <a:t> Blue Design Studio.</a:t>
            </a: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 Κάποιοι από τους λογαριασμούς δεν εμφανίζουν σωστό υπόλοιπο και πρέπει να προσαρμοστούν.</a:t>
            </a: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727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77834" y="0"/>
            <a:ext cx="10515600" cy="1045029"/>
          </a:xfrm>
        </p:spPr>
        <p:txBody>
          <a:bodyPr/>
          <a:lstStyle/>
          <a:p>
            <a:r>
              <a:rPr lang="el-GR" altLang="el-GR" dirty="0">
                <a:latin typeface="Century Gothic" panose="020B0502020202020204" pitchFamily="34" charset="0"/>
                <a:ea typeface="Arial Unicode MS" panose="020B0604020202020204" pitchFamily="34" charset="-128"/>
              </a:rPr>
              <a:t>Ισοζύγιο του </a:t>
            </a:r>
            <a:r>
              <a:rPr altLang="el-GR" dirty="0">
                <a:latin typeface="Century Gothic" panose="020B0502020202020204" pitchFamily="34" charset="0"/>
                <a:ea typeface="Arial Unicode MS" panose="020B0604020202020204" pitchFamily="34" charset="-128"/>
              </a:rPr>
              <a:t>Blue Design Studio</a:t>
            </a:r>
          </a:p>
        </p:txBody>
      </p:sp>
      <p:pic>
        <p:nvPicPr>
          <p:cNvPr id="66566" name="Picture 6" descr="17"/>
          <p:cNvPicPr>
            <a:picLocks noChangeAspect="1" noChangeArrowheads="1"/>
          </p:cNvPicPr>
          <p:nvPr/>
        </p:nvPicPr>
        <p:blipFill rotWithShape="1">
          <a:blip r:embed="rId2">
            <a:extLst>
              <a:ext uri="{28A0092B-C50C-407E-A947-70E740481C1C}">
                <a14:useLocalDpi xmlns:a14="http://schemas.microsoft.com/office/drawing/2010/main" val="0"/>
              </a:ext>
            </a:extLst>
          </a:blip>
          <a:srcRect r="4845"/>
          <a:stretch/>
        </p:blipFill>
        <p:spPr bwMode="auto">
          <a:xfrm>
            <a:off x="1092741" y="783771"/>
            <a:ext cx="9723305" cy="60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68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133600" y="304800"/>
            <a:ext cx="7391400" cy="615950"/>
          </a:xfrm>
        </p:spPr>
        <p:txBody>
          <a:bodyPr>
            <a:normAutofit fontScale="90000"/>
          </a:bodyPr>
          <a:lstStyle/>
          <a:p>
            <a:r>
              <a:rPr lang="el-GR" altLang="el-GR" dirty="0" smtClean="0">
                <a:latin typeface="Century Gothic" panose="020B0502020202020204" pitchFamily="34" charset="0"/>
              </a:rPr>
              <a:t>Αντικείμενα Μάθησης</a:t>
            </a:r>
            <a:endParaRPr lang="en-US" altLang="el-GR" dirty="0" smtClean="0">
              <a:latin typeface="Century Gothic" panose="020B0502020202020204" pitchFamily="34" charset="0"/>
            </a:endParaRPr>
          </a:p>
        </p:txBody>
      </p:sp>
      <p:sp>
        <p:nvSpPr>
          <p:cNvPr id="4" name="Content Placeholder 3"/>
          <p:cNvSpPr>
            <a:spLocks noGrp="1"/>
          </p:cNvSpPr>
          <p:nvPr>
            <p:ph idx="1"/>
          </p:nvPr>
        </p:nvSpPr>
        <p:spPr>
          <a:xfrm>
            <a:off x="901337" y="1031965"/>
            <a:ext cx="10698480" cy="5603965"/>
          </a:xfrm>
          <a:extLst/>
        </p:spPr>
        <p:txBody>
          <a:bodyPr/>
          <a:lstStyle/>
          <a:p>
            <a:pPr algn="just">
              <a:buFont typeface="Wingdings" panose="05000000000000000000" pitchFamily="2" charset="2"/>
              <a:buChar char="§"/>
            </a:pPr>
            <a:r>
              <a:rPr lang="el-GR" altLang="en-US" b="1" dirty="0">
                <a:solidFill>
                  <a:srgbClr val="275CAE"/>
                </a:solidFill>
                <a:latin typeface="Century Gothic" panose="020B0502020202020204" pitchFamily="34" charset="0"/>
                <a:cs typeface="Times New Roman" panose="02020603050405020304" pitchFamily="18" charset="0"/>
              </a:rPr>
              <a:t>ΑΜ</a:t>
            </a:r>
            <a:r>
              <a:rPr lang="en-US" altLang="en-US" b="1" dirty="0">
                <a:solidFill>
                  <a:srgbClr val="275CAE"/>
                </a:solidFill>
                <a:latin typeface="Century Gothic" panose="020B0502020202020204" pitchFamily="34" charset="0"/>
                <a:cs typeface="Times New Roman" panose="02020603050405020304" pitchFamily="18" charset="0"/>
              </a:rPr>
              <a:t>1</a:t>
            </a:r>
            <a:r>
              <a:rPr lang="en-US" altLang="en-US" dirty="0">
                <a:latin typeface="Century Gothic" panose="020B0502020202020204" pitchFamily="34" charset="0"/>
                <a:cs typeface="Times New Roman" panose="02020603050405020304" pitchFamily="18" charset="0"/>
              </a:rPr>
              <a:t>: </a:t>
            </a:r>
            <a:r>
              <a:rPr lang="el-GR" altLang="en-US" dirty="0">
                <a:latin typeface="Century Gothic" panose="020B0502020202020204" pitchFamily="34" charset="0"/>
                <a:cs typeface="Times New Roman" panose="02020603050405020304" pitchFamily="18" charset="0"/>
              </a:rPr>
              <a:t>Ορισμός των </a:t>
            </a:r>
            <a:r>
              <a:rPr lang="el-GR" altLang="en-US" b="1" i="1" dirty="0">
                <a:latin typeface="Century Gothic" panose="020B0502020202020204" pitchFamily="34" charset="0"/>
                <a:cs typeface="Times New Roman" panose="02020603050405020304" pitchFamily="18" charset="0"/>
              </a:rPr>
              <a:t>καθαρών κερδών </a:t>
            </a:r>
            <a:r>
              <a:rPr lang="el-GR" altLang="en-US" dirty="0">
                <a:latin typeface="Century Gothic" panose="020B0502020202020204" pitchFamily="34" charset="0"/>
                <a:cs typeface="Times New Roman" panose="02020603050405020304" pitchFamily="18" charset="0"/>
              </a:rPr>
              <a:t>και επεξήγηση της επιμέτρησης του αποτελέσματος.</a:t>
            </a:r>
          </a:p>
          <a:p>
            <a:pPr algn="just">
              <a:buFont typeface="Wingdings" panose="05000000000000000000" pitchFamily="2" charset="2"/>
              <a:buChar char="§"/>
            </a:pPr>
            <a:r>
              <a:rPr lang="en-US" altLang="en-US" dirty="0">
                <a:latin typeface="Century Gothic" panose="020B0502020202020204" pitchFamily="34" charset="0"/>
                <a:cs typeface="Times New Roman" panose="02020603050405020304" pitchFamily="18" charset="0"/>
              </a:rPr>
              <a:t> </a:t>
            </a:r>
            <a:r>
              <a:rPr lang="el-GR" altLang="en-US" b="1" dirty="0">
                <a:solidFill>
                  <a:srgbClr val="275CAE"/>
                </a:solidFill>
                <a:latin typeface="Century Gothic" panose="020B0502020202020204" pitchFamily="34" charset="0"/>
                <a:cs typeface="Times New Roman" panose="02020603050405020304" pitchFamily="18" charset="0"/>
              </a:rPr>
              <a:t>ΑΜ</a:t>
            </a:r>
            <a:r>
              <a:rPr lang="en-US" altLang="en-US" b="1" dirty="0">
                <a:solidFill>
                  <a:srgbClr val="275CAE"/>
                </a:solidFill>
                <a:latin typeface="Century Gothic" panose="020B0502020202020204" pitchFamily="34" charset="0"/>
                <a:cs typeface="Times New Roman" panose="02020603050405020304" pitchFamily="18" charset="0"/>
              </a:rPr>
              <a:t>2</a:t>
            </a:r>
            <a:r>
              <a:rPr lang="en-US" altLang="en-US" dirty="0">
                <a:latin typeface="Century Gothic" panose="020B0502020202020204" pitchFamily="34" charset="0"/>
                <a:cs typeface="Times New Roman" panose="02020603050405020304" pitchFamily="18" charset="0"/>
              </a:rPr>
              <a:t>: </a:t>
            </a:r>
            <a:r>
              <a:rPr lang="el-GR" altLang="en-US" dirty="0">
                <a:latin typeface="Century Gothic" panose="020B0502020202020204" pitchFamily="34" charset="0"/>
                <a:cs typeface="Times New Roman" panose="02020603050405020304" pitchFamily="18" charset="0"/>
              </a:rPr>
              <a:t>Διαχωρισμός ταμειακής βάσης της λογιστικής από τη δεδουλευμένη βάση της λογιστικής, και εξήγηση της λειτουργίας της δεδουλευμένης βάσης της λογιστικής</a:t>
            </a:r>
            <a:r>
              <a:rPr lang="en-US" altLang="en-US" dirty="0">
                <a:latin typeface="Century Gothic" panose="020B0502020202020204" pitchFamily="34" charset="0"/>
                <a:cs typeface="Times New Roman" panose="02020603050405020304" pitchFamily="18" charset="0"/>
              </a:rPr>
              <a:t>.</a:t>
            </a:r>
          </a:p>
          <a:p>
            <a:pPr algn="just">
              <a:buFont typeface="Wingdings" panose="05000000000000000000" pitchFamily="2" charset="2"/>
              <a:buChar char="§"/>
            </a:pPr>
            <a:r>
              <a:rPr lang="el-GR" altLang="en-US" b="1" dirty="0">
                <a:solidFill>
                  <a:srgbClr val="275CAE"/>
                </a:solidFill>
                <a:latin typeface="Century Gothic" panose="020B0502020202020204" pitchFamily="34" charset="0"/>
                <a:cs typeface="Times New Roman" panose="02020603050405020304" pitchFamily="18" charset="0"/>
              </a:rPr>
              <a:t>ΑΜ</a:t>
            </a:r>
            <a:r>
              <a:rPr lang="en-US" altLang="en-US" b="1" dirty="0">
                <a:solidFill>
                  <a:srgbClr val="275CAE"/>
                </a:solidFill>
                <a:latin typeface="Century Gothic" panose="020B0502020202020204" pitchFamily="34" charset="0"/>
                <a:cs typeface="Times New Roman" panose="02020603050405020304" pitchFamily="18" charset="0"/>
              </a:rPr>
              <a:t>3</a:t>
            </a:r>
            <a:r>
              <a:rPr lang="en-US" altLang="en-US" dirty="0">
                <a:latin typeface="Century Gothic" panose="020B0502020202020204" pitchFamily="34" charset="0"/>
                <a:cs typeface="Times New Roman" panose="02020603050405020304" pitchFamily="18" charset="0"/>
              </a:rPr>
              <a:t>: </a:t>
            </a:r>
            <a:r>
              <a:rPr lang="el-GR" altLang="en-US" dirty="0">
                <a:latin typeface="Century Gothic" panose="020B0502020202020204" pitchFamily="34" charset="0"/>
                <a:cs typeface="Times New Roman" panose="02020603050405020304" pitchFamily="18" charset="0"/>
              </a:rPr>
              <a:t>Αναγνώριση τεσσάρων περιπτώσεων που απαιτούν εγγραφές προσαρμογής και παρουσίαση τυπικών εγγραφών προσαρμογής.</a:t>
            </a:r>
          </a:p>
          <a:p>
            <a:pPr>
              <a:buFont typeface="Wingdings" panose="05000000000000000000" pitchFamily="2" charset="2"/>
              <a:buChar char="§"/>
            </a:pPr>
            <a:r>
              <a:rPr lang="en-US" altLang="en-US" dirty="0">
                <a:latin typeface="Century Gothic" panose="020B0502020202020204" pitchFamily="34" charset="0"/>
                <a:cs typeface="Times New Roman" panose="02020603050405020304" pitchFamily="18" charset="0"/>
              </a:rPr>
              <a:t> </a:t>
            </a:r>
            <a:r>
              <a:rPr lang="el-GR" altLang="en-US" b="1" dirty="0">
                <a:solidFill>
                  <a:srgbClr val="275CAE"/>
                </a:solidFill>
                <a:latin typeface="Century Gothic" panose="020B0502020202020204" pitchFamily="34" charset="0"/>
                <a:cs typeface="Times New Roman" panose="02020603050405020304" pitchFamily="18" charset="0"/>
              </a:rPr>
              <a:t>ΑΜ</a:t>
            </a:r>
            <a:r>
              <a:rPr lang="en-US" altLang="en-US" b="1" dirty="0">
                <a:solidFill>
                  <a:srgbClr val="275CAE"/>
                </a:solidFill>
                <a:latin typeface="Century Gothic" panose="020B0502020202020204" pitchFamily="34" charset="0"/>
                <a:cs typeface="Times New Roman" panose="02020603050405020304" pitchFamily="18" charset="0"/>
              </a:rPr>
              <a:t>4</a:t>
            </a:r>
            <a:r>
              <a:rPr lang="en-US" altLang="en-US" dirty="0">
                <a:latin typeface="Century Gothic" panose="020B0502020202020204" pitchFamily="34" charset="0"/>
                <a:cs typeface="Times New Roman" panose="02020603050405020304" pitchFamily="18" charset="0"/>
              </a:rPr>
              <a:t>: </a:t>
            </a:r>
            <a:r>
              <a:rPr lang="el-GR" altLang="en-US" dirty="0">
                <a:latin typeface="Century Gothic" panose="020B0502020202020204" pitchFamily="34" charset="0"/>
                <a:cs typeface="Times New Roman" panose="02020603050405020304" pitchFamily="18" charset="0"/>
              </a:rPr>
              <a:t>Κατάρτιση των οικονομικών καταστάσεων </a:t>
            </a:r>
            <a:r>
              <a:rPr lang="el-GR" altLang="en-US" dirty="0" smtClean="0">
                <a:latin typeface="Century Gothic" panose="020B0502020202020204" pitchFamily="34" charset="0"/>
                <a:cs typeface="Times New Roman" panose="02020603050405020304" pitchFamily="18" charset="0"/>
              </a:rPr>
              <a:t>από</a:t>
            </a:r>
            <a:r>
              <a:rPr lang="en-US" altLang="en-US" dirty="0" smtClean="0">
                <a:latin typeface="Century Gothic" panose="020B0502020202020204" pitchFamily="34" charset="0"/>
                <a:cs typeface="Times New Roman" panose="02020603050405020304" pitchFamily="18" charset="0"/>
              </a:rPr>
              <a:t> </a:t>
            </a:r>
            <a:r>
              <a:rPr lang="el-GR" altLang="en-US" dirty="0" smtClean="0">
                <a:latin typeface="Century Gothic" panose="020B0502020202020204" pitchFamily="34" charset="0"/>
                <a:cs typeface="Times New Roman" panose="02020603050405020304" pitchFamily="18" charset="0"/>
              </a:rPr>
              <a:t>προσαρμοσμένο </a:t>
            </a:r>
            <a:r>
              <a:rPr lang="el-GR" altLang="en-US" dirty="0">
                <a:latin typeface="Century Gothic" panose="020B0502020202020204" pitchFamily="34" charset="0"/>
                <a:cs typeface="Times New Roman" panose="02020603050405020304" pitchFamily="18" charset="0"/>
              </a:rPr>
              <a:t>ισοζύγιο</a:t>
            </a:r>
            <a:r>
              <a:rPr lang="en-US" altLang="en-US" dirty="0">
                <a:latin typeface="Century Gothic" panose="020B0502020202020204" pitchFamily="34" charset="0"/>
                <a:cs typeface="Times New Roman" panose="02020603050405020304" pitchFamily="18" charset="0"/>
              </a:rPr>
              <a:t>.</a:t>
            </a:r>
          </a:p>
          <a:p>
            <a:pPr>
              <a:buFont typeface="Wingdings" panose="05000000000000000000" pitchFamily="2" charset="2"/>
              <a:buChar char="§"/>
            </a:pPr>
            <a:r>
              <a:rPr lang="el-GR" altLang="en-US" b="1" dirty="0">
                <a:solidFill>
                  <a:srgbClr val="275CAE"/>
                </a:solidFill>
                <a:latin typeface="Century Gothic" panose="020B0502020202020204" pitchFamily="34" charset="0"/>
                <a:cs typeface="Times New Roman" panose="02020603050405020304" pitchFamily="18" charset="0"/>
              </a:rPr>
              <a:t>ΑΜ</a:t>
            </a:r>
            <a:r>
              <a:rPr lang="en-US" altLang="en-US" b="1" dirty="0">
                <a:solidFill>
                  <a:srgbClr val="275CAE"/>
                </a:solidFill>
                <a:latin typeface="Century Gothic" panose="020B0502020202020204" pitchFamily="34" charset="0"/>
                <a:cs typeface="Times New Roman" panose="02020603050405020304" pitchFamily="18" charset="0"/>
              </a:rPr>
              <a:t>5</a:t>
            </a:r>
            <a:r>
              <a:rPr lang="en-US" altLang="en-US" dirty="0">
                <a:latin typeface="Century Gothic" panose="020B0502020202020204" pitchFamily="34" charset="0"/>
                <a:cs typeface="Times New Roman" panose="02020603050405020304" pitchFamily="18" charset="0"/>
              </a:rPr>
              <a:t>: </a:t>
            </a:r>
            <a:r>
              <a:rPr lang="el-GR" altLang="en-US" dirty="0" smtClean="0">
                <a:latin typeface="Century Gothic" panose="020B0502020202020204" pitchFamily="34" charset="0"/>
                <a:cs typeface="Times New Roman" panose="02020603050405020304" pitchFamily="18" charset="0"/>
              </a:rPr>
              <a:t>Κατανόηση της ηθικής επιμέτρησης του κέρδους και η σχέση του κέρδους με τις ταμειακές ροές</a:t>
            </a:r>
            <a:endParaRPr lang="en-US" altLang="en-US" dirty="0">
              <a:latin typeface="Century Gothic" panose="020B0502020202020204" pitchFamily="34" charset="0"/>
              <a:cs typeface="Times New Roman" panose="02020603050405020304" pitchFamily="18" charset="0"/>
            </a:endParaRPr>
          </a:p>
          <a:p>
            <a:pPr>
              <a:buFont typeface="Wingdings" panose="05000000000000000000" pitchFamily="2" charset="2"/>
              <a:buNone/>
            </a:pPr>
            <a:endParaRPr lang="en-US" altLang="en-US" dirty="0"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36892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0"/>
            <a:ext cx="10515600" cy="1325563"/>
          </a:xfrm>
        </p:spPr>
        <p:txBody>
          <a:bodyPr/>
          <a:lstStyle/>
          <a:p>
            <a:r>
              <a:rPr lang="el-GR" altLang="el-GR" dirty="0" smtClean="0">
                <a:latin typeface="Century Gothic" panose="020B0502020202020204" pitchFamily="34" charset="0"/>
              </a:rPr>
              <a:t>Η Διαδικασία της Προσαρμογής</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a:xfrm>
            <a:off x="182881" y="1447800"/>
            <a:ext cx="11103428" cy="4876800"/>
          </a:xfrm>
        </p:spPr>
        <p:txBody>
          <a:bodyPr>
            <a:noAutofit/>
          </a:bodyPr>
          <a:lstStyle/>
          <a:p>
            <a:pPr>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Οι εγγραφές προσαρμογής αφορούν είτε αναβαλλόμενους λογαριασμούς είτε δεδουλευμένους</a:t>
            </a:r>
            <a:r>
              <a:rPr lang="en-US" altLang="el-GR" dirty="0" smtClean="0">
                <a:latin typeface="Century Gothic" panose="020B0502020202020204" pitchFamily="34" charset="0"/>
                <a:cs typeface="Times New Roman" panose="02020603050405020304" pitchFamily="18" charset="0"/>
              </a:rPr>
              <a:t>.</a:t>
            </a:r>
          </a:p>
          <a:p>
            <a:pPr lvl="1" algn="just"/>
            <a:r>
              <a:rPr lang="el-GR" altLang="el-GR" sz="2800" dirty="0">
                <a:latin typeface="Century Gothic" panose="020B0502020202020204" pitchFamily="34" charset="0"/>
                <a:ea typeface="Times New Roman" panose="02020603050405020304" pitchFamily="18" charset="0"/>
                <a:cs typeface="Times New Roman" panose="02020603050405020304" pitchFamily="18" charset="0"/>
              </a:rPr>
              <a:t>Ένας </a:t>
            </a:r>
            <a:r>
              <a:rPr lang="en-US" altLang="el-GR" sz="2800" dirty="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sz="2800" b="1" dirty="0">
                <a:solidFill>
                  <a:srgbClr val="275CAE"/>
                </a:solidFill>
                <a:latin typeface="Century Gothic" panose="020B0502020202020204" pitchFamily="34" charset="0"/>
                <a:ea typeface="Times New Roman" panose="02020603050405020304" pitchFamily="18" charset="0"/>
                <a:cs typeface="Times New Roman" panose="02020603050405020304" pitchFamily="18" charset="0"/>
              </a:rPr>
              <a:t>αναβαλλόμενος λογαριασμός</a:t>
            </a:r>
            <a:r>
              <a:rPr lang="en-US" altLang="el-GR" sz="2800" dirty="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sz="2800" dirty="0">
                <a:latin typeface="Century Gothic" panose="020B0502020202020204" pitchFamily="34" charset="0"/>
                <a:ea typeface="Times New Roman" panose="02020603050405020304" pitchFamily="18" charset="0"/>
                <a:cs typeface="Times New Roman" panose="02020603050405020304" pitchFamily="18" charset="0"/>
              </a:rPr>
              <a:t>αναφέρεται στην καθυστέρηση αναγνώρισης ενός εξόδου που έχει πληρωθεί ή ενός εσόδου που έχει </a:t>
            </a:r>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προεισπραχθεί.</a:t>
            </a:r>
            <a:r>
              <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sz="2800" dirty="0">
                <a:latin typeface="Century Gothic" panose="020B0502020202020204" pitchFamily="34" charset="0"/>
                <a:ea typeface="Times New Roman" panose="02020603050405020304" pitchFamily="18" charset="0"/>
                <a:cs typeface="Times New Roman" panose="02020603050405020304" pitchFamily="18" charset="0"/>
              </a:rPr>
              <a:t>Η ταμειακή πληρωμή ή είσπραξη καταχωρείται πριν γίνει η εγγραφή προσαρμογής</a:t>
            </a:r>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a:t>
            </a: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a:p>
            <a:pPr lvl="1"/>
            <a:r>
              <a:rPr lang="el-GR" altLang="el-GR" sz="2800" dirty="0">
                <a:latin typeface="Century Gothic" panose="020B0502020202020204" pitchFamily="34" charset="0"/>
                <a:ea typeface="Times New Roman" panose="02020603050405020304" pitchFamily="18" charset="0"/>
                <a:cs typeface="Times New Roman" panose="02020603050405020304" pitchFamily="18" charset="0"/>
              </a:rPr>
              <a:t>Ένας</a:t>
            </a:r>
            <a:r>
              <a:rPr lang="en-US" altLang="el-GR" sz="2800" dirty="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sz="2800" b="1" dirty="0">
                <a:solidFill>
                  <a:srgbClr val="275CAE"/>
                </a:solidFill>
                <a:latin typeface="Century Gothic" panose="020B0502020202020204" pitchFamily="34" charset="0"/>
                <a:ea typeface="Times New Roman" panose="02020603050405020304" pitchFamily="18" charset="0"/>
                <a:cs typeface="Times New Roman" panose="02020603050405020304" pitchFamily="18" charset="0"/>
              </a:rPr>
              <a:t>δεδουλευμένος λογαριασμός </a:t>
            </a:r>
            <a:r>
              <a:rPr lang="en-US" altLang="el-GR" sz="2800" dirty="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sz="2800" dirty="0">
                <a:latin typeface="Century Gothic" panose="020B0502020202020204" pitchFamily="34" charset="0"/>
                <a:ea typeface="Times New Roman" panose="02020603050405020304" pitchFamily="18" charset="0"/>
                <a:cs typeface="Times New Roman" panose="02020603050405020304" pitchFamily="18" charset="0"/>
              </a:rPr>
              <a:t>αναφέρεται στην αναγνώριση ενός εξόδου ή ενός εσόδου που έχει προκύψει, αλλά δεν έχει καταχωρηθεί κατά τη διάρκεια της λογιστικής περιόδου</a:t>
            </a:r>
            <a:r>
              <a:rPr lang="en-US" altLang="el-GR" sz="2800" dirty="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sz="2800" dirty="0">
                <a:latin typeface="Century Gothic" panose="020B0502020202020204" pitchFamily="34" charset="0"/>
                <a:ea typeface="Times New Roman" panose="02020603050405020304" pitchFamily="18" charset="0"/>
                <a:cs typeface="Times New Roman" panose="02020603050405020304" pitchFamily="18" charset="0"/>
              </a:rPr>
              <a:t>Η ταμειακή πληρωμή ή είσπραξη πραγματοποιείται σε μελλοντική λογιστική περίοδο, </a:t>
            </a:r>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μετά </a:t>
            </a:r>
            <a:r>
              <a:rPr lang="el-GR" altLang="el-GR" sz="2800" dirty="0">
                <a:latin typeface="Century Gothic" panose="020B0502020202020204" pitchFamily="34" charset="0"/>
                <a:ea typeface="Times New Roman" panose="02020603050405020304" pitchFamily="18" charset="0"/>
                <a:cs typeface="Times New Roman" panose="02020603050405020304" pitchFamily="18" charset="0"/>
              </a:rPr>
              <a:t>την  </a:t>
            </a:r>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προσαρμογή.</a:t>
            </a:r>
            <a:endParaRPr lang="en-US" altLang="el-GR" sz="2800" dirty="0">
              <a:latin typeface="Century Gothic" panose="020B0502020202020204" pitchFamily="34" charset="0"/>
              <a:ea typeface="Times New Roman" panose="02020603050405020304" pitchFamily="18" charset="0"/>
              <a:cs typeface="Times New Roman" panose="02020603050405020304" pitchFamily="18" charset="0"/>
            </a:endParaRPr>
          </a:p>
          <a:p>
            <a:pPr lvl="1">
              <a:buFontTx/>
              <a:buNone/>
            </a:pP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915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981199" y="125413"/>
            <a:ext cx="8521337" cy="870857"/>
          </a:xfrm>
        </p:spPr>
        <p:txBody>
          <a:bodyPr>
            <a:noAutofit/>
          </a:bodyPr>
          <a:lstStyle/>
          <a:p>
            <a:r>
              <a:rPr lang="el-GR" altLang="el-GR" dirty="0">
                <a:latin typeface="Century Gothic" panose="020B0502020202020204" pitchFamily="34" charset="0"/>
                <a:ea typeface="Arial Unicode MS" panose="020B0604020202020204" pitchFamily="34" charset="-128"/>
              </a:rPr>
              <a:t>Τέσσερα Είδη Προσαρμογών</a:t>
            </a:r>
            <a:endParaRPr altLang="el-GR" dirty="0">
              <a:latin typeface="Century Gothic" panose="020B0502020202020204" pitchFamily="34" charset="0"/>
              <a:ea typeface="Arial Unicode MS" panose="020B0604020202020204" pitchFamily="34" charset="-128"/>
            </a:endParaRPr>
          </a:p>
        </p:txBody>
      </p:sp>
      <p:pic>
        <p:nvPicPr>
          <p:cNvPr id="68614" name="Picture 6"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85" y="996270"/>
            <a:ext cx="10560840" cy="586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09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87383" y="413657"/>
            <a:ext cx="11260183" cy="914400"/>
          </a:xfrm>
        </p:spPr>
        <p:txBody>
          <a:bodyPr>
            <a:normAutofit fontScale="90000"/>
          </a:bodyPr>
          <a:lstStyle/>
          <a:p>
            <a:r>
              <a:rPr lang="el-GR" altLang="el-GR" b="1" dirty="0" smtClean="0">
                <a:latin typeface="Century Gothic" panose="020B0502020202020204" pitchFamily="34" charset="0"/>
              </a:rPr>
              <a:t>Είδος 1 Προσαρμογής</a:t>
            </a:r>
            <a:r>
              <a:rPr lang="en-US" altLang="el-GR" dirty="0" smtClean="0">
                <a:latin typeface="Century Gothic" panose="020B0502020202020204" pitchFamily="34" charset="0"/>
              </a:rPr>
              <a:t>: </a:t>
            </a:r>
            <a:r>
              <a:rPr lang="el-GR" altLang="el-GR" dirty="0" smtClean="0">
                <a:latin typeface="Century Gothic" panose="020B0502020202020204" pitchFamily="34" charset="0"/>
              </a:rPr>
              <a:t>Κατανομή Καταχωρημένου Κόστους</a:t>
            </a:r>
            <a:r>
              <a:rPr lang="en-US" altLang="el-GR" dirty="0" smtClean="0">
                <a:latin typeface="Century Gothic" panose="020B0502020202020204" pitchFamily="34" charset="0"/>
              </a:rPr>
              <a:t> (</a:t>
            </a:r>
            <a:r>
              <a:rPr lang="el-GR" altLang="el-GR" dirty="0" smtClean="0">
                <a:latin typeface="Century Gothic" panose="020B0502020202020204" pitchFamily="34" charset="0"/>
              </a:rPr>
              <a:t>Αναβαλλόμενα  Έξοδα</a:t>
            </a:r>
            <a:r>
              <a:rPr lang="en-US" altLang="el-GR" dirty="0" smtClean="0">
                <a:latin typeface="Century Gothic" panose="020B0502020202020204" pitchFamily="34" charset="0"/>
              </a:rPr>
              <a:t>)</a:t>
            </a:r>
          </a:p>
        </p:txBody>
      </p:sp>
      <p:sp>
        <p:nvSpPr>
          <p:cNvPr id="3" name="Content Placeholder 2"/>
          <p:cNvSpPr>
            <a:spLocks noGrp="1"/>
          </p:cNvSpPr>
          <p:nvPr>
            <p:ph idx="1"/>
          </p:nvPr>
        </p:nvSpPr>
        <p:spPr>
          <a:xfrm>
            <a:off x="600891" y="1989908"/>
            <a:ext cx="10946675" cy="5181600"/>
          </a:xfrm>
        </p:spPr>
        <p:txBody>
          <a:bodyPr>
            <a:normAutofit/>
          </a:bodyPr>
          <a:lstStyle/>
          <a:p>
            <a:pPr>
              <a:buFont typeface="Wingdings" panose="05000000000000000000" pitchFamily="2" charset="2"/>
              <a:buChar char="§"/>
            </a:pPr>
            <a:r>
              <a:rPr lang="el-GR" altLang="el-GR" dirty="0" smtClean="0">
                <a:latin typeface="Century Gothic" panose="020B0502020202020204" pitchFamily="34" charset="0"/>
                <a:cs typeface="Times New Roman" panose="02020603050405020304" pitchFamily="18" charset="0"/>
              </a:rPr>
              <a:t>Οι εταιρίες πραγματοποιούν συχνά δαπάνες οι οποίες δημιουργούν οφέλη για περισσότερες από μία περιόδους</a:t>
            </a:r>
            <a:r>
              <a:rPr lang="en-US" altLang="el-GR" dirty="0" smtClean="0">
                <a:latin typeface="Century Gothic" panose="020B0502020202020204" pitchFamily="34" charset="0"/>
                <a:cs typeface="Times New Roman" panose="02020603050405020304" pitchFamily="18" charset="0"/>
              </a:rPr>
              <a:t>.</a:t>
            </a: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Τα κόστη αυτά χρεώνονται σε ένα λογαριασμό του ενεργητικού</a:t>
            </a:r>
            <a:r>
              <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Στο τέλος της λογιστικής περιόδου, το ποσό του στοιχείου του ενεργητικού που έχει χρησιμοποιηθεί, μεταφέρεται από το λογαριασμό Ενεργητικού σε ένα λογαριασμό Εξόδου.</a:t>
            </a: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buClr>
                <a:schemeClr val="tx2"/>
              </a:buClr>
              <a:buFont typeface="Wingdings" panose="05000000000000000000" pitchFamily="2" charset="2"/>
              <a:buChar char="§"/>
            </a:pPr>
            <a:r>
              <a:rPr lang="el-GR" altLang="el-GR" b="1" dirty="0" smtClean="0">
                <a:solidFill>
                  <a:srgbClr val="275CAE"/>
                </a:solidFill>
                <a:latin typeface="Century Gothic" panose="020B0502020202020204" pitchFamily="34" charset="0"/>
                <a:cs typeface="Times New Roman" panose="02020603050405020304" pitchFamily="18" charset="0"/>
              </a:rPr>
              <a:t> </a:t>
            </a:r>
            <a:r>
              <a:rPr lang="el-GR" altLang="el-GR" dirty="0" smtClean="0">
                <a:solidFill>
                  <a:schemeClr val="tx1"/>
                </a:solidFill>
                <a:latin typeface="Century Gothic" panose="020B0502020202020204" pitchFamily="34" charset="0"/>
                <a:cs typeface="Times New Roman" panose="02020603050405020304" pitchFamily="18" charset="0"/>
              </a:rPr>
              <a:t>Τα</a:t>
            </a:r>
            <a:r>
              <a:rPr lang="el-GR" altLang="el-GR" b="1" dirty="0" smtClean="0">
                <a:solidFill>
                  <a:srgbClr val="275CAE"/>
                </a:solidFill>
                <a:latin typeface="Century Gothic" panose="020B0502020202020204" pitchFamily="34" charset="0"/>
                <a:cs typeface="Times New Roman" panose="02020603050405020304" pitchFamily="18" charset="0"/>
              </a:rPr>
              <a:t> Προπληρωμένα έξοδα </a:t>
            </a:r>
            <a:r>
              <a:rPr lang="el-GR" altLang="el-GR" dirty="0" smtClean="0">
                <a:latin typeface="Century Gothic" panose="020B0502020202020204" pitchFamily="34" charset="0"/>
                <a:cs typeface="Times New Roman" panose="02020603050405020304" pitchFamily="18" charset="0"/>
              </a:rPr>
              <a:t>είναι έξοδα που η εταιρία πληρώνει προκαταβολικά</a:t>
            </a:r>
            <a:r>
              <a:rPr lang="en-US" altLang="el-GR" dirty="0" smtClean="0">
                <a:latin typeface="Century Gothic" panose="020B0502020202020204" pitchFamily="34" charset="0"/>
                <a:cs typeface="Times New Roman" panose="02020603050405020304" pitchFamily="18" charset="0"/>
              </a:rPr>
              <a:t>, </a:t>
            </a:r>
            <a:r>
              <a:rPr lang="el-GR" altLang="el-GR" dirty="0" smtClean="0">
                <a:latin typeface="Century Gothic" panose="020B0502020202020204" pitchFamily="34" charset="0"/>
                <a:cs typeface="Times New Roman" panose="02020603050405020304" pitchFamily="18" charset="0"/>
              </a:rPr>
              <a:t>όπως ενοίκια, αναλώσιμα υλικά και ασφάλιστρα.</a:t>
            </a:r>
            <a:endParaRPr lang="en-US" altLang="el-GR"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19929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22068" y="0"/>
            <a:ext cx="11816443" cy="1066800"/>
          </a:xfrm>
        </p:spPr>
        <p:txBody>
          <a:bodyPr>
            <a:normAutofit/>
          </a:bodyPr>
          <a:lstStyle/>
          <a:p>
            <a:r>
              <a:rPr lang="el-GR" altLang="el-GR" sz="3200" dirty="0">
                <a:latin typeface="Century Gothic" panose="020B0502020202020204" pitchFamily="34" charset="0"/>
                <a:ea typeface="Arial Unicode MS" panose="020B0604020202020204" pitchFamily="34" charset="-128"/>
              </a:rPr>
              <a:t>Προσαρμογή για Προπληρωμένα (Αναβαλλόμενα) Έξοδα</a:t>
            </a:r>
            <a:endParaRPr altLang="el-GR" sz="3200" dirty="0">
              <a:latin typeface="Century Gothic" panose="020B0502020202020204" pitchFamily="34" charset="0"/>
              <a:ea typeface="Arial Unicode MS" panose="020B0604020202020204" pitchFamily="34" charset="-128"/>
            </a:endParaRPr>
          </a:p>
        </p:txBody>
      </p:sp>
      <p:pic>
        <p:nvPicPr>
          <p:cNvPr id="70662" name="Picture 6"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00" y="783771"/>
            <a:ext cx="11172243" cy="60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553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24245" y="103868"/>
            <a:ext cx="11440885" cy="1325563"/>
          </a:xfrm>
        </p:spPr>
        <p:txBody>
          <a:bodyPr>
            <a:normAutofit fontScale="90000"/>
          </a:bodyPr>
          <a:lstStyle/>
          <a:p>
            <a:r>
              <a:rPr lang="el-GR" altLang="el-GR" dirty="0">
                <a:latin typeface="Century Gothic" panose="020B0502020202020204" pitchFamily="34" charset="0"/>
                <a:ea typeface="Arial Unicode MS" panose="020B0604020202020204" pitchFamily="34" charset="-128"/>
              </a:rPr>
              <a:t>Προσαρμογή για Προπληρωμένα </a:t>
            </a:r>
            <a:r>
              <a:rPr lang="el-GR" altLang="el-GR" dirty="0" smtClean="0">
                <a:latin typeface="Century Gothic" panose="020B0502020202020204" pitchFamily="34" charset="0"/>
                <a:ea typeface="Arial Unicode MS" panose="020B0604020202020204" pitchFamily="34" charset="-128"/>
              </a:rPr>
              <a:t>Ενοίκια (1)</a:t>
            </a:r>
            <a:r>
              <a:rPr altLang="el-GR" dirty="0">
                <a:latin typeface="Century Gothic" panose="020B0502020202020204" pitchFamily="34" charset="0"/>
                <a:ea typeface="Arial Unicode MS" panose="020B0604020202020204" pitchFamily="34" charset="-128"/>
              </a:rPr>
              <a:t/>
            </a:r>
            <a:br>
              <a:rPr altLang="el-GR" dirty="0">
                <a:latin typeface="Century Gothic" panose="020B0502020202020204" pitchFamily="34" charset="0"/>
                <a:ea typeface="Arial Unicode MS" panose="020B0604020202020204" pitchFamily="34" charset="-128"/>
              </a:rPr>
            </a:br>
            <a:endParaRPr altLang="el-GR" sz="1800" dirty="0">
              <a:latin typeface="Century Gothic" panose="020B0502020202020204" pitchFamily="34" charset="0"/>
              <a:ea typeface="Arial Unicode MS" panose="020B0604020202020204" pitchFamily="34" charset="-128"/>
            </a:endParaRPr>
          </a:p>
        </p:txBody>
      </p:sp>
      <p:sp>
        <p:nvSpPr>
          <p:cNvPr id="71688" name="Rectangle 8"/>
          <p:cNvSpPr>
            <a:spLocks noGrp="1" noChangeArrowheads="1"/>
          </p:cNvSpPr>
          <p:nvPr>
            <p:ph type="body" idx="4294967295"/>
          </p:nvPr>
        </p:nvSpPr>
        <p:spPr>
          <a:xfrm>
            <a:off x="328748" y="1237796"/>
            <a:ext cx="11218817" cy="4351338"/>
          </a:xfrm>
        </p:spPr>
        <p:txBody>
          <a:bodyPr>
            <a:noAutofit/>
          </a:bodyPr>
          <a:lstStyle/>
          <a:p>
            <a:pPr marL="0" indent="0">
              <a:lnSpc>
                <a:spcPct val="80000"/>
              </a:lnSpc>
              <a:buNone/>
              <a:tabLst>
                <a:tab pos="452438" algn="l"/>
              </a:tabLst>
            </a:pPr>
            <a:r>
              <a:rPr lang="el-GR" altLang="en-US" sz="2400" b="1" dirty="0">
                <a:solidFill>
                  <a:srgbClr val="275CAE"/>
                </a:solidFill>
                <a:latin typeface="Century Gothic" panose="020B0502020202020204" pitchFamily="34" charset="0"/>
              </a:rPr>
              <a:t>Συναλλαγή: </a:t>
            </a:r>
            <a:r>
              <a:rPr lang="el-GR" altLang="en-US" sz="2400" dirty="0">
                <a:latin typeface="Century Gothic" panose="020B0502020202020204" pitchFamily="34" charset="0"/>
              </a:rPr>
              <a:t>Στην αρχή του Ιουλίου το </a:t>
            </a:r>
            <a:r>
              <a:rPr lang="en-US" altLang="en-US" sz="2400" dirty="0">
                <a:latin typeface="Century Gothic" panose="020B0502020202020204" pitchFamily="34" charset="0"/>
              </a:rPr>
              <a:t>Blue Design Studio</a:t>
            </a:r>
            <a:r>
              <a:rPr lang="el-GR" altLang="en-US" sz="2400" dirty="0">
                <a:latin typeface="Century Gothic" panose="020B0502020202020204" pitchFamily="34" charset="0"/>
              </a:rPr>
              <a:t>  προκατάβαλλε το ενοίκιο δύο μηνών. Η προπληρωμή δημιούργησε ένα στοιχείο Ενεργητικού – το δικαίωμα της κατοχής του γραφείου για δυο μήνες. Καθώς περνάει κάθε ημέρα του μήνα, μέρος του στοιχείου αυτού λήγει και μετατρέπεται σε έξοδο. Μέχρι τις 31 Ιουλίου, το μισό κόστος του στοιχείου ($1.600) έχει ήδη λήξει.</a:t>
            </a:r>
            <a:endParaRPr lang="el-GR" altLang="en-US" sz="2400" b="1" dirty="0">
              <a:latin typeface="Century Gothic" panose="020B0502020202020204" pitchFamily="34" charset="0"/>
            </a:endParaRPr>
          </a:p>
          <a:p>
            <a:pPr marL="0" indent="0">
              <a:lnSpc>
                <a:spcPct val="80000"/>
              </a:lnSpc>
              <a:buNone/>
              <a:tabLst>
                <a:tab pos="452438" algn="l"/>
              </a:tabLst>
            </a:pPr>
            <a:endParaRPr lang="en-US" altLang="en-US" sz="2400" b="1" dirty="0">
              <a:solidFill>
                <a:srgbClr val="0033FF"/>
              </a:solidFill>
              <a:latin typeface="Century Gothic" panose="020B0502020202020204" pitchFamily="34" charset="0"/>
            </a:endParaRPr>
          </a:p>
          <a:p>
            <a:pPr marL="0" indent="0">
              <a:lnSpc>
                <a:spcPct val="80000"/>
              </a:lnSpc>
              <a:buNone/>
              <a:tabLst>
                <a:tab pos="452438" algn="l"/>
              </a:tabLst>
            </a:pPr>
            <a:r>
              <a:rPr lang="el-GR" altLang="en-US" sz="2400" b="1" dirty="0">
                <a:solidFill>
                  <a:srgbClr val="275CAE"/>
                </a:solidFill>
                <a:latin typeface="Century Gothic" panose="020B0502020202020204" pitchFamily="34" charset="0"/>
              </a:rPr>
              <a:t>Ανάλυση</a:t>
            </a:r>
            <a:r>
              <a:rPr lang="el-GR" altLang="en-US" sz="2400" dirty="0">
                <a:solidFill>
                  <a:srgbClr val="275CAE"/>
                </a:solidFill>
                <a:latin typeface="Century Gothic" panose="020B0502020202020204" pitchFamily="34" charset="0"/>
              </a:rPr>
              <a:t>: </a:t>
            </a:r>
            <a:r>
              <a:rPr lang="el-GR" altLang="en-US" sz="2400" dirty="0">
                <a:latin typeface="Century Gothic" panose="020B0502020202020204" pitchFamily="34" charset="0"/>
              </a:rPr>
              <a:t>Η ημερολογιακή εγγραφή για την καταχώρηση της λήξης του προπληρωμένου ενοικίου</a:t>
            </a:r>
          </a:p>
          <a:p>
            <a:pPr marL="0" indent="0">
              <a:lnSpc>
                <a:spcPct val="80000"/>
              </a:lnSpc>
              <a:buNone/>
              <a:tabLst>
                <a:tab pos="452438" algn="l"/>
              </a:tabLst>
            </a:pPr>
            <a:r>
              <a:rPr lang="ar-SA" altLang="en-US" sz="2400" dirty="0">
                <a:solidFill>
                  <a:srgbClr val="A50021"/>
                </a:solidFill>
                <a:latin typeface="Century Gothic" panose="020B0502020202020204" pitchFamily="34" charset="0"/>
              </a:rPr>
              <a:t>٧</a:t>
            </a:r>
            <a:r>
              <a:rPr lang="en-US" altLang="en-US" sz="2400" dirty="0">
                <a:latin typeface="Century Gothic" panose="020B0502020202020204" pitchFamily="34" charset="0"/>
              </a:rPr>
              <a:t> </a:t>
            </a:r>
            <a:r>
              <a:rPr lang="el-GR" altLang="en-US" sz="2400" dirty="0">
                <a:latin typeface="Century Gothic" panose="020B0502020202020204" pitchFamily="34" charset="0"/>
              </a:rPr>
              <a:t>μειώνει τον λογαριασμό </a:t>
            </a:r>
            <a:r>
              <a:rPr lang="el-GR" altLang="en-US" sz="2400" i="1" dirty="0">
                <a:latin typeface="Century Gothic" panose="020B0502020202020204" pitchFamily="34" charset="0"/>
              </a:rPr>
              <a:t>Ενεργητικού Προπληρωμένα Ενοίκια</a:t>
            </a:r>
            <a:r>
              <a:rPr lang="el-GR" altLang="en-US" sz="2400" dirty="0">
                <a:latin typeface="Century Gothic" panose="020B0502020202020204" pitchFamily="34" charset="0"/>
              </a:rPr>
              <a:t> με μια πίστωση</a:t>
            </a:r>
            <a:endParaRPr lang="el-GR" altLang="en-US" sz="2400" b="1" dirty="0">
              <a:latin typeface="Century Gothic" panose="020B0502020202020204" pitchFamily="34" charset="0"/>
            </a:endParaRPr>
          </a:p>
          <a:p>
            <a:pPr marL="0" indent="0">
              <a:lnSpc>
                <a:spcPct val="80000"/>
              </a:lnSpc>
              <a:buNone/>
              <a:tabLst>
                <a:tab pos="452438" algn="l"/>
              </a:tabLst>
            </a:pPr>
            <a:r>
              <a:rPr lang="el-GR" altLang="en-US" sz="2400" b="1" dirty="0">
                <a:solidFill>
                  <a:schemeClr val="hlink"/>
                </a:solidFill>
                <a:latin typeface="Century Gothic" panose="020B0502020202020204" pitchFamily="34" charset="0"/>
              </a:rPr>
              <a:t>Δ</a:t>
            </a:r>
            <a:r>
              <a:rPr lang="en-US" altLang="en-US" sz="2400" b="1" dirty="0">
                <a:latin typeface="Century Gothic" panose="020B0502020202020204" pitchFamily="34" charset="0"/>
              </a:rPr>
              <a:t> </a:t>
            </a:r>
            <a:r>
              <a:rPr lang="el-GR" altLang="en-US" sz="2400" dirty="0">
                <a:latin typeface="Century Gothic" panose="020B0502020202020204" pitchFamily="34" charset="0"/>
              </a:rPr>
              <a:t>αυξάνει το λογαριασμό </a:t>
            </a:r>
            <a:r>
              <a:rPr lang="el-GR" altLang="en-US" sz="2400" i="1" dirty="0">
                <a:latin typeface="Century Gothic" panose="020B0502020202020204" pitchFamily="34" charset="0"/>
              </a:rPr>
              <a:t>Εξόδων Ενοίκια</a:t>
            </a:r>
            <a:r>
              <a:rPr lang="el-GR" altLang="en-US" sz="2400" dirty="0">
                <a:latin typeface="Century Gothic" panose="020B0502020202020204" pitchFamily="34" charset="0"/>
              </a:rPr>
              <a:t> με μια χρέωση</a:t>
            </a:r>
            <a:endParaRPr lang="el-GR" altLang="en-US" sz="2400" b="1" dirty="0">
              <a:latin typeface="Century Gothic" panose="020B0502020202020204" pitchFamily="34" charset="0"/>
            </a:endParaRPr>
          </a:p>
          <a:p>
            <a:pPr marL="0" indent="0">
              <a:lnSpc>
                <a:spcPct val="80000"/>
              </a:lnSpc>
              <a:buNone/>
              <a:tabLst>
                <a:tab pos="452438" algn="l"/>
              </a:tabLst>
            </a:pPr>
            <a:endParaRPr lang="en-US" altLang="en-US" sz="2400" b="1" dirty="0">
              <a:solidFill>
                <a:srgbClr val="0033FF"/>
              </a:solidFill>
              <a:latin typeface="Century Gothic" panose="020B0502020202020204" pitchFamily="34" charset="0"/>
            </a:endParaRPr>
          </a:p>
          <a:p>
            <a:pPr marL="0" indent="0">
              <a:lnSpc>
                <a:spcPct val="80000"/>
              </a:lnSpc>
              <a:buNone/>
              <a:tabLst>
                <a:tab pos="452438" algn="l"/>
              </a:tabLst>
            </a:pPr>
            <a:r>
              <a:rPr lang="el-GR" altLang="en-US" sz="2400" b="1" dirty="0">
                <a:solidFill>
                  <a:srgbClr val="275CAE"/>
                </a:solidFill>
                <a:latin typeface="Century Gothic" panose="020B0502020202020204" pitchFamily="34" charset="0"/>
              </a:rPr>
              <a:t>Σχόλιο:</a:t>
            </a:r>
            <a:r>
              <a:rPr lang="el-GR" altLang="en-US" sz="2400" dirty="0">
                <a:solidFill>
                  <a:srgbClr val="275CAE"/>
                </a:solidFill>
                <a:latin typeface="Century Gothic" panose="020B0502020202020204" pitchFamily="34" charset="0"/>
              </a:rPr>
              <a:t> </a:t>
            </a:r>
            <a:r>
              <a:rPr lang="el-GR" altLang="en-US" sz="2400" dirty="0">
                <a:latin typeface="Century Gothic" panose="020B0502020202020204" pitchFamily="34" charset="0"/>
              </a:rPr>
              <a:t>Ο λογαριασμός Προπληρωμένα Ενοίκια έχει τώρα υπόλοιπο $1.600, που αντιπροσωπεύει το ενοίκιο ενός μήνα, το οποίο θα μετατραπεί σε έξοδα μέσα στον Αύγουστο. </a:t>
            </a:r>
          </a:p>
        </p:txBody>
      </p:sp>
    </p:spTree>
    <p:extLst>
      <p:ext uri="{BB962C8B-B14F-4D97-AF65-F5344CB8AC3E}">
        <p14:creationId xmlns:p14="http://schemas.microsoft.com/office/powerpoint/2010/main" val="2622941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265364" y="1644651"/>
            <a:ext cx="7813675" cy="2212975"/>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nvGraphicFramePr>
        <p:xfrm>
          <a:off x="2362200" y="1828801"/>
          <a:ext cx="7480300" cy="371475"/>
        </p:xfrm>
        <a:graphic>
          <a:graphicData uri="http://schemas.openxmlformats.org/drawingml/2006/table">
            <a:tbl>
              <a:tblPr/>
              <a:tblGrid>
                <a:gridCol w="1995488">
                  <a:extLst>
                    <a:ext uri="{9D8B030D-6E8A-4147-A177-3AD203B41FA5}">
                      <a16:colId xmlns="" xmlns:a16="http://schemas.microsoft.com/office/drawing/2014/main" val="73950347"/>
                    </a:ext>
                  </a:extLst>
                </a:gridCol>
                <a:gridCol w="422275">
                  <a:extLst>
                    <a:ext uri="{9D8B030D-6E8A-4147-A177-3AD203B41FA5}">
                      <a16:colId xmlns="" xmlns:a16="http://schemas.microsoft.com/office/drawing/2014/main" val="4167460913"/>
                    </a:ext>
                  </a:extLst>
                </a:gridCol>
                <a:gridCol w="2803525">
                  <a:extLst>
                    <a:ext uri="{9D8B030D-6E8A-4147-A177-3AD203B41FA5}">
                      <a16:colId xmlns="" xmlns:a16="http://schemas.microsoft.com/office/drawing/2014/main" val="1535877962"/>
                    </a:ext>
                  </a:extLst>
                </a:gridCol>
                <a:gridCol w="295275">
                  <a:extLst>
                    <a:ext uri="{9D8B030D-6E8A-4147-A177-3AD203B41FA5}">
                      <a16:colId xmlns="" xmlns:a16="http://schemas.microsoft.com/office/drawing/2014/main" val="4140868005"/>
                    </a:ext>
                  </a:extLst>
                </a:gridCol>
                <a:gridCol w="1963737">
                  <a:extLst>
                    <a:ext uri="{9D8B030D-6E8A-4147-A177-3AD203B41FA5}">
                      <a16:colId xmlns="" xmlns:a16="http://schemas.microsoft.com/office/drawing/2014/main" val="1539268537"/>
                    </a:ext>
                  </a:extLst>
                </a:gridCol>
              </a:tblGrid>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Ενεργητικό</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 </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Ίδια Κεφάλαια</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556505153"/>
                  </a:ext>
                </a:extLst>
              </a:tr>
            </a:tbl>
          </a:graphicData>
        </a:graphic>
      </p:graphicFrame>
      <p:graphicFrame>
        <p:nvGraphicFramePr>
          <p:cNvPr id="3" name="Table 2"/>
          <p:cNvGraphicFramePr>
            <a:graphicFrameLocks noGrp="1"/>
          </p:cNvGraphicFramePr>
          <p:nvPr/>
        </p:nvGraphicFramePr>
        <p:xfrm>
          <a:off x="2286000" y="2209800"/>
          <a:ext cx="7480300" cy="755650"/>
        </p:xfrm>
        <a:graphic>
          <a:graphicData uri="http://schemas.openxmlformats.org/drawingml/2006/table">
            <a:tbl>
              <a:tblPr/>
              <a:tblGrid>
                <a:gridCol w="2493963">
                  <a:extLst>
                    <a:ext uri="{9D8B030D-6E8A-4147-A177-3AD203B41FA5}">
                      <a16:colId xmlns="" xmlns:a16="http://schemas.microsoft.com/office/drawing/2014/main" val="699637656"/>
                    </a:ext>
                  </a:extLst>
                </a:gridCol>
                <a:gridCol w="2492375">
                  <a:extLst>
                    <a:ext uri="{9D8B030D-6E8A-4147-A177-3AD203B41FA5}">
                      <a16:colId xmlns="" xmlns:a16="http://schemas.microsoft.com/office/drawing/2014/main" val="626571374"/>
                    </a:ext>
                  </a:extLst>
                </a:gridCol>
                <a:gridCol w="2493962">
                  <a:extLst>
                    <a:ext uri="{9D8B030D-6E8A-4147-A177-3AD203B41FA5}">
                      <a16:colId xmlns="" xmlns:a16="http://schemas.microsoft.com/office/drawing/2014/main" val="1855519457"/>
                    </a:ext>
                  </a:extLst>
                </a:gridCol>
              </a:tblGrid>
              <a:tr h="75565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Προπληρωμένα Έξοδα</a:t>
                      </a:r>
                      <a:endParaRPr kumimoji="0" lang="en-US" altLang="en-US" sz="1400" b="1"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Ενοίκια</a:t>
                      </a:r>
                      <a:endParaRPr kumimoji="0" lang="en-US" altLang="en-US" sz="1400" b="1"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44430885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81829508"/>
              </p:ext>
            </p:extLst>
          </p:nvPr>
        </p:nvGraphicFramePr>
        <p:xfrm>
          <a:off x="2263776" y="2586039"/>
          <a:ext cx="2765425" cy="1042989"/>
        </p:xfrm>
        <a:graphic>
          <a:graphicData uri="http://schemas.openxmlformats.org/drawingml/2006/table">
            <a:tbl>
              <a:tblPr/>
              <a:tblGrid>
                <a:gridCol w="1317625">
                  <a:extLst>
                    <a:ext uri="{9D8B030D-6E8A-4147-A177-3AD203B41FA5}">
                      <a16:colId xmlns="" xmlns:a16="http://schemas.microsoft.com/office/drawing/2014/main" val="2508028585"/>
                    </a:ext>
                  </a:extLst>
                </a:gridCol>
                <a:gridCol w="1447800">
                  <a:extLst>
                    <a:ext uri="{9D8B030D-6E8A-4147-A177-3AD203B41FA5}">
                      <a16:colId xmlns="" xmlns:a16="http://schemas.microsoft.com/office/drawing/2014/main" val="2198633015"/>
                    </a:ext>
                  </a:extLst>
                </a:gridCol>
              </a:tblGrid>
              <a:tr h="347663">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2" marR="91442" marT="45709" marB="45709"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2" marR="91442" marT="45709" marB="45709"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2183625253"/>
                  </a:ext>
                </a:extLst>
              </a:tr>
              <a:tr h="347663">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Ιουλ.3</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3,200</a:t>
                      </a:r>
                    </a:p>
                  </a:txBody>
                  <a:tcPr marL="91442" marR="91442" marT="45709" marB="45709"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 31</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1,600</a:t>
                      </a:r>
                    </a:p>
                  </a:txBody>
                  <a:tcPr marL="91442" marR="91442" marT="45709" marB="45709"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98394153"/>
                  </a:ext>
                </a:extLst>
              </a:tr>
              <a:tr h="347663">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err="1"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Υπολ</a:t>
                      </a: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1,600</a:t>
                      </a:r>
                    </a:p>
                  </a:txBody>
                  <a:tcPr marL="91442" marR="91442" marT="45709" marB="45709"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2" marR="91442" marT="45709" marB="45709"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3582761825"/>
                  </a:ext>
                </a:extLst>
              </a:tr>
            </a:tbl>
          </a:graphicData>
        </a:graphic>
      </p:graphicFrame>
      <p:graphicFrame>
        <p:nvGraphicFramePr>
          <p:cNvPr id="5" name="Table 4"/>
          <p:cNvGraphicFramePr>
            <a:graphicFrameLocks noGrp="1"/>
          </p:cNvGraphicFramePr>
          <p:nvPr/>
        </p:nvGraphicFramePr>
        <p:xfrm>
          <a:off x="7315201" y="2514600"/>
          <a:ext cx="2689225" cy="742950"/>
        </p:xfrm>
        <a:graphic>
          <a:graphicData uri="http://schemas.openxmlformats.org/drawingml/2006/table">
            <a:tbl>
              <a:tblPr/>
              <a:tblGrid>
                <a:gridCol w="1344613">
                  <a:extLst>
                    <a:ext uri="{9D8B030D-6E8A-4147-A177-3AD203B41FA5}">
                      <a16:colId xmlns="" xmlns:a16="http://schemas.microsoft.com/office/drawing/2014/main" val="1897890163"/>
                    </a:ext>
                  </a:extLst>
                </a:gridCol>
                <a:gridCol w="1344612">
                  <a:extLst>
                    <a:ext uri="{9D8B030D-6E8A-4147-A177-3AD203B41FA5}">
                      <a16:colId xmlns="" xmlns:a16="http://schemas.microsoft.com/office/drawing/2014/main" val="2030951505"/>
                    </a:ext>
                  </a:extLst>
                </a:gridCol>
              </a:tblGrid>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8" marB="45798"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8" marB="45798"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3867093199"/>
                  </a:ext>
                </a:extLst>
              </a:tr>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Ιουλ.31</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1,600</a:t>
                      </a:r>
                    </a:p>
                  </a:txBody>
                  <a:tcPr marL="91470" marR="91470" marT="45798" marB="45798"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8" marB="45798"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67758043"/>
                  </a:ext>
                </a:extLst>
              </a:tr>
            </a:tbl>
          </a:graphicData>
        </a:graphic>
      </p:graphicFrame>
      <p:sp>
        <p:nvSpPr>
          <p:cNvPr id="8" name="Rounded Rectangle 7"/>
          <p:cNvSpPr>
            <a:spLocks noChangeArrowheads="1"/>
          </p:cNvSpPr>
          <p:nvPr/>
        </p:nvSpPr>
        <p:spPr bwMode="auto">
          <a:xfrm>
            <a:off x="2209801" y="4267201"/>
            <a:ext cx="7820025" cy="1133475"/>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nvGraphicFramePr>
        <p:xfrm>
          <a:off x="2133600" y="4343401"/>
          <a:ext cx="7640638" cy="2011363"/>
        </p:xfrm>
        <a:graphic>
          <a:graphicData uri="http://schemas.openxmlformats.org/drawingml/2006/table">
            <a:tbl>
              <a:tblPr/>
              <a:tblGrid>
                <a:gridCol w="1095375">
                  <a:extLst>
                    <a:ext uri="{9D8B030D-6E8A-4147-A177-3AD203B41FA5}">
                      <a16:colId xmlns="" xmlns:a16="http://schemas.microsoft.com/office/drawing/2014/main" val="3060522082"/>
                    </a:ext>
                  </a:extLst>
                </a:gridCol>
                <a:gridCol w="3635375">
                  <a:extLst>
                    <a:ext uri="{9D8B030D-6E8A-4147-A177-3AD203B41FA5}">
                      <a16:colId xmlns="" xmlns:a16="http://schemas.microsoft.com/office/drawing/2014/main" val="1736111357"/>
                    </a:ext>
                  </a:extLst>
                </a:gridCol>
                <a:gridCol w="503238">
                  <a:extLst>
                    <a:ext uri="{9D8B030D-6E8A-4147-A177-3AD203B41FA5}">
                      <a16:colId xmlns="" xmlns:a16="http://schemas.microsoft.com/office/drawing/2014/main" val="1043924117"/>
                    </a:ext>
                  </a:extLst>
                </a:gridCol>
                <a:gridCol w="1004887">
                  <a:extLst>
                    <a:ext uri="{9D8B030D-6E8A-4147-A177-3AD203B41FA5}">
                      <a16:colId xmlns="" xmlns:a16="http://schemas.microsoft.com/office/drawing/2014/main" val="4231308335"/>
                    </a:ext>
                  </a:extLst>
                </a:gridCol>
                <a:gridCol w="1401763">
                  <a:extLst>
                    <a:ext uri="{9D8B030D-6E8A-4147-A177-3AD203B41FA5}">
                      <a16:colId xmlns="" xmlns:a16="http://schemas.microsoft.com/office/drawing/2014/main" val="594737906"/>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697087629"/>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31 Ιουλίου</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Ενοίκια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1,600</a:t>
                      </a:r>
                    </a:p>
                  </a:txBody>
                  <a:tcPr marL="91450"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373881116"/>
                  </a:ext>
                </a:extLst>
              </a:tr>
              <a:tr h="36512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Προπληρωμένα ενοίκια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274349" marR="91450" marT="45710" marB="45710"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1,600</a:t>
                      </a:r>
                      <a:endParaRPr kumimoji="0" lang="en-US" altLang="en-US" sz="1400" b="0" i="1"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584613363"/>
                  </a:ext>
                </a:extLst>
              </a:tr>
              <a:tr h="731838">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101881311"/>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0" marB="45710"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0" marB="45710"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dirty="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214509149"/>
                  </a:ext>
                </a:extLst>
              </a:tr>
            </a:tbl>
          </a:graphicData>
        </a:graphic>
      </p:graphicFrame>
      <p:sp>
        <p:nvSpPr>
          <p:cNvPr id="72755" name="TextBox 39"/>
          <p:cNvSpPr txBox="1">
            <a:spLocks noChangeArrowheads="1"/>
          </p:cNvSpPr>
          <p:nvPr/>
        </p:nvSpPr>
        <p:spPr bwMode="auto">
          <a:xfrm>
            <a:off x="2205038" y="1239839"/>
            <a:ext cx="396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Λογιστικής </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2209801" y="38862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Ημερολογιακή εγγραφή</a:t>
            </a:r>
            <a:endParaRPr lang="en-US" altLang="el-GR" sz="1800" b="1">
              <a:solidFill>
                <a:srgbClr val="275CAE"/>
              </a:solidFill>
              <a:latin typeface="Calibri" panose="020F0502020204030204" pitchFamily="34" charset="0"/>
            </a:endParaRPr>
          </a:p>
        </p:txBody>
      </p:sp>
      <p:sp>
        <p:nvSpPr>
          <p:cNvPr id="72757" name="Title 1"/>
          <p:cNvSpPr txBox="1">
            <a:spLocks/>
          </p:cNvSpPr>
          <p:nvPr/>
        </p:nvSpPr>
        <p:spPr bwMode="auto">
          <a:xfrm>
            <a:off x="2133600" y="447673"/>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l-GR" sz="2800" b="1" dirty="0">
                <a:solidFill>
                  <a:schemeClr val="bg1"/>
                </a:solidFill>
                <a:latin typeface="Arial" panose="020B0604020202020204" pitchFamily="34" charset="0"/>
              </a:rPr>
              <a:t>Προσαρμογή για Προπληρωμένα Ενοίκια</a:t>
            </a:r>
            <a:r>
              <a:rPr lang="en-US" altLang="el-GR" sz="2800" b="1" dirty="0">
                <a:solidFill>
                  <a:schemeClr val="bg1"/>
                </a:solidFill>
                <a:latin typeface="Arial" panose="020B0604020202020204" pitchFamily="34" charset="0"/>
              </a:rPr>
              <a:t/>
            </a:r>
            <a:br>
              <a:rPr lang="en-US" altLang="el-GR" sz="2800" b="1" dirty="0">
                <a:solidFill>
                  <a:schemeClr val="bg1"/>
                </a:solidFill>
                <a:latin typeface="Arial" panose="020B0604020202020204" pitchFamily="34" charset="0"/>
              </a:rPr>
            </a:br>
            <a:r>
              <a:rPr lang="en-US" altLang="el-GR" sz="1800" b="1" dirty="0">
                <a:solidFill>
                  <a:schemeClr val="bg1"/>
                </a:solidFill>
                <a:latin typeface="Arial" panose="020B0604020202020204" pitchFamily="34" charset="0"/>
              </a:rPr>
              <a:t>(</a:t>
            </a:r>
            <a:r>
              <a:rPr lang="el-GR" altLang="el-GR" sz="1800" b="1" dirty="0">
                <a:solidFill>
                  <a:schemeClr val="bg1"/>
                </a:solidFill>
                <a:latin typeface="Arial" panose="020B0604020202020204" pitchFamily="34" charset="0"/>
              </a:rPr>
              <a:t>διαφάνεια</a:t>
            </a:r>
            <a:r>
              <a:rPr lang="en-US" altLang="el-GR" sz="1800" b="1" dirty="0">
                <a:solidFill>
                  <a:schemeClr val="bg1"/>
                </a:solidFill>
                <a:latin typeface="Arial" panose="020B0604020202020204" pitchFamily="34" charset="0"/>
              </a:rPr>
              <a:t> 2</a:t>
            </a:r>
            <a:r>
              <a:rPr lang="el-GR" altLang="el-GR" sz="1800" b="1" dirty="0">
                <a:solidFill>
                  <a:schemeClr val="bg1"/>
                </a:solidFill>
                <a:latin typeface="Arial" panose="020B0604020202020204" pitchFamily="34" charset="0"/>
              </a:rPr>
              <a:t>η</a:t>
            </a:r>
            <a:r>
              <a:rPr lang="en-US" altLang="el-GR" sz="1800" b="1" dirty="0">
                <a:solidFill>
                  <a:schemeClr val="bg1"/>
                </a:solidFill>
                <a:latin typeface="Arial" panose="020B0604020202020204" pitchFamily="34" charset="0"/>
              </a:rPr>
              <a:t> </a:t>
            </a:r>
            <a:r>
              <a:rPr lang="el-GR" altLang="el-GR" sz="1800" b="1" dirty="0">
                <a:solidFill>
                  <a:schemeClr val="bg1"/>
                </a:solidFill>
                <a:latin typeface="Arial" panose="020B0604020202020204" pitchFamily="34" charset="0"/>
              </a:rPr>
              <a:t>από</a:t>
            </a:r>
            <a:r>
              <a:rPr lang="en-US" altLang="el-GR" sz="1800" b="1" dirty="0">
                <a:solidFill>
                  <a:schemeClr val="bg1"/>
                </a:solidFill>
                <a:latin typeface="Arial" panose="020B0604020202020204" pitchFamily="34" charset="0"/>
              </a:rPr>
              <a:t> 2)</a:t>
            </a:r>
          </a:p>
        </p:txBody>
      </p:sp>
      <p:cxnSp>
        <p:nvCxnSpPr>
          <p:cNvPr id="10" name="Straight Arrow Connector 9"/>
          <p:cNvCxnSpPr>
            <a:cxnSpLocks noChangeShapeType="1"/>
          </p:cNvCxnSpPr>
          <p:nvPr/>
        </p:nvCxnSpPr>
        <p:spPr bwMode="auto">
          <a:xfrm>
            <a:off x="4876800" y="3048000"/>
            <a:ext cx="6858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4876800" y="3048000"/>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5562600" y="3048000"/>
            <a:ext cx="0" cy="2057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5562600" y="3048000"/>
            <a:ext cx="0" cy="2057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5562600" y="5105400"/>
            <a:ext cx="32004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H="1">
            <a:off x="6858000" y="3048000"/>
            <a:ext cx="457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flipH="1">
            <a:off x="6934200" y="30480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6934200" y="3048000"/>
            <a:ext cx="0" cy="1752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6934200" y="30480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a:off x="6934200" y="4800600"/>
            <a:ext cx="381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61959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par>
                          <p:cTn id="35" fill="hold" nodeType="afterGroup">
                            <p:stCondLst>
                              <p:cond delay="500"/>
                            </p:stCondLst>
                            <p:childTnLst>
                              <p:par>
                                <p:cTn id="36" presetID="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42" fill="hold" nodeType="afterGroup">
                            <p:stCondLst>
                              <p:cond delay="1000"/>
                            </p:stCondLst>
                            <p:childTnLst>
                              <p:par>
                                <p:cTn id="43" presetID="1" presetClass="entr" presetSubtype="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par>
                          <p:cTn id="45" fill="hold" nodeType="afterGroup">
                            <p:stCondLst>
                              <p:cond delay="10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l-GR" altLang="el-GR" dirty="0">
                <a:latin typeface="Century Gothic" panose="020B0502020202020204" pitchFamily="34" charset="0"/>
                <a:ea typeface="Arial Unicode MS" panose="020B0604020202020204" pitchFamily="34" charset="-128"/>
              </a:rPr>
              <a:t>Προσαρμογή για Αναλώσιμα </a:t>
            </a:r>
            <a:r>
              <a:rPr lang="el-GR" altLang="el-GR" dirty="0" smtClean="0">
                <a:latin typeface="Century Gothic" panose="020B0502020202020204" pitchFamily="34" charset="0"/>
                <a:ea typeface="Arial Unicode MS" panose="020B0604020202020204" pitchFamily="34" charset="-128"/>
              </a:rPr>
              <a:t>Υλικά (1)</a:t>
            </a:r>
            <a:r>
              <a:rPr altLang="el-GR" dirty="0">
                <a:latin typeface="Century Gothic" panose="020B0502020202020204" pitchFamily="34" charset="0"/>
                <a:ea typeface="Arial Unicode MS" panose="020B0604020202020204" pitchFamily="34" charset="-128"/>
              </a:rPr>
              <a:t/>
            </a:r>
            <a:br>
              <a:rPr altLang="el-GR" dirty="0">
                <a:latin typeface="Century Gothic" panose="020B0502020202020204" pitchFamily="34" charset="0"/>
                <a:ea typeface="Arial Unicode MS" panose="020B0604020202020204" pitchFamily="34" charset="-128"/>
              </a:rPr>
            </a:br>
            <a:endParaRPr altLang="el-GR" dirty="0">
              <a:latin typeface="Century Gothic" panose="020B0502020202020204" pitchFamily="34" charset="0"/>
              <a:ea typeface="Arial Unicode MS" panose="020B0604020202020204" pitchFamily="34" charset="-128"/>
            </a:endParaRPr>
          </a:p>
        </p:txBody>
      </p:sp>
      <p:sp>
        <p:nvSpPr>
          <p:cNvPr id="73736" name="Rectangle 8"/>
          <p:cNvSpPr>
            <a:spLocks noChangeArrowheads="1"/>
          </p:cNvSpPr>
          <p:nvPr/>
        </p:nvSpPr>
        <p:spPr bwMode="auto">
          <a:xfrm>
            <a:off x="250371" y="1308462"/>
            <a:ext cx="11610703" cy="502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82550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233488"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41475"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2400" b="1" dirty="0">
                <a:solidFill>
                  <a:srgbClr val="275CAE"/>
                </a:solidFill>
                <a:latin typeface="Century Gothic" panose="020B0502020202020204" pitchFamily="34" charset="0"/>
              </a:rPr>
              <a:t>Συναλλαγή: </a:t>
            </a:r>
            <a:r>
              <a:rPr lang="el-GR" altLang="en-US" sz="2400" dirty="0">
                <a:latin typeface="Century Gothic" panose="020B0502020202020204" pitchFamily="34" charset="0"/>
              </a:rPr>
              <a:t>Το </a:t>
            </a:r>
            <a:r>
              <a:rPr lang="en-US" altLang="en-US" sz="2400" dirty="0">
                <a:latin typeface="Century Gothic" panose="020B0502020202020204" pitchFamily="34" charset="0"/>
              </a:rPr>
              <a:t>Blue Design Studio </a:t>
            </a:r>
            <a:r>
              <a:rPr lang="el-GR" altLang="en-US" sz="2400" dirty="0">
                <a:latin typeface="Century Gothic" panose="020B0502020202020204" pitchFamily="34" charset="0"/>
              </a:rPr>
              <a:t>αγόρασε στις αρχές Ιουλίου υλικά γραφείου αξίας $5.200. Στα τέλη Ιουλίου, η απογραφή δείχνει ότι παραμένουν διαθέσιμα υλικά γραφείου αξίας $3.660. Αυτό σημαίνει ότι από τα υλικά αξίας $5.200 που αγοράστηκαν αρχικά, χρησιμοποιήθηκαν (μετατράπηκαν σε έξοδο) μέχρι τις 31 Ιουλίου υλικά αξίας $</a:t>
            </a:r>
            <a:r>
              <a:rPr lang="el-GR" altLang="en-US" sz="2400" dirty="0" smtClean="0">
                <a:latin typeface="Century Gothic" panose="020B0502020202020204" pitchFamily="34" charset="0"/>
              </a:rPr>
              <a:t>1.540</a:t>
            </a:r>
            <a:r>
              <a:rPr lang="el-GR" altLang="en-US" sz="2400" dirty="0">
                <a:latin typeface="Century Gothic" panose="020B0502020202020204" pitchFamily="34" charset="0"/>
              </a:rPr>
              <a:t>. </a:t>
            </a:r>
            <a:endParaRPr lang="en-US" altLang="en-US" sz="2400" dirty="0">
              <a:latin typeface="Century Gothic" panose="020B0502020202020204" pitchFamily="34" charset="0"/>
            </a:endParaRPr>
          </a:p>
          <a:p>
            <a:pPr>
              <a:lnSpc>
                <a:spcPct val="80000"/>
              </a:lnSpc>
              <a:buFontTx/>
              <a:buNone/>
            </a:pPr>
            <a:endParaRPr lang="en-US" altLang="en-US" sz="2400" b="1" dirty="0">
              <a:solidFill>
                <a:srgbClr val="0033FF"/>
              </a:solidFill>
              <a:latin typeface="Century Gothic" panose="020B0502020202020204" pitchFamily="34" charset="0"/>
            </a:endParaRPr>
          </a:p>
          <a:p>
            <a:pPr>
              <a:lnSpc>
                <a:spcPct val="80000"/>
              </a:lnSpc>
              <a:buFontTx/>
              <a:buNone/>
            </a:pPr>
            <a:r>
              <a:rPr lang="el-GR" altLang="en-US" sz="2400" b="1" dirty="0">
                <a:solidFill>
                  <a:srgbClr val="275CAE"/>
                </a:solidFill>
                <a:latin typeface="Century Gothic" panose="020B0502020202020204" pitchFamily="34" charset="0"/>
              </a:rPr>
              <a:t>Ανάλυση</a:t>
            </a:r>
            <a:r>
              <a:rPr lang="el-GR" altLang="en-US" sz="2400" dirty="0">
                <a:solidFill>
                  <a:srgbClr val="275CAE"/>
                </a:solidFill>
                <a:latin typeface="Century Gothic" panose="020B0502020202020204" pitchFamily="34" charset="0"/>
              </a:rPr>
              <a:t>: </a:t>
            </a:r>
            <a:r>
              <a:rPr lang="el-GR" altLang="en-US" sz="2400" dirty="0">
                <a:latin typeface="Century Gothic" panose="020B0502020202020204" pitchFamily="34" charset="0"/>
              </a:rPr>
              <a:t>Η ημερολογιακή εγγραφή για την καταχώρηση της λήξης ανάλωσης των υλικών γραφείου</a:t>
            </a:r>
            <a:endParaRPr lang="en-US" altLang="en-US" sz="2400" dirty="0">
              <a:latin typeface="Century Gothic" panose="020B0502020202020204" pitchFamily="34" charset="0"/>
            </a:endParaRPr>
          </a:p>
          <a:p>
            <a:pPr>
              <a:lnSpc>
                <a:spcPct val="80000"/>
              </a:lnSpc>
              <a:buFontTx/>
              <a:buNone/>
            </a:pPr>
            <a:r>
              <a:rPr lang="ar-SA" altLang="en-US" sz="2400" dirty="0">
                <a:solidFill>
                  <a:srgbClr val="A50021"/>
                </a:solidFill>
                <a:latin typeface="Century Gothic" panose="020B0502020202020204" pitchFamily="34" charset="0"/>
              </a:rPr>
              <a:t>٧</a:t>
            </a:r>
            <a:r>
              <a:rPr lang="en-US" altLang="en-US" sz="2400" dirty="0">
                <a:latin typeface="Century Gothic" panose="020B0502020202020204" pitchFamily="34" charset="0"/>
              </a:rPr>
              <a:t>   </a:t>
            </a:r>
            <a:r>
              <a:rPr lang="el-GR" altLang="en-US" sz="2400" dirty="0">
                <a:latin typeface="Century Gothic" panose="020B0502020202020204" pitchFamily="34" charset="0"/>
              </a:rPr>
              <a:t>μειώνει τον λογαριασμό </a:t>
            </a:r>
            <a:r>
              <a:rPr lang="el-GR" altLang="en-US" sz="2400" i="1" dirty="0">
                <a:latin typeface="Century Gothic" panose="020B0502020202020204" pitchFamily="34" charset="0"/>
              </a:rPr>
              <a:t>Ενεργητικού Υλικά Γραφείου</a:t>
            </a:r>
            <a:r>
              <a:rPr lang="el-GR" altLang="en-US" sz="2400" dirty="0">
                <a:latin typeface="Century Gothic" panose="020B0502020202020204" pitchFamily="34" charset="0"/>
              </a:rPr>
              <a:t> με μια πίστωση</a:t>
            </a:r>
            <a:endParaRPr lang="en-US" altLang="en-US" sz="2400" b="1" dirty="0">
              <a:latin typeface="Century Gothic" panose="020B0502020202020204" pitchFamily="34" charset="0"/>
            </a:endParaRPr>
          </a:p>
          <a:p>
            <a:pPr>
              <a:lnSpc>
                <a:spcPct val="80000"/>
              </a:lnSpc>
              <a:buFontTx/>
              <a:buNone/>
            </a:pPr>
            <a:r>
              <a:rPr lang="el-GR" altLang="en-US" sz="2400" b="1" dirty="0">
                <a:solidFill>
                  <a:schemeClr val="hlink"/>
                </a:solidFill>
                <a:latin typeface="Century Gothic" panose="020B0502020202020204" pitchFamily="34" charset="0"/>
              </a:rPr>
              <a:t>Δ</a:t>
            </a:r>
            <a:r>
              <a:rPr lang="en-US" altLang="en-US" sz="2400" b="1" dirty="0">
                <a:latin typeface="Century Gothic" panose="020B0502020202020204" pitchFamily="34" charset="0"/>
              </a:rPr>
              <a:t>  </a:t>
            </a:r>
            <a:r>
              <a:rPr lang="el-GR" altLang="en-US" sz="2400" dirty="0">
                <a:latin typeface="Century Gothic" panose="020B0502020202020204" pitchFamily="34" charset="0"/>
              </a:rPr>
              <a:t>αυξάνει το λογαριασμό </a:t>
            </a:r>
            <a:r>
              <a:rPr lang="el-GR" altLang="en-US" sz="2400" i="1" dirty="0">
                <a:latin typeface="Century Gothic" panose="020B0502020202020204" pitchFamily="34" charset="0"/>
              </a:rPr>
              <a:t>Εξόδων Αναλωμένα Υλικά Γραφείου </a:t>
            </a:r>
            <a:r>
              <a:rPr lang="el-GR" altLang="en-US" sz="2400" dirty="0">
                <a:latin typeface="Century Gothic" panose="020B0502020202020204" pitchFamily="34" charset="0"/>
              </a:rPr>
              <a:t> μια χρέωση</a:t>
            </a:r>
            <a:endParaRPr lang="en-US" altLang="en-US" sz="2400" b="1" dirty="0">
              <a:latin typeface="Century Gothic" panose="020B0502020202020204" pitchFamily="34" charset="0"/>
            </a:endParaRPr>
          </a:p>
          <a:p>
            <a:pPr>
              <a:buFontTx/>
              <a:buNone/>
            </a:pPr>
            <a:endParaRPr lang="en-US" altLang="en-US" sz="2400" dirty="0">
              <a:latin typeface="Century Gothic" panose="020B0502020202020204" pitchFamily="34" charset="0"/>
            </a:endParaRPr>
          </a:p>
          <a:p>
            <a:pPr>
              <a:lnSpc>
                <a:spcPct val="80000"/>
              </a:lnSpc>
              <a:buFontTx/>
              <a:buNone/>
            </a:pPr>
            <a:r>
              <a:rPr lang="el-GR" altLang="en-US" sz="2400" b="1" dirty="0">
                <a:solidFill>
                  <a:srgbClr val="275CAE"/>
                </a:solidFill>
                <a:latin typeface="Century Gothic" panose="020B0502020202020204" pitchFamily="34" charset="0"/>
              </a:rPr>
              <a:t>Σχόλιο:</a:t>
            </a:r>
            <a:r>
              <a:rPr lang="el-GR" altLang="en-US" sz="2400" dirty="0">
                <a:solidFill>
                  <a:srgbClr val="0033FF"/>
                </a:solidFill>
                <a:latin typeface="Century Gothic" panose="020B0502020202020204" pitchFamily="34" charset="0"/>
              </a:rPr>
              <a:t> </a:t>
            </a:r>
            <a:r>
              <a:rPr lang="el-GR" altLang="en-US" sz="2400" dirty="0">
                <a:latin typeface="Century Gothic" panose="020B0502020202020204" pitchFamily="34" charset="0"/>
              </a:rPr>
              <a:t>Ο λογαριασμός Ενεργητικού Υλικά Γραφείου τώρα αντικατοπτρίζει το σωστό υπόλοιπο των Υλικών Γραφείου αξίας $3.660 που απομένουν να αναλωθούν.</a:t>
            </a:r>
            <a:endParaRPr lang="en-US" altLang="en-US" sz="2400" dirty="0">
              <a:latin typeface="Century Gothic" panose="020B0502020202020204" pitchFamily="34" charset="0"/>
            </a:endParaRPr>
          </a:p>
          <a:p>
            <a:pPr>
              <a:buFontTx/>
              <a:buNone/>
            </a:pPr>
            <a:endParaRPr lang="el-GR" altLang="en-US" sz="1800" dirty="0"/>
          </a:p>
        </p:txBody>
      </p:sp>
    </p:spTree>
    <p:extLst>
      <p:ext uri="{BB962C8B-B14F-4D97-AF65-F5344CB8AC3E}">
        <p14:creationId xmlns:p14="http://schemas.microsoft.com/office/powerpoint/2010/main" val="3140960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205038" y="1644651"/>
            <a:ext cx="7815262" cy="2212975"/>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902176597"/>
              </p:ext>
            </p:extLst>
          </p:nvPr>
        </p:nvGraphicFramePr>
        <p:xfrm>
          <a:off x="2362200" y="1828801"/>
          <a:ext cx="7480300" cy="371475"/>
        </p:xfrm>
        <a:graphic>
          <a:graphicData uri="http://schemas.openxmlformats.org/drawingml/2006/table">
            <a:tbl>
              <a:tblPr/>
              <a:tblGrid>
                <a:gridCol w="1995488">
                  <a:extLst>
                    <a:ext uri="{9D8B030D-6E8A-4147-A177-3AD203B41FA5}">
                      <a16:colId xmlns="" xmlns:a16="http://schemas.microsoft.com/office/drawing/2014/main" val="2324638798"/>
                    </a:ext>
                  </a:extLst>
                </a:gridCol>
                <a:gridCol w="422275">
                  <a:extLst>
                    <a:ext uri="{9D8B030D-6E8A-4147-A177-3AD203B41FA5}">
                      <a16:colId xmlns="" xmlns:a16="http://schemas.microsoft.com/office/drawing/2014/main" val="3801080488"/>
                    </a:ext>
                  </a:extLst>
                </a:gridCol>
                <a:gridCol w="2803525">
                  <a:extLst>
                    <a:ext uri="{9D8B030D-6E8A-4147-A177-3AD203B41FA5}">
                      <a16:colId xmlns="" xmlns:a16="http://schemas.microsoft.com/office/drawing/2014/main" val="1933606420"/>
                    </a:ext>
                  </a:extLst>
                </a:gridCol>
                <a:gridCol w="295275">
                  <a:extLst>
                    <a:ext uri="{9D8B030D-6E8A-4147-A177-3AD203B41FA5}">
                      <a16:colId xmlns="" xmlns:a16="http://schemas.microsoft.com/office/drawing/2014/main" val="3071033588"/>
                    </a:ext>
                  </a:extLst>
                </a:gridCol>
                <a:gridCol w="1963737">
                  <a:extLst>
                    <a:ext uri="{9D8B030D-6E8A-4147-A177-3AD203B41FA5}">
                      <a16:colId xmlns="" xmlns:a16="http://schemas.microsoft.com/office/drawing/2014/main" val="2655741979"/>
                    </a:ext>
                  </a:extLst>
                </a:gridCol>
              </a:tblGrid>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Ενεργητικό</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Ίδια Κεφάλαια</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100370225"/>
                  </a:ext>
                </a:extLst>
              </a:tr>
            </a:tbl>
          </a:graphicData>
        </a:graphic>
      </p:graphicFrame>
      <p:graphicFrame>
        <p:nvGraphicFramePr>
          <p:cNvPr id="3" name="Table 2"/>
          <p:cNvGraphicFramePr>
            <a:graphicFrameLocks noGrp="1"/>
          </p:cNvGraphicFramePr>
          <p:nvPr/>
        </p:nvGraphicFramePr>
        <p:xfrm>
          <a:off x="2286000" y="2209800"/>
          <a:ext cx="7480300" cy="755650"/>
        </p:xfrm>
        <a:graphic>
          <a:graphicData uri="http://schemas.openxmlformats.org/drawingml/2006/table">
            <a:tbl>
              <a:tblPr/>
              <a:tblGrid>
                <a:gridCol w="2493963">
                  <a:extLst>
                    <a:ext uri="{9D8B030D-6E8A-4147-A177-3AD203B41FA5}">
                      <a16:colId xmlns="" xmlns:a16="http://schemas.microsoft.com/office/drawing/2014/main" val="1877398015"/>
                    </a:ext>
                  </a:extLst>
                </a:gridCol>
                <a:gridCol w="2492375">
                  <a:extLst>
                    <a:ext uri="{9D8B030D-6E8A-4147-A177-3AD203B41FA5}">
                      <a16:colId xmlns="" xmlns:a16="http://schemas.microsoft.com/office/drawing/2014/main" val="3401142044"/>
                    </a:ext>
                  </a:extLst>
                </a:gridCol>
                <a:gridCol w="2493962">
                  <a:extLst>
                    <a:ext uri="{9D8B030D-6E8A-4147-A177-3AD203B41FA5}">
                      <a16:colId xmlns="" xmlns:a16="http://schemas.microsoft.com/office/drawing/2014/main" val="3281208931"/>
                    </a:ext>
                  </a:extLst>
                </a:gridCol>
              </a:tblGrid>
              <a:tr h="75565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Υλικά Γραφείου</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Αναλωμένα Υλικά Γραφείου</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682308777"/>
                  </a:ext>
                </a:extLst>
              </a:tr>
            </a:tbl>
          </a:graphicData>
        </a:graphic>
      </p:graphicFrame>
      <p:graphicFrame>
        <p:nvGraphicFramePr>
          <p:cNvPr id="4" name="Table 3"/>
          <p:cNvGraphicFramePr>
            <a:graphicFrameLocks noGrp="1"/>
          </p:cNvGraphicFramePr>
          <p:nvPr/>
        </p:nvGraphicFramePr>
        <p:xfrm>
          <a:off x="2209800" y="2514601"/>
          <a:ext cx="2895600" cy="1114425"/>
        </p:xfrm>
        <a:graphic>
          <a:graphicData uri="http://schemas.openxmlformats.org/drawingml/2006/table">
            <a:tbl>
              <a:tblPr/>
              <a:tblGrid>
                <a:gridCol w="1371600">
                  <a:extLst>
                    <a:ext uri="{9D8B030D-6E8A-4147-A177-3AD203B41FA5}">
                      <a16:colId xmlns="" xmlns:a16="http://schemas.microsoft.com/office/drawing/2014/main" val="248395407"/>
                    </a:ext>
                  </a:extLst>
                </a:gridCol>
                <a:gridCol w="1524000">
                  <a:extLst>
                    <a:ext uri="{9D8B030D-6E8A-4147-A177-3AD203B41FA5}">
                      <a16:colId xmlns="" xmlns:a16="http://schemas.microsoft.com/office/drawing/2014/main" val="3131873225"/>
                    </a:ext>
                  </a:extLst>
                </a:gridCol>
              </a:tblGrid>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33" marB="4573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p>
                  </a:txBody>
                  <a:tcPr marL="91416" marR="91416" marT="45733" marB="4573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2658157144"/>
                  </a:ext>
                </a:extLst>
              </a:tr>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Ιουλ.5</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5,200</a:t>
                      </a:r>
                    </a:p>
                  </a:txBody>
                  <a:tcPr marL="91416" marR="91416" marT="45733" marB="4573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 31</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1,540</a:t>
                      </a:r>
                    </a:p>
                  </a:txBody>
                  <a:tcPr marL="91416" marR="91416" marT="45733" marB="45733"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512688351"/>
                  </a:ext>
                </a:extLst>
              </a:tr>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Υπολ..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3,660</a:t>
                      </a:r>
                    </a:p>
                  </a:txBody>
                  <a:tcPr marL="91416" marR="91416" marT="45733" marB="4573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33" marB="4573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551052070"/>
                  </a:ext>
                </a:extLst>
              </a:tr>
            </a:tbl>
          </a:graphicData>
        </a:graphic>
      </p:graphicFrame>
      <p:graphicFrame>
        <p:nvGraphicFramePr>
          <p:cNvPr id="5" name="Table 4"/>
          <p:cNvGraphicFramePr>
            <a:graphicFrameLocks noGrp="1"/>
          </p:cNvGraphicFramePr>
          <p:nvPr/>
        </p:nvGraphicFramePr>
        <p:xfrm>
          <a:off x="7315201" y="2514600"/>
          <a:ext cx="2689225" cy="742950"/>
        </p:xfrm>
        <a:graphic>
          <a:graphicData uri="http://schemas.openxmlformats.org/drawingml/2006/table">
            <a:tbl>
              <a:tblPr/>
              <a:tblGrid>
                <a:gridCol w="1344613">
                  <a:extLst>
                    <a:ext uri="{9D8B030D-6E8A-4147-A177-3AD203B41FA5}">
                      <a16:colId xmlns="" xmlns:a16="http://schemas.microsoft.com/office/drawing/2014/main" val="3880542940"/>
                    </a:ext>
                  </a:extLst>
                </a:gridCol>
                <a:gridCol w="1344612">
                  <a:extLst>
                    <a:ext uri="{9D8B030D-6E8A-4147-A177-3AD203B41FA5}">
                      <a16:colId xmlns="" xmlns:a16="http://schemas.microsoft.com/office/drawing/2014/main" val="1404820830"/>
                    </a:ext>
                  </a:extLst>
                </a:gridCol>
              </a:tblGrid>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8" marB="45798"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8" marB="45798"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3351818764"/>
                  </a:ext>
                </a:extLst>
              </a:tr>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Ιουλ.31</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1,540</a:t>
                      </a:r>
                    </a:p>
                  </a:txBody>
                  <a:tcPr marL="91470" marR="91470" marT="45798" marB="45798"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8" marB="45798"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435036927"/>
                  </a:ext>
                </a:extLst>
              </a:tr>
            </a:tbl>
          </a:graphicData>
        </a:graphic>
      </p:graphicFrame>
      <p:sp>
        <p:nvSpPr>
          <p:cNvPr id="8" name="Rounded Rectangle 7"/>
          <p:cNvSpPr>
            <a:spLocks noChangeArrowheads="1"/>
          </p:cNvSpPr>
          <p:nvPr/>
        </p:nvSpPr>
        <p:spPr bwMode="auto">
          <a:xfrm>
            <a:off x="2209801" y="4267201"/>
            <a:ext cx="7820025" cy="1133475"/>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nvGraphicFramePr>
        <p:xfrm>
          <a:off x="2133600" y="4343401"/>
          <a:ext cx="7640638" cy="2011363"/>
        </p:xfrm>
        <a:graphic>
          <a:graphicData uri="http://schemas.openxmlformats.org/drawingml/2006/table">
            <a:tbl>
              <a:tblPr/>
              <a:tblGrid>
                <a:gridCol w="1095375">
                  <a:extLst>
                    <a:ext uri="{9D8B030D-6E8A-4147-A177-3AD203B41FA5}">
                      <a16:colId xmlns="" xmlns:a16="http://schemas.microsoft.com/office/drawing/2014/main" val="3943666631"/>
                    </a:ext>
                  </a:extLst>
                </a:gridCol>
                <a:gridCol w="3635375">
                  <a:extLst>
                    <a:ext uri="{9D8B030D-6E8A-4147-A177-3AD203B41FA5}">
                      <a16:colId xmlns="" xmlns:a16="http://schemas.microsoft.com/office/drawing/2014/main" val="3657333051"/>
                    </a:ext>
                  </a:extLst>
                </a:gridCol>
                <a:gridCol w="503238">
                  <a:extLst>
                    <a:ext uri="{9D8B030D-6E8A-4147-A177-3AD203B41FA5}">
                      <a16:colId xmlns="" xmlns:a16="http://schemas.microsoft.com/office/drawing/2014/main" val="2256171680"/>
                    </a:ext>
                  </a:extLst>
                </a:gridCol>
                <a:gridCol w="1004887">
                  <a:extLst>
                    <a:ext uri="{9D8B030D-6E8A-4147-A177-3AD203B41FA5}">
                      <a16:colId xmlns="" xmlns:a16="http://schemas.microsoft.com/office/drawing/2014/main" val="2924429722"/>
                    </a:ext>
                  </a:extLst>
                </a:gridCol>
                <a:gridCol w="1401763">
                  <a:extLst>
                    <a:ext uri="{9D8B030D-6E8A-4147-A177-3AD203B41FA5}">
                      <a16:colId xmlns="" xmlns:a16="http://schemas.microsoft.com/office/drawing/2014/main" val="2595249882"/>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664641032"/>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a:t>
                      </a:r>
                    </a:p>
                  </a:txBody>
                  <a:tcPr marL="91450" marR="91450" marT="45710" marB="45710"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Αναλωμένα Υλικά Γραφείου</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1,540</a:t>
                      </a:r>
                    </a:p>
                  </a:txBody>
                  <a:tcPr marL="91450"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458793341"/>
                  </a:ext>
                </a:extLst>
              </a:tr>
              <a:tr h="36512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Υλικά Γραφείου</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274349" marR="91450" marT="45710" marB="45710"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1,540</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271709876"/>
                  </a:ext>
                </a:extLst>
              </a:tr>
              <a:tr h="731838">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530313190"/>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0" marB="45710"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0" marB="45710"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0" marB="45710"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0" marB="4571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369140993"/>
                  </a:ext>
                </a:extLst>
              </a:tr>
            </a:tbl>
          </a:graphicData>
        </a:graphic>
      </p:graphicFrame>
      <p:sp>
        <p:nvSpPr>
          <p:cNvPr id="74803" name="TextBox 39"/>
          <p:cNvSpPr txBox="1">
            <a:spLocks noChangeArrowheads="1"/>
          </p:cNvSpPr>
          <p:nvPr/>
        </p:nvSpPr>
        <p:spPr bwMode="auto">
          <a:xfrm>
            <a:off x="2286000" y="1236664"/>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Λογιστικής</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2209801" y="38862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dirty="0">
                <a:solidFill>
                  <a:srgbClr val="275CAE"/>
                </a:solidFill>
                <a:latin typeface="Calibri" panose="020F0502020204030204" pitchFamily="34" charset="0"/>
              </a:rPr>
              <a:t>Ημερολογιακή Εγγραφή</a:t>
            </a:r>
            <a:endParaRPr lang="en-US" altLang="el-GR" sz="1800" b="1" dirty="0">
              <a:solidFill>
                <a:srgbClr val="275CAE"/>
              </a:solidFill>
              <a:latin typeface="Calibri" panose="020F0502020204030204" pitchFamily="34" charset="0"/>
            </a:endParaRPr>
          </a:p>
        </p:txBody>
      </p:sp>
      <p:sp>
        <p:nvSpPr>
          <p:cNvPr id="74805" name="Title 1"/>
          <p:cNvSpPr txBox="1">
            <a:spLocks/>
          </p:cNvSpPr>
          <p:nvPr/>
        </p:nvSpPr>
        <p:spPr bwMode="auto">
          <a:xfrm>
            <a:off x="1981200" y="2286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l-GR" sz="2800" b="1">
                <a:solidFill>
                  <a:schemeClr val="bg1"/>
                </a:solidFill>
                <a:latin typeface="Arial" panose="020B0604020202020204" pitchFamily="34" charset="0"/>
              </a:rPr>
              <a:t>Προσαρμογή για Αναλώσιμα Υλικά</a:t>
            </a:r>
            <a:r>
              <a:rPr lang="en-US" altLang="el-GR" sz="2800" b="1">
                <a:solidFill>
                  <a:schemeClr val="bg1"/>
                </a:solidFill>
                <a:latin typeface="Arial" panose="020B0604020202020204" pitchFamily="34" charset="0"/>
              </a:rPr>
              <a:t/>
            </a:r>
            <a:br>
              <a:rPr lang="en-US" altLang="el-GR" sz="2800" b="1">
                <a:solidFill>
                  <a:schemeClr val="bg1"/>
                </a:solidFill>
                <a:latin typeface="Arial" panose="020B0604020202020204" pitchFamily="34" charset="0"/>
              </a:rPr>
            </a:br>
            <a:r>
              <a:rPr lang="en-US" altLang="el-GR" sz="1800" b="1">
                <a:solidFill>
                  <a:schemeClr val="bg1"/>
                </a:solidFill>
                <a:latin typeface="Arial" panose="020B0604020202020204" pitchFamily="34" charset="0"/>
              </a:rPr>
              <a:t>(</a:t>
            </a:r>
            <a:r>
              <a:rPr lang="el-GR" altLang="el-GR" sz="1800" b="1">
                <a:solidFill>
                  <a:schemeClr val="bg1"/>
                </a:solidFill>
                <a:latin typeface="Arial" panose="020B0604020202020204" pitchFamily="34" charset="0"/>
              </a:rPr>
              <a:t>διαφάνεια</a:t>
            </a:r>
            <a:r>
              <a:rPr lang="en-US" altLang="el-GR" sz="1800" b="1">
                <a:solidFill>
                  <a:schemeClr val="bg1"/>
                </a:solidFill>
                <a:latin typeface="Arial" panose="020B0604020202020204" pitchFamily="34" charset="0"/>
              </a:rPr>
              <a:t> 2</a:t>
            </a:r>
            <a:r>
              <a:rPr lang="el-GR" altLang="el-GR" sz="1800" b="1" baseline="30000">
                <a:solidFill>
                  <a:schemeClr val="bg1"/>
                </a:solidFill>
                <a:latin typeface="Arial" panose="020B0604020202020204" pitchFamily="34" charset="0"/>
              </a:rPr>
              <a:t>η</a:t>
            </a:r>
            <a:r>
              <a:rPr lang="el-GR" altLang="el-GR" sz="1800" b="1">
                <a:solidFill>
                  <a:schemeClr val="bg1"/>
                </a:solidFill>
                <a:latin typeface="Arial" panose="020B0604020202020204" pitchFamily="34" charset="0"/>
              </a:rPr>
              <a:t> από</a:t>
            </a:r>
            <a:r>
              <a:rPr lang="en-US" altLang="el-GR" sz="1800" b="1">
                <a:solidFill>
                  <a:schemeClr val="bg1"/>
                </a:solidFill>
                <a:latin typeface="Arial" panose="020B0604020202020204" pitchFamily="34" charset="0"/>
              </a:rPr>
              <a:t> 2)</a:t>
            </a:r>
          </a:p>
        </p:txBody>
      </p:sp>
      <p:cxnSp>
        <p:nvCxnSpPr>
          <p:cNvPr id="10" name="Straight Arrow Connector 9"/>
          <p:cNvCxnSpPr>
            <a:cxnSpLocks noChangeShapeType="1"/>
          </p:cNvCxnSpPr>
          <p:nvPr/>
        </p:nvCxnSpPr>
        <p:spPr bwMode="auto">
          <a:xfrm>
            <a:off x="4876800" y="3048000"/>
            <a:ext cx="838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4876800" y="3048000"/>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5715000" y="3048000"/>
            <a:ext cx="0" cy="2057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5715000" y="3048000"/>
            <a:ext cx="0" cy="2057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5715000" y="5105400"/>
            <a:ext cx="3048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H="1">
            <a:off x="6705600" y="3048000"/>
            <a:ext cx="6096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flipH="1">
            <a:off x="6705600" y="3048000"/>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6705600" y="3048000"/>
            <a:ext cx="0" cy="17526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6705600" y="30480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a:off x="6705600" y="4800600"/>
            <a:ext cx="6096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40156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par>
                          <p:cTn id="35" fill="hold" nodeType="afterGroup">
                            <p:stCondLst>
                              <p:cond delay="500"/>
                            </p:stCondLst>
                            <p:childTnLst>
                              <p:par>
                                <p:cTn id="36" presetID="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42" fill="hold" nodeType="afterGroup">
                            <p:stCondLst>
                              <p:cond delay="1000"/>
                            </p:stCondLst>
                            <p:childTnLst>
                              <p:par>
                                <p:cTn id="43" presetID="1"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par>
                          <p:cTn id="45" fill="hold" nodeType="afterGroup">
                            <p:stCondLst>
                              <p:cond delay="1000"/>
                            </p:stCondLst>
                            <p:childTnLst>
                              <p:par>
                                <p:cTn id="46" presetID="22" presetClass="entr" presetSubtype="8"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00446" y="152400"/>
            <a:ext cx="11769634" cy="914400"/>
          </a:xfrm>
        </p:spPr>
        <p:txBody>
          <a:bodyPr>
            <a:normAutofit fontScale="90000"/>
          </a:bodyPr>
          <a:lstStyle/>
          <a:p>
            <a:r>
              <a:rPr lang="el-GR" altLang="el-GR" dirty="0" smtClean="0">
                <a:latin typeface="Century Gothic" panose="020B0502020202020204" pitchFamily="34" charset="0"/>
              </a:rPr>
              <a:t>Αποσβέσεις Πάγιων Περιουσιακών Στοιχείων (1)</a:t>
            </a:r>
            <a:r>
              <a:rPr lang="en-US" altLang="el-GR" dirty="0" smtClean="0">
                <a:latin typeface="Century Gothic" panose="020B0502020202020204" pitchFamily="34" charset="0"/>
              </a:rPr>
              <a:t/>
            </a:r>
            <a:br>
              <a:rPr lang="en-US" altLang="el-GR" dirty="0" smtClean="0">
                <a:latin typeface="Century Gothic" panose="020B0502020202020204" pitchFamily="34" charset="0"/>
              </a:rPr>
            </a:br>
            <a:endParaRPr lang="en-US" altLang="el-GR" sz="1800" dirty="0">
              <a:latin typeface="Century Gothic" panose="020B0502020202020204" pitchFamily="34" charset="0"/>
            </a:endParaRPr>
          </a:p>
        </p:txBody>
      </p:sp>
      <p:sp>
        <p:nvSpPr>
          <p:cNvPr id="3" name="Content Placeholder 2"/>
          <p:cNvSpPr>
            <a:spLocks noGrp="1"/>
          </p:cNvSpPr>
          <p:nvPr>
            <p:ph idx="1"/>
          </p:nvPr>
        </p:nvSpPr>
        <p:spPr>
          <a:xfrm>
            <a:off x="653143" y="1219200"/>
            <a:ext cx="10802983" cy="5486400"/>
          </a:xfrm>
        </p:spPr>
        <p:txBody>
          <a:bodyPr>
            <a:normAutofit/>
          </a:bodyPr>
          <a:lstStyle/>
          <a:p>
            <a:pPr>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Όταν μια εταιρία αγοράζει ένα μακροπρόθεσμο περιουσιακό στοιχείο, όπως ένα κτίριο, ένα φορτηγό, </a:t>
            </a:r>
            <a:r>
              <a:rPr lang="el-GR" altLang="el-GR" dirty="0" smtClean="0">
                <a:latin typeface="Century Gothic" panose="020B0502020202020204" pitchFamily="34" charset="0"/>
                <a:cs typeface="Times New Roman" panose="02020603050405020304" pitchFamily="18" charset="0"/>
              </a:rPr>
              <a:t>έναν </a:t>
            </a:r>
            <a:r>
              <a:rPr lang="el-GR" altLang="el-GR" dirty="0">
                <a:latin typeface="Century Gothic" panose="020B0502020202020204" pitchFamily="34" charset="0"/>
                <a:cs typeface="Times New Roman" panose="02020603050405020304" pitchFamily="18" charset="0"/>
              </a:rPr>
              <a:t>Η/Υ </a:t>
            </a:r>
            <a:r>
              <a:rPr lang="el-GR" altLang="el-GR" dirty="0" smtClean="0">
                <a:latin typeface="Century Gothic" panose="020B0502020202020204" pitchFamily="34" charset="0"/>
                <a:cs typeface="Times New Roman" panose="02020603050405020304" pitchFamily="18" charset="0"/>
              </a:rPr>
              <a:t>ή έπιπλα</a:t>
            </a:r>
            <a:r>
              <a:rPr lang="en-US" altLang="el-GR" dirty="0" smtClean="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στην πράξη προπληρώνει για τη χρησιμότητα του στοιχείου αυτού για όσο διάστημα θα παρέχει οφέλη για την εταιρία</a:t>
            </a:r>
            <a:r>
              <a:rPr lang="el-GR" altLang="el-GR" dirty="0" smtClean="0">
                <a:latin typeface="Century Gothic" panose="020B0502020202020204" pitchFamily="34" charset="0"/>
                <a:cs typeface="Times New Roman" panose="02020603050405020304" pitchFamily="18" charset="0"/>
              </a:rPr>
              <a:t>.</a:t>
            </a:r>
            <a:r>
              <a:rPr lang="en-US" altLang="el-GR" sz="3200" dirty="0" smtClean="0">
                <a:latin typeface="Century Gothic" panose="020B0502020202020204" pitchFamily="34" charset="0"/>
                <a:cs typeface="Times New Roman" panose="02020603050405020304" pitchFamily="18" charset="0"/>
              </a:rPr>
              <a:t> </a:t>
            </a:r>
          </a:p>
          <a:p>
            <a:pPr>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Ο λογιστής θα πρέπει να κατανείμει το κόστος του στοιχείου στη διάρκεια της εκτιμώμενης διάρκειας ζωής του</a:t>
            </a:r>
            <a:r>
              <a:rPr lang="en-US" altLang="el-GR" dirty="0">
                <a:latin typeface="Century Gothic" panose="020B0502020202020204" pitchFamily="34" charset="0"/>
                <a:cs typeface="Times New Roman" panose="02020603050405020304" pitchFamily="18" charset="0"/>
              </a:rPr>
              <a:t>.</a:t>
            </a: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Το ποσό που κατανέμεται σε κάθε λογιστική περίοδο καλείται </a:t>
            </a:r>
            <a:r>
              <a:rPr lang="el-GR" altLang="el-GR" sz="2800" b="1" dirty="0"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απόσβεση</a:t>
            </a:r>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lvl="1"/>
            <a:r>
              <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Υπάρχει πλειάδα μεθόδων για την εκτίμηση των αποσβέσεων.</a:t>
            </a: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678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76200"/>
            <a:ext cx="12192000" cy="990600"/>
          </a:xfrm>
        </p:spPr>
        <p:txBody>
          <a:bodyPr>
            <a:normAutofit fontScale="90000"/>
          </a:bodyPr>
          <a:lstStyle/>
          <a:p>
            <a:r>
              <a:rPr lang="el-GR" altLang="el-GR" dirty="0" smtClean="0">
                <a:latin typeface="Century Gothic" panose="020B0502020202020204" pitchFamily="34" charset="0"/>
              </a:rPr>
              <a:t/>
            </a:r>
            <a:br>
              <a:rPr lang="el-GR" altLang="el-GR" dirty="0" smtClean="0">
                <a:latin typeface="Century Gothic" panose="020B0502020202020204" pitchFamily="34" charset="0"/>
              </a:rPr>
            </a:br>
            <a:r>
              <a:rPr lang="el-GR" altLang="el-GR" dirty="0">
                <a:latin typeface="Century Gothic" panose="020B0502020202020204" pitchFamily="34" charset="0"/>
              </a:rPr>
              <a:t/>
            </a:r>
            <a:br>
              <a:rPr lang="el-GR" altLang="el-GR" dirty="0">
                <a:latin typeface="Century Gothic" panose="020B0502020202020204" pitchFamily="34" charset="0"/>
              </a:rPr>
            </a:br>
            <a:r>
              <a:rPr lang="el-GR" altLang="el-GR" dirty="0" smtClean="0">
                <a:latin typeface="Century Gothic" panose="020B0502020202020204" pitchFamily="34" charset="0"/>
              </a:rPr>
              <a:t>Αποσβέσεις Πάγιων Περιουσιακών Στοιχείων (2)</a:t>
            </a:r>
            <a:r>
              <a:rPr lang="en-US" altLang="el-GR" dirty="0" smtClean="0"/>
              <a:t/>
            </a:r>
            <a:br>
              <a:rPr lang="en-US" altLang="el-GR" dirty="0" smtClean="0"/>
            </a:br>
            <a:r>
              <a:rPr lang="en-US" altLang="el-GR" dirty="0" smtClean="0"/>
              <a:t/>
            </a:r>
            <a:br>
              <a:rPr lang="en-US" altLang="el-GR" dirty="0" smtClean="0"/>
            </a:br>
            <a:endParaRPr lang="en-US" altLang="el-GR" dirty="0" smtClean="0"/>
          </a:p>
        </p:txBody>
      </p:sp>
      <p:sp>
        <p:nvSpPr>
          <p:cNvPr id="76803" name="Content Placeholder 2"/>
          <p:cNvSpPr>
            <a:spLocks noGrp="1"/>
          </p:cNvSpPr>
          <p:nvPr>
            <p:ph idx="1"/>
          </p:nvPr>
        </p:nvSpPr>
        <p:spPr>
          <a:xfrm>
            <a:off x="178525" y="1304108"/>
            <a:ext cx="11834949" cy="4648200"/>
          </a:xfrm>
        </p:spPr>
        <p:txBody>
          <a:bodyPr>
            <a:noAutofit/>
          </a:bodyPr>
          <a:lstStyle/>
          <a:p>
            <a:pPr algn="just">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Για τη διατήρηση του ιστορικού κόστους</a:t>
            </a:r>
            <a:r>
              <a:rPr lang="en-US" altLang="el-GR" dirty="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χρησιμοποιούνται λογαριασμοί </a:t>
            </a:r>
            <a:r>
              <a:rPr lang="el-GR" altLang="el-GR" b="1" dirty="0">
                <a:solidFill>
                  <a:srgbClr val="0070C0"/>
                </a:solidFill>
                <a:latin typeface="Century Gothic" panose="020B0502020202020204" pitchFamily="34" charset="0"/>
                <a:cs typeface="Times New Roman" panose="02020603050405020304" pitchFamily="18" charset="0"/>
              </a:rPr>
              <a:t>Σωρευμένων Αποσβέσεων</a:t>
            </a:r>
            <a:r>
              <a:rPr lang="el-GR" altLang="el-GR" dirty="0">
                <a:latin typeface="Century Gothic" panose="020B0502020202020204" pitchFamily="34" charset="0"/>
                <a:cs typeface="Times New Roman" panose="02020603050405020304" pitchFamily="18" charset="0"/>
              </a:rPr>
              <a:t> για τη σώρευση των αποσβέσεων κάθε μακροπρόθεσμου στοιχείου του Ενεργητικού.</a:t>
            </a:r>
          </a:p>
          <a:p>
            <a:pPr algn="just">
              <a:buFont typeface="Wingdings" panose="05000000000000000000" pitchFamily="2" charset="2"/>
              <a:buChar char="§"/>
            </a:pPr>
            <a:r>
              <a:rPr lang="en-US" altLang="el-GR" dirty="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Οι λογαριασμοί αυτοί καλούνται </a:t>
            </a:r>
            <a:r>
              <a:rPr lang="el-GR" altLang="el-GR" i="1" dirty="0">
                <a:latin typeface="Century Gothic" panose="020B0502020202020204" pitchFamily="34" charset="0"/>
                <a:cs typeface="Times New Roman" panose="02020603050405020304" pitchFamily="18" charset="0"/>
              </a:rPr>
              <a:t>αντίθετοι λογαριασμοί</a:t>
            </a:r>
            <a:r>
              <a:rPr lang="en-US" altLang="el-GR" dirty="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Ένας </a:t>
            </a:r>
            <a:r>
              <a:rPr lang="el-GR" altLang="el-GR" b="1" dirty="0">
                <a:solidFill>
                  <a:srgbClr val="0070C0"/>
                </a:solidFill>
                <a:latin typeface="Century Gothic" panose="020B0502020202020204" pitchFamily="34" charset="0"/>
                <a:cs typeface="Times New Roman" panose="02020603050405020304" pitchFamily="18" charset="0"/>
              </a:rPr>
              <a:t>αντίθετος λογαριασμός </a:t>
            </a:r>
            <a:r>
              <a:rPr lang="el-GR" altLang="el-GR" dirty="0">
                <a:latin typeface="Century Gothic" panose="020B0502020202020204" pitchFamily="34" charset="0"/>
                <a:cs typeface="Times New Roman" panose="02020603050405020304" pitchFamily="18" charset="0"/>
              </a:rPr>
              <a:t>είναι ζεύγος με έναν σχετικό λογαριασμό </a:t>
            </a:r>
            <a:r>
              <a:rPr lang="en-US" altLang="el-GR" dirty="0">
                <a:latin typeface="Century Gothic" panose="020B0502020202020204" pitchFamily="34" charset="0"/>
                <a:cs typeface="Times New Roman" panose="02020603050405020304" pitchFamily="18" charset="0"/>
              </a:rPr>
              <a:t>(</a:t>
            </a:r>
            <a:r>
              <a:rPr lang="el-GR" altLang="el-GR" dirty="0">
                <a:latin typeface="Century Gothic" panose="020B0502020202020204" pitchFamily="34" charset="0"/>
                <a:cs typeface="Times New Roman" panose="02020603050405020304" pitchFamily="18" charset="0"/>
              </a:rPr>
              <a:t>για παράδειγμα ένα λογαριασμό του Ενεργητικού).</a:t>
            </a:r>
            <a:r>
              <a:rPr lang="en-US" altLang="el-GR" dirty="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Το υπόλοιπο ενός αντίθετου λογαριασμού εμφανίζεται στις οικονομικές καταστάσεις αφαιρετικά του σχετικού λογαριασμού.</a:t>
            </a:r>
          </a:p>
          <a:p>
            <a:pPr algn="just">
              <a:buFont typeface="Wingdings" panose="05000000000000000000" pitchFamily="2" charset="2"/>
              <a:buChar char="§"/>
            </a:pPr>
            <a:r>
              <a:rPr lang="en-US" altLang="el-GR" dirty="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Το καθαρό ποσό καλείται </a:t>
            </a:r>
            <a:r>
              <a:rPr lang="el-GR" altLang="el-GR" b="1" dirty="0">
                <a:solidFill>
                  <a:srgbClr val="0070C0"/>
                </a:solidFill>
                <a:latin typeface="Century Gothic" panose="020B0502020202020204" pitchFamily="34" charset="0"/>
                <a:cs typeface="Times New Roman" panose="02020603050405020304" pitchFamily="18" charset="0"/>
              </a:rPr>
              <a:t>λογιστική αξία </a:t>
            </a:r>
            <a:r>
              <a:rPr lang="el-GR" altLang="el-GR" dirty="0">
                <a:latin typeface="Century Gothic" panose="020B0502020202020204" pitchFamily="34" charset="0"/>
                <a:cs typeface="Times New Roman" panose="02020603050405020304" pitchFamily="18" charset="0"/>
              </a:rPr>
              <a:t>του στοιχείου</a:t>
            </a:r>
            <a:r>
              <a:rPr lang="en-US" altLang="el-GR" sz="3200" dirty="0" smtClean="0">
                <a:latin typeface="Century Gothic" panose="020B0502020202020204" pitchFamily="34" charset="0"/>
                <a:cs typeface="Times New Roman" panose="02020603050405020304" pitchFamily="18" charset="0"/>
              </a:rPr>
              <a:t>.</a:t>
            </a:r>
          </a:p>
        </p:txBody>
      </p:sp>
    </p:spTree>
    <p:extLst>
      <p:ext uri="{BB962C8B-B14F-4D97-AF65-F5344CB8AC3E}">
        <p14:creationId xmlns:p14="http://schemas.microsoft.com/office/powerpoint/2010/main" val="2161216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981200" y="119743"/>
            <a:ext cx="7391400" cy="533400"/>
          </a:xfrm>
        </p:spPr>
        <p:txBody>
          <a:bodyPr>
            <a:normAutofit fontScale="90000"/>
          </a:bodyPr>
          <a:lstStyle/>
          <a:p>
            <a:r>
              <a:rPr lang="el-GR" altLang="el-GR" dirty="0" smtClean="0">
                <a:latin typeface="Century Gothic" panose="020B0502020202020204" pitchFamily="34" charset="0"/>
              </a:rPr>
              <a:t>Έννοιες</a:t>
            </a:r>
            <a:endParaRPr lang="en-US" altLang="el-GR" dirty="0" smtClean="0">
              <a:latin typeface="Century Gothic" panose="020B0502020202020204" pitchFamily="34" charset="0"/>
            </a:endParaRPr>
          </a:p>
        </p:txBody>
      </p:sp>
      <p:sp>
        <p:nvSpPr>
          <p:cNvPr id="4" name="Content Placeholder 3"/>
          <p:cNvSpPr>
            <a:spLocks noGrp="1"/>
          </p:cNvSpPr>
          <p:nvPr>
            <p:ph idx="1"/>
          </p:nvPr>
        </p:nvSpPr>
        <p:spPr>
          <a:xfrm>
            <a:off x="112122" y="653143"/>
            <a:ext cx="12079878" cy="5969726"/>
          </a:xfrm>
        </p:spPr>
        <p:txBody>
          <a:bodyPr>
            <a:noAutofit/>
          </a:bodyPr>
          <a:lstStyle/>
          <a:p>
            <a:pPr>
              <a:buFont typeface="Wingdings" panose="05000000000000000000" pitchFamily="2" charset="2"/>
              <a:buChar char="§"/>
            </a:pPr>
            <a:r>
              <a:rPr lang="el-GR" altLang="el-GR" sz="2400" b="1" dirty="0">
                <a:solidFill>
                  <a:srgbClr val="0070C0"/>
                </a:solidFill>
                <a:latin typeface="Century Gothic" panose="020B0502020202020204" pitchFamily="34" charset="0"/>
                <a:cs typeface="Times New Roman" panose="02020603050405020304" pitchFamily="18" charset="0"/>
              </a:rPr>
              <a:t>Καθαρά κέρδη</a:t>
            </a:r>
            <a:r>
              <a:rPr lang="en-US" altLang="el-GR" sz="2400" dirty="0">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καθαρή αύξηση στα ίδια Κεφάλαια που απορρέει από τις λειτουργίες της επιχείρησης.</a:t>
            </a:r>
          </a:p>
          <a:p>
            <a:pPr>
              <a:buFont typeface="Wingdings" panose="05000000000000000000" pitchFamily="2" charset="2"/>
              <a:buChar char="§"/>
            </a:pPr>
            <a:r>
              <a:rPr lang="el-GR" altLang="el-GR" sz="2400" b="1" dirty="0">
                <a:solidFill>
                  <a:srgbClr val="0070C0"/>
                </a:solidFill>
                <a:latin typeface="Century Gothic" panose="020B0502020202020204" pitchFamily="34" charset="0"/>
                <a:cs typeface="Times New Roman" panose="02020603050405020304" pitchFamily="18" charset="0"/>
              </a:rPr>
              <a:t>Έσοδα</a:t>
            </a:r>
            <a:r>
              <a:rPr lang="en-US" altLang="el-GR" sz="2400" dirty="0">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αυξήσεις στα Ίδια Κεφάλαια που απορρέουν από την πώληση αγαθών.</a:t>
            </a:r>
            <a:endParaRPr lang="en-US" altLang="el-GR" sz="2400" dirty="0">
              <a:latin typeface="Century Gothic" panose="020B0502020202020204" pitchFamily="34" charset="0"/>
              <a:cs typeface="Times New Roman" panose="02020603050405020304" pitchFamily="18" charset="0"/>
            </a:endParaRPr>
          </a:p>
          <a:p>
            <a:pPr>
              <a:buFont typeface="Wingdings" panose="05000000000000000000" pitchFamily="2" charset="2"/>
              <a:buChar char="§"/>
            </a:pPr>
            <a:r>
              <a:rPr lang="el-GR" altLang="el-GR" sz="2400" b="1" dirty="0">
                <a:solidFill>
                  <a:srgbClr val="275CAE"/>
                </a:solidFill>
                <a:latin typeface="Century Gothic" panose="020B0502020202020204" pitchFamily="34" charset="0"/>
                <a:cs typeface="Times New Roman" panose="02020603050405020304" pitchFamily="18" charset="0"/>
              </a:rPr>
              <a:t>Έξοδα</a:t>
            </a:r>
            <a:r>
              <a:rPr lang="en-US" altLang="el-GR" sz="2400" dirty="0">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Μειώσεις στα Ίδια Κεφάλαια που απορρέουν από τις λειτουργίες της επιχείρησης.</a:t>
            </a:r>
          </a:p>
          <a:p>
            <a:pPr>
              <a:buFont typeface="Wingdings" panose="05000000000000000000" pitchFamily="2" charset="2"/>
              <a:buChar char="§"/>
            </a:pPr>
            <a:r>
              <a:rPr lang="el-GR" altLang="el-GR" sz="2400" b="1" dirty="0">
                <a:solidFill>
                  <a:srgbClr val="275CAE"/>
                </a:solidFill>
                <a:latin typeface="Century Gothic" panose="020B0502020202020204" pitchFamily="34" charset="0"/>
                <a:cs typeface="Times New Roman" panose="02020603050405020304" pitchFamily="18" charset="0"/>
              </a:rPr>
              <a:t>Συνέχιση της Δραστηριότητας</a:t>
            </a:r>
            <a:r>
              <a:rPr lang="en-US" altLang="el-GR" sz="2400" dirty="0">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η υπόθεση ότι η επιχείρηση συνεχίζει τη δράση της και θα συνεχίσει να λειτουργεί στο μέλλον.</a:t>
            </a:r>
          </a:p>
          <a:p>
            <a:pPr>
              <a:buFont typeface="Wingdings" panose="05000000000000000000" pitchFamily="2" charset="2"/>
              <a:buChar char="§"/>
            </a:pPr>
            <a:r>
              <a:rPr lang="el-GR" altLang="el-GR" sz="2400" b="1" dirty="0">
                <a:solidFill>
                  <a:srgbClr val="275CAE"/>
                </a:solidFill>
                <a:latin typeface="Century Gothic" panose="020B0502020202020204" pitchFamily="34" charset="0"/>
                <a:cs typeface="Times New Roman" panose="02020603050405020304" pitchFamily="18" charset="0"/>
              </a:rPr>
              <a:t>Περιοδικότητα</a:t>
            </a:r>
            <a:r>
              <a:rPr lang="en-US" altLang="el-GR" sz="2400" dirty="0">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η εκτίμηση των καθαρών κερδών της επιχείρησης σε όρους λογιστικών περιόδων.</a:t>
            </a:r>
          </a:p>
          <a:p>
            <a:pPr>
              <a:buFont typeface="Wingdings" panose="05000000000000000000" pitchFamily="2" charset="2"/>
              <a:buChar char="§"/>
            </a:pPr>
            <a:r>
              <a:rPr lang="el-GR" altLang="el-GR" sz="2400" b="1" dirty="0">
                <a:solidFill>
                  <a:srgbClr val="275CAE"/>
                </a:solidFill>
                <a:latin typeface="Century Gothic" panose="020B0502020202020204" pitchFamily="34" charset="0"/>
                <a:cs typeface="Times New Roman" panose="02020603050405020304" pitchFamily="18" charset="0"/>
              </a:rPr>
              <a:t>Λογιστική των δεδουλευμένων (αρχή της συσχέτισης)</a:t>
            </a:r>
            <a:r>
              <a:rPr lang="en-US" altLang="el-GR" sz="2400" b="1" dirty="0">
                <a:solidFill>
                  <a:srgbClr val="275CAE"/>
                </a:solidFill>
                <a:latin typeface="Century Gothic" panose="020B0502020202020204" pitchFamily="34" charset="0"/>
                <a:cs typeface="Times New Roman" panose="02020603050405020304" pitchFamily="18" charset="0"/>
              </a:rPr>
              <a:t>:</a:t>
            </a:r>
            <a:r>
              <a:rPr lang="el-GR" altLang="el-GR" sz="2400" b="1" dirty="0">
                <a:solidFill>
                  <a:srgbClr val="275CAE"/>
                </a:solidFill>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αναγνώριση των εσόδων την περίοδο που γίνεται η ταμειακή είσπραξη από την πώληση των προ</a:t>
            </a:r>
            <a:r>
              <a:rPr lang="el-GR" altLang="el-GR" sz="2400" dirty="0">
                <a:latin typeface="Century Gothic" panose="020B0502020202020204" pitchFamily="34" charset="0"/>
                <a:cs typeface="Arial" panose="020B0604020202020204" pitchFamily="34" charset="0"/>
              </a:rPr>
              <a:t>ϊ</a:t>
            </a:r>
            <a:r>
              <a:rPr lang="el-GR" altLang="el-GR" sz="2400" dirty="0">
                <a:latin typeface="Century Gothic" panose="020B0502020202020204" pitchFamily="34" charset="0"/>
                <a:cs typeface="Times New Roman" panose="02020603050405020304" pitchFamily="18" charset="0"/>
              </a:rPr>
              <a:t>όντων και υπηρεσιών και των εξόδων την περίοδο που γίνεται η ταμειακή πληρωμή για την παραγωγή εσόδων.</a:t>
            </a:r>
          </a:p>
          <a:p>
            <a:pPr>
              <a:buFont typeface="Wingdings" panose="05000000000000000000" pitchFamily="2" charset="2"/>
              <a:buChar char="§"/>
            </a:pPr>
            <a:r>
              <a:rPr lang="el-GR" altLang="el-GR" sz="2400" b="1" dirty="0">
                <a:solidFill>
                  <a:srgbClr val="275CAE"/>
                </a:solidFill>
                <a:latin typeface="Century Gothic" panose="020B0502020202020204" pitchFamily="34" charset="0"/>
                <a:cs typeface="Times New Roman" panose="02020603050405020304" pitchFamily="18" charset="0"/>
              </a:rPr>
              <a:t>Αναγνώριση εσόδων</a:t>
            </a:r>
            <a:r>
              <a:rPr lang="en-US" altLang="el-GR" sz="2400" dirty="0">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η διαδικασία προσδιορισμού του χρόνου κατά τον οποίο πρέπει να καταχωρηθεί ένα έσοδο.</a:t>
            </a:r>
            <a:endParaRPr lang="en-US" altLang="el-GR" sz="3200"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66514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entury Gothic" panose="020B0502020202020204" pitchFamily="34" charset="0"/>
              </a:rPr>
              <a:t>ΑΝΤΙΘΕΤΟΙ ΛΟΓΑΡΙΑΣΜΟΙ</a:t>
            </a:r>
            <a:endParaRPr lang="en-US" dirty="0">
              <a:latin typeface="Century Gothic" panose="020B0502020202020204" pitchFamily="34" charset="0"/>
            </a:endParaRPr>
          </a:p>
        </p:txBody>
      </p:sp>
      <p:sp>
        <p:nvSpPr>
          <p:cNvPr id="3" name="Θέση περιεχομένου 2"/>
          <p:cNvSpPr>
            <a:spLocks noGrp="1"/>
          </p:cNvSpPr>
          <p:nvPr>
            <p:ph idx="1"/>
          </p:nvPr>
        </p:nvSpPr>
        <p:spPr/>
        <p:txBody>
          <a:bodyPr/>
          <a:lstStyle/>
          <a:p>
            <a:r>
              <a:rPr lang="el-GR" dirty="0" smtClean="0"/>
              <a:t>Ο αντίθετος λογαριασμός χρησιμοποιείται στη θέση ενός άλλου λογαριασμού που λέγεται κύριος του. </a:t>
            </a:r>
          </a:p>
          <a:p>
            <a:r>
              <a:rPr lang="el-GR" dirty="0" smtClean="0"/>
              <a:t>Λειτουργεί, όταν υπάρχει σκοπιμότητα να μη μειωθεί ο κύριος, δηλαδή να μείνει αμετάβλητη η αρχική αξία που εικονίζεται σ' αυτόν.</a:t>
            </a:r>
          </a:p>
          <a:p>
            <a:r>
              <a:rPr lang="el-GR" dirty="0" smtClean="0"/>
              <a:t> Επειδή ο αντίθετος λογαριασμός παρακολουθεί μόνο μειώσεις του κύριού του λογαριασμού, καλείται και </a:t>
            </a:r>
            <a:r>
              <a:rPr lang="el-GR" b="1" dirty="0" smtClean="0"/>
              <a:t>αρνητικός λογαριασμός</a:t>
            </a:r>
            <a:r>
              <a:rPr lang="el-GR" dirty="0" smtClean="0"/>
              <a:t>.</a:t>
            </a:r>
            <a:endParaRPr lang="el-GR" dirty="0"/>
          </a:p>
          <a:p>
            <a:r>
              <a:rPr lang="el-GR" dirty="0" smtClean="0"/>
              <a:t>Αντίθετοι ή αρνητικοί είναι οι λογαριασμοί που χρεώνονται η πιστώνονται αντίθετα από τους κύριούς τους, αντί γι' αυτούς και για συγκεκριμένο λόγο.</a:t>
            </a:r>
            <a:endParaRPr lang="en-US" dirty="0"/>
          </a:p>
        </p:txBody>
      </p:sp>
    </p:spTree>
    <p:extLst>
      <p:ext uri="{BB962C8B-B14F-4D97-AF65-F5344CB8AC3E}">
        <p14:creationId xmlns:p14="http://schemas.microsoft.com/office/powerpoint/2010/main" val="191870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4691" y="0"/>
            <a:ext cx="10515600" cy="1325563"/>
          </a:xfrm>
        </p:spPr>
        <p:txBody>
          <a:bodyPr/>
          <a:lstStyle/>
          <a:p>
            <a:r>
              <a:rPr lang="el-GR" dirty="0" smtClean="0">
                <a:latin typeface="Century Gothic" panose="020B0502020202020204" pitchFamily="34" charset="0"/>
              </a:rPr>
              <a:t>ΑΝΤΙΘΕΤΟΙ ΛΟΓΑΡΙΑΣΜΟΙ (2)</a:t>
            </a:r>
            <a:endParaRPr lang="en-US" dirty="0"/>
          </a:p>
        </p:txBody>
      </p:sp>
      <p:sp>
        <p:nvSpPr>
          <p:cNvPr id="3" name="Θέση περιεχομένου 2"/>
          <p:cNvSpPr>
            <a:spLocks noGrp="1"/>
          </p:cNvSpPr>
          <p:nvPr>
            <p:ph idx="1"/>
          </p:nvPr>
        </p:nvSpPr>
        <p:spPr>
          <a:xfrm>
            <a:off x="237307" y="1253399"/>
            <a:ext cx="11323321" cy="5343343"/>
          </a:xfrm>
        </p:spPr>
        <p:txBody>
          <a:bodyPr>
            <a:normAutofit lnSpcReduction="10000"/>
          </a:bodyPr>
          <a:lstStyle/>
          <a:p>
            <a:r>
              <a:rPr lang="el-GR" dirty="0" smtClean="0"/>
              <a:t>Οι αντίθετοι λογαριασμοί δεν είναι αυτοτελείς.</a:t>
            </a:r>
          </a:p>
          <a:p>
            <a:r>
              <a:rPr lang="el-GR" dirty="0" smtClean="0"/>
              <a:t> Πρέπει να μελετάται ταυτόχρονα κύριος και αντίθετος λογαριασμός, προκειμένου να έχουμε ολοκληρωμένη αντίληψη για το περιουσιακό στοιχείο που παρακολουθούν. </a:t>
            </a:r>
          </a:p>
          <a:p>
            <a:r>
              <a:rPr lang="el-GR" dirty="0" smtClean="0"/>
              <a:t>Ανήκουν στην ίδια κατηγορία (Ενεργητικό ή Παθητικό) με τους κύριούς τους, παρά το ότι τα ποσά τους είναι στην αντίθετη κατεύθυνση. </a:t>
            </a:r>
          </a:p>
          <a:p>
            <a:r>
              <a:rPr lang="el-GR" dirty="0" smtClean="0"/>
              <a:t>Επειδή οι αντίθετοι λογαριασμοί παρακολουθούν μειώσεις του κύριού τους λογαριασμού, το ποσό τους δεν μπορεί να γίνει μεγαλύτερο από το ποσό του κύριού τους.</a:t>
            </a:r>
          </a:p>
          <a:p>
            <a:r>
              <a:rPr lang="el-GR" dirty="0" smtClean="0"/>
              <a:t>Οι βασικότεροι αντίθετοι λογαριασμοί είναι οι</a:t>
            </a:r>
            <a:r>
              <a:rPr lang="en-US" dirty="0" smtClean="0"/>
              <a:t>:</a:t>
            </a:r>
          </a:p>
          <a:p>
            <a:pPr lvl="1"/>
            <a:r>
              <a:rPr lang="el-GR" dirty="0" smtClean="0"/>
              <a:t> λογαριασμοί αποσβεσμένων παγίων, </a:t>
            </a:r>
            <a:endParaRPr lang="en-US" dirty="0" smtClean="0"/>
          </a:p>
          <a:p>
            <a:pPr lvl="1"/>
            <a:r>
              <a:rPr lang="el-GR" dirty="0" smtClean="0"/>
              <a:t>γραμματίων μεταβιβασμένων σε τρίτους, </a:t>
            </a:r>
            <a:endParaRPr lang="en-US" dirty="0" smtClean="0"/>
          </a:p>
          <a:p>
            <a:pPr lvl="1"/>
            <a:r>
              <a:rPr lang="el-GR" dirty="0" smtClean="0"/>
              <a:t>εκπτώσεων ή επιστροφών αγοράς ή πώλησης εμπορευμάτων. </a:t>
            </a:r>
            <a:endParaRPr lang="en-US" dirty="0"/>
          </a:p>
        </p:txBody>
      </p:sp>
    </p:spTree>
    <p:extLst>
      <p:ext uri="{BB962C8B-B14F-4D97-AF65-F5344CB8AC3E}">
        <p14:creationId xmlns:p14="http://schemas.microsoft.com/office/powerpoint/2010/main" val="1996219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1441" y="152400"/>
            <a:ext cx="12100560" cy="1066800"/>
          </a:xfrm>
        </p:spPr>
        <p:txBody>
          <a:bodyPr>
            <a:normAutofit fontScale="90000"/>
          </a:bodyPr>
          <a:lstStyle/>
          <a:p>
            <a:r>
              <a:rPr lang="el-GR" altLang="el-GR" dirty="0">
                <a:latin typeface="Century Gothic" panose="020B0502020202020204" pitchFamily="34" charset="0"/>
                <a:ea typeface="Arial Unicode MS" panose="020B0604020202020204" pitchFamily="34" charset="-128"/>
              </a:rPr>
              <a:t>Προσαρμογή Παγίων Περιουσιακών </a:t>
            </a:r>
            <a:r>
              <a:rPr lang="el-GR" altLang="el-GR" dirty="0" smtClean="0">
                <a:latin typeface="Century Gothic" panose="020B0502020202020204" pitchFamily="34" charset="0"/>
                <a:ea typeface="Arial Unicode MS" panose="020B0604020202020204" pitchFamily="34" charset="-128"/>
              </a:rPr>
              <a:t>Στοιχείων (1)</a:t>
            </a:r>
            <a:r>
              <a:rPr altLang="el-GR" dirty="0">
                <a:ea typeface="Arial Unicode MS" panose="020B0604020202020204" pitchFamily="34" charset="-128"/>
              </a:rPr>
              <a:t/>
            </a:r>
            <a:br>
              <a:rPr altLang="el-GR" dirty="0">
                <a:ea typeface="Arial Unicode MS" panose="020B0604020202020204" pitchFamily="34" charset="-128"/>
              </a:rPr>
            </a:br>
            <a:endParaRPr altLang="el-GR" sz="1800" dirty="0">
              <a:ea typeface="Arial Unicode MS" panose="020B0604020202020204" pitchFamily="34" charset="-128"/>
            </a:endParaRPr>
          </a:p>
        </p:txBody>
      </p:sp>
      <p:sp>
        <p:nvSpPr>
          <p:cNvPr id="77832" name="Rectangle 8"/>
          <p:cNvSpPr>
            <a:spLocks noChangeArrowheads="1"/>
          </p:cNvSpPr>
          <p:nvPr/>
        </p:nvSpPr>
        <p:spPr bwMode="auto">
          <a:xfrm>
            <a:off x="235131" y="1103811"/>
            <a:ext cx="1174350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82550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233488"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41475"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2200" b="1" dirty="0">
                <a:solidFill>
                  <a:srgbClr val="275CAE"/>
                </a:solidFill>
                <a:latin typeface="Century Gothic" panose="020B0502020202020204" pitchFamily="34" charset="0"/>
              </a:rPr>
              <a:t>Συναλλαγή: </a:t>
            </a:r>
            <a:r>
              <a:rPr lang="el-GR" altLang="en-US" sz="2200" dirty="0">
                <a:latin typeface="Century Gothic" panose="020B0502020202020204" pitchFamily="34" charset="0"/>
              </a:rPr>
              <a:t>Στις 31 Ιουλίου το </a:t>
            </a:r>
            <a:r>
              <a:rPr lang="en-US" altLang="en-US" sz="2200" dirty="0">
                <a:latin typeface="Century Gothic" panose="020B0502020202020204" pitchFamily="34" charset="0"/>
              </a:rPr>
              <a:t>Blue Design Studio </a:t>
            </a:r>
            <a:r>
              <a:rPr lang="el-GR" altLang="en-US" sz="2200" dirty="0">
                <a:latin typeface="Century Gothic" panose="020B0502020202020204" pitchFamily="34" charset="0"/>
              </a:rPr>
              <a:t>καταχώρισε αποσβέσεις για τον εξοπλισμό του γραφείου, ύψους $300.</a:t>
            </a:r>
            <a:endParaRPr lang="en-US" altLang="en-US" sz="2200" dirty="0">
              <a:latin typeface="Century Gothic" panose="020B0502020202020204" pitchFamily="34" charset="0"/>
            </a:endParaRPr>
          </a:p>
          <a:p>
            <a:pPr>
              <a:lnSpc>
                <a:spcPct val="80000"/>
              </a:lnSpc>
              <a:buFontTx/>
              <a:buNone/>
            </a:pPr>
            <a:endParaRPr lang="en-US" altLang="en-US" sz="2200" dirty="0">
              <a:latin typeface="Century Gothic" panose="020B0502020202020204" pitchFamily="34" charset="0"/>
            </a:endParaRPr>
          </a:p>
          <a:p>
            <a:pPr>
              <a:lnSpc>
                <a:spcPct val="80000"/>
              </a:lnSpc>
              <a:buFontTx/>
              <a:buNone/>
            </a:pPr>
            <a:r>
              <a:rPr lang="el-GR" altLang="en-US" sz="2200" b="1" dirty="0">
                <a:solidFill>
                  <a:srgbClr val="275CAE"/>
                </a:solidFill>
                <a:latin typeface="Century Gothic" panose="020B0502020202020204" pitchFamily="34" charset="0"/>
              </a:rPr>
              <a:t>Ανάλυση</a:t>
            </a:r>
            <a:r>
              <a:rPr lang="el-GR" altLang="en-US" sz="2200" dirty="0">
                <a:solidFill>
                  <a:srgbClr val="275CAE"/>
                </a:solidFill>
                <a:latin typeface="Century Gothic" panose="020B0502020202020204" pitchFamily="34" charset="0"/>
              </a:rPr>
              <a:t>: </a:t>
            </a:r>
            <a:r>
              <a:rPr lang="el-GR" altLang="en-US" sz="2200" dirty="0">
                <a:latin typeface="Century Gothic" panose="020B0502020202020204" pitchFamily="34" charset="0"/>
              </a:rPr>
              <a:t>Η ημερολογιακή εγγραφή για την καταχώρηση της λήξης ανάλωσης των υλικών γραφείου</a:t>
            </a:r>
            <a:endParaRPr lang="en-US" altLang="en-US" sz="2200" dirty="0">
              <a:latin typeface="Century Gothic" panose="020B0502020202020204" pitchFamily="34" charset="0"/>
            </a:endParaRPr>
          </a:p>
          <a:p>
            <a:pPr>
              <a:lnSpc>
                <a:spcPct val="80000"/>
              </a:lnSpc>
              <a:buFontTx/>
              <a:buNone/>
            </a:pPr>
            <a:r>
              <a:rPr lang="el-GR" altLang="en-US" sz="2200" b="1" dirty="0">
                <a:solidFill>
                  <a:schemeClr val="hlink"/>
                </a:solidFill>
                <a:latin typeface="Century Gothic" panose="020B0502020202020204" pitchFamily="34" charset="0"/>
              </a:rPr>
              <a:t>Δ</a:t>
            </a:r>
            <a:r>
              <a:rPr lang="en-US" altLang="en-US" sz="2200" dirty="0">
                <a:latin typeface="Century Gothic" panose="020B0502020202020204" pitchFamily="34" charset="0"/>
              </a:rPr>
              <a:t>   </a:t>
            </a:r>
            <a:r>
              <a:rPr lang="el-GR" altLang="en-US" sz="2200" dirty="0">
                <a:latin typeface="Century Gothic" panose="020B0502020202020204" pitchFamily="34" charset="0"/>
              </a:rPr>
              <a:t>αυξάνει  τον αντίθετο  λογαριασμό </a:t>
            </a:r>
            <a:r>
              <a:rPr lang="el-GR" altLang="en-US" sz="2200" i="1" dirty="0">
                <a:latin typeface="Century Gothic" panose="020B0502020202020204" pitchFamily="34" charset="0"/>
              </a:rPr>
              <a:t>Σωρευμένες Αποσβέσεις- Εξοπλισμός </a:t>
            </a:r>
            <a:endParaRPr lang="en-US" altLang="en-US" sz="2200" i="1" dirty="0">
              <a:latin typeface="Century Gothic" panose="020B0502020202020204" pitchFamily="34" charset="0"/>
            </a:endParaRPr>
          </a:p>
          <a:p>
            <a:pPr>
              <a:lnSpc>
                <a:spcPct val="80000"/>
              </a:lnSpc>
              <a:buFontTx/>
              <a:buNone/>
            </a:pPr>
            <a:r>
              <a:rPr lang="en-US" altLang="en-US" sz="2200" i="1" dirty="0">
                <a:latin typeface="Century Gothic" panose="020B0502020202020204" pitchFamily="34" charset="0"/>
              </a:rPr>
              <a:t>      </a:t>
            </a:r>
            <a:r>
              <a:rPr lang="el-GR" altLang="en-US" sz="2200" i="1" dirty="0">
                <a:latin typeface="Century Gothic" panose="020B0502020202020204" pitchFamily="34" charset="0"/>
              </a:rPr>
              <a:t>Γραφείου</a:t>
            </a:r>
            <a:r>
              <a:rPr lang="el-GR" altLang="en-US" sz="2200" dirty="0">
                <a:latin typeface="Century Gothic" panose="020B0502020202020204" pitchFamily="34" charset="0"/>
              </a:rPr>
              <a:t> με μια πίστωση</a:t>
            </a:r>
            <a:endParaRPr lang="el-GR" altLang="en-US" sz="2200" b="1" dirty="0">
              <a:latin typeface="Century Gothic" panose="020B0502020202020204" pitchFamily="34" charset="0"/>
            </a:endParaRPr>
          </a:p>
          <a:p>
            <a:pPr>
              <a:buFontTx/>
              <a:buNone/>
            </a:pPr>
            <a:r>
              <a:rPr lang="el-GR" altLang="en-US" sz="2200" b="1" dirty="0">
                <a:solidFill>
                  <a:schemeClr val="hlink"/>
                </a:solidFill>
                <a:latin typeface="Century Gothic" panose="020B0502020202020204" pitchFamily="34" charset="0"/>
              </a:rPr>
              <a:t>Δ</a:t>
            </a:r>
            <a:r>
              <a:rPr lang="en-US" altLang="en-US" sz="2200" b="1" dirty="0">
                <a:solidFill>
                  <a:schemeClr val="hlink"/>
                </a:solidFill>
                <a:latin typeface="Century Gothic" panose="020B0502020202020204" pitchFamily="34" charset="0"/>
              </a:rPr>
              <a:t>   </a:t>
            </a:r>
            <a:r>
              <a:rPr lang="el-GR" altLang="en-US" sz="2200" dirty="0">
                <a:latin typeface="Century Gothic" panose="020B0502020202020204" pitchFamily="34" charset="0"/>
              </a:rPr>
              <a:t>αυξάνει το λογαριασμό </a:t>
            </a:r>
            <a:r>
              <a:rPr lang="el-GR" altLang="en-US" sz="2200" i="1" dirty="0">
                <a:latin typeface="Century Gothic" panose="020B0502020202020204" pitchFamily="34" charset="0"/>
              </a:rPr>
              <a:t>Εξόδου Αποσβέσεις- Εξοπλισμός Γραφείου</a:t>
            </a:r>
            <a:r>
              <a:rPr lang="el-GR" altLang="en-US" sz="2200" dirty="0">
                <a:latin typeface="Century Gothic" panose="020B0502020202020204" pitchFamily="34" charset="0"/>
              </a:rPr>
              <a:t> με μια χρέωση</a:t>
            </a:r>
            <a:endParaRPr lang="en-US" altLang="en-US" sz="2200" b="1" dirty="0">
              <a:latin typeface="Century Gothic" panose="020B0502020202020204" pitchFamily="34" charset="0"/>
            </a:endParaRPr>
          </a:p>
          <a:p>
            <a:pPr>
              <a:buFontTx/>
              <a:buNone/>
            </a:pPr>
            <a:endParaRPr lang="en-US" altLang="en-US" sz="2200" b="1" dirty="0">
              <a:solidFill>
                <a:srgbClr val="0033FF"/>
              </a:solidFill>
              <a:latin typeface="Century Gothic" panose="020B0502020202020204" pitchFamily="34" charset="0"/>
            </a:endParaRPr>
          </a:p>
          <a:p>
            <a:pPr>
              <a:buFontTx/>
              <a:buNone/>
            </a:pPr>
            <a:r>
              <a:rPr lang="el-GR" altLang="en-US" sz="2200" b="1" dirty="0">
                <a:solidFill>
                  <a:srgbClr val="275CAE"/>
                </a:solidFill>
                <a:latin typeface="Century Gothic" panose="020B0502020202020204" pitchFamily="34" charset="0"/>
              </a:rPr>
              <a:t>Σχόλιο:</a:t>
            </a:r>
            <a:r>
              <a:rPr lang="el-GR" altLang="en-US" sz="2200" dirty="0">
                <a:solidFill>
                  <a:srgbClr val="0033FF"/>
                </a:solidFill>
                <a:latin typeface="Century Gothic" panose="020B0502020202020204" pitchFamily="34" charset="0"/>
              </a:rPr>
              <a:t> </a:t>
            </a:r>
            <a:r>
              <a:rPr lang="el-GR" altLang="en-US" sz="2200" dirty="0">
                <a:latin typeface="Century Gothic" panose="020B0502020202020204" pitchFamily="34" charset="0"/>
              </a:rPr>
              <a:t>Η λογιστική αξία του Εξοπλισμός Γραφείου είναι $16.020 ($</a:t>
            </a:r>
            <a:r>
              <a:rPr lang="el-GR" altLang="en-US" sz="2200" dirty="0" smtClean="0">
                <a:latin typeface="Century Gothic" panose="020B0502020202020204" pitchFamily="34" charset="0"/>
              </a:rPr>
              <a:t>16.32</a:t>
            </a:r>
            <a:r>
              <a:rPr lang="en-US" altLang="en-US" sz="2200" dirty="0" smtClean="0">
                <a:latin typeface="Century Gothic" panose="020B0502020202020204" pitchFamily="34" charset="0"/>
              </a:rPr>
              <a:t>0</a:t>
            </a:r>
            <a:r>
              <a:rPr lang="el-GR" altLang="en-US" sz="2200" dirty="0" smtClean="0">
                <a:latin typeface="Century Gothic" panose="020B0502020202020204" pitchFamily="34" charset="0"/>
              </a:rPr>
              <a:t> </a:t>
            </a:r>
            <a:r>
              <a:rPr lang="el-GR" altLang="en-US" sz="2200" dirty="0">
                <a:latin typeface="Century Gothic" panose="020B0502020202020204" pitchFamily="34" charset="0"/>
              </a:rPr>
              <a:t>- $300) και εμφανίζεται στον ισολογισμό ως εξής:</a:t>
            </a:r>
            <a:endParaRPr lang="en-US" altLang="en-US" sz="2200" dirty="0">
              <a:latin typeface="Century Gothic" panose="020B0502020202020204" pitchFamily="34" charset="0"/>
            </a:endParaRPr>
          </a:p>
          <a:p>
            <a:pPr>
              <a:buFontTx/>
              <a:buNone/>
            </a:pPr>
            <a:endParaRPr lang="en-US" altLang="en-US" sz="2200" dirty="0">
              <a:latin typeface="Century Gothic" panose="020B0502020202020204" pitchFamily="34" charset="0"/>
            </a:endParaRPr>
          </a:p>
          <a:p>
            <a:pPr>
              <a:buFontTx/>
              <a:buNone/>
            </a:pPr>
            <a:r>
              <a:rPr lang="el-GR" altLang="en-US" sz="2200" dirty="0">
                <a:latin typeface="Century Gothic" panose="020B0502020202020204" pitchFamily="34" charset="0"/>
              </a:rPr>
              <a:t>                                    </a:t>
            </a:r>
            <a:r>
              <a:rPr lang="el-GR" altLang="en-US" sz="2200" b="1" dirty="0">
                <a:latin typeface="Century Gothic" panose="020B0502020202020204" pitchFamily="34" charset="0"/>
              </a:rPr>
              <a:t>Ενσώματα Πάγια</a:t>
            </a:r>
          </a:p>
          <a:p>
            <a:pPr>
              <a:buFontTx/>
              <a:buNone/>
            </a:pPr>
            <a:r>
              <a:rPr lang="el-GR" altLang="en-US" sz="2200" b="1" dirty="0">
                <a:latin typeface="Century Gothic" panose="020B0502020202020204" pitchFamily="34" charset="0"/>
              </a:rPr>
              <a:t>                                       </a:t>
            </a:r>
            <a:r>
              <a:rPr lang="el-GR" altLang="en-US" sz="2200" dirty="0">
                <a:latin typeface="Century Gothic" panose="020B0502020202020204" pitchFamily="34" charset="0"/>
              </a:rPr>
              <a:t>Εξοπλισμός γραφείου                      $16.320 </a:t>
            </a:r>
          </a:p>
          <a:p>
            <a:pPr>
              <a:buFontTx/>
              <a:buNone/>
            </a:pPr>
            <a:r>
              <a:rPr lang="el-GR" altLang="en-US" sz="2200" dirty="0">
                <a:latin typeface="Century Gothic" panose="020B0502020202020204" pitchFamily="34" charset="0"/>
              </a:rPr>
              <a:t>                                     Μείον: Σωρευμένες Αποσβέσεις              </a:t>
            </a:r>
            <a:r>
              <a:rPr lang="el-GR" altLang="en-US" sz="2200" dirty="0" smtClean="0">
                <a:latin typeface="Century Gothic" panose="020B0502020202020204" pitchFamily="34" charset="0"/>
              </a:rPr>
              <a:t>(300)   </a:t>
            </a:r>
            <a:r>
              <a:rPr lang="el-GR" altLang="en-US" sz="2200" dirty="0">
                <a:latin typeface="Century Gothic" panose="020B0502020202020204" pitchFamily="34" charset="0"/>
              </a:rPr>
              <a:t>$16.020</a:t>
            </a:r>
          </a:p>
        </p:txBody>
      </p:sp>
    </p:spTree>
    <p:extLst>
      <p:ext uri="{BB962C8B-B14F-4D97-AF65-F5344CB8AC3E}">
        <p14:creationId xmlns:p14="http://schemas.microsoft.com/office/powerpoint/2010/main" val="1854931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205038" y="1644650"/>
            <a:ext cx="7815262" cy="2395538"/>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nvGraphicFramePr>
        <p:xfrm>
          <a:off x="2425700" y="1828800"/>
          <a:ext cx="7480300" cy="522288"/>
        </p:xfrm>
        <a:graphic>
          <a:graphicData uri="http://schemas.openxmlformats.org/drawingml/2006/table">
            <a:tbl>
              <a:tblPr/>
              <a:tblGrid>
                <a:gridCol w="1995488">
                  <a:extLst>
                    <a:ext uri="{9D8B030D-6E8A-4147-A177-3AD203B41FA5}">
                      <a16:colId xmlns="" xmlns:a16="http://schemas.microsoft.com/office/drawing/2014/main" val="1130581244"/>
                    </a:ext>
                  </a:extLst>
                </a:gridCol>
                <a:gridCol w="422275">
                  <a:extLst>
                    <a:ext uri="{9D8B030D-6E8A-4147-A177-3AD203B41FA5}">
                      <a16:colId xmlns="" xmlns:a16="http://schemas.microsoft.com/office/drawing/2014/main" val="2706627818"/>
                    </a:ext>
                  </a:extLst>
                </a:gridCol>
                <a:gridCol w="2803525">
                  <a:extLst>
                    <a:ext uri="{9D8B030D-6E8A-4147-A177-3AD203B41FA5}">
                      <a16:colId xmlns="" xmlns:a16="http://schemas.microsoft.com/office/drawing/2014/main" val="745207876"/>
                    </a:ext>
                  </a:extLst>
                </a:gridCol>
                <a:gridCol w="295275">
                  <a:extLst>
                    <a:ext uri="{9D8B030D-6E8A-4147-A177-3AD203B41FA5}">
                      <a16:colId xmlns="" xmlns:a16="http://schemas.microsoft.com/office/drawing/2014/main" val="1019284812"/>
                    </a:ext>
                  </a:extLst>
                </a:gridCol>
                <a:gridCol w="1963737">
                  <a:extLst>
                    <a:ext uri="{9D8B030D-6E8A-4147-A177-3AD203B41FA5}">
                      <a16:colId xmlns="" xmlns:a16="http://schemas.microsoft.com/office/drawing/2014/main" val="2867274905"/>
                    </a:ext>
                  </a:extLst>
                </a:gridCol>
              </a:tblGrid>
              <a:tr h="522288">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Ενεργητικο</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Ίδια Κεφάλαια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627320754"/>
                  </a:ext>
                </a:extLst>
              </a:tr>
            </a:tbl>
          </a:graphicData>
        </a:graphic>
      </p:graphicFrame>
      <p:graphicFrame>
        <p:nvGraphicFramePr>
          <p:cNvPr id="3" name="Table 2"/>
          <p:cNvGraphicFramePr>
            <a:graphicFrameLocks noGrp="1"/>
          </p:cNvGraphicFramePr>
          <p:nvPr/>
        </p:nvGraphicFramePr>
        <p:xfrm>
          <a:off x="2286000" y="2022476"/>
          <a:ext cx="7480300" cy="790575"/>
        </p:xfrm>
        <a:graphic>
          <a:graphicData uri="http://schemas.openxmlformats.org/drawingml/2006/table">
            <a:tbl>
              <a:tblPr/>
              <a:tblGrid>
                <a:gridCol w="2493963">
                  <a:extLst>
                    <a:ext uri="{9D8B030D-6E8A-4147-A177-3AD203B41FA5}">
                      <a16:colId xmlns="" xmlns:a16="http://schemas.microsoft.com/office/drawing/2014/main" val="208489691"/>
                    </a:ext>
                  </a:extLst>
                </a:gridCol>
                <a:gridCol w="2492375">
                  <a:extLst>
                    <a:ext uri="{9D8B030D-6E8A-4147-A177-3AD203B41FA5}">
                      <a16:colId xmlns="" xmlns:a16="http://schemas.microsoft.com/office/drawing/2014/main" val="1928804262"/>
                    </a:ext>
                  </a:extLst>
                </a:gridCol>
                <a:gridCol w="2493962">
                  <a:extLst>
                    <a:ext uri="{9D8B030D-6E8A-4147-A177-3AD203B41FA5}">
                      <a16:colId xmlns="" xmlns:a16="http://schemas.microsoft.com/office/drawing/2014/main" val="1619781024"/>
                    </a:ext>
                  </a:extLst>
                </a:gridCol>
              </a:tblGrid>
              <a:tr h="7905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Εξοπλισμός Γραφείου</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Αποσβέσεις -Εξοπλ</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Γραφείου</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6994875"/>
                  </a:ext>
                </a:extLst>
              </a:tr>
            </a:tbl>
          </a:graphicData>
        </a:graphic>
      </p:graphicFrame>
      <p:graphicFrame>
        <p:nvGraphicFramePr>
          <p:cNvPr id="4" name="Table 3"/>
          <p:cNvGraphicFramePr>
            <a:graphicFrameLocks noGrp="1"/>
          </p:cNvGraphicFramePr>
          <p:nvPr/>
        </p:nvGraphicFramePr>
        <p:xfrm>
          <a:off x="2209800" y="2362200"/>
          <a:ext cx="2687638" cy="975150"/>
        </p:xfrm>
        <a:graphic>
          <a:graphicData uri="http://schemas.openxmlformats.org/drawingml/2006/table">
            <a:tbl>
              <a:tblPr/>
              <a:tblGrid>
                <a:gridCol w="1344613">
                  <a:extLst>
                    <a:ext uri="{9D8B030D-6E8A-4147-A177-3AD203B41FA5}">
                      <a16:colId xmlns="" xmlns:a16="http://schemas.microsoft.com/office/drawing/2014/main" val="2655238297"/>
                    </a:ext>
                  </a:extLst>
                </a:gridCol>
                <a:gridCol w="1343025">
                  <a:extLst>
                    <a:ext uri="{9D8B030D-6E8A-4147-A177-3AD203B41FA5}">
                      <a16:colId xmlns="" xmlns:a16="http://schemas.microsoft.com/office/drawing/2014/main" val="3241818360"/>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15" marB="4561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15" marB="4561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329137341"/>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Ιούλ.6</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16,320</a:t>
                      </a:r>
                    </a:p>
                  </a:txBody>
                  <a:tcPr marL="91416" marR="91416" marT="45615" marB="4561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15" marB="4561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4205475952"/>
                  </a:ext>
                </a:extLst>
              </a:tr>
              <a:tr h="36512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16" marR="91416" marT="45615" marB="4561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p>
                  </a:txBody>
                  <a:tcPr marL="91416" marR="91416" marT="45615" marB="45615"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49888995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26588643"/>
              </p:ext>
            </p:extLst>
          </p:nvPr>
        </p:nvGraphicFramePr>
        <p:xfrm>
          <a:off x="7315200" y="2362200"/>
          <a:ext cx="2689226" cy="822964"/>
        </p:xfrm>
        <a:graphic>
          <a:graphicData uri="http://schemas.openxmlformats.org/drawingml/2006/table">
            <a:tbl>
              <a:tblPr firstRow="1" bandRow="1">
                <a:tableStyleId>{2D5ABB26-0587-4C30-8999-92F81FD0307C}</a:tableStyleId>
              </a:tblPr>
              <a:tblGrid>
                <a:gridCol w="1344613">
                  <a:extLst>
                    <a:ext uri="{9D8B030D-6E8A-4147-A177-3AD203B41FA5}">
                      <a16:colId xmlns="" xmlns:a16="http://schemas.microsoft.com/office/drawing/2014/main" val="20000"/>
                    </a:ext>
                  </a:extLst>
                </a:gridCol>
                <a:gridCol w="1344613">
                  <a:extLst>
                    <a:ext uri="{9D8B030D-6E8A-4147-A177-3AD203B41FA5}">
                      <a16:colId xmlns="" xmlns:a16="http://schemas.microsoft.com/office/drawing/2014/main" val="20001"/>
                    </a:ext>
                  </a:extLst>
                </a:gridCol>
              </a:tblGrid>
              <a:tr h="304800">
                <a:tc>
                  <a:txBody>
                    <a:bodyPr/>
                    <a:lstStyle/>
                    <a:p>
                      <a:pPr algn="ctr"/>
                      <a:r>
                        <a:rPr lang="el-GR" sz="1400" b="1" i="1" dirty="0" smtClean="0">
                          <a:solidFill>
                            <a:srgbClr val="000000"/>
                          </a:solidFill>
                          <a:latin typeface="Calibri"/>
                          <a:cs typeface="Calibri"/>
                        </a:rPr>
                        <a:t>Χ</a:t>
                      </a:r>
                      <a:r>
                        <a:rPr lang="en-US" sz="1400" dirty="0" smtClean="0">
                          <a:solidFill>
                            <a:srgbClr val="000000"/>
                          </a:solidFill>
                          <a:latin typeface="Calibri"/>
                          <a:cs typeface="Calibri"/>
                        </a:rPr>
                        <a:t>.</a:t>
                      </a:r>
                      <a:endParaRPr lang="en-US" sz="1400" b="0" i="1" dirty="0">
                        <a:solidFill>
                          <a:srgbClr val="000000"/>
                        </a:solidFill>
                        <a:latin typeface="Calibri"/>
                        <a:cs typeface="Calibri"/>
                      </a:endParaRPr>
                    </a:p>
                  </a:txBody>
                  <a:tcPr marL="91470" marR="91470" marT="45721" marB="4572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ctr"/>
                      <a:r>
                        <a:rPr lang="el-GR" sz="1400" b="1" i="1" dirty="0" smtClean="0">
                          <a:solidFill>
                            <a:srgbClr val="000000"/>
                          </a:solidFill>
                          <a:latin typeface="Calibri"/>
                          <a:cs typeface="Calibri"/>
                        </a:rPr>
                        <a:t>Π</a:t>
                      </a:r>
                      <a:r>
                        <a:rPr lang="en-US" sz="1400" dirty="0" smtClean="0">
                          <a:solidFill>
                            <a:srgbClr val="000000"/>
                          </a:solidFill>
                          <a:latin typeface="Calibri"/>
                          <a:cs typeface="Calibri"/>
                        </a:rPr>
                        <a:t>.</a:t>
                      </a:r>
                      <a:endParaRPr lang="en-US" sz="1400" dirty="0">
                        <a:solidFill>
                          <a:srgbClr val="000000"/>
                        </a:solidFill>
                        <a:latin typeface="Calibri"/>
                        <a:cs typeface="Calibri"/>
                      </a:endParaRPr>
                    </a:p>
                  </a:txBody>
                  <a:tcPr marL="91470" marR="91470" marT="45721" marB="45721">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 xmlns:a16="http://schemas.microsoft.com/office/drawing/2014/main" val="10000"/>
                  </a:ext>
                </a:extLst>
              </a:tr>
              <a:tr h="304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400" b="1" dirty="0" smtClean="0">
                          <a:solidFill>
                            <a:srgbClr val="000000"/>
                          </a:solidFill>
                          <a:latin typeface="Calibri"/>
                          <a:cs typeface="Calibri"/>
                        </a:rPr>
                        <a:t>Ιουλ.</a:t>
                      </a:r>
                      <a:r>
                        <a:rPr lang="el-GR" sz="1400" b="1" baseline="0" dirty="0" smtClean="0">
                          <a:solidFill>
                            <a:srgbClr val="000000"/>
                          </a:solidFill>
                          <a:latin typeface="Calibri"/>
                          <a:cs typeface="Calibri"/>
                        </a:rPr>
                        <a:t> </a:t>
                      </a:r>
                      <a:r>
                        <a:rPr lang="en-US" sz="1400" b="1" dirty="0" smtClean="0">
                          <a:solidFill>
                            <a:srgbClr val="000000"/>
                          </a:solidFill>
                          <a:latin typeface="Calibri"/>
                          <a:cs typeface="Calibri"/>
                        </a:rPr>
                        <a:t>31        300</a:t>
                      </a:r>
                    </a:p>
                  </a:txBody>
                  <a:tcPr marL="91470" marR="91470" marT="45721" marB="4572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endParaRPr lang="en-US" sz="1400" b="1" dirty="0">
                        <a:solidFill>
                          <a:srgbClr val="000000"/>
                        </a:solidFill>
                        <a:latin typeface="Calibri"/>
                        <a:cs typeface="Calibri"/>
                      </a:endParaRPr>
                    </a:p>
                  </a:txBody>
                  <a:tcPr marL="91470" marR="91470" marT="45721" marB="45721">
                    <a:lnL w="12700" cap="flat" cmpd="sng" algn="ctr">
                      <a:solidFill>
                        <a:scrgbClr r="0" g="0" b="0"/>
                      </a:solidFill>
                      <a:prstDash val="solid"/>
                      <a:round/>
                      <a:headEnd type="none" w="med" len="med"/>
                      <a:tailEnd type="none" w="med" len="med"/>
                    </a:lnL>
                  </a:tcPr>
                </a:tc>
                <a:extLst>
                  <a:ext uri="{0D108BD9-81ED-4DB2-BD59-A6C34878D82A}">
                    <a16:rowId xmlns="" xmlns:a16="http://schemas.microsoft.com/office/drawing/2014/main" val="10001"/>
                  </a:ext>
                </a:extLst>
              </a:tr>
            </a:tbl>
          </a:graphicData>
        </a:graphic>
      </p:graphicFrame>
      <p:sp>
        <p:nvSpPr>
          <p:cNvPr id="8" name="Rounded Rectangle 7"/>
          <p:cNvSpPr>
            <a:spLocks noChangeArrowheads="1"/>
          </p:cNvSpPr>
          <p:nvPr/>
        </p:nvSpPr>
        <p:spPr bwMode="auto">
          <a:xfrm>
            <a:off x="2209801" y="4495801"/>
            <a:ext cx="7820025" cy="1133475"/>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nvGraphicFramePr>
        <p:xfrm>
          <a:off x="2133600" y="4572001"/>
          <a:ext cx="7640638" cy="1930951"/>
        </p:xfrm>
        <a:graphic>
          <a:graphicData uri="http://schemas.openxmlformats.org/drawingml/2006/table">
            <a:tbl>
              <a:tblPr/>
              <a:tblGrid>
                <a:gridCol w="1095375">
                  <a:extLst>
                    <a:ext uri="{9D8B030D-6E8A-4147-A177-3AD203B41FA5}">
                      <a16:colId xmlns="" xmlns:a16="http://schemas.microsoft.com/office/drawing/2014/main" val="1148441786"/>
                    </a:ext>
                  </a:extLst>
                </a:gridCol>
                <a:gridCol w="3635375">
                  <a:extLst>
                    <a:ext uri="{9D8B030D-6E8A-4147-A177-3AD203B41FA5}">
                      <a16:colId xmlns="" xmlns:a16="http://schemas.microsoft.com/office/drawing/2014/main" val="657595151"/>
                    </a:ext>
                  </a:extLst>
                </a:gridCol>
                <a:gridCol w="503238">
                  <a:extLst>
                    <a:ext uri="{9D8B030D-6E8A-4147-A177-3AD203B41FA5}">
                      <a16:colId xmlns="" xmlns:a16="http://schemas.microsoft.com/office/drawing/2014/main" val="3638251451"/>
                    </a:ext>
                  </a:extLst>
                </a:gridCol>
                <a:gridCol w="1004887">
                  <a:extLst>
                    <a:ext uri="{9D8B030D-6E8A-4147-A177-3AD203B41FA5}">
                      <a16:colId xmlns="" xmlns:a16="http://schemas.microsoft.com/office/drawing/2014/main" val="2127568237"/>
                    </a:ext>
                  </a:extLst>
                </a:gridCol>
                <a:gridCol w="1401763">
                  <a:extLst>
                    <a:ext uri="{9D8B030D-6E8A-4147-A177-3AD203B41FA5}">
                      <a16:colId xmlns="" xmlns:a16="http://schemas.microsoft.com/office/drawing/2014/main" val="2248451136"/>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637600341"/>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 31 </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Αποσβέσεις – Εξοπλισμός Γραφείου </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300</a:t>
                      </a:r>
                    </a:p>
                  </a:txBody>
                  <a:tcPr marL="91450" marR="91450" marT="45678" marB="45678"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100668126"/>
                  </a:ext>
                </a:extLst>
              </a:tr>
              <a:tr h="51752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Σωρευμένες Αποσβέσεις –Εξοπλισμός Γραφείου</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274349" marR="91450" marT="45678" marB="45678"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300</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984979734"/>
                  </a:ext>
                </a:extLst>
              </a:tr>
              <a:tr h="498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678" marB="45678"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678" marB="4567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116570282"/>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678" marB="45678"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678" marB="45678"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678" marB="4567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dirty="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678" marB="4567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049249457"/>
                  </a:ext>
                </a:extLst>
              </a:tr>
            </a:tbl>
          </a:graphicData>
        </a:graphic>
      </p:graphicFrame>
      <p:sp>
        <p:nvSpPr>
          <p:cNvPr id="78898" name="TextBox 39"/>
          <p:cNvSpPr txBox="1">
            <a:spLocks noChangeArrowheads="1"/>
          </p:cNvSpPr>
          <p:nvPr/>
        </p:nvSpPr>
        <p:spPr bwMode="auto">
          <a:xfrm>
            <a:off x="2205038" y="1239839"/>
            <a:ext cx="4652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Λογιστικής </a:t>
            </a:r>
            <a:endParaRPr lang="en-US" altLang="el-GR" sz="1800" b="1">
              <a:solidFill>
                <a:srgbClr val="275CAE"/>
              </a:solidFill>
              <a:latin typeface="Calibri" panose="020F0502020204030204" pitchFamily="34" charset="0"/>
            </a:endParaRPr>
          </a:p>
        </p:txBody>
      </p:sp>
      <p:sp>
        <p:nvSpPr>
          <p:cNvPr id="78900" name="Title 1"/>
          <p:cNvSpPr txBox="1">
            <a:spLocks/>
          </p:cNvSpPr>
          <p:nvPr/>
        </p:nvSpPr>
        <p:spPr bwMode="auto">
          <a:xfrm>
            <a:off x="1905000" y="201613"/>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l-GR" sz="2800" b="1">
                <a:solidFill>
                  <a:schemeClr val="bg1"/>
                </a:solidFill>
                <a:latin typeface="Arial" panose="020B0604020202020204" pitchFamily="34" charset="0"/>
              </a:rPr>
              <a:t>Προσαρμογή Πάγιων Περιουσιακών Στοιχείων</a:t>
            </a:r>
            <a:r>
              <a:rPr lang="en-US" altLang="el-GR" sz="2800" b="1">
                <a:solidFill>
                  <a:schemeClr val="bg1"/>
                </a:solidFill>
                <a:latin typeface="Arial" panose="020B0604020202020204" pitchFamily="34" charset="0"/>
              </a:rPr>
              <a:t/>
            </a:r>
            <a:br>
              <a:rPr lang="en-US" altLang="el-GR" sz="2800" b="1">
                <a:solidFill>
                  <a:schemeClr val="bg1"/>
                </a:solidFill>
                <a:latin typeface="Arial" panose="020B0604020202020204" pitchFamily="34" charset="0"/>
              </a:rPr>
            </a:br>
            <a:r>
              <a:rPr lang="en-US" altLang="el-GR" sz="1800" b="1">
                <a:solidFill>
                  <a:schemeClr val="bg1"/>
                </a:solidFill>
                <a:latin typeface="Arial" panose="020B0604020202020204" pitchFamily="34" charset="0"/>
              </a:rPr>
              <a:t>(</a:t>
            </a:r>
            <a:r>
              <a:rPr lang="el-GR" altLang="el-GR" sz="1800" b="1">
                <a:solidFill>
                  <a:schemeClr val="bg1"/>
                </a:solidFill>
                <a:latin typeface="Arial" panose="020B0604020202020204" pitchFamily="34" charset="0"/>
              </a:rPr>
              <a:t>διαφάνεια</a:t>
            </a:r>
            <a:r>
              <a:rPr lang="en-US" altLang="el-GR" sz="1800" b="1">
                <a:solidFill>
                  <a:schemeClr val="bg1"/>
                </a:solidFill>
                <a:latin typeface="Arial" panose="020B0604020202020204" pitchFamily="34" charset="0"/>
              </a:rPr>
              <a:t> 2</a:t>
            </a:r>
            <a:r>
              <a:rPr lang="el-GR" altLang="el-GR" sz="1800" b="1" baseline="30000">
                <a:solidFill>
                  <a:schemeClr val="bg1"/>
                </a:solidFill>
                <a:latin typeface="Arial" panose="020B0604020202020204" pitchFamily="34" charset="0"/>
              </a:rPr>
              <a:t>η</a:t>
            </a:r>
            <a:r>
              <a:rPr lang="el-GR" altLang="el-GR" sz="1800" b="1">
                <a:solidFill>
                  <a:schemeClr val="bg1"/>
                </a:solidFill>
                <a:latin typeface="Arial" panose="020B0604020202020204" pitchFamily="34" charset="0"/>
              </a:rPr>
              <a:t> </a:t>
            </a:r>
            <a:r>
              <a:rPr lang="en-US" altLang="el-GR" sz="1800" b="1">
                <a:solidFill>
                  <a:schemeClr val="bg1"/>
                </a:solidFill>
                <a:latin typeface="Arial" panose="020B0604020202020204" pitchFamily="34" charset="0"/>
              </a:rPr>
              <a:t> </a:t>
            </a:r>
            <a:r>
              <a:rPr lang="el-GR" altLang="el-GR" sz="1800" b="1">
                <a:solidFill>
                  <a:schemeClr val="bg1"/>
                </a:solidFill>
                <a:latin typeface="Arial" panose="020B0604020202020204" pitchFamily="34" charset="0"/>
              </a:rPr>
              <a:t>από </a:t>
            </a:r>
            <a:r>
              <a:rPr lang="en-US" altLang="el-GR" sz="1800" b="1">
                <a:solidFill>
                  <a:schemeClr val="bg1"/>
                </a:solidFill>
                <a:latin typeface="Arial" panose="020B0604020202020204" pitchFamily="34" charset="0"/>
              </a:rPr>
              <a:t> 2)</a:t>
            </a:r>
          </a:p>
        </p:txBody>
      </p:sp>
      <p:sp>
        <p:nvSpPr>
          <p:cNvPr id="7" name="TextBox 6"/>
          <p:cNvSpPr txBox="1"/>
          <p:nvPr/>
        </p:nvSpPr>
        <p:spPr>
          <a:xfrm>
            <a:off x="2514600" y="2895601"/>
            <a:ext cx="2286000" cy="523875"/>
          </a:xfrm>
          <a:prstGeom prst="rect">
            <a:avLst/>
          </a:prstGeom>
          <a:noFill/>
        </p:spPr>
        <p:txBody>
          <a:bodyPr>
            <a:spAutoFit/>
          </a:bodyPr>
          <a:lstStyle>
            <a:lvl1pPr>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el-GR" altLang="en-US" sz="1400" b="1">
                <a:solidFill>
                  <a:srgbClr val="000000"/>
                </a:solidFill>
                <a:latin typeface="Calibri" panose="020F0502020204030204" pitchFamily="34" charset="0"/>
                <a:cs typeface="Calibri" panose="020F0502020204030204" pitchFamily="34" charset="0"/>
              </a:rPr>
              <a:t>Σωρευμένες Αποσβέσεις</a:t>
            </a:r>
            <a:r>
              <a:rPr lang="en-US" altLang="en-US" sz="1400" b="1">
                <a:solidFill>
                  <a:srgbClr val="000000"/>
                </a:solidFill>
                <a:latin typeface="Calibri" panose="020F0502020204030204" pitchFamily="34" charset="0"/>
                <a:cs typeface="Calibri" panose="020F0502020204030204" pitchFamily="34" charset="0"/>
              </a:rPr>
              <a:t>-</a:t>
            </a:r>
            <a:endParaRPr lang="el-GR" altLang="en-US" sz="1400" b="1">
              <a:solidFill>
                <a:srgbClr val="000000"/>
              </a:solidFill>
              <a:latin typeface="Calibri" panose="020F0502020204030204" pitchFamily="34" charset="0"/>
              <a:cs typeface="Calibri" panose="020F0502020204030204" pitchFamily="34" charset="0"/>
            </a:endParaRPr>
          </a:p>
          <a:p>
            <a:pPr algn="ctr" eaLnBrk="1" hangingPunct="1"/>
            <a:r>
              <a:rPr lang="el-GR" altLang="en-US" sz="1400" b="1">
                <a:solidFill>
                  <a:srgbClr val="000000"/>
                </a:solidFill>
                <a:latin typeface="Calibri" panose="020F0502020204030204" pitchFamily="34" charset="0"/>
                <a:cs typeface="Calibri" panose="020F0502020204030204" pitchFamily="34" charset="0"/>
              </a:rPr>
              <a:t>Εξοπλισμός Γραφείου</a:t>
            </a:r>
            <a:endParaRPr lang="en-US" altLang="en-US" sz="1400" b="1">
              <a:solidFill>
                <a:srgbClr val="000000"/>
              </a:solidFill>
              <a:latin typeface="Calibri" panose="020F0502020204030204" pitchFamily="34" charset="0"/>
              <a:cs typeface="Calibri" panose="020F0502020204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61918725"/>
              </p:ext>
            </p:extLst>
          </p:nvPr>
        </p:nvGraphicFramePr>
        <p:xfrm>
          <a:off x="1699260" y="3388358"/>
          <a:ext cx="3916680" cy="1462410"/>
        </p:xfrm>
        <a:graphic>
          <a:graphicData uri="http://schemas.openxmlformats.org/drawingml/2006/table">
            <a:tbl>
              <a:tblPr/>
              <a:tblGrid>
                <a:gridCol w="1855269">
                  <a:extLst>
                    <a:ext uri="{9D8B030D-6E8A-4147-A177-3AD203B41FA5}">
                      <a16:colId xmlns="" xmlns:a16="http://schemas.microsoft.com/office/drawing/2014/main" val="2576181795"/>
                    </a:ext>
                  </a:extLst>
                </a:gridCol>
                <a:gridCol w="2061411">
                  <a:extLst>
                    <a:ext uri="{9D8B030D-6E8A-4147-A177-3AD203B41FA5}">
                      <a16:colId xmlns="" xmlns:a16="http://schemas.microsoft.com/office/drawing/2014/main" val="2723985022"/>
                    </a:ext>
                  </a:extLst>
                </a:gridCol>
              </a:tblGrid>
              <a:tr h="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15" marB="4561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 31</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300</a:t>
                      </a:r>
                    </a:p>
                  </a:txBody>
                  <a:tcPr marL="91416" marR="91416" marT="45615" marB="4561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28654"/>
                  </a:ext>
                </a:extLst>
              </a:tr>
              <a:tr h="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15" marB="45615"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15" marB="45615"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3928278610"/>
                  </a:ext>
                </a:extLst>
              </a:tr>
              <a:tr h="304637">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800" b="0" i="0" u="none" strike="noStrike" cap="none" normalizeH="0" baseline="0" dirty="0" smtClean="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16" marR="91416" marT="45615" marB="45615"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l-GR" sz="1800" b="1" i="0" u="none" strike="noStrike" kern="1200" cap="none" spc="0" normalizeH="0" baseline="0" noProof="0" dirty="0" smtClean="0">
                          <a:ln>
                            <a:noFill/>
                          </a:ln>
                          <a:solidFill>
                            <a:srgbClr val="275CAE"/>
                          </a:solidFill>
                          <a:effectLst/>
                          <a:uLnTx/>
                          <a:uFillTx/>
                          <a:latin typeface="Calibri" panose="020F0502020204030204" pitchFamily="34" charset="0"/>
                          <a:ea typeface="+mn-ea"/>
                          <a:cs typeface="+mn-cs"/>
                        </a:rPr>
                        <a:t>Ημερολογιακή Εγγραφή</a:t>
                      </a:r>
                      <a:endParaRPr kumimoji="0" lang="en-US" altLang="el-GR" sz="1800" b="1" i="0" u="none" strike="noStrike" kern="1200" cap="none" spc="0" normalizeH="0" baseline="0" noProof="0" dirty="0" smtClean="0">
                        <a:ln>
                          <a:noFill/>
                        </a:ln>
                        <a:solidFill>
                          <a:srgbClr val="275CAE"/>
                        </a:solidFill>
                        <a:effectLst/>
                        <a:uLnTx/>
                        <a:uFillTx/>
                        <a:latin typeface="Calibri" panose="020F0502020204030204" pitchFamily="34" charset="0"/>
                        <a:ea typeface="+mn-ea"/>
                        <a:cs typeface="+mn-cs"/>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15" marB="45615"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4166299150"/>
                  </a:ext>
                </a:extLst>
              </a:tr>
            </a:tbl>
          </a:graphicData>
        </a:graphic>
      </p:graphicFrame>
      <p:cxnSp>
        <p:nvCxnSpPr>
          <p:cNvPr id="11" name="Straight Arrow Connector 10"/>
          <p:cNvCxnSpPr>
            <a:cxnSpLocks noChangeShapeType="1"/>
          </p:cNvCxnSpPr>
          <p:nvPr/>
        </p:nvCxnSpPr>
        <p:spPr bwMode="auto">
          <a:xfrm>
            <a:off x="4876800" y="3581400"/>
            <a:ext cx="1981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4876800" y="35814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6858000" y="3581400"/>
            <a:ext cx="0" cy="1828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6858000" y="35814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6858000" y="5410200"/>
            <a:ext cx="1905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7924800" y="2971800"/>
            <a:ext cx="0" cy="7620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7924800" y="2971800"/>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a:off x="7924800" y="3733800"/>
            <a:ext cx="457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a:off x="7924800" y="3733800"/>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5" name="Straight Arrow Connector 34"/>
          <p:cNvCxnSpPr>
            <a:cxnSpLocks noChangeShapeType="1"/>
          </p:cNvCxnSpPr>
          <p:nvPr/>
        </p:nvCxnSpPr>
        <p:spPr bwMode="auto">
          <a:xfrm>
            <a:off x="8382000" y="3733800"/>
            <a:ext cx="0" cy="1295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8382000" y="3733800"/>
            <a:ext cx="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9" name="Straight Arrow Connector 38"/>
          <p:cNvCxnSpPr>
            <a:cxnSpLocks noChangeShapeType="1"/>
          </p:cNvCxnSpPr>
          <p:nvPr/>
        </p:nvCxnSpPr>
        <p:spPr bwMode="auto">
          <a:xfrm flipH="1">
            <a:off x="7924800" y="5029200"/>
            <a:ext cx="457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86774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33" fill="hold" nodeType="afterGroup">
                            <p:stCondLst>
                              <p:cond delay="500"/>
                            </p:stCondLst>
                            <p:childTnLst>
                              <p:par>
                                <p:cTn id="34" presetID="1"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par>
                          <p:cTn id="40" fill="hold" nodeType="afterGroup">
                            <p:stCondLst>
                              <p:cond delay="1000"/>
                            </p:stCondLst>
                            <p:childTnLst>
                              <p:par>
                                <p:cTn id="41" presetID="1"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par>
                          <p:cTn id="43" fill="hold" nodeType="afterGroup">
                            <p:stCondLst>
                              <p:cond delay="1000"/>
                            </p:stCondLst>
                            <p:childTnLst>
                              <p:par>
                                <p:cTn id="44" presetID="22" presetClass="entr" presetSubtype="1"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par>
                          <p:cTn id="47" fill="hold" nodeType="afterGroup">
                            <p:stCondLst>
                              <p:cond delay="1500"/>
                            </p:stCondLst>
                            <p:childTnLst>
                              <p:par>
                                <p:cTn id="48" presetID="1"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childTnLst>
                          </p:cTn>
                        </p:par>
                        <p:par>
                          <p:cTn id="50" fill="hold" nodeType="afterGroup">
                            <p:stCondLst>
                              <p:cond delay="1500"/>
                            </p:stCondLst>
                            <p:childTnLst>
                              <p:par>
                                <p:cTn id="51" presetID="22" presetClass="entr" presetSubtype="2"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right)">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69817" y="152400"/>
            <a:ext cx="11900263" cy="914400"/>
          </a:xfrm>
        </p:spPr>
        <p:txBody>
          <a:bodyPr>
            <a:noAutofit/>
          </a:bodyPr>
          <a:lstStyle/>
          <a:p>
            <a:r>
              <a:rPr lang="el-GR" altLang="el-GR" sz="3600" b="1" dirty="0" smtClean="0">
                <a:latin typeface="Century Gothic" panose="020B0502020202020204" pitchFamily="34" charset="0"/>
              </a:rPr>
              <a:t>Είδος 2 Προσαρμογής</a:t>
            </a:r>
            <a:r>
              <a:rPr lang="en-US" altLang="el-GR" sz="3600" dirty="0" smtClean="0">
                <a:latin typeface="Century Gothic" panose="020B0502020202020204" pitchFamily="34" charset="0"/>
              </a:rPr>
              <a:t>: </a:t>
            </a:r>
            <a:r>
              <a:rPr lang="el-GR" altLang="el-GR" sz="3600" dirty="0" smtClean="0">
                <a:latin typeface="Century Gothic" panose="020B0502020202020204" pitchFamily="34" charset="0"/>
              </a:rPr>
              <a:t>Αναγνώριση  Μη Καταχωρημένων Εξόδων</a:t>
            </a:r>
            <a:r>
              <a:rPr lang="en-US" altLang="el-GR" sz="3600" dirty="0" smtClean="0">
                <a:latin typeface="Century Gothic" panose="020B0502020202020204" pitchFamily="34" charset="0"/>
              </a:rPr>
              <a:t> (</a:t>
            </a:r>
            <a:r>
              <a:rPr lang="el-GR" altLang="el-GR" sz="3600" dirty="0" smtClean="0">
                <a:latin typeface="Century Gothic" panose="020B0502020202020204" pitchFamily="34" charset="0"/>
              </a:rPr>
              <a:t>Δεδουλευμένα Έξοδα</a:t>
            </a:r>
            <a:r>
              <a:rPr lang="en-US" altLang="el-GR" sz="3600" dirty="0" smtClean="0">
                <a:latin typeface="Century Gothic" panose="020B0502020202020204" pitchFamily="34" charset="0"/>
              </a:rPr>
              <a:t>)</a:t>
            </a:r>
          </a:p>
        </p:txBody>
      </p:sp>
      <p:sp>
        <p:nvSpPr>
          <p:cNvPr id="3" name="Content Placeholder 2"/>
          <p:cNvSpPr>
            <a:spLocks noGrp="1"/>
          </p:cNvSpPr>
          <p:nvPr>
            <p:ph idx="1"/>
          </p:nvPr>
        </p:nvSpPr>
        <p:spPr>
          <a:xfrm>
            <a:off x="444137" y="1219200"/>
            <a:ext cx="11377749" cy="5638800"/>
          </a:xfrm>
          <a:extLst/>
        </p:spPr>
        <p:txBody>
          <a:bodyPr/>
          <a:lstStyle/>
          <a:p>
            <a:pPr algn="just">
              <a:buFont typeface="Wingdings" panose="05000000000000000000" pitchFamily="2" charset="2"/>
              <a:buChar char="§"/>
            </a:pPr>
            <a:r>
              <a:rPr lang="el-GR" altLang="en-US" dirty="0">
                <a:latin typeface="Century Gothic" panose="020B0502020202020204" pitchFamily="34" charset="0"/>
                <a:cs typeface="Times New Roman" panose="02020603050405020304" pitchFamily="18" charset="0"/>
              </a:rPr>
              <a:t>Στο τέλος μιας λογιστικής περιόδου, κάποια έξοδα που πραγματοποιήθηκαν στη διάρκεια της περιόδου δεν έχουν καταχωρηθεί στους λογαριασμούς.</a:t>
            </a:r>
            <a:r>
              <a:rPr lang="en-US" altLang="en-US" dirty="0">
                <a:latin typeface="Century Gothic" panose="020B0502020202020204" pitchFamily="34" charset="0"/>
                <a:cs typeface="Times New Roman" panose="02020603050405020304" pitchFamily="18" charset="0"/>
              </a:rPr>
              <a:t> </a:t>
            </a:r>
            <a:r>
              <a:rPr lang="el-GR" altLang="en-US" dirty="0">
                <a:latin typeface="Century Gothic" panose="020B0502020202020204" pitchFamily="34" charset="0"/>
                <a:cs typeface="Times New Roman" panose="02020603050405020304" pitchFamily="18" charset="0"/>
              </a:rPr>
              <a:t>Τα έξοδα αυτά απαιτούν εγγραφές προσαρμογής.</a:t>
            </a:r>
            <a:r>
              <a:rPr lang="en-US" altLang="en-US" dirty="0">
                <a:latin typeface="Century Gothic" panose="020B0502020202020204" pitchFamily="34" charset="0"/>
                <a:cs typeface="Times New Roman" panose="02020603050405020304" pitchFamily="18" charset="0"/>
              </a:rPr>
              <a:t> </a:t>
            </a:r>
            <a:r>
              <a:rPr lang="el-GR" altLang="en-US" dirty="0">
                <a:latin typeface="Century Gothic" panose="020B0502020202020204" pitchFamily="34" charset="0"/>
                <a:cs typeface="Times New Roman" panose="02020603050405020304" pitchFamily="18" charset="0"/>
              </a:rPr>
              <a:t>Τέτοιου είδους παραδείγματα περιλαμβάνουν</a:t>
            </a:r>
            <a:r>
              <a:rPr lang="en-US" altLang="en-US" dirty="0">
                <a:latin typeface="Century Gothic" panose="020B0502020202020204" pitchFamily="34" charset="0"/>
                <a:cs typeface="Times New Roman" panose="02020603050405020304" pitchFamily="18" charset="0"/>
              </a:rPr>
              <a:t>:</a:t>
            </a:r>
          </a:p>
          <a:p>
            <a:pPr lvl="1" algn="just"/>
            <a:r>
              <a:rPr lang="el-GR" altLang="en-US" sz="2800" dirty="0" smtClean="0">
                <a:latin typeface="Century Gothic" panose="020B0502020202020204" pitchFamily="34" charset="0"/>
                <a:ea typeface="Times New Roman" panose="02020603050405020304" pitchFamily="18" charset="0"/>
                <a:cs typeface="Times New Roman" panose="02020603050405020304" pitchFamily="18" charset="0"/>
              </a:rPr>
              <a:t>Τόκους δανείου</a:t>
            </a:r>
            <a:endParaRPr lang="en-US" altLang="en-US" sz="2800" dirty="0" smtClean="0">
              <a:latin typeface="Century Gothic" panose="020B0502020202020204" pitchFamily="34" charset="0"/>
              <a:ea typeface="Times New Roman" panose="02020603050405020304" pitchFamily="18" charset="0"/>
              <a:cs typeface="Times New Roman" panose="02020603050405020304" pitchFamily="18" charset="0"/>
            </a:endParaRPr>
          </a:p>
          <a:p>
            <a:pPr lvl="1" algn="just"/>
            <a:r>
              <a:rPr lang="el-GR" altLang="en-US" sz="2800" dirty="0" smtClean="0">
                <a:latin typeface="Century Gothic" panose="020B0502020202020204" pitchFamily="34" charset="0"/>
                <a:ea typeface="Times New Roman" panose="02020603050405020304" pitchFamily="18" charset="0"/>
                <a:cs typeface="Times New Roman" panose="02020603050405020304" pitchFamily="18" charset="0"/>
              </a:rPr>
              <a:t>Μισθούς</a:t>
            </a:r>
            <a:endParaRPr lang="en-US" altLang="en-US" sz="2800" dirty="0" smtClean="0">
              <a:latin typeface="Century Gothic" panose="020B0502020202020204" pitchFamily="34" charset="0"/>
              <a:ea typeface="Times New Roman" panose="02020603050405020304" pitchFamily="18" charset="0"/>
              <a:cs typeface="Times New Roman" panose="02020603050405020304" pitchFamily="18" charset="0"/>
            </a:endParaRPr>
          </a:p>
          <a:p>
            <a:pPr lvl="1" algn="just"/>
            <a:r>
              <a:rPr lang="el-GR" altLang="en-US" sz="2800" dirty="0" smtClean="0">
                <a:latin typeface="Century Gothic" panose="020B0502020202020204" pitchFamily="34" charset="0"/>
                <a:ea typeface="Times New Roman" panose="02020603050405020304" pitchFamily="18" charset="0"/>
                <a:cs typeface="Times New Roman" panose="02020603050405020304" pitchFamily="18" charset="0"/>
              </a:rPr>
              <a:t>Λογαριασμοί οργανισμών κοινής ωφέλειας</a:t>
            </a:r>
            <a:endParaRPr lang="en-US" altLang="en-US" sz="2800" dirty="0" smtClean="0">
              <a:latin typeface="Century Gothic" panose="020B050202020202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l-GR" altLang="en-US" dirty="0">
                <a:latin typeface="Century Gothic" panose="020B0502020202020204" pitchFamily="34" charset="0"/>
                <a:cs typeface="Times New Roman" panose="02020603050405020304" pitchFamily="18" charset="0"/>
              </a:rPr>
              <a:t>Τα έξοδα αυτά καλούνται </a:t>
            </a:r>
            <a:r>
              <a:rPr lang="el-GR" altLang="en-US" b="1" dirty="0">
                <a:solidFill>
                  <a:srgbClr val="0070C0"/>
                </a:solidFill>
                <a:latin typeface="Century Gothic" panose="020B0502020202020204" pitchFamily="34" charset="0"/>
                <a:cs typeface="Times New Roman" panose="02020603050405020304" pitchFamily="18" charset="0"/>
              </a:rPr>
              <a:t>δεδουλευμένα έξοδα </a:t>
            </a:r>
            <a:r>
              <a:rPr lang="el-GR" altLang="en-US" dirty="0">
                <a:latin typeface="Century Gothic" panose="020B0502020202020204" pitchFamily="34" charset="0"/>
                <a:cs typeface="Times New Roman" panose="02020603050405020304" pitchFamily="18" charset="0"/>
              </a:rPr>
              <a:t>επειδή γίνονται δεδουλευμένα καθώς </a:t>
            </a:r>
            <a:r>
              <a:rPr lang="el-GR" altLang="en-US" dirty="0" smtClean="0">
                <a:latin typeface="Century Gothic" panose="020B0502020202020204" pitchFamily="34" charset="0"/>
                <a:cs typeface="Times New Roman" panose="02020603050405020304" pitchFamily="18" charset="0"/>
              </a:rPr>
              <a:t>συσσωρεύεται </a:t>
            </a:r>
            <a:r>
              <a:rPr lang="el-GR" altLang="en-US" dirty="0">
                <a:latin typeface="Century Gothic" panose="020B0502020202020204" pitchFamily="34" charset="0"/>
                <a:cs typeface="Times New Roman" panose="02020603050405020304" pitchFamily="18" charset="0"/>
              </a:rPr>
              <a:t>το έξοδο και η αντίστοιχη υποχρέωση.</a:t>
            </a:r>
            <a:endParaRPr lang="en-US" altLang="en-US" dirty="0">
              <a:latin typeface="Century Gothic" panose="020B0502020202020204" pitchFamily="34" charset="0"/>
              <a:cs typeface="Times New Roman" panose="02020603050405020304" pitchFamily="18" charset="0"/>
            </a:endParaRPr>
          </a:p>
          <a:p>
            <a:pPr>
              <a:buFont typeface="Wingdings" panose="05000000000000000000" pitchFamily="2" charset="2"/>
              <a:buNone/>
            </a:pPr>
            <a:endParaRPr lang="en-US" altLang="en-US" dirty="0" smtClean="0">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578019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39634" y="76200"/>
            <a:ext cx="11852366" cy="1066800"/>
          </a:xfrm>
        </p:spPr>
        <p:txBody>
          <a:bodyPr>
            <a:normAutofit fontScale="90000"/>
          </a:bodyPr>
          <a:lstStyle/>
          <a:p>
            <a:r>
              <a:rPr lang="el-GR" altLang="el-GR" dirty="0">
                <a:latin typeface="Century Gothic" panose="020B0502020202020204" pitchFamily="34" charset="0"/>
                <a:ea typeface="Arial Unicode MS" panose="020B0604020202020204" pitchFamily="34" charset="-128"/>
              </a:rPr>
              <a:t>Προσαρμογή για μη Καταχωρημένα (Δεδουλευμένα) Έξοδα </a:t>
            </a:r>
            <a:endParaRPr altLang="el-GR" dirty="0">
              <a:latin typeface="Century Gothic" panose="020B0502020202020204" pitchFamily="34" charset="0"/>
              <a:ea typeface="Arial Unicode MS" panose="020B0604020202020204" pitchFamily="34" charset="-128"/>
            </a:endParaRPr>
          </a:p>
        </p:txBody>
      </p:sp>
      <p:pic>
        <p:nvPicPr>
          <p:cNvPr id="80902" name="Picture 6" descr="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125" y="1142999"/>
            <a:ext cx="10556165" cy="557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31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13955" y="0"/>
            <a:ext cx="11787051" cy="1066800"/>
          </a:xfrm>
        </p:spPr>
        <p:txBody>
          <a:bodyPr>
            <a:noAutofit/>
          </a:bodyPr>
          <a:lstStyle/>
          <a:p>
            <a:r>
              <a:rPr lang="el-GR" altLang="el-GR" sz="3600" dirty="0">
                <a:latin typeface="Century Gothic" panose="020B0502020202020204" pitchFamily="34" charset="0"/>
                <a:ea typeface="Arial Unicode MS" panose="020B0604020202020204" pitchFamily="34" charset="-128"/>
              </a:rPr>
              <a:t>Προσαρμογή για μη Καταχωρημένους (Δεδουλευμένους) </a:t>
            </a:r>
            <a:r>
              <a:rPr lang="el-GR" altLang="el-GR" sz="3600" dirty="0" smtClean="0">
                <a:latin typeface="Century Gothic" panose="020B0502020202020204" pitchFamily="34" charset="0"/>
                <a:ea typeface="Arial Unicode MS" panose="020B0604020202020204" pitchFamily="34" charset="-128"/>
              </a:rPr>
              <a:t>Μισθούς (1)</a:t>
            </a:r>
            <a:endParaRPr altLang="el-GR" sz="1400" dirty="0">
              <a:latin typeface="Century Gothic" panose="020B0502020202020204" pitchFamily="34" charset="0"/>
              <a:ea typeface="Arial Unicode MS" panose="020B0604020202020204" pitchFamily="34" charset="-128"/>
            </a:endParaRPr>
          </a:p>
        </p:txBody>
      </p:sp>
      <p:pic>
        <p:nvPicPr>
          <p:cNvPr id="81926" name="Picture 6" descr="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227" y="1562100"/>
            <a:ext cx="4626429" cy="2313215"/>
          </a:xfrm>
          <a:prstGeom prst="rect">
            <a:avLst/>
          </a:prstGeom>
          <a:noFill/>
          <a:extLst>
            <a:ext uri="{909E8E84-426E-40DD-AFC4-6F175D3DCCD1}">
              <a14:hiddenFill xmlns:a14="http://schemas.microsoft.com/office/drawing/2010/main">
                <a:solidFill>
                  <a:srgbClr val="FFFFFF"/>
                </a:solidFill>
              </a14:hiddenFill>
            </a:ext>
          </a:extLst>
        </p:spPr>
      </p:pic>
      <p:sp>
        <p:nvSpPr>
          <p:cNvPr id="81927" name="Rectangle 7"/>
          <p:cNvSpPr>
            <a:spLocks noChangeArrowheads="1"/>
          </p:cNvSpPr>
          <p:nvPr/>
        </p:nvSpPr>
        <p:spPr bwMode="auto">
          <a:xfrm>
            <a:off x="613955" y="1104900"/>
            <a:ext cx="1067235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82550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233488"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41475"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2000" b="1" dirty="0">
                <a:solidFill>
                  <a:srgbClr val="275CAE"/>
                </a:solidFill>
                <a:latin typeface="Century Gothic" panose="020B0502020202020204" pitchFamily="34" charset="0"/>
              </a:rPr>
              <a:t>Συναλλαγή: </a:t>
            </a:r>
            <a:r>
              <a:rPr lang="el-GR" altLang="en-US" sz="2000" dirty="0">
                <a:latin typeface="Century Gothic" panose="020B0502020202020204" pitchFamily="34" charset="0"/>
              </a:rPr>
              <a:t>Υποθέστε ότι το </a:t>
            </a:r>
            <a:r>
              <a:rPr lang="en-US" altLang="en-US" sz="2000" dirty="0">
                <a:latin typeface="Century Gothic" panose="020B0502020202020204" pitchFamily="34" charset="0"/>
              </a:rPr>
              <a:t>Blue Design Studio</a:t>
            </a:r>
            <a:r>
              <a:rPr lang="el-GR" altLang="en-US" sz="2000" dirty="0">
                <a:latin typeface="Century Gothic" panose="020B0502020202020204" pitchFamily="34" charset="0"/>
              </a:rPr>
              <a:t> έχει δύο περιόδους πληρωμής μέσα σε ένα μήνα </a:t>
            </a:r>
            <a:r>
              <a:rPr lang="el-GR" altLang="en-US" sz="2000" dirty="0" smtClean="0">
                <a:latin typeface="Century Gothic" panose="020B0502020202020204" pitchFamily="34" charset="0"/>
              </a:rPr>
              <a:t>αντί </a:t>
            </a:r>
            <a:r>
              <a:rPr lang="el-GR" altLang="en-US" sz="2000" dirty="0">
                <a:latin typeface="Century Gothic" panose="020B0502020202020204" pitchFamily="34" charset="0"/>
              </a:rPr>
              <a:t>για μια. Τον Ιούλιο </a:t>
            </a:r>
            <a:r>
              <a:rPr lang="el-GR" altLang="en-US" sz="2000" b="1" dirty="0">
                <a:latin typeface="Century Gothic" panose="020B0502020202020204" pitchFamily="34" charset="0"/>
              </a:rPr>
              <a:t>οι περίοδοι πληρωμής είναι στις 12 και στις 26 </a:t>
            </a:r>
            <a:r>
              <a:rPr lang="el-GR" altLang="en-US" sz="2000" dirty="0">
                <a:latin typeface="Century Gothic" panose="020B0502020202020204" pitchFamily="34" charset="0"/>
              </a:rPr>
              <a:t>όπως φαίνεται και στο ακόλουθο ημερολόγιο. </a:t>
            </a:r>
          </a:p>
        </p:txBody>
      </p:sp>
      <p:sp>
        <p:nvSpPr>
          <p:cNvPr id="81928" name="Rectangle 8"/>
          <p:cNvSpPr>
            <a:spLocks noChangeArrowheads="1"/>
          </p:cNvSpPr>
          <p:nvPr/>
        </p:nvSpPr>
        <p:spPr bwMode="auto">
          <a:xfrm>
            <a:off x="613955" y="3886199"/>
            <a:ext cx="10985862" cy="265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82550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233488"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41475"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2200" dirty="0">
                <a:latin typeface="Century Gothic" panose="020B0502020202020204" pitchFamily="34" charset="0"/>
              </a:rPr>
              <a:t>Μέχρι το τέλος της περιόδου στις 31 Ιουλίου, </a:t>
            </a:r>
            <a:r>
              <a:rPr lang="el-GR" altLang="en-US" sz="2200" b="1" dirty="0" smtClean="0">
                <a:latin typeface="Century Gothic" panose="020B0502020202020204" pitchFamily="34" charset="0"/>
              </a:rPr>
              <a:t>ένας </a:t>
            </a:r>
            <a:r>
              <a:rPr lang="el-GR" altLang="en-US" sz="2200" b="1" dirty="0">
                <a:latin typeface="Century Gothic" panose="020B0502020202020204" pitchFamily="34" charset="0"/>
              </a:rPr>
              <a:t>υπάλληλος της </a:t>
            </a:r>
            <a:r>
              <a:rPr lang="en-US" altLang="en-US" sz="2200" b="1" dirty="0">
                <a:latin typeface="Century Gothic" panose="020B0502020202020204" pitchFamily="34" charset="0"/>
              </a:rPr>
              <a:t>Blue</a:t>
            </a:r>
            <a:r>
              <a:rPr lang="el-GR" altLang="en-US" sz="2200" b="1" dirty="0">
                <a:latin typeface="Century Gothic" panose="020B0502020202020204" pitchFamily="34" charset="0"/>
              </a:rPr>
              <a:t> θα έχει εργαστεί τρείς ημέρες (Δευτέρα, Τρίτη και Τετάρτη) πέρα από την τελευταία περίοδο πληρωμής</a:t>
            </a:r>
            <a:r>
              <a:rPr lang="el-GR" altLang="en-US" sz="2200" dirty="0">
                <a:latin typeface="Century Gothic" panose="020B0502020202020204" pitchFamily="34" charset="0"/>
              </a:rPr>
              <a:t>. Ο υπάλληλος αυτός δικαιούται το μισθό για αυτές τις ημέρες αλλά δεν θα πληρωθεί μέχρι την πρώτη ημερομηνία πληρωμής του Αυγούστου. </a:t>
            </a:r>
            <a:r>
              <a:rPr lang="el-GR" altLang="en-US" sz="2200" b="1" dirty="0">
                <a:latin typeface="Century Gothic" panose="020B0502020202020204" pitchFamily="34" charset="0"/>
              </a:rPr>
              <a:t>Οι μισθοί για αυτές τις τρεις ημέρες αποτελούν έξοδο για τον Ιούλιο</a:t>
            </a:r>
            <a:r>
              <a:rPr lang="el-GR" altLang="en-US" sz="2200" dirty="0">
                <a:latin typeface="Century Gothic" panose="020B0502020202020204" pitchFamily="34" charset="0"/>
              </a:rPr>
              <a:t> και οι Υποχρεώσεις θα πρέπει να αντανακλούν  ότι η εταιρεία οφείλει αυτές τις ημέρες. Καθώς ο μισθός του υπαλλήλου είναι $2.400 κάθε δύο εβδομάδες, ή  $240 την ημέρα ($2.400/10 εργάσιμες ημέρες) το έξοδο είναι $720 ($240*3 ημέρες). Στις 31 Ιουλίου, η εταιρεία θα καταχωρήσει </a:t>
            </a:r>
            <a:r>
              <a:rPr lang="el-GR" altLang="en-US" sz="2200" dirty="0" smtClean="0">
                <a:latin typeface="Century Gothic" panose="020B0502020202020204" pitchFamily="34" charset="0"/>
              </a:rPr>
              <a:t>$ 720 </a:t>
            </a:r>
            <a:r>
              <a:rPr lang="el-GR" altLang="en-US" sz="2200" dirty="0">
                <a:latin typeface="Century Gothic" panose="020B0502020202020204" pitchFamily="34" charset="0"/>
              </a:rPr>
              <a:t>δεδουλευμένα από μη καταχωρημένους μισθούς.</a:t>
            </a:r>
          </a:p>
        </p:txBody>
      </p:sp>
    </p:spTree>
    <p:extLst>
      <p:ext uri="{BB962C8B-B14F-4D97-AF65-F5344CB8AC3E}">
        <p14:creationId xmlns:p14="http://schemas.microsoft.com/office/powerpoint/2010/main" val="3755431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48193" y="152400"/>
            <a:ext cx="11312435" cy="1066800"/>
          </a:xfrm>
        </p:spPr>
        <p:txBody>
          <a:bodyPr>
            <a:noAutofit/>
          </a:bodyPr>
          <a:lstStyle/>
          <a:p>
            <a:r>
              <a:rPr lang="el-GR" altLang="el-GR" sz="3600" dirty="0">
                <a:latin typeface="Century Gothic" panose="020B0502020202020204" pitchFamily="34" charset="0"/>
                <a:ea typeface="Arial Unicode MS" panose="020B0604020202020204" pitchFamily="34" charset="-128"/>
              </a:rPr>
              <a:t>Προσαρμογή για Μη Πραγματοποιημένους (Αναβαλλόμενους) </a:t>
            </a:r>
            <a:r>
              <a:rPr lang="el-GR" altLang="el-GR" sz="3600" dirty="0" smtClean="0">
                <a:latin typeface="Century Gothic" panose="020B0502020202020204" pitchFamily="34" charset="0"/>
                <a:ea typeface="Arial Unicode MS" panose="020B0604020202020204" pitchFamily="34" charset="-128"/>
              </a:rPr>
              <a:t>Μισθούς (2)</a:t>
            </a:r>
            <a:endParaRPr altLang="el-GR" sz="1400" dirty="0">
              <a:latin typeface="Century Gothic" panose="020B0502020202020204" pitchFamily="34" charset="0"/>
              <a:ea typeface="Arial Unicode MS" panose="020B0604020202020204" pitchFamily="34" charset="-128"/>
            </a:endParaRPr>
          </a:p>
        </p:txBody>
      </p:sp>
      <p:sp>
        <p:nvSpPr>
          <p:cNvPr id="82951" name="Rectangle 7"/>
          <p:cNvSpPr>
            <a:spLocks noChangeArrowheads="1"/>
          </p:cNvSpPr>
          <p:nvPr/>
        </p:nvSpPr>
        <p:spPr bwMode="auto">
          <a:xfrm>
            <a:off x="1143000" y="1479550"/>
            <a:ext cx="10900954" cy="266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82550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233488"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41475"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2400" b="1" dirty="0">
                <a:solidFill>
                  <a:srgbClr val="275CAE"/>
                </a:solidFill>
                <a:latin typeface="Century Gothic" panose="020B0502020202020204" pitchFamily="34" charset="0"/>
              </a:rPr>
              <a:t>Ανάλυση</a:t>
            </a:r>
            <a:r>
              <a:rPr lang="el-GR" altLang="en-US" sz="2400" dirty="0">
                <a:solidFill>
                  <a:srgbClr val="275CAE"/>
                </a:solidFill>
                <a:latin typeface="Century Gothic" panose="020B0502020202020204" pitchFamily="34" charset="0"/>
              </a:rPr>
              <a:t>: </a:t>
            </a:r>
            <a:r>
              <a:rPr lang="el-GR" altLang="en-US" sz="2400" dirty="0">
                <a:latin typeface="Century Gothic" panose="020B0502020202020204" pitchFamily="34" charset="0"/>
              </a:rPr>
              <a:t>Η ημερολογιακή εγγραφή για την καταχώρηση των μισθών που δεν έχουν καταστεί δεδουλευμένοι</a:t>
            </a:r>
          </a:p>
          <a:p>
            <a:pPr>
              <a:buFontTx/>
              <a:buNone/>
            </a:pPr>
            <a:r>
              <a:rPr lang="el-GR" altLang="en-US" sz="2400" b="1" dirty="0">
                <a:solidFill>
                  <a:schemeClr val="hlink"/>
                </a:solidFill>
                <a:latin typeface="Century Gothic" panose="020B0502020202020204" pitchFamily="34" charset="0"/>
              </a:rPr>
              <a:t>Δ</a:t>
            </a:r>
            <a:r>
              <a:rPr lang="el-GR" altLang="en-US" sz="2400" dirty="0">
                <a:latin typeface="Century Gothic" panose="020B0502020202020204" pitchFamily="34" charset="0"/>
              </a:rPr>
              <a:t>   αυξάνει  τον αντίθετο  λογαριασμό </a:t>
            </a:r>
            <a:r>
              <a:rPr lang="el-GR" altLang="en-US" sz="2400" i="1" dirty="0">
                <a:latin typeface="Century Gothic" panose="020B0502020202020204" pitchFamily="34" charset="0"/>
              </a:rPr>
              <a:t>των Ιδίων Κεφαλαίων Μισθοί</a:t>
            </a:r>
            <a:r>
              <a:rPr lang="el-GR" altLang="en-US" sz="2400" dirty="0">
                <a:latin typeface="Century Gothic" panose="020B0502020202020204" pitchFamily="34" charset="0"/>
              </a:rPr>
              <a:t> με μια χρέωση</a:t>
            </a:r>
            <a:endParaRPr lang="el-GR" altLang="en-US" sz="2400" b="1" dirty="0">
              <a:latin typeface="Century Gothic" panose="020B0502020202020204" pitchFamily="34" charset="0"/>
            </a:endParaRPr>
          </a:p>
          <a:p>
            <a:pPr>
              <a:buFontTx/>
              <a:buNone/>
            </a:pPr>
            <a:r>
              <a:rPr lang="el-GR" altLang="en-US" sz="2400" b="1" dirty="0">
                <a:solidFill>
                  <a:schemeClr val="hlink"/>
                </a:solidFill>
                <a:latin typeface="Century Gothic" panose="020B0502020202020204" pitchFamily="34" charset="0"/>
              </a:rPr>
              <a:t>Δ   </a:t>
            </a:r>
            <a:r>
              <a:rPr lang="el-GR" altLang="en-US" sz="2400" dirty="0">
                <a:latin typeface="Century Gothic" panose="020B0502020202020204" pitchFamily="34" charset="0"/>
              </a:rPr>
              <a:t>αυξάνει το λογαριασμό </a:t>
            </a:r>
            <a:r>
              <a:rPr lang="el-GR" altLang="en-US" sz="2400" i="1" dirty="0">
                <a:latin typeface="Century Gothic" panose="020B0502020202020204" pitchFamily="34" charset="0"/>
              </a:rPr>
              <a:t>Υποχρεώσεων Μισθοί πληρωτέοι </a:t>
            </a:r>
            <a:r>
              <a:rPr lang="el-GR" altLang="en-US" sz="2400" dirty="0">
                <a:latin typeface="Century Gothic" panose="020B0502020202020204" pitchFamily="34" charset="0"/>
              </a:rPr>
              <a:t> με μια πίστωση</a:t>
            </a:r>
            <a:endParaRPr lang="el-GR" altLang="en-US" sz="2400" b="1" dirty="0">
              <a:latin typeface="Century Gothic" panose="020B0502020202020204" pitchFamily="34" charset="0"/>
            </a:endParaRPr>
          </a:p>
        </p:txBody>
      </p:sp>
      <p:sp>
        <p:nvSpPr>
          <p:cNvPr id="82952" name="Rectangle 8"/>
          <p:cNvSpPr>
            <a:spLocks noChangeArrowheads="1"/>
          </p:cNvSpPr>
          <p:nvPr/>
        </p:nvSpPr>
        <p:spPr bwMode="auto">
          <a:xfrm>
            <a:off x="838199" y="4343400"/>
            <a:ext cx="10578738" cy="162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82550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233488"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41475"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2800" b="1" dirty="0">
                <a:solidFill>
                  <a:srgbClr val="275CAE"/>
                </a:solidFill>
                <a:latin typeface="Century Gothic" panose="020B0502020202020204" pitchFamily="34" charset="0"/>
              </a:rPr>
              <a:t>Σχόλιο:</a:t>
            </a:r>
            <a:r>
              <a:rPr lang="el-GR" altLang="en-US" sz="2800" dirty="0">
                <a:solidFill>
                  <a:srgbClr val="0033FF"/>
                </a:solidFill>
                <a:latin typeface="Century Gothic" panose="020B0502020202020204" pitchFamily="34" charset="0"/>
              </a:rPr>
              <a:t> </a:t>
            </a:r>
            <a:r>
              <a:rPr lang="el-GR" altLang="en-US" sz="2800" dirty="0">
                <a:latin typeface="Century Gothic" panose="020B0502020202020204" pitchFamily="34" charset="0"/>
              </a:rPr>
              <a:t>Σημειώστε ότι η αύξηση στους Μισθούς θα μειώσει τα Ίδια Κεφάλαια και ότι το σύνολο του μήνα για μισθούς είναι $5.520, από τα οποία $720 θα πληρωθούν τον επόμενο μήνα. </a:t>
            </a:r>
          </a:p>
          <a:p>
            <a:pPr>
              <a:lnSpc>
                <a:spcPct val="80000"/>
              </a:lnSpc>
              <a:buFontTx/>
              <a:buNone/>
            </a:pPr>
            <a:endParaRPr lang="en-US" altLang="en-US" sz="1800" dirty="0"/>
          </a:p>
        </p:txBody>
      </p:sp>
    </p:spTree>
    <p:extLst>
      <p:ext uri="{BB962C8B-B14F-4D97-AF65-F5344CB8AC3E}">
        <p14:creationId xmlns:p14="http://schemas.microsoft.com/office/powerpoint/2010/main" val="3023965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205038" y="1644650"/>
            <a:ext cx="7815262" cy="2025650"/>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839735778"/>
              </p:ext>
            </p:extLst>
          </p:nvPr>
        </p:nvGraphicFramePr>
        <p:xfrm>
          <a:off x="2209801" y="1828800"/>
          <a:ext cx="7534275" cy="304876"/>
        </p:xfrm>
        <a:graphic>
          <a:graphicData uri="http://schemas.openxmlformats.org/drawingml/2006/table">
            <a:tbl>
              <a:tblPr/>
              <a:tblGrid>
                <a:gridCol w="2009775">
                  <a:extLst>
                    <a:ext uri="{9D8B030D-6E8A-4147-A177-3AD203B41FA5}">
                      <a16:colId xmlns="" xmlns:a16="http://schemas.microsoft.com/office/drawing/2014/main" val="3269155902"/>
                    </a:ext>
                  </a:extLst>
                </a:gridCol>
                <a:gridCol w="425450">
                  <a:extLst>
                    <a:ext uri="{9D8B030D-6E8A-4147-A177-3AD203B41FA5}">
                      <a16:colId xmlns="" xmlns:a16="http://schemas.microsoft.com/office/drawing/2014/main" val="3108791689"/>
                    </a:ext>
                  </a:extLst>
                </a:gridCol>
                <a:gridCol w="2824163">
                  <a:extLst>
                    <a:ext uri="{9D8B030D-6E8A-4147-A177-3AD203B41FA5}">
                      <a16:colId xmlns="" xmlns:a16="http://schemas.microsoft.com/office/drawing/2014/main" val="2148862185"/>
                    </a:ext>
                  </a:extLst>
                </a:gridCol>
                <a:gridCol w="296862">
                  <a:extLst>
                    <a:ext uri="{9D8B030D-6E8A-4147-A177-3AD203B41FA5}">
                      <a16:colId xmlns="" xmlns:a16="http://schemas.microsoft.com/office/drawing/2014/main" val="973802405"/>
                    </a:ext>
                  </a:extLst>
                </a:gridCol>
                <a:gridCol w="1978025">
                  <a:extLst>
                    <a:ext uri="{9D8B030D-6E8A-4147-A177-3AD203B41FA5}">
                      <a16:colId xmlns="" xmlns:a16="http://schemas.microsoft.com/office/drawing/2014/main" val="3651160187"/>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Ενεργητικό</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58" marB="4575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58" marB="4575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58" marB="4575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58" marB="4575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Ίδια Κεφάλαια</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58" marB="4575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098613291"/>
                  </a:ext>
                </a:extLst>
              </a:tr>
            </a:tbl>
          </a:graphicData>
        </a:graphic>
      </p:graphicFrame>
      <p:graphicFrame>
        <p:nvGraphicFramePr>
          <p:cNvPr id="3" name="Table 2"/>
          <p:cNvGraphicFramePr>
            <a:graphicFrameLocks noGrp="1"/>
          </p:cNvGraphicFramePr>
          <p:nvPr/>
        </p:nvGraphicFramePr>
        <p:xfrm>
          <a:off x="2263775" y="2219325"/>
          <a:ext cx="7480300" cy="558800"/>
        </p:xfrm>
        <a:graphic>
          <a:graphicData uri="http://schemas.openxmlformats.org/drawingml/2006/table">
            <a:tbl>
              <a:tblPr/>
              <a:tblGrid>
                <a:gridCol w="2493963">
                  <a:extLst>
                    <a:ext uri="{9D8B030D-6E8A-4147-A177-3AD203B41FA5}">
                      <a16:colId xmlns="" xmlns:a16="http://schemas.microsoft.com/office/drawing/2014/main" val="2401164855"/>
                    </a:ext>
                  </a:extLst>
                </a:gridCol>
                <a:gridCol w="2492375">
                  <a:extLst>
                    <a:ext uri="{9D8B030D-6E8A-4147-A177-3AD203B41FA5}">
                      <a16:colId xmlns="" xmlns:a16="http://schemas.microsoft.com/office/drawing/2014/main" val="1985915101"/>
                    </a:ext>
                  </a:extLst>
                </a:gridCol>
                <a:gridCol w="2493962">
                  <a:extLst>
                    <a:ext uri="{9D8B030D-6E8A-4147-A177-3AD203B41FA5}">
                      <a16:colId xmlns="" xmlns:a16="http://schemas.microsoft.com/office/drawing/2014/main" val="1917462031"/>
                    </a:ext>
                  </a:extLst>
                </a:gridCol>
              </a:tblGrid>
              <a:tr h="558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72" marB="4567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 Πληρωτέοι</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72" marB="4567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72" marB="45672"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30344571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53066820"/>
              </p:ext>
            </p:extLst>
          </p:nvPr>
        </p:nvGraphicFramePr>
        <p:xfrm>
          <a:off x="7315200" y="2427288"/>
          <a:ext cx="3048000" cy="1431926"/>
        </p:xfrm>
        <a:graphic>
          <a:graphicData uri="http://schemas.openxmlformats.org/drawingml/2006/table">
            <a:tbl>
              <a:tblPr/>
              <a:tblGrid>
                <a:gridCol w="1468438">
                  <a:extLst>
                    <a:ext uri="{9D8B030D-6E8A-4147-A177-3AD203B41FA5}">
                      <a16:colId xmlns="" xmlns:a16="http://schemas.microsoft.com/office/drawing/2014/main" val="3539541016"/>
                    </a:ext>
                  </a:extLst>
                </a:gridCol>
                <a:gridCol w="1579562">
                  <a:extLst>
                    <a:ext uri="{9D8B030D-6E8A-4147-A177-3AD203B41FA5}">
                      <a16:colId xmlns="" xmlns:a16="http://schemas.microsoft.com/office/drawing/2014/main" val="3835967691"/>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81" marB="4568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81" marB="4568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3381320523"/>
                  </a:ext>
                </a:extLst>
              </a:tr>
              <a:tr h="382588">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26. </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4,800</a:t>
                      </a:r>
                    </a:p>
                  </a:txBody>
                  <a:tcPr marL="91416" marR="91416" marT="45681" marB="4568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81" marB="45681"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8685616"/>
                  </a:ext>
                </a:extLst>
              </a:tr>
              <a:tr h="36195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31         720</a:t>
                      </a:r>
                    </a:p>
                  </a:txBody>
                  <a:tcPr marL="91416" marR="91416" marT="45681" marB="45681"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81" marB="45681"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481953169"/>
                  </a:ext>
                </a:extLst>
              </a:tr>
              <a:tr h="382588">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err="1"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Υπ</a:t>
                      </a: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5,520</a:t>
                      </a:r>
                    </a:p>
                  </a:txBody>
                  <a:tcPr marL="91416" marR="91416" marT="45681" marB="4568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681" marB="4568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350669257"/>
                  </a:ext>
                </a:extLst>
              </a:tr>
            </a:tbl>
          </a:graphicData>
        </a:graphic>
      </p:graphicFrame>
      <p:graphicFrame>
        <p:nvGraphicFramePr>
          <p:cNvPr id="5" name="Table 4"/>
          <p:cNvGraphicFramePr>
            <a:graphicFrameLocks noGrp="1"/>
          </p:cNvGraphicFramePr>
          <p:nvPr/>
        </p:nvGraphicFramePr>
        <p:xfrm>
          <a:off x="4572001" y="2490788"/>
          <a:ext cx="2689225" cy="908192"/>
        </p:xfrm>
        <a:graphic>
          <a:graphicData uri="http://schemas.openxmlformats.org/drawingml/2006/table">
            <a:tbl>
              <a:tblPr/>
              <a:tblGrid>
                <a:gridCol w="1344613">
                  <a:extLst>
                    <a:ext uri="{9D8B030D-6E8A-4147-A177-3AD203B41FA5}">
                      <a16:colId xmlns="" xmlns:a16="http://schemas.microsoft.com/office/drawing/2014/main" val="2709681671"/>
                    </a:ext>
                  </a:extLst>
                </a:gridCol>
                <a:gridCol w="1344612">
                  <a:extLst>
                    <a:ext uri="{9D8B030D-6E8A-4147-A177-3AD203B41FA5}">
                      <a16:colId xmlns="" xmlns:a16="http://schemas.microsoft.com/office/drawing/2014/main" val="1721447587"/>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1" marB="4579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1" marB="4579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2065265607"/>
                  </a:ext>
                </a:extLst>
              </a:tr>
              <a:tr h="60325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1" marB="4579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 .</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31      720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91" marB="45791"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944912194"/>
                  </a:ext>
                </a:extLst>
              </a:tr>
            </a:tbl>
          </a:graphicData>
        </a:graphic>
      </p:graphicFrame>
      <p:sp>
        <p:nvSpPr>
          <p:cNvPr id="8" name="Rounded Rectangle 7"/>
          <p:cNvSpPr>
            <a:spLocks noChangeArrowheads="1"/>
          </p:cNvSpPr>
          <p:nvPr/>
        </p:nvSpPr>
        <p:spPr bwMode="auto">
          <a:xfrm>
            <a:off x="2227264" y="4191001"/>
            <a:ext cx="7820025" cy="1133475"/>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nvGraphicFramePr>
        <p:xfrm>
          <a:off x="2151064" y="4267200"/>
          <a:ext cx="7640637" cy="1524000"/>
        </p:xfrm>
        <a:graphic>
          <a:graphicData uri="http://schemas.openxmlformats.org/drawingml/2006/table">
            <a:tbl>
              <a:tblPr/>
              <a:tblGrid>
                <a:gridCol w="1095375">
                  <a:extLst>
                    <a:ext uri="{9D8B030D-6E8A-4147-A177-3AD203B41FA5}">
                      <a16:colId xmlns="" xmlns:a16="http://schemas.microsoft.com/office/drawing/2014/main" val="1221118321"/>
                    </a:ext>
                  </a:extLst>
                </a:gridCol>
                <a:gridCol w="3635375">
                  <a:extLst>
                    <a:ext uri="{9D8B030D-6E8A-4147-A177-3AD203B41FA5}">
                      <a16:colId xmlns="" xmlns:a16="http://schemas.microsoft.com/office/drawing/2014/main" val="1818353367"/>
                    </a:ext>
                  </a:extLst>
                </a:gridCol>
                <a:gridCol w="503237">
                  <a:extLst>
                    <a:ext uri="{9D8B030D-6E8A-4147-A177-3AD203B41FA5}">
                      <a16:colId xmlns="" xmlns:a16="http://schemas.microsoft.com/office/drawing/2014/main" val="3516512218"/>
                    </a:ext>
                  </a:extLst>
                </a:gridCol>
                <a:gridCol w="1004888">
                  <a:extLst>
                    <a:ext uri="{9D8B030D-6E8A-4147-A177-3AD203B41FA5}">
                      <a16:colId xmlns="" xmlns:a16="http://schemas.microsoft.com/office/drawing/2014/main" val="3224014073"/>
                    </a:ext>
                  </a:extLst>
                </a:gridCol>
                <a:gridCol w="1401762">
                  <a:extLst>
                    <a:ext uri="{9D8B030D-6E8A-4147-A177-3AD203B41FA5}">
                      <a16:colId xmlns="" xmlns:a16="http://schemas.microsoft.com/office/drawing/2014/main" val="4030408170"/>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580322419"/>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Ιουλ.31</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720</a:t>
                      </a: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863668853"/>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Μισθοί Πληρωτέοι</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274349"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720</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64045788"/>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301158636"/>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307169285"/>
                  </a:ext>
                </a:extLst>
              </a:tr>
            </a:tbl>
          </a:graphicData>
        </a:graphic>
      </p:graphicFrame>
      <p:sp>
        <p:nvSpPr>
          <p:cNvPr id="84021" name="TextBox 39"/>
          <p:cNvSpPr txBox="1">
            <a:spLocks noChangeArrowheads="1"/>
          </p:cNvSpPr>
          <p:nvPr/>
        </p:nvSpPr>
        <p:spPr bwMode="auto">
          <a:xfrm>
            <a:off x="2205038" y="1239839"/>
            <a:ext cx="4348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Εφαρμογής</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2200276" y="3703639"/>
            <a:ext cx="319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Ημερολογιακή Εγγραφή</a:t>
            </a:r>
            <a:endParaRPr lang="en-US" altLang="el-GR" sz="1800" b="1">
              <a:solidFill>
                <a:srgbClr val="275CAE"/>
              </a:solidFill>
              <a:latin typeface="Calibri" panose="020F0502020204030204" pitchFamily="34" charset="0"/>
            </a:endParaRPr>
          </a:p>
        </p:txBody>
      </p:sp>
      <p:sp>
        <p:nvSpPr>
          <p:cNvPr id="84023" name="Title 1"/>
          <p:cNvSpPr txBox="1">
            <a:spLocks/>
          </p:cNvSpPr>
          <p:nvPr/>
        </p:nvSpPr>
        <p:spPr bwMode="auto">
          <a:xfrm>
            <a:off x="1981200" y="3048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endParaRPr lang="el-GR" altLang="el-GR" sz="2800" b="1">
              <a:solidFill>
                <a:schemeClr val="bg1"/>
              </a:solidFill>
              <a:latin typeface="Arial" panose="020B0604020202020204" pitchFamily="34" charset="0"/>
            </a:endParaRPr>
          </a:p>
        </p:txBody>
      </p:sp>
      <p:sp>
        <p:nvSpPr>
          <p:cNvPr id="84024" name="Title 1"/>
          <p:cNvSpPr txBox="1">
            <a:spLocks/>
          </p:cNvSpPr>
          <p:nvPr/>
        </p:nvSpPr>
        <p:spPr bwMode="auto">
          <a:xfrm>
            <a:off x="1981200" y="228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l-GR" sz="2800" b="1">
                <a:solidFill>
                  <a:schemeClr val="bg1"/>
                </a:solidFill>
                <a:latin typeface="Arial" panose="020B0604020202020204" pitchFamily="34" charset="0"/>
              </a:rPr>
              <a:t>Προσαρμογή Μη Καταχωρημένων</a:t>
            </a:r>
          </a:p>
          <a:p>
            <a:pPr>
              <a:spcBef>
                <a:spcPct val="0"/>
              </a:spcBef>
              <a:buClrTx/>
              <a:buFontTx/>
              <a:buNone/>
            </a:pPr>
            <a:r>
              <a:rPr lang="en-US" altLang="el-GR" sz="2800" b="1">
                <a:solidFill>
                  <a:schemeClr val="bg1"/>
                </a:solidFill>
                <a:latin typeface="Arial" panose="020B0604020202020204" pitchFamily="34" charset="0"/>
              </a:rPr>
              <a:t>(</a:t>
            </a:r>
            <a:r>
              <a:rPr lang="el-GR" altLang="el-GR" sz="2800" b="1">
                <a:solidFill>
                  <a:schemeClr val="bg1"/>
                </a:solidFill>
                <a:latin typeface="Arial" panose="020B0604020202020204" pitchFamily="34" charset="0"/>
              </a:rPr>
              <a:t>Δεδουλευμένων </a:t>
            </a:r>
            <a:r>
              <a:rPr lang="en-US" altLang="el-GR" sz="2800" b="1">
                <a:solidFill>
                  <a:schemeClr val="bg1"/>
                </a:solidFill>
                <a:latin typeface="Arial" panose="020B0604020202020204" pitchFamily="34" charset="0"/>
              </a:rPr>
              <a:t>) </a:t>
            </a:r>
            <a:r>
              <a:rPr lang="el-GR" altLang="el-GR" sz="2800" b="1">
                <a:solidFill>
                  <a:schemeClr val="bg1"/>
                </a:solidFill>
                <a:latin typeface="Arial" panose="020B0604020202020204" pitchFamily="34" charset="0"/>
              </a:rPr>
              <a:t>Μισθών</a:t>
            </a:r>
            <a:r>
              <a:rPr lang="en-US" altLang="el-GR" sz="2800" b="1">
                <a:solidFill>
                  <a:schemeClr val="bg1"/>
                </a:solidFill>
                <a:latin typeface="Arial" panose="020B0604020202020204" pitchFamily="34" charset="0"/>
              </a:rPr>
              <a:t/>
            </a:r>
            <a:br>
              <a:rPr lang="en-US" altLang="el-GR" sz="2800" b="1">
                <a:solidFill>
                  <a:schemeClr val="bg1"/>
                </a:solidFill>
                <a:latin typeface="Arial" panose="020B0604020202020204" pitchFamily="34" charset="0"/>
              </a:rPr>
            </a:br>
            <a:r>
              <a:rPr lang="en-US" altLang="el-GR" sz="1800" b="1">
                <a:solidFill>
                  <a:schemeClr val="bg1"/>
                </a:solidFill>
                <a:latin typeface="Arial" panose="020B0604020202020204" pitchFamily="34" charset="0"/>
              </a:rPr>
              <a:t>(slide 3 of 3)</a:t>
            </a:r>
          </a:p>
        </p:txBody>
      </p:sp>
      <p:cxnSp>
        <p:nvCxnSpPr>
          <p:cNvPr id="10" name="Straight Arrow Connector 9"/>
          <p:cNvCxnSpPr>
            <a:cxnSpLocks noChangeShapeType="1"/>
          </p:cNvCxnSpPr>
          <p:nvPr/>
        </p:nvCxnSpPr>
        <p:spPr bwMode="auto">
          <a:xfrm>
            <a:off x="6858000" y="2971800"/>
            <a:ext cx="0" cy="2057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6858000" y="2971800"/>
            <a:ext cx="0" cy="2057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6858000" y="5029200"/>
            <a:ext cx="19812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8610600" y="3124200"/>
            <a:ext cx="10668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a:off x="8610600" y="31242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9677400" y="3124200"/>
            <a:ext cx="0" cy="16002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9677400" y="3124200"/>
            <a:ext cx="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flipH="1">
            <a:off x="7924800" y="4724400"/>
            <a:ext cx="17526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89191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35" fill="hold" nodeType="afterGroup">
                            <p:stCondLst>
                              <p:cond delay="1000"/>
                            </p:stCondLst>
                            <p:childTnLst>
                              <p:par>
                                <p:cTn id="36" presetID="1"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par>
                          <p:cTn id="38" fill="hold" nodeType="afterGroup">
                            <p:stCondLst>
                              <p:cond delay="1000"/>
                            </p:stCondLst>
                            <p:childTnLst>
                              <p:par>
                                <p:cTn id="39" presetID="2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021079" y="136525"/>
            <a:ext cx="9546771" cy="914400"/>
          </a:xfrm>
        </p:spPr>
        <p:txBody>
          <a:bodyPr>
            <a:noAutofit/>
          </a:bodyPr>
          <a:lstStyle/>
          <a:p>
            <a:r>
              <a:rPr lang="el-GR" altLang="el-GR" sz="2800" b="1" dirty="0">
                <a:latin typeface="Century Gothic" panose="020B0502020202020204" pitchFamily="34" charset="0"/>
              </a:rPr>
              <a:t>Είδος 3 Προσαρμογής</a:t>
            </a:r>
            <a:r>
              <a:rPr lang="en-US" altLang="el-GR" sz="2800" dirty="0">
                <a:latin typeface="Century Gothic" panose="020B0502020202020204" pitchFamily="34" charset="0"/>
              </a:rPr>
              <a:t>: </a:t>
            </a:r>
            <a:r>
              <a:rPr lang="el-GR" altLang="el-GR" sz="2800" dirty="0">
                <a:latin typeface="Century Gothic" panose="020B0502020202020204" pitchFamily="34" charset="0"/>
              </a:rPr>
              <a:t>Κατανομή</a:t>
            </a:r>
            <a:r>
              <a:rPr lang="en-US" altLang="el-GR" sz="2800" dirty="0">
                <a:latin typeface="Century Gothic" panose="020B0502020202020204" pitchFamily="34" charset="0"/>
              </a:rPr>
              <a:t> </a:t>
            </a:r>
            <a:r>
              <a:rPr lang="el-GR" altLang="el-GR" sz="2800" dirty="0">
                <a:latin typeface="Century Gothic" panose="020B0502020202020204" pitchFamily="34" charset="0"/>
              </a:rPr>
              <a:t>Καταχωρημένων Μη Πραγματοποιημένων Εσόδων</a:t>
            </a:r>
            <a:r>
              <a:rPr lang="en-US" altLang="el-GR" sz="2800" dirty="0">
                <a:latin typeface="Century Gothic" panose="020B0502020202020204" pitchFamily="34" charset="0"/>
              </a:rPr>
              <a:t> </a:t>
            </a:r>
            <a:r>
              <a:rPr lang="en-US" altLang="el-GR" sz="2800" dirty="0" smtClean="0">
                <a:latin typeface="Century Gothic" panose="020B0502020202020204" pitchFamily="34" charset="0"/>
              </a:rPr>
              <a:t>(</a:t>
            </a:r>
            <a:r>
              <a:rPr lang="el-GR" altLang="el-GR" sz="2800" dirty="0" smtClean="0">
                <a:latin typeface="Century Gothic" panose="020B0502020202020204" pitchFamily="34" charset="0"/>
              </a:rPr>
              <a:t>Αναβαλλόμενα </a:t>
            </a:r>
            <a:r>
              <a:rPr lang="el-GR" altLang="el-GR" sz="2800" dirty="0">
                <a:latin typeface="Century Gothic" panose="020B0502020202020204" pitchFamily="34" charset="0"/>
              </a:rPr>
              <a:t>έσοδα</a:t>
            </a:r>
            <a:r>
              <a:rPr lang="en-US" altLang="el-GR" sz="2800" dirty="0">
                <a:latin typeface="Century Gothic" panose="020B0502020202020204" pitchFamily="34" charset="0"/>
              </a:rPr>
              <a:t>)</a:t>
            </a:r>
          </a:p>
        </p:txBody>
      </p:sp>
      <p:sp>
        <p:nvSpPr>
          <p:cNvPr id="3" name="Content Placeholder 2"/>
          <p:cNvSpPr>
            <a:spLocks noGrp="1"/>
          </p:cNvSpPr>
          <p:nvPr>
            <p:ph idx="1"/>
          </p:nvPr>
        </p:nvSpPr>
        <p:spPr>
          <a:xfrm>
            <a:off x="352697" y="1600200"/>
            <a:ext cx="11234057" cy="4572000"/>
          </a:xfrm>
        </p:spPr>
        <p:txBody>
          <a:bodyPr>
            <a:normAutofit/>
          </a:bodyPr>
          <a:lstStyle/>
          <a:p>
            <a:pPr algn="just">
              <a:buFont typeface="Wingdings" panose="05000000000000000000" pitchFamily="2" charset="2"/>
              <a:buChar char="§"/>
            </a:pPr>
            <a:r>
              <a:rPr lang="el-GR" altLang="el-GR" sz="3200" dirty="0" smtClean="0">
                <a:latin typeface="Century Gothic" panose="020B0502020202020204" pitchFamily="34" charset="0"/>
                <a:cs typeface="Times New Roman" panose="02020603050405020304" pitchFamily="18" charset="0"/>
              </a:rPr>
              <a:t>Όταν μια εταιρεία προεισπράττει έσοδα</a:t>
            </a:r>
            <a:r>
              <a:rPr lang="en-US" altLang="el-GR" sz="3200" dirty="0" smtClean="0">
                <a:latin typeface="Century Gothic" panose="020B0502020202020204" pitchFamily="34" charset="0"/>
                <a:cs typeface="Times New Roman" panose="02020603050405020304" pitchFamily="18" charset="0"/>
              </a:rPr>
              <a:t>, </a:t>
            </a:r>
            <a:r>
              <a:rPr lang="el-GR" altLang="el-GR" sz="3200" dirty="0" smtClean="0">
                <a:latin typeface="Century Gothic" panose="020B0502020202020204" pitchFamily="34" charset="0"/>
                <a:cs typeface="Times New Roman" panose="02020603050405020304" pitchFamily="18" charset="0"/>
              </a:rPr>
              <a:t>έχει υποχρέωση να παραδώσει αγαθά ή να παρέχει υπηρεσίες. Τα </a:t>
            </a:r>
            <a:r>
              <a:rPr lang="el-GR" altLang="el-GR" sz="3200" b="1" dirty="0" smtClean="0">
                <a:solidFill>
                  <a:srgbClr val="0070C0"/>
                </a:solidFill>
                <a:latin typeface="Century Gothic" panose="020B0502020202020204" pitchFamily="34" charset="0"/>
                <a:cs typeface="Times New Roman" panose="02020603050405020304" pitchFamily="18" charset="0"/>
              </a:rPr>
              <a:t>Μη </a:t>
            </a:r>
            <a:r>
              <a:rPr lang="el-GR" altLang="el-GR" sz="3200" b="1" dirty="0" err="1" smtClean="0">
                <a:solidFill>
                  <a:srgbClr val="0070C0"/>
                </a:solidFill>
                <a:latin typeface="Century Gothic" panose="020B0502020202020204" pitchFamily="34" charset="0"/>
                <a:cs typeface="Times New Roman" panose="02020603050405020304" pitchFamily="18" charset="0"/>
              </a:rPr>
              <a:t>Πραγματοποιηθέντα</a:t>
            </a:r>
            <a:r>
              <a:rPr lang="el-GR" altLang="el-GR" sz="3200" b="1" dirty="0" smtClean="0">
                <a:solidFill>
                  <a:srgbClr val="0070C0"/>
                </a:solidFill>
                <a:latin typeface="Century Gothic" panose="020B0502020202020204" pitchFamily="34" charset="0"/>
                <a:cs typeface="Times New Roman" panose="02020603050405020304" pitchFamily="18" charset="0"/>
              </a:rPr>
              <a:t> Έσοδα </a:t>
            </a:r>
            <a:r>
              <a:rPr lang="el-GR" altLang="el-GR" sz="3200" dirty="0" smtClean="0">
                <a:latin typeface="Century Gothic" panose="020B0502020202020204" pitchFamily="34" charset="0"/>
                <a:cs typeface="Times New Roman" panose="02020603050405020304" pitchFamily="18" charset="0"/>
              </a:rPr>
              <a:t>εμφανίζονται επομένως σε λογαριασμό υποχρεώσεων.</a:t>
            </a:r>
            <a:r>
              <a:rPr lang="en-US" altLang="el-GR" sz="3200" dirty="0" smtClean="0">
                <a:latin typeface="Century Gothic" panose="020B0502020202020204" pitchFamily="34" charset="0"/>
                <a:cs typeface="Times New Roman" panose="02020603050405020304" pitchFamily="18" charset="0"/>
              </a:rPr>
              <a:t> </a:t>
            </a: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Καθώς η εταιρεία παραδίδει μέρος των αγαθών ή παρέχει μέρος των υπηρεσιών</a:t>
            </a:r>
            <a:r>
              <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a:t>
            </a:r>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 ικανοποιεί ένα μέρος της προείσπραξης</a:t>
            </a:r>
            <a:r>
              <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Το μέρος αυτό πρέπει να μεταφερθεί από το λογαριασμό υποχρεώσεων στο λογαριασμό Έσοδα.</a:t>
            </a: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532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0" y="150223"/>
            <a:ext cx="8229600" cy="833438"/>
          </a:xfrm>
        </p:spPr>
        <p:txBody>
          <a:bodyPr>
            <a:normAutofit fontScale="90000"/>
          </a:bodyPr>
          <a:lstStyle/>
          <a:p>
            <a:r>
              <a:rPr lang="el-GR" altLang="el-GR" dirty="0">
                <a:latin typeface="Century Gothic" panose="020B0502020202020204" pitchFamily="34" charset="0"/>
                <a:ea typeface="Arial Unicode MS" panose="020B0604020202020204" pitchFamily="34" charset="-128"/>
              </a:rPr>
              <a:t>Έννοιες των Καθαρών Κερδών</a:t>
            </a:r>
            <a:endParaRPr altLang="el-GR" dirty="0">
              <a:latin typeface="Century Gothic" panose="020B0502020202020204" pitchFamily="34" charset="0"/>
              <a:ea typeface="Arial Unicode MS" panose="020B0604020202020204" pitchFamily="34" charset="-128"/>
            </a:endParaRPr>
          </a:p>
        </p:txBody>
      </p:sp>
      <p:pic>
        <p:nvPicPr>
          <p:cNvPr id="51206" name="Picture 6" descr="4"/>
          <p:cNvPicPr>
            <a:picLocks noChangeAspect="1" noChangeArrowheads="1"/>
          </p:cNvPicPr>
          <p:nvPr/>
        </p:nvPicPr>
        <p:blipFill rotWithShape="1">
          <a:blip r:embed="rId2">
            <a:extLst>
              <a:ext uri="{28A0092B-C50C-407E-A947-70E740481C1C}">
                <a14:useLocalDpi xmlns:a14="http://schemas.microsoft.com/office/drawing/2010/main" val="0"/>
              </a:ext>
            </a:extLst>
          </a:blip>
          <a:srcRect r="1834"/>
          <a:stretch/>
        </p:blipFill>
        <p:spPr bwMode="auto">
          <a:xfrm>
            <a:off x="1828800" y="870437"/>
            <a:ext cx="9091749" cy="5910549"/>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24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61703" y="152400"/>
            <a:ext cx="11521440" cy="1066800"/>
          </a:xfrm>
        </p:spPr>
        <p:txBody>
          <a:bodyPr>
            <a:noAutofit/>
          </a:bodyPr>
          <a:lstStyle/>
          <a:p>
            <a:r>
              <a:rPr lang="el-GR" altLang="el-GR" sz="3600" dirty="0">
                <a:latin typeface="Century Gothic" panose="020B0502020202020204" pitchFamily="34" charset="0"/>
                <a:ea typeface="Arial Unicode MS" panose="020B0604020202020204" pitchFamily="34" charset="-128"/>
              </a:rPr>
              <a:t>Προσαρμογή για Μη Πραγματοποιημένα </a:t>
            </a:r>
            <a:r>
              <a:rPr lang="el-GR" altLang="el-GR" sz="3600" dirty="0" smtClean="0">
                <a:latin typeface="Century Gothic" panose="020B0502020202020204" pitchFamily="34" charset="0"/>
                <a:ea typeface="Arial Unicode MS" panose="020B0604020202020204" pitchFamily="34" charset="-128"/>
              </a:rPr>
              <a:t>(Αναβαλλόμενα) Έσοδα</a:t>
            </a:r>
            <a:endParaRPr altLang="el-GR" sz="3600" dirty="0">
              <a:latin typeface="Century Gothic" panose="020B0502020202020204" pitchFamily="34" charset="0"/>
              <a:ea typeface="Arial Unicode MS" panose="020B0604020202020204" pitchFamily="34" charset="-128"/>
            </a:endParaRPr>
          </a:p>
        </p:txBody>
      </p:sp>
      <p:pic>
        <p:nvPicPr>
          <p:cNvPr id="86022" name="Picture 6" descr="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1219199"/>
            <a:ext cx="9844169" cy="546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38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77089" y="139337"/>
            <a:ext cx="11007635" cy="1066800"/>
          </a:xfrm>
        </p:spPr>
        <p:txBody>
          <a:bodyPr>
            <a:normAutofit fontScale="90000"/>
          </a:bodyPr>
          <a:lstStyle/>
          <a:p>
            <a:r>
              <a:rPr lang="el-GR" altLang="el-GR" dirty="0">
                <a:ea typeface="Arial Unicode MS" panose="020B0604020202020204" pitchFamily="34" charset="-128"/>
              </a:rPr>
              <a:t>Προσαρμογή για Μη Πραγματοποιημένα </a:t>
            </a:r>
            <a:r>
              <a:rPr lang="el-GR" altLang="el-GR" dirty="0" smtClean="0">
                <a:ea typeface="Arial Unicode MS" panose="020B0604020202020204" pitchFamily="34" charset="-128"/>
              </a:rPr>
              <a:t>Έσοδα (1)</a:t>
            </a:r>
            <a:endParaRPr altLang="el-GR" sz="1800" dirty="0">
              <a:ea typeface="Arial Unicode MS" panose="020B0604020202020204" pitchFamily="34" charset="-128"/>
            </a:endParaRPr>
          </a:p>
        </p:txBody>
      </p:sp>
      <p:sp>
        <p:nvSpPr>
          <p:cNvPr id="87048" name="Rectangle 8"/>
          <p:cNvSpPr>
            <a:spLocks noChangeArrowheads="1"/>
          </p:cNvSpPr>
          <p:nvPr/>
        </p:nvSpPr>
        <p:spPr bwMode="auto">
          <a:xfrm>
            <a:off x="0" y="1101634"/>
            <a:ext cx="12383589" cy="554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82550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233488"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41475"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2400" b="1" dirty="0">
                <a:solidFill>
                  <a:srgbClr val="275CAE"/>
                </a:solidFill>
                <a:latin typeface="Century Gothic" panose="020B0502020202020204" pitchFamily="34" charset="0"/>
              </a:rPr>
              <a:t>Συναλλαγή</a:t>
            </a:r>
            <a:r>
              <a:rPr lang="el-GR" altLang="en-US" sz="2400" dirty="0">
                <a:solidFill>
                  <a:srgbClr val="275CAE"/>
                </a:solidFill>
                <a:latin typeface="Century Gothic" panose="020B0502020202020204" pitchFamily="34" charset="0"/>
              </a:rPr>
              <a:t>: </a:t>
            </a:r>
            <a:r>
              <a:rPr lang="el-GR" altLang="en-US" sz="2400" dirty="0">
                <a:latin typeface="Century Gothic" panose="020B0502020202020204" pitchFamily="34" charset="0"/>
              </a:rPr>
              <a:t>Κατά τη διάρκεια του </a:t>
            </a:r>
            <a:r>
              <a:rPr lang="el-GR" altLang="en-US" sz="2400" dirty="0" smtClean="0">
                <a:latin typeface="Century Gothic" panose="020B0502020202020204" pitchFamily="34" charset="0"/>
              </a:rPr>
              <a:t>Ιουλίου (19 Ιουλίου), </a:t>
            </a:r>
            <a:r>
              <a:rPr lang="el-GR" altLang="en-US" sz="2400" dirty="0">
                <a:latin typeface="Century Gothic" panose="020B0502020202020204" pitchFamily="34" charset="0"/>
              </a:rPr>
              <a:t>το </a:t>
            </a:r>
            <a:r>
              <a:rPr lang="en-US" altLang="en-US" sz="2400" dirty="0">
                <a:latin typeface="Century Gothic" panose="020B0502020202020204" pitchFamily="34" charset="0"/>
              </a:rPr>
              <a:t>Blue Design Studio</a:t>
            </a:r>
            <a:r>
              <a:rPr lang="el-GR" altLang="en-US" sz="2400" dirty="0">
                <a:latin typeface="Century Gothic" panose="020B0502020202020204" pitchFamily="34" charset="0"/>
              </a:rPr>
              <a:t> εισέπραξε $1.400 από άλλη εταιρεία ως προκαταβολή για </a:t>
            </a:r>
            <a:r>
              <a:rPr lang="el-GR" altLang="en-US" sz="2400" dirty="0" smtClean="0">
                <a:latin typeface="Century Gothic" panose="020B0502020202020204" pitchFamily="34" charset="0"/>
              </a:rPr>
              <a:t>μια </a:t>
            </a:r>
            <a:r>
              <a:rPr lang="el-GR" altLang="en-US" sz="2400" dirty="0">
                <a:latin typeface="Century Gothic" panose="020B0502020202020204" pitchFamily="34" charset="0"/>
              </a:rPr>
              <a:t>σειρά φυλλαδίων. Στο τέλος του μήνα, είχε ολοκληρώσει εργασία αξίας $800, και η άλλη εταιρεία είχε αποδεχθεί την εργασία. Στις </a:t>
            </a:r>
            <a:r>
              <a:rPr lang="el-GR" altLang="en-US" sz="2400" dirty="0" smtClean="0">
                <a:latin typeface="Century Gothic" panose="020B0502020202020204" pitchFamily="34" charset="0"/>
              </a:rPr>
              <a:t>31 </a:t>
            </a:r>
            <a:r>
              <a:rPr lang="el-GR" altLang="en-US" sz="2400" dirty="0">
                <a:latin typeface="Century Gothic" panose="020B0502020202020204" pitchFamily="34" charset="0"/>
              </a:rPr>
              <a:t>Ιουλίου, το </a:t>
            </a:r>
            <a:r>
              <a:rPr lang="en-US" altLang="en-US" sz="2400" dirty="0">
                <a:latin typeface="Century Gothic" panose="020B0502020202020204" pitchFamily="34" charset="0"/>
              </a:rPr>
              <a:t>Blue Design </a:t>
            </a:r>
            <a:r>
              <a:rPr lang="en-US" altLang="en-US" sz="2400" dirty="0" smtClean="0">
                <a:latin typeface="Century Gothic" panose="020B0502020202020204" pitchFamily="34" charset="0"/>
              </a:rPr>
              <a:t>Studio</a:t>
            </a:r>
            <a:r>
              <a:rPr lang="el-GR" altLang="en-US" sz="2400" dirty="0" smtClean="0">
                <a:latin typeface="Century Gothic" panose="020B0502020202020204" pitchFamily="34" charset="0"/>
              </a:rPr>
              <a:t> θα </a:t>
            </a:r>
            <a:r>
              <a:rPr lang="el-GR" altLang="en-US" sz="2400" dirty="0">
                <a:latin typeface="Century Gothic" panose="020B0502020202020204" pitchFamily="34" charset="0"/>
              </a:rPr>
              <a:t>καταχωρήσει την παροχή υπηρεσιών $800 που είχαν εισπραχθεί προκαταβολικά.</a:t>
            </a:r>
            <a:endParaRPr lang="en-US" altLang="en-US" sz="2400" dirty="0">
              <a:latin typeface="Century Gothic" panose="020B0502020202020204" pitchFamily="34" charset="0"/>
            </a:endParaRPr>
          </a:p>
          <a:p>
            <a:pPr>
              <a:lnSpc>
                <a:spcPct val="80000"/>
              </a:lnSpc>
              <a:buFontTx/>
              <a:buNone/>
            </a:pPr>
            <a:endParaRPr lang="en-US" altLang="en-US" sz="2400" b="1" dirty="0">
              <a:solidFill>
                <a:srgbClr val="275CAE"/>
              </a:solidFill>
              <a:latin typeface="Century Gothic" panose="020B0502020202020204" pitchFamily="34" charset="0"/>
            </a:endParaRPr>
          </a:p>
          <a:p>
            <a:pPr>
              <a:lnSpc>
                <a:spcPct val="80000"/>
              </a:lnSpc>
              <a:buFontTx/>
              <a:buNone/>
            </a:pPr>
            <a:r>
              <a:rPr lang="el-GR" altLang="en-US" sz="2400" b="1" dirty="0">
                <a:solidFill>
                  <a:srgbClr val="275CAE"/>
                </a:solidFill>
                <a:latin typeface="Century Gothic" panose="020B0502020202020204" pitchFamily="34" charset="0"/>
              </a:rPr>
              <a:t>Ανάλυση</a:t>
            </a:r>
            <a:r>
              <a:rPr lang="el-GR" altLang="en-US" sz="2400" dirty="0">
                <a:solidFill>
                  <a:srgbClr val="275CAE"/>
                </a:solidFill>
                <a:latin typeface="Century Gothic" panose="020B0502020202020204" pitchFamily="34" charset="0"/>
              </a:rPr>
              <a:t>: </a:t>
            </a:r>
            <a:r>
              <a:rPr lang="el-GR" altLang="en-US" sz="2400" dirty="0">
                <a:latin typeface="Century Gothic" panose="020B0502020202020204" pitchFamily="34" charset="0"/>
              </a:rPr>
              <a:t>Η ημερολογιακή εγγραφή για την καταχώρηση της παροχής υπηρεσιών για τις οποίες εισπράχθηκαν μετρητά προκαταβολικά </a:t>
            </a:r>
          </a:p>
          <a:p>
            <a:pPr>
              <a:buFontTx/>
              <a:buNone/>
            </a:pPr>
            <a:r>
              <a:rPr lang="el-GR" altLang="en-US" sz="2400" b="1" dirty="0">
                <a:solidFill>
                  <a:schemeClr val="hlink"/>
                </a:solidFill>
                <a:latin typeface="Century Gothic" panose="020B0502020202020204" pitchFamily="34" charset="0"/>
              </a:rPr>
              <a:t>Δ</a:t>
            </a:r>
            <a:r>
              <a:rPr lang="el-GR" altLang="en-US" sz="2400" dirty="0">
                <a:latin typeface="Century Gothic" panose="020B0502020202020204" pitchFamily="34" charset="0"/>
              </a:rPr>
              <a:t>   αυξάνει  τον αντίθετο  λογαριασμό </a:t>
            </a:r>
            <a:r>
              <a:rPr lang="el-GR" altLang="en-US" sz="2400" i="1" dirty="0">
                <a:latin typeface="Century Gothic" panose="020B0502020202020204" pitchFamily="34" charset="0"/>
              </a:rPr>
              <a:t>των Ιδίων Κεφαλαίων  Έσοδα από Παροχή Υπηρεσιών </a:t>
            </a:r>
            <a:r>
              <a:rPr lang="el-GR" altLang="en-US" sz="2400" dirty="0">
                <a:latin typeface="Century Gothic" panose="020B0502020202020204" pitchFamily="34" charset="0"/>
              </a:rPr>
              <a:t>με μια πίστωση </a:t>
            </a:r>
            <a:endParaRPr lang="el-GR" altLang="en-US" sz="2400" b="1" dirty="0">
              <a:latin typeface="Century Gothic" panose="020B0502020202020204" pitchFamily="34" charset="0"/>
            </a:endParaRPr>
          </a:p>
          <a:p>
            <a:pPr>
              <a:buFontTx/>
              <a:buNone/>
            </a:pPr>
            <a:r>
              <a:rPr lang="el-GR" altLang="en-US" sz="2400" b="1" dirty="0">
                <a:solidFill>
                  <a:srgbClr val="A50021"/>
                </a:solidFill>
                <a:latin typeface="Century Gothic" panose="020B0502020202020204" pitchFamily="34" charset="0"/>
              </a:rPr>
              <a:t>Δ</a:t>
            </a:r>
            <a:r>
              <a:rPr lang="el-GR" altLang="en-US" sz="2400" b="1" dirty="0">
                <a:latin typeface="Century Gothic" panose="020B0502020202020204" pitchFamily="34" charset="0"/>
              </a:rPr>
              <a:t>   </a:t>
            </a:r>
            <a:r>
              <a:rPr lang="el-GR" altLang="en-US" sz="2400" dirty="0">
                <a:latin typeface="Century Gothic" panose="020B0502020202020204" pitchFamily="34" charset="0"/>
              </a:rPr>
              <a:t>μειώνει</a:t>
            </a:r>
            <a:r>
              <a:rPr lang="el-GR" altLang="en-US" sz="2400" b="1" dirty="0">
                <a:latin typeface="Century Gothic" panose="020B0502020202020204" pitchFamily="34" charset="0"/>
              </a:rPr>
              <a:t> </a:t>
            </a:r>
            <a:r>
              <a:rPr lang="el-GR" altLang="en-US" sz="2400" dirty="0">
                <a:latin typeface="Century Gothic" panose="020B0502020202020204" pitchFamily="34" charset="0"/>
              </a:rPr>
              <a:t> το λογαριασμό </a:t>
            </a:r>
            <a:r>
              <a:rPr lang="el-GR" altLang="en-US" sz="2400" i="1" dirty="0">
                <a:latin typeface="Century Gothic" panose="020B0502020202020204" pitchFamily="34" charset="0"/>
              </a:rPr>
              <a:t>Υποχρεώσεων Μη Πραγματοποιημένα Έσοδα από Παροχή Υπηρεσιών  </a:t>
            </a:r>
            <a:r>
              <a:rPr lang="el-GR" altLang="en-US" sz="2400" dirty="0">
                <a:latin typeface="Century Gothic" panose="020B0502020202020204" pitchFamily="34" charset="0"/>
              </a:rPr>
              <a:t> με μια χρέωση</a:t>
            </a:r>
            <a:endParaRPr lang="el-GR" altLang="en-US" sz="2400" b="1" dirty="0">
              <a:latin typeface="Century Gothic" panose="020B0502020202020204" pitchFamily="34" charset="0"/>
            </a:endParaRPr>
          </a:p>
          <a:p>
            <a:pPr>
              <a:buFontTx/>
              <a:buNone/>
            </a:pPr>
            <a:endParaRPr lang="en-US" altLang="en-US" sz="2400" b="1" dirty="0">
              <a:solidFill>
                <a:srgbClr val="275CAE"/>
              </a:solidFill>
              <a:latin typeface="Century Gothic" panose="020B0502020202020204" pitchFamily="34" charset="0"/>
            </a:endParaRPr>
          </a:p>
          <a:p>
            <a:pPr>
              <a:buFontTx/>
              <a:buNone/>
            </a:pPr>
            <a:r>
              <a:rPr lang="el-GR" altLang="en-US" sz="2400" b="1" dirty="0">
                <a:solidFill>
                  <a:srgbClr val="275CAE"/>
                </a:solidFill>
                <a:latin typeface="Century Gothic" panose="020B0502020202020204" pitchFamily="34" charset="0"/>
              </a:rPr>
              <a:t>Σχόλιο:</a:t>
            </a:r>
            <a:r>
              <a:rPr lang="el-GR" altLang="en-US" sz="2400" dirty="0">
                <a:solidFill>
                  <a:srgbClr val="275CAE"/>
                </a:solidFill>
                <a:latin typeface="Century Gothic" panose="020B0502020202020204" pitchFamily="34" charset="0"/>
              </a:rPr>
              <a:t> </a:t>
            </a:r>
            <a:r>
              <a:rPr lang="el-GR" altLang="en-US" sz="2400" dirty="0">
                <a:latin typeface="Century Gothic" panose="020B0502020202020204" pitchFamily="34" charset="0"/>
              </a:rPr>
              <a:t>Ο λογαριασμός Μη Πραγματοποιημένα Έσοδα αντανακλά τώρα το</a:t>
            </a:r>
            <a:r>
              <a:rPr lang="en-US" altLang="en-US" sz="2400" dirty="0">
                <a:latin typeface="Century Gothic" panose="020B0502020202020204" pitchFamily="34" charset="0"/>
              </a:rPr>
              <a:t> </a:t>
            </a:r>
            <a:r>
              <a:rPr lang="el-GR" altLang="en-US" sz="2400" dirty="0">
                <a:latin typeface="Century Gothic" panose="020B0502020202020204" pitchFamily="34" charset="0"/>
              </a:rPr>
              <a:t>ποσό της εργασίας που μένει να γίνει αξίας $600. </a:t>
            </a:r>
          </a:p>
        </p:txBody>
      </p:sp>
    </p:spTree>
    <p:extLst>
      <p:ext uri="{BB962C8B-B14F-4D97-AF65-F5344CB8AC3E}">
        <p14:creationId xmlns:p14="http://schemas.microsoft.com/office/powerpoint/2010/main" val="3544562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205038" y="1644651"/>
            <a:ext cx="7815262" cy="2212975"/>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841804341"/>
              </p:ext>
            </p:extLst>
          </p:nvPr>
        </p:nvGraphicFramePr>
        <p:xfrm>
          <a:off x="2209800" y="1828800"/>
          <a:ext cx="7480300" cy="304876"/>
        </p:xfrm>
        <a:graphic>
          <a:graphicData uri="http://schemas.openxmlformats.org/drawingml/2006/table">
            <a:tbl>
              <a:tblPr/>
              <a:tblGrid>
                <a:gridCol w="1995488">
                  <a:extLst>
                    <a:ext uri="{9D8B030D-6E8A-4147-A177-3AD203B41FA5}">
                      <a16:colId xmlns="" xmlns:a16="http://schemas.microsoft.com/office/drawing/2014/main" val="2742007052"/>
                    </a:ext>
                  </a:extLst>
                </a:gridCol>
                <a:gridCol w="422275">
                  <a:extLst>
                    <a:ext uri="{9D8B030D-6E8A-4147-A177-3AD203B41FA5}">
                      <a16:colId xmlns="" xmlns:a16="http://schemas.microsoft.com/office/drawing/2014/main" val="3474871044"/>
                    </a:ext>
                  </a:extLst>
                </a:gridCol>
                <a:gridCol w="2803525">
                  <a:extLst>
                    <a:ext uri="{9D8B030D-6E8A-4147-A177-3AD203B41FA5}">
                      <a16:colId xmlns="" xmlns:a16="http://schemas.microsoft.com/office/drawing/2014/main" val="2564930406"/>
                    </a:ext>
                  </a:extLst>
                </a:gridCol>
                <a:gridCol w="295275">
                  <a:extLst>
                    <a:ext uri="{9D8B030D-6E8A-4147-A177-3AD203B41FA5}">
                      <a16:colId xmlns="" xmlns:a16="http://schemas.microsoft.com/office/drawing/2014/main" val="44574748"/>
                    </a:ext>
                  </a:extLst>
                </a:gridCol>
                <a:gridCol w="1963737">
                  <a:extLst>
                    <a:ext uri="{9D8B030D-6E8A-4147-A177-3AD203B41FA5}">
                      <a16:colId xmlns="" xmlns:a16="http://schemas.microsoft.com/office/drawing/2014/main" val="4247980442"/>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Ενεργητικό</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58" marB="4575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58" marB="4575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58" marB="4575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58" marB="4575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Ίδια Κεφάλαια</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58" marB="4575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372805482"/>
                  </a:ext>
                </a:extLst>
              </a:tr>
            </a:tbl>
          </a:graphicData>
        </a:graphic>
      </p:graphicFrame>
      <p:graphicFrame>
        <p:nvGraphicFramePr>
          <p:cNvPr id="3" name="Table 2"/>
          <p:cNvGraphicFramePr>
            <a:graphicFrameLocks noGrp="1"/>
          </p:cNvGraphicFramePr>
          <p:nvPr/>
        </p:nvGraphicFramePr>
        <p:xfrm>
          <a:off x="2286000" y="2209800"/>
          <a:ext cx="7480300" cy="603250"/>
        </p:xfrm>
        <a:graphic>
          <a:graphicData uri="http://schemas.openxmlformats.org/drawingml/2006/table">
            <a:tbl>
              <a:tblPr/>
              <a:tblGrid>
                <a:gridCol w="2493963">
                  <a:extLst>
                    <a:ext uri="{9D8B030D-6E8A-4147-A177-3AD203B41FA5}">
                      <a16:colId xmlns="" xmlns:a16="http://schemas.microsoft.com/office/drawing/2014/main" val="1865846562"/>
                    </a:ext>
                  </a:extLst>
                </a:gridCol>
                <a:gridCol w="2492375">
                  <a:extLst>
                    <a:ext uri="{9D8B030D-6E8A-4147-A177-3AD203B41FA5}">
                      <a16:colId xmlns="" xmlns:a16="http://schemas.microsoft.com/office/drawing/2014/main" val="1516482885"/>
                    </a:ext>
                  </a:extLst>
                </a:gridCol>
                <a:gridCol w="2493962">
                  <a:extLst>
                    <a:ext uri="{9D8B030D-6E8A-4147-A177-3AD203B41FA5}">
                      <a16:colId xmlns="" xmlns:a16="http://schemas.microsoft.com/office/drawing/2014/main" val="620729748"/>
                    </a:ext>
                  </a:extLst>
                </a:gridCol>
              </a:tblGrid>
              <a:tr h="60325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8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Μη Πραγματοποιημένα Έσοδα</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8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Έσοδα από Παροχή Υπηρεσιών</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644180952"/>
                  </a:ext>
                </a:extLst>
              </a:tr>
            </a:tbl>
          </a:graphicData>
        </a:graphic>
      </p:graphicFrame>
      <p:graphicFrame>
        <p:nvGraphicFramePr>
          <p:cNvPr id="88133" name="Group 69"/>
          <p:cNvGraphicFramePr>
            <a:graphicFrameLocks noGrp="1"/>
          </p:cNvGraphicFramePr>
          <p:nvPr/>
        </p:nvGraphicFramePr>
        <p:xfrm>
          <a:off x="7239001" y="2590801"/>
          <a:ext cx="2862263" cy="1433639"/>
        </p:xfrm>
        <a:graphic>
          <a:graphicData uri="http://schemas.openxmlformats.org/drawingml/2006/table">
            <a:tbl>
              <a:tblPr/>
              <a:tblGrid>
                <a:gridCol w="1431925">
                  <a:extLst>
                    <a:ext uri="{9D8B030D-6E8A-4147-A177-3AD203B41FA5}">
                      <a16:colId xmlns="" xmlns:a16="http://schemas.microsoft.com/office/drawing/2014/main" val="1435590701"/>
                    </a:ext>
                  </a:extLst>
                </a:gridCol>
                <a:gridCol w="1430338">
                  <a:extLst>
                    <a:ext uri="{9D8B030D-6E8A-4147-A177-3AD203B41FA5}">
                      <a16:colId xmlns="" xmlns:a16="http://schemas.microsoft.com/office/drawing/2014/main" val="3223156468"/>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41" marB="4574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41" marB="4574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2665607007"/>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41" marB="4574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 10</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2,800</a:t>
                      </a:r>
                    </a:p>
                  </a:txBody>
                  <a:tcPr marL="91416" marR="91416" marT="45741" marB="45741"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 xmlns:a16="http://schemas.microsoft.com/office/drawing/2014/main" val="2122334616"/>
                  </a:ext>
                </a:extLst>
              </a:tr>
              <a:tr h="519113">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41" marB="45741"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15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9,600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31        800</a:t>
                      </a:r>
                    </a:p>
                  </a:txBody>
                  <a:tcPr marL="91416" marR="91416" marT="45741" marB="45741"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18375306"/>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p>
                  </a:txBody>
                  <a:tcPr marL="91416" marR="91416" marT="45741" marB="4574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Υπολ.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13,200</a:t>
                      </a:r>
                    </a:p>
                  </a:txBody>
                  <a:tcPr marL="91416" marR="91416" marT="45741" marB="4574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3093467168"/>
                  </a:ext>
                </a:extLst>
              </a:tr>
            </a:tbl>
          </a:graphicData>
        </a:graphic>
      </p:graphicFrame>
      <p:graphicFrame>
        <p:nvGraphicFramePr>
          <p:cNvPr id="88134" name="Group 70"/>
          <p:cNvGraphicFramePr>
            <a:graphicFrameLocks noGrp="1"/>
          </p:cNvGraphicFramePr>
          <p:nvPr/>
        </p:nvGraphicFramePr>
        <p:xfrm>
          <a:off x="4343401" y="2565401"/>
          <a:ext cx="2917825" cy="977901"/>
        </p:xfrm>
        <a:graphic>
          <a:graphicData uri="http://schemas.openxmlformats.org/drawingml/2006/table">
            <a:tbl>
              <a:tblPr/>
              <a:tblGrid>
                <a:gridCol w="1458913">
                  <a:extLst>
                    <a:ext uri="{9D8B030D-6E8A-4147-A177-3AD203B41FA5}">
                      <a16:colId xmlns="" xmlns:a16="http://schemas.microsoft.com/office/drawing/2014/main" val="3109011436"/>
                    </a:ext>
                  </a:extLst>
                </a:gridCol>
                <a:gridCol w="1458912">
                  <a:extLst>
                    <a:ext uri="{9D8B030D-6E8A-4147-A177-3AD203B41FA5}">
                      <a16:colId xmlns="" xmlns:a16="http://schemas.microsoft.com/office/drawing/2014/main" val="1379559648"/>
                    </a:ext>
                  </a:extLst>
                </a:gridCol>
              </a:tblGrid>
              <a:tr h="325438">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88" marB="45788"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88" marB="45788"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2511170117"/>
                  </a:ext>
                </a:extLst>
              </a:tr>
              <a:tr h="32702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31        800</a:t>
                      </a:r>
                    </a:p>
                  </a:txBody>
                  <a:tcPr marL="91470" marR="91470" marT="45788" marB="45788"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 19</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1,400</a:t>
                      </a:r>
                    </a:p>
                  </a:txBody>
                  <a:tcPr marL="91470" marR="91470" marT="45788" marB="45788"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838832761"/>
                  </a:ext>
                </a:extLst>
              </a:tr>
              <a:tr h="325438">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88" marB="45788"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Υπολ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600</a:t>
                      </a:r>
                    </a:p>
                  </a:txBody>
                  <a:tcPr marL="91470" marR="91470" marT="45788" marB="45788"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4239910710"/>
                  </a:ext>
                </a:extLst>
              </a:tr>
            </a:tbl>
          </a:graphicData>
        </a:graphic>
      </p:graphicFrame>
      <p:sp>
        <p:nvSpPr>
          <p:cNvPr id="8" name="Rounded Rectangle 7"/>
          <p:cNvSpPr>
            <a:spLocks noChangeArrowheads="1"/>
          </p:cNvSpPr>
          <p:nvPr/>
        </p:nvSpPr>
        <p:spPr bwMode="auto">
          <a:xfrm>
            <a:off x="2227264" y="4191001"/>
            <a:ext cx="7820025" cy="1133475"/>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602877"/>
              </p:ext>
            </p:extLst>
          </p:nvPr>
        </p:nvGraphicFramePr>
        <p:xfrm>
          <a:off x="2151064" y="4267200"/>
          <a:ext cx="7640637" cy="1524000"/>
        </p:xfrm>
        <a:graphic>
          <a:graphicData uri="http://schemas.openxmlformats.org/drawingml/2006/table">
            <a:tbl>
              <a:tblPr/>
              <a:tblGrid>
                <a:gridCol w="1095375">
                  <a:extLst>
                    <a:ext uri="{9D8B030D-6E8A-4147-A177-3AD203B41FA5}">
                      <a16:colId xmlns="" xmlns:a16="http://schemas.microsoft.com/office/drawing/2014/main" val="3426736144"/>
                    </a:ext>
                  </a:extLst>
                </a:gridCol>
                <a:gridCol w="3635375">
                  <a:extLst>
                    <a:ext uri="{9D8B030D-6E8A-4147-A177-3AD203B41FA5}">
                      <a16:colId xmlns="" xmlns:a16="http://schemas.microsoft.com/office/drawing/2014/main" val="3051632753"/>
                    </a:ext>
                  </a:extLst>
                </a:gridCol>
                <a:gridCol w="503237">
                  <a:extLst>
                    <a:ext uri="{9D8B030D-6E8A-4147-A177-3AD203B41FA5}">
                      <a16:colId xmlns="" xmlns:a16="http://schemas.microsoft.com/office/drawing/2014/main" val="620945654"/>
                    </a:ext>
                  </a:extLst>
                </a:gridCol>
                <a:gridCol w="1004888">
                  <a:extLst>
                    <a:ext uri="{9D8B030D-6E8A-4147-A177-3AD203B41FA5}">
                      <a16:colId xmlns="" xmlns:a16="http://schemas.microsoft.com/office/drawing/2014/main" val="281539054"/>
                    </a:ext>
                  </a:extLst>
                </a:gridCol>
                <a:gridCol w="1401762">
                  <a:extLst>
                    <a:ext uri="{9D8B030D-6E8A-4147-A177-3AD203B41FA5}">
                      <a16:colId xmlns="" xmlns:a16="http://schemas.microsoft.com/office/drawing/2014/main" val="2936693340"/>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7411073"/>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a:t>
                      </a: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Μη Πραγματοποιηθέντα Έσοδα</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800</a:t>
                      </a: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873545032"/>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Έσοδα από Παροχή Υπηρεσιών</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274349"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800</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365748156"/>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037934638"/>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dirty="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702566758"/>
                  </a:ext>
                </a:extLst>
              </a:tr>
            </a:tbl>
          </a:graphicData>
        </a:graphic>
      </p:graphicFrame>
      <p:sp>
        <p:nvSpPr>
          <p:cNvPr id="88120" name="TextBox 39"/>
          <p:cNvSpPr txBox="1">
            <a:spLocks noChangeArrowheads="1"/>
          </p:cNvSpPr>
          <p:nvPr/>
        </p:nvSpPr>
        <p:spPr bwMode="auto">
          <a:xfrm>
            <a:off x="2205038" y="1239839"/>
            <a:ext cx="457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Λογιστικής</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2209801" y="38100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Ημερολογιακή Εγγραφή</a:t>
            </a:r>
            <a:endParaRPr lang="en-US" altLang="el-GR" sz="1800" b="1">
              <a:solidFill>
                <a:srgbClr val="275CAE"/>
              </a:solidFill>
              <a:latin typeface="Calibri" panose="020F0502020204030204" pitchFamily="34" charset="0"/>
            </a:endParaRPr>
          </a:p>
        </p:txBody>
      </p:sp>
      <p:sp>
        <p:nvSpPr>
          <p:cNvPr id="88122" name="Title 1"/>
          <p:cNvSpPr txBox="1">
            <a:spLocks/>
          </p:cNvSpPr>
          <p:nvPr/>
        </p:nvSpPr>
        <p:spPr bwMode="auto">
          <a:xfrm>
            <a:off x="1981200" y="3048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endParaRPr lang="el-GR" altLang="el-GR" sz="2800" b="1">
              <a:solidFill>
                <a:schemeClr val="bg1"/>
              </a:solidFill>
              <a:latin typeface="Arial" panose="020B0604020202020204" pitchFamily="34" charset="0"/>
            </a:endParaRPr>
          </a:p>
        </p:txBody>
      </p:sp>
      <p:sp>
        <p:nvSpPr>
          <p:cNvPr id="88123" name="Title 1"/>
          <p:cNvSpPr txBox="1">
            <a:spLocks/>
          </p:cNvSpPr>
          <p:nvPr/>
        </p:nvSpPr>
        <p:spPr bwMode="auto">
          <a:xfrm>
            <a:off x="1981200" y="2286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l-GR" sz="2800" b="1">
                <a:solidFill>
                  <a:schemeClr val="bg1"/>
                </a:solidFill>
                <a:latin typeface="Arial" panose="020B0604020202020204" pitchFamily="34" charset="0"/>
              </a:rPr>
              <a:t>Προσαρμογή για Μη Πραγματοποιημένα Έσοδα</a:t>
            </a:r>
            <a:r>
              <a:rPr lang="en-US" altLang="el-GR" sz="2800" b="1">
                <a:solidFill>
                  <a:schemeClr val="bg1"/>
                </a:solidFill>
                <a:latin typeface="Arial" panose="020B0604020202020204" pitchFamily="34" charset="0"/>
              </a:rPr>
              <a:t/>
            </a:r>
            <a:br>
              <a:rPr lang="en-US" altLang="el-GR" sz="2800" b="1">
                <a:solidFill>
                  <a:schemeClr val="bg1"/>
                </a:solidFill>
                <a:latin typeface="Arial" panose="020B0604020202020204" pitchFamily="34" charset="0"/>
              </a:rPr>
            </a:br>
            <a:r>
              <a:rPr lang="en-US" altLang="el-GR" sz="1800" b="1">
                <a:solidFill>
                  <a:schemeClr val="bg1"/>
                </a:solidFill>
                <a:latin typeface="Arial" panose="020B0604020202020204" pitchFamily="34" charset="0"/>
              </a:rPr>
              <a:t>(</a:t>
            </a:r>
            <a:r>
              <a:rPr lang="el-GR" altLang="el-GR" sz="1800" b="1">
                <a:solidFill>
                  <a:schemeClr val="bg1"/>
                </a:solidFill>
                <a:latin typeface="Arial" panose="020B0604020202020204" pitchFamily="34" charset="0"/>
              </a:rPr>
              <a:t>διαφάνεια</a:t>
            </a:r>
            <a:r>
              <a:rPr lang="en-US" altLang="el-GR" sz="1800" b="1">
                <a:solidFill>
                  <a:schemeClr val="bg1"/>
                </a:solidFill>
                <a:latin typeface="Arial" panose="020B0604020202020204" pitchFamily="34" charset="0"/>
              </a:rPr>
              <a:t> 2</a:t>
            </a:r>
            <a:r>
              <a:rPr lang="el-GR" altLang="el-GR" sz="1800" b="1" baseline="30000">
                <a:solidFill>
                  <a:schemeClr val="bg1"/>
                </a:solidFill>
                <a:latin typeface="Arial" panose="020B0604020202020204" pitchFamily="34" charset="0"/>
              </a:rPr>
              <a:t>η</a:t>
            </a:r>
            <a:r>
              <a:rPr lang="el-GR" altLang="el-GR" sz="1800" b="1">
                <a:solidFill>
                  <a:schemeClr val="bg1"/>
                </a:solidFill>
                <a:latin typeface="Arial" panose="020B0604020202020204" pitchFamily="34" charset="0"/>
              </a:rPr>
              <a:t> από</a:t>
            </a:r>
            <a:r>
              <a:rPr lang="en-US" altLang="el-GR" sz="1800" b="1">
                <a:solidFill>
                  <a:schemeClr val="bg1"/>
                </a:solidFill>
                <a:latin typeface="Arial" panose="020B0604020202020204" pitchFamily="34" charset="0"/>
              </a:rPr>
              <a:t> 2)</a:t>
            </a:r>
          </a:p>
        </p:txBody>
      </p:sp>
      <p:cxnSp>
        <p:nvCxnSpPr>
          <p:cNvPr id="10" name="Straight Arrow Connector 9"/>
          <p:cNvCxnSpPr>
            <a:cxnSpLocks noChangeShapeType="1"/>
          </p:cNvCxnSpPr>
          <p:nvPr/>
        </p:nvCxnSpPr>
        <p:spPr bwMode="auto">
          <a:xfrm>
            <a:off x="5638800" y="3048000"/>
            <a:ext cx="0" cy="1676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5638800" y="3124201"/>
            <a:ext cx="0" cy="14398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5867401" y="4724400"/>
            <a:ext cx="1439863"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a:off x="9894889" y="3543302"/>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10363200" y="3543302"/>
            <a:ext cx="0" cy="148589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flipH="1">
            <a:off x="9372600" y="5029200"/>
            <a:ext cx="9906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3839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30" fill="hold" nodeType="afterGroup">
                            <p:stCondLst>
                              <p:cond delay="1500"/>
                            </p:stCondLst>
                            <p:childTnLst>
                              <p:par>
                                <p:cTn id="31" presetID="2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640080" y="76200"/>
            <a:ext cx="11403874" cy="914400"/>
          </a:xfrm>
        </p:spPr>
        <p:txBody>
          <a:bodyPr>
            <a:noAutofit/>
          </a:bodyPr>
          <a:lstStyle/>
          <a:p>
            <a:r>
              <a:rPr lang="el-GR" altLang="el-GR" sz="2400" b="1" dirty="0">
                <a:latin typeface="Century Gothic" panose="020B0502020202020204" pitchFamily="34" charset="0"/>
              </a:rPr>
              <a:t>Είδος 4 Προσαρμογής</a:t>
            </a:r>
            <a:r>
              <a:rPr lang="en-US" altLang="el-GR" sz="2400" dirty="0">
                <a:latin typeface="Century Gothic" panose="020B0502020202020204" pitchFamily="34" charset="0"/>
              </a:rPr>
              <a:t>: </a:t>
            </a:r>
            <a:r>
              <a:rPr lang="el-GR" altLang="el-GR" sz="2400" dirty="0">
                <a:latin typeface="Century Gothic" panose="020B0502020202020204" pitchFamily="34" charset="0"/>
              </a:rPr>
              <a:t>Αναγνώριση Μη Καταχωρημένων, Πραγματοποιημένων Εσόδων</a:t>
            </a:r>
            <a:r>
              <a:rPr lang="en-US" altLang="el-GR" sz="2400" dirty="0">
                <a:latin typeface="Century Gothic" panose="020B0502020202020204" pitchFamily="34" charset="0"/>
              </a:rPr>
              <a:t>  (Accrued Revenues)</a:t>
            </a:r>
          </a:p>
        </p:txBody>
      </p:sp>
      <p:sp>
        <p:nvSpPr>
          <p:cNvPr id="89091" name="Content Placeholder 2"/>
          <p:cNvSpPr>
            <a:spLocks noGrp="1"/>
          </p:cNvSpPr>
          <p:nvPr>
            <p:ph idx="1"/>
          </p:nvPr>
        </p:nvSpPr>
        <p:spPr>
          <a:xfrm>
            <a:off x="522514" y="1343297"/>
            <a:ext cx="10332720" cy="4800600"/>
          </a:xfrm>
        </p:spPr>
        <p:txBody>
          <a:bodyPr>
            <a:noAutofit/>
          </a:bodyPr>
          <a:lstStyle/>
          <a:p>
            <a:pPr>
              <a:buFont typeface="Wingdings" panose="05000000000000000000" pitchFamily="2" charset="2"/>
              <a:buChar char="§"/>
            </a:pPr>
            <a:r>
              <a:rPr lang="el-GR" altLang="el-GR" sz="3200" b="1" dirty="0" smtClean="0">
                <a:solidFill>
                  <a:srgbClr val="275CAE"/>
                </a:solidFill>
                <a:latin typeface="Century Gothic" panose="020B0502020202020204" pitchFamily="34" charset="0"/>
                <a:cs typeface="Times New Roman" panose="02020603050405020304" pitchFamily="18" charset="0"/>
              </a:rPr>
              <a:t>Τα Δεδουλευμένα Έσοδα </a:t>
            </a:r>
            <a:r>
              <a:rPr lang="el-GR" altLang="el-GR" sz="3200" dirty="0" smtClean="0">
                <a:latin typeface="Century Gothic" panose="020B0502020202020204" pitchFamily="34" charset="0"/>
                <a:cs typeface="Times New Roman" panose="02020603050405020304" pitchFamily="18" charset="0"/>
              </a:rPr>
              <a:t>είναι έσοδα τα οποία έχει πραγματοποιήσει η εταιρεία από την παροχή υπηρεσιών ή την παράδοση αγαθών, αλλά δεν έχει γίνει εγγραφή στα λογιστικά αρχεία. </a:t>
            </a:r>
          </a:p>
          <a:p>
            <a:pPr>
              <a:buFont typeface="Wingdings" panose="05000000000000000000" pitchFamily="2" charset="2"/>
              <a:buChar char="§"/>
            </a:pPr>
            <a:r>
              <a:rPr lang="el-GR" altLang="el-GR" sz="3200" dirty="0" smtClean="0">
                <a:latin typeface="Century Gothic" panose="020B0502020202020204" pitchFamily="34" charset="0"/>
                <a:cs typeface="Times New Roman" panose="02020603050405020304" pitchFamily="18" charset="0"/>
              </a:rPr>
              <a:t>Όλα τα έσοδα που έχουν πραγματοποιηθεί, αλλά δεν έχουν καταχωρηθεί μέσα σε μια λογιστική περίοδο απαιτούν μια εγγραφή προσαρμογής που θα χρεώνει ένα λογαριασμό Ενεργητικού και θα πιστώνει ένα λογαριασμό Εσόδων.</a:t>
            </a:r>
            <a:endParaRPr lang="en-US" altLang="el-GR" sz="3200"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518697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8" name="Picture 6" descr="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05" y="457200"/>
            <a:ext cx="11101786" cy="626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98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13805" y="196850"/>
            <a:ext cx="11517085" cy="1066800"/>
          </a:xfrm>
        </p:spPr>
        <p:txBody>
          <a:bodyPr>
            <a:normAutofit fontScale="90000"/>
          </a:bodyPr>
          <a:lstStyle/>
          <a:p>
            <a:r>
              <a:rPr lang="el-GR" altLang="el-GR" dirty="0">
                <a:latin typeface="Century Gothic" panose="020B0502020202020204" pitchFamily="34" charset="0"/>
                <a:ea typeface="Arial Unicode MS" panose="020B0604020202020204" pitchFamily="34" charset="-128"/>
              </a:rPr>
              <a:t>Προσαρμογή για Έσοδα από Παροχή </a:t>
            </a:r>
            <a:r>
              <a:rPr lang="el-GR" altLang="el-GR" dirty="0" smtClean="0">
                <a:latin typeface="Century Gothic" panose="020B0502020202020204" pitchFamily="34" charset="0"/>
                <a:ea typeface="Arial Unicode MS" panose="020B0604020202020204" pitchFamily="34" charset="-128"/>
              </a:rPr>
              <a:t>Υπηρεσιών (1)</a:t>
            </a:r>
            <a:r>
              <a:rPr altLang="el-GR" dirty="0">
                <a:ea typeface="Arial Unicode MS" panose="020B0604020202020204" pitchFamily="34" charset="-128"/>
              </a:rPr>
              <a:t/>
            </a:r>
            <a:br>
              <a:rPr altLang="el-GR" dirty="0">
                <a:ea typeface="Arial Unicode MS" panose="020B0604020202020204" pitchFamily="34" charset="-128"/>
              </a:rPr>
            </a:br>
            <a:endParaRPr altLang="el-GR" sz="1800" dirty="0">
              <a:ea typeface="Arial Unicode MS" panose="020B0604020202020204" pitchFamily="34" charset="-128"/>
            </a:endParaRPr>
          </a:p>
        </p:txBody>
      </p:sp>
      <p:sp>
        <p:nvSpPr>
          <p:cNvPr id="91144" name="Rectangle 8"/>
          <p:cNvSpPr>
            <a:spLocks noChangeArrowheads="1"/>
          </p:cNvSpPr>
          <p:nvPr/>
        </p:nvSpPr>
        <p:spPr bwMode="auto">
          <a:xfrm>
            <a:off x="104503" y="1407340"/>
            <a:ext cx="11808823" cy="508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1266825"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674813"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20828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490788"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947988"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3405188"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862388"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4319588"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80000"/>
              </a:lnSpc>
              <a:buFontTx/>
              <a:buNone/>
            </a:pPr>
            <a:r>
              <a:rPr lang="el-GR" altLang="en-US" sz="2200" b="1" dirty="0">
                <a:solidFill>
                  <a:srgbClr val="275CAE"/>
                </a:solidFill>
                <a:latin typeface="Century Gothic" panose="020B0502020202020204" pitchFamily="34" charset="0"/>
              </a:rPr>
              <a:t>Συναλλαγή</a:t>
            </a:r>
            <a:r>
              <a:rPr lang="el-GR" altLang="en-US" sz="2200" dirty="0">
                <a:solidFill>
                  <a:srgbClr val="275CAE"/>
                </a:solidFill>
                <a:latin typeface="Century Gothic" panose="020B0502020202020204" pitchFamily="34" charset="0"/>
              </a:rPr>
              <a:t>: </a:t>
            </a:r>
            <a:r>
              <a:rPr lang="el-GR" altLang="en-US" sz="2200" dirty="0">
                <a:latin typeface="Century Gothic" panose="020B0502020202020204" pitchFamily="34" charset="0"/>
              </a:rPr>
              <a:t>Μέσα στον Ιούλιο, το </a:t>
            </a:r>
            <a:r>
              <a:rPr lang="en-US" altLang="en-US" sz="2200" dirty="0">
                <a:latin typeface="Century Gothic" panose="020B0502020202020204" pitchFamily="34" charset="0"/>
              </a:rPr>
              <a:t>Blue Design Studio</a:t>
            </a:r>
            <a:r>
              <a:rPr lang="el-GR" altLang="en-US" sz="2200" dirty="0">
                <a:latin typeface="Century Gothic" panose="020B0502020202020204" pitchFamily="34" charset="0"/>
              </a:rPr>
              <a:t> συμφώνησε στο σχεδιασμό δυο διαφημίσεων για την </a:t>
            </a:r>
            <a:r>
              <a:rPr lang="en-US" altLang="en-US" sz="2200" dirty="0">
                <a:latin typeface="Century Gothic" panose="020B0502020202020204" pitchFamily="34" charset="0"/>
              </a:rPr>
              <a:t>Maggio Pizza Company</a:t>
            </a:r>
            <a:r>
              <a:rPr lang="el-GR" altLang="en-US" sz="2200" dirty="0">
                <a:latin typeface="Century Gothic" panose="020B0502020202020204" pitchFamily="34" charset="0"/>
              </a:rPr>
              <a:t>, για να ολοκληρώσει την πρώτη διαφήμιση μέχρι τις 31 Ιουλίου. Στα τέλη του Ιουλίου, η εταιρεία είχε πραγματοποιήσει </a:t>
            </a:r>
            <a:r>
              <a:rPr lang="el-GR" altLang="en-US" sz="2200" b="1" dirty="0">
                <a:latin typeface="Century Gothic" panose="020B0502020202020204" pitchFamily="34" charset="0"/>
              </a:rPr>
              <a:t>$400 </a:t>
            </a:r>
            <a:r>
              <a:rPr lang="el-GR" altLang="en-US" sz="2200" dirty="0">
                <a:latin typeface="Century Gothic" panose="020B0502020202020204" pitchFamily="34" charset="0"/>
              </a:rPr>
              <a:t>για την ολοκλήρωση της πρώτης διαφήμισης, αλλά δεν είχε εισπράξει τίποτα μέχρι να ολοκληρώσει το έργο της στο σύνολο του. </a:t>
            </a:r>
            <a:r>
              <a:rPr lang="el-GR" altLang="en-US" sz="2200" b="1" dirty="0">
                <a:latin typeface="Century Gothic" panose="020B0502020202020204" pitchFamily="34" charset="0"/>
              </a:rPr>
              <a:t>Στις </a:t>
            </a:r>
            <a:r>
              <a:rPr lang="el-GR" altLang="en-US" sz="2200" b="1" dirty="0" smtClean="0">
                <a:latin typeface="Century Gothic" panose="020B0502020202020204" pitchFamily="34" charset="0"/>
              </a:rPr>
              <a:t>31 </a:t>
            </a:r>
            <a:r>
              <a:rPr lang="el-GR" altLang="en-US" sz="2200" b="1" dirty="0">
                <a:latin typeface="Century Gothic" panose="020B0502020202020204" pitchFamily="34" charset="0"/>
              </a:rPr>
              <a:t>Ιουλίου</a:t>
            </a:r>
            <a:r>
              <a:rPr lang="el-GR" altLang="en-US" sz="2200" dirty="0">
                <a:latin typeface="Century Gothic" panose="020B0502020202020204" pitchFamily="34" charset="0"/>
              </a:rPr>
              <a:t>, η  εταιρεία καταχωρεί τα $400 των μη καταχωρημένων εσόδων. </a:t>
            </a:r>
            <a:endParaRPr lang="en-US" altLang="en-US" sz="2200" b="1" dirty="0">
              <a:latin typeface="Century Gothic" panose="020B0502020202020204" pitchFamily="34" charset="0"/>
            </a:endParaRPr>
          </a:p>
          <a:p>
            <a:pPr>
              <a:lnSpc>
                <a:spcPct val="80000"/>
              </a:lnSpc>
              <a:buFontTx/>
              <a:buNone/>
            </a:pPr>
            <a:r>
              <a:rPr lang="el-GR" altLang="en-US" sz="2200" b="1" dirty="0">
                <a:solidFill>
                  <a:srgbClr val="275CAE"/>
                </a:solidFill>
                <a:latin typeface="Century Gothic" panose="020B0502020202020204" pitchFamily="34" charset="0"/>
              </a:rPr>
              <a:t>Ανάλυση</a:t>
            </a:r>
            <a:r>
              <a:rPr lang="el-GR" altLang="en-US" sz="2200" dirty="0">
                <a:solidFill>
                  <a:srgbClr val="275CAE"/>
                </a:solidFill>
                <a:latin typeface="Century Gothic" panose="020B0502020202020204" pitchFamily="34" charset="0"/>
              </a:rPr>
              <a:t>: </a:t>
            </a:r>
            <a:r>
              <a:rPr lang="el-GR" altLang="en-US" sz="2200" dirty="0">
                <a:latin typeface="Century Gothic" panose="020B0502020202020204" pitchFamily="34" charset="0"/>
              </a:rPr>
              <a:t>Η ημερολογιακή εγγραφή για την καταχώρηση των δεδουλευμένων από μη καταχωρημένα έσοδα </a:t>
            </a:r>
          </a:p>
          <a:p>
            <a:pPr>
              <a:buFontTx/>
              <a:buNone/>
            </a:pPr>
            <a:r>
              <a:rPr lang="el-GR" altLang="en-US" sz="2200" b="1" dirty="0">
                <a:solidFill>
                  <a:schemeClr val="hlink"/>
                </a:solidFill>
                <a:latin typeface="Century Gothic" panose="020B0502020202020204" pitchFamily="34" charset="0"/>
              </a:rPr>
              <a:t>Δ</a:t>
            </a:r>
            <a:r>
              <a:rPr lang="el-GR" altLang="en-US" sz="2200" dirty="0">
                <a:solidFill>
                  <a:schemeClr val="hlink"/>
                </a:solidFill>
                <a:latin typeface="Century Gothic" panose="020B0502020202020204" pitchFamily="34" charset="0"/>
              </a:rPr>
              <a:t>   </a:t>
            </a:r>
            <a:r>
              <a:rPr lang="el-GR" altLang="en-US" sz="2200" dirty="0">
                <a:latin typeface="Century Gothic" panose="020B0502020202020204" pitchFamily="34" charset="0"/>
              </a:rPr>
              <a:t>αυξάνει  τον αντίθετο  λογαριασμό </a:t>
            </a:r>
            <a:r>
              <a:rPr lang="el-GR" altLang="en-US" sz="2200" i="1" dirty="0">
                <a:latin typeface="Century Gothic" panose="020B0502020202020204" pitchFamily="34" charset="0"/>
              </a:rPr>
              <a:t>των Ιδίων Κεφαλαίων  Έσοδα από Παροχή Υπηρεσιών </a:t>
            </a:r>
            <a:r>
              <a:rPr lang="el-GR" altLang="en-US" sz="2200" dirty="0">
                <a:latin typeface="Century Gothic" panose="020B0502020202020204" pitchFamily="34" charset="0"/>
              </a:rPr>
              <a:t>με μια πίστωση </a:t>
            </a:r>
          </a:p>
          <a:p>
            <a:pPr>
              <a:buFontTx/>
              <a:buNone/>
            </a:pPr>
            <a:r>
              <a:rPr lang="el-GR" altLang="en-US" sz="2200" b="1" dirty="0">
                <a:solidFill>
                  <a:schemeClr val="hlink"/>
                </a:solidFill>
                <a:latin typeface="Century Gothic" panose="020B0502020202020204" pitchFamily="34" charset="0"/>
              </a:rPr>
              <a:t>Δ</a:t>
            </a:r>
            <a:r>
              <a:rPr lang="el-GR" altLang="en-US" sz="2200" dirty="0">
                <a:solidFill>
                  <a:schemeClr val="hlink"/>
                </a:solidFill>
                <a:latin typeface="Century Gothic" panose="020B0502020202020204" pitchFamily="34" charset="0"/>
              </a:rPr>
              <a:t>   </a:t>
            </a:r>
            <a:r>
              <a:rPr lang="el-GR" altLang="en-US" sz="2200" dirty="0">
                <a:latin typeface="Century Gothic" panose="020B0502020202020204" pitchFamily="34" charset="0"/>
              </a:rPr>
              <a:t>αυξάνει</a:t>
            </a:r>
            <a:r>
              <a:rPr lang="el-GR" altLang="en-US" sz="2200" b="1" dirty="0">
                <a:latin typeface="Century Gothic" panose="020B0502020202020204" pitchFamily="34" charset="0"/>
              </a:rPr>
              <a:t> </a:t>
            </a:r>
            <a:r>
              <a:rPr lang="el-GR" altLang="en-US" sz="2200" dirty="0">
                <a:latin typeface="Century Gothic" panose="020B0502020202020204" pitchFamily="34" charset="0"/>
              </a:rPr>
              <a:t> το λογαριασμό </a:t>
            </a:r>
            <a:r>
              <a:rPr lang="el-GR" altLang="en-US" sz="2200" i="1" dirty="0">
                <a:latin typeface="Century Gothic" panose="020B0502020202020204" pitchFamily="34" charset="0"/>
              </a:rPr>
              <a:t>Υποχρεώσεων Λογαριασμοί Εισπρακτέοι  </a:t>
            </a:r>
            <a:r>
              <a:rPr lang="el-GR" altLang="en-US" sz="2200" dirty="0">
                <a:latin typeface="Century Gothic" panose="020B0502020202020204" pitchFamily="34" charset="0"/>
              </a:rPr>
              <a:t> με μια χρέωση</a:t>
            </a:r>
            <a:endParaRPr lang="el-GR" altLang="en-US" sz="2200" b="1" dirty="0">
              <a:latin typeface="Century Gothic" panose="020B0502020202020204" pitchFamily="34" charset="0"/>
            </a:endParaRPr>
          </a:p>
          <a:p>
            <a:pPr>
              <a:buFontTx/>
              <a:buNone/>
            </a:pPr>
            <a:r>
              <a:rPr lang="el-GR" altLang="en-US" sz="2200" b="1" dirty="0">
                <a:solidFill>
                  <a:srgbClr val="275CAE"/>
                </a:solidFill>
                <a:latin typeface="Century Gothic" panose="020B0502020202020204" pitchFamily="34" charset="0"/>
              </a:rPr>
              <a:t>Σχόλιο:</a:t>
            </a:r>
            <a:r>
              <a:rPr lang="el-GR" altLang="en-US" sz="2200" dirty="0">
                <a:solidFill>
                  <a:srgbClr val="275CAE"/>
                </a:solidFill>
                <a:latin typeface="Century Gothic" panose="020B0502020202020204" pitchFamily="34" charset="0"/>
              </a:rPr>
              <a:t> </a:t>
            </a:r>
            <a:r>
              <a:rPr lang="el-GR" altLang="en-US" sz="2200" dirty="0">
                <a:latin typeface="Century Gothic" panose="020B0502020202020204" pitchFamily="34" charset="0"/>
              </a:rPr>
              <a:t>Τα Έσοδα από Παροχή Υπηρεσιών αντανακλούν τώρα το σύνολο των</a:t>
            </a:r>
            <a:r>
              <a:rPr lang="en-US" altLang="en-US" sz="2200" dirty="0">
                <a:latin typeface="Century Gothic" panose="020B0502020202020204" pitchFamily="34" charset="0"/>
              </a:rPr>
              <a:t> </a:t>
            </a:r>
            <a:r>
              <a:rPr lang="el-GR" altLang="en-US" sz="2200" dirty="0">
                <a:latin typeface="Century Gothic" panose="020B0502020202020204" pitchFamily="34" charset="0"/>
              </a:rPr>
              <a:t>εσόδων που πραγματοποιήθηκαν μέσα στον Ιούλιο, ύψους $13.600. Στον ισολογισμό, τα έσοδα που έχουν πραγματοποιηθεί αλλά όχι καταχωρηθεί συνδυάζονται συνήθως με τους λογαριασμούς εισπρακτέους.</a:t>
            </a:r>
          </a:p>
        </p:txBody>
      </p:sp>
    </p:spTree>
    <p:extLst>
      <p:ext uri="{BB962C8B-B14F-4D97-AF65-F5344CB8AC3E}">
        <p14:creationId xmlns:p14="http://schemas.microsoft.com/office/powerpoint/2010/main" val="22948376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2049464" y="1644650"/>
            <a:ext cx="8161337" cy="2305050"/>
          </a:xfrm>
          <a:prstGeom prst="roundRect">
            <a:avLst>
              <a:gd name="adj" fmla="val 16667"/>
            </a:avLst>
          </a:prstGeom>
          <a:solidFill>
            <a:srgbClr val="99CCCC"/>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2655960225"/>
              </p:ext>
            </p:extLst>
          </p:nvPr>
        </p:nvGraphicFramePr>
        <p:xfrm>
          <a:off x="2209800" y="1828801"/>
          <a:ext cx="7480300" cy="371475"/>
        </p:xfrm>
        <a:graphic>
          <a:graphicData uri="http://schemas.openxmlformats.org/drawingml/2006/table">
            <a:tbl>
              <a:tblPr/>
              <a:tblGrid>
                <a:gridCol w="1995488">
                  <a:extLst>
                    <a:ext uri="{9D8B030D-6E8A-4147-A177-3AD203B41FA5}">
                      <a16:colId xmlns="" xmlns:a16="http://schemas.microsoft.com/office/drawing/2014/main" val="832581155"/>
                    </a:ext>
                  </a:extLst>
                </a:gridCol>
                <a:gridCol w="422275">
                  <a:extLst>
                    <a:ext uri="{9D8B030D-6E8A-4147-A177-3AD203B41FA5}">
                      <a16:colId xmlns="" xmlns:a16="http://schemas.microsoft.com/office/drawing/2014/main" val="1868226992"/>
                    </a:ext>
                  </a:extLst>
                </a:gridCol>
                <a:gridCol w="2803525">
                  <a:extLst>
                    <a:ext uri="{9D8B030D-6E8A-4147-A177-3AD203B41FA5}">
                      <a16:colId xmlns="" xmlns:a16="http://schemas.microsoft.com/office/drawing/2014/main" val="3908350275"/>
                    </a:ext>
                  </a:extLst>
                </a:gridCol>
                <a:gridCol w="295275">
                  <a:extLst>
                    <a:ext uri="{9D8B030D-6E8A-4147-A177-3AD203B41FA5}">
                      <a16:colId xmlns="" xmlns:a16="http://schemas.microsoft.com/office/drawing/2014/main" val="3003372352"/>
                    </a:ext>
                  </a:extLst>
                </a:gridCol>
                <a:gridCol w="1963737">
                  <a:extLst>
                    <a:ext uri="{9D8B030D-6E8A-4147-A177-3AD203B41FA5}">
                      <a16:colId xmlns="" xmlns:a16="http://schemas.microsoft.com/office/drawing/2014/main" val="1204134502"/>
                    </a:ext>
                  </a:extLst>
                </a:gridCol>
              </a:tblGrid>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Ενεργητικό</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Υποχρεώσεις</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a:t>
                      </a:r>
                    </a:p>
                  </a:txBody>
                  <a:tcPr marL="91446" marR="91446" marT="45798" marB="45798"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  </a:t>
                      </a: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rPr>
                        <a:t>Ίδια Κεφάλαια</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Times New Roman" panose="02020603050405020304" pitchFamily="18" charset="0"/>
                      </a:endParaRPr>
                    </a:p>
                  </a:txBody>
                  <a:tcPr marL="91446" marR="91446" marT="45798" marB="4579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558149730"/>
                  </a:ext>
                </a:extLst>
              </a:tr>
            </a:tbl>
          </a:graphicData>
        </a:graphic>
      </p:graphicFrame>
      <p:graphicFrame>
        <p:nvGraphicFramePr>
          <p:cNvPr id="3" name="Table 2"/>
          <p:cNvGraphicFramePr>
            <a:graphicFrameLocks noGrp="1"/>
          </p:cNvGraphicFramePr>
          <p:nvPr/>
        </p:nvGraphicFramePr>
        <p:xfrm>
          <a:off x="2286000" y="2089150"/>
          <a:ext cx="7480300" cy="723900"/>
        </p:xfrm>
        <a:graphic>
          <a:graphicData uri="http://schemas.openxmlformats.org/drawingml/2006/table">
            <a:tbl>
              <a:tblPr/>
              <a:tblGrid>
                <a:gridCol w="2493963">
                  <a:extLst>
                    <a:ext uri="{9D8B030D-6E8A-4147-A177-3AD203B41FA5}">
                      <a16:colId xmlns="" xmlns:a16="http://schemas.microsoft.com/office/drawing/2014/main" val="3428972669"/>
                    </a:ext>
                  </a:extLst>
                </a:gridCol>
                <a:gridCol w="2492375">
                  <a:extLst>
                    <a:ext uri="{9D8B030D-6E8A-4147-A177-3AD203B41FA5}">
                      <a16:colId xmlns="" xmlns:a16="http://schemas.microsoft.com/office/drawing/2014/main" val="2811379896"/>
                    </a:ext>
                  </a:extLst>
                </a:gridCol>
                <a:gridCol w="2493962">
                  <a:extLst>
                    <a:ext uri="{9D8B030D-6E8A-4147-A177-3AD203B41FA5}">
                      <a16:colId xmlns="" xmlns:a16="http://schemas.microsoft.com/office/drawing/2014/main" val="511324403"/>
                    </a:ext>
                  </a:extLst>
                </a:gridCol>
              </a:tblGrid>
              <a:tr h="7239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Λογαριασμοί Εισπρακτέοι</a:t>
                      </a:r>
                      <a:endPar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Έσοδα από Παροχή Υπηρεσιών</a:t>
                      </a:r>
                      <a:endParaRPr kumimoji="0" lang="en-US" altLang="en-US" sz="1400" b="1"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46" marR="91446" marT="45682" marB="45682"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60921691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44487074"/>
              </p:ext>
            </p:extLst>
          </p:nvPr>
        </p:nvGraphicFramePr>
        <p:xfrm>
          <a:off x="6988176" y="2362201"/>
          <a:ext cx="3014663" cy="1621145"/>
        </p:xfrm>
        <a:graphic>
          <a:graphicData uri="http://schemas.openxmlformats.org/drawingml/2006/table">
            <a:tbl>
              <a:tblPr/>
              <a:tblGrid>
                <a:gridCol w="1508125">
                  <a:extLst>
                    <a:ext uri="{9D8B030D-6E8A-4147-A177-3AD203B41FA5}">
                      <a16:colId xmlns="" xmlns:a16="http://schemas.microsoft.com/office/drawing/2014/main" val="3269552702"/>
                    </a:ext>
                  </a:extLst>
                </a:gridCol>
                <a:gridCol w="1506538">
                  <a:extLst>
                    <a:ext uri="{9D8B030D-6E8A-4147-A177-3AD203B41FA5}">
                      <a16:colId xmlns="" xmlns:a16="http://schemas.microsoft.com/office/drawing/2014/main" val="622266490"/>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15" marB="4571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15" marB="4571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3386702176"/>
                  </a:ext>
                </a:extLst>
              </a:tr>
              <a:tr h="944563">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16" marR="91416" marT="45715" marB="45715"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10     2,800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15    </a:t>
                      </a: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9,600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31        800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31        400</a:t>
                      </a:r>
                    </a:p>
                  </a:txBody>
                  <a:tcPr marL="91416" marR="91416" marT="45715" marB="45715"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69678845"/>
                  </a:ext>
                </a:extLst>
              </a:tr>
              <a:tr h="37147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p>
                  </a:txBody>
                  <a:tcPr marL="91416" marR="91416" marT="45715" marB="4571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Υπόλ.</a:t>
                      </a: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13,600</a:t>
                      </a:r>
                    </a:p>
                  </a:txBody>
                  <a:tcPr marL="91416" marR="91416" marT="45715" marB="4571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31596141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49054294"/>
              </p:ext>
            </p:extLst>
          </p:nvPr>
        </p:nvGraphicFramePr>
        <p:xfrm>
          <a:off x="2362200" y="2438400"/>
          <a:ext cx="2819400" cy="1204020"/>
        </p:xfrm>
        <a:graphic>
          <a:graphicData uri="http://schemas.openxmlformats.org/drawingml/2006/table">
            <a:tbl>
              <a:tblPr/>
              <a:tblGrid>
                <a:gridCol w="1409700">
                  <a:extLst>
                    <a:ext uri="{9D8B030D-6E8A-4147-A177-3AD203B41FA5}">
                      <a16:colId xmlns="" xmlns:a16="http://schemas.microsoft.com/office/drawing/2014/main" val="3444201690"/>
                    </a:ext>
                  </a:extLst>
                </a:gridCol>
                <a:gridCol w="1409700">
                  <a:extLst>
                    <a:ext uri="{9D8B030D-6E8A-4147-A177-3AD203B41FA5}">
                      <a16:colId xmlns="" xmlns:a16="http://schemas.microsoft.com/office/drawing/2014/main" val="2456785445"/>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35" marB="4573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70" marR="91470" marT="45735" marB="4573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3131583104"/>
                  </a:ext>
                </a:extLst>
              </a:tr>
              <a:tr h="517525">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Ιούλ.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15     9,600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31        400</a:t>
                      </a:r>
                    </a:p>
                  </a:txBody>
                  <a:tcPr marL="91470" marR="91470" marT="45735" marB="45735"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Ιουλ.22</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5,000</a:t>
                      </a:r>
                    </a:p>
                  </a:txBody>
                  <a:tcPr marL="91470" marR="91470" marT="45735" marB="45735"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59377268"/>
                  </a:ext>
                </a:extLst>
              </a:tr>
              <a:tr h="3810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Υπολ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5,000</a:t>
                      </a:r>
                    </a:p>
                  </a:txBody>
                  <a:tcPr marL="91470" marR="91470" marT="45735" marB="4573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p>
                  </a:txBody>
                  <a:tcPr marL="91470" marR="91470" marT="45735" marB="45735"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464754486"/>
                  </a:ext>
                </a:extLst>
              </a:tr>
            </a:tbl>
          </a:graphicData>
        </a:graphic>
      </p:graphicFrame>
      <p:sp>
        <p:nvSpPr>
          <p:cNvPr id="8" name="Rounded Rectangle 7"/>
          <p:cNvSpPr>
            <a:spLocks noChangeArrowheads="1"/>
          </p:cNvSpPr>
          <p:nvPr/>
        </p:nvSpPr>
        <p:spPr bwMode="auto">
          <a:xfrm>
            <a:off x="2209801" y="4343401"/>
            <a:ext cx="7820025" cy="1133475"/>
          </a:xfrm>
          <a:prstGeom prst="roundRect">
            <a:avLst>
              <a:gd name="adj" fmla="val 16667"/>
            </a:avLst>
          </a:prstGeom>
          <a:solidFill>
            <a:srgbClr val="FAFF8E"/>
          </a:solidFill>
          <a:ln w="9525">
            <a:solidFill>
              <a:srgbClr val="F8FBFC"/>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154699273"/>
              </p:ext>
            </p:extLst>
          </p:nvPr>
        </p:nvGraphicFramePr>
        <p:xfrm>
          <a:off x="2133600" y="4419600"/>
          <a:ext cx="7640638" cy="1524000"/>
        </p:xfrm>
        <a:graphic>
          <a:graphicData uri="http://schemas.openxmlformats.org/drawingml/2006/table">
            <a:tbl>
              <a:tblPr/>
              <a:tblGrid>
                <a:gridCol w="1095375">
                  <a:extLst>
                    <a:ext uri="{9D8B030D-6E8A-4147-A177-3AD203B41FA5}">
                      <a16:colId xmlns="" xmlns:a16="http://schemas.microsoft.com/office/drawing/2014/main" val="518337376"/>
                    </a:ext>
                  </a:extLst>
                </a:gridCol>
                <a:gridCol w="3635375">
                  <a:extLst>
                    <a:ext uri="{9D8B030D-6E8A-4147-A177-3AD203B41FA5}">
                      <a16:colId xmlns="" xmlns:a16="http://schemas.microsoft.com/office/drawing/2014/main" val="3611661643"/>
                    </a:ext>
                  </a:extLst>
                </a:gridCol>
                <a:gridCol w="503238">
                  <a:extLst>
                    <a:ext uri="{9D8B030D-6E8A-4147-A177-3AD203B41FA5}">
                      <a16:colId xmlns="" xmlns:a16="http://schemas.microsoft.com/office/drawing/2014/main" val="3244908407"/>
                    </a:ext>
                  </a:extLst>
                </a:gridCol>
                <a:gridCol w="1004887">
                  <a:extLst>
                    <a:ext uri="{9D8B030D-6E8A-4147-A177-3AD203B41FA5}">
                      <a16:colId xmlns="" xmlns:a16="http://schemas.microsoft.com/office/drawing/2014/main" val="3000878462"/>
                    </a:ext>
                  </a:extLst>
                </a:gridCol>
                <a:gridCol w="1401763">
                  <a:extLst>
                    <a:ext uri="{9D8B030D-6E8A-4147-A177-3AD203B41FA5}">
                      <a16:colId xmlns="" xmlns:a16="http://schemas.microsoft.com/office/drawing/2014/main" val="418116046"/>
                    </a:ext>
                  </a:extLst>
                </a:gridCol>
              </a:tblGrid>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Χ.</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1"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Π.</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770874654"/>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Ιουλ.</a:t>
                      </a: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31</a:t>
                      </a: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Λογαριασμοί Εισπρακτέοι</a:t>
                      </a:r>
                      <a:endPar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400</a:t>
                      </a: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801521075"/>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Έσοδα από Παροχή Υπηρεσιών</a:t>
                      </a:r>
                      <a:endParaRPr kumimoji="0" lang="en-US" altLang="en-US" sz="1400" b="0" i="0" u="none" strike="noStrike" cap="none" normalizeH="0" baseline="0" dirty="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274349"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400</a:t>
                      </a:r>
                      <a:endParaRPr kumimoji="0" lang="en-US"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554254085"/>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tc gridSpan="3">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352237503"/>
                  </a:ext>
                </a:extLst>
              </a:tr>
              <a:tr h="304800">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gridSpan="2">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l" defTabSz="457200" rtl="0" eaLnBrk="1" fontAlgn="base" latinLnBrk="0" hangingPunct="1">
                        <a:lnSpc>
                          <a:spcPct val="50000"/>
                        </a:lnSpc>
                        <a:spcBef>
                          <a:spcPct val="0"/>
                        </a:spcBef>
                        <a:spcAft>
                          <a:spcPct val="0"/>
                        </a:spcAft>
                        <a:buClrTx/>
                        <a:buSzTx/>
                        <a:buFontTx/>
                        <a:buNone/>
                        <a:tabLst/>
                      </a:pPr>
                      <a:endParaRPr kumimoji="0" lang="el-GR" altLang="en-US" sz="1400" b="0" i="0"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457248" marR="91450" marT="45713" marB="45713"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tc>
                  <a:txBody>
                    <a:bodyPr/>
                    <a:lstStyle>
                      <a:lvl1pPr defTabSz="457200">
                        <a:spcBef>
                          <a:spcPct val="20000"/>
                        </a:spcBef>
                        <a:buClr>
                          <a:srgbClr val="1257AA"/>
                        </a:buClr>
                        <a:defRPr sz="28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defTabSz="457200">
                        <a:spcBef>
                          <a:spcPct val="20000"/>
                        </a:spcBef>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defTabSz="457200">
                        <a:spcBef>
                          <a:spcPct val="20000"/>
                        </a:spcBef>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defTabSz="457200">
                        <a:spcBef>
                          <a:spcPct val="20000"/>
                        </a:spcBef>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defTabSz="457200" eaLnBrk="0" fontAlgn="base" hangingPunct="0">
                        <a:spcBef>
                          <a:spcPct val="20000"/>
                        </a:spcBef>
                        <a:spcAft>
                          <a:spcPct val="0"/>
                        </a:spcAft>
                        <a:defRPr>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n-US" sz="1400" b="0" i="1" u="none" strike="noStrike" cap="none" normalizeH="0" baseline="0" dirty="0" smtClean="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91450" marR="91450" marT="45713" marB="45713"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3970476728"/>
                  </a:ext>
                </a:extLst>
              </a:tr>
            </a:tbl>
          </a:graphicData>
        </a:graphic>
      </p:graphicFrame>
      <p:sp>
        <p:nvSpPr>
          <p:cNvPr id="92214" name="TextBox 39"/>
          <p:cNvSpPr txBox="1">
            <a:spLocks noChangeArrowheads="1"/>
          </p:cNvSpPr>
          <p:nvPr/>
        </p:nvSpPr>
        <p:spPr bwMode="auto">
          <a:xfrm>
            <a:off x="2205038" y="1239839"/>
            <a:ext cx="419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Εφαρμογή Διπλογραφικής Λογιστικής</a:t>
            </a:r>
            <a:endParaRPr lang="en-US" altLang="el-GR" sz="1800" b="1">
              <a:solidFill>
                <a:srgbClr val="275CAE"/>
              </a:solidFill>
              <a:latin typeface="Calibri" panose="020F0502020204030204" pitchFamily="34" charset="0"/>
            </a:endParaRPr>
          </a:p>
        </p:txBody>
      </p:sp>
      <p:sp>
        <p:nvSpPr>
          <p:cNvPr id="41" name="TextBox 40"/>
          <p:cNvSpPr txBox="1">
            <a:spLocks noChangeArrowheads="1"/>
          </p:cNvSpPr>
          <p:nvPr/>
        </p:nvSpPr>
        <p:spPr bwMode="auto">
          <a:xfrm>
            <a:off x="2209801" y="3962400"/>
            <a:ext cx="319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altLang="el-GR" sz="1800" b="1">
                <a:solidFill>
                  <a:srgbClr val="275CAE"/>
                </a:solidFill>
                <a:latin typeface="Calibri" panose="020F0502020204030204" pitchFamily="34" charset="0"/>
              </a:rPr>
              <a:t>Ημερολογιακή Εγγραφή</a:t>
            </a:r>
            <a:endParaRPr lang="en-US" altLang="el-GR" sz="1800" b="1">
              <a:solidFill>
                <a:srgbClr val="275CAE"/>
              </a:solidFill>
              <a:latin typeface="Calibri" panose="020F0502020204030204" pitchFamily="34" charset="0"/>
            </a:endParaRPr>
          </a:p>
        </p:txBody>
      </p:sp>
      <p:sp>
        <p:nvSpPr>
          <p:cNvPr id="92216" name="Title 1"/>
          <p:cNvSpPr txBox="1">
            <a:spLocks/>
          </p:cNvSpPr>
          <p:nvPr/>
        </p:nvSpPr>
        <p:spPr bwMode="auto">
          <a:xfrm>
            <a:off x="1981200" y="3048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endParaRPr lang="el-GR" altLang="el-GR" sz="2800" b="1">
              <a:solidFill>
                <a:schemeClr val="bg1"/>
              </a:solidFill>
              <a:latin typeface="Arial" panose="020B0604020202020204" pitchFamily="34" charset="0"/>
            </a:endParaRPr>
          </a:p>
        </p:txBody>
      </p:sp>
      <p:sp>
        <p:nvSpPr>
          <p:cNvPr id="92217" name="Title 1"/>
          <p:cNvSpPr txBox="1">
            <a:spLocks/>
          </p:cNvSpPr>
          <p:nvPr/>
        </p:nvSpPr>
        <p:spPr bwMode="auto">
          <a:xfrm>
            <a:off x="1752600" y="228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257AA"/>
              </a:buClr>
              <a:buChar char="•"/>
              <a:defRPr sz="320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buClrTx/>
              <a:buFontTx/>
              <a:buNone/>
            </a:pPr>
            <a:r>
              <a:rPr lang="el-GR" altLang="el-GR" sz="2800" b="1">
                <a:solidFill>
                  <a:schemeClr val="bg1"/>
                </a:solidFill>
                <a:latin typeface="Arial" panose="020B0604020202020204" pitchFamily="34" charset="0"/>
              </a:rPr>
              <a:t>Προσαρμογή για Έσοδα από Παροχή Υπηρεσιών</a:t>
            </a:r>
            <a:r>
              <a:rPr lang="en-US" altLang="el-GR" sz="2800" b="1">
                <a:solidFill>
                  <a:schemeClr val="bg1"/>
                </a:solidFill>
                <a:latin typeface="Arial" panose="020B0604020202020204" pitchFamily="34" charset="0"/>
              </a:rPr>
              <a:t/>
            </a:r>
            <a:br>
              <a:rPr lang="en-US" altLang="el-GR" sz="2800" b="1">
                <a:solidFill>
                  <a:schemeClr val="bg1"/>
                </a:solidFill>
                <a:latin typeface="Arial" panose="020B0604020202020204" pitchFamily="34" charset="0"/>
              </a:rPr>
            </a:br>
            <a:r>
              <a:rPr lang="en-US" altLang="el-GR" sz="1800" b="1">
                <a:solidFill>
                  <a:schemeClr val="bg1"/>
                </a:solidFill>
                <a:latin typeface="Arial" panose="020B0604020202020204" pitchFamily="34" charset="0"/>
              </a:rPr>
              <a:t>(</a:t>
            </a:r>
            <a:r>
              <a:rPr lang="el-GR" altLang="el-GR" sz="1800" b="1">
                <a:solidFill>
                  <a:schemeClr val="bg1"/>
                </a:solidFill>
                <a:latin typeface="Arial" panose="020B0604020202020204" pitchFamily="34" charset="0"/>
              </a:rPr>
              <a:t>διαφάνεια </a:t>
            </a:r>
            <a:r>
              <a:rPr lang="en-US" altLang="el-GR" sz="1800" b="1">
                <a:solidFill>
                  <a:schemeClr val="bg1"/>
                </a:solidFill>
                <a:latin typeface="Arial" panose="020B0604020202020204" pitchFamily="34" charset="0"/>
              </a:rPr>
              <a:t>2</a:t>
            </a:r>
            <a:r>
              <a:rPr lang="el-GR" altLang="el-GR" sz="1800" b="1" baseline="30000">
                <a:solidFill>
                  <a:schemeClr val="bg1"/>
                </a:solidFill>
                <a:latin typeface="Arial" panose="020B0604020202020204" pitchFamily="34" charset="0"/>
              </a:rPr>
              <a:t>η</a:t>
            </a:r>
            <a:r>
              <a:rPr lang="el-GR" altLang="el-GR" sz="1800" b="1">
                <a:solidFill>
                  <a:schemeClr val="bg1"/>
                </a:solidFill>
                <a:latin typeface="Arial" panose="020B0604020202020204" pitchFamily="34" charset="0"/>
              </a:rPr>
              <a:t> από</a:t>
            </a:r>
            <a:r>
              <a:rPr lang="en-US" altLang="el-GR" sz="1800" b="1">
                <a:solidFill>
                  <a:schemeClr val="bg1"/>
                </a:solidFill>
                <a:latin typeface="Arial" panose="020B0604020202020204" pitchFamily="34" charset="0"/>
              </a:rPr>
              <a:t> 2)</a:t>
            </a:r>
          </a:p>
        </p:txBody>
      </p:sp>
      <p:cxnSp>
        <p:nvCxnSpPr>
          <p:cNvPr id="10" name="Straight Arrow Connector 9"/>
          <p:cNvCxnSpPr>
            <a:cxnSpLocks noChangeShapeType="1"/>
          </p:cNvCxnSpPr>
          <p:nvPr/>
        </p:nvCxnSpPr>
        <p:spPr bwMode="auto">
          <a:xfrm flipH="1">
            <a:off x="1905000" y="3124200"/>
            <a:ext cx="6096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flipH="1">
            <a:off x="1905000" y="3124200"/>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1905000" y="3124200"/>
            <a:ext cx="0" cy="914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1905000" y="3124200"/>
            <a:ext cx="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1905000" y="4038600"/>
            <a:ext cx="47244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1905000" y="4038600"/>
            <a:ext cx="472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6629400" y="4038600"/>
            <a:ext cx="0" cy="8382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6629400" y="4038600"/>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6629400" y="4876800"/>
            <a:ext cx="762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1169" name="Straight Arrow Connector 91168"/>
          <p:cNvCxnSpPr>
            <a:cxnSpLocks noChangeShapeType="1"/>
          </p:cNvCxnSpPr>
          <p:nvPr/>
        </p:nvCxnSpPr>
        <p:spPr bwMode="auto">
          <a:xfrm>
            <a:off x="9982200" y="3505200"/>
            <a:ext cx="3810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1171" name="Straight Connector 91170"/>
          <p:cNvCxnSpPr>
            <a:cxnSpLocks noChangeShapeType="1"/>
          </p:cNvCxnSpPr>
          <p:nvPr/>
        </p:nvCxnSpPr>
        <p:spPr bwMode="auto">
          <a:xfrm>
            <a:off x="9982200" y="3505200"/>
            <a:ext cx="38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1173" name="Straight Arrow Connector 91172"/>
          <p:cNvCxnSpPr>
            <a:cxnSpLocks noChangeShapeType="1"/>
          </p:cNvCxnSpPr>
          <p:nvPr/>
        </p:nvCxnSpPr>
        <p:spPr bwMode="auto">
          <a:xfrm>
            <a:off x="10363200" y="3505200"/>
            <a:ext cx="0" cy="1676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1175" name="Straight Connector 91174"/>
          <p:cNvCxnSpPr>
            <a:cxnSpLocks noChangeShapeType="1"/>
          </p:cNvCxnSpPr>
          <p:nvPr/>
        </p:nvCxnSpPr>
        <p:spPr bwMode="auto">
          <a:xfrm>
            <a:off x="10363200" y="3505200"/>
            <a:ext cx="0" cy="167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1177" name="Straight Arrow Connector 91176"/>
          <p:cNvCxnSpPr>
            <a:cxnSpLocks noChangeShapeType="1"/>
          </p:cNvCxnSpPr>
          <p:nvPr/>
        </p:nvCxnSpPr>
        <p:spPr bwMode="auto">
          <a:xfrm flipH="1">
            <a:off x="9372600" y="5181600"/>
            <a:ext cx="990600"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07761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30" fill="hold" nodeType="afterGroup">
                            <p:stCondLst>
                              <p:cond delay="1500"/>
                            </p:stCondLst>
                            <p:childTnLst>
                              <p:par>
                                <p:cTn id="31" presetID="1"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par>
                          <p:cTn id="33" fill="hold" nodeType="afterGroup">
                            <p:stCondLst>
                              <p:cond delay="1500"/>
                            </p:stCondLst>
                            <p:childTnLst>
                              <p:par>
                                <p:cTn id="34" presetID="22"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par>
                          <p:cTn id="37" fill="hold" nodeType="afterGroup">
                            <p:stCondLst>
                              <p:cond delay="2000"/>
                            </p:stCondLst>
                            <p:childTnLst>
                              <p:par>
                                <p:cTn id="38" presetID="1"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nodeType="afterGroup">
                            <p:stCondLst>
                              <p:cond delay="20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91169"/>
                                        </p:tgtEl>
                                        <p:attrNameLst>
                                          <p:attrName>style.visibility</p:attrName>
                                        </p:attrNameLst>
                                      </p:cBhvr>
                                      <p:to>
                                        <p:strVal val="visible"/>
                                      </p:to>
                                    </p:set>
                                    <p:animEffect transition="in" filter="wipe(left)">
                                      <p:cBhvr>
                                        <p:cTn id="48" dur="500"/>
                                        <p:tgtEl>
                                          <p:spTgt spid="91169"/>
                                        </p:tgtEl>
                                      </p:cBhvr>
                                    </p:animEffect>
                                  </p:childTnLst>
                                  <p:subTnLst>
                                    <p:set>
                                      <p:cBhvr override="childStyle">
                                        <p:cTn dur="1" fill="hold" display="0" masterRel="nextClick" afterEffect="1"/>
                                        <p:tgtEl>
                                          <p:spTgt spid="91169"/>
                                        </p:tgtEl>
                                        <p:attrNameLst>
                                          <p:attrName>style.visibility</p:attrName>
                                        </p:attrNameLst>
                                      </p:cBhvr>
                                      <p:to>
                                        <p:strVal val="hidden"/>
                                      </p:to>
                                    </p:set>
                                  </p:subTnLst>
                                </p:cTn>
                              </p:par>
                            </p:childTnLst>
                          </p:cTn>
                        </p:par>
                        <p:par>
                          <p:cTn id="49" fill="hold" nodeType="afterGroup">
                            <p:stCondLst>
                              <p:cond delay="500"/>
                            </p:stCondLst>
                            <p:childTnLst>
                              <p:par>
                                <p:cTn id="50" presetID="1" presetClass="entr" presetSubtype="0" fill="hold" nodeType="afterEffect">
                                  <p:stCondLst>
                                    <p:cond delay="0"/>
                                  </p:stCondLst>
                                  <p:childTnLst>
                                    <p:set>
                                      <p:cBhvr>
                                        <p:cTn id="51" dur="1" fill="hold">
                                          <p:stCondLst>
                                            <p:cond delay="0"/>
                                          </p:stCondLst>
                                        </p:cTn>
                                        <p:tgtEl>
                                          <p:spTgt spid="91171"/>
                                        </p:tgtEl>
                                        <p:attrNameLst>
                                          <p:attrName>style.visibility</p:attrName>
                                        </p:attrNameLst>
                                      </p:cBhvr>
                                      <p:to>
                                        <p:strVal val="visible"/>
                                      </p:to>
                                    </p:set>
                                  </p:childTnLst>
                                </p:cTn>
                              </p:par>
                            </p:childTnLst>
                          </p:cTn>
                        </p:par>
                        <p:par>
                          <p:cTn id="52" fill="hold" nodeType="afterGroup">
                            <p:stCondLst>
                              <p:cond delay="500"/>
                            </p:stCondLst>
                            <p:childTnLst>
                              <p:par>
                                <p:cTn id="53" presetID="22" presetClass="entr" presetSubtype="1" fill="hold" nodeType="afterEffect">
                                  <p:stCondLst>
                                    <p:cond delay="0"/>
                                  </p:stCondLst>
                                  <p:childTnLst>
                                    <p:set>
                                      <p:cBhvr>
                                        <p:cTn id="54" dur="1" fill="hold">
                                          <p:stCondLst>
                                            <p:cond delay="0"/>
                                          </p:stCondLst>
                                        </p:cTn>
                                        <p:tgtEl>
                                          <p:spTgt spid="91173"/>
                                        </p:tgtEl>
                                        <p:attrNameLst>
                                          <p:attrName>style.visibility</p:attrName>
                                        </p:attrNameLst>
                                      </p:cBhvr>
                                      <p:to>
                                        <p:strVal val="visible"/>
                                      </p:to>
                                    </p:set>
                                    <p:animEffect transition="in" filter="wipe(up)">
                                      <p:cBhvr>
                                        <p:cTn id="55" dur="500"/>
                                        <p:tgtEl>
                                          <p:spTgt spid="91173"/>
                                        </p:tgtEl>
                                      </p:cBhvr>
                                    </p:animEffect>
                                  </p:childTnLst>
                                  <p:subTnLst>
                                    <p:set>
                                      <p:cBhvr override="childStyle">
                                        <p:cTn dur="1" fill="hold" display="0" masterRel="nextClick" afterEffect="1"/>
                                        <p:tgtEl>
                                          <p:spTgt spid="91173"/>
                                        </p:tgtEl>
                                        <p:attrNameLst>
                                          <p:attrName>style.visibility</p:attrName>
                                        </p:attrNameLst>
                                      </p:cBhvr>
                                      <p:to>
                                        <p:strVal val="hidden"/>
                                      </p:to>
                                    </p:set>
                                  </p:subTnLst>
                                </p:cTn>
                              </p:par>
                            </p:childTnLst>
                          </p:cTn>
                        </p:par>
                        <p:par>
                          <p:cTn id="56" fill="hold" nodeType="afterGroup">
                            <p:stCondLst>
                              <p:cond delay="1000"/>
                            </p:stCondLst>
                            <p:childTnLst>
                              <p:par>
                                <p:cTn id="57" presetID="1" presetClass="entr" presetSubtype="0" fill="hold" nodeType="afterEffect">
                                  <p:stCondLst>
                                    <p:cond delay="0"/>
                                  </p:stCondLst>
                                  <p:childTnLst>
                                    <p:set>
                                      <p:cBhvr>
                                        <p:cTn id="58" dur="1" fill="hold">
                                          <p:stCondLst>
                                            <p:cond delay="0"/>
                                          </p:stCondLst>
                                        </p:cTn>
                                        <p:tgtEl>
                                          <p:spTgt spid="91175"/>
                                        </p:tgtEl>
                                        <p:attrNameLst>
                                          <p:attrName>style.visibility</p:attrName>
                                        </p:attrNameLst>
                                      </p:cBhvr>
                                      <p:to>
                                        <p:strVal val="visible"/>
                                      </p:to>
                                    </p:set>
                                  </p:childTnLst>
                                </p:cTn>
                              </p:par>
                            </p:childTnLst>
                          </p:cTn>
                        </p:par>
                        <p:par>
                          <p:cTn id="59" fill="hold" nodeType="afterGroup">
                            <p:stCondLst>
                              <p:cond delay="1000"/>
                            </p:stCondLst>
                            <p:childTnLst>
                              <p:par>
                                <p:cTn id="60" presetID="22" presetClass="entr" presetSubtype="2" fill="hold" nodeType="afterEffect">
                                  <p:stCondLst>
                                    <p:cond delay="0"/>
                                  </p:stCondLst>
                                  <p:childTnLst>
                                    <p:set>
                                      <p:cBhvr>
                                        <p:cTn id="61" dur="1" fill="hold">
                                          <p:stCondLst>
                                            <p:cond delay="0"/>
                                          </p:stCondLst>
                                        </p:cTn>
                                        <p:tgtEl>
                                          <p:spTgt spid="91177"/>
                                        </p:tgtEl>
                                        <p:attrNameLst>
                                          <p:attrName>style.visibility</p:attrName>
                                        </p:attrNameLst>
                                      </p:cBhvr>
                                      <p:to>
                                        <p:strVal val="visible"/>
                                      </p:to>
                                    </p:set>
                                    <p:animEffect transition="in" filter="wipe(right)">
                                      <p:cBhvr>
                                        <p:cTn id="62" dur="500"/>
                                        <p:tgtEl>
                                          <p:spTgt spid="91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0" name="Picture 6" descr="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566"/>
            <a:ext cx="12258442" cy="630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0601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4" name="Picture 6" descr="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9" y="-1"/>
            <a:ext cx="12292271" cy="675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0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04949" y="152400"/>
            <a:ext cx="10920548" cy="914400"/>
          </a:xfrm>
        </p:spPr>
        <p:txBody>
          <a:bodyPr>
            <a:noAutofit/>
          </a:bodyPr>
          <a:lstStyle/>
          <a:p>
            <a:r>
              <a:rPr lang="el-GR" altLang="el-GR" sz="3600" dirty="0" smtClean="0">
                <a:latin typeface="Century Gothic" panose="020B0502020202020204" pitchFamily="34" charset="0"/>
              </a:rPr>
              <a:t>Χρήση του Προσαρμοσμένου Ισοζυγίου για την </a:t>
            </a:r>
            <a:r>
              <a:rPr lang="en-US" altLang="el-GR" sz="3600" dirty="0" smtClean="0">
                <a:latin typeface="Century Gothic" panose="020B0502020202020204" pitchFamily="34" charset="0"/>
              </a:rPr>
              <a:t/>
            </a:r>
            <a:br>
              <a:rPr lang="en-US" altLang="el-GR" sz="3600" dirty="0" smtClean="0">
                <a:latin typeface="Century Gothic" panose="020B0502020202020204" pitchFamily="34" charset="0"/>
              </a:rPr>
            </a:br>
            <a:r>
              <a:rPr lang="el-GR" altLang="el-GR" sz="3600" dirty="0" smtClean="0">
                <a:latin typeface="Century Gothic" panose="020B0502020202020204" pitchFamily="34" charset="0"/>
              </a:rPr>
              <a:t>Κατάρτιση Οικονομικών Καταστάσεων</a:t>
            </a:r>
            <a:endParaRPr lang="en-US" altLang="el-GR" sz="3600" dirty="0" smtClean="0">
              <a:latin typeface="Century Gothic" panose="020B0502020202020204" pitchFamily="34" charset="0"/>
            </a:endParaRPr>
          </a:p>
        </p:txBody>
      </p:sp>
      <p:sp>
        <p:nvSpPr>
          <p:cNvPr id="95235" name="Content Placeholder 2"/>
          <p:cNvSpPr>
            <a:spLocks noGrp="1"/>
          </p:cNvSpPr>
          <p:nvPr>
            <p:ph idx="1"/>
          </p:nvPr>
        </p:nvSpPr>
        <p:spPr>
          <a:xfrm>
            <a:off x="130629" y="1485900"/>
            <a:ext cx="11939451" cy="4762500"/>
          </a:xfrm>
        </p:spPr>
        <p:txBody>
          <a:bodyPr>
            <a:noAutofit/>
          </a:bodyPr>
          <a:lstStyle/>
          <a:p>
            <a:pPr algn="just">
              <a:buFont typeface="Wingdings" panose="05000000000000000000" pitchFamily="2" charset="2"/>
              <a:buChar char="§"/>
            </a:pPr>
            <a:r>
              <a:rPr lang="el-GR" altLang="el-GR" sz="3200" dirty="0" smtClean="0">
                <a:latin typeface="Century Gothic" panose="020B0502020202020204" pitchFamily="34" charset="0"/>
                <a:cs typeface="Times New Roman" panose="02020603050405020304" pitchFamily="18" charset="0"/>
              </a:rPr>
              <a:t>Μετά την καταχώριση και μεταφορά στο καθολικό των εγγραφών προσαρμογών, καταρτίζεται ένα </a:t>
            </a:r>
            <a:r>
              <a:rPr lang="el-GR" altLang="el-GR" sz="3200" b="1" dirty="0" smtClean="0">
                <a:solidFill>
                  <a:srgbClr val="0070C0"/>
                </a:solidFill>
                <a:latin typeface="Century Gothic" panose="020B0502020202020204" pitchFamily="34" charset="0"/>
                <a:cs typeface="Times New Roman" panose="02020603050405020304" pitchFamily="18" charset="0"/>
              </a:rPr>
              <a:t>προσαρμοσμένο ισοζύγιο </a:t>
            </a:r>
            <a:r>
              <a:rPr lang="el-GR" altLang="el-GR" sz="3200" dirty="0" smtClean="0">
                <a:solidFill>
                  <a:schemeClr val="tx1"/>
                </a:solidFill>
                <a:latin typeface="Century Gothic" panose="020B0502020202020204" pitchFamily="34" charset="0"/>
                <a:cs typeface="Times New Roman" panose="02020603050405020304" pitchFamily="18" charset="0"/>
              </a:rPr>
              <a:t>στο οποίο ταξινομούνται όλοι οι λογαριασμοί με τα υπόλοιπα τους.</a:t>
            </a:r>
            <a:r>
              <a:rPr lang="en-US" altLang="el-GR" sz="3200" dirty="0" smtClean="0">
                <a:solidFill>
                  <a:schemeClr val="tx1"/>
                </a:solidFill>
                <a:latin typeface="Century Gothic" panose="020B0502020202020204" pitchFamily="34" charset="0"/>
                <a:cs typeface="Times New Roman" panose="02020603050405020304" pitchFamily="18" charset="0"/>
              </a:rPr>
              <a:t> </a:t>
            </a:r>
            <a:endParaRPr lang="el-GR" altLang="el-GR" sz="3200" dirty="0" smtClean="0">
              <a:solidFill>
                <a:schemeClr val="tx1"/>
              </a:solidFill>
              <a:latin typeface="Century Gothic" panose="020B0502020202020204" pitchFamily="34" charset="0"/>
              <a:cs typeface="Times New Roman" panose="02020603050405020304" pitchFamily="18" charset="0"/>
            </a:endParaRPr>
          </a:p>
          <a:p>
            <a:pPr>
              <a:buFont typeface="Wingdings" panose="05000000000000000000" pitchFamily="2" charset="2"/>
              <a:buChar char="§"/>
            </a:pPr>
            <a:r>
              <a:rPr lang="el-GR" altLang="el-GR" sz="2400" dirty="0">
                <a:latin typeface="Century Gothic" panose="020B0502020202020204" pitchFamily="34" charset="0"/>
                <a:cs typeface="Times New Roman" panose="02020603050405020304" pitchFamily="18" charset="0"/>
              </a:rPr>
              <a:t>Οι λογαριασμοί εσόδων και εξόδων χρησιμοποιούνται για την κατάρτιση της Κατάστασης Αποτελεσμάτων Χρήσεως, ενώ οι λογαριασμοί Ενεργητικού και Υποχρεώσεων για την κατάρτιση του Ισολογισμού.</a:t>
            </a:r>
            <a:r>
              <a:rPr lang="en-US" altLang="el-GR" sz="2400" dirty="0">
                <a:latin typeface="Century Gothic" panose="020B0502020202020204" pitchFamily="34" charset="0"/>
                <a:cs typeface="Times New Roman" panose="02020603050405020304" pitchFamily="18" charset="0"/>
              </a:rPr>
              <a:t> </a:t>
            </a:r>
            <a:endParaRPr lang="el-GR" altLang="el-GR" sz="2400" dirty="0">
              <a:latin typeface="Century Gothic" panose="020B0502020202020204" pitchFamily="34" charset="0"/>
              <a:cs typeface="Times New Roman" panose="02020603050405020304" pitchFamily="18" charset="0"/>
            </a:endParaRPr>
          </a:p>
          <a:p>
            <a:pPr>
              <a:buFont typeface="Wingdings" panose="05000000000000000000" pitchFamily="2" charset="2"/>
              <a:buChar char="§"/>
            </a:pPr>
            <a:r>
              <a:rPr lang="el-GR" altLang="el-GR" sz="2400" dirty="0">
                <a:latin typeface="Century Gothic" panose="020B0502020202020204" pitchFamily="34" charset="0"/>
                <a:cs typeface="Times New Roman" panose="02020603050405020304" pitchFamily="18" charset="0"/>
              </a:rPr>
              <a:t>Τα Καθαρά κέρδη από την Κατάσταση Αποτελεσμάτων Χρήσεως συνδυάζονται με τον λογαριασμό Αναλήψεις στην Κατάσταση Μεταβολών των Ιδίων Κεφαλαίων για να προκύψει η καθαρή αλλαγή στο λογαριασμό Κεφάλαια του Ιδιοκτήτη</a:t>
            </a:r>
          </a:p>
          <a:p>
            <a:pPr>
              <a:buFont typeface="Wingdings" panose="05000000000000000000" pitchFamily="2" charset="2"/>
              <a:buChar char="§"/>
            </a:pPr>
            <a:r>
              <a:rPr lang="el-GR" altLang="el-GR" sz="2400" dirty="0">
                <a:latin typeface="Century Gothic" panose="020B0502020202020204" pitchFamily="34" charset="0"/>
                <a:cs typeface="Times New Roman" panose="02020603050405020304" pitchFamily="18" charset="0"/>
              </a:rPr>
              <a:t>Το υπόλοιπο του λογαριασμού αυτού χρησιμοποιείται στην κατάρτιση του ισολογισμού.</a:t>
            </a:r>
            <a:endParaRPr lang="en-US" altLang="el-GR" sz="3200"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33865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79714" y="129993"/>
            <a:ext cx="10515600" cy="706029"/>
          </a:xfrm>
        </p:spPr>
        <p:txBody>
          <a:bodyPr/>
          <a:lstStyle/>
          <a:p>
            <a:r>
              <a:rPr lang="el-GR" altLang="el-GR" dirty="0" smtClean="0">
                <a:latin typeface="Century Gothic" panose="020B0502020202020204" pitchFamily="34" charset="0"/>
              </a:rPr>
              <a:t>Καθαρά Κέρδη</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a:xfrm>
            <a:off x="209007" y="1071154"/>
            <a:ext cx="11286308" cy="5329646"/>
          </a:xfrm>
        </p:spPr>
        <p:txBody>
          <a:bodyPr>
            <a:noAutofit/>
          </a:bodyPr>
          <a:lstStyle/>
          <a:p>
            <a:pPr algn="just">
              <a:spcBef>
                <a:spcPts val="1200"/>
              </a:spcBef>
              <a:buFont typeface="Wingdings" panose="05000000000000000000" pitchFamily="2" charset="2"/>
              <a:buChar char="§"/>
            </a:pPr>
            <a:r>
              <a:rPr lang="el-GR" altLang="el-GR" sz="2400" b="1" dirty="0">
                <a:solidFill>
                  <a:srgbClr val="0070C0"/>
                </a:solidFill>
                <a:latin typeface="Century Gothic" panose="020B0502020202020204" pitchFamily="34" charset="0"/>
                <a:cs typeface="Times New Roman" panose="02020603050405020304" pitchFamily="18" charset="0"/>
              </a:rPr>
              <a:t>Καθαρά κέρδη </a:t>
            </a:r>
            <a:r>
              <a:rPr lang="el-GR" altLang="el-GR" sz="2400" dirty="0">
                <a:latin typeface="Century Gothic" panose="020B0502020202020204" pitchFamily="34" charset="0"/>
                <a:cs typeface="Times New Roman" panose="02020603050405020304" pitchFamily="18" charset="0"/>
              </a:rPr>
              <a:t>είναι η καθαρή αύξηση στα Ίδια Κεφάλαια που απορρέει από τις λειτουργίες μίας επιχείρησης.</a:t>
            </a:r>
          </a:p>
          <a:p>
            <a:pPr algn="just">
              <a:spcBef>
                <a:spcPts val="1200"/>
              </a:spcBef>
              <a:buFont typeface="Wingdings" panose="05000000000000000000" pitchFamily="2" charset="2"/>
              <a:buChar char="§"/>
            </a:pPr>
            <a:r>
              <a:rPr lang="el-GR" altLang="el-GR" sz="2400" dirty="0">
                <a:latin typeface="Century Gothic" panose="020B0502020202020204" pitchFamily="34" charset="0"/>
                <a:cs typeface="Times New Roman" panose="02020603050405020304" pitchFamily="18" charset="0"/>
              </a:rPr>
              <a:t>Στην απλούστερη τους μορφή</a:t>
            </a:r>
            <a:r>
              <a:rPr lang="en-US" altLang="el-GR" sz="2400" dirty="0">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τα καθαρά κέρδη προκύπτουν όταν τα Έσοδα υπερβαίνουν τα Έξοδα</a:t>
            </a:r>
            <a:r>
              <a:rPr lang="en-US" altLang="el-GR" sz="2400" dirty="0">
                <a:latin typeface="Century Gothic" panose="020B0502020202020204" pitchFamily="34" charset="0"/>
                <a:cs typeface="Times New Roman" panose="02020603050405020304" pitchFamily="18" charset="0"/>
              </a:rPr>
              <a:t>.</a:t>
            </a:r>
          </a:p>
          <a:p>
            <a:pPr lvl="1" algn="just">
              <a:spcBef>
                <a:spcPts val="1200"/>
              </a:spcBef>
              <a:buNone/>
            </a:pPr>
            <a:r>
              <a:rPr lang="en-US" altLang="el-GR" dirty="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Καθαρά Κέρδη = Έσοδα - Έξοδα</a:t>
            </a:r>
            <a:endParaRPr lang="en-US" altLang="el-GR" dirty="0">
              <a:latin typeface="Century Gothic" panose="020B0502020202020204" pitchFamily="34" charset="0"/>
              <a:ea typeface="Times New Roman" panose="02020603050405020304" pitchFamily="18" charset="0"/>
              <a:cs typeface="Times New Roman" panose="02020603050405020304" pitchFamily="18" charset="0"/>
            </a:endParaRPr>
          </a:p>
          <a:p>
            <a:pPr lvl="1" algn="just">
              <a:spcBef>
                <a:spcPts val="1200"/>
              </a:spcBef>
            </a:pP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Όταν τα έξοδα υπερβαίνουν τα </a:t>
            </a:r>
            <a:r>
              <a:rPr lang="el-GR" altLang="el-GR" dirty="0" smtClean="0">
                <a:latin typeface="Century Gothic" panose="020B0502020202020204" pitchFamily="34" charset="0"/>
                <a:ea typeface="Times New Roman" panose="02020603050405020304" pitchFamily="18" charset="0"/>
                <a:cs typeface="Times New Roman" panose="02020603050405020304" pitchFamily="18" charset="0"/>
              </a:rPr>
              <a:t>έσοδα </a:t>
            </a: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τότε υπάρχει </a:t>
            </a:r>
            <a:r>
              <a:rPr lang="el-GR" altLang="el-GR" b="1"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Καθαρή Ζημία.</a:t>
            </a:r>
            <a:r>
              <a:rPr lang="en-US" altLang="el-GR" b="1"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 </a:t>
            </a:r>
            <a:endParaRPr lang="el-GR" altLang="el-GR" b="1"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endParaRPr>
          </a:p>
          <a:p>
            <a:pPr lvl="1" algn="just">
              <a:spcBef>
                <a:spcPts val="1200"/>
              </a:spcBef>
            </a:pPr>
            <a:r>
              <a:rPr lang="el-GR" altLang="el-GR" b="1" dirty="0">
                <a:solidFill>
                  <a:srgbClr val="275CAE"/>
                </a:solidFill>
                <a:latin typeface="Century Gothic" panose="020B0502020202020204" pitchFamily="34" charset="0"/>
                <a:ea typeface="Times New Roman" panose="02020603050405020304" pitchFamily="18" charset="0"/>
                <a:cs typeface="Times New Roman" panose="02020603050405020304" pitchFamily="18" charset="0"/>
              </a:rPr>
              <a:t>Τα Έσοδα </a:t>
            </a: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αποτελούν αυξήσεις στα ίδια Κεφάλαια που απορρέουν από </a:t>
            </a:r>
            <a:r>
              <a:rPr lang="en-US" altLang="el-GR" dirty="0">
                <a:latin typeface="Century Gothic" panose="020B0502020202020204" pitchFamily="34" charset="0"/>
                <a:ea typeface="Times New Roman" panose="02020603050405020304" pitchFamily="18" charset="0"/>
                <a:cs typeface="Times New Roman" panose="02020603050405020304" pitchFamily="18" charset="0"/>
              </a:rPr>
              <a:t> </a:t>
            </a:r>
            <a:r>
              <a:rPr lang="el-GR" altLang="el-GR" dirty="0">
                <a:latin typeface="Century Gothic" panose="020B0502020202020204" pitchFamily="34" charset="0"/>
                <a:ea typeface="Times New Roman" panose="02020603050405020304" pitchFamily="18" charset="0"/>
                <a:cs typeface="Times New Roman" panose="02020603050405020304" pitchFamily="18" charset="0"/>
              </a:rPr>
              <a:t>την πραγματοποίηση επιχειρηματικών δραστηριοτήτων.</a:t>
            </a:r>
            <a:endParaRPr lang="en-US" altLang="el-GR" dirty="0">
              <a:latin typeface="Century Gothic" panose="020B0502020202020204" pitchFamily="34" charset="0"/>
              <a:ea typeface="Times New Roman" panose="02020603050405020304" pitchFamily="18" charset="0"/>
              <a:cs typeface="Times New Roman" panose="02020603050405020304" pitchFamily="18" charset="0"/>
            </a:endParaRPr>
          </a:p>
          <a:p>
            <a:pPr>
              <a:spcBef>
                <a:spcPts val="1200"/>
              </a:spcBef>
              <a:buFont typeface="Wingdings" panose="05000000000000000000" pitchFamily="2" charset="2"/>
              <a:buChar char="§"/>
            </a:pPr>
            <a:r>
              <a:rPr lang="el-GR" altLang="el-GR" sz="2400" b="1" dirty="0">
                <a:solidFill>
                  <a:srgbClr val="275CAE"/>
                </a:solidFill>
                <a:latin typeface="Century Gothic" panose="020B0502020202020204" pitchFamily="34" charset="0"/>
                <a:cs typeface="Times New Roman" panose="02020603050405020304" pitchFamily="18" charset="0"/>
              </a:rPr>
              <a:t>Τα Έξοδα </a:t>
            </a:r>
            <a:r>
              <a:rPr lang="el-GR" altLang="el-GR" sz="2400" dirty="0">
                <a:latin typeface="Century Gothic" panose="020B0502020202020204" pitchFamily="34" charset="0"/>
                <a:cs typeface="Times New Roman" panose="02020603050405020304" pitchFamily="18" charset="0"/>
              </a:rPr>
              <a:t>αποτελούν μειώσεις στα Ίδια Κεφάλαια που απορρέουν από </a:t>
            </a:r>
            <a:r>
              <a:rPr lang="en-US" altLang="el-GR" sz="2400" dirty="0">
                <a:latin typeface="Century Gothic" panose="020B0502020202020204" pitchFamily="34" charset="0"/>
                <a:cs typeface="Times New Roman" panose="02020603050405020304" pitchFamily="18" charset="0"/>
              </a:rPr>
              <a:t> </a:t>
            </a:r>
            <a:r>
              <a:rPr lang="el-GR" altLang="el-GR" sz="2400" dirty="0">
                <a:latin typeface="Century Gothic" panose="020B0502020202020204" pitchFamily="34" charset="0"/>
                <a:cs typeface="Times New Roman" panose="02020603050405020304" pitchFamily="18" charset="0"/>
              </a:rPr>
              <a:t>το κόστος της πώλησης αγαθών ή της παροχής υπηρεσιών και το κόστος των δραστηριοτήτων που είναι απαραίτητες για τη λειτουργία της επιχείρησης.</a:t>
            </a:r>
            <a:endParaRPr lang="en-US" altLang="el-GR" sz="2400" dirty="0">
              <a:latin typeface="Century Gothic" panose="020B0502020202020204" pitchFamily="34" charset="0"/>
              <a:cs typeface="Times New Roman" panose="02020603050405020304" pitchFamily="18" charset="0"/>
            </a:endParaRPr>
          </a:p>
          <a:p>
            <a:pPr>
              <a:spcBef>
                <a:spcPts val="1200"/>
              </a:spcBef>
              <a:buFont typeface="Wingdings" panose="05000000000000000000" pitchFamily="2" charset="2"/>
              <a:buChar char="§"/>
            </a:pPr>
            <a:endParaRPr lang="en-US" altLang="el-GR" sz="24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71608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0"/>
            <a:ext cx="12192000" cy="1066800"/>
          </a:xfrm>
        </p:spPr>
        <p:txBody>
          <a:bodyPr>
            <a:noAutofit/>
          </a:bodyPr>
          <a:lstStyle/>
          <a:p>
            <a:r>
              <a:rPr lang="el-GR" altLang="el-GR" sz="2400" dirty="0">
                <a:latin typeface="Century Gothic" panose="020B0502020202020204" pitchFamily="34" charset="0"/>
                <a:ea typeface="Arial Unicode MS" panose="020B0604020202020204" pitchFamily="34" charset="-128"/>
              </a:rPr>
              <a:t>Σχέση του Προσαρμοσμένου Ισοζυγίου με την Κατάσταση Αποτελεσμάτων Χρήσεως, την Κατάσταση Μεταβολών των Ιδίων </a:t>
            </a:r>
            <a:r>
              <a:rPr lang="el-GR" altLang="el-GR" sz="2400" dirty="0" smtClean="0">
                <a:latin typeface="Century Gothic" panose="020B0502020202020204" pitchFamily="34" charset="0"/>
                <a:ea typeface="Arial Unicode MS" panose="020B0604020202020204" pitchFamily="34" charset="-128"/>
              </a:rPr>
              <a:t>Κεφαλαίων  </a:t>
            </a:r>
            <a:r>
              <a:rPr lang="el-GR" altLang="el-GR" sz="2400" dirty="0">
                <a:latin typeface="Century Gothic" panose="020B0502020202020204" pitchFamily="34" charset="0"/>
                <a:ea typeface="Arial Unicode MS" panose="020B0604020202020204" pitchFamily="34" charset="-128"/>
              </a:rPr>
              <a:t>και τον </a:t>
            </a:r>
            <a:r>
              <a:rPr lang="el-GR" altLang="el-GR" sz="2400" dirty="0" smtClean="0">
                <a:latin typeface="Century Gothic" panose="020B0502020202020204" pitchFamily="34" charset="0"/>
                <a:ea typeface="Arial Unicode MS" panose="020B0604020202020204" pitchFamily="34" charset="-128"/>
              </a:rPr>
              <a:t>Ισολογισμό (1)</a:t>
            </a:r>
            <a:endParaRPr altLang="el-GR" sz="2000" dirty="0">
              <a:latin typeface="Century Gothic" panose="020B0502020202020204" pitchFamily="34" charset="0"/>
              <a:ea typeface="Arial Unicode MS" panose="020B0604020202020204" pitchFamily="34" charset="-128"/>
            </a:endParaRPr>
          </a:p>
        </p:txBody>
      </p:sp>
      <p:pic>
        <p:nvPicPr>
          <p:cNvPr id="96264" name="Picture 8" descr="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93" y="705394"/>
            <a:ext cx="10178776" cy="606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243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0" y="0"/>
            <a:ext cx="12192000" cy="1066800"/>
          </a:xfrm>
        </p:spPr>
        <p:txBody>
          <a:bodyPr>
            <a:normAutofit/>
          </a:bodyPr>
          <a:lstStyle/>
          <a:p>
            <a:r>
              <a:rPr lang="el-GR" altLang="el-GR" sz="2400" dirty="0">
                <a:latin typeface="Century Gothic" panose="020B0502020202020204" pitchFamily="34" charset="0"/>
                <a:ea typeface="Arial Unicode MS" panose="020B0604020202020204" pitchFamily="34" charset="-128"/>
              </a:rPr>
              <a:t>Σχέση του Προσαρμοσμένου Ισοζυγίου, της Κατάστασης Αποτελεσμάτων Χρήσεως, την Κατάσταση Μεταβολών των Ιδίων </a:t>
            </a:r>
            <a:r>
              <a:rPr lang="el-GR" altLang="el-GR" sz="2400" dirty="0" smtClean="0">
                <a:latin typeface="Century Gothic" panose="020B0502020202020204" pitchFamily="34" charset="0"/>
                <a:ea typeface="Arial Unicode MS" panose="020B0604020202020204" pitchFamily="34" charset="-128"/>
              </a:rPr>
              <a:t>Κεφαλαίων </a:t>
            </a:r>
            <a:r>
              <a:rPr lang="el-GR" altLang="el-GR" sz="2400" dirty="0">
                <a:latin typeface="Century Gothic" panose="020B0502020202020204" pitchFamily="34" charset="0"/>
                <a:ea typeface="Arial Unicode MS" panose="020B0604020202020204" pitchFamily="34" charset="-128"/>
              </a:rPr>
              <a:t>κι τον </a:t>
            </a:r>
            <a:r>
              <a:rPr lang="el-GR" altLang="el-GR" sz="2400" dirty="0" smtClean="0">
                <a:latin typeface="Century Gothic" panose="020B0502020202020204" pitchFamily="34" charset="0"/>
                <a:ea typeface="Arial Unicode MS" panose="020B0604020202020204" pitchFamily="34" charset="-128"/>
              </a:rPr>
              <a:t>Ισολογισμό (2) </a:t>
            </a:r>
            <a:endParaRPr altLang="el-GR" sz="2000" dirty="0">
              <a:latin typeface="Century Gothic" panose="020B0502020202020204" pitchFamily="34" charset="0"/>
              <a:ea typeface="Arial Unicode MS" panose="020B0604020202020204" pitchFamily="34" charset="-128"/>
            </a:endParaRPr>
          </a:p>
        </p:txBody>
      </p:sp>
      <p:pic>
        <p:nvPicPr>
          <p:cNvPr id="97288" name="Picture 8" descr="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848" y="875210"/>
            <a:ext cx="5594375" cy="596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9971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30629" y="152400"/>
            <a:ext cx="11730445" cy="1066800"/>
          </a:xfrm>
        </p:spPr>
        <p:txBody>
          <a:bodyPr>
            <a:noAutofit/>
          </a:bodyPr>
          <a:lstStyle/>
          <a:p>
            <a:r>
              <a:rPr lang="el-GR" altLang="el-GR" sz="3600" dirty="0">
                <a:latin typeface="Century Gothic" panose="020B0502020202020204" pitchFamily="34" charset="0"/>
                <a:ea typeface="Arial Unicode MS" panose="020B0604020202020204" pitchFamily="34" charset="-128"/>
              </a:rPr>
              <a:t>Επιδράσεις των Εγγραφών Προσαρμογής στις Οικονομικές Καταστάσεις</a:t>
            </a:r>
            <a:endParaRPr altLang="el-GR" sz="3600" dirty="0">
              <a:latin typeface="Century Gothic" panose="020B0502020202020204" pitchFamily="34" charset="0"/>
              <a:ea typeface="Arial Unicode MS" panose="020B0604020202020204" pitchFamily="34" charset="-128"/>
            </a:endParaRPr>
          </a:p>
        </p:txBody>
      </p:sp>
      <p:pic>
        <p:nvPicPr>
          <p:cNvPr id="98310" name="Picture 6" descr="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1219199"/>
            <a:ext cx="11995207" cy="477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202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4" name="Picture 6" descr="48"/>
          <p:cNvPicPr>
            <a:picLocks noChangeAspect="1" noChangeArrowheads="1"/>
          </p:cNvPicPr>
          <p:nvPr/>
        </p:nvPicPr>
        <p:blipFill rotWithShape="1">
          <a:blip r:embed="rId2">
            <a:extLst>
              <a:ext uri="{28A0092B-C50C-407E-A947-70E740481C1C}">
                <a14:useLocalDpi xmlns:a14="http://schemas.microsoft.com/office/drawing/2010/main" val="0"/>
              </a:ext>
            </a:extLst>
          </a:blip>
          <a:srcRect r="48848"/>
          <a:stretch/>
        </p:blipFill>
        <p:spPr bwMode="auto">
          <a:xfrm>
            <a:off x="1337968" y="-91440"/>
            <a:ext cx="8837998" cy="700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396357"/>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3326"/>
            <a:ext cx="12192000" cy="494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4810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981200" y="76200"/>
            <a:ext cx="8229600" cy="990600"/>
          </a:xfrm>
        </p:spPr>
        <p:txBody>
          <a:bodyPr>
            <a:normAutofit/>
          </a:bodyPr>
          <a:lstStyle/>
          <a:p>
            <a:r>
              <a:rPr lang="el-GR" altLang="el-GR" dirty="0" smtClean="0">
                <a:latin typeface="Century Gothic" panose="020B0502020202020204" pitchFamily="34" charset="0"/>
              </a:rPr>
              <a:t>Επιχειρηματικές Εφαρμογές</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a:xfrm>
            <a:off x="261257" y="1332411"/>
            <a:ext cx="11092543" cy="4844552"/>
          </a:xfrm>
        </p:spPr>
        <p:txBody>
          <a:bodyPr>
            <a:normAutofit/>
          </a:bodyPr>
          <a:lstStyle/>
          <a:p>
            <a:pPr algn="just">
              <a:buFont typeface="Wingdings" panose="05000000000000000000" pitchFamily="2" charset="2"/>
              <a:buChar char="§"/>
            </a:pPr>
            <a:r>
              <a:rPr lang="el-GR" altLang="el-GR" sz="3200" b="1" dirty="0" smtClean="0">
                <a:latin typeface="Century Gothic" panose="020B0502020202020204" pitchFamily="34" charset="0"/>
                <a:cs typeface="Times New Roman" panose="02020603050405020304" pitchFamily="18" charset="0"/>
              </a:rPr>
              <a:t>Ηθική</a:t>
            </a:r>
            <a:r>
              <a:rPr lang="en-US" altLang="el-GR" sz="3200" dirty="0" smtClean="0">
                <a:latin typeface="Century Gothic" panose="020B0502020202020204" pitchFamily="34" charset="0"/>
                <a:cs typeface="Times New Roman" panose="02020603050405020304" pitchFamily="18" charset="0"/>
              </a:rPr>
              <a:t>: </a:t>
            </a:r>
            <a:r>
              <a:rPr lang="el-GR" altLang="el-GR" sz="3200" dirty="0" smtClean="0">
                <a:latin typeface="Century Gothic" panose="020B0502020202020204" pitchFamily="34" charset="0"/>
                <a:cs typeface="Times New Roman" panose="02020603050405020304" pitchFamily="18" charset="0"/>
              </a:rPr>
              <a:t>ένας κώδικας δεοντολογίας που παρέχει απαντήσεις σχετικά με το αν μία πράξη είναι σωστή ή λάθος</a:t>
            </a:r>
          </a:p>
          <a:p>
            <a:pPr>
              <a:buFont typeface="Wingdings" panose="05000000000000000000" pitchFamily="2" charset="2"/>
              <a:buChar char="§"/>
            </a:pPr>
            <a:r>
              <a:rPr lang="el-GR" altLang="el-GR" sz="3200" b="1" dirty="0" smtClean="0">
                <a:latin typeface="Century Gothic" panose="020B0502020202020204" pitchFamily="34" charset="0"/>
                <a:cs typeface="Times New Roman" panose="02020603050405020304" pitchFamily="18" charset="0"/>
              </a:rPr>
              <a:t>Ταμειακές ροές</a:t>
            </a:r>
            <a:r>
              <a:rPr lang="en-US" altLang="el-GR" sz="3200" dirty="0" smtClean="0">
                <a:latin typeface="Century Gothic" panose="020B0502020202020204" pitchFamily="34" charset="0"/>
                <a:cs typeface="Times New Roman" panose="02020603050405020304" pitchFamily="18" charset="0"/>
              </a:rPr>
              <a:t>: </a:t>
            </a:r>
            <a:r>
              <a:rPr lang="el-GR" altLang="el-GR" sz="3200" dirty="0" smtClean="0">
                <a:latin typeface="Century Gothic" panose="020B0502020202020204" pitchFamily="34" charset="0"/>
                <a:cs typeface="Times New Roman" panose="02020603050405020304" pitchFamily="18" charset="0"/>
              </a:rPr>
              <a:t>οι εισροές και οι εκροές ταμειακών διαθεσίμων από την επιχείρηση</a:t>
            </a:r>
          </a:p>
          <a:p>
            <a:pPr>
              <a:buFont typeface="Wingdings" panose="05000000000000000000" pitchFamily="2" charset="2"/>
              <a:buChar char="§"/>
            </a:pPr>
            <a:r>
              <a:rPr lang="el-GR" altLang="el-GR" sz="3200" b="1" dirty="0" smtClean="0">
                <a:latin typeface="Century Gothic" panose="020B0502020202020204" pitchFamily="34" charset="0"/>
                <a:cs typeface="Times New Roman" panose="02020603050405020304" pitchFamily="18" charset="0"/>
              </a:rPr>
              <a:t>Ρευστότητα</a:t>
            </a:r>
            <a:r>
              <a:rPr lang="en-US" altLang="el-GR" sz="3200" dirty="0" smtClean="0">
                <a:latin typeface="Century Gothic" panose="020B0502020202020204" pitchFamily="34" charset="0"/>
                <a:cs typeface="Times New Roman" panose="02020603050405020304" pitchFamily="18" charset="0"/>
              </a:rPr>
              <a:t>: </a:t>
            </a:r>
            <a:r>
              <a:rPr lang="el-GR" altLang="el-GR" sz="3200" dirty="0" smtClean="0">
                <a:latin typeface="Century Gothic" panose="020B0502020202020204" pitchFamily="34" charset="0"/>
                <a:cs typeface="Times New Roman" panose="02020603050405020304" pitchFamily="18" charset="0"/>
              </a:rPr>
              <a:t>η διαθεσιμότητα ικανών ταμειακών διαθεσίμων για την πληρωμή χρεών κατά τη λήξη τους και την αντιμετώπιση απρόβλεπτων αναγκών για μετρητά</a:t>
            </a:r>
            <a:endParaRPr lang="en-US" altLang="el-GR" sz="3200"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567706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18011" y="76200"/>
            <a:ext cx="11312435" cy="990600"/>
          </a:xfrm>
        </p:spPr>
        <p:txBody>
          <a:bodyPr>
            <a:normAutofit fontScale="90000"/>
          </a:bodyPr>
          <a:lstStyle/>
          <a:p>
            <a:r>
              <a:rPr lang="el-GR" altLang="el-GR" dirty="0" smtClean="0">
                <a:latin typeface="Century Gothic" panose="020B0502020202020204" pitchFamily="34" charset="0"/>
              </a:rPr>
              <a:t>Καθαρά Κέρδη</a:t>
            </a:r>
            <a:r>
              <a:rPr lang="en-US" altLang="el-GR" dirty="0" smtClean="0">
                <a:latin typeface="Century Gothic" panose="020B0502020202020204" pitchFamily="34" charset="0"/>
              </a:rPr>
              <a:t>:</a:t>
            </a:r>
            <a:r>
              <a:rPr lang="el-GR" altLang="el-GR" dirty="0" smtClean="0">
                <a:latin typeface="Century Gothic" panose="020B0502020202020204" pitchFamily="34" charset="0"/>
              </a:rPr>
              <a:t> Ηθική Επιμέτρηση και Ταμειακές ροές</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a:xfrm>
            <a:off x="418011" y="1371600"/>
            <a:ext cx="11312435" cy="4953000"/>
          </a:xfrm>
        </p:spPr>
        <p:txBody>
          <a:bodyPr>
            <a:noAutofit/>
          </a:bodyPr>
          <a:lstStyle/>
          <a:p>
            <a:pPr algn="just">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Οι εγγραφές προσαρμογής επηρεάζουν τα καθαρά κέρδη, καθώς επίσης το Ενεργητικό και τις Υποχρεώσεις στον Ισολογισμό και επομένως παρέχουν σχετική πληροφόρηση για τις ανάγκες σε ρευστό.</a:t>
            </a:r>
            <a:r>
              <a:rPr lang="en-US" altLang="el-GR" dirty="0">
                <a:latin typeface="Century Gothic" panose="020B0502020202020204" pitchFamily="34" charset="0"/>
                <a:cs typeface="Times New Roman" panose="02020603050405020304" pitchFamily="18" charset="0"/>
              </a:rPr>
              <a:t> </a:t>
            </a:r>
            <a:endParaRPr lang="el-GR" altLang="el-GR" dirty="0">
              <a:latin typeface="Century Gothic" panose="020B0502020202020204" pitchFamily="34" charset="0"/>
              <a:cs typeface="Times New Roman" panose="02020603050405020304" pitchFamily="18" charset="0"/>
            </a:endParaRPr>
          </a:p>
          <a:p>
            <a:pPr>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Η δυνατότητα παραποίησης προκύπτει επειδή η προσωπική κρίση παίζει σημαντικό ρόλο στις εγγραφές προσαρμογής</a:t>
            </a:r>
            <a:r>
              <a:rPr lang="en-US" altLang="el-GR" dirty="0">
                <a:latin typeface="Century Gothic" panose="020B0502020202020204" pitchFamily="34" charset="0"/>
                <a:cs typeface="Times New Roman" panose="02020603050405020304" pitchFamily="18" charset="0"/>
              </a:rPr>
              <a:t>.</a:t>
            </a:r>
          </a:p>
          <a:p>
            <a:pPr>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Η παραποίηση των εσόδων και των εξόδων  για την επίτευξη συγκεκριμένου αποτελέσματος καλείται </a:t>
            </a:r>
            <a:r>
              <a:rPr lang="el-GR" altLang="el-GR" b="1" dirty="0">
                <a:solidFill>
                  <a:srgbClr val="0070C0"/>
                </a:solidFill>
                <a:latin typeface="Century Gothic" panose="020B0502020202020204" pitchFamily="34" charset="0"/>
                <a:cs typeface="Times New Roman" panose="02020603050405020304" pitchFamily="18" charset="0"/>
              </a:rPr>
              <a:t>χειραγώγηση κερδών.</a:t>
            </a:r>
            <a:endParaRPr lang="en-US" altLang="el-GR" b="1" dirty="0">
              <a:solidFill>
                <a:srgbClr val="0070C0"/>
              </a:solidFill>
              <a:latin typeface="Century Gothic" panose="020B0502020202020204" pitchFamily="34" charset="0"/>
              <a:cs typeface="Times New Roman" panose="02020603050405020304" pitchFamily="18" charset="0"/>
            </a:endParaRP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όταν οι εκτιμήσεις ξεπερνούν τα λογικά όρια οι οικονομικές καταστάσεις γίνονται παραπλανητικές</a:t>
            </a:r>
            <a:r>
              <a:rPr lang="el-GR" altLang="el-GR" sz="2800" dirty="0">
                <a:latin typeface="Century Gothic" panose="020B0502020202020204" pitchFamily="34" charset="0"/>
                <a:ea typeface="Times New Roman" panose="02020603050405020304" pitchFamily="18" charset="0"/>
                <a:cs typeface="Times New Roman" panose="02020603050405020304" pitchFamily="18" charset="0"/>
              </a:rPr>
              <a:t>.</a:t>
            </a: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394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22069" y="114300"/>
            <a:ext cx="10894422" cy="990600"/>
          </a:xfrm>
        </p:spPr>
        <p:txBody>
          <a:bodyPr>
            <a:noAutofit/>
          </a:bodyPr>
          <a:lstStyle/>
          <a:p>
            <a:r>
              <a:rPr lang="el-GR" altLang="el-GR" sz="2800" dirty="0">
                <a:latin typeface="Century Gothic" panose="020B0502020202020204" pitchFamily="34" charset="0"/>
              </a:rPr>
              <a:t>Χρησιμοποιώντας Πληροφόρηση με Βάση τα Δεδουλευμένα για τη Λήψη Διοικητικών Αποφάσεων</a:t>
            </a:r>
            <a:endParaRPr lang="en-US" altLang="el-GR" sz="2800" dirty="0">
              <a:latin typeface="Century Gothic" panose="020B0502020202020204" pitchFamily="34" charset="0"/>
            </a:endParaRPr>
          </a:p>
        </p:txBody>
      </p:sp>
      <p:sp>
        <p:nvSpPr>
          <p:cNvPr id="3" name="Content Placeholder 2"/>
          <p:cNvSpPr>
            <a:spLocks noGrp="1"/>
          </p:cNvSpPr>
          <p:nvPr>
            <p:ph idx="1"/>
          </p:nvPr>
        </p:nvSpPr>
        <p:spPr>
          <a:xfrm>
            <a:off x="222069" y="1295400"/>
            <a:ext cx="11717382" cy="4953000"/>
          </a:xfrm>
        </p:spPr>
        <p:txBody>
          <a:bodyPr>
            <a:noAutofit/>
          </a:bodyPr>
          <a:lstStyle/>
          <a:p>
            <a:pPr algn="just">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Για να σχεδιάζουν πληρωμές προς τους πιστωτές και για να αξιολογούν την ανάγκη για βραχυπρόθεσμο δανεισμό</a:t>
            </a:r>
            <a:r>
              <a:rPr lang="en-US" altLang="el-GR" dirty="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τα στελέχη της διοίκησης πρέπει να γνωρίζουν πώς να χρησιμοποιούν την πληροφόρηση με βάση τα δεδουλευμένα για την ανάλυση ταμειακών ροών.</a:t>
            </a:r>
            <a:r>
              <a:rPr lang="en-US" altLang="el-GR" dirty="0">
                <a:latin typeface="Century Gothic" panose="020B0502020202020204" pitchFamily="34" charset="0"/>
                <a:cs typeface="Times New Roman" panose="02020603050405020304" pitchFamily="18" charset="0"/>
              </a:rPr>
              <a:t> </a:t>
            </a:r>
            <a:endParaRPr lang="el-GR" altLang="el-GR" dirty="0">
              <a:latin typeface="Century Gothic" panose="020B0502020202020204" pitchFamily="34" charset="0"/>
              <a:cs typeface="Times New Roman" panose="02020603050405020304" pitchFamily="18" charset="0"/>
            </a:endParaRPr>
          </a:p>
          <a:p>
            <a:pPr algn="just">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Σχεδόν κάθε λογαριασμός Εσόδου ή Εξόδου στην Κατάσταση Αποτελεσμάτων Χρήσεως έχει </a:t>
            </a:r>
            <a:r>
              <a:rPr lang="el-GR" altLang="el-GR" dirty="0" smtClean="0">
                <a:latin typeface="Century Gothic" panose="020B0502020202020204" pitchFamily="34" charset="0"/>
                <a:cs typeface="Times New Roman" panose="02020603050405020304" pitchFamily="18" charset="0"/>
              </a:rPr>
              <a:t>έναν </a:t>
            </a:r>
            <a:r>
              <a:rPr lang="el-GR" altLang="el-GR" dirty="0">
                <a:latin typeface="Century Gothic" panose="020B0502020202020204" pitchFamily="34" charset="0"/>
                <a:cs typeface="Times New Roman" panose="02020603050405020304" pitchFamily="18" charset="0"/>
              </a:rPr>
              <a:t>ή περισσότερους σχετικούς λογαριασμούς στον Ισολογισμό.</a:t>
            </a:r>
            <a:endParaRPr lang="en-US" altLang="el-GR" dirty="0">
              <a:latin typeface="Century Gothic" panose="020B0502020202020204" pitchFamily="34" charset="0"/>
              <a:cs typeface="Times New Roman" panose="02020603050405020304" pitchFamily="18" charset="0"/>
            </a:endParaRP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Οι ταμειακές εισροές και εκροές μιας εταιρείας μπορούν επίσης να προσδιοριστούν από την ανάλυση των σχέσεων αυτών</a:t>
            </a:r>
            <a:r>
              <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57771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78823" y="76200"/>
            <a:ext cx="11142617" cy="990600"/>
          </a:xfrm>
        </p:spPr>
        <p:txBody>
          <a:bodyPr>
            <a:noAutofit/>
          </a:bodyPr>
          <a:lstStyle/>
          <a:p>
            <a:r>
              <a:rPr lang="el-GR" altLang="el-GR" sz="3600" dirty="0" smtClean="0">
                <a:latin typeface="Century Gothic" panose="020B0502020202020204" pitchFamily="34" charset="0"/>
              </a:rPr>
              <a:t>Προσδιορισμός Ταμειακών Ροών  από Πληροφόρηση με Βάση τα Δεδουλευμένα</a:t>
            </a:r>
            <a:endParaRPr lang="en-US" altLang="el-GR" sz="3600" dirty="0" smtClean="0">
              <a:latin typeface="Century Gothic" panose="020B0502020202020204" pitchFamily="34" charset="0"/>
            </a:endParaRPr>
          </a:p>
        </p:txBody>
      </p:sp>
      <p:sp>
        <p:nvSpPr>
          <p:cNvPr id="103427" name="Content Placeholder 2"/>
          <p:cNvSpPr>
            <a:spLocks noGrp="1"/>
          </p:cNvSpPr>
          <p:nvPr>
            <p:ph idx="1"/>
          </p:nvPr>
        </p:nvSpPr>
        <p:spPr>
          <a:xfrm>
            <a:off x="437991" y="1371600"/>
            <a:ext cx="11700549" cy="4343400"/>
          </a:xfrm>
        </p:spPr>
        <p:txBody>
          <a:bodyPr/>
          <a:lstStyle/>
          <a:p>
            <a:pPr>
              <a:buFont typeface="Wingdings" panose="05000000000000000000" pitchFamily="2" charset="2"/>
              <a:buChar char="§"/>
            </a:pPr>
            <a:r>
              <a:rPr lang="el-GR" altLang="el-GR" sz="2600" dirty="0">
                <a:latin typeface="Century Gothic" panose="020B0502020202020204" pitchFamily="34" charset="0"/>
                <a:cs typeface="Times New Roman" panose="02020603050405020304" pitchFamily="18" charset="0"/>
              </a:rPr>
              <a:t>Ο γενικός κανόνας για τον προσδιορισμό των ταμειακών ροών από έσοδα και εκροών από έξοδα είναι ο καθορισμός των ενδεχόμενων ταμειακών πληρωμών ή ταμειακών εισπράξεων και η αφαίρεση του ποσού που δεν πληρώθηκε ή δεν εισπράχθηκε.</a:t>
            </a:r>
            <a:r>
              <a:rPr lang="en-US" altLang="el-GR" sz="2600" dirty="0">
                <a:latin typeface="Century Gothic" panose="020B0502020202020204" pitchFamily="34" charset="0"/>
                <a:cs typeface="Times New Roman" panose="02020603050405020304" pitchFamily="18" charset="0"/>
              </a:rPr>
              <a:t> </a:t>
            </a:r>
            <a:r>
              <a:rPr lang="el-GR" altLang="el-GR" sz="2600" dirty="0">
                <a:latin typeface="Century Gothic" panose="020B0502020202020204" pitchFamily="34" charset="0"/>
                <a:cs typeface="Times New Roman" panose="02020603050405020304" pitchFamily="18" charset="0"/>
              </a:rPr>
              <a:t>Η εφαρμογή του γενικού κανόνα ανάλογα με το είδος του λογαριασμού έχει ως εξής</a:t>
            </a:r>
            <a:r>
              <a:rPr lang="en-US" altLang="el-GR" sz="2600" dirty="0">
                <a:latin typeface="Century Gothic" panose="020B0502020202020204" pitchFamily="34" charset="0"/>
                <a:cs typeface="Times New Roman" panose="02020603050405020304" pitchFamily="18" charset="0"/>
              </a:rPr>
              <a:t>:</a:t>
            </a:r>
          </a:p>
        </p:txBody>
      </p:sp>
      <p:pic>
        <p:nvPicPr>
          <p:cNvPr id="103431" name="Picture 7" descr="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4" y="3775166"/>
            <a:ext cx="12161655" cy="275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864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511627" y="67468"/>
            <a:ext cx="11480075" cy="1325563"/>
          </a:xfrm>
        </p:spPr>
        <p:txBody>
          <a:bodyPr>
            <a:normAutofit/>
          </a:bodyPr>
          <a:lstStyle/>
          <a:p>
            <a:r>
              <a:rPr lang="el-GR" altLang="el-GR" sz="3600" dirty="0" smtClean="0">
                <a:latin typeface="Century Gothic" panose="020B0502020202020204" pitchFamily="34" charset="0"/>
              </a:rPr>
              <a:t>Προσδιορισμός Ταμειακών Ροών  από Πληροφόρηση με Βάση τα Δεδουλευμένα</a:t>
            </a:r>
            <a:endParaRPr lang="en-US" altLang="el-GR" sz="3600" dirty="0" smtClean="0">
              <a:latin typeface="Century Gothic" panose="020B0502020202020204" pitchFamily="34" charset="0"/>
            </a:endParaRPr>
          </a:p>
        </p:txBody>
      </p:sp>
      <p:sp>
        <p:nvSpPr>
          <p:cNvPr id="104451" name="Content Placeholder 2"/>
          <p:cNvSpPr>
            <a:spLocks noGrp="1"/>
          </p:cNvSpPr>
          <p:nvPr>
            <p:ph idx="1"/>
          </p:nvPr>
        </p:nvSpPr>
        <p:spPr>
          <a:xfrm>
            <a:off x="705393" y="1371600"/>
            <a:ext cx="11129555" cy="4343400"/>
          </a:xfrm>
        </p:spPr>
        <p:txBody>
          <a:bodyPr>
            <a:normAutofit/>
          </a:bodyPr>
          <a:lstStyle/>
          <a:p>
            <a:pPr algn="just">
              <a:buFont typeface="Wingdings" panose="05000000000000000000" pitchFamily="2" charset="2"/>
              <a:buChar char="§"/>
            </a:pPr>
            <a:r>
              <a:rPr lang="el-GR" altLang="el-GR" dirty="0">
                <a:latin typeface="Century Gothic" panose="020B0502020202020204" pitchFamily="34" charset="0"/>
                <a:cs typeface="Times New Roman" panose="02020603050405020304" pitchFamily="18" charset="0"/>
              </a:rPr>
              <a:t>Έστω ότι στις 31 Μαΐου</a:t>
            </a:r>
            <a:r>
              <a:rPr lang="en-US" altLang="el-GR" dirty="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το υπόλοιπο των Προπληρωμένων Ασφαλίστρων ήταν $480 και ότι στις 30 Ιουνίου το υπόλοιπο ήταν $670.</a:t>
            </a:r>
            <a:r>
              <a:rPr lang="en-US" altLang="el-GR" dirty="0">
                <a:latin typeface="Century Gothic" panose="020B0502020202020204" pitchFamily="34" charset="0"/>
                <a:cs typeface="Times New Roman" panose="02020603050405020304" pitchFamily="18" charset="0"/>
              </a:rPr>
              <a:t> </a:t>
            </a:r>
            <a:r>
              <a:rPr lang="el-GR" altLang="el-GR" dirty="0">
                <a:latin typeface="Century Gothic" panose="020B0502020202020204" pitchFamily="34" charset="0"/>
                <a:cs typeface="Times New Roman" panose="02020603050405020304" pitchFamily="18" charset="0"/>
              </a:rPr>
              <a:t>Αν το έξοδο για τα ασφάλιστρα κατά τη διάρκεια του Ιουνίου ήταν $120, το ποσό που δαπανήθηκε για ασφάλιστρα μέσα στον Ιούνιο μπορεί να υπολογιστεί ως εξής</a:t>
            </a:r>
            <a:r>
              <a:rPr lang="en-US" altLang="el-GR" dirty="0">
                <a:latin typeface="Century Gothic" panose="020B0502020202020204" pitchFamily="34" charset="0"/>
                <a:cs typeface="Times New Roman" panose="02020603050405020304" pitchFamily="18" charset="0"/>
              </a:rPr>
              <a:t>:</a:t>
            </a:r>
          </a:p>
        </p:txBody>
      </p:sp>
      <p:pic>
        <p:nvPicPr>
          <p:cNvPr id="104456" name="Picture 8" descr="5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26" y="3543300"/>
            <a:ext cx="11579229" cy="264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98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838199" y="182880"/>
            <a:ext cx="11035937" cy="914400"/>
          </a:xfrm>
        </p:spPr>
        <p:txBody>
          <a:bodyPr>
            <a:normAutofit fontScale="90000"/>
          </a:bodyPr>
          <a:lstStyle/>
          <a:p>
            <a:r>
              <a:rPr lang="el-GR" altLang="el-GR" dirty="0" smtClean="0"/>
              <a:t>Υποθέσεις της Επιμέτρησης του Αποτελέσματος</a:t>
            </a:r>
            <a:endParaRPr lang="en-US" altLang="el-GR" dirty="0" smtClean="0"/>
          </a:p>
        </p:txBody>
      </p:sp>
      <p:sp>
        <p:nvSpPr>
          <p:cNvPr id="3" name="Content Placeholder 2"/>
          <p:cNvSpPr>
            <a:spLocks noGrp="1"/>
          </p:cNvSpPr>
          <p:nvPr>
            <p:ph idx="1"/>
          </p:nvPr>
        </p:nvSpPr>
        <p:spPr>
          <a:xfrm>
            <a:off x="535577" y="1410789"/>
            <a:ext cx="11338559" cy="5277394"/>
          </a:xfrm>
        </p:spPr>
        <p:txBody>
          <a:bodyPr>
            <a:normAutofit/>
          </a:bodyPr>
          <a:lstStyle/>
          <a:p>
            <a:pPr>
              <a:buFont typeface="Wingdings" panose="05000000000000000000" pitchFamily="2" charset="2"/>
              <a:buChar char="§"/>
            </a:pPr>
            <a:r>
              <a:rPr lang="el-GR" altLang="el-GR" sz="3200" dirty="0" smtClean="0">
                <a:latin typeface="Century Gothic" panose="020B0502020202020204" pitchFamily="34" charset="0"/>
                <a:cs typeface="Times New Roman" panose="02020603050405020304" pitchFamily="18" charset="0"/>
              </a:rPr>
              <a:t>Οι εκτιμήσεις και οι υποθέσεις διαδραματίζουν ένα πολύ σημαντικό ρόλο στη μέτρηση των Καθαρών Κερδών.</a:t>
            </a:r>
          </a:p>
          <a:p>
            <a:pPr>
              <a:buFont typeface="Wingdings" panose="05000000000000000000" pitchFamily="2" charset="2"/>
              <a:buChar char="§"/>
            </a:pPr>
            <a:r>
              <a:rPr lang="en-US" altLang="el-GR" sz="3200" dirty="0" smtClean="0">
                <a:latin typeface="Century Gothic" panose="020B0502020202020204" pitchFamily="34" charset="0"/>
                <a:cs typeface="Times New Roman" panose="02020603050405020304" pitchFamily="18" charset="0"/>
              </a:rPr>
              <a:t> </a:t>
            </a:r>
            <a:r>
              <a:rPr lang="el-GR" altLang="el-GR" sz="3200" dirty="0" smtClean="0">
                <a:latin typeface="Century Gothic" panose="020B0502020202020204" pitchFamily="34" charset="0"/>
                <a:cs typeface="Times New Roman" panose="02020603050405020304" pitchFamily="18" charset="0"/>
              </a:rPr>
              <a:t>Οι κύριες υποθέσεις που διατυπώνονται στη μέτρηση του εισοδήματος των επιχειρήσεων είναι </a:t>
            </a:r>
            <a:r>
              <a:rPr lang="en-US" altLang="el-GR" sz="3200" dirty="0" smtClean="0">
                <a:latin typeface="Century Gothic" panose="020B0502020202020204" pitchFamily="34" charset="0"/>
                <a:cs typeface="Times New Roman" panose="02020603050405020304" pitchFamily="18" charset="0"/>
              </a:rPr>
              <a:t>:</a:t>
            </a: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Η συνέχιση της δραστηριότητας</a:t>
            </a: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Η περιοδικότητα</a:t>
            </a: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Η δεδουλευμένη βάση της λογιστικής (αρχή συσχέτισης εσόδων – εξόδων)</a:t>
            </a:r>
            <a:endPar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96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8" name="Picture 6" descr="54"/>
          <p:cNvPicPr>
            <a:picLocks noChangeAspect="1" noChangeArrowheads="1"/>
          </p:cNvPicPr>
          <p:nvPr/>
        </p:nvPicPr>
        <p:blipFill rotWithShape="1">
          <a:blip r:embed="rId2">
            <a:extLst>
              <a:ext uri="{28A0092B-C50C-407E-A947-70E740481C1C}">
                <a14:useLocalDpi xmlns:a14="http://schemas.microsoft.com/office/drawing/2010/main" val="0"/>
              </a:ext>
            </a:extLst>
          </a:blip>
          <a:srcRect r="60476"/>
          <a:stretch/>
        </p:blipFill>
        <p:spPr bwMode="auto">
          <a:xfrm>
            <a:off x="1815738" y="-154163"/>
            <a:ext cx="7968342" cy="65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287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 y="509451"/>
            <a:ext cx="12195061" cy="395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9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021080" y="-30163"/>
            <a:ext cx="10515600" cy="1325563"/>
          </a:xfrm>
        </p:spPr>
        <p:txBody>
          <a:bodyPr/>
          <a:lstStyle/>
          <a:p>
            <a:r>
              <a:rPr lang="el-GR" altLang="el-GR" dirty="0" smtClean="0">
                <a:latin typeface="Century Gothic" panose="020B0502020202020204" pitchFamily="34" charset="0"/>
              </a:rPr>
              <a:t>Συνέχιση της Δραστηριότητας</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a:xfrm>
            <a:off x="587829" y="1295400"/>
            <a:ext cx="10948851" cy="4953000"/>
          </a:xfrm>
        </p:spPr>
        <p:txBody>
          <a:bodyPr>
            <a:normAutofit/>
          </a:bodyPr>
          <a:lstStyle/>
          <a:p>
            <a:pPr>
              <a:buFont typeface="Wingdings" panose="05000000000000000000" pitchFamily="2" charset="2"/>
              <a:buChar char="§"/>
            </a:pPr>
            <a:r>
              <a:rPr lang="el-GR" altLang="el-GR" dirty="0" smtClean="0">
                <a:latin typeface="Century Gothic" panose="020B0502020202020204" pitchFamily="34" charset="0"/>
                <a:cs typeface="Times New Roman" panose="02020603050405020304" pitchFamily="18" charset="0"/>
              </a:rPr>
              <a:t>Η πλειονότητα των εταιριών παρουσιάζει ετήσιες οικονομικές καταστάσεις  με την υπόθεση ότι η επιχείρηση θα συνεχίσει να δραστηριοποιείται στο μέλλον – δηλαδή θα</a:t>
            </a:r>
            <a:r>
              <a:rPr lang="el-GR" altLang="el-GR" b="1" dirty="0" smtClean="0">
                <a:solidFill>
                  <a:schemeClr val="tx1"/>
                </a:solidFill>
                <a:latin typeface="Century Gothic" panose="020B0502020202020204" pitchFamily="34" charset="0"/>
                <a:cs typeface="Times New Roman" panose="02020603050405020304" pitchFamily="18" charset="0"/>
              </a:rPr>
              <a:t> υπάρχει συνέχεια </a:t>
            </a:r>
            <a:r>
              <a:rPr lang="el-GR" altLang="el-GR" dirty="0" smtClean="0">
                <a:latin typeface="Century Gothic" panose="020B0502020202020204" pitchFamily="34" charset="0"/>
                <a:cs typeface="Times New Roman" panose="02020603050405020304" pitchFamily="18" charset="0"/>
              </a:rPr>
              <a:t>της εταιρίας.</a:t>
            </a:r>
            <a:endParaRPr lang="en-US" altLang="el-GR" dirty="0" smtClean="0">
              <a:latin typeface="Century Gothic" panose="020B0502020202020204" pitchFamily="34" charset="0"/>
              <a:cs typeface="Times New Roman" panose="02020603050405020304" pitchFamily="18" charset="0"/>
            </a:endParaRPr>
          </a:p>
          <a:p>
            <a:pPr>
              <a:buFont typeface="Wingdings" panose="05000000000000000000" pitchFamily="2" charset="2"/>
              <a:buChar char="§"/>
            </a:pPr>
            <a:r>
              <a:rPr lang="el-GR" altLang="el-GR" b="1" dirty="0" smtClean="0">
                <a:solidFill>
                  <a:srgbClr val="0070C0"/>
                </a:solidFill>
                <a:latin typeface="Century Gothic" panose="020B0502020202020204" pitchFamily="34" charset="0"/>
                <a:cs typeface="Times New Roman" panose="02020603050405020304" pitchFamily="18" charset="0"/>
              </a:rPr>
              <a:t>Η υπόθεση της συνέχειας</a:t>
            </a:r>
            <a:r>
              <a:rPr lang="en-US" altLang="el-GR" dirty="0" smtClean="0">
                <a:latin typeface="Century Gothic" panose="020B0502020202020204" pitchFamily="34" charset="0"/>
                <a:cs typeface="Times New Roman" panose="02020603050405020304" pitchFamily="18" charset="0"/>
              </a:rPr>
              <a:t>: </a:t>
            </a:r>
            <a:r>
              <a:rPr lang="el-GR" altLang="el-GR" i="1" dirty="0" smtClean="0">
                <a:latin typeface="Century Gothic" panose="020B0502020202020204" pitchFamily="34" charset="0"/>
                <a:cs typeface="Times New Roman" panose="02020603050405020304" pitchFamily="18" charset="0"/>
              </a:rPr>
              <a:t>Εκτός και αν υπάρχουν ενδείξεις για το αντίθετο, ο λογιστής υποθέτει ότι η επιχείρηση συνεχίζει τη δράση της και θα συνεχίσει να λειτουργεί στο μέλλον.</a:t>
            </a:r>
          </a:p>
          <a:p>
            <a:pPr>
              <a:buFont typeface="Wingdings" panose="05000000000000000000" pitchFamily="2" charset="2"/>
              <a:buChar char="§"/>
            </a:pPr>
            <a:r>
              <a:rPr lang="en-US" altLang="el-GR" i="1" dirty="0" smtClean="0">
                <a:latin typeface="Century Gothic" panose="020B0502020202020204" pitchFamily="34" charset="0"/>
                <a:cs typeface="Times New Roman" panose="02020603050405020304" pitchFamily="18" charset="0"/>
              </a:rPr>
              <a:t> </a:t>
            </a:r>
            <a:r>
              <a:rPr lang="el-GR" altLang="el-GR" dirty="0" smtClean="0">
                <a:latin typeface="Century Gothic" panose="020B0502020202020204" pitchFamily="34" charset="0"/>
                <a:cs typeface="Times New Roman" panose="02020603050405020304" pitchFamily="18" charset="0"/>
              </a:rPr>
              <a:t>Αυτό επιτρέπει την κατανομή συγκεκριμένων εσόδων και εξόδων σε αρκετές λογιστικές περιόδους.</a:t>
            </a:r>
            <a:r>
              <a:rPr lang="en-US" altLang="el-GR" dirty="0" smtClean="0">
                <a:latin typeface="Century Gothic" panose="020B0502020202020204" pitchFamily="34" charset="0"/>
                <a:cs typeface="Times New Roman" panose="02020603050405020304" pitchFamily="18" charset="0"/>
              </a:rPr>
              <a:t> </a:t>
            </a:r>
            <a:endParaRPr lang="en-US" altLang="el-GR" i="1"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218222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876300" y="0"/>
            <a:ext cx="10515600" cy="1325563"/>
          </a:xfrm>
        </p:spPr>
        <p:txBody>
          <a:bodyPr/>
          <a:lstStyle/>
          <a:p>
            <a:r>
              <a:rPr lang="el-GR" altLang="el-GR" dirty="0" smtClean="0">
                <a:latin typeface="Century Gothic" panose="020B0502020202020204" pitchFamily="34" charset="0"/>
              </a:rPr>
              <a:t>Περιοδικότητα</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a:xfrm>
            <a:off x="627017" y="1295400"/>
            <a:ext cx="10985863" cy="4800600"/>
          </a:xfrm>
        </p:spPr>
        <p:txBody>
          <a:bodyPr>
            <a:normAutofit/>
          </a:bodyPr>
          <a:lstStyle/>
          <a:p>
            <a:pPr>
              <a:buFont typeface="Wingdings" panose="05000000000000000000" pitchFamily="2" charset="2"/>
              <a:buChar char="§"/>
            </a:pPr>
            <a:r>
              <a:rPr lang="el-GR" altLang="el-GR" sz="3200" dirty="0" smtClean="0">
                <a:latin typeface="Century Gothic" panose="020B0502020202020204" pitchFamily="34" charset="0"/>
                <a:cs typeface="Times New Roman" panose="02020603050405020304" pitchFamily="18" charset="0"/>
              </a:rPr>
              <a:t>Η </a:t>
            </a:r>
            <a:r>
              <a:rPr lang="el-GR" altLang="el-GR" sz="3200" b="1" dirty="0" smtClean="0">
                <a:solidFill>
                  <a:schemeClr val="tx1"/>
                </a:solidFill>
                <a:latin typeface="Century Gothic" panose="020B0502020202020204" pitchFamily="34" charset="0"/>
                <a:cs typeface="Times New Roman" panose="02020603050405020304" pitchFamily="18" charset="0"/>
              </a:rPr>
              <a:t>υπόθεση</a:t>
            </a:r>
            <a:r>
              <a:rPr lang="el-GR" altLang="el-GR" sz="3200" b="1" dirty="0" smtClean="0">
                <a:solidFill>
                  <a:srgbClr val="0070C0"/>
                </a:solidFill>
                <a:latin typeface="Century Gothic" panose="020B0502020202020204" pitchFamily="34" charset="0"/>
                <a:cs typeface="Times New Roman" panose="02020603050405020304" pitchFamily="18" charset="0"/>
              </a:rPr>
              <a:t> της περιοδικότητας </a:t>
            </a:r>
            <a:r>
              <a:rPr lang="el-GR" altLang="el-GR" sz="3200" dirty="0" smtClean="0">
                <a:latin typeface="Century Gothic" panose="020B0502020202020204" pitchFamily="34" charset="0"/>
                <a:cs typeface="Times New Roman" panose="02020603050405020304" pitchFamily="18" charset="0"/>
              </a:rPr>
              <a:t>δηλώνει πως </a:t>
            </a:r>
            <a:r>
              <a:rPr lang="el-GR" altLang="el-GR" sz="3200" i="1" dirty="0" smtClean="0">
                <a:latin typeface="Century Gothic" panose="020B0502020202020204" pitchFamily="34" charset="0"/>
                <a:cs typeface="Times New Roman" panose="02020603050405020304" pitchFamily="18" charset="0"/>
              </a:rPr>
              <a:t>παρόλο που η διάρκεια ζωής μιας επιχείρησης είναι αβέβαιη, είναι ωστόσο χρήσιμο να εκτιμηθούν τα καθαρά κέρδη της επιχείρησης σε όρους λογιστικών περιόδων</a:t>
            </a:r>
            <a:r>
              <a:rPr lang="en-US" altLang="el-GR" sz="3200" dirty="0" smtClean="0">
                <a:latin typeface="Century Gothic" panose="020B0502020202020204" pitchFamily="34" charset="0"/>
                <a:cs typeface="Times New Roman" panose="02020603050405020304" pitchFamily="18" charset="0"/>
              </a:rPr>
              <a:t>.</a:t>
            </a:r>
          </a:p>
          <a:p>
            <a:pPr>
              <a:buFont typeface="Wingdings" panose="05000000000000000000" pitchFamily="2" charset="2"/>
              <a:buChar char="§"/>
            </a:pPr>
            <a:r>
              <a:rPr lang="el-GR" altLang="el-GR" sz="3200" dirty="0" smtClean="0">
                <a:latin typeface="Century Gothic" panose="020B0502020202020204" pitchFamily="34" charset="0"/>
                <a:cs typeface="Times New Roman" panose="02020603050405020304" pitchFamily="18" charset="0"/>
              </a:rPr>
              <a:t>Μια λογιστική περίοδος 12 μηνών καλείται </a:t>
            </a:r>
            <a:r>
              <a:rPr lang="el-GR" altLang="el-GR" sz="3200" b="1" dirty="0" smtClean="0">
                <a:solidFill>
                  <a:srgbClr val="0070C0"/>
                </a:solidFill>
                <a:latin typeface="Century Gothic" panose="020B0502020202020204" pitchFamily="34" charset="0"/>
                <a:cs typeface="Times New Roman" panose="02020603050405020304" pitchFamily="18" charset="0"/>
              </a:rPr>
              <a:t>οικονομικό έτος</a:t>
            </a:r>
            <a:r>
              <a:rPr lang="en-US" altLang="el-GR" sz="3200" dirty="0" smtClean="0">
                <a:latin typeface="Century Gothic" panose="020B0502020202020204" pitchFamily="34" charset="0"/>
                <a:cs typeface="Times New Roman" panose="02020603050405020304" pitchFamily="18" charset="0"/>
              </a:rPr>
              <a:t>.</a:t>
            </a: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Το οικονομικό έτος μπορεί να είναι το ίδιο με το ημερολογιακό έτος ή κάποια άλλη 12-μηνη περίοδος</a:t>
            </a: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Λογιστικές περίοδοι μικρότερες του έτους καλούνται </a:t>
            </a:r>
            <a:r>
              <a:rPr lang="el-GR" altLang="el-GR" sz="2800" b="1" dirty="0" smtClean="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ενδιάμεσες περίοδοι</a:t>
            </a:r>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a:t>
            </a:r>
            <a:r>
              <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283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63880" y="0"/>
            <a:ext cx="11414760" cy="1325563"/>
          </a:xfrm>
        </p:spPr>
        <p:txBody>
          <a:bodyPr/>
          <a:lstStyle/>
          <a:p>
            <a:r>
              <a:rPr lang="el-GR" altLang="el-GR" dirty="0" smtClean="0">
                <a:latin typeface="Century Gothic" panose="020B0502020202020204" pitchFamily="34" charset="0"/>
              </a:rPr>
              <a:t>Λογιστική των Δεδουλευμένων </a:t>
            </a:r>
            <a:r>
              <a:rPr lang="en-US" altLang="el-GR" dirty="0" smtClean="0">
                <a:latin typeface="Century Gothic" panose="020B0502020202020204" pitchFamily="34" charset="0"/>
              </a:rPr>
              <a:t>(</a:t>
            </a:r>
            <a:r>
              <a:rPr lang="el-GR" altLang="el-GR" dirty="0" smtClean="0">
                <a:latin typeface="Century Gothic" panose="020B0502020202020204" pitchFamily="34" charset="0"/>
              </a:rPr>
              <a:t>Αρχή της Συσχέτισης)</a:t>
            </a:r>
            <a:endParaRPr lang="en-US" altLang="el-GR" dirty="0" smtClean="0">
              <a:latin typeface="Century Gothic" panose="020B0502020202020204" pitchFamily="34" charset="0"/>
            </a:endParaRPr>
          </a:p>
        </p:txBody>
      </p:sp>
      <p:sp>
        <p:nvSpPr>
          <p:cNvPr id="3" name="Content Placeholder 2"/>
          <p:cNvSpPr>
            <a:spLocks noGrp="1"/>
          </p:cNvSpPr>
          <p:nvPr>
            <p:ph idx="1"/>
          </p:nvPr>
        </p:nvSpPr>
        <p:spPr>
          <a:xfrm>
            <a:off x="391885" y="1295400"/>
            <a:ext cx="11351623" cy="4800600"/>
          </a:xfrm>
        </p:spPr>
        <p:txBody>
          <a:bodyPr>
            <a:noAutofit/>
          </a:bodyPr>
          <a:lstStyle/>
          <a:p>
            <a:pPr>
              <a:buFont typeface="Wingdings" panose="05000000000000000000" pitchFamily="2" charset="2"/>
              <a:buChar char="§"/>
            </a:pPr>
            <a:r>
              <a:rPr lang="el-GR" altLang="el-GR" sz="3200" dirty="0" smtClean="0">
                <a:latin typeface="Century Gothic" panose="020B0502020202020204" pitchFamily="34" charset="0"/>
                <a:cs typeface="Times New Roman" panose="02020603050405020304" pitchFamily="18" charset="0"/>
              </a:rPr>
              <a:t>Σύμφωνα με τη </a:t>
            </a:r>
            <a:r>
              <a:rPr lang="el-GR" altLang="el-GR" sz="3200" b="1" dirty="0" smtClean="0">
                <a:solidFill>
                  <a:srgbClr val="0070C0"/>
                </a:solidFill>
                <a:latin typeface="Century Gothic" panose="020B0502020202020204" pitchFamily="34" charset="0"/>
                <a:cs typeface="Times New Roman" panose="02020603050405020304" pitchFamily="18" charset="0"/>
              </a:rPr>
              <a:t>δεδουλευμένη λογιστική </a:t>
            </a:r>
            <a:r>
              <a:rPr lang="en-US" altLang="el-GR" sz="3200" dirty="0" smtClean="0">
                <a:latin typeface="Century Gothic" panose="020B0502020202020204" pitchFamily="34" charset="0"/>
                <a:cs typeface="Times New Roman" panose="02020603050405020304" pitchFamily="18" charset="0"/>
              </a:rPr>
              <a:t>(</a:t>
            </a:r>
            <a:r>
              <a:rPr lang="el-GR" altLang="el-GR" sz="3200" dirty="0" smtClean="0">
                <a:latin typeface="Century Gothic" panose="020B0502020202020204" pitchFamily="34" charset="0"/>
                <a:cs typeface="Times New Roman" panose="02020603050405020304" pitchFamily="18" charset="0"/>
              </a:rPr>
              <a:t>η οποία αναφέρεται συχνά ως η αρχή της συσχέτισης)</a:t>
            </a:r>
            <a:r>
              <a:rPr lang="en-US" altLang="el-GR" sz="3200" dirty="0" smtClean="0">
                <a:latin typeface="Century Gothic" panose="020B0502020202020204" pitchFamily="34" charset="0"/>
                <a:cs typeface="Times New Roman" panose="02020603050405020304" pitchFamily="18" charset="0"/>
              </a:rPr>
              <a:t> </a:t>
            </a:r>
            <a:r>
              <a:rPr lang="el-GR" altLang="el-GR" sz="3200" dirty="0" smtClean="0">
                <a:latin typeface="Century Gothic" panose="020B0502020202020204" pitchFamily="34" charset="0"/>
                <a:cs typeface="Times New Roman" panose="02020603050405020304" pitchFamily="18" charset="0"/>
              </a:rPr>
              <a:t>τα καθαρά κέρδη μετρώνται αποδίδοντας</a:t>
            </a:r>
            <a:endParaRPr lang="en-US" altLang="el-GR" sz="3200" dirty="0" smtClean="0">
              <a:latin typeface="Century Gothic" panose="020B0502020202020204" pitchFamily="34" charset="0"/>
              <a:cs typeface="Times New Roman" panose="02020603050405020304" pitchFamily="18" charset="0"/>
            </a:endParaRP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Τα Έσοδα στη λογιστική περίοδο κατά την οποία πωλούνται τα αγαθά η παρέχονται ή οι υπηρεσίες. </a:t>
            </a:r>
          </a:p>
          <a:p>
            <a:pPr lvl="1"/>
            <a:r>
              <a:rPr lang="el-GR"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Τα Έξοδα στην λογιστική περίοδο που χρησιμοποιήθηκαν για τη δημιουργία εσόδων</a:t>
            </a:r>
            <a:r>
              <a:rPr lang="en-US" altLang="el-GR" sz="2800" dirty="0" smtClean="0">
                <a:latin typeface="Century Gothic" panose="020B0502020202020204" pitchFamily="34" charset="0"/>
                <a:ea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l-GR" altLang="el-GR" sz="3200" dirty="0" smtClean="0">
                <a:latin typeface="Century Gothic" panose="020B0502020202020204" pitchFamily="34" charset="0"/>
                <a:cs typeface="Times New Roman" panose="02020603050405020304" pitchFamily="18" charset="0"/>
              </a:rPr>
              <a:t>Όταν δεν υπάρχει άμεσος τρόπος</a:t>
            </a:r>
            <a:r>
              <a:rPr lang="en-US" altLang="el-GR" sz="3200" dirty="0" smtClean="0">
                <a:latin typeface="Century Gothic" panose="020B0502020202020204" pitchFamily="34" charset="0"/>
                <a:cs typeface="Times New Roman" panose="02020603050405020304" pitchFamily="18" charset="0"/>
              </a:rPr>
              <a:t> </a:t>
            </a:r>
            <a:r>
              <a:rPr lang="el-GR" altLang="el-GR" sz="3200" dirty="0" smtClean="0">
                <a:latin typeface="Century Gothic" panose="020B0502020202020204" pitchFamily="34" charset="0"/>
                <a:cs typeface="Times New Roman" panose="02020603050405020304" pitchFamily="18" charset="0"/>
              </a:rPr>
              <a:t>συσχέτισης </a:t>
            </a:r>
            <a:r>
              <a:rPr lang="en-US" altLang="el-GR" sz="3200" dirty="0" smtClean="0">
                <a:latin typeface="Century Gothic" panose="020B0502020202020204" pitchFamily="34" charset="0"/>
                <a:cs typeface="Times New Roman" panose="02020603050405020304" pitchFamily="18" charset="0"/>
              </a:rPr>
              <a:t> </a:t>
            </a:r>
            <a:r>
              <a:rPr lang="el-GR" altLang="el-GR" sz="3200" dirty="0" smtClean="0">
                <a:latin typeface="Century Gothic" panose="020B0502020202020204" pitchFamily="34" charset="0"/>
                <a:cs typeface="Times New Roman" panose="02020603050405020304" pitchFamily="18" charset="0"/>
              </a:rPr>
              <a:t>Εξόδων και Εσόδων</a:t>
            </a:r>
            <a:r>
              <a:rPr lang="en-US" altLang="el-GR" sz="3200" dirty="0" smtClean="0">
                <a:latin typeface="Century Gothic" panose="020B0502020202020204" pitchFamily="34" charset="0"/>
                <a:cs typeface="Times New Roman" panose="02020603050405020304" pitchFamily="18" charset="0"/>
              </a:rPr>
              <a:t>, </a:t>
            </a:r>
            <a:r>
              <a:rPr lang="el-GR" altLang="el-GR" sz="3200" dirty="0" smtClean="0">
                <a:latin typeface="Century Gothic" panose="020B0502020202020204" pitchFamily="34" charset="0"/>
                <a:cs typeface="Times New Roman" panose="02020603050405020304" pitchFamily="18" charset="0"/>
              </a:rPr>
              <a:t>τα κόστη κατανέμονται μεταξύ των λογιστικών περιόδων που θα ωφεληθούν από τα κόστη.</a:t>
            </a:r>
            <a:endParaRPr lang="en-US" altLang="el-GR" sz="3200"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260816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3555</Words>
  <Application>Microsoft Office PowerPoint</Application>
  <PresentationFormat>Προσαρμογή</PresentationFormat>
  <Paragraphs>375</Paragraphs>
  <Slides>61</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Θέμα του Office</vt:lpstr>
      <vt:lpstr>Προσαρμογή των Λογαριασμών </vt:lpstr>
      <vt:lpstr>Αντικείμενα Μάθησης</vt:lpstr>
      <vt:lpstr>Έννοιες</vt:lpstr>
      <vt:lpstr>Έννοιες των Καθαρών Κερδών</vt:lpstr>
      <vt:lpstr>Καθαρά Κέρδη</vt:lpstr>
      <vt:lpstr>Υποθέσεις της Επιμέτρησης του Αποτελέσματος</vt:lpstr>
      <vt:lpstr>Συνέχιση της Δραστηριότητας</vt:lpstr>
      <vt:lpstr>Περιοδικότητα</vt:lpstr>
      <vt:lpstr>Λογιστική των Δεδουλευμένων (Αρχή της Συσχέτισης)</vt:lpstr>
      <vt:lpstr>Παρουσίαση του PowerPoint</vt:lpstr>
      <vt:lpstr>Παρουσίαση του PowerPoint</vt:lpstr>
      <vt:lpstr>Έννοιες της Λογιστικής των Δεδουλευμένων</vt:lpstr>
      <vt:lpstr>Αναγνώριση των Εσόδων</vt:lpstr>
      <vt:lpstr>  Αναγνώριση των Εξόδων </vt:lpstr>
      <vt:lpstr>Παρουσίαση του PowerPoint</vt:lpstr>
      <vt:lpstr>Παρουσίαση του PowerPoint</vt:lpstr>
      <vt:lpstr>ΛΟΓΙΣΤΙΚΕΣ ΕΦΑΡΜΟΓΕΣ</vt:lpstr>
      <vt:lpstr>Η Διαδικασία της Προσαρμογής</vt:lpstr>
      <vt:lpstr>Ισοζύγιο του Blue Design Studio</vt:lpstr>
      <vt:lpstr>Η Διαδικασία της Προσαρμογής</vt:lpstr>
      <vt:lpstr>Τέσσερα Είδη Προσαρμογών</vt:lpstr>
      <vt:lpstr>Είδος 1 Προσαρμογής: Κατανομή Καταχωρημένου Κόστους (Αναβαλλόμενα  Έξοδα)</vt:lpstr>
      <vt:lpstr>Προσαρμογή για Προπληρωμένα (Αναβαλλόμενα) Έξοδα</vt:lpstr>
      <vt:lpstr>Προσαρμογή για Προπληρωμένα Ενοίκια (1) </vt:lpstr>
      <vt:lpstr>Παρουσίαση του PowerPoint</vt:lpstr>
      <vt:lpstr>Προσαρμογή για Αναλώσιμα Υλικά (1) </vt:lpstr>
      <vt:lpstr>Παρουσίαση του PowerPoint</vt:lpstr>
      <vt:lpstr>Αποσβέσεις Πάγιων Περιουσιακών Στοιχείων (1) </vt:lpstr>
      <vt:lpstr>  Αποσβέσεις Πάγιων Περιουσιακών Στοιχείων (2)  </vt:lpstr>
      <vt:lpstr>ΑΝΤΙΘΕΤΟΙ ΛΟΓΑΡΙΑΣΜΟΙ</vt:lpstr>
      <vt:lpstr>ΑΝΤΙΘΕΤΟΙ ΛΟΓΑΡΙΑΣΜΟΙ (2)</vt:lpstr>
      <vt:lpstr>Προσαρμογή Παγίων Περιουσιακών Στοιχείων (1) </vt:lpstr>
      <vt:lpstr>Παρουσίαση του PowerPoint</vt:lpstr>
      <vt:lpstr>Είδος 2 Προσαρμογής: Αναγνώριση  Μη Καταχωρημένων Εξόδων (Δεδουλευμένα Έξοδα)</vt:lpstr>
      <vt:lpstr>Προσαρμογή για μη Καταχωρημένα (Δεδουλευμένα) Έξοδα </vt:lpstr>
      <vt:lpstr>Προσαρμογή για μη Καταχωρημένους (Δεδουλευμένους) Μισθούς (1)</vt:lpstr>
      <vt:lpstr>Προσαρμογή για Μη Πραγματοποιημένους (Αναβαλλόμενους) Μισθούς (2)</vt:lpstr>
      <vt:lpstr>Παρουσίαση του PowerPoint</vt:lpstr>
      <vt:lpstr>Είδος 3 Προσαρμογής: Κατανομή Καταχωρημένων Μη Πραγματοποιημένων Εσόδων (Αναβαλλόμενα έσοδα)</vt:lpstr>
      <vt:lpstr>Προσαρμογή για Μη Πραγματοποιημένα (Αναβαλλόμενα) Έσοδα</vt:lpstr>
      <vt:lpstr>Προσαρμογή για Μη Πραγματοποιημένα Έσοδα (1)</vt:lpstr>
      <vt:lpstr>Παρουσίαση του PowerPoint</vt:lpstr>
      <vt:lpstr>Είδος 4 Προσαρμογής: Αναγνώριση Μη Καταχωρημένων, Πραγματοποιημένων Εσόδων  (Accrued Revenues)</vt:lpstr>
      <vt:lpstr>Παρουσίαση του PowerPoint</vt:lpstr>
      <vt:lpstr>Προσαρμογή για Έσοδα από Παροχή Υπηρεσιών (1) </vt:lpstr>
      <vt:lpstr>Παρουσίαση του PowerPoint</vt:lpstr>
      <vt:lpstr>Παρουσίαση του PowerPoint</vt:lpstr>
      <vt:lpstr>Παρουσίαση του PowerPoint</vt:lpstr>
      <vt:lpstr>Χρήση του Προσαρμοσμένου Ισοζυγίου για την  Κατάρτιση Οικονομικών Καταστάσεων</vt:lpstr>
      <vt:lpstr>Σχέση του Προσαρμοσμένου Ισοζυγίου με την Κατάσταση Αποτελεσμάτων Χρήσεως, την Κατάσταση Μεταβολών των Ιδίων Κεφαλαίων  και τον Ισολογισμό (1)</vt:lpstr>
      <vt:lpstr>Σχέση του Προσαρμοσμένου Ισοζυγίου, της Κατάστασης Αποτελεσμάτων Χρήσεως, την Κατάσταση Μεταβολών των Ιδίων Κεφαλαίων κι τον Ισολογισμό (2) </vt:lpstr>
      <vt:lpstr>Επιδράσεις των Εγγραφών Προσαρμογής στις Οικονομικές Καταστάσεις</vt:lpstr>
      <vt:lpstr>Παρουσίαση του PowerPoint</vt:lpstr>
      <vt:lpstr>Παρουσίαση του PowerPoint</vt:lpstr>
      <vt:lpstr>Επιχειρηματικές Εφαρμογές</vt:lpstr>
      <vt:lpstr>Καθαρά Κέρδη: Ηθική Επιμέτρηση και Ταμειακές ροές</vt:lpstr>
      <vt:lpstr>Χρησιμοποιώντας Πληροφόρηση με Βάση τα Δεδουλευμένα για τη Λήψη Διοικητικών Αποφάσεων</vt:lpstr>
      <vt:lpstr>Προσδιορισμός Ταμειακών Ροών  από Πληροφόρηση με Βάση τα Δεδουλευμένα</vt:lpstr>
      <vt:lpstr>Προσδιορισμός Ταμειακών Ροών  από Πληροφόρηση με Βάση τα Δεδουλευμένα</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Προσαρμογή των Λογαριασμών</dc:title>
  <dc:creator>dimitris</dc:creator>
  <cp:lastModifiedBy>admin</cp:lastModifiedBy>
  <cp:revision>17</cp:revision>
  <dcterms:created xsi:type="dcterms:W3CDTF">2019-11-08T17:37:15Z</dcterms:created>
  <dcterms:modified xsi:type="dcterms:W3CDTF">2019-11-20T08:00:40Z</dcterms:modified>
</cp:coreProperties>
</file>