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7" r:id="rId4"/>
    <p:sldId id="268" r:id="rId5"/>
    <p:sldId id="265" r:id="rId6"/>
    <p:sldId id="258" r:id="rId7"/>
    <p:sldId id="269" r:id="rId8"/>
    <p:sldId id="270" r:id="rId9"/>
    <p:sldId id="259" r:id="rId10"/>
    <p:sldId id="271" r:id="rId11"/>
    <p:sldId id="274" r:id="rId12"/>
    <p:sldId id="276" r:id="rId13"/>
    <p:sldId id="277" r:id="rId14"/>
    <p:sldId id="278" r:id="rId15"/>
    <p:sldId id="279" r:id="rId16"/>
    <p:sldId id="281" r:id="rId17"/>
    <p:sldId id="260" r:id="rId18"/>
    <p:sldId id="261" r:id="rId19"/>
    <p:sldId id="262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4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5.wmf"/><Relationship Id="rId1" Type="http://schemas.openxmlformats.org/officeDocument/2006/relationships/image" Target="../media/image21.e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5.wmf"/><Relationship Id="rId1" Type="http://schemas.openxmlformats.org/officeDocument/2006/relationships/image" Target="../media/image21.emf"/><Relationship Id="rId4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7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4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77B4-9F78-4190-92B8-06D0C00B403F}" type="datetimeFigureOut">
              <a:rPr lang="el-GR" smtClean="0"/>
              <a:pPr/>
              <a:t>6/5/2018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600C-F3FD-4DF3-9762-FDAF169264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77B4-9F78-4190-92B8-06D0C00B403F}" type="datetimeFigureOut">
              <a:rPr lang="el-GR" smtClean="0"/>
              <a:pPr/>
              <a:t>6/5/2018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600C-F3FD-4DF3-9762-FDAF169264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77B4-9F78-4190-92B8-06D0C00B403F}" type="datetimeFigureOut">
              <a:rPr lang="el-GR" smtClean="0"/>
              <a:pPr/>
              <a:t>6/5/2018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600C-F3FD-4DF3-9762-FDAF169264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9023D-8DEF-4915-8B62-DC80E4CFE60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77B4-9F78-4190-92B8-06D0C00B403F}" type="datetimeFigureOut">
              <a:rPr lang="el-GR" smtClean="0"/>
              <a:pPr/>
              <a:t>6/5/2018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600C-F3FD-4DF3-9762-FDAF169264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77B4-9F78-4190-92B8-06D0C00B403F}" type="datetimeFigureOut">
              <a:rPr lang="el-GR" smtClean="0"/>
              <a:pPr/>
              <a:t>6/5/2018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600C-F3FD-4DF3-9762-FDAF169264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77B4-9F78-4190-92B8-06D0C00B403F}" type="datetimeFigureOut">
              <a:rPr lang="el-GR" smtClean="0"/>
              <a:pPr/>
              <a:t>6/5/2018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600C-F3FD-4DF3-9762-FDAF169264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77B4-9F78-4190-92B8-06D0C00B403F}" type="datetimeFigureOut">
              <a:rPr lang="el-GR" smtClean="0"/>
              <a:pPr/>
              <a:t>6/5/2018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600C-F3FD-4DF3-9762-FDAF169264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77B4-9F78-4190-92B8-06D0C00B403F}" type="datetimeFigureOut">
              <a:rPr lang="el-GR" smtClean="0"/>
              <a:pPr/>
              <a:t>6/5/2018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600C-F3FD-4DF3-9762-FDAF169264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77B4-9F78-4190-92B8-06D0C00B403F}" type="datetimeFigureOut">
              <a:rPr lang="el-GR" smtClean="0"/>
              <a:pPr/>
              <a:t>6/5/2018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600C-F3FD-4DF3-9762-FDAF169264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77B4-9F78-4190-92B8-06D0C00B403F}" type="datetimeFigureOut">
              <a:rPr lang="el-GR" smtClean="0"/>
              <a:pPr/>
              <a:t>6/5/2018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600C-F3FD-4DF3-9762-FDAF169264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77B4-9F78-4190-92B8-06D0C00B403F}" type="datetimeFigureOut">
              <a:rPr lang="el-GR" smtClean="0"/>
              <a:pPr/>
              <a:t>6/5/2018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600C-F3FD-4DF3-9762-FDAF169264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A77B4-9F78-4190-92B8-06D0C00B403F}" type="datetimeFigureOut">
              <a:rPr lang="el-GR" smtClean="0"/>
              <a:pPr/>
              <a:t>6/5/2018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600C-F3FD-4DF3-9762-FDAF1692648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6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23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24.wmf"/><Relationship Id="rId3" Type="http://schemas.openxmlformats.org/officeDocument/2006/relationships/audio" Target="../media/audio1.wav"/><Relationship Id="rId7" Type="http://schemas.openxmlformats.org/officeDocument/2006/relationships/image" Target="../media/image5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3.wmf"/><Relationship Id="rId5" Type="http://schemas.openxmlformats.org/officeDocument/2006/relationships/image" Target="../media/image21.e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audio" Target="../media/audio1.wav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26.wmf"/><Relationship Id="rId5" Type="http://schemas.openxmlformats.org/officeDocument/2006/relationships/image" Target="../media/image21.e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Microsoft_Excel_97-2003_Worksheet2.xls"/><Relationship Id="rId9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24.wmf"/><Relationship Id="rId10" Type="http://schemas.openxmlformats.org/officeDocument/2006/relationships/image" Target="../media/image40.png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24.wmf"/><Relationship Id="rId10" Type="http://schemas.openxmlformats.org/officeDocument/2006/relationships/image" Target="../media/image49.png"/><Relationship Id="rId4" Type="http://schemas.openxmlformats.org/officeDocument/2006/relationships/oleObject" Target="../embeddings/oleObject39.bin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CCFF99"/>
          </a:solidFill>
          <a:ln w="76200" cmpd="tri">
            <a:solidFill>
              <a:schemeClr val="tx1"/>
            </a:solidFill>
          </a:ln>
        </p:spPr>
        <p:txBody>
          <a:bodyPr/>
          <a:lstStyle/>
          <a:p>
            <a:r>
              <a:rPr lang="el-GR" b="1">
                <a:solidFill>
                  <a:srgbClr val="000000"/>
                </a:solidFill>
                <a:cs typeface="Times New Roman" pitchFamily="18" charset="0"/>
              </a:rPr>
              <a:t>Κατανομή δειγματοληψίας διαφοράς δύο μέσων δειγμάτων</a:t>
            </a:r>
            <a:r>
              <a:rPr lang="el-GR"/>
              <a:t> 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algn="just"/>
            <a:r>
              <a:rPr lang="el-GR" dirty="0">
                <a:solidFill>
                  <a:srgbClr val="000000"/>
                </a:solidFill>
              </a:rPr>
              <a:t>Έστω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 δύο άπειρο</a:t>
            </a:r>
            <a:r>
              <a:rPr lang="el-GR" dirty="0">
                <a:solidFill>
                  <a:srgbClr val="000000"/>
                </a:solidFill>
              </a:rPr>
              <a:t>ι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 πληθυσμο</a:t>
            </a:r>
            <a:r>
              <a:rPr lang="el-GR" dirty="0">
                <a:solidFill>
                  <a:srgbClr val="000000"/>
                </a:solidFill>
              </a:rPr>
              <a:t>ί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, οι οποίοι έχουν </a:t>
            </a:r>
            <a:endParaRPr lang="el-GR" dirty="0">
              <a:solidFill>
                <a:srgbClr val="000000"/>
              </a:solidFill>
            </a:endParaRPr>
          </a:p>
          <a:p>
            <a:pPr lvl="1" algn="just"/>
            <a:r>
              <a:rPr lang="el-GR" b="1" dirty="0">
                <a:solidFill>
                  <a:srgbClr val="0033CC"/>
                </a:solidFill>
                <a:cs typeface="Times New Roman" pitchFamily="18" charset="0"/>
              </a:rPr>
              <a:t>μέσους μ</a:t>
            </a:r>
            <a:r>
              <a:rPr lang="el-GR" b="1" baseline="-30000" dirty="0">
                <a:solidFill>
                  <a:srgbClr val="0033CC"/>
                </a:solidFill>
                <a:cs typeface="Times New Roman" pitchFamily="18" charset="0"/>
              </a:rPr>
              <a:t>1</a:t>
            </a:r>
            <a:r>
              <a:rPr lang="el-GR" b="1" dirty="0">
                <a:solidFill>
                  <a:srgbClr val="0033CC"/>
                </a:solidFill>
                <a:cs typeface="Times New Roman" pitchFamily="18" charset="0"/>
              </a:rPr>
              <a:t> και μ</a:t>
            </a:r>
            <a:r>
              <a:rPr lang="el-GR" b="1" baseline="-30000" dirty="0">
                <a:solidFill>
                  <a:srgbClr val="0033CC"/>
                </a:solidFill>
                <a:cs typeface="Times New Roman" pitchFamily="18" charset="0"/>
              </a:rPr>
              <a:t>2</a:t>
            </a:r>
            <a:r>
              <a:rPr lang="el-GR" b="1" dirty="0">
                <a:solidFill>
                  <a:srgbClr val="0033CC"/>
                </a:solidFill>
                <a:cs typeface="Times New Roman" pitchFamily="18" charset="0"/>
              </a:rPr>
              <a:t> και </a:t>
            </a:r>
            <a:endParaRPr lang="el-GR" b="1" dirty="0">
              <a:solidFill>
                <a:srgbClr val="0033CC"/>
              </a:solidFill>
            </a:endParaRPr>
          </a:p>
          <a:p>
            <a:pPr lvl="1" algn="just"/>
            <a:r>
              <a:rPr lang="el-GR" b="1" dirty="0">
                <a:solidFill>
                  <a:srgbClr val="0033CC"/>
                </a:solidFill>
              </a:rPr>
              <a:t>Τυπικές αποκλίσεις</a:t>
            </a:r>
            <a:r>
              <a:rPr lang="el-GR" b="1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l-GR" b="1" i="1" dirty="0">
                <a:solidFill>
                  <a:srgbClr val="0033CC"/>
                </a:solidFill>
                <a:cs typeface="Times New Roman" pitchFamily="18" charset="0"/>
              </a:rPr>
              <a:t>σ</a:t>
            </a:r>
            <a:r>
              <a:rPr lang="el-GR" b="1" i="1" baseline="-25000" dirty="0">
                <a:solidFill>
                  <a:srgbClr val="0033CC"/>
                </a:solidFill>
              </a:rPr>
              <a:t>1</a:t>
            </a:r>
            <a:r>
              <a:rPr lang="el-GR" b="1" i="1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l-GR" b="1" dirty="0">
                <a:solidFill>
                  <a:srgbClr val="0033CC"/>
                </a:solidFill>
                <a:cs typeface="Times New Roman" pitchFamily="18" charset="0"/>
              </a:rPr>
              <a:t>και σ</a:t>
            </a:r>
            <a:r>
              <a:rPr lang="el-GR" b="1" baseline="-30000" dirty="0">
                <a:solidFill>
                  <a:srgbClr val="0033CC"/>
                </a:solidFill>
                <a:cs typeface="Times New Roman" pitchFamily="18" charset="0"/>
              </a:rPr>
              <a:t>2</a:t>
            </a:r>
            <a:endParaRPr lang="el-GR" b="1" dirty="0">
              <a:solidFill>
                <a:srgbClr val="0033CC"/>
              </a:solidFill>
            </a:endParaRPr>
          </a:p>
          <a:p>
            <a:pPr algn="just"/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Αν πάρουμε όλα τα δυνατά ζεύγη δειγμάτων </a:t>
            </a:r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l-GR" baseline="-30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endParaRPr lang="el-GR" dirty="0">
              <a:solidFill>
                <a:srgbClr val="000000"/>
              </a:solidFill>
            </a:endParaRPr>
          </a:p>
          <a:p>
            <a:pPr lvl="1" algn="just"/>
            <a:r>
              <a:rPr lang="el-GR" dirty="0">
                <a:solidFill>
                  <a:srgbClr val="000000"/>
                </a:solidFill>
              </a:rPr>
              <a:t>και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από κάθε ζεύγος δείγματος υπολογίσουμε τους μέσους</a:t>
            </a:r>
            <a:r>
              <a:rPr lang="el-GR" dirty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  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       </a:t>
            </a:r>
          </a:p>
          <a:p>
            <a:pPr lvl="1" algn="just"/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στη συνέχεια πάρουμε τη διαφορά τους, </a:t>
            </a:r>
            <a:r>
              <a:rPr lang="el-GR" dirty="0">
                <a:solidFill>
                  <a:srgbClr val="000000"/>
                </a:solidFill>
              </a:rPr>
              <a:t>            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τότε θα προκύψουν τόσες διαφορές όσα και τα ζεύγη των δειγμάτων. </a:t>
            </a:r>
            <a:endParaRPr lang="el-GR" dirty="0">
              <a:solidFill>
                <a:srgbClr val="000000"/>
              </a:solidFill>
            </a:endParaRPr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2133600" y="4267200"/>
          <a:ext cx="14478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2" name="Εξίσωση" r:id="rId3" imgW="533160" imgH="241200" progId="Equation.3">
                  <p:embed/>
                </p:oleObj>
              </mc:Choice>
              <mc:Fallback>
                <p:oleObj name="Εξίσωση" r:id="rId3" imgW="53316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267200"/>
                        <a:ext cx="1447800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7" name="Object 5"/>
          <p:cNvGraphicFramePr>
            <a:graphicFrameLocks noChangeAspect="1"/>
          </p:cNvGraphicFramePr>
          <p:nvPr/>
        </p:nvGraphicFramePr>
        <p:xfrm>
          <a:off x="6705600" y="4724400"/>
          <a:ext cx="14478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3" name="Εξίσωση" r:id="rId5" imgW="507960" imgH="241200" progId="Equation.3">
                  <p:embed/>
                </p:oleObj>
              </mc:Choice>
              <mc:Fallback>
                <p:oleObj name="Εξίσωση" r:id="rId5" imgW="50796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724400"/>
                        <a:ext cx="1447800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8" name="AutoShape 6"/>
          <p:cNvSpPr>
            <a:spLocks noChangeArrowheads="1"/>
          </p:cNvSpPr>
          <p:nvPr/>
        </p:nvSpPr>
        <p:spPr bwMode="auto">
          <a:xfrm>
            <a:off x="7467600" y="6019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3902" y="6062"/>
                <a:ext cx="9012593" cy="68519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l-GR" sz="2800" dirty="0" smtClean="0">
                    <a:solidFill>
                      <a:srgbClr val="000000"/>
                    </a:solidFill>
                  </a:rPr>
                  <a:t>Έστω δείγμα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n</a:t>
                </a:r>
                <a:r>
                  <a:rPr lang="en-US" sz="2800" baseline="-25000" dirty="0" smtClean="0">
                    <a:solidFill>
                      <a:srgbClr val="000000"/>
                    </a:solidFill>
                  </a:rPr>
                  <a:t>1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=</a:t>
                </a:r>
                <a:r>
                  <a:rPr lang="el-GR" sz="2800" dirty="0" smtClean="0">
                    <a:solidFill>
                      <a:srgbClr val="000000"/>
                    </a:solidFill>
                  </a:rPr>
                  <a:t>49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l-GR" sz="2800" dirty="0" smtClean="0">
                    <a:solidFill>
                      <a:srgbClr val="000000"/>
                    </a:solidFill>
                  </a:rPr>
                  <a:t>ανδρών με </a:t>
                </a:r>
                <a:r>
                  <a:rPr lang="el-GR" sz="2800" dirty="0">
                    <a:solidFill>
                      <a:srgbClr val="000000"/>
                    </a:solidFill>
                  </a:rPr>
                  <a:t>μέση </a:t>
                </a:r>
                <a:r>
                  <a:rPr lang="el-GR" sz="2800" dirty="0" smtClean="0">
                    <a:solidFill>
                      <a:srgbClr val="000000"/>
                    </a:solidFill>
                  </a:rPr>
                  <a:t>τιμή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8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Χ</m:t>
                        </m:r>
                      </m:e>
                    </m:acc>
                    <m:r>
                      <a:rPr lang="el-GR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=75</m:t>
                    </m:r>
                  </m:oMath>
                </a14:m>
                <a:r>
                  <a:rPr lang="el-GR" sz="2800" dirty="0" smtClean="0">
                    <a:solidFill>
                      <a:srgbClr val="000000"/>
                    </a:solidFill>
                  </a:rPr>
                  <a:t> και</a:t>
                </a:r>
                <a:r>
                  <a:rPr lang="el-GR" sz="2800" dirty="0" smtClean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el-GR" sz="2800" dirty="0">
                    <a:solidFill>
                      <a:srgbClr val="000000"/>
                    </a:solidFill>
                  </a:rPr>
                  <a:t>δείγμα </a:t>
                </a:r>
                <a:r>
                  <a:rPr lang="en-US" sz="2800" dirty="0">
                    <a:solidFill>
                      <a:srgbClr val="000000"/>
                    </a:solidFill>
                  </a:rPr>
                  <a:t>n</a:t>
                </a:r>
                <a:r>
                  <a:rPr lang="el-GR" sz="28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=</a:t>
                </a:r>
                <a:r>
                  <a:rPr lang="el-GR" sz="2800" dirty="0" smtClean="0">
                    <a:solidFill>
                      <a:srgbClr val="000000"/>
                    </a:solidFill>
                  </a:rPr>
                  <a:t>35 γυναικών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l-GR" sz="2800" dirty="0">
                    <a:solidFill>
                      <a:srgbClr val="000000"/>
                    </a:solidFill>
                  </a:rPr>
                  <a:t>με μέση </a:t>
                </a:r>
                <a:r>
                  <a:rPr lang="el-GR" sz="2800" dirty="0" smtClean="0">
                    <a:solidFill>
                      <a:srgbClr val="000000"/>
                    </a:solidFill>
                  </a:rPr>
                  <a:t>τιμή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>
                            <a:solidFill>
                              <a:srgbClr val="000000"/>
                            </a:solidFill>
                            <a:latin typeface="Cambria Math"/>
                          </a:rPr>
                          <m:t>Χ</m:t>
                        </m:r>
                      </m:e>
                    </m:acc>
                    <m:r>
                      <a:rPr lang="el-GR" sz="28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l-GR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68.</m:t>
                    </m:r>
                  </m:oMath>
                </a14:m>
                <a:r>
                  <a:rPr lang="el-GR" sz="2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l-GR" sz="2800" dirty="0">
                    <a:solidFill>
                      <a:srgbClr val="000000"/>
                    </a:solidFill>
                  </a:rPr>
                  <a:t>Αν οι </a:t>
                </a:r>
                <a:r>
                  <a:rPr lang="el-GR" sz="2800" dirty="0" smtClean="0">
                    <a:solidFill>
                      <a:srgbClr val="000000"/>
                    </a:solidFill>
                  </a:rPr>
                  <a:t>διακυμάνσεις των δειγμάτων είναι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10 </m:t>
                    </m:r>
                  </m:oMath>
                </a14:m>
                <a:r>
                  <a:rPr lang="el-GR" sz="2800" dirty="0" smtClean="0">
                    <a:solidFill>
                      <a:srgbClr val="000000"/>
                    </a:solidFill>
                  </a:rPr>
                  <a:t>και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8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l-GR" sz="2800" dirty="0" smtClean="0">
                    <a:solidFill>
                      <a:srgbClr val="000000"/>
                    </a:solidFill>
                  </a:rPr>
                  <a:t>να </a:t>
                </a:r>
                <a:r>
                  <a:rPr lang="el-GR" sz="2800" dirty="0" smtClean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el-GR" sz="2800" dirty="0">
                    <a:solidFill>
                      <a:srgbClr val="000000"/>
                    </a:solidFill>
                  </a:rPr>
                  <a:t>βρεθεί ένα διάστημα </a:t>
                </a:r>
                <a:r>
                  <a:rPr lang="el-GR" sz="2800" dirty="0" smtClean="0">
                    <a:solidFill>
                      <a:srgbClr val="000000"/>
                    </a:solidFill>
                  </a:rPr>
                  <a:t>εμπιστοσύνης </a:t>
                </a:r>
                <a:r>
                  <a:rPr lang="el-GR" sz="2800" dirty="0">
                    <a:solidFill>
                      <a:srgbClr val="000000"/>
                    </a:solidFill>
                  </a:rPr>
                  <a:t>95 % για την διαφορά των μέσων του πληθυσμού.</a:t>
                </a:r>
                <a:r>
                  <a:rPr lang="el-GR" sz="2800" dirty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endParaRPr lang="el-GR" sz="2800" dirty="0">
                  <a:solidFill>
                    <a:srgbClr val="000000"/>
                  </a:solidFill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902" y="6062"/>
                <a:ext cx="9012593" cy="6851938"/>
              </a:xfrm>
              <a:blipFill rotWithShape="1">
                <a:blip r:embed="rId2"/>
                <a:stretch>
                  <a:fillRect l="-1218" t="-801" r="-13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038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3902" y="6062"/>
                <a:ext cx="9012593" cy="68519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l-GR" sz="2800" dirty="0" smtClean="0">
                    <a:solidFill>
                      <a:srgbClr val="000000"/>
                    </a:solidFill>
                  </a:rPr>
                  <a:t>Έστω δείγμα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n</a:t>
                </a:r>
                <a:r>
                  <a:rPr lang="en-US" sz="2800" baseline="-25000" dirty="0" smtClean="0">
                    <a:solidFill>
                      <a:srgbClr val="000000"/>
                    </a:solidFill>
                  </a:rPr>
                  <a:t>1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=</a:t>
                </a:r>
                <a:r>
                  <a:rPr lang="el-GR" sz="2800" dirty="0" smtClean="0">
                    <a:solidFill>
                      <a:srgbClr val="000000"/>
                    </a:solidFill>
                  </a:rPr>
                  <a:t>49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l-GR" sz="2800" dirty="0" smtClean="0">
                    <a:solidFill>
                      <a:srgbClr val="000000"/>
                    </a:solidFill>
                  </a:rPr>
                  <a:t>ανδρών με </a:t>
                </a:r>
                <a:r>
                  <a:rPr lang="el-GR" sz="2800" dirty="0">
                    <a:solidFill>
                      <a:srgbClr val="000000"/>
                    </a:solidFill>
                  </a:rPr>
                  <a:t>μέση </a:t>
                </a:r>
                <a:r>
                  <a:rPr lang="el-GR" sz="2800" dirty="0" smtClean="0">
                    <a:solidFill>
                      <a:srgbClr val="000000"/>
                    </a:solidFill>
                  </a:rPr>
                  <a:t>τιμή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8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Χ</m:t>
                        </m:r>
                      </m:e>
                    </m:acc>
                    <m:r>
                      <a:rPr lang="el-GR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=75</m:t>
                    </m:r>
                  </m:oMath>
                </a14:m>
                <a:r>
                  <a:rPr lang="el-GR" sz="2800" dirty="0" smtClean="0">
                    <a:solidFill>
                      <a:srgbClr val="000000"/>
                    </a:solidFill>
                  </a:rPr>
                  <a:t> και</a:t>
                </a:r>
                <a:r>
                  <a:rPr lang="el-GR" sz="2800" dirty="0" smtClean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el-GR" sz="2800" dirty="0">
                    <a:solidFill>
                      <a:srgbClr val="000000"/>
                    </a:solidFill>
                  </a:rPr>
                  <a:t>δείγμα </a:t>
                </a:r>
                <a:r>
                  <a:rPr lang="en-US" sz="2800" dirty="0">
                    <a:solidFill>
                      <a:srgbClr val="000000"/>
                    </a:solidFill>
                  </a:rPr>
                  <a:t>n</a:t>
                </a:r>
                <a:r>
                  <a:rPr lang="el-GR" sz="28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=</a:t>
                </a:r>
                <a:r>
                  <a:rPr lang="el-GR" sz="2800" dirty="0" smtClean="0">
                    <a:solidFill>
                      <a:srgbClr val="000000"/>
                    </a:solidFill>
                  </a:rPr>
                  <a:t>35 γυναικών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l-GR" sz="2800" dirty="0">
                    <a:solidFill>
                      <a:srgbClr val="000000"/>
                    </a:solidFill>
                  </a:rPr>
                  <a:t>με μέση </a:t>
                </a:r>
                <a:r>
                  <a:rPr lang="el-GR" sz="2800" dirty="0" smtClean="0">
                    <a:solidFill>
                      <a:srgbClr val="000000"/>
                    </a:solidFill>
                  </a:rPr>
                  <a:t>τιμή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>
                            <a:solidFill>
                              <a:srgbClr val="000000"/>
                            </a:solidFill>
                            <a:latin typeface="Cambria Math"/>
                          </a:rPr>
                          <m:t>Χ</m:t>
                        </m:r>
                      </m:e>
                    </m:acc>
                    <m:r>
                      <a:rPr lang="el-GR" sz="28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l-GR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68.</m:t>
                    </m:r>
                  </m:oMath>
                </a14:m>
                <a:r>
                  <a:rPr lang="el-GR" sz="2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l-GR" sz="2800" dirty="0">
                    <a:solidFill>
                      <a:srgbClr val="000000"/>
                    </a:solidFill>
                  </a:rPr>
                  <a:t>Αν οι </a:t>
                </a:r>
                <a:r>
                  <a:rPr lang="el-GR" sz="2800" dirty="0" smtClean="0">
                    <a:solidFill>
                      <a:srgbClr val="000000"/>
                    </a:solidFill>
                  </a:rPr>
                  <a:t>διακυμάνσεις των δειγμάτων είναι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10 </m:t>
                    </m:r>
                  </m:oMath>
                </a14:m>
                <a:r>
                  <a:rPr lang="el-GR" sz="2800" dirty="0" smtClean="0">
                    <a:solidFill>
                      <a:srgbClr val="000000"/>
                    </a:solidFill>
                  </a:rPr>
                  <a:t>και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8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l-GR" sz="2800" dirty="0" smtClean="0">
                    <a:solidFill>
                      <a:srgbClr val="000000"/>
                    </a:solidFill>
                  </a:rPr>
                  <a:t>να </a:t>
                </a:r>
                <a:r>
                  <a:rPr lang="el-GR" sz="2800" dirty="0" smtClean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el-GR" sz="2800" dirty="0">
                    <a:solidFill>
                      <a:srgbClr val="000000"/>
                    </a:solidFill>
                  </a:rPr>
                  <a:t>βρεθεί ένα διάστημα </a:t>
                </a:r>
                <a:r>
                  <a:rPr lang="el-GR" sz="2800" dirty="0" smtClean="0">
                    <a:solidFill>
                      <a:srgbClr val="000000"/>
                    </a:solidFill>
                  </a:rPr>
                  <a:t>εμπιστοσύνης </a:t>
                </a:r>
                <a:r>
                  <a:rPr lang="el-GR" sz="2800" dirty="0">
                    <a:solidFill>
                      <a:srgbClr val="000000"/>
                    </a:solidFill>
                  </a:rPr>
                  <a:t>95 % για την διαφορά των μέσων του πληθυσμού.</a:t>
                </a:r>
                <a:r>
                  <a:rPr lang="el-GR" sz="2800" dirty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endParaRPr lang="el-GR" sz="2800" dirty="0">
                  <a:solidFill>
                    <a:srgbClr val="000000"/>
                  </a:solidFill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902" y="6062"/>
                <a:ext cx="9012593" cy="6851938"/>
              </a:xfrm>
              <a:blipFill rotWithShape="1">
                <a:blip r:embed="rId3"/>
                <a:stretch>
                  <a:fillRect l="-1218" t="-801" r="-13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604105"/>
              </p:ext>
            </p:extLst>
          </p:nvPr>
        </p:nvGraphicFramePr>
        <p:xfrm>
          <a:off x="1043608" y="2420888"/>
          <a:ext cx="7099301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0" name="Εξίσωση" r:id="rId4" imgW="3022560" imgH="495000" progId="Equation.3">
                  <p:embed/>
                </p:oleObj>
              </mc:Choice>
              <mc:Fallback>
                <p:oleObj name="Εξίσωση" r:id="rId4" imgW="3022560" imgH="49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420888"/>
                        <a:ext cx="7099301" cy="91916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628985"/>
              </p:ext>
            </p:extLst>
          </p:nvPr>
        </p:nvGraphicFramePr>
        <p:xfrm>
          <a:off x="251520" y="3717032"/>
          <a:ext cx="8545512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1" name="Εξίσωση" r:id="rId6" imgW="3352800" imgH="368300" progId="Equation.3">
                  <p:embed/>
                </p:oleObj>
              </mc:Choice>
              <mc:Fallback>
                <p:oleObj name="Εξίσωση" r:id="rId6" imgW="3352800" imgH="368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717032"/>
                        <a:ext cx="8545512" cy="10112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469613"/>
              </p:ext>
            </p:extLst>
          </p:nvPr>
        </p:nvGraphicFramePr>
        <p:xfrm>
          <a:off x="482600" y="5157788"/>
          <a:ext cx="7902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2" name="Εξίσωση" r:id="rId8" imgW="3479760" imgH="215640" progId="Equation.3">
                  <p:embed/>
                </p:oleObj>
              </mc:Choice>
              <mc:Fallback>
                <p:oleObj name="Εξίσωση" r:id="rId8" imgW="347976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5157788"/>
                        <a:ext cx="7902575" cy="533400"/>
                      </a:xfrm>
                      <a:prstGeom prst="rect">
                        <a:avLst/>
                      </a:prstGeom>
                      <a:solidFill>
                        <a:srgbClr val="FDEAD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b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:   1,   2,   3</a:t>
            </a:r>
          </a:p>
          <a:p>
            <a:r>
              <a:rPr lang="en-US" b="1" dirty="0" smtClean="0"/>
              <a:t>X</a:t>
            </a:r>
            <a:r>
              <a:rPr lang="en-US" b="1" baseline="-25000" dirty="0" smtClean="0"/>
              <a:t>2</a:t>
            </a:r>
            <a:r>
              <a:rPr lang="en-US" b="1" dirty="0" smtClean="0"/>
              <a:t>:   3,   5,   4</a:t>
            </a:r>
          </a:p>
          <a:p>
            <a:pPr algn="just"/>
            <a:r>
              <a:rPr lang="el-GR" dirty="0" smtClean="0"/>
              <a:t>Με την υπόθεση ότι τα δείγματα προέρχονται από κανονικούς πληθυσμούς  </a:t>
            </a:r>
            <a:r>
              <a:rPr lang="el-GR" dirty="0" smtClean="0">
                <a:solidFill>
                  <a:srgbClr val="000000"/>
                </a:solidFill>
              </a:rPr>
              <a:t>να </a:t>
            </a:r>
            <a:r>
              <a:rPr lang="el-GR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βρεθεί ένα διάστημα εμπιστοσύνης </a:t>
            </a:r>
            <a:r>
              <a:rPr lang="el-GR" dirty="0" smtClean="0">
                <a:solidFill>
                  <a:srgbClr val="000000"/>
                </a:solidFill>
              </a:rPr>
              <a:t>95 </a:t>
            </a:r>
            <a:r>
              <a:rPr lang="el-GR" dirty="0">
                <a:solidFill>
                  <a:srgbClr val="000000"/>
                </a:solidFill>
              </a:rPr>
              <a:t>% για την διαφορά των μέσων του πληθυσμού.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b="1" dirty="0" smtClean="0">
                <a:solidFill>
                  <a:srgbClr val="0000FF"/>
                </a:solidFill>
                <a:cs typeface="Times New Roman" pitchFamily="18" charset="0"/>
              </a:rPr>
              <a:t>Βαθμοί Ελευθερίας = 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n</a:t>
            </a:r>
            <a:r>
              <a:rPr lang="en-US" b="1" baseline="-25000" dirty="0" smtClean="0">
                <a:solidFill>
                  <a:srgbClr val="0000FF"/>
                </a:solidFill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+n</a:t>
            </a:r>
            <a:r>
              <a:rPr lang="en-US" b="1" baseline="-25000" dirty="0" smtClean="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=3+3=6</a:t>
            </a:r>
            <a:r>
              <a:rPr lang="el-GR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el-GR" b="1" dirty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0716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458112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X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:   1,   3,   4</a:t>
                </a:r>
              </a:p>
              <a:p>
                <a:r>
                  <a:rPr lang="en-US" b="1" dirty="0" smtClean="0"/>
                  <a:t>X</a:t>
                </a:r>
                <a:r>
                  <a:rPr lang="en-US" b="1" baseline="-25000" dirty="0" smtClean="0"/>
                  <a:t>2</a:t>
                </a:r>
                <a:r>
                  <a:rPr lang="en-US" b="1" dirty="0" smtClean="0"/>
                  <a:t>:   3,   5,   4</a:t>
                </a:r>
              </a:p>
              <a:p>
                <a:pPr algn="just"/>
                <a:r>
                  <a:rPr lang="el-GR" dirty="0" smtClean="0"/>
                  <a:t>Με την υπόθεση ότι τα δείγματα προέρχονται από κανονικούς πληθυσμούς 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να </a:t>
                </a:r>
                <a:r>
                  <a:rPr lang="el-GR" dirty="0" smtClean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</a:rPr>
                  <a:t>βρεθεί ένα διάστημα εμπιστοσύνης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95 </a:t>
                </a:r>
                <a:r>
                  <a:rPr lang="el-GR" dirty="0">
                    <a:solidFill>
                      <a:srgbClr val="000000"/>
                    </a:solidFill>
                  </a:rPr>
                  <a:t>% για την διαφορά των μέσων του πληθυσμού.</a:t>
                </a:r>
                <a:r>
                  <a:rPr lang="el-GR" dirty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el-GR" dirty="0" smtClean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el-GR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Βαθμοί Ελευθερίας = </a:t>
                </a:r>
                <a:r>
                  <a:rPr lang="en-US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n</a:t>
                </a:r>
                <a:r>
                  <a:rPr lang="en-US" b="1" baseline="-25000" dirty="0" smtClean="0">
                    <a:solidFill>
                      <a:srgbClr val="0000FF"/>
                    </a:solidFill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+n</a:t>
                </a:r>
                <a:r>
                  <a:rPr lang="en-US" b="1" baseline="-25000" dirty="0" smtClean="0">
                    <a:solidFill>
                      <a:srgbClr val="0000FF"/>
                    </a:solidFill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=3+3=6</a:t>
                </a:r>
                <a:r>
                  <a:rPr lang="el-GR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endParaRPr lang="el-GR" b="1" dirty="0">
                  <a:solidFill>
                    <a:srgbClr val="0000FF"/>
                  </a:solidFill>
                </a:endParaRPr>
              </a:p>
              <a:p>
                <a:r>
                  <a:rPr lang="el-GR" dirty="0">
                    <a:solidFill>
                      <a:srgbClr val="000000"/>
                    </a:solidFill>
                  </a:rPr>
                  <a:t>Γ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ια το πρώτο δείγμα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l-GR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1+2+3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=2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</m:acc>
                                <m:r>
                                  <a:rPr lang="el-GR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l-GR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=1     </m:t>
                    </m:r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=1</m:t>
                    </m:r>
                  </m:oMath>
                </a14:m>
                <a:endParaRPr lang="el-GR" b="1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4581128"/>
              </a:xfrm>
              <a:blipFill rotWithShape="1">
                <a:blip r:embed="rId2"/>
                <a:stretch>
                  <a:fillRect l="-1333" t="-2663" r="-15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725516"/>
                  </p:ext>
                </p:extLst>
              </p:nvPr>
            </p:nvGraphicFramePr>
            <p:xfrm>
              <a:off x="0" y="4535805"/>
              <a:ext cx="6696743" cy="222631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24812"/>
                    <a:gridCol w="2365915"/>
                    <a:gridCol w="2406016"/>
                  </a:tblGrid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3200" u="none" strike="noStrike" dirty="0" smtClean="0">
                              <a:effectLst/>
                            </a:rPr>
                            <a:t>X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 smtClean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u="none" strike="noStrike" smtClean="0">
                                  <a:effectLst/>
                                  <a:latin typeface="Cambria Math"/>
                                </a:rPr>
                                <m:t>𝑋</m:t>
                              </m:r>
                            </m:oMath>
                          </a14:m>
                          <a:r>
                            <a:rPr lang="el-GR" sz="3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l-GR" sz="320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r>
                            <a:rPr lang="el-GR" sz="3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 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3200" u="none" strike="noStrike" dirty="0" smtClean="0">
                                      <a:effectLst/>
                                    </a:rPr>
                                    <m:t> </m:t>
                                  </m:r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3200" b="0" i="0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libri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l-GR" sz="3200" i="1" u="none" strike="noStrike" smtClean="0">
                                          <a:effectLst/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u="none" strike="noStrike" smtClean="0">
                                          <a:effectLst/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-1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2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>
                              <a:effectLst/>
                            </a:rPr>
                            <a:t>3</a:t>
                          </a:r>
                          <a:endParaRPr lang="el-GR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>
                              <a:effectLst/>
                            </a:rPr>
                            <a:t> </a:t>
                          </a:r>
                          <a:endParaRPr lang="el-GR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u="none" strike="noStrike" dirty="0" smtClean="0">
                              <a:effectLst/>
                            </a:rPr>
                            <a:t>Σύνολο</a:t>
                          </a:r>
                          <a:r>
                            <a:rPr lang="el-GR" sz="2800" b="1" u="none" strike="noStrike" dirty="0">
                              <a:effectLst/>
                            </a:rPr>
                            <a:t> </a:t>
                          </a:r>
                          <a:endParaRPr lang="el-GR" sz="2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l-GR" sz="2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725516"/>
                  </p:ext>
                </p:extLst>
              </p:nvPr>
            </p:nvGraphicFramePr>
            <p:xfrm>
              <a:off x="0" y="4535805"/>
              <a:ext cx="6696743" cy="232219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24812"/>
                    <a:gridCol w="2365915"/>
                    <a:gridCol w="2406016"/>
                  </a:tblGrid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3200" u="none" strike="noStrike" dirty="0" smtClean="0">
                              <a:effectLst/>
                            </a:rPr>
                            <a:t>X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1">
                          <a:blip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1">
                          <a:blip/>
                          <a:stretch>
                            <a:fillRect/>
                          </a:stretch>
                        </a:blipFill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-1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2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>
                              <a:effectLst/>
                            </a:rPr>
                            <a:t>3</a:t>
                          </a:r>
                          <a:endParaRPr lang="el-GR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>
                              <a:effectLst/>
                            </a:rPr>
                            <a:t> </a:t>
                          </a:r>
                          <a:endParaRPr lang="el-GR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u="none" strike="noStrike" dirty="0" smtClean="0">
                              <a:effectLst/>
                            </a:rPr>
                            <a:t>Σύνολο</a:t>
                          </a:r>
                          <a:r>
                            <a:rPr lang="el-GR" sz="2800" b="1" u="none" strike="noStrike" dirty="0">
                              <a:effectLst/>
                            </a:rPr>
                            <a:t> </a:t>
                          </a:r>
                          <a:endParaRPr lang="el-GR" sz="2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l-GR" sz="2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97063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458112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X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:   1,   3,   4</a:t>
                </a:r>
              </a:p>
              <a:p>
                <a:r>
                  <a:rPr lang="en-US" b="1" dirty="0" smtClean="0"/>
                  <a:t>X</a:t>
                </a:r>
                <a:r>
                  <a:rPr lang="en-US" b="1" baseline="-25000" dirty="0" smtClean="0"/>
                  <a:t>2</a:t>
                </a:r>
                <a:r>
                  <a:rPr lang="en-US" b="1" dirty="0" smtClean="0"/>
                  <a:t>:   3,   5,   4</a:t>
                </a:r>
              </a:p>
              <a:p>
                <a:pPr algn="just"/>
                <a:r>
                  <a:rPr lang="el-GR" dirty="0" smtClean="0"/>
                  <a:t>Με την υπόθεση ότι τα δείγματα προέρχονται από κανονικούς πληθυσμούς 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να </a:t>
                </a:r>
                <a:r>
                  <a:rPr lang="el-GR" dirty="0" smtClean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</a:rPr>
                  <a:t>βρεθεί ένα διάστημα εμπιστοσύνης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95 </a:t>
                </a:r>
                <a:r>
                  <a:rPr lang="el-GR" dirty="0">
                    <a:solidFill>
                      <a:srgbClr val="000000"/>
                    </a:solidFill>
                  </a:rPr>
                  <a:t>% για την διαφορά των μέσων του πληθυσμού.</a:t>
                </a:r>
                <a:r>
                  <a:rPr lang="el-GR" dirty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el-GR" dirty="0" smtClean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el-GR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Βαθμοί Ελευθερίας = </a:t>
                </a:r>
                <a:r>
                  <a:rPr lang="en-US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n</a:t>
                </a:r>
                <a:r>
                  <a:rPr lang="en-US" b="1" baseline="-25000" dirty="0" smtClean="0">
                    <a:solidFill>
                      <a:srgbClr val="0000FF"/>
                    </a:solidFill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+n</a:t>
                </a:r>
                <a:r>
                  <a:rPr lang="en-US" b="1" baseline="-25000" dirty="0" smtClean="0">
                    <a:solidFill>
                      <a:srgbClr val="0000FF"/>
                    </a:solidFill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=3+3=6</a:t>
                </a:r>
                <a:r>
                  <a:rPr lang="el-GR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endParaRPr lang="el-GR" b="1" dirty="0">
                  <a:solidFill>
                    <a:srgbClr val="0000FF"/>
                  </a:solidFill>
                </a:endParaRPr>
              </a:p>
              <a:p>
                <a:r>
                  <a:rPr lang="el-GR" dirty="0">
                    <a:solidFill>
                      <a:srgbClr val="000000"/>
                    </a:solidFill>
                  </a:rPr>
                  <a:t>Γ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ια το δεύτερο δείγμα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: 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l-GR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/>
                      </a:rPr>
                      <m:t>4</m:t>
                    </m:r>
                  </m:oMath>
                </a14:m>
                <a:endParaRPr lang="el-GR" b="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</m:acc>
                                <m:r>
                                  <a:rPr lang="el-GR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l-GR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=1      </m:t>
                    </m:r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=1</m:t>
                    </m:r>
                  </m:oMath>
                </a14:m>
                <a:endParaRPr lang="el-GR" b="1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4581128"/>
              </a:xfrm>
              <a:blipFill rotWithShape="1">
                <a:blip r:embed="rId2"/>
                <a:stretch>
                  <a:fillRect l="-1333" t="-2663" r="-15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3198035"/>
                  </p:ext>
                </p:extLst>
              </p:nvPr>
            </p:nvGraphicFramePr>
            <p:xfrm>
              <a:off x="0" y="4535805"/>
              <a:ext cx="6696743" cy="222631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24812"/>
                    <a:gridCol w="2365915"/>
                    <a:gridCol w="2406016"/>
                  </a:tblGrid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3200" u="none" strike="noStrike" dirty="0" smtClean="0">
                              <a:effectLst/>
                            </a:rPr>
                            <a:t>X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 smtClean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u="none" strike="noStrike" smtClean="0">
                                  <a:effectLst/>
                                  <a:latin typeface="Cambria Math"/>
                                </a:rPr>
                                <m:t>𝑋</m:t>
                              </m:r>
                            </m:oMath>
                          </a14:m>
                          <a:r>
                            <a:rPr lang="el-GR" sz="3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l-GR" sz="320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r>
                            <a:rPr lang="el-GR" sz="3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 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3200" u="none" strike="noStrike" dirty="0" smtClean="0">
                                      <a:effectLst/>
                                    </a:rPr>
                                    <m:t> </m:t>
                                  </m:r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3200" b="0" i="0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libri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l-GR" sz="3200" i="1" u="none" strike="noStrike" smtClean="0">
                                          <a:effectLst/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u="none" strike="noStrike" smtClean="0">
                                          <a:effectLst/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 smtClean="0">
                              <a:effectLst/>
                            </a:rPr>
                            <a:t>3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-1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5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4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>
                              <a:effectLst/>
                            </a:rPr>
                            <a:t> </a:t>
                          </a:r>
                          <a:endParaRPr lang="el-GR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u="none" strike="noStrike" dirty="0" smtClean="0">
                              <a:effectLst/>
                            </a:rPr>
                            <a:t>Σύνολο</a:t>
                          </a:r>
                          <a:r>
                            <a:rPr lang="el-GR" sz="2800" b="1" u="none" strike="noStrike" dirty="0">
                              <a:effectLst/>
                            </a:rPr>
                            <a:t> </a:t>
                          </a:r>
                          <a:endParaRPr lang="el-GR" sz="2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l-GR" sz="2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3198035"/>
                  </p:ext>
                </p:extLst>
              </p:nvPr>
            </p:nvGraphicFramePr>
            <p:xfrm>
              <a:off x="0" y="4535805"/>
              <a:ext cx="6696743" cy="232219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24812"/>
                    <a:gridCol w="2365915"/>
                    <a:gridCol w="2406016"/>
                  </a:tblGrid>
                  <a:tr h="58991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3200" u="none" strike="noStrike" dirty="0" smtClean="0">
                              <a:effectLst/>
                            </a:rPr>
                            <a:t>X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1">
                          <a:blip r:embed="rId3"/>
                          <a:stretch>
                            <a:fillRect l="-81443" t="-4124" r="-101804" b="-3288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1">
                          <a:blip r:embed="rId3"/>
                          <a:stretch>
                            <a:fillRect l="-178228" t="-4124" b="-328866"/>
                          </a:stretch>
                        </a:blipFill>
                      </a:tcPr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 smtClean="0">
                              <a:effectLst/>
                            </a:rPr>
                            <a:t>3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-1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5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4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>
                              <a:effectLst/>
                            </a:rPr>
                            <a:t> </a:t>
                          </a:r>
                          <a:endParaRPr lang="el-GR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u="none" strike="noStrike" dirty="0" smtClean="0">
                              <a:effectLst/>
                            </a:rPr>
                            <a:t>Σύνολο</a:t>
                          </a:r>
                          <a:r>
                            <a:rPr lang="el-GR" sz="2800" b="1" u="none" strike="noStrike" dirty="0">
                              <a:effectLst/>
                            </a:rPr>
                            <a:t> </a:t>
                          </a:r>
                          <a:endParaRPr lang="el-GR" sz="2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l-GR" sz="2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3370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458112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l-GR" dirty="0">
                    <a:solidFill>
                      <a:srgbClr val="000000"/>
                    </a:solidFill>
                  </a:rPr>
                  <a:t>Δ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ιάστημα </a:t>
                </a:r>
                <a:r>
                  <a:rPr lang="el-GR" dirty="0">
                    <a:solidFill>
                      <a:srgbClr val="000000"/>
                    </a:solidFill>
                  </a:rPr>
                  <a:t>εμπιστοσύνης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95 %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.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 </a:t>
                </a:r>
                <a:r>
                  <a:rPr lang="el-GR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Β</a:t>
                </a:r>
                <a:r>
                  <a:rPr lang="en-US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.</a:t>
                </a:r>
                <a:r>
                  <a:rPr lang="el-GR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 Ελ</a:t>
                </a:r>
                <a:r>
                  <a:rPr lang="en-US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.</a:t>
                </a:r>
                <a:r>
                  <a:rPr lang="el-GR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 = </a:t>
                </a:r>
                <a:r>
                  <a:rPr lang="en-US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n</a:t>
                </a:r>
                <a:r>
                  <a:rPr lang="en-US" b="1" baseline="-25000" dirty="0" smtClean="0">
                    <a:solidFill>
                      <a:srgbClr val="0000FF"/>
                    </a:solidFill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+n</a:t>
                </a:r>
                <a:r>
                  <a:rPr lang="en-US" b="1" baseline="-25000" dirty="0" smtClean="0">
                    <a:solidFill>
                      <a:srgbClr val="0000FF"/>
                    </a:solidFill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=3+3=6</a:t>
                </a:r>
                <a:r>
                  <a:rPr lang="el-GR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endParaRPr lang="el-GR" b="1" dirty="0">
                  <a:solidFill>
                    <a:srgbClr val="0000FF"/>
                  </a:solidFill>
                </a:endParaRPr>
              </a:p>
              <a:p>
                <a:r>
                  <a:rPr lang="el-GR" dirty="0">
                    <a:solidFill>
                      <a:srgbClr val="000000"/>
                    </a:solidFill>
                  </a:rPr>
                  <a:t>Γ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ια το δεύτερο δείγμα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b="0" i="1" dirty="0" smtClean="0">
                    <a:solidFill>
                      <a:srgbClr val="000000"/>
                    </a:solidFill>
                    <a:latin typeface="Cambria Math"/>
                  </a:rPr>
                  <a:t>   </a:t>
                </a:r>
                <a:r>
                  <a:rPr lang="el-GR" b="0" i="1" dirty="0" smtClean="0">
                    <a:solidFill>
                      <a:srgbClr val="000000"/>
                    </a:solidFill>
                    <a:latin typeface="Cambria Math"/>
                  </a:rPr>
                  <a:t>και </a:t>
                </a:r>
                <a:r>
                  <a:rPr lang="en-US" b="0" i="1" dirty="0" smtClean="0">
                    <a:solidFill>
                      <a:srgbClr val="000000"/>
                    </a:solidFill>
                    <a:latin typeface="Cambria Math"/>
                  </a:rPr>
                  <a:t> </a:t>
                </a:r>
                <a:r>
                  <a:rPr lang="el-GR" b="0" i="1" dirty="0" smtClean="0">
                    <a:solidFill>
                      <a:srgbClr val="00000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/>
                      </a:rPr>
                      <m:t>=4</m:t>
                    </m:r>
                  </m:oMath>
                </a14:m>
                <a:endParaRPr lang="el-GR" i="1" dirty="0">
                  <a:solidFill>
                    <a:srgbClr val="0000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=1 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=1 </a:t>
                </a:r>
              </a:p>
              <a:p>
                <a:endParaRPr lang="en-US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4581128"/>
              </a:xfrm>
              <a:blipFill rotWithShape="1">
                <a:blip r:embed="rId3"/>
                <a:stretch>
                  <a:fillRect l="-1467" t="-1731" r="-12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73177"/>
              </p:ext>
            </p:extLst>
          </p:nvPr>
        </p:nvGraphicFramePr>
        <p:xfrm>
          <a:off x="107504" y="1844824"/>
          <a:ext cx="6323013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8" name="Εξίσωση" r:id="rId4" imgW="2692080" imgH="495000" progId="Equation.3">
                  <p:embed/>
                </p:oleObj>
              </mc:Choice>
              <mc:Fallback>
                <p:oleObj name="Εξίσωση" r:id="rId4" imgW="2692080" imgH="495000" progId="Equation.3">
                  <p:embed/>
                  <p:pic>
                    <p:nvPicPr>
                      <p:cNvPr id="0" name="Αντικείμενο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844824"/>
                        <a:ext cx="6323013" cy="91916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036311"/>
              </p:ext>
            </p:extLst>
          </p:nvPr>
        </p:nvGraphicFramePr>
        <p:xfrm>
          <a:off x="147638" y="3068638"/>
          <a:ext cx="8253412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9" name="Εξίσωση" r:id="rId6" imgW="3238200" imgH="368280" progId="Equation.3">
                  <p:embed/>
                </p:oleObj>
              </mc:Choice>
              <mc:Fallback>
                <p:oleObj name="Εξίσωση" r:id="rId6" imgW="3238200" imgH="368280" progId="Equation.3">
                  <p:embed/>
                  <p:pic>
                    <p:nvPicPr>
                      <p:cNvPr id="0" name="Αντικείμενο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3068638"/>
                        <a:ext cx="8253412" cy="10112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683135"/>
              </p:ext>
            </p:extLst>
          </p:nvPr>
        </p:nvGraphicFramePr>
        <p:xfrm>
          <a:off x="295275" y="4221163"/>
          <a:ext cx="73247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0" name="Εξίσωση" r:id="rId8" imgW="3225600" imgH="215640" progId="Equation.3">
                  <p:embed/>
                </p:oleObj>
              </mc:Choice>
              <mc:Fallback>
                <p:oleObj name="Εξίσωση" r:id="rId8" imgW="3225600" imgH="215640" progId="Equation.3">
                  <p:embed/>
                  <p:pic>
                    <p:nvPicPr>
                      <p:cNvPr id="0" name="Αντικείμενο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4221163"/>
                        <a:ext cx="7324725" cy="533400"/>
                      </a:xfrm>
                      <a:prstGeom prst="rect">
                        <a:avLst/>
                      </a:prstGeom>
                      <a:solidFill>
                        <a:srgbClr val="FDEAD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316245"/>
              </p:ext>
            </p:extLst>
          </p:nvPr>
        </p:nvGraphicFramePr>
        <p:xfrm>
          <a:off x="0" y="4941167"/>
          <a:ext cx="9144002" cy="2094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5382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Επίπεδο εμπιστοσύνης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0,800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0,900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0,950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0,980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0,990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27841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Μονόπλευρος 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0,1000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0,0500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0,0250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0,0100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0,0050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27841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>
                          <a:effectLst/>
                        </a:rPr>
                        <a:t>Δίπλευρος 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>
                          <a:effectLst/>
                        </a:rPr>
                        <a:t>0,2000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0,1000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u="none" strike="noStrike" dirty="0">
                          <a:effectLst/>
                        </a:rPr>
                        <a:t>0,0500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>
                          <a:effectLst/>
                        </a:rPr>
                        <a:t>0,0200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0,0100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2691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>
                          <a:effectLst/>
                        </a:rPr>
                        <a:t> 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4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1,533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2,132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u="none" strike="noStrike" dirty="0">
                          <a:effectLst/>
                        </a:rPr>
                        <a:t>2,776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3,747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4,604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26913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>
                          <a:effectLst/>
                        </a:rPr>
                        <a:t>5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>
                          <a:effectLst/>
                        </a:rPr>
                        <a:t>1,476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>
                          <a:effectLst/>
                        </a:rPr>
                        <a:t>2,015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u="none" strike="noStrike" dirty="0">
                          <a:effectLst/>
                        </a:rPr>
                        <a:t>2,571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3,365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4,032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26913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>
                          <a:effectLst/>
                        </a:rPr>
                        <a:t>6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>
                          <a:effectLst/>
                        </a:rPr>
                        <a:t>1,440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>
                          <a:effectLst/>
                        </a:rPr>
                        <a:t>1,943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u="none" strike="noStrike" dirty="0">
                          <a:effectLst/>
                        </a:rPr>
                        <a:t>2,447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>
                          <a:effectLst/>
                        </a:rPr>
                        <a:t>3,143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3,707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248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/>
            <a:r>
              <a:rPr lang="el-GR" dirty="0" smtClean="0"/>
              <a:t>Υποθέτουμε ότι τα </a:t>
            </a:r>
            <a:r>
              <a:rPr lang="el-GR" dirty="0"/>
              <a:t>δείγματα προέρχονται από </a:t>
            </a:r>
            <a:r>
              <a:rPr lang="el-GR" dirty="0" smtClean="0"/>
              <a:t>όμοιους πληθυσμούς και συνεπώς έχουν </a:t>
            </a:r>
            <a:r>
              <a:rPr lang="el-GR" dirty="0"/>
              <a:t>την ίδια </a:t>
            </a:r>
            <a:r>
              <a:rPr lang="el-GR" b="1" dirty="0"/>
              <a:t>διακύμανση </a:t>
            </a:r>
            <a:r>
              <a:rPr lang="el-GR" b="1" dirty="0" smtClean="0"/>
              <a:t>. </a:t>
            </a:r>
            <a:endParaRPr lang="el-GR" b="1" dirty="0"/>
          </a:p>
          <a:p>
            <a:pPr lvl="1" algn="just"/>
            <a:r>
              <a:rPr lang="el-GR" sz="3200" b="1" dirty="0"/>
              <a:t>Αν δεν την έχουμε διαθέσιμη την εκτιμούμε με τον τύπο</a:t>
            </a:r>
          </a:p>
          <a:p>
            <a:pPr lvl="1" algn="just"/>
            <a:endParaRPr lang="el-GR" sz="3200" b="1" dirty="0"/>
          </a:p>
          <a:p>
            <a:pPr lvl="1" algn="just"/>
            <a:endParaRPr lang="el-GR" sz="3200" b="1" dirty="0"/>
          </a:p>
          <a:p>
            <a:pPr algn="just"/>
            <a:r>
              <a:rPr lang="el-GR" sz="3600" b="1" dirty="0"/>
              <a:t>Η διακύμανση της κατανομής δειγματοληψίας των μέσων των δειγμάτων θα είναι  </a:t>
            </a:r>
            <a:endParaRPr lang="el-GR" dirty="0"/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2214546" y="2428868"/>
          <a:ext cx="4989512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8" name="Εξίσωση" r:id="rId4" imgW="1676160" imgH="457200" progId="Equation.3">
                  <p:embed/>
                </p:oleObj>
              </mc:Choice>
              <mc:Fallback>
                <p:oleObj name="Εξίσωση" r:id="rId4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2428868"/>
                        <a:ext cx="4989512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2643188" y="5591175"/>
          <a:ext cx="287972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Εξίσωση" r:id="rId6" imgW="1054080" imgH="469800" progId="Equation.3">
                  <p:embed/>
                </p:oleObj>
              </mc:Choice>
              <mc:Fallback>
                <p:oleObj name="Εξίσωση" r:id="rId6" imgW="1054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5591175"/>
                        <a:ext cx="2879725" cy="12842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5821588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0960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l-GR" dirty="0"/>
              <a:t>Με βάση τα στοιχεία του πιο κάτω πίνακα για δυο τυχαία δείγματα από δυο πληθυσμούς να υπολογιστεί ένα διάστημα εμπιστοσύνης 9</a:t>
            </a:r>
            <a:r>
              <a:rPr lang="en-US" dirty="0"/>
              <a:t>0</a:t>
            </a:r>
            <a:r>
              <a:rPr lang="el-GR" dirty="0"/>
              <a:t> % για την διαφορά των μέσων του πληθυσμού. Υποθέτουμε ότι  οι πληθυσμοί είναι όμοιοι </a:t>
            </a:r>
          </a:p>
        </p:txBody>
      </p:sp>
      <p:graphicFrame>
        <p:nvGraphicFramePr>
          <p:cNvPr id="389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233636"/>
              </p:ext>
            </p:extLst>
          </p:nvPr>
        </p:nvGraphicFramePr>
        <p:xfrm>
          <a:off x="0" y="2708920"/>
          <a:ext cx="3657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" name="Φύλλο εργασίας" r:id="rId4" imgW="1810207" imgH="1171956" progId="Excel.Sheet.8">
                  <p:embed/>
                </p:oleObj>
              </mc:Choice>
              <mc:Fallback>
                <p:oleObj name="Φύλλο εργασίας" r:id="rId4" imgW="1810207" imgH="1171956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08920"/>
                        <a:ext cx="36576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459763"/>
              </p:ext>
            </p:extLst>
          </p:nvPr>
        </p:nvGraphicFramePr>
        <p:xfrm>
          <a:off x="4355976" y="2780928"/>
          <a:ext cx="4125416" cy="916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" name="Εξίσωση" r:id="rId6" imgW="1676160" imgH="457200" progId="Equation.3">
                  <p:embed/>
                </p:oleObj>
              </mc:Choice>
              <mc:Fallback>
                <p:oleObj name="Εξίσωση" r:id="rId6" imgW="167616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780928"/>
                        <a:ext cx="4125416" cy="91660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289058"/>
              </p:ext>
            </p:extLst>
          </p:nvPr>
        </p:nvGraphicFramePr>
        <p:xfrm>
          <a:off x="3760844" y="3789040"/>
          <a:ext cx="5410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" name="Εξίσωση" r:id="rId8" imgW="2234880" imgH="431640" progId="Equation.3">
                  <p:embed/>
                </p:oleObj>
              </mc:Choice>
              <mc:Fallback>
                <p:oleObj name="Εξίσωση" r:id="rId8" imgW="223488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844" y="3789040"/>
                        <a:ext cx="5410200" cy="990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240893"/>
              </p:ext>
            </p:extLst>
          </p:nvPr>
        </p:nvGraphicFramePr>
        <p:xfrm>
          <a:off x="0" y="4768850"/>
          <a:ext cx="842962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4" name="Εξίσωση" r:id="rId10" imgW="3085920" imgH="482400" progId="Equation.3">
                  <p:embed/>
                </p:oleObj>
              </mc:Choice>
              <mc:Fallback>
                <p:oleObj name="Εξίσωση" r:id="rId10" imgW="308592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8850"/>
                        <a:ext cx="8429625" cy="11747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8"/>
          <p:cNvGraphicFramePr>
            <a:graphicFrameLocks noChangeAspect="1"/>
          </p:cNvGraphicFramePr>
          <p:nvPr/>
        </p:nvGraphicFramePr>
        <p:xfrm>
          <a:off x="0" y="5846763"/>
          <a:ext cx="853440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5" name="Εξίσωση" r:id="rId12" imgW="3213000" imgH="368280" progId="Equation.3">
                  <p:embed/>
                </p:oleObj>
              </mc:Choice>
              <mc:Fallback>
                <p:oleObj name="Εξίσωση" r:id="rId12" imgW="3213000" imgH="3682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846763"/>
                        <a:ext cx="8534400" cy="1011237"/>
                      </a:xfrm>
                      <a:prstGeom prst="rect">
                        <a:avLst/>
                      </a:prstGeom>
                      <a:solidFill>
                        <a:srgbClr val="FFFAE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AutoShape 9"/>
          <p:cNvSpPr>
            <a:spLocks noChangeArrowheads="1"/>
          </p:cNvSpPr>
          <p:nvPr/>
        </p:nvSpPr>
        <p:spPr bwMode="auto">
          <a:xfrm>
            <a:off x="8167688" y="5638800"/>
            <a:ext cx="976312" cy="304800"/>
          </a:xfrm>
          <a:prstGeom prst="rightArrow">
            <a:avLst>
              <a:gd name="adj1" fmla="val 50000"/>
              <a:gd name="adj2" fmla="val 800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385762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el-GR" sz="2800" dirty="0" smtClean="0">
                <a:latin typeface="Bookman Old Style" pitchFamily="18" charset="0"/>
                <a:cs typeface="Times New Roman" pitchFamily="18" charset="0"/>
              </a:rPr>
              <a:t>Με βάση τα στοιχεία του πιο κάτω πίνακα για δυο τυχαία δείγματα από δυο πληθυσμούς να υπολογιστούν</a:t>
            </a:r>
            <a:endParaRPr lang="el-GR" sz="2800" dirty="0" smtClean="0">
              <a:latin typeface="Bookman Old Style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el-GR" sz="2800" dirty="0" smtClean="0">
                <a:latin typeface="Bookman Old Style" pitchFamily="18" charset="0"/>
                <a:cs typeface="Times New Roman" pitchFamily="18" charset="0"/>
              </a:rPr>
              <a:t>Να βρεθεί ένα διάστημα εμπιστοσύνης 9</a:t>
            </a: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0</a:t>
            </a:r>
            <a:r>
              <a:rPr lang="el-GR" sz="2800" dirty="0" smtClean="0">
                <a:latin typeface="Bookman Old Style" pitchFamily="18" charset="0"/>
                <a:cs typeface="Times New Roman" pitchFamily="18" charset="0"/>
              </a:rPr>
              <a:t> % για την διαφορά των μέσων του πληθυσμού.</a:t>
            </a:r>
            <a:endParaRPr lang="el-GR" dirty="0" smtClean="0"/>
          </a:p>
          <a:p>
            <a:pPr eaLnBrk="1" hangingPunct="1"/>
            <a:r>
              <a:rPr lang="el-GR" sz="2800" dirty="0" smtClean="0"/>
              <a:t>                               </a:t>
            </a:r>
            <a:r>
              <a:rPr lang="en-US" sz="2800" dirty="0" smtClean="0"/>
              <a:t>      </a:t>
            </a:r>
            <a:r>
              <a:rPr lang="el-GR" sz="2800" dirty="0" smtClean="0"/>
              <a:t>  </a:t>
            </a:r>
            <a:endParaRPr lang="en-US" sz="2800" dirty="0" smtClean="0">
              <a:sym typeface="Wingdings" pitchFamily="2" charset="2"/>
            </a:endParaRP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                                     </a:t>
            </a:r>
            <a:r>
              <a:rPr lang="el-GR" sz="2800" dirty="0" smtClean="0">
                <a:sym typeface="Wingdings" pitchFamily="2" charset="2"/>
              </a:rPr>
              <a:t>   </a:t>
            </a:r>
            <a:r>
              <a:rPr lang="en-US" sz="2800" dirty="0" err="1" smtClean="0">
                <a:sym typeface="Wingdings" pitchFamily="2" charset="2"/>
              </a:rPr>
              <a:t>t</a:t>
            </a:r>
            <a:r>
              <a:rPr lang="en-US" sz="2800" baseline="-25000" dirty="0" err="1" smtClean="0">
                <a:sym typeface="Wingdings" pitchFamily="2" charset="2"/>
              </a:rPr>
              <a:t>n</a:t>
            </a:r>
            <a:r>
              <a:rPr lang="el-GR" sz="2800" baseline="-25000" dirty="0" smtClean="0">
                <a:sym typeface="Wingdings" pitchFamily="2" charset="2"/>
              </a:rPr>
              <a:t>1</a:t>
            </a:r>
            <a:r>
              <a:rPr lang="en-US" sz="2800" baseline="-25000" dirty="0" smtClean="0">
                <a:sym typeface="Wingdings" pitchFamily="2" charset="2"/>
              </a:rPr>
              <a:t>+n</a:t>
            </a:r>
            <a:r>
              <a:rPr lang="el-GR" sz="2800" baseline="-25000" dirty="0" smtClean="0">
                <a:sym typeface="Wingdings" pitchFamily="2" charset="2"/>
              </a:rPr>
              <a:t>2</a:t>
            </a:r>
            <a:r>
              <a:rPr lang="en-US" sz="2800" baseline="-25000" dirty="0" smtClean="0">
                <a:sym typeface="Wingdings" pitchFamily="2" charset="2"/>
              </a:rPr>
              <a:t>-2</a:t>
            </a:r>
            <a:r>
              <a:rPr lang="en-US" sz="2800" dirty="0" smtClean="0">
                <a:sym typeface="Wingdings" pitchFamily="2" charset="2"/>
              </a:rPr>
              <a:t>=t</a:t>
            </a:r>
            <a:r>
              <a:rPr lang="en-US" sz="2800" baseline="-25000" dirty="0" smtClean="0">
                <a:sym typeface="Wingdings" pitchFamily="2" charset="2"/>
              </a:rPr>
              <a:t>20</a:t>
            </a:r>
            <a:r>
              <a:rPr lang="en-US" sz="2800" dirty="0" smtClean="0">
                <a:sym typeface="Wingdings" pitchFamily="2" charset="2"/>
              </a:rPr>
              <a:t>=1,725</a:t>
            </a:r>
            <a:endParaRPr lang="el-GR" sz="2800" dirty="0" smtClean="0"/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357158" y="2071678"/>
          <a:ext cx="3048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" name="Φύλλο εργασίας" r:id="rId4" imgW="1810207" imgH="1171956" progId="Excel.Sheet.8">
                  <p:embed/>
                </p:oleObj>
              </mc:Choice>
              <mc:Fallback>
                <p:oleObj name="Φύλλο εργασίας" r:id="rId4" imgW="1810207" imgH="117195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2071678"/>
                        <a:ext cx="3048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6"/>
          <p:cNvGraphicFramePr>
            <a:graphicFrameLocks noChangeAspect="1"/>
          </p:cNvGraphicFramePr>
          <p:nvPr/>
        </p:nvGraphicFramePr>
        <p:xfrm>
          <a:off x="6500826" y="2571744"/>
          <a:ext cx="24288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" name="Εξίσωση" r:id="rId6" imgW="888840" imgH="253800" progId="Equation.3">
                  <p:embed/>
                </p:oleObj>
              </mc:Choice>
              <mc:Fallback>
                <p:oleObj name="Εξίσωση" r:id="rId6" imgW="88884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2571744"/>
                        <a:ext cx="2428875" cy="6191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7"/>
          <p:cNvGraphicFramePr>
            <a:graphicFrameLocks noChangeAspect="1"/>
          </p:cNvGraphicFramePr>
          <p:nvPr/>
        </p:nvGraphicFramePr>
        <p:xfrm>
          <a:off x="0" y="5029200"/>
          <a:ext cx="85344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" name="Εξίσωση" r:id="rId8" imgW="3213000" imgH="368280" progId="Equation.3">
                  <p:embed/>
                </p:oleObj>
              </mc:Choice>
              <mc:Fallback>
                <p:oleObj name="Εξίσωση" r:id="rId8" imgW="3213000" imgH="3682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29200"/>
                        <a:ext cx="8534400" cy="1011238"/>
                      </a:xfrm>
                      <a:prstGeom prst="rect">
                        <a:avLst/>
                      </a:prstGeom>
                      <a:solidFill>
                        <a:srgbClr val="FFFAE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10"/>
          <p:cNvGraphicFramePr>
            <a:graphicFrameLocks noChangeAspect="1"/>
          </p:cNvGraphicFramePr>
          <p:nvPr/>
        </p:nvGraphicFramePr>
        <p:xfrm>
          <a:off x="0" y="6019800"/>
          <a:ext cx="914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" name="Εξίσωση" r:id="rId10" imgW="4051080" imgH="215640" progId="Equation.3">
                  <p:embed/>
                </p:oleObj>
              </mc:Choice>
              <mc:Fallback>
                <p:oleObj name="Εξίσωση" r:id="rId10" imgW="405108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19800"/>
                        <a:ext cx="9144000" cy="457200"/>
                      </a:xfrm>
                      <a:prstGeom prst="rect">
                        <a:avLst/>
                      </a:prstGeom>
                      <a:solidFill>
                        <a:srgbClr val="FFFAE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8 - Πίνακας"/>
          <p:cNvGraphicFramePr>
            <a:graphicFrameLocks noGrp="1"/>
          </p:cNvGraphicFramePr>
          <p:nvPr/>
        </p:nvGraphicFramePr>
        <p:xfrm>
          <a:off x="285720" y="3714751"/>
          <a:ext cx="5502909" cy="1285885"/>
        </p:xfrm>
        <a:graphic>
          <a:graphicData uri="http://schemas.openxmlformats.org/drawingml/2006/table">
            <a:tbl>
              <a:tblPr/>
              <a:tblGrid>
                <a:gridCol w="837869"/>
                <a:gridCol w="933008"/>
                <a:gridCol w="933008"/>
                <a:gridCol w="933008"/>
                <a:gridCol w="933008"/>
                <a:gridCol w="933008"/>
              </a:tblGrid>
              <a:tr h="2571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Επίπεδο εμπιστοσύνης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0,800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0,900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0,950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0,980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571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Μονόπλευρος 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0,0500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0,0250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0,0100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E6"/>
                    </a:solidFill>
                  </a:tcPr>
                </a:tc>
              </a:tr>
              <a:tr h="2571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Δίπλευρος 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0,20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0,10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71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1,328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1,729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2,093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2,539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17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1,325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1,725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2,086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2,528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"/>
            <a:ext cx="9144000" cy="5929330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Σταθμισμένη διασπορά (</a:t>
            </a:r>
            <a:r>
              <a:rPr lang="el-GR" dirty="0" err="1" smtClean="0"/>
              <a:t>pooled</a:t>
            </a:r>
            <a:r>
              <a:rPr lang="el-GR" dirty="0" smtClean="0"/>
              <a:t> </a:t>
            </a:r>
            <a:r>
              <a:rPr lang="el-GR" dirty="0" err="1" smtClean="0"/>
              <a:t>variance</a:t>
            </a:r>
            <a:r>
              <a:rPr lang="el-GR" dirty="0" smtClean="0"/>
              <a:t>) </a:t>
            </a:r>
          </a:p>
          <a:p>
            <a:pPr algn="just"/>
            <a:r>
              <a:rPr lang="el-GR" dirty="0" smtClean="0"/>
              <a:t>Χρησιμοποιείται γιατί έχουμε δύο ανεξάρτητες εκτιμήσεις που προέρχονται από δύο διαφορετικά δείγματα για την ίδια ποσότητα το σ</a:t>
            </a:r>
            <a:r>
              <a:rPr lang="el-GR" baseline="30000" dirty="0" smtClean="0"/>
              <a:t>2</a:t>
            </a:r>
            <a:r>
              <a:rPr lang="el-GR" dirty="0" smtClean="0"/>
              <a:t>. </a:t>
            </a:r>
          </a:p>
          <a:p>
            <a:pPr algn="just"/>
            <a:r>
              <a:rPr lang="el-GR" dirty="0" smtClean="0"/>
              <a:t>Κάνουμε χρήση και των δύο αυτών εκτιμήσεων λαμβάνοντας δίνοντας όμως την αντίστοιχη βαρύτητα – μέγεθος της καθεμιάς</a:t>
            </a:r>
            <a:r>
              <a:rPr lang="el-GR" dirty="0"/>
              <a:t>.</a:t>
            </a:r>
            <a:endParaRPr lang="el-GR" dirty="0" smtClean="0"/>
          </a:p>
        </p:txBody>
      </p:sp>
      <p:graphicFrame>
        <p:nvGraphicFramePr>
          <p:cNvPr id="20482" name="Object 6"/>
          <p:cNvGraphicFramePr>
            <a:graphicFrameLocks noChangeAspect="1"/>
          </p:cNvGraphicFramePr>
          <p:nvPr/>
        </p:nvGraphicFramePr>
        <p:xfrm>
          <a:off x="7429520" y="0"/>
          <a:ext cx="114300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Εξίσωση" r:id="rId3" imgW="380880" imgH="253800" progId="Equation.3">
                  <p:embed/>
                </p:oleObj>
              </mc:Choice>
              <mc:Fallback>
                <p:oleObj name="Εξίσωση" r:id="rId3" imgW="38088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20" y="0"/>
                        <a:ext cx="1143008" cy="6191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CCFF99"/>
          </a:solidFill>
          <a:ln w="76200" cmpd="tri">
            <a:solidFill>
              <a:schemeClr val="tx1"/>
            </a:solidFill>
          </a:ln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cs typeface="Times New Roman" pitchFamily="18" charset="0"/>
              </a:rPr>
              <a:t>Κατανομή δειγματοληψίας διαφοράς δύο μέσων δειγμάτων</a:t>
            </a:r>
            <a:r>
              <a:rPr lang="el-GR" dirty="0"/>
              <a:t> 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algn="just"/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2. 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Η μέση τιμή των διαφορών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        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cs typeface="Times New Roman" pitchFamily="18" charset="0"/>
              </a:rPr>
              <a:t> συμπίπτει 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με τη διαφορά των μέσων μ</a:t>
            </a:r>
            <a:r>
              <a:rPr lang="el-GR" baseline="-30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 - μ</a:t>
            </a:r>
            <a:r>
              <a:rPr lang="el-GR" baseline="-30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 των πληθυσμών από τους οποίους έχουν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ληφθεί τα δείγματα.</a:t>
            </a:r>
            <a:r>
              <a:rPr lang="el-GR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algn="just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112647" name="AutoShape 7"/>
          <p:cNvSpPr>
            <a:spLocks noChangeArrowheads="1"/>
          </p:cNvSpPr>
          <p:nvPr/>
        </p:nvSpPr>
        <p:spPr bwMode="auto">
          <a:xfrm>
            <a:off x="6324600" y="4572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12648" name="Object 8"/>
          <p:cNvGraphicFramePr>
            <a:graphicFrameLocks noChangeAspect="1"/>
          </p:cNvGraphicFramePr>
          <p:nvPr/>
        </p:nvGraphicFramePr>
        <p:xfrm>
          <a:off x="5572132" y="1643050"/>
          <a:ext cx="14478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Εξίσωση" r:id="rId3" imgW="507960" imgH="241200" progId="Equation.3">
                  <p:embed/>
                </p:oleObj>
              </mc:Choice>
              <mc:Fallback>
                <p:oleObj name="Εξίσωση" r:id="rId3" imgW="50796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1643050"/>
                        <a:ext cx="1447800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b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:   1,   </a:t>
            </a:r>
            <a:r>
              <a:rPr lang="el-GR" b="1" dirty="0" smtClean="0"/>
              <a:t>0</a:t>
            </a:r>
            <a:r>
              <a:rPr lang="en-US" b="1" dirty="0" smtClean="0"/>
              <a:t>,   </a:t>
            </a:r>
            <a:r>
              <a:rPr lang="el-GR" b="1" dirty="0" smtClean="0"/>
              <a:t>2, 1</a:t>
            </a:r>
            <a:endParaRPr lang="en-US" b="1" dirty="0" smtClean="0"/>
          </a:p>
          <a:p>
            <a:r>
              <a:rPr lang="en-US" b="1" dirty="0" smtClean="0"/>
              <a:t>X</a:t>
            </a:r>
            <a:r>
              <a:rPr lang="en-US" b="1" baseline="-25000" dirty="0" smtClean="0"/>
              <a:t>2</a:t>
            </a:r>
            <a:r>
              <a:rPr lang="en-US" b="1" dirty="0" smtClean="0"/>
              <a:t>:   </a:t>
            </a:r>
            <a:r>
              <a:rPr lang="el-GR" b="1" dirty="0" smtClean="0"/>
              <a:t>2</a:t>
            </a:r>
            <a:r>
              <a:rPr lang="en-US" b="1" dirty="0" smtClean="0"/>
              <a:t>,   5,   </a:t>
            </a:r>
            <a:r>
              <a:rPr lang="el-GR" b="1" dirty="0" smtClean="0"/>
              <a:t>2</a:t>
            </a:r>
            <a:endParaRPr lang="en-US" b="1" dirty="0" smtClean="0"/>
          </a:p>
          <a:p>
            <a:pPr algn="just"/>
            <a:r>
              <a:rPr lang="el-GR" dirty="0" smtClean="0"/>
              <a:t>Με την υπόθεση ότι τα δείγματα προέρχονται από κανονικούς και όμοιους, ως προς την διασπορά, πληθυσμούς  </a:t>
            </a:r>
            <a:r>
              <a:rPr lang="el-GR" dirty="0" smtClean="0">
                <a:solidFill>
                  <a:srgbClr val="000000"/>
                </a:solidFill>
              </a:rPr>
              <a:t>να </a:t>
            </a:r>
            <a:r>
              <a:rPr lang="el-GR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βρεθεί ένα διάστημα εμπιστοσύνης </a:t>
            </a:r>
            <a:r>
              <a:rPr lang="el-GR" dirty="0" smtClean="0">
                <a:solidFill>
                  <a:srgbClr val="000000"/>
                </a:solidFill>
              </a:rPr>
              <a:t>90 </a:t>
            </a:r>
            <a:r>
              <a:rPr lang="el-GR" dirty="0">
                <a:solidFill>
                  <a:srgbClr val="000000"/>
                </a:solidFill>
              </a:rPr>
              <a:t>% για την διαφορά των μέσων του πληθυσμού.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b="1" dirty="0" smtClean="0">
                <a:solidFill>
                  <a:srgbClr val="0000FF"/>
                </a:solidFill>
                <a:cs typeface="Times New Roman" pitchFamily="18" charset="0"/>
              </a:rPr>
              <a:t>Βαθμοί Ελευθερίας = 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n</a:t>
            </a:r>
            <a:r>
              <a:rPr lang="en-US" b="1" baseline="-25000" dirty="0" smtClean="0">
                <a:solidFill>
                  <a:srgbClr val="0000FF"/>
                </a:solidFill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+n</a:t>
            </a:r>
            <a:r>
              <a:rPr lang="en-US" b="1" baseline="-25000" dirty="0" smtClean="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=</a:t>
            </a:r>
            <a:r>
              <a:rPr lang="el-GR" b="1" dirty="0" smtClean="0">
                <a:solidFill>
                  <a:srgbClr val="0000FF"/>
                </a:solidFill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+3=</a:t>
            </a:r>
            <a:r>
              <a:rPr lang="el-GR" b="1" dirty="0" smtClean="0">
                <a:solidFill>
                  <a:srgbClr val="0000FF"/>
                </a:solidFill>
                <a:cs typeface="Times New Roman" pitchFamily="18" charset="0"/>
              </a:rPr>
              <a:t>7. </a:t>
            </a:r>
          </a:p>
          <a:p>
            <a:pPr algn="just"/>
            <a:endParaRPr lang="el-GR" b="1" dirty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9622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r>
                  <a:rPr lang="en-US" b="1" dirty="0" smtClean="0"/>
                  <a:t>X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:   1,   </a:t>
                </a:r>
                <a:r>
                  <a:rPr lang="el-GR" b="1" dirty="0" smtClean="0"/>
                  <a:t>0</a:t>
                </a:r>
                <a:r>
                  <a:rPr lang="en-US" b="1" dirty="0" smtClean="0"/>
                  <a:t>,   </a:t>
                </a:r>
                <a:r>
                  <a:rPr lang="el-GR" b="1" dirty="0" smtClean="0"/>
                  <a:t>2, 1</a:t>
                </a:r>
                <a:endParaRPr lang="en-US" b="1" dirty="0" smtClean="0"/>
              </a:p>
              <a:p>
                <a:r>
                  <a:rPr lang="en-US" b="1" dirty="0" smtClean="0"/>
                  <a:t>X</a:t>
                </a:r>
                <a:r>
                  <a:rPr lang="en-US" b="1" baseline="-25000" dirty="0" smtClean="0"/>
                  <a:t>2</a:t>
                </a:r>
                <a:r>
                  <a:rPr lang="en-US" b="1" dirty="0" smtClean="0"/>
                  <a:t>:   </a:t>
                </a:r>
                <a:r>
                  <a:rPr lang="el-GR" b="1" dirty="0" smtClean="0"/>
                  <a:t>2</a:t>
                </a:r>
                <a:r>
                  <a:rPr lang="en-US" b="1" dirty="0" smtClean="0"/>
                  <a:t>,   5,   </a:t>
                </a:r>
                <a:r>
                  <a:rPr lang="el-GR" b="1" dirty="0" smtClean="0"/>
                  <a:t>2</a:t>
                </a:r>
                <a:endParaRPr lang="en-US" b="1" dirty="0" smtClean="0"/>
              </a:p>
              <a:p>
                <a:pPr algn="just"/>
                <a:r>
                  <a:rPr lang="el-GR" dirty="0" smtClean="0"/>
                  <a:t>Με την υπόθεση ότι τα δείγματα προέρχονται από κανονικούς και όμοιους, ως προς την διασπορά, πληθυσμούς 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να </a:t>
                </a:r>
                <a:r>
                  <a:rPr lang="el-GR" dirty="0" smtClean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</a:rPr>
                  <a:t>βρεθεί ένα διάστημα εμπιστοσύνης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90 </a:t>
                </a:r>
                <a:r>
                  <a:rPr lang="el-GR" dirty="0">
                    <a:solidFill>
                      <a:srgbClr val="000000"/>
                    </a:solidFill>
                  </a:rPr>
                  <a:t>% για την διαφορά των μέσων του πληθυσμού.</a:t>
                </a:r>
                <a:r>
                  <a:rPr lang="el-GR" dirty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el-GR" dirty="0" smtClean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el-GR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Βαθμοί Ελευθερίας = </a:t>
                </a:r>
                <a:r>
                  <a:rPr lang="en-US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n</a:t>
                </a:r>
                <a:r>
                  <a:rPr lang="en-US" b="1" baseline="-25000" dirty="0" smtClean="0">
                    <a:solidFill>
                      <a:srgbClr val="0000FF"/>
                    </a:solidFill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+n</a:t>
                </a:r>
                <a:r>
                  <a:rPr lang="en-US" b="1" baseline="-25000" dirty="0" smtClean="0">
                    <a:solidFill>
                      <a:srgbClr val="0000FF"/>
                    </a:solidFill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=</a:t>
                </a:r>
                <a:r>
                  <a:rPr lang="el-GR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4</a:t>
                </a:r>
                <a:r>
                  <a:rPr lang="en-US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+3=</a:t>
                </a:r>
                <a:r>
                  <a:rPr lang="el-GR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7. </a:t>
                </a:r>
              </a:p>
              <a:p>
                <a:r>
                  <a:rPr lang="el-GR" dirty="0">
                    <a:solidFill>
                      <a:srgbClr val="000000"/>
                    </a:solidFill>
                  </a:rPr>
                  <a:t>Για το πρώτο δείγμα</a:t>
                </a:r>
                <a:r>
                  <a:rPr lang="en-US" dirty="0">
                    <a:solidFill>
                      <a:srgbClr val="000000"/>
                    </a:solidFill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2+1</m:t>
                        </m:r>
                      </m:num>
                      <m:den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l-GR" dirty="0" smtClean="0"/>
                  <a:t>1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el-GR" i="1" dirty="0">
                  <a:solidFill>
                    <a:srgbClr val="000000"/>
                  </a:solidFill>
                  <a:latin typeface="Cambria Math"/>
                </a:endParaRPr>
              </a:p>
              <a:p>
                <a:pPr algn="just"/>
                <a:endParaRPr lang="el-GR" b="1" dirty="0">
                  <a:solidFill>
                    <a:srgbClr val="0000FF"/>
                  </a:solidFill>
                </a:endParaRPr>
              </a:p>
              <a:p>
                <a:endParaRPr lang="en-US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467" t="-1156" r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882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220486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l-GR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</m:acc>
                                <m:r>
                                  <a:rPr lang="el-GR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l-GR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l-GR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</a:rPr>
                      <m:t>0,67</m:t>
                    </m:r>
                    <m:r>
                      <a:rPr lang="el-GR" i="1">
                        <a:latin typeface="Cambria Math"/>
                      </a:rPr>
                      <m:t>     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</a:rPr>
                      <m:t>0,82</m:t>
                    </m:r>
                  </m:oMath>
                </a14:m>
                <a:endParaRPr lang="el-GR" b="1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220486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3724494"/>
                  </p:ext>
                </p:extLst>
              </p:nvPr>
            </p:nvGraphicFramePr>
            <p:xfrm>
              <a:off x="0" y="1340768"/>
              <a:ext cx="6696743" cy="265938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24812"/>
                    <a:gridCol w="2365915"/>
                    <a:gridCol w="2406016"/>
                  </a:tblGrid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3200" u="none" strike="noStrike" dirty="0" smtClean="0">
                              <a:effectLst/>
                            </a:rPr>
                            <a:t>X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 smtClean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u="none" strike="noStrike" smtClean="0">
                                  <a:effectLst/>
                                  <a:latin typeface="Cambria Math"/>
                                </a:rPr>
                                <m:t>𝑋</m:t>
                              </m:r>
                            </m:oMath>
                          </a14:m>
                          <a:r>
                            <a:rPr lang="el-GR" sz="3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l-GR" sz="320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r>
                            <a:rPr lang="el-GR" sz="3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 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3200" u="none" strike="noStrike" dirty="0" smtClean="0">
                                      <a:effectLst/>
                                    </a:rPr>
                                    <m:t> </m:t>
                                  </m:r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3200" b="0" i="0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libri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l-GR" sz="3200" i="1" u="none" strike="noStrike" smtClean="0">
                                          <a:effectLst/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u="none" strike="noStrike" smtClean="0">
                                          <a:effectLst/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  <a:endParaRPr lang="el-GR" sz="28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28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  <a:endParaRPr lang="el-GR" sz="2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3724494"/>
                  </p:ext>
                </p:extLst>
              </p:nvPr>
            </p:nvGraphicFramePr>
            <p:xfrm>
              <a:off x="0" y="1340768"/>
              <a:ext cx="6696743" cy="265938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24812"/>
                    <a:gridCol w="2365915"/>
                    <a:gridCol w="2406016"/>
                  </a:tblGrid>
                  <a:tr h="49403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3200" u="none" strike="noStrike" dirty="0" smtClean="0">
                              <a:effectLst/>
                            </a:rPr>
                            <a:t>X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1">
                          <a:blip r:embed="rId3"/>
                          <a:stretch>
                            <a:fillRect l="-81443" t="-24691" r="-101804" b="-4827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1">
                          <a:blip r:embed="rId3"/>
                          <a:stretch>
                            <a:fillRect l="-178228" t="-24691" b="-482716"/>
                          </a:stretch>
                        </a:blipFill>
                      </a:tcPr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  <a:endParaRPr lang="el-GR" sz="28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28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  <a:endParaRPr lang="el-GR" sz="2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83042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220486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l-GR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</m:acc>
                                <m:r>
                                  <a:rPr lang="el-GR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l-GR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</a:rPr>
                      <m:t>3</m:t>
                    </m:r>
                    <m:r>
                      <a:rPr lang="el-GR" i="1">
                        <a:latin typeface="Cambria Math"/>
                      </a:rPr>
                      <m:t>    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</a:rPr>
                      <m:t>1,73</m:t>
                    </m:r>
                  </m:oMath>
                </a14:m>
                <a:endParaRPr lang="el-GR" b="1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220486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9106686"/>
                  </p:ext>
                </p:extLst>
              </p:nvPr>
            </p:nvGraphicFramePr>
            <p:xfrm>
              <a:off x="0" y="908720"/>
              <a:ext cx="6696743" cy="222631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24812"/>
                    <a:gridCol w="2365915"/>
                    <a:gridCol w="2406016"/>
                  </a:tblGrid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3200" u="none" strike="noStrike" dirty="0" smtClean="0">
                              <a:effectLst/>
                            </a:rPr>
                            <a:t>X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 smtClean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u="none" strike="noStrike" smtClean="0">
                                  <a:effectLst/>
                                  <a:latin typeface="Cambria Math"/>
                                </a:rPr>
                                <m:t>𝑋</m:t>
                              </m:r>
                            </m:oMath>
                          </a14:m>
                          <a:r>
                            <a:rPr lang="el-GR" sz="3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l-GR" sz="320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r>
                            <a:rPr lang="el-GR" sz="3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 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3200" u="none" strike="noStrike" dirty="0" smtClean="0">
                                      <a:effectLst/>
                                    </a:rPr>
                                    <m:t> </m:t>
                                  </m:r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3200" b="0" i="0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libri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l-GR" sz="3200" i="1" u="none" strike="noStrike" smtClean="0">
                                          <a:effectLst/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u="none" strike="noStrike" smtClean="0">
                                          <a:effectLst/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  <a:endParaRPr lang="el-GR" sz="28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28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  <a:endParaRPr lang="el-GR" sz="2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9106686"/>
                  </p:ext>
                </p:extLst>
              </p:nvPr>
            </p:nvGraphicFramePr>
            <p:xfrm>
              <a:off x="0" y="908720"/>
              <a:ext cx="6696743" cy="222631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24812"/>
                    <a:gridCol w="2365915"/>
                    <a:gridCol w="2406016"/>
                  </a:tblGrid>
                  <a:tr h="49403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3200" u="none" strike="noStrike" dirty="0" smtClean="0">
                              <a:effectLst/>
                            </a:rPr>
                            <a:t>X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1">
                          <a:blip r:embed="rId4"/>
                          <a:stretch>
                            <a:fillRect l="-81443" t="-23457" r="-101804" b="-395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1">
                          <a:blip r:embed="rId4"/>
                          <a:stretch>
                            <a:fillRect l="-178228" t="-23457" b="-395062"/>
                          </a:stretch>
                        </a:blipFill>
                      </a:tcPr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  <a:endParaRPr lang="el-GR" sz="28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28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  <a:endParaRPr lang="el-GR" sz="2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407163"/>
              </p:ext>
            </p:extLst>
          </p:nvPr>
        </p:nvGraphicFramePr>
        <p:xfrm>
          <a:off x="-14090" y="3140968"/>
          <a:ext cx="440690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Εξίσωση" r:id="rId5" imgW="1790640" imgH="457200" progId="Equation.3">
                  <p:embed/>
                </p:oleObj>
              </mc:Choice>
              <mc:Fallback>
                <p:oleObj name="Εξίσωση" r:id="rId5" imgW="17906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090" y="3140968"/>
                        <a:ext cx="4406900" cy="9159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4004325"/>
                <a:ext cx="5196038" cy="824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4−1</m:t>
                            </m:r>
                          </m:e>
                        </m:d>
                        <m:r>
                          <a:rPr lang="en-US" sz="3200" b="0" i="1" dirty="0" smtClean="0">
                            <a:latin typeface="Cambria Math"/>
                          </a:rPr>
                          <m:t>∗0,67+</m:t>
                        </m:r>
                        <m:d>
                          <m:d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3−1</m:t>
                            </m:r>
                          </m:e>
                        </m:d>
                        <m:r>
                          <a:rPr lang="en-US" sz="3200" b="0" i="1" dirty="0" smtClean="0">
                            <a:latin typeface="Cambria Math"/>
                          </a:rPr>
                          <m:t>∗3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/>
                          </a:rPr>
                          <m:t>7−2</m:t>
                        </m:r>
                      </m:den>
                    </m:f>
                    <m:r>
                      <a:rPr lang="en-US" sz="3200" b="0" i="1" dirty="0" smtClean="0">
                        <a:latin typeface="Cambria Math"/>
                      </a:rPr>
                      <m:t>=1,6</m:t>
                    </m:r>
                  </m:oMath>
                </a14:m>
                <a:r>
                  <a:rPr lang="en-US" sz="3200" dirty="0" smtClean="0"/>
                  <a:t>02</a:t>
                </a:r>
                <a:endParaRPr lang="el-GR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04325"/>
                <a:ext cx="5196038" cy="824328"/>
              </a:xfrm>
              <a:prstGeom prst="rect">
                <a:avLst/>
              </a:prstGeom>
              <a:blipFill rotWithShape="1">
                <a:blip r:embed="rId7"/>
                <a:stretch>
                  <a:fillRect r="-1995" b="-118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4128" y="5085184"/>
                <a:ext cx="8827994" cy="1131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/>
                          </a:rPr>
                          <m:t>1−</m:t>
                        </m:r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</m:ra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</a:rPr>
                          <m:t>1,602∗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3200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rad>
                    <m:r>
                      <a:rPr lang="en-US" sz="3200" b="0" i="1" smtClean="0">
                        <a:latin typeface="Cambria Math"/>
                      </a:rPr>
                      <m:t>=0,</m:t>
                    </m:r>
                  </m:oMath>
                </a14:m>
                <a:r>
                  <a:rPr lang="en-US" sz="3200" dirty="0" smtClean="0"/>
                  <a:t>96</a:t>
                </a:r>
                <a:endParaRPr lang="el-GR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28" y="5085184"/>
                <a:ext cx="8827994" cy="1131015"/>
              </a:xfrm>
              <a:prstGeom prst="rect">
                <a:avLst/>
              </a:prstGeom>
              <a:blipFill rotWithShape="1">
                <a:blip r:embed="rId8"/>
                <a:stretch>
                  <a:fillRect r="-8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919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075957"/>
              </p:ext>
            </p:extLst>
          </p:nvPr>
        </p:nvGraphicFramePr>
        <p:xfrm>
          <a:off x="12310" y="4202872"/>
          <a:ext cx="85344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Εξίσωση" r:id="rId4" imgW="3213000" imgH="368280" progId="Equation.3">
                  <p:embed/>
                </p:oleObj>
              </mc:Choice>
              <mc:Fallback>
                <p:oleObj name="Εξίσωση" r:id="rId4" imgW="32130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0" y="4202872"/>
                        <a:ext cx="8534400" cy="1011238"/>
                      </a:xfrm>
                      <a:prstGeom prst="rect">
                        <a:avLst/>
                      </a:prstGeom>
                      <a:solidFill>
                        <a:srgbClr val="FFFAE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684013"/>
              </p:ext>
            </p:extLst>
          </p:nvPr>
        </p:nvGraphicFramePr>
        <p:xfrm>
          <a:off x="395536" y="5229200"/>
          <a:ext cx="713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Εξίσωση" r:id="rId6" imgW="3162240" imgH="215640" progId="Equation.3">
                  <p:embed/>
                </p:oleObj>
              </mc:Choice>
              <mc:Fallback>
                <p:oleObj name="Εξίσωση" r:id="rId6" imgW="3162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229200"/>
                        <a:ext cx="7137400" cy="457200"/>
                      </a:xfrm>
                      <a:prstGeom prst="rect">
                        <a:avLst/>
                      </a:prstGeom>
                      <a:solidFill>
                        <a:srgbClr val="FFFAE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310" y="14319"/>
                <a:ext cx="27296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3200" b="0" i="1" smtClean="0">
                              <a:latin typeface="Cambria Math"/>
                            </a:rPr>
                            <m:t>1−</m:t>
                          </m:r>
                          <m:acc>
                            <m:accPr>
                              <m:chr m:val="̅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0,96</m:t>
                      </m:r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0" y="14319"/>
                <a:ext cx="2729658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Ορθογώνιο 2"/>
              <p:cNvSpPr/>
              <p:nvPr/>
            </p:nvSpPr>
            <p:spPr>
              <a:xfrm>
                <a:off x="2987824" y="110121"/>
                <a:ext cx="662473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l-GR" sz="32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32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l-GR" sz="3200" dirty="0" smtClean="0"/>
                  <a:t>1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Ορθογώνιο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10121"/>
                <a:ext cx="6624736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4427984" y="110121"/>
                <a:ext cx="147290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l-GR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l-GR" sz="3200" i="1">
                          <a:solidFill>
                            <a:srgbClr val="00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l-GR" sz="3200" i="1" dirty="0">
                  <a:solidFill>
                    <a:srgbClr val="0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10121"/>
                <a:ext cx="1472904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Πίνακας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350192"/>
              </p:ext>
            </p:extLst>
          </p:nvPr>
        </p:nvGraphicFramePr>
        <p:xfrm>
          <a:off x="-2" y="1196752"/>
          <a:ext cx="9144002" cy="2094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5382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Επίπεδο εμπιστοσύνης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0,800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0,900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effectLst/>
                        </a:rPr>
                        <a:t>0,950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0,980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0,990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</a:tr>
              <a:tr h="27841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Μονόπλευρος 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0,1000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0,0500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effectLst/>
                        </a:rPr>
                        <a:t>0,0250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0,0100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0,0050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</a:tr>
              <a:tr h="27841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>
                          <a:effectLst/>
                        </a:rPr>
                        <a:t>Δίπλευρος 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0,2000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0,1000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u="none" strike="noStrike" dirty="0">
                          <a:effectLst/>
                        </a:rPr>
                        <a:t>0,0500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>
                          <a:effectLst/>
                        </a:rPr>
                        <a:t>0,0200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0,0100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</a:tr>
              <a:tr h="2691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>
                          <a:effectLst/>
                        </a:rPr>
                        <a:t> 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vert="vert27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4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1,533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2,132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u="none" strike="noStrike" dirty="0">
                          <a:effectLst/>
                        </a:rPr>
                        <a:t>2,776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3,747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4,604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</a:tr>
              <a:tr h="26913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5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1,476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u="none" strike="noStrike" dirty="0">
                          <a:effectLst/>
                        </a:rPr>
                        <a:t>2,015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u="none" strike="noStrike" dirty="0">
                          <a:effectLst/>
                        </a:rPr>
                        <a:t>2,571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3,365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4,032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</a:tr>
              <a:tr h="26913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>
                          <a:effectLst/>
                        </a:rPr>
                        <a:t>6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1,440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1,943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u="none" strike="noStrike" dirty="0">
                          <a:effectLst/>
                        </a:rPr>
                        <a:t>2,447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3,143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3,707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0" y="3613666"/>
            <a:ext cx="6731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0000FF"/>
                </a:solidFill>
                <a:cs typeface="Times New Roman" pitchFamily="18" charset="0"/>
              </a:rPr>
              <a:t>Βαθμοί Ελευθερίας = </a:t>
            </a:r>
            <a:r>
              <a:rPr lang="en-US" sz="3200" b="1" dirty="0" smtClean="0">
                <a:solidFill>
                  <a:srgbClr val="0000FF"/>
                </a:solidFill>
                <a:cs typeface="Times New Roman" pitchFamily="18" charset="0"/>
              </a:rPr>
              <a:t>n</a:t>
            </a:r>
            <a:r>
              <a:rPr lang="en-US" sz="3200" b="1" baseline="-25000" dirty="0" smtClean="0">
                <a:solidFill>
                  <a:srgbClr val="0000FF"/>
                </a:solidFill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00FF"/>
                </a:solidFill>
                <a:cs typeface="Times New Roman" pitchFamily="18" charset="0"/>
              </a:rPr>
              <a:t>+n</a:t>
            </a:r>
            <a:r>
              <a:rPr lang="en-US" sz="3200" b="1" baseline="-25000" dirty="0" smtClean="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  <a:cs typeface="Times New Roman" pitchFamily="18" charset="0"/>
              </a:rPr>
              <a:t>-2=</a:t>
            </a:r>
            <a:r>
              <a:rPr lang="el-GR" sz="3200" b="1" dirty="0" smtClean="0">
                <a:solidFill>
                  <a:srgbClr val="0000FF"/>
                </a:solidFill>
                <a:cs typeface="Times New Roman" pitchFamily="18" charset="0"/>
              </a:rPr>
              <a:t>4</a:t>
            </a:r>
            <a:r>
              <a:rPr lang="en-US" sz="3200" b="1" dirty="0" smtClean="0">
                <a:solidFill>
                  <a:srgbClr val="0000FF"/>
                </a:solidFill>
                <a:cs typeface="Times New Roman" pitchFamily="18" charset="0"/>
              </a:rPr>
              <a:t>+3-2=5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68572604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b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:   -1,   </a:t>
            </a:r>
            <a:r>
              <a:rPr lang="el-GR" b="1" dirty="0" smtClean="0"/>
              <a:t>0</a:t>
            </a:r>
            <a:r>
              <a:rPr lang="en-US" b="1" dirty="0" smtClean="0"/>
              <a:t>,   6</a:t>
            </a:r>
            <a:r>
              <a:rPr lang="el-GR" b="1" dirty="0" smtClean="0"/>
              <a:t>, </a:t>
            </a:r>
            <a:r>
              <a:rPr lang="en-US" b="1" dirty="0" smtClean="0"/>
              <a:t>-</a:t>
            </a:r>
            <a:r>
              <a:rPr lang="el-GR" b="1" dirty="0" smtClean="0"/>
              <a:t>1</a:t>
            </a:r>
            <a:endParaRPr lang="en-US" b="1" dirty="0" smtClean="0"/>
          </a:p>
          <a:p>
            <a:r>
              <a:rPr lang="en-US" b="1" dirty="0" smtClean="0"/>
              <a:t>X</a:t>
            </a:r>
            <a:r>
              <a:rPr lang="en-US" b="1" baseline="-25000" dirty="0" smtClean="0"/>
              <a:t>2</a:t>
            </a:r>
            <a:r>
              <a:rPr lang="en-US" b="1" dirty="0" smtClean="0"/>
              <a:t>:   </a:t>
            </a:r>
            <a:r>
              <a:rPr lang="el-GR" b="1" dirty="0" smtClean="0"/>
              <a:t>2</a:t>
            </a:r>
            <a:r>
              <a:rPr lang="en-US" b="1" dirty="0" smtClean="0"/>
              <a:t>,   5,   5</a:t>
            </a:r>
          </a:p>
          <a:p>
            <a:pPr algn="just"/>
            <a:r>
              <a:rPr lang="el-GR" dirty="0" smtClean="0"/>
              <a:t>Με την υπόθεση ότι τα δείγματα προέρχονται από κανονικούς και όμοιους, ως προς την διασπορά, πληθυσμούς  </a:t>
            </a:r>
            <a:r>
              <a:rPr lang="el-GR" dirty="0" smtClean="0">
                <a:solidFill>
                  <a:srgbClr val="000000"/>
                </a:solidFill>
              </a:rPr>
              <a:t>να </a:t>
            </a:r>
            <a:r>
              <a:rPr lang="el-GR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βρεθεί ένα διάστημα εμπιστοσύνης </a:t>
            </a:r>
            <a:r>
              <a:rPr lang="el-GR" dirty="0" smtClean="0">
                <a:solidFill>
                  <a:srgbClr val="000000"/>
                </a:solidFill>
              </a:rPr>
              <a:t>9</a:t>
            </a:r>
            <a:r>
              <a:rPr lang="en-US" dirty="0" smtClean="0">
                <a:solidFill>
                  <a:srgbClr val="000000"/>
                </a:solidFill>
              </a:rPr>
              <a:t>9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% για την διαφορά των μέσων του πληθυσμού.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b="1" dirty="0" smtClean="0">
                <a:solidFill>
                  <a:srgbClr val="0000FF"/>
                </a:solidFill>
                <a:cs typeface="Times New Roman" pitchFamily="18" charset="0"/>
              </a:rPr>
              <a:t>Βαθμοί Ελευθερίας = 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n</a:t>
            </a:r>
            <a:r>
              <a:rPr lang="en-US" b="1" baseline="-25000" dirty="0" smtClean="0">
                <a:solidFill>
                  <a:srgbClr val="0000FF"/>
                </a:solidFill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+n</a:t>
            </a:r>
            <a:r>
              <a:rPr lang="en-US" b="1" baseline="-25000" dirty="0" smtClean="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=</a:t>
            </a:r>
            <a:r>
              <a:rPr lang="el-GR" b="1" dirty="0" smtClean="0">
                <a:solidFill>
                  <a:srgbClr val="0000FF"/>
                </a:solidFill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+3=</a:t>
            </a:r>
            <a:r>
              <a:rPr lang="el-GR" b="1" dirty="0" smtClean="0">
                <a:solidFill>
                  <a:srgbClr val="0000FF"/>
                </a:solidFill>
                <a:cs typeface="Times New Roman" pitchFamily="18" charset="0"/>
              </a:rPr>
              <a:t>7. </a:t>
            </a:r>
          </a:p>
          <a:p>
            <a:pPr algn="just"/>
            <a:endParaRPr lang="el-GR" b="1" dirty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943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r>
                  <a:rPr lang="en-US" b="1" dirty="0" smtClean="0"/>
                  <a:t>X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:   -1,   </a:t>
                </a:r>
                <a:r>
                  <a:rPr lang="el-GR" b="1" dirty="0" smtClean="0"/>
                  <a:t>0</a:t>
                </a:r>
                <a:r>
                  <a:rPr lang="en-US" b="1" dirty="0" smtClean="0"/>
                  <a:t>,   6</a:t>
                </a:r>
                <a:r>
                  <a:rPr lang="el-GR" b="1" dirty="0" smtClean="0"/>
                  <a:t>, 1</a:t>
                </a:r>
                <a:endParaRPr lang="en-US" b="1" dirty="0" smtClean="0"/>
              </a:p>
              <a:p>
                <a:r>
                  <a:rPr lang="en-US" b="1" dirty="0" smtClean="0"/>
                  <a:t>X</a:t>
                </a:r>
                <a:r>
                  <a:rPr lang="en-US" b="1" baseline="-25000" dirty="0" smtClean="0"/>
                  <a:t>2</a:t>
                </a:r>
                <a:r>
                  <a:rPr lang="en-US" b="1" dirty="0" smtClean="0"/>
                  <a:t>:   </a:t>
                </a:r>
                <a:r>
                  <a:rPr lang="el-GR" b="1" dirty="0" smtClean="0"/>
                  <a:t>2</a:t>
                </a:r>
                <a:r>
                  <a:rPr lang="en-US" b="1" dirty="0" smtClean="0"/>
                  <a:t>,   5,   5</a:t>
                </a:r>
              </a:p>
              <a:p>
                <a:pPr algn="just"/>
                <a:r>
                  <a:rPr lang="el-GR" dirty="0" smtClean="0"/>
                  <a:t>Με την υπόθεση ότι τα δείγματα προέρχονται από κανονικούς και όμοιους, ως προς την διασπορά, πληθυσμούς 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να </a:t>
                </a:r>
                <a:r>
                  <a:rPr lang="el-GR" dirty="0" smtClean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</a:rPr>
                  <a:t>βρεθεί ένα διάστημα εμπιστοσύνης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9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9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</a:rPr>
                  <a:t>% για την διαφορά των μέσων του πληθυσμού.</a:t>
                </a:r>
                <a:r>
                  <a:rPr lang="el-GR" dirty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el-GR" dirty="0" smtClean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el-GR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Βαθμοί Ελευθερίας = </a:t>
                </a:r>
                <a:r>
                  <a:rPr lang="en-US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n</a:t>
                </a:r>
                <a:r>
                  <a:rPr lang="en-US" b="1" baseline="-25000" dirty="0" smtClean="0">
                    <a:solidFill>
                      <a:srgbClr val="0000FF"/>
                    </a:solidFill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+n</a:t>
                </a:r>
                <a:r>
                  <a:rPr lang="en-US" b="1" baseline="-25000" dirty="0" smtClean="0">
                    <a:solidFill>
                      <a:srgbClr val="0000FF"/>
                    </a:solidFill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=</a:t>
                </a:r>
                <a:r>
                  <a:rPr lang="el-GR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4</a:t>
                </a:r>
                <a:r>
                  <a:rPr lang="en-US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+3=</a:t>
                </a:r>
                <a:r>
                  <a:rPr lang="el-GR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7. </a:t>
                </a:r>
                <a:endParaRPr lang="en-US" b="1" dirty="0" smtClean="0">
                  <a:solidFill>
                    <a:srgbClr val="0000FF"/>
                  </a:solidFill>
                  <a:cs typeface="Times New Roman" pitchFamily="18" charset="0"/>
                </a:endParaRPr>
              </a:p>
              <a:p>
                <a:r>
                  <a:rPr lang="el-GR" dirty="0">
                    <a:solidFill>
                      <a:srgbClr val="000000"/>
                    </a:solidFill>
                  </a:rPr>
                  <a:t>Για το πρώτο δείγμα</a:t>
                </a:r>
                <a:r>
                  <a:rPr lang="en-US" dirty="0">
                    <a:solidFill>
                      <a:srgbClr val="000000"/>
                    </a:solidFill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6−</m:t>
                        </m:r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l-GR" dirty="0"/>
                  <a:t>1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4</m:t>
                    </m:r>
                  </m:oMath>
                </a14:m>
                <a:endParaRPr lang="el-GR" i="1" dirty="0">
                  <a:solidFill>
                    <a:srgbClr val="000000"/>
                  </a:solidFill>
                  <a:latin typeface="Cambria Math"/>
                </a:endParaRPr>
              </a:p>
              <a:p>
                <a:pPr algn="just"/>
                <a:endParaRPr lang="el-GR" b="1" dirty="0" smtClean="0">
                  <a:solidFill>
                    <a:srgbClr val="0000FF"/>
                  </a:solidFill>
                  <a:cs typeface="Times New Roman" pitchFamily="18" charset="0"/>
                </a:endParaRPr>
              </a:p>
              <a:p>
                <a:pPr algn="just"/>
                <a:endParaRPr lang="el-GR" b="1" dirty="0">
                  <a:solidFill>
                    <a:srgbClr val="0000FF"/>
                  </a:solidFill>
                </a:endParaRPr>
              </a:p>
              <a:p>
                <a:endParaRPr lang="en-US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467" t="-1156" r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46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220486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l-GR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</m:acc>
                                <m:r>
                                  <a:rPr lang="el-GR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l-GR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34</m:t>
                        </m:r>
                      </m:num>
                      <m:den>
                        <m:r>
                          <a:rPr lang="el-GR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11,3</m:t>
                    </m:r>
                    <m:r>
                      <a:rPr lang="el-GR" i="1">
                        <a:latin typeface="Cambria Math"/>
                      </a:rPr>
                      <m:t>     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3,36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220486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4490273"/>
                  </p:ext>
                </p:extLst>
              </p:nvPr>
            </p:nvGraphicFramePr>
            <p:xfrm>
              <a:off x="0" y="1340768"/>
              <a:ext cx="6696743" cy="296418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24812"/>
                    <a:gridCol w="2365915"/>
                    <a:gridCol w="2406016"/>
                  </a:tblGrid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3200" u="none" strike="noStrike" dirty="0" smtClean="0">
                              <a:effectLst/>
                            </a:rPr>
                            <a:t>X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 smtClean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u="none" strike="noStrike" smtClean="0">
                                  <a:effectLst/>
                                  <a:latin typeface="Cambria Math"/>
                                </a:rPr>
                                <m:t>𝑋</m:t>
                              </m:r>
                            </m:oMath>
                          </a14:m>
                          <a:r>
                            <a:rPr lang="el-GR" sz="3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l-GR" sz="320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r>
                            <a:rPr lang="el-GR" sz="3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 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3200" u="none" strike="noStrike" dirty="0" smtClean="0">
                                      <a:effectLst/>
                                    </a:rPr>
                                    <m:t> </m:t>
                                  </m:r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3200" b="0" i="0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libri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l-GR" sz="3200" i="1" u="none" strike="noStrike" smtClean="0">
                                          <a:effectLst/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u="none" strike="noStrike" smtClean="0">
                                          <a:effectLst/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25</a:t>
                          </a: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34</a:t>
                          </a:r>
                        </a:p>
                      </a:txBody>
                      <a:tcPr marL="6350" marR="6350" marT="635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4490273"/>
                  </p:ext>
                </p:extLst>
              </p:nvPr>
            </p:nvGraphicFramePr>
            <p:xfrm>
              <a:off x="0" y="1340768"/>
              <a:ext cx="6696743" cy="296418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24812"/>
                    <a:gridCol w="2365915"/>
                    <a:gridCol w="2406016"/>
                  </a:tblGrid>
                  <a:tr h="49403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3200" u="none" strike="noStrike" dirty="0" smtClean="0">
                              <a:effectLst/>
                            </a:rPr>
                            <a:t>X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1">
                          <a:blip r:embed="rId3"/>
                          <a:stretch>
                            <a:fillRect l="-81443" t="-24691" r="-101804" b="-5506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1">
                          <a:blip r:embed="rId3"/>
                          <a:stretch>
                            <a:fillRect l="-178228" t="-24691" b="-550617"/>
                          </a:stretch>
                        </a:blipFill>
                      </a:tcPr>
                    </a:tc>
                  </a:tr>
                  <a:tr h="49403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</a:tr>
                  <a:tr h="49403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</a:tr>
                  <a:tr h="49403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25</a:t>
                          </a:r>
                        </a:p>
                      </a:txBody>
                      <a:tcPr marL="6350" marR="6350" marT="6350" marB="0" anchor="b"/>
                    </a:tc>
                  </a:tr>
                  <a:tr h="49403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</a:tr>
                  <a:tr h="49403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34</a:t>
                          </a:r>
                        </a:p>
                      </a:txBody>
                      <a:tcPr marL="6350" marR="6350" marT="6350" marB="0"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77744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220486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l-GR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</m:acc>
                                <m:r>
                                  <a:rPr lang="el-GR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l-GR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</a:rPr>
                      <m:t>3</m:t>
                    </m:r>
                    <m:r>
                      <a:rPr lang="el-GR" i="1">
                        <a:latin typeface="Cambria Math"/>
                      </a:rPr>
                      <m:t>    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</a:rPr>
                      <m:t>1,73</m:t>
                    </m:r>
                  </m:oMath>
                </a14:m>
                <a:endParaRPr lang="el-GR" b="1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220486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7261128"/>
                  </p:ext>
                </p:extLst>
              </p:nvPr>
            </p:nvGraphicFramePr>
            <p:xfrm>
              <a:off x="0" y="908720"/>
              <a:ext cx="6696743" cy="222631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24812"/>
                    <a:gridCol w="2365915"/>
                    <a:gridCol w="2406016"/>
                  </a:tblGrid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3200" u="none" strike="noStrike" dirty="0" smtClean="0">
                              <a:effectLst/>
                            </a:rPr>
                            <a:t>X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 smtClean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u="none" strike="noStrike" smtClean="0">
                                  <a:effectLst/>
                                  <a:latin typeface="Cambria Math"/>
                                </a:rPr>
                                <m:t>𝑋</m:t>
                              </m:r>
                            </m:oMath>
                          </a14:m>
                          <a:r>
                            <a:rPr lang="el-GR" sz="3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l-GR" sz="320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r>
                            <a:rPr lang="el-GR" sz="3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 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3200" u="none" strike="noStrike" dirty="0" smtClean="0">
                                      <a:effectLst/>
                                    </a:rPr>
                                    <m:t> </m:t>
                                  </m:r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3200" b="0" i="0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libri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l-GR" sz="3200" i="1" u="none" strike="noStrike" smtClean="0">
                                          <a:effectLst/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u="none" strike="noStrike" smtClean="0">
                                          <a:effectLst/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  <a:endParaRPr lang="el-GR" sz="28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6350" marR="6350" marT="635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7261128"/>
                  </p:ext>
                </p:extLst>
              </p:nvPr>
            </p:nvGraphicFramePr>
            <p:xfrm>
              <a:off x="0" y="908720"/>
              <a:ext cx="6696743" cy="222631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24812"/>
                    <a:gridCol w="2365915"/>
                    <a:gridCol w="2406016"/>
                  </a:tblGrid>
                  <a:tr h="49403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3200" u="none" strike="noStrike" dirty="0" smtClean="0">
                              <a:effectLst/>
                            </a:rPr>
                            <a:t>X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1">
                          <a:blip r:embed="rId4"/>
                          <a:stretch>
                            <a:fillRect l="-81443" t="-23457" r="-101804" b="-395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1">
                          <a:blip r:embed="rId4"/>
                          <a:stretch>
                            <a:fillRect l="-178228" t="-23457" b="-395062"/>
                          </a:stretch>
                        </a:blipFill>
                      </a:tcPr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  <a:endParaRPr lang="el-GR" sz="28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6350" marR="6350" marT="6350" marB="0" anchor="b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306166"/>
              </p:ext>
            </p:extLst>
          </p:nvPr>
        </p:nvGraphicFramePr>
        <p:xfrm>
          <a:off x="-14090" y="3140968"/>
          <a:ext cx="440690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Εξίσωση" r:id="rId5" imgW="1790640" imgH="457200" progId="Equation.3">
                  <p:embed/>
                </p:oleObj>
              </mc:Choice>
              <mc:Fallback>
                <p:oleObj name="Εξίσωση" r:id="rId5" imgW="1790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090" y="3140968"/>
                        <a:ext cx="4406900" cy="9159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4004325"/>
                <a:ext cx="5006883" cy="824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4−1</m:t>
                            </m:r>
                          </m:e>
                        </m:d>
                        <m:r>
                          <a:rPr lang="en-US" sz="3200" b="0" i="1" dirty="0" smtClean="0">
                            <a:latin typeface="Cambria Math"/>
                          </a:rPr>
                          <m:t>∗11,3+</m:t>
                        </m:r>
                        <m:d>
                          <m:d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3−1</m:t>
                            </m:r>
                          </m:e>
                        </m:d>
                        <m:r>
                          <a:rPr lang="en-US" sz="3200" b="0" i="1" dirty="0" smtClean="0">
                            <a:latin typeface="Cambria Math"/>
                          </a:rPr>
                          <m:t>∗3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/>
                          </a:rPr>
                          <m:t>7−2</m:t>
                        </m:r>
                      </m:den>
                    </m:f>
                    <m:r>
                      <a:rPr lang="en-US" sz="3200" b="0" i="1" dirty="0" smtClean="0">
                        <a:latin typeface="Cambria Math"/>
                      </a:rPr>
                      <m:t>=7,98</m:t>
                    </m:r>
                  </m:oMath>
                </a14:m>
                <a:endParaRPr lang="el-GR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04325"/>
                <a:ext cx="5006883" cy="824328"/>
              </a:xfrm>
              <a:prstGeom prst="rect">
                <a:avLst/>
              </a:prstGeom>
              <a:blipFill rotWithShape="1">
                <a:blip r:embed="rId7"/>
                <a:stretch>
                  <a:fillRect b="-118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4128" y="5085184"/>
                <a:ext cx="8600368" cy="1131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/>
                          </a:rPr>
                          <m:t>1−</m:t>
                        </m:r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</m:ra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</a:rPr>
                          <m:t>7,98∗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3200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rad>
                    <m:r>
                      <a:rPr lang="en-US" sz="3200" b="0" i="1" smtClean="0">
                        <a:latin typeface="Cambria Math"/>
                      </a:rPr>
                      <m:t>=2,</m:t>
                    </m:r>
                  </m:oMath>
                </a14:m>
                <a:r>
                  <a:rPr lang="en-US" sz="3200" dirty="0" smtClean="0"/>
                  <a:t>16</a:t>
                </a:r>
                <a:endParaRPr lang="el-GR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28" y="5085184"/>
                <a:ext cx="8600368" cy="1131015"/>
              </a:xfrm>
              <a:prstGeom prst="rect">
                <a:avLst/>
              </a:prstGeom>
              <a:blipFill rotWithShape="1">
                <a:blip r:embed="rId8"/>
                <a:stretch>
                  <a:fillRect r="-8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454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200577"/>
              </p:ext>
            </p:extLst>
          </p:nvPr>
        </p:nvGraphicFramePr>
        <p:xfrm>
          <a:off x="12310" y="4202872"/>
          <a:ext cx="85344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Εξίσωση" r:id="rId4" imgW="3213000" imgH="368280" progId="Equation.3">
                  <p:embed/>
                </p:oleObj>
              </mc:Choice>
              <mc:Fallback>
                <p:oleObj name="Εξίσωση" r:id="rId4" imgW="32130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0" y="4202872"/>
                        <a:ext cx="8534400" cy="1011238"/>
                      </a:xfrm>
                      <a:prstGeom prst="rect">
                        <a:avLst/>
                      </a:prstGeom>
                      <a:solidFill>
                        <a:srgbClr val="FFFAE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376254"/>
              </p:ext>
            </p:extLst>
          </p:nvPr>
        </p:nvGraphicFramePr>
        <p:xfrm>
          <a:off x="541338" y="5589588"/>
          <a:ext cx="6937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Εξίσωση" r:id="rId6" imgW="3073320" imgH="215640" progId="Equation.3">
                  <p:embed/>
                </p:oleObj>
              </mc:Choice>
              <mc:Fallback>
                <p:oleObj name="Εξίσωση" r:id="rId6" imgW="3073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5589588"/>
                        <a:ext cx="6937375" cy="457200"/>
                      </a:xfrm>
                      <a:prstGeom prst="rect">
                        <a:avLst/>
                      </a:prstGeom>
                      <a:solidFill>
                        <a:srgbClr val="FFFAE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0"/>
                <a:ext cx="27296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3200" b="0" i="1" smtClean="0">
                              <a:latin typeface="Cambria Math"/>
                            </a:rPr>
                            <m:t>1−</m:t>
                          </m:r>
                          <m:acc>
                            <m:accPr>
                              <m:chr m:val="̅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2,16</m:t>
                      </m:r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29658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Ορθογώνιο 2"/>
              <p:cNvSpPr/>
              <p:nvPr/>
            </p:nvSpPr>
            <p:spPr>
              <a:xfrm>
                <a:off x="2987824" y="110121"/>
                <a:ext cx="662473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l-GR" sz="32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32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l-GR" sz="3200" dirty="0" smtClean="0"/>
                  <a:t>1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Ορθογώνιο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10121"/>
                <a:ext cx="6624736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4427984" y="110121"/>
                <a:ext cx="147290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l-GR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l-GR" sz="3200" i="1" dirty="0">
                  <a:solidFill>
                    <a:srgbClr val="0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10121"/>
                <a:ext cx="1472904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Πίνακας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014700"/>
              </p:ext>
            </p:extLst>
          </p:nvPr>
        </p:nvGraphicFramePr>
        <p:xfrm>
          <a:off x="-2" y="1196752"/>
          <a:ext cx="9144002" cy="2094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5382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Επίπεδο εμπιστοσύνης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0,800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0,900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effectLst/>
                        </a:rPr>
                        <a:t>0,950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0,980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0,990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841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Μονόπλευρος 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0,1000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0,0500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effectLst/>
                        </a:rPr>
                        <a:t>0,0250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0,0100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0,0050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841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>
                          <a:effectLst/>
                        </a:rPr>
                        <a:t>Δίπλευρος 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0,2000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0,1000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u="none" strike="noStrike" dirty="0">
                          <a:effectLst/>
                        </a:rPr>
                        <a:t>0,0500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>
                          <a:effectLst/>
                        </a:rPr>
                        <a:t>0,0200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0,0100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91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>
                          <a:effectLst/>
                        </a:rPr>
                        <a:t> 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vert="vert27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4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1,533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2,132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u="none" strike="noStrike" dirty="0">
                          <a:effectLst/>
                        </a:rPr>
                        <a:t>2,776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3,747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4,604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913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5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1,476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u="none" strike="noStrike" dirty="0">
                          <a:effectLst/>
                        </a:rPr>
                        <a:t>2,015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u="none" strike="noStrike" dirty="0">
                          <a:effectLst/>
                        </a:rPr>
                        <a:t>2,571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3,365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u="none" strike="noStrike" dirty="0">
                          <a:effectLst/>
                        </a:rPr>
                        <a:t>4,032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913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>
                          <a:effectLst/>
                        </a:rPr>
                        <a:t>6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1,440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1,943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u="none" strike="noStrike" dirty="0">
                          <a:effectLst/>
                        </a:rPr>
                        <a:t>2,447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3,143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3,707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0" y="3613666"/>
            <a:ext cx="6731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0000FF"/>
                </a:solidFill>
                <a:cs typeface="Times New Roman" pitchFamily="18" charset="0"/>
              </a:rPr>
              <a:t>Βαθμοί Ελευθερίας = </a:t>
            </a:r>
            <a:r>
              <a:rPr lang="en-US" sz="3200" b="1" dirty="0" smtClean="0">
                <a:solidFill>
                  <a:srgbClr val="0000FF"/>
                </a:solidFill>
                <a:cs typeface="Times New Roman" pitchFamily="18" charset="0"/>
              </a:rPr>
              <a:t>n</a:t>
            </a:r>
            <a:r>
              <a:rPr lang="en-US" sz="3200" b="1" baseline="-25000" dirty="0" smtClean="0">
                <a:solidFill>
                  <a:srgbClr val="0000FF"/>
                </a:solidFill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00FF"/>
                </a:solidFill>
                <a:cs typeface="Times New Roman" pitchFamily="18" charset="0"/>
              </a:rPr>
              <a:t>+n</a:t>
            </a:r>
            <a:r>
              <a:rPr lang="en-US" sz="3200" b="1" baseline="-25000" dirty="0" smtClean="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  <a:cs typeface="Times New Roman" pitchFamily="18" charset="0"/>
              </a:rPr>
              <a:t>-2=</a:t>
            </a:r>
            <a:r>
              <a:rPr lang="el-GR" sz="3200" b="1" dirty="0" smtClean="0">
                <a:solidFill>
                  <a:srgbClr val="0000FF"/>
                </a:solidFill>
                <a:cs typeface="Times New Roman" pitchFamily="18" charset="0"/>
              </a:rPr>
              <a:t>4</a:t>
            </a:r>
            <a:r>
              <a:rPr lang="en-US" sz="3200" b="1" dirty="0" smtClean="0">
                <a:solidFill>
                  <a:srgbClr val="0000FF"/>
                </a:solidFill>
                <a:cs typeface="Times New Roman" pitchFamily="18" charset="0"/>
              </a:rPr>
              <a:t>+3-2=5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803424539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15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3. </a:t>
            </a: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Η διακύμανση της κατανομής δειγματοληψίας της διαφοράς των μέσων των δύο δειγμάτων υπολογίζονται ως εξής:</a:t>
            </a:r>
            <a:endParaRPr lang="en-US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ct val="15000"/>
              </a:spcBef>
            </a:pP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α) Αν οι διακυμάνσεις σ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 και σ</a:t>
            </a:r>
            <a:r>
              <a:rPr lang="el-GR" baseline="-3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 των πληθυσμών είναι γνωστές, τότε η διακύμανση είναι:</a:t>
            </a:r>
            <a:endParaRPr lang="en-US">
              <a:solidFill>
                <a:srgbClr val="000000"/>
              </a:solidFill>
            </a:endParaRPr>
          </a:p>
          <a:p>
            <a:pPr lvl="1" algn="just"/>
            <a:endParaRPr lang="en-US">
              <a:solidFill>
                <a:srgbClr val="000000"/>
              </a:solidFill>
            </a:endParaRPr>
          </a:p>
          <a:p>
            <a:pPr lvl="1" algn="just"/>
            <a:endParaRPr lang="en-US">
              <a:solidFill>
                <a:srgbClr val="000000"/>
              </a:solidFill>
            </a:endParaRPr>
          </a:p>
          <a:p>
            <a:pPr algn="just"/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β) Αν οι διακυμάνσεις σ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 και σ</a:t>
            </a:r>
            <a:r>
              <a:rPr lang="el-GR" baseline="-3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 των  πληθυσμών είναι άγνωστες, τότε τις αντικαθιστούμε	με τις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αμερόληπτες εκτιμήσεις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 και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l-GR" baseline="-3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 των δειγμάτων, οπότε :</a:t>
            </a:r>
            <a:endParaRPr lang="el-GR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lvl="1" algn="just"/>
            <a:endParaRPr lang="el-GR">
              <a:solidFill>
                <a:srgbClr val="000000"/>
              </a:solidFill>
            </a:endParaRPr>
          </a:p>
        </p:txBody>
      </p:sp>
      <p:sp>
        <p:nvSpPr>
          <p:cNvPr id="113668" name="AutoShape 4"/>
          <p:cNvSpPr>
            <a:spLocks noChangeArrowheads="1"/>
          </p:cNvSpPr>
          <p:nvPr/>
        </p:nvSpPr>
        <p:spPr bwMode="auto">
          <a:xfrm>
            <a:off x="8153400" y="6400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2819400" y="2514600"/>
          <a:ext cx="298450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4" name="Εξίσωση" r:id="rId3" imgW="1091880" imgH="457200" progId="Equation.3">
                  <p:embed/>
                </p:oleObj>
              </mc:Choice>
              <mc:Fallback>
                <p:oleObj name="Εξίσωση" r:id="rId3" imgW="109188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14600"/>
                        <a:ext cx="2984500" cy="12493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/>
          <p:cNvGraphicFramePr>
            <a:graphicFrameLocks noChangeAspect="1"/>
          </p:cNvGraphicFramePr>
          <p:nvPr/>
        </p:nvGraphicFramePr>
        <p:xfrm>
          <a:off x="2643188" y="5608638"/>
          <a:ext cx="2879725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5" name="Εξίσωση" r:id="rId5" imgW="1054080" imgH="457200" progId="Equation.3">
                  <p:embed/>
                </p:oleObj>
              </mc:Choice>
              <mc:Fallback>
                <p:oleObj name="Εξίσωση" r:id="rId5" imgW="105408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5608638"/>
                        <a:ext cx="2879725" cy="12493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/>
            <a:r>
              <a:rPr lang="el-GR" dirty="0"/>
              <a:t>γ. Αν τα δείγματα προέρχονται από τον ίδιο πληθυσμό ή από όμοιους πληθυσμούς τότε έχουν την ίδια </a:t>
            </a:r>
            <a:r>
              <a:rPr lang="el-GR" b="1" dirty="0"/>
              <a:t>διακύμανση </a:t>
            </a:r>
          </a:p>
          <a:p>
            <a:pPr lvl="1" algn="just"/>
            <a:r>
              <a:rPr lang="el-GR" sz="3200" b="1" dirty="0"/>
              <a:t>Αν δεν την έχουμε διαθέσιμη την εκτιμούμε με τον τύπο</a:t>
            </a:r>
          </a:p>
          <a:p>
            <a:pPr lvl="1" algn="just"/>
            <a:endParaRPr lang="el-GR" sz="3200" b="1" dirty="0"/>
          </a:p>
          <a:p>
            <a:pPr lvl="1" algn="just"/>
            <a:endParaRPr lang="el-GR" sz="3200" b="1" dirty="0"/>
          </a:p>
          <a:p>
            <a:pPr algn="just"/>
            <a:r>
              <a:rPr lang="el-GR" sz="3600" b="1" dirty="0"/>
              <a:t>Η διακύμανση της κατανομής δειγματοληψίας των μέσων των δειγμάτων θα είναι  </a:t>
            </a:r>
            <a:endParaRPr lang="el-GR" dirty="0"/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2214546" y="2428868"/>
          <a:ext cx="4989512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Εξίσωση" r:id="rId4" imgW="1676160" imgH="457200" progId="Equation.3">
                  <p:embed/>
                </p:oleObj>
              </mc:Choice>
              <mc:Fallback>
                <p:oleObj name="Εξίσωση" r:id="rId4" imgW="167616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2428868"/>
                        <a:ext cx="4989512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2643188" y="5591175"/>
          <a:ext cx="287972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9" name="Εξίσωση" r:id="rId6" imgW="1054080" imgH="469800" progId="Equation.3">
                  <p:embed/>
                </p:oleObj>
              </mc:Choice>
              <mc:Fallback>
                <p:oleObj name="Εξίσωση" r:id="rId6" imgW="1054080" imgH="46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5591175"/>
                        <a:ext cx="2879725" cy="12842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rgbClr val="FFFF99"/>
          </a:solidFill>
          <a:ln w="76200" cmpd="tri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l-GR" sz="3600" b="1" dirty="0" smtClean="0">
                <a:solidFill>
                  <a:srgbClr val="000000"/>
                </a:solidFill>
                <a:cs typeface="Times New Roman" pitchFamily="18" charset="0"/>
              </a:rPr>
              <a:t>Διάστημα εμπιστοσύνης διαφοράς δύο μέσων αριθμητικών</a:t>
            </a:r>
            <a:r>
              <a:rPr lang="el-GR" sz="3600" b="1" dirty="0" smtClean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l-GR" sz="3600" b="1" dirty="0" smtClean="0">
                <a:solidFill>
                  <a:srgbClr val="000000"/>
                </a:solidFill>
              </a:rPr>
              <a:t>όταν τα δείγματα είναι μεγάλα           </a:t>
            </a:r>
            <a:r>
              <a:rPr lang="en-US" sz="3600" b="1" dirty="0" smtClean="0">
                <a:solidFill>
                  <a:srgbClr val="000000"/>
                </a:solidFill>
              </a:rPr>
              <a:t>n</a:t>
            </a:r>
            <a:r>
              <a:rPr lang="en-US" sz="3600" b="1" baseline="-25000" dirty="0" smtClean="0">
                <a:solidFill>
                  <a:srgbClr val="000000"/>
                </a:solidFill>
              </a:rPr>
              <a:t>1</a:t>
            </a:r>
            <a:r>
              <a:rPr lang="en-US" sz="3600" b="1" dirty="0" smtClean="0">
                <a:solidFill>
                  <a:srgbClr val="000000"/>
                </a:solidFill>
              </a:rPr>
              <a:t>, n</a:t>
            </a:r>
            <a:r>
              <a:rPr lang="en-US" sz="3600" b="1" baseline="-25000" dirty="0" smtClean="0">
                <a:solidFill>
                  <a:srgbClr val="000000"/>
                </a:solidFill>
              </a:rPr>
              <a:t>2</a:t>
            </a:r>
            <a:r>
              <a:rPr lang="el-GR" sz="3600" b="1" dirty="0" smtClean="0">
                <a:solidFill>
                  <a:srgbClr val="000000"/>
                </a:solidFill>
              </a:rPr>
              <a:t> &gt;30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l-GR" sz="3600" b="1" dirty="0" smtClean="0">
                <a:solidFill>
                  <a:srgbClr val="000000"/>
                </a:solidFill>
              </a:rPr>
              <a:t>και οι διακυμάνσεις είναι γνωστές</a:t>
            </a:r>
            <a:endParaRPr lang="el-GR" sz="3600" b="1" dirty="0" smtClean="0">
              <a:latin typeface="Courier New" pitchFamily="49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/>
          <a:lstStyle/>
          <a:p>
            <a:pPr algn="just" eaLnBrk="1" hangingPunct="1"/>
            <a:r>
              <a:rPr lang="el-GR" dirty="0" smtClean="0">
                <a:solidFill>
                  <a:srgbClr val="000000"/>
                </a:solidFill>
                <a:cs typeface="Times New Roman" pitchFamily="18" charset="0"/>
              </a:rPr>
              <a:t>Το διάστημα εμπιστοσύνης εντός του οποίου αναμένεται ότι θα βρίσκεται η διαφορά μ</a:t>
            </a:r>
            <a:r>
              <a:rPr lang="el-GR" baseline="-25000" dirty="0" smtClean="0">
                <a:solidFill>
                  <a:srgbClr val="000000"/>
                </a:solidFill>
              </a:rPr>
              <a:t>1</a:t>
            </a:r>
            <a:r>
              <a:rPr lang="el-GR" dirty="0" smtClean="0">
                <a:solidFill>
                  <a:srgbClr val="000000"/>
                </a:solidFill>
                <a:cs typeface="Times New Roman" pitchFamily="18" charset="0"/>
              </a:rPr>
              <a:t> – μ</a:t>
            </a:r>
            <a:r>
              <a:rPr lang="el-GR" baseline="-25000" dirty="0" smtClean="0">
                <a:solidFill>
                  <a:srgbClr val="000000"/>
                </a:solidFill>
              </a:rPr>
              <a:t>2</a:t>
            </a:r>
            <a:r>
              <a:rPr lang="el-GR" dirty="0" smtClean="0">
                <a:solidFill>
                  <a:srgbClr val="000000"/>
                </a:solidFill>
                <a:cs typeface="Times New Roman" pitchFamily="18" charset="0"/>
              </a:rPr>
              <a:t> με πιθανότητα ή επίπεδο εμπιστοσύνης 1 - α </a:t>
            </a:r>
            <a:r>
              <a:rPr lang="el-GR" dirty="0" smtClean="0">
                <a:solidFill>
                  <a:srgbClr val="000000"/>
                </a:solidFill>
              </a:rPr>
              <a:t>είναι</a:t>
            </a:r>
            <a:r>
              <a:rPr lang="el-GR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</p:txBody>
      </p:sp>
      <p:graphicFrame>
        <p:nvGraphicFramePr>
          <p:cNvPr id="32770" name="Object 5"/>
          <p:cNvGraphicFramePr>
            <a:graphicFrameLocks noChangeAspect="1"/>
          </p:cNvGraphicFramePr>
          <p:nvPr/>
        </p:nvGraphicFramePr>
        <p:xfrm>
          <a:off x="228600" y="3581400"/>
          <a:ext cx="86106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6" name="Εξίσωση" r:id="rId3" imgW="3377880" imgH="368280" progId="Equation.3">
                  <p:embed/>
                </p:oleObj>
              </mc:Choice>
              <mc:Fallback>
                <p:oleObj name="Εξίσωση" r:id="rId3" imgW="3377880" imgH="368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81400"/>
                        <a:ext cx="8610600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6"/>
          <p:cNvGraphicFramePr>
            <a:graphicFrameLocks noChangeAspect="1"/>
          </p:cNvGraphicFramePr>
          <p:nvPr/>
        </p:nvGraphicFramePr>
        <p:xfrm>
          <a:off x="2667000" y="5608638"/>
          <a:ext cx="2984500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7" name="Εξίσωση" r:id="rId5" imgW="1091880" imgH="457200" progId="Equation.3">
                  <p:embed/>
                </p:oleObj>
              </mc:Choice>
              <mc:Fallback>
                <p:oleObj name="Εξίσωση" r:id="rId5" imgW="109188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608638"/>
                        <a:ext cx="2984500" cy="12493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el-GR" sz="3000" dirty="0" smtClean="0">
                <a:solidFill>
                  <a:srgbClr val="000000"/>
                </a:solidFill>
                <a:latin typeface="Bookman Old Style" pitchFamily="18" charset="0"/>
              </a:rPr>
              <a:t>Έστω δείγμα </a:t>
            </a:r>
            <a:r>
              <a:rPr lang="en-US" sz="3000" dirty="0" smtClean="0">
                <a:solidFill>
                  <a:srgbClr val="000000"/>
                </a:solidFill>
                <a:latin typeface="Bookman Old Style" pitchFamily="18" charset="0"/>
              </a:rPr>
              <a:t>n</a:t>
            </a:r>
            <a:r>
              <a:rPr lang="en-US" sz="3000" baseline="-25000" dirty="0" smtClean="0">
                <a:solidFill>
                  <a:srgbClr val="000000"/>
                </a:solidFill>
                <a:latin typeface="Bookman Old Style" pitchFamily="18" charset="0"/>
              </a:rPr>
              <a:t>1</a:t>
            </a:r>
            <a:r>
              <a:rPr lang="en-US" sz="3000" dirty="0" smtClean="0">
                <a:solidFill>
                  <a:srgbClr val="000000"/>
                </a:solidFill>
                <a:latin typeface="Bookman Old Style" pitchFamily="18" charset="0"/>
              </a:rPr>
              <a:t>=</a:t>
            </a:r>
            <a:r>
              <a:rPr lang="el-GR" sz="3000" dirty="0" smtClean="0">
                <a:solidFill>
                  <a:srgbClr val="000000"/>
                </a:solidFill>
                <a:latin typeface="Bookman Old Style" pitchFamily="18" charset="0"/>
              </a:rPr>
              <a:t>150</a:t>
            </a:r>
            <a:r>
              <a:rPr lang="en-US" sz="3000" dirty="0" smtClean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el-GR" sz="3000" dirty="0" smtClean="0">
                <a:solidFill>
                  <a:srgbClr val="000000"/>
                </a:solidFill>
                <a:latin typeface="Bookman Old Style" pitchFamily="18" charset="0"/>
              </a:rPr>
              <a:t>με μέση τιμή         και</a:t>
            </a:r>
            <a:r>
              <a:rPr lang="el-GR" sz="3000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l-GR" sz="3000" dirty="0" smtClean="0">
                <a:solidFill>
                  <a:srgbClr val="000000"/>
                </a:solidFill>
                <a:latin typeface="Bookman Old Style" pitchFamily="18" charset="0"/>
              </a:rPr>
              <a:t>δείγμα </a:t>
            </a:r>
            <a:r>
              <a:rPr lang="en-US" sz="3000" dirty="0" smtClean="0">
                <a:solidFill>
                  <a:srgbClr val="000000"/>
                </a:solidFill>
                <a:latin typeface="Bookman Old Style" pitchFamily="18" charset="0"/>
              </a:rPr>
              <a:t>n</a:t>
            </a:r>
            <a:r>
              <a:rPr lang="el-GR" sz="3000" baseline="-25000" dirty="0" smtClean="0">
                <a:solidFill>
                  <a:srgbClr val="000000"/>
                </a:solidFill>
                <a:latin typeface="Bookman Old Style" pitchFamily="18" charset="0"/>
              </a:rPr>
              <a:t>2</a:t>
            </a:r>
            <a:r>
              <a:rPr lang="en-US" sz="3000" dirty="0" smtClean="0">
                <a:solidFill>
                  <a:srgbClr val="000000"/>
                </a:solidFill>
                <a:latin typeface="Bookman Old Style" pitchFamily="18" charset="0"/>
              </a:rPr>
              <a:t>=</a:t>
            </a:r>
            <a:r>
              <a:rPr lang="el-GR" sz="3000" dirty="0" smtClean="0">
                <a:solidFill>
                  <a:srgbClr val="000000"/>
                </a:solidFill>
                <a:latin typeface="Bookman Old Style" pitchFamily="18" charset="0"/>
              </a:rPr>
              <a:t>200</a:t>
            </a:r>
            <a:r>
              <a:rPr lang="en-US" sz="3000" dirty="0" smtClean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el-GR" sz="3000" dirty="0" smtClean="0">
                <a:solidFill>
                  <a:srgbClr val="000000"/>
                </a:solidFill>
                <a:latin typeface="Bookman Old Style" pitchFamily="18" charset="0"/>
              </a:rPr>
              <a:t>με μέση τιμή         . Αν οι τυπικές αποκλίσεις του πληθυσμού είναι γνωστές και ίσες με </a:t>
            </a:r>
            <a:r>
              <a:rPr lang="el-GR" sz="3000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l-GR" sz="3000" dirty="0" smtClean="0">
                <a:solidFill>
                  <a:srgbClr val="000000"/>
                </a:solidFill>
                <a:latin typeface="Bookman Old Style" pitchFamily="18" charset="0"/>
              </a:rPr>
              <a:t>σ</a:t>
            </a:r>
            <a:r>
              <a:rPr lang="el-GR" sz="3000" baseline="-25000" dirty="0" smtClean="0">
                <a:solidFill>
                  <a:srgbClr val="000000"/>
                </a:solidFill>
                <a:latin typeface="Bookman Old Style" pitchFamily="18" charset="0"/>
              </a:rPr>
              <a:t>1</a:t>
            </a:r>
            <a:r>
              <a:rPr lang="el-GR" sz="3000" dirty="0" smtClean="0">
                <a:solidFill>
                  <a:srgbClr val="000000"/>
                </a:solidFill>
                <a:latin typeface="Bookman Old Style" pitchFamily="18" charset="0"/>
              </a:rPr>
              <a:t>=120 και σ</a:t>
            </a:r>
            <a:r>
              <a:rPr lang="el-GR" sz="3000" baseline="-25000" dirty="0" smtClean="0">
                <a:solidFill>
                  <a:srgbClr val="000000"/>
                </a:solidFill>
                <a:latin typeface="Bookman Old Style" pitchFamily="18" charset="0"/>
              </a:rPr>
              <a:t>2</a:t>
            </a:r>
            <a:r>
              <a:rPr lang="el-GR" sz="3000" dirty="0" smtClean="0">
                <a:solidFill>
                  <a:srgbClr val="000000"/>
                </a:solidFill>
                <a:latin typeface="Bookman Old Style" pitchFamily="18" charset="0"/>
              </a:rPr>
              <a:t>=80 να </a:t>
            </a:r>
            <a:r>
              <a:rPr lang="el-GR" sz="3000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l-GR" sz="3000" dirty="0" smtClean="0">
                <a:solidFill>
                  <a:srgbClr val="000000"/>
                </a:solidFill>
                <a:latin typeface="Bookman Old Style" pitchFamily="18" charset="0"/>
              </a:rPr>
              <a:t>βρεθεί ένα διάστημα εμπιστοσύνης 95 % για την διαφορά των μέσων των αντίστοιχων  πληθυσμών.</a:t>
            </a:r>
            <a:r>
              <a:rPr lang="el-GR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dirty="0" smtClean="0"/>
              <a:t>α</a:t>
            </a:r>
            <a:r>
              <a:rPr lang="en-US" dirty="0" smtClean="0"/>
              <a:t>=</a:t>
            </a:r>
            <a:r>
              <a:rPr lang="el-GR" dirty="0" smtClean="0"/>
              <a:t>0,05  α/2=0,025 </a:t>
            </a:r>
            <a:r>
              <a:rPr lang="el-GR" dirty="0" smtClean="0">
                <a:sym typeface="Wingdings" pitchFamily="2" charset="2"/>
              </a:rPr>
              <a:t>=&gt;</a:t>
            </a:r>
            <a:r>
              <a:rPr lang="el-GR" dirty="0" smtClean="0"/>
              <a:t> 1-0,025=0,975     Ζ</a:t>
            </a:r>
            <a:r>
              <a:rPr lang="el-GR" baseline="-25000" dirty="0" smtClean="0"/>
              <a:t>α/2</a:t>
            </a:r>
            <a:r>
              <a:rPr lang="el-GR" dirty="0" smtClean="0"/>
              <a:t>=1,96</a:t>
            </a:r>
          </a:p>
        </p:txBody>
      </p:sp>
      <p:graphicFrame>
        <p:nvGraphicFramePr>
          <p:cNvPr id="33794" name="Object 4"/>
          <p:cNvGraphicFramePr>
            <a:graphicFrameLocks noChangeAspect="1"/>
          </p:cNvGraphicFramePr>
          <p:nvPr/>
        </p:nvGraphicFramePr>
        <p:xfrm>
          <a:off x="0" y="5562600"/>
          <a:ext cx="9144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" name="Εξίσωση" r:id="rId3" imgW="3949560" imgH="215640" progId="Equation.3">
                  <p:embed/>
                </p:oleObj>
              </mc:Choice>
              <mc:Fallback>
                <p:oleObj name="Εξίσωση" r:id="rId3" imgW="394956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62600"/>
                        <a:ext cx="9144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126187"/>
              </p:ext>
            </p:extLst>
          </p:nvPr>
        </p:nvGraphicFramePr>
        <p:xfrm>
          <a:off x="3969" y="3356992"/>
          <a:ext cx="91582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" name="Εξίσωση" r:id="rId5" imgW="3898800" imgH="520560" progId="Equation.3">
                  <p:embed/>
                </p:oleObj>
              </mc:Choice>
              <mc:Fallback>
                <p:oleObj name="Εξίσωση" r:id="rId5" imgW="3898800" imgH="520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9" y="3356992"/>
                        <a:ext cx="9158288" cy="11430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7"/>
          <p:cNvGraphicFramePr>
            <a:graphicFrameLocks noChangeAspect="1"/>
          </p:cNvGraphicFramePr>
          <p:nvPr/>
        </p:nvGraphicFramePr>
        <p:xfrm>
          <a:off x="7086600" y="0"/>
          <a:ext cx="129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" name="Εξίσωση" r:id="rId7" imgW="622080" imgH="215640" progId="Equation.3">
                  <p:embed/>
                </p:oleObj>
              </mc:Choice>
              <mc:Fallback>
                <p:oleObj name="Εξίσωση" r:id="rId7" imgW="62208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0"/>
                        <a:ext cx="1295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8"/>
          <p:cNvGraphicFramePr>
            <a:graphicFrameLocks noChangeAspect="1"/>
          </p:cNvGraphicFramePr>
          <p:nvPr/>
        </p:nvGraphicFramePr>
        <p:xfrm>
          <a:off x="6357950" y="428604"/>
          <a:ext cx="13223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" name="Εξίσωση" r:id="rId9" imgW="634680" imgH="215640" progId="Equation.3">
                  <p:embed/>
                </p:oleObj>
              </mc:Choice>
              <mc:Fallback>
                <p:oleObj name="Εξίσωση" r:id="rId9" imgW="63468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50" y="428604"/>
                        <a:ext cx="13223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9"/>
          <p:cNvGraphicFramePr>
            <a:graphicFrameLocks noChangeAspect="1"/>
          </p:cNvGraphicFramePr>
          <p:nvPr/>
        </p:nvGraphicFramePr>
        <p:xfrm>
          <a:off x="0" y="6269038"/>
          <a:ext cx="44958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" name="Εξίσωση" r:id="rId11" imgW="1574640" imgH="215640" progId="Equation.3">
                  <p:embed/>
                </p:oleObj>
              </mc:Choice>
              <mc:Fallback>
                <p:oleObj name="Εξίσωση" r:id="rId11" imgW="157464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9038"/>
                        <a:ext cx="449580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10"/>
          <p:cNvGraphicFramePr>
            <a:graphicFrameLocks noChangeAspect="1"/>
          </p:cNvGraphicFramePr>
          <p:nvPr/>
        </p:nvGraphicFramePr>
        <p:xfrm>
          <a:off x="228600" y="4495800"/>
          <a:ext cx="86106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" name="Εξίσωση" r:id="rId13" imgW="3377880" imgH="368280" progId="Equation.3">
                  <p:embed/>
                </p:oleObj>
              </mc:Choice>
              <mc:Fallback>
                <p:oleObj name="Εξίσωση" r:id="rId13" imgW="3377880" imgH="3682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495800"/>
                        <a:ext cx="8610600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5370513" y="6035675"/>
            <a:ext cx="3791744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dirty="0"/>
              <a:t>Ο μέσος μ</a:t>
            </a:r>
            <a:r>
              <a:rPr lang="el-GR" sz="2400" baseline="-25000" dirty="0"/>
              <a:t>1</a:t>
            </a:r>
            <a:r>
              <a:rPr lang="el-GR" sz="2400" dirty="0"/>
              <a:t> υπερέχει του μ</a:t>
            </a:r>
            <a:r>
              <a:rPr lang="el-GR" sz="2400" baseline="-25000" dirty="0"/>
              <a:t>2</a:t>
            </a:r>
            <a:endParaRPr lang="el-GR" sz="2400" dirty="0"/>
          </a:p>
          <a:p>
            <a:r>
              <a:rPr lang="el-GR" sz="2400" dirty="0"/>
              <a:t>τουλάχιστον 177,83 μονάδες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519732"/>
              </p:ext>
            </p:extLst>
          </p:nvPr>
        </p:nvGraphicFramePr>
        <p:xfrm>
          <a:off x="2" y="-1"/>
          <a:ext cx="9143996" cy="69071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9936"/>
                <a:gridCol w="855406"/>
                <a:gridCol w="855406"/>
                <a:gridCol w="855406"/>
                <a:gridCol w="855406"/>
                <a:gridCol w="855406"/>
                <a:gridCol w="855406"/>
                <a:gridCol w="855406"/>
                <a:gridCol w="855406"/>
                <a:gridCol w="855406"/>
                <a:gridCol w="855406"/>
              </a:tblGrid>
              <a:tr h="62068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Ζ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0,00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0,01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0,02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0,03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0,04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0,05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0,06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0,07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0,08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0,09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0,5000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0,5040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0,5080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0,5120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0,5160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0,5199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0,5239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0,5279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0,5319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0,5359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0,1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0,5398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0,5438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0,5478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0,5517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0,5557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0,5596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0,5636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0,5675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0,5714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0,5753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0,2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0,5793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0,5832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0,5871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0,5910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0,5948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0,5987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0,6026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0,6064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0,6103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0,6141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0,3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0,6179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0,6217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0,6255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0,6293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0,6331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0,6368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0,6406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0,6443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0,6480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0,6517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0,4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0,6554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0,6591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0,6628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0,6664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0,6700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0,6736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0,6772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0,6808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0,6844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0,6879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0,5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0,6915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0,6950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0,6985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0,7019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0,7054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0,7088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0,7123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0,7157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0,7190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0,7224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0,6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0,7257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0,7291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0,7324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0,7357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0,7389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0,7422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0,7454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0,7486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0,7517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0,7549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0,7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0,7580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0,7611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0,7642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0,7673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0,7704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0,7734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0,7764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0,7794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0,7823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0,7852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0,8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0,7881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0,7910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0,7939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0,7967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0,7995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0,8023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0,8051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0,8078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0,8106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0,8133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0,9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0,8159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0,8186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0,8212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0,8238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0,8264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0,8289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0,8315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0,8340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0,8365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0,8389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1,0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0,8413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0,8438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0,8461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0,8485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0,8508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0,8531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0,8554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0,8577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0,8599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0,8621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22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142299"/>
              </p:ext>
            </p:extLst>
          </p:nvPr>
        </p:nvGraphicFramePr>
        <p:xfrm>
          <a:off x="2" y="-1"/>
          <a:ext cx="9143996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9936"/>
                <a:gridCol w="855406"/>
                <a:gridCol w="855406"/>
                <a:gridCol w="855406"/>
                <a:gridCol w="855406"/>
                <a:gridCol w="855406"/>
                <a:gridCol w="855406"/>
                <a:gridCol w="855406"/>
                <a:gridCol w="855406"/>
                <a:gridCol w="855406"/>
                <a:gridCol w="855406"/>
              </a:tblGrid>
              <a:tr h="571500"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Ζ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0,00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0,01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0,02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0,03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0,04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0,05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0,06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0,07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0,08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0,09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1,1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0,8643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0,8665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0,8686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0,8708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0,8729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0,8749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0,8770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0,8790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0,8810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0,8830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1,2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0,8849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0,8869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0,8888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0,8907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0,8925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0,8944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0,8962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0,8980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0,8997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0,9015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1,3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0,9032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0,9049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0,9066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0,9082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0,9099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0,9115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0,9131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0,9147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0,9162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0,9177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1,4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0,9192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0,9207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0,9222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0,9236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0,9251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0,9265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0,9279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0,9292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0,9306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0,9319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1,5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0,9332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0,9345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0,9357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0,9370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0,9382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0,9394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0,9406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0,9418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0,9429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0,9441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1,6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0,9452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0,9463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0,9474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0,9484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b="1" u="none" strike="noStrike" dirty="0">
                          <a:effectLst/>
                        </a:rPr>
                        <a:t>0,9495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b="1" u="none" strike="noStrike" dirty="0">
                          <a:effectLst/>
                        </a:rPr>
                        <a:t>0,9505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0,9515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0,9525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0,9535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0,9545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1,7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0,9554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0,9564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0,9573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0,9582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0,9591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0,9599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0,9608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0,9616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0,9625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0,9633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1,8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0,9641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0,9649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0,9656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0,9664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0,9671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0,9678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0,9686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0,9693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0,9699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0,9706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1,9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0,9713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0,9719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0,9726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0,9732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0,9738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0,9744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0,9750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0,9756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0,9761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0,9767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2,0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0,9772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0,9778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0,9783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0,9788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0,9793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0,9798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0,9803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0,9808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0,9812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0,9817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2,1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0,9821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0,9826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0,9830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0,9834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0,9838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0,9842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0,9846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0,9850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0,9854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0,9857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07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5000"/>
              </a:spcBef>
            </a:pPr>
            <a:r>
              <a:rPr lang="el-GR" sz="2800" dirty="0" smtClean="0">
                <a:latin typeface="Bookman Old Style" pitchFamily="18" charset="0"/>
                <a:cs typeface="Times New Roman" pitchFamily="18" charset="0"/>
              </a:rPr>
              <a:t>θεωρούμε ηλεκτρικούς λαμπτήρες δυο διαφορετικών κατασκευαστών Α και Β. Παίρνουμε για το σκοπό αυτό 1</a:t>
            </a:r>
            <a:r>
              <a:rPr lang="el-GR" sz="2800" dirty="0" smtClean="0">
                <a:latin typeface="Bookman Old Style" pitchFamily="18" charset="0"/>
              </a:rPr>
              <a:t>00</a:t>
            </a:r>
            <a:r>
              <a:rPr lang="el-GR" sz="2800" dirty="0" smtClean="0">
                <a:latin typeface="Bookman Old Style" pitchFamily="18" charset="0"/>
                <a:cs typeface="Times New Roman" pitchFamily="18" charset="0"/>
              </a:rPr>
              <a:t> λαμπτήρες από κάθε κατασκευαστή. Βρίσκουμε ότι το δείγμα των λαμπτήρων του κατασκευαστή Α έχει μέση διάρκεια ζωής 1020 ώρες και τυπική απόκλιση 90 ώρες, το δείγμα λαμπτήρων του κατασκευαστή Β έχει μέση διάρκεια ζωής 980 ώρες και τυπική απόκλιση 100 ώρες. </a:t>
            </a:r>
            <a:r>
              <a:rPr lang="el-GR" sz="2800" dirty="0" smtClean="0">
                <a:latin typeface="Bookman Old Style" pitchFamily="18" charset="0"/>
              </a:rPr>
              <a:t>Ν</a:t>
            </a:r>
            <a:r>
              <a:rPr lang="el-GR" sz="2800" dirty="0" smtClean="0">
                <a:latin typeface="Bookman Old Style" pitchFamily="18" charset="0"/>
                <a:cs typeface="Times New Roman" pitchFamily="18" charset="0"/>
              </a:rPr>
              <a:t>α  βρεθεί ένα διάστημα εμπιστοσύνης 90 % για την διαφορά των μέσων </a:t>
            </a:r>
            <a:r>
              <a:rPr lang="el-GR" sz="2800" smtClean="0">
                <a:latin typeface="Bookman Old Style" pitchFamily="18" charset="0"/>
                <a:cs typeface="Times New Roman" pitchFamily="18" charset="0"/>
              </a:rPr>
              <a:t>των πληθυσμών. </a:t>
            </a:r>
            <a:endParaRPr lang="el-GR" sz="2800" dirty="0" smtClean="0">
              <a:latin typeface="Bookman Old Style" pitchFamily="18" charset="0"/>
            </a:endParaRPr>
          </a:p>
          <a:p>
            <a:pPr eaLnBrk="1" hangingPunct="1"/>
            <a:r>
              <a:rPr lang="el-GR" sz="2800" b="1" dirty="0" smtClean="0"/>
              <a:t>α</a:t>
            </a:r>
            <a:r>
              <a:rPr lang="en-US" sz="2800" b="1" dirty="0" smtClean="0"/>
              <a:t>=</a:t>
            </a:r>
            <a:r>
              <a:rPr lang="el-GR" sz="2800" b="1" dirty="0" smtClean="0"/>
              <a:t>0,10      </a:t>
            </a:r>
          </a:p>
          <a:p>
            <a:pPr eaLnBrk="1" hangingPunct="1"/>
            <a:r>
              <a:rPr lang="el-GR" sz="2800" b="1" dirty="0" smtClean="0"/>
              <a:t>α/2=0,05 </a:t>
            </a:r>
            <a:r>
              <a:rPr lang="el-GR" sz="2800" b="1" dirty="0" smtClean="0">
                <a:sym typeface="Wingdings" pitchFamily="2" charset="2"/>
              </a:rPr>
              <a:t>=&gt;</a:t>
            </a:r>
            <a:r>
              <a:rPr lang="el-GR" sz="2800" b="1" dirty="0" smtClean="0"/>
              <a:t>  1-α/2=1-0,05=0,995   Ζ</a:t>
            </a:r>
            <a:r>
              <a:rPr lang="el-GR" sz="2800" b="1" baseline="-25000" dirty="0" smtClean="0"/>
              <a:t>α/2</a:t>
            </a:r>
            <a:r>
              <a:rPr lang="el-GR" sz="2800" b="1" dirty="0" smtClean="0"/>
              <a:t>=1,645</a:t>
            </a:r>
          </a:p>
        </p:txBody>
      </p:sp>
      <p:graphicFrame>
        <p:nvGraphicFramePr>
          <p:cNvPr id="358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743456"/>
              </p:ext>
            </p:extLst>
          </p:nvPr>
        </p:nvGraphicFramePr>
        <p:xfrm>
          <a:off x="3078393" y="3933056"/>
          <a:ext cx="6084888" cy="966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Εξίσωση" r:id="rId3" imgW="2590560" imgH="520560" progId="Equation.3">
                  <p:embed/>
                </p:oleObj>
              </mc:Choice>
              <mc:Fallback>
                <p:oleObj name="Εξίσωση" r:id="rId3" imgW="2590560" imgH="520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393" y="3933056"/>
                        <a:ext cx="6084888" cy="966782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802811"/>
              </p:ext>
            </p:extLst>
          </p:nvPr>
        </p:nvGraphicFramePr>
        <p:xfrm>
          <a:off x="467544" y="5373216"/>
          <a:ext cx="8545513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Εξίσωση" r:id="rId5" imgW="3352680" imgH="368280" progId="Equation.3">
                  <p:embed/>
                </p:oleObj>
              </mc:Choice>
              <mc:Fallback>
                <p:oleObj name="Εξίσωση" r:id="rId5" imgW="3352680" imgH="368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373216"/>
                        <a:ext cx="8545513" cy="10112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387886"/>
              </p:ext>
            </p:extLst>
          </p:nvPr>
        </p:nvGraphicFramePr>
        <p:xfrm>
          <a:off x="173038" y="6324600"/>
          <a:ext cx="87979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Εξίσωση" r:id="rId7" imgW="3873240" imgH="215640" progId="Equation.3">
                  <p:embed/>
                </p:oleObj>
              </mc:Choice>
              <mc:Fallback>
                <p:oleObj name="Εξίσωση" r:id="rId7" imgW="387324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6324600"/>
                        <a:ext cx="8797925" cy="5334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8800</TotalTime>
  <Words>2112</Words>
  <Application>Microsoft Office PowerPoint</Application>
  <PresentationFormat>Προβολή στην οθόνη (4:3)</PresentationFormat>
  <Paragraphs>590</Paragraphs>
  <Slides>29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29</vt:i4>
      </vt:variant>
    </vt:vector>
  </HeadingPairs>
  <TitlesOfParts>
    <vt:vector size="32" baseType="lpstr">
      <vt:lpstr>Θέμα του Office</vt:lpstr>
      <vt:lpstr>Εξίσωση</vt:lpstr>
      <vt:lpstr>Φύλλο εργασίας</vt:lpstr>
      <vt:lpstr>Κατανομή δειγματοληψίας διαφοράς δύο μέσων δειγμάτων </vt:lpstr>
      <vt:lpstr>Κατανομή δειγματοληψίας διαφοράς δύο μέσων δειγμάτων </vt:lpstr>
      <vt:lpstr>Παρουσίαση του PowerPoint</vt:lpstr>
      <vt:lpstr>Παρουσίαση του PowerPoint</vt:lpstr>
      <vt:lpstr>Διάστημα εμπιστοσύνης διαφοράς δύο μέσων αριθμητικών όταν τα δείγματα είναι μεγάλα           n1, n2 &gt;30 και οι διακυμάνσεις είναι γνωστές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ΝΙΚΟΣ</dc:creator>
  <cp:lastModifiedBy>nikos</cp:lastModifiedBy>
  <cp:revision>115</cp:revision>
  <dcterms:created xsi:type="dcterms:W3CDTF">2014-03-12T04:03:59Z</dcterms:created>
  <dcterms:modified xsi:type="dcterms:W3CDTF">2018-05-06T14:11:56Z</dcterms:modified>
</cp:coreProperties>
</file>