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0" r:id="rId2"/>
  </p:sldMasterIdLst>
  <p:notesMasterIdLst>
    <p:notesMasterId r:id="rId106"/>
  </p:notesMasterIdLst>
  <p:sldIdLst>
    <p:sldId id="380" r:id="rId3"/>
    <p:sldId id="282" r:id="rId4"/>
    <p:sldId id="283" r:id="rId5"/>
    <p:sldId id="284" r:id="rId6"/>
    <p:sldId id="285" r:id="rId7"/>
    <p:sldId id="287" r:id="rId8"/>
    <p:sldId id="288" r:id="rId9"/>
    <p:sldId id="286" r:id="rId10"/>
    <p:sldId id="289" r:id="rId11"/>
    <p:sldId id="290" r:id="rId12"/>
    <p:sldId id="292" r:id="rId13"/>
    <p:sldId id="293" r:id="rId14"/>
    <p:sldId id="297" r:id="rId15"/>
    <p:sldId id="295" r:id="rId16"/>
    <p:sldId id="299" r:id="rId17"/>
    <p:sldId id="300" r:id="rId18"/>
    <p:sldId id="302" r:id="rId19"/>
    <p:sldId id="304" r:id="rId20"/>
    <p:sldId id="305" r:id="rId21"/>
    <p:sldId id="306" r:id="rId22"/>
    <p:sldId id="308" r:id="rId23"/>
    <p:sldId id="309" r:id="rId24"/>
    <p:sldId id="310" r:id="rId25"/>
    <p:sldId id="312" r:id="rId26"/>
    <p:sldId id="313" r:id="rId27"/>
    <p:sldId id="316" r:id="rId28"/>
    <p:sldId id="317" r:id="rId29"/>
    <p:sldId id="318" r:id="rId30"/>
    <p:sldId id="319" r:id="rId31"/>
    <p:sldId id="320" r:id="rId32"/>
    <p:sldId id="321" r:id="rId33"/>
    <p:sldId id="322" r:id="rId34"/>
    <p:sldId id="323" r:id="rId35"/>
    <p:sldId id="324" r:id="rId36"/>
    <p:sldId id="325" r:id="rId37"/>
    <p:sldId id="326" r:id="rId38"/>
    <p:sldId id="327" r:id="rId39"/>
    <p:sldId id="328" r:id="rId40"/>
    <p:sldId id="329" r:id="rId41"/>
    <p:sldId id="330" r:id="rId42"/>
    <p:sldId id="331" r:id="rId43"/>
    <p:sldId id="332" r:id="rId44"/>
    <p:sldId id="333" r:id="rId45"/>
    <p:sldId id="334" r:id="rId46"/>
    <p:sldId id="335" r:id="rId47"/>
    <p:sldId id="336" r:id="rId48"/>
    <p:sldId id="337" r:id="rId49"/>
    <p:sldId id="338" r:id="rId50"/>
    <p:sldId id="339" r:id="rId51"/>
    <p:sldId id="340" r:id="rId52"/>
    <p:sldId id="341" r:id="rId53"/>
    <p:sldId id="342" r:id="rId54"/>
    <p:sldId id="343" r:id="rId55"/>
    <p:sldId id="344" r:id="rId56"/>
    <p:sldId id="345" r:id="rId57"/>
    <p:sldId id="346" r:id="rId58"/>
    <p:sldId id="347" r:id="rId59"/>
    <p:sldId id="348" r:id="rId60"/>
    <p:sldId id="349" r:id="rId61"/>
    <p:sldId id="350" r:id="rId62"/>
    <p:sldId id="351" r:id="rId63"/>
    <p:sldId id="352" r:id="rId64"/>
    <p:sldId id="353" r:id="rId65"/>
    <p:sldId id="354" r:id="rId66"/>
    <p:sldId id="355" r:id="rId67"/>
    <p:sldId id="361" r:id="rId68"/>
    <p:sldId id="362" r:id="rId69"/>
    <p:sldId id="363" r:id="rId70"/>
    <p:sldId id="357" r:id="rId71"/>
    <p:sldId id="364" r:id="rId72"/>
    <p:sldId id="358" r:id="rId73"/>
    <p:sldId id="365" r:id="rId74"/>
    <p:sldId id="366" r:id="rId75"/>
    <p:sldId id="367" r:id="rId76"/>
    <p:sldId id="368" r:id="rId77"/>
    <p:sldId id="359" r:id="rId78"/>
    <p:sldId id="360" r:id="rId79"/>
    <p:sldId id="314" r:id="rId80"/>
    <p:sldId id="369" r:id="rId81"/>
    <p:sldId id="371" r:id="rId82"/>
    <p:sldId id="370" r:id="rId83"/>
    <p:sldId id="372" r:id="rId84"/>
    <p:sldId id="373" r:id="rId85"/>
    <p:sldId id="374" r:id="rId86"/>
    <p:sldId id="375" r:id="rId87"/>
    <p:sldId id="376" r:id="rId88"/>
    <p:sldId id="377" r:id="rId89"/>
    <p:sldId id="378" r:id="rId90"/>
    <p:sldId id="379" r:id="rId91"/>
    <p:sldId id="271" r:id="rId92"/>
    <p:sldId id="263" r:id="rId93"/>
    <p:sldId id="266" r:id="rId94"/>
    <p:sldId id="265" r:id="rId95"/>
    <p:sldId id="267" r:id="rId96"/>
    <p:sldId id="273" r:id="rId97"/>
    <p:sldId id="274" r:id="rId98"/>
    <p:sldId id="269" r:id="rId99"/>
    <p:sldId id="272" r:id="rId100"/>
    <p:sldId id="276" r:id="rId101"/>
    <p:sldId id="277" r:id="rId102"/>
    <p:sldId id="275" r:id="rId103"/>
    <p:sldId id="278" r:id="rId104"/>
    <p:sldId id="279" r:id="rId105"/>
  </p:sldIdLst>
  <p:sldSz cx="10080625" cy="7559675"/>
  <p:notesSz cx="7559675" cy="10691813"/>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itchFamily="-105" charset="0"/>
      <a:defRPr kern="1200">
        <a:solidFill>
          <a:schemeClr val="tx1"/>
        </a:solidFill>
        <a:latin typeface="Arial" charset="0"/>
        <a:ea typeface="+mn-ea"/>
        <a:cs typeface="+mn-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05" charset="0"/>
      <a:defRPr kern="1200">
        <a:solidFill>
          <a:schemeClr val="tx1"/>
        </a:solidFill>
        <a:latin typeface="Arial" charset="0"/>
        <a:ea typeface="+mn-ea"/>
        <a:cs typeface="+mn-cs"/>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05" charset="0"/>
      <a:defRPr kern="1200">
        <a:solidFill>
          <a:schemeClr val="tx1"/>
        </a:solidFill>
        <a:latin typeface="Arial" charset="0"/>
        <a:ea typeface="+mn-ea"/>
        <a:cs typeface="+mn-cs"/>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05" charset="0"/>
      <a:defRPr kern="1200">
        <a:solidFill>
          <a:schemeClr val="tx1"/>
        </a:solidFill>
        <a:latin typeface="Arial" charset="0"/>
        <a:ea typeface="+mn-ea"/>
        <a:cs typeface="+mn-cs"/>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05" charset="0"/>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BD22"/>
    <a:srgbClr val="66B63D"/>
    <a:srgbClr val="AFE87E"/>
    <a:srgbClr val="326609"/>
    <a:srgbClr val="64D011"/>
    <a:srgbClr val="004C84"/>
    <a:srgbClr val="A5D8F9"/>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16" y="-8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07" Type="http://schemas.openxmlformats.org/officeDocument/2006/relationships/presProps" Target="presProps.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viewProps" Target="viewProps.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notesMaster" Target="notesMasters/notes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theme" Target="theme/theme1.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1.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tableStyles" Target="tableStyle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
          <p:cNvSpPr>
            <a:spLocks noGrp="1" noRot="1" noChangeAspect="1" noChangeArrowheads="1"/>
          </p:cNvSpPr>
          <p:nvPr>
            <p:ph type="sldImg"/>
          </p:nvPr>
        </p:nvSpPr>
        <p:spPr bwMode="auto">
          <a:xfrm>
            <a:off x="1106488" y="812800"/>
            <a:ext cx="5343525" cy="4006850"/>
          </a:xfrm>
          <a:prstGeom prst="rect">
            <a:avLst/>
          </a:prstGeom>
          <a:noFill/>
          <a:ln w="9525">
            <a:noFill/>
            <a:round/>
            <a:headEnd/>
            <a:tailEnd/>
          </a:ln>
        </p:spPr>
      </p:sp>
      <p:sp>
        <p:nvSpPr>
          <p:cNvPr id="2050" name="Rectangle 2"/>
          <p:cNvSpPr>
            <a:spLocks noGrp="1" noChangeArrowheads="1"/>
          </p:cNvSpPr>
          <p:nvPr>
            <p:ph type="body"/>
          </p:nvPr>
        </p:nvSpPr>
        <p:spPr bwMode="auto">
          <a:xfrm>
            <a:off x="755650" y="5078413"/>
            <a:ext cx="6046788" cy="481012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2051" name="Rectangle 3"/>
          <p:cNvSpPr>
            <a:spLocks noGrp="1" noChangeArrowheads="1"/>
          </p:cNvSpPr>
          <p:nvPr>
            <p:ph type="hdr"/>
          </p:nvPr>
        </p:nvSpPr>
        <p:spPr bwMode="auto">
          <a:xfrm>
            <a:off x="0" y="0"/>
            <a:ext cx="3279775" cy="5334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buFont typeface="Times New Roman" pitchFamily="16" charset="0"/>
              <a:buNone/>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pPr>
              <a:defRPr/>
            </a:pPr>
            <a:endParaRPr lang="en-US"/>
          </a:p>
        </p:txBody>
      </p:sp>
      <p:sp>
        <p:nvSpPr>
          <p:cNvPr id="2052" name="Rectangle 4"/>
          <p:cNvSpPr>
            <a:spLocks noGrp="1" noChangeArrowheads="1"/>
          </p:cNvSpPr>
          <p:nvPr>
            <p:ph type="dt"/>
          </p:nvPr>
        </p:nvSpPr>
        <p:spPr bwMode="auto">
          <a:xfrm>
            <a:off x="4278313" y="0"/>
            <a:ext cx="3279775" cy="5334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buFont typeface="Times New Roman" pitchFamily="16" charset="0"/>
              <a:buNone/>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pPr>
              <a:defRPr/>
            </a:pPr>
            <a:endParaRPr lang="en-US"/>
          </a:p>
        </p:txBody>
      </p:sp>
      <p:sp>
        <p:nvSpPr>
          <p:cNvPr id="2053" name="Rectangle 5"/>
          <p:cNvSpPr>
            <a:spLocks noGrp="1" noChangeArrowheads="1"/>
          </p:cNvSpPr>
          <p:nvPr>
            <p:ph type="ftr"/>
          </p:nvPr>
        </p:nvSpPr>
        <p:spPr bwMode="auto">
          <a:xfrm>
            <a:off x="0" y="10156825"/>
            <a:ext cx="3279775" cy="53340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buFont typeface="Times New Roman" pitchFamily="16" charset="0"/>
              <a:buNone/>
              <a:tabLst>
                <a:tab pos="723900" algn="l"/>
                <a:tab pos="1447800" algn="l"/>
                <a:tab pos="2171700" algn="l"/>
                <a:tab pos="2895600" algn="l"/>
              </a:tabLst>
              <a:defRPr sz="1400">
                <a:solidFill>
                  <a:srgbClr val="000000"/>
                </a:solidFill>
                <a:latin typeface="Times New Roman" pitchFamily="16" charset="0"/>
                <a:cs typeface="Arial Unicode MS" charset="0"/>
              </a:defRPr>
            </a:lvl1pPr>
          </a:lstStyle>
          <a:p>
            <a:pPr>
              <a:defRPr/>
            </a:pPr>
            <a:endParaRPr lang="en-US"/>
          </a:p>
        </p:txBody>
      </p:sp>
      <p:sp>
        <p:nvSpPr>
          <p:cNvPr id="2054" name="Rectangle 6"/>
          <p:cNvSpPr>
            <a:spLocks noGrp="1" noChangeArrowheads="1"/>
          </p:cNvSpPr>
          <p:nvPr>
            <p:ph type="sldNum"/>
          </p:nvPr>
        </p:nvSpPr>
        <p:spPr bwMode="auto">
          <a:xfrm>
            <a:off x="4278313" y="10156825"/>
            <a:ext cx="3279775" cy="53340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723900" algn="l"/>
                <a:tab pos="1447800" algn="l"/>
                <a:tab pos="2171700" algn="l"/>
                <a:tab pos="2895600" algn="l"/>
              </a:tabLst>
              <a:defRPr sz="1400" smtClean="0">
                <a:solidFill>
                  <a:srgbClr val="000000"/>
                </a:solidFill>
                <a:latin typeface="Times New Roman" pitchFamily="-105" charset="0"/>
                <a:cs typeface="Arial Unicode MS" pitchFamily="-105" charset="0"/>
              </a:defRPr>
            </a:lvl1pPr>
          </a:lstStyle>
          <a:p>
            <a:pPr>
              <a:defRPr/>
            </a:pPr>
            <a:fld id="{A64B28B2-882E-4C24-B33F-FCCED983DACC}" type="slidenum">
              <a:rPr lang="en-US"/>
              <a:pPr>
                <a:defRPr/>
              </a:pPr>
              <a:t>‹#›</a:t>
            </a:fld>
            <a:endParaRPr lang="en-US"/>
          </a:p>
        </p:txBody>
      </p:sp>
    </p:spTree>
    <p:extLst>
      <p:ext uri="{BB962C8B-B14F-4D97-AF65-F5344CB8AC3E}">
        <p14:creationId xmlns:p14="http://schemas.microsoft.com/office/powerpoint/2010/main" val="63932582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05" charset="0"/>
      <a:defRPr sz="1200" kern="1200">
        <a:solidFill>
          <a:srgbClr val="000000"/>
        </a:solidFill>
        <a:latin typeface="Times New Roman" pitchFamily="16" charset="0"/>
        <a:ea typeface="ＭＳ Ｐゴシック" charset="-128"/>
        <a:cs typeface="ＭＳ Ｐゴシック" charset="-128"/>
      </a:defRPr>
    </a:lvl1pPr>
    <a:lvl2pPr marL="742950" indent="-285750" algn="l" defTabSz="457200" rtl="0" eaLnBrk="0" fontAlgn="base" hangingPunct="0">
      <a:spcBef>
        <a:spcPct val="30000"/>
      </a:spcBef>
      <a:spcAft>
        <a:spcPct val="0"/>
      </a:spcAft>
      <a:buClr>
        <a:srgbClr val="000000"/>
      </a:buClr>
      <a:buSzPct val="100000"/>
      <a:buFont typeface="Times New Roman" pitchFamily="-105" charset="0"/>
      <a:defRPr sz="1200" kern="1200">
        <a:solidFill>
          <a:srgbClr val="000000"/>
        </a:solidFill>
        <a:latin typeface="Times New Roman" pitchFamily="16" charset="0"/>
        <a:ea typeface="ＭＳ Ｐゴシック" charset="-128"/>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05" charset="0"/>
      <a:defRPr sz="1200" kern="1200">
        <a:solidFill>
          <a:srgbClr val="000000"/>
        </a:solidFill>
        <a:latin typeface="Times New Roman" pitchFamily="16" charset="0"/>
        <a:ea typeface="ＭＳ Ｐゴシック" charset="-128"/>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05" charset="0"/>
      <a:defRPr sz="1200" kern="1200">
        <a:solidFill>
          <a:srgbClr val="000000"/>
        </a:solidFill>
        <a:latin typeface="Times New Roman" pitchFamily="16" charset="0"/>
        <a:ea typeface="ＭＳ Ｐゴシック" charset="-128"/>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05" charset="0"/>
      <a:defRPr sz="1200" kern="1200">
        <a:solidFill>
          <a:srgbClr val="000000"/>
        </a:solidFill>
        <a:latin typeface="Times New Roman" pitchFamily="16"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81451" y="161273"/>
            <a:ext cx="9717723" cy="2761801"/>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eaLnBrk="1" latinLnBrk="0" hangingPunct="1"/>
            <a:endParaRPr kumimoji="0" lang="en-US"/>
          </a:p>
        </p:txBody>
      </p:sp>
      <p:sp>
        <p:nvSpPr>
          <p:cNvPr id="8" name="7 - Τίτλος"/>
          <p:cNvSpPr>
            <a:spLocks noGrp="1"/>
          </p:cNvSpPr>
          <p:nvPr>
            <p:ph type="ctrTitle"/>
          </p:nvPr>
        </p:nvSpPr>
        <p:spPr>
          <a:xfrm>
            <a:off x="511785" y="419983"/>
            <a:ext cx="9072563" cy="2435895"/>
          </a:xfrm>
        </p:spPr>
        <p:txBody>
          <a:bodyPr lIns="50397" rIns="251986" anchor="b">
            <a:normAutofit/>
          </a:bodyPr>
          <a:lstStyle>
            <a:lvl1pPr marL="0" algn="r">
              <a:defRPr sz="5300"/>
            </a:lvl1pPr>
            <a:extLs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52146" y="3107866"/>
            <a:ext cx="7232202" cy="1931917"/>
          </a:xfrm>
        </p:spPr>
        <p:txBody>
          <a:bodyPr lIns="50397" rIns="272145"/>
          <a:lstStyle>
            <a:lvl1pPr marL="0" indent="0" algn="r">
              <a:spcBef>
                <a:spcPts val="0"/>
              </a:spcBef>
              <a:buNone/>
              <a:defRPr>
                <a:effectLst/>
              </a:defRPr>
            </a:lvl1pPr>
            <a:lvl2pPr marL="503972" indent="0" algn="ctr">
              <a:buNone/>
            </a:lvl2pPr>
            <a:lvl3pPr marL="1007943" indent="0" algn="ctr">
              <a:buNone/>
            </a:lvl3pPr>
            <a:lvl4pPr marL="1511915" indent="0" algn="ctr">
              <a:buNone/>
            </a:lvl4pPr>
            <a:lvl5pPr marL="2015886" indent="0" algn="ctr">
              <a:buNone/>
            </a:lvl5pPr>
            <a:lvl6pPr marL="2519858" indent="0" algn="ctr">
              <a:buNone/>
            </a:lvl6pPr>
            <a:lvl7pPr marL="3023829" indent="0" algn="ctr">
              <a:buNone/>
            </a:lvl7pPr>
            <a:lvl8pPr marL="3527801" indent="0" algn="ctr">
              <a:buNone/>
            </a:lvl8pPr>
            <a:lvl9pPr marL="4031772"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0" name="9 - Θέση ημερομηνίας"/>
          <p:cNvSpPr>
            <a:spLocks noGrp="1"/>
          </p:cNvSpPr>
          <p:nvPr>
            <p:ph type="dt" sz="half" idx="10"/>
          </p:nvPr>
        </p:nvSpPr>
        <p:spPr>
          <a:xfrm>
            <a:off x="6132380" y="7174972"/>
            <a:ext cx="3309805" cy="302387"/>
          </a:xfrm>
        </p:spPr>
        <p:txBody>
          <a:bodyPr vert="horz" rtlCol="0"/>
          <a:lstStyle>
            <a:extLst/>
          </a:lstStyle>
          <a:p>
            <a:pPr>
              <a:defRPr/>
            </a:pPr>
            <a:endParaRPr lang="en-US"/>
          </a:p>
        </p:txBody>
      </p:sp>
      <p:sp>
        <p:nvSpPr>
          <p:cNvPr id="11" name="10 - Θέση αριθμού διαφάνειας"/>
          <p:cNvSpPr>
            <a:spLocks noGrp="1"/>
          </p:cNvSpPr>
          <p:nvPr>
            <p:ph type="sldNum" sz="quarter" idx="11"/>
          </p:nvPr>
        </p:nvSpPr>
        <p:spPr>
          <a:xfrm>
            <a:off x="9523845" y="7174972"/>
            <a:ext cx="511845" cy="302387"/>
          </a:xfrm>
        </p:spPr>
        <p:txBody>
          <a:bodyPr vert="horz" rtlCol="0"/>
          <a:lstStyle>
            <a:lvl1pPr>
              <a:defRPr>
                <a:solidFill>
                  <a:schemeClr val="tx2">
                    <a:shade val="90000"/>
                  </a:schemeClr>
                </a:solidFill>
              </a:defRPr>
            </a:lvl1pPr>
            <a:extLst/>
          </a:lstStyle>
          <a:p>
            <a:pPr>
              <a:defRPr/>
            </a:pPr>
            <a:fld id="{5E52DBF7-E32B-4CED-AA89-713BB9AF174E}" type="slidenum">
              <a:rPr lang="en-US" smtClean="0"/>
              <a:pPr>
                <a:defRPr/>
              </a:pPr>
              <a:t>‹#›</a:t>
            </a:fld>
            <a:endParaRPr lang="en-US"/>
          </a:p>
        </p:txBody>
      </p:sp>
      <p:sp>
        <p:nvSpPr>
          <p:cNvPr id="12" name="11 - Θέση υποσέλιδου"/>
          <p:cNvSpPr>
            <a:spLocks noGrp="1"/>
          </p:cNvSpPr>
          <p:nvPr>
            <p:ph type="ftr" sz="quarter" idx="12"/>
          </p:nvPr>
        </p:nvSpPr>
        <p:spPr>
          <a:xfrm>
            <a:off x="1764109" y="7174972"/>
            <a:ext cx="4307708" cy="302387"/>
          </a:xfrm>
        </p:spPr>
        <p:txBody>
          <a:bodyPr vert="horz" rtlCol="0"/>
          <a:lstStyle>
            <a:extLst/>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endParaRPr lang="en-US"/>
          </a:p>
        </p:txBody>
      </p:sp>
      <p:sp>
        <p:nvSpPr>
          <p:cNvPr id="5" name="4 - Θέση υποσέλιδου"/>
          <p:cNvSpPr>
            <a:spLocks noGrp="1"/>
          </p:cNvSpPr>
          <p:nvPr>
            <p:ph type="ftr" sz="quarter" idx="11"/>
          </p:nvPr>
        </p:nvSpPr>
        <p:spPr/>
        <p:txBody>
          <a:bodyPr/>
          <a:lstStyle>
            <a:extLst/>
          </a:lstStyle>
          <a:p>
            <a:pPr>
              <a:defRPr/>
            </a:pPr>
            <a:endParaRPr lang="en-US"/>
          </a:p>
        </p:txBody>
      </p:sp>
      <p:sp>
        <p:nvSpPr>
          <p:cNvPr id="6" name="5 - Θέση αριθμού διαφάνειας"/>
          <p:cNvSpPr>
            <a:spLocks noGrp="1"/>
          </p:cNvSpPr>
          <p:nvPr>
            <p:ph type="sldNum" sz="quarter" idx="12"/>
          </p:nvPr>
        </p:nvSpPr>
        <p:spPr/>
        <p:txBody>
          <a:bodyPr/>
          <a:lstStyle>
            <a:extLst/>
          </a:lstStyle>
          <a:p>
            <a:pPr>
              <a:defRPr/>
            </a:pPr>
            <a:fld id="{17819085-46AA-464B-8B69-FD6CA922AE37}"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7308453" y="302738"/>
            <a:ext cx="2268141" cy="6450223"/>
          </a:xfrm>
        </p:spPr>
        <p:txBody>
          <a:bodyPr vert="eaVert"/>
          <a:lstStyle>
            <a:lvl1pPr algn="l">
              <a:defRPr/>
            </a:lvl1pPr>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04031" y="302738"/>
            <a:ext cx="6636411" cy="6450223"/>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endParaRPr lang="en-US"/>
          </a:p>
        </p:txBody>
      </p:sp>
      <p:sp>
        <p:nvSpPr>
          <p:cNvPr id="5" name="4 - Θέση υποσέλιδου"/>
          <p:cNvSpPr>
            <a:spLocks noGrp="1"/>
          </p:cNvSpPr>
          <p:nvPr>
            <p:ph type="ftr" sz="quarter" idx="11"/>
          </p:nvPr>
        </p:nvSpPr>
        <p:spPr/>
        <p:txBody>
          <a:bodyPr/>
          <a:lstStyle>
            <a:extLst/>
          </a:lstStyle>
          <a:p>
            <a:pPr>
              <a:defRPr/>
            </a:pPr>
            <a:endParaRPr lang="en-US"/>
          </a:p>
        </p:txBody>
      </p:sp>
      <p:sp>
        <p:nvSpPr>
          <p:cNvPr id="6" name="5 - Θέση αριθμού διαφάνειας"/>
          <p:cNvSpPr>
            <a:spLocks noGrp="1"/>
          </p:cNvSpPr>
          <p:nvPr>
            <p:ph type="sldNum" sz="quarter" idx="12"/>
          </p:nvPr>
        </p:nvSpPr>
        <p:spPr/>
        <p:txBody>
          <a:bodyPr/>
          <a:lstStyle>
            <a:extLst/>
          </a:lstStyle>
          <a:p>
            <a:pPr>
              <a:defRPr/>
            </a:pPr>
            <a:fld id="{A8E04DAA-BC70-4D91-92A4-1F1FB9F982C6}"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7" name="6 - Ορθογώνιο"/>
          <p:cNvSpPr/>
          <p:nvPr/>
        </p:nvSpPr>
        <p:spPr>
          <a:xfrm>
            <a:off x="648661" y="1570344"/>
            <a:ext cx="8820547" cy="10080"/>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eaLnBrk="1" latinLnBrk="0" hangingPunct="1"/>
            <a:endParaRPr kumimoji="0" lang="en-US"/>
          </a:p>
        </p:txBody>
      </p:sp>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endParaRPr lang="en-US"/>
          </a:p>
        </p:txBody>
      </p:sp>
      <p:sp>
        <p:nvSpPr>
          <p:cNvPr id="5" name="4 - Θέση υποσέλιδου"/>
          <p:cNvSpPr>
            <a:spLocks noGrp="1"/>
          </p:cNvSpPr>
          <p:nvPr>
            <p:ph type="ftr" sz="quarter" idx="11"/>
          </p:nvPr>
        </p:nvSpPr>
        <p:spPr/>
        <p:txBody>
          <a:bodyPr/>
          <a:lstStyle>
            <a:extLst/>
          </a:lstStyle>
          <a:p>
            <a:pPr>
              <a:defRPr/>
            </a:pPr>
            <a:endParaRPr lang="en-US"/>
          </a:p>
        </p:txBody>
      </p:sp>
      <p:sp>
        <p:nvSpPr>
          <p:cNvPr id="6" name="5 - Θέση αριθμού διαφάνειας"/>
          <p:cNvSpPr>
            <a:spLocks noGrp="1"/>
          </p:cNvSpPr>
          <p:nvPr>
            <p:ph type="sldNum" sz="quarter" idx="12"/>
          </p:nvPr>
        </p:nvSpPr>
        <p:spPr/>
        <p:txBody>
          <a:bodyPr/>
          <a:lstStyle>
            <a:extLst/>
          </a:lstStyle>
          <a:p>
            <a:pPr>
              <a:defRPr/>
            </a:pPr>
            <a:fld id="{5DC01A62-4E3B-4BB3-83ED-C7F9244160C7}"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7" name="6 - Ορθογώνιο"/>
          <p:cNvSpPr/>
          <p:nvPr/>
        </p:nvSpPr>
        <p:spPr>
          <a:xfrm>
            <a:off x="1102572" y="3601765"/>
            <a:ext cx="8165306" cy="10080"/>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eaLnBrk="1" latinLnBrk="0" hangingPunct="1"/>
            <a:endParaRPr kumimoji="0" lang="en-US"/>
          </a:p>
        </p:txBody>
      </p:sp>
      <p:sp>
        <p:nvSpPr>
          <p:cNvPr id="2" name="1 - Τίτλος"/>
          <p:cNvSpPr>
            <a:spLocks noGrp="1"/>
          </p:cNvSpPr>
          <p:nvPr>
            <p:ph type="title"/>
          </p:nvPr>
        </p:nvSpPr>
        <p:spPr>
          <a:xfrm>
            <a:off x="796370" y="549206"/>
            <a:ext cx="8568531" cy="3010431"/>
          </a:xfrm>
        </p:spPr>
        <p:txBody>
          <a:bodyPr rIns="110874"/>
          <a:lstStyle>
            <a:lvl1pPr algn="r">
              <a:buNone/>
              <a:defRPr sz="4400" b="1" cap="none">
                <a:solidFill>
                  <a:schemeClr val="accent1">
                    <a:tint val="95000"/>
                    <a:satMod val="200000"/>
                  </a:schemeClr>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96300" y="3624095"/>
            <a:ext cx="8568531" cy="1664178"/>
          </a:xfrm>
        </p:spPr>
        <p:txBody>
          <a:bodyPr rIns="141112" anchor="t"/>
          <a:lstStyle>
            <a:lvl1pPr marL="0" indent="0" algn="r">
              <a:buNone/>
              <a:defRPr sz="2200">
                <a:solidFill>
                  <a:schemeClr val="tx1">
                    <a:tint val="75000"/>
                  </a:schemeClr>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8" name="7 - Θέση ημερομηνίας"/>
          <p:cNvSpPr>
            <a:spLocks noGrp="1"/>
          </p:cNvSpPr>
          <p:nvPr>
            <p:ph type="dt" sz="half" idx="10"/>
          </p:nvPr>
        </p:nvSpPr>
        <p:spPr>
          <a:xfrm>
            <a:off x="6132380" y="7180115"/>
            <a:ext cx="3309805" cy="302387"/>
          </a:xfrm>
        </p:spPr>
        <p:txBody>
          <a:bodyPr vert="horz" rtlCol="0"/>
          <a:lstStyle>
            <a:extLst/>
          </a:lstStyle>
          <a:p>
            <a:pPr>
              <a:defRPr/>
            </a:pPr>
            <a:endParaRPr lang="en-US"/>
          </a:p>
        </p:txBody>
      </p:sp>
      <p:sp>
        <p:nvSpPr>
          <p:cNvPr id="9" name="8 - Θέση αριθμού διαφάνειας"/>
          <p:cNvSpPr>
            <a:spLocks noGrp="1"/>
          </p:cNvSpPr>
          <p:nvPr>
            <p:ph type="sldNum" sz="quarter" idx="11"/>
          </p:nvPr>
        </p:nvSpPr>
        <p:spPr>
          <a:xfrm>
            <a:off x="9523845" y="7180115"/>
            <a:ext cx="511845" cy="302387"/>
          </a:xfrm>
        </p:spPr>
        <p:txBody>
          <a:bodyPr vert="horz" rtlCol="0"/>
          <a:lstStyle>
            <a:lvl1pPr>
              <a:defRPr>
                <a:solidFill>
                  <a:schemeClr val="tx2">
                    <a:shade val="90000"/>
                  </a:schemeClr>
                </a:solidFill>
              </a:defRPr>
            </a:lvl1pPr>
            <a:extLst/>
          </a:lstStyle>
          <a:p>
            <a:pPr>
              <a:defRPr/>
            </a:pPr>
            <a:fld id="{7608290F-4277-4C29-8594-8E985B215DFB}" type="slidenum">
              <a:rPr lang="en-US" smtClean="0"/>
              <a:pPr>
                <a:defRPr/>
              </a:pPr>
              <a:t>‹#›</a:t>
            </a:fld>
            <a:endParaRPr lang="en-US"/>
          </a:p>
        </p:txBody>
      </p:sp>
      <p:sp>
        <p:nvSpPr>
          <p:cNvPr id="10" name="9 - Θέση υποσέλιδου"/>
          <p:cNvSpPr>
            <a:spLocks noGrp="1"/>
          </p:cNvSpPr>
          <p:nvPr>
            <p:ph type="ftr" sz="quarter" idx="12"/>
          </p:nvPr>
        </p:nvSpPr>
        <p:spPr>
          <a:xfrm>
            <a:off x="1764109" y="7180115"/>
            <a:ext cx="4307708" cy="302387"/>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504031" y="1814322"/>
            <a:ext cx="4452276" cy="4989386"/>
          </a:xfrm>
        </p:spPr>
        <p:txBody>
          <a:bodyPr/>
          <a:lstStyle>
            <a:lvl1pPr>
              <a:defRPr sz="3100"/>
            </a:lvl1pPr>
            <a:lvl2pPr>
              <a:defRPr sz="2600"/>
            </a:lvl2pPr>
            <a:lvl3pPr>
              <a:defRPr sz="22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124318" y="1814322"/>
            <a:ext cx="4452276" cy="4989386"/>
          </a:xfrm>
        </p:spPr>
        <p:txBody>
          <a:bodyPr/>
          <a:lstStyle>
            <a:lvl1pPr>
              <a:defRPr sz="3100"/>
            </a:lvl1pPr>
            <a:lvl2pPr>
              <a:defRPr sz="2600"/>
            </a:lvl2pPr>
            <a:lvl3pPr>
              <a:defRPr sz="22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pPr>
              <a:defRPr/>
            </a:pPr>
            <a:endParaRPr lang="en-US"/>
          </a:p>
        </p:txBody>
      </p:sp>
      <p:sp>
        <p:nvSpPr>
          <p:cNvPr id="6" name="5 - Θέση υποσέλιδου"/>
          <p:cNvSpPr>
            <a:spLocks noGrp="1"/>
          </p:cNvSpPr>
          <p:nvPr>
            <p:ph type="ftr" sz="quarter" idx="11"/>
          </p:nvPr>
        </p:nvSpPr>
        <p:spPr/>
        <p:txBody>
          <a:bodyPr/>
          <a:lstStyle>
            <a:extLst/>
          </a:lstStyle>
          <a:p>
            <a:pPr>
              <a:defRPr/>
            </a:pPr>
            <a:endParaRPr lang="en-US"/>
          </a:p>
        </p:txBody>
      </p:sp>
      <p:sp>
        <p:nvSpPr>
          <p:cNvPr id="7" name="6 - Θέση αριθμού διαφάνειας"/>
          <p:cNvSpPr>
            <a:spLocks noGrp="1"/>
          </p:cNvSpPr>
          <p:nvPr>
            <p:ph type="sldNum" sz="quarter" idx="12"/>
          </p:nvPr>
        </p:nvSpPr>
        <p:spPr>
          <a:xfrm>
            <a:off x="9526191" y="7181105"/>
            <a:ext cx="511845" cy="302387"/>
          </a:xfrm>
        </p:spPr>
        <p:txBody>
          <a:bodyPr/>
          <a:lstStyle>
            <a:extLst/>
          </a:lstStyle>
          <a:p>
            <a:pPr>
              <a:defRPr/>
            </a:pPr>
            <a:fld id="{3505F02B-84E3-42B7-8FDA-6FD6100DC5C3}" type="slidenum">
              <a:rPr lang="en-US" smtClean="0"/>
              <a:pPr>
                <a:defRPr/>
              </a:pPr>
              <a:t>‹#›</a:t>
            </a:fld>
            <a:endParaRPr lang="en-US"/>
          </a:p>
        </p:txBody>
      </p:sp>
      <p:sp>
        <p:nvSpPr>
          <p:cNvPr id="10" name="9 - Ορθογώνιο"/>
          <p:cNvSpPr/>
          <p:nvPr/>
        </p:nvSpPr>
        <p:spPr>
          <a:xfrm>
            <a:off x="648661" y="1570344"/>
            <a:ext cx="8820547" cy="10080"/>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9 - Ορθογώνιο"/>
          <p:cNvSpPr/>
          <p:nvPr/>
        </p:nvSpPr>
        <p:spPr>
          <a:xfrm>
            <a:off x="679918" y="2386749"/>
            <a:ext cx="4133056" cy="10080"/>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100794" tIns="50397" rIns="100794" bIns="50397" anchor="b"/>
          <a:lstStyle>
            <a:extLst/>
          </a:lstStyle>
          <a:p>
            <a:pPr algn="ctr" eaLnBrk="1" latinLnBrk="0" hangingPunct="1"/>
            <a:endParaRPr kumimoji="0" lang="en-US"/>
          </a:p>
        </p:txBody>
      </p:sp>
      <p:sp>
        <p:nvSpPr>
          <p:cNvPr id="11" name="10 - Ορθογώνιο"/>
          <p:cNvSpPr/>
          <p:nvPr/>
        </p:nvSpPr>
        <p:spPr>
          <a:xfrm>
            <a:off x="5292328" y="2386749"/>
            <a:ext cx="4133056" cy="10080"/>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100794" tIns="50397" rIns="100794" bIns="50397" anchor="b"/>
          <a:lstStyle>
            <a:extLst/>
          </a:lstStyle>
          <a:p>
            <a:pPr algn="ctr" eaLnBrk="1" latinLnBrk="0" hangingPunct="1"/>
            <a:endParaRPr kumimoji="0" lang="en-US"/>
          </a:p>
        </p:txBody>
      </p:sp>
      <p:sp>
        <p:nvSpPr>
          <p:cNvPr id="2" name="1 - Τίτλος"/>
          <p:cNvSpPr>
            <a:spLocks noGrp="1"/>
          </p:cNvSpPr>
          <p:nvPr>
            <p:ph type="title"/>
          </p:nvPr>
        </p:nvSpPr>
        <p:spPr>
          <a:xfrm>
            <a:off x="504031" y="277726"/>
            <a:ext cx="9072563" cy="1259946"/>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04031" y="1692178"/>
            <a:ext cx="4454027" cy="705219"/>
          </a:xfrm>
        </p:spPr>
        <p:txBody>
          <a:bodyPr anchor="b">
            <a:noAutofit/>
          </a:bodyPr>
          <a:lstStyle>
            <a:lvl1pPr marL="100794" indent="0" algn="l">
              <a:spcBef>
                <a:spcPts val="0"/>
              </a:spcBef>
              <a:buNone/>
              <a:defRPr sz="2400" b="0" cap="all" baseline="0"/>
            </a:lvl1pPr>
            <a:lvl2pPr>
              <a:buNone/>
              <a:defRPr sz="2200" b="1"/>
            </a:lvl2pPr>
            <a:lvl3pPr>
              <a:buNone/>
              <a:defRPr sz="2000" b="1"/>
            </a:lvl3pPr>
            <a:lvl4pPr>
              <a:buNone/>
              <a:defRPr sz="1800" b="1"/>
            </a:lvl4pPr>
            <a:lvl5pPr>
              <a:buNone/>
              <a:defRPr sz="18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5120818" y="1692178"/>
            <a:ext cx="4455776" cy="705219"/>
          </a:xfrm>
        </p:spPr>
        <p:txBody>
          <a:bodyPr anchor="b">
            <a:noAutofit/>
          </a:bodyPr>
          <a:lstStyle>
            <a:lvl1pPr marL="100794" indent="0" algn="l">
              <a:spcBef>
                <a:spcPts val="0"/>
              </a:spcBef>
              <a:buNone/>
              <a:defRPr sz="2400" b="0" cap="all" baseline="0"/>
            </a:lvl1pPr>
            <a:lvl2pPr>
              <a:buNone/>
              <a:defRPr sz="2200" b="1"/>
            </a:lvl2pPr>
            <a:lvl3pPr>
              <a:buNone/>
              <a:defRPr sz="2000" b="1"/>
            </a:lvl3pPr>
            <a:lvl4pPr>
              <a:buNone/>
              <a:defRPr sz="1800" b="1"/>
            </a:lvl4pPr>
            <a:lvl5pPr>
              <a:buNone/>
              <a:defRPr sz="18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504031" y="2603888"/>
            <a:ext cx="4454027" cy="4345064"/>
          </a:xfrm>
        </p:spPr>
        <p:txBody>
          <a:bodyPr lIns="100794"/>
          <a:lstStyle>
            <a:lvl1pPr>
              <a:defRPr sz="24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5120818" y="2603888"/>
            <a:ext cx="4455776" cy="4345064"/>
          </a:xfrm>
        </p:spPr>
        <p:txBody>
          <a:bodyPr/>
          <a:lstStyle>
            <a:lvl1pPr>
              <a:defRPr sz="24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pPr>
              <a:defRPr/>
            </a:pPr>
            <a:endParaRPr lang="en-US"/>
          </a:p>
        </p:txBody>
      </p:sp>
      <p:sp>
        <p:nvSpPr>
          <p:cNvPr id="8" name="7 - Θέση υποσέλιδου"/>
          <p:cNvSpPr>
            <a:spLocks noGrp="1"/>
          </p:cNvSpPr>
          <p:nvPr>
            <p:ph type="ftr" sz="quarter" idx="11"/>
          </p:nvPr>
        </p:nvSpPr>
        <p:spPr/>
        <p:txBody>
          <a:bodyPr/>
          <a:lstStyle>
            <a:extLst/>
          </a:lstStyle>
          <a:p>
            <a:pPr>
              <a:defRPr/>
            </a:pPr>
            <a:endParaRPr lang="en-US"/>
          </a:p>
        </p:txBody>
      </p:sp>
      <p:sp>
        <p:nvSpPr>
          <p:cNvPr id="9" name="8 - Θέση αριθμού διαφάνειας"/>
          <p:cNvSpPr>
            <a:spLocks noGrp="1"/>
          </p:cNvSpPr>
          <p:nvPr>
            <p:ph type="sldNum" sz="quarter" idx="12"/>
          </p:nvPr>
        </p:nvSpPr>
        <p:spPr>
          <a:xfrm>
            <a:off x="9526191" y="7181105"/>
            <a:ext cx="511845" cy="302387"/>
          </a:xfrm>
        </p:spPr>
        <p:txBody>
          <a:bodyPr/>
          <a:lstStyle>
            <a:extLst/>
          </a:lstStyle>
          <a:p>
            <a:pPr>
              <a:defRPr/>
            </a:pPr>
            <a:fld id="{D0C6D7EB-9B18-4541-98BD-32F10EA1AD87}"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504031" y="279126"/>
            <a:ext cx="9072563" cy="1259946"/>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pPr>
              <a:defRPr/>
            </a:pPr>
            <a:endParaRPr lang="en-US"/>
          </a:p>
        </p:txBody>
      </p:sp>
      <p:sp>
        <p:nvSpPr>
          <p:cNvPr id="4" name="3 - Θέση υποσέλιδου"/>
          <p:cNvSpPr>
            <a:spLocks noGrp="1"/>
          </p:cNvSpPr>
          <p:nvPr>
            <p:ph type="ftr" sz="quarter" idx="11"/>
          </p:nvPr>
        </p:nvSpPr>
        <p:spPr/>
        <p:txBody>
          <a:bodyPr/>
          <a:lstStyle>
            <a:extLst/>
          </a:lstStyle>
          <a:p>
            <a:pPr>
              <a:defRPr/>
            </a:pPr>
            <a:endParaRPr lang="en-US"/>
          </a:p>
        </p:txBody>
      </p:sp>
      <p:sp>
        <p:nvSpPr>
          <p:cNvPr id="5" name="4 - Θέση αριθμού διαφάνειας"/>
          <p:cNvSpPr>
            <a:spLocks noGrp="1"/>
          </p:cNvSpPr>
          <p:nvPr>
            <p:ph type="sldNum" sz="quarter" idx="12"/>
          </p:nvPr>
        </p:nvSpPr>
        <p:spPr/>
        <p:txBody>
          <a:bodyPr/>
          <a:lstStyle>
            <a:extLst/>
          </a:lstStyle>
          <a:p>
            <a:pPr>
              <a:defRPr/>
            </a:pPr>
            <a:fld id="{0DA059BE-293F-488B-A019-0151A276C317}" type="slidenum">
              <a:rPr lang="en-US" smtClean="0"/>
              <a:pPr>
                <a:defRPr/>
              </a:pPr>
              <a:t>‹#›</a:t>
            </a:fld>
            <a:endParaRPr lang="en-US"/>
          </a:p>
        </p:txBody>
      </p:sp>
      <p:sp>
        <p:nvSpPr>
          <p:cNvPr id="7" name="6 - Ορθογώνιο"/>
          <p:cNvSpPr/>
          <p:nvPr/>
        </p:nvSpPr>
        <p:spPr>
          <a:xfrm>
            <a:off x="648661" y="1570344"/>
            <a:ext cx="8820547" cy="10080"/>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pPr>
              <a:defRPr/>
            </a:pPr>
            <a:endParaRPr lang="en-US"/>
          </a:p>
        </p:txBody>
      </p:sp>
      <p:sp>
        <p:nvSpPr>
          <p:cNvPr id="3" name="2 - Θέση υποσέλιδου"/>
          <p:cNvSpPr>
            <a:spLocks noGrp="1"/>
          </p:cNvSpPr>
          <p:nvPr>
            <p:ph type="ftr" sz="quarter" idx="11"/>
          </p:nvPr>
        </p:nvSpPr>
        <p:spPr/>
        <p:txBody>
          <a:bodyPr/>
          <a:lstStyle>
            <a:extLst/>
          </a:lstStyle>
          <a:p>
            <a:pPr>
              <a:defRPr/>
            </a:pPr>
            <a:endParaRPr lang="en-US"/>
          </a:p>
        </p:txBody>
      </p:sp>
      <p:sp>
        <p:nvSpPr>
          <p:cNvPr id="4" name="3 - Θέση αριθμού διαφάνειας"/>
          <p:cNvSpPr>
            <a:spLocks noGrp="1"/>
          </p:cNvSpPr>
          <p:nvPr>
            <p:ph type="sldNum" sz="quarter" idx="12"/>
          </p:nvPr>
        </p:nvSpPr>
        <p:spPr/>
        <p:txBody>
          <a:bodyPr/>
          <a:lstStyle>
            <a:extLst/>
          </a:lstStyle>
          <a:p>
            <a:pPr>
              <a:defRPr/>
            </a:pPr>
            <a:fld id="{1D24FD47-8FFB-463A-8E11-73BC8FA658D4}"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2"/>
      </p:bgRef>
    </p:bg>
    <p:spTree>
      <p:nvGrpSpPr>
        <p:cNvPr id="1" name=""/>
        <p:cNvGrpSpPr/>
        <p:nvPr/>
      </p:nvGrpSpPr>
      <p:grpSpPr>
        <a:xfrm>
          <a:off x="0" y="0"/>
          <a:ext cx="0" cy="0"/>
          <a:chOff x="0" y="0"/>
          <a:chExt cx="0" cy="0"/>
        </a:xfrm>
      </p:grpSpPr>
      <p:sp>
        <p:nvSpPr>
          <p:cNvPr id="8" name="7 - Ορθογώνιο"/>
          <p:cNvSpPr/>
          <p:nvPr/>
        </p:nvSpPr>
        <p:spPr>
          <a:xfrm>
            <a:off x="5575600" y="1165870"/>
            <a:ext cx="4133056" cy="10080"/>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eaLnBrk="1" latinLnBrk="0" hangingPunct="1"/>
            <a:endParaRPr kumimoji="0" lang="en-US"/>
          </a:p>
        </p:txBody>
      </p:sp>
      <p:sp>
        <p:nvSpPr>
          <p:cNvPr id="2" name="1 - Τίτλος"/>
          <p:cNvSpPr>
            <a:spLocks noGrp="1"/>
          </p:cNvSpPr>
          <p:nvPr>
            <p:ph type="title"/>
          </p:nvPr>
        </p:nvSpPr>
        <p:spPr>
          <a:xfrm>
            <a:off x="5471513" y="335986"/>
            <a:ext cx="4334669" cy="839964"/>
          </a:xfrm>
        </p:spPr>
        <p:txBody>
          <a:bodyPr anchor="b"/>
          <a:lstStyle>
            <a:lvl1pPr marL="0" algn="r">
              <a:buNone/>
              <a:defRPr sz="2200"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471513" y="1220880"/>
            <a:ext cx="4334669" cy="1175949"/>
          </a:xfrm>
        </p:spPr>
        <p:txBody>
          <a:bodyPr/>
          <a:lstStyle>
            <a:lvl1pPr marL="0" indent="0" algn="r">
              <a:spcBef>
                <a:spcPts val="0"/>
              </a:spcBef>
              <a:buNone/>
              <a:defRPr sz="1500"/>
            </a:lvl1pPr>
            <a:lvl2pPr>
              <a:buNone/>
              <a:defRPr sz="1300"/>
            </a:lvl2pPr>
            <a:lvl3pPr>
              <a:buNone/>
              <a:defRPr sz="1100"/>
            </a:lvl3pPr>
            <a:lvl4pPr>
              <a:buNone/>
              <a:defRPr sz="1000"/>
            </a:lvl4pPr>
            <a:lvl5pPr>
              <a:buNone/>
              <a:defRPr sz="10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252016" y="2435895"/>
            <a:ext cx="9554166" cy="4384612"/>
          </a:xfrm>
        </p:spPr>
        <p:txBody>
          <a:bodyPr/>
          <a:lstStyle>
            <a:lvl1pPr marL="322542">
              <a:defRPr sz="3500"/>
            </a:lvl1pPr>
            <a:lvl2pPr marL="655163">
              <a:defRPr sz="3100"/>
            </a:lvl2pPr>
            <a:lvl3pPr marL="907149">
              <a:defRPr sz="2600"/>
            </a:lvl3pPr>
            <a:lvl4pPr marL="1159135">
              <a:defRPr sz="2200"/>
            </a:lvl4pPr>
            <a:lvl5pPr marL="1390962">
              <a:defRPr sz="22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9" name="8 - Θέση ημερομηνίας"/>
          <p:cNvSpPr>
            <a:spLocks noGrp="1"/>
          </p:cNvSpPr>
          <p:nvPr>
            <p:ph type="dt" sz="half" idx="10"/>
          </p:nvPr>
        </p:nvSpPr>
        <p:spPr>
          <a:xfrm>
            <a:off x="6132380" y="7180115"/>
            <a:ext cx="3309805" cy="302387"/>
          </a:xfrm>
        </p:spPr>
        <p:txBody>
          <a:bodyPr vert="horz" rtlCol="0"/>
          <a:lstStyle>
            <a:extLst/>
          </a:lstStyle>
          <a:p>
            <a:pPr>
              <a:defRPr/>
            </a:pPr>
            <a:endParaRPr lang="en-US"/>
          </a:p>
        </p:txBody>
      </p:sp>
      <p:sp>
        <p:nvSpPr>
          <p:cNvPr id="10" name="9 - Θέση αριθμού διαφάνειας"/>
          <p:cNvSpPr>
            <a:spLocks noGrp="1"/>
          </p:cNvSpPr>
          <p:nvPr>
            <p:ph type="sldNum" sz="quarter" idx="11"/>
          </p:nvPr>
        </p:nvSpPr>
        <p:spPr>
          <a:xfrm>
            <a:off x="9523845" y="7180115"/>
            <a:ext cx="511845" cy="302387"/>
          </a:xfrm>
        </p:spPr>
        <p:txBody>
          <a:bodyPr vert="horz" rtlCol="0"/>
          <a:lstStyle>
            <a:lvl1pPr>
              <a:defRPr>
                <a:solidFill>
                  <a:schemeClr val="tx2">
                    <a:shade val="90000"/>
                  </a:schemeClr>
                </a:solidFill>
              </a:defRPr>
            </a:lvl1pPr>
            <a:extLst/>
          </a:lstStyle>
          <a:p>
            <a:pPr>
              <a:defRPr/>
            </a:pPr>
            <a:fld id="{EEBA2174-C773-4E89-A2F3-D1F7364814B7}" type="slidenum">
              <a:rPr lang="en-US" smtClean="0"/>
              <a:pPr>
                <a:defRPr/>
              </a:pPr>
              <a:t>‹#›</a:t>
            </a:fld>
            <a:endParaRPr lang="en-US"/>
          </a:p>
        </p:txBody>
      </p:sp>
      <p:sp>
        <p:nvSpPr>
          <p:cNvPr id="11" name="10 - Θέση υποσέλιδου"/>
          <p:cNvSpPr>
            <a:spLocks noGrp="1"/>
          </p:cNvSpPr>
          <p:nvPr>
            <p:ph type="ftr" sz="quarter" idx="12"/>
          </p:nvPr>
        </p:nvSpPr>
        <p:spPr>
          <a:xfrm>
            <a:off x="1764109" y="7180115"/>
            <a:ext cx="4307708" cy="302387"/>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3351877" y="5207776"/>
            <a:ext cx="6048375" cy="732528"/>
          </a:xfrm>
        </p:spPr>
        <p:txBody>
          <a:bodyPr anchor="b"/>
          <a:lstStyle>
            <a:lvl1pPr marL="0" algn="r">
              <a:buNone/>
              <a:defRPr sz="2200" b="1"/>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3351877" y="5940305"/>
            <a:ext cx="6048375" cy="1005592"/>
          </a:xfrm>
        </p:spPr>
        <p:txBody>
          <a:bodyPr/>
          <a:lstStyle>
            <a:lvl1pPr marL="0" indent="0" algn="r">
              <a:spcBef>
                <a:spcPts val="0"/>
              </a:spcBef>
              <a:buNone/>
              <a:defRPr sz="1500"/>
            </a:lvl1pPr>
            <a:lvl2pPr>
              <a:defRPr sz="1300"/>
            </a:lvl2pPr>
            <a:lvl3pPr>
              <a:defRPr sz="1100"/>
            </a:lvl3pPr>
            <a:lvl4pPr>
              <a:defRPr sz="1000"/>
            </a:lvl4pPr>
            <a:lvl5pPr>
              <a:defRPr sz="1000"/>
            </a:lvl5pPr>
            <a:extLst/>
          </a:lstStyle>
          <a:p>
            <a:pPr lvl="0" eaLnBrk="1" latinLnBrk="0" hangingPunct="1"/>
            <a:r>
              <a:rPr kumimoji="0" lang="el-GR" smtClean="0"/>
              <a:t>Kλικ για επεξεργασία των στυλ του υποδείγματος</a:t>
            </a:r>
          </a:p>
        </p:txBody>
      </p:sp>
      <p:sp>
        <p:nvSpPr>
          <p:cNvPr id="13" name="12 - Θέση εικόνας"/>
          <p:cNvSpPr>
            <a:spLocks noGrp="1"/>
          </p:cNvSpPr>
          <p:nvPr>
            <p:ph type="pic" idx="1"/>
          </p:nvPr>
        </p:nvSpPr>
        <p:spPr>
          <a:xfrm>
            <a:off x="336021" y="275429"/>
            <a:ext cx="9408583" cy="4787794"/>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500"/>
            </a:lvl1pPr>
            <a:extLst/>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8" name="7 - Θέση ημερομηνίας"/>
          <p:cNvSpPr>
            <a:spLocks noGrp="1"/>
          </p:cNvSpPr>
          <p:nvPr>
            <p:ph type="dt" sz="half" idx="10"/>
          </p:nvPr>
        </p:nvSpPr>
        <p:spPr>
          <a:xfrm>
            <a:off x="6132380" y="7174972"/>
            <a:ext cx="3309805" cy="302387"/>
          </a:xfrm>
        </p:spPr>
        <p:txBody>
          <a:bodyPr vert="horz" rtlCol="0"/>
          <a:lstStyle>
            <a:extLst/>
          </a:lstStyle>
          <a:p>
            <a:pPr>
              <a:defRPr/>
            </a:pPr>
            <a:endParaRPr lang="en-US"/>
          </a:p>
        </p:txBody>
      </p:sp>
      <p:sp>
        <p:nvSpPr>
          <p:cNvPr id="9" name="8 - Θέση αριθμού διαφάνειας"/>
          <p:cNvSpPr>
            <a:spLocks noGrp="1"/>
          </p:cNvSpPr>
          <p:nvPr>
            <p:ph type="sldNum" sz="quarter" idx="11"/>
          </p:nvPr>
        </p:nvSpPr>
        <p:spPr>
          <a:xfrm>
            <a:off x="9523845" y="7174972"/>
            <a:ext cx="511845" cy="302387"/>
          </a:xfrm>
        </p:spPr>
        <p:txBody>
          <a:bodyPr vert="horz" rtlCol="0"/>
          <a:lstStyle>
            <a:lvl1pPr>
              <a:defRPr>
                <a:solidFill>
                  <a:schemeClr val="tx2">
                    <a:shade val="90000"/>
                  </a:schemeClr>
                </a:solidFill>
              </a:defRPr>
            </a:lvl1pPr>
            <a:extLst/>
          </a:lstStyle>
          <a:p>
            <a:pPr>
              <a:defRPr/>
            </a:pPr>
            <a:fld id="{E5FFB177-382A-4CCA-8CB9-685D975E3299}" type="slidenum">
              <a:rPr lang="en-US" smtClean="0"/>
              <a:pPr>
                <a:defRPr/>
              </a:pPr>
              <a:t>‹#›</a:t>
            </a:fld>
            <a:endParaRPr lang="en-US"/>
          </a:p>
        </p:txBody>
      </p:sp>
      <p:sp>
        <p:nvSpPr>
          <p:cNvPr id="10" name="9 - Θέση υποσέλιδου"/>
          <p:cNvSpPr>
            <a:spLocks noGrp="1"/>
          </p:cNvSpPr>
          <p:nvPr>
            <p:ph type="ftr" sz="quarter" idx="12"/>
          </p:nvPr>
        </p:nvSpPr>
        <p:spPr>
          <a:xfrm>
            <a:off x="1764109" y="7174972"/>
            <a:ext cx="4307708" cy="302387"/>
          </a:xfrm>
        </p:spPr>
        <p:txBody>
          <a:bodyPr vert="horz" rtlCol="0"/>
          <a:lstStyle>
            <a:extLst/>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81451" y="162134"/>
            <a:ext cx="9713346" cy="7237129"/>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eaLnBrk="1" latinLnBrk="0" hangingPunct="1"/>
            <a:endParaRPr kumimoji="0" lang="en-US"/>
          </a:p>
        </p:txBody>
      </p:sp>
      <p:sp>
        <p:nvSpPr>
          <p:cNvPr id="3" name="2 - Θέση υποσέλιδου"/>
          <p:cNvSpPr>
            <a:spLocks noGrp="1"/>
          </p:cNvSpPr>
          <p:nvPr>
            <p:ph type="ftr" sz="quarter" idx="3"/>
          </p:nvPr>
        </p:nvSpPr>
        <p:spPr>
          <a:xfrm>
            <a:off x="1428088" y="7055697"/>
            <a:ext cx="4643729" cy="302387"/>
          </a:xfrm>
          <a:prstGeom prst="rect">
            <a:avLst/>
          </a:prstGeom>
        </p:spPr>
        <p:txBody>
          <a:bodyPr lIns="100794" tIns="50397" rIns="100794" bIns="50397"/>
          <a:lstStyle>
            <a:lvl1pPr algn="r" eaLnBrk="1" latinLnBrk="0" hangingPunct="1">
              <a:defRPr kumimoji="0" sz="1400">
                <a:solidFill>
                  <a:schemeClr val="bg2">
                    <a:tint val="60000"/>
                    <a:satMod val="155000"/>
                  </a:schemeClr>
                </a:solidFill>
              </a:defRPr>
            </a:lvl1pPr>
            <a:extLst/>
          </a:lstStyle>
          <a:p>
            <a:pPr>
              <a:defRPr/>
            </a:pPr>
            <a:endParaRPr lang="en-US"/>
          </a:p>
        </p:txBody>
      </p:sp>
      <p:sp>
        <p:nvSpPr>
          <p:cNvPr id="14" name="13 - Θέση ημερομηνίας"/>
          <p:cNvSpPr>
            <a:spLocks noGrp="1"/>
          </p:cNvSpPr>
          <p:nvPr>
            <p:ph type="dt" sz="half" idx="2"/>
          </p:nvPr>
        </p:nvSpPr>
        <p:spPr>
          <a:xfrm>
            <a:off x="6132380" y="7055697"/>
            <a:ext cx="3309805" cy="302387"/>
          </a:xfrm>
          <a:prstGeom prst="rect">
            <a:avLst/>
          </a:prstGeom>
        </p:spPr>
        <p:txBody>
          <a:bodyPr lIns="100794" tIns="50397" rIns="100794" bIns="50397"/>
          <a:lstStyle>
            <a:lvl1pPr algn="l" eaLnBrk="1" latinLnBrk="0" hangingPunct="1">
              <a:defRPr kumimoji="0" sz="1400">
                <a:solidFill>
                  <a:schemeClr val="bg2">
                    <a:tint val="60000"/>
                    <a:satMod val="155000"/>
                  </a:schemeClr>
                </a:solidFill>
              </a:defRPr>
            </a:lvl1pPr>
            <a:extLst/>
          </a:lstStyle>
          <a:p>
            <a:pPr>
              <a:defRPr/>
            </a:pPr>
            <a:endParaRPr lang="en-US"/>
          </a:p>
        </p:txBody>
      </p:sp>
      <p:sp>
        <p:nvSpPr>
          <p:cNvPr id="23" name="22 - Θέση αριθμού διαφάνειας"/>
          <p:cNvSpPr>
            <a:spLocks noGrp="1"/>
          </p:cNvSpPr>
          <p:nvPr>
            <p:ph type="sldNum" sz="quarter" idx="4"/>
          </p:nvPr>
        </p:nvSpPr>
        <p:spPr>
          <a:xfrm>
            <a:off x="9523845" y="7181105"/>
            <a:ext cx="511845" cy="302387"/>
          </a:xfrm>
          <a:prstGeom prst="rect">
            <a:avLst/>
          </a:prstGeom>
        </p:spPr>
        <p:txBody>
          <a:bodyPr lIns="100794" tIns="50397" rIns="100794" bIns="50397" anchor="ctr"/>
          <a:lstStyle>
            <a:lvl1pPr algn="r" eaLnBrk="1" latinLnBrk="0" hangingPunct="1">
              <a:defRPr kumimoji="0" sz="1800">
                <a:solidFill>
                  <a:schemeClr val="tx2">
                    <a:shade val="90000"/>
                  </a:schemeClr>
                </a:solidFill>
                <a:effectLst/>
              </a:defRPr>
            </a:lvl1pPr>
            <a:extLst/>
          </a:lstStyle>
          <a:p>
            <a:pPr>
              <a:defRPr/>
            </a:pPr>
            <a:fld id="{DD85721C-E124-425D-9811-A8E0FC6EF4A8}" type="slidenum">
              <a:rPr lang="en-US" smtClean="0"/>
              <a:pPr>
                <a:defRPr/>
              </a:pPr>
              <a:t>‹#›</a:t>
            </a:fld>
            <a:endParaRPr lang="en-US"/>
          </a:p>
        </p:txBody>
      </p:sp>
      <p:sp>
        <p:nvSpPr>
          <p:cNvPr id="22" name="21 - Θέση τίτλου"/>
          <p:cNvSpPr>
            <a:spLocks noGrp="1"/>
          </p:cNvSpPr>
          <p:nvPr>
            <p:ph type="title"/>
          </p:nvPr>
        </p:nvSpPr>
        <p:spPr>
          <a:xfrm>
            <a:off x="504031" y="279476"/>
            <a:ext cx="9072563" cy="1259946"/>
          </a:xfrm>
          <a:prstGeom prst="rect">
            <a:avLst/>
          </a:prstGeom>
        </p:spPr>
        <p:txBody>
          <a:bodyPr lIns="100794" tIns="50397" rIns="100794" bIns="50397" anchor="b">
            <a:normAutofit/>
            <a:scene3d>
              <a:camera prst="orthographicFront"/>
              <a:lightRig rig="soft" dir="t">
                <a:rot lat="0" lon="0" rev="2400000"/>
              </a:lightRig>
            </a:scene3d>
            <a:sp3d>
              <a:bevelT w="19050" h="12700"/>
            </a:sp3d>
          </a:bodyPr>
          <a:lstStyle>
            <a:extLst/>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504031" y="1814671"/>
            <a:ext cx="9072563" cy="4989386"/>
          </a:xfrm>
          <a:prstGeom prst="rect">
            <a:avLst/>
          </a:prstGeom>
        </p:spPr>
        <p:txBody>
          <a:bodyPr lIns="100794" tIns="50397" rIns="100794" bIns="50397">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60477" algn="r" rtl="0" eaLnBrk="1" latinLnBrk="0" hangingPunct="1">
        <a:spcBef>
          <a:spcPct val="0"/>
        </a:spcBef>
        <a:buNone/>
        <a:defRPr kumimoji="0" sz="51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321982" indent="-321982" algn="l" rtl="0" eaLnBrk="1" latinLnBrk="0" hangingPunct="1">
        <a:spcBef>
          <a:spcPts val="0"/>
        </a:spcBef>
        <a:buClr>
          <a:schemeClr val="accent1"/>
        </a:buClr>
        <a:buSzPct val="70000"/>
        <a:buFont typeface="Wingdings 2"/>
        <a:buChar char=""/>
        <a:defRPr kumimoji="0" sz="3500" kern="1200">
          <a:solidFill>
            <a:schemeClr val="tx1"/>
          </a:solidFill>
          <a:latin typeface="+mn-lt"/>
          <a:ea typeface="+mn-ea"/>
          <a:cs typeface="+mn-cs"/>
        </a:defRPr>
      </a:lvl1pPr>
      <a:lvl2pPr marL="705560" indent="-251986" algn="l" rtl="0" eaLnBrk="1" latinLnBrk="0" hangingPunct="1">
        <a:spcBef>
          <a:spcPts val="441"/>
        </a:spcBef>
        <a:buClr>
          <a:schemeClr val="accent2"/>
        </a:buClr>
        <a:buSzPct val="90000"/>
        <a:buFontTx/>
        <a:buChar char="•"/>
        <a:defRPr kumimoji="0" sz="2900" kern="1200">
          <a:solidFill>
            <a:schemeClr val="tx1"/>
          </a:solidFill>
          <a:latin typeface="+mn-lt"/>
          <a:ea typeface="+mn-ea"/>
          <a:cs typeface="+mn-cs"/>
        </a:defRPr>
      </a:lvl2pPr>
      <a:lvl3pPr marL="907149" indent="-211668" algn="l" rtl="0" eaLnBrk="1" latinLnBrk="0" hangingPunct="1">
        <a:spcBef>
          <a:spcPts val="441"/>
        </a:spcBef>
        <a:buClr>
          <a:schemeClr val="accent3"/>
        </a:buClr>
        <a:buSzPct val="100000"/>
        <a:buFont typeface="Wingdings 2"/>
        <a:buChar char=""/>
        <a:defRPr kumimoji="0" sz="2500" kern="1200">
          <a:solidFill>
            <a:schemeClr val="tx1"/>
          </a:solidFill>
          <a:latin typeface="+mn-lt"/>
          <a:ea typeface="+mn-ea"/>
          <a:cs typeface="+mn-cs"/>
        </a:defRPr>
      </a:lvl3pPr>
      <a:lvl4pPr marL="1108737" indent="-201589" algn="l" rtl="0" eaLnBrk="1" latinLnBrk="0" hangingPunct="1">
        <a:spcBef>
          <a:spcPts val="441"/>
        </a:spcBef>
        <a:buClr>
          <a:schemeClr val="accent3"/>
        </a:buClr>
        <a:buSzPct val="100000"/>
        <a:buFont typeface="Wingdings 2"/>
        <a:buChar char=""/>
        <a:defRPr kumimoji="0" sz="2200" kern="1200">
          <a:solidFill>
            <a:schemeClr val="tx1"/>
          </a:solidFill>
          <a:latin typeface="+mn-lt"/>
          <a:ea typeface="+mn-ea"/>
          <a:cs typeface="+mn-cs"/>
        </a:defRPr>
      </a:lvl4pPr>
      <a:lvl5pPr marL="1310326" indent="-201589" algn="l" rtl="0" eaLnBrk="1" latinLnBrk="0" hangingPunct="1">
        <a:spcBef>
          <a:spcPts val="441"/>
        </a:spcBef>
        <a:buClr>
          <a:schemeClr val="accent3"/>
        </a:buClr>
        <a:buSzPct val="100000"/>
        <a:buFont typeface="Wingdings 2"/>
        <a:buChar char=""/>
        <a:defRPr kumimoji="0" sz="2100" kern="1200">
          <a:solidFill>
            <a:schemeClr val="tx1"/>
          </a:solidFill>
          <a:latin typeface="+mn-lt"/>
          <a:ea typeface="+mn-ea"/>
          <a:cs typeface="+mn-cs"/>
        </a:defRPr>
      </a:lvl5pPr>
      <a:lvl6pPr marL="1511915" indent="-191509" algn="l" rtl="0" eaLnBrk="1" latinLnBrk="0" hangingPunct="1">
        <a:spcBef>
          <a:spcPts val="441"/>
        </a:spcBef>
        <a:buClr>
          <a:schemeClr val="accent4"/>
        </a:buClr>
        <a:buFont typeface="Wingdings 2"/>
        <a:buChar char=""/>
        <a:defRPr kumimoji="0" sz="2000" kern="1200" baseline="0">
          <a:solidFill>
            <a:schemeClr val="tx1"/>
          </a:solidFill>
          <a:latin typeface="+mn-lt"/>
          <a:ea typeface="+mn-ea"/>
          <a:cs typeface="+mn-cs"/>
        </a:defRPr>
      </a:lvl6pPr>
      <a:lvl7pPr marL="1713503" indent="-191509" algn="l" rtl="0" eaLnBrk="1" latinLnBrk="0" hangingPunct="1">
        <a:spcBef>
          <a:spcPts val="441"/>
        </a:spcBef>
        <a:buClr>
          <a:schemeClr val="accent4"/>
        </a:buClr>
        <a:buFont typeface="Wingdings 2"/>
        <a:buChar char=""/>
        <a:defRPr kumimoji="0" sz="1800" kern="1200" baseline="0">
          <a:solidFill>
            <a:schemeClr val="tx1"/>
          </a:solidFill>
          <a:latin typeface="+mn-lt"/>
          <a:ea typeface="+mn-ea"/>
          <a:cs typeface="+mn-cs"/>
        </a:defRPr>
      </a:lvl7pPr>
      <a:lvl8pPr marL="1915092" indent="-191509" algn="l" rtl="0" eaLnBrk="1" latinLnBrk="0" hangingPunct="1">
        <a:spcBef>
          <a:spcPts val="441"/>
        </a:spcBef>
        <a:buClr>
          <a:schemeClr val="accent4"/>
        </a:buClr>
        <a:buFont typeface="Wingdings 2"/>
        <a:buChar char=""/>
        <a:defRPr kumimoji="0" sz="1800" kern="1200" baseline="0">
          <a:solidFill>
            <a:schemeClr val="tx1"/>
          </a:solidFill>
          <a:latin typeface="+mn-lt"/>
          <a:ea typeface="+mn-ea"/>
          <a:cs typeface="+mn-cs"/>
        </a:defRPr>
      </a:lvl8pPr>
      <a:lvl9pPr marL="2116681" indent="-191509" algn="l" rtl="0" eaLnBrk="1" latinLnBrk="0" hangingPunct="1">
        <a:spcBef>
          <a:spcPts val="441"/>
        </a:spcBef>
        <a:buClr>
          <a:schemeClr val="accent4"/>
        </a:buClr>
        <a:buFont typeface="Wingdings 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503972" algn="l" rtl="0" eaLnBrk="1" latinLnBrk="0" hangingPunct="1">
        <a:defRPr kumimoji="0" kern="1200">
          <a:solidFill>
            <a:schemeClr val="tx1"/>
          </a:solidFill>
          <a:latin typeface="+mn-lt"/>
          <a:ea typeface="+mn-ea"/>
          <a:cs typeface="+mn-cs"/>
        </a:defRPr>
      </a:lvl2pPr>
      <a:lvl3pPr marL="1007943" algn="l" rtl="0" eaLnBrk="1" latinLnBrk="0" hangingPunct="1">
        <a:defRPr kumimoji="0" kern="1200">
          <a:solidFill>
            <a:schemeClr val="tx1"/>
          </a:solidFill>
          <a:latin typeface="+mn-lt"/>
          <a:ea typeface="+mn-ea"/>
          <a:cs typeface="+mn-cs"/>
        </a:defRPr>
      </a:lvl3pPr>
      <a:lvl4pPr marL="1511915" algn="l" rtl="0" eaLnBrk="1" latinLnBrk="0" hangingPunct="1">
        <a:defRPr kumimoji="0" kern="1200">
          <a:solidFill>
            <a:schemeClr val="tx1"/>
          </a:solidFill>
          <a:latin typeface="+mn-lt"/>
          <a:ea typeface="+mn-ea"/>
          <a:cs typeface="+mn-cs"/>
        </a:defRPr>
      </a:lvl4pPr>
      <a:lvl5pPr marL="2015886" algn="l" rtl="0" eaLnBrk="1" latinLnBrk="0" hangingPunct="1">
        <a:defRPr kumimoji="0" kern="1200">
          <a:solidFill>
            <a:schemeClr val="tx1"/>
          </a:solidFill>
          <a:latin typeface="+mn-lt"/>
          <a:ea typeface="+mn-ea"/>
          <a:cs typeface="+mn-cs"/>
        </a:defRPr>
      </a:lvl5pPr>
      <a:lvl6pPr marL="2519858" algn="l" rtl="0" eaLnBrk="1" latinLnBrk="0" hangingPunct="1">
        <a:defRPr kumimoji="0" kern="1200">
          <a:solidFill>
            <a:schemeClr val="tx1"/>
          </a:solidFill>
          <a:latin typeface="+mn-lt"/>
          <a:ea typeface="+mn-ea"/>
          <a:cs typeface="+mn-cs"/>
        </a:defRPr>
      </a:lvl6pPr>
      <a:lvl7pPr marL="3023829" algn="l" rtl="0" eaLnBrk="1" latinLnBrk="0" hangingPunct="1">
        <a:defRPr kumimoji="0" kern="1200">
          <a:solidFill>
            <a:schemeClr val="tx1"/>
          </a:solidFill>
          <a:latin typeface="+mn-lt"/>
          <a:ea typeface="+mn-ea"/>
          <a:cs typeface="+mn-cs"/>
        </a:defRPr>
      </a:lvl7pPr>
      <a:lvl8pPr marL="3527801" algn="l" rtl="0" eaLnBrk="1" latinLnBrk="0" hangingPunct="1">
        <a:defRPr kumimoji="0" kern="1200">
          <a:solidFill>
            <a:schemeClr val="tx1"/>
          </a:solidFill>
          <a:latin typeface="+mn-lt"/>
          <a:ea typeface="+mn-ea"/>
          <a:cs typeface="+mn-cs"/>
        </a:defRPr>
      </a:lvl8pPr>
      <a:lvl9pPr marL="4031772"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pPr algn="ctr"/>
            <a:r>
              <a:rPr lang="el-GR" dirty="0" smtClean="0"/>
              <a:t>Εργαλεία αξιολόγησης </a:t>
            </a:r>
            <a:r>
              <a:rPr lang="el-GR" dirty="0" err="1" smtClean="0"/>
              <a:t>μακρο</a:t>
            </a:r>
            <a:r>
              <a:rPr lang="el-GR" dirty="0" smtClean="0"/>
              <a:t> &amp; </a:t>
            </a:r>
            <a:r>
              <a:rPr lang="el-GR" dirty="0" err="1" smtClean="0"/>
              <a:t>μικροπεριβάλλοντος</a:t>
            </a:r>
            <a:endParaRPr lang="el-GR" dirty="0"/>
          </a:p>
        </p:txBody>
      </p:sp>
    </p:spTree>
    <p:extLst>
      <p:ext uri="{BB962C8B-B14F-4D97-AF65-F5344CB8AC3E}">
        <p14:creationId xmlns:p14="http://schemas.microsoft.com/office/powerpoint/2010/main" val="4197653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5400" b="1" dirty="0" smtClean="0"/>
              <a:t>4</a:t>
            </a:r>
            <a:r>
              <a:rPr lang="el-GR" sz="5400" b="1" baseline="30000" dirty="0" smtClean="0"/>
              <a:t>ο</a:t>
            </a:r>
            <a:r>
              <a:rPr lang="el-GR" sz="5400" b="1" dirty="0" smtClean="0"/>
              <a:t> &amp; 5</a:t>
            </a:r>
            <a:r>
              <a:rPr lang="el-GR" sz="5400" b="1" baseline="30000" dirty="0" smtClean="0"/>
              <a:t>ο</a:t>
            </a:r>
            <a:r>
              <a:rPr lang="el-GR" sz="5400" b="1" dirty="0" smtClean="0"/>
              <a:t> Βήμα</a:t>
            </a:r>
            <a:endParaRPr lang="el-GR" dirty="0"/>
          </a:p>
        </p:txBody>
      </p:sp>
      <p:sp>
        <p:nvSpPr>
          <p:cNvPr id="3" name="2 - Θέση περιεχομένου"/>
          <p:cNvSpPr>
            <a:spLocks noGrp="1"/>
          </p:cNvSpPr>
          <p:nvPr>
            <p:ph idx="1"/>
          </p:nvPr>
        </p:nvSpPr>
        <p:spPr>
          <a:xfrm>
            <a:off x="253967" y="1814671"/>
            <a:ext cx="9322628" cy="5394190"/>
          </a:xfrm>
        </p:spPr>
        <p:txBody>
          <a:bodyPr>
            <a:normAutofit/>
          </a:bodyPr>
          <a:lstStyle/>
          <a:p>
            <a:pPr>
              <a:lnSpc>
                <a:spcPct val="80000"/>
              </a:lnSpc>
            </a:pPr>
            <a:r>
              <a:rPr lang="el-GR" sz="3600" b="1" dirty="0" smtClean="0"/>
              <a:t>4</a:t>
            </a:r>
            <a:r>
              <a:rPr lang="el-GR" sz="3600" b="1" baseline="30000" dirty="0" smtClean="0"/>
              <a:t>ο</a:t>
            </a:r>
            <a:r>
              <a:rPr lang="el-GR" sz="3600" b="1" dirty="0" smtClean="0"/>
              <a:t> Βήμα- Πολλαπλασιασμός βαρών με βαθμολογίες</a:t>
            </a:r>
            <a:r>
              <a:rPr lang="el-GR" sz="3600" dirty="0" smtClean="0"/>
              <a:t>: Πολλαπλασιάστε το βάρος κάθε παράγοντα με τη βαθμολογία του. Αυτό θα υπολογίσει το σταθμισμένο αποτέλεσμα για κάθε παράγοντα</a:t>
            </a:r>
            <a:endParaRPr lang="el-GR" sz="3600" i="1" dirty="0" smtClean="0"/>
          </a:p>
          <a:p>
            <a:pPr>
              <a:lnSpc>
                <a:spcPct val="80000"/>
              </a:lnSpc>
            </a:pPr>
            <a:endParaRPr lang="el-GR" sz="3600" i="1" dirty="0" smtClean="0"/>
          </a:p>
          <a:p>
            <a:pPr>
              <a:lnSpc>
                <a:spcPct val="80000"/>
              </a:lnSpc>
            </a:pPr>
            <a:r>
              <a:rPr lang="el-GR" sz="3600" b="1" dirty="0" smtClean="0"/>
              <a:t>5</a:t>
            </a:r>
            <a:r>
              <a:rPr lang="el-GR" sz="3600" b="1" baseline="30000" dirty="0" smtClean="0"/>
              <a:t>ο</a:t>
            </a:r>
            <a:r>
              <a:rPr lang="el-GR" sz="3600" b="1" dirty="0" smtClean="0"/>
              <a:t> Βήμα- : Σύνολο σταθμισμένης βαθμολογίας</a:t>
            </a:r>
            <a:r>
              <a:rPr lang="el-GR" sz="3600" dirty="0" smtClean="0"/>
              <a:t>: </a:t>
            </a:r>
            <a:r>
              <a:rPr lang="el-GR" sz="3600" i="1" dirty="0" smtClean="0"/>
              <a:t>Αθροίστε τα σταθμισμένα αποτελέσματα για κάθε μεταβλητή /</a:t>
            </a:r>
            <a:r>
              <a:rPr lang="el-GR" sz="3600" dirty="0" smtClean="0"/>
              <a:t>παράγοντα. Αυτό θα υπολογίσει </a:t>
            </a:r>
            <a:r>
              <a:rPr lang="el-GR" sz="3600" i="1" dirty="0" smtClean="0"/>
              <a:t>το συνολικό σταθμισμένο αποτέλεσμα για την επιχείρηση/οργάνωση </a:t>
            </a:r>
            <a:endParaRPr lang="el-GR" sz="3600" dirty="0" smtClean="0"/>
          </a:p>
          <a:p>
            <a:endParaRPr lang="el-GR"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flipV="1">
            <a:off x="0" y="2870166"/>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14341" name="Tekstboks 3"/>
          <p:cNvSpPr txBox="1">
            <a:spLocks noChangeArrowheads="1"/>
          </p:cNvSpPr>
          <p:nvPr/>
        </p:nvSpPr>
        <p:spPr bwMode="auto">
          <a:xfrm>
            <a:off x="239713" y="579438"/>
            <a:ext cx="1338262"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Weaknesses</a:t>
            </a:r>
          </a:p>
        </p:txBody>
      </p:sp>
      <p:grpSp>
        <p:nvGrpSpPr>
          <p:cNvPr id="14342" name="Grupper 5"/>
          <p:cNvGrpSpPr>
            <a:grpSpLocks/>
          </p:cNvGrpSpPr>
          <p:nvPr/>
        </p:nvGrpSpPr>
        <p:grpSpPr bwMode="auto">
          <a:xfrm>
            <a:off x="6259513" y="1646238"/>
            <a:ext cx="3657600" cy="5410200"/>
            <a:chOff x="-38100" y="5366940"/>
            <a:chExt cx="9296400" cy="5411645"/>
          </a:xfrm>
        </p:grpSpPr>
        <p:sp>
          <p:nvSpPr>
            <p:cNvPr id="18" name="Rektangel 18"/>
            <p:cNvSpPr/>
            <p:nvPr/>
          </p:nvSpPr>
          <p:spPr>
            <a:xfrm>
              <a:off x="-1787" y="5549551"/>
              <a:ext cx="9223772" cy="5229034"/>
            </a:xfrm>
            <a:prstGeom prst="rect">
              <a:avLst/>
            </a:prstGeom>
            <a:gradFill rotWithShape="1">
              <a:gsLst>
                <a:gs pos="0">
                  <a:schemeClr val="bg1">
                    <a:lumMod val="85000"/>
                  </a:schemeClr>
                </a:gs>
                <a:gs pos="100000">
                  <a:schemeClr val="bg1">
                    <a:lumMod val="50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14358" name="Grupper 13"/>
            <p:cNvGrpSpPr>
              <a:grpSpLocks/>
            </p:cNvGrpSpPr>
            <p:nvPr/>
          </p:nvGrpSpPr>
          <p:grpSpPr bwMode="auto">
            <a:xfrm>
              <a:off x="-38100" y="5366940"/>
              <a:ext cx="9296400" cy="212782"/>
              <a:chOff x="0" y="1536700"/>
              <a:chExt cx="9144000" cy="317275"/>
            </a:xfrm>
          </p:grpSpPr>
          <p:sp>
            <p:nvSpPr>
              <p:cNvPr id="20" name="Rektangel 20"/>
              <p:cNvSpPr/>
              <p:nvPr/>
            </p:nvSpPr>
            <p:spPr>
              <a:xfrm>
                <a:off x="0" y="1536700"/>
                <a:ext cx="9144000" cy="317275"/>
              </a:xfrm>
              <a:prstGeom prst="rect">
                <a:avLst/>
              </a:prstGeom>
              <a:gradFill rotWithShape="1">
                <a:gsLst>
                  <a:gs pos="100000">
                    <a:schemeClr val="bg1">
                      <a:lumMod val="75000"/>
                    </a:schemeClr>
                  </a:gs>
                  <a:gs pos="0">
                    <a:schemeClr val="tx1">
                      <a:lumMod val="65000"/>
                      <a:lumOff val="35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21"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grpSp>
        <p:nvGrpSpPr>
          <p:cNvPr id="14343" name="Group 27"/>
          <p:cNvGrpSpPr>
            <a:grpSpLocks/>
          </p:cNvGrpSpPr>
          <p:nvPr/>
        </p:nvGrpSpPr>
        <p:grpSpPr bwMode="auto">
          <a:xfrm>
            <a:off x="620713" y="5538788"/>
            <a:ext cx="1576387" cy="2127250"/>
            <a:chOff x="569025" y="5456238"/>
            <a:chExt cx="1575687" cy="2127554"/>
          </a:xfrm>
        </p:grpSpPr>
        <p:sp>
          <p:nvSpPr>
            <p:cNvPr id="29" name="TextBox 28"/>
            <p:cNvSpPr txBox="1"/>
            <p:nvPr/>
          </p:nvSpPr>
          <p:spPr>
            <a:xfrm>
              <a:off x="752487" y="5590477"/>
              <a:ext cx="1066800" cy="1993315"/>
            </a:xfrm>
            <a:prstGeom prst="rect">
              <a:avLst/>
            </a:prstGeom>
            <a:noFill/>
            <a:scene3d>
              <a:camera prst="isometricOffAxis1Right">
                <a:rot lat="775397" lon="20592968" rev="0"/>
              </a:camera>
              <a:lightRig rig="threePt" dir="t"/>
            </a:scene3d>
          </p:spPr>
          <p:txBody>
            <a:bodyPr>
              <a:spAutoFit/>
              <a:sp3d extrusionH="304800"/>
            </a:bodyPr>
            <a:lstStyle/>
            <a:p>
              <a:pPr>
                <a:buFont typeface="Times New Roman" pitchFamily="16" charset="0"/>
                <a:buNone/>
                <a:defRPr/>
              </a:pPr>
              <a:r>
                <a:rPr lang="en-US" sz="6600" b="1" dirty="0">
                  <a:solidFill>
                    <a:schemeClr val="tx1">
                      <a:lumMod val="65000"/>
                      <a:lumOff val="35000"/>
                    </a:schemeClr>
                  </a:solidFill>
                  <a:effectLst>
                    <a:outerShdw blurRad="127000" dir="5220000" sy="-20000" rotWithShape="0">
                      <a:prstClr val="black">
                        <a:alpha val="20000"/>
                      </a:prstClr>
                    </a:outerShdw>
                  </a:effectLst>
                  <a:latin typeface="Verdana" pitchFamily="34" charset="0"/>
                </a:rPr>
                <a:t>W</a:t>
              </a:r>
            </a:p>
          </p:txBody>
        </p:sp>
        <p:sp>
          <p:nvSpPr>
            <p:cNvPr id="30" name="Rectangle 29"/>
            <p:cNvSpPr/>
            <p:nvPr/>
          </p:nvSpPr>
          <p:spPr bwMode="auto">
            <a:xfrm>
              <a:off x="569025" y="5456238"/>
              <a:ext cx="1575687" cy="1576235"/>
            </a:xfrm>
            <a:prstGeom prst="rect">
              <a:avLst/>
            </a:prstGeom>
            <a:gradFill>
              <a:gsLst>
                <a:gs pos="0">
                  <a:schemeClr val="bg1">
                    <a:lumMod val="95000"/>
                    <a:alpha val="25000"/>
                  </a:schemeClr>
                </a:gs>
                <a:gs pos="100000">
                  <a:schemeClr val="bg1">
                    <a:lumMod val="65000"/>
                    <a:alpha val="39000"/>
                  </a:schemeClr>
                </a:gs>
              </a:gsLst>
              <a:lin ang="5400000" scaled="0"/>
            </a:gradFill>
            <a:ln w="9525" cap="flat" cmpd="sng" algn="ctr">
              <a:noFill/>
              <a:prstDash val="solid"/>
              <a:round/>
              <a:headEnd type="none" w="med" len="med"/>
              <a:tailEnd type="none" w="med" len="med"/>
            </a:ln>
            <a:effectLst/>
            <a:scene3d>
              <a:camera prst="isometricOffAxis1Right">
                <a:rot lat="775397" lon="20592968" rev="0"/>
              </a:camera>
              <a:lightRig rig="threePt" dir="t"/>
            </a:scene3d>
            <a:sp3d extrusionH="1352550"/>
          </p:spPr>
          <p:txBody>
            <a:bodyPr/>
            <a:lstStyle/>
            <a:p>
              <a:pPr>
                <a:buFont typeface="Times New Roman" charset="0"/>
                <a:buNone/>
                <a:defRPr/>
              </a:pPr>
              <a:endParaRPr lang="en-US">
                <a:solidFill>
                  <a:schemeClr val="tx1">
                    <a:lumMod val="65000"/>
                    <a:lumOff val="35000"/>
                  </a:schemeClr>
                </a:solidFill>
              </a:endParaRPr>
            </a:p>
          </p:txBody>
        </p:sp>
      </p:grpSp>
      <p:sp>
        <p:nvSpPr>
          <p:cNvPr id="31" name="Right Arrow 30"/>
          <p:cNvSpPr/>
          <p:nvPr/>
        </p:nvSpPr>
        <p:spPr bwMode="auto">
          <a:xfrm>
            <a:off x="5878513" y="4313238"/>
            <a:ext cx="533400" cy="457200"/>
          </a:xfrm>
          <a:prstGeom prst="rightArrow">
            <a:avLst/>
          </a:prstGeom>
          <a:gradFill flip="none" rotWithShape="1">
            <a:gsLst>
              <a:gs pos="0">
                <a:schemeClr val="bg1">
                  <a:lumMod val="50000"/>
                </a:schemeClr>
              </a:gs>
              <a:gs pos="100000">
                <a:schemeClr val="bg1">
                  <a:lumMod val="85000"/>
                </a:schemeClr>
              </a:gs>
            </a:gsLst>
            <a:lin ang="0" scaled="1"/>
            <a:tileRect/>
          </a:gradFill>
          <a:ln w="9525" cap="flat" cmpd="sng" algn="ctr">
            <a:solidFill>
              <a:schemeClr val="bg1">
                <a:lumMod val="6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grpSp>
        <p:nvGrpSpPr>
          <p:cNvPr id="14345" name="Grupper 5"/>
          <p:cNvGrpSpPr>
            <a:grpSpLocks/>
          </p:cNvGrpSpPr>
          <p:nvPr/>
        </p:nvGrpSpPr>
        <p:grpSpPr bwMode="auto">
          <a:xfrm>
            <a:off x="2373313" y="1646238"/>
            <a:ext cx="3657600" cy="5410200"/>
            <a:chOff x="-38100" y="5366940"/>
            <a:chExt cx="9296400" cy="5411645"/>
          </a:xfrm>
        </p:grpSpPr>
        <p:sp>
          <p:nvSpPr>
            <p:cNvPr id="5" name="Rektangel 18"/>
            <p:cNvSpPr/>
            <p:nvPr/>
          </p:nvSpPr>
          <p:spPr>
            <a:xfrm>
              <a:off x="-1787" y="5549551"/>
              <a:ext cx="9223772" cy="5229034"/>
            </a:xfrm>
            <a:prstGeom prst="rect">
              <a:avLst/>
            </a:prstGeom>
            <a:gradFill rotWithShape="1">
              <a:gsLst>
                <a:gs pos="0">
                  <a:schemeClr val="bg1">
                    <a:lumMod val="85000"/>
                  </a:schemeClr>
                </a:gs>
                <a:gs pos="100000">
                  <a:schemeClr val="bg1">
                    <a:lumMod val="50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14350" name="Grupper 13"/>
            <p:cNvGrpSpPr>
              <a:grpSpLocks/>
            </p:cNvGrpSpPr>
            <p:nvPr/>
          </p:nvGrpSpPr>
          <p:grpSpPr bwMode="auto">
            <a:xfrm>
              <a:off x="-38100" y="5366940"/>
              <a:ext cx="9296400" cy="212782"/>
              <a:chOff x="0" y="1536700"/>
              <a:chExt cx="9144000" cy="317275"/>
            </a:xfrm>
          </p:grpSpPr>
          <p:sp>
            <p:nvSpPr>
              <p:cNvPr id="7" name="Rektangel 20"/>
              <p:cNvSpPr/>
              <p:nvPr/>
            </p:nvSpPr>
            <p:spPr>
              <a:xfrm>
                <a:off x="0" y="1536700"/>
                <a:ext cx="9144000" cy="317275"/>
              </a:xfrm>
              <a:prstGeom prst="rect">
                <a:avLst/>
              </a:prstGeom>
              <a:gradFill rotWithShape="1">
                <a:gsLst>
                  <a:gs pos="100000">
                    <a:schemeClr val="bg1">
                      <a:lumMod val="75000"/>
                    </a:schemeClr>
                  </a:gs>
                  <a:gs pos="0">
                    <a:schemeClr val="tx1">
                      <a:lumMod val="65000"/>
                      <a:lumOff val="35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8"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sp>
        <p:nvSpPr>
          <p:cNvPr id="33" name="Text Box 17"/>
          <p:cNvSpPr txBox="1">
            <a:spLocks noChangeArrowheads="1"/>
          </p:cNvSpPr>
          <p:nvPr/>
        </p:nvSpPr>
        <p:spPr bwMode="auto">
          <a:xfrm>
            <a:off x="2678113" y="2179638"/>
            <a:ext cx="3025775" cy="3352800"/>
          </a:xfrm>
          <a:prstGeom prst="rect">
            <a:avLst/>
          </a:prstGeom>
          <a:noFill/>
          <a:ln w="9525">
            <a:noFill/>
            <a:miter lim="800000"/>
            <a:headEnd/>
            <a:tailEnd/>
          </a:ln>
        </p:spPr>
        <p:txBody>
          <a:bodyPr anchor="b"/>
          <a:lstStyle/>
          <a:p>
            <a:pPr>
              <a:buFont typeface="Times New Roman" pitchFamily="-109" charset="0"/>
              <a:buNone/>
              <a:defRPr/>
            </a:pPr>
            <a:r>
              <a:rPr lang="en-US" sz="1400" b="1" dirty="0">
                <a:latin typeface="Arial" pitchFamily="-109" charset="0"/>
              </a:rPr>
              <a:t>Current weaknesses</a:t>
            </a:r>
          </a:p>
          <a:p>
            <a:pPr>
              <a:buFont typeface="Times New Roman" pitchFamily="-109" charset="0"/>
              <a:buNone/>
              <a:defRPr/>
            </a:pPr>
            <a:endParaRPr lang="en-US" sz="1400" dirty="0">
              <a:latin typeface="Arial" pitchFamily="-109" charset="0"/>
            </a:endParaRP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Go ahead an replace it with your own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 It is meant to give you a feeling of how the designs looks including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p:txBody>
      </p:sp>
      <p:sp>
        <p:nvSpPr>
          <p:cNvPr id="34" name="Text Box 17"/>
          <p:cNvSpPr txBox="1">
            <a:spLocks noChangeArrowheads="1"/>
          </p:cNvSpPr>
          <p:nvPr/>
        </p:nvSpPr>
        <p:spPr bwMode="auto">
          <a:xfrm>
            <a:off x="6564313" y="2179638"/>
            <a:ext cx="3025775" cy="3505200"/>
          </a:xfrm>
          <a:prstGeom prst="rect">
            <a:avLst/>
          </a:prstGeom>
          <a:noFill/>
          <a:ln w="9525">
            <a:noFill/>
            <a:miter lim="800000"/>
            <a:headEnd/>
            <a:tailEnd/>
          </a:ln>
        </p:spPr>
        <p:txBody>
          <a:bodyPr anchor="b"/>
          <a:lstStyle/>
          <a:p>
            <a:pPr>
              <a:buFont typeface="Times New Roman" pitchFamily="-109" charset="0"/>
              <a:buNone/>
              <a:defRPr/>
            </a:pPr>
            <a:r>
              <a:rPr lang="en-US" sz="1400" b="1" dirty="0">
                <a:latin typeface="Arial" pitchFamily="-109" charset="0"/>
              </a:rPr>
              <a:t>Goals and project plan: weaknesses</a:t>
            </a:r>
          </a:p>
          <a:p>
            <a:pPr>
              <a:buFont typeface="Times New Roman" pitchFamily="-109" charset="0"/>
              <a:buNone/>
              <a:defRPr/>
            </a:pPr>
            <a:endParaRPr lang="en-US" sz="1400" dirty="0">
              <a:latin typeface="Arial" pitchFamily="-109" charset="0"/>
            </a:endParaRP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Go ahead an replace it with your own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 It is meant to give you a feeling of how the designs looks including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p:txBody>
      </p:sp>
      <p:sp>
        <p:nvSpPr>
          <p:cNvPr id="14348"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flipV="1">
            <a:off x="0" y="2870166"/>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15365" name="Tekstboks 3"/>
          <p:cNvSpPr txBox="1">
            <a:spLocks noChangeArrowheads="1"/>
          </p:cNvSpPr>
          <p:nvPr/>
        </p:nvSpPr>
        <p:spPr bwMode="auto">
          <a:xfrm>
            <a:off x="239713" y="579438"/>
            <a:ext cx="1492250"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Opportunities</a:t>
            </a:r>
          </a:p>
        </p:txBody>
      </p:sp>
      <p:grpSp>
        <p:nvGrpSpPr>
          <p:cNvPr id="15366" name="Grupper 5"/>
          <p:cNvGrpSpPr>
            <a:grpSpLocks/>
          </p:cNvGrpSpPr>
          <p:nvPr/>
        </p:nvGrpSpPr>
        <p:grpSpPr bwMode="auto">
          <a:xfrm>
            <a:off x="6259513" y="1646238"/>
            <a:ext cx="3657600" cy="5410200"/>
            <a:chOff x="-38100" y="5366940"/>
            <a:chExt cx="9296400" cy="5411645"/>
          </a:xfrm>
        </p:grpSpPr>
        <p:sp>
          <p:nvSpPr>
            <p:cNvPr id="18" name="Rektangel 18"/>
            <p:cNvSpPr/>
            <p:nvPr/>
          </p:nvSpPr>
          <p:spPr>
            <a:xfrm>
              <a:off x="-1787" y="5549551"/>
              <a:ext cx="9223772" cy="5229034"/>
            </a:xfrm>
            <a:prstGeom prst="rect">
              <a:avLst/>
            </a:prstGeom>
            <a:gradFill rotWithShape="1">
              <a:gsLst>
                <a:gs pos="0">
                  <a:srgbClr val="AFE87E"/>
                </a:gs>
                <a:gs pos="100000">
                  <a:srgbClr val="64D011"/>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15381" name="Grupper 13"/>
            <p:cNvGrpSpPr>
              <a:grpSpLocks/>
            </p:cNvGrpSpPr>
            <p:nvPr/>
          </p:nvGrpSpPr>
          <p:grpSpPr bwMode="auto">
            <a:xfrm>
              <a:off x="-38100" y="5366940"/>
              <a:ext cx="9296400" cy="212782"/>
              <a:chOff x="0" y="1536700"/>
              <a:chExt cx="9144000" cy="317275"/>
            </a:xfrm>
          </p:grpSpPr>
          <p:sp>
            <p:nvSpPr>
              <p:cNvPr id="20" name="Rektangel 20"/>
              <p:cNvSpPr/>
              <p:nvPr/>
            </p:nvSpPr>
            <p:spPr>
              <a:xfrm>
                <a:off x="0" y="1536700"/>
                <a:ext cx="9144000" cy="317275"/>
              </a:xfrm>
              <a:prstGeom prst="rect">
                <a:avLst/>
              </a:prstGeom>
              <a:gradFill rotWithShape="1">
                <a:gsLst>
                  <a:gs pos="100000">
                    <a:srgbClr val="64D011"/>
                  </a:gs>
                  <a:gs pos="0">
                    <a:srgbClr val="326609"/>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21"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sp>
        <p:nvSpPr>
          <p:cNvPr id="31" name="TextBox 30"/>
          <p:cNvSpPr txBox="1"/>
          <p:nvPr/>
        </p:nvSpPr>
        <p:spPr>
          <a:xfrm>
            <a:off x="869019" y="5649850"/>
            <a:ext cx="1066800" cy="1048749"/>
          </a:xfrm>
          <a:prstGeom prst="rect">
            <a:avLst/>
          </a:prstGeom>
          <a:noFill/>
          <a:scene3d>
            <a:camera prst="isometricOffAxis1Right">
              <a:rot lat="775397" lon="20592968" rev="0"/>
            </a:camera>
            <a:lightRig rig="threePt" dir="t"/>
          </a:scene3d>
        </p:spPr>
        <p:txBody>
          <a:bodyPr>
            <a:spAutoFit/>
            <a:sp3d extrusionH="304800"/>
          </a:bodyPr>
          <a:lstStyle/>
          <a:p>
            <a:pPr>
              <a:buFont typeface="Times New Roman" pitchFamily="16" charset="0"/>
              <a:buNone/>
              <a:defRPr/>
            </a:pPr>
            <a:r>
              <a:rPr lang="en-US" sz="6600" b="1" dirty="0">
                <a:solidFill>
                  <a:srgbClr val="326609"/>
                </a:solidFill>
                <a:effectLst>
                  <a:outerShdw blurRad="127000" dir="5220000" sy="-20000" rotWithShape="0">
                    <a:prstClr val="black">
                      <a:alpha val="20000"/>
                    </a:prstClr>
                  </a:outerShdw>
                </a:effectLst>
                <a:latin typeface="Verdana" pitchFamily="34" charset="0"/>
              </a:rPr>
              <a:t>O</a:t>
            </a:r>
          </a:p>
        </p:txBody>
      </p:sp>
      <p:sp>
        <p:nvSpPr>
          <p:cNvPr id="32" name="Rectangle 31"/>
          <p:cNvSpPr/>
          <p:nvPr/>
        </p:nvSpPr>
        <p:spPr bwMode="auto">
          <a:xfrm>
            <a:off x="620712" y="5556402"/>
            <a:ext cx="1575687" cy="1576235"/>
          </a:xfrm>
          <a:prstGeom prst="rect">
            <a:avLst/>
          </a:prstGeom>
          <a:gradFill>
            <a:gsLst>
              <a:gs pos="0">
                <a:schemeClr val="bg1">
                  <a:lumMod val="95000"/>
                  <a:alpha val="25000"/>
                </a:schemeClr>
              </a:gs>
              <a:gs pos="100000">
                <a:schemeClr val="bg1">
                  <a:lumMod val="65000"/>
                  <a:alpha val="39000"/>
                </a:schemeClr>
              </a:gs>
            </a:gsLst>
            <a:lin ang="5400000" scaled="0"/>
          </a:gradFill>
          <a:ln w="9525" cap="flat" cmpd="sng" algn="ctr">
            <a:noFill/>
            <a:prstDash val="solid"/>
            <a:round/>
            <a:headEnd type="none" w="med" len="med"/>
            <a:tailEnd type="none" w="med" len="med"/>
          </a:ln>
          <a:effectLst/>
          <a:scene3d>
            <a:camera prst="isometricOffAxis1Right">
              <a:rot lat="775397" lon="20592968" rev="0"/>
            </a:camera>
            <a:lightRig rig="threePt" dir="t"/>
          </a:scene3d>
          <a:sp3d extrusionH="1352550"/>
        </p:spPr>
        <p:txBody>
          <a:bodyPr/>
          <a:lstStyle/>
          <a:p>
            <a:pPr>
              <a:buFont typeface="Times New Roman" charset="0"/>
              <a:buNone/>
              <a:defRPr/>
            </a:pPr>
            <a:endParaRPr lang="en-US" dirty="0">
              <a:solidFill>
                <a:srgbClr val="326609"/>
              </a:solidFill>
            </a:endParaRPr>
          </a:p>
        </p:txBody>
      </p:sp>
      <p:sp>
        <p:nvSpPr>
          <p:cNvPr id="33" name="Right Arrow 32"/>
          <p:cNvSpPr/>
          <p:nvPr/>
        </p:nvSpPr>
        <p:spPr bwMode="auto">
          <a:xfrm>
            <a:off x="5878513" y="4313238"/>
            <a:ext cx="533400" cy="457200"/>
          </a:xfrm>
          <a:prstGeom prst="rightArrow">
            <a:avLst/>
          </a:prstGeom>
          <a:gradFill flip="none" rotWithShape="1">
            <a:gsLst>
              <a:gs pos="0">
                <a:schemeClr val="bg1">
                  <a:lumMod val="50000"/>
                </a:schemeClr>
              </a:gs>
              <a:gs pos="100000">
                <a:schemeClr val="bg1">
                  <a:lumMod val="85000"/>
                </a:schemeClr>
              </a:gs>
            </a:gsLst>
            <a:lin ang="0" scaled="1"/>
            <a:tileRect/>
          </a:gradFill>
          <a:ln w="9525" cap="flat" cmpd="sng" algn="ctr">
            <a:solidFill>
              <a:schemeClr val="bg1">
                <a:lumMod val="6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grpSp>
        <p:nvGrpSpPr>
          <p:cNvPr id="15370" name="Grupper 5"/>
          <p:cNvGrpSpPr>
            <a:grpSpLocks/>
          </p:cNvGrpSpPr>
          <p:nvPr/>
        </p:nvGrpSpPr>
        <p:grpSpPr bwMode="auto">
          <a:xfrm>
            <a:off x="2373313" y="1646238"/>
            <a:ext cx="3657600" cy="5410200"/>
            <a:chOff x="-38100" y="5366940"/>
            <a:chExt cx="9296400" cy="5411645"/>
          </a:xfrm>
        </p:grpSpPr>
        <p:sp>
          <p:nvSpPr>
            <p:cNvPr id="5" name="Rektangel 18"/>
            <p:cNvSpPr/>
            <p:nvPr/>
          </p:nvSpPr>
          <p:spPr>
            <a:xfrm>
              <a:off x="-1787" y="5549551"/>
              <a:ext cx="9223772" cy="5229034"/>
            </a:xfrm>
            <a:prstGeom prst="rect">
              <a:avLst/>
            </a:prstGeom>
            <a:gradFill rotWithShape="1">
              <a:gsLst>
                <a:gs pos="0">
                  <a:srgbClr val="AFE87E"/>
                </a:gs>
                <a:gs pos="100000">
                  <a:srgbClr val="64D011"/>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15375" name="Grupper 13"/>
            <p:cNvGrpSpPr>
              <a:grpSpLocks/>
            </p:cNvGrpSpPr>
            <p:nvPr/>
          </p:nvGrpSpPr>
          <p:grpSpPr bwMode="auto">
            <a:xfrm>
              <a:off x="-38100" y="5366940"/>
              <a:ext cx="9296400" cy="212782"/>
              <a:chOff x="0" y="1536700"/>
              <a:chExt cx="9144000" cy="317275"/>
            </a:xfrm>
          </p:grpSpPr>
          <p:sp>
            <p:nvSpPr>
              <p:cNvPr id="7" name="Rektangel 20"/>
              <p:cNvSpPr/>
              <p:nvPr/>
            </p:nvSpPr>
            <p:spPr>
              <a:xfrm>
                <a:off x="0" y="1536700"/>
                <a:ext cx="9144000" cy="317275"/>
              </a:xfrm>
              <a:prstGeom prst="rect">
                <a:avLst/>
              </a:prstGeom>
              <a:gradFill rotWithShape="1">
                <a:gsLst>
                  <a:gs pos="100000">
                    <a:srgbClr val="64D011"/>
                  </a:gs>
                  <a:gs pos="0">
                    <a:srgbClr val="326609"/>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8"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sp>
        <p:nvSpPr>
          <p:cNvPr id="36" name="Text Box 17"/>
          <p:cNvSpPr txBox="1">
            <a:spLocks noChangeArrowheads="1"/>
          </p:cNvSpPr>
          <p:nvPr/>
        </p:nvSpPr>
        <p:spPr bwMode="auto">
          <a:xfrm>
            <a:off x="2678113" y="2179638"/>
            <a:ext cx="3025775" cy="3352800"/>
          </a:xfrm>
          <a:prstGeom prst="rect">
            <a:avLst/>
          </a:prstGeom>
          <a:noFill/>
          <a:ln w="9525">
            <a:noFill/>
            <a:miter lim="800000"/>
            <a:headEnd/>
            <a:tailEnd/>
          </a:ln>
        </p:spPr>
        <p:txBody>
          <a:bodyPr anchor="b"/>
          <a:lstStyle/>
          <a:p>
            <a:pPr>
              <a:buFont typeface="Times New Roman" pitchFamily="-109" charset="0"/>
              <a:buNone/>
              <a:defRPr/>
            </a:pPr>
            <a:r>
              <a:rPr lang="en-US" sz="1400" b="1" dirty="0">
                <a:latin typeface="Arial" pitchFamily="-109" charset="0"/>
              </a:rPr>
              <a:t>Current opportunities</a:t>
            </a:r>
          </a:p>
          <a:p>
            <a:pPr>
              <a:buFont typeface="Times New Roman" pitchFamily="-109" charset="0"/>
              <a:buNone/>
              <a:defRPr/>
            </a:pPr>
            <a:endParaRPr lang="en-US" sz="1400" dirty="0">
              <a:latin typeface="Arial" pitchFamily="-109" charset="0"/>
            </a:endParaRP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Go ahead an replace it with your own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 It is meant to give you a feeling of how the designs looks including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p:txBody>
      </p:sp>
      <p:sp>
        <p:nvSpPr>
          <p:cNvPr id="37" name="Text Box 17"/>
          <p:cNvSpPr txBox="1">
            <a:spLocks noChangeArrowheads="1"/>
          </p:cNvSpPr>
          <p:nvPr/>
        </p:nvSpPr>
        <p:spPr bwMode="auto">
          <a:xfrm>
            <a:off x="6564313" y="2179638"/>
            <a:ext cx="3025775" cy="3505200"/>
          </a:xfrm>
          <a:prstGeom prst="rect">
            <a:avLst/>
          </a:prstGeom>
          <a:noFill/>
          <a:ln w="9525">
            <a:noFill/>
            <a:miter lim="800000"/>
            <a:headEnd/>
            <a:tailEnd/>
          </a:ln>
        </p:spPr>
        <p:txBody>
          <a:bodyPr anchor="b"/>
          <a:lstStyle/>
          <a:p>
            <a:pPr>
              <a:buFont typeface="Times New Roman" pitchFamily="-109" charset="0"/>
              <a:buNone/>
              <a:defRPr/>
            </a:pPr>
            <a:r>
              <a:rPr lang="en-US" sz="1400" b="1" dirty="0">
                <a:latin typeface="Arial" pitchFamily="-109" charset="0"/>
              </a:rPr>
              <a:t>Goals and project plan: Opportunities</a:t>
            </a:r>
          </a:p>
          <a:p>
            <a:pPr>
              <a:buFont typeface="Times New Roman" pitchFamily="-109" charset="0"/>
              <a:buNone/>
              <a:defRPr/>
            </a:pPr>
            <a:endParaRPr lang="en-US" sz="1400" dirty="0">
              <a:latin typeface="Arial" pitchFamily="-109" charset="0"/>
            </a:endParaRP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Go ahead an replace it with your own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 It is meant to give you a feeling of how the designs looks including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p:txBody>
      </p:sp>
      <p:sp>
        <p:nvSpPr>
          <p:cNvPr id="15373"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flipV="1">
            <a:off x="0" y="2870166"/>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16389" name="Tekstboks 3"/>
          <p:cNvSpPr txBox="1">
            <a:spLocks noChangeArrowheads="1"/>
          </p:cNvSpPr>
          <p:nvPr/>
        </p:nvSpPr>
        <p:spPr bwMode="auto">
          <a:xfrm>
            <a:off x="239713" y="579438"/>
            <a:ext cx="890587"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Threats</a:t>
            </a:r>
          </a:p>
        </p:txBody>
      </p:sp>
      <p:grpSp>
        <p:nvGrpSpPr>
          <p:cNvPr id="16390" name="Grupper 5"/>
          <p:cNvGrpSpPr>
            <a:grpSpLocks/>
          </p:cNvGrpSpPr>
          <p:nvPr/>
        </p:nvGrpSpPr>
        <p:grpSpPr bwMode="auto">
          <a:xfrm>
            <a:off x="6259513" y="1646238"/>
            <a:ext cx="3657600" cy="5410200"/>
            <a:chOff x="-38100" y="5366940"/>
            <a:chExt cx="9296400" cy="5411645"/>
          </a:xfrm>
        </p:grpSpPr>
        <p:sp>
          <p:nvSpPr>
            <p:cNvPr id="18" name="Rektangel 18"/>
            <p:cNvSpPr/>
            <p:nvPr/>
          </p:nvSpPr>
          <p:spPr>
            <a:xfrm>
              <a:off x="-1787" y="5549551"/>
              <a:ext cx="9223772" cy="5229034"/>
            </a:xfrm>
            <a:prstGeom prst="rect">
              <a:avLst/>
            </a:prstGeom>
            <a:gradFill rotWithShape="1">
              <a:gsLst>
                <a:gs pos="0">
                  <a:schemeClr val="bg1">
                    <a:lumMod val="95000"/>
                  </a:schemeClr>
                </a:gs>
                <a:gs pos="100000">
                  <a:schemeClr val="bg1">
                    <a:lumMod val="65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16406" name="Grupper 13"/>
            <p:cNvGrpSpPr>
              <a:grpSpLocks/>
            </p:cNvGrpSpPr>
            <p:nvPr/>
          </p:nvGrpSpPr>
          <p:grpSpPr bwMode="auto">
            <a:xfrm>
              <a:off x="-38100" y="5366940"/>
              <a:ext cx="9296400" cy="212782"/>
              <a:chOff x="0" y="1536700"/>
              <a:chExt cx="9144000" cy="317275"/>
            </a:xfrm>
          </p:grpSpPr>
          <p:sp>
            <p:nvSpPr>
              <p:cNvPr id="20" name="Rektangel 20"/>
              <p:cNvSpPr/>
              <p:nvPr/>
            </p:nvSpPr>
            <p:spPr>
              <a:xfrm>
                <a:off x="0" y="1536700"/>
                <a:ext cx="9144000" cy="317275"/>
              </a:xfrm>
              <a:prstGeom prst="rect">
                <a:avLst/>
              </a:prstGeom>
              <a:gradFill rotWithShape="1">
                <a:gsLst>
                  <a:gs pos="0">
                    <a:schemeClr val="bg1">
                      <a:lumMod val="85000"/>
                    </a:schemeClr>
                  </a:gs>
                  <a:gs pos="100000">
                    <a:schemeClr val="bg1">
                      <a:lumMod val="50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21"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grpSp>
        <p:nvGrpSpPr>
          <p:cNvPr id="16391" name="Group 25"/>
          <p:cNvGrpSpPr>
            <a:grpSpLocks/>
          </p:cNvGrpSpPr>
          <p:nvPr/>
        </p:nvGrpSpPr>
        <p:grpSpPr bwMode="auto">
          <a:xfrm>
            <a:off x="620713" y="5556250"/>
            <a:ext cx="1576387" cy="1576388"/>
            <a:chOff x="5080701" y="3657763"/>
            <a:chExt cx="1575687" cy="1576235"/>
          </a:xfrm>
        </p:grpSpPr>
        <p:sp>
          <p:nvSpPr>
            <p:cNvPr id="22" name="TextBox 21"/>
            <p:cNvSpPr txBox="1"/>
            <p:nvPr/>
          </p:nvSpPr>
          <p:spPr>
            <a:xfrm>
              <a:off x="5420697" y="3862961"/>
              <a:ext cx="1066800" cy="1048647"/>
            </a:xfrm>
            <a:prstGeom prst="rect">
              <a:avLst/>
            </a:prstGeom>
            <a:noFill/>
            <a:scene3d>
              <a:camera prst="isometricOffAxis1Right">
                <a:rot lat="775397" lon="20592968" rev="0"/>
              </a:camera>
              <a:lightRig rig="threePt" dir="t"/>
            </a:scene3d>
          </p:spPr>
          <p:txBody>
            <a:bodyPr>
              <a:spAutoFit/>
              <a:sp3d extrusionH="304800"/>
            </a:bodyPr>
            <a:lstStyle/>
            <a:p>
              <a:pPr>
                <a:buFont typeface="Times New Roman" pitchFamily="16" charset="0"/>
                <a:buNone/>
                <a:defRPr/>
              </a:pPr>
              <a:r>
                <a:rPr lang="en-US" sz="6600" b="1" dirty="0">
                  <a:solidFill>
                    <a:srgbClr val="A6A6A6"/>
                  </a:solidFill>
                  <a:effectLst>
                    <a:outerShdw blurRad="127000" dir="5220000" sy="-20000" rotWithShape="0">
                      <a:prstClr val="black">
                        <a:alpha val="20000"/>
                      </a:prstClr>
                    </a:outerShdw>
                  </a:effectLst>
                  <a:latin typeface="Verdana" pitchFamily="34" charset="0"/>
                </a:rPr>
                <a:t>T</a:t>
              </a:r>
            </a:p>
          </p:txBody>
        </p:sp>
        <p:sp>
          <p:nvSpPr>
            <p:cNvPr id="23" name="Rectangle 22"/>
            <p:cNvSpPr/>
            <p:nvPr/>
          </p:nvSpPr>
          <p:spPr bwMode="auto">
            <a:xfrm>
              <a:off x="5080701" y="3657763"/>
              <a:ext cx="1575687" cy="1576235"/>
            </a:xfrm>
            <a:prstGeom prst="rect">
              <a:avLst/>
            </a:prstGeom>
            <a:gradFill>
              <a:gsLst>
                <a:gs pos="0">
                  <a:schemeClr val="bg1">
                    <a:lumMod val="95000"/>
                    <a:alpha val="25000"/>
                  </a:schemeClr>
                </a:gs>
                <a:gs pos="100000">
                  <a:schemeClr val="bg1">
                    <a:lumMod val="65000"/>
                    <a:alpha val="39000"/>
                  </a:schemeClr>
                </a:gs>
              </a:gsLst>
              <a:lin ang="5400000" scaled="0"/>
            </a:gradFill>
            <a:ln w="9525" cap="flat" cmpd="sng" algn="ctr">
              <a:noFill/>
              <a:prstDash val="solid"/>
              <a:round/>
              <a:headEnd type="none" w="med" len="med"/>
              <a:tailEnd type="none" w="med" len="med"/>
            </a:ln>
            <a:effectLst/>
            <a:scene3d>
              <a:camera prst="isometricOffAxis1Right">
                <a:rot lat="775397" lon="20592968" rev="0"/>
              </a:camera>
              <a:lightRig rig="threePt" dir="t"/>
            </a:scene3d>
            <a:sp3d extrusionH="1352550"/>
          </p:spPr>
          <p:txBody>
            <a:bodyPr/>
            <a:lstStyle/>
            <a:p>
              <a:pPr>
                <a:buFont typeface="Times New Roman" charset="0"/>
                <a:buNone/>
                <a:defRPr/>
              </a:pPr>
              <a:endParaRPr lang="en-US">
                <a:solidFill>
                  <a:srgbClr val="A6A6A6"/>
                </a:solidFill>
              </a:endParaRPr>
            </a:p>
          </p:txBody>
        </p:sp>
      </p:grpSp>
      <p:sp>
        <p:nvSpPr>
          <p:cNvPr id="27" name="Right Arrow 26"/>
          <p:cNvSpPr/>
          <p:nvPr/>
        </p:nvSpPr>
        <p:spPr bwMode="auto">
          <a:xfrm>
            <a:off x="5878513" y="4313238"/>
            <a:ext cx="533400" cy="457200"/>
          </a:xfrm>
          <a:prstGeom prst="rightArrow">
            <a:avLst/>
          </a:prstGeom>
          <a:gradFill flip="none" rotWithShape="1">
            <a:gsLst>
              <a:gs pos="0">
                <a:schemeClr val="bg1">
                  <a:lumMod val="50000"/>
                </a:schemeClr>
              </a:gs>
              <a:gs pos="100000">
                <a:schemeClr val="bg1">
                  <a:lumMod val="85000"/>
                </a:schemeClr>
              </a:gs>
            </a:gsLst>
            <a:lin ang="0" scaled="1"/>
            <a:tileRect/>
          </a:gradFill>
          <a:ln w="9525" cap="flat" cmpd="sng" algn="ctr">
            <a:solidFill>
              <a:schemeClr val="bg1">
                <a:lumMod val="6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grpSp>
        <p:nvGrpSpPr>
          <p:cNvPr id="16393" name="Grupper 5"/>
          <p:cNvGrpSpPr>
            <a:grpSpLocks/>
          </p:cNvGrpSpPr>
          <p:nvPr/>
        </p:nvGrpSpPr>
        <p:grpSpPr bwMode="auto">
          <a:xfrm>
            <a:off x="2373313" y="1646238"/>
            <a:ext cx="3657600" cy="5410200"/>
            <a:chOff x="-38100" y="5366940"/>
            <a:chExt cx="9296400" cy="5411645"/>
          </a:xfrm>
        </p:grpSpPr>
        <p:sp>
          <p:nvSpPr>
            <p:cNvPr id="5" name="Rektangel 18"/>
            <p:cNvSpPr/>
            <p:nvPr/>
          </p:nvSpPr>
          <p:spPr>
            <a:xfrm>
              <a:off x="-1787" y="5549551"/>
              <a:ext cx="9223772" cy="5229034"/>
            </a:xfrm>
            <a:prstGeom prst="rect">
              <a:avLst/>
            </a:prstGeom>
            <a:gradFill rotWithShape="1">
              <a:gsLst>
                <a:gs pos="0">
                  <a:schemeClr val="bg1">
                    <a:lumMod val="95000"/>
                  </a:schemeClr>
                </a:gs>
                <a:gs pos="100000">
                  <a:schemeClr val="bg1">
                    <a:lumMod val="65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16398" name="Grupper 13"/>
            <p:cNvGrpSpPr>
              <a:grpSpLocks/>
            </p:cNvGrpSpPr>
            <p:nvPr/>
          </p:nvGrpSpPr>
          <p:grpSpPr bwMode="auto">
            <a:xfrm>
              <a:off x="-38100" y="5366940"/>
              <a:ext cx="9296400" cy="212782"/>
              <a:chOff x="0" y="1536700"/>
              <a:chExt cx="9144000" cy="317275"/>
            </a:xfrm>
          </p:grpSpPr>
          <p:sp>
            <p:nvSpPr>
              <p:cNvPr id="7" name="Rektangel 20"/>
              <p:cNvSpPr/>
              <p:nvPr/>
            </p:nvSpPr>
            <p:spPr>
              <a:xfrm>
                <a:off x="0" y="1536700"/>
                <a:ext cx="9144000" cy="317275"/>
              </a:xfrm>
              <a:prstGeom prst="rect">
                <a:avLst/>
              </a:prstGeom>
              <a:gradFill rotWithShape="1">
                <a:gsLst>
                  <a:gs pos="0">
                    <a:schemeClr val="bg1">
                      <a:lumMod val="85000"/>
                    </a:schemeClr>
                  </a:gs>
                  <a:gs pos="100000">
                    <a:schemeClr val="bg1">
                      <a:lumMod val="50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8"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sp>
        <p:nvSpPr>
          <p:cNvPr id="30" name="Text Box 17"/>
          <p:cNvSpPr txBox="1">
            <a:spLocks noChangeArrowheads="1"/>
          </p:cNvSpPr>
          <p:nvPr/>
        </p:nvSpPr>
        <p:spPr bwMode="auto">
          <a:xfrm>
            <a:off x="2678113" y="2179638"/>
            <a:ext cx="3025775" cy="3352800"/>
          </a:xfrm>
          <a:prstGeom prst="rect">
            <a:avLst/>
          </a:prstGeom>
          <a:noFill/>
          <a:ln w="9525">
            <a:noFill/>
            <a:miter lim="800000"/>
            <a:headEnd/>
            <a:tailEnd/>
          </a:ln>
        </p:spPr>
        <p:txBody>
          <a:bodyPr anchor="b"/>
          <a:lstStyle/>
          <a:p>
            <a:pPr>
              <a:buFont typeface="Times New Roman" pitchFamily="-109" charset="0"/>
              <a:buNone/>
              <a:defRPr/>
            </a:pPr>
            <a:r>
              <a:rPr lang="en-US" sz="1400" b="1" dirty="0">
                <a:latin typeface="Arial" pitchFamily="-109" charset="0"/>
              </a:rPr>
              <a:t>Current threats</a:t>
            </a:r>
          </a:p>
          <a:p>
            <a:pPr>
              <a:buFont typeface="Times New Roman" pitchFamily="-109" charset="0"/>
              <a:buNone/>
              <a:defRPr/>
            </a:pPr>
            <a:endParaRPr lang="en-US" sz="1400" dirty="0">
              <a:latin typeface="Arial" pitchFamily="-109" charset="0"/>
            </a:endParaRP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Go ahead an replace it with your own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 It is meant to give you a feeling of how the designs looks including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p:txBody>
      </p:sp>
      <p:sp>
        <p:nvSpPr>
          <p:cNvPr id="31" name="Text Box 17"/>
          <p:cNvSpPr txBox="1">
            <a:spLocks noChangeArrowheads="1"/>
          </p:cNvSpPr>
          <p:nvPr/>
        </p:nvSpPr>
        <p:spPr bwMode="auto">
          <a:xfrm>
            <a:off x="6564313" y="2179638"/>
            <a:ext cx="3025775" cy="3352800"/>
          </a:xfrm>
          <a:prstGeom prst="rect">
            <a:avLst/>
          </a:prstGeom>
          <a:noFill/>
          <a:ln w="9525">
            <a:noFill/>
            <a:miter lim="800000"/>
            <a:headEnd/>
            <a:tailEnd/>
          </a:ln>
        </p:spPr>
        <p:txBody>
          <a:bodyPr anchor="b"/>
          <a:lstStyle/>
          <a:p>
            <a:pPr>
              <a:buFont typeface="Times New Roman" pitchFamily="-109" charset="0"/>
              <a:buNone/>
              <a:defRPr/>
            </a:pPr>
            <a:r>
              <a:rPr lang="en-US" sz="1400" b="1" dirty="0">
                <a:latin typeface="Arial" pitchFamily="-109" charset="0"/>
              </a:rPr>
              <a:t>Goals and project plan: threats</a:t>
            </a:r>
          </a:p>
          <a:p>
            <a:pPr>
              <a:buFont typeface="Times New Roman" pitchFamily="-109" charset="0"/>
              <a:buNone/>
              <a:defRPr/>
            </a:pPr>
            <a:endParaRPr lang="en-US" sz="1400" dirty="0">
              <a:latin typeface="Arial" pitchFamily="-109" charset="0"/>
            </a:endParaRP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Go ahead an replace it with your own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 It is meant to give you a feeling of how the designs looks including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p:txBody>
      </p:sp>
      <p:sp>
        <p:nvSpPr>
          <p:cNvPr id="16396"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flipV="1">
            <a:off x="0" y="1650966"/>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2" name="TextBox 1"/>
          <p:cNvSpPr txBox="1"/>
          <p:nvPr/>
        </p:nvSpPr>
        <p:spPr bwMode="auto">
          <a:xfrm>
            <a:off x="1236210" y="4303944"/>
            <a:ext cx="987588" cy="1048912"/>
          </a:xfrm>
          <a:prstGeom prst="rect">
            <a:avLst/>
          </a:prstGeom>
          <a:noFill/>
          <a:scene3d>
            <a:camera prst="isometricOffAxis1Right">
              <a:rot lat="775397" lon="20592968" rev="0"/>
            </a:camera>
            <a:lightRig rig="threePt" dir="t"/>
          </a:scene3d>
        </p:spPr>
        <p:txBody>
          <a:bodyPr>
            <a:spAutoFit/>
            <a:sp3d extrusionH="304800"/>
          </a:bodyPr>
          <a:lstStyle/>
          <a:p>
            <a:pPr>
              <a:buFont typeface="Times New Roman" pitchFamily="16" charset="0"/>
              <a:buNone/>
              <a:defRPr/>
            </a:pPr>
            <a:r>
              <a:rPr lang="en-US" sz="6600" b="1" dirty="0">
                <a:solidFill>
                  <a:srgbClr val="0070C0"/>
                </a:solidFill>
                <a:effectLst>
                  <a:outerShdw blurRad="127000" dir="5220000" sy="-20000" rotWithShape="0">
                    <a:prstClr val="black">
                      <a:alpha val="25000"/>
                    </a:prstClr>
                  </a:outerShdw>
                </a:effectLst>
                <a:latin typeface="Verdana" pitchFamily="34" charset="0"/>
              </a:rPr>
              <a:t>S</a:t>
            </a:r>
          </a:p>
        </p:txBody>
      </p:sp>
      <p:sp>
        <p:nvSpPr>
          <p:cNvPr id="3" name="TextBox 2"/>
          <p:cNvSpPr txBox="1"/>
          <p:nvPr/>
        </p:nvSpPr>
        <p:spPr bwMode="auto">
          <a:xfrm>
            <a:off x="2647048" y="4285130"/>
            <a:ext cx="987588" cy="1993625"/>
          </a:xfrm>
          <a:prstGeom prst="rect">
            <a:avLst/>
          </a:prstGeom>
          <a:noFill/>
          <a:scene3d>
            <a:camera prst="isometricOffAxis1Right">
              <a:rot lat="775397" lon="20592968" rev="0"/>
            </a:camera>
            <a:lightRig rig="threePt" dir="t"/>
          </a:scene3d>
        </p:spPr>
        <p:txBody>
          <a:bodyPr>
            <a:spAutoFit/>
            <a:sp3d extrusionH="304800"/>
          </a:bodyPr>
          <a:lstStyle/>
          <a:p>
            <a:pPr>
              <a:buFont typeface="Times New Roman" pitchFamily="16" charset="0"/>
              <a:buNone/>
              <a:defRPr/>
            </a:pPr>
            <a:r>
              <a:rPr lang="en-US" sz="6600" b="1" dirty="0">
                <a:solidFill>
                  <a:srgbClr val="595959"/>
                </a:solidFill>
                <a:effectLst>
                  <a:outerShdw blurRad="127000" dir="5220000" sy="-20000" rotWithShape="0">
                    <a:prstClr val="black">
                      <a:alpha val="20000"/>
                    </a:prstClr>
                  </a:outerShdw>
                </a:effectLst>
                <a:latin typeface="Verdana" pitchFamily="34" charset="0"/>
              </a:rPr>
              <a:t>W</a:t>
            </a:r>
          </a:p>
        </p:txBody>
      </p:sp>
      <p:sp>
        <p:nvSpPr>
          <p:cNvPr id="4" name="TextBox 3"/>
          <p:cNvSpPr txBox="1"/>
          <p:nvPr/>
        </p:nvSpPr>
        <p:spPr bwMode="auto">
          <a:xfrm>
            <a:off x="1174191" y="5921665"/>
            <a:ext cx="987588" cy="1048912"/>
          </a:xfrm>
          <a:prstGeom prst="rect">
            <a:avLst/>
          </a:prstGeom>
          <a:noFill/>
          <a:scene3d>
            <a:camera prst="isometricOffAxis1Right">
              <a:rot lat="775397" lon="20592968" rev="0"/>
            </a:camera>
            <a:lightRig rig="threePt" dir="t"/>
          </a:scene3d>
        </p:spPr>
        <p:txBody>
          <a:bodyPr>
            <a:spAutoFit/>
            <a:sp3d extrusionH="304800"/>
          </a:bodyPr>
          <a:lstStyle/>
          <a:p>
            <a:pPr>
              <a:buFont typeface="Times New Roman" pitchFamily="16" charset="0"/>
              <a:buNone/>
              <a:defRPr/>
            </a:pPr>
            <a:r>
              <a:rPr lang="en-US" sz="6600" b="1" dirty="0">
                <a:solidFill>
                  <a:srgbClr val="326609"/>
                </a:solidFill>
                <a:effectLst>
                  <a:outerShdw blurRad="127000" dir="5220000" sy="-20000" rotWithShape="0">
                    <a:prstClr val="black">
                      <a:alpha val="20000"/>
                    </a:prstClr>
                  </a:outerShdw>
                </a:effectLst>
                <a:latin typeface="Verdana" pitchFamily="34" charset="0"/>
              </a:rPr>
              <a:t>O</a:t>
            </a:r>
          </a:p>
        </p:txBody>
      </p:sp>
      <p:sp>
        <p:nvSpPr>
          <p:cNvPr id="5" name="TextBox 4"/>
          <p:cNvSpPr txBox="1"/>
          <p:nvPr/>
        </p:nvSpPr>
        <p:spPr bwMode="auto">
          <a:xfrm>
            <a:off x="2829575" y="5931071"/>
            <a:ext cx="987588" cy="1048912"/>
          </a:xfrm>
          <a:prstGeom prst="rect">
            <a:avLst/>
          </a:prstGeom>
          <a:noFill/>
          <a:scene3d>
            <a:camera prst="isometricOffAxis1Right">
              <a:rot lat="775397" lon="20592968" rev="0"/>
            </a:camera>
            <a:lightRig rig="threePt" dir="t"/>
          </a:scene3d>
        </p:spPr>
        <p:txBody>
          <a:bodyPr>
            <a:spAutoFit/>
            <a:sp3d extrusionH="304800"/>
          </a:bodyPr>
          <a:lstStyle/>
          <a:p>
            <a:pPr>
              <a:buFont typeface="Times New Roman" pitchFamily="16" charset="0"/>
              <a:buNone/>
              <a:defRPr/>
            </a:pPr>
            <a:r>
              <a:rPr lang="en-US" sz="6600" b="1" dirty="0">
                <a:solidFill>
                  <a:schemeClr val="bg1">
                    <a:lumMod val="65000"/>
                  </a:schemeClr>
                </a:solidFill>
                <a:effectLst>
                  <a:outerShdw blurRad="127000" dir="5220000" sy="-20000" rotWithShape="0">
                    <a:prstClr val="black">
                      <a:alpha val="20000"/>
                    </a:prstClr>
                  </a:outerShdw>
                </a:effectLst>
                <a:latin typeface="Verdana" pitchFamily="34" charset="0"/>
              </a:rPr>
              <a:t>T</a:t>
            </a:r>
          </a:p>
        </p:txBody>
      </p:sp>
      <p:sp>
        <p:nvSpPr>
          <p:cNvPr id="6" name="Rectangle 5"/>
          <p:cNvSpPr/>
          <p:nvPr/>
        </p:nvSpPr>
        <p:spPr bwMode="auto">
          <a:xfrm>
            <a:off x="2514825" y="5741080"/>
            <a:ext cx="1458688" cy="1459422"/>
          </a:xfrm>
          <a:prstGeom prst="rect">
            <a:avLst/>
          </a:prstGeom>
          <a:gradFill>
            <a:gsLst>
              <a:gs pos="0">
                <a:schemeClr val="bg1">
                  <a:lumMod val="95000"/>
                  <a:alpha val="25000"/>
                </a:schemeClr>
              </a:gs>
              <a:gs pos="100000">
                <a:schemeClr val="bg1">
                  <a:lumMod val="65000"/>
                  <a:alpha val="39000"/>
                </a:schemeClr>
              </a:gs>
            </a:gsLst>
            <a:lin ang="5400000" scaled="0"/>
          </a:gradFill>
          <a:ln w="9525" cap="flat" cmpd="sng" algn="ctr">
            <a:noFill/>
            <a:prstDash val="solid"/>
            <a:round/>
            <a:headEnd type="none" w="med" len="med"/>
            <a:tailEnd type="none" w="med" len="med"/>
          </a:ln>
          <a:effectLst/>
          <a:scene3d>
            <a:camera prst="isometricOffAxis1Right">
              <a:rot lat="775397" lon="20592968" rev="0"/>
            </a:camera>
            <a:lightRig rig="threePt" dir="t"/>
          </a:scene3d>
          <a:sp3d extrusionH="1352550"/>
        </p:spPr>
        <p:txBody>
          <a:bodyPr/>
          <a:lstStyle/>
          <a:p>
            <a:pPr>
              <a:buFont typeface="Times New Roman" charset="0"/>
              <a:buNone/>
              <a:defRPr/>
            </a:pPr>
            <a:endParaRPr lang="en-US">
              <a:solidFill>
                <a:schemeClr val="bg1">
                  <a:lumMod val="65000"/>
                </a:schemeClr>
              </a:solidFill>
            </a:endParaRPr>
          </a:p>
        </p:txBody>
      </p:sp>
      <p:sp>
        <p:nvSpPr>
          <p:cNvPr id="7" name="Rectangle 6"/>
          <p:cNvSpPr/>
          <p:nvPr/>
        </p:nvSpPr>
        <p:spPr bwMode="auto">
          <a:xfrm>
            <a:off x="944321" y="5835141"/>
            <a:ext cx="1458688" cy="1459422"/>
          </a:xfrm>
          <a:prstGeom prst="rect">
            <a:avLst/>
          </a:prstGeom>
          <a:gradFill>
            <a:gsLst>
              <a:gs pos="0">
                <a:schemeClr val="bg1">
                  <a:lumMod val="95000"/>
                  <a:alpha val="25000"/>
                </a:schemeClr>
              </a:gs>
              <a:gs pos="100000">
                <a:schemeClr val="bg1">
                  <a:lumMod val="65000"/>
                  <a:alpha val="39000"/>
                </a:schemeClr>
              </a:gs>
            </a:gsLst>
            <a:lin ang="5400000" scaled="0"/>
          </a:gradFill>
          <a:ln w="9525" cap="flat" cmpd="sng" algn="ctr">
            <a:noFill/>
            <a:prstDash val="solid"/>
            <a:round/>
            <a:headEnd type="none" w="med" len="med"/>
            <a:tailEnd type="none" w="med" len="med"/>
          </a:ln>
          <a:effectLst/>
          <a:scene3d>
            <a:camera prst="isometricOffAxis1Right">
              <a:rot lat="775397" lon="20592968" rev="0"/>
            </a:camera>
            <a:lightRig rig="threePt" dir="t"/>
          </a:scene3d>
          <a:sp3d extrusionH="1352550"/>
        </p:spPr>
        <p:txBody>
          <a:bodyPr/>
          <a:lstStyle/>
          <a:p>
            <a:pPr>
              <a:buFont typeface="Times New Roman" charset="0"/>
              <a:buNone/>
              <a:defRPr/>
            </a:pPr>
            <a:endParaRPr lang="en-US">
              <a:solidFill>
                <a:srgbClr val="326609"/>
              </a:solidFill>
            </a:endParaRPr>
          </a:p>
        </p:txBody>
      </p:sp>
      <p:sp>
        <p:nvSpPr>
          <p:cNvPr id="8" name="Rectangle 7"/>
          <p:cNvSpPr/>
          <p:nvPr/>
        </p:nvSpPr>
        <p:spPr bwMode="auto">
          <a:xfrm>
            <a:off x="2477208" y="4160838"/>
            <a:ext cx="1458688" cy="1459422"/>
          </a:xfrm>
          <a:prstGeom prst="rect">
            <a:avLst/>
          </a:prstGeom>
          <a:gradFill>
            <a:gsLst>
              <a:gs pos="0">
                <a:schemeClr val="bg1">
                  <a:lumMod val="95000"/>
                  <a:alpha val="25000"/>
                </a:schemeClr>
              </a:gs>
              <a:gs pos="100000">
                <a:schemeClr val="bg1">
                  <a:lumMod val="65000"/>
                  <a:alpha val="39000"/>
                </a:schemeClr>
              </a:gs>
            </a:gsLst>
            <a:lin ang="5400000" scaled="0"/>
          </a:gradFill>
          <a:ln w="9525" cap="flat" cmpd="sng" algn="ctr">
            <a:noFill/>
            <a:prstDash val="solid"/>
            <a:round/>
            <a:headEnd type="none" w="med" len="med"/>
            <a:tailEnd type="none" w="med" len="med"/>
          </a:ln>
          <a:effectLst/>
          <a:scene3d>
            <a:camera prst="isometricOffAxis1Right">
              <a:rot lat="775397" lon="20592968" rev="0"/>
            </a:camera>
            <a:lightRig rig="threePt" dir="t"/>
          </a:scene3d>
          <a:sp3d extrusionH="1352550"/>
        </p:spPr>
        <p:txBody>
          <a:bodyPr/>
          <a:lstStyle/>
          <a:p>
            <a:pPr>
              <a:buFont typeface="Times New Roman" charset="0"/>
              <a:buNone/>
              <a:defRPr/>
            </a:pPr>
            <a:endParaRPr lang="en-US" dirty="0">
              <a:solidFill>
                <a:srgbClr val="595959"/>
              </a:solidFill>
            </a:endParaRPr>
          </a:p>
        </p:txBody>
      </p:sp>
      <p:sp>
        <p:nvSpPr>
          <p:cNvPr id="9" name="Rectangle 8"/>
          <p:cNvSpPr/>
          <p:nvPr/>
        </p:nvSpPr>
        <p:spPr bwMode="auto">
          <a:xfrm>
            <a:off x="925513" y="4254900"/>
            <a:ext cx="1458688" cy="1459422"/>
          </a:xfrm>
          <a:prstGeom prst="rect">
            <a:avLst/>
          </a:prstGeom>
          <a:gradFill>
            <a:gsLst>
              <a:gs pos="0">
                <a:schemeClr val="bg1">
                  <a:lumMod val="95000"/>
                  <a:alpha val="25000"/>
                </a:schemeClr>
              </a:gs>
              <a:gs pos="100000">
                <a:schemeClr val="bg1">
                  <a:lumMod val="65000"/>
                  <a:alpha val="39000"/>
                </a:schemeClr>
              </a:gs>
            </a:gsLst>
            <a:lin ang="5400000" scaled="0"/>
          </a:gradFill>
          <a:ln w="9525" cap="flat" cmpd="sng" algn="ctr">
            <a:noFill/>
            <a:prstDash val="solid"/>
            <a:round/>
            <a:headEnd type="none" w="med" len="med"/>
            <a:tailEnd type="none" w="med" len="med"/>
          </a:ln>
          <a:effectLst/>
          <a:scene3d>
            <a:camera prst="isometricOffAxis1Right">
              <a:rot lat="775397" lon="20592968" rev="0"/>
            </a:camera>
            <a:lightRig rig="threePt" dir="t"/>
          </a:scene3d>
          <a:sp3d extrusionH="1352550"/>
        </p:spPr>
        <p:txBody>
          <a:bodyPr/>
          <a:lstStyle/>
          <a:p>
            <a:pPr>
              <a:buFont typeface="Times New Roman" pitchFamily="16" charset="0"/>
              <a:buNone/>
              <a:defRPr/>
            </a:pPr>
            <a:endParaRPr lang="en-US">
              <a:solidFill>
                <a:srgbClr val="0070C0"/>
              </a:solidFill>
            </a:endParaRPr>
          </a:p>
        </p:txBody>
      </p:sp>
      <p:grpSp>
        <p:nvGrpSpPr>
          <p:cNvPr id="17421" name="Grupper 5"/>
          <p:cNvGrpSpPr>
            <a:grpSpLocks/>
          </p:cNvGrpSpPr>
          <p:nvPr/>
        </p:nvGrpSpPr>
        <p:grpSpPr bwMode="auto">
          <a:xfrm>
            <a:off x="4659313" y="1493838"/>
            <a:ext cx="4572000" cy="5410200"/>
            <a:chOff x="-38100" y="5366940"/>
            <a:chExt cx="9296400" cy="5411645"/>
          </a:xfrm>
        </p:grpSpPr>
        <p:sp>
          <p:nvSpPr>
            <p:cNvPr id="14" name="Rektangel 18"/>
            <p:cNvSpPr/>
            <p:nvPr/>
          </p:nvSpPr>
          <p:spPr>
            <a:xfrm>
              <a:off x="-2594" y="5549551"/>
              <a:ext cx="9225386" cy="5229034"/>
            </a:xfrm>
            <a:prstGeom prst="rect">
              <a:avLst/>
            </a:prstGeom>
            <a:gradFill rotWithShape="1">
              <a:gsLst>
                <a:gs pos="100000">
                  <a:schemeClr val="bg1">
                    <a:lumMod val="95000"/>
                  </a:schemeClr>
                </a:gs>
                <a:gs pos="0">
                  <a:schemeClr val="bg1">
                    <a:lumMod val="75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17426" name="Grupper 13"/>
            <p:cNvGrpSpPr>
              <a:grpSpLocks/>
            </p:cNvGrpSpPr>
            <p:nvPr/>
          </p:nvGrpSpPr>
          <p:grpSpPr bwMode="auto">
            <a:xfrm>
              <a:off x="-38100" y="5366940"/>
              <a:ext cx="9296400" cy="212782"/>
              <a:chOff x="0" y="1536700"/>
              <a:chExt cx="9144000" cy="317275"/>
            </a:xfrm>
          </p:grpSpPr>
          <p:sp>
            <p:nvSpPr>
              <p:cNvPr id="16" name="Rektangel 20"/>
              <p:cNvSpPr/>
              <p:nvPr/>
            </p:nvSpPr>
            <p:spPr>
              <a:xfrm>
                <a:off x="0" y="1536700"/>
                <a:ext cx="9144000" cy="317275"/>
              </a:xfrm>
              <a:prstGeom prst="rect">
                <a:avLst/>
              </a:prstGeom>
              <a:gradFill rotWithShape="1">
                <a:gsLst>
                  <a:gs pos="0">
                    <a:srgbClr val="00B0F0"/>
                  </a:gs>
                  <a:gs pos="100000">
                    <a:srgbClr val="00355C"/>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17"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sp>
        <p:nvSpPr>
          <p:cNvPr id="17422" name="Tekstboks 3"/>
          <p:cNvSpPr txBox="1">
            <a:spLocks noChangeArrowheads="1"/>
          </p:cNvSpPr>
          <p:nvPr/>
        </p:nvSpPr>
        <p:spPr bwMode="auto">
          <a:xfrm>
            <a:off x="239713" y="579438"/>
            <a:ext cx="1077912"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Summary</a:t>
            </a:r>
          </a:p>
        </p:txBody>
      </p:sp>
      <p:sp>
        <p:nvSpPr>
          <p:cNvPr id="21" name="Text Box 17"/>
          <p:cNvSpPr txBox="1">
            <a:spLocks noChangeArrowheads="1"/>
          </p:cNvSpPr>
          <p:nvPr/>
        </p:nvSpPr>
        <p:spPr bwMode="auto">
          <a:xfrm>
            <a:off x="5116513" y="2179638"/>
            <a:ext cx="3733800" cy="2971800"/>
          </a:xfrm>
          <a:prstGeom prst="rect">
            <a:avLst/>
          </a:prstGeom>
          <a:noFill/>
          <a:ln w="9525">
            <a:noFill/>
            <a:miter lim="800000"/>
            <a:headEnd/>
            <a:tailEnd/>
          </a:ln>
        </p:spPr>
        <p:txBody>
          <a:bodyPr anchor="b"/>
          <a:lstStyle/>
          <a:p>
            <a:pPr>
              <a:buFont typeface="Times New Roman" pitchFamily="-109" charset="0"/>
              <a:buNone/>
              <a:defRPr/>
            </a:pPr>
            <a:r>
              <a:rPr lang="en-US" sz="1400" b="1" dirty="0">
                <a:latin typeface="Arial" pitchFamily="-109" charset="0"/>
              </a:rPr>
              <a:t>SWOT summary</a:t>
            </a:r>
          </a:p>
          <a:p>
            <a:pPr>
              <a:buFont typeface="Times New Roman" pitchFamily="-109" charset="0"/>
              <a:buNone/>
              <a:defRPr/>
            </a:pPr>
            <a:endParaRPr lang="en-US" sz="1400" dirty="0">
              <a:latin typeface="Arial" pitchFamily="-109" charset="0"/>
            </a:endParaRP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Go ahead an replace it with your own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 It is meant to give you a feeling of how the designs looks including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p:txBody>
      </p:sp>
      <p:sp>
        <p:nvSpPr>
          <p:cNvPr id="17424"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Παράδειγμα</a:t>
            </a:r>
            <a:endParaRPr lang="el-GR" dirty="0"/>
          </a:p>
        </p:txBody>
      </p:sp>
      <p:pic>
        <p:nvPicPr>
          <p:cNvPr id="4" name="3 - Θέση περιεχομένου" descr="EFE matrix example"/>
          <p:cNvPicPr>
            <a:picLocks noGrp="1"/>
          </p:cNvPicPr>
          <p:nvPr>
            <p:ph idx="1"/>
          </p:nvPr>
        </p:nvPicPr>
        <p:blipFill>
          <a:blip r:embed="rId2"/>
          <a:srcRect/>
          <a:stretch>
            <a:fillRect/>
          </a:stretch>
        </p:blipFill>
        <p:spPr bwMode="auto">
          <a:xfrm>
            <a:off x="468280" y="1565259"/>
            <a:ext cx="8929750" cy="535785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Αξιολόγηση- σχόλιο</a:t>
            </a:r>
            <a:endParaRPr lang="el-GR" dirty="0"/>
          </a:p>
        </p:txBody>
      </p:sp>
      <p:sp>
        <p:nvSpPr>
          <p:cNvPr id="3" name="2 - Θέση περιεχομένου"/>
          <p:cNvSpPr>
            <a:spLocks noGrp="1"/>
          </p:cNvSpPr>
          <p:nvPr>
            <p:ph idx="1"/>
          </p:nvPr>
        </p:nvSpPr>
        <p:spPr/>
        <p:txBody>
          <a:bodyPr/>
          <a:lstStyle/>
          <a:p>
            <a:r>
              <a:rPr lang="el-GR" dirty="0" smtClean="0"/>
              <a:t>Το σύνολο σταθμισμένης βαθμολογίας 2,46 δείχνει ότι η επιχείρηση έχει ελαφρώς μικρότερη από το μέσο όρο ικανότητα να ανταποκρίνεται σε εξωτερικούς παράγοντες.</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a:r>
              <a:rPr lang="el-GR" sz="3500" dirty="0"/>
              <a:t>Εξωτερικές Δυνάμεις Κλειδιά</a:t>
            </a:r>
          </a:p>
        </p:txBody>
      </p:sp>
      <p:sp>
        <p:nvSpPr>
          <p:cNvPr id="14339" name="Rectangle 3"/>
          <p:cNvSpPr>
            <a:spLocks noGrp="1" noChangeArrowheads="1"/>
          </p:cNvSpPr>
          <p:nvPr>
            <p:ph type="body" idx="1"/>
          </p:nvPr>
        </p:nvSpPr>
        <p:spPr>
          <a:xfrm>
            <a:off x="396842" y="1636698"/>
            <a:ext cx="9347762" cy="5635990"/>
          </a:xfrm>
        </p:spPr>
        <p:txBody>
          <a:bodyPr>
            <a:normAutofit lnSpcReduction="10000"/>
          </a:bodyPr>
          <a:lstStyle/>
          <a:p>
            <a:pPr>
              <a:lnSpc>
                <a:spcPct val="80000"/>
              </a:lnSpc>
            </a:pPr>
            <a:r>
              <a:rPr lang="el-GR" sz="3200" dirty="0" smtClean="0"/>
              <a:t>Οι </a:t>
            </a:r>
            <a:r>
              <a:rPr lang="el-GR" sz="3200" dirty="0"/>
              <a:t>βασικοί εξωτερικοί παράγοντες θα πρέπει να είναι:  </a:t>
            </a:r>
          </a:p>
          <a:p>
            <a:pPr>
              <a:lnSpc>
                <a:spcPct val="80000"/>
              </a:lnSpc>
              <a:buNone/>
            </a:pPr>
            <a:r>
              <a:rPr lang="el-GR" sz="3200" dirty="0"/>
              <a:t>(1) Σημαντικοί στην επίτευξη των μακροπρόθεσμων και ετήσιων στόχων, </a:t>
            </a:r>
          </a:p>
          <a:p>
            <a:pPr>
              <a:lnSpc>
                <a:spcPct val="80000"/>
              </a:lnSpc>
              <a:buNone/>
            </a:pPr>
            <a:r>
              <a:rPr lang="el-GR" sz="3200" dirty="0"/>
              <a:t>(2) Μετρήσιμοι, </a:t>
            </a:r>
          </a:p>
          <a:p>
            <a:pPr>
              <a:lnSpc>
                <a:spcPct val="80000"/>
              </a:lnSpc>
              <a:buNone/>
            </a:pPr>
            <a:r>
              <a:rPr lang="el-GR" sz="3200" dirty="0"/>
              <a:t>(3) Εφαρμόσιμοι σε όλες τις ανταγωνίστριες εταιρίες, και </a:t>
            </a:r>
          </a:p>
          <a:p>
            <a:pPr>
              <a:lnSpc>
                <a:spcPct val="80000"/>
              </a:lnSpc>
              <a:buNone/>
            </a:pPr>
            <a:r>
              <a:rPr lang="el-GR" sz="3200" dirty="0"/>
              <a:t>(4) Ιεραρχικά να δίνουν την αίσθηση ότι μερικοί θα αναφερθούν γενικά στην επιχείρηση και άλλοι θα εστιάζουν λεπτομερέστερα στην λειτουργία ή σε ξεχωριστές περιοχές της επιχείρησης.  </a:t>
            </a:r>
          </a:p>
          <a:p>
            <a:pPr>
              <a:lnSpc>
                <a:spcPct val="80000"/>
              </a:lnSpc>
            </a:pPr>
            <a:endParaRPr lang="el-GR" sz="2200" dirty="0"/>
          </a:p>
          <a:p>
            <a:pPr algn="just">
              <a:lnSpc>
                <a:spcPct val="80000"/>
              </a:lnSpc>
              <a:buFont typeface="Wingdings" pitchFamily="2" charset="2"/>
              <a:buNone/>
            </a:pPr>
            <a:r>
              <a:rPr lang="el-GR" sz="2200" dirty="0"/>
              <a:t>	Ο</a:t>
            </a:r>
            <a:r>
              <a:rPr lang="el-GR" sz="2200" i="1" dirty="0"/>
              <a:t> τελικός κατάλογος των σημαντικότερων βασικών εξωτερικών παραγόντων θα πρέπει να παρουσιαστεί και να διανεμηθεί ευρέως στην οργάνωση. Οι ευκαιρίες και οι απειλές μπορούν να είναι βασικοί εξωτερικοί παράγοντες. </a:t>
            </a:r>
            <a:endParaRPr lang="el-GR" sz="22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el-GR" sz="3500" dirty="0"/>
              <a:t>Εξωτερικές Δυνάμεις Κλειδιά</a:t>
            </a:r>
          </a:p>
        </p:txBody>
      </p:sp>
      <p:sp>
        <p:nvSpPr>
          <p:cNvPr id="13316" name="Rectangle 4"/>
          <p:cNvSpPr>
            <a:spLocks noChangeArrowheads="1"/>
          </p:cNvSpPr>
          <p:nvPr/>
        </p:nvSpPr>
        <p:spPr bwMode="auto">
          <a:xfrm>
            <a:off x="2682858" y="1636179"/>
            <a:ext cx="2786081" cy="3429541"/>
          </a:xfrm>
          <a:prstGeom prst="rect">
            <a:avLst/>
          </a:prstGeom>
          <a:solidFill>
            <a:srgbClr val="C0C0C0"/>
          </a:solidFill>
          <a:ln w="9525">
            <a:solidFill>
              <a:schemeClr val="tx1"/>
            </a:solidFill>
            <a:miter lim="800000"/>
            <a:headEnd/>
            <a:tailEnd/>
          </a:ln>
          <a:effectLst/>
        </p:spPr>
        <p:txBody>
          <a:bodyPr wrap="none" lIns="100794" tIns="50397" rIns="100794" bIns="50397" anchor="ctr"/>
          <a:lstStyle/>
          <a:p>
            <a:pPr>
              <a:buFontTx/>
              <a:buChar char="•"/>
            </a:pPr>
            <a:r>
              <a:rPr lang="el-GR" dirty="0" smtClean="0">
                <a:solidFill>
                  <a:schemeClr val="bg1"/>
                </a:solidFill>
                <a:effectLst>
                  <a:outerShdw blurRad="38100" dist="38100" dir="2700000" algn="tl">
                    <a:srgbClr val="FFFFFF"/>
                  </a:outerShdw>
                </a:effectLst>
              </a:rPr>
              <a:t>Οικονομικές δυνάμεις  </a:t>
            </a:r>
            <a:endParaRPr lang="el-GR" dirty="0">
              <a:solidFill>
                <a:schemeClr val="bg1"/>
              </a:solidFill>
              <a:effectLst>
                <a:outerShdw blurRad="38100" dist="38100" dir="2700000" algn="tl">
                  <a:srgbClr val="FFFFFF"/>
                </a:outerShdw>
              </a:effectLst>
            </a:endParaRPr>
          </a:p>
          <a:p>
            <a:pPr>
              <a:buFontTx/>
              <a:buChar char="•"/>
            </a:pPr>
            <a:r>
              <a:rPr lang="el-GR" dirty="0">
                <a:solidFill>
                  <a:schemeClr val="bg1"/>
                </a:solidFill>
                <a:effectLst>
                  <a:outerShdw blurRad="38100" dist="38100" dir="2700000" algn="tl">
                    <a:srgbClr val="FFFFFF"/>
                  </a:outerShdw>
                </a:effectLst>
              </a:rPr>
              <a:t> κοινωνικές, πολιτιστικές,</a:t>
            </a:r>
          </a:p>
          <a:p>
            <a:r>
              <a:rPr lang="el-GR" dirty="0">
                <a:solidFill>
                  <a:schemeClr val="bg1"/>
                </a:solidFill>
                <a:effectLst>
                  <a:outerShdw blurRad="38100" dist="38100" dir="2700000" algn="tl">
                    <a:srgbClr val="FFFFFF"/>
                  </a:outerShdw>
                </a:effectLst>
              </a:rPr>
              <a:t> δημογραφικές, και </a:t>
            </a:r>
          </a:p>
          <a:p>
            <a:r>
              <a:rPr lang="el-GR" dirty="0">
                <a:solidFill>
                  <a:schemeClr val="bg1"/>
                </a:solidFill>
                <a:effectLst>
                  <a:outerShdw blurRad="38100" dist="38100" dir="2700000" algn="tl">
                    <a:srgbClr val="FFFFFF"/>
                  </a:outerShdw>
                </a:effectLst>
              </a:rPr>
              <a:t>περιβαλλοντικές δυνάμεις  </a:t>
            </a:r>
          </a:p>
          <a:p>
            <a:pPr>
              <a:buFontTx/>
              <a:buChar char="•"/>
            </a:pPr>
            <a:r>
              <a:rPr lang="el-GR" dirty="0">
                <a:solidFill>
                  <a:schemeClr val="bg1"/>
                </a:solidFill>
                <a:effectLst>
                  <a:outerShdw blurRad="38100" dist="38100" dir="2700000" algn="tl">
                    <a:srgbClr val="FFFFFF"/>
                  </a:outerShdw>
                </a:effectLst>
              </a:rPr>
              <a:t>πολιτικές, κυβερνητικές, </a:t>
            </a:r>
          </a:p>
          <a:p>
            <a:r>
              <a:rPr lang="el-GR" dirty="0">
                <a:solidFill>
                  <a:schemeClr val="bg1"/>
                </a:solidFill>
                <a:effectLst>
                  <a:outerShdw blurRad="38100" dist="38100" dir="2700000" algn="tl">
                    <a:srgbClr val="FFFFFF"/>
                  </a:outerShdw>
                </a:effectLst>
              </a:rPr>
              <a:t>και νομικές δυνάμεις  </a:t>
            </a:r>
          </a:p>
          <a:p>
            <a:pPr>
              <a:buFontTx/>
              <a:buChar char="•"/>
            </a:pPr>
            <a:r>
              <a:rPr lang="el-GR" dirty="0">
                <a:solidFill>
                  <a:schemeClr val="bg1"/>
                </a:solidFill>
                <a:effectLst>
                  <a:outerShdw blurRad="38100" dist="38100" dir="2700000" algn="tl">
                    <a:srgbClr val="FFFFFF"/>
                  </a:outerShdw>
                </a:effectLst>
              </a:rPr>
              <a:t>τεχνολογικές δυνάμεις </a:t>
            </a:r>
          </a:p>
          <a:p>
            <a:pPr>
              <a:buFontTx/>
              <a:buChar char="•"/>
            </a:pPr>
            <a:r>
              <a:rPr lang="el-GR" dirty="0">
                <a:solidFill>
                  <a:schemeClr val="bg1"/>
                </a:solidFill>
                <a:effectLst>
                  <a:outerShdw blurRad="38100" dist="38100" dir="2700000" algn="tl">
                    <a:srgbClr val="FFFFFF"/>
                  </a:outerShdw>
                </a:effectLst>
              </a:rPr>
              <a:t>ανταγωνισμός</a:t>
            </a:r>
          </a:p>
        </p:txBody>
      </p:sp>
      <p:sp>
        <p:nvSpPr>
          <p:cNvPr id="13317" name="Rectangle 5"/>
          <p:cNvSpPr>
            <a:spLocks noChangeArrowheads="1"/>
          </p:cNvSpPr>
          <p:nvPr/>
        </p:nvSpPr>
        <p:spPr bwMode="auto">
          <a:xfrm>
            <a:off x="6230387" y="1708135"/>
            <a:ext cx="2739015" cy="5246066"/>
          </a:xfrm>
          <a:prstGeom prst="rect">
            <a:avLst/>
          </a:prstGeom>
          <a:solidFill>
            <a:schemeClr val="accent1"/>
          </a:solidFill>
          <a:ln w="9525">
            <a:solidFill>
              <a:schemeClr val="tx1"/>
            </a:solidFill>
            <a:miter lim="800000"/>
            <a:headEnd/>
            <a:tailEnd/>
          </a:ln>
          <a:effectLst/>
        </p:spPr>
        <p:txBody>
          <a:bodyPr wrap="none" lIns="100794" tIns="50397" rIns="100794" bIns="50397" anchor="ctr"/>
          <a:lstStyle/>
          <a:p>
            <a:r>
              <a:rPr lang="el-GR" b="1" dirty="0">
                <a:effectLst>
                  <a:outerShdw blurRad="38100" dist="38100" dir="2700000" algn="tl">
                    <a:srgbClr val="FFFFFF"/>
                  </a:outerShdw>
                </a:effectLst>
              </a:rPr>
              <a:t>· </a:t>
            </a:r>
            <a:r>
              <a:rPr lang="el-GR" b="1" dirty="0">
                <a:solidFill>
                  <a:schemeClr val="bg1"/>
                </a:solidFill>
                <a:effectLst>
                  <a:outerShdw blurRad="38100" dist="38100" dir="2700000" algn="tl">
                    <a:srgbClr val="FFFFFF"/>
                  </a:outerShdw>
                </a:effectLst>
              </a:rPr>
              <a:t>ανταγωνιστές, </a:t>
            </a:r>
          </a:p>
          <a:p>
            <a:r>
              <a:rPr lang="el-GR" b="1" dirty="0">
                <a:solidFill>
                  <a:schemeClr val="bg1"/>
                </a:solidFill>
                <a:effectLst>
                  <a:outerShdw blurRad="38100" dist="38100" dir="2700000" algn="tl">
                    <a:srgbClr val="FFFFFF"/>
                  </a:outerShdw>
                </a:effectLst>
              </a:rPr>
              <a:t>· προμηθευτές,</a:t>
            </a:r>
          </a:p>
          <a:p>
            <a:r>
              <a:rPr lang="el-GR" b="1" dirty="0">
                <a:solidFill>
                  <a:schemeClr val="bg1"/>
                </a:solidFill>
                <a:effectLst>
                  <a:outerShdw blurRad="38100" dist="38100" dir="2700000" algn="tl">
                    <a:srgbClr val="FFFFFF"/>
                  </a:outerShdw>
                </a:effectLst>
              </a:rPr>
              <a:t>· διανομείς,  </a:t>
            </a:r>
          </a:p>
          <a:p>
            <a:r>
              <a:rPr lang="el-GR" b="1" dirty="0">
                <a:solidFill>
                  <a:schemeClr val="bg1"/>
                </a:solidFill>
                <a:effectLst>
                  <a:outerShdw blurRad="38100" dist="38100" dir="2700000" algn="tl">
                    <a:srgbClr val="FFFFFF"/>
                  </a:outerShdw>
                </a:effectLst>
              </a:rPr>
              <a:t>· πιστωτές, </a:t>
            </a:r>
          </a:p>
          <a:p>
            <a:r>
              <a:rPr lang="el-GR" b="1" dirty="0">
                <a:solidFill>
                  <a:schemeClr val="bg1"/>
                </a:solidFill>
                <a:effectLst>
                  <a:outerShdw blurRad="38100" dist="38100" dir="2700000" algn="tl">
                    <a:srgbClr val="FFFFFF"/>
                  </a:outerShdw>
                </a:effectLst>
              </a:rPr>
              <a:t>· πελάτες,  </a:t>
            </a:r>
          </a:p>
          <a:p>
            <a:r>
              <a:rPr lang="el-GR" b="1" dirty="0">
                <a:solidFill>
                  <a:schemeClr val="bg1"/>
                </a:solidFill>
                <a:effectLst>
                  <a:outerShdw blurRad="38100" dist="38100" dir="2700000" algn="tl">
                    <a:srgbClr val="FFFFFF"/>
                  </a:outerShdw>
                </a:effectLst>
              </a:rPr>
              <a:t>· εργαζόμενοι  </a:t>
            </a:r>
          </a:p>
          <a:p>
            <a:r>
              <a:rPr lang="el-GR" b="1" dirty="0">
                <a:solidFill>
                  <a:schemeClr val="bg1"/>
                </a:solidFill>
                <a:effectLst>
                  <a:outerShdw blurRad="38100" dist="38100" dir="2700000" algn="tl">
                    <a:srgbClr val="FFFFFF"/>
                  </a:outerShdw>
                </a:effectLst>
              </a:rPr>
              <a:t>· Κοινότητες,</a:t>
            </a:r>
          </a:p>
          <a:p>
            <a:r>
              <a:rPr lang="el-GR" b="1" dirty="0">
                <a:solidFill>
                  <a:schemeClr val="bg1"/>
                </a:solidFill>
                <a:effectLst>
                  <a:outerShdw blurRad="38100" dist="38100" dir="2700000" algn="tl">
                    <a:srgbClr val="FFFFFF"/>
                  </a:outerShdw>
                </a:effectLst>
              </a:rPr>
              <a:t>· διευθυντές,</a:t>
            </a:r>
          </a:p>
          <a:p>
            <a:r>
              <a:rPr lang="el-GR" b="1" dirty="0">
                <a:solidFill>
                  <a:schemeClr val="bg1"/>
                </a:solidFill>
                <a:effectLst>
                  <a:outerShdw blurRad="38100" dist="38100" dir="2700000" algn="tl">
                    <a:srgbClr val="FFFFFF"/>
                  </a:outerShdw>
                </a:effectLst>
              </a:rPr>
              <a:t>· μέτοχοι, </a:t>
            </a:r>
          </a:p>
          <a:p>
            <a:r>
              <a:rPr lang="el-GR" b="1" dirty="0">
                <a:solidFill>
                  <a:schemeClr val="bg1"/>
                </a:solidFill>
                <a:effectLst>
                  <a:outerShdw blurRad="38100" dist="38100" dir="2700000" algn="tl">
                    <a:srgbClr val="FFFFFF"/>
                  </a:outerShdw>
                </a:effectLst>
              </a:rPr>
              <a:t>· εργατικά συνδικάτα, </a:t>
            </a:r>
          </a:p>
          <a:p>
            <a:r>
              <a:rPr lang="el-GR" b="1" dirty="0">
                <a:solidFill>
                  <a:schemeClr val="bg1"/>
                </a:solidFill>
                <a:effectLst>
                  <a:outerShdw blurRad="38100" dist="38100" dir="2700000" algn="tl">
                    <a:srgbClr val="FFFFFF"/>
                  </a:outerShdw>
                </a:effectLst>
              </a:rPr>
              <a:t>· κυβερνήσεις, </a:t>
            </a:r>
          </a:p>
          <a:p>
            <a:r>
              <a:rPr lang="el-GR" b="1" dirty="0">
                <a:solidFill>
                  <a:schemeClr val="bg1"/>
                </a:solidFill>
                <a:effectLst>
                  <a:outerShdw blurRad="38100" dist="38100" dir="2700000" algn="tl">
                    <a:srgbClr val="FFFFFF"/>
                  </a:outerShdw>
                </a:effectLst>
              </a:rPr>
              <a:t>· εμπορικές ενώσεις,  </a:t>
            </a:r>
          </a:p>
          <a:p>
            <a:r>
              <a:rPr lang="el-GR" b="1" dirty="0">
                <a:solidFill>
                  <a:schemeClr val="bg1"/>
                </a:solidFill>
                <a:effectLst>
                  <a:outerShdw blurRad="38100" dist="38100" dir="2700000" algn="tl">
                    <a:srgbClr val="FFFFFF"/>
                  </a:outerShdw>
                </a:effectLst>
              </a:rPr>
              <a:t>· ειδικές ομάδες </a:t>
            </a:r>
          </a:p>
          <a:p>
            <a:r>
              <a:rPr lang="el-GR" b="1" dirty="0">
                <a:solidFill>
                  <a:schemeClr val="bg1"/>
                </a:solidFill>
                <a:effectLst>
                  <a:outerShdw blurRad="38100" dist="38100" dir="2700000" algn="tl">
                    <a:srgbClr val="FFFFFF"/>
                  </a:outerShdw>
                </a:effectLst>
              </a:rPr>
              <a:t>	ενδιαφέροντος,  </a:t>
            </a:r>
          </a:p>
          <a:p>
            <a:r>
              <a:rPr lang="el-GR" b="1" dirty="0">
                <a:solidFill>
                  <a:schemeClr val="bg1"/>
                </a:solidFill>
                <a:effectLst>
                  <a:outerShdw blurRad="38100" dist="38100" dir="2700000" algn="tl">
                    <a:srgbClr val="FFFFFF"/>
                  </a:outerShdw>
                </a:effectLst>
              </a:rPr>
              <a:t>· προϊόντα </a:t>
            </a:r>
          </a:p>
          <a:p>
            <a:r>
              <a:rPr lang="el-GR" b="1" dirty="0">
                <a:solidFill>
                  <a:schemeClr val="bg1"/>
                </a:solidFill>
                <a:effectLst>
                  <a:outerShdw blurRad="38100" dist="38100" dir="2700000" algn="tl">
                    <a:srgbClr val="FFFFFF"/>
                  </a:outerShdw>
                </a:effectLst>
              </a:rPr>
              <a:t>· υπηρεσίες   </a:t>
            </a:r>
          </a:p>
          <a:p>
            <a:r>
              <a:rPr lang="el-GR" b="1" dirty="0">
                <a:solidFill>
                  <a:schemeClr val="bg1"/>
                </a:solidFill>
                <a:effectLst>
                  <a:outerShdw blurRad="38100" dist="38100" dir="2700000" algn="tl">
                    <a:srgbClr val="FFFFFF"/>
                  </a:outerShdw>
                </a:effectLst>
              </a:rPr>
              <a:t>· δείκτες, </a:t>
            </a:r>
          </a:p>
          <a:p>
            <a:r>
              <a:rPr lang="el-GR" b="1" dirty="0">
                <a:solidFill>
                  <a:schemeClr val="bg1"/>
                </a:solidFill>
                <a:effectLst>
                  <a:outerShdw blurRad="38100" dist="38100" dir="2700000" algn="tl">
                    <a:srgbClr val="FFFFFF"/>
                  </a:outerShdw>
                </a:effectLst>
              </a:rPr>
              <a:t>- Φυσικό περιβάλλον </a:t>
            </a:r>
            <a:endParaRPr lang="el-GR" dirty="0">
              <a:solidFill>
                <a:schemeClr val="bg1"/>
              </a:solidFill>
            </a:endParaRPr>
          </a:p>
        </p:txBody>
      </p:sp>
      <p:sp>
        <p:nvSpPr>
          <p:cNvPr id="13318" name="Text Box 6"/>
          <p:cNvSpPr txBox="1">
            <a:spLocks noChangeArrowheads="1"/>
          </p:cNvSpPr>
          <p:nvPr/>
        </p:nvSpPr>
        <p:spPr bwMode="auto">
          <a:xfrm>
            <a:off x="911807" y="5605010"/>
            <a:ext cx="4366520" cy="845956"/>
          </a:xfrm>
          <a:prstGeom prst="rect">
            <a:avLst/>
          </a:prstGeom>
          <a:noFill/>
          <a:ln w="12700">
            <a:solidFill>
              <a:schemeClr val="tx1"/>
            </a:solidFill>
            <a:miter lim="800000"/>
            <a:headEnd/>
            <a:tailEnd/>
          </a:ln>
          <a:effectLst/>
        </p:spPr>
        <p:txBody>
          <a:bodyPr lIns="100794" tIns="50397" rIns="100794" bIns="50397">
            <a:spAutoFit/>
          </a:bodyPr>
          <a:lstStyle/>
          <a:p>
            <a:pPr algn="ctr">
              <a:spcBef>
                <a:spcPct val="50000"/>
              </a:spcBef>
            </a:pPr>
            <a:r>
              <a:rPr lang="el-GR" sz="2600" b="1" dirty="0"/>
              <a:t>Ευκαιρίες και απειλές ενός οργανισμού</a:t>
            </a:r>
          </a:p>
        </p:txBody>
      </p:sp>
      <p:sp>
        <p:nvSpPr>
          <p:cNvPr id="13319" name="Line 7"/>
          <p:cNvSpPr>
            <a:spLocks noChangeShapeType="1"/>
          </p:cNvSpPr>
          <p:nvPr/>
        </p:nvSpPr>
        <p:spPr bwMode="auto">
          <a:xfrm>
            <a:off x="5516342" y="3144615"/>
            <a:ext cx="714044" cy="0"/>
          </a:xfrm>
          <a:prstGeom prst="line">
            <a:avLst/>
          </a:prstGeom>
          <a:noFill/>
          <a:ln w="31750">
            <a:solidFill>
              <a:schemeClr val="tx1"/>
            </a:solidFill>
            <a:round/>
            <a:headEnd/>
            <a:tailEnd type="stealth" w="lg" len="lg"/>
          </a:ln>
          <a:effectLst/>
        </p:spPr>
        <p:txBody>
          <a:bodyPr lIns="100794" tIns="50397" rIns="100794" bIns="50397"/>
          <a:lstStyle/>
          <a:p>
            <a:endParaRPr lang="el-GR"/>
          </a:p>
        </p:txBody>
      </p:sp>
      <p:sp>
        <p:nvSpPr>
          <p:cNvPr id="13320" name="Line 8"/>
          <p:cNvSpPr>
            <a:spLocks noChangeShapeType="1"/>
          </p:cNvSpPr>
          <p:nvPr/>
        </p:nvSpPr>
        <p:spPr bwMode="auto">
          <a:xfrm flipH="1">
            <a:off x="5199574" y="6002242"/>
            <a:ext cx="1030813" cy="0"/>
          </a:xfrm>
          <a:prstGeom prst="line">
            <a:avLst/>
          </a:prstGeom>
          <a:noFill/>
          <a:ln w="31750">
            <a:solidFill>
              <a:schemeClr val="tx1"/>
            </a:solidFill>
            <a:round/>
            <a:headEnd/>
            <a:tailEnd type="stealth" w="lg" len="lg"/>
          </a:ln>
          <a:effectLst/>
        </p:spPr>
        <p:txBody>
          <a:bodyPr lIns="100794" tIns="50397" rIns="100794" bIns="50397"/>
          <a:lstStyle/>
          <a:p>
            <a:endParaRPr lang="el-G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a:r>
              <a:rPr lang="el-GR" sz="3100" dirty="0"/>
              <a:t>ΒΑΣΙΚΕΣ ΟΙΚΟΝΟΜΙΚΕΣ ΜΕΤΑΒΛΗΤΕΣ ΠΟΥ ΠΡΕΠΕΙ ΝΑ ΠΑΡΑΚΟΛΟΥΘΟΥΝΤΑΙ</a:t>
            </a:r>
          </a:p>
        </p:txBody>
      </p:sp>
      <p:sp>
        <p:nvSpPr>
          <p:cNvPr id="16388" name="Rectangle 4"/>
          <p:cNvSpPr>
            <a:spLocks noGrp="1" noChangeArrowheads="1"/>
          </p:cNvSpPr>
          <p:nvPr>
            <p:ph type="body" sz="half" idx="1"/>
          </p:nvPr>
        </p:nvSpPr>
        <p:spPr>
          <a:xfrm>
            <a:off x="539718" y="1763924"/>
            <a:ext cx="4714908" cy="5508763"/>
          </a:xfrm>
        </p:spPr>
        <p:txBody>
          <a:bodyPr>
            <a:noAutofit/>
          </a:bodyPr>
          <a:lstStyle/>
          <a:p>
            <a:pPr>
              <a:lnSpc>
                <a:spcPct val="80000"/>
              </a:lnSpc>
            </a:pPr>
            <a:r>
              <a:rPr lang="el-GR" sz="2000" dirty="0"/>
              <a:t>Μετατόπιση σε μια οικονομία υπηρεσιών  </a:t>
            </a:r>
          </a:p>
          <a:p>
            <a:pPr>
              <a:lnSpc>
                <a:spcPct val="80000"/>
              </a:lnSpc>
            </a:pPr>
            <a:r>
              <a:rPr lang="el-GR" sz="2000" dirty="0"/>
              <a:t>Διαθεσιμότητα της πίστωσης  </a:t>
            </a:r>
          </a:p>
          <a:p>
            <a:pPr>
              <a:lnSpc>
                <a:spcPct val="80000"/>
              </a:lnSpc>
            </a:pPr>
            <a:r>
              <a:rPr lang="el-GR" sz="2000" dirty="0"/>
              <a:t>Επίπεδο διαθέσιμου εισοδήματος  </a:t>
            </a:r>
          </a:p>
          <a:p>
            <a:pPr>
              <a:lnSpc>
                <a:spcPct val="80000"/>
              </a:lnSpc>
            </a:pPr>
            <a:r>
              <a:rPr lang="el-GR" sz="2000" dirty="0"/>
              <a:t>Ροπή των ανθρώπων προς τα έξοδα </a:t>
            </a:r>
          </a:p>
          <a:p>
            <a:pPr>
              <a:lnSpc>
                <a:spcPct val="80000"/>
              </a:lnSpc>
            </a:pPr>
            <a:r>
              <a:rPr lang="el-GR" sz="2000" dirty="0"/>
              <a:t>Επιτόκια  </a:t>
            </a:r>
          </a:p>
          <a:p>
            <a:pPr>
              <a:lnSpc>
                <a:spcPct val="80000"/>
              </a:lnSpc>
            </a:pPr>
            <a:r>
              <a:rPr lang="el-GR" sz="2000" dirty="0"/>
              <a:t>Ποσοστά πληθωρισμού  </a:t>
            </a:r>
          </a:p>
          <a:p>
            <a:pPr>
              <a:lnSpc>
                <a:spcPct val="80000"/>
              </a:lnSpc>
            </a:pPr>
            <a:r>
              <a:rPr lang="el-GR" sz="2000" dirty="0"/>
              <a:t>Ποσοστά χρημάτων </a:t>
            </a:r>
            <a:r>
              <a:rPr lang="en-US" sz="2000" dirty="0" smtClean="0"/>
              <a:t>market</a:t>
            </a:r>
            <a:r>
              <a:rPr lang="el-GR" sz="2000" dirty="0" smtClean="0"/>
              <a:t> </a:t>
            </a:r>
            <a:endParaRPr lang="el-GR" sz="2000" dirty="0"/>
          </a:p>
          <a:p>
            <a:pPr>
              <a:lnSpc>
                <a:spcPct val="80000"/>
              </a:lnSpc>
            </a:pPr>
            <a:r>
              <a:rPr lang="el-GR" sz="2000" dirty="0"/>
              <a:t>Δημοσιονομικά ελλείμματα κυβέρνησης  </a:t>
            </a:r>
          </a:p>
          <a:p>
            <a:pPr>
              <a:lnSpc>
                <a:spcPct val="80000"/>
              </a:lnSpc>
            </a:pPr>
            <a:r>
              <a:rPr lang="el-GR" sz="2000" dirty="0"/>
              <a:t>Τάση ακαθάριστου εγχώριου προϊόντος  </a:t>
            </a:r>
          </a:p>
          <a:p>
            <a:pPr>
              <a:lnSpc>
                <a:spcPct val="80000"/>
              </a:lnSpc>
            </a:pPr>
            <a:r>
              <a:rPr lang="el-GR" sz="2000" dirty="0"/>
              <a:t>Δείγμα κατανάλωσης  </a:t>
            </a:r>
          </a:p>
          <a:p>
            <a:pPr>
              <a:lnSpc>
                <a:spcPct val="80000"/>
              </a:lnSpc>
            </a:pPr>
            <a:r>
              <a:rPr lang="el-GR" sz="2000" dirty="0"/>
              <a:t>Τάσεις ανεργίας  </a:t>
            </a:r>
          </a:p>
          <a:p>
            <a:pPr>
              <a:lnSpc>
                <a:spcPct val="80000"/>
              </a:lnSpc>
            </a:pPr>
            <a:r>
              <a:rPr lang="el-GR" sz="2000" dirty="0"/>
              <a:t>Επίπεδο παραγωγικότητας εργαζομένων  </a:t>
            </a:r>
          </a:p>
          <a:p>
            <a:pPr>
              <a:lnSpc>
                <a:spcPct val="80000"/>
              </a:lnSpc>
            </a:pPr>
            <a:r>
              <a:rPr lang="el-GR" sz="2000" dirty="0"/>
              <a:t>Αξία του δολαρίου και Ευρώ στις παγκόσμιες αγορές  </a:t>
            </a:r>
          </a:p>
          <a:p>
            <a:pPr>
              <a:lnSpc>
                <a:spcPct val="80000"/>
              </a:lnSpc>
            </a:pPr>
            <a:r>
              <a:rPr lang="el-GR" sz="2000" dirty="0"/>
              <a:t>Τάσεις χρηματιστηρίου </a:t>
            </a:r>
          </a:p>
          <a:p>
            <a:pPr>
              <a:lnSpc>
                <a:spcPct val="80000"/>
              </a:lnSpc>
            </a:pPr>
            <a:r>
              <a:rPr lang="el-GR" sz="2000" dirty="0"/>
              <a:t>Οικονομικές συνθήκες των ξένων χωρών</a:t>
            </a:r>
          </a:p>
          <a:p>
            <a:pPr>
              <a:lnSpc>
                <a:spcPct val="80000"/>
              </a:lnSpc>
            </a:pPr>
            <a:r>
              <a:rPr lang="el-GR" sz="2000" dirty="0"/>
              <a:t>Παράγοντες εισαγωγών/εξαγωγών </a:t>
            </a:r>
          </a:p>
        </p:txBody>
      </p:sp>
      <p:sp>
        <p:nvSpPr>
          <p:cNvPr id="16389" name="Rectangle 5"/>
          <p:cNvSpPr>
            <a:spLocks noGrp="1" noChangeArrowheads="1"/>
          </p:cNvSpPr>
          <p:nvPr>
            <p:ph type="body" sz="half" idx="2"/>
          </p:nvPr>
        </p:nvSpPr>
        <p:spPr>
          <a:xfrm>
            <a:off x="5111750" y="1763924"/>
            <a:ext cx="4632854" cy="5795751"/>
          </a:xfrm>
        </p:spPr>
        <p:txBody>
          <a:bodyPr/>
          <a:lstStyle/>
          <a:p>
            <a:pPr>
              <a:lnSpc>
                <a:spcPct val="80000"/>
              </a:lnSpc>
            </a:pPr>
            <a:r>
              <a:rPr lang="el-GR" sz="2000" dirty="0"/>
              <a:t>Μετατοπίσεις απαιτήσεων για τις διαφορετικές κατηγορίες αγαθών και υπηρεσιών</a:t>
            </a:r>
          </a:p>
          <a:p>
            <a:pPr>
              <a:lnSpc>
                <a:spcPct val="80000"/>
              </a:lnSpc>
            </a:pPr>
            <a:r>
              <a:rPr lang="el-GR" sz="2000" dirty="0"/>
              <a:t>Εισοδηματικές διαφορές ανά περιοχή και ομάδων καταναλωτών  </a:t>
            </a:r>
          </a:p>
          <a:p>
            <a:pPr>
              <a:lnSpc>
                <a:spcPct val="80000"/>
              </a:lnSpc>
            </a:pPr>
            <a:r>
              <a:rPr lang="el-GR" sz="2000" dirty="0"/>
              <a:t>Διακυμάνσεις τιμών  </a:t>
            </a:r>
          </a:p>
          <a:p>
            <a:pPr>
              <a:lnSpc>
                <a:spcPct val="80000"/>
              </a:lnSpc>
            </a:pPr>
            <a:r>
              <a:rPr lang="el-GR" sz="2000" dirty="0"/>
              <a:t>Εξαγωγή εργασίας και κεφαλαίου </a:t>
            </a:r>
          </a:p>
          <a:p>
            <a:pPr>
              <a:lnSpc>
                <a:spcPct val="80000"/>
              </a:lnSpc>
            </a:pPr>
            <a:r>
              <a:rPr lang="el-GR" sz="2000" dirty="0"/>
              <a:t>Νομισματικές πολιτικές</a:t>
            </a:r>
          </a:p>
          <a:p>
            <a:pPr>
              <a:lnSpc>
                <a:spcPct val="80000"/>
              </a:lnSpc>
            </a:pPr>
            <a:r>
              <a:rPr lang="el-GR" sz="2000" dirty="0"/>
              <a:t>Φορολογικές πολιτικές </a:t>
            </a:r>
          </a:p>
          <a:p>
            <a:pPr>
              <a:lnSpc>
                <a:spcPct val="80000"/>
              </a:lnSpc>
            </a:pPr>
            <a:r>
              <a:rPr lang="el-GR" sz="2000" dirty="0"/>
              <a:t>Φορολογικά ποσοστά </a:t>
            </a:r>
          </a:p>
          <a:p>
            <a:pPr>
              <a:lnSpc>
                <a:spcPct val="80000"/>
              </a:lnSpc>
            </a:pPr>
            <a:r>
              <a:rPr lang="el-GR" sz="2000" dirty="0"/>
              <a:t>Πολιτική της Ε.Ε. </a:t>
            </a:r>
          </a:p>
          <a:p>
            <a:pPr>
              <a:lnSpc>
                <a:spcPct val="80000"/>
              </a:lnSpc>
            </a:pPr>
            <a:r>
              <a:rPr lang="el-GR" sz="2000" dirty="0"/>
              <a:t>Πολιτική της Οργάνωσης </a:t>
            </a:r>
            <a:r>
              <a:rPr lang="el-GR" sz="2000" dirty="0" err="1" smtClean="0"/>
              <a:t>Πετρελαιο</a:t>
            </a:r>
            <a:r>
              <a:rPr lang="en-US" sz="2000" dirty="0" smtClean="0"/>
              <a:t> </a:t>
            </a:r>
            <a:r>
              <a:rPr lang="el-GR" sz="2000" dirty="0" smtClean="0"/>
              <a:t>εξαγωγών </a:t>
            </a:r>
            <a:r>
              <a:rPr lang="el-GR" sz="2000" dirty="0"/>
              <a:t>χωρών (ΟΠΕΚ)</a:t>
            </a:r>
          </a:p>
          <a:p>
            <a:pPr>
              <a:lnSpc>
                <a:spcPct val="80000"/>
              </a:lnSpc>
            </a:pPr>
            <a:endParaRPr lang="el-GR" sz="18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ormAutofit/>
          </a:bodyPr>
          <a:lstStyle/>
          <a:p>
            <a:r>
              <a:rPr lang="el-GR" sz="3200" dirty="0" smtClean="0"/>
              <a:t>Κοινωνικές, Πολιτιστικές, Δημογραφικές, και Περιβαλλοντικές δυνάμεις</a:t>
            </a:r>
            <a:endParaRPr lang="el-GR" sz="3200" dirty="0"/>
          </a:p>
        </p:txBody>
      </p:sp>
      <p:sp>
        <p:nvSpPr>
          <p:cNvPr id="20485" name="Rectangle 5"/>
          <p:cNvSpPr>
            <a:spLocks noGrp="1" noChangeArrowheads="1"/>
          </p:cNvSpPr>
          <p:nvPr>
            <p:ph sz="half" idx="1"/>
          </p:nvPr>
        </p:nvSpPr>
        <p:spPr>
          <a:xfrm>
            <a:off x="504031" y="1636697"/>
            <a:ext cx="4452276" cy="5715040"/>
          </a:xfrm>
        </p:spPr>
        <p:txBody>
          <a:bodyPr>
            <a:noAutofit/>
          </a:bodyPr>
          <a:lstStyle/>
          <a:p>
            <a:pPr>
              <a:lnSpc>
                <a:spcPct val="80000"/>
              </a:lnSpc>
            </a:pPr>
            <a:r>
              <a:rPr lang="el-GR" sz="1600" dirty="0"/>
              <a:t>Ποσοστά τεκνοποίησης</a:t>
            </a:r>
          </a:p>
          <a:p>
            <a:pPr>
              <a:lnSpc>
                <a:spcPct val="80000"/>
              </a:lnSpc>
            </a:pPr>
            <a:r>
              <a:rPr lang="el-GR" sz="1600" dirty="0"/>
              <a:t>Αριθμός ειδικών ομάδων ενδιαφέροντος</a:t>
            </a:r>
          </a:p>
          <a:p>
            <a:pPr>
              <a:lnSpc>
                <a:spcPct val="80000"/>
              </a:lnSpc>
            </a:pPr>
            <a:r>
              <a:rPr lang="el-GR" sz="1600" dirty="0"/>
              <a:t> Αριθμοί γάμων </a:t>
            </a:r>
          </a:p>
          <a:p>
            <a:pPr>
              <a:lnSpc>
                <a:spcPct val="80000"/>
              </a:lnSpc>
            </a:pPr>
            <a:r>
              <a:rPr lang="el-GR" sz="1600" dirty="0"/>
              <a:t>Αριθμός διαζυγίων </a:t>
            </a:r>
          </a:p>
          <a:p>
            <a:pPr>
              <a:lnSpc>
                <a:spcPct val="80000"/>
              </a:lnSpc>
            </a:pPr>
            <a:r>
              <a:rPr lang="el-GR" sz="1600" dirty="0"/>
              <a:t>Αριθμός γεννήσεων </a:t>
            </a:r>
          </a:p>
          <a:p>
            <a:pPr>
              <a:lnSpc>
                <a:spcPct val="80000"/>
              </a:lnSpc>
            </a:pPr>
            <a:r>
              <a:rPr lang="el-GR" sz="1600" dirty="0"/>
              <a:t>Αριθμός θανάτων  </a:t>
            </a:r>
          </a:p>
          <a:p>
            <a:pPr>
              <a:lnSpc>
                <a:spcPct val="80000"/>
              </a:lnSpc>
            </a:pPr>
            <a:r>
              <a:rPr lang="el-GR" sz="1600" dirty="0"/>
              <a:t>Ποσοστά μετανάστευσης και αποδημίας </a:t>
            </a:r>
          </a:p>
          <a:p>
            <a:pPr>
              <a:lnSpc>
                <a:spcPct val="80000"/>
              </a:lnSpc>
            </a:pPr>
            <a:r>
              <a:rPr lang="el-GR" sz="1600" dirty="0"/>
              <a:t>Προγράμματα κοινωνικής ασφάλισης </a:t>
            </a:r>
          </a:p>
          <a:p>
            <a:pPr>
              <a:lnSpc>
                <a:spcPct val="80000"/>
              </a:lnSpc>
            </a:pPr>
            <a:r>
              <a:rPr lang="el-GR" sz="1600" dirty="0"/>
              <a:t>Ποσοστά υπολογιζόμενης διάρκειας ζωής</a:t>
            </a:r>
          </a:p>
          <a:p>
            <a:pPr>
              <a:lnSpc>
                <a:spcPct val="80000"/>
              </a:lnSpc>
            </a:pPr>
            <a:r>
              <a:rPr lang="el-GR" sz="1600" dirty="0"/>
              <a:t>Κατά κεφαλήν εισόδημα  </a:t>
            </a:r>
          </a:p>
          <a:p>
            <a:pPr>
              <a:lnSpc>
                <a:spcPct val="80000"/>
              </a:lnSpc>
            </a:pPr>
            <a:r>
              <a:rPr lang="el-GR" sz="1600" dirty="0"/>
              <a:t>θέση της λιανικής πώλησης, της κατασκευής, και </a:t>
            </a:r>
            <a:r>
              <a:rPr lang="el-GR" sz="1600" i="1" dirty="0"/>
              <a:t>των επιχειρήσεων υπηρεσιών </a:t>
            </a:r>
            <a:r>
              <a:rPr lang="el-GR" sz="1600" dirty="0"/>
              <a:t>· 	</a:t>
            </a:r>
          </a:p>
          <a:p>
            <a:pPr>
              <a:lnSpc>
                <a:spcPct val="80000"/>
              </a:lnSpc>
            </a:pPr>
            <a:r>
              <a:rPr lang="el-GR" sz="1600" dirty="0" err="1"/>
              <a:t>inner</a:t>
            </a:r>
            <a:r>
              <a:rPr lang="el-GR" sz="1600" dirty="0"/>
              <a:t>-</a:t>
            </a:r>
            <a:r>
              <a:rPr lang="el-GR" sz="1600" dirty="0" err="1"/>
              <a:t>city</a:t>
            </a:r>
            <a:r>
              <a:rPr lang="el-GR" sz="1600" dirty="0"/>
              <a:t> περιβάλλοντα</a:t>
            </a:r>
          </a:p>
          <a:p>
            <a:pPr>
              <a:lnSpc>
                <a:spcPct val="80000"/>
              </a:lnSpc>
            </a:pPr>
            <a:r>
              <a:rPr lang="el-GR" sz="1600" dirty="0"/>
              <a:t>Μέσο διαθέσιμο εισόδημα </a:t>
            </a:r>
          </a:p>
          <a:p>
            <a:pPr>
              <a:lnSpc>
                <a:spcPct val="80000"/>
              </a:lnSpc>
            </a:pPr>
            <a:r>
              <a:rPr lang="el-GR" sz="1600" dirty="0"/>
              <a:t>Εμπιστοσύνη στην κυβέρνηση </a:t>
            </a:r>
          </a:p>
          <a:p>
            <a:pPr>
              <a:lnSpc>
                <a:spcPct val="80000"/>
              </a:lnSpc>
            </a:pPr>
            <a:r>
              <a:rPr lang="el-GR" sz="1600" dirty="0"/>
              <a:t>Στάση απέναντι στην κυβέρνηση </a:t>
            </a:r>
          </a:p>
          <a:p>
            <a:pPr>
              <a:lnSpc>
                <a:spcPct val="80000"/>
              </a:lnSpc>
            </a:pPr>
            <a:r>
              <a:rPr lang="el-GR" sz="1600" dirty="0"/>
              <a:t>Στάση απέναντι στην εργασία  </a:t>
            </a:r>
          </a:p>
          <a:p>
            <a:pPr>
              <a:lnSpc>
                <a:spcPct val="80000"/>
              </a:lnSpc>
            </a:pPr>
            <a:r>
              <a:rPr lang="el-GR" sz="1600" dirty="0"/>
              <a:t>Συνήθειες αγοράς</a:t>
            </a:r>
          </a:p>
          <a:p>
            <a:pPr>
              <a:lnSpc>
                <a:spcPct val="80000"/>
              </a:lnSpc>
            </a:pPr>
            <a:r>
              <a:rPr lang="el-GR" sz="1600" dirty="0"/>
              <a:t>Ηθικές ανησυχίες</a:t>
            </a:r>
          </a:p>
          <a:p>
            <a:pPr>
              <a:lnSpc>
                <a:spcPct val="80000"/>
              </a:lnSpc>
            </a:pPr>
            <a:r>
              <a:rPr lang="el-GR" sz="1600" dirty="0"/>
              <a:t>Στάση απέναντι στην αποταμίευση</a:t>
            </a:r>
          </a:p>
          <a:p>
            <a:pPr>
              <a:lnSpc>
                <a:spcPct val="80000"/>
              </a:lnSpc>
            </a:pPr>
            <a:r>
              <a:rPr lang="el-GR" sz="1600" dirty="0"/>
              <a:t>Κανόνες φύλων </a:t>
            </a:r>
          </a:p>
          <a:p>
            <a:pPr>
              <a:lnSpc>
                <a:spcPct val="80000"/>
              </a:lnSpc>
            </a:pPr>
            <a:r>
              <a:rPr lang="el-GR" sz="1600" dirty="0"/>
              <a:t>Στάση απέναντι στην επένδυση</a:t>
            </a:r>
          </a:p>
          <a:p>
            <a:pPr>
              <a:lnSpc>
                <a:spcPct val="80000"/>
              </a:lnSpc>
            </a:pPr>
            <a:r>
              <a:rPr lang="el-GR" sz="1600" dirty="0"/>
              <a:t>Φυλετική ισότητα </a:t>
            </a:r>
          </a:p>
          <a:p>
            <a:pPr>
              <a:lnSpc>
                <a:spcPct val="80000"/>
              </a:lnSpc>
            </a:pPr>
            <a:r>
              <a:rPr lang="el-GR" sz="1600" dirty="0"/>
              <a:t>Χρήση του ελέγχου γεννήσεων  </a:t>
            </a:r>
          </a:p>
          <a:p>
            <a:pPr>
              <a:lnSpc>
                <a:spcPct val="80000"/>
              </a:lnSpc>
            </a:pPr>
            <a:r>
              <a:rPr lang="el-GR" sz="1600" dirty="0"/>
              <a:t>Μέσο επίπεδο κυβερνητικού κανονισμού εκπαίδευσης</a:t>
            </a:r>
          </a:p>
        </p:txBody>
      </p:sp>
      <p:sp>
        <p:nvSpPr>
          <p:cNvPr id="20486" name="Rectangle 6"/>
          <p:cNvSpPr>
            <a:spLocks noGrp="1" noChangeArrowheads="1"/>
          </p:cNvSpPr>
          <p:nvPr>
            <p:ph sz="half" idx="2"/>
          </p:nvPr>
        </p:nvSpPr>
        <p:spPr>
          <a:xfrm>
            <a:off x="5124318" y="1565259"/>
            <a:ext cx="4452276" cy="5786477"/>
          </a:xfrm>
        </p:spPr>
        <p:txBody>
          <a:bodyPr>
            <a:noAutofit/>
          </a:bodyPr>
          <a:lstStyle/>
          <a:p>
            <a:pPr>
              <a:lnSpc>
                <a:spcPct val="80000"/>
              </a:lnSpc>
            </a:pPr>
            <a:r>
              <a:rPr lang="el-GR" sz="1600" dirty="0"/>
              <a:t>Στάση απέναντι στην συνταξιοδότηση</a:t>
            </a:r>
          </a:p>
          <a:p>
            <a:pPr>
              <a:lnSpc>
                <a:spcPct val="80000"/>
              </a:lnSpc>
            </a:pPr>
            <a:r>
              <a:rPr lang="el-GR" sz="1600" dirty="0"/>
              <a:t>Στάση απέναντι στον ελεύθερο χρόνο </a:t>
            </a:r>
          </a:p>
          <a:p>
            <a:pPr>
              <a:lnSpc>
                <a:spcPct val="80000"/>
              </a:lnSpc>
            </a:pPr>
            <a:r>
              <a:rPr lang="el-GR" sz="1600" dirty="0"/>
              <a:t>Στάση απέναντι στην ποιότητα των προϊόντων  </a:t>
            </a:r>
          </a:p>
          <a:p>
            <a:pPr>
              <a:lnSpc>
                <a:spcPct val="80000"/>
              </a:lnSpc>
            </a:pPr>
            <a:r>
              <a:rPr lang="el-GR" sz="1600" dirty="0"/>
              <a:t>Στάση απέναντι στην εξυπηρέτηση πελατών  </a:t>
            </a:r>
          </a:p>
          <a:p>
            <a:pPr>
              <a:lnSpc>
                <a:spcPct val="80000"/>
              </a:lnSpc>
            </a:pPr>
            <a:r>
              <a:rPr lang="el-GR" sz="1600" dirty="0"/>
              <a:t>Έλεγχος της ρύπανσης </a:t>
            </a:r>
          </a:p>
          <a:p>
            <a:pPr>
              <a:lnSpc>
                <a:spcPct val="80000"/>
              </a:lnSpc>
            </a:pPr>
            <a:r>
              <a:rPr lang="el-GR" sz="1600" dirty="0"/>
              <a:t>Στάση απέναντι στους ξένους λαούς </a:t>
            </a:r>
          </a:p>
          <a:p>
            <a:pPr>
              <a:lnSpc>
                <a:spcPct val="80000"/>
              </a:lnSpc>
            </a:pPr>
            <a:r>
              <a:rPr lang="el-GR" sz="1600" dirty="0"/>
              <a:t>Ενεργειακή συντήρηση</a:t>
            </a:r>
          </a:p>
          <a:p>
            <a:pPr>
              <a:lnSpc>
                <a:spcPct val="80000"/>
              </a:lnSpc>
            </a:pPr>
            <a:r>
              <a:rPr lang="el-GR" sz="1600" dirty="0"/>
              <a:t>Κοινωνικά προγράμματα </a:t>
            </a:r>
          </a:p>
          <a:p>
            <a:pPr>
              <a:lnSpc>
                <a:spcPct val="80000"/>
              </a:lnSpc>
            </a:pPr>
            <a:r>
              <a:rPr lang="el-GR" sz="1600" dirty="0"/>
              <a:t>Αριθμός εκκλησιών </a:t>
            </a:r>
          </a:p>
          <a:p>
            <a:pPr>
              <a:lnSpc>
                <a:spcPct val="80000"/>
              </a:lnSpc>
            </a:pPr>
            <a:r>
              <a:rPr lang="el-GR" sz="1600" dirty="0"/>
              <a:t>Αριθμός μελών εκκλησιών </a:t>
            </a:r>
          </a:p>
          <a:p>
            <a:pPr>
              <a:lnSpc>
                <a:spcPct val="80000"/>
              </a:lnSpc>
            </a:pPr>
            <a:r>
              <a:rPr lang="el-GR" sz="1600" dirty="0"/>
              <a:t>Κοινωνική ευθύνη </a:t>
            </a:r>
          </a:p>
          <a:p>
            <a:pPr>
              <a:lnSpc>
                <a:spcPct val="80000"/>
              </a:lnSpc>
            </a:pPr>
            <a:r>
              <a:rPr lang="el-GR" sz="1600" dirty="0"/>
              <a:t>Στάση απέναντι στις σταδιοδρομίες   </a:t>
            </a:r>
          </a:p>
          <a:p>
            <a:pPr>
              <a:lnSpc>
                <a:spcPct val="80000"/>
              </a:lnSpc>
            </a:pPr>
            <a:r>
              <a:rPr lang="el-GR" sz="1600" dirty="0"/>
              <a:t>Αλλαγές πληθυσμού από την πόλη, το νομό, το κράτος, την περιοχή, και τη χώρα  </a:t>
            </a:r>
          </a:p>
          <a:p>
            <a:pPr>
              <a:lnSpc>
                <a:spcPct val="80000"/>
              </a:lnSpc>
            </a:pPr>
            <a:r>
              <a:rPr lang="el-GR" sz="1600" dirty="0"/>
              <a:t>Τοποθετημένος σωστά ελεύθερος χρόνος</a:t>
            </a:r>
          </a:p>
          <a:p>
            <a:pPr>
              <a:lnSpc>
                <a:spcPct val="80000"/>
              </a:lnSpc>
            </a:pPr>
            <a:r>
              <a:rPr lang="el-GR" sz="1600" dirty="0"/>
              <a:t>Περιφερειακές προτιμήσεις και προτιμήσεις αλλαγών  </a:t>
            </a:r>
          </a:p>
          <a:p>
            <a:pPr>
              <a:lnSpc>
                <a:spcPct val="80000"/>
              </a:lnSpc>
            </a:pPr>
            <a:r>
              <a:rPr lang="el-GR" sz="1600" dirty="0"/>
              <a:t>Αριθμός εργαζομένων γυναικών και μειονότητας  </a:t>
            </a:r>
          </a:p>
          <a:p>
            <a:pPr>
              <a:lnSpc>
                <a:spcPct val="80000"/>
              </a:lnSpc>
            </a:pPr>
            <a:r>
              <a:rPr lang="el-GR" sz="1600" dirty="0"/>
              <a:t>Αριθμός πτυχιούχων γυμνασίου και κολεγίων ανά γεωγραφική περιοχή </a:t>
            </a:r>
          </a:p>
          <a:p>
            <a:pPr>
              <a:lnSpc>
                <a:spcPct val="80000"/>
              </a:lnSpc>
            </a:pPr>
            <a:r>
              <a:rPr lang="el-GR" sz="1600" dirty="0"/>
              <a:t>Διαχείριση των αποβλήτων ανακύκλωσης  </a:t>
            </a:r>
          </a:p>
          <a:p>
            <a:pPr>
              <a:lnSpc>
                <a:spcPct val="80000"/>
              </a:lnSpc>
            </a:pPr>
            <a:r>
              <a:rPr lang="el-GR" sz="1600" dirty="0"/>
              <a:t>Ατμοσφαιρική ρύπανση </a:t>
            </a:r>
          </a:p>
          <a:p>
            <a:pPr>
              <a:lnSpc>
                <a:spcPct val="80000"/>
              </a:lnSpc>
            </a:pPr>
            <a:r>
              <a:rPr lang="el-GR" sz="1600" dirty="0"/>
              <a:t>Ρύπανση των υδάτων </a:t>
            </a:r>
          </a:p>
          <a:p>
            <a:pPr>
              <a:lnSpc>
                <a:spcPct val="80000"/>
              </a:lnSpc>
            </a:pPr>
            <a:r>
              <a:rPr lang="el-GR" sz="1600" dirty="0"/>
              <a:t>Μείωση όζοντος </a:t>
            </a:r>
          </a:p>
          <a:p>
            <a:pPr>
              <a:lnSpc>
                <a:spcPct val="80000"/>
              </a:lnSpc>
            </a:pPr>
            <a:r>
              <a:rPr lang="el-GR" sz="1600" dirty="0"/>
              <a:t>Απειλούμενα υπό εξαφάνιση είδη </a:t>
            </a:r>
          </a:p>
          <a:p>
            <a:pPr>
              <a:lnSpc>
                <a:spcPct val="80000"/>
              </a:lnSpc>
            </a:pPr>
            <a:endParaRPr lang="el-GR" sz="16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a:r>
              <a:rPr lang="el-GR" sz="3500" dirty="0"/>
              <a:t>Πολιτικές, Κυβερνητικές, και Νομικές μεταβλητές</a:t>
            </a:r>
          </a:p>
        </p:txBody>
      </p:sp>
      <p:sp>
        <p:nvSpPr>
          <p:cNvPr id="25604" name="Rectangle 4"/>
          <p:cNvSpPr>
            <a:spLocks noGrp="1" noChangeArrowheads="1"/>
          </p:cNvSpPr>
          <p:nvPr>
            <p:ph type="body" sz="half" idx="1"/>
          </p:nvPr>
        </p:nvSpPr>
        <p:spPr>
          <a:xfrm>
            <a:off x="325404" y="1779573"/>
            <a:ext cx="4630903" cy="5500725"/>
          </a:xfrm>
        </p:spPr>
        <p:txBody>
          <a:bodyPr>
            <a:normAutofit/>
          </a:bodyPr>
          <a:lstStyle/>
          <a:p>
            <a:pPr>
              <a:lnSpc>
                <a:spcPct val="80000"/>
              </a:lnSpc>
            </a:pPr>
            <a:r>
              <a:rPr lang="el-GR" sz="2000" dirty="0"/>
              <a:t>Κυβερνητικοί κανονισμοί ή άρσεις ελέγχων   </a:t>
            </a:r>
          </a:p>
          <a:p>
            <a:pPr>
              <a:lnSpc>
                <a:spcPct val="80000"/>
              </a:lnSpc>
            </a:pPr>
            <a:r>
              <a:rPr lang="el-GR" sz="2000" dirty="0"/>
              <a:t>Αλλαγές στην φορολογία </a:t>
            </a:r>
          </a:p>
          <a:p>
            <a:pPr>
              <a:lnSpc>
                <a:spcPct val="80000"/>
              </a:lnSpc>
            </a:pPr>
            <a:r>
              <a:rPr lang="el-GR" sz="2000" dirty="0"/>
              <a:t>Ειδικά δασμολόγια </a:t>
            </a:r>
          </a:p>
          <a:p>
            <a:pPr>
              <a:lnSpc>
                <a:spcPct val="80000"/>
              </a:lnSpc>
            </a:pPr>
            <a:r>
              <a:rPr lang="el-GR" sz="2000" dirty="0"/>
              <a:t>Επιτροπές πολιτικής δράσης </a:t>
            </a:r>
          </a:p>
          <a:p>
            <a:pPr>
              <a:lnSpc>
                <a:spcPct val="80000"/>
              </a:lnSpc>
            </a:pPr>
            <a:r>
              <a:rPr lang="el-GR" sz="2000" dirty="0"/>
              <a:t>Ποσοστά πατρογονικών ψηφοφόρων </a:t>
            </a:r>
          </a:p>
          <a:p>
            <a:pPr>
              <a:lnSpc>
                <a:spcPct val="80000"/>
              </a:lnSpc>
            </a:pPr>
            <a:r>
              <a:rPr lang="el-GR" sz="2000" dirty="0"/>
              <a:t>Αριθμός, δριμύτητα, και θέση των κυβερνητικών διαμαρτυριών </a:t>
            </a:r>
          </a:p>
          <a:p>
            <a:pPr>
              <a:lnSpc>
                <a:spcPct val="80000"/>
              </a:lnSpc>
            </a:pPr>
            <a:r>
              <a:rPr lang="el-GR" sz="2000" dirty="0"/>
              <a:t>Αριθμός διπλωμάτων ευρεσιτεχνίας  </a:t>
            </a:r>
          </a:p>
          <a:p>
            <a:pPr>
              <a:lnSpc>
                <a:spcPct val="80000"/>
              </a:lnSpc>
            </a:pPr>
            <a:r>
              <a:rPr lang="el-GR" sz="2000" dirty="0"/>
              <a:t>Αλλαγές στους νόμους διπλωμάτων ευρεσιτεχνίας  </a:t>
            </a:r>
          </a:p>
          <a:p>
            <a:pPr>
              <a:lnSpc>
                <a:spcPct val="80000"/>
              </a:lnSpc>
            </a:pPr>
            <a:r>
              <a:rPr lang="el-GR" sz="2000" dirty="0"/>
              <a:t>Νόμοι προστασίας του περιβάλλοντος  </a:t>
            </a:r>
          </a:p>
          <a:p>
            <a:pPr>
              <a:lnSpc>
                <a:spcPct val="80000"/>
              </a:lnSpc>
            </a:pPr>
            <a:r>
              <a:rPr lang="el-GR" sz="2000" dirty="0"/>
              <a:t>Επίπεδο αμυντικών εξόδων  </a:t>
            </a:r>
          </a:p>
          <a:p>
            <a:pPr>
              <a:lnSpc>
                <a:spcPct val="80000"/>
              </a:lnSpc>
            </a:pPr>
            <a:r>
              <a:rPr lang="el-GR" sz="2000" dirty="0"/>
              <a:t>Νομοθεσία ίσης απασχόλησης</a:t>
            </a:r>
          </a:p>
          <a:p>
            <a:pPr>
              <a:lnSpc>
                <a:spcPct val="80000"/>
              </a:lnSpc>
            </a:pPr>
            <a:r>
              <a:rPr lang="el-GR" sz="2000" dirty="0"/>
              <a:t>Επίπεδο κυβερνητικών επιχορηγήσεων </a:t>
            </a:r>
          </a:p>
          <a:p>
            <a:pPr>
              <a:lnSpc>
                <a:spcPct val="80000"/>
              </a:lnSpc>
            </a:pPr>
            <a:r>
              <a:rPr lang="el-GR" sz="2000" dirty="0"/>
              <a:t>Αντιτράστ νομοθεσία </a:t>
            </a:r>
          </a:p>
        </p:txBody>
      </p:sp>
      <p:sp>
        <p:nvSpPr>
          <p:cNvPr id="25605" name="Rectangle 5"/>
          <p:cNvSpPr>
            <a:spLocks noGrp="1" noChangeArrowheads="1"/>
          </p:cNvSpPr>
          <p:nvPr>
            <p:ph type="body" sz="half" idx="2"/>
          </p:nvPr>
        </p:nvSpPr>
        <p:spPr>
          <a:xfrm>
            <a:off x="5540378" y="1763925"/>
            <a:ext cx="4204226" cy="5659250"/>
          </a:xfrm>
        </p:spPr>
        <p:txBody>
          <a:bodyPr>
            <a:normAutofit/>
          </a:bodyPr>
          <a:lstStyle/>
          <a:p>
            <a:pPr>
              <a:lnSpc>
                <a:spcPct val="80000"/>
              </a:lnSpc>
            </a:pPr>
            <a:r>
              <a:rPr lang="el-GR" sz="1800" dirty="0" smtClean="0"/>
              <a:t> </a:t>
            </a:r>
            <a:r>
              <a:rPr lang="el-GR" sz="2000" dirty="0"/>
              <a:t>Κινέζο - Αμερικάνικες σχέσεις  </a:t>
            </a:r>
          </a:p>
          <a:p>
            <a:pPr>
              <a:lnSpc>
                <a:spcPct val="80000"/>
              </a:lnSpc>
            </a:pPr>
            <a:r>
              <a:rPr lang="el-GR" sz="2000" dirty="0" smtClean="0"/>
              <a:t> </a:t>
            </a:r>
            <a:r>
              <a:rPr lang="el-GR" sz="2000" dirty="0"/>
              <a:t>Ρωσικό - Αμερικανικές σχέσεις   </a:t>
            </a:r>
          </a:p>
          <a:p>
            <a:pPr>
              <a:lnSpc>
                <a:spcPct val="80000"/>
              </a:lnSpc>
            </a:pPr>
            <a:r>
              <a:rPr lang="el-GR" sz="2000" dirty="0" smtClean="0"/>
              <a:t> </a:t>
            </a:r>
            <a:r>
              <a:rPr lang="el-GR" sz="2000" dirty="0"/>
              <a:t>Ευρωπαϊκό - Αμερικανικές σχέσεις   </a:t>
            </a:r>
          </a:p>
          <a:p>
            <a:pPr>
              <a:lnSpc>
                <a:spcPct val="80000"/>
              </a:lnSpc>
            </a:pPr>
            <a:r>
              <a:rPr lang="el-GR" sz="2000" dirty="0" smtClean="0"/>
              <a:t> </a:t>
            </a:r>
            <a:r>
              <a:rPr lang="el-GR" sz="2000" dirty="0"/>
              <a:t>Κανονισμοί εισαγωγών -   εξαγωγών  </a:t>
            </a:r>
          </a:p>
          <a:p>
            <a:pPr>
              <a:lnSpc>
                <a:spcPct val="80000"/>
              </a:lnSpc>
            </a:pPr>
            <a:r>
              <a:rPr lang="el-GR" sz="2000" dirty="0" smtClean="0"/>
              <a:t> </a:t>
            </a:r>
            <a:r>
              <a:rPr lang="el-GR" sz="2000" dirty="0"/>
              <a:t>Αλλαγές κυβερνητικής φορολογικής και νομισματικής πολιτικής  </a:t>
            </a:r>
          </a:p>
          <a:p>
            <a:pPr>
              <a:lnSpc>
                <a:spcPct val="80000"/>
              </a:lnSpc>
            </a:pPr>
            <a:r>
              <a:rPr lang="el-GR" sz="2000" dirty="0" smtClean="0"/>
              <a:t>Πολιτικές  </a:t>
            </a:r>
            <a:r>
              <a:rPr lang="el-GR" sz="2000" dirty="0"/>
              <a:t>συνθήκες σε γειτονικές χώρες</a:t>
            </a:r>
          </a:p>
          <a:p>
            <a:pPr>
              <a:lnSpc>
                <a:spcPct val="80000"/>
              </a:lnSpc>
            </a:pPr>
            <a:r>
              <a:rPr lang="el-GR" sz="2000" dirty="0" smtClean="0"/>
              <a:t>Ειδικά </a:t>
            </a:r>
            <a:r>
              <a:rPr lang="el-GR" sz="2000" dirty="0"/>
              <a:t>τοπικοί, κρατικοί, και ομοσπονδιακοί νόμοι  </a:t>
            </a:r>
          </a:p>
          <a:p>
            <a:pPr>
              <a:lnSpc>
                <a:spcPct val="80000"/>
              </a:lnSpc>
            </a:pPr>
            <a:r>
              <a:rPr lang="el-GR" sz="2000" dirty="0" smtClean="0"/>
              <a:t>Δραστηριότητες </a:t>
            </a:r>
            <a:r>
              <a:rPr lang="el-GR" sz="2000" dirty="0"/>
              <a:t>των </a:t>
            </a:r>
            <a:r>
              <a:rPr lang="el-GR" sz="2000" dirty="0" err="1"/>
              <a:t>Lobby</a:t>
            </a:r>
            <a:r>
              <a:rPr lang="el-GR" sz="2000" dirty="0"/>
              <a:t> </a:t>
            </a:r>
          </a:p>
          <a:p>
            <a:pPr>
              <a:lnSpc>
                <a:spcPct val="80000"/>
              </a:lnSpc>
            </a:pPr>
            <a:r>
              <a:rPr lang="el-GR" sz="2000" dirty="0" smtClean="0"/>
              <a:t>Μέγεθος </a:t>
            </a:r>
            <a:r>
              <a:rPr lang="el-GR" sz="2000" dirty="0"/>
              <a:t>κυβερνητικών προϋπολογισμών  </a:t>
            </a:r>
          </a:p>
          <a:p>
            <a:pPr>
              <a:lnSpc>
                <a:spcPct val="80000"/>
              </a:lnSpc>
            </a:pPr>
            <a:r>
              <a:rPr lang="el-GR" sz="2000" dirty="0" smtClean="0"/>
              <a:t>Παγκόσμιο </a:t>
            </a:r>
            <a:r>
              <a:rPr lang="el-GR" sz="2000" dirty="0"/>
              <a:t>πετρέλαιο, νόμισμα, και αγορά εργασίας   </a:t>
            </a:r>
          </a:p>
          <a:p>
            <a:pPr>
              <a:lnSpc>
                <a:spcPct val="80000"/>
              </a:lnSpc>
            </a:pPr>
            <a:r>
              <a:rPr lang="el-GR" sz="2000" dirty="0" smtClean="0"/>
              <a:t>Θέση </a:t>
            </a:r>
            <a:r>
              <a:rPr lang="el-GR" sz="2000" dirty="0"/>
              <a:t>και δριμύτητα τρομοκρατικών δραστηριοτήτων  </a:t>
            </a:r>
          </a:p>
          <a:p>
            <a:pPr>
              <a:lnSpc>
                <a:spcPct val="80000"/>
              </a:lnSpc>
            </a:pPr>
            <a:r>
              <a:rPr lang="el-GR" sz="2000" dirty="0"/>
              <a:t>Τοπικές και εθνικές εκλογές</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el-GR" sz="3500" dirty="0"/>
              <a:t>Τεχνολογικές δυνάμεις</a:t>
            </a:r>
          </a:p>
        </p:txBody>
      </p:sp>
      <p:sp>
        <p:nvSpPr>
          <p:cNvPr id="27651" name="Rectangle 3"/>
          <p:cNvSpPr>
            <a:spLocks noGrp="1" noChangeArrowheads="1"/>
          </p:cNvSpPr>
          <p:nvPr>
            <p:ph type="body" idx="1"/>
          </p:nvPr>
        </p:nvSpPr>
        <p:spPr>
          <a:xfrm>
            <a:off x="325404" y="1636698"/>
            <a:ext cx="9419200" cy="5476748"/>
          </a:xfrm>
        </p:spPr>
        <p:txBody>
          <a:bodyPr>
            <a:normAutofit/>
          </a:bodyPr>
          <a:lstStyle/>
          <a:p>
            <a:pPr>
              <a:lnSpc>
                <a:spcPct val="80000"/>
              </a:lnSpc>
            </a:pPr>
            <a:r>
              <a:rPr lang="el-GR" sz="2800" dirty="0"/>
              <a:t>Οι επαναστατικές τεχνολογικές αλλαγές και οι ανακαλύψεις ασκούν δραματική επίδραση στις οργανώσεις.  </a:t>
            </a:r>
          </a:p>
          <a:p>
            <a:pPr>
              <a:lnSpc>
                <a:spcPct val="80000"/>
              </a:lnSpc>
            </a:pPr>
            <a:r>
              <a:rPr lang="el-GR" sz="2800" dirty="0"/>
              <a:t>Η πρόοδος των υπεραγωγών αυξάνει τη δύναμη των ηλεκτρικών προϊόντων με μείωση της αντίστασης, έτσι φέρνουν την επανάσταση στις επιχειρησιακές διαδικασίες, ειδικά στις μεταφορές, υγειονομική περίθαλψη, ηλεκτρισμό, και βιομηχανίες υπολογιστών. </a:t>
            </a:r>
          </a:p>
          <a:p>
            <a:pPr>
              <a:lnSpc>
                <a:spcPct val="80000"/>
              </a:lnSpc>
            </a:pPr>
            <a:r>
              <a:rPr lang="el-GR" sz="2800" dirty="0"/>
              <a:t>το </a:t>
            </a:r>
            <a:r>
              <a:rPr lang="el-GR" sz="2800" i="1" dirty="0"/>
              <a:t>Διαδίκτυο </a:t>
            </a:r>
            <a:r>
              <a:rPr lang="el-GR" sz="2800" dirty="0"/>
              <a:t>ενεργεί ως εθνική και παγκόσμια οικονομική μηχανή που αυξάνει την παραγωγικότητα, ένας κρίσιμος παράγοντας στη δυνατότητα μιας χώρας να βελτιώσει το βιοτικό επίπεδο της.  </a:t>
            </a:r>
          </a:p>
          <a:p>
            <a:pPr>
              <a:lnSpc>
                <a:spcPct val="80000"/>
              </a:lnSpc>
            </a:pPr>
            <a:r>
              <a:rPr lang="el-GR" sz="2800" dirty="0"/>
              <a:t>Το Διαδίκτυο κερδίζει σε επιχειρήσεων δισεκατομμύρια δολαρίων από δαπάνες διανομής και συναλλαγής από τις άμεσες πωλήσεις στα συστήματα αυτοεξυπηρετήσεων.  </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a:r>
              <a:rPr lang="el-GR" sz="3500" dirty="0"/>
              <a:t>Τεχνολογικές </a:t>
            </a:r>
            <a:r>
              <a:rPr lang="el-GR" sz="3500" dirty="0" smtClean="0"/>
              <a:t>δυνάμεις (2)</a:t>
            </a:r>
            <a:endParaRPr lang="el-GR" sz="3500" dirty="0"/>
          </a:p>
        </p:txBody>
      </p:sp>
      <p:sp>
        <p:nvSpPr>
          <p:cNvPr id="28675" name="Rectangle 3"/>
          <p:cNvSpPr>
            <a:spLocks noGrp="1" noChangeArrowheads="1"/>
          </p:cNvSpPr>
          <p:nvPr>
            <p:ph type="body" idx="1"/>
          </p:nvPr>
        </p:nvSpPr>
        <p:spPr>
          <a:xfrm>
            <a:off x="325404" y="1636698"/>
            <a:ext cx="9419200" cy="5635990"/>
          </a:xfrm>
        </p:spPr>
        <p:txBody>
          <a:bodyPr>
            <a:normAutofit/>
          </a:bodyPr>
          <a:lstStyle/>
          <a:p>
            <a:pPr>
              <a:lnSpc>
                <a:spcPct val="80000"/>
              </a:lnSpc>
            </a:pPr>
            <a:r>
              <a:rPr lang="el-GR" sz="2000" dirty="0"/>
              <a:t>Οι τεχνολογικές δυνάμεις αντιπροσωπεύουν σημαντικές ευκαιρίες και απειλές που πρέπει να εξεταστούν στη διατύπωση των στρατηγικών.  </a:t>
            </a:r>
          </a:p>
          <a:p>
            <a:pPr>
              <a:lnSpc>
                <a:spcPct val="80000"/>
              </a:lnSpc>
            </a:pPr>
            <a:r>
              <a:rPr lang="el-GR" sz="2000" dirty="0"/>
              <a:t>οι τεχνολογικές πρόοδοι μπορούν  να έχουν εντυπωσιακές επιπτώσεις στα προϊόντα των οργανώσεων, τις υπηρεσίες, τις αγορές, τους προμηθευτές, τους διανομείς, τους ανταγωνιστές, τους πελάτες, τις διαδικασίες κατασκευής, τις πρακτικές μάρκετινγκ, και την ανταγωνιστική θέση.  </a:t>
            </a:r>
          </a:p>
          <a:p>
            <a:pPr>
              <a:lnSpc>
                <a:spcPct val="80000"/>
              </a:lnSpc>
            </a:pPr>
            <a:r>
              <a:rPr lang="el-GR" sz="2000" dirty="0"/>
              <a:t>Η τεχνολογική πρόοδος μπορεί να δημιουργήσει νέες αγορές, σαν αποτέλεσμα ενός πολλαπλασιασμού των νέων και βελτιωμένων προϊόντων, να αλλάξει το σχετικό ανταγωνιστικό κόστος και να κάνει τα υπάρχουσα προϊόντα και τις υπηρεσίες ξεπερασμένα.  </a:t>
            </a:r>
          </a:p>
          <a:p>
            <a:pPr>
              <a:lnSpc>
                <a:spcPct val="80000"/>
              </a:lnSpc>
            </a:pPr>
            <a:r>
              <a:rPr lang="el-GR" sz="2000" dirty="0"/>
              <a:t>Οι τεχνολογικές αλλαγές μπορούν να μειώσουν ή να εξαλείψουν τα εμπόδια δαπανών μεταξύ των επιχειρήσεων, να δημιουργήσουν  ποιο σύντομα προγράμματα παραγωγής, να δημιουργήσουν  ελλείψεις στις τεχνικές δεξιότητες, με αποτέλεσμα στις αλλαγές στις τιμές και στις προσδοκίες των υπαλλήλων, των διευθυντών, και των πελατών.  </a:t>
            </a:r>
          </a:p>
          <a:p>
            <a:pPr>
              <a:lnSpc>
                <a:spcPct val="80000"/>
              </a:lnSpc>
            </a:pPr>
            <a:r>
              <a:rPr lang="el-GR" sz="2000" dirty="0"/>
              <a:t>Η τεχνολογική πρόοδος μπορεί να δημιουργήσει νέα </a:t>
            </a:r>
            <a:r>
              <a:rPr lang="el-GR" sz="2000" i="1" dirty="0"/>
              <a:t>ανταγωνιστικά πλεονεκτήματα </a:t>
            </a:r>
            <a:r>
              <a:rPr lang="el-GR" sz="2000" dirty="0"/>
              <a:t>που είναι ισχυρότερα από τα υπάρχοντα . Καμία επιχείρηση ή βιομηχανία δεν είναι σήμερα δυνατή ενάντια στις αναδυόμενες τεχνολογικές εξελίξεις.  </a:t>
            </a:r>
          </a:p>
          <a:p>
            <a:pPr>
              <a:lnSpc>
                <a:spcPct val="80000"/>
              </a:lnSpc>
            </a:pPr>
            <a:r>
              <a:rPr lang="el-GR" sz="2000" dirty="0"/>
              <a:t>Στις βιομηχανίες υψηλής τεχνολογίας, ο προσδιορισμός και η αξιολόγηση των βασικών τεχνολογικών ευκαιριών και των απειλών μπορούν </a:t>
            </a:r>
            <a:r>
              <a:rPr lang="el-GR" sz="2000" i="1" dirty="0"/>
              <a:t>να είναι </a:t>
            </a:r>
            <a:r>
              <a:rPr lang="el-GR" sz="2000" dirty="0"/>
              <a:t>το σημαντικότερο μέρος της εξωτερικής στρατηγικής-διαχείρισης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796370" y="549206"/>
            <a:ext cx="8568531" cy="4302201"/>
          </a:xfrm>
        </p:spPr>
        <p:txBody>
          <a:bodyPr>
            <a:normAutofit/>
          </a:bodyPr>
          <a:lstStyle/>
          <a:p>
            <a:r>
              <a:rPr lang="en-US" sz="5400" dirty="0" smtClean="0"/>
              <a:t>H </a:t>
            </a:r>
            <a:r>
              <a:rPr lang="el-GR" sz="5400" dirty="0" smtClean="0"/>
              <a:t>EFE  </a:t>
            </a:r>
            <a:r>
              <a:rPr lang="el-GR" sz="5400" dirty="0" err="1" smtClean="0"/>
              <a:t>Matrix</a:t>
            </a:r>
            <a:endParaRPr lang="el-GR" sz="5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a:r>
              <a:rPr lang="el-GR" sz="3500" dirty="0"/>
              <a:t>Τεχνολογικές δυνάμεις</a:t>
            </a:r>
          </a:p>
        </p:txBody>
      </p:sp>
      <p:sp>
        <p:nvSpPr>
          <p:cNvPr id="29699" name="Rectangle 3"/>
          <p:cNvSpPr>
            <a:spLocks noGrp="1" noChangeArrowheads="1"/>
          </p:cNvSpPr>
          <p:nvPr>
            <p:ph type="body" idx="1"/>
          </p:nvPr>
        </p:nvSpPr>
        <p:spPr/>
        <p:txBody>
          <a:bodyPr/>
          <a:lstStyle/>
          <a:p>
            <a:pPr>
              <a:lnSpc>
                <a:spcPct val="80000"/>
              </a:lnSpc>
            </a:pPr>
            <a:r>
              <a:rPr lang="el-GR" sz="2300" dirty="0"/>
              <a:t>Τα βασισμένα στην τεχνολογία ζητήματα θα πρέπει να είναι κάτω από κάθε σχεδόν σημαντική απόφαση που θα πάρουν οι </a:t>
            </a:r>
            <a:r>
              <a:rPr lang="el-GR" sz="2300" dirty="0" err="1"/>
              <a:t>στρατηγιστές</a:t>
            </a:r>
            <a:r>
              <a:rPr lang="el-GR" sz="2300" dirty="0"/>
              <a:t>.  </a:t>
            </a:r>
          </a:p>
          <a:p>
            <a:pPr>
              <a:lnSpc>
                <a:spcPct val="80000"/>
              </a:lnSpc>
            </a:pPr>
            <a:r>
              <a:rPr lang="el-GR" sz="2300" dirty="0"/>
              <a:t>Κρίσιμη για εκείνες τις αποφάσεις </a:t>
            </a:r>
            <a:r>
              <a:rPr lang="el-GR" sz="2300" i="1" dirty="0"/>
              <a:t>θα είναι </a:t>
            </a:r>
            <a:r>
              <a:rPr lang="el-GR" sz="2300" dirty="0"/>
              <a:t>η δυνατότητα να προσεγγίσει τις υπάρχουσες τάσεις ο προγραμματισμός τεχνολογίας, η ανάλυση και η στρατηγική τεχνολογίας μπορεί να προγραμματιστεί και να ρυθμιστεί χρησιμοποιώντας  επίσημες τεχνικές παρόμοιες με εκείνες που χρησιμοποιούνται στον προγραμματισμό επιχειρήσεων και επενδύσεων.  </a:t>
            </a:r>
          </a:p>
          <a:p>
            <a:pPr>
              <a:lnSpc>
                <a:spcPct val="80000"/>
              </a:lnSpc>
            </a:pPr>
            <a:r>
              <a:rPr lang="el-GR" sz="2300" dirty="0"/>
              <a:t>Η αποτελεσματική στρατηγική τεχνολογίας  είναι χτισμένη σε μια διεισδυτική ανάλυση των ευκαιριών και των απειλών τεχνολογίας, και μια αξιολόγηση ανάλογης σπουδαιότητας αυτών των παραγόντων σε όλη την εταιρία</a:t>
            </a:r>
            <a:r>
              <a:rPr lang="el-GR" sz="2200" dirty="0"/>
              <a:t>.</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a:r>
              <a:rPr lang="el-GR" sz="3500" dirty="0"/>
              <a:t>Ανταγωνιστικές δυνάμεις</a:t>
            </a:r>
          </a:p>
        </p:txBody>
      </p:sp>
      <p:sp>
        <p:nvSpPr>
          <p:cNvPr id="30723" name="Rectangle 3"/>
          <p:cNvSpPr>
            <a:spLocks noGrp="1" noChangeArrowheads="1"/>
          </p:cNvSpPr>
          <p:nvPr>
            <p:ph type="body" idx="1"/>
          </p:nvPr>
        </p:nvSpPr>
        <p:spPr>
          <a:xfrm>
            <a:off x="325404" y="1708135"/>
            <a:ext cx="9389449" cy="5715040"/>
          </a:xfrm>
        </p:spPr>
        <p:txBody>
          <a:bodyPr>
            <a:normAutofit/>
          </a:bodyPr>
          <a:lstStyle/>
          <a:p>
            <a:pPr>
              <a:lnSpc>
                <a:spcPct val="80000"/>
              </a:lnSpc>
            </a:pPr>
            <a:r>
              <a:rPr lang="el-GR" sz="2800" dirty="0"/>
              <a:t>Η συλλογή και η αξιολόγηση των πληροφοριών για τους ανταγωνιστές είναι ουσιαστική για την επιτυχή διατύπωση στρατηγικής.  </a:t>
            </a:r>
          </a:p>
          <a:p>
            <a:pPr>
              <a:lnSpc>
                <a:spcPct val="80000"/>
              </a:lnSpc>
            </a:pPr>
            <a:r>
              <a:rPr lang="el-GR" sz="2800" dirty="0"/>
              <a:t>Ο προσδιορισμός σημαντικών ανταγωνιστών δεν είναι πάντα εύκολος επειδή πολλές εταιρίες έχουν τμήματα που ανταγωνίζονται σε διαφορετικούς τομείς.  </a:t>
            </a:r>
          </a:p>
          <a:p>
            <a:pPr>
              <a:lnSpc>
                <a:spcPct val="80000"/>
              </a:lnSpc>
            </a:pPr>
            <a:r>
              <a:rPr lang="el-GR" sz="2800" dirty="0"/>
              <a:t>Οι περισσότερες πολυδιάστατες εταιρίες γενικά δεν παρέχουν πληροφορίες για τις πωλήσεις και τα κέρδη σε διαιρετική βάση για ανταγωνιστικούς λόγους.  </a:t>
            </a:r>
          </a:p>
          <a:p>
            <a:pPr>
              <a:lnSpc>
                <a:spcPct val="80000"/>
              </a:lnSpc>
            </a:pPr>
            <a:r>
              <a:rPr lang="el-GR" sz="2800" dirty="0"/>
              <a:t>Επίσης, οι ιδιωτικές εταιρίες δεν δημοσιεύουν οποιεσδήποτε πληροφορίες οικονομικές ή μάρκετινγκ. </a:t>
            </a:r>
          </a:p>
          <a:p>
            <a:pPr>
              <a:lnSpc>
                <a:spcPct val="80000"/>
              </a:lnSpc>
            </a:pPr>
            <a:r>
              <a:rPr lang="el-GR" sz="2800" dirty="0"/>
              <a:t>Εντούτοις, πολλές επιχειρήσεις χρησιμοποιούν το Διαδίκτυο για να λάβουν τις περισσότερες από τις πληροφορίες τους για τους ανταγωνιστές.  </a:t>
            </a:r>
          </a:p>
          <a:p>
            <a:pPr>
              <a:lnSpc>
                <a:spcPct val="80000"/>
              </a:lnSpc>
            </a:pPr>
            <a:r>
              <a:rPr lang="el-GR" sz="2800" dirty="0"/>
              <a:t>το Διαδίκτυο είναι γρήγορο, λεπτομερές, ακριβές, και γενικά όλο και περισσότερο απαραίτητο.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normAutofit/>
          </a:bodyPr>
          <a:lstStyle/>
          <a:p>
            <a:pPr algn="ctr"/>
            <a:r>
              <a:rPr lang="el-GR" sz="3600" b="1" dirty="0"/>
              <a:t>Βασικές ερωτήσεις σχετικά με τους ανταγωνιστές</a:t>
            </a:r>
          </a:p>
        </p:txBody>
      </p:sp>
      <p:sp>
        <p:nvSpPr>
          <p:cNvPr id="69635" name="Rectangle 3"/>
          <p:cNvSpPr>
            <a:spLocks noGrp="1" noChangeArrowheads="1"/>
          </p:cNvSpPr>
          <p:nvPr>
            <p:ph type="body" idx="1"/>
          </p:nvPr>
        </p:nvSpPr>
        <p:spPr>
          <a:xfrm>
            <a:off x="182528" y="1636697"/>
            <a:ext cx="9715567" cy="5715040"/>
          </a:xfrm>
        </p:spPr>
        <p:txBody>
          <a:bodyPr/>
          <a:lstStyle/>
          <a:p>
            <a:pPr>
              <a:lnSpc>
                <a:spcPct val="80000"/>
              </a:lnSpc>
              <a:buNone/>
            </a:pPr>
            <a:r>
              <a:rPr lang="el-GR" sz="2200" dirty="0"/>
              <a:t>1. </a:t>
            </a:r>
            <a:r>
              <a:rPr lang="el-GR" sz="2800" dirty="0"/>
              <a:t>Ποιες είναι οι βασικές δυνατότητες των ανταγωνιστών; </a:t>
            </a:r>
          </a:p>
          <a:p>
            <a:pPr>
              <a:lnSpc>
                <a:spcPct val="80000"/>
              </a:lnSpc>
              <a:buNone/>
            </a:pPr>
            <a:r>
              <a:rPr lang="el-GR" sz="2800" dirty="0"/>
              <a:t>2. Ποιες είναι οι βασικές αδυναμίες των  ανταγωνιστών; </a:t>
            </a:r>
          </a:p>
          <a:p>
            <a:pPr>
              <a:lnSpc>
                <a:spcPct val="80000"/>
              </a:lnSpc>
              <a:buNone/>
            </a:pPr>
            <a:r>
              <a:rPr lang="el-GR" sz="2800" dirty="0"/>
              <a:t>3. Ποιοι είναι οι κύριοι στόχοι και οι στρατηγικές των  ανταγωνιστών; </a:t>
            </a:r>
          </a:p>
          <a:p>
            <a:pPr>
              <a:lnSpc>
                <a:spcPct val="80000"/>
              </a:lnSpc>
              <a:buNone/>
            </a:pPr>
            <a:r>
              <a:rPr lang="el-GR" sz="2800" dirty="0"/>
              <a:t>4. Πώς οι ανταγωνιστές θα αποκριθούν στις σύγχρονες οικονομικές, κοινωνικές, πολιτιστικές, δημογραφικές, περιβαλλοντικές, πολιτικές, κυβερνητικές, νομικές, τεχνολογικές, και ανταγωνιστικές εξελίξεις που έχουν επιπτώσεις στη βιομηχανία ; </a:t>
            </a:r>
          </a:p>
          <a:p>
            <a:pPr>
              <a:lnSpc>
                <a:spcPct val="80000"/>
              </a:lnSpc>
              <a:buNone/>
            </a:pPr>
            <a:r>
              <a:rPr lang="el-GR" sz="2800" dirty="0"/>
              <a:t>5. Πόσο τρωτοί είναι οι ανταγωνιστές στις εναλλακτικές στρατηγικές της επιχείρησής μας;  </a:t>
            </a:r>
          </a:p>
          <a:p>
            <a:pPr>
              <a:lnSpc>
                <a:spcPct val="80000"/>
              </a:lnSpc>
              <a:buNone/>
            </a:pPr>
            <a:r>
              <a:rPr lang="el-GR" sz="2800" dirty="0"/>
              <a:t>6. Πόσο τρωτές είναι οι εναλλακτικές στρατηγικές μας στην επιτυχή αντεπίθεση από τους σημαντικούς ανταγωνιστές μας</a:t>
            </a:r>
            <a:r>
              <a:rPr lang="el-GR" sz="2800" dirty="0" smtClean="0"/>
              <a:t>; </a:t>
            </a:r>
            <a:endParaRPr lang="el-GR" sz="28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fontScale="90000"/>
          </a:bodyPr>
          <a:lstStyle/>
          <a:p>
            <a:pPr algn="ctr"/>
            <a:r>
              <a:rPr lang="el-GR"/>
              <a:t>Βασικές ερωτήσεις σχετικά με τους ανταγωνιστές</a:t>
            </a:r>
          </a:p>
        </p:txBody>
      </p:sp>
      <p:sp>
        <p:nvSpPr>
          <p:cNvPr id="70659" name="Rectangle 3"/>
          <p:cNvSpPr>
            <a:spLocks noGrp="1" noChangeArrowheads="1"/>
          </p:cNvSpPr>
          <p:nvPr>
            <p:ph type="body" idx="1"/>
          </p:nvPr>
        </p:nvSpPr>
        <p:spPr>
          <a:xfrm>
            <a:off x="253966" y="1636697"/>
            <a:ext cx="9490638" cy="5715040"/>
          </a:xfrm>
        </p:spPr>
        <p:txBody>
          <a:bodyPr/>
          <a:lstStyle/>
          <a:p>
            <a:pPr>
              <a:lnSpc>
                <a:spcPct val="80000"/>
              </a:lnSpc>
              <a:buNone/>
            </a:pPr>
            <a:r>
              <a:rPr lang="el-GR" sz="2200" dirty="0"/>
              <a:t>7</a:t>
            </a:r>
            <a:r>
              <a:rPr lang="el-GR" sz="2800" dirty="0"/>
              <a:t>. Πώς είναι τα προϊόντα ή οι υπηρεσίες μας τοποθετημένα σχετικά με τους κύριους ανταγωνιστές  </a:t>
            </a:r>
          </a:p>
          <a:p>
            <a:pPr>
              <a:lnSpc>
                <a:spcPct val="80000"/>
              </a:lnSpc>
              <a:buNone/>
            </a:pPr>
            <a:r>
              <a:rPr lang="el-GR" sz="2800" dirty="0"/>
              <a:t>8. Σε ποιος βαθμό είναι οι νέες εισερχόμενες και οι παλαιές εξερχόμενες εταιρίες από  αυτό τον κλάδο ; </a:t>
            </a:r>
          </a:p>
          <a:p>
            <a:pPr>
              <a:lnSpc>
                <a:spcPct val="80000"/>
              </a:lnSpc>
              <a:buNone/>
            </a:pPr>
            <a:r>
              <a:rPr lang="el-GR" sz="2800" dirty="0"/>
              <a:t>9. Ποια βασικά στοιχεία   μας έχουν οδηγήσει στην παρούσα ανταγωνιστική θέση μας σε αυτήν την βιομηχανία; </a:t>
            </a:r>
          </a:p>
          <a:p>
            <a:pPr>
              <a:lnSpc>
                <a:spcPct val="80000"/>
              </a:lnSpc>
              <a:buNone/>
            </a:pPr>
            <a:r>
              <a:rPr lang="el-GR" sz="2800" dirty="0"/>
              <a:t>10. Πώς έχουν κυμανθεί οι πωλήσεις και το κέρδος σημαντικών ανταγωνιστών κατά τις αλλαγές τις βιομηχανίας κατά τη διάρκεια των τελευταίων ετών; Γιατί αυτές οι ταξινομήσεις έχουν αλλάξει κατά αυτό τον τρόπο;  </a:t>
            </a:r>
          </a:p>
          <a:p>
            <a:pPr>
              <a:lnSpc>
                <a:spcPct val="80000"/>
              </a:lnSpc>
              <a:buNone/>
            </a:pPr>
            <a:r>
              <a:rPr lang="el-GR" sz="2800" dirty="0"/>
              <a:t>11. Ποια είναι η φύση των σχέσεων προμηθευτών και διανομέων σε αυτήν την βιομηχανία;  </a:t>
            </a:r>
          </a:p>
          <a:p>
            <a:pPr>
              <a:lnSpc>
                <a:spcPct val="80000"/>
              </a:lnSpc>
              <a:buNone/>
            </a:pPr>
            <a:r>
              <a:rPr lang="el-GR" sz="2800" dirty="0" smtClean="0"/>
              <a:t>12. </a:t>
            </a:r>
            <a:r>
              <a:rPr lang="el-GR" sz="2800" dirty="0"/>
              <a:t>Σε </a:t>
            </a:r>
            <a:r>
              <a:rPr lang="el-GR" sz="2800" dirty="0" smtClean="0"/>
              <a:t>ποιο βαθμό </a:t>
            </a:r>
            <a:r>
              <a:rPr lang="el-GR" sz="2800" dirty="0"/>
              <a:t>θα μπορούσαν τα εναλλακτικά προϊόντα και υπηρεσίες να αποτελέσουν απειλή στους ανταγωνιστές σε αυτήν την βιομηχανία; </a:t>
            </a:r>
          </a:p>
          <a:p>
            <a:pPr>
              <a:lnSpc>
                <a:spcPct val="80000"/>
              </a:lnSpc>
            </a:pPr>
            <a:endParaRPr lang="el-GR" sz="28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2738920" y="208242"/>
            <a:ext cx="7005684" cy="1387690"/>
          </a:xfrm>
        </p:spPr>
        <p:txBody>
          <a:bodyPr/>
          <a:lstStyle/>
          <a:p>
            <a:pPr algn="ctr"/>
            <a:r>
              <a:rPr lang="el-GR" sz="3100" dirty="0"/>
              <a:t>Ανάλυση</a:t>
            </a:r>
            <a:r>
              <a:rPr lang="en-US" sz="3100" dirty="0"/>
              <a:t> </a:t>
            </a:r>
            <a:r>
              <a:rPr lang="el-GR" sz="3100" dirty="0" smtClean="0"/>
              <a:t>Ανταγωνιστών: </a:t>
            </a:r>
            <a:r>
              <a:rPr lang="el-GR" sz="3100" dirty="0"/>
              <a:t>Πρότυπο </a:t>
            </a:r>
            <a:r>
              <a:rPr lang="el-GR" sz="3100" dirty="0" smtClean="0"/>
              <a:t>πέντε-δυνάμεων</a:t>
            </a:r>
            <a:endParaRPr lang="el-GR" sz="3100" dirty="0">
              <a:effectLst/>
            </a:endParaRPr>
          </a:p>
        </p:txBody>
      </p:sp>
      <p:sp>
        <p:nvSpPr>
          <p:cNvPr id="71683" name="Rectangle 3"/>
          <p:cNvSpPr>
            <a:spLocks noGrp="1" noChangeArrowheads="1"/>
          </p:cNvSpPr>
          <p:nvPr>
            <p:ph type="body" idx="1"/>
          </p:nvPr>
        </p:nvSpPr>
        <p:spPr>
          <a:xfrm>
            <a:off x="253967" y="1814671"/>
            <a:ext cx="9322628" cy="5537066"/>
          </a:xfrm>
        </p:spPr>
        <p:txBody>
          <a:bodyPr>
            <a:normAutofit/>
          </a:bodyPr>
          <a:lstStyle/>
          <a:p>
            <a:pPr>
              <a:lnSpc>
                <a:spcPct val="90000"/>
              </a:lnSpc>
              <a:buNone/>
            </a:pPr>
            <a:r>
              <a:rPr lang="el-GR" sz="3600" dirty="0"/>
              <a:t>1. </a:t>
            </a:r>
            <a:r>
              <a:rPr lang="el-GR" sz="3600" dirty="0" smtClean="0"/>
              <a:t>Ανταγωνισμός </a:t>
            </a:r>
            <a:r>
              <a:rPr lang="el-GR" sz="3600" dirty="0"/>
              <a:t>μεταξύ ανταγωνιστών εταιριών  </a:t>
            </a:r>
          </a:p>
          <a:p>
            <a:pPr>
              <a:lnSpc>
                <a:spcPct val="90000"/>
              </a:lnSpc>
              <a:buNone/>
            </a:pPr>
            <a:r>
              <a:rPr lang="el-GR" sz="3600" dirty="0"/>
              <a:t>2. Πιθανή είσοδος νέων ανταγωνιστών</a:t>
            </a:r>
          </a:p>
          <a:p>
            <a:pPr>
              <a:lnSpc>
                <a:spcPct val="90000"/>
              </a:lnSpc>
              <a:buNone/>
            </a:pPr>
            <a:r>
              <a:rPr lang="el-GR" sz="3600" dirty="0"/>
              <a:t>3. Πιθανή ανάπτυξη υποκατάστατων προϊόντων   </a:t>
            </a:r>
          </a:p>
          <a:p>
            <a:pPr>
              <a:lnSpc>
                <a:spcPct val="90000"/>
              </a:lnSpc>
              <a:buNone/>
            </a:pPr>
            <a:r>
              <a:rPr lang="el-GR" sz="3600" dirty="0"/>
              <a:t>4. Διαπραγματευτική δύναμη  προμηθευτών </a:t>
            </a:r>
          </a:p>
          <a:p>
            <a:pPr>
              <a:lnSpc>
                <a:spcPct val="90000"/>
              </a:lnSpc>
              <a:buNone/>
            </a:pPr>
            <a:r>
              <a:rPr lang="el-GR" sz="3600" dirty="0"/>
              <a:t>5. Διαπραγματευτική δύναμη  καταναλωτών </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Εσωτερική αξιολόγηση</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algn="ctr"/>
            <a:r>
              <a:rPr lang="el-GR" dirty="0" smtClean="0"/>
              <a:t/>
            </a:r>
            <a:br>
              <a:rPr lang="el-GR" dirty="0" smtClean="0"/>
            </a:br>
            <a:r>
              <a:rPr lang="el-GR" dirty="0" smtClean="0"/>
              <a:t/>
            </a:r>
            <a:br>
              <a:rPr lang="el-GR" dirty="0" smtClean="0"/>
            </a:br>
            <a:r>
              <a:rPr lang="el-GR" dirty="0" smtClean="0"/>
              <a:t>Συνοπτικά</a:t>
            </a:r>
            <a:br>
              <a:rPr lang="el-GR" dirty="0" smtClean="0"/>
            </a:br>
            <a:endParaRPr lang="el-GR" dirty="0"/>
          </a:p>
        </p:txBody>
      </p:sp>
      <p:sp>
        <p:nvSpPr>
          <p:cNvPr id="7171" name="Rectangle 3"/>
          <p:cNvSpPr>
            <a:spLocks noGrp="1" noChangeArrowheads="1"/>
          </p:cNvSpPr>
          <p:nvPr>
            <p:ph type="body" idx="1"/>
          </p:nvPr>
        </p:nvSpPr>
        <p:spPr>
          <a:xfrm>
            <a:off x="253967" y="1636697"/>
            <a:ext cx="9322628" cy="5922978"/>
          </a:xfrm>
        </p:spPr>
        <p:txBody>
          <a:bodyPr>
            <a:normAutofit/>
          </a:bodyPr>
          <a:lstStyle/>
          <a:p>
            <a:pPr>
              <a:lnSpc>
                <a:spcPct val="80000"/>
              </a:lnSpc>
            </a:pPr>
            <a:r>
              <a:rPr lang="el-GR" sz="3200" dirty="0" smtClean="0"/>
              <a:t>Η ενότητα επικεντρώνεται</a:t>
            </a:r>
            <a:r>
              <a:rPr lang="el-GR" sz="3200" dirty="0"/>
              <a:t>, αναγνωρίζει και  αξιολογεί τις δυνάμεις και τις αδυναμίες μιας εταιρίας στους λειτουργικούς τομείς της, συμπεριλαμβανομένης της διαχείρισης, το μάρκετινγκ, τα οικονομικά/λογιστικά, την παραγωγή/διαδικασία, την έρευνα και την ανάπτυξη, και τα συστήματα διοικητικών πληροφοριών.  </a:t>
            </a:r>
          </a:p>
          <a:p>
            <a:pPr>
              <a:lnSpc>
                <a:spcPct val="80000"/>
              </a:lnSpc>
            </a:pPr>
            <a:r>
              <a:rPr lang="el-GR" sz="3200" dirty="0"/>
              <a:t>Εξετάζονται οι σχέσεις μεταξύ αυτών των τομέων της επιχείρησης .  </a:t>
            </a:r>
          </a:p>
          <a:p>
            <a:pPr>
              <a:lnSpc>
                <a:spcPct val="80000"/>
              </a:lnSpc>
            </a:pPr>
            <a:r>
              <a:rPr lang="el-GR" sz="3200" dirty="0" smtClean="0"/>
              <a:t>Περιγράφεται </a:t>
            </a:r>
            <a:r>
              <a:rPr lang="el-GR" sz="3200" dirty="0"/>
              <a:t>η διαδικασία για να γίνει μία εσωτερική διάγνωση</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a:r>
              <a:rPr lang="el-GR" sz="3500" dirty="0"/>
              <a:t>Η φύση μίας εσωτερικής διάγνωσης</a:t>
            </a:r>
            <a:r>
              <a:rPr lang="el-GR" dirty="0"/>
              <a:t>  </a:t>
            </a:r>
            <a:r>
              <a:rPr lang="el-GR" dirty="0">
                <a:effectLst/>
              </a:rPr>
              <a:t> </a:t>
            </a:r>
          </a:p>
        </p:txBody>
      </p:sp>
      <p:sp>
        <p:nvSpPr>
          <p:cNvPr id="8195" name="Rectangle 3"/>
          <p:cNvSpPr>
            <a:spLocks noGrp="1" noChangeArrowheads="1"/>
          </p:cNvSpPr>
          <p:nvPr>
            <p:ph type="body" idx="1"/>
          </p:nvPr>
        </p:nvSpPr>
        <p:spPr>
          <a:xfrm>
            <a:off x="215776" y="1619597"/>
            <a:ext cx="9528828" cy="5572595"/>
          </a:xfrm>
        </p:spPr>
        <p:txBody>
          <a:bodyPr/>
          <a:lstStyle/>
          <a:p>
            <a:pPr>
              <a:lnSpc>
                <a:spcPct val="80000"/>
              </a:lnSpc>
            </a:pPr>
            <a:r>
              <a:rPr lang="el-GR" sz="2800" dirty="0"/>
              <a:t>Όλες οι επιχειρήσεις έχουν δυνατά και αδύνατα σημεία στους λειτουργικούς τομείς τους.  </a:t>
            </a:r>
          </a:p>
          <a:p>
            <a:pPr>
              <a:lnSpc>
                <a:spcPct val="80000"/>
              </a:lnSpc>
            </a:pPr>
            <a:r>
              <a:rPr lang="el-GR" sz="2800" dirty="0"/>
              <a:t>Καμία επιχείρηση δεν είναι εξίσου ισχυρή ή αδύνατη σε όλες τις περιοχές.  </a:t>
            </a:r>
          </a:p>
          <a:p>
            <a:pPr>
              <a:lnSpc>
                <a:spcPct val="80000"/>
              </a:lnSpc>
            </a:pPr>
            <a:r>
              <a:rPr lang="el-GR" sz="2800" dirty="0"/>
              <a:t>Παραδείγματος χάριν, κάποια είναι γνωστή για ένα άριστο σχεδιασμό προϊόντων, ενώ κάποια άλλη είναι γνωστή για το εξαιρετικό μάρκετινγκ.  </a:t>
            </a:r>
          </a:p>
          <a:p>
            <a:pPr>
              <a:lnSpc>
                <a:spcPct val="80000"/>
              </a:lnSpc>
            </a:pPr>
            <a:r>
              <a:rPr lang="el-GR" sz="2800" dirty="0"/>
              <a:t>Οι εσωτερικές δυνάμεις/αδυναμίες, που συνδέονται με τις εξωτερικές ευκαιρίες/απειλές και μια σαφή δήλωση της αποστολής, παρέχουν τη βάση για τους στόχους και τις στρατηγικές.  </a:t>
            </a:r>
          </a:p>
          <a:p>
            <a:pPr>
              <a:lnSpc>
                <a:spcPct val="80000"/>
              </a:lnSpc>
            </a:pPr>
            <a:r>
              <a:rPr lang="el-GR" sz="2800" dirty="0"/>
              <a:t>Οι στόχοι και οι στρατηγικές εφαρμόζονται επάνω στις εσωτερικές δυνάμεις και στις αδυναμίες με σκοπό να </a:t>
            </a:r>
            <a:r>
              <a:rPr lang="el-GR" sz="2800" dirty="0" err="1"/>
              <a:t>κεφαλοποιηθούν</a:t>
            </a:r>
            <a:r>
              <a:rPr lang="el-GR" sz="2800" dirty="0"/>
              <a:t> ή να προσπεραστούν αντίστοιχα</a:t>
            </a:r>
            <a:r>
              <a:rPr lang="el-GR" sz="2400" dirty="0"/>
              <a:t>.</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a:r>
              <a:rPr lang="el-GR"/>
              <a:t>Βασικές εσωτερικές δυνάμεις</a:t>
            </a:r>
          </a:p>
        </p:txBody>
      </p:sp>
      <p:sp>
        <p:nvSpPr>
          <p:cNvPr id="9219" name="Rectangle 3"/>
          <p:cNvSpPr>
            <a:spLocks noGrp="1" noChangeArrowheads="1"/>
          </p:cNvSpPr>
          <p:nvPr>
            <p:ph type="body" idx="1"/>
          </p:nvPr>
        </p:nvSpPr>
        <p:spPr>
          <a:xfrm>
            <a:off x="287784" y="1763925"/>
            <a:ext cx="9456820" cy="5544304"/>
          </a:xfrm>
        </p:spPr>
        <p:txBody>
          <a:bodyPr>
            <a:noAutofit/>
          </a:bodyPr>
          <a:lstStyle/>
          <a:p>
            <a:pPr>
              <a:lnSpc>
                <a:spcPct val="80000"/>
              </a:lnSpc>
              <a:buFont typeface="Wingdings" pitchFamily="2" charset="2"/>
              <a:buNone/>
            </a:pPr>
            <a:r>
              <a:rPr lang="el-GR" sz="2800" b="1" dirty="0"/>
              <a:t>Σε έναν κόσμο όπου οι προτιμήσεις των πελατών είναι ασταθείς, η ταυτότητα των πελατών αλλάζει, και οι τεχνολογίες για την εξυπηρέτηση των πελατών απαιτούν να εξελίσσονται συνεχώς :</a:t>
            </a:r>
            <a:r>
              <a:rPr lang="el-GR" sz="2800" dirty="0"/>
              <a:t>  </a:t>
            </a:r>
          </a:p>
          <a:p>
            <a:pPr>
              <a:lnSpc>
                <a:spcPct val="80000"/>
              </a:lnSpc>
            </a:pPr>
            <a:r>
              <a:rPr lang="el-GR" sz="2800" dirty="0"/>
              <a:t> 	Ένας εξωτερικός προσανατολισμός δεν αποτελεί την απόλυτο ασφαλή βάση για τη διατύπωση μιας μακροπρόθεσμης στρατηγικής.  </a:t>
            </a:r>
          </a:p>
          <a:p>
            <a:pPr>
              <a:lnSpc>
                <a:spcPct val="80000"/>
              </a:lnSpc>
            </a:pPr>
            <a:r>
              <a:rPr lang="el-GR" sz="2800" dirty="0"/>
              <a:t> 	Όταν το εξωτερικό περιβάλλον είναι ρευστό, οι πόροι και οι ικανότητες της εταιρίας μπορούν να είναι η σταθερότερη βάση στην οποία μπορεί να καθορίσει την ταυτότητά της.  </a:t>
            </a:r>
          </a:p>
          <a:p>
            <a:pPr>
              <a:lnSpc>
                <a:spcPct val="80000"/>
              </a:lnSpc>
            </a:pPr>
            <a:r>
              <a:rPr lang="el-GR" sz="2800" dirty="0"/>
              <a:t>	Ως εκ τούτου, ο καθορισμός της στρατηγικής μιας επιχείρησης από την άποψη το τι μπορεί να προσφέρει είναι μια ανθεκτικότερη βάση από έναν καθορισμό που βασίζεται στις ανάγκες που η επιχείρηση επιδιώκει να ικανοποιήσει</a:t>
            </a:r>
          </a:p>
          <a:p>
            <a:pPr>
              <a:lnSpc>
                <a:spcPct val="80000"/>
              </a:lnSpc>
            </a:pPr>
            <a:endParaRPr lang="el-GR" sz="28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688166" y="208242"/>
            <a:ext cx="7056438" cy="1387690"/>
          </a:xfrm>
        </p:spPr>
        <p:txBody>
          <a:bodyPr/>
          <a:lstStyle/>
          <a:p>
            <a:pPr algn="ctr"/>
            <a:r>
              <a:rPr lang="el-GR" sz="3500" b="1" dirty="0"/>
              <a:t>Η διαδικασία για να διεξάγεις μία εσωτερική διάγνωση </a:t>
            </a:r>
            <a:r>
              <a:rPr lang="el-GR" sz="3500" dirty="0">
                <a:effectLst/>
              </a:rPr>
              <a:t> </a:t>
            </a:r>
          </a:p>
        </p:txBody>
      </p:sp>
      <p:sp>
        <p:nvSpPr>
          <p:cNvPr id="10243" name="Rectangle 3"/>
          <p:cNvSpPr>
            <a:spLocks noGrp="1" noChangeArrowheads="1"/>
          </p:cNvSpPr>
          <p:nvPr>
            <p:ph type="body" idx="1"/>
          </p:nvPr>
        </p:nvSpPr>
        <p:spPr>
          <a:xfrm>
            <a:off x="287784" y="1619598"/>
            <a:ext cx="9456820" cy="5653090"/>
          </a:xfrm>
        </p:spPr>
        <p:txBody>
          <a:bodyPr>
            <a:normAutofit/>
          </a:bodyPr>
          <a:lstStyle/>
          <a:p>
            <a:pPr>
              <a:lnSpc>
                <a:spcPct val="80000"/>
              </a:lnSpc>
            </a:pPr>
            <a:r>
              <a:rPr lang="el-GR" sz="2800" dirty="0"/>
              <a:t>Η διαδικασία για ένα</a:t>
            </a:r>
            <a:r>
              <a:rPr lang="el-GR" sz="2800" i="1" dirty="0"/>
              <a:t> </a:t>
            </a:r>
            <a:r>
              <a:rPr lang="el-GR" sz="2800" i="1" dirty="0" err="1"/>
              <a:t>internαl</a:t>
            </a:r>
            <a:r>
              <a:rPr lang="el-GR" sz="2800" i="1" dirty="0"/>
              <a:t> </a:t>
            </a:r>
            <a:r>
              <a:rPr lang="el-GR" sz="2800" i="1" dirty="0" err="1"/>
              <a:t>αudit</a:t>
            </a:r>
            <a:r>
              <a:rPr lang="el-GR" sz="2800" i="1" dirty="0"/>
              <a:t> </a:t>
            </a:r>
            <a:r>
              <a:rPr lang="el-GR" sz="2800" dirty="0"/>
              <a:t>πλησιάζει πολύ τη διαδικασία για έναν εξωτερικό λογιστικό έλεγχο.  </a:t>
            </a:r>
          </a:p>
          <a:p>
            <a:pPr>
              <a:lnSpc>
                <a:spcPct val="80000"/>
              </a:lnSpc>
            </a:pPr>
            <a:r>
              <a:rPr lang="el-GR" sz="2800" dirty="0"/>
              <a:t>Διευθυντές και υπάλληλοι από όλη την εταιρία χρειάζονται τον καθορισμό των δυνάμεων και των αδυναμιών μιας εταιρίας.  </a:t>
            </a:r>
          </a:p>
          <a:p>
            <a:pPr>
              <a:lnSpc>
                <a:spcPct val="80000"/>
              </a:lnSpc>
            </a:pPr>
            <a:r>
              <a:rPr lang="el-GR" sz="2800" dirty="0"/>
              <a:t>Η εσωτερική διάγνωση απαιτεί  πληροφορίες για τη διαχείριση της εταιρίας, το μάρκετινγκ, τη χρηματοδότηση-λογιστική, την παραγωγή-διαδικασίες, την έρευνα και την ανάπτυξη (Ε&amp;Α), και τις διαδικασίες συστημάτων διοικητικών πληροφοριών.  </a:t>
            </a:r>
          </a:p>
          <a:p>
            <a:pPr>
              <a:lnSpc>
                <a:spcPct val="80000"/>
              </a:lnSpc>
            </a:pPr>
            <a:r>
              <a:rPr lang="el-GR" sz="2800" dirty="0"/>
              <a:t>Η ανάπτυξη των συμπερασμάτων από των 10 με 20 σημαντικότερων οργανωτικών δυνάμεων και αδυναμιών μπορεί να γίνει όταν ένας πεπειραμένος διευθυντής γνωρίζει, είναι όμως ένας δύσκολος στόχος, όταν υπάρχουν  διευθυντές που αντιπροσωπεύουν  διαφορετικά οργανωτικά ενδιαφέροντα και  απόψεις.</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3600" b="1" dirty="0" smtClean="0"/>
              <a:t/>
            </a:r>
            <a:br>
              <a:rPr lang="en-US" sz="3600" b="1" dirty="0" smtClean="0"/>
            </a:br>
            <a:r>
              <a:rPr lang="en-US" sz="3600" b="1" dirty="0" smtClean="0"/>
              <a:t>EFE Matrix (External Factor Evaluation)</a:t>
            </a:r>
            <a:r>
              <a:rPr lang="el-GR" dirty="0" smtClean="0"/>
              <a:t/>
            </a:r>
            <a:br>
              <a:rPr lang="el-GR" dirty="0" smtClean="0"/>
            </a:br>
            <a:endParaRPr lang="el-GR" dirty="0"/>
          </a:p>
        </p:txBody>
      </p:sp>
      <p:sp>
        <p:nvSpPr>
          <p:cNvPr id="3" name="2 - Θέση περιεχομένου"/>
          <p:cNvSpPr>
            <a:spLocks noGrp="1"/>
          </p:cNvSpPr>
          <p:nvPr>
            <p:ph idx="1"/>
          </p:nvPr>
        </p:nvSpPr>
        <p:spPr>
          <a:xfrm>
            <a:off x="325405" y="1814671"/>
            <a:ext cx="9251190" cy="5465628"/>
          </a:xfrm>
        </p:spPr>
        <p:txBody>
          <a:bodyPr/>
          <a:lstStyle/>
          <a:p>
            <a:r>
              <a:rPr lang="en-US" dirty="0" smtClean="0"/>
              <a:t>H </a:t>
            </a:r>
            <a:r>
              <a:rPr lang="el-GR" dirty="0" smtClean="0"/>
              <a:t>EFE  </a:t>
            </a:r>
            <a:r>
              <a:rPr lang="el-GR" dirty="0" err="1" smtClean="0"/>
              <a:t>Matrix</a:t>
            </a:r>
            <a:r>
              <a:rPr lang="el-GR" dirty="0" smtClean="0"/>
              <a:t> είναι μια μέθοδος αξιολόγησης των εξωτερικών παραγόντων. </a:t>
            </a:r>
          </a:p>
          <a:p>
            <a:r>
              <a:rPr lang="el-GR" dirty="0" smtClean="0"/>
              <a:t>Είναι ένα στρατηγικό εργαλείο που χρησιμοποιείται συχνά για την αξιολόγηση των τρεχουσών επιχειρηματικών συνθηκών.</a:t>
            </a:r>
          </a:p>
          <a:p>
            <a:r>
              <a:rPr lang="el-GR" dirty="0" smtClean="0"/>
              <a:t> Η μήτρα </a:t>
            </a:r>
            <a:r>
              <a:rPr lang="en-US" dirty="0" smtClean="0"/>
              <a:t>EFE</a:t>
            </a:r>
            <a:r>
              <a:rPr lang="el-GR" dirty="0" smtClean="0"/>
              <a:t> είναι ένα καλό εργαλείο για να απεικονίσει και για να απεικονίσει και να ιεραρχήσει  τις ευκαιρίες και τις απειλές που αντιμετωπίζει μια επιχείρηση αντιμετωπίζει</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658416" y="208242"/>
            <a:ext cx="7086189" cy="1228447"/>
          </a:xfrm>
        </p:spPr>
        <p:txBody>
          <a:bodyPr/>
          <a:lstStyle/>
          <a:p>
            <a:pPr algn="ctr"/>
            <a:r>
              <a:rPr lang="el-GR" sz="3500" b="1" dirty="0"/>
              <a:t>Η διαδικασία για να διεξάγεις μία εσωτερική διάγνωση</a:t>
            </a:r>
          </a:p>
        </p:txBody>
      </p:sp>
      <p:sp>
        <p:nvSpPr>
          <p:cNvPr id="11267" name="Rectangle 3"/>
          <p:cNvSpPr>
            <a:spLocks noGrp="1" noChangeArrowheads="1"/>
          </p:cNvSpPr>
          <p:nvPr>
            <p:ph type="body" idx="1"/>
          </p:nvPr>
        </p:nvSpPr>
        <p:spPr>
          <a:xfrm>
            <a:off x="143768" y="1403573"/>
            <a:ext cx="9793088" cy="5947863"/>
          </a:xfrm>
        </p:spPr>
        <p:txBody>
          <a:bodyPr>
            <a:noAutofit/>
          </a:bodyPr>
          <a:lstStyle/>
          <a:p>
            <a:pPr marL="503972" indent="-503972">
              <a:lnSpc>
                <a:spcPct val="80000"/>
              </a:lnSpc>
            </a:pPr>
            <a:r>
              <a:rPr lang="el-GR" sz="2800" dirty="0"/>
              <a:t>Η ανάπτυξη ενός καταλόγου (20-σελίδου) αδυναμιών και δυνάμεων  θα μπορούσε να ολοκληρωθεί σχετικά εύκολα, αλλά ένας κατάλογος των 10 έως 15 σημαντικότερων </a:t>
            </a:r>
            <a:r>
              <a:rPr lang="el-GR" sz="2800" dirty="0" smtClean="0"/>
              <a:t>από αυτές </a:t>
            </a:r>
            <a:r>
              <a:rPr lang="el-GR" sz="2800" dirty="0"/>
              <a:t>περιλαμβάνει  σημαντική ανάλυση και διαπραγμάτευση.  </a:t>
            </a:r>
          </a:p>
          <a:p>
            <a:pPr marL="503972" indent="-503972">
              <a:lnSpc>
                <a:spcPct val="80000"/>
              </a:lnSpc>
            </a:pPr>
            <a:r>
              <a:rPr lang="el-GR" sz="2800" dirty="0"/>
              <a:t>Αυτό ισχύει λόγω των κρίσεων που απαιτούνται και του αντίκτυπου που ένας τέτοιος κατάλογος θα έχει αναπόφευκτα δεδομένου ότι χρησιμοποιείται στη διατύπωση, στην εφαρμογή, και στην αξιολόγηση των στρατηγικών.</a:t>
            </a:r>
          </a:p>
          <a:p>
            <a:pPr marL="503972" indent="-503972">
              <a:lnSpc>
                <a:spcPct val="80000"/>
              </a:lnSpc>
            </a:pPr>
            <a:r>
              <a:rPr lang="el-GR" sz="2800" dirty="0"/>
              <a:t>Στην αναγνώριση και την κατανόηση μιας αποτυχίας οι σχέσεις μεταξύ των λειτουργικών τομέων της επιχείρησης μπορούν να είναι καταστρεπτικές στη στρατηγική διαχείριση, και ο αριθμός εκείνων των σχέσεων που πρέπει να </a:t>
            </a:r>
            <a:r>
              <a:rPr lang="el-GR" sz="2800" dirty="0" smtClean="0"/>
              <a:t>διοικηθούν </a:t>
            </a:r>
            <a:r>
              <a:rPr lang="el-GR" sz="2800" dirty="0"/>
              <a:t>αυξάνεται εντυπωσιακά με το μέγεθος μιας εταιρίας, την ποικιλομορφία, τη γεωγραφική διασπορά, και τον αριθμό προϊόντων ή υπηρεσιών που προσφέρονται.</a:t>
            </a:r>
          </a:p>
          <a:p>
            <a:pPr marL="503972" indent="-503972">
              <a:lnSpc>
                <a:spcPct val="80000"/>
              </a:lnSpc>
            </a:pPr>
            <a:endParaRPr lang="el-GR" sz="2800" dirty="0"/>
          </a:p>
          <a:p>
            <a:pPr marL="503972" indent="-503972">
              <a:lnSpc>
                <a:spcPct val="80000"/>
              </a:lnSpc>
            </a:pPr>
            <a:endParaRPr lang="el-GR" sz="2800"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algn="ctr"/>
            <a:r>
              <a:rPr lang="el-GR"/>
              <a:t>Οι </a:t>
            </a:r>
            <a:r>
              <a:rPr lang="el-GR" i="1"/>
              <a:t>λειτουργίες του mαnαg</a:t>
            </a:r>
            <a:r>
              <a:rPr lang="en-US" i="1"/>
              <a:t>e</a:t>
            </a:r>
            <a:r>
              <a:rPr lang="el-GR" i="1"/>
              <a:t>ment</a:t>
            </a:r>
            <a:r>
              <a:rPr lang="el-GR"/>
              <a:t>.</a:t>
            </a:r>
          </a:p>
        </p:txBody>
      </p:sp>
      <p:sp>
        <p:nvSpPr>
          <p:cNvPr id="21507" name="Rectangle 3"/>
          <p:cNvSpPr>
            <a:spLocks noGrp="1" noChangeArrowheads="1"/>
          </p:cNvSpPr>
          <p:nvPr>
            <p:ph type="body" idx="1"/>
          </p:nvPr>
        </p:nvSpPr>
        <p:spPr/>
        <p:txBody>
          <a:bodyPr/>
          <a:lstStyle/>
          <a:p>
            <a:r>
              <a:rPr lang="el-GR" dirty="0" smtClean="0"/>
              <a:t>Αποτελείται </a:t>
            </a:r>
            <a:r>
              <a:rPr lang="el-GR" dirty="0"/>
              <a:t>από πέντε βασικές δραστηριότητες:  </a:t>
            </a:r>
          </a:p>
          <a:p>
            <a:pPr lvl="1" algn="ctr"/>
            <a:r>
              <a:rPr lang="el-GR" dirty="0"/>
              <a:t>προγραμματισμός,  </a:t>
            </a:r>
          </a:p>
          <a:p>
            <a:pPr lvl="1" algn="ctr"/>
            <a:r>
              <a:rPr lang="el-GR" dirty="0"/>
              <a:t>οργάνωση,   </a:t>
            </a:r>
          </a:p>
          <a:p>
            <a:pPr lvl="1" algn="ctr"/>
            <a:r>
              <a:rPr lang="el-GR" dirty="0"/>
              <a:t>δραστηριοποίηση,  </a:t>
            </a:r>
          </a:p>
          <a:p>
            <a:pPr lvl="1" algn="ctr"/>
            <a:r>
              <a:rPr lang="el-GR" dirty="0" smtClean="0"/>
              <a:t>στελέχωση </a:t>
            </a:r>
            <a:r>
              <a:rPr lang="el-GR" dirty="0"/>
              <a:t>και   </a:t>
            </a:r>
          </a:p>
          <a:p>
            <a:pPr lvl="1" algn="ctr"/>
            <a:r>
              <a:rPr lang="el-GR" dirty="0"/>
              <a:t>έλεγχος </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algn="ctr"/>
            <a:r>
              <a:rPr lang="el-GR"/>
              <a:t>Οι </a:t>
            </a:r>
            <a:r>
              <a:rPr lang="el-GR" i="1"/>
              <a:t>λειτουργίες του mαnαg</a:t>
            </a:r>
            <a:r>
              <a:rPr lang="en-US" i="1"/>
              <a:t>e</a:t>
            </a:r>
            <a:r>
              <a:rPr lang="el-GR" i="1"/>
              <a:t>ment</a:t>
            </a:r>
            <a:r>
              <a:rPr lang="el-GR"/>
              <a:t>.</a:t>
            </a:r>
          </a:p>
        </p:txBody>
      </p:sp>
      <p:sp>
        <p:nvSpPr>
          <p:cNvPr id="22531" name="Rectangle 3"/>
          <p:cNvSpPr>
            <a:spLocks noGrp="1" noChangeArrowheads="1"/>
          </p:cNvSpPr>
          <p:nvPr>
            <p:ph type="body" idx="1"/>
          </p:nvPr>
        </p:nvSpPr>
        <p:spPr>
          <a:xfrm>
            <a:off x="287784" y="1547589"/>
            <a:ext cx="9649071" cy="5832648"/>
          </a:xfrm>
        </p:spPr>
        <p:txBody>
          <a:bodyPr>
            <a:normAutofit/>
          </a:bodyPr>
          <a:lstStyle/>
          <a:p>
            <a:pPr>
              <a:lnSpc>
                <a:spcPct val="80000"/>
              </a:lnSpc>
            </a:pPr>
            <a:r>
              <a:rPr lang="el-GR" sz="2400" dirty="0"/>
              <a:t>Ο προγραμματισμός αποτελείται από όλες εκείνες τις διευθυντικές δραστηριότητες σχετικές με την προετοιμασία του μέλλοντος. Οι συγκεκριμένοι στόχοι περιλαμβάνουν την πρόβλεψη, την καθιέρωση στόχων, την επινόηση  στρατηγικών, την ανάπτυξη πολιτικών, και τον καθορισμό στόχων. </a:t>
            </a:r>
          </a:p>
          <a:p>
            <a:pPr>
              <a:lnSpc>
                <a:spcPct val="80000"/>
              </a:lnSpc>
            </a:pPr>
            <a:r>
              <a:rPr lang="el-GR" sz="2400" dirty="0"/>
              <a:t>Η οργάνωση περιλαμβάνει όλες εκείνες τις διευθυντικές δραστηριότητες που οδηγούν σε μια δομή σχέσεων στόχων και αρχών. Οι συγκεκριμένες περιοχές περιλαμβάνουν το οργανωτικό σχέδιο, την ειδίκευση εργασίας, τις περιγραφές εργασίας, τις προδιαγραφές εργασίας, το εύρος ελέγχων, τη συνοχή της διοίκησης, το συντονισμό, το σχέδιο εργασίας, και την ανάλυση εργασίας. </a:t>
            </a:r>
          </a:p>
          <a:p>
            <a:pPr>
              <a:lnSpc>
                <a:spcPct val="80000"/>
              </a:lnSpc>
            </a:pPr>
            <a:r>
              <a:rPr lang="el-GR" sz="2400" dirty="0"/>
              <a:t>Η δραστηριοποίηση περιλαμβάνει τις προσπάθειες που κατευθύνονται προς τη διαμόρφωση της ανθρώπινης συμπεριφοράς. Τα συγκεκριμένα θέματα περιλαμβάνουν την ηγεσία, την επικοινωνία, τις ομάδες εργασίας, την τροποποίηση συμπεριφοράς, τη μεταβίβαση της αρχής, τον εμπλουτισμό εργασίας, την ικανοποίηση εργασίας, την εκπλήρωση αναγκών, την αλλαγή στην οργάνωση, το ηθικό των υπαλλήλων, και το διευθυντικό ηθικό. </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pPr algn="ctr"/>
            <a:r>
              <a:rPr lang="el-GR"/>
              <a:t>Οι </a:t>
            </a:r>
            <a:r>
              <a:rPr lang="el-GR" i="1"/>
              <a:t>λειτουργίες του mαnαg</a:t>
            </a:r>
            <a:r>
              <a:rPr lang="en-US" i="1"/>
              <a:t>e</a:t>
            </a:r>
            <a:r>
              <a:rPr lang="el-GR" i="1"/>
              <a:t>ment</a:t>
            </a:r>
            <a:r>
              <a:rPr lang="el-GR"/>
              <a:t>.</a:t>
            </a:r>
          </a:p>
        </p:txBody>
      </p:sp>
      <p:sp>
        <p:nvSpPr>
          <p:cNvPr id="23555" name="Rectangle 3"/>
          <p:cNvSpPr>
            <a:spLocks noGrp="1" noChangeArrowheads="1"/>
          </p:cNvSpPr>
          <p:nvPr>
            <p:ph type="body" idx="1"/>
          </p:nvPr>
        </p:nvSpPr>
        <p:spPr>
          <a:xfrm>
            <a:off x="143767" y="1691605"/>
            <a:ext cx="9936857" cy="5500587"/>
          </a:xfrm>
        </p:spPr>
        <p:txBody>
          <a:bodyPr>
            <a:noAutofit/>
          </a:bodyPr>
          <a:lstStyle/>
          <a:p>
            <a:pPr>
              <a:lnSpc>
                <a:spcPct val="80000"/>
              </a:lnSpc>
            </a:pPr>
            <a:r>
              <a:rPr lang="el-GR" sz="2800" dirty="0"/>
              <a:t>Οι δραστηριότητες </a:t>
            </a:r>
            <a:r>
              <a:rPr lang="el-GR" sz="2800" dirty="0" smtClean="0"/>
              <a:t>στελέχωσης είναι </a:t>
            </a:r>
            <a:r>
              <a:rPr lang="el-GR" sz="2800" dirty="0" err="1"/>
              <a:t>κεντροθετημένες</a:t>
            </a:r>
            <a:r>
              <a:rPr lang="el-GR" sz="2800" dirty="0"/>
              <a:t> στη διαχείριση προσωπικού ή του ανθρώπινου δυναμικού. Περιλαμβάνονται η διοίκηση αμοιβών και μισθών, τα οφέλη υπαλλήλων, οι προσλήψεις με συνέντευξη, η πυρκαγιά, η κατάρτιση, η διοικητική ανάπτυξη, η ασφάλεια υπαλλήλων, η καταφατική δράση, η ίση ευκαιρία απασχόλησης, οι σχέσεις με τα συνδικάτα, η ανάπτυξη σταδιοδρομίας, η έρευνα προσωπικού, οι πολιτικές πειθαρχίας και οι δημόσιες σχέσεις.  </a:t>
            </a:r>
          </a:p>
          <a:p>
            <a:pPr>
              <a:lnSpc>
                <a:spcPct val="80000"/>
              </a:lnSpc>
            </a:pPr>
            <a:r>
              <a:rPr lang="el-GR" sz="2800" dirty="0"/>
              <a:t>Ο έλεγχος αναφέρεται σε όλες εκείνες τις διευθυντικές δραστηριότητες που κατευθύνονται προς την εξασφάλιση ότι τα πραγματικά αποτελέσματα είναι συμβατά με τα προγραμματισμένα. Οι βασικοί τομείς ανησυχίας περιλαμβάνουν τον ποιοτικό έλεγχο, τον οικονομικό έλεγχο, τον έλεγχο πωλήσεων, τον έλεγχο καταλόγων, τον έλεγχος δαπανών, την ανάλυση διαφορών, ανταμοιβών, και  κυρώσεων. </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el-GR"/>
              <a:t>Σχεδιασμός</a:t>
            </a:r>
          </a:p>
        </p:txBody>
      </p:sp>
      <p:sp>
        <p:nvSpPr>
          <p:cNvPr id="24579" name="Rectangle 3"/>
          <p:cNvSpPr>
            <a:spLocks noGrp="1" noChangeArrowheads="1"/>
          </p:cNvSpPr>
          <p:nvPr>
            <p:ph type="body" idx="1"/>
          </p:nvPr>
        </p:nvSpPr>
        <p:spPr>
          <a:xfrm>
            <a:off x="287784" y="1691605"/>
            <a:ext cx="9505055" cy="5544616"/>
          </a:xfrm>
        </p:spPr>
        <p:txBody>
          <a:bodyPr>
            <a:noAutofit/>
          </a:bodyPr>
          <a:lstStyle/>
          <a:p>
            <a:pPr>
              <a:lnSpc>
                <a:spcPct val="80000"/>
              </a:lnSpc>
            </a:pPr>
            <a:r>
              <a:rPr lang="el-GR" sz="2800" dirty="0"/>
              <a:t>Το μόνο σίγουρο πράγμα για το μέλλον οποιασδήποτε οργάνωσης είναι η αλλαγή, και είναι η ουσιαστική γέφυρα μεταξύ του παρόντος και του μέλλοντος που αυξάνει την πιθανότητα  επίτευξης των επιθυμητών αποτελεσμάτων.  </a:t>
            </a:r>
          </a:p>
          <a:p>
            <a:pPr>
              <a:lnSpc>
                <a:spcPct val="80000"/>
              </a:lnSpc>
            </a:pPr>
            <a:r>
              <a:rPr lang="el-GR" sz="2800" dirty="0"/>
              <a:t>Ο προγραμματισμός είναι η διαδικασία από την οποία  καθορίζετε εάν θα προσπαθήσει για έναν στόχο και δείχνει τον αποτελεσματικότερο τρόπο προς τα επιθυμητά αποτελέσματα, και προετοιμάζεται να υπερνικήσει τις απροσδόκητες δυσκολίες με τους αντίστοιχους πόρους.  </a:t>
            </a:r>
          </a:p>
          <a:p>
            <a:pPr>
              <a:lnSpc>
                <a:spcPct val="80000"/>
              </a:lnSpc>
            </a:pPr>
            <a:r>
              <a:rPr lang="el-GR" sz="2800" dirty="0"/>
              <a:t>Ο προγραμματισμός είναι η έναρξη της διαδικασίας από την οποία ένα άτομο ή μια επιχείρηση μπορεί να κάνει τα κενά όνειρα πραγματικότητα.  </a:t>
            </a:r>
          </a:p>
          <a:p>
            <a:pPr>
              <a:lnSpc>
                <a:spcPct val="80000"/>
              </a:lnSpc>
            </a:pPr>
            <a:r>
              <a:rPr lang="el-GR" sz="2800" dirty="0"/>
              <a:t>Ο προγραμματισμός επιτρέπει να αποφύγουμε η παγίδα όπου ένας εργάζεται εξαιρετικά σκληρά αλλά πετυχαίνει λίγα. </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a:r>
              <a:rPr lang="el-GR"/>
              <a:t>Οργανώνοντας </a:t>
            </a:r>
          </a:p>
        </p:txBody>
      </p:sp>
      <p:sp>
        <p:nvSpPr>
          <p:cNvPr id="25603" name="Rectangle 3"/>
          <p:cNvSpPr>
            <a:spLocks noGrp="1" noChangeArrowheads="1"/>
          </p:cNvSpPr>
          <p:nvPr>
            <p:ph type="body" idx="1"/>
          </p:nvPr>
        </p:nvSpPr>
        <p:spPr>
          <a:xfrm>
            <a:off x="287784" y="1691605"/>
            <a:ext cx="9456820" cy="5659829"/>
          </a:xfrm>
        </p:spPr>
        <p:txBody>
          <a:bodyPr>
            <a:normAutofit/>
          </a:bodyPr>
          <a:lstStyle/>
          <a:p>
            <a:pPr>
              <a:lnSpc>
                <a:spcPct val="80000"/>
              </a:lnSpc>
            </a:pPr>
            <a:r>
              <a:rPr lang="el-GR" sz="2800" dirty="0"/>
              <a:t>Ο σκοπός της οργάνωσης είναι να επιτύχει η προσπάθεια με τον καθορισμό των σχέσεων στόχων και αρχών.  </a:t>
            </a:r>
          </a:p>
          <a:p>
            <a:pPr>
              <a:lnSpc>
                <a:spcPct val="80000"/>
              </a:lnSpc>
            </a:pPr>
            <a:r>
              <a:rPr lang="el-GR" sz="2800" dirty="0"/>
              <a:t>Η οργάνωση σημαίνει ποιος κάνει τι και ποιοι υποβάλλουν έκθεση σε ποιον. Υπάρχουν αμέτρητα παραδείγματα στην ιστορία των καλά-οργανωμένων επιχειρήσεων που επιτυχώς, σε μερικές περιπτώσεις, νίκησαν πολύ ισχυρότερες αλλά λιγότερο οργανωμένες εταιρίες.  </a:t>
            </a:r>
          </a:p>
          <a:p>
            <a:pPr>
              <a:lnSpc>
                <a:spcPct val="80000"/>
              </a:lnSpc>
            </a:pPr>
            <a:r>
              <a:rPr lang="el-GR" sz="2800" dirty="0"/>
              <a:t>Η καλά-οργανωμένη εταιρία γενικά έχει παρακινήσει τους διευθυντές και τους υπάλληλοι να δεσμεύονται να δουν την οργάνωση να πετυχαίνει. Οι πόροι κατανέμονται αποτελεσματικότερα και χρησιμοποιούνται αποτελεσματικότερα σε μια καλά-οργανωμένη εταιρία από, ότι σε μια αποδιοργανωμένη εταιρία</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algn="ctr"/>
            <a:r>
              <a:rPr lang="el-GR"/>
              <a:t>Πλεονεκτήματα της ειδίκευσης εργασίας</a:t>
            </a:r>
          </a:p>
        </p:txBody>
      </p:sp>
      <p:sp>
        <p:nvSpPr>
          <p:cNvPr id="26627" name="Rectangle 3"/>
          <p:cNvSpPr>
            <a:spLocks noGrp="1" noChangeArrowheads="1"/>
          </p:cNvSpPr>
          <p:nvPr>
            <p:ph type="body" idx="1"/>
          </p:nvPr>
        </p:nvSpPr>
        <p:spPr>
          <a:xfrm>
            <a:off x="431800" y="1835621"/>
            <a:ext cx="9361040" cy="5544616"/>
          </a:xfrm>
        </p:spPr>
        <p:txBody>
          <a:bodyPr/>
          <a:lstStyle/>
          <a:p>
            <a:pPr>
              <a:lnSpc>
                <a:spcPct val="80000"/>
              </a:lnSpc>
            </a:pPr>
            <a:r>
              <a:rPr lang="el-GR" sz="2800" b="1" dirty="0" err="1"/>
              <a:t>Adam</a:t>
            </a:r>
            <a:r>
              <a:rPr lang="el-GR" sz="2800" b="1" dirty="0"/>
              <a:t> </a:t>
            </a:r>
            <a:r>
              <a:rPr lang="el-GR" sz="2800" b="1" dirty="0" err="1"/>
              <a:t>Smirh</a:t>
            </a:r>
            <a:r>
              <a:rPr lang="el-GR" sz="2800" b="1" dirty="0"/>
              <a:t> ανέφερε τα πλεονεκτήματα της ειδίκευσης εργασίας στην κατασκευή των καρφιτσών:</a:t>
            </a:r>
            <a:r>
              <a:rPr lang="el-GR" sz="2800" dirty="0"/>
              <a:t> </a:t>
            </a:r>
            <a:endParaRPr lang="el-GR" sz="2800" dirty="0" smtClean="0"/>
          </a:p>
          <a:p>
            <a:pPr>
              <a:lnSpc>
                <a:spcPct val="80000"/>
              </a:lnSpc>
            </a:pPr>
            <a:endParaRPr lang="el-GR" sz="2800" dirty="0"/>
          </a:p>
          <a:p>
            <a:pPr marL="453574" lvl="1" indent="0" algn="just">
              <a:lnSpc>
                <a:spcPct val="80000"/>
              </a:lnSpc>
              <a:buNone/>
            </a:pPr>
            <a:r>
              <a:rPr lang="el-GR" sz="2800" dirty="0" smtClean="0"/>
              <a:t>«Ένα </a:t>
            </a:r>
            <a:r>
              <a:rPr lang="el-GR" sz="2800" dirty="0"/>
              <a:t>άτομο τεντώνει το καλώδιο, άλλο το ισιώνει, ένα τρίτο το κόβει, ένα τέταρτο το δείχνει, ένα πέμπτο το </a:t>
            </a:r>
            <a:r>
              <a:rPr lang="el-GR" sz="2800" dirty="0" smtClean="0"/>
              <a:t>μορφοποιεί </a:t>
            </a:r>
            <a:r>
              <a:rPr lang="el-GR" sz="2800" dirty="0"/>
              <a:t>στην κορυφή για τη λήψη του κεφαλιού. Δέκα άτομα που εργάζονται με αυτόν τον τρόπο μπορούν να παραγάγουν 48.000 καρφίτσες σε μία ημέρα, αλλά εάν όλα είχαν λειτουργήσει χωριστά και ανεξάρτητα στην καλύτερη περίπτωση να παράγουν  20 καρφίτσες ο καθένας σε μια </a:t>
            </a:r>
            <a:r>
              <a:rPr lang="el-GR" sz="2800" dirty="0" smtClean="0"/>
              <a:t>ημέρα»   </a:t>
            </a:r>
            <a:endParaRPr lang="el-GR" sz="2800" dirty="0"/>
          </a:p>
          <a:p>
            <a:pPr lvl="1" algn="just">
              <a:lnSpc>
                <a:spcPct val="80000"/>
              </a:lnSpc>
            </a:pPr>
            <a:endParaRPr lang="el-GR" sz="2800" dirty="0"/>
          </a:p>
          <a:p>
            <a:pPr lvl="1" algn="ctr">
              <a:lnSpc>
                <a:spcPct val="80000"/>
              </a:lnSpc>
              <a:buFont typeface="Wingdings" pitchFamily="2" charset="2"/>
              <a:buNone/>
            </a:pPr>
            <a:r>
              <a:rPr lang="el-GR" sz="2800" dirty="0"/>
              <a:t>αλλά ............ </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el-GR"/>
              <a:t>Δίνοντας κίνητρα</a:t>
            </a:r>
          </a:p>
        </p:txBody>
      </p:sp>
      <p:sp>
        <p:nvSpPr>
          <p:cNvPr id="27651" name="Rectangle 3"/>
          <p:cNvSpPr>
            <a:spLocks noGrp="1" noChangeArrowheads="1"/>
          </p:cNvSpPr>
          <p:nvPr>
            <p:ph type="body" idx="1"/>
          </p:nvPr>
        </p:nvSpPr>
        <p:spPr>
          <a:xfrm>
            <a:off x="215776" y="1691605"/>
            <a:ext cx="9577063" cy="5616624"/>
          </a:xfrm>
        </p:spPr>
        <p:txBody>
          <a:bodyPr>
            <a:normAutofit/>
          </a:bodyPr>
          <a:lstStyle/>
          <a:p>
            <a:pPr>
              <a:lnSpc>
                <a:spcPct val="80000"/>
              </a:lnSpc>
            </a:pPr>
            <a:r>
              <a:rPr lang="el-GR" sz="2800" i="1" dirty="0"/>
              <a:t>Ως </a:t>
            </a:r>
            <a:r>
              <a:rPr lang="el-GR" sz="2800" i="1" dirty="0" err="1"/>
              <a:t>Motivαting</a:t>
            </a:r>
            <a:r>
              <a:rPr lang="el-GR" sz="2800" i="1" dirty="0"/>
              <a:t> </a:t>
            </a:r>
            <a:r>
              <a:rPr lang="el-GR" sz="2800" dirty="0"/>
              <a:t>μπορεί να οριστεί ως η διαδικασία όπου επηρεάζει κάποιον για να ολοκληρώσει  συγκεκριμένους στόχους. </a:t>
            </a:r>
          </a:p>
          <a:p>
            <a:pPr>
              <a:lnSpc>
                <a:spcPct val="80000"/>
              </a:lnSpc>
            </a:pPr>
            <a:r>
              <a:rPr lang="el-GR" sz="2800" dirty="0"/>
              <a:t>Το κίνητρο εξηγεί γιατί κάποιοι άνθρωποι εργάζονται σκληρότερα και άλλοι όχι.  </a:t>
            </a:r>
          </a:p>
          <a:p>
            <a:pPr>
              <a:lnSpc>
                <a:spcPct val="80000"/>
              </a:lnSpc>
            </a:pPr>
            <a:r>
              <a:rPr lang="el-GR" sz="2800" dirty="0"/>
              <a:t>Οι στόχοι, οι στρατηγικές, και οι πολιτικές έχουν μικρή πιθανότητα εάν οι υπάλληλοι και οι διευθυντές δεν είναι παρακινημένοι να εφαρμόσουν τις στρατηγικές μόλις διατυπωθούν.  </a:t>
            </a:r>
          </a:p>
          <a:p>
            <a:pPr>
              <a:lnSpc>
                <a:spcPct val="80000"/>
              </a:lnSpc>
            </a:pPr>
            <a:r>
              <a:rPr lang="el-GR" sz="2800" dirty="0"/>
              <a:t>Η διαχείριση του παράγοντα κινήτρου περιλαμβάνει τουλάχιστον τέσσερα σημαντικά συστατικά:  </a:t>
            </a:r>
          </a:p>
          <a:p>
            <a:pPr lvl="1">
              <a:lnSpc>
                <a:spcPct val="80000"/>
              </a:lnSpc>
            </a:pPr>
            <a:r>
              <a:rPr lang="el-GR" sz="2800" dirty="0"/>
              <a:t>ηγεσία,  </a:t>
            </a:r>
          </a:p>
          <a:p>
            <a:pPr lvl="1">
              <a:lnSpc>
                <a:spcPct val="80000"/>
              </a:lnSpc>
            </a:pPr>
            <a:r>
              <a:rPr lang="el-GR" sz="2800" dirty="0"/>
              <a:t>δυναμική ομάδα,  </a:t>
            </a:r>
          </a:p>
          <a:p>
            <a:pPr lvl="1">
              <a:lnSpc>
                <a:spcPct val="80000"/>
              </a:lnSpc>
            </a:pPr>
            <a:r>
              <a:rPr lang="el-GR" sz="2800" dirty="0"/>
              <a:t>επικοινωνία, και   </a:t>
            </a:r>
          </a:p>
          <a:p>
            <a:pPr lvl="1">
              <a:lnSpc>
                <a:spcPct val="80000"/>
              </a:lnSpc>
            </a:pPr>
            <a:r>
              <a:rPr lang="el-GR" sz="2800" dirty="0"/>
              <a:t>οργανωτική αλλαγή  </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a:r>
              <a:rPr lang="el-GR"/>
              <a:t>Ηγετική ικανότητα</a:t>
            </a:r>
          </a:p>
        </p:txBody>
      </p:sp>
      <p:sp>
        <p:nvSpPr>
          <p:cNvPr id="28675" name="Rectangle 3"/>
          <p:cNvSpPr>
            <a:spLocks noGrp="1" noChangeArrowheads="1"/>
          </p:cNvSpPr>
          <p:nvPr>
            <p:ph type="body" idx="1"/>
          </p:nvPr>
        </p:nvSpPr>
        <p:spPr>
          <a:xfrm>
            <a:off x="215776" y="1814671"/>
            <a:ext cx="9649071" cy="5565566"/>
          </a:xfrm>
        </p:spPr>
        <p:txBody>
          <a:bodyPr>
            <a:normAutofit/>
          </a:bodyPr>
          <a:lstStyle/>
          <a:p>
            <a:pPr>
              <a:lnSpc>
                <a:spcPct val="80000"/>
              </a:lnSpc>
            </a:pPr>
            <a:r>
              <a:rPr lang="el-GR" sz="2800" dirty="0"/>
              <a:t>Οι έρευνες προτείνουν ότι δημοκρατικές συμπεριφορές εκ μέρους των ηγετών έχουν θετικότερα αποτελέσματα προς την αλλαγή και την υψηλότερη παραγωγικότητα από την αυταρχική συμπεριφορά.  </a:t>
            </a:r>
          </a:p>
          <a:p>
            <a:pPr>
              <a:lnSpc>
                <a:spcPct val="80000"/>
              </a:lnSpc>
            </a:pPr>
            <a:endParaRPr lang="el-GR" sz="2800" dirty="0" smtClean="0"/>
          </a:p>
          <a:p>
            <a:pPr>
              <a:lnSpc>
                <a:spcPct val="80000"/>
              </a:lnSpc>
            </a:pPr>
            <a:r>
              <a:rPr lang="el-GR" sz="2800" dirty="0" smtClean="0"/>
              <a:t>Ο </a:t>
            </a:r>
            <a:r>
              <a:rPr lang="el-GR" sz="2800" b="1" dirty="0" err="1"/>
              <a:t>Drucker</a:t>
            </a:r>
            <a:r>
              <a:rPr lang="el-GR" sz="2800" dirty="0"/>
              <a:t> είπε: </a:t>
            </a:r>
          </a:p>
          <a:p>
            <a:pPr lvl="1" algn="just">
              <a:lnSpc>
                <a:spcPct val="80000"/>
              </a:lnSpc>
              <a:buFont typeface="Wingdings" pitchFamily="2" charset="2"/>
              <a:buNone/>
            </a:pPr>
            <a:r>
              <a:rPr lang="el-GR" sz="2800" dirty="0" smtClean="0"/>
              <a:t>    «Η </a:t>
            </a:r>
            <a:r>
              <a:rPr lang="el-GR" sz="2800" dirty="0"/>
              <a:t>ηγεσία δεν είναι μια μαγνητική προσωπικότητα. Αυτό μπορεί εξ ίσου καλά να είναι δημαγωγία. Δεν κάνει τους φίλους και δεν επηρεάζει τους ανθρώπους.  Αυτό είναι κολακεία. Η ηγεσία είναι το όραμα ενός προσώπου στις υψηλότερες θέσεις, η αύξηση της απόδοσης ενός προσώπου με υψηλότερα πρότυπα, η οικοδόμηση της προσωπικότητας ενός προσώπου πέρα από τους κανονικούς </a:t>
            </a:r>
            <a:r>
              <a:rPr lang="el-GR" sz="2800" dirty="0" smtClean="0"/>
              <a:t>περιορισμούς»  </a:t>
            </a:r>
            <a:endParaRPr lang="el-GR" sz="2800"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a:r>
              <a:rPr lang="el-GR"/>
              <a:t>Επιλέγοντας προσωπικό</a:t>
            </a:r>
          </a:p>
        </p:txBody>
      </p:sp>
      <p:sp>
        <p:nvSpPr>
          <p:cNvPr id="29699" name="Rectangle 3"/>
          <p:cNvSpPr>
            <a:spLocks noGrp="1" noChangeArrowheads="1"/>
          </p:cNvSpPr>
          <p:nvPr>
            <p:ph type="body" idx="1"/>
          </p:nvPr>
        </p:nvSpPr>
        <p:spPr>
          <a:xfrm>
            <a:off x="287784" y="1619597"/>
            <a:ext cx="9505055" cy="5760640"/>
          </a:xfrm>
        </p:spPr>
        <p:txBody>
          <a:bodyPr>
            <a:noAutofit/>
          </a:bodyPr>
          <a:lstStyle/>
          <a:p>
            <a:pPr>
              <a:lnSpc>
                <a:spcPct val="80000"/>
              </a:lnSpc>
            </a:pPr>
            <a:r>
              <a:rPr lang="el-GR" sz="2400" dirty="0"/>
              <a:t>Η διοικητική λειτουργία</a:t>
            </a:r>
            <a:r>
              <a:rPr lang="el-GR" sz="2400" i="1" dirty="0"/>
              <a:t>, </a:t>
            </a:r>
            <a:r>
              <a:rPr lang="el-GR" sz="2400" dirty="0"/>
              <a:t>επιλογής προσωπικού ονομάζεται και ως, </a:t>
            </a:r>
            <a:r>
              <a:rPr lang="el-GR" sz="2400" i="1" dirty="0" err="1"/>
              <a:t>personnel</a:t>
            </a:r>
            <a:r>
              <a:rPr lang="el-GR" sz="2400" i="1" dirty="0"/>
              <a:t> </a:t>
            </a:r>
            <a:r>
              <a:rPr lang="en-US" sz="2400" i="1" dirty="0" err="1"/>
              <a:t>mαnαgement</a:t>
            </a:r>
            <a:r>
              <a:rPr lang="el-GR" sz="2400" i="1" dirty="0"/>
              <a:t> </a:t>
            </a:r>
            <a:r>
              <a:rPr lang="el-GR" sz="2400" dirty="0"/>
              <a:t>ή </a:t>
            </a:r>
            <a:r>
              <a:rPr lang="el-GR" sz="2400" i="1" dirty="0" err="1"/>
              <a:t>humαn</a:t>
            </a:r>
            <a:r>
              <a:rPr lang="el-GR" sz="2400" i="1" dirty="0"/>
              <a:t> </a:t>
            </a:r>
            <a:r>
              <a:rPr lang="el-GR" sz="2400" i="1" dirty="0" err="1"/>
              <a:t>resource</a:t>
            </a:r>
            <a:r>
              <a:rPr lang="el-GR" sz="2400" i="1" dirty="0"/>
              <a:t> </a:t>
            </a:r>
            <a:r>
              <a:rPr lang="el-GR" sz="2400" i="1" dirty="0" err="1"/>
              <a:t>mαnαgement</a:t>
            </a:r>
            <a:r>
              <a:rPr lang="el-GR" sz="2400" i="1" dirty="0"/>
              <a:t>, </a:t>
            </a:r>
            <a:r>
              <a:rPr lang="el-GR" sz="2400" dirty="0"/>
              <a:t>περιλαμβάνει  δραστηριότητες όπως: </a:t>
            </a:r>
          </a:p>
          <a:p>
            <a:pPr lvl="1">
              <a:lnSpc>
                <a:spcPct val="80000"/>
              </a:lnSpc>
            </a:pPr>
            <a:r>
              <a:rPr lang="el-GR" sz="2400" dirty="0"/>
              <a:t>στρατολόγηση,  </a:t>
            </a:r>
          </a:p>
          <a:p>
            <a:pPr lvl="1">
              <a:lnSpc>
                <a:spcPct val="80000"/>
              </a:lnSpc>
            </a:pPr>
            <a:r>
              <a:rPr lang="el-GR" sz="2400" dirty="0"/>
              <a:t>συνεντεύξεις  </a:t>
            </a:r>
          </a:p>
          <a:p>
            <a:pPr lvl="1">
              <a:lnSpc>
                <a:spcPct val="80000"/>
              </a:lnSpc>
            </a:pPr>
            <a:r>
              <a:rPr lang="el-GR" sz="2400" dirty="0"/>
              <a:t>δοκιμές </a:t>
            </a:r>
          </a:p>
          <a:p>
            <a:pPr lvl="1">
              <a:lnSpc>
                <a:spcPct val="80000"/>
              </a:lnSpc>
            </a:pPr>
            <a:r>
              <a:rPr lang="el-GR" sz="2400" dirty="0"/>
              <a:t>επιλογή  </a:t>
            </a:r>
          </a:p>
          <a:p>
            <a:pPr lvl="1">
              <a:lnSpc>
                <a:spcPct val="80000"/>
              </a:lnSpc>
            </a:pPr>
            <a:r>
              <a:rPr lang="el-GR" sz="2400" dirty="0"/>
              <a:t>προσανατολισμός  </a:t>
            </a:r>
          </a:p>
          <a:p>
            <a:pPr lvl="1">
              <a:lnSpc>
                <a:spcPct val="80000"/>
              </a:lnSpc>
            </a:pPr>
            <a:r>
              <a:rPr lang="el-GR" sz="2400" dirty="0"/>
              <a:t>κατάρτιση  </a:t>
            </a:r>
          </a:p>
          <a:p>
            <a:pPr lvl="1">
              <a:lnSpc>
                <a:spcPct val="80000"/>
              </a:lnSpc>
            </a:pPr>
            <a:r>
              <a:rPr lang="el-GR" sz="2400" dirty="0"/>
              <a:t>ανάπτυξη  </a:t>
            </a:r>
          </a:p>
          <a:p>
            <a:pPr lvl="1">
              <a:lnSpc>
                <a:spcPct val="80000"/>
              </a:lnSpc>
            </a:pPr>
            <a:r>
              <a:rPr lang="el-GR" sz="2400" dirty="0"/>
              <a:t>αξιολόγηση,  </a:t>
            </a:r>
          </a:p>
          <a:p>
            <a:pPr lvl="1">
              <a:lnSpc>
                <a:spcPct val="80000"/>
              </a:lnSpc>
            </a:pPr>
            <a:r>
              <a:rPr lang="el-GR" sz="2400" dirty="0"/>
              <a:t>ανταμοιβή  </a:t>
            </a:r>
          </a:p>
          <a:p>
            <a:pPr lvl="1">
              <a:lnSpc>
                <a:spcPct val="80000"/>
              </a:lnSpc>
            </a:pPr>
            <a:r>
              <a:rPr lang="el-GR" sz="2400" dirty="0"/>
              <a:t>πειθάρχηση  </a:t>
            </a:r>
          </a:p>
          <a:p>
            <a:pPr lvl="1">
              <a:lnSpc>
                <a:spcPct val="80000"/>
              </a:lnSpc>
            </a:pPr>
            <a:r>
              <a:rPr lang="el-GR" sz="2400" dirty="0"/>
              <a:t>προαγωγή  </a:t>
            </a:r>
          </a:p>
          <a:p>
            <a:pPr lvl="1">
              <a:lnSpc>
                <a:spcPct val="80000"/>
              </a:lnSpc>
            </a:pPr>
            <a:r>
              <a:rPr lang="el-GR" sz="2400" dirty="0"/>
              <a:t>μεταφορά και  </a:t>
            </a:r>
          </a:p>
          <a:p>
            <a:pPr lvl="1">
              <a:lnSpc>
                <a:spcPct val="80000"/>
              </a:lnSpc>
            </a:pPr>
            <a:r>
              <a:rPr lang="el-GR" sz="2400" dirty="0"/>
              <a:t>απόλυση των υπαλλήλων  </a:t>
            </a:r>
          </a:p>
          <a:p>
            <a:pPr lvl="1">
              <a:lnSpc>
                <a:spcPct val="80000"/>
              </a:lnSpc>
            </a:pPr>
            <a:r>
              <a:rPr lang="el-GR" sz="2400" dirty="0"/>
              <a:t>διαχείριση σχέσεων με τα συνδικάτα.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EFE Matrix (External Factor Evaluation)</a:t>
            </a:r>
            <a:r>
              <a:rPr lang="el-GR" sz="3200" dirty="0" smtClean="0"/>
              <a:t/>
            </a:r>
            <a:br>
              <a:rPr lang="el-GR" sz="3200" dirty="0" smtClean="0"/>
            </a:br>
            <a:endParaRPr lang="el-GR" sz="3200" dirty="0"/>
          </a:p>
        </p:txBody>
      </p:sp>
      <p:sp>
        <p:nvSpPr>
          <p:cNvPr id="3" name="2 - Θέση περιεχομένου"/>
          <p:cNvSpPr>
            <a:spLocks noGrp="1"/>
          </p:cNvSpPr>
          <p:nvPr>
            <p:ph idx="1"/>
          </p:nvPr>
        </p:nvSpPr>
        <p:spPr>
          <a:xfrm>
            <a:off x="253966" y="1708135"/>
            <a:ext cx="9501253" cy="5572164"/>
          </a:xfrm>
        </p:spPr>
        <p:txBody>
          <a:bodyPr>
            <a:normAutofit fontScale="92500" lnSpcReduction="10000"/>
          </a:bodyPr>
          <a:lstStyle/>
          <a:p>
            <a:r>
              <a:rPr lang="el-GR" dirty="0" smtClean="0"/>
              <a:t>Η μήτρα </a:t>
            </a:r>
            <a:r>
              <a:rPr lang="en-US" dirty="0" smtClean="0"/>
              <a:t>EFE</a:t>
            </a:r>
            <a:r>
              <a:rPr lang="el-GR" dirty="0" smtClean="0"/>
              <a:t> είναι παρόμοια με τη μήτρα </a:t>
            </a:r>
            <a:r>
              <a:rPr lang="en-US" dirty="0" smtClean="0"/>
              <a:t>IFE</a:t>
            </a:r>
            <a:r>
              <a:rPr lang="el-GR" dirty="0" smtClean="0"/>
              <a:t>. </a:t>
            </a:r>
            <a:endParaRPr lang="en-US" dirty="0" smtClean="0"/>
          </a:p>
          <a:p>
            <a:r>
              <a:rPr lang="el-GR" dirty="0" smtClean="0"/>
              <a:t>Η κύρια διαφορά μεταξύ της μήτρας </a:t>
            </a:r>
            <a:r>
              <a:rPr lang="en-US" dirty="0" smtClean="0"/>
              <a:t>EFE</a:t>
            </a:r>
            <a:r>
              <a:rPr lang="el-GR" dirty="0" smtClean="0"/>
              <a:t> και της μήτρας </a:t>
            </a:r>
            <a:r>
              <a:rPr lang="en-US" dirty="0" smtClean="0"/>
              <a:t>IFE</a:t>
            </a:r>
            <a:r>
              <a:rPr lang="el-GR" dirty="0" smtClean="0"/>
              <a:t> είναι ο τύπος των παραγόντων που περιλαμβάνονται στο κάθε  μοντέλο. </a:t>
            </a:r>
          </a:p>
          <a:p>
            <a:r>
              <a:rPr lang="el-GR" dirty="0" smtClean="0"/>
              <a:t>Η μήτρα </a:t>
            </a:r>
            <a:r>
              <a:rPr lang="en-US" dirty="0" smtClean="0"/>
              <a:t>IFE</a:t>
            </a:r>
            <a:r>
              <a:rPr lang="el-GR" dirty="0" smtClean="0"/>
              <a:t> ασχολείται με εσωτερικούς παράγοντες, </a:t>
            </a:r>
          </a:p>
          <a:p>
            <a:r>
              <a:rPr lang="el-GR" dirty="0" smtClean="0"/>
              <a:t>Η μήτρα </a:t>
            </a:r>
            <a:r>
              <a:rPr lang="en-US" dirty="0" smtClean="0"/>
              <a:t>EFE</a:t>
            </a:r>
            <a:r>
              <a:rPr lang="el-GR" dirty="0" smtClean="0"/>
              <a:t> αφορά αποκλειστικά εξωτερικούς παράγοντες.</a:t>
            </a:r>
          </a:p>
          <a:p>
            <a:r>
              <a:rPr lang="el-GR" dirty="0" smtClean="0"/>
              <a:t>Οι εξωτερικοί παράγοντες που αξιολογούνται στη μήτρα </a:t>
            </a:r>
            <a:r>
              <a:rPr lang="en-US" dirty="0" smtClean="0"/>
              <a:t>EFE</a:t>
            </a:r>
            <a:r>
              <a:rPr lang="el-GR" dirty="0" smtClean="0"/>
              <a:t> είναι αυτοί που υπόκεινται/ εξαρτώνται από κοινωνικές, οικονομικές, πολιτικές, νομικές  και άλλες εξωτερικές δυνάμεις.</a:t>
            </a:r>
          </a:p>
          <a:p>
            <a:pPr>
              <a:buNone/>
            </a:pP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a:r>
              <a:rPr lang="el-GR"/>
              <a:t>Δραστηριότητες προσωπικού</a:t>
            </a:r>
          </a:p>
        </p:txBody>
      </p:sp>
      <p:sp>
        <p:nvSpPr>
          <p:cNvPr id="30723" name="Rectangle 3"/>
          <p:cNvSpPr>
            <a:spLocks noGrp="1" noChangeArrowheads="1"/>
          </p:cNvSpPr>
          <p:nvPr>
            <p:ph type="body" idx="1"/>
          </p:nvPr>
        </p:nvSpPr>
        <p:spPr/>
        <p:txBody>
          <a:bodyPr/>
          <a:lstStyle/>
          <a:p>
            <a:pPr>
              <a:lnSpc>
                <a:spcPct val="90000"/>
              </a:lnSpc>
            </a:pPr>
            <a:r>
              <a:rPr lang="el-GR"/>
              <a:t>Παίζει ένα σημαντικό ρόλο στις προσπάθειες μιας  στρατηγική-εφαρμογής, και για αυτόν τον λόγο, το ανθρώπινο δυναμικό πρέπει να αναμιγνύεται ποίο ενεργά στη διαδικασία του strategic  management. Είναι σημαντικό να προσδιοριστούν οι δυνάμεις και οι αδυναμίες στην περιοχή του προσωπικού</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a:r>
              <a:rPr lang="el-GR" dirty="0" err="1"/>
              <a:t>Controlling</a:t>
            </a:r>
            <a:endParaRPr lang="el-GR" dirty="0"/>
          </a:p>
        </p:txBody>
      </p:sp>
      <p:sp>
        <p:nvSpPr>
          <p:cNvPr id="31747" name="Rectangle 3"/>
          <p:cNvSpPr>
            <a:spLocks noGrp="1" noChangeArrowheads="1"/>
          </p:cNvSpPr>
          <p:nvPr>
            <p:ph type="body" idx="1"/>
          </p:nvPr>
        </p:nvSpPr>
        <p:spPr>
          <a:xfrm>
            <a:off x="215776" y="1619597"/>
            <a:ext cx="9721080" cy="5940078"/>
          </a:xfrm>
        </p:spPr>
        <p:txBody>
          <a:bodyPr>
            <a:noAutofit/>
          </a:bodyPr>
          <a:lstStyle/>
          <a:p>
            <a:pPr>
              <a:lnSpc>
                <a:spcPct val="80000"/>
              </a:lnSpc>
            </a:pPr>
            <a:r>
              <a:rPr lang="el-GR" sz="2600" dirty="0"/>
              <a:t>Η </a:t>
            </a:r>
            <a:r>
              <a:rPr lang="el-GR" sz="2600" i="1" dirty="0"/>
              <a:t>ελεγκτική </a:t>
            </a:r>
            <a:r>
              <a:rPr lang="el-GR" sz="2600" dirty="0"/>
              <a:t>λειτουργία της διαχείρισης περιλαμβάνει όλες εκείνες τις δραστηριότητες που αναλαμβάνονται για να εξασφαλίσουν ότι οι πραγματικές διαδικασίες προσαρμόζονται στις προγραμματισμένες .  </a:t>
            </a:r>
          </a:p>
          <a:p>
            <a:pPr>
              <a:lnSpc>
                <a:spcPct val="80000"/>
              </a:lnSpc>
            </a:pPr>
            <a:r>
              <a:rPr lang="el-GR" sz="2600" dirty="0"/>
              <a:t>Όλοι οι διευθυντές σε μια οργάνωση έχουν  ευθύνες ελέγχου, όπως η πραγματοποίηση των αξιολογήσεων απόδοσης και η λήψη απαραίτητων μέτρων για να ελαχιστοποιήσουν τις ανεπάρκειες.  </a:t>
            </a:r>
          </a:p>
          <a:p>
            <a:pPr>
              <a:lnSpc>
                <a:spcPct val="80000"/>
              </a:lnSpc>
            </a:pPr>
            <a:r>
              <a:rPr lang="el-GR" sz="2600" dirty="0"/>
              <a:t>Η ελεγκτική λειτουργία της διαχείρισης είναι ιδιαίτερα σημαντική για την αποτελεσματική αξιολόγηση στρατηγικής.  </a:t>
            </a:r>
          </a:p>
          <a:p>
            <a:pPr>
              <a:lnSpc>
                <a:spcPct val="80000"/>
              </a:lnSpc>
            </a:pPr>
            <a:r>
              <a:rPr lang="el-GR" sz="2600" dirty="0"/>
              <a:t>Ο έλεγχος αποτελείται από τέσσερα βασικά βήματα: </a:t>
            </a:r>
          </a:p>
          <a:p>
            <a:pPr lvl="1">
              <a:lnSpc>
                <a:spcPct val="80000"/>
              </a:lnSpc>
            </a:pPr>
            <a:r>
              <a:rPr lang="el-GR" sz="2600" dirty="0"/>
              <a:t>1. καθιέρωση προτύπων απόδοσης  </a:t>
            </a:r>
          </a:p>
          <a:p>
            <a:pPr lvl="1">
              <a:lnSpc>
                <a:spcPct val="80000"/>
              </a:lnSpc>
            </a:pPr>
            <a:r>
              <a:rPr lang="el-GR" sz="2600" dirty="0"/>
              <a:t>2. μεμονωμένη και οργανωτική μέτρηση απόδοσης</a:t>
            </a:r>
          </a:p>
          <a:p>
            <a:pPr lvl="1">
              <a:lnSpc>
                <a:spcPct val="80000"/>
              </a:lnSpc>
            </a:pPr>
            <a:r>
              <a:rPr lang="el-GR" sz="2600" dirty="0"/>
              <a:t>3. πραγματική απόδοση σύγκρισης στα προγραμματισμένα πρότυπα απόδοσης  </a:t>
            </a:r>
          </a:p>
          <a:p>
            <a:pPr lvl="1">
              <a:lnSpc>
                <a:spcPct val="80000"/>
              </a:lnSpc>
            </a:pPr>
            <a:r>
              <a:rPr lang="el-GR" sz="2600" dirty="0"/>
              <a:t>4. Λήψη διορθωτικών ενεργειών</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pPr algn="ctr"/>
            <a:r>
              <a:rPr lang="el-GR"/>
              <a:t> Management Audit πίνακας   ερωτήσεων </a:t>
            </a:r>
            <a:r>
              <a:rPr lang="el-GR">
                <a:effectLst/>
              </a:rPr>
              <a:t> </a:t>
            </a:r>
          </a:p>
        </p:txBody>
      </p:sp>
      <p:sp>
        <p:nvSpPr>
          <p:cNvPr id="32771" name="Rectangle 3"/>
          <p:cNvSpPr>
            <a:spLocks noGrp="1" noChangeArrowheads="1"/>
          </p:cNvSpPr>
          <p:nvPr>
            <p:ph type="body" idx="1"/>
          </p:nvPr>
        </p:nvSpPr>
        <p:spPr>
          <a:xfrm>
            <a:off x="359793" y="1814671"/>
            <a:ext cx="9216802" cy="5565566"/>
          </a:xfrm>
        </p:spPr>
        <p:txBody>
          <a:bodyPr>
            <a:normAutofit/>
          </a:bodyPr>
          <a:lstStyle/>
          <a:p>
            <a:pPr>
              <a:lnSpc>
                <a:spcPct val="80000"/>
              </a:lnSpc>
            </a:pPr>
            <a:r>
              <a:rPr lang="el-GR" sz="3200" dirty="0"/>
              <a:t>Οι πίνακες  ερωτήσεων που παρέχονται </a:t>
            </a:r>
            <a:r>
              <a:rPr lang="el-GR" sz="3200" dirty="0" smtClean="0"/>
              <a:t>πιο </a:t>
            </a:r>
            <a:r>
              <a:rPr lang="el-GR" sz="3200" dirty="0"/>
              <a:t>κάτω μπορούν να βοηθήσουν και να καθορίσουν τις συγκεκριμένες δυνάμεις και  αδυναμίες στο λειτουργικό τομέα της επιχείρησης.  </a:t>
            </a:r>
          </a:p>
          <a:p>
            <a:pPr>
              <a:lnSpc>
                <a:spcPct val="80000"/>
              </a:lnSpc>
            </a:pPr>
            <a:r>
              <a:rPr lang="el-GR" sz="3200" dirty="0"/>
              <a:t>Μια απάντηση </a:t>
            </a:r>
            <a:r>
              <a:rPr lang="el-GR" sz="3200" i="1" dirty="0"/>
              <a:t> </a:t>
            </a:r>
            <a:r>
              <a:rPr lang="el-GR" sz="3200" dirty="0"/>
              <a:t>σε οποιαδήποτε ερώτηση θα μπορούσε να δείξει μια πιθανή αδυναμία, αν και η στρατηγική σημασία και οι επιπτώσεις των αρνητικών απαντήσεων, φυσικά, θα ποικίλουν σε κάθε  οργάνωση,  βιομηχανία, και  δριμύτητα της αδυναμίας.  </a:t>
            </a:r>
          </a:p>
          <a:p>
            <a:pPr>
              <a:lnSpc>
                <a:spcPct val="80000"/>
              </a:lnSpc>
            </a:pPr>
            <a:r>
              <a:rPr lang="el-GR" sz="3200" dirty="0"/>
              <a:t>Θετικές ή </a:t>
            </a:r>
            <a:r>
              <a:rPr lang="el-GR" sz="3200" i="1" dirty="0"/>
              <a:t>ναι </a:t>
            </a:r>
            <a:r>
              <a:rPr lang="el-GR" sz="3200" dirty="0"/>
              <a:t> απαντήσεις στις ερωτήσεις των πινάκων προτείνουν τους πιθανούς δυνατούς τομείς   </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a:r>
              <a:rPr lang="el-GR"/>
              <a:t>Οι πίνακες ερωτήσεων</a:t>
            </a:r>
          </a:p>
        </p:txBody>
      </p:sp>
      <p:sp>
        <p:nvSpPr>
          <p:cNvPr id="33795" name="Rectangle 3"/>
          <p:cNvSpPr>
            <a:spLocks noGrp="1" noChangeArrowheads="1"/>
          </p:cNvSpPr>
          <p:nvPr>
            <p:ph type="body" idx="1"/>
          </p:nvPr>
        </p:nvSpPr>
        <p:spPr>
          <a:xfrm>
            <a:off x="287784" y="1814671"/>
            <a:ext cx="9505055" cy="5637574"/>
          </a:xfrm>
        </p:spPr>
        <p:txBody>
          <a:bodyPr>
            <a:normAutofit/>
          </a:bodyPr>
          <a:lstStyle/>
          <a:p>
            <a:pPr marL="0" indent="0">
              <a:lnSpc>
                <a:spcPct val="80000"/>
              </a:lnSpc>
              <a:buNone/>
            </a:pPr>
            <a:r>
              <a:rPr lang="el-GR" sz="2800" dirty="0"/>
              <a:t>1. Η εταιρία χρησιμοποιεί τις στρατηγικές-διοικητικές έννοιες; </a:t>
            </a:r>
          </a:p>
          <a:p>
            <a:pPr marL="0" indent="0">
              <a:lnSpc>
                <a:spcPct val="80000"/>
              </a:lnSpc>
              <a:buNone/>
            </a:pPr>
            <a:r>
              <a:rPr lang="el-GR" sz="2800" dirty="0"/>
              <a:t>2. Είναι οι στόχοι και οι σκοποί της επιχείρησης μετρήσιμοι και επικοινωνούν καλά; </a:t>
            </a:r>
          </a:p>
          <a:p>
            <a:pPr marL="0" indent="0">
              <a:lnSpc>
                <a:spcPct val="80000"/>
              </a:lnSpc>
              <a:buNone/>
            </a:pPr>
            <a:r>
              <a:rPr lang="el-GR" sz="2800" dirty="0"/>
              <a:t>3. Οι διευθυντές σε όλα τα τμήματα  προγραμματίζουν αποτελεσματικά; </a:t>
            </a:r>
          </a:p>
          <a:p>
            <a:pPr marL="0" indent="0">
              <a:lnSpc>
                <a:spcPct val="80000"/>
              </a:lnSpc>
              <a:buNone/>
            </a:pPr>
            <a:r>
              <a:rPr lang="el-GR" sz="2800" dirty="0"/>
              <a:t>4. Οι διευθυντές εξουσιοδοτούν καλά; </a:t>
            </a:r>
          </a:p>
          <a:p>
            <a:pPr marL="0" indent="0">
              <a:lnSpc>
                <a:spcPct val="80000"/>
              </a:lnSpc>
              <a:buNone/>
            </a:pPr>
            <a:r>
              <a:rPr lang="el-GR" sz="2800" dirty="0"/>
              <a:t>5. Είναι η δομή της οργάνωσης κατάλληλη; </a:t>
            </a:r>
          </a:p>
          <a:p>
            <a:pPr marL="0" indent="0">
              <a:lnSpc>
                <a:spcPct val="80000"/>
              </a:lnSpc>
              <a:buNone/>
            </a:pPr>
            <a:r>
              <a:rPr lang="el-GR" sz="2800" dirty="0"/>
              <a:t>6. Είναι οι περιγραφές της εργασίας και οι προδιαγραφές της εργασίας σαφείς; </a:t>
            </a:r>
          </a:p>
          <a:p>
            <a:pPr marL="0" indent="0">
              <a:lnSpc>
                <a:spcPct val="80000"/>
              </a:lnSpc>
              <a:buNone/>
            </a:pPr>
            <a:r>
              <a:rPr lang="el-GR" sz="2800" dirty="0"/>
              <a:t>7. Είναι το ηθικό υπαλλήλων υψηλό; </a:t>
            </a:r>
          </a:p>
          <a:p>
            <a:pPr marL="0" indent="0">
              <a:lnSpc>
                <a:spcPct val="80000"/>
              </a:lnSpc>
              <a:buNone/>
            </a:pPr>
            <a:r>
              <a:rPr lang="el-GR" sz="2800" dirty="0"/>
              <a:t>8. Είναι ο κύκλος εργασιών και η συστηματική αποχή από την εργασία υπαλλήλων χαμηλή; </a:t>
            </a:r>
          </a:p>
          <a:p>
            <a:pPr marL="0" indent="0">
              <a:lnSpc>
                <a:spcPct val="80000"/>
              </a:lnSpc>
              <a:buNone/>
            </a:pPr>
            <a:r>
              <a:rPr lang="el-GR" sz="2800" dirty="0"/>
              <a:t>9. </a:t>
            </a:r>
            <a:r>
              <a:rPr lang="el-GR" sz="2800" dirty="0" smtClean="0"/>
              <a:t>Είναι </a:t>
            </a:r>
            <a:r>
              <a:rPr lang="el-GR" sz="2800" dirty="0"/>
              <a:t>οι οργανωτικοί μηχανισμοί ανταμοιβής και ελέγχου αποτελεσματικοί;</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ctr"/>
            <a:r>
              <a:rPr lang="el-GR"/>
              <a:t>Marketing</a:t>
            </a:r>
          </a:p>
        </p:txBody>
      </p:sp>
      <p:sp>
        <p:nvSpPr>
          <p:cNvPr id="34819" name="Rectangle 3"/>
          <p:cNvSpPr>
            <a:spLocks noGrp="1" noChangeArrowheads="1"/>
          </p:cNvSpPr>
          <p:nvPr>
            <p:ph type="body" idx="1"/>
          </p:nvPr>
        </p:nvSpPr>
        <p:spPr>
          <a:xfrm>
            <a:off x="215776" y="1547589"/>
            <a:ext cx="9649071" cy="5760640"/>
          </a:xfrm>
        </p:spPr>
        <p:txBody>
          <a:bodyPr>
            <a:normAutofit/>
          </a:bodyPr>
          <a:lstStyle/>
          <a:p>
            <a:pPr>
              <a:lnSpc>
                <a:spcPct val="80000"/>
              </a:lnSpc>
            </a:pPr>
            <a:r>
              <a:rPr lang="el-GR" sz="2800" dirty="0"/>
              <a:t>Μπορεί να περιγραφεί ως η διαδικασία καθορισμού, πρόβλεψης, και δημιουργίας ενός καταλόγου τι χρειάζονται οι πελάτες και τι θέλουν από τα προϊόντα και τις υπηρεσίες.  </a:t>
            </a:r>
          </a:p>
          <a:p>
            <a:pPr>
              <a:lnSpc>
                <a:spcPct val="80000"/>
              </a:lnSpc>
            </a:pPr>
            <a:r>
              <a:rPr lang="el-GR" sz="2800" dirty="0"/>
              <a:t>Υπάρχουν επτά βασικές </a:t>
            </a:r>
            <a:r>
              <a:rPr lang="el-GR" sz="2800" i="1" dirty="0"/>
              <a:t>λειτουργίες:  </a:t>
            </a:r>
          </a:p>
          <a:p>
            <a:pPr lvl="1">
              <a:lnSpc>
                <a:spcPct val="80000"/>
              </a:lnSpc>
            </a:pPr>
            <a:r>
              <a:rPr lang="el-GR" sz="2800" dirty="0"/>
              <a:t>(1) ανάλυση πελατών,  </a:t>
            </a:r>
          </a:p>
          <a:p>
            <a:pPr lvl="1">
              <a:lnSpc>
                <a:spcPct val="80000"/>
              </a:lnSpc>
            </a:pPr>
            <a:r>
              <a:rPr lang="el-GR" sz="2800" dirty="0"/>
              <a:t>(2) πώληση προϊόντων</a:t>
            </a:r>
            <a:r>
              <a:rPr lang="el-GR" sz="2800" dirty="0" smtClean="0"/>
              <a:t>/ </a:t>
            </a:r>
            <a:r>
              <a:rPr lang="el-GR" sz="2800" dirty="0" err="1" smtClean="0"/>
              <a:t>υπηρεσίων</a:t>
            </a:r>
            <a:r>
              <a:rPr lang="el-GR" sz="2800" dirty="0"/>
              <a:t>,   </a:t>
            </a:r>
          </a:p>
          <a:p>
            <a:pPr lvl="1">
              <a:lnSpc>
                <a:spcPct val="80000"/>
              </a:lnSpc>
            </a:pPr>
            <a:r>
              <a:rPr lang="el-GR" sz="2800" dirty="0"/>
              <a:t>(3) προγραμματισμός προϊόντων και υπηρεσιών  </a:t>
            </a:r>
          </a:p>
          <a:p>
            <a:pPr lvl="1">
              <a:lnSpc>
                <a:spcPct val="80000"/>
              </a:lnSpc>
            </a:pPr>
            <a:r>
              <a:rPr lang="el-GR" sz="2800" dirty="0"/>
              <a:t>(4) διατίμηση, </a:t>
            </a:r>
          </a:p>
          <a:p>
            <a:pPr lvl="1">
              <a:lnSpc>
                <a:spcPct val="80000"/>
              </a:lnSpc>
            </a:pPr>
            <a:r>
              <a:rPr lang="el-GR" sz="2800" dirty="0"/>
              <a:t>(5) διανομή,</a:t>
            </a:r>
          </a:p>
          <a:p>
            <a:pPr lvl="1">
              <a:lnSpc>
                <a:spcPct val="80000"/>
              </a:lnSpc>
            </a:pPr>
            <a:r>
              <a:rPr lang="el-GR" sz="2800" dirty="0"/>
              <a:t>(6) έρευνα αγοράς, και  </a:t>
            </a:r>
          </a:p>
          <a:p>
            <a:pPr lvl="1">
              <a:lnSpc>
                <a:spcPct val="80000"/>
              </a:lnSpc>
            </a:pPr>
            <a:r>
              <a:rPr lang="el-GR" sz="2800" dirty="0"/>
              <a:t>(7) ανάλυση ευκαιρίας. </a:t>
            </a:r>
          </a:p>
          <a:p>
            <a:pPr lvl="1">
              <a:lnSpc>
                <a:spcPct val="80000"/>
              </a:lnSpc>
            </a:pPr>
            <a:endParaRPr lang="el-GR" sz="2800" dirty="0"/>
          </a:p>
          <a:p>
            <a:pPr lvl="1">
              <a:lnSpc>
                <a:spcPct val="80000"/>
              </a:lnSpc>
              <a:buFont typeface="Wingdings" pitchFamily="2" charset="2"/>
              <a:buNone/>
            </a:pPr>
            <a:r>
              <a:rPr lang="el-GR" sz="2800" i="1" dirty="0"/>
              <a:t>Η κατανόηση αυτών των λειτουργιών βοηθά τους </a:t>
            </a:r>
            <a:r>
              <a:rPr lang="el-GR" sz="2800" i="1" dirty="0" err="1"/>
              <a:t>στρατηγιστές</a:t>
            </a:r>
            <a:r>
              <a:rPr lang="el-GR" sz="2800" i="1" dirty="0"/>
              <a:t> να προσδιορίσουν και να αξιολογήσουν τις δυνάμεις και τις αδυναμίες του μάρκετινγκ</a:t>
            </a:r>
            <a:r>
              <a:rPr lang="el-GR" sz="2800" dirty="0"/>
              <a:t>.</a:t>
            </a:r>
          </a:p>
          <a:p>
            <a:pPr>
              <a:lnSpc>
                <a:spcPct val="80000"/>
              </a:lnSpc>
            </a:pPr>
            <a:endParaRPr lang="el-GR" sz="2800" dirty="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lgn="ctr"/>
            <a:r>
              <a:rPr lang="el-GR" sz="3500" dirty="0"/>
              <a:t>ΑΝΑΛΥΣΗ ΠΕΛΑΤΩΝ</a:t>
            </a:r>
          </a:p>
        </p:txBody>
      </p:sp>
      <p:sp>
        <p:nvSpPr>
          <p:cNvPr id="36867" name="Rectangle 3"/>
          <p:cNvSpPr>
            <a:spLocks noGrp="1" noChangeArrowheads="1"/>
          </p:cNvSpPr>
          <p:nvPr>
            <p:ph type="body" idx="1"/>
          </p:nvPr>
        </p:nvSpPr>
        <p:spPr>
          <a:xfrm>
            <a:off x="215776" y="1547590"/>
            <a:ext cx="9528828" cy="5725098"/>
          </a:xfrm>
        </p:spPr>
        <p:txBody>
          <a:bodyPr>
            <a:normAutofit/>
          </a:bodyPr>
          <a:lstStyle/>
          <a:p>
            <a:pPr>
              <a:lnSpc>
                <a:spcPct val="80000"/>
              </a:lnSpc>
            </a:pPr>
            <a:r>
              <a:rPr lang="el-GR" sz="2800" dirty="0"/>
              <a:t>Η ανάλυση πελατών- η εξέταση και η αξιολόγηση των αναγκών</a:t>
            </a:r>
            <a:r>
              <a:rPr lang="el-GR" sz="2800" dirty="0" smtClean="0"/>
              <a:t>, των </a:t>
            </a:r>
            <a:r>
              <a:rPr lang="el-GR" sz="2800" dirty="0"/>
              <a:t>επιθυμιών και των απαιτήσεων των πελατών περιλαμβάνει:</a:t>
            </a:r>
          </a:p>
          <a:p>
            <a:pPr marL="514350" indent="-514350">
              <a:lnSpc>
                <a:spcPct val="80000"/>
              </a:lnSpc>
              <a:buFont typeface="+mj-lt"/>
              <a:buAutoNum type="arabicPeriod"/>
            </a:pPr>
            <a:r>
              <a:rPr lang="el-GR" sz="2800" dirty="0"/>
              <a:t>Εφαρμογή έρευνας πελατών</a:t>
            </a:r>
          </a:p>
          <a:p>
            <a:pPr marL="514350" indent="-514350">
              <a:lnSpc>
                <a:spcPct val="80000"/>
              </a:lnSpc>
              <a:buFont typeface="+mj-lt"/>
              <a:buAutoNum type="arabicPeriod"/>
            </a:pPr>
            <a:r>
              <a:rPr lang="el-GR" sz="2800" dirty="0"/>
              <a:t>Ανάλυση καταναλωτικών πληροφοριών </a:t>
            </a:r>
          </a:p>
          <a:p>
            <a:pPr marL="514350" indent="-514350">
              <a:lnSpc>
                <a:spcPct val="80000"/>
              </a:lnSpc>
              <a:buFont typeface="+mj-lt"/>
              <a:buAutoNum type="arabicPeriod"/>
            </a:pPr>
            <a:r>
              <a:rPr lang="el-GR" sz="2800" dirty="0"/>
              <a:t>Αξιολόγηση των στρατηγικών διαφήμισης</a:t>
            </a:r>
          </a:p>
          <a:p>
            <a:pPr marL="514350" indent="-514350">
              <a:lnSpc>
                <a:spcPct val="80000"/>
              </a:lnSpc>
              <a:buFont typeface="+mj-lt"/>
              <a:buAutoNum type="arabicPeriod"/>
            </a:pPr>
            <a:r>
              <a:rPr lang="el-GR" sz="2800" dirty="0"/>
              <a:t>Ανάπτυξη προφίλ πελατών και</a:t>
            </a:r>
          </a:p>
          <a:p>
            <a:pPr marL="514350" indent="-514350">
              <a:lnSpc>
                <a:spcPct val="80000"/>
              </a:lnSpc>
              <a:buFont typeface="+mj-lt"/>
              <a:buAutoNum type="arabicPeriod"/>
            </a:pPr>
            <a:r>
              <a:rPr lang="el-GR" sz="2800" dirty="0"/>
              <a:t>Στρατηγικές καθορισμού καλύτερων τμημάτων αγοράς</a:t>
            </a:r>
          </a:p>
          <a:p>
            <a:pPr marL="0" indent="0">
              <a:lnSpc>
                <a:spcPct val="80000"/>
              </a:lnSpc>
              <a:buNone/>
            </a:pPr>
            <a:endParaRPr lang="el-GR" sz="2800" dirty="0" smtClean="0"/>
          </a:p>
          <a:p>
            <a:pPr>
              <a:lnSpc>
                <a:spcPct val="80000"/>
              </a:lnSpc>
            </a:pPr>
            <a:r>
              <a:rPr lang="el-GR" sz="2800" dirty="0" smtClean="0"/>
              <a:t>Οι </a:t>
            </a:r>
            <a:r>
              <a:rPr lang="el-GR" sz="2800" dirty="0"/>
              <a:t>πληροφορίες που δημιουργούνται από την ανάλυση πελατών μπορεί να είναι επιβεβλημένες στην ανάπτυξη μιας αποτελεσματικής δήλωσης αποστολής. </a:t>
            </a:r>
          </a:p>
          <a:p>
            <a:pPr>
              <a:lnSpc>
                <a:spcPct val="80000"/>
              </a:lnSpc>
            </a:pPr>
            <a:endParaRPr lang="el-GR" sz="2800" dirty="0"/>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ctr"/>
            <a:r>
              <a:rPr lang="el-GR" sz="3500" dirty="0"/>
              <a:t>ΠΩΛΗΣΗ ΠΡΟΙΟΝΤΩΝ/ΥΠΗΡΕΣΙΩΝ</a:t>
            </a:r>
          </a:p>
        </p:txBody>
      </p:sp>
      <p:sp>
        <p:nvSpPr>
          <p:cNvPr id="37891" name="Rectangle 3"/>
          <p:cNvSpPr>
            <a:spLocks noGrp="1" noChangeArrowheads="1"/>
          </p:cNvSpPr>
          <p:nvPr>
            <p:ph type="body" idx="1"/>
          </p:nvPr>
        </p:nvSpPr>
        <p:spPr>
          <a:xfrm>
            <a:off x="215776" y="1763924"/>
            <a:ext cx="9528828" cy="5587510"/>
          </a:xfrm>
        </p:spPr>
        <p:txBody>
          <a:bodyPr>
            <a:normAutofit/>
          </a:bodyPr>
          <a:lstStyle/>
          <a:p>
            <a:pPr>
              <a:lnSpc>
                <a:spcPct val="80000"/>
              </a:lnSpc>
            </a:pPr>
            <a:r>
              <a:rPr lang="el-GR" sz="2400" dirty="0"/>
              <a:t>Η επιτυχημένη εφαρμογή της στρατηγικής γενικά δοκιμάζει την ικανότητα ενός οργανισμού να πωλήσει προϊόντα ή υπηρεσίες </a:t>
            </a:r>
            <a:endParaRPr lang="en-US" sz="2400" dirty="0"/>
          </a:p>
          <a:p>
            <a:pPr>
              <a:lnSpc>
                <a:spcPct val="80000"/>
              </a:lnSpc>
            </a:pPr>
            <a:r>
              <a:rPr lang="el-GR" sz="2400" dirty="0"/>
              <a:t>Η πώληση περιλαμβάνει αρκετές δραστηριότητες μάρκετινγκ όπως:</a:t>
            </a:r>
            <a:endParaRPr lang="en-US" sz="2400" dirty="0"/>
          </a:p>
          <a:p>
            <a:pPr lvl="1">
              <a:lnSpc>
                <a:spcPct val="80000"/>
              </a:lnSpc>
            </a:pPr>
            <a:r>
              <a:rPr lang="el-GR" sz="2400" dirty="0"/>
              <a:t> διαφήμιση, </a:t>
            </a:r>
            <a:endParaRPr lang="en-US" sz="2400" dirty="0"/>
          </a:p>
          <a:p>
            <a:pPr lvl="1">
              <a:lnSpc>
                <a:spcPct val="80000"/>
              </a:lnSpc>
            </a:pPr>
            <a:r>
              <a:rPr lang="el-GR" sz="2400" dirty="0"/>
              <a:t>Προώθηση πωλήσεων, </a:t>
            </a:r>
            <a:endParaRPr lang="en-US" sz="2400" dirty="0"/>
          </a:p>
          <a:p>
            <a:pPr lvl="1">
              <a:lnSpc>
                <a:spcPct val="80000"/>
              </a:lnSpc>
            </a:pPr>
            <a:r>
              <a:rPr lang="el-GR" sz="2400" dirty="0"/>
              <a:t>δημοσιότητα, </a:t>
            </a:r>
            <a:endParaRPr lang="en-US" sz="2400" dirty="0"/>
          </a:p>
          <a:p>
            <a:pPr lvl="1">
              <a:lnSpc>
                <a:spcPct val="80000"/>
              </a:lnSpc>
            </a:pPr>
            <a:r>
              <a:rPr lang="el-GR" sz="2400" dirty="0"/>
              <a:t>Προσωπική πώληση, </a:t>
            </a:r>
            <a:endParaRPr lang="en-US" sz="2400" dirty="0"/>
          </a:p>
          <a:p>
            <a:pPr lvl="1">
              <a:lnSpc>
                <a:spcPct val="80000"/>
              </a:lnSpc>
            </a:pPr>
            <a:r>
              <a:rPr lang="el-GR" sz="2400" dirty="0" err="1"/>
              <a:t>sales</a:t>
            </a:r>
            <a:r>
              <a:rPr lang="el-GR" sz="2400" dirty="0"/>
              <a:t> </a:t>
            </a:r>
            <a:r>
              <a:rPr lang="el-GR" sz="2400" dirty="0" err="1"/>
              <a:t>force</a:t>
            </a:r>
            <a:r>
              <a:rPr lang="el-GR" sz="2400" dirty="0"/>
              <a:t> </a:t>
            </a:r>
            <a:r>
              <a:rPr lang="el-GR" sz="2400" dirty="0" err="1"/>
              <a:t>managemen</a:t>
            </a:r>
            <a:r>
              <a:rPr lang="en-US" sz="2400" dirty="0"/>
              <a:t>t</a:t>
            </a:r>
            <a:r>
              <a:rPr lang="el-GR" sz="2400" dirty="0"/>
              <a:t>, </a:t>
            </a:r>
            <a:endParaRPr lang="en-US" sz="2400" dirty="0"/>
          </a:p>
          <a:p>
            <a:pPr lvl="1">
              <a:lnSpc>
                <a:spcPct val="80000"/>
              </a:lnSpc>
            </a:pPr>
            <a:r>
              <a:rPr lang="el-GR" sz="2400" dirty="0"/>
              <a:t>Σχέσεις πελατών</a:t>
            </a:r>
            <a:r>
              <a:rPr lang="el-GR" sz="2400" dirty="0" smtClean="0"/>
              <a:t>, και </a:t>
            </a:r>
            <a:r>
              <a:rPr lang="el-GR" sz="2400" dirty="0"/>
              <a:t>σχέσεις προωθητών. </a:t>
            </a:r>
            <a:endParaRPr lang="en-US" sz="2400" dirty="0"/>
          </a:p>
          <a:p>
            <a:pPr>
              <a:lnSpc>
                <a:spcPct val="80000"/>
              </a:lnSpc>
            </a:pPr>
            <a:r>
              <a:rPr lang="el-GR" sz="2400" dirty="0"/>
              <a:t>Αυτές οι δραστηριότητες είναι ιδιαίτερα σημαντικές όταν η εταιρία εφαρμόζει μια στρατηγική διείσδυσης στην αγορά. </a:t>
            </a:r>
          </a:p>
          <a:p>
            <a:pPr>
              <a:lnSpc>
                <a:spcPct val="80000"/>
              </a:lnSpc>
            </a:pPr>
            <a:r>
              <a:rPr lang="el-GR" sz="2400" dirty="0"/>
              <a:t>Η αποτελεσματικότητα των διαφόρων εργαλείων πώλησης για πελάτες και βιομηχανικά προϊόντα ποικίλλει.</a:t>
            </a:r>
          </a:p>
          <a:p>
            <a:pPr>
              <a:lnSpc>
                <a:spcPct val="80000"/>
              </a:lnSpc>
            </a:pPr>
            <a:r>
              <a:rPr lang="el-GR" sz="2400" dirty="0"/>
              <a:t>Η προσωπική πώληση είναι πιο σημαντική για εταιρίες βιομηχανικών προϊόντων και η διαφήμιση είναι πιο σημαντική για εταιρίες καταναλωτικών προϊόντων</a:t>
            </a:r>
            <a:endParaRPr lang="en-US" sz="2400" dirty="0"/>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ctr"/>
            <a:r>
              <a:rPr lang="el-GR" sz="3500" dirty="0"/>
              <a:t>ΣΧΕΔΙΑΣΜΟΣ ΠΡΟΙΟΝΤΩΝ ΚΑΙ ΥΠΗΡΕΣΙΩΝ</a:t>
            </a:r>
          </a:p>
        </p:txBody>
      </p:sp>
      <p:sp>
        <p:nvSpPr>
          <p:cNvPr id="38915" name="Rectangle 3"/>
          <p:cNvSpPr>
            <a:spLocks noGrp="1" noChangeArrowheads="1"/>
          </p:cNvSpPr>
          <p:nvPr>
            <p:ph type="body" idx="1"/>
          </p:nvPr>
        </p:nvSpPr>
        <p:spPr>
          <a:xfrm>
            <a:off x="215776" y="1763924"/>
            <a:ext cx="9528828" cy="5508763"/>
          </a:xfrm>
        </p:spPr>
        <p:txBody>
          <a:bodyPr/>
          <a:lstStyle/>
          <a:p>
            <a:pPr>
              <a:lnSpc>
                <a:spcPct val="90000"/>
              </a:lnSpc>
            </a:pPr>
            <a:r>
              <a:rPr lang="el-GR" sz="2800" dirty="0"/>
              <a:t>Ο σχεδιασμός προϊόντων και υπηρεσιών περιλαμβάνει δραστηριότητες όπως</a:t>
            </a:r>
            <a:r>
              <a:rPr lang="en-US" sz="2800" dirty="0"/>
              <a:t>:</a:t>
            </a:r>
          </a:p>
          <a:p>
            <a:pPr lvl="1">
              <a:lnSpc>
                <a:spcPct val="90000"/>
              </a:lnSpc>
            </a:pPr>
            <a:r>
              <a:rPr lang="el-GR" sz="2800" dirty="0"/>
              <a:t>Δοκιμή μάρκετινγκ; </a:t>
            </a:r>
            <a:endParaRPr lang="en-US" sz="2800" dirty="0"/>
          </a:p>
          <a:p>
            <a:pPr lvl="1">
              <a:lnSpc>
                <a:spcPct val="90000"/>
              </a:lnSpc>
            </a:pPr>
            <a:r>
              <a:rPr lang="el-GR" sz="2800" dirty="0"/>
              <a:t>Τοποθέτηση προϊόντος και επωνυμίας; </a:t>
            </a:r>
            <a:endParaRPr lang="en-US" sz="2800" dirty="0"/>
          </a:p>
          <a:p>
            <a:pPr lvl="1">
              <a:lnSpc>
                <a:spcPct val="90000"/>
              </a:lnSpc>
            </a:pPr>
            <a:r>
              <a:rPr lang="el-GR" sz="2800" dirty="0"/>
              <a:t>Εγγυήσεις εξαρτημάτων; </a:t>
            </a:r>
            <a:endParaRPr lang="en-US" sz="2800" dirty="0"/>
          </a:p>
          <a:p>
            <a:pPr lvl="1">
              <a:lnSpc>
                <a:spcPct val="90000"/>
              </a:lnSpc>
            </a:pPr>
            <a:r>
              <a:rPr lang="el-GR" sz="2800" dirty="0"/>
              <a:t>συσκευασία; </a:t>
            </a:r>
          </a:p>
          <a:p>
            <a:pPr lvl="1">
              <a:lnSpc>
                <a:spcPct val="90000"/>
              </a:lnSpc>
            </a:pPr>
            <a:r>
              <a:rPr lang="el-GR" sz="2800" dirty="0"/>
              <a:t>Καθορισμό επιλογών του προϊόντος, χαρακτηριστικά προϊόντος, στυλ του προϊόντος και ποιότητα προϊόντος </a:t>
            </a:r>
            <a:endParaRPr lang="en-US" sz="2800" dirty="0"/>
          </a:p>
          <a:p>
            <a:pPr lvl="1">
              <a:lnSpc>
                <a:spcPct val="90000"/>
              </a:lnSpc>
            </a:pPr>
            <a:r>
              <a:rPr lang="el-GR" sz="2800" dirty="0"/>
              <a:t>Κατάργηση παλιών προϊόντων και </a:t>
            </a:r>
            <a:endParaRPr lang="en-US" sz="2800" dirty="0"/>
          </a:p>
          <a:p>
            <a:pPr lvl="1">
              <a:lnSpc>
                <a:spcPct val="90000"/>
              </a:lnSpc>
            </a:pPr>
            <a:r>
              <a:rPr lang="el-GR" sz="2800" dirty="0"/>
              <a:t>Παροχή εξυπηρέτησης πελατών. </a:t>
            </a:r>
            <a:endParaRPr lang="en-US" sz="2800" dirty="0"/>
          </a:p>
          <a:p>
            <a:pPr>
              <a:lnSpc>
                <a:spcPct val="90000"/>
              </a:lnSpc>
            </a:pPr>
            <a:r>
              <a:rPr lang="el-GR" sz="2800" dirty="0"/>
              <a:t>Ο σχεδιασμός προϊόντων και υπηρεσιών είναι ιδιαίτερα σημαντικός όταν η εταιρία επιδιώκει ανάπτυξη του προϊόντος ή διαφοροποίησ</a:t>
            </a:r>
            <a:r>
              <a:rPr lang="el-GR" sz="2200" dirty="0"/>
              <a:t>η</a:t>
            </a:r>
            <a:r>
              <a:rPr lang="en-US" sz="2200" dirty="0"/>
              <a:t>.</a:t>
            </a:r>
            <a:r>
              <a:rPr lang="el-GR" sz="2200" dirty="0"/>
              <a:t> </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ctr"/>
            <a:r>
              <a:rPr lang="el-GR" sz="3500" dirty="0"/>
              <a:t>ΚΟΣΤΟΛΟΓΗΣΗ</a:t>
            </a:r>
          </a:p>
        </p:txBody>
      </p:sp>
      <p:sp>
        <p:nvSpPr>
          <p:cNvPr id="39939" name="Rectangle 3"/>
          <p:cNvSpPr>
            <a:spLocks noGrp="1" noChangeArrowheads="1"/>
          </p:cNvSpPr>
          <p:nvPr>
            <p:ph type="body" idx="1"/>
          </p:nvPr>
        </p:nvSpPr>
        <p:spPr>
          <a:xfrm>
            <a:off x="215776" y="1547590"/>
            <a:ext cx="9528828" cy="5725098"/>
          </a:xfrm>
        </p:spPr>
        <p:txBody>
          <a:bodyPr>
            <a:normAutofit/>
          </a:bodyPr>
          <a:lstStyle/>
          <a:p>
            <a:pPr>
              <a:lnSpc>
                <a:spcPct val="80000"/>
              </a:lnSpc>
            </a:pPr>
            <a:r>
              <a:rPr lang="el-GR" sz="2800" dirty="0"/>
              <a:t>Πέντε κύριοι συμμετέχοντες επηρεάζουν τις αποφάσεις κοστολόγησης: </a:t>
            </a:r>
            <a:endParaRPr lang="en-US" sz="2800" dirty="0"/>
          </a:p>
          <a:p>
            <a:pPr lvl="1">
              <a:lnSpc>
                <a:spcPct val="80000"/>
              </a:lnSpc>
            </a:pPr>
            <a:r>
              <a:rPr lang="el-GR" sz="2800" dirty="0"/>
              <a:t>καταναλωτές, </a:t>
            </a:r>
            <a:endParaRPr lang="en-US" sz="2800" dirty="0"/>
          </a:p>
          <a:p>
            <a:pPr lvl="1">
              <a:lnSpc>
                <a:spcPct val="80000"/>
              </a:lnSpc>
            </a:pPr>
            <a:r>
              <a:rPr lang="el-GR" sz="2800" dirty="0"/>
              <a:t>κυβερνήσεις, </a:t>
            </a:r>
            <a:endParaRPr lang="en-US" sz="2800" dirty="0"/>
          </a:p>
          <a:p>
            <a:pPr lvl="1">
              <a:lnSpc>
                <a:spcPct val="80000"/>
              </a:lnSpc>
            </a:pPr>
            <a:r>
              <a:rPr lang="el-GR" sz="2800" dirty="0"/>
              <a:t>προμηθευτές, </a:t>
            </a:r>
            <a:endParaRPr lang="en-US" sz="2800" dirty="0"/>
          </a:p>
          <a:p>
            <a:pPr lvl="1">
              <a:lnSpc>
                <a:spcPct val="80000"/>
              </a:lnSpc>
            </a:pPr>
            <a:r>
              <a:rPr lang="el-GR" sz="2800" dirty="0"/>
              <a:t>διανομείς, και  </a:t>
            </a:r>
            <a:endParaRPr lang="en-US" sz="2800" dirty="0"/>
          </a:p>
          <a:p>
            <a:pPr lvl="1">
              <a:lnSpc>
                <a:spcPct val="80000"/>
              </a:lnSpc>
            </a:pPr>
            <a:r>
              <a:rPr lang="el-GR" sz="2800" dirty="0"/>
              <a:t>ανταγωνιστές. </a:t>
            </a:r>
            <a:endParaRPr lang="en-US" sz="2800" dirty="0"/>
          </a:p>
          <a:p>
            <a:pPr>
              <a:lnSpc>
                <a:spcPct val="80000"/>
              </a:lnSpc>
            </a:pPr>
            <a:r>
              <a:rPr lang="el-GR" sz="2800" dirty="0"/>
              <a:t>Μερικές φορές ένας οργανισμός θα επιδιώξει μια προωθημένη στρατηγική αρχικά για να κερδίσει καλύτερο έλεγχο στις τιμές που χρεώνονται στους καταναλωτές. </a:t>
            </a:r>
            <a:endParaRPr lang="en-US" sz="2800" dirty="0"/>
          </a:p>
          <a:p>
            <a:pPr>
              <a:lnSpc>
                <a:spcPct val="80000"/>
              </a:lnSpc>
            </a:pPr>
            <a:r>
              <a:rPr lang="el-GR" sz="2800" dirty="0"/>
              <a:t>Οι κυβερνήσεις μπορούν να επιβάλλουν περιορισμούς στον καθορισμό τιμών, περικοπές τιμών, ελάχιστες τιμές, κοστολόγηση μονάδας, διαφήμιση τιμών και έλεγχο τιμών. </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2688166" y="251989"/>
            <a:ext cx="7056438" cy="988708"/>
          </a:xfrm>
        </p:spPr>
        <p:txBody>
          <a:bodyPr/>
          <a:lstStyle/>
          <a:p>
            <a:pPr algn="ctr"/>
            <a:r>
              <a:rPr lang="el-GR" sz="3500" dirty="0"/>
              <a:t>ΔΙΑΝΟΜΗ</a:t>
            </a:r>
          </a:p>
        </p:txBody>
      </p:sp>
      <p:sp>
        <p:nvSpPr>
          <p:cNvPr id="40963" name="Rectangle 3"/>
          <p:cNvSpPr>
            <a:spLocks noGrp="1" noChangeArrowheads="1"/>
          </p:cNvSpPr>
          <p:nvPr>
            <p:ph type="body" idx="1"/>
          </p:nvPr>
        </p:nvSpPr>
        <p:spPr>
          <a:xfrm>
            <a:off x="215776" y="1319444"/>
            <a:ext cx="9528828" cy="5953244"/>
          </a:xfrm>
        </p:spPr>
        <p:txBody>
          <a:bodyPr>
            <a:normAutofit lnSpcReduction="10000"/>
          </a:bodyPr>
          <a:lstStyle/>
          <a:p>
            <a:pPr>
              <a:lnSpc>
                <a:spcPct val="80000"/>
              </a:lnSpc>
            </a:pPr>
            <a:r>
              <a:rPr lang="el-GR" sz="2800" i="1" dirty="0"/>
              <a:t>Η διανομή περιλαμβάνει</a:t>
            </a:r>
            <a:r>
              <a:rPr lang="en-US" sz="2800" dirty="0"/>
              <a:t>:</a:t>
            </a:r>
          </a:p>
          <a:p>
            <a:pPr lvl="1">
              <a:lnSpc>
                <a:spcPct val="80000"/>
              </a:lnSpc>
            </a:pPr>
            <a:r>
              <a:rPr lang="el-GR" sz="2800" dirty="0"/>
              <a:t>αποθήκευση, </a:t>
            </a:r>
            <a:endParaRPr lang="en-US" sz="2800" dirty="0"/>
          </a:p>
          <a:p>
            <a:pPr lvl="1">
              <a:lnSpc>
                <a:spcPct val="80000"/>
              </a:lnSpc>
            </a:pPr>
            <a:r>
              <a:rPr lang="el-GR" sz="2800" dirty="0"/>
              <a:t>Κανάλια διανομής, </a:t>
            </a:r>
            <a:endParaRPr lang="en-US" sz="2800" dirty="0"/>
          </a:p>
          <a:p>
            <a:pPr lvl="1">
              <a:lnSpc>
                <a:spcPct val="80000"/>
              </a:lnSpc>
            </a:pPr>
            <a:r>
              <a:rPr lang="el-GR" sz="2800" dirty="0"/>
              <a:t>Κάλυψη διανομής, </a:t>
            </a:r>
            <a:endParaRPr lang="en-US" sz="2800" dirty="0"/>
          </a:p>
          <a:p>
            <a:pPr lvl="1">
              <a:lnSpc>
                <a:spcPct val="80000"/>
              </a:lnSpc>
            </a:pPr>
            <a:r>
              <a:rPr lang="el-GR" sz="2800" dirty="0"/>
              <a:t>Τοποθεσίες λιανικής πώλησης, </a:t>
            </a:r>
            <a:endParaRPr lang="en-US" sz="2800" dirty="0"/>
          </a:p>
          <a:p>
            <a:pPr lvl="1">
              <a:lnSpc>
                <a:spcPct val="80000"/>
              </a:lnSpc>
            </a:pPr>
            <a:r>
              <a:rPr lang="el-GR" sz="2800" dirty="0"/>
              <a:t>Περιοχές πωλήσεων, </a:t>
            </a:r>
            <a:endParaRPr lang="en-US" sz="2800" dirty="0"/>
          </a:p>
          <a:p>
            <a:pPr lvl="1">
              <a:lnSpc>
                <a:spcPct val="80000"/>
              </a:lnSpc>
            </a:pPr>
            <a:r>
              <a:rPr lang="el-GR" sz="2800" dirty="0"/>
              <a:t>Επίπεδα απογραφής και τοποθεσία, </a:t>
            </a:r>
            <a:endParaRPr lang="en-US" sz="2800" dirty="0"/>
          </a:p>
          <a:p>
            <a:pPr lvl="1">
              <a:lnSpc>
                <a:spcPct val="80000"/>
              </a:lnSpc>
            </a:pPr>
            <a:r>
              <a:rPr lang="el-GR" sz="2800" dirty="0"/>
              <a:t>μεταφορείς, </a:t>
            </a:r>
            <a:endParaRPr lang="en-US" sz="2800" dirty="0"/>
          </a:p>
          <a:p>
            <a:pPr lvl="1">
              <a:lnSpc>
                <a:spcPct val="80000"/>
              </a:lnSpc>
            </a:pPr>
            <a:r>
              <a:rPr lang="el-GR" sz="2800" dirty="0"/>
              <a:t>Χονδρική πώληση, και </a:t>
            </a:r>
            <a:endParaRPr lang="en-US" sz="2800" dirty="0"/>
          </a:p>
          <a:p>
            <a:pPr lvl="1">
              <a:lnSpc>
                <a:spcPct val="80000"/>
              </a:lnSpc>
            </a:pPr>
            <a:r>
              <a:rPr lang="el-GR" sz="2800" dirty="0"/>
              <a:t>Λιανική πώληση. </a:t>
            </a:r>
            <a:endParaRPr lang="en-US" sz="2800" dirty="0"/>
          </a:p>
          <a:p>
            <a:pPr>
              <a:lnSpc>
                <a:spcPct val="80000"/>
              </a:lnSpc>
            </a:pPr>
            <a:r>
              <a:rPr lang="el-GR" sz="2800" dirty="0"/>
              <a:t>Πολλοί παραγωγοί σήμερα δεν πωλούν τα προϊόντα τους απευθείας στους καταναλωτές. </a:t>
            </a:r>
            <a:endParaRPr lang="en-US" sz="2800" dirty="0"/>
          </a:p>
          <a:p>
            <a:pPr>
              <a:lnSpc>
                <a:spcPct val="80000"/>
              </a:lnSpc>
            </a:pPr>
            <a:r>
              <a:rPr lang="el-GR" sz="2800" dirty="0"/>
              <a:t>Διάφορες οντότητες μάρκετινγκ ενεργούν ως διαμεσολαβητές</a:t>
            </a:r>
            <a:r>
              <a:rPr lang="el-GR" sz="2800" dirty="0" smtClean="0"/>
              <a:t>: έχουν </a:t>
            </a:r>
            <a:r>
              <a:rPr lang="el-GR" sz="2800" dirty="0"/>
              <a:t>διάφορα ονόματα όπως χονδρέμποροι, έμποροι λιανικής, </a:t>
            </a:r>
            <a:r>
              <a:rPr lang="el-GR" sz="2800" dirty="0" err="1"/>
              <a:t>παροχείς</a:t>
            </a:r>
            <a:r>
              <a:rPr lang="el-GR" sz="2800" dirty="0"/>
              <a:t> υπηρεσιών, πράκτορες, μικροπωλητές ή απλά διανομείς </a:t>
            </a:r>
            <a:r>
              <a:rPr lang="el-GR" sz="2200" dirty="0"/>
              <a: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Αποτίμηση εξωτερικών παραγόντων  (ΕFΕ) </a:t>
            </a:r>
            <a:endParaRPr lang="el-GR" sz="3200" b="1" dirty="0"/>
          </a:p>
        </p:txBody>
      </p:sp>
      <p:sp>
        <p:nvSpPr>
          <p:cNvPr id="3" name="2 - Θέση περιεχομένου"/>
          <p:cNvSpPr>
            <a:spLocks noGrp="1"/>
          </p:cNvSpPr>
          <p:nvPr>
            <p:ph idx="1"/>
          </p:nvPr>
        </p:nvSpPr>
        <p:spPr>
          <a:xfrm>
            <a:off x="253966" y="1565259"/>
            <a:ext cx="9715568" cy="5994416"/>
          </a:xfrm>
        </p:spPr>
        <p:txBody>
          <a:bodyPr>
            <a:normAutofit fontScale="40000" lnSpcReduction="20000"/>
          </a:bodyPr>
          <a:lstStyle/>
          <a:p>
            <a:r>
              <a:rPr lang="el-GR" sz="7000" dirty="0" smtClean="0"/>
              <a:t>Επιτρέπει στα αρμόδια στελέχη να συνοψίσουν και να αξιολογήσουν τις οικονομικές, κοινωνικές, πολιτιστικές, δημογραφικές, περιβαλλοντικές, πολιτικές, κυβερνητικές, νομικές, τεχνολογικές, και ανταγωνιστικές πληροφορίες.</a:t>
            </a:r>
          </a:p>
          <a:p>
            <a:pPr>
              <a:buNone/>
            </a:pPr>
            <a:r>
              <a:rPr lang="el-GR" sz="7000" dirty="0" smtClean="0"/>
              <a:t> </a:t>
            </a:r>
          </a:p>
          <a:p>
            <a:r>
              <a:rPr lang="el-GR" sz="7000" dirty="0" smtClean="0"/>
              <a:t>Η Ε</a:t>
            </a:r>
            <a:r>
              <a:rPr lang="en-US" sz="7000" dirty="0" smtClean="0">
                <a:latin typeface="Cambria" pitchFamily="18" charset="0"/>
              </a:rPr>
              <a:t>F</a:t>
            </a:r>
            <a:r>
              <a:rPr lang="el-GR" sz="7000" dirty="0" smtClean="0"/>
              <a:t>Ε </a:t>
            </a:r>
            <a:r>
              <a:rPr lang="el-GR" sz="7000" dirty="0" err="1" smtClean="0"/>
              <a:t>Matrix</a:t>
            </a:r>
            <a:r>
              <a:rPr lang="el-GR" sz="7000" dirty="0" smtClean="0"/>
              <a:t> μπορεί να αναπτυχθεί σε πέντε βήματα </a:t>
            </a:r>
          </a:p>
          <a:p>
            <a:r>
              <a:rPr lang="el-GR" sz="7000" dirty="0" smtClean="0"/>
              <a:t>Αξιολογεί μια σειρά από βασικούς εξωτερικούς παράγοντες.</a:t>
            </a:r>
          </a:p>
          <a:p>
            <a:r>
              <a:rPr lang="el-GR" sz="7000" dirty="0" smtClean="0"/>
              <a:t>Συνήθως περιλαμβάνονται συνολικά από δέκα έως είκοσι παράγοντες, συμπεριλαμβανομένων  των ευκαιριών και απειλών, που επηρεάζουν την εταιρία και την αγορά της.  </a:t>
            </a:r>
          </a:p>
          <a:p>
            <a:r>
              <a:rPr lang="el-GR" sz="7000" dirty="0" smtClean="0"/>
              <a:t>Απαριθμούνται πρώτα οι ευκαιρίες και έπειτα οι απειλές.  </a:t>
            </a:r>
          </a:p>
          <a:p>
            <a:r>
              <a:rPr lang="el-GR" sz="7000" dirty="0" smtClean="0"/>
              <a:t>Απαιτείται να είστε όσο το δυνατόν πιο συγκεκριμένοι, χρησιμοποιώντας τα ποσοστά, τις αναλογίες, και τους συγκριτικούς αριθμούς, όποτε είναι δυνατόν. </a:t>
            </a:r>
          </a:p>
          <a:p>
            <a:pPr marL="0" indent="0">
              <a:buNone/>
            </a:pPr>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688166" y="251990"/>
            <a:ext cx="7056438" cy="1067454"/>
          </a:xfrm>
        </p:spPr>
        <p:txBody>
          <a:bodyPr/>
          <a:lstStyle/>
          <a:p>
            <a:pPr algn="ctr"/>
            <a:r>
              <a:rPr lang="el-GR" sz="3500" dirty="0"/>
              <a:t>ΕΡΕΥΝΑ ΜΑΡΚΕΤΙΝΓΚ</a:t>
            </a:r>
          </a:p>
        </p:txBody>
      </p:sp>
      <p:sp>
        <p:nvSpPr>
          <p:cNvPr id="41987" name="Rectangle 3"/>
          <p:cNvSpPr>
            <a:spLocks noGrp="1" noChangeArrowheads="1"/>
          </p:cNvSpPr>
          <p:nvPr>
            <p:ph type="body" idx="1"/>
          </p:nvPr>
        </p:nvSpPr>
        <p:spPr>
          <a:xfrm>
            <a:off x="215776" y="1763925"/>
            <a:ext cx="9528828" cy="5428267"/>
          </a:xfrm>
        </p:spPr>
        <p:txBody>
          <a:bodyPr/>
          <a:lstStyle/>
          <a:p>
            <a:pPr>
              <a:lnSpc>
                <a:spcPct val="80000"/>
              </a:lnSpc>
            </a:pPr>
            <a:r>
              <a:rPr lang="el-GR" sz="2800" dirty="0"/>
              <a:t>Η έρευνα μάρκετινγκ είναι η συστηματική συλλογή, καταγραφή και ανάλυση πληροφοριών που σχετίζονται με το μάρκετινγκ των αγαθών και των υπηρεσιών. </a:t>
            </a:r>
            <a:endParaRPr lang="en-US" sz="2800" dirty="0"/>
          </a:p>
          <a:p>
            <a:pPr>
              <a:lnSpc>
                <a:spcPct val="80000"/>
              </a:lnSpc>
            </a:pPr>
            <a:r>
              <a:rPr lang="el-GR" sz="2800" dirty="0"/>
              <a:t>Η έρευνα μάρκετινγκ μπορεί να ξεσκεπάσει σημαντικές δυνατότητες και αδυναμίες, και οι ερευνητές μάρκετινγκ χρησιμοποιούν διάφορες κλίμακες, όργανα, διαδικασίες, ιδέες και τεχνικές για συλλογή πληροφοριών. </a:t>
            </a:r>
            <a:endParaRPr lang="en-US" sz="2800" dirty="0"/>
          </a:p>
          <a:p>
            <a:pPr>
              <a:lnSpc>
                <a:spcPct val="80000"/>
              </a:lnSpc>
            </a:pPr>
            <a:r>
              <a:rPr lang="el-GR" sz="2800" dirty="0"/>
              <a:t>Οι δραστηριότητες της έρευνας μάρκετινγκ υποστηρίζουν όλες τις κύριες λειτουργίες ενός οργανισμού. </a:t>
            </a:r>
            <a:endParaRPr lang="en-US" sz="2800" dirty="0"/>
          </a:p>
          <a:p>
            <a:pPr>
              <a:lnSpc>
                <a:spcPct val="80000"/>
              </a:lnSpc>
            </a:pPr>
            <a:r>
              <a:rPr lang="el-GR" sz="2800" dirty="0"/>
              <a:t>Οι οργανισμοί που έχουν εξαιρετικές ικανότητες έρευνας μάρκετινγκ έχουν μια καθοριστική δύναμη στην επίτευξη γενικών στρατηγικών</a:t>
            </a:r>
            <a:r>
              <a:rPr lang="el-GR" sz="2200" dirty="0"/>
              <a:t>.</a:t>
            </a:r>
            <a:r>
              <a:rPr lang="en-US" sz="2200" dirty="0"/>
              <a:t>  </a:t>
            </a:r>
            <a:r>
              <a:rPr lang="el-GR" sz="2200" dirty="0"/>
              <a:t> </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a:r>
              <a:rPr lang="el-GR" sz="3500" dirty="0"/>
              <a:t>ΚΟΙΤΩΝΤΑΣ ΤΟΝ ΑΝΤΑΓΩΝΙΣΜΟ</a:t>
            </a:r>
          </a:p>
        </p:txBody>
      </p:sp>
      <p:sp>
        <p:nvSpPr>
          <p:cNvPr id="43011" name="Rectangle 3"/>
          <p:cNvSpPr>
            <a:spLocks noGrp="1" noChangeArrowheads="1"/>
          </p:cNvSpPr>
          <p:nvPr>
            <p:ph type="body" idx="1"/>
          </p:nvPr>
        </p:nvSpPr>
        <p:spPr>
          <a:xfrm>
            <a:off x="504031" y="1814671"/>
            <a:ext cx="9072563" cy="5565566"/>
          </a:xfrm>
        </p:spPr>
        <p:txBody>
          <a:bodyPr/>
          <a:lstStyle/>
          <a:p>
            <a:pPr>
              <a:lnSpc>
                <a:spcPct val="90000"/>
              </a:lnSpc>
            </a:pPr>
            <a:r>
              <a:rPr lang="el-GR" sz="3100" dirty="0"/>
              <a:t>Ο πρόεδρος της </a:t>
            </a:r>
            <a:r>
              <a:rPr lang="en-US" sz="3100" dirty="0"/>
              <a:t>Pepsi</a:t>
            </a:r>
            <a:r>
              <a:rPr lang="el-GR" sz="3100" dirty="0"/>
              <a:t> είπε: </a:t>
            </a:r>
            <a:endParaRPr lang="en-US" sz="3100" dirty="0"/>
          </a:p>
          <a:p>
            <a:pPr algn="ctr">
              <a:lnSpc>
                <a:spcPct val="90000"/>
              </a:lnSpc>
              <a:buFont typeface="Wingdings" pitchFamily="2" charset="2"/>
              <a:buNone/>
            </a:pPr>
            <a:r>
              <a:rPr lang="en-US" sz="3100" dirty="0"/>
              <a:t>     </a:t>
            </a:r>
            <a:r>
              <a:rPr lang="el-GR" sz="3100" dirty="0"/>
              <a:t>«Κοιτώντας τον ανταγωνισμό είναι ο καλύτερος τρόπος έρευνας μάρκετινγκ. Η πλειοψηφία των στρατηγικών μας επιτυχιών είναι ιδέες που δανειζόμαστε από την αγορά, συνήθως από μικρούς περιφερειακούς ή τοπικούς ανταγωνιστές. Σε κάθε περίπτωση, εντοπίζουμε μια υποσχόμενη νέα ιδέα, τη βελτιώνουμε και τελικά εκτοπίζουμε τον ανταγωνιστή μας ."</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a:r>
              <a:rPr lang="el-GR"/>
              <a:t>ΑΝΑΛΥΣΗ ΕΥΚΑΙΡΙΩΝ</a:t>
            </a:r>
          </a:p>
        </p:txBody>
      </p:sp>
      <p:sp>
        <p:nvSpPr>
          <p:cNvPr id="44035" name="Rectangle 3"/>
          <p:cNvSpPr>
            <a:spLocks noGrp="1" noChangeArrowheads="1"/>
          </p:cNvSpPr>
          <p:nvPr>
            <p:ph type="body" idx="1"/>
          </p:nvPr>
        </p:nvSpPr>
        <p:spPr/>
        <p:txBody>
          <a:bodyPr/>
          <a:lstStyle/>
          <a:p>
            <a:pPr>
              <a:lnSpc>
                <a:spcPct val="90000"/>
              </a:lnSpc>
            </a:pPr>
            <a:r>
              <a:rPr lang="el-GR" sz="2600" dirty="0"/>
              <a:t>Περιέχει εκτίμηση του κόστους, των πλεονεκτημάτων, και των κινδύνων που σχετίζονται με τις αποφάσεις μάρκετινγκ. </a:t>
            </a:r>
            <a:endParaRPr lang="en-US" sz="2600" dirty="0"/>
          </a:p>
          <a:p>
            <a:pPr>
              <a:lnSpc>
                <a:spcPct val="90000"/>
              </a:lnSpc>
            </a:pPr>
            <a:r>
              <a:rPr lang="el-GR" sz="2600" i="1" dirty="0"/>
              <a:t>Τρία βήματα απαιτούνται για την εκτέλεση μιας ανάλυσης κόστους/κέρδους: </a:t>
            </a:r>
            <a:endParaRPr lang="en-US" sz="2600" i="1" dirty="0"/>
          </a:p>
          <a:p>
            <a:pPr lvl="1">
              <a:lnSpc>
                <a:spcPct val="90000"/>
              </a:lnSpc>
            </a:pPr>
            <a:r>
              <a:rPr lang="el-GR" sz="2200" dirty="0"/>
              <a:t>(1) υπολογισμός του συνολικού κόστους που σχετίζεται με μια απόφαση , </a:t>
            </a:r>
            <a:endParaRPr lang="en-US" sz="2200" dirty="0"/>
          </a:p>
          <a:p>
            <a:pPr lvl="1">
              <a:lnSpc>
                <a:spcPct val="90000"/>
              </a:lnSpc>
            </a:pPr>
            <a:r>
              <a:rPr lang="el-GR" sz="2200" dirty="0"/>
              <a:t>(2) εκτίμηση των συνολικών κερδών από την απόφαση και </a:t>
            </a:r>
            <a:endParaRPr lang="en-US" sz="2200" dirty="0"/>
          </a:p>
          <a:p>
            <a:pPr lvl="1">
              <a:lnSpc>
                <a:spcPct val="90000"/>
              </a:lnSpc>
            </a:pPr>
            <a:r>
              <a:rPr lang="el-GR" sz="2200" dirty="0"/>
              <a:t>(3) Σύγκριση του συνολικού κόστους με τα συνολικά κέρδη. </a:t>
            </a:r>
            <a:endParaRPr lang="en-US" sz="2200" dirty="0"/>
          </a:p>
          <a:p>
            <a:pPr>
              <a:lnSpc>
                <a:spcPct val="90000"/>
              </a:lnSpc>
            </a:pPr>
            <a:r>
              <a:rPr lang="el-GR" sz="2600" dirty="0"/>
              <a:t>¨Όταν τα προβλεπόμενα κέρδη υπερέχουν του συνολικού κόστους, μια ευκαιρία γίνεται πιο ελκυστική. </a:t>
            </a:r>
            <a:r>
              <a:rPr lang="en-US" sz="2600" dirty="0"/>
              <a:t> </a:t>
            </a:r>
            <a:endParaRPr lang="el-GR" sz="2600" dirty="0"/>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738920" y="208242"/>
            <a:ext cx="7056438" cy="1135701"/>
          </a:xfrm>
        </p:spPr>
        <p:txBody>
          <a:bodyPr/>
          <a:lstStyle/>
          <a:p>
            <a:pPr algn="ctr"/>
            <a:r>
              <a:rPr lang="el-GR" sz="3100" dirty="0"/>
              <a:t>ΛΙΣΤΑ ΕΡΩΤΗΣΕΩΝ ΕΛΕΓΧΟΥ ΜΑΡΚΕΤΙΝΓΚ</a:t>
            </a:r>
          </a:p>
        </p:txBody>
      </p:sp>
      <p:sp>
        <p:nvSpPr>
          <p:cNvPr id="45059" name="Rectangle 3"/>
          <p:cNvSpPr>
            <a:spLocks noGrp="1" noChangeArrowheads="1"/>
          </p:cNvSpPr>
          <p:nvPr>
            <p:ph type="body" idx="1"/>
          </p:nvPr>
        </p:nvSpPr>
        <p:spPr>
          <a:xfrm>
            <a:off x="215776" y="1478687"/>
            <a:ext cx="9528828" cy="5794000"/>
          </a:xfrm>
        </p:spPr>
        <p:txBody>
          <a:bodyPr>
            <a:normAutofit/>
          </a:bodyPr>
          <a:lstStyle/>
          <a:p>
            <a:pPr marL="0" indent="0">
              <a:lnSpc>
                <a:spcPct val="80000"/>
              </a:lnSpc>
              <a:buNone/>
            </a:pPr>
            <a:r>
              <a:rPr lang="el-GR" sz="2400" dirty="0"/>
              <a:t>1. Είναι οι αγορές </a:t>
            </a:r>
            <a:r>
              <a:rPr lang="el-GR" sz="2400" dirty="0" err="1"/>
              <a:t>τμηματοποιημένες</a:t>
            </a:r>
            <a:r>
              <a:rPr lang="el-GR" sz="2400" dirty="0"/>
              <a:t> αποτελεσματικά; </a:t>
            </a:r>
            <a:endParaRPr lang="en-US" sz="2400" dirty="0"/>
          </a:p>
          <a:p>
            <a:pPr marL="0" indent="0">
              <a:lnSpc>
                <a:spcPct val="80000"/>
              </a:lnSpc>
              <a:buNone/>
            </a:pPr>
            <a:r>
              <a:rPr lang="el-GR" sz="2400" dirty="0"/>
              <a:t>2. Είναι ο οργανισμός τοποθετημένος καλά απέναντι στους ανταγωνιστές του;</a:t>
            </a:r>
            <a:endParaRPr lang="en-US" sz="2400" dirty="0"/>
          </a:p>
          <a:p>
            <a:pPr marL="0" indent="0">
              <a:lnSpc>
                <a:spcPct val="80000"/>
              </a:lnSpc>
              <a:buNone/>
            </a:pPr>
            <a:r>
              <a:rPr lang="el-GR" sz="2400" dirty="0"/>
              <a:t>3. Αυξήθηκε το μερίδιο αγοράς της εταιρίας;</a:t>
            </a:r>
            <a:endParaRPr lang="en-US" sz="2400" dirty="0"/>
          </a:p>
          <a:p>
            <a:pPr marL="0" indent="0">
              <a:lnSpc>
                <a:spcPct val="80000"/>
              </a:lnSpc>
              <a:buNone/>
            </a:pPr>
            <a:r>
              <a:rPr lang="el-GR" sz="2400" dirty="0"/>
              <a:t>4. Είναι τα υπάρχοντα κανάλια διανομής αξιόπιστα και αποτελεσματικά από άποψη κόστους; </a:t>
            </a:r>
            <a:endParaRPr lang="en-US" sz="2400" dirty="0"/>
          </a:p>
          <a:p>
            <a:pPr marL="0" indent="0">
              <a:lnSpc>
                <a:spcPct val="80000"/>
              </a:lnSpc>
              <a:buNone/>
            </a:pPr>
            <a:r>
              <a:rPr lang="el-GR" sz="2400" dirty="0"/>
              <a:t>5. Έχει η εταιρία ένα αποτελεσματικό τμήμα πωλήσεων;</a:t>
            </a:r>
            <a:endParaRPr lang="en-US" sz="2400" dirty="0"/>
          </a:p>
          <a:p>
            <a:pPr marL="0" indent="0">
              <a:lnSpc>
                <a:spcPct val="80000"/>
              </a:lnSpc>
              <a:buNone/>
            </a:pPr>
            <a:r>
              <a:rPr lang="el-GR" sz="2400" dirty="0"/>
              <a:t>6. Πραγματοποιεί η εταιρία έρευνα αγοράς;</a:t>
            </a:r>
            <a:endParaRPr lang="en-US" sz="2400" dirty="0"/>
          </a:p>
          <a:p>
            <a:pPr marL="0" indent="0">
              <a:lnSpc>
                <a:spcPct val="80000"/>
              </a:lnSpc>
              <a:buNone/>
            </a:pPr>
            <a:r>
              <a:rPr lang="el-GR" sz="2400" dirty="0"/>
              <a:t>7. Είναι η ποιότητα των προϊόντων και η εξυπηρέτηση των πελατών καλή;</a:t>
            </a:r>
            <a:endParaRPr lang="en-US" sz="2400" dirty="0"/>
          </a:p>
          <a:p>
            <a:pPr marL="0" indent="0">
              <a:lnSpc>
                <a:spcPct val="80000"/>
              </a:lnSpc>
              <a:buNone/>
            </a:pPr>
            <a:r>
              <a:rPr lang="el-GR" sz="2400" dirty="0"/>
              <a:t>8. Είναι κοστολογημένα κατάλληλα τα προϊόντα και οι υπηρεσίες της εταιρίας;</a:t>
            </a:r>
            <a:endParaRPr lang="en-US" sz="2400" dirty="0"/>
          </a:p>
          <a:p>
            <a:pPr marL="0" indent="0">
              <a:lnSpc>
                <a:spcPct val="80000"/>
              </a:lnSpc>
              <a:buNone/>
            </a:pPr>
            <a:r>
              <a:rPr lang="el-GR" sz="2400" dirty="0"/>
              <a:t>9. Έχει η εταιρία μια αποτελεσματική στρατηγική προώθησης, διαφήμισης και δημοσίευσης;</a:t>
            </a:r>
            <a:endParaRPr lang="en-US" sz="2400" dirty="0"/>
          </a:p>
          <a:p>
            <a:pPr marL="0" indent="0">
              <a:lnSpc>
                <a:spcPct val="80000"/>
              </a:lnSpc>
              <a:buNone/>
            </a:pPr>
            <a:r>
              <a:rPr lang="el-GR" sz="2400" dirty="0"/>
              <a:t>10. Είναι αποτελεσματικά το μάρκετινγκ, ο σχεδιασμός και ο προϋπολογισμός;</a:t>
            </a:r>
            <a:endParaRPr lang="en-US" sz="2400" dirty="0"/>
          </a:p>
          <a:p>
            <a:pPr marL="0" indent="0">
              <a:lnSpc>
                <a:spcPct val="80000"/>
              </a:lnSpc>
              <a:buNone/>
            </a:pPr>
            <a:r>
              <a:rPr lang="el-GR" sz="2400" dirty="0"/>
              <a:t>11. Έχουν οι διαχειριστές μάρκετινγκ επιπρόσθετη εμπειρία και εκπαίδευση; </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a:r>
              <a:rPr lang="el-GR" sz="3500" dirty="0"/>
              <a:t>ΟΙΚΟΝΟΜΙΑ/ ΙΣΟΛΟΓΙΣΜΟΣ</a:t>
            </a:r>
          </a:p>
        </p:txBody>
      </p:sp>
      <p:sp>
        <p:nvSpPr>
          <p:cNvPr id="46083" name="Rectangle 3"/>
          <p:cNvSpPr>
            <a:spLocks noGrp="1" noChangeArrowheads="1"/>
          </p:cNvSpPr>
          <p:nvPr>
            <p:ph type="body" idx="1"/>
          </p:nvPr>
        </p:nvSpPr>
        <p:spPr>
          <a:xfrm>
            <a:off x="215776" y="1763925"/>
            <a:ext cx="9528828" cy="5544304"/>
          </a:xfrm>
        </p:spPr>
        <p:txBody>
          <a:bodyPr>
            <a:normAutofit lnSpcReduction="10000"/>
          </a:bodyPr>
          <a:lstStyle/>
          <a:p>
            <a:r>
              <a:rPr lang="el-GR" sz="2800" dirty="0"/>
              <a:t>Οι οικονομικές συνθήκες συχνά θεωρούνται το καλύτερο μέτρο για την ανταγωνιστική θέση της εταιρίας και την προσέλκυση </a:t>
            </a:r>
            <a:r>
              <a:rPr lang="el-GR" sz="2800" dirty="0" smtClean="0"/>
              <a:t>επενδυτών. </a:t>
            </a:r>
            <a:endParaRPr lang="en-US" sz="2800" dirty="0"/>
          </a:p>
          <a:p>
            <a:r>
              <a:rPr lang="el-GR" sz="2800" dirty="0"/>
              <a:t>Ο καθορισμός των οικονομικών δυνατοτήτων και αδυναμιών του οργανισμού είναι αναγκαίος για το σχεδιασμό αποτελεσματικής στρατηγικής. </a:t>
            </a:r>
            <a:endParaRPr lang="en-US" sz="2800" dirty="0"/>
          </a:p>
          <a:p>
            <a:r>
              <a:rPr lang="el-GR" sz="2800" dirty="0"/>
              <a:t>Η επιρροή της εταιρίας, το κεφάλαιο κίνησης, το κέρδος, τα περιουσιακά στοιχεία, η ροή μετρητών και η σωστή κριτική μπορούν να εξαλείψουν κάποιες στρατηγικές ως πιθανές εναλλακτικές </a:t>
            </a:r>
            <a:r>
              <a:rPr lang="el-GR" sz="2800" dirty="0" smtClean="0"/>
              <a:t>. </a:t>
            </a:r>
            <a:endParaRPr lang="en-US" sz="2800" dirty="0"/>
          </a:p>
          <a:p>
            <a:r>
              <a:rPr lang="el-GR" sz="2800" dirty="0"/>
              <a:t>Οι οικονομικοί παράγοντες συχνά αλλάζουν τις υπάρχουσες στρατηγικές και μεταβάλλουν τα σχέδια εφαρμογής </a:t>
            </a:r>
            <a:r>
              <a:rPr lang="el-GR" sz="2200" dirty="0"/>
              <a:t>.</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ctr"/>
            <a:r>
              <a:rPr lang="el-GR" sz="3500" dirty="0"/>
              <a:t>ΟΙ ΔΙΑΔΙΚΑΣΙΕΣ ΠΑΡΑΓΩΓΗΣ/ΛΕΙΤΟΥΡΓΙΑΣ</a:t>
            </a:r>
            <a:endParaRPr lang="el-GR" sz="3500" i="1" dirty="0"/>
          </a:p>
        </p:txBody>
      </p:sp>
      <p:sp>
        <p:nvSpPr>
          <p:cNvPr id="47107" name="Rectangle 3"/>
          <p:cNvSpPr>
            <a:spLocks noGrp="1" noChangeArrowheads="1"/>
          </p:cNvSpPr>
          <p:nvPr>
            <p:ph type="body" idx="1"/>
          </p:nvPr>
        </p:nvSpPr>
        <p:spPr>
          <a:xfrm>
            <a:off x="215776" y="1619597"/>
            <a:ext cx="9577063" cy="5760640"/>
          </a:xfrm>
        </p:spPr>
        <p:txBody>
          <a:bodyPr/>
          <a:lstStyle/>
          <a:p>
            <a:pPr>
              <a:lnSpc>
                <a:spcPct val="80000"/>
              </a:lnSpc>
            </a:pPr>
            <a:r>
              <a:rPr lang="el-GR" sz="2800" dirty="0"/>
              <a:t>Μια επιχείρηση αποτελείται από όλες αυτές τις δραστηριότητες που μετατρέπουν τις εισροές σε προϊόντα και υπηρεσίες. </a:t>
            </a:r>
            <a:endParaRPr lang="en-US" sz="2800" dirty="0"/>
          </a:p>
          <a:p>
            <a:pPr>
              <a:lnSpc>
                <a:spcPct val="80000"/>
              </a:lnSpc>
            </a:pPr>
            <a:r>
              <a:rPr lang="el-GR" sz="2800" dirty="0"/>
              <a:t>Η διαχείριση των προϊόντων/υπηρεσιών ασχολείται με τις εισροές, τις μετατροπές και τις εκροές που ποικίλλουν ανάμεσα στις βιομηχανίες και τις αγορές.  </a:t>
            </a:r>
            <a:endParaRPr lang="en-US" sz="2800" dirty="0"/>
          </a:p>
          <a:p>
            <a:pPr>
              <a:lnSpc>
                <a:spcPct val="80000"/>
              </a:lnSpc>
            </a:pPr>
            <a:r>
              <a:rPr lang="el-GR" sz="2800" dirty="0"/>
              <a:t>Μια κατασκευαστική λειτουργία μετατρέπει ή μεταλλάσσει τις εισροές όπως τις πρώτες ύλες, την εργατικότητα, το κεφάλαιο, τις μηχανές και τις διαθέσιμες παροχές σε τελικά αγαθά και υπηρεσίες. </a:t>
            </a:r>
            <a:endParaRPr lang="en-US" sz="2800" dirty="0"/>
          </a:p>
          <a:p>
            <a:pPr>
              <a:lnSpc>
                <a:spcPct val="80000"/>
              </a:lnSpc>
            </a:pPr>
            <a:r>
              <a:rPr lang="el-GR" sz="2800" dirty="0"/>
              <a:t>Η διαχείριση των προϊόντων/υπηρεσιών περιλαμβάνει 5 λειτουργίες ή περιοχές αποφάσεων: διαδικασία, ικανότητα, απογραφή, εργατικό δυναμικό και ποιότητα.</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ctr"/>
            <a:r>
              <a:rPr lang="el-GR" sz="3500" dirty="0"/>
              <a:t>ΟΙ ΒΑΣΙΚΕΣ ΔΙΑΔΙΚΑΣΙΕΣ ΤΗΣ ΔΙΑΧΕΙΡΙΣΗΣ ΠΑΡΑΓΩΓΗΣ </a:t>
            </a:r>
          </a:p>
        </p:txBody>
      </p:sp>
      <p:sp>
        <p:nvSpPr>
          <p:cNvPr id="48131" name="Rectangle 3"/>
          <p:cNvSpPr>
            <a:spLocks noGrp="1" noChangeArrowheads="1"/>
          </p:cNvSpPr>
          <p:nvPr>
            <p:ph type="body" idx="1"/>
          </p:nvPr>
        </p:nvSpPr>
        <p:spPr/>
        <p:txBody>
          <a:bodyPr/>
          <a:lstStyle/>
          <a:p>
            <a:pPr>
              <a:lnSpc>
                <a:spcPct val="90000"/>
              </a:lnSpc>
            </a:pPr>
            <a:r>
              <a:rPr lang="el-GR" sz="2200" dirty="0"/>
              <a:t>Η διαδικασία αποφάσεων περιλαμβάνει</a:t>
            </a:r>
            <a:r>
              <a:rPr lang="en-US" sz="2200" dirty="0"/>
              <a:t>:</a:t>
            </a:r>
          </a:p>
          <a:p>
            <a:pPr lvl="1">
              <a:lnSpc>
                <a:spcPct val="90000"/>
              </a:lnSpc>
            </a:pPr>
            <a:r>
              <a:rPr lang="el-GR" sz="2000" dirty="0"/>
              <a:t> τον σχεδιασμό ενός φυσικού συστήματος παραγωγής. Συγκεκριμένες αποφάσεις περιλαμβάνουν επιλογή τεχνολογίας, ικανότητα διάταξης, διαδικασία ανάλυσης ροής, ικανότητα τοποθεσίας, εξισορρόπηση γραμμής παραγωγής, διαδικασία ελέγχου και ανάλυση μεταφοράς.</a:t>
            </a:r>
            <a:endParaRPr lang="en-US" sz="2000" dirty="0"/>
          </a:p>
          <a:p>
            <a:pPr>
              <a:lnSpc>
                <a:spcPct val="90000"/>
              </a:lnSpc>
            </a:pPr>
            <a:r>
              <a:rPr lang="el-GR" sz="2200" dirty="0"/>
              <a:t>Οι αποφάσεις ικανότητας περιλαμβάνουν</a:t>
            </a:r>
            <a:r>
              <a:rPr lang="en-US" sz="2200" dirty="0"/>
              <a:t>:</a:t>
            </a:r>
          </a:p>
          <a:p>
            <a:pPr lvl="1">
              <a:lnSpc>
                <a:spcPct val="90000"/>
              </a:lnSpc>
            </a:pPr>
            <a:r>
              <a:rPr lang="el-GR" sz="2000" dirty="0"/>
              <a:t>Καθορισμός των καλύτερων επιπέδων εκροών για τον οργανισμό- ούτε πολλά ούτε και πολύ λίγα. Συγκεκριμένες αποφάσεις περιλαμβάνουν πρόβλεψη, διαδικασίες σχεδιασμού, συνδυασμένο σχεδιασμό, προγραμματισμένη ικανότητα σχεδιασμού και ανάλυση γραμμής. </a:t>
            </a:r>
            <a:endParaRPr lang="en-US" sz="2000" dirty="0"/>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ctr"/>
            <a:r>
              <a:rPr lang="el-GR" sz="3500" dirty="0"/>
              <a:t>ΟΙ ΒΑΣΙΚΕΣ ΔΙΑΔΙΚΑΣΙΕΣ ΤΗΣ ΔΙΑΧΕΙΡΙΣΗΣ ΠΑΡΑΓΩΓΗΣ</a:t>
            </a:r>
          </a:p>
        </p:txBody>
      </p:sp>
      <p:sp>
        <p:nvSpPr>
          <p:cNvPr id="49155" name="Rectangle 3"/>
          <p:cNvSpPr>
            <a:spLocks noGrp="1" noChangeArrowheads="1"/>
          </p:cNvSpPr>
          <p:nvPr>
            <p:ph type="body" idx="1"/>
          </p:nvPr>
        </p:nvSpPr>
        <p:spPr>
          <a:xfrm>
            <a:off x="215776" y="1763925"/>
            <a:ext cx="9528828" cy="5428267"/>
          </a:xfrm>
        </p:spPr>
        <p:txBody>
          <a:bodyPr>
            <a:normAutofit/>
          </a:bodyPr>
          <a:lstStyle/>
          <a:p>
            <a:pPr>
              <a:lnSpc>
                <a:spcPct val="80000"/>
              </a:lnSpc>
            </a:pPr>
            <a:r>
              <a:rPr lang="el-GR" sz="2800" dirty="0"/>
              <a:t>Οι αποφάσεις απογραφής περιλαμβάνουν</a:t>
            </a:r>
            <a:r>
              <a:rPr lang="en-US" sz="2800" dirty="0"/>
              <a:t>:</a:t>
            </a:r>
          </a:p>
          <a:p>
            <a:pPr lvl="1">
              <a:lnSpc>
                <a:spcPct val="80000"/>
              </a:lnSpc>
            </a:pPr>
            <a:r>
              <a:rPr lang="el-GR" sz="2800" dirty="0"/>
              <a:t>Διαχείριση του επιπέδου πρώτων υλών, διαδικασίες κατεργασίας και τελικά αγαθά. Συγκεκριμένες αποφάσεις περιλαμβάνουν τις παραγγελίες, πότε να γίνουν αυτές, πόση ποσότητα να παραγγελθεί και διαχείριση υλικών  </a:t>
            </a:r>
            <a:endParaRPr lang="en-US" sz="2800" dirty="0"/>
          </a:p>
          <a:p>
            <a:pPr>
              <a:lnSpc>
                <a:spcPct val="80000"/>
              </a:lnSpc>
            </a:pPr>
            <a:r>
              <a:rPr lang="el-GR" sz="2800" dirty="0"/>
              <a:t>Οι αποφάσεις εργατικού δυναμικού ασχολούνται με</a:t>
            </a:r>
            <a:r>
              <a:rPr lang="en-US" sz="2800" dirty="0"/>
              <a:t>:</a:t>
            </a:r>
          </a:p>
          <a:p>
            <a:pPr lvl="1">
              <a:lnSpc>
                <a:spcPct val="80000"/>
              </a:lnSpc>
            </a:pPr>
            <a:r>
              <a:rPr lang="el-GR" sz="2800" dirty="0"/>
              <a:t>Διαχείριση του καταρτισμένου και μη προσωπικού, των υπαλληλικών και διαχειριστικών εργαζομένων. </a:t>
            </a:r>
            <a:endParaRPr lang="en-US" sz="2800" dirty="0"/>
          </a:p>
          <a:p>
            <a:pPr>
              <a:lnSpc>
                <a:spcPct val="80000"/>
              </a:lnSpc>
            </a:pPr>
            <a:r>
              <a:rPr lang="el-GR" sz="2800" dirty="0"/>
              <a:t>Οι αποφάσεις ποιότητας στοχεύουν σε</a:t>
            </a:r>
            <a:r>
              <a:rPr lang="en-US" sz="2800" dirty="0"/>
              <a:t>:</a:t>
            </a:r>
          </a:p>
          <a:p>
            <a:pPr lvl="1">
              <a:lnSpc>
                <a:spcPct val="80000"/>
              </a:lnSpc>
            </a:pPr>
            <a:r>
              <a:rPr lang="el-GR" sz="2800" dirty="0"/>
              <a:t>Διασφάλιση της υψηλής ποιότητας των αγαθών και υπηρεσιών που παράγονται. Συγκεκριμένες αποφάσεις περιλαμβάνουν έλεγχο ποιότητας, δειγματισμό, έλεγχο, διασφάλιση ποιότητας και έλεγχο κόστους. </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l-GR" sz="3500" dirty="0"/>
              <a:t>ΚΑΤΑΛΟΓΟΣ ΕΡΩΤΗΣΕΩΝ ΕΛΕΓΧΟΥ ΠΑΡΑΓΩΓΗΣ/ΛΕΙΤΟΥΡΓΙΩΝ</a:t>
            </a:r>
          </a:p>
        </p:txBody>
      </p:sp>
      <p:sp>
        <p:nvSpPr>
          <p:cNvPr id="50179" name="Rectangle 3"/>
          <p:cNvSpPr>
            <a:spLocks noGrp="1" noChangeArrowheads="1"/>
          </p:cNvSpPr>
          <p:nvPr>
            <p:ph type="body" idx="1"/>
          </p:nvPr>
        </p:nvSpPr>
        <p:spPr>
          <a:xfrm>
            <a:off x="431800" y="1954667"/>
            <a:ext cx="9312804" cy="5237524"/>
          </a:xfrm>
        </p:spPr>
        <p:txBody>
          <a:bodyPr>
            <a:normAutofit/>
          </a:bodyPr>
          <a:lstStyle/>
          <a:p>
            <a:pPr marL="0" indent="0">
              <a:lnSpc>
                <a:spcPct val="90000"/>
              </a:lnSpc>
              <a:buNone/>
            </a:pPr>
            <a:r>
              <a:rPr lang="el-GR" sz="2800" dirty="0"/>
              <a:t>1. Είναι οι προμηθευτές των πρώτων υλών, των τμημάτων και των υποσυστημάτων αξιόπιστοι και λογικοί;  </a:t>
            </a:r>
            <a:endParaRPr lang="en-US" sz="2800" dirty="0"/>
          </a:p>
          <a:p>
            <a:pPr marL="0" indent="0">
              <a:lnSpc>
                <a:spcPct val="90000"/>
              </a:lnSpc>
              <a:buNone/>
            </a:pPr>
            <a:r>
              <a:rPr lang="el-GR" sz="2800" dirty="0"/>
              <a:t>2. Είναι οι παροχές, ο εξοπλισμός, τα μηχανήματα και τα γραφεία σε καλή κατάσταση;</a:t>
            </a:r>
            <a:endParaRPr lang="en-US" sz="2800" dirty="0"/>
          </a:p>
          <a:p>
            <a:pPr marL="0" indent="0">
              <a:lnSpc>
                <a:spcPct val="90000"/>
              </a:lnSpc>
              <a:buNone/>
            </a:pPr>
            <a:r>
              <a:rPr lang="el-GR" sz="2800" dirty="0"/>
              <a:t>3. Είναι αποτελεσματικές οι πολιτικές και διαδικασίες ελέγχου απογραφής;</a:t>
            </a:r>
            <a:endParaRPr lang="en-US" sz="2800" dirty="0"/>
          </a:p>
          <a:p>
            <a:pPr marL="0" indent="0">
              <a:lnSpc>
                <a:spcPct val="90000"/>
              </a:lnSpc>
              <a:buNone/>
            </a:pPr>
            <a:r>
              <a:rPr lang="el-GR" sz="2800" dirty="0"/>
              <a:t>4. Είναι αποτελεσματικές οι πολιτικές και διαδικασίες ελέγχου ποιότητας; </a:t>
            </a:r>
            <a:endParaRPr lang="en-US" sz="2800" dirty="0"/>
          </a:p>
          <a:p>
            <a:pPr marL="0" indent="0">
              <a:lnSpc>
                <a:spcPct val="90000"/>
              </a:lnSpc>
              <a:buNone/>
            </a:pPr>
            <a:r>
              <a:rPr lang="el-GR" sz="2800" dirty="0"/>
              <a:t>5. Είναι οι παροχές, οι πόροι και οι αγορές τοποθετημένες στρατηγικά;</a:t>
            </a:r>
            <a:endParaRPr lang="en-US" sz="2800" dirty="0"/>
          </a:p>
          <a:p>
            <a:pPr marL="0" indent="0">
              <a:lnSpc>
                <a:spcPct val="90000"/>
              </a:lnSpc>
              <a:buNone/>
            </a:pPr>
            <a:r>
              <a:rPr lang="el-GR" sz="2800" dirty="0"/>
              <a:t>6. Έχει η εταιρία τεχνολογικές ικανότητες;</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ctr"/>
            <a:r>
              <a:rPr lang="el-GR" sz="3500" dirty="0"/>
              <a:t>ΕΡΕΥΝΑ ΚΑΙ ΑΝΑΠΤΥΞΗ (</a:t>
            </a:r>
            <a:r>
              <a:rPr lang="en-US" sz="3500" dirty="0"/>
              <a:t>R&amp;D)</a:t>
            </a:r>
            <a:r>
              <a:rPr lang="el-GR" sz="3500" dirty="0"/>
              <a:t> </a:t>
            </a:r>
          </a:p>
        </p:txBody>
      </p:sp>
      <p:sp>
        <p:nvSpPr>
          <p:cNvPr id="51203" name="Rectangle 3"/>
          <p:cNvSpPr>
            <a:spLocks noGrp="1" noChangeArrowheads="1"/>
          </p:cNvSpPr>
          <p:nvPr>
            <p:ph type="body" idx="1"/>
          </p:nvPr>
        </p:nvSpPr>
        <p:spPr>
          <a:xfrm>
            <a:off x="143768" y="1763924"/>
            <a:ext cx="9600836" cy="5587510"/>
          </a:xfrm>
        </p:spPr>
        <p:txBody>
          <a:bodyPr/>
          <a:lstStyle/>
          <a:p>
            <a:pPr>
              <a:lnSpc>
                <a:spcPct val="80000"/>
              </a:lnSpc>
            </a:pPr>
            <a:r>
              <a:rPr lang="en-US" sz="2400" dirty="0"/>
              <a:t>O </a:t>
            </a:r>
            <a:r>
              <a:rPr lang="el-GR" sz="2400" dirty="0"/>
              <a:t>πέμπτος μεγάλος τομέας εσωτερικών λειτουργιών που πρέπει να εξεταστεί για συγκεκριμένες δυνατότητες και αδυναμίες</a:t>
            </a:r>
            <a:r>
              <a:rPr lang="en-US" sz="2400" dirty="0"/>
              <a:t>.</a:t>
            </a:r>
          </a:p>
          <a:p>
            <a:pPr>
              <a:lnSpc>
                <a:spcPct val="80000"/>
              </a:lnSpc>
            </a:pPr>
            <a:r>
              <a:rPr lang="el-GR" sz="2400" dirty="0"/>
              <a:t>Πολλές εταιρίες σήμερα δεν πραγματοποιούν </a:t>
            </a:r>
            <a:r>
              <a:rPr lang="en-US" sz="2400" dirty="0"/>
              <a:t>R&amp;D</a:t>
            </a:r>
            <a:r>
              <a:rPr lang="el-GR" sz="2400" dirty="0"/>
              <a:t> ενώ πολλές άλλες εξαρτώνται από τις επιτυχείς δραστηριότητες </a:t>
            </a:r>
            <a:r>
              <a:rPr lang="en-US" sz="2400" dirty="0"/>
              <a:t>R&amp;D</a:t>
            </a:r>
            <a:r>
              <a:rPr lang="el-GR" sz="2400" dirty="0"/>
              <a:t> για επιβίωση . </a:t>
            </a:r>
            <a:endParaRPr lang="en-US" sz="2400" dirty="0"/>
          </a:p>
          <a:p>
            <a:pPr>
              <a:lnSpc>
                <a:spcPct val="80000"/>
              </a:lnSpc>
            </a:pPr>
            <a:r>
              <a:rPr lang="el-GR" sz="2400" dirty="0"/>
              <a:t>Εταιρίες που επιδιώκουν στρατηγικές ανάπτυξης προϊόντος χρειάζονται να έχουν δυνατό υπόβαθρο </a:t>
            </a:r>
            <a:r>
              <a:rPr lang="en-US" sz="2400" dirty="0"/>
              <a:t>R&amp;D</a:t>
            </a:r>
            <a:r>
              <a:rPr lang="el-GR" sz="2400" dirty="0"/>
              <a:t>.</a:t>
            </a:r>
            <a:endParaRPr lang="en-US" sz="2400" dirty="0"/>
          </a:p>
          <a:p>
            <a:pPr>
              <a:lnSpc>
                <a:spcPct val="80000"/>
              </a:lnSpc>
            </a:pPr>
            <a:r>
              <a:rPr lang="el-GR" sz="2400" dirty="0"/>
              <a:t>Οι οργανισμοί επενδύουν στο R&amp;D επειδή πιστεύουν ότι μια τέτοια επένδυση θα οδηγήσει σε ανώτερα προϊόντα ή υπηρεσίες και θα τους δώσει ανταγωνιστικά πλεονεκτήματα</a:t>
            </a:r>
            <a:r>
              <a:rPr lang="en-US" sz="2400" dirty="0"/>
              <a:t>.</a:t>
            </a:r>
            <a:r>
              <a:rPr lang="el-GR" sz="2400" dirty="0"/>
              <a:t> </a:t>
            </a:r>
            <a:endParaRPr lang="en-US" sz="2400" dirty="0"/>
          </a:p>
          <a:p>
            <a:pPr>
              <a:lnSpc>
                <a:spcPct val="80000"/>
              </a:lnSpc>
            </a:pPr>
            <a:r>
              <a:rPr lang="el-GR" sz="2400" dirty="0"/>
              <a:t>Τα έξοδα έρευνας και ανάπτυξης απευθύνονται σε</a:t>
            </a:r>
            <a:r>
              <a:rPr lang="en-US" sz="2400" dirty="0"/>
              <a:t>:</a:t>
            </a:r>
          </a:p>
          <a:p>
            <a:pPr lvl="1">
              <a:lnSpc>
                <a:spcPct val="80000"/>
              </a:lnSpc>
            </a:pPr>
            <a:r>
              <a:rPr lang="el-GR" sz="2400" dirty="0"/>
              <a:t>Ανάπτυξη νέων προϊόντων πριν από τους ανταγωνιστές</a:t>
            </a:r>
            <a:endParaRPr lang="en-US" sz="2400" dirty="0"/>
          </a:p>
          <a:p>
            <a:pPr lvl="1">
              <a:lnSpc>
                <a:spcPct val="80000"/>
              </a:lnSpc>
            </a:pPr>
            <a:r>
              <a:rPr lang="el-GR" sz="2400" dirty="0"/>
              <a:t>Βελτίωση της ποιότητας προϊόντος ή </a:t>
            </a:r>
            <a:endParaRPr lang="en-US" sz="2400" dirty="0"/>
          </a:p>
          <a:p>
            <a:pPr lvl="1">
              <a:lnSpc>
                <a:spcPct val="80000"/>
              </a:lnSpc>
            </a:pPr>
            <a:r>
              <a:rPr lang="el-GR" sz="2400" dirty="0"/>
              <a:t>Βελτίωση των διαδικασιών παραγωγής για μείωση κόστ</a:t>
            </a:r>
            <a:r>
              <a:rPr lang="el-GR" sz="2000" dirty="0"/>
              <a:t>ους</a:t>
            </a:r>
            <a:r>
              <a:rPr lang="el-GR" sz="1800" dirty="0"/>
              <a:t>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Βήματα </a:t>
            </a:r>
            <a:r>
              <a:rPr lang="en-US" dirty="0" smtClean="0"/>
              <a:t>EFE Matrix </a:t>
            </a:r>
            <a:endParaRPr lang="el-GR" dirty="0"/>
          </a:p>
        </p:txBody>
      </p:sp>
      <p:sp>
        <p:nvSpPr>
          <p:cNvPr id="3" name="2 - Θέση περιεχομένου"/>
          <p:cNvSpPr>
            <a:spLocks noGrp="1"/>
          </p:cNvSpPr>
          <p:nvPr>
            <p:ph idx="1"/>
          </p:nvPr>
        </p:nvSpPr>
        <p:spPr/>
        <p:txBody>
          <a:bodyPr/>
          <a:lstStyle/>
          <a:p>
            <a:r>
              <a:rPr lang="el-GR" b="1" dirty="0" smtClean="0"/>
              <a:t>1</a:t>
            </a:r>
            <a:r>
              <a:rPr lang="el-GR" b="1" baseline="30000" dirty="0" smtClean="0"/>
              <a:t>ο</a:t>
            </a:r>
            <a:r>
              <a:rPr lang="el-GR" b="1" dirty="0" smtClean="0"/>
              <a:t> Βήμα: Κατηγοριοποίηση παραγόντων</a:t>
            </a:r>
            <a:r>
              <a:rPr lang="el-GR" dirty="0" smtClean="0"/>
              <a:t>:  Το πρώτο βήμα είναι η συγκέντρωση μιας λίστας με εξωτερικούς παράγοντες. Χωρίστε τους παράγοντες σε δύο ομάδες: ευκαιρίες και απειλές.</a:t>
            </a:r>
          </a:p>
          <a:p>
            <a:endParaRPr lang="el-GR" dirty="0" smtClean="0"/>
          </a:p>
          <a:p>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ctr"/>
            <a:r>
              <a:rPr lang="el-GR" sz="3500" dirty="0"/>
              <a:t>ΕΣΩΤΕΡΙΚΗ ΚΑΙ ΕΞΩΤΕΡΙΚΗ R&amp;D</a:t>
            </a:r>
          </a:p>
        </p:txBody>
      </p:sp>
      <p:sp>
        <p:nvSpPr>
          <p:cNvPr id="52227" name="Rectangle 3"/>
          <p:cNvSpPr>
            <a:spLocks noGrp="1" noChangeArrowheads="1"/>
          </p:cNvSpPr>
          <p:nvPr>
            <p:ph type="body" idx="1"/>
          </p:nvPr>
        </p:nvSpPr>
        <p:spPr>
          <a:xfrm>
            <a:off x="0" y="1763924"/>
            <a:ext cx="9744604" cy="5270773"/>
          </a:xfrm>
        </p:spPr>
        <p:txBody>
          <a:bodyPr>
            <a:noAutofit/>
          </a:bodyPr>
          <a:lstStyle/>
          <a:p>
            <a:pPr>
              <a:lnSpc>
                <a:spcPct val="90000"/>
              </a:lnSpc>
            </a:pPr>
            <a:r>
              <a:rPr lang="el-GR" sz="2800" dirty="0"/>
              <a:t>Το κόστος διάθεσης ανάμεσα στις δραστηριότητες R&amp;D διαφέρει από εταιρία σε εταιρία και από βιομηχανία σε βιομηχανία. </a:t>
            </a:r>
            <a:endParaRPr lang="en-US" sz="2800" dirty="0"/>
          </a:p>
          <a:p>
            <a:pPr>
              <a:lnSpc>
                <a:spcPct val="90000"/>
              </a:lnSpc>
            </a:pPr>
            <a:r>
              <a:rPr lang="el-GR" sz="2800" dirty="0"/>
              <a:t>Τέσσερις προσεγγίσεις για τον καθορισμό του προϋπολογισμού R&amp;D χρησιμοποιούνται συνήθως: </a:t>
            </a:r>
            <a:endParaRPr lang="en-US" sz="2800" dirty="0"/>
          </a:p>
          <a:p>
            <a:pPr marL="453574" lvl="1" indent="0">
              <a:lnSpc>
                <a:spcPct val="90000"/>
              </a:lnSpc>
              <a:buNone/>
            </a:pPr>
            <a:r>
              <a:rPr lang="el-GR" sz="2800" dirty="0"/>
              <a:t>(1) χρηματοδότηση όσο το δυνατό περισσότερων προτάσεων, </a:t>
            </a:r>
            <a:endParaRPr lang="en-US" sz="2800" dirty="0"/>
          </a:p>
          <a:p>
            <a:pPr marL="453574" lvl="1" indent="0">
              <a:lnSpc>
                <a:spcPct val="90000"/>
              </a:lnSpc>
              <a:buNone/>
            </a:pPr>
            <a:r>
              <a:rPr lang="el-GR" sz="2800" dirty="0"/>
              <a:t>(2) χρησιμοποίηση μιας μεθόδου ποσοστού επί των πωλήσεων, </a:t>
            </a:r>
            <a:endParaRPr lang="en-US" sz="2800" dirty="0"/>
          </a:p>
          <a:p>
            <a:pPr marL="453574" lvl="1" indent="0">
              <a:lnSpc>
                <a:spcPct val="90000"/>
              </a:lnSpc>
              <a:buNone/>
            </a:pPr>
            <a:r>
              <a:rPr lang="el-GR" sz="2800" dirty="0"/>
              <a:t>(3) διάθεση περίπου του ίδιου ποσού που διαθέτουν οι ανταγωνιστές για R&amp;D, ή </a:t>
            </a:r>
            <a:endParaRPr lang="en-US" sz="2800" dirty="0"/>
          </a:p>
          <a:p>
            <a:pPr marL="453574" lvl="1" indent="0">
              <a:lnSpc>
                <a:spcPct val="90000"/>
              </a:lnSpc>
              <a:buNone/>
            </a:pPr>
            <a:r>
              <a:rPr lang="el-GR" sz="2800" dirty="0"/>
              <a:t>(4) καθορισμό του αριθμού των επιτυχών νέων προϊόντων που χρειάζονται και εκτίμηση της απαιτούμενης επένδυσης R&amp;D αντίστροφα</a:t>
            </a: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lgn="ctr"/>
            <a:r>
              <a:rPr lang="el-GR" sz="3500" dirty="0"/>
              <a:t>ΚΑΤΑΛΟΓΟΣ ΕΡΩΤΗΣΕΩΝ ΕΛΕΓΧΟΥ ΕΡΕΥΝΑΣ ΚΑΙ ΑΝΑΠΤΥΞΗΣ</a:t>
            </a:r>
            <a:r>
              <a:rPr lang="en-US" sz="3500" dirty="0"/>
              <a:t>.</a:t>
            </a:r>
            <a:endParaRPr lang="el-GR" sz="3500" dirty="0"/>
          </a:p>
        </p:txBody>
      </p:sp>
      <p:sp>
        <p:nvSpPr>
          <p:cNvPr id="53251" name="Rectangle 3"/>
          <p:cNvSpPr>
            <a:spLocks noGrp="1" noChangeArrowheads="1"/>
          </p:cNvSpPr>
          <p:nvPr>
            <p:ph type="body" idx="1"/>
          </p:nvPr>
        </p:nvSpPr>
        <p:spPr>
          <a:xfrm>
            <a:off x="215776" y="1907629"/>
            <a:ext cx="9499077" cy="5544616"/>
          </a:xfrm>
        </p:spPr>
        <p:txBody>
          <a:bodyPr>
            <a:normAutofit/>
          </a:bodyPr>
          <a:lstStyle/>
          <a:p>
            <a:pPr>
              <a:lnSpc>
                <a:spcPct val="80000"/>
              </a:lnSpc>
              <a:buFont typeface="Wingdings" pitchFamily="2" charset="2"/>
              <a:buNone/>
            </a:pPr>
            <a:r>
              <a:rPr lang="en-US" sz="2000" dirty="0"/>
              <a:t>	</a:t>
            </a:r>
            <a:r>
              <a:rPr lang="el-GR" sz="2800" dirty="0"/>
              <a:t>Ερωτήσεις όπως οι ακόλουθες πρέπει να γίνονται σ’ ένα έλεγχο R&amp;D :</a:t>
            </a:r>
            <a:endParaRPr lang="en-US" sz="2800" dirty="0"/>
          </a:p>
          <a:p>
            <a:pPr>
              <a:lnSpc>
                <a:spcPct val="80000"/>
              </a:lnSpc>
              <a:buFont typeface="Wingdings" pitchFamily="2" charset="2"/>
              <a:buNone/>
            </a:pPr>
            <a:endParaRPr lang="en-US" sz="2800" dirty="0"/>
          </a:p>
          <a:p>
            <a:pPr marL="0" indent="0">
              <a:lnSpc>
                <a:spcPct val="80000"/>
              </a:lnSpc>
              <a:buNone/>
            </a:pPr>
            <a:r>
              <a:rPr lang="el-GR" sz="2800" dirty="0"/>
              <a:t>1. Έχει η εταιρία παροχές R&amp;D; Είναι επαρκείς;</a:t>
            </a:r>
            <a:endParaRPr lang="en-US" sz="2800" dirty="0"/>
          </a:p>
          <a:p>
            <a:pPr marL="0" indent="0">
              <a:lnSpc>
                <a:spcPct val="80000"/>
              </a:lnSpc>
              <a:buNone/>
            </a:pPr>
            <a:r>
              <a:rPr lang="el-GR" sz="2800" dirty="0"/>
              <a:t>2. Αν χρησιμοποιούνται εξωτερικές εταιρίες είναι οικονομικά συμφέρουσες;</a:t>
            </a:r>
            <a:endParaRPr lang="en-US" sz="2800" dirty="0"/>
          </a:p>
          <a:p>
            <a:pPr marL="0" indent="0">
              <a:lnSpc>
                <a:spcPct val="80000"/>
              </a:lnSpc>
              <a:buNone/>
            </a:pPr>
            <a:r>
              <a:rPr lang="el-GR" sz="2800" dirty="0"/>
              <a:t>3. Έχει  το προσωπικό του τμήματος R&amp;D τα κατάλληλα προσόντα;</a:t>
            </a:r>
            <a:endParaRPr lang="en-US" sz="2800" dirty="0"/>
          </a:p>
          <a:p>
            <a:pPr marL="0" indent="0">
              <a:lnSpc>
                <a:spcPct val="80000"/>
              </a:lnSpc>
              <a:buNone/>
            </a:pPr>
            <a:r>
              <a:rPr lang="el-GR" sz="2800" dirty="0"/>
              <a:t>4. Διαθέτονται κατάλληλα οι πόροι R&amp;D </a:t>
            </a:r>
            <a:endParaRPr lang="en-US" sz="2800" dirty="0"/>
          </a:p>
          <a:p>
            <a:pPr marL="0" indent="0">
              <a:lnSpc>
                <a:spcPct val="80000"/>
              </a:lnSpc>
              <a:buNone/>
            </a:pPr>
            <a:r>
              <a:rPr lang="el-GR" sz="2800" dirty="0"/>
              <a:t>5. Είναι επαρκή τα συστήματα διαχείρισης πληροφοριών και οι Η/Υ;</a:t>
            </a:r>
            <a:endParaRPr lang="en-US" sz="2800" dirty="0"/>
          </a:p>
          <a:p>
            <a:pPr marL="0" indent="0">
              <a:lnSpc>
                <a:spcPct val="80000"/>
              </a:lnSpc>
              <a:buNone/>
            </a:pPr>
            <a:r>
              <a:rPr lang="el-GR" sz="2800" dirty="0"/>
              <a:t>6. Είναι αποτελεσματική η επικοινωνία μεταξύ του τμήματος R&amp;D και των υπολοίπων τμημάτων της επιχείρησης; </a:t>
            </a:r>
            <a:endParaRPr lang="en-US" sz="2800" dirty="0"/>
          </a:p>
          <a:p>
            <a:pPr marL="0" indent="0">
              <a:lnSpc>
                <a:spcPct val="80000"/>
              </a:lnSpc>
              <a:buNone/>
            </a:pPr>
            <a:r>
              <a:rPr lang="el-GR" sz="2800" dirty="0"/>
              <a:t>7. Είναι τα υπάρχοντα προϊόντα τεχνολογικά ανταγωνιστικά </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ctr"/>
            <a:r>
              <a:rPr lang="el-GR" sz="3500" dirty="0"/>
              <a:t>ΔΙΑΧΕΙΡΙΣΗ ΣΥΣΤΗΜΑΤΩΝ ΠΛΗΡΟΦΟΡΙΩΝ</a:t>
            </a:r>
          </a:p>
        </p:txBody>
      </p:sp>
      <p:sp>
        <p:nvSpPr>
          <p:cNvPr id="54275" name="Rectangle 3"/>
          <p:cNvSpPr>
            <a:spLocks noGrp="1" noChangeArrowheads="1"/>
          </p:cNvSpPr>
          <p:nvPr>
            <p:ph type="body" idx="1"/>
          </p:nvPr>
        </p:nvSpPr>
        <p:spPr>
          <a:xfrm>
            <a:off x="143768" y="1475581"/>
            <a:ext cx="9648726" cy="5795751"/>
          </a:xfrm>
        </p:spPr>
        <p:txBody>
          <a:bodyPr/>
          <a:lstStyle/>
          <a:p>
            <a:pPr>
              <a:lnSpc>
                <a:spcPct val="80000"/>
              </a:lnSpc>
            </a:pPr>
            <a:r>
              <a:rPr lang="el-GR" sz="2800" dirty="0"/>
              <a:t>Οι πληροφορίες συνδέουν όλες τις λειτουργίες της επιχείρησης και παρέχουν τη βάση για όλες τις αποφάσεις </a:t>
            </a:r>
            <a:r>
              <a:rPr lang="el-GR" sz="2800" dirty="0" smtClean="0"/>
              <a:t>διαχείρισης. </a:t>
            </a:r>
            <a:endParaRPr lang="en-US" sz="2800" dirty="0"/>
          </a:p>
          <a:p>
            <a:pPr>
              <a:lnSpc>
                <a:spcPct val="80000"/>
              </a:lnSpc>
            </a:pPr>
            <a:r>
              <a:rPr lang="el-GR" sz="2800" dirty="0"/>
              <a:t>Τα συστήματα πληροφοριών είναι ο ακρογωνιαίος λίθος όλων των οργανισμών.</a:t>
            </a:r>
            <a:endParaRPr lang="en-US" sz="2800" dirty="0"/>
          </a:p>
          <a:p>
            <a:pPr>
              <a:lnSpc>
                <a:spcPct val="80000"/>
              </a:lnSpc>
            </a:pPr>
            <a:r>
              <a:rPr lang="el-GR" sz="2800" dirty="0"/>
              <a:t>Οι πληροφορίες παρουσιάζουν όλες τις κύριες πηγές ανταγωνιστικών πλεονεκτημάτων ή μειονεκτημάτων διαχείρισης. </a:t>
            </a:r>
            <a:endParaRPr lang="en-US" sz="2800" dirty="0"/>
          </a:p>
          <a:p>
            <a:pPr>
              <a:lnSpc>
                <a:spcPct val="80000"/>
              </a:lnSpc>
            </a:pPr>
            <a:r>
              <a:rPr lang="el-GR" sz="2800" dirty="0"/>
              <a:t>Η εκτίμηση των εσωτερικών δυνατοτήτων και αδυναμιών της εταιρίας στα συστήματα πληροφοριών είναι μια σημαντική διάσταση στην εκτέλεση ενός εσωτερικού ελέγχου . </a:t>
            </a:r>
            <a:endParaRPr lang="en-US" sz="2800" dirty="0"/>
          </a:p>
          <a:p>
            <a:pPr>
              <a:lnSpc>
                <a:spcPct val="80000"/>
              </a:lnSpc>
            </a:pPr>
            <a:r>
              <a:rPr lang="el-GR" sz="2800" dirty="0"/>
              <a:t>Το μότο της εταιρίας Mi</a:t>
            </a:r>
            <a:r>
              <a:rPr lang="en-US" sz="2800" dirty="0"/>
              <a:t>t</a:t>
            </a:r>
            <a:r>
              <a:rPr lang="el-GR" sz="2800" dirty="0" err="1"/>
              <a:t>sui</a:t>
            </a:r>
            <a:r>
              <a:rPr lang="el-GR" sz="2800" dirty="0"/>
              <a:t>, μιας μεγάλης ιαπωνικής εμπορικής εταιρίας είναι </a:t>
            </a:r>
            <a:r>
              <a:rPr lang="el-GR" sz="2800" dirty="0" smtClean="0"/>
              <a:t>«οι </a:t>
            </a:r>
            <a:r>
              <a:rPr lang="el-GR" sz="2800" dirty="0"/>
              <a:t>πληροφορίες είναι η πηγή ζωής της </a:t>
            </a:r>
            <a:r>
              <a:rPr lang="el-GR" sz="2800" dirty="0" smtClean="0"/>
              <a:t>εταιρίας». </a:t>
            </a:r>
            <a:r>
              <a:rPr lang="el-GR" sz="2800" dirty="0"/>
              <a:t>Ένα δορυφορικό δίκτυο συνδέει τα 200 γραφεία της εταιρίας παγκοσμίω</a:t>
            </a:r>
            <a:r>
              <a:rPr lang="el-GR" sz="2200" dirty="0"/>
              <a:t>ς</a:t>
            </a:r>
            <a:r>
              <a:rPr lang="en-US" sz="2200" dirty="0"/>
              <a:t> </a:t>
            </a:r>
            <a:endParaRPr lang="el-GR" sz="2200" dirty="0"/>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algn="ctr"/>
            <a:r>
              <a:rPr lang="el-GR" sz="3500" dirty="0"/>
              <a:t>ΛΟΓΙΣΜΙΚΟ ΣΤΡΑΤΗΓΙΚΟΥ ΣΧΕΔΙΑΣΜΟΥ</a:t>
            </a:r>
          </a:p>
        </p:txBody>
      </p:sp>
      <p:sp>
        <p:nvSpPr>
          <p:cNvPr id="55299" name="Rectangle 3"/>
          <p:cNvSpPr>
            <a:spLocks noGrp="1" noChangeArrowheads="1"/>
          </p:cNvSpPr>
          <p:nvPr>
            <p:ph type="body" idx="1"/>
          </p:nvPr>
        </p:nvSpPr>
        <p:spPr>
          <a:xfrm>
            <a:off x="359793" y="1814671"/>
            <a:ext cx="9216802" cy="5493558"/>
          </a:xfrm>
        </p:spPr>
        <p:txBody>
          <a:bodyPr>
            <a:normAutofit/>
          </a:bodyPr>
          <a:lstStyle/>
          <a:p>
            <a:pPr>
              <a:lnSpc>
                <a:spcPct val="80000"/>
              </a:lnSpc>
            </a:pPr>
            <a:r>
              <a:rPr lang="el-GR" sz="2800" dirty="0"/>
              <a:t>Μερικά συστήματα υποστήριξης στρατηγικών αποφάσεων είναι πολύ πολύπλοκα, ακριβά, ή περιοριστικά για να χρησιμοποιηθούν εύκολα από τους διαχειριστές της εταιρίας. Αυτό δεν είναι ευτυχές γιατί η διαδικασία στρατηγικής διαχείρισης πρέπει να είναι μια ανθρώπινη διαδικασία για να είναι επιτυχής.  </a:t>
            </a:r>
            <a:endParaRPr lang="en-US" sz="2800" dirty="0"/>
          </a:p>
          <a:p>
            <a:pPr>
              <a:lnSpc>
                <a:spcPct val="80000"/>
              </a:lnSpc>
            </a:pPr>
            <a:r>
              <a:rPr lang="el-GR" sz="2800" dirty="0"/>
              <a:t>Οι άνθρωποι κάνουν τη διαφορά! </a:t>
            </a:r>
            <a:endParaRPr lang="en-US" sz="2800" dirty="0"/>
          </a:p>
          <a:p>
            <a:pPr>
              <a:lnSpc>
                <a:spcPct val="80000"/>
              </a:lnSpc>
            </a:pPr>
            <a:r>
              <a:rPr lang="el-GR" sz="2800" dirty="0"/>
              <a:t>Γι’ αυτό τα λογισμικά στρατηγικού σχεδιασμού θα πρέπει να είναι απλά. </a:t>
            </a:r>
            <a:endParaRPr lang="en-US" sz="2800" dirty="0"/>
          </a:p>
          <a:p>
            <a:pPr>
              <a:lnSpc>
                <a:spcPct val="80000"/>
              </a:lnSpc>
            </a:pPr>
            <a:r>
              <a:rPr lang="el-GR" sz="2800" dirty="0"/>
              <a:t>Η απλότητα επιτρέπει μια ευρεία συμμετοχή των διαχειριστών στην εταιρία και η συμμετοχή είναι αναγκαία για την εφαρμογή στρατηγικής</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ctr"/>
            <a:r>
              <a:rPr lang="el-GR" sz="3100" dirty="0"/>
              <a:t>Κατάλογος ερωτήσεων ελέγχου διαχείρισης πληροφοριακών συστημάτων</a:t>
            </a:r>
          </a:p>
        </p:txBody>
      </p:sp>
      <p:sp>
        <p:nvSpPr>
          <p:cNvPr id="56323" name="Rectangle 3"/>
          <p:cNvSpPr>
            <a:spLocks noGrp="1" noChangeArrowheads="1"/>
          </p:cNvSpPr>
          <p:nvPr>
            <p:ph type="body" idx="1"/>
          </p:nvPr>
        </p:nvSpPr>
        <p:spPr>
          <a:xfrm>
            <a:off x="287784" y="2112160"/>
            <a:ext cx="9427069" cy="4955787"/>
          </a:xfrm>
        </p:spPr>
        <p:txBody>
          <a:bodyPr/>
          <a:lstStyle/>
          <a:p>
            <a:pPr marL="0" indent="0">
              <a:lnSpc>
                <a:spcPct val="90000"/>
              </a:lnSpc>
              <a:buNone/>
            </a:pPr>
            <a:r>
              <a:rPr lang="en-US" sz="2600" dirty="0"/>
              <a:t> </a:t>
            </a:r>
            <a:r>
              <a:rPr lang="el-GR" sz="2800" dirty="0"/>
              <a:t>1. Χρησιμοποιούν όλοι οι διαχειριστές στην εταιρία τα πληροφοριακά συστήματα για να πάρουν αποφάσεις;</a:t>
            </a:r>
            <a:endParaRPr lang="en-US" sz="2800" dirty="0"/>
          </a:p>
          <a:p>
            <a:pPr marL="0" indent="0">
              <a:lnSpc>
                <a:spcPct val="90000"/>
              </a:lnSpc>
              <a:buNone/>
            </a:pPr>
            <a:r>
              <a:rPr lang="el-GR" sz="2800" dirty="0"/>
              <a:t>2. Υπάρχει ένας επικεφαλής πληροφοριών ή διαχειριστής των συστημάτων πληροφοριών στην εταιρία;</a:t>
            </a:r>
            <a:endParaRPr lang="en-US" sz="2800" dirty="0"/>
          </a:p>
          <a:p>
            <a:pPr marL="0" indent="0">
              <a:lnSpc>
                <a:spcPct val="90000"/>
              </a:lnSpc>
              <a:buNone/>
            </a:pPr>
            <a:r>
              <a:rPr lang="el-GR" sz="2800" dirty="0"/>
              <a:t>3. Ενημερώνονται τακτικά τα δεδομένα στις πληροφορίες;</a:t>
            </a:r>
            <a:endParaRPr lang="en-US" sz="2800" dirty="0"/>
          </a:p>
          <a:p>
            <a:pPr marL="0" indent="0">
              <a:lnSpc>
                <a:spcPct val="90000"/>
              </a:lnSpc>
              <a:buNone/>
            </a:pPr>
            <a:r>
              <a:rPr lang="el-GR" sz="2800" dirty="0"/>
              <a:t>4. Συνεισφέρουν οι διαχειριστές από όλα τα τμήματα της εταιρίας στην εισαγωγή πληροφοριών στο σύστημα; </a:t>
            </a:r>
            <a:endParaRPr lang="en-US" sz="2800" dirty="0"/>
          </a:p>
          <a:p>
            <a:pPr marL="0" indent="0">
              <a:lnSpc>
                <a:spcPct val="90000"/>
              </a:lnSpc>
              <a:buNone/>
            </a:pPr>
            <a:r>
              <a:rPr lang="el-GR" sz="2800" dirty="0"/>
              <a:t>5. Υπάρχουν επαρκείς κωδικοί για εισαγωγή στα συστήματα πληροφοριών της εταιρίας;</a:t>
            </a:r>
            <a:endParaRPr lang="en-US" sz="2800" dirty="0"/>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algn="ctr"/>
            <a:r>
              <a:rPr lang="el-GR" sz="3100" dirty="0"/>
              <a:t>Κατάλογος ερωτήσεων ελέγχου διαχείρισης πληροφοριακών συστημάτων</a:t>
            </a:r>
          </a:p>
        </p:txBody>
      </p:sp>
      <p:sp>
        <p:nvSpPr>
          <p:cNvPr id="57347" name="Rectangle 3"/>
          <p:cNvSpPr>
            <a:spLocks noGrp="1" noChangeArrowheads="1"/>
          </p:cNvSpPr>
          <p:nvPr>
            <p:ph type="body" idx="1"/>
          </p:nvPr>
        </p:nvSpPr>
        <p:spPr/>
        <p:txBody>
          <a:bodyPr/>
          <a:lstStyle/>
          <a:p>
            <a:pPr marL="0" indent="0">
              <a:buNone/>
            </a:pPr>
            <a:r>
              <a:rPr lang="el-GR" sz="2800" dirty="0"/>
              <a:t>6. Είναι οι </a:t>
            </a:r>
            <a:r>
              <a:rPr lang="el-GR" sz="2800" dirty="0" err="1"/>
              <a:t>στρατηγιστές</a:t>
            </a:r>
            <a:r>
              <a:rPr lang="el-GR" sz="2800" dirty="0"/>
              <a:t> της εταιρίας γνώστες των πληροφοριακών συστημάτων των ανταγωνιστών;</a:t>
            </a:r>
          </a:p>
          <a:p>
            <a:pPr marL="0" indent="0">
              <a:buNone/>
            </a:pPr>
            <a:r>
              <a:rPr lang="el-GR" sz="2800" dirty="0"/>
              <a:t>7. Είναι τα πληροφοριακά συστήματα φιλικά στον χρήστη;</a:t>
            </a:r>
            <a:endParaRPr lang="en-US" sz="2800" dirty="0"/>
          </a:p>
          <a:p>
            <a:pPr marL="0" indent="0">
              <a:buNone/>
            </a:pPr>
            <a:r>
              <a:rPr lang="el-GR" sz="2800" dirty="0"/>
              <a:t>8. Καταλαβαίνουν όλοι οι χρήστες των πληροφοριακών συστημάτων τα ανταγωνιστικά πλεονεκτήματα που μπορούν να παρέχουν οι πληροφορίες στις εταιρίες; </a:t>
            </a:r>
            <a:endParaRPr lang="en-US" sz="2800" dirty="0"/>
          </a:p>
          <a:p>
            <a:pPr marL="0" indent="0">
              <a:buNone/>
            </a:pPr>
            <a:r>
              <a:rPr lang="el-GR" sz="2800" dirty="0"/>
              <a:t>9. Ήταν οι εργασίες εκμάθησης Η/Υ κατάλληλες για τους χρήστες πληροφοριακών συστημάτων </a:t>
            </a:r>
            <a:endParaRPr lang="en-US" sz="2800" dirty="0"/>
          </a:p>
          <a:p>
            <a:pPr marL="0" indent="0">
              <a:buNone/>
            </a:pPr>
            <a:r>
              <a:rPr lang="el-GR" sz="2800" dirty="0"/>
              <a:t>10. Βελτιώνονται συνεχώς τα πληροφοριακά συστήματα σε επάρκεια και χρηστικότητα;</a:t>
            </a:r>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796370" y="1922449"/>
            <a:ext cx="8568531" cy="3357586"/>
          </a:xfrm>
        </p:spPr>
        <p:txBody>
          <a:bodyPr/>
          <a:lstStyle/>
          <a:p>
            <a:r>
              <a:rPr lang="en-US" sz="3200" cap="all" dirty="0" smtClean="0"/>
              <a:t>IFE Matrix </a:t>
            </a:r>
            <a:r>
              <a:rPr lang="el-GR" sz="3200" cap="all" dirty="0" smtClean="0"/>
              <a:t/>
            </a:r>
            <a:br>
              <a:rPr lang="el-GR" sz="3200" cap="all" dirty="0" smtClean="0"/>
            </a:br>
            <a:r>
              <a:rPr lang="en-US" sz="3200" cap="all" dirty="0" smtClean="0"/>
              <a:t>(Internal Factor Evaluation)</a:t>
            </a:r>
            <a:r>
              <a:rPr lang="el-GR" cap="all" dirty="0" smtClean="0"/>
              <a:t/>
            </a:r>
            <a:br>
              <a:rPr lang="el-GR" cap="all" dirty="0" smtClean="0"/>
            </a:br>
            <a:endParaRPr lang="el-G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Η </a:t>
            </a:r>
            <a:r>
              <a:rPr lang="en-US" dirty="0" smtClean="0"/>
              <a:t>IFE Matrix</a:t>
            </a:r>
            <a:endParaRPr lang="el-GR" dirty="0"/>
          </a:p>
        </p:txBody>
      </p:sp>
      <p:sp>
        <p:nvSpPr>
          <p:cNvPr id="5" name="4 - Θέση περιεχομένου"/>
          <p:cNvSpPr>
            <a:spLocks noGrp="1"/>
          </p:cNvSpPr>
          <p:nvPr>
            <p:ph idx="1"/>
          </p:nvPr>
        </p:nvSpPr>
        <p:spPr>
          <a:xfrm>
            <a:off x="182529" y="1565259"/>
            <a:ext cx="9715568" cy="5786478"/>
          </a:xfrm>
        </p:spPr>
        <p:txBody>
          <a:bodyPr>
            <a:normAutofit/>
          </a:bodyPr>
          <a:lstStyle/>
          <a:p>
            <a:r>
              <a:rPr lang="el-GR" dirty="0" smtClean="0"/>
              <a:t>Η μήτρα αξιολόγησης Εσωτερικών παραγόντων (</a:t>
            </a:r>
            <a:r>
              <a:rPr lang="en-US" dirty="0" smtClean="0"/>
              <a:t>IFE</a:t>
            </a:r>
            <a:r>
              <a:rPr lang="el-GR" dirty="0" smtClean="0"/>
              <a:t>) ή μικρή μήτρα </a:t>
            </a:r>
            <a:r>
              <a:rPr lang="en-US" dirty="0" smtClean="0"/>
              <a:t>IFE</a:t>
            </a:r>
            <a:r>
              <a:rPr lang="el-GR" dirty="0" smtClean="0"/>
              <a:t> είναι ένα στρατηγικό εργαλείο για τον έλεγχο ή την αξιολόγηση στις βασικές δυνατότητες και αδυναμίες των λειτουργικών τομέων της επιχείρησης.</a:t>
            </a:r>
          </a:p>
          <a:p>
            <a:endParaRPr lang="el-GR" dirty="0" smtClean="0"/>
          </a:p>
          <a:p>
            <a:r>
              <a:rPr lang="el-GR" dirty="0" smtClean="0"/>
              <a:t>Η μήτρα </a:t>
            </a:r>
            <a:r>
              <a:rPr lang="en-US" dirty="0" smtClean="0"/>
              <a:t>IFE</a:t>
            </a:r>
            <a:r>
              <a:rPr lang="el-GR" dirty="0" smtClean="0"/>
              <a:t> παρέχει τη βάση για τον εντοπισμό και την αξιολόγηση των σχέσεων μεταξύ των εσωτερικών λειτουργιών της επιχείρησης και χρησιμοποιείται στη διαμόρφωση στρατηγικής.</a:t>
            </a:r>
          </a:p>
          <a:p>
            <a:pPr>
              <a:buNone/>
            </a:pPr>
            <a:endParaRPr lang="el-GR" dirty="0" smtClean="0"/>
          </a:p>
          <a:p>
            <a:endParaRPr lang="el-G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a:t>
            </a:r>
            <a:r>
              <a:rPr lang="en-US" dirty="0" smtClean="0"/>
              <a:t>IFE Matrix</a:t>
            </a:r>
            <a:endParaRPr lang="el-GR" dirty="0"/>
          </a:p>
        </p:txBody>
      </p:sp>
      <p:sp>
        <p:nvSpPr>
          <p:cNvPr id="3" name="2 - Θέση περιεχομένου"/>
          <p:cNvSpPr>
            <a:spLocks noGrp="1"/>
          </p:cNvSpPr>
          <p:nvPr>
            <p:ph idx="1"/>
          </p:nvPr>
        </p:nvSpPr>
        <p:spPr>
          <a:xfrm>
            <a:off x="253967" y="1814671"/>
            <a:ext cx="9572692" cy="5537066"/>
          </a:xfrm>
        </p:spPr>
        <p:txBody>
          <a:bodyPr>
            <a:normAutofit fontScale="77500" lnSpcReduction="20000"/>
          </a:bodyPr>
          <a:lstStyle/>
          <a:p>
            <a:pPr>
              <a:lnSpc>
                <a:spcPct val="120000"/>
              </a:lnSpc>
            </a:pPr>
            <a:r>
              <a:rPr lang="el-GR" dirty="0" smtClean="0"/>
              <a:t>Η </a:t>
            </a:r>
            <a:r>
              <a:rPr lang="en-US" dirty="0" smtClean="0"/>
              <a:t>IFE Matrix</a:t>
            </a:r>
            <a:r>
              <a:rPr lang="el-GR" dirty="0" smtClean="0"/>
              <a:t> μαζί με τη μήτρα </a:t>
            </a:r>
            <a:r>
              <a:rPr lang="en-US" dirty="0" smtClean="0"/>
              <a:t>EFE</a:t>
            </a:r>
            <a:r>
              <a:rPr lang="el-GR" dirty="0" smtClean="0"/>
              <a:t> είναι εργαλεία που μπορούν να χρησιμοποιηθούν για να αξιολογηθεί το πώς λειτουργεί μια εταιρεία σε σχέση με τις εσωτερικές δυνάμεις και αδυναμίες της. </a:t>
            </a:r>
          </a:p>
          <a:p>
            <a:pPr>
              <a:lnSpc>
                <a:spcPct val="120000"/>
              </a:lnSpc>
            </a:pPr>
            <a:r>
              <a:rPr lang="el-GR" dirty="0" smtClean="0"/>
              <a:t>Η μέθοδος της μήτρας </a:t>
            </a:r>
            <a:r>
              <a:rPr lang="en-US" dirty="0" smtClean="0"/>
              <a:t>IFE</a:t>
            </a:r>
            <a:r>
              <a:rPr lang="el-GR" dirty="0" smtClean="0"/>
              <a:t> σχετίζεται εννοιολογικά,  σε ορισμένες πτυχές, με τη μέθοδο </a:t>
            </a:r>
            <a:r>
              <a:rPr lang="en-US" dirty="0" smtClean="0"/>
              <a:t>Balanced Scorecard</a:t>
            </a:r>
            <a:endParaRPr lang="el-GR" dirty="0" smtClean="0"/>
          </a:p>
          <a:p>
            <a:pPr>
              <a:lnSpc>
                <a:spcPct val="120000"/>
              </a:lnSpc>
            </a:pPr>
            <a:r>
              <a:rPr lang="el-GR" sz="3600" dirty="0" smtClean="0"/>
              <a:t>Κατά την ανάπτυξη ενός πίνακα </a:t>
            </a:r>
            <a:r>
              <a:rPr lang="en-US" sz="3200" dirty="0" smtClean="0"/>
              <a:t>IFE </a:t>
            </a:r>
            <a:r>
              <a:rPr lang="el-GR" sz="3600" dirty="0" smtClean="0"/>
              <a:t>απαιτούνται κρίσεις με διαίσθηση έτσι η εμφάνιση επιστημονικής προσέγγισης  δεν πρέπει να ερμηνευτεί σαν μια πανίσχυρη τεχνική. </a:t>
            </a:r>
            <a:endParaRPr lang="en-US" sz="3600" dirty="0" smtClean="0"/>
          </a:p>
          <a:p>
            <a:pPr>
              <a:lnSpc>
                <a:spcPct val="120000"/>
              </a:lnSpc>
            </a:pPr>
            <a:r>
              <a:rPr lang="el-GR" sz="3600" dirty="0" smtClean="0"/>
              <a:t>Η αναλυτική κατανόηση των παραγόντων που συμπεριλαμβάνονται είναι πιο σημαντική από τα νούμερα αυτά καθ’ αυτά. </a:t>
            </a:r>
            <a:r>
              <a:rPr lang="en-US" sz="3600" dirty="0" smtClean="0"/>
              <a:t> </a:t>
            </a:r>
          </a:p>
          <a:p>
            <a:endParaRPr lang="el-G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lgn="ctr"/>
            <a:r>
              <a:rPr lang="el-GR" sz="3500" dirty="0"/>
              <a:t>Ο ΠΙΝΑΚΑΣ</a:t>
            </a:r>
            <a:r>
              <a:rPr lang="en-US" sz="3500" dirty="0"/>
              <a:t> </a:t>
            </a:r>
            <a:r>
              <a:rPr lang="el-GR" sz="3500" dirty="0"/>
              <a:t>IFE</a:t>
            </a:r>
          </a:p>
        </p:txBody>
      </p:sp>
      <p:sp>
        <p:nvSpPr>
          <p:cNvPr id="59395" name="Rectangle 3"/>
          <p:cNvSpPr>
            <a:spLocks noGrp="1" noChangeArrowheads="1"/>
          </p:cNvSpPr>
          <p:nvPr>
            <p:ph type="body" idx="1"/>
          </p:nvPr>
        </p:nvSpPr>
        <p:spPr>
          <a:xfrm>
            <a:off x="253966" y="1565259"/>
            <a:ext cx="9644130" cy="5786175"/>
          </a:xfrm>
        </p:spPr>
        <p:txBody>
          <a:bodyPr/>
          <a:lstStyle/>
          <a:p>
            <a:pPr>
              <a:lnSpc>
                <a:spcPct val="80000"/>
              </a:lnSpc>
              <a:buNone/>
            </a:pPr>
            <a:endParaRPr lang="el-GR" sz="3200" dirty="0" smtClean="0"/>
          </a:p>
          <a:p>
            <a:pPr>
              <a:lnSpc>
                <a:spcPct val="80000"/>
              </a:lnSpc>
              <a:buNone/>
            </a:pPr>
            <a:r>
              <a:rPr lang="el-GR" sz="3200" dirty="0" smtClean="0"/>
              <a:t>Ένας </a:t>
            </a:r>
            <a:r>
              <a:rPr lang="el-GR" sz="3200" dirty="0"/>
              <a:t>πίνακας IFE μπορεί να αναπτυχθεί σε 5 βήματα</a:t>
            </a:r>
            <a:r>
              <a:rPr lang="en-US" sz="3200" dirty="0" smtClean="0"/>
              <a:t>:</a:t>
            </a:r>
            <a:endParaRPr lang="el-GR" sz="3200" dirty="0" smtClean="0"/>
          </a:p>
          <a:p>
            <a:pPr>
              <a:lnSpc>
                <a:spcPct val="80000"/>
              </a:lnSpc>
              <a:buNone/>
            </a:pPr>
            <a:endParaRPr lang="en-US" sz="3200" dirty="0"/>
          </a:p>
          <a:p>
            <a:pPr>
              <a:lnSpc>
                <a:spcPct val="80000"/>
              </a:lnSpc>
            </a:pPr>
            <a:r>
              <a:rPr lang="el-GR" sz="3200" b="1" dirty="0" smtClean="0"/>
              <a:t>Βήμα 1</a:t>
            </a:r>
            <a:r>
              <a:rPr lang="el-GR" sz="3200" b="1" baseline="30000" dirty="0" smtClean="0"/>
              <a:t>ο</a:t>
            </a:r>
            <a:r>
              <a:rPr lang="el-GR" sz="3200" b="1" dirty="0" smtClean="0"/>
              <a:t> :Καταγραφή </a:t>
            </a:r>
            <a:r>
              <a:rPr lang="el-GR" sz="3200" b="1" dirty="0"/>
              <a:t>των εσωτερικών παραγόντων </a:t>
            </a:r>
            <a:r>
              <a:rPr lang="el-GR" sz="3200" b="1" dirty="0" smtClean="0"/>
              <a:t>κλειδιά</a:t>
            </a:r>
            <a:r>
              <a:rPr lang="el-GR" sz="3200" dirty="0" smtClean="0"/>
              <a:t>, </a:t>
            </a:r>
            <a:r>
              <a:rPr lang="el-GR" sz="3200" dirty="0"/>
              <a:t>όπως αναγνωρίστηκαν στη διαδικασία εσωτερικού ελέγχου. </a:t>
            </a:r>
            <a:endParaRPr lang="el-GR" sz="3200" dirty="0" smtClean="0"/>
          </a:p>
          <a:p>
            <a:pPr>
              <a:lnSpc>
                <a:spcPct val="80000"/>
              </a:lnSpc>
            </a:pPr>
            <a:r>
              <a:rPr lang="el-GR" sz="3200" dirty="0" smtClean="0"/>
              <a:t>Χρήση </a:t>
            </a:r>
            <a:r>
              <a:rPr lang="el-GR" sz="3200" dirty="0"/>
              <a:t>ενός συνόλου από 10 ως 20 </a:t>
            </a:r>
            <a:r>
              <a:rPr lang="el-GR" sz="3200" dirty="0" smtClean="0"/>
              <a:t>εσωτερικών παραγόντων, </a:t>
            </a:r>
            <a:r>
              <a:rPr lang="el-GR" sz="3200" dirty="0"/>
              <a:t>συμπεριλαμβανομένων τόσο των δυνατοτήτων όσο και των αδυναμιών. </a:t>
            </a:r>
            <a:endParaRPr lang="el-GR" sz="3200" dirty="0" smtClean="0"/>
          </a:p>
          <a:p>
            <a:pPr>
              <a:lnSpc>
                <a:spcPct val="80000"/>
              </a:lnSpc>
            </a:pPr>
            <a:r>
              <a:rPr lang="el-GR" sz="3200" dirty="0" smtClean="0"/>
              <a:t>Καταγραφή </a:t>
            </a:r>
            <a:r>
              <a:rPr lang="el-GR" sz="3200" dirty="0"/>
              <a:t>πρώτα των δυνατοτήτων και μετά των αδυναμιών. Να είστε όσο πιο ακριβείς γίνεται χρησιμοποιώντας ποσοστά, ρυθμούς και συγκριτικά νούμερα</a:t>
            </a:r>
            <a:r>
              <a:rPr lang="el-GR" sz="2000" dirty="0"/>
              <a:t>. </a:t>
            </a:r>
            <a:endParaRPr lang="en-US" sz="20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2</a:t>
            </a:r>
            <a:r>
              <a:rPr lang="el-GR" b="1" baseline="30000" dirty="0" smtClean="0"/>
              <a:t>ο</a:t>
            </a:r>
            <a:r>
              <a:rPr lang="el-GR" b="1" dirty="0" smtClean="0"/>
              <a:t> Βήμα: Ορισμός βαρών</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b="1" dirty="0" smtClean="0"/>
              <a:t>2</a:t>
            </a:r>
            <a:r>
              <a:rPr lang="el-GR" b="1" baseline="30000" dirty="0" smtClean="0"/>
              <a:t>ο</a:t>
            </a:r>
            <a:r>
              <a:rPr lang="el-GR" b="1" dirty="0" smtClean="0"/>
              <a:t> Βήμα: Ορισμός βαρών</a:t>
            </a:r>
            <a:r>
              <a:rPr lang="el-GR" dirty="0" smtClean="0"/>
              <a:t>: Ορίστε/ αντιστοιχίστε το βάρος/ βαρύτητα  του  κάθε παράγοντα. </a:t>
            </a:r>
          </a:p>
          <a:p>
            <a:r>
              <a:rPr lang="el-GR" dirty="0" smtClean="0"/>
              <a:t>Η τιμή του κάθε βάρους θα πρέπει να είναι μεταξύ 0 και 1 (ή, εναλλακτικά, μεταξύ 10 και 100, αν χρησιμοποιείτε την κλίμακα 10 - 100). </a:t>
            </a:r>
          </a:p>
          <a:p>
            <a:r>
              <a:rPr lang="el-GR" dirty="0" smtClean="0"/>
              <a:t>Μηδέν σημαίνει ότι ο παράγοντας δεν είναι σημαντικός. </a:t>
            </a:r>
          </a:p>
          <a:p>
            <a:r>
              <a:rPr lang="el-GR" dirty="0" smtClean="0"/>
              <a:t>Ένα ή εκατό σημαίνει ότι ο παράγοντας είναι ο πλέον κρίσιμος και σημαντικός. </a:t>
            </a:r>
          </a:p>
          <a:p>
            <a:r>
              <a:rPr lang="el-GR" dirty="0" smtClean="0"/>
              <a:t>Η συνολική αξία όλων των βαρών μαζί θα πρέπει να ισούται με 1 ή 100.</a:t>
            </a:r>
          </a:p>
          <a:p>
            <a:endParaRPr lang="el-G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Βήμα 2ο : Ορισμός ενός συντελεστή βαρύτητας</a:t>
            </a:r>
            <a:endParaRPr lang="el-GR" sz="3200" dirty="0"/>
          </a:p>
        </p:txBody>
      </p:sp>
      <p:sp>
        <p:nvSpPr>
          <p:cNvPr id="3" name="2 - Θέση περιεχομένου"/>
          <p:cNvSpPr>
            <a:spLocks noGrp="1"/>
          </p:cNvSpPr>
          <p:nvPr>
            <p:ph idx="1"/>
          </p:nvPr>
        </p:nvSpPr>
        <p:spPr>
          <a:xfrm>
            <a:off x="182528" y="1565259"/>
            <a:ext cx="9644129" cy="5786478"/>
          </a:xfrm>
        </p:spPr>
        <p:txBody>
          <a:bodyPr>
            <a:normAutofit fontScale="85000" lnSpcReduction="10000"/>
          </a:bodyPr>
          <a:lstStyle/>
          <a:p>
            <a:r>
              <a:rPr lang="el-GR" sz="3600" b="1" dirty="0" smtClean="0"/>
              <a:t>Βήμα 2ο : Ορισμός ενός συντελεστή βαρύτητας </a:t>
            </a:r>
            <a:r>
              <a:rPr lang="el-GR" sz="3600" dirty="0" smtClean="0"/>
              <a:t>που κυμαίνεται από 0.0 ( όχι σημαντικός) ως 1.0 ( πολύ σημαντικός) σε κάθε παράγοντα. </a:t>
            </a:r>
          </a:p>
          <a:p>
            <a:r>
              <a:rPr lang="el-GR" sz="3600" dirty="0" smtClean="0"/>
              <a:t>Ο συντελεστής βαρύτητας που ορίζεται σε κάθε παράγοντα υποδεικνύει τη σχετική σημαντικότητα του παράγοντα στην επιτυχία της επιχείρησης. </a:t>
            </a:r>
          </a:p>
          <a:p>
            <a:r>
              <a:rPr lang="el-GR" sz="3600" dirty="0" smtClean="0"/>
              <a:t>Ανεξάρτητα αν ο παράγοντας κλειδί είναι εσωτερική αδυναμία ή δυνατότητα, οι παράγοντες που θεωρούνται ότι έχουν την μεγαλύτερη επίδραση στην απόδοση της επιχείρησης πρέπει να ορίζονται με υψηλούς συντελεστές βαρύτητας. </a:t>
            </a:r>
          </a:p>
          <a:p>
            <a:r>
              <a:rPr lang="el-GR" sz="3600" dirty="0" smtClean="0"/>
              <a:t>Το άθροισμα όλων των συντελεστών πρέπει να είναι ίσο με 1.0. </a:t>
            </a:r>
          </a:p>
          <a:p>
            <a:endParaRPr lang="el-G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el-GR" sz="3500" dirty="0"/>
              <a:t>Ο ΠΙΝΑΚΑΣ</a:t>
            </a:r>
            <a:r>
              <a:rPr lang="en-US" sz="3500" dirty="0"/>
              <a:t> </a:t>
            </a:r>
            <a:r>
              <a:rPr lang="el-GR" sz="3500" dirty="0"/>
              <a:t>IFE</a:t>
            </a:r>
          </a:p>
        </p:txBody>
      </p:sp>
      <p:sp>
        <p:nvSpPr>
          <p:cNvPr id="60419" name="Rectangle 3"/>
          <p:cNvSpPr>
            <a:spLocks noGrp="1" noChangeArrowheads="1"/>
          </p:cNvSpPr>
          <p:nvPr>
            <p:ph type="body" idx="1"/>
          </p:nvPr>
        </p:nvSpPr>
        <p:spPr>
          <a:xfrm>
            <a:off x="253966" y="1565259"/>
            <a:ext cx="9572691" cy="5715040"/>
          </a:xfrm>
        </p:spPr>
        <p:txBody>
          <a:bodyPr>
            <a:noAutofit/>
          </a:bodyPr>
          <a:lstStyle/>
          <a:p>
            <a:pPr>
              <a:lnSpc>
                <a:spcPct val="80000"/>
              </a:lnSpc>
            </a:pPr>
            <a:r>
              <a:rPr lang="el-GR" sz="3200" b="1" dirty="0" smtClean="0"/>
              <a:t>Βήμα 3</a:t>
            </a:r>
            <a:r>
              <a:rPr lang="el-GR" sz="3200" b="1" baseline="30000" dirty="0" smtClean="0"/>
              <a:t>ο</a:t>
            </a:r>
            <a:r>
              <a:rPr lang="el-GR" sz="3200" b="1" dirty="0" smtClean="0"/>
              <a:t> </a:t>
            </a:r>
            <a:r>
              <a:rPr lang="el-GR" sz="3200" dirty="0" smtClean="0"/>
              <a:t>: Ορισμό ενός αριθμού αξιολόγησης από 1 μέχρι Χ. Η βαθμολογική κλίμακα μπορεί να είναι σύμφωνα με τις προτιμήσεις σας. </a:t>
            </a:r>
          </a:p>
          <a:p>
            <a:pPr>
              <a:lnSpc>
                <a:spcPct val="80000"/>
              </a:lnSpc>
            </a:pPr>
            <a:r>
              <a:rPr lang="el-GR" sz="3200" dirty="0" smtClean="0"/>
              <a:t>Οι επαγγελματίες χρησιμοποιούν συνήθως βαθμολογία στην κλίμακα από 1 έως 4, για να καθορίσουν αν ο παράγοντας αντιπροσωπεύει μια μεγάλη αδυναμία (τιμή =1),  μια μικρή αδυναμία (τιμή =2), μια μικρή δυνατότητα (τιμή = 3) ή μια μεγάλη δυνατότητα (τιμή = 4). </a:t>
            </a:r>
          </a:p>
          <a:p>
            <a:pPr>
              <a:lnSpc>
                <a:spcPct val="80000"/>
              </a:lnSpc>
            </a:pPr>
            <a:r>
              <a:rPr lang="el-GR" sz="3200" dirty="0" smtClean="0"/>
              <a:t>Σημειώστε </a:t>
            </a:r>
            <a:r>
              <a:rPr lang="el-GR" sz="3200" dirty="0"/>
              <a:t>ότι οι δυνατότητες πρέπει να έχουν </a:t>
            </a:r>
            <a:r>
              <a:rPr lang="el-GR" sz="3200" dirty="0" smtClean="0"/>
              <a:t>τιμή </a:t>
            </a:r>
            <a:r>
              <a:rPr lang="el-GR" sz="3200" dirty="0"/>
              <a:t>4 ή 3 και οι αδυναμίες </a:t>
            </a:r>
            <a:r>
              <a:rPr lang="el-GR" sz="3200" dirty="0" smtClean="0"/>
              <a:t>τιμή </a:t>
            </a:r>
            <a:r>
              <a:rPr lang="el-GR" sz="3200" dirty="0"/>
              <a:t>1 ή 2. Οι </a:t>
            </a:r>
            <a:r>
              <a:rPr lang="el-GR" sz="3200" dirty="0" smtClean="0"/>
              <a:t>τιμές σε αυτό το βήμα καθορίζονται </a:t>
            </a:r>
            <a:r>
              <a:rPr lang="el-GR" sz="3200" dirty="0"/>
              <a:t>από την εταιρία ενώ οι συντελεστές βαρύτητας στο βήμα 2 καθορίζονται από τη βιομηχανία.</a:t>
            </a:r>
          </a:p>
          <a:p>
            <a:pPr algn="ctr">
              <a:lnSpc>
                <a:spcPct val="80000"/>
              </a:lnSpc>
              <a:buFont typeface="Wingdings" pitchFamily="2" charset="2"/>
              <a:buNone/>
            </a:pPr>
            <a:endParaRPr lang="en-US" sz="2800" dirty="0"/>
          </a:p>
          <a:p>
            <a:pPr>
              <a:lnSpc>
                <a:spcPct val="80000"/>
              </a:lnSpc>
            </a:pPr>
            <a:endParaRPr lang="el-GR" sz="3200" dirty="0"/>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5400" dirty="0" smtClean="0"/>
              <a:t>Ο ΠΙΝΑΚΑΣ</a:t>
            </a:r>
            <a:r>
              <a:rPr lang="en-US" sz="5400" dirty="0" smtClean="0"/>
              <a:t> </a:t>
            </a:r>
            <a:r>
              <a:rPr lang="el-GR" sz="5400" dirty="0" smtClean="0"/>
              <a:t>IFE</a:t>
            </a:r>
            <a:endParaRPr lang="el-GR" dirty="0"/>
          </a:p>
        </p:txBody>
      </p:sp>
      <p:sp>
        <p:nvSpPr>
          <p:cNvPr id="3" name="2 - Θέση περιεχομένου"/>
          <p:cNvSpPr>
            <a:spLocks noGrp="1"/>
          </p:cNvSpPr>
          <p:nvPr>
            <p:ph idx="1"/>
          </p:nvPr>
        </p:nvSpPr>
        <p:spPr/>
        <p:txBody>
          <a:bodyPr/>
          <a:lstStyle/>
          <a:p>
            <a:pPr>
              <a:lnSpc>
                <a:spcPct val="80000"/>
              </a:lnSpc>
            </a:pPr>
            <a:r>
              <a:rPr lang="el-GR" sz="3600" b="1" dirty="0" smtClean="0"/>
              <a:t>Βήμα 4</a:t>
            </a:r>
            <a:r>
              <a:rPr lang="el-GR" sz="3600" b="1" baseline="30000" dirty="0" smtClean="0"/>
              <a:t>ο</a:t>
            </a:r>
            <a:r>
              <a:rPr lang="el-GR" sz="3600" b="1" dirty="0" smtClean="0"/>
              <a:t> </a:t>
            </a:r>
            <a:r>
              <a:rPr lang="el-GR" sz="3600" dirty="0" smtClean="0"/>
              <a:t>: Πολλαπλασιάστε τον συντελεστή βαρύτητας κάθε παράγοντα με την τιμή του για τον υπολογισμό ενός συνόλου βαρύτητας για κάθε περίπτωση.</a:t>
            </a:r>
          </a:p>
          <a:p>
            <a:pPr>
              <a:lnSpc>
                <a:spcPct val="80000"/>
              </a:lnSpc>
            </a:pPr>
            <a:endParaRPr lang="en-US" sz="3600" dirty="0" smtClean="0"/>
          </a:p>
          <a:p>
            <a:pPr>
              <a:lnSpc>
                <a:spcPct val="80000"/>
              </a:lnSpc>
            </a:pPr>
            <a:r>
              <a:rPr lang="el-GR" sz="3600" b="1" dirty="0" smtClean="0"/>
              <a:t>Βήμα  5</a:t>
            </a:r>
            <a:r>
              <a:rPr lang="el-GR" sz="3600" b="1" baseline="30000" dirty="0" smtClean="0"/>
              <a:t>ο</a:t>
            </a:r>
            <a:r>
              <a:rPr lang="el-GR" sz="3600" dirty="0" smtClean="0"/>
              <a:t>: Προσθέστε το σύνολο βαρύτητας κάθε περίπτωσης για τον καθορισμό ενός συνολικού βαθμού βαρύτητας για την επιχείρηση.</a:t>
            </a:r>
          </a:p>
          <a:p>
            <a:endParaRPr lang="el-G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Παράδειγμα</a:t>
            </a:r>
            <a:endParaRPr lang="el-GR" dirty="0"/>
          </a:p>
        </p:txBody>
      </p:sp>
      <p:pic>
        <p:nvPicPr>
          <p:cNvPr id="4" name="3 - Θέση περιεχομένου" descr="C:\Documents and Settings\user001\Τα έγγραφά μου\ΤΕΙ 2015 ΜΠΤΧΚΟ\ΟΙΚΟΝΟΜΙΚΗ ΤΩΝ ΕΠΙΧΕΙΡΗΣΕΩΝ\ΠΑΡΑΔΟΣΕΙΣ\IFE_Matrix_Example.png"/>
          <p:cNvPicPr>
            <a:picLocks noGrp="1"/>
          </p:cNvPicPr>
          <p:nvPr>
            <p:ph idx="1"/>
          </p:nvPr>
        </p:nvPicPr>
        <p:blipFill>
          <a:blip r:embed="rId2"/>
          <a:srcRect/>
          <a:stretch>
            <a:fillRect/>
          </a:stretch>
        </p:blipFill>
        <p:spPr bwMode="auto">
          <a:xfrm>
            <a:off x="468280" y="1779573"/>
            <a:ext cx="9072626" cy="5429288"/>
          </a:xfrm>
          <a:prstGeom prst="rect">
            <a:avLst/>
          </a:prstGeom>
          <a:noFill/>
          <a:ln w="9525">
            <a:noFill/>
            <a:miter lim="800000"/>
            <a:headEnd/>
            <a:tailEnd/>
          </a:ln>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Ποιές τιμές μπορεί να πάει η μήτρα IFE;</a:t>
            </a:r>
          </a:p>
          <a:p>
            <a:r>
              <a:rPr lang="el-GR" dirty="0" smtClean="0"/>
              <a:t>Ανεξάρτητα από το πόσο πολλοί παράγοντες περιλαμβάνονται στην  IFE </a:t>
            </a:r>
            <a:r>
              <a:rPr lang="el-GR" dirty="0" err="1" smtClean="0"/>
              <a:t>Matrix</a:t>
            </a:r>
            <a:r>
              <a:rPr lang="el-GR" dirty="0" smtClean="0"/>
              <a:t>, η συνολική σταθμισμένη βαθμολογία μπορεί να κυμαίνεται από το χαμηλό του 1,0 έως το υψηλό των 4,0 (με την προϋπόθεση να χρησιμοποιείται η κλίμακα 1-4 αξιολόγησης). Ο μέσος όρος μπορεί ενδεχομένως να είναι 2,5.</a:t>
            </a:r>
          </a:p>
          <a:p>
            <a:r>
              <a:rPr lang="el-GR" dirty="0" smtClean="0"/>
              <a:t>Σύνολο σταθμισμένης  βαθμολογίας πολύ κάτω κατά από 2,5 ποσοστιαίες μονάδες δείχνουν ασθενές επιχειρήσεις. </a:t>
            </a:r>
          </a:p>
          <a:p>
            <a:r>
              <a:rPr lang="el-GR" dirty="0" smtClean="0"/>
              <a:t>Βαθμολογίες πάνω από 2,5 υποδεικνύουν μια ισχυρή εσωτερική θέση.</a:t>
            </a:r>
          </a:p>
          <a:p>
            <a:endParaRPr lang="el-G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Μειονεκτήματα</a:t>
            </a:r>
            <a:endParaRPr lang="el-GR" dirty="0"/>
          </a:p>
        </p:txBody>
      </p:sp>
      <p:sp>
        <p:nvSpPr>
          <p:cNvPr id="3" name="2 - Θέση περιεχομένου"/>
          <p:cNvSpPr>
            <a:spLocks noGrp="1"/>
          </p:cNvSpPr>
          <p:nvPr>
            <p:ph idx="1"/>
          </p:nvPr>
        </p:nvSpPr>
        <p:spPr/>
        <p:txBody>
          <a:bodyPr>
            <a:normAutofit/>
          </a:bodyPr>
          <a:lstStyle/>
          <a:p>
            <a:r>
              <a:rPr lang="el-GR" dirty="0" smtClean="0"/>
              <a:t>Η μέθοδος IFE, όπως και η SWOT είναι υποκειμενικές.</a:t>
            </a:r>
          </a:p>
          <a:p>
            <a:r>
              <a:rPr lang="el-GR" dirty="0" smtClean="0"/>
              <a:t>Για να ελαφρύνει λίγο η υποκειμενικότητα της IFE, εισάγονται αριθμοί</a:t>
            </a:r>
          </a:p>
          <a:p>
            <a:r>
              <a:rPr lang="el-GR" dirty="0" smtClean="0"/>
              <a:t>Η συμπλήρωση της μήτρας IFE με παράγοντες βασίζεται σε διαισθητικές αποφάσεις.</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lgn="ctr"/>
            <a:r>
              <a:rPr lang="el-GR" sz="3500" dirty="0" smtClean="0"/>
              <a:t>ΣΥΝΟΨΗ (1)</a:t>
            </a:r>
            <a:endParaRPr lang="el-GR" sz="3500" dirty="0"/>
          </a:p>
        </p:txBody>
      </p:sp>
      <p:sp>
        <p:nvSpPr>
          <p:cNvPr id="61443" name="Rectangle 3"/>
          <p:cNvSpPr>
            <a:spLocks noGrp="1" noChangeArrowheads="1"/>
          </p:cNvSpPr>
          <p:nvPr>
            <p:ph type="body" idx="1"/>
          </p:nvPr>
        </p:nvSpPr>
        <p:spPr>
          <a:xfrm>
            <a:off x="287784" y="1547590"/>
            <a:ext cx="9456821" cy="5725098"/>
          </a:xfrm>
        </p:spPr>
        <p:txBody>
          <a:bodyPr>
            <a:noAutofit/>
          </a:bodyPr>
          <a:lstStyle/>
          <a:p>
            <a:r>
              <a:rPr lang="el-GR" sz="2800" dirty="0"/>
              <a:t>Η διαχείριση, το μάρκετινγκ, η χρηματοδότηση/ισολογισμός, η παραγωγή/ λειτουργίες και τα συστήματα διαχείρισης πληροφοριών είναι οι κύριες λειτουργίες των περισσοτέρων επιχειρήσεων. </a:t>
            </a:r>
            <a:endParaRPr lang="en-US" sz="2800" dirty="0"/>
          </a:p>
          <a:p>
            <a:r>
              <a:rPr lang="el-GR" sz="2800" dirty="0"/>
              <a:t>Ένας έλεγχος στρατηγικής διαχείρισης για τις εσωτερικές λειτουργίες της εταιρίας είναι ζωτικής σημασίας για την υγεία της επιχείρησης. </a:t>
            </a:r>
            <a:endParaRPr lang="en-US" sz="2800" dirty="0"/>
          </a:p>
          <a:p>
            <a:r>
              <a:rPr lang="el-GR" sz="2800" dirty="0"/>
              <a:t>Πολλές εταιρίες προτιμούν ακόμα να κρίνονται μόνο για την τελική τους απόδοση. </a:t>
            </a:r>
            <a:endParaRPr lang="en-US" sz="2800" dirty="0"/>
          </a:p>
          <a:p>
            <a:r>
              <a:rPr lang="el-GR" sz="2800" dirty="0"/>
              <a:t>Παρόλα αυτά ένας αυξανόμενος αριθμός επιτυχημένων επιχειρήσεων χρησιμοποιούν τον εσωτερικό έλεγχο για να αποκτήσουν ανταγωνιστικά πλεονεκτήματα έναντι των ανταγωνιστών.</a:t>
            </a:r>
            <a:endParaRPr lang="en-US" sz="2800" dirty="0"/>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lgn="ctr"/>
            <a:r>
              <a:rPr lang="el-GR" sz="3500" dirty="0"/>
              <a:t>ΣΥΝΟΨΗ </a:t>
            </a:r>
            <a:r>
              <a:rPr lang="el-GR" sz="3500" dirty="0" smtClean="0"/>
              <a:t>(2)</a:t>
            </a:r>
            <a:endParaRPr lang="el-GR" sz="3500" dirty="0"/>
          </a:p>
        </p:txBody>
      </p:sp>
      <p:sp>
        <p:nvSpPr>
          <p:cNvPr id="62467" name="Rectangle 3"/>
          <p:cNvSpPr>
            <a:spLocks noGrp="1" noChangeArrowheads="1"/>
          </p:cNvSpPr>
          <p:nvPr>
            <p:ph type="body" idx="1"/>
          </p:nvPr>
        </p:nvSpPr>
        <p:spPr>
          <a:xfrm>
            <a:off x="287784" y="1708136"/>
            <a:ext cx="9427069" cy="5436808"/>
          </a:xfrm>
        </p:spPr>
        <p:txBody>
          <a:bodyPr>
            <a:normAutofit/>
          </a:bodyPr>
          <a:lstStyle/>
          <a:p>
            <a:pPr>
              <a:lnSpc>
                <a:spcPct val="80000"/>
              </a:lnSpc>
            </a:pPr>
            <a:r>
              <a:rPr lang="el-GR" sz="2400" dirty="0"/>
              <a:t>Συστηματικές μεθοδολογίες για την εκτέλεση ανάλυσης δυνατοτήτων- αδυναμιών δεν είναι καλά αναπτυγμένες στη </a:t>
            </a:r>
            <a:r>
              <a:rPr lang="el-GR" sz="2400" dirty="0" smtClean="0"/>
              <a:t>βιβλιογραφία, </a:t>
            </a:r>
            <a:r>
              <a:rPr lang="el-GR" sz="2400" dirty="0"/>
              <a:t>αλλά είναι φανερό ότι οι </a:t>
            </a:r>
            <a:r>
              <a:rPr lang="el-GR" sz="2400" dirty="0" err="1"/>
              <a:t>στρατηγιστές</a:t>
            </a:r>
            <a:r>
              <a:rPr lang="el-GR" sz="2400" dirty="0"/>
              <a:t> πρέπει να αναγνωρίσουν και να αξιολογήσουν τις εσωτερικές δυνατότητες και αδυναμίες για να διαμορφώσουν και να επιλέξουν ανάμεσα στις εναλλακτικές στρατηγικές αποτελεσματικά . </a:t>
            </a:r>
            <a:endParaRPr lang="en-US" sz="2400" dirty="0"/>
          </a:p>
          <a:p>
            <a:pPr>
              <a:lnSpc>
                <a:spcPct val="80000"/>
              </a:lnSpc>
            </a:pPr>
            <a:r>
              <a:rPr lang="el-GR" sz="2400" dirty="0"/>
              <a:t>Ο πίνακας</a:t>
            </a:r>
            <a:r>
              <a:rPr lang="el-GR" sz="2400" b="1" dirty="0"/>
              <a:t> EFE</a:t>
            </a:r>
            <a:r>
              <a:rPr lang="el-GR" sz="2400" dirty="0" smtClean="0"/>
              <a:t>, ο </a:t>
            </a:r>
            <a:r>
              <a:rPr lang="el-GR" sz="2400" dirty="0"/>
              <a:t>πίνακας ανταγωνιστικού προφίλ, ο πίνακας </a:t>
            </a:r>
            <a:r>
              <a:rPr lang="el-GR" sz="2400" b="1" dirty="0"/>
              <a:t>IFE</a:t>
            </a:r>
            <a:r>
              <a:rPr lang="el-GR" sz="2400" dirty="0"/>
              <a:t>, και ξεκάθαρες δηλώσεις οράματος και αποστολής παρέχουν την βασική πληροφόρηση που χρειάζεται για τη διαμόρφωση ανταγωνιστικών στρατηγικών επιτυχώς. </a:t>
            </a:r>
          </a:p>
          <a:p>
            <a:pPr>
              <a:lnSpc>
                <a:spcPct val="80000"/>
              </a:lnSpc>
            </a:pPr>
            <a:r>
              <a:rPr lang="el-GR" sz="2400" dirty="0"/>
              <a:t>Η διαδικασία εκτέλεσης ενός εσωτερικού ελέγχου παρουσιάζει μια ευκαιρία στους διαχειριστές και τους εργαζομένους σε ολόκληρη την επιχείρηση να συμμετέχουν στον καθορισμό του μέλλοντος της επιχείρησης. </a:t>
            </a:r>
            <a:endParaRPr lang="en-US" sz="2400" dirty="0"/>
          </a:p>
          <a:p>
            <a:pPr>
              <a:lnSpc>
                <a:spcPct val="80000"/>
              </a:lnSpc>
            </a:pPr>
            <a:r>
              <a:rPr lang="el-GR" sz="2400" dirty="0"/>
              <a:t>Ανάμιξη στη διαδικασία μπορεί να ενεργοποιήσει και να κινητοποιήσει τους διαχειριστές και τους εργαζομένους.</a:t>
            </a:r>
          </a:p>
        </p:txBody>
      </p:sp>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Τίτλος"/>
          <p:cNvSpPr>
            <a:spLocks noGrp="1"/>
          </p:cNvSpPr>
          <p:nvPr>
            <p:ph type="title"/>
          </p:nvPr>
        </p:nvSpPr>
        <p:spPr/>
        <p:txBody>
          <a:bodyPr/>
          <a:lstStyle/>
          <a:p>
            <a:r>
              <a:rPr lang="el-GR" dirty="0" smtClean="0"/>
              <a:t>Η "SWOT Ανάλυση"</a:t>
            </a:r>
            <a:br>
              <a:rPr lang="el-GR" dirty="0" smtClean="0"/>
            </a:br>
            <a:endParaRPr lang="el-G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Η "SWOT Ανάλυση</a:t>
            </a:r>
            <a:endParaRPr lang="el-GR" dirty="0"/>
          </a:p>
        </p:txBody>
      </p:sp>
      <p:sp>
        <p:nvSpPr>
          <p:cNvPr id="5" name="4 - Θέση περιεχομένου"/>
          <p:cNvSpPr>
            <a:spLocks noGrp="1"/>
          </p:cNvSpPr>
          <p:nvPr>
            <p:ph idx="1"/>
          </p:nvPr>
        </p:nvSpPr>
        <p:spPr>
          <a:xfrm>
            <a:off x="182528" y="1493821"/>
            <a:ext cx="9715568" cy="5715040"/>
          </a:xfrm>
        </p:spPr>
        <p:txBody>
          <a:bodyPr>
            <a:noAutofit/>
          </a:bodyPr>
          <a:lstStyle/>
          <a:p>
            <a:r>
              <a:rPr lang="el-GR" sz="2700" dirty="0" smtClean="0"/>
              <a:t>Η διοίκηση ενός οργανισμού/ επιχείρησης μπορούν  να επωφεληθούν σημαντικά από μια ανάλυση SWOT κατά την διαδικασία στρατηγικού σχεδιασμού, την εξέταση του μελλοντικού προσανατολισμού της επιχείρησης ή την αξιολόγηση των ευκαιριών που παρουσιάζονται. </a:t>
            </a:r>
          </a:p>
          <a:p>
            <a:r>
              <a:rPr lang="el-GR" sz="2700" dirty="0" smtClean="0"/>
              <a:t>Κατά την ανάλυση αυτή, η ομάδα απαριθμεί και αξιολογεί τα δυνατά (S-</a:t>
            </a:r>
            <a:r>
              <a:rPr lang="el-GR" sz="2700" dirty="0" err="1" smtClean="0"/>
              <a:t>Strength</a:t>
            </a:r>
            <a:r>
              <a:rPr lang="el-GR" sz="2700" dirty="0" smtClean="0"/>
              <a:t>s) και αδύνατα σημεία (W – </a:t>
            </a:r>
            <a:r>
              <a:rPr lang="el-GR" sz="2700" dirty="0" err="1" smtClean="0"/>
              <a:t>Weaknesses</a:t>
            </a:r>
            <a:r>
              <a:rPr lang="el-GR" sz="2700" dirty="0" smtClean="0"/>
              <a:t>), τις ευκαιρίες (O – </a:t>
            </a:r>
            <a:r>
              <a:rPr lang="el-GR" sz="2700" dirty="0" err="1" smtClean="0"/>
              <a:t>Opportunities</a:t>
            </a:r>
            <a:r>
              <a:rPr lang="el-GR" sz="2700" dirty="0" smtClean="0"/>
              <a:t>) και τις απειλές (T – </a:t>
            </a:r>
            <a:r>
              <a:rPr lang="el-GR" sz="2700" dirty="0" err="1" smtClean="0"/>
              <a:t>Threats</a:t>
            </a:r>
            <a:r>
              <a:rPr lang="el-GR" sz="2700" dirty="0" smtClean="0"/>
              <a:t>) που υπάρχουν, συγκεντρώνοντας όλα τα παραπάνω σε έναν πίνακα. </a:t>
            </a:r>
          </a:p>
          <a:p>
            <a:r>
              <a:rPr lang="el-GR" sz="2700" dirty="0" smtClean="0"/>
              <a:t>Κάθε μία από αυτές τις καθοριστικές δυνάμεις ωθεί την ομάδα να εξετάσει παράγοντες που ενδεχομένως να μην εξέταζε υπό άλλες συνθήκες στην προσπάθειά της να ορίσει το μέλλον του οργανισμού.</a:t>
            </a:r>
            <a:endParaRPr lang="el-GR" sz="2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t>3</a:t>
            </a:r>
            <a:r>
              <a:rPr lang="el-GR" sz="3600" b="1" baseline="30000" dirty="0" smtClean="0"/>
              <a:t>ο</a:t>
            </a:r>
            <a:r>
              <a:rPr lang="el-GR" sz="3600" b="1" dirty="0" smtClean="0"/>
              <a:t> Βήμα: Βαθμολόγηση παραγόντων (1)</a:t>
            </a:r>
            <a:endParaRPr lang="el-GR" sz="3600" dirty="0"/>
          </a:p>
        </p:txBody>
      </p:sp>
      <p:sp>
        <p:nvSpPr>
          <p:cNvPr id="3" name="2 - Θέση περιεχομένου"/>
          <p:cNvSpPr>
            <a:spLocks noGrp="1"/>
          </p:cNvSpPr>
          <p:nvPr>
            <p:ph idx="1"/>
          </p:nvPr>
        </p:nvSpPr>
        <p:spPr/>
        <p:txBody>
          <a:bodyPr>
            <a:normAutofit fontScale="92500" lnSpcReduction="10000"/>
          </a:bodyPr>
          <a:lstStyle/>
          <a:p>
            <a:r>
              <a:rPr lang="el-GR" sz="3600" b="1" dirty="0" smtClean="0"/>
              <a:t>3</a:t>
            </a:r>
            <a:r>
              <a:rPr lang="el-GR" sz="3600" b="1" baseline="30000" dirty="0" smtClean="0"/>
              <a:t>ο</a:t>
            </a:r>
            <a:r>
              <a:rPr lang="el-GR" sz="3600" b="1" dirty="0" smtClean="0"/>
              <a:t> Βήμα-Βαθμολόγηση παραγόντων</a:t>
            </a:r>
            <a:r>
              <a:rPr lang="el-GR" sz="3600" dirty="0" smtClean="0"/>
              <a:t>: Αντιστοιχίστε μια τιμή για κάθε παράγοντα. Η βαθμολογία πρέπει να είναι μεταξύ 1 και 4. Η εκτίμηση δείχνει πόσο αποτελεσματικά ανταποκρίνεται η επιχείρηση στον συγκεκριμένο παράγοντα. </a:t>
            </a:r>
          </a:p>
          <a:p>
            <a:pPr lvl="1"/>
            <a:r>
              <a:rPr lang="el-GR" sz="3200" dirty="0" smtClean="0"/>
              <a:t>4 = </a:t>
            </a:r>
            <a:r>
              <a:rPr lang="el-GR" sz="3200" i="1" dirty="0" smtClean="0"/>
              <a:t>η ανταπόκριση είναι η καλύτερη  </a:t>
            </a:r>
            <a:endParaRPr lang="el-GR" sz="3200" dirty="0" smtClean="0"/>
          </a:p>
          <a:p>
            <a:pPr lvl="1"/>
            <a:r>
              <a:rPr lang="el-GR" sz="3200" i="1" dirty="0" smtClean="0"/>
              <a:t>3 = η ανταπόκριση είναι πάνω από το μέτριο,  </a:t>
            </a:r>
            <a:endParaRPr lang="el-GR" sz="3200" dirty="0" smtClean="0"/>
          </a:p>
          <a:p>
            <a:pPr lvl="1"/>
            <a:r>
              <a:rPr lang="el-GR" sz="3200" i="1" dirty="0" smtClean="0"/>
              <a:t>2 = η ανταπόκριση είναι μέτριο, και  </a:t>
            </a:r>
            <a:endParaRPr lang="el-GR" sz="3200" dirty="0" smtClean="0"/>
          </a:p>
          <a:p>
            <a:pPr lvl="1"/>
            <a:r>
              <a:rPr lang="el-GR" sz="3200" i="1" dirty="0" smtClean="0"/>
              <a:t>1 = η ανταπόκριση είναι φτωχή.  </a:t>
            </a:r>
            <a:endParaRPr lang="el-GR" sz="3200" dirty="0" smtClean="0"/>
          </a:p>
          <a:p>
            <a:endParaRPr lang="el-G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flipV="1">
            <a:off x="0" y="2713037"/>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21" name="Rectangle 20"/>
          <p:cNvSpPr/>
          <p:nvPr/>
        </p:nvSpPr>
        <p:spPr bwMode="auto">
          <a:xfrm>
            <a:off x="248092" y="3390417"/>
            <a:ext cx="3031713" cy="1761020"/>
          </a:xfrm>
          <a:prstGeom prst="rect">
            <a:avLst/>
          </a:prstGeom>
          <a:gradFill flip="none" rotWithShape="1">
            <a:gsLst>
              <a:gs pos="100000">
                <a:srgbClr val="64D011"/>
              </a:gs>
              <a:gs pos="0">
                <a:srgbClr val="AFE87E"/>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3" name="Rectangle 2"/>
          <p:cNvSpPr/>
          <p:nvPr/>
        </p:nvSpPr>
        <p:spPr bwMode="auto">
          <a:xfrm>
            <a:off x="5040312" y="1646237"/>
            <a:ext cx="1760506" cy="1761020"/>
          </a:xfrm>
          <a:prstGeom prst="rect">
            <a:avLst/>
          </a:prstGeom>
          <a:gradFill flip="none" rotWithShape="1">
            <a:gsLst>
              <a:gs pos="0">
                <a:schemeClr val="bg1">
                  <a:lumMod val="75000"/>
                </a:schemeClr>
              </a:gs>
              <a:gs pos="100000">
                <a:schemeClr val="tx1">
                  <a:lumMod val="65000"/>
                  <a:lumOff val="3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p>
        </p:txBody>
      </p:sp>
      <p:sp>
        <p:nvSpPr>
          <p:cNvPr id="4" name="Rectangle 3"/>
          <p:cNvSpPr/>
          <p:nvPr/>
        </p:nvSpPr>
        <p:spPr bwMode="auto">
          <a:xfrm>
            <a:off x="5045986" y="3398837"/>
            <a:ext cx="1760506" cy="1761020"/>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p>
        </p:txBody>
      </p:sp>
      <p:sp>
        <p:nvSpPr>
          <p:cNvPr id="5" name="Rectangle 4"/>
          <p:cNvSpPr/>
          <p:nvPr/>
        </p:nvSpPr>
        <p:spPr bwMode="auto">
          <a:xfrm>
            <a:off x="3279806" y="1646238"/>
            <a:ext cx="1760506" cy="1761020"/>
          </a:xfrm>
          <a:prstGeom prst="rect">
            <a:avLst/>
          </a:prstGeom>
          <a:gradFill flip="none" rotWithShape="1">
            <a:gsLst>
              <a:gs pos="0">
                <a:srgbClr val="00B0F0"/>
              </a:gs>
              <a:gs pos="100000">
                <a:srgbClr val="004C84"/>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p>
        </p:txBody>
      </p:sp>
      <p:sp>
        <p:nvSpPr>
          <p:cNvPr id="8" name="TextBox 7"/>
          <p:cNvSpPr txBox="1"/>
          <p:nvPr/>
        </p:nvSpPr>
        <p:spPr>
          <a:xfrm>
            <a:off x="3734516" y="1910884"/>
            <a:ext cx="1191755" cy="1048749"/>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S</a:t>
            </a:r>
          </a:p>
        </p:txBody>
      </p:sp>
      <p:sp>
        <p:nvSpPr>
          <p:cNvPr id="10" name="TextBox 9"/>
          <p:cNvSpPr txBox="1"/>
          <p:nvPr/>
        </p:nvSpPr>
        <p:spPr>
          <a:xfrm>
            <a:off x="5376010" y="1982148"/>
            <a:ext cx="1191755" cy="1048749"/>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W</a:t>
            </a:r>
          </a:p>
        </p:txBody>
      </p:sp>
      <p:sp>
        <p:nvSpPr>
          <p:cNvPr id="11" name="TextBox 10"/>
          <p:cNvSpPr txBox="1"/>
          <p:nvPr/>
        </p:nvSpPr>
        <p:spPr>
          <a:xfrm>
            <a:off x="5468705" y="3739309"/>
            <a:ext cx="1191755" cy="1048749"/>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T</a:t>
            </a:r>
          </a:p>
        </p:txBody>
      </p:sp>
      <p:sp>
        <p:nvSpPr>
          <p:cNvPr id="24" name="Rectangle 23"/>
          <p:cNvSpPr/>
          <p:nvPr/>
        </p:nvSpPr>
        <p:spPr bwMode="auto">
          <a:xfrm>
            <a:off x="248092" y="1637817"/>
            <a:ext cx="3031713" cy="1761020"/>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p>
        </p:txBody>
      </p:sp>
      <p:sp>
        <p:nvSpPr>
          <p:cNvPr id="26" name="Rectangle 25"/>
          <p:cNvSpPr/>
          <p:nvPr/>
        </p:nvSpPr>
        <p:spPr bwMode="auto">
          <a:xfrm>
            <a:off x="6800818" y="1646237"/>
            <a:ext cx="3031713" cy="1761020"/>
          </a:xfrm>
          <a:prstGeom prst="rect">
            <a:avLst/>
          </a:prstGeom>
          <a:gradFill flip="none" rotWithShape="1">
            <a:gsLst>
              <a:gs pos="0">
                <a:schemeClr val="bg1">
                  <a:lumMod val="8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27" name="Rectangle 26"/>
          <p:cNvSpPr/>
          <p:nvPr/>
        </p:nvSpPr>
        <p:spPr bwMode="auto">
          <a:xfrm>
            <a:off x="6792912" y="3398837"/>
            <a:ext cx="3031713" cy="1761020"/>
          </a:xfrm>
          <a:prstGeom prst="rect">
            <a:avLst/>
          </a:prstGeom>
          <a:gradFill flip="none" rotWithShape="1">
            <a:gsLst>
              <a:gs pos="0">
                <a:schemeClr val="bg1">
                  <a:lumMod val="95000"/>
                </a:schemeClr>
              </a:gs>
              <a:gs pos="100000">
                <a:schemeClr val="bg1">
                  <a:lumMod val="7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3101" name="TextBox 16"/>
          <p:cNvSpPr txBox="1">
            <a:spLocks noChangeArrowheads="1"/>
          </p:cNvSpPr>
          <p:nvPr/>
        </p:nvSpPr>
        <p:spPr bwMode="auto">
          <a:xfrm>
            <a:off x="301625" y="1731963"/>
            <a:ext cx="2894013" cy="1141210"/>
          </a:xfrm>
          <a:prstGeom prst="rect">
            <a:avLst/>
          </a:prstGeom>
          <a:noFill/>
          <a:ln w="9525">
            <a:noFill/>
            <a:miter lim="800000"/>
            <a:headEnd/>
            <a:tailEnd/>
          </a:ln>
        </p:spPr>
        <p:txBody>
          <a:bodyPr wrap="square">
            <a:spAutoFit/>
          </a:bodyPr>
          <a:lstStyle/>
          <a:p>
            <a:r>
              <a:rPr lang="en-US" sz="1600" b="1" dirty="0"/>
              <a:t>Strengths</a:t>
            </a:r>
          </a:p>
          <a:p>
            <a:endParaRPr lang="en-US" sz="1600" dirty="0"/>
          </a:p>
          <a:p>
            <a:pPr hangingPunct="1">
              <a:lnSpc>
                <a:spcPct val="100000"/>
              </a:lnSpc>
              <a:spcBef>
                <a:spcPct val="20000"/>
              </a:spcBef>
              <a:buClrTx/>
              <a:buSzTx/>
            </a:pPr>
            <a:r>
              <a:rPr lang="el-GR" sz="1600" noProof="1" smtClean="0">
                <a:latin typeface="Calibri" pitchFamily="34" charset="0"/>
                <a:cs typeface="Arial" charset="0"/>
              </a:rPr>
              <a:t>ΔΥΝΑΜΕΙΣ</a:t>
            </a:r>
            <a:r>
              <a:rPr lang="en-US" sz="1600" noProof="1" smtClean="0">
                <a:latin typeface="Calibri" pitchFamily="34" charset="0"/>
                <a:cs typeface="Arial" charset="0"/>
              </a:rPr>
              <a:t> </a:t>
            </a:r>
            <a:endParaRPr lang="el-GR" sz="1600" noProof="1" smtClean="0">
              <a:latin typeface="Calibri" pitchFamily="34" charset="0"/>
              <a:cs typeface="Arial" charset="0"/>
            </a:endParaRPr>
          </a:p>
          <a:p>
            <a:pPr hangingPunct="1">
              <a:lnSpc>
                <a:spcPct val="100000"/>
              </a:lnSpc>
              <a:spcBef>
                <a:spcPct val="20000"/>
              </a:spcBef>
              <a:buClrTx/>
              <a:buSzTx/>
            </a:pPr>
            <a:r>
              <a:rPr lang="el-GR" sz="1600" dirty="0" smtClean="0"/>
              <a:t>ΕΣΩΤΕΡΙΚΟ ΠΕΡΙΒΑΛΛΟΝ </a:t>
            </a:r>
            <a:endParaRPr lang="en-US" sz="1600" noProof="1">
              <a:latin typeface="Calibri" pitchFamily="34" charset="0"/>
              <a:cs typeface="Arial" charset="0"/>
            </a:endParaRPr>
          </a:p>
        </p:txBody>
      </p:sp>
      <p:sp>
        <p:nvSpPr>
          <p:cNvPr id="3102" name="TextBox 16"/>
          <p:cNvSpPr txBox="1">
            <a:spLocks noChangeArrowheads="1"/>
          </p:cNvSpPr>
          <p:nvPr/>
        </p:nvSpPr>
        <p:spPr bwMode="auto">
          <a:xfrm>
            <a:off x="301624" y="3484563"/>
            <a:ext cx="2881299" cy="1141210"/>
          </a:xfrm>
          <a:prstGeom prst="rect">
            <a:avLst/>
          </a:prstGeom>
          <a:noFill/>
          <a:ln w="9525">
            <a:noFill/>
            <a:miter lim="800000"/>
            <a:headEnd/>
            <a:tailEnd/>
          </a:ln>
        </p:spPr>
        <p:txBody>
          <a:bodyPr wrap="square">
            <a:spAutoFit/>
          </a:bodyPr>
          <a:lstStyle/>
          <a:p>
            <a:r>
              <a:rPr lang="en-US" sz="1600" b="1" dirty="0"/>
              <a:t>Opportunities</a:t>
            </a:r>
          </a:p>
          <a:p>
            <a:endParaRPr lang="en-US" sz="1600" dirty="0"/>
          </a:p>
          <a:p>
            <a:pPr hangingPunct="1">
              <a:lnSpc>
                <a:spcPct val="100000"/>
              </a:lnSpc>
              <a:spcBef>
                <a:spcPct val="20000"/>
              </a:spcBef>
              <a:buClrTx/>
              <a:buSzTx/>
            </a:pPr>
            <a:r>
              <a:rPr lang="el-GR" sz="1600" noProof="1" smtClean="0">
                <a:latin typeface="Calibri" pitchFamily="34" charset="0"/>
                <a:cs typeface="Arial" charset="0"/>
              </a:rPr>
              <a:t>ΕΥΚΑΙΡΙΕΣ</a:t>
            </a:r>
            <a:r>
              <a:rPr lang="en-US" sz="1600" noProof="1" smtClean="0">
                <a:latin typeface="Calibri" pitchFamily="34" charset="0"/>
                <a:cs typeface="Arial" charset="0"/>
              </a:rPr>
              <a:t>. </a:t>
            </a:r>
            <a:endParaRPr lang="el-GR" sz="1600" noProof="1" smtClean="0">
              <a:latin typeface="Calibri" pitchFamily="34" charset="0"/>
              <a:cs typeface="Arial" charset="0"/>
            </a:endParaRPr>
          </a:p>
          <a:p>
            <a:pPr hangingPunct="1">
              <a:lnSpc>
                <a:spcPct val="100000"/>
              </a:lnSpc>
              <a:spcBef>
                <a:spcPct val="20000"/>
              </a:spcBef>
              <a:buClrTx/>
              <a:buSzTx/>
            </a:pPr>
            <a:r>
              <a:rPr lang="el-GR" sz="1600" dirty="0" smtClean="0"/>
              <a:t>ΕΞΩΤΕΡΙΚΟ ΠΕΡΙΒΑΛΛΟΝ</a:t>
            </a:r>
            <a:endParaRPr lang="en-US" sz="1600" noProof="1">
              <a:latin typeface="Calibri" pitchFamily="34" charset="0"/>
              <a:cs typeface="Arial" charset="0"/>
            </a:endParaRPr>
          </a:p>
        </p:txBody>
      </p:sp>
      <p:sp>
        <p:nvSpPr>
          <p:cNvPr id="3103" name="TextBox 16"/>
          <p:cNvSpPr txBox="1">
            <a:spLocks noChangeArrowheads="1"/>
          </p:cNvSpPr>
          <p:nvPr/>
        </p:nvSpPr>
        <p:spPr bwMode="auto">
          <a:xfrm>
            <a:off x="6683386" y="3484563"/>
            <a:ext cx="2859077" cy="1133837"/>
          </a:xfrm>
          <a:prstGeom prst="rect">
            <a:avLst/>
          </a:prstGeom>
          <a:noFill/>
          <a:ln w="9525">
            <a:noFill/>
            <a:miter lim="800000"/>
            <a:headEnd/>
            <a:tailEnd/>
          </a:ln>
        </p:spPr>
        <p:txBody>
          <a:bodyPr wrap="square">
            <a:spAutoFit/>
          </a:bodyPr>
          <a:lstStyle/>
          <a:p>
            <a:r>
              <a:rPr lang="en-US" sz="1600" b="1" dirty="0"/>
              <a:t>Threats</a:t>
            </a:r>
          </a:p>
          <a:p>
            <a:pPr hangingPunct="1">
              <a:lnSpc>
                <a:spcPct val="100000"/>
              </a:lnSpc>
              <a:spcBef>
                <a:spcPct val="20000"/>
              </a:spcBef>
              <a:buClrTx/>
              <a:buSzTx/>
            </a:pPr>
            <a:r>
              <a:rPr lang="el-GR" sz="1600" noProof="1" smtClean="0">
                <a:latin typeface="Calibri" pitchFamily="34" charset="0"/>
                <a:cs typeface="Arial" charset="0"/>
              </a:rPr>
              <a:t>ΑΠΕΙΛΕΣ</a:t>
            </a:r>
            <a:r>
              <a:rPr lang="en-US" sz="1600" noProof="1" smtClean="0">
                <a:latin typeface="Calibri" pitchFamily="34" charset="0"/>
                <a:cs typeface="Arial" charset="0"/>
              </a:rPr>
              <a:t> </a:t>
            </a:r>
            <a:endParaRPr lang="el-GR" sz="1600" noProof="1" smtClean="0">
              <a:latin typeface="Calibri" pitchFamily="34" charset="0"/>
              <a:cs typeface="Arial" charset="0"/>
            </a:endParaRPr>
          </a:p>
          <a:p>
            <a:pPr hangingPunct="1">
              <a:lnSpc>
                <a:spcPct val="100000"/>
              </a:lnSpc>
              <a:spcBef>
                <a:spcPct val="20000"/>
              </a:spcBef>
              <a:buClrTx/>
              <a:buSzTx/>
            </a:pPr>
            <a:r>
              <a:rPr lang="el-GR" sz="1600" dirty="0" smtClean="0"/>
              <a:t>ΕΞΩΤΕΡΙΚΟ ΠΕΡΙΒΑΛΛΟΝ</a:t>
            </a:r>
            <a:endParaRPr lang="en-US" sz="1600" noProof="1" smtClean="0">
              <a:latin typeface="Calibri" pitchFamily="34" charset="0"/>
              <a:cs typeface="Arial" charset="0"/>
            </a:endParaRPr>
          </a:p>
          <a:p>
            <a:pPr hangingPunct="1">
              <a:lnSpc>
                <a:spcPct val="100000"/>
              </a:lnSpc>
              <a:spcBef>
                <a:spcPct val="20000"/>
              </a:spcBef>
              <a:buClrTx/>
              <a:buSzTx/>
              <a:buFont typeface="Arial" charset="0"/>
              <a:buChar char="•"/>
            </a:pPr>
            <a:endParaRPr lang="en-US" sz="1200" noProof="1">
              <a:latin typeface="Calibri" pitchFamily="34" charset="0"/>
              <a:cs typeface="Arial" charset="0"/>
            </a:endParaRPr>
          </a:p>
        </p:txBody>
      </p:sp>
      <p:sp>
        <p:nvSpPr>
          <p:cNvPr id="19" name="Rectangle 18"/>
          <p:cNvSpPr/>
          <p:nvPr/>
        </p:nvSpPr>
        <p:spPr bwMode="auto">
          <a:xfrm>
            <a:off x="3279805" y="3398837"/>
            <a:ext cx="1760506" cy="1761020"/>
          </a:xfrm>
          <a:prstGeom prst="rect">
            <a:avLst/>
          </a:prstGeom>
          <a:gradFill flip="none" rotWithShape="1">
            <a:gsLst>
              <a:gs pos="0">
                <a:srgbClr val="64D011"/>
              </a:gs>
              <a:gs pos="100000">
                <a:srgbClr val="326609"/>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p>
        </p:txBody>
      </p:sp>
      <p:sp>
        <p:nvSpPr>
          <p:cNvPr id="20" name="TextBox 19"/>
          <p:cNvSpPr txBox="1"/>
          <p:nvPr/>
        </p:nvSpPr>
        <p:spPr>
          <a:xfrm>
            <a:off x="3539621" y="3743046"/>
            <a:ext cx="1191755" cy="1048749"/>
          </a:xfrm>
          <a:prstGeom prst="rect">
            <a:avLst/>
          </a:prstGeom>
          <a:noFill/>
        </p:spPr>
        <p:txBody>
          <a:bodyPr>
            <a:spAutoFit/>
          </a:bodyPr>
          <a:lstStyle/>
          <a:p>
            <a:pPr algn="ct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O</a:t>
            </a:r>
          </a:p>
        </p:txBody>
      </p:sp>
      <p:sp>
        <p:nvSpPr>
          <p:cNvPr id="3108" name="TextBox 16"/>
          <p:cNvSpPr txBox="1">
            <a:spLocks noChangeArrowheads="1"/>
          </p:cNvSpPr>
          <p:nvPr/>
        </p:nvSpPr>
        <p:spPr bwMode="auto">
          <a:xfrm>
            <a:off x="6886575" y="1731963"/>
            <a:ext cx="2894013" cy="1362809"/>
          </a:xfrm>
          <a:prstGeom prst="rect">
            <a:avLst/>
          </a:prstGeom>
          <a:noFill/>
          <a:ln w="9525">
            <a:noFill/>
            <a:miter lim="800000"/>
            <a:headEnd/>
            <a:tailEnd/>
          </a:ln>
        </p:spPr>
        <p:txBody>
          <a:bodyPr>
            <a:spAutoFit/>
          </a:bodyPr>
          <a:lstStyle/>
          <a:p>
            <a:r>
              <a:rPr lang="en-US" sz="1600" b="1" dirty="0"/>
              <a:t>Weaknesses</a:t>
            </a:r>
          </a:p>
          <a:p>
            <a:endParaRPr lang="en-US" sz="1600" dirty="0"/>
          </a:p>
          <a:p>
            <a:pPr hangingPunct="1">
              <a:lnSpc>
                <a:spcPct val="100000"/>
              </a:lnSpc>
              <a:spcBef>
                <a:spcPct val="20000"/>
              </a:spcBef>
              <a:buClrTx/>
              <a:buSzTx/>
            </a:pPr>
            <a:r>
              <a:rPr lang="el-GR" sz="1600" noProof="1" smtClean="0">
                <a:latin typeface="Calibri" pitchFamily="34" charset="0"/>
                <a:cs typeface="Arial" charset="0"/>
              </a:rPr>
              <a:t>ΑΔΥΝΑΜΙΕΣ</a:t>
            </a:r>
          </a:p>
          <a:p>
            <a:pPr hangingPunct="1">
              <a:lnSpc>
                <a:spcPct val="100000"/>
              </a:lnSpc>
              <a:spcBef>
                <a:spcPct val="20000"/>
              </a:spcBef>
              <a:buClrTx/>
              <a:buSzTx/>
            </a:pPr>
            <a:r>
              <a:rPr lang="el-GR" sz="1600" dirty="0" smtClean="0"/>
              <a:t>ΕΣΩΤΕΡΙΚΟ ΠΕΡΙΒΑΛΛΟΝ </a:t>
            </a:r>
            <a:endParaRPr lang="en-US" sz="1600" noProof="1" smtClean="0">
              <a:latin typeface="Calibri" pitchFamily="34" charset="0"/>
              <a:cs typeface="Arial" charset="0"/>
            </a:endParaRPr>
          </a:p>
          <a:p>
            <a:pPr hangingPunct="1">
              <a:lnSpc>
                <a:spcPct val="100000"/>
              </a:lnSpc>
              <a:spcBef>
                <a:spcPct val="20000"/>
              </a:spcBef>
              <a:buClrTx/>
              <a:buSzTx/>
              <a:buFont typeface="Arial" charset="0"/>
              <a:buChar char="•"/>
            </a:pPr>
            <a:endParaRPr lang="en-US" sz="1200" noProof="1">
              <a:latin typeface="Calibri" pitchFamily="34" charset="0"/>
              <a:cs typeface="Arial" charset="0"/>
            </a:endParaRPr>
          </a:p>
        </p:txBody>
      </p:sp>
      <p:grpSp>
        <p:nvGrpSpPr>
          <p:cNvPr id="6" name="Grupper 5"/>
          <p:cNvGrpSpPr>
            <a:grpSpLocks/>
          </p:cNvGrpSpPr>
          <p:nvPr/>
        </p:nvGrpSpPr>
        <p:grpSpPr bwMode="auto">
          <a:xfrm>
            <a:off x="-65088" y="6065854"/>
            <a:ext cx="10672731" cy="1308100"/>
            <a:chOff x="-38100" y="5363779"/>
            <a:chExt cx="9644986" cy="1308449"/>
          </a:xfrm>
        </p:grpSpPr>
        <p:sp>
          <p:nvSpPr>
            <p:cNvPr id="29" name="Rektangel 18"/>
            <p:cNvSpPr/>
            <p:nvPr/>
          </p:nvSpPr>
          <p:spPr>
            <a:xfrm>
              <a:off x="379348" y="5363779"/>
              <a:ext cx="9227538" cy="1308449"/>
            </a:xfrm>
            <a:prstGeom prst="rect">
              <a:avLst/>
            </a:prstGeom>
            <a:gradFill rotWithShape="1">
              <a:gsLst>
                <a:gs pos="0">
                  <a:schemeClr val="bg1">
                    <a:lumMod val="95000"/>
                  </a:schemeClr>
                </a:gs>
                <a:gs pos="100000">
                  <a:schemeClr val="bg1">
                    <a:lumMod val="65000"/>
                  </a:schemeClr>
                </a:gs>
              </a:gsLst>
              <a:lin ang="16200000" scaled="0"/>
            </a:gradFill>
            <a:ln w="9525" cap="flat" cmpd="sng" algn="ctr">
              <a:solidFill>
                <a:schemeClr val="bg1">
                  <a:lumMod val="65000"/>
                </a:schemeClr>
              </a:solid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7" name="Grupper 13"/>
            <p:cNvGrpSpPr>
              <a:grpSpLocks/>
            </p:cNvGrpSpPr>
            <p:nvPr/>
          </p:nvGrpSpPr>
          <p:grpSpPr bwMode="auto">
            <a:xfrm>
              <a:off x="-38100" y="5366940"/>
              <a:ext cx="9296400" cy="212782"/>
              <a:chOff x="0" y="1536700"/>
              <a:chExt cx="9144000" cy="317275"/>
            </a:xfrm>
          </p:grpSpPr>
          <p:sp>
            <p:nvSpPr>
              <p:cNvPr id="31" name="Rektangel 20"/>
              <p:cNvSpPr/>
              <p:nvPr/>
            </p:nvSpPr>
            <p:spPr>
              <a:xfrm>
                <a:off x="0" y="1536700"/>
                <a:ext cx="9144000" cy="317275"/>
              </a:xfrm>
              <a:prstGeom prst="rect">
                <a:avLst/>
              </a:prstGeom>
              <a:gradFill rotWithShape="1">
                <a:gsLst>
                  <a:gs pos="100000">
                    <a:schemeClr val="bg1">
                      <a:lumMod val="85000"/>
                    </a:schemeClr>
                  </a:gs>
                  <a:gs pos="0">
                    <a:schemeClr val="tx1">
                      <a:lumMod val="75000"/>
                      <a:lumOff val="25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32"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sp>
        <p:nvSpPr>
          <p:cNvPr id="3110" name="Tekstboks 3"/>
          <p:cNvSpPr txBox="1">
            <a:spLocks noChangeArrowheads="1"/>
          </p:cNvSpPr>
          <p:nvPr/>
        </p:nvSpPr>
        <p:spPr bwMode="auto">
          <a:xfrm>
            <a:off x="896908" y="422251"/>
            <a:ext cx="3786214" cy="349968"/>
          </a:xfrm>
          <a:prstGeom prst="rect">
            <a:avLst/>
          </a:prstGeom>
          <a:noFill/>
          <a:ln w="9525">
            <a:noFill/>
            <a:miter lim="800000"/>
            <a:headEnd/>
            <a:tailEnd/>
          </a:ln>
        </p:spPr>
        <p:txBody>
          <a:bodyPr wrap="square">
            <a:spAutoFit/>
          </a:bodyPr>
          <a:lstStyle/>
          <a:p>
            <a:r>
              <a:rPr lang="da-DK" b="1" dirty="0">
                <a:latin typeface="Calibri" pitchFamily="34" charset="0"/>
                <a:ea typeface="Calibri" pitchFamily="34" charset="0"/>
                <a:cs typeface="Calibri" pitchFamily="34" charset="0"/>
              </a:rPr>
              <a:t>SWOT </a:t>
            </a:r>
            <a:r>
              <a:rPr lang="da-DK" dirty="0">
                <a:latin typeface="Calibri" pitchFamily="34" charset="0"/>
                <a:ea typeface="Calibri" pitchFamily="34" charset="0"/>
                <a:cs typeface="Calibri" pitchFamily="34" charset="0"/>
              </a:rPr>
              <a:t>ANALYSIS</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4294967295"/>
          </p:nvPr>
        </p:nvSpPr>
        <p:spPr>
          <a:xfrm>
            <a:off x="396842" y="422251"/>
            <a:ext cx="9175783" cy="6929462"/>
          </a:xfrm>
        </p:spPr>
        <p:txBody>
          <a:bodyPr>
            <a:normAutofit fontScale="77500" lnSpcReduction="20000"/>
          </a:bodyPr>
          <a:lstStyle/>
          <a:p>
            <a:r>
              <a:rPr lang="el-GR" dirty="0" smtClean="0"/>
              <a:t>Δίνει μια σαφή εικόνα της εσωτερικής και εξωτερικής θέσης της επιχείρησης καθώς επικεντρώνεται </a:t>
            </a:r>
            <a:r>
              <a:rPr lang="el-GR" b="1" dirty="0" smtClean="0"/>
              <a:t>στα εσωτερικά και εξωτερικά στοιχεία </a:t>
            </a:r>
            <a:r>
              <a:rPr lang="el-GR" dirty="0" smtClean="0"/>
              <a:t>τα οποία θα πρέπει να λαμβάνονται υπόψη σε όλες τις μελλοντικές διαδικασίες λήψης αποφάσεων. </a:t>
            </a:r>
          </a:p>
          <a:p>
            <a:r>
              <a:rPr lang="el-GR" dirty="0" smtClean="0"/>
              <a:t>Αποτρέπει την επιχείρηση από το να γίνει εσωστρεφής και να λειτουργεί χωρίς να λαμβάνει υπόψη τα μηνύματα από το περιβάλλον της.</a:t>
            </a:r>
          </a:p>
          <a:p>
            <a:r>
              <a:rPr lang="el-GR" dirty="0" smtClean="0"/>
              <a:t>Ο ρόλος της ανάλυσης SWOT είναι να συλλέγει πληροφορίες από το περιβάλλον της επιχείρησης και να τις διακρίνει σε εσωτερικές (δυνατά και αδύνατα σημεία) και εξωτερικές (ευκαιρίες και απειλές). </a:t>
            </a:r>
          </a:p>
          <a:p>
            <a:r>
              <a:rPr lang="el-GR" dirty="0" smtClean="0"/>
              <a:t>Αφού γίνει αυτό, η ανάλυση SWOT βοηθά να διαπιστώσουμε εάν αυτές οι πληροφορίες παραπέμπουν σε κάτι το οποίο μπορεί να βοηθήσει την εταιρεία να πετύχει τους στόχους της (ένα δυνατό σημείο ή μία ευκαιρία) ή εάν παραπέμπουν σε κάποιο εμπόδιο το οποίο πρέπει να ξεπεραστεί ή να ελαχιστοποιηθεί έτσι ώστε να προκύψουν τα επιδιωκόμενα αποτελέσματα (αδύνατο σημείο ή απειλή</a:t>
            </a:r>
            <a:endParaRPr lang="el-G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Μερικά ερωτήματα για εντοπισμό</a:t>
            </a:r>
            <a:br>
              <a:rPr lang="el-GR" sz="3200" b="1" dirty="0" smtClean="0"/>
            </a:br>
            <a:r>
              <a:rPr lang="el-GR" sz="3200" b="1" dirty="0" smtClean="0"/>
              <a:t>πιθανών Δυνατών σημείων</a:t>
            </a:r>
            <a:endParaRPr lang="el-GR" sz="3200" dirty="0"/>
          </a:p>
        </p:txBody>
      </p:sp>
      <p:pic>
        <p:nvPicPr>
          <p:cNvPr id="4" name="3 - Θέση περιεχομένου" descr="C:\Documents and Settings\user001\Τα έγγραφά μου\ΤΕΙ 2015 ΜΠΤΧΚΟ\ΟΙΚΟΝΟΜΙΚΗ ΤΩΝ ΕΠΙΧΕΙΡΗΣΕΩΝ\ΠΑΡΑΔΟΣΕΙΣ\2_2_1-tab1_gr.gif"/>
          <p:cNvPicPr>
            <a:picLocks noGrp="1"/>
          </p:cNvPicPr>
          <p:nvPr>
            <p:ph idx="1"/>
          </p:nvPr>
        </p:nvPicPr>
        <p:blipFill>
          <a:blip r:embed="rId2"/>
          <a:srcRect/>
          <a:stretch>
            <a:fillRect/>
          </a:stretch>
        </p:blipFill>
        <p:spPr bwMode="auto">
          <a:xfrm>
            <a:off x="611156" y="1708135"/>
            <a:ext cx="8786874" cy="5429288"/>
          </a:xfrm>
          <a:prstGeom prst="rect">
            <a:avLst/>
          </a:prstGeom>
          <a:noFill/>
          <a:ln w="9525">
            <a:noFill/>
            <a:miter lim="800000"/>
            <a:headEnd/>
            <a:tailEnd/>
          </a:ln>
        </p:spPr>
      </p:pic>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smtClean="0"/>
              <a:t> </a:t>
            </a:r>
            <a:br>
              <a:rPr lang="el-GR" dirty="0" smtClean="0"/>
            </a:br>
            <a:r>
              <a:rPr lang="el-GR" sz="5400" b="1" dirty="0" smtClean="0"/>
              <a:t> </a:t>
            </a:r>
            <a:r>
              <a:rPr lang="el-GR" sz="3100" b="1" dirty="0" smtClean="0"/>
              <a:t>Μερικά ερωτήματα για εντοπισμό πιθανών Αδύνατων Σημείων</a:t>
            </a:r>
            <a:endParaRPr lang="el-GR" sz="3100" dirty="0"/>
          </a:p>
        </p:txBody>
      </p:sp>
      <p:pic>
        <p:nvPicPr>
          <p:cNvPr id="4" name="3 - Θέση περιεχομένου" descr="C:\Documents and Settings\user001\Τα έγγραφά μου\ΤΕΙ 2015 ΜΠΤΧΚΟ\ΟΙΚΟΝΟΜΙΚΗ ΤΩΝ ΕΠΙΧΕΙΡΗΣΕΩΝ\ΠΑΡΑΔΟΣΕΙΣ\2_2_1-tab2_gr.gif"/>
          <p:cNvPicPr>
            <a:picLocks noGrp="1"/>
          </p:cNvPicPr>
          <p:nvPr>
            <p:ph idx="1"/>
          </p:nvPr>
        </p:nvPicPr>
        <p:blipFill>
          <a:blip r:embed="rId2"/>
          <a:srcRect/>
          <a:stretch>
            <a:fillRect/>
          </a:stretch>
        </p:blipFill>
        <p:spPr bwMode="auto">
          <a:xfrm>
            <a:off x="682594" y="1851011"/>
            <a:ext cx="8643998" cy="5286412"/>
          </a:xfrm>
          <a:prstGeom prst="rect">
            <a:avLst/>
          </a:prstGeom>
          <a:noFill/>
          <a:ln w="9525">
            <a:noFill/>
            <a:miter lim="800000"/>
            <a:headEnd/>
            <a:tailEnd/>
          </a:ln>
        </p:spPr>
      </p:pic>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t>Παραδείγματα πιθανών χρήσεων της ανάλυσης SWOT</a:t>
            </a:r>
            <a:endParaRPr lang="el-GR" sz="3600" b="1" dirty="0"/>
          </a:p>
        </p:txBody>
      </p:sp>
      <p:sp>
        <p:nvSpPr>
          <p:cNvPr id="3" name="2 - Θέση περιεχομένου"/>
          <p:cNvSpPr>
            <a:spLocks noGrp="1"/>
          </p:cNvSpPr>
          <p:nvPr>
            <p:ph idx="1"/>
          </p:nvPr>
        </p:nvSpPr>
        <p:spPr>
          <a:xfrm>
            <a:off x="396843" y="1814671"/>
            <a:ext cx="9179752" cy="5394190"/>
          </a:xfrm>
        </p:spPr>
        <p:txBody>
          <a:bodyPr>
            <a:normAutofit fontScale="85000" lnSpcReduction="20000"/>
          </a:bodyPr>
          <a:lstStyle/>
          <a:p>
            <a:pPr lvl="0"/>
            <a:r>
              <a:rPr lang="el-GR" dirty="0" smtClean="0"/>
              <a:t>Αξιολόγηση του εμπορικού σήματος ή ενός προϊόντος (</a:t>
            </a:r>
            <a:r>
              <a:rPr lang="el-GR" dirty="0" err="1" smtClean="0"/>
              <a:t>product</a:t>
            </a:r>
            <a:r>
              <a:rPr lang="el-GR" dirty="0" smtClean="0"/>
              <a:t> </a:t>
            </a:r>
            <a:r>
              <a:rPr lang="el-GR" dirty="0" err="1" smtClean="0"/>
              <a:t>evaluation</a:t>
            </a:r>
            <a:r>
              <a:rPr lang="el-GR" dirty="0" smtClean="0"/>
              <a:t>)</a:t>
            </a:r>
          </a:p>
          <a:p>
            <a:pPr lvl="0"/>
            <a:r>
              <a:rPr lang="el-GR" dirty="0" smtClean="0"/>
              <a:t>Αξιολόγηση μίας καινοτόμου ιδέας για ένα νέο προϊόν ή μία νέα υπηρεσία</a:t>
            </a:r>
          </a:p>
          <a:p>
            <a:pPr lvl="0"/>
            <a:r>
              <a:rPr lang="el-GR" dirty="0" smtClean="0"/>
              <a:t>Αξιολόγηση μίας στρατηγικής επιλογής η οποία για παράδειγμα αφορά την είσοδο σε μία νέα αγορά ή τη διάθεση ενός νέου προϊόντος</a:t>
            </a:r>
          </a:p>
          <a:p>
            <a:pPr lvl="0"/>
            <a:r>
              <a:rPr lang="el-GR" dirty="0" smtClean="0"/>
              <a:t>Αξιολόγηση μιας ευκαιρίας που αφορά κάποια εξαγορά ή μία πιθανή συνεργασία</a:t>
            </a:r>
          </a:p>
          <a:p>
            <a:pPr lvl="0"/>
            <a:r>
              <a:rPr lang="el-GR" dirty="0" smtClean="0"/>
              <a:t>Αξιολόγηση της ανάθεσης μιας υπηρεσίας, δραστηριότητας σε εξωτερικούς συνεργάτες ή της εξασφάλισης πόρων από εξωτερικούς συνεργάτες (</a:t>
            </a:r>
            <a:r>
              <a:rPr lang="el-GR" dirty="0" err="1" smtClean="0"/>
              <a:t>outsourcing</a:t>
            </a:r>
            <a:r>
              <a:rPr lang="el-GR" dirty="0" smtClean="0"/>
              <a:t>)</a:t>
            </a:r>
            <a:r>
              <a:rPr lang="el-GR" baseline="30000" dirty="0" smtClean="0"/>
              <a:t>1</a:t>
            </a:r>
            <a:endParaRPr lang="el-GR" dirty="0" smtClean="0"/>
          </a:p>
          <a:p>
            <a:pPr>
              <a:buNone/>
            </a:pPr>
            <a:endParaRPr lang="el-GR"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Παραδείγματα πιθανών χρήσεων της ανάλυσης SWOT</a:t>
            </a:r>
          </a:p>
        </p:txBody>
      </p:sp>
      <p:sp>
        <p:nvSpPr>
          <p:cNvPr id="3" name="2 - Θέση περιεχομένου"/>
          <p:cNvSpPr>
            <a:spLocks noGrp="1"/>
          </p:cNvSpPr>
          <p:nvPr>
            <p:ph idx="1"/>
          </p:nvPr>
        </p:nvSpPr>
        <p:spPr/>
        <p:txBody>
          <a:bodyPr>
            <a:normAutofit fontScale="85000" lnSpcReduction="10000"/>
          </a:bodyPr>
          <a:lstStyle/>
          <a:p>
            <a:pPr lvl="0"/>
            <a:r>
              <a:rPr lang="el-GR" dirty="0" smtClean="0"/>
              <a:t>Επισκόπηση και έλεγχος της εταιρείας σας, των προϊόντων, των υπηρεσιών, του εαυτού σας, του </a:t>
            </a:r>
            <a:r>
              <a:rPr lang="el-GR" dirty="0" err="1" smtClean="0"/>
              <a:t>ενδοδικτύου</a:t>
            </a:r>
            <a:r>
              <a:rPr lang="el-GR" dirty="0" smtClean="0"/>
              <a:t> σας (</a:t>
            </a:r>
            <a:r>
              <a:rPr lang="el-GR" dirty="0" err="1" smtClean="0"/>
              <a:t>intranet</a:t>
            </a:r>
            <a:r>
              <a:rPr lang="el-GR" dirty="0" smtClean="0"/>
              <a:t> </a:t>
            </a:r>
            <a:r>
              <a:rPr lang="el-GR" dirty="0" err="1" smtClean="0"/>
              <a:t>site</a:t>
            </a:r>
            <a:r>
              <a:rPr lang="el-GR" dirty="0" smtClean="0"/>
              <a:t>), των ανταγωνιστών σας, της θέσης σας στην αγορά, της εμπορικής σας βιωσιμότητας κλπ.</a:t>
            </a:r>
          </a:p>
          <a:p>
            <a:pPr lvl="0"/>
            <a:r>
              <a:rPr lang="el-GR" dirty="0" smtClean="0"/>
              <a:t>Εισαγωγή μίας νέας μεθόδου ανάλυσης των υπαρχόντων πελατών</a:t>
            </a:r>
          </a:p>
          <a:p>
            <a:pPr lvl="0"/>
            <a:r>
              <a:rPr lang="el-GR" dirty="0" smtClean="0"/>
              <a:t>Εντοπισμός των συγκριτικών σας πλεονεκτημάτων ή αξιολόγηση των ανταγωνιστών</a:t>
            </a:r>
          </a:p>
          <a:p>
            <a:pPr lvl="0"/>
            <a:r>
              <a:rPr lang="el-GR" dirty="0" smtClean="0"/>
              <a:t>Ανάλυση των προοπτικών σχετικά με τις πωλήσεις, την κερδοφορία και την ανάπτυξη προϊόντων</a:t>
            </a:r>
            <a:r>
              <a:rPr lang="el-GR" baseline="30000" dirty="0" smtClean="0"/>
              <a:t>2</a:t>
            </a:r>
            <a:endParaRPr lang="el-GR" dirty="0" smtClean="0"/>
          </a:p>
          <a:p>
            <a:endParaRPr lang="el-GR"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Παραδείγματα πιθανών χρήσεων της ανάλυσης SWOT</a:t>
            </a:r>
          </a:p>
        </p:txBody>
      </p:sp>
      <p:sp>
        <p:nvSpPr>
          <p:cNvPr id="3" name="2 - Θέση περιεχομένου"/>
          <p:cNvSpPr>
            <a:spLocks noGrp="1"/>
          </p:cNvSpPr>
          <p:nvPr>
            <p:ph idx="1"/>
          </p:nvPr>
        </p:nvSpPr>
        <p:spPr>
          <a:xfrm>
            <a:off x="504031" y="1814671"/>
            <a:ext cx="9072563" cy="5322752"/>
          </a:xfrm>
        </p:spPr>
        <p:txBody>
          <a:bodyPr>
            <a:normAutofit fontScale="85000" lnSpcReduction="20000"/>
          </a:bodyPr>
          <a:lstStyle/>
          <a:p>
            <a:pPr lvl="0">
              <a:buNone/>
            </a:pPr>
            <a:r>
              <a:rPr lang="el-GR" dirty="0" smtClean="0"/>
              <a:t>Η ανάλυση μπορεί επίσης να χρησιμοποιηθεί</a:t>
            </a:r>
          </a:p>
          <a:p>
            <a:pPr lvl="0"/>
            <a:r>
              <a:rPr lang="el-GR" dirty="0" smtClean="0"/>
              <a:t>Στις ημερίδες εργασίας, σε συνεδρίες καταιγισμού ιδεών (</a:t>
            </a:r>
            <a:r>
              <a:rPr lang="el-GR" dirty="0" err="1" smtClean="0"/>
              <a:t>brainstorm</a:t>
            </a:r>
            <a:r>
              <a:rPr lang="el-GR" dirty="0" smtClean="0"/>
              <a:t> </a:t>
            </a:r>
            <a:r>
              <a:rPr lang="el-GR" dirty="0" err="1" smtClean="0"/>
              <a:t>meetings</a:t>
            </a:r>
            <a:r>
              <a:rPr lang="el-GR" dirty="0" smtClean="0"/>
              <a:t>), στην επίλυση  προβλημάτων, στην αναζήτηση καινοτόμων λύσεων σε προβλήματα, στο σχεδιασμό, στη λήψη αποφάσεων (με χρήση ανάλυσης πεδίου ασκούμενων δυνάμεων/ </a:t>
            </a:r>
            <a:r>
              <a:rPr lang="el-GR" dirty="0" err="1" smtClean="0"/>
              <a:t>force</a:t>
            </a:r>
            <a:r>
              <a:rPr lang="el-GR" dirty="0" smtClean="0"/>
              <a:t> </a:t>
            </a:r>
            <a:r>
              <a:rPr lang="el-GR" dirty="0" err="1" smtClean="0"/>
              <a:t>field</a:t>
            </a:r>
            <a:r>
              <a:rPr lang="el-GR" dirty="0" smtClean="0"/>
              <a:t> </a:t>
            </a:r>
            <a:r>
              <a:rPr lang="el-GR" dirty="0" err="1" smtClean="0"/>
              <a:t>analysis</a:t>
            </a:r>
            <a:r>
              <a:rPr lang="el-GR" dirty="0" smtClean="0"/>
              <a:t>), κλπ. </a:t>
            </a:r>
          </a:p>
          <a:p>
            <a:pPr lvl="0"/>
            <a:r>
              <a:rPr lang="el-GR" dirty="0" smtClean="0"/>
              <a:t>Συμπερασματικά λοιπόν, η ανάλυση SWOT αποτελεί ένα εξαιρετικά χρήσιμο εργαλείο το οποίο μπορεί να χρησιμοποιηθεί από όλα τα είδη οργανισμών, ανεξαρτήτως μεγέθους και τομέα δραστηριότητας,  και να υλοποιηθεί από ένα άτομο ή μία ομάδα.</a:t>
            </a:r>
          </a:p>
          <a:p>
            <a:endParaRPr lang="el-G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1026"/>
          <p:cNvGraphicFramePr>
            <a:graphicFrameLocks noGrp="1" noChangeAspect="1"/>
          </p:cNvGraphicFramePr>
          <p:nvPr>
            <p:ph idx="4294967295"/>
          </p:nvPr>
        </p:nvGraphicFramePr>
        <p:xfrm>
          <a:off x="1708199" y="422251"/>
          <a:ext cx="5635795" cy="6786610"/>
        </p:xfrm>
        <a:graphic>
          <a:graphicData uri="http://schemas.openxmlformats.org/presentationml/2006/ole">
            <mc:AlternateContent xmlns:mc="http://schemas.openxmlformats.org/markup-compatibility/2006">
              <mc:Choice xmlns:v="urn:schemas-microsoft-com:vml" Requires="v">
                <p:oleObj spid="_x0000_s1045" name="Φύλλο εργασίας" r:id="rId3" imgW="5940000" imgH="9787680" progId="Excel.Sheet.8">
                  <p:embed/>
                </p:oleObj>
              </mc:Choice>
              <mc:Fallback>
                <p:oleObj name="Φύλλο εργασίας" r:id="rId3" imgW="5940000" imgH="9787680" progId="Excel.Sheet.8">
                  <p:embed/>
                  <p:pic>
                    <p:nvPicPr>
                      <p:cNvPr id="0" name="Picture 15"/>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8199" y="422251"/>
                        <a:ext cx="5635795" cy="678661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ΔΙΑΦΑΝΕΙΕΣ - ΥΠΟΔΕΙΓΜΑ</a:t>
            </a:r>
            <a:r>
              <a:rPr lang="en-US" dirty="0" smtClean="0"/>
              <a:t> </a:t>
            </a:r>
            <a:endParaRPr lang="el-GR" dirty="0"/>
          </a:p>
        </p:txBody>
      </p:sp>
    </p:spTree>
    <p:extLst>
      <p:ext uri="{BB962C8B-B14F-4D97-AF65-F5344CB8AC3E}">
        <p14:creationId xmlns:p14="http://schemas.microsoft.com/office/powerpoint/2010/main" val="331796069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flipV="1">
            <a:off x="0" y="2713037"/>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21" name="Rectangle 20"/>
          <p:cNvSpPr/>
          <p:nvPr/>
        </p:nvSpPr>
        <p:spPr bwMode="auto">
          <a:xfrm>
            <a:off x="248092" y="3390417"/>
            <a:ext cx="3031713" cy="1761020"/>
          </a:xfrm>
          <a:prstGeom prst="rect">
            <a:avLst/>
          </a:prstGeom>
          <a:gradFill flip="none" rotWithShape="1">
            <a:gsLst>
              <a:gs pos="100000">
                <a:srgbClr val="64D011"/>
              </a:gs>
              <a:gs pos="0">
                <a:srgbClr val="AFE87E"/>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solidFill>
                <a:prstClr val="white"/>
              </a:solidFill>
            </a:endParaRPr>
          </a:p>
        </p:txBody>
      </p:sp>
      <p:sp>
        <p:nvSpPr>
          <p:cNvPr id="3" name="Rectangle 2"/>
          <p:cNvSpPr/>
          <p:nvPr/>
        </p:nvSpPr>
        <p:spPr bwMode="auto">
          <a:xfrm>
            <a:off x="5040312" y="1646237"/>
            <a:ext cx="1760506" cy="1761020"/>
          </a:xfrm>
          <a:prstGeom prst="rect">
            <a:avLst/>
          </a:prstGeom>
          <a:gradFill flip="none" rotWithShape="1">
            <a:gsLst>
              <a:gs pos="0">
                <a:schemeClr val="bg1">
                  <a:lumMod val="75000"/>
                </a:schemeClr>
              </a:gs>
              <a:gs pos="100000">
                <a:schemeClr val="tx1">
                  <a:lumMod val="65000"/>
                  <a:lumOff val="3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solidFill>
                <a:prstClr val="white"/>
              </a:solidFill>
            </a:endParaRPr>
          </a:p>
        </p:txBody>
      </p:sp>
      <p:sp>
        <p:nvSpPr>
          <p:cNvPr id="4" name="Rectangle 3"/>
          <p:cNvSpPr/>
          <p:nvPr/>
        </p:nvSpPr>
        <p:spPr bwMode="auto">
          <a:xfrm>
            <a:off x="5045986" y="3398837"/>
            <a:ext cx="1760506" cy="1761020"/>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solidFill>
                <a:prstClr val="white"/>
              </a:solidFill>
            </a:endParaRPr>
          </a:p>
        </p:txBody>
      </p:sp>
      <p:sp>
        <p:nvSpPr>
          <p:cNvPr id="5" name="Rectangle 4"/>
          <p:cNvSpPr/>
          <p:nvPr/>
        </p:nvSpPr>
        <p:spPr bwMode="auto">
          <a:xfrm>
            <a:off x="3279806" y="1646238"/>
            <a:ext cx="1760506" cy="1761020"/>
          </a:xfrm>
          <a:prstGeom prst="rect">
            <a:avLst/>
          </a:prstGeom>
          <a:gradFill flip="none" rotWithShape="1">
            <a:gsLst>
              <a:gs pos="0">
                <a:srgbClr val="00B0F0"/>
              </a:gs>
              <a:gs pos="100000">
                <a:srgbClr val="004C84"/>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solidFill>
                <a:prstClr val="white"/>
              </a:solidFill>
            </a:endParaRPr>
          </a:p>
        </p:txBody>
      </p:sp>
      <p:sp>
        <p:nvSpPr>
          <p:cNvPr id="8" name="TextBox 7"/>
          <p:cNvSpPr txBox="1"/>
          <p:nvPr/>
        </p:nvSpPr>
        <p:spPr>
          <a:xfrm>
            <a:off x="3734516" y="1910884"/>
            <a:ext cx="1191755" cy="1048749"/>
          </a:xfrm>
          <a:prstGeom prst="rect">
            <a:avLst/>
          </a:prstGeom>
          <a:noFill/>
        </p:spPr>
        <p:txBody>
          <a:bodyPr>
            <a:spAutoFit/>
          </a:bodyPr>
          <a:lstStyle/>
          <a:p>
            <a:pPr>
              <a:buFont typeface="Times New Roman" pitchFamily="16" charset="0"/>
              <a:buNone/>
              <a:defRPr/>
            </a:pPr>
            <a:r>
              <a:rPr lang="en-US" sz="6600" b="1" dirty="0">
                <a:solidFill>
                  <a:prstClr val="white">
                    <a:lumMod val="75000"/>
                    <a:lumOff val="25000"/>
                  </a:prstClr>
                </a:solidFill>
                <a:effectLst>
                  <a:innerShdw blurRad="63500" dist="76200" dir="13500000">
                    <a:prstClr val="black">
                      <a:alpha val="38000"/>
                    </a:prstClr>
                  </a:innerShdw>
                </a:effectLst>
                <a:latin typeface="Verdana" pitchFamily="34" charset="0"/>
              </a:rPr>
              <a:t>S</a:t>
            </a:r>
          </a:p>
        </p:txBody>
      </p:sp>
      <p:sp>
        <p:nvSpPr>
          <p:cNvPr id="10" name="TextBox 9"/>
          <p:cNvSpPr txBox="1"/>
          <p:nvPr/>
        </p:nvSpPr>
        <p:spPr>
          <a:xfrm>
            <a:off x="5376010" y="1982148"/>
            <a:ext cx="1191755" cy="1048749"/>
          </a:xfrm>
          <a:prstGeom prst="rect">
            <a:avLst/>
          </a:prstGeom>
          <a:noFill/>
        </p:spPr>
        <p:txBody>
          <a:bodyPr>
            <a:spAutoFit/>
          </a:bodyPr>
          <a:lstStyle/>
          <a:p>
            <a:pPr>
              <a:buFont typeface="Times New Roman" pitchFamily="16" charset="0"/>
              <a:buNone/>
              <a:defRPr/>
            </a:pPr>
            <a:r>
              <a:rPr lang="en-US" sz="6600" b="1" dirty="0">
                <a:solidFill>
                  <a:prstClr val="white">
                    <a:lumMod val="75000"/>
                    <a:lumOff val="25000"/>
                  </a:prstClr>
                </a:solidFill>
                <a:effectLst>
                  <a:innerShdw blurRad="63500" dist="76200" dir="13500000">
                    <a:prstClr val="black">
                      <a:alpha val="38000"/>
                    </a:prstClr>
                  </a:innerShdw>
                </a:effectLst>
                <a:latin typeface="Verdana" pitchFamily="34" charset="0"/>
              </a:rPr>
              <a:t>W</a:t>
            </a:r>
          </a:p>
        </p:txBody>
      </p:sp>
      <p:sp>
        <p:nvSpPr>
          <p:cNvPr id="11" name="TextBox 10"/>
          <p:cNvSpPr txBox="1"/>
          <p:nvPr/>
        </p:nvSpPr>
        <p:spPr>
          <a:xfrm>
            <a:off x="5468705" y="3739309"/>
            <a:ext cx="1191755" cy="1048749"/>
          </a:xfrm>
          <a:prstGeom prst="rect">
            <a:avLst/>
          </a:prstGeom>
          <a:noFill/>
        </p:spPr>
        <p:txBody>
          <a:bodyPr>
            <a:spAutoFit/>
          </a:bodyPr>
          <a:lstStyle/>
          <a:p>
            <a:pPr>
              <a:buFont typeface="Times New Roman" pitchFamily="16" charset="0"/>
              <a:buNone/>
              <a:defRPr/>
            </a:pPr>
            <a:r>
              <a:rPr lang="en-US" sz="6600" b="1" dirty="0">
                <a:solidFill>
                  <a:prstClr val="white">
                    <a:lumMod val="75000"/>
                    <a:lumOff val="25000"/>
                  </a:prstClr>
                </a:solidFill>
                <a:effectLst>
                  <a:innerShdw blurRad="63500" dist="76200" dir="13500000">
                    <a:prstClr val="black">
                      <a:alpha val="38000"/>
                    </a:prstClr>
                  </a:innerShdw>
                </a:effectLst>
                <a:latin typeface="Verdana" pitchFamily="34" charset="0"/>
              </a:rPr>
              <a:t>T</a:t>
            </a:r>
          </a:p>
        </p:txBody>
      </p:sp>
      <p:sp>
        <p:nvSpPr>
          <p:cNvPr id="24" name="Rectangle 23"/>
          <p:cNvSpPr/>
          <p:nvPr/>
        </p:nvSpPr>
        <p:spPr bwMode="auto">
          <a:xfrm>
            <a:off x="248092" y="1637817"/>
            <a:ext cx="3031713" cy="1761020"/>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solidFill>
                <a:prstClr val="white"/>
              </a:solidFill>
            </a:endParaRPr>
          </a:p>
        </p:txBody>
      </p:sp>
      <p:sp>
        <p:nvSpPr>
          <p:cNvPr id="26" name="Rectangle 25"/>
          <p:cNvSpPr/>
          <p:nvPr/>
        </p:nvSpPr>
        <p:spPr bwMode="auto">
          <a:xfrm>
            <a:off x="6800818" y="1646237"/>
            <a:ext cx="3031713" cy="1761020"/>
          </a:xfrm>
          <a:prstGeom prst="rect">
            <a:avLst/>
          </a:prstGeom>
          <a:gradFill flip="none" rotWithShape="1">
            <a:gsLst>
              <a:gs pos="0">
                <a:schemeClr val="bg1">
                  <a:lumMod val="8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solidFill>
                <a:prstClr val="white"/>
              </a:solidFill>
            </a:endParaRPr>
          </a:p>
        </p:txBody>
      </p:sp>
      <p:sp>
        <p:nvSpPr>
          <p:cNvPr id="27" name="Rectangle 26"/>
          <p:cNvSpPr/>
          <p:nvPr/>
        </p:nvSpPr>
        <p:spPr bwMode="auto">
          <a:xfrm>
            <a:off x="6792912" y="3398837"/>
            <a:ext cx="3031713" cy="1761020"/>
          </a:xfrm>
          <a:prstGeom prst="rect">
            <a:avLst/>
          </a:prstGeom>
          <a:gradFill flip="none" rotWithShape="1">
            <a:gsLst>
              <a:gs pos="0">
                <a:schemeClr val="bg1">
                  <a:lumMod val="95000"/>
                </a:schemeClr>
              </a:gs>
              <a:gs pos="100000">
                <a:schemeClr val="bg1">
                  <a:lumMod val="7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solidFill>
                <a:prstClr val="white"/>
              </a:solidFill>
            </a:endParaRPr>
          </a:p>
        </p:txBody>
      </p:sp>
      <p:sp>
        <p:nvSpPr>
          <p:cNvPr id="3101" name="TextBox 16"/>
          <p:cNvSpPr txBox="1">
            <a:spLocks noChangeArrowheads="1"/>
          </p:cNvSpPr>
          <p:nvPr/>
        </p:nvSpPr>
        <p:spPr bwMode="auto">
          <a:xfrm>
            <a:off x="301625" y="1731963"/>
            <a:ext cx="2894013" cy="1141210"/>
          </a:xfrm>
          <a:prstGeom prst="rect">
            <a:avLst/>
          </a:prstGeom>
          <a:noFill/>
          <a:ln w="9525">
            <a:noFill/>
            <a:miter lim="800000"/>
            <a:headEnd/>
            <a:tailEnd/>
          </a:ln>
        </p:spPr>
        <p:txBody>
          <a:bodyPr wrap="square">
            <a:spAutoFit/>
          </a:bodyPr>
          <a:lstStyle/>
          <a:p>
            <a:r>
              <a:rPr lang="en-US" sz="1600" b="1" dirty="0">
                <a:solidFill>
                  <a:prstClr val="white"/>
                </a:solidFill>
              </a:rPr>
              <a:t>Strengths</a:t>
            </a:r>
          </a:p>
          <a:p>
            <a:endParaRPr lang="en-US" sz="1600" dirty="0">
              <a:solidFill>
                <a:prstClr val="white"/>
              </a:solidFill>
            </a:endParaRPr>
          </a:p>
          <a:p>
            <a:pPr hangingPunct="1">
              <a:lnSpc>
                <a:spcPct val="100000"/>
              </a:lnSpc>
              <a:spcBef>
                <a:spcPct val="20000"/>
              </a:spcBef>
              <a:buClrTx/>
              <a:buSzTx/>
            </a:pPr>
            <a:r>
              <a:rPr lang="el-GR" sz="1600" noProof="1" smtClean="0">
                <a:solidFill>
                  <a:prstClr val="white"/>
                </a:solidFill>
                <a:latin typeface="Calibri" pitchFamily="34" charset="0"/>
                <a:cs typeface="Arial" charset="0"/>
              </a:rPr>
              <a:t>ΔΥΝΑΜΕΙΣ</a:t>
            </a:r>
            <a:r>
              <a:rPr lang="en-US" sz="1600" noProof="1" smtClean="0">
                <a:solidFill>
                  <a:prstClr val="white"/>
                </a:solidFill>
                <a:latin typeface="Calibri" pitchFamily="34" charset="0"/>
                <a:cs typeface="Arial" charset="0"/>
              </a:rPr>
              <a:t> </a:t>
            </a:r>
            <a:endParaRPr lang="el-GR" sz="1600" noProof="1" smtClean="0">
              <a:solidFill>
                <a:prstClr val="white"/>
              </a:solidFill>
              <a:latin typeface="Calibri" pitchFamily="34" charset="0"/>
              <a:cs typeface="Arial" charset="0"/>
            </a:endParaRPr>
          </a:p>
          <a:p>
            <a:pPr hangingPunct="1">
              <a:lnSpc>
                <a:spcPct val="100000"/>
              </a:lnSpc>
              <a:spcBef>
                <a:spcPct val="20000"/>
              </a:spcBef>
              <a:buClrTx/>
              <a:buSzTx/>
            </a:pPr>
            <a:r>
              <a:rPr lang="el-GR" sz="1600" dirty="0" smtClean="0">
                <a:solidFill>
                  <a:prstClr val="white"/>
                </a:solidFill>
              </a:rPr>
              <a:t>ΕΣΩΤΕΡΙΚΟ ΠΕΡΙΒΑΛΛΟΝ </a:t>
            </a:r>
            <a:endParaRPr lang="en-US" sz="1600" noProof="1">
              <a:solidFill>
                <a:prstClr val="white"/>
              </a:solidFill>
              <a:latin typeface="Calibri" pitchFamily="34" charset="0"/>
              <a:cs typeface="Arial" charset="0"/>
            </a:endParaRPr>
          </a:p>
        </p:txBody>
      </p:sp>
      <p:sp>
        <p:nvSpPr>
          <p:cNvPr id="3102" name="TextBox 16"/>
          <p:cNvSpPr txBox="1">
            <a:spLocks noChangeArrowheads="1"/>
          </p:cNvSpPr>
          <p:nvPr/>
        </p:nvSpPr>
        <p:spPr bwMode="auto">
          <a:xfrm>
            <a:off x="301624" y="3484563"/>
            <a:ext cx="2881299" cy="1141210"/>
          </a:xfrm>
          <a:prstGeom prst="rect">
            <a:avLst/>
          </a:prstGeom>
          <a:noFill/>
          <a:ln w="9525">
            <a:noFill/>
            <a:miter lim="800000"/>
            <a:headEnd/>
            <a:tailEnd/>
          </a:ln>
        </p:spPr>
        <p:txBody>
          <a:bodyPr wrap="square">
            <a:spAutoFit/>
          </a:bodyPr>
          <a:lstStyle/>
          <a:p>
            <a:r>
              <a:rPr lang="en-US" sz="1600" b="1" dirty="0">
                <a:solidFill>
                  <a:prstClr val="white"/>
                </a:solidFill>
              </a:rPr>
              <a:t>Opportunities</a:t>
            </a:r>
          </a:p>
          <a:p>
            <a:endParaRPr lang="en-US" sz="1600" dirty="0">
              <a:solidFill>
                <a:prstClr val="white"/>
              </a:solidFill>
            </a:endParaRPr>
          </a:p>
          <a:p>
            <a:pPr hangingPunct="1">
              <a:lnSpc>
                <a:spcPct val="100000"/>
              </a:lnSpc>
              <a:spcBef>
                <a:spcPct val="20000"/>
              </a:spcBef>
              <a:buClrTx/>
              <a:buSzTx/>
            </a:pPr>
            <a:r>
              <a:rPr lang="el-GR" sz="1600" noProof="1" smtClean="0">
                <a:solidFill>
                  <a:prstClr val="white"/>
                </a:solidFill>
                <a:latin typeface="Calibri" pitchFamily="34" charset="0"/>
                <a:cs typeface="Arial" charset="0"/>
              </a:rPr>
              <a:t>ΕΥΚΑΙΡΙΕΣ</a:t>
            </a:r>
            <a:r>
              <a:rPr lang="en-US" sz="1600" noProof="1" smtClean="0">
                <a:solidFill>
                  <a:prstClr val="white"/>
                </a:solidFill>
                <a:latin typeface="Calibri" pitchFamily="34" charset="0"/>
                <a:cs typeface="Arial" charset="0"/>
              </a:rPr>
              <a:t>. </a:t>
            </a:r>
            <a:endParaRPr lang="el-GR" sz="1600" noProof="1" smtClean="0">
              <a:solidFill>
                <a:prstClr val="white"/>
              </a:solidFill>
              <a:latin typeface="Calibri" pitchFamily="34" charset="0"/>
              <a:cs typeface="Arial" charset="0"/>
            </a:endParaRPr>
          </a:p>
          <a:p>
            <a:pPr hangingPunct="1">
              <a:lnSpc>
                <a:spcPct val="100000"/>
              </a:lnSpc>
              <a:spcBef>
                <a:spcPct val="20000"/>
              </a:spcBef>
              <a:buClrTx/>
              <a:buSzTx/>
            </a:pPr>
            <a:r>
              <a:rPr lang="el-GR" sz="1600" dirty="0" smtClean="0">
                <a:solidFill>
                  <a:prstClr val="white"/>
                </a:solidFill>
              </a:rPr>
              <a:t>ΕΞΩΤΕΡΙΚΟ ΠΕΡΙΒΑΛΛΟΝ</a:t>
            </a:r>
            <a:endParaRPr lang="en-US" sz="1600" noProof="1">
              <a:solidFill>
                <a:prstClr val="white"/>
              </a:solidFill>
              <a:latin typeface="Calibri" pitchFamily="34" charset="0"/>
              <a:cs typeface="Arial" charset="0"/>
            </a:endParaRPr>
          </a:p>
        </p:txBody>
      </p:sp>
      <p:sp>
        <p:nvSpPr>
          <p:cNvPr id="3103" name="TextBox 16"/>
          <p:cNvSpPr txBox="1">
            <a:spLocks noChangeArrowheads="1"/>
          </p:cNvSpPr>
          <p:nvPr/>
        </p:nvSpPr>
        <p:spPr bwMode="auto">
          <a:xfrm>
            <a:off x="6683386" y="3484563"/>
            <a:ext cx="2859077" cy="1133837"/>
          </a:xfrm>
          <a:prstGeom prst="rect">
            <a:avLst/>
          </a:prstGeom>
          <a:noFill/>
          <a:ln w="9525">
            <a:noFill/>
            <a:miter lim="800000"/>
            <a:headEnd/>
            <a:tailEnd/>
          </a:ln>
        </p:spPr>
        <p:txBody>
          <a:bodyPr wrap="square">
            <a:spAutoFit/>
          </a:bodyPr>
          <a:lstStyle/>
          <a:p>
            <a:r>
              <a:rPr lang="en-US" sz="1600" b="1" dirty="0">
                <a:solidFill>
                  <a:prstClr val="white"/>
                </a:solidFill>
              </a:rPr>
              <a:t>Threats</a:t>
            </a:r>
          </a:p>
          <a:p>
            <a:pPr hangingPunct="1">
              <a:lnSpc>
                <a:spcPct val="100000"/>
              </a:lnSpc>
              <a:spcBef>
                <a:spcPct val="20000"/>
              </a:spcBef>
              <a:buClrTx/>
              <a:buSzTx/>
            </a:pPr>
            <a:r>
              <a:rPr lang="el-GR" sz="1600" noProof="1" smtClean="0">
                <a:solidFill>
                  <a:prstClr val="white"/>
                </a:solidFill>
                <a:latin typeface="Calibri" pitchFamily="34" charset="0"/>
                <a:cs typeface="Arial" charset="0"/>
              </a:rPr>
              <a:t>ΑΠΕΙΛΕΣ</a:t>
            </a:r>
            <a:r>
              <a:rPr lang="en-US" sz="1600" noProof="1" smtClean="0">
                <a:solidFill>
                  <a:prstClr val="white"/>
                </a:solidFill>
                <a:latin typeface="Calibri" pitchFamily="34" charset="0"/>
                <a:cs typeface="Arial" charset="0"/>
              </a:rPr>
              <a:t> </a:t>
            </a:r>
            <a:endParaRPr lang="el-GR" sz="1600" noProof="1" smtClean="0">
              <a:solidFill>
                <a:prstClr val="white"/>
              </a:solidFill>
              <a:latin typeface="Calibri" pitchFamily="34" charset="0"/>
              <a:cs typeface="Arial" charset="0"/>
            </a:endParaRPr>
          </a:p>
          <a:p>
            <a:pPr hangingPunct="1">
              <a:lnSpc>
                <a:spcPct val="100000"/>
              </a:lnSpc>
              <a:spcBef>
                <a:spcPct val="20000"/>
              </a:spcBef>
              <a:buClrTx/>
              <a:buSzTx/>
            </a:pPr>
            <a:r>
              <a:rPr lang="el-GR" sz="1600" dirty="0" smtClean="0">
                <a:solidFill>
                  <a:prstClr val="white"/>
                </a:solidFill>
              </a:rPr>
              <a:t>ΕΞΩΤΕΡΙΚΟ ΠΕΡΙΒΑΛΛΟΝ</a:t>
            </a:r>
            <a:endParaRPr lang="en-US" sz="1600" noProof="1" smtClean="0">
              <a:solidFill>
                <a:prstClr val="white"/>
              </a:solidFill>
              <a:latin typeface="Calibri" pitchFamily="34" charset="0"/>
              <a:cs typeface="Arial" charset="0"/>
            </a:endParaRPr>
          </a:p>
          <a:p>
            <a:pPr hangingPunct="1">
              <a:lnSpc>
                <a:spcPct val="100000"/>
              </a:lnSpc>
              <a:spcBef>
                <a:spcPct val="20000"/>
              </a:spcBef>
              <a:buClrTx/>
              <a:buSzTx/>
              <a:buFont typeface="Arial" charset="0"/>
              <a:buChar char="•"/>
            </a:pPr>
            <a:endParaRPr lang="en-US" sz="1200" noProof="1">
              <a:solidFill>
                <a:prstClr val="white"/>
              </a:solidFill>
              <a:latin typeface="Calibri" pitchFamily="34" charset="0"/>
              <a:cs typeface="Arial" charset="0"/>
            </a:endParaRPr>
          </a:p>
        </p:txBody>
      </p:sp>
      <p:sp>
        <p:nvSpPr>
          <p:cNvPr id="19" name="Rectangle 18"/>
          <p:cNvSpPr/>
          <p:nvPr/>
        </p:nvSpPr>
        <p:spPr bwMode="auto">
          <a:xfrm>
            <a:off x="3279805" y="3398837"/>
            <a:ext cx="1760506" cy="1761020"/>
          </a:xfrm>
          <a:prstGeom prst="rect">
            <a:avLst/>
          </a:prstGeom>
          <a:gradFill flip="none" rotWithShape="1">
            <a:gsLst>
              <a:gs pos="0">
                <a:srgbClr val="64D011"/>
              </a:gs>
              <a:gs pos="100000">
                <a:srgbClr val="326609"/>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solidFill>
                <a:prstClr val="white"/>
              </a:solidFill>
            </a:endParaRPr>
          </a:p>
        </p:txBody>
      </p:sp>
      <p:sp>
        <p:nvSpPr>
          <p:cNvPr id="20" name="TextBox 19"/>
          <p:cNvSpPr txBox="1"/>
          <p:nvPr/>
        </p:nvSpPr>
        <p:spPr>
          <a:xfrm>
            <a:off x="3539621" y="3743046"/>
            <a:ext cx="1191755" cy="1048749"/>
          </a:xfrm>
          <a:prstGeom prst="rect">
            <a:avLst/>
          </a:prstGeom>
          <a:noFill/>
        </p:spPr>
        <p:txBody>
          <a:bodyPr>
            <a:spAutoFit/>
          </a:bodyPr>
          <a:lstStyle/>
          <a:p>
            <a:pPr algn="ctr">
              <a:buFont typeface="Times New Roman" pitchFamily="16" charset="0"/>
              <a:buNone/>
              <a:defRPr/>
            </a:pPr>
            <a:r>
              <a:rPr lang="en-US" sz="6600" b="1" dirty="0">
                <a:solidFill>
                  <a:prstClr val="white">
                    <a:lumMod val="75000"/>
                    <a:lumOff val="25000"/>
                  </a:prstClr>
                </a:solidFill>
                <a:effectLst>
                  <a:innerShdw blurRad="63500" dist="76200" dir="13500000">
                    <a:prstClr val="black">
                      <a:alpha val="38000"/>
                    </a:prstClr>
                  </a:innerShdw>
                </a:effectLst>
                <a:latin typeface="Verdana" pitchFamily="34" charset="0"/>
              </a:rPr>
              <a:t>O</a:t>
            </a:r>
          </a:p>
        </p:txBody>
      </p:sp>
      <p:sp>
        <p:nvSpPr>
          <p:cNvPr id="3108" name="TextBox 16"/>
          <p:cNvSpPr txBox="1">
            <a:spLocks noChangeArrowheads="1"/>
          </p:cNvSpPr>
          <p:nvPr/>
        </p:nvSpPr>
        <p:spPr bwMode="auto">
          <a:xfrm>
            <a:off x="6886575" y="1731963"/>
            <a:ext cx="2894013" cy="1362809"/>
          </a:xfrm>
          <a:prstGeom prst="rect">
            <a:avLst/>
          </a:prstGeom>
          <a:noFill/>
          <a:ln w="9525">
            <a:noFill/>
            <a:miter lim="800000"/>
            <a:headEnd/>
            <a:tailEnd/>
          </a:ln>
        </p:spPr>
        <p:txBody>
          <a:bodyPr>
            <a:spAutoFit/>
          </a:bodyPr>
          <a:lstStyle/>
          <a:p>
            <a:r>
              <a:rPr lang="en-US" sz="1600" b="1" dirty="0">
                <a:solidFill>
                  <a:prstClr val="white"/>
                </a:solidFill>
              </a:rPr>
              <a:t>Weaknesses</a:t>
            </a:r>
          </a:p>
          <a:p>
            <a:endParaRPr lang="en-US" sz="1600" dirty="0">
              <a:solidFill>
                <a:prstClr val="white"/>
              </a:solidFill>
            </a:endParaRPr>
          </a:p>
          <a:p>
            <a:pPr hangingPunct="1">
              <a:lnSpc>
                <a:spcPct val="100000"/>
              </a:lnSpc>
              <a:spcBef>
                <a:spcPct val="20000"/>
              </a:spcBef>
              <a:buClrTx/>
              <a:buSzTx/>
            </a:pPr>
            <a:r>
              <a:rPr lang="el-GR" sz="1600" noProof="1" smtClean="0">
                <a:solidFill>
                  <a:prstClr val="white"/>
                </a:solidFill>
                <a:latin typeface="Calibri" pitchFamily="34" charset="0"/>
                <a:cs typeface="Arial" charset="0"/>
              </a:rPr>
              <a:t>ΑΔΥΝΑΜΙΕΣ</a:t>
            </a:r>
          </a:p>
          <a:p>
            <a:pPr hangingPunct="1">
              <a:lnSpc>
                <a:spcPct val="100000"/>
              </a:lnSpc>
              <a:spcBef>
                <a:spcPct val="20000"/>
              </a:spcBef>
              <a:buClrTx/>
              <a:buSzTx/>
            </a:pPr>
            <a:r>
              <a:rPr lang="el-GR" sz="1600" dirty="0" smtClean="0">
                <a:solidFill>
                  <a:prstClr val="white"/>
                </a:solidFill>
              </a:rPr>
              <a:t>ΕΣΩΤΕΡΙΚΟ ΠΕΡΙΒΑΛΛΟΝ </a:t>
            </a:r>
            <a:endParaRPr lang="en-US" sz="1600" noProof="1" smtClean="0">
              <a:solidFill>
                <a:prstClr val="white"/>
              </a:solidFill>
              <a:latin typeface="Calibri" pitchFamily="34" charset="0"/>
              <a:cs typeface="Arial" charset="0"/>
            </a:endParaRPr>
          </a:p>
          <a:p>
            <a:pPr hangingPunct="1">
              <a:lnSpc>
                <a:spcPct val="100000"/>
              </a:lnSpc>
              <a:spcBef>
                <a:spcPct val="20000"/>
              </a:spcBef>
              <a:buClrTx/>
              <a:buSzTx/>
              <a:buFont typeface="Arial" charset="0"/>
              <a:buChar char="•"/>
            </a:pPr>
            <a:endParaRPr lang="en-US" sz="1200" noProof="1">
              <a:solidFill>
                <a:prstClr val="white"/>
              </a:solidFill>
              <a:latin typeface="Calibri" pitchFamily="34" charset="0"/>
              <a:cs typeface="Arial" charset="0"/>
            </a:endParaRPr>
          </a:p>
        </p:txBody>
      </p:sp>
      <p:grpSp>
        <p:nvGrpSpPr>
          <p:cNvPr id="6" name="Grupper 5"/>
          <p:cNvGrpSpPr>
            <a:grpSpLocks/>
          </p:cNvGrpSpPr>
          <p:nvPr/>
        </p:nvGrpSpPr>
        <p:grpSpPr bwMode="auto">
          <a:xfrm>
            <a:off x="-65088" y="6065854"/>
            <a:ext cx="10672731" cy="1308100"/>
            <a:chOff x="-38100" y="5363779"/>
            <a:chExt cx="9644986" cy="1308449"/>
          </a:xfrm>
        </p:grpSpPr>
        <p:sp>
          <p:nvSpPr>
            <p:cNvPr id="29" name="Rektangel 18"/>
            <p:cNvSpPr/>
            <p:nvPr/>
          </p:nvSpPr>
          <p:spPr>
            <a:xfrm>
              <a:off x="379348" y="5363779"/>
              <a:ext cx="9227538" cy="1308449"/>
            </a:xfrm>
            <a:prstGeom prst="rect">
              <a:avLst/>
            </a:prstGeom>
            <a:gradFill rotWithShape="1">
              <a:gsLst>
                <a:gs pos="0">
                  <a:schemeClr val="bg1">
                    <a:lumMod val="95000"/>
                  </a:schemeClr>
                </a:gs>
                <a:gs pos="100000">
                  <a:schemeClr val="bg1">
                    <a:lumMod val="65000"/>
                  </a:schemeClr>
                </a:gs>
              </a:gsLst>
              <a:lin ang="16200000" scaled="0"/>
            </a:gradFill>
            <a:ln w="9525" cap="flat" cmpd="sng" algn="ctr">
              <a:solidFill>
                <a:schemeClr val="bg1">
                  <a:lumMod val="65000"/>
                </a:schemeClr>
              </a:solid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7" name="Grupper 13"/>
            <p:cNvGrpSpPr>
              <a:grpSpLocks/>
            </p:cNvGrpSpPr>
            <p:nvPr/>
          </p:nvGrpSpPr>
          <p:grpSpPr bwMode="auto">
            <a:xfrm>
              <a:off x="-38100" y="5366940"/>
              <a:ext cx="9296400" cy="212782"/>
              <a:chOff x="0" y="1536700"/>
              <a:chExt cx="9144000" cy="317275"/>
            </a:xfrm>
          </p:grpSpPr>
          <p:sp>
            <p:nvSpPr>
              <p:cNvPr id="31" name="Rektangel 20"/>
              <p:cNvSpPr/>
              <p:nvPr/>
            </p:nvSpPr>
            <p:spPr>
              <a:xfrm>
                <a:off x="0" y="1536700"/>
                <a:ext cx="9144000" cy="317275"/>
              </a:xfrm>
              <a:prstGeom prst="rect">
                <a:avLst/>
              </a:prstGeom>
              <a:gradFill rotWithShape="1">
                <a:gsLst>
                  <a:gs pos="100000">
                    <a:schemeClr val="bg1">
                      <a:lumMod val="85000"/>
                    </a:schemeClr>
                  </a:gs>
                  <a:gs pos="0">
                    <a:schemeClr val="tx1">
                      <a:lumMod val="75000"/>
                      <a:lumOff val="25000"/>
                    </a:scheme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32"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sp>
        <p:nvSpPr>
          <p:cNvPr id="3110" name="Tekstboks 3"/>
          <p:cNvSpPr txBox="1">
            <a:spLocks noChangeArrowheads="1"/>
          </p:cNvSpPr>
          <p:nvPr/>
        </p:nvSpPr>
        <p:spPr bwMode="auto">
          <a:xfrm>
            <a:off x="896908" y="422251"/>
            <a:ext cx="3786214" cy="349968"/>
          </a:xfrm>
          <a:prstGeom prst="rect">
            <a:avLst/>
          </a:prstGeom>
          <a:noFill/>
          <a:ln w="9525">
            <a:noFill/>
            <a:miter lim="800000"/>
            <a:headEnd/>
            <a:tailEnd/>
          </a:ln>
        </p:spPr>
        <p:txBody>
          <a:bodyPr wrap="square">
            <a:spAutoFit/>
          </a:bodyPr>
          <a:lstStyle/>
          <a:p>
            <a:r>
              <a:rPr lang="da-DK" b="1" dirty="0">
                <a:solidFill>
                  <a:prstClr val="white"/>
                </a:solidFill>
                <a:latin typeface="Calibri" pitchFamily="34" charset="0"/>
                <a:ea typeface="Calibri" pitchFamily="34" charset="0"/>
                <a:cs typeface="Calibri" pitchFamily="34" charset="0"/>
              </a:rPr>
              <a:t>SWOT </a:t>
            </a:r>
            <a:r>
              <a:rPr lang="da-DK" dirty="0">
                <a:solidFill>
                  <a:prstClr val="white"/>
                </a:solidFill>
                <a:latin typeface="Calibri" pitchFamily="34" charset="0"/>
                <a:ea typeface="Calibri" pitchFamily="34" charset="0"/>
                <a:cs typeface="Calibri" pitchFamily="34" charset="0"/>
              </a:rPr>
              <a:t>ANALYSIS</a:t>
            </a:r>
          </a:p>
        </p:txBody>
      </p:sp>
    </p:spTree>
    <p:extLst>
      <p:ext uri="{BB962C8B-B14F-4D97-AF65-F5344CB8AC3E}">
        <p14:creationId xmlns:p14="http://schemas.microsoft.com/office/powerpoint/2010/main" val="1614530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3</a:t>
            </a:r>
            <a:r>
              <a:rPr lang="el-GR" sz="3200" b="1" baseline="30000" dirty="0" smtClean="0"/>
              <a:t>ο</a:t>
            </a:r>
            <a:r>
              <a:rPr lang="el-GR" sz="3200" b="1" dirty="0" smtClean="0"/>
              <a:t> Βήμα: Βαθμολόγηση παραγόντων (2)</a:t>
            </a:r>
            <a:endParaRPr lang="el-GR" sz="3200" dirty="0"/>
          </a:p>
        </p:txBody>
      </p:sp>
      <p:sp>
        <p:nvSpPr>
          <p:cNvPr id="3" name="2 - Θέση περιεχομένου"/>
          <p:cNvSpPr>
            <a:spLocks noGrp="1"/>
          </p:cNvSpPr>
          <p:nvPr>
            <p:ph idx="1"/>
          </p:nvPr>
        </p:nvSpPr>
        <p:spPr>
          <a:xfrm>
            <a:off x="504031" y="1814671"/>
            <a:ext cx="9072563" cy="5394190"/>
          </a:xfrm>
        </p:spPr>
        <p:txBody>
          <a:bodyPr/>
          <a:lstStyle/>
          <a:p>
            <a:r>
              <a:rPr lang="el-GR" sz="3200" dirty="0" smtClean="0"/>
              <a:t>Οι εκτιμήσεις είναι βασισμένες στην αποτελεσματικότητα  της επιχείρησης.  </a:t>
            </a:r>
          </a:p>
          <a:p>
            <a:r>
              <a:rPr lang="el-GR" sz="3200" dirty="0" smtClean="0"/>
              <a:t>Οι εκτιμήσεις στο 3</a:t>
            </a:r>
            <a:r>
              <a:rPr lang="el-GR" sz="3200" baseline="30000" dirty="0" smtClean="0"/>
              <a:t>ο</a:t>
            </a:r>
            <a:r>
              <a:rPr lang="el-GR" sz="3200" dirty="0" smtClean="0"/>
              <a:t> βήμα είναι βασισμένες  στην επιχείρηση, ενώ οι βαθμοί στο βήμα 2  είναι βασισμένοι στην αγορά.  </a:t>
            </a:r>
          </a:p>
          <a:p>
            <a:r>
              <a:rPr lang="el-GR" sz="3200" dirty="0" smtClean="0"/>
              <a:t>Είναι σημαντικό να σημειωθεί ότι και οι απειλές και οι ευκαιρίες  μπορούν να λάβουν από </a:t>
            </a:r>
            <a:r>
              <a:rPr lang="el-GR" sz="3200" b="1" dirty="0" smtClean="0"/>
              <a:t>1-4</a:t>
            </a:r>
            <a:r>
              <a:rPr lang="el-GR" sz="3200" dirty="0" smtClean="0"/>
              <a:t> </a:t>
            </a:r>
          </a:p>
          <a:p>
            <a:endParaRPr lang="el-GR"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544512" y="4237034"/>
            <a:ext cx="4466439" cy="3048000"/>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3" name="Rectangle 2"/>
          <p:cNvSpPr/>
          <p:nvPr/>
        </p:nvSpPr>
        <p:spPr bwMode="auto">
          <a:xfrm>
            <a:off x="549592" y="1189037"/>
            <a:ext cx="4466439" cy="3048000"/>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p>
        </p:txBody>
      </p:sp>
      <p:sp>
        <p:nvSpPr>
          <p:cNvPr id="4104" name="TextBox 16"/>
          <p:cNvSpPr txBox="1">
            <a:spLocks noChangeArrowheads="1"/>
          </p:cNvSpPr>
          <p:nvPr/>
        </p:nvSpPr>
        <p:spPr bwMode="auto">
          <a:xfrm>
            <a:off x="1387475" y="1265238"/>
            <a:ext cx="3505200" cy="2303462"/>
          </a:xfrm>
          <a:prstGeom prst="rect">
            <a:avLst/>
          </a:prstGeom>
          <a:noFill/>
          <a:ln w="9525">
            <a:noFill/>
            <a:miter lim="800000"/>
            <a:headEnd/>
            <a:tailEnd/>
          </a:ln>
        </p:spPr>
        <p:txBody>
          <a:bodyPr>
            <a:spAutoFit/>
          </a:bodyPr>
          <a:lstStyle/>
          <a:p>
            <a:r>
              <a:rPr lang="en-US" sz="1600" b="1"/>
              <a:t>Strengths</a:t>
            </a:r>
          </a:p>
          <a:p>
            <a:endParaRPr lang="en-US" sz="1200"/>
          </a:p>
          <a:p>
            <a:pPr hangingPunct="1">
              <a:lnSpc>
                <a:spcPct val="100000"/>
              </a:lnSpc>
              <a:spcBef>
                <a:spcPct val="20000"/>
              </a:spcBef>
              <a:buClrTx/>
              <a:buSzTx/>
              <a:buFont typeface="Arial" charset="0"/>
              <a:buChar char="•"/>
            </a:pPr>
            <a:r>
              <a:rPr lang="en-US" sz="1400" noProof="1">
                <a:latin typeface="Calibri" pitchFamily="34" charset="0"/>
                <a:cs typeface="Arial" charset="0"/>
              </a:rPr>
              <a:t>Advantages</a:t>
            </a:r>
          </a:p>
          <a:p>
            <a:pPr hangingPunct="1">
              <a:lnSpc>
                <a:spcPct val="100000"/>
              </a:lnSpc>
              <a:spcBef>
                <a:spcPct val="20000"/>
              </a:spcBef>
              <a:buClrTx/>
              <a:buSzTx/>
              <a:buFont typeface="Arial" charset="0"/>
              <a:buChar char="•"/>
            </a:pPr>
            <a:r>
              <a:rPr lang="en-US" sz="1400" noProof="1">
                <a:latin typeface="Calibri" pitchFamily="34" charset="0"/>
                <a:cs typeface="Arial" charset="0"/>
              </a:rPr>
              <a:t>Experience, knowledge </a:t>
            </a:r>
          </a:p>
          <a:p>
            <a:pPr hangingPunct="1">
              <a:lnSpc>
                <a:spcPct val="100000"/>
              </a:lnSpc>
              <a:spcBef>
                <a:spcPct val="20000"/>
              </a:spcBef>
              <a:buClrTx/>
              <a:buSzTx/>
              <a:buFont typeface="Arial" charset="0"/>
              <a:buChar char="•"/>
            </a:pPr>
            <a:r>
              <a:rPr lang="en-US" sz="1400" noProof="1">
                <a:latin typeface="Calibri" pitchFamily="34" charset="0"/>
                <a:cs typeface="Arial" charset="0"/>
              </a:rPr>
              <a:t>Unique caracteristics</a:t>
            </a:r>
          </a:p>
          <a:p>
            <a:pPr hangingPunct="1">
              <a:lnSpc>
                <a:spcPct val="100000"/>
              </a:lnSpc>
              <a:spcBef>
                <a:spcPct val="20000"/>
              </a:spcBef>
              <a:buClrTx/>
              <a:buSzTx/>
              <a:buFont typeface="Arial" charset="0"/>
              <a:buChar char="•"/>
            </a:pPr>
            <a:r>
              <a:rPr lang="en-US" sz="1400" noProof="1">
                <a:latin typeface="Calibri" pitchFamily="34" charset="0"/>
                <a:cs typeface="Arial" charset="0"/>
              </a:rPr>
              <a:t>Resources</a:t>
            </a:r>
          </a:p>
          <a:p>
            <a:pPr hangingPunct="1">
              <a:lnSpc>
                <a:spcPct val="100000"/>
              </a:lnSpc>
              <a:spcBef>
                <a:spcPct val="20000"/>
              </a:spcBef>
              <a:buClrTx/>
              <a:buSzTx/>
              <a:buFont typeface="Arial" charset="0"/>
              <a:buChar char="•"/>
            </a:pPr>
            <a:r>
              <a:rPr lang="en-US" sz="1400" noProof="1">
                <a:latin typeface="Calibri" pitchFamily="34" charset="0"/>
                <a:cs typeface="Arial" charset="0"/>
              </a:rPr>
              <a:t>Geographical advantage, location</a:t>
            </a:r>
          </a:p>
          <a:p>
            <a:pPr hangingPunct="1">
              <a:lnSpc>
                <a:spcPct val="100000"/>
              </a:lnSpc>
              <a:spcBef>
                <a:spcPct val="20000"/>
              </a:spcBef>
              <a:buClrTx/>
              <a:buSzTx/>
              <a:buFont typeface="Arial" charset="0"/>
              <a:buChar char="•"/>
            </a:pPr>
            <a:r>
              <a:rPr lang="en-US" sz="1400" noProof="1">
                <a:latin typeface="Calibri" pitchFamily="34" charset="0"/>
                <a:cs typeface="Arial" charset="0"/>
              </a:rPr>
              <a:t>Competence, capabilities</a:t>
            </a:r>
          </a:p>
          <a:p>
            <a:pPr hangingPunct="1">
              <a:lnSpc>
                <a:spcPct val="100000"/>
              </a:lnSpc>
              <a:spcBef>
                <a:spcPct val="20000"/>
              </a:spcBef>
              <a:buClrTx/>
              <a:buSzTx/>
              <a:buFont typeface="Arial" charset="0"/>
              <a:buChar char="•"/>
            </a:pPr>
            <a:r>
              <a:rPr lang="en-US" sz="1400" noProof="1">
                <a:latin typeface="Calibri" pitchFamily="34" charset="0"/>
                <a:cs typeface="Arial" charset="0"/>
              </a:rPr>
              <a:t>Quality, reputation</a:t>
            </a:r>
          </a:p>
        </p:txBody>
      </p:sp>
      <p:sp>
        <p:nvSpPr>
          <p:cNvPr id="4105" name="TextBox 16"/>
          <p:cNvSpPr txBox="1">
            <a:spLocks noChangeArrowheads="1"/>
          </p:cNvSpPr>
          <p:nvPr/>
        </p:nvSpPr>
        <p:spPr bwMode="auto">
          <a:xfrm>
            <a:off x="1387475" y="4313238"/>
            <a:ext cx="3505200" cy="1527175"/>
          </a:xfrm>
          <a:prstGeom prst="rect">
            <a:avLst/>
          </a:prstGeom>
          <a:noFill/>
          <a:ln w="9525">
            <a:noFill/>
            <a:miter lim="800000"/>
            <a:headEnd/>
            <a:tailEnd/>
          </a:ln>
        </p:spPr>
        <p:txBody>
          <a:bodyPr>
            <a:spAutoFit/>
          </a:bodyPr>
          <a:lstStyle/>
          <a:p>
            <a:r>
              <a:rPr lang="en-US" sz="1600" b="1"/>
              <a:t>Opportunities</a:t>
            </a:r>
          </a:p>
          <a:p>
            <a:endParaRPr lang="en-US" sz="1200"/>
          </a:p>
          <a:p>
            <a:pPr hangingPunct="1">
              <a:lnSpc>
                <a:spcPct val="100000"/>
              </a:lnSpc>
              <a:spcBef>
                <a:spcPct val="20000"/>
              </a:spcBef>
              <a:buClrTx/>
              <a:buSzTx/>
              <a:buFont typeface="Arial" charset="0"/>
              <a:buChar char="•"/>
            </a:pPr>
            <a:r>
              <a:rPr lang="en-US" sz="1400" noProof="1">
                <a:latin typeface="Calibri" pitchFamily="34" charset="0"/>
                <a:cs typeface="Arial" charset="0"/>
              </a:rPr>
              <a:t>Strategic alliances, partnerships</a:t>
            </a:r>
          </a:p>
          <a:p>
            <a:pPr hangingPunct="1">
              <a:lnSpc>
                <a:spcPct val="100000"/>
              </a:lnSpc>
              <a:spcBef>
                <a:spcPct val="20000"/>
              </a:spcBef>
              <a:buClrTx/>
              <a:buSzTx/>
              <a:buFont typeface="Arial" charset="0"/>
              <a:buChar char="•"/>
            </a:pPr>
            <a:r>
              <a:rPr lang="en-US" sz="1400" noProof="1">
                <a:latin typeface="Calibri" pitchFamily="34" charset="0"/>
                <a:cs typeface="Arial" charset="0"/>
              </a:rPr>
              <a:t>Product development</a:t>
            </a:r>
          </a:p>
          <a:p>
            <a:pPr hangingPunct="1">
              <a:lnSpc>
                <a:spcPct val="100000"/>
              </a:lnSpc>
              <a:spcBef>
                <a:spcPct val="20000"/>
              </a:spcBef>
              <a:buClrTx/>
              <a:buSzTx/>
              <a:buFont typeface="Arial" charset="0"/>
              <a:buChar char="•"/>
            </a:pPr>
            <a:r>
              <a:rPr lang="en-US" sz="1400" noProof="1">
                <a:latin typeface="Calibri" pitchFamily="34" charset="0"/>
                <a:cs typeface="Arial" charset="0"/>
              </a:rPr>
              <a:t>Import, export</a:t>
            </a:r>
          </a:p>
          <a:p>
            <a:pPr hangingPunct="1">
              <a:lnSpc>
                <a:spcPct val="100000"/>
              </a:lnSpc>
              <a:spcBef>
                <a:spcPct val="20000"/>
              </a:spcBef>
              <a:buClrTx/>
              <a:buSzTx/>
              <a:buFont typeface="Arial" charset="0"/>
              <a:buChar char="•"/>
            </a:pPr>
            <a:r>
              <a:rPr lang="en-US" sz="1400" noProof="1">
                <a:latin typeface="Calibri" pitchFamily="34" charset="0"/>
                <a:cs typeface="Arial" charset="0"/>
              </a:rPr>
              <a:t>Innovation an technology development</a:t>
            </a:r>
          </a:p>
        </p:txBody>
      </p:sp>
      <p:sp>
        <p:nvSpPr>
          <p:cNvPr id="6" name="Rectangle 5"/>
          <p:cNvSpPr/>
          <p:nvPr/>
        </p:nvSpPr>
        <p:spPr bwMode="auto">
          <a:xfrm>
            <a:off x="5040312" y="1189038"/>
            <a:ext cx="4466439" cy="3048000"/>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7" name="Rectangle 6"/>
          <p:cNvSpPr/>
          <p:nvPr/>
        </p:nvSpPr>
        <p:spPr bwMode="auto">
          <a:xfrm>
            <a:off x="5045392" y="4237037"/>
            <a:ext cx="4466439" cy="3048000"/>
          </a:xfrm>
          <a:prstGeom prst="rect">
            <a:avLst/>
          </a:prstGeom>
          <a:gradFill flip="none" rotWithShape="1">
            <a:gsLst>
              <a:gs pos="0">
                <a:schemeClr val="bg1">
                  <a:lumMod val="95000"/>
                </a:schemeClr>
              </a:gs>
              <a:gs pos="100000">
                <a:schemeClr val="bg1">
                  <a:lumMod val="7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4112" name="TextBox 16"/>
          <p:cNvSpPr txBox="1">
            <a:spLocks noChangeArrowheads="1"/>
          </p:cNvSpPr>
          <p:nvPr/>
        </p:nvSpPr>
        <p:spPr bwMode="auto">
          <a:xfrm>
            <a:off x="5883275" y="4313238"/>
            <a:ext cx="3505200" cy="1843087"/>
          </a:xfrm>
          <a:prstGeom prst="rect">
            <a:avLst/>
          </a:prstGeom>
          <a:noFill/>
          <a:ln w="9525">
            <a:noFill/>
            <a:miter lim="800000"/>
            <a:headEnd/>
            <a:tailEnd/>
          </a:ln>
        </p:spPr>
        <p:txBody>
          <a:bodyPr>
            <a:spAutoFit/>
          </a:bodyPr>
          <a:lstStyle/>
          <a:p>
            <a:r>
              <a:rPr lang="en-US" sz="1600" b="1"/>
              <a:t>Threats</a:t>
            </a:r>
          </a:p>
          <a:p>
            <a:endParaRPr lang="en-US" sz="1600" b="1"/>
          </a:p>
          <a:p>
            <a:pPr hangingPunct="1">
              <a:lnSpc>
                <a:spcPct val="100000"/>
              </a:lnSpc>
              <a:spcBef>
                <a:spcPct val="20000"/>
              </a:spcBef>
              <a:buClrTx/>
              <a:buSzTx/>
              <a:buFont typeface="Arial" charset="0"/>
              <a:buChar char="•"/>
            </a:pPr>
            <a:r>
              <a:rPr lang="en-US" sz="14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400" noProof="1">
                <a:latin typeface="Calibri" pitchFamily="34" charset="0"/>
                <a:cs typeface="Arial" charset="0"/>
              </a:rPr>
              <a:t>Loss af alliances and partners</a:t>
            </a:r>
          </a:p>
          <a:p>
            <a:pPr hangingPunct="1">
              <a:lnSpc>
                <a:spcPct val="100000"/>
              </a:lnSpc>
              <a:spcBef>
                <a:spcPct val="20000"/>
              </a:spcBef>
              <a:buClrTx/>
              <a:buSzTx/>
              <a:buFont typeface="Arial" charset="0"/>
              <a:buChar char="•"/>
            </a:pPr>
            <a:r>
              <a:rPr lang="en-US" sz="1400" noProof="1">
                <a:latin typeface="Calibri" pitchFamily="34" charset="0"/>
                <a:cs typeface="Arial" charset="0"/>
              </a:rPr>
              <a:t>Price infaltion/deflation</a:t>
            </a:r>
          </a:p>
          <a:p>
            <a:pPr hangingPunct="1">
              <a:lnSpc>
                <a:spcPct val="100000"/>
              </a:lnSpc>
              <a:spcBef>
                <a:spcPct val="20000"/>
              </a:spcBef>
              <a:buClrTx/>
              <a:buSzTx/>
              <a:buFont typeface="Arial" charset="0"/>
              <a:buChar char="•"/>
            </a:pPr>
            <a:r>
              <a:rPr lang="en-US" sz="1400" noProof="1">
                <a:latin typeface="Calibri" pitchFamily="34" charset="0"/>
                <a:cs typeface="Arial" charset="0"/>
              </a:rPr>
              <a:t>Strong competition</a:t>
            </a:r>
          </a:p>
          <a:p>
            <a:pPr hangingPunct="1">
              <a:lnSpc>
                <a:spcPct val="100000"/>
              </a:lnSpc>
              <a:spcBef>
                <a:spcPct val="20000"/>
              </a:spcBef>
              <a:buClrTx/>
              <a:buSzTx/>
              <a:buFont typeface="Arial" charset="0"/>
              <a:buChar char="•"/>
            </a:pPr>
            <a:r>
              <a:rPr lang="en-US" sz="1400" noProof="1">
                <a:latin typeface="Calibri" pitchFamily="34" charset="0"/>
                <a:cs typeface="Arial" charset="0"/>
              </a:rPr>
              <a:t>Competitors new products and innovation </a:t>
            </a:r>
          </a:p>
        </p:txBody>
      </p:sp>
      <p:sp>
        <p:nvSpPr>
          <p:cNvPr id="4113" name="TextBox 16"/>
          <p:cNvSpPr txBox="1">
            <a:spLocks noChangeArrowheads="1"/>
          </p:cNvSpPr>
          <p:nvPr/>
        </p:nvSpPr>
        <p:spPr bwMode="auto">
          <a:xfrm>
            <a:off x="5883275" y="1265238"/>
            <a:ext cx="3505200" cy="2303462"/>
          </a:xfrm>
          <a:prstGeom prst="rect">
            <a:avLst/>
          </a:prstGeom>
          <a:noFill/>
          <a:ln w="9525">
            <a:noFill/>
            <a:miter lim="800000"/>
            <a:headEnd/>
            <a:tailEnd/>
          </a:ln>
        </p:spPr>
        <p:txBody>
          <a:bodyPr>
            <a:spAutoFit/>
          </a:bodyPr>
          <a:lstStyle/>
          <a:p>
            <a:r>
              <a:rPr lang="en-US" sz="1600" b="1"/>
              <a:t>Weaknesses</a:t>
            </a:r>
          </a:p>
          <a:p>
            <a:endParaRPr lang="en-US" sz="1200"/>
          </a:p>
          <a:p>
            <a:pPr hangingPunct="1">
              <a:lnSpc>
                <a:spcPct val="100000"/>
              </a:lnSpc>
              <a:spcBef>
                <a:spcPct val="20000"/>
              </a:spcBef>
              <a:buClrTx/>
              <a:buSzTx/>
              <a:buFont typeface="Arial" charset="0"/>
              <a:buChar char="•"/>
            </a:pPr>
            <a:r>
              <a:rPr lang="en-US" sz="1400" noProof="1">
                <a:latin typeface="Calibri" pitchFamily="34" charset="0"/>
                <a:cs typeface="Arial" charset="0"/>
              </a:rPr>
              <a:t>Disadvantages</a:t>
            </a:r>
          </a:p>
          <a:p>
            <a:pPr hangingPunct="1">
              <a:lnSpc>
                <a:spcPct val="100000"/>
              </a:lnSpc>
              <a:spcBef>
                <a:spcPct val="20000"/>
              </a:spcBef>
              <a:buClrTx/>
              <a:buSzTx/>
              <a:buFont typeface="Arial" charset="0"/>
              <a:buChar char="•"/>
            </a:pPr>
            <a:r>
              <a:rPr lang="en-US" sz="1400" noProof="1">
                <a:latin typeface="Calibri" pitchFamily="34" charset="0"/>
                <a:cs typeface="Arial" charset="0"/>
              </a:rPr>
              <a:t>Gap in experience, knowledge </a:t>
            </a:r>
          </a:p>
          <a:p>
            <a:pPr hangingPunct="1">
              <a:lnSpc>
                <a:spcPct val="100000"/>
              </a:lnSpc>
              <a:spcBef>
                <a:spcPct val="20000"/>
              </a:spcBef>
              <a:buClrTx/>
              <a:buSzTx/>
              <a:buFont typeface="Arial" charset="0"/>
              <a:buChar char="•"/>
            </a:pPr>
            <a:r>
              <a:rPr lang="en-US" sz="1400" noProof="1">
                <a:latin typeface="Calibri" pitchFamily="34" charset="0"/>
                <a:cs typeface="Arial" charset="0"/>
              </a:rPr>
              <a:t>Financial aspects</a:t>
            </a:r>
          </a:p>
          <a:p>
            <a:pPr hangingPunct="1">
              <a:lnSpc>
                <a:spcPct val="100000"/>
              </a:lnSpc>
              <a:spcBef>
                <a:spcPct val="20000"/>
              </a:spcBef>
              <a:buClrTx/>
              <a:buSzTx/>
              <a:buFont typeface="Arial" charset="0"/>
              <a:buChar char="•"/>
            </a:pPr>
            <a:r>
              <a:rPr lang="en-US" sz="1400" noProof="1">
                <a:latin typeface="Calibri" pitchFamily="34" charset="0"/>
                <a:cs typeface="Arial" charset="0"/>
              </a:rPr>
              <a:t>Reliability and trust</a:t>
            </a:r>
          </a:p>
          <a:p>
            <a:pPr hangingPunct="1">
              <a:lnSpc>
                <a:spcPct val="100000"/>
              </a:lnSpc>
              <a:spcBef>
                <a:spcPct val="20000"/>
              </a:spcBef>
              <a:buClrTx/>
              <a:buSzTx/>
              <a:buFont typeface="Arial" charset="0"/>
              <a:buChar char="•"/>
            </a:pPr>
            <a:r>
              <a:rPr lang="en-US" sz="1400" noProof="1">
                <a:latin typeface="Calibri" pitchFamily="34" charset="0"/>
                <a:cs typeface="Arial" charset="0"/>
              </a:rPr>
              <a:t>Loss of key staff</a:t>
            </a:r>
          </a:p>
          <a:p>
            <a:pPr hangingPunct="1">
              <a:lnSpc>
                <a:spcPct val="100000"/>
              </a:lnSpc>
              <a:spcBef>
                <a:spcPct val="20000"/>
              </a:spcBef>
              <a:buClrTx/>
              <a:buSzTx/>
              <a:buFont typeface="Arial" charset="0"/>
              <a:buChar char="•"/>
            </a:pPr>
            <a:r>
              <a:rPr lang="en-US" sz="1400" noProof="1">
                <a:latin typeface="Calibri" pitchFamily="34" charset="0"/>
                <a:cs typeface="Arial" charset="0"/>
              </a:rPr>
              <a:t>Geographical factors</a:t>
            </a:r>
          </a:p>
          <a:p>
            <a:pPr hangingPunct="1">
              <a:lnSpc>
                <a:spcPct val="100000"/>
              </a:lnSpc>
              <a:spcBef>
                <a:spcPct val="20000"/>
              </a:spcBef>
              <a:buClrTx/>
              <a:buSzTx/>
            </a:pPr>
            <a:endParaRPr lang="en-US" sz="1400" noProof="1">
              <a:latin typeface="Calibri" pitchFamily="34" charset="0"/>
              <a:cs typeface="Arial" charset="0"/>
            </a:endParaRPr>
          </a:p>
        </p:txBody>
      </p:sp>
      <p:grpSp>
        <p:nvGrpSpPr>
          <p:cNvPr id="4114" name="Group 21"/>
          <p:cNvGrpSpPr>
            <a:grpSpLocks/>
          </p:cNvGrpSpPr>
          <p:nvPr/>
        </p:nvGrpSpPr>
        <p:grpSpPr bwMode="auto">
          <a:xfrm>
            <a:off x="549275" y="1189038"/>
            <a:ext cx="736600" cy="736600"/>
            <a:chOff x="8240712" y="5684837"/>
            <a:chExt cx="736910" cy="737125"/>
          </a:xfrm>
        </p:grpSpPr>
        <p:sp>
          <p:nvSpPr>
            <p:cNvPr id="12" name="Rectangle 11"/>
            <p:cNvSpPr/>
            <p:nvPr/>
          </p:nvSpPr>
          <p:spPr bwMode="auto">
            <a:xfrm>
              <a:off x="8240712" y="5684837"/>
              <a:ext cx="736910" cy="737125"/>
            </a:xfrm>
            <a:prstGeom prst="rect">
              <a:avLst/>
            </a:prstGeom>
            <a:gradFill>
              <a:gsLst>
                <a:gs pos="0">
                  <a:srgbClr val="00B0F0">
                    <a:alpha val="30000"/>
                  </a:srgbClr>
                </a:gs>
                <a:gs pos="100000">
                  <a:srgbClr val="004C84">
                    <a:alpha val="65000"/>
                  </a:srgb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400"/>
            </a:p>
          </p:txBody>
        </p:sp>
        <p:sp>
          <p:nvSpPr>
            <p:cNvPr id="13" name="TextBox 12"/>
            <p:cNvSpPr txBox="1"/>
            <p:nvPr/>
          </p:nvSpPr>
          <p:spPr>
            <a:xfrm>
              <a:off x="8346961" y="5795613"/>
              <a:ext cx="498843" cy="440120"/>
            </a:xfrm>
            <a:prstGeom prst="rect">
              <a:avLst/>
            </a:prstGeom>
            <a:noFill/>
          </p:spPr>
          <p:txBody>
            <a:bodyPr>
              <a:spAutoFit/>
            </a:bodyPr>
            <a:lstStyle/>
            <a:p>
              <a:pPr algn="ctr">
                <a:buFont typeface="Times New Roman" pitchFamily="16" charset="0"/>
                <a:buNone/>
                <a:defRPr/>
              </a:pPr>
              <a:r>
                <a:rPr lang="en-US" sz="2400" b="1" dirty="0">
                  <a:solidFill>
                    <a:schemeClr val="tx1">
                      <a:lumMod val="75000"/>
                      <a:lumOff val="25000"/>
                    </a:schemeClr>
                  </a:solidFill>
                  <a:effectLst>
                    <a:innerShdw blurRad="63500" dist="76200" dir="13500000">
                      <a:prstClr val="black">
                        <a:alpha val="38000"/>
                      </a:prstClr>
                    </a:innerShdw>
                  </a:effectLst>
                  <a:latin typeface="Verdana" pitchFamily="34" charset="0"/>
                </a:rPr>
                <a:t>S</a:t>
              </a:r>
            </a:p>
          </p:txBody>
        </p:sp>
      </p:grpSp>
      <p:grpSp>
        <p:nvGrpSpPr>
          <p:cNvPr id="4115" name="Group 18"/>
          <p:cNvGrpSpPr>
            <a:grpSpLocks/>
          </p:cNvGrpSpPr>
          <p:nvPr/>
        </p:nvGrpSpPr>
        <p:grpSpPr bwMode="auto">
          <a:xfrm>
            <a:off x="5045075" y="1189038"/>
            <a:ext cx="736600" cy="736600"/>
            <a:chOff x="5040312" y="731837"/>
            <a:chExt cx="736910" cy="737125"/>
          </a:xfrm>
        </p:grpSpPr>
        <p:sp>
          <p:nvSpPr>
            <p:cNvPr id="10" name="Rectangle 9"/>
            <p:cNvSpPr/>
            <p:nvPr/>
          </p:nvSpPr>
          <p:spPr bwMode="auto">
            <a:xfrm>
              <a:off x="5040312" y="731837"/>
              <a:ext cx="736910" cy="737125"/>
            </a:xfrm>
            <a:prstGeom prst="rect">
              <a:avLst/>
            </a:prstGeom>
            <a:gradFill>
              <a:gsLst>
                <a:gs pos="0">
                  <a:schemeClr val="bg1">
                    <a:lumMod val="75000"/>
                    <a:alpha val="58000"/>
                  </a:schemeClr>
                </a:gs>
                <a:gs pos="100000">
                  <a:schemeClr val="tx1">
                    <a:lumMod val="65000"/>
                    <a:lumOff val="35000"/>
                    <a:alpha val="74000"/>
                  </a:scheme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400"/>
            </a:p>
          </p:txBody>
        </p:sp>
        <p:sp>
          <p:nvSpPr>
            <p:cNvPr id="14" name="TextBox 13"/>
            <p:cNvSpPr txBox="1"/>
            <p:nvPr/>
          </p:nvSpPr>
          <p:spPr>
            <a:xfrm>
              <a:off x="5096452" y="872442"/>
              <a:ext cx="596410" cy="440120"/>
            </a:xfrm>
            <a:prstGeom prst="rect">
              <a:avLst/>
            </a:prstGeom>
            <a:noFill/>
          </p:spPr>
          <p:txBody>
            <a:bodyPr>
              <a:spAutoFit/>
            </a:bodyPr>
            <a:lstStyle/>
            <a:p>
              <a:pPr algn="ctr">
                <a:buFont typeface="Times New Roman" pitchFamily="16" charset="0"/>
                <a:buNone/>
                <a:defRPr/>
              </a:pPr>
              <a:r>
                <a:rPr lang="en-US" sz="2400" b="1" dirty="0">
                  <a:solidFill>
                    <a:schemeClr val="tx1">
                      <a:lumMod val="75000"/>
                      <a:lumOff val="25000"/>
                    </a:schemeClr>
                  </a:solidFill>
                  <a:effectLst>
                    <a:innerShdw blurRad="63500" dist="76200" dir="13500000">
                      <a:prstClr val="black">
                        <a:alpha val="38000"/>
                      </a:prstClr>
                    </a:innerShdw>
                  </a:effectLst>
                  <a:latin typeface="Verdana" pitchFamily="34" charset="0"/>
                </a:rPr>
                <a:t>W</a:t>
              </a:r>
            </a:p>
          </p:txBody>
        </p:sp>
      </p:grpSp>
      <p:grpSp>
        <p:nvGrpSpPr>
          <p:cNvPr id="4116" name="Group 19"/>
          <p:cNvGrpSpPr>
            <a:grpSpLocks/>
          </p:cNvGrpSpPr>
          <p:nvPr/>
        </p:nvGrpSpPr>
        <p:grpSpPr bwMode="auto">
          <a:xfrm>
            <a:off x="5045075" y="4237038"/>
            <a:ext cx="736600" cy="736600"/>
            <a:chOff x="9030172" y="6475566"/>
            <a:chExt cx="736910" cy="737125"/>
          </a:xfrm>
        </p:grpSpPr>
        <p:sp>
          <p:nvSpPr>
            <p:cNvPr id="11" name="Rectangle 10"/>
            <p:cNvSpPr/>
            <p:nvPr/>
          </p:nvSpPr>
          <p:spPr bwMode="auto">
            <a:xfrm>
              <a:off x="9030172" y="6475566"/>
              <a:ext cx="736910" cy="737125"/>
            </a:xfrm>
            <a:prstGeom prst="rect">
              <a:avLst/>
            </a:prstGeom>
            <a:gradFill>
              <a:gsLst>
                <a:gs pos="0">
                  <a:schemeClr val="bg1">
                    <a:lumMod val="85000"/>
                    <a:alpha val="66000"/>
                  </a:schemeClr>
                </a:gs>
                <a:gs pos="100000">
                  <a:schemeClr val="bg1">
                    <a:lumMod val="65000"/>
                    <a:alpha val="75000"/>
                  </a:scheme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400"/>
            </a:p>
          </p:txBody>
        </p:sp>
        <p:sp>
          <p:nvSpPr>
            <p:cNvPr id="15" name="TextBox 14"/>
            <p:cNvSpPr txBox="1"/>
            <p:nvPr/>
          </p:nvSpPr>
          <p:spPr>
            <a:xfrm>
              <a:off x="9215279" y="6611247"/>
              <a:ext cx="498843" cy="440120"/>
            </a:xfrm>
            <a:prstGeom prst="rect">
              <a:avLst/>
            </a:prstGeom>
            <a:noFill/>
          </p:spPr>
          <p:txBody>
            <a:bodyPr>
              <a:spAutoFit/>
            </a:bodyPr>
            <a:lstStyle/>
            <a:p>
              <a:pPr>
                <a:buFont typeface="Times New Roman" pitchFamily="16" charset="0"/>
                <a:buNone/>
                <a:defRPr/>
              </a:pPr>
              <a:r>
                <a:rPr lang="en-US" sz="2400" b="1" dirty="0">
                  <a:solidFill>
                    <a:schemeClr val="tx1">
                      <a:lumMod val="75000"/>
                      <a:lumOff val="25000"/>
                    </a:schemeClr>
                  </a:solidFill>
                  <a:effectLst>
                    <a:innerShdw blurRad="63500" dist="76200" dir="13500000">
                      <a:prstClr val="black">
                        <a:alpha val="38000"/>
                      </a:prstClr>
                    </a:innerShdw>
                  </a:effectLst>
                  <a:latin typeface="Verdana" pitchFamily="34" charset="0"/>
                </a:rPr>
                <a:t>T</a:t>
              </a:r>
            </a:p>
          </p:txBody>
        </p:sp>
      </p:grpSp>
      <p:grpSp>
        <p:nvGrpSpPr>
          <p:cNvPr id="4117" name="Group 20"/>
          <p:cNvGrpSpPr>
            <a:grpSpLocks/>
          </p:cNvGrpSpPr>
          <p:nvPr/>
        </p:nvGrpSpPr>
        <p:grpSpPr bwMode="auto">
          <a:xfrm>
            <a:off x="549275" y="4262438"/>
            <a:ext cx="736600" cy="736600"/>
            <a:chOff x="8240712" y="6468732"/>
            <a:chExt cx="736910" cy="737125"/>
          </a:xfrm>
        </p:grpSpPr>
        <p:sp>
          <p:nvSpPr>
            <p:cNvPr id="16" name="Rectangle 15"/>
            <p:cNvSpPr/>
            <p:nvPr/>
          </p:nvSpPr>
          <p:spPr bwMode="auto">
            <a:xfrm>
              <a:off x="8240712" y="6468732"/>
              <a:ext cx="736910" cy="737125"/>
            </a:xfrm>
            <a:prstGeom prst="rect">
              <a:avLst/>
            </a:prstGeom>
            <a:gradFill>
              <a:gsLst>
                <a:gs pos="0">
                  <a:srgbClr val="64D011">
                    <a:alpha val="70000"/>
                  </a:srgbClr>
                </a:gs>
                <a:gs pos="100000">
                  <a:srgbClr val="326609">
                    <a:alpha val="88000"/>
                  </a:srgb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400"/>
            </a:p>
          </p:txBody>
        </p:sp>
        <p:sp>
          <p:nvSpPr>
            <p:cNvPr id="17" name="TextBox 16"/>
            <p:cNvSpPr txBox="1"/>
            <p:nvPr/>
          </p:nvSpPr>
          <p:spPr>
            <a:xfrm>
              <a:off x="8349466" y="6612811"/>
              <a:ext cx="498843" cy="440120"/>
            </a:xfrm>
            <a:prstGeom prst="rect">
              <a:avLst/>
            </a:prstGeom>
            <a:noFill/>
          </p:spPr>
          <p:txBody>
            <a:bodyPr>
              <a:spAutoFit/>
            </a:bodyPr>
            <a:lstStyle/>
            <a:p>
              <a:pPr algn="ctr">
                <a:buFont typeface="Times New Roman" pitchFamily="16" charset="0"/>
                <a:buNone/>
                <a:defRPr/>
              </a:pPr>
              <a:r>
                <a:rPr lang="en-US" sz="2400" b="1" dirty="0">
                  <a:solidFill>
                    <a:schemeClr val="tx1">
                      <a:lumMod val="75000"/>
                      <a:lumOff val="25000"/>
                    </a:schemeClr>
                  </a:solidFill>
                  <a:effectLst>
                    <a:innerShdw blurRad="63500" dist="76200" dir="13500000">
                      <a:prstClr val="black">
                        <a:alpha val="38000"/>
                      </a:prstClr>
                    </a:innerShdw>
                  </a:effectLst>
                  <a:latin typeface="Verdana" pitchFamily="34" charset="0"/>
                </a:rPr>
                <a:t>O</a:t>
              </a:r>
            </a:p>
          </p:txBody>
        </p:sp>
      </p:grpSp>
      <p:sp>
        <p:nvSpPr>
          <p:cNvPr id="4118" name="Tekstboks 3"/>
          <p:cNvSpPr txBox="1">
            <a:spLocks noChangeArrowheads="1"/>
          </p:cNvSpPr>
          <p:nvPr/>
        </p:nvSpPr>
        <p:spPr bwMode="auto">
          <a:xfrm>
            <a:off x="239713" y="579438"/>
            <a:ext cx="1608137" cy="352425"/>
          </a:xfrm>
          <a:prstGeom prst="rect">
            <a:avLst/>
          </a:prstGeom>
          <a:noFill/>
          <a:ln w="9525">
            <a:noFill/>
            <a:miter lim="800000"/>
            <a:headEnd/>
            <a:tailEnd/>
          </a:ln>
        </p:spPr>
        <p:txBody>
          <a:bodyPr wrap="none">
            <a:spAutoFit/>
          </a:bodyPr>
          <a:lstStyle/>
          <a:p>
            <a:r>
              <a:rPr lang="da-DK" dirty="0">
                <a:latin typeface="Calibri" pitchFamily="34" charset="0"/>
                <a:ea typeface="Calibri" pitchFamily="34" charset="0"/>
                <a:cs typeface="Calibri" pitchFamily="34" charset="0"/>
              </a:rPr>
              <a:t>Primary factors</a:t>
            </a:r>
          </a:p>
        </p:txBody>
      </p:sp>
      <p:sp>
        <p:nvSpPr>
          <p:cNvPr id="4119"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0" y="5507004"/>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2" name="Rectangle 1"/>
          <p:cNvSpPr/>
          <p:nvPr/>
        </p:nvSpPr>
        <p:spPr bwMode="auto">
          <a:xfrm>
            <a:off x="4202112" y="574357"/>
            <a:ext cx="1575918" cy="1576378"/>
          </a:xfrm>
          <a:prstGeom prst="rect">
            <a:avLst/>
          </a:prstGeom>
          <a:gradFill flip="none" rotWithShape="1">
            <a:gsLst>
              <a:gs pos="0">
                <a:srgbClr val="00B0F0"/>
              </a:gs>
              <a:gs pos="100000">
                <a:srgbClr val="004C84"/>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3" name="TextBox 2"/>
          <p:cNvSpPr txBox="1"/>
          <p:nvPr/>
        </p:nvSpPr>
        <p:spPr>
          <a:xfrm>
            <a:off x="4603832" y="844103"/>
            <a:ext cx="772479"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S</a:t>
            </a:r>
          </a:p>
        </p:txBody>
      </p:sp>
      <p:sp>
        <p:nvSpPr>
          <p:cNvPr id="8" name="Rectangle 7"/>
          <p:cNvSpPr/>
          <p:nvPr/>
        </p:nvSpPr>
        <p:spPr bwMode="auto">
          <a:xfrm>
            <a:off x="1916112" y="2751137"/>
            <a:ext cx="1575918"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10" name="Rectangle 9"/>
          <p:cNvSpPr/>
          <p:nvPr/>
        </p:nvSpPr>
        <p:spPr bwMode="auto">
          <a:xfrm>
            <a:off x="6386512" y="2751137"/>
            <a:ext cx="1575918"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13" name="Rectangle 12"/>
          <p:cNvSpPr/>
          <p:nvPr/>
        </p:nvSpPr>
        <p:spPr bwMode="auto">
          <a:xfrm>
            <a:off x="4212272" y="2751137"/>
            <a:ext cx="1575918"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14" name="Rectangle 13"/>
          <p:cNvSpPr/>
          <p:nvPr/>
        </p:nvSpPr>
        <p:spPr bwMode="auto">
          <a:xfrm>
            <a:off x="392112" y="4951739"/>
            <a:ext cx="1575918"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15" name="Rectangle 14"/>
          <p:cNvSpPr/>
          <p:nvPr/>
        </p:nvSpPr>
        <p:spPr bwMode="auto">
          <a:xfrm>
            <a:off x="8240712" y="4951739"/>
            <a:ext cx="1575918"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16" name="Rectangle 15"/>
          <p:cNvSpPr/>
          <p:nvPr/>
        </p:nvSpPr>
        <p:spPr bwMode="auto">
          <a:xfrm>
            <a:off x="4212272" y="4951739"/>
            <a:ext cx="1575918"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5133" name="TextBox 16"/>
          <p:cNvSpPr txBox="1">
            <a:spLocks noChangeArrowheads="1"/>
          </p:cNvSpPr>
          <p:nvPr/>
        </p:nvSpPr>
        <p:spPr bwMode="auto">
          <a:xfrm>
            <a:off x="1925638" y="2868613"/>
            <a:ext cx="1600200" cy="1436687"/>
          </a:xfrm>
          <a:prstGeom prst="rect">
            <a:avLst/>
          </a:prstGeom>
          <a:noFill/>
          <a:ln w="9525">
            <a:noFill/>
            <a:miter lim="800000"/>
            <a:headEnd/>
            <a:tailEnd/>
          </a:ln>
        </p:spPr>
        <p:txBody>
          <a:bodyPr>
            <a:spAutoFit/>
          </a:bodyPr>
          <a:lstStyle/>
          <a:p>
            <a:r>
              <a:rPr lang="en-US" sz="1600" b="1"/>
              <a:t>Strength</a:t>
            </a:r>
          </a:p>
          <a:p>
            <a:endParaRPr lang="en-US" sz="1200"/>
          </a:p>
          <a:p>
            <a:r>
              <a:rPr lang="en-US" sz="1200"/>
              <a:t>This is an example text. Go ahead and replace it with your own text</a:t>
            </a:r>
          </a:p>
          <a:p>
            <a:endParaRPr lang="en-US"/>
          </a:p>
        </p:txBody>
      </p:sp>
      <p:sp>
        <p:nvSpPr>
          <p:cNvPr id="24" name="Nedadbuet pil 24"/>
          <p:cNvSpPr>
            <a:spLocks noChangeArrowheads="1"/>
          </p:cNvSpPr>
          <p:nvPr/>
        </p:nvSpPr>
        <p:spPr bwMode="auto">
          <a:xfrm>
            <a:off x="5903913" y="1277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5" name="Nedadbuet pil 24"/>
          <p:cNvSpPr>
            <a:spLocks noChangeArrowheads="1"/>
          </p:cNvSpPr>
          <p:nvPr/>
        </p:nvSpPr>
        <p:spPr bwMode="auto">
          <a:xfrm flipH="1">
            <a:off x="2817813" y="1277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6" name="Nedadbuet pil 24"/>
          <p:cNvSpPr>
            <a:spLocks noChangeArrowheads="1"/>
          </p:cNvSpPr>
          <p:nvPr/>
        </p:nvSpPr>
        <p:spPr bwMode="auto">
          <a:xfrm>
            <a:off x="8012113" y="3563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7" name="Nedadbuet pil 24"/>
          <p:cNvSpPr>
            <a:spLocks noChangeArrowheads="1"/>
          </p:cNvSpPr>
          <p:nvPr/>
        </p:nvSpPr>
        <p:spPr bwMode="auto">
          <a:xfrm flipH="1">
            <a:off x="617538" y="3563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5138" name="TextBox 27"/>
          <p:cNvSpPr txBox="1">
            <a:spLocks noChangeArrowheads="1"/>
          </p:cNvSpPr>
          <p:nvPr/>
        </p:nvSpPr>
        <p:spPr bwMode="auto">
          <a:xfrm>
            <a:off x="4202113" y="2868613"/>
            <a:ext cx="1600200" cy="1436687"/>
          </a:xfrm>
          <a:prstGeom prst="rect">
            <a:avLst/>
          </a:prstGeom>
          <a:noFill/>
          <a:ln w="9525">
            <a:noFill/>
            <a:miter lim="800000"/>
            <a:headEnd/>
            <a:tailEnd/>
          </a:ln>
        </p:spPr>
        <p:txBody>
          <a:bodyPr>
            <a:spAutoFit/>
          </a:bodyPr>
          <a:lstStyle/>
          <a:p>
            <a:r>
              <a:rPr lang="en-US" sz="1600" b="1"/>
              <a:t>Strength</a:t>
            </a:r>
          </a:p>
          <a:p>
            <a:endParaRPr lang="en-US" sz="1200"/>
          </a:p>
          <a:p>
            <a:r>
              <a:rPr lang="en-US" sz="1200"/>
              <a:t>This is an example text. Go ahead and replace it with your own text</a:t>
            </a:r>
          </a:p>
          <a:p>
            <a:endParaRPr lang="en-US"/>
          </a:p>
        </p:txBody>
      </p:sp>
      <p:sp>
        <p:nvSpPr>
          <p:cNvPr id="5139" name="TextBox 28"/>
          <p:cNvSpPr txBox="1">
            <a:spLocks noChangeArrowheads="1"/>
          </p:cNvSpPr>
          <p:nvPr/>
        </p:nvSpPr>
        <p:spPr bwMode="auto">
          <a:xfrm>
            <a:off x="6373813" y="2868613"/>
            <a:ext cx="1600200" cy="1436687"/>
          </a:xfrm>
          <a:prstGeom prst="rect">
            <a:avLst/>
          </a:prstGeom>
          <a:noFill/>
          <a:ln w="9525">
            <a:noFill/>
            <a:miter lim="800000"/>
            <a:headEnd/>
            <a:tailEnd/>
          </a:ln>
        </p:spPr>
        <p:txBody>
          <a:bodyPr>
            <a:spAutoFit/>
          </a:bodyPr>
          <a:lstStyle/>
          <a:p>
            <a:r>
              <a:rPr lang="en-US" sz="1600" b="1"/>
              <a:t>Strength</a:t>
            </a:r>
          </a:p>
          <a:p>
            <a:endParaRPr lang="en-US" sz="1200"/>
          </a:p>
          <a:p>
            <a:r>
              <a:rPr lang="en-US" sz="1200"/>
              <a:t>This is an example text. Go ahead and replace it with your own text</a:t>
            </a:r>
          </a:p>
          <a:p>
            <a:endParaRPr lang="en-US"/>
          </a:p>
        </p:txBody>
      </p:sp>
      <p:sp>
        <p:nvSpPr>
          <p:cNvPr id="5140" name="TextBox 29"/>
          <p:cNvSpPr txBox="1">
            <a:spLocks noChangeArrowheads="1"/>
          </p:cNvSpPr>
          <p:nvPr/>
        </p:nvSpPr>
        <p:spPr bwMode="auto">
          <a:xfrm>
            <a:off x="373063" y="5049838"/>
            <a:ext cx="1600200" cy="1436687"/>
          </a:xfrm>
          <a:prstGeom prst="rect">
            <a:avLst/>
          </a:prstGeom>
          <a:noFill/>
          <a:ln w="9525">
            <a:noFill/>
            <a:miter lim="800000"/>
            <a:headEnd/>
            <a:tailEnd/>
          </a:ln>
        </p:spPr>
        <p:txBody>
          <a:bodyPr>
            <a:spAutoFit/>
          </a:bodyPr>
          <a:lstStyle/>
          <a:p>
            <a:r>
              <a:rPr lang="en-US" sz="1600" b="1"/>
              <a:t>Strength </a:t>
            </a:r>
          </a:p>
          <a:p>
            <a:endParaRPr lang="en-US" sz="1200"/>
          </a:p>
          <a:p>
            <a:r>
              <a:rPr lang="en-US" sz="1200"/>
              <a:t>This is an example text. Go ahead and replace it with your own text</a:t>
            </a:r>
          </a:p>
          <a:p>
            <a:endParaRPr lang="en-US"/>
          </a:p>
        </p:txBody>
      </p:sp>
      <p:sp>
        <p:nvSpPr>
          <p:cNvPr id="5141" name="TextBox 30"/>
          <p:cNvSpPr txBox="1">
            <a:spLocks noChangeArrowheads="1"/>
          </p:cNvSpPr>
          <p:nvPr/>
        </p:nvSpPr>
        <p:spPr bwMode="auto">
          <a:xfrm>
            <a:off x="4192588" y="5049838"/>
            <a:ext cx="1600200" cy="1436687"/>
          </a:xfrm>
          <a:prstGeom prst="rect">
            <a:avLst/>
          </a:prstGeom>
          <a:noFill/>
          <a:ln w="9525">
            <a:noFill/>
            <a:miter lim="800000"/>
            <a:headEnd/>
            <a:tailEnd/>
          </a:ln>
        </p:spPr>
        <p:txBody>
          <a:bodyPr>
            <a:spAutoFit/>
          </a:bodyPr>
          <a:lstStyle/>
          <a:p>
            <a:r>
              <a:rPr lang="en-US" sz="1600" b="1"/>
              <a:t>Strength </a:t>
            </a:r>
          </a:p>
          <a:p>
            <a:endParaRPr lang="en-US" sz="1200"/>
          </a:p>
          <a:p>
            <a:r>
              <a:rPr lang="en-US" sz="1200"/>
              <a:t>This is an example text. Go ahead and replace it with your own text</a:t>
            </a:r>
          </a:p>
          <a:p>
            <a:endParaRPr lang="en-US"/>
          </a:p>
        </p:txBody>
      </p:sp>
      <p:sp>
        <p:nvSpPr>
          <p:cNvPr id="5142" name="TextBox 31"/>
          <p:cNvSpPr txBox="1">
            <a:spLocks noChangeArrowheads="1"/>
          </p:cNvSpPr>
          <p:nvPr/>
        </p:nvSpPr>
        <p:spPr bwMode="auto">
          <a:xfrm>
            <a:off x="8231188" y="5049838"/>
            <a:ext cx="1600200" cy="1436687"/>
          </a:xfrm>
          <a:prstGeom prst="rect">
            <a:avLst/>
          </a:prstGeom>
          <a:noFill/>
          <a:ln w="9525">
            <a:noFill/>
            <a:miter lim="800000"/>
            <a:headEnd/>
            <a:tailEnd/>
          </a:ln>
        </p:spPr>
        <p:txBody>
          <a:bodyPr>
            <a:spAutoFit/>
          </a:bodyPr>
          <a:lstStyle/>
          <a:p>
            <a:r>
              <a:rPr lang="en-US" sz="1600" b="1"/>
              <a:t>Strength</a:t>
            </a:r>
          </a:p>
          <a:p>
            <a:endParaRPr lang="en-US" sz="1200"/>
          </a:p>
          <a:p>
            <a:r>
              <a:rPr lang="en-US" sz="1200"/>
              <a:t>This is an example text. Go ahead and replace it with your own text</a:t>
            </a:r>
          </a:p>
          <a:p>
            <a:endParaRPr lang="en-US"/>
          </a:p>
        </p:txBody>
      </p:sp>
      <p:sp>
        <p:nvSpPr>
          <p:cNvPr id="33" name="Down Arrow 32"/>
          <p:cNvSpPr>
            <a:spLocks noChangeArrowheads="1"/>
          </p:cNvSpPr>
          <p:nvPr/>
        </p:nvSpPr>
        <p:spPr bwMode="auto">
          <a:xfrm>
            <a:off x="4802188" y="2198688"/>
            <a:ext cx="381000" cy="381000"/>
          </a:xfrm>
          <a:prstGeom prst="downArrow">
            <a:avLst>
              <a:gd name="adj1" fmla="val 50000"/>
              <a:gd name="adj2" fmla="val 50000"/>
            </a:avLst>
          </a:pr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en-US" noProof="1">
              <a:solidFill>
                <a:srgbClr val="FFFFFF"/>
              </a:solidFill>
              <a:latin typeface="Calibri" pitchFamily="-65" charset="0"/>
              <a:ea typeface="ＭＳ Ｐゴシック" pitchFamily="-65" charset="-128"/>
            </a:endParaRPr>
          </a:p>
        </p:txBody>
      </p:sp>
      <p:sp>
        <p:nvSpPr>
          <p:cNvPr id="34" name="Down Arrow 33"/>
          <p:cNvSpPr>
            <a:spLocks noChangeArrowheads="1"/>
          </p:cNvSpPr>
          <p:nvPr/>
        </p:nvSpPr>
        <p:spPr bwMode="auto">
          <a:xfrm>
            <a:off x="4802188" y="4398963"/>
            <a:ext cx="381000" cy="381000"/>
          </a:xfrm>
          <a:prstGeom prst="downArrow">
            <a:avLst>
              <a:gd name="adj1" fmla="val 50000"/>
              <a:gd name="adj2" fmla="val 50000"/>
            </a:avLst>
          </a:pr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en-US" noProof="1">
              <a:solidFill>
                <a:srgbClr val="FFFFFF"/>
              </a:solidFill>
              <a:latin typeface="Calibri" pitchFamily="-65" charset="0"/>
              <a:ea typeface="ＭＳ Ｐゴシック" pitchFamily="-65" charset="-128"/>
            </a:endParaRPr>
          </a:p>
        </p:txBody>
      </p:sp>
      <p:sp>
        <p:nvSpPr>
          <p:cNvPr id="5145" name="Tekstboks 3"/>
          <p:cNvSpPr txBox="1">
            <a:spLocks noChangeArrowheads="1"/>
          </p:cNvSpPr>
          <p:nvPr/>
        </p:nvSpPr>
        <p:spPr bwMode="auto">
          <a:xfrm>
            <a:off x="239713" y="579438"/>
            <a:ext cx="1076325"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Strengths</a:t>
            </a:r>
          </a:p>
        </p:txBody>
      </p:sp>
      <p:sp>
        <p:nvSpPr>
          <p:cNvPr id="5146"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0" y="5507004"/>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2" name="Rectangle 1"/>
          <p:cNvSpPr/>
          <p:nvPr/>
        </p:nvSpPr>
        <p:spPr bwMode="auto">
          <a:xfrm>
            <a:off x="4202112" y="574357"/>
            <a:ext cx="1575918" cy="1576378"/>
          </a:xfrm>
          <a:prstGeom prst="rect">
            <a:avLst/>
          </a:prstGeom>
          <a:gradFill flip="none" rotWithShape="1">
            <a:gsLst>
              <a:gs pos="0">
                <a:schemeClr val="bg1">
                  <a:lumMod val="75000"/>
                </a:schemeClr>
              </a:gs>
              <a:gs pos="100000">
                <a:schemeClr val="tx1">
                  <a:lumMod val="65000"/>
                  <a:lumOff val="3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3" name="TextBox 2"/>
          <p:cNvSpPr txBox="1"/>
          <p:nvPr/>
        </p:nvSpPr>
        <p:spPr>
          <a:xfrm>
            <a:off x="4460919" y="796478"/>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W</a:t>
            </a:r>
          </a:p>
        </p:txBody>
      </p:sp>
      <p:sp>
        <p:nvSpPr>
          <p:cNvPr id="8" name="Rectangle 7"/>
          <p:cNvSpPr/>
          <p:nvPr/>
        </p:nvSpPr>
        <p:spPr bwMode="auto">
          <a:xfrm>
            <a:off x="1916112" y="2751137"/>
            <a:ext cx="1575918" cy="1576378"/>
          </a:xfrm>
          <a:prstGeom prst="rect">
            <a:avLst/>
          </a:prstGeom>
          <a:gradFill flip="none" rotWithShape="1">
            <a:gsLst>
              <a:gs pos="0">
                <a:schemeClr val="bg1">
                  <a:lumMod val="8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0" name="Rectangle 9"/>
          <p:cNvSpPr/>
          <p:nvPr/>
        </p:nvSpPr>
        <p:spPr bwMode="auto">
          <a:xfrm>
            <a:off x="6386512" y="2751137"/>
            <a:ext cx="1575918" cy="1576378"/>
          </a:xfrm>
          <a:prstGeom prst="rect">
            <a:avLst/>
          </a:prstGeom>
          <a:gradFill flip="none" rotWithShape="1">
            <a:gsLst>
              <a:gs pos="0">
                <a:schemeClr val="bg1">
                  <a:lumMod val="8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3" name="Rectangle 12"/>
          <p:cNvSpPr/>
          <p:nvPr/>
        </p:nvSpPr>
        <p:spPr bwMode="auto">
          <a:xfrm>
            <a:off x="4212272" y="2736859"/>
            <a:ext cx="1575918" cy="1576378"/>
          </a:xfrm>
          <a:prstGeom prst="rect">
            <a:avLst/>
          </a:prstGeom>
          <a:gradFill flip="none" rotWithShape="1">
            <a:gsLst>
              <a:gs pos="0">
                <a:schemeClr val="bg1">
                  <a:lumMod val="8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4" name="Rectangle 13"/>
          <p:cNvSpPr/>
          <p:nvPr/>
        </p:nvSpPr>
        <p:spPr bwMode="auto">
          <a:xfrm>
            <a:off x="392112" y="4951739"/>
            <a:ext cx="1575918" cy="1576378"/>
          </a:xfrm>
          <a:prstGeom prst="rect">
            <a:avLst/>
          </a:prstGeom>
          <a:gradFill flip="none" rotWithShape="1">
            <a:gsLst>
              <a:gs pos="0">
                <a:schemeClr val="bg1">
                  <a:lumMod val="8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5" name="Rectangle 14"/>
          <p:cNvSpPr/>
          <p:nvPr/>
        </p:nvSpPr>
        <p:spPr bwMode="auto">
          <a:xfrm>
            <a:off x="8240712" y="4951739"/>
            <a:ext cx="1575918" cy="1576378"/>
          </a:xfrm>
          <a:prstGeom prst="rect">
            <a:avLst/>
          </a:prstGeom>
          <a:gradFill flip="none" rotWithShape="1">
            <a:gsLst>
              <a:gs pos="0">
                <a:schemeClr val="bg1">
                  <a:lumMod val="8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6" name="Rectangle 15"/>
          <p:cNvSpPr/>
          <p:nvPr/>
        </p:nvSpPr>
        <p:spPr bwMode="auto">
          <a:xfrm>
            <a:off x="4226394" y="4946659"/>
            <a:ext cx="1575918" cy="1576378"/>
          </a:xfrm>
          <a:prstGeom prst="rect">
            <a:avLst/>
          </a:prstGeom>
          <a:gradFill flip="none" rotWithShape="1">
            <a:gsLst>
              <a:gs pos="0">
                <a:schemeClr val="bg1">
                  <a:lumMod val="8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6157" name="TextBox 16"/>
          <p:cNvSpPr txBox="1">
            <a:spLocks noChangeArrowheads="1"/>
          </p:cNvSpPr>
          <p:nvPr/>
        </p:nvSpPr>
        <p:spPr bwMode="auto">
          <a:xfrm>
            <a:off x="1925638" y="2868613"/>
            <a:ext cx="1600200" cy="1436687"/>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24" name="Nedadbuet pil 24"/>
          <p:cNvSpPr>
            <a:spLocks noChangeArrowheads="1"/>
          </p:cNvSpPr>
          <p:nvPr/>
        </p:nvSpPr>
        <p:spPr bwMode="auto">
          <a:xfrm>
            <a:off x="5903913" y="1277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5" name="Nedadbuet pil 24"/>
          <p:cNvSpPr>
            <a:spLocks noChangeArrowheads="1"/>
          </p:cNvSpPr>
          <p:nvPr/>
        </p:nvSpPr>
        <p:spPr bwMode="auto">
          <a:xfrm flipH="1">
            <a:off x="2817813" y="1277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6" name="Nedadbuet pil 24"/>
          <p:cNvSpPr>
            <a:spLocks noChangeArrowheads="1"/>
          </p:cNvSpPr>
          <p:nvPr/>
        </p:nvSpPr>
        <p:spPr bwMode="auto">
          <a:xfrm>
            <a:off x="8012113" y="3563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7" name="Nedadbuet pil 24"/>
          <p:cNvSpPr>
            <a:spLocks noChangeArrowheads="1"/>
          </p:cNvSpPr>
          <p:nvPr/>
        </p:nvSpPr>
        <p:spPr bwMode="auto">
          <a:xfrm flipH="1">
            <a:off x="617538" y="3563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6162" name="TextBox 27"/>
          <p:cNvSpPr txBox="1">
            <a:spLocks noChangeArrowheads="1"/>
          </p:cNvSpPr>
          <p:nvPr/>
        </p:nvSpPr>
        <p:spPr bwMode="auto">
          <a:xfrm>
            <a:off x="4202113" y="2798763"/>
            <a:ext cx="1600200" cy="1438275"/>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6163" name="TextBox 28"/>
          <p:cNvSpPr txBox="1">
            <a:spLocks noChangeArrowheads="1"/>
          </p:cNvSpPr>
          <p:nvPr/>
        </p:nvSpPr>
        <p:spPr bwMode="auto">
          <a:xfrm>
            <a:off x="6373813" y="2868613"/>
            <a:ext cx="1600200" cy="1436687"/>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6164" name="TextBox 29"/>
          <p:cNvSpPr txBox="1">
            <a:spLocks noChangeArrowheads="1"/>
          </p:cNvSpPr>
          <p:nvPr/>
        </p:nvSpPr>
        <p:spPr bwMode="auto">
          <a:xfrm>
            <a:off x="373063" y="5049838"/>
            <a:ext cx="1600200" cy="1436687"/>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6165" name="TextBox 30"/>
          <p:cNvSpPr txBox="1">
            <a:spLocks noChangeArrowheads="1"/>
          </p:cNvSpPr>
          <p:nvPr/>
        </p:nvSpPr>
        <p:spPr bwMode="auto">
          <a:xfrm>
            <a:off x="4192588" y="5049838"/>
            <a:ext cx="1600200" cy="1436687"/>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6166" name="TextBox 31"/>
          <p:cNvSpPr txBox="1">
            <a:spLocks noChangeArrowheads="1"/>
          </p:cNvSpPr>
          <p:nvPr/>
        </p:nvSpPr>
        <p:spPr bwMode="auto">
          <a:xfrm>
            <a:off x="8231188" y="5049838"/>
            <a:ext cx="1600200" cy="1436687"/>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33" name="Down Arrow 32"/>
          <p:cNvSpPr>
            <a:spLocks noChangeArrowheads="1"/>
          </p:cNvSpPr>
          <p:nvPr/>
        </p:nvSpPr>
        <p:spPr bwMode="auto">
          <a:xfrm>
            <a:off x="4802188" y="2198688"/>
            <a:ext cx="381000" cy="381000"/>
          </a:xfrm>
          <a:prstGeom prst="downArrow">
            <a:avLst>
              <a:gd name="adj1" fmla="val 50000"/>
              <a:gd name="adj2" fmla="val 50000"/>
            </a:avLst>
          </a:pr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en-US" noProof="1">
              <a:solidFill>
                <a:srgbClr val="FFFFFF"/>
              </a:solidFill>
              <a:latin typeface="Calibri" pitchFamily="-65" charset="0"/>
              <a:ea typeface="ＭＳ Ｐゴシック" pitchFamily="-65" charset="-128"/>
            </a:endParaRPr>
          </a:p>
        </p:txBody>
      </p:sp>
      <p:sp>
        <p:nvSpPr>
          <p:cNvPr id="34" name="Down Arrow 33"/>
          <p:cNvSpPr>
            <a:spLocks noChangeArrowheads="1"/>
          </p:cNvSpPr>
          <p:nvPr/>
        </p:nvSpPr>
        <p:spPr bwMode="auto">
          <a:xfrm>
            <a:off x="4802188" y="4389438"/>
            <a:ext cx="381000" cy="381000"/>
          </a:xfrm>
          <a:prstGeom prst="downArrow">
            <a:avLst>
              <a:gd name="adj1" fmla="val 50000"/>
              <a:gd name="adj2" fmla="val 50000"/>
            </a:avLst>
          </a:pr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en-US" noProof="1">
              <a:solidFill>
                <a:srgbClr val="FFFFFF"/>
              </a:solidFill>
              <a:latin typeface="Calibri" pitchFamily="-65" charset="0"/>
              <a:ea typeface="ＭＳ Ｐゴシック" pitchFamily="-65" charset="-128"/>
            </a:endParaRPr>
          </a:p>
        </p:txBody>
      </p:sp>
      <p:sp>
        <p:nvSpPr>
          <p:cNvPr id="6169" name="Tekstboks 3"/>
          <p:cNvSpPr txBox="1">
            <a:spLocks noChangeArrowheads="1"/>
          </p:cNvSpPr>
          <p:nvPr/>
        </p:nvSpPr>
        <p:spPr bwMode="auto">
          <a:xfrm>
            <a:off x="239713" y="579438"/>
            <a:ext cx="1338262"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Weaknesses</a:t>
            </a:r>
          </a:p>
        </p:txBody>
      </p:sp>
      <p:sp>
        <p:nvSpPr>
          <p:cNvPr id="6170"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5507004"/>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2" name="Rectangle 1"/>
          <p:cNvSpPr/>
          <p:nvPr/>
        </p:nvSpPr>
        <p:spPr bwMode="auto">
          <a:xfrm>
            <a:off x="4202112" y="574357"/>
            <a:ext cx="1575918" cy="1576378"/>
          </a:xfrm>
          <a:prstGeom prst="rect">
            <a:avLst/>
          </a:prstGeom>
          <a:gradFill flip="none" rotWithShape="1">
            <a:gsLst>
              <a:gs pos="0">
                <a:srgbClr val="64D011"/>
              </a:gs>
              <a:gs pos="100000">
                <a:srgbClr val="326609"/>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3" name="TextBox 2"/>
          <p:cNvSpPr txBox="1"/>
          <p:nvPr/>
        </p:nvSpPr>
        <p:spPr>
          <a:xfrm>
            <a:off x="4584744" y="796478"/>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O</a:t>
            </a:r>
          </a:p>
        </p:txBody>
      </p:sp>
      <p:sp>
        <p:nvSpPr>
          <p:cNvPr id="8" name="Rectangle 7"/>
          <p:cNvSpPr/>
          <p:nvPr/>
        </p:nvSpPr>
        <p:spPr bwMode="auto">
          <a:xfrm>
            <a:off x="1916112" y="2751137"/>
            <a:ext cx="1575918" cy="1576378"/>
          </a:xfrm>
          <a:prstGeom prst="rect">
            <a:avLst/>
          </a:prstGeom>
          <a:gradFill flip="none" rotWithShape="1">
            <a:gsLst>
              <a:gs pos="0">
                <a:srgbClr val="CEF5A0"/>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0" name="Rectangle 9"/>
          <p:cNvSpPr/>
          <p:nvPr/>
        </p:nvSpPr>
        <p:spPr bwMode="auto">
          <a:xfrm>
            <a:off x="6386512" y="2751137"/>
            <a:ext cx="1575918" cy="1576378"/>
          </a:xfrm>
          <a:prstGeom prst="rect">
            <a:avLst/>
          </a:prstGeom>
          <a:gradFill flip="none" rotWithShape="1">
            <a:gsLst>
              <a:gs pos="0">
                <a:srgbClr val="CEF5A0"/>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3" name="Rectangle 12"/>
          <p:cNvSpPr/>
          <p:nvPr/>
        </p:nvSpPr>
        <p:spPr bwMode="auto">
          <a:xfrm>
            <a:off x="4212272" y="2751137"/>
            <a:ext cx="1575918" cy="1576378"/>
          </a:xfrm>
          <a:prstGeom prst="rect">
            <a:avLst/>
          </a:prstGeom>
          <a:gradFill flip="none" rotWithShape="1">
            <a:gsLst>
              <a:gs pos="0">
                <a:srgbClr val="CEF5A0"/>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4" name="Rectangle 13"/>
          <p:cNvSpPr/>
          <p:nvPr/>
        </p:nvSpPr>
        <p:spPr bwMode="auto">
          <a:xfrm>
            <a:off x="392112" y="4951739"/>
            <a:ext cx="1575918" cy="1576378"/>
          </a:xfrm>
          <a:prstGeom prst="rect">
            <a:avLst/>
          </a:prstGeom>
          <a:gradFill flip="none" rotWithShape="1">
            <a:gsLst>
              <a:gs pos="0">
                <a:srgbClr val="CEF5A0"/>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5" name="Rectangle 14"/>
          <p:cNvSpPr/>
          <p:nvPr/>
        </p:nvSpPr>
        <p:spPr bwMode="auto">
          <a:xfrm>
            <a:off x="8240712" y="4951739"/>
            <a:ext cx="1575918" cy="1576378"/>
          </a:xfrm>
          <a:prstGeom prst="rect">
            <a:avLst/>
          </a:prstGeom>
          <a:gradFill flip="none" rotWithShape="1">
            <a:gsLst>
              <a:gs pos="0">
                <a:srgbClr val="CEF5A0"/>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6" name="Rectangle 15"/>
          <p:cNvSpPr/>
          <p:nvPr/>
        </p:nvSpPr>
        <p:spPr bwMode="auto">
          <a:xfrm>
            <a:off x="4212272" y="4951739"/>
            <a:ext cx="1575918" cy="1576378"/>
          </a:xfrm>
          <a:prstGeom prst="rect">
            <a:avLst/>
          </a:prstGeom>
          <a:gradFill flip="none" rotWithShape="1">
            <a:gsLst>
              <a:gs pos="0">
                <a:srgbClr val="CEF5A0"/>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7181" name="TextBox 16"/>
          <p:cNvSpPr txBox="1">
            <a:spLocks noChangeArrowheads="1"/>
          </p:cNvSpPr>
          <p:nvPr/>
        </p:nvSpPr>
        <p:spPr bwMode="auto">
          <a:xfrm>
            <a:off x="1925638" y="2868613"/>
            <a:ext cx="1600200" cy="1436687"/>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24" name="Nedadbuet pil 24"/>
          <p:cNvSpPr>
            <a:spLocks noChangeArrowheads="1"/>
          </p:cNvSpPr>
          <p:nvPr/>
        </p:nvSpPr>
        <p:spPr bwMode="auto">
          <a:xfrm>
            <a:off x="5903913" y="1277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5" name="Nedadbuet pil 24"/>
          <p:cNvSpPr>
            <a:spLocks noChangeArrowheads="1"/>
          </p:cNvSpPr>
          <p:nvPr/>
        </p:nvSpPr>
        <p:spPr bwMode="auto">
          <a:xfrm flipH="1">
            <a:off x="2817813" y="1277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6" name="Nedadbuet pil 24"/>
          <p:cNvSpPr>
            <a:spLocks noChangeArrowheads="1"/>
          </p:cNvSpPr>
          <p:nvPr/>
        </p:nvSpPr>
        <p:spPr bwMode="auto">
          <a:xfrm>
            <a:off x="8012113" y="3563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7" name="Nedadbuet pil 24"/>
          <p:cNvSpPr>
            <a:spLocks noChangeArrowheads="1"/>
          </p:cNvSpPr>
          <p:nvPr/>
        </p:nvSpPr>
        <p:spPr bwMode="auto">
          <a:xfrm flipH="1">
            <a:off x="617538" y="3563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7186" name="TextBox 27"/>
          <p:cNvSpPr txBox="1">
            <a:spLocks noChangeArrowheads="1"/>
          </p:cNvSpPr>
          <p:nvPr/>
        </p:nvSpPr>
        <p:spPr bwMode="auto">
          <a:xfrm>
            <a:off x="4202113" y="2868613"/>
            <a:ext cx="1600200" cy="1436687"/>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7187" name="TextBox 28"/>
          <p:cNvSpPr txBox="1">
            <a:spLocks noChangeArrowheads="1"/>
          </p:cNvSpPr>
          <p:nvPr/>
        </p:nvSpPr>
        <p:spPr bwMode="auto">
          <a:xfrm>
            <a:off x="6373813" y="2868613"/>
            <a:ext cx="1600200" cy="1436687"/>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7188" name="TextBox 29"/>
          <p:cNvSpPr txBox="1">
            <a:spLocks noChangeArrowheads="1"/>
          </p:cNvSpPr>
          <p:nvPr/>
        </p:nvSpPr>
        <p:spPr bwMode="auto">
          <a:xfrm>
            <a:off x="373063" y="5049838"/>
            <a:ext cx="1600200" cy="1436687"/>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7189" name="TextBox 30"/>
          <p:cNvSpPr txBox="1">
            <a:spLocks noChangeArrowheads="1"/>
          </p:cNvSpPr>
          <p:nvPr/>
        </p:nvSpPr>
        <p:spPr bwMode="auto">
          <a:xfrm>
            <a:off x="4192588" y="5049838"/>
            <a:ext cx="1600200" cy="1436687"/>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7190" name="TextBox 31"/>
          <p:cNvSpPr txBox="1">
            <a:spLocks noChangeArrowheads="1"/>
          </p:cNvSpPr>
          <p:nvPr/>
        </p:nvSpPr>
        <p:spPr bwMode="auto">
          <a:xfrm>
            <a:off x="8231188" y="5049838"/>
            <a:ext cx="1600200" cy="1436687"/>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33" name="Down Arrow 32"/>
          <p:cNvSpPr>
            <a:spLocks noChangeArrowheads="1"/>
          </p:cNvSpPr>
          <p:nvPr/>
        </p:nvSpPr>
        <p:spPr bwMode="auto">
          <a:xfrm>
            <a:off x="4802188" y="2198688"/>
            <a:ext cx="381000" cy="381000"/>
          </a:xfrm>
          <a:prstGeom prst="downArrow">
            <a:avLst>
              <a:gd name="adj1" fmla="val 50000"/>
              <a:gd name="adj2" fmla="val 50000"/>
            </a:avLst>
          </a:pr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en-US" noProof="1">
              <a:solidFill>
                <a:srgbClr val="FFFFFF"/>
              </a:solidFill>
              <a:latin typeface="Calibri" pitchFamily="-65" charset="0"/>
              <a:ea typeface="ＭＳ Ｐゴシック" pitchFamily="-65" charset="-128"/>
            </a:endParaRPr>
          </a:p>
        </p:txBody>
      </p:sp>
      <p:sp>
        <p:nvSpPr>
          <p:cNvPr id="34" name="Down Arrow 33"/>
          <p:cNvSpPr>
            <a:spLocks noChangeArrowheads="1"/>
          </p:cNvSpPr>
          <p:nvPr/>
        </p:nvSpPr>
        <p:spPr bwMode="auto">
          <a:xfrm>
            <a:off x="4802188" y="4398963"/>
            <a:ext cx="381000" cy="381000"/>
          </a:xfrm>
          <a:prstGeom prst="downArrow">
            <a:avLst>
              <a:gd name="adj1" fmla="val 50000"/>
              <a:gd name="adj2" fmla="val 50000"/>
            </a:avLst>
          </a:pr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en-US" noProof="1">
              <a:solidFill>
                <a:srgbClr val="FFFFFF"/>
              </a:solidFill>
              <a:latin typeface="Calibri" pitchFamily="-65" charset="0"/>
              <a:ea typeface="ＭＳ Ｐゴシック" pitchFamily="-65" charset="-128"/>
            </a:endParaRPr>
          </a:p>
        </p:txBody>
      </p:sp>
      <p:sp>
        <p:nvSpPr>
          <p:cNvPr id="7193" name="Tekstboks 3"/>
          <p:cNvSpPr txBox="1">
            <a:spLocks noChangeArrowheads="1"/>
          </p:cNvSpPr>
          <p:nvPr/>
        </p:nvSpPr>
        <p:spPr bwMode="auto">
          <a:xfrm>
            <a:off x="239713" y="579438"/>
            <a:ext cx="1492250"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Opportunities</a:t>
            </a:r>
          </a:p>
        </p:txBody>
      </p:sp>
      <p:sp>
        <p:nvSpPr>
          <p:cNvPr id="7194"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5507004"/>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2" name="Rectangle 1"/>
          <p:cNvSpPr/>
          <p:nvPr/>
        </p:nvSpPr>
        <p:spPr bwMode="auto">
          <a:xfrm>
            <a:off x="4202112" y="574357"/>
            <a:ext cx="1575918" cy="1576378"/>
          </a:xfrm>
          <a:prstGeom prst="rect">
            <a:avLst/>
          </a:prstGeom>
          <a:gradFill flip="none" rotWithShape="1">
            <a:gsLst>
              <a:gs pos="0">
                <a:schemeClr val="bg1">
                  <a:lumMod val="85000"/>
                </a:schemeClr>
              </a:gs>
              <a:gs pos="100000">
                <a:schemeClr val="tx1">
                  <a:lumMod val="50000"/>
                  <a:lumOff val="50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3" name="TextBox 2"/>
          <p:cNvSpPr txBox="1"/>
          <p:nvPr/>
        </p:nvSpPr>
        <p:spPr>
          <a:xfrm>
            <a:off x="4623479" y="796478"/>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T</a:t>
            </a:r>
          </a:p>
        </p:txBody>
      </p:sp>
      <p:sp>
        <p:nvSpPr>
          <p:cNvPr id="8" name="Rectangle 7"/>
          <p:cNvSpPr/>
          <p:nvPr/>
        </p:nvSpPr>
        <p:spPr bwMode="auto">
          <a:xfrm>
            <a:off x="1916112" y="2751137"/>
            <a:ext cx="1575918"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0" name="Rectangle 9"/>
          <p:cNvSpPr/>
          <p:nvPr/>
        </p:nvSpPr>
        <p:spPr bwMode="auto">
          <a:xfrm>
            <a:off x="6386512" y="2751137"/>
            <a:ext cx="1575918"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3" name="Rectangle 12"/>
          <p:cNvSpPr/>
          <p:nvPr/>
        </p:nvSpPr>
        <p:spPr bwMode="auto">
          <a:xfrm>
            <a:off x="4212272" y="2736859"/>
            <a:ext cx="1575918"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4" name="Rectangle 13"/>
          <p:cNvSpPr/>
          <p:nvPr/>
        </p:nvSpPr>
        <p:spPr bwMode="auto">
          <a:xfrm>
            <a:off x="392112" y="4951739"/>
            <a:ext cx="1575918"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5" name="Rectangle 14"/>
          <p:cNvSpPr/>
          <p:nvPr/>
        </p:nvSpPr>
        <p:spPr bwMode="auto">
          <a:xfrm>
            <a:off x="8240712" y="4951739"/>
            <a:ext cx="1575918"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6" name="Rectangle 15"/>
          <p:cNvSpPr/>
          <p:nvPr/>
        </p:nvSpPr>
        <p:spPr bwMode="auto">
          <a:xfrm>
            <a:off x="4226394" y="4946659"/>
            <a:ext cx="1575918"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8205" name="TextBox 16"/>
          <p:cNvSpPr txBox="1">
            <a:spLocks noChangeArrowheads="1"/>
          </p:cNvSpPr>
          <p:nvPr/>
        </p:nvSpPr>
        <p:spPr bwMode="auto">
          <a:xfrm>
            <a:off x="1925638" y="2868613"/>
            <a:ext cx="1600200" cy="1436687"/>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24" name="Nedadbuet pil 24"/>
          <p:cNvSpPr>
            <a:spLocks noChangeArrowheads="1"/>
          </p:cNvSpPr>
          <p:nvPr/>
        </p:nvSpPr>
        <p:spPr bwMode="auto">
          <a:xfrm>
            <a:off x="5903913" y="1277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5" name="Nedadbuet pil 24"/>
          <p:cNvSpPr>
            <a:spLocks noChangeArrowheads="1"/>
          </p:cNvSpPr>
          <p:nvPr/>
        </p:nvSpPr>
        <p:spPr bwMode="auto">
          <a:xfrm flipH="1">
            <a:off x="2817813" y="1277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6" name="Nedadbuet pil 24"/>
          <p:cNvSpPr>
            <a:spLocks noChangeArrowheads="1"/>
          </p:cNvSpPr>
          <p:nvPr/>
        </p:nvSpPr>
        <p:spPr bwMode="auto">
          <a:xfrm>
            <a:off x="8012113" y="3563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27" name="Nedadbuet pil 24"/>
          <p:cNvSpPr>
            <a:spLocks noChangeArrowheads="1"/>
          </p:cNvSpPr>
          <p:nvPr/>
        </p:nvSpPr>
        <p:spPr bwMode="auto">
          <a:xfrm flipH="1">
            <a:off x="617538" y="3563938"/>
            <a:ext cx="1203325" cy="1038225"/>
          </a:xfrm>
          <a:custGeom>
            <a:avLst/>
            <a:gdLst>
              <a:gd name="T0" fmla="*/ 150958 w 1203728"/>
              <a:gd name="T1" fmla="*/ 91380 h 1038311"/>
              <a:gd name="T2" fmla="*/ 301919 w 1203728"/>
              <a:gd name="T3" fmla="*/ 73105 h 1038311"/>
              <a:gd name="T4" fmla="*/ 964522 w 1203728"/>
              <a:gd name="T5" fmla="*/ 530013 h 1038311"/>
              <a:gd name="T6" fmla="*/ 1203325 w 1203728"/>
              <a:gd name="T7" fmla="*/ 530012 h 1038311"/>
              <a:gd name="T8" fmla="*/ 930377 w 1203728"/>
              <a:gd name="T9" fmla="*/ 1038225 h 1038311"/>
              <a:gd name="T10" fmla="*/ 423801 w 1203728"/>
              <a:gd name="T11" fmla="*/ 530012 h 1038311"/>
              <a:gd name="T12" fmla="*/ 662603 w 1203728"/>
              <a:gd name="T13" fmla="*/ 530012 h 1038311"/>
              <a:gd name="T14" fmla="*/ 0 60000 65536"/>
              <a:gd name="T15" fmla="*/ 0 60000 65536"/>
              <a:gd name="T16" fmla="*/ 0 60000 65536"/>
              <a:gd name="T17" fmla="*/ 0 60000 65536"/>
              <a:gd name="T18" fmla="*/ 0 60000 65536"/>
              <a:gd name="T19" fmla="*/ 0 60000 65536"/>
              <a:gd name="T20" fmla="*/ 0 60000 65536"/>
              <a:gd name="T21" fmla="*/ 0 w 1203728"/>
              <a:gd name="T22" fmla="*/ 0 h 1038311"/>
              <a:gd name="T23" fmla="*/ 1203728 w 1203728"/>
              <a:gd name="T24" fmla="*/ 1038311 h 10383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3728" h="1038311" stroke="0" extrusionOk="0">
                <a:moveTo>
                  <a:pt x="930689" y="1038311"/>
                </a:moveTo>
                <a:lnTo>
                  <a:pt x="423943" y="530056"/>
                </a:lnTo>
                <a:lnTo>
                  <a:pt x="662825" y="530056"/>
                </a:lnTo>
                <a:cubicBezTo>
                  <a:pt x="520679" y="245966"/>
                  <a:pt x="269942" y="73111"/>
                  <a:pt x="0" y="73110"/>
                </a:cubicBezTo>
                <a:lnTo>
                  <a:pt x="302020" y="73111"/>
                </a:lnTo>
                <a:cubicBezTo>
                  <a:pt x="571963" y="73111"/>
                  <a:pt x="822699" y="245967"/>
                  <a:pt x="964845" y="530057"/>
                </a:cubicBezTo>
                <a:lnTo>
                  <a:pt x="1203728" y="530056"/>
                </a:lnTo>
                <a:lnTo>
                  <a:pt x="930689" y="1038311"/>
                </a:lnTo>
                <a:close/>
              </a:path>
              <a:path w="1203728" h="1038311" stroke="0" extrusionOk="0">
                <a:moveTo>
                  <a:pt x="151011" y="91389"/>
                </a:moveTo>
                <a:cubicBezTo>
                  <a:pt x="150548" y="91389"/>
                  <a:pt x="143913" y="93355"/>
                  <a:pt x="143050" y="93748"/>
                </a:cubicBezTo>
                <a:lnTo>
                  <a:pt x="145831" y="93748"/>
                </a:lnTo>
                <a:cubicBezTo>
                  <a:pt x="147158" y="93355"/>
                  <a:pt x="150148" y="91782"/>
                  <a:pt x="151011" y="91389"/>
                </a:cubicBezTo>
                <a:close/>
              </a:path>
              <a:path w="1203728" h="1038311" fill="none" extrusionOk="0">
                <a:moveTo>
                  <a:pt x="151009" y="91388"/>
                </a:moveTo>
                <a:cubicBezTo>
                  <a:pt x="182470" y="87580"/>
                  <a:pt x="166381" y="0"/>
                  <a:pt x="302020" y="73111"/>
                </a:cubicBezTo>
                <a:cubicBezTo>
                  <a:pt x="571963" y="73111"/>
                  <a:pt x="822699" y="245967"/>
                  <a:pt x="964845" y="530057"/>
                </a:cubicBezTo>
                <a:lnTo>
                  <a:pt x="1203728" y="530056"/>
                </a:lnTo>
                <a:lnTo>
                  <a:pt x="930689" y="1038311"/>
                </a:lnTo>
                <a:lnTo>
                  <a:pt x="423943" y="530056"/>
                </a:lnTo>
                <a:lnTo>
                  <a:pt x="662825" y="530056"/>
                </a:lnTo>
              </a:path>
            </a:pathLst>
          </a:cu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da-DK" noProof="1">
              <a:solidFill>
                <a:srgbClr val="FFFFFF"/>
              </a:solidFill>
              <a:latin typeface="Calibri" pitchFamily="-65" charset="0"/>
              <a:ea typeface="ＭＳ Ｐゴシック" pitchFamily="-65" charset="-128"/>
            </a:endParaRPr>
          </a:p>
        </p:txBody>
      </p:sp>
      <p:sp>
        <p:nvSpPr>
          <p:cNvPr id="8210" name="TextBox 27"/>
          <p:cNvSpPr txBox="1">
            <a:spLocks noChangeArrowheads="1"/>
          </p:cNvSpPr>
          <p:nvPr/>
        </p:nvSpPr>
        <p:spPr bwMode="auto">
          <a:xfrm>
            <a:off x="4202113" y="2798763"/>
            <a:ext cx="1600200" cy="1438275"/>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8211" name="TextBox 28"/>
          <p:cNvSpPr txBox="1">
            <a:spLocks noChangeArrowheads="1"/>
          </p:cNvSpPr>
          <p:nvPr/>
        </p:nvSpPr>
        <p:spPr bwMode="auto">
          <a:xfrm>
            <a:off x="6373813" y="2868613"/>
            <a:ext cx="1600200" cy="1436687"/>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8212" name="TextBox 29"/>
          <p:cNvSpPr txBox="1">
            <a:spLocks noChangeArrowheads="1"/>
          </p:cNvSpPr>
          <p:nvPr/>
        </p:nvSpPr>
        <p:spPr bwMode="auto">
          <a:xfrm>
            <a:off x="373063" y="5049838"/>
            <a:ext cx="1600200" cy="1436687"/>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8213" name="TextBox 30"/>
          <p:cNvSpPr txBox="1">
            <a:spLocks noChangeArrowheads="1"/>
          </p:cNvSpPr>
          <p:nvPr/>
        </p:nvSpPr>
        <p:spPr bwMode="auto">
          <a:xfrm>
            <a:off x="4192588" y="5049838"/>
            <a:ext cx="1600200" cy="1436687"/>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8214" name="TextBox 31"/>
          <p:cNvSpPr txBox="1">
            <a:spLocks noChangeArrowheads="1"/>
          </p:cNvSpPr>
          <p:nvPr/>
        </p:nvSpPr>
        <p:spPr bwMode="auto">
          <a:xfrm>
            <a:off x="8231188" y="5049838"/>
            <a:ext cx="1600200" cy="1436687"/>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33" name="Down Arrow 32"/>
          <p:cNvSpPr>
            <a:spLocks noChangeArrowheads="1"/>
          </p:cNvSpPr>
          <p:nvPr/>
        </p:nvSpPr>
        <p:spPr bwMode="auto">
          <a:xfrm>
            <a:off x="4802188" y="2198688"/>
            <a:ext cx="381000" cy="381000"/>
          </a:xfrm>
          <a:prstGeom prst="downArrow">
            <a:avLst>
              <a:gd name="adj1" fmla="val 50000"/>
              <a:gd name="adj2" fmla="val 50000"/>
            </a:avLst>
          </a:pr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en-US" noProof="1">
              <a:solidFill>
                <a:srgbClr val="FFFFFF"/>
              </a:solidFill>
              <a:latin typeface="Calibri" pitchFamily="-65" charset="0"/>
              <a:ea typeface="ＭＳ Ｐゴシック" pitchFamily="-65" charset="-128"/>
            </a:endParaRPr>
          </a:p>
        </p:txBody>
      </p:sp>
      <p:sp>
        <p:nvSpPr>
          <p:cNvPr id="34" name="Down Arrow 33"/>
          <p:cNvSpPr>
            <a:spLocks noChangeArrowheads="1"/>
          </p:cNvSpPr>
          <p:nvPr/>
        </p:nvSpPr>
        <p:spPr bwMode="auto">
          <a:xfrm>
            <a:off x="4802188" y="4389438"/>
            <a:ext cx="381000" cy="381000"/>
          </a:xfrm>
          <a:prstGeom prst="downArrow">
            <a:avLst>
              <a:gd name="adj1" fmla="val 50000"/>
              <a:gd name="adj2" fmla="val 50000"/>
            </a:avLst>
          </a:prstGeom>
          <a:gradFill rotWithShape="1">
            <a:gsLst>
              <a:gs pos="0">
                <a:srgbClr val="BFBFBF"/>
              </a:gs>
              <a:gs pos="100000">
                <a:srgbClr val="404040"/>
              </a:gs>
            </a:gsLst>
            <a:lin ang="5400000" scaled="1"/>
          </a:gradFill>
          <a:ln w="9525">
            <a:noFill/>
            <a:miter lim="800000"/>
            <a:headEnd/>
            <a:tailEnd/>
          </a:ln>
          <a:effectLst>
            <a:outerShdw blurRad="63500" dist="25400" dir="3719958" sx="99001" sy="99001" algn="t" rotWithShape="0">
              <a:srgbClr val="000000">
                <a:alpha val="37000"/>
              </a:srgbClr>
            </a:outerShdw>
          </a:effectLst>
        </p:spPr>
        <p:txBody>
          <a:bodyPr anchor="ctr"/>
          <a:lstStyle/>
          <a:p>
            <a:pPr marL="342900" indent="-342900" algn="ctr">
              <a:buFont typeface="Times New Roman" charset="0"/>
              <a:buNone/>
              <a:defRPr/>
            </a:pPr>
            <a:endParaRPr lang="en-US" noProof="1">
              <a:solidFill>
                <a:srgbClr val="FFFFFF"/>
              </a:solidFill>
              <a:latin typeface="Calibri" pitchFamily="-65" charset="0"/>
              <a:ea typeface="ＭＳ Ｐゴシック" pitchFamily="-65" charset="-128"/>
            </a:endParaRPr>
          </a:p>
        </p:txBody>
      </p:sp>
      <p:sp>
        <p:nvSpPr>
          <p:cNvPr id="8217" name="Tekstboks 3"/>
          <p:cNvSpPr txBox="1">
            <a:spLocks noChangeArrowheads="1"/>
          </p:cNvSpPr>
          <p:nvPr/>
        </p:nvSpPr>
        <p:spPr bwMode="auto">
          <a:xfrm>
            <a:off x="239713" y="579438"/>
            <a:ext cx="890587"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Threats</a:t>
            </a:r>
          </a:p>
        </p:txBody>
      </p:sp>
      <p:sp>
        <p:nvSpPr>
          <p:cNvPr id="8218"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0" y="5227637"/>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6" name="Left-Right Arrow 5"/>
          <p:cNvSpPr/>
          <p:nvPr/>
        </p:nvSpPr>
        <p:spPr bwMode="auto">
          <a:xfrm>
            <a:off x="4325938" y="1212850"/>
            <a:ext cx="1524000" cy="533400"/>
          </a:xfrm>
          <a:prstGeom prst="leftRightArrow">
            <a:avLst/>
          </a:prstGeom>
          <a:gradFill flip="none" rotWithShape="1">
            <a:gsLst>
              <a:gs pos="0">
                <a:schemeClr val="bg1">
                  <a:lumMod val="65000"/>
                </a:schemeClr>
              </a:gs>
              <a:gs pos="100000">
                <a:schemeClr val="bg1">
                  <a:lumMod val="85000"/>
                </a:schemeClr>
              </a:gs>
            </a:gsLst>
            <a:lin ang="5400000" scaled="0"/>
            <a:tileRect/>
          </a:gradFill>
          <a:ln w="9525" cap="flat" cmpd="sng" algn="ctr">
            <a:solidFill>
              <a:schemeClr val="tx1">
                <a:lumMod val="65000"/>
                <a:lumOff val="3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8" name="Rectangle 7"/>
          <p:cNvSpPr/>
          <p:nvPr/>
        </p:nvSpPr>
        <p:spPr bwMode="auto">
          <a:xfrm>
            <a:off x="2139633" y="755658"/>
            <a:ext cx="1575918" cy="1576378"/>
          </a:xfrm>
          <a:prstGeom prst="rect">
            <a:avLst/>
          </a:prstGeom>
          <a:gradFill flip="none" rotWithShape="1">
            <a:gsLst>
              <a:gs pos="0">
                <a:srgbClr val="00B0F0"/>
              </a:gs>
              <a:gs pos="100000">
                <a:srgbClr val="004C84"/>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9" name="TextBox 8"/>
          <p:cNvSpPr txBox="1"/>
          <p:nvPr/>
        </p:nvSpPr>
        <p:spPr>
          <a:xfrm>
            <a:off x="2541353" y="1025404"/>
            <a:ext cx="772479"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S</a:t>
            </a:r>
          </a:p>
        </p:txBody>
      </p:sp>
      <p:sp>
        <p:nvSpPr>
          <p:cNvPr id="10" name="Rectangle 9"/>
          <p:cNvSpPr/>
          <p:nvPr/>
        </p:nvSpPr>
        <p:spPr bwMode="auto">
          <a:xfrm>
            <a:off x="6483033" y="755658"/>
            <a:ext cx="1575918" cy="1576378"/>
          </a:xfrm>
          <a:prstGeom prst="rect">
            <a:avLst/>
          </a:prstGeom>
          <a:gradFill flip="none" rotWithShape="1">
            <a:gsLst>
              <a:gs pos="0">
                <a:srgbClr val="64D011"/>
              </a:gs>
              <a:gs pos="100000">
                <a:srgbClr val="326609"/>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1" name="TextBox 10"/>
          <p:cNvSpPr txBox="1"/>
          <p:nvPr/>
        </p:nvSpPr>
        <p:spPr>
          <a:xfrm>
            <a:off x="6865665" y="977779"/>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O</a:t>
            </a:r>
          </a:p>
        </p:txBody>
      </p:sp>
      <p:sp>
        <p:nvSpPr>
          <p:cNvPr id="7" name="Rectangle 6"/>
          <p:cNvSpPr/>
          <p:nvPr/>
        </p:nvSpPr>
        <p:spPr bwMode="auto">
          <a:xfrm>
            <a:off x="1611312" y="2432059"/>
            <a:ext cx="2713839"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p>
        </p:txBody>
      </p:sp>
      <p:sp>
        <p:nvSpPr>
          <p:cNvPr id="9229" name="TextBox 16"/>
          <p:cNvSpPr txBox="1">
            <a:spLocks noChangeArrowheads="1"/>
          </p:cNvSpPr>
          <p:nvPr/>
        </p:nvSpPr>
        <p:spPr bwMode="auto">
          <a:xfrm>
            <a:off x="1658938" y="2508250"/>
            <a:ext cx="2590800" cy="1343025"/>
          </a:xfrm>
          <a:prstGeom prst="rect">
            <a:avLst/>
          </a:prstGeom>
          <a:noFill/>
          <a:ln w="9525">
            <a:noFill/>
            <a:miter lim="800000"/>
            <a:headEnd/>
            <a:tailEnd/>
          </a:ln>
        </p:spPr>
        <p:txBody>
          <a:bodyPr>
            <a:spAutoFit/>
          </a:bodyPr>
          <a:lstStyle/>
          <a:p>
            <a:r>
              <a:rPr lang="en-US" sz="1600" b="1"/>
              <a:t>Strengths</a:t>
            </a:r>
          </a:p>
          <a:p>
            <a:endParaRPr lang="en-US" sz="1200"/>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13" name="Rectangle 12"/>
          <p:cNvSpPr/>
          <p:nvPr/>
        </p:nvSpPr>
        <p:spPr bwMode="auto">
          <a:xfrm>
            <a:off x="1611312" y="4108459"/>
            <a:ext cx="2713839"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p>
        </p:txBody>
      </p:sp>
      <p:sp>
        <p:nvSpPr>
          <p:cNvPr id="9233" name="TextBox 16"/>
          <p:cNvSpPr txBox="1">
            <a:spLocks noChangeArrowheads="1"/>
          </p:cNvSpPr>
          <p:nvPr/>
        </p:nvSpPr>
        <p:spPr bwMode="auto">
          <a:xfrm>
            <a:off x="1658938" y="4184650"/>
            <a:ext cx="2590800" cy="1343025"/>
          </a:xfrm>
          <a:prstGeom prst="rect">
            <a:avLst/>
          </a:prstGeom>
          <a:noFill/>
          <a:ln w="9525">
            <a:noFill/>
            <a:miter lim="800000"/>
            <a:headEnd/>
            <a:tailEnd/>
          </a:ln>
        </p:spPr>
        <p:txBody>
          <a:bodyPr>
            <a:spAutoFit/>
          </a:bodyPr>
          <a:lstStyle/>
          <a:p>
            <a:r>
              <a:rPr lang="en-US" sz="1600" b="1"/>
              <a:t>Strengths</a:t>
            </a:r>
          </a:p>
          <a:p>
            <a:endParaRPr lang="en-US" sz="1200"/>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15" name="Rectangle 14"/>
          <p:cNvSpPr/>
          <p:nvPr/>
        </p:nvSpPr>
        <p:spPr bwMode="auto">
          <a:xfrm>
            <a:off x="1611312" y="5784859"/>
            <a:ext cx="2713839"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a:p>
        </p:txBody>
      </p:sp>
      <p:sp>
        <p:nvSpPr>
          <p:cNvPr id="9237" name="TextBox 16"/>
          <p:cNvSpPr txBox="1">
            <a:spLocks noChangeArrowheads="1"/>
          </p:cNvSpPr>
          <p:nvPr/>
        </p:nvSpPr>
        <p:spPr bwMode="auto">
          <a:xfrm>
            <a:off x="1658938" y="5861050"/>
            <a:ext cx="2590800" cy="1343025"/>
          </a:xfrm>
          <a:prstGeom prst="rect">
            <a:avLst/>
          </a:prstGeom>
          <a:noFill/>
          <a:ln w="9525">
            <a:noFill/>
            <a:miter lim="800000"/>
            <a:headEnd/>
            <a:tailEnd/>
          </a:ln>
        </p:spPr>
        <p:txBody>
          <a:bodyPr>
            <a:spAutoFit/>
          </a:bodyPr>
          <a:lstStyle/>
          <a:p>
            <a:r>
              <a:rPr lang="en-US" sz="1600" b="1"/>
              <a:t>Strengths</a:t>
            </a:r>
          </a:p>
          <a:p>
            <a:endParaRPr lang="en-US" sz="1200"/>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17" name="Rectangle 16"/>
          <p:cNvSpPr/>
          <p:nvPr/>
        </p:nvSpPr>
        <p:spPr bwMode="auto">
          <a:xfrm>
            <a:off x="5849151" y="2432059"/>
            <a:ext cx="2713839" cy="1576378"/>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9241" name="TextBox 16"/>
          <p:cNvSpPr txBox="1">
            <a:spLocks noChangeArrowheads="1"/>
          </p:cNvSpPr>
          <p:nvPr/>
        </p:nvSpPr>
        <p:spPr bwMode="auto">
          <a:xfrm>
            <a:off x="5895975" y="2508250"/>
            <a:ext cx="2376488" cy="1343025"/>
          </a:xfrm>
          <a:prstGeom prst="rect">
            <a:avLst/>
          </a:prstGeom>
          <a:noFill/>
          <a:ln w="9525">
            <a:noFill/>
            <a:miter lim="800000"/>
            <a:headEnd/>
            <a:tailEnd/>
          </a:ln>
        </p:spPr>
        <p:txBody>
          <a:bodyPr>
            <a:spAutoFit/>
          </a:bodyPr>
          <a:lstStyle/>
          <a:p>
            <a:r>
              <a:rPr lang="en-US" sz="1600" b="1"/>
              <a:t>Opportunities</a:t>
            </a:r>
          </a:p>
          <a:p>
            <a:endParaRPr lang="en-US" sz="1200"/>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19" name="Rectangle 18"/>
          <p:cNvSpPr/>
          <p:nvPr/>
        </p:nvSpPr>
        <p:spPr bwMode="auto">
          <a:xfrm>
            <a:off x="5849151" y="4108459"/>
            <a:ext cx="2713839" cy="1576378"/>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9245" name="TextBox 16"/>
          <p:cNvSpPr txBox="1">
            <a:spLocks noChangeArrowheads="1"/>
          </p:cNvSpPr>
          <p:nvPr/>
        </p:nvSpPr>
        <p:spPr bwMode="auto">
          <a:xfrm>
            <a:off x="5895975" y="4184650"/>
            <a:ext cx="2376488" cy="1343025"/>
          </a:xfrm>
          <a:prstGeom prst="rect">
            <a:avLst/>
          </a:prstGeom>
          <a:noFill/>
          <a:ln w="9525">
            <a:noFill/>
            <a:miter lim="800000"/>
            <a:headEnd/>
            <a:tailEnd/>
          </a:ln>
        </p:spPr>
        <p:txBody>
          <a:bodyPr>
            <a:spAutoFit/>
          </a:bodyPr>
          <a:lstStyle/>
          <a:p>
            <a:r>
              <a:rPr lang="en-US" sz="1600" b="1"/>
              <a:t>Opportunities</a:t>
            </a:r>
          </a:p>
          <a:p>
            <a:endParaRPr lang="en-US" sz="1200"/>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21" name="Rectangle 20"/>
          <p:cNvSpPr/>
          <p:nvPr/>
        </p:nvSpPr>
        <p:spPr bwMode="auto">
          <a:xfrm>
            <a:off x="5849151" y="5784859"/>
            <a:ext cx="2713839" cy="1576378"/>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9249" name="TextBox 16"/>
          <p:cNvSpPr txBox="1">
            <a:spLocks noChangeArrowheads="1"/>
          </p:cNvSpPr>
          <p:nvPr/>
        </p:nvSpPr>
        <p:spPr bwMode="auto">
          <a:xfrm>
            <a:off x="5895975" y="5861050"/>
            <a:ext cx="2376488" cy="1343025"/>
          </a:xfrm>
          <a:prstGeom prst="rect">
            <a:avLst/>
          </a:prstGeom>
          <a:noFill/>
          <a:ln w="9525">
            <a:noFill/>
            <a:miter lim="800000"/>
            <a:headEnd/>
            <a:tailEnd/>
          </a:ln>
        </p:spPr>
        <p:txBody>
          <a:bodyPr>
            <a:spAutoFit/>
          </a:bodyPr>
          <a:lstStyle/>
          <a:p>
            <a:r>
              <a:rPr lang="en-US" sz="1600" b="1"/>
              <a:t>Opportunities</a:t>
            </a:r>
          </a:p>
          <a:p>
            <a:endParaRPr lang="en-US" sz="1200"/>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23" name="Left-Right Arrow 22"/>
          <p:cNvSpPr/>
          <p:nvPr/>
        </p:nvSpPr>
        <p:spPr bwMode="auto">
          <a:xfrm>
            <a:off x="4325938" y="2889250"/>
            <a:ext cx="1524000" cy="533400"/>
          </a:xfrm>
          <a:prstGeom prst="leftRightArrow">
            <a:avLst/>
          </a:prstGeom>
          <a:gradFill flip="none" rotWithShape="1">
            <a:gsLst>
              <a:gs pos="0">
                <a:schemeClr val="bg1">
                  <a:lumMod val="65000"/>
                </a:schemeClr>
              </a:gs>
              <a:gs pos="100000">
                <a:schemeClr val="bg1">
                  <a:lumMod val="85000"/>
                </a:schemeClr>
              </a:gs>
            </a:gsLst>
            <a:lin ang="5400000" scaled="0"/>
            <a:tileRect/>
          </a:gradFill>
          <a:ln w="9525" cap="flat" cmpd="sng" algn="ctr">
            <a:solidFill>
              <a:schemeClr val="tx1">
                <a:lumMod val="65000"/>
                <a:lumOff val="3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24" name="Left-Right Arrow 23"/>
          <p:cNvSpPr/>
          <p:nvPr/>
        </p:nvSpPr>
        <p:spPr bwMode="auto">
          <a:xfrm>
            <a:off x="4325938" y="4565650"/>
            <a:ext cx="1524000" cy="533400"/>
          </a:xfrm>
          <a:prstGeom prst="leftRightArrow">
            <a:avLst/>
          </a:prstGeom>
          <a:gradFill flip="none" rotWithShape="1">
            <a:gsLst>
              <a:gs pos="0">
                <a:schemeClr val="bg1">
                  <a:lumMod val="65000"/>
                </a:schemeClr>
              </a:gs>
              <a:gs pos="100000">
                <a:schemeClr val="bg1">
                  <a:lumMod val="85000"/>
                </a:schemeClr>
              </a:gs>
            </a:gsLst>
            <a:lin ang="5400000" scaled="0"/>
            <a:tileRect/>
          </a:gradFill>
          <a:ln w="9525" cap="flat" cmpd="sng" algn="ctr">
            <a:solidFill>
              <a:schemeClr val="tx1">
                <a:lumMod val="65000"/>
                <a:lumOff val="3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25" name="Left-Right Arrow 24"/>
          <p:cNvSpPr/>
          <p:nvPr/>
        </p:nvSpPr>
        <p:spPr bwMode="auto">
          <a:xfrm>
            <a:off x="4325938" y="6242050"/>
            <a:ext cx="1524000" cy="533400"/>
          </a:xfrm>
          <a:prstGeom prst="leftRightArrow">
            <a:avLst/>
          </a:prstGeom>
          <a:gradFill flip="none" rotWithShape="1">
            <a:gsLst>
              <a:gs pos="0">
                <a:schemeClr val="bg1">
                  <a:lumMod val="65000"/>
                </a:schemeClr>
              </a:gs>
              <a:gs pos="100000">
                <a:schemeClr val="bg1">
                  <a:lumMod val="85000"/>
                </a:schemeClr>
              </a:gs>
            </a:gsLst>
            <a:lin ang="5400000" scaled="0"/>
            <a:tileRect/>
          </a:gradFill>
          <a:ln w="9525" cap="flat" cmpd="sng" algn="ctr">
            <a:solidFill>
              <a:schemeClr val="tx1">
                <a:lumMod val="65000"/>
                <a:lumOff val="3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9253" name="Tekstboks 3"/>
          <p:cNvSpPr txBox="1">
            <a:spLocks noChangeArrowheads="1"/>
          </p:cNvSpPr>
          <p:nvPr/>
        </p:nvSpPr>
        <p:spPr bwMode="auto">
          <a:xfrm>
            <a:off x="239713" y="579438"/>
            <a:ext cx="1600200"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Positive factors</a:t>
            </a:r>
          </a:p>
        </p:txBody>
      </p:sp>
      <p:sp>
        <p:nvSpPr>
          <p:cNvPr id="9254"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5227637"/>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2" name="Rectangle 1"/>
          <p:cNvSpPr/>
          <p:nvPr/>
        </p:nvSpPr>
        <p:spPr bwMode="auto">
          <a:xfrm>
            <a:off x="2151517" y="779482"/>
            <a:ext cx="1575918" cy="1576378"/>
          </a:xfrm>
          <a:prstGeom prst="rect">
            <a:avLst/>
          </a:prstGeom>
          <a:gradFill flip="none" rotWithShape="1">
            <a:gsLst>
              <a:gs pos="0">
                <a:schemeClr val="bg1">
                  <a:lumMod val="75000"/>
                </a:schemeClr>
              </a:gs>
              <a:gs pos="100000">
                <a:schemeClr val="tx1">
                  <a:lumMod val="65000"/>
                  <a:lumOff val="3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3" name="TextBox 2"/>
          <p:cNvSpPr txBox="1"/>
          <p:nvPr/>
        </p:nvSpPr>
        <p:spPr>
          <a:xfrm>
            <a:off x="2410324" y="1001603"/>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W</a:t>
            </a:r>
          </a:p>
        </p:txBody>
      </p:sp>
      <p:sp>
        <p:nvSpPr>
          <p:cNvPr id="4" name="Rectangle 3"/>
          <p:cNvSpPr/>
          <p:nvPr/>
        </p:nvSpPr>
        <p:spPr bwMode="auto">
          <a:xfrm>
            <a:off x="6365073" y="779482"/>
            <a:ext cx="1575918" cy="1576378"/>
          </a:xfrm>
          <a:prstGeom prst="rect">
            <a:avLst/>
          </a:prstGeom>
          <a:gradFill>
            <a:gsLst>
              <a:gs pos="0">
                <a:schemeClr val="bg1">
                  <a:lumMod val="85000"/>
                  <a:alpha val="66000"/>
                </a:schemeClr>
              </a:gs>
              <a:gs pos="100000">
                <a:schemeClr val="bg1">
                  <a:lumMod val="50000"/>
                  <a:alpha val="75000"/>
                </a:schemeClr>
              </a:gs>
            </a:gsLst>
            <a:lin ang="5400000" scaled="0"/>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5" name="TextBox 4"/>
          <p:cNvSpPr txBox="1"/>
          <p:nvPr/>
        </p:nvSpPr>
        <p:spPr>
          <a:xfrm>
            <a:off x="6786440" y="1001603"/>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T</a:t>
            </a:r>
          </a:p>
        </p:txBody>
      </p:sp>
      <p:sp>
        <p:nvSpPr>
          <p:cNvPr id="6" name="Left-Right Arrow 5"/>
          <p:cNvSpPr/>
          <p:nvPr/>
        </p:nvSpPr>
        <p:spPr bwMode="auto">
          <a:xfrm>
            <a:off x="4306888" y="1265238"/>
            <a:ext cx="1524000" cy="533400"/>
          </a:xfrm>
          <a:prstGeom prst="leftRightArrow">
            <a:avLst/>
          </a:prstGeom>
          <a:gradFill flip="none" rotWithShape="1">
            <a:gsLst>
              <a:gs pos="0">
                <a:schemeClr val="bg1">
                  <a:lumMod val="65000"/>
                </a:schemeClr>
              </a:gs>
              <a:gs pos="100000">
                <a:schemeClr val="bg1">
                  <a:lumMod val="85000"/>
                </a:schemeClr>
              </a:gs>
            </a:gsLst>
            <a:lin ang="5400000" scaled="0"/>
            <a:tileRect/>
          </a:gradFill>
          <a:ln w="9525" cap="flat" cmpd="sng" algn="ctr">
            <a:solidFill>
              <a:schemeClr val="tx1">
                <a:lumMod val="65000"/>
                <a:lumOff val="3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7" name="Rectangle 6"/>
          <p:cNvSpPr/>
          <p:nvPr/>
        </p:nvSpPr>
        <p:spPr bwMode="auto">
          <a:xfrm>
            <a:off x="1593834" y="2432058"/>
            <a:ext cx="2713839" cy="1576378"/>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10253" name="TextBox 16"/>
          <p:cNvSpPr txBox="1">
            <a:spLocks noChangeArrowheads="1"/>
          </p:cNvSpPr>
          <p:nvPr/>
        </p:nvSpPr>
        <p:spPr bwMode="auto">
          <a:xfrm>
            <a:off x="1668463" y="2508250"/>
            <a:ext cx="2590800" cy="1343025"/>
          </a:xfrm>
          <a:prstGeom prst="rect">
            <a:avLst/>
          </a:prstGeom>
          <a:noFill/>
          <a:ln w="9525">
            <a:noFill/>
            <a:miter lim="800000"/>
            <a:headEnd/>
            <a:tailEnd/>
          </a:ln>
        </p:spPr>
        <p:txBody>
          <a:bodyPr>
            <a:spAutoFit/>
          </a:bodyPr>
          <a:lstStyle/>
          <a:p>
            <a:r>
              <a:rPr lang="en-US" sz="1600" b="1"/>
              <a:t>Weaknesses</a:t>
            </a:r>
          </a:p>
          <a:p>
            <a:endParaRPr lang="en-US" sz="1200"/>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9" name="Rectangle 8"/>
          <p:cNvSpPr/>
          <p:nvPr/>
        </p:nvSpPr>
        <p:spPr bwMode="auto">
          <a:xfrm>
            <a:off x="1593834" y="4108458"/>
            <a:ext cx="2713839" cy="1576378"/>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10257" name="TextBox 16"/>
          <p:cNvSpPr txBox="1">
            <a:spLocks noChangeArrowheads="1"/>
          </p:cNvSpPr>
          <p:nvPr/>
        </p:nvSpPr>
        <p:spPr bwMode="auto">
          <a:xfrm>
            <a:off x="1668463" y="4184650"/>
            <a:ext cx="2590800" cy="1343025"/>
          </a:xfrm>
          <a:prstGeom prst="rect">
            <a:avLst/>
          </a:prstGeom>
          <a:noFill/>
          <a:ln w="9525">
            <a:noFill/>
            <a:miter lim="800000"/>
            <a:headEnd/>
            <a:tailEnd/>
          </a:ln>
        </p:spPr>
        <p:txBody>
          <a:bodyPr>
            <a:spAutoFit/>
          </a:bodyPr>
          <a:lstStyle/>
          <a:p>
            <a:r>
              <a:rPr lang="en-US" sz="1600" b="1"/>
              <a:t>Weaknesses</a:t>
            </a:r>
          </a:p>
          <a:p>
            <a:endParaRPr lang="en-US" sz="1200"/>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11" name="Rectangle 10"/>
          <p:cNvSpPr/>
          <p:nvPr/>
        </p:nvSpPr>
        <p:spPr bwMode="auto">
          <a:xfrm>
            <a:off x="1593834" y="5784858"/>
            <a:ext cx="2713839" cy="1576378"/>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10261" name="TextBox 16"/>
          <p:cNvSpPr txBox="1">
            <a:spLocks noChangeArrowheads="1"/>
          </p:cNvSpPr>
          <p:nvPr/>
        </p:nvSpPr>
        <p:spPr bwMode="auto">
          <a:xfrm>
            <a:off x="1668463" y="5861050"/>
            <a:ext cx="2590800" cy="1343025"/>
          </a:xfrm>
          <a:prstGeom prst="rect">
            <a:avLst/>
          </a:prstGeom>
          <a:noFill/>
          <a:ln w="9525">
            <a:noFill/>
            <a:miter lim="800000"/>
            <a:headEnd/>
            <a:tailEnd/>
          </a:ln>
        </p:spPr>
        <p:txBody>
          <a:bodyPr>
            <a:spAutoFit/>
          </a:bodyPr>
          <a:lstStyle/>
          <a:p>
            <a:r>
              <a:rPr lang="en-US" sz="1600" b="1"/>
              <a:t>Weaknesses</a:t>
            </a:r>
          </a:p>
          <a:p>
            <a:endParaRPr lang="en-US" sz="1200"/>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13" name="Rectangle 12"/>
          <p:cNvSpPr/>
          <p:nvPr/>
        </p:nvSpPr>
        <p:spPr bwMode="auto">
          <a:xfrm>
            <a:off x="5831673" y="2432059"/>
            <a:ext cx="2713839"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10265" name="TextBox 16"/>
          <p:cNvSpPr txBox="1">
            <a:spLocks noChangeArrowheads="1"/>
          </p:cNvSpPr>
          <p:nvPr/>
        </p:nvSpPr>
        <p:spPr bwMode="auto">
          <a:xfrm>
            <a:off x="5902325" y="2508250"/>
            <a:ext cx="2376488" cy="1171575"/>
          </a:xfrm>
          <a:prstGeom prst="rect">
            <a:avLst/>
          </a:prstGeom>
          <a:noFill/>
          <a:ln w="9525">
            <a:noFill/>
            <a:miter lim="800000"/>
            <a:headEnd/>
            <a:tailEnd/>
          </a:ln>
        </p:spPr>
        <p:txBody>
          <a:bodyPr>
            <a:spAutoFit/>
          </a:bodyPr>
          <a:lstStyle/>
          <a:p>
            <a:r>
              <a:rPr lang="en-US" sz="1600" b="1"/>
              <a:t>Threats</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15" name="Rectangle 14"/>
          <p:cNvSpPr/>
          <p:nvPr/>
        </p:nvSpPr>
        <p:spPr bwMode="auto">
          <a:xfrm>
            <a:off x="5831673" y="4108459"/>
            <a:ext cx="2713839"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10269" name="TextBox 16"/>
          <p:cNvSpPr txBox="1">
            <a:spLocks noChangeArrowheads="1"/>
          </p:cNvSpPr>
          <p:nvPr/>
        </p:nvSpPr>
        <p:spPr bwMode="auto">
          <a:xfrm>
            <a:off x="5902325" y="4184650"/>
            <a:ext cx="2376488" cy="1171575"/>
          </a:xfrm>
          <a:prstGeom prst="rect">
            <a:avLst/>
          </a:prstGeom>
          <a:noFill/>
          <a:ln w="9525">
            <a:noFill/>
            <a:miter lim="800000"/>
            <a:headEnd/>
            <a:tailEnd/>
          </a:ln>
        </p:spPr>
        <p:txBody>
          <a:bodyPr>
            <a:spAutoFit/>
          </a:bodyPr>
          <a:lstStyle/>
          <a:p>
            <a:r>
              <a:rPr lang="en-US" sz="1600" b="1"/>
              <a:t>Threats</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17" name="Rectangle 16"/>
          <p:cNvSpPr/>
          <p:nvPr/>
        </p:nvSpPr>
        <p:spPr bwMode="auto">
          <a:xfrm>
            <a:off x="5831673" y="5784859"/>
            <a:ext cx="2713839"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charset="0"/>
              <a:buNone/>
              <a:defRPr/>
            </a:pPr>
            <a:endParaRPr lang="en-US"/>
          </a:p>
        </p:txBody>
      </p:sp>
      <p:sp>
        <p:nvSpPr>
          <p:cNvPr id="10273" name="TextBox 16"/>
          <p:cNvSpPr txBox="1">
            <a:spLocks noChangeArrowheads="1"/>
          </p:cNvSpPr>
          <p:nvPr/>
        </p:nvSpPr>
        <p:spPr bwMode="auto">
          <a:xfrm>
            <a:off x="5902325" y="5861050"/>
            <a:ext cx="2376488" cy="1171575"/>
          </a:xfrm>
          <a:prstGeom prst="rect">
            <a:avLst/>
          </a:prstGeom>
          <a:noFill/>
          <a:ln w="9525">
            <a:noFill/>
            <a:miter lim="800000"/>
            <a:headEnd/>
            <a:tailEnd/>
          </a:ln>
        </p:spPr>
        <p:txBody>
          <a:bodyPr>
            <a:spAutoFit/>
          </a:bodyPr>
          <a:lstStyle/>
          <a:p>
            <a:r>
              <a:rPr lang="en-US" sz="1600" b="1"/>
              <a:t>Threats</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Go ahead an replace it with your own text. </a:t>
            </a:r>
          </a:p>
          <a:p>
            <a:pPr hangingPunct="1">
              <a:lnSpc>
                <a:spcPct val="100000"/>
              </a:lnSpc>
              <a:spcBef>
                <a:spcPct val="20000"/>
              </a:spcBef>
              <a:buClrTx/>
              <a:buSzTx/>
              <a:buFont typeface="Arial" charset="0"/>
              <a:buChar char="•"/>
            </a:pPr>
            <a:r>
              <a:rPr lang="en-US" sz="1200" noProof="1">
                <a:latin typeface="Calibri" pitchFamily="34" charset="0"/>
                <a:cs typeface="Arial" charset="0"/>
              </a:rPr>
              <a:t>This is an example text. </a:t>
            </a:r>
          </a:p>
        </p:txBody>
      </p:sp>
      <p:sp>
        <p:nvSpPr>
          <p:cNvPr id="20" name="Left-Right Arrow 19"/>
          <p:cNvSpPr/>
          <p:nvPr/>
        </p:nvSpPr>
        <p:spPr bwMode="auto">
          <a:xfrm>
            <a:off x="4306888" y="2941638"/>
            <a:ext cx="1524000" cy="533400"/>
          </a:xfrm>
          <a:prstGeom prst="leftRightArrow">
            <a:avLst/>
          </a:prstGeom>
          <a:gradFill flip="none" rotWithShape="1">
            <a:gsLst>
              <a:gs pos="0">
                <a:schemeClr val="bg1">
                  <a:lumMod val="65000"/>
                </a:schemeClr>
              </a:gs>
              <a:gs pos="100000">
                <a:schemeClr val="bg1">
                  <a:lumMod val="85000"/>
                </a:schemeClr>
              </a:gs>
            </a:gsLst>
            <a:lin ang="5400000" scaled="0"/>
            <a:tileRect/>
          </a:gradFill>
          <a:ln w="9525" cap="flat" cmpd="sng" algn="ctr">
            <a:solidFill>
              <a:schemeClr val="tx1">
                <a:lumMod val="65000"/>
                <a:lumOff val="3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21" name="Left-Right Arrow 20"/>
          <p:cNvSpPr/>
          <p:nvPr/>
        </p:nvSpPr>
        <p:spPr bwMode="auto">
          <a:xfrm>
            <a:off x="4306888" y="4541838"/>
            <a:ext cx="1524000" cy="533400"/>
          </a:xfrm>
          <a:prstGeom prst="leftRightArrow">
            <a:avLst/>
          </a:prstGeom>
          <a:gradFill flip="none" rotWithShape="1">
            <a:gsLst>
              <a:gs pos="0">
                <a:schemeClr val="bg1">
                  <a:lumMod val="65000"/>
                </a:schemeClr>
              </a:gs>
              <a:gs pos="100000">
                <a:schemeClr val="bg1">
                  <a:lumMod val="85000"/>
                </a:schemeClr>
              </a:gs>
            </a:gsLst>
            <a:lin ang="5400000" scaled="0"/>
            <a:tileRect/>
          </a:gradFill>
          <a:ln w="9525" cap="flat" cmpd="sng" algn="ctr">
            <a:solidFill>
              <a:schemeClr val="tx1">
                <a:lumMod val="65000"/>
                <a:lumOff val="3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22" name="Left-Right Arrow 21"/>
          <p:cNvSpPr/>
          <p:nvPr/>
        </p:nvSpPr>
        <p:spPr bwMode="auto">
          <a:xfrm>
            <a:off x="4306888" y="6294438"/>
            <a:ext cx="1524000" cy="533400"/>
          </a:xfrm>
          <a:prstGeom prst="leftRightArrow">
            <a:avLst/>
          </a:prstGeom>
          <a:gradFill flip="none" rotWithShape="1">
            <a:gsLst>
              <a:gs pos="0">
                <a:schemeClr val="bg1">
                  <a:lumMod val="65000"/>
                </a:schemeClr>
              </a:gs>
              <a:gs pos="100000">
                <a:schemeClr val="bg1">
                  <a:lumMod val="85000"/>
                </a:schemeClr>
              </a:gs>
            </a:gsLst>
            <a:lin ang="5400000" scaled="0"/>
            <a:tileRect/>
          </a:gradFill>
          <a:ln w="9525" cap="flat" cmpd="sng" algn="ctr">
            <a:solidFill>
              <a:schemeClr val="tx1">
                <a:lumMod val="65000"/>
                <a:lumOff val="3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10277" name="Tekstboks 3"/>
          <p:cNvSpPr txBox="1">
            <a:spLocks noChangeArrowheads="1"/>
          </p:cNvSpPr>
          <p:nvPr/>
        </p:nvSpPr>
        <p:spPr bwMode="auto">
          <a:xfrm>
            <a:off x="239713" y="579438"/>
            <a:ext cx="1698625"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Negative factors</a:t>
            </a:r>
          </a:p>
        </p:txBody>
      </p:sp>
      <p:sp>
        <p:nvSpPr>
          <p:cNvPr id="10278"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0" y="5227637"/>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3" name="Rectangle 2"/>
          <p:cNvSpPr/>
          <p:nvPr/>
        </p:nvSpPr>
        <p:spPr bwMode="auto">
          <a:xfrm>
            <a:off x="1763712" y="1341437"/>
            <a:ext cx="1575918" cy="1576378"/>
          </a:xfrm>
          <a:prstGeom prst="rect">
            <a:avLst/>
          </a:prstGeom>
          <a:gradFill flip="none" rotWithShape="1">
            <a:gsLst>
              <a:gs pos="0">
                <a:srgbClr val="00B0F0"/>
              </a:gs>
              <a:gs pos="100000">
                <a:srgbClr val="004C84"/>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4" name="TextBox 3"/>
          <p:cNvSpPr txBox="1"/>
          <p:nvPr/>
        </p:nvSpPr>
        <p:spPr>
          <a:xfrm>
            <a:off x="2165432" y="1611183"/>
            <a:ext cx="772479"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S</a:t>
            </a:r>
          </a:p>
        </p:txBody>
      </p:sp>
      <p:sp>
        <p:nvSpPr>
          <p:cNvPr id="5" name="Rectangle 4"/>
          <p:cNvSpPr/>
          <p:nvPr/>
        </p:nvSpPr>
        <p:spPr bwMode="auto">
          <a:xfrm>
            <a:off x="5268912" y="1341437"/>
            <a:ext cx="1575918" cy="1576378"/>
          </a:xfrm>
          <a:prstGeom prst="rect">
            <a:avLst/>
          </a:prstGeom>
          <a:gradFill flip="none" rotWithShape="1">
            <a:gsLst>
              <a:gs pos="0">
                <a:srgbClr val="64D011"/>
              </a:gs>
              <a:gs pos="100000">
                <a:srgbClr val="326609"/>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6" name="TextBox 5"/>
          <p:cNvSpPr txBox="1"/>
          <p:nvPr/>
        </p:nvSpPr>
        <p:spPr>
          <a:xfrm>
            <a:off x="5651544" y="1563558"/>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O</a:t>
            </a:r>
          </a:p>
        </p:txBody>
      </p:sp>
      <p:sp>
        <p:nvSpPr>
          <p:cNvPr id="7" name="Rectangle 6"/>
          <p:cNvSpPr/>
          <p:nvPr/>
        </p:nvSpPr>
        <p:spPr bwMode="auto">
          <a:xfrm>
            <a:off x="3516312" y="1341437"/>
            <a:ext cx="1575918" cy="1576378"/>
          </a:xfrm>
          <a:prstGeom prst="rect">
            <a:avLst/>
          </a:prstGeom>
          <a:gradFill flip="none" rotWithShape="1">
            <a:gsLst>
              <a:gs pos="0">
                <a:schemeClr val="bg1">
                  <a:lumMod val="75000"/>
                </a:schemeClr>
              </a:gs>
              <a:gs pos="100000">
                <a:schemeClr val="tx1">
                  <a:lumMod val="65000"/>
                  <a:lumOff val="3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8" name="TextBox 7"/>
          <p:cNvSpPr txBox="1"/>
          <p:nvPr/>
        </p:nvSpPr>
        <p:spPr>
          <a:xfrm>
            <a:off x="3775119" y="1563558"/>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W</a:t>
            </a:r>
          </a:p>
        </p:txBody>
      </p:sp>
      <p:sp>
        <p:nvSpPr>
          <p:cNvPr id="9" name="Rectangle 8"/>
          <p:cNvSpPr/>
          <p:nvPr/>
        </p:nvSpPr>
        <p:spPr bwMode="auto">
          <a:xfrm>
            <a:off x="6945312" y="1341437"/>
            <a:ext cx="1575918" cy="1576378"/>
          </a:xfrm>
          <a:prstGeom prst="rect">
            <a:avLst/>
          </a:prstGeom>
          <a:gradFill>
            <a:gsLst>
              <a:gs pos="0">
                <a:schemeClr val="bg1">
                  <a:lumMod val="85000"/>
                  <a:alpha val="66000"/>
                </a:schemeClr>
              </a:gs>
              <a:gs pos="100000">
                <a:schemeClr val="tx1">
                  <a:lumMod val="50000"/>
                  <a:lumOff val="50000"/>
                  <a:alpha val="75000"/>
                </a:schemeClr>
              </a:gs>
            </a:gsLst>
            <a:lin ang="5400000" scaled="0"/>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0" name="TextBox 9"/>
          <p:cNvSpPr txBox="1"/>
          <p:nvPr/>
        </p:nvSpPr>
        <p:spPr>
          <a:xfrm>
            <a:off x="7366679" y="1563558"/>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T</a:t>
            </a:r>
          </a:p>
        </p:txBody>
      </p:sp>
      <p:sp>
        <p:nvSpPr>
          <p:cNvPr id="11" name="Rectangle 10"/>
          <p:cNvSpPr/>
          <p:nvPr/>
        </p:nvSpPr>
        <p:spPr bwMode="auto">
          <a:xfrm>
            <a:off x="1754186" y="3103561"/>
            <a:ext cx="1575918"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11278" name="TextBox 16"/>
          <p:cNvSpPr txBox="1">
            <a:spLocks noChangeArrowheads="1"/>
          </p:cNvSpPr>
          <p:nvPr/>
        </p:nvSpPr>
        <p:spPr bwMode="auto">
          <a:xfrm>
            <a:off x="1763713" y="3195638"/>
            <a:ext cx="1600200" cy="1436687"/>
          </a:xfrm>
          <a:prstGeom prst="rect">
            <a:avLst/>
          </a:prstGeom>
          <a:noFill/>
          <a:ln w="9525">
            <a:noFill/>
            <a:miter lim="800000"/>
            <a:headEnd/>
            <a:tailEnd/>
          </a:ln>
        </p:spPr>
        <p:txBody>
          <a:bodyPr>
            <a:spAutoFit/>
          </a:bodyPr>
          <a:lstStyle/>
          <a:p>
            <a:r>
              <a:rPr lang="en-US" sz="1600" b="1"/>
              <a:t>Strengths</a:t>
            </a:r>
          </a:p>
          <a:p>
            <a:endParaRPr lang="en-US" sz="1200"/>
          </a:p>
          <a:p>
            <a:r>
              <a:rPr lang="en-US" sz="1200"/>
              <a:t>This is an example text. Go ahead and replace it with your own text</a:t>
            </a:r>
          </a:p>
          <a:p>
            <a:endParaRPr lang="en-US"/>
          </a:p>
        </p:txBody>
      </p:sp>
      <p:sp>
        <p:nvSpPr>
          <p:cNvPr id="13" name="Rectangle 12"/>
          <p:cNvSpPr/>
          <p:nvPr/>
        </p:nvSpPr>
        <p:spPr bwMode="auto">
          <a:xfrm>
            <a:off x="5259386" y="3103561"/>
            <a:ext cx="1575918" cy="1576378"/>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1280" name="TextBox 16"/>
          <p:cNvSpPr txBox="1">
            <a:spLocks noChangeArrowheads="1"/>
          </p:cNvSpPr>
          <p:nvPr/>
        </p:nvSpPr>
        <p:spPr bwMode="auto">
          <a:xfrm>
            <a:off x="5268913" y="3195638"/>
            <a:ext cx="1600200" cy="1441450"/>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15" name="Rectangle 14"/>
          <p:cNvSpPr/>
          <p:nvPr/>
        </p:nvSpPr>
        <p:spPr bwMode="auto">
          <a:xfrm>
            <a:off x="3506786" y="3103561"/>
            <a:ext cx="1575918" cy="1576378"/>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1282" name="TextBox 16"/>
          <p:cNvSpPr txBox="1">
            <a:spLocks noChangeArrowheads="1"/>
          </p:cNvSpPr>
          <p:nvPr/>
        </p:nvSpPr>
        <p:spPr bwMode="auto">
          <a:xfrm>
            <a:off x="3516313" y="3195638"/>
            <a:ext cx="1600200" cy="1436687"/>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17" name="Rectangle 16"/>
          <p:cNvSpPr/>
          <p:nvPr/>
        </p:nvSpPr>
        <p:spPr bwMode="auto">
          <a:xfrm>
            <a:off x="6979118" y="3087378"/>
            <a:ext cx="1575918"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1284" name="TextBox 30"/>
          <p:cNvSpPr txBox="1">
            <a:spLocks noChangeArrowheads="1"/>
          </p:cNvSpPr>
          <p:nvPr/>
        </p:nvSpPr>
        <p:spPr bwMode="auto">
          <a:xfrm>
            <a:off x="6945313" y="3195638"/>
            <a:ext cx="1600200" cy="1436687"/>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19" name="Rectangle 18"/>
          <p:cNvSpPr/>
          <p:nvPr/>
        </p:nvSpPr>
        <p:spPr bwMode="auto">
          <a:xfrm>
            <a:off x="1754186" y="4851081"/>
            <a:ext cx="1575918" cy="1576378"/>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20" name="Rectangle 19"/>
          <p:cNvSpPr/>
          <p:nvPr/>
        </p:nvSpPr>
        <p:spPr bwMode="auto">
          <a:xfrm>
            <a:off x="3506786" y="4851081"/>
            <a:ext cx="1575918" cy="1576378"/>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21" name="Rectangle 20"/>
          <p:cNvSpPr/>
          <p:nvPr/>
        </p:nvSpPr>
        <p:spPr bwMode="auto">
          <a:xfrm>
            <a:off x="5259386" y="4851081"/>
            <a:ext cx="1575918" cy="1576378"/>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22" name="Rectangle 21"/>
          <p:cNvSpPr/>
          <p:nvPr/>
        </p:nvSpPr>
        <p:spPr bwMode="auto">
          <a:xfrm>
            <a:off x="6979118" y="4851081"/>
            <a:ext cx="1575918" cy="1576378"/>
          </a:xfrm>
          <a:prstGeom prst="rect">
            <a:avLst/>
          </a:prstGeom>
          <a:gradFill flip="none" rotWithShape="1">
            <a:gsLst>
              <a:gs pos="0">
                <a:schemeClr val="bg1">
                  <a:lumMod val="95000"/>
                </a:schemeClr>
              </a:gs>
              <a:gs pos="100000">
                <a:schemeClr val="bg1">
                  <a:lumMod val="6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1289" name="TextBox 16"/>
          <p:cNvSpPr txBox="1">
            <a:spLocks noChangeArrowheads="1"/>
          </p:cNvSpPr>
          <p:nvPr/>
        </p:nvSpPr>
        <p:spPr bwMode="auto">
          <a:xfrm>
            <a:off x="1763713" y="4922838"/>
            <a:ext cx="1600200" cy="1436687"/>
          </a:xfrm>
          <a:prstGeom prst="rect">
            <a:avLst/>
          </a:prstGeom>
          <a:noFill/>
          <a:ln w="9525">
            <a:noFill/>
            <a:miter lim="800000"/>
            <a:headEnd/>
            <a:tailEnd/>
          </a:ln>
        </p:spPr>
        <p:txBody>
          <a:bodyPr>
            <a:spAutoFit/>
          </a:bodyPr>
          <a:lstStyle/>
          <a:p>
            <a:r>
              <a:rPr lang="en-US" sz="1600" b="1"/>
              <a:t>Strengths</a:t>
            </a:r>
          </a:p>
          <a:p>
            <a:endParaRPr lang="en-US" sz="1200"/>
          </a:p>
          <a:p>
            <a:r>
              <a:rPr lang="en-US" sz="1200"/>
              <a:t>This is an example text. Go ahead and replace it with your own text</a:t>
            </a:r>
          </a:p>
          <a:p>
            <a:endParaRPr lang="en-US"/>
          </a:p>
        </p:txBody>
      </p:sp>
      <p:sp>
        <p:nvSpPr>
          <p:cNvPr id="11290" name="TextBox 16"/>
          <p:cNvSpPr txBox="1">
            <a:spLocks noChangeArrowheads="1"/>
          </p:cNvSpPr>
          <p:nvPr/>
        </p:nvSpPr>
        <p:spPr bwMode="auto">
          <a:xfrm>
            <a:off x="5268913" y="4922838"/>
            <a:ext cx="1600200" cy="1441450"/>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11291" name="TextBox 16"/>
          <p:cNvSpPr txBox="1">
            <a:spLocks noChangeArrowheads="1"/>
          </p:cNvSpPr>
          <p:nvPr/>
        </p:nvSpPr>
        <p:spPr bwMode="auto">
          <a:xfrm>
            <a:off x="3516313" y="4922838"/>
            <a:ext cx="1600200" cy="1436687"/>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11292" name="TextBox 30"/>
          <p:cNvSpPr txBox="1">
            <a:spLocks noChangeArrowheads="1"/>
          </p:cNvSpPr>
          <p:nvPr/>
        </p:nvSpPr>
        <p:spPr bwMode="auto">
          <a:xfrm>
            <a:off x="6945313" y="4922838"/>
            <a:ext cx="1600200" cy="1436687"/>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11293"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5507004"/>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sp>
        <p:nvSpPr>
          <p:cNvPr id="3" name="Rectangle 2"/>
          <p:cNvSpPr/>
          <p:nvPr/>
        </p:nvSpPr>
        <p:spPr bwMode="auto">
          <a:xfrm>
            <a:off x="1763712" y="1036637"/>
            <a:ext cx="1575918" cy="1576378"/>
          </a:xfrm>
          <a:prstGeom prst="rect">
            <a:avLst/>
          </a:prstGeom>
          <a:gradFill flip="none" rotWithShape="1">
            <a:gsLst>
              <a:gs pos="0">
                <a:srgbClr val="00B0F0"/>
              </a:gs>
              <a:gs pos="100000">
                <a:srgbClr val="004C84"/>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4" name="TextBox 3"/>
          <p:cNvSpPr txBox="1"/>
          <p:nvPr/>
        </p:nvSpPr>
        <p:spPr>
          <a:xfrm>
            <a:off x="2165432" y="1306383"/>
            <a:ext cx="772479"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S</a:t>
            </a:r>
          </a:p>
        </p:txBody>
      </p:sp>
      <p:sp>
        <p:nvSpPr>
          <p:cNvPr id="5" name="Rectangle 4"/>
          <p:cNvSpPr/>
          <p:nvPr/>
        </p:nvSpPr>
        <p:spPr bwMode="auto">
          <a:xfrm>
            <a:off x="5268912" y="1036637"/>
            <a:ext cx="1575918" cy="1576378"/>
          </a:xfrm>
          <a:prstGeom prst="rect">
            <a:avLst/>
          </a:prstGeom>
          <a:gradFill flip="none" rotWithShape="1">
            <a:gsLst>
              <a:gs pos="0">
                <a:srgbClr val="64D011"/>
              </a:gs>
              <a:gs pos="100000">
                <a:srgbClr val="326609"/>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6" name="TextBox 5"/>
          <p:cNvSpPr txBox="1"/>
          <p:nvPr/>
        </p:nvSpPr>
        <p:spPr>
          <a:xfrm>
            <a:off x="5651544" y="1258758"/>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O</a:t>
            </a:r>
          </a:p>
        </p:txBody>
      </p:sp>
      <p:sp>
        <p:nvSpPr>
          <p:cNvPr id="7" name="Rectangle 6"/>
          <p:cNvSpPr/>
          <p:nvPr/>
        </p:nvSpPr>
        <p:spPr bwMode="auto">
          <a:xfrm>
            <a:off x="3516312" y="1036637"/>
            <a:ext cx="1575918" cy="1576378"/>
          </a:xfrm>
          <a:prstGeom prst="rect">
            <a:avLst/>
          </a:prstGeom>
          <a:gradFill flip="none" rotWithShape="1">
            <a:gsLst>
              <a:gs pos="0">
                <a:schemeClr val="bg1">
                  <a:lumMod val="75000"/>
                </a:schemeClr>
              </a:gs>
              <a:gs pos="100000">
                <a:schemeClr val="tx1">
                  <a:lumMod val="65000"/>
                  <a:lumOff val="3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8" name="TextBox 7"/>
          <p:cNvSpPr txBox="1"/>
          <p:nvPr/>
        </p:nvSpPr>
        <p:spPr>
          <a:xfrm>
            <a:off x="3775119" y="1258758"/>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W</a:t>
            </a:r>
          </a:p>
        </p:txBody>
      </p:sp>
      <p:sp>
        <p:nvSpPr>
          <p:cNvPr id="9" name="Rectangle 8"/>
          <p:cNvSpPr/>
          <p:nvPr/>
        </p:nvSpPr>
        <p:spPr bwMode="auto">
          <a:xfrm>
            <a:off x="7021512" y="1036637"/>
            <a:ext cx="1575918" cy="1576378"/>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0" name="TextBox 9"/>
          <p:cNvSpPr txBox="1"/>
          <p:nvPr/>
        </p:nvSpPr>
        <p:spPr>
          <a:xfrm>
            <a:off x="7442879" y="1258758"/>
            <a:ext cx="810654" cy="1036887"/>
          </a:xfrm>
          <a:prstGeom prst="rect">
            <a:avLst/>
          </a:prstGeom>
          <a:noFill/>
        </p:spPr>
        <p:txBody>
          <a:bodyPr>
            <a:spAutoFit/>
          </a:bodyPr>
          <a:lstStyle/>
          <a:p>
            <a:pPr>
              <a:buFont typeface="Times New Roman" pitchFamily="16" charset="0"/>
              <a:buNone/>
              <a:defRPr/>
            </a:pPr>
            <a:r>
              <a:rPr lang="en-US" sz="6600" b="1" dirty="0">
                <a:solidFill>
                  <a:schemeClr val="tx1">
                    <a:lumMod val="75000"/>
                    <a:lumOff val="25000"/>
                  </a:schemeClr>
                </a:solidFill>
                <a:effectLst>
                  <a:innerShdw blurRad="63500" dist="76200" dir="13500000">
                    <a:prstClr val="black">
                      <a:alpha val="38000"/>
                    </a:prstClr>
                  </a:innerShdw>
                </a:effectLst>
                <a:latin typeface="Verdana" pitchFamily="34" charset="0"/>
              </a:rPr>
              <a:t>T</a:t>
            </a:r>
          </a:p>
        </p:txBody>
      </p:sp>
      <p:sp>
        <p:nvSpPr>
          <p:cNvPr id="11" name="Rectangle 10"/>
          <p:cNvSpPr/>
          <p:nvPr/>
        </p:nvSpPr>
        <p:spPr bwMode="auto">
          <a:xfrm>
            <a:off x="1754185" y="2802635"/>
            <a:ext cx="1575918" cy="2105903"/>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12302" name="TextBox 16"/>
          <p:cNvSpPr txBox="1">
            <a:spLocks noChangeArrowheads="1"/>
          </p:cNvSpPr>
          <p:nvPr/>
        </p:nvSpPr>
        <p:spPr bwMode="auto">
          <a:xfrm>
            <a:off x="1763713" y="2941638"/>
            <a:ext cx="1600200" cy="1441450"/>
          </a:xfrm>
          <a:prstGeom prst="rect">
            <a:avLst/>
          </a:prstGeom>
          <a:noFill/>
          <a:ln w="9525">
            <a:noFill/>
            <a:miter lim="800000"/>
            <a:headEnd/>
            <a:tailEnd/>
          </a:ln>
        </p:spPr>
        <p:txBody>
          <a:bodyPr>
            <a:spAutoFit/>
          </a:bodyPr>
          <a:lstStyle/>
          <a:p>
            <a:r>
              <a:rPr lang="en-US" sz="1600" b="1"/>
              <a:t>Strengths</a:t>
            </a:r>
          </a:p>
          <a:p>
            <a:endParaRPr lang="en-US" sz="1200"/>
          </a:p>
          <a:p>
            <a:r>
              <a:rPr lang="en-US" sz="1200"/>
              <a:t>This is an example text. Go ahead and replace it with your own text</a:t>
            </a:r>
          </a:p>
          <a:p>
            <a:endParaRPr lang="en-US"/>
          </a:p>
        </p:txBody>
      </p:sp>
      <p:sp>
        <p:nvSpPr>
          <p:cNvPr id="13" name="Rectangle 12"/>
          <p:cNvSpPr/>
          <p:nvPr/>
        </p:nvSpPr>
        <p:spPr bwMode="auto">
          <a:xfrm>
            <a:off x="5259385" y="2802635"/>
            <a:ext cx="1575918" cy="2105903"/>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2304" name="TextBox 16"/>
          <p:cNvSpPr txBox="1">
            <a:spLocks noChangeArrowheads="1"/>
          </p:cNvSpPr>
          <p:nvPr/>
        </p:nvSpPr>
        <p:spPr bwMode="auto">
          <a:xfrm>
            <a:off x="5268913" y="2940050"/>
            <a:ext cx="1600200" cy="1441450"/>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15" name="Rectangle 14"/>
          <p:cNvSpPr/>
          <p:nvPr/>
        </p:nvSpPr>
        <p:spPr bwMode="auto">
          <a:xfrm>
            <a:off x="3506785" y="2802635"/>
            <a:ext cx="1575918" cy="2105903"/>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2306" name="TextBox 16"/>
          <p:cNvSpPr txBox="1">
            <a:spLocks noChangeArrowheads="1"/>
          </p:cNvSpPr>
          <p:nvPr/>
        </p:nvSpPr>
        <p:spPr bwMode="auto">
          <a:xfrm>
            <a:off x="3516313" y="2941638"/>
            <a:ext cx="1600200" cy="1441450"/>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17" name="Rectangle 16"/>
          <p:cNvSpPr/>
          <p:nvPr/>
        </p:nvSpPr>
        <p:spPr bwMode="auto">
          <a:xfrm>
            <a:off x="7021512" y="2789237"/>
            <a:ext cx="1575918" cy="2105903"/>
          </a:xfrm>
          <a:prstGeom prst="rect">
            <a:avLst/>
          </a:prstGeom>
          <a:gradFill flip="none" rotWithShape="1">
            <a:gsLst>
              <a:gs pos="0">
                <a:schemeClr val="bg1">
                  <a:lumMod val="95000"/>
                </a:schemeClr>
              </a:gs>
              <a:gs pos="100000">
                <a:schemeClr val="bg1">
                  <a:lumMod val="7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2308" name="TextBox 30"/>
          <p:cNvSpPr txBox="1">
            <a:spLocks noChangeArrowheads="1"/>
          </p:cNvSpPr>
          <p:nvPr/>
        </p:nvSpPr>
        <p:spPr bwMode="auto">
          <a:xfrm>
            <a:off x="7004050" y="2944813"/>
            <a:ext cx="1600200" cy="1439862"/>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19" name="Rectangle 18"/>
          <p:cNvSpPr/>
          <p:nvPr/>
        </p:nvSpPr>
        <p:spPr bwMode="auto">
          <a:xfrm>
            <a:off x="1754185" y="5108955"/>
            <a:ext cx="1575918" cy="2105903"/>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perspectiveBelow">
              <a:rot lat="600000" lon="0" rev="0"/>
            </a:camera>
            <a:lightRig rig="threePt" dir="t"/>
          </a:scene3d>
          <a:sp3d extrusionH="1022350"/>
        </p:spPr>
        <p:txBody>
          <a:bodyPr/>
          <a:lstStyle/>
          <a:p>
            <a:pPr>
              <a:buFont typeface="Times New Roman" pitchFamily="16" charset="0"/>
              <a:buNone/>
              <a:defRPr/>
            </a:pPr>
            <a:endParaRPr lang="en-US"/>
          </a:p>
        </p:txBody>
      </p:sp>
      <p:sp>
        <p:nvSpPr>
          <p:cNvPr id="20" name="Rectangle 19"/>
          <p:cNvSpPr/>
          <p:nvPr/>
        </p:nvSpPr>
        <p:spPr bwMode="auto">
          <a:xfrm>
            <a:off x="3506785" y="5108955"/>
            <a:ext cx="1575918" cy="2105903"/>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21" name="Rectangle 20"/>
          <p:cNvSpPr/>
          <p:nvPr/>
        </p:nvSpPr>
        <p:spPr bwMode="auto">
          <a:xfrm>
            <a:off x="5259385" y="5108955"/>
            <a:ext cx="1575918" cy="2105903"/>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22" name="Rectangle 21"/>
          <p:cNvSpPr/>
          <p:nvPr/>
        </p:nvSpPr>
        <p:spPr bwMode="auto">
          <a:xfrm>
            <a:off x="7021512" y="5108955"/>
            <a:ext cx="1575918" cy="2105903"/>
          </a:xfrm>
          <a:prstGeom prst="rect">
            <a:avLst/>
          </a:prstGeom>
          <a:gradFill flip="none" rotWithShape="1">
            <a:gsLst>
              <a:gs pos="0">
                <a:schemeClr val="bg1">
                  <a:lumMod val="95000"/>
                </a:schemeClr>
              </a:gs>
              <a:gs pos="100000">
                <a:schemeClr val="bg1">
                  <a:lumMod val="75000"/>
                </a:schemeClr>
              </a:gs>
            </a:gsLst>
            <a:lin ang="5400000" scaled="0"/>
            <a:tileRect/>
          </a:gradFill>
          <a:ln w="9525" cap="flat" cmpd="sng" algn="ctr">
            <a:noFill/>
            <a:prstDash val="solid"/>
            <a:round/>
            <a:headEnd type="none" w="med" len="med"/>
            <a:tailEnd type="none" w="med" len="med"/>
          </a:ln>
          <a:effectLst/>
          <a:scene3d>
            <a:camera prst="perspectiveBelow" fov="2700000">
              <a:rot lat="600000" lon="0" rev="0"/>
            </a:camera>
            <a:lightRig rig="threePt" dir="t"/>
          </a:scene3d>
          <a:sp3d extrusionH="1022350"/>
        </p:spPr>
        <p:txBody>
          <a:bodyPr/>
          <a:lstStyle/>
          <a:p>
            <a:pPr>
              <a:buFont typeface="Times New Roman" charset="0"/>
              <a:buNone/>
              <a:defRPr/>
            </a:pPr>
            <a:endParaRPr lang="en-US"/>
          </a:p>
        </p:txBody>
      </p:sp>
      <p:sp>
        <p:nvSpPr>
          <p:cNvPr id="12313" name="TextBox 16"/>
          <p:cNvSpPr txBox="1">
            <a:spLocks noChangeArrowheads="1"/>
          </p:cNvSpPr>
          <p:nvPr/>
        </p:nvSpPr>
        <p:spPr bwMode="auto">
          <a:xfrm>
            <a:off x="1763713" y="5227638"/>
            <a:ext cx="1600200" cy="1441450"/>
          </a:xfrm>
          <a:prstGeom prst="rect">
            <a:avLst/>
          </a:prstGeom>
          <a:noFill/>
          <a:ln w="9525">
            <a:noFill/>
            <a:miter lim="800000"/>
            <a:headEnd/>
            <a:tailEnd/>
          </a:ln>
        </p:spPr>
        <p:txBody>
          <a:bodyPr>
            <a:spAutoFit/>
          </a:bodyPr>
          <a:lstStyle/>
          <a:p>
            <a:r>
              <a:rPr lang="en-US" sz="1600" b="1"/>
              <a:t>Strengths</a:t>
            </a:r>
          </a:p>
          <a:p>
            <a:endParaRPr lang="en-US" sz="1200"/>
          </a:p>
          <a:p>
            <a:r>
              <a:rPr lang="en-US" sz="1200"/>
              <a:t>This is an example text. Go ahead and replace it with your own text</a:t>
            </a:r>
          </a:p>
          <a:p>
            <a:endParaRPr lang="en-US"/>
          </a:p>
        </p:txBody>
      </p:sp>
      <p:sp>
        <p:nvSpPr>
          <p:cNvPr id="12314" name="TextBox 16"/>
          <p:cNvSpPr txBox="1">
            <a:spLocks noChangeArrowheads="1"/>
          </p:cNvSpPr>
          <p:nvPr/>
        </p:nvSpPr>
        <p:spPr bwMode="auto">
          <a:xfrm>
            <a:off x="5268913" y="5226050"/>
            <a:ext cx="1600200" cy="1441450"/>
          </a:xfrm>
          <a:prstGeom prst="rect">
            <a:avLst/>
          </a:prstGeom>
          <a:noFill/>
          <a:ln w="9525">
            <a:noFill/>
            <a:miter lim="800000"/>
            <a:headEnd/>
            <a:tailEnd/>
          </a:ln>
        </p:spPr>
        <p:txBody>
          <a:bodyPr>
            <a:spAutoFit/>
          </a:bodyPr>
          <a:lstStyle/>
          <a:p>
            <a:r>
              <a:rPr lang="en-US" sz="1600" b="1"/>
              <a:t>Opportunities</a:t>
            </a:r>
          </a:p>
          <a:p>
            <a:endParaRPr lang="en-US" sz="1200"/>
          </a:p>
          <a:p>
            <a:r>
              <a:rPr lang="en-US" sz="1200"/>
              <a:t>This is an example text. Go ahead and replace it with your own text</a:t>
            </a:r>
          </a:p>
          <a:p>
            <a:endParaRPr lang="en-US"/>
          </a:p>
        </p:txBody>
      </p:sp>
      <p:sp>
        <p:nvSpPr>
          <p:cNvPr id="12315" name="TextBox 16"/>
          <p:cNvSpPr txBox="1">
            <a:spLocks noChangeArrowheads="1"/>
          </p:cNvSpPr>
          <p:nvPr/>
        </p:nvSpPr>
        <p:spPr bwMode="auto">
          <a:xfrm>
            <a:off x="3516313" y="5227638"/>
            <a:ext cx="1600200" cy="1441450"/>
          </a:xfrm>
          <a:prstGeom prst="rect">
            <a:avLst/>
          </a:prstGeom>
          <a:noFill/>
          <a:ln w="9525">
            <a:noFill/>
            <a:miter lim="800000"/>
            <a:headEnd/>
            <a:tailEnd/>
          </a:ln>
        </p:spPr>
        <p:txBody>
          <a:bodyPr>
            <a:spAutoFit/>
          </a:bodyPr>
          <a:lstStyle/>
          <a:p>
            <a:r>
              <a:rPr lang="en-US" sz="1600" b="1"/>
              <a:t>Weaknesses</a:t>
            </a:r>
          </a:p>
          <a:p>
            <a:endParaRPr lang="en-US" sz="1200"/>
          </a:p>
          <a:p>
            <a:r>
              <a:rPr lang="en-US" sz="1200"/>
              <a:t>This is an example text. Go ahead and replace it with your own text</a:t>
            </a:r>
          </a:p>
          <a:p>
            <a:endParaRPr lang="en-US"/>
          </a:p>
        </p:txBody>
      </p:sp>
      <p:sp>
        <p:nvSpPr>
          <p:cNvPr id="12316" name="TextBox 30"/>
          <p:cNvSpPr txBox="1">
            <a:spLocks noChangeArrowheads="1"/>
          </p:cNvSpPr>
          <p:nvPr/>
        </p:nvSpPr>
        <p:spPr bwMode="auto">
          <a:xfrm>
            <a:off x="7004050" y="5227638"/>
            <a:ext cx="1600200" cy="1441450"/>
          </a:xfrm>
          <a:prstGeom prst="rect">
            <a:avLst/>
          </a:prstGeom>
          <a:noFill/>
          <a:ln w="9525">
            <a:noFill/>
            <a:miter lim="800000"/>
            <a:headEnd/>
            <a:tailEnd/>
          </a:ln>
        </p:spPr>
        <p:txBody>
          <a:bodyPr>
            <a:spAutoFit/>
          </a:bodyPr>
          <a:lstStyle/>
          <a:p>
            <a:r>
              <a:rPr lang="en-US" sz="1600" b="1"/>
              <a:t>Threats</a:t>
            </a:r>
          </a:p>
          <a:p>
            <a:endParaRPr lang="en-US" sz="1200"/>
          </a:p>
          <a:p>
            <a:r>
              <a:rPr lang="en-US" sz="1200"/>
              <a:t>This is an example text. Go ahead and replace it with your own text</a:t>
            </a:r>
          </a:p>
          <a:p>
            <a:endParaRPr lang="en-US"/>
          </a:p>
        </p:txBody>
      </p:sp>
      <p:sp>
        <p:nvSpPr>
          <p:cNvPr id="30" name="Right Arrow 29"/>
          <p:cNvSpPr/>
          <p:nvPr/>
        </p:nvSpPr>
        <p:spPr bwMode="auto">
          <a:xfrm>
            <a:off x="392113" y="2789238"/>
            <a:ext cx="1295400" cy="990600"/>
          </a:xfrm>
          <a:prstGeom prst="rightArrow">
            <a:avLst/>
          </a:prstGeom>
          <a:gradFill flip="none" rotWithShape="1">
            <a:gsLst>
              <a:gs pos="0">
                <a:schemeClr val="bg1">
                  <a:lumMod val="85000"/>
                </a:schemeClr>
              </a:gs>
              <a:gs pos="100000">
                <a:schemeClr val="bg1">
                  <a:lumMod val="75000"/>
                </a:schemeClr>
              </a:gs>
            </a:gsLst>
            <a:lin ang="5400000" scaled="0"/>
            <a:tileRect/>
          </a:gradFill>
          <a:ln w="9525" cap="flat" cmpd="sng" algn="ctr">
            <a:solidFill>
              <a:schemeClr val="bg1">
                <a:lumMod val="50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12318" name="TextBox 27"/>
          <p:cNvSpPr txBox="1">
            <a:spLocks noChangeArrowheads="1"/>
          </p:cNvSpPr>
          <p:nvPr/>
        </p:nvSpPr>
        <p:spPr bwMode="auto">
          <a:xfrm>
            <a:off x="392113" y="3035300"/>
            <a:ext cx="914400" cy="439738"/>
          </a:xfrm>
          <a:prstGeom prst="rect">
            <a:avLst/>
          </a:prstGeom>
          <a:noFill/>
          <a:ln w="9525">
            <a:noFill/>
            <a:miter lim="800000"/>
            <a:headEnd/>
            <a:tailEnd/>
          </a:ln>
        </p:spPr>
        <p:txBody>
          <a:bodyPr>
            <a:spAutoFit/>
          </a:bodyPr>
          <a:lstStyle/>
          <a:p>
            <a:pPr algn="ctr"/>
            <a:r>
              <a:rPr lang="en-US" sz="2400">
                <a:latin typeface="Calibri" pitchFamily="34" charset="0"/>
                <a:ea typeface="Calibri" pitchFamily="34" charset="0"/>
                <a:cs typeface="Calibri" pitchFamily="34" charset="0"/>
              </a:rPr>
              <a:t>2009</a:t>
            </a:r>
          </a:p>
        </p:txBody>
      </p:sp>
      <p:sp>
        <p:nvSpPr>
          <p:cNvPr id="31" name="Right Arrow 30"/>
          <p:cNvSpPr/>
          <p:nvPr/>
        </p:nvSpPr>
        <p:spPr bwMode="auto">
          <a:xfrm>
            <a:off x="392113" y="4922838"/>
            <a:ext cx="1295400" cy="990600"/>
          </a:xfrm>
          <a:prstGeom prst="rightArrow">
            <a:avLst/>
          </a:prstGeom>
          <a:gradFill flip="none" rotWithShape="1">
            <a:gsLst>
              <a:gs pos="0">
                <a:schemeClr val="bg1">
                  <a:lumMod val="85000"/>
                </a:schemeClr>
              </a:gs>
              <a:gs pos="100000">
                <a:schemeClr val="bg1">
                  <a:lumMod val="75000"/>
                </a:schemeClr>
              </a:gs>
            </a:gsLst>
            <a:lin ang="5400000" scaled="0"/>
            <a:tileRect/>
          </a:gradFill>
          <a:ln w="9525" cap="flat" cmpd="sng" algn="ctr">
            <a:solidFill>
              <a:schemeClr val="bg1">
                <a:lumMod val="50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sp>
        <p:nvSpPr>
          <p:cNvPr id="12320" name="TextBox 31"/>
          <p:cNvSpPr txBox="1">
            <a:spLocks noChangeArrowheads="1"/>
          </p:cNvSpPr>
          <p:nvPr/>
        </p:nvSpPr>
        <p:spPr bwMode="auto">
          <a:xfrm>
            <a:off x="392113" y="5168900"/>
            <a:ext cx="914400" cy="439738"/>
          </a:xfrm>
          <a:prstGeom prst="rect">
            <a:avLst/>
          </a:prstGeom>
          <a:noFill/>
          <a:ln w="9525">
            <a:noFill/>
            <a:miter lim="800000"/>
            <a:headEnd/>
            <a:tailEnd/>
          </a:ln>
        </p:spPr>
        <p:txBody>
          <a:bodyPr>
            <a:spAutoFit/>
          </a:bodyPr>
          <a:lstStyle/>
          <a:p>
            <a:pPr algn="ctr"/>
            <a:r>
              <a:rPr lang="en-US" sz="2400">
                <a:latin typeface="Calibri" pitchFamily="34" charset="0"/>
                <a:ea typeface="Calibri" pitchFamily="34" charset="0"/>
                <a:cs typeface="Calibri" pitchFamily="34" charset="0"/>
              </a:rPr>
              <a:t>2010</a:t>
            </a:r>
          </a:p>
        </p:txBody>
      </p:sp>
      <p:sp>
        <p:nvSpPr>
          <p:cNvPr id="12321" name="Tekstboks 3"/>
          <p:cNvSpPr txBox="1">
            <a:spLocks noChangeArrowheads="1"/>
          </p:cNvSpPr>
          <p:nvPr/>
        </p:nvSpPr>
        <p:spPr bwMode="auto">
          <a:xfrm>
            <a:off x="239713" y="579438"/>
            <a:ext cx="2178050"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Differentiating values</a:t>
            </a:r>
          </a:p>
        </p:txBody>
      </p:sp>
      <p:sp>
        <p:nvSpPr>
          <p:cNvPr id="12322"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flipV="1">
            <a:off x="0" y="2870166"/>
            <a:ext cx="10080625" cy="2052671"/>
          </a:xfrm>
          <a:prstGeom prst="rect">
            <a:avLst/>
          </a:prstGeom>
          <a:gradFill rotWithShape="1">
            <a:gsLst>
              <a:gs pos="61000">
                <a:sysClr val="window" lastClr="FFFFFF">
                  <a:alpha val="0"/>
                </a:sysClr>
              </a:gs>
              <a:gs pos="100000">
                <a:sysClr val="window" lastClr="FFFFFF">
                  <a:lumMod val="85000"/>
                </a:sys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en-US" kern="0">
              <a:solidFill>
                <a:sysClr val="window" lastClr="FFFFFF"/>
              </a:solidFill>
              <a:latin typeface="Calibri"/>
            </a:endParaRPr>
          </a:p>
        </p:txBody>
      </p:sp>
      <p:grpSp>
        <p:nvGrpSpPr>
          <p:cNvPr id="13317" name="Grupper 5"/>
          <p:cNvGrpSpPr>
            <a:grpSpLocks/>
          </p:cNvGrpSpPr>
          <p:nvPr/>
        </p:nvGrpSpPr>
        <p:grpSpPr bwMode="auto">
          <a:xfrm>
            <a:off x="6259513" y="1646238"/>
            <a:ext cx="3657600" cy="5410200"/>
            <a:chOff x="-38100" y="5366940"/>
            <a:chExt cx="9296400" cy="5411645"/>
          </a:xfrm>
        </p:grpSpPr>
        <p:sp>
          <p:nvSpPr>
            <p:cNvPr id="18" name="Rektangel 18"/>
            <p:cNvSpPr/>
            <p:nvPr/>
          </p:nvSpPr>
          <p:spPr>
            <a:xfrm>
              <a:off x="-1787" y="5549551"/>
              <a:ext cx="9223772" cy="5229034"/>
            </a:xfrm>
            <a:prstGeom prst="rect">
              <a:avLst/>
            </a:prstGeom>
            <a:gradFill rotWithShape="1">
              <a:gsLst>
                <a:gs pos="0">
                  <a:srgbClr val="D4F4F9"/>
                </a:gs>
                <a:gs pos="100000">
                  <a:srgbClr val="88AACA"/>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13334" name="Grupper 13"/>
            <p:cNvGrpSpPr>
              <a:grpSpLocks/>
            </p:cNvGrpSpPr>
            <p:nvPr/>
          </p:nvGrpSpPr>
          <p:grpSpPr bwMode="auto">
            <a:xfrm>
              <a:off x="-38100" y="5366940"/>
              <a:ext cx="9296400" cy="212782"/>
              <a:chOff x="0" y="1536700"/>
              <a:chExt cx="9144000" cy="317275"/>
            </a:xfrm>
          </p:grpSpPr>
          <p:sp>
            <p:nvSpPr>
              <p:cNvPr id="20" name="Rektangel 20"/>
              <p:cNvSpPr/>
              <p:nvPr/>
            </p:nvSpPr>
            <p:spPr>
              <a:xfrm>
                <a:off x="0" y="1536700"/>
                <a:ext cx="9144000" cy="317275"/>
              </a:xfrm>
              <a:prstGeom prst="rect">
                <a:avLst/>
              </a:prstGeom>
              <a:gradFill rotWithShape="1">
                <a:gsLst>
                  <a:gs pos="100000">
                    <a:srgbClr val="00B0F0"/>
                  </a:gs>
                  <a:gs pos="0">
                    <a:srgbClr val="00355C"/>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21"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grpSp>
        <p:nvGrpSpPr>
          <p:cNvPr id="13318" name="Group 23"/>
          <p:cNvGrpSpPr>
            <a:grpSpLocks/>
          </p:cNvGrpSpPr>
          <p:nvPr/>
        </p:nvGrpSpPr>
        <p:grpSpPr bwMode="auto">
          <a:xfrm>
            <a:off x="644525" y="5532438"/>
            <a:ext cx="1576388" cy="1576387"/>
            <a:chOff x="3363913" y="2052629"/>
            <a:chExt cx="1575687" cy="1576235"/>
          </a:xfrm>
        </p:grpSpPr>
        <p:sp>
          <p:nvSpPr>
            <p:cNvPr id="22" name="TextBox 21"/>
            <p:cNvSpPr txBox="1"/>
            <p:nvPr/>
          </p:nvSpPr>
          <p:spPr>
            <a:xfrm>
              <a:off x="3699529" y="2105598"/>
              <a:ext cx="1066800" cy="1048648"/>
            </a:xfrm>
            <a:prstGeom prst="rect">
              <a:avLst/>
            </a:prstGeom>
            <a:noFill/>
            <a:scene3d>
              <a:camera prst="isometricOffAxis1Right">
                <a:rot lat="775397" lon="20592968" rev="0"/>
              </a:camera>
              <a:lightRig rig="threePt" dir="t"/>
            </a:scene3d>
          </p:spPr>
          <p:txBody>
            <a:bodyPr>
              <a:spAutoFit/>
              <a:sp3d extrusionH="304800"/>
            </a:bodyPr>
            <a:lstStyle/>
            <a:p>
              <a:pPr>
                <a:buFont typeface="Times New Roman" pitchFamily="16" charset="0"/>
                <a:buNone/>
                <a:defRPr/>
              </a:pPr>
              <a:r>
                <a:rPr lang="en-US" sz="6600" b="1" dirty="0">
                  <a:solidFill>
                    <a:srgbClr val="0070C0"/>
                  </a:solidFill>
                  <a:effectLst>
                    <a:outerShdw blurRad="127000" dir="5220000" sy="-20000" rotWithShape="0">
                      <a:prstClr val="black">
                        <a:alpha val="25000"/>
                      </a:prstClr>
                    </a:outerShdw>
                  </a:effectLst>
                  <a:latin typeface="Verdana" pitchFamily="34" charset="0"/>
                </a:rPr>
                <a:t>S</a:t>
              </a:r>
            </a:p>
          </p:txBody>
        </p:sp>
        <p:sp>
          <p:nvSpPr>
            <p:cNvPr id="23" name="Rectangle 22"/>
            <p:cNvSpPr/>
            <p:nvPr/>
          </p:nvSpPr>
          <p:spPr bwMode="auto">
            <a:xfrm>
              <a:off x="3363913" y="2052629"/>
              <a:ext cx="1575687" cy="1576235"/>
            </a:xfrm>
            <a:prstGeom prst="rect">
              <a:avLst/>
            </a:prstGeom>
            <a:gradFill>
              <a:gsLst>
                <a:gs pos="0">
                  <a:schemeClr val="bg1">
                    <a:lumMod val="95000"/>
                    <a:alpha val="25000"/>
                  </a:schemeClr>
                </a:gs>
                <a:gs pos="100000">
                  <a:schemeClr val="bg1">
                    <a:lumMod val="65000"/>
                    <a:alpha val="39000"/>
                  </a:schemeClr>
                </a:gs>
              </a:gsLst>
              <a:lin ang="5400000" scaled="0"/>
            </a:gradFill>
            <a:ln w="9525" cap="flat" cmpd="sng" algn="ctr">
              <a:noFill/>
              <a:prstDash val="solid"/>
              <a:round/>
              <a:headEnd type="none" w="med" len="med"/>
              <a:tailEnd type="none" w="med" len="med"/>
            </a:ln>
            <a:effectLst/>
            <a:scene3d>
              <a:camera prst="isometricOffAxis1Right">
                <a:rot lat="775397" lon="20592968" rev="0"/>
              </a:camera>
              <a:lightRig rig="threePt" dir="t"/>
            </a:scene3d>
            <a:sp3d extrusionH="1352550"/>
          </p:spPr>
          <p:txBody>
            <a:bodyPr/>
            <a:lstStyle/>
            <a:p>
              <a:pPr>
                <a:buFont typeface="Times New Roman" pitchFamily="16" charset="0"/>
                <a:buNone/>
                <a:defRPr/>
              </a:pPr>
              <a:endParaRPr lang="en-US" dirty="0">
                <a:solidFill>
                  <a:srgbClr val="0070C0"/>
                </a:solidFill>
              </a:endParaRPr>
            </a:p>
          </p:txBody>
        </p:sp>
      </p:grpSp>
      <p:sp>
        <p:nvSpPr>
          <p:cNvPr id="25" name="Right Arrow 24"/>
          <p:cNvSpPr/>
          <p:nvPr/>
        </p:nvSpPr>
        <p:spPr bwMode="auto">
          <a:xfrm>
            <a:off x="5878513" y="4313238"/>
            <a:ext cx="533400" cy="457200"/>
          </a:xfrm>
          <a:prstGeom prst="rightArrow">
            <a:avLst/>
          </a:prstGeom>
          <a:gradFill flip="none" rotWithShape="1">
            <a:gsLst>
              <a:gs pos="0">
                <a:schemeClr val="bg1">
                  <a:lumMod val="50000"/>
                </a:schemeClr>
              </a:gs>
              <a:gs pos="100000">
                <a:schemeClr val="bg1">
                  <a:lumMod val="85000"/>
                </a:schemeClr>
              </a:gs>
            </a:gsLst>
            <a:lin ang="0" scaled="1"/>
            <a:tileRect/>
          </a:gradFill>
          <a:ln w="9525" cap="flat" cmpd="sng" algn="ctr">
            <a:solidFill>
              <a:schemeClr val="bg1">
                <a:lumMod val="65000"/>
              </a:schemeClr>
            </a:solidFill>
            <a:prstDash val="solid"/>
            <a:round/>
            <a:headEnd type="none" w="med" len="med"/>
            <a:tailEnd type="none" w="med" len="med"/>
          </a:ln>
          <a:effectLst/>
        </p:spPr>
        <p:txBody>
          <a:bodyPr/>
          <a:lstStyle/>
          <a:p>
            <a:pPr>
              <a:buFont typeface="Times New Roman" pitchFamily="16" charset="0"/>
              <a:buNone/>
              <a:defRPr/>
            </a:pPr>
            <a:endParaRPr lang="en-US"/>
          </a:p>
        </p:txBody>
      </p:sp>
      <p:grpSp>
        <p:nvGrpSpPr>
          <p:cNvPr id="13320" name="Grupper 5"/>
          <p:cNvGrpSpPr>
            <a:grpSpLocks/>
          </p:cNvGrpSpPr>
          <p:nvPr/>
        </p:nvGrpSpPr>
        <p:grpSpPr bwMode="auto">
          <a:xfrm>
            <a:off x="2373313" y="1646238"/>
            <a:ext cx="3657600" cy="5410200"/>
            <a:chOff x="-38100" y="5366940"/>
            <a:chExt cx="9296400" cy="5411645"/>
          </a:xfrm>
        </p:grpSpPr>
        <p:sp>
          <p:nvSpPr>
            <p:cNvPr id="5" name="Rektangel 18"/>
            <p:cNvSpPr/>
            <p:nvPr/>
          </p:nvSpPr>
          <p:spPr>
            <a:xfrm>
              <a:off x="-1787" y="5549551"/>
              <a:ext cx="9223772" cy="5229034"/>
            </a:xfrm>
            <a:prstGeom prst="rect">
              <a:avLst/>
            </a:prstGeom>
            <a:gradFill rotWithShape="1">
              <a:gsLst>
                <a:gs pos="0">
                  <a:srgbClr val="D4F4F9"/>
                </a:gs>
                <a:gs pos="100000">
                  <a:srgbClr val="88AACA"/>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grpSp>
          <p:nvGrpSpPr>
            <p:cNvPr id="13326" name="Grupper 13"/>
            <p:cNvGrpSpPr>
              <a:grpSpLocks/>
            </p:cNvGrpSpPr>
            <p:nvPr/>
          </p:nvGrpSpPr>
          <p:grpSpPr bwMode="auto">
            <a:xfrm>
              <a:off x="-38100" y="5366940"/>
              <a:ext cx="9296400" cy="212782"/>
              <a:chOff x="0" y="1536700"/>
              <a:chExt cx="9144000" cy="317275"/>
            </a:xfrm>
          </p:grpSpPr>
          <p:sp>
            <p:nvSpPr>
              <p:cNvPr id="7" name="Rektangel 20"/>
              <p:cNvSpPr/>
              <p:nvPr/>
            </p:nvSpPr>
            <p:spPr>
              <a:xfrm>
                <a:off x="0" y="1536700"/>
                <a:ext cx="9144000" cy="317275"/>
              </a:xfrm>
              <a:prstGeom prst="rect">
                <a:avLst/>
              </a:prstGeom>
              <a:gradFill rotWithShape="1">
                <a:gsLst>
                  <a:gs pos="100000">
                    <a:srgbClr val="00B0F0"/>
                  </a:gs>
                  <a:gs pos="0">
                    <a:srgbClr val="00355C"/>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a:solidFill>
                    <a:sysClr val="window" lastClr="FFFFFF"/>
                  </a:solidFill>
                  <a:latin typeface="Calibri"/>
                </a:endParaRPr>
              </a:p>
            </p:txBody>
          </p:sp>
          <p:sp>
            <p:nvSpPr>
              <p:cNvPr id="8" name="Rektangel 21"/>
              <p:cNvSpPr/>
              <p:nvPr/>
            </p:nvSpPr>
            <p:spPr>
              <a:xfrm>
                <a:off x="0" y="1574800"/>
                <a:ext cx="9144000" cy="152400"/>
              </a:xfrm>
              <a:prstGeom prst="rect">
                <a:avLst/>
              </a:prstGeom>
              <a:gradFill rotWithShape="1">
                <a:gsLst>
                  <a:gs pos="100000">
                    <a:srgbClr val="FFFCF9">
                      <a:alpha val="79000"/>
                    </a:srgbClr>
                  </a:gs>
                  <a:gs pos="0">
                    <a:srgbClr val="E6E6E6">
                      <a:tint val="50000"/>
                      <a:shade val="100000"/>
                      <a:satMod val="350000"/>
                      <a:alpha val="0"/>
                    </a:srgbClr>
                  </a:gs>
                </a:gsLst>
                <a:lin ang="16200000" scaled="0"/>
              </a:gradFill>
              <a:ln w="9525" cap="flat" cmpd="sng" algn="ctr">
                <a:noFill/>
                <a:prstDash val="solid"/>
              </a:ln>
              <a:effectLst/>
            </p:spPr>
            <p:txBody>
              <a:bodyPr anchor="ctr"/>
              <a:lstStyle/>
              <a:p>
                <a:pPr algn="ctr" defTabSz="914400" fontAlgn="auto" hangingPunct="1">
                  <a:lnSpc>
                    <a:spcPct val="100000"/>
                  </a:lnSpc>
                  <a:spcBef>
                    <a:spcPts val="0"/>
                  </a:spcBef>
                  <a:spcAft>
                    <a:spcPts val="0"/>
                  </a:spcAft>
                  <a:buClrTx/>
                  <a:buSzTx/>
                  <a:buFontTx/>
                  <a:buNone/>
                  <a:defRPr/>
                </a:pPr>
                <a:endParaRPr lang="da-DK" kern="0" dirty="0">
                  <a:solidFill>
                    <a:sysClr val="window" lastClr="FFFFFF"/>
                  </a:solidFill>
                  <a:latin typeface="Calibri"/>
                </a:endParaRPr>
              </a:p>
            </p:txBody>
          </p:sp>
        </p:grpSp>
      </p:grpSp>
      <p:sp>
        <p:nvSpPr>
          <p:cNvPr id="27" name="Text Box 17"/>
          <p:cNvSpPr txBox="1">
            <a:spLocks noChangeArrowheads="1"/>
          </p:cNvSpPr>
          <p:nvPr/>
        </p:nvSpPr>
        <p:spPr bwMode="auto">
          <a:xfrm>
            <a:off x="2678113" y="2179638"/>
            <a:ext cx="3025775" cy="3352800"/>
          </a:xfrm>
          <a:prstGeom prst="rect">
            <a:avLst/>
          </a:prstGeom>
          <a:noFill/>
          <a:ln w="9525">
            <a:noFill/>
            <a:miter lim="800000"/>
            <a:headEnd/>
            <a:tailEnd/>
          </a:ln>
        </p:spPr>
        <p:txBody>
          <a:bodyPr anchor="b"/>
          <a:lstStyle/>
          <a:p>
            <a:pPr>
              <a:buFont typeface="Times New Roman" pitchFamily="-109" charset="0"/>
              <a:buNone/>
              <a:defRPr/>
            </a:pPr>
            <a:r>
              <a:rPr lang="en-US" sz="1400" b="1" dirty="0">
                <a:latin typeface="Arial" pitchFamily="-109" charset="0"/>
              </a:rPr>
              <a:t>Current strengths</a:t>
            </a:r>
          </a:p>
          <a:p>
            <a:pPr>
              <a:buFont typeface="Times New Roman" pitchFamily="-109" charset="0"/>
              <a:buNone/>
              <a:defRPr/>
            </a:pPr>
            <a:endParaRPr lang="en-US" sz="1400" dirty="0">
              <a:latin typeface="Arial" pitchFamily="-109" charset="0"/>
            </a:endParaRP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Go ahead an replace it with your own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 It is meant to give you a feeling of how the designs looks including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p:txBody>
      </p:sp>
      <p:sp>
        <p:nvSpPr>
          <p:cNvPr id="28" name="Text Box 17"/>
          <p:cNvSpPr txBox="1">
            <a:spLocks noChangeArrowheads="1"/>
          </p:cNvSpPr>
          <p:nvPr/>
        </p:nvSpPr>
        <p:spPr bwMode="auto">
          <a:xfrm>
            <a:off x="6564313" y="2179638"/>
            <a:ext cx="3025775" cy="3352800"/>
          </a:xfrm>
          <a:prstGeom prst="rect">
            <a:avLst/>
          </a:prstGeom>
          <a:noFill/>
          <a:ln w="9525">
            <a:noFill/>
            <a:miter lim="800000"/>
            <a:headEnd/>
            <a:tailEnd/>
          </a:ln>
        </p:spPr>
        <p:txBody>
          <a:bodyPr anchor="b"/>
          <a:lstStyle/>
          <a:p>
            <a:pPr>
              <a:buFont typeface="Times New Roman" pitchFamily="-109" charset="0"/>
              <a:buNone/>
              <a:defRPr/>
            </a:pPr>
            <a:r>
              <a:rPr lang="en-US" sz="1400" b="1" dirty="0">
                <a:latin typeface="Arial" pitchFamily="-109" charset="0"/>
              </a:rPr>
              <a:t>Goals and project plan: strengths</a:t>
            </a:r>
          </a:p>
          <a:p>
            <a:pPr>
              <a:buFont typeface="Times New Roman" pitchFamily="-109" charset="0"/>
              <a:buNone/>
              <a:defRPr/>
            </a:pPr>
            <a:endParaRPr lang="en-US" sz="1400" dirty="0">
              <a:latin typeface="Arial" pitchFamily="-109" charset="0"/>
            </a:endParaRP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Go ahead an replace it with your own text. </a:t>
            </a:r>
          </a:p>
          <a:p>
            <a:pPr hangingPunct="1">
              <a:lnSpc>
                <a:spcPct val="100000"/>
              </a:lnSpc>
              <a:spcBef>
                <a:spcPct val="20000"/>
              </a:spcBef>
              <a:buClrTx/>
              <a:buSzTx/>
              <a:buFont typeface="Arial" pitchFamily="-109" charset="0"/>
              <a:buChar char="•"/>
              <a:defRPr/>
            </a:pPr>
            <a:r>
              <a:rPr lang="en-US" sz="1400" noProof="1">
                <a:latin typeface="Calibri" pitchFamily="-109" charset="0"/>
                <a:ea typeface="Arial" pitchFamily="-109" charset="0"/>
                <a:cs typeface="Arial" pitchFamily="-109" charset="0"/>
              </a:rPr>
              <a:t>This is an example text. </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 It is meant to give you a feeling of how the designs looks including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a:p>
            <a:pPr hangingPunct="1">
              <a:lnSpc>
                <a:spcPct val="100000"/>
              </a:lnSpc>
              <a:spcBef>
                <a:spcPct val="20000"/>
              </a:spcBef>
              <a:buClrTx/>
              <a:buSzTx/>
              <a:buFont typeface="Arial" pitchFamily="-109" charset="0"/>
              <a:buChar char="•"/>
              <a:defRPr/>
            </a:pPr>
            <a:r>
              <a:rPr lang="en-US" sz="1400" kern="0" dirty="0">
                <a:latin typeface="Calibri" pitchFamily="34" charset="0"/>
                <a:cs typeface="Arial" pitchFamily="34" charset="0"/>
              </a:rPr>
              <a:t>This is an example text. Go ahead and replace it with your own text</a:t>
            </a:r>
          </a:p>
        </p:txBody>
      </p:sp>
      <p:sp>
        <p:nvSpPr>
          <p:cNvPr id="13323" name="Tekstboks 3"/>
          <p:cNvSpPr txBox="1">
            <a:spLocks noChangeArrowheads="1"/>
          </p:cNvSpPr>
          <p:nvPr/>
        </p:nvSpPr>
        <p:spPr bwMode="auto">
          <a:xfrm>
            <a:off x="239713" y="579438"/>
            <a:ext cx="1076325" cy="352425"/>
          </a:xfrm>
          <a:prstGeom prst="rect">
            <a:avLst/>
          </a:prstGeom>
          <a:noFill/>
          <a:ln w="9525">
            <a:noFill/>
            <a:miter lim="800000"/>
            <a:headEnd/>
            <a:tailEnd/>
          </a:ln>
        </p:spPr>
        <p:txBody>
          <a:bodyPr wrap="none">
            <a:spAutoFit/>
          </a:bodyPr>
          <a:lstStyle/>
          <a:p>
            <a:r>
              <a:rPr lang="da-DK">
                <a:latin typeface="Calibri" pitchFamily="34" charset="0"/>
                <a:ea typeface="Calibri" pitchFamily="34" charset="0"/>
                <a:cs typeface="Calibri" pitchFamily="34" charset="0"/>
              </a:rPr>
              <a:t>Strengths</a:t>
            </a:r>
          </a:p>
        </p:txBody>
      </p:sp>
      <p:sp>
        <p:nvSpPr>
          <p:cNvPr id="13324" name="Tekstboks 3"/>
          <p:cNvSpPr txBox="1">
            <a:spLocks noChangeArrowheads="1"/>
          </p:cNvSpPr>
          <p:nvPr/>
        </p:nvSpPr>
        <p:spPr bwMode="auto">
          <a:xfrm>
            <a:off x="242888" y="273050"/>
            <a:ext cx="1690687" cy="352425"/>
          </a:xfrm>
          <a:prstGeom prst="rect">
            <a:avLst/>
          </a:prstGeom>
          <a:noFill/>
          <a:ln w="9525">
            <a:noFill/>
            <a:miter lim="800000"/>
            <a:headEnd/>
            <a:tailEnd/>
          </a:ln>
        </p:spPr>
        <p:txBody>
          <a:bodyPr wrap="none">
            <a:spAutoFit/>
          </a:bodyPr>
          <a:lstStyle/>
          <a:p>
            <a:r>
              <a:rPr lang="da-DK" b="1">
                <a:latin typeface="Calibri" pitchFamily="34" charset="0"/>
                <a:ea typeface="Calibri" pitchFamily="34" charset="0"/>
                <a:cs typeface="Calibri" pitchFamily="34" charset="0"/>
              </a:rPr>
              <a:t>SWOT </a:t>
            </a:r>
            <a:r>
              <a:rPr lang="da-DK">
                <a:latin typeface="Calibri" pitchFamily="34" charset="0"/>
                <a:ea typeface="Calibri" pitchFamily="34" charset="0"/>
                <a:cs typeface="Calibri" pitchFamily="34" charset="0"/>
              </a:rPr>
              <a:t>ANALYSIS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Τήξη">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Τήξη">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Τήξη">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AF3004B-9108-4C4B-8CE9-64F411650F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Foundry</Template>
  <TotalTime>501</TotalTime>
  <Words>8240</Words>
  <Application>Microsoft Office PowerPoint</Application>
  <PresentationFormat>Προσαρμογή</PresentationFormat>
  <Paragraphs>954</Paragraphs>
  <Slides>103</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103</vt:i4>
      </vt:variant>
    </vt:vector>
  </HeadingPairs>
  <TitlesOfParts>
    <vt:vector size="105" baseType="lpstr">
      <vt:lpstr>Τήξη</vt:lpstr>
      <vt:lpstr>Φύλλο εργασίας</vt:lpstr>
      <vt:lpstr>Εργαλεία αξιολόγησης μακρο &amp; μικροπεριβάλλοντος</vt:lpstr>
      <vt:lpstr>H EFE  Matrix</vt:lpstr>
      <vt:lpstr> EFE Matrix (External Factor Evaluation) </vt:lpstr>
      <vt:lpstr>EFE Matrix (External Factor Evaluation) </vt:lpstr>
      <vt:lpstr>Αποτίμηση εξωτερικών παραγόντων  (ΕFΕ) </vt:lpstr>
      <vt:lpstr>Βήματα EFE Matrix </vt:lpstr>
      <vt:lpstr>2ο Βήμα: Ορισμός βαρών</vt:lpstr>
      <vt:lpstr>3ο Βήμα: Βαθμολόγηση παραγόντων (1)</vt:lpstr>
      <vt:lpstr>3ο Βήμα: Βαθμολόγηση παραγόντων (2)</vt:lpstr>
      <vt:lpstr>4ο &amp; 5ο Βήμα</vt:lpstr>
      <vt:lpstr>Παράδειγμα</vt:lpstr>
      <vt:lpstr>Αξιολόγηση- σχόλιο</vt:lpstr>
      <vt:lpstr>Εξωτερικές Δυνάμεις Κλειδιά</vt:lpstr>
      <vt:lpstr>Εξωτερικές Δυνάμεις Κλειδιά</vt:lpstr>
      <vt:lpstr>ΒΑΣΙΚΕΣ ΟΙΚΟΝΟΜΙΚΕΣ ΜΕΤΑΒΛΗΤΕΣ ΠΟΥ ΠΡΕΠΕΙ ΝΑ ΠΑΡΑΚΟΛΟΥΘΟΥΝΤΑΙ</vt:lpstr>
      <vt:lpstr>Κοινωνικές, Πολιτιστικές, Δημογραφικές, και Περιβαλλοντικές δυνάμεις</vt:lpstr>
      <vt:lpstr>Πολιτικές, Κυβερνητικές, και Νομικές μεταβλητές</vt:lpstr>
      <vt:lpstr>Τεχνολογικές δυνάμεις</vt:lpstr>
      <vt:lpstr>Τεχνολογικές δυνάμεις (2)</vt:lpstr>
      <vt:lpstr>Τεχνολογικές δυνάμεις</vt:lpstr>
      <vt:lpstr>Ανταγωνιστικές δυνάμεις</vt:lpstr>
      <vt:lpstr>Βασικές ερωτήσεις σχετικά με τους ανταγωνιστές</vt:lpstr>
      <vt:lpstr>Βασικές ερωτήσεις σχετικά με τους ανταγωνιστές</vt:lpstr>
      <vt:lpstr>Ανάλυση Ανταγωνιστών: Πρότυπο πέντε-δυνάμεων</vt:lpstr>
      <vt:lpstr>Εσωτερική αξιολόγηση</vt:lpstr>
      <vt:lpstr>  Συνοπτικά </vt:lpstr>
      <vt:lpstr>Η φύση μίας εσωτερικής διάγνωσης   </vt:lpstr>
      <vt:lpstr>Βασικές εσωτερικές δυνάμεις</vt:lpstr>
      <vt:lpstr>Η διαδικασία για να διεξάγεις μία εσωτερική διάγνωση  </vt:lpstr>
      <vt:lpstr>Η διαδικασία για να διεξάγεις μία εσωτερική διάγνωση</vt:lpstr>
      <vt:lpstr>Οι λειτουργίες του mαnαgement.</vt:lpstr>
      <vt:lpstr>Οι λειτουργίες του mαnαgement.</vt:lpstr>
      <vt:lpstr>Οι λειτουργίες του mαnαgement.</vt:lpstr>
      <vt:lpstr>Σχεδιασμός</vt:lpstr>
      <vt:lpstr>Οργανώνοντας </vt:lpstr>
      <vt:lpstr>Πλεονεκτήματα της ειδίκευσης εργασίας</vt:lpstr>
      <vt:lpstr>Δίνοντας κίνητρα</vt:lpstr>
      <vt:lpstr>Ηγετική ικανότητα</vt:lpstr>
      <vt:lpstr>Επιλέγοντας προσωπικό</vt:lpstr>
      <vt:lpstr>Δραστηριότητες προσωπικού</vt:lpstr>
      <vt:lpstr>Controlling</vt:lpstr>
      <vt:lpstr> Management Audit πίνακας   ερωτήσεων  </vt:lpstr>
      <vt:lpstr>Οι πίνακες ερωτήσεων</vt:lpstr>
      <vt:lpstr>Marketing</vt:lpstr>
      <vt:lpstr>ΑΝΑΛΥΣΗ ΠΕΛΑΤΩΝ</vt:lpstr>
      <vt:lpstr>ΠΩΛΗΣΗ ΠΡΟΙΟΝΤΩΝ/ΥΠΗΡΕΣΙΩΝ</vt:lpstr>
      <vt:lpstr>ΣΧΕΔΙΑΣΜΟΣ ΠΡΟΙΟΝΤΩΝ ΚΑΙ ΥΠΗΡΕΣΙΩΝ</vt:lpstr>
      <vt:lpstr>ΚΟΣΤΟΛΟΓΗΣΗ</vt:lpstr>
      <vt:lpstr>ΔΙΑΝΟΜΗ</vt:lpstr>
      <vt:lpstr>ΕΡΕΥΝΑ ΜΑΡΚΕΤΙΝΓΚ</vt:lpstr>
      <vt:lpstr>ΚΟΙΤΩΝΤΑΣ ΤΟΝ ΑΝΤΑΓΩΝΙΣΜΟ</vt:lpstr>
      <vt:lpstr>ΑΝΑΛΥΣΗ ΕΥΚΑΙΡΙΩΝ</vt:lpstr>
      <vt:lpstr>ΛΙΣΤΑ ΕΡΩΤΗΣΕΩΝ ΕΛΕΓΧΟΥ ΜΑΡΚΕΤΙΝΓΚ</vt:lpstr>
      <vt:lpstr>ΟΙΚΟΝΟΜΙΑ/ ΙΣΟΛΟΓΙΣΜΟΣ</vt:lpstr>
      <vt:lpstr>ΟΙ ΔΙΑΔΙΚΑΣΙΕΣ ΠΑΡΑΓΩΓΗΣ/ΛΕΙΤΟΥΡΓΙΑΣ</vt:lpstr>
      <vt:lpstr>ΟΙ ΒΑΣΙΚΕΣ ΔΙΑΔΙΚΑΣΙΕΣ ΤΗΣ ΔΙΑΧΕΙΡΙΣΗΣ ΠΑΡΑΓΩΓΗΣ </vt:lpstr>
      <vt:lpstr>ΟΙ ΒΑΣΙΚΕΣ ΔΙΑΔΙΚΑΣΙΕΣ ΤΗΣ ΔΙΑΧΕΙΡΙΣΗΣ ΠΑΡΑΓΩΓΗΣ</vt:lpstr>
      <vt:lpstr>ΚΑΤΑΛΟΓΟΣ ΕΡΩΤΗΣΕΩΝ ΕΛΕΓΧΟΥ ΠΑΡΑΓΩΓΗΣ/ΛΕΙΤΟΥΡΓΙΩΝ</vt:lpstr>
      <vt:lpstr>ΕΡΕΥΝΑ ΚΑΙ ΑΝΑΠΤΥΞΗ (R&amp;D) </vt:lpstr>
      <vt:lpstr>ΕΣΩΤΕΡΙΚΗ ΚΑΙ ΕΞΩΤΕΡΙΚΗ R&amp;D</vt:lpstr>
      <vt:lpstr>ΚΑΤΑΛΟΓΟΣ ΕΡΩΤΗΣΕΩΝ ΕΛΕΓΧΟΥ ΕΡΕΥΝΑΣ ΚΑΙ ΑΝΑΠΤΥΞΗΣ.</vt:lpstr>
      <vt:lpstr>ΔΙΑΧΕΙΡΙΣΗ ΣΥΣΤΗΜΑΤΩΝ ΠΛΗΡΟΦΟΡΙΩΝ</vt:lpstr>
      <vt:lpstr>ΛΟΓΙΣΜΙΚΟ ΣΤΡΑΤΗΓΙΚΟΥ ΣΧΕΔΙΑΣΜΟΥ</vt:lpstr>
      <vt:lpstr>Κατάλογος ερωτήσεων ελέγχου διαχείρισης πληροφοριακών συστημάτων</vt:lpstr>
      <vt:lpstr>Κατάλογος ερωτήσεων ελέγχου διαχείρισης πληροφοριακών συστημάτων</vt:lpstr>
      <vt:lpstr>IFE Matrix  (Internal Factor Evaluation) </vt:lpstr>
      <vt:lpstr>Η IFE Matrix</vt:lpstr>
      <vt:lpstr>Η IFE Matrix</vt:lpstr>
      <vt:lpstr>Ο ΠΙΝΑΚΑΣ IFE</vt:lpstr>
      <vt:lpstr>Βήμα 2ο : Ορισμός ενός συντελεστή βαρύτητας</vt:lpstr>
      <vt:lpstr>Ο ΠΙΝΑΚΑΣ IFE</vt:lpstr>
      <vt:lpstr>Ο ΠΙΝΑΚΑΣ IFE</vt:lpstr>
      <vt:lpstr>Παράδειγμα</vt:lpstr>
      <vt:lpstr>Παρουσίαση του PowerPoint</vt:lpstr>
      <vt:lpstr>Μειονεκτήματα</vt:lpstr>
      <vt:lpstr>ΣΥΝΟΨΗ (1)</vt:lpstr>
      <vt:lpstr>ΣΥΝΟΨΗ (2)</vt:lpstr>
      <vt:lpstr>Η "SWOT Ανάλυση" </vt:lpstr>
      <vt:lpstr>Η "SWOT Ανάλυση</vt:lpstr>
      <vt:lpstr>Παρουσίαση του PowerPoint</vt:lpstr>
      <vt:lpstr>Παρουσίαση του PowerPoint</vt:lpstr>
      <vt:lpstr>Μερικά ερωτήματα για εντοπισμό πιθανών Δυνατών σημείων</vt:lpstr>
      <vt:lpstr>    Μερικά ερωτήματα για εντοπισμό πιθανών Αδύνατων Σημείων</vt:lpstr>
      <vt:lpstr>Παραδείγματα πιθανών χρήσεων της ανάλυσης SWOT</vt:lpstr>
      <vt:lpstr>Παραδείγματα πιθανών χρήσεων της ανάλυσης SWOT</vt:lpstr>
      <vt:lpstr>Παραδείγματα πιθανών χρήσεων της ανάλυσης SWOT</vt:lpstr>
      <vt:lpstr>Παρουσίαση του PowerPoint</vt:lpstr>
      <vt:lpstr>ΔΙΑΦΑΝΕΙΕΣ - ΥΠΟΔΕΙΓΜΑ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user001</dc:creator>
  <cp:lastModifiedBy>Windows User</cp:lastModifiedBy>
  <cp:revision>54</cp:revision>
  <cp:lastPrinted>1601-01-01T00:00:00Z</cp:lastPrinted>
  <dcterms:created xsi:type="dcterms:W3CDTF">2013-04-03T20:18:51Z</dcterms:created>
  <dcterms:modified xsi:type="dcterms:W3CDTF">2020-06-15T08:32:53Z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TC018754769991</vt:lpwstr>
  </property>
</Properties>
</file>