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4" r:id="rId4"/>
    <p:sldId id="295" r:id="rId5"/>
    <p:sldId id="296" r:id="rId6"/>
    <p:sldId id="299" r:id="rId7"/>
    <p:sldId id="298" r:id="rId8"/>
    <p:sldId id="297"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283" r:id="rId31"/>
    <p:sldId id="2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5E04"/>
    <a:srgbClr val="CC3300"/>
    <a:srgbClr val="DA0000"/>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56" autoAdjust="0"/>
    <p:restoredTop sz="94656" autoAdjust="0"/>
  </p:normalViewPr>
  <p:slideViewPr>
    <p:cSldViewPr>
      <p:cViewPr>
        <p:scale>
          <a:sx n="91" d="100"/>
          <a:sy n="91" d="100"/>
        </p:scale>
        <p:origin x="-122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EE258-7CD8-48D9-9462-5CBA5F6029D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l-GR"/>
        </a:p>
      </dgm:t>
    </dgm:pt>
    <dgm:pt modelId="{4EF321C3-AC34-4B22-A0FC-22335B817A86}">
      <dgm:prSet phldrT="[Κείμενο]"/>
      <dgm:spPr/>
      <dgm:t>
        <a:bodyPr/>
        <a:lstStyle/>
        <a:p>
          <a:r>
            <a:rPr lang="el-GR" dirty="0" smtClean="0"/>
            <a:t>Χρηματοοικονομικοί πόροι</a:t>
          </a:r>
          <a:endParaRPr lang="el-GR" dirty="0"/>
        </a:p>
      </dgm:t>
    </dgm:pt>
    <dgm:pt modelId="{57AC4706-8F31-4074-B006-40DDBE6393B1}" type="parTrans" cxnId="{F8A589A1-76D9-4C2A-8B9D-6F4B5257483A}">
      <dgm:prSet/>
      <dgm:spPr/>
      <dgm:t>
        <a:bodyPr/>
        <a:lstStyle/>
        <a:p>
          <a:endParaRPr lang="el-GR"/>
        </a:p>
      </dgm:t>
    </dgm:pt>
    <dgm:pt modelId="{8D902CBD-35E6-4F21-90D4-863D55044580}" type="sibTrans" cxnId="{F8A589A1-76D9-4C2A-8B9D-6F4B5257483A}">
      <dgm:prSet/>
      <dgm:spPr/>
      <dgm:t>
        <a:bodyPr/>
        <a:lstStyle/>
        <a:p>
          <a:endParaRPr lang="el-GR"/>
        </a:p>
      </dgm:t>
    </dgm:pt>
    <dgm:pt modelId="{94F6BE1F-78BF-46C8-A2D0-6782CB06B87F}">
      <dgm:prSet phldrT="[Κείμενο]"/>
      <dgm:spPr/>
      <dgm:t>
        <a:bodyPr/>
        <a:lstStyle/>
        <a:p>
          <a:r>
            <a:rPr lang="el-GR" dirty="0" smtClean="0"/>
            <a:t>Τεχνολογικοί πόροι </a:t>
          </a:r>
          <a:endParaRPr lang="el-GR" dirty="0"/>
        </a:p>
      </dgm:t>
    </dgm:pt>
    <dgm:pt modelId="{7D06EAC7-29C8-46F9-8FF2-5E3B2AAB9B49}" type="parTrans" cxnId="{5E6A99F2-6AB0-4B24-AFB6-B183D969687E}">
      <dgm:prSet/>
      <dgm:spPr/>
      <dgm:t>
        <a:bodyPr/>
        <a:lstStyle/>
        <a:p>
          <a:endParaRPr lang="el-GR"/>
        </a:p>
      </dgm:t>
    </dgm:pt>
    <dgm:pt modelId="{66A0E2DA-FDBD-4A13-988C-4443612A6EA3}" type="sibTrans" cxnId="{5E6A99F2-6AB0-4B24-AFB6-B183D969687E}">
      <dgm:prSet/>
      <dgm:spPr/>
      <dgm:t>
        <a:bodyPr/>
        <a:lstStyle/>
        <a:p>
          <a:endParaRPr lang="el-GR"/>
        </a:p>
      </dgm:t>
    </dgm:pt>
    <dgm:pt modelId="{0B8E77DE-0B2C-463E-80C8-BED7CB14F4BF}">
      <dgm:prSet phldrT="[Κείμενο]"/>
      <dgm:spPr/>
      <dgm:t>
        <a:bodyPr/>
        <a:lstStyle/>
        <a:p>
          <a:r>
            <a:rPr lang="el-GR" dirty="0" smtClean="0"/>
            <a:t>Ανθρώπινοι πόροι</a:t>
          </a:r>
          <a:endParaRPr lang="el-GR" dirty="0"/>
        </a:p>
      </dgm:t>
    </dgm:pt>
    <dgm:pt modelId="{496D2037-0AF8-4D35-9FDC-C7CF1DC269A9}" type="parTrans" cxnId="{ABCA89E6-7236-46BE-BF55-24147239D89C}">
      <dgm:prSet/>
      <dgm:spPr/>
      <dgm:t>
        <a:bodyPr/>
        <a:lstStyle/>
        <a:p>
          <a:endParaRPr lang="el-GR"/>
        </a:p>
      </dgm:t>
    </dgm:pt>
    <dgm:pt modelId="{50A0EB25-6157-4122-A3B2-BB8EBA63177E}" type="sibTrans" cxnId="{ABCA89E6-7236-46BE-BF55-24147239D89C}">
      <dgm:prSet/>
      <dgm:spPr/>
      <dgm:t>
        <a:bodyPr/>
        <a:lstStyle/>
        <a:p>
          <a:endParaRPr lang="el-GR"/>
        </a:p>
      </dgm:t>
    </dgm:pt>
    <dgm:pt modelId="{C0AA49BB-B288-436E-AD0E-DDB166F51321}">
      <dgm:prSet phldrT="[Κείμενο]"/>
      <dgm:spPr/>
      <dgm:t>
        <a:bodyPr/>
        <a:lstStyle/>
        <a:p>
          <a:r>
            <a:rPr lang="el-GR" dirty="0" smtClean="0"/>
            <a:t>Φυσικοί πόροι </a:t>
          </a:r>
          <a:endParaRPr lang="el-GR" dirty="0"/>
        </a:p>
      </dgm:t>
    </dgm:pt>
    <dgm:pt modelId="{9A74BC4C-3EE6-46FA-ABB9-B0C939C82A46}" type="parTrans" cxnId="{BF4FF080-3815-4428-AFF4-B7C5A236204B}">
      <dgm:prSet/>
      <dgm:spPr/>
      <dgm:t>
        <a:bodyPr/>
        <a:lstStyle/>
        <a:p>
          <a:endParaRPr lang="el-GR"/>
        </a:p>
      </dgm:t>
    </dgm:pt>
    <dgm:pt modelId="{8207B0C8-2B1B-4A6B-9AB2-67A1649853C2}" type="sibTrans" cxnId="{BF4FF080-3815-4428-AFF4-B7C5A236204B}">
      <dgm:prSet/>
      <dgm:spPr/>
      <dgm:t>
        <a:bodyPr/>
        <a:lstStyle/>
        <a:p>
          <a:endParaRPr lang="el-GR"/>
        </a:p>
      </dgm:t>
    </dgm:pt>
    <dgm:pt modelId="{6AFCD022-8F6A-456C-8837-5A446E16116A}" type="pres">
      <dgm:prSet presAssocID="{F8FEE258-7CD8-48D9-9462-5CBA5F6029DD}" presName="cycleMatrixDiagram" presStyleCnt="0">
        <dgm:presLayoutVars>
          <dgm:chMax val="1"/>
          <dgm:dir/>
          <dgm:animLvl val="lvl"/>
          <dgm:resizeHandles val="exact"/>
        </dgm:presLayoutVars>
      </dgm:prSet>
      <dgm:spPr/>
      <dgm:t>
        <a:bodyPr/>
        <a:lstStyle/>
        <a:p>
          <a:endParaRPr lang="el-GR"/>
        </a:p>
      </dgm:t>
    </dgm:pt>
    <dgm:pt modelId="{241AD9E5-B314-448F-99D7-8455B075C0A6}" type="pres">
      <dgm:prSet presAssocID="{F8FEE258-7CD8-48D9-9462-5CBA5F6029DD}" presName="children" presStyleCnt="0"/>
      <dgm:spPr/>
    </dgm:pt>
    <dgm:pt modelId="{E4B8B50B-F715-489A-BEB7-849BBB2DDA65}" type="pres">
      <dgm:prSet presAssocID="{F8FEE258-7CD8-48D9-9462-5CBA5F6029DD}" presName="childPlaceholder" presStyleCnt="0"/>
      <dgm:spPr/>
    </dgm:pt>
    <dgm:pt modelId="{58948447-D1F4-4196-9573-F91ECA1AA235}" type="pres">
      <dgm:prSet presAssocID="{F8FEE258-7CD8-48D9-9462-5CBA5F6029DD}" presName="circle" presStyleCnt="0"/>
      <dgm:spPr/>
    </dgm:pt>
    <dgm:pt modelId="{6A65811E-E533-4E2A-8410-B59E64B4F824}" type="pres">
      <dgm:prSet presAssocID="{F8FEE258-7CD8-48D9-9462-5CBA5F6029DD}" presName="quadrant1" presStyleLbl="node1" presStyleIdx="0" presStyleCnt="4" custLinFactNeighborX="-60076" custLinFactNeighborY="-19480">
        <dgm:presLayoutVars>
          <dgm:chMax val="1"/>
          <dgm:bulletEnabled val="1"/>
        </dgm:presLayoutVars>
      </dgm:prSet>
      <dgm:spPr/>
      <dgm:t>
        <a:bodyPr/>
        <a:lstStyle/>
        <a:p>
          <a:endParaRPr lang="el-GR"/>
        </a:p>
      </dgm:t>
    </dgm:pt>
    <dgm:pt modelId="{562B0EEC-42AC-4C2A-AC5F-1907156DDF94}" type="pres">
      <dgm:prSet presAssocID="{F8FEE258-7CD8-48D9-9462-5CBA5F6029DD}" presName="quadrant2" presStyleLbl="node1" presStyleIdx="1" presStyleCnt="4" custLinFactNeighborX="54526" custLinFactNeighborY="-19480">
        <dgm:presLayoutVars>
          <dgm:chMax val="1"/>
          <dgm:bulletEnabled val="1"/>
        </dgm:presLayoutVars>
      </dgm:prSet>
      <dgm:spPr/>
      <dgm:t>
        <a:bodyPr/>
        <a:lstStyle/>
        <a:p>
          <a:endParaRPr lang="el-GR"/>
        </a:p>
      </dgm:t>
    </dgm:pt>
    <dgm:pt modelId="{F50D239D-9A6F-49F7-B7C6-4D800546946E}" type="pres">
      <dgm:prSet presAssocID="{F8FEE258-7CD8-48D9-9462-5CBA5F6029DD}" presName="quadrant3" presStyleLbl="node1" presStyleIdx="2" presStyleCnt="4" custLinFactNeighborX="54526" custLinFactNeighborY="22048">
        <dgm:presLayoutVars>
          <dgm:chMax val="1"/>
          <dgm:bulletEnabled val="1"/>
        </dgm:presLayoutVars>
      </dgm:prSet>
      <dgm:spPr/>
      <dgm:t>
        <a:bodyPr/>
        <a:lstStyle/>
        <a:p>
          <a:endParaRPr lang="el-GR"/>
        </a:p>
      </dgm:t>
    </dgm:pt>
    <dgm:pt modelId="{6538D2FD-2384-415E-A475-F9A9FD359D92}" type="pres">
      <dgm:prSet presAssocID="{F8FEE258-7CD8-48D9-9462-5CBA5F6029DD}" presName="quadrant4" presStyleLbl="node1" presStyleIdx="3" presStyleCnt="4" custLinFactNeighborX="-60076" custLinFactNeighborY="22048">
        <dgm:presLayoutVars>
          <dgm:chMax val="1"/>
          <dgm:bulletEnabled val="1"/>
        </dgm:presLayoutVars>
      </dgm:prSet>
      <dgm:spPr/>
      <dgm:t>
        <a:bodyPr/>
        <a:lstStyle/>
        <a:p>
          <a:endParaRPr lang="el-GR"/>
        </a:p>
      </dgm:t>
    </dgm:pt>
    <dgm:pt modelId="{1BB573A4-6B4B-437A-8A64-B7AD2E73A361}" type="pres">
      <dgm:prSet presAssocID="{F8FEE258-7CD8-48D9-9462-5CBA5F6029DD}" presName="quadrantPlaceholder" presStyleCnt="0"/>
      <dgm:spPr/>
    </dgm:pt>
    <dgm:pt modelId="{B2D36C6F-1CB7-4622-A4CB-4CAD1C5428FE}" type="pres">
      <dgm:prSet presAssocID="{F8FEE258-7CD8-48D9-9462-5CBA5F6029DD}" presName="center1" presStyleLbl="fgShp" presStyleIdx="0" presStyleCnt="2"/>
      <dgm:spPr/>
    </dgm:pt>
    <dgm:pt modelId="{830C895E-F006-4473-B88E-2E4DB09C923C}" type="pres">
      <dgm:prSet presAssocID="{F8FEE258-7CD8-48D9-9462-5CBA5F6029DD}" presName="center2" presStyleLbl="fgShp" presStyleIdx="1" presStyleCnt="2"/>
      <dgm:spPr/>
    </dgm:pt>
  </dgm:ptLst>
  <dgm:cxnLst>
    <dgm:cxn modelId="{BF4FF080-3815-4428-AFF4-B7C5A236204B}" srcId="{F8FEE258-7CD8-48D9-9462-5CBA5F6029DD}" destId="{C0AA49BB-B288-436E-AD0E-DDB166F51321}" srcOrd="3" destOrd="0" parTransId="{9A74BC4C-3EE6-46FA-ABB9-B0C939C82A46}" sibTransId="{8207B0C8-2B1B-4A6B-9AB2-67A1649853C2}"/>
    <dgm:cxn modelId="{5E2DEA52-F2DC-4EF8-B2EF-5154C80F914D}" type="presOf" srcId="{94F6BE1F-78BF-46C8-A2D0-6782CB06B87F}" destId="{562B0EEC-42AC-4C2A-AC5F-1907156DDF94}" srcOrd="0" destOrd="0" presId="urn:microsoft.com/office/officeart/2005/8/layout/cycle4"/>
    <dgm:cxn modelId="{5E6A99F2-6AB0-4B24-AFB6-B183D969687E}" srcId="{F8FEE258-7CD8-48D9-9462-5CBA5F6029DD}" destId="{94F6BE1F-78BF-46C8-A2D0-6782CB06B87F}" srcOrd="1" destOrd="0" parTransId="{7D06EAC7-29C8-46F9-8FF2-5E3B2AAB9B49}" sibTransId="{66A0E2DA-FDBD-4A13-988C-4443612A6EA3}"/>
    <dgm:cxn modelId="{02E08FFB-E69E-4233-9395-86A63B3A0FC2}" type="presOf" srcId="{4EF321C3-AC34-4B22-A0FC-22335B817A86}" destId="{6A65811E-E533-4E2A-8410-B59E64B4F824}" srcOrd="0" destOrd="0" presId="urn:microsoft.com/office/officeart/2005/8/layout/cycle4"/>
    <dgm:cxn modelId="{F8A589A1-76D9-4C2A-8B9D-6F4B5257483A}" srcId="{F8FEE258-7CD8-48D9-9462-5CBA5F6029DD}" destId="{4EF321C3-AC34-4B22-A0FC-22335B817A86}" srcOrd="0" destOrd="0" parTransId="{57AC4706-8F31-4074-B006-40DDBE6393B1}" sibTransId="{8D902CBD-35E6-4F21-90D4-863D55044580}"/>
    <dgm:cxn modelId="{ABCA89E6-7236-46BE-BF55-24147239D89C}" srcId="{F8FEE258-7CD8-48D9-9462-5CBA5F6029DD}" destId="{0B8E77DE-0B2C-463E-80C8-BED7CB14F4BF}" srcOrd="2" destOrd="0" parTransId="{496D2037-0AF8-4D35-9FDC-C7CF1DC269A9}" sibTransId="{50A0EB25-6157-4122-A3B2-BB8EBA63177E}"/>
    <dgm:cxn modelId="{547A31FE-34ED-4A7A-903E-F6D73C63C00F}" type="presOf" srcId="{C0AA49BB-B288-436E-AD0E-DDB166F51321}" destId="{6538D2FD-2384-415E-A475-F9A9FD359D92}" srcOrd="0" destOrd="0" presId="urn:microsoft.com/office/officeart/2005/8/layout/cycle4"/>
    <dgm:cxn modelId="{D81D49AA-A644-46D6-AB04-D03777FA08F4}" type="presOf" srcId="{F8FEE258-7CD8-48D9-9462-5CBA5F6029DD}" destId="{6AFCD022-8F6A-456C-8837-5A446E16116A}" srcOrd="0" destOrd="0" presId="urn:microsoft.com/office/officeart/2005/8/layout/cycle4"/>
    <dgm:cxn modelId="{EA5716D7-A5AC-4DBE-8A65-EAB1312E7751}" type="presOf" srcId="{0B8E77DE-0B2C-463E-80C8-BED7CB14F4BF}" destId="{F50D239D-9A6F-49F7-B7C6-4D800546946E}" srcOrd="0" destOrd="0" presId="urn:microsoft.com/office/officeart/2005/8/layout/cycle4"/>
    <dgm:cxn modelId="{89515AAB-ACB1-4870-ADA2-5E39180B4492}" type="presParOf" srcId="{6AFCD022-8F6A-456C-8837-5A446E16116A}" destId="{241AD9E5-B314-448F-99D7-8455B075C0A6}" srcOrd="0" destOrd="0" presId="urn:microsoft.com/office/officeart/2005/8/layout/cycle4"/>
    <dgm:cxn modelId="{5E6E39DC-0915-449B-81F3-E0F204EA1B0B}" type="presParOf" srcId="{241AD9E5-B314-448F-99D7-8455B075C0A6}" destId="{E4B8B50B-F715-489A-BEB7-849BBB2DDA65}" srcOrd="0" destOrd="0" presId="urn:microsoft.com/office/officeart/2005/8/layout/cycle4"/>
    <dgm:cxn modelId="{512B552D-5B6E-4D78-BA6B-1609F1955945}" type="presParOf" srcId="{6AFCD022-8F6A-456C-8837-5A446E16116A}" destId="{58948447-D1F4-4196-9573-F91ECA1AA235}" srcOrd="1" destOrd="0" presId="urn:microsoft.com/office/officeart/2005/8/layout/cycle4"/>
    <dgm:cxn modelId="{9306856F-66B1-4BB1-A952-64F52F2BAC4E}" type="presParOf" srcId="{58948447-D1F4-4196-9573-F91ECA1AA235}" destId="{6A65811E-E533-4E2A-8410-B59E64B4F824}" srcOrd="0" destOrd="0" presId="urn:microsoft.com/office/officeart/2005/8/layout/cycle4"/>
    <dgm:cxn modelId="{7B6604AB-A105-4670-8B6F-9814E1D0C3F0}" type="presParOf" srcId="{58948447-D1F4-4196-9573-F91ECA1AA235}" destId="{562B0EEC-42AC-4C2A-AC5F-1907156DDF94}" srcOrd="1" destOrd="0" presId="urn:microsoft.com/office/officeart/2005/8/layout/cycle4"/>
    <dgm:cxn modelId="{A37C257C-32B3-4534-8B99-56F6B8798145}" type="presParOf" srcId="{58948447-D1F4-4196-9573-F91ECA1AA235}" destId="{F50D239D-9A6F-49F7-B7C6-4D800546946E}" srcOrd="2" destOrd="0" presId="urn:microsoft.com/office/officeart/2005/8/layout/cycle4"/>
    <dgm:cxn modelId="{4E204E07-2D85-4C8B-9DBB-EFB4A9ED2A9B}" type="presParOf" srcId="{58948447-D1F4-4196-9573-F91ECA1AA235}" destId="{6538D2FD-2384-415E-A475-F9A9FD359D92}" srcOrd="3" destOrd="0" presId="urn:microsoft.com/office/officeart/2005/8/layout/cycle4"/>
    <dgm:cxn modelId="{3B8AD8B5-65D1-47DA-81A0-31F5C0B420EB}" type="presParOf" srcId="{58948447-D1F4-4196-9573-F91ECA1AA235}" destId="{1BB573A4-6B4B-437A-8A64-B7AD2E73A361}" srcOrd="4" destOrd="0" presId="urn:microsoft.com/office/officeart/2005/8/layout/cycle4"/>
    <dgm:cxn modelId="{A2735BDA-C0DE-4376-99FF-211311918FC5}" type="presParOf" srcId="{6AFCD022-8F6A-456C-8837-5A446E16116A}" destId="{B2D36C6F-1CB7-4622-A4CB-4CAD1C5428FE}" srcOrd="2" destOrd="0" presId="urn:microsoft.com/office/officeart/2005/8/layout/cycle4"/>
    <dgm:cxn modelId="{0C125635-5084-4D04-9F9E-32A65089FB12}" type="presParOf" srcId="{6AFCD022-8F6A-456C-8837-5A446E16116A}" destId="{830C895E-F006-4473-B88E-2E4DB09C923C}" srcOrd="3" destOrd="0" presId="urn:microsoft.com/office/officeart/2005/8/layout/cycle4"/>
  </dgm:cxnLst>
  <dgm:bg/>
  <dgm:whole/>
</dgm:dataModel>
</file>

<file path=ppt/diagrams/data2.xml><?xml version="1.0" encoding="utf-8"?>
<dgm:dataModel xmlns:dgm="http://schemas.openxmlformats.org/drawingml/2006/diagram" xmlns:a="http://schemas.openxmlformats.org/drawingml/2006/main">
  <dgm:ptLst>
    <dgm:pt modelId="{394C8C02-9E30-441D-8808-405DD757A4D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5D375CB4-98F0-4A82-BA82-7AA9326986DE}">
      <dgm:prSet phldrT="[Κείμενο]"/>
      <dgm:spPr/>
      <dgm:t>
        <a:bodyPr/>
        <a:lstStyle/>
        <a:p>
          <a:r>
            <a:rPr lang="el-GR" b="1" dirty="0" smtClean="0"/>
            <a:t>Πόροι </a:t>
          </a:r>
          <a:endParaRPr lang="el-GR" b="1" dirty="0"/>
        </a:p>
      </dgm:t>
    </dgm:pt>
    <dgm:pt modelId="{725C692C-4E65-4167-8EED-BAE883918CFE}" type="parTrans" cxnId="{1C2E3BB2-5DCC-4838-839F-414EB336B6EF}">
      <dgm:prSet/>
      <dgm:spPr/>
      <dgm:t>
        <a:bodyPr/>
        <a:lstStyle/>
        <a:p>
          <a:endParaRPr lang="el-GR"/>
        </a:p>
      </dgm:t>
    </dgm:pt>
    <dgm:pt modelId="{9F2546D3-331B-427D-A3A6-AF66E753502F}" type="sibTrans" cxnId="{1C2E3BB2-5DCC-4838-839F-414EB336B6EF}">
      <dgm:prSet/>
      <dgm:spPr/>
      <dgm:t>
        <a:bodyPr/>
        <a:lstStyle/>
        <a:p>
          <a:endParaRPr lang="el-GR"/>
        </a:p>
      </dgm:t>
    </dgm:pt>
    <dgm:pt modelId="{51854971-6C0D-4600-AF0C-032C3D0E0835}">
      <dgm:prSet phldrT="[Κείμενο]"/>
      <dgm:spPr/>
      <dgm:t>
        <a:bodyPr/>
        <a:lstStyle/>
        <a:p>
          <a:r>
            <a:rPr lang="el-GR" b="1" dirty="0" smtClean="0"/>
            <a:t>Υλικοί </a:t>
          </a:r>
          <a:endParaRPr lang="el-GR" b="1" dirty="0"/>
        </a:p>
      </dgm:t>
    </dgm:pt>
    <dgm:pt modelId="{1D0F4E4D-849C-47EB-AFD6-12649BA28230}" type="parTrans" cxnId="{C592117C-DA7C-4F51-A601-7173C8D62930}">
      <dgm:prSet/>
      <dgm:spPr/>
      <dgm:t>
        <a:bodyPr/>
        <a:lstStyle/>
        <a:p>
          <a:endParaRPr lang="el-GR"/>
        </a:p>
      </dgm:t>
    </dgm:pt>
    <dgm:pt modelId="{365591F1-3415-4F19-87D9-20A56A974497}" type="sibTrans" cxnId="{C592117C-DA7C-4F51-A601-7173C8D62930}">
      <dgm:prSet/>
      <dgm:spPr/>
      <dgm:t>
        <a:bodyPr/>
        <a:lstStyle/>
        <a:p>
          <a:endParaRPr lang="el-GR"/>
        </a:p>
      </dgm:t>
    </dgm:pt>
    <dgm:pt modelId="{EA6059B2-53F7-49EF-A035-8B93FFCAEBCA}">
      <dgm:prSet phldrT="[Κείμενο]"/>
      <dgm:spPr/>
      <dgm:t>
        <a:bodyPr/>
        <a:lstStyle/>
        <a:p>
          <a:r>
            <a:rPr lang="el-GR" b="1" dirty="0" smtClean="0"/>
            <a:t>Πόροι με υλική υπόσταση </a:t>
          </a:r>
        </a:p>
        <a:p>
          <a:r>
            <a:rPr lang="el-GR" b="1" dirty="0" smtClean="0"/>
            <a:t>(χρηματοοικονομικοί, φυσικοί, ανθρώπινοι, οργανωτικοί</a:t>
          </a:r>
          <a:r>
            <a:rPr lang="el-GR" dirty="0" smtClean="0"/>
            <a:t>)</a:t>
          </a:r>
          <a:endParaRPr lang="el-GR" dirty="0"/>
        </a:p>
      </dgm:t>
    </dgm:pt>
    <dgm:pt modelId="{FE130501-896D-47E4-981E-0A1DDC9F8805}" type="parTrans" cxnId="{36C65BF5-E3FB-4E4A-8EB7-4ECDD41AC056}">
      <dgm:prSet/>
      <dgm:spPr/>
      <dgm:t>
        <a:bodyPr/>
        <a:lstStyle/>
        <a:p>
          <a:endParaRPr lang="el-GR"/>
        </a:p>
      </dgm:t>
    </dgm:pt>
    <dgm:pt modelId="{3919CC8B-B107-4151-A2C9-D88EE5D39270}" type="sibTrans" cxnId="{36C65BF5-E3FB-4E4A-8EB7-4ECDD41AC056}">
      <dgm:prSet/>
      <dgm:spPr/>
      <dgm:t>
        <a:bodyPr/>
        <a:lstStyle/>
        <a:p>
          <a:endParaRPr lang="el-GR"/>
        </a:p>
      </dgm:t>
    </dgm:pt>
    <dgm:pt modelId="{7FC0465A-94F0-4026-ADBF-0DA68D6239FC}">
      <dgm:prSet phldrT="[Κείμενο]"/>
      <dgm:spPr/>
      <dgm:t>
        <a:bodyPr/>
        <a:lstStyle/>
        <a:p>
          <a:r>
            <a:rPr lang="el-GR" b="1" dirty="0" smtClean="0"/>
            <a:t>Άυλοι</a:t>
          </a:r>
          <a:endParaRPr lang="el-GR" b="1" dirty="0"/>
        </a:p>
      </dgm:t>
    </dgm:pt>
    <dgm:pt modelId="{67515DB2-0C73-46E7-893E-6C1800A79327}" type="parTrans" cxnId="{C1EEEBD3-0794-4D97-A8EA-D0BDE546E37D}">
      <dgm:prSet/>
      <dgm:spPr/>
      <dgm:t>
        <a:bodyPr/>
        <a:lstStyle/>
        <a:p>
          <a:endParaRPr lang="el-GR"/>
        </a:p>
      </dgm:t>
    </dgm:pt>
    <dgm:pt modelId="{097F7A74-AFA6-464A-8BE7-FBBD2A64231B}" type="sibTrans" cxnId="{C1EEEBD3-0794-4D97-A8EA-D0BDE546E37D}">
      <dgm:prSet/>
      <dgm:spPr/>
      <dgm:t>
        <a:bodyPr/>
        <a:lstStyle/>
        <a:p>
          <a:endParaRPr lang="el-GR"/>
        </a:p>
      </dgm:t>
    </dgm:pt>
    <dgm:pt modelId="{D7572E56-B853-4E3A-B7C7-4DA70D8DC739}">
      <dgm:prSet phldrT="[Κείμενο]"/>
      <dgm:spPr/>
      <dgm:t>
        <a:bodyPr/>
        <a:lstStyle/>
        <a:p>
          <a:r>
            <a:rPr lang="el-GR" b="1" dirty="0" smtClean="0"/>
            <a:t>Πόροι χωρίς υλική υπόσταση</a:t>
          </a:r>
        </a:p>
        <a:p>
          <a:r>
            <a:rPr lang="el-GR" b="1" dirty="0" smtClean="0"/>
            <a:t>(τεχνολογικοί, καινοτομία, φήμη, εταιρική κουλτούρα, επωνυμία, πληροφόρηση για τον πελάτη κτλ)</a:t>
          </a:r>
          <a:endParaRPr lang="el-GR" b="1" dirty="0"/>
        </a:p>
      </dgm:t>
    </dgm:pt>
    <dgm:pt modelId="{19A61B50-6BA7-4DA1-A93F-10F67A3D09F3}" type="parTrans" cxnId="{CCC1368D-4F2C-4298-8DDE-20C683F7A071}">
      <dgm:prSet/>
      <dgm:spPr/>
      <dgm:t>
        <a:bodyPr/>
        <a:lstStyle/>
        <a:p>
          <a:endParaRPr lang="el-GR"/>
        </a:p>
      </dgm:t>
    </dgm:pt>
    <dgm:pt modelId="{089A94AE-9D80-4A11-A11A-471C67536AC3}" type="sibTrans" cxnId="{CCC1368D-4F2C-4298-8DDE-20C683F7A071}">
      <dgm:prSet/>
      <dgm:spPr/>
      <dgm:t>
        <a:bodyPr/>
        <a:lstStyle/>
        <a:p>
          <a:endParaRPr lang="el-GR"/>
        </a:p>
      </dgm:t>
    </dgm:pt>
    <dgm:pt modelId="{C1BA9E50-F3FE-40B8-8496-49CCF47EC2F1}" type="pres">
      <dgm:prSet presAssocID="{394C8C02-9E30-441D-8808-405DD757A4D9}" presName="diagram" presStyleCnt="0">
        <dgm:presLayoutVars>
          <dgm:chPref val="1"/>
          <dgm:dir/>
          <dgm:animOne val="branch"/>
          <dgm:animLvl val="lvl"/>
          <dgm:resizeHandles val="exact"/>
        </dgm:presLayoutVars>
      </dgm:prSet>
      <dgm:spPr/>
      <dgm:t>
        <a:bodyPr/>
        <a:lstStyle/>
        <a:p>
          <a:endParaRPr lang="el-GR"/>
        </a:p>
      </dgm:t>
    </dgm:pt>
    <dgm:pt modelId="{62595D39-2C2E-4498-91D4-9D70196BC071}" type="pres">
      <dgm:prSet presAssocID="{5D375CB4-98F0-4A82-BA82-7AA9326986DE}" presName="root1" presStyleCnt="0"/>
      <dgm:spPr/>
    </dgm:pt>
    <dgm:pt modelId="{DF94CB6C-50B6-4EB1-819E-55ECFA2E911F}" type="pres">
      <dgm:prSet presAssocID="{5D375CB4-98F0-4A82-BA82-7AA9326986DE}" presName="LevelOneTextNode" presStyleLbl="node0" presStyleIdx="0" presStyleCnt="1">
        <dgm:presLayoutVars>
          <dgm:chPref val="3"/>
        </dgm:presLayoutVars>
      </dgm:prSet>
      <dgm:spPr/>
      <dgm:t>
        <a:bodyPr/>
        <a:lstStyle/>
        <a:p>
          <a:endParaRPr lang="el-GR"/>
        </a:p>
      </dgm:t>
    </dgm:pt>
    <dgm:pt modelId="{19C51EE6-80D5-491A-B0A9-8823360C8881}" type="pres">
      <dgm:prSet presAssocID="{5D375CB4-98F0-4A82-BA82-7AA9326986DE}" presName="level2hierChild" presStyleCnt="0"/>
      <dgm:spPr/>
    </dgm:pt>
    <dgm:pt modelId="{44D7151D-901A-41D0-94E1-1DA23D65CACC}" type="pres">
      <dgm:prSet presAssocID="{1D0F4E4D-849C-47EB-AFD6-12649BA28230}" presName="conn2-1" presStyleLbl="parChTrans1D2" presStyleIdx="0" presStyleCnt="2"/>
      <dgm:spPr/>
      <dgm:t>
        <a:bodyPr/>
        <a:lstStyle/>
        <a:p>
          <a:endParaRPr lang="el-GR"/>
        </a:p>
      </dgm:t>
    </dgm:pt>
    <dgm:pt modelId="{761A96FD-6378-4BBF-B061-07BAAD29DD4E}" type="pres">
      <dgm:prSet presAssocID="{1D0F4E4D-849C-47EB-AFD6-12649BA28230}" presName="connTx" presStyleLbl="parChTrans1D2" presStyleIdx="0" presStyleCnt="2"/>
      <dgm:spPr/>
      <dgm:t>
        <a:bodyPr/>
        <a:lstStyle/>
        <a:p>
          <a:endParaRPr lang="el-GR"/>
        </a:p>
      </dgm:t>
    </dgm:pt>
    <dgm:pt modelId="{6947BF70-AAF7-4948-9F16-942A061B9210}" type="pres">
      <dgm:prSet presAssocID="{51854971-6C0D-4600-AF0C-032C3D0E0835}" presName="root2" presStyleCnt="0"/>
      <dgm:spPr/>
    </dgm:pt>
    <dgm:pt modelId="{2AC79BCD-F81B-4238-BF45-B4DE753ADFC8}" type="pres">
      <dgm:prSet presAssocID="{51854971-6C0D-4600-AF0C-032C3D0E0835}" presName="LevelTwoTextNode" presStyleLbl="node2" presStyleIdx="0" presStyleCnt="2">
        <dgm:presLayoutVars>
          <dgm:chPref val="3"/>
        </dgm:presLayoutVars>
      </dgm:prSet>
      <dgm:spPr/>
      <dgm:t>
        <a:bodyPr/>
        <a:lstStyle/>
        <a:p>
          <a:endParaRPr lang="el-GR"/>
        </a:p>
      </dgm:t>
    </dgm:pt>
    <dgm:pt modelId="{321715CB-D010-46ED-B45F-376F5A459CCE}" type="pres">
      <dgm:prSet presAssocID="{51854971-6C0D-4600-AF0C-032C3D0E0835}" presName="level3hierChild" presStyleCnt="0"/>
      <dgm:spPr/>
    </dgm:pt>
    <dgm:pt modelId="{49A44D08-2852-4B57-8E2E-BB224B80E70E}" type="pres">
      <dgm:prSet presAssocID="{FE130501-896D-47E4-981E-0A1DDC9F8805}" presName="conn2-1" presStyleLbl="parChTrans1D3" presStyleIdx="0" presStyleCnt="2"/>
      <dgm:spPr/>
      <dgm:t>
        <a:bodyPr/>
        <a:lstStyle/>
        <a:p>
          <a:endParaRPr lang="el-GR"/>
        </a:p>
      </dgm:t>
    </dgm:pt>
    <dgm:pt modelId="{E2C8157B-7053-4891-A6E2-AB1B6BDAB0B7}" type="pres">
      <dgm:prSet presAssocID="{FE130501-896D-47E4-981E-0A1DDC9F8805}" presName="connTx" presStyleLbl="parChTrans1D3" presStyleIdx="0" presStyleCnt="2"/>
      <dgm:spPr/>
      <dgm:t>
        <a:bodyPr/>
        <a:lstStyle/>
        <a:p>
          <a:endParaRPr lang="el-GR"/>
        </a:p>
      </dgm:t>
    </dgm:pt>
    <dgm:pt modelId="{863CF74D-9588-415B-88B6-07ACE0537CF0}" type="pres">
      <dgm:prSet presAssocID="{EA6059B2-53F7-49EF-A035-8B93FFCAEBCA}" presName="root2" presStyleCnt="0"/>
      <dgm:spPr/>
    </dgm:pt>
    <dgm:pt modelId="{D860199E-945B-4EC6-90EC-B54EF66A8D28}" type="pres">
      <dgm:prSet presAssocID="{EA6059B2-53F7-49EF-A035-8B93FFCAEBCA}" presName="LevelTwoTextNode" presStyleLbl="node3" presStyleIdx="0" presStyleCnt="2">
        <dgm:presLayoutVars>
          <dgm:chPref val="3"/>
        </dgm:presLayoutVars>
      </dgm:prSet>
      <dgm:spPr/>
      <dgm:t>
        <a:bodyPr/>
        <a:lstStyle/>
        <a:p>
          <a:endParaRPr lang="el-GR"/>
        </a:p>
      </dgm:t>
    </dgm:pt>
    <dgm:pt modelId="{D5995BD0-0C91-4344-A5DA-CA974CBD87FD}" type="pres">
      <dgm:prSet presAssocID="{EA6059B2-53F7-49EF-A035-8B93FFCAEBCA}" presName="level3hierChild" presStyleCnt="0"/>
      <dgm:spPr/>
    </dgm:pt>
    <dgm:pt modelId="{F05EAA4D-B04E-4E10-8FE0-5AA3C237ABD8}" type="pres">
      <dgm:prSet presAssocID="{67515DB2-0C73-46E7-893E-6C1800A79327}" presName="conn2-1" presStyleLbl="parChTrans1D2" presStyleIdx="1" presStyleCnt="2"/>
      <dgm:spPr/>
      <dgm:t>
        <a:bodyPr/>
        <a:lstStyle/>
        <a:p>
          <a:endParaRPr lang="el-GR"/>
        </a:p>
      </dgm:t>
    </dgm:pt>
    <dgm:pt modelId="{61F9EE0D-1AD8-496B-88BD-A9CBE5180BD8}" type="pres">
      <dgm:prSet presAssocID="{67515DB2-0C73-46E7-893E-6C1800A79327}" presName="connTx" presStyleLbl="parChTrans1D2" presStyleIdx="1" presStyleCnt="2"/>
      <dgm:spPr/>
      <dgm:t>
        <a:bodyPr/>
        <a:lstStyle/>
        <a:p>
          <a:endParaRPr lang="el-GR"/>
        </a:p>
      </dgm:t>
    </dgm:pt>
    <dgm:pt modelId="{49EC9EA0-11D2-40EF-B00D-2427189CA827}" type="pres">
      <dgm:prSet presAssocID="{7FC0465A-94F0-4026-ADBF-0DA68D6239FC}" presName="root2" presStyleCnt="0"/>
      <dgm:spPr/>
    </dgm:pt>
    <dgm:pt modelId="{1B762A16-98EA-47D6-9FFD-CBF8647E27E3}" type="pres">
      <dgm:prSet presAssocID="{7FC0465A-94F0-4026-ADBF-0DA68D6239FC}" presName="LevelTwoTextNode" presStyleLbl="node2" presStyleIdx="1" presStyleCnt="2">
        <dgm:presLayoutVars>
          <dgm:chPref val="3"/>
        </dgm:presLayoutVars>
      </dgm:prSet>
      <dgm:spPr/>
      <dgm:t>
        <a:bodyPr/>
        <a:lstStyle/>
        <a:p>
          <a:endParaRPr lang="el-GR"/>
        </a:p>
      </dgm:t>
    </dgm:pt>
    <dgm:pt modelId="{6932B2BF-E65A-4C57-B597-A61F345321CB}" type="pres">
      <dgm:prSet presAssocID="{7FC0465A-94F0-4026-ADBF-0DA68D6239FC}" presName="level3hierChild" presStyleCnt="0"/>
      <dgm:spPr/>
    </dgm:pt>
    <dgm:pt modelId="{E667C299-E7E8-4646-9A0C-A4959AC029A4}" type="pres">
      <dgm:prSet presAssocID="{19A61B50-6BA7-4DA1-A93F-10F67A3D09F3}" presName="conn2-1" presStyleLbl="parChTrans1D3" presStyleIdx="1" presStyleCnt="2"/>
      <dgm:spPr/>
      <dgm:t>
        <a:bodyPr/>
        <a:lstStyle/>
        <a:p>
          <a:endParaRPr lang="el-GR"/>
        </a:p>
      </dgm:t>
    </dgm:pt>
    <dgm:pt modelId="{30D98B2C-D46F-488F-BC53-D0187EA001D3}" type="pres">
      <dgm:prSet presAssocID="{19A61B50-6BA7-4DA1-A93F-10F67A3D09F3}" presName="connTx" presStyleLbl="parChTrans1D3" presStyleIdx="1" presStyleCnt="2"/>
      <dgm:spPr/>
      <dgm:t>
        <a:bodyPr/>
        <a:lstStyle/>
        <a:p>
          <a:endParaRPr lang="el-GR"/>
        </a:p>
      </dgm:t>
    </dgm:pt>
    <dgm:pt modelId="{E02C46AA-8520-4BC6-8A99-95813FEA7E55}" type="pres">
      <dgm:prSet presAssocID="{D7572E56-B853-4E3A-B7C7-4DA70D8DC739}" presName="root2" presStyleCnt="0"/>
      <dgm:spPr/>
    </dgm:pt>
    <dgm:pt modelId="{CEB4705D-7F42-428C-8F31-F68A96683463}" type="pres">
      <dgm:prSet presAssocID="{D7572E56-B853-4E3A-B7C7-4DA70D8DC739}" presName="LevelTwoTextNode" presStyleLbl="node3" presStyleIdx="1" presStyleCnt="2">
        <dgm:presLayoutVars>
          <dgm:chPref val="3"/>
        </dgm:presLayoutVars>
      </dgm:prSet>
      <dgm:spPr/>
      <dgm:t>
        <a:bodyPr/>
        <a:lstStyle/>
        <a:p>
          <a:endParaRPr lang="el-GR"/>
        </a:p>
      </dgm:t>
    </dgm:pt>
    <dgm:pt modelId="{6BAA4800-9693-4C37-86EB-046158341C46}" type="pres">
      <dgm:prSet presAssocID="{D7572E56-B853-4E3A-B7C7-4DA70D8DC739}" presName="level3hierChild" presStyleCnt="0"/>
      <dgm:spPr/>
    </dgm:pt>
  </dgm:ptLst>
  <dgm:cxnLst>
    <dgm:cxn modelId="{5D97A3EA-7925-4455-A0D4-3049D41A590F}" type="presOf" srcId="{51854971-6C0D-4600-AF0C-032C3D0E0835}" destId="{2AC79BCD-F81B-4238-BF45-B4DE753ADFC8}" srcOrd="0" destOrd="0" presId="urn:microsoft.com/office/officeart/2005/8/layout/hierarchy2"/>
    <dgm:cxn modelId="{181E8F97-B46B-4D8B-85AA-3A07E39233FE}" type="presOf" srcId="{7FC0465A-94F0-4026-ADBF-0DA68D6239FC}" destId="{1B762A16-98EA-47D6-9FFD-CBF8647E27E3}" srcOrd="0" destOrd="0" presId="urn:microsoft.com/office/officeart/2005/8/layout/hierarchy2"/>
    <dgm:cxn modelId="{C592117C-DA7C-4F51-A601-7173C8D62930}" srcId="{5D375CB4-98F0-4A82-BA82-7AA9326986DE}" destId="{51854971-6C0D-4600-AF0C-032C3D0E0835}" srcOrd="0" destOrd="0" parTransId="{1D0F4E4D-849C-47EB-AFD6-12649BA28230}" sibTransId="{365591F1-3415-4F19-87D9-20A56A974497}"/>
    <dgm:cxn modelId="{5CFF32A8-337E-4A84-AC1F-81F09D366E52}" type="presOf" srcId="{19A61B50-6BA7-4DA1-A93F-10F67A3D09F3}" destId="{E667C299-E7E8-4646-9A0C-A4959AC029A4}" srcOrd="0" destOrd="0" presId="urn:microsoft.com/office/officeart/2005/8/layout/hierarchy2"/>
    <dgm:cxn modelId="{36C65BF5-E3FB-4E4A-8EB7-4ECDD41AC056}" srcId="{51854971-6C0D-4600-AF0C-032C3D0E0835}" destId="{EA6059B2-53F7-49EF-A035-8B93FFCAEBCA}" srcOrd="0" destOrd="0" parTransId="{FE130501-896D-47E4-981E-0A1DDC9F8805}" sibTransId="{3919CC8B-B107-4151-A2C9-D88EE5D39270}"/>
    <dgm:cxn modelId="{3060AF97-83C2-4EAB-A4D0-819083D126B7}" type="presOf" srcId="{67515DB2-0C73-46E7-893E-6C1800A79327}" destId="{F05EAA4D-B04E-4E10-8FE0-5AA3C237ABD8}" srcOrd="0" destOrd="0" presId="urn:microsoft.com/office/officeart/2005/8/layout/hierarchy2"/>
    <dgm:cxn modelId="{7CB6F8B8-BFB5-4DCD-B5C2-2CDB0E26683E}" type="presOf" srcId="{67515DB2-0C73-46E7-893E-6C1800A79327}" destId="{61F9EE0D-1AD8-496B-88BD-A9CBE5180BD8}" srcOrd="1" destOrd="0" presId="urn:microsoft.com/office/officeart/2005/8/layout/hierarchy2"/>
    <dgm:cxn modelId="{C1EEEBD3-0794-4D97-A8EA-D0BDE546E37D}" srcId="{5D375CB4-98F0-4A82-BA82-7AA9326986DE}" destId="{7FC0465A-94F0-4026-ADBF-0DA68D6239FC}" srcOrd="1" destOrd="0" parTransId="{67515DB2-0C73-46E7-893E-6C1800A79327}" sibTransId="{097F7A74-AFA6-464A-8BE7-FBBD2A64231B}"/>
    <dgm:cxn modelId="{AA603030-742A-402B-A71F-77205DA4AF07}" type="presOf" srcId="{1D0F4E4D-849C-47EB-AFD6-12649BA28230}" destId="{44D7151D-901A-41D0-94E1-1DA23D65CACC}" srcOrd="0" destOrd="0" presId="urn:microsoft.com/office/officeart/2005/8/layout/hierarchy2"/>
    <dgm:cxn modelId="{C59C2B19-B230-4804-8F0E-F47E8DF208DB}" type="presOf" srcId="{1D0F4E4D-849C-47EB-AFD6-12649BA28230}" destId="{761A96FD-6378-4BBF-B061-07BAAD29DD4E}" srcOrd="1" destOrd="0" presId="urn:microsoft.com/office/officeart/2005/8/layout/hierarchy2"/>
    <dgm:cxn modelId="{5706683F-10F8-4656-8F33-5ED59385FC82}" type="presOf" srcId="{EA6059B2-53F7-49EF-A035-8B93FFCAEBCA}" destId="{D860199E-945B-4EC6-90EC-B54EF66A8D28}" srcOrd="0" destOrd="0" presId="urn:microsoft.com/office/officeart/2005/8/layout/hierarchy2"/>
    <dgm:cxn modelId="{3379ED51-EE58-4DF8-911F-1FD784D8B14B}" type="presOf" srcId="{19A61B50-6BA7-4DA1-A93F-10F67A3D09F3}" destId="{30D98B2C-D46F-488F-BC53-D0187EA001D3}" srcOrd="1" destOrd="0" presId="urn:microsoft.com/office/officeart/2005/8/layout/hierarchy2"/>
    <dgm:cxn modelId="{7037F770-8F7E-47CE-AE5C-55DA08BDDF47}" type="presOf" srcId="{FE130501-896D-47E4-981E-0A1DDC9F8805}" destId="{49A44D08-2852-4B57-8E2E-BB224B80E70E}" srcOrd="0" destOrd="0" presId="urn:microsoft.com/office/officeart/2005/8/layout/hierarchy2"/>
    <dgm:cxn modelId="{DE5F44F3-4D08-4AD0-9704-D501E91C2B5D}" type="presOf" srcId="{5D375CB4-98F0-4A82-BA82-7AA9326986DE}" destId="{DF94CB6C-50B6-4EB1-819E-55ECFA2E911F}" srcOrd="0" destOrd="0" presId="urn:microsoft.com/office/officeart/2005/8/layout/hierarchy2"/>
    <dgm:cxn modelId="{1C2E3BB2-5DCC-4838-839F-414EB336B6EF}" srcId="{394C8C02-9E30-441D-8808-405DD757A4D9}" destId="{5D375CB4-98F0-4A82-BA82-7AA9326986DE}" srcOrd="0" destOrd="0" parTransId="{725C692C-4E65-4167-8EED-BAE883918CFE}" sibTransId="{9F2546D3-331B-427D-A3A6-AF66E753502F}"/>
    <dgm:cxn modelId="{87366EEA-3393-439C-A45D-EE29C1303293}" type="presOf" srcId="{D7572E56-B853-4E3A-B7C7-4DA70D8DC739}" destId="{CEB4705D-7F42-428C-8F31-F68A96683463}" srcOrd="0" destOrd="0" presId="urn:microsoft.com/office/officeart/2005/8/layout/hierarchy2"/>
    <dgm:cxn modelId="{C6E502E7-D1B4-4AEF-8BAF-28A00F39DCA7}" type="presOf" srcId="{FE130501-896D-47E4-981E-0A1DDC9F8805}" destId="{E2C8157B-7053-4891-A6E2-AB1B6BDAB0B7}" srcOrd="1" destOrd="0" presId="urn:microsoft.com/office/officeart/2005/8/layout/hierarchy2"/>
    <dgm:cxn modelId="{5BCE753B-91D4-4ABA-A873-2689A2056D32}" type="presOf" srcId="{394C8C02-9E30-441D-8808-405DD757A4D9}" destId="{C1BA9E50-F3FE-40B8-8496-49CCF47EC2F1}" srcOrd="0" destOrd="0" presId="urn:microsoft.com/office/officeart/2005/8/layout/hierarchy2"/>
    <dgm:cxn modelId="{CCC1368D-4F2C-4298-8DDE-20C683F7A071}" srcId="{7FC0465A-94F0-4026-ADBF-0DA68D6239FC}" destId="{D7572E56-B853-4E3A-B7C7-4DA70D8DC739}" srcOrd="0" destOrd="0" parTransId="{19A61B50-6BA7-4DA1-A93F-10F67A3D09F3}" sibTransId="{089A94AE-9D80-4A11-A11A-471C67536AC3}"/>
    <dgm:cxn modelId="{44394854-E955-4429-B7CA-CD15106113C3}" type="presParOf" srcId="{C1BA9E50-F3FE-40B8-8496-49CCF47EC2F1}" destId="{62595D39-2C2E-4498-91D4-9D70196BC071}" srcOrd="0" destOrd="0" presId="urn:microsoft.com/office/officeart/2005/8/layout/hierarchy2"/>
    <dgm:cxn modelId="{17CC99B2-5C5B-4352-8E84-29D20C3AACB7}" type="presParOf" srcId="{62595D39-2C2E-4498-91D4-9D70196BC071}" destId="{DF94CB6C-50B6-4EB1-819E-55ECFA2E911F}" srcOrd="0" destOrd="0" presId="urn:microsoft.com/office/officeart/2005/8/layout/hierarchy2"/>
    <dgm:cxn modelId="{7D8CE972-C6FE-4166-A35C-A2507C81D198}" type="presParOf" srcId="{62595D39-2C2E-4498-91D4-9D70196BC071}" destId="{19C51EE6-80D5-491A-B0A9-8823360C8881}" srcOrd="1" destOrd="0" presId="urn:microsoft.com/office/officeart/2005/8/layout/hierarchy2"/>
    <dgm:cxn modelId="{EDDA4B9D-D516-4626-9311-6F28058F4E29}" type="presParOf" srcId="{19C51EE6-80D5-491A-B0A9-8823360C8881}" destId="{44D7151D-901A-41D0-94E1-1DA23D65CACC}" srcOrd="0" destOrd="0" presId="urn:microsoft.com/office/officeart/2005/8/layout/hierarchy2"/>
    <dgm:cxn modelId="{7C2DEBC5-6A70-4843-A9FA-AF21CB1CCD76}" type="presParOf" srcId="{44D7151D-901A-41D0-94E1-1DA23D65CACC}" destId="{761A96FD-6378-4BBF-B061-07BAAD29DD4E}" srcOrd="0" destOrd="0" presId="urn:microsoft.com/office/officeart/2005/8/layout/hierarchy2"/>
    <dgm:cxn modelId="{7B413F08-70BA-4B48-80E2-97E813F35759}" type="presParOf" srcId="{19C51EE6-80D5-491A-B0A9-8823360C8881}" destId="{6947BF70-AAF7-4948-9F16-942A061B9210}" srcOrd="1" destOrd="0" presId="urn:microsoft.com/office/officeart/2005/8/layout/hierarchy2"/>
    <dgm:cxn modelId="{311FB327-B529-41B4-9BD9-CE54193486EC}" type="presParOf" srcId="{6947BF70-AAF7-4948-9F16-942A061B9210}" destId="{2AC79BCD-F81B-4238-BF45-B4DE753ADFC8}" srcOrd="0" destOrd="0" presId="urn:microsoft.com/office/officeart/2005/8/layout/hierarchy2"/>
    <dgm:cxn modelId="{93E32500-4722-4D35-992B-7CA0879F3EF4}" type="presParOf" srcId="{6947BF70-AAF7-4948-9F16-942A061B9210}" destId="{321715CB-D010-46ED-B45F-376F5A459CCE}" srcOrd="1" destOrd="0" presId="urn:microsoft.com/office/officeart/2005/8/layout/hierarchy2"/>
    <dgm:cxn modelId="{8A3241CB-FE7C-4550-A14A-8E207BE8402B}" type="presParOf" srcId="{321715CB-D010-46ED-B45F-376F5A459CCE}" destId="{49A44D08-2852-4B57-8E2E-BB224B80E70E}" srcOrd="0" destOrd="0" presId="urn:microsoft.com/office/officeart/2005/8/layout/hierarchy2"/>
    <dgm:cxn modelId="{3D95CF3B-FB95-4BF3-BF90-1CE7C4CAFF37}" type="presParOf" srcId="{49A44D08-2852-4B57-8E2E-BB224B80E70E}" destId="{E2C8157B-7053-4891-A6E2-AB1B6BDAB0B7}" srcOrd="0" destOrd="0" presId="urn:microsoft.com/office/officeart/2005/8/layout/hierarchy2"/>
    <dgm:cxn modelId="{06E6752F-623D-4367-99BB-12D7E17DE982}" type="presParOf" srcId="{321715CB-D010-46ED-B45F-376F5A459CCE}" destId="{863CF74D-9588-415B-88B6-07ACE0537CF0}" srcOrd="1" destOrd="0" presId="urn:microsoft.com/office/officeart/2005/8/layout/hierarchy2"/>
    <dgm:cxn modelId="{68A3B0C9-111F-4E07-B485-E0DBDD9C8022}" type="presParOf" srcId="{863CF74D-9588-415B-88B6-07ACE0537CF0}" destId="{D860199E-945B-4EC6-90EC-B54EF66A8D28}" srcOrd="0" destOrd="0" presId="urn:microsoft.com/office/officeart/2005/8/layout/hierarchy2"/>
    <dgm:cxn modelId="{A2D3E4AA-1073-435F-9C45-01E24F66A218}" type="presParOf" srcId="{863CF74D-9588-415B-88B6-07ACE0537CF0}" destId="{D5995BD0-0C91-4344-A5DA-CA974CBD87FD}" srcOrd="1" destOrd="0" presId="urn:microsoft.com/office/officeart/2005/8/layout/hierarchy2"/>
    <dgm:cxn modelId="{E27288FB-DEFE-43C2-8C73-590E4615A9C6}" type="presParOf" srcId="{19C51EE6-80D5-491A-B0A9-8823360C8881}" destId="{F05EAA4D-B04E-4E10-8FE0-5AA3C237ABD8}" srcOrd="2" destOrd="0" presId="urn:microsoft.com/office/officeart/2005/8/layout/hierarchy2"/>
    <dgm:cxn modelId="{5A0524B8-DFEA-42CE-A133-DCAE28852E29}" type="presParOf" srcId="{F05EAA4D-B04E-4E10-8FE0-5AA3C237ABD8}" destId="{61F9EE0D-1AD8-496B-88BD-A9CBE5180BD8}" srcOrd="0" destOrd="0" presId="urn:microsoft.com/office/officeart/2005/8/layout/hierarchy2"/>
    <dgm:cxn modelId="{55E6C9CB-7185-43D9-8130-AF99FE5515D5}" type="presParOf" srcId="{19C51EE6-80D5-491A-B0A9-8823360C8881}" destId="{49EC9EA0-11D2-40EF-B00D-2427189CA827}" srcOrd="3" destOrd="0" presId="urn:microsoft.com/office/officeart/2005/8/layout/hierarchy2"/>
    <dgm:cxn modelId="{F7676121-2A25-47A6-8BF7-60B4D657FE4E}" type="presParOf" srcId="{49EC9EA0-11D2-40EF-B00D-2427189CA827}" destId="{1B762A16-98EA-47D6-9FFD-CBF8647E27E3}" srcOrd="0" destOrd="0" presId="urn:microsoft.com/office/officeart/2005/8/layout/hierarchy2"/>
    <dgm:cxn modelId="{4432649A-2C09-4F08-8E45-6A8171FCADEB}" type="presParOf" srcId="{49EC9EA0-11D2-40EF-B00D-2427189CA827}" destId="{6932B2BF-E65A-4C57-B597-A61F345321CB}" srcOrd="1" destOrd="0" presId="urn:microsoft.com/office/officeart/2005/8/layout/hierarchy2"/>
    <dgm:cxn modelId="{8C3EFB74-4825-45C6-86A6-F5FB0D21E806}" type="presParOf" srcId="{6932B2BF-E65A-4C57-B597-A61F345321CB}" destId="{E667C299-E7E8-4646-9A0C-A4959AC029A4}" srcOrd="0" destOrd="0" presId="urn:microsoft.com/office/officeart/2005/8/layout/hierarchy2"/>
    <dgm:cxn modelId="{2E2C94D3-311C-4A1A-ADDB-48C8299DDC53}" type="presParOf" srcId="{E667C299-E7E8-4646-9A0C-A4959AC029A4}" destId="{30D98B2C-D46F-488F-BC53-D0187EA001D3}" srcOrd="0" destOrd="0" presId="urn:microsoft.com/office/officeart/2005/8/layout/hierarchy2"/>
    <dgm:cxn modelId="{D5E1F677-EB76-417D-88ED-1C1376FD3787}" type="presParOf" srcId="{6932B2BF-E65A-4C57-B597-A61F345321CB}" destId="{E02C46AA-8520-4BC6-8A99-95813FEA7E55}" srcOrd="1" destOrd="0" presId="urn:microsoft.com/office/officeart/2005/8/layout/hierarchy2"/>
    <dgm:cxn modelId="{32DD7721-DA72-4136-9262-014231BC1610}" type="presParOf" srcId="{E02C46AA-8520-4BC6-8A99-95813FEA7E55}" destId="{CEB4705D-7F42-428C-8F31-F68A96683463}" srcOrd="0" destOrd="0" presId="urn:microsoft.com/office/officeart/2005/8/layout/hierarchy2"/>
    <dgm:cxn modelId="{116B38D6-7CA4-4989-A486-439F830A6F5F}" type="presParOf" srcId="{E02C46AA-8520-4BC6-8A99-95813FEA7E55}" destId="{6BAA4800-9693-4C37-86EB-046158341C46}"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6B252DC1-F974-4F28-8877-1ADA5A1BFC6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005B324E-16BE-4E14-88A0-21E23419D524}">
      <dgm:prSet phldrT="[Κείμενο]" custT="1"/>
      <dgm:spPr/>
      <dgm:t>
        <a:bodyPr/>
        <a:lstStyle/>
        <a:p>
          <a:r>
            <a:rPr lang="el-GR" sz="1400" b="1" dirty="0" smtClean="0"/>
            <a:t>Χρηματοοικονομικοί πόροι</a:t>
          </a:r>
          <a:endParaRPr lang="el-GR" sz="1400" b="1" dirty="0"/>
        </a:p>
      </dgm:t>
    </dgm:pt>
    <dgm:pt modelId="{D7F5BBAE-7E69-4344-94A7-A508A78A86F2}" type="parTrans" cxnId="{35112AD9-8468-4FB1-BF6F-AB59EBEE5126}">
      <dgm:prSet/>
      <dgm:spPr/>
      <dgm:t>
        <a:bodyPr/>
        <a:lstStyle/>
        <a:p>
          <a:endParaRPr lang="el-GR"/>
        </a:p>
      </dgm:t>
    </dgm:pt>
    <dgm:pt modelId="{44266705-1641-4A06-B4BA-43F9E6CBBA63}" type="sibTrans" cxnId="{35112AD9-8468-4FB1-BF6F-AB59EBEE5126}">
      <dgm:prSet/>
      <dgm:spPr/>
      <dgm:t>
        <a:bodyPr/>
        <a:lstStyle/>
        <a:p>
          <a:endParaRPr lang="el-GR"/>
        </a:p>
      </dgm:t>
    </dgm:pt>
    <dgm:pt modelId="{3649EEDB-EFA9-483C-8491-4874895BD0C8}">
      <dgm:prSet phldrT="[Κείμενο]"/>
      <dgm:spPr/>
      <dgm:t>
        <a:bodyPr/>
        <a:lstStyle/>
        <a:p>
          <a:r>
            <a:rPr lang="el-GR" dirty="0" smtClean="0"/>
            <a:t>Δανειοληπτική ικανότητα επιχείρησης </a:t>
          </a:r>
          <a:endParaRPr lang="el-GR" dirty="0"/>
        </a:p>
      </dgm:t>
    </dgm:pt>
    <dgm:pt modelId="{CD386450-5A48-48D3-B51D-5B6B7F3D0425}" type="parTrans" cxnId="{8F789704-D0F8-4625-AC72-CE88D58A6563}">
      <dgm:prSet/>
      <dgm:spPr/>
      <dgm:t>
        <a:bodyPr/>
        <a:lstStyle/>
        <a:p>
          <a:endParaRPr lang="el-GR"/>
        </a:p>
      </dgm:t>
    </dgm:pt>
    <dgm:pt modelId="{3EAE7210-3D5D-4835-A912-B56DB4161B91}" type="sibTrans" cxnId="{8F789704-D0F8-4625-AC72-CE88D58A6563}">
      <dgm:prSet/>
      <dgm:spPr/>
      <dgm:t>
        <a:bodyPr/>
        <a:lstStyle/>
        <a:p>
          <a:endParaRPr lang="el-GR"/>
        </a:p>
      </dgm:t>
    </dgm:pt>
    <dgm:pt modelId="{E44FE092-65EE-4EF2-B9CD-4F23880EB0B6}">
      <dgm:prSet phldrT="[Κείμενο]"/>
      <dgm:spPr/>
      <dgm:t>
        <a:bodyPr/>
        <a:lstStyle/>
        <a:p>
          <a:r>
            <a:rPr lang="el-GR" dirty="0" smtClean="0"/>
            <a:t>Ικανότητα δημιουργίας εσωτερικών κεφαλαίων</a:t>
          </a:r>
          <a:endParaRPr lang="el-GR" dirty="0"/>
        </a:p>
      </dgm:t>
    </dgm:pt>
    <dgm:pt modelId="{209695D3-60EF-4F4D-AAE9-D7630F1D78A5}" type="parTrans" cxnId="{C6D94711-17F6-47A2-8D4D-2670C9B652F7}">
      <dgm:prSet/>
      <dgm:spPr/>
      <dgm:t>
        <a:bodyPr/>
        <a:lstStyle/>
        <a:p>
          <a:endParaRPr lang="el-GR"/>
        </a:p>
      </dgm:t>
    </dgm:pt>
    <dgm:pt modelId="{D65E3181-F935-4BC1-92BD-13700CD63B99}" type="sibTrans" cxnId="{C6D94711-17F6-47A2-8D4D-2670C9B652F7}">
      <dgm:prSet/>
      <dgm:spPr/>
      <dgm:t>
        <a:bodyPr/>
        <a:lstStyle/>
        <a:p>
          <a:endParaRPr lang="el-GR"/>
        </a:p>
      </dgm:t>
    </dgm:pt>
    <dgm:pt modelId="{575FFDAC-6352-4130-8252-D1BC75A44C9A}">
      <dgm:prSet phldrT="[Κείμενο]"/>
      <dgm:spPr/>
      <dgm:t>
        <a:bodyPr/>
        <a:lstStyle/>
        <a:p>
          <a:r>
            <a:rPr lang="el-GR" b="1" dirty="0" smtClean="0"/>
            <a:t>Φυσικοί πόροι</a:t>
          </a:r>
          <a:endParaRPr lang="el-GR" b="1" dirty="0"/>
        </a:p>
      </dgm:t>
    </dgm:pt>
    <dgm:pt modelId="{EEC18B93-8F07-43AB-AF59-99235ED82A00}" type="parTrans" cxnId="{B39529C2-19E1-4BFA-8848-4203782A9302}">
      <dgm:prSet/>
      <dgm:spPr/>
      <dgm:t>
        <a:bodyPr/>
        <a:lstStyle/>
        <a:p>
          <a:endParaRPr lang="el-GR"/>
        </a:p>
      </dgm:t>
    </dgm:pt>
    <dgm:pt modelId="{04788B87-96D3-4919-A7AA-85E63AAACEBE}" type="sibTrans" cxnId="{B39529C2-19E1-4BFA-8848-4203782A9302}">
      <dgm:prSet/>
      <dgm:spPr/>
      <dgm:t>
        <a:bodyPr/>
        <a:lstStyle/>
        <a:p>
          <a:endParaRPr lang="el-GR"/>
        </a:p>
      </dgm:t>
    </dgm:pt>
    <dgm:pt modelId="{F7E586F1-10D3-4631-89AC-AE9615843561}">
      <dgm:prSet phldrT="[Κείμενο]"/>
      <dgm:spPr/>
      <dgm:t>
        <a:bodyPr/>
        <a:lstStyle/>
        <a:p>
          <a:r>
            <a:rPr lang="el-GR" dirty="0" smtClean="0"/>
            <a:t>Τοποθεσία εργοστασίου</a:t>
          </a:r>
          <a:endParaRPr lang="el-GR" dirty="0"/>
        </a:p>
      </dgm:t>
    </dgm:pt>
    <dgm:pt modelId="{5329D345-41E0-4E92-9506-D30AFA18A3B4}" type="parTrans" cxnId="{CDEADC15-5472-4E03-914A-EF7997C960DF}">
      <dgm:prSet/>
      <dgm:spPr/>
      <dgm:t>
        <a:bodyPr/>
        <a:lstStyle/>
        <a:p>
          <a:endParaRPr lang="el-GR"/>
        </a:p>
      </dgm:t>
    </dgm:pt>
    <dgm:pt modelId="{92FA62FD-3E55-4BB5-9902-156EDDECAF5D}" type="sibTrans" cxnId="{CDEADC15-5472-4E03-914A-EF7997C960DF}">
      <dgm:prSet/>
      <dgm:spPr/>
      <dgm:t>
        <a:bodyPr/>
        <a:lstStyle/>
        <a:p>
          <a:endParaRPr lang="el-GR"/>
        </a:p>
      </dgm:t>
    </dgm:pt>
    <dgm:pt modelId="{814E3130-281A-4994-AF90-79C191471828}">
      <dgm:prSet phldrT="[Κείμενο]"/>
      <dgm:spPr/>
      <dgm:t>
        <a:bodyPr/>
        <a:lstStyle/>
        <a:p>
          <a:r>
            <a:rPr lang="el-GR" dirty="0" smtClean="0"/>
            <a:t>Αρτιότητα εξοπλισμού</a:t>
          </a:r>
          <a:endParaRPr lang="el-GR" dirty="0"/>
        </a:p>
      </dgm:t>
    </dgm:pt>
    <dgm:pt modelId="{465BE0FF-B040-4B3F-84F1-192E75354483}" type="parTrans" cxnId="{5769A7E7-087F-4E7B-9C4C-406E361AE92C}">
      <dgm:prSet/>
      <dgm:spPr/>
      <dgm:t>
        <a:bodyPr/>
        <a:lstStyle/>
        <a:p>
          <a:endParaRPr lang="el-GR"/>
        </a:p>
      </dgm:t>
    </dgm:pt>
    <dgm:pt modelId="{ED1E25EA-7F97-49CA-BBBA-095F6D8EBF44}" type="sibTrans" cxnId="{5769A7E7-087F-4E7B-9C4C-406E361AE92C}">
      <dgm:prSet/>
      <dgm:spPr/>
      <dgm:t>
        <a:bodyPr/>
        <a:lstStyle/>
        <a:p>
          <a:endParaRPr lang="el-GR"/>
        </a:p>
      </dgm:t>
    </dgm:pt>
    <dgm:pt modelId="{32C5F670-333E-4811-8402-60F85B85BE56}">
      <dgm:prSet phldrT="[Κείμενο]"/>
      <dgm:spPr/>
      <dgm:t>
        <a:bodyPr/>
        <a:lstStyle/>
        <a:p>
          <a:r>
            <a:rPr lang="el-GR" b="1" dirty="0" smtClean="0"/>
            <a:t>Ανθρώπινοι πόροι</a:t>
          </a:r>
          <a:endParaRPr lang="el-GR" b="1" dirty="0"/>
        </a:p>
      </dgm:t>
    </dgm:pt>
    <dgm:pt modelId="{0E1E12E2-0FCB-4560-B018-ACE7B3CECC44}" type="parTrans" cxnId="{BB4EE134-1DCE-4719-B6DC-76F3BE98A659}">
      <dgm:prSet/>
      <dgm:spPr/>
      <dgm:t>
        <a:bodyPr/>
        <a:lstStyle/>
        <a:p>
          <a:endParaRPr lang="el-GR"/>
        </a:p>
      </dgm:t>
    </dgm:pt>
    <dgm:pt modelId="{21F6883D-6868-4E30-B014-2ADBEA62559E}" type="sibTrans" cxnId="{BB4EE134-1DCE-4719-B6DC-76F3BE98A659}">
      <dgm:prSet/>
      <dgm:spPr/>
      <dgm:t>
        <a:bodyPr/>
        <a:lstStyle/>
        <a:p>
          <a:endParaRPr lang="el-GR"/>
        </a:p>
      </dgm:t>
    </dgm:pt>
    <dgm:pt modelId="{A1FDEE4C-5BAD-4861-9756-83728E70819D}">
      <dgm:prSet phldrT="[Κείμενο]"/>
      <dgm:spPr/>
      <dgm:t>
        <a:bodyPr/>
        <a:lstStyle/>
        <a:p>
          <a:r>
            <a:rPr lang="el-GR" dirty="0" smtClean="0"/>
            <a:t>Εκπαίδευση, εμπειρία, κρίση, εξυπνάδα εργαζομένων</a:t>
          </a:r>
          <a:endParaRPr lang="el-GR" dirty="0"/>
        </a:p>
      </dgm:t>
    </dgm:pt>
    <dgm:pt modelId="{528545C1-1D19-43F4-9780-2AF3D6D60777}" type="parTrans" cxnId="{2CE3036B-AC63-4B58-A9F1-C5B840B1EC3C}">
      <dgm:prSet/>
      <dgm:spPr/>
      <dgm:t>
        <a:bodyPr/>
        <a:lstStyle/>
        <a:p>
          <a:endParaRPr lang="el-GR"/>
        </a:p>
      </dgm:t>
    </dgm:pt>
    <dgm:pt modelId="{6F2753AE-3822-4736-AD38-261C54FFAC1C}" type="sibTrans" cxnId="{2CE3036B-AC63-4B58-A9F1-C5B840B1EC3C}">
      <dgm:prSet/>
      <dgm:spPr/>
      <dgm:t>
        <a:bodyPr/>
        <a:lstStyle/>
        <a:p>
          <a:endParaRPr lang="el-GR"/>
        </a:p>
      </dgm:t>
    </dgm:pt>
    <dgm:pt modelId="{39327045-4C78-4A84-8554-122AB31D9921}">
      <dgm:prSet phldrT="[Κείμενο]"/>
      <dgm:spPr/>
      <dgm:t>
        <a:bodyPr/>
        <a:lstStyle/>
        <a:p>
          <a:r>
            <a:rPr lang="el-GR" dirty="0" smtClean="0"/>
            <a:t>Προσαρμοστικότητα, αφοσίωση εργαζομένων</a:t>
          </a:r>
          <a:endParaRPr lang="el-GR" dirty="0"/>
        </a:p>
      </dgm:t>
    </dgm:pt>
    <dgm:pt modelId="{7539D2EA-8493-4630-95EC-2E5D7EAE511F}" type="parTrans" cxnId="{4F70BFCD-861A-4487-9CAB-05D180BF5CE6}">
      <dgm:prSet/>
      <dgm:spPr/>
      <dgm:t>
        <a:bodyPr/>
        <a:lstStyle/>
        <a:p>
          <a:endParaRPr lang="el-GR"/>
        </a:p>
      </dgm:t>
    </dgm:pt>
    <dgm:pt modelId="{8150A8D8-0508-48AE-A633-C7992DD3FB4E}" type="sibTrans" cxnId="{4F70BFCD-861A-4487-9CAB-05D180BF5CE6}">
      <dgm:prSet/>
      <dgm:spPr/>
      <dgm:t>
        <a:bodyPr/>
        <a:lstStyle/>
        <a:p>
          <a:endParaRPr lang="el-GR"/>
        </a:p>
      </dgm:t>
    </dgm:pt>
    <dgm:pt modelId="{242435DC-D573-4465-B6EE-F5EF3D764088}" type="pres">
      <dgm:prSet presAssocID="{6B252DC1-F974-4F28-8877-1ADA5A1BFC6D}" presName="linearFlow" presStyleCnt="0">
        <dgm:presLayoutVars>
          <dgm:dir/>
          <dgm:animLvl val="lvl"/>
          <dgm:resizeHandles val="exact"/>
        </dgm:presLayoutVars>
      </dgm:prSet>
      <dgm:spPr/>
      <dgm:t>
        <a:bodyPr/>
        <a:lstStyle/>
        <a:p>
          <a:endParaRPr lang="el-GR"/>
        </a:p>
      </dgm:t>
    </dgm:pt>
    <dgm:pt modelId="{3E7F7EB1-E443-4564-AF24-B4929051F1E7}" type="pres">
      <dgm:prSet presAssocID="{005B324E-16BE-4E14-88A0-21E23419D524}" presName="composite" presStyleCnt="0"/>
      <dgm:spPr/>
    </dgm:pt>
    <dgm:pt modelId="{2B6E86E0-4FE4-4B96-8B9F-D1CADEDCD072}" type="pres">
      <dgm:prSet presAssocID="{005B324E-16BE-4E14-88A0-21E23419D524}" presName="parentText" presStyleLbl="alignNode1" presStyleIdx="0" presStyleCnt="3">
        <dgm:presLayoutVars>
          <dgm:chMax val="1"/>
          <dgm:bulletEnabled val="1"/>
        </dgm:presLayoutVars>
      </dgm:prSet>
      <dgm:spPr/>
      <dgm:t>
        <a:bodyPr/>
        <a:lstStyle/>
        <a:p>
          <a:endParaRPr lang="el-GR"/>
        </a:p>
      </dgm:t>
    </dgm:pt>
    <dgm:pt modelId="{FAE79B42-C334-4693-808E-C60D4FD989F5}" type="pres">
      <dgm:prSet presAssocID="{005B324E-16BE-4E14-88A0-21E23419D524}" presName="descendantText" presStyleLbl="alignAcc1" presStyleIdx="0" presStyleCnt="3">
        <dgm:presLayoutVars>
          <dgm:bulletEnabled val="1"/>
        </dgm:presLayoutVars>
      </dgm:prSet>
      <dgm:spPr/>
      <dgm:t>
        <a:bodyPr/>
        <a:lstStyle/>
        <a:p>
          <a:endParaRPr lang="el-GR"/>
        </a:p>
      </dgm:t>
    </dgm:pt>
    <dgm:pt modelId="{913F2D30-EF50-45E0-9783-DE8DD944B779}" type="pres">
      <dgm:prSet presAssocID="{44266705-1641-4A06-B4BA-43F9E6CBBA63}" presName="sp" presStyleCnt="0"/>
      <dgm:spPr/>
    </dgm:pt>
    <dgm:pt modelId="{918D7D9B-E573-4374-A9FE-94F665E9D472}" type="pres">
      <dgm:prSet presAssocID="{575FFDAC-6352-4130-8252-D1BC75A44C9A}" presName="composite" presStyleCnt="0"/>
      <dgm:spPr/>
    </dgm:pt>
    <dgm:pt modelId="{3BCE1A3F-1DC7-401B-BBC7-B0C50CAEC981}" type="pres">
      <dgm:prSet presAssocID="{575FFDAC-6352-4130-8252-D1BC75A44C9A}" presName="parentText" presStyleLbl="alignNode1" presStyleIdx="1" presStyleCnt="3">
        <dgm:presLayoutVars>
          <dgm:chMax val="1"/>
          <dgm:bulletEnabled val="1"/>
        </dgm:presLayoutVars>
      </dgm:prSet>
      <dgm:spPr/>
      <dgm:t>
        <a:bodyPr/>
        <a:lstStyle/>
        <a:p>
          <a:endParaRPr lang="el-GR"/>
        </a:p>
      </dgm:t>
    </dgm:pt>
    <dgm:pt modelId="{76954AA0-35F6-42AA-909C-46EBDCC0221E}" type="pres">
      <dgm:prSet presAssocID="{575FFDAC-6352-4130-8252-D1BC75A44C9A}" presName="descendantText" presStyleLbl="alignAcc1" presStyleIdx="1" presStyleCnt="3">
        <dgm:presLayoutVars>
          <dgm:bulletEnabled val="1"/>
        </dgm:presLayoutVars>
      </dgm:prSet>
      <dgm:spPr/>
      <dgm:t>
        <a:bodyPr/>
        <a:lstStyle/>
        <a:p>
          <a:endParaRPr lang="el-GR"/>
        </a:p>
      </dgm:t>
    </dgm:pt>
    <dgm:pt modelId="{7A98263A-D100-4BB2-8A8B-3F6176F120A5}" type="pres">
      <dgm:prSet presAssocID="{04788B87-96D3-4919-A7AA-85E63AAACEBE}" presName="sp" presStyleCnt="0"/>
      <dgm:spPr/>
    </dgm:pt>
    <dgm:pt modelId="{65EBC28B-0FBB-433D-A3E5-BAE1AC570ED5}" type="pres">
      <dgm:prSet presAssocID="{32C5F670-333E-4811-8402-60F85B85BE56}" presName="composite" presStyleCnt="0"/>
      <dgm:spPr/>
    </dgm:pt>
    <dgm:pt modelId="{5DA0B425-907C-4DD3-B514-8ACB9BB61EB9}" type="pres">
      <dgm:prSet presAssocID="{32C5F670-333E-4811-8402-60F85B85BE56}" presName="parentText" presStyleLbl="alignNode1" presStyleIdx="2" presStyleCnt="3">
        <dgm:presLayoutVars>
          <dgm:chMax val="1"/>
          <dgm:bulletEnabled val="1"/>
        </dgm:presLayoutVars>
      </dgm:prSet>
      <dgm:spPr/>
      <dgm:t>
        <a:bodyPr/>
        <a:lstStyle/>
        <a:p>
          <a:endParaRPr lang="el-GR"/>
        </a:p>
      </dgm:t>
    </dgm:pt>
    <dgm:pt modelId="{ED310B7F-3689-4444-8CE5-75329C1739ED}" type="pres">
      <dgm:prSet presAssocID="{32C5F670-333E-4811-8402-60F85B85BE56}" presName="descendantText" presStyleLbl="alignAcc1" presStyleIdx="2" presStyleCnt="3">
        <dgm:presLayoutVars>
          <dgm:bulletEnabled val="1"/>
        </dgm:presLayoutVars>
      </dgm:prSet>
      <dgm:spPr/>
      <dgm:t>
        <a:bodyPr/>
        <a:lstStyle/>
        <a:p>
          <a:endParaRPr lang="el-GR"/>
        </a:p>
      </dgm:t>
    </dgm:pt>
  </dgm:ptLst>
  <dgm:cxnLst>
    <dgm:cxn modelId="{B39529C2-19E1-4BFA-8848-4203782A9302}" srcId="{6B252DC1-F974-4F28-8877-1ADA5A1BFC6D}" destId="{575FFDAC-6352-4130-8252-D1BC75A44C9A}" srcOrd="1" destOrd="0" parTransId="{EEC18B93-8F07-43AB-AF59-99235ED82A00}" sibTransId="{04788B87-96D3-4919-A7AA-85E63AAACEBE}"/>
    <dgm:cxn modelId="{2CE3036B-AC63-4B58-A9F1-C5B840B1EC3C}" srcId="{32C5F670-333E-4811-8402-60F85B85BE56}" destId="{A1FDEE4C-5BAD-4861-9756-83728E70819D}" srcOrd="0" destOrd="0" parTransId="{528545C1-1D19-43F4-9780-2AF3D6D60777}" sibTransId="{6F2753AE-3822-4736-AD38-261C54FFAC1C}"/>
    <dgm:cxn modelId="{91206083-7D2B-4E08-BD4F-769E39560AC0}" type="presOf" srcId="{E44FE092-65EE-4EF2-B9CD-4F23880EB0B6}" destId="{FAE79B42-C334-4693-808E-C60D4FD989F5}" srcOrd="0" destOrd="1" presId="urn:microsoft.com/office/officeart/2005/8/layout/chevron2"/>
    <dgm:cxn modelId="{C6D94711-17F6-47A2-8D4D-2670C9B652F7}" srcId="{005B324E-16BE-4E14-88A0-21E23419D524}" destId="{E44FE092-65EE-4EF2-B9CD-4F23880EB0B6}" srcOrd="1" destOrd="0" parTransId="{209695D3-60EF-4F4D-AAE9-D7630F1D78A5}" sibTransId="{D65E3181-F935-4BC1-92BD-13700CD63B99}"/>
    <dgm:cxn modelId="{BB4EE134-1DCE-4719-B6DC-76F3BE98A659}" srcId="{6B252DC1-F974-4F28-8877-1ADA5A1BFC6D}" destId="{32C5F670-333E-4811-8402-60F85B85BE56}" srcOrd="2" destOrd="0" parTransId="{0E1E12E2-0FCB-4560-B018-ACE7B3CECC44}" sibTransId="{21F6883D-6868-4E30-B014-2ADBEA62559E}"/>
    <dgm:cxn modelId="{9452B700-1ADA-4B79-9F20-B29649BBDB4F}" type="presOf" srcId="{39327045-4C78-4A84-8554-122AB31D9921}" destId="{ED310B7F-3689-4444-8CE5-75329C1739ED}" srcOrd="0" destOrd="1" presId="urn:microsoft.com/office/officeart/2005/8/layout/chevron2"/>
    <dgm:cxn modelId="{5769A7E7-087F-4E7B-9C4C-406E361AE92C}" srcId="{575FFDAC-6352-4130-8252-D1BC75A44C9A}" destId="{814E3130-281A-4994-AF90-79C191471828}" srcOrd="1" destOrd="0" parTransId="{465BE0FF-B040-4B3F-84F1-192E75354483}" sibTransId="{ED1E25EA-7F97-49CA-BBBA-095F6D8EBF44}"/>
    <dgm:cxn modelId="{8F789704-D0F8-4625-AC72-CE88D58A6563}" srcId="{005B324E-16BE-4E14-88A0-21E23419D524}" destId="{3649EEDB-EFA9-483C-8491-4874895BD0C8}" srcOrd="0" destOrd="0" parTransId="{CD386450-5A48-48D3-B51D-5B6B7F3D0425}" sibTransId="{3EAE7210-3D5D-4835-A912-B56DB4161B91}"/>
    <dgm:cxn modelId="{FCB59EFC-99C4-456D-BEE1-530B665F8B21}" type="presOf" srcId="{005B324E-16BE-4E14-88A0-21E23419D524}" destId="{2B6E86E0-4FE4-4B96-8B9F-D1CADEDCD072}" srcOrd="0" destOrd="0" presId="urn:microsoft.com/office/officeart/2005/8/layout/chevron2"/>
    <dgm:cxn modelId="{BCF26F22-E19D-4A9A-BD8D-A29B3068304B}" type="presOf" srcId="{F7E586F1-10D3-4631-89AC-AE9615843561}" destId="{76954AA0-35F6-42AA-909C-46EBDCC0221E}" srcOrd="0" destOrd="0" presId="urn:microsoft.com/office/officeart/2005/8/layout/chevron2"/>
    <dgm:cxn modelId="{3D2C0E53-DA6F-40C8-816A-A4C5DB0F7D79}" type="presOf" srcId="{575FFDAC-6352-4130-8252-D1BC75A44C9A}" destId="{3BCE1A3F-1DC7-401B-BBC7-B0C50CAEC981}" srcOrd="0" destOrd="0" presId="urn:microsoft.com/office/officeart/2005/8/layout/chevron2"/>
    <dgm:cxn modelId="{4F70BFCD-861A-4487-9CAB-05D180BF5CE6}" srcId="{32C5F670-333E-4811-8402-60F85B85BE56}" destId="{39327045-4C78-4A84-8554-122AB31D9921}" srcOrd="1" destOrd="0" parTransId="{7539D2EA-8493-4630-95EC-2E5D7EAE511F}" sibTransId="{8150A8D8-0508-48AE-A633-C7992DD3FB4E}"/>
    <dgm:cxn modelId="{A39C58CE-5B7E-4A90-9322-308BFA6C155C}" type="presOf" srcId="{A1FDEE4C-5BAD-4861-9756-83728E70819D}" destId="{ED310B7F-3689-4444-8CE5-75329C1739ED}" srcOrd="0" destOrd="0" presId="urn:microsoft.com/office/officeart/2005/8/layout/chevron2"/>
    <dgm:cxn modelId="{5D1C2A72-C42C-4224-A108-8499D0B32F31}" type="presOf" srcId="{32C5F670-333E-4811-8402-60F85B85BE56}" destId="{5DA0B425-907C-4DD3-B514-8ACB9BB61EB9}" srcOrd="0" destOrd="0" presId="urn:microsoft.com/office/officeart/2005/8/layout/chevron2"/>
    <dgm:cxn modelId="{8CDE2470-6035-4D59-A602-790941B13F5A}" type="presOf" srcId="{6B252DC1-F974-4F28-8877-1ADA5A1BFC6D}" destId="{242435DC-D573-4465-B6EE-F5EF3D764088}" srcOrd="0" destOrd="0" presId="urn:microsoft.com/office/officeart/2005/8/layout/chevron2"/>
    <dgm:cxn modelId="{35112AD9-8468-4FB1-BF6F-AB59EBEE5126}" srcId="{6B252DC1-F974-4F28-8877-1ADA5A1BFC6D}" destId="{005B324E-16BE-4E14-88A0-21E23419D524}" srcOrd="0" destOrd="0" parTransId="{D7F5BBAE-7E69-4344-94A7-A508A78A86F2}" sibTransId="{44266705-1641-4A06-B4BA-43F9E6CBBA63}"/>
    <dgm:cxn modelId="{5A410AC0-7CC9-4397-8642-CFAC87F0A9C1}" type="presOf" srcId="{3649EEDB-EFA9-483C-8491-4874895BD0C8}" destId="{FAE79B42-C334-4693-808E-C60D4FD989F5}" srcOrd="0" destOrd="0" presId="urn:microsoft.com/office/officeart/2005/8/layout/chevron2"/>
    <dgm:cxn modelId="{9E9C38A8-4723-4611-9F4D-955315DD2067}" type="presOf" srcId="{814E3130-281A-4994-AF90-79C191471828}" destId="{76954AA0-35F6-42AA-909C-46EBDCC0221E}" srcOrd="0" destOrd="1" presId="urn:microsoft.com/office/officeart/2005/8/layout/chevron2"/>
    <dgm:cxn modelId="{CDEADC15-5472-4E03-914A-EF7997C960DF}" srcId="{575FFDAC-6352-4130-8252-D1BC75A44C9A}" destId="{F7E586F1-10D3-4631-89AC-AE9615843561}" srcOrd="0" destOrd="0" parTransId="{5329D345-41E0-4E92-9506-D30AFA18A3B4}" sibTransId="{92FA62FD-3E55-4BB5-9902-156EDDECAF5D}"/>
    <dgm:cxn modelId="{69D0E494-3DE1-4D58-B373-740B22A5CAE6}" type="presParOf" srcId="{242435DC-D573-4465-B6EE-F5EF3D764088}" destId="{3E7F7EB1-E443-4564-AF24-B4929051F1E7}" srcOrd="0" destOrd="0" presId="urn:microsoft.com/office/officeart/2005/8/layout/chevron2"/>
    <dgm:cxn modelId="{9D4A5A3D-DB89-463C-9FAF-855E64611AC9}" type="presParOf" srcId="{3E7F7EB1-E443-4564-AF24-B4929051F1E7}" destId="{2B6E86E0-4FE4-4B96-8B9F-D1CADEDCD072}" srcOrd="0" destOrd="0" presId="urn:microsoft.com/office/officeart/2005/8/layout/chevron2"/>
    <dgm:cxn modelId="{2EB24480-7EB8-4126-B537-583F60C056AC}" type="presParOf" srcId="{3E7F7EB1-E443-4564-AF24-B4929051F1E7}" destId="{FAE79B42-C334-4693-808E-C60D4FD989F5}" srcOrd="1" destOrd="0" presId="urn:microsoft.com/office/officeart/2005/8/layout/chevron2"/>
    <dgm:cxn modelId="{46463629-7E1F-4F1B-A51D-FB37837DBF2F}" type="presParOf" srcId="{242435DC-D573-4465-B6EE-F5EF3D764088}" destId="{913F2D30-EF50-45E0-9783-DE8DD944B779}" srcOrd="1" destOrd="0" presId="urn:microsoft.com/office/officeart/2005/8/layout/chevron2"/>
    <dgm:cxn modelId="{5AD577C9-AC3E-4FB1-9DB4-E8DCDC24975A}" type="presParOf" srcId="{242435DC-D573-4465-B6EE-F5EF3D764088}" destId="{918D7D9B-E573-4374-A9FE-94F665E9D472}" srcOrd="2" destOrd="0" presId="urn:microsoft.com/office/officeart/2005/8/layout/chevron2"/>
    <dgm:cxn modelId="{FC01BEFB-A8D3-4CF2-A4DD-D0FA10136056}" type="presParOf" srcId="{918D7D9B-E573-4374-A9FE-94F665E9D472}" destId="{3BCE1A3F-1DC7-401B-BBC7-B0C50CAEC981}" srcOrd="0" destOrd="0" presId="urn:microsoft.com/office/officeart/2005/8/layout/chevron2"/>
    <dgm:cxn modelId="{4BF3E59E-5C41-456A-855F-AAFA0D1557D2}" type="presParOf" srcId="{918D7D9B-E573-4374-A9FE-94F665E9D472}" destId="{76954AA0-35F6-42AA-909C-46EBDCC0221E}" srcOrd="1" destOrd="0" presId="urn:microsoft.com/office/officeart/2005/8/layout/chevron2"/>
    <dgm:cxn modelId="{2BC05C1C-4FA3-464A-9E0C-22E3056BB90D}" type="presParOf" srcId="{242435DC-D573-4465-B6EE-F5EF3D764088}" destId="{7A98263A-D100-4BB2-8A8B-3F6176F120A5}" srcOrd="3" destOrd="0" presId="urn:microsoft.com/office/officeart/2005/8/layout/chevron2"/>
    <dgm:cxn modelId="{0F71AF38-C1CF-4C62-BD2C-B3C28E690D8F}" type="presParOf" srcId="{242435DC-D573-4465-B6EE-F5EF3D764088}" destId="{65EBC28B-0FBB-433D-A3E5-BAE1AC570ED5}" srcOrd="4" destOrd="0" presId="urn:microsoft.com/office/officeart/2005/8/layout/chevron2"/>
    <dgm:cxn modelId="{0823B301-1AE7-4E10-9D09-7B26CEF44B73}" type="presParOf" srcId="{65EBC28B-0FBB-433D-A3E5-BAE1AC570ED5}" destId="{5DA0B425-907C-4DD3-B514-8ACB9BB61EB9}" srcOrd="0" destOrd="0" presId="urn:microsoft.com/office/officeart/2005/8/layout/chevron2"/>
    <dgm:cxn modelId="{F34198F6-D4F8-4674-89D2-228A1B65F094}" type="presParOf" srcId="{65EBC28B-0FBB-433D-A3E5-BAE1AC570ED5}" destId="{ED310B7F-3689-4444-8CE5-75329C1739ED}"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6B252DC1-F974-4F28-8877-1ADA5A1BFC6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005B324E-16BE-4E14-88A0-21E23419D524}">
      <dgm:prSet phldrT="[Κείμενο]" custT="1"/>
      <dgm:spPr/>
      <dgm:t>
        <a:bodyPr/>
        <a:lstStyle/>
        <a:p>
          <a:r>
            <a:rPr lang="el-GR" sz="1400" b="1" dirty="0" smtClean="0"/>
            <a:t>Οργανωτικοί πόροι </a:t>
          </a:r>
          <a:endParaRPr lang="el-GR" sz="1400" b="1" dirty="0"/>
        </a:p>
      </dgm:t>
    </dgm:pt>
    <dgm:pt modelId="{D7F5BBAE-7E69-4344-94A7-A508A78A86F2}" type="parTrans" cxnId="{35112AD9-8468-4FB1-BF6F-AB59EBEE5126}">
      <dgm:prSet/>
      <dgm:spPr/>
      <dgm:t>
        <a:bodyPr/>
        <a:lstStyle/>
        <a:p>
          <a:endParaRPr lang="el-GR"/>
        </a:p>
      </dgm:t>
    </dgm:pt>
    <dgm:pt modelId="{44266705-1641-4A06-B4BA-43F9E6CBBA63}" type="sibTrans" cxnId="{35112AD9-8468-4FB1-BF6F-AB59EBEE5126}">
      <dgm:prSet/>
      <dgm:spPr/>
      <dgm:t>
        <a:bodyPr/>
        <a:lstStyle/>
        <a:p>
          <a:endParaRPr lang="el-GR"/>
        </a:p>
      </dgm:t>
    </dgm:pt>
    <dgm:pt modelId="{3649EEDB-EFA9-483C-8491-4874895BD0C8}">
      <dgm:prSet phldrT="[Κείμενο]" custT="1"/>
      <dgm:spPr/>
      <dgm:t>
        <a:bodyPr/>
        <a:lstStyle/>
        <a:p>
          <a:r>
            <a:rPr lang="el-GR" sz="1600" dirty="0" smtClean="0"/>
            <a:t>Δομή επιχείρησης, συστήματα προγραμματισμού ελέγχου και συντονισμού</a:t>
          </a:r>
          <a:endParaRPr lang="el-GR" sz="1600" dirty="0"/>
        </a:p>
      </dgm:t>
    </dgm:pt>
    <dgm:pt modelId="{CD386450-5A48-48D3-B51D-5B6B7F3D0425}" type="parTrans" cxnId="{8F789704-D0F8-4625-AC72-CE88D58A6563}">
      <dgm:prSet/>
      <dgm:spPr/>
      <dgm:t>
        <a:bodyPr/>
        <a:lstStyle/>
        <a:p>
          <a:endParaRPr lang="el-GR"/>
        </a:p>
      </dgm:t>
    </dgm:pt>
    <dgm:pt modelId="{3EAE7210-3D5D-4835-A912-B56DB4161B91}" type="sibTrans" cxnId="{8F789704-D0F8-4625-AC72-CE88D58A6563}">
      <dgm:prSet/>
      <dgm:spPr/>
      <dgm:t>
        <a:bodyPr/>
        <a:lstStyle/>
        <a:p>
          <a:endParaRPr lang="el-GR"/>
        </a:p>
      </dgm:t>
    </dgm:pt>
    <dgm:pt modelId="{242435DC-D573-4465-B6EE-F5EF3D764088}" type="pres">
      <dgm:prSet presAssocID="{6B252DC1-F974-4F28-8877-1ADA5A1BFC6D}" presName="linearFlow" presStyleCnt="0">
        <dgm:presLayoutVars>
          <dgm:dir/>
          <dgm:animLvl val="lvl"/>
          <dgm:resizeHandles val="exact"/>
        </dgm:presLayoutVars>
      </dgm:prSet>
      <dgm:spPr/>
      <dgm:t>
        <a:bodyPr/>
        <a:lstStyle/>
        <a:p>
          <a:endParaRPr lang="el-GR"/>
        </a:p>
      </dgm:t>
    </dgm:pt>
    <dgm:pt modelId="{3E7F7EB1-E443-4564-AF24-B4929051F1E7}" type="pres">
      <dgm:prSet presAssocID="{005B324E-16BE-4E14-88A0-21E23419D524}" presName="composite" presStyleCnt="0"/>
      <dgm:spPr/>
    </dgm:pt>
    <dgm:pt modelId="{2B6E86E0-4FE4-4B96-8B9F-D1CADEDCD072}" type="pres">
      <dgm:prSet presAssocID="{005B324E-16BE-4E14-88A0-21E23419D524}" presName="parentText" presStyleLbl="alignNode1" presStyleIdx="0" presStyleCnt="1" custScaleX="113428" custScaleY="102150">
        <dgm:presLayoutVars>
          <dgm:chMax val="1"/>
          <dgm:bulletEnabled val="1"/>
        </dgm:presLayoutVars>
      </dgm:prSet>
      <dgm:spPr/>
      <dgm:t>
        <a:bodyPr/>
        <a:lstStyle/>
        <a:p>
          <a:endParaRPr lang="el-GR"/>
        </a:p>
      </dgm:t>
    </dgm:pt>
    <dgm:pt modelId="{FAE79B42-C334-4693-808E-C60D4FD989F5}" type="pres">
      <dgm:prSet presAssocID="{005B324E-16BE-4E14-88A0-21E23419D524}" presName="descendantText" presStyleLbl="alignAcc1" presStyleIdx="0" presStyleCnt="1">
        <dgm:presLayoutVars>
          <dgm:bulletEnabled val="1"/>
        </dgm:presLayoutVars>
      </dgm:prSet>
      <dgm:spPr/>
      <dgm:t>
        <a:bodyPr/>
        <a:lstStyle/>
        <a:p>
          <a:endParaRPr lang="el-GR"/>
        </a:p>
      </dgm:t>
    </dgm:pt>
  </dgm:ptLst>
  <dgm:cxnLst>
    <dgm:cxn modelId="{22877DB8-685E-4569-B83F-ECD759A2A375}" type="presOf" srcId="{3649EEDB-EFA9-483C-8491-4874895BD0C8}" destId="{FAE79B42-C334-4693-808E-C60D4FD989F5}" srcOrd="0" destOrd="0" presId="urn:microsoft.com/office/officeart/2005/8/layout/chevron2"/>
    <dgm:cxn modelId="{0B51EBE2-FE23-4DD6-AE98-3206A983A4CB}" type="presOf" srcId="{6B252DC1-F974-4F28-8877-1ADA5A1BFC6D}" destId="{242435DC-D573-4465-B6EE-F5EF3D764088}" srcOrd="0" destOrd="0" presId="urn:microsoft.com/office/officeart/2005/8/layout/chevron2"/>
    <dgm:cxn modelId="{2656BACC-D74C-4D23-8909-2DF952E7A311}" type="presOf" srcId="{005B324E-16BE-4E14-88A0-21E23419D524}" destId="{2B6E86E0-4FE4-4B96-8B9F-D1CADEDCD072}" srcOrd="0" destOrd="0" presId="urn:microsoft.com/office/officeart/2005/8/layout/chevron2"/>
    <dgm:cxn modelId="{35112AD9-8468-4FB1-BF6F-AB59EBEE5126}" srcId="{6B252DC1-F974-4F28-8877-1ADA5A1BFC6D}" destId="{005B324E-16BE-4E14-88A0-21E23419D524}" srcOrd="0" destOrd="0" parTransId="{D7F5BBAE-7E69-4344-94A7-A508A78A86F2}" sibTransId="{44266705-1641-4A06-B4BA-43F9E6CBBA63}"/>
    <dgm:cxn modelId="{8F789704-D0F8-4625-AC72-CE88D58A6563}" srcId="{005B324E-16BE-4E14-88A0-21E23419D524}" destId="{3649EEDB-EFA9-483C-8491-4874895BD0C8}" srcOrd="0" destOrd="0" parTransId="{CD386450-5A48-48D3-B51D-5B6B7F3D0425}" sibTransId="{3EAE7210-3D5D-4835-A912-B56DB4161B91}"/>
    <dgm:cxn modelId="{A812274A-5C0E-45ED-AE46-A48470656B30}" type="presParOf" srcId="{242435DC-D573-4465-B6EE-F5EF3D764088}" destId="{3E7F7EB1-E443-4564-AF24-B4929051F1E7}" srcOrd="0" destOrd="0" presId="urn:microsoft.com/office/officeart/2005/8/layout/chevron2"/>
    <dgm:cxn modelId="{719FBC2B-0F4E-484E-904E-7254B7F0B6EE}" type="presParOf" srcId="{3E7F7EB1-E443-4564-AF24-B4929051F1E7}" destId="{2B6E86E0-4FE4-4B96-8B9F-D1CADEDCD072}" srcOrd="0" destOrd="0" presId="urn:microsoft.com/office/officeart/2005/8/layout/chevron2"/>
    <dgm:cxn modelId="{221E2637-8563-4822-B728-A067C3FA95E4}" type="presParOf" srcId="{3E7F7EB1-E443-4564-AF24-B4929051F1E7}" destId="{FAE79B42-C334-4693-808E-C60D4FD989F5}"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0535506E-85A3-41DB-B10A-9ABC04A0498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9AE512A-04F7-4E8A-B522-5242069A35CD}">
      <dgm:prSet phldrT="[Κείμενο]" custT="1"/>
      <dgm:spPr/>
      <dgm:t>
        <a:bodyPr/>
        <a:lstStyle/>
        <a:p>
          <a:r>
            <a:rPr lang="el-GR" sz="1600" b="1" dirty="0" smtClean="0"/>
            <a:t>Τεχνολογικοί πόροι</a:t>
          </a:r>
          <a:endParaRPr lang="el-GR" sz="1600" b="1" dirty="0"/>
        </a:p>
      </dgm:t>
    </dgm:pt>
    <dgm:pt modelId="{B8D1A619-A278-4F2A-A87E-C366ABE3BC46}" type="parTrans" cxnId="{8184CC21-6C61-4941-9995-285EC2290041}">
      <dgm:prSet/>
      <dgm:spPr/>
      <dgm:t>
        <a:bodyPr/>
        <a:lstStyle/>
        <a:p>
          <a:endParaRPr lang="el-GR"/>
        </a:p>
      </dgm:t>
    </dgm:pt>
    <dgm:pt modelId="{3598300D-3945-463F-84BD-F59A46F19E0A}" type="sibTrans" cxnId="{8184CC21-6C61-4941-9995-285EC2290041}">
      <dgm:prSet/>
      <dgm:spPr/>
      <dgm:t>
        <a:bodyPr/>
        <a:lstStyle/>
        <a:p>
          <a:endParaRPr lang="el-GR"/>
        </a:p>
      </dgm:t>
    </dgm:pt>
    <dgm:pt modelId="{C1112126-1293-4CEE-BE01-264598689516}">
      <dgm:prSet phldrT="[Κείμενο]"/>
      <dgm:spPr/>
      <dgm:t>
        <a:bodyPr/>
        <a:lstStyle/>
        <a:p>
          <a:r>
            <a:rPr lang="el-GR" dirty="0" smtClean="0"/>
            <a:t>Τεχνολογική ικανότητα (πατέντες, εμπορικά σήματα, δικαιώματα ευρεσιτεχνίας)</a:t>
          </a:r>
          <a:endParaRPr lang="el-GR" dirty="0"/>
        </a:p>
      </dgm:t>
    </dgm:pt>
    <dgm:pt modelId="{4F7D8FCA-E2BA-4321-B383-EBC8178E568F}" type="parTrans" cxnId="{15E955B8-8FE0-4CAB-BF8D-6DCD85F5124E}">
      <dgm:prSet/>
      <dgm:spPr/>
      <dgm:t>
        <a:bodyPr/>
        <a:lstStyle/>
        <a:p>
          <a:endParaRPr lang="el-GR"/>
        </a:p>
      </dgm:t>
    </dgm:pt>
    <dgm:pt modelId="{6A58EF45-FAD0-456A-BBF3-DE26B5751DC2}" type="sibTrans" cxnId="{15E955B8-8FE0-4CAB-BF8D-6DCD85F5124E}">
      <dgm:prSet/>
      <dgm:spPr/>
      <dgm:t>
        <a:bodyPr/>
        <a:lstStyle/>
        <a:p>
          <a:endParaRPr lang="el-GR"/>
        </a:p>
      </dgm:t>
    </dgm:pt>
    <dgm:pt modelId="{B0312EC4-228C-4320-AA60-61CC01DF60F8}">
      <dgm:prSet phldrT="[Κείμενο]"/>
      <dgm:spPr/>
      <dgm:t>
        <a:bodyPr/>
        <a:lstStyle/>
        <a:p>
          <a:r>
            <a:rPr lang="el-GR" dirty="0" smtClean="0"/>
            <a:t>Γνώση για την υλοποίηση των παραπάνω</a:t>
          </a:r>
          <a:endParaRPr lang="el-GR" dirty="0"/>
        </a:p>
      </dgm:t>
    </dgm:pt>
    <dgm:pt modelId="{8F6BB00F-801B-4F00-A3F6-122FF4FBB9F9}" type="parTrans" cxnId="{10BA0A5A-FA1E-4D1F-A29B-EF60F333FD9F}">
      <dgm:prSet/>
      <dgm:spPr/>
      <dgm:t>
        <a:bodyPr/>
        <a:lstStyle/>
        <a:p>
          <a:endParaRPr lang="el-GR"/>
        </a:p>
      </dgm:t>
    </dgm:pt>
    <dgm:pt modelId="{E22F4A62-7AFF-4A2E-BD2A-E199E18D2CB5}" type="sibTrans" cxnId="{10BA0A5A-FA1E-4D1F-A29B-EF60F333FD9F}">
      <dgm:prSet/>
      <dgm:spPr/>
      <dgm:t>
        <a:bodyPr/>
        <a:lstStyle/>
        <a:p>
          <a:endParaRPr lang="el-GR"/>
        </a:p>
      </dgm:t>
    </dgm:pt>
    <dgm:pt modelId="{396E1B54-5836-4E3C-9448-BC3D88ABB2F0}">
      <dgm:prSet phldrT="[Κείμενο]" custT="1"/>
      <dgm:spPr/>
      <dgm:t>
        <a:bodyPr/>
        <a:lstStyle/>
        <a:p>
          <a:r>
            <a:rPr lang="el-GR" sz="1600" b="1" dirty="0" smtClean="0"/>
            <a:t>Πόροι καινοτομίας </a:t>
          </a:r>
          <a:endParaRPr lang="el-GR" sz="1600" b="1" dirty="0"/>
        </a:p>
      </dgm:t>
    </dgm:pt>
    <dgm:pt modelId="{CE1064AF-3B1A-4078-8968-F62008A720C6}" type="parTrans" cxnId="{10954D15-CFEC-4639-97F7-3C1E5B6A280C}">
      <dgm:prSet/>
      <dgm:spPr/>
      <dgm:t>
        <a:bodyPr/>
        <a:lstStyle/>
        <a:p>
          <a:endParaRPr lang="el-GR"/>
        </a:p>
      </dgm:t>
    </dgm:pt>
    <dgm:pt modelId="{416E241F-B3DD-460B-98DF-DBC498125C54}" type="sibTrans" cxnId="{10954D15-CFEC-4639-97F7-3C1E5B6A280C}">
      <dgm:prSet/>
      <dgm:spPr/>
      <dgm:t>
        <a:bodyPr/>
        <a:lstStyle/>
        <a:p>
          <a:endParaRPr lang="el-GR"/>
        </a:p>
      </dgm:t>
    </dgm:pt>
    <dgm:pt modelId="{7BBD6444-9EA0-409A-9876-15070A42D67D}">
      <dgm:prSet phldrT="[Κείμενο]"/>
      <dgm:spPr/>
      <dgm:t>
        <a:bodyPr/>
        <a:lstStyle/>
        <a:p>
          <a:r>
            <a:rPr lang="el-GR" dirty="0" smtClean="0"/>
            <a:t>Εργαζόμενοι με σημαντικές ικανότητες</a:t>
          </a:r>
          <a:endParaRPr lang="el-GR" dirty="0"/>
        </a:p>
      </dgm:t>
    </dgm:pt>
    <dgm:pt modelId="{A50BE0FE-5D56-42E3-9FA2-366BDB2AFEC4}" type="parTrans" cxnId="{B44ADE08-C6BA-45A2-8F7C-D79243A483F0}">
      <dgm:prSet/>
      <dgm:spPr/>
      <dgm:t>
        <a:bodyPr/>
        <a:lstStyle/>
        <a:p>
          <a:endParaRPr lang="el-GR"/>
        </a:p>
      </dgm:t>
    </dgm:pt>
    <dgm:pt modelId="{29C9C568-3DF0-47AF-840D-2AF420E9AB85}" type="sibTrans" cxnId="{B44ADE08-C6BA-45A2-8F7C-D79243A483F0}">
      <dgm:prSet/>
      <dgm:spPr/>
      <dgm:t>
        <a:bodyPr/>
        <a:lstStyle/>
        <a:p>
          <a:endParaRPr lang="el-GR"/>
        </a:p>
      </dgm:t>
    </dgm:pt>
    <dgm:pt modelId="{F49C6BD3-3539-4E81-8BEF-70B219404EAA}">
      <dgm:prSet phldrT="[Κείμενο]"/>
      <dgm:spPr/>
      <dgm:t>
        <a:bodyPr/>
        <a:lstStyle/>
        <a:p>
          <a:r>
            <a:rPr lang="el-GR" dirty="0" smtClean="0"/>
            <a:t>Ερευνητικές εγκαταστάσεις</a:t>
          </a:r>
          <a:endParaRPr lang="el-GR" dirty="0"/>
        </a:p>
      </dgm:t>
    </dgm:pt>
    <dgm:pt modelId="{CCBC49BD-3950-4C07-AB14-BCE5F2FE98CD}" type="parTrans" cxnId="{D14A3D22-C761-456F-8C23-5A2050E2077C}">
      <dgm:prSet/>
      <dgm:spPr/>
      <dgm:t>
        <a:bodyPr/>
        <a:lstStyle/>
        <a:p>
          <a:endParaRPr lang="el-GR"/>
        </a:p>
      </dgm:t>
    </dgm:pt>
    <dgm:pt modelId="{CDF240E3-9478-4418-96F5-D813AEB607A2}" type="sibTrans" cxnId="{D14A3D22-C761-456F-8C23-5A2050E2077C}">
      <dgm:prSet/>
      <dgm:spPr/>
      <dgm:t>
        <a:bodyPr/>
        <a:lstStyle/>
        <a:p>
          <a:endParaRPr lang="el-GR"/>
        </a:p>
      </dgm:t>
    </dgm:pt>
    <dgm:pt modelId="{7852A0F8-F8EF-4113-905F-97AEA2E27DE0}">
      <dgm:prSet phldrT="[Κείμενο]" custT="1"/>
      <dgm:spPr/>
      <dgm:t>
        <a:bodyPr/>
        <a:lstStyle/>
        <a:p>
          <a:r>
            <a:rPr lang="el-GR" sz="1600" b="1" dirty="0" smtClean="0"/>
            <a:t>Φήμη</a:t>
          </a:r>
          <a:endParaRPr lang="el-GR" sz="5200" b="1" dirty="0"/>
        </a:p>
      </dgm:t>
    </dgm:pt>
    <dgm:pt modelId="{C5ECDA2E-B103-4076-B85C-D6C2BA83FA75}" type="parTrans" cxnId="{91B6D15B-90F3-49AC-9B04-7F32D448A588}">
      <dgm:prSet/>
      <dgm:spPr/>
      <dgm:t>
        <a:bodyPr/>
        <a:lstStyle/>
        <a:p>
          <a:endParaRPr lang="el-GR"/>
        </a:p>
      </dgm:t>
    </dgm:pt>
    <dgm:pt modelId="{B6058BAE-7F65-4277-B6A5-52A7EE5B0904}" type="sibTrans" cxnId="{91B6D15B-90F3-49AC-9B04-7F32D448A588}">
      <dgm:prSet/>
      <dgm:spPr/>
      <dgm:t>
        <a:bodyPr/>
        <a:lstStyle/>
        <a:p>
          <a:endParaRPr lang="el-GR"/>
        </a:p>
      </dgm:t>
    </dgm:pt>
    <dgm:pt modelId="{C29F11A6-7CF1-419A-B0F8-940EE12201C6}">
      <dgm:prSet phldrT="[Κείμενο]"/>
      <dgm:spPr/>
      <dgm:t>
        <a:bodyPr/>
        <a:lstStyle/>
        <a:p>
          <a:r>
            <a:rPr lang="el-GR" dirty="0" smtClean="0"/>
            <a:t>Μεταξύ επιχείρησης και πελατών</a:t>
          </a:r>
          <a:endParaRPr lang="el-GR" dirty="0"/>
        </a:p>
      </dgm:t>
    </dgm:pt>
    <dgm:pt modelId="{2C031CB3-A421-478D-BD2C-89B6776AE19D}" type="parTrans" cxnId="{10650BA5-252D-4F72-8498-F27C99737AAC}">
      <dgm:prSet/>
      <dgm:spPr/>
      <dgm:t>
        <a:bodyPr/>
        <a:lstStyle/>
        <a:p>
          <a:endParaRPr lang="el-GR"/>
        </a:p>
      </dgm:t>
    </dgm:pt>
    <dgm:pt modelId="{277F2ABF-A85C-4236-B90B-9B0E18EFE4E2}" type="sibTrans" cxnId="{10650BA5-252D-4F72-8498-F27C99737AAC}">
      <dgm:prSet/>
      <dgm:spPr/>
      <dgm:t>
        <a:bodyPr/>
        <a:lstStyle/>
        <a:p>
          <a:endParaRPr lang="el-GR"/>
        </a:p>
      </dgm:t>
    </dgm:pt>
    <dgm:pt modelId="{0CEA61F7-87B4-4A97-93EF-DBFA1BEF8F53}">
      <dgm:prSet phldrT="[Κείμενο]"/>
      <dgm:spPr/>
      <dgm:t>
        <a:bodyPr/>
        <a:lstStyle/>
        <a:p>
          <a:r>
            <a:rPr lang="el-GR" dirty="0" smtClean="0"/>
            <a:t>Μεταξύ επιχείρησης και προμηθευτών</a:t>
          </a:r>
          <a:endParaRPr lang="el-GR" dirty="0"/>
        </a:p>
      </dgm:t>
    </dgm:pt>
    <dgm:pt modelId="{5BCAAAD5-15CB-4CF3-98FF-17E201226C71}" type="parTrans" cxnId="{F868361A-54DC-4127-BE31-801018666316}">
      <dgm:prSet/>
      <dgm:spPr/>
      <dgm:t>
        <a:bodyPr/>
        <a:lstStyle/>
        <a:p>
          <a:endParaRPr lang="el-GR"/>
        </a:p>
      </dgm:t>
    </dgm:pt>
    <dgm:pt modelId="{862A2404-F327-4D94-B24F-C0704B641C03}" type="sibTrans" cxnId="{F868361A-54DC-4127-BE31-801018666316}">
      <dgm:prSet/>
      <dgm:spPr/>
      <dgm:t>
        <a:bodyPr/>
        <a:lstStyle/>
        <a:p>
          <a:endParaRPr lang="el-GR"/>
        </a:p>
      </dgm:t>
    </dgm:pt>
    <dgm:pt modelId="{861CC5FD-DC34-401D-B4A1-718D8968A036}" type="pres">
      <dgm:prSet presAssocID="{0535506E-85A3-41DB-B10A-9ABC04A04988}" presName="Name0" presStyleCnt="0">
        <dgm:presLayoutVars>
          <dgm:dir/>
          <dgm:animLvl val="lvl"/>
          <dgm:resizeHandles val="exact"/>
        </dgm:presLayoutVars>
      </dgm:prSet>
      <dgm:spPr/>
      <dgm:t>
        <a:bodyPr/>
        <a:lstStyle/>
        <a:p>
          <a:endParaRPr lang="el-GR"/>
        </a:p>
      </dgm:t>
    </dgm:pt>
    <dgm:pt modelId="{B55E9FA4-14BE-4967-B409-C5859A8D02B4}" type="pres">
      <dgm:prSet presAssocID="{39AE512A-04F7-4E8A-B522-5242069A35CD}" presName="linNode" presStyleCnt="0"/>
      <dgm:spPr/>
    </dgm:pt>
    <dgm:pt modelId="{7050054E-4D0F-4C7D-95FD-EFA1096462EC}" type="pres">
      <dgm:prSet presAssocID="{39AE512A-04F7-4E8A-B522-5242069A35CD}" presName="parentText" presStyleLbl="node1" presStyleIdx="0" presStyleCnt="3">
        <dgm:presLayoutVars>
          <dgm:chMax val="1"/>
          <dgm:bulletEnabled val="1"/>
        </dgm:presLayoutVars>
      </dgm:prSet>
      <dgm:spPr/>
      <dgm:t>
        <a:bodyPr/>
        <a:lstStyle/>
        <a:p>
          <a:endParaRPr lang="el-GR"/>
        </a:p>
      </dgm:t>
    </dgm:pt>
    <dgm:pt modelId="{6A70299F-2C28-44E0-B533-C8CF9531AA77}" type="pres">
      <dgm:prSet presAssocID="{39AE512A-04F7-4E8A-B522-5242069A35CD}" presName="descendantText" presStyleLbl="alignAccFollowNode1" presStyleIdx="0" presStyleCnt="3">
        <dgm:presLayoutVars>
          <dgm:bulletEnabled val="1"/>
        </dgm:presLayoutVars>
      </dgm:prSet>
      <dgm:spPr/>
      <dgm:t>
        <a:bodyPr/>
        <a:lstStyle/>
        <a:p>
          <a:endParaRPr lang="el-GR"/>
        </a:p>
      </dgm:t>
    </dgm:pt>
    <dgm:pt modelId="{3165CCD9-F46A-4615-AF09-0163311D84D9}" type="pres">
      <dgm:prSet presAssocID="{3598300D-3945-463F-84BD-F59A46F19E0A}" presName="sp" presStyleCnt="0"/>
      <dgm:spPr/>
    </dgm:pt>
    <dgm:pt modelId="{CB783D07-91C3-48DB-8462-5CC4DD8B8208}" type="pres">
      <dgm:prSet presAssocID="{396E1B54-5836-4E3C-9448-BC3D88ABB2F0}" presName="linNode" presStyleCnt="0"/>
      <dgm:spPr/>
    </dgm:pt>
    <dgm:pt modelId="{F3E2FC3F-C794-4BA5-B7A1-7795EA1FFEA7}" type="pres">
      <dgm:prSet presAssocID="{396E1B54-5836-4E3C-9448-BC3D88ABB2F0}" presName="parentText" presStyleLbl="node1" presStyleIdx="1" presStyleCnt="3">
        <dgm:presLayoutVars>
          <dgm:chMax val="1"/>
          <dgm:bulletEnabled val="1"/>
        </dgm:presLayoutVars>
      </dgm:prSet>
      <dgm:spPr/>
      <dgm:t>
        <a:bodyPr/>
        <a:lstStyle/>
        <a:p>
          <a:endParaRPr lang="el-GR"/>
        </a:p>
      </dgm:t>
    </dgm:pt>
    <dgm:pt modelId="{8A59601D-DA2C-42AF-9309-20DE75E81312}" type="pres">
      <dgm:prSet presAssocID="{396E1B54-5836-4E3C-9448-BC3D88ABB2F0}" presName="descendantText" presStyleLbl="alignAccFollowNode1" presStyleIdx="1" presStyleCnt="3">
        <dgm:presLayoutVars>
          <dgm:bulletEnabled val="1"/>
        </dgm:presLayoutVars>
      </dgm:prSet>
      <dgm:spPr/>
      <dgm:t>
        <a:bodyPr/>
        <a:lstStyle/>
        <a:p>
          <a:endParaRPr lang="el-GR"/>
        </a:p>
      </dgm:t>
    </dgm:pt>
    <dgm:pt modelId="{0C59FD88-028F-415E-8A1A-FEACD78B3F0A}" type="pres">
      <dgm:prSet presAssocID="{416E241F-B3DD-460B-98DF-DBC498125C54}" presName="sp" presStyleCnt="0"/>
      <dgm:spPr/>
    </dgm:pt>
    <dgm:pt modelId="{B0D8ABD1-1F28-4345-92C2-301DC1D042A2}" type="pres">
      <dgm:prSet presAssocID="{7852A0F8-F8EF-4113-905F-97AEA2E27DE0}" presName="linNode" presStyleCnt="0"/>
      <dgm:spPr/>
    </dgm:pt>
    <dgm:pt modelId="{4A6136EE-F64F-4BD4-9A65-6F6DFB036FEB}" type="pres">
      <dgm:prSet presAssocID="{7852A0F8-F8EF-4113-905F-97AEA2E27DE0}" presName="parentText" presStyleLbl="node1" presStyleIdx="2" presStyleCnt="3">
        <dgm:presLayoutVars>
          <dgm:chMax val="1"/>
          <dgm:bulletEnabled val="1"/>
        </dgm:presLayoutVars>
      </dgm:prSet>
      <dgm:spPr/>
      <dgm:t>
        <a:bodyPr/>
        <a:lstStyle/>
        <a:p>
          <a:endParaRPr lang="el-GR"/>
        </a:p>
      </dgm:t>
    </dgm:pt>
    <dgm:pt modelId="{28C48FA3-9F29-4A9F-9C05-868E55968BB0}" type="pres">
      <dgm:prSet presAssocID="{7852A0F8-F8EF-4113-905F-97AEA2E27DE0}" presName="descendantText" presStyleLbl="alignAccFollowNode1" presStyleIdx="2" presStyleCnt="3">
        <dgm:presLayoutVars>
          <dgm:bulletEnabled val="1"/>
        </dgm:presLayoutVars>
      </dgm:prSet>
      <dgm:spPr/>
      <dgm:t>
        <a:bodyPr/>
        <a:lstStyle/>
        <a:p>
          <a:endParaRPr lang="el-GR"/>
        </a:p>
      </dgm:t>
    </dgm:pt>
  </dgm:ptLst>
  <dgm:cxnLst>
    <dgm:cxn modelId="{B44ADE08-C6BA-45A2-8F7C-D79243A483F0}" srcId="{396E1B54-5836-4E3C-9448-BC3D88ABB2F0}" destId="{7BBD6444-9EA0-409A-9876-15070A42D67D}" srcOrd="0" destOrd="0" parTransId="{A50BE0FE-5D56-42E3-9FA2-366BDB2AFEC4}" sibTransId="{29C9C568-3DF0-47AF-840D-2AF420E9AB85}"/>
    <dgm:cxn modelId="{76AF06C4-32B0-44A1-A0E2-FB827EA28B1B}" type="presOf" srcId="{C29F11A6-7CF1-419A-B0F8-940EE12201C6}" destId="{28C48FA3-9F29-4A9F-9C05-868E55968BB0}" srcOrd="0" destOrd="0" presId="urn:microsoft.com/office/officeart/2005/8/layout/vList5"/>
    <dgm:cxn modelId="{0AA56508-FB9E-42B4-86AC-595FA98A0802}" type="presOf" srcId="{7BBD6444-9EA0-409A-9876-15070A42D67D}" destId="{8A59601D-DA2C-42AF-9309-20DE75E81312}" srcOrd="0" destOrd="0" presId="urn:microsoft.com/office/officeart/2005/8/layout/vList5"/>
    <dgm:cxn modelId="{F868361A-54DC-4127-BE31-801018666316}" srcId="{7852A0F8-F8EF-4113-905F-97AEA2E27DE0}" destId="{0CEA61F7-87B4-4A97-93EF-DBFA1BEF8F53}" srcOrd="1" destOrd="0" parTransId="{5BCAAAD5-15CB-4CF3-98FF-17E201226C71}" sibTransId="{862A2404-F327-4D94-B24F-C0704B641C03}"/>
    <dgm:cxn modelId="{36C819D8-CFA0-4F51-B747-0EEE6E2B5DBB}" type="presOf" srcId="{7852A0F8-F8EF-4113-905F-97AEA2E27DE0}" destId="{4A6136EE-F64F-4BD4-9A65-6F6DFB036FEB}" srcOrd="0" destOrd="0" presId="urn:microsoft.com/office/officeart/2005/8/layout/vList5"/>
    <dgm:cxn modelId="{10650BA5-252D-4F72-8498-F27C99737AAC}" srcId="{7852A0F8-F8EF-4113-905F-97AEA2E27DE0}" destId="{C29F11A6-7CF1-419A-B0F8-940EE12201C6}" srcOrd="0" destOrd="0" parTransId="{2C031CB3-A421-478D-BD2C-89B6776AE19D}" sibTransId="{277F2ABF-A85C-4236-B90B-9B0E18EFE4E2}"/>
    <dgm:cxn modelId="{FA38FF29-D11B-4C55-9BA8-6265BFF92F38}" type="presOf" srcId="{396E1B54-5836-4E3C-9448-BC3D88ABB2F0}" destId="{F3E2FC3F-C794-4BA5-B7A1-7795EA1FFEA7}" srcOrd="0" destOrd="0" presId="urn:microsoft.com/office/officeart/2005/8/layout/vList5"/>
    <dgm:cxn modelId="{79C56887-C206-4EEB-AA49-3FF161D066F1}" type="presOf" srcId="{0535506E-85A3-41DB-B10A-9ABC04A04988}" destId="{861CC5FD-DC34-401D-B4A1-718D8968A036}" srcOrd="0" destOrd="0" presId="urn:microsoft.com/office/officeart/2005/8/layout/vList5"/>
    <dgm:cxn modelId="{C6D08EFF-63E1-43F0-848C-6D18F70D2F21}" type="presOf" srcId="{B0312EC4-228C-4320-AA60-61CC01DF60F8}" destId="{6A70299F-2C28-44E0-B533-C8CF9531AA77}" srcOrd="0" destOrd="1" presId="urn:microsoft.com/office/officeart/2005/8/layout/vList5"/>
    <dgm:cxn modelId="{10BA0A5A-FA1E-4D1F-A29B-EF60F333FD9F}" srcId="{39AE512A-04F7-4E8A-B522-5242069A35CD}" destId="{B0312EC4-228C-4320-AA60-61CC01DF60F8}" srcOrd="1" destOrd="0" parTransId="{8F6BB00F-801B-4F00-A3F6-122FF4FBB9F9}" sibTransId="{E22F4A62-7AFF-4A2E-BD2A-E199E18D2CB5}"/>
    <dgm:cxn modelId="{4045C228-10B7-4A90-B42E-B0EF3484E664}" type="presOf" srcId="{0CEA61F7-87B4-4A97-93EF-DBFA1BEF8F53}" destId="{28C48FA3-9F29-4A9F-9C05-868E55968BB0}" srcOrd="0" destOrd="1" presId="urn:microsoft.com/office/officeart/2005/8/layout/vList5"/>
    <dgm:cxn modelId="{12BAF813-A9BB-44DF-A31E-0E6C70A50801}" type="presOf" srcId="{F49C6BD3-3539-4E81-8BEF-70B219404EAA}" destId="{8A59601D-DA2C-42AF-9309-20DE75E81312}" srcOrd="0" destOrd="1" presId="urn:microsoft.com/office/officeart/2005/8/layout/vList5"/>
    <dgm:cxn modelId="{91B6D15B-90F3-49AC-9B04-7F32D448A588}" srcId="{0535506E-85A3-41DB-B10A-9ABC04A04988}" destId="{7852A0F8-F8EF-4113-905F-97AEA2E27DE0}" srcOrd="2" destOrd="0" parTransId="{C5ECDA2E-B103-4076-B85C-D6C2BA83FA75}" sibTransId="{B6058BAE-7F65-4277-B6A5-52A7EE5B0904}"/>
    <dgm:cxn modelId="{15E955B8-8FE0-4CAB-BF8D-6DCD85F5124E}" srcId="{39AE512A-04F7-4E8A-B522-5242069A35CD}" destId="{C1112126-1293-4CEE-BE01-264598689516}" srcOrd="0" destOrd="0" parTransId="{4F7D8FCA-E2BA-4321-B383-EBC8178E568F}" sibTransId="{6A58EF45-FAD0-456A-BBF3-DE26B5751DC2}"/>
    <dgm:cxn modelId="{D14A3D22-C761-456F-8C23-5A2050E2077C}" srcId="{396E1B54-5836-4E3C-9448-BC3D88ABB2F0}" destId="{F49C6BD3-3539-4E81-8BEF-70B219404EAA}" srcOrd="1" destOrd="0" parTransId="{CCBC49BD-3950-4C07-AB14-BCE5F2FE98CD}" sibTransId="{CDF240E3-9478-4418-96F5-D813AEB607A2}"/>
    <dgm:cxn modelId="{8184CC21-6C61-4941-9995-285EC2290041}" srcId="{0535506E-85A3-41DB-B10A-9ABC04A04988}" destId="{39AE512A-04F7-4E8A-B522-5242069A35CD}" srcOrd="0" destOrd="0" parTransId="{B8D1A619-A278-4F2A-A87E-C366ABE3BC46}" sibTransId="{3598300D-3945-463F-84BD-F59A46F19E0A}"/>
    <dgm:cxn modelId="{C6187EDC-B789-4AB0-A0DE-1BA35ABDB264}" type="presOf" srcId="{39AE512A-04F7-4E8A-B522-5242069A35CD}" destId="{7050054E-4D0F-4C7D-95FD-EFA1096462EC}" srcOrd="0" destOrd="0" presId="urn:microsoft.com/office/officeart/2005/8/layout/vList5"/>
    <dgm:cxn modelId="{10954D15-CFEC-4639-97F7-3C1E5B6A280C}" srcId="{0535506E-85A3-41DB-B10A-9ABC04A04988}" destId="{396E1B54-5836-4E3C-9448-BC3D88ABB2F0}" srcOrd="1" destOrd="0" parTransId="{CE1064AF-3B1A-4078-8968-F62008A720C6}" sibTransId="{416E241F-B3DD-460B-98DF-DBC498125C54}"/>
    <dgm:cxn modelId="{CDB51AD3-3F06-43B3-8E3D-4AB40125CF36}" type="presOf" srcId="{C1112126-1293-4CEE-BE01-264598689516}" destId="{6A70299F-2C28-44E0-B533-C8CF9531AA77}" srcOrd="0" destOrd="0" presId="urn:microsoft.com/office/officeart/2005/8/layout/vList5"/>
    <dgm:cxn modelId="{3A4A07CF-BDE2-4C2E-8D8C-73C60623B10D}" type="presParOf" srcId="{861CC5FD-DC34-401D-B4A1-718D8968A036}" destId="{B55E9FA4-14BE-4967-B409-C5859A8D02B4}" srcOrd="0" destOrd="0" presId="urn:microsoft.com/office/officeart/2005/8/layout/vList5"/>
    <dgm:cxn modelId="{59C52604-C8DA-4ECF-8A2C-B2E502093D31}" type="presParOf" srcId="{B55E9FA4-14BE-4967-B409-C5859A8D02B4}" destId="{7050054E-4D0F-4C7D-95FD-EFA1096462EC}" srcOrd="0" destOrd="0" presId="urn:microsoft.com/office/officeart/2005/8/layout/vList5"/>
    <dgm:cxn modelId="{A5E319A8-0D85-47F0-9AEE-ECBDE281E228}" type="presParOf" srcId="{B55E9FA4-14BE-4967-B409-C5859A8D02B4}" destId="{6A70299F-2C28-44E0-B533-C8CF9531AA77}" srcOrd="1" destOrd="0" presId="urn:microsoft.com/office/officeart/2005/8/layout/vList5"/>
    <dgm:cxn modelId="{F9D461AD-76CB-4965-83FE-057A5E733C76}" type="presParOf" srcId="{861CC5FD-DC34-401D-B4A1-718D8968A036}" destId="{3165CCD9-F46A-4615-AF09-0163311D84D9}" srcOrd="1" destOrd="0" presId="urn:microsoft.com/office/officeart/2005/8/layout/vList5"/>
    <dgm:cxn modelId="{E350736B-3760-4B47-B9C3-9ED73E14D169}" type="presParOf" srcId="{861CC5FD-DC34-401D-B4A1-718D8968A036}" destId="{CB783D07-91C3-48DB-8462-5CC4DD8B8208}" srcOrd="2" destOrd="0" presId="urn:microsoft.com/office/officeart/2005/8/layout/vList5"/>
    <dgm:cxn modelId="{76EBAA33-5865-4C52-9C8E-16F6EBBE820F}" type="presParOf" srcId="{CB783D07-91C3-48DB-8462-5CC4DD8B8208}" destId="{F3E2FC3F-C794-4BA5-B7A1-7795EA1FFEA7}" srcOrd="0" destOrd="0" presId="urn:microsoft.com/office/officeart/2005/8/layout/vList5"/>
    <dgm:cxn modelId="{746968F4-CAC5-4E06-A4F4-DCFBC450C0C1}" type="presParOf" srcId="{CB783D07-91C3-48DB-8462-5CC4DD8B8208}" destId="{8A59601D-DA2C-42AF-9309-20DE75E81312}" srcOrd="1" destOrd="0" presId="urn:microsoft.com/office/officeart/2005/8/layout/vList5"/>
    <dgm:cxn modelId="{93187FD9-2592-40B6-AACC-3108C0DDD57B}" type="presParOf" srcId="{861CC5FD-DC34-401D-B4A1-718D8968A036}" destId="{0C59FD88-028F-415E-8A1A-FEACD78B3F0A}" srcOrd="3" destOrd="0" presId="urn:microsoft.com/office/officeart/2005/8/layout/vList5"/>
    <dgm:cxn modelId="{8CB8ECFE-D172-4C89-818D-0EADBAE40724}" type="presParOf" srcId="{861CC5FD-DC34-401D-B4A1-718D8968A036}" destId="{B0D8ABD1-1F28-4345-92C2-301DC1D042A2}" srcOrd="4" destOrd="0" presId="urn:microsoft.com/office/officeart/2005/8/layout/vList5"/>
    <dgm:cxn modelId="{40A6D8AC-84BB-492B-80C9-595E2FC4AA77}" type="presParOf" srcId="{B0D8ABD1-1F28-4345-92C2-301DC1D042A2}" destId="{4A6136EE-F64F-4BD4-9A65-6F6DFB036FEB}" srcOrd="0" destOrd="0" presId="urn:microsoft.com/office/officeart/2005/8/layout/vList5"/>
    <dgm:cxn modelId="{59E45C0A-FC8E-4335-BB7C-055813513804}" type="presParOf" srcId="{B0D8ABD1-1F28-4345-92C2-301DC1D042A2}" destId="{28C48FA3-9F29-4A9F-9C05-868E55968BB0}"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62DC6E1D-9675-4C8A-ABE0-EBB349C509A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l-GR"/>
        </a:p>
      </dgm:t>
    </dgm:pt>
    <dgm:pt modelId="{88BEC793-F007-4B9C-A187-C8538B867614}">
      <dgm:prSet phldrT="[Κείμενο]"/>
      <dgm:spPr/>
      <dgm:t>
        <a:bodyPr/>
        <a:lstStyle/>
        <a:p>
          <a:r>
            <a:rPr lang="el-GR" b="1" dirty="0" smtClean="0"/>
            <a:t>Οριακές ικανότητες </a:t>
          </a:r>
          <a:endParaRPr lang="el-GR" b="1" dirty="0"/>
        </a:p>
      </dgm:t>
    </dgm:pt>
    <dgm:pt modelId="{D15787A6-2718-4359-9865-EE3F6225E99A}" type="parTrans" cxnId="{6D8F6739-148B-4E01-916B-BD47A9A51F95}">
      <dgm:prSet/>
      <dgm:spPr/>
      <dgm:t>
        <a:bodyPr/>
        <a:lstStyle/>
        <a:p>
          <a:endParaRPr lang="el-GR"/>
        </a:p>
      </dgm:t>
    </dgm:pt>
    <dgm:pt modelId="{321747EB-9402-48F1-9CA8-04F22F1D913E}" type="sibTrans" cxnId="{6D8F6739-148B-4E01-916B-BD47A9A51F95}">
      <dgm:prSet/>
      <dgm:spPr/>
      <dgm:t>
        <a:bodyPr/>
        <a:lstStyle/>
        <a:p>
          <a:endParaRPr lang="el-GR"/>
        </a:p>
      </dgm:t>
    </dgm:pt>
    <dgm:pt modelId="{C4B7E608-1691-4CF1-8796-3C14116A8E78}">
      <dgm:prSet phldrT="[Κείμενο]"/>
      <dgm:spPr/>
      <dgm:t>
        <a:bodyPr/>
        <a:lstStyle/>
        <a:p>
          <a:r>
            <a:rPr lang="el-GR" b="1" dirty="0" smtClean="0"/>
            <a:t>Ικανότητες που μπορεί να κατέχονται και από τους ανταγωνιστές ή που είναι εύκολα αντιγράφονται.  </a:t>
          </a:r>
        </a:p>
        <a:p>
          <a:r>
            <a:rPr lang="el-GR" b="1" dirty="0" smtClean="0"/>
            <a:t>Οι ικανότητες αυτές δεν προσδίδουν ανταγωνιστικό πλεονέκτημα στην επιχείρηση</a:t>
          </a:r>
          <a:r>
            <a:rPr lang="el-GR" dirty="0" smtClean="0"/>
            <a:t>.</a:t>
          </a:r>
          <a:endParaRPr lang="el-GR" dirty="0"/>
        </a:p>
      </dgm:t>
    </dgm:pt>
    <dgm:pt modelId="{DD12DF39-93CA-4855-AFF1-B5CADEC2AA6F}" type="parTrans" cxnId="{A6485F6C-A13B-412C-9AAF-5FF6EDE2C8E8}">
      <dgm:prSet/>
      <dgm:spPr/>
      <dgm:t>
        <a:bodyPr/>
        <a:lstStyle/>
        <a:p>
          <a:endParaRPr lang="el-GR"/>
        </a:p>
      </dgm:t>
    </dgm:pt>
    <dgm:pt modelId="{6C01A005-A77C-43A0-B05E-94DA492A5F78}" type="sibTrans" cxnId="{A6485F6C-A13B-412C-9AAF-5FF6EDE2C8E8}">
      <dgm:prSet/>
      <dgm:spPr/>
      <dgm:t>
        <a:bodyPr/>
        <a:lstStyle/>
        <a:p>
          <a:endParaRPr lang="el-GR"/>
        </a:p>
      </dgm:t>
    </dgm:pt>
    <dgm:pt modelId="{1C29BDB5-386C-4B92-80AC-693D71830A6C}">
      <dgm:prSet phldrT="[Κείμενο]"/>
      <dgm:spPr/>
      <dgm:t>
        <a:bodyPr/>
        <a:lstStyle/>
        <a:p>
          <a:r>
            <a:rPr lang="el-GR" b="1" dirty="0" smtClean="0"/>
            <a:t>Θεμελιώσεις- μοναδικές ικανότητες</a:t>
          </a:r>
          <a:endParaRPr lang="el-GR" b="1" dirty="0"/>
        </a:p>
      </dgm:t>
    </dgm:pt>
    <dgm:pt modelId="{66480CDF-5E65-4529-84A4-5C9A15DF6964}" type="parTrans" cxnId="{31C43FAE-C866-42A8-81D9-9C9804593754}">
      <dgm:prSet/>
      <dgm:spPr/>
      <dgm:t>
        <a:bodyPr/>
        <a:lstStyle/>
        <a:p>
          <a:endParaRPr lang="el-GR"/>
        </a:p>
      </dgm:t>
    </dgm:pt>
    <dgm:pt modelId="{94F56FC3-AB3D-4066-B7AF-B56253C67321}" type="sibTrans" cxnId="{31C43FAE-C866-42A8-81D9-9C9804593754}">
      <dgm:prSet/>
      <dgm:spPr/>
      <dgm:t>
        <a:bodyPr/>
        <a:lstStyle/>
        <a:p>
          <a:endParaRPr lang="el-GR"/>
        </a:p>
      </dgm:t>
    </dgm:pt>
    <dgm:pt modelId="{0F022626-B843-4C9C-B19A-315C94DBECC4}">
      <dgm:prSet phldrT="[Κείμενο]"/>
      <dgm:spPr/>
      <dgm:t>
        <a:bodyPr/>
        <a:lstStyle/>
        <a:p>
          <a:r>
            <a:rPr lang="el-GR" b="1" dirty="0" smtClean="0"/>
            <a:t>Ικανότητες που δεν μπορούν να αποκτηθούν από ανταγωνιστές. Προσδίδουν ανταγωνιστικό πλεονέκτημα και μάλιστα σε πολλές των περιπτώσεων </a:t>
          </a:r>
          <a:r>
            <a:rPr lang="el-GR" b="1" dirty="0" smtClean="0">
              <a:solidFill>
                <a:srgbClr val="E25E04"/>
              </a:solidFill>
            </a:rPr>
            <a:t>διατηρήσιμο</a:t>
          </a:r>
          <a:r>
            <a:rPr lang="el-GR" dirty="0" smtClean="0"/>
            <a:t>.</a:t>
          </a:r>
          <a:endParaRPr lang="el-GR" dirty="0"/>
        </a:p>
      </dgm:t>
    </dgm:pt>
    <dgm:pt modelId="{E36A0DC5-085A-44B4-82A2-8EF043ABE08A}" type="parTrans" cxnId="{7F2C98C3-4CCE-4D6B-9E39-2957B7A4AEED}">
      <dgm:prSet/>
      <dgm:spPr/>
      <dgm:t>
        <a:bodyPr/>
        <a:lstStyle/>
        <a:p>
          <a:endParaRPr lang="el-GR"/>
        </a:p>
      </dgm:t>
    </dgm:pt>
    <dgm:pt modelId="{4DBE33FC-97BF-4888-B3D4-AA0E69761F9E}" type="sibTrans" cxnId="{7F2C98C3-4CCE-4D6B-9E39-2957B7A4AEED}">
      <dgm:prSet/>
      <dgm:spPr/>
      <dgm:t>
        <a:bodyPr/>
        <a:lstStyle/>
        <a:p>
          <a:endParaRPr lang="el-GR"/>
        </a:p>
      </dgm:t>
    </dgm:pt>
    <dgm:pt modelId="{D3DE3D69-131E-4DB0-830C-92E45E4A0888}" type="pres">
      <dgm:prSet presAssocID="{62DC6E1D-9675-4C8A-ABE0-EBB349C509A0}" presName="Name0" presStyleCnt="0">
        <dgm:presLayoutVars>
          <dgm:chPref val="3"/>
          <dgm:dir/>
          <dgm:animLvl val="lvl"/>
          <dgm:resizeHandles/>
        </dgm:presLayoutVars>
      </dgm:prSet>
      <dgm:spPr/>
      <dgm:t>
        <a:bodyPr/>
        <a:lstStyle/>
        <a:p>
          <a:endParaRPr lang="el-GR"/>
        </a:p>
      </dgm:t>
    </dgm:pt>
    <dgm:pt modelId="{7159FBCC-A0F7-457B-9C47-CCA3B6D6C634}" type="pres">
      <dgm:prSet presAssocID="{88BEC793-F007-4B9C-A187-C8538B867614}" presName="horFlow" presStyleCnt="0"/>
      <dgm:spPr/>
    </dgm:pt>
    <dgm:pt modelId="{0DF5C3A4-E6F0-4303-82EE-5383A1D260F3}" type="pres">
      <dgm:prSet presAssocID="{88BEC793-F007-4B9C-A187-C8538B867614}" presName="bigChev" presStyleLbl="node1" presStyleIdx="0" presStyleCnt="2" custScaleX="140800"/>
      <dgm:spPr/>
      <dgm:t>
        <a:bodyPr/>
        <a:lstStyle/>
        <a:p>
          <a:endParaRPr lang="el-GR"/>
        </a:p>
      </dgm:t>
    </dgm:pt>
    <dgm:pt modelId="{6C65109D-55F8-4AFD-9F1A-3A004EBC4D2F}" type="pres">
      <dgm:prSet presAssocID="{DD12DF39-93CA-4855-AFF1-B5CADEC2AA6F}" presName="parTrans" presStyleCnt="0"/>
      <dgm:spPr/>
    </dgm:pt>
    <dgm:pt modelId="{43D68E42-4A82-48DE-9D93-6B0185AC21FB}" type="pres">
      <dgm:prSet presAssocID="{C4B7E608-1691-4CF1-8796-3C14116A8E78}" presName="node" presStyleLbl="alignAccFollowNode1" presStyleIdx="0" presStyleCnt="2" custScaleX="175630">
        <dgm:presLayoutVars>
          <dgm:bulletEnabled val="1"/>
        </dgm:presLayoutVars>
      </dgm:prSet>
      <dgm:spPr/>
      <dgm:t>
        <a:bodyPr/>
        <a:lstStyle/>
        <a:p>
          <a:endParaRPr lang="el-GR"/>
        </a:p>
      </dgm:t>
    </dgm:pt>
    <dgm:pt modelId="{CA8DFABD-0C36-478D-BC27-37EBE222CA6C}" type="pres">
      <dgm:prSet presAssocID="{88BEC793-F007-4B9C-A187-C8538B867614}" presName="vSp" presStyleCnt="0"/>
      <dgm:spPr/>
    </dgm:pt>
    <dgm:pt modelId="{A5E71FEE-A661-439C-A355-801C09BF81D4}" type="pres">
      <dgm:prSet presAssocID="{1C29BDB5-386C-4B92-80AC-693D71830A6C}" presName="horFlow" presStyleCnt="0"/>
      <dgm:spPr/>
    </dgm:pt>
    <dgm:pt modelId="{CB2AF90C-B190-4A29-9622-BD9AFBBE32FD}" type="pres">
      <dgm:prSet presAssocID="{1C29BDB5-386C-4B92-80AC-693D71830A6C}" presName="bigChev" presStyleLbl="node1" presStyleIdx="1" presStyleCnt="2" custScaleX="140800"/>
      <dgm:spPr/>
      <dgm:t>
        <a:bodyPr/>
        <a:lstStyle/>
        <a:p>
          <a:endParaRPr lang="el-GR"/>
        </a:p>
      </dgm:t>
    </dgm:pt>
    <dgm:pt modelId="{F9714B2A-6E9C-4FE6-AE31-35F67CC44323}" type="pres">
      <dgm:prSet presAssocID="{E36A0DC5-085A-44B4-82A2-8EF043ABE08A}" presName="parTrans" presStyleCnt="0"/>
      <dgm:spPr/>
    </dgm:pt>
    <dgm:pt modelId="{B4CDA81F-DC1C-41E5-8469-9453B0459007}" type="pres">
      <dgm:prSet presAssocID="{0F022626-B843-4C9C-B19A-315C94DBECC4}" presName="node" presStyleLbl="alignAccFollowNode1" presStyleIdx="1" presStyleCnt="2" custScaleX="175630">
        <dgm:presLayoutVars>
          <dgm:bulletEnabled val="1"/>
        </dgm:presLayoutVars>
      </dgm:prSet>
      <dgm:spPr/>
      <dgm:t>
        <a:bodyPr/>
        <a:lstStyle/>
        <a:p>
          <a:endParaRPr lang="el-GR"/>
        </a:p>
      </dgm:t>
    </dgm:pt>
  </dgm:ptLst>
  <dgm:cxnLst>
    <dgm:cxn modelId="{F82283DA-7092-4D0B-B100-A6E7BD4894CE}" type="presOf" srcId="{62DC6E1D-9675-4C8A-ABE0-EBB349C509A0}" destId="{D3DE3D69-131E-4DB0-830C-92E45E4A0888}" srcOrd="0" destOrd="0" presId="urn:microsoft.com/office/officeart/2005/8/layout/lProcess3"/>
    <dgm:cxn modelId="{31C43FAE-C866-42A8-81D9-9C9804593754}" srcId="{62DC6E1D-9675-4C8A-ABE0-EBB349C509A0}" destId="{1C29BDB5-386C-4B92-80AC-693D71830A6C}" srcOrd="1" destOrd="0" parTransId="{66480CDF-5E65-4529-84A4-5C9A15DF6964}" sibTransId="{94F56FC3-AB3D-4066-B7AF-B56253C67321}"/>
    <dgm:cxn modelId="{D3ED61B7-FC4C-47FE-A65D-C5C4036E970D}" type="presOf" srcId="{0F022626-B843-4C9C-B19A-315C94DBECC4}" destId="{B4CDA81F-DC1C-41E5-8469-9453B0459007}" srcOrd="0" destOrd="0" presId="urn:microsoft.com/office/officeart/2005/8/layout/lProcess3"/>
    <dgm:cxn modelId="{A6485F6C-A13B-412C-9AAF-5FF6EDE2C8E8}" srcId="{88BEC793-F007-4B9C-A187-C8538B867614}" destId="{C4B7E608-1691-4CF1-8796-3C14116A8E78}" srcOrd="0" destOrd="0" parTransId="{DD12DF39-93CA-4855-AFF1-B5CADEC2AA6F}" sibTransId="{6C01A005-A77C-43A0-B05E-94DA492A5F78}"/>
    <dgm:cxn modelId="{19075C36-CD22-48E3-B1C4-93005C350607}" type="presOf" srcId="{88BEC793-F007-4B9C-A187-C8538B867614}" destId="{0DF5C3A4-E6F0-4303-82EE-5383A1D260F3}" srcOrd="0" destOrd="0" presId="urn:microsoft.com/office/officeart/2005/8/layout/lProcess3"/>
    <dgm:cxn modelId="{79ACA5DE-A8CB-495D-BA75-A716BD8A95CC}" type="presOf" srcId="{C4B7E608-1691-4CF1-8796-3C14116A8E78}" destId="{43D68E42-4A82-48DE-9D93-6B0185AC21FB}" srcOrd="0" destOrd="0" presId="urn:microsoft.com/office/officeart/2005/8/layout/lProcess3"/>
    <dgm:cxn modelId="{7F2C98C3-4CCE-4D6B-9E39-2957B7A4AEED}" srcId="{1C29BDB5-386C-4B92-80AC-693D71830A6C}" destId="{0F022626-B843-4C9C-B19A-315C94DBECC4}" srcOrd="0" destOrd="0" parTransId="{E36A0DC5-085A-44B4-82A2-8EF043ABE08A}" sibTransId="{4DBE33FC-97BF-4888-B3D4-AA0E69761F9E}"/>
    <dgm:cxn modelId="{634DF076-D5C3-4BE5-A9CF-66363422650D}" type="presOf" srcId="{1C29BDB5-386C-4B92-80AC-693D71830A6C}" destId="{CB2AF90C-B190-4A29-9622-BD9AFBBE32FD}" srcOrd="0" destOrd="0" presId="urn:microsoft.com/office/officeart/2005/8/layout/lProcess3"/>
    <dgm:cxn modelId="{6D8F6739-148B-4E01-916B-BD47A9A51F95}" srcId="{62DC6E1D-9675-4C8A-ABE0-EBB349C509A0}" destId="{88BEC793-F007-4B9C-A187-C8538B867614}" srcOrd="0" destOrd="0" parTransId="{D15787A6-2718-4359-9865-EE3F6225E99A}" sibTransId="{321747EB-9402-48F1-9CA8-04F22F1D913E}"/>
    <dgm:cxn modelId="{007BB082-6DB9-4C4C-81A0-4105A31D9D05}" type="presParOf" srcId="{D3DE3D69-131E-4DB0-830C-92E45E4A0888}" destId="{7159FBCC-A0F7-457B-9C47-CCA3B6D6C634}" srcOrd="0" destOrd="0" presId="urn:microsoft.com/office/officeart/2005/8/layout/lProcess3"/>
    <dgm:cxn modelId="{94622655-3A77-4641-AFEA-326B11E0F799}" type="presParOf" srcId="{7159FBCC-A0F7-457B-9C47-CCA3B6D6C634}" destId="{0DF5C3A4-E6F0-4303-82EE-5383A1D260F3}" srcOrd="0" destOrd="0" presId="urn:microsoft.com/office/officeart/2005/8/layout/lProcess3"/>
    <dgm:cxn modelId="{2EEA1C0F-43F5-4995-A86E-E0553D59CE9B}" type="presParOf" srcId="{7159FBCC-A0F7-457B-9C47-CCA3B6D6C634}" destId="{6C65109D-55F8-4AFD-9F1A-3A004EBC4D2F}" srcOrd="1" destOrd="0" presId="urn:microsoft.com/office/officeart/2005/8/layout/lProcess3"/>
    <dgm:cxn modelId="{CC1B2830-C04F-4925-85FE-BC14B1BBE5E2}" type="presParOf" srcId="{7159FBCC-A0F7-457B-9C47-CCA3B6D6C634}" destId="{43D68E42-4A82-48DE-9D93-6B0185AC21FB}" srcOrd="2" destOrd="0" presId="urn:microsoft.com/office/officeart/2005/8/layout/lProcess3"/>
    <dgm:cxn modelId="{A43948BC-7D86-4CE8-B5FD-3846B3F3F22F}" type="presParOf" srcId="{D3DE3D69-131E-4DB0-830C-92E45E4A0888}" destId="{CA8DFABD-0C36-478D-BC27-37EBE222CA6C}" srcOrd="1" destOrd="0" presId="urn:microsoft.com/office/officeart/2005/8/layout/lProcess3"/>
    <dgm:cxn modelId="{9650ED00-30B4-4A24-93B3-638AD6DDC4C7}" type="presParOf" srcId="{D3DE3D69-131E-4DB0-830C-92E45E4A0888}" destId="{A5E71FEE-A661-439C-A355-801C09BF81D4}" srcOrd="2" destOrd="0" presId="urn:microsoft.com/office/officeart/2005/8/layout/lProcess3"/>
    <dgm:cxn modelId="{BB5D1D9B-64E6-4BC9-8037-E53661416E2E}" type="presParOf" srcId="{A5E71FEE-A661-439C-A355-801C09BF81D4}" destId="{CB2AF90C-B190-4A29-9622-BD9AFBBE32FD}" srcOrd="0" destOrd="0" presId="urn:microsoft.com/office/officeart/2005/8/layout/lProcess3"/>
    <dgm:cxn modelId="{B5F9EE36-CA0B-4540-96F2-DCF96BD8340A}" type="presParOf" srcId="{A5E71FEE-A661-439C-A355-801C09BF81D4}" destId="{F9714B2A-6E9C-4FE6-AE31-35F67CC44323}" srcOrd="1" destOrd="0" presId="urn:microsoft.com/office/officeart/2005/8/layout/lProcess3"/>
    <dgm:cxn modelId="{31E99561-7B0D-4A37-B121-084EB982BD1D}" type="presParOf" srcId="{A5E71FEE-A661-439C-A355-801C09BF81D4}" destId="{B4CDA81F-DC1C-41E5-8469-9453B0459007}" srcOrd="2" destOrd="0" presId="urn:microsoft.com/office/officeart/2005/8/layout/lProcess3"/>
  </dgm:cxnLst>
  <dgm:bg/>
  <dgm:whole/>
</dgm:dataModel>
</file>

<file path=ppt/diagrams/data7.xml><?xml version="1.0" encoding="utf-8"?>
<dgm:dataModel xmlns:dgm="http://schemas.openxmlformats.org/drawingml/2006/diagram" xmlns:a="http://schemas.openxmlformats.org/drawingml/2006/main">
  <dgm:ptLst>
    <dgm:pt modelId="{B6DC3DBC-C8BB-4602-B527-24AFFAAFF47B}" type="doc">
      <dgm:prSet loTypeId="urn:microsoft.com/office/officeart/2005/8/layout/hProcess9" loCatId="process" qsTypeId="urn:microsoft.com/office/officeart/2005/8/quickstyle/simple1" qsCatId="simple" csTypeId="urn:microsoft.com/office/officeart/2005/8/colors/accent1_2" csCatId="accent1" phldr="1"/>
      <dgm:spPr/>
    </dgm:pt>
    <dgm:pt modelId="{3910904A-D533-4397-A8CD-54B3E3023C6F}">
      <dgm:prSet phldrT="[Κείμενο]"/>
      <dgm:spPr/>
      <dgm:t>
        <a:bodyPr/>
        <a:lstStyle/>
        <a:p>
          <a:r>
            <a:rPr lang="el-GR" dirty="0" smtClean="0"/>
            <a:t>Αλυσίδες αξίας προμηθευτών</a:t>
          </a:r>
          <a:endParaRPr lang="el-GR" dirty="0"/>
        </a:p>
      </dgm:t>
    </dgm:pt>
    <dgm:pt modelId="{1BF272EB-4DAD-4512-A2F0-370936676A3F}" type="parTrans" cxnId="{928B2531-FF4C-4A89-8AFF-B0DA8D1F6341}">
      <dgm:prSet/>
      <dgm:spPr/>
      <dgm:t>
        <a:bodyPr/>
        <a:lstStyle/>
        <a:p>
          <a:endParaRPr lang="el-GR"/>
        </a:p>
      </dgm:t>
    </dgm:pt>
    <dgm:pt modelId="{9C6358DF-764E-4AB9-BE6E-58029D64F170}" type="sibTrans" cxnId="{928B2531-FF4C-4A89-8AFF-B0DA8D1F6341}">
      <dgm:prSet/>
      <dgm:spPr/>
      <dgm:t>
        <a:bodyPr/>
        <a:lstStyle/>
        <a:p>
          <a:endParaRPr lang="el-GR"/>
        </a:p>
      </dgm:t>
    </dgm:pt>
    <dgm:pt modelId="{1C5743F8-4950-4B64-87C0-351101359ED1}">
      <dgm:prSet phldrT="[Κείμενο]"/>
      <dgm:spPr/>
      <dgm:t>
        <a:bodyPr/>
        <a:lstStyle/>
        <a:p>
          <a:r>
            <a:rPr lang="el-GR" dirty="0" smtClean="0"/>
            <a:t>Αλυσίδα αξίας επιχείρησης</a:t>
          </a:r>
          <a:endParaRPr lang="el-GR" dirty="0"/>
        </a:p>
      </dgm:t>
    </dgm:pt>
    <dgm:pt modelId="{BA57D0E3-D0ED-4274-95F9-EB123645B7FA}" type="parTrans" cxnId="{796BB1E8-5A37-48DD-88DE-D167BC5F2201}">
      <dgm:prSet/>
      <dgm:spPr/>
      <dgm:t>
        <a:bodyPr/>
        <a:lstStyle/>
        <a:p>
          <a:endParaRPr lang="el-GR"/>
        </a:p>
      </dgm:t>
    </dgm:pt>
    <dgm:pt modelId="{985A4229-6A45-4F69-966B-C8D9E29F4142}" type="sibTrans" cxnId="{796BB1E8-5A37-48DD-88DE-D167BC5F2201}">
      <dgm:prSet/>
      <dgm:spPr/>
      <dgm:t>
        <a:bodyPr/>
        <a:lstStyle/>
        <a:p>
          <a:endParaRPr lang="el-GR"/>
        </a:p>
      </dgm:t>
    </dgm:pt>
    <dgm:pt modelId="{8EAA5951-706B-4938-8722-5801D3C5D781}">
      <dgm:prSet phldrT="[Κείμενο]"/>
      <dgm:spPr/>
      <dgm:t>
        <a:bodyPr/>
        <a:lstStyle/>
        <a:p>
          <a:r>
            <a:rPr lang="el-GR" dirty="0" smtClean="0"/>
            <a:t>Αλυσίδες αξίας καναλιών</a:t>
          </a:r>
          <a:endParaRPr lang="el-GR" dirty="0"/>
        </a:p>
      </dgm:t>
    </dgm:pt>
    <dgm:pt modelId="{50EE9A29-6E3C-4198-AF7C-66C9D04357AC}" type="parTrans" cxnId="{8573F7B7-8A65-455C-AAD3-632200EC1707}">
      <dgm:prSet/>
      <dgm:spPr/>
      <dgm:t>
        <a:bodyPr/>
        <a:lstStyle/>
        <a:p>
          <a:endParaRPr lang="el-GR"/>
        </a:p>
      </dgm:t>
    </dgm:pt>
    <dgm:pt modelId="{BAA5032D-2185-4F08-B409-0FEF1F452FA2}" type="sibTrans" cxnId="{8573F7B7-8A65-455C-AAD3-632200EC1707}">
      <dgm:prSet/>
      <dgm:spPr/>
      <dgm:t>
        <a:bodyPr/>
        <a:lstStyle/>
        <a:p>
          <a:endParaRPr lang="el-GR"/>
        </a:p>
      </dgm:t>
    </dgm:pt>
    <dgm:pt modelId="{C0C8258C-F7C0-458D-A38D-892F7345898D}">
      <dgm:prSet phldrT="[Κείμενο]"/>
      <dgm:spPr/>
      <dgm:t>
        <a:bodyPr/>
        <a:lstStyle/>
        <a:p>
          <a:r>
            <a:rPr lang="el-GR" dirty="0" smtClean="0"/>
            <a:t>Αλυσίδες αξίας αγοραστών</a:t>
          </a:r>
          <a:endParaRPr lang="el-GR" dirty="0"/>
        </a:p>
      </dgm:t>
    </dgm:pt>
    <dgm:pt modelId="{A93BBC09-88CD-4FAD-8080-7F65A1C74968}" type="parTrans" cxnId="{8C383DAA-5F96-430F-9D8A-8460818B1B92}">
      <dgm:prSet/>
      <dgm:spPr/>
      <dgm:t>
        <a:bodyPr/>
        <a:lstStyle/>
        <a:p>
          <a:endParaRPr lang="el-GR"/>
        </a:p>
      </dgm:t>
    </dgm:pt>
    <dgm:pt modelId="{D8F51F09-A421-44BE-84F5-5FCD0F72282A}" type="sibTrans" cxnId="{8C383DAA-5F96-430F-9D8A-8460818B1B92}">
      <dgm:prSet/>
      <dgm:spPr/>
      <dgm:t>
        <a:bodyPr/>
        <a:lstStyle/>
        <a:p>
          <a:endParaRPr lang="el-GR"/>
        </a:p>
      </dgm:t>
    </dgm:pt>
    <dgm:pt modelId="{BBBE5D51-F4FC-4012-9CB8-47897459F957}" type="pres">
      <dgm:prSet presAssocID="{B6DC3DBC-C8BB-4602-B527-24AFFAAFF47B}" presName="CompostProcess" presStyleCnt="0">
        <dgm:presLayoutVars>
          <dgm:dir/>
          <dgm:resizeHandles val="exact"/>
        </dgm:presLayoutVars>
      </dgm:prSet>
      <dgm:spPr/>
    </dgm:pt>
    <dgm:pt modelId="{E33B9FD7-A8DA-4711-A95F-C3FA25F9646F}" type="pres">
      <dgm:prSet presAssocID="{B6DC3DBC-C8BB-4602-B527-24AFFAAFF47B}" presName="arrow" presStyleLbl="bgShp" presStyleIdx="0" presStyleCnt="1"/>
      <dgm:spPr/>
    </dgm:pt>
    <dgm:pt modelId="{8E492EA4-49D2-4DB5-8385-220987DE988C}" type="pres">
      <dgm:prSet presAssocID="{B6DC3DBC-C8BB-4602-B527-24AFFAAFF47B}" presName="linearProcess" presStyleCnt="0"/>
      <dgm:spPr/>
    </dgm:pt>
    <dgm:pt modelId="{58A3C09F-BCB4-4205-877E-E81D8AE45855}" type="pres">
      <dgm:prSet presAssocID="{3910904A-D533-4397-A8CD-54B3E3023C6F}" presName="textNode" presStyleLbl="node1" presStyleIdx="0" presStyleCnt="4">
        <dgm:presLayoutVars>
          <dgm:bulletEnabled val="1"/>
        </dgm:presLayoutVars>
      </dgm:prSet>
      <dgm:spPr/>
      <dgm:t>
        <a:bodyPr/>
        <a:lstStyle/>
        <a:p>
          <a:endParaRPr lang="el-GR"/>
        </a:p>
      </dgm:t>
    </dgm:pt>
    <dgm:pt modelId="{CB1ABBB3-3C96-4C6D-8C67-AD41980047A8}" type="pres">
      <dgm:prSet presAssocID="{9C6358DF-764E-4AB9-BE6E-58029D64F170}" presName="sibTrans" presStyleCnt="0"/>
      <dgm:spPr/>
    </dgm:pt>
    <dgm:pt modelId="{9605CB27-93D7-4186-BDA8-A7FE13AE121B}" type="pres">
      <dgm:prSet presAssocID="{1C5743F8-4950-4B64-87C0-351101359ED1}" presName="textNode" presStyleLbl="node1" presStyleIdx="1" presStyleCnt="4">
        <dgm:presLayoutVars>
          <dgm:bulletEnabled val="1"/>
        </dgm:presLayoutVars>
      </dgm:prSet>
      <dgm:spPr/>
    </dgm:pt>
    <dgm:pt modelId="{3BD40BD4-C41B-410E-8415-EF466CBF8B91}" type="pres">
      <dgm:prSet presAssocID="{985A4229-6A45-4F69-966B-C8D9E29F4142}" presName="sibTrans" presStyleCnt="0"/>
      <dgm:spPr/>
    </dgm:pt>
    <dgm:pt modelId="{23EEFAE5-5404-4EE3-8A36-2881201BA0E4}" type="pres">
      <dgm:prSet presAssocID="{8EAA5951-706B-4938-8722-5801D3C5D781}" presName="textNode" presStyleLbl="node1" presStyleIdx="2" presStyleCnt="4">
        <dgm:presLayoutVars>
          <dgm:bulletEnabled val="1"/>
        </dgm:presLayoutVars>
      </dgm:prSet>
      <dgm:spPr/>
    </dgm:pt>
    <dgm:pt modelId="{B1CE6404-BD9E-4BCD-9D0D-DF8C6DF24394}" type="pres">
      <dgm:prSet presAssocID="{BAA5032D-2185-4F08-B409-0FEF1F452FA2}" presName="sibTrans" presStyleCnt="0"/>
      <dgm:spPr/>
    </dgm:pt>
    <dgm:pt modelId="{89EEBF6A-D6C1-4EC0-9844-6E965B81504D}" type="pres">
      <dgm:prSet presAssocID="{C0C8258C-F7C0-458D-A38D-892F7345898D}" presName="textNode" presStyleLbl="node1" presStyleIdx="3" presStyleCnt="4">
        <dgm:presLayoutVars>
          <dgm:bulletEnabled val="1"/>
        </dgm:presLayoutVars>
      </dgm:prSet>
      <dgm:spPr/>
    </dgm:pt>
  </dgm:ptLst>
  <dgm:cxnLst>
    <dgm:cxn modelId="{796BB1E8-5A37-48DD-88DE-D167BC5F2201}" srcId="{B6DC3DBC-C8BB-4602-B527-24AFFAAFF47B}" destId="{1C5743F8-4950-4B64-87C0-351101359ED1}" srcOrd="1" destOrd="0" parTransId="{BA57D0E3-D0ED-4274-95F9-EB123645B7FA}" sibTransId="{985A4229-6A45-4F69-966B-C8D9E29F4142}"/>
    <dgm:cxn modelId="{A8282018-7A8E-478F-A08B-237F69C15CFC}" type="presOf" srcId="{8EAA5951-706B-4938-8722-5801D3C5D781}" destId="{23EEFAE5-5404-4EE3-8A36-2881201BA0E4}" srcOrd="0" destOrd="0" presId="urn:microsoft.com/office/officeart/2005/8/layout/hProcess9"/>
    <dgm:cxn modelId="{51CC87C9-8777-4C5E-BF3A-91115BD97563}" type="presOf" srcId="{1C5743F8-4950-4B64-87C0-351101359ED1}" destId="{9605CB27-93D7-4186-BDA8-A7FE13AE121B}" srcOrd="0" destOrd="0" presId="urn:microsoft.com/office/officeart/2005/8/layout/hProcess9"/>
    <dgm:cxn modelId="{8573F7B7-8A65-455C-AAD3-632200EC1707}" srcId="{B6DC3DBC-C8BB-4602-B527-24AFFAAFF47B}" destId="{8EAA5951-706B-4938-8722-5801D3C5D781}" srcOrd="2" destOrd="0" parTransId="{50EE9A29-6E3C-4198-AF7C-66C9D04357AC}" sibTransId="{BAA5032D-2185-4F08-B409-0FEF1F452FA2}"/>
    <dgm:cxn modelId="{8C383DAA-5F96-430F-9D8A-8460818B1B92}" srcId="{B6DC3DBC-C8BB-4602-B527-24AFFAAFF47B}" destId="{C0C8258C-F7C0-458D-A38D-892F7345898D}" srcOrd="3" destOrd="0" parTransId="{A93BBC09-88CD-4FAD-8080-7F65A1C74968}" sibTransId="{D8F51F09-A421-44BE-84F5-5FCD0F72282A}"/>
    <dgm:cxn modelId="{0111E7DF-C2EE-4F28-A336-325C35B60D1A}" type="presOf" srcId="{3910904A-D533-4397-A8CD-54B3E3023C6F}" destId="{58A3C09F-BCB4-4205-877E-E81D8AE45855}" srcOrd="0" destOrd="0" presId="urn:microsoft.com/office/officeart/2005/8/layout/hProcess9"/>
    <dgm:cxn modelId="{928B2531-FF4C-4A89-8AFF-B0DA8D1F6341}" srcId="{B6DC3DBC-C8BB-4602-B527-24AFFAAFF47B}" destId="{3910904A-D533-4397-A8CD-54B3E3023C6F}" srcOrd="0" destOrd="0" parTransId="{1BF272EB-4DAD-4512-A2F0-370936676A3F}" sibTransId="{9C6358DF-764E-4AB9-BE6E-58029D64F170}"/>
    <dgm:cxn modelId="{5C8D85A8-2C5E-43CE-B3BA-213CBC6A025D}" type="presOf" srcId="{B6DC3DBC-C8BB-4602-B527-24AFFAAFF47B}" destId="{BBBE5D51-F4FC-4012-9CB8-47897459F957}" srcOrd="0" destOrd="0" presId="urn:microsoft.com/office/officeart/2005/8/layout/hProcess9"/>
    <dgm:cxn modelId="{D76A7557-9ACF-46BE-AF28-DC1722FD466F}" type="presOf" srcId="{C0C8258C-F7C0-458D-A38D-892F7345898D}" destId="{89EEBF6A-D6C1-4EC0-9844-6E965B81504D}" srcOrd="0" destOrd="0" presId="urn:microsoft.com/office/officeart/2005/8/layout/hProcess9"/>
    <dgm:cxn modelId="{1CF0FF9E-7A94-4874-A73C-76BD8E3888FA}" type="presParOf" srcId="{BBBE5D51-F4FC-4012-9CB8-47897459F957}" destId="{E33B9FD7-A8DA-4711-A95F-C3FA25F9646F}" srcOrd="0" destOrd="0" presId="urn:microsoft.com/office/officeart/2005/8/layout/hProcess9"/>
    <dgm:cxn modelId="{6CD076CC-3EDE-4E38-9488-62A14CD52A36}" type="presParOf" srcId="{BBBE5D51-F4FC-4012-9CB8-47897459F957}" destId="{8E492EA4-49D2-4DB5-8385-220987DE988C}" srcOrd="1" destOrd="0" presId="urn:microsoft.com/office/officeart/2005/8/layout/hProcess9"/>
    <dgm:cxn modelId="{8D83C268-E567-479D-9272-2E12961FC941}" type="presParOf" srcId="{8E492EA4-49D2-4DB5-8385-220987DE988C}" destId="{58A3C09F-BCB4-4205-877E-E81D8AE45855}" srcOrd="0" destOrd="0" presId="urn:microsoft.com/office/officeart/2005/8/layout/hProcess9"/>
    <dgm:cxn modelId="{7B24F21B-CA05-4F3A-B281-DD8EBCE4002B}" type="presParOf" srcId="{8E492EA4-49D2-4DB5-8385-220987DE988C}" destId="{CB1ABBB3-3C96-4C6D-8C67-AD41980047A8}" srcOrd="1" destOrd="0" presId="urn:microsoft.com/office/officeart/2005/8/layout/hProcess9"/>
    <dgm:cxn modelId="{194FEB1C-587E-47EB-9957-CE35DE8D1152}" type="presParOf" srcId="{8E492EA4-49D2-4DB5-8385-220987DE988C}" destId="{9605CB27-93D7-4186-BDA8-A7FE13AE121B}" srcOrd="2" destOrd="0" presId="urn:microsoft.com/office/officeart/2005/8/layout/hProcess9"/>
    <dgm:cxn modelId="{FF0D486A-BE17-4316-BA1F-D30DDACE7551}" type="presParOf" srcId="{8E492EA4-49D2-4DB5-8385-220987DE988C}" destId="{3BD40BD4-C41B-410E-8415-EF466CBF8B91}" srcOrd="3" destOrd="0" presId="urn:microsoft.com/office/officeart/2005/8/layout/hProcess9"/>
    <dgm:cxn modelId="{8B6DF5F2-B8BF-4190-8FE0-E55776CCC28F}" type="presParOf" srcId="{8E492EA4-49D2-4DB5-8385-220987DE988C}" destId="{23EEFAE5-5404-4EE3-8A36-2881201BA0E4}" srcOrd="4" destOrd="0" presId="urn:microsoft.com/office/officeart/2005/8/layout/hProcess9"/>
    <dgm:cxn modelId="{BA10B0EA-CCC6-489E-A493-5C4AC53C8FF7}" type="presParOf" srcId="{8E492EA4-49D2-4DB5-8385-220987DE988C}" destId="{B1CE6404-BD9E-4BCD-9D0D-DF8C6DF24394}" srcOrd="5" destOrd="0" presId="urn:microsoft.com/office/officeart/2005/8/layout/hProcess9"/>
    <dgm:cxn modelId="{0E09A23B-96EE-486A-B32C-B613E935DFF3}" type="presParOf" srcId="{8E492EA4-49D2-4DB5-8385-220987DE988C}" destId="{89EEBF6A-D6C1-4EC0-9844-6E965B81504D}" srcOrd="6"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10/23/2016</a:t>
            </a:fld>
            <a:endParaRPr lang="en-US" sz="2000" dirty="0">
              <a:solidFill>
                <a:srgbClr val="FFFFFF"/>
              </a:solidFill>
            </a:endParaRP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A271A1-F6D6-438B-A432-4747EE7ECD40}" type="datetimeFigureOut">
              <a:rPr lang="en-US" smtClean="0"/>
              <a:pPr/>
              <a:t>10/23/2016</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3A271A1-F6D6-438B-A432-4747EE7ECD40}" type="datetimeFigureOut">
              <a:rPr lang="en-US" smtClean="0"/>
              <a:pPr/>
              <a:t>10/23/2016</a:t>
            </a:fld>
            <a:endParaRPr lang="en-US" dirty="0"/>
          </a:p>
        </p:txBody>
      </p:sp>
      <p:sp>
        <p:nvSpPr>
          <p:cNvPr id="5" name="4 - Θέση υποσέλιδου"/>
          <p:cNvSpPr>
            <a:spLocks noGrp="1"/>
          </p:cNvSpPr>
          <p:nvPr>
            <p:ph type="ftr" sz="quarter" idx="11"/>
          </p:nvPr>
        </p:nvSpPr>
        <p:spPr>
          <a:xfrm>
            <a:off x="457201" y="6248207"/>
            <a:ext cx="5573483" cy="365125"/>
          </a:xfrm>
        </p:spPr>
        <p:txBody>
          <a:bodyPr/>
          <a:lstStyle/>
          <a:p>
            <a:endParaRPr kumimoji="0" lang="en-US" dirty="0"/>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A271A1-F6D6-438B-A432-4747EE7ECD40}" type="datetimeFigureOut">
              <a:rPr lang="en-US" smtClean="0"/>
              <a:pPr/>
              <a:t>10/23/2016</a:t>
            </a:fld>
            <a:endParaRPr lang="en-US" dirty="0"/>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A271A1-F6D6-438B-A432-4747EE7ECD40}" type="datetimeFigureOut">
              <a:rPr lang="en-US" smtClean="0"/>
              <a:pPr/>
              <a:t>10/23/2016</a:t>
            </a:fld>
            <a:endParaRPr lang="en-US"/>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13 - Θέση υποσέλιδου"/>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3A271A1-F6D6-438B-A432-4747EE7ECD40}" type="datetimeFigureOut">
              <a:rPr lang="en-US" smtClean="0"/>
              <a:pPr/>
              <a:t>10/23/2016</a:t>
            </a:fld>
            <a:endParaRPr lang="en-US"/>
          </a:p>
        </p:txBody>
      </p:sp>
      <p:sp>
        <p:nvSpPr>
          <p:cNvPr id="10" name="9 - Θέση αριθμού διαφάνειας"/>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11 - Θέση υποσέλιδου"/>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3A271A1-F6D6-438B-A432-4747EE7ECD40}" type="datetimeFigureOut">
              <a:rPr lang="en-US" smtClean="0"/>
              <a:pPr/>
              <a:t>10/23/2016</a:t>
            </a:fld>
            <a:endParaRPr lang="en-US"/>
          </a:p>
        </p:txBody>
      </p:sp>
      <p:sp>
        <p:nvSpPr>
          <p:cNvPr id="12" name="11 - Θέση αριθμού διαφάνειας"/>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13 - Θέση υποσέλιδου"/>
          <p:cNvSpPr>
            <a:spLocks noGrp="1"/>
          </p:cNvSpPr>
          <p:nvPr>
            <p:ph type="ftr" sz="quarter" idx="17"/>
          </p:nvPr>
        </p:nvSpPr>
        <p:spPr/>
        <p:txBody>
          <a:bodyPr rtlCol="0"/>
          <a:lstStyle/>
          <a:p>
            <a:endParaRPr kumimoji="0"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A271A1-F6D6-438B-A432-4747EE7ECD40}" type="datetimeFigureOut">
              <a:rPr lang="en-US" smtClean="0"/>
              <a:pPr/>
              <a:t>10/23/2016</a:t>
            </a:fld>
            <a:endParaRPr lang="en-US"/>
          </a:p>
        </p:txBody>
      </p:sp>
      <p:sp>
        <p:nvSpPr>
          <p:cNvPr id="4" name="3 - Θέση υποσέλιδου"/>
          <p:cNvSpPr>
            <a:spLocks noGrp="1"/>
          </p:cNvSpPr>
          <p:nvPr>
            <p:ph type="ftr" sz="quarter" idx="11"/>
          </p:nvPr>
        </p:nvSpPr>
        <p:spPr/>
        <p:txBody>
          <a:bodyPr/>
          <a:lstStyle/>
          <a:p>
            <a:endParaRPr kumimoji="0" lang="en-US"/>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A271A1-F6D6-438B-A432-4747EE7ECD40}" type="datetimeFigureOut">
              <a:rPr lang="en-US" smtClean="0"/>
              <a:pPr/>
              <a:t>10/23/2016</a:t>
            </a:fld>
            <a:endParaRPr lang="en-US"/>
          </a:p>
        </p:txBody>
      </p:sp>
      <p:sp>
        <p:nvSpPr>
          <p:cNvPr id="3" name="2 - Θέση υποσέλιδου"/>
          <p:cNvSpPr>
            <a:spLocks noGrp="1"/>
          </p:cNvSpPr>
          <p:nvPr>
            <p:ph type="ftr" sz="quarter" idx="11"/>
          </p:nvPr>
        </p:nvSpPr>
        <p:spPr/>
        <p:txBody>
          <a:bodyPr/>
          <a:lstStyle/>
          <a:p>
            <a:endParaRPr kumimoji="0" lang="en-US" dirty="0"/>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A271A1-F6D6-438B-A432-4747EE7ECD40}" type="datetimeFigureOut">
              <a:rPr lang="en-US" smtClean="0"/>
              <a:pPr/>
              <a:t>10/23/2016</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10/23/2016</a:t>
            </a:fld>
            <a:endParaRPr lang="en-US"/>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kumimoji="0" lang="en-US" dirty="0"/>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10/23/2016</a:t>
            </a:fld>
            <a:endParaRPr lang="en-US" sz="1400" dirty="0">
              <a:solidFill>
                <a:schemeClr val="tx2"/>
              </a:solidFill>
            </a:endParaRP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57290" y="2571744"/>
            <a:ext cx="6477000" cy="857256"/>
          </a:xfrm>
        </p:spPr>
        <p:txBody>
          <a:bodyPr>
            <a:normAutofit/>
          </a:bodyPr>
          <a:lstStyle/>
          <a:p>
            <a:r>
              <a:rPr lang="el-GR" dirty="0" smtClean="0">
                <a:solidFill>
                  <a:schemeClr val="tx1"/>
                </a:solidFill>
              </a:rPr>
              <a:t>Επιχειρησιακή Στρατηγική</a:t>
            </a:r>
            <a:endParaRPr lang="el-GR" dirty="0">
              <a:solidFill>
                <a:schemeClr val="tx1"/>
              </a:solidFill>
            </a:endParaRPr>
          </a:p>
        </p:txBody>
      </p:sp>
      <p:sp>
        <p:nvSpPr>
          <p:cNvPr id="3" name="2 - Υπότιτλος"/>
          <p:cNvSpPr>
            <a:spLocks noGrp="1"/>
          </p:cNvSpPr>
          <p:nvPr>
            <p:ph type="subTitle" idx="1"/>
          </p:nvPr>
        </p:nvSpPr>
        <p:spPr/>
        <p:txBody>
          <a:bodyPr/>
          <a:lstStyle/>
          <a:p>
            <a:r>
              <a:rPr lang="el-GR" dirty="0" smtClean="0"/>
              <a:t>Καθηγητής</a:t>
            </a:r>
            <a:r>
              <a:rPr lang="en-US" dirty="0" smtClean="0"/>
              <a:t>:</a:t>
            </a:r>
            <a:r>
              <a:rPr lang="el-GR" dirty="0" smtClean="0"/>
              <a:t> Καλογερίδης Νικόλαος</a:t>
            </a:r>
            <a:endParaRPr lang="el-GR" dirty="0"/>
          </a:p>
        </p:txBody>
      </p:sp>
      <p:pic>
        <p:nvPicPr>
          <p:cNvPr id="1026" name="Picture 2" descr="logo"/>
          <p:cNvPicPr>
            <a:picLocks noChangeAspect="1" noChangeArrowheads="1"/>
          </p:cNvPicPr>
          <p:nvPr/>
        </p:nvPicPr>
        <p:blipFill>
          <a:blip r:embed="rId2"/>
          <a:srcRect/>
          <a:stretch>
            <a:fillRect/>
          </a:stretch>
        </p:blipFill>
        <p:spPr bwMode="auto">
          <a:xfrm>
            <a:off x="-214346" y="142852"/>
            <a:ext cx="4953000" cy="533400"/>
          </a:xfrm>
          <a:prstGeom prst="rect">
            <a:avLst/>
          </a:prstGeom>
          <a:noFill/>
        </p:spPr>
      </p:pic>
      <p:sp>
        <p:nvSpPr>
          <p:cNvPr id="5" name="2 - Υπότιτλος"/>
          <p:cNvSpPr txBox="1">
            <a:spLocks/>
          </p:cNvSpPr>
          <p:nvPr/>
        </p:nvSpPr>
        <p:spPr>
          <a:xfrm>
            <a:off x="142844" y="6072206"/>
            <a:ext cx="1928826" cy="685800"/>
          </a:xfrm>
          <a:prstGeom prst="rect">
            <a:avLst/>
          </a:prstGeom>
        </p:spPr>
        <p:txBody>
          <a:bodyPr vert="horz" anchor="ctr">
            <a:normAutofit fontScale="475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Θεωρία πόρων- ικανοτήτων</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646331"/>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a:t>
            </a:r>
          </a:p>
        </p:txBody>
      </p:sp>
      <p:graphicFrame>
        <p:nvGraphicFramePr>
          <p:cNvPr id="7" name="6 - Διάγραμμα"/>
          <p:cNvGraphicFramePr/>
          <p:nvPr/>
        </p:nvGraphicFramePr>
        <p:xfrm>
          <a:off x="1643042" y="92867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Θεωρία πόρων- ικανοτήτων</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923330"/>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 </a:t>
            </a:r>
          </a:p>
          <a:p>
            <a:pPr algn="just"/>
            <a:r>
              <a:rPr lang="el-GR" b="1" dirty="0" smtClean="0">
                <a:solidFill>
                  <a:srgbClr val="E25E04"/>
                </a:solidFill>
              </a:rPr>
              <a:t>Παραδείγματα υλικών πόρων.</a:t>
            </a:r>
          </a:p>
        </p:txBody>
      </p:sp>
      <p:graphicFrame>
        <p:nvGraphicFramePr>
          <p:cNvPr id="9" name="8 - Διάγραμμα"/>
          <p:cNvGraphicFramePr/>
          <p:nvPr/>
        </p:nvGraphicFramePr>
        <p:xfrm>
          <a:off x="1714480" y="1071546"/>
          <a:ext cx="6096000" cy="32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Θεωρία πόρων- ικανοτήτων</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923330"/>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 </a:t>
            </a:r>
          </a:p>
          <a:p>
            <a:pPr algn="just"/>
            <a:r>
              <a:rPr lang="el-GR" b="1" dirty="0" smtClean="0">
                <a:solidFill>
                  <a:srgbClr val="E25E04"/>
                </a:solidFill>
              </a:rPr>
              <a:t>Παραδείγματα υλικών πόρων.</a:t>
            </a:r>
          </a:p>
        </p:txBody>
      </p:sp>
      <p:graphicFrame>
        <p:nvGraphicFramePr>
          <p:cNvPr id="9" name="8 - Διάγραμμα"/>
          <p:cNvGraphicFramePr/>
          <p:nvPr/>
        </p:nvGraphicFramePr>
        <p:xfrm>
          <a:off x="1785918" y="1571612"/>
          <a:ext cx="6524628" cy="142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Θεωρία πόρων- ικανοτήτων</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923330"/>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 </a:t>
            </a:r>
          </a:p>
          <a:p>
            <a:pPr algn="just"/>
            <a:r>
              <a:rPr lang="el-GR" b="1" dirty="0" smtClean="0">
                <a:solidFill>
                  <a:srgbClr val="E25E04"/>
                </a:solidFill>
              </a:rPr>
              <a:t>Παραδείγματα άυλων πόρων.</a:t>
            </a:r>
          </a:p>
        </p:txBody>
      </p:sp>
      <p:graphicFrame>
        <p:nvGraphicFramePr>
          <p:cNvPr id="10" name="9 - Διάγραμμα"/>
          <p:cNvGraphicFramePr/>
          <p:nvPr/>
        </p:nvGraphicFramePr>
        <p:xfrm>
          <a:off x="1714480" y="1428736"/>
          <a:ext cx="7072362" cy="278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Θεωρία πόρων- ικανοτήτων</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3139321"/>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a:t>
            </a:r>
          </a:p>
          <a:p>
            <a:pPr algn="just"/>
            <a:r>
              <a:rPr lang="el-GR" b="1" dirty="0" smtClean="0">
                <a:solidFill>
                  <a:srgbClr val="E25E04"/>
                </a:solidFill>
              </a:rPr>
              <a:t>Ανάλυση ικανοτήτων.</a:t>
            </a:r>
          </a:p>
          <a:p>
            <a:pPr algn="just"/>
            <a:endParaRPr lang="el-GR" b="1" dirty="0" smtClean="0">
              <a:solidFill>
                <a:srgbClr val="E25E04"/>
              </a:solidFill>
            </a:endParaRPr>
          </a:p>
          <a:p>
            <a:pPr algn="just"/>
            <a:r>
              <a:rPr lang="el-GR" b="1" dirty="0" smtClean="0">
                <a:solidFill>
                  <a:schemeClr val="tx1">
                    <a:lumMod val="75000"/>
                    <a:lumOff val="25000"/>
                  </a:schemeClr>
                </a:solidFill>
              </a:rPr>
              <a:t>Ο σωστός και κατάλληλος συνδυασμός πόρων προκύπτουν οι ικανότητες. Το </a:t>
            </a:r>
            <a:r>
              <a:rPr lang="el-GR" b="1" dirty="0" smtClean="0">
                <a:solidFill>
                  <a:srgbClr val="E25E04"/>
                </a:solidFill>
              </a:rPr>
              <a:t>ανταγωνιστικό πλεονέκτημα </a:t>
            </a:r>
            <a:r>
              <a:rPr lang="el-GR" b="1" dirty="0" smtClean="0">
                <a:solidFill>
                  <a:schemeClr val="tx1">
                    <a:lumMod val="75000"/>
                    <a:lumOff val="25000"/>
                  </a:schemeClr>
                </a:solidFill>
              </a:rPr>
              <a:t>χτίζεται από τον βέλτιστο συνδυασμό των πόρων και των ικανοτήτων.</a:t>
            </a:r>
          </a:p>
          <a:p>
            <a:pPr algn="just"/>
            <a:endParaRPr lang="el-GR" b="1" dirty="0" smtClean="0">
              <a:solidFill>
                <a:schemeClr val="tx1">
                  <a:lumMod val="75000"/>
                  <a:lumOff val="25000"/>
                </a:schemeClr>
              </a:solidFill>
            </a:endParaRPr>
          </a:p>
          <a:p>
            <a:pPr algn="just"/>
            <a:r>
              <a:rPr lang="el-GR" b="1" dirty="0" smtClean="0">
                <a:solidFill>
                  <a:schemeClr val="tx1">
                    <a:lumMod val="75000"/>
                    <a:lumOff val="25000"/>
                  </a:schemeClr>
                </a:solidFill>
              </a:rPr>
              <a:t>Οι ικανότητες διαχωρίζονται σε 2 βασικές κατηγορίες</a:t>
            </a:r>
            <a:r>
              <a:rPr lang="en-US" b="1" dirty="0" smtClean="0">
                <a:solidFill>
                  <a:schemeClr val="tx1">
                    <a:lumMod val="75000"/>
                    <a:lumOff val="25000"/>
                  </a:schemeClr>
                </a:solidFill>
              </a:rPr>
              <a:t>:</a:t>
            </a:r>
            <a:endParaRPr lang="el-GR" b="1" dirty="0" smtClean="0">
              <a:solidFill>
                <a:schemeClr val="tx1">
                  <a:lumMod val="75000"/>
                  <a:lumOff val="25000"/>
                </a:schemeClr>
              </a:solidFill>
            </a:endParaRPr>
          </a:p>
          <a:p>
            <a:pPr marL="342900" indent="-342900" algn="just">
              <a:buFont typeface="+mj-lt"/>
              <a:buAutoNum type="arabicPeriod"/>
            </a:pPr>
            <a:r>
              <a:rPr lang="el-GR" b="1" dirty="0" smtClean="0">
                <a:solidFill>
                  <a:srgbClr val="E25E04"/>
                </a:solidFill>
              </a:rPr>
              <a:t>Τις οριακές ικανότητες.</a:t>
            </a:r>
          </a:p>
          <a:p>
            <a:pPr marL="342900" indent="-342900" algn="just">
              <a:buFont typeface="+mj-lt"/>
              <a:buAutoNum type="arabicPeriod"/>
            </a:pPr>
            <a:r>
              <a:rPr lang="el-GR" b="1" dirty="0" smtClean="0">
                <a:solidFill>
                  <a:srgbClr val="E25E04"/>
                </a:solidFill>
              </a:rPr>
              <a:t>Θεμελιώδεις – μοναδικές ικανότητες.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Θεωρία πόρων- ικανοτήτων</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923330"/>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a:t>
            </a:r>
          </a:p>
          <a:p>
            <a:pPr algn="just"/>
            <a:r>
              <a:rPr lang="el-GR" b="1" dirty="0" smtClean="0">
                <a:solidFill>
                  <a:srgbClr val="E25E04"/>
                </a:solidFill>
              </a:rPr>
              <a:t>Ανάλυση ικανοτήτων.</a:t>
            </a:r>
          </a:p>
        </p:txBody>
      </p:sp>
      <p:graphicFrame>
        <p:nvGraphicFramePr>
          <p:cNvPr id="7" name="6 - Διάγραμμα"/>
          <p:cNvGraphicFramePr/>
          <p:nvPr/>
        </p:nvGraphicFramePr>
        <p:xfrm>
          <a:off x="1500166" y="1500174"/>
          <a:ext cx="7500990" cy="228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Θεωρία πόρων- ικανοτήτων</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524315"/>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a:t>
            </a:r>
          </a:p>
          <a:p>
            <a:pPr algn="just"/>
            <a:r>
              <a:rPr lang="el-GR" b="1" dirty="0" smtClean="0">
                <a:solidFill>
                  <a:srgbClr val="E25E04"/>
                </a:solidFill>
              </a:rPr>
              <a:t>Ανάλυση ικανοτήτων. Προϋποθέσεις και σημαντικά χαρακτηριστικά.</a:t>
            </a:r>
          </a:p>
          <a:p>
            <a:pPr algn="just"/>
            <a:endParaRPr lang="el-GR" b="1" dirty="0" smtClean="0">
              <a:solidFill>
                <a:srgbClr val="E25E04"/>
              </a:solidFill>
            </a:endParaRPr>
          </a:p>
          <a:p>
            <a:pPr algn="just"/>
            <a:r>
              <a:rPr lang="el-GR" b="1" dirty="0" smtClean="0">
                <a:solidFill>
                  <a:srgbClr val="E25E04"/>
                </a:solidFill>
              </a:rPr>
              <a:t>Προϋποθέσεις</a:t>
            </a:r>
            <a:r>
              <a:rPr lang="en-US" b="1" dirty="0" smtClean="0">
                <a:solidFill>
                  <a:schemeClr val="tx1">
                    <a:lumMod val="75000"/>
                    <a:lumOff val="25000"/>
                  </a:schemeClr>
                </a:solidFill>
              </a:rPr>
              <a:t>:</a:t>
            </a:r>
            <a:endParaRPr lang="el-GR" b="1" dirty="0" smtClean="0">
              <a:solidFill>
                <a:schemeClr val="tx1">
                  <a:lumMod val="75000"/>
                  <a:lumOff val="25000"/>
                </a:schemeClr>
              </a:solidFill>
            </a:endParaRPr>
          </a:p>
          <a:p>
            <a:pPr algn="just">
              <a:buFont typeface="Arial" pitchFamily="34" charset="0"/>
              <a:buChar char="•"/>
            </a:pPr>
            <a:r>
              <a:rPr lang="el-GR" b="1" dirty="0" smtClean="0">
                <a:solidFill>
                  <a:schemeClr val="tx1">
                    <a:lumMod val="75000"/>
                    <a:lumOff val="25000"/>
                  </a:schemeClr>
                </a:solidFill>
              </a:rPr>
              <a:t>Θα πρέπει να </a:t>
            </a:r>
            <a:r>
              <a:rPr lang="el-GR" b="1" dirty="0" smtClean="0">
                <a:solidFill>
                  <a:srgbClr val="E25E04"/>
                </a:solidFill>
              </a:rPr>
              <a:t>συμμετέχουν στην διαμόρφωση αξίας </a:t>
            </a:r>
            <a:r>
              <a:rPr lang="el-GR" b="1" dirty="0" smtClean="0">
                <a:solidFill>
                  <a:schemeClr val="tx1">
                    <a:lumMod val="75000"/>
                    <a:lumOff val="25000"/>
                  </a:schemeClr>
                </a:solidFill>
              </a:rPr>
              <a:t>όπως την αντιλαμβάνονται οι πελάτες.</a:t>
            </a:r>
          </a:p>
          <a:p>
            <a:pPr algn="just">
              <a:buFont typeface="Arial" pitchFamily="34" charset="0"/>
              <a:buChar char="•"/>
            </a:pPr>
            <a:r>
              <a:rPr lang="el-GR" b="1" dirty="0" smtClean="0">
                <a:solidFill>
                  <a:schemeClr val="tx1">
                    <a:lumMod val="75000"/>
                    <a:lumOff val="25000"/>
                  </a:schemeClr>
                </a:solidFill>
              </a:rPr>
              <a:t>Θα πρέπει να προσδίδουν το χαρακτηριστικό της </a:t>
            </a:r>
            <a:r>
              <a:rPr lang="el-GR" b="1" dirty="0" smtClean="0">
                <a:solidFill>
                  <a:srgbClr val="E25E04"/>
                </a:solidFill>
              </a:rPr>
              <a:t>διαφοροποίησης</a:t>
            </a:r>
            <a:r>
              <a:rPr lang="el-GR" b="1" dirty="0" smtClean="0">
                <a:solidFill>
                  <a:schemeClr val="tx1">
                    <a:lumMod val="75000"/>
                    <a:lumOff val="25000"/>
                  </a:schemeClr>
                </a:solidFill>
              </a:rPr>
              <a:t>.</a:t>
            </a:r>
          </a:p>
          <a:p>
            <a:pPr algn="just">
              <a:buFont typeface="Arial" pitchFamily="34" charset="0"/>
              <a:buChar char="•"/>
            </a:pPr>
            <a:r>
              <a:rPr lang="el-GR" b="1" dirty="0" smtClean="0">
                <a:solidFill>
                  <a:schemeClr val="tx1">
                    <a:lumMod val="75000"/>
                    <a:lumOff val="25000"/>
                  </a:schemeClr>
                </a:solidFill>
              </a:rPr>
              <a:t>Θα πρέπει να παρέχουν την </a:t>
            </a:r>
            <a:r>
              <a:rPr lang="el-GR" b="1" dirty="0" smtClean="0">
                <a:solidFill>
                  <a:srgbClr val="E25E04"/>
                </a:solidFill>
              </a:rPr>
              <a:t>δυνατότητα εξέλιξης</a:t>
            </a:r>
            <a:r>
              <a:rPr lang="el-GR" b="1" dirty="0" smtClean="0">
                <a:solidFill>
                  <a:schemeClr val="tx1">
                    <a:lumMod val="75000"/>
                    <a:lumOff val="25000"/>
                  </a:schemeClr>
                </a:solidFill>
              </a:rPr>
              <a:t>.</a:t>
            </a:r>
          </a:p>
          <a:p>
            <a:pPr algn="just">
              <a:buFont typeface="Arial" pitchFamily="34" charset="0"/>
              <a:buChar char="•"/>
            </a:pPr>
            <a:r>
              <a:rPr lang="el-GR" b="1" dirty="0" smtClean="0">
                <a:solidFill>
                  <a:schemeClr val="tx1">
                    <a:lumMod val="75000"/>
                    <a:lumOff val="25000"/>
                  </a:schemeClr>
                </a:solidFill>
              </a:rPr>
              <a:t>Θα πρέπει να παρέχουν την </a:t>
            </a:r>
            <a:r>
              <a:rPr lang="el-GR" b="1" dirty="0" smtClean="0">
                <a:solidFill>
                  <a:srgbClr val="E25E04"/>
                </a:solidFill>
              </a:rPr>
              <a:t>δυνατότητα εισόδου σε νέες αγορές</a:t>
            </a:r>
            <a:r>
              <a:rPr lang="el-GR" b="1" dirty="0" smtClean="0">
                <a:solidFill>
                  <a:schemeClr val="tx1">
                    <a:lumMod val="75000"/>
                    <a:lumOff val="25000"/>
                  </a:schemeClr>
                </a:solidFill>
              </a:rPr>
              <a:t>.</a:t>
            </a:r>
          </a:p>
          <a:p>
            <a:pPr algn="just"/>
            <a:r>
              <a:rPr lang="el-GR" b="1" dirty="0" smtClean="0">
                <a:solidFill>
                  <a:srgbClr val="E25E04"/>
                </a:solidFill>
              </a:rPr>
              <a:t>Χαρακτηριστικά</a:t>
            </a:r>
            <a:r>
              <a:rPr lang="en-US" b="1" dirty="0" smtClean="0">
                <a:solidFill>
                  <a:schemeClr val="tx1">
                    <a:lumMod val="75000"/>
                    <a:lumOff val="25000"/>
                  </a:schemeClr>
                </a:solidFill>
              </a:rPr>
              <a:t>:</a:t>
            </a:r>
            <a:endParaRPr lang="el-GR" b="1" dirty="0" smtClean="0">
              <a:solidFill>
                <a:schemeClr val="tx1">
                  <a:lumMod val="75000"/>
                  <a:lumOff val="25000"/>
                </a:schemeClr>
              </a:solidFill>
            </a:endParaRPr>
          </a:p>
          <a:p>
            <a:pPr algn="just">
              <a:buFont typeface="Arial" pitchFamily="34" charset="0"/>
              <a:buChar char="•"/>
            </a:pPr>
            <a:r>
              <a:rPr lang="el-GR" b="1" dirty="0" smtClean="0">
                <a:solidFill>
                  <a:schemeClr val="tx1">
                    <a:lumMod val="75000"/>
                    <a:lumOff val="25000"/>
                  </a:schemeClr>
                </a:solidFill>
              </a:rPr>
              <a:t>Διάρκεια μεγαλύτερη από αυτή των προϊόντων, της χρησιμοποιούμενης τεχνολογίας κ.α.</a:t>
            </a:r>
          </a:p>
          <a:p>
            <a:pPr algn="just">
              <a:buFont typeface="Arial" pitchFamily="34" charset="0"/>
              <a:buChar char="•"/>
            </a:pPr>
            <a:r>
              <a:rPr lang="el-GR" b="1" dirty="0" smtClean="0">
                <a:solidFill>
                  <a:schemeClr val="tx1">
                    <a:lumMod val="75000"/>
                    <a:lumOff val="25000"/>
                  </a:schemeClr>
                </a:solidFill>
              </a:rPr>
              <a:t>Δεν αφορούν μόνο ένα προϊόν.</a:t>
            </a:r>
          </a:p>
          <a:p>
            <a:pPr algn="just">
              <a:buFont typeface="Arial" pitchFamily="34" charset="0"/>
              <a:buChar char="•"/>
            </a:pPr>
            <a:r>
              <a:rPr lang="el-GR" b="1" dirty="0" smtClean="0">
                <a:solidFill>
                  <a:schemeClr val="tx1">
                    <a:lumMod val="75000"/>
                    <a:lumOff val="25000"/>
                  </a:schemeClr>
                </a:solidFill>
              </a:rPr>
              <a:t>Έχουν το στοιχείο της υπερβατικότητας.</a:t>
            </a:r>
          </a:p>
          <a:p>
            <a:pPr algn="just">
              <a:buFont typeface="Arial" pitchFamily="34" charset="0"/>
              <a:buChar char="•"/>
            </a:pPr>
            <a:r>
              <a:rPr lang="el-GR" b="1" dirty="0" smtClean="0">
                <a:solidFill>
                  <a:schemeClr val="tx1">
                    <a:lumMod val="75000"/>
                    <a:lumOff val="25000"/>
                  </a:schemeClr>
                </a:solidFill>
              </a:rPr>
              <a:t>Έχουν περιορισμένο αριθμό.</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Θεωρία πόρων- ικανοτήτων</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923330"/>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a:t>
            </a:r>
          </a:p>
          <a:p>
            <a:pPr algn="just"/>
            <a:r>
              <a:rPr lang="el-GR" b="1" dirty="0" smtClean="0">
                <a:solidFill>
                  <a:srgbClr val="E25E04"/>
                </a:solidFill>
              </a:rPr>
              <a:t>Δημιουργία θεμελιωδών ικανοτήτων. Σχηματική απεικόνιση.</a:t>
            </a:r>
            <a:endParaRPr lang="el-GR" b="1" dirty="0" smtClean="0">
              <a:solidFill>
                <a:schemeClr val="tx1">
                  <a:lumMod val="75000"/>
                  <a:lumOff val="25000"/>
                </a:schemeClr>
              </a:solidFill>
            </a:endParaRPr>
          </a:p>
        </p:txBody>
      </p:sp>
      <p:sp>
        <p:nvSpPr>
          <p:cNvPr id="7" name="6 - TextBox"/>
          <p:cNvSpPr txBox="1"/>
          <p:nvPr/>
        </p:nvSpPr>
        <p:spPr>
          <a:xfrm>
            <a:off x="1571604" y="1071546"/>
            <a:ext cx="1785950" cy="738664"/>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r>
              <a:rPr lang="el-GR" sz="1400" b="1" dirty="0" smtClean="0"/>
              <a:t>Πόροι (</a:t>
            </a:r>
            <a:r>
              <a:rPr lang="en-US" sz="1400" b="1" dirty="0" smtClean="0"/>
              <a:t>Resources)</a:t>
            </a:r>
          </a:p>
          <a:p>
            <a:pPr>
              <a:buFont typeface="Arial" pitchFamily="34" charset="0"/>
              <a:buChar char="•"/>
            </a:pPr>
            <a:r>
              <a:rPr lang="el-GR" sz="1400" b="1" dirty="0" smtClean="0"/>
              <a:t>Υλικοί</a:t>
            </a:r>
          </a:p>
          <a:p>
            <a:pPr>
              <a:buFont typeface="Arial" pitchFamily="34" charset="0"/>
              <a:buChar char="•"/>
            </a:pPr>
            <a:r>
              <a:rPr lang="el-GR" sz="1400" b="1" dirty="0" smtClean="0"/>
              <a:t>Άυλοι</a:t>
            </a:r>
            <a:endParaRPr lang="el-GR" sz="1400" b="1" dirty="0"/>
          </a:p>
        </p:txBody>
      </p:sp>
      <p:sp>
        <p:nvSpPr>
          <p:cNvPr id="9" name="8 - TextBox"/>
          <p:cNvSpPr txBox="1"/>
          <p:nvPr/>
        </p:nvSpPr>
        <p:spPr>
          <a:xfrm>
            <a:off x="5715008" y="3857628"/>
            <a:ext cx="2571768" cy="523220"/>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r>
              <a:rPr lang="el-GR" sz="1400" b="1" dirty="0" smtClean="0"/>
              <a:t>Στρατηγική ανταγωνιστικότητας (</a:t>
            </a:r>
            <a:r>
              <a:rPr lang="en-US" sz="1400" b="1" dirty="0" smtClean="0"/>
              <a:t>strategic competitiveness)</a:t>
            </a:r>
            <a:endParaRPr lang="el-GR" sz="1400" b="1" dirty="0"/>
          </a:p>
        </p:txBody>
      </p:sp>
      <p:sp>
        <p:nvSpPr>
          <p:cNvPr id="10" name="9 - TextBox"/>
          <p:cNvSpPr txBox="1"/>
          <p:nvPr/>
        </p:nvSpPr>
        <p:spPr>
          <a:xfrm>
            <a:off x="2643174" y="1928802"/>
            <a:ext cx="2071702" cy="523220"/>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r>
              <a:rPr lang="el-GR" sz="1400" b="1" dirty="0" smtClean="0"/>
              <a:t>Ικανότητες (</a:t>
            </a:r>
            <a:r>
              <a:rPr lang="en-US" sz="1400" b="1" dirty="0" smtClean="0"/>
              <a:t>Capabilities)</a:t>
            </a:r>
          </a:p>
          <a:p>
            <a:pPr>
              <a:buFont typeface="Arial" pitchFamily="34" charset="0"/>
              <a:buChar char="•"/>
            </a:pPr>
            <a:r>
              <a:rPr lang="el-GR" sz="1400" b="1" dirty="0" smtClean="0"/>
              <a:t>Ομάδες πόρων</a:t>
            </a:r>
          </a:p>
        </p:txBody>
      </p:sp>
      <p:sp>
        <p:nvSpPr>
          <p:cNvPr id="11" name="10 - TextBox"/>
          <p:cNvSpPr txBox="1"/>
          <p:nvPr/>
        </p:nvSpPr>
        <p:spPr>
          <a:xfrm>
            <a:off x="4572000" y="3214686"/>
            <a:ext cx="3429024" cy="523220"/>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r>
              <a:rPr lang="el-GR" sz="1400" b="1" dirty="0" smtClean="0"/>
              <a:t>Διατηρήσιμο ανταγωνιστικό πλεονέκτημα (</a:t>
            </a:r>
            <a:r>
              <a:rPr lang="en-US" sz="1400" b="1" dirty="0" smtClean="0"/>
              <a:t>sustainable competitive advantage)</a:t>
            </a:r>
            <a:endParaRPr lang="el-GR" sz="1400" b="1" dirty="0"/>
          </a:p>
        </p:txBody>
      </p:sp>
      <p:sp>
        <p:nvSpPr>
          <p:cNvPr id="12" name="11 - TextBox"/>
          <p:cNvSpPr txBox="1"/>
          <p:nvPr/>
        </p:nvSpPr>
        <p:spPr>
          <a:xfrm>
            <a:off x="3714744" y="2571744"/>
            <a:ext cx="3571900" cy="523220"/>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r>
              <a:rPr lang="el-GR" sz="1400" b="1" dirty="0" smtClean="0"/>
              <a:t>Θεμελιώδεις ικανότητες (</a:t>
            </a:r>
            <a:r>
              <a:rPr lang="en-US" sz="1400" b="1" dirty="0" smtClean="0"/>
              <a:t>Core Competences)</a:t>
            </a:r>
          </a:p>
          <a:p>
            <a:pPr>
              <a:buFont typeface="Arial" pitchFamily="34" charset="0"/>
              <a:buChar char="•"/>
            </a:pPr>
            <a:r>
              <a:rPr lang="el-GR" sz="1400" b="1" dirty="0" smtClean="0"/>
              <a:t>Πηγές ανταγωνιστικού πλεονεκτήματος</a:t>
            </a:r>
            <a:endParaRPr lang="el-GR" sz="1400" b="1" dirty="0"/>
          </a:p>
        </p:txBody>
      </p:sp>
      <p:sp>
        <p:nvSpPr>
          <p:cNvPr id="17" name="16 - Βέλος λυγισμένο προς τα επάνω"/>
          <p:cNvSpPr/>
          <p:nvPr/>
        </p:nvSpPr>
        <p:spPr>
          <a:xfrm rot="5400000">
            <a:off x="2000232" y="1714488"/>
            <a:ext cx="428628" cy="714380"/>
          </a:xfrm>
          <a:prstGeom prst="bentUpArrow">
            <a:avLst/>
          </a:prstGeom>
          <a:ln w="254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TextBox"/>
          <p:cNvSpPr txBox="1"/>
          <p:nvPr/>
        </p:nvSpPr>
        <p:spPr>
          <a:xfrm>
            <a:off x="1500166" y="2214554"/>
            <a:ext cx="1357322" cy="307777"/>
          </a:xfrm>
          <a:prstGeom prst="rect">
            <a:avLst/>
          </a:prstGeom>
          <a:noFill/>
        </p:spPr>
        <p:txBody>
          <a:bodyPr wrap="square" rtlCol="0">
            <a:spAutoFit/>
          </a:bodyPr>
          <a:lstStyle/>
          <a:p>
            <a:r>
              <a:rPr lang="el-GR" sz="1400" b="1" dirty="0" smtClean="0"/>
              <a:t>Είναι Πηγή</a:t>
            </a:r>
            <a:endParaRPr lang="el-GR" sz="1400" b="1" dirty="0"/>
          </a:p>
        </p:txBody>
      </p:sp>
      <p:sp>
        <p:nvSpPr>
          <p:cNvPr id="19" name="18 - Βέλος λυγισμένο προς τα επάνω"/>
          <p:cNvSpPr/>
          <p:nvPr/>
        </p:nvSpPr>
        <p:spPr>
          <a:xfrm rot="5400000">
            <a:off x="3107521" y="2393149"/>
            <a:ext cx="357190" cy="714380"/>
          </a:xfrm>
          <a:prstGeom prst="bentUpArrow">
            <a:avLst/>
          </a:prstGeom>
          <a:ln w="254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2571736" y="2857496"/>
            <a:ext cx="1357322" cy="307777"/>
          </a:xfrm>
          <a:prstGeom prst="rect">
            <a:avLst/>
          </a:prstGeom>
          <a:noFill/>
        </p:spPr>
        <p:txBody>
          <a:bodyPr wrap="square" rtlCol="0">
            <a:spAutoFit/>
          </a:bodyPr>
          <a:lstStyle/>
          <a:p>
            <a:r>
              <a:rPr lang="el-GR" sz="1400" b="1" dirty="0" smtClean="0"/>
              <a:t>Είναι Πηγή</a:t>
            </a:r>
            <a:endParaRPr lang="el-GR" sz="1400" b="1" dirty="0"/>
          </a:p>
        </p:txBody>
      </p:sp>
      <p:sp>
        <p:nvSpPr>
          <p:cNvPr id="21" name="20 - Βέλος λυγισμένο προς τα επάνω"/>
          <p:cNvSpPr/>
          <p:nvPr/>
        </p:nvSpPr>
        <p:spPr>
          <a:xfrm rot="5400000">
            <a:off x="3964777" y="2964653"/>
            <a:ext cx="357190" cy="714380"/>
          </a:xfrm>
          <a:prstGeom prst="bentUpArrow">
            <a:avLst/>
          </a:prstGeom>
          <a:ln w="254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TextBox"/>
          <p:cNvSpPr txBox="1"/>
          <p:nvPr/>
        </p:nvSpPr>
        <p:spPr>
          <a:xfrm>
            <a:off x="3214678" y="3429000"/>
            <a:ext cx="1357322" cy="307777"/>
          </a:xfrm>
          <a:prstGeom prst="rect">
            <a:avLst/>
          </a:prstGeom>
          <a:noFill/>
        </p:spPr>
        <p:txBody>
          <a:bodyPr wrap="square" rtlCol="0">
            <a:spAutoFit/>
          </a:bodyPr>
          <a:lstStyle/>
          <a:p>
            <a:r>
              <a:rPr lang="el-GR" sz="1400" b="1" dirty="0" smtClean="0"/>
              <a:t>Είναι Βάση για</a:t>
            </a:r>
            <a:endParaRPr lang="el-GR" sz="1400" b="1" dirty="0"/>
          </a:p>
        </p:txBody>
      </p:sp>
      <p:sp>
        <p:nvSpPr>
          <p:cNvPr id="23" name="22 - Βέλος λυγισμένο προς τα επάνω"/>
          <p:cNvSpPr/>
          <p:nvPr/>
        </p:nvSpPr>
        <p:spPr>
          <a:xfrm rot="5400000">
            <a:off x="5107785" y="3679033"/>
            <a:ext cx="357190" cy="714380"/>
          </a:xfrm>
          <a:prstGeom prst="bentUpArrow">
            <a:avLst/>
          </a:prstGeom>
          <a:ln w="254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TextBox"/>
          <p:cNvSpPr txBox="1"/>
          <p:nvPr/>
        </p:nvSpPr>
        <p:spPr>
          <a:xfrm>
            <a:off x="4500562" y="4143380"/>
            <a:ext cx="1357322" cy="307777"/>
          </a:xfrm>
          <a:prstGeom prst="rect">
            <a:avLst/>
          </a:prstGeom>
          <a:noFill/>
        </p:spPr>
        <p:txBody>
          <a:bodyPr wrap="square" rtlCol="0">
            <a:spAutoFit/>
          </a:bodyPr>
          <a:lstStyle/>
          <a:p>
            <a:r>
              <a:rPr lang="el-GR" sz="1400" b="1" dirty="0" smtClean="0"/>
              <a:t>Οδηγούν σε </a:t>
            </a:r>
            <a:endParaRPr lang="el-GR" sz="1400" b="1" dirty="0"/>
          </a:p>
        </p:txBody>
      </p:sp>
      <p:sp>
        <p:nvSpPr>
          <p:cNvPr id="25" name="24 - TextBox"/>
          <p:cNvSpPr txBox="1"/>
          <p:nvPr/>
        </p:nvSpPr>
        <p:spPr>
          <a:xfrm>
            <a:off x="5429256" y="1500174"/>
            <a:ext cx="4000528" cy="646331"/>
          </a:xfrm>
          <a:prstGeom prst="rect">
            <a:avLst/>
          </a:prstGeom>
          <a:solidFill>
            <a:schemeClr val="accent1"/>
          </a:solidFill>
          <a:ln w="25400">
            <a:solidFill>
              <a:schemeClr val="accent1">
                <a:shade val="50000"/>
              </a:schemeClr>
            </a:solidFill>
          </a:ln>
          <a:scene3d>
            <a:camera prst="orthographicFront">
              <a:rot lat="600000" lon="2699978" rev="20999999"/>
            </a:camera>
            <a:lightRig rig="threePt" dir="t"/>
          </a:scene3d>
          <a:sp3d>
            <a:bevelT/>
          </a:sp3d>
        </p:spPr>
        <p:txBody>
          <a:bodyPr wrap="square" rtlCol="0">
            <a:spAutoFit/>
          </a:bodyPr>
          <a:lstStyle/>
          <a:p>
            <a:r>
              <a:rPr lang="el-GR" b="1" dirty="0" smtClean="0">
                <a:solidFill>
                  <a:srgbClr val="C00000"/>
                </a:solidFill>
              </a:rPr>
              <a:t>Δημιουργία Θεμελιωδών Ικανοτήτων (</a:t>
            </a:r>
            <a:r>
              <a:rPr lang="en-US" b="1" dirty="0" smtClean="0">
                <a:solidFill>
                  <a:srgbClr val="C00000"/>
                </a:solidFill>
              </a:rPr>
              <a:t>core competences)</a:t>
            </a:r>
            <a:endParaRPr lang="el-GR"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0"/>
            <a:ext cx="1285884" cy="928670"/>
          </a:xfrm>
        </p:spPr>
        <p:txBody>
          <a:bodyPr>
            <a:normAutofit fontScale="700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923330"/>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a:t>
            </a:r>
          </a:p>
          <a:p>
            <a:pPr algn="just"/>
            <a:endParaRPr lang="el-GR" b="1" dirty="0" smtClean="0">
              <a:solidFill>
                <a:schemeClr val="tx1">
                  <a:lumMod val="75000"/>
                  <a:lumOff val="25000"/>
                </a:schemeClr>
              </a:solidFill>
            </a:endParaRPr>
          </a:p>
        </p:txBody>
      </p:sp>
      <p:sp>
        <p:nvSpPr>
          <p:cNvPr id="26" name="25 - TextBox"/>
          <p:cNvSpPr txBox="1"/>
          <p:nvPr/>
        </p:nvSpPr>
        <p:spPr>
          <a:xfrm>
            <a:off x="3000364" y="1071546"/>
            <a:ext cx="2071702" cy="307777"/>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pPr algn="ctr"/>
            <a:r>
              <a:rPr lang="el-GR" sz="1400" b="1" dirty="0" smtClean="0"/>
              <a:t>Στρατηγική </a:t>
            </a:r>
          </a:p>
        </p:txBody>
      </p:sp>
      <p:sp>
        <p:nvSpPr>
          <p:cNvPr id="27" name="26 - TextBox"/>
          <p:cNvSpPr txBox="1"/>
          <p:nvPr/>
        </p:nvSpPr>
        <p:spPr>
          <a:xfrm>
            <a:off x="3000364" y="1857364"/>
            <a:ext cx="2071702" cy="954107"/>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pPr algn="ctr"/>
            <a:r>
              <a:rPr lang="el-GR" sz="1400" b="1" dirty="0" smtClean="0"/>
              <a:t>Πιθανότητα επίτευξης και διατήρησης ανταγωνιστικού πλεονεκτήματος</a:t>
            </a:r>
          </a:p>
        </p:txBody>
      </p:sp>
      <p:sp>
        <p:nvSpPr>
          <p:cNvPr id="28" name="27 - TextBox"/>
          <p:cNvSpPr txBox="1"/>
          <p:nvPr/>
        </p:nvSpPr>
        <p:spPr>
          <a:xfrm>
            <a:off x="3000364" y="3357562"/>
            <a:ext cx="2071702" cy="307777"/>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r>
              <a:rPr lang="el-GR" sz="1400" b="1" dirty="0" smtClean="0"/>
              <a:t>Ικανότητες (</a:t>
            </a:r>
            <a:r>
              <a:rPr lang="en-US" sz="1400" b="1" dirty="0" smtClean="0"/>
              <a:t>Capabilities)</a:t>
            </a:r>
          </a:p>
        </p:txBody>
      </p:sp>
      <p:sp>
        <p:nvSpPr>
          <p:cNvPr id="29" name="28 - TextBox"/>
          <p:cNvSpPr txBox="1"/>
          <p:nvPr/>
        </p:nvSpPr>
        <p:spPr>
          <a:xfrm>
            <a:off x="3000364" y="4143380"/>
            <a:ext cx="2071702" cy="307777"/>
          </a:xfrm>
          <a:prstGeom prst="rect">
            <a:avLst/>
          </a:prstGeom>
          <a:solidFill>
            <a:schemeClr val="accent1"/>
          </a:solidFill>
          <a:ln w="25400">
            <a:solidFill>
              <a:schemeClr val="accent1"/>
            </a:solidFill>
          </a:ln>
          <a:scene3d>
            <a:camera prst="orthographicFront"/>
            <a:lightRig rig="threePt" dir="t"/>
          </a:scene3d>
          <a:sp3d>
            <a:bevelT/>
          </a:sp3d>
        </p:spPr>
        <p:txBody>
          <a:bodyPr wrap="square" rtlCol="0">
            <a:spAutoFit/>
          </a:bodyPr>
          <a:lstStyle/>
          <a:p>
            <a:pPr algn="ctr"/>
            <a:r>
              <a:rPr lang="el-GR" sz="1400" b="1" dirty="0" smtClean="0"/>
              <a:t>Πόροι</a:t>
            </a:r>
          </a:p>
        </p:txBody>
      </p:sp>
      <p:sp>
        <p:nvSpPr>
          <p:cNvPr id="30" name="29 - Βέλος προς τα επάνω"/>
          <p:cNvSpPr/>
          <p:nvPr/>
        </p:nvSpPr>
        <p:spPr>
          <a:xfrm>
            <a:off x="3929058" y="3786190"/>
            <a:ext cx="214314" cy="285752"/>
          </a:xfrm>
          <a:prstGeom prst="upArrow">
            <a:avLst/>
          </a:prstGeom>
          <a:ln w="254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1" name="30 - Βέλος προς τα επάνω"/>
          <p:cNvSpPr/>
          <p:nvPr/>
        </p:nvSpPr>
        <p:spPr>
          <a:xfrm>
            <a:off x="3929058" y="2928934"/>
            <a:ext cx="214314" cy="285752"/>
          </a:xfrm>
          <a:prstGeom prst="upArrow">
            <a:avLst/>
          </a:prstGeom>
          <a:ln w="254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2" name="31 - Βέλος προς τα επάνω"/>
          <p:cNvSpPr/>
          <p:nvPr/>
        </p:nvSpPr>
        <p:spPr>
          <a:xfrm>
            <a:off x="3929058" y="1500174"/>
            <a:ext cx="214314" cy="285752"/>
          </a:xfrm>
          <a:prstGeom prst="upArrow">
            <a:avLst/>
          </a:prstGeom>
          <a:ln w="254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3" name="32 - TextBox"/>
          <p:cNvSpPr txBox="1"/>
          <p:nvPr/>
        </p:nvSpPr>
        <p:spPr>
          <a:xfrm>
            <a:off x="142844" y="3929066"/>
            <a:ext cx="2643206" cy="523220"/>
          </a:xfrm>
          <a:prstGeom prst="rect">
            <a:avLst/>
          </a:prstGeom>
          <a:solidFill>
            <a:schemeClr val="accent1"/>
          </a:solidFill>
          <a:ln w="12700">
            <a:solidFill>
              <a:schemeClr val="accent1">
                <a:shade val="50000"/>
              </a:schemeClr>
            </a:solidFill>
          </a:ln>
          <a:scene3d>
            <a:camera prst="orthographicFront"/>
            <a:lightRig rig="threePt" dir="t"/>
          </a:scene3d>
          <a:sp3d>
            <a:bevelT/>
            <a:bevelB w="152400" h="50800" prst="softRound"/>
          </a:sp3d>
        </p:spPr>
        <p:txBody>
          <a:bodyPr wrap="square" rtlCol="0">
            <a:spAutoFit/>
          </a:bodyPr>
          <a:lstStyle/>
          <a:p>
            <a:pPr algn="ctr"/>
            <a:r>
              <a:rPr lang="el-GR" sz="1400" b="1" dirty="0" smtClean="0"/>
              <a:t>1.Αναγνώριση πόρων. Εκτίμηση δυνατών και αδύνατων σημείων</a:t>
            </a:r>
            <a:endParaRPr lang="el-GR" sz="1400" b="1" dirty="0"/>
          </a:p>
        </p:txBody>
      </p:sp>
      <p:sp>
        <p:nvSpPr>
          <p:cNvPr id="34" name="33 - TextBox"/>
          <p:cNvSpPr txBox="1"/>
          <p:nvPr/>
        </p:nvSpPr>
        <p:spPr>
          <a:xfrm>
            <a:off x="142844" y="3357562"/>
            <a:ext cx="2643206" cy="307777"/>
          </a:xfrm>
          <a:prstGeom prst="rect">
            <a:avLst/>
          </a:prstGeom>
          <a:solidFill>
            <a:schemeClr val="accent1"/>
          </a:solidFill>
          <a:ln w="12700">
            <a:solidFill>
              <a:schemeClr val="accent1">
                <a:shade val="50000"/>
              </a:schemeClr>
            </a:solidFill>
          </a:ln>
          <a:scene3d>
            <a:camera prst="orthographicFront"/>
            <a:lightRig rig="threePt" dir="t"/>
          </a:scene3d>
          <a:sp3d>
            <a:bevelT/>
            <a:bevelB w="152400" h="50800" prst="softRound"/>
          </a:sp3d>
        </p:spPr>
        <p:txBody>
          <a:bodyPr wrap="square" rtlCol="0">
            <a:spAutoFit/>
          </a:bodyPr>
          <a:lstStyle/>
          <a:p>
            <a:pPr algn="ctr"/>
            <a:r>
              <a:rPr lang="el-GR" sz="1400" b="1" dirty="0" smtClean="0"/>
              <a:t>2.Αναγνώριση ικανοτήτων</a:t>
            </a:r>
            <a:endParaRPr lang="el-GR" sz="1400" b="1" dirty="0"/>
          </a:p>
        </p:txBody>
      </p:sp>
      <p:sp>
        <p:nvSpPr>
          <p:cNvPr id="35" name="34 - TextBox"/>
          <p:cNvSpPr txBox="1"/>
          <p:nvPr/>
        </p:nvSpPr>
        <p:spPr>
          <a:xfrm>
            <a:off x="142844" y="2071678"/>
            <a:ext cx="2643206" cy="738664"/>
          </a:xfrm>
          <a:prstGeom prst="rect">
            <a:avLst/>
          </a:prstGeom>
          <a:solidFill>
            <a:schemeClr val="accent1"/>
          </a:solidFill>
          <a:ln w="12700">
            <a:solidFill>
              <a:schemeClr val="accent1">
                <a:shade val="50000"/>
              </a:schemeClr>
            </a:solidFill>
          </a:ln>
          <a:scene3d>
            <a:camera prst="orthographicFront"/>
            <a:lightRig rig="threePt" dir="t"/>
          </a:scene3d>
          <a:sp3d>
            <a:bevelT/>
            <a:bevelB w="152400" h="50800" prst="softRound"/>
          </a:sp3d>
        </p:spPr>
        <p:txBody>
          <a:bodyPr wrap="square" rtlCol="0">
            <a:spAutoFit/>
          </a:bodyPr>
          <a:lstStyle/>
          <a:p>
            <a:pPr algn="ctr"/>
            <a:r>
              <a:rPr lang="el-GR" sz="1400" b="1" dirty="0" smtClean="0"/>
              <a:t>3.Αξιολόγηση της δυνητικής απόδοσης των πόρων και των ικανοτήτων</a:t>
            </a:r>
            <a:endParaRPr lang="el-GR" sz="1400" b="1" dirty="0"/>
          </a:p>
        </p:txBody>
      </p:sp>
      <p:sp>
        <p:nvSpPr>
          <p:cNvPr id="36" name="35 - TextBox"/>
          <p:cNvSpPr txBox="1"/>
          <p:nvPr/>
        </p:nvSpPr>
        <p:spPr>
          <a:xfrm>
            <a:off x="142844" y="1071546"/>
            <a:ext cx="2643206" cy="307777"/>
          </a:xfrm>
          <a:prstGeom prst="rect">
            <a:avLst/>
          </a:prstGeom>
          <a:solidFill>
            <a:schemeClr val="accent1"/>
          </a:solidFill>
          <a:ln w="12700">
            <a:solidFill>
              <a:schemeClr val="accent1">
                <a:shade val="50000"/>
              </a:schemeClr>
            </a:solidFill>
          </a:ln>
          <a:scene3d>
            <a:camera prst="orthographicFront"/>
            <a:lightRig rig="threePt" dir="t"/>
          </a:scene3d>
          <a:sp3d>
            <a:bevelT/>
            <a:bevelB w="152400" h="50800" prst="softRound"/>
          </a:sp3d>
        </p:spPr>
        <p:txBody>
          <a:bodyPr wrap="square" rtlCol="0">
            <a:spAutoFit/>
          </a:bodyPr>
          <a:lstStyle/>
          <a:p>
            <a:pPr algn="ctr"/>
            <a:r>
              <a:rPr lang="el-GR" sz="1400" b="1" dirty="0" smtClean="0"/>
              <a:t>4.Επιλογή στρατηγικής</a:t>
            </a:r>
            <a:endParaRPr lang="el-GR" sz="1400" b="1" dirty="0"/>
          </a:p>
        </p:txBody>
      </p:sp>
      <p:sp>
        <p:nvSpPr>
          <p:cNvPr id="37" name="36 - TextBox"/>
          <p:cNvSpPr txBox="1"/>
          <p:nvPr/>
        </p:nvSpPr>
        <p:spPr>
          <a:xfrm>
            <a:off x="6215074" y="2285992"/>
            <a:ext cx="2643206" cy="738664"/>
          </a:xfrm>
          <a:prstGeom prst="rect">
            <a:avLst/>
          </a:prstGeom>
          <a:solidFill>
            <a:schemeClr val="accent1"/>
          </a:solidFill>
          <a:ln w="12700">
            <a:solidFill>
              <a:schemeClr val="accent1">
                <a:shade val="50000"/>
              </a:schemeClr>
            </a:solidFill>
          </a:ln>
          <a:scene3d>
            <a:camera prst="orthographicFront"/>
            <a:lightRig rig="threePt" dir="t"/>
          </a:scene3d>
          <a:sp3d>
            <a:bevelT/>
            <a:bevelB w="152400" h="50800" prst="softRound"/>
          </a:sp3d>
        </p:spPr>
        <p:txBody>
          <a:bodyPr wrap="square" rtlCol="0">
            <a:spAutoFit/>
          </a:bodyPr>
          <a:lstStyle/>
          <a:p>
            <a:pPr algn="ctr"/>
            <a:r>
              <a:rPr lang="el-GR" sz="1400" b="1" dirty="0" smtClean="0"/>
              <a:t>5.Αναγνώριση ελλείψεων σε πόρους που πρέπει να καλυφθούν</a:t>
            </a:r>
            <a:endParaRPr lang="el-GR" sz="1400" b="1" dirty="0"/>
          </a:p>
        </p:txBody>
      </p:sp>
      <p:cxnSp>
        <p:nvCxnSpPr>
          <p:cNvPr id="39" name="38 - Ευθεία γραμμή σύνδεσης"/>
          <p:cNvCxnSpPr>
            <a:stCxn id="29" idx="1"/>
            <a:endCxn id="33" idx="3"/>
          </p:cNvCxnSpPr>
          <p:nvPr/>
        </p:nvCxnSpPr>
        <p:spPr>
          <a:xfrm rot="10800000">
            <a:off x="2786050" y="4190677"/>
            <a:ext cx="214314" cy="1065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a:stCxn id="28" idx="1"/>
          </p:cNvCxnSpPr>
          <p:nvPr/>
        </p:nvCxnSpPr>
        <p:spPr>
          <a:xfrm rot="10800000">
            <a:off x="2786050" y="3500439"/>
            <a:ext cx="214314" cy="11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a:stCxn id="27" idx="1"/>
            <a:endCxn id="35" idx="3"/>
          </p:cNvCxnSpPr>
          <p:nvPr/>
        </p:nvCxnSpPr>
        <p:spPr>
          <a:xfrm rot="10800000" flipV="1">
            <a:off x="2786050" y="2334418"/>
            <a:ext cx="214314" cy="1065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44 - Ευθεία γραμμή σύνδεσης"/>
          <p:cNvCxnSpPr>
            <a:stCxn id="26" idx="1"/>
            <a:endCxn id="36" idx="3"/>
          </p:cNvCxnSpPr>
          <p:nvPr/>
        </p:nvCxnSpPr>
        <p:spPr>
          <a:xfrm rot="10800000">
            <a:off x="2786050" y="1225435"/>
            <a:ext cx="214314"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46 - Γωνιακή σύνδεση"/>
          <p:cNvCxnSpPr>
            <a:stCxn id="26" idx="3"/>
            <a:endCxn id="37" idx="0"/>
          </p:cNvCxnSpPr>
          <p:nvPr/>
        </p:nvCxnSpPr>
        <p:spPr>
          <a:xfrm>
            <a:off x="5072066" y="1225435"/>
            <a:ext cx="2464611" cy="1060557"/>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50" name="49 - Γωνιακή σύνδεση"/>
          <p:cNvCxnSpPr>
            <a:stCxn id="37" idx="2"/>
            <a:endCxn id="29" idx="3"/>
          </p:cNvCxnSpPr>
          <p:nvPr/>
        </p:nvCxnSpPr>
        <p:spPr>
          <a:xfrm rot="5400000">
            <a:off x="5668066" y="2428657"/>
            <a:ext cx="1272613" cy="2464611"/>
          </a:xfrm>
          <a:prstGeom prst="bentConnector2">
            <a:avLst/>
          </a:prstGeom>
          <a:ln w="25400"/>
        </p:spPr>
        <p:style>
          <a:lnRef idx="1">
            <a:schemeClr val="accent1"/>
          </a:lnRef>
          <a:fillRef idx="0">
            <a:schemeClr val="accent1"/>
          </a:fillRef>
          <a:effectRef idx="0">
            <a:schemeClr val="accent1"/>
          </a:effectRef>
          <a:fontRef idx="minor">
            <a:schemeClr val="tx1"/>
          </a:fontRef>
        </p:style>
      </p:cxnSp>
      <p:sp>
        <p:nvSpPr>
          <p:cNvPr id="54" name="53 - TextBox"/>
          <p:cNvSpPr txBox="1"/>
          <p:nvPr/>
        </p:nvSpPr>
        <p:spPr>
          <a:xfrm>
            <a:off x="5143472" y="1071546"/>
            <a:ext cx="4000528" cy="646331"/>
          </a:xfrm>
          <a:prstGeom prst="rect">
            <a:avLst/>
          </a:prstGeom>
          <a:solidFill>
            <a:schemeClr val="accent1"/>
          </a:solidFill>
          <a:ln w="25400">
            <a:solidFill>
              <a:schemeClr val="accent1">
                <a:shade val="50000"/>
              </a:schemeClr>
            </a:solidFill>
          </a:ln>
          <a:scene3d>
            <a:camera prst="orthographicFront">
              <a:rot lat="600000" lon="2699978" rev="20999999"/>
            </a:camera>
            <a:lightRig rig="threePt" dir="t"/>
          </a:scene3d>
          <a:sp3d>
            <a:bevelT/>
          </a:sp3d>
        </p:spPr>
        <p:txBody>
          <a:bodyPr wrap="square" rtlCol="0">
            <a:spAutoFit/>
          </a:bodyPr>
          <a:lstStyle/>
          <a:p>
            <a:r>
              <a:rPr lang="el-GR" b="1" dirty="0" smtClean="0">
                <a:solidFill>
                  <a:srgbClr val="C00000"/>
                </a:solidFill>
              </a:rPr>
              <a:t>Διαμόρφωση στρατηγικής με βάση τους πόρους και τις ικανότητες </a:t>
            </a:r>
            <a:endParaRPr lang="el-GR"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928670"/>
          </a:xfrm>
        </p:spPr>
        <p:txBody>
          <a:bodyPr>
            <a:normAutofit fontScale="700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278094"/>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Θεωρία πόρων – ικανοτήτων.</a:t>
            </a:r>
          </a:p>
          <a:p>
            <a:pPr algn="just"/>
            <a:endParaRPr lang="el-GR" sz="1600" b="1" dirty="0" smtClean="0">
              <a:solidFill>
                <a:srgbClr val="E25E04"/>
              </a:solidFill>
            </a:endParaRPr>
          </a:p>
          <a:p>
            <a:pPr algn="just"/>
            <a:r>
              <a:rPr lang="el-GR" sz="1600" b="1" dirty="0" smtClean="0">
                <a:solidFill>
                  <a:schemeClr val="tx1">
                    <a:lumMod val="75000"/>
                    <a:lumOff val="25000"/>
                  </a:schemeClr>
                </a:solidFill>
              </a:rPr>
              <a:t>Επομένως στα 5 στάδια διαμόρφωσης στρατηγικής έχουμε</a:t>
            </a:r>
            <a:r>
              <a:rPr lang="en-US" sz="1600" b="1" dirty="0" smtClean="0">
                <a:solidFill>
                  <a:schemeClr val="tx1">
                    <a:lumMod val="75000"/>
                    <a:lumOff val="25000"/>
                  </a:schemeClr>
                </a:solidFill>
              </a:rPr>
              <a:t>:</a:t>
            </a:r>
            <a:endParaRPr lang="el-GR" sz="1600" b="1" dirty="0" smtClean="0">
              <a:solidFill>
                <a:schemeClr val="tx1">
                  <a:lumMod val="75000"/>
                  <a:lumOff val="25000"/>
                </a:schemeClr>
              </a:solidFill>
            </a:endParaRPr>
          </a:p>
          <a:p>
            <a:pPr algn="just"/>
            <a:endParaRPr lang="el-GR" sz="1600" b="1" dirty="0" smtClean="0">
              <a:solidFill>
                <a:schemeClr val="tx1">
                  <a:lumMod val="75000"/>
                  <a:lumOff val="25000"/>
                </a:schemeClr>
              </a:solidFill>
            </a:endParaRPr>
          </a:p>
          <a:p>
            <a:pPr marL="342900" indent="-342900" algn="just">
              <a:buFont typeface="+mj-lt"/>
              <a:buAutoNum type="arabicPeriod"/>
            </a:pPr>
            <a:r>
              <a:rPr lang="el-GR" sz="1600" b="1" dirty="0" smtClean="0">
                <a:solidFill>
                  <a:srgbClr val="E25E04"/>
                </a:solidFill>
              </a:rPr>
              <a:t>Αναγνώριση και ταξινόμηση των πόρων.</a:t>
            </a:r>
          </a:p>
          <a:p>
            <a:pPr marL="342900" indent="-342900" algn="just"/>
            <a:r>
              <a:rPr lang="el-GR" sz="1600" b="1" dirty="0" smtClean="0">
                <a:solidFill>
                  <a:schemeClr val="tx1">
                    <a:lumMod val="75000"/>
                    <a:lumOff val="25000"/>
                  </a:schemeClr>
                </a:solidFill>
              </a:rPr>
              <a:t>	Υπάρχει δυσκολία όσον αφορά τους μη μετρήσιμους πόρους π.χ. φήμη, ικανότητες ανθρώπινου δυναμικού κ.α.</a:t>
            </a:r>
          </a:p>
          <a:p>
            <a:pPr marL="342900" indent="-342900" algn="just">
              <a:buAutoNum type="arabicPeriod" startAt="2"/>
            </a:pPr>
            <a:r>
              <a:rPr lang="el-GR" sz="1600" b="1" dirty="0" smtClean="0">
                <a:solidFill>
                  <a:srgbClr val="E25E04"/>
                </a:solidFill>
              </a:rPr>
              <a:t>Αναγνώριση ικανοτήτων επιχείρησης.</a:t>
            </a:r>
          </a:p>
          <a:p>
            <a:pPr marL="342900" indent="-342900" algn="just"/>
            <a:r>
              <a:rPr lang="el-GR" sz="1600" b="1" dirty="0" smtClean="0">
                <a:solidFill>
                  <a:schemeClr val="tx1">
                    <a:lumMod val="75000"/>
                    <a:lumOff val="25000"/>
                  </a:schemeClr>
                </a:solidFill>
              </a:rPr>
              <a:t>	Ο σωστός συνδυασμός των πόρων διαμορφώνει τις ικανότητες.</a:t>
            </a:r>
          </a:p>
          <a:p>
            <a:pPr marL="342900" indent="-342900" algn="just"/>
            <a:r>
              <a:rPr lang="el-GR" sz="1600" b="1" dirty="0" smtClean="0">
                <a:solidFill>
                  <a:schemeClr val="tx1">
                    <a:lumMod val="75000"/>
                    <a:lumOff val="25000"/>
                  </a:schemeClr>
                </a:solidFill>
              </a:rPr>
              <a:t>	Η αναγνώριση των ικανοτήτων (</a:t>
            </a:r>
            <a:r>
              <a:rPr lang="el-GR" sz="1600" b="1" dirty="0" smtClean="0">
                <a:solidFill>
                  <a:srgbClr val="E25E04"/>
                </a:solidFill>
              </a:rPr>
              <a:t>οριακών</a:t>
            </a:r>
            <a:r>
              <a:rPr lang="el-GR" sz="1600" b="1" dirty="0" smtClean="0">
                <a:solidFill>
                  <a:schemeClr val="tx1">
                    <a:lumMod val="75000"/>
                    <a:lumOff val="25000"/>
                  </a:schemeClr>
                </a:solidFill>
              </a:rPr>
              <a:t> και </a:t>
            </a:r>
            <a:r>
              <a:rPr lang="el-GR" sz="1600" b="1" dirty="0" smtClean="0">
                <a:solidFill>
                  <a:srgbClr val="E25E04"/>
                </a:solidFill>
              </a:rPr>
              <a:t>θεμελιωδών</a:t>
            </a:r>
            <a:r>
              <a:rPr lang="el-GR" sz="1600" b="1" dirty="0" smtClean="0">
                <a:solidFill>
                  <a:schemeClr val="tx1">
                    <a:lumMod val="75000"/>
                    <a:lumOff val="25000"/>
                  </a:schemeClr>
                </a:solidFill>
              </a:rPr>
              <a:t>) κρίνεται σημαντική. Η αναγνώριση των θεμελιωδών ικανοτήτων αναλύεται σε 4 διαστάσεις</a:t>
            </a:r>
            <a:r>
              <a:rPr lang="en-US" sz="1600" b="1" dirty="0" smtClean="0">
                <a:solidFill>
                  <a:schemeClr val="tx1">
                    <a:lumMod val="75000"/>
                    <a:lumOff val="25000"/>
                  </a:schemeClr>
                </a:solidFill>
              </a:rPr>
              <a:t>:</a:t>
            </a:r>
            <a:endParaRPr lang="el-GR" sz="1600" b="1" dirty="0" smtClean="0">
              <a:solidFill>
                <a:schemeClr val="tx1">
                  <a:lumMod val="75000"/>
                  <a:lumOff val="25000"/>
                </a:schemeClr>
              </a:solidFill>
            </a:endParaRPr>
          </a:p>
          <a:p>
            <a:pPr marL="800100" lvl="1" indent="-342900" algn="just">
              <a:buFont typeface="+mj-lt"/>
              <a:buAutoNum type="arabicPeriod"/>
            </a:pPr>
            <a:r>
              <a:rPr lang="el-GR" sz="1600" b="1" dirty="0" smtClean="0">
                <a:solidFill>
                  <a:schemeClr val="tx1">
                    <a:lumMod val="75000"/>
                    <a:lumOff val="25000"/>
                  </a:schemeClr>
                </a:solidFill>
              </a:rPr>
              <a:t>Γνώσεις και ικανότητες.</a:t>
            </a:r>
          </a:p>
          <a:p>
            <a:pPr marL="800100" lvl="1" indent="-342900" algn="just">
              <a:buFont typeface="+mj-lt"/>
              <a:buAutoNum type="arabicPeriod"/>
            </a:pPr>
            <a:r>
              <a:rPr lang="el-GR" sz="1600" b="1" dirty="0" smtClean="0">
                <a:solidFill>
                  <a:schemeClr val="tx1">
                    <a:lumMod val="75000"/>
                    <a:lumOff val="25000"/>
                  </a:schemeClr>
                </a:solidFill>
              </a:rPr>
              <a:t>Τεχνικά συστήματα.</a:t>
            </a:r>
          </a:p>
          <a:p>
            <a:pPr marL="800100" lvl="1" indent="-342900" algn="just">
              <a:buFont typeface="+mj-lt"/>
              <a:buAutoNum type="arabicPeriod"/>
            </a:pPr>
            <a:r>
              <a:rPr lang="el-GR" sz="1600" b="1" dirty="0" smtClean="0">
                <a:solidFill>
                  <a:schemeClr val="tx1">
                    <a:lumMod val="75000"/>
                    <a:lumOff val="25000"/>
                  </a:schemeClr>
                </a:solidFill>
              </a:rPr>
              <a:t>Διοικητικά συστήματα.</a:t>
            </a:r>
          </a:p>
          <a:p>
            <a:pPr marL="800100" lvl="1" indent="-342900" algn="just">
              <a:buFont typeface="+mj-lt"/>
              <a:buAutoNum type="arabicPeriod"/>
            </a:pPr>
            <a:r>
              <a:rPr lang="el-GR" sz="1600" b="1" dirty="0" smtClean="0">
                <a:solidFill>
                  <a:schemeClr val="tx1">
                    <a:lumMod val="75000"/>
                    <a:lumOff val="25000"/>
                  </a:schemeClr>
                </a:solidFill>
              </a:rPr>
              <a:t>Αξίες και κανόνες σχετιζόμενες με τα 3 παραπάνω.</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857256"/>
          </a:xfrm>
        </p:spPr>
        <p:txBody>
          <a:bodyPr>
            <a:normAutofit fontScale="77500" lnSpcReduction="20000"/>
          </a:bodyPr>
          <a:lstStyle/>
          <a:p>
            <a:r>
              <a:rPr lang="el-GR" b="1" dirty="0" smtClean="0">
                <a:solidFill>
                  <a:schemeClr val="tx1">
                    <a:lumMod val="85000"/>
                    <a:lumOff val="15000"/>
                  </a:schemeClr>
                </a:solidFill>
              </a:rPr>
              <a:t>1.</a:t>
            </a:r>
          </a:p>
          <a:p>
            <a:r>
              <a:rPr lang="el-GR" b="1" dirty="0" smtClean="0">
                <a:solidFill>
                  <a:srgbClr val="FF0000"/>
                </a:solidFill>
              </a:rPr>
              <a:t>Ανάλυση εσωτερικού περιβάλλοντος</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3970318"/>
          </a:xfrm>
          <a:prstGeom prst="rect">
            <a:avLst/>
          </a:prstGeom>
          <a:noFill/>
        </p:spPr>
        <p:txBody>
          <a:bodyPr wrap="square" rtlCol="0">
            <a:spAutoFit/>
          </a:bodyPr>
          <a:lstStyle/>
          <a:p>
            <a:pPr algn="just"/>
            <a:r>
              <a:rPr lang="el-GR" b="1" dirty="0" smtClean="0">
                <a:solidFill>
                  <a:schemeClr val="tx1">
                    <a:lumMod val="75000"/>
                    <a:lumOff val="25000"/>
                  </a:schemeClr>
                </a:solidFill>
              </a:rPr>
              <a:t>Με τον όρο εσωτερικό περιβάλλον ονομάζουμε τις δυνάμεις μέσα στην επιχείρηση, που επηρεάζουν την επιχείρηση και τη λειτουργία της.</a:t>
            </a:r>
            <a:r>
              <a:rPr lang="el-GR" b="1" dirty="0" smtClean="0"/>
              <a:t> (</a:t>
            </a:r>
            <a:r>
              <a:rPr lang="el-GR" b="1" dirty="0" smtClean="0">
                <a:solidFill>
                  <a:srgbClr val="E25E04"/>
                </a:solidFill>
              </a:rPr>
              <a:t>Στειακάκης και Κάντζος,2002</a:t>
            </a:r>
            <a:r>
              <a:rPr lang="el-GR" b="1" dirty="0" smtClean="0"/>
              <a:t>)</a:t>
            </a:r>
          </a:p>
          <a:p>
            <a:pPr algn="just"/>
            <a:endParaRPr lang="el-GR" b="1" dirty="0" smtClean="0"/>
          </a:p>
          <a:p>
            <a:pPr algn="just"/>
            <a:r>
              <a:rPr lang="el-GR" b="1" dirty="0" smtClean="0">
                <a:solidFill>
                  <a:schemeClr val="tx1">
                    <a:lumMod val="75000"/>
                    <a:lumOff val="25000"/>
                  </a:schemeClr>
                </a:solidFill>
              </a:rPr>
              <a:t>Αναφερόμαστε ουσιαστικά σε παράγοντες οι οποίοι βρίσκονται μέσα στην επιχείρηση και χρησιμοποιούνται για την επίτευξη των στόχων της επιχείρησης. </a:t>
            </a:r>
          </a:p>
          <a:p>
            <a:pPr algn="just"/>
            <a:r>
              <a:rPr lang="el-GR" b="1" dirty="0" smtClean="0">
                <a:solidFill>
                  <a:schemeClr val="tx1">
                    <a:lumMod val="75000"/>
                    <a:lumOff val="25000"/>
                  </a:schemeClr>
                </a:solidFill>
              </a:rPr>
              <a:t>Οι πόροι που αναφέρονται στο εσωτερικό περιβάλλον της επιχείρησης περιλαμβάνουν</a:t>
            </a:r>
            <a:r>
              <a:rPr lang="en-US" b="1" dirty="0" smtClean="0">
                <a:solidFill>
                  <a:schemeClr val="tx1">
                    <a:lumMod val="75000"/>
                    <a:lumOff val="25000"/>
                  </a:schemeClr>
                </a:solidFill>
              </a:rPr>
              <a:t>:</a:t>
            </a:r>
            <a:endParaRPr lang="el-GR" b="1" dirty="0" smtClean="0">
              <a:solidFill>
                <a:schemeClr val="tx1">
                  <a:lumMod val="75000"/>
                  <a:lumOff val="25000"/>
                </a:schemeClr>
              </a:solidFill>
            </a:endParaRPr>
          </a:p>
          <a:p>
            <a:pPr lvl="1" algn="just">
              <a:buFont typeface="Arial" pitchFamily="34" charset="0"/>
              <a:buChar char="•"/>
            </a:pPr>
            <a:r>
              <a:rPr lang="el-GR" b="1" dirty="0" smtClean="0">
                <a:solidFill>
                  <a:schemeClr val="tx1">
                    <a:lumMod val="75000"/>
                    <a:lumOff val="25000"/>
                  </a:schemeClr>
                </a:solidFill>
              </a:rPr>
              <a:t>Χρηματοοικονομικούς πόρους.</a:t>
            </a:r>
          </a:p>
          <a:p>
            <a:pPr lvl="1" algn="just">
              <a:buFont typeface="Arial" pitchFamily="34" charset="0"/>
              <a:buChar char="•"/>
            </a:pPr>
            <a:r>
              <a:rPr lang="el-GR" b="1" dirty="0" smtClean="0">
                <a:solidFill>
                  <a:schemeClr val="tx1">
                    <a:lumMod val="75000"/>
                    <a:lumOff val="25000"/>
                  </a:schemeClr>
                </a:solidFill>
              </a:rPr>
              <a:t>Φυσικούς πόρους.</a:t>
            </a:r>
          </a:p>
          <a:p>
            <a:pPr lvl="1" algn="just">
              <a:buFont typeface="Arial" pitchFamily="34" charset="0"/>
              <a:buChar char="•"/>
            </a:pPr>
            <a:r>
              <a:rPr lang="el-GR" b="1" dirty="0" smtClean="0">
                <a:solidFill>
                  <a:schemeClr val="tx1">
                    <a:lumMod val="75000"/>
                    <a:lumOff val="25000"/>
                  </a:schemeClr>
                </a:solidFill>
              </a:rPr>
              <a:t>Ανθρώπινους πόρους.</a:t>
            </a:r>
          </a:p>
          <a:p>
            <a:pPr lvl="1" algn="just">
              <a:buFont typeface="Arial" pitchFamily="34" charset="0"/>
              <a:buChar char="•"/>
            </a:pPr>
            <a:r>
              <a:rPr lang="el-GR" b="1" dirty="0" smtClean="0">
                <a:solidFill>
                  <a:schemeClr val="tx1">
                    <a:lumMod val="75000"/>
                    <a:lumOff val="25000"/>
                  </a:schemeClr>
                </a:solidFill>
              </a:rPr>
              <a:t>Τεχνολογικούς πόρους.</a:t>
            </a:r>
          </a:p>
          <a:p>
            <a:pPr lvl="1" algn="just">
              <a:buFont typeface="Arial" pitchFamily="34" charset="0"/>
              <a:buChar char="•"/>
            </a:pPr>
            <a:r>
              <a:rPr lang="el-GR" b="1" dirty="0" smtClean="0">
                <a:solidFill>
                  <a:schemeClr val="tx1">
                    <a:lumMod val="75000"/>
                    <a:lumOff val="25000"/>
                  </a:schemeClr>
                </a:solidFill>
              </a:rPr>
              <a:t>Λοιποί πόροι.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928670"/>
          </a:xfrm>
        </p:spPr>
        <p:txBody>
          <a:bodyPr>
            <a:normAutofit fontScale="700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524315"/>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Θεωρία πόρων – ικανοτήτων. Σχηματική απεικόνιση 2 σταδίου ανάπτυξης στρατηγικής.</a:t>
            </a:r>
          </a:p>
          <a:p>
            <a:pPr algn="just"/>
            <a:endParaRPr lang="el-GR" sz="1600" b="1" dirty="0" smtClean="0">
              <a:solidFill>
                <a:srgbClr val="E25E04"/>
              </a:solidFill>
            </a:endParaRPr>
          </a:p>
          <a:p>
            <a:pPr algn="just"/>
            <a:endParaRPr lang="el-GR" sz="1600" b="1" dirty="0" smtClean="0">
              <a:solidFill>
                <a:srgbClr val="E25E04"/>
              </a:solidFill>
            </a:endParaRPr>
          </a:p>
          <a:p>
            <a:pPr algn="just"/>
            <a:endParaRPr lang="el-GR" sz="1600" b="1" dirty="0" smtClean="0">
              <a:solidFill>
                <a:srgbClr val="E25E04"/>
              </a:solidFill>
            </a:endParaRPr>
          </a:p>
          <a:p>
            <a:pPr algn="just"/>
            <a:endParaRPr lang="el-GR" sz="1600" b="1" dirty="0" smtClean="0">
              <a:solidFill>
                <a:srgbClr val="E25E04"/>
              </a:solidFill>
            </a:endParaRPr>
          </a:p>
          <a:p>
            <a:pPr algn="just"/>
            <a:endParaRPr lang="el-GR" sz="1600" b="1" dirty="0" smtClean="0">
              <a:solidFill>
                <a:srgbClr val="E25E04"/>
              </a:solidFill>
            </a:endParaRPr>
          </a:p>
          <a:p>
            <a:pPr algn="just"/>
            <a:endParaRPr lang="el-GR" sz="1600" b="1" dirty="0" smtClean="0">
              <a:solidFill>
                <a:srgbClr val="E25E04"/>
              </a:solidFill>
            </a:endParaRPr>
          </a:p>
          <a:p>
            <a:pPr algn="just"/>
            <a:endParaRPr lang="el-GR" sz="1600" b="1" dirty="0" smtClean="0">
              <a:solidFill>
                <a:srgbClr val="E25E04"/>
              </a:solidFill>
            </a:endParaRPr>
          </a:p>
          <a:p>
            <a:pPr algn="just"/>
            <a:endParaRPr lang="el-GR" sz="1600" b="1" dirty="0" smtClean="0">
              <a:solidFill>
                <a:srgbClr val="E25E04"/>
              </a:solidFill>
            </a:endParaRPr>
          </a:p>
          <a:p>
            <a:pPr algn="just"/>
            <a:endParaRPr lang="el-GR" sz="1400" b="1" dirty="0" smtClean="0">
              <a:solidFill>
                <a:srgbClr val="E25E04"/>
              </a:solidFill>
            </a:endParaRPr>
          </a:p>
          <a:p>
            <a:pPr algn="just"/>
            <a:r>
              <a:rPr lang="el-GR" sz="1400" b="1" dirty="0" smtClean="0">
                <a:solidFill>
                  <a:schemeClr val="tx1">
                    <a:lumMod val="75000"/>
                    <a:lumOff val="25000"/>
                  </a:schemeClr>
                </a:solidFill>
              </a:rPr>
              <a:t>Οι γνώσεις και ικανότητες διαφαίνονται μέσω των τεχνικών συστημάτων, ενώ τα 2 αυτά καθοδηγούνται από την διοίκηση. </a:t>
            </a:r>
          </a:p>
          <a:p>
            <a:pPr algn="just"/>
            <a:r>
              <a:rPr lang="el-GR" sz="1400" b="1" dirty="0" smtClean="0">
                <a:solidFill>
                  <a:schemeClr val="tx1">
                    <a:lumMod val="75000"/>
                    <a:lumOff val="25000"/>
                  </a:schemeClr>
                </a:solidFill>
              </a:rPr>
              <a:t>Το πρόβλημα που προκύπτει είναι η ενδεχόμενη έλλειψη αντικειμενικότητας της διοίκησης που μπορεί να οδηγήσει σε εσφαλμένη κριτική των ικανοτήτων και γνώσεων της επιχείρησης. Πρέπει η διοίκηση να είναι αντικειμενική στο πλαίσιο της αξιολόγησης και θα πρέπει να προσπαθεί να εντοπίσει εκείνες οι οποίες προσδίδουν ισχυρό ανταγωνιστικό πλεονέκτημα.</a:t>
            </a:r>
          </a:p>
        </p:txBody>
      </p:sp>
      <p:sp>
        <p:nvSpPr>
          <p:cNvPr id="7" name="6 - Έλλειψη"/>
          <p:cNvSpPr/>
          <p:nvPr/>
        </p:nvSpPr>
        <p:spPr>
          <a:xfrm>
            <a:off x="3500430" y="785794"/>
            <a:ext cx="135732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4214810" y="1857364"/>
            <a:ext cx="135732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2857488" y="1857364"/>
            <a:ext cx="135732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3500430" y="1500174"/>
            <a:ext cx="135732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3428992" y="1000108"/>
            <a:ext cx="1428760" cy="461665"/>
          </a:xfrm>
          <a:prstGeom prst="rect">
            <a:avLst/>
          </a:prstGeom>
          <a:noFill/>
        </p:spPr>
        <p:txBody>
          <a:bodyPr wrap="square" rtlCol="0">
            <a:spAutoFit/>
          </a:bodyPr>
          <a:lstStyle/>
          <a:p>
            <a:pPr algn="ctr"/>
            <a:r>
              <a:rPr lang="el-GR" sz="1200" b="1" dirty="0" smtClean="0">
                <a:solidFill>
                  <a:schemeClr val="bg1"/>
                </a:solidFill>
              </a:rPr>
              <a:t>Βάση ικανοτήτων και γνώσης</a:t>
            </a:r>
            <a:endParaRPr lang="el-GR" sz="1200" b="1" dirty="0">
              <a:solidFill>
                <a:schemeClr val="bg1"/>
              </a:solidFill>
            </a:endParaRPr>
          </a:p>
        </p:txBody>
      </p:sp>
      <p:sp>
        <p:nvSpPr>
          <p:cNvPr id="14" name="13 - TextBox"/>
          <p:cNvSpPr txBox="1"/>
          <p:nvPr/>
        </p:nvSpPr>
        <p:spPr>
          <a:xfrm>
            <a:off x="3500430" y="1857364"/>
            <a:ext cx="1428760" cy="461665"/>
          </a:xfrm>
          <a:prstGeom prst="rect">
            <a:avLst/>
          </a:prstGeom>
          <a:noFill/>
        </p:spPr>
        <p:txBody>
          <a:bodyPr wrap="square" rtlCol="0">
            <a:spAutoFit/>
          </a:bodyPr>
          <a:lstStyle/>
          <a:p>
            <a:pPr algn="ctr"/>
            <a:r>
              <a:rPr lang="el-GR" sz="1200" b="1" dirty="0" smtClean="0">
                <a:solidFill>
                  <a:schemeClr val="bg1"/>
                </a:solidFill>
              </a:rPr>
              <a:t>Αξίες και</a:t>
            </a:r>
          </a:p>
          <a:p>
            <a:pPr algn="ctr"/>
            <a:r>
              <a:rPr lang="el-GR" sz="1200" b="1" dirty="0" smtClean="0">
                <a:solidFill>
                  <a:schemeClr val="bg1"/>
                </a:solidFill>
              </a:rPr>
              <a:t> νόρμες</a:t>
            </a:r>
            <a:endParaRPr lang="el-GR" sz="1200" b="1" dirty="0">
              <a:solidFill>
                <a:schemeClr val="bg1"/>
              </a:solidFill>
            </a:endParaRPr>
          </a:p>
        </p:txBody>
      </p:sp>
      <p:sp>
        <p:nvSpPr>
          <p:cNvPr id="17" name="16 - TextBox"/>
          <p:cNvSpPr txBox="1"/>
          <p:nvPr/>
        </p:nvSpPr>
        <p:spPr>
          <a:xfrm>
            <a:off x="4286248" y="2428868"/>
            <a:ext cx="1428760" cy="461665"/>
          </a:xfrm>
          <a:prstGeom prst="rect">
            <a:avLst/>
          </a:prstGeom>
          <a:noFill/>
        </p:spPr>
        <p:txBody>
          <a:bodyPr wrap="square" rtlCol="0">
            <a:spAutoFit/>
          </a:bodyPr>
          <a:lstStyle/>
          <a:p>
            <a:pPr algn="ctr"/>
            <a:r>
              <a:rPr lang="el-GR" sz="1200" b="1" dirty="0" smtClean="0">
                <a:solidFill>
                  <a:schemeClr val="bg1"/>
                </a:solidFill>
              </a:rPr>
              <a:t>Διοικητικά συστήματα</a:t>
            </a:r>
            <a:endParaRPr lang="el-GR" sz="1200" b="1" dirty="0">
              <a:solidFill>
                <a:schemeClr val="bg1"/>
              </a:solidFill>
            </a:endParaRPr>
          </a:p>
        </p:txBody>
      </p:sp>
      <p:sp>
        <p:nvSpPr>
          <p:cNvPr id="18" name="17 - TextBox"/>
          <p:cNvSpPr txBox="1"/>
          <p:nvPr/>
        </p:nvSpPr>
        <p:spPr>
          <a:xfrm>
            <a:off x="2714612" y="2428868"/>
            <a:ext cx="1428760" cy="461665"/>
          </a:xfrm>
          <a:prstGeom prst="rect">
            <a:avLst/>
          </a:prstGeom>
          <a:noFill/>
        </p:spPr>
        <p:txBody>
          <a:bodyPr wrap="square" rtlCol="0">
            <a:spAutoFit/>
          </a:bodyPr>
          <a:lstStyle/>
          <a:p>
            <a:pPr algn="ctr"/>
            <a:r>
              <a:rPr lang="el-GR" sz="1200" b="1" dirty="0" smtClean="0">
                <a:solidFill>
                  <a:schemeClr val="bg1"/>
                </a:solidFill>
              </a:rPr>
              <a:t>Τεχνικά</a:t>
            </a:r>
          </a:p>
          <a:p>
            <a:pPr algn="ctr"/>
            <a:r>
              <a:rPr lang="el-GR" sz="1200" b="1" dirty="0" smtClean="0">
                <a:solidFill>
                  <a:schemeClr val="bg1"/>
                </a:solidFill>
              </a:rPr>
              <a:t> συστήματα</a:t>
            </a:r>
            <a:endParaRPr lang="el-GR" sz="12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928670"/>
          </a:xfrm>
        </p:spPr>
        <p:txBody>
          <a:bodyPr>
            <a:normAutofit fontScale="700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524315"/>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Θεωρία πόρων – ικανοτήτων.</a:t>
            </a:r>
          </a:p>
          <a:p>
            <a:pPr algn="just"/>
            <a:endParaRPr lang="el-GR" sz="1600" b="1" dirty="0" smtClean="0">
              <a:solidFill>
                <a:srgbClr val="E25E04"/>
              </a:solidFill>
            </a:endParaRPr>
          </a:p>
          <a:p>
            <a:pPr algn="just"/>
            <a:r>
              <a:rPr lang="el-GR" sz="1600" b="1" dirty="0" smtClean="0">
                <a:solidFill>
                  <a:srgbClr val="E25E04"/>
                </a:solidFill>
              </a:rPr>
              <a:t>3. Αποτίμηση της δυνητικής απόδοσης των πόρων και των ικανοτήτων.</a:t>
            </a:r>
          </a:p>
          <a:p>
            <a:pPr algn="just"/>
            <a:r>
              <a:rPr lang="el-GR" sz="1600" b="1" dirty="0" smtClean="0">
                <a:solidFill>
                  <a:schemeClr val="tx1">
                    <a:lumMod val="75000"/>
                    <a:lumOff val="25000"/>
                  </a:schemeClr>
                </a:solidFill>
              </a:rPr>
              <a:t>Στο στάδιο αυτό</a:t>
            </a:r>
            <a:r>
              <a:rPr lang="en-US" sz="1600" b="1" dirty="0" smtClean="0">
                <a:solidFill>
                  <a:schemeClr val="tx1">
                    <a:lumMod val="75000"/>
                    <a:lumOff val="25000"/>
                  </a:schemeClr>
                </a:solidFill>
              </a:rPr>
              <a:t>:</a:t>
            </a:r>
            <a:endParaRPr lang="el-GR" sz="1600" b="1" dirty="0" smtClean="0">
              <a:solidFill>
                <a:schemeClr val="tx1">
                  <a:lumMod val="75000"/>
                  <a:lumOff val="25000"/>
                </a:schemeClr>
              </a:solidFill>
            </a:endParaRPr>
          </a:p>
          <a:p>
            <a:pPr lvl="1" algn="just">
              <a:buFont typeface="Arial" pitchFamily="34" charset="0"/>
              <a:buChar char="•"/>
            </a:pPr>
            <a:r>
              <a:rPr lang="el-GR" sz="1600" b="1" dirty="0" smtClean="0">
                <a:solidFill>
                  <a:schemeClr val="tx1">
                    <a:lumMod val="75000"/>
                    <a:lumOff val="25000"/>
                  </a:schemeClr>
                </a:solidFill>
              </a:rPr>
              <a:t>γίνεται αντιληπτό το κατά πόσο οι πόροι και οι ικανότητες που προκύπτουν είναι σε θέση να μας παρέχουν διαρκές ανταγωνιστικό πλεονέκτημα.</a:t>
            </a:r>
          </a:p>
          <a:p>
            <a:pPr lvl="1" algn="just">
              <a:buFont typeface="Arial" pitchFamily="34" charset="0"/>
              <a:buChar char="•"/>
            </a:pPr>
            <a:r>
              <a:rPr lang="el-GR" sz="1600" b="1" dirty="0" smtClean="0">
                <a:solidFill>
                  <a:schemeClr val="tx1">
                    <a:lumMod val="75000"/>
                    <a:lumOff val="25000"/>
                  </a:schemeClr>
                </a:solidFill>
              </a:rPr>
              <a:t>εξετάζεται ο χρόνος απόσβεσης και απαξίωσης των ικανοτήτων και το κατά πόσο είναι εύκολο να αντιγραφούν.</a:t>
            </a:r>
          </a:p>
          <a:p>
            <a:pPr lvl="1" algn="just">
              <a:buFont typeface="Arial" pitchFamily="34" charset="0"/>
              <a:buChar char="•"/>
            </a:pPr>
            <a:r>
              <a:rPr lang="el-GR" sz="1600" b="1" dirty="0" smtClean="0">
                <a:solidFill>
                  <a:schemeClr val="tx1">
                    <a:lumMod val="75000"/>
                    <a:lumOff val="25000"/>
                  </a:schemeClr>
                </a:solidFill>
              </a:rPr>
              <a:t>συνυπολογίζονται οι σχέσεις πόρων και ικανοτήτων, όσο και η πολυπλοκότητα των σχέσεων αυτών.</a:t>
            </a:r>
          </a:p>
          <a:p>
            <a:pPr algn="just"/>
            <a:endParaRPr lang="el-GR" sz="1600" b="1" dirty="0" smtClean="0">
              <a:solidFill>
                <a:schemeClr val="tx1">
                  <a:lumMod val="75000"/>
                  <a:lumOff val="25000"/>
                </a:schemeClr>
              </a:solidFill>
            </a:endParaRPr>
          </a:p>
          <a:p>
            <a:pPr algn="just"/>
            <a:r>
              <a:rPr lang="el-GR" sz="1600" b="1" dirty="0" smtClean="0">
                <a:solidFill>
                  <a:schemeClr val="tx1">
                    <a:lumMod val="75000"/>
                    <a:lumOff val="25000"/>
                  </a:schemeClr>
                </a:solidFill>
              </a:rPr>
              <a:t>Χαρακτηριστικά πόρων και ικανοτήτων που αξιολογούνται σε αυτό το στάδιο</a:t>
            </a:r>
            <a:r>
              <a:rPr lang="en-US" sz="1600" b="1" dirty="0" smtClean="0">
                <a:solidFill>
                  <a:schemeClr val="tx1">
                    <a:lumMod val="75000"/>
                    <a:lumOff val="25000"/>
                  </a:schemeClr>
                </a:solidFill>
              </a:rPr>
              <a:t>:</a:t>
            </a:r>
            <a:endParaRPr lang="el-GR" sz="1600" b="1" dirty="0" smtClean="0">
              <a:solidFill>
                <a:schemeClr val="tx1">
                  <a:lumMod val="75000"/>
                  <a:lumOff val="25000"/>
                </a:schemeClr>
              </a:solidFill>
            </a:endParaRPr>
          </a:p>
          <a:p>
            <a:pPr lvl="1" algn="just">
              <a:buFont typeface="Arial" pitchFamily="34" charset="0"/>
              <a:buChar char="•"/>
            </a:pPr>
            <a:r>
              <a:rPr lang="el-GR" sz="1600" b="1" dirty="0" smtClean="0">
                <a:solidFill>
                  <a:srgbClr val="E25E04"/>
                </a:solidFill>
              </a:rPr>
              <a:t>Διάρκεια</a:t>
            </a:r>
            <a:r>
              <a:rPr lang="el-GR" sz="1600" b="1" dirty="0" smtClean="0">
                <a:solidFill>
                  <a:schemeClr val="tx1">
                    <a:lumMod val="75000"/>
                    <a:lumOff val="25000"/>
                  </a:schemeClr>
                </a:solidFill>
              </a:rPr>
              <a:t>. (</a:t>
            </a:r>
            <a:r>
              <a:rPr lang="en-US" sz="1600" b="1" dirty="0" smtClean="0">
                <a:solidFill>
                  <a:schemeClr val="tx1">
                    <a:lumMod val="75000"/>
                    <a:lumOff val="25000"/>
                  </a:schemeClr>
                </a:solidFill>
              </a:rPr>
              <a:t>Durability)</a:t>
            </a:r>
          </a:p>
          <a:p>
            <a:pPr lvl="1" algn="just"/>
            <a:r>
              <a:rPr lang="el-GR" sz="1600" b="1" dirty="0" smtClean="0">
                <a:solidFill>
                  <a:schemeClr val="tx1">
                    <a:lumMod val="75000"/>
                    <a:lumOff val="25000"/>
                  </a:schemeClr>
                </a:solidFill>
              </a:rPr>
              <a:t> σε γενικές γραμμές, όσο πιο αργά απαξιώνονται πόροι και ικανότητες τόσο περισσότερο διαρκεί το ανταγωνιστικό πλεονέκτημα. Οι πόροι σε σχέση με τις ικανότητες απαξιώνονται σε πολύ γρηγορότερους ρυθμούς.</a:t>
            </a:r>
            <a:endParaRPr lang="el-GR" sz="1600" b="1" dirty="0" smtClean="0">
              <a:solidFill>
                <a:srgbClr val="E25E04"/>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928670"/>
          </a:xfrm>
        </p:spPr>
        <p:txBody>
          <a:bodyPr>
            <a:normAutofit fontScale="700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062651"/>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Θεωρία πόρων – ικανοτήτων.</a:t>
            </a:r>
          </a:p>
          <a:p>
            <a:pPr algn="just"/>
            <a:endParaRPr lang="el-GR" sz="1600" b="1" dirty="0" smtClean="0">
              <a:solidFill>
                <a:srgbClr val="E25E04"/>
              </a:solidFill>
            </a:endParaRPr>
          </a:p>
          <a:p>
            <a:pPr algn="just"/>
            <a:r>
              <a:rPr lang="el-GR" sz="1400" b="1" dirty="0" smtClean="0">
                <a:solidFill>
                  <a:schemeClr val="tx1">
                    <a:lumMod val="75000"/>
                    <a:lumOff val="25000"/>
                  </a:schemeClr>
                </a:solidFill>
              </a:rPr>
              <a:t>Χαρακτηριστικά πόρων και ικανοτήτων που αξιολογούνται σε αυτό το στάδιο</a:t>
            </a:r>
            <a:r>
              <a:rPr lang="en-US" sz="1400" b="1" dirty="0" smtClean="0">
                <a:solidFill>
                  <a:schemeClr val="tx1">
                    <a:lumMod val="75000"/>
                    <a:lumOff val="25000"/>
                  </a:schemeClr>
                </a:solidFill>
              </a:rPr>
              <a:t>:</a:t>
            </a:r>
            <a:endParaRPr lang="el-GR" sz="1400" b="1" dirty="0" smtClean="0">
              <a:solidFill>
                <a:schemeClr val="tx1">
                  <a:lumMod val="75000"/>
                  <a:lumOff val="25000"/>
                </a:schemeClr>
              </a:solidFill>
            </a:endParaRPr>
          </a:p>
          <a:p>
            <a:pPr lvl="1" algn="just">
              <a:buFont typeface="Arial" pitchFamily="34" charset="0"/>
              <a:buChar char="•"/>
            </a:pPr>
            <a:r>
              <a:rPr lang="el-GR" sz="1400" b="1" dirty="0" smtClean="0">
                <a:solidFill>
                  <a:srgbClr val="E25E04"/>
                </a:solidFill>
              </a:rPr>
              <a:t>Διαύγεια</a:t>
            </a:r>
            <a:r>
              <a:rPr lang="el-GR" sz="1400" b="1" dirty="0" smtClean="0">
                <a:solidFill>
                  <a:schemeClr val="tx1">
                    <a:lumMod val="75000"/>
                    <a:lumOff val="25000"/>
                  </a:schemeClr>
                </a:solidFill>
              </a:rPr>
              <a:t>. (</a:t>
            </a:r>
            <a:r>
              <a:rPr lang="en-US" sz="1400" b="1" dirty="0" smtClean="0">
                <a:solidFill>
                  <a:schemeClr val="tx1">
                    <a:lumMod val="75000"/>
                    <a:lumOff val="25000"/>
                  </a:schemeClr>
                </a:solidFill>
              </a:rPr>
              <a:t>Transparency)</a:t>
            </a:r>
          </a:p>
          <a:p>
            <a:pPr lvl="1" algn="just"/>
            <a:r>
              <a:rPr lang="el-GR" sz="1400" b="1" dirty="0" smtClean="0">
                <a:solidFill>
                  <a:schemeClr val="tx1">
                    <a:lumMod val="75000"/>
                    <a:lumOff val="25000"/>
                  </a:schemeClr>
                </a:solidFill>
              </a:rPr>
              <a:t> ο όρος αυτός αναφέρεται στην ταχύτητα με την οποία οι ανταγωνιστές μπορούν να αναλύσουν και να αντιγράψουν τις σχέσεις που αποτυπώνονται ανάμεσα στους πόρους και τις ικανότητες. Όσο μεγαλύτερο το διάστημα τόσο περισσότερο διατηρείται το ανταγωνιστικό πλεονέκτημα.</a:t>
            </a:r>
          </a:p>
          <a:p>
            <a:pPr lvl="1" algn="just">
              <a:buFont typeface="Arial" pitchFamily="34" charset="0"/>
              <a:buChar char="•"/>
            </a:pPr>
            <a:r>
              <a:rPr lang="el-GR" sz="1400" b="1" dirty="0" smtClean="0">
                <a:solidFill>
                  <a:srgbClr val="E25E04"/>
                </a:solidFill>
              </a:rPr>
              <a:t>Μεταβιβασιμότητα</a:t>
            </a:r>
            <a:r>
              <a:rPr lang="el-GR" sz="1400" b="1" dirty="0" smtClean="0">
                <a:solidFill>
                  <a:schemeClr val="tx1">
                    <a:lumMod val="75000"/>
                    <a:lumOff val="25000"/>
                  </a:schemeClr>
                </a:solidFill>
              </a:rPr>
              <a:t>. (</a:t>
            </a:r>
            <a:r>
              <a:rPr lang="en-US" sz="1400" b="1" dirty="0" smtClean="0">
                <a:solidFill>
                  <a:schemeClr val="tx1">
                    <a:lumMod val="75000"/>
                    <a:lumOff val="25000"/>
                  </a:schemeClr>
                </a:solidFill>
              </a:rPr>
              <a:t>Transferability)</a:t>
            </a:r>
          </a:p>
          <a:p>
            <a:pPr lvl="1" algn="just"/>
            <a:r>
              <a:rPr lang="el-GR" sz="1400" b="1" dirty="0" smtClean="0">
                <a:solidFill>
                  <a:schemeClr val="tx1">
                    <a:lumMod val="75000"/>
                    <a:lumOff val="25000"/>
                  </a:schemeClr>
                </a:solidFill>
              </a:rPr>
              <a:t>αναφέρεται στην ταχύτητα με την οποία μπορούν οι βασικοί ανταγωνιστές να συγκεντρώσουν πόρους και ικανότητες προκειμένου να αντιγράψουν το πλαίσιο της στρατηγικής. Η σχέση με την διατήρηση ανταγωνιστικού πλεονεκτήματος είναι αντιστρόφως ανάλογη.</a:t>
            </a:r>
          </a:p>
          <a:p>
            <a:pPr lvl="1" algn="just">
              <a:buFont typeface="Arial" pitchFamily="34" charset="0"/>
              <a:buChar char="•"/>
            </a:pPr>
            <a:r>
              <a:rPr lang="el-GR" sz="1400" b="1" dirty="0" smtClean="0">
                <a:solidFill>
                  <a:schemeClr val="tx1">
                    <a:lumMod val="75000"/>
                    <a:lumOff val="25000"/>
                  </a:schemeClr>
                </a:solidFill>
              </a:rPr>
              <a:t> </a:t>
            </a:r>
            <a:r>
              <a:rPr lang="el-GR" sz="1400" b="1" dirty="0" smtClean="0">
                <a:solidFill>
                  <a:srgbClr val="E25E04"/>
                </a:solidFill>
              </a:rPr>
              <a:t>Δυνατότητα αντιγραφής</a:t>
            </a:r>
            <a:r>
              <a:rPr lang="en-US" sz="1400" b="1" dirty="0" smtClean="0">
                <a:solidFill>
                  <a:schemeClr val="tx1">
                    <a:lumMod val="75000"/>
                    <a:lumOff val="25000"/>
                  </a:schemeClr>
                </a:solidFill>
              </a:rPr>
              <a:t>.</a:t>
            </a:r>
            <a:r>
              <a:rPr lang="el-GR" sz="1400" b="1" dirty="0" smtClean="0">
                <a:solidFill>
                  <a:schemeClr val="tx1">
                    <a:lumMod val="75000"/>
                    <a:lumOff val="25000"/>
                  </a:schemeClr>
                </a:solidFill>
              </a:rPr>
              <a:t>(</a:t>
            </a:r>
            <a:r>
              <a:rPr lang="en-US" sz="1400" b="1" dirty="0" smtClean="0">
                <a:solidFill>
                  <a:schemeClr val="tx1">
                    <a:lumMod val="75000"/>
                    <a:lumOff val="25000"/>
                  </a:schemeClr>
                </a:solidFill>
              </a:rPr>
              <a:t>Duplicability)</a:t>
            </a:r>
          </a:p>
          <a:p>
            <a:pPr lvl="1" algn="just"/>
            <a:r>
              <a:rPr lang="el-GR" sz="1400" b="1" dirty="0" smtClean="0">
                <a:solidFill>
                  <a:schemeClr val="tx1">
                    <a:lumMod val="75000"/>
                    <a:lumOff val="25000"/>
                  </a:schemeClr>
                </a:solidFill>
              </a:rPr>
              <a:t>Αναφέρεται στην δυνατότητα των ανταγωνιστών να χρησιμοποιήσουν τους πόρους και τις ικανότητες ώστε να αντιγράψουν την στρατηγική και να αποκτήσουν ανταγωνιστικό πλεονέκτημα.</a:t>
            </a:r>
            <a:endParaRPr lang="el-GR" sz="1600" b="1" dirty="0" smtClean="0">
              <a:solidFill>
                <a:srgbClr val="E25E04"/>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928670"/>
          </a:xfrm>
        </p:spPr>
        <p:txBody>
          <a:bodyPr>
            <a:normAutofit fontScale="700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278094"/>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Θεωρία πόρων – ικανοτήτων.</a:t>
            </a:r>
          </a:p>
          <a:p>
            <a:pPr algn="just"/>
            <a:endParaRPr lang="el-GR" sz="1600" b="1" dirty="0" smtClean="0">
              <a:solidFill>
                <a:srgbClr val="E25E04"/>
              </a:solidFill>
            </a:endParaRPr>
          </a:p>
          <a:p>
            <a:pPr algn="just"/>
            <a:r>
              <a:rPr lang="el-GR" sz="1600" b="1" dirty="0" smtClean="0">
                <a:solidFill>
                  <a:srgbClr val="E25E04"/>
                </a:solidFill>
              </a:rPr>
              <a:t>4.Σχεδιασμός και επιλογή στρατηγικής.</a:t>
            </a:r>
          </a:p>
          <a:p>
            <a:pPr algn="just"/>
            <a:r>
              <a:rPr lang="el-GR" sz="1600" b="1" dirty="0" smtClean="0">
                <a:solidFill>
                  <a:schemeClr val="tx1">
                    <a:lumMod val="75000"/>
                    <a:lumOff val="25000"/>
                  </a:schemeClr>
                </a:solidFill>
              </a:rPr>
              <a:t>στο στάδιο αυτό επιλέγουμε την στρατηγικής που θα ακολουθήσουμε. Εάν ο κλάδος δραστηριοποίησης δεν επιτρέπει διαρκεί ανταγωνιστικά πλεονεκτήματα τότε η επιχείρηση θα πρέπει να προσπαθεί να επιτυγχάνει συνέχεια ανταγωνιστικά πλεονεκτήματα προκειμένου να αναγκάζει τους βασικούς ανταγωνιστές να δαπανούν πόρους και προσοχή στην διαδικασία αντιγραφής των πλεονεκτημάτων που έχουμε δημιουργήσει.</a:t>
            </a:r>
          </a:p>
          <a:p>
            <a:pPr algn="just"/>
            <a:r>
              <a:rPr lang="el-GR" sz="1600" b="1" dirty="0" smtClean="0">
                <a:solidFill>
                  <a:srgbClr val="E25E04"/>
                </a:solidFill>
              </a:rPr>
              <a:t>5. Εντοπισμός ελλείψεων σε πόρους και ικανότητες.</a:t>
            </a:r>
          </a:p>
          <a:p>
            <a:pPr algn="just"/>
            <a:r>
              <a:rPr lang="el-GR" sz="1600" b="1" dirty="0" smtClean="0">
                <a:solidFill>
                  <a:srgbClr val="E25E04"/>
                </a:solidFill>
              </a:rPr>
              <a:t> </a:t>
            </a:r>
            <a:r>
              <a:rPr lang="el-GR" sz="1600" b="1" dirty="0" smtClean="0">
                <a:solidFill>
                  <a:schemeClr val="tx1">
                    <a:lumMod val="75000"/>
                    <a:lumOff val="25000"/>
                  </a:schemeClr>
                </a:solidFill>
              </a:rPr>
              <a:t>στο τελικό αυτό στάδιο η διοίκηση οφείλει να εντοπίσει ελλείψεις σε πόρους και ικανότητες και να προσπαθήσει να καταστήσει την επιχείρηση σαφώς ανταγωνιστική απέναντι στους βασικούς της αντιπάλους. Επίσης διαμορφώνει, εμπλουτίζει και αναδιοργανώνει την παραγωγική διαδικασία της όπου αυτό κρίνεται απαραίτητο. Βασικός γνώμονας της η παραμονή της επιχείρησης  στην κορυφή του κλάδου για μεγάλο </a:t>
            </a:r>
            <a:r>
              <a:rPr lang="el-GR" sz="1600" b="1" smtClean="0">
                <a:solidFill>
                  <a:schemeClr val="tx1">
                    <a:lumMod val="75000"/>
                    <a:lumOff val="25000"/>
                  </a:schemeClr>
                </a:solidFill>
              </a:rPr>
              <a:t>χρονικό διάστημα.</a:t>
            </a:r>
            <a:endParaRPr lang="el-GR" sz="1600"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1143008"/>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a:t>
            </a:r>
            <a:r>
              <a:rPr lang="el-GR" b="1" dirty="0" smtClean="0">
                <a:solidFill>
                  <a:srgbClr val="FF0000"/>
                </a:solidFill>
              </a:rPr>
              <a:t>περιβάλλοντος</a:t>
            </a:r>
          </a:p>
          <a:p>
            <a:r>
              <a:rPr lang="el-GR" b="1" dirty="0" smtClean="0">
                <a:solidFill>
                  <a:srgbClr val="FF0000"/>
                </a:solidFill>
              </a:rPr>
              <a:t>Αλυσίδα αξίας</a:t>
            </a:r>
            <a:endParaRPr lang="el-GR" b="1" dirty="0" smtClean="0">
              <a:solidFill>
                <a:srgbClr val="FF0000"/>
              </a:solidFill>
            </a:endParaRPr>
          </a:p>
          <a:p>
            <a:endParaRPr lang="el-GR" b="1" dirty="0" smtClean="0">
              <a:solidFill>
                <a:srgbClr val="FF0000"/>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278094"/>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Αλυσίδα αξίας. (</a:t>
            </a:r>
            <a:r>
              <a:rPr lang="en-US" sz="1600" b="1" dirty="0" smtClean="0">
                <a:solidFill>
                  <a:srgbClr val="E25E04"/>
                </a:solidFill>
              </a:rPr>
              <a:t>Porter)</a:t>
            </a:r>
            <a:endParaRPr lang="el-GR" sz="1600" b="1" dirty="0" smtClean="0">
              <a:solidFill>
                <a:srgbClr val="E25E04"/>
              </a:solidFill>
            </a:endParaRPr>
          </a:p>
          <a:p>
            <a:pPr algn="just"/>
            <a:endParaRPr lang="el-GR" sz="1600" b="1" dirty="0" smtClean="0">
              <a:solidFill>
                <a:srgbClr val="E25E04"/>
              </a:solidFill>
            </a:endParaRPr>
          </a:p>
          <a:p>
            <a:pPr algn="just"/>
            <a:r>
              <a:rPr lang="el-GR" sz="1600" b="1" dirty="0" smtClean="0">
                <a:solidFill>
                  <a:schemeClr val="tx1">
                    <a:lumMod val="75000"/>
                    <a:lumOff val="25000"/>
                  </a:schemeClr>
                </a:solidFill>
              </a:rPr>
              <a:t>Αναφέρθηκε για πρώτη φορά από τον </a:t>
            </a:r>
            <a:r>
              <a:rPr lang="en-US" sz="1600" b="1" dirty="0" smtClean="0">
                <a:solidFill>
                  <a:schemeClr val="tx1">
                    <a:lumMod val="75000"/>
                    <a:lumOff val="25000"/>
                  </a:schemeClr>
                </a:solidFill>
              </a:rPr>
              <a:t>Michael Porter</a:t>
            </a:r>
            <a:r>
              <a:rPr lang="el-GR" sz="1600" b="1" dirty="0" smtClean="0">
                <a:solidFill>
                  <a:schemeClr val="tx1">
                    <a:lumMod val="75000"/>
                    <a:lumOff val="25000"/>
                  </a:schemeClr>
                </a:solidFill>
              </a:rPr>
              <a:t>. </a:t>
            </a:r>
          </a:p>
          <a:p>
            <a:pPr algn="just"/>
            <a:r>
              <a:rPr lang="el-GR" sz="1600" b="1" dirty="0" smtClean="0">
                <a:solidFill>
                  <a:schemeClr val="tx1">
                    <a:lumMod val="75000"/>
                    <a:lumOff val="25000"/>
                  </a:schemeClr>
                </a:solidFill>
              </a:rPr>
              <a:t>Εκφράζει ένα σύστημα από ανεξάρτητες επιχειρησιακές λειτουργίες οι οποίες συνδέονται με συσχετίσεις</a:t>
            </a:r>
            <a:r>
              <a:rPr lang="el-GR" sz="1600" b="1" dirty="0" smtClean="0">
                <a:solidFill>
                  <a:schemeClr val="tx1">
                    <a:lumMod val="75000"/>
                    <a:lumOff val="25000"/>
                  </a:schemeClr>
                </a:solidFill>
              </a:rPr>
              <a:t>. Οι συσχετίσεις αυτές υπάρχουν όταν το αποτέλεσμα μιας δραστηριότητας επηρεάζει το κόστος ή την αποδοτικότητα μιας άλλης δραστηριότητας (</a:t>
            </a:r>
            <a:r>
              <a:rPr lang="el-GR" sz="1600" b="1" dirty="0" err="1" smtClean="0">
                <a:solidFill>
                  <a:schemeClr val="tx1">
                    <a:lumMod val="75000"/>
                    <a:lumOff val="25000"/>
                  </a:schemeClr>
                </a:solidFill>
              </a:rPr>
              <a:t>Porter</a:t>
            </a:r>
            <a:r>
              <a:rPr lang="el-GR" sz="1600" b="1" dirty="0" smtClean="0">
                <a:solidFill>
                  <a:schemeClr val="tx1">
                    <a:lumMod val="75000"/>
                    <a:lumOff val="25000"/>
                  </a:schemeClr>
                </a:solidFill>
              </a:rPr>
              <a:t> M.; 1998), έτσι ώστε  να παράγεται μια σημαντική πηγή ανταγωνιστικού πλεονεκτήματος και προστιθέμενης αξίας. (</a:t>
            </a:r>
            <a:r>
              <a:rPr lang="el-GR" sz="1600" b="1" dirty="0" err="1" smtClean="0">
                <a:solidFill>
                  <a:schemeClr val="tx1">
                    <a:lumMod val="75000"/>
                    <a:lumOff val="25000"/>
                  </a:schemeClr>
                </a:solidFill>
              </a:rPr>
              <a:t>Porter</a:t>
            </a:r>
            <a:r>
              <a:rPr lang="el-GR" sz="1600" b="1" dirty="0" smtClean="0">
                <a:solidFill>
                  <a:schemeClr val="tx1">
                    <a:lumMod val="75000"/>
                    <a:lumOff val="25000"/>
                  </a:schemeClr>
                </a:solidFill>
              </a:rPr>
              <a:t> M.; 1985).</a:t>
            </a:r>
            <a:endParaRPr lang="el-GR" sz="1600" b="1" dirty="0" smtClean="0">
              <a:solidFill>
                <a:schemeClr val="tx1">
                  <a:lumMod val="75000"/>
                  <a:lumOff val="25000"/>
                </a:schemeClr>
              </a:solidFill>
            </a:endParaRPr>
          </a:p>
          <a:p>
            <a:pPr algn="just"/>
            <a:r>
              <a:rPr lang="el-GR" sz="1600" b="1" dirty="0" smtClean="0">
                <a:solidFill>
                  <a:schemeClr val="tx1">
                    <a:lumMod val="75000"/>
                    <a:lumOff val="25000"/>
                  </a:schemeClr>
                </a:solidFill>
              </a:rPr>
              <a:t>Μια </a:t>
            </a:r>
            <a:r>
              <a:rPr lang="el-GR" sz="1600" b="1" dirty="0" smtClean="0">
                <a:solidFill>
                  <a:schemeClr val="tx1">
                    <a:lumMod val="75000"/>
                    <a:lumOff val="25000"/>
                  </a:schemeClr>
                </a:solidFill>
              </a:rPr>
              <a:t>επιχείρηση εξετάζεται υπό το πρίσμα των δραστηριοτήτων που εκτελεί για να παρέχει στους πελάτες της το προϊόν ή την υπηρεσία της. </a:t>
            </a:r>
            <a:endParaRPr lang="el-GR" sz="1600" b="1" dirty="0" smtClean="0">
              <a:solidFill>
                <a:schemeClr val="tx1">
                  <a:lumMod val="75000"/>
                  <a:lumOff val="25000"/>
                </a:schemeClr>
              </a:solidFill>
            </a:endParaRPr>
          </a:p>
          <a:p>
            <a:pPr algn="just"/>
            <a:r>
              <a:rPr lang="el-GR" sz="1600" b="1" dirty="0" smtClean="0">
                <a:solidFill>
                  <a:schemeClr val="tx1">
                    <a:lumMod val="75000"/>
                    <a:lumOff val="25000"/>
                  </a:schemeClr>
                </a:solidFill>
              </a:rPr>
              <a:t>Η αλυσίδα αξίας του </a:t>
            </a:r>
            <a:r>
              <a:rPr lang="en-US" sz="1600" b="1" dirty="0" smtClean="0">
                <a:solidFill>
                  <a:schemeClr val="tx1">
                    <a:lumMod val="75000"/>
                    <a:lumOff val="25000"/>
                  </a:schemeClr>
                </a:solidFill>
              </a:rPr>
              <a:t>Porter </a:t>
            </a:r>
            <a:r>
              <a:rPr lang="el-GR" sz="1600" b="1" dirty="0" smtClean="0">
                <a:solidFill>
                  <a:schemeClr val="tx1">
                    <a:lumMod val="75000"/>
                    <a:lumOff val="25000"/>
                  </a:schemeClr>
                </a:solidFill>
              </a:rPr>
              <a:t>αναλύει τις στρατηγικά κύριες δραστηριότητές της, τα κόστη που αντιμετωπίζει η επιχείρηση και τις δυνατότητες διαφοροποίησης της. Σύμφωνα με τον </a:t>
            </a:r>
            <a:r>
              <a:rPr lang="en-US" sz="1600" b="1" dirty="0" smtClean="0">
                <a:solidFill>
                  <a:schemeClr val="tx1">
                    <a:lumMod val="75000"/>
                    <a:lumOff val="25000"/>
                  </a:schemeClr>
                </a:solidFill>
              </a:rPr>
              <a:t>Porter </a:t>
            </a:r>
            <a:r>
              <a:rPr lang="el-GR" sz="1600" b="1" dirty="0" smtClean="0">
                <a:solidFill>
                  <a:schemeClr val="tx1">
                    <a:lumMod val="75000"/>
                    <a:lumOff val="25000"/>
                  </a:schemeClr>
                </a:solidFill>
              </a:rPr>
              <a:t>μια επιχείρηση αποκτά </a:t>
            </a:r>
            <a:r>
              <a:rPr lang="el-GR" sz="1600" b="1" dirty="0" smtClean="0">
                <a:solidFill>
                  <a:srgbClr val="E25E04"/>
                </a:solidFill>
              </a:rPr>
              <a:t>ανταγωνιστικό πλεονέκτημα</a:t>
            </a:r>
            <a:r>
              <a:rPr lang="el-GR" sz="1600" b="1" dirty="0" smtClean="0">
                <a:solidFill>
                  <a:schemeClr val="tx1">
                    <a:lumMod val="75000"/>
                    <a:lumOff val="25000"/>
                  </a:schemeClr>
                </a:solidFill>
              </a:rPr>
              <a:t> όταν οι αλυσίδες αξίας της είναι χαμηλότερου κόστους ή επιτυγχάνονται με καλύτερο τρόπο από αυτές των ανταγωνιστών της.</a:t>
            </a:r>
            <a:endParaRPr lang="el-GR" sz="1600"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1143008"/>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a:t>
            </a:r>
            <a:r>
              <a:rPr lang="el-GR" b="1" dirty="0" smtClean="0">
                <a:solidFill>
                  <a:srgbClr val="FF0000"/>
                </a:solidFill>
              </a:rPr>
              <a:t>περιβάλλοντος</a:t>
            </a:r>
          </a:p>
          <a:p>
            <a:r>
              <a:rPr lang="el-GR" b="1" dirty="0" smtClean="0">
                <a:solidFill>
                  <a:srgbClr val="FF0000"/>
                </a:solidFill>
              </a:rPr>
              <a:t>Αλυσίδα αξίας</a:t>
            </a:r>
            <a:endParaRPr lang="el-GR" b="1" dirty="0" smtClean="0">
              <a:solidFill>
                <a:srgbClr val="FF0000"/>
              </a:solidFill>
            </a:endParaRPr>
          </a:p>
          <a:p>
            <a:endParaRPr lang="el-GR" b="1" dirty="0" smtClean="0">
              <a:solidFill>
                <a:srgbClr val="FF0000"/>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524315"/>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Αλυσίδα αξίας. (</a:t>
            </a:r>
            <a:r>
              <a:rPr lang="en-US" sz="1600" b="1" dirty="0" smtClean="0">
                <a:solidFill>
                  <a:srgbClr val="E25E04"/>
                </a:solidFill>
              </a:rPr>
              <a:t>Porter)</a:t>
            </a:r>
            <a:endParaRPr lang="el-GR" sz="1600" b="1" dirty="0" smtClean="0">
              <a:solidFill>
                <a:srgbClr val="E25E04"/>
              </a:solidFill>
            </a:endParaRPr>
          </a:p>
          <a:p>
            <a:pPr algn="just"/>
            <a:endParaRPr lang="el-GR" sz="1600" b="1" dirty="0" smtClean="0">
              <a:solidFill>
                <a:srgbClr val="E25E04"/>
              </a:solidFill>
            </a:endParaRPr>
          </a:p>
          <a:p>
            <a:pPr algn="just"/>
            <a:r>
              <a:rPr lang="el-GR" sz="1600" b="1" dirty="0" smtClean="0">
                <a:solidFill>
                  <a:schemeClr val="tx1">
                    <a:lumMod val="75000"/>
                    <a:lumOff val="25000"/>
                  </a:schemeClr>
                </a:solidFill>
              </a:rPr>
              <a:t>Σύμφωνα με την θεωρία του </a:t>
            </a:r>
            <a:r>
              <a:rPr lang="en-US" sz="1600" b="1" dirty="0" smtClean="0">
                <a:solidFill>
                  <a:schemeClr val="tx1">
                    <a:lumMod val="75000"/>
                    <a:lumOff val="25000"/>
                  </a:schemeClr>
                </a:solidFill>
              </a:rPr>
              <a:t>Porter</a:t>
            </a:r>
            <a:r>
              <a:rPr lang="el-GR" sz="1600" b="1" dirty="0" smtClean="0">
                <a:solidFill>
                  <a:schemeClr val="tx1">
                    <a:lumMod val="75000"/>
                    <a:lumOff val="25000"/>
                  </a:schemeClr>
                </a:solidFill>
              </a:rPr>
              <a:t> οι λειτουργίες της επιχείρησης σε 2 γενικές ομάδες</a:t>
            </a:r>
            <a:r>
              <a:rPr lang="en-US" sz="1600" b="1" dirty="0" smtClean="0">
                <a:solidFill>
                  <a:schemeClr val="tx1">
                    <a:lumMod val="75000"/>
                    <a:lumOff val="25000"/>
                  </a:schemeClr>
                </a:solidFill>
              </a:rPr>
              <a:t>:</a:t>
            </a:r>
            <a:endParaRPr lang="el-GR" sz="1600" b="1" dirty="0" smtClean="0">
              <a:solidFill>
                <a:schemeClr val="tx1">
                  <a:lumMod val="75000"/>
                  <a:lumOff val="25000"/>
                </a:schemeClr>
              </a:solidFill>
            </a:endParaRPr>
          </a:p>
          <a:p>
            <a:pPr algn="just">
              <a:buFont typeface="Arial" pitchFamily="34" charset="0"/>
              <a:buChar char="•"/>
            </a:pPr>
            <a:r>
              <a:rPr lang="el-GR" sz="1600" b="1" dirty="0" smtClean="0">
                <a:solidFill>
                  <a:schemeClr val="tx1">
                    <a:lumMod val="75000"/>
                    <a:lumOff val="25000"/>
                  </a:schemeClr>
                </a:solidFill>
              </a:rPr>
              <a:t>τις </a:t>
            </a:r>
            <a:r>
              <a:rPr lang="el-GR" sz="1600" b="1" dirty="0" smtClean="0">
                <a:solidFill>
                  <a:srgbClr val="E25E04"/>
                </a:solidFill>
              </a:rPr>
              <a:t>κύριες</a:t>
            </a:r>
            <a:r>
              <a:rPr lang="el-GR" sz="1600" b="1" dirty="0" smtClean="0">
                <a:solidFill>
                  <a:schemeClr val="tx1">
                    <a:lumMod val="75000"/>
                    <a:lumOff val="25000"/>
                  </a:schemeClr>
                </a:solidFill>
              </a:rPr>
              <a:t>.</a:t>
            </a:r>
          </a:p>
          <a:p>
            <a:pPr algn="just">
              <a:buFont typeface="Arial" pitchFamily="34" charset="0"/>
              <a:buChar char="•"/>
            </a:pPr>
            <a:r>
              <a:rPr lang="el-GR" sz="1600" b="1" dirty="0" smtClean="0">
                <a:solidFill>
                  <a:schemeClr val="tx1">
                    <a:lumMod val="75000"/>
                    <a:lumOff val="25000"/>
                  </a:schemeClr>
                </a:solidFill>
              </a:rPr>
              <a:t>τις </a:t>
            </a:r>
            <a:r>
              <a:rPr lang="el-GR" sz="1600" b="1" dirty="0" smtClean="0">
                <a:solidFill>
                  <a:srgbClr val="E25E04"/>
                </a:solidFill>
              </a:rPr>
              <a:t>υποστηρικτικές</a:t>
            </a:r>
            <a:r>
              <a:rPr lang="el-GR" sz="1600" b="1" dirty="0" smtClean="0">
                <a:solidFill>
                  <a:schemeClr val="tx1">
                    <a:lumMod val="75000"/>
                    <a:lumOff val="25000"/>
                  </a:schemeClr>
                </a:solidFill>
              </a:rPr>
              <a:t>. </a:t>
            </a:r>
          </a:p>
          <a:p>
            <a:pPr algn="just">
              <a:buFont typeface="Arial" pitchFamily="34" charset="0"/>
              <a:buChar char="•"/>
            </a:pPr>
            <a:endParaRPr lang="el-GR" sz="1600" b="1" dirty="0" smtClean="0">
              <a:solidFill>
                <a:schemeClr val="tx1">
                  <a:lumMod val="75000"/>
                  <a:lumOff val="25000"/>
                </a:schemeClr>
              </a:solidFill>
            </a:endParaRPr>
          </a:p>
          <a:p>
            <a:pPr algn="just"/>
            <a:r>
              <a:rPr lang="el-GR" sz="1600" b="1" dirty="0" smtClean="0">
                <a:solidFill>
                  <a:schemeClr val="tx1">
                    <a:lumMod val="75000"/>
                    <a:lumOff val="25000"/>
                  </a:schemeClr>
                </a:solidFill>
              </a:rPr>
              <a:t>Οι </a:t>
            </a:r>
            <a:r>
              <a:rPr lang="el-GR" sz="1600" b="1" dirty="0" smtClean="0">
                <a:solidFill>
                  <a:srgbClr val="E25E04"/>
                </a:solidFill>
              </a:rPr>
              <a:t>κύριες</a:t>
            </a:r>
            <a:r>
              <a:rPr lang="el-GR" sz="1600" b="1" dirty="0" smtClean="0">
                <a:solidFill>
                  <a:schemeClr val="tx1">
                    <a:lumMod val="75000"/>
                    <a:lumOff val="25000"/>
                  </a:schemeClr>
                </a:solidFill>
              </a:rPr>
              <a:t> έχουν να κάνουν</a:t>
            </a:r>
            <a:r>
              <a:rPr lang="en-US" sz="1600" b="1" dirty="0" smtClean="0">
                <a:solidFill>
                  <a:schemeClr val="tx1">
                    <a:lumMod val="75000"/>
                    <a:lumOff val="25000"/>
                  </a:schemeClr>
                </a:solidFill>
              </a:rPr>
              <a:t>:</a:t>
            </a:r>
            <a:endParaRPr lang="el-GR" sz="1600" b="1" dirty="0" smtClean="0">
              <a:solidFill>
                <a:schemeClr val="tx1">
                  <a:lumMod val="75000"/>
                  <a:lumOff val="25000"/>
                </a:schemeClr>
              </a:solidFill>
            </a:endParaRPr>
          </a:p>
          <a:p>
            <a:pPr algn="just">
              <a:buFont typeface="Arial" pitchFamily="34" charset="0"/>
              <a:buChar char="•"/>
            </a:pPr>
            <a:r>
              <a:rPr lang="el-GR" sz="1600" b="1" dirty="0" smtClean="0">
                <a:solidFill>
                  <a:schemeClr val="tx1">
                    <a:lumMod val="75000"/>
                    <a:lumOff val="25000"/>
                  </a:schemeClr>
                </a:solidFill>
              </a:rPr>
              <a:t>με τη </a:t>
            </a:r>
            <a:r>
              <a:rPr lang="el-GR" sz="1600" b="1" dirty="0" smtClean="0">
                <a:solidFill>
                  <a:srgbClr val="E25E04"/>
                </a:solidFill>
              </a:rPr>
              <a:t>δημιουργία προϊόντος</a:t>
            </a:r>
            <a:r>
              <a:rPr lang="el-GR" sz="1600" b="1" dirty="0" smtClean="0">
                <a:solidFill>
                  <a:schemeClr val="tx1">
                    <a:lumMod val="75000"/>
                    <a:lumOff val="25000"/>
                  </a:schemeClr>
                </a:solidFill>
              </a:rPr>
              <a:t>,</a:t>
            </a:r>
          </a:p>
          <a:p>
            <a:pPr algn="just">
              <a:buFont typeface="Arial" pitchFamily="34" charset="0"/>
              <a:buChar char="•"/>
            </a:pPr>
            <a:r>
              <a:rPr lang="el-GR" sz="1600" b="1" dirty="0" smtClean="0">
                <a:solidFill>
                  <a:schemeClr val="tx1">
                    <a:lumMod val="75000"/>
                    <a:lumOff val="25000"/>
                  </a:schemeClr>
                </a:solidFill>
              </a:rPr>
              <a:t>τη </a:t>
            </a:r>
            <a:r>
              <a:rPr lang="el-GR" sz="1600" b="1" dirty="0" smtClean="0">
                <a:solidFill>
                  <a:srgbClr val="E25E04"/>
                </a:solidFill>
              </a:rPr>
              <a:t>διανομή</a:t>
            </a:r>
            <a:r>
              <a:rPr lang="el-GR" sz="1600" b="1" dirty="0" smtClean="0">
                <a:solidFill>
                  <a:schemeClr val="tx1">
                    <a:lumMod val="75000"/>
                    <a:lumOff val="25000"/>
                  </a:schemeClr>
                </a:solidFill>
              </a:rPr>
              <a:t>,</a:t>
            </a:r>
          </a:p>
          <a:p>
            <a:pPr algn="just">
              <a:buFont typeface="Arial" pitchFamily="34" charset="0"/>
              <a:buChar char="•"/>
            </a:pPr>
            <a:r>
              <a:rPr lang="el-GR" sz="1600" b="1" dirty="0" smtClean="0">
                <a:solidFill>
                  <a:schemeClr val="tx1">
                    <a:lumMod val="75000"/>
                    <a:lumOff val="25000"/>
                  </a:schemeClr>
                </a:solidFill>
              </a:rPr>
              <a:t>τη </a:t>
            </a:r>
            <a:r>
              <a:rPr lang="el-GR" sz="1600" b="1" dirty="0" smtClean="0">
                <a:solidFill>
                  <a:srgbClr val="E25E04"/>
                </a:solidFill>
              </a:rPr>
              <a:t>προώθηση</a:t>
            </a:r>
            <a:r>
              <a:rPr lang="el-GR" sz="1600" b="1" dirty="0" smtClean="0">
                <a:solidFill>
                  <a:schemeClr val="tx1">
                    <a:lumMod val="75000"/>
                    <a:lumOff val="25000"/>
                  </a:schemeClr>
                </a:solidFill>
              </a:rPr>
              <a:t>,</a:t>
            </a:r>
          </a:p>
          <a:p>
            <a:pPr algn="just">
              <a:buFont typeface="Arial" pitchFamily="34" charset="0"/>
              <a:buChar char="•"/>
            </a:pPr>
            <a:r>
              <a:rPr lang="el-GR" sz="1600" b="1" dirty="0" smtClean="0">
                <a:solidFill>
                  <a:schemeClr val="tx1">
                    <a:lumMod val="75000"/>
                    <a:lumOff val="25000"/>
                  </a:schemeClr>
                </a:solidFill>
              </a:rPr>
              <a:t>την </a:t>
            </a:r>
            <a:r>
              <a:rPr lang="el-GR" sz="1600" b="1" dirty="0" smtClean="0">
                <a:solidFill>
                  <a:srgbClr val="E25E04"/>
                </a:solidFill>
              </a:rPr>
              <a:t>υποστήριξη</a:t>
            </a:r>
            <a:r>
              <a:rPr lang="el-GR" sz="1600" b="1" dirty="0" smtClean="0">
                <a:solidFill>
                  <a:schemeClr val="tx1">
                    <a:lumMod val="75000"/>
                    <a:lumOff val="25000"/>
                  </a:schemeClr>
                </a:solidFill>
              </a:rPr>
              <a:t> του προϊόντος.</a:t>
            </a:r>
          </a:p>
          <a:p>
            <a:pPr algn="just">
              <a:buFont typeface="Arial" pitchFamily="34" charset="0"/>
              <a:buChar char="•"/>
            </a:pPr>
            <a:endParaRPr lang="el-GR" sz="1600" b="1" dirty="0" smtClean="0">
              <a:solidFill>
                <a:schemeClr val="tx1">
                  <a:lumMod val="75000"/>
                  <a:lumOff val="25000"/>
                </a:schemeClr>
              </a:solidFill>
            </a:endParaRPr>
          </a:p>
          <a:p>
            <a:pPr algn="just"/>
            <a:r>
              <a:rPr lang="el-GR" sz="1600" b="1" dirty="0" smtClean="0">
                <a:solidFill>
                  <a:schemeClr val="tx1">
                    <a:lumMod val="75000"/>
                    <a:lumOff val="25000"/>
                  </a:schemeClr>
                </a:solidFill>
              </a:rPr>
              <a:t>Οι </a:t>
            </a:r>
            <a:r>
              <a:rPr lang="el-GR" sz="1600" b="1" dirty="0" smtClean="0">
                <a:solidFill>
                  <a:srgbClr val="E25E04"/>
                </a:solidFill>
              </a:rPr>
              <a:t>υποστηρικτικές</a:t>
            </a:r>
            <a:r>
              <a:rPr lang="el-GR" sz="1600" b="1" dirty="0" smtClean="0">
                <a:solidFill>
                  <a:schemeClr val="tx1">
                    <a:lumMod val="75000"/>
                    <a:lumOff val="25000"/>
                  </a:schemeClr>
                </a:solidFill>
              </a:rPr>
              <a:t> αναφέρονται στις δραστηριότητες που περιβάλλουν τις κύριες και παρέχουν την απαραίτητη υποδομή για την διασφάλισή τους.</a:t>
            </a:r>
          </a:p>
          <a:p>
            <a:pPr algn="just"/>
            <a:r>
              <a:rPr lang="el-GR" sz="1600" b="1" dirty="0" smtClean="0">
                <a:solidFill>
                  <a:schemeClr val="tx1">
                    <a:lumMod val="75000"/>
                    <a:lumOff val="25000"/>
                  </a:schemeClr>
                </a:solidFill>
              </a:rPr>
              <a:t>Τα προϊόντα ή οι παραγόμενες υπηρεσίες διέρχονται από όλες τις λειτουργίες της αλυσίδας και σε κάθε στάδιο αυξάνουν την αξία τους.</a:t>
            </a:r>
            <a:endParaRPr lang="el-GR" sz="1600"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1143008"/>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a:t>
            </a:r>
            <a:r>
              <a:rPr lang="el-GR" b="1" dirty="0" smtClean="0">
                <a:solidFill>
                  <a:srgbClr val="FF0000"/>
                </a:solidFill>
              </a:rPr>
              <a:t>περιβάλλοντος</a:t>
            </a:r>
          </a:p>
          <a:p>
            <a:r>
              <a:rPr lang="el-GR" b="1" dirty="0" smtClean="0">
                <a:solidFill>
                  <a:srgbClr val="FF0000"/>
                </a:solidFill>
              </a:rPr>
              <a:t>Αλυσίδα αξίας</a:t>
            </a:r>
            <a:endParaRPr lang="el-GR" b="1" dirty="0" smtClean="0">
              <a:solidFill>
                <a:srgbClr val="FF0000"/>
              </a:solidFill>
            </a:endParaRPr>
          </a:p>
          <a:p>
            <a:endParaRPr lang="el-GR" b="1" dirty="0" smtClean="0">
              <a:solidFill>
                <a:srgbClr val="FF0000"/>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584775"/>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Αλυσίδα αξίας. (</a:t>
            </a:r>
            <a:r>
              <a:rPr lang="en-US" sz="1600" b="1" dirty="0" smtClean="0">
                <a:solidFill>
                  <a:srgbClr val="E25E04"/>
                </a:solidFill>
              </a:rPr>
              <a:t>Porter)</a:t>
            </a:r>
            <a:endParaRPr lang="el-GR" sz="1600" b="1" dirty="0" smtClean="0">
              <a:solidFill>
                <a:srgbClr val="E25E04"/>
              </a:solidFill>
            </a:endParaRPr>
          </a:p>
        </p:txBody>
      </p:sp>
      <p:sp>
        <p:nvSpPr>
          <p:cNvPr id="1026" name="AutoShape 2"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 name="13 - Πεντάγωνο"/>
          <p:cNvSpPr/>
          <p:nvPr/>
        </p:nvSpPr>
        <p:spPr>
          <a:xfrm>
            <a:off x="1643042" y="1428736"/>
            <a:ext cx="6858048" cy="24288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 name="17 - Ευθεία γραμμή σύνδεσης"/>
          <p:cNvCxnSpPr>
            <a:stCxn id="14" idx="1"/>
            <a:endCxn id="14" idx="3"/>
          </p:cNvCxnSpPr>
          <p:nvPr/>
        </p:nvCxnSpPr>
        <p:spPr>
          <a:xfrm rot="10800000" flipH="1">
            <a:off x="1643042" y="2643182"/>
            <a:ext cx="6858048"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1643042" y="1714488"/>
            <a:ext cx="5929354"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 Ευθεία γραμμή σύνδεσης"/>
          <p:cNvCxnSpPr/>
          <p:nvPr/>
        </p:nvCxnSpPr>
        <p:spPr>
          <a:xfrm>
            <a:off x="1643042" y="2000240"/>
            <a:ext cx="621510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a:off x="1643042" y="2357430"/>
            <a:ext cx="657229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rot="5400000">
            <a:off x="2251059" y="3249611"/>
            <a:ext cx="1214446"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28 - Ευθεία γραμμή σύνδεσης"/>
          <p:cNvCxnSpPr/>
          <p:nvPr/>
        </p:nvCxnSpPr>
        <p:spPr>
          <a:xfrm rot="5400000">
            <a:off x="3394067" y="3249611"/>
            <a:ext cx="1214446"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rot="5400000">
            <a:off x="4679951" y="3249611"/>
            <a:ext cx="1214446"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rot="5400000">
            <a:off x="6037273" y="3249611"/>
            <a:ext cx="1214446"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a:off x="7286644" y="1428736"/>
            <a:ext cx="1714512" cy="121444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flipV="1">
            <a:off x="7286644" y="2643182"/>
            <a:ext cx="1714512" cy="121444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37 - TextBox"/>
          <p:cNvSpPr txBox="1"/>
          <p:nvPr/>
        </p:nvSpPr>
        <p:spPr>
          <a:xfrm>
            <a:off x="1714480" y="1428736"/>
            <a:ext cx="3714776" cy="307777"/>
          </a:xfrm>
          <a:prstGeom prst="rect">
            <a:avLst/>
          </a:prstGeom>
          <a:noFill/>
        </p:spPr>
        <p:txBody>
          <a:bodyPr wrap="square" rtlCol="0">
            <a:spAutoFit/>
          </a:bodyPr>
          <a:lstStyle/>
          <a:p>
            <a:r>
              <a:rPr lang="el-GR" sz="1400" b="1" dirty="0" smtClean="0"/>
              <a:t>Εσωτερική υποδομή και διοίκηση</a:t>
            </a:r>
            <a:endParaRPr lang="el-GR" sz="1400" b="1" dirty="0"/>
          </a:p>
        </p:txBody>
      </p:sp>
      <p:sp>
        <p:nvSpPr>
          <p:cNvPr id="39" name="38 - TextBox"/>
          <p:cNvSpPr txBox="1"/>
          <p:nvPr/>
        </p:nvSpPr>
        <p:spPr>
          <a:xfrm>
            <a:off x="1714480" y="1714488"/>
            <a:ext cx="3714776" cy="307777"/>
          </a:xfrm>
          <a:prstGeom prst="rect">
            <a:avLst/>
          </a:prstGeom>
          <a:noFill/>
        </p:spPr>
        <p:txBody>
          <a:bodyPr wrap="square" rtlCol="0">
            <a:spAutoFit/>
          </a:bodyPr>
          <a:lstStyle/>
          <a:p>
            <a:r>
              <a:rPr lang="el-GR" sz="1400" b="1" dirty="0" smtClean="0"/>
              <a:t>Διοίκηση ανθρωπινών πόρων</a:t>
            </a:r>
            <a:endParaRPr lang="el-GR" sz="1400" b="1" dirty="0"/>
          </a:p>
        </p:txBody>
      </p:sp>
      <p:sp>
        <p:nvSpPr>
          <p:cNvPr id="40" name="39 - TextBox"/>
          <p:cNvSpPr txBox="1"/>
          <p:nvPr/>
        </p:nvSpPr>
        <p:spPr>
          <a:xfrm>
            <a:off x="1714480" y="2000240"/>
            <a:ext cx="4857784" cy="307777"/>
          </a:xfrm>
          <a:prstGeom prst="rect">
            <a:avLst/>
          </a:prstGeom>
          <a:noFill/>
        </p:spPr>
        <p:txBody>
          <a:bodyPr wrap="square" rtlCol="0">
            <a:spAutoFit/>
          </a:bodyPr>
          <a:lstStyle/>
          <a:p>
            <a:r>
              <a:rPr lang="el-GR" sz="1400" b="1" dirty="0" smtClean="0"/>
              <a:t>Έρευνα και ανάπτυξη, πληροφοριακά συστήματα</a:t>
            </a:r>
            <a:endParaRPr lang="el-GR" sz="1400" b="1" dirty="0"/>
          </a:p>
        </p:txBody>
      </p:sp>
      <p:sp>
        <p:nvSpPr>
          <p:cNvPr id="41" name="40 - TextBox"/>
          <p:cNvSpPr txBox="1"/>
          <p:nvPr/>
        </p:nvSpPr>
        <p:spPr>
          <a:xfrm>
            <a:off x="1714480" y="2357430"/>
            <a:ext cx="3714776" cy="307777"/>
          </a:xfrm>
          <a:prstGeom prst="rect">
            <a:avLst/>
          </a:prstGeom>
          <a:noFill/>
        </p:spPr>
        <p:txBody>
          <a:bodyPr wrap="square" rtlCol="0">
            <a:spAutoFit/>
          </a:bodyPr>
          <a:lstStyle/>
          <a:p>
            <a:r>
              <a:rPr lang="el-GR" sz="1400" b="1" dirty="0" smtClean="0"/>
              <a:t>Προμήθειες- εφοδιασμός</a:t>
            </a:r>
            <a:endParaRPr lang="el-GR" sz="1400" b="1" dirty="0"/>
          </a:p>
        </p:txBody>
      </p:sp>
      <p:sp>
        <p:nvSpPr>
          <p:cNvPr id="42" name="41 - TextBox"/>
          <p:cNvSpPr txBox="1"/>
          <p:nvPr/>
        </p:nvSpPr>
        <p:spPr>
          <a:xfrm>
            <a:off x="1643042" y="2786058"/>
            <a:ext cx="1285884" cy="954107"/>
          </a:xfrm>
          <a:prstGeom prst="rect">
            <a:avLst/>
          </a:prstGeom>
          <a:noFill/>
        </p:spPr>
        <p:txBody>
          <a:bodyPr wrap="square" rtlCol="0">
            <a:spAutoFit/>
          </a:bodyPr>
          <a:lstStyle/>
          <a:p>
            <a:pPr algn="ctr"/>
            <a:r>
              <a:rPr lang="el-GR" sz="1400" b="1" dirty="0" smtClean="0"/>
              <a:t>Διαχείριση εισερχόμενων</a:t>
            </a:r>
          </a:p>
          <a:p>
            <a:pPr algn="ctr"/>
            <a:r>
              <a:rPr lang="el-GR" sz="1400" b="1" dirty="0" smtClean="0"/>
              <a:t>(</a:t>
            </a:r>
            <a:r>
              <a:rPr lang="en-US" sz="1400" b="1" dirty="0" smtClean="0"/>
              <a:t>Inbound logistics)</a:t>
            </a:r>
            <a:endParaRPr lang="el-GR" sz="1400" b="1" dirty="0"/>
          </a:p>
        </p:txBody>
      </p:sp>
      <p:sp>
        <p:nvSpPr>
          <p:cNvPr id="43" name="42 - TextBox"/>
          <p:cNvSpPr txBox="1"/>
          <p:nvPr/>
        </p:nvSpPr>
        <p:spPr>
          <a:xfrm>
            <a:off x="2857488" y="2786058"/>
            <a:ext cx="1285884" cy="954107"/>
          </a:xfrm>
          <a:prstGeom prst="rect">
            <a:avLst/>
          </a:prstGeom>
          <a:noFill/>
        </p:spPr>
        <p:txBody>
          <a:bodyPr wrap="square" rtlCol="0">
            <a:spAutoFit/>
          </a:bodyPr>
          <a:lstStyle/>
          <a:p>
            <a:pPr algn="ctr"/>
            <a:r>
              <a:rPr lang="el-GR" sz="1400" b="1" dirty="0" smtClean="0"/>
              <a:t>Παραγωγικές λειτουργικές διεργασίες</a:t>
            </a:r>
          </a:p>
          <a:p>
            <a:pPr algn="ctr"/>
            <a:r>
              <a:rPr lang="el-GR" sz="1400" b="1" dirty="0" smtClean="0"/>
              <a:t>(</a:t>
            </a:r>
            <a:r>
              <a:rPr lang="en-US" sz="1400" b="1" dirty="0" smtClean="0"/>
              <a:t>Operations)</a:t>
            </a:r>
            <a:endParaRPr lang="el-GR" sz="1400" b="1" dirty="0"/>
          </a:p>
        </p:txBody>
      </p:sp>
      <p:sp>
        <p:nvSpPr>
          <p:cNvPr id="44" name="43 - TextBox"/>
          <p:cNvSpPr txBox="1"/>
          <p:nvPr/>
        </p:nvSpPr>
        <p:spPr>
          <a:xfrm>
            <a:off x="4000496" y="2786058"/>
            <a:ext cx="1285884" cy="954107"/>
          </a:xfrm>
          <a:prstGeom prst="rect">
            <a:avLst/>
          </a:prstGeom>
          <a:noFill/>
        </p:spPr>
        <p:txBody>
          <a:bodyPr wrap="square" rtlCol="0">
            <a:spAutoFit/>
          </a:bodyPr>
          <a:lstStyle/>
          <a:p>
            <a:pPr algn="ctr"/>
            <a:r>
              <a:rPr lang="el-GR" sz="1400" b="1" dirty="0" smtClean="0"/>
              <a:t>Διαχείριση εξερχομένων</a:t>
            </a:r>
          </a:p>
          <a:p>
            <a:pPr algn="ctr"/>
            <a:r>
              <a:rPr lang="el-GR" sz="1400" b="1" dirty="0" smtClean="0"/>
              <a:t>(</a:t>
            </a:r>
            <a:r>
              <a:rPr lang="en-US" sz="1400" b="1" dirty="0" smtClean="0"/>
              <a:t>Outbound logistics)</a:t>
            </a:r>
            <a:endParaRPr lang="el-GR" sz="1400" b="1" dirty="0"/>
          </a:p>
        </p:txBody>
      </p:sp>
      <p:sp>
        <p:nvSpPr>
          <p:cNvPr id="45" name="44 - TextBox"/>
          <p:cNvSpPr txBox="1"/>
          <p:nvPr/>
        </p:nvSpPr>
        <p:spPr>
          <a:xfrm>
            <a:off x="5286380" y="2786058"/>
            <a:ext cx="1285884" cy="523220"/>
          </a:xfrm>
          <a:prstGeom prst="rect">
            <a:avLst/>
          </a:prstGeom>
          <a:noFill/>
        </p:spPr>
        <p:txBody>
          <a:bodyPr wrap="square" rtlCol="0">
            <a:spAutoFit/>
          </a:bodyPr>
          <a:lstStyle/>
          <a:p>
            <a:pPr algn="ctr"/>
            <a:r>
              <a:rPr lang="en-US" sz="1400" b="1" dirty="0" smtClean="0"/>
              <a:t>Marketing </a:t>
            </a:r>
            <a:r>
              <a:rPr lang="el-GR" sz="1400" b="1" dirty="0" smtClean="0"/>
              <a:t>και πωλήσεις</a:t>
            </a:r>
            <a:endParaRPr lang="el-GR" sz="1400" b="1" dirty="0"/>
          </a:p>
        </p:txBody>
      </p:sp>
      <p:sp>
        <p:nvSpPr>
          <p:cNvPr id="46" name="45 - TextBox"/>
          <p:cNvSpPr txBox="1"/>
          <p:nvPr/>
        </p:nvSpPr>
        <p:spPr>
          <a:xfrm>
            <a:off x="6429388" y="2786058"/>
            <a:ext cx="1285884" cy="954107"/>
          </a:xfrm>
          <a:prstGeom prst="rect">
            <a:avLst/>
          </a:prstGeom>
          <a:noFill/>
        </p:spPr>
        <p:txBody>
          <a:bodyPr wrap="square" rtlCol="0">
            <a:spAutoFit/>
          </a:bodyPr>
          <a:lstStyle/>
          <a:p>
            <a:pPr algn="ctr"/>
            <a:r>
              <a:rPr lang="el-GR" sz="1400" b="1" dirty="0" smtClean="0"/>
              <a:t>Υπηρεσίες μετά την πώληση (</a:t>
            </a:r>
            <a:r>
              <a:rPr lang="en-US" sz="1400" b="1" dirty="0" smtClean="0"/>
              <a:t>services)</a:t>
            </a:r>
            <a:endParaRPr lang="el-GR" sz="1400" b="1" dirty="0"/>
          </a:p>
        </p:txBody>
      </p:sp>
      <p:sp>
        <p:nvSpPr>
          <p:cNvPr id="47" name="46 - TextBox"/>
          <p:cNvSpPr txBox="1"/>
          <p:nvPr/>
        </p:nvSpPr>
        <p:spPr>
          <a:xfrm rot="19288812">
            <a:off x="7742640" y="2795796"/>
            <a:ext cx="1285884" cy="307777"/>
          </a:xfrm>
          <a:prstGeom prst="rect">
            <a:avLst/>
          </a:prstGeom>
          <a:noFill/>
        </p:spPr>
        <p:txBody>
          <a:bodyPr wrap="square" rtlCol="0">
            <a:spAutoFit/>
          </a:bodyPr>
          <a:lstStyle/>
          <a:p>
            <a:pPr algn="ctr"/>
            <a:r>
              <a:rPr lang="el-GR" sz="1400" b="1" dirty="0" smtClean="0"/>
              <a:t>Περιθώριο</a:t>
            </a:r>
            <a:endParaRPr lang="el-GR" sz="1400" b="1" dirty="0"/>
          </a:p>
        </p:txBody>
      </p:sp>
      <p:sp>
        <p:nvSpPr>
          <p:cNvPr id="48" name="47 - Δεξιό άγκιστρο"/>
          <p:cNvSpPr/>
          <p:nvPr/>
        </p:nvSpPr>
        <p:spPr>
          <a:xfrm rot="10800000">
            <a:off x="1142976" y="1428736"/>
            <a:ext cx="428628" cy="121444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53" name="52 - Shape"/>
          <p:cNvCxnSpPr>
            <a:stCxn id="48" idx="1"/>
          </p:cNvCxnSpPr>
          <p:nvPr/>
        </p:nvCxnSpPr>
        <p:spPr>
          <a:xfrm flipV="1">
            <a:off x="1142976" y="714356"/>
            <a:ext cx="1588" cy="1321603"/>
          </a:xfrm>
          <a:prstGeom prst="curvedConnector4">
            <a:avLst>
              <a:gd name="adj1" fmla="val -32356811"/>
              <a:gd name="adj2" fmla="val 74877"/>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59 - TextBox"/>
          <p:cNvSpPr txBox="1"/>
          <p:nvPr/>
        </p:nvSpPr>
        <p:spPr>
          <a:xfrm>
            <a:off x="285720" y="357166"/>
            <a:ext cx="1357322" cy="523220"/>
          </a:xfrm>
          <a:prstGeom prst="rect">
            <a:avLst/>
          </a:prstGeom>
          <a:noFill/>
        </p:spPr>
        <p:txBody>
          <a:bodyPr wrap="square" rtlCol="0">
            <a:spAutoFit/>
          </a:bodyPr>
          <a:lstStyle/>
          <a:p>
            <a:r>
              <a:rPr lang="el-GR" sz="1400" b="1" dirty="0" smtClean="0">
                <a:solidFill>
                  <a:srgbClr val="C00000"/>
                </a:solidFill>
              </a:rPr>
              <a:t>Υποστηρικτικές λειτουργίες</a:t>
            </a:r>
            <a:endParaRPr lang="el-GR" sz="1400" b="1" dirty="0">
              <a:solidFill>
                <a:srgbClr val="C00000"/>
              </a:solidFill>
            </a:endParaRPr>
          </a:p>
        </p:txBody>
      </p:sp>
      <p:sp>
        <p:nvSpPr>
          <p:cNvPr id="63" name="62 - Δεξιό άγκιστρο"/>
          <p:cNvSpPr/>
          <p:nvPr/>
        </p:nvSpPr>
        <p:spPr>
          <a:xfrm rot="5400000">
            <a:off x="4286248" y="1214422"/>
            <a:ext cx="357190" cy="564360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4" name="63 - TextBox"/>
          <p:cNvSpPr txBox="1"/>
          <p:nvPr/>
        </p:nvSpPr>
        <p:spPr>
          <a:xfrm>
            <a:off x="2857488" y="4214818"/>
            <a:ext cx="3643338" cy="307777"/>
          </a:xfrm>
          <a:prstGeom prst="rect">
            <a:avLst/>
          </a:prstGeom>
          <a:noFill/>
        </p:spPr>
        <p:txBody>
          <a:bodyPr wrap="square" rtlCol="0">
            <a:spAutoFit/>
          </a:bodyPr>
          <a:lstStyle/>
          <a:p>
            <a:pPr algn="ctr"/>
            <a:r>
              <a:rPr lang="el-GR" sz="1400" b="1" dirty="0" smtClean="0">
                <a:solidFill>
                  <a:srgbClr val="C00000"/>
                </a:solidFill>
              </a:rPr>
              <a:t>Κύριες λειτουργίες</a:t>
            </a:r>
            <a:endParaRPr lang="el-GR" sz="1400" b="1"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1143008"/>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a:t>
            </a:r>
            <a:r>
              <a:rPr lang="el-GR" b="1" dirty="0" smtClean="0">
                <a:solidFill>
                  <a:srgbClr val="FF0000"/>
                </a:solidFill>
              </a:rPr>
              <a:t>περιβάλλοντος</a:t>
            </a:r>
          </a:p>
          <a:p>
            <a:r>
              <a:rPr lang="el-GR" b="1" dirty="0" smtClean="0">
                <a:solidFill>
                  <a:srgbClr val="FF0000"/>
                </a:solidFill>
              </a:rPr>
              <a:t>Αλυσίδα αξίας</a:t>
            </a:r>
            <a:endParaRPr lang="el-GR" b="1" dirty="0" smtClean="0">
              <a:solidFill>
                <a:srgbClr val="FF0000"/>
              </a:solidFill>
            </a:endParaRPr>
          </a:p>
          <a:p>
            <a:endParaRPr lang="el-GR" b="1" dirty="0" smtClean="0">
              <a:solidFill>
                <a:srgbClr val="FF0000"/>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278094"/>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Αλυσίδα αξίας. (</a:t>
            </a:r>
            <a:r>
              <a:rPr lang="en-US" sz="1600" b="1" dirty="0" smtClean="0">
                <a:solidFill>
                  <a:srgbClr val="E25E04"/>
                </a:solidFill>
              </a:rPr>
              <a:t>Porter)</a:t>
            </a:r>
            <a:endParaRPr lang="el-GR" sz="1600" b="1" dirty="0" smtClean="0">
              <a:solidFill>
                <a:srgbClr val="E25E04"/>
              </a:solidFill>
            </a:endParaRPr>
          </a:p>
          <a:p>
            <a:pPr algn="just"/>
            <a:endParaRPr lang="el-GR" sz="1600" b="1" dirty="0" smtClean="0">
              <a:solidFill>
                <a:srgbClr val="E25E04"/>
              </a:solidFill>
            </a:endParaRPr>
          </a:p>
          <a:p>
            <a:pPr algn="just"/>
            <a:r>
              <a:rPr lang="el-GR" sz="1400" b="1" dirty="0" smtClean="0">
                <a:solidFill>
                  <a:srgbClr val="E25E04"/>
                </a:solidFill>
              </a:rPr>
              <a:t>Κύριες λειτουργίες περιλαμβάνουν</a:t>
            </a:r>
            <a:r>
              <a:rPr lang="en-US" sz="1400" b="1" dirty="0" smtClean="0">
                <a:solidFill>
                  <a:srgbClr val="E25E04"/>
                </a:solidFill>
              </a:rPr>
              <a:t>:</a:t>
            </a:r>
            <a:endParaRPr lang="el-GR" sz="1400" b="1" dirty="0" smtClean="0">
              <a:solidFill>
                <a:srgbClr val="E25E04"/>
              </a:solidFill>
            </a:endParaRPr>
          </a:p>
          <a:p>
            <a:pPr algn="just">
              <a:buFont typeface="Arial" pitchFamily="34" charset="0"/>
              <a:buChar char="•"/>
            </a:pPr>
            <a:r>
              <a:rPr lang="el-GR" sz="1400" b="1" dirty="0" smtClean="0">
                <a:solidFill>
                  <a:schemeClr val="tx1">
                    <a:lumMod val="75000"/>
                    <a:lumOff val="25000"/>
                  </a:schemeClr>
                </a:solidFill>
              </a:rPr>
              <a:t>την </a:t>
            </a:r>
            <a:r>
              <a:rPr lang="el-GR" sz="1400" b="1" dirty="0" smtClean="0">
                <a:solidFill>
                  <a:srgbClr val="E25E04"/>
                </a:solidFill>
              </a:rPr>
              <a:t>διαχείριση εισερχομένων </a:t>
            </a:r>
            <a:r>
              <a:rPr lang="el-GR" sz="1400" b="1" dirty="0" smtClean="0">
                <a:solidFill>
                  <a:schemeClr val="tx1">
                    <a:lumMod val="75000"/>
                    <a:lumOff val="25000"/>
                  </a:schemeClr>
                </a:solidFill>
              </a:rPr>
              <a:t>(</a:t>
            </a:r>
            <a:r>
              <a:rPr lang="en-US" sz="1400" b="1" dirty="0" smtClean="0">
                <a:solidFill>
                  <a:schemeClr val="tx1">
                    <a:lumMod val="75000"/>
                    <a:lumOff val="25000"/>
                  </a:schemeClr>
                </a:solidFill>
              </a:rPr>
              <a:t>inbound logistics)</a:t>
            </a:r>
          </a:p>
          <a:p>
            <a:pPr algn="just"/>
            <a:r>
              <a:rPr lang="el-GR" sz="1400" b="1" dirty="0" smtClean="0">
                <a:solidFill>
                  <a:schemeClr val="tx1">
                    <a:lumMod val="75000"/>
                    <a:lumOff val="25000"/>
                  </a:schemeClr>
                </a:solidFill>
              </a:rPr>
              <a:t>ασχολείται με την υποδοχή, την αποθήκευση, την εσωτερική διακίνηση των Α΄υλών, την απογραφή, τον έλεγχο αποθεμάτων και τυχόν επιστροφές σε προμηθευτές.</a:t>
            </a:r>
          </a:p>
          <a:p>
            <a:pPr algn="just">
              <a:buFont typeface="Arial" pitchFamily="34" charset="0"/>
              <a:buChar char="•"/>
            </a:pPr>
            <a:r>
              <a:rPr lang="el-GR" sz="1400" b="1" dirty="0" smtClean="0">
                <a:solidFill>
                  <a:schemeClr val="tx1">
                    <a:lumMod val="75000"/>
                    <a:lumOff val="25000"/>
                  </a:schemeClr>
                </a:solidFill>
              </a:rPr>
              <a:t> </a:t>
            </a:r>
            <a:r>
              <a:rPr lang="el-GR" sz="1400" b="1" dirty="0" smtClean="0">
                <a:solidFill>
                  <a:schemeClr val="tx1">
                    <a:lumMod val="75000"/>
                    <a:lumOff val="25000"/>
                  </a:schemeClr>
                </a:solidFill>
              </a:rPr>
              <a:t>την </a:t>
            </a:r>
            <a:r>
              <a:rPr lang="el-GR" sz="1400" b="1" dirty="0" smtClean="0">
                <a:solidFill>
                  <a:srgbClr val="E25E04"/>
                </a:solidFill>
              </a:rPr>
              <a:t>διαχείριση παραγωγής </a:t>
            </a:r>
            <a:r>
              <a:rPr lang="el-GR" sz="1400" b="1" dirty="0" smtClean="0">
                <a:solidFill>
                  <a:schemeClr val="tx1">
                    <a:lumMod val="75000"/>
                    <a:lumOff val="25000"/>
                  </a:schemeClr>
                </a:solidFill>
              </a:rPr>
              <a:t>(</a:t>
            </a:r>
            <a:r>
              <a:rPr lang="en-US" sz="1400" b="1" dirty="0" smtClean="0">
                <a:solidFill>
                  <a:schemeClr val="tx1">
                    <a:lumMod val="75000"/>
                    <a:lumOff val="25000"/>
                  </a:schemeClr>
                </a:solidFill>
              </a:rPr>
              <a:t>operations)</a:t>
            </a:r>
          </a:p>
          <a:p>
            <a:pPr algn="just"/>
            <a:r>
              <a:rPr lang="el-GR" sz="1400" b="1" dirty="0" smtClean="0">
                <a:solidFill>
                  <a:schemeClr val="tx1">
                    <a:lumMod val="75000"/>
                    <a:lumOff val="25000"/>
                  </a:schemeClr>
                </a:solidFill>
              </a:rPr>
              <a:t>συμπεριλαμβάνονται όλες οι σχετιζόμενες με την τροποποίηση των Α΄υλών σε τελικό προϊόν.</a:t>
            </a:r>
          </a:p>
          <a:p>
            <a:pPr algn="just">
              <a:buFont typeface="Arial" pitchFamily="34" charset="0"/>
              <a:buChar char="•"/>
            </a:pPr>
            <a:r>
              <a:rPr lang="el-GR" sz="1400" b="1" dirty="0" smtClean="0">
                <a:solidFill>
                  <a:schemeClr val="tx1">
                    <a:lumMod val="75000"/>
                    <a:lumOff val="25000"/>
                  </a:schemeClr>
                </a:solidFill>
              </a:rPr>
              <a:t>την </a:t>
            </a:r>
            <a:r>
              <a:rPr lang="el-GR" sz="1400" b="1" dirty="0" smtClean="0">
                <a:solidFill>
                  <a:srgbClr val="E25E04"/>
                </a:solidFill>
              </a:rPr>
              <a:t>διαχείριση εξερχομένων </a:t>
            </a:r>
            <a:r>
              <a:rPr lang="el-GR" sz="1400" b="1" dirty="0" smtClean="0">
                <a:solidFill>
                  <a:schemeClr val="tx1">
                    <a:lumMod val="75000"/>
                    <a:lumOff val="25000"/>
                  </a:schemeClr>
                </a:solidFill>
              </a:rPr>
              <a:t>(</a:t>
            </a:r>
            <a:r>
              <a:rPr lang="en-US" sz="1400" b="1" dirty="0" smtClean="0">
                <a:solidFill>
                  <a:schemeClr val="tx1">
                    <a:lumMod val="75000"/>
                    <a:lumOff val="25000"/>
                  </a:schemeClr>
                </a:solidFill>
              </a:rPr>
              <a:t>outbound logistics)</a:t>
            </a:r>
          </a:p>
          <a:p>
            <a:pPr algn="just"/>
            <a:r>
              <a:rPr lang="el-GR" sz="1400" b="1" dirty="0" smtClean="0">
                <a:solidFill>
                  <a:schemeClr val="tx1">
                    <a:lumMod val="75000"/>
                    <a:lumOff val="25000"/>
                  </a:schemeClr>
                </a:solidFill>
              </a:rPr>
              <a:t>αφορά όλες τις δραστηριότητες παράδοσης του προϊόντος στον καταναλωτή.</a:t>
            </a:r>
          </a:p>
          <a:p>
            <a:pPr algn="just">
              <a:buFont typeface="Arial" pitchFamily="34" charset="0"/>
              <a:buChar char="•"/>
            </a:pPr>
            <a:r>
              <a:rPr lang="el-GR" sz="1400" b="1" dirty="0" smtClean="0">
                <a:solidFill>
                  <a:schemeClr val="tx1">
                    <a:lumMod val="75000"/>
                    <a:lumOff val="25000"/>
                  </a:schemeClr>
                </a:solidFill>
              </a:rPr>
              <a:t>το </a:t>
            </a:r>
            <a:r>
              <a:rPr lang="en-US" sz="1400" b="1" dirty="0" smtClean="0">
                <a:solidFill>
                  <a:srgbClr val="E25E04"/>
                </a:solidFill>
              </a:rPr>
              <a:t>marketing</a:t>
            </a:r>
            <a:r>
              <a:rPr lang="en-US" sz="1400" b="1" dirty="0" smtClean="0">
                <a:solidFill>
                  <a:schemeClr val="tx1">
                    <a:lumMod val="75000"/>
                    <a:lumOff val="25000"/>
                  </a:schemeClr>
                </a:solidFill>
              </a:rPr>
              <a:t> </a:t>
            </a:r>
            <a:r>
              <a:rPr lang="el-GR" sz="1400" b="1" dirty="0" smtClean="0">
                <a:solidFill>
                  <a:schemeClr val="tx1">
                    <a:lumMod val="75000"/>
                    <a:lumOff val="25000"/>
                  </a:schemeClr>
                </a:solidFill>
              </a:rPr>
              <a:t>και τις </a:t>
            </a:r>
            <a:r>
              <a:rPr lang="el-GR" sz="1400" b="1" dirty="0" smtClean="0">
                <a:solidFill>
                  <a:srgbClr val="E25E04"/>
                </a:solidFill>
              </a:rPr>
              <a:t>πωλήσεις</a:t>
            </a:r>
            <a:r>
              <a:rPr lang="el-GR" sz="1400" b="1" dirty="0" smtClean="0">
                <a:solidFill>
                  <a:schemeClr val="tx1">
                    <a:lumMod val="75000"/>
                    <a:lumOff val="25000"/>
                  </a:schemeClr>
                </a:solidFill>
              </a:rPr>
              <a:t> (</a:t>
            </a:r>
            <a:r>
              <a:rPr lang="en-US" sz="1400" b="1" dirty="0" smtClean="0">
                <a:solidFill>
                  <a:schemeClr val="tx1">
                    <a:lumMod val="75000"/>
                    <a:lumOff val="25000"/>
                  </a:schemeClr>
                </a:solidFill>
              </a:rPr>
              <a:t>marketing and sales)</a:t>
            </a:r>
          </a:p>
          <a:p>
            <a:pPr algn="just"/>
            <a:r>
              <a:rPr lang="el-GR" sz="1400" b="1" dirty="0" smtClean="0">
                <a:solidFill>
                  <a:schemeClr val="tx1">
                    <a:lumMod val="75000"/>
                    <a:lumOff val="25000"/>
                  </a:schemeClr>
                </a:solidFill>
              </a:rPr>
              <a:t>αφορά τις λειτουργίες που σχετίζονται με την προβολή του προϊόντος και την πληροφόρηση γύρω από αυτό.</a:t>
            </a:r>
          </a:p>
          <a:p>
            <a:pPr algn="just">
              <a:buFont typeface="Arial" pitchFamily="34" charset="0"/>
              <a:buChar char="•"/>
            </a:pPr>
            <a:r>
              <a:rPr lang="el-GR" sz="1400" b="1" dirty="0" smtClean="0">
                <a:solidFill>
                  <a:schemeClr val="tx1">
                    <a:lumMod val="75000"/>
                    <a:lumOff val="25000"/>
                  </a:schemeClr>
                </a:solidFill>
              </a:rPr>
              <a:t> </a:t>
            </a:r>
            <a:r>
              <a:rPr lang="el-GR" sz="1400" b="1" dirty="0" smtClean="0">
                <a:solidFill>
                  <a:schemeClr val="tx1">
                    <a:lumMod val="75000"/>
                    <a:lumOff val="25000"/>
                  </a:schemeClr>
                </a:solidFill>
              </a:rPr>
              <a:t>τις </a:t>
            </a:r>
            <a:r>
              <a:rPr lang="el-GR" sz="1400" b="1" dirty="0" smtClean="0">
                <a:solidFill>
                  <a:srgbClr val="E25E04"/>
                </a:solidFill>
              </a:rPr>
              <a:t>υπηρεσίες μετά την πώληση </a:t>
            </a:r>
            <a:r>
              <a:rPr lang="el-GR" sz="1400" b="1" dirty="0" smtClean="0">
                <a:solidFill>
                  <a:schemeClr val="tx1">
                    <a:lumMod val="75000"/>
                    <a:lumOff val="25000"/>
                  </a:schemeClr>
                </a:solidFill>
              </a:rPr>
              <a:t>(</a:t>
            </a:r>
            <a:r>
              <a:rPr lang="en-US" sz="1400" b="1" dirty="0" smtClean="0">
                <a:solidFill>
                  <a:schemeClr val="tx1">
                    <a:lumMod val="75000"/>
                    <a:lumOff val="25000"/>
                  </a:schemeClr>
                </a:solidFill>
              </a:rPr>
              <a:t>after sales services)</a:t>
            </a:r>
          </a:p>
          <a:p>
            <a:pPr algn="just"/>
            <a:r>
              <a:rPr lang="el-GR" sz="1400" b="1" dirty="0" smtClean="0">
                <a:solidFill>
                  <a:schemeClr val="tx1">
                    <a:lumMod val="75000"/>
                    <a:lumOff val="25000"/>
                  </a:schemeClr>
                </a:solidFill>
              </a:rPr>
              <a:t>αναφέρεται στις υπηρεσίες που προσφέρει η επιχείρηση μετά την πώληση του προϊόντος. Περιλαμβάνει την εγκατάσταση του προϊόντος, την εκπαίδευση του καταναλωτή στη χρήση του προ</a:t>
            </a:r>
            <a:r>
              <a:rPr lang="el-GR" sz="1400" b="1" dirty="0" smtClean="0">
                <a:solidFill>
                  <a:schemeClr val="tx1">
                    <a:lumMod val="75000"/>
                    <a:lumOff val="25000"/>
                  </a:schemeClr>
                </a:solidFill>
              </a:rPr>
              <a:t>ϊόντος κ.α.</a:t>
            </a:r>
            <a:endParaRPr lang="el-GR" sz="1400" b="1" dirty="0" smtClean="0">
              <a:solidFill>
                <a:schemeClr val="tx1">
                  <a:lumMod val="75000"/>
                  <a:lumOff val="25000"/>
                </a:schemeClr>
              </a:solidFill>
            </a:endParaRPr>
          </a:p>
        </p:txBody>
      </p:sp>
      <p:sp>
        <p:nvSpPr>
          <p:cNvPr id="1026" name="AutoShape 2"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1143008"/>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a:t>
            </a:r>
            <a:r>
              <a:rPr lang="el-GR" b="1" dirty="0" smtClean="0">
                <a:solidFill>
                  <a:srgbClr val="FF0000"/>
                </a:solidFill>
              </a:rPr>
              <a:t>περιβάλλοντος</a:t>
            </a:r>
          </a:p>
          <a:p>
            <a:r>
              <a:rPr lang="el-GR" b="1" dirty="0" smtClean="0">
                <a:solidFill>
                  <a:srgbClr val="FF0000"/>
                </a:solidFill>
              </a:rPr>
              <a:t>Αλυσίδα αξίας</a:t>
            </a:r>
            <a:endParaRPr lang="el-GR" b="1" dirty="0" smtClean="0">
              <a:solidFill>
                <a:srgbClr val="FF0000"/>
              </a:solidFill>
            </a:endParaRPr>
          </a:p>
          <a:p>
            <a:endParaRPr lang="el-GR" b="1" dirty="0" smtClean="0">
              <a:solidFill>
                <a:srgbClr val="FF0000"/>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4062651"/>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Αλυσίδα αξίας. (</a:t>
            </a:r>
            <a:r>
              <a:rPr lang="en-US" sz="1600" b="1" dirty="0" smtClean="0">
                <a:solidFill>
                  <a:srgbClr val="E25E04"/>
                </a:solidFill>
              </a:rPr>
              <a:t>Porter)</a:t>
            </a:r>
            <a:endParaRPr lang="el-GR" sz="1600" b="1" dirty="0" smtClean="0">
              <a:solidFill>
                <a:srgbClr val="E25E04"/>
              </a:solidFill>
            </a:endParaRPr>
          </a:p>
          <a:p>
            <a:pPr algn="just"/>
            <a:endParaRPr lang="el-GR" sz="1600" b="1" dirty="0" smtClean="0">
              <a:solidFill>
                <a:srgbClr val="E25E04"/>
              </a:solidFill>
            </a:endParaRPr>
          </a:p>
          <a:p>
            <a:pPr algn="just"/>
            <a:r>
              <a:rPr lang="el-GR" sz="1400" b="1" dirty="0" smtClean="0">
                <a:solidFill>
                  <a:srgbClr val="E25E04"/>
                </a:solidFill>
              </a:rPr>
              <a:t>Υποστηρικτικές λειτουργίες έχουν έντονη παρουσία σε όλη την αλυσίδα αξίας του προϊόντος και περιλαμβάνουν</a:t>
            </a:r>
            <a:r>
              <a:rPr lang="en-US" sz="1400" b="1" dirty="0" smtClean="0">
                <a:solidFill>
                  <a:srgbClr val="E25E04"/>
                </a:solidFill>
              </a:rPr>
              <a:t>:</a:t>
            </a:r>
            <a:endParaRPr lang="el-GR" sz="1400" b="1" dirty="0" smtClean="0">
              <a:solidFill>
                <a:srgbClr val="E25E04"/>
              </a:solidFill>
            </a:endParaRPr>
          </a:p>
          <a:p>
            <a:pPr algn="just">
              <a:buFont typeface="Arial" pitchFamily="34" charset="0"/>
              <a:buChar char="•"/>
            </a:pPr>
            <a:r>
              <a:rPr lang="el-GR" sz="1400" b="1" dirty="0" smtClean="0">
                <a:solidFill>
                  <a:schemeClr val="tx1">
                    <a:lumMod val="75000"/>
                    <a:lumOff val="25000"/>
                  </a:schemeClr>
                </a:solidFill>
              </a:rPr>
              <a:t>τις </a:t>
            </a:r>
            <a:r>
              <a:rPr lang="el-GR" sz="1400" b="1" dirty="0" smtClean="0">
                <a:solidFill>
                  <a:srgbClr val="E25E04"/>
                </a:solidFill>
              </a:rPr>
              <a:t>προμ</a:t>
            </a:r>
            <a:r>
              <a:rPr lang="el-GR" sz="1400" b="1" dirty="0" smtClean="0">
                <a:solidFill>
                  <a:srgbClr val="E25E04"/>
                </a:solidFill>
              </a:rPr>
              <a:t>ήθειες</a:t>
            </a:r>
            <a:r>
              <a:rPr lang="el-GR" sz="1400" b="1" dirty="0" smtClean="0">
                <a:solidFill>
                  <a:schemeClr val="tx1">
                    <a:lumMod val="75000"/>
                    <a:lumOff val="25000"/>
                  </a:schemeClr>
                </a:solidFill>
              </a:rPr>
              <a:t> – </a:t>
            </a:r>
            <a:r>
              <a:rPr lang="el-GR" sz="1400" b="1" dirty="0" smtClean="0">
                <a:solidFill>
                  <a:srgbClr val="E25E04"/>
                </a:solidFill>
              </a:rPr>
              <a:t>αγορές</a:t>
            </a:r>
            <a:r>
              <a:rPr lang="el-GR" sz="1400" b="1" dirty="0" smtClean="0">
                <a:solidFill>
                  <a:schemeClr val="tx1">
                    <a:lumMod val="75000"/>
                    <a:lumOff val="25000"/>
                  </a:schemeClr>
                </a:solidFill>
              </a:rPr>
              <a:t>.</a:t>
            </a:r>
          </a:p>
          <a:p>
            <a:pPr algn="just"/>
            <a:r>
              <a:rPr lang="el-GR" sz="1400" b="1" dirty="0" smtClean="0">
                <a:solidFill>
                  <a:schemeClr val="tx1">
                    <a:lumMod val="75000"/>
                    <a:lumOff val="25000"/>
                  </a:schemeClr>
                </a:solidFill>
              </a:rPr>
              <a:t>όλες οι λειτουργίες που έχουν να κάνουν με την αγορά υλικών απαραίτητων για την παραγωγική διαδικασία.</a:t>
            </a:r>
          </a:p>
          <a:p>
            <a:pPr algn="just">
              <a:buFont typeface="Arial" pitchFamily="34" charset="0"/>
              <a:buChar char="•"/>
            </a:pPr>
            <a:r>
              <a:rPr lang="el-GR" sz="1400" b="1" dirty="0" smtClean="0">
                <a:solidFill>
                  <a:schemeClr val="tx1">
                    <a:lumMod val="75000"/>
                    <a:lumOff val="25000"/>
                  </a:schemeClr>
                </a:solidFill>
              </a:rPr>
              <a:t>την </a:t>
            </a:r>
            <a:r>
              <a:rPr lang="el-GR" sz="1400" b="1" dirty="0" smtClean="0">
                <a:solidFill>
                  <a:srgbClr val="E25E04"/>
                </a:solidFill>
              </a:rPr>
              <a:t>έρευνα</a:t>
            </a:r>
            <a:r>
              <a:rPr lang="el-GR" sz="1400" b="1" dirty="0" smtClean="0">
                <a:solidFill>
                  <a:schemeClr val="tx1">
                    <a:lumMod val="75000"/>
                    <a:lumOff val="25000"/>
                  </a:schemeClr>
                </a:solidFill>
              </a:rPr>
              <a:t> και </a:t>
            </a:r>
            <a:r>
              <a:rPr lang="el-GR" sz="1400" b="1" dirty="0" smtClean="0">
                <a:solidFill>
                  <a:srgbClr val="E25E04"/>
                </a:solidFill>
              </a:rPr>
              <a:t>ανάπτυξη</a:t>
            </a:r>
            <a:r>
              <a:rPr lang="el-GR" sz="1400" b="1" dirty="0" smtClean="0">
                <a:solidFill>
                  <a:schemeClr val="tx1">
                    <a:lumMod val="75000"/>
                    <a:lumOff val="25000"/>
                  </a:schemeClr>
                </a:solidFill>
              </a:rPr>
              <a:t>.</a:t>
            </a:r>
          </a:p>
          <a:p>
            <a:pPr algn="just"/>
            <a:r>
              <a:rPr lang="el-GR" sz="1400" b="1" dirty="0" smtClean="0">
                <a:solidFill>
                  <a:schemeClr val="tx1">
                    <a:lumMod val="75000"/>
                    <a:lumOff val="25000"/>
                  </a:schemeClr>
                </a:solidFill>
              </a:rPr>
              <a:t>αναφέρεται στον σχεδιασμό και ανάπτυξη νέων προϊόντων, μέσω νέων τεχνολογιών και τεχνογνωσίας.</a:t>
            </a:r>
            <a:endParaRPr lang="el-GR" sz="1400" b="1" dirty="0" smtClean="0">
              <a:solidFill>
                <a:schemeClr val="tx1">
                  <a:lumMod val="75000"/>
                  <a:lumOff val="25000"/>
                </a:schemeClr>
              </a:solidFill>
            </a:endParaRPr>
          </a:p>
          <a:p>
            <a:pPr algn="just">
              <a:buFont typeface="Arial" pitchFamily="34" charset="0"/>
              <a:buChar char="•"/>
            </a:pPr>
            <a:r>
              <a:rPr lang="el-GR" sz="1400" b="1" dirty="0" smtClean="0">
                <a:solidFill>
                  <a:schemeClr val="tx1">
                    <a:lumMod val="75000"/>
                    <a:lumOff val="25000"/>
                  </a:schemeClr>
                </a:solidFill>
              </a:rPr>
              <a:t>την </a:t>
            </a:r>
            <a:r>
              <a:rPr lang="el-GR" sz="1400" b="1" dirty="0" smtClean="0">
                <a:solidFill>
                  <a:srgbClr val="E25E04"/>
                </a:solidFill>
              </a:rPr>
              <a:t>διοίκηση ανθρώπινου δυναμικού</a:t>
            </a:r>
            <a:r>
              <a:rPr lang="el-GR" sz="1400" b="1" dirty="0" smtClean="0">
                <a:solidFill>
                  <a:schemeClr val="tx1">
                    <a:lumMod val="75000"/>
                    <a:lumOff val="25000"/>
                  </a:schemeClr>
                </a:solidFill>
              </a:rPr>
              <a:t>.</a:t>
            </a:r>
          </a:p>
          <a:p>
            <a:pPr algn="just"/>
            <a:r>
              <a:rPr lang="el-GR" sz="1400" b="1" dirty="0" smtClean="0">
                <a:solidFill>
                  <a:schemeClr val="tx1">
                    <a:lumMod val="75000"/>
                    <a:lumOff val="25000"/>
                  </a:schemeClr>
                </a:solidFill>
              </a:rPr>
              <a:t>ενέργειες που σχετίζονται με την στελέχωση και την κατανομή των εργασιών στο ανθρώπινο δυναμικό.</a:t>
            </a:r>
          </a:p>
          <a:p>
            <a:pPr algn="just">
              <a:buFont typeface="Arial" pitchFamily="34" charset="0"/>
              <a:buChar char="•"/>
            </a:pPr>
            <a:r>
              <a:rPr lang="el-GR" sz="1400" b="1" dirty="0" smtClean="0">
                <a:solidFill>
                  <a:schemeClr val="tx1">
                    <a:lumMod val="75000"/>
                    <a:lumOff val="25000"/>
                  </a:schemeClr>
                </a:solidFill>
              </a:rPr>
              <a:t>την </a:t>
            </a:r>
            <a:r>
              <a:rPr lang="el-GR" sz="1400" b="1" dirty="0" smtClean="0">
                <a:solidFill>
                  <a:srgbClr val="E25E04"/>
                </a:solidFill>
              </a:rPr>
              <a:t>εσωτερική υποδομή</a:t>
            </a:r>
            <a:r>
              <a:rPr lang="el-GR" sz="1400" b="1" dirty="0" smtClean="0">
                <a:solidFill>
                  <a:schemeClr val="tx1">
                    <a:lumMod val="75000"/>
                    <a:lumOff val="25000"/>
                  </a:schemeClr>
                </a:solidFill>
              </a:rPr>
              <a:t>.</a:t>
            </a:r>
          </a:p>
          <a:p>
            <a:pPr algn="just"/>
            <a:r>
              <a:rPr lang="el-GR" sz="1400" b="1" dirty="0" smtClean="0">
                <a:solidFill>
                  <a:schemeClr val="tx1">
                    <a:lumMod val="75000"/>
                    <a:lumOff val="25000"/>
                  </a:schemeClr>
                </a:solidFill>
              </a:rPr>
              <a:t>σχετίζονται με τον προγραμματισμό και τον έλεγχο της επιχείρησης, όπως για παράδειγμα η διοίκηση, ο στρατηγικός σχεδιασμός, η νομική υποστήριξη κ.α.</a:t>
            </a:r>
            <a:endParaRPr lang="el-GR" sz="1400" b="1" dirty="0" smtClean="0">
              <a:solidFill>
                <a:srgbClr val="E25E04"/>
              </a:solidFill>
            </a:endParaRPr>
          </a:p>
          <a:p>
            <a:pPr algn="just"/>
            <a:endParaRPr lang="el-GR" sz="1400" b="1" dirty="0" smtClean="0">
              <a:solidFill>
                <a:srgbClr val="E25E04"/>
              </a:solidFill>
            </a:endParaRPr>
          </a:p>
        </p:txBody>
      </p:sp>
      <p:sp>
        <p:nvSpPr>
          <p:cNvPr id="1026" name="AutoShape 2"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1714488"/>
            <a:ext cx="1285884" cy="1143008"/>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a:t>
            </a:r>
            <a:r>
              <a:rPr lang="el-GR" b="1" dirty="0" smtClean="0">
                <a:solidFill>
                  <a:srgbClr val="FF0000"/>
                </a:solidFill>
              </a:rPr>
              <a:t>περιβάλλοντος</a:t>
            </a:r>
          </a:p>
          <a:p>
            <a:r>
              <a:rPr lang="el-GR" b="1" dirty="0" smtClean="0">
                <a:solidFill>
                  <a:srgbClr val="FF0000"/>
                </a:solidFill>
              </a:rPr>
              <a:t>Αλυσίδα αξίας</a:t>
            </a:r>
            <a:endParaRPr lang="el-GR" b="1" dirty="0" smtClean="0">
              <a:solidFill>
                <a:srgbClr val="FF0000"/>
              </a:solidFill>
            </a:endParaRPr>
          </a:p>
          <a:p>
            <a:endParaRPr lang="el-GR" b="1" dirty="0" smtClean="0">
              <a:solidFill>
                <a:srgbClr val="FF0000"/>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142852"/>
            <a:ext cx="6929486" cy="2339102"/>
          </a:xfrm>
          <a:prstGeom prst="rect">
            <a:avLst/>
          </a:prstGeom>
          <a:noFill/>
        </p:spPr>
        <p:txBody>
          <a:bodyPr wrap="square" rtlCol="0">
            <a:spAutoFit/>
          </a:bodyPr>
          <a:lstStyle/>
          <a:p>
            <a:pPr algn="just"/>
            <a:r>
              <a:rPr lang="el-GR" sz="1600" b="1" dirty="0" smtClean="0">
                <a:solidFill>
                  <a:srgbClr val="E25E04"/>
                </a:solidFill>
              </a:rPr>
              <a:t>Στρατηγική ανάλυση εσωτερικού περιβάλλοντος.</a:t>
            </a:r>
          </a:p>
          <a:p>
            <a:pPr algn="just"/>
            <a:r>
              <a:rPr lang="el-GR" sz="1600" b="1" dirty="0" smtClean="0">
                <a:solidFill>
                  <a:srgbClr val="E25E04"/>
                </a:solidFill>
              </a:rPr>
              <a:t>Αλυσίδα αξίας. (</a:t>
            </a:r>
            <a:r>
              <a:rPr lang="en-US" sz="1600" b="1" dirty="0" smtClean="0">
                <a:solidFill>
                  <a:srgbClr val="E25E04"/>
                </a:solidFill>
              </a:rPr>
              <a:t>Porter)</a:t>
            </a:r>
            <a:endParaRPr lang="el-GR" sz="1600" b="1" dirty="0" smtClean="0">
              <a:solidFill>
                <a:srgbClr val="E25E04"/>
              </a:solidFill>
            </a:endParaRPr>
          </a:p>
          <a:p>
            <a:pPr algn="just"/>
            <a:r>
              <a:rPr lang="el-GR" sz="1400" b="1" dirty="0" smtClean="0">
                <a:solidFill>
                  <a:srgbClr val="E25E04"/>
                </a:solidFill>
              </a:rPr>
              <a:t>Το σύστημα αξίας. (σχηματική απεικόνιση)</a:t>
            </a:r>
          </a:p>
          <a:p>
            <a:pPr algn="just"/>
            <a:endParaRPr lang="el-GR" sz="1400" b="1" dirty="0" smtClean="0">
              <a:solidFill>
                <a:srgbClr val="E25E04"/>
              </a:solidFill>
            </a:endParaRPr>
          </a:p>
          <a:p>
            <a:pPr algn="just"/>
            <a:endParaRPr lang="el-GR" sz="1400" b="1" dirty="0" smtClean="0">
              <a:solidFill>
                <a:srgbClr val="E25E04"/>
              </a:solidFill>
            </a:endParaRPr>
          </a:p>
          <a:p>
            <a:pPr algn="just"/>
            <a:endParaRPr lang="el-GR" sz="1400" b="1" dirty="0" smtClean="0">
              <a:solidFill>
                <a:srgbClr val="E25E04"/>
              </a:solidFill>
            </a:endParaRPr>
          </a:p>
          <a:p>
            <a:pPr algn="just"/>
            <a:endParaRPr lang="el-GR" sz="1400" b="1" dirty="0" smtClean="0">
              <a:solidFill>
                <a:srgbClr val="E25E04"/>
              </a:solidFill>
            </a:endParaRPr>
          </a:p>
          <a:p>
            <a:pPr algn="just"/>
            <a:endParaRPr lang="el-GR" sz="1400" b="1" dirty="0" smtClean="0">
              <a:solidFill>
                <a:srgbClr val="E25E04"/>
              </a:solidFill>
            </a:endParaRPr>
          </a:p>
          <a:p>
            <a:pPr algn="just"/>
            <a:endParaRPr lang="el-GR" sz="1400" b="1" dirty="0" smtClean="0">
              <a:solidFill>
                <a:srgbClr val="E25E04"/>
              </a:solidFill>
            </a:endParaRPr>
          </a:p>
          <a:p>
            <a:pPr algn="ctr"/>
            <a:r>
              <a:rPr lang="el-GR" sz="1400" b="1" i="1" u="sng" dirty="0" smtClean="0">
                <a:solidFill>
                  <a:srgbClr val="E25E04"/>
                </a:solidFill>
              </a:rPr>
              <a:t>Διαφοροποιημένη επιχείρηση</a:t>
            </a:r>
            <a:endParaRPr lang="el-GR" sz="1600" b="1" i="1" u="sng" dirty="0" smtClean="0">
              <a:solidFill>
                <a:srgbClr val="E25E04"/>
              </a:solidFill>
            </a:endParaRPr>
          </a:p>
        </p:txBody>
      </p:sp>
      <p:sp>
        <p:nvSpPr>
          <p:cNvPr id="1026" name="AutoShape 2"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data:image/png;base64,iVBORw0KGgoAAAANSUhEUgAACVIAAAZwCAIAAAAat7tOAAAgAElEQVR4nOzdvXKkyKIu0P1O80Dj8RzbaluWIvDG2I4MOXoCWXKELTmnrTYUIUdXXkeMUdeoHkZdQJKZ/CQU64vl3HtaFGRS1Dl8k/Cfk4iIiIiIiIiIiIiIiIjsPP8pvQOynTQAAAAAAPzy9/8rfc9WRCQtaj9pU/pHFAAAAABgW3Lz9/9jcSLSidpP2hT/BQUAAAAA2JLsbql4JXYFFpoakauO2k/alP4FBQAAAADYFLXfZmu/UzPr7XGRK4naT9qU/gUFAAAAANicrBTvzK7A6NT8bcGfyGXUftKm+M8nAAAAAMDGZHdLxWuzvVtuakSuN2q/Ynl8fKzq+o+q+uuv/31+fpbenVP5n08AAAAAgK1R+2229js1s94hF7mGqP3K5Nu3b39UVauqqtJ7dCr/8wkAAAAAsEVZKV6b7V3M1PxtwZ/Ib1H7rZ3Pz8///ve/Xzu/s9fX19K7Vvy3EwAAAABge7K7peLN2a4tOjUiVxq136r5/Pys6svC7+zh4aH03pX+7QQAAAAA2CC132Zrv1Mz601ykd1H7bde3t/fhzq/P6rq/f299A6W/u0EAAAAANiorBRvznYtcmr+tuBP5N+o/VZKuPOr67r0Dp5K/2oCAAAAAGxVdrdUvDzbr6WnRuQao/ZbI9+/f68GCr8/qur29rb0Dp5T+ocTAAAAAGCb1H6brf2mzI7I1UXtt3heX1+HCr/NrPM7p/QPJwAAAADAdmWleHm2X/FTo/YT+Sdqv2XTNM2ff/451Pn99df/Su/g1xT/1QQAAAAA2Krsbql4f7ZTaRMkIqeT2m/RPD4+Btb5PTw8lN7Bi5T+1QQAAAAA2Cy135Zrv+zZEbmuqP2WysPDQ6Dze3x8LL2D3ZT+1QQAAAAA2LSsFO/PdippatR+IqfTSe23UAKd359//tk0uT8Py6b4TyYAAAAAwIZld0vFK7Q9Sp4gEVH7LZC//vpfYJ3f6+tr6R0cSumfTAAAAACALVP7bbn2y54dkSuK2m/m3N7eDhV+VVV9//699A4GUvonEwAAAABg67JSvELbo9SpUfuJqP3mzbdv3wY7v7r68eNH6R0Mp/jvJQAAAADAtmV3S8VbtN3JmSCRo0ftN08+Pz/Dnd/7+3vpfRxN6d9LAAAAAICNU/ttufbLnh2Ra4nab4Z8fn7+97//DXR+n5+fpfcxJqV/LwEAAAAAdiArxVu03cmYGrWfHD5qv6l5f3+v6v7Cb1ed36n0LyUAAAAAwB7kdUvFW7TdyZwgkUNH7Tcp4c7v27dvP3/+LL2P8Sn9YwkAAAAAsA9ZKV6k7Uve1PxtwZ8cOmq//Hz//r0aKPz+qKrb29vSO5ia4r+UAAAAAAC7kJXiRdq+5E2N2k+OHbVfZl5fX4cKvz+qqq7r0juYkeK/lAAAAAAAe5DXLRUv0vYlf4JEjhu1X06apvnzzz+HOr+//vpf6R3MS+lfSgAAAACA3chK8S5tR7Kn5m8L/uS4Ufsl5/HxMbDO7+HhofQOZqf4zyQAAAAAwF5kpXiXtiPZU6P2kwNH7ZeWcOf3+PhYegenpPjPJAAAAADATuR1S8W7tB2ZNEEiB43aLyEPDw9Dhd+ff/75+H+77vxO5X8mAQAAAAD2JCvF67S9mDI1f1vwJweN2i82f/31v8A6v9fX19I7OD3FfyMBAAAAAHYkK8XrtL2YMjVqPzlq1H5Rub29HSr8qivp/E6lfyABAAAAAHYlr1sqXqftxdQJEjli1H7j+fbt22DnV1c/fvwovYNzpfRvJAAAAADAzmSleKO2CxOn5m8L/uSIUfuF8vPnz3Dn9/7+XnofZ0zxH0gAAAAAgH3JSvFGbRcmTo3aTw4Ztd9gPj8///vf/wY6v8/Pz9L7OG+K/0ACAAAAAOxKXrdUvFHbhRkmSORwUfv15/Pzs6r7C78r7fxO5X8gAQAAAAD2JyvFS7Xtmz41f1vwJ4eL2q8n7+/vwc6v/vnzZ+l9XCLFfx0BAAAAAPYmr1sqXqptX6mpEdlz1H6X+f79ezVQ+P1RVbe3t6V3cLmU/nUEAAAAANgdtd9ma79TM/dddJGtR+33W15fX4cKvz+qqq7r0ju4aEr/OgIAAAAA7FJWivdqGzfL1PxtwZ8cK2q/f9M0TaDz++uv/5XewaVT/KcRAAAAAGCH8rql4r3axs02QSIHitrvVx4fHwOd38PDQ+kdXCGlfxoBANi2j5en+7ubuq7qqqrr6v7u5v7u5uPl6e3tpfi+AQBASWq/Ldd+ebMjss+o/U6nsc7v8fGx9A6uk9I/jQAAbNXHy1NdDb4Cu66q4nsIAAClpad4r7Zxc02N2k+OFLXf6eHhYajw+/PPPx//7yCd36n0jyIAABv1/Pw8/N/Iqf0AAKA5nSz423Dtd2rmvpcust0cvfb766//BW5gvL6+lt7BNVP6dxEAWNfb28tc2m2eHwL5VdPUxY90a6aM8Po+Xp7CnZ/aDwAATie137Zrv7zZEdlhDl373d7eDt26qA7X+Z3K/y4CACuK6XIi3d/dtJttmjrwP+Xs/u4me4TXF3i2p9oPAAB+l57i1dqWzTg1aj85TI5b+3379m2w86urHz9+lN7B9VP8RxEAWI/ar6Ad1X7dCVX7AQDAoLxuqXi7tlkzT5DIIXLE2u/nz5/hzu/9/b30PhZJ6R9FAGBFar+CdlT7xSz1O1Tt1zR1XVctp3fXx8uTIQIAjkvtt+XaL292RPaWw9V+n5+fVT14x6Kqq8/Pz9L7WCqlfxQBgBWp/QraS+33/PwcuYfHqf0u5q6uj3Lg8S4uAsc5NwAA/pGe4u3aZs07NWo/OUaOVfvp/IIp/osIAKxH7VfQXmq/3v2s66pp6o+Xp4+Xp6ap7+9u6iNVO2q/UWo/AODo8rql4gXbNs0/QSLXnwPVfu/v78HOr/7582fpfSyb0r+IAMCK1H4F7aX26z7hs2nq3n/58fJUfFSLzJ3ar0vtBwAcndpvy7Vf3uyI7CpHqf0+Pz8DryW5vb0tvYNbSOlfRABgRWq/gnZR+729vWxhN7ZG7TdK7QcAkHNrtnjBtk2zT43aTw6Qo9R+379/H7qPUtd16b3bSIr/HAIA61H7lR38r7qD1j5F8+zt7WX9nezu1XGW9AWo/Uap/QAAMrul4h3bBi0yQSJXnqPXfn/99b/Su7adlP45BABW1K397u9umqbO8LUNapq6rqqv1H6jtlmwXfZbypveYVH7daj9AADUfpuu/fJmR2Q/OXTtZ53f7yn9cwgArKhb+w29to2l7aL2U9/2Dovar0vtBwBwOjU5d2eLd2wbtMTUqP3k2nPo2u/h4aH0fm0qxX8LAYD1qP22Y5u1X11XTo8utd8otR8AwOlkwd+Ga79TM/d9dZFtRe0nbUr/FgIAK1L7bcdGa79K7ddD7TdK7QcAcDqp/bZd++XNjshOovaTNqV/CwGAFan9tmMXtd8WdmkL1H6j1H4AAP9IT/GabWsWmhq1n1x11H7SpvgPIQCwHrXfdmy19tvcLm2B2m+U2g8A4Je8bql407YpC06QyNVG7SdtSv8QAgArUvttxzZrv4tdent7Kb5LW6D2G6X2AwD4Re235dovb3ZE9hC1n7Qp/UMIAKxI7bcdar8dUfuNUvsBAHyRnuJN26YsNzVqP7neqP2kTfFfQQBgPddd+328PN3f3dR1VdfV/d1NZIvWNPXXv1qt6Fqo9nt7e2mP6P7upmnqpCPaQu338fJ0PoRW09TzDk7qZo9W+729vbSz0DR1zFl0tNrvfLX5eum4pmspADBVXrdUvGzbjmUnSOQ6o/aTNqV/BQGAFS1X+527gVZvSXAuXb4K7Ge3kjn/f7Yu/qcXxcxZuMb7eHmqq6r7V+vcvs+o/UYHsLvNmCP6OrDdP+z1dVfD83LxQc/Pz73/4Hxodd0zHV+apJEJDR/j0MbrarAkbg/q4m/rqhoamYuTP+Z70R7+x8vT138QP7CBCU1tTM9tVv9A1VV3U+1ndf8qMERftxM5RF3Pz88Z15yh7fdecwbPpb7rRntiZJyfAMC1UfttufbLmx2RzUftJ21K/woCACtarvaLabC6n969Bd80dT2wexfVy/3dzdD/6OJGfO+N/u7ODG18IRm1X3efv/5Pw51Z4IiGap5QA/dludvoSri3t5eLfbs4qKQdqNNP2sjtX3SKb28vqcPSncfRr1tznreIszr+nLwsKaPXJsYMVF3/9oUaKsBGh3poiOJLyvr3P+w9K7pfme72A9ecvCFa4eoBAOxBeoqXbdux6NSo/eRKo/aTNsV/AgGA9Wy59nt7e+lWCDG13+iN+O7zBmManaXftDdv7Rfu/MJzvWjt17sA8es/iNnzrufn58hxTuwU/13QtnTt121Dq6K1X9JEtAey69pv9JqTfS5d/WNgAYBxGd1S8bJtOxafIJErjNpP2pT+CQQAVrTZ2q/3/nsVUfsNPdYyfJgxXcXQMsG5zFj7xRc2vUe0XO03NDu/zUVW7RczXHmH1o7S0rVf74GXqv0yZuF8LPut/WKuOVPOJU/7BICjy1tSVrxv24htzo7ItqP2kzalfwIBgBVts/Ybuv8erknO72OLvAX/dcFf/O37RW/cz1X7RRaf3bolY0D+Hc+I2i8wO18/Pbv26y7iHB2uSOeJWLT2GzrqIrVfXjl63uxOa7/Ia87Ec2npFcMAwOalp3jfthHbnB2RbUftJ22K//4BAOvZZu0XKH7CtV9SY3TepaTb96PF0hSz1H4ZbUR3wd8StV+4M/v66dm13+jZO3Ed4XK1X2DA16/9ssvRXdd+kdecL5+Vc5ge9QkAR5expKx437YRa0yQyLVF7SdtSv/+AQAr2mDtF16sFqj9Um/En5uG1CpoufU6s9R+GW1Ed8aXqP3C4/z106fUfoFeNrvNqhau/cI7tn7tl1doVXuu/eKvOaNfkLqq6roKDIIFfwBwaBm130nzt1btlzc7IhuO2k/alP79AwBWtLXab7SbGX0XWucufOB/VA3d7g/ctV/uOZ+z1H4549ApgWav/UY3+PXTe6f1vJGmqe/vbu7vbgITNPT+xd59qKvq/GzYs6apez990dov3JOtXPsFzqivU9C7z/ut/cL7drGd3tOg7vyzj5en3lMuftYAgCuVnuKV2xZsdnZENhy1n7Qp/uMHAKxna7XfaGcQX/vVddV+6MfLU39R0bf9tjfqL4oWe0zfErXf10F4e3sZqt8uNvv29tI2Yd3xaf9HF9o/v6z9Inqgr5/+dVrP1Wxvk/f29tJ7AvSewP1VTV31brl7tnw9kc66K02HhuXj5enrp6Se8CvXfv2da1V1T8XuKJ032x515zT4I2+Ilq79kq45vd/T3vEZ+sfdrxsAcCwZS8qKV25bsNnZEdlw1H7SpvSPHwCwoq3VfqMia7/uUby9vYTv7/feu++7xb/UXfvZa7/eqeztIQIflNHBZCwW/Prn52k9F36jn9U9B3o7rd6qJv4oukfd+yDTGKkjs2bt13s61VV/OXrqFMkXm70Y8/j3Ymaccr8OM+L8n3jNOfUtZwzvYfcUfX5+jjwiAOAK5RVLxVu34rY8OyJbjdpP2pT+8QMAVrTx2q+uq/PystOpOb/27+t2hmq/oUMIvMEr0G107/IP/cuJ5q39An/bHbfApGd0MKO13/m5mudhPE/rxe7d391EDnJ3GV9vvdTdpZgDaWdktdrvXHZeLC4cmrjZa7/eiRsdqPavrqP2+zoFb28vz8/PX3fg+fk5/rszdIp6zicAHF56irduxW15dkS2GrWftCn+ywcArKfnkXd1dX59WpLuve+Ye/cZi9W+6q39ArfUA+9mC1QLeY1Rhhlrv/Byou5fBQYt49gDtd/Xh47Opftxo6dKfAV13vg6tV/qCT977ddtuCM/4jwaV1D7pU5B5EFln34AwHXKWFJWvHUrbsuzI7LVqP2kTelfPgBgRRmPvBuqcy62HHPvfujT67h7/T0PeBy7n977nM/wvf7lFkRemKv2i9m90elLmscLQ7XfQq9F7C7A6u7kxbwnLbfqXXo4e+2X8UTTeWu/3lI8fmFrXVd7r/2irjm/n0iRl4Luhy60YhgA2Ie8Yql48ab2E9lb1H7SpvQvHwCwom3WfpE3+ru1X/wDCeMLm24dsuXaL7J/il9+lDE1vbXfQp1f5ARNqf1ijnFi7Rf5srdFa7/u6Zc0St2Hte6r9ov5lO7fxo9P9kEBAFcqPcWLt4PUfnmzI7LJqP2kTfGfPQBgPRus/eJLtYwWpNtIxSy7mVKHxJul9otcRRTzYMz4eRzdeL3w8qbRvif7HIs8xim1X3Z7N2/tl1Gih+2o9os8Hy6PKKXJzlsmCABcrYwlZcWLt+PUfhmzI7LJqP2kTemfPQBgRVur/dLupKe3IN1qLaaOmn2tWOS+ZdR+kZ+1cu0XuZot22inklfzxB9jdu2X9Jq3ZWu/KnYBaKS91H7xc3cxjEln0cUJs9A1BADYlfQU797UfiK7itpP2hT/zQMA1rO12i9pgZHaL7v2637W0L/MmKDLSmxygZQ6QaO133Ye8plUHS1X+3UflDr9oax7qf1Stl/l/eGUEwYAuF7pKd69HaT2y5sdke1F7Sdtiv/mAQDr2Vrtl/QoyIwWJO8Ts+uWJGVrv6FxyOhI1m84RnvZ2TutK6v9uifS9AWR11f75X3XJo4GAHC1MpaUFe/ejlP7ZcyOyPai9pM2pX/zAIAVqf0yar+Feqw1a7/n5+fIccjoSDZY+138g9TOZsZjnNKuLVf7ZZx7o66s9rtYEJna2118rtoPADidmpwbt8XrN7WfyH6i9pM2xX/wAID1zFX7ja6vUvuNWrP2iy8/MjqSpWu/j5enpqnv727quqqr6qLs6T0TurXfxNVsV1b7dV/HmPRN7HVltd9lb5d4Vqv9AIA+6Slevx2k9subHZGNRe0nbYr/4AEA61ni4X5nar9Uar+At7eX+7ubbnvXq6f2q3v+cMqCtquv/aZP2ZXVfpeHo/YDAKbLWFJWvH47Tu2XMTsiG4vaT9qU/sEDAFak9lP7bbz2+3h5imz7AmdCd2xTm7O5jnGbtd/lP5ijlLqy2u9yxqvq/u4mSd5XFQC4dukp3sCp/UR2ErWftCn+awcArEftF/OJ67ysTu134bzCL6nwGzoTAg+zrauqaerUZ1peW+1XzV9sX3ftN930EQYArkJ6ijdwB6n98mZHZEtR+0mb4r92AMB61H7HrP3e3l4iPyujI5lluDIW+YXPhNGt1XUV3zCp/Uap/cKmjzAAcA0ylpQVb+COU/tlzI7IlqL2kzalf+0AgBWp/dR+4c/K6EimD1dgcV6M3jMhsrY5L/5b7hinfN1Wq/2yn3361ZXVfr2vh5xi+ggDANciMcUbOLWfyE6i9pM2xX/qAID1qP3UfuHPyuhIJg7X29tL9jq/wJnQPeSAuhpZ+af2G6X2C5s+wgDAtUhP8RLuILVf3uyIbCZqP2lT/KcOAFiP2k/tF/6sjI5k4nDFL8ur6+r+7qY5nwgRZ0LqcxoD34Urq/0u9krtNzqG000fYQDgSmQsKStewh2n9suYHZHNRO0nbUr/1AEAK1L7qf3Cn5XRkUwZrvCavLr61fNdzFr8YrXU8mbo66D2G3Vttd+0Fahd00cYALgiiSlewqn9RPYQtZ+0Kf47BwCsR+2n9gt/VkZHMmW4hhbkhZ+6GV/7vb29JDV/9cAZovYbdW2138UYVlXT1FNMH2EA4HpkdEvFe7iD1H6nZoHb7yIrRe0nbUr/zgEAK1L7qf02Vfv1rqkandnUV9MlPe2zd2tXVvt5t99ygw8AME7tt+XaL2N2RLYRtZ+0Kf07BwCsSO2n9ttO7dc9nMhpzWitPl6e4su/GY9R7Zc6RNus/Ra6CAAAB5aY4j3ccWq/jNkR2UbUftKm+I8cALAetZ/abzu1X3cE6qqKmaDs1urt7aU5n0fB2q/7pbju2m+WM3yu2u/5+Tn2MNV+AMB+ZSwpK17Fqf1Eth21n7Qp/SMHAKxI7af2207t111+F3k2Tl+s9vHyFHjnX3eDar9Rc9V+8UO0aO23zkUAADgutd+Wa7+M2RHZQNR+0qb0jxwAsCK1n9pvO7Vfd9Vd3h9mP6Py4+Wpd+Vft7K6ttrv4h9EV3QBV177zTFEAAC/S0zxKu44tV/G7IhsIGo/aVP8GgoArEftp/bbUu3322cl1FrzvZru7e2lt/mb6xhnrP0SBja59os9kQI6tV/sNndR+8V/1wAAYmUsKSvexqn9RDYctZ+0KX4NBQDWo/ZT+22n9rv4rCK1X+/gdM+TK6v9lui0rqz26349ky5WAADj1H5brv0yZkekdNR+0qb0NRQAWJHaT+23kdqvu0spfc+ctd+pc2p1D/zKar+Mc29Ud5tLD9GitV/2HwIApEhM8TbuOLVfxuyIlI7aT9oUv4ACAOtR+6n91H4Zc3Fltd8S14Erq/26Ozb9NAMAuJSxpKx4IXec2i9jdkSKRu0nbUpfQAGAFan91H4bqf2m9DGz136jO1Ok9rv80Gq22q97Pkw/ybNrv+zZXLr2u9ixha4DAMChqf3UfiLzRe0nbUpfQAGAFan91H6brf0KrvZLrv2iG7ht1n7dHYvf+JArrP06j36dOEQAAH0SU7yQO07tlzE7IkWj9pM2xa+eAMB61H5qv43Ufpt6yOcuar+EIi2i9ht9nWGq5+fnWWq/eVdSTqn9uuM/19USAOBfGUvKindyx6n9MmZHpFzUftKm9NUTAFiR2k/tt9naL7K96w7CxR9+vDylFoGj58n6L67LO0N6j6V3RrqdVtKgvb29dIc979t9WVLGVaqRndyU2q9nJLPWRH68POkLAYBBaj+1n8hMUftJm9JXTwBgRWo/td9Gar/uZ0X+4cXisN7ab3rBNvoPIk/dKV+3jG/r29vLxaMvhwa2u/Gk72NdVxeb7W7w+fk5ZlPdAm90N7orC5eo/brTl/rnp6yzEQA4nsQU7+SOU/tlzI5Iuaj9pE3xSycAsB61n9pvO7Vft8Ab/bhuRTRU+yWd26PP8Mz+4sxb+4XH9u3tpTukgb8aHcnwcF1sNnv5ZveLEB6l3sJy6K8m1n7dR6EmLfj7eHk6z4jaDwAIyVhSVryWO07tlzE7IoWi9pM2pS+dAMCK1H5qv/BnZXQk+bVfp1MJz2lv59f9q6+jFHN6d1fIdQ8hu9Oa+HXrHuzQCTzU+QVmpDv+MTPenrfdzeY1ZN2le4E/HOr8hsZ2Yu3X/ZLGT33qeQgAHJfaT+0nMkfUftKm9KUTAFiR2k/tF/6sjI4ke7h6a7yhTxzq/LpnwsUojZ4nkW+Ji9zVj5enr+fYxK9bt8kbemLnUOcXmJHeTquuqsB35OtYdTcbuXzz7e3l6/9/9+QcGqjeHQ7/ycTa73Rqug9NjTmpLnZV7QcAjElM8VruOLVfxuyIFIraT9oUv24CAOtR+5Wt/d7eXlq9td/XfxBzOPGfG1l+ZHQk2cMV+bTGcKfVPRN6no1ZVUP9U2+b2Dv4PQ3c75ttt/b1/3Pi16139+r638/9eHkKFKKjM9L/UNC+4erOQnezoz3u+bSvO1PWuxv3dzftRMQc5kK139Dnfp2Fr56fn7uHo/YDAEakLikrXssdqvZLnR2RQlH7SZvS100AYEVqv4K132hv0a09Rg8n8qO3WfudBvqedjt1XYULv96BGmoT67pqmvrj5enj5alp6vu7m6Q34Q3WP9Xlfs5Y+wWeaRkvMCOB9XN1Xd3f3SQN1NDWukN0MWWpX41eC9V+vYsRe0dpaKAy5h0AOJyMYql4M6f2E9lY1H7SpvR1EwBYkdpP7RcuPzI6kinDNUvfE1n7RRr6RnRfQTdkxtqvu4UYo8vyAidGwqdEvAFxuSnrPntzodpvlrNU7QcAREhM8WbuOLVfxuyIlIjaT9oUv2gCAOtR+6n9wuVHRkcyZbgy+p7umqoZa7+6Cu18zNLDau7aL+O0ufimhGck/MK80Fj1bfbio+PP7cixbT0/P180f8vVfhm7N33eAYDDSV1SVryZO1Ttlzo7IiWi9pM2pS+aAMCK1H5qv3D5kdGRTByuyKLo18ar6tTpYGas/cLHGzmD89Z+SQvyfo1PSu2XcWYGNhu5JrJ7bie1j+c/X7P2W2gJKQDAvzKKpeLlnNpPZEtR+0mb0hdNAGBFaj+1X7j8yOhIJg5XfKFS/zN94dovY6gjvwtvby8xq77mrf2SDuf80am1X+RxRR5LTI/b++WN3Id2Reaatd9p2rLIpAsdAHBgiSlezh2n9suYHZHVo/aTNsWvmADAetR+ar9w+ZHRkUwfrshCpd2Z0dovfptJp1PvFAT2szueeV+31LoxtfaL/4hfG6yqwIkRszyxd7Rjxrau/q3QVq79Ivfw9721zg8ASJG6pKx4OXeo2i91dkRWj9pP2pS+YgIAK1L7qf3C5UdGRzLLcIUH56Jniqn9zked/aq5gNFCcfba7zz14Vrut/FJr/3iT9H7u5vRL9Ho3g6NQ3hsv3Z+pxK1X8yhJQ0UAMBvMoql4v2c2k9kM1H7SZvSV0wAYEVvby/Pv2euG9MfL0+jm+1++pSPiLl9n/eJGR+UsdnRdD93ygBGznvkP1tiuIYqn259kvSJHy9PgTarrkML1wLb7BaKdVWN7uqUr9tQi9k9hCkz0nto7UTEb+rt7aU77OchGp2v3l4tb2wXuuIFRqlW+AEAkySmeD93nNovY3ZE1o3aT9oUv1wCAEBz+qcrquvqLKlnGt3yx8tT09T3dzf3dzdNUzdNPbGbabf58fK0Ws1zbjFnH5+hQzubcoB5Q3SeqfNhnv98neHNG6X2jNrmfgIAe5K6pKx4P3eo2i91dkTWjdpP2pS+XAIAAAAAkFEsFa/o1H4i24jaT9qUvlwCAAAAAHBqkm/uFq/ojlP7ZcyOyIpR+7KQy3oAACAASURBVEmb4tdKAAAAAAA853PbtV/q7IisGLWftCl9rQQAAAAA4OQ5n9uu/U7NAvfnReaJ2k/aFL9QAgAAAABwlpjiLZ3aT2QDUftJm+IXSgAAAAAAmtPJcz63Xfulzo7IWlH7SZvSF0oAAAAAAM4yiqXiRd1xar9Ts8AtepEZovaTNsWvkgAAAAAAtBJTvKhT+4mUjtpP2hS/SgIAAAAA8I+/j/2cz+LjP+/siKwStZ+0KX2VBAAAAACglVEsFe/qjlP7nZoF7tKLTI3aT9oUv0QCAAAAAPBVYop3dYeq/f624E82F7WftCl9iQQAAAAA4KvUYql4V6f2EykatZ+0KX2JBAAAAADgUkqKd3WHqv1SZ0dk+aj9pE3x6yMAAAAAABcSU7yuO1Tt97cFf7KtqP2kTenrIwAAAAAAF1KLpeJ1ndpPpFzUftKm9PURAAAAAIAeKSle1x2q9kudHZGFo/aTNsUvjgAAAAAAdCWmeGN3qNrvbwv+ZENR+0mb0hdHAAAAAAC6Uoul4o2d2k+kUNR+0qb0xREAAAAAgH4pKd7YHar2S50dkSWj9pM2xa+MAAAAAAD0Skzx0u5Qtd/fFvzJVqL2kzalr4wAAAAAAPRKLZaKl3ZqP5ESUftJm9JXRgAAAAAABqWkeGl3qNovdXZEFovaT9oUvywCAAAAADAkMcV7u0PVfn9b8CebiNpP2pS+LAIAAAAAMCS1WCre26n9RFaP2k/alL4sAgAAAAAQkpLivd2har/U2RFZJmo/aVP8mggAAAAAQEBiild3h6r9LPiTDUTtJ21KXxMBAAAAAAhILZaKV3dqP5F1o/aTNqWviQAAAAAAjEhJ8eruULVf6uyILBC1n7QpfkEEAAAAACDoOAv+ig/1CrMjMnfUftKm9AURAAAAAIAwtd/WiZSM2k/aFL8aAgAAAAAwKiXF2zu1n8iKUftJm+JXQwAAAAAAxhxkwV/xcV5ndkRmjdpP2pS+GgIAAAAAMErtt3UixaL2kzbFL4UAAAAAAMRISfECT+0nslbUftKm+KUQAAAAAIAIR1jwV3yQV5sdkfmi9pM2pS+FAAAAAADEUPttnUiZqP2kTfHrIAAAAAAAkVJSvMNT+4msErWftCl+HQQAAAAAIE7Sgr/iHd7Rar+k2RGZL2o/aVP6OggAAAAAQKTUYql4jXeo2u/ULHMbX2Qkaj9pU/wiCAAAAABAvJQUr/GOVvtZ8CclovaTNqUvggAAAAAAxEsqlorXeGo/keWj9pN/UvwiDgAAAABAkiu+CVy8t5uByNpR+4mIiIiIiIiIiIiIHCDFm7yj1X6pvazI5Kj9REREREREREREREQOkOJNntpPZOGo/UREREREREREREREjpHiZd6har9TU3q+5XBR+4mIiIiIiIiIiIiIHCPFy7yj1X4W/Mm6UfuJiIiIiIiIiIiIiBwjxcs8tZ/IklH7iYiIiIiIiIiIiIgcJsX7vEPVfqem9HzLsaL2ExERERERERERERE5TIr3eUer/Sz4kxWj9hMREREREREREREROUyK93lqP5HFovYTERERERERERERETlSild6h6r9Tk3p+ZYDRe0nIiIiIiIiIiIiInKkFK/0jlb7WfAna0XtJyIiIiIiIiIiIiJypBSv9NR+IstE7SciIiIiIiIiIiIicrAUb/UOVfudmtLzLUeJ2k9ERERERERERERE5GAp3uodrfaz4E9WidpPRERERERERERERORgKd7qqf1EFojaT0RERERERERERETkeCle7B2q9js1pedbDhG1n4iIiIiIiIiIiIjI8VK82Dta7WfBnywftZ+IiIiIiIiIiIiIyPFSvNg7Wu13akpPuVx/1H4iIiIiIiIiIiIiIsdL8WJP7Scyd9R+IiIiIiIiIiIiIiKHTPFu72i139+e8ynLRu0n/6T4RRwAAAAAgGxXdlu4eEW3FJEFo/aTNs3HyxMAAAAAAHuU0/wV7/bUfiKzRu0nbdR+AAAAAAB7lVkpFa/3jlb7ZbSzItFR+0kbtR8AAAAAwI5d1YK/4v3cgkSWitpP2qj9AAAAAAB2TO23EyJLRe0nbdR+AAAAAAA7llkpFW/4jlb7ZbSzInFR+0kbtR8AAAAAwL5dz4K/4uXcskQWidpP2qj9AAAAAAD2Te23EyKLRO0nbdR+AAAAAAD7llkpFS/5jlb7ZbSzIhFR+0kbtR8AAAAAwO5dyYK/4s3c4kTmj9pP2qj9AAAAAAB2T+23Dxb8yQJR+0kbtR8AAAAAwO5lriQr3vOp/UQm5yi13+fn559//nlR+z0+Ppber01F7QcAAAAAcA2uYcFf8VpuDSIz5yi13+l0ur29/dr5VXVVeo+2FrUfAAAAAMA1yKmUivd8B6z9LPiTuXOg2u/Hjx///e9/287v8f8s9buI2g8AAAAA4BpkriQrXvWp/USm5UC13zmvr69Nk3W9u/6o/QAAAAAArkROpVS86jta7XfSVsjMOVztJ8NR+wEAAAAAXImcSql41XfA2s+CP5k1aj9po/YDAAAAALgSmSvJird9aj+RCVH7SRu1HwAAAADA9ciplIq3fUer/U7NAnf75bhR+0kbtR8AAAAAwPXIqZSKt30HrP0s+JP5ovaTNmo/AAAAAIDrkbmSrHjhp/YTyY3aT9qo/QAAAAAArkpOpVS88Dta7XdqFrjhLweN2k/aqP0AAAAAAK5KTqVUvPA7YO1nwZ/MFLWftFH7AQAAAABclbe3l+RbxcULvwPWfqdmgXv+csSo/aSN2g8AAAAA4NrkrCQr3vmp/USyovaTNmo/AAAAAIBrk1MpFe/8Dlj7ZbSzIp2o/aSN2g8AAAAA4Nrs9TmfxXu4AkSmRu0nbdR+AAAAAABXKGclmdpP7Sc7jNpP2qj9AAAAAACuUE6lpPZbX0Y7K/J71H7SRu0HAAAAAHCFdvmcz+IlXBkik6L2kzZqPwAAAACA65Szkkztp/aTvUXtJ23UfgAAAAAA1ymnUlL7rS+jnRX5ErWftFH7AQAAAABcp/0957N4A1eMSH7UftJG7QcAAAAAcLV29pzP8vWb2k/2F7WftFH7AQAAAABcrZxKSe23Ps/5lAlR+0kbtR8AAAAAwDVLvm2s9itDJDNqP2mj9gMAAAAAuGZ7es5n+e5N7Sf7i9pP2qj9AAAAAACuWU6lpPZbn+d8Sm7UftJG7QcAAAAAcOWS7xyr/coQyYnaT9qo/QAAAAAArtxunvNZvngryoI/yYraT9qo/QAAAAAArlzOSjK1n9pPdhK1n7RR+wEAAAAAXL/km8dqvzJEkqP2kzZqPwAAAACA67eP53yWb91Ks+BP0qP2kzZqPwAAAACA65ezkkztp/aTPUTtJ23UfgAAAAAAh5B8/1jtV4ZIWtR+0kbtBwAAAABwCDt4zmf5ym0DLPiTxKj9pI3aD4Bk93c3VfXHV9mbuthO09TFj46V1VV1cRoMqas/6rq6v7spvs+QZOgkz95g09T935G6Kn6wAABsXM5KMrWf2k82H7WftFH7AZBM7ceM4ms/9QY7NXvt170I+14AABAv+Ray2q8MkYSo/aSN2g+AZGo/ZpRX+50X/xXfeYgxdJJnL12t6/4Nqv0gRtPUdV21LCIH4ICSV5Kp/Yqw4E9SovaTNmo/AJKp/ZhRdu038dyD1Qyd5NktnVWwMMXF/xpTV1XxXQKAleWsJFP7qf1k21H7SRu1HwDJ1H7MaGLt53Yt2xc4yTO2NvRiP7UfRFL7AcDHxp/zWbxv2xCR2Kj9pI3aD4Bkaj9mNLH2U3WwfYGTPOOiN/RiP98FiKT2A4CPjT/ns3zZthkW/El01H7SRu0HQDK1HzOaXvs5c9i4wEme8VKxoRf7qf0gktoPAD42/pzP4mXbtohERe0nbdR+ACRT+zGjWWo/bQdbFjjJM05dXwSYSO0HAGfJN5LVfmo/2XDUftJG7QdAMrUfM7poRIZ6i6ap7+9u6uHCo/iBwJBwt520qcCL/dR+EEntBwBn233OZ/mmbUs851PiovaTNmo/AJKp/ZhRZO3XGnqxmcKDzQrXfknXvcCL/XwLIJLaDwDOclaSqf3KEBmP2k/aqP0ASKb2Y0aptd/HQPNRW/DHVl2e5L//P5Ne7xd4sZ/aDyKp/QCgtdEFf+Vrtq0RGY/aT9qo/QBIpvZjRhm138dA+VH8WKBX9yTPrhwC21H7QSS1HwC01H774DmfEhG1n7RR+wGQTO3HjPJqv4/OyeP8YbO6y/vyLqEXL/brbkftBzHUfgDQyllJpvYrQ2Qkaj9po/YDIJnajxll137d96UlPSwRVtOt/S4W6kVe+i6uvR+dS6jaD2Ko/QDgqy0u+CvfsW2QyEjUftJG7QdAMrUfM8qu/Sx1Yi+6td/F2RvZWH8tC2u1H+RS+wHAV2q/ffCcTxmL2k/aqP0ASKb2Y0bZtd/FAw/dumWzurXfx+9Xv8hTt/tNUftBBrUfAHyVs5JM7VeGSChqP2mj9gMg2QFrv6apz8/lq+sqfiebpj7/SdJfBXbgq4XG6uuRLvcpX2XXfh/dziP31u3Xoz4f+Fwj2U7W9JE8b2rNqdmOi8Gcvqm6ruqq2El+PsHqxKvoRc993u0ptd9Oryrnb9Nyu31xNZh9TLpXm+X2v8ivVWvpS9aU80rtBwAXNrfgr3zBtk0ioaj9pI3aD4Bk69d+5/u8rfjtR/5h+J9dvIUrpqHsLkRrH8qXOtTdN9hd3KxMurGbcaRL3w+dUvvVc4zw4NhmLZw63z0fmKzMbQ5tsEp8nWHZ79HFP5t47BnlRNPUQ9+mpO9Rzgz21n6Jr/frvtjvI6v2W/SqEjmDGVeVwDcr7+swcIb0b/nroU35Hg1tP37MN/trNbobqXOU92s1erBnF39+/sMhU4YCAPZC7bcPnvMpwaj9pI3aD4Bk69d+dcpNzN//sOdue9JuDN2lDdxhDzRJkTsfc4M79V7/R+c+6de/6r3zO9ct4KQ5Sqz9Lkdpykdnz1fk1GccY3he2hvWeZuKP66YP7zYfu8501tcTRnM+JGM+ULNssoz5kw7f9DliI0dS/fFft2pCWwk0Hpu/KqSdDFM/c7Gf8r50C5XicWfgTNdbQJ/UuTXqnuajZ9aEZes8DgHjjS820kn0sQzCgD2JWclmdqvDJHBqP2kjdoPgGTHqf1Gb9R2Nzh60zPmZnfGfcmYG6lDN+jjbtQu1fyVqv3CN44zzrfIzi9+szHzEj87ZWu/3nVO8edq+NhHRzJ+aws1f0MXoqSvcO/X5HI0hr8+SSdn5C51xzbxqpK8/bm+XHmfcn4wbOSAB06AKXs+9O9L/VolbTB+6gO1X8yle8ZvQcbpBAA7ta0Ff+Xbtc0SGYzaT9qo/QBIdpDaL/JG8NftRN70HK0W8m5Njt5IHbphHbn9dRqRdWq/+M6vyi3VUk+eiRsc3cmCtd/QscRP66jANWGdtWJJJ2r7VYp/vV/T92K/7tTMW/uFN9g7vLNfVfJqv6R5TC3sk8Yn43wOb633MAv+WqVuMHLohmq/yEv30MaXPpcAYNfUfvvgOZ8yHLWftFH7AZDsCLVf/B3Mr9uML5OShmWuu5O9N+iTbkkvcTqtX/tlFAmjezX7fGVUX+Eb9AVrv6TTKa+DGTr2jDp2iYWtg7Vf9Ov9hp6PGn+i5p2i4b3qHsLsV5Xs2i/+9YHZIxMe8OzzObzn3dkp+2s1ZRjjT/hf51XKydC78bxZVvsBcBA5K8nUfmWI9EftJ23UfgAkO0Ltl3KL9o+hYYm8/Tq6P0lCo9G5QZ96S3qJBX/Tar/+uQjIW5YXPutmX5CUvfwosJOlar9AAzTj7ER+tUud50MXovjX+/3+Yr9//9nFni9R+4W/Vt2rSurXITza2V+uKu6XIqNfjxzwhc7A7jFmTOWMv1ZTpilwanVrv9SrYu/ULHciAcB12NCCv/LV2oZZ8CcDUftJG7UfAMmuvvZLegJkuz+Jtzur+GGZ6wbl5Q36rO3PfjpNqf2SRrX3XPo6GnVdBTqANddRZW8wMAJFar9wGTB6MsTr/WoHPv38krbAV2DRk/zr3nYHbXQKvp6KK5ylgRO1O8gZM5hUKyZueeSCkF0zxwx44Hyuz2dgNXgGBva8u6mMqVxtGP/5og1OYuR/+jDXr1XeLKv9ADiO5JVkaj+1n2wpaj9po/YDINnV135DN2qH/kf3dzcZ96bjh+XXDtTV/d3NWeBGauSCobwjXeIG6Jy1X9YD97p/1TR17/AmbLP64/7u5jxW56fw9Q5+72AOLWqp66r990N7GJig9Wu/0U5ldA8vTv7zMPYeeO9Xu29eqovxGZqaeRf8BS5EMa/3G3qxX9JXIDCwX64qg+M/eGgLX1V6t19XURfD0ZN8uJb7db6NXtsDI9N7PvefgX27MeW/CVjz12poGLvfoIFLZf8ARq7tC59X3X1IPfDwXADA9Umu/U6LNX/Fq7WtE+mJ2k/aqP0ASHa02u/rX0WuDrm4txtf+XT352vZc6Fp6t6bnoOjMXa392J8VqhDunMUX/t152J037q3pwN/EvmPu1MwdAjdhin+7VORIxD+9OyvbfbOhI0OePer9O9Ijk1N9zIVWLSU9I8zhGq/iFNi6MV+3amJrP3CV5X4M7C7/11fP2io4gp9DX9/umlqQRjY8tCRppbx8fszyz8Oj/b6v1a9n5J0diUN+NDM9tfDff9JR+9/h3EehCFDxw4AV2krz/ks36ttmwV/0he1n7RR+wGQ7Di1X+/T50bvpQ6UQwmF0+g94vDODw5j8JmHkX8ybx3SHZnlar/uv099L1f32Hu2OTY+X78+vYVW0j333pvjkYcfP0d52x8V/pTRwfx6co4u6xl972P3Gxo/PqMCF6KY1/sNvdiv5zDHar9NXFU6Qz3ah9WRL+qb1rSFv2up20+9MnT/A4LIqQmc4Sv8WnXHJDyG3UtW78YDtV/Kr1X0uwPn/l0DgP1KXkmm9lP7yWai9pM2aj8Aks1V+3XvSG6t9ovcbMxd4KTOKfIe99CWhw5z6AZ9+I5n/LDkya79Um83d19tOPoRo6d6/Dnc+1fdf5x0wz3pT4rXfhcrzC6OvffkjJ+gi0PuTtzovORNZaTwhWj0qOP/dq6rSmQ3MzRxo1/k+Lk+P4Y0fqg7F7eo1yXGz/jlZWTgMDN+JSPPwKHvV+S5F7PzSb9WSfPeu0u9P0CDyytn+rVS+wHAELXffohcRu0nbdR+ACSLfOlOhk3VfqmPNRu94xlzrzNP5G4MvSVrZAw7fzXv6ZRf+0Xf4e0dpcguIXxWdJ8UF7nz51Ooe451ZienLejdjYK1X/jZjEOzGTlB58vR5RP/sk6q7FMxdcvhvQ0P7MVIJl2Ckuz0qhLZt2Ws0+3d88FhyTqZY/6q9ytW6tcq76oS81dJLwIM/NXQyKj9ACBgE8/5LF+qbZ4Ff9KJ2k/aqP0ASHaE2m/0Lm3v/qeO21wzElk+5S2oWnQVVHeOInuL1Cd2Zpde4bv8U4qi+7ubi5HMeFth7270Hl2p2i/yfnrnrxJ2r7sgLO+MnTJESRMUfi1ZeOXiyLjNWFXmXlXyuuq5riqRW85YD9o/LHFv4Ivc+ZguqvsVK/hrFTkao7vUHfz4xxfnnVdqPwAISF5JpvZT+8k2ovaTNmo/AJJdfe0Xcwcwfudby5UKnTuYUbdo40cy76/y5ih2Yda0F0rFPzYwfHc48gTL+6z4MySmwyhS+0XeTI9/pOSQi8eHZt/QX+gbGj5Pwq/3C7zYr7vDM9Z+kb1I3lVl0f+YIGbLMU15zPH2DnjM+xojh2X06Mr+Wi3305zdy0ZeSdR+ABCg9tsPkd+i9pM2aj8Akl197Rf1hqf0J3YuV/vF3qKdaWXGxHJrZCQj9qq3YUr6lCmvTgxsduLITHkM7OgcFan9Yg981kc+Zle8HxMuNUkz292lwOEn/eGMtd9+ryoxk5j96THHe/Fvks6i0TGvIo6uMyBL/Vr9vtmEr+1l69YZxuxa7mL2I1++qPYDgAvln/NZvlHbAwv+5Peo/aSN2g+AZGq/j9yb3RkfFGPpG/SRN1LzZNR+3TNn9K9ixifjb/Pe4BX5QVP6qu6ArF/7xZ/el7M57RZ8dsX7Ma2wid+l7swO7XP4xX49Q6f2izgBppyrUbXfhKvN6M5n7PlCv1bZixpj/na0F4wcQLUfAORJXkmm9itG5N+o/aSN2g+AZGq/j+gXX03/oEiL3qCf8ga7eTfeNPXFyRBzY33KUx8/gqffvIXolNNj9IRcufZLWvpzsf1529O0uQ6+Zi9b6iMN238QfrFf92B3VPstd1XJeIBk9hnSu9vZX4Tu9hep/Wb6tZrSkY9ek/Nrv7gTUu0HAGFvby9pN5jVfmo/2UDUftJG7QdAMrXfx9Fqv9w/zJijoXdl3d/ddB8FGbk/F7eYU7ucwPqbGauLic+AHW0yNlv7zf6atyl387PLhrDRC9HQ4qfwi/26UzPvd3PZq8pytd9Yd5t39Y483ilr4GJ2PuPLslTtN2FZbXf7F//T2Wq/gYNV+wHAqMLP+Sxfp+2E53zKl6j9pI3aD4Bkar/uIKj9sl3MUYbUyUod9sCilu7OZ4/DlBVIHxGt3o5qvymn08TSZeKfD4m5EPUOQupf7an2W+yqMl77TWgcU2u/1P/IYPTNlBeTUvDXasqzTLvbH9nn6DmKPFi1HwCMSl5JpvYrRuRX1H7SRu0HQLJuP9E0dZ7IO5hqvwvt6re6rnprs/7R2N4N+u4cpcpY7DKx9vt6FnUXIGY/FrJzRk2t/S4Oc7O138S+c2Q39lP7dddOjb7Yrzs1E9eb7vSq8u+eV1X3IcB9tV/+d3Z0t0d7u7DRuivjArjQr9XEr234z9V+AFBc4ed8lu/SdkTkV9R+0kbtB0CyGW/TR97BVPt9nF9rV/fc1O7VPxobuEE/OkdJIm+pT3wYXaD26135mtfmTnnwYMzZtdnab/qBfzWxdJn4GsjBY4y4EHX3fPTFft2pyag5d3pVub+7ibx0jC6Ym7f2m/gfGey09kv9zxS6208dh4kHq/YDgBgln/NZvkvbD8/5lH+i9pM2aj8Akqn9uoOwaO13f3cTeV9+mzfok+YoXvzN+u4fJgmcRd0uLXXfhsYhY5DD+7Dd2q+as/brnqtpcz1rBzl0jL2nR7dxHH2xX3dqktqRPV5VmqZOvWLM8pzM+N3ufpEnnYFbrf263/fU62r47FL7AcAWJK8kU/sVI3I6qf3kS9R+ACRT+3UHYaHaL+Me9xI36LPvwGbMUaSkO/UZ2w+4OIuG/lmduopocu0XfnThbmq/aWdX97GrU6xZ+4VP1Mg/iRm9jVxVMv6wd3Ft6he2O2iL1n5Tz8Cd1H7Tjeyz2g8ASij5nM/yRdq+iJxOaj/5ErUfAMnUft1BWKL2y7vHHZiRq6n9Undg3tvTF2fR6P7XdRX1AsK4czW4hdB+brj2C+128iDsufYLnEtDp1DqV2O/V5XUtYlLfBFijjd7P/vPwMPUfhfbV/sBwEYUe85n+SJtVzznU06nk9pv0Xx+fn7//r1pmscvaZrm9fX1/f299N51o/YDIJnarzsIs9d+U+7OD83I1dR+qafcvLenL86iyJkaXfw3vf0Kn+1Hqf3mXWu1bu0XOJcipyb83dzvVWXGL6zab5Zfq4nnUtdctV/k6znVfgAQKXklmdqvGJED137vw5m45dfX14eHh9vb229jub29fXh4eH19neWIJkftB0AytV93EOat/aYvpOgfjZ3UfnVH9wCTyqF5b093PzrpRn/ksq3Z3w642dpv+oGHT6cpVq79hr74gW9c/L/c71Vl4pyuXPvNePrFbF/tFz7P1X4AMFGx53yWb9F2R+Sotd/j4+NQFffw8JC92aZpRqu+wOd+fn7OeIwZu1/89wOA3VH7dQdh3tovskaqq6quq/u7m8gb2buo/Xo33nvfP/s0m6h7FqUWKr3nYcy/mTKSar8MK9d+Q+dq/L8Plmexh3y+qkRe55e+qsSvpm0vhsste4053hlPv5jtq/0uqP0AYHZlnvNZvkXbG8/5lGPWfu/v773FW11XTZPZh39+ft7f3WR3fm0eHx/nPdiUqP0ASKb26w7CjLVf+HZqe2s7vOX+0dht7dfbq8X3Q/Penu793NRXyo3OoNov93Sac67Xr/16a8vAFelyh7PKs/NVJW/el76qhGen92J4sUtqP7XfXGMCAMeUvJJM7VeMHD1HrP2G+rnsh20O9Yh5ub+7KbTsT+0HQDK1X3cQZqz9hnqLcB0SMyP7rf2GhiXyI7ojOcXgWZrY/I3u5Lwjeczar124Nu9cT5yawDH2tinxo5f09dn+VWWoW6qrKjA1m6r9Zj8DL7a/kdqvnnxdzTg9eqn9AGAJaTeb1X5qPymUw9V+379/7y3bstf5/fz5M/Aav/P/dff8/Pz6+vrjx4/zuwN//PjRNM3Dw0Og/Jv+isH0qP0ASKb26w7CXLXf0OMiR3ep+A36bJG1X28BEFkRzXW6pg5U2MWR5h1a/EgepvaLLdjWFL9X3WkKf91i/nHvVaXew1Wld+3j6Jxuqvabqzmesv1Var/YeZ/x9Oil9gOAJRR4zmf5Cm2HPOfz8Dlc7de71G/K+/wC7V3MEzuHXgd4e3u7+po/tR8AydR+3UGYq/br7Y1i9qf4DfpskbVf9xir6G5p6RvxMZPY6/dxSOs2RkdyxrYj5g/VfnPtVdKAXH4jotfM7eKq0vOVj9i+2m9kqJdZ7TfvYar9AGBTkleSqf2KkUPncLVfXVfdji27YAu8JvD79++RGxl6L+CUMjIraj8Akqn9uoMwV+3XfVDkjAva9l77zdVeLF37nTVN3btWaWhyp/dV4eJws7Xf9L7z963tvva7+MdJUxO5Zm4XV5WehY9xl9nU2i/pgjB6vPOez6OTUurXKvv7PtfpMUTtsFLI9AAAIABJREFUBwALSbvfrPZT+0mJHKv2e319zVuTN5ShpX6pjwwdelLougv+1H4AJFP7dQdhrtrv4h/Ej23ZG/RTxNd+veMTM/JT7vLPcIDD7/z7erBJ4xBzmPup/aYeeGC05z1X8/cqpfa7+LolTU3kmrkZ5325q0r3hybymxuu/brHNXftt2zxnLHzK9R+SdeTWU6PIWo/AFjI2s/5LN+f7ZPnfB47x6r9Hh8fu9Xajx8/8rb2+fnZu3bw/u4mY2uzV5LpUfsBkKx47Rd/I3VftV/qa70CW+4fjf3Xfr0VWuoryoqsAOvd86/dmNpvlrPrCmq/ryM5uv+jV4zuvMef/2WvKt1FinnngNpP7TfXmADAkSWvJFP7FSPHzbFqv97FeT9//szbWm+J+O3bt9fX17wNdje17nM+1X4AJFP7dQdhoRup8fejy96gnyK19bk40pjBX/qxe7FH2tf8Dc5O+m3o5W7Tx/xhfu03+cCX29psU59YBdV1dZZaacfUfnu5qtRjhxZ5DozWfkkXhPHab+HiOWM2t/ZrNcvpMUTtBwDLSbvlrPYr4e3txYK/I0ft9y17a72d3+3tbfYGu2/4y1s4mBu1HwDJ1H7dQSi+fqLsDfopUmu/jAV/21kBVnf2fHCQE79Wo3fhN1v7zXg9mX1r8837UivALg42pvabd96Xu6pcfHrCZX+s9ssuFGOOd+niOenS1z/UyzySWu0HAFcvrU9S+6n9ZPWo/TLfn9c0TW/t9/z8nL173dpvSomYHrUfAMlK1H6ZN833VftNGdiyN+inSK39ujXG6F9tZwVY4HVlE79Wo+3OQWq/pZ89mKdg7bffq0rGZbl3l/pqv/wLwujxLl08ZwzLOrXfvKuo1X4AsEGnU5N211ntV6T2S50muaIcq/brfSxn3jM5uxXdOdmPDD2dTre3t1b7AbAvar/uICxR+yWt9yp7g36KjFe7dV/6FZ617awAC6zJm/jQvNFj3GztN/vTAufd2iy2U/vt6KqSPY/jtV9nxXDCVI4d79JPv8zY+EK137xv5Uw9PYao/QBgUWl3ndV+JWo/C/6OnGPVft+/f+8WdRnvz3t9fe3t/Ca+iq+7QbUfABun9usOgtovW8a949QFf0vfiE8S2JMpOxmzojF7+zFnV3bt193+xFZs3q3NomDtN2Wpa9mrSvbpOlr7BRbdpm6893gXPQMz9nyp2m9Cezr99Bii9gOARa33nM/S/dlOqf0OnmPVfqe+FXXfvn1rmiZ+C5+fn72d37dv397f37N3bK5KckLUfgAkK177xd8B3HXtlzSwZW/QT5E3ub0L/uLHp2AVFDgHLv5Haa8ci/jb7KojZpxnrP0m3oK/HIoN3NDfzmq/HV1Vsk/X0dqv+98BZL84MOaLNu8FM2NYFqr9prSn00+PIWo/AFjU6ZRwO/10mtD8le7PdupX7Zc6TXItOVztN/ROvshHfb6/vw893nNiRde72bwHkOZG7QdAsgK1X+6CFbVfaBj3XPulLvjrVEHFnvMZOAemvHIspsbIqzoinw46pfbrlrhTRnjRRUiZu6T260it/bKbuZjvQuTp2v0u9B7vvOdzeM8L1n5T2tPpp0fkHKn9AGB2aTee1X4laj8L/g6bw9V+p9Pp4eGht7e7v7v5/v370F99fn72vhqwzefnZ/YuDT01NHuDWVH7AZBs/dov7xO7f3WttV/kH15T7ffRafLCI9atgvIWplycQhlDEdiN7NUzkX8Y01iMTtDQIE+p/eK/qjHzEtnNjGqaeq7VS3us/YpfVbJPiZg/7F49Yua6e8HpPd7p53O7ndF9KFj79Q5IxmH2HunStd+Ud50CwMGt9JzP0v3ZTqn9Dp4j1n6ngaV159ze3t7f3Tw8PDw+Pj4+Pj48PDw8PAT+/fRleZ+fn72PHl33CZ8ntR8AGbZQ+43e6+xdDbbx2i/vFXS9R9r7L6+s9uueFYEp7qmC0pd3nD/xYkKTbuiH7zVnr56JbOYyVhP2DnLMoSXVfn2zk7ZY8GKgprcR5126gtpvv1eVvC9s97vQX/t1/juA8CnXOyBDxxs/eqOfODrjZWu/7jBmnNt1VY3W1Wo/ANiO06lJu/es9vvdx8tT09SL136p0yRXkYPWfqfhNX+pqetq4qM4ezvFuq6mLB/MitoPgGTr134ZdUjvUrCN137dfxBzrzN+0duV1X7d4QqfjfHnQ3gQutuML4dGu7GMtiC+0Ux9+uVQ1ZF3aKlTGTk753m5XIXZ6X6Szqv2WK6y9tvLVSXjUZnx/ylA/1OC4x4IGXO8E6827e6Nbrls7Rf/nwUMnml11TuM69d+M76YEACuXtq9Z7Xfl7avrqu6+qOuqqVrPwv+jpnj1n6n0+n19bV3mV187u9u3t/fp+zD0DrCx8fHuQ4zOmo/AJKtX/t1/2W4VOi9Zx248bqdG6mpt1C7d8aL3KCfYkrtl7Tgr3esMj6od77yluX1VB3pq2cilzf1Dldg40Od39CgTaz98manPaKLA+k9MSJv6389kCuo/br/Zi9XldTvwlA5F3nZb8/bdtKbpr6/uxn6NQkfb3fn887A0d0uW/v1DmPGy3fXr/26ez7v7xoAXLc1nvNZuqWbUdPUza+2718fv9ZNLln7nZrFCgXZaA5d+53TNM3oMzx7C7+Ji/w+Pz+HPvf29nauo0uJ2g+AZFuo/YZu5jZNHbhLu/3ar2eV0vCWh+7OD83I9dV+vSfG0OEPrO8Zn+6LcRv69NE9j2ndencysIdJq23iNx5Y3hQ5vKm1X9Lqq+5Odkeyd89H5/riwK+j9uteEgPn6nauKkndbeCMHfzvAPqauVRDxzvUmk+52vTOePHar3cYR0+Di1/qLdR+Q2c4ANCV3Ccdsvb7eHm6v7upq8vC76ypF1nwp/Y7eP5zOp3u727qurpQesfWzufn5/lNfoH1f7e3tw8PD03TTH/85uvr69Cn1HU1cQVhbtR+ACQrUvvF3FsMdxWB+7/buZHaewjdjQdWYgVm5Cprv94TY3jBX9qJMVqqdWYqrZaIOUkC52T/2RIcwNGNN00dKH4Cuz2x9huanbqqusfe3cnuDA6VOoGeprsDV1L79V4893BVifwuhAu8+Pd9ZsgoULOvNr1jUrz2G3zrYd83d2i+itR+fe93vNzn8254/icAdKXdfj5S7ff29vLlYZ4h/zRzS9V+nvN5wPyq/brlU+kdK5zPz8/39/cfP368v7+/v7/P+5q9nz9/Pg5n4iLCCVH7AZCsSO03WunF2H7tF7gTXVdVXVejlUxgRq6y9uuOajXcOYXPorqu7u9uzgJFQvij23vH58n95zmBUb1LeCfr+t9b0oFyLnz2Rp4/GWfX9Nov/Aa1dl56D6H3qx0/10N98HXUfvu9qgR27Nd/txqx54HRzljwF3+9CteKGVeb3hkvXvuNTFNV/XakA/+ySO03eKXtfCnUfgDQtfhzPku3dxk+fi3vG2n7/l3w19SL136nZrFOQbYYtZ+0UfsBkKxI7df9x3G3aKPu/27qRmrGYcbcLP643tov6TVa4Td1pY7tlO0E2ojsbY6ehxn1efdOfe+Wp9d+Uw68dzCnP8XxOmq/iSdqeN4Xvaos+l97ZIxMt6ILH+/0ln10h7dQ+01fN1mk9ovfbbUfAHQl90nXW/vFL++7tMBzPtV+B4/aT9qo/QBIVqr2S72JH/MkwIzd6B2EGW+kZtzp7t6+jBnAq6n9kl4LN/0OdWBC48W/tS71TEg9Ccf2M/bsmqX2y56d1Me6zjieGSf5+rXffq8qqbt9XgUYP9rxI3Pew6SNZ+z/6JhnnKJL137dYcmYtbzToyu+9vuI7mXVfgDQa9kFf6XLvBj/PNklse374uNXgbpU7ec5n0fL4Wq/z76U3qnTaRM7pvYDIFmp2i+pEvh1i3aHtV/3n4WdDypmRq619utuJDy8E5cQZc9U0jmWsU4oskxKukF/3s+Ys2uW2i9190aPfWLLezW1X+q5up2rStL5cL4OpzZzMR/R7l7qxieegaPzWPzXaugkT1Kq9ov8LVD7AUCvw9Z+H78e5pm+vK/j/u5m8drv1CxWK8jmcrja7+HhoXuwW2j+unt1e3u77i6o/QBIVqr2+4i+Bdze6dtp7Ze6AKW75ZjRu6baL2nBX/yJNHr/N69BjGl9UtuCpJotdT9jzq65ar+PrCV6S7wWdMZybgu1336vKvFT1rtLMaMdviB83beMjc97Bsaf+YNDvUztlzRTo/uzTu33EddWqv0AoFdyn7T/2i/zYZ7DZn+9n9rv4FH7Jdd+n5+fv94b/8XDw8PEHVP7AbBHBWu/7p+E7yHutPbr7vnozeiYGbni2m9oxEIjnNj8De1Ycj+Xe/86eM6nfQdjeojUs2vG2m9oNke/79NHst3mvDf6t1D7RY7qBq8qkdPXTllGM3f+lO74dM+EvI2nNn+Bs3roqBOGerHaL/IcixnA1Wq/mLNL7QcAQxZc8Fe64fvqI2t5X1NXwUeAVh9zP+Gzt/bznM9DRe2XU/t1t3B/dzNxx9R+AOxR2dovfJPuomzYb+3X3fnLI/39NmjMjFx37Ze64K97XMMn1XgJFLmp1L4n5pZ05LmXtMMZZ9e8td9HXC8bP55NU0cuIpyxk/v3WLZR+3X3ZC9XlZHT9fdraV4z9/VUOYs53iXOwPDVJukf9w/1krVfd4giT7Ypp8fFOKce7OhlVu0HAEOuu/Z7e3vJWt736/94PP+vf/3q6p91eKvUfqdmsWZBthW1n9qvjdoPgBztjdHA7dHlttO7LKP3Dmzk9rN3I/WvUv9k6P5p928zjrTIjI9uecbTKXJr5/8Gc6BOSFv1FdpUnb+ALHAbfUqB1Ful1DOdXbOcJOf/M3vGAx+6dJwPfInCb6GRmbLlnV5VhrqZbiG03Gh3Ry/jkIfPwKhLxGZ/rcIDlXExzN6BvD/s7nBdVctdEwDgOiT3STup/T7++b/sUpf3ncfk7e2lGS4Lm3rmB3uq/aSN2k/t10btB8BeNU19f3dzfvL2Fd+b+3qYU6ojYob6PNqztI/3dzdnc03ZxQk/12aX2OZmp6Z3jjZ71IuO506vKr92uyp2xl6Udtk7cJwz8Othbv9IF2qLAeCKLbXgr0Tb92t5X+LDPM//63S7eu/j5SmwQLCZ+2V+MbWf53weJ2o/tV8btR8AAMC4i+W8xfcHAKCs66j9mqYOrM8bepjn+T8+/rqdj5en4daw+ljgZX6xtd+pWaxckA1lsPZ72GSaZup5+aD2G4zaDwAAYFyl9gMA+CK5T9pS7ffx62GeOcv7ervDwJ98LN/5BWq/t7eXZZoF2VYGa79tZnq7pvYbjtoPAABgnNoPAODCIgv+Fu7Gzi8RT13e19T1R197N/Yyv6p9BGjJ2s9zPg8Qtd+3b2q/X1H7AQAAjGia+mvnd35SEwDAwe2o9vt4eUp/mOcf3Yd5Xmyz4Mv8Emq/U7NYvyBbidrv2ze136+o/QAAAEbUdfVb7VdXxXcJAKC4tD6pRO33a3lf1sM8wwv1Pkq/zC++9vOczyNksPa73WQeHh4mHrDabzhqPwAAgBEXT/g8/3ffAADMv+BvvrYvfXlfFV7e19rCy/zSaj/P+bz2DNZ+pXdsqaj9hqP2AwAACLl4wqcX+wEAtE6nJuFu9PK138fL0/3dTd7yvsiPuL+72cLL/NJqv6Rpkh1G7af2a6P2AwAAjuX8oKf4f3/R+an9AABaG6n9fj3Mc7Hlfe2nbOdlfkm1n+d8Xn3Ufmq/Nmo/AADgWNrVezGv6Kur6qLz82I/AICvZn7OZ2Ld9fFreV9S2/dHk/4ozo/Qy/wKd35RtZ/nfF511H5qvzZqPwAA4FguHtp5fqZT7z/rdn5V9UfvPwYAOKzTqUm4IT1T7Ze5vK+umqbOeA5n6GV+VfVR4mV+ybVf0jTJ3qL2U/u1UfsBAADH0n1X36/+r6rq+h99/6Cq/qg94RMA4Hcr134fWcv7kh7meSH0ceVe5pda+1nwd91R+3379u3b4+NjE53Hx8fe2i9+C72p60rtBwAAsKah2i/G+YYRAABfzfmcz+Faq6nrwGM2513e135o6GV+deEHe6r9pI3ab7tR+wEAACwqu/az1A8AoNfp1CTck86t/VIKv2rK8r6zj22/zC+n9kuaJtlV1H7bjdoPAABgUdm1n7f6AQD0WqH2O4UftvnvCrxJy/ta23+ZX0btZ8HfFUftt92o/QAAABaVV/t5vCcAQMBsz/kcbrY+Xp4CVdwsbd94v7iZl/mp/eRr1H7bjdoPAABgURm1n84PACDsdGoSbktn1X6nU9N96ub0h3lelGfBl/lVxeu9qbVf0jTJfrKz2u/9/X36Rn7uJNOPNDFqPwAA4HDquvJsTwCAGb29vSTcls6t/f5dhzfTwzy/+tjVy/zyar+P1HWZspP853Q6vb+/f++k9I5d5vX19f7u5v7upvSOXHHUfgAAwEHd393UVaj/s8gPACDePM/5HCu35l3e19rdy/zya79Ts1jdIMXyn9I7MJ7X19fb29vzGkS135JR+wEAAEfXNHXT1Of/6vT+7ub8/yy+VwAA+5LWJ2XVfgsJv8zvY5nO71zCnZ3/98/2fyNV+0lqNl37NU3TFn5qv+Wj9gMAAAAAYKp5nvO5+iK5Jvgyv6TniLZNXlvjtU1eU1f1WVUFHiV69pFeNMbXfh+e83mN2Wjt1y381H7LR+0HAAAAAMAMZnjO54qd30fEy/yGmrymrn5v8kI1XqqMBX9ptZ8Ff1eXqNrv8/Pz/f39x48f379/f/0n379/f39/n70Kfnx87LZ9M9Z+r6+vj7/n8/Nzlj2fnosda5qVv29qPwAAAAAAZpDWJxWt/YIv8ysvaZWh2k8Ga7+fP382TfPw8NC76q7bxj0+Pr6/v2fvx+fnZ7jwO+f5+Tn7I855eHi42OaU3Z43Fzt2e3u77uer/QAAAAAAmMEMz/lcpfMLvcxvG85rDReq/T485/Pq0lP7fX5+druxyNzf3aSuUYss/B4fH3/+/Dn9gNV+w1H7AQAAAAAwj6nP+Vy+83t7eyne6o2rq2VrPwv+riuXtV/TNHmF30VfFVP+nfvFuq6mbyo+ar/hqP0AAAAAAJhHWp90iNV+/7wCsK6aurq/uzm/GnD0D/8ZzEVqv7R1mbL5/Fb73d/dTO/82tzf3Qytz3t/fx9dUHh/d/P6+jr7AXc/9/X19X0bUfsBAAAAAHAdpj7nc5Xa7+PlKbPAq/4t8P7t8Jq69fs49JRzTVPXEZ1fXf1xf3ezXO334Tmf15V/a79wD3d+e1/TNK//pGmax8fHh4eH+7uboRV793c3n5+fXz/vPa7w+/79+0IHnP380vWj9gMAAAAAYL8mPedzldrv7e2lrkc6vPZwzoXZ9KIxZoXfRcu4bO13ahbrHWTt/Kr9ht6uF/+MzdfX197Fgvd3N+d/8P7+Prqa8P7u5sePH0sd6+l0UvuFovYDAAAAAGA2aX1SidpvNR8vT01T11Vq4fdHXVX3dzfxdWNG7ec5n9eUX7Vfb+10f3eTurTz+/fvt7e3F9s5rwgMV1wPDw/vq7xjT+03HLUfAAAAAABzSrhFfaW1X9PU6cv7/qirP5q6apo69eMyar8Pz/m8ovzndDq9vr721k4Xz+eMzOfnZ7f5C+Th4SHvg/Ki9huO2g8AAAAAgDkl9EnXVft9vDzd393kLO+rq/OTRfM+N7P2OzVLtg+yXv5zGnjC5+vra/ZGh3rEizw+Pq5Z+J3Trf2en59ftxG1HwAAAAAA1yStT9p/7ff29tI0dZ21vO/+7uYjt+2bWPt9JK3LlA3nP6eBBXATC7nwIrbn5+eZ9j853YNd5+GiMVH7AQAAAABwZRLuUu+59vt4ecp7mOd5eV/82/uWqv085/Mq8p/T6dT74r2J2+3d5u3tbdM0c+x2ftR+w1H7AQAAAAAws8znfJau8eJrtqapcx7mWVWzLO+brfY7Fa5vZJb01373dzcTt9tt11Yvsfqj9huO2g8AAAAAgJml9Un7qf2aps5b3tfUVdPUy9WQebXfh+d8XkWWqv267wvcSO3XNM3D71n//YJDudixx8fHdT9f7QcAAAAAwPwSblRvvvb7eHm6v7vJWd5XV01Tf8y9vG/O2s9zPvefw9V+Mhy1HwAAAAAA88t5zmfpeq9bpzVNXecu7/tYuO2bp/Y7NUt2ELJGDlf7fX5+vndSeqc2ErUfAP+fvbvXUSRZ1wZa9zT3lJfSNhZSesf4HAwcrgCrnQ4bLKwykHA4eCUdg8+Arqkhf4j8IwJYj5Z09j7TlWSSZGk3z8QbAAAAAOPr1idlVvsdr8v7Ord9l+V9+/3mwfVk79rvaM7n8+ftar/q3n6/fv3KZ85n0qj9AAAAAACYRIfvqvOo/QYs7yuWi9nxUcv7Rq79zPl88tTXfpfmb4j5fD76MZeL2fDt7tR+zVH7AQAAAAAwic5zPtMVfse+y/tCWYRQJm8rh632C1PWEDJ5Gmu/PDN8GaLarzlqPwAAAAAAJtGtT0pR+x03v0NZlkWf5X0hlMdEy/vGrf2OFvw9edR+v36p/a5R+wEAAAAAMJUOX1c/tvbrO8zzn1AWxzzaPrWfXKL2+/VL7XeN2g8AAAAAgKl0m/M5fUN2vA7z7F74lUUI5X6/SV7yTVL7ncOUTYRMm4/z+bxarYbvuvcYq9Vq4AWr/Zqj9gMAAAAAYCod+6QJi7G+y/uKUOYyzHO62u9owd8z5yP1CTw6ar/mqP0AAAAAAJhQh2+sJ1jwd9z8Dn2HeYZQjn4yxwkaRLXfm0ftp/b7jtoPAAAAAIAJJZnzeV3e12OYZ1GEMP7yvhDK7/Zx9IOPU/udw5RlhEwYtZ/a7ztqPwAAAAAAJtSxTxqh7eu3vG+5mB3HLuSO9VsJFuPuEThK7Xe04O9po/ZT+31H7QcAAAAAwLQ6fGk9bMFfn+V9ZRFCOW4Pdz6H9q0EQ1nkWPudw2RlhEyYkWu/0+l0Op0OP3I6nb6+vsZ9lSFR+zVH7QcAAAAAwLQeNudzuZjFD/OcYnnfv7XfvRWHI24cqPZ78/Sp/Q6Hw3a7DSGsVqvlYjafz6tFWlOWi9lyMVuv1yGE3W53OBxGv6T21NZ+8yyzXMwe+96o/QAAAAAAmFbHPql/AXbc/I5c3jdR29epgzyOVDqOVfsdzfl8zsTWfofDYb1eLxez+IavUxcYQnhMBVhb++WZ+Xz+gDfkR9R+AAAAAABM7mEL/ppHaxahHH+YZ7sQyvYCMrva7xymrCRkktyp/Q6Hw4N7stVqNWn/p/ZrjtoPAAAAAIDJPaz2qzZtkw7zvKt9zd8o6w5HrP32+82UlYRMksbaL4Qw0dq+mCwXs+12O8UFq/2ao/YDAAAAAGByHZeRDerAfg7zfPDyvvomsm2fvxEW/I1Y+x3N+XzC1NR+u91u3mW7vssudKu/WVfy/Y96bAT4+fk57gXX1n4/zz+frNfrca/9XtR+AAAAAAA8wiMX/B37Lu87bn6HUC4Xs7IsyuK7rivKsui9anC/3zSPHh1hwd/Itd85TNlKyPj5T+13Op1WEYvhlovZer3e7Xan06nfq55Op91uF7lZ4Gq1GuNKr6m9wN4X8lpR+wEAAAAA8AgPq/36tX3LxexHz9e2IV+Pou64+T3dDn/j1n7mfD5d/q39TqdTy1K8+Xy+Xq8n2nXv7g6C8/l8rGZO7dcctR8AAAAAAI/QYRnZA2u/EMqWpXgtXd2x48q/6qaD37oeatLa72jO57PlWvu1dH7z+Xyibfaq2W63TaexXMy+vr6Gv4TarzlqPwAAAAAAHiSrBX8hlFHL+5q35Tt2qev+3XRw7Dmf49d+5zBlMSEj51r7NQ3bDCHB7Vyv103N3/CDq/2ao/YDAAAAAOBBMqn99vvNcjEbUPj1XKjX+KLD5nyOXvsdN7+nLCZk5Hycz+c/f/7U1mwTjfSMyXa7LctiihpS7dcctR8AAAAAAA/SYRnZZLXfcfN72CK//s3fsXmHv/1+k1ftZ87n8+TjfD5Xa7CyLBJ2fpfsdrvqic3n84GHVfs1R+0HAAAAAMDjpF3wd2wu3oZM+4wv7abY3m+a1X5DV2TJw/JRu9RvvV6nPrHzuaGiG7jRoNqvOWo/AAAAAAAeJ2Htd4zp/MpiuZgd/5Zwl7ZsuZi1LxAM0VM6Q1l/nCHb+01R+x3N+XyefNTWYJks2DydTtVzW61WQ46p9muO2g8AAAAAgMfpsIxs1NrveK/zC2VxbF1yF0LZ9uNxvV3T9n451n551EZyNx/LxeymA1suZqnP6t/M5/NxT0/t1xy1HwAAAAAAD9WlTxqt9mtbrnev8Ptvd9h0nKhRn03dYY61X3xBK0nzMfpyunFTbSUHbu+n9muO2g8AAAAAgIfq0CeNtOCvbaFe2WFnvnPrqsFQ3q/unmi139GczyfJx+jL6cbN6IsR1X6N+b//BQAAAACAR4v/Entw57ffbwYu0YsvEY/3Vg02ncndH0xT+8XfKUmXmiGfA5fTjZvMFyOKiIiIiIiIiIiIiMijMrT2a1uf13eNXSjr27tQFn36wtafSln7nUPquy/381G7+u1wOKQ+sfP5fN5ut9VzW6/Xqc9LREREREREREREREQensEL/kLZtDivf9nWUiU2rdubon2cuvYz5/Mp8rHb7arVWiZzPqsDSIdXktWaM5OO81xZ2pjVsksRERERERERERERkcQZofZrmPA5bI1dp6V7bZsL9ho0+rjaz5zP7PNxrts/L4dFdbVnNbyPVPuJiIiIiIiIiIiIiDxtBtV+5TS13zluo77j5ndj7zjGUr/Ja79zSH335U4+zudz7YK/X+l20fv6+qrt/Eap6NR+IiIiIiIiIiIiIiLPmmEL/hprvwFDPu+s4SuLyz9tL/zK4p/lYjbwHKau/Sz4yz/JZBeyAAAgAElEQVQfl/+zXq9ra7b5fL7dbh95QiGE2jP59evXnz9/hh9f7SciIiIiIiIiIiIi8qwZVvs17+3XuA/fKJ1ie+E3Vuen9pOP7//U1Pz9+vVruZiFECa9l6fT6c+fP7Wb+V0y1tDRau23XMwyofYTEREREREREREREbmX/q3YcfO7ccDm4DmfLQdvN3y25+Nqv3NIffelLR8//0tL83fJarUKIYy4PO5wOIQQmkZ6jt75netqv2yj9hMRERERERERERERuc1Ucz4nXfDXoCyGv+gjaz8L/jLPx81/PxwOd0u4S5aL2Wq1Wq/X2+12t9udTqfT6VR/s//vfy//9PPzc7vdrtfr1WoV/yrjDuFU+4mIiIiIiIiIiIiIPHEGzvls2oSv+Kcsi/1+069su8wP7brIr9/Lqf2kKbe13yV3l/09pvQKYfy1omo/EREREREREREREZEnz2Rr8jouvwuhDF1X+BXFcjEbd5HfQ2u/8/jdjYyV+trvku12G7kmb9wsF7PtdjvRBVdrv/l8nnxXP3v7iYiIiIiIiIiIiIjEZtiCv+Pmd1m0dHXF3c32jpvfy8Ws9SCNRx59hd+Daz8L/nJOW+13yeFwWK/Xy8WsLIvpqr6yLJaL2Xq9HnekZzXV2m/qV4yP2k9ERERERERERERE5H6G1X6XeuzOTM6GZX89hnmWxT9h7D38Etd+Fvzlmvu13898fn5eKsD5fD6wBSzL4rLMbr1ef35+TnR51aj9RERERERERERERESePyM0ZMvF7E5jV17X5/Vc3ldOvrwvSe23329S332pT7fa7yan0+nz8zOEsP6b1Wq1Wq1+Dq5c/c3lD4QQdrvd6XQa6wK6Ru0nIiIiIiIiIiIiIvL0Gbzgb8jqvUfu3hdCeXfo6INrP3M+s82g2u8Zo/YTEREREREREREREXn6jFT7Xaqyscq/UN7fFzDSzfrCyBLxcbXfOaT+BEhN3q72O1WS+oz+Tc7nJiIiIiIiIiIiIiKSUcar/X42baFn+VeEUI6yvK+pg4xsEx9W+5nzmWfu136X/fxWq9V8Pp/P59Vd+i6TPNfr9W63e8AZi4iIiIiIiIiIiIiIjNv8hVD26PxGHOb5d3lf4zaBWdV+5nzmmcba73A4rFarsiyqPV9LyrJYLmYh5Lu087ITYdr9BUVEREREREREREREZGjGqP32+00oy+9ZmrHKIoRyv9+M0vZFjhiN6RcfWvud8y2D3jY1td/hcFguZp3avtqs1+sMq7Wfe/vN5/PvdYpfX1+pT01ERERERERERERERKIzUu3XaZjniMv7uq4vXC5mWdV+x83v1J8Auc1t7bder4cXfj97tdwmf/6s/apn+++00jdcmvp//wsAAAAAAIl1yxj1W0z3VhaRu+vFLO9bLmad1xcWUSfw6Nqv8/2SafOf2u/uIr/5fL5czC6b+a1Wq8t/rt3w72fW63Wqy6umpfarbQH//Pnz+fmZ+qwfkbEecgAAAAAA6Kfz3Mj/G2HBXwjlA5b37febyGGe1UV+8Y3jw1f7dbxfMnH+rf1a+rDVatW+aO/r62u73bYcIZ/mL772q20BQwiv2gIm/20OAAAAAADdvtoeo/Y7n0N17d2IwzyP1+V93dq+y/rCrufw4Nqv8/2SiXOt/Xa7XW3XtVzMOu3Pdzqdmnq17XY7zSV0zul02m636/U6Zqni+7SAyX+VAwAAAABAkjmf/9ZyZRFCud9vEi7vG9I7Jqj9zPnMKdfar7b9Wq1W/Q4aQqitysY77TFzOp12u916vV6tVr1bwMvg0xDC4XBIfUE9k/xXOQAAAAAAdJ4bOcaCv+Pmd/rlfc1r/uJryBSr/TreL5kyH+fz+XA41PZYQ467Xq+rxwzhCe7919fXe7aAyX+VAwAAAADAMdGcz1HavhDK6rzQMRSR2/s9vvbrfL9kynycz+c/f/5Ui6vhMzlHrxJT5fPz88+fP71bwLIsnqIFTP57HAAAAAAAjonmfA7Rb5hnKK9l3nHzO5QRfWF5v/xLU/uZ85lNPs7nc+1ufMMPPdFhk+fz8zOEsFqtlovZK7WAyX+PAwAAAADAMdGcz57L+2Lqurr27lg3UDSE8n5Z2Nr8JVrt1/F+yWT5OJ/P1fpqPp8PP3TtDn+n02n4kbPK4XD4bgHLsuhRBGbSAib/PQ4AAAAAABfdFpA9tvbb7zf9lvfFbB943PwO947c0vwlqf2O5nxmk/rab5RpnNvttlpxfX5+Dj9yzvnZAvaoAC9v/nq93m63D24Bk/8SBwAAAACAizznfB4jOrmm5X37/Sb+hZaLWfsxjw31YbLaz5zPPDJh7bfb7aqd1m63G37kJ8rhcNhut+v1ukcLOMqay/gk/yUOAAAAAAAXnedGTrng77q8r+swz6KIWd7Xs/kri7xqv673S6bJhLXf5+en2u8mnVpAtR8AAAAAAG8rhzmfIZQ9lveFsmjfgS+ya2wvGo91hWKq2u9ozmceUfulyefn558/f9rLP7UfAAAAAABvK+Gcz+Pm93Ix67y8r/swz7ulY9cd/lLWfuZ8ZpDG2u8wOCGEapUVQhhyzNPplPod65Ovr6/dbrder1er1Xw+v7vOT+0HAAAAAMCb2+833b7mHmnB39199aqGDPNs11g9NiwoTLraL0xTX0iH1Nd+2WaUZYgPyOl06tHzpb3Y5L/BAQAAAADgpyRzPtvX2E26vC+mg2yvGBPWfkdzPjOI2m+cfPd8y8Wsd883n89Xq9V6vd7tdo9fDJv81zcAAAAAAPzUfQHZxGvsrorplvc1dpBxFWPi2s+cz9RR+/XM6XTabrcj9nxfX19pryj5r28AAAAAAPgptzmfoWG05nSOm9+dKsbUq/3CNA2GxEbtF5ufPV/v85/P58vF7NLz5bZPYfJf3wAAAAAAcCPJnM/j5veDh3mOJW3t1/l+ydj5OJ/Pn5+f2yfJ5+fnw96aw+Gwfeme7ybJf3cDAAAAAMCN7gvIxunPyrK4u5FehtR+b56P1CeQUUbp+X79+nXp+bbbbeY9302S/+4GAAAAAICqbl92j7fg7ymW92VX+53DNCWGROWta7/D4RBCWK1W79nz3ST5L24AAAAAAKhKMufzSSWv/TrfLxk1b1f77Xa7S89XlsWb93w3Sf6LGwAAAAAAqrotIHv+2u9y1SGU35aL2eU/XP5RyzLELGq/TvdLRk2H2u90Op1Op8Ph8Pn5udvtdrvd4XA4HA5fX1/Tnd/oWa1Wer7aJP/FDQAAAAAAtTp+4Z2+uutkv99cur3LhoIxQllcWsAMa7/9fjNJjSERuVP77Xa7mL3u5vP5pRjb7XaPOe/eiaz9vnu+w+GQ+pQflOS/tQEAAAAAoNZLzvm8tH0huuqrtVzMjj/Kvxxqv873S8ZLfe13Op3W6/V8Pu+xMO7Xr1+r1erz8/PBVxKZptpvuZitVqsQwvv0fDdJ/lsbAAAAAABqdZsbmX3tN7ztu138F8rL5M9car9O90vGS03tF0Lo1/ZVi7QMy79L7VeWhZ7vJsl/awMAAAAAQJOO33mn7/aalveVxZiF38+xn5Gd3wNqv+73S8bJf2q/0+l0d55n16zX61TXVpvPz089X22S/8oGAAAAAIAmTz3n87j5vVzMpmj7+jV/2d0vGSn/1n6n06l9qudledx6vf7z50/4m/V6vVqt2svC5WKW8AolMsl/ZQMAAAAAQJNucyOzqf2Om9/jzvO8u9VfLrVfp/slI+Xf2q+pulsuZtvt9u6BTqdTCKGpOMyn+Vuv18vF7Kd8Fv/dnNhqtXrkqyf/lQ0AAAAAAC06fu2duPDb7ze9VvgVoSyWi1kIZQjl5cIv/zmURcyA0OPmdw61X/f7JSPkWvvV7udXlkWPEZ0hhLIssp32ednb72fyqf1uTmw+nz/y1ZP/vgYAAAAAgBZPNOez6x5+oSwuJV/UkVuXD8aM+szxfskYudZ+tUv0Yhb51eZwONQe8HQ6jXfmPaP2a0ry39cAAAAAANCi29zIRLXffr+Jn+p5afv2+03XV2lfR3i8t+Avx/slY+TjfD5/fn5WK7qBEyZrlw/msOBP7deU5L+vAQAAAACgXcdvvh/d+R03v+MW+RXLxewYsbavX/N3qRKT137d75cMzcf5fF6v19WKbngZVt3n78E9Vm2qtd96vQ4Z5M+fP2o/AAAAAABokfOczxDKqK37ei3vq9rvN00V4905n5neLxmcj3NdE/br16/hh57osFOcVZ5R+wEAAAAAwE/d5kY+sPaL6PyKEMoHvWg+tV+n+yWD83E+n5eL2RSFU6ib85l8oqbarynJf1kDAAAAAMBdHb/8zqLzWy5mo6zwq1vwl3Xt1/1+yaDU137LxWz4obfbbbXK2u12w488JGq/piT/TQ0AAAAAAHflNufzTudXFsdhe/jdefWybs5nVrWfOZ8PzIS13+fnZ7XKUvvFR+0HAAAAAAA3us2NnLj2a9lg73uPvUlPYLmY5by3X+f7JcOi9vv1+fn5lUFOp5PaDwAAAAAA7ur4/fejW7fvwZ6TvvR1tV/dWsNQlvnUft3vl/SP2i/9doPfUfsBAAAAAMBdmcz5PG5+t8z2fEDn11j7hcxqP3M+H5X62m8+n4fBqR2nuVqthhxzu90OvGC1X1OS/5oGAAAAAIAY3eZGTlb7tSz1O065n9/d2u+4+R1Cedz8zqX263S/ZEDqa79sM3wZotqvKcl/TQMAAAAAQKSOX4F369IiN+Rr2tXvMeM9r7VfWVP73V3zl/39kp55u9rv8/PzZgXh6XQa450cIaMvbeyU5L+jAQAAAAAg0kRzPo+b38vFrCzuj+g8Nk/4PD5qqd/5HEJZXz2WxT9lUWRU+5nz+ZC8Xe0nTUn+OxoAgNyEUP6U/Hzy4Z0BAIDkus2NvFf7Hf+2ffE78x0zqP2Om99NKw6/zySX2q/T/ZK+ebvab7vdriv5+voa48187iT/HQ0AQG6K4p+f9FvfyrL4+c4sF7PkpwQAAG+o47fgDavlQllWFsyFiNqvdlO9i8gZob3t95sQytZ1fv9eSCa1X/f7JX3ycfk/X0+S4Rdc3dvv169f+cz5TJjkv6ABAMiN2q+J2g8AAHLQcW5kTX9WLfziN+drqf1CKKdb3vefVYkRjnUL/p7hfkmffKQ+gUdH7deU5L+gAQDIjdqvidoPAABy0G1uZN2czyG137F5yGfMj/dY3td0tu2r/Y751H6d7pf0itpP7XdN8l/QAAAJlUVxU3GN7hk7sxe4hImo/QAAIBMdvgQfu/Y7n0PzqrtirDmfx+vyvm5tX1kWl7/B1U74TFX7HS34mz5qP7XfNcl/OwMAJKT2q/UClzARtR8AAGRi4JzPgbVfSyE3cMHfcfO71/K+4vLXk6a2r1PtF0I5+l8D1X5TR+2n9rsm+W9nAICE1H61XuASJqL2AwCATAyc89nY25VFZDnXNmCz1w5/IZSh1zDPEMq7bV9M7fffEyjGvV/7/WaylkPOZ7Wf2u87yX87AwAkpPar9QKXMBG1HwAA5KPD9+CV2i+Eckjtdz5fluQ1tnHHazEZP8yz8/K+y9/Uvo8zpParPQEL/p4rH+fzOYSwfmz+/PkTQgghbLfbz8/PR7Zuar+mJP/VDACQkNqv1gtcwkTUfgAAkI8hcz4ba7/in8i6br/ftHd17Wv+9vtNr2Ge/4SyONZ1iv1qv5b1hZcXGvN+dVqgKR3zcT6fl4tZtQlLkuVitl6vd7vddBes9mtK8l/NAAAJqf1qvcAlTETtBwAA+Rgy53O/34yyUK+9olsuZvv9pmF5X7e2ryxvl/eNUvu1N5fj3i9zPidNXrXfd8qyWC5mU/R/ar+mJP/VDACQkNqv1gtcwkTUfgAAkJUOX4VX5nw2NV7LxSx+Q77jveavLP4JZXnc/O67vK+4/HjM6sMetV97AWnO5xMl09rvO8vFbLvdjnjBar+mJP+9DACQkNqv1gtcwkTUfgAAkJUhcz6bG6/Y7f3+HdfZfVZnzDDPEMrqYsFxa79je21pzufz5Fr7lWXxMD3Kv9VqNdYF19Z+h8PhlGXGuuqYJP+9DACQUAhlpJsm7DJfJUbya+xB7ddE7QcAAFkZMufz2Nx4tW/L17jsb5zy784wz0613/Hy196yaKv9Gk47/B0rOvYtk0nykfC1T6fT4XDY7XYhhNVq1b7ocLmYjVKD1dZ+eWY+nw+/3vgk/70MAPAUbpqw1+571H5N1H4AAJCbDt+GR8/5LIsifpndTfnXZ9++HzVbjxetrf2Om98/1yAeN7+bar8Qyptrn/RvOuZ8TpSUtV81p9MphDCfz2trsOViNvwl1H5NSf5LGQDgKaj9OKr9AAAgP0PmfFYar//Mt+zb+XVc89dxmGd77Xe81HiVBXzLxayp9jv+XfU40fK+2/tlzuc0yav2+87lIas2YcOnfar9mpL8lzIAwFNQ+3FU+wEAQH6GzPlsXfB3rcpi2r7apu3+MM+yzzDPps7vMsyz5RWPm99Ntd+D/9I3Wd3x1sm09jufz9vttrb5+/r6GnJYtV9Tkv9SBgB4Cmo/jmo/AADIUocvxCu1X9uCv7877dWWf8eebd9oy/u6LjG8vGjym3U053Oa5Fv7nc/n9XpdLcP+/Pkz5Ji1td96vQ75ZbvdjvVOxiT5Ew4A8BTUfhzVfgAAkKUhcz7P5xBT3YWyCGWxXMxCWZRl0XmS548988Zq+zqXjmWRS+1nzucEybr2O51O1Ypu4JzP2trvdDqNdc7Pm+RPOADAU1D7cVT7AQBAlgbO+dzvN71qvFjLxSyEcpS278fyvp5LDJPfrL+3TEZO1rXf+XxeLmY3Fd1yMRtyQLVfU5I/3gAAT0Htx1HtBwAAueqw4K9S+126tPELv7GHefabKXrZQXC/31wkv1Od75fEJffar9rSDdzxTu3XlOSPNwDAU5i69guhXC5m11kxl9Ex45Vtl4NfxBw2pva7bhdfXs929Df85t0Y65jf59zvsMNrv+t1lVPd5SFXBwAAz2vgnM+/zd8oa/7GHOZ5PofrX746t33F5a8b34VfXrWfOZ9jJ/faz2q/hyX54w0A8BSmq/0u41mKOuXfv6f1c/lXQZuOHH+xN+cQQlkWNYdtP+bNEX6qviG15zzkrWg6ZqfTPg6r/ZruxfCPU9MduTlyy9vefkeG31MAAJjawDmf39M++8zPnKbtO17/tti18Luexk3bl1vtdzTnc+zkXvvN53O132OS/NkGAHgKE9V+TW3N8LqrpWS6exUtJ9DSn0VWaCGUNz8V/4b0e9ubWtUeb3K/2q96yTVvXXH/ravVfke+j3xzDj9frnp6Pd7niR4QAACIN3DO53/GaZZlXN9WfC+qG6vt2+83fYd5XmeKtkt+m/rcL4lI1rXfbrerVnSr1WrIMdV+TUn+bAMAPIUpWo2Yzq9f8xd/5PK/rVvtxX6/+t2GKab5a6n9pihBYzq/+CP3qP1iOr/ezV/MHbnc5Zs/efNaXW9i/D0FAICHGT7ns3Y7vct2CWVZhLIIf2f1j1v1/Xd5X8dVhg3DPJ+g9jPnc9RkXftVJ3z++vXrcDgMOabarynJn20AgKcweu0X38x17VHii66mxqv2n0Y2THf7s6aKKGZ5YtHQU471Vtw/YMfaL77zq23j2sXfkbsvdPNp7PQm157JwKcDAAB62O83Hb4Zb13w90jHvxs0dC38bmaKPl3tdzTnc9TkW/vVdn4DJ3ye1X7NSf5gAwA8hZtWY2DtF1lx9SiEehy5ejm1NV6XU21rfWprv04NVuSbP8Wb3LX261HBxn+0etzopisNlfdqyOe562JBAAAYy1hzPh8jhDJ0b/vKv8M8b472lLWfOZ/jJcfaL4RQ3dJvlKV+Z7Vfc5I/2AAAT6F3N1PVdQVY/IuOdeSbfxpC2XVtYsuCv+pJ9jjtVG9yp9qv92q8mE9Rv373223tV3dTkjwdAAAwRMe5kcmW9y0Xs7i9A/+zj+DN8r5XqP263S9pSy613+l02u12tZ3cd7bb7fAXUvs1JfmDDQDwFEYsNpoqtMtf5C5/94upau6eZO+uq3pinVul5vVe1YZp+FTSuje5fyXWdtgutV/vE7h7o3uXmi0v0f6R6PTB67r/IgAAjKXbnM/Htn37/abfMM9QFiGUMcePrP1CWYQyl//RPlXz8X75OJ/PIYT1Y7P6m8semC1V37id3/l8Xq/Xlxf9Se13VvsBAMQZUor8VFvYlEVx05Q0LbBrKVRa1paVZfG9C31tH9Ze+zVXR33Ks/jKquX47WMkm17ie6/749/NM2r/WMvNja/9mg5+ew4NHXB7c9Z48KK4e6+//+TtMe/9gfh3e7rHEAAA7spwzuex3/K+v393iK8V77R9ofx5DsnvVOf7Ja35ODfsopdPpqvlWorJ4dNEW/L19dXy0l9fX9O9dEuSP9UAAE8hvhlqV615WhqsarvT9oej67FqT9Op9rspKUMoa1+6qbi6W/vdnHNtndn+d9T4xrShhW08eHztF3/Y+gts7TVr37fak2m6OzW1X9/t/W439ovuCwEAYAod50bmuLyvfZhn19qvaQfBTKZ0dLxf0pisa7/lYrbb7Sa68paBouv1eqIX/c52u2256qlfvTbJn2oAgKcwVu13t325Ue1sav9Y0yLCtiP/aGvia7+mOiqyhWo61fZyrrYYi3+T2+9X7fk0/QU4svbresKd/nztH+66OrD62ageNvIjfVOytheWAADwAF2+IJ9qeV9t0xazvG+/3/RuGW+W991ZYpjN/3Sfqvx4s+RY+y0Xs6nX263X69qXns/nk77uz5xOp6Z3/gG9YzXJH2kAgKcwSu3XY0FVtZSqLXhqFhFGHPz7fCJrv5arrpZGTX+HbKn9Wrqr6lvX9Ifjz6Tl4E0/Eln7VW/H3Q9M/I9Um+CYT+PdNXl314A26VRAAgDAA6Sd87lczDoWfkW/5X21td/x744GMS+d/E51vl/SnGvtV5bFY3y3a/P5/HtrvdVqtV6vt9vtYyq3w+HQVDc+fpO/pkWHD2sfv5P8kQYAeAqj1H6j1Cq1P9V1+de3SxsUU/vdPdvI3rGp9ms/4fhSqtqf9XiTm34qsvaLfCvaLzByYWXk39Vv2tDalaBd69La0445GQAAmFSHuZET1H7Hze/Iwi+URQjliK/btXHsPcYm2f2S5nykPoEEqV1jl2q05rmh+ZvP5w8+jeSPNADAUxhe+/UuSHqs0+q0v9r3v1vadLGRDVDkWsZOQzVbziq2FYsbXBO5mjCm9uu9bC6msKyuZYw8eEztdzuuM+JTVDms2g8AgCx0+Y585NrvfA53FtuV1+3Sx2r7huwgmAkL/obn7Wq/EELt6rrHr/P7mdomMoSHNtvJn2cAgKcwvPa7LUii91G42xdWK6uup3dTcY2yniy+9ott5iJKqciZqDE/WPsextR+PUa5xr+BYx28vvbrfvDbTjqb3UEAAHhzaed8hlC2NG2jvMR+vwmh7L2DYPIb1P9+SUPervarLdh2u13aszqdTskX/CV/ngEAnsLw2u+mIOn0F607tV9l8dy4F9u7Oav9wfFWPY7ZilXfxtoGK6r2675mrumdrx6/X2N6jKv9epSmNxeb1b8vDADAO+swN3KC2m+/31Sbtv1+M9byvuViVhbdC79cO7/j5vd+v5myBnmLvFftV7ur32q1Sn1e5/P5vF6vq+e23W4fdgLJn2cAgKcwvPYb0syVrWVM7yoo8lQzqf2iFsMNqNx61Iox+yx2+qi038re40Or717TO9P1+P0+KgAA8ABdviYfufY7n8OlmRt9eV+PYZ75T/i83i8L/oblobXf4XAIIazX69VqtVzMvq1Wq9Vq9efPn91uN+mwzdoJn5+fn9O9YnxqK8n1ev2wE0j+MAMAPIVxa7+uW6DdtFk/y5UhVVDkxcZ3OclrvyENaI8Zm9W3uveU0dobfVPO9X7rqlfXVPvFLHkc5XwAAGBqaed8jrW278fyvhHavpzLv/M5TNmEvH7+rf1Op9O6OUNe4/Pzc7VaVTutpszn8/V6fTgcBl/dbaor6sqyGP1Vemc+n9+c3nIxe9irJ3+YAQCewsBq7aYg6bogr6VtqpZVw1dc5Vn7xfzgkLci5vg9ar9O73ylnPun5Z9OUvtFLHnsekwAAEiiQ400Qe03StvXb3nf999TQihjZoHmM7Rjyibk9fNv7Ve76d0lvbe+OxwOLYe9m+ViNu6ue9X28cH757Wn+l6p/QAAcjOw9rspSLr+eEvbFAbsZhd5sb1rv9rLnK72G7jSLubC79Z+Q5q5u9dY6eSK+CNHVnSdzj9m5CkAACTU5Zvy9D3ftxDK0GOY598dBG/EdIeZNH/mfA7Jtfar3VjuUjv1nroZQijLonfnN8o53ETt15LkTzIAwFMYWPuFYQVJS2s4pAqKvNjnrf1Gv8t3i66Bt+NO7XczAnTACNOmE+tUnbZvOQkAAMmlnfPZY3nfZUfAjoXfdQfBauH37Xhd+Zf7wM/zOUxZhrx4Ps7n8+l0qu3b5vP5kM5veOH380xGmflZ225Ouptgp1TPbbVaPezVkz/JAABPYWDtd9MGdS1IbjubH33PkCoo8mKfpfYbuNLuGLGz3f3ab/DtaHnzh3wI4wdyxr/KwHcbAACm1qFGSlf7XRbk9VjeF8oihPLncdodN7/bO8Xk9+tozueAfJybl/r1btp2u11Lh7dczEIIh8Ph6+vr508dDocQQstQ0OHN33a7rR42hCx649o3beCuip2S/DEGAHgKQ2u/Shu0XMzi3a4h+1Em3ZxY2tqvjHiXpqv9Ou1LF3mb2l/iAbXfz5d4TO0XeQm321Xm8R0BAADc6PJleYLlfaGM2n6vOszzeC01/1MfRjV/Lf3iGH+dHHq/zPnsm49z3SKzX79+bbfb3gedz+e1x4xctNe0I+CQ1YeXnE6n6qzvcccAACAASURBVNzRTOZ81l7yuFsbtif5YwwA8BQG137/FONpqf1GGczyKrVfEXnkxiP0qf2G3o742q/TmtEOtV/cbpEtK1ABACAfGc75jNxvr2kOZ8thY5u/jDf5O5vz2Tcfn5+f1bZpyJZyTeM9ux6ztgYbPvSyur3fKIcdmNoFl4/c2O+s9gMAiKP2i7vM+1sYDtmBL//ab/jtSF77Rd6gmHsNAADJdaiRpq/9jpvfPYZ5Xpb37febu21iZO3Xss9fDv/Dfso+5JXzUVs4TbHUr8eIztpDDV/wV3t6CZu/2iZy4F3okeTPMADAUxhY54zY+bXXfqP8u5kvUvt1X392tzh8QO3Xsl7wMbVf5Av1vokAAPBgXb4vn6ztC92HeRZF+/K+3rXfsWXBXwZjPMz57JeP2s7pZte9+NRunver7x51tQsHh29317Ie8fPzc+DBO6VpnOmvhy/1O6v9AADiqP1iqP1eo/a7OYfad1LtBwDAs0g+57PrPM9QFiGUXV+lW+3XfErp75c5n73yUa2dhux1V1tilWXRb4ne19dX9WijLMurXeP4ffweCxO75nA4tJzD4zu/s9oPACCO2i9G4tqveI3ar/4qqu/bhLXfvffBxn4AADyRDjXSNLVfy1DN6jDPY/Tyvlet/Y7mfPZKTe3Xu3M6HA5NRVrv85uuEmtp3S6vEkIYOFC0mtPpFEJoWuH3/dK9V1sOSfIHGADgKaj9Yjx77Vfpxu4sKLxb+/W4HTnUfjd/uOatvvc+AABAVrp8ZT5+7bffb9oLv07DPCeu/YrkN+tozmev1NR+v3796nespj3qhiyeq27vN+JKuN1u17QT4Xfm8/lqtdput72v4nA4bLfb1Wp197V+jTHCtHeSP8AAAE9h3NqvLIvlYtbbz75H7df06i+22m/gve5U+92tGG9OcpRPHQAATKdLjTR+7Xc+h1Bbs5VFCOV+vxmrXBy+t1/IY5LH+RwmLEVeNPV7+/XY4u50OtX2WANbuuoBRxny+TNNbWVTlovZarVarVbrH/nz58/lP6z+ZrmYxfR835nP5w/eWfAmyR9gAICnMG7tN2JNovb799Xt7desU+1390J630EAAEiiQ400zZzP43+atmKU5X29a7/lYtZY+2Xzr/RN2Yq8Zj622+0o1VpTeRZC/zK2dmroFOvhDodD1/JvxCwXs+12O/pFdU3ypxcA4Cmo/WKo/V6m9mtZdHhzBzOZAgQAAO26fGs+yYK/sixCWYRQTnT8yNqvdaPBIvlt+vd+mfPZMR/nukGavzq2a7Xd4a9fv+bz+ZCTq91+b0iPeDd3N94bN6vVasgE1HGT/OkFAHgK49Z+I+6FNsWRX6T26/5X1hxqv5YjPLT2u30r/mk8VB5TgAAAoF3yOZ9TG7jOL6ulfkdzPrvn49xc2q3X65gHoLacu2RIRdc0NfR0OvU+ZvxLx+/G1zXLxWy9XufT9n0n+dMLAPAUBtY5LUu40p5YzDHft/arFFp3a7/hNzq+9ut08K61X8ttunkTsvpqAAAAmnSokaaZ85m29guhLGv3F8xsV7//3jLpkI/L/2kZcbler2ubttPp1L42buCufrWnNPCYPXI6nXa7XQhhvV533a7vcsKXni+EkGHV9zPJH10AgKfwLLXfKEuvXqX267znXMtky9qXqKv9hg4azaT2a/kYlK13AQAAstXli/P0Nd5Ytd9x8zu0Fn55dn5Hcz475uP7P7VvbleWxXw+v5RYMdXXfD4fsiyvaQHipBM+u+Z0Op1Op8PhcDgcPj8/D39zOp2+vr5Sn13nJH90AQCewuDab2gb1Hxktd/VTbPVo5G6+2ber/0G7y/Y8uYPudfDa7/vix34JgMAQCqvPeezpu27t8LvKsvO72jOZ8d8/Pwv6/W6LItOq9lqs1zMhnR+n5+ftacxcKfA58plleEjXzH5owsA8BSG1n6D508+8shPWvsNOXLkXe5c+3W8He2XcFsedzl4j9qvtsK8OcNsvyAAAICqDjXSE875rOzhF1H4jTqKZppbJrH5uPnvh8OhZW5nTNbr9ZATOhwOTUd+cA324Fw2FLyMEk1ScyZ/bgEAnsLA2m/4QrQmN93MKEd+mdqv67Zzd3/8bu038Ea3//iQe92j9qs9mZv/Z+bfEQAAwI3Y782fs/YLobw7z/M/sz2z36jbnM/43NZ+lxwOh/aZn7VL8dbr9cDhliGEpuWGq9VqyJEzzOFwuOn5qm/pI88n+XMLAPAUBtZ+wxeiNal2M8P/5vaktd/A2xTTGt6t/Qbe6PZib0in2KP2q72WmzPM/2sCAAD46SXnfB4v8zzjlvflvJlfzf06hwnbkddKfe33nc/Pz/V6vVqtbrb0m8/nl63+VqtVCGHISM/vtBSNy8Vs+PGT527Pp/YDAMjf6LXfWMukpjjyy9R+Q3a/qz1+j9qvUzHWPsZzSMXbo/ar/SQMKTUBACC5DjVS9gv+eizvy3knv+ZbJlG5U/s9LKfT6bM5o9SKj0/Xnk/tBwCQv+HV2pBG6sFHft7ab8judzEjNO/WfgM/KndvZe973a/2u30/J9uiEgAAHib2q/OMa7/j5ncouy3vu6zwe8ZxHeZ8RiaX2u81cjgcQgiXxZE9er7vXJZRbrfbR5588ocWAOApDK/9bhqUEVdK3Rx2+JGfuPYbsPtdTKMWU/v1rh5jFm72u9fVI8fWfpX3c+BTAAAAyT3vnM/jZZhn1+V9f/+n+36/2e83yd//zvfrHCYsSF4oar9BGbHnW6/X2+32cDikupbkDy0AwFMYXnhUJzT2a02qP1XtZjr9K5whlDd//nlrv94jTyN/MKr261s9Rk0ZrZTHMRdYVhq7yNqvekq9P2YAAJCJDjVSNgv+jpvfnYd5Fv+Uf5f3XQq/J639jhb8xUXt1y0/e76yLPqVfJdtES89Xz7zS5M/sQAAT2F4Y1e34qrzsrzLQW7+n9Vupttwy8rlPG/tV/0zvZe11V51TO3Xu3qslnPVP1Pbw3U9bKdPSEvtF3/jAAAgK7Hfnqeu/Y6X5X0dh3mWRfFzed+N5G9+n/ul9ouI2u9ORun5vtu+3W6XT893k+RPLADAUxhe+1UP0vU4331S0/+/R1d36bFeqfarroeLOf/ITium9os/WvvbUjtltPZeN3V4tX94rNqvR2kNAACZyHzO536/CaHssbzvsntfbdv31LXffr+ZsCN5laj9bjO85yvLonbm53IxS31xbUn+xAIAPIVRar/andIiS7Wfy7zunl5kr/N9Pq9U+/VY+1i9L7WVW/VPNn0MeozirK7Jiz/4zZ8PoVwuZk1/rGvt17S9X9NbBAAA+ct2zudx8/vyP+a7Lu+rDvN8pdrvaMFfRNR+4+zPt1zMVqtVCOF7c77q0dR+AAAvYJTar2n11d1e7aZ6qf6B2tmP7cXMz2O+Uu1X/WPt96vTWsnI2q/2drS8jbXVWtMfbt9vL1J87df0cv0eAQAAyETsF+gPqf0uy/vKXsv7jtcWM8R0fk9c+8U3te+ad6z9Pj8/R+n5Lpvzffd8N1H7AQC8pLE6j7tLtW7E7+UWvyQrhLJsffVnr/1qW7TIkylax1dG1n5Nt6P2nexR2T6y9uvdVQMAQM4ymfN5vC7v69b2leV1ed9Nd/jCtd8xvql917xd7bdarXqUfPP5/Lvni9ycT+0HAPCSxqr9WrZbu5Q9y8Xsomm4YlPd1fLnvw9blkVt7/hitV/Tm/w9+ubyZ5resZabG1/7tczG/M85NNTA7e95y71u6fn61X7Vt73rXQMAgAzlMOfz8m9kdhrmefk7SNOSwRev/cz5bI3ar7HnW61W6/V6t9tF9nw3UfsBALyksWq/Y/OCv3i1h20vFNu9WO13rNsqb+Dbez1sdO1XPdtOFV3Xt+Lu/b1ZU9ip9qt+Yjv9OAAA5Cn2O/Qp53xGbuMXyiKEcr/ftE8KffHaz5zP1qj9/tPz/fnzZ7fbfX19DX8htR8AwEtq78kGHm2sXqr3rm+vV/v1LkHb72yn2q/37Yh5K+Iv8FLR3dZ+rUNE2696+OcfAABykMOcz3sTPmuGeb5t7Xc057M1ar+pmj+1HwDASxq39uhdCN2thfotJXy92u/YdxJmp2Pe/Rj0WHQY/9GK+RR9X9GQ2q/6Qjb2AwDgBeQw5/O4+d20vO8Y1/a9V+1nzmdz1H5tcz677uf3M2o/AICXNPpqpx6lVORLd++6bvuz16j9erwVXe/a3XvRddFh1+GZ7c3fz6MNqf2G3DIAAMhZbI006ZzP8secz4hhnm9d+8U3te+Xt6v9QgjLxawsi8jy76a3u7SAh8Ph7gup/QAAXtLotd+x+5q/+E4ofpFZbf3zMrVf9UdaxFxm19qv9nrH6vy+j1+7997N5YxY+9nYDwCAl5HDnM/L/6QPZewwz3eu/Y7mfDbn7Wq/7xwOhxDCarWq9nPxLeBqtQoh1LaAaj8AgJc0Re137NIJdR2rGDPts+kqXqn2O8aVoJHX2KP2i7zLw7u0EMqL2n864t5+nX4WAABy1mX12FS136WNG+s4r1/7mfPZkPet/W4ysAUsy+K7Bfz8/Dyr/QAAXtR3p9LSrPS2XMyaWrqyKHpXjCGUtaNEy3t9Ve+LjfzBqY9f+w439m0d1731/hg0jXW9eztG0a+wvP5sRJsLAABPKoc5nyPWh69f+3Voat8rar/6HA6H7XY7ZC1gNWo/AAAihVAuF7OLEcvFS0c17jGf0eVNKMuiLItQ9u9Th/g+gcu/QfiwOzKk9uu9OhMAAPKXw4I/tV/HWyY1UftF5dICrtfrgS3gZWvA0+mU+oJqkvwRBQAApnazYi++bhwylBUAAPK332+iv01P3+2p/Y7mfDZE7dcno7SAy8Xs0gLWbg34+CR/RAEAgKn1rv1s7AcAwMt7jTmfb1T7ncPEtclTRu03QsZqAS9bA6ZqAZM/ogAAwNR6r9izsR8AAC+vS42Uvt5T+x3N+ayL2m/8nE6nsdYCPvK0kz+fAADApIYM6rz5wTffHhIAgJf0GnM+36v2M+ezErXf5OndAs7n80eeZ/LnEwAAmNRyMfvPoM6iiPxBG/sBAPAmXmDO53vVfucwcXPyfFH7PTrxLaDaDwAAGFHvQZ23G/tF94UAAPBcYmsktV82Jm5Oni9qv8T52QLO53O1HwAAMIXqir34QZ03fWFZFskvBwAAJhL9nXr6hk/tdzTnsxK1X1752QIuF7NHvnTyhxMAAIgXQll2q+7+6T2o08Z+AAC8j2ef8/l2td85TFyePFnUfnJN8ocTAACI9716L2bt3c2UThv7AQBAk9gaSe2XjYnLkyeL2k+uSf5kAgAA8W7auLIsahfhhVDejOgcvLGf2g8AgBcX/bV6+pJP7Xc05/O/UfvJNcmfTAAAIF51Ed73Mr6y/KvuD3RdsWdjPwAA3s1Tz/l8x9rvHCbuT54paj+5JvmTCQAAxGuq/WJ0qu56LxMEAIAnFVsjqf2yMXF/8kxR+8k1yR9LAAAg3pDab8ir1I4SBQCAFxP9zXr6nk/tdzTn80fUfnJN8scSAACI17v267RcL5S3+wImv3AAAHiA553z+aa13zlMXKE8TdR+ck3yxxIAAIjXr/brujPf7cZ+RbcfBwCAJxVbI6n9sjFxhfI0UfvJNcmfSQAAIF6P2q9r53e0sR8AAG8s+sv19FWf2u9ozuffqP3kmuTPJAAA0ElZmcA51mzPCxv7AQDwzp50zufb1n77/WbiFuU5ovaTa5I/kwAAQA/Lxay9/+uxyO/7yDb2AwDgbZ3PIeq7dbVfNiz4O6v95DvJH0gAAGCIEMrlYvYthNLiPAAAGCL6+/X0bZ/a7xjf1L501H5yTfIHEgAAAAAA8vGMcz7fufY7dmhqXzZqP7km+dMIAAAAAAD5iF09pvbLhjmfaj+5JvnTCAAAAAAAWYn+ij194af2O5rzqfaT7yR/GgEAAAAAICvRq8fSF35qv+ste++o/eSa5I8iAAAAAABkJXb1WDZzPtV+bz7nU+0n1yR/FAEAAAAAIDfR37Kn7/zUfse3n/Op9pNrkj+KAAAAAACQm+ea86n2O773nE+1n1yT/DkEAAAAAIDcxK4ey2POp9rv+N5zPtV+ck3y5xAAAAAAADIU/UW72i8LsU3tK0btJ9ckfw4BAAAAACBDTzTnU+13vWXvGrWfXJP8IQQAAAAAgAzFrh7LYM6n2u96y951zqfaT65J/hACAAAAAECeor5nV/tlI7apfbmo/eSa5A8hAAAAAADk6VnmfKr9/r1lbxm1n1yT/AkEAAAAAIA8xa4eS73gT+337y17yzmfaj+5JvkTCAAAAAAA2Yr6ql3tl43Ypva1ovaTa5I/gQAAAAAAkK2nmPOp9vvPLXu/qP3kmuSPHwAAAAAAZOsp5nyq/f5zy95vzqfaT65J/vgBAAAAAEDOor5tV/tl4w3nfKr95Jrkjx8AAAAAAOQs/zmfar/bW/ZmUfvJNcmfPQAAAAAAyFn+cz7Vfre37M3mfKr95Jrkzx4AAAAAAGQu6gt3tV823m3Op9pPrkn+7AEAAAAAQOYyn/Op9qu5Ze8UtZ9ck/zBAwAAAACAzGU+51PtV3PL3mnOp9pPrkn+4AEAAAAAQP6ivnNX+2XjreZ8qv3kmuQPHgAAAAAA5C/nOZ9qv/pb9jZR+8k1yZ86AAAAAADIX85zPtV+9bfsbeZ8qv3kmuRPHQAAAAAAPIWor93VftnY7zcTdyy5RO0n1yR/6gAAAAAA4ClkO+dT7Tf4lj131H5yTfJHDgAAAAAAnkLsnE+1Xzaib9lzR+0n1yR/5AAAAAAA4FlErR57+JxPtV/bLXuDqP3kmuTPGwAAAAAAPIs853yq/ca4ZU8ctZ9ck/x5AwAAAACAZ5HnnE+13xi37Imj9pNrkj9vAAAAAADwRDKc86n2u3PLXj1qP7km+cMGAAAAAABPJMMFf2q/O7fs1ed8qv3kmuQPGwAAAAAAPJH9fhP3BbzaLxcvP+dT7SfXJH/YAAAAAADgueQ251Ptd/+WvXTUfnJN8icNAAAAAACeS25zPtV+92/ZS8/5VPvJNcmfNAAAAAAAeC65zflU+9312nM+1X5yTfInDQAAAAAAnk5Wcz7VflG37HWj9pNrkj9mAAAAAADwdKJWj6n9cvLCcz7VfnJN8scMAAAAAACeUdzX8Gq/XLzwnE+1n4iIiIiIiIiIiIiIyMR5yII/tV908/eaUfuJiIiIiIiIiIiIiIhMHLVfTl51zqfaT0RERERERERERERE5AFR++XiVed8vmPtdzqdUp+CiIiIiIiIiIiIiIi8WaZf8Kf269L8vWDeqPY7nU7/8z//ryiKf4piPp8fDofUZyQiIiIiIiIiIiIiIm8TtV9OXnLO5xvVfv/zP//vn6L4VpRF6jMSEREREREREREREZG3itovFy855/Ndar/T6VT86Pwudrtd6vMSEREREREREREREZG3ycQL/tR+HZu/V8u71H673e6fSu23Wq1Sn5eIiIiIiIiIiIiIiLxN1H45eb05n2o/ERERERERERERERGRh0Xtl4vXm/Op9hMREREREREREREREXlY1H4ZSf1hGDlqPxERERERERERERERkUdlyjmfar/Otd9rzflU+4mIiIiIiIiIiIiIiDwyar9c7Peb1B+GMaP2ExEREREREREREREReWTUfhlJ/WEYM2o/ERERERERERERERGRB2ayOZ9qvz613wvN+VT7iYiIiIiIiIiIiIiIPDhqv4yk/jCMFrWfiIiIiIiIiIiIiIjIg6P2y8jLLPhT+4mIiIiIiIiIiIiIiDw208z5VPv1rP3OIfUHYpyo/URERERERERERERERB4ftV9GUn8YxonaT0RERERERERERERE5PFR+2XkNeZ8qv1EREREREREREREREQengnmfKr9+td+LzHnU+0n3xn/XysAAAAAAID3k+ybebXfsObv6aP2k2uSP04AAAAAAPACunw3r/bLyAvM+VT7yTXJHycAAAAAAHgBHdqjsed8qv0G3bhuKzVzjNpPrkn+OAEAAAAAwAvY7zexX82r/TIzZQ/ziKj95JrkzxIAAAAAALyGLl/Pq/0y8uxzPtV+ck3yZwkAAAAAAF5Dqjmfar+hN+7J53yq/eSa5M8SAAAAAAC8hlRzPtV+w01ZxUwetZ9ck/xBAgAAAACAl9HlG3q1X0aees6n2k+uSf4gAQAAAADAy0gy51PtN8KNe+Y5n2o/uSb5gwQAAAAAAK8k9gt6tV9mpmxjpo3aT65J/hQBAAAAAMDLOJ/LLl/Sq/0y8rxzPtV+ck3ypwgAAAAAAF7J4+d8qv3GuXFPO+dT7SfXJH+KAAAAAADgxcR+R6/2y8yUhcyEUfvJNckfIQAAAAAAeDFdvqdX+2XkSed8qv3kmuSPEAAAAAAAvJgu4yLVfhl50jmfaj+5JvkjBAAAAAAAryf2a/ox5nyq/RLcuJyi9pNrkj8/AAAAAADwerp8Va/2y8gzzvlU+8k1yZ8fAAAAAAB4PY+c86n2S3TjconaT65J/vwAAAAAAMBLiv2mfvCcT7VfmhuXTdR+ck3yhwcAAAAAAF5Sl3GRar+MPN2cT7WfXJP84QEAAAAAgJf0sDmfar9x7febCYuZCaL2k2uSPzwAAAAAAPCqYr+sHzbnU+2X7MblEbWfXJP8yQEAAAAAgFf1mDmfar+kNy591H5yTfInBwAAAAAAXtVj5nyq/aa5d08TtZ9ck/yxAQAAAACAFxb7ff2AOZ9qv5Q3LoOo/eSa5I8NAAAAAAC8sAfM+VT7TXLjOqzUTBy1n1yT/LEBAAAAAIAX9oA5n2q/ye7dc0TtJ9ckf2YAAAAAAOC1xX5l33fOp9pvqhvXYaVmyqj95JrkzwwAAAAAALy22PZI7ZeZZ5nzqfaTa5I/MwAAAAAA8NqmnvOp9pvy3j1B1H5yTfIHBgAAAAAAXl7st/a9Fvyp/Sa8cc8w51PtJ9ckf2AAAAAAAODlTTrnU+034Y17hjmfaj+5JvkDAwAAAAAAL2/SOZ9qv4nvXe5R+8k1yZ8WAAAAAAB4B7Ff3Hdf8Kf2m/bGZT/nU+0n1yR/WgAAAAAA4B1MN+dT7Tftjct+zqfaT65J/rQAAAAAAMA7mG7Op9pv+nuXddR+ck3yRwUAAAAAAN5E7Hf3HRf8qf0mv3F5z/lU+8k1yR8VAAAAAAB4ExPN+VT7TX7j8p7zqfaTa5I/KgAAAAAA8CYmmvOp9nvIvcs3aj+5JvlzAgAAAAAA7yP6+3u1X15ynvOp9pNrkj8nAAAAAADwPqaY86n2e8SNy3jOp9pPrkn+nAAAAAAAwPuYYs6n2u9R9y7TqP3kmuQPCQAAAAAAvJXor/DVfnnJds6n2k+uSf6QAAAAAADAWxl9zqfa70E3Ltc5n2o/uSb5QwIAAAAAAG9l9Dmfar8H3rsco/aTa5I/IQAAAAAA8G6iv8VX++Ulzzmfaj+5JvkTAgAAAAAA72bcOZ9qv8fduCznfKr95JrkTwgAAAAAALybced8qv0ee++yi9pPrkn+eAAAAAAAwBuK/iJf7ZeXDOd8qv3kmuSPBwDA6EIo2yU/QwAAABhxzqfa75H2+83E1U3nqP3kmuSPBwDA6Mrb/wFYryz+KctiuZgpAgEAAHi8Eed8qv0efu/yitpPrkn+bAAAjC6y9vtPBVgWyj8AAAAeLPq7fLVfXnKb86n2k2uSPxsAAKPrUftdLBez5CcPzy6EsiyLn5KfEgAAZGusOZ9qvwT3Lqeo/eSa5A8GAMDoetd+mj8YLoTy5rE6W0oLAAANYud8qv3yM3F70y1qP7km+YMBADC6IbWf5g8GUvsBAEAn0V/nq/3y0mVrxsmj9pNrkj8YAACjG1j7FcU/9vmD3tR+AADQyShzPtV+ae5dNlH7yTXJnwoAgNENr/3sRga9qf0AAKCT/X4T9W2+2i8/sZXt9FH7yTXJnwoAgNENr/0s+IPe1H4AANBV9Df6ar+85DPnU+0n1yR/KgAARndT+90s3TuHMoQyhHK5mJVF0bjgryimODd4eWo/AADoavicT7VfsnuXR9R+ck3yRwIAYHTttd+NEMqm1YEW/EEPaj8AAOhq+JxPtV8qmcz5VPvJNckfCQCA0XWq/Y6b3+dQ1i77s8Mf9KD2AwCAHqK/1Ff75SWTOZ9qP7km+SMBADC6rrXfsa6ouEh+LfB01H4AANDDwDmfar+U9y6DqP3kmuTPAwDA6HrUfsfN71DWLPgz5xO6UvsBAEA/Ud/pq/3yk8OcT7WfXJP8eQAAGF2/2u+4+V2t/ZaLWfLLgeei9gMAgB7O5zL6e321X15ymPOp9pNrkj8PAACj6137lZUFf7b3g67UfgAA0E/0ojG1X3amLXIiovaTa5I/DAAAo+td+1XrirKI/VngQu0HAAC9RX2tXzfnU+2X+MalnvOp9pNrkj8MAACj6137nWtqv38ecMLnUC4Xs7Isvi0XsxG3FTyHMoQylEX4e+RXrWHC9ztZXN/JcXdnDD/uVIg+eAjl9yktF7Phb/7lAxMun5Zi/A/M5SVujh9/2mo/AADoLfqrfbVfXpLP+VT7yTXJHwYAgNH1rv2qP1tUar9wqdD+ajrO3T/wbbmYVfcU/D7zgV3OpXDqcfCby4w/jcgfvPkzTbVQ/Ku3XWn0Ho3tJ197p9o/XSGUZVFzVkP2jBz+gTnfu0dNL9F+2t9Hq/549Y3t8dECAIB3EN0eqf2yM22Xcy9qP7km+ZMAADC6YbXfbUnz859WlzHVViZlXFMSQlltGat69yKhoQaLKYp6n8PNFTVd/ohv47G1Cev0MbgpDn/+SFOneKkVa2vL6qdlYPM31gememItb0L8abf/4JD7AgAAbyXqm/3KnE+1X3Jp53yq/eSa5E8CAMDoBtV+leri5z9tr/3OdUu7mmqSyAqnwEuJ5QAAIABJREFUa+vWciGdjt/7BEap/aon39I2xXR+10/CvZ0am2q/u29m9cjtnV+P2zriB6al9ov52DTdC7UfAACMIvrbfbVfXtLO+VT7yTXJnwQAgNGNW/v9bFDaa7/4cY7nLhVOj4qoRwFzc569X3147ddpKmZ853d9odYPQ23tF/kSN2dYexW3jVf0zpGdOr+ieQFi08e468em9uBqPwAAGEW/OZ9qvxxMW+e0Ru0n1yR/DAAARpek9muqeWr7qh4Fyd2Vat+6NmG171LLm9Dpze9a+3V6G2NW1FW1XEu19ot/ibLjmrn292eED0zzx7629osZCdt+cLUfAACMJerL/f/O+VT7JXc+lwnnfKr95JrkTwIAwOgeX/u1FB7VXqdfWRVZEfU+eA61X6e3sfpasVfaXKBWa7+YRXs3V9HpFsS0ub3vadNdq/0Ydz14zLPT44MHAAAcO+wSp/bLyPlcJpzzqfaTa5I/CQAAo3vw3n7tlUm1r+pXVl20TG78e/A+1Uv1XYoskO6++fG1X9e3sWVRY1n8UxZFy/vcdDm3tV+v97DrLbj73jadxt/LbHy5pk9+9a3u8Zms+WCr/QAAYCQ95nyq/ZI7n8tjujmfaj+5JvmTAAAwugfXfp3akaY/f5knGUJ5DmUIZVOD0r7gr+VkyrJYLmbLxaws6/uw5LVf15Ip8t2ufSebPhIxxVVLQ1Y2X0hbB9n6+axtNy+fltsrrT143Y3rNLm0+R/dnrbaDwAARhT1/f6POZ9qv+TO5zLhnE+1n1yT/EkAABjdoNqvUkv8/Kc9lkndFFG1a7Piu5mybrjivwevrbjqjl9tidLWfl3fxmoZVnuZTX+4aFg32V5c/Szbmmq29jNv6vA6fSCbasJz3SnVHvxu7XdTKzYtrKwe9qL657//Ua34xxMAAN5H1zmfar/krrVfojmfaj+5JvmTAAAwuiG1X3vN1mMLtJ+tT+2Ptyzgq/3z8Ru2tZdhx/+2XGlrv05v47GuPW0/w/YtG1v+WMuF1NZsd9/82sIy/gPQ/mGuraUjPyrtt2zgR/HucFoAAOBG1zmfar/kLrXfMdGcT7WfXJP8SQAAGF3v2u9uy3J/mVRR/FzAdLOYqdoq3T23+B8JdZXV3bruu4XKqvZrfxurd6F99ulx8/sc1591na3avr9g4w6ClT8ceffLiP6s+jGoXevZdNqRJXH726L2AwCAUUR9xf93zqfaL7m/q/3SzPlU+8k1yZ8EAIDR9a79aoYTdqn97nZjNQMb7/1Ita9qaokiBzw2XXU+td/dDq9ahkWdWMRPddoIsOnu3H3Hamdgxhz87jsT+VNNH+P2uxy/9FDtBwAAo+g051Ptl9x37bffb6btdeqi9pNrkj8JAACj61373V3P1G+Z1EXkgrOYs4pcvxXftZRlkUntF/NCkS9x9y2qvlbN2sp7nWLtnM+u/VnM5o6R7Wb1Kqofs67DZpvumtoPAAAm1WnOp9ovue/a75hizqfaT65J/iQAAIyuX+0Xs3tZv2VSTT8b2aXFzLSs2TGuy46Gx83vkEHtF/Mq1fY0/hp71H73V3B2H9xaPZPad+nmyKHvotWyuP3BrlsGNp1SUxOp9gMAgLFEfcv/f/+r9svBf2q/h8/5VPvJNcmfBACA0fWr/WJWevVeJlV7/PgrulvS9OirOr3iA2q/fov2qp1W/C2ovuLddXJV1cI1puKKqv363oLqp/TuH4is5SI/w2o/AAAYS1R7pPbLw8/a7/jwBX9qP7km+ZMAADC6HrVfbZ8XMx2xwwTR204x9gePEausKgfv0CnWenDtF/9u3K3u2u7yvVZvlNqvz4eh8kJDFjVW397b96HvwSMvVu0HAABjiZ/zqfZLTu33iKj97ib5kwAAMLoetV/kDm29B3Ueq0VXlyGcd+uWIQePOdupa78uxy/6/eBxmtqvX8V1cxV3C+ZOJfHdt7d37Rf5g2o/AAAYUdQX/f/3v2q/5Cq1X2RlO07UfnJN8icBAGB0nWq/cyirowuLhgVzvWu/6uKtbsvUWl83ZvO/rjKu/fr0VbVvVM2iyXxqv+5n0nL86Wq/2otV+wEAwIgi53yq/ZK7qf2Oj13wp/aTa5I/CQAAo4us/c6hXC5mtev8mvqq3rXfkGWCx7rWsL32G7ix3zHj2q+9t+t0Fyaq/WKu5e4LDZllevfHR6z9ai9W7QcAACMad85n8st5YZXVfmVUZTtS1H5yTfInAQBgdNWN7paL2beyLMqyuFkOVVV75BFrv65FSEsrGSqrFf8/e/euGzeyqGH0ofxAzvgoE09kgJkDJxNMoifoaCdmbCVW5ECAcACNMgMT8ASiOeW+FNm8FVm1Fr7k4OzRbrXctIf/Znn+e7jP2W9wt7v3p3D+4vc6+927457/479/fbOfJEmSdKxG3esf98Bf8u8l46497bfdOZ9mPzrJPwmSJEmLd+sBvvE1N/ae6bPf7GUu8gjj5SGl89/DY8x+dx59efnQ5PmL38/sN/X9v/r1Pe0nSZIkHboFz/lM/r1k3OXs97rhOZ9mPzrJPwmSJEmLN3P2i4w9k2e/85lnyux3cyia/8Uv2+fs9/dff559p+FznIMNjq/7mf0uf03e9Z2e/Wox+0mSJEmHbsFzPpN/Lxl3ffbb6pxPsx+d5J8ESZKkxZsz+9XRiWK52a+6+5u6PRRFFsHJHWL2m9/4N3nZXxL3zn4zc8inJEmSdPTG3e83+6X9GV192m+jcz7NfnSSfxIkSZIWb87sF99sdjT7BV+hnNnv8jjTmQ28ybnMfvVCs9/lKalmP0mSJGmbljrnM/k3knFXZ7/Xrc75NPvRSf5JkCRJWrxps189YrBZbPa7f5mLzn6xjWda077Nyxdj9pvw6+FyXZuZ2U+SJEk6ekud85n8G8m4m7PfJud8mv3oJP8kSJIkLd6E2a+uqjFrzfTZb/YDeWa/yzdhfgNvcqLZ7/JrzszsJ0mSJGXQuFv+Zr+EP6BbT/ttcc6n2Y9O8k+CJEnS4t01+9VVdWuaumxPs99/U835SzL7mf3MfpIkSVJ2LXLOZ/LvIuNuzX6vm5zzafajk/yTIEmStHjnT79VH+q6Oqupq7//+nP8mvXejNkvNsOM+q8ePfuNXzEjmf3MfpeZ/SRJkqSELXLOZ/LvIuNis9/653ya/egk/yRIkiQt3hqHXr7nab973/xVZ7/3JzXnNPD1dzP7zfw2z16S2U+SJEk6aOPu+pv9Uv10Ik/7rX7Op9mPTvJPgiRJ0uKVMftVwRdf/vs9xuy33E928tffZva797HUe1/zyH/Q7CdJkiSlbf45n8m/hYyLzH6v65/zafajk/yTIEmStHh7nP1m71Vmv0XexsW/vtlvzNc3+0mSJEmLNP+cz+TfQsYNzH4rn/Np9qOT/JMgSZK0eAeY/YLRbuw3ZfZb4m287+snmv3mvP9jMvtJkiRJx23cjX+zX5IfTfxpv3XP+TT70Un+SZAkSVq8I8x+Y4eWm18h+KbmnyB62dm3eWu9G3zzl539mtlv4+Q3edlfEmY/SZIkSdOaec5n8tefcfHZ73Xlcz7NfnSSfxIkSZIWL8/Z7/Y3Nf+LX7bP2e/vv/4sc/Yb//6PyewnSZIkHbeRD42Z/VL8aIZmvzXP+TT70Un+SZAkSVq8Hc5+Z3vV+KFlzDd1tiFN+OKXHWL2W+Q7/e3F72b2O3sbm0X/FkOznyRJknToxt37v37OZ/IXn3EjnvZb8ZxPsx+d5J8ESZKkxdvh7Dd/CInscE0xs9/k93/si9/R7Lf8wa2R1zzyHzT7SZIkSXtozjmfyV98xg3Ofq9rnvNp9qOT/JMgSZK0eIeY/e7aq+L/+OUzcPPHsJHr3eR/0Ow3MPudH9w6/ErGt/3st+yPSZIkSSq8Oed8Jn/xGTdq9lvtnE+zH53knwRJkqTF2+Hsd2UvuedVxf97r/x/Z3/L+5z9rvyDiz4Gt5/Zb9XjTM1+kiRJ0tEbd/v/yjmfyV95xo172m+tcz7NfnSSfxIkSZIWb4ez3+vFXnXXq4qPQJevav63PPk9XHv2O39hiz4Gt5/Zb9XlzOwnSZIkHb3J53wmf+UZN2b2e13tnE+zH53knwRJkqTF2+fsd/63td2zV52tRJc7zfnsN/vhsMl/t9zqs98Kf5HhrS++r9lvzV/GI/9Bs58kSZK0k0Y9NGb22/qHMm72W+ecT7MfneSfBEmSpMXb6ex3sVe1yz0peLbSzR9aJo+Ua89+lw8+jj+A9N6fUcLZ78oPfbmBc+3Zb+R/TJIkSdKcxi0A5+d8Jn/ZGTdy9nt+/rbG1mP2o5P8kyBJkrR4+5z9Jj+/dfkPXg5dl2PYXd9109RnX3PaQ3XjN7kF38Zpe9jlt3z5Xaed/S5/BNPGszGPEo78UuP3PLOfJEmStHbTzvlM/rIzbuTs97rOOZ9mPzrJPwmSJEmLt8/Z73IyGfkI3Zj55/KFjd9yXr/9r66qs3fpcsAb/E6vvobFZ7/Ln++EValp6vraa9vV7Hdlyr3/LzJ8/yKDr3nkV5s8+y34RKYkSZKk90Y9NGb227A7Zr8Vzvk0+9FJ/kmQJElavH3OfpcvbPKWdvU/OX5yO+t9GTp7l8Y8Ynj2n7/87taa/S520Lse+Otf6s5nv7tm1MhPNsnst95nUJIkSVLfuBGgMftt9eMYO/uN/tndwexHJ/knQZIkafF2O/s1V/aqgdd2ZeK68e1c/ifHvLx+GRqc/SLT2q3Nb6XZ7+oeNvKnHL7Unc9+r9d24vHvVfhfMfiaR77z98x+Uw6JlSRJknRXE875TP6aM+6eQz7rxbcesx+d5J8ESZKkxdvv7Hfn81tX//O3/huvj2HVh/b2KwyPkbx8l0a+1Mjmt9Lsd/kjHvmDPjs2c/+z3+U5n+8/0/h/RdPUZ19/8DWPfNvvmP0uRuhbvxL8tX+SJEnS5Cac85n8NWfcfU/7LX3Op9mPTvJPgiRJ0uLtdvZ7vfYUVGROuzr5jP/GIytR09Rnr+TyXbr6Uuu66r/a5by02ex3+dzk5cu7+H6HX9veZr9bP9PYinbtnRl8zSPf9vGz39WXcfaa338ozv+UJEmS5jRuB2jMfpv8LO6Y/V6XPufT7Ecn+SdBkiRp8fY8+10d86rqQ11VTVP33ZrTmuj3cvXhsP7r13X1919/1nV1a887f6lDk96YVpr9Lr/C1W/21/c79rXtcPaL/xT6b7Opq8gEO/iaR77nd8x+N3+df6h/f6lmP0mSJGlO4x4aM/tt8rMw+23A7Dco+SdBkiRp8fY8+12+vLuKnNj53uSvfGX2u7Hc3NV6s19k45z82nY4+7XRM1RHNviaR77n42e/8b/OzX6SJEnSzIZngOCcz+SvNuPun/2aBbcesx+d5J8ESZKkxdv57Dd5Tos/6jfzi199l64+Fxh7hRcb1Xqz34SXVw29th3OfnN+pn2DX3DkG37X7DfyaVGznyRJkjSntq3HTQGN2W+Tn8Uds9/rog/8mf3oJP8kSJIkLd7OZ7/Xi9Vn1DpSjf0uJnzxW+/SXYPT+1fYcvabuYcdZfab/DPtG3zNI9/w+2a/cT8ds58kSZI0s7vO+Uz+ajNuyuw36mc3itmPTvJPgiRJ0uLtf/absFfd9V804VjIW19/5BN19a/paMvZb9o72f+quDwxdbez3/gfxJif7Daz3+W3eesHMe1HL0mSJKlveAn4dc5n8peacZOe9lvsnE+zH53knwRJkqTF2//sd/VLTdjkbtU29fiVqJ79zFYd/KWDG89+976T8Ve159nv8p8as6hdfTGbzX6Xvx7MfpIkSdIajdkCzH7r/xTunv1elzvn0+xHJ/knQZIkafEOMfu9f7Uxj+VN/q8YsxLN//sCz1bD7We/X+/k2L9J7vIhv1vv2N5mv9dv//v7rz9HfZt3Trkj/9snzH6DC7TZT5IkSZrfuIfGGrPfyj+FSbPfQud8mv3oJP8kSJIkLV7T1Get98Xnf8HIkBPfqEa+2lvj361HwW5+nXGbzcg3f40fUOSbHfn9TvuVM/8fuesdaJv677/+vDUY19WoH+vk//Zp/2BTV5cv+K5fgZIkSZLiDY8B//5j9lv5RzDtab9lzvk0+9FJ/kmQJEnS+5DT1FX9q7//+nONtfL9y845mHS9V7j4N9v8epG7fZ0LfpuH+E77sXDmmC1JkiTpsjFzgNlv5R/BlNnvdaFzPs1+dJJ/EiRJkiRJkiRJ0pxGnvOZ/HVm3PTZb4lzPoue/T5UVdMs89RkBpJ/EiRJkiRJkiRJ0syG94B//0n+IjNuxtN+CyxWpc9+Hz9+PJ1OqV/dLiT/JEiSJEmSJEmSpJmNeWjMOZ8rvv9TZ7/XJc75LGX2e3l5uf433VfVh6qy/LVmP0mSJEmSJEmSjp9zPlO//zNmv9nnfJYy+7Vt2zTNx48fby1//p6/5J8ESZIkSZIkSZI0v+FJwDmfK775c572m3vOZ0GzX9u2j4+PkWf+Pn/+kvoFppT8kyBJkiRJkiRJkubnnM+Ub/6M2e919jmfZc1+bds+PT1Vt5e/uq5Tv8Bkkn8SJEmSJEmSJEnS/JzzmfTNnzf7zTvns7jZr23bl5eXqr65/H369Cn1C0wj+SdBkiRJkiRJkiQt0vAq4JzPtd75mU/7zTrns8TZrx1a/qq6/vnzZ+rXuLXknwRJkiRJkiRJkrRIww+Nmf1WeufnzX6v8875LHT2a9v27e0tuvxVb29vqV/jppJ/EiRJkiRJkiRJ0iI55zPdOz979ptxzme5s19r+ftd8k+CJEmSJEmSJElaquFhwAN/q7zt85/2m37OZ9Gz37s//vgjsvy9vLykfoEbSf5JkCRJkiRJkiRJS+WczzRv++zZ73XGOZ9mv7Zt20+fPkWWvx8/fqR+gVtI/kmQJEmSJEmSJElL5ZzPRG/7ErPf1HM+zX6dz5+/3Fz+qurx8TH1C1xd8k+CJEmSJEmSJElasOFtwAN/y7/nizztN/GcT7PffyLL34cClr/knwRJkiRJkiRJkrRgzvlM8J4vMfu9Tj3n0+z3m4eHh1uz38ePH0/fT6lf4IqSfxIkSZIkSZIkSdKCOeczxXu+0Ow36ZxPs9+50+kUeebvdMp2+Uv+SZAkSZIkSZIkScs2Yh8w+y37hi8z+71OeuDP7HdF0zQfP368tfw9PDykfoGrSP5JkCRJkiRJkiRJy+acz63fcLPfDj0+Pkae+fv8+UvqF7i85J8ESZIkSZIkSZK0bM753PwNX272u/+cT7PfTU9PT9Xt5a+u69QvcGHJPwmSJEmSJEmSJGnxRkwEZr8F3+3FZr/X+x/4M/vF/Pjxo6pvLn+fPn1K/QKXlPyTIEmSJEmSJEmSFs85n5u+22a/PXt5eYksf1Vd//z5M/VrXEbyT4IkSZIkSZIkSVq8Med8Pj9/S/4682jp2W/MGa3/MfsNe3t7iy5/1dvbW+rXuIDknwRJkiRJkiRJkrRGI1YC53wu9VYvOfu93vnAn9lvlBKWv+SfBEmSJEmSJEmStEbO+dzurV589hv82QXMfnf4448/Isvfy8tL6hc4S/JPgiRJkiRJkiRJWiPnfG74Vi/+tN8d53ya/e7z6dOnyPL348eP1C9wuuSfBEmSJEmSJEmStFIjhgLnfC7yPi88+73ec86n2e9udV3fXP6q6vHxMfULnCj5J0GSJEmSJEmSJK2Ucz43ep/XmP1Gn/Np9pvi8+cvt5a/D4dd/pJ/EiRJkiRJkiRJ0kqNOSsy+YvMoHWe9ht7zqfZb6KHh4dbs9/Hjx9P30+pX+Ddkn8SJEmSJEmSJEnSeo3YCpzzOf9NXn72ex19zqfZb7rT6RR55u90Otjyl/yTIEmSJEmSJEmS1ss5n1u8ySvNfuPO+TT7zXL6fvr48eOt5e/h4SH1C7xD8k+CJEmSJEmSJElaL+d8bvImr/S036hzPs1+cz0+Pkae+fv8+UvqFzhW8k+CJEmSJEmSJElatRFzgXM+Z77Dq8x+r+PO+TT7LeDx8bG6vfzVdZ36BY6S/JMgSZIkSZIkSZJWzTmfq7/D681+I875NPst48ePH1V9c/n79OlT6hc4LPknQZIkSZIkSZIkrZpzPtd/h9d72m/4Z2f2W8zLy0tk+avq+ufPn6lfY0zyT4IkSZIkSZIkSVq7EYuBcz7nvL1rzX6vI352Zr8lvb29RZe/6u3tLfVrvCn5J0GSJEmSJEmSJK2dcz7XfXtXnf2GfnZmv4Udd/lL/kmQJEmSJEmSJElrN3xWpNlv1tu76tN+Az87s9/yfv78WdV1ZPl7eXlJ/RqvSP5JkCRJkiRJkiRJGzRiNHDO5+T3dsXZ73XoZ2f2W8unT58iy9+PHz9Sv8BzyT8JkiRJkiRJkiRpg5zzueJ7u/bsF/3Zmf1WVEee+auqx8fH1C/wN8k/CZIkSZIkSZIkaYOen78NbAZmv6mt/7Rf7JxPs9+6Pn/+cmv5+7Cz5S/5J0GSJEmSJEmSJG3TiN3AOZ/T3th1Z7/X6M/O7Le6h4eHW7Pfx48fT99PqV9gJ/knQZIkSZIkSZIkbdPwOZ9mv2lv7Aaz3+2fndlvC6fTKfLM3+m0i+Uv+SdBkiRJkiRJkiRtk3M+V2qTp/1unvNp9tvI6fvp48ePt5a/h4eH1C/Q7CdJkiRJkiRJUkENDgfPz9+Sv8jDtcHs93r7Z2f2287j42Pkmb+fP3+mfXnJPwmSJEmSJEmSJGmznPO5yru6zex342dn9tvU4+NjtdejPpN/EiRJkiRJkiRJ0pYNLAfO+Zzylm4x+906o9Xst7UfP35UtdlPkiRJkiRJkiSlrG3rwe3AOZ+T3tXVZ7/XG5Ot2S+Bl5eXs+WvqqrUL8rsJ0mSJEmSJElSWTnnc/m3dLPZ79rPzuyXxtvbW13X3eZXV03TpH5FZj9JkiRJkiRJkoprYDxwzufd7+dGs9/rtZ+d2S+lnz9/Pj09pX4Vv/z7jyRJkiRJkiRJKqshyYe0Y7XhIZ9Xzmg1+wEAAAAAAHCLcz7vXeM2e9rv/CxJsx8AAAAAAAA3OOfzviluu9nv9eKcT7MfAAAAAAAANyXf0g6U2Q8AAAAAAIDdcs7n+B1u49nvt3M+zX4AAAAAAADc5pzPO3a4TWe/198f+DP7AQAAAAAAEJN8TjtKCWa/f//pf0xmPwAAAAAAAOKc8zluhEvwtN9/53ya/QAAAAAAAIhyzufYEW7r2e81OOfT7AcAAAAAAMCA5IvaIUoz+/0659PsBwAAAAAAwCDnfI5Y4NI87ded82n2AwAAAAAAYIhzPkctcAlmv9df53ya/QAAAAAAABhi9hs1vyWa/f79pzX7AQAAAAAAMI5zPofmt2RP+zWt2Q8AAAAAAIBRPPA3PL+lmf1ev/2vNfsBAAAAAAAwitlveHtLN/v9+4/ZDwAAAAAAgJGc8xnd3lI+7deY/QAAAAAAABjJ7Bff3pLNfq/f/mf2AwAAAAAAYBznfEYz+wEAAAAAAHAMz8/fkq9ru80hnwAAAAAAABxD8mltzyWd/VqzHwAAAAAAAOM45HNgezP7AQAAAAAAcABN8mltz6Wa/dq2ac1+AAAAAAAAjJR8V9t5SWa/tq3ffzpmPwAAAAAAAEZwwueoBS7J035ta/YDAAAAAABgHCd8Ds5vKZ72+/ef9x+P2Q8AAAAAAIBhz8/fku9qOy/RIZ8dsx8AAAAAAABDnPA5aoHbevZ7fv7W/4jMfgAAAAAAAAxywudw289+/QmfrdkPAAAAAACAEcx+I0a47We/gNkPAAAAAACAKCd8jh3hNp392rYJf0pmPwAAAAAAAKLMfmN3uG1nv+CEz9bsBwAAAAAAwBAnfI7b4bZ+2u83Zj8AAAAAAABu86jfHTvcdrPf2QmfrdkPAAAAAACAGLPfHVPchrPf7yd8tmY/AAAAAAAAopzwOXqK2/Rpv3NmPwAAAAAAAG5KvqUdqM1mv8sTPluzHwAAAAAAADc54fO+NW6r2e/ihM/W7AcAAAAAAMBtTvi8Z43b7mm/K8x+AAAAAAAAXJd8SDtW28x+V0/4bM1+AAAAAAAAXOeEz7sHuU1mv2snfLZmPwAAAAAAAG5wwuedg9xGT/tdZ/YDAAAAAADgiuQr2uHaYPa7dcJna/aj9xPgd3dfR/795w1gT6ZcylzQgJJMvEi2beoXDnC3yVe8UOp/TQdY0c1rnxM+p2xy689+N074bM1+9JqmeQT45enpyWUEOLoJl7L+gtb8XytJ2Re7v3Pb67f/pb7AA9xt8p8Me8/P31J/EwBriV4knfB5/ya3xdN+N5n96LhfD4TMfkAGzH6SFM/sB5TD7AcQ8fLyEvmzn+7f5Nad/SInfLZmP3ru1wMhsx+QAbOfJMUz+wHlMPsBRNy89jnhc+Ist/Lsd/uEz9bsR8/9eiBk9gMyYPaTpHhmP6AcZj+AW5zwufwst/rTfjFmPzru1wMhsx+QAbOfJMUz+wHlMPsB3BI54fP5+VvyCe2IrTr7xU/4bM1+9NyvB0JmPyADZj9Jimf2A8ph9gO45eaFzwmf05e5NWe/6AmfrdmPnvv1QMjsB2TA7CdJ8cx+QDnMfgBXOeFzlWVu3af9Bpj96LhfD4TMfkAGzH6SFM/sB5TD7Adw1dvb2+0rn9lv8jK31uw3eMJna/aj5349EDL7ARkw+0lSPLMfUA6zH8BVN696TvicNc6tN/sNM/vRcb8eCJn9gAyY/SQpntkPKIfZD+CSEz5XyuzHLrhfD4TMfkAGzH6SFM/sB5TD7Adw6eXl5fZlz+w3Z5xbZfZr//1nzG9YZj867tcDIbMfkAGznyTFM/sB5TD7AVy6eclzwufMfW6l2W8csx8d9+uBkNkPyIDZT5Limf2Acpj9AM7ELoxmv7n7nNmPHXC/HgiZ/YAMmP0kKZ7ZDyiH2Q/gjBM+12uN2W/kCZ+t2Y+e+/VAyOwhT3ikAAAgAElEQVQHZMDsJ0nxzH5AOcx+AGduXu886jd/oltj9hvN7EfH/XogZPYDMmD2k6R4Zj+gHGY/gJATPldt8dmvbZvxv2GZ/ei4Xw+EzH5ABsx+khTP7AeUw+wHEHp7e7t9wXPC5/yVbunZb/QJn63Zj5779UDI7AdkwOwnSfHMfkA5zH4Aofgf9jR3pVv+ab87mP3ouF8PhMx+QAbMfpIUz+wHlMPsB9BzwufaLTv73XXCZ2v2o+d+PRAy+wEZMPtJUjyzH1AOsx9A7+Xl5fbVzgmfiwx1i85+95zw2Zr96LlfD4TMfkAGzH6SFM/sB5TD7AfQi/9JTwsMdQs/7Xcfsx8d9+uBkNkPyIDZT5Limf2Acpj9AN454XODFpz97j3hszX70XO/HgiZ/YAMmP0kKZ7ZDyiH2Q/g3dvb2+1LnRM+l2nJ2e/OEz5bsx899+uBkNkPyIDZT5Limf2Acpj9AN7F/5inRVr0ab+7mf3ouF8PhMx+QAbMfpIUz+wHlMPsB/DohM+tWmr2m3DCZ2v2o+d+PRAy+wEZMPtJUjyzH1AOsx/AoxM+t2qx2e/+Ez5bsx899+uBkNkPyIDZT5Limf2Acpj9AB6jJ3w+P39LvpZl03JP+01h9qPjfj0QMvsBGTD7SVI8sx9QDrMfgBM+N2uR2W/aCZ+t2Y+e+/VAyOwHZMDsJ0nxzH5AOcx+AE743KxlZr9JJ3y2Zj967tcDIbMfkAGznyTFM/sB5TD7AcQvccmnspxa6Gm/icx+dNyvB0JmPyADZj9Jimf2A8ph9gMK54TPLZs/+00+4bM1+9Fzvx4Imf2ADJj9JCme2Q8oh9kPKJwTPrdsgdlv6gmfrdmPnvv1QMjsB2TA7CdJ8cx+QDnMfkDholc4s9/CLfG033RmPzru1wMhsx+QAbOfJMUz+wHlMPsBJXPC58bNnP3mnPDZmv3ouV8PhMx+QAbMfpIUz+wHlMPsB5TMCZ8bN3f2m3HCZ2v2o+d+PRAy+wEZMPtJUjyzH1AOsx9Qsujlzey3fLOf9pvF7EfH/XogZPYDMmD2k6R4Zj+gHGY/oFhO+Ny+ObPfzBM+W7MfPffrgZDZD8iA2U+S4pn9gHKY/YBixU74NPut07zZby6zHx3364GQ2Q/IgNlPkuKZ/YBymP2AYkWvbU74XCWzH7vgfj0QMvsBGTD7SVI8sx9QDrMfUCYnfCZp8uzX/vvPzN+tWrMfPffrgZDZD8iA2U+S4pn9gHKY/YAyOeEzSdNmv7atZ/5W9c7sR8f9eiBk9gMyYPaTpHhmP6AcZj+gTNELmxM+9zX7vS5xwmdr9qPnfj0QMvsBGTD7SVI8sx9QDrMfUCAnfKZq4tN+S5zw2Zr96LlfD4TMfkAGzH6SFM/sB5TD7AcUyAmfqZp6yOcyzH503K8HQmY/IANmP0mKZ/YDymH2AwoUvao54XPFJsx+z8/fZv4+1TP70XG/HgiZ/YAMmP0kKZ7ZDyiH2Q8oTfy69/z8Lfk2lnETZr+lTvhszX703K8HQmY/IANmP0mKZ/YDymH2A0oTP+HT7LdqU2a/5Zj96LhfD4TMfkAGzH6SFM/sB5TD7AeUJnpJa8x+q3bv7Ne2zczfpEJmPzru1wMhsx+QAbOfJMUz+wHlMPsBRRk84dPst2p3z37LnfDZmv3ouV8PhMx+QAbMfpIUz+wHlMPsBxRl8IRPs9+q3f+035LMfnTcrwdCZj8gA2Y/SYpn9gPKYfYDihK9njVmv7W7a/Zb9oTP1uxHz/16IGT2AzJg9pOkeGY/oBxmP6AcY074NPut2n2z36InfLZmP3ru1wMhsx+QAbOfJMUz+wHlMPsB5RhzwqfZb9XufNpvYWY/Ou7XAyGzH5ABs58kxTP7AeUw+wHliF7MGrPfBo2f/RY/4bM1+9Fzvx4Imf2ADJj9JCme2Q8oh9kPKMTQ5c7st7PZb+kTPluzHz3364GQ2Q/IgNlPkuKZ/YBymP2AQow84dPst5fZbwVmPzru1wMhsx+QAbOfJMUz+wHlMPsBhYheyRqz365mvzVO+GzNfvTcrwdCZj8gA2Y/SYpn9gPKYfYDSjD+hE+z3y5mvxVO+GzNfvTcrwdCZj8gA2Y/SYpn9gPKYfYDSjD+hE+z3y5mv3WY/ei4Xw+EzH5ABsx+khTP7AeUw+wHlCB6GWvMfrua/VY64bM1+9Fzvx4Imf2ADJj9JCme2Q8oh9kPyN5dJ3ya/dLPfuuc8Nma/ei5Xw+EzH5ABsx+khTP7AeUw+wHZO+uEz7Nfulnv9WY/ei4Xw+EzH5ABsx+khTP7AeUw+wHZC92CTP77Wz2W++Ez9bsR8/9eiBk9gMyYPaTpHhmP6AcZj8gb/ee8Gn2Szz7rXbCZ2v2o+d+PRAy+wEZMPtJUjyzH1AOsx+Qt3tP+DT7JZ791mT2o+N+PRAy+wEZMPtJUjyzH1AOsx+Qt9j1y+y3s9lv1RM+W7MfPffrgZDZD8iA2U+S4pn9gHKY/YCMTTjh0+yXdPZbl9mPjvv1QMjsB2TA7CdJ8cx+QDnMfkDGJpzwafYz+5E/9+uBkNkPyIDZT5Limf2Acpj9gIzFLl5mv53Nfmuf8Nma/ei5Xw+EzH5ABsx+khTP7AeUw+wH5GraCZ9mvySzX9vWM38zGsPsR8f9eiBk9gMyYPaTpHhmP6AcZj8gV7ETPtv21uZn9ksy+72uf8Jna/aj5349EDL7ARkw+0lSPLMfUA6zH5Cr2JXr9gmfZr8ks1/77z8zfzMaw+xHx/16IGT2AzJg9pOkeGY/oBxmPyBLk0/4NPulmf02Yfaj4349EDL7ARkw+0lSPLMfUA6zH5ClySd8mv22n/2en7/N/J1oJLMfHffrgZDZD8iA2U+S4pn9gHKY/YAsxS5b0RM+zX7bz37bnPDZmv3ouV8PhMx+QAbMfpIUz+wHlMPsB+RnzgmfZr8Es99WzH503K8HQmY/IANmP0mKZ/YDymH2A/ITP+HT7Ler2a9tm5m/DY1n9qPjfj0QMvsBGTD7SVI8sx9QDrMfkJ/YNWvohE+z39az31YnfLZmP3ru1wMhsx+QAbOfJMUz+wHlMPsBmZl5wqfZb+vZb0NmPzru1wMhsx+QAbOfJMUz+wHlMPsBmZl5wqfZb8vZb8sTPluzHz3364GQ2Q/IgNlPkuKZ/YBymP2AzMQuWCNO+DT7bTr7bXjCZ2v2o+d+PRAy+wEZMPtJUjyzH1AOsx+Qk/knfJr9Np39tmX2o+N+PRAy+wEZMPtJUjyzH1AOsx+Qk/knfJr9Npv9Nj7hszX70XO/HgiZ/YAMmP0kKZ7ZDyiH2Q/ISexqNe6ET7PfdrPftid8tmY/eu7XAyGzH5ABs58kxTP7AeUw+wHZWOSET7PfdrPf5sx+dNyvB0JmPyADZj9Jimf2A8ph9gOyscgJn2a/bWa/7U/4bM1+9NyvB0JmPyADZj9Jimf2A8ph9gOyEbtU/fuP2W8P/Tf7bX7CZ2v2o+d+PRAy+wEZMPtJUjyzH1AOsx+Qh4GrmdlvHyU84bM1+9Fzvx4Imf2ADJj9JCme2Q8oh9kPyMPgCZ9mvz2U8ITP1uxHz/16IGT2AzJg9pOkeGY/oBxmPyAPsevUv/+Y/XZSwhM+W7MfPffrgZDZD8iA2U+S4pn9gHKY/YAM/PjxI3adMvvtpoQnfLZmP3ru1wMhsx+QAbOfJMUz+wHlMPsBGRhzwqfZbw8lPOGzNfvRc78eCJn9gAyY/SQpntkPKIfZD8hA7CL161E/s98eSnjCZ2v2o+d+PRAy+wEZMPtJUjyzH1AOsx9wdCNP+DT77aSZv+nMYfaj4349EDL7ARkw+0lSPLMfUA6zH3B0I0/4NPvtoYQnfLZmP3ru1wMhsx+QAbOfJMUz+wHlMPsBRzd0lTL77aiEJ3y2Zj967tcDIbMfkAGznyTFM/sB5TD7AYc2/oRPs98emvk7zkxmPzru1wMhsx+QAbOfJMUz+wHlMPsBhzb+hE+zX/LSnvDZmv3ouV8PhMx+QAbMfpIUz+wHlMPsBxza0CXK7LejZv52M5/Zj4779UDI7AdkwOwnSfHMfkA5zH7Acd11wqfZL3kzf7uZz+xHx/16IGT2AzJg9pOkeGY/oBxmP+C47jrh0+yXePP795+Zv93MZ/aj4349EDL7ARkw+0lSPLMfUA6zH3BcQ9cns9+Omvl7zSLMfnTcrwdCZj8gA2Y/SYpn9gPKYfYDDureEz7Nfgl7fv428/eaRZj96LhfD4TMfkAGzH6SFM/sB5TD7Acc1L0nfJr9EraHEz5bsx899+uBkNkPyIDZT5Limf2Acpj9gIMaujiZ/XbUzN9olmL2o+N+PRAy+wEZMPtJUjyzH1AOsx9wRBNO+DT7pdv8mpm/0SzF7EfH/XogZPYDMmD2k6R4Zj+gHGY/4IgmnPBp9ks2++3jhM/W7EfP/XogZPYDMmD2k6R4Zj+gHGY/4IiGrkxmvx0183eZBZn96LhfD4TMfkAGzH6SFM/sB5TD7AcczrQTPs1+iTa/vZzw2Zr96LlfD4TMfkAGzH6SFM/sB5TD7AcczrQTPs1+aWa/3Zzw2Zr96LlfD4TMfkAGzH6SFM/sB5TD7AccztBlyey3o2b+FrMssx8d9+uBkNkPyIDZT5Limf2Acpj9gGN5fv4WuyTdPuHT7Jdi89vRCZ+t2Y+e+/VAyOwHZMDsJ0nxzH5AOcx+wLEMnPBp9ttTuzrhszX70XO/HgiZ/YAMmP0kKZ7ZDyiH2Q84lqFr0s3Nz+yXYPbbGbMfHffrgZDZD8iA2U+S4pn9gHKY/YADmXPCp9lv881vXyd8tmY/eu7XAyGzH5ABs58kxTP7AeUw+wEHMueET7Pf1rPfzk74bM1+9NyvB0JmPyADZj9Jimf2A8ph9gMOZOiCFNv8zH5bz377Y/aj4349EDL7ARkw+0lSPLMfUA6zH3AUM0/4NPttu/nt7oTP1uxHz/16IGT2AzJg9pOkeGY/oBxmP+AoZp7wafbbdPbb3wmfrdmPnvv1QMjsB2TA7CdJ8cx+QDnMfsBRDF2NBjY/s9+ms98umf3ouF8PhMx+QAbMfpIUz+wHlMPsBxzC/BM+zX4bbn57POGzNfvRc78eCJn9gAyY/SQpntkPKIfZDziE+Sd8mv22m/12ecJna/aj5349EDL7ARkw+0lSPLMfUA6zH3AIQ5ei4c3P7Lfd7LdXZj867tcDIbMfkAGznyTFM/sB5TD7Afs3cMJn25r99tNuT/hszX703K8HQmY/IANmP0mKZ/YDymH2A/ZvkRM+zX4bzX57PeGzNfvRc78eCJn9gAyY/SQpntkPKIfZD9i/oevQqM3P7LfR7LdjZj867tcDIbMfkAGznyTFM/sB5TD7ATu31AmfZr9NNr/9nvDZmv3ouV8PhMx+QAbMfpIUz+wHlMPsB+zcUid8mv02mf12zexHx/16IGT2AzJg9pOkeGY/oBxmP2Dnhi5CYzc/s5/Zz+xHx/16IGT2AzJg9pOkeGY/oBxmP2DPFjzh0+y3+ub37z8zf0NZm9mPjvv1QMjsB2TA7CdJ8cx+QDnMfsCeLXjCp9lv9dlv98x+dNyvB0JmPyADZj9Jimf2A8ph9gP2bOgKdMfmZ/ZbtRHPZaZn9qPjfj0QMvsBGTD7SVI8sx9QDrMfsFvLnvBp9lu1/Z/w2Zr96LlfD4TMfkAGzH6SFM/sB5TD7Afs1rInfJr91p39jsDsR8f9eiBk9gMyYPaTpHhmP6AcZj9gt4YuP/dtfma/NTe/ZuZvJdsw+9Fxvx4Imf2ADJj9JCme2Q8oh9kP2KfFT/g0+604+x3hhM/W7EfP/XogZPYDMmD2k6R4Zj+gHGY/YJ8WP+HT7Lfi7HcQZj867tcDIbMfkAGznyTFM/sB5TD7Afs0cOkx++2mo5zw2Zr96LlfD4TMfkAGzH6SFM/sB5TD7Afs0BonfJr91pr9DnLCZ2v2o+d+PRAy+wEZMPtJUjyzH1AOsx+wQ2uc8Gn2W2v2Ow6zHx3364GQ2Q/IgNlPkuKZ/YBymP2AHRq47pj9dtOBTvhszX703K8HQmY/IANmP0mKZ/YDymH2A/ZmpRM+zX6rzH7HOeGzNfvRc78eCJn9gAyY/SQpntkPKIfZD9iblU74NPutMvsditmPjvv1QMjsB2TA7CdJ8cx+QDnMfsDeDFx0zH676VgnfLZmP3ru1wMhsx+QAbOfJMUz+wHlMPsBu7LeCZ9mv+Vnv0Od8Nma/ei5Xw+EzH5ABsx+khTP7AeUw+wH7Mp6J3ya/Zaf/Y7G7EfH/XogZPYDMmD2k6R4Zj+gHGY/YFcGrjhmv910uBM+W7MfPffrgZDZD8iA2U+S4pn9gHKY/YD9WPWET7PfwrPf0U74bM1+9NyvB0JmPyADZj9Jimf2A8ph9gP2Y+CEz7Y1++2nmb93JGH2o+N+PRAy+wEZMPtJUjyzH1AOsx+wHwOXm3knfJr9Ft38jnfCZ2v2o+d+PRAy+wEZMPtJUjyzH1AOsx+wE2uf8Gn2W3L2O+AJn63Zj5779UDI7AdkwOwnSfHMfkA5zH7ATqx9wqfZb8nZ75jMfnTcrwdCZj8gA2Y/SYpn9gPKYfYDdmLgWjP7hE+z33Kb3yFP+GzNfvTcrwdCZj8gA2Y/SYpn9gPKYfYD9mCDEz7NfovNfsc84bM1+9Fzvx4Imf2ADJj9JCme2Q8oh9kP2IMNTvg0+y02+x2W2Y+O+/VAyOwHZMDsJ0nxzH5AOcx+wB4MXGiWOOHT7LfQ5nfUEz5bsx899+uBkNkPyIDZT5Limf2Acpj9gOS2OeHT7LfQ7HdgZj867tcDIbMfkAGznyTFM/sB5TD7AcmN+KOX2W8vzfwtIy2zHx3364GQ2Q/IgNlPkuKZ/YBymP2A5AauMgud8Gn2W2Dz+/efmb9lpGX2o+N+PRAy+wEZMPtJUjyzH1AOsx+Q1mYnfJr9Fpj9Ds7sR8f9eiBk9gMyYPaTpHhmP6AcZj8grc1O+DT7zWzEQLt3Zj867tcDIbMfkAGznyTFM/sB5TD7AWkNXGKWO+HT7Dezo5/w2Zr96LlfD4TMfkAGzH6SFM/sB5TD7AckNPwAmdlvN838zWIPzH503K8HQmY/IANmP0mKZ/YDymH2AxLa8oRPs9+8za+Z+ZvFHpj96LhfD4TMfkAGzH6SFM/sB5TD7AckNHB9WfRRP7PfrNnv+Cd8tmY/eu7XAyGzH5ABs58kxTP7AeUw+wGpbHzCp9lv1uyXBbMfHffrgZDZD8iA2U+S4pn9gHKY/YBUNj7h0+w3Y/PL4YTP1uxHz/16IGT2AzJg9pOkeGY/oBxmPyCVgYvL0o/6mf2mz35ZnPDZmv3ouV8PhMx+QAbMfpIUz+wHlMPsBySx/QmfZr/ps18uzH503K8HQmY/IANmP0mKZ/YDymH2A5LY/oRPs9/UzS+TEz5bsx899+uBkNkPyIDZT5Limf2Acpj9gO0NX3lWeNTP7Ddx9svlhM/W7EfP/XogZPYDMmD2k6R4Zj+gHGY/YHtJTvg0+02c/TJi9qPjfj0QMvsBGTD7SVI8sx9QDrMfsL0kJ3ya/SZtfvmc8Nma/ei5Xw+EzH5ABsx+khTP7AeUw+wHbGzcZcfst4tyOuGzNfvRc78eCJn9gAyY/SQpntkPKIfZD9hYqhM+zX5TZr+8mP3ouF8PhMx+QAbMfpIUz+wHlMPsB2ws1QmfZr/7N7+sTvhszX703K8HQmY/IANmP0mKZ/YDymH2A7aU8IRPs9/ds19eJ3y2Zj967tcDIbMfkAGznyTFM/sB5TD7AVtKeMKn2e/u2S87Zj867tcDIbMfkAGznyTFM/sB5TD7AVtKeMKn2e/OzS+3Ez5bsx899+uBkNkPyIDZT5Limf2Acpj9gC2NuKiY/XZRfid8tmY/eu7XAyGzH5ABs58kxTP7AeUw+wGbeXl5GbigrHnCp9nvvtkvR2Y/Ou7XAyGzH5ABs58kxTP7AeUw+wGbSXvCp9nvns0vwxM+W7MfPffrgZDZD8iA2U+S4pn9gHKY/YBtjLvamP12UZYnfLZmP3ru1wMhsx+QAbOfJMUz+wHlMPsB20h+wqfZ747ZL1NmPzru1wMhsx+QAbOfJMUz+wHlMPsB2xj+85XZbx/lesJna/aj5349EDL7ARkw+0lSPLMfUA6zH7CBPZzwafYbO/tlesJna/aj5349EDL7ARkw+0lSPLMfUA6zH7CBPZzwafYbO/vly+xHx/16IGT2AzJg9pOkeGY/oBxmP2ADezjh0+w3avPL91G/1uxHz/16IGT2AzJg9pOkeGY/oBxmP2BtOznh0+w3avbLmtmPjvv1QMjsB2TA7CdJ8cx+QDnMfsDadnLCp9lvxObXzPwdYefMfnTcrwdCZj8gA2Y/SYpn9gPKYfYD1raTEz7NfsOzX9YnfLZmP3ru1wMhsx+QAbOfJMUz+wHlMPsBq9rPCZ9mv+HZL3dmPzru1wMhsx+QAbOfJMUz+wHlMPsBq9rPCZ9mv6HNL/MTPluzHz3364GQ2Q/IgNlPkuKZ/YBymP2AVe3nhE+z38Dsl/sJn63Zj5779UDI7AdkwOwnSfHMfkA5zH7AenZ1wqfZb2D2K4DZj4779UDI7AdkwOwnSfHMfkA5zH7AenZ1wqfZL7r55X/CZ2v2o+d+PRAy+wEZMPtJUjyzH1AOsx+wnl2d8Gn2i81+BZzw2Zr96LlfD4TMfkAGzH6SFM/sB5TD7AesZG8nfJr9YrNfGcx+dNyvB0JmPyADZj9Jimf2A8ph9gNWMnzCZ9ua/fZQISd8tmY/eu7XAyGzH5ABs58kxTP7AeUw+wErGb58bHvCp9nv5uxXxgmfrdmPnvv1QMjsB2TA7CdJ8cx+QDnMfsAadnjCp9nv5uxXDLMfHffrgZDZD8iA2U+S4pn9gHKY/YA17PCET7Pfjc2vlBM+W7MfPffrgZDZD8iA2U+S4pn9gHKY/YA1DF87Nj/h0+x3ffYr5oTP1uxHz/16IGT2AzJg9pOkeGY/oBxmP2Bx+zzh0+x3ffYridmPjvv1QMjsB2TA7CdJ8cx+QDnMfsDi9nnCp9nv2uZX0AmfrdmPnvv1QMjsB2TA7CdJ8cx+QDnMfsDihs+NTHHCp9nvyuxX0gmfrdmPnvv1QMjsB2TA7CdJ8cx+QDnMfsCydnvCp9nvyuxXGLMfHffrgZDZD8iA2U+S4pn9gHKY/YBl7faET7PfxeZX1gmfrdmPnvv1QMjsB2TA7CdJ8cx+QDnMfsCyhq8aiU74NPudz36FnfDZmv3ouV8PhMx+QAbMfpIUz+wHlMPsByxo1CXF7LePZl78j8jsR8f9eiBk9gMyYPaTpHhmP6AcZj9gQXs+4dPs9/vmV9wJn63Zj5779UDI7AdkwOwnSfHMfkA5zH7AgoYvGeke9TP7/Tb7lXfCZ2v2o+d+PRAy+wEZMPtJUjyzH1AOsx+wlJ2f8Gn2+232K5LZj4779UDI7AdkwOwnSfHMfkA5zH7AUnZ+wqfZL9j8SjzhszX70XO/HgiZ/YAMmP0kKZ7ZDyiH2Q9YyvD1Iumjfma//2a/Ik/4bM1+9NyvB0JmPyADZj9Jimf2A8ph9gMWsf8TPs1+7z0/f5t52T8usx8d9+uBkNkPyIDZT5Limf2Acpj9gEXs/4RPs997xT7q15r96LlfD4TMfkAGzH6SFM/sB5TD7AcsYvhikfpRP7NfN/sVzOxHx/16IGT2AzJg9pOkeGY/oBxmP2C+Q5zwafZ7/fa/tm1mXvMPzexHx/16IGT2AzJg9pOkeGY/oBxmP2C+Q5zwafZ7LfuEz9bsR8/9eiBk9gMyYPaTpHhmP6AcZj9gvuErxQ4e9TP7vZZ9wmdr9qPnfj0QMvsBGTD7SVI8sx9QDrMfMNNRTvg0+7VtM/OCf3RmPzru1wMhsx+QAbOfJMUz+wHlMPsBMx3lhE+zX+EnfLZmP3ru1wMhsx+QAbOfJMUz+wHlMPsBMw1fJvbxqJ/Zb+bVPgNmPzru1wMhsx+QAbOfJMUz+wHlMPsBcxzohM/CZ7+2bWZe7TNg9qPjfj0QMvsBGTD7SVI8sx9QDrMfMMeBTvgsffYr/oTP1uxHz/16IGT2AzJg9pOkeGY/oBxmP2COcdeJ9IOf2W/mpT4PZj867tcDIbMfkAGznyTFM/sB5TD7AZMd64TPkme/tm1mXurzYPaj4349EDL7ARkw+0lSPLMfUA6zHzDZsU74LHr2c8Jn27ZmP3ru1wMhsx+QAbOfJMUz+wHlMPsBk427SKRf+8x+M6/z2TD70XG/HgiZ/YAMmP0kKZ7ZDyiH2Q+Y5nAnfBY7+7VtM/M6nw2zHx3364GQ2Q/IgNlPkuKZ/YBymP2AaQ53wme5s58TPn8x+9Fxvx4Imf2ADJj9JCme2Q8oh9kPmGbcFSL91Gf2m3mRz4nZj4779UDI7AdkwOwnSfHMfkA5zH7ABEc84bPM2a9tm5kX+ZyY/ei4Xw+EzH5ABsx+khTP7AeUw+wHTDDqhE+z3w5ywmfI7EfH/XogZPYDMmD2k6R4Zj+gHGY/YIJxl4f0O5/Zb+YVPjNmPzru1wMhsx+QAbOfJMUz+wHlMPsB9zroCZ8Fzn5t28y8wmfG7EfH/XogZPYDMmD2k6R4Zj+gHGY/4F4HPeGzxNnPCZ+/M/vRcb8eCJn9gAyY/SQpntkPKIfZD7jXuGtD+pHP7Dfz8p4fsx8d9+uBkNkPyIDZT5Limf2Acpj9gLsc94TP0ma/tm1mXt7zY/aj4349EDL7ARkw+0lSPLMfUA6zH3CX457wWdzs54TPC2Y/Ou7XAyGzH5ABs58kxTP7AeUw+wF3GXdhSL/wmf1mXtuzZPaj4349EDL7ARkw+0lSPLMfUA6zHzDeoU/4LGr2a9tm5rU9S2Y/Ou7XAyGzH5ABs58kxTP7AeUw+wHjHfqEz7JmPyd8XmP2o+N+PRAy+3WPsoEAACAASURBVAEZMPtJUjyzH1AOsx8w3rirQvp5r/DZ7/n528wLe67MfnTcrwdCZj8gA2Y/SYpn9gPKYfYDRjr6CZ/lzH4e9bvF7EfH/XogZPYDMmD2k6R4Zj+gHGY/YKSjn/BZ0OzHDWY/Ou7XAyGzH5ABs58kxTP7AeUw+wEjjbskpN/2Cp/92raZeVXPmNmPjvv1QMjsB2TA7CdJ8cx+QDnMfsAYGZzwWcrs54TP28x+dNyvB0JmPyADZj9Jimf2A8ph9gPGyOCEz1JmP24z+9Fxvx4Imf2ADJj9JCme2Q8oh9kPGGPc9SD9sFf47Ne2zcxLet7MfnTcrwdCZj8gA2Y/SYpn9gPKYfYDBo2+UKQf9kqf/ZzwGWX2o+N+PRAy+wEZMPtJUjyzH1AOsx8wKI8TPouY/Ygy+9Fxvx4Imf2ADJj9JCme2Q8oh9kPGDTuYpB+1St89mvbZub1PHtmPzru1wMhsx+QAbOfJMUz+wHlMPsBcdmc8Jn/7OeEzyFmPzru1wMhsx+QAbOfJMUz+wHlMPsBcdmc8Jn/7McQsx8d9+uBkNkPyIDZT5Limf2Acpj9gLhxV4L0k17hs1/bNjMv5iUw+9Fxvx4Imf2ADJj9JCme2Q8oh9kPiMjphM/MZz8nfI5g9qPjfj0QMvsBGTD7SVI8sx9QDrMfEJHTCZ+Zz36MYPaj4349EDL7ARkw+0lSPLMfUA6zHxAx6ipg9ktd2zYzr+SFMPvRcb8eCJn9gAyY/SQpntkPKIfZD7glsxM+c579nPA5jtmPjvv1QMjsB2TA7CdJ8cx+QDnMfsAtmZ3wmfPsxzhmPzru1wMhsx+QAbOfJMUz+wHlMPsBt4y6BJj9Ute2zczLeDnMfnTcrwdCZj8gA2Y/SYpn9gPKYfYDrsrvhM9sZz8nfI5m9qPjfj0QMvsBGTD7SVI8sx9QDrMfcFV+J3xmO/sxmtmPjvv1QMjsB2TA7CdJ8cx+QDnMfsBVoz7/Zr/UtW0z8xpeFLMfHffrgZDZD8iA2U+S4pn9gHKY/YBLWZ7wmefs54TPe5j96LhfD4TMfkAGzH6SFM/sB5TD7AdcyvKEzzxnP+5h9qPjfj0QMvsBGTD7SVI8sx9QDrMfcGnUh9/sl7q2bWZewEtj9qPjfj0QMvsBGTD7SVI8sx9QDrMfcCbXEz4znP2c8Hknsx8d9+uBkNkPyIDZT5Limf2Acpj9gDO5nvCZ4ezHncx+dNyvB0JmPyADZj9Jimf2A8ph9gPOjPrkm/1S17bNzKt3gcx+dNyvB0JmPyADZj9Jimf2A8ph9gNCGZ/wmdvs54TP+5n96LhfD4TMfkAGzH6SFM/sB5TD7AeEMj7hM6fZ7/n528xLd5nMfnTcr0+iquoPVdX3+fOX1K+ImKJ+XmY/IANmP61RVdcfqv+q/WrZd35e8cx+QDnMfkBo1Mfe7Jc6j/pNY/aj4359Eh+q6sOH/8p7RsrAh6oOf151Xad+RSsy+wEZMPtt39PT0/s7n/yVrNfZnwc+f/6S/CUpUuXnFc3sB5TD7Af08j7h0+yH2Y+O+/VJmP2OxeznMgIci9lvm56enuqm6Z6pCn6j/FDVVV1//fo1+StcNrPfsTL7xTP7AeUw+wG9USd8tm3y9a7w2a9tm5nX7WKZ/ehkeb++quu7+vr168av0Ox3LGa/Ai8jwKGZ/Taorpvzte+iqqpP30/JX+pSmf2OldkvntkPKIfZD+iN+swf9oTPfGY/j/pNZfajk+X9+rNRbbDT6ZT2FZr9ds7sV+BlBDg0s9+qPb7/rbej/6CVzdxi9jtWZr94Zj+gHGY/4F32J3zmM/sxldmPTpb3681+LMvsV+BlBDg0s9+KNcMP+V157K+u9/PX/j0+Pp6+n/rG/9DNfsfK7BfP7AeUw+wHvMv+hM88Zr+2bWZetEtm9qOT5f16sx/LMvsVeBkBDs3st1aTNr9++Uv/+v+vbd6PJw1fWzX2hZn9jpXZL57ZDyiH2Q94N+oDf+QTPjOZ/ZzwOYPZj06W9+vNfizL7FfgZQQ4NLPfGj09PU3e/H79BrqLt9fsV0hmv3hmP6AcZj/gcfylwOyXuplX7MKZ/ehkeb/e7MeyzH4FXkaAQzP7rVFVz9r8ut9Dd/AOm/0KyewXz+wHlMPsBzyWccJnBrNf2zYzr9iFM/vRyfJ+vdmPZZn9CryMAIdm9lu8umnu+sPVzar0f8mf2a+QzH7xzH7l+Pz5S1XXfQ8PD6lfEWzN7Ac8lnHCZw6znxM+5zH70cnyfv0ff/xRVXXf5QoY/n+rqjb7EWf2K/AyAhya2W/ZBo73rOqqruumOX0/1U1T1038ucA69V/yZ/YrJLNfPLNfOc4+C1XW/y4DV5n9gEJO+Mxh9mMesx+dEu7Xn997qqrUr8jsdzBmP5cR4FjMfst2vpMFf6b6/PnL9af3mtvjX1U9Pj7u6Nsx+2Wa2S+e2a8cZj+u6h4DreoPVV1V9adPn75+/Zr6Ra3F7AcUcsLn0We/tm1mXq4x+9Ep4X692Y+ZzH4uI8CxmP2W7fqjflV1+n6K/4OfP3+5uvxVSR/4M/sVktkvXn6z3+n76fPnL5fN+ZPqw8PD1a+54MveQCGz34f3Y36CUr+i/fr8+cutvxilquvT960PQ9qA2Q8Y9VFf/1G/5+dvZr/Y7OeEz9nMfnRKuF9v9mMms5/LCHAsZr8Fu/63+lVVPe69uv7MX1Ul/Bv+zH6FZPaLl9/s9/DwcHXGmPOvWrfONz7WLlLM7Hf+Y0r9inYqfhB39z/r2fyvQVmb2Q8Kt58TPt//pt2mqdfb/449+zGb2Y9OCffrzX7MZPZzGQGOxey3YNW1u951fccbNf8rLJvZr5DMfvHKmf2qauIf3Zur/6MHs99emf3GuPo78rXlr87sX/HMflC4t7e3cZ/1dTe/12//q6sPfc06+99xZ7+2bWZeq2nNfvQy+8PcVWY/ZjL7uYwAx2L2W6rHx8erdwPve1bv2q3zavTYtnhmv0Iy+8UrZ/ab/G9/N7+g2W9NDw8P087qNPsNunXy9rJ7+T6Z/aBwoz7n6z/q9/dff4az39n+Z/ZzwucizH50Srhfb/ZjJrOfywhwLGa/pTpfyN5/H7z/Xbp6pNjj4+MuvimzX6aZ/eIVNPt9mHhiYeQsRLPfei5/jiP/QbNf3Ol0Gr/5vffw8JD6VS/G7Acl29EJn1V1dfb7VdXU9a+H3oqc/ViC2Y9OCffrzX7MZPZzGQGOxey3VJengU17Su/x2lODqc75NPsVktkvXlGz36dPnyZ8wVt/sZ/Zb1Vmv5VcnbGrqn54ePj8+cv1wz8zeuDP7Acle3l5GfdBX3fze/39hM+B/a+Zvv8ddPZr22bmhZp3Zj86JdyvN/sxk9nPZQQ4FrPfIj09PV3eRZ3wqN97VxbEOs05n2a/QjL7xStq9ptwXGHkL/Yz+63K7LeG0/crj/qdPcx3dRec9qTsDpn9oGSjPuTpTviMVU/Z/446+znhcyFmPzol3K9fdfY7nU6n0+net3Hk7Nc0zfvXX+KVnn/NQ//om6Z5eHj4+vXr4l/z6jtj9nMZAY7F7LdI9eVd76q672/1W+2rzfq+Vp79np6evn792jTNgt/d09PT6fupbprHRCejLtLj42PdNMu+M+9f832DOft/mf3iFTX7TViA4l/N7Lces98aPn36dPbmXH0E9ur/QGf7V7sGsx8Uaz8nfLZt0zT1lPHv11/+9/z8LefZj4WY/eiUcL9+jdnvdDpVVf3bv1pU9fiz7wdnv8+fv5z9Z6qqnrP/NU3z6dOn838XqqqqnvVlt1fXZ2979ccff8z5F++r70xV1eEPxeznMgIci9lvkS7/h/9zns+7+uzg6ftp++9rvdmvrpvf/jNVVVX1nF9UT09Pnz9/OT9psKqqetaX3binp6cr70xdP86YMK++M1VV1/V/m6LZL15ps9+9f0tZ5C/2M/utyuy3hvM978YtkSsfoh0clbQIsx8U6+3tbdynfPXNL5zlmqZu6vjf8zd9/zvi7Ne2zcyrND2zH50S7tdPmP26+wi/OvtXo/r2vwSOPEAmMvudTqfIXyMx7TjQyxHxyl28cb8SquBtuWvpHPMPNk3z4ff/WDhJxt6ZauLxIw8PD7F35tcLMPu5jADHYvZbpMv/1f/kEz67L3jxJ6irf71fNxH9avxfAXj2D56NlL/9UeTid/xbhd9yZPY7fT9d/4uRPlTdn7Puf7vqprn5J59ff34b+dhcdfubGv6RDf2DT09PZ29a+Dk6fY/9+e3r16/LvzNV/f5lzX7xSpv97t264p8+s996Js9+nz59quo6bNXXeSCXJ9ZG3pyr/wOdLV/tSsx+UKxRn/BNHvW77PXb/5qmrqfsf9Xff/35euPwz0POfk74XI7Zj04J9+snzH5n/0g45sX/h58fxi1/t2a/0+kU3+c+3L/8RUbKs5c95hfD2T+14AOOj9f+yoF+zBt+Z+5f/uK3Bvov+/DwYPZzGQGOxey3SFefnJjzBc8fs7vx+OD5H8NGP2J4+ee337+dUX8iOitc7G7Nfqfvw39+u3cxvXyvbv35bczyd/byxr+Yiz8C3Zj9fn9V/415TTP457d7l7968Gt+qD5UVd00Zr94xc1+9/z1fvG/2O/D0YaQQmY/brl8SyP/Fn95HOi9T8ruk9kPyrSrEz7j+9/ff/1ZV8vsf4ec/ViO2Y9OCffrF5z9Lv8QfLXBZe7qBjZm87v3T94jN7/+2xz89TD5lcyZ/Ua+M3f9y/z4d/v910z4f5r9CryMAMdi9lugK38V3/QTPt/7+vXrmK95sNlvzAr1/qVG/+oaufn13+bg8pdm9ht6WrH/NTD+r/r7+vXr5D+/mf3Oyn/2q85/DYzf6s6+1OWzvGa/9Zj9Fnd+EyN6P+Ty/Z924NDemP2gTDs84XP4+b+6/n/2zh03dl1Zw4PqOXEoHTtqgFkHThw40QgUrUSMrcQdncDAxQbWEPoGkrXUrCJZfOn5/yhcnLuXmqKoh1n8WFUp/E8rY/TA/3aH/Z5Pk/mJhuYC9oNGnWG9vhT2u9/f5asMfleQWYYQrxkN6yOSCxdFs73a9Xr1t2kdvwD2ixoZIZCLG+3Us+xUwH4QBB1AwH75prmcYJltMuX9lKKH7Qj7jfktxfM3Cd9i4GjIgkO0PPaLGhkhkIsb7dSznMfOgP0s3BVRnoB8hazHCdivnoD9iktY2G9Q29ouObDfIGA/CNqjRK/32qF+rCUX/5v4356wHzJ8FhWwHzTqDOv1RbBfXHDYRd1uN0/7lIE568G4Vy78l5BMtvypMq2DF8B+cSMjKzkezNTqN2C/E35GIAjal4D98o3udipCTeif9Z4kDt0R9oudUQR5WzLZ8qfKXB77xY2MUhIgmjl/A/az7AzYz/qOyXHXy5OvNM34AuxXT8B+xWU/AN49xFGFAHckYD8IOqH2kuHTYz8/X8n8z2hljN4+9vv5+cr8PkOWgP2gUWdYry+C/aKXYLxnsRZfYpmf5CqE+Uip+d0A6+Da2O96vcb2P9gluoEx1oD9TvgZgSBoXwL2yzeKWGKr0yU3uxfslzR/CwT8ReSWiGl5YeyXwOfCXQrVWgsasJ9lZ8B+9rRfljHFetiUBvZbVMB+xUX/eAWOJ5/0ZfpZVcB+EHRC7S7Dp8f+fv0xRusk/vf58cbyv9WB3xjq9zSZ32fIErAfNOoM6/X52C/NPPwpJ8OkpH3Kz+burtJaae1Zq/KEEsr74L9kIfZLsKAbk7JI92rAfif8jEAQtC8B++WbJCwvwSjWoiRpL9gvcRbhfsaYJKjs/M1xjKflhbFf2vwt6uYmGLCfZWfAfj3xQSSzVqudpmmA/ZYUsF9x2dgv9ADQj+cy/awqYD8IOqHE7/f6VG8R/qc+P97+zpJ/rg78RuyHDJ+lBewHjTrDen0V7KeU0vp+f9dauw721MkLYz+lh/Zvt5sLU3nm65rtktIWpeu6jm3cQ86sI5fHfkrp2+02ptVih9F7f531cpS639+HBKftd9s0jbN9YL9TfkYgCNqXgP3yjSIuSRrGoElKBlbCfgMzY1I4KDX8d9bmhCyM/ZRWWmtttDae+ZtzcDQX0PbaB/Pfs3fMVD3kbHXsp9TvsGhnCg3PA9aTKei/wdHGGPN4PPq+18Z45m/AfpadBPsllPez3q/2uwX2W1LAfsWVGe0H7DcI2A+C9qUDZPgM8r/Pjzet4vnfb/G/LRhC/WoI2A8adYb1+uLYb1h+mR/PVv7zwTMP9lPMxJrP+OS+EKZ95fRO2USargp/1mGLYj9ln84MizvizveO3Kf0hk79YQcH2O+EnxEIgvYlYL98s+cSoWAsoa2I/f71waJr4kvzYT8C59iLHeYzLr7FtK907wiyZKdArgp/a2I/MjKPx4PtvKdX7ExYaT6vae+YyQP7WXYS7JdQ3m/+2A8OXTL2a9v2drv9xunqy7CfQOtpu+EyWhL7GWPGfavDSdW4H0J+vatjv8HHHEOr1VjcMRP0DhVPZ20qpe0tufUUVduPuuSL9bOqgP0g6Gw6UoZPvyUX/9sC/0OoXw0B+0GjzrBeXxb7uZAP9U8u7jQyLuynlHZ5FGwAHzsFZ3vSdZ3veskyk8sbTPYBMrGfUjyZM8bQNTIPlouis4O4dGTAfqf7jEAQtC8B+2VaT0v7FMJ+kpb3h/3ccI4N4GP5FsMIlfI8kI/Hg52/OXoe7oDkkqOxn2Nk2M57sBwdeRWqkqiNoZPPnEf3eHYS7Bdb3o8W9uvjsV/btp7A03lnhM7UCI1m5jrvkBPlfn+fz88TsN+Q+8SyIPq63989V+1y6KbfukpR0J5MNh9Aq8+uGLV/JyIt+C6B7ECVy7O2oJQe/HTrFpcNsLOH1I/9WtslXxJR1xOwHwSdTeKXe31uV8R+fr6S+Z9Zj/8B+9UQsB806gzr9QWxn5/3UBfFGTPH+RJ+R4htn80jSjt/u93810sn965Rsg5bCPt5R4ZiTpcrywBRdxDka+etNS9gv9N9RiAI2peA/XJNEJOXZhQR7R37KTfzG3slg3N0/ha8cCZ1uSOUcB3s5x0ZSdyn68hhmhp+Hl47D+xn2UmwXx9Z3o8W9utjsF/TNLFFQCUQjjpr1gG0dsPcTUvAfgl7JUUF1JXTQU6rvz6/FvonQHIiTwvUEshf+LqUaprGevCCox3XB3JdUc71MXw9YD8IOpUOn+HTY3/Ti/8tzf+eT5P5ZYZYAftBo44xh/OrFPYLwjMaFubapscm4QzeC9o+6w+QrFyimbqQWSZ7PunYT0DmrMZdbhLN2Bm8p7/tA/ud/TMCQdC+BOyXaZQnlcJ+hsKzXWO/EPMzLN/izkgrDgZbppd8ceT5XAH7CUaGlpsSXqPwkQD289t5sJ/1CPnjqKyDh/8ox35BbsRakMP5sV/TNNS7zMF+bFrd2OQxTnM4p6tjP7YYhLDz+cMSlYczVvSx9LwFZPHkIJ4vsB8EnUrSDJ9HxH7Pp/n5+fr5+crgf8roJeAfQv0qCdgPGnWG9foi2E8y86b+mIsPUTInTJ1Bf2gdQNfp2IhAKrqtj3UGPP5kVM/l2E8yMiRviSNUkfhdwucf2A+fEQiC9iVgv0yTR2Il2HGwn3LW0gv+0IrJ62nuU9lV0zvFwq3lsZ/kFHRxmT+MzN96ARClPwT2s+w82C+qvB8t7NfXx34u52iSB/ux9R0uGdiv/eaK1vtz3kReNetZr4v9WNIZPKNfyQ+Dp/NpkmfH6ZetBLmkgP0g6FQSv9nrI7p62G+yv19/Pj/etErifzWD/zI/y5BLwH7QqDOs1xfAfrJUkD0NO5NhP2HMWS+IyaMei5DMGVIBhe18WuN9KvYTVjWgPhV/ganeFLAfPiMQBO1LwH6ZRmESy3vSjDIw64C9YD/5mNCJSvvdBgZc9ig+Hg86f+N6ntK48JIp9hMCNlr4kGYolWSFdQ47sJ/XzoP97G2RbmeQLezXL4L9/P6mC/u1LYPoLsRNiwI5TNCbt28u7ug36uWtiP2Yghdek2xLjW3Tvq6i2I/dXMuGb9I1geSKhlsTsB8EnUdnzvDJYj/C/6KTf+oKyT+fT5P5WYZcAvaDRp1hvT4f+yXzIdcPJQyMVTCPqJ3HUnCxkyQxc9bZa2M/YRAkHRbqmgrDGR2dB/Y7+2cEgqB9Cdgv04QxZGnGBN+/HrAX7CcfkyDVo5NVtkSf5KrZy1kY+wmDIOmw0BcwGYgaYL+QnQf79cQTcbkYbGG/fhns56VxLPZjw/Jo5/sY7Eepj99pYo8XGfE0V8R+Ncoxpl1OsPPJotfIXoXtVscsJmxcwH4QdB6dPMOnB/vNk3+atYv/IcNnPQH7QaPOsF6/JPYTJuVPxn7BPKJC7siKOrT08bAO2Aj2o0iP/jCqkjnpPLDf2T8jEATtS8B+mVY12o8uhlqI63jYj6YcsMaTTiDl40k3P/UkB+ZesJ8VBGn+e2ouo0PakwbsZ9mpsJ+wvN/LYbOfL4P9PF4qi/3850rDfkybXnfS1QeltNL6drt5oJp1F9bCfinYMrSeIE8Z6ryu0tiPvVPUZRbmLtqjgP0g6DwSv9br87lVsF8R/vf58YYMn5sVsB806gzr9YtiP9kPk7Ffz5V+8bQsLOw3SALPrAM2gv2oJ8xgP1n9P0fngf3O/hmBIGhfAvbLNJp9EdjP5GA/At6si7K3bcVUUpTEw20T+1EaSn8orP8nedKA/Sw7Ffazy/s5fTSmsF+fif2UVlo3TdO2bdM09/u7h4S5fCvq7ATBUgL2Y/NSetw9PtxQaeqINU3DHvkydEpflAPCKacVwH6sKa20HrsUc6f8p5iehLZt7/d3T0+KYz/25lpnoQ/Vkbw8YD8IOomOkeHTImQDpauB/SYzRusY/peJ/Z5Pk/lNhjwC9oNGHWkm59LRsJ9yTtbp6klUy5LSelEOj6fby2M/uqAm7Dn9LbDfCT8jEATtS8B+mcZgv3IjQxc6+9f4rYNiP2ffKDaLGm3Jz7eJ/XoysaQdo7gi+UkD9rPsVNjP9pI4f9A6Zl58PQ37DUXjXL1luV0EkAvFqCVgP8os/V4wvQSltGtk2DKE7PjQraiePnj6n4b9lNLzonftd8vGyUVlZB3uF3uxXdex/SmO/XpHwN90IfQGHSnUrwf2g6DT6AAZPv9+/QlRNzWaHs3M7PPjzWg9/F9jGPMDuc+PN63C/A8ZPrcsYD9o1BnW65fEfqS0Xnns58kjKqFfftmrQmSu7/Eno1oui/26rgt2LHhp3s4D+539MwJB0L4E7JdpwH6s5WA/X9RaRvk6tmMUzu0X+9EJZPKTBuxn2amwX0/m83xEmuOAWOznoV9z0WZdXidPkqgppdQYShiL/dhT+H0xO2ZROYdlEMWEc7Y6aUXsx/aHtuxpnD3Yxfwm3e/vnq29peR6iu73dwbKqkOF+vXAfhB0Gonf6fXxnsuM0QlZN8uZCmM/rZDhc8sC9oNGHWwyx2rFaD/XubKwn/sU1Eea71WUKLjFz2p/I9iP/tDqWPCAUOeB/c7+GYEgaF8C9su0hbHfGZJ8erAfzdIZ+xwGc4RuE/sF4xQz4yCB/fx2NuwXLO/nKuzXx2C/2+2W42W4nMcA9lPqdrvNu2SMmf+/EuxHv8z+YC/qeEpcWkkd+rWwn4v59Zwv6VlSoEGNkpGxnrEa2K+PqT1J3XBjzL+4Eq39wawbFLAfBJ1Bx8jwGZVscxULhgwiw+e6AvaDRp1hvX5J7Gf7hMtiP03m8fJmx8ZDnpjV/kawH90mb3WMeo/Afi4B+0EQdAAB+2UaUy4Otf3ysJ89SVPK2R8yILFDSi98p9iPpnMA9itoZ8N+1r8ybo6jsF8fg/1iRVtm59Ue7KeUDk7Fg9iP+krB0D26lUFyvTTgjx6zCvbzMD/Xr9jx4dKxikZmGezXU9LMGesp00uLcqhXF7AfBJ1B58jwub4hw+fGBewHjTrDev2S2I+u6bCH5WA/D9sTQkePdor9gh3LjIME9sNnBIKgfQnYL9Mo9iuITOjiqX3AMbEfCen7/Sd7HVzZA5J/4dvEfua/p/VDq2OZcZDAfn47G/bzl/fzFPbra2I/IUpxYT8J8+sF2I+ioKB/Sr+HkusNbtbs18B+EmefAkvWUaWPinBkFsN+bJHF+XvhcvCB/YD9IGj7Er/Q6+O9EPnbbsCfQYbPzQvYDxp1hvX6g2E/zx5JUlkwHvuFtm0mz/XXxX6SjaXezgP7nf0zAkHQvgTsl2lVsR9NamcdcEzsR4Z0Cunzlf1LunDawnaxn7djnkETDQuwn9fOhv16b3k/T2G/vib262XuFYv9IupQeLEfdZSCAWqU3skHJMgLl8Z+siJ2QuhFGxeOzGLYj57r5W+HeyiA/YD9IGjjOkaGz3/kb6upPpHhc/sC9oNGnWG9fknsR/drs4eVxX7TTUzLtTJXEBwmz/WB/fYiYD8Igg4gYL9Mo7hFzt6CBuw3TUXYbgP7eQYtbliA/bx2QuxnvSnzkD5PYb++NvYThM1xqSMjHCU/9qOxX0EXL5gx1dcZ8oX3Ny533NKwn7+E4SRKOtk7Rf90Cju/iWg/LwEF9gP2g6CN6wAZPi37/HhzsDdlsTdjtMs+P94mM1pN9lKtVU2GDJ9HELAfNOoM6/WnxX4J3kJwrJLn+utiP2EUprvzwH5n/4xAELQvAftlGq2pVhP72S0D+8UOafCK9or93JlRRc8DsJ/XToj9PLDKU9iv3yT2i6sN7wZd1LWUuJDWVyvHmaWn2yb264k/S8sB5tymZbBf+936a/t5RgPYD9gPgjYu8du8Ps+TmzHaE3Xn+tXPz5fEMgEeMnxuVsB+0KgzrNcfDPtRR2hyO4OV+YIKVgdMnuuvi/0yqx4C++EzAkHQvgTsl2t1o/1e1xnPiv2mh03YbY8FqwPuFPtlVj0E9vPbCbGfBPVhnwAAIABJREFUq7yf9d+pn1IV+1kPKoVJPUdcck4xoZ32mwn8kvhfVoNR+Ifcpr1iP/pDYf0/VstgP1rXkJqrz8B+wH4QtGUdKcOnZZ6En0OZvR1hv+fTZH6KIYmA/aBRZ1ivB/aTKxgVlzzXXxf7JTwDr50H9jv7ZwSCoH0J2C/TepqpLJ5FJbcM7Bc7quSKDoL9ku/UOLDAfl47Ifbryax+cBn8hf36ZbEfS6EqYT/bRRIzMOvNjfIF7GsJBWXKL7Y+9gv8MMflXAD70ZUKtsif69T0IZS76lsQsB8EHVsbyfDJQrh8+/n58iT8pCfdLvZDhs9FBOwHjTrDev3hsd+/JJ/Afo6OBWsWhjoP7Hf2zwgEQfsSsF++BWPy0kySPvQk2K93JPkE9nPdUGC/snZO7McWlvMX9utrYr+2bdfCfsYY8p2XArwcx8r2+PaD/YI/zKm4URv7dV1n3e7BX2ZzfrI+PrP5GNgPgqDNSPwqV2R+vwk5x8J71doPJ/zcLvaDFhGwHzTqDOv1B8N+vtp+SPLp6Bii/eQC9oMg6AAC9ss3UoEvLr+iyyj9AvZDkk9Xx4I4M/A8APt57ZzYjy3v5y/s1xfCfu132zTN/f6utL4oTbNrTl885rcVsB8N9RP6pCRcL84zoh6fdcB+sV8wHNCj2tjPNTh0tF331JNzaBcC9oOgA2sjGT6NlYpTK2P0z89XwVMIE35uE/s9nybzOwwJBewHjTrDev3hsV9+t10tHAb7obafXMB+LhljhpWaye739325uxB0HgH75RutANT/Yqocs0EOB2NOgv0ejwfb7YTAyuAV7RT7obZfVTsn9mPcjdf/wjopOdiv/W7v93dJTbXpi8c0Uhr70Qbl9I5Fp1HyX8uesV/4VrpUFfv583OyDyd9EZLvy0YE7AdBB9YWMnz+/Hw5Q/GK8r+/X39svkgSfm4U+yHD51IC9oNGnWG9/rTYL3brZS9Ihmmdei/YL5i8NNR5YL9Tf0aapvEs1iil91XQHprLGDNHuYOt3SmogID98o0GgshZTlSzFEGdBPs5xyQe+wVb2Cn2o5A4bliA/bx2TuzXcyFZQe8jGfvd7++uqD7nxHIR7EdntvLZLHV4ldJR5h/MHWO/125H+fhVsZ9/ZBgGfFEXFbovkQ716gL2g6ADS/we1wz1c2fgtPhf7dMNiHGL2A9aSsB+0KjDr9f3h8N+HoKVmcqSayHgzOwV+0W6ysB+p/2M0IIrLlNK76u+BTSIfnZ2t4oBsQL2yzeGz3HIJ7pZ8lGlY35M7OfOV0mmdsB+jkED9itqp8V+9OMW/EkC9mvblq2aFp5SLoD9SMeiIBPdhJpplisB7Bd7R4Jiq/rNxb4U1gUC+wH7QdA2tdEMnz5Tnx9vf7OL//39+qOVL+HnprDf82kyP8KQXMB+0KgDr9dPOhj28+SrzExl2QuqAyY7M+tiP09BRFnngf3O+Bnha114DWF/uxOw31EF7JdvkiJ8CUYDX6Zcl5MdEvuRKaJ2/1N0GcXghe8V+7kLIoqGBdjPa6fFfp4JnosAxWK/hDmkvw9lsR9jMZCJjkamdV3nHz3pZdbGfuRv0/xf6ZQyyi+oh/3oeFLfzRjDhqXOb01+ctd1BewHQUfVxjN8VuV/wYSfG8J+yPC5oID9oFFHXa+f62DYz8rDOe8bjWmLvb/nwX5RgVnAfif8jCRvZI56naGCGnKx/jPZewrsd1QB++Vb13Xk7cjGfoTisG0K6V3yD1fBfp6+0Zg2ikIDjZP5G+n5S/vywM2tYb+oNxTYz2+nxX7Mn/7QLC4K++Uwv8ta2C+GUfnCJZMM2K+vif2EdUBY32d+jcB+wH4QtE1J3+Ha0X5GxwT8vZpWxuhk/pec8HMx5vfz85X5BYaiBOwHjTrker2lg2E/j6NCfSTLiQrK6tj1erUPkPnGwZYXxn50ZID9XAL267PXaxDzt4qEn19LwH5HFbBfvlGWc4nHUZZRvsVG8p0C+80uPBNu0Y7RUT0M9pPHKRpgv5CdFvv1bgzmgnly7OeKmpLbWthP7vAC+7E/pPdoI9jPeiA918s+upPXbM20d1cMG9gPgg6pmFe7IvObh/0Zo3Ue//v5+Uoif9EJP5Hh86gC9oNGHW+9nupg2I+u7Ez/lOls0I5RvhU8QNjywtgvc2SA/U71Gem6LnO95qLiuDJURMB+0FzAfkWMrhRHQRemQbJYzJKYY2I/D5nLg1tGQPXoNCztkhfGfj2Z4AH7FbRTYz8WXLmPl2M/ERJTWml9u92apum6TkKhFsB+F7HnBezH/pDeoyh3oBL2o4H7Hi+Y3fg49cSaae8uwQmwHwQdUlvI8Mna368/OfzPxPO/v19/3KfjyR8yfB5VwH7QqIOt17M6HPZz/pYuG0W1TJe/6c93iv2YBbUYdAfsd6rPiHBlxG+7y3tzAAH7QXMB+xUxurabU97v8XjQTRUsxTkk9vOQOYrN5NF4RsbGknu+LvbLHBlgP7+dGfvxeMM9wxdiPwp+5p1RWjdNQ3+4HewnnL4C+7E/3Ga0X2w2IPZRGS7E6uHuspsA+0HQISV9gRfHfnMa9/nx5grFK1v87+fn6/PjTZ7wE6F+RxWwHzTqYOv1rI6E/YLuhDyJB5UkE6bV/u12Eza+LvajHYgaGWC/83xGwiX9lBpKxwUjAne3B3bvAvaD5gL2K2I0xeJFpef5lLdGCxEJT7Fd7BeK5wtm6Ywa2CD220uSz8yRAfbz25mxX098B//MTYj9XDxMae2pBbgW9mP/o8T5ol/aNk9W+8B+ns7Hij66/uN5dK1UTy5/dw4gsB8EHU9by/Dpt6zifzH8z1fq7zXhJ0L9jipgP2jU7qZrCToS9qNMwvIh7cWRGIeBegX08QgW/3NpA9gvfWSA/U7yGWm/WyfMU8ySTfvd3m43z088SzxQcQH7QXMB+xWxnlsZT87zycQOOrFcZexnlsZ+lMz1ff/Sc5V4yea/J50cWo3Tnsvh2erYL2dkgP38dnLsR6GXZ0IrxH7snDDIflbBfoMrRDssYWDJnrJQe8V+ZEq5BeyXvxIy2O12e/nvO5wtA/u5ZIxp27Zpmvv9/X5/b5oG5SqgvWizGT79AXlZ/E8rY3SQ/wkTfgL7HVXAftCow6zXe3Qk7Be8FjpNl99isrDCdD4Znq2O/aJ8e9J5YL9TfEboms70nHuusf1uXamT5OGwUL6Ssd8Qvjm32l2FFhCwXyljF4sT2um59WVXzBnlWMIQw1Tsp4RXkYz9gvGLdP4mj6qkk8PgfZTfxPWxX87IAPt57ezYj7yVnoMl2I8Nk5JMBVfBfoOTxU59gxP7qKFLELCfp/Oxkjj4lpgtcZcx30nx7i0pYD+qtm2v1yu/h1UppfT9/n4YT7+I2u9WaT03+PvrSvr2bgn7Wfwvufifn/8NVC+Y8BMZPo8qYD9o1Bn+ih8J+wUzVdKVMmHjNP0Ue9V02UjSOPVUl8d+1K2Ve2LJFQ33qDNjP4fP48vLNMhJ/na4E3a/SsN+0FEF7FfK7HyYw9/B+FFiowdco01j4yT35fF4COEWbV9IkkpVyKPBdpJEna6rppPD8PgLsZ8xnpKEL3147XxB7EdntvLHL6cW4xns5NjPOtjPfiTYjz6r0lJ5i2O/6RRsoosgBrNHA9jvV1a3oxL+V8J+FxIwLflVsHxjVL2MjQjYby5jjLRIp1K32w05bAYx2zt2iMAPo31l+PRH5uXwP6PVwPAo9hvJojfhJ0L9DilgP2jUYdbrPToM9qMuEP0hJWfCzjOrKtxsPiGa0Bhj+xtrYD86ekJ3xU41Bux30M8IfUKGV1h4dexzHuvwQzkC9oPmAvYrZrQg30VdlI6r8Mc14gk4S2NgEUlEk7CiScVIzOUQeNaTmYwwII82zvYqIWbu8XjQv2vLYz96gcIMpZRYA/tZdnLs1796ZP7tgBLsR98y4RbDFbEf2+1gmvraM67DYL+oMKBq2M/+8y35la/wQcyzvSkB+03y5Kpxmjr4GohQwH6b0h4zfAb53+fHm1ZZ/M/CfkNIn7vN6uQv88MLpQnYDxp1jPV6vw6D/VzpWfyNs35pcuOUgQUn/dfrlU4cl8d+zJqjgOiwKOjYU97TYj/W+YnyadmnZY85cHYqYD9oLmC/gsZ+Hl35OeUteBhMTxlYiPRQOHTxkLPU0Lo07EdX1VkqRhlbT0r0ScaWbZwysOAls3EAy2M/2vjwefc323Vd1CN3TgP2m78+/tmsBPuRsCoxrFoV+7Evi59XsfVEC2rH2C+UmMejpbCfdDDpXZ7bHr0/YL9Brr2qElOCLDjHFrDfpiR9dfeD/QrxP/X58fb3t3rfRP481QSHZKHI8HkkAftBo/Y4Y4vVMbAfQxQcjTO73UMuh7zx2Jg5V+6I5bFfz1cV8nW+bfl9jsB+x/uMsEUsEvxtdmn75N7RYgL2g+YC9itobJ7Pi5KiMtfPey+5oSuVnug0TXJRTp9x9nhKkoQBZAnYj+GRjl6x87f4xvmBio2Zo9u8fqdAS2M/Ouyubvwzd/y9sFcnMWC/tm3v9/f7/T24zUuG/eL8r0nrYj/6r8Gho/5g13VR/fFrz9gvcQ2h3x726ynJnv0VK9K3hQXsNyg6zo/MrNa+gjUF7LcdbTDD50jXjJ5sYG85DRqjPbhOWPxvxYSfyPC5loD9oFEHWK8PavvY76ICfIvNs+GCT2zIkad9dnHE5f+wxepdjbNxfpfflRf+MsXdtmT9kPXeWQbpOoWL+XlG/hg6J/ZjN7TKH79J7AuCPJ/LCNgPmgvYr6DR6nHTWxYcLp75CYAWmx6cP4WD+V28eTJpXI4kbSktkuQfgZ5bNnUhKzbmxsPP2CScroHtyUzp4k5t6qn3swr2Y5MQuk7RdZ3reQD2swzYT64E7CdP8Lg69oudvtLjy6Z83C/2s4HKzrEfXwFhn4X9emC/vu+5T1msAfuRCcmpB2RFbSfDpyAyT5lfArc6//Ml/KxA/jK/ulCygP2gUQdYrw9qB9jvoi7K6Vy13y271c4TQsS27zqej09yAw+ucTvbQ9sG8sWvgv1cxdussxhj/BNiYL/jfUbo45rs0hRsCooSsB80F7BfWXMm+1JKG8MCs94d8X8R1NLjM0y+/urxeHhOcfFiP+ZbTYDZ4/G439/nJ2XmY0pp7RwBdv7muXaufd1zYZGua/fwNlHjxvjnb6tgPzaD69AXer889aiA/SwD9pNLhP3I8yZsfHXsRw+Yvg8uJV+sRDvGfuSzLGy5r4j9SCGPmDQk7F8EYL+dKliyUWInd2yB/bYj6XtbE/v9/HxFo7hZ+b00xGiM1qn8b6KPyyT8fD5N5lcXShawHzTqAOv1VFrr60x0snt9FU1LsgL2+5003O/v001pv1vX+oW/S3xqJmXDMBec8zfuWmJTepQkccQq2K93j7xS+na7aa2V1sHZMLDf8T4j9KYnr1+wdLlsbyFWwH7QXMB+ZY0NLJvPXrQ2A//r+14bo7UzAu8iy6jJk56LUsO5tFFaB4vTeLAfG4aolNbGtN+tNv/an4MuT8YzrU3/i9D6vteazzPp6ZKrV5RvueCcv3F+/qaU0nrIcyibAq2A/TwjH/U8APtZBuwnVxD70Yqh8gC4LWA/dvrquQQ7o2nRhe/9Yj/mORE7s5WwH/1jERWayUaCDrH+Rbq3pID9PKmYpjsbnAYA+5FBO/WArKUtZPg0RqfW3rtolQX/ZCGGIf7nIX+Fwv6Q4XNFAftBo/Y4YwsqdhMTnY6vhv3EUy7/fJ0tVDa1rJRWXjjnBx7++t5CWwv7+cMChAbsd7DPCJ8XN6MgH315k3MfdV03LMUOr+18W0COmqZRWk/NKq0TMpqWkjGmaZrxMvV4mU3TxN6CtbDfUBloHMzf21S8oOOwC2S6ZbfbLfNJGLp9u92G1u739xWfgRoC9iturnSd0Raq6jcYJUkJ5sN+DqzI/dEXYL/Z1fnnb/6CiM58qhd1+f1ce+Zv/op38ksWjobnZhXHfkXmb8B+lgH7yRXEfjl5L7eA/Xpu+upxgUk2y5KTrv1iP9pzea7XxbBf7NZG9vO7x4C/k2M/nuD+3s25F9B13eAq8gefm3IB+21Eq2f4/Pv1JxX42Uk183uSw//8fUOGz/0K2A8atff1elZHwH5ek/QnPW97qHHjLqLj6bD1k7Wwn2e+6x4QewkP2O9gnxH6smT6M9RNYn3+AXfNFezY8EDmZFLyJEBTSguXqKxuux6A9rttmsZTPjMYWSLp0tQNms+5cWveq7ZtXf/kV9d1zpXoyNtkd+91MbFpGj7sO+lb1DSNExuoAkBxIwL2q2GSaP6g+bnXy+liSY/SdP7matwH2KwOR2E/r/mj8QZL31yltL88ofyS5x8Z65LXwn40lEowIMrqPLCfZcB+ciVE++0ryWfv2Nkp30lZcPNQ8sWujv3oYyD3KZLXH6KaTWjZ9fnd3Xaxk2M/V8S/5z6yqaGA/caNnurfjs+1O3VGSV/aOtjv5+erIGYzOivsb+pSVvE/zpDhc9cC9oNGHWN1z9LhsZ9kkp0A5+SNhxNEvA4C7cxa2K+PD/i739/JmteR53YnxH7522At0a2+7DfEs5fZGD473L8G4x/C9jtQcVN+7cHXzcJUVpv3+3sUPFBKe56xtA/dvEtpqz98rVD76+fr+SS6njL/9AVKl8U8Ce13K/oAqojN6ZsVsF8N6/P3LQnSe04WG502Zua0vh7u9oXzgYLYTwLDAvlUvZcfbDxuCqR0T+pCrYb94jGw1nYqVGA/y4D95ErAfhEwaRvYj6375fKCmbluqn9EZ0r0YmlJDlarY7+e+ysp8WeFvkOCGJob+V64NqPsDv+cHPsx8zcv85tkPQC7u+/Q8bR6hs/Pj7fioXU/P19F+jYU/yvA/7Kj/ZDhc10B+0Gj9r5ez+rY2E/umYhWpV/ter1KWo6KmRuGdzvYr+u62NEG9jv2ZyTNP/eIybLLfQpc2C/I/DwvkadLctIWbNnzurEnmjeYEnHr/Qivgv0ivq4C8ufBfpJlbjmiiwvVUlq4yrZNAftVsq7rkucwKhSORk3+0A5AMQr79bIPSCnsJ0eeCdk4hY0LL3m8cGPoJa+I/aI6Pz4PwH5eA/aTK4j9ejI7St5FtBb26x2zDnZWzM51EzKcD9ka7MZTM6ZuAfsx0VGh9tm5cSm4wk5Zo5wIz4c3uYrBKjoz9st8DOYbOoH9oNW1bobPn58vCTMzWn1+vJkhQ/+y5G/O/6RnpzGIRiPD564F7AeN2vt6PavdYb+IpVhZ7MikqFSf/pAaS1q253qaTW4H+8k7Pw0IsN+BPyNM4poSi0T0K0RHicV+QuYnec7nik3N53/1PN1gT5SP/S7u7/Dy2C96R4UkczI3/vLQFsmnMqUy1lL1EWsI2K+e6aR0AsMrHH062bmUHoFiFPYzsoKFHuwXNX+LQp5RqT6jeKqwRuN01dvBfvLOX34fNmA/vwH7ySXCftbHSnB29hO3IvZjy8M7GSH5AMamCmjb9qJEqTKFfGIL2C8qV2rvnlWWgiv8PU1e3OA+tnvRmbFffkmL4W0t+GRCULKkb2wd7Beo6seV6xNm4DRalcWTg6UV/0OGz70L2A8atev1epd2h/2aphGt7yRtohSSvyjmNyi42jX30DaF/XrJCvhsQID9DvwZocsoRZwZ+nbwmTBfj2F/6H9tRZ1J4T2+ll2X5up8Eezneq+Xx34pwMPbJov9ouBi8ElICP6+XID9YE7rui4q7m3CcgkWJD1z6BWL/ehPqHmwnzZGFJmXhDyF5K9GDOUcj20K+0meh/loA/v5DdhPLgn2k8z9gj+5rIr9elfAH+eBsj6m3Heb4ockqTKFZG4L2I+vhKeYh8Gfer0gXGEnrpK9g5L4/szKCEvqzNgv4etENXxggf2gdbXlDJ9Bbvf3648f/hlToM6fhf3m/M9oLeF/Bhk+9y9gP2jUrtfrXbKr7IaM+idD6SkVX6e3aRrJD+0OfLf9bAuVa+qfnHjwfn/3T9mVjmZ+fd8bYxdNmfs2lg9gXTI70Rwa9N8alxJ+6He05gOidLjzh9HZsB9dVy1Sl5suhVCvmJKYqPAOoc+WjNk8bjzbB88LVQr7sTByYeyXwlAv6uJdCKMrRFZxRIn5E3ImZmUE9oO57fF4yEpFaknNOb95SI8FFIdybvNpWFb7apwgTUda84G+700Igg4zisQLF9R5TeCpvnunbLBnXTJ7Nx+PhzUNk1+y9UPJ0+J/HvoZYZV0/swG7CeXCPuR1yowo3C83etiPz7hpKxLwzdfskt1fqcc2O91cGSbX7eA/Wj78/7c7+/Dft/gH9CCcIU/V2hIaQISfg+ZYjKabFNnxn4JscisbrcbsB+0rtbN8Pl8Gje3k2bpNEa7kVuxgD+K/SYLhh4iw+cBBOwHjdrLLO0kMsZorem0LH8bnatlpXOrN93v7y8ugVJKi/y9Laht7Tpkh6d6QZ0N+1FPuMiuVUmllsQArMhFAQ+bH5ZBnUDI7RBaRzZN47+WYtiPw5xLYr+cznvuFJtpNrp9d7cTcHLwGdi+gP2WsX7Im02/M2okZslBfpZ1Xffyuf5tv+CFjOuwv7wwqvOPx0NrguiGVvI69ng87InWRV0Goplx+Y/Hw2aKv6n2ajwnxW2sI6tqPQ8nMWA/uSTYj/1ry+a99G2dXBv70YOHkWRn+/xVeMmfMaZghbwhO8K/X20D+6XPuwSdT5Br+uo/BfWR6Qh4HvIN6rTYjzoaOU/XjuI7oUNK+rpWw36uanlRgXoe8lcq4M+D/f4F/zn4HzJ8HkDAftCoXa/XH1jGmLZt27atcYNqtDx0OJMgrqhhTNbuxSYE7FeE+zK5Q3OwnxcCedZWHNtybbY9hCnTI11DQQ/z9zCM/ZRSWiuth2V3D4ykw7gk9nNtzVZaN00zfAZdg3lxB/zx+aBinwQPpnWsyg1bzruuGxNNc8t8rja3L2C/he3xeLTf7ZD00pSjfexZuq6r1P6We/h4PIwxxVvu+364ZasPXfJot9/tZp+HjRuwn1wS7Of6a670vzQk7XcrycJCO7Ak9mNnjyzacU5llbrdbtYQGWNutxu9dnmFvPnW0qZphlnZ/OcbwX7tty+Fj9DKxlQ559Vcjpy2bemccDiML7i7k4C/02I/+vW4Xq9rdwqCUrR6hs+nO9ovuh0H+StV4S+I/Sb4N/C/CWciw+cxBOwHjdrFFA2CoMV0OuzncGszJdlWGcR+1jqRq06nZ9Mls1favYggP5h6+/4L8WC/+TUy48OtLFiHtb+ymZxSrVsvWXxlqz/8Io7iHxjXchXbchD7WYsyrhVD9k2UZ+v6HfOX6B/2sF0I2A8Gg8H8BuwnlwT79f4KzUoayr869uvZDUPOivXeZJW/KXZ9mZDlGUS5aecGsV+fFPAn7Hya/P1RSt9ut39777z3iPVHipRIqK3TYj/qcuoF71fbtlrrKef29Xq93993vXqQr/a7bZpG/+55HTaPJrfWNM3tdhtHWOvb7Xbg5FWrZ/h8umr7xbO6n58vV5m95bHfZPnpPZHhcyMC9oNGnfwvLgRBls6G/egyRLGWQ8slPuzngEnsT1zrAl3X0cWXQJ/JghR7c2MXMljsJ8kGzC76uDChvaIhXuwTrv4wKyaO2zQ2y4UGspfsx34s1mVHhvXx6OqMf2lmTJ0XOYYbFLAfDAaD+Q3YTy4h9kvM7ujmWJMWxn7shbATkvyU9a7OJFDS7WC/PghEydhaz1jxCmrpAYivwXx8wF+hfZNVBeznf5eLi5ZTmT9UQvQ4ZFKZ5EmdMh7w3Vo/SWBgA5aba/4KWP8U9eQ7x0Sp6/Ua+xJ5Mu4ctXKN9F2tif3YKL3Pj7dSTQ05NiW/NVp7jkzDfiWYn8n80kJFBOwHjdr1ej0EQcV1Puxnz7kXa9mTGcnDw9g9tnzBFYKdgr4E7RLrMIRWB/T9/j6dy3KHhsRBcq9GXnyxNvajyzdBn1n4Ew/284VykpERVceRJWIaGwf2g8FgsOMasJ9cQuyXkN3xfn+XzEMWxn49S4kc4+lKgS40V2eEzW4W+7Wt9GEY2qmN/ZIrDtK5KJ/TonSHi+u02I/erwWwnxa8v0rpoFcSfOlskKY04wKHdpoGOz/vp+XfCfklLWvq+hpIPDV/gdglb/SSiniFa2K/v19/SmE/tik59vs9Xn1+vNGfrIb9kOFzGwL2g0bter0egqDiOh32s+bH5VxWOhe3DnAU3gtTGbqIwMM5webxtF8t6V0w6VKF0XhFsR9D5gTt01vMrom4sJ9/MGk0J9v4JWdtC9gPBoPBjmvAfnIJsV8fycCGP9zbxH7shbjCRyQL0C5jqwb24srHm8V+vSwUcmqkNvbrk26TM+F/TFHwjQjYL/jSlZKE+U0PmN/z9b90XC4WTf9j7JNJKke8nDQB+wkp3e/pAlt1o1pbMqFrbUkzfD6f9ZjfYJqU90sryPfz88WX9zM6Bvv9SzQ6pOhcEfv9/HxlfmahUgL2g0bter0egqDiOjn2K+hjM1UDX1eI2LUASRicJMyLLg91XSfqttfPGeTyKyp5+/bqjOMeVcV+yelx7GURrlfswpZsJ370zYry87e/cdsjYD8YDAbzG7CfXHLsJw/4m9a7t4n9eOrmmBi0321UTkvhtMRV1tp1LVvDfr03C5/VwgLYLzoaVTkT8js2L2563nha7MdsQ6yJguTMT9IZz0vHB7AqTb+WsZjTek2u1+vrv8ZhP2NMwufR41bH8vvtJ+AVSvqi1gz18yC3RILIlfeTYD9XpOAULLgK9ns+TeZnFiolYD9o1K7X6yEIKq5TYT8mkqwq9msD2E9IkqgzQ7ttOULy66K9osfEOieZkpDIvjL2o6hV+NgzC4XE9Up+DsnI2JfcftuPysY3YhcUsB8MBoP5DdhPLjn26x31d21lQrPpAAAgAElEQVSbZXfYJvbrIwP+XmoDC0zJUr4H29w49ht0u90uSo8sQY15CK1HyMZ+dcCMPPVoMAEJe2u2nFQQ2K/209ULv37ir0rvfumcSWuV7mn2mhgHn/pl1lMdi/3S0iC77lEsVZW8y7vQRjJ8enDdz8/XRrDf0JN1sB8yfG5GwH7QqAP8AYAgqKBOhf0k/CxZwdJ6EsDmUrBwoHV2uRNOQRG9v9SdqJorhvC8FbCfnSpT/JzQZ4zeC+peCndlBlch6d08zH7PoID9YDAYzG/AfnJFYb8+GOP1mtdus9iPXcH3T4Fut1uYKqk4OORbNH9tarPYb5LHacpvXN6HMEwVFF3jAY+3Qvm6Oi32Y+5UtbjMxHy/7v6w74UPLnKZk6P+FlAP3fKeorCfJNMv/w5yzdISD0KrndZ1AW0hw6cxemJ7NOBPwuqWwX7DActjP2T43JSA/aBR+12vhyCohs6O/cr52FWxXzCDqLXmEuWBW84M3YBJlwbkjSdIuIpXD/tReBb1nAQ3nCZjP7rR1UrlSp9wRPtJPmirr8XDYDDYAnY87LcptS0X/RZJvHaq+/1dTcFts2tXSqfNQ5qmeWlQ6eSmNqvFsN+g+/2dTzx4uIGddF7sRxwZua8RJXcE3vjOevYEOOuGkvcikDNT6T5+o8Zcdjgd8Sjl2M8YE5dWN/QFcFJVpZR/hPdcr32Q9C2tFuo31eEzWg38jxC76DyfObX9Noj9nk+T+Y2FCgrYDxq13/V6CIJqCNivVOMU+1n+TA7286eOtDFS5ETf8ijo+pTQTyul9bFfHjwjG06LYb/gdlRJrOFRBewHg8FgfgP2W0Bt297v70rr+/39qDTFI2NM27Zt2+7XWVhMyYk6ctS2bdM0t9vtdrvd7+/CQuA71WmxX0/zxNQJ/2KYk1Jav0SOtt/t9XplKJcrNpdgv0DOTKV7zkWSf36DReXl2M/JQS9KKa21Hv46sKxO4pAO12tdGr/jZOc+4BYyfDL1/EigXmzAnwvd/SK0NOynVsN+yPC5JQH7QaMwBYcgaC5gv1KNV8V+fmfGuq7YaLzgduMcBpYg4UDVw360A1HPfLACXzL2ow+w9UOaCuYAOV6EAvaDwWAwvwH7QdB2pELJNqBMnRv7MZHHZV14Jpulcno0LA9jqTN1o1wgbcJgPVs3XezjW6egrpMc+7FRiWxZU5oXmnaYri14kvGyBwtHYIPaQoZPrZlsnLbpuIA/DiVKywS6fjv1YWHsh1C/rQnYDxq13/V6CIJq6FTYr2qF86rYzx/FZblSsRcF7GcdYMdWRkZPUs/WyjNTEPvZ+z1pVp89u3xRAvaDwWAwvwH7QdB2ZOfnP00x5sV0ZuzHRsiV5UBMBQrvM0y7xIajBWL7HNivFxRZYEWdMqbahQz78VX93KDOGDO/WMsh5Xy6ALil0HGzdTeDkr6i1UL9PBk1cwL+Pj/ePOF6adjPrIX9EOq3MQH7QaP2u14PQVANnQr77Tfaryfsbb4V0Tp1bICXRbkWxn7GmCHdkNJDiQIm8wn7w3rYj+wzjXtIgqk4k7GfzDW1R+8kC0nAfjAYDOY3YD8I2ojomv5+F+g3qzNjP1e2SU+kWpSoTx10P2ndO5bMhVJ6qtvtNqURHpLW8j+UOYaM10beRCH2Y2u7Bt/rqduWQ+ov8CG8lp3m+fzf//4nfUWrYT8Hn3PG/A3F/4LNshGERhYy6OrS58cbsB/0BPaDJu13vR6CoBoC9ivVeHXs584EklkdJBgsGERNCWqaxlXbgJqk2yWxX6jGg1/BmLzK2I/zOU9A/oD9YDAYzG/AfhC0EQnrWEM5OjP2oy7D3K/JZ8w0M4pkfUCST8WD/fw91+SHEvfH/hXXJSH2o16tELIOtQ8th/QSclcdfXj51fV6lfxqa9pChs847DcDeH7+R6sDyuMFXUlHp58vif2eT5P5dYWKC9gPGrXf9XoIgmoI2K9U49RLsZyNitiPYKqh/rnUgpXMi2I/Oe3zD1Q97JfmaL208Np/C8QmYz/aMr0XvLes9rrfUy5gPxgMBvMbsB8EbUR2gv3TpGRfUmfGfj0bfDbzC263Ww78sxoXZpoJFinv3dgvSLD8FTGEF8I6fRLsR88exfIH5/1fazQaWOYqZhaq2Iik72e1UL+JohmjRRX+HPzPatCVOPSXovnMk3R0+vmi2A+hftsTsB80ar/r9RAE1dDZsV85N7s29vO4JWz98GSrh/1o9XKhsa3VxH7Kf0BQVgtLYj9XVp/LRV2UPjD8A/aDwWAwvwH7QdBGlD/VhII6OfbjS81d7AcvISMI48iICaLfReod2E8YtZbwK6s/LNKTYD+akzMqn2r73c6Hws7EI16voGsdu1u32UKGT4rcjNFsoF7I1OfH24TlXMX5JNlB3dGH/xKELhvtB21OwH7QqN199yEIqqpTYT/qpewY+6k59kthaU4PsA72i67QHhqoxbBfbK3EYAtVsR9TAd4ylejkb1zAfjAYDOY3YD8IqqH2u42aVtEdWmXLZkODTo79erGHqJSOegItlzbKmw6GCTIOoyyDKG082DGhRybBfjS2MiuYUovSirJK9jE3oi1k+PTwv8+Pt2T+Z9jAQUFhP0+o31TYb0ns93yazE8rVEPAftCo/a7XQxBUQ6fCfj2ZCpfEfmS6bw3UmbFfDvNzDdSOsJ91iqrYj16g50YfKfgP2A8Gg8H8BuwHQTU0zPCVFpVMM8bQefsCnTyhgP0kAX9zT0prnVCiL8pRsmrpMRXWk0r0DRqK5Ml9Q6FvHsR+xTcWW2eMQneWG7i7LQXSl3OpUD9n/F9S8k8/t4sP9XtJELoc9kOGz00K2A8atev1egiCigvYr1TLlLVYB5wW+/nSTspM1GxB7Pd69gQ25q8OWBv7MeUlPKYOEvkH7AeDwWB+A/aDoBr6N8MPlVJu25ZO2lHYr5KA/XrxXsC5PxV09HLAUjB9ZU7ZS+py+n0ci1+6zhXEfkwZkYy0vbafGFmfTwliEzerDWb49JsxOpP/0RKA8lA/K1JwwWg/aIsC9oNG7Xq9HoKg4jod9rOc7XKVrmmBPeuAitgvD6oFVx8kqMkldlMz62RelFZa3243Wh2BbRnYz3Mv4sIrBR7+9gXsB4PBYH4D9oOgGrJn+EoprZummQf/tW2rtGanxAeYg21TwH693BGLoVZWg1HZLG1CRtw3G/vFUKuu66KcOMsldNUCDGI/6uPnvNTWEMVuC7BCHoVlETeiLWf49NjPz5cxWifxP6OVMdpV3s9VDpBFhstgv+fTZH5XoUoC9oNG7Xq9HoKg4jof9gvAuYyWbZRiHXBO7OfnT0OeybQiiMB+nnvRfrf0UfeZ2l/tB0vAfjAYDOY3YD8IqiFfKkWlLoqnfbHTVyhWwH6Duq5LIH8eXJTzANtkrij260N1FvwHuzy+IPbTNDFpRmE/u3Ri5AgE06huWdI3cxuhfmxkXjL/01p9frwZo4dGBO0oCxYuhP2Q4XOrAvaDRu16vR6CoOI6G/YLVuBLU/tN0ioSeLYY9lNa3+/vyUZJkhA18cPi8DNvt5tr5IH9fC2L74UxJor87T3HFLAfDAaD+Q3YD4JqKK6CGpm0r939wwrYb1L73UZn+3Tkhwxyu2BP/F5eJvbz+MvBnnRdxx4ZxH6xNQX9yuR2wTSqm9XuMnz6+d/nx5tWZer/CbODLhXtB21UwH7QqF2v10MQVFynw34ZdcI9YnL618Z+Mx9AuFcxWXLUZImv6hcKLAP287Uccy/a7zYq22fxJ2dJAfvBYDCY34D9IKiG0rGfyooKgvwC9rN0v7/Hhv1RD8WORYukStQJsg7IxH7CUhH0QjyOZBD72Ug1j7RZIxBbnG+/2G/1DJ8/P1/am3Izg/+VZn6vVf0Ww37Pp8n8qEL1BOwHjdr1ej0EQcUF7FekogZ1+KmXckLsxzAnQTLJ9bHf63jebjdhy64W1sJ+g9pWvMN3P54hFbAfDAaD+Q3YD4JqKBn7oapfVQH7URlj7vd3eToQCo2o/3WLlHUKa2EhE/vRl9HlZFk98eCxIPaz/b5M7EcCFqOGVx7vuDVJX8tqoX7zQnpDyb2CQNEYbdKSf3LpQH8J3OLYDxk+NyxgP2jUrtfrIYna77Z71do9csoYY3UVz+fyOhv2o/FnCVBH0ixlb5nYzxNAtlnsR71KSd+2hv0S8i/5weHC2G86qdLe6jKRPdmagP1gGzH24Vy9V6w9Ho+9dBVWxID9IKiG0rAf0nvWFrCfR03TCDcFWr4GrWOXaWWxH3WyXL6nCsG8SdHYL+/VTkjH6vvO7AT7bSHDJ1tL7/PjjWVsOfwvsfifl/ktFe0HbVfAftCoXa/Xu9Q0jdJ6boe8TKHoOvtml3FpJFBsEgMoX2fDfkxYXonZMJ2gUx6Tjf2cHoX11hcBmS+nDl0aK+p3CYPJjof9LIdzFew3ye/n7zfPJ7DfitZ1nTUN6/t+9V6tZfT90lt9xuiGFaX16r2C1TNgPwiqoQTst9/p1o4E7BdU24bLAVieMg3XyzQrz20m9uuJX3y9Xh2HSV2qWOyX6YlHlWYP2l6wX0SGzzrY7+fny8vbVFn+9/frTwL/8/ehNvZ7Pk3mFxWqKmA/aNSu1+tdonuODnmZQgH7QVE6G/bjWFRW2e1BNIiK1urIxX7u9QJ/Jbl8WacWoiZ6vUIvaAPYr+4+03Wx36CmadjIv/3uPQf2W9E0faS/29V7tZYB+8E2a8B+EFRJ8tipi0Juz4UE7CdUsBb43KuNqhouMSs3VT72s3vIca/2u7W64VnfiMV+mStasfUXQx+cfXh20ndykQyffv5njC7O/0L5P5VxB/kth/2Q4XPbAvaDRu16vd4lYL+5VsF+7auE4w/stwWdDfv13GQ6MxeuECXmYD/qnMyXDGon8fec2iO6oExRKKvVsV/meLat72b128B+YzfIu7CXPaFUwH4rGrDf3NbBfsa03+1kvSzaEtjvbAbsB0FV1XXdWFuL3VmlNIDfkgL2i1Lbti7gNN+/eL1eI5iTwIpjPzq3oWsXtrPpdX/C2K/oitYJsd9mM3z6k20ao39+vgr2YUSARn9+vH1+vA3/W44Y60f7QZsWsB80au/r9ayA/eZaBfullRYD9tuCToj96JpsZqYdYeLQLOxHSNL8vZbsasyRdWrhmgVNAiM83frYL288g8XkN4L9eu65KhL8uoqA/VY0YL+5rYL9rLnf/f4u+RWw39kM2A+CFlPXdW3bNk0j3xELlRWwX6zYHYGWr7R97Of3mgdZXqorEeggP/aTVxMU6oTYb/UMn88h2i+p5J6pwP/SrCr2ez5N5ucUqi1gP2jUISedwH5zAftBUToh9qM4KrfyNnmS2QZzsB9dnJX/a76sxoWoicCz3WA/+wmJJGHBMMftYL+e+5OR2eBaAvZb0YD95gbsB9usAftBEHQeAfsliC9UOXOFtp/ksxdk3VRk1uRtzYf9aEoeYL9YxbyUdcnZWHJPpfO/w2I/ZPjcvID9oFF7X69nBew3F7AfFKUTYj/Gn1HS/JOs6OychTE52M+P0ILhZZmSXJ2gz9K3e3XslzmeQd65KexHv8OZDa4lYL8VDdhvbsB+sM0asB8EQecRsF+aWLDn/FelM2UtLBTBfoI67hGO2LrRfpkDnNmZBbSFDJ88/9Np/E99frwVLP63Bez38/OV+S2FFhCwHzRq7+v1rID95gL2g6J0QuzHlOLLmKCzmyJZiJiF/bzV5mgyk9vtlnY5rNJQU3KFvNWxHx3PqMfDXvQnF74p7JdcgnFrAvZb0YD95gbsB9usAftB21Hbtvf7+2QLuKvQ2QTslya/b2tjudLBZGWwn3fvadd1US7kurX9ts/tMrWFDJ8h/pcS/Lc8/6uH/Z5Pk/kthRYQsB80au/r9ayA/eYC9oOidELs13Pl/ZKdFnlTydiPJg9hNi0WuhxWaahpv0k+JQPukb1Jc9vYL4dGb0rAfisasN/cgP1gmzVgP2g7KrK4D0EeAfulia3wN7kqVm2/bWI/6t3Mly+sfw1ewrrY7/DrYzFv5NLMb07UjNGJ/E8rY/QC/K8i9kOGzz0I2A8adYD1eipgv7mA/aAonRP70fJ+aW8KDQu7uCPtkvkKXZmlsIcuNBe8TWmoqTb2Sx7PIPbr6YdU7NNKIgWB/WoI2G9FA/abG7AfbLMG7HdCtW3bNM0QUdc0zXaC6oD9oNoC9ksWnclMHgepgL5F7Ed3cM49JusUwRw5Yez3uhSWmXTHOl3ZFD5bU0T2yDVC/Vz8T2fwv5+fr31hP2T43IuA/aBRB1ivpwL2m2vw7uZaYDTSsB/tqlXSGVpA58R+LK5L2K5InSIPwimFqS5cGkYKMtPcpNvtRl/DNNSUXDRO+EP/Rk5f+wLsR/sgXCmT/LAe9hvW9YRNTT959d6B/WDRBuw3t67rtDFz6/u+9knTsJ957ac2Bq/DsQ3Y7zxq21ZpTUN2hj/0Sun7/X3dnN7AflBtAfslywrpm3sc9spbaceh1JfBEzNneYJBxzYW+2V+zSSO6mG08QyfHvv79SeZ/5k6/K8S9ns+TeaHFFpGwH7QqAOs11MB+62us6UgP5LOif16B7GLip1iKx949jymYT+GUHKn4A6LLtI29JAiqLRRoiRS8kN2VNkj6SUnFh3kvCnaDaHTZS+xcc5wVewX+xjX3rS7mID9VjRgv9UtEfvBTmbAficR3YHEm1JK67Vm9cB+UG0B+yWLOnHT8s5esJ/H3bOcteA3MBr75TlTp8J+Ma/j+qjPxf8+P960SuB/hYv/1cJ+yPC5EwH7QaOOsV5vCdhvdQH77VenxX40udngugivrv1uaULdizcRRxr2Y2oHOmb/dE93lJ8wda8U9ksgZ23bsjvT2YMpPBNmQZF4U7RxCUZlMuZxjl9t7HdREQ0exrcE9lvRgP1WN2A/mMSA/Q4vYwy7rc1nah3HDdgPqi1gv2TR5bXpK0GdnbJxw6W+DC482XUd+989CmI/25kqi/12uyMzqN1l+JTxv/jkn4X4Xw3s93yazK8otJiA/aBRx1ivtwTst7qA/far02K/9psnTBelJd4Lv6riJUMUgwXfFDb0zUV02M3dQkQ3d+FKYT9aVsE/PmwB+cFcP0nbXCkEXXLg6uqP6xZXx34XdVGi20QjJvdbQALYb0UD9lvdgP1gEgP2O7ZcO9IkpmSz34IC9oNqC9gvWZ668tR3KFsxtNSXwVUMwro0Sfth7Fc0ArJsa1vWfjN8+s0YbTKK/yXzP2C/kwvYDxp1jPV6S8B+qwvYb786Lfbr3UmQlPKlPGq/W9dOar/nwDI8z7lcxzs7xhUsDOIfY4w1DqWwX88GIDr633WdZ63K3b6z4Lx1jfOLEmI/Nh7Uc+3s48Te3CWwn+xTTJ/kqAShmxKw34oG7Le6AfvBJAbsd2xFx/mJZ5hVegvsB1UWsF+y6PLa5KpQL6bsyk+pLwPt5+DjWO1ThkcVxH40J2rOagn1QA+z9mIp5l1cH+YlQLjk4n9p/K8K9kOGz/0I2A8adci/GcB+qwvYb786M/bzhJe5Uh7d7++en/hHhq8FeFEXpW632xz8tN+tC0n6Xy4Pj2T7xl5OQezH9oeSTt+oXtTFjf2YUXrFnO13OzQ+Hzch9uMfD0f+TPZ++VoOjblL/nvBZhllG6e4d7g6YTc2KGC/FQ3Yb3UD9oNJDNjvwKLrztEG7AcdS8B+yaLfk7k3YWdbKfryFvwysLjOcgMlLlgQ+3mCIxNEVwz2uynTo4Nl+PTY368/yfzPaGWMXgv7PZ8m8xMKLSlgP2jUYdbr5wL2W13AfvvVmbFfH1wlUUoprbRWWiul/WgqmB3Rif1mp7v4zxIqL+c7xe+13O/vt9tNaeeJCmI/voDi7+qSZFQHi25faaX03K9LwH69Jx5U66Zp2u+2bQesyB/m8iSXxH5jh5VumqZtxw677v6uF92A/VY0YL/VDdgPJjFgv6PKt49NbsB+0LF0WuyndG7OXuoBzd1/e1tn0V2DBb8MdlNK92TZStJOEPtRBzynaAItk3HIz+NRM3z6+d/nx5tWkfxPq9WwH0L9diVgP2jUkdbrJy2P/YaUcW3b1jhR27ZN03RdV7xluWKv6zDY75AviF8nx35lFkpkDk8Y+4VM8mZlpni6FMV+lG8JB9P6L672mfKBgqGTYz8+b6rMPMmylsd+ybd+RwL2W9GWx36Px6P9boeZUvn2jdHGGGMej8daQxp76i1gvyLDteKYn8GA/Y4q1y6ll5lVcLoL7AcdS+fFfkpn5uy1dzS++rn0g1OwMmjBL4PtFilleXbCUQpiPwbU5Y5/yda2qZgX0ce6jFZGp9fDW96M0XEBfytG+wH77UrAftCoI63XT1oM+7Xf7fV6tb0mpfJ3VPV937akYJhS1+t1mXVYY8z9/v4SeaPGS5Ms8a+F/X77rP/dC6Xv9/eoB6Bt2zH2ZXbtQzsLF7dfRSfHfn0e2oniJbnYT7aVsm3bTJBZEPv1kqUocpmUXfnal2HONOyX0n/BI7FN7Lf3FTdgvxVtMez3eDy0NnQ1ashjnNu+MXb8sVJK667rFhjDx+Ohh9S7synNEBWtBQByLez3r8/DuCk93Iw4emc1MrWjTV8D657YgP0OKc88VumXRN/td9s0jXNiA+wHHUtnxn6XjAUZ6qdY2Im6G5IKeUIV/DLQb6PV8+v1KmkniP16rp59zjoSdW93vTWTqlSGz8+PN6se3s/P1+pgL2hRCT/lRLMs9ns+Teb3E1pYwH7QqIOt1w9aBvtpd068wZJj+fkaS9zc4jIgLqUv7j1cY8a56TDBVKlpmgAn4OqcNU3z70Tk+HkfXN1u29b6V/mgBYqBKdHss/0mqJXY9XpdN/KytoD9+uwYKaFblYn9yqTWFFhZ7BdLVe/3dzpQ+aOajP3a7xSM6m9zi9gvlD92+wL2W9GWwX46FJyttE6LFXs8Hv5p2NSyep20sKfTxljTnmAHuq5z5Qqe3tD7/d063euJrOP5OdhgUwv968RymIbF3A53n5XSOgz/giN/uRRiurD/ngbY76DiXyJHKeJBzGbTC7AfdDSdHPtRN0EoplL46+vJZFtJyvPZti1dsSn7ZWBmR243yt1IGPvR73AUCrWGgi5vCgmlpfv9fZu8sEiGT2fY3Ob539+vP0yfORZoxBk+y2M/hPrtTcB+0Kjjrdf3i2C/6/UqWTlNmJeMu8uDLStNV8/ZBu3RCLlwdPQ8izjzeUPi+vJsUkivSHjjhLfjorTf45Wv5hfcwrY1AfsNSg7qkr/1DKASP4Gx35bky2G3L1jHxPqQ8s4MlxmF/XpZwF8y9mP7E/zy+Bush/0kWxlYO0CteGC/FW0B7CeccigHivOYhDxdppIw5NMUHo0Q9qOj5/m26NnjGvHDV5taoFckfB2kX/XXDtvmB4fW+KcyXdjcgP0OKWYy6WV+k+zpDbAfdCwB+wk/BZbon2bqJtBjYoMLh42V9MUv+2Xwu0XCLY8S7MdMU8Vf1GE6NL9SZtesil7hHL7w28R+ES+hA/v9/foTKpKntkz+aMDfANuM0fN/kmf4LI/9oL0J2A8adcj1+trYTwqZ4qcmQuY3/bG3/gvbZhT2S0B305RuFewXN2LuOWjXdbERPErpQ74+wH6Tbrdb7PMcFeNL6ZGQPac5PNFvqBuTW0fGIiJhwNx0mbHYT/I652A/tkueYZR8x+iTEOzDIMm9iIW++63GOhew34pWG/tFfc1iyV/E+0KmH3029ktAd1MCz1Wwn5CSsh2eW88tGgbvLDvgMLkB+x1PbE4F+Z/1l4wvwH7QsQTsd7moi4pz3NgZF3VtmPWxGC7VfrfDHKA29vN59+IIRQn2Y+vNCz/Fw2BaV0p926ihmL7tG8R+RTJ8srFxabkxVzEaqvj58Tb969+vP58fb1rHkcuC2O/5NJkfT2h5AftBow65Xl8V+yXALXlkWAJmmJtoNNwuXGJJs98GV8F+aYEsNEtn7GLTYBucNuUL2G+ucMLb2ZMcS79YmhUk2TnejvRyuCy+c1nHJ0SGBQHn/DJjsZ+k/Uzsx/aKG0nR5oDa2K935e8q8RhvVsB+K1pV7JcAt5QO59UcG9eJ5OzfNzzYYQ/2C6UtdX5nUkdmsKkDfTz2Swslp/UR06ZzvthBmMCA/Y4n6ku6ykC49G8GBewHHUvAfpMJ+RPrT7GfFNYtEn585mepjf087pv8UynBfvSwy0WEQieAal0pO90Sem3zZboNrl/lZ/hkkmTuivm5LiGz2yWxHzJ87lDAftCoQ67X18N+qSsyoowBidRtZqLRcE9o0tZcVsR+yaXRLOyXXP5qg9OmfAH7WWq/W+Uv5KmU0jqhEJqHZjVNQ99H5c1SK9dY79PxOt/v78FraV6V9gA4ASchT8YY64zS9umNG27W6zC2bTtvXD7IXdc5l7xD6NSSdYHyxynqXjRN4+kwHZldC9hvRauH/R6PR+I2HUEHejY5Xoz1edgvMRvzetgv+YwWrivVDizWgP2Op+T1/bnGCSqwH3QsAfu9vGIhv9K1h9L1SWGnZ8ESdPf7+/wstbEfG4Q3zijELQuxH1s6x58van6xdgFFx1Kh/wtvjLECMTfo60W8gQ7sRzNk7ov5jVdBkpRGVfKri/2gHQrYDxp1yPX6etgvvdyXwHFKpG4zE42GoyfJCG0t7JeIYC/q8or9ctrZ4LQpX8B+Lg3IRKmZaZ0TGhUMYmu/24FI1XjS2u+2aZr7/f12u93v75XOEtTLqGoRdIzVNIbFW57av9/frauocaJSGjDq2Getx7tfZ3BWFLDfilYP++VMw+o1Pv+Gh0fD0ZNk9LUW9ktGsJdXXFeqHViCAfsdT3S3U1o7t9sN2A86mID92NkR3TXYtq2zqI07Xs21FuTii2wmktrYr3dv8JI79ULs51plYj0z64oAACAASURBVAeEpuRhhsJxH6/XK+vHWUh1sK2tX+Vn+KTpMV/IWUwxvJWxHwcvc5hlKez3fJrMLye0ioD9oFGHXK+vhP080XjDUu/1evVMqvx/YgPUTTGV/KiJRsPhwjl7rtSwln1RjoCnlbBfoMKid8Tm2M/ZbTXeVuW68O1Nm4oI2G8xJeSuhCBIKGC/Fa0S9usJlJpPRQaM7ZmGBRCRn5kpppIfOw0Lj4YD+7kjcXVgNrIS9gvM+txzJ+teOLv9Mg3jBwfYL9OA/Q4mGsgSm+FzroX3MAH7QbUF7Oef5/yu+fgO84fEeX47/EEfpLTzz/oC2M813ZIvaAixX+9dsJoGxDUa9Er9C4ZTg7fbzZOpaGvrV/kZPj2hfjnRcgPxMkbPbfiPUQX2MrFfDrYshv2Q4XOfAvaDRh1yvb4S9mOnCHS3jquEkn+O4kp2d7vdps07xpj7/d0zbxONBuf+8URT2dOCoQNkG+nY4JCWcJwv2k29xki9xkt5uuG6cc4QPaW0/pc5oW3b2+1Gj5xjP3Y86eyNTbq4tWlTEQH7LSZgPwiqJ2C/Fa0S9uM5k9I2+xkS/HITNk/jrmWgYZYyHPN4PLSj8ekbHh4NrhuPx4OZ1ZBLGzpgLw/9Nth13b9pGJmqOadhs/70YuznDNH7zW88dYndbD6/Lv5maf14POZnZJMqA/tlGrDfwUQ9qR3BM2A/qLaA/XItVJouuXKK58Uv/mVgc29GBTfLsV/XdQWHoi9xK7e2fhXx+nHYz1vVT8XyuZ+fL2O00Yrm26SNf368DSCwFAXkT5pBLstF+0G7FLAfNOqQ6/U1sB/LmTy5udk/ya6D+STjhLpNokkABmMPlmA/tvy7MO0426DVvYiq0bIRc6z98TUUh4Ww+ZET9mOnYp7JkDXyW5s2FRGw32IC9oOgegL2W9EqYT+GM6l/TM4yFiZ5IRYzqei6znmB3DSP7YwE+zERb+5LMxYB5Rq0une/v0tGuBdjPz5ET2n2+J4s2024jh15D8zrum5+acB+mQbsdzBRT+p2u9U+qZU5PDl5eP7iftM0Q5iL+o3/zknFP7VpJUXPbBBaUcB+mSZZ0sk81wLYj93vHtWsHPv1LsqYNBT9sGyYV4V6U+tXBTJ8ameGz9j0mMZoAe1zhhUao3P438/PV/HahEWw3/NpMj+b0FoC9oNGHXK9vgb2YziTd7sTiwldcwJK3TzMb2qfTqrYIyXYLyGO7d+ArIH9XMtznsbngzwdSW9r0D2eLzltatpUSsB+iwnYD4LqCdhvRauB/TgwxmO2wR6PB1szhm9cMxDLj5Qejwcli2x/JNgvIY5NT/PMNbAfl9chcJfngzxdHb2trns07+R0dmC/TAP2O5joxLJeos62bT155MbXWUWAt5zF/aZpnHmYY/owaYwad1xd1HVB29FpsV/b5rIi+SuZyaUWwH49lzE+6lMZhf36VBTqutJAbaCQbWr9qmKGz5gguZ+fL0+m0DjTaggBjEV0ngqFyXk+y2A/ZPjcrYD9oFGHXK+vgf3oX+vg5IAjhfwfb+qoBGcPvZgZSLCfNTm7Xq/Bs//rwOLYj92iJfG+JvI3YT8733ooc8Ug87vNf1PTplIC9ltMwH4QVE/AfitaDezHgDEtAGNkGsY3LgaEL0ba71OxnzUP9OcjnazruqHoYLDBstiPHia5HWZG/iZcZ0+VvSh3sonpAvtlGrDfwbQM9vOXnKCmlJZE/iUv7ks6ExX16Eqrw1zXET3BA+u02K93bBmPeovl/r7wDRJ+K2pgv8zSLbHYb5ytRY2GNwaAiRmQ2QLx31GKePc47FckQu7n5ys5yC8Y/xeB/TwVCtfFftBuBewHjTrken1x7EdXdoaFiaAoz6M9YTJ8yuBTKexHOyB3EQfHj/73qtiPTUkq7PDA+Sbsp8hCm7CdYfZ2SGcP2G8xAftBUD0B+61oNbAfKWinrNpvrNGVHXp/mTyTMvhUCvs9Hg86DYsY6sWxH8tTJbfD/HK+CdfZNFfGO8eu0rKOsEgD9juY6JbT4hXy0kpVSZhB2uK+nGQIG4yNpNnaMjrk0Zmx3yC22m6R99dSdHyhcq4XVcF+9twjzgePxX59JPlTSvuzWPUJZRS3t00hIsPn88liLXdhP2moX8k4P0dPJMk/vRUK18R+z6fJ/GZCKwrYDxp1yPX64tiPOgDCKT7tCQ1KS8gz6eqVqA8U+xHYFjUnYMPsqmI/6uBFJVqZT6SsfkbNI9u2PeTrA+y3mID9IKiegP1WtPLYLz4VpKsnNCgtIc+kq1d9EvbrCWyLolnswVWxX0JKUuvn/7Cfspfzop4KdsBhcgP2O5joxHIj2O8i2FuZsLgfG70UdBjTciHWy6QKlRWwXz8lsJW/uanfkPa7Fb6hSvsCgmtgP2v9Tb7ze1AC9uuFAZdK2lovj6qMaXNJ5Wf4dCXG/Px4k8bYuVNrFg7+88I/T6ifXrW2HzJ87lrAftCoQ67XF8d+NLxMCMaoa0RnKnaeyUugRt2kUtiPthNbg52qHvZLjrz8d5bvf7jO6uc2p0QLC9hvMQH7QVA9AfutaMWxH0PvZLeJRvJRsEQnjV3XiTpWKsknaUfaAbdVxX40OFIY6jfdlOn4LOwHyzZgv4OJwX6Ry9lBJWO/S4i6xS7uRwe7XMIJdcqW4IK2JmC/Se13G8zWq3SB+LCxCKjjfZScom3bZqYiIWvGmJw2rS4J1+6m3/LDrtTtdktYhfPdRzXus4ptcxlFvHiR2E8YHidN76nV58fbZEar1ABBX9pPY7QL/gWDBSthv8hwTGhzAvaDRm32z0COimM/+09pjAdF67WQAxLds3rYL/+pqIf9yu5jTevnsQXst5iA/SConoD9VrTi2I+mY4r4LZnCxR7gtELYjy6j5z+E9bAfu6GtVD+B/RY2YL+DiSl/Hrk5Mqgc7OfvTBT2M8YkFg9zNxub3rOIKwotKWA/qva7bZrmfn/XWiutb7fb/f7eNE3+LvC5jDFt2w5n0Vrf7+9HTZsk1HxAirDM6T7ebrdSbVZVfoZPD/YThseFQv0Cxfn+fv35ZXUxFFArT/d+fr4s/me0NGFpcez3fJrMDya0roD9oFGH/HNbHPvlpIK0g/leHR42b5Ww5VLYj26WzJ8l1MN+NPIyKsOn3c/XplCeoQf2W1DAfhBUT8B+K1px7Ed3UEV0RtudsULTguGATiuE/ZJjGeUjVhD70fHM6S2w37oG7HcwMTlRSrh1c2VhP6/XFoX9fPFDSiulnVBQObPapHHEYFeh7QjYD4I2ovwMnwWwnydoT6uoGLu/X38+P97k/C8YjzgwRT8jrI79kOFz5wL2g0Ydcr2+LPajHlRUKkgK1eadoaBLDrEqJvncMPajbl7Ozc0BukcVsN9iAvaDoHoC9lvRKmA/+491qc70tK4eKf7ntGrRflvGfnQaxl51Wj+B/RY2YL/jibKrst4Nj/2UUlorre/3d6V91M3TGTn2Y4IaL+qibCfalUyPdUtdoX7qN25mCM1hcSP8x70I2A+CNqKIt86N/f5+/clJ8ummdHHMzyKR/kJ9k8kLEK6C/ZDh8wAC9oNGHXK9viz2yyFz7M/nUC2nrl497Jdf4q4i9stIuBrsZ2ZrxxCw32IC9oOgegL2W9HKYr+ekrmYe+T/Oe1qRF29arX98unXctgvJvIy2M+L0lFlAmGZBux3PDGgK1TQLkoW9vOU5mqahoF/7jyfcuxH2ZtSzvpVDKjj3D3uMH4jrDEmtgwhtBEB+0HQFhSHlNzYz4XuJETNhQzl1NDfuDE6HPyXF8xXFfs9nybzawmtLmA/aNQh1+vLYr8cMtdzwYJzBmanrIwpwFAK+3F1ILaL/ayWr9drXj/tR2XjadAXELDfYgL2g6B6AvZb0cpiPxpcEkHm/nsaEiw4Z2C0qxHYqRD2ezwedBqWSb/qYb+chKvUKKLIj3SEyQ3Y73jiw9HK7WucPshK66BHzIblubbPClla+92SXZsBT59+Z6i7Rwml3yWcQ01gv70I2A+CtqC4DJ9e7OcKrQuG67mxX3otPUrdQuUD65K/LOyHDJ/7F7AfNOqQ6/VlsR9tLbYFe0Vj5hvQTdPyZkthP7YORGbAXyXsR7uaWY2P+oGe7aInEbDfYgL2g6B6AvZb0cpiP9paH5lV0pNJkkzDVETLpaL9CJi8ZAf81cR+JfvpCsTJaRMmN2C/48mVrLJU/fKu6y5KyzPf0KLsLq9QiP1o+YxgZ6iDafWBDbkOXlrbjgAS2G8vAvaDoC0o4pULYj8HVwsG/LmwX/Hcmz8/X58fb37yl5xTtBL2ez5N5qcS2oKA/aBRh1yvL4v96JJQbAueAnKKbJqWN1sK+9Ee+r0yiSphv6DbFivqi15OT/6A/RYTsB8E1ROw34pWFvsxNZIjW7DnWj7sFwOxymE/tgCV1iY55q8S9qMHCFt2Piqa2XmmQP6WMmC/46n95urerefgyImaEPul+c7+XyXXuR/IH7DfXgTsB0GrKzrDpxf7PZ9GOwL+/Lk6M+sCxtrfrz++nJ91yB+w38kF7AeNOuR6fWXsFz2zp+tNkn8KqiD2YxPCDE5RWtLLStiPXnJUnUUq15bYi1L3+/sh346ggP0WE7AfBNUTsN+KVhb75ReTs1eTlRP7xaWsLIj9HNOwi9JpSS9rRfuRS87NycklnJimYajzV9uA/Q4pdhvB9GYNH5UV++MCdULsl+YJ2ttHXnfx0m2g8qtrmqZUJCVUW8B+ELS6ojN8hrBfcpU+lsNVwn4DhHOlJNXqYnSx5KIFsB8yfB5CwH7QqEOu1xfGfhkBecEWrHWZqEp1BbEf3Upv/SSWgS2G/bquk/eKyrne9OsTXq/Xs1X7A/ZbTMB+EFRPwH4r2p6wnzsQMGzlsB8dMToNYxt3WSXsR+ss5pfio1WW59MwpXVsKUeY3ID9DinnpsbXb91iDo5wB60E+9mXJvbK6bdr7rzkp/aBdiFgPwhaXRHvmwz7PZ/Gk0XTuAPpWAhXD/uFu1r61GnY7/k0md9JaCMC9oNGHXK9flfYz/bB5M0WxH4B+jVbfBG6iJWwH8WTwWLyQfm2xM5u2XmC/4D9FhOwHwTVE7DfilYV+8UF5HEtXLaH/R6Ph49+zbonxGyVsB+9s/lMzhnp+HrTc1KewlwG7HdUseUb2DcrM2+KRP5Iu0kS7CeMCGRljcn8wulfmdhrhHYhYD8IWlcpGT4F2M+P07RSxmgK/9i6gLWxnws3Dv0sm+ozEfsh1O8oAvaDRh1yvX5z2M/tS1geSFSSkILYj3Yy00VcDPvlP8CSLbGTm6pPULwB2A+CoAMI2G9F2xH2u2wD+zGd9M1GwvBvMexX4H2R7Dz7nYYh82dZA/Y7qiK8m983K38npbQzOdjv9csWxSwV+Sq6Tp1Q0QPahYD9IGhdpWT4lGE/L07j4d/PzxfN8/n58VYb+7HnrQEdgf1OLmA/aNQh1+vrYr948CPHflFUqSz2o8lP/OYnlJWwH72zkmaDkgT8zW9fPcd4CwL2gyDoAAL2W9G2hv3oRGj6p+1gv14coDN11QPAFsN+7CVn3uKAKY2XtJQB+x1Yca/VRV1UbsV0lwpiP+sjGeWRedpHks+TCNgPgtZVxMsWj/38xfPmaT9/U1lyAX8VauxRc9YjLHr2BOz3fJrMjyS0HQH7QaMOuV5fFvvllN8b5NlCaPVzRezHHBkyD/mrhP1yKq4Hzhuz1jYsORU59QYF7AdB0AEE7LeiFcZ+JOlCbAskxdwWsR87bn7z9HZf2K8nk+3gNKzIeWHAfgdW+93GvVa/X5XyPSH+HXtYEPvZn9xIOGd5kT7sh6z7BxWwHwStqMQMn2Ls5yR5juC/z4+3v19/aOBd2UybLtMOQjkhyXWwH0L9DiRgP2jUIdfr94T9NhPtx3c1ZK5tofvCfn1sMpxDV30A9oMg6AAC9lvRgP18o+Htv9Zx5E9r/nHdF/Yz/z27rosLdox/DGDUgP2OrfY7cl/j72ewcDcKYT/LWYv1xaw/BPOfU/9X6LpC+xKwHwStqMQMn5HYb8BdLqgmsQXK+3nwZMEso8B+JxewHzTqkOv1+03yuWJtv0kUrflM8WO7rySfg5qmifKNK2XCWV3AfhAEHUDAfisaknz6RiPU/zjyp/iT7g77mf+escFJLuQJkxuw3+FljImqZXCJd0jpGZumud1uSmul9EVp6l6xPwxiP5vbRbrkHmpIi8cfeH/nmQXsB0ErKuJNy8N+M66WBv/WzPNpyuX5jMV+z6fJ/EJCmxKwHzTqkOv1dbFfvBsgx35RDkwl7Nf3fdu2cheRjVCshP2oV1b2ATbGXK9X4YUf1SEE9oMg6AAC9lvRtob9aNKFf/+0Pew3tCyfhrF9Xgz7lX1fHo+H0gwk4E35qhvCJAbsdxLd7++xYX+xuxubppG/vGwLQewnKf7n76HLj2OTvtTIdwqtK2A/CFpL6Rk+U7HfwL3S4J/RunaqzwXK+0VjP4T6HUvAftCoQ67Xbw77uVuwvKOoDKL1sN8gKfzjGlwM+0XVcheq/W5vt5vEcW3b8mdfXcB+EAQdQMB+K1pV7CfCZuIWNor9/nua/55d14mW0Tn6tRj267qu+PPTj5QiPAXVeFvzDNjvVBK+VrEOo9Bpsj6VVNHYT2ml48x1ge237YFOpzikr3daAftB0FpKz/CZgf3+wT+dAv8+P97qJfx0Yr9ysYbAficXsB806pDr9bvCfun7Fmtjv0Htd6tDq05d11m/qoT96CXTUxdU0zR+8JmTA2ezAvaDIOgAAvZb0TaO/ZQH+0U1Xhn7Ddb3vdaB4D/K3iphv67rrAPqgbfH46GN8decjsO0MGLAfidU0LuZLBjwF1sfwe+xhrFffLZSn716xB4gqjTg30EE7AdBayniNSuN/f7BP6OTav6pz4+33xyYxcxV228t7Pd8mszPI7Q1AftBow65Xl8Y++Vhs95bHTCHKS6D/V5O53DtKNVbDPst4IZ5oh4PmecT2A+CoAMI2G9F2xP2y2l8Eez30o5jNkKpXiXsRy95gXi7nk7FswcTNhiw32nVtm0wmNjv5sQVgxd4rItjv5duhC9H6fv9vUaaGWgxAftB0CrKyvBZCPtN9vfrz+fHW1LZv5L8zzgA5Fq1/RDqdzwB+0GjDrleXxb72cXeFO+reOQp4Gc7MBvGfoPY0nc0N2kl7EcPELacL7bqQ8LDsH0B+0EQdAAB+61oZbEfze8dW9HNk8lzR9hvbE3bJ71wQW+VsB89QNhyvnVdxyIKlPfLMWC/k8uEAmpdM3z/r4ImaXNh7Ed9TNevEPy3XwH7QdAqysrwWRr7TUjMGP358RYP/y5aK2Oyiv+5M3xeCqYVlWO/OC4L7UTAftCoQ67Xl8V+tLXYFqyfzzNDkvWmiMZXwX4953TR3aC1sB8pvaAXLLfOkr/jvUHAfhAEHUDAfitaWexHW+s5uuYxmlB9+qcsprgG9jMUVXK5SSthv8fjYZ96wTSb9EmgPYRFGbAf1A/+lzihS+/aChljbDeC2C+iMKHEiNMdxTKjCnNAGxGwHwStooh3bCnsZ/G/pOSf6fzPFeqn1aVgNlE59ns+Tea3EdqggP2gUYdcry+L/ZjEkjH5Peiq0NyDol2VN74W9qNwbjHsR1te2OmiDufx9nsC+0EQdAAB+61oZbEfrSdHS9n5jc5JPF2NaHwl7NcTOEfbtKYrWoueatoyfR08DHUBozvPFsgyemAD9oMGtd88+aN+lutI8lFSF6WV1rfbjebPZPuwOvbz4E/WDlnr4dgC9oOg5ZWb4bMy9ivC/z4/3uRReu6qfiUzfMZhP2T4PKKA/aBRh1yvL4v9KIsKVjj3/3wOiug2c3nja2G/nslNap+6JvZLr4aYLwbTAvsd9DMCQdCuBey3opXFfj1hUVGkx/9z2tWIxlfCfobJTaqsA+phP5qdvtJTxFrW/YIRA/aDJgnLGfhD4tRQAO/VOaL+HdsBAfaLYHJh41LsxAYyIuZvXwL2g6DlFZHh87km9pusavE/T3rPsqF+cuyHDJ9HFbAfNOqQ6/VlsR9d1pln6UzozDyej3oX8qyVa2K/UG7SetiPbvTOvxy56JhHMeBdCNgPgqADCNhvRSuL/QwJ14uKMAvE85F/jWh8w9hP2dhPdNJegv241Pc1niLhmAP75RiwHzQXi/TmBxhjXOztdru53IFK2G9AjDnGdoNuyfXbYmXmoXwB+0HQ8op4wVjmtzj2q8f//n798bT2+fFWtv9i5mcyP4zQNgXsB4065Hp9WezXc26G/Ld+QsasN4kb3xH2E7JMCfa7Xq/WMUvG22WGfu5CwH4QBB1AwH4rWgXsZwf6y39LF7Ln1fsej4e9ii1vfD3sRxem7atOSsXZC7AfPfWS4I32ENgvx4D9oLnYWLeu66YDeCSmAr5YOez3ckDUNtwoNU0TEVnIRQ1C2xSwHwQtrAIZPtfDfnNc56nGFyz+N/A/T27P4cji3ZZiP2T4PKiA/aBRh1yvL479gjktPQompaR+hbC3wkoJNbAfaZNiP3ubuaRZCfajDmc9r4/p4bcvZesxBOwHQdABBOy3ohXHfnSz0RzdBX4bSkpJswgInwGtV8N+pM3lsB+9uQuX97PODuyXY8B+kCXqls43OLLhgEFXqBL2q51g835/F1YTRMDfXgTsB0ELK26aURr7/YayFaNoxuhk/uf5V6NV2a7GYT/ooAL2g0Ydcr2+OPajgE0Ie6ifQ10U6kFJIBm7H5M9Moj9mqaJHR97QEibdL1J0qwE+9FjYndZtm07NNt+t7Gxev5KjccQsB8EQQcQsN+KVhz7JVd06wnHooyKTsMkHIt26ZKK/bQx7A99Z9eBNukCetpw0dfh8XjQaZicwg5nGa738XjEQjt6dmC/HAP2gyzRbRBzX4liMAnxKoX90rzLTDVNQ8fE/pOxbKV5KFnAfhC0sCLeLhfzy8B+Q4rOYL29NP7nJ3lyK57bMwr7PZ8m86sIbVbAftCoQ67XF8d+lLFdr1fJDykvpJyJyZeiAh121RtnDw5iv9vtFuuuWJk26c9tx0zWvgT79dxGVDl7G4pSDPlq2rad/rdQDPb7BvY75mcEgqBdC9hvRSuO/ZIr8DG8UIfD14btRJ5mu65jU8CxvwpjP22U0lHkzJ46BrGfLMSwF2A/w8VHytnb4/FQSg/HDxlWo9442sOXSo2wSAP2gyzRbRAT2KMpT4Q7L3eN/QYZY263mzPzJ/J87kTAfhC0pMpk+EzFfj8/XzTfZtmgur9ff4zRScX/xhKAZXlkCvZDhs/jCtgPGnXI9fri2K8nqwxBMjf+SpDAkwlf83IyT6Vx9ngJ9rtEpsoM+l3B4n+shNiP2ZgvxpbDb/9hv2EtTPx4kIW2A7p5wH4QBB1AwH4rWnnsR8r7BcncYJIEnkx5v4vycDhtjGvxl+2SBPtdIlNlBoP56DRM0mwvxH400Z84c+nw23/Y73demvxoReFSmGXAfpAlumN1wn5012lyNhf2sGjst3iMXfvdsmlOL0fM/nJIAftB0JIqk+EzFfs5a+lV4n86if/piuQPGT5PLmA/aNQh1+trYD9ma3PI1eHC+PifsMlDlNJWJFnbtv40I2zjQux3EZO/9ru1FrxoghfqFEmi4oTYjwWfknSd01DMsd8lhvyt7nAuIGA/CIIOIGC/Fa0G9ktIxcmF8fE/YVdyh7nB/DDPmu80DQt3w4H9hiuSQKzH40EqKJMQRlJ3UBIV18uwH5vgVBLwN/3wBftdIsgfwZmLlhU8ngH7QZaokzV5efSfkmtesIeFsV+FcvUJSvZDodUF7AdBSyri1fIwv1TsF0zCaSrwv4Tif8botbDf82kyP4nQlgXsB4065Hp9DezHpuL0oCzKxi5uUkg7PJ1CKa20VkpLioqLGndjv4sseamV4ZP1+uhwSZiiEPsxSWZCt8O6TAv7DcMSBJPJu1z3JWA/CIIOIGC/Fa0G9mNTcXpuFmVjFzcpZDnW+JNhGqal07Bw427sd5GRP4r0KHKjVySJJuxl2I8d22C6znmXbOw3DEvw1UvN9QpzGbAfZIl6cBPQov8kbLMU9ttOzhW6/yMqaw60loD9IGgxFcvwmYT97AyfIf5Xo/ifkP+tGO2HDJ/HFrAfNOqQ6/WUoimlE2wexGbYnE6OKDFjDBuW5wJLPMeKN9FoeLHfcIBn8yZTVpBzutjDaLND/OL8/6XrTWw3KHoce86NcPvdWscz2O+iLspXl779buki1yG3dgL7QRB0AAH7rWgMc0qahllBbBxq4qPEhgJydJ7gurlsns+0aVh4NLzYbzjAEznHlBVUXKJLYUCeMXNy1suwH9Pn2ayYvx2vc1EG+/1Ow1zUk72nNMwRFmXAfpAlD/ZLq+DQl8N+1LtcywE5yU7Q4wnYD4IWU7EMn0nYz5nh01tp7/PjrQb/88QdGq0qMb8g9ns+Teb3ENq4gP2gUYdcr3cGz0WatXGPz+yktMV+2pbhQ0F/wJ82Sr7eFB6NIPb77e3AxiZ1XcdnwXJcFzdW6na7NU3Ttu39/j4u38ycRjn2YwsiDq3pWc/bttVa07U8HvsNl0NuqDHmfn/noO8BC/v1wH4QBB1CwH4rmid4LsqsWC6+tjGFZI6tV8qbEDJl6kgmBn0R7Ddd++t19Y65oivijQ3IG1iqMUYbo34nSPNT0GkY2zg9cjYNM+aX6hljtDa0Jzz2m93QOfx7PB7aMI24BhwmN2A/yBL1Cqddm8k5NkthP9rOivsvre8/sN8uBOwHQYsp4r3yM7/UJJ9/v/58fryl1NurwP/+fv1h+V+9DJ/AfhCwHzTqkOv1lbCfEzVd1EWQA8rvmbBJQf1GL1M0GjLsN/owvzvuPX1zXZe/DOGsPynYL9y+dzA92G/6+ZDXy3NDJQlR9yhgPwiCDiBgFeOMWQAAIABJREFUvxWtEvbryUrrfG4zTMM8cwN/8Tk+cWVgGmZfZl8O+1nX5emb67rk+8leRphMw1wjFmhf+WZiPuw3Xfi/LPeOxwOF/bIN2O9gUjpcsyDYAv0I8P+0OPbryQdqRdgG7LdHAftB0DIqmeEzFftN6OuX/8XCv4uuUPzPgpFlG4/DfsjweXQB+0GjDrleXwn79a7ckgJTAtcoqtv3+7udYMQRfJaD/XKuS3o5qdjPB+1CFsZ+AhPWsd+dgP0gCDqAgP1WtErYz/gJWWi6Eq6ZF9PtIabN+o/sKbKwX3gS5bwu+eVMP+ljsB+f/V44ekHsJ7Cu61Z/1PduwH4H07BZM7OF1y/MPzdt9SSfPd35kXexObIGCthvFwL2g6BlVDLDZx72mzMwf77N5flf1VA/P/Z7Pk3mxxDavoD9oFGHXK+vh/0SYvIGv8hKmOmSMEJucC22gP086Eu6HpSK/XJ6no/9jhrq1wP7QRB0CAH7rWj1sF9CTN44XfluJT0XRsgprYcMlvakRTIaRbGfJ4RRPlbTT/oo7Jdxo/Oxnyu1KSzKgP0OpsGR9JQq94sWm59DRPp5lDZbDvvRPqy1CxPYb48C9oOgBRT3ogWZXyHsV4T/fX681WZ1wH5QKQH7QaMOuV5fD/v1XKnz8OqG2BNwFaSZ2wScSmG/hCsSejii5bMM7NfLU4laLuJ32ydD3Iu6qNVqyC8gYD8Igg4gYL8VrR72S2tcjogej0dw6jIyv/+exbBf6nAFr0s4wZuO7yOxn4lJJWpNw0wGxB2msqs/5wcwYL+DaXKL0ore0S/G3NdjkJssoaiQF0qwn7+HUVc6HyKldKwvY3272EUDaGsC9oOgBVQ4w2dp7DfZ368/RuuNFP9bGvshw+cJBOwHjTrken1V7NcLaVaqN2KMcbavXvZvlsJ+fRL5k+SQEQX85WG/9ruNWzNSL55w20b+/KIu6rDpPQcB+0EQdAAB+61oVbGfiQyPk6T3nNvj8bjf3/nZi1L3+/u/1myel4j9xmMi9yFJruvxeEh2R03H9/HYr4/dgKVeIhSjf34ZU2is/pAfw4D9DqZ/b1OSt0JfxrnTRL1FCVy03dWLumRgP7rZ4iKmj5MGf3Pe+Ut8clTri50cYQktKWA/CFpAhTN8VsN+c/43r7d3GP6HUL+TC9gPGnXI9fra2K8Xk7/kjB9t295uN6X04Icore/3d+tmEezHn0uC/YYzylde5Jsi2zYUUZeH/XpZiOTUbeoZ+jgr19tjM78e2A+CoEMI2G9Fq439jJj8xTK/yfq+19oo/TINs5rqus6aX4lGw3FYH7OrTMnD3YwJbm+a94FOw4KnkIRIzmeP9OdOzspNwzx5TWGxBux3ML04RCou5o/dAzr3myjAC/q5XdexrzbfeQH260mY3fQ9FGryTC3sF9UOzYZ6ePfwGAL2g6DaKp/hsz72m/M/k1H8b2v8D6F+JxewHzTqkOv19/v7UNI80/wb97TWvkUKVT3dh+V9uXyVpmlersvroTVNE1weir0uX0SdesmAOqDHucnPErod2u/6SqgnSw2PJ2A/CIIOIGC/FU0bU2oa5juLDgCtf9k465gc+1nTsODQBWYjkdfVeyLqlNbajr2zpmHSm+6/HUr7cV0/LPp74R9LDWE5Bux3MNE3XRiFxm7TtBwxNtLO4wJ4kr7wnZdhP7ayu/Ay574zxX4eb9rfVdcVQVsTsB8E1Vb5DJ8LYr+Jlhmjc/jfb0QdsB+0poD9oFFYr8/RGChmuTRKXa/XBfiQtSszNjmJR23bKq2Vml2aUkpprdO5V9M01+t1WvO63W419kXe7+//eq7UcC75Xtf2u9Xkwi9KK63Ps4sT2A+CoAMI2O8M9hsoZmc1GNaLa59dGMaXYsb8Tmb0v4v63Y6W3NuhzWFqpHWAw6XdDj3v+XQuY4Scsh+CLMefv0zDEORXw4D9DiYW8CsV8GJcqVkoSwuiwX9teqsw8J2XYT+WPgbJH03uwmI/6XCRbQ2e46HtCNgPgmqrfIbPGOxXNt5u4H86if+ZDfA/ZPg8uYD9oFFYry8iY0zbtm3bLjmeVvbO6/W62KmhAwvYD4KgAwjY71T2eDyMMV3XVQ3vs8zCfqog9rMube3hXcvOfO3LGLDfweSJFVZKN01jbd8cNnryP1FMzTz2YFr6IZi2l++8DPu5ujH8hN2fyvbHhf0Gc+W2aZqGNlU7wQ9USsB+EFRbEa+TkPmJsd/Pz1elent/v/4Yo5OK/12MVmsl/0So38kF7AeNwnr9fnW9XuFyQMUF7AdB0AEE7AerbXbSBW/2ThhsgwbsdzCJip0P2VBUIKcu61ey9f+miDc7VUw17MfE271iyKEa6+1286QO9mO/caC0bpqm67qmaYYaImxT50kJs3cB+0FQVVXJ8CnGfsboV+SmjC5cb+/v15/Pj7ck/lceRgL7QX4B+0GjsF6/X1m+h7CqAQT5BewHQdABBOwHq23WIrW/EiEMtkED9juYRNhPYlyoXz+k7kxqrSz2owcnWBj7yaxglQ2otoD9IKiqqmT4FGM/ZzbOCvk2/379SSz+p5YL/kOGz5ML2A8ahfX6/cpyouQV7CDII2A/CIIOIGA/WG2zVthRfA62OwP2O5hKYT/PXtIE3kZjBCUt+7Ff+83XI1we+yHUb0cC9oOgqop4l+TMT4b9fjN8eq0C/zNGx/K/NbEfQv3OJGA/aBTW63cqut2y67q1OwUdQcB+EAQdQMB+sKr2eDysReeu61bvFQwWZcB+B1Pb5sKwMG/zJthkmR/9CdtyFPbrhzJ7a2O/YCehTQnYD4Lq6f/+7/8i3qXS2I9k+AzU2zNGlwVsxmhnuOHrqZdhfsB+ELAfNArr9TuVtvZaKt6DgqBYAftBEHQAAfvBqpo2xpqGPR6P1XsFg0UZsN/x1H63WQkwBSkr5e0PVKwS9uv9tQZjcF3TNCm4VGl4QPsSsB8E1VOtDJ9C7JeScrN8vb2/X3/8/M+DG4cfGlOsHiEyfJ5cwH7QKMxWdyoriwvqCkClBOwHQdABBOwHq2r2CrXSq3cJBos1YL+j6n5/T+BYSsyxJOFxk3NaD/v1CeRP8XUx2raNi/lTCu7P7gTsB0H1FPculcZ+A3L7/HjTaiv8j+2MJ8Xo58ebFY+YmY8UoX4nF7AfNAoT1o1I6YgNgzSriacGAwRFCdgPgqADCNgPFmXDErPwYDvU76K0BvaD7c+A/Q6s2LC/qHyVXdf5seK8tarYr5enNlXqdrv5mxLiUjkfhTYlYD8IqqSKGT7F2I8gt1j4dykbbEc748nw6apN+PnxlpyPlET7QecSsB80CnPWjciz/dAS62ihnDhUSsB+EAQdQMB+sCi7KHVRWhsTzNXZc5EuGo8NbIcG7Hd4GWPu/9/eHSo3jixsGL6oc0+5hdCg4EWpMgsYsmBJrsBoSYzH5A8K2CqTLbNUBfgH7uPTacltSZYtqft56iNnTybjJM7OrN6o/frrIXsf28NqNeA/JDebTfu7bfz37Pr/1m8/tb7D9frHm/V9SG9vb2c/zIeHl5eXjv+1cvyMnb3z72HlZ22XS/aDG7nhCZ/9s98pem02q0GHf4b+d+XNds0HkwmK+dcmHFb+nPBZOdmPwPX6mYh/fjAT/9p/ntEL+zEe2Q8ogOxnvfa/v1zl499m03I52Av72TIn+9Vjs9m8vb29vv56ff31sFq9vLy8vv56e3u78u/wb29vD6vVw8Pq4WH1sFq9vv5a/9+UP4p6+jBPH+DgH409Zsj40+WnbJdO9oNb6P2ddZfslyS3zOvt5Xrb2P3vbPbLPrxhNyA64bNysh+B6/Uz0byE9Pz8fPwPjPX/rdfrdeZHNVd9TmWBPNkPKIDsZ72W/kzVw8PDarXabN7f37fb7fr/1qvN5tyJeQ9O+LRlTvYD6iH7wS3c9oTPq7Nf2v+GvPjffzarh3EP/4z37++/87ceDv54nfBZM9mPwPX6mbj8ggTn54vIiGQ/oACyn/Vap5eGOv/XsMkfv9mAyX5APWQ/uIXbnvA5XvaLM9tmNaz/Pfz15x+j979bnPAZZ7/DYXPlv/pYItmPwPX6mRh8sen5+Xnqx05RZD+gALKf9drg7Pfw4FY/W+pkP6Aesh+M7uYnfN4g+/3sf4Ne/G/U/pd/GcLBv4sTPisn+xG4Xj8TA7Pfg1v9GJnsBxRA9rNeG5j9HtzqZwue7AfUQ/aD0d38hM9bZr/TMtXtwlYPm81q3P4XvwzhZugJn6fsdzhsrvz3Hgsl+xG4Xj8Tw7Lf29vb1A+c0sh+QAFkP+u1Ydlv5dliS57sB9RD9oPR3fyEz7tkv3PVrW//+29mu3b//v77+EgGn/Ap+yH7EbhePxMDLja9vLxM/agpkOwHFED2s14bkP0eVo73tGVP9gPqIfvBuO5xwucds98o/W9zXasb96NwwmfNZD8C1+tnou/1ptfXX1M/ZMok+wEFkP2s1/7zsOr717DJH7PZlZP9gHrIfjCue5zwOUX2O+3f33//9ecfq4cB/W/MF/8bnP0Oh82V/9JjuWQ/AtfrZ2Kz2by+/upy1enhYbVer6d+vBRL9gMKIPtZr318fKw2m4dufw1ztqeVMdkPqIfsB+O6xwmfk2a/Ufqf7MckZD8C1+vnZr1er1arh4fVfx4e/ncL4MPDw8PqYSX4cXOyH1AA2c+Gbbvdrlabh9XqP8e/iYW/hq2Ofw17f3+f/BGajTXZD6iH7AcjutMJn/PIfqdtNqu//vyj15mfU2Y/J3xWTPYjcL0eiMl+QAFkPzOz/GQ/oB6yH4zoTid8ziz7neJf1+w38ev8US/Zj8D1eiAm+wEFkP3MzPKT/YB6yH4wojud8DnL7Hc4bDoe+PnfkzZlP+5N9iNwvR6IyX5AAWQ/M7P8ZD+gHrIfjOV+J3zONfu13fD3kLTAv/78Y8oH6YTPusl+BK7XAzHZDyiA7Gdmlp/sB9RD9oOx3O+Ez7bst3p42KweNpvVtPfSNbPfP//8/vf333/9+cex/znhkwnJfgSu1wMx2Q8ogOxnZpaf7AfUQ/aDsfT7zhk1+/37+++4tP315x///v57kq62WaXnfMa3903d/GS/2sl+BK7XAzHZDyiA7Gdmlp/sB9RD9oNR3PWEz0b2++vPP9peRe9hs1rduf/9DJAzeTG//84Jn9WT/Qhcrwdish9QANnPzCw/2Q+oh+wHo7jrCZ+N7Je8fl5L/7vj4Z/NBzDx6/n9b9RO9iNwvR6IyX5AAWQ/M7P8ZD+gHrIfjKLft82o2a/1Brv23eXF/9oa5MPUwc+tfhwOsh8nrtcDMdkPKIDsZ2aWn+wH1EP2g+vd+4TPn9nvzAmfuW1u2f+aL++3evjPVK81KPsRk/0IXK8HYrIfUADZz8wsP9kPqIfsB9e79wmfP7PfP//83mxWq7bYdnF//fnHv7//Hrf/tWa/GZzzCbIf/+V6PRCT/YACyH5mZvnJfkA9ZD+4Xr87ycbOfj/632p16XX+2l/879j/Rgls7Q9gNek5n27143A4yH6cuF4PxGQ/oACyn5lZfrIfUA/ZD640wQmfZ7Lfaf/+/vuvP/8Y1v82q9U1/e+ff36fe8+yH5OT/Qhcrwdish9QANnPzCw/2Q+oh+wHV+p3wufhHtkv7n+tR25e3tAX/8u80OCU2Q8Oh4Psx4nr9UBM9gMKIPuZmeUn+wH1kP3gSv2+YUZpfp2z32mbzeqa/tfx/r9/f/+duY9wsubnVj/+S/YjcL0eiMl+QAFkPzOz/GQ/oB6yH1xjmhM++2e/4/755/dms1oN7X/51//79/ffmWNFNxO+tp/sx3/JfgSu1wMx2Q8ogOxnZpaf7AfUQ/aDa0xzwufQ7Jf2vyEv/nd8/b+HzWZ1vAvw399/bzarzNmex/315x+TZT/4L9mPwPV6ICb7AQWQ/czM8pP9gHrIfnCNft8tYzW/q7Pfaf/+/vuvP/8Y2v96rOMxoePPrX5EZD8C1+uBmOwHFED2MzPLT/YD6iH7wWCTnfA5XvaL+99m9XCj/jflCZ8Qkf0IXK8HYrIfUADZz8wsP9kPqIfsB4NNdsLnDbLfaZvNajPsxf/OHwo62a1+sh8/yX4ErtcDMdkPKIDsZ2aWn+wH1EP2g8H6fauM2Pxumf2OCy/+N0b/m7L5OeGTn2Q/AtfrgZjsBxRA9jMzy0/2A+oh+8EwU57wefvsN07/W017n9/myn+5UR7Zj8D1eiAm+wEFkP3MzPKT/YB6yH4wzJQnfN4x+yX9r/P5nw+bzWrS4Cf70UL2I3C9HojJfkABZD8zs/xkP6Aesh8M0+/7ZNzmN0X2i/fv7783m9Vmtfrrzz9Wq4fjNquHv/78Y7NZTX2H33/nhE8aZD8C1+uBmOwHFED2MzPLT/YD6iH7wQATn/A5dfZbyCAl+xG4Xg/EZD+gALKfmVl+sh9QD9kPBpj4hE/ZT/ZjENmPwPV6ICb7AQWQ/czM8pP9gHrIfjBAv2+S0Zuf7HdxTvikjexH4Ho9EJP9gALIfmZm+cl+QD1kP+hr+hM+Zb/LgxayH4Hr9UBM9gMKIPuZmeUn+wH1kP2gr+lP+JT9ZD8Gkf0IXK8HYrIfUADZz8wsP9kPqIfsB331+w65RfOT/fJzwidnyH4ErtcDMdkPKIDsZ2aWn+wH1EP2g15mccKn7Hdh0E72I3C9HojJfkABZD8zs/xkP6Aesh/0MosTPmU/2Y9BZD8C1+uBmOwHFED2MzPLT/YD6iH7QS/9vj1u1Pxkv8yc8Ml5sh+B6/VATPYDCiD7mZnlJ/sB9ZD9oLu5nPAp++UGZ8l+BK7XAzHZDyiA7Gdmlp/sB9RD9oPu5nLCp+wn+zGI7Efgej0Qk/2AAsh+Zmb5yX5APWQ/6K7f98btmp/sd25O+CRL9iNwvR6IyX5AAWQ/M7P8ZD+gHrIfdDSjEz5lv7ODHNmPwPV6ICb7AQWQ/czM8pP9gHrIftDRjE74lP1a51Y/LpH9CFyvB2KyH1AA2c/MLD/ZD6iH7Acd9f7ekP1kP2ZG9iNwvR6IyX5AAWQ/M7P8ZD+gHrIfdDGvEz5lv/bBBbIfgev1QEz2Awog+5mZ5Sf7AfWQ/aCLeZ3wKfs151Y/OpD9CFyvB2KyH1AA2c/MLD/ZD6iH7Add9P7GkP1kP+ZH9iNwvR6IyX5AAWQ/M7P8ZD+gHrIfXDS7Ez5lv5bBZbIfgev1QEz2Awog+5mZ5Sf7AfWQ/eCi2Z3wKfslc6sf3ch+BK7XAzHZDyiA7Gdmlp/sB9RD9oOLen9XyH6yH7Mk+xG4Xg/EZD+gALKfmVl+sh9QD9kP8uZ4wqfslw46kf0IXK8HYrIfUADZz8wsP9kPqIfsB3lzPOFT9ovnVj86k/0IXK8HYrIfUADZz8wsP9kPqIfsB3m9vyVkv3sPupL9CFyvB2KyH1AA2c/MLD/ZD6iH7AcZMz3hU/aT/RhE9iNwvR6IyX5AAWQ/M7P8ZD+gHrIfZMz0hE/Z7zQnfNKH7Efgej0Qk/2AAsh+Zmb5yX5APWQ/yOj9/SD73XvQg+xH4Ho9EJP9gALIfmZm+cl+QD1kPzhnvid8yn6yH4PIfgSu1wMx2Q8ogOxnZpaf7AfUQ/aDc+Z7wqfsd5wTPulJ9iNwvR6IyX5AAWQ/M7P8ZD+gHrIfnNP7m0H2u/egH9mPwPV6ICb7AQWQ/czM8pP9gHrIftBq1id8yn6yH4PIfgSu1wMx2Q8ogOxnZpaf7AfUQ/aDVrM+4VP2OzjhkyFkPwLX64GY7AcUQPYzM8tP9gPqIftBq97fCbLfvQe9yX4ErtcDMdkPKIDsZ2aWn+wH1EP2g6a5n/Ap+8l+DCL7EbheD8RkP6AAsp+ZWX6yH1AP2Q+a5n7Cp+znhE8Gkf0IXK8HYrIfUADZz8wsP9kPqIfsB029vw1kv3sPhpD9CFyvB2KyH1AA2c/MLD/ZD6iH7AeJBZzwKfvBILIfgev1QEz2Awog+5mZ5Sf7AfWQ/SCxgBM+K89+TvhkKNmPwPV6ICb7AQWQ/czM8pP9gHrIfpDo/T0g+917MJDsR+B6PRCT/YACyH5mZvnJfkA9ZD+IDfmOkP3uObf6cQXZj8D1eiAm+wEFkP3MzPKT/YB6yH4QW8YJn7IfDCL7EbheD8RkP6AAsp+ZWX6yH1AP2Q9ivb8BZL97D4aT/Qhcrwdish9QANnPzCw/2Q+oh+wHJ4s54bPa7OdWP64j+xG4Xg/EZD+gALKfmVl+sh9QD9kPThZzwqfsB4PIfgSu1wMx2Q8ogOxnZpaf7AfUQ/aDk97Pftnv3oOryH4ErtcDMdkPKIDsZ2aWn+wH1EP2g6MlnfBZZ/Zzqx9Xk/0IXK8HYrIfUADZz8wsP9kPqIfsB0dLOuFT9oNBZD8C1+uBmOwHFED2MzPLT/YD6iH7wVHvp77sd+/BtWQ/AtfrgZjsBxRA9jMzy0/2A+oh+8F2cSd8Vpj93OrHGGQ/AtfrgZjsBxRA9jMzy0/2A+oh+8F2cSd8yn4wiOxH4Ho9EJP9gALIfmZm+cl+QD1kP9gu7oTPCrMfjEH2I3C9HojJfkABZD8zs/xkP6Aesh8s74TP2rKfW/0YiexH4Ho9EJP9gALIfmZm+cl+QD1kP1jeCZ+yHwwi+xG4Xg/EZD+gALKfmVl+sh9QD9kPej/pJ29+tWU/GInsR+B6PRCT/YACyH5mZvnJfkA9ZD8qt8gTPqvKfm71YzyyH4Hr9UBM9gMKIPuZmeUn+wH1kP2o3CJP+Kwq+8F4ZD8C1+uBmOwHFED2MzPLT/YD6iH7Ubnez/jJg5/sB0PJfgSu1wMx2Q8ogOxnZpaf7AfUQ/ajZks94bOe7PfthE/GJPsRuF4PxGQ/oACyn5lZfrIfUA/Zj5ot9YTPerIfjEr2I3C9HojJfkABZD8zs/xkP6Aesh816/10n7z2yX5wBdmPwPV6ICb7AQWQ/czM8pP9gHrIflRrwSd8VpL9vp3wychkPwLX64GY7AcUQPYzM8tP9gPqIftRrQWf8FlJ9oOxyX4ErtcDMdkPKIDsZ2aWn+wH1EP2o1q9n+uTpz7ZD64j+xG4Xg/EZD+gALKfmVl+sh9QD9mPOi37hM8ast+3Ez4Zn+xH4Ho9EJP9gALIfmZm+cl+QD1kP+rU+4TPg+x358H4ZD8C1+uBmOwHFED2MzPLT/YD6iH7UafeT/TJO5/sB1eT/Qhcrwdish9QANnPzCw/2Q+oh+xHhRZ/wmfx2e/bCZ/chOxH4Ho9EJP9gALIfmZm+cl+QD1kPyq0+BM+i89+cBuyH4Hr9UBM9gMKIPuZmeUn+wH1kP2oUO9n+eSRr6rs51Y/bkb2I3C9HojJfkABZD8zs/xkP6Aesh+1KeGET9kPBpH9CFyvB2KyH1AA2c/MLD/ZD6iH7Edt9vt972f55JGvquwHNyP7EbheD8RkP6AAsp+ZWX6yH1AP2Y/a9H6KT174qsp+bvXjlmQ/AtfrgZjsBxRA9jMzy0/2A+oh+1GVQk74lP1gENmPwPV6ICb7AQWQ/czM8pP9gHrIflSlkBM+C85+cEuyH4Hr9UBM9gMKIPuZmeUn+wH1kP2oSu/n9+R5r6rs51Y/bkz2I3C9HojJfkABZD8zs/xkP6Aesh/1KOeET9kPBpH9CFyvB2KyH1AA2c/MLD/ZD6iH7Ec9yjnhs9TsBzcm+xG4Xg/EZD+gALKfmVl+sh9QD9mPevR+ck/e9qrKfm714/ZkPwLX64GY7AcUQPYzM8tP9gPqIftRiaJO+JT9YBDZj8D1eiAm+wEFkP3MzPKT/YB6yH5UoqgTPovMfnB7sh+B6/VATPYDCiD7mZnlJ/sB9ZD9qETvZ/bkYa+q7OdWP+5C9iNwvR6IyX5AAWQ/M7P8ZD+gHrIfNSjthE/ZDwaR/Qhcrwdish9QANnPzCw/2Q+oh+xHDUo74bO87Ad3IfsRuF4PxGQ/oACyn5lZfrIfUA/Zjxr0flpPXvWqyn5u9eNeZD8C1+uBmOwHFED2MzPLT/YD6iH7UbwCT/gsLPvBvch+BK7XAzHZDyiA7Gdmlp/sB9RD9qN4BZ7wKfvBILIfgev1QEz2Awog+5mZ5Sf7AfWQ/She7+f05Emvquz37YRP7kf2I3C9HojJfkABZD8zs/xkP6Aesh9lK/OEz5KyH9yR7Efgej0Qk/2AAsh+Zmb5yX5APWQ/ylbmCZ+yHwwi+xG4Xg/EZD+gALKfmVl+sh9QD9mPsg15Tk+e9OrJft9O+OSuZD8C1+uBmOwHFED2MzPLT/YD6iH7UbBiT/gsJvvBfcl+BK7XAzHZDyiA7Gdmlp/sB9RD9qNgxZ7wKfvBILIfgev1QEz2Awog+5mZ5Sf7AfWQ/SjYkCf05D2vnuz37YRP7k32I3C9HojJfkABZD8zs/xkP6Aesh+lKvmEzzKyH9yd7Efgej0Qk/2AAsh+Zmb5yX5APWQ/SlXyCZ+yHwwi+xG4Xg/EZD+gALKfmVl+sh9QD9mPUg15Nk8e8+rJft9O+GQCsh+B6/VATPYDCiD7mZnlJ/sB9ZD9KFLhJ3wWkP1gCrIfgev1QEz2Awog+5mZ5Sf7AfWQ/ShS4Sd8Lj37udWPich+BK7XAzHZDyiA7Gdmlp/sB9RD9qNIQ57Kk5c82Q9uTPYjcL0eiMl+QAFkPzOz/GQ/oB6yH+Up/4TPpWc/mIjsR+B6PRCT/YACyH5mZvnJfkA9ZD/KU/4Jn4vOfm71YzqyH4Hr9UBM9gMKIPuZmeUn+wH1kP0oz5Dn8eQZT/aD25P9CFyvB2KyH1AA2c/MLD/ZD6iH7Edhqjjhc9HZD6Yj+xG4Xg/EZD+gALKfmVl+sh9QD9mPwlRxwudys59b/ZiU7Efgej0Qk/2AAsh+Zmb5yX5APWQ/CjPkSTx5w5P94C5kPwLX64GY7AcUQPYzM8tP9gPqIftRklpO+Fxu9oNJyX4ErtcDMdl7OgSzAAAgAElEQVQPKIDsZ2aWn+wH1EP2oyS1nPC50OznVj+mJvsRuF4PxGQ/oACyn5lZfrIfUA/Zj5IMeQZPHvBkP7gX2Y/A9XogJvsBBZD9zMzyk/2Aesh+FKOiEz4Xmv1garIfgev1QEz2Awog+5mZ5Sf7AfWQ/ShGRSd8LjH7udWPGZD9CFyvB2KyH1AA2c/MLD/ZD6iH7Ecxhjx9J693sh/ckexH4Ho9EJP9gALIfmZm+cl+QD1kP8ow8Jk8eb2rJ/vBDMh+BK7XAzHZDyiA7Gdmlp/sB9RD9qMMdZ3wubjs51Y/5kH2I3C9HojJfkABZD8zs/xkP6Aesh9lGPLcnTzd1ZP9YB5kPwLX64GY7AcUQPYzM8tP9gPqIftRgOpO+JT9YBDZj8D1eiAm+wEFkP3MzPKT/YB6yH4UoLoTPpeV/b6d8MlcyH4ErtcDMdkPKIDsZ2aWn+wH1EP2owBDnriTd7t6sh/MhuxH4Ho9EJP9gALIfmZm+cl+QD1kP5auxhM+ZT8YRPYjcL0eiMl+QAFkPzOz/GQ/oB6yH0tX4wmfC8p+3074ZEZkPwLX64GY7AcUQPYzM8tP9gPqIfuxdEOetZNHu3qyH8yJ7Efgej0Qk/2AAsh+Zmb5yX5APWQ/Fq3SEz5lPxhE9iNwvR6IyX5AAWQ/M7P8ZD+gHrIfi1bpCZ9LyX7fTvhkXmQ/AtfrgZjsBxRA9jMzy0/2A+oh+7FoQ56ykxe7erIfzIzsR+B6PRCT/YACyH5mZvnJfkA9ZD+Wq94TPheR/b7d6sfsyH4ErtcDMdkPKIDsZ2aWn+wH1EP2Y7nqPeFT9oNBZD8C1+uBmOwHFED2MzPLT/YD6iH7sVxDnq+T57p6sh/Mj+xH4Ho9EJP9gALIfmZm+cl+QD1kPxaq6hM+55/9vt3qxxzJfgSu1wMx2Q8ogOxnZpaf7AfUQ/Zjoao+4VP2g0FkPwLX64GY7AcUQPYzM8tP9gPqIfuxUEOerJO3unqyH8yS7Efgej0Qk/2AAsh+Zmb5yX5APWQ/lqj2Ez5nnv2+3erHTMl+BK7XAzHZDyiA7Gdmlp/sB9RD9mOJaj/hU/aDQWQ/AtfrgZjsBxRA9jMzy0/2A+oh+7FEQ56pk4e6erIfzJXsR+B6PRCT/YACyH5mZvnJfkA9ZD8Wxwmfs85+3271Y75kPwLX64GY7AcUQPYzM8tP9gPqIfuxOE74lP1gGNmPwPV6ICb7AQWQ/czM8pP9gHrIfizOkKfp5JWunuwHMyb7EbheD8RkP6AAsp+ZWX6yH1AP2Y9lccLnrLPft1v9mDXZj8D1eiAm+wEFkP3MzPKT/YB6yH4sy5ATPg+yn+wHh4Psx4nr9UBM9gMKIPuZmeUn+wH1kP1YliHP0ckTXT3ZD+ZN9iNwvR6IyX5AAWQ/M7P8ZD+gHrIfC+KEz1lnv2+3+jF3sh+B6/VATPYDCiD7mZnlJ/sB9ZD9WBAnfMp+cA3Zj8D1eiAm+wEFkP3MzPKT/YB6yH4syJAn6OR9rp7sB7Mn+xG4Xg/EZD+gALKfmVl+sh9QD9mPpXDC56yz37db/VgA2Y/A9XogJvsBBZD9zMzyk/2Aesh+LIUTPmed/WAJZD8C1+uBmOwHFED2MzPLT/YD6iH7sRRDnp2TxznZD+ZE9iNwvR6IyX5AAWQ/M7P8ZD+gHrIfi/D5+Tnk2Tl5nKsk+3074ZNlkP0IXK8HYrIfUADZz8wsP9kPqIfsxyI44XPW2Q8WQvYjcL0eiMl+QAFkPzOz/GQ/oB6yH4sw5Kk5eZmT/WBmZD8C1+uBmOwHFED2MzPLT/YD6iH7MX9O+Jx19vt2wieLIfsRuF4PxGQ/oACyn5lZfrIfUA/Zj/lzwuessx8sh+xH4Ho9EJP9gALIfmZm+cl+QD1kP+ZvyPNy8ixXSfb7dqsfSyL7EbheD8RkP6AAsp+ZWX6yH1AP2Y+Zc8Kn7Adjkf0IXK8HYrIfUADZz8wsP9kPqIfsx8w54XPW2Q8WRfYjcL0eiMl+QAFkPzOz/GQ/oB6yHzM35Ek5eZOrJPt9u9WPhZH9CFyvB2KyH1AA2c/MLD/ZD6iH7MecOeFT9oMRyX4ErtcDMdkPKIDsZ2aWn+wH1EP2Y86c8Dnr7AdLI/sRuF4PxGQ/oACyn5lZfrIfUA/Zjzkb8oycPMhVkv2+3erH8sh+BK7XAzHZDyiA7Gdmlp/sB9RD9mO2nPAp+8G4ZD8C1+uBmOwHFED2MzPLT/YD6iH7MVtO+Jx19oMFkv0IXK8HYrIfUADZz8wsP9kPqIfsx2wNfEZOHuRqyH7fbvVjkWQ/AtfrgZjsBxRA9jMzy0/2A+oh+zFPTviU/WB0sh+B6/VATPYDCiD7mZnlJ/sB9ZD9mCcnfM46+8EyyX4ErtcDMdkPKIDsZ2aWn+wH1EP2Y54GPh0nr3E1ZL9vt/qxVLIfgev1QEz2Awog+5mZ5Sf7AfWQ/ZghJ3zKfnALsh+B6/VATPYDCiD7mZnlJ/sB9ZD9mCEnfM46+8FiyX4ErtcDMdkPKIDsZ2aWn+wH1EP2Y4YGPhcnT3E1ZL9vt/qxYLIfgev1QEz2Awog+5mZ5Sf7AfWQ/Zibf/75PeSJOHmHk/1g9mQ/AtfrgZjsBxRA9jMzy0/2A+oh+zE3TvicdfaDJZP9CFyvB2KyH1AA2c/MLD/ZD6iH7MfcDHwiTt7hash+3271Y9lkPwLX64GY7AcUQPYzM8tP9gPqIfsxK074lP3gdmQ/AtfrgZjsBxRA9jMzy0/2A+oh+zErTvicdfaDhZP9CFyvB2KyH1AA2c/MLD/ZD6iH7MesDHwWTh7hash+3271Y/FkPwLX64GY7AcUQPYzM8tP9gPqIfsxH074nHX2g+WT/Qhcrwdish9QANnPzCw/2Q+oh+zHfDjhU/aDm5L9CFyvB2KyH1AA2c/MLD/ZD6iH7Md8DHwKTl7gash+3074pASyH4Hr9UBM9gMKIPuZmeUn+wH1kP2YCSd8zjr7QRFkPwLX64GY7AcUQPYzM8tP9gPqIfsxE074lP3g1mQ/AtfrgZjsBxRA9jMzy0/2A+oh+zETA59/k+e3GrLftxM+KYTsR+B6PRCT/YACyH5mZvnJfkA9ZD/mwAmfs85+UArZj8D1eiAm+wEFkP3MzPKT/YB6yH7MgRM+55v9vt3qRzlkPwLX64GY7AcUQPYzM8tP9gPqIfsxBwOffJO3N9kPFkX2I3C9HojJfkABZD8zs/xkP6Aesh+TG3jC50H2c8In9CP7EbheD8RkP6AAsp+ZWX6yH1AP2Y/JOeFzvtnv261+FEX2I3C9HojJfkABZD8zs/xkP6Aesh+TG/jMmzy8yX6wNLIfgev1QEz2Awog+5mZ5Sf7AfWQ/ZiWEz5nnf2gLLIfgev1QEz2Awog+5mZ5Sf7AfWQ/ZiWEz7nm/2+3epHaWQ/AtfrgZjsBxRA9jMzy0/2A+oh+zGtgU+7yavb5JP9oD/Zj8D1eiAm+wEFkP3MzPKT/YB6yH5MyAmfs85+UBzZj8D1eiAm+wEFkP3MzPKT/YB6yH5MyAmf881+3271o0CyH4Hr9UBM9gMKIPuZmeUn+wH1kP2Y0MDn3OTJbQ6T/aA/2Y/A9XogJvsBBZD9zMzyk/2Aesh+TMUJn7POflAi2Y/A9XogJvsBBZD9zMzyk/2Aesh+TMUJn/PNft9u9aNMsh+B6/VATPYDCiD7mZnlJ/sB9ZD9mMrAJ9zkvW0mk/2gP9mPwPV6ICb7AQWQ/czM8pP9gHrIfkzCCZ+zzn5QKNmPwPV6ICb7AQWQ/czM8pP9gHrIfkzCCZ/zzX7fbvWjWLIfgev1QEz2Awog+5mZ5Sf7AfWQ/ZjEwGfb5LFtPpP9oD/Zj8D1eiAm+wEFkP3MzPKT/YB6yH7cnxM+Z539oFyyH4Hr9UBM9gMKIPuZmeUn+wH1kP24Pyd8zjf7fbvVj5LJfgSu1wMx2Q8ogOxnZpaf7AfUQ/bj/gY+1SYvbbOa7Af9yX4ErtcDMdkPKIDsZ2aWn+wH1EP2486c8Dnr7AdFk/0IXK8HYrIfUADZz8wsP9kPqIfsx5054XO+2e/brX4UTvYjcL0eiMl+QAFkPzOz/GQ/oB6yH3c28Hk2eWab29zqB/3JfgSu1wMx2Q8ogOxnZpaf7AfUQ/bjnpzwKfvBhGQ/AtfrgZjsBxRA9jMzy0/2A+oh+3FPA0/4PMh+t89+3074pHyyH4Hr9UBM9gMKIPuZmeUn+wH1kP24p4FPsskb2wznVj/oT/YjcL0eiMl+QAFkPzOz/GQ/oB6yH3fjhM/5Zr9vt/pRBdmPwPV6ICb7AQWQ/czM8pP9gHrIftyNEz5lP5iW7Efgej0Qk/2AAsh+Zmb5yX5APWQ/7mbgM2zywDbPOeET+pP9CFyvB2KyH1AA2c/MLD/ZD6iH7Md9OOFzvtnv261+1EL2I3C9HojJfkABZD8zs/xkP6Aesh/34YRP2Q8mJ/sRuF4PxGQ/oACyn5lZfrIfUA/Zj/sY+PSavK7Ndk74hP5kPwLX64GY7AcUQPYzM8tP9gPqIftxB074nG/2+3arHxWR/Qhcrwdish9QANnPzCw/2Q+oh+zHHTjhU/aDOZD9CFyvB2KyH1AA2c/MLD/ZD6iH7McdDHxuTZ7W5jwnfEJ/sh+B6/VATPYDCiD7mZnlJ/sB9ZD9uDUnfM43+3271Y+6yH4ErtcDMdkPKIDsZ2aWn+wH1EP249aG/al6OMh+sh+MTPYjcL0eiMl+QAFkPzOz/GQ/oB6yH7c28Ik1eVeb+ZzwCf3JfgSu1wMx2Q8ogOxnZpaf7AfUQ/bjppzwOd/s9+1WP6oj+xG4Xg/EZD+gALKfmVl+sh9QD9mPm3LCp+wH8yH7EbheD8RkP6AAsp+ZWX6yH1AP2Y+bGvismjyqzX9O+IT+ZD8C1+uBmOwHFED2MzPLT/YD6iH7cTtO+Jxv9vt2qx81kv0IXK8HYrIfUADZz8wsP9kPqIfsx+044VP2g1mR/Qhcrwdish9QANnPzCw/2Q+oh+zH7Qx/Vk0e1eY/J3xCf7Ifgev1QEz2Awog+5mZ5Sf7AfWQ/bgRJ3zON/t9u9WPSsl+BK7XAzHZDyiA7Gdmlp/sB9RD9uNGnPAp+8HcyH4ErtcDMdkPKIDsZ2aWn+wH1EP240aGP6UmL2qLmBM+oT/Zj8D1eiAm+wEFkP3MzPKT/YB6yH7cghM+55v9vt3qR71kPwLX64GY7AcUQPYzM8tP9gPqIftxC074lP1ghmQ/AtfrgZjsBxRA9jMzy0/2A+oh+zG6q55Uk+e0pUzzg/5kPwLX64GY7AcUQPYzM8tP9gPqIfsxOid8yn4wT7Ifgev1QEz2Awog+5mZ5Sf7AfWQ/RidEz7nm/2gbrIfgev1QEz2Awog+5mZ5Sf7AfWQ/Rjd8CfT5C1tQXOrH/Qn+xG4Xg/EZD+gALKfmVl+sh9QD9mPcTnhU/aD2ZL9CFyvB2KyH1AA2c/MLD/ZD6iH7Me4nPA53+wH1ZP9CFyvB2KyH1AA2c/MLD/ZD6iH7Me4hj+TJg9py5pb/aA/2Y/A9XogJvsBBZD9zMzyk/2Aesh+jGi32w18Gk1e0RY32Q/6k/0IXK8HYrIfUADZz8wsP9kPqIfsx4ic8Dnf7AfIfpy4Xg/EZD+gALKfmVl+sh9QD9mPEQ1/Gk1e0RY3t/pBf7Ifgev1QEz2Awog+5mZ5Sf7AfWQ/RiLEz5lP5g52Y/A9XogJvsBBZD9zMzyk/2Aesh+jMUJn/PNfsDhcJD9OHG9HojJfkABZD8zs/xkP6Aesh+juOqJNHlCW+Lc6gf9yX4ErtcDMdkPKIDsZ2aWn+wH1EP2YxTDT/g8yH6yH9yJ7Efgej0Qk/2AAsh+Zmb5yX5APWQ/RuGEz/lmP+C/ZD8C1+uBmOwHFED2MzPLT/YD6iH7cT0nfM43+3271Q/+R/YjcL0eiMl+QAFkPzOz/GQ/oB6yH9dzwqfsB4sg+xG4Xg/EZD+gALKfmVl+sh9QD9mP6znhc77ZD4jIfgSu1wMx2Q8ogOxnZpaf7AfUQ/bjSk74nG/2+3arH/wg+xG4Xg/EZD+gALKfmVl+sh9QD9mPKznhU/aDpZD9CFyvB2KyH1AA2c/MLD/ZD6iH7MeVnPA53+wH/CT7EbheD8RkP6AAsp+ZWX6yH1AP2Y9rOOFzvtnv261+kJL9CFyvB2KyH1AA2c/MLD/ZD6iH7Mc1nPAp+8GCyH4ErtcDMdkPKIDsZ2aWn+wH1EP24xpO+Jxv9gMaZD8C1+uBmOwHFED2MzPLT/YD6iH7MZgTPueb/b7d6gctZD+CDUDkn39+D/jXyPr/1mZm89l2ux3+96Kpr8Wbmd1hg7Pf5P+GNzPru8F/Mzz555/fE/+HOhMZcIXkfybPZkuf7Af9yX4AAAAAAFCEyVvd/aIg0EL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AwAAAAAAgMWT/QAAAAAAAGDxZD8AAAAAAABYPNkPAAAAAAAAFk/2o91+v399/fWwWj2sVtvtduqHAwAAAAAwvs1mc7wK+vr6a7/fT/1wAK4i+9HuYbX6z8P/ttpspn5EAAAAAABjen39FV8FfVitpn5EAFeR/Wjx/v4e/2l33MfHx9SPCwAAAABgHNvttnkVdOP+B2DJZD9atP6B50ddAAAAAIBiJAeeHecFj4BFk/1o8fn52fwD7z8Pq/V6PfVDAwAAAAC41mqzab0E6uX9gEWT/WjX+qMuDyt/7AEAAAAAy7bb7Vqb3+vrr6kfGsBVZD/a7Xa7h7Y/+Rz1CQAAAAAsmnsegFLJfpx17j53r2oLAAAAACzUer1uvey5ctkTWD7Zj5xzP/by9fU19UMDAAAAAOhnv9+fu+Y59UMDGIHsR852u/WTLwAAAABAGV5ff7Ve8Pz8/Jz6oQGMQPbjgnN/EH58fEz90AAAAAAAunKTA1A82Y8L3PYOAAAAABTASxoBxZP9uOz9/b31p2DW6/XUDw0AAAAA4LLVZtN6kXPjVj+gILIfnZz7QZjdbjf1QwMAAAAAyNntdq3N7/X119QPDWBMsh+d7Ha7h7Y/Fx31CQAAAADM3Lm7Gvb7/dQPDWBMsh9duQseAAAAAFic9XrdemFz5cImUBzZjx685i0AAAAAsCD7/f7cVc2pHxrA+GQ/ethut34uBgAAAABYitfXX62XND8/P6d+aADjk/3o59wfkx8fH1M/NAAAAACA/3EbA1Ab2Y9+3BQPAMBy7Xa7zWazXq/f3t7W6/V2u93tdlM/KOZov9/HT5X393c/6QgAS+RFi4DayH709v7+3vozMuv1euqHBgCM4+28vpe/Pz4+8u9tQHo5Xoi/KHmf+/2++TY9PilnPpxefwXabrfJL9/v9x1/7W63u/iZ3Gw2HT+Tyeew+4dw7mMZMZ41P9JRcst2u31+fn5s8/Lysmn8uHf+qTvA+/v74czzsNXxYcT/ZPDft5Mv1vEfdvw+Oj5FN5tNx4fd0Xa7PVx6Vp80P/ArH8/xdz9nt9u9vv5qfao8Pj6uVqv8LwcA5mO12bRexmz+3Q+gGLIfQ5z7MRk/Kw0ABdjv9+eudydeX39d/NN/vV53fG/Pz8/HLnLRuXiTSC7N73a7i29zUTMGPD8/X/PLu19x2G63HT+TT09PF/tQ8kgGXPh4eXmJ30PfX57x/v6efERvg8LkyW63Sx5tq+fn5/j50P2p29HLy8vhzPOw1fFhJM/2YZ+B1Wp1eg9PT0/Hf/j09NTlYRxf8yZ+D6M4fk03m02XNz5+6mKZLNf9d2/V/SG5+Q8AZm6327U2v9fXX1M/NIAbkv0YYrfbPbT9qemoTwAoQPfsd/EC+qF/O1l1OG9nxOzXtyc1S0mv7Nd85N0fQPfsd3pgmVsJk7bR99pH8skc99LJ29tb8rE0q0+vh9qxbyVfkZlkv6RvDfsxu/gzcPpiyX5NzeQ87P0AAHNw7r6F7udtACyR7MdA7pEHgFL1zX6P2eozoJ28vLzky9+I2a9XT2p9D92z39fXV/OXrzr/1FTf7Pf4+Pj09JSpRMkb93p1k+TLOu6Zh6135g17V32b39HLy8t+v59J9ksexoC/bCff0ac7QWW/xMfHx4B35ZUOAGCe1ut166XLlUuXQOlkP4bzirgAUKQB2e/cZfTD0Fum8nePjZj9Hh8fu/+0b+udQN2zX2tUOJ24eNGA7PeY7ZrXnPMZfwm6fwgdtX4gw+5y6/hUaXp9/TWT7Jc8bQbcXpY8c07fF7JfYkAhfpT9AGCW9vv9ueuWUz80gJuT/Rhuu936qRkAKM+w7Pf4+Nj6SleD20mmQo2b/brnrtbS0D37nftUdOyOw7Lf4/lQlLzD7vcdfn5+dnn/wyTvfMCX6aR5WGh3q9VqJtnv8LODDjjvNPlATs832W+UZ4vsBwAz9Pr6q/Wi5fEvNgBlk/24yrk/RL2+PQAs1+Ds1xrABreTTE7bbreb/2resnaS5LRzuaV7tWrNJN2z37lQ0TFoDc5+j+cP8Ew+oo4BMgkk4149Offian3j4rl8+Pr66+Pj4/iR7vf77Xbb+nW5XfY7HA7xszRu2C8vL/H/dfpYrry3Mv4A46dr/HvFB6s+PT01v49ulP32+338e8Vv8Pr66/TPm6fIjpv9Wv+l9/z8/Pb2tt1u9/v9brfbbDataVD2A4C5caMCUDnZj6u4ZR4AynPulcAOh8PX19d+v//4+Hh7e2ttYM2Cde5Oo6Pdbrfdbtfrdet76/KKccmF+Mxbnst+Hbvdlb/8cP4mxY5BK8l+yU9ZnT6Trb/LuTKRfPbe39/7fiDdP/yOzt101fcut+YLBD49PZ370bSPj4/k87ZarY5P9YwkU729veXfvrWPxo/z3A2XSeLqe95p/KGdOz43/rS3lsXdbpf/6JLv9Pf39/zbt34UXZ60zc/J8SvbS/K7NxPv8fUdm7/vfr9PvhyyHwDMjZclAion+3Gt9/f31p+g8R/AALBQmeyXaN5w02wz+ewX/6bN24m6HDt5ffZ77NZRzt371b17xb8qzpwdT9fMZ79Ys5yde5AfP183rktaS37J6H/lS2476/jFzT/I47vKf5W/vr7i53OXL0ryndIxmia6ZL/kudfrvNOO384Xs99FSQQd9lqM3Z9a525hHKYZffNvH3+w/qsHAGZltdm0XqgccGI8wELJfozg3A/RDPuvfQBgWt2z36Gt/OVvo8kfI9m8Q+viox2c/eLK2CXYJE2ob3JIQtSAytI9+x3ayt+5z3wSPC6e85m859H/vnfus9Tr92o+LfOfrpPTV3ZW2a/55On+/pOnzbk7aGvOfs0fCOjy4E9fFNkPAOZjt9u1Nr9zBx4AFEn2YwS73e6h7c9UR30CwBL1yn77/T65JSt5+17Zb8D198HZL35gXS4EnD7M5+fnAckh/u2OL+HW/dNy1Cv7HRqv23fuB5yTT+DFhhG/274Hb16UvCBf8iXr+DPazddp69XJjh1uVtnv8LOHdbw99KjjN2DN2S95OcnulwWP35KyHwDMx7k7Ezq+gjVAGWQ/xuEOegAoRq/sd2h0heSiea/sd4hut+r4uw/OfnFhutg54l/79vY2IDnEv+Tt7S15MF1exbBv9ks+M+fSV1La8iUveQzDQldGHGCOn9i4Mnasd8lT7unpqdeFnmPJnlv2i2/K7JXlOj5Xa85+yXdK60swnrNer2U/AJiJ9XrdenFy5eIkUBnZj9H4gRoAKEPf7Je8fXIJvm/2S+68uVh6Bme//X4fp5R8pYg/iu12OyA5xL/XsQ/1+jAP/bNfcjJkx6SU/1Qkh2eO/te8+Kt57MdxBu54c2FyVGyvW/2ONpvN3LLf4M98/MXN3MdWc/ZLnjB9f7nXNQCAOdjv9+euTE790ADuTfZjNNvt1vHZAFCAvtnv0OhG8f/VN/v1fRmza7Jf/GvzH2Ycn76+vgYkh/i3Pt5O1LH3nPTNfsnXMdPMkq9R5lMRv1mvoyY7ij8nx4fR/et79PX19fjTsCrT5f7Le2a/5GvU5eEdGp+NzFe25uw3+E5KAGA+Xl9/tV6W7HUfP0AZZD/GdO6P2IuXpQCA+RiQ/TK3IvXNfsnvfvHnh67JfnGoyEes05sd41nf5JC0zOYj7xIb+ma/w88TMjOPM/nMnAuESde5xVnu8fs/lq2+MSn5LI3+6oOxe2a/5CzWjrcwJk+8TCysOfvd9OUqAYA7OHcrguM9gTrJfozJDfUAUIAB2S9pb/EV/77Z79DzlrJrsl/ykZ77hXFxOeaWvskh/iSc3j45zvTiZ2ZA9ut+G1NyzmFrs0ni7sXfva/mF6j5Dy+2xuT5MPqrD8bumf0Og2617P7dV3P2i39T2Q8Alujc1civr6+pHxrABGQ/Rvb+/t768zVe6x4AlmJA9kvqQnyWzpXZ7+JV+Guy3+FndDkX0pIX9jv0Tw7x25/uX0zu37p4bONNs9/Fcz6T4yJvcYp73EHjz2r8+168y6376xRe787ZL37LjmWu+xNV9hvlXQEA97fabFovRd7iaAqARZD9GN+5H7HxcvcAsAjXZ7+4YM35br/kl59LSvEL+x3/Sd/kELeo+PPZ6/N8ZfbLP87ki9584yTqdHxtuV7ir0WcFePcdTEDxw/y1q/TdufslzlK95z4CZAvtTVnv/iQT6/tBwDLstTB0+QAABEMSURBVNvtWpvfLX5GDWApZD/Gt9vtHtr+xHXUJwAswqyy301f2+/ws6WdS0rNN+ibHOLfN8513ZPP4cbZ79A45zO+ZfPws33eKI3EDyB+1nUvUsmXuONJmIPdOfslp8J2Ka/x2+e/kWvOfskdok4DA4AFOXfvQZf/6AAolezHTbi/HgCWa9pDPpPf/eKhjldmv8PP0tD8VR8fH81PRa/kkBzmGX8G4vdzsbUMyH7xbUwX75NLqlL8me/7RRkm/i3iptW9JyWfolsfMn/n7Jc8kS5+dPFT9+ITpubslwRv/8ECAEuxXq9bLz+u/GkO1E3241b8uA0ALNSA7Je0t/iKf9/s17dtXJ/94ov+zTuo4sd/ypm9kkP8HpI37vXJGZD94re/eN9k5pzPTNYdy7mvTvP/ylSZpFzeut/cOfsden5Bk69a/ia2mrNf8u+QW98kCgCMYr/fn7v2OPVDA5iY7MetbLdbh2sDwBINyH6ZVx3rm/2SeHCx3Fyf/fIv7xdXmdaP92JyiN84+YtQcj9W/tjGvtkv+Xi7fB3jkzzj3yL+JFyZWM6Jv+7N7BQ/qsy9hsmToUsZvcb9s1+vL0SvZ2nN2S/5d9TjbV66EgAY1+vrr9YLj7f4ATWAZZH9uKFzfwDf+hIMAHCNAdkvfnGspBn0zX6ZGwe7vH3mLc9lv7i9NfvB6f+Kk0yv5BB/cpqfzO6f6r7Zb8BLwSXl5hjYBjwfBoi/js3zSOPclTmtNJOfb+H+2S95tuc/wPiJ1+s1MmvLfskdxsfPwLDHDwDcx7mbDRzvCXCQ/bgpt9sDwBL1zTzJ2ydVpm/2yxTEVtdnv8PP2BD/89YX9jv0TA7xO2+2t+5tpm/2S27d69LAvr6+4l9y/PwnX8Eb5ZC4fjXv5+sYpZIP+RaPM3b/7Ncr5cZv2euw3MVlv76a9xDHr4J5+iR4kT8AmK1z1xvzp5oDVEL247be399bf/rmRj8nDgBcr2/2a71F7KRX9ksOvexyNvgo2S9OL/G1/vjBxxmje/ZLbiRqfvjd31Wv7JdvsRlJTfn4+Oh4p92V4t+0mVuS3HUuKcUPdVi76uX+2a/7K18mb3kxEleV/ZpfqeRfIycvLy/iHwDMzWqzab3Y6E9tgCPZj5s79wM4Ts4BgHnqm/3ibvHYaDa9sl/yrrqcSzlK9osfZNwaT48nCSHdW13cq1prSvfPT6/sl3xauv/EVRJvkq/IjX5yK/nSNP+WmESsc9d07vAahLH7Z7/DzzCW6eJJKL34bivPfskzMPH09LRer299ZiwA0MXn52dr8+vy84IAlZD9uLndbvfQ9uexoz4BYJ56Zb+kRT0+PiZH63TPWslbdmwPo2S/uCrFuej0D5PrCN2zX/zwWqNO8gnMlM7u2a/5RelVLB7Pu1H5SIrRxUfVPAX0KD4xtdTs1zFtxk+8Lp+KyrNfx3f4+vrLTy4CwLTO3V3gB3QATmQ/7sHd9wCwIN2z336/T14Tq3kIZMfsl7xZ/veNjZL9Dj97w/HKfhzPkk7QPfvlX7Lu0Oez3TH7bTab5ItyLpKdc65/dIlSw8RfxHPniMZJ79wjiT/w251HejJJ9kue8Oe+oeJ32/ew3DqzX/PfZue8vv5yYREAJrFer1svMK5cYASIyH7cybkfxlkDAJfc+aXpO4ao3W4Xl5ij5s/0rH/2vO12+/Ff2+32/f397e2t+X66h4exst9qtUqqQPyek4bRPfvlPzlH8YefKTRJ9luv1/FncrPZtH4mmx/pRc2bBfOP/3oX4+jh5+f83NOjhuyXnN55rv4mT5WL71b2OzReWzTj6enp4ssl9vL19fX+/j7pnzMAsADnri6O+IcyQAFkP+5ku922/jyOmZmZXdzxB2Xu9qd2PvvtdrtjYWpeCm8NYOvGbXxddL+kPlb2Wzde3u/UY5ofV8fsl7wi3bkQ0vG9natxecNaVOttTwPeT0ddHvC6w22j8RuUmv2Sp3HrvxmSJ16X76alZ7/nPjJH6X58fHS856/jJ7aLt7e31ouYZmZm1mWfn5+j/IkMUAzZj/t5ff01+V8FzMzMlru7HSuXxIzuWu8GG5D9ejXOsbJf/P8+PT19fX2d/mfz/rOOoS65Mevcm3UJWodB2a/L6Y6tmll38Lu6KPm6nLtwk9yJ1fpki9+g1Ox3+Plhtn5dOj7xYovOfuO+juN+v+94K+HT09P1/1re7XaT/+FiZma23DneE6BJ9uN+9vu9n2M1MzMbvLvd8Dcs+53LQn2zX98Xohsr+x1+3uIWP+xmYeqYHLq8ZN2h0fPO3YrUN/tdE+qapx1mbpC6UpKLzr1ZHGIfzzxPajjkM/klrU+/+InXMYnJfonPz88u8e/6HP729jb5Hy5mZmYL3cNqdedXQwBYBNmPu3p/f5/87wRmZmYL3Zyz3/Pz87n/5O6V/QaEkxGzX/LqcR3fMpMcurxk3aHziyn2yn5962lT8jKBV763jO6NKn5IrYUs/qrdIgUlpsp+F5/z8fvs2KVkv1b7/X69XueP/Rz2kZ6sNpvJ/3AxMzNb6G73ytMAiyb7cW9u+DMzMxuwe/4oa9/s9/z8nLnw3T37HY/W7PtoR8x+ydGIp4+u+a46Jof4/eSbUNwVznWaXtnvyhRxaETQK99bRvdGdfEhxV3wpo/5aKrslwS25ivMxf9vxx8XkP3yNptN/JWKXZnY9/v95H++mJmZLXG3O4IeYOlkP+7Ny1eYmZn13cNqdbsjFpt6Zb+Xl5f8q1v1uttvwB2NI2a/5A0y1/S7JIfPz8/4/Zx7ybqj1Wp18R32yn6jnD14em83TWjdnwAXXwQxDjMFZ7/kiZp80pL/txkFW8l+XXT/yYBettutn4w0MzPrtYfV/V74HGBxZD8msNvtPgGAbu7/H7Qds9/Ly0uXc3WSVPP5+bmLJK+eNaA3jJj9Dj/vujtqDa5dkkNSCF5ff72dl5yo2frYkuy32Wziz2TyeXi8+oa/+2S/5IuyWq0yn6Xkdqvmlyaup/knwyimyn6Hn3ksSbzJE6/jO5T9Otrtds1/S1x/c+3BfyIBQB+j/OELUCrZDwCAH5KY8fLyEqeX9Xq93W67/5d2/g6t5g12fW/4Gzf7JRny8fGx9dzRLsmh2eG6a22NSfZL7uL6+vpK3smVZw/eJ/slraiX5geYfPlufT1owuwX/6rkGdj9tRLP/SrZL6/5pPXCQgAAwHzIfgAA/JDEjAEHb8YuHsx45Q1/42a/5IL+y8tL67vqkhzOvRJYF62f83z2a34qzn2MHd0n+10TR5uRLHlvtz4ad8Lsl3nad3+txHPvUPa7KPnuvjKxAwAAjEj2AwDghztnv8+fr4HXN5+Mm/2Sj/3c1fwuyeHxCq215mL2a57Oek2NuE/2uyaONh9V8mS78ql70YTZL2ls8ZNh2EOS/XpJnmnXv5QmAADAWGQ/AAB+uHP2OzTaT6+L+ONmv8PhEL/MXjOtHV1MDs3DS3tpfZ8Xs1/zs5H5MC+6T/ZrvkxaL8lHl3yKbn0P1oTZL3mCnb5Jk3/++fnZ8R3Kfr0kP6zQ/QsHAABwa7IfAAA/3D/7JbXmsc9rZY2e/eJ3eO5dXUwO7+/vj9dpvqZgl+zXzI2D09cdst+VcfSxcYxn8g5vXYMmzH6Hn4XsdLdZ0t66vzfZr5fmC6De+QEAAACcI/sBAPDD/bPf4Yob/kbPfqd6kbmUfzE5XPOSdUfNqtcl+x0ar5X42FYQu7hD9ktC0QDNJ2fyBte8uuFF02a/+BeenqvxV61Xi5L9+oofquwHAADMh+wHAMAPk2S/ZgHqeMPf6Nnv+Ja73S7zBheTQ5xkOr7u17ljG086Zr/mLXTDvoJ3yH7Dfov4XNBmJ0v6cffbRgeYNvu1PvPj99brRk/Zr6/4eSj7AQAA8yH7AQDwwyTZ7/DzRfW6X0m/Rfa76GJyGPYJjH9VMxZ2zH6Hw2G1WsVvOazi3CH7DSte8a9qPrDk+daxuQ4zbfZLMtvxZfwGPx7Zr698fgYAAJiK7AcAwA9TZb/m6+Elr9zWaobZL/mNunwUR3EBar7b7tnv4+Mj+UwO+CLeIfvF4aT7rWnJVzz5OjY/9hs88GDa7Jc8zd7f35N/cgyBHcl+fcUP9aZ1GQAAoBfZDwCAH6bKfoefHeix2w1/M8x+Sf/o/hslL8uXvCZf9+x3aJx1OSDk3Dr7JV+O7qdxJp/eZlV9/GlAjdvv911CzrTZ79Dopslnpte7qjb7fXx8DPhXXPLs7XWeKgAAwE3JfgAA/DBh9kve+PFS3DrMMvsNLijJh5987L2yX/LGj/2j1K2z3+BKdPFFEJMzTge87trr668uBW7y7Bf/2peXl/hL1vejrjn7Xfxuako+2Ju+hCQAAEAvsh8AAD9MmP2+vr763vA3w+w3OOQkB1Qmn/le2e/QeK3Evmnk1tmv+xeuKf6FzdvymqfF9qoyx6KziOyXfA7jd9X3/rPKs9/T01OvfyEkN+YO+2ABAABuQfYDAOCHCbPfoVEyHi+9RNkMs1/8u/StL/GvTYJW3+yXZJjHnvXr1tkvviev761pcd9qfWxJPH56ekpOTD3n9EleRPZrfokHP5jKs9/xSdjx3wnJ1/1Gr3wJAAAwjOwHAMAP02a/5He/2ELmlv0Gv2TdUXyLXvKe+2a/w3U3/N06+yWvS9fr1yZf9OaXshmPu7xWX3y35SKyX/Jki+VjeZPsd3w/XR52cqufF/YDAABmRfYDAOCHabPfoa3ZZK7Fzy37XRk/kqIQ/18Dsl/ztRK7Z8ibZr8r42hyjOd2u82//6N8+Uve5yKy36FxX2PrM6cL2e/0seefjc3vqebTDwAAYEKyHwAAP0ye/ZrNJhNs5pb9rswnyacrbnsDst+hkYW6B5KbZr8rE1H+RRCPkoB6+vCbkWa73cbt7Wgp2S8+K/Wk76Gph4Vnv+NXtpfTFyt5Lp0+gc3nyX6/bz6primOAAAAtyD7AQDww+TZ79DWbOKKsFqtTpfvm1fhT5IL9/fJfnHFGVBfkrYXf/KHZb/BNyfdNPt1j7XnxL+8tQrv9/tzd8I9Pz+vVqu3t7fVanXubW6X/fb7ffwsbT62ky7vrXlr7GPnYydfXl66PIyOAW9Y9ttut+c+G09PT6d/3vxytGbd7k6fotbsd/Ly8vL29vb6+qsZho+GtV4AAIDbkf0AAPhhDtkvf8Nfs1K0miT7xb/FgBf9Sj758Uc9LPs1XyuxY4y8afaL71EbEEcP2RdBPElCVC+3y36ZF+RLdHlvrR9jx0dyLnkmOr5M4LDs1/Fr1HyS3Cf75bnVDwAAmCHZDwCAH+aQ/Q5tpxeeQsJss9+VL1l3FMeY+J0Py36HthvCutzwd9PsF3+MA+LooVF9zn01B8ehLp+iOWS/ZtZ97JzcZL9Dny9HU/fvQQAAgLuR/QAA+GEm2a95F87pSv1ss98oL2+W9M7TPx+c/Ybd8He77DfKS+Ilz6tMpevbh7ofazmH7Hdoq3eDf2GrsrPf4XDY7XYd/5USu/JfjAAAADci+wEA8MNMst/h5+vkxb98ttnv+pesa76TU94bnP2a77PLL79d9ks+kI5VKf9O8s/S1hfAa9Xr1sOZZL+kE3c/NFX2i3V/kjxqfgAAwIzJfgAA/DCf7JekndPF+tlmv7hTDnvJukMjhJw+/9dkv2ZquvjadbfLfqPE0cyLILbabDb5p81qteobIGeS/ZLPZ/dyKfsldrvdxXf79PQ07PBeAACA+5D9AACAKmw2m9fXXy8vL8fi9fz8/PLy8vb2Nuw4Voq03+/f399Xq9XpeXJ6qgw7kBYAAOCe/h+oMQrhk+hqZwAAAABJRU5ErkJggg=="/>
          <p:cNvSpPr>
            <a:spLocks noChangeAspect="1" noChangeArrowheads="1"/>
          </p:cNvSpPr>
          <p:nvPr/>
        </p:nvSpPr>
        <p:spPr bwMode="auto">
          <a:xfrm>
            <a:off x="155575" y="-1004888"/>
            <a:ext cx="3048000" cy="20955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986" name="AutoShape 2" descr="data:image/png;base64,iVBORw0KGgoAAAANSUhEUgAABIEAAAKQCAIAAACHDv2SAAAgAElEQVR4nOydLZbCSte2v1G86qjjWrdq2x6JxjEFLCpDYC0cokeQEWQA8VEoHC4j6E/sk/uprp0UAUJI4LpWC7pSqb9UqvZdf/l/vwAAAAAAADAW/+/ZCQAAAAAAAHgj0GAAAAAAAADjgQYDAACYDXVd13X97FTMlZGLrv5LH583XIWruKokH1Tsz3qU/bPzoFy/TDXuystVuUODAQAAzIaXMWKeAhoM0GA9fT4o9teoxmgwAAAAeBFewzjztBpqL2OMvjav/Zhqx7NT9F6gwQAAAOD5vLAJiIE7Wd7wuSjLXoO9YWk8ETQYAAAAPJ8Xtv+wbifLGz4XNNhEQIMBAAAAPAcZvljA8EQQY+ODBgMAAHgXZmpgzTTZAABdoMEAAADehZmKmZkmGwCgCzQYAAAATBqvwdBjrVAsb0v/QQoqyURAgwEAAMBsYE4M4CKJF4R3ZyKgwQAAAGA2oMEALoIGmz5oMAAAgBfk5S0tlNisGfDZURNCGKSYC2gwAAAAgImCMX0RJAfMETQYAAAAwERBXVwEDQZzBA0GAAAA8AqwDg1gLqDBAAAAYB68s8aoA56dFgC4FzQYAAAAzIN3FiFoMIBXAg0GAADQDsYuTJDoW9UXaymyDWCCoMHgHaE3AgCAuUNfBjBf0GDwjtBvAQDA3KEvA5gvaDAAGJuE3cBuBwAAAHh50GAAAAAAwMQaTII3qYdoMAAAAAB4F9sXJs6b1EM0GAAAAADMiZkuXJ9psh/Em5cGGgwAZsbbttcAAGC8TEfwziLknfP+iwYDgNnxzk02AAD8vlBH8M465J3z/osGA4DZ8c5NNgAAvADTXIY3TqommPGngAYDAICreZ9O9H1yCtAHXodHQKkOSFiYU27A0WAAAHA1U+7YhuV9cgrQB16HR0CpDggaDAAAAACezJTN0Bemtcx5FgNmP7FyUu5TLnA0GABAzOl0qqqqqqrj8ehb8FPDUNFZFAr25g7DbrdkH4/HqqruSef5fD42nM/n8/l8Wzhjcj6fy7Isy7IoivIvRVHkeZ7neVEUVuDH49FcjsfjsxMOL8g0N/zAmLxbBXhuZtOxT/B9RIMBAMSgwX7RYAD3MUGbD0bm3SoAGuwq0GAAMC2e2Eqez+eiKIqi2O/3Zp3v9/uswfTM+Xxer9fr9XqxWJhxP0i85/N5t9stl8vlcpnn+W3hmG60tC0Wi/V6fU8Kj8fjZrPZbDbL5dKK5bZwPGVZmrQbKkBxPp8Ph5/D4WfRcDj8SIPtdrvdbrder+1R5nn+/f39/f19OPwMnhIAiEgsGxs/MfBuTE2A/aLBAGBqPLGhlO0e6haTH5vNxhSOXA6Hn9tmmUxx1QHmnuf519fX19fXfr/3t/QvlizL/v3333///Xez2Wj+KorLx+5TeDqdttvtdrv9/PyUBvOJj1AgdV2fG+Ri4axWK5O4uisMU1q3K4p0adhjWiwWn5+flnJlykIuy9JSpXmwqqrCqC12/VBpRJc0RxrdOIsJQwCAiTA1aTQaaDAAmBZoMDQYGgwA4E1AgwEAvDv7/d4M9/V6bUvaZK+Htvh+v9/v97vdzhbUlWWp9Yp2Sf8eDj8yys3zriHLMlvpt9vtzI80mJbGaWWdApRuSeRit9t9fHx8fHxst1vzfDweTU1ZdBa7rajUGsvfRl8p/bvdbrVarVarz89P0yq2YNKW80Uuq9XK8n46nSzNu93OXLbbrUmvsiwVoMWuPVrr9XrT4C8Ztp6wKIowzR4rZ2mww+HHXLIsk5K0YtHiTz2CLMsshev12i7prvV6bZe2262Vz2q10hO0H4vFwsp5wL2CANPnbW1omCaJEcZJ1VU0GADAf5xOJzOvl8vlV4NZ3ofDj2Y8JCTMOj+dTiYSPj4+pJRsPu3j48M2I9V1bX6+vr7MJcuyf/75559//tlsNhZynuemnRRXlmW2YSnPczPuPz4+FGn1F02/5Hlu8kMh13VtIuGff/4xXWTbxtbr9b///muSyRSIxWjiJ5wHM5ff319TXP/++6/9sERmWfZ///d/FkVZlpbm1WplSc3z3LKsKBRgXdeatrLS3u12OifDWK1WNq2XN6h8Wh+i3fX9/W2FsN1uLamLxUK5MA6HH00YRkUnkWlFbY/YPO/3eyVMz8syqFwMsksQXpuLgykA8NqgwQAA/gMNhgZDg8E4oMEA3hw0GADAf4Tbe0w/aD3e19eXVt+ZepEGq+va75uS2PB+LBxpMO3+kgbb7/e2NM6U3ufnp1Y5al2ftq6tViv7IXWR57mphfV6rZWQlh5JuNDFQjZRsVqtvr+/pRuVC9NpFril04RN6GIaTDr2+/vbBIktLOwqKCkcU2624y6kKIplg0WRPlBRAsmKTqs3TVCFpztKg223WxWdClwmsvSwZUdH2282G205s3I2HW6FfH9tBACAFwYNBgDwH5rQCB01xWHS4nw+m5Awc9ws8khx/TYKR8rtNzg43m633WI2AWURSTtpe5Js+nAWTtvSLGG2Ia0sS+1BKorC9Ex4JodJpo+Pj2hGSxrsfD6bwgl1Y6TTfgPFZbmwbWyhixJWlqXdZTNyJs80m6dkmAYz7deqwZTUz89PJSOBRJ1JJklTP+dwOPxYpKEGi7bS/QYaTPrKXExMosEAAMAIt6IltqUZaDAAgP9Ag6HB0GAAAHAbaDAAgFvQaYF2iJ9hSkln02tBnfSV9oOF5wdKz0TqZblcmouWxulg9MPhx2SDaRuTN7bO0A7oM3REvsfusr1PtkxRm8csPbbhyjSe9JVlp24Ojl8ul5ad/X6vPWzmua5rW+kXHhuokHV6oTbFGToy0RYE5nn+/f0tz5ad5XIZragMsYStVquLn5xWFFqimbUdoqhTECVWzY9WeK7Xa31F2i5ZHu3UyshFO8Tse9b2lW12+wAAQAI0GADAf+j0c9twdTj8SCnJiJdWMflUVZU2j+V5ruMx5Ed7q0wbmH1vaJuTZrR0i4kEaR6Flt4KZXdJPYYpjFzkLUyhBRJGp6BMdchPGKClMDwaxDxXVRWJzN9mXFDB6sR/iTGLxTzrM1zmWdODiRJQiQlLUutdFvjxeAxnF+USpVkByrOyLM+6/XzN99xeGwoBAKAVNBgAwH+gwX7RYGiwQaEQAABaQYMBADwcabDw0HNboWcH/aXF1QSR6nhcFFpVqAWij4sLAADgWu4ZbkODAQA8EDXQ0YyWeKiMmTU23eRn6gAAAOZCl05DgwEAPBA02M2gwQAAYO6gwQAAnsDs9gXNK7WTZXbPHQAAxgQNBgAAALMH0QsAMwINBgAAALMHDQYAMwINBgAAAADQSf2XZyfnFaAY0WAAAAAAAH1J6AekBfQEDQYAAAAA0Bc0GNwPGgwAAAAA4DIsR4ShQIMBzB76AwAAgKlB73wz71B0aDCA2fMOTRUAAMC8oHe+mXcoOjQYAAAAAPTi5S3jm3kH2QADggYDAHgFasezUwQAAADtoMEAAF4BNBgAAMBceKwGO51ODw0fAABQXzAvqKUwMtS3/vB6jgbzYAAALwJ957WoxCg6AAAYEzQYAMCLgJC4FjQYAAA8BTQYAAAMACshAWBS0By9LbPojNBgAAAwGNPv9qafwvlC2QIA9AQNBgAAgzF9K3z6KZwvlC0AQE/QYAAA8EZ4nYByGArWo8IUuK0GUnsjhi2NdFDvWfJoMAAAAJgHb2iowYNIfNXjPSXB0xm8zCf+ENFgAAAAMA8mblTBjECDTQ00GAAAAMB4vPYyMJa/PoJxynCa1XLYJYITzOBQTLxhQYMBxEz5jQWAcZh45w0zYuRaRL0FmAVoMIAYOjAAQIPBUKDBAMCDBgMAAHgLJCzPAX5XTHqTzONQYnyqzo7E1Vb3Ls8nx8VbWglv92H24Xg8Ho9H/RBVVZmHJ9ac0bACT3uoqqqqqqKhdISXEt7kOXKpqqrLc0+qhi6Xi6nyibzo2YepGCP3IklXUnWpZzgeq8/ho7yqYtxeq0Yk0b55z2gweFOuNw9SJMLsH11/k+hiYtJXf9vG+PukLbRObkC3h9aGt0KslQ9b6ncmekwA91BV1Xa73W636/V6tVqtVqv1er1p0CVDLuGPzWajW7YBWZZlWRb5jJDn1qtp1m10XW31nw6q1XP4w1g1pG83P8vlsk9cUcir1WqxWCwWi+VyqX/Nj1rFF2sTrspOWZbL5XK5XH59famgDCvz5XK5aFg6VMj+kvfm7worgHdM+O9Zc8LK0OqiiLoCbI1UqTI/iWIJiephIr9hwvQI/EOJqvGLkeisuy6hweBNuVXg9BI2PS9FoMHQYJ7oMQHcAxoMDTZBrsoOGmyFBpskic666xIaDF4Zq/dFURwOP4fDz36/N0MhNCYMbyhcZRwo2CjAKOToLkWXCDxKTGjEbLvxsStVXQG2FoVv3Ht2HquOLsq33b7PU/dpqxeeXYl64TUtvCHTrwBVVemNUwuQ/cW77Ha76N+9Y9eB9xD9Dq/6YFvJG6xhD//yv3gXj18xdfGW8K7QxV+6drFWhK34yvNcjaoNUT27Hj2Toii+vr6+vr6yLOta7xeupvOOXbSGEzmGo4RaKdonUoXjxx8jF4XsV6WGkYbezGd0e5g2f3ure4Qy7kOOwtFVXwhyzLLs+/v7+/t7v9+/ZHd5gxmABoNXxmZdNpuN2fSyLWRS7Pf7qAsPXay/14+IyNtFP5GV0GU0tCJv3j5IWwwXrYo+lkerbZEIv49tkfBpl6T3ZrEL4iV7FOhPVwWYWq0oiuLz8/Pz83O323X5mVqa4ff319pGzSTMolV8EHmemwbL8/zZaYErOJ1ONu7z/f1t9VmXpjaIeVtKbsgCGgxeGTQYGmwcJtV/wPigweChoMFEjgabJ2gwDxoMXp8sy+i3ZocZHKac3+dMMICHUhSFLQdKaLCp4S2bru2st4V8P/fskj27DcCJBOd5bo9vs9lMqlW803o+nU7RSFx4pl+0qG+/39s4QpZl/mxA3eVH97oOD+w/aJgeN7yKcPjVL6n1w7ty0TpejeFeHAtOoAXArcuGhcasNYotd/tRFEWfd9CejvYplGV5T7WZC4liQYPBK2ONwna7tf0PD9oJ2rP78T13l4fELa308d/V8XfZAXXb8dB9gj3/PaO5NdKeBWuNu/W1WZadz+eeNwK8D3Vde0Mwss/kvtvtbGhjvV632oVde6vSk/at+7K67EgfhbzJsozMxHAXWbQzLXQMjUXDb2kLQwhPE4k2wvnNcvIcbam9uEX2IhZ+n+6prmvL19fXl2VczWn/dnWCHA4/NrX13aATHVpP1/BHcXSVrXYa93kQ/pSLxI23XRKtW8S9n4vh+AD7VM7W2C/W543bQr9er+15fX19RVNbIVG/r5Gg9Xo9kaGEqyyTAUGDwStj7xUarFUsRe6tt1yMGg0G8FxqNBgaDA3WARqsf+xosPHjHVKDzagJGCqp3ghOXLpozqZtZV3qMnzT+EPAZSIPUhQjU5Zln/1U1l0tFgt74bMs65r0b7UquuyMaL4+ayN9tSdqTP0Z0Dff7k9QvNgot564eEPfoN95nvdp8qyWbrdb654Ph59nNZRT4J3zDgmOx6MZjv6objV94bmj0evp7cUuczBt2EVtRdgK6Ud0NdGaJZq7q9pA0doUty64yv4KNinASEbqd5++I8Fut1P35Htk/9abn6w5Yi5/iT1RpipNWPoFhNHqQX/koD8SMPH5k/D4QX8UYdddXUZUaEp1uYdXzzd9e6bVLFSwXRbjbXRZnpHxqav2aNTsVN2HdtbBeIG9O7YoOhxKeDcG0GDn89kKcbvdRg3Wzh0123pJt/Rf1erD8aNcO4cfSPMp1KXWUbcu/GEPPorWu1pt4rCf27QdlW4u6vx0bx+DWD3uarWyZMxRhqkHkknhtYQ3C1REKoSwSL1JET0p/Wu3pOuDblH4+uFrSBeto7nR1dAmkJ+LUvNw+PGeEwZENLZ9Ub6ae7RcPssyDWpa39nnWZ/PZys6v5H35ZljzzTHNM8aabDNZuPPm46MVG8dttqLrTZfly3YipLXsz5Ed93MUOGMRh1MbdmPPuk/NccbmNXbsy2dLNJgz9ogdFGZ9PHTkz5vkH/R/GubeFsj3Zi+62LLkK6QlmDNZG63W7u9T4FrAOI1hhJuAA2GBkODocHQYBMl3flNkzmmedagwR4RzmjUaDA02CU/PdWU94wGmzjDaDBZSJFdu3GLoBLqpRWZm4lL3lrtuhS6RHrPr0f3atAvQghdfFzRXYfgrPPIWu2zzt6bvwn/XSGE/8ognlftt1c3a446rKoq0RL5Ns63RIlW72JjGiap7jA7ovDTzdmYRGkeBxNRy+XS3uKLLbVhS1B0LvOD9vXB9Gl91+rrLaTn5eBGfAOlXFTNZ5ezLEtks7XcLhZdV4vap7W8eFdrOKdL+DVjiUVlrXR9nbZyH949tn2BtzU0Hcdna+eiH+mGzlJuRpSNNPWpEhayRiFPV26qGe1FOJ/Pke3h7S5bSWufXY4ueXOr1Tbzhpy3HvWvd/d+vIF60ZqNLNsuP9Goun7LQ6v9vPlLOMQcXeozHL/psaFAQ9VZ8y3sRIWp69oS//n5ecNQwmKxsPo8aNWbAQNosLquNcOg8Zj+Hd4cu8PXQO+MnRA6qdrvu3DVJev21s0+5tYuP2FS3EMUftqS6PLsrY20i9z9UnVvQ0TurXZGgou2jhz9icDieDxefOttIfj39/dVW7yK5rT6zTTOZa7rOjS8WvcqtO5e8H4u3u7LOXG2snfX78TRzOkzmjWm449/kPsNA0nR0FhociUMI09itK7VMLJcPLcKqWFJe7NnlDWjTqHtZZlar9dmv9qHHMwm62kphsXSyqaNyILs8hZ57nlXf9Mw7aLDFfxBC/6uVQcXExPe7sPR6RFmkrY+azlav7Zer6+a2tLxBuoNH1EPbws5SuG6WbMTlpgRVglz8ZVw6zYW+qqbruRXtR4XJwC8n1bVF13atZ06E43Oty426TNe33Upbzukp0+AluCeo5+DDCWko5gXfV4ZNNj7UqPBrgQNhgYLqdFgaLD76k+fyo8GS2inhAsabMB6eFvIUQrXaDA0mAMNdgEzAdU9R52uuai5Cd0v9uW+5+7y3HXvRdI1LH2XvzF8bSK7IW97bbpmz1svdb3MPsae1ob5Sbfj0jOTqv3nZodhooe2nWDL5dK3y1c10K2mRmTHbDqW1LYaGVForS6RqZFIQ+hZndZVxspVlkTPYC3k8FxgtQCGvS/pR2xleO0WLwv5+/u7/2qHx6F3x05S9gcoh8co+xLzPrsMwegJRo5h+Xd57vlML97uI+1fu1rpU9/0OqzdDs+1q7ThpcglfHHMStj227rwXKzOf319RSWmckh3BFGPsGvbQR31Nfvutfq+F/O3KLQ+Rl7CQ5f+v5OukYs0Vfc6w3CIJBoxKYrCHlbrDlgvfiwuaek+NbNutpPZppo8z69qFXsOBNxD3nxXumg+46sRvcTY5dltE+gzTvrbY01yq5+oNAbnccUrwliGitTC0ZhpFhzd2ZXHY7M9dbVaXTWUIItuCgOs93BVyV/WYPZWy8JIWAlXdcat5nWXERwS9bjpcAx1Qt4O9iZvq5neGkL//k99kh8j6RJUCRd/lw8za/Z6ZcHYWNdrqdqf3TqQNiyn08mq0/f3d/QEWwszcvF2Q8KAaB158i43jz/JgJCfom0YostQGNCkuOjHz4fIpEhHF7lsNht7fH3GzNbrtdW9st80rHUAqt5FIN7G7O2M4/EoleXf+mj0RLUofH+7jNGedS96gnK51r7U7T7YRBVNV+CobiTm5aI6VibnEmXpaqZX7nZ7OEnbFWDRWMafn5/2IB5RbYaqjVbIGq2okybpxdif3ry/G1YVNZMg47Lr6dR1nTeiJTF7FqJW8ar5h0QyhiXPc5unvSphj+CGV7KP/0coroth+pe9z+ufuD3hR8PitnRFq1e6Umgt1VVDCb8TG2C9h6tSjgZDg6HBYqv3Kjs4R4OhwdBgHaDB7g/HChkNNlPQYDka7Houhulf9j6vf+L2hB802FVclfLLGsxK02Yhsyyr2g4OOvUgPencOgftJ6PPbbtrvB9/qctD6y1hUd7PLc/wbuq6tgqthWHplJifxWJhL9ij05ZOzPl8tu7K7Hgz5fuU5xMLHISWIvRZ6FWWpcmY9XqtZ90nCqshJt566rfBqapKI1NdAikhVq8lEjwKzbfJXnW06plIvaSTmhDeXZfKtqVZCYGkLET5kh+fQX+7L5bKrSKT5Fs3ixLzCZ8NK9PkiVU94tpm9mKfeHOAkUvazxPJ8/zj4+Pj48MEf902KloHJq+ZW19fX/b0+0RhQ1pSetNZzVUUxefn5+fn53Pfsp4mxA0B6q4BK9vF1Ha9R8NWeAVoNWq73Uajn4l0agXjbre7aAkoqNuGEubLZQ1m7b402AhpgkGwCr3f780gTnfe8uynF8Yn1GCT6ksi7uzjJ2UiDIsZuMvlss8kQzTK07NA7K5xTqvvekyaB1uv15FSSs8OeT9dt+R53jWD1Kp5IiL9E90eabDWMDVxpEB8yqN7q78Tp8XfyS4vxiKd5iVcmNSIozs6PF0IUch5s8Rjyp+es5fIPp1UPkCD3dkEXdRXv9eYhq3h3BByGM4UmtlTcwZ3T1ml4w2shan6baqxGqL5h4l0ncU0NFgrg9QNX9nutw2GvatPgD7N/q5Q5/vx8SiEc7DrO6rzifRogDUcgp8d/SsAGuxlkaxCgz2I+9vZKRgHj8DMWTRYF2gwH0VX+tFgaLAbQvZmcZ/YHwcaDA12VYDD3tUnQJ9mfxcarCf9K8AVaxGtJxgieTAe4bGHF/VM3ZxWv1wun2iRaD/YxDXY43icxTCOLWKtz+HwY9sA+nS92gJxVT+tnQZPOeCuar6Nq7WICTXlZYxfWNh6l5c6ieWOF/VMqyqLCFOVSJL8R+kJFxNezKBE5vF4lE8vq6LE60eowaKQW1VZ5Pl4PFrKPz8/1eD0efRjmvW2O+Lj48PSPE6k/emyNiJjLm2hejOu9faEy/SxirdcLq2h6yOnw1Ge/l2hWkW/G/wphVYURf+OYDpcVVx9Ku2197a+C62335Nm/6M1BLlbQ2oHGIZ7vVrv1VCCDXWpzvushTdaFKvVyoYtbu7Wp9BKXEzDFRrMeoLh0gYjYU2/7c+5uD/SDNmexyo8iLnMg0ErdTAMZlXOGt+0zVE3+t+mYfvbmtotM8JG3qg91aCgxvmKHodYtIqZhNSJbm+VXnKR1IlUR+hHLhZaz9gjqmATWhR75fZfeXVXOFXmk9Eq4SJlFe4Q60pqq7a0u3S7TTSZ2XqDmH9orbM9up+fn5b4x0X0OLpEVIJnJfXRFMHHsvrUNHvoOjymTxR1c1r919fXCBu8L6Isz7T2PpertNw9UfSPpa5r6fxwf2MX0QeQIquy68Uv7vvw3RRakj6xo8FeHzQYjAkaDA2GBhsQNNgrUaDB4BrQYO+uwayLsg+9o8Hmiyp0n4dYNqfVPWWJV13XNgeNBnsu97dfVnm2262+2JjwrNPqr9L/1s5ut9vxjz+20QpbaOE1mF9wKMw9/FyB3Ls8dwmMSKJEGiOUQ5EgaRUtifRIX/mgWv+N7vJSsFUaRVFE2Sm697CFAUZ5r7r3g4VazoYAPj8/p3YyskYZLKnPTs6QhIXsbaanm1APwmqsdsCmu1crBI0R9BRU1vDefFr9sCVfNGsRfTIm+3wnOxwwkVRZnbRqaQ1U2n+fOu9ff0XxoKGEpxfjbx8NZrJ1nFPL4aHYE+y518v8LJfL8S2SupkSmdoZu3AbVXOGex9JXzRfq7tK/2ukbbFYmG09UNpThBos+opXEWgwL8YuSq/WcFqvtiKJUgVEB7WHx7h3qbLEnFse7P5qTUCr8PN+WoVZJLRCEdWlr0J3n/coAfoRfWGsLEudVl8Ehy+PUJcSaE7jKRqsv803BdNwRtjcZnRSRVcZak2BKZki2X0rBH0m5KovfzxCg/m9vk/UEnU3dyZvwExN/22KBlj7NE2aPWudCfDPQsOyDzorboQSvvgc0WBvBBoMngIaDA2GBrsZNNhLggZDg10M6v5wHgcarGcU92ow658WiwVn088dqw2mbXoe553nuRnEF+eaBwQN9mLUzRfDpVXSrZIZGVr/3LOhtJZKhyk9otpEXWy4H8xWTSSEVqtQSVyNwlFQraLOyxgvdSK55ZWJv93/8D5bPduz8P593r2ES2gwnx2fr8KpO6nNMBmSXopUe9v03e3RxHyisv02GmzW+8EmzlOMXbUefrtsa3qsfi6Xy+iIOU/YTFmdWS6X/Y+YG0eD+UiHis4HeDE7dV1bQe33e7XkwtqB5yqip4vVyFH/XnvythWvVu/3SUZVVTog4CnjUIPQVQnRYG+HTn63FvniYnR7Z0a2SNBgL4Y1QLvdrs/+BPOsr9Xled6nEzVkQ9+2kfcq/DyYF0Wh3d81tXXVHJe/1KrlQq1VBce7h1olUkqt2ilBJGOKNr3nCyFKXmvIUeKr4PwPxRj5CYVWVCxhviIxFgaiKOxRjvPpuT6YBvv+/n6uJjTsndJBLH5E4HQ66U00pjycb088yzJL6six2wMNjyu4eEvZbNW+amorb7780ecEhcEpJnwmh0rDClMfZCuKwlz2+/34w9AToacat3fn+/u7z6lv0dRWT0FlrbSGEl7JJkSDvR1oMBgfNFiBBkOD3QQa7HGgwUagQIPNEzTYCPTdD7ZcLvlGs5hyp9IHe2cWi4U903R29M6MaZFI+D1Xg1kDdD6fx++3LlLXtRVOH3EyWqrSnE4nU9daVODTVgcr/XS0/UULSXdp1EDnxT8iI4Y0mE7GTyuo6FLuaL3LBxJpFS9dvPQqisJKfrvdWlJ3u5257HY7y8Xh8GP3bjYbK/k+SWpVU5GCCl1aU9uqi8Jz5xVU5KPbzwoAACAASURBVDlxNr0POQzE/FTBWkTj1GBbsG4+rX5ArG702Qj0UKwQrPJkWWapUrnleW61SCMmh8PPnZ9YHQGdH/jE7e5lWfbfLvvbdN9WM22k6WIU9ZWn2A1LURR+59tF6oDHpS2KbrvdmuKS1aE9dZqBOJ1Oaiu8i4UjF9lLNnJhyK5Q82g/lNPz+SzParv6FEWXn9pxf4lFged5btXYtg+ko9BQggmqnjZeURT2LPpEMRfQYO9Lfs1er/CdGcEiea4Gs0hD49h6aPt7yrh4VVVm/Wgg/Hg8mqGcGBofsw/ribUnCUlf/11rbp6t7vWcBJBd5TfyDlsa+pCdvURdSDtd9NOHPrd4+aHaIiMsDEeVXPZ0ZGGXwZyS/tXtXuFUfwkTFv0oupVkqLi6xJiftZOLprbCXIT3lm37yopgfi8qsWe9R4NosDsTXzd7dBNvop61/VuWpd5xa1G9HSkztGz244VXpYftjdajDHsE8xBOk1ophX7s9rCORTNIattbM35HsfVFj7j/DlibGk1vsgqxgtI8z5gTqkUPDdZHOTwyjf/bLa9Stapig4BhP6KpS1UY71I0J0vJZpYMzvNcwxlqae12zVIWjdjYbrf23u33+zvtrhGK0V6inqOfVrw9v9Bg1M2H73oeLDcL0GDvCxqsCzTY40CDocEKNNg1oMHQYB402LCgwe4HDXYDlzWYvbo2/cc3ml+JOtjrZX1b2r9VeqnxwV/mMECL4in7wcx8t9Up5wYrH3N/yptfVZU1yopd5sukJFZPih67tuSoHm673favD9r3+LjT6kMN5jVSl9TJ3Taw3C1QDEVF5HKVBgvFhg6kirRK4dYTeg2W57kMiGjVZVdmLRy7a7/fJ1KrNJhlXHQvXAwFmNyjcCq3XjFRLAlk8VsVGvBk5GtfWCvSnt9o7rK07mwljsejrcw0XarQaodsKb22+wYzUu1YVEMLYotmrWxousk8VZXTelrZo/KjRtt+hGuczM9ut7Nq4E8Gtioamjfp4vIlfIN1Gz4pDRtZIfeRVeqnlsulKsZFO1v9iF8D9jgbvWi+0dxTLj4FaTBtQjakWvNmkW1d17bIVvpKi9KVQamF9XotK8Jczuez1cP1eq1YsgbzeTqdfKTPK5u+qAwt8enGyjzbia+fn589lxfqQPw+UcyCKzQYZ3K8Hmr6rU/qY6ceDj8jtKdjzoNFb742v22322hoVo2pfFpjGq4dj1xs9LcKdvzLFlSMUlPeTxh1pAC1ZFzpqZsdYrI7Wxeja3LgiXvt6uC0+q6h39DFsnPtafV2l31q7OJe4RuQBtNUicx9L0iKNn3Vn9YAJS30I5qACmuC1R+Z0bsGG3/d7XZVVcmiNT+Kws4dMc1slw6HH7tr2SAz4vv7W8O65iKbplU7SSlpIkWKy/+IJtYKJyBbQ/Y+9TuKNIzF3pS8WS8Qnks0plVkRddzHuxBCauqyuYHEkOxkbFo8tWGjcw9z3Nz0bYZ6Xxt/txsNgrEyn+1WlkJ/AaHWKgJ1fSOCsf8aFhEFrMO3lDVVfMolfhcS1ddj81TXeyOLe/r9dpKtecCDVWni9vJhiqNYlYazF52Fea5+TJbeChOpMHqZpY4zKCejj4dqSpqLhpill2hArcqbbV61FIYglNwfMBFGyMs3v7tm6QyGgzmDRrsFw32DNBg14IGQ4NZLtKe0WBosDRosFbQYEOBBruKCxqsrmurHOqnx0kWjMmx2Z/T54waiQHTbH1k2w1olcVTdIK1Berb1HlHC7LVUKrlrZrlN97Fmuzdbqdp9FY/Zgp4PzL35VI22y3UDJVlqQVjlrB1c35x+NR0slkkBUdG+t/vavCrL7RuQQtF+kdUNOsetQhqwCzoXMTcEXW9XlAV3SsPu+RWK10yI6SqKqsAn5+fqiRGlmVWJYpmn4xVRdm1RVFkWSZ7OkLDc3KRHlMyVquVRdqaZS+rlJdISUoXhaosHFYIRVQZLG5UgIrdi1UlI1J6VVXZo/z8/IwO+hvHZL9Kgz0IreyN1iJ6Qg0WDe0VzS4XNellWVrZqu0K1xnKilXGVT/lYp5DDWZ+Qg2mlrN2WDL0to6pwVoTIwEZrZZMUDbHKvY8Ys6K5evry55FYmTqPTWYFaYqbSiMrWr9NvaJ1saXzW75zC2t1whOFhyvqqEE7TC3h6IqKpPs5ve9qw/tee9tkQp1BH2GNvRS99mpaI3hCIcej8bleTBpMObBXpjIeErPGKjb01DH4Ol57pkchtZtywA1C0xthEZYtRNXgzqhdpIfawQlhzTiK32lJdGtfiK9Jz/SUeEchRdaWp5uRfrcEV8hHWtjWmlNqMHycAtEAquou+ajZIM32a0aTNKrS0S1SqxIlbXe3hWg111+ZkzzYBpurIKjKeTZusPtdisLwG7X8HCYMLtXw3OKXS4KP5xqKzs4Bh/4as1R+fdwDp/BSJ6VbfNmYXSRPItUmRd1dj7H19fXbreLhmMeioxm+xFekl3Vam/d/I633mjPveuTfXUzCV81B29oaEnvadVsRtLz0hxXHeyfkaUrDSZ7S3epKLROR368i+Z79aztUjgP9ri+rIsuQfgbfFCr5wlYUukXTd5QUfjq9CDKsrQX51mn//fB3vTNZmNVdLfbWUuu6f2wu5Fnu2RdbZZlu90usljqtikye9xFUWwbokUuGr8YqqnpkmStrUfo555I8+ardD7vPhnSsYkvNJRXfsVhFlyhwS4OgMHc0TvT5/CVxNjP/WiZ0/garG7mfkMXM8I2DdJF+lqFfEYNrldlv8FSBIWT8KOFCl7dqW+QKvajuXo01k/bKzypt9jKdrVaJYZ+lWaNmfWxmSzLmr4YvCJJg5l5Yd9o7tJXeXBSRUJoXcSH0+otEjaaBwuXTUY6pwhklTSYIfnhI7UB+HDSTEM5oUu0uLFLZYVUbglieEl3JeavoruiwKPpL5VYYmZMj1v2/QhYdvqs1dF7/YgX3N5By7hm9XWioCrGKfhGszWPEmyhS/Qiy9gNVZmmCyyuU3NWrWI/N6claYz4HBx4IBfjcPiRvWt+pBs1epUegx+kAFvxniWr+qw/skA0UNJaSeTnhk913Yk02ICRDt6LWSU5OlSf/S2nBv8oZUUcm2++t/Y+5ieMQuGECxQHzGmrbXB/mK3hyGhJfOEzLDfVeX9IadRc9Fx2OwvQYPA/0GC/aLDRQYO1iqgu0GBosC7QYGgwNNhtoMHuCRMNdjOXNZgVkPZwj5AmeBZ1c1p9z4UKMsK6Pq5yM9Z9rp90Nr2t6CjLMmoZo/WB9l5Yp27NZdUstpEulR+/ztArN/nRgwjvitY9+t1oWlEjqzHPc/vx60TdmEXah6LZtbVrvpGSMFDKZrt/4kDbslm3EK5uGhY9FLNpTJl0bQPzqkw/QikSKRyvUnS1dJu+QiKxYfLbFhlKIEVCSD+skpula9nRwmPTmaHnULBZ4tfNdrK8OcheAjsUkJEGS0smr8p0l1YVdom6wq1gDP1EiqtqW8oY3b5arWysqhhlKZeGEiz23xFPBKk7RN2pOWoofHxRw3IOjhpSI6ZDCKJwZIbqiAJlMzRGz3/xLv6uMC++SakdDyvLFhKRqsfpL5lOySM9VIvs9U/ndNjSKHrsB7s2rvEf1lWoYcyeve+6iz6P+P5qoOXEXUdohC2M2Tx+r9f5fO669AJcocH6vLowdzSj0v/YGftkXtfw221oP9iDrOcEaguy5qwCnaNlhOmxrs4Wgts5B1JTsgCkJ81Y0WYtacs6+FBbNEOiYbCy+TqZFogXRWGWbqjTzGLWKvPwE2fRpogxi7QPdV1b4iXpfVMTttdWPq0DbNbu2zathxrKZ7cfrEges6F/o0ttGqqFyOot3UkVoUvXPI8PsFWHyCXaZBVeDVMSabnIxfv0HsJg/dVITVXBPJjfBtazPItgU5zXfq3JsKpltuzn5+c4DZSs56vsj4Rx3/PeSJncI1QmbjE/l0TBSlb12S57PB6tIw5P8DOqqrJLTxnWLJt5sHB8rcvzOPXk0RXSDuoo/35P/CoelMJ73uKbKYL9jap+UQujRtXP9OTB+qzXa0nQYPAHNBga7CmgwfoIBjQYGqznXWiwuYAGC0GDGWgwgQar67rW6pQXyz+0UjVr6vqcyyRLdMBFX6ZSwtNgx0TtgrUXtig80ZimGzVtmeha4V0HaxHTS2hCwtB8enwgXbE/F2/kZc3pwEW3dlKJfX5+RoKtbg5Y07Lyx2U21GBagiirPaHKjPzvmsPorgQJiRKqi+rv6ruLCkfy5tgcGBhKuBuogqPkQ10XRhd69qrMyyGfr64y8beHnsMy8QKsq3y0S8RGNHqu7LoTS4Oq+u8oksa3ael/H5eGh0bxRMImKyrtMNdW97TrsrUbUstppmq4L0CLwfoc/P0gqqrS10Euem4thBerCX2y82JZ1uc9tEtTl6wFXiwW/jN3Vvmv/cLnvIruag3WsxRg7ljHr+31iTp9PB7t5RlQg2lb2lM02IAcj0d7cRInl4R+xh+kfBaJ0gi33rY+fQ2M+RIrmiG3RIEPxbnZ2ufP5NApBQmJ4jVYaPf3UW5dLkWbBlMUmjSTtIg0mJ/jak2hd1HUUciFUzs+5NBDmIVogqvVsfgrF7sS5hMvfRgmQ7H7u6Lb1+v1x8fHx8dH/+mpG7AYdfL44yLqQzQSFLo/MVW3MXia7wzQjbP9D80StDZrVkP0Be1Qxmgjjfm5J3k3UwUf+O5/l69j4aUu/4kQnltF62YY9HHJCPdSTg1rZpfLpf/8mhk/fqb3FHzree52YAI0GLRjTTYa7E7QYF2gwdBgaLA+WIxosMFBg40DGuwXDYYG6+AKDcbZ9G9IHnyU01+1Fz59JO5tvIwGOzenJ1fNp0tb/ciyfLRsmAUmP76+vvwKBLMk7LTD6Gx6qypjHl9bN4detp5N3yWi0tpAJCScFxhdesYLia4kRboodI8C9H5aZZu/MZI69rwSd0WLGKu/W9fsrlZRF2XZS7IwIiUj8uZz6v1Igz30xGCLa1IazLuM02o9Oq5zc3LjzSH0SZ78eB3bpWyLojAN5ncHVM1eL3/JWtFwI9bN+bqH0+lkVkSWZVfdqJ3PagyjIjoej/ZSFP1sD3t59/v9CHaFpbNsPgiuXeXaEK7sFEVhLlclKSwKWWLRCdUTsSXqZrP39/e3FYIUqbYe5MFn36NL5fROlRyQyxrMYD/Ye3JuvvDQOpBmjYs2wwwYr460nrsGg2upmw1dn5+fkQYLD1/2Y2YXP0XyiKTq7bjqdA0pNG/lJ4jkhxckRTBN1DpZVAQaLLwU6aVEOK0uXuFo31QUhU+8D9yHHCrJLjFWBFNbUQZ9OfiQCyfhEhqsqio1fVYhq0dus7FIe34qyhOdWRIKDJmJRmIEPZxMMKvRbvH2wOAWwrn55JfeGjsnyaaatWXXCqe478XP81w24lDp76K16Lw80wlDfpes+bFGL5xb+L11I82DOB6PWpvgrybEoV1KzAEWzcFUZdMXpB+cisVq1B15uoBUhw7BUpNYVZUuaQBokFFsbVwfc1ikD1q3Eh4JE1mPYQuj07muOoVoCtxQ8mgwSIEGg5FBg3WBBivRYGgwNNhf/2gwNJiBBns6j9Vg1tlMc7EpPIhwtW7UbKnh0BeKB4xX5yKapTVgyDdwQ1t2f/PnD0gclvrxy9N/rzmhSN6sj1wul6vVSk/fwtntdv5bn3Zpv9/rTLDRup+6OZ5ROzH8KsRQboVCyDzYXfoKQmjum5/tdmtGYdm25M8LLUuP1F14V5fUaRU/Xk1F8qxs1tjs9/vdX7IGhbNer+1SGLIXSBGhrFKYPl9eVoUhRNopcvexh551bxSOTIpwLOBxtc6iuO0MRtNL9gj8sWOWZpVtHw1mjYa+fvFQDWYVT29HVVVSXMqU/dAJpXeu1Xx0q3stdbOhyxo9W6+lq7JiI1NVY1W+Ce3fGt/zHKO4js2h+bc9nfP53PXtabWuYaRRayZN8hvUXhkzakakDTR4JD1jcZ2C75JfHBrOm00crbJKAxmnBsvg4fAjVWZxhcokavH8i1w1K6tVFGq3w1XfquHyE4Z5w5B3orZYgKvVKjqWsyxLr8qiSyPs6B6K+i9X3YsGgxSyNvJgta7eq8dtvLGGtc9HUUKscdFYph9BuXa41Bom+ybYCNNxGvHVknGN+JoVXpalZVD98c0tlOz1px8BEnWQ4QJx+bH8fn19eTPUSsw2G4z/AcPoTA4dxZG3fQQsci/LUsfo26tUBFho+mRc4QhVh7pns7O9Vgllhlcvocqqgo1Y8nz8e4ZHVVX7/d7SbG9TlHLrcSUFNR5fuRmtsDT0I5q6Ca0ELyl1l1dTXSUWRhrO13XdGBXUZrOxgXnfwjyi+lnsHx8fVtluC8TGlaPNFWb9+PbNLDMjstg05CF7QJac7D+7JRyVj4JVsScSLFll0zithodq7G+zhTjLMlmxhm5U7OHTj3KnAJXmyp3Rkud55CcM07itGoQ2nP3Imw1dfqCzKAp7oPpi5G8wVtUlAK5N2G1dTHTX6XSyduk2DVY34wiWWZultEcZ7uyySA+HHw3W2I+w/tiPzWYj5WYhW2NlLtYIqOGVS5Zl5jnLMsuOL94wCvPTp3ut61pf97FI7Uue6/Vab2ue55rxMz82/W6VX0JOW0Y1fSp1p8k3+bHsWJgKtv+8k68bkQg5N2dWhROPlrDtdmvlEypqpdmPFs0CNBgMDxqsQIM9GDQYGqxAg3VjsaPBvB80GBoMDfaLBpsGaDAYEntnzJ4Ll6m0vleDIw12QxTqnPxcttrlnq+3CuEqKXgD1pFkWaYlW1qloA5A5w6bH1sIdLPNp5UVI4uWLurg6KTohOWyLO2B+jNqjw/4LsJVaY40mIywVg3mBYCxXq/1DVNdilbf6S71ptJ7oVbRRw7s4eZ5rkWS6mh1rzcuo0temRyPR4vU1oqEYq9oBJL8yMWSlGWZLKSwfCSrLHYt6ZTmCe2DUHAWwVLPMOSucu4SZlXyo8+iajZyhKd7qSY8rppZCjXKcFsgWtAVnp6nMpQ3qTLVMT3lUIMdDj9ai2ioup6bowWz4Hs25iesvZaYxEBS0ZwE2NMotHouK1ZRaKPysTk0VTVEnn8D9RJ9g0cDChprUL5OzVHgVuusclrueg5sJRpwe+h22mH0aWZ7KbS4NLyk+nnx8/ThpUQy7ulixOl0UhneFoLqmJa0+YFIqVZ7TFaNd7tduKtcWkU72OWimiARpTK0cORnv99b5W+1TMK1haHBnH4WGs9SIPZwVfnV4ql1DQ2w6B3UWyktp2So9v4GajNa69tV/hdrQuQnD0bw5cGKzi8r1aUxd3QPS9hCdl317mgwaOHU/WUGa+LD9+oRqJWJXtSeqD+O2hQ10HI5N2fHy/YKa7iGvcNkqDWUbRG6mJ/ard5O9MqStdahtvo8N+fX/zaW03a7lYXqo7BwQoMyagJsoNrGrSMXybNwnNjnK7r9Topme2E4bBkNjIUy2PzYeRh2YMwgybiKUINFG7pkIhROg4WVzcowD7Ysy0NkLxbNvKWmy7bbbTR7ZmrHBI+SYepuu90qHI1JK3ZZq2ZtmBo8HH5KdwbGsdmapQ0qXq5IJum3ThTQnjHbHGIdv4Z1VWjaPaIaLv2g6mcukoKamVGB+CSlhVb0wpZ/t41ZOm1Sws/MjKDBlNOb47K8yMTRqEfYwFpcmhmTbom2WebNqLwKodVFNoOqgUS+KmrXHFfenMRwlQYLH41WEFjKtcpAT1kjjGERRbkoy9Jc1AlWVWX5qppPicg6yt0U2W2cmx13fiWIOgtvqpbNTtpEqYYMoq/6IEWRGEFoNV4jF5X8er32Y6nmuSxLDYdFR1/8timuLg223W6l8dTCnBsumtr7/b7/ueqKQlX9fD7bo9QIQlVVURejzuI3GEGImoj9fh/VZwlIZSHsWZTl9HPpenbyaQnzi1PU00UH6Nd17QXbHEGDwTCgwQw0GBosARoMDaaa8Lhqhgbrkzs0GBoMDYYGey6P1WD2LMd5aeFZqFPxh6WqC7/TFOiDTLGoB+qJrActfTaX3W4nkaNmS8v/sga9LdJgYTJkEapwZNeWwept7UnTUu8ufWUGVtfRvR41wbJZLQqtZFCbrvUz6lHCEo4WZBfBbiLrvbSELLSr1MNZBnuuukkQLa1RevR0/MFfdbBwcfDvIvRH5fzvv/+qg1T5yKaXVvFIG9gTVE73+72FXLjtZApKqkNawmswaRXbi2VYOetd0J4BPdx1c4yh1yHHZrmjNFgVbPGKPFfNYsLtditD1twtSTaOYLfYy2LoKGqFFunPsiwlF+2W4/FoidcSnbJtq5hSqBLzaY4k5bHZLbZaraJDwB/XBoYhWxne3/Bq4Zw9Cz3uaGjmfD6Hr7nVjWgnj1oPr7jUIFizY6JIVVGjPIbMWZ/aMjgerU/utB9MAepVkgbTDlt7oNvt9qIGq6pKFVUJkwZToYXtcCjY0nSpjl1wAKz8yLj3pqqExDQ30mgtYp9HWTvCS1YtPz8/o/Xqv00hWMtme+RkRUisWvXebDbRvim1eBqTtdRadTLPtgGsCFYDFt0Df6fmWylSSmGOLNKyOXrx3KwT1lt2ar5qrT5dJpkaTO1h00uUBat/7S71EXors2Yz26nZ5lA0JyVq+e5VEy3+SWngJrR5rGlVqYZRyLCMFnj/XjNMMFRTnBBR99yeCPCyBrMQNebKPNhro2Yrsno1BLXZbLq0xODJuHNlsB1pYGa9bzStYoej4Go0lUHJg1CDaZJQockwrapKrbxGtqwFz5otOj6dsjZ6blmWQaN0ygLQKJ0MTcnI6Cxp2eLKl1z03ItmbkojvjIyquAY3D5p7mrXNKwbHr5sFMGm8+j2oiisxBL79UdAGuzj40M2a6SU0sjKt39XDVmzw0SUzZ4oyeksOLwk0io6wUX24rrZwK2nnGWZ7A+7q3IHZoRSyn6cml0W//zzjyayfKYiDabqp3DkIs2z3W5VhpYvC9yIdvuonG2o2CZzolNMvOLyqswn3iux0+lksfuxgF9XsYcyBUKkwbqOg78Ks4T0XlfBweW/TUui2qIJmegdzIM5LnORWlPXEKoyiVhZjZqo9zOKQiMCka0pb3pYv40G2wS73aJWUfWqaOafNTSgZjlv5o2rYNVDpLjCcCRZLUB5vrnPsjS3Hj7UdUmt0M1Dlo9G82A99zB7P3KxauNPkfkNhhikZ7SPS8OF6jqtxHxd3e129rKrBz81u/6kZ2y408Zt07m2pkNju3aXEhaO6kbTwlUzmqbJN71fGiHVCIIGNTQPVjYLWHbB2R7mR+WjxlB9jUbBrmphajeCs20+WOdNprVbVxX2R3pzo9e8f2KmRh9FhwaDP6DB0GBosJ6gwdBgaDBzQYOhwbpAg6HB0GBdsB8M/ker1StRoVdohJQMosFOwacqtdJAVy2DebPqpmzWkYciU0ZqmAyvwbTwoGpOFtpsNrql/ksinbbW92Kjo6ZTbZa5bLdbi93yZVmzS16DnZqvb6sj0RIC5cvbH2Yrm1IdZC1i3nb4sqRCZNX9ulOn/H6AkZtsqzMSkOrYcnfqYJceKAKpvNvtbBne/u/3mg2TnbbS6Xg8ZlkWeVbPrRobuliksjJlZ2vrwr45kFA/jo5QMlnfGZ4GaQHmwUo2c9HzUvb1cItmN4Je9iI419SSIW0pP1p5qBMpQxcl3peh0ikNJsUVPaBQ/lk5h2t9oyr30Fo31FpEEW2U+nUaTEuGbAmWPSwrHKmjaLG62hNZclmz6kkDK7J0ZT4qwDB5UarK4IxQWbFa+qtRJ6l0e2qScJtmJbmJLkMh2L8m8ExNRQlT7GEuLKd2/uHpdMqDA0UlF294LpLH67YP19pLYavRjpd2aE/KeD01axF7dnAXSbx052ZXsxT7qaFuvpoQuihAczkHe718FLr9qlzYXcfgc8l+3OHcoHijf2/z03VL1123PpD/cmGv5+fnpzYIWPhZlvlt2xrg9r38pGrvo2EeDH5/3Se/9JTrZoztTjl0LYNosHQ4yrJOE9awq0YT5Se8vW4OUQ17brM21HNnzcpsWXJ5nifmDy18aUW18iIc8TXPoVbU6LW5mI1r6dHQVNTS+SFbjUjJRbMoZbOcXcNpRTNFdvPTkbVthamEnZuh99bja7ULqH/F8L1pa//a82qEtqV1abCeWE0rmi00uTtgXZekfrNmh8A62BmoQQcFK3cNrNqP7XYrQaI5BIti03w/p/p7RkUoTspmR5bsWpnI0k5SQQo5Suc6OFBk3ewQ02juujlCOsy7RkzMz6o5WLkItJwGg6PEh9LLF6+fK1MVjd6dnjVkKEvC3riVO0DiWpTs0AaN3gtrLpR3aW+NrNstoUGpQCxMjcrL2K3dSLn8/LpSai1bJVvNYNSWeuPyt23wSxZn5BKGkyi9iym8+XGrlfYHOWgM1FuxVhT+sJY7E+O5M8BTs7spnAcbNoU3M3hZjc9EEl8UhQ2n+rlo/72Zc/P1P3/qzLXZueHxTaTEDDQY/P6iwdBgaLB+VyPQYGiwdMXrU4vSoMGUbDRYgQYblMHLanwmkvgCDXYTrEWE/4kK/z7kzYGhPbcqDYVZAK0bMK7CuupW/WOvrpZrH5qPh2qlyjk4zkstiL295p41300O17TIRpGFqsUtF1MrazhceyMzNGrXwtVBWocjy0khaN2Rvb+hbjQXW6JphpdWl1ku8uDUcitApUeLdm5bm3pq1hOGS2ssUi2tKdzmvcPhRzug+rS8F02lyERr9ZnupK3kw28029Mp2o5DlHrx5n60Iq5yp/OFskEuYbD2b6SUZCuHaYhWFZbNSshjcwCgv710O8R8LkIxE65djPz7kKP0hHdF+BRW7mDDRKn6e6MSjsrEavjX15fdHtaNizU87ecqy89ePftsw/bu/WC/0s0azAAAIABJREFU3eLkcfbobW/rm1A3A53W6EU9hazYqCs8NYs/V8E3iKMHenN67shNC6dmLeK2x36wng3vxRDuvGuOVfFZadaqQm2/N/eqGdXdBtu2rZzz7pPor3r0ac+JQKbT2lytwboG8mGOWEXUhhA/xmbvj71CYyasq+MZHP8O+z6ga7V0n1XU57bDly++/+fmizpVc8hHa7zhuG+UTrlEV71nDYef/y6UD13OwfpymdcX895ayMZut/NCS9MOJkTDIjKzWJNmV8XbJz3pQPyNconOSm6VXl6ihL9bBUDlJmpCwZNQJl5j+B/eW6SLvBwqguNDdK9Pm8+OV0pdfkIP0V1VMH9lFbJyGrUr+2FhhpekOaNkqHqriubBOTF9al1XNbvq3hDNg3VpsPuj8EQB3hNFn7sekYW5kDd7Yv3hQ1VwYoEczU/rHps7i9E3jIM8l/P5rF2FXb2Gj6jV5Z5k9OHOl2uoEps+ymC4bsXa2N+2D3vKtLAmXd+HbC2oqwowUVFn8SzQYG+NVVA0WPii+u4HDYYGi26UCxoMDZaufrfdG4IGe23QYK0pb3W5Jxl9uPPlGqrEpk+NBhsI1iK+NfY++A/dtq5zGBMzZLXEa+TYH8os2oU7SbSG2qEXCS3bd2f9dLRw9BicnhTVxquKMWFhpMORB+/ZsmMfFM6CLyOn9YkXG7oaXfLKpAgW3emH+QlXACrAaFlg6ZY7hsKjS5UV3Qsgw6z52H3uunRRq5pSvqoOfBmGUfiC8sn2WdYAkN9m07+yDYjXYFfV3tuYVzM1VDp7tgNDYVVutVpZbxs1esfjUdvAwoNSreVUrz34Mxr80Z+bbxAnNNjTGeqFmtFbcyeWU1uKb6aa3DU0abV3FaCdgdF48YCpCpP30EZyEK7QYFaC03x/4AaqttW6RtZ8eqgY6xCOCJm2r6fBnsJEmqGyLHVIcbQp3087aBZuqNp4VXMc+kncooqqT75E6isx/RXKBmmA1omv6K4ugedVRzht1aWC/DRaGGCrUIlEi/ecEHVdafZ70hIUbjLQF7iXW+lStdiL5ittXvAPyFUvY9c82J3mReJef+npTcc4+Gz6dmCoojgFn06Jatq5+WriYrHQJxl18o1++E3OQzG+BnuEkhw2wGtjn0KH25P+SQ29aQTf6qoea958/iTcMG+GnL6NVjV7xqZWUOOnBA32vqDB3oeJtHQlGgwN1pFmNFgXaLDRQIMZaLD7Y59Ch9sTNJiYrgbTuWposBfA2kFbwmsngOuSvVdaKnZtyEO9Ti+8FvE9UZWLjk6qg9WJpsF0iro+C247JaIdYn0YtnFv7S1UUXUeuvaDeXPf2/2R7mp1SeiihOrQj4SwkZ8ohC6foVhqlWf+xkhZtfqMHL1KTFAFO7sUVyR6w5z6GCMtp1bxWcNPHnt3dHZ/z9GBPtR/8ZduT3QyukdHNAvse+J26mZ0SafGHQ4/Xbt/W6X4UIU5bIDn5iDy8BvNUzO++zPHNHvuLP+y+W7NuvmWT13X9qPPtu35Pv3BuXoejDM5XgATNmZnhB1A2TZN8RRk2j76TA4YgfP5rO96RQ+0aL4zttlssr/sdjsNod05I+HNlNs6gIsazAstKQEd1OGVQHhLJEgqR3i7wpc68oFLoviQo6kqnyQvvVoT7+8KMx6poNaMhLfLRSGHEjEqw7CQo2DDZ+HLWXnXD51EP7U2Rxqsaxj0qprsPd9pD0X3psO5GNc7GGdWCTXHdWy+lqa9iPrGXZ8h74eWVf8GM3FVtdefTT/BB53oJrrKYYK5eBw6b+Pz8/Pz81PfzNAJHDbGWgUj+5AADfaOoMFgTNBgaDAfBRqsJ2iwFwMN1ueuZ4EGS4MGG5YrNJiZSg9aHw+jUTQbHqKDEG15erRU7FmMdjY9jEBRFLa0xk6Zsx7LbF+tPNSB+PdoJGNMMy46F9HLD5HneatyiNSOuR97fBy5chzd4YcJz2GAYQit+7haRZRPT58fUVLDEvN5j6gCDRYVb1ikrTdGAUYaTF8GD6voRJAG678lW+m//20Kw7w2kGGjnrI865+wqqq0xFo7D+3HcrnUemyNOk0ky/doMNvNaMc/dp2GN1TjfyetuuspKRmT/mVe17UNp359fWlfYkRZliOk+WW4QoPZNrvq2dY53IysXmsQi6LQ8Ju9PH5m7FloesFmQp6dHLgRs33X67WNmW02m7zBDJHwoyIJJmKIeKx+SoP10QatQiISJMe2Q+G9oOrSV62qI6IIDrHwwUopedFyFVHifRSRz/LKD6CFBRhd9eGEAUZPRyO41w4yjlAzpcGsC75qecJoFm0iijAN/kf/u6aswfoQPcfD4SfvYPoj3a3yqcuzNNhVZ9M/V4bddtd8K2crPlPaqejl9ARL4J70jJYRNNgbgQaDkTGTFw2GBkOD3QwabLJG3lWgwdBg8wINNgJXaDAr+goNNk/0OfPvhsViIcvDDmiazjocs5DQYLPmdDpZlVssFjqFOSJvTqLvU+sm2NBrLaLltHCU7mTCIti5FGmJyq0GPAa0aonj3yMKj3/xyqT1Lq9wuvyEyYjSHIYf/fDhVG5nVxhsVzK8vkosXCzbhKjfBmZLYb+/v28bfhpfgyUM9Ce+HbXjqhvTQXUFOLXWICRKm/bEvuEC++PxaDtZpvyNZkhQN2cempBer9fTFwLTbBY8V5xNb4Z7yVrPeZLnubWD+/3e+gCNw+nHdN4raTDOph+c0ayW/X6vT35pxlWYi1IylxYzQhrMTPlwcima4PISJZQEkWzw0iIMQXLCDBrN6ni1FmoVScFIp0X6pEvsReG0EoXjpWDVPXfXiqpNVH9CEeXj6kq892yHcNhYz2St+XvmwSCBl3B99J6/2hpCRB4cNz+1mvZoKaszObTQJmrKWhsE/y4f284E8qgF9j+6muUy2EAbLWEIA+xCFlRRFPpxG35StMtP+K9+mL0U3m4u/i/0YyPdOgQr/GFoHdzNY1XQBRrsXUCDgYEGGxA0mA/Ku1dosDtAgz0INJiBBkODocGexRUarOt7gjBxrJVZrVYzWtdn7/n39/eM0gzCHt9yubzq28pTM036IA1mRkbUNXZ1pXJU757oubt63D4deeulLpfQzvAmRZ8UdhkQ3j2BHxtK7JwJL3kjo8vsOBx+dBK9iecpr4+SBrNNlRpEmxp9yt9+7BvCq5H9J3czAe1jFbIIPYlL/dkG+EtWVXRJPs0xukWXtNj1tpr2uFYxISkHUWW63Y4y32w2y+UyWouuBerrAL9kPbq0vgb5bw3QEnZVOFddugpVmNarqktR1QrxnqNLYSCRBx+7j2u327GatA9+FKbLZ18NpqN7CzTY9XSNjXkP3nPop08U579oT47/NMeUMdNN/VbCJO1jg+bOFvQ+Q24wHL0h0t/znSGH5osRWjD+kt0VWjYyiXZ/ieybnlezZsxsvV4/9ytzI1R4E1Gr1Up7LIVNO9uR0+EPb4iELro9slFCS+KG3r3LmonsEkteuFO0K81hvvrQlaTWDPYnTJ5+RFHYRpTW2LfbrU2IPbSS3Im15Fnzic5EkbYS2m2hRRV6kLu5hFZXQmakRUtPzdMlhBJ3hU1N1Ph0NWW73c7kXKufUApGflrlYtS6dk01RM21tRW3KZwua+FmfID3hHYxLr8OoovWqS3v7dTgXS5eavWcQIF448o4J+njxwitOG/RdZmRIa1BdcV1Vciex1WYF6B/KaHBxuBiJQ5dEn76ROHffzRYjgZDgz0GNFi3ProgGBIZ7A8a7CJoMDRYnwDvCe1iXGiwtB8vnLxFl5BDCc+JuK4K2fO4CvMC9C+lvhosz3Nbi7her73pFjVqYbPlG0ffpOreqJFt/XFV2739S6JZV+LDuxL+t91EfjabzcVbohnh0DH8N3HXRdurmsxerz5YpyVDttXU62l8JAonslH8Y9Kj9FZLl4vco6cWPl9FFD3idB3uUxW7rmbBG9RVCXfBKnB/e+J96eIR4zUTaf2jZJxOJ21UMAEfbrLymx/85iiZC35j2A0kzBFv61wbZh/3LmvGmy+3kQ4hMjJ87KHx8cRadBUJcypteHnL6TaTKwrEAq+q6h7jLHHLbQFOn9uKq27TYLfd3j+F/W+B6dNV8RIPmpowFIky7KvBqqrqEgAJU9K7dA2nGZHikmCT/9ahej/i1TUSlh7pl26Mphf8YFieXPvuZznSsy4RF30mQmt1NEtroLo0EtbBH4O9+BetuvSgTk9vXd1bH89d9/pARizIiZIupejH0+GpAUSoXe261DOQnhG9wAs4VEYuhjOdEuuTjOemdvDYp1P4xlUmir93hBS+DLcVFxoMDTZF0GCvTbqUoh9Ph6cGEKF2tetSz0B6RvQCL+BQGbkYznRKrE8ynpvawWOfTuEbV5ko/t4RUvgy3FZcfTUYAMAI+IbsxTrpxzGLREbMqHghwVVqKj3OEtWHq2oI1ekR3FaeV5n7MD5dj+ZxD46a4EGDAcDUmWNHPsc0AwxOq0l38e1oHYtJ3H7tGD8YN5cVRT1Zbn40/iXiKT8aNBgATJ05dgNzTDPA4KDBpgwa7PVAg80INBgAwCugnpIuE/owjnX1XGmEEZmmjzBu9RMVLCX8dB5R1RnaeDRoMAAAAHgUU7DksCAjbnsodTcPTS1MAZ714KDBAAAA4FFMwVjHcIxAg8G18KwHBw0G8MrQYs6dd+723jbjz4UynzX+8SUe6G0a7HcauhqeCM99ENBgAC8LTeQLQFcHU+a16+e8stZfEc0rX/BcqC03c/F9RIMBvCw0nS/Aa9u4MHdeu37OK2toMHgE1JabQYMBAMC7gLkAb85VrwDvC1yEFaePAw0GAAD/g772PXmN546xCDAsz3qh3uFdRoMBAMD/ePluD1p5jef+DnYbwJigwR4HGgwAYDxY1wFPZL4Vb4SUz7dw4G15aKWlt3o0aDAAgPGgP3sBJmKXTCQZo/Fu+X1VxnmI6If7iQrwzsKc/rNoTeFDaxEaDABgPKbfD8FFJmLbTSQZo/Fu+X1V0GBzAQ32iwYDAACYI9M3O3qCOQt3Qv15c2a0bHK0uooGA4AXhEFQuAiV5GXgOQK8LfN999FgAPCCYF7DRagkLwPPEeBtme+7jwYDAJgKmJIwTV6vZvbJzotl+TYGHKp4vVr0SnQ9HR7Z40CDAQBMAqZlBoRifD1m94LMKKnwJtzwBs3uvZsRaDAAgElAVzcgFOPrMbsXZEZJhTcBDTYp0GAAAABDgr0CcBUY+vCGoMEA4BWYb/8902S/CTwdAHhhUL9PBA0GAK/AfHuRmSb7TeDpAMALgwZ7ImgwAAD4H3TGADAUdRvPThSMAc/6ImgwAAB4UzAKJw6P5pXgXbufQcpwFu3e9FN4P2gwAAB4U2Zhi7wzPJpXgnftftBgrwQaDAAA3pGX7+ABAGCyoMEAYMa8w1AZPIjWmuNrFFtZAOCVoB2bCGgwAJgxmMVwM2gwAHhDaMcmAhoMAGB4MNlnQZfielZ6AADgTUCDAQAMDxpsZN6ntN8npwAALwwaDABgeNBgI/M+pf0+OQUAeGHQYAAAjwIlBjBreH/fHCoAPA40GAAAAAAAzICXGdxEgwEAAAAAwAxAgwEAAMDwvIBtAQDwUOaoxKIEo8EAAAAAAGBOzE6DRaDBAAAAAABgTqDBAAAAXpxZ9/QAAC/G7NYi+qSiwQAAAGbGjCwPAIABSaivyH1SOg0NBgAAMHsmYlUAAIwMGgwAAAAAAGA8JKvqvzw7XVeDBgMAABibOVoMAAAwFGgwAACAsUGDAQC8M2gwAIDhOZ/P5/P52amA12G+620AAMCDBgMAAHgsaCcAgEcz1A6xcQa80GAAAACPBQ0GAPBo0GAAABDDQjIAAAAw0GAAAADwqGECRh8AADxoMAAAAECDAQCMBxoMAAAAAABgPNBgAAAA0AJTWAAwWUZuoAaPCw0GAAAALaDBAGCyoMEAAAAAAACgL2gwAIBpwcwDAAAMAh3KZEGDAQBMC7pMAAAYBDqUyYIGAwAAgP+oG56dEAAYD9768UGDAQAAQAuYZQAwTV6gaUKDAQAAQAtoMACYJi/QNKHBAAAAAABg3sxr2AgNBgAAAAAAr8BcNrWiwQAAAAAA4BVAgwEAAAAAAAzM9CXWRdBgAAAAAAAvyAtolVcFDQYAAAAA8IKgwSYLGgwAAGBmYFcBAMwaNBgAAAAAAMB4oMEAAAAAAADGAw0GAAAAAAAwHmgwAACAuZLYGMaeMYBXZRbfv4I0aDAAAIC5ggYDeEPQYC8AGgwAAAAAAGA80GAAAAAAAA+BCavX4555SN2IBgMAAAAAeAhosNcDDQYAAAAAADAz0GAAAAAAr4kG3ZmNAZgCzIMBAAAAvDhoMIBJgQYDAACYH5xJDbcRVhtqEcDTQYMBAAAAALwdk1Xjk03YDXTlBQ0GAAAAAPB2TFbqTDZhN4AGAwAAuJq64dkJAQAYCVq8AUGDAQAAAAAAtFD/5dHRocEAAAAAAOCtQYMBAAAAAACMDRoMAAAAAAD6wj6uGYEGAwAAAACYPWiwGYEGAwAAAAAAGA80GAAAAMDUYYoDYEzu3Bh28V40GAAAAMDUQYMBjAkaDAAAAAAAfn+TanxG35SfRVIfmkI0GAAAAADA7+9MtMENvF6O5g4aDAAAAADg9xcNBmOBBgMAAACYBD0N5ZcUCdPhDYv3DbM8Mr540WAAAAAAAPBSPFdVelkbTbGiwQAAAAAA4KVAgwEAAAAAAEyOZ63DRIMBAAAAAMwYNnTNDjQYAAAAAMCMQYPNDjQYAADAZTBxYLJQM9+cVz1P/7VBgwEAAFwGEwcA4OUZrZ1HgwEAAFwGDQYA8PKgwQAAAKYIYgwAAO4EDQYAAAAAAG/HEwfU0GAAAAAAAPB2oMEAAAAABoaFow+F4/iugoKaOL4yP7R6o8EAAABuB7tqypzP5/P5/OxUvDgosZ5QRLOAMzkAAABmAHbVlEGDjQAarCcU0SxAgwEAAAAATBdk1eyYzngBGgwAAAAA4AqmY8rDTEGDAQAAAABcARoM7gQNBvCy0D0AAADMAok61N1EePRTQIMBvCw04k+nrutzN4mO1i499yyBU0OYSEuYLp3PZ/2+IQrdni4N83M8HquG4/EY/ltVlY5ekGfsGAB4NzgfZUagwQBeFlrhp4MGS4MGAwAYEDTYjECDAQA8itPptN/v9/v9pmG32+V5nuf5brfLsizLsv1+b4pCd9V1vdvtdrvddru9Wd7cg3XhWZat1+v1eq20HY9HS/O6Qb83m80NST2dTgqwKIqiKFq9mcrKsmyxWCwWi81mY57zPD8cfg6Hn+12a+V8Pp8twOVyaXfdWxYAMBOQH7+Mvc4KNBgAwAMpy7Isy0VDURSa4zIx9v39vVqtVquVFEhd1yYtTFTYHFH/GK/tg73hYv+ayMnzXMrKUvv9/X04/BQNeYP/ENPFiT7l9OvrK6HBjMPh5/Pz8/Pzc7vdRhsnjsej3X4+n5UqacIog5pz68p42gVgZMJKSG0EeBb3v3pRh4IGAwB4IGiwdKRoMIA0aDCAKYAGAwCYE7bOcLlcmgYLV8dZW7zb7UxarNdr7WWylXWHw48Jm+PxaFrlcPgxUVfXtSmfULlJftjtiqssS1vcqMV7kkyhiLJLx4Z9w+l0skizLPv6+vr6+sqyTOLHQlZSlWUFGC62ND+2FNPSY0sZv7+/LQ2Jkjwcfj4+Pj4+PjabjYVzOp0sy+rStPhzt9tpo5q5ZFmmhYt2l4plv99b7Pv9frvdbrdbK9iiKLRkNK0PAaAVFCNABBoMAGAMTH4sFgubQSrLMvJQFIVdWiwWJnWOx6PNjH1/f9vt2ub0+fkZbXySNsjzXPNpdmmxWNjtZVlaFMvl0jTG4fBj26XkIjGm8y3W6/U///zzzz//2PzS+Xze7XamwQ6HH4v0dDpZpMvlUqdr2M63LMssO6vVytKjWa/Pz0+L63g8mufv7++L82B5nptYXS6XFk6WZZb4cI5LAUqsmouJN9uSJw22XC6Xy+Xn56cFWBSFZiwlTa3owsk3ALgBZpXhPemq+WgwAIAHggZDgwHALxoM3hU0GADAE+ivwSQbJCQkohTOarWyxXtSCHVzUvx6vTbxYOLEDhuUqLPwtYrvtznD3dYBfn9/r9drrTy03sJ0y8fHRyjzTINp0aAUjjSYsmMr+my1oaXneDxa4uX59/fXVgNamOm1iNJgdlSj7QGzkLUPra5rcwk3mFkUHx8fURTSuqvVSgsXLYVysXWky+VyvV77DW8A0B80GLwnaDAAgCeQ2A9maJuTrPxWDWbs93t5loyJ1JSmraSmqqrykzna0GXKZLvdmr7SQSBySWiw0+lkSZVokQbLsuzkkAbTwfEm/DQzlijJPM+Vd3VpFqz6trquLUCvwXwU4SSelbPXYPKDBoMuEroCyQEAXe0AGgwA4IGgwdBg8NqgwQAgARoMAOAJmBL4/v62dXQ6M13iR8sLJc+0Rs6f2H46nUzLZVkmR2vfD4cfiR+763D4sbikwSQtfhtxuN/vbb1iURQWqS1HNDUSKS4pwN1uJwlniddmNqmyxWKhIxO1bFI7rLSZzTZ0WZgWrC9DZdDK0I74b908ZtLRArQtXuFWuigKrTP8/v42TSjFJRf5Wa1WkR4GiJiL4ppFIgFeHjQYAMCjOJ/PNi1jZ1RkWWYnodvh6fajKArpIuN0OulUdxM2YZgmP/x8mj6NFZ5iH0125cFXvHQ2ffSZr9PppBPkdVp95BJOtdldOuTjt5mXy4Nz8CP1UlWVolPs0SnzIZph010qlmidffh9MEtP6BJFERaLRXFuPtqmNJ+a4+/9Y4J3oP8cF5udYBCoQu8DGgwA4FGgwdBgMGvQYDAyVKH3AQ0GAPBA6m6enbQrmHiaJ5uwZzHlhwUvA3XszXmfCvCgHhANBgAAKSbY0Xb1iBNMKsBVzKgOzyipPWHwAlpBgwEAwBOYoFGCBoNXZUZ1eEZJ7QkaDFpBgwEAwJOZlI0ynZQAAABcBRoM4A9YdQAAAABvxfjmHxoM4A9oMAAAAIC3Ag0GAAAAAADwyqDBAAAAAG5kUpskAWAuoMEAAAAAbgQNBgA3gAYDAAAAAPiPiX+VHkbmQZUBDQYAAAAAADAeaDAAAAAAAIDxQIMBAAAAAACMBxoMAAAAACZE/ZdnJwdgeNBgAAAAADAh0GDw8qDBAAAAAGBCoL7g5UGDAQAAALw1TxE8qCx4Ok+sgWgwAAAAgLcGDQbvCRoMAACmAobR/VCGMFPGrLpdcXlHliY+Gop3fNBgAAAAA4NBA3AtvDIwCHOpSGgwAACAgUGDAVwLrwwMwlwqEhoMAOClmEv3MzLTKRbkGcC1sBYRXg80GLwONNAA0IeEPfdcUw9D81XhyQJABBoMXgd6OADoAxoMRoYnCwARaDAAgNcH+y/NFMqnbuO5SQIAgAeBBgMAgHcnMS02fmImEjsAADwONBgAALw7aDAAABgTNBgAAMAFnrU+kBWJAAAvCRoMAADgapBGAADTYXZtMhoMAADgambX3wMAvDCza5PRYAAA8HxYdAcAAO8DGgwAAOD3l484AdwErwzADaDBAAAAfn/RYAA3wSsDcANoMACAezmdTqfTqSiKPM/zPNcPcTj8FEVRFEVd13IcIWHn8/l8PhdFcTj8HA4/VVX5lFti/KVEgGVZHo/H4/H4gCTHWMEqC4fDj5VwURRVVZlkOh6PZVmWZXk+n2+LxbKz3+9Hy9d8weAGALgfNBgAwL2YEtjtdl9fX19fXyZpQqS76rouG0ZLWJ7nlrD9fh95KMtyu91ut1sJj7SFbWpzu93u93sf2oDUdW1RbLdbKS4TSFVVZVmWZdlms7H05Hm+Wq1Wq1VPJemRijaROWxeQphqg9eD+gwTZ9gqOlRoaDAAgHtBgw0OGgxgLlCfYeKgwQAAXhlJnVZ9JcvbW+H1X87nszfTTRucTiddMpfj8XjRpj+fz5vNZrPZrNdrExthmk3h+KSeGnzgu91OGswnTLf7bIZhptOc5/lyuVwul1HaDEkvFcJ6vV6v19JgiTI8Ho9RIfy6R+DdLY+tpXEVaDC4AaoNzI7Ramz4dvgGfIQE3AwaDABgGMLpJhM2eZ6bVpE2qOva5nD2+716DvOTZZntd8qyzCbK8jw37bRv2G63drvtMTscfjabjblEoiLCAlwul9qKZopiv99HgqQoit1ut9vtiqKwSHe7nfxYgne7ncKxuaksy6TlNFcWxSW9Z5nNsqx155UppfV6bXnv04meTifTYEqYCkqTWnmeK18qQ4Vg05VZltkPK4eiKCxMC9YmDC3Mm+fKJm4TwDRBgMHseHSlbQ18Xm8KGgwAYBjQYGiwi8zIPoDpMC/LEuAXDdYDNBgAwDDkef79/f39/W2GvmkwM/fDBXVSU+otzEULBbVUrygKC9AOVKzruixL2/hkW8vquq6qyuRHnw1mu93OPJ/PZx3h6HMhNWU/lsullIlxOPxYmiUjTVXa6kS5mEoMs6xTIi0XdjXCSmC5XF6lwcyzVieWZWk5VdEpX6YhrSikpkxJmn/Lu7ksl0vLRd1s5LOiHmc7HwAATJBBxB4a7JnMSKwDwEWKolgsFovFwhvo4ctuOiTLskiDmd4Ifdps0na7lf7RxidFob1erfumIjRftN1uTYf4+RydBS9Wq1W0Z0xzStJgu91OisuQBqvr2nJxOPyYsDmdTiZ+EgOZm83G9oOl5/eUZtO6KhblVMk+Ho+Wi7IspcE0v6e5u2g2zwrWXCzNmqW8mCoAmBF120bQJ6YHjMSDmPszQoM9k1lXHQCIQIOhwQBgpqDBpgkaDADgsbxAnxcuHUx4Mw222Wy0EM6rMkPSQhqsqipbxacovNhIY7ro6+srklW/wRpCk0x2hGC0Qk9ZiDRYlmVy0YYuudgPC9OxNFZmAAAgAElEQVSklymcxK4qCVoTipFPu13bySRWWzWYeV6v19KEVuBeg63X62gPW+jSVRoAMClm3Y+8MFEv/wKd/p2gwQAA7kVzQabBwsMePNr9ZZus6mB7kln58hnu/jIXaTDNONl+reVyqd1Z6aRaFPv93gsbqSntrTLRslwuTeFoo1qWZaZwNEllkkY6Jzws5Hw+W063262FLMHW5xyRrGG/3+d/8dODKigV3eHwY7HrkA9t0gtPKJG+soQp9tVqJRftjotm/ABgUqSbwS7T/53FwJh4Dfa2JY8GAwC4FzQYGgwAJgIabMqgwQQaDADgXqwXOTakpYW8aWGemftaNRf61BYmc5Ge0aeZT6eT3W5y7v7O7Hw+K1JLT9Wg/rKqKos0VHGWqaqqtM4w2vSVyGkCFaz2p5VlGeXUF4t3OR6PFrsOn1RSf4PPNxtaLVmWpVy8nzuLGgAA3rYtRYMBAEyOdx4anC88MgAA6AkaDABgciRWy3j3EQTbHDXhUGm+GM7sSmYc5lhnAGAE3nwJokCDAQBMDjTY/aDBnssc6wwAjAAazECDAQDAnJhazx2mB8PiTeApA8CdoMEA4AWZqYX0qhb8UKOe0yyfCSYJAO5hmk0NvBhoMAB4QWbafb5qx48GA4AZMc2mBl4MNBiMyqs2aon2eth1zwOGc2eqasdFz49Ikk/D4xaa+yxHcSU8tKYn4TMRsm4/d+D91M256vY7Csf+bQ3K+/GeFZq/XYfURxnsGddVfqK4vB8dSd/q5+SI/ISn7fu8d6UnDCdyP51O0VcK+lS/tB+AOULFhvcEDQZ/sG5e3zANsQ+VylA4Ho+7v8inPjJbFMXFcFr92Eds9fkg+dnv94rLfvi4drud3e6/A1sUxc5hn1v1fvYN8iMbyL7rqvDDrMmWkh9ju93ajzzPZYlGfsLsy6SLogj9yAr06bEv6ioc+fEPS/mq69qyGWZHfnxcEWE4XeXTmvcoSfJzOp1U/pGfRHpCP1G+wkCsfORHcYU5Mj9Kz/l8Nj96lD392LeD9bxan6mel8z0qJ77Z3o+n81Fnx4WWZZJbFj4urRu2O12CkfplB/7unH4zWgr59CPsdls9LEsfXtaJMJR4oV9zuv399eeV5gv+bHvg4V+PPKjuDz2oTDvJ4xR4diPq+JaBegz0Prg9eovi8VCfiYOOhBGg8oGLw8aDP6ABkODhdmRHzQYGgwNhgbDLIbRoLLBy4MGgxbKsozM36zRRWkNFumisiy9sR5pMPmJxEyonVrDMfrovT5+vN4LUd5b9VXozeu0iITmyRo7W1rufD57XSQ/iXD6xHXRj55IQu9JqXpd5KWj12Dy47VTqEN8mhVXpJ18mqWLfDmnNZjSbBUjrcEiP63hSPN0PffWvEf60z+LXTDo0P95+fToqvRqWOdNbIQhKJwoLgvhcPix3/avaUJ7l8uytKuGPF/0czj8SKdZeryHMBzzHF6SZ2lC85PneeFQOPbDR5fnuQ9H0Snv8qN8ReWTZZm0HMCYeJEzEdkzkWQAPBQ0GLQg4/XZCRmYBzXrAwbbNfJXu907iUgverg5GTcH3ueW2yKt/5IIMPRzT/noxtZ4E5GmU96aeAyRp8MjAACAR4AGgxbQYM8KFg12baRoMHgoPAIAAHgEaDD4g0mvbQP2BwC8JyNoYGtvi6LQekUAAHgT0GDwB7MJtLP89abCAGAQXmya7inZsV1ki8XCNoaNHDskeLHqDdAfVmGMBhoM/oAGA4A+vFgnjQaDkBer3gD9QYONBhoM/mAvng5o5iUEAHgQdlLi9/e3nZT47OQAAMB4oMHgD2gwABgWmpEu7Ej6j48PNBgAwLuBBoM/oMEAYFhoRrpAgwEAvC1oMGjh1PDshAAAvCy2FnG73fKNZgCAdwMNBgBwHWxZBgCA14Zu7tGgwQAArgMNBgAArw3d3KNBg8Ef7JXb7XZZlmVZxusH4Kn/8uzkwNPoqgA9awXfaAZ4B2bdTYzZ0826oG4ADQZ/sDeN74PdT9RmeZO9vo9zQ/S71Y82+J0d/tLpVo4N9tWj4/GoXYUvL1cuqrIXzjvcjL0p39/ffB/sDXntJhFeAG94JPzcE8V9yZwxaDD4g70PaLD7iVoW34pdJ7kcaLBJ0aejGj9VMHHQYO/MazeJ8AJ4wyPh554o7kvmjEGDwR/sfZiaBjsej/lA2BnQ+nfvMA+Hw49cdn8J3W3FZvgjutSTbYO+ChD9G7lvt9v1ei0X+9HqIlar1Wq1Wl/J6i9d7nZJv5fL5XK5XCwW5vk9F1lFPdOA3czLC9oXI/G8pME4m340Zv3izDrxMFPSGixx1w0u7wYaDP4QabCnvyGWnizLPj8/Pz8/vQxYLpddOmG9XkvJeHXRpW22222XRooUlwjlmdlSoZ/+Wk6eQxd5lgdFYYRyMVKSkfI0nzuHLkWew78uNeslq9K22Wy+vr6+vr5sY2H9d1bwiZUKYEzQYPPluS0V7SQ8kbptzc6AgVO9f9FgEIEGQ4OhwQAGBA02X9Bg8LagwUYADQYtVA3PTsh/L+p2u10sFovFoigKS1hZlkVD+Rf5sS1JIXIJfxjhdiaj1SXa+NS1ISqKNNwc1XqvT3D0b+tuq67clWUpP1HuVEq6S7+7Ci1KapSe1uwrU6YbF4uFybZn1yaAkehpXtgbt16vX/IFYdEswGtw57vsB2FpGQw0GEwazYPZFqNWhZDQEhIDXk54SSN3UykmXcyl+ksUWkIOtYorhe8v+RgjzxKf4Q+Jz+hHqLjC0EIF2xqyl2rR7ZF7qPdCBWieN5uNJPSzKxTAc2g1OKx902k646cKACDkEQ2R2rf6L4NHNDvQYDBp0GBoMIAXAA0GANMHDTYmaDD4g70Y2o/09HMRvQbrklWhXJG75FmkdiK9FF3t0mBetkW3eGXldUvoEt0S4i957RS5eGVV/l1zGEUa/ZDnPgkrneINiUq4KAp7fKvVylyeW6lgNOhx0/CNZgCYFE9pqN+2j0CDwR/sNdAhFhPRYNvt1oz40PTv0gAJoeV1l58Q66OIosmlqk1W+Vu854suYdqkuORTkimav/KlUVWV/PgCVFymOUu3nSz0k1ZoUaT243Q62XaXxWJhp5s8vV7BOKDB0tj7slgs/j97b4vdvs99b8/ih270ZR9cVFoeGByWKYQGeQheKyygI/AIPABzI6OwsIygD9iP9/9UR1Zkx0mcdF+rILVlvVmWztar9uQQQoif5W3XMTY+oxxLg4lfSINFkQaTBhMTkAZLg+9FGkwIIcDSGgtpMPFoiqJYiAYD2FtvtVo1w5v4RYVTsOtg4imqCytyAoHk9VUgSOyzwS2Gxet+1RYd81+reYLlW61TZV4d2dADDWbjzFvR9DYxSemDSCS57Wd1Hg4H7FZ/OBzewC5/6ciLJYDvBV/E4XB4dnSEEOLuPLf1X1TDLQ0mIuz3+6WdDwYN1po1WlfHuJrY1hF0PLQpvJUiQ3ty5BBoJ6/xuAikMQNZgbChdurcgq7A/+heGl4Ttm70LNjVI/g3kbogma2Rcxz+8mNuGAfD/hzaouOvcXHbEz8xMksAH9HX19csGkz5eVdUYoW4kYV8RAuJxo80mIgiDSYNJg0mZkcaLEAa7IVQiRXiRhbyES0kGj/SYCIKzfFnR+T/pyxLvx7MyxUvfihIvJtAVOSIusCT1q09s5EJlBIfobDByqtA/ETVjhVRVsIFeA3WDE8UrGMzIYMgvGOfG/YWH/fSi6oMbrbb7WazwTaJzy5cQjwNfBebzSZnPVjOBB46CFwuxOAQQvw1Zqx8lqOd5kIaTLwA2M4BgydDSim9uwbdeO1ECXF1hC2QKFbe+FG1hJqi54E/9pYn0Fq8UlVVoMGij3st54Wf12O8zujhOjPKyzM6ZoZQdjKTj8dvLAzb7XbYnvvZRUw8iPdrRG8BuTH5fLCrqswPPCrzhRAizcPqSWkw8QJIg7XSYOItkAywSIMJIcTSkAb7WyytXayqaiFnNIPj8fvr6+vr66s2pw8HaidQShQGUezxzcGDrVkx5VVTNCwbqyEh5wUSVZBXSlb8BILNOgg0YWP2TgyS38YUoI+Gl2dBWDZiQXK6fumafTzwx0poTL76/Pwsy7IsS34CS/sWxO3onQ5x7zOalfMzkq9gle1vgDosxAOQBlsKC5m+j2js93ss11mIBjscDtBgVVUFQsj+G/ygwIC5H/xReASqqXHjSFaeRQM6nU7wbbfbBXrGiys7KOQ1GG8N7apvPQwUTuNGqzBKVlXVoaeqqsBxWZbYJ4O3vCoL8rzruqqqdrsd0uvFYTDC1jiY7UVRYECsqqpnl7J35sb6xA6h3GKayKYJwAcy154cQohZuBieHRexROYqHtJgS0EaLIE0mEcaTOQjDbZM8IFIgwmxKKTBRBppsDfnHl9+TomBm91ut6gzmo/Hb6wHsxos0BL2ejABb7/f//v379+/f8fjNzTJbreDh2VZBgLD641Tj59eSAdQHZQxgaAKnvLX8ZTXgV7vWWHj8yHIEwqqzWaDjSW5eIzarygKaLDa0cZmMOIH1R1DtJIycGyzwuc2tNx6vcbjfOlq/Gbh8pvJnswbKwHwLaxWK2mwv4OMe/FOqDDfgjTYQlnIONjpdBr17J1ixT05rAbzIicw/QmH0WpzJBc83G63fvAH8Erze5WXdxzdoIJX6BtFSxA93qKk8bdsZEBlYGSCJNCfbQ9vUadxlMw+Hogxqy2ZCcGVqqoQxPH4zSy1wUXH06jcNpsNY2hLlCr3W1Bv7sLB58BVkc+OjngE+iSFEEAabKFIg1mkwaTBxASkwRaONNgfRJ+kEAJIg4kINPEXMhfR7k1PlTK0YoqKqO0XHZVlice5DOxwOPAKNRI0QFEU1AaYv1cUBfzBs0VR0BOqF6wx22w2uHU+n5GBm80GM/2KooD/u92O8gNPFUXBGZIIkcnc7Xa4VZYlHLdtiy0ry7LELSzlstMCGzfd0WowajlqJ3hIbYmEbDYbhFKWJY9UpgYuioJRhT9FUUDoMjlWqVKVUcIFMYQM22w22q1e/B3wFaDn4uoZzUKIp5MQz1LXIo0vG9Jgf5qgvgh+L6cqsRqM4yrBQEogwyCZ8C/HwYqigK2z3+9xBQoKYgAqZb/fU8nwCk+1wi75UCZWY+AHYggNxitwjBGnqqq48KlpGqgOiiione12ywEuyB7oGcYToo7OandeWXQcDJLJy6HD4QANxlvMbWZOVVXMLmQFEoK08MrQmr3OraCLKmcIWu5PsJziJ/4gjyx+k88HE0IsB2kwMRZpsD+NNJg0mDSYEB5pMCHEKKTBxFikwcQvUINgghzm4D07Rj8/vzWYn8wW6A1r6ONHWZbBxLmu67AdH1XT6XTa91DScBohgoBL+kYVxFuUTFSG2+0WP+zCJ2owKq5gDiHVS1mWiCd1GsPa7XacMUgPh+YicoGf12Cci8igIR2hpniGLKJKxcUrVVXxCp9iuDYt0QR6xchZjpV2qxfvDr6vpl9x+uzoiGUha16IF2KCApcG+7tEywrKEO3gruseHzGPHWOBsUKbPjqoQg0AE4dLlexoEiTE5+dnoMG22y2H17iCi8NBdkiKO/hzqRiUAzQVNVigypAKXIEuok6rzb4dHArjiBwc12aXDg6sQUTVBiocDnbx8UCw7fd7rmoLNJjVaRwZY+ZQKfFKsOiOQfC3H7LzypnSFKN2rdmiQ7wc6hVOgy9F54O9Hyr5Qvw1pMHECKTBpMGkwcRdkSWaRhrsXVHJF+KvIQ0m5qEoigl7098PrkeqzVbvft6dF2OAyeGWfdylkGc0Y0VTVVW4yP0AAQLCejDuVYhpithHkcu3uFSMVzjTD4+v12uuEIMFtjfgVtM0eGq73cI42+12eByqCUHjFjdVo/BrHG3bwjFXxJVlyRD5FPMWEyAPhwMe58aSdotIXvGSlZnA0K1m7mKnNjN0u5SOEvfZBVCIu4AyLw0mwEsrt5eOvBBPQRpM/ILjYEvTYEP7PXgNRinSmrVPHGXiD9ziRvbEjhTRQ6sc7HBTsPDJXg9UkHdjExJoJ5s6P3LF68G4XBPbliPAZ0U0P30O8KngCjPBJ82+GmZCsF2KV850czgcPj8/cXSSWnfxllCD6Xww8dJoOwohJiANJn4hDSYNJg0mxGOQBhPvgTSYEBOQBhMRmqWe0UztFIifwJq3yidKbc565jIkL0W49iwQCQyaP+CyM5s0BtLCizHvxp4uzaeGFE77W/LZRLW/tyK0StX77HPSSy+mNJ2KwMPGLPHy+ZBQgHjqdDphQubn5yfmT6qBF28GijrnPz87OsviFc36l4uwEH8QX7c868uVBhMvQHQcjJZ6oBy6fiwrKtWGBENrBn8CJRMokKggCW7x2a4f1fGiyCuTQCMFWiV4yssYK9KCGFrPg8zhLatLhzRYNBo+LV5fecfBD7qhEOWb3W633CPkKcVPdpW4Eyha555nR0fciuqKF0Uv7o2Jyq1pb3z2QiINJl4AaTBpMGkw8X5Ig70ZqiteFL24N0YaTLwYdb/WaCG1EvdFtHvTUz5ZLdT9niKI63bRV3R6odUJUUVk1Uvbzzz0ksmLn6h68bplKDL+R0JPUvzYuAW5ZPUVE2WTADfUaYEn9vEhdedlIV3aWz7rfAJhmPLt73Y7marinYAdwKL+gLDuGoSYnce/tdmDU6kTC+eJRVQaTPwCNf5+v1/Unhy1ObHK65/Ado+qlKHBlkC/dW4vDXs3kFVUdFYFXdUYvFK7bTasAyt4WjNI1RpR55WSz4FAAfoMadw4WPtbjwVp96nzI3WBYLOOgys+qlYugv1+Dw1WlqU0mHgnUPJx8p72phdCvDqS3KOQBhO/kAaTBmulwYR4CCj50mBCiPdAGmwU0mDiF9BgZVlCg3Vd9+wY/fz8/NR1vV6v1+u1ncwGAz2qHLyqoczAHMvj8Rs/rG/QEofDAbei0ijQYHikKAo/B88/Hsih2uCD4L+BMqmqiqctB/BIZRxCXRQF48D42ECHVBnTtd1ukRWdm8FoU+ezOkj7UE42vyVloMS6rsNmcTzBVupLvBko85+fn/hgnx0dIf46mrL7GB6/6+ky91mVBhMRiqKA5lmIBrPrwbw4aR3BgIyVPbB1/v37t9/v9/u9l2cUHoEnVodwEAwuETHEzQ+meWkxJGP8FauddrvdbrfbbrcQJJVh2wPH2M/98/OTqaDMi+7bEdziFZ4h1jg162WV97CJjbAN+WAH8TC6WFUVCuFut8OVn6VWo0tD+fMq4BP4+PjQ3vRCCPEYlmNFSIOJCNJg0mDSYK+L8udVkAYTQogHsxwrQhrsbbmlkNV1jVNxFzL7i3vT+/VgnVuU1ZnFS0OG/m63w2TLpml4vDLMoMPhEOgNyrOh9Ve73S5YE2VVB27xcUaSmoe3omKMQUCFHo/ffjIhZ1FSOyF1dHk4HBg6n2XoTJ1XgIFjC5/y0iuIoX+2jc1gBHZL+mBC7EIqTSHmAt/OZrNBffvs6AghxESWI2yu8qyo+kClwcQLULs9OeyYkh8N85KGI1eAHhZFwd3qMURWm6VcuLLb7aA39j30n2qB42D4sV6vMVrlx8p4ZbfbwfCiIIxqFfxYrVYY6fJurMhh8uG47NlsNhwogxukC0nDD64fYypWqxVi2HUdftCfsizxY7PZWIFa/96J3sfQy2PGnO8Umcwce3bpE+K+sGp6dkSEEELcC2kw8ZJIg0mDCfGuSIMJIcTbIw0msqj7mWYLMQvqug7OaI4uBuOkuEAM2Cuc8AZ9tV6v4aCqKuoNPoUrx+O3lWQUS9BydV1ThzCg9XoNx5z7Z5/i8i08RT1jlUwQxOfnJ5SSVzhWeTIHIOqOx29k1+FwgOas+gV1XFFW1zU0D2NoU8HkMxWIhleb7e8VZdEYMvL2rfEKl4HhXR8Ohxea2/D2XH7z7Oi8CTyjWRpMzIg+UiFeAmkwEaEsS5jsbds+Oy4/Pz8/VVVhk4nD4RCsPrJGfKDBvBjgFUojbPmAUaBAp1Fm7Pd7SBHIKgzH1WZtlddgXODRmX3e6T8U1/H43ToYYapKxpM6LVAydoEZox04rvoFdVVVwTGH9ap+I3vchUjDU0wF9dV2u+VeJnCzXq8x1Fb3awjr3+oXuR1oMEaVcppqk/J1IWsRhbgfKPzsyHh2dIQQIoJU/Sjys0saTESQBpMGkwYT4t5Igwkhlo802CikwRbNkosyig5m3C3njGZqsLIs/ay2QJNYPRNcoRJr+8k/x+M3xAkVUW1m9GFv9KIocCvQKgw3qlWgTNq2xS1EHlpl10NVBjdRfcV4YoYeZzBaqYMrPKMZIhDKkIqLkzkRKNbCIWn4gU0XOfES6YJpyPhArOIpSiakq3FEFWZCOXOBGa48u9Cp1RF3B98Cz2hWeXtjNI9XiD9C/scuDSZ+gXKz3+8XdT5Y3W+hUZYll4EFGqwzW9J7N165cXMObrNBN3ycC7cgRbgejGqKo164xbAOhwP3rsCzXEnV9GNl+/0ebjjOZqMXDMpxQAxHhG2328JgdwrBeBQ0GIcNy7IMtra3SUPEVqsVlSFEHUe9/BXqRsbED38F6isqzDhEBnGLMcZnFzchHgQ+z9Vqhc9KBroQIooE/MvhlZj25BBXkAaTBpMGE+IxSIMJIXKQBns5pMHERDCx7XA4LGRNTt3vi8iN/qxxz+mF1E5Dpn9Up/Hx4BHKHjtFsPm9WItXAm87cxQyveVTTALd8KlAgwVypft9snOwKTxd1gbGcMiZfyrwYehKkHZLoIF9Jtj8R0nTTvRR1Oi+N/gK2Imz5NftjQkZhUI8DH1ub4k0mHgBqMH8nhyJUZfanUbVmkEzLwYSI2xW3Vk1laB1BEKljQ3T8YdVUNaZVYCBfIpKnUB6BTKpMxvx+4T7GNqoBgIynd7gYut2ot/v9+fz+cGa/z2aNGsNq51+LfC+2C/zQu9OJe1+RDNWGT4W5ZhYPtJg4gWQBpMGuwfv0UJLg70u0mDCIw02C8oxsXykwVL82W+4XuoZzdy90Cui1uywl9ADQ4JqSC2kNZiPTEB0qp6POR0HM/2sPz4IqqChWYU+qpkR8zMPmbcJxeWDCOJTu7MBVqsVlqU9paS9x9etWWGvC17c+XzWGxTi5dBnK0ah9WBvwv2sLniLncq/vr6appk9iAlQg3FPDi8qrJKJSouoJDv1tG40yQuzxBgXPQkiY5WSlyjByJtXU9GwAp1mrweapx2QhcGtQHpFNViQitqtoPPx8YHWZhCPG+Lj+rOL2K0stjFebMTEz0utBxNCiHfi3t2XlyRwIw32kkiDSYNJgy2KxUqdxUZM/EiDCSHEk5AGE4uDGgwbhS9Eg3Vdh73yqcG8tLCqjILBywyvHAIhZNUOb1npFayhCrSZ9yRwbK97fTUkY+yVQCl5fwLBEzwV+EzH0XgGgi26iixITme2i/QJxKIvHFr9+fl5OBweUH7+mg6xif1raX8t8FF8fHxob3qR4N7GohBidqTBxEQ4Dta27bPj8vPz89M0TTAONqQZvJ5pYoupWie9LF6uBNqGnvARPz52dVQtGrSXOoFj77PPAZ9wXvT51rhRL5vM4IfNNy90h96Ila84Vezz8xNG50IOPxAinxlNYXxNq9VK42AizewaTKJOpHkt5f/gqE4Lyz8lDSYiSINJg0mDCRFFGkw8Hmkw8WCkwdLBzfKUNJiIUNd1WZZlWS5kX8SmaTA3khqsddP2PF5vdLHdFL0q85ImWIHm3QwputbN4vNumtjkSXt9SBcxmYH0apMKMIhYFCquwLHVn0OZYN0EWVrXNd7jZrPBrXuUlhdqNsQfhxpMcxHFI3kt81qINLeX5+Dxe38gmosoXomuXw92OBy4+4W1+y1ReUAh5B8MREUT24zeuwl0iNdX9DzQM12/LXtiPK0bWHAVELi0YoyB8or/MRSN1iwD82NuHubAkCrjrd1ut6i9XsRy+JvmIJr5tt/U59nREX8IaTCRiV/FtECuxnDarXvExCINJl4AaTBpMPHeLLl1vx/SYOJZLNykFstBGmzemFikwUSEpmkWdUZz27bQYEVRDFn5TWxRFq5Qs0UF25C28RqMkmMoIF6s+33n7YOBGItqsEDPRAVP4LgZXsDm8YItqtyGhFY08kGgNme49T+Wu3x8fBwOh7vuhbjkRuKJKFuWzLnn2RERQog3gUJoyQJSGkxEWNre9E2/HqwoCq+jvAYLfpxOp0A1BZLJqgu4xyOBughEWtq3gKFoB4Iw/3EfrlVEPobBj4ROS/hsc9u7DDQqBdjx+I3hr6IoZGsusyUQTwGfw36/R9+EyoYQ4pEsWZ/MwsITKA0mIkiDSYNFfba57V1Kg+Ww2MZAPB5pMCHEE1m4RLmdhSdQGkxEKMtyURqs7eci7nY7qqBAVESxkimqmvzjnTliOC2NElP1LH7Zld+00O9/OAtVT/TWkLPKcTx+B/54N1FgWa7X61uK08OmcQsR5X5NOGqYr6+v3W632+1UnsUQS7YjxfJJlB8VrQRews0r6qTBRISyLBe1d0JVVYjParWCsVL07Hr2+/12u91ut/aK/Q2CW1uHvcjHvbPgrnfmn+W/m81ms9lE/Rwi0/2mJ/pvpof2qc1vMoPm76+eCd38dPyuzcO7pkvkgy4Y7U0vhBB/EGkwEUEaLPAqqjqkwa4+JQ2W4F3TJfKRBhNCiD+LNJiIUFUVbILuPqfoXiUY6m3b9nj8xh+sef4oe4qiKH9jHwl+WH8Sf3Yynr14dcoffzexc5ZzGJrQGHWAK63bMtGu0fIMrSuzDqKzNzOxsy4nLAOTPSreHmowdNAspMwvJBpCCPFcxnYcpyd8+rvSYEIIId6NlxASaJXZx/Hs6Agh/jovUXO+BBeHdyMNJoQQ4t14CUtCGkwIsSheouZ8CaTBxETatl3UGc0L4cZcpQ4AACAASURBVGHbB03beMc+NUtUn1IXL7YBWGzExKsz70ZbQgghXgJpMBGhKApspVDX9bPjsiBe1056ISNv7FYcr5KuBK8ef2EZVSBxgN52u8UOQyoJQgjxikyrvaXBRARpsCiva+5Lgy2ZV4+/sEiDCSHEX0MaTMxGWZY4E3khe9M/kqWZQW+gMYRYJk//soIzmsfuHSqEEOK53NLHLQ0mInAc7A9qsIWQs5pTiMczV2lUqf75+cGZDTx5b5QGU+4JIcQCyW/dpMFEBGmwpyMNJpaJNNiMSIMJIcSbIQ0mbuLpZzQL8Ipm1ivGOcqdRMLb5I+4HawH22w2Q3MRl1Na1B8khBDzIg0m4qitXQIPfgWPf+kPsOpUjO+N6orJIOvqum7btm3bZ0dHCPGeqJaenVmyVBpMxNEXuwSkwWYJ4n6eix/VFTcgDSaEeACqpWdHGkzci7Zt67qu61r7dAmRg1q4aSww096yJ0II8YqwZvjLtUQi4a+eJ9JgIkJZlqvVarVaPXJPjtPphJ2aHxaiEEIEzNuopy0n7MlR9IwN99XtDyHEKPS9L4dZVLE0mIggDSaE+JtIgwkhlom+9+UgDSbuxfH4jb3p9/v98fiNv8PhcDgcqMrO53PVQzf448KG8/mMOY3H43fg2LrB9cPhUJZlWZZ0ST12Op0qR+BP13W44l3Sn67r+GwQ87Qb/IDB9PPzg8UbPjJVVfGbDNwceugP1oHUdc1bjExd1/y8+XjgFcNiBtpXgJys65rvlC8ieKE2rIQbeGLjYx1c9SdI1+l08neDsGzB8P7QDZ8dCivqT1CYWcCYz0F51lqdP8u0hvZiuOps2zM5lFFPicejdySE8EiDiQhN08Am2BgwMnY8fsNN13VDbg6HA9ycTifsubxerwM3VVUxrI1jvV6v12u6ads2CIu/6aauazzFw3bomCZ7VVXrHuvVdrulBquqKri1Xq/pBs5gptMThoUTfqDToIK2jv1+jw2pL5cLlIC9C3+KooA/p9MJHeTb7XbXQzfUM3QTcDgcaKX5+MCfsiypVYbc0B/22af9ueqm6zqmBQ52ux1+8IUm0l6WJQshDlFIpP10Onk3QeGxBSxws91uISnv9bGJRRIVUfmaxz9+cfz042Ascn9t/a2UiXhF1PEh5kIaTESQBpMGs26kwaTB/hrSYA9Ahqx4RaTBxFxIg4kIsFwtXQ+tBO+Gzk6nE73idf7AzC7rTzeAD4v+EGvieDfwh27O5zM9H/IHyieadiYKllPUK9bOvEI1de6hG4oWwkeYqLMjcBP1hwRxDmIVxCcaUBBWIj40LoPHrT/eTeCbfaHRFAXpGkq7bSMTcQ4KYSLO+Z+PeCeiYiznKf/D+4PSuEANdu8y/97f1BsnbRTv/ZbFEvCV6oTq+olIg70/L1QcxUvzWnXfVaDKqqqCGHt2dMRzmFaec74Fuml63ubbeWMe+Y5UHsQrkm8G3G4zXH4z2Z9nIQ32/rxo0RQvx+vWg1GkwcSPNJj4jTSYEGmkwfKRBhNCiAhYBvb5+Ynlf8+OjnhVEsbBIw2IJZspN8ZtIYmaMRqLfVNCWOaqVW7s6nqiDLsxRGkwIcTzWaDBcVWDLTDO4rWA0cDzwRLrwaZZGP6p5xbaoSTc1YR6mGWmCkG8AWOHsGb5cm/vhVlyH1MCaTAhxPNZYNUpDSbujTSYvS4NJsTTkQZ7JNJgQjyNV6wy3oOcnIf0+vz8xEnNYx8Xz2Kxb8dbCdgXkQdm5GiwFzU1fn4nP/jxiskRYgKvVdSf0mnyp5AGE0KICNBgOLKsqqqcxibRXN0hguKViJYB7k0PDWYPwBh6/FXK2OX34FuU6FOLte18xHw8lxnz2fkLaRTkfp9kpp9v/FlJgwkhRARpMDEj0mDSYG/DX0ijINJg90MaTAghBpnc/LxxsyHmAhpst9slNNioErjMUheVLkPxXGYSSM7rmDH+Q/J1yVn0eM7nM5bvVknoBtPLj8fvtPuAw+FwOBzss/wd+HY8fgeODz3+qbLncDjY3wHeK+8ycMAo8ZYNfeipqM+e0jH0uHXDta/5PZvkPcp88PFKg4kn8x7f1TTUlC4ZHAtWVRUOCnt2dMT7wA8fP5qmgXWYWA/2c//q4nw+n3q63wRXvINRtG1rf+PftofXcWZa6+BxatGLdU/wb9RAD26lHVsL29rc3iymAUqj09upNEajJri3Wff7/X6/54/dbod43q88TCM9Tngn6rr++vr6+vparVabHi6z5JVtT+IKr+966Cb6L67wN99OQPSifbN4uYD+7Pf7IKxooHQzFDpv2fIzFB8bpeDxq9cDn4fubrdbvK/qvQ59mVDgpcHEk/nLIkQabMlIg4k7IQ0mDSYNNiPSYNJgS0AaTAgxJ4GxmOOGzqJzZoZm1CSm3Fwul3PPHZPq4N70MIaklsUs+IIU/VISj49yf5Xz+QwtseunRFr7NXrFmrne3k3YtbyesIaHHvdPRV16T4I4pxkKImHy+phvt1tvqg4ZplHLO7hlwa2vr6+rawifwlPqSVTUn5+fh8Mh0Y/gYcsydH0UvsGKtmXpxm6o7Uv4MxRWZqDB4z/XmuPb6boO38J6vUZfyePLzEKQBhN/FNa8OT276Y7YxuFdRt34jtv6N9GO20QH7VXsvHA/wzs6Q9137g5NB/c9uL43NwdvvtCyQSrmKgO21fHgFXx9fSG9cwUq3oahkjPKh8vlcjx+o8yPsqdvDx00TbNarVar1X6/9ytDQPV7EUuihqkdiVuWxNBWdODLurFXbhmg8+b7WLvcu/QGqH99uD7KOq+qCiMJRVEgoFkKw4OZqwxzHKwsy1k8FPfAfgL4ctfrNVp2Vn2jisRc5eeJSIOJP4o0mDSYNJi4BWkwaTBpsFuQBvtTSIN5pMHEX6TrOk4jGZqOkpgkE8y6Sc9gGSKY2XI7DDfqM69wlkswScZOgBklnBLTZjw5Pg95yLQ0M01d8GaQvQvTEPNbpMHem7ENf1q9j/WqKAqooFEabC7qfh7XjL0b4t6cz2fUS19fX/4Q+TfgcrlAVKe7HZH2/X6PL2i3243a8DDHMTsm+C+7LIO+S7tE8Opf8KDfqDB6MYhV1B8fQx/5g9toMSfOiV0Z6aCua3YKsJLM6UoIHD+5/D0KaTDxF2G3WdHvkZqojtlH64etfL+sZ1S3q7+eP4U97cD3ywZXzr9nhP9cmxSe4yb6SJScp9Bttl6v9/v9A6ppvOXt3INvr86bNZATkjN78suynHdtz+VyGaoc7Mg/Pn9rBvFWzriQ99O6iT6CK9G6keNawS1Y4bYSvjqYdtVZPtXwhuZRkzfHqvazA/gvHPtiEC1yyNLdbgf5MVfP1EI4n8/oHPz8/ORqw1WPX6/IjshE52m043LzeweORPfl0K1oR6rfoMLj/QluJR7hXfZaevd+S4woQW+sDWvIn11sIxC8C7+COmEAXC6X9+5KuIo0mPiLSINdpMGuIQ0W5QE5/0gmJGf25EuDSYNJgwVIg0mD/QWkwcRfhGZHvby9fQOuChjrIHCZEDaj1h4EDw5x1cHZrJfgj1FGMKpprtG6qxgIEn6/gP4CysMoyJaiKFAdtW07i7dt28JC4n6ANDf93oar1QpzEe2+3n5iNmzfoV0EbUCjbN/o9Xx/JhC1UK863jpb3Fve3lqlSzvROph0ba1YFIPtdovq0ZaTxLtmpkG1zlKEns7lckGufnx8QPS2sWMJEr2Zvv+RbVCij9I3VUOPpxu4O+HjnGhzfXMfvXWVTDMAb2TfzwulcZVuQ/Es68Dlm2Tzcl8NlhgBiJLoY0t0tg2NNqSHIIb64ey3HXznfjeFaGebX0mc0y03V9cdh26CK3ZUZ+hWVVWIxmtZS/i8bdqjibXs93uYHUVR+NwYyhx2f0YvDs3VDja0iPaS2gnW5e+DYjLXWQ0tqUp3fUX7zHI60nbuKBLaFlHPoyaLhX3w6XfN+voBK1gQVl3XORF7PK/1kQa8dOTTjFKbcNzknQ+W4xt+dF0HoxxVHAdYULGwsrq6x8bVdmTI8RAc7AqutMPHgvkGOtOWCIyKbtgoP8fmFHgHOdZqwmwdMoLtLfYx4a1lFiTk5MfHB+rkG0vRQrhcLkjOv3//kMBnx0jECWq8ruvQpqc7BQJhdjqd8NR6vcZn/oioLwBpsPCKNJg02FDmUF9FL0qDSYM9ktf6SANeOvJppMESSINJg2UiDfYqSIPdwl002LnfsYdD5NEZEX7aQ2ISQmKOROCzv+JnX/Cin3XgA7X++FuJ6Pnk+DQOXcnJgYQzO1Wa1/3xmpxjzd85h5ePMjIeAJrMbX/yeqJoRXNsKOej6oLaJqp5LP4WryTWA1zlECPYFN47GFqZEOyq5B8cMs5GGV5DKhdXEOfVaoVsP5kZOIk3zld2v/oatuDHx8coe+gpzPJJLjmBb88E5Ra9jh+n04k1HqrH2SIqkgSWZdqlv8g+po+Pj4+Pj8zlMQjxcDigZ2rJi2oQVd/lbTu42eWN9hd9bVVsLmITOwbG/ztLB3eisYu2a6OY9tQsZIbLpHlZFRR4dIjXdb3ZbNB0JjoF7IN4TdjccrfbsdZ674bpLhqsMeeNBIU1Z1AoMYhk/w0+OfulBd9e9Cnf2WY7zIaGzvww2tBTp9iiZD57Nayc+HRu5JD9ebZ2G/KkjYFv5rUOL0dyqDabpknkW5BRUXw/JQIa6tocC30b8vYnVq8lciCz1V8ytdklJcc9iqtXbjPmA+ocarC5vBWPZ64PJPiE56KqKhTjzN4ExCHaCqDuavrda1iTRwd8EsM4QRWaboZsNKLNimeoIfbtuLWqh4yEtGU8L+yrSvSa+V429sFVVYXsSpQiSmgsEcwvFQgCi2rqRQ4c4X2xt5d7bNjfnqCP2F7xnc5D/do5/f7R3vAhD3O6dKNPsW+Xvb1DHcGJIPxTmX3NCa5OV2FWH4/fviYMqseqqtApUJYlapWfYSOKntin3sCwuYo0mDSYNJg02PORBhP3Y64PxFsMsyANJg1mkQaTBvPxCZAGew/uosFgG61WqyWPiYso+FQ4De8lZpaj7WcN8hJxXjIJcUi8SZew586xzQ+9IqUBAVsnJ6p1XaNJwISHW169bwxg/Yxdm4FoRPs4rnYtJUh4ctUYzaSKTbYZskTvYeP6WbLR63bebGIJpf13aAqxZ7/fw+doWcrXYKNMh7IsMfcs0e1lPcSrsUYnf9BU+uzxk9K9uebtNm+2rq/hXfLfwJi2/0a3Go/6bCNPf4bc8JZPsk3jKPN0lBva2cHCWka1Sy4xxSvGHonbvBnaP3135Ha7RdozxdsjQbo+Pz+RrmidQ0bVivyd6MVO97r6PojT74Ne0m1coi8j6PZlmxj8iDrObGGjcR4LG3ff0OPf0+nECaJXdf65X5S0Wq1QkycsCj5FS+Dj42OxXQkzcpMGQ941rnfqePxGxVoUxe2WQdQgSN/1zvItgBzjIOev+r0xgzUR/FKc9Jocv84nMDuswZFYWYQ2oMqwbpumQTtxu2k7F6hDm6YJ+mVPpxNeMZvY2qzzTtTdLJkT7FdfPK6Wt8TC98Q5M75g2FLkjU648S89bXQOXQnMC2tSbPP6AoPHj8fvRHFC+wEzZb1e18OVr627kYefn59I+4zdZozPKJ8Rn6jd+eUIDFC793e+yWstb99z7G3uwDJOv8Ghx4eM2iA+Qx4mIsanEtu67GNn2rD0wk1RFHZJ5z52po3fY2a73XK3nodVfcfjNwKNajBvrKCMcQ+GdOPlGWpMbU3oq8dM2rxFO9EHAxs6YTpzKsfQBIfolIcc6zO4cjvB26z7AX9snpEuYNZx1LcoTT8RabvdLqT5JnjXPELq2dF5KFffYFSQ8MpQiXoweINsX9I6H8Vvv98H+86nPxN8rUvuSpgRabDQFE7ckgZ7ItJg0mDE1t3IQ2kwaTBpsJxmrpIGkwZ7HnjX0mAJBxdpMGmwNMiyqqq8NeZtsujFtKFm/w0a46FH7F3vLNGWb41xycZ4yKX3asjz6K2o5z7cwDhIW8/RtAzFhxOv0eLaF+rfMtys1+vjAg4vv1wuSMXn52fUmlybeSm2yHmjcMhqTDyVwDtLlJmEP0Pvkb8TxYBEFTglXCDXraij8Mu04TJtOwvSxdM2E++6y9vZlqCWL/oTHtOejypy/DGq8UMCuSc4c4By2tu+9dSjKa4aynYmJM1WQn/oIOHYm8h+5k9wK2pPe1s8cNn0/Sw5vkWjgSu0vAPPG7P3Gi116yG+uP/9739Xy+pcHI/f//79wx7cOe5Zxh4WQzEXl36q1b9//1AhpCuWae8a3/XYedQPABFLJGdUZbsQWXI7E8T8c6nrmgMtQzqfcWalut1u2aZfTdRYS+BFmaLBkOO0Dm3XlO+vGuqCusRO2sZb8W6iJdLfCq7M3qE1o1eAWRq9mAMjlpNSlOOiKKAccnoXqqq6OijxAC79USGbzSawX4cszqjVmMYbc1dLcqJ71ed/1Fn6xZ1jK6mYJ0PFaYEgSymY02UPb3bV71Ebrd8DTv089c3U3ep9ZuLV1CPPB6PNBAOL9r2XFkGnflAIo3eHym3O4/7foVsJ7ZRz62TGqIeiej6fr6bCYrWilXAnswlEoh7w4zyJWgKON/2gYnP/rYm6rkOxOeUt+4Fj26Ox/BrA8kJRtSQy+Wr++4rFDw5Yx8GDu91uyHGC4/F71B73D4AaLOjbfUyRWMJnMnt7/ZQUXS4XdN1+fX2hVzcdDQ5twZCzho3PEP6L6nq1WvGpe6fr8UiDjWBGrwCzNHoxB0YsJ6WwMKTBhpAGux/IUmkwizRYOhXSYOkyJg32YBKZfDX/fcUiDSYNNpeHc3k1KlBpsFmYosGYmzB6nl6mxShQ+7NMp4s1HdtB5MdDDbZd3gR3kU/db+aWU5yqqoLZkWlAoL7m1NBMczYBTHNMt8ifzxNMtjmdTohYZ6bheaWBSjWz18BPqAvERkK5WaUUCLaoY+oWH9aQXupcd4a9EjiOTkoM7rZm9aYPwnuYuEUx5iPAK8gNvERs4PaAOudqV4svYzkze8VC8J1lnZlqhYKXeLxtW86Qv+qYsPlezm71+Na+vr5gwfN6pjKZ1vM47allspzIo1a0qwCu5nNVVejYwvrqzLRUr7ZbfSKG/pY02BRe/UuGVbTdbmFcps0LdkUkBiXunRvSYAvh9rccLJdK11Zop9frdb6taeep31gsUdFt+uNcMktdMA7GcZVApVg55H9QaHmB1LpBIStIqDHono9TaeAL6tygmZc6iStRMRaoNS/bWqfcrCIdGsVqzO4OgSpLjH21ZvgryLo6drwk1+kxFXiDXFRzv2qnrmuY4xxzS9uLf02DRbvJl9n+XtXS9i7bVrz9dAFjxTJqTIDWGuiS3V4PyFVqsGDwZJRMurEALLPkBCQK0uMjk4BdCZgtBZ0/9DbZpq9Wq6BTIPFOL5cLSsuoc2vuzahC6Ksv/isNNoUltwE5SIOJaUiDXUUaTBpsLNJgaaTBfqTBXDylwZaANFim4+BB/jt9PRi3bltamRCZcK6XLdNDpSpnYtj9SoI02NuAAlYUBWYXpOtTznbAJJwmb2UOqml7LuS0qMJ8Wa/XEzQYWwuvwSgAvCCxMoYiIbFmjD8COdG4nb65PCy4HnjrIxY8xVgxdEx9DHzGDxvoVaEV1UV4yivA1mkwL89aI1aZxkCAWSjPgvwpyxKbFtqpU/NSVRWCyKmKfRm7U6yWw5JFF2D08iUEf/BkgrIsh1o3emsdJwIKbrVty0ng+CRvSu0NeA2W4MawvAC4OfoP4uKk6XPjE4URQ4W57beJ9h1J9ikuhgxW21rH/kEU2t1u55/ysRoV+WmpDsrVLe9ougbjmqJllg9xlUu/SS7KdNrAvfQHMXFXjIfF80ca7O049Vto5JS9LrazrYf1IEoIBtBu2U4G9T4P9Muxq/iZoLfiePymcU9l4pUGVYEXbF6QWHngxZiXVdGLrVFuXuZFw/K3rB5LRyxH8zRmsdaQ0PJSMCq9AsdelTVmYM1Hg4niFXT0fn19XS2r0+CCB98xPOS++r1f+WINtUUR5FKm8ZRvY0VVhLcsAw/RzVQURc7A5qUfE5i2Wz0nIDyrDaUG46GLQ9nyE3tftwTtjeZX/GQeGfN0WMEtvNavry/0V6YLGDQbx2aDNn0oXD4V3a1+mS/0aqykwf4uF2kw8SSkwaTBpMGINNhjiJr4V/Mt3+qNyonghxcA0mDRbPmRBovxyJinwwpuSYNFuRqr6Wc0wyDebrcLTLbIBOWYpwMPWbcA770oiscfXn7pz2iWBnsb0Bj7hQrRBhIGxGazgQGRM5fmdDrxPAOazhOqaR+fqA90E2gwK6soAAJVVv/eNn1IhwTihwLj5A5Hrvv99D05WyZabePdMJ50MHTFikwmOXBsZ2YOzQb0aspGjI/7/GkGiAq/4F3Yx+GG57/PXvVlntHMQoj4+L3pfclMlNX5ov/yJGzNUB/cIOESjrlqC21rk9T57AT381evRqMsS+xW/6wprPig7ETxnPwZ4san0g9y3WxQC3Vdt5AvyBfI4Na0/EkEkXBzuVzQ5H1+flJgRyNzMZVY5mpbPsXys7TDx39GrmkkUzQYkAZ7G7qug22Rs1t91y/B5NFw3s3sReIiDfamNH3nmS17Q/UXqmysJcip49jFwJMMc6JEn/GD1nlmqQ7GKKxU8BrMmvj2llUdfpDKS5ShH11siIwe+lsJnylaAi2UUEdRZ36gzxOkkc68z9Zbugk8t77RsY1MHVut17jxPa6JzaknR9H2O4JkFlGOaQSGbGZw81qQ8O3cH5Z46s9LDBw80U64GgE6YAmx5mPCfU7S8pNf9/sJ5Rzd0XUdBNtqtbrqmLBnym6K8Mi3E2iwn6mW6wTHY6OKXN3v98jnw+GAOBc9aak8CznRjmadT/KEz3Dsq+H67WCxd9Qf/Bh7hB2eOhwOCGLUHvf3ZmwZBtJgQhpMPA1pMGkwaTBpsLtyNQJ0IA12b6TBRpET7WjW+SRP+AzHvhppsAmZPF2DFUUhDfY2oHLJHOHliDMmpntb5B5FAhFblAZbTskPvnzaQ8+NVQ6XfgLDx8dHMIHBg1VeWOhFA8J6FW0warNb/VWZZ0Eejt2bnlMsqMEC4z6w+K0GqOsaTwXCrDGb1LfDa7TSBPqqqiovdQKt4nWIdRZ46BWXDTRQXFYmMQcCRWozh7eQP3VsxmAidBQbLM/zgtC+AhsBpMvKTm6RnLNEcBSJAulvIRWT96bPKfxXjQncrev60IMquixL/kCJresadn/aZn2ALeUTFdQYVVXBqrGVZ+Kpq/6Pheo6p84Z5ZigMPuJtY9pzvBNbTYbfEE/sXo7v3w+IMI091l67V7/V/exjEaS14eK1ul08m6GHOcEOiGHg8fzHTN/MKs2+tUzDucxx4hfjIWztMPHLaOy6yYNpr3p3wZ8DzgMJ9it3oOWleejZ3Zg3Ag12NPVRdu2aD+Ox2/YQMfjNyqCB38LfGvBjOqqqoLTV5YMO8+glHx9alNBx4lFib5l4kFPMBZ/8qyoIQ0WbfZ4hevBqKa8xU/jPlA1TdOwlxo/iqLAj91u50eQvArysoqjE3QGf/b7/ZCHmVDP+AgEys0+RWEZ+NP1o4JlWXI0gDHED+6zQgHpJVzrhr/atqUqCAK16tdetz741zT7opq6rmEQRz30BZUajIbsjYy1yc7nM2oYFksOf53PZ1zZ7XbILtpkOdn1mCoL8bSWLmj7Rf/d8LBSIoYTrNsoZVn+999///33X/rlBq125uwAUPdzCuwOCrNEPg2KxHq9DopuWmPMHrF8D6uqwseO9v1yuXRmKhDXjOFzYAnneCPT2LYtrtgTCGg/wOfWnFIID5umwS12ANH2YB9HkKho8xSFbm7PycATvOXNZuN7NDyoXf2+82ko5u+0RvdhSIOJnx9psDG00mCzIg1mhYE0mDRYujz/SIPdjDSYNFimh9JgOTl5kQabijSY+H9c+t3qc0Z4u66DY7vvnPcwEdaoiHFv+idqMCQTk2qapqFdyznij5wkyQys6zqo6TgXcYHfpm8k8IOG2mq1Qg2e8ISVb2Z5QKCHw2FI5v245uqnN9RYy/tQos0YNRj0XqA9anNkMG392kw4REP7f//3f8GkxHVP7c4ypgQ69QclW8HgNdiQmy5GIKuiDhg6E5hYwxYIG8IrVb9ROyWTzSjUA7VbUda5OZ82dT4VnD4XvILGbU1Zu30am6ZBQUIvwO3NP+28TEGFiI3dndyTrxkCl1VsM/2AruvwBbFZYV8Vl9bYzx9XDocDPgGavD+9vUXztK5rrsnBrZ/+a4VFi94xuuE7god1XcMN50/yDTZNg4+9y9giON265eet59Qf3YEcHqqv+AOFOeE4SlBTTYhnJpffKrdt29VqNdR9cFUzWGeTo5EPizrkU1mWOKbCdlWzhMMeBvb0psvlcu5PINhsNtRgyIS6P+Z+v9/jXbBN5ybsbPKKomBT4hvTq9kyV2ZmZl1+78DYNh2wKrZP3Sk5CW4JcYa96ReyOEfMAsoxpzvndGD47cVJupUaFTHWX0/UYLSG0XrZkk/NA2ix2SuAV6zpTGuPJgW9pf2H0DkCwAzk4Amzpevtezt0gyuwYOq65i1rOrNyv3HR3bQqaVTnGeLJ8aKc2J7PZ1g2dp56or3nmFuQvWkQMe7Pa4dTAuPeqgiWBDyFLaexnIwpRROFl1hVFRtsuil7qEzYaUqr1xq7eIqPY8WUtV8Rf6uX2EFLmJCDAbc6M7TFWzSjmRuBQKqqCptu09qgA4yuYOyFn0zxG/RPww2fYnJwhUMH6/Uat2q3V759TfzB+NB+vTpskgPtvExBhWj8+/cvYcjeEp+oP/br4EYFOQm39ihLWmDFHg4HfvXIW9sXE7RKLDzb7Rav76f/WnnOMt8JtwAAIABJREFUCl+fdcOnKOe4yQqiUfejQ5NfaKLqG1Ur0uzOOQmG+TNqJAE5hkU16HVNOJ7LrsVL4YrKRFgJRWFvJZzNAgsJm8Wu6zhbgUWUw8KMDBJYFAWv8DWxbkeVeD6fWVZ99cjhZQS6nMHkq1z63oGPj4+hiTn29SHJmbvVE37IeOpi+ibuWjDmQhpM/EIaLIE0WCbT6j5pMGkwabD8MiYNJg0GpMHuZ2pLg03mIg2WgTSYiNA0Dap+W4MMwXYrx/HP1G9jCRoMVWFZlsic7XbLc3jpBkmrqoqLiHDlePwOpEVVVfAHy36QuiE3sCAPhwMkhG2V637eAr9EhsXq29q+nDXBCWM0bmiy36jBbqE22xheLSfYnzN/j1o0dXh3NsecBPvVunNKVU7RRT5zrU4TW/SV0GBoqz4+Prh4AK/7v//+4+RGNtgsCcCWjcDcrPv966gfOB2Is7wo86p+Qtd6vaaa4jwcOC6KAtPnMG2sNltB2rDoD3sQcCWaG8iE4/Ebi2GKfhaZla/4rKqqomTiZFGWXhSJ3W4XuIleseZOQKAS6ZJRLcsScnF/2271lJ1+Sli0yCF6k/dFzMeXefzm4o1MDYY6pyxLXsF7pBXOjoC6nyjop7iX/Y6LvHI8fnO6F68Eptjx+M1FE8guvnS+aKaClWFU8/gXMe1KPnVdszBfLWBNPy+LE9jSno/SYBOIVqr4lKJzEaMlbXLW3R5t/EsNZosiCtJ///3HDxA1Hmce/sQ0GKj7ieXskvjpv2j2LzAaJ7PMEgU783ufK+tufAvsGRkqY9ZnBMQKPDOlQZt+cgvkok8Ft9IJ9I4n54l/aoa96aXB3pLAUEsUuEu/5wGst8rM8h9yP6EE0wR8ogYj7E3HJ8AVxkwUjUVGlV34vII613ai0wJg7UM3tAnYH0yDpnbrwRjW+XxGVKmvarMWgjnJUYK7Z1wGNJXSfaV0jIJBARB1E5Q3DjsURREMYPqqljrhHNuTw0NBQrHhFReHffwVvIv//vuPo0xI13q9RjPGF8exCFqTkPFYoIwr7Ee3I1pBkUDPLsoeLFrrhmOAXJBZ/YaR5xAEDAV09OIH9zWhYPO54TUYkt/83qafncE0oNmD4K/gKX5WNOvbtvWqzIdlbXQrEmyc+b5ghE1rmJFqKPYc99RgCHRCiD/jzQ57N2fgzn5TXoMFdU5tRjhZ9oIv+tAv32JkOEbNK+ilssvUq6qiG3hoGxGObCCetHQzX0Q0c6L5kO9b8Cy7FYZGEixI4L9//3J2q6fPV5v4obilk8Zb1g1ebs4itFHxmUVvBB4Cjtmy54gN7tYc48Y+L04loBs8RZ/P5zOu+91QOBqMLTewAwfc2Hb/AT2kc0k40LYtz7ILOlY8HPGzR9gNcTLLyOF4LmkU3JUGE49GGiyBNNj9kAaTBpMGSyMNhivSYAHSYHMhDSYNZu8uS4OxVpUGe2Pwlst+n+j0l8AikeN4GqjanqvBaK/zCmrDqp8xyIQ3bo2WV0p0Y78gXPGmiU1yYNB4f2xYNGiClsBaSKjuM4f+Z+fymx9TnPwEBl/34aVwcpR37GvMup/umJ7hw+n7weRPX40Gntd1zT3rTmZTvuY3/han/P3vf/+jBkM0yn67aupGq7g4NS7QYHU/LZDTXCkkuBSqNZMbAw222Wx4BT8oY+wiRpomAM7QI8OL7KbxC7oCjVrXNWY5ItzOnJJc9VN86W3bbyZODWYtJLqhgLTJX6/X1GDt7/Oa69jUxMZMSuS/zLoJVZ8vmZntOmJI4ZcfYhBuIvS0nUGtwsWxnDTFggERDnmDt8Z5WTRDOYez6E+baEynA4KgQGKB7/odF7kggtUj/WHHCkvjqd+ok8WDkxvRb3i5XCjgM+c2PwCmPec4BNbn7GMaqt+qfopdws3kCNvIBHmIskHhN1eg9wDVbN2fC2/BB+invdXmEHnWFd5ioZsgxHN/roMPgusk8a1dNYGGvvEcpj2VhrUuP9hEEPhOd7tdsO/8xeFtzqifiRqPVyZnVKbLoVsaBxMpThlHnhNrD+XMRx8Fx8EeuVQp+GhZPwZxYMvN/Gn6PY5ZBR+P38GCabrhFQwmwMQMfK77jWjZ9c6naHS2ZoUYKy9WVXZNPGxiSkr2Sc9V806rzoIrLHuJww8IRzaQ6nZgCXsg2K52yMFYhOOon75yDzRY19Oaw7Jowdu7dlzl4+OD1iE771kSOF7Ew7IQ6GazoWrFU/v+HAWaZSwA2G3ZKi42kIFQQecCR7Rov+LxY39KnpVGyLGqqriIEdfZajDOjVt2RcnEcXV6i64HDKZx6IyFhM5QDOz6NFzhsjR+Mlh2iHwOJGXjxsRad6hA0w+R8TvNqSd9Uef4Z2Y/SFDGch6JlthEMb76CbP7iV1CoCiKYJUs+gsAPsC2beGYg7pN07AWQqL4SNu2DAtP2Svc+YZXEPqph6sEbXxYk+NlMeGtOb/uxsrQZ/It2P7+oQLGsOg4umIQxRsnK2TuqpLJkKVrQfYmpi0shOg3couHFFF20XV+TPJd2u/3xjjPW4Z/fs9AGTLkrLk15PhizmNITEDIKZDeZX5yZskcaTCRQhrMfmbSYKPybewjwRVpMGkwabAo0mDSYNEQA8fSYJOJfiO3eCgN9iMNFkNzEcUVUOPbrbETjjnZw8+gu5GnaDDAzwxZQSODhikm8lVmIdyln8dvzWiYFNRXbT9J+tDvEn7szzClPzQxuZCGbn76L7HqFzxU/Yyaut/8kGF15lBaWi1wfOr34ivMgadz5duNlRQynNqgc/tPWse0/oOyZ18KK+6cmTAJDZZIF941FzxYfUVowVNIgLrfX94atfCH9qKVbUgFix8fafoJXZxtdeihKcBizPjQ6qX2oNCimGz6/e7pJ81WRhWrDVHGeItRxRVmRWfWWQXix6aIPnvBxoJNxRVkS91PyOQVmz/8luFbHZsbySv+xTE+iOfHx4cvqznlHDPNMicWTjNk8y2SUcC3c38u/LnfQTQRdNRYDCI2Ywzfg6HK0GdU3XeC+BU1J7d+ZnJ8phUkpIKm8+TQZ4lMjldRn3OuBLCdLctyqJ2Nfhe85R2PTNkU5q0uLn2HL/uPovmMH+w3xGJFG4e634t7H9uQdt76bV58fkqDiSy4MjXRgUHqvge9yNutPoclrAdDWmhtcIFBND50HNQsdND0+3Z0/fIGn6scGKGbaF081Gx4x95CuvR7r0eNpyVQxZYu+ATi1m63Q8XtOwvSFbcHboqi4GvKiS3t40CiBErDijE/Ghb8RhkLxtP8CFtwMSr8vEs69oGmo5p43D+V8JlShz+YUYEcsgNQQaD+ls9MOqjNcq8grMYMf5HGwesUzwiiLMsJy2zatqW1keP+qiG7wK84zctF+FlU/TEGthJjTchxfg5fB61P0a8r83btY8CHwwOjHhx6DkMqaEb/bUBD/g+16T8P0Rj3CwsVJnerZ8exDQuFhDM1bARQwu18qxnjBu703oc8lwYTWUiD/UiDPQlpMGmwQERJg0mD/U2kwe5NkGOzZ5FvphPRiDp+wIu7X1jSYIHn09eDlWUZbAIr3phLv3teegIuwUAz97a6XTVxX7UnarB5qftlKonZRHW/cOWWSSP35q51FvwPJvhFw4IRHD2rkbf8DodXY34xZzQHT0UfhH1sT0D2hntUgQTmvhct/EEH/tbQU6QxZ0Z7HUJnQVRt5PlIIGx8KnjFiqggql47eRU0JMOiushGLMhk7zIalldiPsm8xVwlsBuwjAFK7GoJb/q5iJlWKQKC0ivMXu135Skmuwi49JtM/u9//wsmVJ/7Tb2jCwVRXFlmntV1Tg32sH0RJzdPl9/cL27TYjVX6AmvLjG8mwlB1/1aL9+rbltqVHS8de63Y7UzaW/JkKup884mhJLmpj05uOXrjBESiyXYz8B2YHjw8XirdzLvp8FO/dbkieSkh9reg5yqDW44yOBVK/vGsCOFlaw0TfytnEBpu9NqSVfHcLxarbgeLCEbvKyi0T9qRCtQHX7cyTu2qmwoPtbD4ErrxsESUoe3ajemlHi8iYlV69WQahq6UjuiEQuEn/Vk6I3QWdcfifbZ0w4faUC6frlm3Q9cRB3zOuJJmXcPy2CszXFXU5VB3M/zCXjL7AExbPvNh7i/Dm8dj99Q8n4Mtunb4ntslzUKajA/hJtjDQM2i10/PcR6wlv0x3vIK3i8bdtH2hW2n8tWRIzAuT/Y00cps4whgdzQKP+R6Cu4WimNLfl2c47gXdihWrrHLa4Qs/uH3fIN+jSOSsUsSIOJXKTB5kUaDOTUfXAjDWZVijSYNJg02BPx1uoDYthKg0mDZYAESoNdTXKQkFGpmIXp68H2+z0PQ5w9WmKxdP1OfYmJYdbqnWsL2vfTYH+HzGr6qpuqqnBOsT1bGU+x4i7LMvCHSxnHlkMuMOPJsDlxRptHDXbqj6z1eBljHUeFk8WqKS/hrkom73P9e7vCtOPWqbjWrf6yFgZd4lbmD59jPl1D2VubKZHBFWv9eMcJDeajEbyvup9gzNMFxrbrOR8LDVkEMcp/H9bkx38eIr08J3O4OQ1xxoSLdW+JGDe1T8iVTLNvlqrvx613tX2gyIrVauWnYeOp9AEbjwRF9/PzE0sbfB4mlMCPkRb4yrykpO1xyDtqBVmH0zIyG4jJZR7vgjskc5dXXuGp9G2vtCfbTojhoT/pISc5Q3k+C/QWtSXLame29+TWsvhhpTVSwRov0R86V3Ki/twjZ2bYk0MG8V+Dn8qQkXE8fl89BWIsD9Bg9/vMZsTuCDLURN0YhO1HvNGrUSQij7ZqvV5zw2U+goIRXX4zVHFnQvPFryJLxJkajNsQD0mFruvwHr2sCoRH+3sl1ZAgadzQkxVRXhcxGoH4IdGNQIKwWjfwFY0PT8UJYmgVjlV0UQ+9HOJT2IzeHh3mRVrt1rDZWz7QID7174VtwVN4lUVRYMsE2BCZRY4Wf2aPNUJkmc8sz4ghzhUozAGDtujiVo6lTmv4YeuLTqdTcA5B1Z+2hHPqcOYS3FjrfEKtyLB8Vniv0p4z9KvRSNy9uHM16Ji9otGjw1g9ztUZeiOI4dfXV6DBfsZYvRRaUJX2HXX9UXudO8iEW08FXsE3rk/zofNxH5+on1Ewh4jbOwXaHp7gPI+madDubLdbjgWly8a0dj94MJ350X/TV/zF0/Axd3W/Y5Y3GlnC/UedDnRatjwYaTAxGmmwJyINJg3G696NNJg0WCIUabCxYUmDzQtiKA0mDRaUVWmw0RSL35t++bn/ijRmZrmXQzRAZz+jGU0IpoQl5ocMgZqahqD3gc15Zn2KRhrpHRuZCcDK5Om3tEWKoijLkqY8T9S9JSz6f48vaEK1yIr74+MjsCTQnH99ffmC0TQNBNvkJRCIKnZhyp/Gg5K22WxoznqFY4WTvWV1BYoWq9n9fu+VA2fdBI9bn+FP169T2m63iYhRaNEfNIddxqot+xQ8sSdE83xSzLHhLOXj8ZvnWNS/sf4Heq82UwdB0R8hYDWeV6Sgjk1TvPqa6uGJi23bUvDjpUSrkSHjoG1b2h+B5Re1imjIjpruyDUVmNDra4mqqsbW23W/ceuE7ysf5P92u0URYvcTqfvDzfG7ruvNZkPrPFHnIE+ituZV284b5Zd+JqTvxooG4RkyHOv+2OXCnc9B2c8XysetXZtT8T7AZsXb4UKGaByGnvWfgF8SeTx+B21E25/vUvVnvvv90K0Gg8+sjniFdQufqusaYfEQefvhBJnJFVC16UAMXjcVHaLE1hw9HSz8cHw6nViF4hasF5QN1sDMDQRkM4FWBOUQHmcHh33cxznIw3TJgc9FUfgt6RHVzWbj9w7ALXaDNq7byOdz9MqSmUGDLXYc7IVew0sQ7Mnhtcel3zb3Hgt/URfgE820hi38mBF530lm69yr4BGalWMjMwqazvhh7Q9EGDvX13V9uVzwSeZ3jUfJ79u7B75yj67E5QtFnW5r56Cg2luJ2nmoKi/6zYfGajCUjdYNWwVay44ytW5PjrpfX0SbsjHjM2ik636H9CiB/Njv9+wnbh32kfb34Ftwy/pvdQ5uIe3YuaeqKq/uiqKA0QPbGjBbvAZjfHgrEWfmLR0E+qozm+8Hko+Z2cYW19UOXsc7SlRQifaIGsyvZowWUQTKsdZRLV3Xdeyb4GdOeUZrjI5pkCG9Qc3Qti3qfCaZhiklCq/QVLhcLgiIPV+Jj+t8PiMILD6HJ4HZd+l3YmDmbDYb9rjRluUjSAtNZw6sXYx6CYYEacrD2KW3WMPDp7i3Chxbgzv/HVnHrOiQCTbzE3oGhfDr6+sWI+0eFhTjfOPe9Kyc2UFG1RHYHlQd5/MZodtBGPiDnizkIdUC1R0nRNAN/Nntdvw6IBKi3y+jOnRwpdcwl16D4ctCXYQgqIhYxk6nE9NFG4bje4A+F0XBs+PgM1sEfpWsilkH5pSEtJtgTsrFyE4UbP9SkGlFUXx8fOTbZi+HNJjIRRoseEQa7B5Ig0mDSYOli6g0mDTYjzSYNJg02OszXYNhyvWS5yI+l/dTgKjIomc044M5HA5D8ux2btRgoO2P/6t+z1Vo29Zvo8RN6miWBb5xDsBPX+VZlzAX/LNsCaqqgv+JotL0Mz8TzVXXLyv66d8RJ6dZywmOWc9aI5IJZyqYybhl3bPVCewhumGgt38CrLgDS4JtJFdH8JGLOUw8sKty8KX63C/A8y1lFKSdEevc3vRW8wzdsiKK60Dwg85oQVp5g2yh9Qn9Y/3c7XY0LhHVoii49AU5RtuCMeRLp2nSuPVgdV0jo/DK0NwG4senve01GHeSRCcOOh3oEu+UoXOKDosl7zJinKzLH7SirLKCP42bDmrLPG/x3+AT3u12mA82reprmsbv1Hy1jE0+oxlJxuw11IQsCYEqK/oZUHU/5zAIEWpns9nQsqyqKuj7QFg2c+ziPXiIbhRvnv4MTNRMAH+4817bT0Ffr9f4BGjb0UO2XKxhWCwZ567rkFJYvZj7jYix/jkev6lI+VVeHD7OQ7doRvu51mzL/KIALj1K5GoOmTXeKPh2phXdAE5TL8wSQdyyVj6/VrYagbnPOtBesSXk8nu+IqujoE7rzIb4AcfjN0pLThVx6buz7Xow1u28whqMfV6BVuHiT0aJmeCvsO+16Lsdy36Zw48pDBOKRNOvC8A8Z+shmjY01sGLq/tznL1tls666MXZSzK9vdGT6Rqs7Gf2L3YcTMxI0y+8iTaEqPsSk7xvZxYN9tPXnnZvD5pldIMgin5kDMNQ7ByiM9p2P2b/BnY7cTSGbnCFc6yrfoPdhL46Hr9HLUZCWjA2Utc1F9vYzjMuC0ZysAEuHASG14/pTqM/gNYYs4vT5WnK31g9seK2SzuYCtyy/Y74UQ8vnMgMN3DMPTMyfUAmcIPdph9K8pLettyBBqMMoLPVasUmHDDDrSpDQeUr4LIr+rzb7VBEGcp2u+U4GzzcbDYsJHzd1HW0/KyMb8ySqqI/J8CKKCYwEJwYmtvv9zwyCNFGFz6NDBrEiA9tOJsbzB88VfTrZGifcWjUbg1CDRbg02XTa7VfWZb//fffhCEpgndX/l6pkgAR+/r6QtaNDZSVFQ9d8HUgv6bgNQUdr22/ibbVKqwteYXLORg0Xl/Vj4OxK8HHtus6loeczEGEERziwKGk4ApfYtEPpzAClDGsOdlhb41FpJRNHnOJy0G9Bhv1pmih2leDdsR+trzFCtyfsLQQEHnmT75hPZSHrBA4Jkk3zA2uckTZQHG1WUrFxSts3C/9OJjXYHYkGYH6AQnGmV8KFotGhy6ogqi4WLQu/cgY592wW4RNzNbtsF+WJdJuFVcwoFpVFZewAg6scfTVjmAnXs1Qinax810QBFrq4vemPvhO0cpMGMWdS3FFPbFXLgMMPRtFGkxkIQ0mDSYNlvO4NJg02FikwaTBokiDgUQeSoNJgw1FadRTQ/74iz4gXz7zIzCDBovWm+JtCGp8/z20/aSIROVyO3NpMNZWnCrmt0NEKpp+v2ma9UEFZ6vp4ArdcMIYk0DTuYpt0xTACQxN3nwSeGibXlSvrMpZvVqDO5jOx6UOtuJGbRitypFLmLwOGyWYGzOWYEGXbSypG33tzPYVt26vl/BSin4CfWapQ67aqVCB0GrcLvNdbGkW8RP8AD23IiFYjsJ1FwyLr4kqiIY1o1EUBVtlWhsovdyZs+rnAVpNhagWRcGd9zhJMhBsNoE07ilWeYVP0VJHujg91WohzmlBEHaWC3y2XRJWa1kda6UXv9P6N3R8PH7jpeRUfbfbBAShr/rtZycLP8ppLyCRHE4abPpprkGIVFz8SGFh29mJnDBW98vJ+OIYHC1dH89L3rIQGq9414hAVIOd+5nMnGpV9fMnWWmc3ebgvGI1GHKDPUGdOW0CjqNdljkgpb5b89JvUs/uFfsUBcktPQJ3Be+ClvcoDRa9EjTo9hbexXq9RoGs+p0AGfqpx4sNNnm22zGoJ9nlylqRZZ6xtdGmsGEHBLuoWLcgPixsaIXxdeAK2lx8m0wXrSPEp+nXF7DxYsE+HA68Qje05NklgVyt3Eapifflk3zpT47xZZWKFD2GQT8CAh1r7M0lvfL9j6qvn2u6NEAaTKS49KtrsIgzaP/8N3y/mMylwQCtsZ3ZcJagHmRnedMvygrqkbrvBbfeelXGRpSTyIe+ZB/Put9cuMzb+SPQYJe+84ytOG2puh+NwaTzQIMFvd1sgeyVoDuNYyYc+psmwy7DC7pOw6eLsN/az4m32Ztoy4ccF/12us3w3h72N40M9suiOEWFVjAoFHVAqw4efn5+sukNRmzKsoSbuh/eYQttFRfHuAINRjfW2sCrpEVLJWnVVJAKykUOYNoxh8DssEMHDIKBUurwA8RTlB/0p+iXvNMNF/mwU4Cmtrd+GocXY9YZ/l33B9bZGulq0+vvUutmjoNRgwU9I6O49NrGLo8huEINz9fEES3Es+tXSdnxIlzh0BYHNg+HA8xHDtjyZbFDIYjhxdjZRb8NGF8fyzBf0KVfJGO7zHCF3wJVIit/joMdDgd+buxYRDRY+VBvM+27fpXLoT+DgdWsnxXiX5a32Oiz1/Y2M32p4Kqb+3WG3gjeBVe3jno2atqyHLLjLzCLm6bh4XtBaWEHopVA8PZsVpGxsFHDM9CgWku8XF459XvKoycLsPT60Dk8ZaON4sdFv6yUWMIRaN33XnVdh6coRBHby+VS9WPRXU9lYLoCogkM7tZmugoLJHtsg1WjP2ZnoGCF2KiyYa/kP/6TrLd98qM5kHCTQBpMpLhIg0mDSYNJg0mDSYNJg0mD3Yw0mDSYNJjlpr3phyanibehNtPw/F18ut7qvQeoEbzxPQ3bDPuvBZXUpt+Kim0b2lerQ9DQemXC6ox2A69w1kTbL9pB5Rv9Yi+9IKFJgYkKrIXRDLCC40Q11gKIDy0JTkWwdiQesdMVEGc7MSOQ2fYKDWW2Z3h8mlSmoVyYBV2MGGvnoN5HFiGXhpqEn1h1GdyyMUHo+/0+ocH8UwkNxpYy0GBWz7CcBGLsZDYgxvviG6Q/WDsHW5PFhqqMxY9TxeAz1QtXfH310DjgDM/SbE5IWRIkp21bfEGcG1OZ6Xwoxsf+KFVqy02/SIPlhxVLURT/+9///ve//xX9SsWvry/uF0o3SEXZb7B+OBywHqzst6tm6170K8QCiVX/VlkJVYbPisvzEuU5pyXuYvvFR72Cb8ht7jw+1tog8IfSyN5CoWX1VfbwhfJjR2E4Hr8ZPeQt1q5AWLJvCAGhh4s9VihLV62WS38aB4tB2c/0tnUg3OAivGXXAE1YvEfby8YfrFoDk9cawZzDFlyxTwX2evpF0A0tVN+tyW88mB7249YLTO4MHWU7ToMaLOisHEu6Gh9rB08LepT7e0Tg3i9rMqhv2Wqwbrn09oyfnXi5XHAFPc75M2mnvfEJb/AqY70FN42DBfkr3glW68FwB6n7I3Fs63s/qPdm0WA/vaEQtZ9oCHLpS2FozRIdXsGDsFoAe5JoMdNzukFdk9YqbP4RGWt8wP/OrCPnXcTwfD7zKVxpzPbltIbZMYawaBvZrrJgorlNFypcWvCM2NgiQY1B1YrrrJ2j63eHKm4fek58rBvkRjHyfDDkBoZYd7udHSbyhn47QDdwEhe0Lp6lwUcHh8MBr6not1rmAiqGuO9Pg+GDjdn5nW+Qpi11Pk1w/LBpCfqJGXMW2qjRTDcMlH4yPrzCTwaOKQXtQAoNfUSDRZQ+s2Db+AdEXxajiltlWWKgb2xHfqLMcARjqC61LT11/o0abMh8sT9Yk+QbIoDSJScC06KdVjjTPB/yZxZPrvoztH7m3C8H8jNBzv3ytpwegbGRnL1lR+Tn2pv+JyZI7p2KxKtMfA7pB0eFmw7lFm75Hvlv13Vc0BVYa3VsxyzQ9Ftwjd1WICfO+TmWU2zmfRHSYCKONJg0mDSYNJg0mDSYNNhcnlz1RxpsLL743TsViVeZ+BzSD44KNx3KLdzyPfJfabBR3KTBRm0XJl4IVusbs7sUwRVOc5qxCkjAxunGZoZc/WysDRF8ZvhBBxdneXBCdiLozGkqPlacCeMf9zWCT+bQlasOrtY7OVbXEFxu4V8xa2dO6eSttp8meo+KG5zNGc05Pvu5iIF9n1BivELFFZ2ayCt8nGrK+0PHncMHwaI15DihuOjSpsuHFdzyyYnC0JF1Nu1B7vnM9Lnhb9VueVv0fcEypgUZLW+JojV0/XQ6XdVg0TKGJnhR3aA5n8nYSi/tVbQuepY/t9D0B16zW5NwhrZv+6p+hVhmZ+io+t/fuj2NTdNwf9e0h4m25iqJpmpsKq6Gbn1OZN20ohVNyBNLqYeRYa8lp7LzFupkdCJANeDWuV9SwbWmNwqKG7Mlkbe+FM3yXmbQYJ0wP+1kAAAgAElEQVT25Hg7uNrH1/jnqTuH3h4lNDZzaTCxEFBtHQ4HX3GjdsbSoOj63bGDVEGgOS7HajB8FDhJryiKzq3sig6/BEKrie0VEUgLq1686qDPXiMF/3qd1jqsBvNBJHRa4KHXPwlpGh2kYqKCK/5H1KvEK/AZHuQ87WDfFxAtYFkFsS9jGB6MmtH+Cgokz8+5qzWWaX0+mEfaoxP8H+seBWzjTs269Evg2KdjPyvc2vSn+eVI8WiODeVhzpWx4IPKHAfLj1gOkyN/tQB4u9w/PrmgDr2sBN7x2EAzYxV4zi6qYE4K+/Q/Pj7Y2cSdn9CC37itQCKNtyc/nc+J/M9BGkxEkAYTDwPVljSYNNiQcLK3mKjgijTYnUh/KXcNOsGNds+EsMY+Msq9NFg6trNEY3LkrxYAb477xycX1KGXlcA7HhtoZqwCz6XBJuT2dA2GjeO0L+I7cTELb4L9ygn3iZ78tUyDTREq8UcGLe5KsKDrbPZQSqxzQPmMzpWdxlADNlbmIT5Wg9GU55I8a9m35pDlxh3fHFUFXiMF4icqWqLKquu60+k05GHiqah6GRJaNoYJWeXlWYD3p3HTFBsnVhMe1k4B+lsMdLvdYltFX/X5dndsS5xoxf3Fh2mw+9lwE5hs5Swc260ZaPumPxbl6+sLtRBt1vV6jdLIIxz4VDp/nmKy2xTZ6nGa6Tw5hkydN6NHhTWUS+kMzM9b/3YSby3xVCaTH7FPtf26AOyofDLnBGAlP3eWxmpev0L4xmjcu+jmZPuEOEzXYJXbrlq8Ouig+vz8jG6RDLsE+0FH5dldoaUuDfZOtP05PDxj56ev1CpzzJS1iZumYZ1ejTlCJAdfgRZFgS3OMzsdYA/ZfmuvpgI94wWD1TzB45QinVlbldBp/rqPgxda3kOvZ4ZCtJIS2AExPh5IL+smEF1WDgXBNUb48SmqRJ913ImHnkTVVyD52IkLc+HGlt4/fj6fuYWPb8X9FSSQe9PbbotbIrZMvIkTtXWmGUB8dqbIXgklGv/j8RsVXbAJB7QZl4EBlhPsTIPdZRJBJDLqFsNxWtp/3DSB55bY2z/kO2VdoswnAp0Wn4uReUN+JiL503cJcWjLdgeg0ObsmHUjNu0PKM9DcQh+BHej16XBxP+jkQYTj0UaTBrMu5EGC9xfpMGumaG3GMSPybeh+EuDPYvbP+Q7ZV2izCcCnRafizTYfHEIfgR3o9enazDOSWu1L+Lrwxp/6HRd2spjN6CbC60Hew9YE7HI+WqEFfeqB0vF1us1+n1ofU7uAMpvxsr+YN8mT/nDPrZ701MtBEqStzgb0Fr/Vk5YRdGZBV1ejFllZcUVvfIzD62s8oEGcfaObXLwVNPPuuzcWrU2JjsDr1qz1iuIYVQcBtnrRVQizvbWkDOeDG6rvnnNL+48nj6j2bo/n888AvW5huwDSBigOTbikCdpi/beSbhcLihgnKNlHXMadrBJvXXjPb8a+ryJysSGzu6DR26qnI7SkIN8TzIL5Kgg0sV1KJRb3vKoB2000DP1+fmJ3nluq1v3xxft93t2sM7OhFxaFDetBxvaLFW8HPiKogqHB4WBZy3/kwZ7JxJn2rCwYc2hFSTWUEYtf9caFjV4WZZQgJmlDhGzp5zhC2rdiFaglwLFEkim+vdqqOa34qLm8bf8lUC5scn0zryIYsS8Vul+771hhZYVfoEYi6qgYLQqIZCiairQYK0bfLOeRC825vg1dgS0d+ttvFwuozQYXvff0WABmSbvVQvskfnmjcKu62ChcnwVo1vH4/d+v8fIGEaKfHpfxej0EWP1+FwNNjv3fgXW56E37kO3t0YlIT9i2ITj8/OT+22s12v8+Pj4eMC+ffcr84/5mqTBxM+PNJh4LNJg0mDSYLakSYPl4zXJkLN0zjwy37yBKw0mDTbBfx/WRRrsz2ow5G+jxTkvTl3XsDLtdAgCW9lv2fRguO2pNNgQL9Se1XXNlYeBub/f77lJ/bOj+fPz88OIZc6/xWdi5yIGEotqwd4KBEkghOxdr6Yas5vi0BXvoZdDXnExUC+HvMKxnvjQfQIpeIJsGRJUViDR24Qk889C11n3icfbtoXC+fz8HJoPlmDUx8i5iJvNZtRcRDTBb7Y1cY7pszSxMQqeq8GNDQPW6zWaXftmr1reCQN6OXmFz/Z+68GWk9KrjIqq12DT/Ek8lRBs0dKFV8mjEaoYqF1f6KVYJijSCWgc7E8T2Iu+7a/7Gb1PN4jxMU+zh96ex1QWs8CKGx296DazfHx8BOt3n8vY88HY0Tt0PhiVQ1T8BLqrc6u/EnhRUZsNPLwG47+JYTQvkPzdzsE4eL1HD4dS0f0eHPNiz3pFN/6HzQqvxwLp5dUdNuFAabz3CtjL5YIBkOj5YB7Eh9uUP2Z1bjRimTVPWh4s5Ev/GVmRJpwlFNHlckH9xraMNYwlMLgDmzvK2Pg/BXxlWF35TuNgf41Lv2TR7kT/HswicfORBvvTSIO9B8tvegkMXGkwabChVEiDSYM9C2mweyMN9h5Ig83FdA02dpmEWBr8ij4+PlAhVlVlD9HDFMQl7CH7Y/bKw4/nRmaZPP0dXaXrOp5GCvuD9rGdwADDPerDKAtjFnOkqqrEoeTeDELkOUOjdbPsoqpjSNi0bupgwnFCRHkVxGVgbWzq4FCcg9/R4Lzesy75O7hlVVDgpjNTIgPt5ONMN/5KVJ75/IEW+vz8HOqZejqci4hu0EfGcOEm/oMZEj8JsVr3M//9Wq9RgdqwptWKT3mV+NYwC3273SZqj6H+qat3fZU1VJt1sfnh3jGrET415Geip8x3VPmOtqizoSTbQL1Lnyf+qeBK6yrMBDAOo83i/QrVI7sYgmb9fsygwTQo8aLQuCx6dj3b7RY/0JE/ZBA/OLZYD6ZxMPBalhDqsrIs/Uk49wjoqpGRX7fy9J5M5Y9mjHtyRI0M6gr+5khU0KAm2ld7K93AR2GPe/A7CI5heV2UMDJ8cq7eajOkoI0DTR8ruvy/Q6mg/0GgdT/yj/MSWrMPx+xfnDWjeehT/nqw7XaLJrjpDwOIAseJW2miLqO+RYvWBBKjsv6KLypeqPvrgRtvYvo1LdHlLnxrQ38HAxpZ1gwzDh28kDDGK8b5IjhuJICrHP0yObteDj84FMz9aezjvGIdRLFuGET0rr1iI5nw/Ko/Oc/ORU5w/hXwN18TJ3o8suA9OKzH9FZIg/1dpMFemldpdIE0mNcq0mBBer230mBRpME80mBz+XZX8IqlweyVnGfnQhosP6yX0WCZpolYDmh4qL7Y5LPYsa19bjwtaO1gvj9Yg11+46/kwCxN3w2c5RhJN5Kw3mhFXXUAN8EP+yDe2lMq7rEEFe7x+D2qosPHxe3OEjacvXjVzkvfDdwcj99XHQcP4lkYjpUzK/2V6F/g7eFwwMRm/E5TOoo82HOEf/f7fcIxJl3vdjv88A42mw12q6tcJeML7VzF+HK5cI4uvpe0e3xc6/UaUU3bi4Ht5R2g082yM0Td+EeiPgemc8KlTULgLGEaRv2kmeivX7WzfRysA592FiewN+wG2G63+NxmKTkvBxodL3qjCjmqpYdkttfk0e6hoM/F9/sEt07DPVPW5dUrNvKMMH/Q/3RA0eT4UNJJHvLHO44+y4veRJygVZZsCTyG6RpsrGmyTALbepT7q9b2VXvXO+hcJ6L/EnK+Gf/x2JqLjQHc3DuTJ+DfCCoXdiLSaIv+8IbdKOMvbQL6W/sYQ/bf1Qets4SD6CP+cRoH/BHcippE+WQ+i4Uru90ux8ScsQhNruL5+PH4PWrzIXxT2+3W24tBR286P/1T03KebgKr2jq4God0ECCwfbcDxn3iirdWg1vejTV8/eNXPYw6hoA8P3aRFZKwzTsfLDBkvcQNRmB4/FSmGrc+B70DfqRoyJi2zw7d8lesSe0tVG+Oe5P3qvWZdgyi/U2+Hc/v6rospmfzllpRiFGwsA01xzc202+ANJg0mDSYNJg02ODj0mDSYPdGGkwa7GH8cZNXPBJpsKtM12BVfzz2brdL27LWorVXrhrB/qnAhyhRD6OWdMLOHnITWL3eIIiaFN648YYI8NbPxs0hiV4Zws7fDX40L3W4Nj7Uqqq8uuC78G9nSNtEBdLQe/cFzNo6UXPHG0N+vlZ0Bhc99I5z7Cd/MTpJbMicyrGr8h17lin4h0CR6/p1KV46JtoP9Kd0sR20iLcRvb3obw1ZjVeJTh+NThyNPjtkm9LN8fiNT6xtW1qo+Vast2itm4TVm9P5NcpWfkjhCgsSarPVavWwTgoxO3/ZlFwsz7Xyo6rjKTGZRpB1t/dpBv78HQ02lNLpGqxtW9q1kATewB3qrR+yfYesZH8xIZ/Susv/SBjWvBVYxtaw9iZ1wupNWM9XreGosesdX/WTfY0vWu4Dk+villpF7bMA79uicmNRkXknRr3ooDjppVj8V1P2K4SjnTtL+8SWBurqzD05QKLuGpXVvj7Mf3ZGnh707aEvsCkRk4v37K/yhcoGo5pjO+X4lnjkhbLFkhnnq7kkDSYN9mKwTEuDibFMaIOlwaL4r0Ya7BakwZ4e9O2hL7ApEZOL9+yv8oXKBqOaYzvl+JZ45IWyxZIZ56u5NF2D/SRfT2bwQrwTc7XiEx7RV3YnqqpCH9MD5u4mXqKvbJ/1xn00MBdxu93++/fv379/RX/4bE7TkHbpLw65uV96l0Y6MxNPPb3wPCXouYL7U2Xsr+FrmOfWsWkeFrFELZ0ZgcXm4cO4ml03aTAhhPBWsr2+zCo4P2LH4zcWvtZmT44npiuaq4+Mj2+MMcDOhaabzQaqLNFgZzbticfTDpZDZgzzx8G8h4l8znkwLx038eCAllweZucPJnlGEp+SMpYkauCxj//NLE0kWRpMCHETvhmz15dZ4eZHTBpsKAJEGixBZgylwWYMaMnlYXb+YJJnJPEpKWNJogYe+/jfzNJEkqXBhAj5m9WEiFJV1cfHx8fHR72MQziilvSdQkk7wI/T6YS1tV890KvIrqhNk+ZqYu2Vt7GTkIebzebqvohvk+R78x65NCEVb5Dqx5DIqMdUs6/LtFoo86n3+HIzkQYTf5G/84WLG6n6QziqqnpiNKzqGLqVeCo/lCE5NORzXdc4P40a7OPjA4oiUynlB/rGYP+nHA0mhJiFROfOezBjclxf2eIyKr/NSlyZKyb5jqXBxF9kgTWIWCbSYGmfpcFmQRpMiAcjDTbKq4VX1NJgQgjxbpzPZx6p/Oy4jOABLSX8L4riswcajAvD2ra9xedpTyXE6mJBNhZFsVqtsJTu2TESf5dE1TF08YW+tSGWrzFmZ/ZkPjfrrnbz/Syyv08aTAghBrm9vn6AFrqr54H/vILdI3jeYFmW3MQfZyRO281/bBs5IXsX0vpasK9JURQaBxPi8cxVSy/HuM8nUcnnPz62obxfRl0VY4moPv7dSYMJIcQg0mDSYA9AGkyIJyINlr5y9XFpsGlIgwkhxCB1XUNaLGRfRM/tKnEWjsdvTEHMlBA5LeUsEfP+LCTHhBAih0RldWM9Fq0Mx3aBvUpdusCoSoMJIV6Ph1WmdV1jmdNz9+SIsoQWhRGgBrPLmdI9jpMjP83DtBh7rjHRtm3btnVdXz0f7FlM6OoWYuG8dJFeZuQfGZ9l5sAopMGEEK+HNNiPNNhID6XBbkEaTLwfL12klxl5abBRSIMJIV6MR9a5S9ZgS4DvoqqqzWaz2Wz8tn72fSWazBtbU/94jirzrfhT2vXD4XA4HKBgtS+iWBT8Fl7a2J0d34Pz7BjNw42v+zLMNK8mxOGFkAYT4sV43YrpFaNNDXY8fk/z4XXf1yiOx28cFEYJMUsz/CweHGGcD/b19YUBsccEKoQQnrkq7YQYG+r8miH2yyZIuDSYEC/G61ZVrxhtabBMpMFuQRpMCLEQpMHuhzSYEOIleUoFfTqd6rqu6/rGHcN95Jfc3iRa36Hrh8PBa7AcD+dllOmwHHEIDfb5+SkNJsSiWEL98BTuUTcGGmxGn18FaTAhxIJYiBE8xP2it7QkR3srh9z8uEY0sR7sMWRGe+yzjwE6vyiKP7sebMmVwGN4eiEUYoh5S+ZyOr+GYMTuHUNpMCHEIlhmjVzX9W632+12k88HW2a6olzVYD+uI/N0OmErv+PxGxqsbdtTz7TQZ0hJnm8JwTZLHMbysIb/MQRF5T0S9RiUYzeirMsns6q8vUD6xkWvSRpMCLEIlmlzSINF3fxIg92BNzNNpMEmoxy7EWVdPtJgT0QaTAghBjkev//9+/fv379pe3LYJmexRlUQsasyzFJV1Xa73W63m80G68F2ux3EWE6OZYZ1VRMmHk84WM7rwBRELDuEdr38hi7fwDp/6cg/EmXULbzBl3IPhqqUn1hD4J+akKv+2Rzf/siLkwYTQohBjsfvj4+Pj4+Pyfsigmmt111JGPeJdjqgaRrsG/n5+QkN9vHxgStN00Q9z4xY5iNDzm7M8Mtje2qPx+/j8fvr6wsLw9KOF1WKhFgy+lIsOSoo2hAk3IwKPfAhJ6qjgng5pMGEEGIQabCoYyINNgvSYELcA30plssw3o13H3UzKvTAh5yojgri5ZAGE0IsgmXWuYfDAXMRD4fDjV4lmr2nMEsczudzURRFUXx8fECDfX194cr5fB4KdMZG/U45eY+XlfCnqqqqqnI02EIKjxAvwY1fyrt+aGk5dO926l1zdQLSYEIsBVVMC6TrOtjHc53adHnsAMsDgGz4MiDHZgwiYQo8QNY+QPNgHOzj4yNnHOxFeZsCL14IabCrJCrP/HpVfUPTkAYTYimo/log0mBXkQa7HWkwIe6BNNhVpMGeiDSYEOIm/nLN+5fTTrCV33a7/fz8/Pz8XK/Xjzxo+OJ4TLjzAtW63+/btp1L7Ys0L1pU/gjpt/O6X/qSmb0uncXD93jRQ8mXBhOvgepc8RRuPB8s3fy8SqnOaUGrqsLmJUVRPCxiIuBVStQSUEaJp7Dwj3Ry3IJm4j16x+6NNJh4DfQNi6cgDfYjDfY6vEqJWgLKKPEUFv6RSoM9EmmwlwQF+tyjwi3EnaC0uH1fxLeElU/XdTiamSvBfL1krwy10P66b8JHPeU5J3mKuYDZm1VV8YxmAdS6CbFYfLWcuDXqW/4jH/4iNNhQQyvSPMtcEOLvUNc1ljmNOh/sdDo1TdM0TW2oHEPXoyT8mebhENgfIvp36CnLsugpyxL/rtfr9Xq93+95pfyNfaS4De/nEPueXYytA089WAgh5997Tw6itl7kFwCVk9dlgm3/17SANNgLIw0mxL2RBpMGewDIeWkw8UeQBvsLSINd5fkazGf0H8l6IcTy4a7rZVnmuMd8tqIoVj1QJivDeoDNZmN/W3iFUsH+JtQVQwJjLqhhqHASbqzgCZ6K4kVUIKi8vko8npZngVebzYar2h5pB0B6fX5+/gUNJsTf4YXkxI1RfaGULoe7a7DLNRJP3TtuQgiR5nQ6cYgpxz3qLmqwuq6x23hjwOKf1tD1+CsBpwy4tMle8XcDN0MOEoumLDlPRR9MNAo5jq+2KVEHQ892XQcB+fn5ifc+Y1lKAOn18fHxyECFEPlEq5c7PfVOpJM/VG//EaTBhBBiEGkwabAHIA0mxMKJVi93euqdSCd/qN7+I9xXg03O3D/+VoQQy2FCdVQUBaYOnmZaVpTQGM/lrvEZld65MgdyiFNGH3NiMsQ5jkDQXETx17jEel6eGB8hHsNdNNhcn5A+QiHEc2maBuuF0qMTwXAKVhZZDRatzfLryaFxmwkSJXhqbDWbCHR2y2lUSucNvaoq7MWy3W4xPDiXzwlkfYq/gC/hk6u1dCiP78ER9+Bhb+fxZUAaTAghBpEGy4+zNNiNSIOJv4A0mBiFNNg4zsk900flJpYQzBc1IYQYAfemT++LGCicoiiwrOj26iuhvpZmNywqSjdG43K5YBd+7JGIbRLnipsHLV1d11j1d7+AhHgMY+uo2WuP5dRFYvk8q/G61zjY0K20PLM+6PsRQjwd7k1/OBzynyrL8n7rwZamwYJojI3SQlLhwfDXbrdDAbjrVhnckwPnsN0vILFYlvkV3M5yaioxmbd/g9JgoQ9v/8qFEMtHGiwzbvbfWx5fDtJg4pEs8yu4neXUVGIyb/8G30qD/Qy/sOjMnKWZFEIIATLnIhJUYn5fxBmruAXKsAn4yC8zLU3T8OBsHBtwj1B4RrP2phdCvCLLrMAXzn01mH8fvsXVOxNCLJau62AWN02T435Ig/3crca7h7f3rplzGoLlNBAQSF9fX1jjd4/9OXQ+mBCZpA3LqPslVCPLqdBmxHcIvlkC7400mBBCDCINdg+kwaJBSIMJcRVpsOUgDXYj9z2j2c88tO/pKXseaqNFIcS9KYoCs9e8vf42DdVcCfH+LDOLqqr6+Pj4+PjY7/ezRw9nNG+324VrsAW+F/HXSBj9r1KZvBOLzd7FRsxyXw2W+B6WnzVCCPCXP9u2bff7/X6/r+s6/6myLL0Ge4889FX6vD4vNn8ulws2qf/379/CldJcLPZd/DXe5kXc8oGnpZd3Nkug4irvkb1DReveSIMJIa7wlz9babAAaTBpMPFg3uZFSIO9H++Rve+pwci5x155TNBCCDGZpmlG7YsIMvem99U9dt6rqgoLhPijrmtslT4xGY6maaAoJvs5b1vFxu98Pre/YSi8NTY34DMzc3Ik0YrtdrvVarVarW7xKurz7G9ZvBZL64ZYWnxySEi1Gx2Lt+fxBeAJGkxlXQjxKjRNg+OhRmmww+EwpMHSVR/WBa1WKwyjNU0D2VAUBTaE8Hb/tBoVSq+qqqV1h1364abVahXE8HK5HA6Hw+Ewdpt4tD5lWQYabFrWdV237em6ruu6UY9HwXv/+vrS+WCvQo5xn+8VHMs0ugeJXJU5Kp6LNJgQQgwiDfZgpMGkwV4CabBXQRpMLJYHabCfvhVUWRdCLB/WVNM0WFmWmK421kBHPbndbiHhGI2u64JonM9nCABKFH/l0m8/23UdJrnRQ2982Ak5eAruA+twyEO6OfXYW/QwpyGADvn4+KDQYugQUfv9fmiHW0Y+mrTgCmcnTlCwbduu1+vdbrfb7exJ3KP8IdTef2Sl2QsxZKPLmHl1bI3nbz0lSuIpPPF1P1qDPSw4IYS4ndPpNOp8MMA9OSZrMDxe1zWsc4o6DuPUdQ2dRpMdm5tjf3NeKcsS4z/40TQN5Qf2GmEMMdpWFEXZs9vtgjVjPC2tqio6pr7CIFVVVXic4zlt20JW8an0EBYcf35++sEuXCmKgg0KrjDOh8Oh6OEgFX4URcFxMPygiJq2sgtC8ePjoyzLG3vT8ZY/Pz+Rh5P9EUIIcTuPGSCVBhNCiEGkwaTBEvGUBhNCiPfj3TTYu8675fSbZ0dECLEUbpyLuNvtoMGqqoJRvtlsgvVgkGrb7ZYm++Vygayi+KmqCm6apoFW6boOVVZd17hFkdO2Lac7QrTUdU3hh6fKskQQVFO4C61ITYjHqVoPhwOkDrY0xO5/iUxAkr++vrwGg89lWXL/QFxZrVYMAnpmvV5zbRUcI6+QXbiy2+3gZlr/4Pl8RiZ8fX3duOMiUgE1ePt2i+/a2goh/giJmaLvxOM0GHi/3PwLpUSIPwtGXYqiqKoq/0u/XYNBz2Bd0+Vy6boO4me73XK1FUSU3cKBUcW/HJvabrfBABQHzRjD0+mEQKkBoFswsMaIYRCMUgfLzwD0DMOiBuMZa4jt8fid1mBXx8EOhwPfBX5QTdkrGBnjlaIoAjcQk7esv6KWw+seNVjqUTsihLgHL2eppqN677Q8LKOkwW7l5Uq2ECIfaTBpsATSYEKI5fNylqo02L0I8u6FyoQQ4q9R1zXW/BRFkV/vHw6HaRrs/2vv3rFVZdYoDPflZDs2MjVfITGZXSAlsgmOYWZgC2gBDSAnMiIjowWeYA6/UT8liAjI5X2itRWL4qLU3FQVlh8sg+l1NfSjKHIzmF6xwUhFUVhfRL2ijGT93DS+SwVa10ELOZa4LIPd73frEmkxRiwcWi/HoihsXVrGqmpsDFv79Os2SaDfMU+RyR8x5eer9gym0Ph9BpM0TdWNs/ds9aphmqZDTXYPAOswSICsHENV7Hs/yGCm8vywMgDgUxj4+/vrMje9/YhpONPhcPioPa1Ik2WZspZuQNkEGMpXbibRW8fj0ebA0DI2HcX1elMcsvk2LPzYWC935gy9YgnHlrH8mee5KhZFkdZlQ7NsFWmaKurEcay3LpeLzQhiw8na90NVVUmSKDdqQpQsy2weEfd2k4310tqr5+T4x+NRC9uU/WEYqkALkKfnU9fsRl/3g1Vj9+5sFR99XDn2cDjYVvSuyaJtdsMBNHmbFL6PZ998/BtkMABoRAYjg3VBBhvEZjccQBMy2BT48QUwN5ZMPnpG8/V669cXUfnh/oofEiwXKaLYE5AtY5RlqcZ9mqb6w35mi6LQp/SioovNcNj0itUwfSqdJ0SrQJtP3+Zg1BSLVlSWZV0iijYtz3MLotZVz70Y+/UR95XaMv5U++4G9qOVnk6nf//+/fv379PZ6rWl+/1eGax3NRaH/4HFNFrOMU6/OVv3fZoZZTAAmJuyLHs8H8wyWPuDsIa1rEvUKq+pNqZuv9/r1l/HG2LKlhp2uKkMhnVY33cZc9N0B2yaS8lIayGDAUAjMthIyGAuMhgWbX3fZcwNGQwA8J7Ni/jlZOUdve0uP+qqp1ydu94fNvta1q5ehUEQqFNix0kXbY77b+ZpXFA7eJUJHMuy4h5ucA17lN+W1n5e1d4lgwFAI5tp/aOWsc3JUZta/VPfXzlW1s4YKm1+8/H2D+qOlm6F7ff77ye+B35uTb8hj9VtDmblo1OLDAYAjchgs0IGA6a3pt+Qx+o2B7NCBgOAYaRpqsb0R6N0zkZqAu8AAA6USURBVOezPvVlBvutX/Vv7MJq1aOGVVXZ7JHD1krPfY7j+H//+9/lcrlcLh1XoU3I83yyZzTP8JhiHeb5i+Gafw2xMk2nHBkMwDoNcqG1uemjKOpe4OVyGSSDubO6a6BR7V0t0L3hbgV+8yws6bI3FHU0OX6apppfXjPUawTUw5lc3l7psdKqqmz++t5b9HbVb5dJkkTHXc8l676Tte16FBtzcgBTIo8tlPsfcNPn6kHWSAYDsE5ksJYCyWCfIoMBq0QGWygyGACsWZ7nGtnVnsFqb12vt0HGg9lotN1uZzPm2br0ShRF3TNYkiSaPH3USfNVwzRN1THvfD5bQNIfcRxHURRFkT06WUOnvpkScPAM9tElVluhrB5F0acRVxksCAIyGABsBBkMABoVRaGBPUmSdG+UD5XBHs+bXdY6twpUVXW93q7Xm7sK1bAoCn3Kv61UFIXKsQxWlqUCgJVcPrkbq5JVprvwSwokQRA0PSPL9qoVGIahQpQN1vI/pU2zCtTq4P6faO0V0Ra9PYJ+OW/leR6GYRiGQRBkWdbjgQR2H0yp9dOPf2n6/0Luwj+aP6wM5sP9Uv+6LpidZZ0bZDAAaEQGc0smg71EBhsDGQwvkcHQYlnnBhkMAAaWJMmwz2g+n88KdVZgnue1hFM9++NZ3784jmsd/IqiUCvfyknTVL0TLcvZK7ZMURQq53q9nZ6ahm9VVaUFgiBoGeJlMU9/nE4nbc71elN3vtPpZH0sFWxOp5Ni5+Vy0R+27ZYtbWMt5tmnTqeTtr09GH90/Vbl4zje7Xa73a535LZnNGsn9CsE2IJlNbIxOPcEaDoTxjs9epx7/vL2ChkMABpZU/6j5rWGBv39/Q01PKkoCuUijTUqy1J3wNzyy7JUVW3GC0sd9ot/v9+VcNx8papaernf77qrk6aprjdWTpIkijratJdbp5taYRgej8cu81JYjLE7YyrZ7ow9niPfzuezTeARBIFuOlkh2j82mKosS+UZxUtNBBI/DdKGs1uR+/1elf+ywI536tZng5sMoB/3d7KlQ8RQP/Kj/iaTwQCgERmMDNaEDDaUDW4ygH7IYACwCTYv4kcN9y8z2Mu1KIfY9OXqhegmnKqqalPAn06n2jR99/u91vNQ0/EFQWAZzB40nGWZVhFFkdZ+v9+zp6Z8ZXHo7+/P74vo70NbhYU6LRNFkRLO49lVL3m6XC614XZVVanO7vSV1gWx9oo7cfw319f0+fxuC8b9yjFTPqP5t2q7nQwGYEBjZ6ehkMEAoJHmw9CUGN0/lSTJUHNy2IXEskrtyWPuPS7dgLLpQ3QX6Hg8WhCycVP2cfeul71iOU3laH758/lsF7Y8z1vGeikpHQ4HC1H+RilsVM/xYBqmpTrolePxaDeXVI7Nwp9lmb97tV1RFNkrfuKyYXJfZjBVIwxDJe3vJ/q3Te43tT0AoHfoGjCwfVQOGQwAGpHByGA+MhgAzA0ZDADW436/q539UQZL03SoDOaXrLDhN9MtTVkvvjiO9YqmECzLMssy5Su356GlF+u8Z5usT9lMiXEcW0/Ilgym65meH60ZDmvPaLbBbFVVqWejTWT/cKbjt+c4q5/h39+fUtn5fFYNoyjK81yBUDUMw1Cv2HZpMkl1ntQrYRhal78el171k4yiSBMhDnKItZ917NSd8vsysTWL6HwFDMU/25fSBdGQwQCgkTvp+UfjwQa/Dyal9zgvl6JFmqaWTOwPu3+l2KB7UO4dNhvoZZ9yl7HJMCzPdKm8fSr5L7dkq7NKrp4PAbP62E0zG+dm83akaarKu69YBtM/r9eb7QQbL9cSIN8ei8vlopnoB5xEngyGLvwmZnujc1ntUeBTiwtdNWQwAGhEBiOD1Y4FGQy/QgYDXGQwAMB/ZFlWm/B9hhZ96TJNWzHGpinCHQ6H2ii779lgv6aOplu2jhP1I37Q8hfoXs7W9t5CjXGYVn/0bQMXeqqTwQCgUfl8zFT7Ha3aBcBmLZ9PBnvbqluoqsHgK7KpSoIgGGkG+fJp8JKXyw6l/8d2LLR9OZQtb/tGjPrT7a9lvFV8igwGAI3IYDNHBls3Mthjlm3HKW152zeCDAYAqOs9L+LcMph8ehGa4UWryXgZzGbP1zCwocb41SJx9Rz2toVnNPewoJNw+jUu5Uva3So3qqNtbrVMk8Gazq7p9zwZDAAa5Xmu2TX6zU0/Xgb7/moxUitngsvYlFfKqqo0Zf9utxtqsJa/2zVHSBiGutXGrbCNe/vFfNuaXAH//yl+WJkpbWdLx9DydZjht4YMBgCNyGA9ih22wJ+swl0XGQwTI4M9yGDohQwGACtxv9+VpjRjeMdfbctg1+tt7BoOZT6XJdOlPmPX2Q6lJkIccC7Eh1N5lRwEgZ5GPaujsGXzPxAz/NoOzjZw9VuKrSGDAUAjm5Pjer11bwFkWba4DDax7jvzV60uPVUsDEMNCMyy7O1HejeIlcGOT9wHm4kZtvjf3h2aYZ0HsYW0uQ4cpu7IYADQiAw2EjKYiww2TzNsSpLBfl0RvMFh6o4MBgADs2c0j5fB2lskXAW/VBRFFEVRFO12uyRJkiQZdX9q6sXT6aSVksEArANXohZkMABoVJalmuBpms7zPhhXuGHpKJ/PZz1d4Hw+TzYcpSzLwYecYfX4DxcsxQTn6qg9LAa/GUsGA4BGZLCtIYNhWchgWAoyWA0ZDAAa2TOaNUqnYyexLMvUgmc82LAmuISnaapHbGuKQv+Ij1cBntEMABOb7L8w/BWRwQCgUb8Mpkb8fr+/XC5j13ChKo92r/+6u0DTp4z/ivuW/5HiSeEnTdMwDMMwDIJgyjikyjAnB9APNwMXofbr/evqTKRlS8lgANCIDDYSMpiLDAZ8Y1Nt+uUig9WQwQBsRY/ffctgYRj26IsYBMHp6ey5PPlvdfeyZHvLX/Xpv5ped999+frL5V+K49j922WvHI9HTQkYx3HkseVblmliwcZ/xSh0BUFwOBx2u91ut3OHgU1A64qiSMMIV9AdcTsNrBZD7QR25hxsLTlgAmQwAGhUFIXlpe4X4KIoNJOHnz3sbzel1JKGveumDj/PdMk8TZHJLblWn/ZU5muKfG7C9KtR+5T90/1ULaO+fMtf5nq9Xa839w//LZ+9pQM38cQYOrXiOCaDrQk7YU0IYBMbe4f3uyM3bBQngwFAIzLYW2Sw75HBVomdsCZksImRwQBgi/xf2H6/vNWEPqpkUwmf7pbxlhnv4zOk/X86ndQlcpoE2PGgo7uPvlNvl+n+xexevaGKAsY2+Pnfo2R/yS4f7H5FJoN9hV80YN1K5/lg/rvdrxD8VgzoJztzvAaBsalBOFuW7m3T7WVO8//5zdr7fRZYN/+r8fKb+OUqOv5fDBnsK/zMAetGBpshMhhmjgwGzBMZDADmyP/R7Dc3PX7FPXxDtUQnSF9SliUZbGv85hpHH5jY2/8Q6fKR9tdfIoMB2Jb2ZnpTBus4Nz2tqF8ZrxU7wTFV+TYebAVzcizCrL6qUyax+Ww1ME/TXMrJYAC2hQy2SmQwfGpWX1UyGDAfZDAAGJLfynn7O3u/3zVdeMe+iGSwlyZrXD6GPgTTHEpVOI5jBX4y2PrwswAs0ajfXDIYgK1oyWBNIeF+v9sDrBgP9qWJA2qPdf2qlayqnk4nMtgKTHkW8Z8+WK45n7cf/V9tb2QwAFtBBvstMljLeslgq0EGA7qY83lLBgOAIb1NXO2fGrtWI5WP+bMMxngwdLH6H42yLIuimOZh5UDNBOlLyGAAtq7ld7Ysy/Rp3Y0e/JBOLfdM+3WNMFO1H6v2U8X/ZVvKj1j59OuKYLW6fBHG/rKQwQBsHRkMv0UGQ0dkMGAQZDAAmLU8z21u+n59Y7o3ehbRNsIY8jzP8zwMwziO4zim6YmX+IkAvtf0v67Tf7/IYAC2621AyrJMGSwIAsYnbNA0V+X7/X6/34Mg0MmW5/kEKwWADZpmrFcXZDAA20UGQzsyGACsCRkMABYgyzI9ozkIAo3VSZLkcrlcLpfr9ZYkSZIkaZpaPNMfyZOW1x9qZz+eQx3SV6wcLZNlWcsy+iNN08xTK8eWyfNcf/jrct9qKsddhSqTZZltl65nVo7LX8borTzPbV22jN4qiqJpmfsrtWXs4ypBxdpQEyvH3qpVzK7TH63LLaQ2rOVlfXSSkMEWhG6BwEL50avLK2MggwHYlo9+WPM8j6IoiqLT6WQNZUtlcjgc9Nbj8VAyCR1qVfvLWIPb7Ha72jL64OFwsGXccvSH+67s93u/HLcEqZXjLmD1uV5v1+vt8XgoStm2m/1+r+enPZ6DmoIg2O/3+/3eynm5jK3O9qGWqapKoeV4PNpIPC2z3+/P5/P5fH44A6isENvbGlJlqcnKcY+XrUsh6ng82rtWMVtG5di63DrbulTnKIpq+9ktx9alt2y7/J3AeDAAWD0yGIBtIYORwchgAIDfIoMBQCNrXptaX7VaHzkt477V0q+vSz9D68rYr79il36Pqp67lrd9LM31etPecNflL6ZV2DL+Au4y6gTil3O5XPxylBKtX+j1etMmtKzLlrGD21Ln9mVsXU11tmWsT6N/TG1d7okEAPiJL3shWj/Gtx0ayWAA8MLPR+vOx1r3w5TbtdZ9uG4cNWBiP7nyVp4Ba9XyQTIYALxABjNr3Q9kMLTjqAETI4MBwEZ170VA+wxo0aPV0tQAAjA2vnov+fFswB1FBgMAAD/jNmhoCA5oskxLeMYqDRK9uA8GAADmiAw2EjIY8A0yGABMbfAuB5gGx2tBRure80Pr2IoetrnV67DZk9bXsh/836hB9hsZDABe4MqEX1nrifeyEbOsL9qCqooV4zycvy7HiAwGAC8sq2mINVnriUcGAwbBeTh/ZDAAADAvtej1sp9PbeGpqwgsCt+RRaj91pHBAADAdPxYtbgbYsAS9fiWrfhbOf1vDhkMAAD8DBkM+AkymOvnGez/bwHn/a/uxhk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988" name="AutoShape 4" descr="data:image/png;base64,iVBORw0KGgoAAAANSUhEUgAABIEAAAKQCAIAAACHDv2SAAAgAElEQVR4nOydLZbCSte2v1G86qjjWrdq2x6JxjEFLCpDYC0cokeQEWQA8VEoHC4j6E/sk/uprp0UAUJI4LpWC7pSqb9UqvZdf/l/vwAAAAAAADAW/+/ZCQAAAAAAAHgj0GAAAAAAAADjgQYDAACYDXVd13X97FTMlZGLrv5LH583XIWruKokH1Tsz3qU/bPzoFy/TDXuystVuUODAQAAzIaXMWKeAhoM0GA9fT4o9teoxmgwAAAAeBFewzjztBpqL2OMvjav/Zhqx7NT9F6gwQAAAOD5vLAJiIE7Wd7wuSjLXoO9YWk8ETQYAAAAPJ8Xtv+wbifLGz4XNNhEQIMBAAAAPAcZvljA8EQQY+ODBgMAAHgXZmpgzTTZAABdoMEAAADehZmKmZkmGwCgCzQYAAAATBqvwdBjrVAsb0v/QQoqyURAgwEAAMBsYE4M4CKJF4R3ZyKgwQAAAGA2oMEALoIGmz5oMAAAgBfk5S0tlNisGfDZURNCGKSYC2gwAAAAgImCMX0RJAfMETQYAAAAwERBXVwEDQZzBA0GAAAA8AqwDg1gLqDBAAAAYB68s8aoA56dFgC4FzQYAAAAzIN3FiFoMIBXAg0GAADQDsYuTJDoW9UXaymyDWCCoMHgHaE3AgCAuUNfBjBf0GDwjtBvAQDA3KEvA5gvaDAAGJuE3cBuBwAAAHh50GAAAAAAwMQaTII3qYdoMAAAAAB4F9sXJs6b1EM0GAAAAADMiZkuXJ9psh/Em5cGGgwAZsbbttcAAGC8TEfwziLknfP+iwYDgNnxzk02AAD8vlBH8M465J3z/osGA4DZ8c5NNgAAvADTXIY3TqommPGngAYDAICreZ9O9H1yCtAHXodHQKkOSFiYU27A0WAAAHA1U+7YhuV9cgrQB16HR0CpDggaDAAAAACezJTN0Bemtcx5FgNmP7FyUu5TLnA0GABAzOl0qqqqqqrj8ehb8FPDUNFZFAr25g7DbrdkH4/HqqruSef5fD42nM/n8/l8Wzhjcj6fy7Isy7IoivIvRVHkeZ7neVEUVuDH49FcjsfjsxMOL8g0N/zAmLxbBXhuZtOxT/B9RIMBAMSgwX7RYAD3MUGbD0bm3SoAGuwq0GAAMC2e2Eqez+eiKIqi2O/3Zp3v9/uswfTM+Xxer9fr9XqxWJhxP0i85/N5t9stl8vlcpnn+W3hmG60tC0Wi/V6fU8Kj8fjZrPZbDbL5dKK5bZwPGVZmrQbKkBxPp8Ph5/D4WfRcDj8SIPtdrvdbrder+1R5nn+/f39/f19OPwMnhIAiEgsGxs/MfBuTE2A/aLBAGBqPLGhlO0e6haTH5vNxhSOXA6Hn9tmmUxx1QHmnuf519fX19fXfr/3t/QvlizL/v3333///Xez2Wj+KorLx+5TeDqdttvtdrv9/PyUBvOJj1AgdV2fG+Ri4axWK5O4uisMU1q3K4p0adhjWiwWn5+flnJlykIuy9JSpXmwqqrCqC12/VBpRJc0RxrdOIsJQwCAiTA1aTQaaDAAmBZoMDQYGgwA4E1AgwEAvDv7/d4M9/V6bUvaZK+Htvh+v9/v97vdzhbUlWWp9Yp2Sf8eDj8yys3zriHLMlvpt9vtzI80mJbGaWWdApRuSeRit9t9fHx8fHxst1vzfDweTU1ZdBa7rajUGsvfRl8p/bvdbrVarVarz89P0yq2YNKW80Uuq9XK8n46nSzNu93OXLbbrUmvsiwVoMWuPVrr9XrT4C8Ztp6wKIowzR4rZ2mww+HHXLIsk5K0YtHiTz2CLMsshev12i7prvV6bZe2262Vz2q10hO0H4vFwsp5wL2CANPnbW1omCaJEcZJ1VU0GADAf5xOJzOvl8vlV4NZ3ofDj2Y8JCTMOj+dTiYSPj4+pJRsPu3j48M2I9V1bX6+vr7MJcuyf/75559//tlsNhZynuemnRRXlmW2YSnPczPuPz4+FGn1F02/5Hlu8kMh13VtIuGff/4xXWTbxtbr9b///muSyRSIxWjiJ5wHM5ff319TXP/++6/9sERmWfZ///d/FkVZlpbm1WplSc3z3LKsKBRgXdeatrLS3u12OifDWK1WNq2XN6h8Wh+i3fX9/W2FsN1uLamLxUK5MA6HH00YRkUnkWlFbY/YPO/3eyVMz8syqFwMsksQXpuLgykA8NqgwQAA/gMNhgZDg8E4oMEA3hw0GADAf4Tbe0w/aD3e19eXVt+ZepEGq+va75uS2PB+LBxpMO3+kgbb7/e2NM6U3ufnp1Y5al2ftq6tViv7IXWR57mphfV6rZWQlh5JuNDFQjZRsVqtvr+/pRuVC9NpFril04RN6GIaTDr2+/vbBIktLOwqKCkcU2624y6kKIplg0WRPlBRAsmKTqs3TVCFpztKg223WxWdClwmsvSwZUdH2282G205s3I2HW6FfH9tBACAFwYNBgDwH5rQCB01xWHS4nw+m5Awc9ws8khx/TYKR8rtNzg43m633WI2AWURSTtpe5Js+nAWTtvSLGG2Ia0sS+1BKorC9Ex4JodJpo+Pj2hGSxrsfD6bwgl1Y6TTfgPFZbmwbWyhixJWlqXdZTNyJs80m6dkmAYz7deqwZTUz89PJSOBRJ1JJklTP+dwOPxYpKEGi7bS/QYaTPrKXExMosEAAMAIt6IltqUZaDAAgP9Ag6HB0GAAAHAbaDAAgFvQaYF2iJ9hSkln02tBnfSV9oOF5wdKz0TqZblcmouWxulg9MPhx2SDaRuTN7bO0A7oM3REvsfusr1PtkxRm8csPbbhyjSe9JVlp24Ojl8ul5ad/X6vPWzmua5rW+kXHhuokHV6oTbFGToy0RYE5nn+/f0tz5ad5XIZragMsYStVquLn5xWFFqimbUdoqhTECVWzY9WeK7Xa31F2i5ZHu3UyshFO8Tse9b2lW12+wAAQAI0GADAf+j0c9twdTj8SCnJiJdWMflUVZU2j+V5ruMx5Ed7q0wbmH1vaJuTZrR0i4kEaR6Flt4KZXdJPYYpjFzkLUyhBRJGp6BMdchPGKClMDwaxDxXVRWJzN9mXFDB6sR/iTGLxTzrM1zmWdODiRJQiQlLUutdFvjxeAxnF+USpVkByrOyLM+6/XzN99xeGwoBAKAVNBgAwH+gwX7RYGiwQaEQAABaQYMBADwcabDw0HNboWcH/aXF1QSR6nhcFFpVqAWij4sLAADgWu4ZbkODAQA8EDXQ0YyWeKiMmTU23eRn6gAAAOZCl05DgwEAPBA02M2gwQAAYO6gwQAAnsDs9gXNK7WTZXbPHQAAxgQNBgAAALMH0QsAMwINBgAAALMHDQYAMwINBgAAAADQSf2XZyfnFaAY0WAAAAAAAH1J6AekBfQEDQYAAAAA0Bc0GNwPGgwAAAAA4DIsR4ShQIMBzB76AwAAgKlB73wz71B0aDCA2fMOTRUAAMC8oHe+mXcoOjQYAAAAAPTi5S3jm3kH2QADggYDAHgFasezUwQAAADtoMEAAF4BNBgAAMBceKwGO51ODw0fAABQXzAvqKUwMtS3/vB6jgbzYAAALwJ957WoxCg6AAAYEzQYAMCLgJC4FjQYAAA8BTQYAAAMACshAWBS0By9LbPojNBgAAAwGNPv9qafwvlC2QIA9AQNBgAAgzF9K3z6KZwvlC0AQE/QYAAA8EZ4nYByGArWo8IUuK0GUnsjhi2NdFDvWfJoMAAAAJgHb2iowYNIfNXjPSXB0xm8zCf+ENFgAAAAMA8mblTBjECDTQ00GAAAAMB4vPYyMJa/PoJxynCa1XLYJYITzOBQTLxhQYMBxEz5jQWAcZh45w0zYuRaRL0FmAVoMIAYOjAAQIPBUKDBAMCDBgMAAHgLJCzPAX5XTHqTzONQYnyqzo7E1Vb3Ls8nx8VbWglv92H24Xg8Ho9H/RBVVZmHJ9ac0bACT3uoqqqqqqKhdISXEt7kOXKpqqrLc0+qhi6Xi6nyibzo2YepGCP3IklXUnWpZzgeq8/ho7yqYtxeq0Yk0b55z2gweFOuNw9SJMLsH11/k+hiYtJXf9vG+PukLbRObkC3h9aGt0KslQ9b6ncmekwA91BV1Xa73W636/V6tVqtVqv1er1p0CVDLuGPzWajW7YBWZZlWRb5jJDn1qtp1m10XW31nw6q1XP4w1g1pG83P8vlsk9cUcir1WqxWCwWi+VyqX/Nj1rFF2sTrspOWZbL5XK5XH59famgDCvz5XK5aFg6VMj+kvfm7worgHdM+O9Zc8LK0OqiiLoCbI1UqTI/iWIJiephIr9hwvQI/EOJqvGLkeisuy6hweBNuVXg9BI2PS9FoMHQYJ7oMQHcAxoMDTZBrsoOGmyFBpskic666xIaDF4Zq/dFURwOP4fDz36/N0MhNCYMbyhcZRwo2CjAKOToLkWXCDxKTGjEbLvxsStVXQG2FoVv3Ht2HquOLsq33b7PU/dpqxeeXYl64TUtvCHTrwBVVemNUwuQ/cW77Ha76N+9Y9eB9xD9Dq/6YFvJG6xhD//yv3gXj18xdfGW8K7QxV+6drFWhK34yvNcjaoNUT27Hj2Toii+vr6+vr6yLOta7xeupvOOXbSGEzmGo4RaKdonUoXjxx8jF4XsV6WGkYbezGd0e5g2f3ure4Qy7kOOwtFVXwhyzLLs+/v7+/t7v9+/ZHd5gxmABoNXxmZdNpuN2fSyLWRS7Pf7qAsPXay/14+IyNtFP5GV0GU0tCJv3j5IWwwXrYo+lkerbZEIv49tkfBpl6T3ZrEL4iV7FOhPVwWYWq0oiuLz8/Pz83O323X5mVqa4ff319pGzSTMolV8EHmemwbL8/zZaYErOJ1ONu7z/f1t9VmXpjaIeVtKbsgCGgxeGTQYGmwcJtV/wPigweChoMFEjgabJ2gwDxoMXp8sy+i3ZocZHKac3+dMMICHUhSFLQdKaLCp4S2bru2st4V8P/fskj27DcCJBOd5bo9vs9lMqlW803o+nU7RSFx4pl+0qG+/39s4QpZl/mxA3eVH97oOD+w/aJgeN7yKcPjVL6n1w7ty0TpejeFeHAtOoAXArcuGhcasNYotd/tRFEWfd9CejvYplGV5T7WZC4liQYPBK2ONwna7tf0PD9oJ2rP78T13l4fELa308d/V8XfZAXXb8dB9gj3/PaO5NdKeBWuNu/W1WZadz+eeNwK8D3Vde0Mwss/kvtvtbGhjvV632oVde6vSk/at+7K67EgfhbzJsozMxHAXWbQzLXQMjUXDb2kLQwhPE4k2wvnNcvIcbam9uEX2IhZ+n+6prmvL19fXl2VczWn/dnWCHA4/NrX13aATHVpP1/BHcXSVrXYa93kQ/pSLxI23XRKtW8S9n4vh+AD7VM7W2C/W543bQr9er+15fX19RVNbIVG/r5Gg9Xo9kaGEqyyTAUGDwStj7xUarFUsRe6tt1yMGg0G8FxqNBgaDA3WARqsf+xosPHjHVKDzagJGCqp3ghOXLpozqZtZV3qMnzT+EPAZSIPUhQjU5Zln/1U1l0tFgt74bMs65r0b7UquuyMaL4+ayN9tSdqTP0Z0Dff7k9QvNgot564eEPfoN95nvdp8qyWbrdb654Ph59nNZRT4J3zDgmOx6MZjv6objV94bmj0evp7cUuczBt2EVtRdgK6Ud0NdGaJZq7q9pA0doUty64yv4KNinASEbqd5++I8Fut1P35Htk/9abn6w5Yi5/iT1RpipNWPoFhNHqQX/koD8SMPH5k/D4QX8UYdddXUZUaEp1uYdXzzd9e6bVLFSwXRbjbXRZnpHxqav2aNTsVN2HdtbBeIG9O7YoOhxKeDcG0GDn89kKcbvdRg3Wzh0123pJt/Rf1erD8aNcO4cfSPMp1KXWUbcu/GEPPorWu1pt4rCf27QdlW4u6vx0bx+DWD3uarWyZMxRhqkHkknhtYQ3C1REKoSwSL1JET0p/Wu3pOuDblH4+uFrSBeto7nR1dAmkJ+LUvNw+PGeEwZENLZ9Ub6ae7RcPssyDWpa39nnWZ/PZys6v5H35ZljzzTHNM8aabDNZuPPm46MVG8dttqLrTZfly3YipLXsz5Ed93MUOGMRh1MbdmPPuk/NccbmNXbsy2dLNJgz9ogdFGZ9PHTkz5vkH/R/GubeFsj3Zi+62LLkK6QlmDNZG63W7u9T4FrAOI1hhJuAA2GBkODocHQYBMl3flNkzmmedagwR4RzmjUaDA02CU/PdWU94wGmzjDaDBZSJFdu3GLoBLqpRWZm4lL3lrtuhS6RHrPr0f3atAvQghdfFzRXYfgrPPIWu2zzt6bvwn/XSGE/8ognlftt1c3a446rKoq0RL5Ns63RIlW72JjGiap7jA7ovDTzdmYRGkeBxNRy+XS3uKLLbVhS1B0LvOD9vXB9Gl91+rrLaTn5eBGfAOlXFTNZ5ezLEtks7XcLhZdV4vap7W8eFdrOKdL+DVjiUVlrXR9nbZyH949tn2BtzU0Hcdna+eiH+mGzlJuRpSNNPWpEhayRiFPV26qGe1FOJ/Pke3h7S5bSWufXY4ueXOr1Tbzhpy3HvWvd/d+vIF60ZqNLNsuP9Goun7LQ6v9vPlLOMQcXeozHL/psaFAQ9VZ8y3sRIWp69oS//n5ecNQwmKxsPo8aNWbAQNosLquNcOg8Zj+Hd4cu8PXQO+MnRA6qdrvu3DVJev21s0+5tYuP2FS3EMUftqS6PLsrY20i9z9UnVvQ0TurXZGgou2jhz9icDieDxefOttIfj39/dVW7yK5rT6zTTOZa7rOjS8WvcqtO5e8H4u3u7LOXG2snfX78TRzOkzmjWm449/kPsNA0nR0FhociUMI09itK7VMLJcPLcKqWFJe7NnlDWjTqHtZZlar9dmv9qHHMwm62kphsXSyqaNyILs8hZ57nlXf9Mw7aLDFfxBC/6uVQcXExPe7sPR6RFmkrY+azlav7Zer6+a2tLxBuoNH1EPbws5SuG6WbMTlpgRVglz8ZVw6zYW+qqbruRXtR4XJwC8n1bVF13atZ06E43Oty426TNe33Upbzukp0+AluCeo5+DDCWko5gXfV4ZNNj7UqPBrgQNhgYLqdFgaLD76k+fyo8GS2inhAsabMB6eFvIUQrXaDA0mAMNdgEzAdU9R52uuai5Cd0v9uW+5+7y3HXvRdI1LH2XvzF8bSK7IW97bbpmz1svdb3MPsae1ob5Sbfj0jOTqv3nZodhooe2nWDL5dK3y1c10K2mRmTHbDqW1LYaGVForS6RqZFIQ+hZndZVxspVlkTPYC3k8FxgtQCGvS/pR2xleO0WLwv5+/u7/2qHx6F3x05S9gcoh8co+xLzPrsMwegJRo5h+Xd57vlML97uI+1fu1rpU9/0OqzdDs+1q7ThpcglfHHMStj227rwXKzOf319RSWmckh3BFGPsGvbQR31Nfvutfq+F/O3KLQ+Rl7CQ5f+v5OukYs0Vfc6w3CIJBoxKYrCHlbrDlgvfiwuaek+NbNutpPZppo8z69qFXsOBNxD3nxXumg+46sRvcTY5dltE+gzTvrbY01yq5+oNAbnccUrwliGitTC0ZhpFhzd2ZXHY7M9dbVaXTWUIItuCgOs93BVyV/WYPZWy8JIWAlXdcat5nWXERwS9bjpcAx1Qt4O9iZvq5neGkL//k99kh8j6RJUCRd/lw8za/Z6ZcHYWNdrqdqf3TqQNiyn08mq0/f3d/QEWwszcvF2Q8KAaB158i43jz/JgJCfom0YostQGNCkuOjHz4fIpEhHF7lsNht7fH3GzNbrtdW9st80rHUAqt5FIN7G7O2M4/EoleXf+mj0RLUofH+7jNGedS96gnK51r7U7T7YRBVNV+CobiTm5aI6VibnEmXpaqZX7nZ7OEnbFWDRWMafn5/2IB5RbYaqjVbIGq2okybpxdif3ry/G1YVNZMg47Lr6dR1nTeiJTF7FqJW8ar5h0QyhiXPc5unvSphj+CGV7KP/0coroth+pe9z+ufuD3hR8PitnRFq1e6Umgt1VVDCb8TG2C9h6tSjgZDg6HBYqv3Kjs4R4OhwdBgHaDB7g/HChkNNlPQYDka7Houhulf9j6vf+L2hB802FVclfLLGsxK02Yhsyyr2g4OOvUgPencOgftJ6PPbbtrvB9/qctD6y1hUd7PLc/wbuq6tgqthWHplJifxWJhL9ij05ZOzPl8tu7K7Hgz5fuU5xMLHISWIvRZ6FWWpcmY9XqtZ90nCqshJt566rfBqapKI1NdAikhVq8lEjwKzbfJXnW06plIvaSTmhDeXZfKtqVZCYGkLET5kh+fQX+7L5bKrSKT5Fs3ixLzCZ8NK9PkiVU94tpm9mKfeHOAkUvazxPJ8/zj4+Pj48MEf902KloHJq+ZW19fX/b0+0RhQ1pSetNZzVUUxefn5+fn53Pfsp4mxA0B6q4BK9vF1Ha9R8NWeAVoNWq73Uajn4l0agXjbre7aAkoqNuGEubLZQ1m7b402AhpgkGwCr3f780gTnfe8uynF8Yn1GCT6ksi7uzjJ2UiDIsZuMvlss8kQzTK07NA7K5xTqvvekyaB1uv15FSSs8OeT9dt+R53jWD1Kp5IiL9E90eabDWMDVxpEB8yqN7q78Tp8XfyS4vxiKd5iVcmNSIozs6PF0IUch5s8Rjyp+es5fIPp1UPkCD3dkEXdRXv9eYhq3h3BByGM4UmtlTcwZ3T1ml4w2shan6baqxGqL5h4l0ncU0NFgrg9QNX9nutw2GvatPgD7N/q5Q5/vx8SiEc7DrO6rzifRogDUcgp8d/SsAGuxlkaxCgz2I+9vZKRgHj8DMWTRYF2gwH0VX+tFgaLAbQvZmcZ/YHwcaDA12VYDD3tUnQJ9mfxcarCf9K8AVaxGtJxgieTAe4bGHF/VM3ZxWv1wun2iRaD/YxDXY43icxTCOLWKtz+HwY9sA+nS92gJxVT+tnQZPOeCuar6Nq7WICTXlZYxfWNh6l5c6ieWOF/VMqyqLCFOVSJL8R+kJFxNezKBE5vF4lE8vq6LE60eowaKQW1VZ5Pl4PFrKPz8/1eD0efRjmvW2O+Lj48PSPE6k/emyNiJjLm2hejOu9faEy/SxirdcLq2h6yOnw1Ge/l2hWkW/G/wphVYURf+OYDpcVVx9Ku2197a+C62335Nm/6M1BLlbQ2oHGIZ7vVrv1VCCDXWpzvushTdaFKvVyoYtbu7Wp9BKXEzDFRrMeoLh0gYjYU2/7c+5uD/SDNmexyo8iLnMg0ErdTAMZlXOGt+0zVE3+t+mYfvbmtotM8JG3qg91aCgxvmKHodYtIqZhNSJbm+VXnKR1IlUR+hHLhZaz9gjqmATWhR75fZfeXVXOFXmk9Eq4SJlFe4Q60pqq7a0u3S7TTSZ2XqDmH9orbM9up+fn5b4x0X0OLpEVIJnJfXRFMHHsvrUNHvoOjymTxR1c1r919fXCBu8L6Isz7T2PpertNw9UfSPpa5r6fxwf2MX0QeQIquy68Uv7vvw3RRakj6xo8FeHzQYjAkaDA2GBhsQNNgrUaDB4BrQYO+uwayLsg+9o8Hmiyp0n4dYNqfVPWWJV13XNgeNBnsu97dfVnm2262+2JjwrNPqr9L/1s5ut9vxjz+20QpbaOE1mF9wKMw9/FyB3Ls8dwmMSKJEGiOUQ5EgaRUtifRIX/mgWv+N7vJSsFUaRVFE2Sm697CFAUZ5r7r3g4VazoYAPj8/p3YyskYZLKnPTs6QhIXsbaanm1APwmqsdsCmu1crBI0R9BRU1vDefFr9sCVfNGsRfTIm+3wnOxwwkVRZnbRqaQ1U2n+fOu9ff0XxoKGEpxfjbx8NZrJ1nFPL4aHYE+y518v8LJfL8S2SupkSmdoZu3AbVXOGex9JXzRfq7tK/2ukbbFYmG09UNpThBos+opXEWgwL8YuSq/WcFqvtiKJUgVEB7WHx7h3qbLEnFse7P5qTUCr8PN+WoVZJLRCEdWlr0J3n/coAfoRfWGsLEudVl8Ehy+PUJcSaE7jKRqsv803BdNwRtjcZnRSRVcZak2BKZki2X0rBH0m5KovfzxCg/m9vk/UEnU3dyZvwExN/22KBlj7NE2aPWudCfDPQsOyDzorboQSvvgc0WBvBBoMngIaDA2GBrsZNNhLggZDg10M6v5wHgcarGcU92ow658WiwVn088dqw2mbXoe553nuRnEF+eaBwQN9mLUzRfDpVXSrZIZGVr/3LOhtJZKhyk9otpEXWy4H8xWTSSEVqtQSVyNwlFQraLOyxgvdSK55ZWJv93/8D5bPduz8P593r2ES2gwnx2fr8KpO6nNMBmSXopUe9v03e3RxHyisv02GmzW+8EmzlOMXbUefrtsa3qsfi6Xy+iIOU/YTFmdWS6X/Y+YG0eD+UiHis4HeDE7dV1bQe33e7XkwtqB5yqip4vVyFH/XnvythWvVu/3SUZVVTog4CnjUIPQVQnRYG+HTn63FvniYnR7Z0a2SNBgL4Y1QLvdrs/+BPOsr9Xled6nEzVkQ9+2kfcq/DyYF0Wh3d81tXXVHJe/1KrlQq1VBce7h1olUkqt2ilBJGOKNr3nCyFKXmvIUeKr4PwPxRj5CYVWVCxhviIxFgaiKOxRjvPpuT6YBvv+/n6uJjTsndJBLH5E4HQ66U00pjycb088yzJL6six2wMNjyu4eEvZbNW+amorb7780ecEhcEpJnwmh0rDClMfZCuKwlz2+/34w9AToacat3fn+/u7z6lv0dRWT0FlrbSGEl7JJkSDvR1oMBgfNFiBBkOD3QQa7HGgwUagQIPNEzTYCPTdD7ZcLvlGs5hyp9IHe2cWi4U903R29M6MaZFI+D1Xg1kDdD6fx++3LlLXtRVOH3EyWqrSnE4nU9daVODTVgcr/XS0/UULSXdp1EDnxT8iI4Y0mE7GTyuo6FLuaL3LBxJpFS9dvPQqisJKfrvdWlJ3u5257HY7y8Xh8GP3bjYbK/k+SWpVU5GCCl1aU9uqi8Jz5xVU5KPbzwoAACAASURBVDlxNr0POQzE/FTBWkTj1GBbsG4+rX5ArG702Qj0UKwQrPJkWWapUrnleW61SCMmh8PPnZ9YHQGdH/jE7e5lWfbfLvvbdN9WM22k6WIU9ZWn2A1LURR+59tF6oDHpS2KbrvdmuKS1aE9dZqBOJ1Oaiu8i4UjF9lLNnJhyK5Q82g/lNPz+SzParv6FEWXn9pxf4lFged5btXYtg+ko9BQggmqnjZeURT2LPpEMRfQYO9Lfs1er/CdGcEiea4Gs0hD49h6aPt7yrh4VVVm/Wgg/Hg8mqGcGBofsw/ribUnCUlf/11rbp6t7vWcBJBd5TfyDlsa+pCdvURdSDtd9NOHPrd4+aHaIiMsDEeVXPZ0ZGGXwZyS/tXtXuFUfwkTFv0oupVkqLi6xJiftZOLprbCXIT3lm37yopgfi8qsWe9R4NosDsTXzd7dBNvop61/VuWpd5xa1G9HSkztGz244VXpYftjdajDHsE8xBOk1ophX7s9rCORTNIattbM35HsfVFj7j/DlibGk1vsgqxgtI8z5gTqkUPDdZHOTwyjf/bLa9Stapig4BhP6KpS1UY71I0J0vJZpYMzvNcwxlqae12zVIWjdjYbrf23u33+zvtrhGK0V6inqOfVrw9v9Bg1M2H73oeLDcL0GDvCxqsCzTY40CDocEKNNg1oMHQYB402LCgwe4HDXYDlzWYvbo2/cc3ml+JOtjrZX1b2r9VeqnxwV/mMECL4in7wcx8t9Up5wYrH3N/yptfVZU1yopd5sukJFZPih67tuSoHm673favD9r3+LjT6kMN5jVSl9TJ3Taw3C1QDEVF5HKVBgvFhg6kirRK4dYTeg2W57kMiGjVZVdmLRy7a7/fJ1KrNJhlXHQvXAwFmNyjcCq3XjFRLAlk8VsVGvBk5GtfWCvSnt9o7rK07mwljsejrcw0XarQaodsKb22+wYzUu1YVEMLYotmrWxousk8VZXTelrZo/KjRtt+hGuczM9ut7Nq4E8Gtioamjfp4vIlfIN1Gz4pDRtZIfeRVeqnlsulKsZFO1v9iF8D9jgbvWi+0dxTLj4FaTBtQjakWvNmkW1d17bIVvpKi9KVQamF9XotK8Jczuez1cP1eq1YsgbzeTqdfKTPK5u+qAwt8enGyjzbia+fn589lxfqQPw+UcyCKzQYZ3K8Hmr6rU/qY6ceDj8jtKdjzoNFb742v22322hoVo2pfFpjGq4dj1xs9LcKdvzLFlSMUlPeTxh1pAC1ZFzpqZsdYrI7Wxeja3LgiXvt6uC0+q6h39DFsnPtafV2l31q7OJe4RuQBtNUicx9L0iKNn3Vn9YAJS30I5qACmuC1R+Z0bsGG3/d7XZVVcmiNT+Kws4dMc1slw6HH7tr2SAz4vv7W8O65iKbplU7SSlpIkWKy/+IJtYKJyBbQ/Y+9TuKNIzF3pS8WS8Qnks0plVkRddzHuxBCauqyuYHEkOxkbFo8tWGjcw9z3Nz0bYZ6Xxt/txsNgrEyn+1WlkJ/AaHWKgJ1fSOCsf8aFhEFrMO3lDVVfMolfhcS1ddj81TXeyOLe/r9dpKtecCDVWni9vJhiqNYlYazF52Fea5+TJbeChOpMHqZpY4zKCejj4dqSpqLhpill2hArcqbbV61FIYglNwfMBFGyMs3v7tm6QyGgzmDRrsFw32DNBg14IGQ4NZLtKe0WBosDRosFbQYEOBBruKCxqsrmurHOqnx0kWjMmx2Z/T54waiQHTbH1k2w1olcVTdIK1Berb1HlHC7LVUKrlrZrlN97Fmuzdbqdp9FY/Zgp4PzL35VI22y3UDJVlqQVjlrB1c35x+NR0slkkBUdG+t/vavCrL7RuQQtF+kdUNOsetQhqwCzoXMTcEXW9XlAV3SsPu+RWK10yI6SqKqsAn5+fqiRGlmVWJYpmn4xVRdm1RVFkWSZ7OkLDc3KRHlMyVquVRdqaZS+rlJdISUoXhaosHFYIRVQZLG5UgIrdi1UlI1J6VVXZo/z8/IwO+hvHZL9Kgz0IreyN1iJ6Qg0WDe0VzS4XNellWVrZqu0K1xnKilXGVT/lYp5DDWZ+Qg2mlrN2WDL0to6pwVoTIwEZrZZMUDbHKvY8Ys6K5evry55FYmTqPTWYFaYqbSiMrWr9NvaJ1saXzW75zC2t1whOFhyvqqEE7TC3h6IqKpPs5ve9qw/tee9tkQp1BH2GNvRS99mpaI3hCIcej8bleTBpMObBXpjIeErPGKjb01DH4Ol57pkchtZtywA1C0xthEZYtRNXgzqhdpIfawQlhzTiK32lJdGtfiK9Jz/SUeEchRdaWp5uRfrcEV8hHWtjWmlNqMHycAtEAquou+ajZIM32a0aTNKrS0S1SqxIlbXe3hWg111+ZkzzYBpurIKjKeTZusPtdisLwG7X8HCYMLtXw3OKXS4KP5xqKzs4Bh/4as1R+fdwDp/BSJ6VbfNmYXSRPItUmRd1dj7H19fXbreLhmMeioxm+xFekl3Vam/d/I633mjPveuTfXUzCV81B29oaEnvadVsRtLz0hxXHeyfkaUrDSZ7S3epKLROR368i+Z79aztUjgP9ri+rIsuQfgbfFCr5wlYUukXTd5QUfjq9CDKsrQX51mn//fB3vTNZmNVdLfbWUuu6f2wu5Fnu2RdbZZlu90usljqtikye9xFUWwbokUuGr8YqqnpkmStrUfo555I8+ardD7vPhnSsYkvNJRXfsVhFlyhwS4OgMHc0TvT5/CVxNjP/WiZ0/garG7mfkMXM8I2DdJF+lqFfEYNrldlv8FSBIWT8KOFCl7dqW+QKvajuXo01k/bKzypt9jKdrVaJYZ+lWaNmfWxmSzLmr4YvCJJg5l5Yd9o7tJXeXBSRUJoXcSH0+otEjaaBwuXTUY6pwhklTSYIfnhI7UB+HDSTEM5oUu0uLFLZYVUbglieEl3JeavoruiwKPpL5VYYmZMj1v2/QhYdvqs1dF7/YgX3N5By7hm9XWioCrGKfhGszWPEmyhS/Qiy9gNVZmmCyyuU3NWrWI/N6claYz4HBx4IBfjcPiRvWt+pBs1epUegx+kAFvxniWr+qw/skA0UNJaSeTnhk913Yk02ICRDt6LWSU5OlSf/S2nBv8oZUUcm2++t/Y+5ieMQuGECxQHzGmrbXB/mK3hyGhJfOEzLDfVeX9IadRc9Fx2OwvQYPA/0GC/aLDRQYO1iqgu0GBosC7QYGgwNNhtoMHuCRMNdjOXNZgVkPZwj5AmeBZ1c1p9z4UKMsK6Pq5yM9Z9rp90Nr2t6CjLMmoZo/WB9l5Yp27NZdUstpEulR+/ztArN/nRgwjvitY9+t1oWlEjqzHPc/vx60TdmEXah6LZtbVrvpGSMFDKZrt/4kDbslm3EK5uGhY9FLNpTJl0bQPzqkw/QikSKRyvUnS1dJu+QiKxYfLbFhlKIEVCSD+skpula9nRwmPTmaHnULBZ4tfNdrK8OcheAjsUkJEGS0smr8p0l1YVdom6wq1gDP1EiqtqW8oY3b5arWysqhhlKZeGEiz23xFPBKk7RN2pOWoofHxRw3IOjhpSI6ZDCKJwZIbqiAJlMzRGz3/xLv6uMC++SakdDyvLFhKRqsfpL5lOySM9VIvs9U/ndNjSKHrsB7s2rvEf1lWoYcyeve+6iz6P+P5qoOXEXUdohC2M2Tx+r9f5fO669AJcocH6vLowdzSj0v/YGftkXtfw221oP9iDrOcEaguy5qwCnaNlhOmxrs4Wgts5B1JTsgCkJ81Y0WYtacs6+FBbNEOiYbCy+TqZFogXRWGWbqjTzGLWKvPwE2fRpogxi7QPdV1b4iXpfVMTttdWPq0DbNbu2zathxrKZ7cfrEges6F/o0ttGqqFyOot3UkVoUvXPI8PsFWHyCXaZBVeDVMSabnIxfv0HsJg/dVITVXBPJjfBtazPItgU5zXfq3JsKpltuzn5+c4DZSs56vsj4Rx3/PeSJncI1QmbjE/l0TBSlb12S57PB6tIw5P8DOqqrJLTxnWLJt5sHB8rcvzOPXk0RXSDuoo/35P/CoelMJ73uKbKYL9jap+UQujRtXP9OTB+qzXa0nQYPAHNBga7CmgwfoIBjQYGqznXWiwuYAGC0GDGWgwgQar67rW6pQXyz+0UjVr6vqcyyRLdMBFX6ZSwtNgx0TtgrUXtig80ZimGzVtmeha4V0HaxHTS2hCwtB8enwgXbE/F2/kZc3pwEW3dlKJfX5+RoKtbg5Y07Lyx2U21GBagiirPaHKjPzvmsPorgQJiRKqi+rv6ruLCkfy5tgcGBhKuBuogqPkQ10XRhd69qrMyyGfr64y8beHnsMy8QKsq3y0S8RGNHqu7LoTS4Oq+u8oksa3ael/H5eGh0bxRMImKyrtMNdW97TrsrUbUstppmq4L0CLwfoc/P0gqqrS10Euem4thBerCX2y82JZ1uc9tEtTl6wFXiwW/jN3Vvmv/cLnvIruag3WsxRg7ljHr+31iTp9PB7t5RlQg2lb2lM02IAcj0d7cRInl4R+xh+kfBaJ0gi33rY+fQ2M+RIrmiG3RIEPxbnZ2ufP5NApBQmJ4jVYaPf3UW5dLkWbBlMUmjSTtIg0mJ/jak2hd1HUUciFUzs+5NBDmIVogqvVsfgrF7sS5hMvfRgmQ7H7u6Lb1+v1x8fHx8dH/+mpG7AYdfL44yLqQzQSFLo/MVW3MXia7wzQjbP9D80StDZrVkP0Be1Qxmgjjfm5J3k3UwUf+O5/l69j4aUu/4kQnltF62YY9HHJCPdSTg1rZpfLpf/8mhk/fqb3FHzree52YAI0GLRjTTYa7E7QYF2gwdBgaLA+WIxosMFBg40DGuwXDYYG6+AKDcbZ9G9IHnyU01+1Fz59JO5tvIwGOzenJ1fNp0tb/ciyfLRsmAUmP76+vvwKBLMk7LTD6Gx6qypjHl9bN4detp5N3yWi0tpAJCScFxhdesYLia4kRboodI8C9H5aZZu/MZI69rwSd0WLGKu/W9fsrlZRF2XZS7IwIiUj8uZz6v1Igz30xGCLa1IazLuM02o9Oq5zc3LjzSH0SZ78eB3bpWyLojAN5ncHVM1eL3/JWtFwI9bN+bqH0+lkVkSWZVfdqJ3PagyjIjoej/ZSFP1sD3t59/v9CHaFpbNsPgiuXeXaEK7sFEVhLlclKSwKWWLRCdUTsSXqZrP39/e3FYIUqbYe5MFn36NL5fROlRyQyxrMYD/Ye3JuvvDQOpBmjYs2wwwYr460nrsGg2upmw1dn5+fkQYLD1/2Y2YXP0XyiKTq7bjqdA0pNG/lJ4jkhxckRTBN1DpZVAQaLLwU6aVEOK0uXuFo31QUhU+8D9yHHCrJLjFWBFNbUQZ9OfiQCyfhEhqsqio1fVYhq0dus7FIe34qyhOdWRIKDJmJRmIEPZxMMKvRbvH2wOAWwrn55JfeGjsnyaaatWXXCqe478XP81w24lDp76K16Lw80wlDfpes+bFGL5xb+L11I82DOB6PWpvgrybEoV1KzAEWzcFUZdMXpB+cisVq1B15uoBUhw7BUpNYVZUuaQBokFFsbVwfc1ikD1q3Eh4JE1mPYQuj07muOoVoCtxQ8mgwSIEGg5FBg3WBBivRYGgwNNhf/2gwNJiBBns6j9Vg1tlMc7EpPIhwtW7UbKnh0BeKB4xX5yKapTVgyDdwQ1t2f/PnD0gclvrxy9N/rzmhSN6sj1wul6vVSk/fwtntdv5bn3Zpv9/rTLDRup+6OZ5ROzH8KsRQboVCyDzYXfoKQmjum5/tdmtGYdm25M8LLUuP1F14V5fUaRU/Xk1F8qxs1tjs9/vdX7IGhbNer+1SGLIXSBGhrFKYPl9eVoUhRNopcvexh551bxSOTIpwLOBxtc6iuO0MRtNL9gj8sWOWZpVtHw1mjYa+fvFQDWYVT29HVVVSXMqU/dAJpXeu1Xx0q3stdbOhyxo9W6+lq7JiI1NVY1W+Ce3fGt/zHKO4js2h+bc9nfP53PXtabWuYaRRayZN8hvUXhkzakakDTR4JD1jcZ2C75JfHBrOm00crbJKAxmnBsvg4fAjVWZxhcokavH8i1w1K6tVFGq3w1XfquHyE4Z5w5B3orZYgKvVKjqWsyxLr8qiSyPs6B6K+i9X3YsGgxSyNvJgta7eq8dtvLGGtc9HUUKscdFYph9BuXa41Bom+ybYCNNxGvHVknGN+JoVXpalZVD98c0tlOz1px8BEnWQ4QJx+bH8fn19eTPUSsw2G4z/AcPoTA4dxZG3fQQsci/LUsfo26tUBFho+mRc4QhVh7pns7O9Vgllhlcvocqqgo1Y8nz8e4ZHVVX7/d7SbG9TlHLrcSUFNR5fuRmtsDT0I5q6Ca0ELyl1l1dTXSUWRhrO13XdGBXUZrOxgXnfwjyi+lnsHx8fVtluC8TGlaPNFWb9+PbNLDMjstg05CF7QJac7D+7JRyVj4JVsScSLFll0zithodq7G+zhTjLMlmxhm5U7OHTj3KnAJXmyp3Rkud55CcM07itGoQ2nP3Imw1dfqCzKAp7oPpi5G8wVtUlAK5N2G1dTHTX6XSyduk2DVY34wiWWZultEcZ7uyySA+HHw3W2I+w/tiPzWYj5WYhW2NlLtYIqOGVS5Zl5jnLMsuOL94wCvPTp3ut61pf97FI7Uue6/Vab2ue55rxMz82/W6VX0JOW0Y1fSp1p8k3+bHsWJgKtv+8k68bkQg5N2dWhROPlrDtdmvlEypqpdmPFs0CNBgMDxqsQIM9GDQYGqxAg3VjsaPBvB80GBoMDfaLBpsGaDAYEntnzJ4Ll6m0vleDIw12QxTqnPxcttrlnq+3CuEqKXgD1pFkWaYlW1qloA5A5w6bH1sIdLPNp5UVI4uWLurg6KTohOWyLO2B+jNqjw/4LsJVaY40mIywVg3mBYCxXq/1DVNdilbf6S71ptJ7oVbRRw7s4eZ5rkWS6mh1rzcuo0temRyPR4vU1oqEYq9oBJL8yMWSlGWZLKSwfCSrLHYt6ZTmCe2DUHAWwVLPMOSucu4SZlXyo8+iajZyhKd7qSY8rppZCjXKcFsgWtAVnp6nMpQ3qTLVMT3lUIMdDj9ai2ioup6bowWz4Hs25iesvZaYxEBS0ZwE2NMotHouK1ZRaKPysTk0VTVEnn8D9RJ9g0cDChprUL5OzVHgVuusclrueg5sJRpwe+h22mH0aWZ7KbS4NLyk+nnx8/ThpUQy7ulixOl0UhneFoLqmJa0+YFIqVZ7TFaNd7tduKtcWkU72OWimiARpTK0cORnv99b5W+1TMK1haHBnH4WGs9SIPZwVfnV4ql1DQ2w6B3UWyktp2So9v4GajNa69tV/hdrQuQnD0bw5cGKzi8r1aUxd3QPS9hCdl317mgwaOHU/WUGa+LD9+oRqJWJXtSeqD+O2hQ10HI5N2fHy/YKa7iGvcNkqDWUbRG6mJ/ard5O9MqStdahtvo8N+fX/zaW03a7lYXqo7BwQoMyagJsoNrGrSMXybNwnNjnK7r9Topme2E4bBkNjIUy2PzYeRh2YMwgybiKUINFG7pkIhROg4WVzcowD7Ysy0NkLxbNvKWmy7bbbTR7ZmrHBI+SYepuu90qHI1JK3ZZq2ZtmBo8HH5KdwbGsdmapQ0qXq5IJum3ThTQnjHbHGIdv4Z1VWjaPaIaLv2g6mcukoKamVGB+CSlhVb0wpZ/t41ZOm1Sws/MjKDBlNOb47K8yMTRqEfYwFpcmhmTbom2WebNqLwKodVFNoOqgUS+KmrXHFfenMRwlQYLH41WEFjKtcpAT1kjjGERRbkoy9Jc1AlWVWX5qppPicg6yt0U2W2cmx13fiWIOgtvqpbNTtpEqYYMoq/6IEWRGEFoNV4jF5X8er32Y6nmuSxLDYdFR1/8timuLg223W6l8dTCnBsumtr7/b7/ueqKQlX9fD7bo9QIQlVVURejzuI3GEGImoj9fh/VZwlIZSHsWZTl9HPpenbyaQnzi1PU00UH6Nd17QXbHEGDwTCgwQw0GBosARoMDaaa8Lhqhgbrkzs0GBoMDYYGey6P1WD2LMd5aeFZqFPxh6WqC7/TFOiDTLGoB+qJrActfTaX3W4nkaNmS8v/sga9LdJgYTJkEapwZNeWwept7UnTUu8ufWUGVtfRvR41wbJZLQqtZFCbrvUz6lHCEo4WZBfBbiLrvbSELLSr1MNZBnuuukkQLa1RevR0/MFfdbBwcfDvIvRH5fzvv/+qg1T5yKaXVvFIG9gTVE73+72FXLjtZApKqkNawmswaRXbi2VYOetd0J4BPdx1c4yh1yHHZrmjNFgVbPGKPFfNYsLtditD1twtSTaOYLfYy2LoKGqFFunPsiwlF+2W4/FoidcSnbJtq5hSqBLzaY4k5bHZLbZaraJDwB/XBoYhWxne3/Bq4Zw9Cz3uaGjmfD6Hr7nVjWgnj1oPr7jUIFizY6JIVVGjPIbMWZ/aMjgerU/utB9MAepVkgbTDlt7oNvt9qIGq6pKFVUJkwZToYXtcCjY0nSpjl1wAKz8yLj3pqqExDQ30mgtYp9HWTvCS1YtPz8/o/Xqv00hWMtme+RkRUisWvXebDbRvim1eBqTtdRadTLPtgGsCFYDFt0Df6fmWylSSmGOLNKyOXrx3KwT1lt2ar5qrT5dJpkaTO1h00uUBat/7S71EXors2Yz26nZ5lA0JyVq+e5VEy3+SWngJrR5rGlVqYZRyLCMFnj/XjNMMFRTnBBR99yeCPCyBrMQNebKPNhro2Yrsno1BLXZbLq0xODJuHNlsB1pYGa9bzStYoej4Go0lUHJg1CDaZJQockwrapKrbxGtqwFz5otOj6dsjZ6blmWQaN0ygLQKJ0MTcnI6Cxp2eLKl1z03ItmbkojvjIyquAY3D5p7mrXNKwbHr5sFMGm8+j2oiisxBL79UdAGuzj40M2a6SU0sjKt39XDVmzw0SUzZ4oyeksOLwk0io6wUX24rrZwK2nnGWZ7A+7q3IHZoRSyn6cml0W//zzjyayfKYiDabqp3DkIs2z3W5VhpYvC9yIdvuonG2o2CZzolNMvOLyqswn3iux0+lksfuxgF9XsYcyBUKkwbqOg78Ks4T0XlfBweW/TUui2qIJmegdzIM5LnORWlPXEKoyiVhZjZqo9zOKQiMCka0pb3pYv40G2wS73aJWUfWqaOafNTSgZjlv5o2rYNVDpLjCcCRZLUB5vrnPsjS3Hj7UdUmt0M1Dlo9G82A99zB7P3KxauNPkfkNhhikZ7SPS8OF6jqtxHxd3e129rKrBz81u/6kZ2y408Zt07m2pkNju3aXEhaO6kbTwlUzmqbJN71fGiHVCIIGNTQPVjYLWHbB2R7mR+WjxlB9jUbBrmphajeCs20+WOdNprVbVxX2R3pzo9e8f2KmRh9FhwaDP6DB0GBosJ6gwdBgaDBzQYOhwbpAg6HB0GBdsB8M/ker1StRoVdohJQMosFOwacqtdJAVy2DebPqpmzWkYciU0ZqmAyvwbTwoGpOFtpsNrql/ksinbbW92Kjo6ZTbZa5bLdbi93yZVmzS16DnZqvb6sj0RIC5cvbH2Yrm1IdZC1i3nb4sqRCZNX9ulOn/H6AkZtsqzMSkOrYcnfqYJceKAKpvNvtbBne/u/3mg2TnbbS6Xg8ZlkWeVbPrRobuliksjJlZ2vrwr45kFA/jo5QMlnfGZ4GaQHmwUo2c9HzUvb1cItmN4Je9iI419SSIW0pP1p5qBMpQxcl3peh0ikNJsUVPaBQ/lk5h2t9oyr30Fo31FpEEW2U+nUaTEuGbAmWPSwrHKmjaLG62hNZclmz6kkDK7J0ZT4qwDB5UarK4IxQWbFa+qtRJ6l0e2qScJtmJbmJLkMh2L8m8ExNRQlT7GEuLKd2/uHpdMqDA0UlF294LpLH67YP19pLYavRjpd2aE/KeD01axF7dnAXSbx052ZXsxT7qaFuvpoQuihAczkHe718FLr9qlzYXcfgc8l+3OHcoHijf2/z03VL1123PpD/cmGv5+fnpzYIWPhZlvlt2xrg9r38pGrvo2EeDH5/3Se/9JTrZoztTjl0LYNosHQ4yrJOE9awq0YT5Se8vW4OUQ17brM21HNnzcpsWXJ5nifmDy18aUW18iIc8TXPoVbU6LW5mI1r6dHQVNTS+SFbjUjJRbMoZbOcXcNpRTNFdvPTkbVthamEnZuh99bja7ULqH/F8L1pa//a82qEtqV1abCeWE0rmi00uTtgXZekfrNmh8A62BmoQQcFK3cNrNqP7XYrQaI5BIti03w/p/p7RkUoTspmR5bsWpnI0k5SQQo5Suc6OFBk3ewQ02juujlCOsy7RkzMz6o5WLkItJwGg6PEh9LLF6+fK1MVjd6dnjVkKEvC3riVO0DiWpTs0AaN3gtrLpR3aW+NrNstoUGpQCxMjcrL2K3dSLn8/LpSai1bJVvNYNSWeuPyt23wSxZn5BKGkyi9iym8+XGrlfYHOWgM1FuxVhT+sJY7E+O5M8BTs7spnAcbNoU3M3hZjc9EEl8UhQ2n+rlo/72Zc/P1P3/qzLXZueHxTaTEDDQY/P6iwdBgaLB+VyPQYGiwdMXrU4vSoMGUbDRYgQYblMHLanwmkvgCDXYTrEWE/4kK/z7kzYGhPbcqDYVZAK0bMK7CuupW/WOvrpZrH5qPh2qlyjk4zkstiL295p41300O17TIRpGFqsUtF1MrazhceyMzNGrXwtVBWocjy0khaN2Rvb+hbjQXW6JphpdWl1ku8uDUcitApUeLdm5bm3pq1hOGS2ssUi2tKdzmvcPhRzug+rS8F02lyERr9ZnupK3kw28029Mp2o5DlHrx5n60Iq5yp/OFskEuYbD2b6SUZCuHaYhWFZbNSshjcwCgv710O8R8LkIxE65djPz7kKP0hHdF+BRW7mDDRKn6e6MSjsrEavjX15fdHtaNizU87ecqy89ePftsw/bu/WC/0s0azAAAIABJREFU3eLkcfbobW/rm1A3A53W6EU9hazYqCs8NYs/V8E3iKMHenN67shNC6dmLeK2x36wng3vxRDuvGuOVfFZadaqQm2/N/eqGdXdBtu2rZzz7pPor3r0ac+JQKbT2lytwboG8mGOWEXUhhA/xmbvj71CYyasq+MZHP8O+z6ga7V0n1XU57bDly++/+fmizpVc8hHa7zhuG+UTrlEV71nDYef/y6UD13OwfpymdcX895ayMZut/NCS9MOJkTDIjKzWJNmV8XbJz3pQPyNconOSm6VXl6ihL9bBUDlJmpCwZNQJl5j+B/eW6SLvBwqguNDdK9Pm8+OV0pdfkIP0V1VMH9lFbJyGrUr+2FhhpekOaNkqHqriubBOTF9al1XNbvq3hDNg3VpsPuj8EQB3hNFn7sekYW5kDd7Yv3hQ1VwYoEczU/rHps7i9E3jIM8l/P5rF2FXb2Gj6jV5Z5k9OHOl2uoEps+ymC4bsXa2N+2D3vKtLAmXd+HbC2oqwowUVFn8SzQYG+NVVA0WPii+u4HDYYGi26UCxoMDZaufrfdG4IGe23QYK0pb3W5Jxl9uPPlGqrEpk+NBhsI1iK+NfY++A/dtq5zGBMzZLXEa+TYH8os2oU7SbSG2qEXCS3bd2f9dLRw9BicnhTVxquKMWFhpMORB+/ZsmMfFM6CLyOn9YkXG7oaXfLKpAgW3emH+QlXACrAaFlg6ZY7hsKjS5UV3Qsgw6z52H3uunRRq5pSvqoOfBmGUfiC8sn2WdYAkN9m07+yDYjXYFfV3tuYVzM1VDp7tgNDYVVutVpZbxs1esfjUdvAwoNSreVUrz34Mxr80Z+bbxAnNNjTGeqFmtFbcyeWU1uKb6aa3DU0abV3FaCdgdF48YCpCpP30EZyEK7QYFaC03x/4AaqttW6RtZ8eqgY6xCOCJm2r6fBnsJEmqGyLHVIcbQp3087aBZuqNp4VXMc+kncooqqT75E6isx/RXKBmmA1omv6K4ugedVRzht1aWC/DRaGGCrUIlEi/ecEHVdafZ70hIUbjLQF7iXW+lStdiL5ittXvAPyFUvY9c82J3mReJef+npTcc4+Gz6dmCoojgFn06Jatq5+WriYrHQJxl18o1++E3OQzG+BnuEkhw2wGtjn0KH25P+SQ29aQTf6qoea958/iTcMG+GnL6NVjV7xqZWUOOnBA32vqDB3oeJtHQlGgwN1pFmNFgXaLDRQIMZaLD7Y59Ch9sTNJiYrgbTuWposBfA2kFbwmsngOuSvVdaKnZtyEO9Ti+8FvE9UZWLjk6qg9WJpsF0iro+C247JaIdYn0YtnFv7S1UUXUeuvaDeXPf2/2R7mp1SeiihOrQj4SwkZ8ohC6foVhqlWf+xkhZtfqMHL1KTFAFO7sUVyR6w5z6GCMtp1bxWcNPHnt3dHZ/z9GBPtR/8ZduT3QyukdHNAvse+J26mZ0SafGHQ4/Xbt/W6X4UIU5bIDn5iDy8BvNUzO++zPHNHvuLP+y+W7NuvmWT13X9qPPtu35Pv3BuXoejDM5XgATNmZnhB1A2TZN8RRk2j76TA4YgfP5rO96RQ+0aL4zttlssr/sdjsNod05I+HNlNs6gIsazAstKQEd1OGVQHhLJEgqR3i7wpc68oFLoviQo6kqnyQvvVoT7+8KMx6poNaMhLfLRSGHEjEqw7CQo2DDZ+HLWXnXD51EP7U2Rxqsaxj0qprsPd9pD0X3psO5GNc7GGdWCTXHdWy+lqa9iPrGXZ8h74eWVf8GM3FVtdefTT/BB53oJrrKYYK5eBw6b+Pz8/Pz81PfzNAJHDbGWgUj+5AADfaOoMFgTNBgaDAfBRqsJ2iwFwMN1ueuZ4EGS4MGG5YrNJiZSg9aHw+jUTQbHqKDEG15erRU7FmMdjY9jEBRFLa0xk6Zsx7LbF+tPNSB+PdoJGNMMy46F9HLD5HneatyiNSOuR97fBy5chzd4YcJz2GAYQit+7haRZRPT58fUVLDEvN5j6gCDRYVb1ikrTdGAUYaTF8GD6voRJAG678lW+m//20Kw7w2kGGjnrI865+wqqq0xFo7D+3HcrnUemyNOk0ky/doMNvNaMc/dp2GN1TjfyetuuspKRmT/mVe17UNp359fWlfYkRZliOk+WW4QoPZNrvq2dY53IysXmsQi6LQ8Ju9PH5m7FloesFmQp6dHLgRs33X67WNmW02m7zBDJHwoyIJJmKIeKx+SoP10QatQiISJMe2Q+G9oOrSV62qI6IIDrHwwUopedFyFVHifRSRz/LKD6CFBRhd9eGEAUZPRyO41w4yjlAzpcGsC75qecJoFm0iijAN/kf/u6aswfoQPcfD4SfvYPoj3a3yqcuzNNhVZ9M/V4bddtd8K2crPlPaqejl9ARL4J70jJYRNNgbgQaDkTGTFw2GBkOD3QwabLJG3lWgwdBg8wINNgJXaDAr+goNNk/0OfPvhsViIcvDDmiazjocs5DQYLPmdDpZlVssFjqFOSJvTqLvU+sm2NBrLaLltHCU7mTCIti5FGmJyq0GPAa0aonj3yMKj3/xyqT1Lq9wuvyEyYjSHIYf/fDhVG5nVxhsVzK8vkosXCzbhKjfBmZLYb+/v28bfhpfgyUM9Ce+HbXjqhvTQXUFOLXWICRKm/bEvuEC++PxaDtZpvyNZkhQN2cempBer9fTFwLTbBY8V5xNb4Z7yVrPeZLnubWD+/3e+gCNw+nHdN4raTDOph+c0ayW/X6vT35pxlWYi1IylxYzQhrMTPlwcima4PISJZQEkWzw0iIMQXLCDBrN6ni1FmoVScFIp0X6pEvsReG0EoXjpWDVPXfXiqpNVH9CEeXj6kq892yHcNhYz2St+XvmwSCBl3B99J6/2hpCRB4cNz+1mvZoKaszObTQJmrKWhsE/y4f284E8qgF9j+6muUy2EAbLWEIA+xCFlRRFPpxG35StMtP+K9+mL0U3m4u/i/0YyPdOgQr/GFoHdzNY1XQBRrsXUCDgYEGGxA0mA/Ku1dosDtAgz0INJiBBkODocGexRUarOt7gjBxrJVZrVYzWtdn7/n39/eM0gzCHt9yubzq28pTM036IA1mRkbUNXZ1pXJU757oubt63D4deeulLpfQzvAmRZ8UdhkQ3j2BHxtK7JwJL3kjo8vsOBx+dBK9iecpr4+SBrNNlRpEmxp9yt9+7BvCq5H9J3czAe1jFbIIPYlL/dkG+EtWVXRJPs0xukWXtNj1tpr2uFYxISkHUWW63Y4y32w2y+UyWouuBerrAL9kPbq0vgb5bw3QEnZVOFddugpVmNarqktR1QrxnqNLYSCRBx+7j2u327GatA9+FKbLZ18NpqN7CzTY9XSNjXkP3nPop08U579oT47/NMeUMdNN/VbCJO1jg+bOFvQ+Q24wHL0h0t/znSGH5osRWjD+kt0VWjYyiXZ/ieybnlezZsxsvV4/9ytzI1R4E1Gr1Up7LIVNO9uR0+EPb4iELro9slFCS+KG3r3LmonsEkteuFO0K81hvvrQlaTWDPYnTJ5+RFHYRpTW2LfbrU2IPbSS3Im15Fnzic5EkbYS2m2hRRV6kLu5hFZXQmakRUtPzdMlhBJ3hU1N1Ph0NWW73c7kXKufUApGflrlYtS6dk01RM21tRW3KZwua+FmfID3hHYxLr8OoovWqS3v7dTgXS5eavWcQIF448o4J+njxwitOG/RdZmRIa1BdcV1Vciex1WYF6B/KaHBxuBiJQ5dEn76ROHffzRYjgZDgz0GNFi3ProgGBIZ7A8a7CJoMDRYnwDvCe1iXGiwtB8vnLxFl5BDCc+JuK4K2fO4CvMC9C+lvhosz3Nbi7her73pFjVqYbPlG0ffpOreqJFt/XFV2739S6JZV+LDuxL+t91EfjabzcVbohnh0DH8N3HXRdurmsxerz5YpyVDttXU62l8JAonslH8Y9Kj9FZLl4vco6cWPl9FFD3idB3uUxW7rmbBG9RVCXfBKnB/e+J96eIR4zUTaf2jZJxOJ21UMAEfbrLymx/85iiZC35j2A0kzBFv61wbZh/3LmvGmy+3kQ4hMjJ87KHx8cRadBUJcypteHnL6TaTKwrEAq+q6h7jLHHLbQFOn9uKq27TYLfd3j+F/W+B6dNV8RIPmpowFIky7KvBqqrqEgAJU9K7dA2nGZHikmCT/9ahej/i1TUSlh7pl26Mphf8YFieXPvuZznSsy4RF30mQmt1NEtroLo0EtbBH4O9+BetuvSgTk9vXd1bH89d9/pARizIiZIupejH0+GpAUSoXe261DOQnhG9wAs4VEYuhjOdEuuTjOemdvDYp1P4xlUmir93hBS+DLcVFxoMDTZF0GCvTbqUoh9Ph6cGEKF2tetSz0B6RvQCL+BQGbkYznRKrE8ynpvawWOfTuEbV5ko/t4RUvgy3FZcfTUYAMAI+IbsxTrpxzGLREbMqHghwVVqKj3OEtWHq2oI1ekR3FaeV5n7MD5dj+ZxD46a4EGDAcDUmWNHPsc0AwxOq0l38e1oHYtJ3H7tGD8YN5cVRT1Zbn40/iXiKT8aNBgATJ05dgNzTDPA4KDBpgwa7PVAg80INBgAwCugnpIuE/owjnX1XGmEEZmmjzBu9RMVLCX8dB5R1RnaeDRoMAAAAHgUU7DksCAjbnsodTcPTS1MAZ714KDBAAAA4FFMwVjHcIxAg8G18KwHBw0G8MrQYs6dd+723jbjz4UynzX+8SUe6G0a7HcauhqeCM99ENBgAC8LTeQLQFcHU+a16+e8stZfEc0rX/BcqC03c/F9RIMBvCw0nS/Aa9u4MHdeu37OK2toMHgE1JabQYMBAMC7gLkAb85VrwDvC1yEFaePAw0GAAD/g772PXmN546xCDAsz3qh3uFdRoMBAMD/ePluD1p5jef+DnYbwJigwR4HGgwAYDxY1wFPZL4Vb4SUz7dw4G15aKWlt3o0aDAAgPGgP3sBJmKXTCQZo/Fu+X1VxnmI6If7iQrwzsKc/rNoTeFDaxEaDABgPKbfD8FFJmLbTSQZo/Fu+X1V0GBzAQ32iwYDAACYI9M3O3qCOQt3Qv15c2a0bHK0uooGA4AXhEFQuAiV5GXgOQK8LfN999FgAPCCYF7DRagkLwPPEeBtme+7jwYDAJgKmJIwTV6vZvbJzotl+TYGHKp4vVr0SnQ9HR7Z40CDAQBMAqZlBoRifD1m94LMKKnwJtzwBs3uvZsRaDAAgElAVzcgFOPrMbsXZEZJhTcBDTYp0GAAAABDgr0CcBUY+vCGoMEA4BWYb/8902S/CTwdAHhhUL9PBA0GAK/AfHuRmSb7TeDpAMALgwZ7ImgwAAD4H3TGADAUdRvPThSMAc/6ImgwAAB4UzAKJw6P5pXgXbufQcpwFu3e9FN4P2gwAAB4U2Zhi7wzPJpXgnftftBgrwQaDAAA3pGX7+ABAGCyoMEAYMa8w1AZPIjWmuNrFFtZAOCVoB2bCGgwAJgxmMVwM2gwAHhDaMcmAhoMAGB4MNlnQZfielZ6AADgTUCDAQAMDxpsZN6ntN8npwAALwwaDABgeNBgI/M+pf0+OQUAeGHQYAAAjwIlBjBreH/fHCoAPA40GAAAAAAAzICXGdxEgwEAAAAAwAxAgwEAAMDwvIBtAQDwUOaoxKIEo8EAAAAAAGBOzE6DRaDBAAAAAABgTqDBAAAAXpxZ9/QAAC/G7NYi+qSiwQAAAGbGjCwPAIABSaivyH1SOg0NBgAAMHsmYlUAAIwMGgwAAAAAAGA8JKvqvzw7XVeDBgMAABibOVoMAAAwFGgwAACAsUGDAQC8M2gwAIDhOZ/P5/P52amA12G+620AAMCDBgMAAHgsaCcAgEcz1A6xcQa80GAAAACPBQ0GAPBo0GAAABDDQjIAAAAw0GAAAADwqGECRh8AADxoMAAAAECDAQCMBxoMAAAAAABgPNBgAAAA0AJTWAAwWUZuoAaPCw0GAAAALaDBAGCyoMEAAAAAAACgL2gwAIBpwcwDAAAMAh3KZEGDAQBMC7pMAAAYBDqUyYIGAwAAgP+oG56dEAAYD9768UGDAQAAQAuYZQAwTV6gaUKDAQAAQAtoMACYJi/QNKHBAAAAAABg3sxr2AgNBgAAAAAAr8BcNrWiwQAAAAAA4BVAgwEAAAAAAAzM9CXWRdBgAAAAAAAvyAtolVcFDQYAAAAA8IKgwSYLGgwAAGBmYFcBAMwaNBgAAAAAAMB4oMEAAAAAAADGAw0GAAAAAAAwHmgwAACAuZLYGMaeMYBXZRbfv4I0aDAAAIC5ggYDeEPQYC8AGgwAAAAAAGA80GAAAAAAAA+BCavX4555SN2IBgMAAAAAeAhosNcDDQYAAAAAADAz0GAAAAAAr4kG3ZmNAZgCzIMBAAAAvDhoMIBJgQYDAACYH5xJDbcRVhtqEcDTQYMBAAAAALwdk1Xjk03YDXTlBQ0GAAAAAPB2TFbqTDZhN4AGAwAAuJq64dkJAQAYCVq8AUGDAQAAAAAAtFD/5dHRocEAAAAAAOCtQYMBAAAAAACMDRoMAAAAAAD6wj6uGYEGAwAAAACYPWiwGYEGAwAAAAAAGA80GAAAAMDUYYoDYEzu3Bh28V40GAAAAMDUQYMBjAkaDAAAAAAAfn+TanxG35SfRVIfmkI0GAAAAADA7+9MtMENvF6O5g4aDAAAAADg9xcNBmOBBgMAAACYBD0N5ZcUCdPhDYv3DbM8Mr540WAAAAAAAPBSPFdVelkbTbGiwQAAAAAA4KVAgwEAAAAAAEyOZ63DRIMBAAAAAMwYNnTNDjQYAAAAAMCMQYPNDjQYAADAZTBxYLJQM9+cVz1P/7VBgwEAAFwGEwcA4OUZrZ1HgwEAAFwGDQYA8PKgwQAAAKYIYgwAAO4EDQYAAAAAAG/HEwfU0GAAAAAAAPB2oMEAAAAABoaFow+F4/iugoKaOL4yP7R6o8EAAABuB7tqypzP5/P5/OxUvDgosZ5QRLOAMzkAAABmAHbVlEGDjQAarCcU0SxAgwEAAAAATBdk1eyYzngBGgwAAAAA4AqmY8rDTEGDAQAAAABcARoM7gQNBvCy0D0AAADMAok61N1EePRTQIMBvCw04k+nrutzN4mO1i499yyBU0OYSEuYLp3PZ/2+IQrdni4N83M8HquG4/EY/ltVlY5ekGfsGAB4NzgfZUagwQBeFlrhp4MGS4MGAwAYEDTYjECDAQA8itPptN/v9/v9pmG32+V5nuf5brfLsizLsv1+b4pCd9V1vdvtdrvddru9Wd7cg3XhWZat1+v1eq20HY9HS/O6Qb83m80NST2dTgqwKIqiKFq9mcrKsmyxWCwWi81mY57zPD8cfg6Hn+12a+V8Pp8twOVyaXfdWxYAMBOQH7+Mvc4KNBgAwAMpy7Isy0VDURSa4zIx9v39vVqtVquVFEhd1yYtTFTYHFH/GK/tg73hYv+ayMnzXMrKUvv9/X04/BQNeYP/ENPFiT7l9OvrK6HBjMPh5/Pz8/Pzc7vdRhsnjsej3X4+n5UqacIog5pz68p42gVgZMJKSG0EeBb3v3pRh4IGAwB4IGiwdKRoMIA0aDCAKYAGAwCYE7bOcLlcmgYLV8dZW7zb7UxarNdr7WWylXWHw48Jm+PxaFrlcPgxUVfXtSmfULlJftjtiqssS1vcqMV7kkyhiLJLx4Z9w+l0skizLPv6+vr6+sqyTOLHQlZSlWUFGC62ND+2FNPSY0sZv7+/LQ2Jkjwcfj4+Pj4+PjabjYVzOp0sy+rStPhzt9tpo5q5ZFmmhYt2l4plv99b7Pv9frvdbrdbK9iiKLRkNK0PAaAVFCNABBoMAGAMTH4sFgubQSrLMvJQFIVdWiwWJnWOx6PNjH1/f9vt2ub0+fkZbXySNsjzXPNpdmmxWNjtZVlaFMvl0jTG4fBj26XkIjGm8y3W6/U///zzzz//2PzS+Xze7XamwQ6HH4v0dDpZpMvlUqdr2M63LMssO6vVytKjWa/Pz0+L63g8mufv7++L82B5nptYXS6XFk6WZZb4cI5LAUqsmouJN9uSJw22XC6Xy+Xn56cFWBSFZiwlTa3owsk3ALgBZpXhPemq+WgwAIAHggZDgwHALxoM3hU0GADAE+ivwSQbJCQkohTOarWyxXtSCHVzUvx6vTbxYOLEDhuUqLPwtYrvtznD3dYBfn9/r9drrTy03sJ0y8fHRyjzTINp0aAUjjSYsmMr+my1oaXneDxa4uX59/fXVgNamOm1iNJgdlSj7QGzkLUPra5rcwk3mFkUHx8fURTSuqvVSgsXLYVysXWky+VyvV77DW8A0B80GLwnaDAAgCeQ2A9maJuTrPxWDWbs93t5loyJ1JSmraSmqqrykzna0GXKZLvdmr7SQSBySWiw0+lkSZVokQbLsuzkkAbTwfEm/DQzlijJPM+Vd3VpFqz6trquLUCvwXwU4SSelbPXYPKDBoMuEroCyQEAXe0AGgwA4IGgwdBg8NqgwQAgARoMAOAJmBL4/v62dXQ6M13iR8sLJc+0Rs6f2H46nUzLZVkmR2vfD4cfiR+763D4sbikwSQtfhtxuN/vbb1iURQWqS1HNDUSKS4pwN1uJwlniddmNqmyxWKhIxO1bFI7rLSZzTZ0WZgWrC9DZdDK0I74b908ZtLRArQtXuFWuigKrTP8/v42TSjFJRf5Wa1WkR4GiJiL4ppFIgFeHjQYAMCjOJ/PNi1jZ1RkWWYnodvh6fajKArpIuN0OulUdxM2YZgmP/x8mj6NFZ5iH0125cFXvHQ2ffSZr9PppBPkdVp95BJOtdldOuTjt5mXy4Nz8CP1UlWVolPs0SnzIZph010qlmidffh9MEtP6BJFERaLRXFuPtqmNJ+a4+/9Y4J3oP8cF5udYBCoQu8DGgwA4FGgwdBgMGvQYDAyVKH3AQ0GAPBA6m6enbQrmHiaJ5uwZzHlhwUvA3XszXmfCvCgHhANBgAAKSbY0Xb1iBNMKsBVzKgOzyipPWHwAlpBgwEAwBOYoFGCBoNXZUZ1eEZJ7QkaDFpBgwEAwJOZlI0ynZQAAABcBRoM4A9YdQAAAABvxfjmHxoM4A9oMAAAAIC3Ag0GAAAAAADwyqDBAAAAAG5kUpskAWAuoMEAAAAAbgQNBgA3gAYDAAAAAPiPiX+VHkbmQZUBDQYAAAAAADAeaDAAAAAAAIDxQIMBAAAAAACMBxoMAAAAACZE/ZdnJwdgeNBgAAAAADAh0GDw8qDBAAAAAGBCoL7g5UGDAQAAALw1TxE8qCx4Ok+sgWgwAAAAgLcGDQbvCRoMAACmAobR/VCGMFPGrLpdcXlHliY+Gop3fNBgAAAAA4NBA3AtvDIwCHOpSGgwAACAgUGDAVwLrwwMwlwqEhoMAOClmEv3MzLTKRbkGcC1sBYRXg80GLwONNAA0IeEPfdcUw9D81XhyQJABBoMXgd6OADoAxoMRoYnCwARaDAAgNcH+y/NFMqnbuO5SQIAgAeBBgMAgHcnMS02fmImEjsAADwONBgAALw7aDAAABgTNBgAAMAFnrU+kBWJAAAvCRoMAADgapBGAADTYXZtMhoMAADgambX3wMAvDCza5PRYAAA8HxYdAcAAO8DGgwAAOD3l484AdwErwzADaDBAAAAfn/RYAA3wSsDcANoMACAezmdTqfTqSiKPM/zPNcPcTj8FEVRFEVd13IcIWHn8/l8PhdFcTj8HA4/VVX5lFti/KVEgGVZHo/H4/H4gCTHWMEqC4fDj5VwURRVVZlkOh6PZVmWZXk+n2+LxbKz3+9Hy9d8weAGALgfNBgAwL2YEtjtdl9fX19fXyZpQqS76rouG0ZLWJ7nlrD9fh95KMtyu91ut1sJj7SFbWpzu93u93sf2oDUdW1RbLdbKS4TSFVVZVmWZdlms7H05Hm+Wq1Wq1VPJemRijaROWxeQphqg9eD+gwTZ9gqOlRoaDAAgHtBgw0OGgxgLlCfYeKgwQAAXhlJnVZ9JcvbW+H1X87nszfTTRucTiddMpfj8XjRpj+fz5vNZrPZrNdrExthmk3h+KSeGnzgu91OGswnTLf7bIZhptOc5/lyuVwul1HaDEkvFcJ6vV6v19JgiTI8Ho9RIfy6R+DdLY+tpXEVaDC4AaoNzI7Ramz4dvgGfIQE3AwaDABgGMLpJhM2eZ6bVpE2qOva5nD2+716DvOTZZntd8qyzCbK8jw37bRv2G63drvtMTscfjabjblEoiLCAlwul9qKZopiv99HgqQoit1ut9vtiqKwSHe7nfxYgne7ncKxuaksy6TlNFcWxSW9Z5nNsqx155UppfV6bXnv04meTifTYEqYCkqTWnmeK18qQ4Vg05VZltkPK4eiKCxMC9YmDC3Mm+fKJm4TwDRBgMHseHSlbQ18Xm8KGgwAYBjQYGiwi8zIPoDpMC/LEuAXDdYDNBgAwDDkef79/f39/W2GvmkwM/fDBXVSU+otzEULBbVUrygKC9AOVKzruixL2/hkW8vquq6qyuRHnw1mu93OPJ/PZx3h6HMhNWU/lsullIlxOPxYmiUjTVXa6kS5mEoMs6xTIi0XdjXCSmC5XF6lwcyzVieWZWk5VdEpX6YhrSikpkxJmn/Lu7ksl0vLRd1s5LOiHmc7HwAATJBBxB4a7JnMSKwDwEWKolgsFovFwhvo4ctuOiTLskiDmd4Ifdps0na7lf7RxidFob1erfumIjRftN1uTYf4+RydBS9Wq1W0Z0xzStJgu91OisuQBqvr2nJxOPyYsDmdTiZ+EgOZm83G9oOl5/eUZtO6KhblVMk+Ho+Wi7IspcE0v6e5u2g2zwrWXCzNmqW8mCoAmBF120bQJ6YHjMSDmPszQoM9k1lXHQCIQIOhwQBgpqDBpgkaDADgsbxAnxcuHUx4Mw222Wy0EM6rMkPSQhqsqipbxacovNhIY7ro6+srklW/wRpCk0x2hGC0Qk9ZiDRYlmVy0YYuudgPC9OxNFZmAAAgAElEQVSklymcxK4qCVoTipFPu13bySRWWzWYeV6v19KEVuBeg63X62gPW+jSVRoAMClm3Y+8MFEv/wKd/p2gwQAA7kVzQabBwsMePNr9ZZus6mB7kln58hnu/jIXaTDNONl+reVyqd1Z6aRaFPv93gsbqSntrTLRslwuTeFoo1qWZaZwNEllkkY6Jzws5Hw+W063262FLMHW5xyRrGG/3+d/8dODKigV3eHwY7HrkA9t0gtPKJG+soQp9tVqJRftjotm/ABgUqSbwS7T/53FwJh4Dfa2JY8GAwC4FzQYGgwAJgIabMqgwQQaDADgXqwXOTakpYW8aWGemftaNRf61BYmc5Ge0aeZT6eT3W5y7v7O7Hw+K1JLT9Wg/rKqKos0VHGWqaqqtM4w2vSVyGkCFaz2p5VlGeXUF4t3OR6PFrsOn1RSf4PPNxtaLVmWpVy8nzuLGgAA3rYtRYMBAEyOdx4anC88MgAA6AkaDABgciRWy3j3EQTbHDXhUGm+GM7sSmYc5lhnAGAE3nwJokCDAQBMDjTY/aDBnssc6wwAjAAazECDAQDAnJhazx2mB8PiTeApA8CdoMEA4AWZqYX0qhb8UKOe0yyfCSYJAO5hmk0NvBhoMAB4QWbafb5qx48GA4AZMc2mBl4MNBiMyqs2aon2eth1zwOGc2eqasdFz49Ikk/D4xaa+yxHcSU8tKYn4TMRsm4/d+D91M256vY7Csf+bQ3K+/GeFZq/XYfURxnsGddVfqK4vB8dSd/q5+SI/ISn7fu8d6UnDCdyP51O0VcK+lS/tB+AOULFhvcEDQZ/sG5e3zANsQ+VylA4Ho+7v8inPjJbFMXFcFr92Eds9fkg+dnv94rLfvi4drud3e6/A1sUxc5hn1v1fvYN8iMbyL7rqvDDrMmWkh9ju93ajzzPZYlGfsLsy6SLogj9yAr06bEv6ioc+fEPS/mq69qyGWZHfnxcEWE4XeXTmvcoSfJzOp1U/pGfRHpCP1G+wkCsfORHcYU5Mj9Kz/l8Nj96lD392LeD9bxan6mel8z0qJ77Z3o+n81Fnx4WWZZJbFj4urRu2O12CkfplB/7unH4zWgr59CPsdls9LEsfXtaJMJR4oV9zuv399eeV5gv+bHvg4V+PPKjuDz2oTDvJ4xR4diPq+JaBegz0Prg9eovi8VCfiYOOhBGg8oGLw8aDP6ABkODhdmRHzQYGgwNhgbDLIbRoLLBy4MGgxbKsozM36zRRWkNFumisiy9sR5pMPmJxEyonVrDMfrovT5+vN4LUd5b9VXozeu0iITmyRo7W1rufD57XSQ/iXD6xHXRj55IQu9JqXpd5KWj12Dy47VTqEN8mhVXpJ18mqWLfDmnNZjSbBUjrcEiP63hSPN0PffWvEf60z+LXTDo0P95+fToqvRqWOdNbIQhKJwoLgvhcPix3/avaUJ7l8uytKuGPF/0czj8SKdZeryHMBzzHF6SZ2lC85PneeFQOPbDR5fnuQ9H0Snv8qN8ReWTZZm0HMCYeJEzEdkzkWQAPBQ0GLQg4/XZCRmYBzXrAwbbNfJXu907iUgverg5GTcH3ueW2yKt/5IIMPRzT/noxtZ4E5GmU96aeAyRp8MjAACAR4AGgxbQYM8KFg12baRoMHgoPAIAAHgEaDD4g0mvbQP2BwC8JyNoYGtvi6LQekUAAHgT0GDwB7MJtLP89abCAGAQXmya7inZsV1ki8XCNoaNHDskeLHqDdAfVmGMBhoM/oAGA4A+vFgnjQaDkBer3gD9QYONBhoM/mAvng5o5iUEAHgQdlLi9/e3nZT47OQAAMB4oMHgD2gwABgWmpEu7Ej6j48PNBgAwLuBBoM/oMEAYFhoRrpAgwEAvC1oMGjh1PDshAAAvCy2FnG73fKNZgCAdwMNBgBwHWxZBgCA14Zu7tGgwQAArgMNBgAArw3d3KNBg8Ef7JXb7XZZlmVZxusH4Kn/8uzkwNPoqgA9awXfaAZ4B2bdTYzZ0826oG4ADQZ/sDeN74PdT9RmeZO9vo9zQ/S71Y82+J0d/tLpVo4N9tWj4/GoXYUvL1cuqrIXzjvcjL0p39/ffB/sDXntJhFeAG94JPzcE8V9yZwxaDD4g70PaLD7iVoW34pdJ7kcaLBJ0aejGj9VMHHQYO/MazeJ8AJ4wyPh554o7kvmjEGDwR/sfZiaBjsej/lA2BnQ+nfvMA+Hw49cdn8J3W3FZvgjutSTbYO+ChD9G7lvt9v1ei0X+9HqIlar1Wq1Wl/J6i9d7nZJv5fL5XK5XCwW5vk9F1lFPdOA3czLC9oXI/G8pME4m340Zv3izDrxMFPSGixx1w0u7wYaDP4QabCnvyGWnizLPj8/Pz8/vQxYLpddOmG9XkvJeHXRpW22222XRooUlwjlmdlSoZ/+Wk6eQxd5lgdFYYRyMVKSkfI0nzuHLkWew78uNeslq9K22Wy+vr6+vr5sY2H9d1bwiZUKYEzQYPPluS0V7SQ8kbptzc6AgVO9f9FgEIEGQ4OhwQAGBA02X9Bg8LagwUYADQYtVA3PTsh/L+p2u10sFovFoigKS1hZlkVD+Rf5sS1JIXIJfxjhdiaj1SXa+NS1ISqKNNwc1XqvT3D0b+tuq67clWUpP1HuVEq6S7+7Ci1KapSe1uwrU6YbF4uFybZn1yaAkehpXtgbt16vX/IFYdEswGtw57vsB2FpGQw0GEwazYPZFqNWhZDQEhIDXk54SSN3UykmXcyl+ksUWkIOtYorhe8v+RgjzxKf4Q+Jz+hHqLjC0EIF2xqyl2rR7ZF7qPdCBWieN5uNJPSzKxTAc2g1OKx902k646cKACDkEQ2R2rf6L4NHNDvQYDBp0GBoMIAXAA0GANMHDTYmaDD4g70Y2o/09HMRvQbrklWhXJG75FmkdiK9FF3t0mBetkW3eGXldUvoEt0S4i957RS5eGVV/l1zGEUa/ZDnPgkrneINiUq4KAp7fKvVylyeW6lgNOhx0/CNZgCYFE9pqN+2j0CDwR/sNdAhFhPRYNvt1oz40PTv0gAJoeV1l58Q66OIosmlqk1W+Vu854suYdqkuORTkimav/KlUVWV/PgCVFymOUu3nSz0k1ZoUaT243Q62XaXxWJhp5s8vV7BOKDB0tj7slgs/j97b4vdvs99b8/ih270ZR9cVFoeGByWKYQGeQheKyygI/AIPABzI6OwsIygD9iP9/9UR1Zkx0mcdF+rILVlvVmWztar9uQQQoif5W3XMTY+oxxLg4lfSINFkQaTBhMTkAZLg+9FGkwIIcDSGgtpMPFoiqJYiAYD2FtvtVo1w5v4RYVTsOtg4imqCytyAoHk9VUgSOyzwS2Gxet+1RYd81+reYLlW61TZV4d2dADDWbjzFvR9DYxSemDSCS57Wd1Hg4H7FZ/OBzewC5/6ciLJYDvBV/E4XB4dnSEEOLuPLf1X1TDLQ0mIuz3+6WdDwYN1po1WlfHuJrY1hF0PLQpvJUiQ3ty5BBoJ6/xuAikMQNZgbChdurcgq7A/+heGl4Ttm70LNjVI/g3kbogma2Rcxz+8mNuGAfD/hzaouOvcXHbEz8xMksAH9HX19csGkz5eVdUYoW4kYV8RAuJxo80mIgiDSYNJg0mZkcaLEAa7IVQiRXiRhbyES0kGj/SYCIKzfFnR+T/pyxLvx7MyxUvfihIvJtAVOSIusCT1q09s5EJlBIfobDByqtA/ETVjhVRVsIFeA3WDE8UrGMzIYMgvGOfG/YWH/fSi6oMbrbb7WazwTaJzy5cQjwNfBebzSZnPVjOBB46CFwuxOAQQvw1Zqx8lqOd5kIaTLwA2M4BgydDSim9uwbdeO1ECXF1hC2QKFbe+FG1hJqi54E/9pYn0Fq8UlVVoMGij3st54Wf12O8zujhOjPKyzM6ZoZQdjKTj8dvLAzb7XbYnvvZRUw8iPdrRG8BuTH5fLCrqswPPCrzhRAizcPqSWkw8QJIg7XSYOItkAywSIMJIcTSkAb7WyytXayqaiFnNIPj8fvr6+vr66s2pw8HaidQShQGUezxzcGDrVkx5VVTNCwbqyEh5wUSVZBXSlb8BILNOgg0YWP2TgyS38YUoI+Gl2dBWDZiQXK6fumafTzwx0poTL76/Pwsy7IsS34CS/sWxO3onQ5x7zOalfMzkq9gle1vgDosxAOQBlsKC5m+j2js93ss11mIBjscDtBgVVUFQsj+G/ygwIC5H/xReASqqXHjSFaeRQM6nU7wbbfbBXrGiys7KOQ1GG8N7apvPQwUTuNGqzBKVlXVoaeqqsBxWZbYJ4O3vCoL8rzruqqqdrsd0uvFYTDC1jiY7UVRYECsqqpnl7J35sb6xA6h3GKayKYJwAcy154cQohZuBieHRexROYqHtJgS0EaLIE0mEcaTOQjDbZM8IFIgwmxKKTBRBppsDfnHl9+TomBm91ut6gzmo/Hb6wHsxos0BL2ejABb7/f//v379+/f8fjNzTJbreDh2VZBgLD641Tj59eSAdQHZQxgaAKnvLX8ZTXgV7vWWHj8yHIEwqqzWaDjSW5eIzarygKaLDa0cZmMOIH1R1DtJIycGyzwuc2tNx6vcbjfOlq/Gbh8pvJnswbKwHwLaxWK2mwv4OMe/FOqDDfgjTYQlnIONjpdBr17J1ixT05rAbzIicw/QmH0WpzJBc83G63fvAH8Erze5WXdxzdoIJX6BtFSxA93qKk8bdsZEBlYGSCJNCfbQ9vUadxlMw+Hogxqy2ZCcGVqqoQxPH4zSy1wUXH06jcNpsNY2hLlCr3W1Bv7sLB58BVkc+OjngE+iSFEEAabKFIg1mkwaTBxASkwRaONNgfRJ+kEAJIg4kINPEXMhfR7k1PlTK0YoqKqO0XHZVlice5DOxwOPAKNRI0QFEU1AaYv1cUBfzBs0VR0BOqF6wx22w2uHU+n5GBm80GM/2KooD/u92O8gNPFUXBGZIIkcnc7Xa4VZYlHLdtiy0ry7LELSzlstMCGzfd0WowajlqJ3hIbYmEbDYbhFKWJY9UpgYuioJRhT9FUUDoMjlWqVKVUcIFMYQM22w22q1e/B3wFaDn4uoZzUKIp5MQz1LXIo0vG9Jgf5qgvgh+L6cqsRqM4yrBQEogwyCZ8C/HwYqigK2z3+9xBQoKYgAqZb/fU8nwCk+1wi75UCZWY+AHYggNxitwjBGnqqq48KlpGqgOiiione12ywEuyB7oGcYToo7OandeWXQcDJLJy6HD4QANxlvMbWZOVVXMLmQFEoK08MrQmr3OraCLKmcIWu5PsJziJ/4gjyx+k88HE0IsB2kwMRZpsD+NNJg0mDSYEB5pMCHEKKTBxFikwcQvUINgghzm4D07Rj8/vzWYn8wW6A1r6ONHWZbBxLmu67AdH1XT6XTa91DScBohgoBL+kYVxFuUTFSG2+0WP+zCJ2owKq5gDiHVS1mWiCd1GsPa7XacMUgPh+YicoGf12Cci8igIR2hpniGLKJKxcUrVVXxCp9iuDYt0QR6xchZjpV2qxfvDr6vpl9x+uzoiGUha16IF2KCApcG+7tEywrKEO3gruseHzGPHWOBsUKbPjqoQg0AE4dLlexoEiTE5+dnoMG22y2H17iCi8NBdkiKO/hzqRiUAzQVNVigypAKXIEuok6rzb4dHArjiBwc12aXDg6sQUTVBiocDnbx8UCw7fd7rmoLNJjVaRwZY+ZQKfFKsOiOQfC3H7LzypnSFKN2rdmiQ7wc6hVOgy9F54O9Hyr5Qvw1pMHECKTBpMGkwcRdkSWaRhrsXVHJF+KvIQ0m5qEoigl7098PrkeqzVbvft6dF2OAyeGWfdylkGc0Y0VTVVW4yP0AAQLCejDuVYhpithHkcu3uFSMVzjTD4+v12uuEIMFtjfgVtM0eGq73cI42+12eByqCUHjFjdVo/BrHG3bwjFXxJVlyRD5FPMWEyAPhwMe58aSdotIXvGSlZnA0K1m7mKnNjN0u5SOEvfZBVCIu4AyLw0mwEsrt5eOvBBPQRpM/ILjYEvTYEP7PXgNRinSmrVPHGXiD9ziRvbEjhTRQ6sc7HBTsPDJXg9UkHdjExJoJ5s6P3LF68G4XBPbliPAZ0U0P30O8KngCjPBJ82+GmZCsF2KV850czgcPj8/cXSSWnfxllCD6Xww8dJoOwohJiANJn4hDSYNJg0mxGOQBhPvgTSYEBOQBhMRmqWe0UztFIifwJq3yidKbc565jIkL0W49iwQCQyaP+CyM5s0BtLCizHvxp4uzaeGFE77W/LZRLW/tyK0StX77HPSSy+mNJ2KwMPGLPHy+ZBQgHjqdDphQubn5yfmT6qBF28GijrnPz87OsviFc36l4uwEH8QX7c868uVBhMvQHQcjJZ6oBy6fiwrKtWGBENrBn8CJRMokKggCW7x2a4f1fGiyCuTQCMFWiV4yssYK9KCGFrPg8zhLatLhzRYNBo+LV5fecfBD7qhEOWb3W633CPkKcVPdpW4Eyha555nR0fciuqKF0Uv7o2Jyq1pb3z2QiINJl4AaTBpMGkw8X5Ig70ZqiteFL24N0YaTLwYdb/WaCG1EvdFtHvTUz5ZLdT9niKI63bRV3R6odUJUUVk1Uvbzzz0ksmLn6h68bplKDL+R0JPUvzYuAW5ZPUVE2WTADfUaYEn9vEhdedlIV3aWz7rfAJhmPLt73Y7marinYAdwKL+gLDuGoSYnce/tdmDU6kTC+eJRVQaTPwCNf5+v1/Unhy1ObHK65/Ado+qlKHBlkC/dW4vDXs3kFVUdFYFXdUYvFK7bTasAyt4WjNI1RpR55WSz4FAAfoMadw4WPtbjwVp96nzI3WBYLOOgys+qlYugv1+Dw1WlqU0mHgnUPJx8p72phdCvDqS3KOQBhO/kAaTBmulwYR4CCj50mBCiPdAGmwU0mDiF9BgZVlCg3Vd9+wY/fz8/NR1vV6v1+u1ncwGAz2qHLyqoczAHMvj8Rs/rG/QEofDAbei0ijQYHikKAo/B88/Hsih2uCD4L+BMqmqiqctB/BIZRxCXRQF48D42ECHVBnTtd1ukRWdm8FoU+ezOkj7UE42vyVloMS6rsNmcTzBVupLvBko85+fn/hgnx0dIf46mrL7GB6/6+ky91mVBhMRiqKA5lmIBrPrwbw4aR3BgIyVPbB1/v37t9/v9/u9l2cUHoEnVodwEAwuETHEzQ+meWkxJGP8FauddrvdbrfbbrcQJJVh2wPH2M/98/OTqaDMi+7bEdziFZ4h1jg162WV97CJjbAN+WAH8TC6WFUVCuFut8OVn6VWo0tD+fMq4BP4+PjQ3vRCCPEYlmNFSIOJCNJg0mDSYK+L8udVkAYTQogHsxwrQhrsbbmlkNV1jVNxFzL7i3vT+/VgnVuU1ZnFS0OG/m63w2TLpml4vDLMoMPhEOgNyrOh9Ve73S5YE2VVB27xcUaSmoe3omKMQUCFHo/ffjIhZ1FSOyF1dHk4HBg6n2XoTJ1XgIFjC5/y0iuIoX+2jc1gBHZL+mBC7EIqTSHmAt/OZrNBffvs6AghxESWI2yu8qyo+kClwcQLULs9OeyYkh8N85KGI1eAHhZFwd3qMURWm6VcuLLb7aA39j30n2qB42D4sV6vMVrlx8p4ZbfbwfCiIIxqFfxYrVYY6fJurMhh8uG47NlsNhwogxukC0nDD64fYypWqxVi2HUdftCfsizxY7PZWIFa/96J3sfQy2PGnO8Umcwce3bpE+K+sGp6dkSEEELcC2kw8ZJIg0mDCfGuSIMJIcTbIw0msqj7mWYLMQvqug7OaI4uBuOkuEAM2Cuc8AZ9tV6v4aCqKuoNPoUrx+O3lWQUS9BydV1ThzCg9XoNx5z7Z5/i8i08RT1jlUwQxOfnJ5SSVzhWeTIHIOqOx29k1+FwgOas+gV1XFFW1zU0D2NoU8HkMxWIhleb7e8VZdEYMvL2rfEKl4HhXR8Ohxea2/D2XH7z7Oi8CTyjWRpMzIg+UiFeAmkwEaEsS5jsbds+Oy4/Pz8/VVVhk4nD4RCsPrJGfKDBvBjgFUojbPmAUaBAp1Fm7Pd7SBHIKgzH1WZtlddgXODRmX3e6T8U1/H43ToYYapKxpM6LVAydoEZox04rvoFdVVVwTGH9ap+I3vchUjDU0wF9dV2u+VeJnCzXq8x1Fb3awjr3+oXuR1oMEaVcppqk/J1IWsRhbgfKPzsyHh2dIQQIoJU/Sjys0saTESQBpMGkwYT4t5Igwkhlo802CikwRbNkosyig5m3C3njGZqsLIs/ay2QJNYPRNcoRJr+8k/x+M3xAkVUW1m9GFv9KIocCvQKgw3qlWgTNq2xS1EHlpl10NVBjdRfcV4YoYeZzBaqYMrPKMZIhDKkIqLkzkRKNbCIWn4gU0XOfES6YJpyPhArOIpSiakq3FEFWZCOXOBGa48u9Cp1RF3B98Cz2hWeXtjNI9XiD9C/scuDSZ+gXKz3+8XdT5Y3W+hUZYll4EFGqwzW9J7N165cXMObrNBN3ycC7cgRbgejGqKo164xbAOhwP3rsCzXEnV9GNl+/0ebjjOZqMXDMpxQAxHhG2328JgdwrBeBQ0GIcNy7IMtra3SUPEVqsVlSFEHUe9/BXqRsbED38F6isqzDhEBnGLMcZnFzchHgQ+z9Vqhc9KBroQIooE/MvhlZj25BBXkAaTBpMGE+IxSIMJIXKQBns5pMHERDCx7XA4LGRNTt3vi8iN/qxxz+mF1E5Dpn9Up/Hx4BHKHjtFsPm9WItXAm87cxQyveVTTALd8KlAgwVypft9snOwKTxd1gbGcMiZfyrwYehKkHZLoIF9Jtj8R0nTTvRR1Oi+N/gK2Imz5NftjQkZhUI8DH1ub4k0mHgBqMH8nhyJUZfanUbVmkEzLwYSI2xW3Vk1laB1BEKljQ3T8YdVUNaZVYCBfIpKnUB6BTKpMxvx+4T7GNqoBgIynd7gYut2ot/v9+fz+cGa/z2aNGsNq51+LfC+2C/zQu9OJe1+RDNWGT4W5ZhYPtJg4gWQBpMGuwfv0UJLg70u0mDCIw02C8oxsXykwVL82W+4XuoZzdy90Cui1uywl9ADQ4JqSC2kNZiPTEB0qp6POR0HM/2sPz4IqqChWYU+qpkR8zMPmbcJxeWDCOJTu7MBVqsVlqU9paS9x9etWWGvC17c+XzWGxTi5dBnK0ah9WBvwv2sLniLncq/vr6appk9iAlQg3FPDi8qrJKJSouoJDv1tG40yQuzxBgXPQkiY5WSlyjByJtXU9GwAp1mrweapx2QhcGtQHpFNViQitqtoPPx8YHWZhCPG+Lj+rOL2K0stjFebMTEz0utBxNCiHfi3t2XlyRwIw32kkiDSYNJgy2KxUqdxUZM/EiDCSHEk5AGE4uDGgwbhS9Eg3Vdh73yqcG8tLCqjILBywyvHAIhZNUOb1npFayhCrSZ9yRwbK97fTUkY+yVQCl5fwLBEzwV+EzH0XgGgi26iixITme2i/QJxKIvHFr9+fl5OBweUH7+mg6xif1raX8t8FF8fHxob3qR4N7GohBidqTBxEQ4Dta27bPj8vPz89M0TTAONqQZvJ5pYoupWie9LF6uBNqGnvARPz52dVQtGrSXOoFj77PPAZ9wXvT51rhRL5vM4IfNNy90h96Ila84Vezz8xNG50IOPxAinxlNYXxNq9VK42AizewaTKJOpHkt5f/gqE4Lyz8lDSYiSINJg0mDCRFFGkw8Hmkw8WCkwdLBzfKUNJiIUNd1WZZlWS5kX8SmaTA3khqsddP2PF5vdLHdFL0q85ImWIHm3QwputbN4vNumtjkSXt9SBcxmYH0apMKMIhYFCquwLHVn0OZYN0EWVrXNd7jZrPBrXuUlhdqNsQfhxpMcxHFI3kt81qINLeX5+Dxe38gmosoXomuXw92OBy4+4W1+y1ReUAh5B8MREUT24zeuwl0iNdX9DzQM12/LXtiPK0bWHAVELi0YoyB8or/MRSN1iwD82NuHubAkCrjrd1ut6i9XsRy+JvmIJr5tt/U59nREX8IaTCRiV/FtECuxnDarXvExCINJl4AaTBpMPHeLLl1vx/SYOJZLNykFstBGmzemFikwUSEpmkWdUZz27bQYEVRDFn5TWxRFq5Qs0UF25C28RqMkmMoIF6s+33n7YOBGItqsEDPRAVP4LgZXsDm8YItqtyGhFY08kGgNme49T+Wu3x8fBwOh7vuhbjkRuKJKFuWzLnn2RERQog3gUJoyQJSGkxEWNre9E2/HqwoCq+jvAYLfpxOp0A1BZLJqgu4xyOBughEWtq3gKFoB4Iw/3EfrlVEPobBj4ROS/hsc9u7DDQqBdjx+I3hr6IoZGsusyUQTwGfw36/R9+EyoYQ4pEsWZ/MwsITKA0mIkiDSYNFfba57V1Kg+Ww2MZAPB5pMCHEE1m4RLmdhSdQGkxEKMtyURqs7eci7nY7qqBAVESxkimqmvzjnTliOC2NElP1LH7Zld+00O9/OAtVT/TWkLPKcTx+B/54N1FgWa7X61uK08OmcQsR5X5NOGqYr6+v3W632+1UnsUQS7YjxfJJlB8VrQRews0r6qTBRISyLBe1d0JVVYjParWCsVL07Hr2+/12u91ut/aK/Q2CW1uHvcjHvbPgrnfmn+W/m81ms9lE/Rwi0/2mJ/pvpof2qc1vMoPm76+eCd38dPyuzcO7pkvkgy4Y7U0vhBB/EGkwEUEaLPAqqjqkwa4+JQ2W4F3TJfKRBhNCiD+LNJiIUFUVbILuPqfoXiUY6m3b9nj8xh+sef4oe4qiKH9jHwl+WH8Sf3Yynr14dcoffzexc5ZzGJrQGHWAK63bMtGu0fIMrSuzDqKzNzOxsy4nLAOTPSreHmowdNAspMwvJBpCCPFcxnYcpyd8+rvSYEIIId6NlxASaJXZx/Hs6Agh/jovUXO+BBeHdyMNJoQQ4t14CUtCGkwIsSheouZ8CaTBxETatl3UGc0L4cZcpQ4AACAASURBVGHbB03beMc+NUtUn1IXL7YBWGzExKsz70ZbQgghXgJpMBGhKApspVDX9bPjsiBe1056ISNv7FYcr5KuBK8ef2EZVSBxgN52u8UOQyoJQgjxikyrvaXBRARpsCiva+5Lgy2ZV4+/sEiDCSHEX0MaTMxGWZY4E3khe9M/kqWZQW+gMYRYJk//soIzmsfuHSqEEOK53NLHLQ0mInAc7A9qsIWQs5pTiMczV2lUqf75+cGZDTx5b5QGU+4JIcQCyW/dpMFEBGmwpyMNJpaJNNiMSIMJIcSbIQ0mbuLpZzQL8Ipm1ivGOcqdRMLb5I+4HawH22w2Q3MRl1Na1B8khBDzIg0m4qitXQIPfgWPf+kPsOpUjO+N6orJIOvqum7btm3bZ0dHCPGeqJaenVmyVBpMxNEXuwSkwWYJ4n6eix/VFTcgDSaEeACqpWdHGkzci7Zt67qu61r7dAmRg1q4aSww096yJ0II8YqwZvjLtUQi4a+eJ9JgIkJZlqvVarVaPXJPjtPphJ2aHxaiEEIEzNuopy0n7MlR9IwN99XtDyHEKPS9L4dZVLE0mIggDSaE+JtIgwkhlom+9+UgDSbuxfH4jb3p9/v98fiNv8PhcDgcqMrO53PVQzf448KG8/mMOY3H43fg2LrB9cPhUJZlWZZ0ST12Op0qR+BP13W44l3Sn67r+GwQ87Qb/IDB9PPzg8UbPjJVVfGbDNwceugP1oHUdc1bjExd1/y8+XjgFcNiBtpXgJys65rvlC8ieKE2rIQbeGLjYx1c9SdI1+l08neDsGzB8P7QDZ8dCivqT1CYWcCYz0F51lqdP8u0hvZiuOps2zM5lFFPicejdySE8EiDiQhN08Am2BgwMnY8fsNN13VDbg6HA9ycTifsubxerwM3VVUxrI1jvV6v12u6ads2CIu/6aauazzFw3bomCZ7VVXrHuvVdrulBquqKri1Xq/pBs5gptMThoUTfqDToIK2jv1+jw2pL5cLlIC9C3+KooA/p9MJHeTb7XbXQzfUM3QTcDgcaKX5+MCfsiypVYbc0B/22af9ueqm6zqmBQ52ux1+8IUm0l6WJQshDlFIpP10Onk3QeGxBSxws91uISnv9bGJRRIVUfmaxz9+cfz042Ascn9t/a2UiXhF1PEh5kIaTESQBpMGs26kwaTB/hrSYA9Ahqx4RaTBxFxIg4kIsFwtXQ+tBO+Gzk6nE73idf7AzC7rTzeAD4v+EGvieDfwh27O5zM9H/IHyieadiYKllPUK9bOvEI1de6hG4oWwkeYqLMjcBP1hwRxDmIVxCcaUBBWIj40LoPHrT/eTeCbfaHRFAXpGkq7bSMTcQ4KYSLO+Z+PeCeiYiznKf/D+4PSuEANdu8y/97f1BsnbRTv/ZbFEvCV6oTq+olIg70/L1QcxUvzWnXfVaDKqqqCGHt2dMRzmFaec74Fuml63ubbeWMe+Y5UHsQrkm8G3G4zXH4z2Z9nIQ32/rxo0RQvx+vWg1GkwcSPNJj4jTSYEGmkwfKRBhNCiAhYBvb5+Ynlf8+OjnhVEsbBIw2IJZspN8ZtIYmaMRqLfVNCWOaqVW7s6nqiDLsxRGkwIcTzWaDBcVWDLTDO4rWA0cDzwRLrwaZZGP6p5xbaoSTc1YR6mGWmCkG8AWOHsGb5cm/vhVlyH1MCaTAhxPNZYNUpDSbujTSYvS4NJsTTkQZ7JNJgQjyNV6wy3oOcnIf0+vz8xEnNYx8Xz2Kxb8dbCdgXkQdm5GiwFzU1fn4nP/jxiskRYgKvVdSf0mnyp5AGE0KICNBgOLKsqqqcxibRXN0hguKViJYB7k0PDWYPwBh6/FXK2OX34FuU6FOLte18xHw8lxnz2fkLaRTkfp9kpp9v/FlJgwkhRARpMDEj0mDSYG/DX0ijINJg90MaTAghBpnc/LxxsyHmAhpst9slNNioErjMUheVLkPxXGYSSM7rmDH+Q/J1yVn0eM7nM5bvVknoBtPLj8fvtPuAw+FwOBzss/wd+HY8fgeODz3+qbLncDjY3wHeK+8ycMAo8ZYNfeipqM+e0jH0uHXDta/5PZvkPcp88PFKg4kn8x7f1TTUlC4ZHAtWVRUOCnt2dMT7wA8fP5qmgXWYWA/2c//q4nw+n3q63wRXvINRtG1rf+PftofXcWZa6+BxatGLdU/wb9RAD26lHVsL29rc3iymAUqj09upNEajJri3Wff7/X6/54/dbod43q88TCM9Tngn6rr++vr6+vparVabHi6z5JVtT+IKr+966Cb6L67wN99OQPSifbN4uYD+7Pf7IKxooHQzFDpv2fIzFB8bpeDxq9cDn4fubrdbvK/qvQ59mVDgpcHEk/nLIkQabMlIg4k7IQ0mDSYNNiPSYNJgS0AaTAgxJ4GxmOOGzqJzZoZm1CSm3Fwul3PPHZPq4N70MIaklsUs+IIU/VISj49yf5Xz+QwtseunRFr7NXrFmrne3k3YtbyesIaHHvdPRV16T4I4pxkKImHy+phvt1tvqg4ZplHLO7hlwa2vr6+rawifwlPqSVTUn5+fh8Mh0Y/gYcsydH0UvsGKtmXpxm6o7Uv4MxRWZqDB4z/XmuPb6boO38J6vUZfyePLzEKQBhN/FNa8OT276Y7YxuFdRt34jtv6N9GO20QH7VXsvHA/wzs6Q9137g5NB/c9uL43NwdvvtCyQSrmKgO21fHgFXx9fSG9cwUq3oahkjPKh8vlcjx+o8yPsqdvDx00TbNarVar1X6/9ytDQPV7EUuihqkdiVuWxNBWdODLurFXbhmg8+b7WLvcu/QGqH99uD7KOq+qCiMJRVEgoFkKw4OZqwxzHKwsy1k8FPfAfgL4ctfrNVp2Vn2jisRc5eeJSIOJP4o0mDSYNJi4BWkwaTBpsFuQBvtTSIN5pMHEX6TrOk4jGZqOkpgkE8y6Sc9gGSKY2XI7DDfqM69wlkswScZOgBklnBLTZjw5Pg95yLQ0M01d8GaQvQvTEPNbpMHem7ENf1q9j/WqKAqooFEabC7qfh7XjL0b4t6cz2fUS19fX/4Q+TfgcrlAVKe7HZH2/X6PL2i3243a8DDHMTsm+C+7LIO+S7tE8Opf8KDfqDB6MYhV1B8fQx/5g9toMSfOiV0Z6aCua3YKsJLM6UoIHD+5/D0KaTDxF2G3WdHvkZqojtlH64etfL+sZ1S3q7+eP4U97cD3ywZXzr9nhP9cmxSe4yb6SJScp9Bttl6v9/v9A6ppvOXt3INvr86bNZATkjN78suynHdtz+VyGaoc7Mg/Pn9rBvFWzriQ99O6iT6CK9G6keNawS1Y4bYSvjqYdtVZPtXwhuZRkzfHqvazA/gvHPtiEC1yyNLdbgf5MVfP1EI4n8/oHPz8/ORqw1WPX6/IjshE52m043LzeweORPfl0K1oR6rfoMLj/QluJR7hXfZaevd+S4woQW+sDWvIn11sIxC8C7+COmEAXC6X9+5KuIo0mPiLSINdpMGuIQ0W5QE5/0gmJGf25EuDSYNJgwVIg0mD/QWkwcRfhGZHvby9fQOuChjrIHCZEDaj1h4EDw5x1cHZrJfgj1FGMKpprtG6qxgIEn6/gP4CysMoyJaiKFAdtW07i7dt28JC4n6ANDf93oar1QpzEe2+3n5iNmzfoV0EbUCjbN/o9Xx/JhC1UK863jpb3Fve3lqlSzvROph0ba1YFIPtdovq0ZaTxLtmpkG1zlKEns7lckGufnx8QPS2sWMJEr2Zvv+RbVCij9I3VUOPpxu4O+HjnGhzfXMfvXWVTDMAb2TfzwulcZVuQ/Es68Dlm2Tzcl8NlhgBiJLoY0t0tg2NNqSHIIb64ey3HXznfjeFaGebX0mc0y03V9cdh26CK3ZUZ+hWVVWIxmtZS/i8bdqjibXs93uYHUVR+NwYyhx2f0YvDs3VDja0iPaS2gnW5e+DYjLXWQ0tqUp3fUX7zHI60nbuKBLaFlHPoyaLhX3w6XfN+voBK1gQVl3XORF7PK/1kQa8dOTTjFKbcNzknQ+W4xt+dF0HoxxVHAdYULGwsrq6x8bVdmTI8RAc7AqutMPHgvkGOtOWCIyKbtgoP8fmFHgHOdZqwmwdMoLtLfYx4a1lFiTk5MfHB+rkG0vRQrhcLkjOv3//kMBnx0jECWq8ruvQpqc7BQJhdjqd8NR6vcZn/oioLwBpsPCKNJg02FDmUF9FL0qDSYM9ktf6SANeOvJppMESSINJg2UiDfYqSIPdwl002LnfsYdD5NEZEX7aQ2ISQmKOROCzv+JnX/Cin3XgA7X++FuJ6Pnk+DQOXcnJgYQzO1Wa1/3xmpxjzd85h5ePMjIeAJrMbX/yeqJoRXNsKOej6oLaJqp5LP4WryTWA1zlECPYFN47GFqZEOyq5B8cMs5GGV5DKhdXEOfVaoVsP5kZOIk3zld2v/oatuDHx8coe+gpzPJJLjmBb88E5Ra9jh+n04k1HqrH2SIqkgSWZdqlv8g+po+Pj4+Pj8zlMQjxcDigZ2rJi2oQVd/lbTu42eWN9hd9bVVsLmITOwbG/ztLB3eisYu2a6OY9tQsZIbLpHlZFRR4dIjXdb3ZbNB0JjoF7IN4TdjccrfbsdZ674bpLhqsMeeNBIU1Z1AoMYhk/w0+OfulBd9e9Cnf2WY7zIaGzvww2tBTp9iiZD57Nayc+HRu5JD9ebZ2G/KkjYFv5rUOL0dyqDabpknkW5BRUXw/JQIa6tocC30b8vYnVq8lciCz1V8ytdklJcc9iqtXbjPmA+ocarC5vBWPZ64PJPiE56KqKhTjzN4ExCHaCqDuavrda1iTRwd8EsM4QRWaboZsNKLNimeoIfbtuLWqh4yEtGU8L+yrSvSa+V429sFVVYXsSpQiSmgsEcwvFQgCi2rqRQ4c4X2xt5d7bNjfnqCP2F7xnc5D/do5/f7R3vAhD3O6dKNPsW+Xvb1DHcGJIPxTmX3NCa5OV2FWH4/fviYMqseqqtApUJYlapWfYSOKntin3sCwuYo0mDSYNJg02PORBhP3Y64PxFsMsyANJg1mkQaTBvPxCZAGew/uosFgG61WqyWPiYso+FQ4De8lZpaj7WcN8hJxXjIJcUi8SZew586xzQ+9IqUBAVsnJ6p1XaNJwISHW169bwxg/Yxdm4FoRPs4rnYtJUh4ctUYzaSKTbYZskTvYeP6WbLR63bebGIJpf13aAqxZ7/fw+doWcrXYKNMh7IsMfcs0e1lPcSrsUYnf9BU+uzxk9K9uebtNm+2rq/hXfLfwJi2/0a3Go/6bCNPf4bc8JZPsk3jKPN0lBva2cHCWka1Sy4xxSvGHonbvBnaP3135Ha7RdozxdsjQbo+Pz+RrmidQ0bVivyd6MVO97r6PojT74Ne0m1coi8j6PZlmxj8iDrObGGjcR4LG3ff0OPf0+nECaJXdf65X5S0Wq1QkycsCj5FS+Dj42OxXQkzcpMGQ941rnfqePxGxVoUxe2WQdQgSN/1zvItgBzjIOev+r0xgzUR/FKc9Jocv84nMDuswZFYWYQ2oMqwbpumQTtxu2k7F6hDm6YJ+mVPpxNeMZvY2qzzTtTdLJkT7FdfPK6Wt8TC98Q5M75g2FLkjU648S89bXQOXQnMC2tSbPP6AoPHj8fvRHFC+wEzZb1e18OVr627kYefn59I+4zdZozPKJ8Rn6jd+eUIDFC793e+yWstb99z7G3uwDJOv8Ghx4eM2iA+Qx4mIsanEtu67GNn2rD0wk1RFHZJ5z52po3fY2a73XK3nodVfcfjNwKNajBvrKCMcQ+GdOPlGWpMbU3oq8dM2rxFO9EHAxs6YTpzKsfQBIfolIcc6zO4cjvB26z7AX9snpEuYNZx1LcoTT8RabvdLqT5JnjXPELq2dF5KFffYFSQ8MpQiXoweINsX9I6H8Vvv98H+86nPxN8rUvuSpgRabDQFE7ckgZ7ItJg0mDE1t3IQ2kwaTBpsJxmrpIGkwZ7HnjX0mAJBxdpMGmwNMiyqqq8NeZtsujFtKFm/w0a46FH7F3vLNGWb41xycZ4yKX3asjz6K2o5z7cwDhIW8/RtAzFhxOv0eLaF+rfMtys1+vjAg4vv1wuSMXn52fUmlybeSm2yHmjcMhqTDyVwDtLlJmEP0Pvkb8TxYBEFTglXCDXraij8Mu04TJtOwvSxdM2E++6y9vZlqCWL/oTHtOejypy/DGq8UMCuSc4c4By2tu+9dSjKa4aynYmJM1WQn/oIOHYm8h+5k9wK2pPe1s8cNn0/Sw5vkWjgSu0vAPPG7P3Gi116yG+uP/9739Xy+pcHI/f//79wx7cOe5Zxh4WQzEXl36q1b9//1AhpCuWae8a3/XYedQPABFLJGdUZbsQWXI7E8T8c6nrmgMtQzqfcWalut1u2aZfTdRYS+BFmaLBkOO0Dm3XlO+vGuqCusRO2sZb8W6iJdLfCq7M3qE1o1eAWRq9mAMjlpNSlOOiKKAccnoXqqq6OijxAC79USGbzSawX4cszqjVmMYbc1dLcqJ71ed/1Fn6xZ1jK6mYJ0PFaYEgSymY02UPb3bV71Ebrd8DTv089c3U3ep9ZuLV1CPPB6PNBAOL9r2XFkGnflAIo3eHym3O4/7foVsJ7ZRz62TGqIeiej6fr6bCYrWilXAnswlEoh7w4zyJWgKON/2gYnP/rYm6rkOxOeUt+4Fj26Ox/BrA8kJRtSQy+Wr++4rFDw5Yx8GDu91uyHGC4/F71B73D4AaLOjbfUyRWMJnMnt7/ZQUXS4XdN1+fX2hVzcdDQ5twZCzho3PEP6L6nq1WvGpe6fr8UiDjWBGrwCzNHoxB0YsJ6WwMKTBhpAGux/IUmkwizRYOhXSYOkyJg32YBKZfDX/fcUiDSYNNpeHc3k1KlBpsFmYosGYmzB6nl6mxShQ+7NMp4s1HdtB5MdDDbZd3gR3kU/db+aWU5yqqoLZkWlAoL7m1NBMczYBTHNMt8ifzxNMtjmdTohYZ6bheaWBSjWz18BPqAvERkK5WaUUCLaoY+oWH9aQXupcd4a9EjiOTkoM7rZm9aYPwnuYuEUx5iPAK8gNvERs4PaAOudqV4svYzkze8VC8J1lnZlqhYKXeLxtW86Qv+qYsPlezm71+Na+vr5gwfN6pjKZ1vM47allspzIo1a0qwCu5nNVVejYwvrqzLRUr7ZbfSKG/pY02BRe/UuGVbTdbmFcps0LdkUkBiXunRvSYAvh9rccLJdK11Zop9frdb6taeep31gsUdFt+uNcMktdMA7GcZVApVg55H9QaHmB1LpBIStIqDHono9TaeAL6tygmZc6iStRMRaoNS/bWqfcrCIdGsVqzO4OgSpLjH21ZvgryLo6drwk1+kxFXiDXFRzv2qnrmuY4xxzS9uLf02DRbvJl9n+XtXS9i7bVrz9dAFjxTJqTIDWGuiS3V4PyFVqsGDwZJRMurEALLPkBCQK0uMjk4BdCZgtBZ0/9DbZpq9Wq6BTIPFOL5cLSsuoc2vuzahC6Ksv/isNNoUltwE5SIOJaUiDXUUaTBpsLNJgaaTBfqTBXDylwZaANFim4+BB/jt9PRi3bltamRCZcK6XLdNDpSpnYtj9SoI02NuAAlYUBWYXpOtTznbAJJwmb2UOqml7LuS0qMJ8Wa/XEzQYWwuvwSgAvCCxMoYiIbFmjD8COdG4nb65PCy4HnjrIxY8xVgxdEx9DHzGDxvoVaEV1UV4yivA1mkwL89aI1aZxkCAWSjPgvwpyxKbFtqpU/NSVRWCyKmKfRm7U6yWw5JFF2D08iUEf/BkgrIsh1o3emsdJwIKbrVty0ng+CRvSu0NeA2W4MawvAC4OfoP4uKk6XPjE4URQ4W57beJ9h1J9ikuhgxW21rH/kEU2t1u55/ysRoV+WmpDsrVLe9ougbjmqJllg9xlUu/SS7KdNrAvfQHMXFXjIfF80ca7O049Vto5JS9LrazrYf1IEoIBtBu2U4G9T4P9Muxq/iZoLfiePymcU9l4pUGVYEXbF6QWHngxZiXVdGLrVFuXuZFw/K3rB5LRyxH8zRmsdaQ0PJSMCq9AsdelTVmYM1Hg4niFXT0fn19XS2r0+CCB98xPOS++r1f+WINtUUR5FKm8ZRvY0VVhLcsAw/RzVQURc7A5qUfE5i2Wz0nIDyrDaUG46GLQ9nyE3tftwTtjeZX/GQeGfN0WMEtvNavry/0V6YLGDQbx2aDNn0oXD4V3a1+mS/0aqykwf4uF2kw8SSkwaTBpMGINNhjiJr4V/Mt3+qNyonghxcA0mDRbPmRBovxyJinwwpuSYNFuRqr6Wc0wyDebrcLTLbIBOWYpwMPWbcA770oiscfXn7pz2iWBnsb0Bj7hQrRBhIGxGazgQGRM5fmdDrxPAOazhOqaR+fqA90E2gwK6soAAJVVv/eNn1IhwTihwLj5A5Hrvv99D05WyZabePdMJ50MHTFikwmOXBsZ2YOzQb0aspGjI/7/GkGiAq/4F3Yx+GG57/PXvVlntHMQoj4+L3pfclMlNX5ov/yJGzNUB/cIOESjrlqC21rk9T57AT381evRqMsS+xW/6wprPig7ETxnPwZ4san0g9y3WxQC3Vdt5AvyBfI4Na0/EkEkXBzuVzQ5H1+flJgRyNzMZVY5mpbPsXys7TDx39GrmkkUzQYkAZ7G7qug22Rs1t91y/B5NFw3s3sReIiDfamNH3nmS17Q/UXqmysJcip49jFwJMMc6JEn/GD1nlmqQ7GKKxU8BrMmvj2llUdfpDKS5ShH11siIwe+lsJnylaAi2UUEdRZ36gzxOkkc68z9Zbugk8t77RsY1MHVut17jxPa6JzaknR9H2O4JkFlGOaQSGbGZw81qQ8O3cH5Z46s9LDBw80U64GgE6YAmx5mPCfU7S8pNf9/sJ5Rzd0XUdBNtqtbrqmLBnym6K8Mi3E2iwn6mW6wTHY6OKXN3v98jnw+GAOBc9aak8CznRjmadT/KEz3Dsq+H67WCxd9Qf/Bh7hB2eOhwOCGLUHvf3ZmwZBtJgQhpMPA1pMGkwaTBpsLtyNQJ0IA12b6TBRpET7WjW+SRP+AzHvhppsAmZPF2DFUUhDfY2oHLJHOHliDMmpntb5B5FAhFblAZbTskPvnzaQ8+NVQ6XfgLDx8dHMIHBg1VeWOhFA8J6FW0warNb/VWZZ0Eejt2bnlMsqMEC4z6w+K0GqOsaTwXCrDGb1LfDa7TSBPqqqiovdQKt4nWIdRZ46BWXDTRQXFYmMQcCRWozh7eQP3VsxmAidBQbLM/zgtC+AhsBpMvKTm6RnLNEcBSJAulvIRWT96bPKfxXjQncrev60IMquixL/kCJresadn/aZn2ALeUTFdQYVVXBqrGVZ+Kpq/6Pheo6p84Z5ZigMPuJtY9pzvBNbTYbfEE/sXo7v3w+IMI091l67V7/V/exjEaS14eK1ul08m6GHOcEOiGHg8fzHTN/MKs2+tUzDucxx4hfjIWztMPHLaOy6yYNpr3p3wZ8DzgMJ9it3oOWleejZ3Zg3Ag12NPVRdu2aD+Ox2/YQMfjNyqCB38LfGvBjOqqqoLTV5YMO8+glHx9alNBx4lFib5l4kFPMBZ/8qyoIQ0WbfZ4hevBqKa8xU/jPlA1TdOwlxo/iqLAj91u50eQvArysoqjE3QGf/b7/ZCHmVDP+AgEys0+RWEZ+NP1o4JlWXI0gDHED+6zQgHpJVzrhr/atqUqCAK16tdetz741zT7opq6rmEQRz30BZUajIbsjYy1yc7nM2oYFksOf53PZ1zZ7XbILtpkOdn1mCoL8bSWLmj7Rf/d8LBSIoYTrNsoZVn+999///33X/rlBq125uwAUPdzCuwOCrNEPg2KxHq9DopuWmPMHrF8D6uqwseO9v1yuXRmKhDXjOFzYAnneCPT2LYtrtgTCGg/wOfWnFIID5umwS12ANH2YB9HkKho8xSFbm7PycATvOXNZuN7NDyoXf2+82ko5u+0RvdhSIOJnx9psDG00mCzIg1mhYE0mDRYujz/SIPdjDSYNFimh9JgOTl5kQabijSY+H9c+t3qc0Z4u66DY7vvnPcwEdaoiHFv+idqMCQTk2qapqFdyznij5wkyQys6zqo6TgXcYHfpm8k8IOG2mq1Qg2e8ISVb2Z5QKCHw2FI5v245uqnN9RYy/tQos0YNRj0XqA9anNkMG392kw4REP7f//3f8GkxHVP7c4ypgQ69QclW8HgNdiQmy5GIKuiDhg6E5hYwxYIG8IrVb9ROyWTzSjUA7VbUda5OZ82dT4VnD4XvILGbU1Zu30am6ZBQUIvwO3NP+28TEGFiI3dndyTrxkCl1VsM/2AruvwBbFZYV8Vl9bYzx9XDocDPgGavD+9vUXztK5rrsnBrZ/+a4VFi94xuuE7god1XcMN50/yDTZNg4+9y9giON265eet59Qf3YEcHqqv+AOFOeE4SlBTTYhnJpffKrdt29VqNdR9cFUzWGeTo5EPizrkU1mWOKbCdlWzhMMeBvb0psvlcu5PINhsNtRgyIS6P+Z+v9/jXbBN5ybsbPKKomBT4hvTq9kyV2ZmZl1+78DYNh2wKrZP3Sk5CW4JcYa96ReyOEfMAsoxpzvndGD47cVJupUaFTHWX0/UYLSG0XrZkk/NA2ix2SuAV6zpTGuPJgW9pf2H0DkCwAzk4Amzpevtezt0gyuwYOq65i1rOrNyv3HR3bQqaVTnGeLJ8aKc2J7PZ1g2dp56or3nmFuQvWkQMe7Pa4dTAuPeqgiWBDyFLaexnIwpRROFl1hVFRtsuil7qEzYaUqr1xq7eIqPY8WUtV8Rf6uX2EFLmJCDAbc6M7TFWzSjmRuBQKqqCptu09qgA4yuYOyFn0zxG/RPww2fYnJwhUMH6/Uat2q3V759TfzB+NB+vTpskgPtvExBhWj8+/cvYcjeEp+oP/br4EYFOQm39ihLWmDFHg4HfvXIW9sXE7RKLDzb7Rav76f/WnnOMt8JtwAAIABJREFUCl+fdcOnKOe4yQqiUfejQ5NfaKLqG1Ur0uzOOQmG+TNqJAE5hkU16HVNOJ7LrsVL4YrKRFgJRWFvJZzNAgsJm8Wu6zhbgUWUw8KMDBJYFAWv8DWxbkeVeD6fWVZ99cjhZQS6nMHkq1z63oGPj4+hiTn29SHJmbvVE37IeOpi+ibuWjDmQhpM/EIaLIE0WCbT6j5pMGkwabD8MiYNJg0GpMHuZ2pLg03mIg2WgTSYiNA0Dap+W4MMwXYrx/HP1G9jCRoMVWFZlsic7XbLc3jpBkmrqoqLiHDlePwOpEVVVfAHy36QuiE3sCAPhwMkhG2V637eAr9EhsXq29q+nDXBCWM0bmiy36jBbqE22xheLSfYnzN/j1o0dXh3NsecBPvVunNKVU7RRT5zrU4TW/SV0GBoqz4+Prh4AK/7v//+4+RGNtgsCcCWjcDcrPv966gfOB2Is7wo86p+Qtd6vaaa4jwcOC6KAtPnMG2sNltB2rDoD3sQcCWaG8iE4/Ebi2GKfhaZla/4rKqqomTiZFGWXhSJ3W4XuIleseZOQKAS6ZJRLcsScnF/2271lJ1+Sli0yCF6k/dFzMeXefzm4o1MDYY6pyxLXsF7pBXOjoC6nyjop7iX/Y6LvHI8fnO6F68Eptjx+M1FE8guvnS+aKaClWFU8/gXMe1KPnVdszBfLWBNPy+LE9jSno/SYBOIVqr4lKJzEaMlbXLW3R5t/EsNZosiCtJ///3HDxA1Hmce/sQ0GKj7ieXskvjpv2j2LzAaJ7PMEgU783ufK+tufAvsGRkqY9ZnBMQKPDOlQZt+cgvkok8Ft9IJ9I4n54l/aoa96aXB3pLAUEsUuEu/5wGst8rM8h9yP6EE0wR8ogYj7E3HJ8AVxkwUjUVGlV34vII613ai0wJg7UM3tAnYH0yDpnbrwRjW+XxGVKmvarMWgjnJUYK7Z1wGNJXSfaV0jIJBARB1E5Q3DjsURREMYPqqljrhHNuTw0NBQrHhFReHffwVvIv//vuPo0xI13q9RjPGF8exCFqTkPFYoIwr7Ee3I1pBkUDPLsoeLFrrhmOAXJBZ/YaR5xAEDAV09OIH9zWhYPO54TUYkt/83qafncE0oNmD4K/gKX5WNOvbtvWqzIdlbXQrEmyc+b5ghE1rmJFqKPYc99RgCHRCiD/jzQ57N2fgzn5TXoMFdU5tRjhZ9oIv+tAv32JkOEbNK+ilssvUq6qiG3hoGxGObCCetHQzX0Q0c6L5kO9b8Cy7FYZGEixI4L9//3J2q6fPV5v4obilk8Zb1g1ebs4itFHxmUVvBB4Cjtmy54gN7tYc48Y+L04loBs8RZ/P5zOu+91QOBqMLTewAwfc2Hb/AT2kc0k40LYtz7ILOlY8HPGzR9gNcTLLyOF4LmkU3JUGE49GGiyBNNj9kAaTBpMGSyMNhivSYAHSYHMhDSYNZu8uS4OxVpUGe2Pwlst+n+j0l8AikeN4GqjanqvBaK/zCmrDqp8xyIQ3bo2WV0p0Y78gXPGmiU1yYNB4f2xYNGiClsBaSKjuM4f+Z+fymx9TnPwEBl/34aVwcpR37GvMup/umJ7hw+n7weRPX40Gntd1zT3rTmZTvuY3/han/P3vf/+jBkM0yn67aupGq7g4NS7QYHU/LZDTXCkkuBSqNZMbAw222Wx4BT8oY+wiRpomAM7QI8OL7KbxC7oCjVrXNWY5ItzOnJJc9VN86W3bbyZODWYtJLqhgLTJX6/X1GDt7/Oa69jUxMZMSuS/zLoJVZ8vmZntOmJI4ZcfYhBuIvS0nUGtwsWxnDTFggERDnmDt8Z5WTRDOYez6E+baEynA4KgQGKB7/odF7kggtUj/WHHCkvjqd+ok8WDkxvRb3i5XCjgM+c2PwCmPec4BNbn7GMaqt+qfopdws3kCNvIBHmIskHhN1eg9wDVbN2fC2/BB+invdXmEHnWFd5ioZsgxHN/roMPgusk8a1dNYGGvvEcpj2VhrUuP9hEEPhOd7tdsO/8xeFtzqifiRqPVyZnVKbLoVsaBxMpThlHnhNrD+XMRx8Fx8EeuVQp+GhZPwZxYMvN/Gn6PY5ZBR+P38GCabrhFQwmwMQMfK77jWjZ9c6naHS2ZoUYKy9WVXZNPGxiSkr2Sc9V806rzoIrLHuJww8IRzaQ6nZgCXsg2K52yMFYhOOon75yDzRY19Oaw7Jowdu7dlzl4+OD1iE771kSOF7Ew7IQ6GazoWrFU/v+HAWaZSwA2G3ZKi42kIFQQecCR7Rov+LxY39KnpVGyLGqqriIEdfZajDOjVt2RcnEcXV6i64HDKZx6IyFhM5QDOz6NFzhsjR+Mlh2iHwOJGXjxsRad6hA0w+R8TvNqSd9Uef4Z2Y/SFDGch6JlthEMb76CbP7iV1CoCiKYJUs+gsAPsC2beGYg7pN07AWQqL4SNu2DAtP2Svc+YZXEPqph6sEbXxYk+NlMeGtOb/uxsrQZ/It2P7+oQLGsOg4umIQxRsnK2TuqpLJkKVrQfYmpi0shOg3couHFFF20XV+TPJd2u/3xjjPW4Z/fs9AGTLkrLk15PhizmNITEDIKZDeZX5yZskcaTCRQhrMfmbSYKPybewjwRVpMGkwabAo0mDSYNEQA8fSYJOJfiO3eCgN9iMNFkNzEcUVUOPbrbETjjnZw8+gu5GnaDDAzwxZQSODhikm8lVmIdyln8dvzWiYFNRXbT9J+tDvEn7szzClPzQxuZCGbn76L7HqFzxU/Yyaut/8kGF15lBaWi1wfOr34ivMgadz5duNlRQynNqgc/tPWse0/oOyZ18KK+6cmTAJDZZIF941FzxYfUVowVNIgLrfX94atfCH9qKVbUgFix8fafoJXZxtdeihKcBizPjQ6qX2oNCimGz6/e7pJ81WRhWrDVHGeItRxRVmRWfWWQXix6aIPnvBxoJNxRVkS91PyOQVmz/8luFbHZsbySv+xTE+iOfHx4cvqznlHDPNMicWTjNk8y2SUcC3c38u/LnfQTQRdNRYDCI2Ywzfg6HK0GdU3XeC+BU1J7d+ZnJ8phUkpIKm8+TQZ4lMjldRn3OuBLCdLctyqJ2Nfhe85R2PTNkU5q0uLn2HL/uPovmMH+w3xGJFG4e634t7H9uQdt76bV58fkqDiSy4MjXRgUHqvge9yNutPoclrAdDWmhtcIFBND50HNQsdND0+3Z0/fIGn6scGKGbaF081Gx4x95CuvR7r0eNpyVQxZYu+ATi1m63Q8XtOwvSFbcHboqi4GvKiS3t40CiBErDijE/Ghb8RhkLxtP8CFtwMSr8vEs69oGmo5p43D+V8JlShz+YUYEcsgNQQaD+ls9MOqjNcq8grMYMf5HGwesUzwiiLMsJy2zatqW1keP+qiG7wK84zctF+FlU/TEGthJjTchxfg5fB61P0a8r83btY8CHwwOjHhx6DkMqaEb/bUBD/g+16T8P0Rj3CwsVJnerZ8exDQuFhDM1bARQwu18qxnjBu703oc8lwYTWUiD/UiDPQlpMGmwQERJg0mD/U2kwe5NkGOzZ5FvphPRiDp+wIu7X1jSYIHn09eDlWUZbAIr3phLv3teegIuwUAz97a6XTVxX7UnarB5qftlKonZRHW/cOWWSSP35q51FvwPJvhFw4IRHD2rkbf8DodXY34xZzQHT0UfhH1sT0D2hntUgQTmvhct/EEH/tbQU6QxZ0Z7HUJnQVRt5PlIIGx8KnjFiqggql47eRU0JMOiushGLMhk7zIalldiPsm8xVwlsBuwjAFK7GoJb/q5iJlWKQKC0ivMXu135Skmuwi49JtM/u9//wsmVJ/7Tb2jCwVRXFlmntV1Tg32sH0RJzdPl9/cL27TYjVX6AmvLjG8mwlB1/1aL9+rbltqVHS8de63Y7UzaW/JkKup884mhJLmpj05uOXrjBESiyXYz8B2YHjw8XirdzLvp8FO/dbkieSkh9reg5yqDW44yOBVK/vGsCOFlaw0TfytnEBpu9NqSVfHcLxarbgeLCEbvKyi0T9qRCtQHX7cyTu2qmwoPtbD4ErrxsESUoe3ajemlHi8iYlV69WQahq6UjuiEQuEn/Vk6I3QWdcfifbZ0w4faUC6frlm3Q9cRB3zOuJJmXcPy2CszXFXU5VB3M/zCXjL7AExbPvNh7i/Dm8dj99Q8n4Mtunb4ntslzUKajA/hJtjDQM2i10/PcR6wlv0x3vIK3i8bdtH2hW2n8tWRIzAuT/Y00cps4whgdzQKP+R6Cu4WimNLfl2c47gXdihWrrHLa4Qs/uH3fIN+jSOSsUsSIOJXKTB5kUaDOTUfXAjDWZVijSYNJg02BPx1uoDYthKg0mDZYAESoNdTXKQkFGpmIXp68H2+z0PQ5w9WmKxdP1OfYmJYdbqnWsL2vfTYH+HzGr6qpuqqnBOsT1bGU+x4i7LMvCHSxnHlkMuMOPJsDlxRptHDXbqj6z1eBljHUeFk8WqKS/hrkom73P9e7vCtOPWqbjWrf6yFgZd4lbmD59jPl1D2VubKZHBFWv9eMcJDeajEbyvup9gzNMFxrbrOR8LDVkEMcp/H9bkx38eIr08J3O4OQ1xxoSLdW+JGDe1T8iVTLNvlqrvx613tX2gyIrVauWnYeOp9AEbjwRF9/PzE0sbfB4mlMCPkRb4yrykpO1xyDtqBVmH0zIyG4jJZR7vgjskc5dXXuGp9G2vtCfbTojhoT/pISc5Q3k+C/QWtSXLame29+TWsvhhpTVSwRov0R86V3Ki/twjZ2bYk0MG8V+Dn8qQkXE8fl89BWIsD9Bg9/vMZsTuCDLURN0YhO1HvNGrUSQij7ZqvV5zw2U+goIRXX4zVHFnQvPFryJLxJkajNsQD0mFruvwHr2sCoRH+3sl1ZAgadzQkxVRXhcxGoH4IdGNQIKwWjfwFY0PT8UJYmgVjlV0UQ+9HOJT2IzeHh3mRVrt1rDZWz7QID7174VtwVN4lUVRYMsE2BCZRY4Wf2aPNUJkmc8sz4ghzhUozAGDtujiVo6lTmv4YeuLTqdTcA5B1Z+2hHPqcOYS3FjrfEKtyLB8Vniv0p4z9KvRSNy9uHM16Ji9otGjw1g9ztUZeiOI4dfXV6DBfsZYvRRaUJX2HXX9UXudO8iEW08FXsE3rk/zofNxH5+on1Ewh4jbOwXaHp7gPI+madDubLdbjgWly8a0dj94MJ350X/TV/zF0/Axd3W/Y5Y3GlnC/UedDnRatjwYaTAxGmmwJyINJg3G696NNJg0WCIUabCxYUmDzQtiKA0mDRaUVWmw0RSL35t++bn/ijRmZrmXQzRAZz+jGU0IpoQl5ocMgZqahqD3gc15Zn2KRhrpHRuZCcDK5Om3tEWKoijLkqY8T9S9JSz6f48vaEK1yIr74+MjsCTQnH99ffmC0TQNBNvkJRCIKnZhyp/Gg5K22WxoznqFY4WTvWV1BYoWq9n9fu+VA2fdBI9bn+FP169T2m63iYhRaNEfNIddxqot+xQ8sSdE83xSzLHhLOXj8ZvnWNS/sf4Heq82UwdB0R8hYDWeV6Sgjk1TvPqa6uGJi23bUvDjpUSrkSHjoG1b2h+B5Re1imjIjpruyDUVmNDra4mqqsbW23W/ceuE7ysf5P92u0URYvcTqfvDzfG7ruvNZkPrPFHnIE+ituZV284b5Zd+JqTvxooG4RkyHOv+2OXCnc9B2c8XysetXZtT8T7AZsXb4UKGaByGnvWfgF8SeTx+B21E25/vUvVnvvv90K0Gg8+sjniFdQufqusaYfEQefvhBJnJFVC16UAMXjcVHaLE1hw9HSz8cHw6nViF4hasF5QN1sDMDQRkM4FWBOUQHmcHh33cxznIw3TJgc9FUfgt6RHVzWbj9w7ALXaDNq7byOdz9MqSmUGDLXYc7IVew0sQ7Mnhtcel3zb3Hgt/URfgE820hi38mBF530lm69yr4BGalWMjMwqazvhh7Q9EGDvX13V9uVzwSeZ3jUfJ79u7B75yj67E5QtFnW5r56Cg2luJ2nmoKi/6zYfGajCUjdYNWwVay44ytW5PjrpfX0SbsjHjM2ik636H9CiB/Njv9+wnbh32kfb34Ftwy/pvdQ5uIe3YuaeqKq/uiqKA0QPbGjBbvAZjfHgrEWfmLR0E+qozm+8Hko+Z2cYW19UOXsc7SlRQifaIGsyvZowWUQTKsdZRLV3Xdeyb4GdOeUZrjI5pkCG9Qc3Qti3qfCaZhiklCq/QVLhcLgiIPV+Jj+t8PiMILD6HJ4HZd+l3YmDmbDYb9rjRluUjSAtNZw6sXYx6CYYEacrD2KW3WMPDp7i3Chxbgzv/HVnHrOiQCTbzE3oGhfDr6+sWI+0eFhTjfOPe9Kyc2UFG1RHYHlQd5/MZodtBGPiDnizkIdUC1R0nRNAN/Nntdvw6IBKi3y+jOnRwpdcwl16D4ctCXYQgqIhYxk6nE9NFG4bje4A+F0XBs+PgM1sEfpWsilkH5pSEtJtgTsrFyE4UbP9SkGlFUXx8fOTbZi+HNJjIRRoseEQa7B5Ig0mDSYOli6g0mDTYjzSYNJg02OszXYNhyvWS5yI+l/dTgKjIomc044M5HA5D8ux2btRgoO2P/6t+z1Vo29Zvo8RN6miWBb5xDsBPX+VZlzAX/LNsCaqqgv+JotL0Mz8TzVXXLyv66d8RJ6dZywmOWc9aI5IJZyqYybhl3bPVCewhumGgt38CrLgDS4JtJFdH8JGLOUw8sKty8KX63C/A8y1lFKSdEevc3vRW8wzdsiKK60Dwg85oQVp5g2yh9Qn9Y/3c7XY0LhHVoii49AU5RtuCMeRLp2nSuPVgdV0jo/DK0NwG4senve01GHeSRCcOOh3oEu+UoXOKDosl7zJinKzLH7SirLKCP42bDmrLPG/x3+AT3u12mA82reprmsbv1Hy1jE0+oxlJxuw11IQsCYEqK/oZUHU/5zAIEWpns9nQsqyqKuj7QFg2c+ziPXiIbhRvnv4MTNRMAH+4817bT0Ffr9f4BGjb0UO2XKxhWCwZ567rkFJYvZj7jYix/jkev6lI+VVeHD7OQ7doRvu51mzL/KIALj1K5GoOmTXeKPh2phXdAE5TL8wSQdyyVj6/VrYagbnPOtBesSXk8nu+IqujoE7rzIb4AcfjN0pLThVx6buz7Xow1u28whqMfV6BVuHiT0aJmeCvsO+16Lsdy36Zw48pDBOKRNOvC8A8Z+shmjY01sGLq/tznL1tls666MXZSzK9vdGT6Rqs7Gf2L3YcTMxI0y+8iTaEqPsSk7xvZxYN9tPXnnZvD5pldIMgin5kDMNQ7ByiM9p2P2b/BnY7cTSGbnCFc6yrfoPdhL46Hr9HLUZCWjA2Utc1F9vYzjMuC0ZysAEuHASG14/pTqM/gNYYs4vT5WnK31g9seK2SzuYCtyy/Y74UQ8vnMgMN3DMPTMyfUAmcIPdph9K8pLettyBBqMMoLPVasUmHDDDrSpDQeUr4LIr+rzb7VBEGcp2u+U4GzzcbDYsJHzd1HW0/KyMb8ySqqI/J8CKKCYwEJwYmtvv9zwyCNFGFz6NDBrEiA9tOJsbzB88VfTrZGifcWjUbg1CDRbg02XTa7VfWZb//fffhCEpgndX/l6pkgAR+/r6QtaNDZSVFQ9d8HUgv6bgNQUdr22/ibbVKqwteYXLORg0Xl/Vj4OxK8HHtus6loeczEGEERziwKGk4ApfYtEPpzAClDGsOdlhb41FpJRNHnOJy0G9Bhv1pmih2leDdsR+trzFCtyfsLQQEHnmT75hPZSHrBA4Jkk3zA2uckTZQHG1WUrFxSts3C/9OJjXYHYkGYH6AQnGmV8KFotGhy6ogqi4WLQu/cgY592wW4RNzNbtsF+WJdJuFVcwoFpVFZewAg6scfTVjmAnXs1Qinax810QBFrq4vemPvhO0cpMGMWdS3FFPbFXLgMMPRtFGkxkIQ0mDSYNlvO4NJg02FikwaTBokiDgUQeSoNJgw1FadRTQ/74iz4gXz7zIzCDBovWm+JtCGp8/z20/aSIROVyO3NpMNZWnCrmt0NEKpp+v2ma9UEFZ6vp4ArdcMIYk0DTuYpt0xTACQxN3nwSeGibXlSvrMpZvVqDO5jOx6UOtuJGbRitypFLmLwOGyWYGzOWYEGXbSypG33tzPYVt26vl/BSin4CfWapQ67aqVCB0GrcLvNdbGkW8RP8AD23IiFYjsJ1FwyLr4kqiIY1o1EUBVtlWhsovdyZs+rnAVpNhagWRcGd9zhJMhBsNoE07ilWeYVP0VJHujg91WohzmlBEHaWC3y2XRJWa1kda6UXv9P6N3R8PH7jpeRUfbfbBAShr/rtZycLP8ppLyCRHE4abPpprkGIVFz8SGFh29mJnDBW98vJ+OIYHC1dH89L3rIQGq9414hAVIOd+5nMnGpV9fMnWWmc3ebgvGI1GHKDPUGdOW0CjqNdljkgpb5b89JvUs/uFfsUBcktPQJ3Be+ClvcoDRa9EjTo9hbexXq9RoGs+p0AGfqpx4sNNnm22zGoJ9nlylqRZZ6xtdGmsGEHBLuoWLcgPixsaIXxdeAK2lx8m0wXrSPEp+nXF7DxYsE+HA68Qje05NklgVyt3Eapifflk3zpT47xZZWKFD2GQT8CAh1r7M0lvfL9j6qvn2u6NEAaTKS49KtrsIgzaP/8N3y/mMylwQCtsZ3ZcJagHmRnedMvygrqkbrvBbfeelXGRpSTyIe+ZB/Put9cuMzb+SPQYJe+84ytOG2puh+NwaTzQIMFvd1sgeyVoDuNYyYc+psmwy7DC7pOw6eLsN/az4m32Ztoy4ccF/12us3w3h72N40M9suiOEWFVjAoFHVAqw4efn5+sukNRmzKsoSbuh/eYQttFRfHuAINRjfW2sCrpEVLJWnVVJAKykUOYNoxh8DssEMHDIKBUurwA8RTlB/0p+iXvNMNF/mwU4Cmtrd+GocXY9YZ/l33B9bZGulq0+vvUutmjoNRgwU9I6O49NrGLo8huEINz9fEES3Es+tXSdnxIlzh0BYHNg+HA8xHDtjyZbFDIYjhxdjZRb8NGF8fyzBf0KVfJGO7zHCF3wJVIit/joMdDgd+buxYRDRY+VBvM+27fpXLoT+DgdWsnxXiX5a32Oiz1/Y2M32p4Kqb+3WG3gjeBVe3jno2atqyHLLjLzCLm6bh4XtBaWEHopVA8PZsVpGxsFHDM9CgWku8XF459XvKoycLsPT60Dk8ZaON4sdFv6yUWMIRaN33XnVdh6coRBHby+VS9WPRXU9lYLoCogkM7tZmugoLJHtsg1WjP2ZnoGCF2KiyYa/kP/6TrLd98qM5kHCTQBpMpLhIg0mDSYNJg0mDSYNJg0mD3Yw0mDSYNJjlpr3phyanibehNtPw/F18ut7qvQeoEbzxPQ3bDPuvBZXUpt+Kim0b2lerQ9DQemXC6ox2A69w1kTbL9pB5Rv9Yi+9IKFJgYkKrIXRDLCC40Q11gKIDy0JTkWwdiQesdMVEGc7MSOQ2fYKDWW2Z3h8mlSmoVyYBV2MGGvnoN5HFiGXhpqEn1h1GdyyMUHo+/0+ocH8UwkNxpYy0GBWz7CcBGLsZDYgxvviG6Q/WDsHW5PFhqqMxY9TxeAz1QtXfH310DjgDM/SbE5IWRIkp21bfEGcG1OZ6Xwoxsf+KFVqy02/SIPlhxVLURT/+9///ve//xX9SsWvry/uF0o3SEXZb7B+OBywHqzst6tm6170K8QCiVX/VlkJVYbPisvzEuU5pyXuYvvFR72Cb8ht7jw+1tog8IfSyN5CoWX1VfbwhfJjR2E4Hr8ZPeQt1q5AWLJvCAGhh4s9VihLV62WS38aB4tB2c/0tnUg3OAivGXXAE1YvEfby8YfrFoDk9cawZzDFlyxTwX2evpF0A0tVN+tyW88mB7249YLTO4MHWU7ToMaLOisHEu6Gh9rB08LepT7e0Tg3i9rMqhv2Wqwbrn09oyfnXi5XHAFPc75M2mnvfEJb/AqY70FN42DBfkr3glW68FwB6n7I3Fs63s/qPdm0WA/vaEQtZ9oCHLpS2FozRIdXsGDsFoAe5JoMdNzukFdk9YqbP4RGWt8wP/OrCPnXcTwfD7zKVxpzPbltIbZMYawaBvZrrJgorlNFypcWvCM2NgiQY1B1YrrrJ2j63eHKm4fek58rBvkRjHyfDDkBoZYd7udHSbyhn47QDdwEhe0Lp6lwUcHh8MBr6not1rmAiqGuO9Pg+GDjdn5nW+Qpi11Pk1w/LBpCfqJGXMW2qjRTDcMlH4yPrzCTwaOKQXtQAoNfUSDRZQ+s2Db+AdEXxajiltlWWKgb2xHfqLMcARjqC61LT11/o0abMh8sT9Yk+QbIoDSJScC06KdVjjTPB/yZxZPrvoztH7m3C8H8jNBzv3ytpwegbGRnL1lR+Tn2pv+JyZI7p2KxKtMfA7pB0eFmw7lFm75Hvlv13Vc0BVYa3VsxyzQ9Ftwjd1WICfO+TmWU2zmfRHSYCKONJg0mDSYNJg0mDSYNNhcnlz1RxpsLL743TsViVeZ+BzSD44KNx3KLdzyPfJfabBR3KTBRm0XJl4IVusbs7sUwRVOc5qxCkjAxunGZoZc/WysDRF8ZvhBBxdneXBCdiLozGkqPlacCeMf9zWCT+bQlasOrtY7OVbXEFxu4V8xa2dO6eSttp8meo+KG5zNGc05Pvu5iIF9n1BivELFFZ2ayCt8nGrK+0PHncMHwaI15DihuOjSpsuHFdzyyYnC0JF1Nu1B7vnM9Lnhb9VueVv0fcEypgUZLW+JojV0/XQ6XdVg0TKGJnhR3aA5n8nYSi/tVbQuepY/t9D0B16zW5NwhrZv+6p+hVhmZ+io+t/fuj2NTdNwf9e0h4m25iqJpmpsKq6Gbn1OZN20ohVNyBNLqYeRYa8lp7LzFupkdCJANeDWuV9SwbWmNwqKG7Mlkbe+FM3yXmbQYJ0wP+1kAAAgAElEQVT25Hg7uNrH1/jnqTuH3h4lNDZzaTCxEFBtHQ4HX3GjdsbSoOj63bGDVEGgOS7HajB8FDhJryiKzq3sig6/BEKrie0VEUgLq1686qDPXiMF/3qd1jqsBvNBJHRa4KHXPwlpGh2kYqKCK/5H1KvEK/AZHuQ87WDfFxAtYFkFsS9jGB6MmtH+Cgokz8+5qzWWaX0+mEfaoxP8H+seBWzjTs269Evg2KdjPyvc2vSn+eVI8WiODeVhzpWx4IPKHAfLj1gOkyN/tQB4u9w/PrmgDr2sBN7x2EAzYxV4zi6qYE4K+/Q/Pj7Y2cSdn9CC37itQCKNtyc/nc+J/M9BGkxEkAYTDwPVljSYNNiQcLK3mKjgijTYnUh/KXcNOsGNds+EsMY+Msq9NFg6trNEY3LkrxYAb477xycX1KGXlcA7HhtoZqwCz6XBJuT2dA2GjeO0L+I7cTELb4L9ygn3iZ78tUyDTREq8UcGLe5KsKDrbPZQSqxzQPmMzpWdxlADNlbmIT5Wg9GU55I8a9m35pDlxh3fHFUFXiMF4icqWqLKquu60+k05GHiqah6GRJaNoYJWeXlWYD3p3HTFBsnVhMe1k4B+lsMdLvdYltFX/X5dndsS5xoxf3Fh2mw+9lwE5hs5Swc260ZaPumPxbl6+sLtRBt1vV6jdLIIxz4VDp/nmKy2xTZ6nGa6Tw5hkydN6NHhTWUS+kMzM9b/3YSby3xVCaTH7FPtf26AOyofDLnBGAlP3eWxmpev0L4xmjcu+jmZPuEOEzXYJXbrlq8Ouig+vz8jG6RDLsE+0FH5dldoaUuDfZOtP05PDxj56ev1CpzzJS1iZumYZ1ejTlCJAdfgRZFgS3OMzsdYA/ZfmuvpgI94wWD1TzB45QinVlbldBp/rqPgxda3kOvZ4ZCtJIS2AExPh5IL+smEF1WDgXBNUb48SmqRJ913ImHnkTVVyD52IkLc+HGlt4/fj6fuYWPb8X9FSSQe9PbbotbIrZMvIkTtXWmGUB8dqbIXgklGv/j8RsVXbAJB7QZl4EBlhPsTIPdZRJBJDLqFsNxWtp/3DSB55bY2z/kO2VdoswnAp0Wn4uReUN+JiL503cJcWjLdgeg0ObsmHUjNu0PKM9DcQh+BHej16XBxP+jkQYTj0UaTBrMu5EGC9xfpMGumaG3GMSPybeh+EuDPYvbP+Q7ZV2izCcCnRafizTYfHEIfgR3o9enazDOSWu1L+Lrwxp/6HRd2spjN6CbC60Hew9YE7HI+WqEFfeqB0vF1us1+n1ofU7uAMpvxsr+YN8mT/nDPrZ701MtBEqStzgb0Fr/Vk5YRdGZBV1ejFllZcUVvfIzD62s8oEGcfaObXLwVNPPuuzcWrU2JjsDr1qz1iuIYVQcBtnrRVQizvbWkDOeDG6rvnnNL+48nj6j2bo/n888AvW5huwDSBigOTbikCdpi/beSbhcLihgnKNlHXMadrBJvXXjPb8a+ryJysSGzu6DR26qnI7SkIN8TzIL5Kgg0sV1KJRb3vKoB2000DP1+fmJ3nluq1v3xxft93t2sM7OhFxaFDetBxvaLFW8HPiKogqHB4WBZy3/kwZ7JxJn2rCwYc2hFSTWUEYtf9caFjV4WZZQgJmlDhGzp5zhC2rdiFaglwLFEkim+vdqqOa34qLm8bf8lUC5scn0zryIYsS8Vul+771hhZYVfoEYi6qgYLQqIZCiairQYK0bfLOeRC825vg1dgS0d+ttvFwuozQYXvff0WABmSbvVQvskfnmjcKu62ChcnwVo1vH4/d+v8fIGEaKfHpfxej0EWP1+FwNNjv3fgXW56E37kO3t0YlIT9i2ITj8/OT+22s12v8+Pj4eMC+ffcr84/5mqTBxM+PNJh4LNJg0mDSYLakSYPl4zXJkLN0zjwy37yBKw0mDTbBfx/WRRrsz2ow5G+jxTkvTl3XsDLtdAgCW9lv2fRguO2pNNgQL9Se1XXNlYeBub/f77lJ/bOj+fPz88OIZc6/xWdi5yIGEotqwd4KBEkghOxdr6Yas5vi0BXvoZdDXnExUC+HvMKxnvjQfQIpeIJsGRJUViDR24Qk889C11n3icfbtoXC+fz8HJoPlmDUx8i5iJvNZtRcRDTBb7Y1cY7pszSxMQqeq8GNDQPW6zWaXftmr1reCQN6OXmFz/Z+68GWk9KrjIqq12DT/Ek8lRBs0dKFV8mjEaoYqF1f6KVYJijSCWgc7E8T2Iu+7a/7Gb1PN4jxMU+zh96ex1QWs8CKGx296DazfHx8BOt3n8vY88HY0Tt0PhiVQ1T8BLqrc6u/EnhRUZsNPLwG47+JYTQvkPzdzsE4eL1HD4dS0f0eHPNiz3pFN/6HzQqvxwLp5dUdNuFAabz3CtjL5YIBkOj5YB7Eh9uUP2Z1bjRimTVPWh4s5Ev/GVmRJpwlFNHlckH9xraMNYwlMLgDmzvK2Pg/BXxlWF35TuNgf41Lv2TR7kT/HswicfORBvvTSIO9B8tvegkMXGkwabChVEiDSYM9C2mweyMN9h5Ig83FdA02dpmEWBr8ij4+PlAhVlVlD9HDFMQl7CH7Y/bKw4/nRmaZPP0dXaXrOp5GCvuD9rGdwADDPerDKAtjFnOkqqrEoeTeDELkOUOjdbPsoqpjSNi0bupgwnFCRHkVxGVgbWzq4FCcg9/R4Lzesy75O7hlVVDgpjNTIgPt5ONMN/5KVJ75/IEW+vz8HOqZejqci4hu0EfGcOEm/oMZEj8JsVr3M//9Wq9RgdqwptWKT3mV+NYwC3273SZqj6H+qat3fZU1VJt1sfnh3jGrET415Geip8x3VPmOtqizoSTbQL1Lnyf+qeBK6yrMBDAOo83i/QrVI7sYgmb9fsygwTQo8aLQuCx6dj3b7RY/0JE/ZBA/OLZYD6ZxMPBalhDqsrIs/Uk49wjoqpGRX7fy9J5M5Y9mjHtyRI0M6gr+5khU0KAm2ld7K93AR2GPe/A7CI5heV2UMDJ8cq7eajOkoI0DTR8ruvy/Q6mg/0GgdT/yj/MSWrMPx+xfnDWjeehT/nqw7XaLJrjpDwOIAseJW2miLqO+RYvWBBKjsv6KLypeqPvrgRtvYvo1LdHlLnxrQ38HAxpZ1gwzDh28kDDGK8b5IjhuJICrHP0yObteDj84FMz9aezjvGIdRLFuGET0rr1iI5nw/Ko/Oc/ORU5w/hXwN18TJ3o8suA9OKzH9FZIg/1dpMFemldpdIE0mNcq0mBBer230mBRpME80mBz+XZX8IqlweyVnGfnQhosP6yX0WCZpolYDmh4qL7Y5LPYsa19bjwtaO1gvj9Yg11+46/kwCxN3w2c5RhJN5Kw3mhFXXUAN8EP+yDe2lMq7rEEFe7x+D2qosPHxe3OEjacvXjVzkvfDdwcj99XHQcP4lkYjpUzK/2V6F/g7eFwwMRm/E5TOoo82HOEf/f7fcIxJl3vdjv88A42mw12q6tcJeML7VzF+HK5cI4uvpe0e3xc6/UaUU3bi4Ht5R2g082yM0Td+EeiPgemc8KlTULgLGEaRv2kmeivX7WzfRysA592FiewN+wG2G63+NxmKTkvBxodL3qjCjmqpYdkttfk0e6hoM/F9/sEt07DPVPW5dUrNvKMMH/Q/3RA0eT4UNJJHvLHO44+y4veRJygVZZsCTyG6RpsrGmyTALbepT7q9b2VXvXO+hcJ6L/EnK+Gf/x2JqLjQHc3DuTJ+DfCCoXdiLSaIv+8IbdKOMvbQL6W/sYQ/bf1Qets4SD6CP+cRoH/BHcippE+WQ+i4Uru90ux8ScsQhNruL5+PH4PWrzIXxT2+3W24tBR286P/1T03KebgKr2jq4God0ECCwfbcDxn3iirdWg1vejTV8/eNXPYw6hoA8P3aRFZKwzTsfLDBkvcQNRmB4/FSmGrc+B70DfqRoyJi2zw7d8lesSe0tVG+Oe5P3qvWZdgyi/U2+Hc/v6rospmfzllpRiFGwsA01xzc202+ANJg0mDSYNJg02ODj0mDSYPdGGkwa7GH8cZNXPBJpsKtM12BVfzz2brdL27LWorVXrhrB/qnAhyhRD6OWdMLOHnITWL3eIIiaFN648YYI8NbPxs0hiV4Zws7fDX40L3W4Nj7Uqqq8uuC78G9nSNtEBdLQe/cFzNo6UXPHG0N+vlZ0Bhc99I5z7Cd/MTpJbMicyrGr8h17lin4h0CR6/p1KV46JtoP9Kd0sR20iLcRvb3obw1ZjVeJTh+NThyNPjtkm9LN8fiNT6xtW1qo+Vast2itm4TVm9P5NcpWfkjhCgsSarPVavWwTgoxO3/ZlFwsz7Xyo6rjKTGZRpB1t/dpBv78HQ02lNLpGqxtW9q1kATewB3qrR+yfYesZH8xIZ/Susv/SBjWvBVYxtaw9iZ1wupNWM9XreGosesdX/WTfY0vWu4Dk+villpF7bMA79uicmNRkXknRr3ooDjppVj8V1P2K4SjnTtL+8SWBurqzD05QKLuGpXVvj7Mf3ZGnh707aEvsCkRk4v37K/yhcoGo5pjO+X4lnjkhbLFkhnnq7kkDSYN9mKwTEuDibFMaIOlwaL4r0Ya7BakwZ4e9O2hL7ApEZOL9+yv8oXKBqOaYzvl+JZ45IWyxZIZ56u5NF2D/SRfT2bwQrwTc7XiEx7RV3YnqqpCH9MD5u4mXqKvbJ/1xn00MBdxu93++/fv379/RX/4bE7TkHbpLw65uV96l0Y6MxNPPb3wPCXouYL7U2Xsr+FrmOfWsWkeFrFELZ0ZgcXm4cO4ml03aTAhhPBWsr2+zCo4P2LH4zcWvtZmT44npiuaq4+Mj2+MMcDOhaabzQaqLNFgZzbticfTDpZDZgzzx8G8h4l8znkwLx038eCAllweZucPJnlGEp+SMpYkauCxj//NLE0kWRpMCHETvhmz15dZ4eZHTBpsKAJEGixBZgylwWYMaMnlYXb+YJJnJPEpKWNJogYe+/jfzNJEkqXBhAj5m9WEiFJV1cfHx8fHR72MQziilvSdQkk7wI/T6YS1tV890KvIrqhNk+ZqYu2Vt7GTkIebzebqvohvk+R78x65NCEVb5Dqx5DIqMdUs6/LtFoo86n3+HIzkQYTf5G/84WLG6n6QziqqnpiNKzqGLqVeCo/lCE5NORzXdc4P40a7OPjA4oiUynlB/rGYP+nHA0mhJiFROfOezBjclxf2eIyKr/NSlyZKyb5jqXBxF9kgTWIWCbSYGmfpcFmQRpMiAcjDTbKq4VX1NJgQgjxbpzPZx6p/Oy4jOABLSX8L4riswcajAvD2ra9xedpTyXE6mJBNhZFsVqtsJTu2TESf5dE1TF08YW+tSGWrzFmZ/ZkPjfrrnbz/Syyv08aTAghBrm9vn6AFrqr54H/vILdI3jeYFmW3MQfZyRO281/bBs5IXsX0vpasK9JURQaBxPi8cxVSy/HuM8nUcnnPz62obxfRl0VY4moPv7dSYMJIcQg0mDSYA9AGkyIJyINlr5y9XFpsGlIgwkhxCB1XUNaLGRfRM/tKnEWjsdvTEHMlBA5LeUsEfP+LCTHhBAih0RldWM9Fq0Mx3aBvUpdusCoSoMJIV6Ph1WmdV1jmdNz9+SIsoQWhRGgBrPLmdI9jpMjP83DtBh7rjHRtm3btnVdXz0f7FlM6OoWYuG8dJFeZuQfGZ9l5sAopMGEEK+HNNiPNNhID6XBbkEaTLwfL12klxl5abBRSIMJIV6MR9a5S9ZgS4DvoqqqzWaz2Wz8tn72fSWazBtbU/94jirzrfhT2vXD4XA4HKBgtS+iWBT8Fl7a2J0d34Pz7BjNw42v+zLMNK8mxOGFkAYT4sV43YrpFaNNDXY8fk/z4XXf1yiOx28cFEYJMUsz/CweHGGcD/b19YUBsccEKoQQnrkq7YQYG+r8miH2yyZIuDSYEC/G61ZVrxhtabBMpMFuQRpMCLEQpMHuhzSYEOIleUoFfTqd6rqu6/rGHcN95Jfc3iRa36Hrh8PBa7AcD+dllOmwHHEIDfb5+SkNJsSiWEL98BTuUTcGGmxGn18FaTAhxIJYiBE8xP2it7QkR3srh9z8uEY0sR7sMWRGe+yzjwE6vyiKP7sebMmVwGN4eiEUYoh5S+ZyOr+GYMTuHUNpMCHEIlhmjVzX9W632+12k88HW2a6olzVYD+uI/N0OmErv+PxGxqsbdtTz7TQZ0hJnm8JwTZLHMbysIb/MQRF5T0S9RiUYzeirMsns6q8vUD6xkWvSRpMCLEIlmlzSINF3fxIg92BNzNNpMEmoxy7EWVdPtJgT0QaTAghBjkev//9+/fv379pe3LYJmexRlUQsasyzFJV1Xa73W63m80G68F2ux3EWE6OZYZ1VRMmHk84WM7rwBRELDuEdr38hi7fwDp/6cg/EmXULbzBl3IPhqqUn1hD4J+akKv+2Rzf/siLkwYTQohBjsfvj4+Pj4+Pyfsigmmt111JGPeJdjqgaRrsG/n5+QkN9vHxgStN00Q9z4xY5iNDzm7M8Mtje2qPx+/j8fvr6wsLw9KOF1WKhFgy+lIsOSoo2hAk3IwKPfAhJ6qjgng5pMGEEGIQabCoYyINNgvSYELcA30plssw3o13H3UzKvTAh5yojgri5ZAGE0IsgmXWuYfDAXMRD4fDjV4lmr2nMEsczudzURRFUXx8fECDfX194cr5fB4KdMZG/U45eY+XlfCnqqqqqnI02EIKjxAvwY1fyrt+aGk5dO926l1zdQLSYEIsBVVMC6TrOtjHc53adHnsAMsDgGz4MiDHZgwiYQo8QNY+QPNgHOzj4yNnHOxFeZsCL14IabCrJCrP/HpVfUPTkAYTYimo/log0mBXkQa7HWkwIe6BNNhVpMGeiDSYEOIm/nLN+5fTTrCV33a7/fz8/Pz8XK/Xjzxo+OJ4TLjzAtW63+/btp1L7Ys0L1pU/gjpt/O6X/qSmb0uncXD93jRQ8mXBhOvgepc8RRuPB8s3fy8SqnOaUGrqsLmJUVRPCxiIuBVStQSUEaJp7Dwj3Ry3IJm4j16x+6NNJh4DfQNi6cgDfYjDfY6vEqJWgLKKPEUFv6RSoM9EmmwlwQF+tyjwi3EnaC0uH1fxLeElU/XdTiamSvBfL1krwy10P66b8JHPeU5J3mKuYDZm1VV8YxmAdS6CbFYfLWcuDXqW/4jH/4iNNhQQyvSPMtcEOLvUNc1ljmNOh/sdDo1TdM0TW2oHEPXoyT8mebhENgfIvp36CnLsugpyxL/rtfr9Xq93+95pfyNfaS4De/nEPueXYytA089WAgh5997Tw6itl7kFwCVk9dlgm3/17SANNgLIw0mxL2RBpMGewDIeWkw8UeQBvsLSINd5fkazGf0H8l6IcTy4a7rZVnmuMd8tqIoVj1QJivDeoDNZmN/W3iFUsH+JtQVQwJjLqhhqHASbqzgCZ6K4kVUIKi8vko8npZngVebzYar2h5pB0B6fX5+/gUNJsTf4YXkxI1RfaGULoe7a7DLNRJP3TtuQgiR5nQ6cYgpxz3qLmqwuq6x23hjwOKf1tD1+CsBpwy4tMle8XcDN0MOEoumLDlPRR9MNAo5jq+2KVEHQ892XQcB+fn5ifc+Y1lKAOn18fHxyECFEPlEq5c7PfVOpJM/VG//EaTBhBBiEGkwabAHIA0mxMKJVi93euqdSCd/qN7+I9xXg03O3D/+VoQQy2FCdVQUBaYOnmZaVpTQGM/lrvEZld65MgdyiFNGH3NiMsQ5jkDQXETx17jEel6eGB8hHsNdNNhcn5A+QiHEc2maBuuF0qMTwXAKVhZZDRatzfLryaFxmwkSJXhqbDWbCHR2y2lUSucNvaoq7MWy3W4xPDiXzwlkfYq/gC/hk6u1dCiP78ER9+Bhb+fxZUAaTAghBpEGy4+zNNiNSIOJv4A0mBiFNNg4zsk900flJpYQzBc1IYQYAfemT++LGCicoiiwrOj26iuhvpZmNywqSjdG43K5YBd+7JGIbRLnipsHLV1d11j1d7+AhHgMY+uo2WuP5dRFYvk8q/G61zjY0K20PLM+6PsRQjwd7k1/OBzynyrL8n7rwZamwYJojI3SQlLhwfDXbrdDAbjrVhnckwPnsN0vILFYlvkV3M5yaioxmbd/g9JgoQ9v/8qFEMtHGiwzbvbfWx5fDtJg4pEs8yu4neXUVGIyb/8G30qD/Qy/sOjMnKWZFEIIATLnIhJUYn5fxBmruAXKsAn4yC8zLU3T8OBsHBtwj1B4RrP2phdCvCLLrMAXzn01mH8fvsXVOxNCLJau62AWN02T435Ig/3crca7h7f3rplzGoLlNBAQSF9fX1jjd4/9OXQ+mBCZpA3LqPslVCPLqdBmxHcIvlkC7400mBBCDCINdg+kwaJBSIMJcRVpsOUgDXYj9z2j2c88tO/pKXseaqNFIcS9KYoCs9e8vf42DdVcCfH+LDOLqqr6+Pj4+PjY7/ezRw9nNG+324VrsAW+F/HXSBj9r1KZvBOLzd7FRsxyXw2W+B6WnzVCCPCXP9u2bff7/X6/r+s6/6myLL0Ge4889FX6vD4vNn8ulws2qf/379/CldJcLPZd/DXe5kXc8oGnpZd3Nkug4irvkb1DReveSIMJIa7wlz9babAAaTBpMPFg3uZFSIO9H++Rve+pwci5x155TNBCCDGZpmlG7YsIMvem99U9dt6rqgoLhPijrmtslT4xGY6maaAoJvs5b1vFxu98Pre/YSi8NTY34DMzc3Ik0YrtdrvVarVarW7xKurz7G9ZvBZL64ZYWnxySEi1Gx2Lt+fxBeAJGkxlXQjxKjRNg+OhRmmww+EwpMHSVR/WBa1WKwyjNU0D2VAUBTaE8Hb/tBoVSq+qqqV1h1364abVahXE8HK5HA6Hw+Ewdpt4tD5lWQYabFrWdV237em6ruu6UY9HwXv/+vrS+WCvQo5xn+8VHMs0ugeJXJU5Kp6LNJgQQgwiDfZgpMGkwV4CabBXQRpMLJYHabCfvhVUWRdCLB/WVNM0WFmWmK421kBHPbndbiHhGI2u64JonM9nCABKFH/l0m8/23UdJrnRQ2982Ak5eAruA+twyEO6OfXYW/QwpyGADvn4+KDQYugQUfv9fmiHW0Y+mrTgCmcnTlCwbduu1+vdbrfb7exJ3KP8IdTef2Sl2QsxZKPLmHl1bI3nbz0lSuIpPPF1P1qDPSw4IYS4ndPpNOp8MMA9OSZrMDxe1zWsc4o6DuPUdQ2dRpMdm5tjf3NeKcsS4z/40TQN5Qf2GmEMMdpWFEXZs9vtgjVjPC2tqio6pr7CIFVVVXic4zlt20JW8an0EBYcf35++sEuXCmKgg0KrjDOh8Oh6OEgFX4URcFxMPygiJq2sgtC8ePjoyzLG3vT8ZY/Pz+Rh5P9EUIIcTuPGSCVBhNCiEGkwaTBEvGUBhNCiPfj3TTYu8675fSbZ0dECLEUbpyLuNvtoMGqqoJRvtlsgvVgkGrb7ZYm++Vygayi+KmqCm6apoFW6boOVVZd17hFkdO2Lac7QrTUdU3hh6fKskQQVFO4C61ITYjHqVoPhwOkDrY0xO5/iUxAkr++vrwGg89lWXL/QFxZrVYMAnpmvV5zbRUcI6+QXbiy2+3gZlr/4Pl8RiZ8fX3duOMiUgE1ePt2i+/a2goh/giJmaLvxOM0GHi/3PwLpUSIPwtGXYqiqKoq/0u/XYNBz2Bd0+Vy6boO4me73XK1FUSU3cKBUcW/HJvabrfBABQHzRjD0+mEQKkBoFswsMaIYRCMUgfLzwD0DMOiBuMZa4jt8fid1mBXx8EOhwPfBX5QTdkrGBnjlaIoAjcQk7esv6KWw+seNVjqUTsihLgHL2eppqN677Q8LKOkwW7l5Uq2ECIfaTBpsATSYEKI5fNylqo02L0I8u6FyoQQ4q9R1zXW/BRFkV/vHw6HaRrs/2vv3rFVZdYoDPflZDs2MjVfITGZXSAlsgmOYWZgC2gBDSAnMiIjowWeYA6/UT8liAjI5X2itRWL4qLU3FQVlh8sg+l1NfSjKHIzmF6xwUhFUVhfRL2ijGT93DS+SwVa10ELOZa4LIPd73frEmkxRiwcWi/HoihsXVrGqmpsDFv79Os2SaDfMU+RyR8x5eer9gym0Ph9BpM0TdWNs/ds9aphmqZDTXYPAOswSICsHENV7Hs/yGCm8vywMgDgUxj4+/vrMje9/YhpONPhcPioPa1Ik2WZspZuQNkEGMpXbibRW8fj0ebA0DI2HcX1elMcsvk2LPzYWC935gy9YgnHlrH8mee5KhZFkdZlQ7NsFWmaKurEcay3LpeLzQhiw8na90NVVUmSKDdqQpQsy2weEfd2k4310tqr5+T4x+NRC9uU/WEYqkALkKfnU9fsRl/3g1Vj9+5sFR99XDn2cDjYVvSuyaJtdsMBNHmbFL6PZ998/BtkMABoRAYjg3VBBhvEZjccQBMy2BT48QUwN5ZMPnpG8/V669cXUfnh/oofEiwXKaLYE5AtY5RlqcZ9mqb6w35mi6LQp/SioovNcNj0itUwfSqdJ0SrQJtP3+Zg1BSLVlSWZV0iijYtz3MLotZVz70Y+/UR95XaMv5U++4G9qOVnk6nf//+/fv379PZ6rWl+/1eGax3NRaH/4HFNFrOMU6/OVv3fZoZZTAAmJuyLHs8H8wyWPuDsIa1rEvUKq+pNqZuv9/r1l/HG2LKlhp2uKkMhnVY33cZc9N0B2yaS8lIayGDAUAjMthIyGAuMhgWbX3fZcwNGQwA8J7Ni/jlZOUdve0uP+qqp1ydu94fNvta1q5ehUEQqFNix0kXbY77b+ZpXFA7eJUJHMuy4h5ucA17lN+W1n5e1d4lgwFAI5tp/aOWsc3JUZta/VPfXzlW1s4YKm1+8/H2D+qOlm6F7ff77ye+B35uTb8hj9VtDmblo1OLDAYAjchgs0IGA6a3pt+Qx+o2B7NCBgOAYaRpqsb0R6N0zkZqAu8AAA6USURBVOezPvVlBvutX/Vv7MJq1aOGVVXZ7JHD1krPfY7j+H//+9/lcrlcLh1XoU3I83yyZzTP8JhiHeb5i+Gafw2xMk2nHBkMwDoNcqG1uemjKOpe4OVyGSSDubO6a6BR7V0t0L3hbgV+8yws6bI3FHU0OX6apppfXjPUawTUw5lc3l7psdKqqmz++t5b9HbVb5dJkkTHXc8l676Tte16FBtzcgBTIo8tlPsfcNPn6kHWSAYDsE5ksJYCyWCfIoMBq0QGWygyGACsWZ7nGtnVnsFqb12vt0HGg9lotN1uZzPm2br0ShRF3TNYkiSaPH3USfNVwzRN1THvfD5bQNIfcRxHURRFkT06WUOnvpkScPAM9tElVluhrB5F0acRVxksCAIyGABsBBkMABoVRaGBPUmSdG+UD5XBHs+bXdY6twpUVXW93q7Xm7sK1bAoCn3Kv61UFIXKsQxWlqUCgJVcPrkbq5JVprvwSwokQRA0PSPL9qoVGIahQpQN1vI/pU2zCtTq4P6faO0V0Ra9PYJ+OW/leR6GYRiGQRBkWdbjgQR2H0yp9dOPf2n6/0Luwj+aP6wM5sP9Uv+6LpidZZ0bZDAAaEQGc0smg71EBhsDGQwvkcHQYlnnBhkMAAaWJMmwz2g+n88KdVZgnue1hFM9++NZ3784jmsd/IqiUCvfyknTVL0TLcvZK7ZMURQq53q9nZ6ahm9VVaUFgiBoGeJlMU9/nE4nbc71elN3vtPpZH0sFWxOp5Ni5+Vy0R+27ZYtbWMt5tmnTqeTtr09GH90/Vbl4zje7Xa73a535LZnNGsn9CsE2IJlNbIxOPcEaDoTxjs9epx7/vL2ChkMABpZU/6j5rWGBv39/Q01PKkoCuUijTUqy1J3wNzyy7JUVW3GC0sd9ot/v9+VcNx8papaernf77qrk6aprjdWTpIkijratJdbp5taYRgej8cu81JYjLE7YyrZ7ow9niPfzuezTeARBIFuOlkh2j82mKosS+UZxUtNBBI/DdKGs1uR+/1elf+ywI536tZng5sMoB/3d7KlQ8RQP/Kj/iaTwQCgERmMDNaEDDaUDW4ygH7IYACwCTYv4kcN9y8z2Mu1KIfY9OXqhegmnKqqalPAn06n2jR99/u91vNQ0/EFQWAZzB40nGWZVhFFkdZ+v9+zp6Z8ZXHo7+/P74vo70NbhYU6LRNFkRLO49lVL3m6XC614XZVVanO7vSV1gWx9oo7cfw319f0+fxuC8b9yjFTPqP5t2q7nQwGYEBjZ6ehkMEAoJHmw9CUGN0/lSTJUHNy2IXEskrtyWPuPS7dgLLpQ3QX6Hg8WhCycVP2cfeul71iOU3laH758/lsF7Y8z1vGeikpHQ4HC1H+RilsVM/xYBqmpTrolePxaDeXVI7Nwp9lmb97tV1RFNkrfuKyYXJfZjBVIwxDJe3vJ/q3Te43tT0AoHfoGjCwfVQOGQwAGpHByGA+MhgAzA0ZDADW436/q539UQZL03SoDOaXrLDhN9MtTVkvvjiO9YqmECzLMssy5Su356GlF+u8Z5usT9lMiXEcW0/Ilgym65meH60ZDmvPaLbBbFVVqWejTWT/cKbjt+c4q5/h39+fUtn5fFYNoyjK81yBUDUMw1Cv2HZpMkl1ntQrYRhal78el171k4yiSBMhDnKItZ917NSd8vsysTWL6HwFDMU/25fSBdGQwQCgkTvp+UfjwQa/Dyal9zgvl6JFmqaWTOwPu3+l2KB7UO4dNhvoZZ9yl7HJMCzPdKm8fSr5L7dkq7NKrp4PAbP62E0zG+dm83akaarKu69YBtM/r9eb7QQbL9cSIN8ei8vlopnoB5xEngyGLvwmZnujc1ntUeBTiwtdNWQwAGhEBiOD1Y4FGQy/QgYDXGQwAMB/ZFlWm/B9hhZ96TJNWzHGpinCHQ6H2ii779lgv6aOplu2jhP1I37Q8hfoXs7W9t5CjXGYVn/0bQMXeqqTwQCgUfl8zFT7Ha3aBcBmLZ9PBnvbqluoqsHgK7KpSoIgGGkG+fJp8JKXyw6l/8d2LLR9OZQtb/tGjPrT7a9lvFV8igwGAI3IYDNHBls3Mthjlm3HKW152zeCDAYAqOs9L+LcMph8ehGa4UWryXgZzGbP1zCwocb41SJx9Rz2toVnNPewoJNw+jUu5Uva3So3qqNtbrVMk8Gazq7p9zwZDAAa5Xmu2TX6zU0/Xgb7/moxUitngsvYlFfKqqo0Zf9utxtqsJa/2zVHSBiGutXGrbCNe/vFfNuaXAH//yl+WJkpbWdLx9DydZjht4YMBgCNyGA9ih22wJ+swl0XGQwTI4M9yGDohQwGACtxv9+VpjRjeMdfbctg1+tt7BoOZT6XJdOlPmPX2Q6lJkIccC7Eh1N5lRwEgZ5GPaujsGXzPxAz/NoOzjZw9VuKrSGDAUAjm5Pjer11bwFkWba4DDax7jvzV60uPVUsDEMNCMyy7O1HejeIlcGOT9wHm4kZtvjf3h2aYZ0HsYW0uQ4cpu7IYADQiAw2EjKYiww2TzNsSpLBfl0RvMFh6o4MBgADs2c0j5fB2lskXAW/VBRFFEVRFO12uyRJkiQZdX9q6sXT6aSVksEArANXohZkMABoVJalmuBpms7zPhhXuGHpKJ/PZz1d4Hw+TzYcpSzLwYecYfX4DxcsxQTn6qg9LAa/GUsGA4BGZLCtIYNhWchgWAoyWA0ZDAAa2TOaNUqnYyexLMvUgmc82LAmuISnaapHbGuKQv+Ij1cBntEMABOb7L8w/BWRwQCgUb8Mpkb8fr+/XC5j13ChKo92r/+6u0DTp4z/ivuW/5HiSeEnTdMwDMMwDIJgyjikyjAnB9APNwMXofbr/evqTKRlS8lgANCIDDYSMpiLDAZ8Y1Nt+uUig9WQwQBsRY/ffctgYRj26IsYBMHp6ey5PPlvdfeyZHvLX/Xpv5ped999+frL5V+K49j922WvHI9HTQkYx3HkseVblmliwcZ/xSh0BUFwOBx2u91ut3OHgU1A64qiSMMIV9AdcTsNrBZD7QR25hxsLTlgAmQwAGhUFIXlpe4X4KIoNJOHnz3sbzel1JKGveumDj/PdMk8TZHJLblWn/ZU5muKfG7C9KtR+5T90/1ULaO+fMtf5nq9Xa839w//LZ+9pQM38cQYOrXiOCaDrQk7YU0IYBMbe4f3uyM3bBQngwFAIzLYW2Sw75HBVomdsCZksImRwQBgi/xf2H6/vNWEPqpkUwmf7pbxlhnv4zOk/X86ndQlcpoE2PGgo7uPvlNvl+n+xexevaGKAsY2+Pnfo2R/yS4f7H5FJoN9hV80YN1K5/lg/rvdrxD8VgzoJztzvAaBsalBOFuW7m3T7WVO8//5zdr7fRZYN/+r8fKb+OUqOv5fDBnsK/zMAetGBpshMhhmjgwGzBMZDADmyP/R7Dc3PX7FPXxDtUQnSF9SliUZbGv85hpHH5jY2/8Q6fKR9tdfIoMB2Jb2ZnpTBus4Nz2tqF8ZrxU7wTFV+TYebAVzcizCrL6qUyax+Ww1ME/TXMrJYAC2hQy2SmQwfGpWX1UyGDAfZDAAGJLfynn7O3u/3zVdeMe+iGSwlyZrXD6GPgTTHEpVOI5jBX4y2PrwswAs0ajfXDIYgK1oyWBNIeF+v9sDrBgP9qWJA2qPdf2qlayqnk4nMtgKTHkW8Z8+WK45n7cf/V9tb2QwAFtBBvstMljLeslgq0EGA7qY83lLBgOAIb1NXO2fGrtWI5WP+bMMxngwdLH6H42yLIuimOZh5UDNBOlLyGAAtq7ld7Ysy/Rp3Y0e/JBOLfdM+3WNMFO1H6v2U8X/ZVvKj1j59OuKYLW6fBHG/rKQwQBsHRkMv0UGQ0dkMGAQZDAAmLU8z21u+n59Y7o3ehbRNsIY8jzP8zwMwziO4zim6YmX+IkAvtf0v67Tf7/IYAC2621AyrJMGSwIAsYnbNA0V+X7/X6/34Mg0MmW5/kEKwWADZpmrFcXZDAA20UGQzsyGACsCRkMABYgyzI9ozkIAo3VSZLkcrlcLpfr9ZYkSZIkaZpaPNMfyZOW1x9qZz+eQx3SV6wcLZNlWcsy+iNN08xTK8eWyfNcf/jrct9qKsddhSqTZZltl65nVo7LX8borTzPbV22jN4qiqJpmfsrtWXs4ypBxdpQEyvH3qpVzK7TH63LLaQ2rOVlfXSSkMEWhG6BwEL50avLK2MggwHYlo9+WPM8j6IoiqLT6WQNZUtlcjgc9Nbj8VAyCR1qVfvLWIPb7Ha72jL64OFwsGXccvSH+67s93u/HLcEqZXjLmD1uV5v1+vt8XgoStm2m/1+r+enPZ6DmoIg2O/3+/3eynm5jK3O9qGWqapKoeV4PNpIPC2z3+/P5/P5fH44A6isENvbGlJlqcnKcY+XrUsh6ng82rtWMVtG5di63DrbulTnKIpq+9ktx9alt2y7/J3AeDAAWD0yGIBtIYORwchgAIDfIoMBQCNrXptaX7VaHzkt477V0q+vSz9D68rYr79il36Pqp67lrd9LM31etPecNflL6ZV2DL+Au4y6gTil3O5XPxylBKtX+j1etMmtKzLlrGD21Ln9mVsXU11tmWsT6N/TG1d7okEAPiJL3shWj/Gtx0ayWAA8MLPR+vOx1r3w5TbtdZ9uG4cNWBiP7nyVp4Ba9XyQTIYALxABjNr3Q9kMLTjqAETI4MBwEZ170VA+wxo0aPV0tQAAjA2vnov+fFswB1FBgMAAD/jNmhoCA5oskxLeMYqDRK9uA8GAADmiAw2EjIY8A0yGABMbfAuB5gGx2tBRure80Pr2IoetrnV67DZk9bXsh/836hB9hsZDABe4MqEX1nrifeyEbOsL9qCqooV4zycvy7HiAwGAC8sq2mINVnriUcGAwbBeTh/ZDAAADAvtej1sp9PbeGpqwgsCt+RRaj91pHBAADAdPxYtbgbYsAS9fiWrfhbOf1vDhkMAAD8DBkM+AkymOvnGez/bwHn/a/uxhkAAAAASUVORK5CYII="/>
          <p:cNvSpPr>
            <a:spLocks noChangeAspect="1" noChangeArrowheads="1"/>
          </p:cNvSpPr>
          <p:nvPr/>
        </p:nvSpPr>
        <p:spPr bwMode="auto">
          <a:xfrm>
            <a:off x="155575" y="-822325"/>
            <a:ext cx="3048000" cy="17145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990" name="AutoShape 6" descr="data:image/jpeg;base64,/9j/4AAQSkZJRgABAQAAAQABAAD/2wCEAAkGBxASEhUSExAWFhUWFRUWFxUWFRUXFhgVFRUWGBYVFRUYHCggGBolHRUVITEhJSkrLi4uFx82ODMuNygtMSsBCgoKBgYFDg8PDisZExkrKysrKysrKysrKysrKysrKysrKysrKysrKysrKysrKysrKysrKysrKysrKysrKysrK//AABEIAKkBKgMBIgACEQEDEQH/xAAbAAEAAwEBAQEAAAAAAAAAAAAAAQQFAwIGB//EAEwQAAEDAgMEBQgFBwoGAwAAAAEAAhEDIQQSMQUiQVETMlJhkRQzQlNxgaHRFSNDVJJic5Sx0tPwJDRjgpOissHh8QZypLPCw0SEo//EABQBAQAAAAAAAAAAAAAAAAAAAAD/xAAUEQEAAAAAAAAAAAAAAAAAAAAA/9oADAMBAAIRAxEAPwD9xREQEREBERAREQEREBERARFDhZBKLFp7JxDYjGvtlsWtdOVziQSeYIE62CnAbNxTYNTGOJh2YBrIJJOUiRaBwAvxnVBsosSpseuQ5rca8Nd0lsoJGd5dZxOYQDlEEcF0+i8RN8a+JmMjRbNMSL6CPZKDXRZf0bVNOpTdiXnPSFMPsHNflIdVGUCHEkECbZbLy7ZVWd3FPaLWhpvNOTPeGPFo84eQQayKvgKD2MDX1TUcJ3yACZJIsLW09ysICIiAiIghSiICIiAiIgKAFKICIkICIiCnj9qUKPnKjQbbsjMQ52UEN1iePceSrjb+H7Y8W/Nd6Y/lFTvpUvg+t81dQZn09h+2PFvzT6dodr4t+a00QZZ29Q5/Fn7SsYXaVOoQBIzAlpMQ7LqGkEgkcvbyKuLK2nQDMzzIpkhzyNabxpXbyj0hpAntZg1Vm4nbdBjsocHneBDS3dLCAWuJIAMmI7jyVjAYkvDg6MzHZHEdUuABlvdcewyOC57HG4789iPjXqFBnUtvvIBNNgJAlvSNMHiJGq9Dbj/Vt/G35rTxlWq0tyMDgZzc9REGRHHw9xrO2hWv/JnfiGpdDRIBGlyeHFBW+nHerH4m/NQ/brgJyNA73N+O9ZXW4rEcaHE3zAWkQdTzJ9y0EGU3aVXemmDkylzBOfI702ASHixsNcpGq06VRrgHNIIIBBBkEESCDxCxcVS6FzQHBoGboXOMNbulz6DzwplrCR2cn5LQe2xq2ZzsjSKRa15DhBp1X7zqYHsIcRwJ4zDQuYvaFGkQKlVrC4EgOcASBEwPePFcxtjDeuZ4rE/4r8/R/N1f8VJZ1MEoPrfpbD+tao+mMP60eB+S+Wq9KSYAIAZF4Jk73gF4ovqzDmNGkkOk9WdPaIQfVnbFDt/3X/JWMLiqdQEscHAGDGoMAwQbgwQb8wvmeEfx/Fl5p4o0XdMOUVG9tgk8fSbcieZHGQH16ycXttokU6dSo6HQWsOTMCRBce8cJWpSqBzQ4aEAjhYiRYqjsd4FEXgB9QX59K8frQZ7drYjiw/oz/3qk7UxHZP6NU/erTxT6hczIRlOYGIzZhGXLNos+eOkcVXFXFAbzKdgJdmgTuyY/F4BBT+lsR2HfotT96vL9sYgCSwgC5Jw1QAAaknpbBXRiMS4EtFKIMEOmHZTlHLWL9+i1AZ9iDHpY+vJkNOUBxphhD3Uz6dNwqODovbW0WkTrUqrXNDmkFrgCCLggiQQeSxMTSFEtbmDAC51F50plrS59F/9EWtceQDeBaxWNjVS5zi1hbTIa4tdYsrOvUYPEZuTieMgBoYnFMpgFxNzAAa5xJgmA1oJNgT7ljVds13Zejw9RgvJqUKjjwygNaR3zJ5e7Q2n16H57/1VVaNdmbLnGa1pE3BIt3hrvwnkgwvpTFdg/otb94pG1MV2D+jVv21oY0V3PaaNVgaA8PDry6W5dBIiHzcaj3c3YqsHZS+g3ebqTJzHqi+sZddS7S1wp/SeL9X/ANNV/eKBtTFTGUZoJDTQe0uDdQzPVAJvpPFblFxDWh5bni8WE2mATpdecXhhUbEwQZa4RLXjRw7+7QiQbEoKuBxziWh7muFQTTqMa5jXWlzC1ziQ8QTrcTbdK0l8y/EtlzHA3JFRjNW125S2rRPDO4ttPW7xUX0OFD8jc8Z8ozRpmi8e9B0UoUQZzq7GYl2ZwbNGnEkCYfUmJ9oVny6j61n42/Ndy0HUKMg5DwQcfLqPrWfjb81PltL1rPxN+a65ByHgmQcgg5eW0vWs/E35rMx9V9dwpUp6ORmqAAsJ1gHR2WJjQuLQbB4WzlHJSg54ei1jQ1ogD+CSeJOpPGVlYWtRLKtOpUa2atYQXAOE1HEETodCCtlEGOaeHmfKuUDpGQCGubItYnMSTxKltOhlLTii6Swy6o112RAjSDFxF1rogxTSoA7uKyglrsrXsDd3hEaHQr1hzQYQ7ywkNmzqjSDObUe8adkd87CIPm61DEYl+fo8tMSG9IY3SRDgwA5pjMQ7LYMbaXg72Gw4ptDG6Dnckm5cTxJJJJ5krsiD5n/ilv11EnTJWE3ic1KATpOvgVlnC0icweWkkOOUxdogcDHD2x7V90iD4elhqTCIqOtlgFwjdBGkd6Pw1Ltmzy8RFic0wYn0j8F9wiD4QYWmI+seYMje/KLo0749i1NnYEVn3B6JsF0iz3ahgkXaLF3A2F94L6dRKAFi4GvR6J9KoYmriAWmQYNepB7rQQfYVtogxXUsKTJqHh6RtDHMEW5PcvTKeFa0tzGJY7UzNMgsM9xAt/sthQgyKlHCl2YuM5mvJ3hLm6EwPgpo08KxweC6W6ecPBw04nfPw5Ba6IPnn4KviH9I4dE3RodBdkmWgAEgGQHmfSDBcNObco0WsaGNEACBx8TxPeV1UQgo7UJHROgnLVaTALoGVwmBeLrniRh6kl7HElpYTkqg5SQSLDmP18ytKFKDEfgsIdadQ2A6uI0BMTz1K71Bh3ZiWVN4tLh0dcAluWCWgQTutHsAWoiDDOBwYBBpVIOoyYk6lp5fkN8F7qVcrOiw1N+ZxJlzajWtBMufnqNgnkLySLRMbKgBBk7I2OaRzPcHOFxEwCZkyTLjBiT+UdXOJ1lKIIKlEQEREBERAREQEREBERAREQEREBERAREQEREBERAREQEREBERAREQEREBERAUBSiAihEEoiICIiAiIgIiICIiAiIgIiIOWKrtpsdUd1WNLjHJok/qVOntqgXFmaHBwaQQbOcGlonS4c3xHFaD2ggggEGxBuCORC8MosGjQI5ADjP60FB238KG5+mBbEzeCMpfY6HdBPsRm3sOZl8EGIIMnqxA787Y9oV/oGaZG+AToGdhvgOOqCi7bdEZTvQ6k2rMWyOmCb20XqltnDuc1gqjM7qiHCdNJHePEK70TeyNI0GnL2KBSZ2RbuCDoiIgIiICIiAiIgIiICIiAiIgIiIChSiAiIgIiIC8VqoaMxmLaAk3MCABJuV7VTacZBMedo65fXMjrWn48rwg6HFNmIdrHm38p1y6d6jyxvJ+gPm6nEx2de5WFiYvH1hVqNa5gazLYsJMFoJM5hxJ4INTypvJ3pfZv9G59Hw58FHljeT/AEfs6npaej48uMLHp7SquEtqscObWSP8SHaFftj8A+ftQbAxjOT9CfN1OH9VT5W3SH6gebqcRPZ071hHadYa1QNBOVupMAfq8UbtKsRPTe/K3l/ug3PLWRMP0nzdTnGmXXuTyxnJ+pHm6nASfR+PFVtkY8vBY+OkbrAgPbwe0fAjge6CdFBm42qH5IfVYGuDnZadUFzXMeA3q83NJ5ZeCrVH1oOWu8daPqHHqhvNhJ0ee/MI0W0pQZWIqOJcWVKjS4MABo1S1rneldumUQRoDcwSuXTVeFV8bziPJ6pMZzYEtMQLAf5LaUIMjEZyX5alRpLhkPRVobZu6W5cpG6b9689NW16V3F383q9WYDYLNZ98eK2kQVhjWSBD5JLb06gE/8AMWxHforKqbQ0bp5ynrl7Y7X+/JW0BERAREQEREBERAREQERRCApUKUBERAREQEREBVdozkET5yjpm06Vk9W8fDnaVaVLa5ApgmI6Whrljz9PtED/AD5AmAgur5zGn6+r/U/wBb/Ts7Q5ajXksnF4HPUdUbXpgODbObm0tIIqCxsg+dbhqTN3ydwEtYMpc602dwsAZJ4EniJUtbScRNB4NnGQ6AY5k8B/AW6dmvn+c0v7M8NR51Qdmu+80uH2Z46faoMBjg0EdA+C5oIBeSC1wyuIIixa0yCfeAjBScR/J6m9Ny1wjdyb15mDHuJW99GO+80ufmz7z51G7Ld95pa+rOv9qgr0WudUphlnh2adQ2nO/m5hw3Y4m46sj6hZ2zKFOk0/WNc5xzOfYTeAAJMNGgE+JJJu9Oztt48Rw1QdEUNcCJBkcwpQEREBERBVx8w385T0ntjkP9FaVPaXVbp52ly9Y3mR/HA6K4gIiICIiAiIgIiICIiAiIgIUUQglFBSEHLFYllNuZ7g0X14wCYA1JsbBUhtulyP9z9pdcf5zD/nXf8AYqq8gzfpqlyPiz9pQdt0uR8af7a00QZf03T7LvGn+2pp7WpPBlhyyA4nI5oJ0zBriQJ4xC01S2jhid9rQXAEFhiKjD1qbpt7DwPcTIWfJ2dhvPQa81Sx2Kw1KGuDCTAyAMmDJEgkQ2xuVz2RjAYph2YFpfTcetkDspZU5Pad29zHMOizhx9fV/5aX/mgyjtYEmMPTiTBNWlJmxJAmJ9qfSv9BT4faUuGnHgtvEudlOSM1onTX2+3/XRVBicTLQaAuWAnMIu0l5tpBAHfKDO+lD92Z+Olx/rJ9Kn7uzh6VLXn1lcpYvFOE9E3qt3c4kOJOYH2DLZaNBziN4AGTIF45fCPFBi0Ma58AUKQzZg3MW5XObc08zC6DYmCOBMGCtTCup1G5gwC5zNc0Zmu0e13fwPPvCp7XoNYHVTZhANYCxAZEVmng9kD2gcS0BccHiXGqA2C/M6nVjqPbTbasOTgSGe3M2+QEBcwmIZSpS9wY3pKgEyB514aBI/05WXsbXw/rR8fksvG+YGlsS/SPX1AeqdfjzgyFQqPripuhpZDZzGD6Ux/d7rlB9H9LUPWDwPyT6WoesHg75L50YjEEeabPIPBtE/rsvPlFaQHMa0Eid/S5mOfD4oPpPpeh6z4O+S94faNGocrXgugkC4JAiSJHCR4r5M1a44NO+RrG5mfl9+Xox7SV6odIRLtx4Ic1wvlcGje1vcvEWkEjig+p2n1Wn+lo/Gqwcj/ABxGo5YzarKZyhj6jswaQxpOWWlwLjoBEcfSCrtx3TUA7LDhWoteBJAc2vTzZSCMze/xEgtVjBuAqYgkwA9hJmAB0LLzw0QURtXEkn6qBJgdE927O7Jzi8RNtV6G0sR2D/YVP2lpYyo+BkI64DrjNBBENm2bMWa8J4wqrn4xs2pkb+84wY3skwY7Mn2+1Bw+ksR2P/wrfNeHbSxPZ/6ev/krVHEYh53TRIBuWkkhsjgHane9kcVew+bI3MQXZRmI0zRDo98oMuhj8Q+AHU5cCWSx2V5aTmp5s8seIuCJF7GCBq4TEio0OAI4Fp6zXCxa4cwVl7VoNYQ6YZUe0GOsyroytT8N4aQJNg6fOycQ6pUDw2JZ9dwY532Tmg3Di3eg3DXNDvRgNfE4htNpe4nK0SYBcfcGgknuCyMZtauS5tGiRBbD6jK9xul8MbSPDM0SRcTEa3ttH6l/9X/EFYdVY2AXAaxJgmNUGJ5djOyP7Ov+6U+XYvsj8Fb9ytHaXSOZlo1WtqWMkiwMgWg6kHwXCtXxDbGpSE5y0mYgAZSeIuROov7AQqjHYvsj8Fb90o8uxUgHK3MQ0FwqtBcdBmNKBOl9dOK1sI92UF72kkyCzq5T1YXWsxlRpY6C0iCO7/I96DOw2PeIc87hOR27ldSqcnwSC0kgSPyTcOkawC+cq1xTe5tQhxGVlSYy1aLw6Hv4B7GteXc2j8psa2yC/oxmmJOTNOfo53M/5Ue/neUF5FCIKG1Kga/DkkAdM4SbD+b1/krXldL1jPxD5rq5oOoB9q8dCzsjwCDx5XS9Yz8Q+aHG0vWs/E35rp0LeyPAJ0beyPAIOJx9H11P8bfmqW0dpBw6OkS8u6xpS4tbyltmudoC4gC59GDqZByHgpAAQVNm4IUm8MxAmNAGiGsbya0WHvOpK4HF06eIqZ6jWzTpEZnBs3qzE68FpogxKlPCGwxQaJeSG1WQc4IIIPo3MDS5XSg/DNdn8rBu4warC3e4RyHBa6IMLoMJDQMUBkYWNIqUwcpAETF4yjVQ5mEP/wA08p6dk9TJ/r7breRB8/tF9bEEMotmk0j60uaGOcDJINycsW3SC8g+gQdLZmAFJsWzGM0TAAG6xpN8o4c5JNyVeRB89tExh5PDEuk3sPKHXMtFvdHedVn1HUXZSXtlpkEOg6aGDcaW7geAX0uzTuO/O1v+6/vP8cBorWccx4oPiW4ajAmu6RAnpACQ1znAEgc3Femto2+tEhpb1gZa4zvCPyeEaL7MvHMeKxsE5nluJs8E0sOS5zvqz50DIM1tDwF5QfNnB0ogVXxBbDXECCZ4K3g8O6oRSpk3JLn65GzczETeGj4EAr7DpW9oeIXplQHQg+wygo4zDsZRYxoAa2pQAFuFanxdMnv1njN1yp1mMrVw/RxYRLSQR0YBi0HRXdodTj16ekz5xvJWEGL5JhN2791oaB9YbNeH3tc5mi5U08PhQHDfOdpa6RVJILi43iRdx0W0iDExWHw1SS8VHEtyk5aoJbMxLWocNhcwfkq5g7NPR19QQR6P5It7eZW2iD5/EYbEYh2bLkYOqKgJJbHGnIIJNyDG60NjeetjCYYU2ho7ySbuLiZc5x4kkkqwiCjttpNB8AkxMAEmxBsBclc62MovjMyqcrg5v8nr2cAQCNzW58VpIgw20MIAG9FVgR9liToXEejzc4+9dmVKAyxTqjKC0RRxAgOIJBOW4JA1WrClBgtw2E9TUjLlgUsT1c2aOrzuuralOmH9BReaj9A6nXawukkZnubDRvEnwHALZXhBi4DYrs2es8OvmLQLyCDvPmDLg1xAaOqwaMC3AFAKmEHnLeZXtFCCV5aF6RAREQEREBERAREQEREBERBi4lgNGCJHlTQQRIM4oWIgfxxOqjFmlTqin5IC3KCXtY0gT0liMugyDj6QU4rzX/26fP72zmStLFUHOLS15bBvE7zSILdbcCDwhBlOxeHifJHRBJ+pbNmsdpxs7nqCLroythy4N8lIkgA9C2LuLZPIWn2Fd24bE6mu2d2dy0AuJgTYkED3Lp5NV3M1WYDg7VskkEOlvIAiNDKCq+pSbmJwo3S4HKxpNjAMQLECbFG4dr/rKNMU6tMwJaGh4IBcxxAksNhMWLQYMX9twuKEDp2kBoF270hzTJPGwcPeOV+tbEPpUwCRUquJawaBxJJGaBZoFyY0BtMBBFfFNqUc4tvNBDsstc17czXTIBBHy4LRWa7C9FRdBJe45nvAIc9+6C45b6AADgABoFpICIiAiIgIoJUoCiFKhAClEQFBUoggopXlB6CKFKAiIgIiICIiAiIgIiICIiAoKlEGUxhyvY/DOe01HPHmYdNSWkbwuLOuJtqSpNBn3R+ruNP0RY+c48PjC1EQZfQM+6P9HjS9LX7Thx+EqOhZ9zfx9Vw0+048PjC1UQZfk1P7o7Vo+y4iSevoND8JU0GNYc7cG5rspuOhzRmG5OfjAPKw4rTRBm7RqVH03MGHeSd25pRw3jL9PjbRaSIgIi8cUHtERBEKURAREQEREBFBUoCgqVBQQF6Rc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aphicFrame>
        <p:nvGraphicFramePr>
          <p:cNvPr id="14" name="13 - Διάγραμμα"/>
          <p:cNvGraphicFramePr/>
          <p:nvPr/>
        </p:nvGraphicFramePr>
        <p:xfrm>
          <a:off x="1643042" y="928670"/>
          <a:ext cx="6096000" cy="124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6 - Πεντάγωνο"/>
          <p:cNvSpPr/>
          <p:nvPr/>
        </p:nvSpPr>
        <p:spPr>
          <a:xfrm>
            <a:off x="1643042" y="2643182"/>
            <a:ext cx="1357322" cy="500066"/>
          </a:xfrm>
          <a:prstGeom prst="homePlat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Πεντάγωνο"/>
          <p:cNvSpPr/>
          <p:nvPr/>
        </p:nvSpPr>
        <p:spPr>
          <a:xfrm>
            <a:off x="1643042" y="3429000"/>
            <a:ext cx="1357322" cy="500066"/>
          </a:xfrm>
          <a:prstGeom prst="homePlat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Πεντάγωνο"/>
          <p:cNvSpPr/>
          <p:nvPr/>
        </p:nvSpPr>
        <p:spPr>
          <a:xfrm>
            <a:off x="6858016" y="3429000"/>
            <a:ext cx="1357322" cy="500066"/>
          </a:xfrm>
          <a:prstGeom prst="homePlat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Πεντάγωνο"/>
          <p:cNvSpPr/>
          <p:nvPr/>
        </p:nvSpPr>
        <p:spPr>
          <a:xfrm>
            <a:off x="5214942" y="4000504"/>
            <a:ext cx="1357322" cy="500066"/>
          </a:xfrm>
          <a:prstGeom prst="homePlat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Πεντάγωνο"/>
          <p:cNvSpPr/>
          <p:nvPr/>
        </p:nvSpPr>
        <p:spPr>
          <a:xfrm>
            <a:off x="3500430" y="3429000"/>
            <a:ext cx="1357322" cy="500066"/>
          </a:xfrm>
          <a:prstGeom prst="homePlat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Πεντάγωνο"/>
          <p:cNvSpPr/>
          <p:nvPr/>
        </p:nvSpPr>
        <p:spPr>
          <a:xfrm>
            <a:off x="5214942" y="3429000"/>
            <a:ext cx="1357322" cy="500066"/>
          </a:xfrm>
          <a:prstGeom prst="homePlat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TextBox"/>
          <p:cNvSpPr txBox="1"/>
          <p:nvPr/>
        </p:nvSpPr>
        <p:spPr>
          <a:xfrm>
            <a:off x="1571604" y="2571744"/>
            <a:ext cx="1500198" cy="646331"/>
          </a:xfrm>
          <a:prstGeom prst="rect">
            <a:avLst/>
          </a:prstGeom>
          <a:noFill/>
        </p:spPr>
        <p:txBody>
          <a:bodyPr wrap="square" rtlCol="0">
            <a:spAutoFit/>
          </a:bodyPr>
          <a:lstStyle/>
          <a:p>
            <a:r>
              <a:rPr lang="el-GR" sz="1200" b="1" dirty="0" smtClean="0">
                <a:solidFill>
                  <a:schemeClr val="bg1"/>
                </a:solidFill>
              </a:rPr>
              <a:t>Αλυσίδα αξίας επιχειρηματικής μονάδας</a:t>
            </a:r>
            <a:endParaRPr lang="el-GR" sz="1200" b="1" dirty="0">
              <a:solidFill>
                <a:schemeClr val="bg1"/>
              </a:solidFill>
            </a:endParaRPr>
          </a:p>
        </p:txBody>
      </p:sp>
      <p:sp>
        <p:nvSpPr>
          <p:cNvPr id="24" name="23 - TextBox"/>
          <p:cNvSpPr txBox="1"/>
          <p:nvPr/>
        </p:nvSpPr>
        <p:spPr>
          <a:xfrm>
            <a:off x="3428992" y="3357562"/>
            <a:ext cx="1500198" cy="646331"/>
          </a:xfrm>
          <a:prstGeom prst="rect">
            <a:avLst/>
          </a:prstGeom>
          <a:noFill/>
        </p:spPr>
        <p:txBody>
          <a:bodyPr wrap="square" rtlCol="0">
            <a:spAutoFit/>
          </a:bodyPr>
          <a:lstStyle/>
          <a:p>
            <a:r>
              <a:rPr lang="el-GR" sz="1200" b="1" dirty="0" smtClean="0">
                <a:solidFill>
                  <a:schemeClr val="bg1"/>
                </a:solidFill>
              </a:rPr>
              <a:t>Αλυσίδα αξίας επιχειρηματικής μονάδας</a:t>
            </a:r>
            <a:endParaRPr lang="el-GR" sz="1200" b="1" dirty="0">
              <a:solidFill>
                <a:schemeClr val="bg1"/>
              </a:solidFill>
            </a:endParaRPr>
          </a:p>
        </p:txBody>
      </p:sp>
      <p:sp>
        <p:nvSpPr>
          <p:cNvPr id="25" name="24 - TextBox"/>
          <p:cNvSpPr txBox="1"/>
          <p:nvPr/>
        </p:nvSpPr>
        <p:spPr>
          <a:xfrm>
            <a:off x="5143504" y="3929066"/>
            <a:ext cx="1500198" cy="646331"/>
          </a:xfrm>
          <a:prstGeom prst="rect">
            <a:avLst/>
          </a:prstGeom>
          <a:noFill/>
        </p:spPr>
        <p:txBody>
          <a:bodyPr wrap="square" rtlCol="0">
            <a:spAutoFit/>
          </a:bodyPr>
          <a:lstStyle/>
          <a:p>
            <a:r>
              <a:rPr lang="el-GR" sz="1200" b="1" dirty="0" smtClean="0">
                <a:solidFill>
                  <a:schemeClr val="bg1"/>
                </a:solidFill>
              </a:rPr>
              <a:t>Αλυσίδα αξίας επιχειρηματικής μονάδας</a:t>
            </a:r>
            <a:endParaRPr lang="el-GR" sz="1200" b="1" dirty="0">
              <a:solidFill>
                <a:schemeClr val="bg1"/>
              </a:solidFill>
            </a:endParaRPr>
          </a:p>
        </p:txBody>
      </p:sp>
      <p:sp>
        <p:nvSpPr>
          <p:cNvPr id="26" name="25 - TextBox"/>
          <p:cNvSpPr txBox="1"/>
          <p:nvPr/>
        </p:nvSpPr>
        <p:spPr>
          <a:xfrm>
            <a:off x="1571604" y="3429000"/>
            <a:ext cx="1500198" cy="461665"/>
          </a:xfrm>
          <a:prstGeom prst="rect">
            <a:avLst/>
          </a:prstGeom>
          <a:noFill/>
        </p:spPr>
        <p:txBody>
          <a:bodyPr wrap="square" rtlCol="0">
            <a:spAutoFit/>
          </a:bodyPr>
          <a:lstStyle/>
          <a:p>
            <a:r>
              <a:rPr lang="el-GR" sz="1200" b="1" dirty="0" smtClean="0">
                <a:solidFill>
                  <a:schemeClr val="bg1"/>
                </a:solidFill>
              </a:rPr>
              <a:t>Αλυσίδα αξίας προμηθευτών</a:t>
            </a:r>
            <a:endParaRPr lang="el-GR" sz="1200" b="1" dirty="0">
              <a:solidFill>
                <a:schemeClr val="bg1"/>
              </a:solidFill>
            </a:endParaRPr>
          </a:p>
        </p:txBody>
      </p:sp>
      <p:sp>
        <p:nvSpPr>
          <p:cNvPr id="27" name="26 - TextBox"/>
          <p:cNvSpPr txBox="1"/>
          <p:nvPr/>
        </p:nvSpPr>
        <p:spPr>
          <a:xfrm>
            <a:off x="5143504" y="3429000"/>
            <a:ext cx="1500198" cy="461665"/>
          </a:xfrm>
          <a:prstGeom prst="rect">
            <a:avLst/>
          </a:prstGeom>
          <a:noFill/>
        </p:spPr>
        <p:txBody>
          <a:bodyPr wrap="square" rtlCol="0">
            <a:spAutoFit/>
          </a:bodyPr>
          <a:lstStyle/>
          <a:p>
            <a:r>
              <a:rPr lang="el-GR" sz="1200" b="1" dirty="0" smtClean="0">
                <a:solidFill>
                  <a:schemeClr val="bg1"/>
                </a:solidFill>
              </a:rPr>
              <a:t>Αλυσίδα αξίας καναλιών</a:t>
            </a:r>
            <a:endParaRPr lang="el-GR" sz="1200" b="1" dirty="0">
              <a:solidFill>
                <a:schemeClr val="bg1"/>
              </a:solidFill>
            </a:endParaRPr>
          </a:p>
        </p:txBody>
      </p:sp>
      <p:sp>
        <p:nvSpPr>
          <p:cNvPr id="28" name="27 - TextBox"/>
          <p:cNvSpPr txBox="1"/>
          <p:nvPr/>
        </p:nvSpPr>
        <p:spPr>
          <a:xfrm>
            <a:off x="6786578" y="3429000"/>
            <a:ext cx="1500198" cy="461665"/>
          </a:xfrm>
          <a:prstGeom prst="rect">
            <a:avLst/>
          </a:prstGeom>
          <a:noFill/>
        </p:spPr>
        <p:txBody>
          <a:bodyPr wrap="square" rtlCol="0">
            <a:spAutoFit/>
          </a:bodyPr>
          <a:lstStyle/>
          <a:p>
            <a:r>
              <a:rPr lang="el-GR" sz="1200" b="1" dirty="0" smtClean="0">
                <a:solidFill>
                  <a:schemeClr val="bg1"/>
                </a:solidFill>
              </a:rPr>
              <a:t>Αλυσίδα αξίας αγοραστών</a:t>
            </a:r>
            <a:endParaRPr lang="el-GR" sz="1200" b="1" dirty="0">
              <a:solidFill>
                <a:schemeClr val="bg1"/>
              </a:solidFill>
            </a:endParaRPr>
          </a:p>
        </p:txBody>
      </p:sp>
      <p:cxnSp>
        <p:nvCxnSpPr>
          <p:cNvPr id="33" name="32 - Ευθεία γραμμή σύνδεσης"/>
          <p:cNvCxnSpPr/>
          <p:nvPr/>
        </p:nvCxnSpPr>
        <p:spPr>
          <a:xfrm>
            <a:off x="1571604" y="2428868"/>
            <a:ext cx="3429024"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a:off x="1571604" y="3357562"/>
            <a:ext cx="1643074"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rot="5400000">
            <a:off x="2608249" y="3963991"/>
            <a:ext cx="1214446"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a:off x="3214678" y="4572008"/>
            <a:ext cx="3500462"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p:nvPr/>
        </p:nvCxnSpPr>
        <p:spPr>
          <a:xfrm rot="5400000">
            <a:off x="1143770" y="2928140"/>
            <a:ext cx="857256"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p:nvPr/>
        </p:nvCxnSpPr>
        <p:spPr>
          <a:xfrm rot="5400000">
            <a:off x="4251323" y="3178173"/>
            <a:ext cx="1500198"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a:off x="5000628" y="3929066"/>
            <a:ext cx="1714512"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rot="5400000">
            <a:off x="6394463" y="4249743"/>
            <a:ext cx="642942"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9" name="48 - TextBox"/>
          <p:cNvSpPr txBox="1"/>
          <p:nvPr/>
        </p:nvSpPr>
        <p:spPr>
          <a:xfrm>
            <a:off x="3286116" y="2571744"/>
            <a:ext cx="1571636" cy="646331"/>
          </a:xfrm>
          <a:prstGeom prst="rect">
            <a:avLst/>
          </a:prstGeom>
          <a:noFill/>
        </p:spPr>
        <p:txBody>
          <a:bodyPr wrap="square" rtlCol="0">
            <a:spAutoFit/>
          </a:bodyPr>
          <a:lstStyle/>
          <a:p>
            <a:pPr algn="ctr"/>
            <a:r>
              <a:rPr lang="el-GR" b="1" dirty="0" smtClean="0">
                <a:solidFill>
                  <a:srgbClr val="C00000"/>
                </a:solidFill>
              </a:rPr>
              <a:t>Αλυσίδα αξίας επιχείρησης</a:t>
            </a:r>
            <a:endParaRPr lang="el-GR"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857256"/>
          </a:xfrm>
        </p:spPr>
        <p:txBody>
          <a:bodyPr>
            <a:normAutofit fontScale="77500" lnSpcReduction="20000"/>
          </a:bodyPr>
          <a:lstStyle/>
          <a:p>
            <a:r>
              <a:rPr lang="el-GR" b="1" dirty="0" smtClean="0">
                <a:solidFill>
                  <a:schemeClr val="tx1">
                    <a:lumMod val="85000"/>
                    <a:lumOff val="15000"/>
                  </a:schemeClr>
                </a:solidFill>
              </a:rPr>
              <a:t>1.</a:t>
            </a:r>
          </a:p>
          <a:p>
            <a:r>
              <a:rPr lang="el-GR" b="1" dirty="0" smtClean="0">
                <a:solidFill>
                  <a:srgbClr val="FF0000"/>
                </a:solidFill>
              </a:rPr>
              <a:t>Ανάλυση εσωτερικού περιβάλλοντος</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3416320"/>
          </a:xfrm>
          <a:prstGeom prst="rect">
            <a:avLst/>
          </a:prstGeom>
          <a:noFill/>
        </p:spPr>
        <p:txBody>
          <a:bodyPr wrap="square" rtlCol="0">
            <a:spAutoFit/>
          </a:bodyPr>
          <a:lstStyle/>
          <a:p>
            <a:pPr algn="just">
              <a:buFont typeface="Arial" pitchFamily="34" charset="0"/>
              <a:buChar char="•"/>
            </a:pPr>
            <a:r>
              <a:rPr lang="el-GR" b="1" dirty="0" smtClean="0">
                <a:solidFill>
                  <a:srgbClr val="E25E04"/>
                </a:solidFill>
              </a:rPr>
              <a:t>Χρηματοοικονομικοί πόροι.</a:t>
            </a:r>
          </a:p>
          <a:p>
            <a:pPr algn="just">
              <a:buFont typeface="Arial" pitchFamily="34" charset="0"/>
              <a:buChar char="•"/>
            </a:pPr>
            <a:endParaRPr lang="el-GR" b="1" dirty="0" smtClean="0">
              <a:solidFill>
                <a:srgbClr val="E25E04"/>
              </a:solidFill>
            </a:endParaRPr>
          </a:p>
          <a:p>
            <a:pPr algn="just"/>
            <a:r>
              <a:rPr lang="el-GR" b="1" dirty="0" smtClean="0">
                <a:solidFill>
                  <a:schemeClr val="tx1">
                    <a:lumMod val="75000"/>
                    <a:lumOff val="25000"/>
                  </a:schemeClr>
                </a:solidFill>
              </a:rPr>
              <a:t>Οι χρηματοοικονομικοί πόροι αποτελούν αναγκαιότητα για την λειτουργία της επιχείρησης. Οι βασικές πηγές άντλησης </a:t>
            </a:r>
            <a:r>
              <a:rPr lang="el-GR" b="1" dirty="0" smtClean="0">
                <a:solidFill>
                  <a:srgbClr val="E25E04"/>
                </a:solidFill>
              </a:rPr>
              <a:t>χρηματοοικονομικών πόρων</a:t>
            </a:r>
            <a:r>
              <a:rPr lang="el-GR" b="1" dirty="0" smtClean="0">
                <a:solidFill>
                  <a:schemeClr val="tx1">
                    <a:lumMod val="75000"/>
                    <a:lumOff val="25000"/>
                  </a:schemeClr>
                </a:solidFill>
              </a:rPr>
              <a:t> είναι</a:t>
            </a:r>
            <a:r>
              <a:rPr lang="en-US" b="1" dirty="0" smtClean="0">
                <a:solidFill>
                  <a:schemeClr val="tx1">
                    <a:lumMod val="75000"/>
                    <a:lumOff val="25000"/>
                  </a:schemeClr>
                </a:solidFill>
              </a:rPr>
              <a:t>:</a:t>
            </a:r>
          </a:p>
          <a:p>
            <a:pPr marL="342900" indent="-342900" algn="just">
              <a:buFont typeface="+mj-lt"/>
              <a:buAutoNum type="arabicPeriod"/>
            </a:pPr>
            <a:r>
              <a:rPr lang="el-GR" b="1" dirty="0" smtClean="0">
                <a:solidFill>
                  <a:schemeClr val="tx1">
                    <a:lumMod val="75000"/>
                    <a:lumOff val="25000"/>
                  </a:schemeClr>
                </a:solidFill>
              </a:rPr>
              <a:t>Το μετοχικό κεφάλαιο,</a:t>
            </a:r>
          </a:p>
          <a:p>
            <a:pPr marL="342900" indent="-342900" algn="just">
              <a:buFont typeface="+mj-lt"/>
              <a:buAutoNum type="arabicPeriod"/>
            </a:pPr>
            <a:r>
              <a:rPr lang="el-GR" b="1" dirty="0" smtClean="0">
                <a:solidFill>
                  <a:schemeClr val="tx1">
                    <a:lumMod val="75000"/>
                    <a:lumOff val="25000"/>
                  </a:schemeClr>
                </a:solidFill>
              </a:rPr>
              <a:t>Το δανειακό κεφάλαιο.</a:t>
            </a:r>
          </a:p>
          <a:p>
            <a:pPr marL="342900" indent="-342900" algn="just">
              <a:buFont typeface="+mj-lt"/>
              <a:buAutoNum type="arabicPeriod"/>
            </a:pPr>
            <a:endParaRPr lang="el-GR" b="1" dirty="0" smtClean="0">
              <a:solidFill>
                <a:schemeClr val="tx1">
                  <a:lumMod val="75000"/>
                  <a:lumOff val="25000"/>
                </a:schemeClr>
              </a:solidFill>
            </a:endParaRPr>
          </a:p>
          <a:p>
            <a:pPr marL="342900" indent="-342900" algn="just"/>
            <a:r>
              <a:rPr lang="el-GR" b="1" dirty="0" smtClean="0">
                <a:solidFill>
                  <a:schemeClr val="tx1">
                    <a:lumMod val="75000"/>
                    <a:lumOff val="25000"/>
                  </a:schemeClr>
                </a:solidFill>
              </a:rPr>
              <a:t>Στόχος της διοίκησης είναι η εξασφάλιση των απαραίτητων</a:t>
            </a:r>
          </a:p>
          <a:p>
            <a:pPr marL="342900" indent="-342900" algn="just"/>
            <a:r>
              <a:rPr lang="el-GR" b="1" dirty="0" smtClean="0">
                <a:solidFill>
                  <a:schemeClr val="tx1">
                    <a:lumMod val="75000"/>
                    <a:lumOff val="25000"/>
                  </a:schemeClr>
                </a:solidFill>
              </a:rPr>
              <a:t>χρηματοοικονομικών πόρων και η βέλτιστη κατανομή τους στις</a:t>
            </a:r>
          </a:p>
          <a:p>
            <a:pPr marL="342900" indent="-342900" algn="just"/>
            <a:r>
              <a:rPr lang="el-GR" b="1" dirty="0" smtClean="0">
                <a:solidFill>
                  <a:schemeClr val="tx1">
                    <a:lumMod val="75000"/>
                    <a:lumOff val="25000"/>
                  </a:schemeClr>
                </a:solidFill>
              </a:rPr>
              <a:t>επιμέρους λειτουργίες της επιχείρησης. </a:t>
            </a:r>
            <a:endParaRPr lang="en-US" b="1" dirty="0" smtClean="0">
              <a:solidFill>
                <a:schemeClr val="tx1">
                  <a:lumMod val="75000"/>
                  <a:lumOff val="25000"/>
                </a:schemeClr>
              </a:solidFill>
            </a:endParaRPr>
          </a:p>
          <a:p>
            <a:pPr algn="just"/>
            <a:endParaRPr lang="el-GR"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7"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0"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11" name="10 - TextBox"/>
          <p:cNvSpPr txBox="1"/>
          <p:nvPr/>
        </p:nvSpPr>
        <p:spPr>
          <a:xfrm>
            <a:off x="1571604" y="1857364"/>
            <a:ext cx="7429520" cy="954107"/>
          </a:xfrm>
          <a:prstGeom prst="rect">
            <a:avLst/>
          </a:prstGeom>
          <a:noFill/>
        </p:spPr>
        <p:txBody>
          <a:bodyPr wrap="square" rtlCol="0">
            <a:spAutoFit/>
          </a:bodyPr>
          <a:lstStyle/>
          <a:p>
            <a:pPr algn="just">
              <a:buFont typeface="Arial" pitchFamily="34" charset="0"/>
              <a:buChar char="•"/>
            </a:pPr>
            <a:r>
              <a:rPr lang="el-GR" sz="1400" b="1" dirty="0" smtClean="0"/>
              <a:t>Συνέχεια Ανάλυσης </a:t>
            </a:r>
            <a:r>
              <a:rPr lang="el-GR" sz="1400" b="1" dirty="0" smtClean="0"/>
              <a:t>Εσωτερικού περιβάλλοντος</a:t>
            </a:r>
            <a:endParaRPr lang="el-GR" sz="1400" b="1" dirty="0"/>
          </a:p>
          <a:p>
            <a:pPr algn="just"/>
            <a:r>
              <a:rPr lang="el-GR" sz="1400" b="1" dirty="0" smtClean="0">
                <a:solidFill>
                  <a:srgbClr val="FF0000"/>
                </a:solidFill>
              </a:rPr>
              <a:t>Επιπλέον θα παρατεθούν παραδείγματα και θα γίνουν ασκήσεις σχετικά με τα ανωτέρω.</a:t>
            </a:r>
          </a:p>
          <a:p>
            <a:pPr marL="342900" indent="-342900" algn="just"/>
            <a:endParaRPr lang="el-GR" sz="1400" b="1" dirty="0">
              <a:solidFill>
                <a:schemeClr val="tx1">
                  <a:lumMod val="85000"/>
                  <a:lumOff val="15000"/>
                </a:schemeClr>
              </a:solidFill>
            </a:endParaRPr>
          </a:p>
          <a:p>
            <a:pPr marL="342900" indent="-342900" algn="just"/>
            <a:r>
              <a:rPr lang="el-GR" sz="1400" b="1" dirty="0" smtClean="0">
                <a:solidFill>
                  <a:schemeClr val="tx1">
                    <a:lumMod val="85000"/>
                    <a:lumOff val="15000"/>
                  </a:schemeClr>
                </a:solidFill>
              </a:rPr>
              <a:t>	</a:t>
            </a:r>
            <a:endParaRPr lang="el-GR" sz="1400" b="1" dirty="0" smtClean="0">
              <a:solidFill>
                <a:srgbClr val="C00000"/>
              </a:solidFill>
            </a:endParaRPr>
          </a:p>
        </p:txBody>
      </p:sp>
      <p:sp>
        <p:nvSpPr>
          <p:cNvPr id="9" name="1 - Θέση κειμένου"/>
          <p:cNvSpPr>
            <a:spLocks noGrp="1"/>
          </p:cNvSpPr>
          <p:nvPr>
            <p:ph type="body" sz="half" idx="2"/>
          </p:nvPr>
        </p:nvSpPr>
        <p:spPr>
          <a:xfrm>
            <a:off x="71422" y="2060848"/>
            <a:ext cx="1357306" cy="1466599"/>
          </a:xfrm>
        </p:spPr>
        <p:txBody>
          <a:bodyPr>
            <a:normAutofit/>
          </a:bodyPr>
          <a:lstStyle/>
          <a:p>
            <a:r>
              <a:rPr lang="el-GR" sz="1600" b="1" dirty="0" smtClean="0">
                <a:solidFill>
                  <a:schemeClr val="tx1">
                    <a:lumMod val="85000"/>
                    <a:lumOff val="15000"/>
                  </a:schemeClr>
                </a:solidFill>
              </a:rPr>
              <a:t>Για το επόμενο μάθημα  </a:t>
            </a:r>
            <a:endParaRPr lang="el-GR" sz="1600" b="1" dirty="0">
              <a:solidFill>
                <a:schemeClr val="tx1">
                  <a:lumMod val="85000"/>
                  <a:lumOff val="15000"/>
                </a:schemeClr>
              </a:solidFill>
            </a:endParaRPr>
          </a:p>
        </p:txBody>
      </p:sp>
    </p:spTree>
    <p:extLst>
      <p:ext uri="{BB962C8B-B14F-4D97-AF65-F5344CB8AC3E}">
        <p14:creationId xmlns="" xmlns:p14="http://schemas.microsoft.com/office/powerpoint/2010/main" val="1580855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7"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8" name="2 - Τίτλος"/>
          <p:cNvSpPr txBox="1">
            <a:spLocks/>
          </p:cNvSpPr>
          <p:nvPr/>
        </p:nvSpPr>
        <p:spPr>
          <a:xfrm>
            <a:off x="1643042" y="428604"/>
            <a:ext cx="7315200" cy="4071942"/>
          </a:xfrm>
          <a:prstGeom prst="rect">
            <a:avLst/>
          </a:prstGeom>
        </p:spPr>
        <p:txBody>
          <a:bodyPr vert="horz" anchor="ctr">
            <a:normAutofit/>
          </a:bodyPr>
          <a:lstStyle/>
          <a:p>
            <a:pPr marL="0" marR="0" lvl="0" indent="0" algn="l" defTabSz="914400" rtl="0" eaLnBrk="1" fontAlgn="auto" latinLnBrk="0" hangingPunct="1">
              <a:lnSpc>
                <a:spcPct val="170000"/>
              </a:lnSpc>
              <a:spcBef>
                <a:spcPct val="0"/>
              </a:spcBef>
              <a:spcAft>
                <a:spcPts val="0"/>
              </a:spcAft>
              <a:buClrTx/>
              <a:buSzTx/>
              <a:buFont typeface="Arial" pitchFamily="34" charset="0"/>
              <a:buChar char="•"/>
              <a:tabLst/>
              <a:defRPr/>
            </a:pPr>
            <a:endParaRPr lang="en-US" sz="3400" b="1" dirty="0" smtClean="0">
              <a:solidFill>
                <a:schemeClr val="tx1">
                  <a:lumMod val="85000"/>
                  <a:lumOff val="15000"/>
                </a:schemeClr>
              </a:solidFill>
              <a:latin typeface="+mj-lt"/>
              <a:ea typeface="+mj-ea"/>
              <a:cs typeface="+mj-cs"/>
            </a:endParaRPr>
          </a:p>
          <a:p>
            <a:pPr marL="971550" lvl="1" indent="-514350">
              <a:spcBef>
                <a:spcPct val="0"/>
              </a:spcBef>
              <a:buFont typeface="Arial" pitchFamily="34" charset="0"/>
              <a:buChar char="•"/>
            </a:pPr>
            <a:endParaRPr lang="en-US" sz="2800" baseline="0" dirty="0" smtClean="0">
              <a:solidFill>
                <a:schemeClr val="tx1">
                  <a:lumMod val="85000"/>
                  <a:lumOff val="15000"/>
                </a:schemeClr>
              </a:solidFill>
              <a:latin typeface="+mj-lt"/>
              <a:ea typeface="+mj-ea"/>
              <a:cs typeface="+mj-cs"/>
            </a:endParaRPr>
          </a:p>
          <a:p>
            <a:pPr marL="971550" lvl="1" indent="-514350">
              <a:spcBef>
                <a:spcPct val="0"/>
              </a:spcBef>
            </a:pPr>
            <a:r>
              <a:rPr kumimoji="0" lang="en-US" sz="2800" b="0" i="0" u="none" strike="noStrike" kern="1200" cap="none" spc="0" normalizeH="0" noProof="0" dirty="0" smtClean="0">
                <a:ln>
                  <a:noFill/>
                </a:ln>
                <a:solidFill>
                  <a:schemeClr val="tx1">
                    <a:lumMod val="85000"/>
                    <a:lumOff val="15000"/>
                  </a:schemeClr>
                </a:solidFill>
                <a:effectLst/>
                <a:uLnTx/>
                <a:uFillTx/>
                <a:latin typeface="+mj-lt"/>
                <a:ea typeface="+mj-ea"/>
                <a:cs typeface="+mj-cs"/>
              </a:rPr>
              <a:t>		          </a:t>
            </a:r>
            <a:endParaRPr kumimoji="0" lang="el-GR" sz="28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10"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11" name="10 - TextBox"/>
          <p:cNvSpPr txBox="1"/>
          <p:nvPr/>
        </p:nvSpPr>
        <p:spPr>
          <a:xfrm>
            <a:off x="1714480" y="1428736"/>
            <a:ext cx="7429520" cy="2462213"/>
          </a:xfrm>
          <a:prstGeom prst="rect">
            <a:avLst/>
          </a:prstGeom>
          <a:noFill/>
        </p:spPr>
        <p:txBody>
          <a:bodyPr wrap="square" rtlCol="0">
            <a:spAutoFit/>
          </a:bodyPr>
          <a:lstStyle/>
          <a:p>
            <a:pPr marL="342900" indent="-342900" algn="ctr"/>
            <a:r>
              <a:rPr lang="el-GR" sz="1400" b="1" dirty="0" smtClean="0">
                <a:solidFill>
                  <a:schemeClr val="tx1">
                    <a:lumMod val="85000"/>
                    <a:lumOff val="15000"/>
                  </a:schemeClr>
                </a:solidFill>
              </a:rPr>
              <a:t>	</a:t>
            </a:r>
            <a:r>
              <a:rPr lang="el-GR" sz="3600" b="1" dirty="0" smtClean="0">
                <a:solidFill>
                  <a:schemeClr val="tx1">
                    <a:lumMod val="85000"/>
                    <a:lumOff val="15000"/>
                  </a:schemeClr>
                </a:solidFill>
              </a:rPr>
              <a:t>ΤΕΛΟΣ </a:t>
            </a:r>
            <a:r>
              <a:rPr lang="el-GR" sz="3600" b="1" dirty="0" smtClean="0">
                <a:solidFill>
                  <a:schemeClr val="tx1">
                    <a:lumMod val="85000"/>
                    <a:lumOff val="15000"/>
                  </a:schemeClr>
                </a:solidFill>
              </a:rPr>
              <a:t>4</a:t>
            </a:r>
            <a:r>
              <a:rPr lang="el-GR" sz="3600" b="1" baseline="30000" dirty="0" smtClean="0">
                <a:solidFill>
                  <a:schemeClr val="tx1">
                    <a:lumMod val="85000"/>
                    <a:lumOff val="15000"/>
                  </a:schemeClr>
                </a:solidFill>
              </a:rPr>
              <a:t>ΗΣ</a:t>
            </a:r>
            <a:r>
              <a:rPr lang="el-GR" sz="3600" b="1" dirty="0" smtClean="0">
                <a:solidFill>
                  <a:schemeClr val="tx1">
                    <a:lumMod val="85000"/>
                    <a:lumOff val="15000"/>
                  </a:schemeClr>
                </a:solidFill>
              </a:rPr>
              <a:t> </a:t>
            </a:r>
            <a:r>
              <a:rPr lang="el-GR" sz="3600" b="1" dirty="0" smtClean="0">
                <a:solidFill>
                  <a:schemeClr val="tx1">
                    <a:lumMod val="85000"/>
                    <a:lumOff val="15000"/>
                  </a:schemeClr>
                </a:solidFill>
              </a:rPr>
              <a:t>ΕΝΟΤΗΤΑΣ </a:t>
            </a:r>
          </a:p>
          <a:p>
            <a:pPr marL="342900" indent="-342900" algn="ctr"/>
            <a:endParaRPr lang="el-GR" sz="3600" b="1" dirty="0" smtClean="0">
              <a:solidFill>
                <a:schemeClr val="tx1">
                  <a:lumMod val="85000"/>
                  <a:lumOff val="15000"/>
                </a:schemeClr>
              </a:solidFill>
            </a:endParaRPr>
          </a:p>
          <a:p>
            <a:pPr marL="342900" indent="-342900" algn="ctr"/>
            <a:r>
              <a:rPr lang="el-GR" sz="3600" b="1" dirty="0" smtClean="0">
                <a:solidFill>
                  <a:schemeClr val="tx1">
                    <a:lumMod val="85000"/>
                    <a:lumOff val="15000"/>
                  </a:schemeClr>
                </a:solidFill>
              </a:rPr>
              <a:t>ΕΥΧΑΡΙΣΤΩ ΓΙΑ ΤΗΝ ΠΡΟΣΟΧΗ ΣΑΣ.</a:t>
            </a:r>
          </a:p>
          <a:p>
            <a:pPr marL="342900" indent="-342900" algn="ctr"/>
            <a:endParaRPr lang="el-GR" sz="1400" b="1" dirty="0" smtClean="0">
              <a:solidFill>
                <a:schemeClr val="tx1">
                  <a:lumMod val="85000"/>
                  <a:lumOff val="15000"/>
                </a:schemeClr>
              </a:solidFill>
            </a:endParaRPr>
          </a:p>
          <a:p>
            <a:pPr marL="342900" indent="-342900" algn="ctr"/>
            <a:r>
              <a:rPr lang="el-GR" sz="1400" b="1" dirty="0" smtClean="0">
                <a:solidFill>
                  <a:schemeClr val="tx1">
                    <a:lumMod val="85000"/>
                    <a:lumOff val="15000"/>
                  </a:schemeClr>
                </a:solidFill>
              </a:rPr>
              <a:t>	</a:t>
            </a:r>
            <a:endParaRPr lang="el-GR" b="1" dirty="0" smtClean="0">
              <a:solidFill>
                <a:schemeClr val="tx1">
                  <a:lumMod val="85000"/>
                  <a:lumOff val="15000"/>
                </a:schemeClr>
              </a:solidFill>
            </a:endParaRPr>
          </a:p>
          <a:p>
            <a:pPr algn="ct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857256"/>
          </a:xfrm>
        </p:spPr>
        <p:txBody>
          <a:bodyPr>
            <a:normAutofit fontScale="77500" lnSpcReduction="20000"/>
          </a:bodyPr>
          <a:lstStyle/>
          <a:p>
            <a:r>
              <a:rPr lang="el-GR" b="1" dirty="0" smtClean="0">
                <a:solidFill>
                  <a:schemeClr val="tx1">
                    <a:lumMod val="85000"/>
                    <a:lumOff val="15000"/>
                  </a:schemeClr>
                </a:solidFill>
              </a:rPr>
              <a:t>1.</a:t>
            </a:r>
          </a:p>
          <a:p>
            <a:r>
              <a:rPr lang="el-GR" b="1" dirty="0" smtClean="0">
                <a:solidFill>
                  <a:srgbClr val="FF0000"/>
                </a:solidFill>
              </a:rPr>
              <a:t>Ανάλυση εσωτερικού περιβάλλοντος</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3693319"/>
          </a:xfrm>
          <a:prstGeom prst="rect">
            <a:avLst/>
          </a:prstGeom>
          <a:noFill/>
        </p:spPr>
        <p:txBody>
          <a:bodyPr wrap="square" rtlCol="0">
            <a:spAutoFit/>
          </a:bodyPr>
          <a:lstStyle/>
          <a:p>
            <a:pPr algn="just">
              <a:buFont typeface="Arial" pitchFamily="34" charset="0"/>
              <a:buChar char="•"/>
            </a:pPr>
            <a:r>
              <a:rPr lang="el-GR" b="1" dirty="0" smtClean="0">
                <a:solidFill>
                  <a:srgbClr val="E25E04"/>
                </a:solidFill>
              </a:rPr>
              <a:t>Φυσικοί πόροι.</a:t>
            </a:r>
          </a:p>
          <a:p>
            <a:pPr algn="just">
              <a:buFont typeface="Arial" pitchFamily="34" charset="0"/>
              <a:buChar char="•"/>
            </a:pPr>
            <a:endParaRPr lang="el-GR" b="1" dirty="0" smtClean="0">
              <a:solidFill>
                <a:srgbClr val="E25E04"/>
              </a:solidFill>
            </a:endParaRPr>
          </a:p>
          <a:p>
            <a:pPr algn="just"/>
            <a:r>
              <a:rPr lang="el-GR" b="1" dirty="0" smtClean="0">
                <a:solidFill>
                  <a:schemeClr val="tx1">
                    <a:lumMod val="75000"/>
                    <a:lumOff val="25000"/>
                  </a:schemeClr>
                </a:solidFill>
              </a:rPr>
              <a:t>Οι φυσικοί πόροι συμπεριλαμβάνουν</a:t>
            </a:r>
            <a:r>
              <a:rPr lang="en-US" b="1" dirty="0" smtClean="0">
                <a:solidFill>
                  <a:schemeClr val="tx1">
                    <a:lumMod val="75000"/>
                    <a:lumOff val="25000"/>
                  </a:schemeClr>
                </a:solidFill>
              </a:rPr>
              <a:t>:</a:t>
            </a:r>
          </a:p>
          <a:p>
            <a:pPr algn="just">
              <a:buFont typeface="Arial" pitchFamily="34" charset="0"/>
              <a:buChar char="•"/>
            </a:pPr>
            <a:r>
              <a:rPr lang="el-GR" b="1" dirty="0" smtClean="0">
                <a:solidFill>
                  <a:schemeClr val="tx1">
                    <a:lumMod val="75000"/>
                    <a:lumOff val="25000"/>
                  </a:schemeClr>
                </a:solidFill>
              </a:rPr>
              <a:t>Τις εγκαταστάσεις,</a:t>
            </a:r>
          </a:p>
          <a:p>
            <a:pPr algn="just">
              <a:buFont typeface="Arial" pitchFamily="34" charset="0"/>
              <a:buChar char="•"/>
            </a:pPr>
            <a:r>
              <a:rPr lang="el-GR" b="1" dirty="0" smtClean="0">
                <a:solidFill>
                  <a:schemeClr val="tx1">
                    <a:lumMod val="75000"/>
                    <a:lumOff val="25000"/>
                  </a:schemeClr>
                </a:solidFill>
              </a:rPr>
              <a:t>Τον εξοπλισμό,</a:t>
            </a:r>
          </a:p>
          <a:p>
            <a:pPr algn="just">
              <a:buFont typeface="Arial" pitchFamily="34" charset="0"/>
              <a:buChar char="•"/>
            </a:pPr>
            <a:r>
              <a:rPr lang="el-GR" b="1" dirty="0" smtClean="0">
                <a:solidFill>
                  <a:schemeClr val="tx1">
                    <a:lumMod val="75000"/>
                    <a:lumOff val="25000"/>
                  </a:schemeClr>
                </a:solidFill>
              </a:rPr>
              <a:t>Τα μηχανήματα,</a:t>
            </a:r>
          </a:p>
          <a:p>
            <a:pPr algn="just">
              <a:buFont typeface="Arial" pitchFamily="34" charset="0"/>
              <a:buChar char="•"/>
            </a:pPr>
            <a:r>
              <a:rPr lang="el-GR" b="1" dirty="0" smtClean="0">
                <a:solidFill>
                  <a:schemeClr val="tx1">
                    <a:lumMod val="75000"/>
                    <a:lumOff val="25000"/>
                  </a:schemeClr>
                </a:solidFill>
              </a:rPr>
              <a:t>Τα οχήματα,</a:t>
            </a:r>
          </a:p>
          <a:p>
            <a:pPr algn="just">
              <a:buFont typeface="Arial" pitchFamily="34" charset="0"/>
              <a:buChar char="•"/>
            </a:pPr>
            <a:r>
              <a:rPr lang="el-GR" b="1" dirty="0" smtClean="0">
                <a:solidFill>
                  <a:schemeClr val="tx1">
                    <a:lumMod val="75000"/>
                    <a:lumOff val="25000"/>
                  </a:schemeClr>
                </a:solidFill>
              </a:rPr>
              <a:t>Τις υπάρχουσες πρώτες ύλες κ.α.</a:t>
            </a:r>
          </a:p>
          <a:p>
            <a:pPr marL="342900" indent="-342900" algn="just">
              <a:buFont typeface="+mj-lt"/>
              <a:buAutoNum type="arabicPeriod"/>
            </a:pPr>
            <a:endParaRPr lang="el-GR" b="1" dirty="0" smtClean="0">
              <a:solidFill>
                <a:schemeClr val="tx1">
                  <a:lumMod val="75000"/>
                  <a:lumOff val="25000"/>
                </a:schemeClr>
              </a:solidFill>
            </a:endParaRPr>
          </a:p>
          <a:p>
            <a:pPr marL="342900" indent="-342900" algn="just"/>
            <a:r>
              <a:rPr lang="el-GR" b="1" dirty="0" smtClean="0">
                <a:solidFill>
                  <a:schemeClr val="tx1">
                    <a:lumMod val="75000"/>
                    <a:lumOff val="25000"/>
                  </a:schemeClr>
                </a:solidFill>
              </a:rPr>
              <a:t>Στόχος της διοίκησης είναι η βέλτιστη χρήση τους στις </a:t>
            </a:r>
          </a:p>
          <a:p>
            <a:pPr marL="342900" indent="-342900" algn="just"/>
            <a:r>
              <a:rPr lang="el-GR" b="1" dirty="0" smtClean="0">
                <a:solidFill>
                  <a:schemeClr val="tx1">
                    <a:lumMod val="75000"/>
                    <a:lumOff val="25000"/>
                  </a:schemeClr>
                </a:solidFill>
              </a:rPr>
              <a:t>επιμέρους λειτουργίες της επιχείρησης προκειμένου να επιτευχθεί η</a:t>
            </a:r>
          </a:p>
          <a:p>
            <a:pPr marL="342900" indent="-342900" algn="just"/>
            <a:r>
              <a:rPr lang="el-GR" b="1" dirty="0" smtClean="0">
                <a:solidFill>
                  <a:schemeClr val="tx1">
                    <a:lumMod val="75000"/>
                    <a:lumOff val="25000"/>
                  </a:schemeClr>
                </a:solidFill>
              </a:rPr>
              <a:t>μέγιστη δυνατή απόδοση. </a:t>
            </a:r>
            <a:endParaRPr lang="en-US" b="1" dirty="0" smtClean="0">
              <a:solidFill>
                <a:schemeClr val="tx1">
                  <a:lumMod val="75000"/>
                  <a:lumOff val="25000"/>
                </a:schemeClr>
              </a:solidFill>
            </a:endParaRPr>
          </a:p>
          <a:p>
            <a:pPr algn="just"/>
            <a:endParaRPr lang="el-GR"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857256"/>
          </a:xfrm>
        </p:spPr>
        <p:txBody>
          <a:bodyPr>
            <a:normAutofit fontScale="77500" lnSpcReduction="20000"/>
          </a:bodyPr>
          <a:lstStyle/>
          <a:p>
            <a:r>
              <a:rPr lang="el-GR" b="1" dirty="0" smtClean="0">
                <a:solidFill>
                  <a:schemeClr val="tx1">
                    <a:lumMod val="85000"/>
                    <a:lumOff val="15000"/>
                  </a:schemeClr>
                </a:solidFill>
              </a:rPr>
              <a:t>1.</a:t>
            </a:r>
          </a:p>
          <a:p>
            <a:r>
              <a:rPr lang="el-GR" b="1" dirty="0" smtClean="0">
                <a:solidFill>
                  <a:srgbClr val="FF0000"/>
                </a:solidFill>
              </a:rPr>
              <a:t>Ανάλυση εσωτερικού περιβάλλοντος</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4247317"/>
          </a:xfrm>
          <a:prstGeom prst="rect">
            <a:avLst/>
          </a:prstGeom>
          <a:noFill/>
        </p:spPr>
        <p:txBody>
          <a:bodyPr wrap="square" rtlCol="0">
            <a:spAutoFit/>
          </a:bodyPr>
          <a:lstStyle/>
          <a:p>
            <a:pPr algn="just">
              <a:buFont typeface="Arial" pitchFamily="34" charset="0"/>
              <a:buChar char="•"/>
            </a:pPr>
            <a:r>
              <a:rPr lang="el-GR" b="1" dirty="0" smtClean="0">
                <a:solidFill>
                  <a:srgbClr val="E25E04"/>
                </a:solidFill>
              </a:rPr>
              <a:t>Ανθρώπινοι πόροι.</a:t>
            </a:r>
          </a:p>
          <a:p>
            <a:pPr algn="just">
              <a:buFont typeface="Arial" pitchFamily="34" charset="0"/>
              <a:buChar char="•"/>
            </a:pPr>
            <a:endParaRPr lang="el-GR" b="1" dirty="0" smtClean="0">
              <a:solidFill>
                <a:srgbClr val="E25E04"/>
              </a:solidFill>
            </a:endParaRPr>
          </a:p>
          <a:p>
            <a:pPr algn="just"/>
            <a:r>
              <a:rPr lang="el-GR" b="1" dirty="0" smtClean="0">
                <a:solidFill>
                  <a:schemeClr val="tx1">
                    <a:lumMod val="75000"/>
                    <a:lumOff val="25000"/>
                  </a:schemeClr>
                </a:solidFill>
              </a:rPr>
              <a:t>Οι φυσικοί πόροι συμπεριλαμβάνουν το ανθρώπινο δυναμικό της επιχείρησης.</a:t>
            </a:r>
          </a:p>
          <a:p>
            <a:pPr marL="342900" indent="-342900" algn="just">
              <a:buFont typeface="+mj-lt"/>
              <a:buAutoNum type="arabicPeriod"/>
            </a:pPr>
            <a:endParaRPr lang="el-GR" b="1" dirty="0" smtClean="0">
              <a:solidFill>
                <a:schemeClr val="tx1">
                  <a:lumMod val="75000"/>
                  <a:lumOff val="25000"/>
                </a:schemeClr>
              </a:solidFill>
            </a:endParaRPr>
          </a:p>
          <a:p>
            <a:pPr marL="342900" indent="-342900" algn="just"/>
            <a:r>
              <a:rPr lang="el-GR" b="1" dirty="0" smtClean="0">
                <a:solidFill>
                  <a:schemeClr val="tx1">
                    <a:lumMod val="75000"/>
                    <a:lumOff val="25000"/>
                  </a:schemeClr>
                </a:solidFill>
              </a:rPr>
              <a:t>Στόχος της διοίκησης είναι η</a:t>
            </a:r>
            <a:r>
              <a:rPr lang="en-US" b="1" dirty="0" smtClean="0">
                <a:solidFill>
                  <a:schemeClr val="tx1">
                    <a:lumMod val="75000"/>
                    <a:lumOff val="25000"/>
                  </a:schemeClr>
                </a:solidFill>
              </a:rPr>
              <a:t>:</a:t>
            </a:r>
            <a:endParaRPr lang="el-GR" b="1" dirty="0" smtClean="0">
              <a:solidFill>
                <a:schemeClr val="tx1">
                  <a:lumMod val="75000"/>
                  <a:lumOff val="25000"/>
                </a:schemeClr>
              </a:solidFill>
            </a:endParaRPr>
          </a:p>
          <a:p>
            <a:pPr marL="342900" indent="-342900" algn="just">
              <a:buFont typeface="Arial" pitchFamily="34" charset="0"/>
              <a:buChar char="•"/>
            </a:pPr>
            <a:r>
              <a:rPr lang="el-GR" b="1" dirty="0" smtClean="0">
                <a:solidFill>
                  <a:schemeClr val="tx1">
                    <a:lumMod val="75000"/>
                    <a:lumOff val="25000"/>
                  </a:schemeClr>
                </a:solidFill>
              </a:rPr>
              <a:t>Εξασφάλιση ικανοποιητικού αριθμού εργαζομένων για τη σωστή λειτουργία της επιχείρησης.</a:t>
            </a:r>
          </a:p>
          <a:p>
            <a:pPr marL="342900" indent="-342900" algn="just">
              <a:buFont typeface="Arial" pitchFamily="34" charset="0"/>
              <a:buChar char="•"/>
            </a:pPr>
            <a:r>
              <a:rPr lang="el-GR" b="1" dirty="0" smtClean="0">
                <a:solidFill>
                  <a:schemeClr val="tx1">
                    <a:lumMod val="75000"/>
                    <a:lumOff val="25000"/>
                  </a:schemeClr>
                </a:solidFill>
              </a:rPr>
              <a:t>Μελέτη των ικανοτήτων των εργαζομένων και των ιδιαίτερων χαρακτηριστικών τους, με γνώμονα την τοποθέτησή τους στην κατάλληλη θέση.</a:t>
            </a:r>
          </a:p>
          <a:p>
            <a:pPr marL="342900" indent="-342900" algn="just">
              <a:buFont typeface="Arial" pitchFamily="34" charset="0"/>
              <a:buChar char="•"/>
            </a:pPr>
            <a:r>
              <a:rPr lang="el-GR" b="1" dirty="0" smtClean="0">
                <a:solidFill>
                  <a:schemeClr val="tx1">
                    <a:lumMod val="75000"/>
                    <a:lumOff val="25000"/>
                  </a:schemeClr>
                </a:solidFill>
              </a:rPr>
              <a:t>Παροχή κινήτρων απόδοσης στους εργαζομένους.</a:t>
            </a:r>
          </a:p>
          <a:p>
            <a:pPr marL="342900" indent="-342900" algn="just">
              <a:buFont typeface="Arial" pitchFamily="34" charset="0"/>
              <a:buChar char="•"/>
            </a:pPr>
            <a:r>
              <a:rPr lang="el-GR" b="1" dirty="0" smtClean="0">
                <a:solidFill>
                  <a:schemeClr val="tx1">
                    <a:lumMod val="75000"/>
                    <a:lumOff val="25000"/>
                  </a:schemeClr>
                </a:solidFill>
              </a:rPr>
              <a:t>Μέτρηση και αναπροσαρμογή της στοχοθέτησης του ανθρώπινου δυναμικού.</a:t>
            </a:r>
            <a:endParaRPr lang="en-US" b="1" dirty="0" smtClean="0">
              <a:solidFill>
                <a:schemeClr val="tx1">
                  <a:lumMod val="75000"/>
                  <a:lumOff val="25000"/>
                </a:schemeClr>
              </a:solidFill>
            </a:endParaRPr>
          </a:p>
          <a:p>
            <a:pPr algn="just"/>
            <a:endParaRPr lang="el-GR"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857256"/>
          </a:xfrm>
        </p:spPr>
        <p:txBody>
          <a:bodyPr>
            <a:normAutofit fontScale="77500" lnSpcReduction="20000"/>
          </a:bodyPr>
          <a:lstStyle/>
          <a:p>
            <a:r>
              <a:rPr lang="el-GR" b="1" dirty="0" smtClean="0">
                <a:solidFill>
                  <a:schemeClr val="tx1">
                    <a:lumMod val="85000"/>
                    <a:lumOff val="15000"/>
                  </a:schemeClr>
                </a:solidFill>
              </a:rPr>
              <a:t>1.</a:t>
            </a:r>
          </a:p>
          <a:p>
            <a:r>
              <a:rPr lang="el-GR" b="1" dirty="0" smtClean="0">
                <a:solidFill>
                  <a:srgbClr val="FF0000"/>
                </a:solidFill>
              </a:rPr>
              <a:t>Ανάλυση εσωτερικού περιβάλλοντος</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3693319"/>
          </a:xfrm>
          <a:prstGeom prst="rect">
            <a:avLst/>
          </a:prstGeom>
          <a:noFill/>
        </p:spPr>
        <p:txBody>
          <a:bodyPr wrap="square" rtlCol="0">
            <a:spAutoFit/>
          </a:bodyPr>
          <a:lstStyle/>
          <a:p>
            <a:pPr algn="just">
              <a:buFont typeface="Arial" pitchFamily="34" charset="0"/>
              <a:buChar char="•"/>
            </a:pPr>
            <a:r>
              <a:rPr lang="el-GR" b="1" dirty="0" smtClean="0">
                <a:solidFill>
                  <a:srgbClr val="E25E04"/>
                </a:solidFill>
              </a:rPr>
              <a:t>Λοιποί πόροι.</a:t>
            </a:r>
          </a:p>
          <a:p>
            <a:pPr algn="just">
              <a:buFont typeface="Arial" pitchFamily="34" charset="0"/>
              <a:buChar char="•"/>
            </a:pPr>
            <a:endParaRPr lang="el-GR" b="1" dirty="0" smtClean="0">
              <a:solidFill>
                <a:srgbClr val="E25E04"/>
              </a:solidFill>
            </a:endParaRPr>
          </a:p>
          <a:p>
            <a:pPr algn="just"/>
            <a:r>
              <a:rPr lang="el-GR" b="1" dirty="0" smtClean="0">
                <a:solidFill>
                  <a:schemeClr val="tx1">
                    <a:lumMod val="75000"/>
                    <a:lumOff val="25000"/>
                  </a:schemeClr>
                </a:solidFill>
              </a:rPr>
              <a:t>Στο πλαίσιο αυτό συμπεριλαμβάνονται στοιχεία που μπορούν να χαρακτηριστούν ως πόροι και συνοψίζονται στους εξής</a:t>
            </a:r>
            <a:r>
              <a:rPr lang="en-US" b="1" dirty="0" smtClean="0">
                <a:solidFill>
                  <a:schemeClr val="tx1">
                    <a:lumMod val="75000"/>
                    <a:lumOff val="25000"/>
                  </a:schemeClr>
                </a:solidFill>
              </a:rPr>
              <a:t>:</a:t>
            </a:r>
            <a:endParaRPr lang="el-GR" b="1" dirty="0" smtClean="0">
              <a:solidFill>
                <a:schemeClr val="tx1">
                  <a:lumMod val="75000"/>
                  <a:lumOff val="25000"/>
                </a:schemeClr>
              </a:solidFill>
            </a:endParaRPr>
          </a:p>
          <a:p>
            <a:pPr algn="just">
              <a:buFont typeface="Arial" pitchFamily="34" charset="0"/>
              <a:buChar char="•"/>
            </a:pPr>
            <a:r>
              <a:rPr lang="el-GR" b="1" dirty="0" smtClean="0">
                <a:solidFill>
                  <a:srgbClr val="E25E04"/>
                </a:solidFill>
              </a:rPr>
              <a:t>Οργανωτικοί</a:t>
            </a:r>
            <a:r>
              <a:rPr lang="el-GR" b="1" dirty="0" smtClean="0">
                <a:solidFill>
                  <a:schemeClr val="tx1">
                    <a:lumMod val="75000"/>
                    <a:lumOff val="25000"/>
                  </a:schemeClr>
                </a:solidFill>
              </a:rPr>
              <a:t> πόροι. Στους οργανωτικούς πόρους συγκαταλέγονται τα συστήματα προγραμματισμού, ελέγχου και συντονισμού.</a:t>
            </a:r>
          </a:p>
          <a:p>
            <a:pPr algn="just">
              <a:buFont typeface="Arial" pitchFamily="34" charset="0"/>
              <a:buChar char="•"/>
            </a:pPr>
            <a:r>
              <a:rPr lang="el-GR" b="1" dirty="0" smtClean="0">
                <a:solidFill>
                  <a:srgbClr val="E25E04"/>
                </a:solidFill>
              </a:rPr>
              <a:t>Πόροι</a:t>
            </a:r>
            <a:r>
              <a:rPr lang="el-GR" b="1" dirty="0" smtClean="0">
                <a:solidFill>
                  <a:schemeClr val="tx1">
                    <a:lumMod val="75000"/>
                    <a:lumOff val="25000"/>
                  </a:schemeClr>
                </a:solidFill>
              </a:rPr>
              <a:t> καινοτομίας. Ως τέτοιοι νοούνται οι εργαζόμενοι με σημαντικές ικανότητες, η ερευνητική υποδομή κ.α.</a:t>
            </a:r>
          </a:p>
          <a:p>
            <a:pPr algn="just">
              <a:buFont typeface="Arial" pitchFamily="34" charset="0"/>
              <a:buChar char="•"/>
            </a:pPr>
            <a:r>
              <a:rPr lang="el-GR" b="1" dirty="0" smtClean="0">
                <a:solidFill>
                  <a:srgbClr val="E25E04"/>
                </a:solidFill>
              </a:rPr>
              <a:t>Φήμη</a:t>
            </a:r>
            <a:r>
              <a:rPr lang="el-GR" b="1" dirty="0" smtClean="0">
                <a:solidFill>
                  <a:schemeClr val="tx1">
                    <a:lumMod val="75000"/>
                    <a:lumOff val="25000"/>
                  </a:schemeClr>
                </a:solidFill>
              </a:rPr>
              <a:t>. Η καλή εικόνα στο πλαίσιο της συνεργασίας τόσο με τους πελάτες όσο και τους προμηθευτές.</a:t>
            </a:r>
          </a:p>
          <a:p>
            <a:pPr algn="just">
              <a:buFont typeface="Arial" pitchFamily="34" charset="0"/>
              <a:buChar char="•"/>
            </a:pPr>
            <a:endParaRPr lang="el-GR" b="1" dirty="0" smtClean="0">
              <a:solidFill>
                <a:schemeClr val="tx1">
                  <a:lumMod val="75000"/>
                  <a:lumOff val="25000"/>
                </a:schemeClr>
              </a:solidFill>
            </a:endParaRPr>
          </a:p>
          <a:p>
            <a:pPr marL="342900" indent="-342900" algn="just">
              <a:buFont typeface="+mj-lt"/>
              <a:buAutoNum type="arabicPeriod"/>
            </a:pPr>
            <a:endParaRPr lang="el-GR" b="1" dirty="0" smtClean="0">
              <a:solidFill>
                <a:schemeClr val="tx1">
                  <a:lumMod val="75000"/>
                  <a:lumOff val="25000"/>
                </a:schemeClr>
              </a:solidFill>
            </a:endParaRPr>
          </a:p>
          <a:p>
            <a:pPr algn="just"/>
            <a:endParaRPr lang="el-GR"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857256"/>
          </a:xfrm>
        </p:spPr>
        <p:txBody>
          <a:bodyPr>
            <a:normAutofit fontScale="77500" lnSpcReduction="20000"/>
          </a:bodyPr>
          <a:lstStyle/>
          <a:p>
            <a:r>
              <a:rPr lang="el-GR" b="1" dirty="0" smtClean="0">
                <a:solidFill>
                  <a:schemeClr val="tx1">
                    <a:lumMod val="85000"/>
                    <a:lumOff val="15000"/>
                  </a:schemeClr>
                </a:solidFill>
              </a:rPr>
              <a:t>1.</a:t>
            </a:r>
          </a:p>
          <a:p>
            <a:r>
              <a:rPr lang="el-GR" b="1" dirty="0" smtClean="0">
                <a:solidFill>
                  <a:srgbClr val="FF0000"/>
                </a:solidFill>
              </a:rPr>
              <a:t>Ανάλυση εσωτερικού περιβάλλοντος</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369332"/>
          </a:xfrm>
          <a:prstGeom prst="rect">
            <a:avLst/>
          </a:prstGeom>
          <a:noFill/>
        </p:spPr>
        <p:txBody>
          <a:bodyPr wrap="square" rtlCol="0">
            <a:spAutoFit/>
          </a:bodyPr>
          <a:lstStyle/>
          <a:p>
            <a:pPr algn="ctr"/>
            <a:r>
              <a:rPr lang="el-GR" b="1" dirty="0" smtClean="0">
                <a:solidFill>
                  <a:schemeClr val="tx1">
                    <a:lumMod val="75000"/>
                    <a:lumOff val="25000"/>
                  </a:schemeClr>
                </a:solidFill>
              </a:rPr>
              <a:t>Σχηματική απεικόνιση εσωτερικού περιβάλλοντος.</a:t>
            </a:r>
          </a:p>
        </p:txBody>
      </p:sp>
      <p:graphicFrame>
        <p:nvGraphicFramePr>
          <p:cNvPr id="11" name="10 - Διάγραμμα"/>
          <p:cNvGraphicFramePr/>
          <p:nvPr/>
        </p:nvGraphicFramePr>
        <p:xfrm>
          <a:off x="1714480" y="714356"/>
          <a:ext cx="6096000" cy="3706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 Ορθογώνιο"/>
          <p:cNvSpPr/>
          <p:nvPr/>
        </p:nvSpPr>
        <p:spPr>
          <a:xfrm>
            <a:off x="3357554" y="1928802"/>
            <a:ext cx="2714644"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3929058" y="2357430"/>
            <a:ext cx="1643074" cy="369332"/>
          </a:xfrm>
          <a:prstGeom prst="rect">
            <a:avLst/>
          </a:prstGeom>
          <a:noFill/>
        </p:spPr>
        <p:txBody>
          <a:bodyPr wrap="square" rtlCol="0">
            <a:spAutoFit/>
          </a:bodyPr>
          <a:lstStyle/>
          <a:p>
            <a:pPr algn="ctr"/>
            <a:r>
              <a:rPr lang="el-GR" dirty="0" smtClean="0">
                <a:solidFill>
                  <a:schemeClr val="bg1"/>
                </a:solidFill>
              </a:rPr>
              <a:t>Επιχείρηση</a:t>
            </a:r>
            <a:endParaRPr lang="el-GR" dirty="0">
              <a:solidFill>
                <a:schemeClr val="bg1"/>
              </a:solidFill>
            </a:endParaRPr>
          </a:p>
        </p:txBody>
      </p:sp>
      <p:sp>
        <p:nvSpPr>
          <p:cNvPr id="17" name="16 - Αριστερό βέλος"/>
          <p:cNvSpPr/>
          <p:nvPr/>
        </p:nvSpPr>
        <p:spPr>
          <a:xfrm rot="8500719">
            <a:off x="3316785" y="3042789"/>
            <a:ext cx="285752"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Αριστερό βέλος"/>
          <p:cNvSpPr/>
          <p:nvPr/>
        </p:nvSpPr>
        <p:spPr>
          <a:xfrm rot="2001369">
            <a:off x="5880748" y="3043627"/>
            <a:ext cx="285752"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Αριστερό βέλος"/>
          <p:cNvSpPr/>
          <p:nvPr/>
        </p:nvSpPr>
        <p:spPr>
          <a:xfrm rot="19192597">
            <a:off x="5817850" y="1823060"/>
            <a:ext cx="299726"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Αριστερό βέλος"/>
          <p:cNvSpPr/>
          <p:nvPr/>
        </p:nvSpPr>
        <p:spPr>
          <a:xfrm rot="13924140">
            <a:off x="3328669" y="1816048"/>
            <a:ext cx="285752"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Θεωρίες ανάλυσης</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4524315"/>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endParaRPr lang="el-GR" b="1" dirty="0" smtClean="0">
              <a:solidFill>
                <a:srgbClr val="E25E04"/>
              </a:solidFill>
            </a:endParaRPr>
          </a:p>
          <a:p>
            <a:pPr algn="just"/>
            <a:r>
              <a:rPr lang="el-GR" b="1" dirty="0" smtClean="0">
                <a:solidFill>
                  <a:schemeClr val="tx1">
                    <a:lumMod val="75000"/>
                    <a:lumOff val="25000"/>
                  </a:schemeClr>
                </a:solidFill>
              </a:rPr>
              <a:t>Η ανάγκη απάντησης σε μία σωρεία ερωτημάτων, οδήγησε στη διαμόρφωση θεωριών αναφορικά με τον τρόπο ανάλυσης του εσωτερικού περιβάλλοντος των επιχειρήσεων.</a:t>
            </a:r>
          </a:p>
          <a:p>
            <a:pPr algn="just"/>
            <a:r>
              <a:rPr lang="el-GR" b="1" dirty="0" smtClean="0">
                <a:solidFill>
                  <a:srgbClr val="E25E04"/>
                </a:solidFill>
              </a:rPr>
              <a:t>Τα ερωτήματα αυτά μπορούν να συνοψιστούν στα ακόλουθα</a:t>
            </a:r>
            <a:r>
              <a:rPr lang="en-US" b="1" dirty="0" smtClean="0">
                <a:solidFill>
                  <a:srgbClr val="E25E04"/>
                </a:solidFill>
              </a:rPr>
              <a:t>:</a:t>
            </a:r>
            <a:endParaRPr lang="el-GR" b="1" dirty="0" smtClean="0">
              <a:solidFill>
                <a:srgbClr val="E25E04"/>
              </a:solidFill>
            </a:endParaRPr>
          </a:p>
          <a:p>
            <a:pPr algn="just">
              <a:buFont typeface="Arial" pitchFamily="34" charset="0"/>
              <a:buChar char="•"/>
            </a:pPr>
            <a:r>
              <a:rPr lang="el-GR" b="1" dirty="0" smtClean="0">
                <a:solidFill>
                  <a:srgbClr val="E25E04"/>
                </a:solidFill>
              </a:rPr>
              <a:t>Από τι εξαρτάται η αποτυχία ή επιτυχία των επιχειρήσεων</a:t>
            </a:r>
            <a:r>
              <a:rPr lang="en-US" b="1" dirty="0" smtClean="0">
                <a:solidFill>
                  <a:srgbClr val="E25E04"/>
                </a:solidFill>
              </a:rPr>
              <a:t>;</a:t>
            </a:r>
            <a:endParaRPr lang="el-GR" b="1" dirty="0" smtClean="0">
              <a:solidFill>
                <a:srgbClr val="E25E04"/>
              </a:solidFill>
            </a:endParaRPr>
          </a:p>
          <a:p>
            <a:pPr algn="just">
              <a:buFont typeface="Arial" pitchFamily="34" charset="0"/>
              <a:buChar char="•"/>
            </a:pPr>
            <a:r>
              <a:rPr lang="el-GR" b="1" dirty="0" smtClean="0">
                <a:solidFill>
                  <a:srgbClr val="E25E04"/>
                </a:solidFill>
              </a:rPr>
              <a:t>Γιατί κάποιες ομοειδής επιχειρήσεις επιτυγχάνουν ενώ άλλες όχι</a:t>
            </a:r>
            <a:r>
              <a:rPr lang="en-US" b="1" dirty="0" smtClean="0">
                <a:solidFill>
                  <a:srgbClr val="E25E04"/>
                </a:solidFill>
              </a:rPr>
              <a:t>;</a:t>
            </a:r>
            <a:endParaRPr lang="el-GR" b="1" dirty="0" smtClean="0">
              <a:solidFill>
                <a:srgbClr val="E25E04"/>
              </a:solidFill>
            </a:endParaRPr>
          </a:p>
          <a:p>
            <a:pPr algn="just">
              <a:buFont typeface="Arial" pitchFamily="34" charset="0"/>
              <a:buChar char="•"/>
            </a:pPr>
            <a:r>
              <a:rPr lang="el-GR" b="1" dirty="0" smtClean="0">
                <a:solidFill>
                  <a:srgbClr val="E25E04"/>
                </a:solidFill>
              </a:rPr>
              <a:t>Πώς και ποιες επιχειρήσεις καταφέρνουν να επεκτείνουν την επιτυχία τους στο διηνεκές</a:t>
            </a:r>
            <a:r>
              <a:rPr lang="en-US" b="1" dirty="0" smtClean="0">
                <a:solidFill>
                  <a:srgbClr val="E25E04"/>
                </a:solidFill>
              </a:rPr>
              <a:t>; </a:t>
            </a:r>
          </a:p>
          <a:p>
            <a:pPr algn="just"/>
            <a:r>
              <a:rPr lang="el-GR" b="1" dirty="0" smtClean="0">
                <a:solidFill>
                  <a:schemeClr val="tx1">
                    <a:lumMod val="75000"/>
                    <a:lumOff val="25000"/>
                  </a:schemeClr>
                </a:solidFill>
              </a:rPr>
              <a:t>Η θεωρία του </a:t>
            </a:r>
            <a:r>
              <a:rPr lang="en-US" b="1" dirty="0" smtClean="0">
                <a:solidFill>
                  <a:schemeClr val="tx1">
                    <a:lumMod val="75000"/>
                    <a:lumOff val="25000"/>
                  </a:schemeClr>
                </a:solidFill>
              </a:rPr>
              <a:t>Michael Porter</a:t>
            </a:r>
            <a:r>
              <a:rPr lang="el-GR" b="1" dirty="0" smtClean="0">
                <a:solidFill>
                  <a:schemeClr val="tx1">
                    <a:lumMod val="75000"/>
                    <a:lumOff val="25000"/>
                  </a:schemeClr>
                </a:solidFill>
              </a:rPr>
              <a:t> είναι μία από τις σημαντικότερες θεωρίες ανάλυσης εσωτερικού περιβάλλοντος. Στην θεωρία αυτή η επιτυχία των επιχειρήσεων αποδίδεται στην ικανότητα της επιχείρησης να προσαρμόζει τον στρατηγικό σχεδιασμό της ανάλογα με τις μεταβαλλόμενες συνθήκες του εξωτερικού επιχειρησιακού περιβάλλοντος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Θέση κειμένου"/>
          <p:cNvSpPr>
            <a:spLocks noGrp="1"/>
          </p:cNvSpPr>
          <p:nvPr>
            <p:ph type="body" sz="half" idx="2"/>
          </p:nvPr>
        </p:nvSpPr>
        <p:spPr>
          <a:xfrm>
            <a:off x="142844" y="2357430"/>
            <a:ext cx="1285884" cy="1214446"/>
          </a:xfrm>
        </p:spPr>
        <p:txBody>
          <a:bodyPr>
            <a:normAutofit fontScale="62500" lnSpcReduction="20000"/>
          </a:bodyPr>
          <a:lstStyle/>
          <a:p>
            <a:r>
              <a:rPr lang="el-GR" b="1" dirty="0" smtClean="0">
                <a:solidFill>
                  <a:schemeClr val="tx1">
                    <a:lumMod val="85000"/>
                    <a:lumOff val="15000"/>
                  </a:schemeClr>
                </a:solidFill>
              </a:rPr>
              <a:t>1.1.1</a:t>
            </a:r>
          </a:p>
          <a:p>
            <a:r>
              <a:rPr lang="el-GR" b="1" dirty="0" smtClean="0">
                <a:solidFill>
                  <a:srgbClr val="FF0000"/>
                </a:solidFill>
              </a:rPr>
              <a:t>Στρατηγική  ανάλυση εσωτερικού περιβάλλοντος</a:t>
            </a:r>
          </a:p>
          <a:p>
            <a:r>
              <a:rPr lang="el-GR" b="1" dirty="0" smtClean="0">
                <a:solidFill>
                  <a:srgbClr val="FF0000"/>
                </a:solidFill>
              </a:rPr>
              <a:t>Θεωρίες ανάλυσης</a:t>
            </a:r>
            <a:endParaRPr lang="el-GR" b="1" dirty="0">
              <a:solidFill>
                <a:schemeClr val="tx1">
                  <a:lumMod val="85000"/>
                  <a:lumOff val="15000"/>
                </a:schemeClr>
              </a:solidFill>
            </a:endParaRPr>
          </a:p>
        </p:txBody>
      </p:sp>
      <p:sp>
        <p:nvSpPr>
          <p:cNvPr id="13" name="2 - Υπότιτλος"/>
          <p:cNvSpPr txBox="1">
            <a:spLocks/>
          </p:cNvSpPr>
          <p:nvPr/>
        </p:nvSpPr>
        <p:spPr>
          <a:xfrm>
            <a:off x="0" y="4714884"/>
            <a:ext cx="1428728" cy="685800"/>
          </a:xfrm>
          <a:prstGeom prst="rect">
            <a:avLst/>
          </a:prstGeom>
        </p:spPr>
        <p:txBody>
          <a:bodyPr vert="horz" anchor="ctr">
            <a:normAutofit fontScale="4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l-GR" sz="2600" b="0" i="0" u="none" strike="noStrike" kern="1200" cap="none" spc="0" normalizeH="0" baseline="0" noProof="0" dirty="0" smtClean="0">
                <a:ln>
                  <a:noFill/>
                </a:ln>
                <a:solidFill>
                  <a:srgbClr val="FFFFFF"/>
                </a:solidFill>
                <a:effectLst/>
                <a:uLnTx/>
                <a:uFillTx/>
                <a:latin typeface="+mn-lt"/>
                <a:ea typeface="+mn-ea"/>
                <a:cs typeface="+mn-cs"/>
              </a:rPr>
              <a:t>Τμήμα Διοίκησης των Επιχειρήσεων / Γρεβενά</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2600" dirty="0" smtClean="0">
                <a:solidFill>
                  <a:srgbClr val="FFFFFF"/>
                </a:solidFill>
              </a:rPr>
              <a:t>Εξάμηνο</a:t>
            </a:r>
            <a:r>
              <a:rPr lang="en-US" sz="2600" dirty="0" smtClean="0">
                <a:solidFill>
                  <a:srgbClr val="FFFFFF"/>
                </a:solidFill>
              </a:rPr>
              <a:t>:</a:t>
            </a:r>
            <a:r>
              <a:rPr lang="el-GR" sz="2600" dirty="0" smtClean="0">
                <a:solidFill>
                  <a:srgbClr val="FFFFFF"/>
                </a:solidFill>
              </a:rPr>
              <a:t> Ζ</a:t>
            </a:r>
            <a:endParaRPr kumimoji="0" lang="el-GR" sz="2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Picture 2" descr="logo"/>
          <p:cNvPicPr>
            <a:picLocks noChangeAspect="1" noChangeArrowheads="1"/>
          </p:cNvPicPr>
          <p:nvPr/>
        </p:nvPicPr>
        <p:blipFill>
          <a:blip r:embed="rId2"/>
          <a:srcRect/>
          <a:stretch>
            <a:fillRect/>
          </a:stretch>
        </p:blipFill>
        <p:spPr bwMode="auto">
          <a:xfrm>
            <a:off x="2214546" y="5786454"/>
            <a:ext cx="4953000" cy="533400"/>
          </a:xfrm>
          <a:prstGeom prst="rect">
            <a:avLst/>
          </a:prstGeom>
          <a:noFill/>
        </p:spPr>
      </p:pic>
      <p:sp>
        <p:nvSpPr>
          <p:cNvPr id="16" name="2 - Τίτλος"/>
          <p:cNvSpPr txBox="1">
            <a:spLocks/>
          </p:cNvSpPr>
          <p:nvPr/>
        </p:nvSpPr>
        <p:spPr>
          <a:xfrm>
            <a:off x="1714480" y="4643446"/>
            <a:ext cx="7315200" cy="64294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200" dirty="0" smtClean="0">
                <a:solidFill>
                  <a:schemeClr val="tx1">
                    <a:lumMod val="85000"/>
                    <a:lumOff val="15000"/>
                  </a:schemeClr>
                </a:solidFill>
                <a:latin typeface="+mj-lt"/>
                <a:ea typeface="+mj-ea"/>
                <a:cs typeface="+mj-cs"/>
              </a:rPr>
              <a:t>Καθηγητής</a:t>
            </a:r>
            <a:r>
              <a:rPr lang="en-US" sz="2200" dirty="0" smtClean="0">
                <a:solidFill>
                  <a:schemeClr val="tx1">
                    <a:lumMod val="85000"/>
                    <a:lumOff val="15000"/>
                  </a:schemeClr>
                </a:solidFill>
                <a:latin typeface="+mj-lt"/>
                <a:ea typeface="+mj-ea"/>
                <a:cs typeface="+mj-cs"/>
              </a:rPr>
              <a:t>: </a:t>
            </a:r>
            <a:r>
              <a:rPr lang="el-GR" sz="2200" dirty="0" smtClean="0">
                <a:solidFill>
                  <a:schemeClr val="tx1">
                    <a:lumMod val="85000"/>
                    <a:lumOff val="15000"/>
                  </a:schemeClr>
                </a:solidFill>
                <a:latin typeface="+mj-lt"/>
                <a:ea typeface="+mj-ea"/>
                <a:cs typeface="+mj-cs"/>
              </a:rPr>
              <a:t>Καλογερίδης Νικόλαος</a:t>
            </a:r>
            <a:endParaRPr kumimoji="0" lang="el-GR" sz="22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8" name="7 - TextBox"/>
          <p:cNvSpPr txBox="1"/>
          <p:nvPr/>
        </p:nvSpPr>
        <p:spPr>
          <a:xfrm>
            <a:off x="1714480" y="214290"/>
            <a:ext cx="6929486" cy="3693319"/>
          </a:xfrm>
          <a:prstGeom prst="rect">
            <a:avLst/>
          </a:prstGeom>
          <a:noFill/>
        </p:spPr>
        <p:txBody>
          <a:bodyPr wrap="square" rtlCol="0">
            <a:spAutoFit/>
          </a:bodyPr>
          <a:lstStyle/>
          <a:p>
            <a:pPr algn="just"/>
            <a:r>
              <a:rPr lang="el-GR" b="1" dirty="0" smtClean="0">
                <a:solidFill>
                  <a:srgbClr val="E25E04"/>
                </a:solidFill>
              </a:rPr>
              <a:t>Στρατηγική ανάλυση εσωτερικού περιβάλλοντος.</a:t>
            </a:r>
          </a:p>
          <a:p>
            <a:pPr algn="just"/>
            <a:r>
              <a:rPr lang="el-GR" b="1" dirty="0" smtClean="0">
                <a:solidFill>
                  <a:srgbClr val="E25E04"/>
                </a:solidFill>
              </a:rPr>
              <a:t>Θεωρία πόρων – ικανοτήτων.</a:t>
            </a:r>
          </a:p>
          <a:p>
            <a:pPr algn="just"/>
            <a:endParaRPr lang="el-GR" b="1" dirty="0" smtClean="0">
              <a:solidFill>
                <a:srgbClr val="E25E04"/>
              </a:solidFill>
            </a:endParaRPr>
          </a:p>
          <a:p>
            <a:pPr algn="just"/>
            <a:r>
              <a:rPr lang="el-GR" b="1" dirty="0" smtClean="0">
                <a:solidFill>
                  <a:schemeClr val="tx1">
                    <a:lumMod val="75000"/>
                    <a:lumOff val="25000"/>
                  </a:schemeClr>
                </a:solidFill>
              </a:rPr>
              <a:t>Η θεωρία αυτή συνδυάζει το εσωτερικό περιβάλλον με την σημασία της επίδρασης του εξωτερικού περιβάλλοντος στην διαμόρφωση των επιχειρησιακών συνθηκών.</a:t>
            </a:r>
          </a:p>
          <a:p>
            <a:pPr algn="just"/>
            <a:r>
              <a:rPr lang="el-GR" b="1" dirty="0" smtClean="0">
                <a:solidFill>
                  <a:schemeClr val="tx1">
                    <a:lumMod val="75000"/>
                    <a:lumOff val="25000"/>
                  </a:schemeClr>
                </a:solidFill>
              </a:rPr>
              <a:t>Σύμφωνα με τους υποστηρικτές της, όταν το εξωτερικό περιβάλλον μεταβάλλεται με ταχείς ρυθμούς, τα ιδιαίτερα χαρακτηριστικά κάθε επιχείρησης συνθέτουν μια περισσότερο σταθερή βάση για το σχεδιασμό και την εφαρμογή της στρατηγικής.</a:t>
            </a:r>
          </a:p>
          <a:p>
            <a:pPr algn="just"/>
            <a:r>
              <a:rPr lang="el-GR" b="1" dirty="0" smtClean="0">
                <a:solidFill>
                  <a:schemeClr val="tx1">
                    <a:lumMod val="75000"/>
                    <a:lumOff val="25000"/>
                  </a:schemeClr>
                </a:solidFill>
              </a:rPr>
              <a:t>Οι επιχειρήσεις διαφέρουν μεταξύ τους τόσο ως προς τους πόρους και τις ικανότητες που κατέχουν όσο και ως προς τον τρόπο με τον οποίο χρησιμοποιούν τα διαθέσιμα αυτά στοιχεία.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2262</TotalTime>
  <Words>2788</Words>
  <Application>Microsoft Office PowerPoint</Application>
  <PresentationFormat>Προβολή στην οθόνη (4:3)</PresentationFormat>
  <Paragraphs>491</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Median</vt:lpstr>
      <vt:lpstr>Επιχειρησιακή Στρατηγική</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Επιχειρησιακή Στρατηγική</dc:title>
  <dc:creator>User</dc:creator>
  <cp:lastModifiedBy>User</cp:lastModifiedBy>
  <cp:revision>170</cp:revision>
  <dcterms:created xsi:type="dcterms:W3CDTF">2016-10-06T08:58:31Z</dcterms:created>
  <dcterms:modified xsi:type="dcterms:W3CDTF">2016-10-23T19:33:33Z</dcterms:modified>
</cp:coreProperties>
</file>