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524" r:id="rId2"/>
    <p:sldId id="257" r:id="rId3"/>
    <p:sldId id="259" r:id="rId4"/>
    <p:sldId id="261" r:id="rId5"/>
    <p:sldId id="262" r:id="rId6"/>
    <p:sldId id="500" r:id="rId7"/>
    <p:sldId id="513" r:id="rId8"/>
    <p:sldId id="514" r:id="rId9"/>
    <p:sldId id="515" r:id="rId10"/>
    <p:sldId id="516" r:id="rId11"/>
    <p:sldId id="517" r:id="rId12"/>
    <p:sldId id="518" r:id="rId13"/>
    <p:sldId id="519" r:id="rId14"/>
    <p:sldId id="520" r:id="rId15"/>
    <p:sldId id="521" r:id="rId16"/>
    <p:sldId id="505" r:id="rId17"/>
    <p:sldId id="522" r:id="rId18"/>
    <p:sldId id="523" r:id="rId19"/>
  </p:sldIdLst>
  <p:sldSz cx="9144000" cy="6858000" type="screen4x3"/>
  <p:notesSz cx="6858000" cy="9144000"/>
  <p:custDataLst>
    <p:tags r:id="rId21"/>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12:</a:t>
            </a:r>
            <a:r>
              <a:rPr lang="en-US" sz="2800" dirty="0" smtClean="0"/>
              <a:t> Peter Drucker – </a:t>
            </a:r>
            <a:r>
              <a:rPr lang="el-GR" sz="2800" dirty="0" smtClean="0"/>
              <a:t>Ο γκουρού του Μάνατζμεντ (Μέρος 2ο)</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2693657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(5)</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a:t>Ο </a:t>
            </a:r>
            <a:r>
              <a:rPr lang="en-US" sz="2000" dirty="0"/>
              <a:t>DRUCKER </a:t>
            </a:r>
            <a:r>
              <a:rPr lang="el-GR" sz="2000" dirty="0"/>
              <a:t>ΘΕΩΡΟΥΣΕ ΟΤΙ ΤΟ ΠΙΟ ΠΟΛΥΤΙΜΟ ΠΕΡΙΟΥΣΙΑΚΟ ΣΤΟΙΧΕΙΟ ΜΙΑ ΕΠΙΧΕΙΡΗΣΗΣ ΗΤΑΝ ΟΙ ΑΝΘΡΩΠΟΙ.</a:t>
            </a:r>
          </a:p>
          <a:p>
            <a:pPr>
              <a:defRPr/>
            </a:pPr>
            <a:r>
              <a:rPr lang="el-GR" sz="2000" dirty="0"/>
              <a:t>Ο </a:t>
            </a:r>
            <a:r>
              <a:rPr lang="en-US" sz="2000" dirty="0"/>
              <a:t>Philip Kotler </a:t>
            </a:r>
            <a:r>
              <a:rPr lang="el-GR" sz="2000" dirty="0"/>
              <a:t>δήλωσε: </a:t>
            </a:r>
            <a:r>
              <a:rPr lang="el-GR" sz="2000" dirty="0" smtClean="0"/>
              <a:t>«Ο </a:t>
            </a:r>
            <a:r>
              <a:rPr lang="en-US" sz="2000" dirty="0" smtClean="0"/>
              <a:t>Peter Drucker (P.D.) </a:t>
            </a:r>
            <a:r>
              <a:rPr lang="el-GR" sz="2000" dirty="0" smtClean="0"/>
              <a:t>είναι </a:t>
            </a:r>
            <a:r>
              <a:rPr lang="el-GR" sz="2000" dirty="0"/>
              <a:t>ο πατέρας της  </a:t>
            </a:r>
            <a:r>
              <a:rPr lang="el-GR" sz="2000" dirty="0" smtClean="0"/>
              <a:t>Διοίκησης Επιχειρήσεων. Το </a:t>
            </a:r>
            <a:r>
              <a:rPr lang="el-GR" sz="2000" dirty="0"/>
              <a:t>θεωρώ φιλοφρόνηση όταν κάποιοι με αποκαλούν </a:t>
            </a:r>
            <a:r>
              <a:rPr lang="el-GR" sz="2000" dirty="0" smtClean="0"/>
              <a:t>πατέρα </a:t>
            </a:r>
            <a:r>
              <a:rPr lang="el-GR" sz="2000" dirty="0"/>
              <a:t>του Μάρκετινγκ. Τους απαντώ ότι, σε αυτήν την περίπτωση, ο </a:t>
            </a:r>
            <a:r>
              <a:rPr lang="en-US" sz="2000" dirty="0"/>
              <a:t>P.D.</a:t>
            </a:r>
            <a:r>
              <a:rPr lang="el-GR" sz="2000" dirty="0"/>
              <a:t> είναι ο </a:t>
            </a:r>
            <a:r>
              <a:rPr lang="el-GR" sz="2000" dirty="0" smtClean="0"/>
              <a:t>παππούς  </a:t>
            </a:r>
            <a:r>
              <a:rPr lang="el-GR" sz="2000" dirty="0"/>
              <a:t>του </a:t>
            </a:r>
            <a:r>
              <a:rPr lang="el-GR" sz="2000" dirty="0" smtClean="0"/>
              <a:t>Μάρκετινγκ».</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(6)</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a:t>ΣΥΠΕΡΑΣΜΑΤΑ</a:t>
            </a:r>
          </a:p>
          <a:p>
            <a:pPr>
              <a:defRPr/>
            </a:pPr>
            <a:r>
              <a:rPr lang="el-GR" sz="2000" dirty="0"/>
              <a:t>Σ’ έναν κόσμο όπου ο πελάτης έχει γίνει βασική ελεγκτήρια δύναμη, η σημασία του να γνωρίζει κανείς και να συνεργάζεται με τον πελάτη του είναι η μεγαλύτερη από ποτέ άλλοτε. Στην προσπάθεια μας να απαντήσουμε στα τέσσερα ερωτήματα αναφορικά  με</a:t>
            </a:r>
          </a:p>
          <a:p>
            <a:pPr>
              <a:buFont typeface="+mj-lt"/>
              <a:buAutoNum type="arabicPeriod"/>
              <a:defRPr/>
            </a:pPr>
            <a:r>
              <a:rPr lang="el-GR" sz="2000" dirty="0"/>
              <a:t>Την ταυτότητα του πελάτη</a:t>
            </a:r>
            <a:r>
              <a:rPr lang="el-GR" sz="2000" dirty="0" smtClean="0"/>
              <a:t>…………………………………………</a:t>
            </a:r>
            <a:endParaRPr lang="el-GR" sz="2000" dirty="0"/>
          </a:p>
          <a:p>
            <a:pPr>
              <a:buFont typeface="+mj-lt"/>
              <a:buAutoNum type="arabicPeriod"/>
              <a:defRPr/>
            </a:pPr>
            <a:r>
              <a:rPr lang="el-GR" sz="2000" dirty="0"/>
              <a:t>Την αξία</a:t>
            </a:r>
            <a:r>
              <a:rPr lang="el-GR" sz="2000" dirty="0" smtClean="0"/>
              <a:t>…………………………………………………………………………………….. </a:t>
            </a:r>
            <a:endParaRPr lang="el-GR" sz="2000" dirty="0"/>
          </a:p>
          <a:p>
            <a:pPr>
              <a:buFont typeface="+mj-lt"/>
              <a:buAutoNum type="arabicPeriod"/>
              <a:defRPr/>
            </a:pPr>
            <a:r>
              <a:rPr lang="el-GR" sz="2000" dirty="0"/>
              <a:t>Τα αποτελέσματα</a:t>
            </a:r>
            <a:r>
              <a:rPr lang="el-GR" sz="2000" dirty="0" smtClean="0"/>
              <a:t>…………………………………………………………………….. </a:t>
            </a:r>
            <a:endParaRPr lang="el-GR" sz="2000" dirty="0"/>
          </a:p>
          <a:p>
            <a:pPr>
              <a:buFont typeface="+mj-lt"/>
              <a:buAutoNum type="arabicPeriod"/>
              <a:defRPr/>
            </a:pPr>
            <a:r>
              <a:rPr lang="el-GR" sz="2000" dirty="0"/>
              <a:t>Και την ενοποίηση,………………………………………………………… θα πρέπει να έχουμε κατά νου</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(7)</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457200" indent="-457200">
              <a:buFont typeface="+mj-lt"/>
              <a:buAutoNum type="arabicPeriod"/>
              <a:defRPr/>
            </a:pPr>
            <a:r>
              <a:rPr lang="el-GR" sz="2000" dirty="0" smtClean="0"/>
              <a:t>Ο </a:t>
            </a:r>
            <a:r>
              <a:rPr lang="el-GR" sz="2000" dirty="0"/>
              <a:t>πελάτης δεν είναι πλέον απλά ένας αποδέκτης αγαθών και υπηρεσιών. Αυτός ή αυτή είναι συνεταίρος σας και οι ρόλοι σας εξελίσσονται συνεχώς. Οι σχέσεις δεν είναι απλές και συχνά συμπεριλαμβάνουν ολόκληρες κοινότητες.</a:t>
            </a:r>
          </a:p>
          <a:p>
            <a:pPr marL="457200" indent="-457200">
              <a:buFont typeface="+mj-lt"/>
              <a:buAutoNum type="arabicPeriod"/>
              <a:defRPr/>
            </a:pPr>
            <a:r>
              <a:rPr lang="el-GR" sz="2000" dirty="0" smtClean="0"/>
              <a:t>Η </a:t>
            </a:r>
            <a:r>
              <a:rPr lang="el-GR" sz="2000" dirty="0"/>
              <a:t>αξία</a:t>
            </a:r>
            <a:r>
              <a:rPr lang="en-US" sz="2000" dirty="0"/>
              <a:t> </a:t>
            </a:r>
            <a:r>
              <a:rPr lang="el-GR" sz="2000" dirty="0"/>
              <a:t>βασίζεται στην ικανότητα σας να συνδεθείτε με τον πελάτη και να γνωρίζετε περισσότερα για τις ανάγκες  και τις επιθυμίες του/της από ότι αυτός ή αυτή μπορεί να εκφράσει. Αυτή η διασύνδεση απαιτεί ειλικρίνεια και ακεραιότητα. Η εξατομίκευση είναι προς όφελος της – δεν υπάρχουν πακέτα πελατών. Τα επώνυμα προϊόντα που χαρακτηρίζονται από κάθετη ολοκλήρωση αντικαθίστανται από την πολύπλευρη, δικτυωμένη αλυσίδα αξίας, η οποία ενοποιεί με συγκροτημένο τρόπο εξαρτήματα, προϊόντα και υπηρεσίες σε μια συσκευασία.</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(8)</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457200" indent="-457200">
              <a:buFont typeface="+mj-lt"/>
              <a:buAutoNum type="arabicPeriod" startAt="3"/>
              <a:defRPr/>
            </a:pPr>
            <a:r>
              <a:rPr lang="el-GR" sz="2000" dirty="0"/>
              <a:t>Τα αποτελέσματα αναφέρονται σε κάθε πελάτη ξεχωριστά. Οι πελάτες γνωρίζουν τα αποτελέσματα  - καλά και κακά – την ίδια στιγμή που τα γνωρίζετε κι εσείς, αν όχι νωρίτερα</a:t>
            </a:r>
            <a:r>
              <a:rPr lang="el-GR" sz="2000" dirty="0" smtClean="0"/>
              <a:t>.</a:t>
            </a:r>
          </a:p>
          <a:p>
            <a:pPr marL="457200" indent="-457200">
              <a:buFont typeface="+mj-lt"/>
              <a:buAutoNum type="arabicPeriod" startAt="4"/>
              <a:defRPr/>
            </a:pPr>
            <a:r>
              <a:rPr lang="el-GR" sz="2000" dirty="0" smtClean="0"/>
              <a:t>Η </a:t>
            </a:r>
            <a:r>
              <a:rPr lang="el-GR" sz="2000" dirty="0"/>
              <a:t>πελατειακή στρατηγική εξαρτάται τόσο από το βαθμό ενοποίησης με τον πελάτη όσο και από το ίδιο το προϊόν ή την υπηρεσία. Η στρατηγική πρέπει να σχεδιάζεται με βάση το πακέτο τα των δυνατοτήτων και των ισχυρών σημείων στο εσωτερικό της επιχείρησης, και στα οποία μπορεί να έχει πρόσβαση η επιχείρηση.</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(9)</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a:defRPr/>
            </a:pPr>
            <a:r>
              <a:rPr lang="el-GR" sz="2000" dirty="0"/>
              <a:t>Αυτές οι πραγματικότητες και η ανάγκη της επιχείρησης να λειτουργεί αποδοτικά στο κόσμο των </a:t>
            </a:r>
            <a:r>
              <a:rPr lang="en-US" sz="2000" dirty="0"/>
              <a:t>Lego, </a:t>
            </a:r>
            <a:r>
              <a:rPr lang="el-GR" sz="2000" dirty="0"/>
              <a:t>μόλις που υπογραμμίζουν  τη σημασία της άποψης ότι ο πελάτης είναι η αρχή και το τέλος. Ο </a:t>
            </a:r>
            <a:r>
              <a:rPr lang="en-US" sz="2000" dirty="0"/>
              <a:t>P.D. </a:t>
            </a:r>
            <a:r>
              <a:rPr lang="el-GR" sz="2000" dirty="0"/>
              <a:t>έλεγε για την αντιμετώπιση αυτού του νέου πελάτη, «Ρώτα τον εαυτόν σου καθημερινά, ποιους πελάτες άγγιξα σήμερα και τι ήταν αυτό που έμαθα:»</a:t>
            </a:r>
          </a:p>
          <a:p>
            <a:pPr>
              <a:defRPr/>
            </a:pPr>
            <a:r>
              <a:rPr lang="el-GR" sz="2000" dirty="0"/>
              <a:t>Η παράδοση της αξίας εξαρτάται από την ικανότητα σας να ακούτε, να ερμηνεύετε και να καινοτομείτε αντίστοιχα. Μόνο από μια «από έξω προς τα μέσα» αντίληψη μπορούν οι επιχειρήσεις να μεταβάλλουν τις προσδοκίες των πελατών και να αρχίσουν να προσφέρουν προϊόντα και υπηρεσίες που οι πελάτες δεν ήξεραν καν ότι ήθελαν – το πιο ουσιαστικό μέτρο ενός καινοτόμου προϊόντος.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(10)</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a:t>ΚΑΙΝΟΤΟΜΙΑ ΚΑΙ ΕΓΚΑΤΑΛΕΙΨΗ</a:t>
            </a:r>
          </a:p>
          <a:p>
            <a:pPr marL="0" indent="0">
              <a:buNone/>
              <a:defRPr/>
            </a:pPr>
            <a:r>
              <a:rPr lang="el-GR" sz="2000" dirty="0"/>
              <a:t>Μερικά από τα αποφθέγματα του </a:t>
            </a:r>
            <a:r>
              <a:rPr lang="en-US" sz="2000" dirty="0"/>
              <a:t>P.D.</a:t>
            </a:r>
          </a:p>
          <a:p>
            <a:pPr>
              <a:defRPr/>
            </a:pPr>
            <a:r>
              <a:rPr lang="el-GR" sz="2000" dirty="0" smtClean="0"/>
              <a:t>Ο </a:t>
            </a:r>
            <a:r>
              <a:rPr lang="el-GR" sz="2000" dirty="0"/>
              <a:t>καλύτερος τρόπος να προβλέψει κανείς το μέλλον είναι να το </a:t>
            </a:r>
            <a:r>
              <a:rPr lang="el-GR" sz="2000" dirty="0" smtClean="0"/>
              <a:t>δημιουργήσει.</a:t>
            </a:r>
            <a:endParaRPr lang="el-GR" sz="2000" dirty="0"/>
          </a:p>
          <a:p>
            <a:pPr>
              <a:defRPr/>
            </a:pPr>
            <a:r>
              <a:rPr lang="el-GR" sz="2000" dirty="0"/>
              <a:t>Το αύριο είναι μια ευκαιρία.</a:t>
            </a:r>
          </a:p>
          <a:p>
            <a:pPr>
              <a:defRPr/>
            </a:pPr>
            <a:r>
              <a:rPr lang="el-GR" sz="2000" dirty="0"/>
              <a:t> Αν δεν καταλαβαίνει κανείς την έννοια της καινοτομίας, δεν καταλαβαίνει την έννοια της επιχείρησης.</a:t>
            </a:r>
          </a:p>
          <a:p>
            <a:pPr>
              <a:defRPr/>
            </a:pPr>
            <a:r>
              <a:rPr lang="el-GR" sz="2000" dirty="0"/>
              <a:t> Η καινοτομία αναφέρεται στην απαλλαγή από τα δεσμά του χθες, ώστε να κερδίσουμε την ελευθερία να δημιουργήσουμε το αύριο.</a:t>
            </a:r>
          </a:p>
          <a:p>
            <a:pPr marL="457200" indent="-457200">
              <a:buFont typeface="+mj-lt"/>
              <a:buAutoNum type="arabicPeriod" startAt="3"/>
              <a:defRPr/>
            </a:pPr>
            <a:endParaRPr lang="el-GR" sz="2000" b="1"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(11)</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marL="0" indent="0">
              <a:buNone/>
              <a:defRPr/>
            </a:pPr>
            <a:r>
              <a:rPr lang="el-GR" sz="2000" dirty="0"/>
              <a:t>ΑΝΘΡΩΠΟΙ ΚΑΙ ΓΝΩΣΗ</a:t>
            </a:r>
          </a:p>
          <a:p>
            <a:pPr>
              <a:defRPr/>
            </a:pPr>
            <a:r>
              <a:rPr lang="el-GR" sz="2000" dirty="0"/>
              <a:t>Η διοίκηση επιχειρήσεων αφορά σε ανθρώπινα όντα. Σκοπός της είναι να καταστήσει τους ανθρώπους ικανούς για κοινή δράση, να καταστήσει τα πλεονεκτήματα τους αποτελεσματικά και τις αδυναμίες τους </a:t>
            </a:r>
            <a:r>
              <a:rPr lang="el-GR" sz="2000" dirty="0" smtClean="0"/>
              <a:t>άσχετες (</a:t>
            </a:r>
            <a:r>
              <a:rPr lang="en-US" sz="2000" dirty="0" smtClean="0"/>
              <a:t>P.D.</a:t>
            </a:r>
            <a:r>
              <a:rPr lang="el-GR" sz="2000" dirty="0" smtClean="0"/>
              <a:t>).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2195905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eaLnBrk="1" hangingPunct="1"/>
            <a:r>
              <a:rPr lang="el-GR" dirty="0" smtClean="0"/>
              <a:t>Να γνωρίσει ο φοιτητής τον </a:t>
            </a:r>
            <a:r>
              <a:rPr lang="en-US" dirty="0"/>
              <a:t>Peter </a:t>
            </a:r>
            <a:r>
              <a:rPr lang="en-US" dirty="0" smtClean="0"/>
              <a:t>Drucker</a:t>
            </a:r>
            <a:r>
              <a:rPr lang="el-GR" dirty="0" smtClean="0"/>
              <a:t>, τον γκουρού </a:t>
            </a:r>
            <a:r>
              <a:rPr lang="el-GR" dirty="0"/>
              <a:t>του </a:t>
            </a:r>
            <a:r>
              <a:rPr lang="el-GR" dirty="0" smtClean="0"/>
              <a:t>Μάνατζμεντ.</a:t>
            </a:r>
            <a:endParaRPr lang="el-GR" dirty="0"/>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n-US" sz="2800" dirty="0"/>
              <a:t>Peter Drucker – </a:t>
            </a:r>
            <a:r>
              <a:rPr lang="el-GR" sz="2800" dirty="0"/>
              <a:t>Ο </a:t>
            </a:r>
            <a:r>
              <a:rPr lang="el-GR" sz="2800" dirty="0" smtClean="0"/>
              <a:t>γκουρού </a:t>
            </a:r>
            <a:r>
              <a:rPr lang="el-GR" sz="2800" dirty="0"/>
              <a:t>του </a:t>
            </a:r>
            <a:r>
              <a:rPr lang="el-GR" sz="2800" dirty="0" smtClean="0"/>
              <a:t>Μάνατζμεντ.</a:t>
            </a:r>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(1)</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a:t>ΤΙ ΘΕΩΡΕΙ ΑΞΙΑ Ο </a:t>
            </a:r>
            <a:r>
              <a:rPr lang="el-GR" sz="2000" dirty="0" smtClean="0"/>
              <a:t>ΠΕΛΑΤΗΣ ΣΑΣ</a:t>
            </a:r>
            <a:r>
              <a:rPr lang="el-GR" sz="2000" dirty="0"/>
              <a:t>;</a:t>
            </a:r>
          </a:p>
          <a:p>
            <a:pPr>
              <a:buFont typeface="Wingdings" pitchFamily="2" charset="2"/>
              <a:buAutoNum type="arabicPeriod"/>
              <a:defRPr/>
            </a:pPr>
            <a:r>
              <a:rPr lang="el-GR" sz="2000" dirty="0"/>
              <a:t>Πως συμβαδίζει η αντίληψη περί αξίας του πελάτη σας με τη δική σας;</a:t>
            </a:r>
          </a:p>
          <a:p>
            <a:pPr>
              <a:buFont typeface="Wingdings" pitchFamily="2" charset="2"/>
              <a:buAutoNum type="arabicPeriod"/>
              <a:defRPr/>
            </a:pPr>
            <a:r>
              <a:rPr lang="el-GR" sz="2000" dirty="0"/>
              <a:t>Με ποιο τρόπο η συνδεσιμότητα και οι σχέσεις επηρεάζουν την αξία;</a:t>
            </a:r>
          </a:p>
          <a:p>
            <a:pPr>
              <a:buFont typeface="Wingdings" pitchFamily="2" charset="2"/>
              <a:buAutoNum type="arabicPeriod"/>
              <a:defRPr/>
            </a:pPr>
            <a:r>
              <a:rPr lang="el-GR" sz="2000" dirty="0"/>
              <a:t>Ποια είναι η αξία του συνδεμένου συνόλου που είναι διαφορετική από το άθροισμα των μερών του;</a:t>
            </a:r>
          </a:p>
          <a:p>
            <a:pPr>
              <a:buFont typeface="Wingdings" pitchFamily="2" charset="2"/>
              <a:buAutoNum type="arabicPeriod"/>
              <a:defRPr/>
            </a:pPr>
            <a:r>
              <a:rPr lang="el-GR" sz="2000" dirty="0"/>
              <a:t>Ποιες από τις ανάγκες  ή απαιτήσεις παραμένουν ανικανοποίητες στις αγορές – στόχους σας και θα μπορούσατε ή θα έπρεπε να επιχειρήσετε να καλύψετε τα κενά;</a:t>
            </a:r>
          </a:p>
          <a:p>
            <a:pPr marL="0" indent="0">
              <a:buNone/>
              <a:defRPr/>
            </a:pPr>
            <a:r>
              <a:rPr lang="el-GR" sz="2000" dirty="0"/>
              <a:t>ΣΥΜΠΕΡΑΣΜΑ</a:t>
            </a:r>
          </a:p>
          <a:p>
            <a:pPr>
              <a:defRPr/>
            </a:pPr>
            <a:r>
              <a:rPr lang="el-GR" sz="2000" dirty="0"/>
              <a:t>Είτε αυτό αρέσει στις </a:t>
            </a:r>
            <a:r>
              <a:rPr lang="el-GR" sz="2000" dirty="0" smtClean="0"/>
              <a:t>επιχειρήσεις </a:t>
            </a:r>
            <a:r>
              <a:rPr lang="el-GR" sz="2000" dirty="0"/>
              <a:t>είτε όχι, ο πελάτης είναι το αφεντικό.</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(2)</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smtClean="0"/>
              <a:t>Η </a:t>
            </a:r>
            <a:r>
              <a:rPr lang="el-GR" sz="2000" dirty="0"/>
              <a:t>ΑΝΤΙΛΗΨΗ ΠΕΡΙ ΑΞΙΑΣ ΤΟΥ ΠΕΛΑΤΗ ΣΑΣ ΣΥΜΒΑΔΙΖΕΙ ΜΕ ΤΗ ΔΙΚΗ ΣΑΣ;</a:t>
            </a:r>
          </a:p>
          <a:p>
            <a:pPr>
              <a:defRPr/>
            </a:pPr>
            <a:r>
              <a:rPr lang="el-GR" sz="2000" dirty="0" smtClean="0"/>
              <a:t>Η </a:t>
            </a:r>
            <a:r>
              <a:rPr lang="el-GR" sz="2000" dirty="0"/>
              <a:t>άμεση προσωπική επαφή εμπεριέχει μια συναισθηματική νοημοσύνη που δεν μπορεί εύκολα να αποτυπωθεί στο χαρτί. Η αξία πρέπει να γίνει κατανοητή από την προοπτική του, και ο μόνος τρόπος να συμβεί αυτό είναι να ερωτηθεί άμεσα ο πελάτης.</a:t>
            </a:r>
            <a:endParaRPr lang="en-US" sz="2000" dirty="0"/>
          </a:p>
          <a:p>
            <a:pPr>
              <a:defRPr/>
            </a:pPr>
            <a:r>
              <a:rPr lang="el-GR" sz="2000" dirty="0"/>
              <a:t>Συμπέρασμα:  </a:t>
            </a:r>
            <a:r>
              <a:rPr lang="el-GR" sz="2000" dirty="0" smtClean="0"/>
              <a:t>«Σ</a:t>
            </a:r>
            <a:r>
              <a:rPr lang="el-GR" sz="2000" dirty="0"/>
              <a:t>’  αυτόν τον γεμάτο στατιστικά δεδομένα κόσμο, η άμεση συναισθηματική νοημοσύνη έχει ακόμη την σημασία </a:t>
            </a:r>
            <a:r>
              <a:rPr lang="el-GR" sz="2000" dirty="0" smtClean="0"/>
              <a:t>της».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(3)</a:t>
            </a:r>
            <a:endParaRPr lang="el-GR" sz="4000"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marL="0" indent="0">
              <a:buNone/>
              <a:defRPr/>
            </a:pPr>
            <a:r>
              <a:rPr lang="el-GR" sz="2000" dirty="0"/>
              <a:t>ΕΙΣΑΣΤΕ ΕΙΛΙΚΡΙΝΕΙΣ ΚΑΙ ΚΟΙΝΩΝΙΚΑ ΥΠΕΥΘΥΝΟΙ ΚΑΤΑ ΤΗΝ ΠΑΡΟΥΣΙΑΣΗ ΤΩΝ ΑΠΟΤΕΛΕΣΜΑΤΩΝ ΣΑΣ;</a:t>
            </a:r>
          </a:p>
          <a:p>
            <a:pPr>
              <a:defRPr/>
            </a:pPr>
            <a:r>
              <a:rPr lang="el-GR" sz="2000" dirty="0"/>
              <a:t>Μία επιχείρηση υποχρεούται να εξετάζει και την ηθική διάσταση των πραγμάτων. Όπως κατέδειξαν καταφανώς η </a:t>
            </a:r>
            <a:r>
              <a:rPr lang="en-US" sz="2000" dirty="0"/>
              <a:t>Enron </a:t>
            </a:r>
            <a:r>
              <a:rPr lang="el-GR" sz="2000" dirty="0"/>
              <a:t>κι άλλοι εκπρόσωποι του οικονομικού εγκλήματος, η κοινωνική υπευθυνότητα είναι άρρηκτα συνδεμένη με τη βιωσιμότητα. Πολλές επιχειρήσεις αγνοούν αυτή την πραγματικότητα σε βάρος τους.</a:t>
            </a:r>
          </a:p>
          <a:p>
            <a:pPr marL="0" indent="0">
              <a:buNone/>
              <a:defRPr/>
            </a:pPr>
            <a:r>
              <a:rPr lang="el-GR" sz="2000" dirty="0"/>
              <a:t>Η ΠΕΛΑΤΕΙΑΚΗ ΣΑΣ ΣΤΡΑΤΗΓΙΚΗ ΚΑΙ Η ΕΠΙΧΕΙΡΗΣΙΑΚΗ ΣΤΡΑΤΗΓΙΚΗ ΣΑΣ ΣΥΝΤΑΙΡΙΑΖΟΝΤΑΙ;</a:t>
            </a:r>
          </a:p>
          <a:p>
            <a:pPr>
              <a:defRPr/>
            </a:pPr>
            <a:r>
              <a:rPr lang="el-GR" sz="2000" dirty="0"/>
              <a:t>Η προοπτική του </a:t>
            </a:r>
            <a:r>
              <a:rPr lang="el-GR" sz="2000" dirty="0" smtClean="0"/>
              <a:t>«απ</a:t>
            </a:r>
            <a:r>
              <a:rPr lang="el-GR" sz="2000" dirty="0"/>
              <a:t>’ έξω προς τα </a:t>
            </a:r>
            <a:r>
              <a:rPr lang="el-GR" sz="2000" dirty="0" smtClean="0"/>
              <a:t>μέσα»: </a:t>
            </a:r>
            <a:r>
              <a:rPr lang="el-GR" sz="2000" dirty="0"/>
              <a:t>Το σημείο αναφοράς μιας επιχείρησης θα πρέπει πάντοτε να είναι αυτό που συμβαίνει στην αγορά, και όχι στην αίθουσα του διοικητικού συμβουλίου</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12378"/>
            <a:ext cx="7920880" cy="1282154"/>
          </a:xfrm>
        </p:spPr>
        <p:txBody>
          <a:bodyPr/>
          <a:lstStyle/>
          <a:p>
            <a:r>
              <a:rPr lang="en-US" sz="4000" dirty="0" smtClean="0"/>
              <a:t>Peter Drucker – </a:t>
            </a:r>
            <a:r>
              <a:rPr lang="el-GR" sz="4000" dirty="0" smtClean="0"/>
              <a:t>Ο γκουρού του Μάνατζμεντ (4)</a:t>
            </a:r>
            <a:endParaRPr lang="el-GR" sz="4000" dirty="0">
              <a:effectLst/>
            </a:endParaRPr>
          </a:p>
        </p:txBody>
      </p:sp>
      <p:sp>
        <p:nvSpPr>
          <p:cNvPr id="10243" name="Θέση περιεχομένου 2"/>
          <p:cNvSpPr>
            <a:spLocks noGrp="1"/>
          </p:cNvSpPr>
          <p:nvPr>
            <p:ph idx="1"/>
          </p:nvPr>
        </p:nvSpPr>
        <p:spPr>
          <a:xfrm>
            <a:off x="1187450" y="1724546"/>
            <a:ext cx="7921625" cy="3864694"/>
          </a:xfrm>
        </p:spPr>
        <p:txBody>
          <a:bodyPr/>
          <a:lstStyle/>
          <a:p>
            <a:pPr marL="0" indent="0">
              <a:buNone/>
              <a:defRPr/>
            </a:pPr>
            <a:r>
              <a:rPr lang="el-GR" sz="2000" dirty="0" smtClean="0"/>
              <a:t>ΣΥΜΠΕΡΑΣΜΑ:</a:t>
            </a:r>
            <a:endParaRPr lang="el-GR" sz="2000" dirty="0"/>
          </a:p>
          <a:p>
            <a:pPr>
              <a:defRPr/>
            </a:pPr>
            <a:r>
              <a:rPr lang="el-GR" sz="2000" dirty="0" smtClean="0"/>
              <a:t>«Ίσως </a:t>
            </a:r>
            <a:r>
              <a:rPr lang="el-GR" sz="2000" dirty="0"/>
              <a:t>ακούγεται υπερβολικά απλό για να γίνει πιστευτό, όμως  το πρώτο μας μέλημα θα πρέπει να είναι να ανυψώσουμε τον πελάτη στο ρόλο του </a:t>
            </a:r>
            <a:r>
              <a:rPr lang="el-GR" sz="2000" dirty="0" smtClean="0"/>
              <a:t>αφεντικού». </a:t>
            </a:r>
            <a:endParaRPr lang="el-GR" sz="2000" dirty="0"/>
          </a:p>
          <a:p>
            <a:pPr>
              <a:defRPr/>
            </a:pPr>
            <a:r>
              <a:rPr lang="el-GR" sz="2000" dirty="0"/>
              <a:t>Ο στόχος του μάρκετινγκ είναι να καταστήσει περιττή την διαδικασία </a:t>
            </a:r>
            <a:r>
              <a:rPr lang="el-GR" sz="2000" dirty="0" smtClean="0"/>
              <a:t>πώλησης. Είναι να </a:t>
            </a:r>
            <a:r>
              <a:rPr lang="el-GR" sz="2000" dirty="0"/>
              <a:t>γνωρίζει και να κατανοεί κανείς τον πελάτη τόσο καλά, ώστε το προϊόν ή υπηρεσία να του ταιριάζει σαν γάντι και να πωλείται από μόνο του. Στην ιδεατή περίπτωση, το μάρκετινγκ θα πρέπει να έχει ως αποτέλεσμα έναν πελάτη που είναι έτοιμος να προβεί στην αγορά</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184489724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2032</TotalTime>
  <Words>1463</Words>
  <Application>Microsoft Office PowerPoint</Application>
  <PresentationFormat>Προβολή στην οθόνη (4:3)</PresentationFormat>
  <Paragraphs>105</Paragraphs>
  <Slides>18</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18</vt:i4>
      </vt:variant>
    </vt:vector>
  </HeadingPairs>
  <TitlesOfParts>
    <vt:vector size="19"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Peter Drucker – Ο γκουρού του Μάνατζμεντ (1)</vt:lpstr>
      <vt:lpstr>Peter Drucker – Ο γκουρού του Μάνατζμεντ (2)</vt:lpstr>
      <vt:lpstr>Peter Drucker – Ο γκουρού του Μάνατζμεντ (3)</vt:lpstr>
      <vt:lpstr>Peter Drucker – Ο γκουρού του Μάνατζμεντ (4)</vt:lpstr>
      <vt:lpstr>Peter Drucker – Ο γκουρού του Μάνατζμεντ (5)</vt:lpstr>
      <vt:lpstr>Peter Drucker – Ο γκουρού του Μάνατζμεντ (6)</vt:lpstr>
      <vt:lpstr>Peter Drucker – Ο γκουρού του Μάνατζμεντ (7)</vt:lpstr>
      <vt:lpstr>Peter Drucker – Ο γκουρού του Μάνατζμεντ (8)</vt:lpstr>
      <vt:lpstr>Peter Drucker – Ο γκουρού του Μάνατζμεντ (9)</vt:lpstr>
      <vt:lpstr>Peter Drucker – Ο γκουρού του Μάνατζμεντ (10)</vt:lpstr>
      <vt:lpstr>Peter Drucker – Ο γκουρού του Μάνατζμεντ (11)</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Peter Drucker</cp:keywords>
  <cp:lastModifiedBy>a</cp:lastModifiedBy>
  <cp:revision>354</cp:revision>
  <dcterms:created xsi:type="dcterms:W3CDTF">2012-09-06T09:03:05Z</dcterms:created>
  <dcterms:modified xsi:type="dcterms:W3CDTF">2014-10-31T08:49:52Z</dcterms:modified>
</cp:coreProperties>
</file>