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5" r:id="rId1"/>
  </p:sldMasterIdLst>
  <p:notesMasterIdLst>
    <p:notesMasterId r:id="rId26"/>
  </p:notesMasterIdLst>
  <p:sldIdLst>
    <p:sldId id="256" r:id="rId2"/>
    <p:sldId id="331" r:id="rId3"/>
    <p:sldId id="297" r:id="rId4"/>
    <p:sldId id="298" r:id="rId5"/>
    <p:sldId id="299" r:id="rId6"/>
    <p:sldId id="300" r:id="rId7"/>
    <p:sldId id="301" r:id="rId8"/>
    <p:sldId id="257" r:id="rId9"/>
    <p:sldId id="332" r:id="rId10"/>
    <p:sldId id="333" r:id="rId11"/>
    <p:sldId id="311" r:id="rId12"/>
    <p:sldId id="303" r:id="rId13"/>
    <p:sldId id="334" r:id="rId14"/>
    <p:sldId id="259" r:id="rId15"/>
    <p:sldId id="260" r:id="rId16"/>
    <p:sldId id="261" r:id="rId17"/>
    <p:sldId id="310" r:id="rId18"/>
    <p:sldId id="262" r:id="rId19"/>
    <p:sldId id="326" r:id="rId20"/>
    <p:sldId id="264" r:id="rId21"/>
    <p:sldId id="265" r:id="rId22"/>
    <p:sldId id="266" r:id="rId23"/>
    <p:sldId id="267" r:id="rId24"/>
    <p:sldId id="268" r:id="rId25"/>
  </p:sldIdLst>
  <p:sldSz cx="9144000" cy="6858000" type="screen4x3"/>
  <p:notesSz cx="6858000" cy="9144000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02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48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noProof="0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</a:p>
        </p:txBody>
      </p:sp>
      <p:sp>
        <p:nvSpPr>
          <p:cNvPr id="870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870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9C4ABB7-37CF-48E4-AF79-0363C1159053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- Ορθογώνιο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12 - Στρογγυλεμένο ορθογώνιο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D0581CE7-8893-4117-A213-E2F020B9D9AC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  <p:sp>
        <p:nvSpPr>
          <p:cNvPr id="7" name="6 - Ορθογώνιο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0F4260-A430-46AE-9CC3-5A05AE9F43C7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68FD0E-25E1-4CE3-8ED4-C441FB4F3A4B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4816EE-0D72-4D7E-AA25-F1AEB55BCEC3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  <p:sp>
        <p:nvSpPr>
          <p:cNvPr id="8" name="7 - Θέση περιεχομένου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- Ορθογώνιο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9 - Στρογγυλεμένο ορθογώνιο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7" name="6 - Ορθογώνιο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pPr>
              <a:defRPr/>
            </a:pPr>
            <a:fld id="{A73038C3-7D16-4517-9686-56D64D336B40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724C29-204C-4BFC-9125-6C312EACDD6D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  <p:sp>
        <p:nvSpPr>
          <p:cNvPr id="9" name="8 - Θέση περιεχομένου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DBA1B1-C1C0-4688-99EA-2C3D27169CDC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3" name="12 - Θέση περιεχομένου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B827-7A23-467D-A641-5F45BCE2AB82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EDE834-50D5-40C1-900F-0A77E1BB2826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Ορθογώνιο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8 - Στρογγυλεμένο ορθογώνιο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01FD9A-92E4-4851-8F74-2259D9C3A80F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pPr>
              <a:defRPr/>
            </a:pPr>
            <a:fld id="{FDDB218C-1457-4CF8-B965-0EB19E547E25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  <p:sp>
        <p:nvSpPr>
          <p:cNvPr id="11" name="10 - Ορθογώνιο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- Ορθογώνιο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Ορθογώνιο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7 - Στρογγυλεμένο ορθογώνιο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72B58FAA-CC47-4B27-8E17-6D0D66417190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</p:sldLayoutIdLst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13" grpId="0" build="p"/>
    </p:bld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l" eaLnBrk="1" hangingPunct="1">
              <a:buFont typeface="Wingdings" pitchFamily="2" charset="2"/>
              <a:buChar char="n"/>
            </a:pPr>
            <a:endParaRPr lang="el-GR" smtClean="0"/>
          </a:p>
          <a:p>
            <a:pPr algn="l" eaLnBrk="1" hangingPunct="1">
              <a:buFont typeface="Wingdings" pitchFamily="2" charset="2"/>
              <a:buChar char="n"/>
            </a:pPr>
            <a:endParaRPr lang="el-GR" smtClean="0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l-GR" sz="4400" smtClean="0"/>
              <a:t>ΔΙΑΔΙΚΑΣΙΑ ΑΞΙΟΛΟΓΗΣΗΣ ΜΕΤΟΧΩΝ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581CE7-8893-4117-A213-E2F020B9D9AC}" type="slidenum">
              <a:rPr lang="el-GR" smtClean="0"/>
              <a:pPr>
                <a:defRPr/>
              </a:pPr>
              <a:t>1</a:t>
            </a:fld>
            <a:endParaRPr lang="el-GR"/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FF0000"/>
                </a:solidFill>
              </a:rPr>
              <a:t>ΠΑΡΑΓΟΝΤΕΣ   ΖΗΤΗΣΗΣ</a:t>
            </a:r>
            <a:endParaRPr lang="el-GR" dirty="0"/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4816EE-0D72-4D7E-AA25-F1AEB55BCEC3}" type="slidenum">
              <a:rPr lang="el-GR" smtClean="0"/>
              <a:pPr>
                <a:defRPr/>
              </a:pPr>
              <a:t>10</a:t>
            </a:fld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«ΚΑΛΟ» ΟΙΚΟΝΟΜΙΚΟ ΠΕΡΙΒΑΛΛΟΝ</a:t>
            </a:r>
            <a:endParaRPr lang="el-GR" dirty="0" smtClean="0"/>
          </a:p>
          <a:p>
            <a:r>
              <a:rPr lang="el-GR" dirty="0" smtClean="0"/>
              <a:t>ΑΝΑΖΗΤΗΣΗ ΜΕΓΑΛΥΤΕΡΟΥ ΚΕΡΔΟΥΣ</a:t>
            </a:r>
          </a:p>
          <a:p>
            <a:r>
              <a:rPr lang="el-GR" dirty="0" smtClean="0"/>
              <a:t>ΦΗΜΕΣ  &amp; ΔΙΑΔΟΣΕΙΣ</a:t>
            </a:r>
          </a:p>
          <a:p>
            <a:r>
              <a:rPr lang="el-GR" sz="2400" dirty="0" smtClean="0"/>
              <a:t>ΔΗΜΙΟΥΡΓΙΑ ΕΥΝΟΙΚΟΥ ΨΥΧΟΛΟΓΙΚΟΥ ΚΛΙΜΑΤΟΣ</a:t>
            </a:r>
          </a:p>
          <a:p>
            <a:r>
              <a:rPr lang="el-GR" sz="2400" dirty="0" smtClean="0"/>
              <a:t>ΠΑΡΟΥΣΙΑΣΗ ΚΑΛΩΝ ΟΙΚΟΝΟΜΙΚΩΝ ΑΠΟΤΕΛΕΣΜΑΤΩΝ</a:t>
            </a:r>
          </a:p>
          <a:p>
            <a:r>
              <a:rPr lang="el-GR" sz="2400" dirty="0" smtClean="0"/>
              <a:t>ΔΗΜΙΟΥΡΓΙΑ ΝΕΩΝ ΠΡΟΣΟΔΟΦΟΡΩΝ ΠΡΟΙΟΝΤΩΝ ΑΠΌ </a:t>
            </a:r>
            <a:r>
              <a:rPr lang="el-GR" sz="2400" dirty="0" err="1" smtClean="0"/>
              <a:t>ΤΙς</a:t>
            </a:r>
            <a:r>
              <a:rPr lang="el-GR" sz="2400" dirty="0" smtClean="0"/>
              <a:t> ΕΤΑΙΡΕΙΕΣ</a:t>
            </a:r>
          </a:p>
          <a:p>
            <a:endParaRPr lang="el-GR" dirty="0"/>
          </a:p>
        </p:txBody>
      </p:sp>
    </p:spTree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l-GR" sz="3200" b="1" dirty="0" smtClean="0">
                <a:solidFill>
                  <a:srgbClr val="0070C0"/>
                </a:solidFill>
              </a:rPr>
              <a:t>Θεμελιώδης ανάλυση μετοχών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l-GR" dirty="0" smtClean="0"/>
              <a:t>Σκοπός: αναλύοντας τα θεμελιώδη να βρει την εσωτερική (πραγματική) αξία της μετοχής και να την συγκρίνει με την χρηματιστηριακή αξία.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l-GR" dirty="0" smtClean="0"/>
              <a:t>Εάν η εσωτερική αξία&gt; χρηματιστηριακή αξία, τότε η μετοχή πρέπει να αγοραστεί.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4816EE-0D72-4D7E-AA25-F1AEB55BCEC3}" type="slidenum">
              <a:rPr lang="el-GR" smtClean="0"/>
              <a:pPr>
                <a:defRPr/>
              </a:pPr>
              <a:t>11</a:t>
            </a:fld>
            <a:endParaRPr lang="el-GR"/>
          </a:p>
        </p:txBody>
      </p:sp>
    </p:spTree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z="34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Η μέθοδος της θεμελιώδους ανάλυσης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l-GR" dirty="0" smtClean="0"/>
              <a:t>Η θεμελιώδης ανάλυση στηρίζεται στη μελέτη στοιχείων που αφορούν την ανάλυση  </a:t>
            </a:r>
          </a:p>
          <a:p>
            <a:pPr lvl="1" eaLnBrk="1" hangingPunct="1"/>
            <a:r>
              <a:rPr lang="el-GR" dirty="0" smtClean="0"/>
              <a:t>Της </a:t>
            </a:r>
            <a:r>
              <a:rPr lang="el-GR" b="1" dirty="0" smtClean="0"/>
              <a:t>οικονομίας</a:t>
            </a:r>
            <a:r>
              <a:rPr lang="el-GR" dirty="0" smtClean="0"/>
              <a:t>, </a:t>
            </a:r>
            <a:r>
              <a:rPr lang="el-GR" sz="1800" i="1" dirty="0" smtClean="0"/>
              <a:t>(αγοράς)</a:t>
            </a:r>
            <a:endParaRPr lang="el-GR" sz="1800" i="1" dirty="0" smtClean="0"/>
          </a:p>
          <a:p>
            <a:pPr lvl="1" eaLnBrk="1" hangingPunct="1"/>
            <a:r>
              <a:rPr lang="el-GR" dirty="0" smtClean="0"/>
              <a:t>Του  </a:t>
            </a:r>
            <a:r>
              <a:rPr lang="el-GR" b="1" dirty="0" smtClean="0"/>
              <a:t>κλάδου</a:t>
            </a:r>
            <a:r>
              <a:rPr lang="el-GR" dirty="0" smtClean="0"/>
              <a:t> </a:t>
            </a:r>
            <a:r>
              <a:rPr lang="el-GR" dirty="0" smtClean="0"/>
              <a:t> </a:t>
            </a:r>
            <a:r>
              <a:rPr lang="el-GR" sz="1800" i="1" dirty="0" smtClean="0"/>
              <a:t>(</a:t>
            </a:r>
            <a:r>
              <a:rPr lang="el-GR" sz="1800" i="1" dirty="0" smtClean="0"/>
              <a:t>η σημαντικότητα διαφέρει από κλάδο σε κλάδο) </a:t>
            </a:r>
            <a:r>
              <a:rPr lang="el-GR" sz="1800" dirty="0" smtClean="0"/>
              <a:t>και </a:t>
            </a:r>
            <a:endParaRPr lang="el-GR" sz="1800" dirty="0" smtClean="0"/>
          </a:p>
          <a:p>
            <a:pPr lvl="1" eaLnBrk="1" hangingPunct="1"/>
            <a:r>
              <a:rPr lang="el-GR" dirty="0" smtClean="0"/>
              <a:t>Της  </a:t>
            </a:r>
            <a:r>
              <a:rPr lang="el-GR" b="1" dirty="0" smtClean="0"/>
              <a:t>εταιρείας </a:t>
            </a:r>
            <a:r>
              <a:rPr lang="el-GR" sz="1800" i="1" dirty="0" smtClean="0"/>
              <a:t>( ως προς την αναμενόμενη κερδοφορία )</a:t>
            </a:r>
          </a:p>
          <a:p>
            <a:pPr lvl="1" eaLnBrk="1" hangingPunct="1"/>
            <a:endParaRPr lang="el-GR" b="1" dirty="0" smtClean="0"/>
          </a:p>
          <a:p>
            <a:pPr lvl="1" eaLnBrk="1" hangingPunct="1"/>
            <a:r>
              <a:rPr lang="el-GR" b="1" dirty="0" smtClean="0">
                <a:solidFill>
                  <a:srgbClr val="0070C0"/>
                </a:solidFill>
              </a:rPr>
              <a:t>Η ΑΞΙΑ ΜΙΑΣ  ΜΤΧ =  ΣΥΝΑΡΤΗΣΗ  ΤΟΥΣ</a:t>
            </a:r>
            <a:endParaRPr lang="el-GR" b="1" dirty="0" smtClean="0">
              <a:solidFill>
                <a:srgbClr val="0070C0"/>
              </a:solidFill>
            </a:endParaRPr>
          </a:p>
          <a:p>
            <a:pPr eaLnBrk="1" hangingPunct="1"/>
            <a:endParaRPr lang="el-GR" dirty="0" smtClean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4816EE-0D72-4D7E-AA25-F1AEB55BCEC3}" type="slidenum">
              <a:rPr lang="el-GR" smtClean="0"/>
              <a:pPr>
                <a:defRPr/>
              </a:pPr>
              <a:t>12</a:t>
            </a:fld>
            <a:endParaRPr lang="el-GR"/>
          </a:p>
        </p:txBody>
      </p:sp>
    </p:spTree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b="1" smtClean="0"/>
              <a:t>Χρηματιστήριο και Οικονομία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endParaRPr lang="el-GR" sz="1600" b="1" dirty="0" smtClean="0"/>
          </a:p>
          <a:p>
            <a:pPr eaLnBrk="1" hangingPunct="1">
              <a:lnSpc>
                <a:spcPct val="80000"/>
              </a:lnSpc>
            </a:pPr>
            <a:r>
              <a:rPr lang="el-GR" sz="1600" dirty="0" smtClean="0"/>
              <a:t>Γενικά γίνεται αποδεκτό ότι υπάρχει μεγάλη σχέση μεταξύ της οικονομίας και του χρηματιστηρίου και οι εμπειρικές έρευνες το βεβαιώνουν.</a:t>
            </a:r>
          </a:p>
          <a:p>
            <a:pPr eaLnBrk="1" hangingPunct="1">
              <a:lnSpc>
                <a:spcPct val="80000"/>
              </a:lnSpc>
            </a:pPr>
            <a:r>
              <a:rPr lang="el-GR" sz="1600" dirty="0" smtClean="0"/>
              <a:t>Η πορεία της οικονομίας διαφαίνεται από την συμπεριφορά ορισμένων δεικτών όπως:</a:t>
            </a:r>
          </a:p>
          <a:p>
            <a:pPr eaLnBrk="1" hangingPunct="1">
              <a:lnSpc>
                <a:spcPct val="80000"/>
              </a:lnSpc>
            </a:pPr>
            <a:r>
              <a:rPr lang="el-GR" sz="1600" dirty="0" smtClean="0"/>
              <a:t>-	Δείκτης βιομηχανικής παραγωγής</a:t>
            </a:r>
          </a:p>
          <a:p>
            <a:pPr eaLnBrk="1" hangingPunct="1">
              <a:lnSpc>
                <a:spcPct val="80000"/>
              </a:lnSpc>
            </a:pPr>
            <a:r>
              <a:rPr lang="el-GR" sz="1600" dirty="0" smtClean="0"/>
              <a:t>-	Δείκτης μεταποιητικής παραγωγής</a:t>
            </a:r>
          </a:p>
          <a:p>
            <a:pPr eaLnBrk="1" hangingPunct="1">
              <a:lnSpc>
                <a:spcPct val="80000"/>
              </a:lnSpc>
            </a:pPr>
            <a:r>
              <a:rPr lang="el-GR" sz="1600" dirty="0" smtClean="0"/>
              <a:t>-	Δείκτες απασχόλησης και ανεργίας</a:t>
            </a:r>
          </a:p>
          <a:p>
            <a:pPr eaLnBrk="1" hangingPunct="1">
              <a:lnSpc>
                <a:spcPct val="80000"/>
              </a:lnSpc>
            </a:pPr>
            <a:r>
              <a:rPr lang="el-GR" sz="1600" dirty="0" smtClean="0"/>
              <a:t>-	Δείκτες κόστους εργασίας και παραγωγικότητας</a:t>
            </a:r>
          </a:p>
          <a:p>
            <a:pPr eaLnBrk="1" hangingPunct="1">
              <a:lnSpc>
                <a:spcPct val="80000"/>
              </a:lnSpc>
            </a:pPr>
            <a:r>
              <a:rPr lang="el-GR" sz="1600" dirty="0" smtClean="0"/>
              <a:t>-	Δείκτες τιμών χονδρικής πώλησης</a:t>
            </a:r>
          </a:p>
          <a:p>
            <a:pPr eaLnBrk="1" hangingPunct="1">
              <a:lnSpc>
                <a:spcPct val="80000"/>
              </a:lnSpc>
            </a:pPr>
            <a:r>
              <a:rPr lang="el-GR" sz="1600" dirty="0" smtClean="0"/>
              <a:t>-	Ποσότητα χρήματος</a:t>
            </a:r>
          </a:p>
          <a:p>
            <a:pPr eaLnBrk="1" hangingPunct="1">
              <a:lnSpc>
                <a:spcPct val="80000"/>
              </a:lnSpc>
            </a:pPr>
            <a:r>
              <a:rPr lang="el-GR" sz="1600" dirty="0" smtClean="0"/>
              <a:t>-	Προσωπικό εισόδημα</a:t>
            </a:r>
          </a:p>
          <a:p>
            <a:pPr eaLnBrk="1" hangingPunct="1">
              <a:lnSpc>
                <a:spcPct val="80000"/>
              </a:lnSpc>
            </a:pPr>
            <a:r>
              <a:rPr lang="el-GR" sz="1600" dirty="0" smtClean="0"/>
              <a:t>-	Επιτόκια</a:t>
            </a:r>
          </a:p>
          <a:p>
            <a:pPr eaLnBrk="1" hangingPunct="1">
              <a:lnSpc>
                <a:spcPct val="80000"/>
              </a:lnSpc>
            </a:pPr>
            <a:r>
              <a:rPr lang="el-GR" sz="1600" dirty="0" smtClean="0"/>
              <a:t>-	Πιστωτική επέκταση</a:t>
            </a:r>
          </a:p>
          <a:p>
            <a:pPr eaLnBrk="1" hangingPunct="1">
              <a:lnSpc>
                <a:spcPct val="80000"/>
              </a:lnSpc>
            </a:pPr>
            <a:r>
              <a:rPr lang="el-GR" sz="1600" dirty="0" smtClean="0"/>
              <a:t>-	Χρηματιστηριακοί Δείκτες</a:t>
            </a:r>
          </a:p>
          <a:p>
            <a:pPr eaLnBrk="1" hangingPunct="1">
              <a:lnSpc>
                <a:spcPct val="80000"/>
              </a:lnSpc>
            </a:pPr>
            <a:r>
              <a:rPr lang="el-GR" sz="1600" dirty="0" smtClean="0"/>
              <a:t/>
            </a:r>
            <a:br>
              <a:rPr lang="el-GR" sz="1600" dirty="0" smtClean="0"/>
            </a:br>
            <a:endParaRPr lang="el-GR" sz="1600" dirty="0" smtClean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4816EE-0D72-4D7E-AA25-F1AEB55BCEC3}" type="slidenum">
              <a:rPr lang="el-GR" smtClean="0"/>
              <a:pPr>
                <a:defRPr/>
              </a:pPr>
              <a:t>13</a:t>
            </a:fld>
            <a:endParaRPr lang="el-GR"/>
          </a:p>
        </p:txBody>
      </p:sp>
    </p:spTree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z="3800" b="1" dirty="0" smtClean="0"/>
              <a:t>1. Ανάλυση της οικονομίας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endParaRPr lang="el-GR" smtClean="0"/>
          </a:p>
          <a:p>
            <a:pPr eaLnBrk="1" hangingPunct="1">
              <a:buFont typeface="Wingdings" pitchFamily="2" charset="2"/>
              <a:buNone/>
            </a:pPr>
            <a:r>
              <a:rPr lang="el-GR" smtClean="0"/>
              <a:t>Ανάλυση Μακροοικονομικών Μεγεθών, όπως:</a:t>
            </a:r>
          </a:p>
          <a:p>
            <a:pPr eaLnBrk="1" hangingPunct="1"/>
            <a:r>
              <a:rPr lang="el-GR" smtClean="0"/>
              <a:t>πορεία του Ακαθάριστου Εθνικού Προϊόντος,</a:t>
            </a:r>
            <a:endParaRPr lang="en-US" smtClean="0"/>
          </a:p>
          <a:p>
            <a:pPr eaLnBrk="1" hangingPunct="1"/>
            <a:r>
              <a:rPr lang="el-GR" smtClean="0"/>
              <a:t>πορεία του πληθωρισμού, </a:t>
            </a:r>
            <a:endParaRPr lang="en-US" smtClean="0"/>
          </a:p>
          <a:p>
            <a:pPr eaLnBrk="1" hangingPunct="1"/>
            <a:r>
              <a:rPr lang="el-GR" smtClean="0"/>
              <a:t>πορεία επιτοκίων</a:t>
            </a:r>
            <a:r>
              <a:rPr lang="en-US" smtClean="0"/>
              <a:t>,</a:t>
            </a:r>
          </a:p>
          <a:p>
            <a:pPr eaLnBrk="1" hangingPunct="1"/>
            <a:r>
              <a:rPr lang="el-GR" smtClean="0"/>
              <a:t>Προϋπολογισμός-έλλειμμα</a:t>
            </a:r>
            <a:endParaRPr lang="en-US" smtClean="0"/>
          </a:p>
          <a:p>
            <a:pPr eaLnBrk="1" hangingPunct="1"/>
            <a:r>
              <a:rPr lang="el-GR" smtClean="0"/>
              <a:t>Πορεία Δημόσιου χρέους</a:t>
            </a:r>
          </a:p>
          <a:p>
            <a:pPr eaLnBrk="1" hangingPunct="1"/>
            <a:r>
              <a:rPr lang="el-GR" smtClean="0"/>
              <a:t>Πορεία εμπορικού ελλείμματος.</a:t>
            </a:r>
            <a:endParaRPr lang="el-GR" b="1" smtClean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4816EE-0D72-4D7E-AA25-F1AEB55BCEC3}" type="slidenum">
              <a:rPr lang="el-GR" smtClean="0"/>
              <a:pPr>
                <a:defRPr/>
              </a:pPr>
              <a:t>14</a:t>
            </a:fld>
            <a:endParaRPr lang="el-GR"/>
          </a:p>
        </p:txBody>
      </p:sp>
    </p:spTree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l-GR" sz="3800" b="1" smtClean="0"/>
              <a:t>2. Ανάλυση του κλάδου</a:t>
            </a:r>
            <a:r>
              <a:rPr lang="el-GR" sz="3800" smtClean="0"/>
              <a:t/>
            </a:r>
            <a:br>
              <a:rPr lang="el-GR" sz="3800" smtClean="0"/>
            </a:br>
            <a:endParaRPr lang="el-GR" sz="3800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l-GR" smtClean="0"/>
              <a:t>Ποιες είναι οι προοπτικές του κλάδου στον οποίο ανήκει η εταιρία; </a:t>
            </a:r>
          </a:p>
          <a:p>
            <a:pPr eaLnBrk="1" hangingPunct="1"/>
            <a:endParaRPr lang="el-GR" smtClean="0"/>
          </a:p>
          <a:p>
            <a:pPr eaLnBrk="1" hangingPunct="1"/>
            <a:r>
              <a:rPr lang="el-GR" smtClean="0"/>
              <a:t>Ποιοι είναι οι κυριότεροι παράγοντες που επηρεάζουν τη λειτουργία του κλάδου;</a:t>
            </a:r>
          </a:p>
          <a:p>
            <a:pPr eaLnBrk="1" hangingPunct="1"/>
            <a:endParaRPr lang="el-GR" smtClean="0"/>
          </a:p>
          <a:p>
            <a:pPr eaLnBrk="1" hangingPunct="1"/>
            <a:r>
              <a:rPr lang="el-GR" smtClean="0"/>
              <a:t>Ποιος είναι ο ανταγωνισμός μέσα στον κλάδο και τι προβλέπεται επί αυτού;</a:t>
            </a:r>
          </a:p>
          <a:p>
            <a:pPr eaLnBrk="1" hangingPunct="1"/>
            <a:endParaRPr lang="el-GR" smtClean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4816EE-0D72-4D7E-AA25-F1AEB55BCEC3}" type="slidenum">
              <a:rPr lang="el-GR" smtClean="0"/>
              <a:pPr>
                <a:defRPr/>
              </a:pPr>
              <a:t>15</a:t>
            </a:fld>
            <a:endParaRPr lang="el-GR"/>
          </a:p>
        </p:txBody>
      </p:sp>
    </p:spTree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 smtClean="0"/>
              <a:t>3. Ανάλυση Εταιρίας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l-GR" sz="2000" dirty="0" smtClean="0"/>
              <a:t>Εδώ έχουμε σχολαστική μελέτη στοιχείων της εταιρίας, </a:t>
            </a:r>
            <a:endParaRPr lang="en-US" sz="2000" dirty="0" smtClean="0"/>
          </a:p>
          <a:p>
            <a:pPr lvl="1" eaLnBrk="1" hangingPunct="1">
              <a:lnSpc>
                <a:spcPct val="90000"/>
              </a:lnSpc>
            </a:pPr>
            <a:r>
              <a:rPr lang="el-GR" sz="2000" dirty="0" smtClean="0"/>
              <a:t>όπως παρελθόν (η πορεία της εταιρίας για μια σειρά ετών), ανάλυση οικονομικών στοιχείων, σχέδια για το μέλλον. </a:t>
            </a:r>
          </a:p>
          <a:p>
            <a:pPr eaLnBrk="1" hangingPunct="1">
              <a:lnSpc>
                <a:spcPct val="90000"/>
              </a:lnSpc>
            </a:pPr>
            <a:r>
              <a:rPr lang="el-GR" sz="2000" dirty="0" smtClean="0"/>
              <a:t>Η δυναμικότητα της εταιρίας. Δηλαδή, πόσο γρήγορα αναπτύσσεται η εταιρία σχετικά με άλλες εταιρίες του ίδιου κλάδου, </a:t>
            </a:r>
          </a:p>
          <a:p>
            <a:pPr eaLnBrk="1" hangingPunct="1">
              <a:lnSpc>
                <a:spcPct val="90000"/>
              </a:lnSpc>
            </a:pPr>
            <a:r>
              <a:rPr lang="el-GR" sz="2000" dirty="0" smtClean="0"/>
              <a:t>Ο ρυθμός ανάπτυξης κερδών πάντα σχετικά με άλλες εταιρίες.</a:t>
            </a:r>
          </a:p>
          <a:p>
            <a:pPr eaLnBrk="1" hangingPunct="1">
              <a:lnSpc>
                <a:spcPct val="90000"/>
              </a:lnSpc>
            </a:pPr>
            <a:r>
              <a:rPr lang="el-GR" sz="2000" dirty="0" smtClean="0"/>
              <a:t>Σύγκριση πραγματικής τιμής προς τη χρηματιστηριακή τιμή.</a:t>
            </a:r>
          </a:p>
          <a:p>
            <a:pPr eaLnBrk="1" hangingPunct="1">
              <a:lnSpc>
                <a:spcPct val="90000"/>
              </a:lnSpc>
            </a:pPr>
            <a:r>
              <a:rPr lang="el-GR" sz="2000" dirty="0" smtClean="0"/>
              <a:t>Σύγκριση της χρηματιστηριακής τιμής προς τη λογιστική τιμή.</a:t>
            </a:r>
          </a:p>
          <a:p>
            <a:pPr eaLnBrk="1" hangingPunct="1">
              <a:lnSpc>
                <a:spcPct val="90000"/>
              </a:lnSpc>
            </a:pPr>
            <a:r>
              <a:rPr lang="el-GR" sz="2000" dirty="0" smtClean="0"/>
              <a:t>Σύγκριση του λόγου (</a:t>
            </a:r>
            <a:r>
              <a:rPr lang="en-US" sz="2000" dirty="0" smtClean="0"/>
              <a:t>P</a:t>
            </a:r>
            <a:r>
              <a:rPr lang="el-GR" sz="2000" dirty="0" smtClean="0"/>
              <a:t>/</a:t>
            </a:r>
            <a:r>
              <a:rPr lang="en-US" sz="2000" dirty="0" smtClean="0"/>
              <a:t>E</a:t>
            </a:r>
            <a:r>
              <a:rPr lang="el-GR" sz="2000" dirty="0" smtClean="0"/>
              <a:t>).</a:t>
            </a:r>
          </a:p>
          <a:p>
            <a:pPr eaLnBrk="1" hangingPunct="1">
              <a:lnSpc>
                <a:spcPct val="90000"/>
              </a:lnSpc>
            </a:pPr>
            <a:r>
              <a:rPr lang="el-GR" sz="2000" dirty="0" smtClean="0"/>
              <a:t>Μόχλευση της εταιρίας.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4816EE-0D72-4D7E-AA25-F1AEB55BCEC3}" type="slidenum">
              <a:rPr lang="el-GR" smtClean="0"/>
              <a:pPr>
                <a:defRPr/>
              </a:pPr>
              <a:t>16</a:t>
            </a:fld>
            <a:endParaRPr lang="el-GR"/>
          </a:p>
        </p:txBody>
      </p:sp>
    </p:spTree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74638"/>
            <a:ext cx="7772400" cy="706090"/>
          </a:xfrm>
        </p:spPr>
        <p:txBody>
          <a:bodyPr>
            <a:normAutofit fontScale="90000"/>
          </a:bodyPr>
          <a:lstStyle/>
          <a:p>
            <a:r>
              <a:rPr lang="el-GR" b="1" dirty="0" smtClean="0">
                <a:solidFill>
                  <a:srgbClr val="002060"/>
                </a:solidFill>
              </a:rPr>
              <a:t>Ανάλυση Εταιρίας</a:t>
            </a:r>
            <a:endParaRPr lang="el-GR" b="1" dirty="0" smtClean="0">
              <a:solidFill>
                <a:srgbClr val="002060"/>
              </a:solidFill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914400" y="908720"/>
            <a:ext cx="7772400" cy="511108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l-GR" dirty="0" smtClean="0"/>
              <a:t>Ανάλυση ισολογισμού και αποτελεσμάτων χρήσεως, από όπου θα διαφανεί η χρηματοοικονομική διάρθρωση της εταιρίας. Εδώ χρειάζεται η ανάλυση και η σύγκριση ορισμένων χρηματοοικονομικών δεικτών, όπως </a:t>
            </a:r>
            <a:r>
              <a:rPr lang="el-GR" dirty="0" smtClean="0">
                <a:solidFill>
                  <a:srgbClr val="0070C0"/>
                </a:solidFill>
              </a:rPr>
              <a:t>ξένα κεφάλαια προς ίδια κεφάλαια, περιθώριο κέρδους (καθαρά κέρδη προς συνολικά έσοδα).</a:t>
            </a:r>
          </a:p>
          <a:p>
            <a:pPr eaLnBrk="1" hangingPunct="1">
              <a:lnSpc>
                <a:spcPct val="90000"/>
              </a:lnSpc>
            </a:pPr>
            <a:r>
              <a:rPr lang="el-GR" dirty="0" smtClean="0"/>
              <a:t>Ικανή διοίκηση.</a:t>
            </a:r>
          </a:p>
          <a:p>
            <a:pPr eaLnBrk="1" hangingPunct="1">
              <a:lnSpc>
                <a:spcPct val="90000"/>
              </a:lnSpc>
            </a:pPr>
            <a:r>
              <a:rPr lang="el-GR" dirty="0" smtClean="0"/>
              <a:t>Εμπορευσιμότητα μετοχής</a:t>
            </a:r>
            <a:r>
              <a:rPr lang="el-GR" dirty="0" smtClean="0"/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l-GR" dirty="0" smtClean="0"/>
              <a:t>Μερισματική πολιτική</a:t>
            </a:r>
          </a:p>
          <a:p>
            <a:pPr eaLnBrk="1" hangingPunct="1">
              <a:lnSpc>
                <a:spcPct val="90000"/>
              </a:lnSpc>
            </a:pPr>
            <a:r>
              <a:rPr lang="el-GR" dirty="0" smtClean="0"/>
              <a:t>Ρυθμοί ανάπτυξης τελευταίων 3-5 ετών</a:t>
            </a:r>
          </a:p>
          <a:p>
            <a:pPr>
              <a:lnSpc>
                <a:spcPct val="90000"/>
              </a:lnSpc>
            </a:pPr>
            <a:r>
              <a:rPr lang="el-GR" dirty="0" smtClean="0"/>
              <a:t>Εξέλιξη οικονομικών μεγεθών </a:t>
            </a:r>
            <a:r>
              <a:rPr lang="el-GR" dirty="0" smtClean="0"/>
              <a:t>3-5 </a:t>
            </a:r>
            <a:r>
              <a:rPr lang="el-GR" dirty="0" smtClean="0"/>
              <a:t>ετών</a:t>
            </a:r>
          </a:p>
          <a:p>
            <a:pPr eaLnBrk="1" hangingPunct="1">
              <a:lnSpc>
                <a:spcPct val="90000"/>
              </a:lnSpc>
            </a:pPr>
            <a:endParaRPr lang="el-GR" dirty="0" smtClean="0"/>
          </a:p>
          <a:p>
            <a:pPr eaLnBrk="1" hangingPunct="1">
              <a:lnSpc>
                <a:spcPct val="90000"/>
              </a:lnSpc>
            </a:pPr>
            <a:endParaRPr lang="el-GR" dirty="0" smtClean="0"/>
          </a:p>
          <a:p>
            <a:pPr eaLnBrk="1" hangingPunct="1">
              <a:lnSpc>
                <a:spcPct val="90000"/>
              </a:lnSpc>
            </a:pPr>
            <a:endParaRPr lang="el-GR" dirty="0" smtClean="0"/>
          </a:p>
          <a:p>
            <a:pPr eaLnBrk="1" hangingPunct="1">
              <a:lnSpc>
                <a:spcPct val="90000"/>
              </a:lnSpc>
            </a:pPr>
            <a:endParaRPr lang="el-GR" dirty="0" smtClean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4816EE-0D72-4D7E-AA25-F1AEB55BCEC3}" type="slidenum">
              <a:rPr lang="el-GR" smtClean="0"/>
              <a:pPr>
                <a:defRPr/>
              </a:pPr>
              <a:t>17</a:t>
            </a:fld>
            <a:endParaRPr lang="el-GR"/>
          </a:p>
        </p:txBody>
      </p:sp>
    </p:spTree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755576" y="332656"/>
            <a:ext cx="7931224" cy="1224136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l-GR" sz="3200" b="1" dirty="0" smtClean="0">
                <a:solidFill>
                  <a:srgbClr val="FF0000"/>
                </a:solidFill>
              </a:rPr>
              <a:t/>
            </a:r>
            <a:br>
              <a:rPr lang="el-GR" sz="3200" b="1" dirty="0" smtClean="0">
                <a:solidFill>
                  <a:srgbClr val="FF0000"/>
                </a:solidFill>
              </a:rPr>
            </a:br>
            <a:r>
              <a:rPr lang="el-GR" sz="3200" b="1" dirty="0" smtClean="0">
                <a:solidFill>
                  <a:srgbClr val="FF0000"/>
                </a:solidFill>
              </a:rPr>
              <a:t/>
            </a:r>
            <a:br>
              <a:rPr lang="el-GR" sz="3200" b="1" dirty="0" smtClean="0">
                <a:solidFill>
                  <a:srgbClr val="FF0000"/>
                </a:solidFill>
              </a:rPr>
            </a:br>
            <a:r>
              <a:rPr lang="el-GR" sz="3200" b="1" dirty="0" smtClean="0">
                <a:solidFill>
                  <a:srgbClr val="FF0000"/>
                </a:solidFill>
              </a:rPr>
              <a:t/>
            </a:r>
            <a:br>
              <a:rPr lang="el-GR" sz="3200" b="1" dirty="0" smtClean="0">
                <a:solidFill>
                  <a:srgbClr val="FF0000"/>
                </a:solidFill>
              </a:rPr>
            </a:br>
            <a:r>
              <a:rPr lang="el-GR" sz="3200" b="1" dirty="0" smtClean="0">
                <a:solidFill>
                  <a:srgbClr val="FF0000"/>
                </a:solidFill>
              </a:rPr>
              <a:t>Τι </a:t>
            </a:r>
            <a:r>
              <a:rPr lang="el-GR" sz="3200" b="1" dirty="0" smtClean="0">
                <a:solidFill>
                  <a:srgbClr val="FF0000"/>
                </a:solidFill>
              </a:rPr>
              <a:t>πρέπει να προσέχει ο επενδυτής στον ισολογισμό:</a:t>
            </a:r>
            <a:r>
              <a:rPr lang="el-GR" sz="3200" dirty="0" smtClean="0"/>
              <a:t/>
            </a:r>
            <a:br>
              <a:rPr lang="el-GR" sz="3200" dirty="0" smtClean="0"/>
            </a:br>
            <a:endParaRPr lang="el-GR" sz="3200" dirty="0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l-GR" dirty="0" smtClean="0"/>
              <a:t>Ύψος ιδίων κεφαλαίων</a:t>
            </a:r>
          </a:p>
          <a:p>
            <a:pPr eaLnBrk="1" hangingPunct="1"/>
            <a:r>
              <a:rPr lang="el-GR" dirty="0" smtClean="0"/>
              <a:t>Ύψος βραχυπροθέσμων υποχρεώσεων</a:t>
            </a:r>
          </a:p>
          <a:p>
            <a:pPr eaLnBrk="1" hangingPunct="1"/>
            <a:r>
              <a:rPr lang="el-GR" dirty="0" smtClean="0"/>
              <a:t>Ύψος βραχυπροθέσμων απαιτήσεων</a:t>
            </a:r>
          </a:p>
          <a:p>
            <a:pPr eaLnBrk="1" hangingPunct="1"/>
            <a:r>
              <a:rPr lang="el-GR" dirty="0" smtClean="0"/>
              <a:t>Ύψος πάγιων περιουσιακών στοιχείων</a:t>
            </a:r>
          </a:p>
          <a:p>
            <a:pPr eaLnBrk="1" hangingPunct="1"/>
            <a:r>
              <a:rPr lang="el-GR" dirty="0" smtClean="0"/>
              <a:t>Ύψος συνολικών αποσβέσεων</a:t>
            </a:r>
          </a:p>
          <a:p>
            <a:pPr eaLnBrk="1" hangingPunct="1"/>
            <a:r>
              <a:rPr lang="el-GR" dirty="0" smtClean="0"/>
              <a:t>Ύψος προβλέψεων για επισφαλείς απαιτήσεις </a:t>
            </a:r>
          </a:p>
          <a:p>
            <a:pPr eaLnBrk="1" hangingPunct="1">
              <a:buFont typeface="Wingdings" pitchFamily="2" charset="2"/>
              <a:buNone/>
            </a:pPr>
            <a:r>
              <a:rPr lang="el-GR" dirty="0" smtClean="0"/>
              <a:t> 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4816EE-0D72-4D7E-AA25-F1AEB55BCEC3}" type="slidenum">
              <a:rPr lang="el-GR" smtClean="0"/>
              <a:pPr>
                <a:defRPr/>
              </a:pPr>
              <a:t>18</a:t>
            </a:fld>
            <a:endParaRPr lang="el-GR"/>
          </a:p>
        </p:txBody>
      </p:sp>
    </p:spTree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l-GR" sz="2800" b="1" dirty="0" smtClean="0">
                <a:solidFill>
                  <a:srgbClr val="FF0000"/>
                </a:solidFill>
              </a:rPr>
              <a:t>Τι πρέπει να προσέχει ο επενδυτής στο Λογαριασμό ισολογισμό αποτελεσμάτων Χρήσεως</a:t>
            </a:r>
            <a:r>
              <a:rPr lang="el-GR" sz="3800" b="1" dirty="0" smtClean="0">
                <a:solidFill>
                  <a:srgbClr val="FF0000"/>
                </a:solidFill>
              </a:rPr>
              <a:t>: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l-GR" dirty="0" smtClean="0"/>
              <a:t>Ετήσια έσοδα από πωλήσεις (κύκλος εργασιών)</a:t>
            </a:r>
          </a:p>
          <a:p>
            <a:pPr eaLnBrk="1" hangingPunct="1"/>
            <a:r>
              <a:rPr lang="el-GR" dirty="0" smtClean="0"/>
              <a:t>Λειτουργικά έξοδα</a:t>
            </a:r>
          </a:p>
          <a:p>
            <a:pPr eaLnBrk="1" hangingPunct="1"/>
            <a:r>
              <a:rPr lang="el-GR" dirty="0" smtClean="0"/>
              <a:t>Διάφορα έσοδα και έξοδα που δεν έχουν άμεση σχέση με το κύριο αντικείμενο δραστηριότητας</a:t>
            </a:r>
          </a:p>
          <a:p>
            <a:pPr eaLnBrk="1" hangingPunct="1"/>
            <a:r>
              <a:rPr lang="el-GR" dirty="0" smtClean="0"/>
              <a:t>έκτακτα έσοδα/έξοδα</a:t>
            </a:r>
          </a:p>
          <a:p>
            <a:pPr eaLnBrk="1" hangingPunct="1"/>
            <a:r>
              <a:rPr lang="el-GR" dirty="0" smtClean="0"/>
              <a:t>ετήσιες αποσβέσεις πάγιων στοιχείων</a:t>
            </a:r>
          </a:p>
          <a:p>
            <a:pPr eaLnBrk="1" hangingPunct="1"/>
            <a:r>
              <a:rPr lang="el-GR" dirty="0" smtClean="0"/>
              <a:t>κέρδη ή ζημίες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4816EE-0D72-4D7E-AA25-F1AEB55BCEC3}" type="slidenum">
              <a:rPr lang="el-GR" smtClean="0"/>
              <a:pPr>
                <a:defRPr/>
              </a:pPr>
              <a:t>19</a:t>
            </a:fld>
            <a:endParaRPr lang="el-GR"/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l-GR" dirty="0" smtClean="0"/>
              <a:t>Διάφορες τιμές μετοχών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Ονομαστική τιμή</a:t>
            </a:r>
          </a:p>
          <a:p>
            <a:r>
              <a:rPr lang="el-GR" dirty="0" smtClean="0"/>
              <a:t>Λογιστική τιμή</a:t>
            </a:r>
          </a:p>
          <a:p>
            <a:r>
              <a:rPr lang="el-GR" dirty="0" smtClean="0"/>
              <a:t>Πραγματική τιμή</a:t>
            </a:r>
          </a:p>
          <a:p>
            <a:r>
              <a:rPr lang="el-GR" dirty="0" smtClean="0"/>
              <a:t>Χρηματιστηριακή τιμή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4816EE-0D72-4D7E-AA25-F1AEB55BCEC3}" type="slidenum">
              <a:rPr lang="el-GR" smtClean="0"/>
              <a:pPr>
                <a:defRPr/>
              </a:pPr>
              <a:t>2</a:t>
            </a:fld>
            <a:endParaRPr lang="el-GR"/>
          </a:p>
        </p:txBody>
      </p:sp>
    </p:spTree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l-GR" sz="2800" b="1" dirty="0" smtClean="0">
                <a:solidFill>
                  <a:srgbClr val="FF0000"/>
                </a:solidFill>
              </a:rPr>
              <a:t>Τι πρέπει να προσέχει ο επενδυτής στο Πίνακα Διάθεσης Κερδών (κέρδη πριν από φόρους):</a:t>
            </a:r>
            <a:r>
              <a:rPr lang="el-GR" sz="2800" dirty="0" smtClean="0"/>
              <a:t/>
            </a:r>
            <a:br>
              <a:rPr lang="el-GR" sz="2800" dirty="0" smtClean="0"/>
            </a:br>
            <a:endParaRPr lang="el-GR" sz="2800" dirty="0" smtClean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l-GR" dirty="0" smtClean="0"/>
              <a:t>Μερίσματα</a:t>
            </a:r>
          </a:p>
          <a:p>
            <a:pPr eaLnBrk="1" hangingPunct="1"/>
            <a:endParaRPr lang="el-GR" dirty="0" smtClean="0"/>
          </a:p>
          <a:p>
            <a:pPr eaLnBrk="1" hangingPunct="1"/>
            <a:r>
              <a:rPr lang="el-GR" dirty="0" smtClean="0"/>
              <a:t>Παρακρατηθέντα</a:t>
            </a:r>
          </a:p>
          <a:p>
            <a:pPr eaLnBrk="1" hangingPunct="1"/>
            <a:endParaRPr lang="el-GR" dirty="0" smtClean="0"/>
          </a:p>
          <a:p>
            <a:pPr eaLnBrk="1" hangingPunct="1"/>
            <a:r>
              <a:rPr lang="el-GR" dirty="0" smtClean="0"/>
              <a:t>Φόροι 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4816EE-0D72-4D7E-AA25-F1AEB55BCEC3}" type="slidenum">
              <a:rPr lang="el-GR" smtClean="0"/>
              <a:pPr>
                <a:defRPr/>
              </a:pPr>
              <a:t>20</a:t>
            </a:fld>
            <a:endParaRPr lang="el-GR"/>
          </a:p>
        </p:txBody>
      </p:sp>
    </p:spTree>
  </p:cSld>
  <p:clrMapOvr>
    <a:masterClrMapping/>
  </p:clrMapOvr>
  <p:transition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mtClean="0"/>
              <a:t>Ερωτήσεις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l-GR" dirty="0" smtClean="0"/>
              <a:t>Υπάρχει σχέση μεταξύ της πορείας της συνολικής οικονομίας, των κλάδων και των εταιριών;</a:t>
            </a:r>
          </a:p>
          <a:p>
            <a:pPr eaLnBrk="1" hangingPunct="1"/>
            <a:endParaRPr lang="el-GR" dirty="0" smtClean="0"/>
          </a:p>
          <a:p>
            <a:pPr eaLnBrk="1" hangingPunct="1"/>
            <a:r>
              <a:rPr lang="el-GR" dirty="0" smtClean="0"/>
              <a:t>Υπάρχει σχέση μεταξύ της απόδοσης του συνολικού χρηματιστηρίου, των μετοχών των διαφόρων κλάδων και των μεμονωμένων μετοχών;  </a:t>
            </a:r>
          </a:p>
          <a:p>
            <a:pPr eaLnBrk="1" hangingPunct="1"/>
            <a:endParaRPr lang="el-GR" dirty="0" smtClean="0"/>
          </a:p>
          <a:p>
            <a:pPr eaLnBrk="1" hangingPunct="1"/>
            <a:r>
              <a:rPr lang="el-GR" dirty="0" smtClean="0"/>
              <a:t>Αξίζει με άλλα λόγια η ανάλυση της αγοράς και του κλάδου;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4816EE-0D72-4D7E-AA25-F1AEB55BCEC3}" type="slidenum">
              <a:rPr lang="el-GR" smtClean="0"/>
              <a:pPr>
                <a:defRPr/>
              </a:pPr>
              <a:t>21</a:t>
            </a:fld>
            <a:endParaRPr lang="el-GR"/>
          </a:p>
        </p:txBody>
      </p:sp>
    </p:spTree>
  </p:cSld>
  <p:clrMapOvr>
    <a:masterClrMapping/>
  </p:clrMapOvr>
  <p:transition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z="3200" smtClean="0"/>
              <a:t>Γενικά συμπεράσματα εμπειρικών μελετών:</a:t>
            </a:r>
            <a:br>
              <a:rPr lang="el-GR" sz="3200" smtClean="0"/>
            </a:br>
            <a:endParaRPr lang="el-GR" sz="3200" smtClean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l-GR" smtClean="0"/>
              <a:t>Η ανάλυση της αγοράς είναι σημαντική.  Ένα μεγάλο μέρος της διακύμανσης των μετοχών οφείλεται στις κινήσεις της αγοράς.</a:t>
            </a:r>
          </a:p>
          <a:p>
            <a:pPr eaLnBrk="1" hangingPunct="1"/>
            <a:endParaRPr lang="el-GR" smtClean="0"/>
          </a:p>
          <a:p>
            <a:pPr eaLnBrk="1" hangingPunct="1"/>
            <a:r>
              <a:rPr lang="el-GR" smtClean="0"/>
              <a:t>Η ανάλυση του κλάδου είναι σημαντική αλλά παίζει μικρότερο ρόλο από ότι η αγορά.  </a:t>
            </a:r>
            <a:endParaRPr lang="en-US" smtClean="0"/>
          </a:p>
          <a:p>
            <a:pPr lvl="1" eaLnBrk="1" hangingPunct="1"/>
            <a:r>
              <a:rPr lang="el-GR" smtClean="0"/>
              <a:t>Η σημαντικότητα διαφέρει από κλάδο σε κλάδο.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4816EE-0D72-4D7E-AA25-F1AEB55BCEC3}" type="slidenum">
              <a:rPr lang="el-GR" smtClean="0"/>
              <a:pPr>
                <a:defRPr/>
              </a:pPr>
              <a:t>22</a:t>
            </a:fld>
            <a:endParaRPr lang="el-GR"/>
          </a:p>
        </p:txBody>
      </p:sp>
    </p:spTree>
  </p:cSld>
  <p:clrMapOvr>
    <a:masterClrMapping/>
  </p:clrMapOvr>
  <p:transition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b="1" smtClean="0"/>
              <a:t>Χρηματιστήριο και Οικονομία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endParaRPr lang="el-GR" sz="1600" b="1" dirty="0" smtClean="0"/>
          </a:p>
          <a:p>
            <a:pPr eaLnBrk="1" hangingPunct="1">
              <a:lnSpc>
                <a:spcPct val="80000"/>
              </a:lnSpc>
            </a:pPr>
            <a:r>
              <a:rPr lang="el-GR" sz="1600" dirty="0" smtClean="0"/>
              <a:t>Γενικά γίνεται αποδεκτό ότι υπάρχει μεγάλη σχέση μεταξύ της οικονομίας και του χρηματιστηρίου και οι εμπειρικές έρευνες το βεβαιώνουν.</a:t>
            </a:r>
          </a:p>
          <a:p>
            <a:pPr eaLnBrk="1" hangingPunct="1">
              <a:lnSpc>
                <a:spcPct val="80000"/>
              </a:lnSpc>
            </a:pPr>
            <a:r>
              <a:rPr lang="el-GR" sz="1600" dirty="0" smtClean="0"/>
              <a:t>Η πορεία της οικονομίας διαφαίνεται από την συμπεριφορά ορισμένων δεικτών όπως:</a:t>
            </a:r>
          </a:p>
          <a:p>
            <a:pPr eaLnBrk="1" hangingPunct="1">
              <a:lnSpc>
                <a:spcPct val="80000"/>
              </a:lnSpc>
            </a:pPr>
            <a:r>
              <a:rPr lang="el-GR" sz="1600" dirty="0" smtClean="0"/>
              <a:t>-	Δείκτης βιομηχανικής παραγωγής</a:t>
            </a:r>
          </a:p>
          <a:p>
            <a:pPr eaLnBrk="1" hangingPunct="1">
              <a:lnSpc>
                <a:spcPct val="80000"/>
              </a:lnSpc>
            </a:pPr>
            <a:r>
              <a:rPr lang="el-GR" sz="1600" dirty="0" smtClean="0"/>
              <a:t>-	Δείκτης μεταποιητικής παραγωγής</a:t>
            </a:r>
          </a:p>
          <a:p>
            <a:pPr eaLnBrk="1" hangingPunct="1">
              <a:lnSpc>
                <a:spcPct val="80000"/>
              </a:lnSpc>
            </a:pPr>
            <a:r>
              <a:rPr lang="el-GR" sz="1600" dirty="0" smtClean="0"/>
              <a:t>-	Δείκτες απασχόλησης και ανεργίας</a:t>
            </a:r>
          </a:p>
          <a:p>
            <a:pPr eaLnBrk="1" hangingPunct="1">
              <a:lnSpc>
                <a:spcPct val="80000"/>
              </a:lnSpc>
            </a:pPr>
            <a:r>
              <a:rPr lang="el-GR" sz="1600" dirty="0" smtClean="0"/>
              <a:t>-	Δείκτες κόστους εργασίας και παραγωγικότητας</a:t>
            </a:r>
          </a:p>
          <a:p>
            <a:pPr eaLnBrk="1" hangingPunct="1">
              <a:lnSpc>
                <a:spcPct val="80000"/>
              </a:lnSpc>
            </a:pPr>
            <a:r>
              <a:rPr lang="el-GR" sz="1600" dirty="0" smtClean="0"/>
              <a:t>-	Δείκτες τιμών χονδρικής πώλησης</a:t>
            </a:r>
          </a:p>
          <a:p>
            <a:pPr eaLnBrk="1" hangingPunct="1">
              <a:lnSpc>
                <a:spcPct val="80000"/>
              </a:lnSpc>
            </a:pPr>
            <a:r>
              <a:rPr lang="el-GR" sz="1600" dirty="0" smtClean="0"/>
              <a:t>-	Ποσότητα χρήματος</a:t>
            </a:r>
          </a:p>
          <a:p>
            <a:pPr eaLnBrk="1" hangingPunct="1">
              <a:lnSpc>
                <a:spcPct val="80000"/>
              </a:lnSpc>
            </a:pPr>
            <a:r>
              <a:rPr lang="el-GR" sz="1600" dirty="0" smtClean="0"/>
              <a:t>-	Προσωπικό εισόδημα</a:t>
            </a:r>
          </a:p>
          <a:p>
            <a:pPr eaLnBrk="1" hangingPunct="1">
              <a:lnSpc>
                <a:spcPct val="80000"/>
              </a:lnSpc>
            </a:pPr>
            <a:r>
              <a:rPr lang="el-GR" sz="1600" dirty="0" smtClean="0"/>
              <a:t>-	Επιτόκια</a:t>
            </a:r>
          </a:p>
          <a:p>
            <a:pPr eaLnBrk="1" hangingPunct="1">
              <a:lnSpc>
                <a:spcPct val="80000"/>
              </a:lnSpc>
            </a:pPr>
            <a:r>
              <a:rPr lang="el-GR" sz="1600" dirty="0" smtClean="0"/>
              <a:t>-	Πιστωτική επέκταση</a:t>
            </a:r>
          </a:p>
          <a:p>
            <a:pPr eaLnBrk="1" hangingPunct="1">
              <a:lnSpc>
                <a:spcPct val="80000"/>
              </a:lnSpc>
            </a:pPr>
            <a:r>
              <a:rPr lang="el-GR" sz="1600" dirty="0" smtClean="0"/>
              <a:t>-	Χρηματιστηριακοί Δείκτες</a:t>
            </a:r>
          </a:p>
          <a:p>
            <a:pPr eaLnBrk="1" hangingPunct="1">
              <a:lnSpc>
                <a:spcPct val="80000"/>
              </a:lnSpc>
            </a:pPr>
            <a:r>
              <a:rPr lang="el-GR" sz="1600" dirty="0" smtClean="0"/>
              <a:t/>
            </a:r>
            <a:br>
              <a:rPr lang="el-GR" sz="1600" dirty="0" smtClean="0"/>
            </a:br>
            <a:endParaRPr lang="el-GR" sz="1600" dirty="0" smtClean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4816EE-0D72-4D7E-AA25-F1AEB55BCEC3}" type="slidenum">
              <a:rPr lang="el-GR" smtClean="0"/>
              <a:pPr>
                <a:defRPr/>
              </a:pPr>
              <a:t>23</a:t>
            </a:fld>
            <a:endParaRPr lang="el-GR"/>
          </a:p>
        </p:txBody>
      </p:sp>
    </p:spTree>
  </p:cSld>
  <p:clrMapOvr>
    <a:masterClrMapping/>
  </p:clrMapOvr>
  <p:transition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l-GR" sz="3200" b="1" smtClean="0"/>
              <a:t>Φάσεις του Οικονομικού κύκλου και συμπεριφορά των δεικτών</a:t>
            </a:r>
            <a:r>
              <a:rPr lang="el-GR" sz="3200" smtClean="0"/>
              <a:t/>
            </a:r>
            <a:br>
              <a:rPr lang="el-GR" sz="3200" smtClean="0"/>
            </a:br>
            <a:endParaRPr lang="el-GR" sz="3200" smtClean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914400" y="1428736"/>
            <a:ext cx="7772400" cy="4572000"/>
          </a:xfrm>
        </p:spPr>
        <p:txBody>
          <a:bodyPr/>
          <a:lstStyle/>
          <a:p>
            <a:pPr eaLnBrk="1" hangingPunct="1"/>
            <a:r>
              <a:rPr lang="el-GR" smtClean="0"/>
              <a:t>Δείκτες που προηγούνται των φάσεων του οικονομικού κύκλου.</a:t>
            </a:r>
          </a:p>
          <a:p>
            <a:pPr eaLnBrk="1" hangingPunct="1"/>
            <a:endParaRPr lang="el-GR" smtClean="0"/>
          </a:p>
          <a:p>
            <a:pPr eaLnBrk="1" hangingPunct="1"/>
            <a:r>
              <a:rPr lang="el-GR" smtClean="0"/>
              <a:t>Δείκτες που συμπίπτουν με τις φάσεις του οικονομικού κύκλου.</a:t>
            </a:r>
          </a:p>
          <a:p>
            <a:pPr eaLnBrk="1" hangingPunct="1"/>
            <a:endParaRPr lang="el-GR" smtClean="0"/>
          </a:p>
          <a:p>
            <a:pPr eaLnBrk="1" hangingPunct="1"/>
            <a:r>
              <a:rPr lang="el-GR" smtClean="0"/>
              <a:t>Δείκτες που έπονται του οικονομικού κύκλου.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4816EE-0D72-4D7E-AA25-F1AEB55BCEC3}" type="slidenum">
              <a:rPr lang="el-GR" smtClean="0"/>
              <a:pPr>
                <a:defRPr/>
              </a:pPr>
              <a:t>24</a:t>
            </a:fld>
            <a:endParaRPr lang="el-GR"/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l-GR" sz="3800" b="1" i="1" smtClean="0"/>
              <a:t>Ονομαστική Τιμή </a:t>
            </a:r>
            <a:r>
              <a:rPr lang="el-GR" sz="3800" smtClean="0"/>
              <a:t/>
            </a:r>
            <a:br>
              <a:rPr lang="el-GR" sz="3800" smtClean="0"/>
            </a:br>
            <a:endParaRPr lang="el-GR" sz="380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l-GR" smtClean="0"/>
              <a:t>Η τιμή που προκύπτει κατά την πρώτη έκδοση των μετοχών. </a:t>
            </a:r>
            <a:endParaRPr lang="en-US" smtClean="0"/>
          </a:p>
          <a:p>
            <a:pPr eaLnBrk="1" hangingPunct="1">
              <a:lnSpc>
                <a:spcPct val="90000"/>
              </a:lnSpc>
            </a:pPr>
            <a:endParaRPr lang="el-GR" smtClean="0"/>
          </a:p>
          <a:p>
            <a:pPr eaLnBrk="1" hangingPunct="1">
              <a:lnSpc>
                <a:spcPct val="90000"/>
              </a:lnSpc>
            </a:pPr>
            <a:r>
              <a:rPr lang="el-GR" smtClean="0"/>
              <a:t>Ονομαστική τιμή= (αξία μετοχικού κεφαλαίου κατά την έκδοση/αριθμός μετοχών κατά την έκδοση)</a:t>
            </a:r>
            <a:endParaRPr lang="el-GR" b="1" i="1" smtClean="0"/>
          </a:p>
          <a:p>
            <a:pPr eaLnBrk="1" hangingPunct="1">
              <a:lnSpc>
                <a:spcPct val="90000"/>
              </a:lnSpc>
            </a:pPr>
            <a:endParaRPr lang="el-GR" smtClean="0"/>
          </a:p>
          <a:p>
            <a:pPr eaLnBrk="1" hangingPunct="1">
              <a:lnSpc>
                <a:spcPct val="90000"/>
              </a:lnSpc>
            </a:pPr>
            <a:r>
              <a:rPr lang="el-GR" smtClean="0"/>
              <a:t>Η ονομαστική τιμή μπορεί αργότερα να μεταβληθεί με απόφαση της Γενικής Συνέλευσης της εταιρείας.</a:t>
            </a:r>
          </a:p>
          <a:p>
            <a:pPr eaLnBrk="1" hangingPunct="1">
              <a:lnSpc>
                <a:spcPct val="90000"/>
              </a:lnSpc>
            </a:pPr>
            <a:endParaRPr lang="el-GR" smtClean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4816EE-0D72-4D7E-AA25-F1AEB55BCEC3}" type="slidenum">
              <a:rPr lang="el-GR" smtClean="0"/>
              <a:pPr>
                <a:defRPr/>
              </a:pPr>
              <a:t>3</a:t>
            </a:fld>
            <a:endParaRPr lang="el-GR"/>
          </a:p>
        </p:txBody>
      </p:sp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b="1" i="1" smtClean="0"/>
              <a:t>Λογιστική Τιμή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l-GR" smtClean="0"/>
              <a:t>Λογιστική τιμή=(Αξία ιδίων κεφαλαίων/συνολικός αριθμός μετοχών)</a:t>
            </a:r>
            <a:endParaRPr lang="el-GR" b="1" i="1" smtClean="0"/>
          </a:p>
          <a:p>
            <a:pPr eaLnBrk="1" hangingPunct="1">
              <a:lnSpc>
                <a:spcPct val="90000"/>
              </a:lnSpc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r>
              <a:rPr lang="el-GR" smtClean="0"/>
              <a:t>Η λογιστική αξία</a:t>
            </a:r>
            <a:r>
              <a:rPr lang="el-GR" b="1" i="1" smtClean="0"/>
              <a:t> </a:t>
            </a:r>
            <a:r>
              <a:rPr lang="el-GR" smtClean="0"/>
              <a:t>μιας μετοχής</a:t>
            </a:r>
            <a:r>
              <a:rPr lang="el-GR" b="1" i="1" smtClean="0"/>
              <a:t> </a:t>
            </a:r>
            <a:r>
              <a:rPr lang="el-GR" smtClean="0"/>
              <a:t>είναι το πηλίκο της διαίρεσης του συνόλου των ιδίων κεφαλαίων (καταβεβλημένο μετοχικό κεφάλαιο+διαφορές από εκδόσεις υπέρ το άρτιο+ αποθεματικά κεφάλαια+αποτελέσματα σε νέο) και των προβλέψεων με τον αριθμό των μετοχών που βρίσκονται σε κυκλοφορία.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l-GR" smtClean="0"/>
          </a:p>
          <a:p>
            <a:pPr eaLnBrk="1" hangingPunct="1">
              <a:lnSpc>
                <a:spcPct val="90000"/>
              </a:lnSpc>
            </a:pPr>
            <a:endParaRPr lang="el-GR" smtClean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4816EE-0D72-4D7E-AA25-F1AEB55BCEC3}" type="slidenum">
              <a:rPr lang="el-GR" smtClean="0"/>
              <a:pPr>
                <a:defRPr/>
              </a:pPr>
              <a:t>4</a:t>
            </a:fld>
            <a:endParaRPr lang="el-GR"/>
          </a:p>
        </p:txBody>
      </p:sp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l-GR" sz="3800" b="1" i="1" smtClean="0"/>
              <a:t>Πραγματική</a:t>
            </a:r>
            <a:r>
              <a:rPr lang="en-US" sz="3800" b="1" i="1" smtClean="0"/>
              <a:t> </a:t>
            </a:r>
            <a:r>
              <a:rPr lang="el-GR" sz="3800" b="1" i="1" smtClean="0"/>
              <a:t>(εσωτερική)</a:t>
            </a:r>
            <a:r>
              <a:rPr lang="el-GR" sz="3800" smtClean="0"/>
              <a:t> </a:t>
            </a:r>
            <a:r>
              <a:rPr lang="el-GR" sz="3800" b="1" i="1" smtClean="0"/>
              <a:t> Τιμή</a:t>
            </a:r>
            <a:r>
              <a:rPr lang="el-GR" sz="3800" smtClean="0"/>
              <a:t/>
            </a:r>
            <a:br>
              <a:rPr lang="el-GR" sz="3800" smtClean="0"/>
            </a:br>
            <a:endParaRPr lang="el-GR" sz="3800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l-GR" smtClean="0"/>
              <a:t>Η λογιστική αποτίμηση δεν είναι υποχρεωτικά η πραγματική εικόνα των στοιχείων του Ενεργητικού. </a:t>
            </a:r>
            <a:endParaRPr lang="en-US" smtClean="0"/>
          </a:p>
          <a:p>
            <a:pPr eaLnBrk="1" hangingPunct="1">
              <a:lnSpc>
                <a:spcPct val="90000"/>
              </a:lnSpc>
            </a:pPr>
            <a:r>
              <a:rPr lang="el-GR" smtClean="0"/>
              <a:t>Για παράδειγμα, μερικά από τα στοιχεία του ενεργητικού μπορεί να εκφράζονται σε ιστορικές τιμές, ενώ άλλα στοιχεία είναι άυλα, όπως φήμη και πελατεία. </a:t>
            </a:r>
            <a:endParaRPr lang="en-US" smtClean="0"/>
          </a:p>
          <a:p>
            <a:pPr eaLnBrk="1" hangingPunct="1">
              <a:lnSpc>
                <a:spcPct val="90000"/>
              </a:lnSpc>
            </a:pPr>
            <a:r>
              <a:rPr lang="el-GR" smtClean="0"/>
              <a:t>Έτσι, στη λογιστική τιμή πρέπει να προστεθούν τέτοια στοιχεία για να βρεθεί η πραγματική τιμή.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4816EE-0D72-4D7E-AA25-F1AEB55BCEC3}" type="slidenum">
              <a:rPr lang="el-GR" smtClean="0"/>
              <a:pPr>
                <a:defRPr/>
              </a:pPr>
              <a:t>5</a:t>
            </a:fld>
            <a:endParaRPr lang="el-GR"/>
          </a:p>
        </p:txBody>
      </p:sp>
    </p:spTree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b="1" i="1" smtClean="0"/>
              <a:t>Χρηματιστηριακή Τιμή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l-GR" smtClean="0"/>
              <a:t>Χρηματιστηριακή τιμή είναι η τιμή που διαμορφώνεται στο χρηματιστήριο. </a:t>
            </a:r>
            <a:endParaRPr lang="en-US" smtClean="0"/>
          </a:p>
          <a:p>
            <a:pPr eaLnBrk="1" hangingPunct="1"/>
            <a:r>
              <a:rPr lang="el-GR" smtClean="0"/>
              <a:t>Η χρηματιστηριακή τιμή μιας μετοχής επηρεάζεται από πολλούς παράγοντες όπως</a:t>
            </a:r>
            <a:endParaRPr lang="en-US" smtClean="0"/>
          </a:p>
          <a:p>
            <a:pPr lvl="1" eaLnBrk="1" hangingPunct="1"/>
            <a:r>
              <a:rPr lang="el-GR" smtClean="0"/>
              <a:t>τη μερισματική πολιτική, </a:t>
            </a:r>
            <a:endParaRPr lang="en-US" smtClean="0"/>
          </a:p>
          <a:p>
            <a:pPr lvl="1" eaLnBrk="1" hangingPunct="1"/>
            <a:r>
              <a:rPr lang="el-GR" smtClean="0"/>
              <a:t>τις προοπτικές της εταιρίας να πραγματοποιήσει κέρδη βραχυπρόθεσμα και μεσομακροπρόθεσμα καθώς επίσης και από</a:t>
            </a:r>
            <a:endParaRPr lang="en-US" smtClean="0"/>
          </a:p>
          <a:p>
            <a:pPr lvl="1" eaLnBrk="1" hangingPunct="1"/>
            <a:r>
              <a:rPr lang="el-GR" smtClean="0"/>
              <a:t> τη γενική εικόνα που επικρατεί και αναμένεται να επικρατήσει στη χρηματιστηριακή αγορά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4816EE-0D72-4D7E-AA25-F1AEB55BCEC3}" type="slidenum">
              <a:rPr lang="el-GR" smtClean="0"/>
              <a:pPr>
                <a:defRPr/>
              </a:pPr>
              <a:t>6</a:t>
            </a:fld>
            <a:endParaRPr lang="el-GR"/>
          </a:p>
        </p:txBody>
      </p:sp>
    </p:spTree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l-GR" sz="3000" b="1" i="1" smtClean="0"/>
              <a:t>Χρηματιστηριακή Κεφαλαιοποίηση (</a:t>
            </a:r>
            <a:r>
              <a:rPr lang="en-US" sz="3000" b="1" i="1" smtClean="0"/>
              <a:t>market capitalization</a:t>
            </a:r>
            <a:r>
              <a:rPr lang="el-GR" sz="3000" b="1" i="1" smtClean="0"/>
              <a:t>)</a:t>
            </a:r>
            <a:r>
              <a:rPr lang="el-GR" sz="3000" smtClean="0"/>
              <a:t> </a:t>
            </a:r>
            <a:br>
              <a:rPr lang="el-GR" sz="3000" smtClean="0"/>
            </a:br>
            <a:endParaRPr lang="el-GR" sz="3000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l-GR" smtClean="0"/>
              <a:t>Η χρηματιστηριακή κεφαλαιοποίηση μιας εταιρίας είναι το γινόμενο του αριθμού των μετοχών επί την χρηματιστηριακή τιμή.</a:t>
            </a:r>
          </a:p>
          <a:p>
            <a:pPr eaLnBrk="1" hangingPunct="1"/>
            <a:endParaRPr lang="el-GR" smtClean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4816EE-0D72-4D7E-AA25-F1AEB55BCEC3}" type="slidenum">
              <a:rPr lang="el-GR" smtClean="0"/>
              <a:pPr>
                <a:defRPr/>
              </a:pPr>
              <a:t>7</a:t>
            </a:fld>
            <a:endParaRPr lang="el-GR"/>
          </a:p>
        </p:txBody>
      </p:sp>
    </p:spTree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z="3200" b="1" smtClean="0"/>
              <a:t>Παράγοντες που επηρεάζουν την πορεία ενός Χρηματιστηρίου Αξιών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l-GR" smtClean="0"/>
              <a:t>Η γενική οικονομική κατάσταση,</a:t>
            </a:r>
          </a:p>
          <a:p>
            <a:pPr eaLnBrk="1" hangingPunct="1">
              <a:lnSpc>
                <a:spcPct val="90000"/>
              </a:lnSpc>
            </a:pPr>
            <a:r>
              <a:rPr lang="el-GR" smtClean="0"/>
              <a:t>Το ύψος του πληθωρισμού,</a:t>
            </a:r>
          </a:p>
          <a:p>
            <a:pPr eaLnBrk="1" hangingPunct="1">
              <a:lnSpc>
                <a:spcPct val="90000"/>
              </a:lnSpc>
            </a:pPr>
            <a:r>
              <a:rPr lang="el-GR" smtClean="0"/>
              <a:t>Η φορολογία,</a:t>
            </a:r>
          </a:p>
          <a:p>
            <a:pPr eaLnBrk="1" hangingPunct="1">
              <a:lnSpc>
                <a:spcPct val="90000"/>
              </a:lnSpc>
            </a:pPr>
            <a:r>
              <a:rPr lang="el-GR" smtClean="0"/>
              <a:t>Το ύψος των επιτοκίων,</a:t>
            </a:r>
          </a:p>
          <a:p>
            <a:pPr eaLnBrk="1" hangingPunct="1">
              <a:lnSpc>
                <a:spcPct val="90000"/>
              </a:lnSpc>
            </a:pPr>
            <a:r>
              <a:rPr lang="el-GR" smtClean="0"/>
              <a:t>Οι ισοτιμίες νομισμάτων,</a:t>
            </a:r>
          </a:p>
          <a:p>
            <a:pPr eaLnBrk="1" hangingPunct="1">
              <a:lnSpc>
                <a:spcPct val="90000"/>
              </a:lnSpc>
            </a:pPr>
            <a:r>
              <a:rPr lang="el-GR" smtClean="0"/>
              <a:t>Η πολιτική κατάσταση της χώρας, </a:t>
            </a:r>
          </a:p>
          <a:p>
            <a:pPr eaLnBrk="1" hangingPunct="1">
              <a:lnSpc>
                <a:spcPct val="90000"/>
              </a:lnSpc>
            </a:pPr>
            <a:r>
              <a:rPr lang="el-GR" smtClean="0"/>
              <a:t>Διάφορα διεθνή γεγονότα, </a:t>
            </a:r>
          </a:p>
          <a:p>
            <a:pPr eaLnBrk="1" hangingPunct="1">
              <a:lnSpc>
                <a:spcPct val="90000"/>
              </a:lnSpc>
            </a:pPr>
            <a:r>
              <a:rPr lang="el-GR" smtClean="0"/>
              <a:t>Η παιδεία και η πληροφόρηση του κοινού και </a:t>
            </a:r>
          </a:p>
          <a:p>
            <a:pPr eaLnBrk="1" hangingPunct="1">
              <a:lnSpc>
                <a:spcPct val="90000"/>
              </a:lnSpc>
            </a:pPr>
            <a:r>
              <a:rPr lang="el-GR" smtClean="0"/>
              <a:t>Η οργάνωση του Χρηματιστηρίου.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4816EE-0D72-4D7E-AA25-F1AEB55BCEC3}" type="slidenum">
              <a:rPr lang="el-GR" smtClean="0"/>
              <a:pPr>
                <a:defRPr/>
              </a:pPr>
              <a:t>8</a:t>
            </a:fld>
            <a:endParaRPr lang="el-GR"/>
          </a:p>
        </p:txBody>
      </p:sp>
    </p:spTree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FF0000"/>
                </a:solidFill>
              </a:rPr>
              <a:t>ΠΑΡΑΓΟΝΤΕΣ ΠΡΟΣΦΟΡΑΣ</a:t>
            </a: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4816EE-0D72-4D7E-AA25-F1AEB55BCEC3}" type="slidenum">
              <a:rPr lang="el-GR" smtClean="0"/>
              <a:pPr>
                <a:defRPr/>
              </a:pPr>
              <a:t>9</a:t>
            </a:fld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ΠΩΛΗΣΗ ΜΤΧ  ΓΙΑ ΑΜΕΣΑ ΚΕΡΔΗ</a:t>
            </a:r>
          </a:p>
          <a:p>
            <a:r>
              <a:rPr lang="el-GR" dirty="0" smtClean="0"/>
              <a:t>ΠΩΛΗΣΗ </a:t>
            </a:r>
            <a:r>
              <a:rPr lang="el-GR" dirty="0" smtClean="0"/>
              <a:t>ΜΤΧ ΛΟΓΩ ΦΗΜΩΝ</a:t>
            </a:r>
          </a:p>
          <a:p>
            <a:r>
              <a:rPr lang="el-GR" dirty="0" smtClean="0"/>
              <a:t>ΚΕΡΔΗ ΜΙΚΡΟΤΕΡΑ ΑΠΌ ΤΑ ΑΝΑΜΕΝΟΜΕΝΑ</a:t>
            </a:r>
          </a:p>
          <a:p>
            <a:r>
              <a:rPr lang="el-GR" dirty="0" smtClean="0"/>
              <a:t>ΠΩΛΗΣΗ </a:t>
            </a:r>
            <a:r>
              <a:rPr lang="el-GR" dirty="0" smtClean="0"/>
              <a:t>ΜΤΧ ΓΙΑ ΕΠΕΝΔΥΣΗ ΣΕ ΑΛΛΑ ΠΡΟΙΟΝΤΑ</a:t>
            </a:r>
          </a:p>
          <a:p>
            <a:r>
              <a:rPr lang="el-GR" dirty="0" smtClean="0"/>
              <a:t>ΟΙΚΟΝΟΜΙΚΗ ΚΡΙΣΗ</a:t>
            </a:r>
          </a:p>
          <a:p>
            <a:r>
              <a:rPr lang="el-GR" dirty="0" smtClean="0"/>
              <a:t>ΑΥΞΗΣΗ ΦΟΡΟΛΟΓΙΑΣ ΜΤΧ</a:t>
            </a:r>
          </a:p>
          <a:p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  <p:transition>
    <p:fad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Δικαιοσύνη">
  <a:themeElements>
    <a:clrScheme name="Δικαιοσύνη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Δικαιοσύνη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Δικαιοσύνη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752</TotalTime>
  <Words>992</Words>
  <Application>Microsoft Office PowerPoint</Application>
  <PresentationFormat>Προβολή στην οθόνη (4:3)</PresentationFormat>
  <Paragraphs>188</Paragraphs>
  <Slides>24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24</vt:i4>
      </vt:variant>
    </vt:vector>
  </HeadingPairs>
  <TitlesOfParts>
    <vt:vector size="25" baseType="lpstr">
      <vt:lpstr>Δικαιοσύνη</vt:lpstr>
      <vt:lpstr>ΔΙΑΔΙΚΑΣΙΑ ΑΞΙΟΛΟΓΗΣΗΣ ΜΕΤΟΧΩΝ</vt:lpstr>
      <vt:lpstr> Διάφορες τιμές μετοχών</vt:lpstr>
      <vt:lpstr>Ονομαστική Τιμή  </vt:lpstr>
      <vt:lpstr>Λογιστική Τιμή</vt:lpstr>
      <vt:lpstr>Πραγματική (εσωτερική)  Τιμή </vt:lpstr>
      <vt:lpstr>Χρηματιστηριακή Τιμή</vt:lpstr>
      <vt:lpstr>Χρηματιστηριακή Κεφαλαιοποίηση (market capitalization)  </vt:lpstr>
      <vt:lpstr>Παράγοντες που επηρεάζουν την πορεία ενός Χρηματιστηρίου Αξιών</vt:lpstr>
      <vt:lpstr>ΠΑΡΑΓΟΝΤΕΣ ΠΡΟΣΦΟΡΑΣ</vt:lpstr>
      <vt:lpstr>ΠΑΡΑΓΟΝΤΕΣ   ΖΗΤΗΣΗΣ</vt:lpstr>
      <vt:lpstr>Θεμελιώδης ανάλυση μετοχών</vt:lpstr>
      <vt:lpstr>Η μέθοδος της θεμελιώδους ανάλυσης</vt:lpstr>
      <vt:lpstr>Χρηματιστήριο και Οικονομία</vt:lpstr>
      <vt:lpstr>1. Ανάλυση της οικονομίας</vt:lpstr>
      <vt:lpstr>2. Ανάλυση του κλάδου </vt:lpstr>
      <vt:lpstr>3. Ανάλυση Εταιρίας</vt:lpstr>
      <vt:lpstr>Ανάλυση Εταιρίας</vt:lpstr>
      <vt:lpstr>   Τι πρέπει να προσέχει ο επενδυτής στον ισολογισμό: </vt:lpstr>
      <vt:lpstr>Τι πρέπει να προσέχει ο επενδυτής στο Λογαριασμό ισολογισμό αποτελεσμάτων Χρήσεως:</vt:lpstr>
      <vt:lpstr>Τι πρέπει να προσέχει ο επενδυτής στο Πίνακα Διάθεσης Κερδών (κέρδη πριν από φόρους): </vt:lpstr>
      <vt:lpstr>Ερωτήσεις</vt:lpstr>
      <vt:lpstr>Γενικά συμπεράσματα εμπειρικών μελετών: </vt:lpstr>
      <vt:lpstr>Χρηματιστήριο και Οικονομία</vt:lpstr>
      <vt:lpstr>Φάσεις του Οικονομικού κύκλου και συμπεριφορά των δεικτών 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ΔΙΑΔΙΚΑΣΙΑ ΑΞΙΟΛΟΓΗΣΗΣ ΜΕΤΟΧΩΝ</dc:title>
  <dc:creator>user</dc:creator>
  <cp:lastModifiedBy>Αργυρώ Δημητογλου</cp:lastModifiedBy>
  <cp:revision>70</cp:revision>
  <dcterms:created xsi:type="dcterms:W3CDTF">2007-01-11T17:32:28Z</dcterms:created>
  <dcterms:modified xsi:type="dcterms:W3CDTF">2021-04-13T14:29:24Z</dcterms:modified>
</cp:coreProperties>
</file>