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4" r:id="rId4"/>
    <p:sldId id="285" r:id="rId5"/>
    <p:sldId id="286" r:id="rId6"/>
    <p:sldId id="287" r:id="rId7"/>
    <p:sldId id="289" r:id="rId8"/>
    <p:sldId id="288" r:id="rId9"/>
    <p:sldId id="290" r:id="rId10"/>
    <p:sldId id="291" r:id="rId11"/>
    <p:sldId id="292" r:id="rId12"/>
    <p:sldId id="293" r:id="rId13"/>
    <p:sldId id="283" r:id="rId14"/>
    <p:sldId id="27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5E04"/>
    <a:srgbClr val="CC3300"/>
    <a:srgbClr val="DA0000"/>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890" autoAdjust="0"/>
    <p:restoredTop sz="94656" autoAdjust="0"/>
  </p:normalViewPr>
  <p:slideViewPr>
    <p:cSldViewPr>
      <p:cViewPr varScale="1">
        <p:scale>
          <a:sx n="58" d="100"/>
          <a:sy n="58" d="100"/>
        </p:scale>
        <p:origin x="78" y="3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10/17/2016</a:t>
            </a:fld>
            <a:endParaRPr lang="en-US" sz="2000" dirty="0">
              <a:solidFill>
                <a:srgbClr val="FFFFFF"/>
              </a:solidFill>
            </a:endParaRP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10/17/2016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F0C94032-CD4C-4C25-B0C2-CEC720522D92}"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23A271A1-F6D6-438B-A432-4747EE7ECD40}" type="datetimeFigureOut">
              <a:rPr lang="en-US" smtClean="0"/>
              <a:pPr/>
              <a:t>10/17/2016</a:t>
            </a:fld>
            <a:endParaRPr lang="en-US" dirty="0"/>
          </a:p>
        </p:txBody>
      </p:sp>
      <p:sp>
        <p:nvSpPr>
          <p:cNvPr id="5" name="4 - Θέση υποσέλιδου"/>
          <p:cNvSpPr>
            <a:spLocks noGrp="1"/>
          </p:cNvSpPr>
          <p:nvPr>
            <p:ph type="ftr" sz="quarter" idx="11"/>
          </p:nvPr>
        </p:nvSpPr>
        <p:spPr>
          <a:xfrm>
            <a:off x="457201" y="6248207"/>
            <a:ext cx="5573483" cy="365125"/>
          </a:xfrm>
        </p:spPr>
        <p:txBody>
          <a:bodyPr/>
          <a:lstStyle/>
          <a:p>
            <a:endParaRPr kumimoji="0" lang="en-US" dirty="0"/>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10/17/2016</a:t>
            </a:fld>
            <a:endParaRPr lang="en-US" dirty="0"/>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23A271A1-F6D6-438B-A432-4747EE7ECD40}" type="datetimeFigureOut">
              <a:rPr lang="en-US" smtClean="0"/>
              <a:pPr/>
              <a:t>10/17/2016</a:t>
            </a:fld>
            <a:endParaRPr lang="en-US"/>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13 - Θέση υποσέλιδου"/>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23A271A1-F6D6-438B-A432-4747EE7ECD40}" type="datetimeFigureOut">
              <a:rPr lang="en-US" smtClean="0"/>
              <a:pPr/>
              <a:t>10/17/2016</a:t>
            </a:fld>
            <a:endParaRPr lang="en-US"/>
          </a:p>
        </p:txBody>
      </p:sp>
      <p:sp>
        <p:nvSpPr>
          <p:cNvPr id="10" name="9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11 - Θέση υποσέλιδου"/>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23A271A1-F6D6-438B-A432-4747EE7ECD40}" type="datetimeFigureOut">
              <a:rPr lang="en-US" smtClean="0"/>
              <a:pPr/>
              <a:t>10/17/2016</a:t>
            </a:fld>
            <a:endParaRPr lang="en-US"/>
          </a:p>
        </p:txBody>
      </p:sp>
      <p:sp>
        <p:nvSpPr>
          <p:cNvPr id="12" name="11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13 - Θέση υποσέλιδου"/>
          <p:cNvSpPr>
            <a:spLocks noGrp="1"/>
          </p:cNvSpPr>
          <p:nvPr>
            <p:ph type="ftr" sz="quarter" idx="17"/>
          </p:nvPr>
        </p:nvSpPr>
        <p:spPr/>
        <p:txBody>
          <a:bodyPr rtlCol="0"/>
          <a:lstStyle/>
          <a:p>
            <a:endParaRPr kumimoji="0" lang="en-US"/>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A271A1-F6D6-438B-A432-4747EE7ECD40}" type="datetimeFigureOut">
              <a:rPr lang="en-US" smtClean="0"/>
              <a:pPr/>
              <a:t>10/17/2016</a:t>
            </a:fld>
            <a:endParaRPr lang="en-US"/>
          </a:p>
        </p:txBody>
      </p:sp>
      <p:sp>
        <p:nvSpPr>
          <p:cNvPr id="4" name="3 - Θέση υποσέλιδου"/>
          <p:cNvSpPr>
            <a:spLocks noGrp="1"/>
          </p:cNvSpPr>
          <p:nvPr>
            <p:ph type="ftr" sz="quarter" idx="11"/>
          </p:nvPr>
        </p:nvSpPr>
        <p:spPr/>
        <p:txBody>
          <a:bodyPr/>
          <a:lstStyle/>
          <a:p>
            <a:endParaRPr kumimoji="0" lang="en-US"/>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A271A1-F6D6-438B-A432-4747EE7ECD40}" type="datetimeFigureOut">
              <a:rPr lang="en-US" smtClean="0"/>
              <a:pPr/>
              <a:t>10/17/2016</a:t>
            </a:fld>
            <a:endParaRPr lang="en-US"/>
          </a:p>
        </p:txBody>
      </p:sp>
      <p:sp>
        <p:nvSpPr>
          <p:cNvPr id="3" name="2 - Θέση υποσέλιδου"/>
          <p:cNvSpPr>
            <a:spLocks noGrp="1"/>
          </p:cNvSpPr>
          <p:nvPr>
            <p:ph type="ftr" sz="quarter" idx="11"/>
          </p:nvPr>
        </p:nvSpPr>
        <p:spPr/>
        <p:txBody>
          <a:bodyPr/>
          <a:lstStyle/>
          <a:p>
            <a:endParaRPr kumimoji="0" lang="en-US" dirty="0"/>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A271A1-F6D6-438B-A432-4747EE7ECD40}" type="datetimeFigureOut">
              <a:rPr lang="en-US" smtClean="0"/>
              <a:pPr/>
              <a:t>10/17/2016</a:t>
            </a:fld>
            <a:endParaRPr lang="en-US"/>
          </a:p>
        </p:txBody>
      </p:sp>
      <p:sp>
        <p:nvSpPr>
          <p:cNvPr id="6" name="5 - Θέση υποσέλιδου"/>
          <p:cNvSpPr>
            <a:spLocks noGrp="1"/>
          </p:cNvSpPr>
          <p:nvPr>
            <p:ph type="ftr" sz="quarter" idx="11"/>
          </p:nvPr>
        </p:nvSpPr>
        <p:spPr/>
        <p:txBody>
          <a:bodyPr/>
          <a:lstStyle/>
          <a:p>
            <a:endParaRPr kumimoji="0" lang="en-US"/>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23A271A1-F6D6-438B-A432-4747EE7ECD40}" type="datetimeFigureOut">
              <a:rPr lang="en-US" smtClean="0"/>
              <a:pPr/>
              <a:t>10/17/2016</a:t>
            </a:fld>
            <a:endParaRPr lang="en-US"/>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kumimoji="0" lang="en-US" dirty="0"/>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A271A1-F6D6-438B-A432-4747EE7ECD40}" type="datetimeFigureOut">
              <a:rPr lang="en-US" smtClean="0"/>
              <a:pPr/>
              <a:t>10/17/2016</a:t>
            </a:fld>
            <a:endParaRPr lang="en-US" sz="1400" dirty="0">
              <a:solidFill>
                <a:schemeClr val="tx2"/>
              </a:solidFill>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357290" y="2571744"/>
            <a:ext cx="6477000" cy="857256"/>
          </a:xfrm>
        </p:spPr>
        <p:txBody>
          <a:bodyPr>
            <a:normAutofit/>
          </a:bodyPr>
          <a:lstStyle/>
          <a:p>
            <a:r>
              <a:rPr lang="el-GR" dirty="0" smtClean="0">
                <a:solidFill>
                  <a:schemeClr val="tx1"/>
                </a:solidFill>
              </a:rPr>
              <a:t>Επιχειρησιακή Στρατηγική</a:t>
            </a:r>
            <a:endParaRPr lang="el-GR" dirty="0">
              <a:solidFill>
                <a:schemeClr val="tx1"/>
              </a:solidFill>
            </a:endParaRPr>
          </a:p>
        </p:txBody>
      </p:sp>
      <p:sp>
        <p:nvSpPr>
          <p:cNvPr id="3" name="2 - Υπότιτλος"/>
          <p:cNvSpPr>
            <a:spLocks noGrp="1"/>
          </p:cNvSpPr>
          <p:nvPr>
            <p:ph type="subTitle" idx="1"/>
          </p:nvPr>
        </p:nvSpPr>
        <p:spPr/>
        <p:txBody>
          <a:bodyPr/>
          <a:lstStyle/>
          <a:p>
            <a:r>
              <a:rPr lang="el-GR" dirty="0" smtClean="0"/>
              <a:t>Καθηγητής</a:t>
            </a:r>
            <a:r>
              <a:rPr lang="en-US" dirty="0" smtClean="0"/>
              <a:t>:</a:t>
            </a:r>
            <a:r>
              <a:rPr lang="el-GR" dirty="0" smtClean="0"/>
              <a:t> Καλογερίδης Νικόλαος</a:t>
            </a:r>
            <a:endParaRPr lang="el-GR" dirty="0"/>
          </a:p>
        </p:txBody>
      </p:sp>
      <p:pic>
        <p:nvPicPr>
          <p:cNvPr id="1026" name="Picture 2" descr="logo"/>
          <p:cNvPicPr>
            <a:picLocks noChangeAspect="1" noChangeArrowheads="1"/>
          </p:cNvPicPr>
          <p:nvPr/>
        </p:nvPicPr>
        <p:blipFill>
          <a:blip r:embed="rId2"/>
          <a:srcRect/>
          <a:stretch>
            <a:fillRect/>
          </a:stretch>
        </p:blipFill>
        <p:spPr bwMode="auto">
          <a:xfrm>
            <a:off x="-214346" y="142852"/>
            <a:ext cx="4953000" cy="533400"/>
          </a:xfrm>
          <a:prstGeom prst="rect">
            <a:avLst/>
          </a:prstGeom>
          <a:noFill/>
        </p:spPr>
      </p:pic>
      <p:sp>
        <p:nvSpPr>
          <p:cNvPr id="5" name="2 - Υπότιτλος"/>
          <p:cNvSpPr txBox="1">
            <a:spLocks/>
          </p:cNvSpPr>
          <p:nvPr/>
        </p:nvSpPr>
        <p:spPr>
          <a:xfrm>
            <a:off x="142844" y="6072206"/>
            <a:ext cx="1928826" cy="685800"/>
          </a:xfrm>
          <a:prstGeom prst="rect">
            <a:avLst/>
          </a:prstGeom>
        </p:spPr>
        <p:txBody>
          <a:bodyPr vert="horz" anchor="ctr">
            <a:normAutofit fontScale="475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1071570"/>
          </a:xfrm>
        </p:spPr>
        <p:txBody>
          <a:bodyPr>
            <a:normAutofit fontScale="55000" lnSpcReduction="20000"/>
          </a:bodyPr>
          <a:lstStyle/>
          <a:p>
            <a:r>
              <a:rPr lang="en-US" b="1" dirty="0" smtClean="0">
                <a:solidFill>
                  <a:schemeClr val="tx1">
                    <a:lumMod val="85000"/>
                    <a:lumOff val="15000"/>
                  </a:schemeClr>
                </a:solidFill>
              </a:rPr>
              <a:t>3</a:t>
            </a:r>
            <a:r>
              <a:rPr lang="el-GR" b="1" dirty="0" smtClean="0">
                <a:solidFill>
                  <a:schemeClr val="tx1">
                    <a:lumMod val="85000"/>
                    <a:lumOff val="15000"/>
                  </a:schemeClr>
                </a:solidFill>
              </a:rPr>
              <a:t>.</a:t>
            </a:r>
          </a:p>
          <a:p>
            <a:r>
              <a:rPr lang="el-GR" b="1" dirty="0" smtClean="0">
                <a:solidFill>
                  <a:srgbClr val="FF0000"/>
                </a:solidFill>
              </a:rPr>
              <a:t>5</a:t>
            </a:r>
            <a:r>
              <a:rPr lang="el-GR" b="1" baseline="30000" dirty="0" smtClean="0">
                <a:solidFill>
                  <a:srgbClr val="FF0000"/>
                </a:solidFill>
              </a:rPr>
              <a:t>η</a:t>
            </a:r>
            <a:r>
              <a:rPr lang="el-GR" b="1" dirty="0" smtClean="0">
                <a:solidFill>
                  <a:srgbClr val="FF0000"/>
                </a:solidFill>
              </a:rPr>
              <a:t>   φάση </a:t>
            </a:r>
          </a:p>
          <a:p>
            <a:r>
              <a:rPr lang="el-GR" b="1" dirty="0" smtClean="0">
                <a:solidFill>
                  <a:schemeClr val="tx1">
                    <a:lumMod val="85000"/>
                    <a:lumOff val="15000"/>
                  </a:schemeClr>
                </a:solidFill>
              </a:rPr>
              <a:t>Αξιολόγηση της απόδοσης και εισαγωγή διορθωτικών ρυθμίσεων</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643042" y="714356"/>
            <a:ext cx="6929486" cy="2092881"/>
          </a:xfrm>
          <a:prstGeom prst="rect">
            <a:avLst/>
          </a:prstGeom>
          <a:noFill/>
        </p:spPr>
        <p:txBody>
          <a:bodyPr wrap="square" rtlCol="0">
            <a:spAutoFit/>
          </a:bodyPr>
          <a:lstStyle/>
          <a:p>
            <a:pPr algn="just"/>
            <a:r>
              <a:rPr lang="el-GR" sz="1300" b="1" dirty="0" smtClean="0"/>
              <a:t>Η Πέμπτη φάση αποτελεί το έναυσμα για να αποφασίσουμε αν θα συνεχίσουμε ή θα αλλάξουμε το όραμα, τους αντικειμενικούς στόχους, τη στρατηγική ή τις μεθόδους υλοποίησης της στρατηγικής της εταιρείας.</a:t>
            </a:r>
          </a:p>
          <a:p>
            <a:pPr algn="just"/>
            <a:r>
              <a:rPr lang="el-GR" sz="1300" b="1" dirty="0" smtClean="0"/>
              <a:t>Όποτε μια εταιρεία αντιμετωπίζει διασπαστικές αλλαγές στο εσωτερικό ή εξωτερικό περιβάλλον της  πρέπει να ανακαλύψει τις αιτίες σχετικά με τις δυσμενείς εξελίξεις. Πρέπει να διαπιστώσει αν είναι αποτέλεσμα της κακής στρατηγικής, κακής υλοποίησης ή και τα δύο και να δραστηριοποιηθεί έγκαιρα για να διορθώσει την κατάσταση.</a:t>
            </a:r>
          </a:p>
          <a:p>
            <a:pPr algn="just"/>
            <a:r>
              <a:rPr lang="el-GR" sz="1300" b="1" dirty="0" smtClean="0"/>
              <a:t>Η </a:t>
            </a:r>
            <a:r>
              <a:rPr lang="el-GR" sz="1300" b="1" dirty="0" smtClean="0"/>
              <a:t>κατεύθυνση, οι αντικειμενικοί στόχοι και </a:t>
            </a:r>
            <a:r>
              <a:rPr lang="el-GR" sz="1300" b="1" dirty="0" smtClean="0"/>
              <a:t>η </a:t>
            </a:r>
            <a:r>
              <a:rPr lang="el-GR" sz="1300" b="1" dirty="0" smtClean="0"/>
              <a:t>στρατηγική μιας εταιρείας πρέπει να επανεξετάζονται κάθε φορά που το δικαιολογούν εσωτερικές ή εξωτερικές αλλαγές.</a:t>
            </a:r>
          </a:p>
          <a:p>
            <a:pPr algn="just"/>
            <a:endParaRPr lang="el-GR" sz="1300"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1285884"/>
          </a:xfrm>
        </p:spPr>
        <p:txBody>
          <a:bodyPr>
            <a:normAutofit fontScale="55000" lnSpcReduction="20000"/>
          </a:bodyPr>
          <a:lstStyle/>
          <a:p>
            <a:r>
              <a:rPr lang="en-US" b="1" dirty="0" smtClean="0">
                <a:solidFill>
                  <a:schemeClr val="tx1">
                    <a:lumMod val="85000"/>
                    <a:lumOff val="15000"/>
                  </a:schemeClr>
                </a:solidFill>
              </a:rPr>
              <a:t>3</a:t>
            </a:r>
            <a:r>
              <a:rPr lang="el-GR" b="1" dirty="0" smtClean="0">
                <a:solidFill>
                  <a:schemeClr val="tx1">
                    <a:lumMod val="85000"/>
                    <a:lumOff val="15000"/>
                  </a:schemeClr>
                </a:solidFill>
              </a:rPr>
              <a:t>.</a:t>
            </a:r>
          </a:p>
          <a:p>
            <a:r>
              <a:rPr lang="el-GR" b="1" dirty="0" smtClean="0">
                <a:solidFill>
                  <a:srgbClr val="FF0000"/>
                </a:solidFill>
              </a:rPr>
              <a:t>ΕΤΑΙΡΙΚΗ ΔΙΑΚΥΒΕΡΝΗΣΗ</a:t>
            </a:r>
          </a:p>
          <a:p>
            <a:r>
              <a:rPr lang="el-GR" b="1" dirty="0" smtClean="0">
                <a:solidFill>
                  <a:schemeClr val="tx1">
                    <a:lumMod val="85000"/>
                    <a:lumOff val="15000"/>
                  </a:schemeClr>
                </a:solidFill>
              </a:rPr>
              <a:t>Ο ρόλος του διοικητικού συμβουλίου στη διαδικασία χάραξης και υλοποίησης στρατηγικής </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643042" y="714356"/>
            <a:ext cx="6929486" cy="4293483"/>
          </a:xfrm>
          <a:prstGeom prst="rect">
            <a:avLst/>
          </a:prstGeom>
          <a:noFill/>
        </p:spPr>
        <p:txBody>
          <a:bodyPr wrap="square" rtlCol="0">
            <a:spAutoFit/>
          </a:bodyPr>
          <a:lstStyle/>
          <a:p>
            <a:pPr algn="ctr"/>
            <a:r>
              <a:rPr lang="el-GR" sz="1300" b="1" dirty="0" smtClean="0">
                <a:solidFill>
                  <a:srgbClr val="FF0000"/>
                </a:solidFill>
              </a:rPr>
              <a:t>Η</a:t>
            </a:r>
            <a:r>
              <a:rPr lang="en-US" sz="1300" b="1" dirty="0" smtClean="0">
                <a:solidFill>
                  <a:srgbClr val="FF0000"/>
                </a:solidFill>
              </a:rPr>
              <a:t> </a:t>
            </a:r>
            <a:r>
              <a:rPr lang="el-GR" sz="1300" b="1" dirty="0" smtClean="0">
                <a:solidFill>
                  <a:srgbClr val="FF0000"/>
                </a:solidFill>
              </a:rPr>
              <a:t>εταιρική διακυβέρνηση και ο ρόλος του διοικητικού συμβουλίου στην χάραξη και υλοποίηση της στρατηγικής</a:t>
            </a:r>
          </a:p>
          <a:p>
            <a:pPr algn="ctr"/>
            <a:endParaRPr lang="el-GR" sz="1300" b="1" dirty="0" smtClean="0">
              <a:solidFill>
                <a:srgbClr val="FF0000"/>
              </a:solidFill>
            </a:endParaRPr>
          </a:p>
          <a:p>
            <a:r>
              <a:rPr lang="el-GR" sz="1300" b="1" dirty="0" smtClean="0"/>
              <a:t>Τα ανώτερα διοικητικά στελέχη έχουν την ευθύνη για το σχεδιασμό και την υλοποίηση της στρατηγικής. </a:t>
            </a:r>
          </a:p>
          <a:p>
            <a:r>
              <a:rPr lang="el-GR" sz="1300" b="1" dirty="0" smtClean="0"/>
              <a:t>Το διοικητικό συμβούλιο έχει καθήκον την άσκηση αυστηρής εποπτείας και την φροντίδα για την πραγματοποίηση των 5 φάσεων με τέτοιο τρόπο ώστε να προκύπτει όφελος για όσους ενδιαφέρονται για την ομαλή λειτουργία και για τους μετόχους.</a:t>
            </a:r>
          </a:p>
          <a:p>
            <a:endParaRPr lang="el-GR" sz="1300" b="1" dirty="0" smtClean="0"/>
          </a:p>
          <a:p>
            <a:r>
              <a:rPr lang="el-GR" sz="1300" b="1" dirty="0" smtClean="0"/>
              <a:t>Πιο συγκεκριμένα το διοικητικό συμβούλιο πρέπει να εκπληρώσει τις εξής υποχρεώσεις</a:t>
            </a:r>
            <a:r>
              <a:rPr lang="en-US" sz="1300" b="1" dirty="0" smtClean="0"/>
              <a:t>:</a:t>
            </a:r>
            <a:endParaRPr lang="el-GR" sz="1300" b="1" dirty="0" smtClean="0"/>
          </a:p>
          <a:p>
            <a:pPr marL="342900" indent="-342900">
              <a:buFont typeface="+mj-lt"/>
              <a:buAutoNum type="arabicPeriod"/>
            </a:pPr>
            <a:r>
              <a:rPr lang="el-GR" sz="1300" b="1" dirty="0" smtClean="0"/>
              <a:t>Να κρίνει και να επιβλέπει την κατεύθυνση, τη στρατηγική και τις επιχειρηματικές προσεγγίσεις του φορέα.</a:t>
            </a:r>
          </a:p>
          <a:p>
            <a:pPr marL="342900" indent="-342900">
              <a:buFont typeface="+mj-lt"/>
              <a:buAutoNum type="arabicPeriod"/>
            </a:pPr>
            <a:r>
              <a:rPr lang="el-GR" sz="1300" b="1" dirty="0" smtClean="0"/>
              <a:t>Να αξιολογεί το διαμέτρημα των δεξιοτήτων χάραξης και υλοποίησης στρατηγικής των ανωτέρων στελεχών.</a:t>
            </a:r>
          </a:p>
          <a:p>
            <a:pPr marL="342900" indent="-342900">
              <a:buFont typeface="+mj-lt"/>
              <a:buAutoNum type="arabicPeriod"/>
            </a:pPr>
            <a:r>
              <a:rPr lang="el-GR" sz="1300" b="1" dirty="0" smtClean="0"/>
              <a:t>Να θεσπίσει ένα πρόγραμμα αποζημίωσης των ανωτέρων στελεχών που να τα ανταμείβει για τις ενέργειες και τα αποτελέσματα που εξυπηρετούν τα συμφέροντα όσων ενδιαφέρονται για την συνέχεια της εταιρείας και για τους μετόχους.</a:t>
            </a:r>
          </a:p>
          <a:p>
            <a:pPr marL="342900" indent="-342900">
              <a:buFont typeface="+mj-lt"/>
              <a:buAutoNum type="arabicPeriod"/>
            </a:pPr>
            <a:r>
              <a:rPr lang="el-GR" sz="1300" b="1" dirty="0" smtClean="0"/>
              <a:t>Να επιβλέπει τις πρακτικές χρηματοοικονομικής λογιστικής και οικονομικού απολογισμού της εταιρείας.</a:t>
            </a:r>
          </a:p>
          <a:p>
            <a:pPr marL="342900" indent="-342900">
              <a:buFont typeface="+mj-lt"/>
              <a:buAutoNum type="arabicPeriod"/>
            </a:pPr>
            <a:endParaRPr lang="el-GR" sz="1300" b="1" dirty="0" smtClean="0"/>
          </a:p>
          <a:p>
            <a:pPr marL="342900" indent="-342900"/>
            <a:endParaRPr lang="el-GR" sz="1300" b="1"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1285884"/>
          </a:xfrm>
        </p:spPr>
        <p:txBody>
          <a:bodyPr>
            <a:normAutofit fontScale="55000" lnSpcReduction="20000"/>
          </a:bodyPr>
          <a:lstStyle/>
          <a:p>
            <a:r>
              <a:rPr lang="en-US" b="1" dirty="0" smtClean="0">
                <a:solidFill>
                  <a:schemeClr val="tx1">
                    <a:lumMod val="85000"/>
                    <a:lumOff val="15000"/>
                  </a:schemeClr>
                </a:solidFill>
              </a:rPr>
              <a:t>3</a:t>
            </a:r>
            <a:r>
              <a:rPr lang="el-GR" b="1" dirty="0" smtClean="0">
                <a:solidFill>
                  <a:schemeClr val="tx1">
                    <a:lumMod val="85000"/>
                    <a:lumOff val="15000"/>
                  </a:schemeClr>
                </a:solidFill>
              </a:rPr>
              <a:t>.</a:t>
            </a:r>
          </a:p>
          <a:p>
            <a:r>
              <a:rPr lang="el-GR" b="1" dirty="0" smtClean="0">
                <a:solidFill>
                  <a:srgbClr val="FF0000"/>
                </a:solidFill>
              </a:rPr>
              <a:t>ΕΤΑΙΡΙΚΗ ΔΙΑΚΥΒΕΡΝΗΣΗ</a:t>
            </a:r>
          </a:p>
          <a:p>
            <a:r>
              <a:rPr lang="el-GR" b="1" dirty="0" smtClean="0">
                <a:solidFill>
                  <a:schemeClr val="tx1">
                    <a:lumMod val="85000"/>
                    <a:lumOff val="15000"/>
                  </a:schemeClr>
                </a:solidFill>
              </a:rPr>
              <a:t>Ο ρόλος του διοικητικού συμβουλίου στη διαδικασία χάραξης και υλοποίησης στρατηγικής </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643042" y="714356"/>
            <a:ext cx="6929486" cy="3293209"/>
          </a:xfrm>
          <a:prstGeom prst="rect">
            <a:avLst/>
          </a:prstGeom>
          <a:noFill/>
        </p:spPr>
        <p:txBody>
          <a:bodyPr wrap="square" rtlCol="0">
            <a:spAutoFit/>
          </a:bodyPr>
          <a:lstStyle/>
          <a:p>
            <a:pPr algn="ctr"/>
            <a:r>
              <a:rPr lang="el-GR" sz="1300" b="1" dirty="0" smtClean="0">
                <a:solidFill>
                  <a:srgbClr val="FF0000"/>
                </a:solidFill>
              </a:rPr>
              <a:t>Η</a:t>
            </a:r>
            <a:r>
              <a:rPr lang="en-US" sz="1300" b="1" dirty="0" smtClean="0">
                <a:solidFill>
                  <a:srgbClr val="FF0000"/>
                </a:solidFill>
              </a:rPr>
              <a:t> </a:t>
            </a:r>
            <a:r>
              <a:rPr lang="el-GR" sz="1300" b="1" dirty="0" smtClean="0">
                <a:solidFill>
                  <a:srgbClr val="FF0000"/>
                </a:solidFill>
              </a:rPr>
              <a:t>εταιρική διακυβέρνηση και ο ρόλος του διοικητικού συμβουλίου στην χάραξη και υλοποίηση της στρατηγικής</a:t>
            </a:r>
          </a:p>
          <a:p>
            <a:pPr algn="ctr"/>
            <a:endParaRPr lang="el-GR" sz="1300" b="1" dirty="0" smtClean="0">
              <a:solidFill>
                <a:srgbClr val="FF0000"/>
              </a:solidFill>
            </a:endParaRPr>
          </a:p>
          <a:p>
            <a:r>
              <a:rPr lang="el-GR" sz="1300" b="1" dirty="0" smtClean="0"/>
              <a:t>Κάθε εταιρεία θα πρέπει να έχει ένα ισχυρό , ανεξάρτητο διοικητικό συμβούλιο το οποίο</a:t>
            </a:r>
            <a:r>
              <a:rPr lang="en-US" sz="1300" b="1" dirty="0" smtClean="0"/>
              <a:t>:</a:t>
            </a:r>
            <a:endParaRPr lang="el-GR" sz="1300" b="1" dirty="0" smtClean="0"/>
          </a:p>
          <a:p>
            <a:pPr>
              <a:buFont typeface="Arial" pitchFamily="34" charset="0"/>
              <a:buChar char="•"/>
            </a:pPr>
            <a:r>
              <a:rPr lang="el-GR" sz="1300" b="1" dirty="0" smtClean="0"/>
              <a:t>Θα είναι καλά ενημερωμένο για την απόδοση της εταιρείας.</a:t>
            </a:r>
          </a:p>
          <a:p>
            <a:pPr>
              <a:buFont typeface="Arial" pitchFamily="34" charset="0"/>
              <a:buChar char="•"/>
            </a:pPr>
            <a:r>
              <a:rPr lang="el-GR" sz="1300" b="1" dirty="0" smtClean="0"/>
              <a:t>Θα καθοδηγεί και θα κρίνει τον διευθύνοντα σύμβουλο και τα άλλα ανώτατα διοικητικά στελέχη.</a:t>
            </a:r>
          </a:p>
          <a:p>
            <a:pPr>
              <a:buFont typeface="Arial" pitchFamily="34" charset="0"/>
              <a:buChar char="•"/>
            </a:pPr>
            <a:r>
              <a:rPr lang="el-GR" sz="1300" b="1" dirty="0" smtClean="0"/>
              <a:t>Θα έχει θάρρος να αναστείλει ακατάλληλες ή αδικαιολόγητα επικίνδυνες ενέργειες της διοίκησης.</a:t>
            </a:r>
          </a:p>
          <a:p>
            <a:pPr>
              <a:buFont typeface="Arial" pitchFamily="34" charset="0"/>
              <a:buChar char="•"/>
            </a:pPr>
            <a:r>
              <a:rPr lang="el-GR" sz="1300" b="1" dirty="0" smtClean="0"/>
              <a:t>Θα διαβεβαιώνει τους μετόχους ότι ο διευθύνοντας σύμβουλος θα υλοποιήσει αυτό που το συμβούλιο προσδοκά.</a:t>
            </a:r>
          </a:p>
          <a:p>
            <a:pPr>
              <a:buFont typeface="Arial" pitchFamily="34" charset="0"/>
              <a:buChar char="•"/>
            </a:pPr>
            <a:r>
              <a:rPr lang="el-GR" sz="1300" b="1" dirty="0" smtClean="0"/>
              <a:t>Θα είναι διορατικό και θα προσφέρει συμβουλές στη διοίκηση.</a:t>
            </a:r>
          </a:p>
          <a:p>
            <a:pPr>
              <a:buFont typeface="Arial" pitchFamily="34" charset="0"/>
              <a:buChar char="•"/>
            </a:pPr>
            <a:r>
              <a:rPr lang="el-GR" sz="1300" b="1" dirty="0" smtClean="0"/>
              <a:t>Θα συμμετέχει ενεργά στη συζήτηση των θετικών και αρνητικών στοιχείων των βασικών αποφάσεων και ενεργειών.</a:t>
            </a:r>
          </a:p>
          <a:p>
            <a:pPr marL="342900" indent="-342900">
              <a:buFont typeface="+mj-lt"/>
              <a:buAutoNum type="arabicPeriod"/>
            </a:pPr>
            <a:endParaRPr lang="el-GR" sz="1300" b="1" dirty="0" smtClean="0"/>
          </a:p>
          <a:p>
            <a:pPr marL="342900" indent="-342900"/>
            <a:endParaRPr lang="el-GR" sz="1300"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571604" y="1857364"/>
            <a:ext cx="7429520" cy="954107"/>
          </a:xfrm>
          <a:prstGeom prst="rect">
            <a:avLst/>
          </a:prstGeom>
          <a:noFill/>
        </p:spPr>
        <p:txBody>
          <a:bodyPr wrap="square" rtlCol="0">
            <a:spAutoFit/>
          </a:bodyPr>
          <a:lstStyle/>
          <a:p>
            <a:pPr algn="just">
              <a:buFont typeface="Arial" pitchFamily="34" charset="0"/>
              <a:buChar char="•"/>
            </a:pPr>
            <a:r>
              <a:rPr lang="el-GR" sz="1400" b="1" dirty="0" smtClean="0"/>
              <a:t>Ανάλυση Εσωτερικού περιβάλλοντος</a:t>
            </a:r>
            <a:endParaRPr lang="el-GR" sz="1400" b="1" dirty="0"/>
          </a:p>
          <a:p>
            <a:pPr algn="just"/>
            <a:r>
              <a:rPr lang="el-GR" sz="1400" b="1" dirty="0" smtClean="0">
                <a:solidFill>
                  <a:srgbClr val="FF0000"/>
                </a:solidFill>
              </a:rPr>
              <a:t>Επιπλέον θα παρατεθούν παραδείγματα και θα γίνουν ασκήσεις σχετικά με τα ανωτέρω.</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sz="1400" b="1" dirty="0" smtClean="0">
              <a:solidFill>
                <a:srgbClr val="C00000"/>
              </a:solidFill>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sz="1600" b="1" dirty="0" smtClean="0">
                <a:solidFill>
                  <a:schemeClr val="tx1">
                    <a:lumMod val="85000"/>
                    <a:lumOff val="15000"/>
                  </a:schemeClr>
                </a:solidFill>
              </a:rPr>
              <a:t>Για το επόμενο μάθημα  </a:t>
            </a:r>
            <a:endParaRPr lang="el-GR" sz="1600" b="1" dirty="0">
              <a:solidFill>
                <a:schemeClr val="tx1">
                  <a:lumMod val="85000"/>
                  <a:lumOff val="15000"/>
                </a:schemeClr>
              </a:solidFill>
            </a:endParaRPr>
          </a:p>
        </p:txBody>
      </p:sp>
    </p:spTree>
    <p:extLst>
      <p:ext uri="{BB962C8B-B14F-4D97-AF65-F5344CB8AC3E}">
        <p14:creationId xmlns:p14="http://schemas.microsoft.com/office/powerpoint/2010/main" val="15808557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1428736"/>
            <a:ext cx="7429520" cy="2462213"/>
          </a:xfrm>
          <a:prstGeom prst="rect">
            <a:avLst/>
          </a:prstGeom>
          <a:noFill/>
        </p:spPr>
        <p:txBody>
          <a:bodyPr wrap="square" rtlCol="0">
            <a:spAutoFit/>
          </a:bodyPr>
          <a:lstStyle/>
          <a:p>
            <a:pPr marL="342900" indent="-342900" algn="ctr"/>
            <a:r>
              <a:rPr lang="el-GR" sz="1400" b="1" dirty="0" smtClean="0">
                <a:solidFill>
                  <a:schemeClr val="tx1">
                    <a:lumMod val="85000"/>
                    <a:lumOff val="15000"/>
                  </a:schemeClr>
                </a:solidFill>
              </a:rPr>
              <a:t>	</a:t>
            </a:r>
            <a:r>
              <a:rPr lang="el-GR" sz="3600" b="1" dirty="0" smtClean="0">
                <a:solidFill>
                  <a:schemeClr val="tx1">
                    <a:lumMod val="85000"/>
                    <a:lumOff val="15000"/>
                  </a:schemeClr>
                </a:solidFill>
              </a:rPr>
              <a:t>ΤΕΛΟΣ 3</a:t>
            </a:r>
            <a:r>
              <a:rPr lang="el-GR" sz="3600" b="1" baseline="30000" dirty="0" smtClean="0">
                <a:solidFill>
                  <a:schemeClr val="tx1">
                    <a:lumMod val="85000"/>
                    <a:lumOff val="15000"/>
                  </a:schemeClr>
                </a:solidFill>
              </a:rPr>
              <a:t>ΗΣ</a:t>
            </a:r>
            <a:r>
              <a:rPr lang="el-GR" sz="3600" b="1" dirty="0" smtClean="0">
                <a:solidFill>
                  <a:schemeClr val="tx1">
                    <a:lumMod val="85000"/>
                    <a:lumOff val="15000"/>
                  </a:schemeClr>
                </a:solidFill>
              </a:rPr>
              <a:t> ΕΝΟΤΗΤΑΣ </a:t>
            </a:r>
          </a:p>
          <a:p>
            <a:pPr marL="342900" indent="-342900" algn="ctr"/>
            <a:endParaRPr lang="el-GR" sz="3600" b="1" dirty="0" smtClean="0">
              <a:solidFill>
                <a:schemeClr val="tx1">
                  <a:lumMod val="85000"/>
                  <a:lumOff val="15000"/>
                </a:schemeClr>
              </a:solidFill>
            </a:endParaRPr>
          </a:p>
          <a:p>
            <a:pPr marL="342900" indent="-342900" algn="ctr"/>
            <a:r>
              <a:rPr lang="el-GR" sz="3600" b="1" dirty="0" smtClean="0">
                <a:solidFill>
                  <a:schemeClr val="tx1">
                    <a:lumMod val="85000"/>
                    <a:lumOff val="15000"/>
                  </a:schemeClr>
                </a:solidFill>
              </a:rPr>
              <a:t>ΕΥΧΑΡΙΣΤΩ ΓΙΑ ΤΗΝ ΠΡΟΣΟΧΗ ΣΑΣ.</a:t>
            </a:r>
          </a:p>
          <a:p>
            <a:pPr marL="342900" indent="-342900" algn="ctr"/>
            <a:endParaRPr lang="el-GR" sz="1400" b="1" dirty="0" smtClean="0">
              <a:solidFill>
                <a:schemeClr val="tx1">
                  <a:lumMod val="85000"/>
                  <a:lumOff val="15000"/>
                </a:schemeClr>
              </a:solidFill>
            </a:endParaRPr>
          </a:p>
          <a:p>
            <a:pPr marL="342900" indent="-342900" algn="ctr"/>
            <a:r>
              <a:rPr lang="el-GR" sz="1400" b="1" dirty="0" smtClean="0">
                <a:solidFill>
                  <a:schemeClr val="tx1">
                    <a:lumMod val="85000"/>
                    <a:lumOff val="15000"/>
                  </a:schemeClr>
                </a:solidFill>
              </a:rPr>
              <a:t>	</a:t>
            </a:r>
            <a:endParaRPr lang="el-GR" b="1" dirty="0" smtClean="0">
              <a:solidFill>
                <a:schemeClr val="tx1">
                  <a:lumMod val="85000"/>
                  <a:lumOff val="15000"/>
                </a:schemeClr>
              </a:solidFill>
            </a:endParaRPr>
          </a:p>
          <a:p>
            <a:pPr algn="ct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857256"/>
          </a:xfrm>
        </p:spPr>
        <p:txBody>
          <a:bodyPr>
            <a:normAutofit fontScale="70000" lnSpcReduction="20000"/>
          </a:bodyPr>
          <a:lstStyle/>
          <a:p>
            <a:r>
              <a:rPr lang="en-US" b="1" dirty="0" smtClean="0">
                <a:solidFill>
                  <a:schemeClr val="tx1">
                    <a:lumMod val="85000"/>
                    <a:lumOff val="15000"/>
                  </a:schemeClr>
                </a:solidFill>
              </a:rPr>
              <a:t>3</a:t>
            </a:r>
            <a:r>
              <a:rPr lang="el-GR" b="1" dirty="0" smtClean="0">
                <a:solidFill>
                  <a:schemeClr val="tx1">
                    <a:lumMod val="85000"/>
                    <a:lumOff val="15000"/>
                  </a:schemeClr>
                </a:solidFill>
              </a:rPr>
              <a:t>.</a:t>
            </a:r>
          </a:p>
          <a:p>
            <a:r>
              <a:rPr lang="en-US" b="1" dirty="0" smtClean="0">
                <a:solidFill>
                  <a:srgbClr val="FF0000"/>
                </a:solidFill>
              </a:rPr>
              <a:t>3</a:t>
            </a:r>
            <a:r>
              <a:rPr lang="el-GR" b="1" baseline="30000" dirty="0" smtClean="0">
                <a:solidFill>
                  <a:srgbClr val="FF0000"/>
                </a:solidFill>
              </a:rPr>
              <a:t>η</a:t>
            </a:r>
            <a:r>
              <a:rPr lang="el-GR" b="1" dirty="0" smtClean="0">
                <a:solidFill>
                  <a:srgbClr val="FF0000"/>
                </a:solidFill>
              </a:rPr>
              <a:t> φάση </a:t>
            </a:r>
          </a:p>
          <a:p>
            <a:r>
              <a:rPr lang="el-GR" b="1" dirty="0" smtClean="0">
                <a:solidFill>
                  <a:schemeClr val="tx1">
                    <a:lumMod val="85000"/>
                    <a:lumOff val="15000"/>
                  </a:schemeClr>
                </a:solidFill>
              </a:rPr>
              <a:t>Σχεδιασμός στρατηγικής.  </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714480" y="214290"/>
            <a:ext cx="6929486" cy="4431983"/>
          </a:xfrm>
          <a:prstGeom prst="rect">
            <a:avLst/>
          </a:prstGeom>
          <a:noFill/>
        </p:spPr>
        <p:txBody>
          <a:bodyPr wrap="square" rtlCol="0">
            <a:spAutoFit/>
          </a:bodyPr>
          <a:lstStyle/>
          <a:p>
            <a:pPr algn="just"/>
            <a:r>
              <a:rPr lang="el-GR" sz="1200" b="1" dirty="0" smtClean="0"/>
              <a:t>Ένα από τα χαρακτηριστικά των αριστοτεχνικών στρατηγικών είναι να κάνεις τα πράγματα διαφορετικά από τους ανταγωνιστές</a:t>
            </a:r>
            <a:r>
              <a:rPr lang="en-US" sz="1200" b="1" dirty="0" smtClean="0"/>
              <a:t>,</a:t>
            </a:r>
            <a:r>
              <a:rPr lang="el-GR" sz="1200" b="1" dirty="0" smtClean="0"/>
              <a:t> σου εκεί που έχει σημασία – πιο καινοτόμα, πιο αποδοτικά, με μεγαλύτερη φαντασία, με μεγαλύτερη προσαρμοστικότητα – αντί να πηγαίνεις με το ρεύμα.</a:t>
            </a:r>
          </a:p>
          <a:p>
            <a:pPr algn="just"/>
            <a:endParaRPr lang="el-GR" sz="1200" b="1" dirty="0" smtClean="0"/>
          </a:p>
          <a:p>
            <a:pPr algn="just"/>
            <a:r>
              <a:rPr lang="el-GR" sz="1200" b="1" dirty="0" smtClean="0"/>
              <a:t>Ο επιτυχείς σχεδιασμός στρατηγικής δεν αποκόπτεται από την επιχειρηματική ικανότητα.</a:t>
            </a:r>
            <a:endParaRPr lang="en-US" sz="1200" b="1" dirty="0" smtClean="0"/>
          </a:p>
          <a:p>
            <a:pPr algn="just"/>
            <a:endParaRPr lang="en-US" sz="1200" b="1" dirty="0" smtClean="0"/>
          </a:p>
          <a:p>
            <a:pPr algn="just">
              <a:buFont typeface="Arial" pitchFamily="34" charset="0"/>
              <a:buChar char="•"/>
            </a:pPr>
            <a:r>
              <a:rPr lang="el-GR" sz="1200" b="1" dirty="0" smtClean="0">
                <a:solidFill>
                  <a:srgbClr val="FF0000"/>
                </a:solidFill>
              </a:rPr>
              <a:t>Ποιος συμμετέχει στη χάραξη της στρατηγικής μιας εταιρείας</a:t>
            </a:r>
            <a:r>
              <a:rPr lang="en-US" sz="1200" b="1" dirty="0" smtClean="0">
                <a:solidFill>
                  <a:srgbClr val="FF0000"/>
                </a:solidFill>
              </a:rPr>
              <a:t>;</a:t>
            </a:r>
            <a:endParaRPr lang="el-GR" sz="1200" b="1" dirty="0" smtClean="0">
              <a:solidFill>
                <a:srgbClr val="FF0000"/>
              </a:solidFill>
            </a:endParaRPr>
          </a:p>
          <a:p>
            <a:pPr marL="342900" indent="-342900" algn="just">
              <a:buFont typeface="+mj-lt"/>
              <a:buAutoNum type="arabicPeriod"/>
            </a:pPr>
            <a:r>
              <a:rPr lang="el-GR" sz="1200" b="1" dirty="0" smtClean="0"/>
              <a:t>Ο διευθύνων σύμβουλος </a:t>
            </a:r>
            <a:r>
              <a:rPr lang="en-US" sz="1200" b="1" dirty="0" smtClean="0"/>
              <a:t>CEO</a:t>
            </a:r>
            <a:r>
              <a:rPr lang="el-GR" sz="1200" b="1" dirty="0" smtClean="0"/>
              <a:t>. Έχει την απόλυτη ευθύνη να ηγείται της διαδικασίας σχεδιασμού και υλοποίησης της στρατηγικής. Λειτουργεί ως οραματιστής και πρωτεργάτης της στρατηγικής αποφασίζοντας για το μείγμα στρατηγικής της εταιρείας.</a:t>
            </a:r>
          </a:p>
          <a:p>
            <a:pPr marL="342900" indent="-342900" algn="just">
              <a:buFont typeface="+mj-lt"/>
              <a:buAutoNum type="arabicPeriod"/>
            </a:pPr>
            <a:r>
              <a:rPr lang="el-GR" sz="1200" b="1" dirty="0" smtClean="0"/>
              <a:t>Οι επικεφαλείς επιχειρηματικών τομέων.</a:t>
            </a:r>
          </a:p>
          <a:p>
            <a:pPr marL="342900" indent="-342900" algn="just">
              <a:buFont typeface="+mj-lt"/>
              <a:buAutoNum type="arabicPeriod"/>
            </a:pPr>
            <a:r>
              <a:rPr lang="el-GR" sz="1200" b="1" dirty="0" smtClean="0"/>
              <a:t>Ο διευθυντής οικονομικών υπηρεσιών.</a:t>
            </a:r>
          </a:p>
          <a:p>
            <a:pPr marL="342900" indent="-342900" algn="just">
              <a:buFont typeface="+mj-lt"/>
              <a:buAutoNum type="arabicPeriod"/>
            </a:pPr>
            <a:r>
              <a:rPr lang="el-GR" sz="1200" b="1" dirty="0" smtClean="0"/>
              <a:t>Οι υπεύθυνοι παραγωγής.</a:t>
            </a:r>
          </a:p>
          <a:p>
            <a:pPr marL="342900" indent="-342900" algn="just">
              <a:buFont typeface="+mj-lt"/>
              <a:buAutoNum type="arabicPeriod"/>
            </a:pPr>
            <a:r>
              <a:rPr lang="el-GR" sz="1200" b="1" dirty="0" smtClean="0"/>
              <a:t>Οι υπεύθυνοι μάρκετινγκ.</a:t>
            </a:r>
          </a:p>
          <a:p>
            <a:pPr marL="342900" indent="-342900" algn="just">
              <a:buFont typeface="+mj-lt"/>
              <a:buAutoNum type="arabicPeriod"/>
            </a:pPr>
            <a:r>
              <a:rPr lang="el-GR" sz="1200" b="1" dirty="0" smtClean="0"/>
              <a:t>Οι υπεύθυνοι ανθρώπινου δυναμικού.</a:t>
            </a:r>
          </a:p>
          <a:p>
            <a:pPr marL="342900" indent="-342900" algn="just">
              <a:buFont typeface="+mj-lt"/>
              <a:buAutoNum type="arabicPeriod"/>
            </a:pPr>
            <a:r>
              <a:rPr lang="el-GR" sz="1200" b="1" dirty="0" smtClean="0"/>
              <a:t>Οι υπεύθυνοι όλων των λειτουργικών τμημάτων της επιχείρησης.</a:t>
            </a:r>
          </a:p>
          <a:p>
            <a:pPr marL="342900" indent="-342900" algn="just"/>
            <a:r>
              <a:rPr lang="el-GR" sz="1200" b="1" dirty="0" smtClean="0"/>
              <a:t>	</a:t>
            </a:r>
            <a:r>
              <a:rPr lang="el-GR" sz="1200" b="1" dirty="0" smtClean="0">
                <a:solidFill>
                  <a:srgbClr val="C00000"/>
                </a:solidFill>
              </a:rPr>
              <a:t>Όλοι όσοι κατέχουν ρόλους αποφασιστικής σημασίας, βοηθούν στην διαμόρφωση των επί μέρους βασικών συνιστωσών της στρατηγικής.</a:t>
            </a:r>
          </a:p>
          <a:p>
            <a:pPr marL="342900" indent="-342900" algn="just"/>
            <a:r>
              <a:rPr lang="el-GR" sz="1200" b="1" dirty="0" smtClean="0">
                <a:solidFill>
                  <a:srgbClr val="C00000"/>
                </a:solidFill>
              </a:rPr>
              <a:t>	Στις περισσότερες εταιρείες ο σχεδιασμός και η υλοποίηση της στρατηγικής αποτελεί ομαδικής προσπάθεια στην οποία κάθε διευθυντής κατέχει ένα ρόλο στη χάραξη της στρατηγικής του τομέα του οποίου ηγείται. Είναι λάθος η αντίληψη ότι ο σχεδιασμός και υλοποίηση της στρατηγικής αποτελεί αποκλειστική δραστηριότητα των ανώτερων και ανώτατων στελεχών.</a:t>
            </a:r>
          </a:p>
          <a:p>
            <a:pPr marL="342900" indent="-342900" algn="just">
              <a:buFont typeface="+mj-lt"/>
              <a:buAutoNum type="arabicPeriod"/>
            </a:pP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857256"/>
          </a:xfrm>
        </p:spPr>
        <p:txBody>
          <a:bodyPr>
            <a:normAutofit fontScale="70000" lnSpcReduction="20000"/>
          </a:bodyPr>
          <a:lstStyle/>
          <a:p>
            <a:r>
              <a:rPr lang="en-US" b="1" dirty="0" smtClean="0">
                <a:solidFill>
                  <a:schemeClr val="tx1">
                    <a:lumMod val="85000"/>
                    <a:lumOff val="15000"/>
                  </a:schemeClr>
                </a:solidFill>
              </a:rPr>
              <a:t>3</a:t>
            </a:r>
            <a:r>
              <a:rPr lang="el-GR" b="1" dirty="0" smtClean="0">
                <a:solidFill>
                  <a:schemeClr val="tx1">
                    <a:lumMod val="85000"/>
                    <a:lumOff val="15000"/>
                  </a:schemeClr>
                </a:solidFill>
              </a:rPr>
              <a:t>.</a:t>
            </a:r>
          </a:p>
          <a:p>
            <a:r>
              <a:rPr lang="en-US" b="1" dirty="0" smtClean="0">
                <a:solidFill>
                  <a:srgbClr val="FF0000"/>
                </a:solidFill>
              </a:rPr>
              <a:t>3</a:t>
            </a:r>
            <a:r>
              <a:rPr lang="el-GR" b="1" baseline="30000" dirty="0" smtClean="0">
                <a:solidFill>
                  <a:srgbClr val="FF0000"/>
                </a:solidFill>
              </a:rPr>
              <a:t>η</a:t>
            </a:r>
            <a:r>
              <a:rPr lang="el-GR" b="1" dirty="0" smtClean="0">
                <a:solidFill>
                  <a:srgbClr val="FF0000"/>
                </a:solidFill>
              </a:rPr>
              <a:t> φάση </a:t>
            </a:r>
          </a:p>
          <a:p>
            <a:r>
              <a:rPr lang="el-GR" b="1" dirty="0" smtClean="0">
                <a:solidFill>
                  <a:schemeClr val="tx1">
                    <a:lumMod val="85000"/>
                    <a:lumOff val="15000"/>
                  </a:schemeClr>
                </a:solidFill>
              </a:rPr>
              <a:t>Σχεδιασμός στρατηγικής.  </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714480" y="1285860"/>
            <a:ext cx="6929486" cy="2893100"/>
          </a:xfrm>
          <a:prstGeom prst="rect">
            <a:avLst/>
          </a:prstGeom>
          <a:noFill/>
        </p:spPr>
        <p:txBody>
          <a:bodyPr wrap="square" rtlCol="0">
            <a:spAutoFit/>
          </a:bodyPr>
          <a:lstStyle/>
          <a:p>
            <a:pPr algn="just"/>
            <a:r>
              <a:rPr lang="el-GR" sz="1300" b="1" dirty="0" smtClean="0">
                <a:solidFill>
                  <a:srgbClr val="C00000"/>
                </a:solidFill>
              </a:rPr>
              <a:t>Παραδείγματα συνεργατικής χάραξης και υλοποίησης στρατηγικής.</a:t>
            </a:r>
          </a:p>
          <a:p>
            <a:pPr algn="just"/>
            <a:endParaRPr lang="el-GR" sz="1300" b="1" dirty="0" smtClean="0">
              <a:solidFill>
                <a:srgbClr val="C00000"/>
              </a:solidFill>
            </a:endParaRPr>
          </a:p>
          <a:p>
            <a:pPr algn="just"/>
            <a:r>
              <a:rPr lang="en-US" sz="1300" b="1" dirty="0" smtClean="0">
                <a:solidFill>
                  <a:srgbClr val="C00000"/>
                </a:solidFill>
              </a:rPr>
              <a:t>Electronic Data System</a:t>
            </a:r>
            <a:endParaRPr lang="el-GR" sz="1300" b="1" dirty="0" smtClean="0">
              <a:solidFill>
                <a:srgbClr val="C00000"/>
              </a:solidFill>
            </a:endParaRPr>
          </a:p>
          <a:p>
            <a:pPr algn="just"/>
            <a:r>
              <a:rPr lang="el-GR" sz="1300" b="1" dirty="0" smtClean="0"/>
              <a:t>Προέβη σε αναθεώρηση της στρατηγικής της, η οποία διήρκησε ένα έτος και 	ενέπλεξε 2.500 άτομα από σύνολο 55.000 υπαλλήλων και συντονίστηκε από μια 	ομάδα 150 διευθυντών</a:t>
            </a:r>
          </a:p>
          <a:p>
            <a:pPr algn="just"/>
            <a:r>
              <a:rPr lang="en-US" sz="1300" b="1" dirty="0" smtClean="0">
                <a:solidFill>
                  <a:srgbClr val="C00000"/>
                </a:solidFill>
              </a:rPr>
              <a:t>J.M. Smucker</a:t>
            </a:r>
            <a:endParaRPr lang="el-GR" sz="1300" b="1" dirty="0" smtClean="0">
              <a:solidFill>
                <a:srgbClr val="C00000"/>
              </a:solidFill>
            </a:endParaRPr>
          </a:p>
          <a:p>
            <a:pPr marL="342900" indent="-342900" algn="just"/>
            <a:r>
              <a:rPr lang="el-GR" sz="1300" b="1" dirty="0" smtClean="0"/>
              <a:t>	Σχημάτισε ομάδα 140 εργαζομένων (7%  του συνολικού αριθμού εργαζομένων), οι οποίοι ξόδεψαν το 25% του χρόνου τους για να βρουν τρόπους ανανέωσης της στρατηγικής ανάπτυξης της εταιρείας.</a:t>
            </a:r>
          </a:p>
          <a:p>
            <a:pPr marL="342900" indent="-342900" algn="just"/>
            <a:r>
              <a:rPr lang="en-US" sz="1300" b="1" dirty="0" smtClean="0">
                <a:solidFill>
                  <a:srgbClr val="C00000"/>
                </a:solidFill>
              </a:rPr>
              <a:t>W.L.Gore and Associates</a:t>
            </a:r>
          </a:p>
          <a:p>
            <a:pPr marL="342900" indent="-342900" algn="just"/>
            <a:r>
              <a:rPr lang="el-GR" sz="1300" b="1" dirty="0" smtClean="0"/>
              <a:t>	Απαιτεί από τους υπαλλήλους της να προτείνουν βελτιώσεις και νεωτερισμούς στην παραγωγική διαδικασία. Οι ενδοεπιχειρηματικές συνεισφορές κάθε υπαλλήλου λαμβάνονται σοβαρά υπόψη στην απόφαση αυξήσεων , προαγωγών και μπόνους.</a:t>
            </a:r>
            <a:endParaRPr lang="en-US" sz="1300" b="1" dirty="0" smtClean="0"/>
          </a:p>
          <a:p>
            <a:pPr marL="800100" lvl="1" indent="-342900" algn="just">
              <a:buFont typeface="Arial" pitchFamily="34" charset="0"/>
              <a:buChar char="•"/>
            </a:pPr>
            <a:endParaRPr lang="el-GR" sz="13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857256"/>
          </a:xfrm>
        </p:spPr>
        <p:txBody>
          <a:bodyPr>
            <a:normAutofit fontScale="70000" lnSpcReduction="20000"/>
          </a:bodyPr>
          <a:lstStyle/>
          <a:p>
            <a:r>
              <a:rPr lang="en-US" b="1" dirty="0" smtClean="0">
                <a:solidFill>
                  <a:schemeClr val="tx1">
                    <a:lumMod val="85000"/>
                    <a:lumOff val="15000"/>
                  </a:schemeClr>
                </a:solidFill>
              </a:rPr>
              <a:t>3</a:t>
            </a:r>
            <a:r>
              <a:rPr lang="el-GR" b="1" dirty="0" smtClean="0">
                <a:solidFill>
                  <a:schemeClr val="tx1">
                    <a:lumMod val="85000"/>
                    <a:lumOff val="15000"/>
                  </a:schemeClr>
                </a:solidFill>
              </a:rPr>
              <a:t>.</a:t>
            </a:r>
          </a:p>
          <a:p>
            <a:r>
              <a:rPr lang="en-US" b="1" dirty="0" smtClean="0">
                <a:solidFill>
                  <a:srgbClr val="FF0000"/>
                </a:solidFill>
              </a:rPr>
              <a:t>3</a:t>
            </a:r>
            <a:r>
              <a:rPr lang="el-GR" b="1" baseline="30000" dirty="0" smtClean="0">
                <a:solidFill>
                  <a:srgbClr val="FF0000"/>
                </a:solidFill>
              </a:rPr>
              <a:t>η</a:t>
            </a:r>
            <a:r>
              <a:rPr lang="el-GR" b="1" dirty="0" smtClean="0">
                <a:solidFill>
                  <a:srgbClr val="FF0000"/>
                </a:solidFill>
              </a:rPr>
              <a:t> φάση </a:t>
            </a:r>
          </a:p>
          <a:p>
            <a:r>
              <a:rPr lang="el-GR" b="1" dirty="0" smtClean="0">
                <a:solidFill>
                  <a:schemeClr val="tx1">
                    <a:lumMod val="85000"/>
                    <a:lumOff val="15000"/>
                  </a:schemeClr>
                </a:solidFill>
              </a:rPr>
              <a:t>Σχεδιασμός στρατηγικής.  </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643042" y="0"/>
            <a:ext cx="6929486" cy="4693593"/>
          </a:xfrm>
          <a:prstGeom prst="rect">
            <a:avLst/>
          </a:prstGeom>
          <a:noFill/>
        </p:spPr>
        <p:txBody>
          <a:bodyPr wrap="square" rtlCol="0">
            <a:spAutoFit/>
          </a:bodyPr>
          <a:lstStyle/>
          <a:p>
            <a:pPr algn="just"/>
            <a:r>
              <a:rPr lang="el-GR" sz="1300" b="1" dirty="0" smtClean="0"/>
              <a:t>Η </a:t>
            </a:r>
            <a:r>
              <a:rPr lang="el-GR" sz="1300" b="1" dirty="0" smtClean="0">
                <a:solidFill>
                  <a:srgbClr val="C00000"/>
                </a:solidFill>
              </a:rPr>
              <a:t>γενική στρατηγική </a:t>
            </a:r>
            <a:r>
              <a:rPr lang="el-GR" sz="1300" b="1" dirty="0" smtClean="0"/>
              <a:t>μιας εταιρείας είναι μια συλλογή στρατηγικών πρωτοβουλιών και ενεργειών που επινοήθηκαν από διευθυντικά στελέχη και βασικούς υπαλλήλους από όλα τα επίπεδα ιεραρχίας του οργανισμού.</a:t>
            </a:r>
          </a:p>
          <a:p>
            <a:pPr algn="just"/>
            <a:endParaRPr lang="el-GR" sz="1300" b="1" dirty="0" smtClean="0"/>
          </a:p>
          <a:p>
            <a:pPr algn="just"/>
            <a:r>
              <a:rPr lang="el-GR" sz="1300" b="1" dirty="0" smtClean="0"/>
              <a:t>Το έργο της χάραξης στρατηγικής χωρίζεται σε τέσσερα είδη ή επίπεδα στρατηγικής, κάθε ένα από τα οποία καλύπτει διαφορετικές όψεις της γενικής στρατηγικής.</a:t>
            </a:r>
          </a:p>
          <a:p>
            <a:pPr algn="just"/>
            <a:endParaRPr lang="el-GR" sz="1300" b="1" dirty="0" smtClean="0"/>
          </a:p>
          <a:p>
            <a:pPr algn="just"/>
            <a:r>
              <a:rPr lang="el-GR" sz="1300" b="1" dirty="0" smtClean="0">
                <a:solidFill>
                  <a:srgbClr val="C00000"/>
                </a:solidFill>
              </a:rPr>
              <a:t>Τα 4 είδη ή επίπεδα στρατηγικής</a:t>
            </a:r>
            <a:r>
              <a:rPr lang="en-US" sz="1300" b="1" dirty="0" smtClean="0">
                <a:solidFill>
                  <a:srgbClr val="C00000"/>
                </a:solidFill>
              </a:rPr>
              <a:t>:</a:t>
            </a:r>
            <a:endParaRPr lang="el-GR" sz="1300" b="1" dirty="0" smtClean="0">
              <a:solidFill>
                <a:srgbClr val="C00000"/>
              </a:solidFill>
            </a:endParaRPr>
          </a:p>
          <a:p>
            <a:pPr marL="342900" indent="-342900" algn="just">
              <a:buFont typeface="Arial" pitchFamily="34" charset="0"/>
              <a:buChar char="•"/>
            </a:pPr>
            <a:r>
              <a:rPr lang="el-GR" sz="1300" b="1" dirty="0" smtClean="0"/>
              <a:t>Εταιρική στρατηγική (</a:t>
            </a:r>
            <a:r>
              <a:rPr lang="en-US" sz="1300" b="1" dirty="0" smtClean="0">
                <a:solidFill>
                  <a:srgbClr val="C00000"/>
                </a:solidFill>
              </a:rPr>
              <a:t>corporate strategy</a:t>
            </a:r>
            <a:r>
              <a:rPr lang="en-US" sz="1300" b="1" dirty="0" smtClean="0"/>
              <a:t>) </a:t>
            </a:r>
            <a:r>
              <a:rPr lang="el-GR" sz="1300" b="1" dirty="0" smtClean="0"/>
              <a:t>αποτελείται</a:t>
            </a:r>
            <a:r>
              <a:rPr lang="en-US" sz="1300" b="1" dirty="0" smtClean="0"/>
              <a:t>:</a:t>
            </a:r>
            <a:endParaRPr lang="el-GR" sz="1300" b="1" dirty="0" smtClean="0"/>
          </a:p>
          <a:p>
            <a:pPr marL="800100" lvl="1" indent="-342900" algn="just">
              <a:buFont typeface="Arial" pitchFamily="34" charset="0"/>
              <a:buChar char="•"/>
            </a:pPr>
            <a:r>
              <a:rPr lang="el-GR" sz="1300" b="1" dirty="0" smtClean="0"/>
              <a:t>Από τα είδη των πρωτοβουλιών που παίρνει η εταιρεία για να εδραιώσει την επιχειρηματική της θέση σε διαφορετικούς κλάδους.</a:t>
            </a:r>
          </a:p>
          <a:p>
            <a:pPr marL="800100" lvl="1" indent="-342900" algn="just">
              <a:buFont typeface="Arial" pitchFamily="34" charset="0"/>
              <a:buChar char="•"/>
            </a:pPr>
            <a:r>
              <a:rPr lang="el-GR" sz="1300" b="1" dirty="0" smtClean="0"/>
              <a:t>Από τις μεθόδους που χρησιμοποιούν τα εταιρικά στελέχη για να αυξήσουν τη συνδυασμένη απόδοση του συνόλου της επιχειρηματικής δραστηριότητας.</a:t>
            </a:r>
          </a:p>
          <a:p>
            <a:pPr marL="800100" lvl="1" indent="-342900" algn="just">
              <a:buFont typeface="Arial" pitchFamily="34" charset="0"/>
              <a:buChar char="•"/>
            </a:pPr>
            <a:r>
              <a:rPr lang="el-GR" sz="1300" b="1" dirty="0" smtClean="0"/>
              <a:t>Από τα μέσα σχηματισμού συμπράξεων μεταξύ των επιχειρηματικών κλάδων και μετατροπής τους σε ανταγωνιστικό πλεονέκτημα.</a:t>
            </a:r>
          </a:p>
          <a:p>
            <a:pPr marL="342900" indent="-342900" algn="just">
              <a:buFont typeface="Arial" pitchFamily="34" charset="0"/>
              <a:buChar char="•"/>
            </a:pPr>
            <a:r>
              <a:rPr lang="el-GR" sz="1300" b="1" dirty="0" smtClean="0"/>
              <a:t>Επιχειρηματική στρατηγική (</a:t>
            </a:r>
            <a:r>
              <a:rPr lang="en-US" sz="1300" b="1" dirty="0" smtClean="0">
                <a:solidFill>
                  <a:srgbClr val="C00000"/>
                </a:solidFill>
              </a:rPr>
              <a:t>business strategy</a:t>
            </a:r>
            <a:r>
              <a:rPr lang="en-US" sz="1300" b="1" dirty="0" smtClean="0"/>
              <a:t>).</a:t>
            </a:r>
          </a:p>
          <a:p>
            <a:pPr marL="342900" indent="-342900" algn="just"/>
            <a:r>
              <a:rPr lang="el-GR" sz="1300" b="1" dirty="0" smtClean="0"/>
              <a:t>	αφορά τις ενέργειες και τις μεθόδους που σχεδιάζονται για να αποφέρουν επιτυχημένη απόδοση σε μια συγκεκριμένη σειρά της επιχείρησης.</a:t>
            </a:r>
          </a:p>
          <a:p>
            <a:pPr marL="342900" indent="-342900" algn="just"/>
            <a:r>
              <a:rPr lang="el-GR" sz="1300" b="1" dirty="0" smtClean="0"/>
              <a:t>	Εστιάζει</a:t>
            </a:r>
            <a:r>
              <a:rPr lang="en-US" sz="1300" b="1" dirty="0" smtClean="0"/>
              <a:t>:</a:t>
            </a:r>
            <a:endParaRPr lang="el-GR" sz="1300" b="1" dirty="0" smtClean="0"/>
          </a:p>
          <a:p>
            <a:pPr marL="800100" lvl="1" indent="-342900" algn="just">
              <a:buFont typeface="Arial" pitchFamily="34" charset="0"/>
              <a:buChar char="•"/>
            </a:pPr>
            <a:r>
              <a:rPr lang="el-GR" sz="1300" b="1" dirty="0" smtClean="0"/>
              <a:t>Στο σχεδιασμό αντίδρασης στις μεταβαλλόμενες συνθήκες στην αγορά.</a:t>
            </a:r>
          </a:p>
          <a:p>
            <a:pPr marL="800100" lvl="1" indent="-342900" algn="just">
              <a:buFont typeface="Arial" pitchFamily="34" charset="0"/>
              <a:buChar char="•"/>
            </a:pPr>
            <a:r>
              <a:rPr lang="el-GR" sz="1300" b="1" dirty="0" smtClean="0"/>
              <a:t>Στην εφαρμογή δράσεων για την ενίσχυση της θέσης στην αγορά.</a:t>
            </a:r>
          </a:p>
          <a:p>
            <a:pPr marL="800100" lvl="1" indent="-342900" algn="just">
              <a:buFont typeface="Arial" pitchFamily="34" charset="0"/>
              <a:buChar char="•"/>
            </a:pPr>
            <a:r>
              <a:rPr lang="el-GR" sz="1300" b="1" dirty="0" smtClean="0"/>
              <a:t>Τη δημιουργία ανταγωνιστικού πλεονεκτήματος για την ανάπτυξη ισχυρών ανταγωνιστικών ικανοτήτων.</a:t>
            </a:r>
            <a:r>
              <a:rPr lang="en-US" sz="1300" b="1" dirty="0" smtClean="0"/>
              <a:t>	</a:t>
            </a:r>
            <a:endParaRPr lang="el-GR" sz="13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857256"/>
          </a:xfrm>
        </p:spPr>
        <p:txBody>
          <a:bodyPr>
            <a:normAutofit fontScale="70000" lnSpcReduction="20000"/>
          </a:bodyPr>
          <a:lstStyle/>
          <a:p>
            <a:r>
              <a:rPr lang="en-US" b="1" dirty="0" smtClean="0">
                <a:solidFill>
                  <a:schemeClr val="tx1">
                    <a:lumMod val="85000"/>
                    <a:lumOff val="15000"/>
                  </a:schemeClr>
                </a:solidFill>
              </a:rPr>
              <a:t>3</a:t>
            </a:r>
            <a:r>
              <a:rPr lang="el-GR" b="1" dirty="0" smtClean="0">
                <a:solidFill>
                  <a:schemeClr val="tx1">
                    <a:lumMod val="85000"/>
                    <a:lumOff val="15000"/>
                  </a:schemeClr>
                </a:solidFill>
              </a:rPr>
              <a:t>.</a:t>
            </a:r>
          </a:p>
          <a:p>
            <a:r>
              <a:rPr lang="en-US" b="1" dirty="0" smtClean="0">
                <a:solidFill>
                  <a:srgbClr val="FF0000"/>
                </a:solidFill>
              </a:rPr>
              <a:t>3</a:t>
            </a:r>
            <a:r>
              <a:rPr lang="el-GR" b="1" baseline="30000" dirty="0" smtClean="0">
                <a:solidFill>
                  <a:srgbClr val="FF0000"/>
                </a:solidFill>
              </a:rPr>
              <a:t>η</a:t>
            </a:r>
            <a:r>
              <a:rPr lang="el-GR" b="1" dirty="0" smtClean="0">
                <a:solidFill>
                  <a:srgbClr val="FF0000"/>
                </a:solidFill>
              </a:rPr>
              <a:t> φάση </a:t>
            </a:r>
          </a:p>
          <a:p>
            <a:r>
              <a:rPr lang="el-GR" b="1" dirty="0" smtClean="0">
                <a:solidFill>
                  <a:schemeClr val="tx1">
                    <a:lumMod val="85000"/>
                    <a:lumOff val="15000"/>
                  </a:schemeClr>
                </a:solidFill>
              </a:rPr>
              <a:t>Σχεδιασμός στρατηγικής.  </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643042" y="0"/>
            <a:ext cx="6929486" cy="5293757"/>
          </a:xfrm>
          <a:prstGeom prst="rect">
            <a:avLst/>
          </a:prstGeom>
          <a:noFill/>
        </p:spPr>
        <p:txBody>
          <a:bodyPr wrap="square" rtlCol="0">
            <a:spAutoFit/>
          </a:bodyPr>
          <a:lstStyle/>
          <a:p>
            <a:pPr algn="just"/>
            <a:r>
              <a:rPr lang="el-GR" sz="1300" b="1" dirty="0" smtClean="0"/>
              <a:t>Ο επικεφαλής του επιχειρηματικού τομέα έχει τουλάχιστον 2 ρόλους να υλοποιήσει</a:t>
            </a:r>
            <a:r>
              <a:rPr lang="en-US" sz="1300" b="1" dirty="0" smtClean="0"/>
              <a:t>:</a:t>
            </a:r>
            <a:endParaRPr lang="el-GR" sz="1300" b="1" dirty="0" smtClean="0"/>
          </a:p>
          <a:p>
            <a:pPr marL="800100" lvl="1" indent="-342900" algn="just">
              <a:buFont typeface="+mj-lt"/>
              <a:buAutoNum type="arabicPeriod"/>
            </a:pPr>
            <a:r>
              <a:rPr lang="el-GR" sz="1300" b="1" dirty="0" smtClean="0"/>
              <a:t>Να εξακριβώνει αν οι στρατηγικές των κατώτερων επιπέδων είναι εύστοχες, συνεπείς και εναρμονισμένες με τη γενική επιχειρηματική στρατηγική.</a:t>
            </a:r>
          </a:p>
          <a:p>
            <a:pPr marL="800100" lvl="1" indent="-342900" algn="just">
              <a:buFont typeface="+mj-lt"/>
              <a:buAutoNum type="arabicPeriod"/>
            </a:pPr>
            <a:r>
              <a:rPr lang="el-GR" sz="1300" b="1" dirty="0" smtClean="0"/>
              <a:t>Να φροντίζει για την έγκριση των μείζονος σημασίας στρατηγικών κινήσεων σε επίπεδο εταιρεία και να τους κρατά ενήμερους για τα προκύπτοντα στρατηγικά ζητήματα.</a:t>
            </a:r>
          </a:p>
          <a:p>
            <a:pPr marL="800100" lvl="1" indent="-342900" algn="just"/>
            <a:endParaRPr lang="el-GR" sz="1300" b="1" dirty="0" smtClean="0"/>
          </a:p>
          <a:p>
            <a:pPr marL="342900" indent="-342900" algn="just">
              <a:buFont typeface="Arial" pitchFamily="34" charset="0"/>
              <a:buChar char="•"/>
            </a:pPr>
            <a:r>
              <a:rPr lang="el-GR" sz="1300" b="1" dirty="0" smtClean="0"/>
              <a:t>Στρατηγικές λειτουργικής περιοχής (</a:t>
            </a:r>
            <a:r>
              <a:rPr lang="en-US" sz="1300" b="1" dirty="0" smtClean="0">
                <a:solidFill>
                  <a:srgbClr val="C00000"/>
                </a:solidFill>
              </a:rPr>
              <a:t>functional- area strategies</a:t>
            </a:r>
            <a:r>
              <a:rPr lang="en-US" sz="1300" b="1" dirty="0" smtClean="0"/>
              <a:t>) </a:t>
            </a:r>
            <a:r>
              <a:rPr lang="el-GR" sz="1300" b="1" dirty="0" smtClean="0"/>
              <a:t>αφορούν</a:t>
            </a:r>
            <a:r>
              <a:rPr lang="en-US" sz="1300" b="1" dirty="0" smtClean="0"/>
              <a:t>:</a:t>
            </a:r>
            <a:endParaRPr lang="el-GR" sz="1300" b="1" dirty="0" smtClean="0"/>
          </a:p>
          <a:p>
            <a:pPr marL="800100" lvl="1" indent="-342900" algn="just">
              <a:buFont typeface="Arial" pitchFamily="34" charset="0"/>
              <a:buChar char="•"/>
            </a:pPr>
            <a:r>
              <a:rPr lang="el-GR" sz="1300" b="1" dirty="0" smtClean="0"/>
              <a:t>Τις ενέργειες,</a:t>
            </a:r>
          </a:p>
          <a:p>
            <a:pPr marL="800100" lvl="1" indent="-342900" algn="just">
              <a:buFont typeface="Arial" pitchFamily="34" charset="0"/>
              <a:buChar char="•"/>
            </a:pPr>
            <a:r>
              <a:rPr lang="el-GR" sz="1300" b="1" dirty="0" smtClean="0"/>
              <a:t>Τις  μεθόδους,</a:t>
            </a:r>
          </a:p>
          <a:p>
            <a:pPr marL="800100" lvl="1" indent="-342900" algn="just">
              <a:buFont typeface="Arial" pitchFamily="34" charset="0"/>
              <a:buChar char="•"/>
            </a:pPr>
            <a:r>
              <a:rPr lang="el-GR" sz="1300" b="1" dirty="0" smtClean="0"/>
              <a:t>Τις πρακτικές </a:t>
            </a:r>
          </a:p>
          <a:p>
            <a:pPr marL="342900" indent="-342900" algn="just"/>
            <a:r>
              <a:rPr lang="el-GR" sz="1300" b="1" dirty="0" smtClean="0"/>
              <a:t>	που πρέπει να εφαρμοστούν στη διαχείριση συγκεκριμένων λειτουργιών ή επιχειρηματικών διαδικασιών. </a:t>
            </a:r>
          </a:p>
          <a:p>
            <a:pPr marL="342900" indent="-342900" algn="just"/>
            <a:r>
              <a:rPr lang="el-GR" sz="1300" b="1" dirty="0" smtClean="0"/>
              <a:t>	Οι λειτουργικές στρατηγικές</a:t>
            </a:r>
            <a:r>
              <a:rPr lang="en-US" sz="1300" b="1" dirty="0" smtClean="0"/>
              <a:t>:</a:t>
            </a:r>
            <a:endParaRPr lang="el-GR" sz="1300" b="1" dirty="0" smtClean="0"/>
          </a:p>
          <a:p>
            <a:pPr marL="800100" lvl="1" indent="-342900" algn="just">
              <a:buFont typeface="Arial" pitchFamily="34" charset="0"/>
              <a:buChar char="•"/>
            </a:pPr>
            <a:r>
              <a:rPr lang="el-GR" sz="1300" b="1" dirty="0" smtClean="0"/>
              <a:t>προσθέτουν λεπτομέρειες στις μεθόδους της στρατηγικής σε επίπεδο επιχειρηματικού σχεδιασμού.</a:t>
            </a:r>
          </a:p>
          <a:p>
            <a:pPr marL="800100" lvl="1" indent="-342900" algn="just">
              <a:buFont typeface="Arial" pitchFamily="34" charset="0"/>
              <a:buChar char="•"/>
            </a:pPr>
            <a:r>
              <a:rPr lang="el-GR" sz="1300" b="1" dirty="0" smtClean="0"/>
              <a:t>στοχεύουν στην εδραίωση ή ενίσχυση των ικανοτήτων και των δυνατοτήτων ενός επιχειρηματικού τομέα, έτσι ώστε να βελτιωθεί η θέση της επιχείρησης στην αγορά και η σχέση της με τους πελάτες.</a:t>
            </a:r>
          </a:p>
          <a:p>
            <a:pPr marL="800100" lvl="1" indent="-342900" algn="just"/>
            <a:endParaRPr lang="el-GR" sz="1300" b="1" dirty="0" smtClean="0"/>
          </a:p>
          <a:p>
            <a:pPr marL="342900" indent="-342900" algn="just">
              <a:buFont typeface="Arial" pitchFamily="34" charset="0"/>
              <a:buChar char="•"/>
            </a:pPr>
            <a:r>
              <a:rPr lang="el-GR" sz="1300" b="1" dirty="0" smtClean="0"/>
              <a:t>Στρατηγικές λειτουργίας (</a:t>
            </a:r>
            <a:r>
              <a:rPr lang="en-US" sz="1300" b="1" dirty="0" smtClean="0">
                <a:solidFill>
                  <a:srgbClr val="C00000"/>
                </a:solidFill>
              </a:rPr>
              <a:t>operating strategies</a:t>
            </a:r>
            <a:r>
              <a:rPr lang="en-US" sz="1300" b="1" dirty="0" smtClean="0"/>
              <a:t>) </a:t>
            </a:r>
            <a:r>
              <a:rPr lang="el-GR" sz="1300" b="1" dirty="0" smtClean="0"/>
              <a:t>αφορούν</a:t>
            </a:r>
            <a:r>
              <a:rPr lang="en-US" sz="1300" b="1" dirty="0" smtClean="0"/>
              <a:t>:</a:t>
            </a:r>
            <a:endParaRPr lang="el-GR" sz="1300" b="1" dirty="0" smtClean="0"/>
          </a:p>
          <a:p>
            <a:pPr marL="800100" lvl="1" indent="-342900" algn="just">
              <a:buFont typeface="Arial" pitchFamily="34" charset="0"/>
              <a:buChar char="•"/>
            </a:pPr>
            <a:r>
              <a:rPr lang="el-GR" sz="1300" b="1" dirty="0" smtClean="0"/>
              <a:t>Τις σχετικά περιορισμένες στρατηγικές πρωτοβουλίες και προσεγγίσεις για τη διοίκηση βασικών λειτουργικών τμημάτων.</a:t>
            </a:r>
          </a:p>
          <a:p>
            <a:pPr marL="800100" lvl="1" indent="-342900" algn="just">
              <a:buFont typeface="Arial" pitchFamily="34" charset="0"/>
              <a:buChar char="•"/>
            </a:pPr>
            <a:r>
              <a:rPr lang="el-GR" sz="1300" b="1" dirty="0" smtClean="0"/>
              <a:t>Συγκεκριμένες λειτουργικές δραστηριότητες στρατηγικής σημασίας.</a:t>
            </a:r>
          </a:p>
          <a:p>
            <a:pPr marL="800100" lvl="1" indent="-342900" algn="just"/>
            <a:endParaRPr lang="el-GR" sz="1300" b="1" dirty="0" smtClean="0"/>
          </a:p>
          <a:p>
            <a:pPr marL="342900" indent="-342900" algn="just"/>
            <a:r>
              <a:rPr lang="en-US" sz="1300" b="1" dirty="0" smtClean="0"/>
              <a:t>	</a:t>
            </a:r>
            <a:endParaRPr lang="el-GR" sz="13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857256"/>
          </a:xfrm>
        </p:spPr>
        <p:txBody>
          <a:bodyPr>
            <a:normAutofit fontScale="70000" lnSpcReduction="20000"/>
          </a:bodyPr>
          <a:lstStyle/>
          <a:p>
            <a:r>
              <a:rPr lang="en-US" b="1" dirty="0" smtClean="0">
                <a:solidFill>
                  <a:schemeClr val="tx1">
                    <a:lumMod val="85000"/>
                    <a:lumOff val="15000"/>
                  </a:schemeClr>
                </a:solidFill>
              </a:rPr>
              <a:t>3</a:t>
            </a:r>
            <a:r>
              <a:rPr lang="el-GR" b="1" dirty="0" smtClean="0">
                <a:solidFill>
                  <a:schemeClr val="tx1">
                    <a:lumMod val="85000"/>
                    <a:lumOff val="15000"/>
                  </a:schemeClr>
                </a:solidFill>
              </a:rPr>
              <a:t>.</a:t>
            </a:r>
          </a:p>
          <a:p>
            <a:r>
              <a:rPr lang="en-US" b="1" dirty="0" smtClean="0">
                <a:solidFill>
                  <a:srgbClr val="FF0000"/>
                </a:solidFill>
              </a:rPr>
              <a:t>3</a:t>
            </a:r>
            <a:r>
              <a:rPr lang="el-GR" b="1" baseline="30000" dirty="0" smtClean="0">
                <a:solidFill>
                  <a:srgbClr val="FF0000"/>
                </a:solidFill>
              </a:rPr>
              <a:t>η</a:t>
            </a:r>
            <a:r>
              <a:rPr lang="el-GR" b="1" dirty="0" smtClean="0">
                <a:solidFill>
                  <a:srgbClr val="FF0000"/>
                </a:solidFill>
              </a:rPr>
              <a:t> φάση </a:t>
            </a:r>
          </a:p>
          <a:p>
            <a:r>
              <a:rPr lang="el-GR" b="1" dirty="0" smtClean="0">
                <a:solidFill>
                  <a:schemeClr val="tx1">
                    <a:lumMod val="85000"/>
                    <a:lumOff val="15000"/>
                  </a:schemeClr>
                </a:solidFill>
              </a:rPr>
              <a:t>Σχεδιασμός στρατηγικής.  </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643042" y="714356"/>
            <a:ext cx="6929486" cy="3062377"/>
          </a:xfrm>
          <a:prstGeom prst="rect">
            <a:avLst/>
          </a:prstGeom>
          <a:noFill/>
        </p:spPr>
        <p:txBody>
          <a:bodyPr wrap="square" rtlCol="0">
            <a:spAutoFit/>
          </a:bodyPr>
          <a:lstStyle/>
          <a:p>
            <a:pPr algn="just"/>
            <a:r>
              <a:rPr lang="el-GR" sz="1300" b="1" dirty="0" smtClean="0"/>
              <a:t>Η στρατηγική μιας εταιρείας έχει μέγιστη ισχύ μόνο όταν είναι ενωμένα τα επιμέρους κομμάτια της.</a:t>
            </a:r>
          </a:p>
          <a:p>
            <a:pPr algn="just"/>
            <a:endParaRPr lang="el-GR" sz="1300" b="1" dirty="0" smtClean="0"/>
          </a:p>
          <a:p>
            <a:pPr algn="just"/>
            <a:endParaRPr lang="el-GR" sz="1300" b="1" dirty="0" smtClean="0"/>
          </a:p>
          <a:p>
            <a:pPr algn="just"/>
            <a:r>
              <a:rPr lang="el-GR" sz="1600" b="1" dirty="0" smtClean="0">
                <a:solidFill>
                  <a:srgbClr val="C00000"/>
                </a:solidFill>
              </a:rPr>
              <a:t>Στρατηγικό όραμα + Αντικειμενικοί στόχοι + Στρατηγική = Στρατηγικό σχέδιο</a:t>
            </a:r>
          </a:p>
          <a:p>
            <a:pPr algn="just"/>
            <a:endParaRPr lang="el-GR" sz="1600" b="1" dirty="0" smtClean="0">
              <a:solidFill>
                <a:srgbClr val="C00000"/>
              </a:solidFill>
            </a:endParaRPr>
          </a:p>
          <a:p>
            <a:pPr algn="just"/>
            <a:r>
              <a:rPr lang="el-GR" sz="1600" b="1" dirty="0" smtClean="0">
                <a:solidFill>
                  <a:srgbClr val="C00000"/>
                </a:solidFill>
              </a:rPr>
              <a:t>Ο συνδυασμός των παραπάνω προδιαγράφουν την κατεύθυνση της εταιρείας, τα επιδιωκόμενα στρατηγικά και οικονομικά αποτελέσματα και τις ανταγωνιστικές κινήσεις και εσωτερικές προσεγγίσεις  δράσης που πρέπει  να γίνουν για να επιτευχθούν τα επιθυμητά επιχειρηματικά αποτελέσματα. </a:t>
            </a:r>
          </a:p>
          <a:p>
            <a:pPr algn="just"/>
            <a:r>
              <a:rPr lang="el-GR" sz="1600" b="1" dirty="0" smtClean="0">
                <a:solidFill>
                  <a:srgbClr val="C00000"/>
                </a:solidFill>
              </a:rPr>
              <a:t>Όλα μαζί συνθέτουν ένα στρατηγικό σχέδιο  προκειμένου να ανταπεξέλθει  η εταιρεία στον κλάδο και στις υφιστάμενες συνθήκες ανταγωνισμού.</a:t>
            </a:r>
          </a:p>
          <a:p>
            <a:pPr marL="342900" indent="-342900" algn="just"/>
            <a:r>
              <a:rPr lang="en-US" sz="1300" b="1" dirty="0" smtClean="0"/>
              <a:t>	</a:t>
            </a:r>
            <a:endParaRPr lang="el-GR" sz="13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857256"/>
          </a:xfrm>
        </p:spPr>
        <p:txBody>
          <a:bodyPr>
            <a:normAutofit fontScale="70000" lnSpcReduction="20000"/>
          </a:bodyPr>
          <a:lstStyle/>
          <a:p>
            <a:r>
              <a:rPr lang="en-US" b="1" dirty="0" smtClean="0">
                <a:solidFill>
                  <a:schemeClr val="tx1">
                    <a:lumMod val="85000"/>
                    <a:lumOff val="15000"/>
                  </a:schemeClr>
                </a:solidFill>
              </a:rPr>
              <a:t>3</a:t>
            </a:r>
            <a:r>
              <a:rPr lang="el-GR" b="1" dirty="0" smtClean="0">
                <a:solidFill>
                  <a:schemeClr val="tx1">
                    <a:lumMod val="85000"/>
                    <a:lumOff val="15000"/>
                  </a:schemeClr>
                </a:solidFill>
              </a:rPr>
              <a:t>.</a:t>
            </a:r>
          </a:p>
          <a:p>
            <a:r>
              <a:rPr lang="en-US" b="1" dirty="0" smtClean="0">
                <a:solidFill>
                  <a:srgbClr val="FF0000"/>
                </a:solidFill>
              </a:rPr>
              <a:t>3</a:t>
            </a:r>
            <a:r>
              <a:rPr lang="el-GR" b="1" baseline="30000" dirty="0" smtClean="0">
                <a:solidFill>
                  <a:srgbClr val="FF0000"/>
                </a:solidFill>
              </a:rPr>
              <a:t>η</a:t>
            </a:r>
            <a:r>
              <a:rPr lang="el-GR" b="1" dirty="0" smtClean="0">
                <a:solidFill>
                  <a:srgbClr val="FF0000"/>
                </a:solidFill>
              </a:rPr>
              <a:t> φάση </a:t>
            </a:r>
          </a:p>
          <a:p>
            <a:r>
              <a:rPr lang="el-GR" b="1" dirty="0" smtClean="0">
                <a:solidFill>
                  <a:schemeClr val="tx1">
                    <a:lumMod val="85000"/>
                    <a:lumOff val="15000"/>
                  </a:schemeClr>
                </a:solidFill>
              </a:rPr>
              <a:t>Σχεδιασμός στρατηγικής.  </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rot="16200000">
            <a:off x="-57815" y="272105"/>
            <a:ext cx="1615827" cy="1500197"/>
          </a:xfrm>
          <a:prstGeom prst="rect">
            <a:avLst/>
          </a:prstGeom>
          <a:noFill/>
        </p:spPr>
        <p:txBody>
          <a:bodyPr vert="vert" wrap="square" rtlCol="0">
            <a:spAutoFit/>
          </a:bodyPr>
          <a:lstStyle/>
          <a:p>
            <a:r>
              <a:rPr lang="el-GR" sz="1600" b="1" dirty="0" smtClean="0">
                <a:solidFill>
                  <a:srgbClr val="C00000"/>
                </a:solidFill>
              </a:rPr>
              <a:t>Η Ιεραρχία χάραξης της γενικής στρατηγικής της εταιρείας.</a:t>
            </a:r>
          </a:p>
          <a:p>
            <a:pPr marL="342900" indent="-342900"/>
            <a:r>
              <a:rPr lang="en-US" sz="1300" b="1" dirty="0" smtClean="0"/>
              <a:t>	</a:t>
            </a:r>
            <a:endParaRPr lang="el-GR" sz="1300" b="1" dirty="0"/>
          </a:p>
        </p:txBody>
      </p:sp>
      <p:sp>
        <p:nvSpPr>
          <p:cNvPr id="10" name="9 - Εξάγωνο"/>
          <p:cNvSpPr/>
          <p:nvPr/>
        </p:nvSpPr>
        <p:spPr>
          <a:xfrm>
            <a:off x="3428992" y="2285992"/>
            <a:ext cx="3429024" cy="928694"/>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11 - Εξάγωνο"/>
          <p:cNvSpPr/>
          <p:nvPr/>
        </p:nvSpPr>
        <p:spPr>
          <a:xfrm>
            <a:off x="3428992" y="1214422"/>
            <a:ext cx="3429024" cy="71438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4" name="13 - Εξάγωνο"/>
          <p:cNvSpPr/>
          <p:nvPr/>
        </p:nvSpPr>
        <p:spPr>
          <a:xfrm>
            <a:off x="3500430" y="214290"/>
            <a:ext cx="3429024" cy="571504"/>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16 - Εξάγωνο"/>
          <p:cNvSpPr/>
          <p:nvPr/>
        </p:nvSpPr>
        <p:spPr>
          <a:xfrm>
            <a:off x="3357554" y="3643314"/>
            <a:ext cx="3857652" cy="107157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17 - TextBox"/>
          <p:cNvSpPr txBox="1"/>
          <p:nvPr/>
        </p:nvSpPr>
        <p:spPr>
          <a:xfrm>
            <a:off x="3643306" y="214290"/>
            <a:ext cx="3143272" cy="769441"/>
          </a:xfrm>
          <a:prstGeom prst="rect">
            <a:avLst/>
          </a:prstGeom>
          <a:noFill/>
        </p:spPr>
        <p:txBody>
          <a:bodyPr wrap="square" rtlCol="0">
            <a:spAutoFit/>
          </a:bodyPr>
          <a:lstStyle/>
          <a:p>
            <a:pPr algn="ctr"/>
            <a:r>
              <a:rPr lang="el-GR" sz="1000" b="1" dirty="0" smtClean="0"/>
              <a:t>Εταιρική στρατηγική</a:t>
            </a:r>
          </a:p>
          <a:p>
            <a:pPr algn="ctr"/>
            <a:r>
              <a:rPr lang="el-GR" sz="1000" b="1" dirty="0" smtClean="0">
                <a:solidFill>
                  <a:srgbClr val="C00000"/>
                </a:solidFill>
              </a:rPr>
              <a:t>Το σχέδιο δράσης εταιρικού εύρους για τη διοίκηση ενός συνόλου επιχειρήσεων</a:t>
            </a:r>
          </a:p>
          <a:p>
            <a:pPr algn="ctr"/>
            <a:endParaRPr lang="el-GR" sz="1400" dirty="0"/>
          </a:p>
        </p:txBody>
      </p:sp>
      <p:sp>
        <p:nvSpPr>
          <p:cNvPr id="19" name="18 - Βέλος προς τα κάτω"/>
          <p:cNvSpPr/>
          <p:nvPr/>
        </p:nvSpPr>
        <p:spPr>
          <a:xfrm>
            <a:off x="4500562" y="785794"/>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19 - Βέλος προς τα επάνω"/>
          <p:cNvSpPr/>
          <p:nvPr/>
        </p:nvSpPr>
        <p:spPr>
          <a:xfrm>
            <a:off x="5286380" y="785794"/>
            <a:ext cx="214314" cy="42862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20 - TextBox"/>
          <p:cNvSpPr txBox="1"/>
          <p:nvPr/>
        </p:nvSpPr>
        <p:spPr>
          <a:xfrm>
            <a:off x="5572132" y="857232"/>
            <a:ext cx="1571636" cy="276999"/>
          </a:xfrm>
          <a:prstGeom prst="rect">
            <a:avLst/>
          </a:prstGeom>
          <a:noFill/>
        </p:spPr>
        <p:txBody>
          <a:bodyPr wrap="square" rtlCol="0">
            <a:spAutoFit/>
          </a:bodyPr>
          <a:lstStyle/>
          <a:p>
            <a:r>
              <a:rPr lang="el-GR" sz="1200" dirty="0" smtClean="0"/>
              <a:t>Αμφίδρομη επιρροή</a:t>
            </a:r>
            <a:endParaRPr lang="el-GR" sz="1200" dirty="0"/>
          </a:p>
        </p:txBody>
      </p:sp>
      <p:sp>
        <p:nvSpPr>
          <p:cNvPr id="22" name="21 - TextBox"/>
          <p:cNvSpPr txBox="1"/>
          <p:nvPr/>
        </p:nvSpPr>
        <p:spPr>
          <a:xfrm>
            <a:off x="5572132" y="2000240"/>
            <a:ext cx="1571636" cy="276999"/>
          </a:xfrm>
          <a:prstGeom prst="rect">
            <a:avLst/>
          </a:prstGeom>
          <a:noFill/>
        </p:spPr>
        <p:txBody>
          <a:bodyPr wrap="square" rtlCol="0">
            <a:spAutoFit/>
          </a:bodyPr>
          <a:lstStyle/>
          <a:p>
            <a:r>
              <a:rPr lang="el-GR" sz="1200" dirty="0" smtClean="0"/>
              <a:t>Αμφίδρομη επιρροή</a:t>
            </a:r>
            <a:endParaRPr lang="el-GR" sz="1200" dirty="0"/>
          </a:p>
        </p:txBody>
      </p:sp>
      <p:sp>
        <p:nvSpPr>
          <p:cNvPr id="23" name="22 - TextBox"/>
          <p:cNvSpPr txBox="1"/>
          <p:nvPr/>
        </p:nvSpPr>
        <p:spPr>
          <a:xfrm>
            <a:off x="5715008" y="3286124"/>
            <a:ext cx="1571636" cy="276999"/>
          </a:xfrm>
          <a:prstGeom prst="rect">
            <a:avLst/>
          </a:prstGeom>
          <a:noFill/>
        </p:spPr>
        <p:txBody>
          <a:bodyPr wrap="square" rtlCol="0">
            <a:spAutoFit/>
          </a:bodyPr>
          <a:lstStyle/>
          <a:p>
            <a:r>
              <a:rPr lang="el-GR" sz="1200" dirty="0" smtClean="0"/>
              <a:t>Αμφίδρομη επιρροή</a:t>
            </a:r>
            <a:endParaRPr lang="el-GR" sz="1200" dirty="0"/>
          </a:p>
        </p:txBody>
      </p:sp>
      <p:sp>
        <p:nvSpPr>
          <p:cNvPr id="24" name="23 - Βέλος προς τα επάνω"/>
          <p:cNvSpPr/>
          <p:nvPr/>
        </p:nvSpPr>
        <p:spPr>
          <a:xfrm>
            <a:off x="5286380" y="1928802"/>
            <a:ext cx="214314" cy="42862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24 - Βέλος προς τα επάνω"/>
          <p:cNvSpPr/>
          <p:nvPr/>
        </p:nvSpPr>
        <p:spPr>
          <a:xfrm>
            <a:off x="5286380" y="3214686"/>
            <a:ext cx="214314" cy="42862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25 - Βέλος προς τα κάτω"/>
          <p:cNvSpPr/>
          <p:nvPr/>
        </p:nvSpPr>
        <p:spPr>
          <a:xfrm>
            <a:off x="4500562" y="1928802"/>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 name="26 - Βέλος προς τα κάτω"/>
          <p:cNvSpPr/>
          <p:nvPr/>
        </p:nvSpPr>
        <p:spPr>
          <a:xfrm>
            <a:off x="4500562" y="3214686"/>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27 - TextBox"/>
          <p:cNvSpPr txBox="1"/>
          <p:nvPr/>
        </p:nvSpPr>
        <p:spPr>
          <a:xfrm>
            <a:off x="3714744" y="1214422"/>
            <a:ext cx="3143272" cy="923330"/>
          </a:xfrm>
          <a:prstGeom prst="rect">
            <a:avLst/>
          </a:prstGeom>
          <a:noFill/>
        </p:spPr>
        <p:txBody>
          <a:bodyPr wrap="square" rtlCol="0">
            <a:spAutoFit/>
          </a:bodyPr>
          <a:lstStyle/>
          <a:p>
            <a:pPr algn="ctr"/>
            <a:r>
              <a:rPr lang="el-GR" sz="1000" b="1" dirty="0" smtClean="0"/>
              <a:t>Επιχειρηματική στρατηγική</a:t>
            </a:r>
          </a:p>
          <a:p>
            <a:pPr>
              <a:buFont typeface="Arial" pitchFamily="34" charset="0"/>
              <a:buChar char="•"/>
            </a:pPr>
            <a:r>
              <a:rPr lang="el-GR" sz="1000" b="1" dirty="0" smtClean="0">
                <a:solidFill>
                  <a:srgbClr val="C00000"/>
                </a:solidFill>
              </a:rPr>
              <a:t>Πώς να ενδυναμωθεί η θέση στην αγορά και να οικοδομηθεί ανταγωνιστικό πλεονέκτημα.</a:t>
            </a:r>
          </a:p>
          <a:p>
            <a:pPr>
              <a:buFont typeface="Arial" pitchFamily="34" charset="0"/>
              <a:buChar char="•"/>
            </a:pPr>
            <a:r>
              <a:rPr lang="el-GR" sz="1000" b="1" dirty="0" smtClean="0">
                <a:solidFill>
                  <a:srgbClr val="C00000"/>
                </a:solidFill>
              </a:rPr>
              <a:t>Πώς θα αναπτυχθούν ανταγωνιστικές ικανότητες.</a:t>
            </a:r>
          </a:p>
          <a:p>
            <a:pPr algn="ctr"/>
            <a:endParaRPr lang="el-GR" sz="1400" dirty="0"/>
          </a:p>
        </p:txBody>
      </p:sp>
      <p:sp>
        <p:nvSpPr>
          <p:cNvPr id="29" name="28 - TextBox"/>
          <p:cNvSpPr txBox="1"/>
          <p:nvPr/>
        </p:nvSpPr>
        <p:spPr>
          <a:xfrm>
            <a:off x="3571868" y="2357430"/>
            <a:ext cx="3786214" cy="861774"/>
          </a:xfrm>
          <a:prstGeom prst="rect">
            <a:avLst/>
          </a:prstGeom>
          <a:noFill/>
        </p:spPr>
        <p:txBody>
          <a:bodyPr wrap="square" rtlCol="0">
            <a:spAutoFit/>
          </a:bodyPr>
          <a:lstStyle/>
          <a:p>
            <a:pPr algn="ctr"/>
            <a:r>
              <a:rPr lang="el-GR" sz="1000" b="1" dirty="0" smtClean="0"/>
              <a:t>Στρατηγικές λειτουργικής περιοχής</a:t>
            </a:r>
          </a:p>
          <a:p>
            <a:pPr>
              <a:buFont typeface="Arial" pitchFamily="34" charset="0"/>
              <a:buChar char="•"/>
            </a:pPr>
            <a:r>
              <a:rPr lang="el-GR" sz="1000" b="1" dirty="0" smtClean="0">
                <a:solidFill>
                  <a:srgbClr val="C00000"/>
                </a:solidFill>
              </a:rPr>
              <a:t>Προστίθενται σχετικές λεπτομέρειες.</a:t>
            </a:r>
          </a:p>
          <a:p>
            <a:pPr>
              <a:buFont typeface="Arial" pitchFamily="34" charset="0"/>
              <a:buChar char="•"/>
            </a:pPr>
            <a:r>
              <a:rPr lang="el-GR" sz="1000" b="1" dirty="0" smtClean="0">
                <a:solidFill>
                  <a:srgbClr val="C00000"/>
                </a:solidFill>
              </a:rPr>
              <a:t>Παρέχουν σχέδιο δράσης για την διαχείριση μιας </a:t>
            </a:r>
          </a:p>
          <a:p>
            <a:r>
              <a:rPr lang="el-GR" sz="1000" b="1" dirty="0" smtClean="0">
                <a:solidFill>
                  <a:srgbClr val="C00000"/>
                </a:solidFill>
              </a:rPr>
              <a:t>δραστηριότητας με τρόπο που υποστηρίζει την συνολική στρατηγική.</a:t>
            </a:r>
            <a:endParaRPr lang="el-GR" sz="1000" b="1" dirty="0">
              <a:solidFill>
                <a:srgbClr val="C00000"/>
              </a:solidFill>
            </a:endParaRPr>
          </a:p>
        </p:txBody>
      </p:sp>
      <p:sp>
        <p:nvSpPr>
          <p:cNvPr id="30" name="29 - TextBox"/>
          <p:cNvSpPr txBox="1"/>
          <p:nvPr/>
        </p:nvSpPr>
        <p:spPr>
          <a:xfrm>
            <a:off x="3571868" y="3643314"/>
            <a:ext cx="3786214" cy="1015663"/>
          </a:xfrm>
          <a:prstGeom prst="rect">
            <a:avLst/>
          </a:prstGeom>
          <a:noFill/>
        </p:spPr>
        <p:txBody>
          <a:bodyPr wrap="square" rtlCol="0">
            <a:spAutoFit/>
          </a:bodyPr>
          <a:lstStyle/>
          <a:p>
            <a:pPr algn="ctr"/>
            <a:r>
              <a:rPr lang="el-GR" sz="1000" b="1" dirty="0" smtClean="0"/>
              <a:t>Διαχειριστικές στρατηγικές </a:t>
            </a:r>
          </a:p>
          <a:p>
            <a:pPr>
              <a:buFont typeface="Arial" pitchFamily="34" charset="0"/>
              <a:buChar char="•"/>
            </a:pPr>
            <a:r>
              <a:rPr lang="el-GR" sz="1000" b="1" dirty="0" smtClean="0">
                <a:solidFill>
                  <a:srgbClr val="C00000"/>
                </a:solidFill>
              </a:rPr>
              <a:t>Προστίθενται  λεπτομέρειες και ολοκληρώνονται η επιχειρηματική στρατηγική και η στρατηγική λειτουργικών περιοχών.</a:t>
            </a:r>
          </a:p>
          <a:p>
            <a:pPr>
              <a:buFont typeface="Arial" pitchFamily="34" charset="0"/>
              <a:buChar char="•"/>
            </a:pPr>
            <a:r>
              <a:rPr lang="el-GR" sz="1000" b="1" dirty="0" smtClean="0">
                <a:solidFill>
                  <a:srgbClr val="C00000"/>
                </a:solidFill>
              </a:rPr>
              <a:t>Παρέχουν σχέδιο δράσης για την διαχείριση δραστηριοτήτων χαμηλότερης κλίμακας με στρατηγική σημασία.</a:t>
            </a:r>
            <a:endParaRPr lang="el-GR" sz="1000" b="1" dirty="0">
              <a:solidFill>
                <a:srgbClr val="C00000"/>
              </a:solidFill>
            </a:endParaRPr>
          </a:p>
        </p:txBody>
      </p:sp>
      <p:sp>
        <p:nvSpPr>
          <p:cNvPr id="31" name="30 - Δεξιά αγκύλη"/>
          <p:cNvSpPr/>
          <p:nvPr/>
        </p:nvSpPr>
        <p:spPr>
          <a:xfrm>
            <a:off x="7000892" y="357166"/>
            <a:ext cx="642942" cy="1357322"/>
          </a:xfrm>
          <a:prstGeom prst="rightBracket">
            <a:avLst/>
          </a:prstGeom>
          <a:ln w="381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33" name="32 - Ευθύγραμμο βέλος σύνδεσης"/>
          <p:cNvCxnSpPr/>
          <p:nvPr/>
        </p:nvCxnSpPr>
        <p:spPr>
          <a:xfrm>
            <a:off x="7643834" y="1000108"/>
            <a:ext cx="214314" cy="1588"/>
          </a:xfrm>
          <a:prstGeom prst="straightConnector1">
            <a:avLst/>
          </a:prstGeom>
          <a:ln w="3810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4" name="33 - TextBox"/>
          <p:cNvSpPr txBox="1"/>
          <p:nvPr/>
        </p:nvSpPr>
        <p:spPr>
          <a:xfrm>
            <a:off x="7858148" y="428604"/>
            <a:ext cx="1285852" cy="1938992"/>
          </a:xfrm>
          <a:prstGeom prst="rect">
            <a:avLst/>
          </a:prstGeom>
          <a:noFill/>
        </p:spPr>
        <p:txBody>
          <a:bodyPr wrap="square" rtlCol="0">
            <a:spAutoFit/>
          </a:bodyPr>
          <a:lstStyle/>
          <a:p>
            <a:r>
              <a:rPr lang="el-GR" sz="1200" b="1" dirty="0" smtClean="0"/>
              <a:t>Στην περίπτωση μιας εταιρείας με μια μόνο επιχείρηση, αυτά τα δύο επίπεδα της ιεραρχίας χάραξης στρατηγικής καθίστανται ένα.</a:t>
            </a:r>
            <a:endParaRPr lang="el-GR" sz="1200" b="1" dirty="0"/>
          </a:p>
        </p:txBody>
      </p:sp>
      <p:sp>
        <p:nvSpPr>
          <p:cNvPr id="35" name="34 - TextBox"/>
          <p:cNvSpPr txBox="1"/>
          <p:nvPr/>
        </p:nvSpPr>
        <p:spPr>
          <a:xfrm>
            <a:off x="1571604" y="214290"/>
            <a:ext cx="1857388" cy="553998"/>
          </a:xfrm>
          <a:prstGeom prst="rect">
            <a:avLst/>
          </a:prstGeom>
          <a:noFill/>
        </p:spPr>
        <p:txBody>
          <a:bodyPr wrap="square" rtlCol="0">
            <a:spAutoFit/>
          </a:bodyPr>
          <a:lstStyle/>
          <a:p>
            <a:r>
              <a:rPr lang="el-GR" sz="1000" b="1" dirty="0" smtClean="0">
                <a:solidFill>
                  <a:srgbClr val="C00000"/>
                </a:solidFill>
              </a:rPr>
              <a:t>Ενορχηστρώνεται από τον </a:t>
            </a:r>
            <a:r>
              <a:rPr lang="en-US" sz="1000" b="1" dirty="0" smtClean="0">
                <a:solidFill>
                  <a:srgbClr val="C00000"/>
                </a:solidFill>
              </a:rPr>
              <a:t>CEO</a:t>
            </a:r>
            <a:r>
              <a:rPr lang="el-GR" sz="1000" b="1" dirty="0" smtClean="0">
                <a:solidFill>
                  <a:srgbClr val="C00000"/>
                </a:solidFill>
              </a:rPr>
              <a:t> και άλλα ανώτερα εκτελεστικά στελέχη</a:t>
            </a:r>
            <a:endParaRPr lang="el-GR" sz="1000" b="1" dirty="0">
              <a:solidFill>
                <a:srgbClr val="C00000"/>
              </a:solidFill>
            </a:endParaRPr>
          </a:p>
        </p:txBody>
      </p:sp>
      <p:sp>
        <p:nvSpPr>
          <p:cNvPr id="36" name="35 - TextBox"/>
          <p:cNvSpPr txBox="1"/>
          <p:nvPr/>
        </p:nvSpPr>
        <p:spPr>
          <a:xfrm>
            <a:off x="1571604" y="857232"/>
            <a:ext cx="1785950" cy="1169551"/>
          </a:xfrm>
          <a:prstGeom prst="rect">
            <a:avLst/>
          </a:prstGeom>
          <a:noFill/>
        </p:spPr>
        <p:txBody>
          <a:bodyPr wrap="square" rtlCol="0">
            <a:spAutoFit/>
          </a:bodyPr>
          <a:lstStyle/>
          <a:p>
            <a:r>
              <a:rPr lang="el-GR" sz="1000" b="1" dirty="0" smtClean="0">
                <a:solidFill>
                  <a:srgbClr val="C00000"/>
                </a:solidFill>
              </a:rPr>
              <a:t>Ενορχηστρώνεται από τους γενικούς διευθυντές κάθε γραμμής επιχειρηματικότητας της εταιρείας με την συνδρομή των επικεφαλής των πεδίων λειτουργικής δραστηριότητας</a:t>
            </a:r>
            <a:endParaRPr lang="el-GR" sz="1000" b="1" dirty="0">
              <a:solidFill>
                <a:srgbClr val="C00000"/>
              </a:solidFill>
            </a:endParaRPr>
          </a:p>
        </p:txBody>
      </p:sp>
      <p:sp>
        <p:nvSpPr>
          <p:cNvPr id="37" name="36 - Βέλος προς τα επάνω"/>
          <p:cNvSpPr/>
          <p:nvPr/>
        </p:nvSpPr>
        <p:spPr>
          <a:xfrm rot="16200000">
            <a:off x="3071802" y="1357298"/>
            <a:ext cx="285752" cy="21431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37 - Βέλος προς τα επάνω"/>
          <p:cNvSpPr/>
          <p:nvPr/>
        </p:nvSpPr>
        <p:spPr>
          <a:xfrm rot="16200000">
            <a:off x="3250397" y="464323"/>
            <a:ext cx="285752" cy="21431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38 - Βέλος προς τα επάνω"/>
          <p:cNvSpPr/>
          <p:nvPr/>
        </p:nvSpPr>
        <p:spPr>
          <a:xfrm rot="16200000">
            <a:off x="3178959" y="2393149"/>
            <a:ext cx="285752" cy="21431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39 - TextBox"/>
          <p:cNvSpPr txBox="1"/>
          <p:nvPr/>
        </p:nvSpPr>
        <p:spPr>
          <a:xfrm>
            <a:off x="1500166" y="2214554"/>
            <a:ext cx="1714512" cy="1323439"/>
          </a:xfrm>
          <a:prstGeom prst="rect">
            <a:avLst/>
          </a:prstGeom>
          <a:noFill/>
        </p:spPr>
        <p:txBody>
          <a:bodyPr wrap="square" rtlCol="0">
            <a:spAutoFit/>
          </a:bodyPr>
          <a:lstStyle/>
          <a:p>
            <a:r>
              <a:rPr lang="el-GR" sz="1000" b="1" dirty="0" smtClean="0">
                <a:solidFill>
                  <a:srgbClr val="C00000"/>
                </a:solidFill>
              </a:rPr>
              <a:t>Σχεδιάζονται από τους επικεφαλής των λειτουργικών δραστηριοτήτων  εντός μιας συγκεκριμένης επιχείρησης σε συνεργασία με τους επικεφαλής των διαχειριστικών στρατηγικών</a:t>
            </a:r>
            <a:endParaRPr lang="el-GR" sz="1000" b="1" dirty="0">
              <a:solidFill>
                <a:srgbClr val="C00000"/>
              </a:solidFill>
            </a:endParaRPr>
          </a:p>
        </p:txBody>
      </p:sp>
      <p:sp>
        <p:nvSpPr>
          <p:cNvPr id="41" name="40 - TextBox"/>
          <p:cNvSpPr txBox="1"/>
          <p:nvPr/>
        </p:nvSpPr>
        <p:spPr>
          <a:xfrm>
            <a:off x="1571604" y="3571876"/>
            <a:ext cx="1714512" cy="1015663"/>
          </a:xfrm>
          <a:prstGeom prst="rect">
            <a:avLst/>
          </a:prstGeom>
          <a:noFill/>
        </p:spPr>
        <p:txBody>
          <a:bodyPr wrap="square" rtlCol="0">
            <a:spAutoFit/>
          </a:bodyPr>
          <a:lstStyle/>
          <a:p>
            <a:r>
              <a:rPr lang="el-GR" sz="1000" b="1" dirty="0" smtClean="0">
                <a:solidFill>
                  <a:srgbClr val="C00000"/>
                </a:solidFill>
              </a:rPr>
              <a:t>Σχεδιάζονται από τους διευθυντές εργοστασίων, διαχείρισης εργοστασίων, των κέντρων διανομής σε συνεργασία με εργαζομένους της εταιρείας</a:t>
            </a:r>
            <a:endParaRPr lang="el-GR" sz="1000" b="1" dirty="0">
              <a:solidFill>
                <a:srgbClr val="C00000"/>
              </a:solidFill>
            </a:endParaRPr>
          </a:p>
        </p:txBody>
      </p:sp>
      <p:sp>
        <p:nvSpPr>
          <p:cNvPr id="42" name="41 - Βέλος προς τα επάνω"/>
          <p:cNvSpPr/>
          <p:nvPr/>
        </p:nvSpPr>
        <p:spPr>
          <a:xfrm rot="16200000">
            <a:off x="3107521" y="3821909"/>
            <a:ext cx="285752" cy="21431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857256"/>
          </a:xfrm>
        </p:spPr>
        <p:txBody>
          <a:bodyPr>
            <a:normAutofit fontScale="55000" lnSpcReduction="20000"/>
          </a:bodyPr>
          <a:lstStyle/>
          <a:p>
            <a:r>
              <a:rPr lang="en-US" b="1" dirty="0" smtClean="0">
                <a:solidFill>
                  <a:schemeClr val="tx1">
                    <a:lumMod val="85000"/>
                    <a:lumOff val="15000"/>
                  </a:schemeClr>
                </a:solidFill>
              </a:rPr>
              <a:t>3</a:t>
            </a:r>
            <a:r>
              <a:rPr lang="el-GR" b="1" dirty="0" smtClean="0">
                <a:solidFill>
                  <a:schemeClr val="tx1">
                    <a:lumMod val="85000"/>
                    <a:lumOff val="15000"/>
                  </a:schemeClr>
                </a:solidFill>
              </a:rPr>
              <a:t>.</a:t>
            </a:r>
          </a:p>
          <a:p>
            <a:r>
              <a:rPr lang="el-GR" b="1" dirty="0" smtClean="0">
                <a:solidFill>
                  <a:srgbClr val="FF0000"/>
                </a:solidFill>
              </a:rPr>
              <a:t>4</a:t>
            </a:r>
            <a:r>
              <a:rPr lang="el-GR" b="1" baseline="30000" dirty="0" smtClean="0">
                <a:solidFill>
                  <a:srgbClr val="FF0000"/>
                </a:solidFill>
              </a:rPr>
              <a:t>η</a:t>
            </a:r>
            <a:r>
              <a:rPr lang="el-GR" b="1" dirty="0" smtClean="0">
                <a:solidFill>
                  <a:srgbClr val="FF0000"/>
                </a:solidFill>
              </a:rPr>
              <a:t>  φάση </a:t>
            </a:r>
          </a:p>
          <a:p>
            <a:r>
              <a:rPr lang="el-GR" b="1" dirty="0" smtClean="0">
                <a:solidFill>
                  <a:schemeClr val="tx1">
                    <a:lumMod val="85000"/>
                    <a:lumOff val="15000"/>
                  </a:schemeClr>
                </a:solidFill>
              </a:rPr>
              <a:t>Εφαρμογή και υλοποίηση  στρατηγικής.  </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643042" y="714356"/>
            <a:ext cx="6929486" cy="3893374"/>
          </a:xfrm>
          <a:prstGeom prst="rect">
            <a:avLst/>
          </a:prstGeom>
          <a:noFill/>
        </p:spPr>
        <p:txBody>
          <a:bodyPr wrap="square" rtlCol="0">
            <a:spAutoFit/>
          </a:bodyPr>
          <a:lstStyle/>
          <a:p>
            <a:pPr algn="just"/>
            <a:r>
              <a:rPr lang="el-GR" sz="1300" b="1" dirty="0" smtClean="0"/>
              <a:t>Η </a:t>
            </a:r>
            <a:r>
              <a:rPr lang="el-GR" sz="1300" b="1" dirty="0" smtClean="0">
                <a:solidFill>
                  <a:srgbClr val="C00000"/>
                </a:solidFill>
              </a:rPr>
              <a:t>τέταρτη φάση </a:t>
            </a:r>
            <a:r>
              <a:rPr lang="el-GR" sz="1300" b="1" dirty="0" smtClean="0"/>
              <a:t>προσανατολίζεται στις λειτουργίες στοχεύοντας στη διεξαγωγή βασικών επιχειρηματικών δραστηριοτήτων έτσι ώστε να υποστηρίζουν τη στρατηγική.</a:t>
            </a:r>
          </a:p>
          <a:p>
            <a:pPr algn="just"/>
            <a:endParaRPr lang="el-GR" sz="1300" b="1" dirty="0" smtClean="0"/>
          </a:p>
          <a:p>
            <a:pPr algn="just"/>
            <a:r>
              <a:rPr lang="el-GR" sz="1300" b="1" dirty="0" smtClean="0"/>
              <a:t> Τα διευθυντικά στελέχη της εταιρείας πρέπει να δώσουν απάντηση στην ερώτηση</a:t>
            </a:r>
            <a:r>
              <a:rPr lang="en-US" sz="1300" b="1" dirty="0" smtClean="0"/>
              <a:t>:</a:t>
            </a:r>
            <a:endParaRPr lang="el-GR" sz="1300" b="1" dirty="0" smtClean="0"/>
          </a:p>
          <a:p>
            <a:pPr algn="just"/>
            <a:r>
              <a:rPr lang="el-GR" sz="1300" b="1" dirty="0" smtClean="0"/>
              <a:t>« </a:t>
            </a:r>
            <a:r>
              <a:rPr lang="el-GR" sz="1300" b="1" dirty="0" smtClean="0">
                <a:solidFill>
                  <a:srgbClr val="C00000"/>
                </a:solidFill>
              </a:rPr>
              <a:t>Τι πρέπει να γίνει στον τομέα μου για να εκτελέσω το κομμάτι του στρατηγικού σχεδίου που μου αναλογεί και πώς πρέπει να ενεργήσω για να ξεκινήσει η διαδικασία</a:t>
            </a:r>
            <a:r>
              <a:rPr lang="en-US" sz="1300" b="1" dirty="0" smtClean="0">
                <a:solidFill>
                  <a:srgbClr val="C00000"/>
                </a:solidFill>
              </a:rPr>
              <a:t>;</a:t>
            </a:r>
            <a:r>
              <a:rPr lang="el-GR" sz="1300" b="1" dirty="0" smtClean="0"/>
              <a:t>»</a:t>
            </a:r>
          </a:p>
          <a:p>
            <a:pPr algn="just"/>
            <a:endParaRPr lang="el-GR" sz="1300" b="1" dirty="0" smtClean="0"/>
          </a:p>
          <a:p>
            <a:pPr algn="just"/>
            <a:r>
              <a:rPr lang="el-GR" sz="1300" b="1" dirty="0" smtClean="0"/>
              <a:t>Η διαχείριση της διαδικασίας υλοποίησης της στρατηγικής περιλαμβάνει τις ακόλουθες κύριες ενέργειες</a:t>
            </a:r>
            <a:r>
              <a:rPr lang="en-US" sz="1300" b="1" dirty="0" smtClean="0"/>
              <a:t>:</a:t>
            </a:r>
            <a:endParaRPr lang="el-GR" sz="1300" b="1" dirty="0" smtClean="0"/>
          </a:p>
          <a:p>
            <a:pPr lvl="1" algn="just">
              <a:buFont typeface="Arial" pitchFamily="34" charset="0"/>
              <a:buChar char="•"/>
            </a:pPr>
            <a:r>
              <a:rPr lang="el-GR" sz="1300" b="1" dirty="0" smtClean="0"/>
              <a:t>Εφοδιασμό του οργανισμού με τις αναγκαίες δεξιότητες και εξειδικεύσεις, συνειδητή οικοδόμηση και ενίσχυση των ικανοτήτων και ανταγωνιστικών δυνατοτήτων που υποστηρίζουν την στρατηγική.</a:t>
            </a:r>
          </a:p>
          <a:p>
            <a:pPr lvl="1" algn="just">
              <a:buFont typeface="Arial" pitchFamily="34" charset="0"/>
              <a:buChar char="•"/>
            </a:pPr>
            <a:r>
              <a:rPr lang="el-GR" sz="1300" b="1" dirty="0" smtClean="0"/>
              <a:t>Παραχώρηση άφθονων πόρων στις δραστηριότητες που είναι αποφασιστικής σημασίας για τη στρατηγική επιτυχία.</a:t>
            </a:r>
          </a:p>
          <a:p>
            <a:pPr lvl="1" algn="just">
              <a:buFont typeface="Arial" pitchFamily="34" charset="0"/>
              <a:buChar char="•"/>
            </a:pPr>
            <a:r>
              <a:rPr lang="el-GR" sz="1300" b="1" dirty="0" smtClean="0"/>
              <a:t>Διασφάλιση ότι οι πολιτικές και οι μέθοδοι διευκολύνουν αντί να παρακωλύουν την αποτελεσματική υλοποίηση της στρατηγικής.</a:t>
            </a:r>
          </a:p>
          <a:p>
            <a:pPr lvl="1" algn="just">
              <a:buFont typeface="Arial" pitchFamily="34" charset="0"/>
              <a:buChar char="•"/>
            </a:pPr>
            <a:r>
              <a:rPr lang="el-GR" sz="1300" b="1" dirty="0" smtClean="0"/>
              <a:t>Χρήση των βέλτιστων πρακτικών  για τη διεξαγωγή βασικών επιχειρηματικών δραστηριοτήτων και την παρακίνηση για συνεχή βελτίωση. Η επανατροφοδότηση και επιδίωξη αλλαγών και βελτιώσεων κρίνεται απαραίτητη.</a:t>
            </a:r>
            <a:endParaRPr lang="el-GR" sz="13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857256"/>
          </a:xfrm>
        </p:spPr>
        <p:txBody>
          <a:bodyPr>
            <a:normAutofit fontScale="55000" lnSpcReduction="20000"/>
          </a:bodyPr>
          <a:lstStyle/>
          <a:p>
            <a:r>
              <a:rPr lang="en-US" b="1" dirty="0" smtClean="0">
                <a:solidFill>
                  <a:schemeClr val="tx1">
                    <a:lumMod val="85000"/>
                    <a:lumOff val="15000"/>
                  </a:schemeClr>
                </a:solidFill>
              </a:rPr>
              <a:t>3</a:t>
            </a:r>
            <a:r>
              <a:rPr lang="el-GR" b="1" dirty="0" smtClean="0">
                <a:solidFill>
                  <a:schemeClr val="tx1">
                    <a:lumMod val="85000"/>
                    <a:lumOff val="15000"/>
                  </a:schemeClr>
                </a:solidFill>
              </a:rPr>
              <a:t>.</a:t>
            </a:r>
          </a:p>
          <a:p>
            <a:r>
              <a:rPr lang="el-GR" b="1" dirty="0" smtClean="0">
                <a:solidFill>
                  <a:srgbClr val="FF0000"/>
                </a:solidFill>
              </a:rPr>
              <a:t>4</a:t>
            </a:r>
            <a:r>
              <a:rPr lang="el-GR" b="1" baseline="30000" dirty="0" smtClean="0">
                <a:solidFill>
                  <a:srgbClr val="FF0000"/>
                </a:solidFill>
              </a:rPr>
              <a:t>η</a:t>
            </a:r>
            <a:r>
              <a:rPr lang="el-GR" b="1" dirty="0" smtClean="0">
                <a:solidFill>
                  <a:srgbClr val="FF0000"/>
                </a:solidFill>
              </a:rPr>
              <a:t>  φάση </a:t>
            </a:r>
          </a:p>
          <a:p>
            <a:r>
              <a:rPr lang="el-GR" b="1" dirty="0" smtClean="0">
                <a:solidFill>
                  <a:schemeClr val="tx1">
                    <a:lumMod val="85000"/>
                    <a:lumOff val="15000"/>
                  </a:schemeClr>
                </a:solidFill>
              </a:rPr>
              <a:t>Εφαρμογή και υλοποίηση  στρατηγικής.  </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643042" y="714356"/>
            <a:ext cx="6929486" cy="3893374"/>
          </a:xfrm>
          <a:prstGeom prst="rect">
            <a:avLst/>
          </a:prstGeom>
          <a:noFill/>
        </p:spPr>
        <p:txBody>
          <a:bodyPr wrap="square" rtlCol="0">
            <a:spAutoFit/>
          </a:bodyPr>
          <a:lstStyle/>
          <a:p>
            <a:pPr algn="just"/>
            <a:r>
              <a:rPr lang="el-GR" sz="1300" b="1" dirty="0" smtClean="0"/>
              <a:t>Η διαχείριση της διαδικασίας υλοποίησης της στρατηγικής περιλαμβάνει τις ακόλουθες κύριες ενέργειες</a:t>
            </a:r>
            <a:r>
              <a:rPr lang="en-US" sz="1300" b="1" dirty="0" smtClean="0"/>
              <a:t>:</a:t>
            </a:r>
            <a:endParaRPr lang="el-GR" sz="1300" b="1" dirty="0" smtClean="0"/>
          </a:p>
          <a:p>
            <a:pPr lvl="1" algn="just">
              <a:buFont typeface="Arial" pitchFamily="34" charset="0"/>
              <a:buChar char="•"/>
            </a:pPr>
            <a:r>
              <a:rPr lang="el-GR" sz="1300" b="1" dirty="0" smtClean="0"/>
              <a:t>Εγκατάσταση λειτουργικών και πληροφοριακών συστημάτων που δίνουν την δυνατότητα στο προσωπικό της εταιρείας να εκπληρώνει καλύτερα τον στρατηγικό του ρόλο μέρα με τη μέρα.</a:t>
            </a:r>
          </a:p>
          <a:p>
            <a:pPr lvl="1" algn="just">
              <a:buFont typeface="Arial" pitchFamily="34" charset="0"/>
              <a:buChar char="•"/>
            </a:pPr>
            <a:r>
              <a:rPr lang="el-GR" sz="1300" b="1" dirty="0" smtClean="0"/>
              <a:t>Παρακίνηση των εργαζομένων να επιδιώκουν ενεργά στους στόχους απόδοσης και να τροποποιούν τα καθήκοντα και τις συμπεριφορές τους ανάλογα με τις απαιτήσεις.</a:t>
            </a:r>
          </a:p>
          <a:p>
            <a:pPr lvl="1" algn="just">
              <a:buFont typeface="Arial" pitchFamily="34" charset="0"/>
              <a:buChar char="•"/>
            </a:pPr>
            <a:r>
              <a:rPr lang="el-GR" sz="1300" b="1" dirty="0" smtClean="0"/>
              <a:t>Απευθείας σύνδεση των ανταμοιβών και των κινήτρων με την επίτευξη των αντικειμενικών στόχων και την καλή υλοποίηση της στρατηγικής.</a:t>
            </a:r>
          </a:p>
          <a:p>
            <a:pPr lvl="1" algn="just">
              <a:buFont typeface="Arial" pitchFamily="34" charset="0"/>
              <a:buChar char="•"/>
            </a:pPr>
            <a:r>
              <a:rPr lang="el-GR" sz="1300" b="1" dirty="0" smtClean="0"/>
              <a:t>Δημιουργία εταιρικής κουλτούρας και κλίματος εργασίας που οδηγεί στην επιτυχημένη υλοποίηση της στρατηγικής.</a:t>
            </a:r>
          </a:p>
          <a:p>
            <a:pPr lvl="1" algn="just">
              <a:buFont typeface="Arial" pitchFamily="34" charset="0"/>
              <a:buChar char="•"/>
            </a:pPr>
            <a:r>
              <a:rPr lang="el-GR" sz="1300" b="1" dirty="0" smtClean="0"/>
              <a:t>Άσκηση της εσωτερικής ηγεσίας που απαιτείται για την προώθηση της εφαρμογής και τη διατήρηση της βελτίωσης του τρόπου υλοποίησης της στρατηγικής. Αποκατάσταση των προσκομμάτων ή των αδυναμιών με τρόπο έγκαιρο και αποτελεσματικό.</a:t>
            </a:r>
          </a:p>
          <a:p>
            <a:pPr lvl="1" algn="just">
              <a:buFont typeface="Arial" pitchFamily="34" charset="0"/>
              <a:buChar char="•"/>
            </a:pPr>
            <a:endParaRPr lang="el-GR" sz="1300" b="1" dirty="0" smtClean="0"/>
          </a:p>
          <a:p>
            <a:pPr algn="just"/>
            <a:r>
              <a:rPr lang="el-GR" sz="1300" b="1" dirty="0" smtClean="0"/>
              <a:t>Η καλή υλοποίηση της στρατηγικής απαιτεί συνεχή επιδίωξη λειτουργικής αριστείας.</a:t>
            </a:r>
          </a:p>
          <a:p>
            <a:pPr algn="just"/>
            <a:r>
              <a:rPr lang="el-GR" sz="1300" b="1" dirty="0" smtClean="0">
                <a:solidFill>
                  <a:srgbClr val="C00000"/>
                </a:solidFill>
              </a:rPr>
              <a:t>Επιτυχημένη </a:t>
            </a:r>
            <a:r>
              <a:rPr lang="el-GR" sz="1300" b="1" dirty="0" smtClean="0"/>
              <a:t>στρατηγική θεωρείται η στρατηγική που οδηγεί σε εκπλήρωση των στρατηγικών και οικονομικών στόχων και σε σημαντική πρόοδο στην επίτευξη του στρατηγικού οράματος της διοίκησης.</a:t>
            </a:r>
            <a:endParaRPr lang="el-GR" sz="1300" b="1"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1713</TotalTime>
  <Words>1631</Words>
  <Application>Microsoft Office PowerPoint</Application>
  <PresentationFormat>Προβολή στην οθόνη (4:3)</PresentationFormat>
  <Paragraphs>215</Paragraphs>
  <Slides>14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14</vt:i4>
      </vt:variant>
    </vt:vector>
  </HeadingPairs>
  <TitlesOfParts>
    <vt:vector size="20" baseType="lpstr">
      <vt:lpstr>Arial</vt:lpstr>
      <vt:lpstr>Calibri</vt:lpstr>
      <vt:lpstr>Tw Cen MT</vt:lpstr>
      <vt:lpstr>Wingdings</vt:lpstr>
      <vt:lpstr>Wingdings 2</vt:lpstr>
      <vt:lpstr>Median</vt:lpstr>
      <vt:lpstr>Επιχειρησιακή Στρατηγική</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Επιχειρησιακή Στρατηγική</dc:title>
  <dc:creator>User</dc:creator>
  <cp:lastModifiedBy>User</cp:lastModifiedBy>
  <cp:revision>122</cp:revision>
  <dcterms:created xsi:type="dcterms:W3CDTF">2016-10-06T08:58:31Z</dcterms:created>
  <dcterms:modified xsi:type="dcterms:W3CDTF">2016-10-17T10:03:01Z</dcterms:modified>
</cp:coreProperties>
</file>