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4C310-B04F-4B1D-955F-A247EBAD7B16}" type="datetimeFigureOut">
              <a:rPr lang="el-GR" smtClean="0"/>
              <a:pPr/>
              <a:t>15/6/2016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81708-3A02-4A40-8964-9DA9FFD4650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2" name="31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56" name="55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4C310-B04F-4B1D-955F-A247EBAD7B16}" type="datetimeFigureOut">
              <a:rPr lang="el-GR" smtClean="0"/>
              <a:pPr/>
              <a:t>15/6/2016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81708-3A02-4A40-8964-9DA9FFD465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4C310-B04F-4B1D-955F-A247EBAD7B16}" type="datetimeFigureOut">
              <a:rPr lang="el-GR" smtClean="0"/>
              <a:pPr/>
              <a:t>15/6/2016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81708-3A02-4A40-8964-9DA9FFD465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4C310-B04F-4B1D-955F-A247EBAD7B16}" type="datetimeFigureOut">
              <a:rPr lang="el-GR" smtClean="0"/>
              <a:pPr/>
              <a:t>15/6/2016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81708-3A02-4A40-8964-9DA9FFD465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λεύθερη σχεδίαση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- Ελεύθερη σχεδίαση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- Ελεύθερη σχεδίαση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- Ελεύθερη σχεδίαση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- Ελεύθερη σχεδίαση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4C310-B04F-4B1D-955F-A247EBAD7B16}" type="datetimeFigureOut">
              <a:rPr lang="el-GR" smtClean="0"/>
              <a:pPr/>
              <a:t>15/6/2016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81708-3A02-4A40-8964-9DA9FFD4650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4C310-B04F-4B1D-955F-A247EBAD7B16}" type="datetimeFigureOut">
              <a:rPr lang="el-GR" smtClean="0"/>
              <a:pPr/>
              <a:t>15/6/2016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81708-3A02-4A40-8964-9DA9FFD465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- Ορθογώνιο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4C310-B04F-4B1D-955F-A247EBAD7B16}" type="datetimeFigureOut">
              <a:rPr lang="el-GR" smtClean="0"/>
              <a:pPr/>
              <a:t>15/6/2016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81708-3A02-4A40-8964-9DA9FFD4650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6" name="15 - Ορθογώνιο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Ορθογώνιο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Ορθογώνιο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Ορθογώνιο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- Ορθογώνιο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4C310-B04F-4B1D-955F-A247EBAD7B16}" type="datetimeFigureOut">
              <a:rPr lang="el-GR" smtClean="0"/>
              <a:pPr/>
              <a:t>15/6/2016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81708-3A02-4A40-8964-9DA9FFD465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4C310-B04F-4B1D-955F-A247EBAD7B16}" type="datetimeFigureOut">
              <a:rPr lang="el-GR" smtClean="0"/>
              <a:pPr/>
              <a:t>15/6/2016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81708-3A02-4A40-8964-9DA9FFD465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44C310-B04F-4B1D-955F-A247EBAD7B16}" type="datetimeFigureOut">
              <a:rPr lang="el-GR" smtClean="0"/>
              <a:pPr/>
              <a:t>15/6/2016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B81708-3A02-4A40-8964-9DA9FFD465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- Ευθεία γραμμή σύνδεσης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- Ομάδα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grpSp>
        <p:nvGrpSpPr>
          <p:cNvPr id="14" name="13 - Ομάδα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- Ομάδα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044C310-B04F-4B1D-955F-A247EBAD7B16}" type="datetimeFigureOut">
              <a:rPr lang="el-GR" smtClean="0"/>
              <a:pPr/>
              <a:t>15/6/2016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EB81708-3A02-4A40-8964-9DA9FFD4650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044C310-B04F-4B1D-955F-A247EBAD7B16}" type="datetimeFigureOut">
              <a:rPr lang="el-GR" smtClean="0"/>
              <a:pPr/>
              <a:t>15/6/2016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EB81708-3A02-4A40-8964-9DA9FFD4650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ΣΤΟΧΟΣ Η ΑΣΦΑΛΕΣΤΕΡΗ ΠΟΡΕΙΑ ΚΥΗΣΗΣ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ΕΓΚΑΙΡΗ ΑΝΙΧΝΕΥΣΗ ΕΠΙΠΛΟΚΩΝ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ΕΚΠΑΙΔΕΥΣΗ ΚΟΡΙΤΣΙΩΝ+ΓΥΝΑΙΚΩΝ-ΕΛΑΤΤΩΝΕΙ ΜΗΤΡΙΚΗ ΘΝΗΣΙΜΟΤΗΤΑ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ΠΑΡΑΚΟΛΟΥΘΗΣΗ ΚΥΗΣΗΣ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ΜΕΓΑΛΟΚΥΤΤΑΡΟΙΟ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ΛΙΣΤΕΡΙΩΣΗ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Book Antiqua" pitchFamily="18" charset="0"/>
              </a:rPr>
              <a:t>HIV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ΤΕΣΤ ΠΑΠΑΝΙΚΟΛΑΟΥ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Ε/Ε 3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92038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ΕΞΑΤΟΜΙΚΕΥΣΗ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ΣΥΝΗΘΩΣ ΚΆΘΕ ΜΗΝΑ ΚΑΙ ΠΡΟΣ ΤΟ ΤΕΛΟΣ ΔΥΟ ΦΟΡΕΣ ΤΟ ΜΗΝΑ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ΜΕΤΡΗΣΗ ΒΑΡΟΥΣ ΚΑΙ ΑΡΤΗΡΙΑΚΗΣ ΠΙΕΣΗΣ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ΕΚΤΙΜΗΣΗ ΑΝΑΠΤΥΞΗΣ ΕΜΒΡΥΟΥ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ΑΠΟΤΕΛΕΣΜΑΤΑ ΠΡΟΗΓΟΥΜΕΝΩΝ ΕΞΕΤΑΣΕΩΝ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ΣΥΣΤΗΝΟΝΤΑΙ ΒΙΟΧΗΜΙΚΕΣ,ΥΠΕΡΗΧΟΓΡΑΦΙΚΕΣ ΕΞΕΤΑΣΕΙΣ 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ΣΥΧΝΟΤΗΤΑ ΕΠΙΣΚΕΨΕΩΝ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14348" y="1785926"/>
            <a:ext cx="8143932" cy="485778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ΔΙΑΤΡΟΦΗ(ΣΧΕΤΙΖΕΤΑΙ ΜΕ ΣΚΕΛΕΤΙΚΗ ΑΝΑΠΤΥΞΗ ΠΑΙΔΙΟΥ ΕΝΔΟΜΗΤΡΙΑ+ΜΕΤΑ ΤΗΝ ΓΕΝΝΗΣΗ)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ΌΧΙ ΑΠΩΛΕΙΑ ΒΑΡΟΥΣ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ΣΥΓΧΟΡΗΓΗΣΗ ΣΚΕΥΑΣΜΑΤΩΝ ΣΙΔΗΡΟΥ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ΛΟΓΙΚΗ ΧΡΗΣΗ ΑΛΑΤΙΟΥ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ΑΠΟΦΥΓΗ ΑΛΚΟΟΛ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1202424"/>
          </a:xfrm>
        </p:spPr>
        <p:txBody>
          <a:bodyPr/>
          <a:lstStyle/>
          <a:p>
            <a:r>
              <a:rPr lang="el-GR" dirty="0" smtClean="0"/>
              <a:t>ΣΥΣΤΑΣΕΙΣ ΑΠΌ ΤΗΝ ΑΡΧΗ ΤΗΣ ΚΥΗΣΗΣ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20600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ΣΥΣΤΗΜΑΤΙΚΗ+ΜΕΓΑΛΕΣ ΠΟΣΟΤΗΤΕΣ/ΗΜΕΡΑ(8 ΠΟΤΑ)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ΣΟΒΑΡΑ ΠΡΟΒΛΗΜΑΤΑ ΣΤΟ ΕΜΒΡΥΟ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ΚΑΘΥΣΤΕΡΗΜΕΝΗ ΑΝΑΠΤΥΞΗ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ΜΙΚΡΟΚΕΦΑΛΙΑ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ΠΑΘΗΣΕΙΣ ΚΕΝΤΡΙΚΟΥ ΝΕΥΡΙΚΟΥ Σ.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ΑΝΩΜΑΛΙΕΣ ΔΙΑΠΛΑΣΗΣ ΠΡΟΣΩΠΟΥ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ΑΝΩΜΑΛΙΕΣ ΒΛΕΦΑΡΩΝ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ΣΥΜΠΤΩΜΑΤΟΛΟΓΙΑ ΕΞΑΡΤΗΣΗΣ ΝΕΟΓΝΟΥ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ΚΑΡΔΙΑΚΕΣ-ΝΕΦΡΙΚΕΣ-ΟΡΘΟΠΑΙΔΙΚΕΣ ΑΝΩΜΑΛΙΕΣ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ΕΜΒΡΥΙΚΟ ΑΛΚΟΟΛΙΚΟ ΣΥΝΔΡΟΜΟ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7/72/Photo_of_baby_with_FA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68558" y="-18876"/>
            <a:ext cx="6075276" cy="6876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www.pregmed.org/wp-content/uploads/2013/11/Fetal-Alcohol-Syndrome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512" y="0"/>
            <a:ext cx="9071488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ΚΑΠΝΙΣΜΑ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ΑΠΟΦΥΓΗ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ΠΕΡΙΟΡΙΣΜΟΣ ΣΤΟ ΕΛΑΧΙΣΤΟ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ΥΠΟΛΕΙΠΟΜΕΝΗ ΑΝΑΠΤΥΞΗ ΕΜΒΡΥΟΥ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ΠΡΟΩΡΟΤΗΤΑ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ΠΡΟΩΡΗ ΑΠΟΚΟΛΛΗΣΗ ΠΛΑΚΟΥΝΤΑ</a:t>
            </a:r>
            <a:endParaRPr lang="el-GR" sz="32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ΦΟΒΟΣ ΤΕΡΑΤΟΓΕΝΕΣΗΣ Η ΣΟΒΑΡΩΝ ΠΑΡΕΝΕΡΓΕΙΩΝ ΚΥΡΙΩΣ ΚΑΤΆ ΤΟ 1</a:t>
            </a:r>
            <a:r>
              <a:rPr lang="el-GR" sz="3200" baseline="30000" dirty="0" smtClean="0">
                <a:latin typeface="Book Antiqua" pitchFamily="18" charset="0"/>
              </a:rPr>
              <a:t>Ο</a:t>
            </a:r>
            <a:r>
              <a:rPr lang="el-GR" sz="3200" dirty="0" smtClean="0">
                <a:latin typeface="Book Antiqua" pitchFamily="18" charset="0"/>
              </a:rPr>
              <a:t> ΤΡΙΜΗΝΟ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ΦΑΡΜΑΚΑ ΕΠΙΒΛΑΒΗ ΣΤΟ 1</a:t>
            </a:r>
            <a:r>
              <a:rPr lang="el-GR" sz="3200" baseline="30000" dirty="0" smtClean="0">
                <a:latin typeface="Book Antiqua" pitchFamily="18" charset="0"/>
              </a:rPr>
              <a:t>Ο</a:t>
            </a:r>
            <a:r>
              <a:rPr lang="el-GR" sz="3200" dirty="0" smtClean="0">
                <a:latin typeface="Book Antiqua" pitchFamily="18" charset="0"/>
              </a:rPr>
              <a:t> Η ΣΤΟ 2</a:t>
            </a:r>
            <a:r>
              <a:rPr lang="el-GR" sz="3200" baseline="30000" dirty="0" smtClean="0">
                <a:latin typeface="Book Antiqua" pitchFamily="18" charset="0"/>
              </a:rPr>
              <a:t>Ο</a:t>
            </a:r>
            <a:r>
              <a:rPr lang="el-GR" sz="3200" dirty="0" smtClean="0">
                <a:latin typeface="Book Antiqua" pitchFamily="18" charset="0"/>
              </a:rPr>
              <a:t> Η ΣΤΟ 3</a:t>
            </a:r>
            <a:r>
              <a:rPr lang="el-GR" sz="3200" baseline="30000" dirty="0" smtClean="0">
                <a:latin typeface="Book Antiqua" pitchFamily="18" charset="0"/>
              </a:rPr>
              <a:t>Ο</a:t>
            </a:r>
            <a:r>
              <a:rPr lang="el-GR" sz="3200" dirty="0" smtClean="0">
                <a:latin typeface="Book Antiqua" pitchFamily="18" charset="0"/>
              </a:rPr>
              <a:t> ΤΡΙΜΗΝΟ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ΣΥΣΤΗΜΑ ΕΚΤΙΜΗΣΗΣ ΚΙΝΔΥΝΟΥ 5 ΚΑΤΗΓΟΡΙΩΝ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ΠΑΝΤΑ ΣΥΝΕΝΝΟΗΣΗ ΜΕ ΙΑΤΡΙΚΟ ΠΡΟΣΩΠΙΚΟ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ΦΑΡΜΑΚΑ</a:t>
            </a: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ΚΟΚΑΙΝΗ-ΗΡΩΙΝΗ-ΥΠΟΚΑΤΑΣΤΑΤΑ(ΠΧ ΜΕΘΑΔΟΝΗ)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ΣΥΜΠΤΩΜΑΤΑ ΣΤΕΡΗΣΗΣ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ΜΑΡΙΧΟΥΑΝΑ?</a:t>
            </a:r>
          </a:p>
          <a:p>
            <a:pPr>
              <a:buFont typeface="Arial" pitchFamily="34" charset="0"/>
              <a:buChar char="•"/>
            </a:pPr>
            <a:endParaRPr lang="el-GR" sz="3200" dirty="0" smtClean="0">
              <a:latin typeface="Book Antiqua" pitchFamily="18" charset="0"/>
            </a:endParaRPr>
          </a:p>
          <a:p>
            <a:endParaRPr lang="el-GR" sz="32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ΝΑΡΚΩΤΙΚΑ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ΑΠΟΦΕΥΓΕΤΑΙ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ΕΆΝ ΧΡΕΙΑΣΤΕΙ ΜΕΓΙΣΤΗ ΠΡΟΣΤΑΣΙΑ ΓΙΑ ΤΟ ΕΜΒΡΥΟ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ΑΚΤΙΝΟΒΟΛΙΑ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506328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ΙΣΤΟΡΙΚΟ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ΕΞΕΤΑΣΕΙΣ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ΣΥΧΝΟΤΗΤΑ ΕΠΙΣΚΕΨΕΩΝ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l-GR" baseline="30000" dirty="0" smtClean="0"/>
              <a:t>Η</a:t>
            </a:r>
            <a:r>
              <a:rPr lang="el-GR" dirty="0" smtClean="0"/>
              <a:t> ΕΠΙΣΚΕΨΗ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ΣΥΧΝΟΥΡΙΑ-ΣΙΕΛΟΡΡΟΙΑ-ΔΥΣΚΑΜΨΙΑ ΧΕΡΙΩΝ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ΙΣΧΙΑΛΓΙΑ+ΟΣΦΥΑΛΓΙΑ</a:t>
            </a:r>
          </a:p>
          <a:p>
            <a:pPr>
              <a:buFont typeface="Arial" pitchFamily="34" charset="0"/>
              <a:buChar char="•"/>
            </a:pPr>
            <a:r>
              <a:rPr lang="el-GR" sz="3200" smtClean="0">
                <a:latin typeface="Book Antiqua" pitchFamily="18" charset="0"/>
              </a:rPr>
              <a:t>ΚΡΑΜΠΕΣ ΚΑΤΩ ΑΚΡΩΝ(ΕΛΛΕΙΨΗ ΑΣΒΕΣΤΙΟΥ)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ΔΙΑΦΟΡΑ ΣΥΜΠΤΩΜΑΤΑ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7937064" cy="5077724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ΑΙΤΙΟΛΟΓΙΚΗ ΜΕ ΕΠΙΛΕΓΜΕΝΑ ΦΑΡΜΑΚΑ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ΣΕ ΜΥΚΗΤΙΑΣΙΚΗ ΜΕ ΕΝΤΟΝΗ ΣΥΜΠΤΩΜΑΤΟΛΟΓΙΑ—ΜΙΚΟΝΑΖΟΛΗ(</a:t>
            </a:r>
            <a:r>
              <a:rPr lang="en-US" sz="3200" dirty="0" smtClean="0">
                <a:latin typeface="Book Antiqua" pitchFamily="18" charset="0"/>
              </a:rPr>
              <a:t>GYNO-DAKTARIN+DAKTARIN)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ΣΕ ΤΡΙΧΟΜΟΝΑΔΙΚΗ ΚΟΛΠΙΤΙΔΑ ΜΕ ΕΝΤΟΝΗ ΣΥΜΠΤΩΜΑΤΟΛΟΓΙΑ ΤΟΠΙΚΑ ΣΚΕΥΑΣΜΑΤΑ(ΌΧΙ ΜΕΤΡΟΝΙΔΑΖΟΛΗ </a:t>
            </a:r>
            <a:r>
              <a:rPr lang="en-US" sz="3200" dirty="0" smtClean="0">
                <a:latin typeface="Book Antiqua" pitchFamily="18" charset="0"/>
              </a:rPr>
              <a:t>(FLAGYL)</a:t>
            </a:r>
            <a:r>
              <a:rPr lang="el-GR" sz="3200" dirty="0" smtClean="0">
                <a:latin typeface="Book Antiqua" pitchFamily="18" charset="0"/>
              </a:rPr>
              <a:t>ΣΤΟ 1</a:t>
            </a:r>
            <a:r>
              <a:rPr lang="el-GR" sz="3200" baseline="30000" dirty="0" smtClean="0">
                <a:latin typeface="Book Antiqua" pitchFamily="18" charset="0"/>
              </a:rPr>
              <a:t>Ο</a:t>
            </a:r>
            <a:r>
              <a:rPr lang="el-GR" sz="3200" dirty="0" smtClean="0">
                <a:latin typeface="Book Antiqua" pitchFamily="18" charset="0"/>
              </a:rPr>
              <a:t> ΤΡΙΜΗΝΟ(</a:t>
            </a:r>
            <a:r>
              <a:rPr lang="en-US" sz="3200" dirty="0" smtClean="0">
                <a:latin typeface="Book Antiqua" pitchFamily="18" charset="0"/>
              </a:rPr>
              <a:t>DRUGS.COM)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ΚΟΛΠΙΤΙΣ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50632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ΑΝΕΤΑ ΡΟΥΧΑ-ΕΣΩΡΟΥΧΑ-ΠΑΠΟΥΤΣΙΑ ΧΩΡΙΣ ΨΗΛΑ ΤΑΚΟΥΝΙΑ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ΗΠΙΑ ΑΘΛΗΣΗ+ΚΙΝΗΣΗ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ΒΑΔΙΣΜΑ-ΚΟΛΥΜΒΗΣΗ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ΑΠΟΦΥΓΗ ΜΕΓΑΛΩΝ ΤΑΞΙΔΙΩΝ ΜΕ ΤΑΛΑΙΠΩΡΙΑ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ΌΧΙ ΑΚΙΝΗΣΙΑ ΠΟΛΛΕΣ ΩΡΕΣ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ΠΑΡΑΜΟΝΗ ΣΕ ΜΕΡΗ ΜΕ ΠΡΟΣΒΑΣΗ ΣΕ ΜΑΙΕΥΤΙΚΟ ΚΕΝΤΡΟ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ΣΥΣΤΑΣΕΙΣ</a:t>
            </a: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ΕΠΙΤΡΕΠΕΤΑΙ ΜΕ ΕΞΑΙΡΕΣΗ ΤΙΣ ΤΕΛΕΥΤΑΙΕΣ ΕΒΔΟΜΑΔΕΣ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ΑΠΑΓΟΡΕΥΕΤΑΙ ΣΕ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ΙΣΤΟΡΙΚΟ ΠΡΟΩΡΟΥ ΤΟΚΕΤΟΥ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      </a:t>
            </a:r>
            <a:r>
              <a:rPr lang="el-GR" sz="3200" dirty="0" err="1" smtClean="0">
                <a:latin typeface="Book Antiqua" pitchFamily="18" charset="0"/>
              </a:rPr>
              <a:t>΄΄</a:t>
            </a:r>
            <a:r>
              <a:rPr lang="el-GR" sz="3200" dirty="0" smtClean="0">
                <a:latin typeface="Book Antiqua" pitchFamily="18" charset="0"/>
              </a:rPr>
              <a:t>        ΠΡΟΩΡΗΣ ΡΗΞΗΣ ΥΜΕΝΩΝ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ΥΠΑΡΞΗ ΑΙΜΟΡΡΑΓΙΩΝ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ΠΡΟΔΡΟΜΙΚΟ ΠΛΑΚΟΥΝΤΑ</a:t>
            </a:r>
          </a:p>
          <a:p>
            <a:pPr marL="569214" indent="-514350"/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ΣΕΞ</a:t>
            </a:r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ΕΛΑΦΡΑ ΧΩΡΙΣ ΣΩΜΑΤΙΚΗ ΚΑΤΑΠΟΝΗΣΗ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ΣΕ ΟΛΗ ΤΗ ΦΥΣΙΟΛΟΓΙΚΗ ΚΥΗΣΗ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ΣΤΙΣ ΥΠΟΛΟΙΠΕΣ ΠΕΡΙΠΤΩΣΕΙΣ ΑΠΟΧΗ 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ΜΕΓΑΛΥΤΕΡΑ ΔΙΑΣΤΗΜΑΤΑ ΑΝΑΠΑΥΣΗΣ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ΕΡΓΑΣΙΑ</a:t>
            </a:r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ΣΩΣΤΗ ΠΕΡΙΠΟΙΗΣΗ ΕΠΙΒΕΒΛΗΜΕΝΗ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ΕΠΙΤΡΕΠΕΤΑΙ ΕΚΤΕΛΕΣΗ ΕΡΓΑΣΙΩΝ ΠΧ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ΣΦΡΑΓΙΣΜΑ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ΕΞΑΓΩΓΗ ΜΕ ΤΟΠΙΚΗ ΑΝΑΙΣΘΗΣΙΑ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ΑΝΤΙΒΙΩΣΗ(ΌΧΙ ΤΕΤΡΑΚΥΚΛΙΝΕΣ-</a:t>
            </a:r>
            <a:r>
              <a:rPr lang="en-US" sz="3200" dirty="0" smtClean="0">
                <a:latin typeface="Book Antiqua" pitchFamily="18" charset="0"/>
              </a:rPr>
              <a:t>VIBRAMYCIN)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ΟΔΟΝΤΙΑΤΡΟΣ</a:t>
            </a:r>
            <a:endParaRPr lang="el-G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solidFill>
                  <a:srgbClr val="FFFF00"/>
                </a:solidFill>
                <a:latin typeface="Book Antiqua" pitchFamily="18" charset="0"/>
              </a:rPr>
              <a:t>ΌΧΙ ΜΕ ΖΩΝΤΑΝΟΥΣ(ΑΔΡΑΝΟΠΟΙΗΜΕΝΟΥΣ) ΙΟΥΣ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solidFill>
                  <a:schemeClr val="tx1"/>
                </a:solidFill>
                <a:latin typeface="Book Antiqua" pitchFamily="18" charset="0"/>
              </a:rPr>
              <a:t>ΓΙΑ ΕΡΥΘΡΑ Ο ΚΙΝΔΥΝΟΣ ΕΊΝΑΙ ΣΧΕΔΟΝ ΜΗΔΕΝΙΚΟΣ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solidFill>
                  <a:schemeClr val="tx1"/>
                </a:solidFill>
                <a:latin typeface="Book Antiqua" pitchFamily="18" charset="0"/>
              </a:rPr>
              <a:t>Τ</a:t>
            </a:r>
            <a:r>
              <a:rPr lang="en-US" sz="3200" dirty="0" smtClean="0">
                <a:solidFill>
                  <a:schemeClr val="tx1"/>
                </a:solidFill>
                <a:latin typeface="Book Antiqua" pitchFamily="18" charset="0"/>
              </a:rPr>
              <a:t>O SALK(</a:t>
            </a:r>
            <a:r>
              <a:rPr lang="el-GR" sz="3200" dirty="0" smtClean="0">
                <a:solidFill>
                  <a:schemeClr val="tx1"/>
                </a:solidFill>
                <a:latin typeface="Book Antiqua" pitchFamily="18" charset="0"/>
              </a:rPr>
              <a:t>ΠΟΛΥΟΜΥΕΛΙΤΙΔΑ) ΑΣΦΑΛΕΣ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ΕΜΒΟΛΙΑ</a:t>
            </a:r>
            <a:endParaRPr 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ΣΩΜΑΤΙΚΟ ΒΑΡΟΣ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ΔΕΝ ΠΡΕΠΕΙ ΝΑ ΥΠΕΡΒΑΙΝΕΙ 12 ΚΙΛΑ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ΑΥΞΗΜΕΝΗ ΠΡΟΣΟΧΗ ΣΕ ΥΠΕΡΒΟΛΙΚΗ ΑΥΞΗΣΗ ΒΑΡΟΥΣ(ΣΔ?)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Η ΕΓΚΥΟΣ ΔΕΝ ΠΡΕΠΕΙ ΝΑ ΧΑΣΕΙ ΒΑΡΟΣ</a:t>
            </a:r>
          </a:p>
          <a:p>
            <a:pPr marL="569214" indent="-514350">
              <a:buFont typeface="+mj-lt"/>
              <a:buAutoNum type="arabicPeriod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ΚΛΙΝΙΚΕΣ ΕΞΕΤΑΣΕΙΣ ΡΟΥΤΙΝΑΣ</a:t>
            </a:r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ΧΑΜΗΛΟ ΒΑΡΟΣ ΚΕΡΔΟΣ ΒΑΡΟΥΣ 13,6 ΚΙΛΑ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ΚΑΝΟΝΙΚΟ ΒΑΡΟΣ ΚΕΡΔΟΣ 9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ΥΠΕΡΒΑΡΕΣ ΚΕΡΔΟΣ 7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ΣΩΜΑΤΙΚΟ ΒΑΡΟΣ 2</a:t>
            </a:r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ΔΕΙΚΤΗΣ ΚΑΛΗΣ ΚΑΤΑΣΤΑΣΗΣ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ΣΗΜΑΝΤΙΚΗ+ΜΟΝΙΜΗ ΑΥΞΗΣΗ ΠΡΕΠΕΙ ΝΑ ΑΝΙΧΝΕΥΕΤΑΙ ΕΓΚΑΙΡΑ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ΜΕΤΡΗΣΗ ΑΡΤΗΡΙΑΚΗΣ ΠΙΕΣΗΣ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ΚΑΤΑΓΡΑΦΗ ΤΕΡ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ΠΑΘΗΣΕΙΣ,ΌΠΩΣ ΕΝΔΟΚΡΙΝΟΛΟΓΙΚΕΣ,ΚΑΡΔΙΑΓΓΕΙΑΚΕΣ,ΓΑΣΤΡΕΝΤΕΡΟΛΟΓΙΚΕΣ—ΣΥΝΕΡΓΑΣΙΑ ΜΕ ΓΙΑΤΡΟΥΣ ΑΝΤΙΣΤΟΙΧΗΣ ΕΙΔΙΚΟΤΗΤΑΣ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ΑΤΟΜΙΚΟ ΙΣΤΟΡΙΚΟ</a:t>
            </a:r>
            <a:endParaRPr lang="el-G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ΓΕΝΙΚΕΥΜΕΝΟ(ΙΔΙΑΙΤΕΡΑ ΣΤΟ ΤΕΛΕΥΤΑΙΟ ΤΡΙΜΗΝΟ)+ΥΠΕΡΤΑΣΗ+ΛΕΥΚΩΜΑΤΟΥΡΙΑ—ΠΡΟΕΚΛΑΜΨΙΑ?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ΟΙΔΗΜΑ</a:t>
            </a:r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977486"/>
          </a:xfrm>
        </p:spPr>
        <p:txBody>
          <a:bodyPr>
            <a:normAutofit/>
          </a:bodyPr>
          <a:lstStyle/>
          <a:p>
            <a:r>
              <a:rPr lang="el-GR" sz="3200" dirty="0" smtClean="0">
                <a:latin typeface="Book Antiqua" pitchFamily="18" charset="0"/>
              </a:rPr>
              <a:t>ΕΚΤΙΜΗΣΗ ΕΞΕΛΙΞΗΣ ΚΥΗΣΗΣ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ΥΨΟΣ ΠΥΘΜΕΝΑ ΜΗΤΡΑΣ</a:t>
            </a:r>
            <a:endParaRPr lang="el-G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4720534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ΜΕΓΕΘΟΣ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ΣΧΗΜΑ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ΠΡΟΒΟΛΗ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ΣΩΣΤΟΤΕΡΗ ΑΠΟΦΑΣΗ ΓΙΑ ΧΡΟΝΟ+ΕΙΔΟΣ ΤΟΚΕΤΟΥ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ΕΛΕΓΧΟΣ ΕΜΒΡΥΟΥ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ΑΡΙΘΜΟΣ ΠΡΟΗΓΗΘΗΣΩΝ ΚΥΗΣΕΩΝ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ΑΥΤΟΜΑΤΕΣ+ΤΕΧΝΗΤΕΣ ΕΚΤΡΩΣΕΙΣ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ΗΛΙΚΙΑ </a:t>
            </a:r>
            <a:r>
              <a:rPr lang="el-GR" sz="3200" dirty="0" smtClean="0">
                <a:latin typeface="Book Antiqua" pitchFamily="18" charset="0"/>
              </a:rPr>
              <a:t>ΚΥΗΣΗΣ</a:t>
            </a:r>
            <a:r>
              <a:rPr lang="en-US" sz="3200" dirty="0" smtClean="0">
                <a:latin typeface="Book Antiqua" pitchFamily="18" charset="0"/>
              </a:rPr>
              <a:t> </a:t>
            </a:r>
            <a:r>
              <a:rPr lang="el-GR" sz="3200" smtClean="0">
                <a:latin typeface="Book Antiqua" pitchFamily="18" charset="0"/>
              </a:rPr>
              <a:t>ΠΟΥ ΕΦΤΑΣΕ ΣΤΟΝ ΠΡΟΗΓΟΥΜΕΝΟ </a:t>
            </a:r>
            <a:r>
              <a:rPr lang="el-GR" sz="3200" dirty="0" smtClean="0">
                <a:latin typeface="Book Antiqua" pitchFamily="18" charset="0"/>
              </a:rPr>
              <a:t>ΤΟΚΕΤΟ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ΕΙΔΟΣ ΤΟΚΕΤΟΥ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ΔΙΑΡΚΕΙΑ ΦΥΣΙΟΛΟΓΙΚΩΝ ΤΟΚΕΤΩΝ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ΒΑΡΟΣ ΓΕΝΝΗΣΗΣ ΝΕΟΓΝΩΝ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ΜΑΙΕΥΤΙΚΟ ΙΣΤΟΡΙΚΟ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50632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ΕΚΠΥΡΗΝΙΣΗ ΙΝΟΜΥΩΜΑΤΟΣ</a:t>
            </a:r>
          </a:p>
          <a:p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ΓΥΝΑΙΚΟΛΟΓΙΚΟ ΙΣΤΟΡΙΚΟ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50632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ΙΣΤΟΡΙΚΟ ΧΡΩΜΟΣΩΜΙΚΩΝ ΑΝΩΜΑΛΙΩΝ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ΣΑΚΧΑΡΩΔΗΣ ΔΙΑΒΗΤΗΣ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ΠΟΛΥΔΥΜΗ ΚΥΗΣΗ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ΓΕΝΕΤΙΚΑ ΝΟΣΗΜΑΤΑ(ΚΥΣΤΙΚΗ ΙΝΩΣΗ—ΕΙΛΕΟΣ ΑΠΌ ΠΑΧΥ ΜΗΚΩΝΙΟ)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ΟΙΚΟΓΕΝΕΙΑΚΟ ΙΣΤΟΡΙΚΟ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l-GR" sz="3600" dirty="0" smtClean="0">
                <a:latin typeface="Book Antiqua" pitchFamily="18" charset="0"/>
              </a:rPr>
              <a:t>ΓΕΝΙΚΗ ΕΞΕΤΑΣΗ ΚΑΤΆ ΣΥΣΤΗΜΑΤΑ</a:t>
            </a:r>
          </a:p>
          <a:p>
            <a:pPr>
              <a:buFont typeface="Arial" pitchFamily="34" charset="0"/>
              <a:buChar char="•"/>
            </a:pPr>
            <a:r>
              <a:rPr lang="el-GR" sz="3600" dirty="0" smtClean="0">
                <a:latin typeface="Book Antiqua" pitchFamily="18" charset="0"/>
              </a:rPr>
              <a:t>ΑΡΤΗΡΙΑΚΗ ΠΙΕΣΗ</a:t>
            </a:r>
          </a:p>
          <a:p>
            <a:pPr>
              <a:buFont typeface="Arial" pitchFamily="34" charset="0"/>
              <a:buChar char="•"/>
            </a:pPr>
            <a:r>
              <a:rPr lang="el-GR" sz="3600" dirty="0" smtClean="0">
                <a:latin typeface="Book Antiqua" pitchFamily="18" charset="0"/>
              </a:rPr>
              <a:t>ΜΕΤΡΗΣΗ ΣΦΥΓΜΟΥ</a:t>
            </a:r>
          </a:p>
          <a:p>
            <a:pPr marL="797814" indent="-7429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ΜΕΤΡΙΑ ΤΑΧΥΚΑΡΔΙΑ 100-120 ΠΑΛΜΟΙ(ΕΛΕΓΧΟΣ ΑΝΑΙΜΙΑΣ,ΛΟΙΜΩΞΕΙΣ)</a:t>
            </a:r>
          </a:p>
          <a:p>
            <a:pPr marL="797814" indent="-7429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ΕΝΤΟΝΗ ΤΑΧΥΚΑΡΔΙΑ&gt;120 ΠΑΛΜΟΙ(ΗΛΕΚΤΡΟΚΑΡΔΙΟΓΡΑΦΗΜΑ ΑΜΕΣΑ+ΕΛΕΓΧΟΣ ΑΝΑΙΜΙΑΣ)</a:t>
            </a:r>
          </a:p>
          <a:p>
            <a:pPr marL="797814" indent="-742950">
              <a:buFont typeface="+mj-lt"/>
              <a:buAutoNum type="arabicPeriod"/>
            </a:pPr>
            <a:endParaRPr lang="el-GR" sz="3600" dirty="0" smtClean="0">
              <a:latin typeface="Book Antiqua" pitchFamily="18" charset="0"/>
            </a:endParaRPr>
          </a:p>
          <a:p>
            <a:endParaRPr lang="el-GR" sz="36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ΕΞΕΤΑΣΕΙΣ ΕΓΚΥΟΥ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ΟΜΑΔΑ ΑΙΜΑΤΟΣ+</a:t>
            </a:r>
            <a:r>
              <a:rPr lang="en-US" sz="3200" dirty="0" smtClean="0">
                <a:latin typeface="Book Antiqua" pitchFamily="18" charset="0"/>
              </a:rPr>
              <a:t>RHESUS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ΓΕΝΙΚΗ ΑΙΜΑΤΟΣ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ΗΛΕΚΤΡΟΦΟΡΗΣΗ ΑΙΜΟΣΦΑΙΡΙΝΗΣ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ΦΟΡΕΙΑ ΓΙΑ ΚΥΣΤΙΚΗ ΙΝΩΣΗ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ΣΑΚΧΑΡΟ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ΟΥΡΙΑ</a:t>
            </a:r>
          </a:p>
          <a:p>
            <a:pPr>
              <a:buFont typeface="Arial" pitchFamily="34" charset="0"/>
              <a:buChar char="•"/>
            </a:pPr>
            <a:r>
              <a:rPr lang="el-GR" sz="3200" smtClean="0">
                <a:latin typeface="Book Antiqua" pitchFamily="18" charset="0"/>
              </a:rPr>
              <a:t>ΕΞΕΤΑΣΗ ΤΡΑΧΗΛΙΚΟΥ ΥΓΡΟΥ ΓΙΑ ΧΛΑΜΥΔΙΑ+ΓΟΝΟΚΟΚΚΟ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ΕΡΓΑΣΤΗΡΙΑΚΕΣ ΕΞΕΤΑΣΕΙΣ</a:t>
            </a:r>
            <a:r>
              <a:rPr lang="en-US" dirty="0" smtClean="0"/>
              <a:t> 1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ΓΕΝΙΚΗ ΟΥΡΩΝ(ΣΑΚΧΑΡΟ,ΛΕΥΚΩΜΑ,ΚΕΤΟΝΕΣ)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ΚΑΛΛΙΕΡΓΕΙΑ ΟΥΡΩΝ-ΑΝΤΙΒΙΟΓΡΑΜΜΑ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Book Antiqua" pitchFamily="18" charset="0"/>
              </a:rPr>
              <a:t>VDRL H RPR</a:t>
            </a:r>
            <a:r>
              <a:rPr lang="el-GR" sz="3200" dirty="0" smtClean="0">
                <a:latin typeface="Book Antiqua" pitchFamily="18" charset="0"/>
              </a:rPr>
              <a:t>(ΣΥΦΙΛΗ)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ΑΝΤΙΣΩΜΑΤΑ ΕΡΥΘΡΑΣ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ΑΥΣΤΡΑΛΙΑΝΟ ΑΝΤΙΓΟΝΟ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ΤΟΞΟΠΛΑΣΜΩΣΗ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Ε/Ε 2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2035</TotalTime>
  <Words>500</Words>
  <Application>Microsoft Office PowerPoint</Application>
  <PresentationFormat>Προβολή στην οθόνη (4:3)</PresentationFormat>
  <Paragraphs>151</Paragraphs>
  <Slides>32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32</vt:i4>
      </vt:variant>
    </vt:vector>
  </HeadingPairs>
  <TitlesOfParts>
    <vt:vector size="33" baseType="lpstr">
      <vt:lpstr>Μετρό</vt:lpstr>
      <vt:lpstr>ΠΑΡΑΚΟΛΟΥΘΗΣΗ ΚΥΗΣΗΣ</vt:lpstr>
      <vt:lpstr>1Η ΕΠΙΣΚΕΨΗ</vt:lpstr>
      <vt:lpstr>ΑΤΟΜΙΚΟ ΙΣΤΟΡΙΚΟ</vt:lpstr>
      <vt:lpstr>ΜΑΙΕΥΤΙΚΟ ΙΣΤΟΡΙΚΟ</vt:lpstr>
      <vt:lpstr>ΓΥΝΑΙΚΟΛΟΓΙΚΟ ΙΣΤΟΡΙΚΟ</vt:lpstr>
      <vt:lpstr>ΟΙΚΟΓΕΝΕΙΑΚΟ ΙΣΤΟΡΙΚΟ</vt:lpstr>
      <vt:lpstr>ΕΞΕΤΑΣΕΙΣ ΕΓΚΥΟΥ</vt:lpstr>
      <vt:lpstr>ΕΡΓΑΣΤΗΡΙΑΚΕΣ ΕΞΕΤΑΣΕΙΣ 1</vt:lpstr>
      <vt:lpstr>Ε/Ε 2</vt:lpstr>
      <vt:lpstr>Ε/Ε 3</vt:lpstr>
      <vt:lpstr>ΣΥΧΝΟΤΗΤΑ ΕΠΙΣΚΕΨΕΩΝ</vt:lpstr>
      <vt:lpstr>ΣΥΣΤΑΣΕΙΣ ΑΠΌ ΤΗΝ ΑΡΧΗ ΤΗΣ ΚΥΗΣΗΣ</vt:lpstr>
      <vt:lpstr>ΕΜΒΡΥΙΚΟ ΑΛΚΟΟΛΙΚΟ ΣΥΝΔΡΟΜΟ</vt:lpstr>
      <vt:lpstr>Διαφάνεια 14</vt:lpstr>
      <vt:lpstr>Διαφάνεια 15</vt:lpstr>
      <vt:lpstr>ΚΑΠΝΙΣΜΑ</vt:lpstr>
      <vt:lpstr>ΦΑΡΜΑΚΑ</vt:lpstr>
      <vt:lpstr>ΝΑΡΚΩΤΙΚΑ</vt:lpstr>
      <vt:lpstr>ΑΚΤΙΝΟΒΟΛΙΑ</vt:lpstr>
      <vt:lpstr>ΔΙΑΦΟΡΑ ΣΥΜΠΤΩΜΑΤΑ</vt:lpstr>
      <vt:lpstr>ΚΟΛΠΙΤΙΣ</vt:lpstr>
      <vt:lpstr>ΣΥΣΤΑΣΕΙΣ</vt:lpstr>
      <vt:lpstr>ΣΕΞ</vt:lpstr>
      <vt:lpstr>ΕΡΓΑΣΙΑ</vt:lpstr>
      <vt:lpstr>ΟΔΟΝΤΙΑΤΡΟΣ</vt:lpstr>
      <vt:lpstr>ΕΜΒΟΛΙΑ</vt:lpstr>
      <vt:lpstr>ΚΛΙΝΙΚΕΣ ΕΞΕΤΑΣΕΙΣ ΡΟΥΤΙΝΑΣ</vt:lpstr>
      <vt:lpstr>ΣΩΜΑΤΙΚΟ ΒΑΡΟΣ 2</vt:lpstr>
      <vt:lpstr>ΜΕΤΡΗΣΗ ΑΡΤΗΡΙΑΚΗΣ ΠΙΕΣΗΣ</vt:lpstr>
      <vt:lpstr>ΟΙΔΗΜΑ</vt:lpstr>
      <vt:lpstr>ΥΨΟΣ ΠΥΘΜΕΝΑ ΜΗΤΡΑΣ</vt:lpstr>
      <vt:lpstr>ΕΛΕΓΧΟΣ ΕΜΒΡΥΟΥ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ΠΑΡΑΚΟΛΟΥΘΗΣΗ ΚΥΗΣΗΣ</dc:title>
  <dc:creator>user</dc:creator>
  <cp:lastModifiedBy>user</cp:lastModifiedBy>
  <cp:revision>83</cp:revision>
  <dcterms:created xsi:type="dcterms:W3CDTF">2015-11-30T10:41:58Z</dcterms:created>
  <dcterms:modified xsi:type="dcterms:W3CDTF">2016-06-15T10:47:52Z</dcterms:modified>
</cp:coreProperties>
</file>