
<file path=[Content_Types].xml><?xml version="1.0" encoding="utf-8"?>
<Types xmlns="http://schemas.openxmlformats.org/package/2006/content-types">
  <Override PartName="/ppt/slides/slide6.xml" ContentType="application/vnd.openxmlformats-officedocument.presentationml.slide+xml"/>
  <Override PartName="/ppt/slideLayouts/slideLayout8.xml" ContentType="application/vnd.openxmlformats-officedocument.presentationml.slideLayout+xml"/>
  <Override PartName="/ppt/notesSlides/notesSlide2.xml" ContentType="application/vnd.openxmlformats-officedocument.presentationml.notesSlide+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notesSlides/notesSlide18.xml" ContentType="application/vnd.openxmlformats-officedocument.presentationml.notesSlide+xml"/>
  <Default Extension="rels" ContentType="application/vnd.openxmlformats-package.relationships+xml"/>
  <Default Extension="xml" ContentType="application/xml"/>
  <Override PartName="/ppt/slides/slide14.xml" ContentType="application/vnd.openxmlformats-officedocument.presentationml.slide+xml"/>
  <Override PartName="/ppt/slides/slide23.xml" ContentType="application/vnd.openxmlformats-officedocument.presentationml.slide+xml"/>
  <Override PartName="/ppt/notesMasters/notesMaster1.xml" ContentType="application/vnd.openxmlformats-officedocument.presentationml.notesMaster+xml"/>
  <Override PartName="/ppt/notesSlides/notesSlide16.xml" ContentType="application/vnd.openxmlformats-officedocument.presentationml.notes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22.xml" ContentType="application/vnd.openxmlformats-officedocument.presentationml.notesSlide+xml"/>
  <Override PartName="/ppt/slideLayouts/slideLayout10.xml" ContentType="application/vnd.openxmlformats-officedocument.presentationml.slideLayout+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10.xml" ContentType="application/vnd.openxmlformats-officedocument.presentationml.notes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notesSlides/notesSlide1.xml" ContentType="application/vnd.openxmlformats-officedocument.presentationml.notesSlide+xml"/>
  <Override PartName="/ppt/notesSlides/notesSlide3.xml" ContentType="application/vnd.openxmlformats-officedocument.presentationml.notesSlide+xml"/>
  <Override PartName="/ppt/slides/slide3.xml" ContentType="application/vnd.openxmlformats-officedocument.presentationml.slide+xml"/>
  <Override PartName="/ppt/slides/slide1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notesSlides/notesSlide19.xml" ContentType="application/vnd.openxmlformats-officedocument.presentationml.notesSlid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Layouts/slideLayout3.xml" ContentType="application/vnd.openxmlformats-officedocument.presentationml.slideLayout+xml"/>
  <Override PartName="/ppt/notesSlides/notesSlide17.xml" ContentType="application/vnd.openxmlformats-officedocument.presentationml.notesSlide+xml"/>
  <Default Extension="jpeg" ContentType="image/jpeg"/>
  <Override PartName="/ppt/presentation.xml" ContentType="application/vnd.openxmlformats-officedocument.presentationml.presentation.main+xml"/>
  <Override PartName="/ppt/slides/slide13.xml" ContentType="application/vnd.openxmlformats-officedocument.presentationml.slide+xml"/>
  <Override PartName="/ppt/slides/slide22.xml" ContentType="application/vnd.openxmlformats-officedocument.presentationml.slide+xml"/>
  <Override PartName="/ppt/slideLayouts/slideLayout1.xml" ContentType="application/vnd.openxmlformats-officedocument.presentationml.slideLayout+xml"/>
  <Override PartName="/ppt/notesSlides/notesSlide15.xml" ContentType="application/vnd.openxmlformats-officedocument.presentationml.notesSlide+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957" r:id="rId1"/>
  </p:sldMasterIdLst>
  <p:notesMasterIdLst>
    <p:notesMasterId r:id="rId27"/>
  </p:notesMasterIdLst>
  <p:sldIdLst>
    <p:sldId id="282" r:id="rId2"/>
    <p:sldId id="257" r:id="rId3"/>
    <p:sldId id="258" r:id="rId4"/>
    <p:sldId id="259" r:id="rId5"/>
    <p:sldId id="260" r:id="rId6"/>
    <p:sldId id="261" r:id="rId7"/>
    <p:sldId id="262" r:id="rId8"/>
    <p:sldId id="263" r:id="rId9"/>
    <p:sldId id="264" r:id="rId10"/>
    <p:sldId id="265" r:id="rId11"/>
    <p:sldId id="266" r:id="rId12"/>
    <p:sldId id="267" r:id="rId13"/>
    <p:sldId id="271" r:id="rId14"/>
    <p:sldId id="270" r:id="rId15"/>
    <p:sldId id="272" r:id="rId16"/>
    <p:sldId id="273" r:id="rId17"/>
    <p:sldId id="274" r:id="rId18"/>
    <p:sldId id="275" r:id="rId19"/>
    <p:sldId id="276" r:id="rId20"/>
    <p:sldId id="277" r:id="rId21"/>
    <p:sldId id="278" r:id="rId22"/>
    <p:sldId id="279" r:id="rId23"/>
    <p:sldId id="280" r:id="rId24"/>
    <p:sldId id="283" r:id="rId25"/>
    <p:sldId id="281" r:id="rId26"/>
  </p:sldIdLst>
  <p:sldSz cx="9144000" cy="6858000" type="screen4x3"/>
  <p:notesSz cx="6858000" cy="9144000"/>
  <p:defaultTextStyle>
    <a:defPPr>
      <a:defRPr lang="el-GR"/>
    </a:defPPr>
    <a:lvl1pPr algn="l" rtl="0" fontAlgn="base">
      <a:spcBef>
        <a:spcPct val="0"/>
      </a:spcBef>
      <a:spcAft>
        <a:spcPct val="0"/>
      </a:spcAft>
      <a:defRPr kern="1200">
        <a:solidFill>
          <a:schemeClr val="tx1"/>
        </a:solidFill>
        <a:latin typeface="Arial" charset="0"/>
        <a:ea typeface="+mn-ea"/>
        <a:cs typeface="Arial" charset="0"/>
      </a:defRPr>
    </a:lvl1pPr>
    <a:lvl2pPr marL="457200" algn="l" rtl="0" fontAlgn="base">
      <a:spcBef>
        <a:spcPct val="0"/>
      </a:spcBef>
      <a:spcAft>
        <a:spcPct val="0"/>
      </a:spcAft>
      <a:defRPr kern="1200">
        <a:solidFill>
          <a:schemeClr val="tx1"/>
        </a:solidFill>
        <a:latin typeface="Arial" charset="0"/>
        <a:ea typeface="+mn-ea"/>
        <a:cs typeface="Arial" charset="0"/>
      </a:defRPr>
    </a:lvl2pPr>
    <a:lvl3pPr marL="914400" algn="l" rtl="0" fontAlgn="base">
      <a:spcBef>
        <a:spcPct val="0"/>
      </a:spcBef>
      <a:spcAft>
        <a:spcPct val="0"/>
      </a:spcAft>
      <a:defRPr kern="1200">
        <a:solidFill>
          <a:schemeClr val="tx1"/>
        </a:solidFill>
        <a:latin typeface="Arial" charset="0"/>
        <a:ea typeface="+mn-ea"/>
        <a:cs typeface="Arial" charset="0"/>
      </a:defRPr>
    </a:lvl3pPr>
    <a:lvl4pPr marL="1371600" algn="l" rtl="0" fontAlgn="base">
      <a:spcBef>
        <a:spcPct val="0"/>
      </a:spcBef>
      <a:spcAft>
        <a:spcPct val="0"/>
      </a:spcAft>
      <a:defRPr kern="1200">
        <a:solidFill>
          <a:schemeClr val="tx1"/>
        </a:solidFill>
        <a:latin typeface="Arial" charset="0"/>
        <a:ea typeface="+mn-ea"/>
        <a:cs typeface="Arial" charset="0"/>
      </a:defRPr>
    </a:lvl4pPr>
    <a:lvl5pPr marL="1828800" algn="l" rtl="0" fontAlgn="base">
      <a:spcBef>
        <a:spcPct val="0"/>
      </a:spcBef>
      <a:spcAft>
        <a:spcPct val="0"/>
      </a:spcAft>
      <a:defRPr kern="1200">
        <a:solidFill>
          <a:schemeClr val="tx1"/>
        </a:solidFill>
        <a:latin typeface="Arial" charset="0"/>
        <a:ea typeface="+mn-ea"/>
        <a:cs typeface="Arial" charset="0"/>
      </a:defRPr>
    </a:lvl5pPr>
    <a:lvl6pPr marL="2286000" algn="l" defTabSz="914400" rtl="0" eaLnBrk="1" latinLnBrk="0" hangingPunct="1">
      <a:defRPr kern="1200">
        <a:solidFill>
          <a:schemeClr val="tx1"/>
        </a:solidFill>
        <a:latin typeface="Arial" charset="0"/>
        <a:ea typeface="+mn-ea"/>
        <a:cs typeface="Arial" charset="0"/>
      </a:defRPr>
    </a:lvl6pPr>
    <a:lvl7pPr marL="2743200" algn="l" defTabSz="914400" rtl="0" eaLnBrk="1" latinLnBrk="0" hangingPunct="1">
      <a:defRPr kern="1200">
        <a:solidFill>
          <a:schemeClr val="tx1"/>
        </a:solidFill>
        <a:latin typeface="Arial" charset="0"/>
        <a:ea typeface="+mn-ea"/>
        <a:cs typeface="Arial" charset="0"/>
      </a:defRPr>
    </a:lvl7pPr>
    <a:lvl8pPr marL="3200400" algn="l" defTabSz="914400" rtl="0" eaLnBrk="1" latinLnBrk="0" hangingPunct="1">
      <a:defRPr kern="1200">
        <a:solidFill>
          <a:schemeClr val="tx1"/>
        </a:solidFill>
        <a:latin typeface="Arial" charset="0"/>
        <a:ea typeface="+mn-ea"/>
        <a:cs typeface="Arial" charset="0"/>
      </a:defRPr>
    </a:lvl8pPr>
    <a:lvl9pPr marL="3657600" algn="l" defTabSz="914400" rtl="0" eaLnBrk="1" latinLnBrk="0" hangingPunct="1">
      <a:defRPr kern="1200">
        <a:solidFill>
          <a:schemeClr val="tx1"/>
        </a:solidFill>
        <a:latin typeface="Arial" charset="0"/>
        <a:ea typeface="+mn-ea"/>
        <a:cs typeface="Arial" charset="0"/>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184BEE"/>
    <a:srgbClr val="B2B2B2"/>
    <a:srgbClr val="FD6555"/>
    <a:srgbClr val="E4309B"/>
    <a:srgbClr val="3B8626"/>
    <a:srgbClr val="9E2D0E"/>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notesMaster" Target="notesMasters/notesMaster1.xml"/><Relationship Id="rId30"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κεφαλίδας"/>
          <p:cNvSpPr>
            <a:spLocks noGrp="1"/>
          </p:cNvSpPr>
          <p:nvPr>
            <p:ph type="hdr" sz="quarter"/>
          </p:nvPr>
        </p:nvSpPr>
        <p:spPr>
          <a:xfrm>
            <a:off x="0" y="0"/>
            <a:ext cx="2971800" cy="457200"/>
          </a:xfrm>
          <a:prstGeom prst="rect">
            <a:avLst/>
          </a:prstGeom>
        </p:spPr>
        <p:txBody>
          <a:bodyPr vert="horz" lIns="91440" tIns="45720" rIns="91440" bIns="45720" rtlCol="0"/>
          <a:lstStyle>
            <a:lvl1pPr algn="l" fontAlgn="auto">
              <a:spcBef>
                <a:spcPts val="0"/>
              </a:spcBef>
              <a:spcAft>
                <a:spcPts val="0"/>
              </a:spcAft>
              <a:defRPr sz="1200">
                <a:latin typeface="+mn-lt"/>
                <a:cs typeface="+mn-cs"/>
              </a:defRPr>
            </a:lvl1pPr>
          </a:lstStyle>
          <a:p>
            <a:pPr>
              <a:defRPr/>
            </a:pPr>
            <a:endParaRPr lang="el-GR"/>
          </a:p>
        </p:txBody>
      </p:sp>
      <p:sp>
        <p:nvSpPr>
          <p:cNvPr id="3" name="2 - Θέση ημερομηνίας"/>
          <p:cNvSpPr>
            <a:spLocks noGrp="1"/>
          </p:cNvSpPr>
          <p:nvPr>
            <p:ph type="dt" idx="1"/>
          </p:nvPr>
        </p:nvSpPr>
        <p:spPr>
          <a:xfrm>
            <a:off x="3884613" y="0"/>
            <a:ext cx="2971800" cy="457200"/>
          </a:xfrm>
          <a:prstGeom prst="rect">
            <a:avLst/>
          </a:prstGeom>
        </p:spPr>
        <p:txBody>
          <a:bodyPr vert="horz" lIns="91440" tIns="45720" rIns="91440" bIns="45720" rtlCol="0"/>
          <a:lstStyle>
            <a:lvl1pPr algn="r" fontAlgn="auto">
              <a:spcBef>
                <a:spcPts val="0"/>
              </a:spcBef>
              <a:spcAft>
                <a:spcPts val="0"/>
              </a:spcAft>
              <a:defRPr sz="1200">
                <a:latin typeface="+mn-lt"/>
                <a:cs typeface="+mn-cs"/>
              </a:defRPr>
            </a:lvl1pPr>
          </a:lstStyle>
          <a:p>
            <a:pPr>
              <a:defRPr/>
            </a:pPr>
            <a:fld id="{34A35F33-5CFD-4C01-9999-FA7F50E3CBFE}" type="datetimeFigureOut">
              <a:rPr lang="el-GR"/>
              <a:pPr>
                <a:defRPr/>
              </a:pPr>
              <a:t>26/2/2016</a:t>
            </a:fld>
            <a:endParaRPr lang="el-GR"/>
          </a:p>
        </p:txBody>
      </p:sp>
      <p:sp>
        <p:nvSpPr>
          <p:cNvPr id="4" name="3 - Θέση εικόνας διαφάνειας"/>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pPr lvl="0"/>
            <a:endParaRPr lang="el-GR" noProof="0" smtClean="0"/>
          </a:p>
        </p:txBody>
      </p:sp>
      <p:sp>
        <p:nvSpPr>
          <p:cNvPr id="5" name="4 - Θέση σημειώσεων"/>
          <p:cNvSpPr>
            <a:spLocks noGrp="1"/>
          </p:cNvSpPr>
          <p:nvPr>
            <p:ph type="body" sz="quarter" idx="3"/>
          </p:nvPr>
        </p:nvSpPr>
        <p:spPr>
          <a:xfrm>
            <a:off x="685800" y="4343400"/>
            <a:ext cx="5486400" cy="4114800"/>
          </a:xfrm>
          <a:prstGeom prst="rect">
            <a:avLst/>
          </a:prstGeom>
        </p:spPr>
        <p:txBody>
          <a:bodyPr vert="horz" lIns="91440" tIns="45720" rIns="91440" bIns="45720" rtlCol="0">
            <a:normAutofit/>
          </a:bodyPr>
          <a:lstStyle/>
          <a:p>
            <a:pPr lvl="0"/>
            <a:r>
              <a:rPr lang="el-GR" noProof="0" smtClean="0"/>
              <a:t>Kλικ για επεξεργασία των στυλ του υποδείγματος</a:t>
            </a:r>
          </a:p>
          <a:p>
            <a:pPr lvl="1"/>
            <a:r>
              <a:rPr lang="el-GR" noProof="0" smtClean="0"/>
              <a:t>Δεύτερου επιπέδου</a:t>
            </a:r>
          </a:p>
          <a:p>
            <a:pPr lvl="2"/>
            <a:r>
              <a:rPr lang="el-GR" noProof="0" smtClean="0"/>
              <a:t>Τρίτου επιπέδου</a:t>
            </a:r>
          </a:p>
          <a:p>
            <a:pPr lvl="3"/>
            <a:r>
              <a:rPr lang="el-GR" noProof="0" smtClean="0"/>
              <a:t>Τέταρτου επιπέδου</a:t>
            </a:r>
          </a:p>
          <a:p>
            <a:pPr lvl="4"/>
            <a:r>
              <a:rPr lang="el-GR" noProof="0" smtClean="0"/>
              <a:t>Πέμπτου επιπέδου</a:t>
            </a:r>
          </a:p>
        </p:txBody>
      </p:sp>
      <p:sp>
        <p:nvSpPr>
          <p:cNvPr id="6" name="5 - Θέση υποσέλιδου"/>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fontAlgn="auto">
              <a:spcBef>
                <a:spcPts val="0"/>
              </a:spcBef>
              <a:spcAft>
                <a:spcPts val="0"/>
              </a:spcAft>
              <a:defRPr sz="1200">
                <a:latin typeface="+mn-lt"/>
                <a:cs typeface="+mn-cs"/>
              </a:defRPr>
            </a:lvl1pPr>
          </a:lstStyle>
          <a:p>
            <a:pPr>
              <a:defRPr/>
            </a:pPr>
            <a:endParaRPr lang="el-GR"/>
          </a:p>
        </p:txBody>
      </p:sp>
      <p:sp>
        <p:nvSpPr>
          <p:cNvPr id="7" name="6 - Θέση αριθμού διαφάνειας"/>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fontAlgn="auto">
              <a:spcBef>
                <a:spcPts val="0"/>
              </a:spcBef>
              <a:spcAft>
                <a:spcPts val="0"/>
              </a:spcAft>
              <a:defRPr sz="1200">
                <a:latin typeface="+mn-lt"/>
                <a:cs typeface="+mn-cs"/>
              </a:defRPr>
            </a:lvl1pPr>
          </a:lstStyle>
          <a:p>
            <a:pPr>
              <a:defRPr/>
            </a:pPr>
            <a:fld id="{C035F2F0-B16C-4C22-B26F-E1A1A9EA32B3}" type="slidenum">
              <a:rPr lang="el-GR"/>
              <a:pPr>
                <a:defRPr/>
              </a:pPr>
              <a:t>‹#›</a:t>
            </a:fld>
            <a:endParaRPr lang="el-GR"/>
          </a:p>
        </p:txBody>
      </p:sp>
    </p:spTree>
    <p:extLst>
      <p:ext uri="{BB962C8B-B14F-4D97-AF65-F5344CB8AC3E}">
        <p14:creationId xmlns:p14="http://schemas.microsoft.com/office/powerpoint/2010/main" xmlns="" val="3245272085"/>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mn-lt"/>
        <a:ea typeface="+mn-ea"/>
        <a:cs typeface="+mn-cs"/>
      </a:defRPr>
    </a:lvl1pPr>
    <a:lvl2pPr marL="457200" algn="l" rtl="0" eaLnBrk="0" fontAlgn="base" hangingPunct="0">
      <a:spcBef>
        <a:spcPct val="30000"/>
      </a:spcBef>
      <a:spcAft>
        <a:spcPct val="0"/>
      </a:spcAft>
      <a:defRPr sz="1200" kern="1200">
        <a:solidFill>
          <a:schemeClr val="tx1"/>
        </a:solidFill>
        <a:latin typeface="+mn-lt"/>
        <a:ea typeface="+mn-ea"/>
        <a:cs typeface="+mn-cs"/>
      </a:defRPr>
    </a:lvl2pPr>
    <a:lvl3pPr marL="914400" algn="l" rtl="0" eaLnBrk="0" fontAlgn="base" hangingPunct="0">
      <a:spcBef>
        <a:spcPct val="30000"/>
      </a:spcBef>
      <a:spcAft>
        <a:spcPct val="0"/>
      </a:spcAft>
      <a:defRPr sz="1200" kern="1200">
        <a:solidFill>
          <a:schemeClr val="tx1"/>
        </a:solidFill>
        <a:latin typeface="+mn-lt"/>
        <a:ea typeface="+mn-ea"/>
        <a:cs typeface="+mn-cs"/>
      </a:defRPr>
    </a:lvl3pPr>
    <a:lvl4pPr marL="1371600" algn="l" rtl="0" eaLnBrk="0" fontAlgn="base" hangingPunct="0">
      <a:spcBef>
        <a:spcPct val="30000"/>
      </a:spcBef>
      <a:spcAft>
        <a:spcPct val="0"/>
      </a:spcAft>
      <a:defRPr sz="1200" kern="1200">
        <a:solidFill>
          <a:schemeClr val="tx1"/>
        </a:solidFill>
        <a:latin typeface="+mn-lt"/>
        <a:ea typeface="+mn-ea"/>
        <a:cs typeface="+mn-cs"/>
      </a:defRPr>
    </a:lvl4pPr>
    <a:lvl5pPr marL="1828800" algn="l" rtl="0" eaLnBrk="0" fontAlgn="base" hangingPunct="0">
      <a:spcBef>
        <a:spcPct val="3000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5842"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35843" name="2 - Θέση σημειώσεων"/>
          <p:cNvSpPr>
            <a:spLocks noGrp="1"/>
          </p:cNvSpPr>
          <p:nvPr>
            <p:ph type="body" idx="1"/>
          </p:nvPr>
        </p:nvSpPr>
        <p:spPr bwMode="auto">
          <a:noFill/>
        </p:spPr>
        <p:txBody>
          <a:bodyPr wrap="square" numCol="1" anchor="t" anchorCtr="0" compatLnSpc="1">
            <a:prstTxWarp prst="textNoShape">
              <a:avLst/>
            </a:prstTxWarp>
          </a:bodyPr>
          <a:lstStyle/>
          <a:p>
            <a:pPr eaLnBrk="1" hangingPunct="1">
              <a:spcBef>
                <a:spcPct val="0"/>
              </a:spcBef>
            </a:pPr>
            <a:endParaRPr lang="el-GR" dirty="0" smtClean="0"/>
          </a:p>
        </p:txBody>
      </p:sp>
      <p:sp>
        <p:nvSpPr>
          <p:cNvPr id="12292" name="3 - Θέση αριθμού διαφάνειας"/>
          <p:cNvSpPr>
            <a:spLocks noGrp="1"/>
          </p:cNvSpPr>
          <p:nvPr>
            <p:ph type="sldNum" sz="quarter" idx="5"/>
          </p:nvPr>
        </p:nvSpPr>
        <p:spPr bwMode="auto">
          <a:ln>
            <a:miter lim="800000"/>
            <a:headEnd/>
            <a:tailEnd/>
          </a:ln>
        </p:spPr>
        <p:txBody>
          <a:bodyPr wrap="square" numCol="1" anchorCtr="0" compatLnSpc="1">
            <a:prstTxWarp prst="textNoShape">
              <a:avLst/>
            </a:prstTxWarp>
          </a:bodyPr>
          <a:lstStyle/>
          <a:p>
            <a:pPr fontAlgn="base">
              <a:spcBef>
                <a:spcPct val="0"/>
              </a:spcBef>
              <a:spcAft>
                <a:spcPct val="0"/>
              </a:spcAft>
              <a:defRPr/>
            </a:pPr>
            <a:fld id="{C193C3A8-1DAA-444B-834C-17C7CCED2AFC}" type="slidenum">
              <a:rPr lang="el-GR" smtClean="0"/>
              <a:pPr fontAlgn="base">
                <a:spcBef>
                  <a:spcPct val="0"/>
                </a:spcBef>
                <a:spcAft>
                  <a:spcPct val="0"/>
                </a:spcAft>
                <a:defRPr/>
              </a:pPr>
              <a:t>2</a:t>
            </a:fld>
            <a:endParaRPr lang="el-GR" dirty="0" smtClean="0"/>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5058"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45059"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0D1B6CA5-4EB8-4526-9D14-C7C7B2AF56C4}" type="slidenum">
              <a:rPr lang="el-GR" smtClean="0"/>
              <a:pPr>
                <a:defRPr/>
              </a:pPr>
              <a:t>11</a:t>
            </a:fld>
            <a:endParaRPr lang="el-GR" dirty="0"/>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6082"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46083"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238A62A1-BE3B-4DEF-89B9-D3497C9A34F0}" type="slidenum">
              <a:rPr lang="el-GR" smtClean="0"/>
              <a:pPr>
                <a:defRPr/>
              </a:pPr>
              <a:t>12</a:t>
            </a:fld>
            <a:endParaRPr lang="el-GR" dirty="0"/>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154"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49155"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859CC39B-B5FB-42A4-B81E-E276085328C2}" type="slidenum">
              <a:rPr lang="el-GR" smtClean="0"/>
              <a:pPr>
                <a:defRPr/>
              </a:pPr>
              <a:t>13</a:t>
            </a:fld>
            <a:endParaRPr lang="el-GR" dirty="0"/>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0178"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50179"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9C14E750-F6DC-4563-BC22-CD36D84F77C3}" type="slidenum">
              <a:rPr lang="el-GR" smtClean="0"/>
              <a:pPr>
                <a:defRPr/>
              </a:pPr>
              <a:t>14</a:t>
            </a:fld>
            <a:endParaRPr lang="el-GR" dirty="0"/>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02"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51203"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9DE91C13-4C67-4A94-901C-A8ABA171E899}" type="slidenum">
              <a:rPr lang="el-GR" smtClean="0"/>
              <a:pPr>
                <a:defRPr/>
              </a:pPr>
              <a:t>15</a:t>
            </a:fld>
            <a:endParaRPr lang="el-GR" dirty="0"/>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226"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52227"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F5FB733D-FEBF-4998-B03B-518C57151A54}" type="slidenum">
              <a:rPr lang="el-GR" smtClean="0"/>
              <a:pPr>
                <a:defRPr/>
              </a:pPr>
              <a:t>16</a:t>
            </a:fld>
            <a:endParaRPr lang="el-GR" dirty="0"/>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250"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53251"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CB4BF300-08B0-47FE-9A16-BA47B7E0BE0C}" type="slidenum">
              <a:rPr lang="el-GR" smtClean="0"/>
              <a:pPr>
                <a:defRPr/>
              </a:pPr>
              <a:t>17</a:t>
            </a:fld>
            <a:endParaRPr lang="el-GR" dirty="0"/>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274"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54275"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99FEF801-2D0A-4FBF-A04D-FD7F68617875}" type="slidenum">
              <a:rPr lang="el-GR" smtClean="0"/>
              <a:pPr>
                <a:defRPr/>
              </a:pPr>
              <a:t>18</a:t>
            </a:fld>
            <a:endParaRPr lang="el-GR" dirty="0"/>
          </a:p>
        </p:txBody>
      </p:sp>
    </p:spTree>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5298"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55299"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F624D386-967E-4CA2-9888-3ACC4EA51B70}" type="slidenum">
              <a:rPr lang="el-GR" smtClean="0"/>
              <a:pPr>
                <a:defRPr/>
              </a:pPr>
              <a:t>19</a:t>
            </a:fld>
            <a:endParaRPr lang="el-GR" dirty="0"/>
          </a:p>
        </p:txBody>
      </p:sp>
    </p:spTree>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6322"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56323"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E4E000BE-7F28-4DDC-86FA-60C67B547E02}" type="slidenum">
              <a:rPr lang="el-GR" smtClean="0"/>
              <a:pPr>
                <a:defRPr/>
              </a:pPr>
              <a:t>20</a:t>
            </a:fld>
            <a:endParaRPr lang="el-GR" dirty="0"/>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6866"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36867"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9CACB6A5-C20F-4AC0-9AF4-B9B9450C9822}" type="slidenum">
              <a:rPr lang="el-GR" smtClean="0"/>
              <a:pPr>
                <a:defRPr/>
              </a:pPr>
              <a:t>3</a:t>
            </a:fld>
            <a:endParaRPr lang="el-GR" dirty="0"/>
          </a:p>
        </p:txBody>
      </p:sp>
    </p:spTree>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7346"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57347"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CB086DF6-40F3-497D-ACAC-41D64AF2320C}" type="slidenum">
              <a:rPr lang="el-GR" smtClean="0"/>
              <a:pPr>
                <a:defRPr/>
              </a:pPr>
              <a:t>21</a:t>
            </a:fld>
            <a:endParaRPr lang="el-GR" dirty="0"/>
          </a:p>
        </p:txBody>
      </p:sp>
    </p:spTree>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8370"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58371"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411581E3-47C8-406C-80EF-B4F3B697660B}" type="slidenum">
              <a:rPr lang="el-GR" smtClean="0"/>
              <a:pPr>
                <a:defRPr/>
              </a:pPr>
              <a:t>22</a:t>
            </a:fld>
            <a:endParaRPr lang="el-GR" dirty="0"/>
          </a:p>
        </p:txBody>
      </p:sp>
    </p:spTree>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9394"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59395"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smtClean="0"/>
          </a:p>
        </p:txBody>
      </p:sp>
      <p:sp>
        <p:nvSpPr>
          <p:cNvPr id="4" name="3 - Θέση αριθμού διαφάνειας"/>
          <p:cNvSpPr>
            <a:spLocks noGrp="1"/>
          </p:cNvSpPr>
          <p:nvPr>
            <p:ph type="sldNum" sz="quarter" idx="5"/>
          </p:nvPr>
        </p:nvSpPr>
        <p:spPr/>
        <p:txBody>
          <a:bodyPr/>
          <a:lstStyle/>
          <a:p>
            <a:pPr>
              <a:defRPr/>
            </a:pPr>
            <a:fld id="{01E06280-78F5-48FF-A0CE-D6C43BD3CEA4}" type="slidenum">
              <a:rPr lang="el-GR" smtClean="0"/>
              <a:pPr>
                <a:defRPr/>
              </a:pPr>
              <a:t>23</a:t>
            </a:fld>
            <a:endParaRPr lang="el-G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7890"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37891"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FD08F2DB-985B-48E3-BF6D-98C3AC1392D9}" type="slidenum">
              <a:rPr lang="el-GR" smtClean="0"/>
              <a:pPr>
                <a:defRPr/>
              </a:pPr>
              <a:t>4</a:t>
            </a:fld>
            <a:endParaRPr lang="el-GR" dirty="0"/>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38915"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smtClean="0"/>
          </a:p>
        </p:txBody>
      </p:sp>
      <p:sp>
        <p:nvSpPr>
          <p:cNvPr id="4" name="3 - Θέση αριθμού διαφάνειας"/>
          <p:cNvSpPr>
            <a:spLocks noGrp="1"/>
          </p:cNvSpPr>
          <p:nvPr>
            <p:ph type="sldNum" sz="quarter" idx="5"/>
          </p:nvPr>
        </p:nvSpPr>
        <p:spPr/>
        <p:txBody>
          <a:bodyPr/>
          <a:lstStyle/>
          <a:p>
            <a:pPr>
              <a:defRPr/>
            </a:pPr>
            <a:fld id="{571F46C1-8738-4572-9D50-697AB6E4723A}" type="slidenum">
              <a:rPr lang="el-GR" smtClean="0"/>
              <a:pPr>
                <a:defRPr/>
              </a:pPr>
              <a:t>5</a:t>
            </a:fld>
            <a:endParaRPr lang="el-G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9938"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39939"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smtClean="0"/>
          </a:p>
        </p:txBody>
      </p:sp>
      <p:sp>
        <p:nvSpPr>
          <p:cNvPr id="4" name="3 - Θέση αριθμού διαφάνειας"/>
          <p:cNvSpPr>
            <a:spLocks noGrp="1"/>
          </p:cNvSpPr>
          <p:nvPr>
            <p:ph type="sldNum" sz="quarter" idx="5"/>
          </p:nvPr>
        </p:nvSpPr>
        <p:spPr/>
        <p:txBody>
          <a:bodyPr/>
          <a:lstStyle/>
          <a:p>
            <a:pPr>
              <a:defRPr/>
            </a:pPr>
            <a:fld id="{D34EDD19-728E-4FCB-8422-6DD19E47EF7E}" type="slidenum">
              <a:rPr lang="el-GR" smtClean="0"/>
              <a:pPr>
                <a:defRPr/>
              </a:pPr>
              <a:t>6</a:t>
            </a:fld>
            <a:endParaRPr lang="el-G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62"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40963"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smtClean="0"/>
          </a:p>
        </p:txBody>
      </p:sp>
      <p:sp>
        <p:nvSpPr>
          <p:cNvPr id="4" name="3 - Θέση αριθμού διαφάνειας"/>
          <p:cNvSpPr>
            <a:spLocks noGrp="1"/>
          </p:cNvSpPr>
          <p:nvPr>
            <p:ph type="sldNum" sz="quarter" idx="5"/>
          </p:nvPr>
        </p:nvSpPr>
        <p:spPr/>
        <p:txBody>
          <a:bodyPr/>
          <a:lstStyle/>
          <a:p>
            <a:pPr>
              <a:defRPr/>
            </a:pPr>
            <a:fld id="{BC13DFE4-358C-4073-A739-A69CC7AD2B42}" type="slidenum">
              <a:rPr lang="el-GR" smtClean="0"/>
              <a:pPr>
                <a:defRPr/>
              </a:pPr>
              <a:t>7</a:t>
            </a:fld>
            <a:endParaRPr lang="el-GR"/>
          </a:p>
        </p:txBody>
      </p:sp>
    </p:spTree>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1986"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41987"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smtClean="0"/>
          </a:p>
        </p:txBody>
      </p:sp>
      <p:sp>
        <p:nvSpPr>
          <p:cNvPr id="4" name="3 - Θέση αριθμού διαφάνειας"/>
          <p:cNvSpPr>
            <a:spLocks noGrp="1"/>
          </p:cNvSpPr>
          <p:nvPr>
            <p:ph type="sldNum" sz="quarter" idx="5"/>
          </p:nvPr>
        </p:nvSpPr>
        <p:spPr/>
        <p:txBody>
          <a:bodyPr/>
          <a:lstStyle/>
          <a:p>
            <a:pPr>
              <a:defRPr/>
            </a:pPr>
            <a:fld id="{FC44C2EB-B519-4671-B501-FBB98BF5D3F0}" type="slidenum">
              <a:rPr lang="el-GR" smtClean="0"/>
              <a:pPr>
                <a:defRPr/>
              </a:pPr>
              <a:t>8</a:t>
            </a:fld>
            <a:endParaRPr lang="el-GR"/>
          </a:p>
        </p:txBody>
      </p:sp>
    </p:spTree>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3010"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43011"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0D59BF2C-37C6-4D72-9831-77CD8EC04A1C}" type="slidenum">
              <a:rPr lang="el-GR" smtClean="0"/>
              <a:pPr>
                <a:defRPr/>
              </a:pPr>
              <a:t>9</a:t>
            </a:fld>
            <a:endParaRPr lang="el-GR" dirty="0"/>
          </a:p>
        </p:txBody>
      </p:sp>
    </p:spTree>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034" name="1 - Θέση εικόνας διαφάνειας"/>
          <p:cNvSpPr>
            <a:spLocks noGrp="1" noRot="1" noChangeAspect="1" noTextEdit="1"/>
          </p:cNvSpPr>
          <p:nvPr>
            <p:ph type="sldImg"/>
          </p:nvPr>
        </p:nvSpPr>
        <p:spPr bwMode="auto">
          <a:noFill/>
          <a:ln>
            <a:solidFill>
              <a:srgbClr val="000000"/>
            </a:solidFill>
            <a:miter lim="800000"/>
            <a:headEnd/>
            <a:tailEnd/>
          </a:ln>
        </p:spPr>
      </p:sp>
      <p:sp>
        <p:nvSpPr>
          <p:cNvPr id="44035" name="2 - Θέση σημειώσεων"/>
          <p:cNvSpPr>
            <a:spLocks noGrp="1"/>
          </p:cNvSpPr>
          <p:nvPr>
            <p:ph type="body" idx="1"/>
          </p:nvPr>
        </p:nvSpPr>
        <p:spPr bwMode="auto">
          <a:noFill/>
        </p:spPr>
        <p:txBody>
          <a:bodyPr wrap="square" numCol="1" anchor="t" anchorCtr="0" compatLnSpc="1">
            <a:prstTxWarp prst="textNoShape">
              <a:avLst/>
            </a:prstTxWarp>
          </a:bodyPr>
          <a:lstStyle/>
          <a:p>
            <a:endParaRPr lang="el-GR" dirty="0" smtClean="0"/>
          </a:p>
        </p:txBody>
      </p:sp>
      <p:sp>
        <p:nvSpPr>
          <p:cNvPr id="4" name="3 - Θέση αριθμού διαφάνειας"/>
          <p:cNvSpPr>
            <a:spLocks noGrp="1"/>
          </p:cNvSpPr>
          <p:nvPr>
            <p:ph type="sldNum" sz="quarter" idx="5"/>
          </p:nvPr>
        </p:nvSpPr>
        <p:spPr/>
        <p:txBody>
          <a:bodyPr/>
          <a:lstStyle/>
          <a:p>
            <a:pPr>
              <a:defRPr/>
            </a:pPr>
            <a:fld id="{85E20D79-E806-467C-85DE-5652473A94BE}" type="slidenum">
              <a:rPr lang="el-GR" smtClean="0"/>
              <a:pPr>
                <a:defRPr/>
              </a:pPr>
              <a:t>10</a:t>
            </a:fld>
            <a:endParaRPr lang="el-GR"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1 - Τίτλος"/>
          <p:cNvSpPr>
            <a:spLocks noGrp="1"/>
          </p:cNvSpPr>
          <p:nvPr>
            <p:ph type="ctrTitle"/>
          </p:nvPr>
        </p:nvSpPr>
        <p:spPr>
          <a:xfrm>
            <a:off x="685800" y="2130425"/>
            <a:ext cx="7772400" cy="1470025"/>
          </a:xfrm>
        </p:spPr>
        <p:txBody>
          <a:bodyPr/>
          <a:lstStyle/>
          <a:p>
            <a:r>
              <a:rPr lang="el-GR" smtClean="0"/>
              <a:t>Kλικ για επεξεργασία του τίτλου</a:t>
            </a:r>
            <a:endParaRPr lang="el-GR"/>
          </a:p>
        </p:txBody>
      </p:sp>
      <p:sp>
        <p:nvSpPr>
          <p:cNvPr id="3" name="2 - Υπότιτλος"/>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Κάντε κλικ για να επεξεργαστείτε τον υπότιτλο του υποδείγματος</a:t>
            </a:r>
            <a:endParaRPr lang="el-GR"/>
          </a:p>
        </p:txBody>
      </p:sp>
      <p:sp>
        <p:nvSpPr>
          <p:cNvPr id="4" name="3 - Θέση ημερομηνίας"/>
          <p:cNvSpPr>
            <a:spLocks noGrp="1"/>
          </p:cNvSpPr>
          <p:nvPr>
            <p:ph type="dt" sz="half" idx="10"/>
          </p:nvPr>
        </p:nvSpPr>
        <p:spPr/>
        <p:txBody>
          <a:bodyPr/>
          <a:lstStyle/>
          <a:p>
            <a:pPr>
              <a:defRPr/>
            </a:pPr>
            <a:fld id="{11F7FE82-C8A0-469A-BEEE-DEB9A09306E6}" type="datetimeFigureOut">
              <a:rPr lang="el-GR" smtClean="0"/>
              <a:pPr>
                <a:defRPr/>
              </a:pPr>
              <a:t>26/2/2016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23D54E7A-2415-46DF-A6E3-11CE654847B2}" type="slidenum">
              <a:rPr lang="el-GR" smtClean="0"/>
              <a:pPr>
                <a:defRPr/>
              </a:pPr>
              <a:t>‹#›</a:t>
            </a:fld>
            <a:endParaRPr lang="el-G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EB32C45D-4DDA-4251-BA90-FB0F63785AC3}" type="datetimeFigureOut">
              <a:rPr lang="el-GR" smtClean="0"/>
              <a:pPr>
                <a:defRPr/>
              </a:pPr>
              <a:t>26/2/2016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B9365297-D856-426F-868F-4DBA58EE2ED3}" type="slidenum">
              <a:rPr lang="el-GR" smtClean="0"/>
              <a:pPr>
                <a:defRPr/>
              </a:pPr>
              <a:t>‹#›</a:t>
            </a:fld>
            <a:endParaRPr lang="el-G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1 - Κατακόρυφος τίτλος"/>
          <p:cNvSpPr>
            <a:spLocks noGrp="1"/>
          </p:cNvSpPr>
          <p:nvPr>
            <p:ph type="title" orient="vert"/>
          </p:nvPr>
        </p:nvSpPr>
        <p:spPr>
          <a:xfrm>
            <a:off x="6629400" y="274638"/>
            <a:ext cx="2057400" cy="5851525"/>
          </a:xfrm>
        </p:spPr>
        <p:txBody>
          <a:bodyPr vert="eaVert"/>
          <a:lstStyle/>
          <a:p>
            <a:r>
              <a:rPr lang="el-GR" smtClean="0"/>
              <a:t>Kλικ για επεξεργασία του τίτλου</a:t>
            </a:r>
            <a:endParaRPr lang="el-GR"/>
          </a:p>
        </p:txBody>
      </p:sp>
      <p:sp>
        <p:nvSpPr>
          <p:cNvPr id="3" name="2 - Θέση κατακόρυφου κειμένου"/>
          <p:cNvSpPr>
            <a:spLocks noGrp="1"/>
          </p:cNvSpPr>
          <p:nvPr>
            <p:ph type="body" orient="vert" idx="1"/>
          </p:nvPr>
        </p:nvSpPr>
        <p:spPr>
          <a:xfrm>
            <a:off x="457200" y="274638"/>
            <a:ext cx="6019800" cy="5851525"/>
          </a:xfrm>
        </p:spPr>
        <p:txBody>
          <a:bodyPr vert="eaVert"/>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1C5E1B01-E353-49B5-8400-62DD7C1026EA}" type="datetimeFigureOut">
              <a:rPr lang="el-GR" smtClean="0"/>
              <a:pPr>
                <a:defRPr/>
              </a:pPr>
              <a:t>26/2/2016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FAD2C543-1FCD-4819-A79C-52B4FFA63379}" type="slidenum">
              <a:rPr lang="el-GR" smtClean="0"/>
              <a:pPr>
                <a:defRPr/>
              </a:pPr>
              <a:t>‹#›</a:t>
            </a:fld>
            <a:endParaRPr lang="el-G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Αντικείμενο">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idx="1"/>
          </p:nvPr>
        </p:nvSpPr>
        <p:spPr/>
        <p:txBody>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10"/>
          </p:nvPr>
        </p:nvSpPr>
        <p:spPr/>
        <p:txBody>
          <a:bodyPr/>
          <a:lstStyle/>
          <a:p>
            <a:pPr>
              <a:defRPr/>
            </a:pPr>
            <a:fld id="{5FF3A41A-D304-47FE-B3D4-BB60A88B07C2}" type="datetimeFigureOut">
              <a:rPr lang="el-GR" smtClean="0"/>
              <a:pPr>
                <a:defRPr/>
              </a:pPr>
              <a:t>26/2/2016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5A02FAC6-5FDE-4806-82E8-C0CAC9B0ACFA}" type="slidenum">
              <a:rPr lang="el-GR" smtClean="0"/>
              <a:pPr>
                <a:defRPr/>
              </a:pPr>
              <a:t>‹#›</a:t>
            </a:fld>
            <a:endParaRPr lang="el-G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1 - Τίτλος"/>
          <p:cNvSpPr>
            <a:spLocks noGrp="1"/>
          </p:cNvSpPr>
          <p:nvPr>
            <p:ph type="title"/>
          </p:nvPr>
        </p:nvSpPr>
        <p:spPr>
          <a:xfrm>
            <a:off x="722313" y="4406900"/>
            <a:ext cx="7772400" cy="1362075"/>
          </a:xfrm>
        </p:spPr>
        <p:txBody>
          <a:bodyPr anchor="t"/>
          <a:lstStyle>
            <a:lvl1pPr algn="l">
              <a:defRPr sz="4000" b="1" cap="all"/>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Kλικ για επεξεργασία των στυλ του υποδείγματος</a:t>
            </a:r>
          </a:p>
        </p:txBody>
      </p:sp>
      <p:sp>
        <p:nvSpPr>
          <p:cNvPr id="4" name="3 - Θέση ημερομηνίας"/>
          <p:cNvSpPr>
            <a:spLocks noGrp="1"/>
          </p:cNvSpPr>
          <p:nvPr>
            <p:ph type="dt" sz="half" idx="10"/>
          </p:nvPr>
        </p:nvSpPr>
        <p:spPr/>
        <p:txBody>
          <a:bodyPr/>
          <a:lstStyle/>
          <a:p>
            <a:pPr>
              <a:defRPr/>
            </a:pPr>
            <a:fld id="{A72F0791-3D22-41E7-A9E7-34827A2DDB78}" type="datetimeFigureOut">
              <a:rPr lang="el-GR" smtClean="0"/>
              <a:pPr>
                <a:defRPr/>
              </a:pPr>
              <a:t>26/2/2016</a:t>
            </a:fld>
            <a:endParaRPr lang="el-GR"/>
          </a:p>
        </p:txBody>
      </p:sp>
      <p:sp>
        <p:nvSpPr>
          <p:cNvPr id="5" name="4 - Θέση υποσέλιδου"/>
          <p:cNvSpPr>
            <a:spLocks noGrp="1"/>
          </p:cNvSpPr>
          <p:nvPr>
            <p:ph type="ftr" sz="quarter" idx="11"/>
          </p:nvPr>
        </p:nvSpPr>
        <p:spPr/>
        <p:txBody>
          <a:bodyPr/>
          <a:lstStyle/>
          <a:p>
            <a:pPr>
              <a:defRPr/>
            </a:pPr>
            <a:endParaRPr lang="el-GR"/>
          </a:p>
        </p:txBody>
      </p:sp>
      <p:sp>
        <p:nvSpPr>
          <p:cNvPr id="6" name="5 - Θέση αριθμού διαφάνειας"/>
          <p:cNvSpPr>
            <a:spLocks noGrp="1"/>
          </p:cNvSpPr>
          <p:nvPr>
            <p:ph type="sldNum" sz="quarter" idx="12"/>
          </p:nvPr>
        </p:nvSpPr>
        <p:spPr/>
        <p:txBody>
          <a:bodyPr/>
          <a:lstStyle/>
          <a:p>
            <a:pPr>
              <a:defRPr/>
            </a:pPr>
            <a:fld id="{F7B58BFB-8C4C-448A-87DA-8E5925BCC185}" type="slidenum">
              <a:rPr lang="el-GR" smtClean="0"/>
              <a:pPr>
                <a:defRPr/>
              </a:pPr>
              <a:t>‹#›</a:t>
            </a:fld>
            <a:endParaRPr lang="el-G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περιεχομένου"/>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περιεχομένου"/>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ημερομηνίας"/>
          <p:cNvSpPr>
            <a:spLocks noGrp="1"/>
          </p:cNvSpPr>
          <p:nvPr>
            <p:ph type="dt" sz="half" idx="10"/>
          </p:nvPr>
        </p:nvSpPr>
        <p:spPr/>
        <p:txBody>
          <a:bodyPr/>
          <a:lstStyle/>
          <a:p>
            <a:pPr>
              <a:defRPr/>
            </a:pPr>
            <a:fld id="{473B0E33-E8E9-42E5-AEBE-BECA0E592F98}" type="datetimeFigureOut">
              <a:rPr lang="el-GR" smtClean="0"/>
              <a:pPr>
                <a:defRPr/>
              </a:pPr>
              <a:t>26/2/2016</a:t>
            </a:fld>
            <a:endParaRPr lang="el-GR"/>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8D502E44-27A9-44BB-9660-3160EACF2A85}" type="slidenum">
              <a:rPr lang="el-GR" smtClean="0"/>
              <a:pPr>
                <a:defRPr/>
              </a:pPr>
              <a:t>‹#›</a:t>
            </a:fld>
            <a:endParaRPr lang="el-G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lvl1pPr>
              <a:defRPr/>
            </a:lvl1p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4" name="3 - Θέση περιεχομένου"/>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4 - Θέση κειμένου"/>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Kλικ για επεξεργασία των στυλ του υποδείγματος</a:t>
            </a:r>
          </a:p>
        </p:txBody>
      </p:sp>
      <p:sp>
        <p:nvSpPr>
          <p:cNvPr id="6" name="5 - Θέση περιεχομένου"/>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6 - Θέση ημερομηνίας"/>
          <p:cNvSpPr>
            <a:spLocks noGrp="1"/>
          </p:cNvSpPr>
          <p:nvPr>
            <p:ph type="dt" sz="half" idx="10"/>
          </p:nvPr>
        </p:nvSpPr>
        <p:spPr/>
        <p:txBody>
          <a:bodyPr/>
          <a:lstStyle/>
          <a:p>
            <a:pPr>
              <a:defRPr/>
            </a:pPr>
            <a:fld id="{6119A777-E696-489C-AF2F-3595F857225D}" type="datetimeFigureOut">
              <a:rPr lang="el-GR" smtClean="0"/>
              <a:pPr>
                <a:defRPr/>
              </a:pPr>
              <a:t>26/2/2016</a:t>
            </a:fld>
            <a:endParaRPr lang="el-GR"/>
          </a:p>
        </p:txBody>
      </p:sp>
      <p:sp>
        <p:nvSpPr>
          <p:cNvPr id="8" name="7 - Θέση υποσέλιδου"/>
          <p:cNvSpPr>
            <a:spLocks noGrp="1"/>
          </p:cNvSpPr>
          <p:nvPr>
            <p:ph type="ftr" sz="quarter" idx="11"/>
          </p:nvPr>
        </p:nvSpPr>
        <p:spPr/>
        <p:txBody>
          <a:bodyPr/>
          <a:lstStyle/>
          <a:p>
            <a:pPr>
              <a:defRPr/>
            </a:pPr>
            <a:endParaRPr lang="el-GR"/>
          </a:p>
        </p:txBody>
      </p:sp>
      <p:sp>
        <p:nvSpPr>
          <p:cNvPr id="9" name="8 - Θέση αριθμού διαφάνειας"/>
          <p:cNvSpPr>
            <a:spLocks noGrp="1"/>
          </p:cNvSpPr>
          <p:nvPr>
            <p:ph type="sldNum" sz="quarter" idx="12"/>
          </p:nvPr>
        </p:nvSpPr>
        <p:spPr/>
        <p:txBody>
          <a:bodyPr/>
          <a:lstStyle/>
          <a:p>
            <a:pPr>
              <a:defRPr/>
            </a:pPr>
            <a:fld id="{04C62434-31AF-42CA-831A-6CEB77E27AB1}" type="slidenum">
              <a:rPr lang="el-GR" smtClean="0"/>
              <a:pPr>
                <a:defRPr/>
              </a:pPr>
              <a:t>‹#›</a:t>
            </a:fld>
            <a:endParaRPr lang="el-G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smtClean="0"/>
              <a:t>Kλικ για επεξεργασία του τίτλου</a:t>
            </a:r>
            <a:endParaRPr lang="el-GR"/>
          </a:p>
        </p:txBody>
      </p:sp>
      <p:sp>
        <p:nvSpPr>
          <p:cNvPr id="3" name="2 - Θέση ημερομηνίας"/>
          <p:cNvSpPr>
            <a:spLocks noGrp="1"/>
          </p:cNvSpPr>
          <p:nvPr>
            <p:ph type="dt" sz="half" idx="10"/>
          </p:nvPr>
        </p:nvSpPr>
        <p:spPr/>
        <p:txBody>
          <a:bodyPr/>
          <a:lstStyle/>
          <a:p>
            <a:pPr>
              <a:defRPr/>
            </a:pPr>
            <a:fld id="{F7469E91-5147-492A-9C84-EC1853BD9CED}" type="datetimeFigureOut">
              <a:rPr lang="el-GR" smtClean="0"/>
              <a:pPr>
                <a:defRPr/>
              </a:pPr>
              <a:t>26/2/2016</a:t>
            </a:fld>
            <a:endParaRPr lang="el-GR"/>
          </a:p>
        </p:txBody>
      </p:sp>
      <p:sp>
        <p:nvSpPr>
          <p:cNvPr id="4" name="3 - Θέση υποσέλιδου"/>
          <p:cNvSpPr>
            <a:spLocks noGrp="1"/>
          </p:cNvSpPr>
          <p:nvPr>
            <p:ph type="ftr" sz="quarter" idx="11"/>
          </p:nvPr>
        </p:nvSpPr>
        <p:spPr/>
        <p:txBody>
          <a:bodyPr/>
          <a:lstStyle/>
          <a:p>
            <a:pPr>
              <a:defRPr/>
            </a:pPr>
            <a:endParaRPr lang="el-GR"/>
          </a:p>
        </p:txBody>
      </p:sp>
      <p:sp>
        <p:nvSpPr>
          <p:cNvPr id="5" name="4 - Θέση αριθμού διαφάνειας"/>
          <p:cNvSpPr>
            <a:spLocks noGrp="1"/>
          </p:cNvSpPr>
          <p:nvPr>
            <p:ph type="sldNum" sz="quarter" idx="12"/>
          </p:nvPr>
        </p:nvSpPr>
        <p:spPr/>
        <p:txBody>
          <a:bodyPr/>
          <a:lstStyle/>
          <a:p>
            <a:pPr>
              <a:defRPr/>
            </a:pPr>
            <a:fld id="{85DA926B-EECC-4DDF-9139-59AE36FE3639}" type="slidenum">
              <a:rPr lang="el-GR" smtClean="0"/>
              <a:pPr>
                <a:defRPr/>
              </a:pPr>
              <a:t>‹#›</a:t>
            </a:fld>
            <a:endParaRPr lang="el-G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1 - Θέση ημερομηνίας"/>
          <p:cNvSpPr>
            <a:spLocks noGrp="1"/>
          </p:cNvSpPr>
          <p:nvPr>
            <p:ph type="dt" sz="half" idx="10"/>
          </p:nvPr>
        </p:nvSpPr>
        <p:spPr/>
        <p:txBody>
          <a:bodyPr/>
          <a:lstStyle/>
          <a:p>
            <a:pPr>
              <a:defRPr/>
            </a:pPr>
            <a:fld id="{10F35CB8-8E8A-46A7-8755-C8DE6E227717}" type="datetimeFigureOut">
              <a:rPr lang="el-GR" smtClean="0"/>
              <a:pPr>
                <a:defRPr/>
              </a:pPr>
              <a:t>26/2/2016</a:t>
            </a:fld>
            <a:endParaRPr lang="el-GR"/>
          </a:p>
        </p:txBody>
      </p:sp>
      <p:sp>
        <p:nvSpPr>
          <p:cNvPr id="3" name="2 - Θέση υποσέλιδου"/>
          <p:cNvSpPr>
            <a:spLocks noGrp="1"/>
          </p:cNvSpPr>
          <p:nvPr>
            <p:ph type="ftr" sz="quarter" idx="11"/>
          </p:nvPr>
        </p:nvSpPr>
        <p:spPr/>
        <p:txBody>
          <a:bodyPr/>
          <a:lstStyle/>
          <a:p>
            <a:pPr>
              <a:defRPr/>
            </a:pPr>
            <a:endParaRPr lang="el-GR"/>
          </a:p>
        </p:txBody>
      </p:sp>
      <p:sp>
        <p:nvSpPr>
          <p:cNvPr id="4" name="3 - Θέση αριθμού διαφάνειας"/>
          <p:cNvSpPr>
            <a:spLocks noGrp="1"/>
          </p:cNvSpPr>
          <p:nvPr>
            <p:ph type="sldNum" sz="quarter" idx="12"/>
          </p:nvPr>
        </p:nvSpPr>
        <p:spPr/>
        <p:txBody>
          <a:bodyPr/>
          <a:lstStyle/>
          <a:p>
            <a:pPr>
              <a:defRPr/>
            </a:pPr>
            <a:fld id="{19FD9CA2-2D77-40CB-B579-3341A00D58DA}" type="slidenum">
              <a:rPr lang="el-GR" smtClean="0"/>
              <a:pPr>
                <a:defRPr/>
              </a:pPr>
              <a:t>‹#›</a:t>
            </a:fld>
            <a:endParaRPr lang="el-G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457200" y="273050"/>
            <a:ext cx="3008313" cy="1162050"/>
          </a:xfrm>
        </p:spPr>
        <p:txBody>
          <a:bodyPr anchor="b"/>
          <a:lstStyle>
            <a:lvl1pPr algn="l">
              <a:defRPr sz="2000" b="1"/>
            </a:lvl1pPr>
          </a:lstStyle>
          <a:p>
            <a:r>
              <a:rPr lang="el-GR" smtClean="0"/>
              <a:t>Kλικ για επεξεργασία του τίτλου</a:t>
            </a:r>
            <a:endParaRPr lang="el-GR"/>
          </a:p>
        </p:txBody>
      </p:sp>
      <p:sp>
        <p:nvSpPr>
          <p:cNvPr id="3" name="2 - Θέση περιεχομένου"/>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κειμένου"/>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7C5AEBF5-9C62-4F6B-9718-E4366474CC9D}" type="datetimeFigureOut">
              <a:rPr lang="el-GR" smtClean="0"/>
              <a:pPr>
                <a:defRPr/>
              </a:pPr>
              <a:t>26/2/2016</a:t>
            </a:fld>
            <a:endParaRPr lang="el-GR"/>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E0F55149-C670-4A96-A877-E2CCAF1145F8}" type="slidenum">
              <a:rPr lang="el-GR" smtClean="0"/>
              <a:pPr>
                <a:defRPr/>
              </a:pPr>
              <a:t>‹#›</a:t>
            </a:fld>
            <a:endParaRPr lang="el-G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1 - Τίτλος"/>
          <p:cNvSpPr>
            <a:spLocks noGrp="1"/>
          </p:cNvSpPr>
          <p:nvPr>
            <p:ph type="title"/>
          </p:nvPr>
        </p:nvSpPr>
        <p:spPr>
          <a:xfrm>
            <a:off x="1792288" y="4800600"/>
            <a:ext cx="5486400" cy="566738"/>
          </a:xfrm>
        </p:spPr>
        <p:txBody>
          <a:bodyPr anchor="b"/>
          <a:lstStyle>
            <a:lvl1pPr algn="l">
              <a:defRPr sz="2000" b="1"/>
            </a:lvl1pPr>
          </a:lstStyle>
          <a:p>
            <a:r>
              <a:rPr lang="el-GR" smtClean="0"/>
              <a:t>Kλικ για επεξεργασία του τίτλου</a:t>
            </a:r>
            <a:endParaRPr lang="el-GR"/>
          </a:p>
        </p:txBody>
      </p:sp>
      <p:sp>
        <p:nvSpPr>
          <p:cNvPr id="3" name="2 - Θέση εικόνας"/>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3 - Θέση κειμένου"/>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Kλικ για επεξεργασία των στυλ του υποδείγματος</a:t>
            </a:r>
          </a:p>
        </p:txBody>
      </p:sp>
      <p:sp>
        <p:nvSpPr>
          <p:cNvPr id="5" name="4 - Θέση ημερομηνίας"/>
          <p:cNvSpPr>
            <a:spLocks noGrp="1"/>
          </p:cNvSpPr>
          <p:nvPr>
            <p:ph type="dt" sz="half" idx="10"/>
          </p:nvPr>
        </p:nvSpPr>
        <p:spPr/>
        <p:txBody>
          <a:bodyPr/>
          <a:lstStyle/>
          <a:p>
            <a:pPr>
              <a:defRPr/>
            </a:pPr>
            <a:fld id="{5581A168-8B45-43EE-9533-F66ED50D677C}" type="datetimeFigureOut">
              <a:rPr lang="el-GR" smtClean="0"/>
              <a:pPr>
                <a:defRPr/>
              </a:pPr>
              <a:t>26/2/2016</a:t>
            </a:fld>
            <a:endParaRPr lang="el-GR"/>
          </a:p>
        </p:txBody>
      </p:sp>
      <p:sp>
        <p:nvSpPr>
          <p:cNvPr id="6" name="5 - Θέση υποσέλιδου"/>
          <p:cNvSpPr>
            <a:spLocks noGrp="1"/>
          </p:cNvSpPr>
          <p:nvPr>
            <p:ph type="ftr" sz="quarter" idx="11"/>
          </p:nvPr>
        </p:nvSpPr>
        <p:spPr/>
        <p:txBody>
          <a:bodyPr/>
          <a:lstStyle/>
          <a:p>
            <a:pPr>
              <a:defRPr/>
            </a:pPr>
            <a:endParaRPr lang="el-GR"/>
          </a:p>
        </p:txBody>
      </p:sp>
      <p:sp>
        <p:nvSpPr>
          <p:cNvPr id="7" name="6 - Θέση αριθμού διαφάνειας"/>
          <p:cNvSpPr>
            <a:spLocks noGrp="1"/>
          </p:cNvSpPr>
          <p:nvPr>
            <p:ph type="sldNum" sz="quarter" idx="12"/>
          </p:nvPr>
        </p:nvSpPr>
        <p:spPr/>
        <p:txBody>
          <a:bodyPr/>
          <a:lstStyle/>
          <a:p>
            <a:pPr>
              <a:defRPr/>
            </a:pPr>
            <a:fld id="{316BD4A2-BDF8-4429-BF5F-98F65E889C5C}" type="slidenum">
              <a:rPr lang="el-GR" smtClean="0"/>
              <a:pPr>
                <a:defRPr/>
              </a:pPr>
              <a:t>‹#›</a:t>
            </a:fld>
            <a:endParaRPr lang="el-G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1 - Θέση τίτλου"/>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Kλικ για επεξεργασία του τίτλου</a:t>
            </a:r>
            <a:endParaRPr lang="el-GR"/>
          </a:p>
        </p:txBody>
      </p:sp>
      <p:sp>
        <p:nvSpPr>
          <p:cNvPr id="3" name="2 - Θέση κειμένου"/>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Kλικ για επεξεργασία των στυλ του υποδείγματος</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3 - Θέση ημερομηνίας"/>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a:defRPr/>
            </a:pPr>
            <a:fld id="{ECDA4C56-D988-4FD0-9DA7-B82C2D3F2BA9}" type="datetimeFigureOut">
              <a:rPr lang="el-GR" smtClean="0"/>
              <a:pPr>
                <a:defRPr/>
              </a:pPr>
              <a:t>26/2/2016</a:t>
            </a:fld>
            <a:endParaRPr lang="el-GR"/>
          </a:p>
        </p:txBody>
      </p:sp>
      <p:sp>
        <p:nvSpPr>
          <p:cNvPr id="5" name="4 - Θέση υποσέλιδου"/>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a:defRPr/>
            </a:pPr>
            <a:endParaRPr lang="el-GR"/>
          </a:p>
        </p:txBody>
      </p:sp>
      <p:sp>
        <p:nvSpPr>
          <p:cNvPr id="6" name="5 - Θέση αριθμού διαφάνειας"/>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a:defRPr/>
            </a:pPr>
            <a:fld id="{80797B4C-A1AE-4578-AF00-BCDE04A6D23F}" type="slidenum">
              <a:rPr lang="el-GR" smtClean="0"/>
              <a:pPr>
                <a:defRPr/>
              </a:pPr>
              <a:t>‹#›</a:t>
            </a:fld>
            <a:endParaRPr lang="el-GR"/>
          </a:p>
        </p:txBody>
      </p:sp>
    </p:spTree>
  </p:cSld>
  <p:clrMap bg1="lt1" tx1="dk1" bg2="lt2" tx2="dk2" accent1="accent1" accent2="accent2" accent3="accent3" accent4="accent4" accent5="accent5" accent6="accent6" hlink="hlink" folHlink="folHlink"/>
  <p:sldLayoutIdLst>
    <p:sldLayoutId id="2147483958" r:id="rId1"/>
    <p:sldLayoutId id="2147483959" r:id="rId2"/>
    <p:sldLayoutId id="2147483960" r:id="rId3"/>
    <p:sldLayoutId id="2147483961" r:id="rId4"/>
    <p:sldLayoutId id="2147483962" r:id="rId5"/>
    <p:sldLayoutId id="2147483963" r:id="rId6"/>
    <p:sldLayoutId id="2147483964" r:id="rId7"/>
    <p:sldLayoutId id="2147483965" r:id="rId8"/>
    <p:sldLayoutId id="2147483966" r:id="rId9"/>
    <p:sldLayoutId id="2147483967" r:id="rId10"/>
    <p:sldLayoutId id="2147483968"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notesSlide" Target="../notesSlides/notesSlide9.xml"/><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notesSlide" Target="../notesSlides/notesSlide10.xm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notesSlide" Target="../notesSlides/notesSlide11.xm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notesSlide" Target="../notesSlides/notesSlide12.xml"/><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notesSlide" Target="../notesSlides/notesSlide13.xml"/><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notesSlide" Target="../notesSlides/notesSlide14.xml"/><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notesSlide" Target="../notesSlides/notesSlide15.xml"/><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6.xml"/><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notesSlide" Target="../notesSlides/notesSlide17.xml"/><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notesSlide" Target="../notesSlides/notesSlide18.xml"/><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2" Type="http://schemas.openxmlformats.org/officeDocument/2006/relationships/notesSlide" Target="../notesSlides/notesSlide19.xml"/><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notesSlide" Target="../notesSlides/notesSlide20.xml"/><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notesSlide" Target="../notesSlides/notesSlide21.xml"/><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notesSlide" Target="../notesSlides/notesSlide22.xml"/><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6.xml"/><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notesSlide" Target="../notesSlides/notesSlide7.xml"/><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notesSlide" Target="../notesSlides/notesSlide8.xml"/><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1 - Τίτλος"/>
          <p:cNvSpPr>
            <a:spLocks noGrp="1"/>
          </p:cNvSpPr>
          <p:nvPr>
            <p:ph type="ctrTitle"/>
          </p:nvPr>
        </p:nvSpPr>
        <p:spPr>
          <a:xfrm>
            <a:off x="642910" y="2643182"/>
            <a:ext cx="7772400" cy="1470025"/>
          </a:xfrm>
        </p:spPr>
        <p:txBody>
          <a:bodyPr/>
          <a:lstStyle/>
          <a:p>
            <a:endParaRPr lang="el-GR" sz="2800" b="1" dirty="0" smtClean="0">
              <a:solidFill>
                <a:srgbClr val="C00000"/>
              </a:solidFill>
            </a:endParaRPr>
          </a:p>
        </p:txBody>
      </p:sp>
      <p:sp>
        <p:nvSpPr>
          <p:cNvPr id="3" name="2 - Υπότιτλος"/>
          <p:cNvSpPr>
            <a:spLocks noGrp="1"/>
          </p:cNvSpPr>
          <p:nvPr>
            <p:ph type="subTitle" idx="1"/>
          </p:nvPr>
        </p:nvSpPr>
        <p:spPr>
          <a:xfrm>
            <a:off x="500063" y="3886200"/>
            <a:ext cx="7272337" cy="1752600"/>
          </a:xfrm>
        </p:spPr>
        <p:txBody>
          <a:bodyPr>
            <a:normAutofit lnSpcReduction="10000"/>
          </a:bodyPr>
          <a:lstStyle/>
          <a:p>
            <a:pPr>
              <a:defRPr/>
            </a:pPr>
            <a:endParaRPr lang="el-GR" dirty="0" smtClean="0"/>
          </a:p>
          <a:p>
            <a:pPr>
              <a:defRPr/>
            </a:pPr>
            <a:endParaRPr lang="el-GR" dirty="0" smtClean="0"/>
          </a:p>
          <a:p>
            <a:pPr algn="l">
              <a:defRPr/>
            </a:pPr>
            <a:r>
              <a:rPr lang="en-US" sz="2000" dirty="0" err="1" smtClean="0">
                <a:solidFill>
                  <a:schemeClr val="tx1">
                    <a:lumMod val="65000"/>
                    <a:lumOff val="35000"/>
                  </a:schemeClr>
                </a:solidFill>
              </a:rPr>
              <a:t>MSc</a:t>
            </a:r>
            <a:r>
              <a:rPr lang="en-US" sz="2000" dirty="0" smtClean="0">
                <a:solidFill>
                  <a:schemeClr val="tx1">
                    <a:lumMod val="65000"/>
                    <a:lumOff val="35000"/>
                  </a:schemeClr>
                </a:solidFill>
              </a:rPr>
              <a:t> </a:t>
            </a:r>
            <a:r>
              <a:rPr lang="el-GR" sz="2000" dirty="0" smtClean="0">
                <a:solidFill>
                  <a:schemeClr val="tx1">
                    <a:lumMod val="65000"/>
                    <a:lumOff val="35000"/>
                  </a:schemeClr>
                </a:solidFill>
              </a:rPr>
              <a:t>Τραπεζική &amp; Χρηματοοικονομική</a:t>
            </a:r>
          </a:p>
          <a:p>
            <a:pPr algn="l">
              <a:defRPr/>
            </a:pPr>
            <a:r>
              <a:rPr lang="el-GR" sz="2000" dirty="0" smtClean="0">
                <a:solidFill>
                  <a:schemeClr val="accent4">
                    <a:lumMod val="50000"/>
                    <a:lumOff val="50000"/>
                  </a:schemeClr>
                </a:solidFill>
              </a:rPr>
              <a:t>Δρ. Ανδρονίκη </a:t>
            </a:r>
            <a:r>
              <a:rPr lang="el-GR" sz="2000" dirty="0" err="1" smtClean="0">
                <a:solidFill>
                  <a:schemeClr val="accent4">
                    <a:lumMod val="50000"/>
                    <a:lumOff val="50000"/>
                  </a:schemeClr>
                </a:solidFill>
              </a:rPr>
              <a:t>Καταραχιά</a:t>
            </a:r>
            <a:endParaRPr lang="el-GR" sz="2000" dirty="0" smtClean="0">
              <a:solidFill>
                <a:schemeClr val="accent4">
                  <a:lumMod val="50000"/>
                  <a:lumOff val="50000"/>
                </a:schemeClr>
              </a:solidFill>
            </a:endParaRPr>
          </a:p>
          <a:p>
            <a:pPr>
              <a:defRPr/>
            </a:pPr>
            <a:endParaRPr lang="el-GR" sz="2000" dirty="0"/>
          </a:p>
        </p:txBody>
      </p:sp>
      <p:sp>
        <p:nvSpPr>
          <p:cNvPr id="4" name="2 - Υπότιτλος"/>
          <p:cNvSpPr txBox="1">
            <a:spLocks/>
          </p:cNvSpPr>
          <p:nvPr/>
        </p:nvSpPr>
        <p:spPr bwMode="auto">
          <a:xfrm>
            <a:off x="357188" y="214313"/>
            <a:ext cx="8215312" cy="1752600"/>
          </a:xfrm>
          <a:prstGeom prst="rect">
            <a:avLst/>
          </a:prstGeom>
          <a:solidFill>
            <a:schemeClr val="bg2">
              <a:lumMod val="75000"/>
            </a:schemeClr>
          </a:solidFill>
          <a:ln w="9525">
            <a:noFill/>
            <a:miter lim="800000"/>
            <a:headEnd/>
            <a:tailEnd/>
          </a:ln>
        </p:spPr>
        <p:txBody>
          <a:bodyPr/>
          <a:lstStyle/>
          <a:p>
            <a:pPr algn="ctr" eaLnBrk="0" hangingPunct="0">
              <a:spcBef>
                <a:spcPct val="20000"/>
              </a:spcBef>
              <a:defRPr/>
            </a:pPr>
            <a:endParaRPr lang="el-GR" sz="3200" kern="0" dirty="0">
              <a:latin typeface="+mn-lt"/>
            </a:endParaRPr>
          </a:p>
          <a:p>
            <a:pPr algn="ctr" eaLnBrk="0" hangingPunct="0">
              <a:spcBef>
                <a:spcPct val="20000"/>
              </a:spcBef>
              <a:defRPr/>
            </a:pPr>
            <a:r>
              <a:rPr lang="el-GR" sz="3200" b="1" kern="0" dirty="0">
                <a:solidFill>
                  <a:schemeClr val="bg2">
                    <a:lumMod val="60000"/>
                    <a:lumOff val="40000"/>
                  </a:schemeClr>
                </a:solidFill>
                <a:latin typeface="+mn-lt"/>
              </a:rPr>
              <a:t>ΤΡΑΠΕΖΙΚΟ ΜΑΡΚΕΤΙΝΓΚ &amp; ΧΡΗΜΑΤΟΟΙΚΟΝΟΜΙΚΗ ΣΥΜΠΕΡΙΦΟΡΑ</a:t>
            </a:r>
          </a:p>
        </p:txBody>
      </p:sp>
      <p:sp>
        <p:nvSpPr>
          <p:cNvPr id="5" name="1 - Τίτλος"/>
          <p:cNvSpPr txBox="1">
            <a:spLocks/>
          </p:cNvSpPr>
          <p:nvPr/>
        </p:nvSpPr>
        <p:spPr>
          <a:xfrm>
            <a:off x="642910" y="2643182"/>
            <a:ext cx="7772400" cy="1470025"/>
          </a:xfrm>
          <a:prstGeom prst="rect">
            <a:avLst/>
          </a:prstGeom>
          <a:solidFill>
            <a:schemeClr val="bg2">
              <a:lumMod val="50000"/>
            </a:schemeClr>
          </a:solidFill>
        </p:spPr>
        <p:txBody>
          <a:bodyPr vert="horz" lIns="91440" tIns="45720" rIns="91440" bIns="45720" rtlCol="0" anchor="ctr">
            <a:normAutofit fontScale="25000" lnSpcReduction="20000"/>
          </a:bodyPr>
          <a:lstStyle/>
          <a:p>
            <a:pPr marL="0" marR="0" lvl="0" indent="0" algn="ctr" defTabSz="914400" rtl="0" eaLnBrk="1" fontAlgn="auto" latinLnBrk="0" hangingPunct="1">
              <a:lnSpc>
                <a:spcPct val="100000"/>
              </a:lnSpc>
              <a:spcBef>
                <a:spcPct val="0"/>
              </a:spcBef>
              <a:spcAft>
                <a:spcPts val="0"/>
              </a:spcAft>
              <a:buClrTx/>
              <a:buSzTx/>
              <a:buFontTx/>
              <a:buNone/>
              <a:tabLst/>
              <a:defRPr/>
            </a:pPr>
            <a:r>
              <a:rPr kumimoji="0" lang="el-GR" sz="44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t/>
            </a:r>
            <a:br>
              <a:rPr kumimoji="0" lang="el-GR" sz="44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br>
            <a:r>
              <a:rPr kumimoji="0" lang="el-GR" sz="44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t/>
            </a:r>
            <a:br>
              <a:rPr kumimoji="0" lang="el-GR" sz="44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br>
            <a:r>
              <a:rPr kumimoji="0" lang="el-GR"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t/>
            </a:r>
            <a:br>
              <a:rPr kumimoji="0" lang="el-GR"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br>
            <a:r>
              <a:rPr kumimoji="0" lang="en-US"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t/>
            </a:r>
            <a:br>
              <a:rPr kumimoji="0" lang="en-US"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br>
            <a:r>
              <a:rPr kumimoji="0" lang="en-US"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t/>
            </a:r>
            <a:br>
              <a:rPr kumimoji="0" lang="en-US"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br>
            <a:r>
              <a:rPr kumimoji="0" lang="en-US"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t/>
            </a:r>
            <a:br>
              <a:rPr kumimoji="0" lang="en-US"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br>
            <a:r>
              <a:rPr kumimoji="0" lang="en-US"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t/>
            </a:r>
            <a:br>
              <a:rPr kumimoji="0" lang="en-US"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br>
            <a:r>
              <a:rPr kumimoji="0" lang="en-US"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t/>
            </a:r>
            <a:br>
              <a:rPr kumimoji="0" lang="en-US"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br>
            <a:r>
              <a:rPr kumimoji="0" lang="en-US"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t/>
            </a:r>
            <a:br>
              <a:rPr kumimoji="0" lang="en-US"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br>
            <a:r>
              <a:rPr kumimoji="0" lang="el-GR"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t/>
            </a:r>
            <a:br>
              <a:rPr kumimoji="0" lang="el-GR" sz="2200" b="0" i="0" u="none" strike="noStrike" kern="1200" cap="none" spc="0" normalizeH="0" baseline="0" noProof="0" dirty="0" smtClean="0">
                <a:ln>
                  <a:noFill/>
                </a:ln>
                <a:solidFill>
                  <a:schemeClr val="tx2">
                    <a:satMod val="200000"/>
                  </a:schemeClr>
                </a:solidFill>
                <a:effectLst/>
                <a:uLnTx/>
                <a:uFillTx/>
                <a:latin typeface="Arial Narrow" pitchFamily="34" charset="0"/>
                <a:ea typeface="+mj-ea"/>
                <a:cs typeface="+mj-cs"/>
              </a:rPr>
            </a:br>
            <a:r>
              <a:rPr kumimoji="0" lang="el-GR" sz="11200" b="1" i="0" u="none" strike="noStrike" kern="1200" cap="none" spc="0" normalizeH="0" baseline="0" noProof="0" dirty="0" smtClean="0">
                <a:ln>
                  <a:noFill/>
                </a:ln>
                <a:solidFill>
                  <a:srgbClr val="C00000"/>
                </a:solidFill>
                <a:effectLst/>
                <a:uLnTx/>
                <a:uFillTx/>
                <a:latin typeface="Arial Narrow" pitchFamily="34" charset="0"/>
                <a:ea typeface="+mj-ea"/>
                <a:cs typeface="+mj-cs"/>
              </a:rPr>
              <a:t>ΕΦΑΡΜΟΓΗ ΤΩΝ ΑΡΧΩΝ ΤΟΥ ΜΑΡΚΕΤΙΝΓΚ ΣΤΟ ΧΡΗΜΑΤΟΠΙΣΤΩΤΙΚΟ ΤΟΜΕΑ</a:t>
            </a:r>
            <a:br>
              <a:rPr kumimoji="0" lang="el-GR" sz="11200" b="1" i="0" u="none" strike="noStrike" kern="1200" cap="none" spc="0" normalizeH="0" baseline="0" noProof="0" dirty="0" smtClean="0">
                <a:ln>
                  <a:noFill/>
                </a:ln>
                <a:solidFill>
                  <a:srgbClr val="C00000"/>
                </a:solidFill>
                <a:effectLst/>
                <a:uLnTx/>
                <a:uFillTx/>
                <a:latin typeface="Arial Narrow" pitchFamily="34" charset="0"/>
                <a:ea typeface="+mj-ea"/>
                <a:cs typeface="+mj-cs"/>
              </a:rPr>
            </a:br>
            <a:r>
              <a:rPr kumimoji="0" lang="el-GR" sz="11200" b="1" i="0" u="none" strike="noStrike" kern="1200" cap="none" spc="0" normalizeH="0" baseline="0" noProof="0" dirty="0" smtClean="0">
                <a:ln>
                  <a:noFill/>
                </a:ln>
                <a:solidFill>
                  <a:srgbClr val="C00000"/>
                </a:solidFill>
                <a:effectLst/>
                <a:uLnTx/>
                <a:uFillTx/>
                <a:latin typeface="+mj-lt"/>
                <a:ea typeface="+mj-ea"/>
                <a:cs typeface="+mj-cs"/>
              </a:rPr>
              <a:t/>
            </a:r>
            <a:br>
              <a:rPr kumimoji="0" lang="el-GR" sz="11200" b="1" i="0" u="none" strike="noStrike" kern="1200" cap="none" spc="0" normalizeH="0" baseline="0" noProof="0" dirty="0" smtClean="0">
                <a:ln>
                  <a:noFill/>
                </a:ln>
                <a:solidFill>
                  <a:srgbClr val="C00000"/>
                </a:solidFill>
                <a:effectLst/>
                <a:uLnTx/>
                <a:uFillTx/>
                <a:latin typeface="+mj-lt"/>
                <a:ea typeface="+mj-ea"/>
                <a:cs typeface="+mj-cs"/>
              </a:rPr>
            </a:br>
            <a:r>
              <a:rPr kumimoji="0" lang="el-GR" sz="4400" b="0" i="0" u="none" strike="noStrike" kern="1200" cap="none" spc="0" normalizeH="0" baseline="0" noProof="0" dirty="0" smtClean="0">
                <a:ln>
                  <a:noFill/>
                </a:ln>
                <a:solidFill>
                  <a:schemeClr val="tx2">
                    <a:satMod val="200000"/>
                  </a:schemeClr>
                </a:solidFill>
                <a:effectLst/>
                <a:uLnTx/>
                <a:uFillTx/>
                <a:latin typeface="+mj-lt"/>
                <a:ea typeface="+mj-ea"/>
                <a:cs typeface="+mj-cs"/>
              </a:rPr>
              <a:t/>
            </a:r>
            <a:br>
              <a:rPr kumimoji="0" lang="el-GR" sz="4400" b="0" i="0" u="none" strike="noStrike" kern="1200" cap="none" spc="0" normalizeH="0" baseline="0" noProof="0" dirty="0" smtClean="0">
                <a:ln>
                  <a:noFill/>
                </a:ln>
                <a:solidFill>
                  <a:schemeClr val="tx2">
                    <a:satMod val="200000"/>
                  </a:schemeClr>
                </a:solidFill>
                <a:effectLst/>
                <a:uLnTx/>
                <a:uFillTx/>
                <a:latin typeface="+mj-lt"/>
                <a:ea typeface="+mj-ea"/>
                <a:cs typeface="+mj-cs"/>
              </a:rPr>
            </a:br>
            <a:r>
              <a:rPr kumimoji="0" lang="el-GR" sz="2700" b="0" i="0" u="none" strike="noStrike" kern="1200" cap="none" spc="0" normalizeH="0" baseline="0" noProof="0" dirty="0" smtClean="0">
                <a:ln>
                  <a:noFill/>
                </a:ln>
                <a:solidFill>
                  <a:schemeClr val="tx2">
                    <a:satMod val="200000"/>
                  </a:schemeClr>
                </a:solidFill>
                <a:effectLst/>
                <a:uLnTx/>
                <a:uFillTx/>
                <a:latin typeface="+mj-lt"/>
                <a:ea typeface="+mj-ea"/>
                <a:cs typeface="+mj-cs"/>
              </a:rPr>
              <a:t/>
            </a:r>
            <a:br>
              <a:rPr kumimoji="0" lang="el-GR" sz="2700" b="0" i="0" u="none" strike="noStrike" kern="1200" cap="none" spc="0" normalizeH="0" baseline="0" noProof="0" dirty="0" smtClean="0">
                <a:ln>
                  <a:noFill/>
                </a:ln>
                <a:solidFill>
                  <a:schemeClr val="tx2">
                    <a:satMod val="200000"/>
                  </a:schemeClr>
                </a:solidFill>
                <a:effectLst/>
                <a:uLnTx/>
                <a:uFillTx/>
                <a:latin typeface="+mj-lt"/>
                <a:ea typeface="+mj-ea"/>
                <a:cs typeface="+mj-cs"/>
              </a:rPr>
            </a:br>
            <a:r>
              <a:rPr kumimoji="0" lang="el-GR" sz="2700" b="0" i="0" u="none" strike="noStrike" kern="1200" cap="none" spc="0" normalizeH="0" baseline="0" noProof="0" dirty="0" smtClean="0">
                <a:ln>
                  <a:noFill/>
                </a:ln>
                <a:solidFill>
                  <a:schemeClr val="tx2">
                    <a:satMod val="200000"/>
                  </a:schemeClr>
                </a:solidFill>
                <a:effectLst/>
                <a:uLnTx/>
                <a:uFillTx/>
                <a:latin typeface="+mj-lt"/>
                <a:ea typeface="+mj-ea"/>
                <a:cs typeface="+mj-cs"/>
              </a:rPr>
              <a:t/>
            </a:r>
            <a:br>
              <a:rPr kumimoji="0" lang="el-GR" sz="2700" b="0" i="0" u="none" strike="noStrike" kern="1200" cap="none" spc="0" normalizeH="0" baseline="0" noProof="0" dirty="0" smtClean="0">
                <a:ln>
                  <a:noFill/>
                </a:ln>
                <a:solidFill>
                  <a:schemeClr val="tx2">
                    <a:satMod val="200000"/>
                  </a:schemeClr>
                </a:solidFill>
                <a:effectLst/>
                <a:uLnTx/>
                <a:uFillTx/>
                <a:latin typeface="+mj-lt"/>
                <a:ea typeface="+mj-ea"/>
                <a:cs typeface="+mj-cs"/>
              </a:rPr>
            </a:br>
            <a:r>
              <a:rPr kumimoji="0" lang="el-GR" sz="2700" b="0" i="0" u="none" strike="noStrike" kern="1200" cap="none" spc="0" normalizeH="0" baseline="0" noProof="0" dirty="0" smtClean="0">
                <a:ln>
                  <a:noFill/>
                </a:ln>
                <a:solidFill>
                  <a:schemeClr val="tx2">
                    <a:satMod val="200000"/>
                  </a:schemeClr>
                </a:solidFill>
                <a:effectLst/>
                <a:uLnTx/>
                <a:uFillTx/>
                <a:latin typeface="+mj-lt"/>
                <a:ea typeface="+mj-ea"/>
                <a:cs typeface="+mj-cs"/>
              </a:rPr>
              <a:t/>
            </a:r>
            <a:br>
              <a:rPr kumimoji="0" lang="el-GR" sz="2700" b="0" i="0" u="none" strike="noStrike" kern="1200" cap="none" spc="0" normalizeH="0" baseline="0" noProof="0" dirty="0" smtClean="0">
                <a:ln>
                  <a:noFill/>
                </a:ln>
                <a:solidFill>
                  <a:schemeClr val="tx2">
                    <a:satMod val="200000"/>
                  </a:schemeClr>
                </a:solidFill>
                <a:effectLst/>
                <a:uLnTx/>
                <a:uFillTx/>
                <a:latin typeface="+mj-lt"/>
                <a:ea typeface="+mj-ea"/>
                <a:cs typeface="+mj-cs"/>
              </a:rPr>
            </a:br>
            <a:r>
              <a:rPr kumimoji="0" lang="el-GR" sz="4400" b="0" i="0" u="none" strike="noStrike" kern="1200" cap="none" spc="0" normalizeH="0" baseline="0" noProof="0" dirty="0" smtClean="0">
                <a:ln>
                  <a:noFill/>
                </a:ln>
                <a:solidFill>
                  <a:schemeClr val="tx2">
                    <a:satMod val="200000"/>
                  </a:schemeClr>
                </a:solidFill>
                <a:effectLst/>
                <a:uLnTx/>
                <a:uFillTx/>
                <a:latin typeface="+mj-lt"/>
                <a:ea typeface="+mj-ea"/>
                <a:cs typeface="+mj-cs"/>
              </a:rPr>
              <a:t/>
            </a:r>
            <a:br>
              <a:rPr kumimoji="0" lang="el-GR" sz="4400" b="0" i="0" u="none" strike="noStrike" kern="1200" cap="none" spc="0" normalizeH="0" baseline="0" noProof="0" dirty="0" smtClean="0">
                <a:ln>
                  <a:noFill/>
                </a:ln>
                <a:solidFill>
                  <a:schemeClr val="tx2">
                    <a:satMod val="200000"/>
                  </a:schemeClr>
                </a:solidFill>
                <a:effectLst/>
                <a:uLnTx/>
                <a:uFillTx/>
                <a:latin typeface="+mj-lt"/>
                <a:ea typeface="+mj-ea"/>
                <a:cs typeface="+mj-cs"/>
              </a:rPr>
            </a:br>
            <a:endParaRPr kumimoji="0" lang="el-GR" sz="4400" b="0" i="0" u="none" strike="noStrike" kern="1200" cap="none" spc="0" normalizeH="0" baseline="0" noProof="0" dirty="0">
              <a:ln>
                <a:noFill/>
              </a:ln>
              <a:solidFill>
                <a:schemeClr val="tx2">
                  <a:satMod val="200000"/>
                </a:schemeClr>
              </a:solidFill>
              <a:effectLst/>
              <a:uLnTx/>
              <a:uFillTx/>
              <a:latin typeface="+mj-lt"/>
              <a:ea typeface="+mj-ea"/>
              <a:cs typeface="+mj-cs"/>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971550" y="476250"/>
            <a:ext cx="7772400" cy="914400"/>
          </a:xfr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16200000" scaled="1"/>
            <a:tileRect/>
          </a:gradFill>
        </p:spPr>
        <p:txBody>
          <a:bodyPr>
            <a:normAutofit fontScale="90000"/>
          </a:bodyPr>
          <a:lstStyle/>
          <a:p>
            <a:pPr>
              <a:defRPr/>
            </a:pPr>
            <a:r>
              <a:rPr lang="el-GR" sz="3600" dirty="0" smtClean="0">
                <a:solidFill>
                  <a:srgbClr val="FF0000"/>
                </a:solidFill>
                <a:latin typeface="Arial Narrow" pitchFamily="34" charset="0"/>
              </a:rPr>
              <a:t>ΙΔΙΟΤΗΤΕΣ ΧΡΗΜ/ΚΩΝ ΥΠΗΡΕΣΙΩΝ ΕΝΑΝΤΙ ΠΡΟΪΟΝΤΩΝ</a:t>
            </a:r>
            <a:r>
              <a:rPr lang="en-US" sz="3600" dirty="0" smtClean="0">
                <a:solidFill>
                  <a:srgbClr val="FF0000"/>
                </a:solidFill>
                <a:latin typeface="Arial Narrow" pitchFamily="34" charset="0"/>
              </a:rPr>
              <a:t> </a:t>
            </a:r>
            <a:r>
              <a:rPr lang="en-US" sz="3600" dirty="0" smtClean="0">
                <a:solidFill>
                  <a:srgbClr val="FF0000"/>
                </a:solidFill>
                <a:latin typeface="Arial Narrow" pitchFamily="34" charset="0"/>
                <a:sym typeface="Wingdings" pitchFamily="2" charset="2"/>
              </a:rPr>
              <a:t>(6)</a:t>
            </a:r>
            <a:endParaRPr lang="el-GR" sz="3600" dirty="0">
              <a:solidFill>
                <a:srgbClr val="FF0000"/>
              </a:solidFill>
            </a:endParaRPr>
          </a:p>
        </p:txBody>
      </p:sp>
      <p:sp>
        <p:nvSpPr>
          <p:cNvPr id="17411" name="2 - Θέση περιεχομένου"/>
          <p:cNvSpPr>
            <a:spLocks noGrp="1"/>
          </p:cNvSpPr>
          <p:nvPr>
            <p:ph idx="1"/>
          </p:nvPr>
        </p:nvSpPr>
        <p:spPr/>
        <p:txBody>
          <a:bodyPr>
            <a:normAutofit/>
          </a:bodyPr>
          <a:lstStyle/>
          <a:p>
            <a:pPr>
              <a:buFont typeface="Wingdings" pitchFamily="2" charset="2"/>
              <a:buChar char="v"/>
              <a:defRPr/>
            </a:pPr>
            <a:r>
              <a:rPr lang="el-GR" sz="2000" b="1" i="1" u="sng" dirty="0" smtClean="0">
                <a:solidFill>
                  <a:srgbClr val="FF0000"/>
                </a:solidFill>
              </a:rPr>
              <a:t>Η αμφίδρομη πληροφόρηση</a:t>
            </a:r>
            <a:r>
              <a:rPr lang="el-GR" sz="2000" dirty="0" smtClean="0">
                <a:solidFill>
                  <a:srgbClr val="FF0000"/>
                </a:solidFill>
              </a:rPr>
              <a:t>: </a:t>
            </a:r>
            <a:r>
              <a:rPr lang="el-GR" sz="2000" dirty="0" smtClean="0"/>
              <a:t>τα χρηματοπιστωτικά ιδρύματα δεν περιορίζουν την συναλλαγή τους με τους πελάτες τους στη διαδικασία της πώλησης, αλλά αυτή αποτελεί την αφετηρία πολλαπλών συναλλαγών μαζί τους για διάφορα προϊόντα τους και για μακρύ χρονικό διάστημα.</a:t>
            </a:r>
          </a:p>
          <a:p>
            <a:pPr>
              <a:buFont typeface="Wingdings" pitchFamily="2" charset="2"/>
              <a:buNone/>
              <a:defRPr/>
            </a:pPr>
            <a:endParaRPr lang="el-GR" sz="2000" dirty="0" smtClean="0"/>
          </a:p>
        </p:txBody>
      </p:sp>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900113" y="549275"/>
            <a:ext cx="7772400" cy="914400"/>
          </a:xfrm>
          <a:solidFill>
            <a:schemeClr val="bg1"/>
          </a:solidFill>
        </p:spPr>
        <p:txBody>
          <a:bodyPr wrap="square" lIns="91440" tIns="45720" rIns="91440" bIns="45720" numCol="1" anchorCtr="0" compatLnSpc="1">
            <a:prstTxWarp prst="textNoShape">
              <a:avLst/>
            </a:prstTxWarp>
            <a:normAutofit fontScale="90000"/>
          </a:bodyPr>
          <a:lstStyle/>
          <a:p>
            <a:pPr>
              <a:defRPr/>
            </a:pPr>
            <a:r>
              <a:rPr lang="el-GR" sz="3200" b="1" dirty="0" smtClean="0"/>
              <a:t>ΔΙΑΦΟΡΟΠΟΙΗΣΗ ΤΩΝ ΧΑΡΑΚΤΗΡΙΣΤΙΚΩΝ ΤΩΝ ΠΡΟΙΟΝΤΩΝ </a:t>
            </a:r>
            <a:r>
              <a:rPr lang="el-GR" sz="3200" b="1" dirty="0"/>
              <a:t>/</a:t>
            </a:r>
            <a:r>
              <a:rPr lang="el-GR" sz="3200" b="1" dirty="0" smtClean="0"/>
              <a:t> ΥΠΗΡΕΣΙΩΝ</a:t>
            </a:r>
            <a:endParaRPr lang="el-GR" sz="3200" dirty="0" smtClean="0"/>
          </a:p>
        </p:txBody>
      </p:sp>
      <p:sp>
        <p:nvSpPr>
          <p:cNvPr id="18435" name="2 - Θέση περιεχομένου"/>
          <p:cNvSpPr>
            <a:spLocks noGrp="1"/>
          </p:cNvSpPr>
          <p:nvPr>
            <p:ph idx="1"/>
          </p:nvPr>
        </p:nvSpPr>
        <p:spPr>
          <a:xfrm>
            <a:off x="1116013" y="1844675"/>
            <a:ext cx="7772400" cy="4572000"/>
          </a:xfrm>
        </p:spPr>
        <p:txBody>
          <a:bodyPr>
            <a:normAutofit/>
          </a:bodyPr>
          <a:lstStyle/>
          <a:p>
            <a:pPr>
              <a:buFont typeface="Courier New" pitchFamily="49" charset="0"/>
              <a:buChar char="o"/>
              <a:defRPr/>
            </a:pPr>
            <a:r>
              <a:rPr lang="el-GR" dirty="0" smtClean="0">
                <a:solidFill>
                  <a:srgbClr val="FF0000"/>
                </a:solidFill>
                <a:latin typeface="Arial Narrow" pitchFamily="34" charset="0"/>
              </a:rPr>
              <a:t> </a:t>
            </a:r>
            <a:r>
              <a:rPr lang="el-GR" sz="2200" b="1" i="1" dirty="0" smtClean="0">
                <a:solidFill>
                  <a:srgbClr val="FF0000"/>
                </a:solidFill>
              </a:rPr>
              <a:t>Ποιοτικά χαρακτηριστικά αναζήτησης</a:t>
            </a:r>
            <a:r>
              <a:rPr lang="el-GR" sz="2200" dirty="0" smtClean="0">
                <a:solidFill>
                  <a:srgbClr val="FF0000"/>
                </a:solidFill>
              </a:rPr>
              <a:t>: </a:t>
            </a:r>
            <a:r>
              <a:rPr lang="el-GR" sz="2200" dirty="0" smtClean="0"/>
              <a:t>ο καταναλωτής δεν μπορεί να τα προσδιορίσει πριν την αγορά του προϊόντος.</a:t>
            </a:r>
          </a:p>
          <a:p>
            <a:pPr>
              <a:buFont typeface="Courier New" pitchFamily="49" charset="0"/>
              <a:buChar char="o"/>
              <a:defRPr/>
            </a:pPr>
            <a:r>
              <a:rPr lang="el-GR" sz="2200" b="1" i="1" dirty="0" smtClean="0">
                <a:solidFill>
                  <a:srgbClr val="FF0000"/>
                </a:solidFill>
              </a:rPr>
              <a:t>Ποιοτικά χαρακτηριστικά εμπειρίας</a:t>
            </a:r>
            <a:r>
              <a:rPr lang="el-GR" sz="2200" dirty="0" smtClean="0">
                <a:solidFill>
                  <a:srgbClr val="FF0000"/>
                </a:solidFill>
              </a:rPr>
              <a:t>: </a:t>
            </a:r>
            <a:r>
              <a:rPr lang="el-GR" sz="2200" dirty="0" smtClean="0"/>
              <a:t>διακρίνονται μετά την αγορά ή κατά τη διάρκεια της χρήσης ή κατανάλωσης του προϊόντος.</a:t>
            </a:r>
          </a:p>
          <a:p>
            <a:pPr>
              <a:buFont typeface="Courier New" pitchFamily="49" charset="0"/>
              <a:buChar char="o"/>
              <a:defRPr/>
            </a:pPr>
            <a:r>
              <a:rPr lang="el-GR" sz="2200" b="1" i="1" dirty="0" smtClean="0">
                <a:solidFill>
                  <a:srgbClr val="FF0000"/>
                </a:solidFill>
              </a:rPr>
              <a:t>Ποιοτικά χαρακτηριστικά εμπιστοσύνης</a:t>
            </a:r>
            <a:r>
              <a:rPr lang="el-GR" sz="2200" dirty="0" smtClean="0">
                <a:solidFill>
                  <a:srgbClr val="FF0000"/>
                </a:solidFill>
              </a:rPr>
              <a:t>: </a:t>
            </a:r>
            <a:r>
              <a:rPr lang="el-GR" sz="2200" dirty="0" smtClean="0"/>
              <a:t>δεν είναι δυνατόν να αξιολογηθούν ούτε πριν ούτε μετά την αγορά.</a:t>
            </a:r>
          </a:p>
          <a:p>
            <a:pPr>
              <a:buFont typeface="Wingdings" pitchFamily="2" charset="2"/>
              <a:buNone/>
              <a:defRPr/>
            </a:pPr>
            <a:endParaRPr lang="el-GR" sz="2200" dirty="0" smtClean="0"/>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solidFill>
            <a:schemeClr val="bg1"/>
          </a:solidFill>
        </p:spPr>
        <p:txBody>
          <a:bodyPr>
            <a:normAutofit fontScale="90000"/>
          </a:bodyPr>
          <a:lstStyle/>
          <a:p>
            <a:pPr>
              <a:defRPr/>
            </a:pPr>
            <a:r>
              <a:rPr lang="el-GR" sz="3600" dirty="0" smtClean="0">
                <a:latin typeface="+mn-lt"/>
              </a:rPr>
              <a:t>ΟΡΙΣΜΟΣ ΜΑΡΚΕΤΙΝΓΚΧΡΗΜ/ΚΩΝ ΥΠΗΡΕΣΙΩΝ</a:t>
            </a:r>
            <a:endParaRPr lang="el-GR" sz="3600" dirty="0">
              <a:latin typeface="+mn-lt"/>
            </a:endParaRPr>
          </a:p>
        </p:txBody>
      </p:sp>
      <p:sp>
        <p:nvSpPr>
          <p:cNvPr id="19459" name="2 - Θέση περιεχομένου"/>
          <p:cNvSpPr>
            <a:spLocks noGrp="1"/>
          </p:cNvSpPr>
          <p:nvPr>
            <p:ph idx="1"/>
          </p:nvPr>
        </p:nvSpPr>
        <p:spPr/>
        <p:txBody>
          <a:bodyPr/>
          <a:lstStyle/>
          <a:p>
            <a:pPr>
              <a:buFont typeface="Wingdings" pitchFamily="2" charset="2"/>
              <a:buNone/>
              <a:defRPr/>
            </a:pPr>
            <a:r>
              <a:rPr lang="el-GR" dirty="0" smtClean="0">
                <a:latin typeface="Arial Narrow" pitchFamily="34" charset="0"/>
              </a:rPr>
              <a:t>    </a:t>
            </a:r>
            <a:r>
              <a:rPr lang="el-GR" sz="2000" dirty="0" smtClean="0"/>
              <a:t>Ως </a:t>
            </a:r>
            <a:r>
              <a:rPr lang="el-GR" sz="2000" dirty="0" smtClean="0">
                <a:solidFill>
                  <a:srgbClr val="FF0000"/>
                </a:solidFill>
              </a:rPr>
              <a:t>Μάρκετινγκ χρηματοπιστωτικών υπηρεσιών </a:t>
            </a:r>
            <a:r>
              <a:rPr lang="el-GR" sz="2000" dirty="0" smtClean="0"/>
              <a:t>μπορούμε να ορίσουμε την αποδοτική προσφορά των προϊόντων και υπηρεσιών με τη διαμόρφωση του κατάλληλου για κάθε αγορά-στόχο μίγματος Μάρκετινγκ, που στοχεύει στην καλύτερη δυνατή κάλυψη των χρηματοπιστωτικών αναγκών των πελατών που ανήκουν σε κάθε                     μια από αυτές.</a:t>
            </a:r>
          </a:p>
          <a:p>
            <a:pPr>
              <a:buFont typeface="Wingdings" pitchFamily="2" charset="2"/>
              <a:buNone/>
              <a:defRPr/>
            </a:pPr>
            <a:endParaRPr lang="el-GR" dirty="0" smtClean="0">
              <a:latin typeface="Arial Narrow"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B2B2B2">
                  <a:shade val="30000"/>
                  <a:satMod val="115000"/>
                </a:srgbClr>
              </a:gs>
              <a:gs pos="50000">
                <a:srgbClr val="B2B2B2">
                  <a:shade val="67500"/>
                  <a:satMod val="115000"/>
                </a:srgbClr>
              </a:gs>
              <a:gs pos="100000">
                <a:srgbClr val="B2B2B2">
                  <a:shade val="100000"/>
                  <a:satMod val="115000"/>
                </a:srgbClr>
              </a:gs>
            </a:gsLst>
            <a:lin ang="13500000" scaled="1"/>
            <a:tileRect/>
          </a:gradFill>
        </p:spPr>
        <p:txBody>
          <a:bodyPr/>
          <a:lstStyle/>
          <a:p>
            <a:pPr>
              <a:defRPr/>
            </a:pPr>
            <a:r>
              <a:rPr lang="el-GR" sz="3600" dirty="0" smtClean="0">
                <a:solidFill>
                  <a:srgbClr val="FF0000"/>
                </a:solidFill>
              </a:rPr>
              <a:t>ΟΡΙΣΜΟΣ ΤΗΣ ΤΡΑΠΕΖΑΣ</a:t>
            </a:r>
            <a:endParaRPr lang="el-GR" sz="3600" dirty="0">
              <a:solidFill>
                <a:srgbClr val="FF0000"/>
              </a:solidFill>
            </a:endParaRPr>
          </a:p>
        </p:txBody>
      </p:sp>
      <p:sp>
        <p:nvSpPr>
          <p:cNvPr id="23555" name="2 - Θέση περιεχομένου"/>
          <p:cNvSpPr>
            <a:spLocks noGrp="1"/>
          </p:cNvSpPr>
          <p:nvPr>
            <p:ph idx="1"/>
          </p:nvPr>
        </p:nvSpPr>
        <p:spPr/>
        <p:txBody>
          <a:bodyPr/>
          <a:lstStyle/>
          <a:p>
            <a:pPr>
              <a:buFont typeface="Wingdings" pitchFamily="2" charset="2"/>
              <a:buNone/>
              <a:defRPr/>
            </a:pPr>
            <a:r>
              <a:rPr lang="el-GR" dirty="0" smtClean="0">
                <a:solidFill>
                  <a:schemeClr val="accent4"/>
                </a:solidFill>
                <a:latin typeface="Arial Narrow" pitchFamily="34" charset="0"/>
              </a:rPr>
              <a:t>   </a:t>
            </a:r>
            <a:r>
              <a:rPr lang="el-GR" sz="2000" dirty="0" smtClean="0">
                <a:solidFill>
                  <a:srgbClr val="FF0000"/>
                </a:solidFill>
              </a:rPr>
              <a:t>Τράπεζα</a:t>
            </a:r>
            <a:r>
              <a:rPr lang="el-GR" sz="2000" dirty="0" smtClean="0">
                <a:solidFill>
                  <a:schemeClr val="accent1">
                    <a:lumMod val="50000"/>
                  </a:schemeClr>
                </a:solidFill>
              </a:rPr>
              <a:t> </a:t>
            </a:r>
            <a:r>
              <a:rPr lang="el-GR" sz="2000" dirty="0" smtClean="0"/>
              <a:t>είναι η επιχείρηση της οποίας η δραστηριότητα συνίσταται στην αποδοχή καταθέσεων από το κοινό ή άλλα επιστρεπτέα κεφάλαια και στη χορήγηση πιστώσεων για λογαριασμό της.</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B2B2B2">
                  <a:shade val="30000"/>
                  <a:satMod val="115000"/>
                </a:srgbClr>
              </a:gs>
              <a:gs pos="50000">
                <a:srgbClr val="B2B2B2">
                  <a:shade val="67500"/>
                  <a:satMod val="115000"/>
                </a:srgbClr>
              </a:gs>
              <a:gs pos="100000">
                <a:srgbClr val="B2B2B2">
                  <a:shade val="100000"/>
                  <a:satMod val="115000"/>
                </a:srgbClr>
              </a:gs>
            </a:gsLst>
            <a:lin ang="16200000" scaled="1"/>
            <a:tileRect/>
          </a:gradFill>
        </p:spPr>
        <p:txBody>
          <a:bodyPr>
            <a:normAutofit fontScale="90000"/>
          </a:bodyPr>
          <a:lstStyle/>
          <a:p>
            <a:pPr>
              <a:defRPr/>
            </a:pPr>
            <a:r>
              <a:rPr lang="el-GR" sz="3600" dirty="0" smtClean="0">
                <a:solidFill>
                  <a:srgbClr val="FF0000"/>
                </a:solidFill>
              </a:rPr>
              <a:t>ΔΙΟΙΚΗΤΙΚΗ ΜΑΡΚΕΤΙΝΓΚ ΧΡΗΜ/ΚΩΝ ΥΠΗΡΕΣΙΩΝ</a:t>
            </a:r>
            <a:endParaRPr lang="el-GR" sz="3600" dirty="0">
              <a:solidFill>
                <a:srgbClr val="FF0000"/>
              </a:solidFill>
            </a:endParaRPr>
          </a:p>
        </p:txBody>
      </p:sp>
      <p:sp>
        <p:nvSpPr>
          <p:cNvPr id="22531" name="2 - Θέση περιεχομένου"/>
          <p:cNvSpPr>
            <a:spLocks noGrp="1"/>
          </p:cNvSpPr>
          <p:nvPr>
            <p:ph idx="1"/>
          </p:nvPr>
        </p:nvSpPr>
        <p:spPr/>
        <p:txBody>
          <a:bodyPr>
            <a:normAutofit/>
          </a:bodyPr>
          <a:lstStyle/>
          <a:p>
            <a:pPr>
              <a:buFont typeface="Wingdings" pitchFamily="2" charset="2"/>
              <a:buNone/>
              <a:defRPr/>
            </a:pPr>
            <a:r>
              <a:rPr lang="el-GR" dirty="0" smtClean="0">
                <a:latin typeface="Arial Narrow" pitchFamily="34" charset="0"/>
              </a:rPr>
              <a:t>   </a:t>
            </a:r>
            <a:r>
              <a:rPr lang="el-GR" sz="2000" dirty="0" smtClean="0"/>
              <a:t>Η διοικητική του Μάρκετινγκ χρηματοπιστωτικών υπηρεσιών περιλαμβάνει την έρευνα και ανάλυση της αγοράς, το στρατηγικό σχεδιασμό, την οργάνωση, το συντονισμό, τη οργάνωση, το συντονισμό υλοποίησης και τον έλεγχο της αποτελεσματικότητας των προγραμμάτων που </a:t>
            </a:r>
            <a:r>
              <a:rPr lang="el-GR" sz="2000" dirty="0" smtClean="0">
                <a:solidFill>
                  <a:srgbClr val="FF0000"/>
                </a:solidFill>
              </a:rPr>
              <a:t>στοχεύουν</a:t>
            </a:r>
            <a:r>
              <a:rPr lang="el-GR" sz="2000" dirty="0" smtClean="0"/>
              <a:t> στην ικανοποίηση των χρηματοπιστωτικών αναγκών των πελατών των αγορών-στόχων με τη δημιουργία των κατάλληλων γι’ αυτούς προϊόντων και υπηρεσιών.</a:t>
            </a:r>
          </a:p>
        </p:txBody>
      </p:sp>
    </p:spTree>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B2B2B2">
                  <a:shade val="30000"/>
                  <a:satMod val="115000"/>
                </a:srgbClr>
              </a:gs>
              <a:gs pos="50000">
                <a:srgbClr val="B2B2B2">
                  <a:shade val="67500"/>
                  <a:satMod val="115000"/>
                </a:srgbClr>
              </a:gs>
              <a:gs pos="100000">
                <a:srgbClr val="B2B2B2">
                  <a:shade val="100000"/>
                  <a:satMod val="115000"/>
                </a:srgbClr>
              </a:gs>
            </a:gsLst>
            <a:lin ang="16200000" scaled="1"/>
            <a:tileRect/>
          </a:gradFill>
        </p:spPr>
        <p:txBody>
          <a:bodyPr>
            <a:normAutofit fontScale="90000"/>
          </a:bodyPr>
          <a:lstStyle/>
          <a:p>
            <a:pPr>
              <a:defRPr/>
            </a:pPr>
            <a:r>
              <a:rPr lang="el-GR" sz="3600" dirty="0" smtClean="0">
                <a:solidFill>
                  <a:srgbClr val="FF0000"/>
                </a:solidFill>
              </a:rPr>
              <a:t>ΟΡΙΣΜΟΣ ΤΩΝ ΧΡΗΜΑΤΟΔΟΤΙΚΩΝ </a:t>
            </a:r>
            <a:r>
              <a:rPr lang="en-US" sz="3600" dirty="0" smtClean="0">
                <a:solidFill>
                  <a:srgbClr val="FF0000"/>
                </a:solidFill>
              </a:rPr>
              <a:t> </a:t>
            </a:r>
            <a:r>
              <a:rPr lang="el-GR" sz="3600" dirty="0" smtClean="0">
                <a:solidFill>
                  <a:srgbClr val="FF0000"/>
                </a:solidFill>
              </a:rPr>
              <a:t>ΙΔΡΥΜΑΤΩΝ</a:t>
            </a:r>
            <a:r>
              <a:rPr lang="el-GR" sz="3600" dirty="0" smtClean="0">
                <a:solidFill>
                  <a:schemeClr val="accent4"/>
                </a:solidFill>
                <a:latin typeface="Arial Narrow" pitchFamily="34" charset="0"/>
              </a:rPr>
              <a:t>:</a:t>
            </a:r>
            <a:endParaRPr lang="el-GR" sz="3600" dirty="0">
              <a:solidFill>
                <a:schemeClr val="accent4"/>
              </a:solidFill>
              <a:latin typeface="Arial Narrow" pitchFamily="34" charset="0"/>
            </a:endParaRPr>
          </a:p>
        </p:txBody>
      </p:sp>
      <p:sp>
        <p:nvSpPr>
          <p:cNvPr id="24579" name="2 - Θέση περιεχομένου"/>
          <p:cNvSpPr>
            <a:spLocks noGrp="1"/>
          </p:cNvSpPr>
          <p:nvPr>
            <p:ph idx="1"/>
          </p:nvPr>
        </p:nvSpPr>
        <p:spPr/>
        <p:txBody>
          <a:bodyPr/>
          <a:lstStyle/>
          <a:p>
            <a:pPr>
              <a:buFont typeface="Wingdings" pitchFamily="2" charset="2"/>
              <a:buNone/>
              <a:defRPr/>
            </a:pPr>
            <a:r>
              <a:rPr lang="el-GR" dirty="0" smtClean="0">
                <a:solidFill>
                  <a:schemeClr val="accent4"/>
                </a:solidFill>
                <a:latin typeface="Arial Narrow" pitchFamily="34" charset="0"/>
              </a:rPr>
              <a:t>   </a:t>
            </a:r>
            <a:r>
              <a:rPr lang="el-GR" sz="2000" dirty="0" smtClean="0">
                <a:solidFill>
                  <a:srgbClr val="FF0000"/>
                </a:solidFill>
              </a:rPr>
              <a:t>Χρηματοδοτικά ιδρύματα </a:t>
            </a:r>
            <a:r>
              <a:rPr lang="el-GR" sz="2000" dirty="0" smtClean="0"/>
              <a:t>είναι οι επιχειρήσεις, οι οποίες δεν μπορούν να χαρακτηρισθούν τράπεζες και των οποίων η κύρια δραστηριότητα συνίσταται στην απόκτηση συμμετοχών ή στην άσκηση μιας ή περισσοτέρων από τις δραστηριότητες των χρηματοοικονομικών υπηρεσιών, πλην της αποδοχής καταθέσεων, της εκμίσθωσης θυρίδων και της παροχής εμπορικών πληροφοριών.</a:t>
            </a:r>
          </a:p>
          <a:p>
            <a:pPr>
              <a:buFont typeface="Wingdings" pitchFamily="2" charset="2"/>
              <a:buNone/>
              <a:defRPr/>
            </a:pPr>
            <a:endParaRPr lang="el-GR" dirty="0" smtClean="0">
              <a:latin typeface="Arial Narrow" pitchFamily="34" charset="0"/>
            </a:endParaRPr>
          </a:p>
        </p:txBody>
      </p:sp>
    </p:spTree>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B2B2B2">
                  <a:shade val="30000"/>
                  <a:satMod val="115000"/>
                </a:srgbClr>
              </a:gs>
              <a:gs pos="50000">
                <a:srgbClr val="B2B2B2">
                  <a:shade val="67500"/>
                  <a:satMod val="115000"/>
                </a:srgbClr>
              </a:gs>
              <a:gs pos="100000">
                <a:srgbClr val="B2B2B2">
                  <a:shade val="100000"/>
                  <a:satMod val="115000"/>
                </a:srgbClr>
              </a:gs>
            </a:gsLst>
            <a:path path="circle">
              <a:fillToRect l="100000" b="100000"/>
            </a:path>
            <a:tileRect t="-100000" r="-100000"/>
          </a:gradFill>
        </p:spPr>
        <p:txBody>
          <a:bodyPr>
            <a:normAutofit fontScale="90000"/>
          </a:bodyPr>
          <a:lstStyle/>
          <a:p>
            <a:pPr>
              <a:defRPr/>
            </a:pPr>
            <a:r>
              <a:rPr lang="el-GR" sz="3600" dirty="0" smtClean="0">
                <a:solidFill>
                  <a:srgbClr val="FF0000"/>
                </a:solidFill>
                <a:latin typeface="+mn-lt"/>
              </a:rPr>
              <a:t>ΕΡΓΑΣΙΕΣ ΕΜΠΟΡΙΚΗΣ ΤΡΑΠΕΖΙΚΗΣ(</a:t>
            </a:r>
            <a:r>
              <a:rPr lang="en-US" sz="3600" dirty="0" smtClean="0">
                <a:solidFill>
                  <a:srgbClr val="FF0000"/>
                </a:solidFill>
                <a:latin typeface="+mn-lt"/>
              </a:rPr>
              <a:t>COMMERCIAL BANKING)</a:t>
            </a:r>
            <a:endParaRPr lang="el-GR" sz="3600" dirty="0">
              <a:solidFill>
                <a:srgbClr val="FF0000"/>
              </a:solidFill>
              <a:latin typeface="+mn-lt"/>
            </a:endParaRPr>
          </a:p>
        </p:txBody>
      </p:sp>
      <p:sp>
        <p:nvSpPr>
          <p:cNvPr id="25603" name="2 - Θέση περιεχομένου"/>
          <p:cNvSpPr>
            <a:spLocks noGrp="1"/>
          </p:cNvSpPr>
          <p:nvPr>
            <p:ph idx="1"/>
          </p:nvPr>
        </p:nvSpPr>
        <p:spPr/>
        <p:txBody>
          <a:bodyPr>
            <a:normAutofit/>
          </a:bodyPr>
          <a:lstStyle/>
          <a:p>
            <a:pPr>
              <a:buFont typeface="Wingdings" pitchFamily="2" charset="2"/>
              <a:buChar char="q"/>
              <a:defRPr/>
            </a:pPr>
            <a:r>
              <a:rPr lang="el-GR" sz="2000" b="1" dirty="0" smtClean="0">
                <a:solidFill>
                  <a:srgbClr val="FF0000"/>
                </a:solidFill>
              </a:rPr>
              <a:t>Παθητικές</a:t>
            </a:r>
            <a:r>
              <a:rPr lang="el-GR" sz="2000" dirty="0" smtClean="0">
                <a:solidFill>
                  <a:srgbClr val="FF0000"/>
                </a:solidFill>
              </a:rPr>
              <a:t> </a:t>
            </a:r>
            <a:r>
              <a:rPr lang="el-GR" sz="2000" dirty="0" smtClean="0"/>
              <a:t>(καταθέσεις όψεως, ταμιευτηρίου, τρεχούμενου, κλπ.)</a:t>
            </a:r>
          </a:p>
          <a:p>
            <a:pPr>
              <a:buFont typeface="Wingdings" pitchFamily="2" charset="2"/>
              <a:buChar char="q"/>
              <a:defRPr/>
            </a:pPr>
            <a:r>
              <a:rPr lang="el-GR" sz="2000" b="1" dirty="0" smtClean="0">
                <a:solidFill>
                  <a:srgbClr val="FF0000"/>
                </a:solidFill>
              </a:rPr>
              <a:t>Ενεργητικές</a:t>
            </a:r>
            <a:r>
              <a:rPr lang="el-GR" sz="2000" dirty="0" smtClean="0"/>
              <a:t> (προεξοφλήσεις, βραχυπρόθεσμα δάνεια κλπ. σε επιχειρήσεις παροχής υπηρεσιών – προσωπικά, καταναλωτικά δάνεια κλπ. Σε φυσικά πρόσωπα).</a:t>
            </a:r>
          </a:p>
          <a:p>
            <a:pPr>
              <a:buFont typeface="Wingdings" pitchFamily="2" charset="2"/>
              <a:buChar char="q"/>
              <a:defRPr/>
            </a:pPr>
            <a:r>
              <a:rPr lang="el-GR" sz="2000" b="1" dirty="0" smtClean="0">
                <a:solidFill>
                  <a:srgbClr val="FF0000"/>
                </a:solidFill>
              </a:rPr>
              <a:t>Διαμεσολαβητικέ</a:t>
            </a:r>
            <a:r>
              <a:rPr lang="el-GR" sz="2000" dirty="0" smtClean="0">
                <a:solidFill>
                  <a:srgbClr val="FF0000"/>
                </a:solidFill>
              </a:rPr>
              <a:t>ς </a:t>
            </a:r>
            <a:r>
              <a:rPr lang="el-GR" sz="2000" dirty="0" smtClean="0"/>
              <a:t>(κίνηση κεφαλαίων, πιστωτικές επιστολές, κλπ.)</a:t>
            </a:r>
          </a:p>
          <a:p>
            <a:pPr>
              <a:buFont typeface="Wingdings" pitchFamily="2" charset="2"/>
              <a:buChar char="q"/>
              <a:defRPr/>
            </a:pPr>
            <a:r>
              <a:rPr lang="el-GR" sz="2000" b="1" dirty="0" smtClean="0">
                <a:solidFill>
                  <a:srgbClr val="FF0000"/>
                </a:solidFill>
              </a:rPr>
              <a:t>Εργασίες παροχής συμβουλών </a:t>
            </a:r>
            <a:r>
              <a:rPr lang="el-GR" sz="2000" dirty="0" smtClean="0"/>
              <a:t>(συμβουλές για διάρθρωση κεφαλαίου, συγχωνεύσεις, κλπ.).</a:t>
            </a:r>
          </a:p>
        </p:txBody>
      </p:sp>
    </p:spTree>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r="100000" b="100000"/>
            </a:path>
            <a:tileRect l="-100000" t="-100000"/>
          </a:gradFill>
        </p:spPr>
        <p:txBody>
          <a:bodyPr/>
          <a:lstStyle/>
          <a:p>
            <a:pPr>
              <a:defRPr/>
            </a:pPr>
            <a:r>
              <a:rPr lang="el-GR" sz="3600" dirty="0" smtClean="0">
                <a:solidFill>
                  <a:srgbClr val="FF0000"/>
                </a:solidFill>
              </a:rPr>
              <a:t>ΚΙΝΔΥΝΟΙ ΕΜΠΟΡΙΚΩΝ ΤΡΑΠΕΖΩΝ</a:t>
            </a:r>
            <a:endParaRPr lang="el-GR" sz="3600" dirty="0">
              <a:solidFill>
                <a:srgbClr val="FF0000"/>
              </a:solidFill>
            </a:endParaRPr>
          </a:p>
        </p:txBody>
      </p:sp>
      <p:sp>
        <p:nvSpPr>
          <p:cNvPr id="26627" name="2 - Θέση περιεχομένου"/>
          <p:cNvSpPr>
            <a:spLocks noGrp="1"/>
          </p:cNvSpPr>
          <p:nvPr>
            <p:ph idx="1"/>
          </p:nvPr>
        </p:nvSpPr>
        <p:spPr/>
        <p:txBody>
          <a:bodyPr>
            <a:normAutofit/>
          </a:bodyPr>
          <a:lstStyle/>
          <a:p>
            <a:pPr>
              <a:buClr>
                <a:srgbClr val="FF0000"/>
              </a:buClr>
              <a:buFont typeface="Wingdings" pitchFamily="2" charset="2"/>
              <a:buChar char="v"/>
            </a:pPr>
            <a:r>
              <a:rPr lang="el-GR" sz="2000" dirty="0" smtClean="0"/>
              <a:t>Κίνδυνος ρευστότητας</a:t>
            </a:r>
          </a:p>
          <a:p>
            <a:pPr>
              <a:buClr>
                <a:srgbClr val="FF0000"/>
              </a:buClr>
              <a:buFont typeface="Wingdings" pitchFamily="2" charset="2"/>
              <a:buChar char="v"/>
            </a:pPr>
            <a:r>
              <a:rPr lang="el-GR" sz="2000" dirty="0" smtClean="0"/>
              <a:t>Πιστωτικός κίνδυνος</a:t>
            </a:r>
          </a:p>
          <a:p>
            <a:pPr>
              <a:buClr>
                <a:srgbClr val="FF0000"/>
              </a:buClr>
              <a:buFont typeface="Wingdings" pitchFamily="2" charset="2"/>
              <a:buChar char="v"/>
            </a:pPr>
            <a:r>
              <a:rPr lang="el-GR" sz="2000" dirty="0" smtClean="0"/>
              <a:t>Κίνδυνος μεταβολής </a:t>
            </a:r>
          </a:p>
          <a:p>
            <a:pPr>
              <a:buClr>
                <a:srgbClr val="FF0000"/>
              </a:buClr>
              <a:buFont typeface="Wingdings" pitchFamily="2" charset="2"/>
              <a:buChar char="v"/>
            </a:pPr>
            <a:r>
              <a:rPr lang="el-GR" sz="2000" dirty="0" smtClean="0"/>
              <a:t>Λειτουργικός κίνδυνος</a:t>
            </a:r>
          </a:p>
          <a:p>
            <a:pPr>
              <a:buClr>
                <a:srgbClr val="FF0000"/>
              </a:buClr>
              <a:buFont typeface="Wingdings" pitchFamily="2" charset="2"/>
              <a:buChar char="v"/>
            </a:pPr>
            <a:r>
              <a:rPr lang="el-GR" sz="2000" dirty="0" smtClean="0"/>
              <a:t>Κίνδυνος συναλλάγματος</a:t>
            </a:r>
          </a:p>
          <a:p>
            <a:pPr>
              <a:buClr>
                <a:srgbClr val="FF0000"/>
              </a:buClr>
              <a:buFont typeface="Wingdings" pitchFamily="2" charset="2"/>
              <a:buChar char="v"/>
            </a:pPr>
            <a:r>
              <a:rPr lang="el-GR" sz="2000" dirty="0" smtClean="0"/>
              <a:t>Κίνδυνος μετοχών</a:t>
            </a:r>
          </a:p>
          <a:p>
            <a:pPr>
              <a:buClr>
                <a:srgbClr val="FF0000"/>
              </a:buClr>
              <a:buFont typeface="Wingdings" pitchFamily="2" charset="2"/>
              <a:buChar char="v"/>
            </a:pPr>
            <a:r>
              <a:rPr lang="el-GR" sz="2000" dirty="0" smtClean="0"/>
              <a:t>Νομικός κίνδυνος</a:t>
            </a:r>
          </a:p>
        </p:txBody>
      </p:sp>
    </p:spTree>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900113" y="549275"/>
            <a:ext cx="7772400" cy="914400"/>
          </a:xfr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r="100000" b="100000"/>
            </a:path>
            <a:tileRect l="-100000" t="-100000"/>
          </a:gradFill>
        </p:spPr>
        <p:txBody>
          <a:bodyPr>
            <a:noAutofit/>
          </a:bodyPr>
          <a:lstStyle/>
          <a:p>
            <a:pPr>
              <a:defRPr/>
            </a:pPr>
            <a:r>
              <a:rPr lang="el-GR" sz="3600" dirty="0" smtClean="0">
                <a:solidFill>
                  <a:srgbClr val="FF0000"/>
                </a:solidFill>
              </a:rPr>
              <a:t>ΒΑΣΙΚΕΣ ΑΡΧΕΣ ΕΠΙΧΕΙΡΗΜΑΤΙΚΗΣ ΠΟΛΙΤΙΚΗΣ (1)</a:t>
            </a:r>
            <a:endParaRPr lang="el-GR" sz="3600" dirty="0">
              <a:solidFill>
                <a:srgbClr val="FF0000"/>
              </a:solidFill>
            </a:endParaRPr>
          </a:p>
        </p:txBody>
      </p:sp>
      <p:sp>
        <p:nvSpPr>
          <p:cNvPr id="27651" name="2 - Θέση περιεχομένου"/>
          <p:cNvSpPr>
            <a:spLocks noGrp="1"/>
          </p:cNvSpPr>
          <p:nvPr>
            <p:ph idx="1"/>
          </p:nvPr>
        </p:nvSpPr>
        <p:spPr/>
        <p:txBody>
          <a:bodyPr>
            <a:normAutofit/>
          </a:bodyPr>
          <a:lstStyle/>
          <a:p>
            <a:pPr>
              <a:buFont typeface="Wingdings" pitchFamily="2" charset="2"/>
              <a:buChar char="§"/>
              <a:defRPr/>
            </a:pPr>
            <a:r>
              <a:rPr lang="el-GR" sz="2000" dirty="0" smtClean="0">
                <a:solidFill>
                  <a:srgbClr val="FF0000"/>
                </a:solidFill>
              </a:rPr>
              <a:t>Η αρχή της ρευστότητας: </a:t>
            </a:r>
            <a:r>
              <a:rPr lang="el-GR" sz="2000" dirty="0" smtClean="0"/>
              <a:t>η τράπεζα πρέπει να διατηρεί μόνιμα υψηλό βαθμό ρευστότητας, ώστε να ανταποκρίνεται στις υποχρεώσεις της.</a:t>
            </a:r>
          </a:p>
          <a:p>
            <a:pPr>
              <a:buFont typeface="Wingdings" pitchFamily="2" charset="2"/>
              <a:buChar char="§"/>
              <a:defRPr/>
            </a:pPr>
            <a:r>
              <a:rPr lang="el-GR" sz="2000" dirty="0" smtClean="0">
                <a:solidFill>
                  <a:srgbClr val="FF0000"/>
                </a:solidFill>
              </a:rPr>
              <a:t>Η αρχή της ασφάλειας: </a:t>
            </a:r>
            <a:r>
              <a:rPr lang="el-GR" sz="2000" dirty="0" smtClean="0"/>
              <a:t>τα διαθέσιμα της τράπεζας πρέπει να τοποθετούνται κατά τρόπο που να διασφαλίζει την ανάκτησή τους.</a:t>
            </a:r>
          </a:p>
          <a:p>
            <a:pPr>
              <a:buFont typeface="Wingdings" pitchFamily="2" charset="2"/>
              <a:buChar char="§"/>
              <a:defRPr/>
            </a:pPr>
            <a:r>
              <a:rPr lang="el-GR" sz="2000" dirty="0" smtClean="0">
                <a:solidFill>
                  <a:srgbClr val="FF0000"/>
                </a:solidFill>
              </a:rPr>
              <a:t>Η αρχή της αποδοτικότητας:</a:t>
            </a:r>
            <a:r>
              <a:rPr lang="el-GR" sz="2000" dirty="0" smtClean="0">
                <a:solidFill>
                  <a:schemeClr val="accent4"/>
                </a:solidFill>
              </a:rPr>
              <a:t> </a:t>
            </a:r>
            <a:r>
              <a:rPr lang="el-GR" sz="2000" dirty="0" smtClean="0"/>
              <a:t>η επιδίωξη της μεγιστοποίησης του κέρδους από τη δραστηριότητα της τράπεζας.</a:t>
            </a:r>
          </a:p>
          <a:p>
            <a:pPr>
              <a:buFont typeface="Wingdings" pitchFamily="2" charset="2"/>
              <a:buNone/>
              <a:defRPr/>
            </a:pPr>
            <a:endParaRPr lang="el-GR" dirty="0" smtClean="0">
              <a:latin typeface="Arial Narrow" pitchFamily="34" charset="0"/>
            </a:endParaRPr>
          </a:p>
          <a:p>
            <a:pPr>
              <a:buFont typeface="Wingdings" pitchFamily="2" charset="2"/>
              <a:buChar char="§"/>
              <a:defRPr/>
            </a:pPr>
            <a:endParaRPr lang="el-GR" dirty="0" smtClean="0">
              <a:latin typeface="Arial Narrow" pitchFamily="34" charset="0"/>
            </a:endParaRPr>
          </a:p>
          <a:p>
            <a:pPr>
              <a:buFont typeface="Wingdings" pitchFamily="2" charset="2"/>
              <a:buChar char="§"/>
              <a:defRPr/>
            </a:pPr>
            <a:endParaRPr lang="el-GR" dirty="0" smtClean="0">
              <a:latin typeface="Arial Narrow" pitchFamily="34" charset="0"/>
            </a:endParaRPr>
          </a:p>
        </p:txBody>
      </p:sp>
    </p:spTree>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95536" y="548680"/>
            <a:ext cx="8424936" cy="914400"/>
          </a:xfrm>
          <a:gradFill flip="none" rotWithShape="1">
            <a:gsLst>
              <a:gs pos="0">
                <a:schemeClr val="bg1">
                  <a:lumMod val="65000"/>
                  <a:shade val="30000"/>
                  <a:satMod val="115000"/>
                </a:schemeClr>
              </a:gs>
              <a:gs pos="50000">
                <a:schemeClr val="bg1">
                  <a:lumMod val="65000"/>
                  <a:shade val="67500"/>
                  <a:satMod val="115000"/>
                </a:schemeClr>
              </a:gs>
              <a:gs pos="100000">
                <a:schemeClr val="bg1">
                  <a:lumMod val="65000"/>
                  <a:shade val="100000"/>
                  <a:satMod val="115000"/>
                </a:schemeClr>
              </a:gs>
            </a:gsLst>
            <a:path path="circle">
              <a:fillToRect r="100000" b="100000"/>
            </a:path>
            <a:tileRect l="-100000" t="-100000"/>
          </a:gradFill>
        </p:spPr>
        <p:txBody>
          <a:bodyPr>
            <a:noAutofit/>
          </a:bodyPr>
          <a:lstStyle/>
          <a:p>
            <a:pPr>
              <a:defRPr/>
            </a:pPr>
            <a:r>
              <a:rPr lang="el-GR" sz="3600" dirty="0" smtClean="0">
                <a:solidFill>
                  <a:srgbClr val="FF0000"/>
                </a:solidFill>
                <a:latin typeface="+mn-lt"/>
              </a:rPr>
              <a:t>ΒΑΣΙΚΕΣ ΑΡΧΕΣ ΕΠΙΧΕΙΡΗΜΑΤΙΚΗΣ ΠΟΛΙΤΙΚΗΣ (2)</a:t>
            </a:r>
            <a:endParaRPr lang="el-GR" sz="3600" dirty="0">
              <a:solidFill>
                <a:srgbClr val="FF0000"/>
              </a:solidFill>
              <a:latin typeface="+mn-lt"/>
            </a:endParaRPr>
          </a:p>
        </p:txBody>
      </p:sp>
      <p:sp>
        <p:nvSpPr>
          <p:cNvPr id="28675" name="2 - Θέση περιεχομένου"/>
          <p:cNvSpPr>
            <a:spLocks noGrp="1"/>
          </p:cNvSpPr>
          <p:nvPr>
            <p:ph idx="1"/>
          </p:nvPr>
        </p:nvSpPr>
        <p:spPr/>
        <p:txBody>
          <a:bodyPr>
            <a:normAutofit/>
          </a:bodyPr>
          <a:lstStyle/>
          <a:p>
            <a:pPr>
              <a:defRPr/>
            </a:pPr>
            <a:r>
              <a:rPr lang="el-GR" sz="2000" dirty="0" smtClean="0">
                <a:solidFill>
                  <a:srgbClr val="FF0000"/>
                </a:solidFill>
                <a:latin typeface="Arial Narrow" pitchFamily="34" charset="0"/>
              </a:rPr>
              <a:t>Η αρχή της διασποράς των κινδύνων: </a:t>
            </a:r>
            <a:r>
              <a:rPr lang="el-GR" sz="2000" dirty="0" smtClean="0">
                <a:latin typeface="Arial Narrow" pitchFamily="34" charset="0"/>
              </a:rPr>
              <a:t>η κατανομή των χορηγήσεων σε όσο το δυνατόν μεγαλύτερο αριθμό δανειοληπτών.</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395536" y="260648"/>
            <a:ext cx="8229600" cy="1143000"/>
          </a:xfr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16200000" scaled="1"/>
            <a:tileRect/>
          </a:gradFill>
        </p:spPr>
        <p:txBody>
          <a:bodyPr>
            <a:normAutofit fontScale="90000"/>
          </a:bodyPr>
          <a:lstStyle/>
          <a:p>
            <a:pPr eaLnBrk="1" fontAlgn="auto" hangingPunct="1">
              <a:spcAft>
                <a:spcPts val="0"/>
              </a:spcAft>
              <a:defRPr/>
            </a:pPr>
            <a:r>
              <a:rPr lang="en-US" sz="3600" dirty="0" smtClean="0">
                <a:solidFill>
                  <a:schemeClr val="accent4"/>
                </a:solidFill>
                <a:latin typeface="Arial Narrow" pitchFamily="34" charset="0"/>
              </a:rPr>
              <a:t/>
            </a:r>
            <a:br>
              <a:rPr lang="en-US" sz="3600" dirty="0" smtClean="0">
                <a:solidFill>
                  <a:schemeClr val="accent4"/>
                </a:solidFill>
                <a:latin typeface="Arial Narrow" pitchFamily="34" charset="0"/>
              </a:rPr>
            </a:br>
            <a:r>
              <a:rPr lang="en-US" sz="3600" dirty="0" smtClean="0">
                <a:solidFill>
                  <a:schemeClr val="accent4"/>
                </a:solidFill>
                <a:latin typeface="Arial Narrow" pitchFamily="34" charset="0"/>
              </a:rPr>
              <a:t/>
            </a:r>
            <a:br>
              <a:rPr lang="en-US" sz="3600" dirty="0" smtClean="0">
                <a:solidFill>
                  <a:schemeClr val="accent4"/>
                </a:solidFill>
                <a:latin typeface="Arial Narrow" pitchFamily="34" charset="0"/>
              </a:rPr>
            </a:br>
            <a:r>
              <a:rPr lang="el-GR" sz="3600" dirty="0" smtClean="0">
                <a:solidFill>
                  <a:srgbClr val="FF0000"/>
                </a:solidFill>
                <a:latin typeface="Arial Narrow" pitchFamily="34" charset="0"/>
              </a:rPr>
              <a:t>ΔΙΑΚΡΙΣΗ ΠΡΟΙΟΝΤΩΝ</a:t>
            </a:r>
            <a:r>
              <a:rPr lang="el-GR" dirty="0" smtClean="0">
                <a:solidFill>
                  <a:schemeClr val="tx2">
                    <a:satMod val="200000"/>
                  </a:schemeClr>
                </a:solidFill>
                <a:latin typeface="Arial Narrow" pitchFamily="34" charset="0"/>
              </a:rPr>
              <a:t/>
            </a:r>
            <a:br>
              <a:rPr lang="el-GR" dirty="0" smtClean="0">
                <a:solidFill>
                  <a:schemeClr val="tx2">
                    <a:satMod val="200000"/>
                  </a:schemeClr>
                </a:solidFill>
                <a:latin typeface="Arial Narrow" pitchFamily="34" charset="0"/>
              </a:rPr>
            </a:br>
            <a:endParaRPr lang="el-GR" dirty="0">
              <a:solidFill>
                <a:schemeClr val="tx2">
                  <a:satMod val="200000"/>
                </a:schemeClr>
              </a:solidFill>
              <a:latin typeface="Arial Narrow" pitchFamily="34" charset="0"/>
            </a:endParaRPr>
          </a:p>
        </p:txBody>
      </p:sp>
      <p:sp>
        <p:nvSpPr>
          <p:cNvPr id="9219" name="2 - Θέση περιεχομένου"/>
          <p:cNvSpPr>
            <a:spLocks noGrp="1"/>
          </p:cNvSpPr>
          <p:nvPr>
            <p:ph idx="1"/>
          </p:nvPr>
        </p:nvSpPr>
        <p:spPr/>
        <p:txBody>
          <a:bodyPr/>
          <a:lstStyle/>
          <a:p>
            <a:pPr marL="582613" indent="-514350" eaLnBrk="1" hangingPunct="1">
              <a:buClr>
                <a:srgbClr val="FF0000"/>
              </a:buClr>
              <a:buFont typeface="Wingdings" pitchFamily="2" charset="2"/>
              <a:buChar char="q"/>
            </a:pPr>
            <a:r>
              <a:rPr lang="el-GR" sz="2000" dirty="0" smtClean="0"/>
              <a:t>Αμιγώς υλικά αγαθά </a:t>
            </a:r>
          </a:p>
          <a:p>
            <a:pPr marL="582613" indent="-514350" eaLnBrk="1" hangingPunct="1">
              <a:buClr>
                <a:srgbClr val="FF0000"/>
              </a:buClr>
              <a:buFont typeface="Wingdings" pitchFamily="2" charset="2"/>
              <a:buChar char="q"/>
            </a:pPr>
            <a:r>
              <a:rPr lang="el-GR" sz="2000" dirty="0" smtClean="0"/>
              <a:t>Υλικά αγαθά που συνοδεύονται από υπηρεσίες</a:t>
            </a:r>
          </a:p>
          <a:p>
            <a:pPr marL="582613" indent="-514350" eaLnBrk="1" hangingPunct="1">
              <a:buClr>
                <a:srgbClr val="FF0000"/>
              </a:buClr>
              <a:buFont typeface="Wingdings" pitchFamily="2" charset="2"/>
              <a:buChar char="q"/>
            </a:pPr>
            <a:r>
              <a:rPr lang="el-GR" sz="2000" dirty="0" smtClean="0"/>
              <a:t>Υπηρεσίες που συνδέονται με υλικά αγαθά </a:t>
            </a:r>
          </a:p>
          <a:p>
            <a:pPr marL="582613" indent="-514350" eaLnBrk="1" hangingPunct="1">
              <a:buClr>
                <a:srgbClr val="FF0000"/>
              </a:buClr>
              <a:buFont typeface="Wingdings" pitchFamily="2" charset="2"/>
              <a:buChar char="q"/>
            </a:pPr>
            <a:r>
              <a:rPr lang="el-GR" sz="2000" dirty="0" smtClean="0"/>
              <a:t>Άυλα αγαθά ή υπηρεσίες </a:t>
            </a:r>
          </a:p>
          <a:p>
            <a:pPr marL="582613" indent="-514350" eaLnBrk="1" hangingPunct="1">
              <a:buFont typeface="Wingdings" pitchFamily="2" charset="2"/>
              <a:buNone/>
            </a:pPr>
            <a:endParaRPr lang="el-GR" dirty="0" smtClean="0">
              <a:latin typeface="Arial Narrow" pitchFamily="34" charset="0"/>
            </a:endParaRPr>
          </a:p>
          <a:p>
            <a:pPr marL="582613" indent="-514350" eaLnBrk="1" hangingPunct="1">
              <a:buFont typeface="Wingdings" pitchFamily="2" charset="2"/>
              <a:buNone/>
            </a:pPr>
            <a:endParaRPr lang="el-GR" dirty="0" smtClean="0">
              <a:latin typeface="Arial Narrow" pitchFamily="34" charset="0"/>
            </a:endParaRPr>
          </a:p>
        </p:txBody>
      </p:sp>
    </p:spTree>
  </p:cSld>
  <p:clrMapOvr>
    <a:masterClrMapping/>
  </p:clrMapOvr>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900113" y="549275"/>
            <a:ext cx="7772400" cy="914400"/>
          </a:xfrm>
          <a:gradFill flip="none" rotWithShape="1">
            <a:gsLst>
              <a:gs pos="0">
                <a:srgbClr val="B2B2B2">
                  <a:shade val="30000"/>
                  <a:satMod val="115000"/>
                </a:srgbClr>
              </a:gs>
              <a:gs pos="50000">
                <a:srgbClr val="B2B2B2">
                  <a:shade val="67500"/>
                  <a:satMod val="115000"/>
                </a:srgbClr>
              </a:gs>
              <a:gs pos="100000">
                <a:srgbClr val="B2B2B2">
                  <a:shade val="100000"/>
                  <a:satMod val="115000"/>
                </a:srgbClr>
              </a:gs>
            </a:gsLst>
            <a:path path="circle">
              <a:fillToRect r="100000" b="100000"/>
            </a:path>
            <a:tileRect l="-100000" t="-100000"/>
          </a:gradFill>
        </p:spPr>
        <p:txBody>
          <a:bodyPr>
            <a:normAutofit fontScale="90000"/>
          </a:bodyPr>
          <a:lstStyle/>
          <a:p>
            <a:pPr>
              <a:defRPr/>
            </a:pPr>
            <a:r>
              <a:rPr lang="el-GR" sz="3600" dirty="0" smtClean="0">
                <a:solidFill>
                  <a:srgbClr val="FF0000"/>
                </a:solidFill>
                <a:latin typeface="+mn-lt"/>
              </a:rPr>
              <a:t>ΑΝΤΙΚΕΙΜΕΝΟ ΘΥΓΑΤΡΙΚΩΝ ΤΡΑΠΕΖΩΝ: (1)</a:t>
            </a:r>
            <a:endParaRPr lang="el-GR" sz="3600" dirty="0">
              <a:solidFill>
                <a:srgbClr val="FF0000"/>
              </a:solidFill>
              <a:latin typeface="+mn-lt"/>
            </a:endParaRPr>
          </a:p>
        </p:txBody>
      </p:sp>
      <p:sp>
        <p:nvSpPr>
          <p:cNvPr id="29699" name="2 - Θέση περιεχομένου"/>
          <p:cNvSpPr>
            <a:spLocks noGrp="1"/>
          </p:cNvSpPr>
          <p:nvPr>
            <p:ph idx="1"/>
          </p:nvPr>
        </p:nvSpPr>
        <p:spPr/>
        <p:txBody>
          <a:bodyPr>
            <a:normAutofit/>
          </a:bodyPr>
          <a:lstStyle/>
          <a:p>
            <a:pPr>
              <a:buFont typeface="Courier New" pitchFamily="49" charset="0"/>
              <a:buChar char="o"/>
              <a:defRPr/>
            </a:pPr>
            <a:r>
              <a:rPr lang="el-GR" sz="2000" dirty="0" smtClean="0">
                <a:solidFill>
                  <a:srgbClr val="184BEE"/>
                </a:solidFill>
                <a:latin typeface="Arial Narrow" pitchFamily="34" charset="0"/>
              </a:rPr>
              <a:t>Οι εταιρίες χρηματοδοτικής μίσθωσης (</a:t>
            </a:r>
            <a:r>
              <a:rPr lang="en-US" sz="2000" dirty="0" smtClean="0">
                <a:solidFill>
                  <a:srgbClr val="184BEE"/>
                </a:solidFill>
                <a:latin typeface="Arial Narrow" pitchFamily="34" charset="0"/>
              </a:rPr>
              <a:t>Leasing)</a:t>
            </a:r>
            <a:r>
              <a:rPr lang="el-GR" sz="2000" dirty="0" smtClean="0">
                <a:solidFill>
                  <a:srgbClr val="184BEE"/>
                </a:solidFill>
                <a:latin typeface="Arial Narrow" pitchFamily="34" charset="0"/>
              </a:rPr>
              <a:t>: </a:t>
            </a:r>
            <a:r>
              <a:rPr lang="el-GR" sz="2000" dirty="0" smtClean="0">
                <a:latin typeface="Arial Narrow" pitchFamily="34" charset="0"/>
              </a:rPr>
              <a:t>είναι οι εταιρίες, των οποίων οι πελάτες επιλέγουν ακίνητα ή εξοπλισμό, που αγοράζει η εταιρία και στη συνέχεια τους τον εκμισθώνει.</a:t>
            </a:r>
          </a:p>
          <a:p>
            <a:pPr>
              <a:buFont typeface="Courier New" pitchFamily="49" charset="0"/>
              <a:buChar char="o"/>
              <a:defRPr/>
            </a:pPr>
            <a:r>
              <a:rPr lang="el-GR" sz="2000" dirty="0" smtClean="0">
                <a:solidFill>
                  <a:srgbClr val="184BEE"/>
                </a:solidFill>
                <a:latin typeface="Arial Narrow" pitchFamily="34" charset="0"/>
              </a:rPr>
              <a:t>Οι εταιρίες πρακτορείας επιχειρηματικών απαιτήσεων (</a:t>
            </a:r>
            <a:r>
              <a:rPr lang="en-US" sz="2000" dirty="0" smtClean="0">
                <a:solidFill>
                  <a:srgbClr val="184BEE"/>
                </a:solidFill>
                <a:latin typeface="Arial Narrow" pitchFamily="34" charset="0"/>
              </a:rPr>
              <a:t>Factoring)</a:t>
            </a:r>
            <a:r>
              <a:rPr lang="el-GR" sz="2000" dirty="0" smtClean="0">
                <a:solidFill>
                  <a:srgbClr val="184BEE"/>
                </a:solidFill>
                <a:latin typeface="Arial Narrow" pitchFamily="34" charset="0"/>
              </a:rPr>
              <a:t>: </a:t>
            </a:r>
            <a:r>
              <a:rPr lang="el-GR" sz="2000" dirty="0" smtClean="0">
                <a:latin typeface="Arial Narrow" pitchFamily="34" charset="0"/>
              </a:rPr>
              <a:t>είναι οι εταιρίες που αγοράζουν τις απαιτήσεις των πελατών τους, που προέρχονται από την επί πιστώσει πώληση εμπορευμάτων ή παροχή υπηρεσιών.</a:t>
            </a:r>
          </a:p>
        </p:txBody>
      </p:sp>
    </p:spTree>
  </p:cSld>
  <p:clrMapOvr>
    <a:masterClrMapping/>
  </p:clrMapOvr>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B2B2B2">
                  <a:shade val="30000"/>
                  <a:satMod val="115000"/>
                </a:srgbClr>
              </a:gs>
              <a:gs pos="50000">
                <a:srgbClr val="B2B2B2">
                  <a:shade val="67500"/>
                  <a:satMod val="115000"/>
                </a:srgbClr>
              </a:gs>
              <a:gs pos="100000">
                <a:srgbClr val="B2B2B2">
                  <a:shade val="100000"/>
                  <a:satMod val="115000"/>
                </a:srgbClr>
              </a:gs>
            </a:gsLst>
            <a:path path="circle">
              <a:fillToRect r="100000" b="100000"/>
            </a:path>
            <a:tileRect l="-100000" t="-100000"/>
          </a:gradFill>
        </p:spPr>
        <p:txBody>
          <a:bodyPr>
            <a:normAutofit/>
          </a:bodyPr>
          <a:lstStyle/>
          <a:p>
            <a:pPr>
              <a:defRPr/>
            </a:pPr>
            <a:r>
              <a:rPr lang="el-GR" sz="3600" dirty="0" smtClean="0">
                <a:solidFill>
                  <a:srgbClr val="FF0000"/>
                </a:solidFill>
                <a:latin typeface="+mn-lt"/>
              </a:rPr>
              <a:t>ΑΝΤΙΚΕΙΜΕΝΟ ΘΥΓΑΤΡΙΚΩΝ ΤΡΑΠΕΖΩΝ</a:t>
            </a:r>
            <a:r>
              <a:rPr lang="el-GR" sz="3600" dirty="0" smtClean="0">
                <a:solidFill>
                  <a:srgbClr val="FF0000"/>
                </a:solidFill>
                <a:latin typeface="+mn-lt"/>
                <a:sym typeface="Wingdings" pitchFamily="2" charset="2"/>
              </a:rPr>
              <a:t> (2)</a:t>
            </a:r>
            <a:endParaRPr lang="el-GR" sz="3600" dirty="0">
              <a:solidFill>
                <a:srgbClr val="FF0000"/>
              </a:solidFill>
              <a:latin typeface="+mn-lt"/>
            </a:endParaRPr>
          </a:p>
        </p:txBody>
      </p:sp>
      <p:sp>
        <p:nvSpPr>
          <p:cNvPr id="30723" name="2 - Θέση περιεχομένου"/>
          <p:cNvSpPr>
            <a:spLocks noGrp="1"/>
          </p:cNvSpPr>
          <p:nvPr>
            <p:ph idx="1"/>
          </p:nvPr>
        </p:nvSpPr>
        <p:spPr/>
        <p:txBody>
          <a:bodyPr>
            <a:normAutofit/>
          </a:bodyPr>
          <a:lstStyle/>
          <a:p>
            <a:pPr>
              <a:buFont typeface="Courier New" pitchFamily="49" charset="0"/>
              <a:buChar char="o"/>
              <a:defRPr/>
            </a:pPr>
            <a:r>
              <a:rPr lang="el-GR" sz="2000" dirty="0" smtClean="0">
                <a:solidFill>
                  <a:srgbClr val="184BEE"/>
                </a:solidFill>
              </a:rPr>
              <a:t>Οι εταιρίες κεφαλαίου επιχειρηματικών συμμετοχών (</a:t>
            </a:r>
            <a:r>
              <a:rPr lang="en-US" sz="2000" dirty="0" smtClean="0">
                <a:solidFill>
                  <a:srgbClr val="184BEE"/>
                </a:solidFill>
              </a:rPr>
              <a:t>Venture Capital)</a:t>
            </a:r>
            <a:r>
              <a:rPr lang="el-GR" sz="2000" dirty="0" smtClean="0">
                <a:solidFill>
                  <a:srgbClr val="184BEE"/>
                </a:solidFill>
              </a:rPr>
              <a:t>: </a:t>
            </a:r>
            <a:r>
              <a:rPr lang="el-GR" sz="2000" dirty="0" smtClean="0"/>
              <a:t>ασχολούνται με την απευθείας επένδυση των κεφαλαίων τους στο κεφάλαιο εταιριών που δεν έχουν εισαχθεί στο χρηματιστήριο.</a:t>
            </a:r>
          </a:p>
          <a:p>
            <a:pPr>
              <a:buFont typeface="Courier New" pitchFamily="49" charset="0"/>
              <a:buChar char="o"/>
              <a:defRPr/>
            </a:pPr>
            <a:r>
              <a:rPr lang="el-GR" sz="2000" dirty="0" smtClean="0">
                <a:solidFill>
                  <a:srgbClr val="184BEE"/>
                </a:solidFill>
              </a:rPr>
              <a:t>Οι εταιρίες </a:t>
            </a:r>
            <a:r>
              <a:rPr lang="en-US" sz="2000" dirty="0" smtClean="0">
                <a:solidFill>
                  <a:srgbClr val="184BEE"/>
                </a:solidFill>
              </a:rPr>
              <a:t>Finance</a:t>
            </a:r>
            <a:r>
              <a:rPr lang="el-GR" sz="2000" dirty="0" smtClean="0">
                <a:solidFill>
                  <a:srgbClr val="184BEE"/>
                </a:solidFill>
              </a:rPr>
              <a:t>: </a:t>
            </a:r>
            <a:r>
              <a:rPr lang="el-GR" sz="2000" dirty="0" smtClean="0"/>
              <a:t>έχουν ως αντικείμενο την παροχή εξειδικευμένων χρηματοοικονομικών και επενδυτικών συμβουλών και υπηρεσιών, την εισαγωγή εταιριών στο χρηματιστήριο, κλπ.</a:t>
            </a:r>
          </a:p>
          <a:p>
            <a:pPr>
              <a:buFont typeface="Wingdings" pitchFamily="2" charset="2"/>
              <a:buNone/>
              <a:defRPr/>
            </a:pPr>
            <a:endParaRPr lang="el-GR" dirty="0" smtClean="0">
              <a:latin typeface="Arial Narrow" pitchFamily="34" charset="0"/>
            </a:endParaRPr>
          </a:p>
          <a:p>
            <a:pPr>
              <a:buFont typeface="Courier New" pitchFamily="49" charset="0"/>
              <a:buChar char="o"/>
              <a:defRPr/>
            </a:pPr>
            <a:endParaRPr lang="el-GR" dirty="0" smtClean="0">
              <a:latin typeface="Arial Narrow" pitchFamily="34" charset="0"/>
            </a:endParaRPr>
          </a:p>
          <a:p>
            <a:pPr>
              <a:buFont typeface="Courier New" pitchFamily="49" charset="0"/>
              <a:buChar char="o"/>
              <a:defRPr/>
            </a:pPr>
            <a:endParaRPr lang="el-GR" dirty="0" smtClean="0">
              <a:latin typeface="Arial Narrow" pitchFamily="34" charset="0"/>
            </a:endParaRPr>
          </a:p>
        </p:txBody>
      </p:sp>
    </p:spTree>
  </p:cSld>
  <p:clrMapOvr>
    <a:masterClrMapping/>
  </p:clrMapOvr>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B2B2B2">
                  <a:shade val="30000"/>
                  <a:satMod val="115000"/>
                </a:srgbClr>
              </a:gs>
              <a:gs pos="50000">
                <a:srgbClr val="B2B2B2">
                  <a:shade val="67500"/>
                  <a:satMod val="115000"/>
                </a:srgbClr>
              </a:gs>
              <a:gs pos="100000">
                <a:srgbClr val="B2B2B2">
                  <a:shade val="100000"/>
                  <a:satMod val="115000"/>
                </a:srgbClr>
              </a:gs>
            </a:gsLst>
            <a:path path="circle">
              <a:fillToRect r="100000" b="100000"/>
            </a:path>
            <a:tileRect l="-100000" t="-100000"/>
          </a:gradFill>
        </p:spPr>
        <p:txBody>
          <a:bodyPr/>
          <a:lstStyle/>
          <a:p>
            <a:pPr>
              <a:defRPr/>
            </a:pPr>
            <a:r>
              <a:rPr lang="el-GR" sz="3600" dirty="0" smtClean="0">
                <a:solidFill>
                  <a:srgbClr val="FF0000"/>
                </a:solidFill>
                <a:latin typeface="Arial Narrow" pitchFamily="34" charset="0"/>
              </a:rPr>
              <a:t>ΑΝΤΙΚΕΙΜΕΝΟ ΘΥΓΑΤΡΙΚΩΝ ΤΡΑΠΕΖΩΝ</a:t>
            </a:r>
            <a:r>
              <a:rPr lang="el-GR" sz="3600" dirty="0" smtClean="0">
                <a:solidFill>
                  <a:srgbClr val="FF0000"/>
                </a:solidFill>
                <a:latin typeface="Arial Narrow" pitchFamily="34" charset="0"/>
                <a:sym typeface="Wingdings" pitchFamily="2" charset="2"/>
              </a:rPr>
              <a:t>(3)</a:t>
            </a:r>
            <a:endParaRPr lang="el-GR" sz="3600" dirty="0">
              <a:solidFill>
                <a:srgbClr val="FF0000"/>
              </a:solidFill>
              <a:latin typeface="Arial Narrow" pitchFamily="34" charset="0"/>
            </a:endParaRPr>
          </a:p>
        </p:txBody>
      </p:sp>
      <p:sp>
        <p:nvSpPr>
          <p:cNvPr id="31747" name="2 - Θέση περιεχομένου"/>
          <p:cNvSpPr>
            <a:spLocks noGrp="1"/>
          </p:cNvSpPr>
          <p:nvPr>
            <p:ph idx="1"/>
          </p:nvPr>
        </p:nvSpPr>
        <p:spPr/>
        <p:txBody>
          <a:bodyPr>
            <a:normAutofit/>
          </a:bodyPr>
          <a:lstStyle/>
          <a:p>
            <a:pPr>
              <a:buFont typeface="Courier New" pitchFamily="49" charset="0"/>
              <a:buChar char="o"/>
              <a:defRPr/>
            </a:pPr>
            <a:r>
              <a:rPr lang="el-GR" sz="2000" dirty="0" smtClean="0">
                <a:solidFill>
                  <a:srgbClr val="184BEE"/>
                </a:solidFill>
                <a:latin typeface="Arial Narrow" pitchFamily="34" charset="0"/>
              </a:rPr>
              <a:t>Οι εταιρίες αμοιβαίων κεφαλαίων (</a:t>
            </a:r>
            <a:r>
              <a:rPr lang="en-US" sz="2000" dirty="0" smtClean="0">
                <a:solidFill>
                  <a:srgbClr val="184BEE"/>
                </a:solidFill>
                <a:latin typeface="Arial Narrow" pitchFamily="34" charset="0"/>
              </a:rPr>
              <a:t>Mutual Funds)</a:t>
            </a:r>
            <a:r>
              <a:rPr lang="el-GR" sz="2000" dirty="0" smtClean="0">
                <a:solidFill>
                  <a:srgbClr val="184BEE"/>
                </a:solidFill>
                <a:latin typeface="Arial Narrow" pitchFamily="34" charset="0"/>
              </a:rPr>
              <a:t>: </a:t>
            </a:r>
            <a:r>
              <a:rPr lang="el-GR" sz="2000" dirty="0" smtClean="0">
                <a:latin typeface="Arial Narrow" pitchFamily="34" charset="0"/>
              </a:rPr>
              <a:t>είναι οι εταιρίες επενδύσεων χαρτοφυλακίου ανοικτού τύπου, οι οποίοι αντλούν κεφάλαια πουλώντας μερίδια του ενεργητικού τους στους επενδυτές.</a:t>
            </a:r>
          </a:p>
          <a:p>
            <a:pPr>
              <a:buFont typeface="Courier New" pitchFamily="49" charset="0"/>
              <a:buChar char="o"/>
              <a:defRPr/>
            </a:pPr>
            <a:r>
              <a:rPr lang="el-GR" sz="2000" dirty="0" smtClean="0">
                <a:solidFill>
                  <a:srgbClr val="184BEE"/>
                </a:solidFill>
                <a:latin typeface="Arial Narrow" pitchFamily="34" charset="0"/>
              </a:rPr>
              <a:t>Οι εταιρίες επενδύσεων: </a:t>
            </a:r>
            <a:r>
              <a:rPr lang="el-GR" sz="2000" dirty="0" smtClean="0">
                <a:latin typeface="Arial Narrow" pitchFamily="34" charset="0"/>
              </a:rPr>
              <a:t>συγκεντρώνουν ένα μετοχικό κεφάλαιο που επενδύεται σε ένα χαρτοφυλάκιο κινητών αξιών με σκοπό την αποκόμιση κέρδους.</a:t>
            </a:r>
          </a:p>
        </p:txBody>
      </p:sp>
    </p:spTree>
  </p:cSld>
  <p:clrMapOvr>
    <a:masterClrMapping/>
  </p:clrMapOvr>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rgbClr val="B2B2B2">
                  <a:shade val="30000"/>
                  <a:satMod val="115000"/>
                </a:srgbClr>
              </a:gs>
              <a:gs pos="50000">
                <a:srgbClr val="B2B2B2">
                  <a:shade val="67500"/>
                  <a:satMod val="115000"/>
                </a:srgbClr>
              </a:gs>
              <a:gs pos="100000">
                <a:srgbClr val="B2B2B2">
                  <a:shade val="100000"/>
                  <a:satMod val="115000"/>
                </a:srgbClr>
              </a:gs>
            </a:gsLst>
            <a:path path="circle">
              <a:fillToRect r="100000" b="100000"/>
            </a:path>
            <a:tileRect l="-100000" t="-100000"/>
          </a:gradFill>
        </p:spPr>
        <p:txBody>
          <a:bodyPr/>
          <a:lstStyle/>
          <a:p>
            <a:pPr>
              <a:defRPr/>
            </a:pPr>
            <a:r>
              <a:rPr lang="el-GR" sz="3600" dirty="0" smtClean="0">
                <a:solidFill>
                  <a:srgbClr val="FF0000"/>
                </a:solidFill>
                <a:latin typeface="+mn-lt"/>
              </a:rPr>
              <a:t>ΑΝΤΙΚΕΙΜΕΝΟ ΘΥΓΑΤΡΙΚΩΝ ΤΡΑΠΕΖΩΝ (4)</a:t>
            </a:r>
            <a:endParaRPr lang="el-GR" sz="3600" dirty="0">
              <a:solidFill>
                <a:srgbClr val="FF0000"/>
              </a:solidFill>
              <a:latin typeface="+mn-lt"/>
            </a:endParaRPr>
          </a:p>
        </p:txBody>
      </p:sp>
      <p:sp>
        <p:nvSpPr>
          <p:cNvPr id="32771" name="2 - Θέση περιεχομένου"/>
          <p:cNvSpPr>
            <a:spLocks noGrp="1"/>
          </p:cNvSpPr>
          <p:nvPr>
            <p:ph idx="1"/>
          </p:nvPr>
        </p:nvSpPr>
        <p:spPr/>
        <p:txBody>
          <a:bodyPr>
            <a:normAutofit/>
          </a:bodyPr>
          <a:lstStyle/>
          <a:p>
            <a:pPr>
              <a:buFont typeface="Courier New" pitchFamily="49" charset="0"/>
              <a:buChar char="o"/>
              <a:defRPr/>
            </a:pPr>
            <a:r>
              <a:rPr lang="el-GR" sz="2000" dirty="0" smtClean="0">
                <a:solidFill>
                  <a:srgbClr val="184BEE"/>
                </a:solidFill>
              </a:rPr>
              <a:t>Οι χρηματιστηριακές εταιρίες: </a:t>
            </a:r>
            <a:r>
              <a:rPr lang="el-GR" sz="2000" dirty="0" smtClean="0"/>
              <a:t>διεξάγουν κάθε είδους χρηματιστηριακές συναλλαγές, μεσολαβούν στην αγοραπωλησία μετοχών και ομολόγων διαχειρίζονται χαρτοφυλάκια πελατών τους, κλπ.</a:t>
            </a:r>
          </a:p>
          <a:p>
            <a:pPr>
              <a:buFont typeface="Courier New" pitchFamily="49" charset="0"/>
              <a:buChar char="o"/>
              <a:defRPr/>
            </a:pPr>
            <a:r>
              <a:rPr lang="el-GR" sz="2000" dirty="0" smtClean="0">
                <a:solidFill>
                  <a:srgbClr val="184BEE"/>
                </a:solidFill>
              </a:rPr>
              <a:t>Οι ασφαλιστικές εταιρίες: </a:t>
            </a:r>
            <a:r>
              <a:rPr lang="el-GR" sz="2000" dirty="0" smtClean="0"/>
              <a:t>υφίστανται για να περιορίζουν τις δυσάρεστες συνέπειες τυχαίων γεγονότων στην ευημερία των ασφαλισμένων, </a:t>
            </a:r>
            <a:r>
              <a:rPr lang="el-GR" sz="2000" dirty="0" err="1" smtClean="0"/>
              <a:t>διακρατούν</a:t>
            </a:r>
            <a:r>
              <a:rPr lang="el-GR" sz="2000" dirty="0" smtClean="0"/>
              <a:t> στα χαρτοφυλάκιά τους πολλά είδη χρεογράφων που συναντώνται και στους ισολογισμούς των τραπεζών.</a:t>
            </a:r>
          </a:p>
          <a:p>
            <a:pPr>
              <a:buFont typeface="Wingdings" pitchFamily="2" charset="2"/>
              <a:buNone/>
              <a:defRPr/>
            </a:pPr>
            <a:endParaRPr lang="el-GR" dirty="0" smtClean="0">
              <a:latin typeface="Arial Narrow" pitchFamily="34" charset="0"/>
            </a:endParaRPr>
          </a:p>
        </p:txBody>
      </p:sp>
    </p:spTree>
  </p:cSld>
  <p:clrMapOvr>
    <a:masterClrMapping/>
  </p:clrMapOvr>
  <p:timing>
    <p:tnLst>
      <p:par>
        <p:cTn id="1" dur="indefinite" restart="never" nodeType="tmRoot"/>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 Θέση αριθμού διαφάνειας"/>
          <p:cNvSpPr>
            <a:spLocks noGrp="1"/>
          </p:cNvSpPr>
          <p:nvPr>
            <p:ph type="sldNum" sz="quarter" idx="12"/>
          </p:nvPr>
        </p:nvSpPr>
        <p:spPr/>
        <p:txBody>
          <a:bodyPr/>
          <a:lstStyle/>
          <a:p>
            <a:fld id="{2E659E4F-AFF7-4505-BD91-218B7F320EB6}" type="slidenum">
              <a:rPr lang="en-US"/>
              <a:pPr/>
              <a:t>24</a:t>
            </a:fld>
            <a:endParaRPr lang="en-US"/>
          </a:p>
        </p:txBody>
      </p:sp>
      <p:sp>
        <p:nvSpPr>
          <p:cNvPr id="130055" name="Rectangle 7"/>
          <p:cNvSpPr>
            <a:spLocks noGrp="1" noChangeArrowheads="1"/>
          </p:cNvSpPr>
          <p:nvPr>
            <p:ph type="title"/>
          </p:nvPr>
        </p:nvSpPr>
        <p:spPr/>
        <p:txBody>
          <a:bodyPr/>
          <a:lstStyle/>
          <a:p>
            <a:endParaRPr lang="el-GR"/>
          </a:p>
        </p:txBody>
      </p:sp>
      <p:sp>
        <p:nvSpPr>
          <p:cNvPr id="130056" name="Rectangle 8"/>
          <p:cNvSpPr>
            <a:spLocks noGrp="1" noChangeArrowheads="1"/>
          </p:cNvSpPr>
          <p:nvPr>
            <p:ph type="body" idx="1"/>
          </p:nvPr>
        </p:nvSpPr>
        <p:spPr/>
        <p:txBody>
          <a:bodyPr/>
          <a:lstStyle/>
          <a:p>
            <a:pPr>
              <a:buFont typeface="Wingdings" pitchFamily="2" charset="2"/>
              <a:buNone/>
            </a:pPr>
            <a:r>
              <a:rPr lang="el-GR" sz="9600" dirty="0">
                <a:latin typeface="Comic Sans MS" pitchFamily="66" charset="0"/>
              </a:rPr>
              <a:t>					</a:t>
            </a:r>
            <a:r>
              <a:rPr lang="el-GR" sz="9600" dirty="0">
                <a:solidFill>
                  <a:srgbClr val="C00000"/>
                </a:solidFill>
                <a:latin typeface="Comic Sans MS" pitchFamily="66" charset="0"/>
              </a:rPr>
              <a:t>?</a:t>
            </a:r>
          </a:p>
          <a:p>
            <a:pPr>
              <a:buFont typeface="Wingdings" pitchFamily="2" charset="2"/>
              <a:buNone/>
            </a:pPr>
            <a:r>
              <a:rPr lang="el-GR" sz="9600" dirty="0">
                <a:solidFill>
                  <a:srgbClr val="C00000"/>
                </a:solidFill>
                <a:latin typeface="Comic Sans MS" pitchFamily="66" charset="0"/>
              </a:rPr>
              <a:t>ΕΡΩΤΗΣΕΙΣ</a:t>
            </a:r>
            <a:endParaRPr lang="en-US" sz="9600" dirty="0">
              <a:solidFill>
                <a:srgbClr val="C00000"/>
              </a:solidFill>
              <a:latin typeface="Comic Sans MS" pitchFamily="66" charset="0"/>
            </a:endParaRPr>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r>
              <a:rPr lang="el-GR" dirty="0" smtClean="0"/>
              <a:t>Βιβλιογραφία</a:t>
            </a:r>
            <a:endParaRPr lang="el-GR" dirty="0"/>
          </a:p>
        </p:txBody>
      </p:sp>
      <p:sp>
        <p:nvSpPr>
          <p:cNvPr id="3" name="2 - Θέση περιεχομένου"/>
          <p:cNvSpPr>
            <a:spLocks noGrp="1"/>
          </p:cNvSpPr>
          <p:nvPr>
            <p:ph idx="1"/>
          </p:nvPr>
        </p:nvSpPr>
        <p:spPr/>
        <p:txBody>
          <a:bodyPr>
            <a:normAutofit/>
          </a:bodyPr>
          <a:lstStyle/>
          <a:p>
            <a:endParaRPr lang="el-GR" dirty="0" smtClean="0"/>
          </a:p>
          <a:p>
            <a:pPr lvl="1">
              <a:buNone/>
            </a:pPr>
            <a:r>
              <a:rPr lang="el-GR" sz="2000" dirty="0" err="1" smtClean="0"/>
              <a:t>Λυμπερόπουλος</a:t>
            </a:r>
            <a:r>
              <a:rPr lang="el-GR" sz="2000" dirty="0" smtClean="0"/>
              <a:t> Κωνσταντίνος(2006). </a:t>
            </a:r>
            <a:r>
              <a:rPr lang="el-GR" sz="2000" i="1" dirty="0" smtClean="0"/>
              <a:t>Μάρκετινγκ Χρηματοπιστωτικών Υπηρεσιών</a:t>
            </a:r>
            <a:r>
              <a:rPr lang="el-GR" sz="2000" dirty="0" smtClean="0"/>
              <a:t>. Εκδόσεις </a:t>
            </a:r>
            <a:r>
              <a:rPr lang="en-US" sz="2000" dirty="0" err="1" smtClean="0"/>
              <a:t>Interbooks</a:t>
            </a:r>
            <a:r>
              <a:rPr lang="el-GR" sz="2000" dirty="0" smtClean="0"/>
              <a:t>.</a:t>
            </a:r>
          </a:p>
          <a:p>
            <a:pPr lvl="1">
              <a:buNone/>
            </a:pPr>
            <a:r>
              <a:rPr lang="en-US" sz="2000" dirty="0" smtClean="0"/>
              <a:t> Clapp A</a:t>
            </a:r>
            <a:r>
              <a:rPr lang="el-GR" sz="2000" dirty="0" smtClean="0"/>
              <a:t>. </a:t>
            </a:r>
            <a:r>
              <a:rPr lang="en-US" sz="2000" dirty="0" smtClean="0"/>
              <a:t>Bruce</a:t>
            </a:r>
            <a:r>
              <a:rPr lang="el-GR" sz="2000" dirty="0" smtClean="0"/>
              <a:t> (2010). </a:t>
            </a:r>
            <a:r>
              <a:rPr lang="el-GR" sz="2000" i="1" dirty="0" smtClean="0"/>
              <a:t>Μάρκετινγκ Χρηματοοικονομικών Υπηρεσιών</a:t>
            </a:r>
            <a:r>
              <a:rPr lang="el-GR" sz="2000" dirty="0" smtClean="0"/>
              <a:t>.  Εκδόσεις  </a:t>
            </a:r>
            <a:r>
              <a:rPr lang="el-GR" sz="2000" dirty="0" err="1" smtClean="0"/>
              <a:t>Ε.κ</a:t>
            </a:r>
            <a:r>
              <a:rPr lang="el-GR" sz="2000" dirty="0" smtClean="0"/>
              <a:t> Δ. </a:t>
            </a:r>
            <a:r>
              <a:rPr lang="el-GR" sz="2000" dirty="0" err="1" smtClean="0"/>
              <a:t>Ανικούλα</a:t>
            </a:r>
            <a:r>
              <a:rPr lang="el-GR" sz="2000" dirty="0" smtClean="0"/>
              <a:t>., Ι. </a:t>
            </a:r>
            <a:r>
              <a:rPr lang="el-GR" sz="2000" dirty="0" err="1" smtClean="0"/>
              <a:t>Αλεξίκος</a:t>
            </a:r>
            <a:r>
              <a:rPr lang="el-GR" sz="2000" dirty="0" smtClean="0"/>
              <a:t> ΟΕ.</a:t>
            </a:r>
          </a:p>
          <a:p>
            <a:pPr lvl="1">
              <a:buNone/>
            </a:pPr>
            <a:endParaRPr lang="el-GR" dirty="0" smtClean="0"/>
          </a:p>
          <a:p>
            <a:endParaRPr lang="el-GR"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16200000" scaled="1"/>
            <a:tileRect/>
          </a:gradFill>
        </p:spPr>
        <p:txBody>
          <a:bodyPr/>
          <a:lstStyle/>
          <a:p>
            <a:pPr>
              <a:defRPr/>
            </a:pPr>
            <a:r>
              <a:rPr lang="el-GR" sz="3600" dirty="0" smtClean="0">
                <a:solidFill>
                  <a:srgbClr val="FF0000"/>
                </a:solidFill>
                <a:latin typeface="Arial Narrow" pitchFamily="34" charset="0"/>
              </a:rPr>
              <a:t>ΔΙΑΚΡΙΣΗ ΥΠΗΡΕΣΙΩΝ</a:t>
            </a:r>
            <a:endParaRPr lang="el-GR" sz="3600" dirty="0">
              <a:solidFill>
                <a:srgbClr val="FF0000"/>
              </a:solidFill>
              <a:latin typeface="Arial Narrow" pitchFamily="34" charset="0"/>
            </a:endParaRPr>
          </a:p>
        </p:txBody>
      </p:sp>
      <p:sp>
        <p:nvSpPr>
          <p:cNvPr id="10243" name="2 - Θέση περιεχομένου"/>
          <p:cNvSpPr>
            <a:spLocks noGrp="1"/>
          </p:cNvSpPr>
          <p:nvPr>
            <p:ph idx="1"/>
          </p:nvPr>
        </p:nvSpPr>
        <p:spPr/>
        <p:txBody>
          <a:bodyPr/>
          <a:lstStyle/>
          <a:p>
            <a:pPr>
              <a:buClr>
                <a:srgbClr val="FF0000"/>
              </a:buClr>
              <a:buFont typeface="Wingdings" pitchFamily="2" charset="2"/>
              <a:buChar char="q"/>
            </a:pPr>
            <a:r>
              <a:rPr lang="el-GR" sz="2000" dirty="0" smtClean="0"/>
              <a:t>Καταναλωτικές </a:t>
            </a:r>
          </a:p>
          <a:p>
            <a:pPr>
              <a:buClr>
                <a:srgbClr val="FF0000"/>
              </a:buClr>
              <a:buFont typeface="Wingdings" pitchFamily="2" charset="2"/>
              <a:buChar char="q"/>
            </a:pPr>
            <a:r>
              <a:rPr lang="el-GR" sz="2000" dirty="0" smtClean="0"/>
              <a:t>Βραχυπρόθεσμης διάρκειας </a:t>
            </a:r>
          </a:p>
          <a:p>
            <a:pPr>
              <a:buClr>
                <a:srgbClr val="FF0000"/>
              </a:buClr>
              <a:buFont typeface="Wingdings" pitchFamily="2" charset="2"/>
              <a:buChar char="q"/>
            </a:pPr>
            <a:r>
              <a:rPr lang="el-GR" sz="2000" dirty="0" smtClean="0"/>
              <a:t>Μέσο-μακροπρόθεσμης διάρκειας</a:t>
            </a:r>
          </a:p>
          <a:p>
            <a:pPr>
              <a:buFont typeface="Wingdings" pitchFamily="2" charset="2"/>
              <a:buNone/>
            </a:pPr>
            <a:r>
              <a:rPr lang="el-GR" dirty="0" smtClean="0">
                <a:latin typeface="Arial Narrow" pitchFamily="34" charset="0"/>
              </a:rPr>
              <a:t> </a:t>
            </a:r>
          </a:p>
        </p:txBody>
      </p:sp>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16200000" scaled="1"/>
            <a:tileRect/>
          </a:gradFill>
        </p:spPr>
        <p:txBody>
          <a:bodyPr/>
          <a:lstStyle/>
          <a:p>
            <a:pPr>
              <a:defRPr/>
            </a:pPr>
            <a:r>
              <a:rPr lang="el-GR" sz="3600" dirty="0" smtClean="0">
                <a:solidFill>
                  <a:srgbClr val="FF0000"/>
                </a:solidFill>
              </a:rPr>
              <a:t>ΧΡΗΜΑΤΟΠΙΣΤΩΤΙΚΕΣ  ΥΠΗΡΕΣΙΕΣ</a:t>
            </a:r>
            <a:endParaRPr lang="el-GR" sz="3600" dirty="0">
              <a:solidFill>
                <a:srgbClr val="FF0000"/>
              </a:solidFill>
            </a:endParaRPr>
          </a:p>
        </p:txBody>
      </p:sp>
      <p:sp>
        <p:nvSpPr>
          <p:cNvPr id="11267" name="2 - Θέση περιεχομένου"/>
          <p:cNvSpPr>
            <a:spLocks noGrp="1"/>
          </p:cNvSpPr>
          <p:nvPr>
            <p:ph idx="1"/>
          </p:nvPr>
        </p:nvSpPr>
        <p:spPr/>
        <p:txBody>
          <a:bodyPr>
            <a:normAutofit/>
          </a:bodyPr>
          <a:lstStyle/>
          <a:p>
            <a:pPr>
              <a:buFont typeface="Wingdings" pitchFamily="2" charset="2"/>
              <a:buNone/>
              <a:defRPr/>
            </a:pPr>
            <a:r>
              <a:rPr lang="en-US" sz="3200" i="1" dirty="0" smtClean="0">
                <a:solidFill>
                  <a:schemeClr val="accent4"/>
                </a:solidFill>
                <a:latin typeface="Arial Narrow" pitchFamily="34" charset="0"/>
              </a:rPr>
              <a:t>   </a:t>
            </a:r>
            <a:r>
              <a:rPr lang="el-GR" sz="2200" b="1" i="1" dirty="0" smtClean="0">
                <a:solidFill>
                  <a:srgbClr val="FF0000"/>
                </a:solidFill>
              </a:rPr>
              <a:t>Χρηματοπιστωτικές υπηρεσίες </a:t>
            </a:r>
            <a:r>
              <a:rPr lang="el-GR" sz="2200" dirty="0" smtClean="0"/>
              <a:t>είναι οι υπηρεσίες  που παράγονται από τράπεζες, ειδικούς πιστωτικούς οργανισμούς, πιστωτικούς συνεταιρισμούς, το ταχυδρομικό ταμιευτήριο, τις ασφαλιστικές εταιρίες, τις εταιρίες χρηματοδοτικής μίσθωσης, τις εταιρίες ανάληψης απαιτήσεων τρίτων, τις εταιρίες επενδύσεων και αμοιβαίων κεφαλαίων, τις χρηματιστηριακές εταιρίες, τις εταιρίες </a:t>
            </a:r>
            <a:r>
              <a:rPr lang="en-US" sz="2200" dirty="0" smtClean="0"/>
              <a:t>finance</a:t>
            </a:r>
            <a:r>
              <a:rPr lang="el-GR" sz="2200" dirty="0" smtClean="0"/>
              <a:t> και τις εταιρίες επιχειρηματικού κεφαλαίου.</a:t>
            </a:r>
          </a:p>
        </p:txBody>
      </p:sp>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683568" y="404664"/>
            <a:ext cx="7700392" cy="1057994"/>
          </a:xfr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16200000" scaled="1"/>
            <a:tileRect/>
          </a:gradFill>
        </p:spPr>
        <p:txBody>
          <a:bodyPr>
            <a:normAutofit fontScale="90000"/>
          </a:bodyPr>
          <a:lstStyle/>
          <a:p>
            <a:pPr>
              <a:defRPr/>
            </a:pPr>
            <a:r>
              <a:rPr lang="el-GR" sz="3600" dirty="0" smtClean="0">
                <a:solidFill>
                  <a:srgbClr val="FF0000"/>
                </a:solidFill>
              </a:rPr>
              <a:t>ΙΔΙΟΤΗΤΕΣ ΧΡΗΜ/ΚΩΝ ΥΠΗΡΕΣΙΩΝ ΕΝΑΝΤΙ ΠΡΟΪΟΝΤΩΝ</a:t>
            </a:r>
            <a:r>
              <a:rPr lang="en-US" dirty="0" smtClean="0">
                <a:solidFill>
                  <a:srgbClr val="FF0000"/>
                </a:solidFill>
              </a:rPr>
              <a:t> (1)</a:t>
            </a:r>
            <a:endParaRPr lang="el-GR" dirty="0">
              <a:solidFill>
                <a:srgbClr val="FF0000"/>
              </a:solidFill>
            </a:endParaRPr>
          </a:p>
        </p:txBody>
      </p:sp>
      <p:sp>
        <p:nvSpPr>
          <p:cNvPr id="12291" name="2 - Θέση περιεχομένου"/>
          <p:cNvSpPr>
            <a:spLocks noGrp="1"/>
          </p:cNvSpPr>
          <p:nvPr>
            <p:ph idx="1"/>
          </p:nvPr>
        </p:nvSpPr>
        <p:spPr/>
        <p:txBody>
          <a:bodyPr>
            <a:normAutofit/>
          </a:bodyPr>
          <a:lstStyle/>
          <a:p>
            <a:pPr>
              <a:buFont typeface="Wingdings" pitchFamily="2" charset="2"/>
              <a:buChar char="v"/>
              <a:defRPr/>
            </a:pPr>
            <a:r>
              <a:rPr lang="el-GR" sz="2000" b="1" i="1" u="sng" dirty="0" smtClean="0">
                <a:solidFill>
                  <a:srgbClr val="FF0000"/>
                </a:solidFill>
                <a:cs typeface="Arial" charset="0"/>
              </a:rPr>
              <a:t>Η </a:t>
            </a:r>
            <a:r>
              <a:rPr lang="el-GR" sz="2000" b="1" i="1" u="sng" dirty="0" err="1" smtClean="0">
                <a:solidFill>
                  <a:srgbClr val="FF0000"/>
                </a:solidFill>
                <a:cs typeface="Arial" charset="0"/>
              </a:rPr>
              <a:t>αϋλότητα</a:t>
            </a:r>
            <a:r>
              <a:rPr lang="el-GR" sz="2000" dirty="0" smtClean="0">
                <a:solidFill>
                  <a:srgbClr val="FF0000"/>
                </a:solidFill>
                <a:cs typeface="Arial" charset="0"/>
              </a:rPr>
              <a:t>: </a:t>
            </a:r>
            <a:r>
              <a:rPr lang="el-GR" sz="2000" dirty="0" smtClean="0">
                <a:cs typeface="Arial" charset="0"/>
              </a:rPr>
              <a:t>είναι η πιο βασική διαφορά μεταξύ προϊόντων και υπηρεσιών και εκφράζει την αδυναμία αντίληψής τους με τις αισθήσεις. Η ιδιότητα αυτή των υπηρεσιών κάνει αδύνατη την επίδειξη και το δειγματισμό  τους, γεγονός που δυσχεραίνει τη διαδικασία λήψης της αγοραστικής απόφασης.</a:t>
            </a:r>
          </a:p>
        </p:txBody>
      </p:sp>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971550" y="620713"/>
            <a:ext cx="7772400" cy="877887"/>
          </a:xfr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16200000" scaled="1"/>
            <a:tileRect/>
          </a:gradFill>
        </p:spPr>
        <p:txBody>
          <a:bodyPr>
            <a:normAutofit fontScale="90000"/>
          </a:bodyPr>
          <a:lstStyle/>
          <a:p>
            <a:pPr>
              <a:defRPr/>
            </a:pPr>
            <a:r>
              <a:rPr lang="el-GR" sz="3600" dirty="0" smtClean="0">
                <a:solidFill>
                  <a:srgbClr val="FF0000"/>
                </a:solidFill>
              </a:rPr>
              <a:t>ΙΔΙΟΤΗΤΕΣ ΧΡΗΜ/ΚΩΝ ΥΠΗΡΕΣΙΩΝ ΕΝΑΝΤΙ ΠΡΟΪΟΝΤΩΝ</a:t>
            </a:r>
            <a:r>
              <a:rPr lang="en-US" sz="3600" dirty="0" smtClean="0">
                <a:solidFill>
                  <a:srgbClr val="FF0000"/>
                </a:solidFill>
              </a:rPr>
              <a:t> (2)</a:t>
            </a:r>
            <a:endParaRPr lang="el-GR" sz="3600" dirty="0">
              <a:solidFill>
                <a:srgbClr val="FF0000"/>
              </a:solidFill>
            </a:endParaRPr>
          </a:p>
        </p:txBody>
      </p:sp>
      <p:sp>
        <p:nvSpPr>
          <p:cNvPr id="13315" name="2 - Θέση περιεχομένου"/>
          <p:cNvSpPr>
            <a:spLocks noGrp="1"/>
          </p:cNvSpPr>
          <p:nvPr>
            <p:ph idx="1"/>
          </p:nvPr>
        </p:nvSpPr>
        <p:spPr>
          <a:xfrm>
            <a:off x="900113" y="1844675"/>
            <a:ext cx="7772400" cy="4572000"/>
          </a:xfrm>
        </p:spPr>
        <p:txBody>
          <a:bodyPr>
            <a:normAutofit/>
          </a:bodyPr>
          <a:lstStyle/>
          <a:p>
            <a:pPr>
              <a:buFont typeface="Wingdings" pitchFamily="2" charset="2"/>
              <a:buChar char="v"/>
              <a:defRPr/>
            </a:pPr>
            <a:r>
              <a:rPr lang="el-GR" sz="2000" b="1" i="1" u="sng" dirty="0" smtClean="0">
                <a:solidFill>
                  <a:srgbClr val="FF0000"/>
                </a:solidFill>
                <a:latin typeface="+mj-lt"/>
              </a:rPr>
              <a:t>Η αδιαιρετότητα</a:t>
            </a:r>
            <a:r>
              <a:rPr lang="el-GR" sz="2000" dirty="0" smtClean="0">
                <a:solidFill>
                  <a:srgbClr val="FF0000"/>
                </a:solidFill>
                <a:latin typeface="+mj-lt"/>
              </a:rPr>
              <a:t>: </a:t>
            </a:r>
            <a:r>
              <a:rPr lang="el-GR" sz="2000" dirty="0" smtClean="0">
                <a:latin typeface="+mj-lt"/>
              </a:rPr>
              <a:t>είναι η αδυναμία διαφοροποίησης χρόνου και τόπου καταγωγής, διανομής και κατανάλωσης του προϊόντος. Η διαδικασία παραγωγής της υπηρεσίας περιλαμβάνει ένα αόρατο μέρος, ένα ορατό μέρος που σχετίζεται με την επιχείρηση και ένα ορατό μέρος που σχετίζεται με τη συμπεριφορά άλλων πελατών.</a:t>
            </a:r>
            <a:endParaRPr lang="el-GR" sz="2000" dirty="0" smtClean="0">
              <a:latin typeface="+mj-lt"/>
              <a:cs typeface="Arial"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xfrm>
            <a:off x="971550" y="549275"/>
            <a:ext cx="7772400" cy="914400"/>
          </a:xfr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16200000" scaled="1"/>
            <a:tileRect/>
          </a:gradFill>
        </p:spPr>
        <p:txBody>
          <a:bodyPr>
            <a:normAutofit fontScale="90000"/>
          </a:bodyPr>
          <a:lstStyle/>
          <a:p>
            <a:pPr>
              <a:defRPr/>
            </a:pPr>
            <a:r>
              <a:rPr lang="el-GR" sz="3600" dirty="0" smtClean="0">
                <a:solidFill>
                  <a:srgbClr val="FF0000"/>
                </a:solidFill>
              </a:rPr>
              <a:t>ΙΔΙΟΤΗΤΕΣ ΧΡΗΜ/ΚΩΝ ΥΠΗΡΕΣΙΩΝ ΕΝΑΝΤΙ ΠΡΟΪΟΝΤΩΝ</a:t>
            </a:r>
            <a:r>
              <a:rPr lang="en-US" sz="3600" dirty="0" smtClean="0">
                <a:solidFill>
                  <a:srgbClr val="FF0000"/>
                </a:solidFill>
              </a:rPr>
              <a:t> (3)</a:t>
            </a:r>
            <a:endParaRPr lang="el-GR" sz="3600" dirty="0">
              <a:solidFill>
                <a:srgbClr val="FF0000"/>
              </a:solidFill>
            </a:endParaRPr>
          </a:p>
        </p:txBody>
      </p:sp>
      <p:sp>
        <p:nvSpPr>
          <p:cNvPr id="14339" name="2 - Θέση περιεχομένου"/>
          <p:cNvSpPr>
            <a:spLocks noGrp="1"/>
          </p:cNvSpPr>
          <p:nvPr>
            <p:ph idx="1"/>
          </p:nvPr>
        </p:nvSpPr>
        <p:spPr/>
        <p:txBody>
          <a:bodyPr/>
          <a:lstStyle/>
          <a:p>
            <a:pPr>
              <a:buFont typeface="Wingdings" pitchFamily="2" charset="2"/>
              <a:buChar char="v"/>
              <a:defRPr/>
            </a:pPr>
            <a:r>
              <a:rPr lang="el-GR" sz="2000" b="1" i="1" u="sng" dirty="0" smtClean="0">
                <a:solidFill>
                  <a:srgbClr val="FF0000"/>
                </a:solidFill>
              </a:rPr>
              <a:t>Η ανομοιογένεια</a:t>
            </a:r>
            <a:r>
              <a:rPr lang="el-GR" sz="2000" dirty="0" smtClean="0">
                <a:solidFill>
                  <a:srgbClr val="FF0000"/>
                </a:solidFill>
              </a:rPr>
              <a:t>: </a:t>
            </a:r>
            <a:r>
              <a:rPr lang="el-GR" sz="2000" dirty="0" smtClean="0"/>
              <a:t>οι υπηρεσίες χαρακτηρίζονται από ανομοιογένεια, λόγω της αδυναμίας προσφοράς πλήρως τυποποιημένων προϊόντων, όπως στα υλικά αγαθά. Επίσης, η ιδιότητα της ανομοιογένειας επηρεάζει και την αβεβαιότητα του πελάτη για το αποτέλεσμα κάθε συναλλαγής.</a:t>
            </a:r>
          </a:p>
          <a:p>
            <a:pPr>
              <a:defRPr/>
            </a:pPr>
            <a:endParaRPr lang="el-GR" dirty="0" smtClean="0"/>
          </a:p>
        </p:txBody>
      </p:sp>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16200000" scaled="1"/>
            <a:tileRect/>
          </a:gradFill>
        </p:spPr>
        <p:txBody>
          <a:bodyPr>
            <a:normAutofit fontScale="90000"/>
          </a:bodyPr>
          <a:lstStyle/>
          <a:p>
            <a:pPr>
              <a:defRPr/>
            </a:pPr>
            <a:r>
              <a:rPr lang="el-GR" sz="3600" dirty="0" smtClean="0">
                <a:solidFill>
                  <a:srgbClr val="FF0000"/>
                </a:solidFill>
              </a:rPr>
              <a:t>ΙΔΙΟΤΗΤΕΣ ΧΡΗΜ/ΚΩΝ ΥΠΗΡΕΣΙΩΝ ΕΝΑΝΤΙ ΠΡΟΪΟΝΤΩΝ</a:t>
            </a:r>
            <a:r>
              <a:rPr lang="en-US" sz="3600" dirty="0" smtClean="0">
                <a:solidFill>
                  <a:srgbClr val="FF0000"/>
                </a:solidFill>
              </a:rPr>
              <a:t> </a:t>
            </a:r>
            <a:r>
              <a:rPr lang="en-US" sz="3600" dirty="0" smtClean="0">
                <a:solidFill>
                  <a:srgbClr val="FF0000"/>
                </a:solidFill>
                <a:sym typeface="Wingdings" pitchFamily="2" charset="2"/>
              </a:rPr>
              <a:t>(4)</a:t>
            </a:r>
            <a:endParaRPr lang="el-GR" sz="3600" dirty="0">
              <a:solidFill>
                <a:srgbClr val="FF0000"/>
              </a:solidFill>
            </a:endParaRPr>
          </a:p>
        </p:txBody>
      </p:sp>
      <p:sp>
        <p:nvSpPr>
          <p:cNvPr id="15363" name="2 - Θέση περιεχομένου"/>
          <p:cNvSpPr>
            <a:spLocks noGrp="1"/>
          </p:cNvSpPr>
          <p:nvPr>
            <p:ph idx="1"/>
          </p:nvPr>
        </p:nvSpPr>
        <p:spPr>
          <a:xfrm>
            <a:off x="971550" y="1989138"/>
            <a:ext cx="7772400" cy="4572000"/>
          </a:xfrm>
        </p:spPr>
        <p:txBody>
          <a:bodyPr>
            <a:normAutofit/>
          </a:bodyPr>
          <a:lstStyle/>
          <a:p>
            <a:pPr>
              <a:buFont typeface="Wingdings" pitchFamily="2" charset="2"/>
              <a:buChar char="v"/>
              <a:defRPr/>
            </a:pPr>
            <a:r>
              <a:rPr lang="el-GR" sz="2000" b="1" i="1" u="sng" dirty="0" smtClean="0">
                <a:solidFill>
                  <a:srgbClr val="FF0000"/>
                </a:solidFill>
                <a:latin typeface="+mj-lt"/>
              </a:rPr>
              <a:t>Η </a:t>
            </a:r>
            <a:r>
              <a:rPr lang="el-GR" sz="2000" b="1" i="1" u="sng" dirty="0" err="1" smtClean="0">
                <a:solidFill>
                  <a:srgbClr val="FF0000"/>
                </a:solidFill>
                <a:latin typeface="+mj-lt"/>
              </a:rPr>
              <a:t>αναλωσιμότητα</a:t>
            </a:r>
            <a:r>
              <a:rPr lang="el-GR" sz="2000" dirty="0" smtClean="0">
                <a:solidFill>
                  <a:srgbClr val="FF0000"/>
                </a:solidFill>
                <a:latin typeface="+mj-lt"/>
              </a:rPr>
              <a:t>: </a:t>
            </a:r>
            <a:r>
              <a:rPr lang="el-GR" sz="2000" dirty="0" smtClean="0">
                <a:latin typeface="+mj-lt"/>
              </a:rPr>
              <a:t>αφορά την αδυναμία αποθεματοποίησης των υπηρεσιών και πώλησής τους σε μεταγενέστερη χρονική στιγμή. Η υποαπασχόληση επιχειρησιακών μονάδων και ανθρώπων είναι παραγωγική δυναμικότητα οριστικά χαμένη, ενώ υπερβολική ζήτηση σημαίνει ελλιπή εξυπηρέτηση και δυσαρέσκεια του πελάτη.</a:t>
            </a:r>
          </a:p>
          <a:p>
            <a:pPr>
              <a:buFont typeface="Wingdings" pitchFamily="2" charset="2"/>
              <a:buNone/>
              <a:defRPr/>
            </a:pPr>
            <a:r>
              <a:rPr lang="el-GR" dirty="0" smtClean="0"/>
              <a:t> </a:t>
            </a: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16200000" scaled="1"/>
            <a:tileRect/>
          </a:gradFill>
        </p:spPr>
        <p:txBody>
          <a:bodyPr>
            <a:normAutofit fontScale="90000"/>
          </a:bodyPr>
          <a:lstStyle/>
          <a:p>
            <a:pPr>
              <a:defRPr/>
            </a:pPr>
            <a:r>
              <a:rPr lang="el-GR" sz="3600" dirty="0" smtClean="0">
                <a:solidFill>
                  <a:srgbClr val="FF0000"/>
                </a:solidFill>
                <a:latin typeface="+mn-lt"/>
              </a:rPr>
              <a:t>ΙΔΙΟΤΗΤΕΣ ΧΡΗΜ/ΚΩΝ ΥΠΗΡΕΣΙΩΝ ΕΝΑΝΤΙ ΠΡΟΪΟΝΤΩΝ</a:t>
            </a:r>
            <a:r>
              <a:rPr lang="en-US" sz="3600" dirty="0" smtClean="0">
                <a:solidFill>
                  <a:srgbClr val="FF0000"/>
                </a:solidFill>
                <a:latin typeface="+mn-lt"/>
                <a:sym typeface="Wingdings" pitchFamily="2" charset="2"/>
              </a:rPr>
              <a:t> (5)</a:t>
            </a:r>
            <a:endParaRPr lang="el-GR" sz="3600" dirty="0">
              <a:solidFill>
                <a:srgbClr val="FF0000"/>
              </a:solidFill>
              <a:latin typeface="+mn-lt"/>
            </a:endParaRPr>
          </a:p>
        </p:txBody>
      </p:sp>
      <p:sp>
        <p:nvSpPr>
          <p:cNvPr id="16387" name="2 - Θέση περιεχομένου"/>
          <p:cNvSpPr>
            <a:spLocks noGrp="1"/>
          </p:cNvSpPr>
          <p:nvPr>
            <p:ph idx="1"/>
          </p:nvPr>
        </p:nvSpPr>
        <p:spPr/>
        <p:txBody>
          <a:bodyPr>
            <a:normAutofit/>
          </a:bodyPr>
          <a:lstStyle/>
          <a:p>
            <a:pPr>
              <a:buFont typeface="Wingdings" pitchFamily="2" charset="2"/>
              <a:buChar char="v"/>
              <a:defRPr/>
            </a:pPr>
            <a:r>
              <a:rPr lang="el-GR" sz="2000" b="1" i="1" u="sng" dirty="0" smtClean="0">
                <a:solidFill>
                  <a:srgbClr val="FF0000"/>
                </a:solidFill>
              </a:rPr>
              <a:t>Η εμπιστοσύνη</a:t>
            </a:r>
            <a:r>
              <a:rPr lang="el-GR" sz="2000" dirty="0" smtClean="0">
                <a:solidFill>
                  <a:srgbClr val="FF0000"/>
                </a:solidFill>
              </a:rPr>
              <a:t>: </a:t>
            </a:r>
            <a:r>
              <a:rPr lang="el-GR" sz="2000" dirty="0" smtClean="0"/>
              <a:t>τα χρηματοπιστωτικά ιδρύματα έχουν ευθύνες θεματοφυλακής έναντι των πελατών τους, οι οποίοι τα εμπιστεύονται για τη σωστή διαχείριση της περιουσίας τους. </a:t>
            </a:r>
            <a:r>
              <a:rPr lang="en-US" sz="2000" dirty="0" smtClean="0"/>
              <a:t>                                                   </a:t>
            </a:r>
            <a:r>
              <a:rPr lang="el-GR" sz="2000" dirty="0" smtClean="0"/>
              <a:t>Η εμπιστοσύνη όμως μπορεί να εξασφαλιθεί σαν αποτέλεσμα θετικών εμπειριών με το χρηματοπιστωτικό ίδρυμα και το προσωπικό του. Η ανάπτυξη της εμπιστοσύνης συμβάλλει στην αδιαφορία του πελάτη στις προσπάθειες επηρεασμού του από ενέργειες του ανταγωνισμού. </a:t>
            </a:r>
          </a:p>
        </p:txBody>
      </p:sp>
    </p:spTree>
  </p:cSld>
  <p:clrMapOvr>
    <a:masterClrMapping/>
  </p:clrMapOvr>
  <p:timing>
    <p:tnLst>
      <p:par>
        <p:cTn id="1" dur="indefinite" restart="never" nodeType="tmRoot"/>
      </p:par>
    </p:tnLst>
  </p:timing>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675</TotalTime>
  <Words>1138</Words>
  <Application>Microsoft Office PowerPoint</Application>
  <PresentationFormat>Προβολή στην οθόνη (4:3)</PresentationFormat>
  <Paragraphs>106</Paragraphs>
  <Slides>25</Slides>
  <Notes>22</Notes>
  <HiddenSlides>0</HiddenSlides>
  <MMClips>0</MMClips>
  <ScaleCrop>false</ScaleCrop>
  <HeadingPairs>
    <vt:vector size="4" baseType="variant">
      <vt:variant>
        <vt:lpstr>Θέμα</vt:lpstr>
      </vt:variant>
      <vt:variant>
        <vt:i4>1</vt:i4>
      </vt:variant>
      <vt:variant>
        <vt:lpstr>Τίτλοι διαφανειών</vt:lpstr>
      </vt:variant>
      <vt:variant>
        <vt:i4>25</vt:i4>
      </vt:variant>
    </vt:vector>
  </HeadingPairs>
  <TitlesOfParts>
    <vt:vector size="26" baseType="lpstr">
      <vt:lpstr>Θέμα του Office</vt:lpstr>
      <vt:lpstr>Διαφάνεια 1</vt:lpstr>
      <vt:lpstr>  ΔΙΑΚΡΙΣΗ ΠΡΟΙΟΝΤΩΝ </vt:lpstr>
      <vt:lpstr>ΔΙΑΚΡΙΣΗ ΥΠΗΡΕΣΙΩΝ</vt:lpstr>
      <vt:lpstr>ΧΡΗΜΑΤΟΠΙΣΤΩΤΙΚΕΣ  ΥΠΗΡΕΣΙΕΣ</vt:lpstr>
      <vt:lpstr>ΙΔΙΟΤΗΤΕΣ ΧΡΗΜ/ΚΩΝ ΥΠΗΡΕΣΙΩΝ ΕΝΑΝΤΙ ΠΡΟΪΟΝΤΩΝ (1)</vt:lpstr>
      <vt:lpstr>ΙΔΙΟΤΗΤΕΣ ΧΡΗΜ/ΚΩΝ ΥΠΗΡΕΣΙΩΝ ΕΝΑΝΤΙ ΠΡΟΪΟΝΤΩΝ (2)</vt:lpstr>
      <vt:lpstr>ΙΔΙΟΤΗΤΕΣ ΧΡΗΜ/ΚΩΝ ΥΠΗΡΕΣΙΩΝ ΕΝΑΝΤΙ ΠΡΟΪΟΝΤΩΝ (3)</vt:lpstr>
      <vt:lpstr>ΙΔΙΟΤΗΤΕΣ ΧΡΗΜ/ΚΩΝ ΥΠΗΡΕΣΙΩΝ ΕΝΑΝΤΙ ΠΡΟΪΟΝΤΩΝ (4)</vt:lpstr>
      <vt:lpstr>ΙΔΙΟΤΗΤΕΣ ΧΡΗΜ/ΚΩΝ ΥΠΗΡΕΣΙΩΝ ΕΝΑΝΤΙ ΠΡΟΪΟΝΤΩΝ (5)</vt:lpstr>
      <vt:lpstr>ΙΔΙΟΤΗΤΕΣ ΧΡΗΜ/ΚΩΝ ΥΠΗΡΕΣΙΩΝ ΕΝΑΝΤΙ ΠΡΟΪΟΝΤΩΝ (6)</vt:lpstr>
      <vt:lpstr>ΔΙΑΦΟΡΟΠΟΙΗΣΗ ΤΩΝ ΧΑΡΑΚΤΗΡΙΣΤΙΚΩΝ ΤΩΝ ΠΡΟΙΟΝΤΩΝ / ΥΠΗΡΕΣΙΩΝ</vt:lpstr>
      <vt:lpstr>ΟΡΙΣΜΟΣ ΜΑΡΚΕΤΙΝΓΚΧΡΗΜ/ΚΩΝ ΥΠΗΡΕΣΙΩΝ</vt:lpstr>
      <vt:lpstr>ΟΡΙΣΜΟΣ ΤΗΣ ΤΡΑΠΕΖΑΣ</vt:lpstr>
      <vt:lpstr>ΔΙΟΙΚΗΤΙΚΗ ΜΑΡΚΕΤΙΝΓΚ ΧΡΗΜ/ΚΩΝ ΥΠΗΡΕΣΙΩΝ</vt:lpstr>
      <vt:lpstr>ΟΡΙΣΜΟΣ ΤΩΝ ΧΡΗΜΑΤΟΔΟΤΙΚΩΝ  ΙΔΡΥΜΑΤΩΝ:</vt:lpstr>
      <vt:lpstr>ΕΡΓΑΣΙΕΣ ΕΜΠΟΡΙΚΗΣ ΤΡΑΠΕΖΙΚΗΣ(COMMERCIAL BANKING)</vt:lpstr>
      <vt:lpstr>ΚΙΝΔΥΝΟΙ ΕΜΠΟΡΙΚΩΝ ΤΡΑΠΕΖΩΝ</vt:lpstr>
      <vt:lpstr>ΒΑΣΙΚΕΣ ΑΡΧΕΣ ΕΠΙΧΕΙΡΗΜΑΤΙΚΗΣ ΠΟΛΙΤΙΚΗΣ (1)</vt:lpstr>
      <vt:lpstr>ΒΑΣΙΚΕΣ ΑΡΧΕΣ ΕΠΙΧΕΙΡΗΜΑΤΙΚΗΣ ΠΟΛΙΤΙΚΗΣ (2)</vt:lpstr>
      <vt:lpstr>ΑΝΤΙΚΕΙΜΕΝΟ ΘΥΓΑΤΡΙΚΩΝ ΤΡΑΠΕΖΩΝ: (1)</vt:lpstr>
      <vt:lpstr>ΑΝΤΙΚΕΙΜΕΝΟ ΘΥΓΑΤΡΙΚΩΝ ΤΡΑΠΕΖΩΝ (2)</vt:lpstr>
      <vt:lpstr>ΑΝΤΙΚΕΙΜΕΝΟ ΘΥΓΑΤΡΙΚΩΝ ΤΡΑΠΕΖΩΝ(3)</vt:lpstr>
      <vt:lpstr>ΑΝΤΙΚΕΙΜΕΝΟ ΘΥΓΑΤΡΙΚΩΝ ΤΡΑΠΕΖΩΝ (4)</vt:lpstr>
      <vt:lpstr>Διαφάνεια 24</vt:lpstr>
      <vt:lpstr>Βιβλιογραφία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ΤΕΙ ΔΥΤΙΚΗΣ ΜΑΚΕΔΟΝΙΑΣ  ΧΡΗΜΑΤΟΟΙΚΟΝΟΜΙΚΩΝ ΕΦΑΡΜΟΓΩΝ ΜΑΡΚΕΤΙΝΓΚ ΧΡΗΜΑΤΟΠΙΣΤΩΤΙΚΩΝ ΥΠΗΡΕΣΙΩΝ ΔΡ.ΚΩΝ/ΝΟΣ Χ. ΛΥΜΠΕΡΟΠΟΥΛΟΣ ΚΕΦΑΛΑΙΟ  1ο</dc:title>
  <dc:creator>sony</dc:creator>
  <cp:lastModifiedBy>USER</cp:lastModifiedBy>
  <cp:revision>99</cp:revision>
  <dcterms:created xsi:type="dcterms:W3CDTF">2011-04-19T10:52:09Z</dcterms:created>
  <dcterms:modified xsi:type="dcterms:W3CDTF">2016-02-26T06:58:22Z</dcterms:modified>
</cp:coreProperties>
</file>