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19"/>
  </p:notesMasterIdLst>
  <p:handoutMasterIdLst>
    <p:handoutMasterId r:id="rId20"/>
  </p:handoutMasterIdLst>
  <p:sldIdLst>
    <p:sldId id="287" r:id="rId2"/>
    <p:sldId id="284" r:id="rId3"/>
    <p:sldId id="391" r:id="rId4"/>
    <p:sldId id="392" r:id="rId5"/>
    <p:sldId id="393" r:id="rId6"/>
    <p:sldId id="394" r:id="rId7"/>
    <p:sldId id="403" r:id="rId8"/>
    <p:sldId id="396" r:id="rId9"/>
    <p:sldId id="397" r:id="rId10"/>
    <p:sldId id="395" r:id="rId11"/>
    <p:sldId id="398" r:id="rId12"/>
    <p:sldId id="400" r:id="rId13"/>
    <p:sldId id="399" r:id="rId14"/>
    <p:sldId id="402" r:id="rId15"/>
    <p:sldId id="401" r:id="rId16"/>
    <p:sldId id="404" r:id="rId17"/>
    <p:sldId id="364" r:id="rId1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Μεσαίο στυλ 4 - Έμφασ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06799F8-075E-4A3A-A7F6-7FBC6576F1A4}" styleName="Στυλ με θέμα 2 - Έμφαση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0" autoAdjust="0"/>
    <p:restoredTop sz="94600" autoAdjust="0"/>
  </p:normalViewPr>
  <p:slideViewPr>
    <p:cSldViewPr snapToGrid="0">
      <p:cViewPr>
        <p:scale>
          <a:sx n="104" d="100"/>
          <a:sy n="104" d="100"/>
        </p:scale>
        <p:origin x="-1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cs typeface="+mn-cs"/>
              </a:defRPr>
            </a:lvl1pPr>
          </a:lstStyle>
          <a:p>
            <a:pPr>
              <a:defRPr/>
            </a:pPr>
            <a:fld id="{2EE5D8F8-483C-4B28-9730-CB0C1F74A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0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cs typeface="+mn-cs"/>
              </a:defRPr>
            </a:lvl1pPr>
          </a:lstStyle>
          <a:p>
            <a:pPr>
              <a:defRPr/>
            </a:pPr>
            <a:fld id="{5DFD36B3-193F-4F88-8AEC-A420191FD07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8977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1CF4B3-E265-48C8-B23A-CF8EB8AACDC2}" type="slidenum">
              <a:rPr lang="de-DE">
                <a:cs typeface="Arial" charset="0"/>
              </a:rPr>
              <a:pPr/>
              <a:t>1</a:t>
            </a:fld>
            <a:endParaRPr lang="de-DE">
              <a:cs typeface="Arial" charset="0"/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4024581" y="9726437"/>
            <a:ext cx="3074719" cy="508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713" tIns="51361" rIns="102713" bIns="51361" anchor="b"/>
          <a:lstStyle/>
          <a:p>
            <a:pPr algn="r" defTabSz="1026590"/>
            <a:fld id="{46F26907-4D3B-43B4-8549-DD7CC068532E}" type="slidenum">
              <a:rPr lang="en-GB" sz="1400"/>
              <a:pPr algn="r" defTabSz="1026590"/>
              <a:t>1</a:t>
            </a:fld>
            <a:endParaRPr lang="en-GB" sz="1400" dirty="0"/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 lIns="102713" tIns="51361" rIns="102713" bIns="51361"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10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11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12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13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14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15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16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 txBox="1">
            <a:spLocks noGrp="1" noChangeArrowheads="1"/>
          </p:cNvSpPr>
          <p:nvPr/>
        </p:nvSpPr>
        <p:spPr bwMode="auto">
          <a:xfrm>
            <a:off x="4024582" y="9724661"/>
            <a:ext cx="3074719" cy="509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10" tIns="49507" rIns="99010" bIns="49507" anchor="b"/>
          <a:lstStyle/>
          <a:p>
            <a:pPr algn="r" defTabSz="986943"/>
            <a:fld id="{1F4C04A1-2E9D-4561-A82E-31367886A38C}" type="slidenum">
              <a:rPr lang="en-GB" sz="1400"/>
              <a:pPr algn="r" defTabSz="986943"/>
              <a:t>17</a:t>
            </a:fld>
            <a:endParaRPr lang="en-GB" sz="1400" dirty="0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2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3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4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5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6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7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8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3D856-7373-4C1D-AE31-49D6C01D84F7}" type="slidenum">
              <a:rPr lang="de-DE">
                <a:cs typeface="Arial" charset="0"/>
              </a:rPr>
              <a:pPr/>
              <a:t>9</a:t>
            </a:fld>
            <a:endParaRPr lang="de-DE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861441"/>
            <a:ext cx="5206153" cy="4605576"/>
          </a:xfrm>
          <a:noFill/>
          <a:ln/>
        </p:spPr>
        <p:txBody>
          <a:bodyPr/>
          <a:lstStyle/>
          <a:p>
            <a:pPr eaLnBrk="1" hangingPunct="1"/>
            <a:endParaRPr lang="el-GR" noProof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1730375" y="3951288"/>
            <a:ext cx="6946900" cy="1081087"/>
          </a:xfrm>
        </p:spPr>
        <p:txBody>
          <a:bodyPr anchor="b"/>
          <a:lstStyle>
            <a:lvl1pPr>
              <a:lnSpc>
                <a:spcPct val="110000"/>
              </a:lnSpc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11630" name="Rectangle 12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730375" y="5075238"/>
            <a:ext cx="6970713" cy="800100"/>
          </a:xfrm>
        </p:spPr>
        <p:txBody>
          <a:bodyPr tIns="45720" bIns="45720"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7663" y="271463"/>
            <a:ext cx="2133600" cy="55308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95275" y="271463"/>
            <a:ext cx="6249988" cy="553085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0595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11150" y="271463"/>
            <a:ext cx="85201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/>
              <a:t>Page </a:t>
            </a:r>
            <a:r>
              <a:rPr lang="de-DE" sz="1000">
                <a:sym typeface="Wingdings" pitchFamily="2" charset="2"/>
              </a:rPr>
              <a:t></a:t>
            </a:r>
            <a:r>
              <a:rPr lang="de-DE" sz="1000"/>
              <a:t> </a:t>
            </a:r>
            <a:fld id="{8A0E2EF9-0E9A-426F-A24A-2E6380CE2FEB}" type="slidenum">
              <a:rPr lang="de-DE" sz="1000"/>
              <a:pPr>
                <a:defRPr/>
              </a:pPr>
              <a:t>‹#›</a:t>
            </a:fld>
            <a:endParaRPr lang="de-DE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0"/>
        </a:spcBef>
        <a:spcAft>
          <a:spcPct val="4000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0"/>
        </a:spcBef>
        <a:spcAft>
          <a:spcPct val="4000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0"/>
        </a:spcBef>
        <a:spcAft>
          <a:spcPct val="4000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0"/>
        </a:spcBef>
        <a:spcAft>
          <a:spcPct val="4000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0"/>
        </a:spcBef>
        <a:spcAft>
          <a:spcPct val="4000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emonakis@hmu.g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mailto:Lemonakis.christos@g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441727" y="1651306"/>
            <a:ext cx="8250853" cy="86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lnSpc>
                <a:spcPct val="110000"/>
              </a:lnSpc>
              <a:defRPr/>
            </a:pPr>
            <a:r>
              <a:rPr lang="el-GR" sz="2800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Πρόγραμμα Μεταπτυχιακών Σπουδών </a:t>
            </a:r>
          </a:p>
          <a:p>
            <a:pPr lvl="0" algn="ctr" eaLnBrk="0" hangingPunct="0">
              <a:lnSpc>
                <a:spcPct val="110000"/>
              </a:lnSpc>
              <a:defRPr/>
            </a:pPr>
            <a:r>
              <a:rPr lang="el-GR" sz="2800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"Λογιστική και Ελεγκτική"</a:t>
            </a:r>
            <a:endParaRPr kumimoji="0" lang="el-GR" sz="2600" b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920079" y="2787111"/>
            <a:ext cx="7154863" cy="969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l-GR" sz="28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ΛΟΓΙΣΤΙΚΗ</a:t>
            </a:r>
            <a:r>
              <a:rPr kumimoji="0" lang="el-GR" sz="2800" b="1" i="1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 ΚΟΣΤΟΥΣ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08084" y="4115202"/>
            <a:ext cx="7154863" cy="77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l-GR" sz="19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Εισηγητής:</a:t>
            </a:r>
            <a:r>
              <a:rPr kumimoji="0" lang="en-US" sz="19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 </a:t>
            </a:r>
            <a:r>
              <a:rPr kumimoji="0" lang="el-GR" sz="19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Δ</a:t>
            </a:r>
            <a:r>
              <a:rPr lang="el-GR" sz="1900" b="1" i="1" kern="0" dirty="0">
                <a:latin typeface="Calibri" pitchFamily="34" charset="0"/>
                <a:cs typeface="Times New Roman" pitchFamily="18" charset="0"/>
              </a:rPr>
              <a:t>ρ. Χρήστος </a:t>
            </a:r>
            <a:r>
              <a:rPr lang="el-GR" sz="1900" b="1" i="1" kern="0" dirty="0" err="1">
                <a:latin typeface="Calibri" pitchFamily="34" charset="0"/>
                <a:cs typeface="Times New Roman" pitchFamily="18" charset="0"/>
              </a:rPr>
              <a:t>Λεμονάκης</a:t>
            </a:r>
            <a:endParaRPr lang="en-US" sz="1900" b="1" i="1" kern="0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1900" b="1" i="1" kern="0" dirty="0">
                <a:latin typeface="Calibri" pitchFamily="34" charset="0"/>
                <a:cs typeface="Times New Roman" pitchFamily="18" charset="0"/>
              </a:rPr>
              <a:t>E-mail</a:t>
            </a:r>
            <a:r>
              <a:rPr lang="el-GR" sz="1900" b="1" i="1" kern="0" dirty="0">
                <a:latin typeface="Calibri" pitchFamily="34" charset="0"/>
                <a:cs typeface="Times New Roman" pitchFamily="18" charset="0"/>
              </a:rPr>
              <a:t>: </a:t>
            </a:r>
            <a:r>
              <a:rPr lang="en-US" sz="1900" b="1" i="1" kern="0" dirty="0">
                <a:latin typeface="Calibri" pitchFamily="34" charset="0"/>
                <a:cs typeface="Times New Roman" pitchFamily="18" charset="0"/>
                <a:hlinkClick r:id="rId3"/>
              </a:rPr>
              <a:t>lemonakis@hmu.gr</a:t>
            </a:r>
            <a:endParaRPr lang="en-US" sz="1900" b="1" i="1" kern="0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lang="el-GR" sz="1900" b="1" i="1" kern="0" dirty="0">
                <a:latin typeface="Calibri" pitchFamily="34" charset="0"/>
                <a:cs typeface="Times New Roman" pitchFamily="18" charset="0"/>
              </a:rPr>
              <a:t>Ή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1900" b="1" i="1" kern="0" dirty="0">
                <a:latin typeface="Calibri" pitchFamily="34" charset="0"/>
                <a:cs typeface="Times New Roman" pitchFamily="18" charset="0"/>
                <a:hlinkClick r:id="rId4"/>
              </a:rPr>
              <a:t>Lemonakis.christos@gmail.com</a:t>
            </a:r>
            <a:endParaRPr lang="en-US" sz="1900" b="1" i="1" kern="0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endParaRPr lang="de-DE" sz="1900" b="1" i="1" kern="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8" name="5 - TextBox"/>
          <p:cNvSpPr txBox="1">
            <a:spLocks noChangeArrowheads="1"/>
          </p:cNvSpPr>
          <p:nvPr/>
        </p:nvSpPr>
        <p:spPr bwMode="auto">
          <a:xfrm>
            <a:off x="4958366" y="6219825"/>
            <a:ext cx="4004659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l-GR" b="1" i="1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Ακαδημαϊκό Έτος 201</a:t>
            </a:r>
            <a:r>
              <a:rPr lang="en-US" b="1" i="1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9 </a:t>
            </a:r>
            <a:r>
              <a:rPr lang="el-GR" b="1" i="1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- 20</a:t>
            </a:r>
            <a:r>
              <a:rPr lang="en-US" b="1" i="1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20</a:t>
            </a:r>
            <a:endParaRPr lang="el-GR" b="1" i="1" dirty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1026" name="Picture 2" descr="logo">
            <a:extLst>
              <a:ext uri="{FF2B5EF4-FFF2-40B4-BE49-F238E27FC236}">
                <a16:creationId xmlns:a16="http://schemas.microsoft.com/office/drawing/2014/main" xmlns="" id="{F0C4FEC8-FAE4-4B45-AB36-29DC8CC57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445" y="357739"/>
            <a:ext cx="4286250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Πορεία Κόστους Κοστολόγησης Εξατομικευμένης Παραγωγής</a:t>
            </a:r>
            <a:endParaRPr lang="en-US" sz="22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777284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12 - Πίνακας"/>
          <p:cNvGraphicFramePr>
            <a:graphicFrameLocks noGrp="1"/>
          </p:cNvGraphicFramePr>
          <p:nvPr/>
        </p:nvGraphicFramePr>
        <p:xfrm>
          <a:off x="1352281" y="2924041"/>
          <a:ext cx="6349285" cy="1744980"/>
        </p:xfrm>
        <a:graphic>
          <a:graphicData uri="http://schemas.openxmlformats.org/drawingml/2006/table">
            <a:tbl>
              <a:tblPr/>
              <a:tblGrid>
                <a:gridCol w="13953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5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24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424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595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424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953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Παραγωγή σε Εξέλιξη - Παραγγελία 188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1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1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Έτοιμα Προϊόντα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Άμεσα Υλικά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Κόστος παραγγελίας 188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Κόστος παραγγελίας 188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Άμεση Εργασία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Γ.Β.Ε.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cxnSp>
        <p:nvCxnSpPr>
          <p:cNvPr id="15" name="14 - Ευθύγραμμο βέλος σύνδεσης"/>
          <p:cNvCxnSpPr/>
          <p:nvPr/>
        </p:nvCxnSpPr>
        <p:spPr bwMode="auto">
          <a:xfrm>
            <a:off x="4031089" y="4185634"/>
            <a:ext cx="1326524" cy="1588"/>
          </a:xfrm>
          <a:prstGeom prst="straightConnector1">
            <a:avLst/>
          </a:prstGeom>
          <a:ln>
            <a:solidFill>
              <a:schemeClr val="bg2"/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9"/>
          <p:cNvSpPr txBox="1">
            <a:spLocks noChangeArrowheads="1"/>
          </p:cNvSpPr>
          <p:nvPr/>
        </p:nvSpPr>
        <p:spPr bwMode="auto">
          <a:xfrm>
            <a:off x="382588" y="1236372"/>
            <a:ext cx="8259136" cy="1068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l-GR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l-GR" sz="180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Το κόστος των συντελεστών της</a:t>
            </a:r>
            <a:r>
              <a:rPr kumimoji="0" lang="el-GR" sz="18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παραγωγής παρακολουθείται σε ξεχωριστούς </a:t>
            </a:r>
            <a:r>
              <a:rPr kumimoji="0" lang="el-GR" sz="1800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υπολογαριασμούς</a:t>
            </a:r>
            <a:r>
              <a:rPr kumimoji="0" lang="el-GR" sz="18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του λογαριασμού «Παραγωγή σε Εξέλιξη» και στη συνέχεια μεταφέρεται στα Έτοιμα Προϊόντα με το πέρας της παραγωγής</a:t>
            </a:r>
            <a:endParaRPr kumimoji="0" lang="el-GR" sz="180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Άσκηση 2</a:t>
            </a:r>
            <a:endParaRPr lang="en-US" sz="22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777284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43952" y="1378039"/>
            <a:ext cx="8207620" cy="940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700" kern="0" dirty="0">
                <a:latin typeface="Times New Roman" pitchFamily="18" charset="0"/>
                <a:cs typeface="Times New Roman" pitchFamily="18" charset="0"/>
              </a:rPr>
              <a:t>Οι ακόλουθες πληροφορίες δίνονται για την επιχείρηση «Σ Α.Ε.»: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700" kern="0" dirty="0">
                <a:latin typeface="Times New Roman" pitchFamily="18" charset="0"/>
                <a:cs typeface="Times New Roman" pitchFamily="18" charset="0"/>
              </a:rPr>
              <a:t>Στο τέλος του Φεβρουαρίου, υπήρχε μία ανολοκλήρωτη παραγγελία το κόστος της οποίας είχε διαμορφωθεί ως εξής:</a:t>
            </a:r>
          </a:p>
        </p:txBody>
      </p:sp>
      <p:graphicFrame>
        <p:nvGraphicFramePr>
          <p:cNvPr id="10" name="9 - Πίνακας"/>
          <p:cNvGraphicFramePr>
            <a:graphicFrameLocks noGrp="1"/>
          </p:cNvGraphicFramePr>
          <p:nvPr/>
        </p:nvGraphicFramePr>
        <p:xfrm>
          <a:off x="1918952" y="2605021"/>
          <a:ext cx="4417454" cy="1266825"/>
        </p:xfrm>
        <a:graphic>
          <a:graphicData uri="http://schemas.openxmlformats.org/drawingml/2006/table">
            <a:tbl>
              <a:tblPr/>
              <a:tblGrid>
                <a:gridCol w="32459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1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Παραγγελία 6832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Άμεσα Υλικά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Άμεση Εργασία (120ΩΕ)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Γ.Β.Ε. Εργοστασίου (2€/ΩΕ)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Συνολικό Κόστος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1" name="Rectangle 9"/>
          <p:cNvSpPr txBox="1">
            <a:spLocks noChangeArrowheads="1"/>
          </p:cNvSpPr>
          <p:nvPr/>
        </p:nvSpPr>
        <p:spPr bwMode="auto">
          <a:xfrm>
            <a:off x="534988" y="4402427"/>
            <a:ext cx="8207620" cy="940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700" kern="0" dirty="0">
                <a:latin typeface="Times New Roman" pitchFamily="18" charset="0"/>
                <a:cs typeface="Times New Roman" pitchFamily="18" charset="0"/>
              </a:rPr>
              <a:t>Στην αρχή του Μαρτίου δύο νέες παραγγελίες άρχισαν να κατασκευάζονται με κωδικούς 6833 &amp; 6834. Στο τέλος του μήνα, οι Παραγγελίες 6832 &amp; 6833 ολοκληρώθηκαν. Οι ακόλουθες πληροφορίες για το μήνα Μάρτιο είναι διαθέσιμες: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Άσκηση 2</a:t>
            </a:r>
            <a:endParaRPr lang="en-US" sz="22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777284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9"/>
          <p:cNvSpPr txBox="1">
            <a:spLocks noChangeArrowheads="1"/>
          </p:cNvSpPr>
          <p:nvPr/>
        </p:nvSpPr>
        <p:spPr bwMode="auto">
          <a:xfrm>
            <a:off x="573625" y="5344732"/>
            <a:ext cx="8207620" cy="85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700" kern="0" dirty="0">
                <a:latin typeface="Times New Roman" pitchFamily="18" charset="0"/>
                <a:cs typeface="Times New Roman" pitchFamily="18" charset="0"/>
              </a:rPr>
              <a:t>Ο συντελεστής καταλογισμού είναι €8/ΩΕ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700" b="1" kern="0" dirty="0">
                <a:latin typeface="Times New Roman" pitchFamily="18" charset="0"/>
                <a:cs typeface="Times New Roman" pitchFamily="18" charset="0"/>
              </a:rPr>
              <a:t>Ζητείται</a:t>
            </a:r>
            <a:r>
              <a:rPr lang="el-GR" sz="1700" kern="0" dirty="0">
                <a:latin typeface="Times New Roman" pitchFamily="18" charset="0"/>
                <a:cs typeface="Times New Roman" pitchFamily="18" charset="0"/>
              </a:rPr>
              <a:t>: Να ενημερωθούν οι λογαριασμοί των Εξατομικευμένων Παραγγελιών στο τέλος Μαρτίου</a:t>
            </a:r>
          </a:p>
        </p:txBody>
      </p:sp>
      <p:graphicFrame>
        <p:nvGraphicFramePr>
          <p:cNvPr id="12" name="11 - Πίνακας"/>
          <p:cNvGraphicFramePr>
            <a:graphicFrameLocks noGrp="1"/>
          </p:cNvGraphicFramePr>
          <p:nvPr/>
        </p:nvGraphicFramePr>
        <p:xfrm>
          <a:off x="1803043" y="939352"/>
          <a:ext cx="5035640" cy="4234815"/>
        </p:xfrm>
        <a:graphic>
          <a:graphicData uri="http://schemas.openxmlformats.org/drawingml/2006/table">
            <a:tbl>
              <a:tblPr/>
              <a:tblGrid>
                <a:gridCol w="38240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15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1284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Άμεσα Υλικά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84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400" b="0" i="1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Προωθήθηκαν στην Παραγωγή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Κωδικός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Παραγγελία 6832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Παραγγελία 6833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1.680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Παραγγελία 6834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3.950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284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400" b="0" i="1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Μεταφορά Υλικών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Από παραγγελία 6834 σε 6833: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Από παραγγελία 6832 σε 6833: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endParaRPr lang="el-GR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284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400" b="0" i="1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Επέστρεψαν στην Αποθήκη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Από Παραγγελία 6832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endParaRPr lang="el-GR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284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Άμεση Εργασία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Κωδικός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Ώρες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Παραγγελία 6832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Παραγγελία 6833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Παραγγελία 6834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284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Αμοιβή/ΩΕ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8€/ΩΕ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Άσκηση 3</a:t>
            </a:r>
            <a:endParaRPr lang="en-US" sz="22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777284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9"/>
          <p:cNvSpPr txBox="1">
            <a:spLocks noChangeArrowheads="1"/>
          </p:cNvSpPr>
          <p:nvPr/>
        </p:nvSpPr>
        <p:spPr bwMode="auto">
          <a:xfrm>
            <a:off x="382588" y="1262130"/>
            <a:ext cx="8259136" cy="4623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l-GR" sz="17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l-GR" sz="170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Μια επιχείρηση λειτουργεί ένα σύστημα κοστολόγησης</a:t>
            </a:r>
            <a:r>
              <a:rPr kumimoji="0" lang="el-GR" sz="17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παρτίδας προϊόντων. Για μια συγκεκριμένη παραγγελία παράγονται 5 μονάδες προϊόντος. Τα ακόλουθα κοστολογικά στοιχεία είναι διαθέσιμα για την παρτίδα προϊόντων: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endParaRPr kumimoji="0" lang="el-GR" sz="1700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 Άμεσα Υλικά: 230€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l-GR" sz="17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Άμεση Εργασία: 180€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 Αμοιβή/ΏΑΕ: 7,5€/ΩΑΕ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 Συντελεστής Καταλογισμού Γ.Β.Ε.: 12€/ΩΑΕ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 Λοιπά έξοδα μη προσδιοριστικά του Κόστους Παραγωγής: 30% του συνολικού κόστους παραγωγής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l-GR" sz="170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700" b="1" i="1" kern="0" dirty="0">
                <a:latin typeface="Times New Roman" pitchFamily="18" charset="0"/>
                <a:cs typeface="Times New Roman" pitchFamily="18" charset="0"/>
              </a:rPr>
              <a:t>Ζητείται</a:t>
            </a: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: Ποιο είναι το κόστος/μονάδα προϊόντος στην ανωτέρω παρτίδα παραγωγής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700" b="1" i="1" kern="0" dirty="0">
                <a:latin typeface="Times New Roman" pitchFamily="18" charset="0"/>
                <a:cs typeface="Times New Roman" pitchFamily="18" charset="0"/>
              </a:rPr>
              <a:t>      α) </a:t>
            </a:r>
            <a:r>
              <a:rPr kumimoji="0" lang="el-GR" sz="170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82€              </a:t>
            </a:r>
            <a:r>
              <a:rPr kumimoji="0" lang="el-GR" sz="17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β) </a:t>
            </a:r>
            <a:r>
              <a:rPr kumimoji="0" lang="el-GR" sz="170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139,6</a:t>
            </a:r>
            <a:r>
              <a:rPr kumimoji="0" lang="el-GR" sz="17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€                     γ) </a:t>
            </a:r>
            <a:r>
              <a:rPr kumimoji="0" lang="el-GR" sz="170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181,48€                       </a:t>
            </a:r>
            <a:r>
              <a:rPr kumimoji="0" lang="el-GR" sz="17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δ) </a:t>
            </a:r>
            <a:r>
              <a:rPr kumimoji="0" lang="el-GR" sz="170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235,92€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l-GR" sz="170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17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17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Κοστολόγηση Υπηρεσιών</a:t>
            </a: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 (Service Costing)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777284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Διάλεξη 6: Κοστολόγηση Εξατομικευμένης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9"/>
          <p:cNvSpPr txBox="1">
            <a:spLocks noChangeArrowheads="1"/>
          </p:cNvSpPr>
          <p:nvPr/>
        </p:nvSpPr>
        <p:spPr bwMode="auto">
          <a:xfrm>
            <a:off x="540913" y="1262130"/>
            <a:ext cx="7933386" cy="4623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l-GR" sz="17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l-GR" sz="1700" b="1" i="1" kern="0" dirty="0">
                <a:latin typeface="Times New Roman" pitchFamily="18" charset="0"/>
                <a:cs typeface="Times New Roman" pitchFamily="18" charset="0"/>
              </a:rPr>
              <a:t>ΟΡΙΣΜΟΣ</a:t>
            </a: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: Λογιστική Κόστους για παροχή υπηρεσιών (π.χ. Λογιστικές υπηρεσίες, Τράπεζες, Ταχυμεταφορές κτλ.)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el-GR" sz="1700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00" b="1" i="1" kern="0" dirty="0">
                <a:latin typeface="Times New Roman" pitchFamily="18" charset="0"/>
                <a:cs typeface="Times New Roman" pitchFamily="18" charset="0"/>
              </a:rPr>
              <a:t>Χαρακτηριστικά</a:t>
            </a: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l-GR" sz="17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Μικρό κόστος άμεσων υλικών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l-GR" sz="17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Άυλο προϊόν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 Ταυτοχρονισμός 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endParaRPr lang="el-GR" sz="1700" i="1" kern="0" dirty="0">
              <a:latin typeface="Times New Roman" pitchFamily="18" charset="0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l-GR" sz="17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Δεν υπάρχει αρχικό και τελικό απόθεμα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endParaRPr lang="el-GR" sz="1700" i="1" kern="0" dirty="0">
              <a:latin typeface="Times New Roman" pitchFamily="18" charset="0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l-GR" sz="17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l-GR" sz="17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Μονάδες</a:t>
            </a:r>
            <a:r>
              <a:rPr kumimoji="0" lang="el-GR" sz="1700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Κόστους</a:t>
            </a:r>
            <a:r>
              <a:rPr kumimoji="0" lang="el-GR" sz="1700" b="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endParaRPr kumimoji="0" lang="en-US" sz="1700" b="0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1700" i="1" kern="0" baseline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00" i="1" kern="0" baseline="0" dirty="0">
                <a:latin typeface="Times New Roman" pitchFamily="18" charset="0"/>
                <a:cs typeface="Times New Roman" pitchFamily="18" charset="0"/>
              </a:rPr>
              <a:t>Π.χ.: Εταιρία</a:t>
            </a:r>
            <a:r>
              <a:rPr lang="el-GR" sz="1700" i="1" kern="0" dirty="0">
                <a:latin typeface="Times New Roman" pitchFamily="18" charset="0"/>
                <a:cs typeface="Times New Roman" pitchFamily="18" charset="0"/>
              </a:rPr>
              <a:t> Ταχυμεταφορών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endParaRPr lang="el-GR" sz="1700" i="1" kern="0" dirty="0">
              <a:latin typeface="Times New Roman" pitchFamily="18" charset="0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kumimoji="0" lang="el-GR" sz="17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el-GR" sz="1700" b="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Με ποια μέθοδο κοστολογούμε τη μονάδα;</a:t>
            </a:r>
            <a:endParaRPr kumimoji="0" lang="de-DE" sz="1700" b="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1700" b="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5306095" y="2575775"/>
            <a:ext cx="3065173" cy="32316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500" dirty="0">
                <a:latin typeface="Times New Roman" pitchFamily="18" charset="0"/>
                <a:cs typeface="Times New Roman" pitchFamily="18" charset="0"/>
              </a:rPr>
              <a:t>Δεν παράγεται φυσικό προϊόν</a:t>
            </a:r>
          </a:p>
        </p:txBody>
      </p:sp>
      <p:sp>
        <p:nvSpPr>
          <p:cNvPr id="9" name="8 - TextBox"/>
          <p:cNvSpPr txBox="1"/>
          <p:nvPr/>
        </p:nvSpPr>
        <p:spPr>
          <a:xfrm>
            <a:off x="5213797" y="4067580"/>
            <a:ext cx="349232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500" dirty="0">
                <a:latin typeface="Times New Roman" pitchFamily="18" charset="0"/>
                <a:cs typeface="Times New Roman" pitchFamily="18" charset="0"/>
              </a:rPr>
              <a:t>Δεν αποθηκεύονται «μονάδες» υπηρεσίας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5267460" y="3331336"/>
            <a:ext cx="3683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>
                <a:latin typeface="Times New Roman" pitchFamily="18" charset="0"/>
                <a:cs typeface="Times New Roman" pitchFamily="18" charset="0"/>
              </a:rPr>
              <a:t>Ο πελάτης λαμβάνει την υπηρεσία την ίδια ώρα που παρέχεται</a:t>
            </a:r>
          </a:p>
        </p:txBody>
      </p:sp>
      <p:cxnSp>
        <p:nvCxnSpPr>
          <p:cNvPr id="12" name="11 - Ευθύγραμμο βέλος σύνδεσης"/>
          <p:cNvCxnSpPr/>
          <p:nvPr/>
        </p:nvCxnSpPr>
        <p:spPr bwMode="auto">
          <a:xfrm>
            <a:off x="4250029" y="2756079"/>
            <a:ext cx="914400" cy="1588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12 - Ευθύγραμμο βέλος σύνδεσης"/>
          <p:cNvCxnSpPr/>
          <p:nvPr/>
        </p:nvCxnSpPr>
        <p:spPr bwMode="auto">
          <a:xfrm>
            <a:off x="4247882" y="3513785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/>
          <p:nvPr/>
        </p:nvCxnSpPr>
        <p:spPr bwMode="auto">
          <a:xfrm>
            <a:off x="4247883" y="4209245"/>
            <a:ext cx="914400" cy="1588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16 - Ευθύγραμμο βέλος σύνδεσης"/>
          <p:cNvCxnSpPr/>
          <p:nvPr/>
        </p:nvCxnSpPr>
        <p:spPr bwMode="auto">
          <a:xfrm flipV="1">
            <a:off x="4353060" y="5731098"/>
            <a:ext cx="940157" cy="27045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18 - Ευθύγραμμο βέλος σύνδεσης"/>
          <p:cNvCxnSpPr/>
          <p:nvPr/>
        </p:nvCxnSpPr>
        <p:spPr bwMode="auto">
          <a:xfrm>
            <a:off x="4340181" y="6014434"/>
            <a:ext cx="940157" cy="18030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0" name="19 - TextBox"/>
          <p:cNvSpPr txBox="1"/>
          <p:nvPr/>
        </p:nvSpPr>
        <p:spPr>
          <a:xfrm>
            <a:off x="5293217" y="5563672"/>
            <a:ext cx="1519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dirty="0">
                <a:latin typeface="Times New Roman" pitchFamily="18" charset="0"/>
                <a:cs typeface="Times New Roman" pitchFamily="18" charset="0"/>
              </a:rPr>
              <a:t>Κόστος/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Km</a:t>
            </a:r>
            <a:endParaRPr lang="el-GR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- TextBox"/>
          <p:cNvSpPr txBox="1"/>
          <p:nvPr/>
        </p:nvSpPr>
        <p:spPr>
          <a:xfrm>
            <a:off x="5303948" y="6038045"/>
            <a:ext cx="3105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dirty="0">
                <a:latin typeface="Times New Roman" pitchFamily="18" charset="0"/>
                <a:cs typeface="Times New Roman" pitchFamily="18" charset="0"/>
              </a:rPr>
              <a:t>Κόστος/μονάδα παράδοσης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Άσκηση 4</a:t>
            </a:r>
            <a:endParaRPr lang="en-US" sz="22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898248" y="6499225"/>
            <a:ext cx="5134708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9"/>
          <p:cNvSpPr txBox="1">
            <a:spLocks noChangeArrowheads="1"/>
          </p:cNvSpPr>
          <p:nvPr/>
        </p:nvSpPr>
        <p:spPr bwMode="auto">
          <a:xfrm>
            <a:off x="382588" y="1262130"/>
            <a:ext cx="8259136" cy="3760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kumimoji="0" lang="el-GR" sz="180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Λογιστής</a:t>
            </a:r>
            <a:r>
              <a:rPr kumimoji="0" lang="el-GR" sz="18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ιδρύει Φοροτεχνικό γραφείο. Θα εργάζεται 40 ώρες την εβδομάδα για 48 εβδομάδες το χρόνο. Τα έξοδα που έχει υπολογίσει να έχει είναι €35.000 στο οποίο προσθέτει </a:t>
            </a:r>
            <a:r>
              <a:rPr kumimoji="0" lang="en-US" sz="18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mark – up </a:t>
            </a:r>
            <a:r>
              <a:rPr kumimoji="0" lang="el-GR" sz="18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30% στο κόστος έτσι ώστε να προσδιορίσει το κόστος/ ώρα που θα χρεώσει τον πελάτη.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lang="el-GR" sz="1800" i="1" kern="0" dirty="0">
              <a:latin typeface="Times New Roman" pitchFamily="18" charset="0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kumimoji="0" lang="el-GR" sz="18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Το 95% του χρόνου παροχής υπηρεσιών αναμένεται να χρεωθεί στους πελάτες ενώ ο υπόλοιπος χρόνος θα αναλωθεί για ενημέρωση με τους νέους νόμους και αποφάσεις σχετικά με λογιστικά θέματα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lang="el-GR" sz="1800" i="1" kern="0" dirty="0">
              <a:latin typeface="Times New Roman" pitchFamily="18" charset="0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kumimoji="0" lang="el-GR" sz="1800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Ζητείται</a:t>
            </a:r>
            <a:r>
              <a:rPr kumimoji="0" lang="el-GR" sz="1800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Ποια θα πρέπει να είναι η χρέωση/ώρα για τις λογιστικές υπηρεσίες που παρέχει;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endParaRPr kumimoji="0" lang="el-GR" sz="1800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475512"/>
          </a:xfrm>
        </p:spPr>
        <p:txBody>
          <a:bodyPr/>
          <a:lstStyle/>
          <a:p>
            <a:pPr algn="ctr" eaLnBrk="1" hangingPunct="1"/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Βιβλιογραφία</a:t>
            </a:r>
            <a:endParaRPr lang="en-US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7"/>
          <p:cNvSpPr txBox="1">
            <a:spLocks noChangeArrowheads="1"/>
          </p:cNvSpPr>
          <p:nvPr/>
        </p:nvSpPr>
        <p:spPr bwMode="auto">
          <a:xfrm>
            <a:off x="270456" y="953036"/>
            <a:ext cx="8718327" cy="4971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marL="190500" marR="0" lvl="0" indent="-1905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tabLst/>
              <a:defRPr/>
            </a:pPr>
            <a:r>
              <a:rPr lang="en-US" sz="175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l-GR" sz="1750" b="1" i="1" u="sng" kern="0" dirty="0">
                <a:latin typeface="Times New Roman" pitchFamily="18" charset="0"/>
                <a:cs typeface="Times New Roman" pitchFamily="18" charset="0"/>
              </a:rPr>
              <a:t>Ελληνική Βιβλιογραφία</a:t>
            </a:r>
            <a:r>
              <a:rPr lang="el-GR" sz="175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90500" marR="0" lvl="0" indent="-1905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tabLst/>
              <a:defRPr/>
            </a:pPr>
            <a:endParaRPr lang="en-US" sz="1750" kern="0" dirty="0">
              <a:latin typeface="Times New Roman" pitchFamily="18" charset="0"/>
              <a:cs typeface="Times New Roman" pitchFamily="18" charset="0"/>
            </a:endParaRPr>
          </a:p>
          <a:p>
            <a:pPr marL="190500" lvl="0" indent="-190500" algn="just">
              <a:spcBef>
                <a:spcPct val="20000"/>
              </a:spcBef>
              <a:buBlip>
                <a:blip r:embed="rId3"/>
              </a:buBlip>
              <a:defRPr/>
            </a:pPr>
            <a:r>
              <a:rPr lang="el-GR" sz="1750" b="1" i="1" kern="0" dirty="0">
                <a:latin typeface="Times New Roman" pitchFamily="18" charset="0"/>
                <a:cs typeface="Times New Roman" pitchFamily="18" charset="0"/>
              </a:rPr>
              <a:t>Βενιέρης, Γ. (2009 – 2010). </a:t>
            </a: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Σημειώσεις Λογιστικής Κόστους Οικονομικού Πανεπιστημίου (ΑΣΟΕΕ)</a:t>
            </a:r>
            <a:endParaRPr lang="en-US" sz="1750" i="1" kern="0" dirty="0">
              <a:latin typeface="Times New Roman" pitchFamily="18" charset="0"/>
              <a:cs typeface="Times New Roman" pitchFamily="18" charset="0"/>
            </a:endParaRPr>
          </a:p>
          <a:p>
            <a:pPr marL="190500" indent="-190500" algn="just">
              <a:spcBef>
                <a:spcPct val="20000"/>
              </a:spcBef>
              <a:buBlip>
                <a:blip r:embed="rId3"/>
              </a:buBlip>
              <a:defRPr/>
            </a:pPr>
            <a:r>
              <a:rPr lang="el-GR" sz="1750" b="1" i="1" kern="0" dirty="0">
                <a:latin typeface="Times New Roman" pitchFamily="18" charset="0"/>
                <a:cs typeface="Times New Roman" pitchFamily="18" charset="0"/>
              </a:rPr>
              <a:t>Καζαντζής, Χ. &amp; </a:t>
            </a:r>
            <a:r>
              <a:rPr lang="el-GR" sz="1750" b="1" i="1" kern="0" dirty="0" err="1">
                <a:latin typeface="Times New Roman" pitchFamily="18" charset="0"/>
                <a:cs typeface="Times New Roman" pitchFamily="18" charset="0"/>
              </a:rPr>
              <a:t>Σώρρος</a:t>
            </a:r>
            <a:r>
              <a:rPr lang="el-GR" sz="1750" b="1" i="1" kern="0" dirty="0">
                <a:latin typeface="Times New Roman" pitchFamily="18" charset="0"/>
                <a:cs typeface="Times New Roman" pitchFamily="18" charset="0"/>
              </a:rPr>
              <a:t>, Ι. (2009). </a:t>
            </a: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«Αρχές Κόστους: Έννοιες, Μεθοδολογίες και εφαρμογές για τη λήψη αποφάσεων. Τόμος ΙΙ. Εκδόσεις: </a:t>
            </a:r>
            <a:r>
              <a:rPr lang="en-US" sz="1750" i="1" kern="0" dirty="0">
                <a:latin typeface="Times New Roman" pitchFamily="18" charset="0"/>
                <a:cs typeface="Times New Roman" pitchFamily="18" charset="0"/>
              </a:rPr>
              <a:t>Business Plus A.E.</a:t>
            </a:r>
          </a:p>
          <a:p>
            <a:pPr marL="190500" marR="0" lvl="0" indent="-1905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Blip>
                <a:blip r:embed="rId3"/>
              </a:buBlip>
              <a:tabLst/>
              <a:defRPr/>
            </a:pPr>
            <a:r>
              <a:rPr lang="en-US" sz="1750" i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50" b="1" i="1" kern="0" dirty="0" err="1">
                <a:latin typeface="Times New Roman" pitchFamily="18" charset="0"/>
                <a:cs typeface="Times New Roman" pitchFamily="18" charset="0"/>
              </a:rPr>
              <a:t>Κεχράς</a:t>
            </a:r>
            <a:r>
              <a:rPr lang="el-GR" sz="1750" b="1" i="1" kern="0" dirty="0">
                <a:latin typeface="Times New Roman" pitchFamily="18" charset="0"/>
                <a:cs typeface="Times New Roman" pitchFamily="18" charset="0"/>
              </a:rPr>
              <a:t>, Ι. (2011). </a:t>
            </a: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«Κοστολόγηση: Η λογιστική διαδικασία προσδιορισμού του κόστους». Εκδόσεις: Οικονομική Βιβλιοθήκη</a:t>
            </a:r>
          </a:p>
          <a:p>
            <a:pPr marL="190500" marR="0" lvl="0" indent="-1905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Blip>
                <a:blip r:embed="rId3"/>
              </a:buBlip>
              <a:tabLst/>
              <a:defRPr/>
            </a:pP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50" b="1" i="1" kern="0" dirty="0" err="1">
                <a:latin typeface="Times New Roman" pitchFamily="18" charset="0"/>
                <a:cs typeface="Times New Roman" pitchFamily="18" charset="0"/>
              </a:rPr>
              <a:t>Κεχράς</a:t>
            </a:r>
            <a:r>
              <a:rPr lang="el-GR" sz="1750" b="1" i="1" kern="0" dirty="0">
                <a:latin typeface="Times New Roman" pitchFamily="18" charset="0"/>
                <a:cs typeface="Times New Roman" pitchFamily="18" charset="0"/>
              </a:rPr>
              <a:t>, Ι. (2010). </a:t>
            </a: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«Η κοστολόγηση κατά κλάδο επιχειρήσεων με την ομάδα 9 του Ε.Γ.Λ.Σ.». 2</a:t>
            </a:r>
            <a:r>
              <a:rPr lang="el-GR" sz="1750" i="1" kern="0" baseline="30000" dirty="0">
                <a:latin typeface="Times New Roman" pitchFamily="18" charset="0"/>
                <a:cs typeface="Times New Roman" pitchFamily="18" charset="0"/>
              </a:rPr>
              <a:t>η</a:t>
            </a: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 Έκδοση. Εκδόσεις: </a:t>
            </a:r>
            <a:r>
              <a:rPr lang="el-GR" sz="1750" i="1" kern="0" dirty="0" err="1">
                <a:latin typeface="Times New Roman" pitchFamily="18" charset="0"/>
                <a:cs typeface="Times New Roman" pitchFamily="18" charset="0"/>
              </a:rPr>
              <a:t>Σταμούλη</a:t>
            </a: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 Α.Ε.</a:t>
            </a:r>
          </a:p>
          <a:p>
            <a:pPr marL="190500" marR="0" lvl="0" indent="-1905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tabLst/>
              <a:defRPr/>
            </a:pPr>
            <a:endParaRPr lang="el-GR" sz="1750" i="1" kern="0" dirty="0">
              <a:latin typeface="Times New Roman" pitchFamily="18" charset="0"/>
              <a:cs typeface="Times New Roman" pitchFamily="18" charset="0"/>
            </a:endParaRPr>
          </a:p>
          <a:p>
            <a:pPr marL="190500" marR="0" lvl="0" indent="-1905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tabLst/>
              <a:defRPr/>
            </a:pPr>
            <a:r>
              <a:rPr lang="en-US" sz="175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l-GR" sz="1750" b="1" i="1" u="sng" kern="0" dirty="0">
                <a:latin typeface="Times New Roman" pitchFamily="18" charset="0"/>
                <a:cs typeface="Times New Roman" pitchFamily="18" charset="0"/>
              </a:rPr>
              <a:t>Ξενόγλωσση Βιβλιογραφία</a:t>
            </a:r>
            <a:r>
              <a:rPr lang="el-GR" sz="1750" b="1" i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90500" lvl="0" indent="-190500" algn="just">
              <a:spcBef>
                <a:spcPct val="20000"/>
              </a:spcBef>
              <a:buBlip>
                <a:blip r:embed="rId3"/>
              </a:buBlip>
              <a:defRPr/>
            </a:pP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50" b="1" i="1" kern="0" dirty="0">
                <a:latin typeface="Times New Roman" pitchFamily="18" charset="0"/>
                <a:cs typeface="Times New Roman" pitchFamily="18" charset="0"/>
              </a:rPr>
              <a:t>ACCA – Association of Chartered Certified Accountants</a:t>
            </a:r>
            <a:r>
              <a:rPr lang="el-GR" sz="1750" b="1" i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50" b="1" i="1" kern="0" dirty="0">
                <a:latin typeface="Times New Roman" pitchFamily="18" charset="0"/>
                <a:cs typeface="Times New Roman" pitchFamily="18" charset="0"/>
              </a:rPr>
              <a:t>(2011). </a:t>
            </a:r>
            <a:r>
              <a:rPr lang="en-US" sz="1750" i="1" kern="0" dirty="0">
                <a:latin typeface="Times New Roman" pitchFamily="18" charset="0"/>
                <a:cs typeface="Times New Roman" pitchFamily="18" charset="0"/>
              </a:rPr>
              <a:t>Management Accounting F2</a:t>
            </a:r>
          </a:p>
          <a:p>
            <a:pPr marL="190500" marR="0" lvl="0" indent="-1905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Blip>
                <a:blip r:embed="rId3"/>
              </a:buBlip>
              <a:tabLst/>
              <a:defRPr/>
            </a:pPr>
            <a:r>
              <a:rPr lang="en-US" sz="1750" i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50" b="1" i="1" kern="0" dirty="0">
                <a:latin typeface="Times New Roman" pitchFamily="18" charset="0"/>
                <a:cs typeface="Times New Roman" pitchFamily="18" charset="0"/>
              </a:rPr>
              <a:t>Drury, C. (2004). </a:t>
            </a: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1750" i="1" kern="0" dirty="0">
                <a:latin typeface="Times New Roman" pitchFamily="18" charset="0"/>
                <a:cs typeface="Times New Roman" pitchFamily="18" charset="0"/>
              </a:rPr>
              <a:t>Management and Cost Accounting</a:t>
            </a:r>
            <a:r>
              <a:rPr lang="el-GR" sz="1750" i="1" kern="0" dirty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en-US" sz="1750" i="1" kern="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750" i="1" kern="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750" i="1" kern="0" dirty="0">
                <a:latin typeface="Times New Roman" pitchFamily="18" charset="0"/>
                <a:cs typeface="Times New Roman" pitchFamily="18" charset="0"/>
              </a:rPr>
              <a:t> Edition. Publisher: Thomson</a:t>
            </a:r>
            <a:endParaRPr kumimoji="0" lang="el-GR" sz="1750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90500" marR="0" lvl="0" indent="-1905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endParaRPr kumimoji="0" lang="en-US" sz="1750" b="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6559062"/>
            <a:ext cx="4572000" cy="2989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Εξατομικευμένης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3" name="Picture 4" descr="Hintergrund"/>
          <p:cNvPicPr>
            <a:picLocks noChangeAspect="1" noChangeArrowheads="1"/>
          </p:cNvPicPr>
          <p:nvPr/>
        </p:nvPicPr>
        <p:blipFill>
          <a:blip r:embed="rId4" cstate="print"/>
          <a:srcRect b="7220"/>
          <a:stretch>
            <a:fillRect/>
          </a:stretch>
        </p:blipFill>
        <p:spPr bwMode="auto">
          <a:xfrm>
            <a:off x="0" y="0"/>
            <a:ext cx="9144000" cy="636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4" name="Picture 6" descr="schatten"/>
          <p:cNvPicPr>
            <a:picLocks noChangeAspect="1" noChangeArrowheads="1"/>
          </p:cNvPicPr>
          <p:nvPr/>
        </p:nvPicPr>
        <p:blipFill>
          <a:blip r:embed="rId5" cstate="print">
            <a:lum bright="36000"/>
          </a:blip>
          <a:srcRect/>
          <a:stretch>
            <a:fillRect/>
          </a:stretch>
        </p:blipFill>
        <p:spPr bwMode="auto">
          <a:xfrm>
            <a:off x="0" y="6243638"/>
            <a:ext cx="9144000" cy="1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5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3838" y="1919288"/>
            <a:ext cx="8677275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endParaRPr lang="el-GR" sz="3400" b="1">
              <a:ea typeface="ＭＳ Ｐゴシック"/>
              <a:cs typeface="ＭＳ Ｐゴシック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6383338"/>
            <a:ext cx="2909888" cy="358775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defTabSz="801688">
              <a:defRPr/>
            </a:pPr>
            <a:endParaRPr lang="de-DE" b="1" dirty="0"/>
          </a:p>
        </p:txBody>
      </p:sp>
      <p:sp>
        <p:nvSpPr>
          <p:cNvPr id="84997" name="Rectangle 10"/>
          <p:cNvSpPr>
            <a:spLocks noChangeArrowheads="1"/>
          </p:cNvSpPr>
          <p:nvPr/>
        </p:nvSpPr>
        <p:spPr bwMode="auto">
          <a:xfrm>
            <a:off x="1301750" y="2749550"/>
            <a:ext cx="6684963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l-GR" sz="3600" dirty="0">
                <a:latin typeface="Times New Roman" pitchFamily="18" charset="0"/>
              </a:rPr>
              <a:t>Ευχαριστώ για την Προσοχή σας</a:t>
            </a:r>
            <a:r>
              <a:rPr lang="en-US" sz="3600" dirty="0">
                <a:latin typeface="Times New Roman" pitchFamily="18" charset="0"/>
              </a:rPr>
              <a:t>!</a:t>
            </a:r>
            <a:endParaRPr lang="el-GR" sz="3600" dirty="0">
              <a:latin typeface="Times New Roman" pitchFamily="18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6523892"/>
            <a:ext cx="4607169" cy="33410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Εξατομικευμένης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05350" y="5603631"/>
            <a:ext cx="4438650" cy="5334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noProof="1">
                <a:latin typeface="Times New Roman" pitchFamily="18" charset="0"/>
                <a:cs typeface="Times New Roman" pitchFamily="18" charset="0"/>
              </a:rPr>
              <a:t>Δομή Διάλεξης</a:t>
            </a:r>
            <a:endParaRPr lang="en-US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669701" y="1218619"/>
            <a:ext cx="7791719" cy="47056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Ορισμός Κοστολόγησης Εξατιμικευμένης Παραγωγής ή Κοστολόγησης κατά παραγγελία (</a:t>
            </a:r>
            <a:r>
              <a:rPr lang="en-US" sz="1800" i="1" noProof="1">
                <a:latin typeface="Times New Roman" pitchFamily="18" charset="0"/>
                <a:cs typeface="Times New Roman" pitchFamily="18" charset="0"/>
              </a:rPr>
              <a:t>Job Costing)</a:t>
            </a:r>
            <a:endParaRPr lang="el-GR" sz="18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endParaRPr lang="el-GR" sz="18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1800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Συντελεστές Κοστολόγησης Εξατομικευμένης Παραγωγής</a:t>
            </a:r>
            <a:endParaRPr lang="en-US" sz="18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endParaRPr lang="en-US" sz="18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Φύλλο Κόστους Έργου (</a:t>
            </a:r>
            <a:r>
              <a:rPr lang="en-US" sz="1800" i="1" noProof="1">
                <a:latin typeface="Times New Roman" pitchFamily="18" charset="0"/>
                <a:cs typeface="Times New Roman" pitchFamily="18" charset="0"/>
              </a:rPr>
              <a:t>Job Card)</a:t>
            </a:r>
            <a:endParaRPr lang="el-GR" sz="18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endParaRPr lang="el-GR" sz="18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 Διαδρομή Κόστους στην Κοστολόγηση Εξατομικευμένης Παραγωγής</a:t>
            </a:r>
          </a:p>
          <a:p>
            <a:pPr algn="just" eaLnBrk="1" hangingPunct="1">
              <a:buFont typeface="Wingdings" pitchFamily="2" charset="2"/>
              <a:buChar char="Ø"/>
            </a:pPr>
            <a:endParaRPr lang="el-GR" sz="18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 Κοστολόγηση Εξατομικευμένης Παραγωγής (Παρτίδα</a:t>
            </a:r>
            <a:r>
              <a:rPr lang="en-US" sz="1800" i="1" noProof="1">
                <a:latin typeface="Times New Roman" pitchFamily="18" charset="0"/>
                <a:cs typeface="Times New Roman" pitchFamily="18" charset="0"/>
              </a:rPr>
              <a:t> - Batch</a:t>
            </a:r>
            <a:r>
              <a:rPr lang="el-GR" sz="1800" b="1" i="1" noProof="1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eaLnBrk="1" hangingPunct="1">
              <a:buFont typeface="Wingdings" pitchFamily="2" charset="2"/>
              <a:buChar char="Ø"/>
            </a:pPr>
            <a:endParaRPr lang="el-GR" sz="1800" b="1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sz="1800" b="1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Κοστολόγηση Υπηρεσιών (</a:t>
            </a:r>
            <a:r>
              <a:rPr lang="en-US" sz="1800" i="1" noProof="1">
                <a:latin typeface="Times New Roman" pitchFamily="18" charset="0"/>
                <a:cs typeface="Times New Roman" pitchFamily="18" charset="0"/>
              </a:rPr>
              <a:t>Service Costing)</a:t>
            </a:r>
            <a:endParaRPr lang="el-GR" sz="18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None/>
            </a:pPr>
            <a:endParaRPr lang="de-DE" sz="1800" i="1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520328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Εξατομικευμένης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400" noProof="1">
                <a:latin typeface="Times New Roman" pitchFamily="18" charset="0"/>
                <a:cs typeface="Times New Roman" pitchFamily="18" charset="0"/>
              </a:rPr>
              <a:t>Κοστολόγηση Εξατομικευμένης Παραγωγής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 (Job Costing)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25004" y="1115588"/>
            <a:ext cx="8178084" cy="5104908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l-GR" b="1" i="1" noProof="1">
                <a:latin typeface="Times New Roman" pitchFamily="18" charset="0"/>
                <a:cs typeface="Times New Roman" pitchFamily="18" charset="0"/>
              </a:rPr>
              <a:t> ΟΡΙΣΜΟΣ: </a:t>
            </a:r>
            <a:r>
              <a:rPr lang="el-GR" i="1" noProof="1">
                <a:latin typeface="Times New Roman" pitchFamily="18" charset="0"/>
                <a:cs typeface="Times New Roman" pitchFamily="18" charset="0"/>
              </a:rPr>
              <a:t>Χρησιμοποιείται όταν η μονάδα παραγωγής αναλαμβάνει την εκτέλεση μιας συγκεκριμένης παραγγελίας ή παρτίδας προϊόντος ή ενός έργου</a:t>
            </a:r>
          </a:p>
          <a:p>
            <a:pPr algn="just" eaLnBrk="1" hangingPunct="1">
              <a:buFont typeface="Wingdings" pitchFamily="2" charset="2"/>
              <a:buChar char="Ø"/>
            </a:pPr>
            <a:endParaRPr lang="el-GR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i="1" noProof="1">
                <a:latin typeface="Times New Roman" pitchFamily="18" charset="0"/>
                <a:cs typeface="Times New Roman" pitchFamily="18" charset="0"/>
              </a:rPr>
              <a:t> Το παραγώμενο προϊόν εξαρτάται από τις απαιτήσεις του «πελάτη» που δίνει την παραγγελία ή αναθέτει το έργο στην επιχείρηση</a:t>
            </a:r>
          </a:p>
          <a:p>
            <a:pPr algn="just" eaLnBrk="1" hangingPunct="1">
              <a:buFont typeface="Wingdings" pitchFamily="2" charset="2"/>
              <a:buChar char="Ø"/>
            </a:pPr>
            <a:endParaRPr lang="el-GR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i="1" dirty="0">
                <a:latin typeface="Times New Roman" pitchFamily="18" charset="0"/>
                <a:cs typeface="Times New Roman" pitchFamily="18" charset="0"/>
              </a:rPr>
              <a:t>Τα παραγόμενα προϊόντα διαφέρουν μεταξύ τους ως προς</a:t>
            </a:r>
            <a:r>
              <a:rPr lang="el-GR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l-GR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Τα εξωτερικά χαρακτηριστικά τους (π.χ. χρώμα, μέγεθος κτλ.)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 Τη χρήση τους (π.χ. εσωτερικού χώρου, εξωτερικού χώρου κτλ.)</a:t>
            </a:r>
          </a:p>
          <a:p>
            <a:pPr algn="just" eaLnBrk="1" hangingPunct="1">
              <a:buFont typeface="Wingdings" pitchFamily="2" charset="2"/>
              <a:buChar char="ü"/>
            </a:pPr>
            <a:endParaRPr lang="el-GR" sz="18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i="1" noProof="1">
                <a:latin typeface="Times New Roman" pitchFamily="18" charset="0"/>
                <a:cs typeface="Times New Roman" pitchFamily="18" charset="0"/>
              </a:rPr>
              <a:t>Παραδείγματα</a:t>
            </a: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 Βιομηχανίες μηχανολιγικού εξοπλισμού, επίπλων &amp; πλοίων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l-GR" sz="1800" i="1" noProof="1">
                <a:latin typeface="Times New Roman" pitchFamily="18" charset="0"/>
                <a:cs typeface="Times New Roman" pitchFamily="18" charset="0"/>
              </a:rPr>
              <a:t> Κατασκευαστικές επιχειρήσεις</a:t>
            </a:r>
          </a:p>
          <a:p>
            <a:pPr algn="just" eaLnBrk="1" hangingPunct="1">
              <a:buNone/>
            </a:pPr>
            <a:endParaRPr lang="de-DE" i="1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685601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Δεξιό άγκιστρο"/>
          <p:cNvSpPr/>
          <p:nvPr/>
        </p:nvSpPr>
        <p:spPr bwMode="auto">
          <a:xfrm>
            <a:off x="6709893" y="3837904"/>
            <a:ext cx="231820" cy="927279"/>
          </a:xfrm>
          <a:prstGeom prst="rightBrac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7250806" y="3992450"/>
            <a:ext cx="1725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Πρώτες Ύλες</a:t>
            </a:r>
          </a:p>
          <a:p>
            <a:pPr>
              <a:buFont typeface="Wingdings" pitchFamily="2" charset="2"/>
              <a:buChar char="ü"/>
            </a:pP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Επεξεργασία </a:t>
            </a:r>
          </a:p>
        </p:txBody>
      </p:sp>
      <p:sp>
        <p:nvSpPr>
          <p:cNvPr id="10" name="9 - Δεξιό βέλος"/>
          <p:cNvSpPr/>
          <p:nvPr/>
        </p:nvSpPr>
        <p:spPr bwMode="auto">
          <a:xfrm>
            <a:off x="6993228" y="4250028"/>
            <a:ext cx="257578" cy="128789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400" noProof="1">
                <a:latin typeface="Times New Roman" pitchFamily="18" charset="0"/>
                <a:cs typeface="Times New Roman" pitchFamily="18" charset="0"/>
              </a:rPr>
              <a:t>Κοστολόγηση Εξατομικευμένης Παραγωγής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 (Job Costing)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25004" y="1300765"/>
            <a:ext cx="8178084" cy="2897747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l-GR" b="1" i="1" noProof="1">
                <a:latin typeface="Times New Roman" pitchFamily="18" charset="0"/>
                <a:cs typeface="Times New Roman" pitchFamily="18" charset="0"/>
              </a:rPr>
              <a:t> Κοστολόγηση</a:t>
            </a:r>
            <a:r>
              <a:rPr lang="el-GR" i="1" noProof="1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 eaLnBrk="1" hangingPunct="1">
              <a:buNone/>
            </a:pPr>
            <a:r>
              <a:rPr lang="el-GR" b="1" i="1" noProof="1">
                <a:latin typeface="Times New Roman" pitchFamily="18" charset="0"/>
                <a:cs typeface="Times New Roman" pitchFamily="18" charset="0"/>
              </a:rPr>
              <a:t>α) </a:t>
            </a:r>
            <a:r>
              <a:rPr lang="el-GR" i="1" noProof="1">
                <a:latin typeface="Times New Roman" pitchFamily="18" charset="0"/>
                <a:cs typeface="Times New Roman" pitchFamily="18" charset="0"/>
              </a:rPr>
              <a:t>Κάθε παραγγελία εξατομικεύεται με έναν ειδικό κωδικό ο οποίος τη διαφοροποιεί από τις άλλες παραγγελίες (π.χ. «Παραγγελία 188»)</a:t>
            </a:r>
            <a:r>
              <a:rPr lang="en-US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noProof="1">
                <a:latin typeface="Times New Roman" pitchFamily="18" charset="0"/>
                <a:cs typeface="Times New Roman" pitchFamily="18" charset="0"/>
              </a:rPr>
              <a:t>όπου καθορίζεται και το κόστος παραγωγής</a:t>
            </a:r>
          </a:p>
          <a:p>
            <a:pPr algn="just" eaLnBrk="1" hangingPunct="1">
              <a:buNone/>
            </a:pPr>
            <a:endParaRPr lang="el-GR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None/>
            </a:pPr>
            <a:r>
              <a:rPr lang="el-GR" b="1" i="1" noProof="1">
                <a:latin typeface="Times New Roman" pitchFamily="18" charset="0"/>
                <a:cs typeface="Times New Roman" pitchFamily="18" charset="0"/>
              </a:rPr>
              <a:t>β) </a:t>
            </a:r>
            <a:r>
              <a:rPr lang="el-GR" i="1" noProof="1">
                <a:latin typeface="Times New Roman" pitchFamily="18" charset="0"/>
                <a:cs typeface="Times New Roman" pitchFamily="18" charset="0"/>
              </a:rPr>
              <a:t>Ο υπολογισμός του κόστους γίνεται συνολικά για ολόκληρη την παραγγελία και ακολουθεί ο υπολογισμός του ανά μονάδα κόστους βάση των μονάδων προϊόντος</a:t>
            </a:r>
          </a:p>
          <a:p>
            <a:pPr algn="just" eaLnBrk="1" hangingPunct="1">
              <a:buNone/>
            </a:pPr>
            <a:endParaRPr lang="de-DE" i="1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531352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000" noProof="1">
                <a:latin typeface="Times New Roman" pitchFamily="18" charset="0"/>
                <a:cs typeface="Times New Roman" pitchFamily="18" charset="0"/>
              </a:rPr>
              <a:t>Συντελεστές Κόστους Κοστολόγησης Εξατομικευμένης Παραγωγής</a:t>
            </a:r>
            <a:endParaRPr lang="en-US" sz="20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25004" y="1223493"/>
            <a:ext cx="8178084" cy="5009882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 Πρώτες Ύλες ή Άμεσα Υλικά (</a:t>
            </a:r>
            <a:r>
              <a:rPr lang="en-US" sz="1700" b="1" i="1" noProof="1">
                <a:latin typeface="Times New Roman" pitchFamily="18" charset="0"/>
                <a:cs typeface="Times New Roman" pitchFamily="18" charset="0"/>
              </a:rPr>
              <a:t>Direct Material)</a:t>
            </a:r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το κόστος των πρώτων υλών και των λοιπών άμεσων καταλογιζόμενων υλικών που αναλώνονται για το συγκεκριμένο έργο</a:t>
            </a:r>
          </a:p>
          <a:p>
            <a:pPr algn="just" eaLnBrk="1" hangingPunct="1"/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Ποσότητα υλικών</a:t>
            </a:r>
            <a:r>
              <a:rPr lang="en-US" sz="1700" i="1" noProof="1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Δελτία Εξαγωγής Αποθήκης)</a:t>
            </a:r>
          </a:p>
          <a:p>
            <a:pPr algn="just" eaLnBrk="1" hangingPunct="1"/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 Αποτίμηση υλικών (Μ.Σ.Ο. ή </a:t>
            </a:r>
            <a:r>
              <a:rPr lang="en-US" sz="1700" i="1" noProof="1">
                <a:latin typeface="Times New Roman" pitchFamily="18" charset="0"/>
                <a:cs typeface="Times New Roman" pitchFamily="18" charset="0"/>
              </a:rPr>
              <a:t>FIFO)</a:t>
            </a:r>
          </a:p>
          <a:p>
            <a:pPr algn="just" eaLnBrk="1" hangingPunct="1">
              <a:buNone/>
            </a:pPr>
            <a:endParaRPr lang="en-US" sz="1700" b="1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1700" b="1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Άμεση Εργασία (</a:t>
            </a:r>
            <a:r>
              <a:rPr lang="en-US" sz="1700" b="1" i="1" noProof="1">
                <a:latin typeface="Times New Roman" pitchFamily="18" charset="0"/>
                <a:cs typeface="Times New Roman" pitchFamily="18" charset="0"/>
              </a:rPr>
              <a:t>Direct Labor)</a:t>
            </a:r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το κόστος της άμεσης εργασίας του προσωπικού που εργάστηκε αποκλειστικά για το συγκεκριμένο έργο</a:t>
            </a:r>
          </a:p>
          <a:p>
            <a:pPr algn="just" eaLnBrk="1" hangingPunct="1"/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Χρόνος άμεσης εργασίας (Ατομικό Δελτίο Απασχόλησης)</a:t>
            </a:r>
          </a:p>
          <a:p>
            <a:pPr algn="just" eaLnBrk="1" hangingPunct="1"/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 Πραγματικό &amp; υπερωριακό ημερομίσθιο</a:t>
            </a:r>
            <a:endParaRPr lang="en-US" sz="17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endParaRPr lang="en-US" sz="1700" b="1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1700" b="1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Γενικά Βιομηχανικά Έξοδα (</a:t>
            </a:r>
            <a:r>
              <a:rPr lang="en-US" sz="1700" b="1" i="1" noProof="1">
                <a:latin typeface="Times New Roman" pitchFamily="18" charset="0"/>
                <a:cs typeface="Times New Roman" pitchFamily="18" charset="0"/>
              </a:rPr>
              <a:t>Manufacturing Overheads </a:t>
            </a:r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ή </a:t>
            </a:r>
            <a:r>
              <a:rPr lang="en-US" sz="1700" b="1" i="1" noProof="1">
                <a:latin typeface="Times New Roman" pitchFamily="18" charset="0"/>
                <a:cs typeface="Times New Roman" pitchFamily="18" charset="0"/>
              </a:rPr>
              <a:t>o/h)</a:t>
            </a:r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κάθε δαπάνη της παραγωγικής μονάδας της επιχείρησης (π.χ. αποσβέσεις παγίων παραγωγής) που </a:t>
            </a:r>
            <a:r>
              <a:rPr lang="el-GR" sz="1700" b="1" i="1" noProof="1">
                <a:latin typeface="Times New Roman" pitchFamily="18" charset="0"/>
                <a:cs typeface="Times New Roman" pitchFamily="18" charset="0"/>
              </a:rPr>
              <a:t>αφορούν το σύνολο των εκτελούμενων έργων</a:t>
            </a:r>
          </a:p>
          <a:p>
            <a:pPr algn="just" eaLnBrk="1" hangingPunct="1"/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 Συντελεστής Καταλογισμού Γ.Β.Ε. (</a:t>
            </a:r>
            <a:r>
              <a:rPr lang="en-US" sz="1700" i="1" noProof="1">
                <a:latin typeface="Times New Roman" pitchFamily="18" charset="0"/>
                <a:cs typeface="Times New Roman" pitchFamily="18" charset="0"/>
              </a:rPr>
              <a:t>OAR)</a:t>
            </a:r>
          </a:p>
          <a:p>
            <a:pPr algn="just" eaLnBrk="1" hangingPunct="1"/>
            <a:r>
              <a:rPr lang="en-US" sz="1700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00" i="1" noProof="1">
                <a:latin typeface="Times New Roman" pitchFamily="18" charset="0"/>
                <a:cs typeface="Times New Roman" pitchFamily="18" charset="0"/>
              </a:rPr>
              <a:t>Βάση Καταλογισμού (ΩΑΕ, ΩΛΜ κτλ.)</a:t>
            </a:r>
          </a:p>
          <a:p>
            <a:pPr algn="just" eaLnBrk="1" hangingPunct="1">
              <a:buNone/>
            </a:pPr>
            <a:endParaRPr lang="el-GR" sz="1700" i="1" noProof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None/>
            </a:pPr>
            <a:endParaRPr lang="de-DE" sz="1700" i="1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674584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Συντελεστής Καταλογισμού ή Επιβάρυνσης Γ.Β.Ε. (</a:t>
            </a: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OAR)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905918" y="6422106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82588" y="1056069"/>
            <a:ext cx="5245480" cy="463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l-GR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l-GR" sz="1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Συντελεστής Καταλογισμού Γ.Β.Ε. (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OAR)</a:t>
            </a:r>
            <a:r>
              <a:rPr kumimoji="0" lang="el-GR" sz="1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9 - Εικόνα" descr="ΣΥΝΤΕΛΕΣΤΗΣ ΚΑΤΑΛΟΓΙΣΜΟΥ ΓΒΕ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5313" y="1831691"/>
            <a:ext cx="5228822" cy="13751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10 - TextBox"/>
          <p:cNvSpPr txBox="1"/>
          <p:nvPr/>
        </p:nvSpPr>
        <p:spPr>
          <a:xfrm>
            <a:off x="553792" y="3361384"/>
            <a:ext cx="64008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700" b="1" i="1" dirty="0">
                <a:latin typeface="Times New Roman" pitchFamily="18" charset="0"/>
                <a:cs typeface="Times New Roman" pitchFamily="18" charset="0"/>
              </a:rPr>
              <a:t>Βάσεις Καταλογισμού Δραστηριότητας</a:t>
            </a:r>
            <a:r>
              <a:rPr lang="el-GR" sz="17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l-GR" sz="17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buAutoNum type="arabicParenR"/>
            </a:pPr>
            <a:r>
              <a:rPr lang="el-GR" sz="1700" i="1" dirty="0">
                <a:latin typeface="Times New Roman" pitchFamily="18" charset="0"/>
                <a:cs typeface="Times New Roman" pitchFamily="18" charset="0"/>
              </a:rPr>
              <a:t>Ώρες Άμεσης Εργασίας (ΩΑΕ)</a:t>
            </a:r>
          </a:p>
          <a:p>
            <a:pPr marL="342900" indent="-342900" algn="just">
              <a:buAutoNum type="arabicParenR"/>
            </a:pPr>
            <a:endParaRPr lang="el-GR" sz="17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arenR"/>
            </a:pPr>
            <a:r>
              <a:rPr lang="el-GR" sz="1700" i="1" dirty="0">
                <a:latin typeface="Times New Roman" pitchFamily="18" charset="0"/>
                <a:cs typeface="Times New Roman" pitchFamily="18" charset="0"/>
              </a:rPr>
              <a:t>Ώρες Λειτουργίας Μηχανημάτων (ΩΛΜ)</a:t>
            </a:r>
          </a:p>
          <a:p>
            <a:pPr marL="342900" indent="-342900" algn="just">
              <a:buAutoNum type="arabicParenR"/>
            </a:pPr>
            <a:endParaRPr lang="el-GR" sz="17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arenR"/>
            </a:pPr>
            <a:r>
              <a:rPr lang="el-GR" sz="1700" i="1" dirty="0">
                <a:latin typeface="Times New Roman" pitchFamily="18" charset="0"/>
                <a:cs typeface="Times New Roman" pitchFamily="18" charset="0"/>
              </a:rPr>
              <a:t>Κόστος (%): - Άμεσα Υλικά</a:t>
            </a:r>
          </a:p>
          <a:p>
            <a:pPr marL="342900" indent="-342900" algn="just"/>
            <a:r>
              <a:rPr lang="el-GR" sz="1700" i="1" dirty="0">
                <a:latin typeface="Times New Roman" pitchFamily="18" charset="0"/>
                <a:cs typeface="Times New Roman" pitchFamily="18" charset="0"/>
              </a:rPr>
              <a:t>		           - Άμεση Εργασία</a:t>
            </a:r>
          </a:p>
          <a:p>
            <a:pPr marL="342900" indent="-342900" algn="just"/>
            <a:r>
              <a:rPr lang="el-GR" sz="1700" i="1" dirty="0">
                <a:latin typeface="Times New Roman" pitchFamily="18" charset="0"/>
                <a:cs typeface="Times New Roman" pitchFamily="18" charset="0"/>
              </a:rPr>
              <a:t>		          - Αρχικό Κόστος</a:t>
            </a:r>
            <a:endParaRPr lang="el-G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Συντελεστής Καταλογισμού ή Επιβάρυνσης Γ.Β.Ε. (</a:t>
            </a: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OAR)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916958" y="6411089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82588" y="1300767"/>
            <a:ext cx="5245480" cy="463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l-GR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l-GR" sz="1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Υπέρ – Υπό Καταλογισμός Γ.Β.Ε.: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11 - Εικόνα" descr="yper upokatalogismo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550" y="2434107"/>
            <a:ext cx="5357611" cy="21765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9"/>
          <p:cNvSpPr txBox="1">
            <a:spLocks noChangeArrowheads="1"/>
          </p:cNvSpPr>
          <p:nvPr/>
        </p:nvSpPr>
        <p:spPr bwMode="auto">
          <a:xfrm>
            <a:off x="6220496" y="2704565"/>
            <a:ext cx="2691684" cy="1687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marL="190500" marR="0" lvl="0" indent="-1905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itchFamily="2" charset="2"/>
              <a:buChar char="§"/>
              <a:tabLst/>
              <a:defRPr/>
            </a:pPr>
            <a:r>
              <a:rPr kumimoji="0" lang="el-GR" sz="15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Αν Καταλογισμένα Γ.Β.Ε.</a:t>
            </a:r>
            <a:r>
              <a:rPr kumimoji="0" lang="el-GR" sz="15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&gt; Πραγματικά Γ.Β.Ε. = </a:t>
            </a:r>
            <a:r>
              <a:rPr kumimoji="0" lang="el-GR" sz="1500" b="1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Υπερκαταλογισμός</a:t>
            </a:r>
            <a:endParaRPr lang="el-GR" sz="1500" b="1" kern="0" dirty="0">
              <a:latin typeface="Times New Roman" pitchFamily="18" charset="0"/>
              <a:cs typeface="Times New Roman" pitchFamily="18" charset="0"/>
            </a:endParaRPr>
          </a:p>
          <a:p>
            <a:pPr marL="190500" marR="0" lvl="0" indent="-1905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itchFamily="2" charset="2"/>
              <a:buChar char="§"/>
              <a:tabLst/>
              <a:defRPr/>
            </a:pPr>
            <a:endParaRPr kumimoji="0" lang="el-GR" sz="1500" b="1" i="0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90500" marR="0" lvl="0" indent="-1905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itchFamily="2" charset="2"/>
              <a:buChar char="§"/>
              <a:tabLst/>
              <a:defRPr/>
            </a:pPr>
            <a:r>
              <a:rPr kumimoji="0" lang="el-GR" sz="15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Αν Καταλογισμένα Γ.Β.Ε. &lt; Πραγματικά Γ.Β.Ε = </a:t>
            </a:r>
            <a:r>
              <a:rPr kumimoji="0" lang="el-GR" sz="1500" b="1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Υποκαταλογισμός</a:t>
            </a:r>
            <a:endParaRPr kumimoji="0" lang="de-DE" sz="15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90500" marR="0" lvl="0" indent="-1905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endParaRPr kumimoji="0" lang="de-DE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«Φύλλο Κόστους Έργου»</a:t>
            </a:r>
            <a:endParaRPr lang="en-US" sz="22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777284" y="6466174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9"/>
          <p:cNvSpPr txBox="1">
            <a:spLocks noChangeArrowheads="1"/>
          </p:cNvSpPr>
          <p:nvPr/>
        </p:nvSpPr>
        <p:spPr bwMode="auto">
          <a:xfrm>
            <a:off x="382588" y="1120462"/>
            <a:ext cx="5078054" cy="425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l-GR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l-GR" sz="180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Το «Φύλλο κόστους Έργου» συντάσσεται ως εξής: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e-DE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1738648" y="1631391"/>
          <a:ext cx="5434885" cy="4307205"/>
        </p:xfrm>
        <a:graphic>
          <a:graphicData uri="http://schemas.openxmlformats.org/drawingml/2006/table">
            <a:tbl>
              <a:tblPr/>
              <a:tblGrid>
                <a:gridCol w="3023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427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98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Άμεσα Υλικά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Άμεση Εργασία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Αρχικό κόστος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Γ.Β.Ε. Παραγωγής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Συνολικό Κόστος Παραγωγής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Γ.Β.Ε. Λοιπών Λειτουργιών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Συνολικό κόστος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Mark - up/Margin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Τιμή Πώλησης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>
          <a:xfrm>
            <a:off x="311151" y="271463"/>
            <a:ext cx="7686630" cy="647700"/>
          </a:xfrm>
        </p:spPr>
        <p:txBody>
          <a:bodyPr/>
          <a:lstStyle/>
          <a:p>
            <a:pPr algn="ctr" eaLnBrk="1" hangingPunct="1"/>
            <a:r>
              <a:rPr lang="el-GR" sz="2200" noProof="1">
                <a:latin typeface="Times New Roman" pitchFamily="18" charset="0"/>
                <a:cs typeface="Times New Roman" pitchFamily="18" charset="0"/>
              </a:rPr>
              <a:t>Άσκηση 1</a:t>
            </a:r>
            <a:endParaRPr lang="en-US" sz="22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777284" y="6499225"/>
            <a:ext cx="5486400" cy="358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01688">
              <a:defRPr/>
            </a:pPr>
            <a:r>
              <a:rPr lang="el-GR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Κοστολόγηση Παραγωγής</a:t>
            </a:r>
            <a:endParaRPr lang="de-DE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9"/>
          <p:cNvSpPr txBox="1">
            <a:spLocks noChangeArrowheads="1"/>
          </p:cNvSpPr>
          <p:nvPr/>
        </p:nvSpPr>
        <p:spPr bwMode="auto">
          <a:xfrm>
            <a:off x="356831" y="1004552"/>
            <a:ext cx="8207620" cy="5331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Επιχείρηση που εφαρμόζει την Κοστολόγηση εξατομικευμένης Παραγωγής μόλις έχει ολοκληρώσει την παραγγελία ενός πλαισίου σιδήρου με αριθμό παραγγελίας 606. 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Τα υλικά που αναλώθηκαν ήταν τα εξής: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Σίδηρος Α: 400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με κόστος €5/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m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Σίδηρος Β: 800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με κόστος €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6/m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600" b="1" i="1" kern="0" dirty="0">
                <a:latin typeface="Times New Roman" pitchFamily="18" charset="0"/>
                <a:cs typeface="Times New Roman" pitchFamily="18" charset="0"/>
              </a:rPr>
              <a:t>Σημείωση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60m 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από το υλικό Σίδηρος Β δεν χρησιμοποιήθηκαν και επεστράφησαν στην αποθήκη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tabLst/>
              <a:defRPr/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Η κατασκευή του πλαισίου πραγματοποιήθηκε σε δύο παραγωγικά τμήματα:</a:t>
            </a:r>
          </a:p>
          <a:p>
            <a:pPr marL="180975" marR="0" lvl="0" indent="-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Τμήμα Συγκόλλησης: 220 ώρες εργασίας &amp; 100 ώρες υπερωριακής εργασίας</a:t>
            </a:r>
          </a:p>
          <a:p>
            <a:pPr marL="180975" lvl="0" indent="-180975" algn="just">
              <a:spcAft>
                <a:spcPct val="40000"/>
              </a:spcAft>
              <a:buFont typeface="Wingdings" pitchFamily="2" charset="2"/>
              <a:buChar char="§"/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Τμήμα Φινιρίσματος: 100 ώρες εργασίας &amp; 100 ώρες υπερωριακής εργασίας</a:t>
            </a:r>
          </a:p>
          <a:p>
            <a:pPr marL="180975" lvl="0" indent="-180975" algn="just">
              <a:spcAft>
                <a:spcPct val="40000"/>
              </a:spcAft>
            </a:pPr>
            <a:endParaRPr kumimoji="0" lang="el-GR" sz="160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80975" lvl="0" indent="-180975" algn="just">
              <a:spcAft>
                <a:spcPct val="40000"/>
              </a:spcAft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Η αμοιβές ανά ώρα εργασίας για τα δύο τμήματα ήταν:</a:t>
            </a:r>
          </a:p>
          <a:p>
            <a:pPr marL="180975" lvl="0" indent="-180975" algn="just"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kumimoji="0" lang="el-GR" sz="160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Τμήμα Συγκόλλησης: 4€/ώρα εργασίας &amp; 1€/υπερωριακή ώρα εργασίας</a:t>
            </a:r>
          </a:p>
          <a:p>
            <a:pPr marL="180975" lvl="0" indent="-180975" algn="just">
              <a:spcAft>
                <a:spcPct val="40000"/>
              </a:spcAft>
              <a:buFont typeface="Wingdings" pitchFamily="2" charset="2"/>
              <a:buChar char="§"/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Τμήμα Φινιρίσματος: 5€/ώρα εργασίας &amp; 1,5€/υπερωριακή ώρα εργασίας</a:t>
            </a:r>
          </a:p>
          <a:p>
            <a:pPr marL="180975" lvl="0" indent="-180975" algn="just">
              <a:spcAft>
                <a:spcPct val="40000"/>
              </a:spcAft>
            </a:pP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Ο συντελεστής καταλογισμού ήταν 5€/ΩΕ. </a:t>
            </a:r>
          </a:p>
          <a:p>
            <a:pPr marL="180975" lvl="0" indent="-180975" algn="just">
              <a:spcAft>
                <a:spcPct val="40000"/>
              </a:spcAft>
            </a:pPr>
            <a:endParaRPr lang="el-GR" sz="1600" kern="0" dirty="0">
              <a:latin typeface="Times New Roman" pitchFamily="18" charset="0"/>
              <a:cs typeface="Times New Roman" pitchFamily="18" charset="0"/>
            </a:endParaRPr>
          </a:p>
          <a:p>
            <a:pPr marL="180975" lvl="0" indent="-180975" algn="just">
              <a:spcAft>
                <a:spcPct val="40000"/>
              </a:spcAft>
            </a:pPr>
            <a:r>
              <a:rPr lang="el-GR" sz="1600" b="1" kern="0" dirty="0">
                <a:latin typeface="Times New Roman" pitchFamily="18" charset="0"/>
                <a:cs typeface="Times New Roman" pitchFamily="18" charset="0"/>
              </a:rPr>
              <a:t>Ζητείται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: Να προσδιοριστεί η αξία πώλησης αν στο κόστος η επιχείρηση καταλογίζει 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mark-up 40%</a:t>
            </a:r>
            <a:endParaRPr lang="el-GR" sz="1600" kern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9KnBgefcZ0ub6tgdEtwp1w"/>
</p:tagLst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8A058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5914F"/>
        </a:accent6>
        <a:hlink>
          <a:srgbClr val="C40505"/>
        </a:hlink>
        <a:folHlink>
          <a:srgbClr val="9191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4605</TotalTime>
  <Words>1391</Words>
  <Application>Microsoft Office PowerPoint</Application>
  <PresentationFormat>Προβολή στην οθόνη (4:3)</PresentationFormat>
  <Paragraphs>248</Paragraphs>
  <Slides>17</Slides>
  <Notes>17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Standarddesign</vt:lpstr>
      <vt:lpstr>Παρουσίαση του PowerPoint</vt:lpstr>
      <vt:lpstr>Δομή Διάλεξης</vt:lpstr>
      <vt:lpstr>Κοστολόγηση Εξατομικευμένης Παραγωγής (Job Costing)</vt:lpstr>
      <vt:lpstr>Κοστολόγηση Εξατομικευμένης Παραγωγής (Job Costing)</vt:lpstr>
      <vt:lpstr>Συντελεστές Κόστους Κοστολόγησης Εξατομικευμένης Παραγωγής</vt:lpstr>
      <vt:lpstr>Συντελεστής Καταλογισμού ή Επιβάρυνσης Γ.Β.Ε. (OAR)</vt:lpstr>
      <vt:lpstr>Συντελεστής Καταλογισμού ή Επιβάρυνσης Γ.Β.Ε. (OAR)</vt:lpstr>
      <vt:lpstr>«Φύλλο Κόστους Έργου»</vt:lpstr>
      <vt:lpstr>Άσκηση 1</vt:lpstr>
      <vt:lpstr>Πορεία Κόστους Κοστολόγησης Εξατομικευμένης Παραγωγής</vt:lpstr>
      <vt:lpstr>Άσκηση 2</vt:lpstr>
      <vt:lpstr>Άσκηση 2</vt:lpstr>
      <vt:lpstr>Άσκηση 3</vt:lpstr>
      <vt:lpstr>Κοστολόγηση Υπηρεσιών (Service Costing)</vt:lpstr>
      <vt:lpstr>Άσκηση 4</vt:lpstr>
      <vt:lpstr>Βιβλιογραφία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Christos Lemonakis</dc:creator>
  <dc:description>PresentationLoad.com</dc:description>
  <cp:lastModifiedBy>admin</cp:lastModifiedBy>
  <cp:revision>466</cp:revision>
  <dcterms:created xsi:type="dcterms:W3CDTF">2007-11-27T23:54:21Z</dcterms:created>
  <dcterms:modified xsi:type="dcterms:W3CDTF">2020-01-27T08:47:46Z</dcterms:modified>
</cp:coreProperties>
</file>