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notesMasterIdLst>
    <p:notesMasterId r:id="rId51"/>
  </p:notesMasterIdLst>
  <p:sldIdLst>
    <p:sldId id="256" r:id="rId2"/>
    <p:sldId id="297" r:id="rId3"/>
    <p:sldId id="299" r:id="rId4"/>
    <p:sldId id="323" r:id="rId5"/>
    <p:sldId id="324" r:id="rId6"/>
    <p:sldId id="298" r:id="rId7"/>
    <p:sldId id="300"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301" r:id="rId25"/>
    <p:sldId id="316" r:id="rId26"/>
    <p:sldId id="317" r:id="rId27"/>
    <p:sldId id="315" r:id="rId28"/>
    <p:sldId id="302" r:id="rId29"/>
    <p:sldId id="303" r:id="rId30"/>
    <p:sldId id="273" r:id="rId31"/>
    <p:sldId id="274" r:id="rId32"/>
    <p:sldId id="275" r:id="rId33"/>
    <p:sldId id="318" r:id="rId34"/>
    <p:sldId id="322" r:id="rId35"/>
    <p:sldId id="319" r:id="rId36"/>
    <p:sldId id="276" r:id="rId37"/>
    <p:sldId id="277" r:id="rId38"/>
    <p:sldId id="278" r:id="rId39"/>
    <p:sldId id="279" r:id="rId40"/>
    <p:sldId id="287" r:id="rId41"/>
    <p:sldId id="288" r:id="rId42"/>
    <p:sldId id="289" r:id="rId43"/>
    <p:sldId id="290" r:id="rId44"/>
    <p:sldId id="291" r:id="rId45"/>
    <p:sldId id="292" r:id="rId46"/>
    <p:sldId id="293" r:id="rId47"/>
    <p:sldId id="294" r:id="rId48"/>
    <p:sldId id="295" r:id="rId49"/>
    <p:sldId id="296" r:id="rId50"/>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02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61CF44A-9501-41CB-A0D4-EFCA6EE16867}" type="datetimeFigureOut">
              <a:rPr lang="el-GR" smtClean="0"/>
              <a:pPr/>
              <a:t>30/3/2021</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4DDA46-24A3-4291-BC8A-3F86F45F59B1}"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3">
        <a:schemeClr val="bg1"/>
      </p:bgRef>
    </p:bg>
    <p:spTree>
      <p:nvGrpSpPr>
        <p:cNvPr id="1" name=""/>
        <p:cNvGrpSpPr/>
        <p:nvPr/>
      </p:nvGrpSpPr>
      <p:grpSpPr>
        <a:xfrm>
          <a:off x="0" y="0"/>
          <a:ext cx="0" cy="0"/>
          <a:chOff x="0" y="0"/>
          <a:chExt cx="0" cy="0"/>
        </a:xfrm>
      </p:grpSpPr>
      <p:sp>
        <p:nvSpPr>
          <p:cNvPr id="12" name="11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 Στρογγυλεμένο ορθογώνιο"/>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 Υπότιτλος"/>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p:txBody>
          <a:bodyPr/>
          <a:lstStyle/>
          <a:p>
            <a:endParaRPr lang="el-GR" altLang="en-US"/>
          </a:p>
        </p:txBody>
      </p:sp>
      <p:sp>
        <p:nvSpPr>
          <p:cNvPr id="17" name="16 - Θέση υποσέλιδου"/>
          <p:cNvSpPr>
            <a:spLocks noGrp="1"/>
          </p:cNvSpPr>
          <p:nvPr>
            <p:ph type="ftr" sz="quarter" idx="11"/>
          </p:nvPr>
        </p:nvSpPr>
        <p:spPr/>
        <p:txBody>
          <a:bodyPr/>
          <a:lstStyle/>
          <a:p>
            <a:endParaRPr lang="el-GR" altLang="en-US"/>
          </a:p>
        </p:txBody>
      </p:sp>
      <p:sp>
        <p:nvSpPr>
          <p:cNvPr id="29" name="28 - Θέση αριθμού διαφάνειας"/>
          <p:cNvSpPr>
            <a:spLocks noGrp="1"/>
          </p:cNvSpPr>
          <p:nvPr>
            <p:ph type="sldNum" sz="quarter" idx="12"/>
          </p:nvPr>
        </p:nvSpPr>
        <p:spPr/>
        <p:txBody>
          <a:bodyPr lIns="0" tIns="0" rIns="0" bIns="0">
            <a:noAutofit/>
          </a:bodyPr>
          <a:lstStyle>
            <a:lvl1pPr>
              <a:defRPr sz="1400">
                <a:solidFill>
                  <a:srgbClr val="FFFFFF"/>
                </a:solidFill>
              </a:defRPr>
            </a:lvl1pPr>
          </a:lstStyle>
          <a:p>
            <a:fld id="{653A7FDE-3BB0-41DB-B450-E1BE4EC9BFD3}" type="slidenum">
              <a:rPr lang="el-GR" altLang="en-US" smtClean="0"/>
              <a:pPr/>
              <a:t>‹#›</a:t>
            </a:fld>
            <a:endParaRPr lang="el-GR" altLang="en-US"/>
          </a:p>
        </p:txBody>
      </p:sp>
      <p:sp>
        <p:nvSpPr>
          <p:cNvPr id="7" name="6 - Ορθογώνιο"/>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1000" fill="hold"/>
                                        <p:tgtEl>
                                          <p:spTgt spid="8"/>
                                        </p:tgtEl>
                                        <p:attrNameLst>
                                          <p:attrName>ppt_x</p:attrName>
                                        </p:attrNameLst>
                                      </p:cBhvr>
                                      <p:tavLst>
                                        <p:tav tm="0">
                                          <p:val>
                                            <p:strVal val="#ppt_x-.2"/>
                                          </p:val>
                                        </p:tav>
                                        <p:tav tm="100000">
                                          <p:val>
                                            <p:strVal val="#ppt_x"/>
                                          </p:val>
                                        </p:tav>
                                      </p:tavLst>
                                    </p:anim>
                                    <p:anim calcmode="lin" valueType="num">
                                      <p:cBhvr>
                                        <p:cTn id="8" dur="1000" fill="hold"/>
                                        <p:tgtEl>
                                          <p:spTgt spid="8"/>
                                        </p:tgtEl>
                                        <p:attrNameLst>
                                          <p:attrName>ppt_y</p:attrName>
                                        </p:attrNameLst>
                                      </p:cBhvr>
                                      <p:tavLst>
                                        <p:tav tm="0">
                                          <p:val>
                                            <p:strVal val="#ppt_y"/>
                                          </p:val>
                                        </p:tav>
                                        <p:tav tm="100000">
                                          <p:val>
                                            <p:strVal val="#ppt_y"/>
                                          </p:val>
                                        </p:tav>
                                      </p:tavLst>
                                    </p:anim>
                                    <p:animEffect transition="in" filter="wipe(right)" prLst="gradientSize: 0.1">
                                      <p:cBhvr>
                                        <p:cTn id="9" dur="10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9">
                                            <p:txEl>
                                              <p:pRg st="0" end="0"/>
                                            </p:txEl>
                                          </p:spTgt>
                                        </p:tgtEl>
                                        <p:attrNameLst>
                                          <p:attrName>style.visibility</p:attrName>
                                        </p:attrNameLst>
                                      </p:cBhvr>
                                      <p:to>
                                        <p:strVal val="visible"/>
                                      </p:to>
                                    </p:set>
                                    <p:animEffect transition="in" filter="fade">
                                      <p:cBhvr>
                                        <p:cTn id="14" dur="500"/>
                                        <p:tgtEl>
                                          <p:spTgt spid="9">
                                            <p:txEl>
                                              <p:pRg st="0" end="0"/>
                                            </p:txEl>
                                          </p:spTgt>
                                        </p:tgtEl>
                                      </p:cBhvr>
                                    </p:animEffect>
                                    <p:anim calcmode="lin" valueType="num">
                                      <p:cBhvr>
                                        <p:cTn id="15"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9">
                                            <p:txEl>
                                              <p:pRg st="0" end="0"/>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8" grpId="0"/>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endParaRPr lang="el-GR" altLang="en-US"/>
          </a:p>
        </p:txBody>
      </p:sp>
      <p:sp>
        <p:nvSpPr>
          <p:cNvPr id="5" name="4 - Θέση υποσέλιδου"/>
          <p:cNvSpPr>
            <a:spLocks noGrp="1"/>
          </p:cNvSpPr>
          <p:nvPr>
            <p:ph type="ftr" sz="quarter" idx="11"/>
          </p:nvPr>
        </p:nvSpPr>
        <p:spPr/>
        <p:txBody>
          <a:bodyPr/>
          <a:lstStyle/>
          <a:p>
            <a:endParaRPr lang="el-GR" altLang="en-US"/>
          </a:p>
        </p:txBody>
      </p:sp>
      <p:sp>
        <p:nvSpPr>
          <p:cNvPr id="6" name="5 - Θέση αριθμού διαφάνειας"/>
          <p:cNvSpPr>
            <a:spLocks noGrp="1"/>
          </p:cNvSpPr>
          <p:nvPr>
            <p:ph type="sldNum" sz="quarter" idx="12"/>
          </p:nvPr>
        </p:nvSpPr>
        <p:spPr/>
        <p:txBody>
          <a:bodyPr/>
          <a:lstStyle/>
          <a:p>
            <a:fld id="{B2E1CD0E-D45C-414A-8C75-C6EF494853B1}" type="slidenum">
              <a:rPr lang="el-GR" altLang="en-US" smtClean="0"/>
              <a:pPr/>
              <a:t>‹#›</a:t>
            </a:fld>
            <a:endParaRPr lang="el-GR" altLang="en-US"/>
          </a:p>
        </p:txBody>
      </p:sp>
    </p:spTree>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41"/>
            <a:ext cx="201168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914400" y="274640"/>
            <a:ext cx="55626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endParaRPr lang="el-GR" altLang="en-US"/>
          </a:p>
        </p:txBody>
      </p:sp>
      <p:sp>
        <p:nvSpPr>
          <p:cNvPr id="5" name="4 - Θέση υποσέλιδου"/>
          <p:cNvSpPr>
            <a:spLocks noGrp="1"/>
          </p:cNvSpPr>
          <p:nvPr>
            <p:ph type="ftr" sz="quarter" idx="11"/>
          </p:nvPr>
        </p:nvSpPr>
        <p:spPr/>
        <p:txBody>
          <a:bodyPr/>
          <a:lstStyle/>
          <a:p>
            <a:endParaRPr lang="el-GR" altLang="en-US"/>
          </a:p>
        </p:txBody>
      </p:sp>
      <p:sp>
        <p:nvSpPr>
          <p:cNvPr id="6" name="5 - Θέση αριθμού διαφάνειας"/>
          <p:cNvSpPr>
            <a:spLocks noGrp="1"/>
          </p:cNvSpPr>
          <p:nvPr>
            <p:ph type="sldNum" sz="quarter" idx="12"/>
          </p:nvPr>
        </p:nvSpPr>
        <p:spPr/>
        <p:txBody>
          <a:bodyPr/>
          <a:lstStyle/>
          <a:p>
            <a:fld id="{682FCFB0-AA1F-4DC3-8490-CA3F81347A89}" type="slidenum">
              <a:rPr lang="el-GR" altLang="en-US" smtClean="0"/>
              <a:pPr/>
              <a:t>‹#›</a:t>
            </a:fld>
            <a:endParaRPr lang="el-GR" altLang="en-US"/>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endParaRPr lang="el-GR" altLang="en-US"/>
          </a:p>
        </p:txBody>
      </p:sp>
      <p:sp>
        <p:nvSpPr>
          <p:cNvPr id="5" name="4 - Θέση υποσέλιδου"/>
          <p:cNvSpPr>
            <a:spLocks noGrp="1"/>
          </p:cNvSpPr>
          <p:nvPr>
            <p:ph type="ftr" sz="quarter" idx="11"/>
          </p:nvPr>
        </p:nvSpPr>
        <p:spPr/>
        <p:txBody>
          <a:bodyPr/>
          <a:lstStyle/>
          <a:p>
            <a:endParaRPr lang="el-GR" altLang="en-US"/>
          </a:p>
        </p:txBody>
      </p:sp>
      <p:sp>
        <p:nvSpPr>
          <p:cNvPr id="6" name="5 - Θέση αριθμού διαφάνειας"/>
          <p:cNvSpPr>
            <a:spLocks noGrp="1"/>
          </p:cNvSpPr>
          <p:nvPr>
            <p:ph type="sldNum" sz="quarter" idx="12"/>
          </p:nvPr>
        </p:nvSpPr>
        <p:spPr/>
        <p:txBody>
          <a:bodyPr/>
          <a:lstStyle/>
          <a:p>
            <a:fld id="{5C1EFED4-E071-4E6B-B23B-278B8B679D33}" type="slidenum">
              <a:rPr lang="el-GR" altLang="en-US" smtClean="0"/>
              <a:pPr/>
              <a:t>‹#›</a:t>
            </a:fld>
            <a:endParaRPr lang="el-GR" altLang="en-US"/>
          </a:p>
        </p:txBody>
      </p:sp>
      <p:sp>
        <p:nvSpPr>
          <p:cNvPr id="8" name="7 - Θέση περιεχομένου"/>
          <p:cNvSpPr>
            <a:spLocks noGrp="1"/>
          </p:cNvSpPr>
          <p:nvPr>
            <p:ph sz="quarter" idx="1"/>
          </p:nvPr>
        </p:nvSpPr>
        <p:spPr>
          <a:xfrm>
            <a:off x="914400" y="1447800"/>
            <a:ext cx="777240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1"/>
      </p:bgRef>
    </p:bg>
    <p:spTree>
      <p:nvGrpSpPr>
        <p:cNvPr id="1" name=""/>
        <p:cNvGrpSpPr/>
        <p:nvPr/>
      </p:nvGrpSpPr>
      <p:grpSpPr>
        <a:xfrm>
          <a:off x="0" y="0"/>
          <a:ext cx="0" cy="0"/>
          <a:chOff x="0" y="0"/>
          <a:chExt cx="0" cy="0"/>
        </a:xfrm>
      </p:grpSpPr>
      <p:sp>
        <p:nvSpPr>
          <p:cNvPr id="11" name="10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 Στρογγυλεμένο ορθογώνιο"/>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722313" y="952500"/>
            <a:ext cx="7772400" cy="1362075"/>
          </a:xfrm>
        </p:spPr>
        <p:txBody>
          <a:bodyPr anchor="b" anchorCtr="0"/>
          <a:lstStyle>
            <a:lvl1pPr algn="l">
              <a:buNone/>
              <a:defRPr sz="4000" b="0" cap="none"/>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endParaRPr lang="el-GR" altLang="en-US"/>
          </a:p>
        </p:txBody>
      </p:sp>
      <p:sp>
        <p:nvSpPr>
          <p:cNvPr id="5" name="4 - Θέση υποσέλιδου"/>
          <p:cNvSpPr>
            <a:spLocks noGrp="1"/>
          </p:cNvSpPr>
          <p:nvPr>
            <p:ph type="ftr" sz="quarter" idx="11"/>
          </p:nvPr>
        </p:nvSpPr>
        <p:spPr>
          <a:xfrm>
            <a:off x="800100" y="6172200"/>
            <a:ext cx="4000500" cy="457200"/>
          </a:xfrm>
        </p:spPr>
        <p:txBody>
          <a:bodyPr/>
          <a:lstStyle/>
          <a:p>
            <a:endParaRPr lang="el-GR" altLang="en-US"/>
          </a:p>
        </p:txBody>
      </p:sp>
      <p:sp>
        <p:nvSpPr>
          <p:cNvPr id="7" name="6 - Ορθογώνιο"/>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146304" y="6208776"/>
            <a:ext cx="457200" cy="457200"/>
          </a:xfrm>
        </p:spPr>
        <p:txBody>
          <a:bodyPr/>
          <a:lstStyle/>
          <a:p>
            <a:fld id="{590567E8-E169-449C-829A-98F412A86260}" type="slidenum">
              <a:rPr lang="el-GR" altLang="en-US" smtClean="0"/>
              <a:pPr/>
              <a:t>‹#›</a:t>
            </a:fld>
            <a:endParaRPr lang="el-GR" altLang="en-US"/>
          </a:p>
        </p:txBody>
      </p:sp>
    </p:spTree>
  </p:cSld>
  <p:clrMapOvr>
    <a:overrideClrMapping bg1="lt1" tx1="dk1" bg2="lt2" tx2="dk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endParaRPr lang="el-GR" altLang="en-US"/>
          </a:p>
        </p:txBody>
      </p:sp>
      <p:sp>
        <p:nvSpPr>
          <p:cNvPr id="6" name="5 - Θέση υποσέλιδου"/>
          <p:cNvSpPr>
            <a:spLocks noGrp="1"/>
          </p:cNvSpPr>
          <p:nvPr>
            <p:ph type="ftr" sz="quarter" idx="11"/>
          </p:nvPr>
        </p:nvSpPr>
        <p:spPr/>
        <p:txBody>
          <a:bodyPr/>
          <a:lstStyle/>
          <a:p>
            <a:endParaRPr lang="el-GR" altLang="en-US"/>
          </a:p>
        </p:txBody>
      </p:sp>
      <p:sp>
        <p:nvSpPr>
          <p:cNvPr id="7" name="6 - Θέση αριθμού διαφάνειας"/>
          <p:cNvSpPr>
            <a:spLocks noGrp="1"/>
          </p:cNvSpPr>
          <p:nvPr>
            <p:ph type="sldNum" sz="quarter" idx="12"/>
          </p:nvPr>
        </p:nvSpPr>
        <p:spPr/>
        <p:txBody>
          <a:bodyPr/>
          <a:lstStyle/>
          <a:p>
            <a:fld id="{4A980166-962B-4876-AABE-B74657A815BF}" type="slidenum">
              <a:rPr lang="el-GR" altLang="en-US" smtClean="0"/>
              <a:pPr/>
              <a:t>‹#›</a:t>
            </a:fld>
            <a:endParaRPr lang="el-GR" altLang="en-US"/>
          </a:p>
        </p:txBody>
      </p:sp>
      <p:sp>
        <p:nvSpPr>
          <p:cNvPr id="9" name="8 - Θέση περιεχομένου"/>
          <p:cNvSpPr>
            <a:spLocks noGrp="1"/>
          </p:cNvSpPr>
          <p:nvPr>
            <p:ph sz="quarter" idx="1"/>
          </p:nvPr>
        </p:nvSpPr>
        <p:spPr>
          <a:xfrm>
            <a:off x="914400" y="1447800"/>
            <a:ext cx="374904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933950" y="1447800"/>
            <a:ext cx="374904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273050"/>
            <a:ext cx="7772400" cy="1143000"/>
          </a:xfrm>
        </p:spPr>
        <p:txBody>
          <a:bodyPr anchor="b" anchorCtr="0"/>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endParaRPr lang="el-GR" altLang="en-US"/>
          </a:p>
        </p:txBody>
      </p:sp>
      <p:sp>
        <p:nvSpPr>
          <p:cNvPr id="8" name="7 - Θέση υποσέλιδου"/>
          <p:cNvSpPr>
            <a:spLocks noGrp="1"/>
          </p:cNvSpPr>
          <p:nvPr>
            <p:ph type="ftr" sz="quarter" idx="11"/>
          </p:nvPr>
        </p:nvSpPr>
        <p:spPr/>
        <p:txBody>
          <a:bodyPr/>
          <a:lstStyle/>
          <a:p>
            <a:endParaRPr lang="el-GR" altLang="en-US"/>
          </a:p>
        </p:txBody>
      </p:sp>
      <p:sp>
        <p:nvSpPr>
          <p:cNvPr id="9" name="8 - Θέση αριθμού διαφάνειας"/>
          <p:cNvSpPr>
            <a:spLocks noGrp="1"/>
          </p:cNvSpPr>
          <p:nvPr>
            <p:ph type="sldNum" sz="quarter" idx="12"/>
          </p:nvPr>
        </p:nvSpPr>
        <p:spPr/>
        <p:txBody>
          <a:bodyPr/>
          <a:lstStyle/>
          <a:p>
            <a:fld id="{6C4252CE-A67E-4955-9995-B98F3B0215E0}" type="slidenum">
              <a:rPr lang="el-GR" altLang="en-US" smtClean="0"/>
              <a:pPr/>
              <a:t>‹#›</a:t>
            </a:fld>
            <a:endParaRPr lang="el-GR" altLang="en-US"/>
          </a:p>
        </p:txBody>
      </p:sp>
      <p:sp>
        <p:nvSpPr>
          <p:cNvPr id="11" name="10 - Θέση περιεχομένου"/>
          <p:cNvSpPr>
            <a:spLocks noGrp="1"/>
          </p:cNvSpPr>
          <p:nvPr>
            <p:ph sz="half" idx="2"/>
          </p:nvPr>
        </p:nvSpPr>
        <p:spPr>
          <a:xfrm>
            <a:off x="914400" y="2247900"/>
            <a:ext cx="3733800" cy="38862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half" idx="4"/>
          </p:nvPr>
        </p:nvSpPr>
        <p:spPr>
          <a:xfrm>
            <a:off x="4953000" y="2247900"/>
            <a:ext cx="3733800" cy="38862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endParaRPr lang="el-GR" altLang="en-US"/>
          </a:p>
        </p:txBody>
      </p:sp>
      <p:sp>
        <p:nvSpPr>
          <p:cNvPr id="4" name="3 - Θέση υποσέλιδου"/>
          <p:cNvSpPr>
            <a:spLocks noGrp="1"/>
          </p:cNvSpPr>
          <p:nvPr>
            <p:ph type="ftr" sz="quarter" idx="11"/>
          </p:nvPr>
        </p:nvSpPr>
        <p:spPr/>
        <p:txBody>
          <a:bodyPr/>
          <a:lstStyle/>
          <a:p>
            <a:endParaRPr lang="el-GR" altLang="en-US"/>
          </a:p>
        </p:txBody>
      </p:sp>
      <p:sp>
        <p:nvSpPr>
          <p:cNvPr id="5" name="4 - Θέση αριθμού διαφάνειας"/>
          <p:cNvSpPr>
            <a:spLocks noGrp="1"/>
          </p:cNvSpPr>
          <p:nvPr>
            <p:ph type="sldNum" sz="quarter" idx="12"/>
          </p:nvPr>
        </p:nvSpPr>
        <p:spPr/>
        <p:txBody>
          <a:bodyPr/>
          <a:lstStyle/>
          <a:p>
            <a:fld id="{F52EB23E-F98C-4A06-85D8-B4ECB2EC1E38}" type="slidenum">
              <a:rPr lang="el-GR" altLang="en-US" smtClean="0"/>
              <a:pPr/>
              <a:t>‹#›</a:t>
            </a:fld>
            <a:endParaRPr lang="el-GR" altLang="en-US"/>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endParaRPr lang="el-GR" altLang="en-US"/>
          </a:p>
        </p:txBody>
      </p:sp>
      <p:sp>
        <p:nvSpPr>
          <p:cNvPr id="3" name="2 - Θέση υποσέλιδου"/>
          <p:cNvSpPr>
            <a:spLocks noGrp="1"/>
          </p:cNvSpPr>
          <p:nvPr>
            <p:ph type="ftr" sz="quarter" idx="11"/>
          </p:nvPr>
        </p:nvSpPr>
        <p:spPr/>
        <p:txBody>
          <a:bodyPr/>
          <a:lstStyle/>
          <a:p>
            <a:endParaRPr lang="el-GR" altLang="en-US"/>
          </a:p>
        </p:txBody>
      </p:sp>
      <p:sp>
        <p:nvSpPr>
          <p:cNvPr id="4" name="3 - Θέση αριθμού διαφάνειας"/>
          <p:cNvSpPr>
            <a:spLocks noGrp="1"/>
          </p:cNvSpPr>
          <p:nvPr>
            <p:ph type="sldNum" sz="quarter" idx="12"/>
          </p:nvPr>
        </p:nvSpPr>
        <p:spPr/>
        <p:txBody>
          <a:bodyPr/>
          <a:lstStyle/>
          <a:p>
            <a:fld id="{CE6BB448-8160-4BF7-8E5E-22780CA85C28}" type="slidenum">
              <a:rPr lang="el-GR" altLang="en-US" smtClean="0"/>
              <a:pPr/>
              <a:t>‹#›</a:t>
            </a:fld>
            <a:endParaRPr lang="el-GR" altLang="en-US"/>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8" name="7 - Ορθογώνιο"/>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 Στρογγυλεμένο ορθογώνιο"/>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914400" y="273050"/>
            <a:ext cx="7772400" cy="1143000"/>
          </a:xfrm>
        </p:spPr>
        <p:txBody>
          <a:bodyPr anchor="b" anchorCtr="0"/>
          <a:lstStyle>
            <a:lvl1pPr algn="l">
              <a:buNone/>
              <a:defRPr sz="4000" b="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endParaRPr lang="el-GR" altLang="en-US"/>
          </a:p>
        </p:txBody>
      </p:sp>
      <p:sp>
        <p:nvSpPr>
          <p:cNvPr id="6" name="5 - Θέση υποσέλιδου"/>
          <p:cNvSpPr>
            <a:spLocks noGrp="1"/>
          </p:cNvSpPr>
          <p:nvPr>
            <p:ph type="ftr" sz="quarter" idx="11"/>
          </p:nvPr>
        </p:nvSpPr>
        <p:spPr/>
        <p:txBody>
          <a:bodyPr/>
          <a:lstStyle/>
          <a:p>
            <a:endParaRPr lang="el-GR" altLang="en-US"/>
          </a:p>
        </p:txBody>
      </p:sp>
      <p:sp>
        <p:nvSpPr>
          <p:cNvPr id="7" name="6 - Θέση αριθμού διαφάνειας"/>
          <p:cNvSpPr>
            <a:spLocks noGrp="1"/>
          </p:cNvSpPr>
          <p:nvPr>
            <p:ph type="sldNum" sz="quarter" idx="12"/>
          </p:nvPr>
        </p:nvSpPr>
        <p:spPr/>
        <p:txBody>
          <a:bodyPr/>
          <a:lstStyle/>
          <a:p>
            <a:fld id="{BBADBA94-A438-4E54-AA3A-BDD214EF0B10}" type="slidenum">
              <a:rPr lang="el-GR" altLang="en-US" smtClean="0"/>
              <a:pPr/>
              <a:t>‹#›</a:t>
            </a:fld>
            <a:endParaRPr lang="el-GR" altLang="en-US"/>
          </a:p>
        </p:txBody>
      </p:sp>
      <p:sp>
        <p:nvSpPr>
          <p:cNvPr id="11" name="10 - Θέση περιεχομένου"/>
          <p:cNvSpPr>
            <a:spLocks noGrp="1"/>
          </p:cNvSpPr>
          <p:nvPr>
            <p:ph sz="quarter" idx="1"/>
          </p:nvPr>
        </p:nvSpPr>
        <p:spPr>
          <a:xfrm>
            <a:off x="2971800" y="1600200"/>
            <a:ext cx="5715000" cy="44958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l-GR" smtClean="0"/>
              <a:t>Kλικ για επεξεργασία του τίτλου</a:t>
            </a:r>
            <a:endParaRPr kumimoji="0" lang="en-US"/>
          </a:p>
        </p:txBody>
      </p:sp>
      <p:sp>
        <p:nvSpPr>
          <p:cNvPr id="4" name="3 - Θέση κειμένου"/>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endParaRPr lang="el-GR" altLang="en-US"/>
          </a:p>
        </p:txBody>
      </p:sp>
      <p:sp>
        <p:nvSpPr>
          <p:cNvPr id="6" name="5 - Θέση υποσέλιδου"/>
          <p:cNvSpPr>
            <a:spLocks noGrp="1"/>
          </p:cNvSpPr>
          <p:nvPr>
            <p:ph type="ftr" sz="quarter" idx="11"/>
          </p:nvPr>
        </p:nvSpPr>
        <p:spPr>
          <a:xfrm>
            <a:off x="914400" y="6172200"/>
            <a:ext cx="3886200" cy="457200"/>
          </a:xfrm>
        </p:spPr>
        <p:txBody>
          <a:bodyPr/>
          <a:lstStyle/>
          <a:p>
            <a:endParaRPr lang="el-GR" altLang="en-US"/>
          </a:p>
        </p:txBody>
      </p:sp>
      <p:sp>
        <p:nvSpPr>
          <p:cNvPr id="7" name="6 - Θέση αριθμού διαφάνειας"/>
          <p:cNvSpPr>
            <a:spLocks noGrp="1"/>
          </p:cNvSpPr>
          <p:nvPr>
            <p:ph type="sldNum" sz="quarter" idx="12"/>
          </p:nvPr>
        </p:nvSpPr>
        <p:spPr>
          <a:xfrm>
            <a:off x="146304" y="6208776"/>
            <a:ext cx="457200" cy="457200"/>
          </a:xfrm>
        </p:spPr>
        <p:txBody>
          <a:bodyPr/>
          <a:lstStyle/>
          <a:p>
            <a:fld id="{B78213A9-9169-49BF-B28E-95E277F4B14C}" type="slidenum">
              <a:rPr lang="el-GR" altLang="en-US" smtClean="0"/>
              <a:pPr/>
              <a:t>‹#›</a:t>
            </a:fld>
            <a:endParaRPr lang="el-GR" altLang="en-US"/>
          </a:p>
        </p:txBody>
      </p:sp>
      <p:sp>
        <p:nvSpPr>
          <p:cNvPr id="11" name="10 - Ορθογώνιο"/>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Ορθογώνιο"/>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Ορθογώνιο"/>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 Θέση εικόνας"/>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 Στρογγυλεμένο ορθογώνιο"/>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 Θέση τίτλου"/>
          <p:cNvSpPr>
            <a:spLocks noGrp="1"/>
          </p:cNvSpPr>
          <p:nvPr>
            <p:ph type="title"/>
          </p:nvPr>
        </p:nvSpPr>
        <p:spPr>
          <a:xfrm>
            <a:off x="914400" y="274638"/>
            <a:ext cx="7772400" cy="1143000"/>
          </a:xfrm>
          <a:prstGeom prst="rect">
            <a:avLst/>
          </a:prstGeom>
        </p:spPr>
        <p:txBody>
          <a:bodyPr bIns="91440" anchor="b" anchorCtr="0">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endParaRPr lang="el-GR" altLang="en-US"/>
          </a:p>
        </p:txBody>
      </p:sp>
      <p:sp>
        <p:nvSpPr>
          <p:cNvPr id="3" name="2 - Θέση υποσέλιδου"/>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l-GR" altLang="en-US"/>
          </a:p>
        </p:txBody>
      </p:sp>
      <p:sp>
        <p:nvSpPr>
          <p:cNvPr id="23" name="22 - Θέση αριθμού διαφάνειας"/>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A4B3B85-D045-4FA9-B488-8584F2721AD6}" type="slidenum">
              <a:rPr lang="el-GR" altLang="en-US" smtClean="0"/>
              <a:pPr/>
              <a:t>‹#›</a:t>
            </a:fld>
            <a:endParaRPr lang="el-GR" altLang="en-US"/>
          </a:p>
        </p:txBody>
      </p:sp>
    </p:spTree>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Lst>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p:cTn id="7" dur="1000" fill="hold"/>
                                        <p:tgtEl>
                                          <p:spTgt spid="22"/>
                                        </p:tgtEl>
                                        <p:attrNameLst>
                                          <p:attrName>ppt_x</p:attrName>
                                        </p:attrNameLst>
                                      </p:cBhvr>
                                      <p:tavLst>
                                        <p:tav tm="0">
                                          <p:val>
                                            <p:strVal val="#ppt_x-.2"/>
                                          </p:val>
                                        </p:tav>
                                        <p:tav tm="100000">
                                          <p:val>
                                            <p:strVal val="#ppt_x"/>
                                          </p:val>
                                        </p:tav>
                                      </p:tavLst>
                                    </p:anim>
                                    <p:anim calcmode="lin" valueType="num">
                                      <p:cBhvr>
                                        <p:cTn id="8" dur="1000" fill="hold"/>
                                        <p:tgtEl>
                                          <p:spTgt spid="2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2"/>
                                        </p:tgtEl>
                                      </p:cBhvr>
                                    </p:animEffect>
                                  </p:childTnLst>
                                </p:cTn>
                              </p:par>
                            </p:childTnLst>
                          </p:cTn>
                        </p:par>
                      </p:childTnLst>
                    </p:cTn>
                  </p:par>
                  <p:par>
                    <p:cTn id="10" fill="hold">
                      <p:stCondLst>
                        <p:cond delay="indefinite"/>
                      </p:stCondLst>
                      <p:childTnLst>
                        <p:par>
                          <p:cTn id="11" fill="hold">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13">
                                            <p:txEl>
                                              <p:pRg st="0" end="0"/>
                                            </p:txEl>
                                          </p:spTgt>
                                        </p:tgtEl>
                                        <p:attrNameLst>
                                          <p:attrName>style.visibility</p:attrName>
                                        </p:attrNameLst>
                                      </p:cBhvr>
                                      <p:to>
                                        <p:strVal val="visible"/>
                                      </p:to>
                                    </p:set>
                                    <p:animEffect transition="in" filter="fade">
                                      <p:cBhvr>
                                        <p:cTn id="14" dur="500"/>
                                        <p:tgtEl>
                                          <p:spTgt spid="13">
                                            <p:txEl>
                                              <p:pRg st="0" end="0"/>
                                            </p:txEl>
                                          </p:spTgt>
                                        </p:tgtEl>
                                      </p:cBhvr>
                                    </p:animEffect>
                                    <p:anim calcmode="lin" valueType="num">
                                      <p:cBhvr>
                                        <p:cTn id="15"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13">
                                            <p:txEl>
                                              <p:pRg st="0" end="0"/>
                                            </p:txEl>
                                          </p:spTgt>
                                        </p:tgtEl>
                                        <p:attrNameLst>
                                          <p:attrName>ppt_y</p:attrName>
                                        </p:attrNameLst>
                                      </p:cBhvr>
                                      <p:tavLst>
                                        <p:tav tm="0">
                                          <p:val>
                                            <p:strVal val="#ppt_y+.05"/>
                                          </p:val>
                                        </p:tav>
                                        <p:tav tm="100000">
                                          <p:val>
                                            <p:strVal val="#ppt_y"/>
                                          </p:val>
                                        </p:tav>
                                      </p:tavLst>
                                    </p:anim>
                                  </p:childTnLst>
                                </p:cTn>
                              </p:par>
                              <p:par>
                                <p:cTn id="17" presetID="44" presetClass="entr" presetSubtype="0" fill="hold" grpId="0" nodeType="withEffect">
                                  <p:stCondLst>
                                    <p:cond delay="0"/>
                                  </p:stCondLst>
                                  <p:childTnLst>
                                    <p:set>
                                      <p:cBhvr>
                                        <p:cTn id="18" dur="1" fill="hold">
                                          <p:stCondLst>
                                            <p:cond delay="0"/>
                                          </p:stCondLst>
                                        </p:cTn>
                                        <p:tgtEl>
                                          <p:spTgt spid="13">
                                            <p:txEl>
                                              <p:pRg st="1" end="1"/>
                                            </p:txEl>
                                          </p:spTgt>
                                        </p:tgtEl>
                                        <p:attrNameLst>
                                          <p:attrName>style.visibility</p:attrName>
                                        </p:attrNameLst>
                                      </p:cBhvr>
                                      <p:to>
                                        <p:strVal val="visible"/>
                                      </p:to>
                                    </p:set>
                                    <p:animEffect transition="in" filter="fade">
                                      <p:cBhvr>
                                        <p:cTn id="19" dur="500"/>
                                        <p:tgtEl>
                                          <p:spTgt spid="13">
                                            <p:txEl>
                                              <p:pRg st="1" end="1"/>
                                            </p:txEl>
                                          </p:spTgt>
                                        </p:tgtEl>
                                      </p:cBhvr>
                                    </p:animEffect>
                                    <p:anim calcmode="lin" valueType="num">
                                      <p:cBhvr>
                                        <p:cTn id="20" dur="500" fill="hold"/>
                                        <p:tgtEl>
                                          <p:spTgt spid="1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13">
                                            <p:txEl>
                                              <p:pRg st="1" end="1"/>
                                            </p:txEl>
                                          </p:spTgt>
                                        </p:tgtEl>
                                        <p:attrNameLst>
                                          <p:attrName>ppt_y</p:attrName>
                                        </p:attrNameLst>
                                      </p:cBhvr>
                                      <p:tavLst>
                                        <p:tav tm="0">
                                          <p:val>
                                            <p:strVal val="#ppt_y+.05"/>
                                          </p:val>
                                        </p:tav>
                                        <p:tav tm="100000">
                                          <p:val>
                                            <p:strVal val="#ppt_y"/>
                                          </p:val>
                                        </p:tav>
                                      </p:tavLst>
                                    </p:anim>
                                  </p:childTnLst>
                                </p:cTn>
                              </p:par>
                              <p:par>
                                <p:cTn id="22" presetID="44" presetClass="entr" presetSubtype="0" fill="hold" grpId="0" nodeType="withEffect">
                                  <p:stCondLst>
                                    <p:cond delay="0"/>
                                  </p:stCondLst>
                                  <p:childTnLst>
                                    <p:set>
                                      <p:cBhvr>
                                        <p:cTn id="23" dur="1" fill="hold">
                                          <p:stCondLst>
                                            <p:cond delay="0"/>
                                          </p:stCondLst>
                                        </p:cTn>
                                        <p:tgtEl>
                                          <p:spTgt spid="13">
                                            <p:txEl>
                                              <p:pRg st="2" end="2"/>
                                            </p:txEl>
                                          </p:spTgt>
                                        </p:tgtEl>
                                        <p:attrNameLst>
                                          <p:attrName>style.visibility</p:attrName>
                                        </p:attrNameLst>
                                      </p:cBhvr>
                                      <p:to>
                                        <p:strVal val="visible"/>
                                      </p:to>
                                    </p:set>
                                    <p:animEffect transition="in" filter="fade">
                                      <p:cBhvr>
                                        <p:cTn id="24" dur="500"/>
                                        <p:tgtEl>
                                          <p:spTgt spid="13">
                                            <p:txEl>
                                              <p:pRg st="2" end="2"/>
                                            </p:txEl>
                                          </p:spTgt>
                                        </p:tgtEl>
                                      </p:cBhvr>
                                    </p:animEffect>
                                    <p:anim calcmode="lin" valueType="num">
                                      <p:cBhvr>
                                        <p:cTn id="25" dur="500" fill="hold"/>
                                        <p:tgtEl>
                                          <p:spTgt spid="13">
                                            <p:txEl>
                                              <p:pRg st="2" end="2"/>
                                            </p:txEl>
                                          </p:spTgt>
                                        </p:tgtEl>
                                        <p:attrNameLst>
                                          <p:attrName>ppt_x</p:attrName>
                                        </p:attrNameLst>
                                      </p:cBhvr>
                                      <p:tavLst>
                                        <p:tav tm="0">
                                          <p:val>
                                            <p:strVal val="#ppt_x"/>
                                          </p:val>
                                        </p:tav>
                                        <p:tav tm="100000">
                                          <p:val>
                                            <p:strVal val="#ppt_x"/>
                                          </p:val>
                                        </p:tav>
                                      </p:tavLst>
                                    </p:anim>
                                    <p:anim calcmode="lin" valueType="num">
                                      <p:cBhvr>
                                        <p:cTn id="26" dur="500" fill="hold"/>
                                        <p:tgtEl>
                                          <p:spTgt spid="13">
                                            <p:txEl>
                                              <p:pRg st="2" end="2"/>
                                            </p:txEl>
                                          </p:spTgt>
                                        </p:tgtEl>
                                        <p:attrNameLst>
                                          <p:attrName>ppt_y</p:attrName>
                                        </p:attrNameLst>
                                      </p:cBhvr>
                                      <p:tavLst>
                                        <p:tav tm="0">
                                          <p:val>
                                            <p:strVal val="#ppt_y+.05"/>
                                          </p:val>
                                        </p:tav>
                                        <p:tav tm="100000">
                                          <p:val>
                                            <p:strVal val="#ppt_y"/>
                                          </p:val>
                                        </p:tav>
                                      </p:tavLst>
                                    </p:anim>
                                  </p:childTnLst>
                                </p:cTn>
                              </p:par>
                              <p:par>
                                <p:cTn id="27" presetID="44" presetClass="entr" presetSubtype="0" fill="hold" grpId="0" nodeType="withEffect">
                                  <p:stCondLst>
                                    <p:cond delay="0"/>
                                  </p:stCondLst>
                                  <p:childTnLst>
                                    <p:set>
                                      <p:cBhvr>
                                        <p:cTn id="28" dur="1" fill="hold">
                                          <p:stCondLst>
                                            <p:cond delay="0"/>
                                          </p:stCondLst>
                                        </p:cTn>
                                        <p:tgtEl>
                                          <p:spTgt spid="13">
                                            <p:txEl>
                                              <p:pRg st="3" end="3"/>
                                            </p:txEl>
                                          </p:spTgt>
                                        </p:tgtEl>
                                        <p:attrNameLst>
                                          <p:attrName>style.visibility</p:attrName>
                                        </p:attrNameLst>
                                      </p:cBhvr>
                                      <p:to>
                                        <p:strVal val="visible"/>
                                      </p:to>
                                    </p:set>
                                    <p:animEffect transition="in" filter="fade">
                                      <p:cBhvr>
                                        <p:cTn id="29" dur="500"/>
                                        <p:tgtEl>
                                          <p:spTgt spid="13">
                                            <p:txEl>
                                              <p:pRg st="3" end="3"/>
                                            </p:txEl>
                                          </p:spTgt>
                                        </p:tgtEl>
                                      </p:cBhvr>
                                    </p:animEffect>
                                    <p:anim calcmode="lin" valueType="num">
                                      <p:cBhvr>
                                        <p:cTn id="30" dur="500" fill="hold"/>
                                        <p:tgtEl>
                                          <p:spTgt spid="13">
                                            <p:txEl>
                                              <p:pRg st="3" end="3"/>
                                            </p:txEl>
                                          </p:spTgt>
                                        </p:tgtEl>
                                        <p:attrNameLst>
                                          <p:attrName>ppt_x</p:attrName>
                                        </p:attrNameLst>
                                      </p:cBhvr>
                                      <p:tavLst>
                                        <p:tav tm="0">
                                          <p:val>
                                            <p:strVal val="#ppt_x"/>
                                          </p:val>
                                        </p:tav>
                                        <p:tav tm="100000">
                                          <p:val>
                                            <p:strVal val="#ppt_x"/>
                                          </p:val>
                                        </p:tav>
                                      </p:tavLst>
                                    </p:anim>
                                    <p:anim calcmode="lin" valueType="num">
                                      <p:cBhvr>
                                        <p:cTn id="31" dur="500" fill="hold"/>
                                        <p:tgtEl>
                                          <p:spTgt spid="13">
                                            <p:txEl>
                                              <p:pRg st="3" end="3"/>
                                            </p:txEl>
                                          </p:spTgt>
                                        </p:tgtEl>
                                        <p:attrNameLst>
                                          <p:attrName>ppt_y</p:attrName>
                                        </p:attrNameLst>
                                      </p:cBhvr>
                                      <p:tavLst>
                                        <p:tav tm="0">
                                          <p:val>
                                            <p:strVal val="#ppt_y+.05"/>
                                          </p:val>
                                        </p:tav>
                                        <p:tav tm="100000">
                                          <p:val>
                                            <p:strVal val="#ppt_y"/>
                                          </p:val>
                                        </p:tav>
                                      </p:tavLst>
                                    </p:anim>
                                  </p:childTnLst>
                                </p:cTn>
                              </p:par>
                              <p:par>
                                <p:cTn id="32" presetID="44" presetClass="entr" presetSubtype="0" fill="hold" grpId="0" nodeType="withEffect">
                                  <p:stCondLst>
                                    <p:cond delay="0"/>
                                  </p:stCondLst>
                                  <p:childTnLst>
                                    <p:set>
                                      <p:cBhvr>
                                        <p:cTn id="33" dur="1" fill="hold">
                                          <p:stCondLst>
                                            <p:cond delay="0"/>
                                          </p:stCondLst>
                                        </p:cTn>
                                        <p:tgtEl>
                                          <p:spTgt spid="13">
                                            <p:txEl>
                                              <p:pRg st="4" end="4"/>
                                            </p:txEl>
                                          </p:spTgt>
                                        </p:tgtEl>
                                        <p:attrNameLst>
                                          <p:attrName>style.visibility</p:attrName>
                                        </p:attrNameLst>
                                      </p:cBhvr>
                                      <p:to>
                                        <p:strVal val="visible"/>
                                      </p:to>
                                    </p:set>
                                    <p:animEffect transition="in" filter="fade">
                                      <p:cBhvr>
                                        <p:cTn id="34" dur="500"/>
                                        <p:tgtEl>
                                          <p:spTgt spid="13">
                                            <p:txEl>
                                              <p:pRg st="4" end="4"/>
                                            </p:txEl>
                                          </p:spTgt>
                                        </p:tgtEl>
                                      </p:cBhvr>
                                    </p:animEffect>
                                    <p:anim calcmode="lin" valueType="num">
                                      <p:cBhvr>
                                        <p:cTn id="35" dur="500" fill="hold"/>
                                        <p:tgtEl>
                                          <p:spTgt spid="13">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13">
                                            <p:txEl>
                                              <p:pRg st="4" end="4"/>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13" grpId="0" build="p"/>
    </p:bldLst>
  </p:timing>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p:txBody>
          <a:bodyPr/>
          <a:lstStyle/>
          <a:p>
            <a:r>
              <a:rPr lang="el-GR" dirty="0" smtClean="0"/>
              <a:t>ΣΤΟ ΧΑ</a:t>
            </a:r>
            <a:endParaRPr lang="el-GR" dirty="0"/>
          </a:p>
        </p:txBody>
      </p:sp>
      <p:sp>
        <p:nvSpPr>
          <p:cNvPr id="2050" name="Rectangle 2"/>
          <p:cNvSpPr>
            <a:spLocks noGrp="1" noChangeArrowheads="1"/>
          </p:cNvSpPr>
          <p:nvPr>
            <p:ph type="ctrTitle"/>
          </p:nvPr>
        </p:nvSpPr>
        <p:spPr/>
        <p:txBody>
          <a:bodyPr/>
          <a:lstStyle/>
          <a:p>
            <a:r>
              <a:rPr lang="el-GR" b="1" i="1" dirty="0" smtClean="0"/>
              <a:t>ΔΙΑΠΡΑΓΜΑΤΕΥΣΗ</a:t>
            </a:r>
            <a:endParaRPr lang="el-GR" b="1" i="1" dirty="0"/>
          </a:p>
        </p:txBody>
      </p:sp>
      <p:sp>
        <p:nvSpPr>
          <p:cNvPr id="4" name="3 - Θέση αριθμού διαφάνειας"/>
          <p:cNvSpPr>
            <a:spLocks noGrp="1"/>
          </p:cNvSpPr>
          <p:nvPr>
            <p:ph type="sldNum" sz="quarter" idx="12"/>
          </p:nvPr>
        </p:nvSpPr>
        <p:spPr/>
        <p:txBody>
          <a:bodyPr/>
          <a:lstStyle/>
          <a:p>
            <a:fld id="{653A7FDE-3BB0-41DB-B450-E1BE4EC9BFD3}" type="slidenum">
              <a:rPr lang="el-GR" altLang="en-US" smtClean="0"/>
              <a:pPr/>
              <a:t>1</a:t>
            </a:fld>
            <a:endParaRPr lang="el-GR" altLang="en-US"/>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914400" y="142852"/>
            <a:ext cx="7772400" cy="1274786"/>
          </a:xfrm>
        </p:spPr>
        <p:txBody>
          <a:bodyPr>
            <a:normAutofit fontScale="90000"/>
          </a:bodyPr>
          <a:lstStyle/>
          <a:p>
            <a:r>
              <a:rPr lang="el-GR" sz="2900" b="1" dirty="0"/>
              <a:t>Οριακή </a:t>
            </a:r>
            <a:r>
              <a:rPr lang="el-GR" sz="2900" b="1" dirty="0" smtClean="0"/>
              <a:t>εντολή, ΜΟ </a:t>
            </a:r>
            <a:r>
              <a:rPr lang="el-GR" sz="2900" b="1" dirty="0"/>
              <a:t/>
            </a:r>
            <a:br>
              <a:rPr lang="el-GR" sz="2900" b="1" dirty="0"/>
            </a:br>
            <a:r>
              <a:rPr lang="el-GR" sz="2900" b="1" dirty="0"/>
              <a:t>(</a:t>
            </a:r>
            <a:r>
              <a:rPr lang="en-US" sz="2900" b="1" dirty="0"/>
              <a:t>Limit order</a:t>
            </a:r>
            <a:r>
              <a:rPr lang="el-GR" sz="2900" b="1" dirty="0"/>
              <a:t>-</a:t>
            </a:r>
            <a:r>
              <a:rPr lang="en-US" sz="2900" b="1" dirty="0"/>
              <a:t>LMT</a:t>
            </a:r>
            <a:r>
              <a:rPr lang="el-GR" sz="2900" b="1" dirty="0"/>
              <a:t>)</a:t>
            </a:r>
            <a:r>
              <a:rPr lang="el-GR" sz="2900" dirty="0"/>
              <a:t/>
            </a:r>
            <a:br>
              <a:rPr lang="el-GR" sz="2900" dirty="0"/>
            </a:br>
            <a:endParaRPr lang="el-GR" sz="2900" dirty="0"/>
          </a:p>
        </p:txBody>
      </p:sp>
      <p:sp>
        <p:nvSpPr>
          <p:cNvPr id="5123" name="Rectangle 3"/>
          <p:cNvSpPr>
            <a:spLocks noGrp="1" noChangeArrowheads="1"/>
          </p:cNvSpPr>
          <p:nvPr>
            <p:ph sz="quarter" idx="1"/>
          </p:nvPr>
        </p:nvSpPr>
        <p:spPr/>
        <p:txBody>
          <a:bodyPr/>
          <a:lstStyle/>
          <a:p>
            <a:pPr>
              <a:lnSpc>
                <a:spcPct val="90000"/>
              </a:lnSpc>
            </a:pPr>
            <a:r>
              <a:rPr lang="el-GR" sz="2600" dirty="0"/>
              <a:t>Με την εντολή αυτή ο επενδυτής προσδιορίζει την συγκεκριμένη τιμή στην οποία επιθυμεί να εκτελεστεί η εντολή του. </a:t>
            </a:r>
          </a:p>
          <a:p>
            <a:pPr>
              <a:lnSpc>
                <a:spcPct val="90000"/>
              </a:lnSpc>
            </a:pPr>
            <a:endParaRPr lang="el-GR" sz="2600" dirty="0" smtClean="0"/>
          </a:p>
          <a:p>
            <a:pPr>
              <a:lnSpc>
                <a:spcPct val="90000"/>
              </a:lnSpc>
            </a:pPr>
            <a:r>
              <a:rPr lang="el-GR" sz="2600" dirty="0" smtClean="0"/>
              <a:t>Εάν </a:t>
            </a:r>
            <a:r>
              <a:rPr lang="el-GR" sz="2600" dirty="0"/>
              <a:t>πρόκειται για </a:t>
            </a:r>
            <a:r>
              <a:rPr lang="el-GR" sz="2600" dirty="0">
                <a:solidFill>
                  <a:srgbClr val="FF0000"/>
                </a:solidFill>
              </a:rPr>
              <a:t>εντολή αγοράς </a:t>
            </a:r>
            <a:r>
              <a:rPr lang="el-GR" sz="2600" dirty="0"/>
              <a:t>ο επενδυτής ουσιαστικά ορίζει την </a:t>
            </a:r>
            <a:r>
              <a:rPr lang="el-GR" sz="2600" dirty="0">
                <a:solidFill>
                  <a:srgbClr val="FF0000"/>
                </a:solidFill>
              </a:rPr>
              <a:t>ανώτατη τιμή </a:t>
            </a:r>
            <a:r>
              <a:rPr lang="el-GR" sz="2600" dirty="0"/>
              <a:t>στην οποία είναι διατεθειμένος να αγοράσει τη μετοχή. </a:t>
            </a:r>
          </a:p>
          <a:p>
            <a:pPr>
              <a:lnSpc>
                <a:spcPct val="90000"/>
              </a:lnSpc>
            </a:pPr>
            <a:endParaRPr lang="el-GR" sz="2600" dirty="0" smtClean="0"/>
          </a:p>
          <a:p>
            <a:pPr>
              <a:lnSpc>
                <a:spcPct val="90000"/>
              </a:lnSpc>
            </a:pPr>
            <a:r>
              <a:rPr lang="el-GR" sz="2600" dirty="0" smtClean="0"/>
              <a:t>Εάν </a:t>
            </a:r>
            <a:r>
              <a:rPr lang="el-GR" sz="2600" dirty="0"/>
              <a:t>πρόκειται για </a:t>
            </a:r>
            <a:r>
              <a:rPr lang="el-GR" sz="2600" dirty="0">
                <a:solidFill>
                  <a:srgbClr val="FF0000"/>
                </a:solidFill>
              </a:rPr>
              <a:t>εντολή πώλησης </a:t>
            </a:r>
            <a:r>
              <a:rPr lang="el-GR" sz="2600" dirty="0"/>
              <a:t>ο επενδυτής ορίζει την </a:t>
            </a:r>
            <a:r>
              <a:rPr lang="el-GR" sz="2600" dirty="0">
                <a:solidFill>
                  <a:srgbClr val="FF0000"/>
                </a:solidFill>
              </a:rPr>
              <a:t>κατώτατη τιμή </a:t>
            </a:r>
            <a:r>
              <a:rPr lang="el-GR" sz="2600" dirty="0"/>
              <a:t>που είναι διατεθειμένος να πουλήσει τη μετοχή. </a:t>
            </a:r>
          </a:p>
        </p:txBody>
      </p:sp>
      <p:sp>
        <p:nvSpPr>
          <p:cNvPr id="4" name="3 - Θέση αριθμού διαφάνειας"/>
          <p:cNvSpPr>
            <a:spLocks noGrp="1"/>
          </p:cNvSpPr>
          <p:nvPr>
            <p:ph type="sldNum" sz="quarter" idx="12"/>
          </p:nvPr>
        </p:nvSpPr>
        <p:spPr/>
        <p:txBody>
          <a:bodyPr/>
          <a:lstStyle/>
          <a:p>
            <a:fld id="{5C1EFED4-E071-4E6B-B23B-278B8B679D33}" type="slidenum">
              <a:rPr lang="el-GR" altLang="en-US" smtClean="0"/>
              <a:pPr/>
              <a:t>10</a:t>
            </a:fld>
            <a:endParaRPr lang="el-GR" altLang="en-US"/>
          </a:p>
        </p:txBody>
      </p:sp>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r>
              <a:rPr lang="el-GR" sz="2900" b="1" dirty="0"/>
              <a:t>Εντολή στην τιμή </a:t>
            </a:r>
            <a:r>
              <a:rPr lang="el-GR" sz="2900" b="1" dirty="0" smtClean="0"/>
              <a:t>ανοίγματος, ΣΑ </a:t>
            </a:r>
            <a:r>
              <a:rPr lang="el-GR" sz="2900" b="1" dirty="0"/>
              <a:t/>
            </a:r>
            <a:br>
              <a:rPr lang="el-GR" sz="2900" b="1" dirty="0"/>
            </a:br>
            <a:r>
              <a:rPr lang="el-GR" sz="2900" b="1" dirty="0"/>
              <a:t>(</a:t>
            </a:r>
            <a:r>
              <a:rPr lang="en-US" sz="2900" b="1" dirty="0"/>
              <a:t>At the open</a:t>
            </a:r>
            <a:r>
              <a:rPr lang="el-GR" sz="2900" b="1" dirty="0"/>
              <a:t>-</a:t>
            </a:r>
            <a:r>
              <a:rPr lang="en-US" sz="2900" b="1" dirty="0"/>
              <a:t>ATO</a:t>
            </a:r>
            <a:r>
              <a:rPr lang="el-GR" sz="2900" b="1" dirty="0"/>
              <a:t>)</a:t>
            </a:r>
            <a:r>
              <a:rPr lang="el-GR" sz="2900" dirty="0"/>
              <a:t/>
            </a:r>
            <a:br>
              <a:rPr lang="el-GR" sz="2900" dirty="0"/>
            </a:br>
            <a:endParaRPr lang="el-GR" sz="2900" dirty="0"/>
          </a:p>
        </p:txBody>
      </p:sp>
      <p:sp>
        <p:nvSpPr>
          <p:cNvPr id="6147" name="Rectangle 3"/>
          <p:cNvSpPr>
            <a:spLocks noGrp="1" noChangeArrowheads="1"/>
          </p:cNvSpPr>
          <p:nvPr>
            <p:ph sz="quarter" idx="1"/>
          </p:nvPr>
        </p:nvSpPr>
        <p:spPr/>
        <p:txBody>
          <a:bodyPr/>
          <a:lstStyle/>
          <a:p>
            <a:r>
              <a:rPr lang="el-GR" dirty="0"/>
              <a:t>Εντολή στην τιμή ανοίγματος</a:t>
            </a:r>
            <a:r>
              <a:rPr lang="el-GR" b="1" dirty="0"/>
              <a:t> </a:t>
            </a:r>
            <a:r>
              <a:rPr lang="el-GR" dirty="0"/>
              <a:t>είναι η εντολή η οποία εισάγεται χωρίς όριο τιμής </a:t>
            </a:r>
            <a:r>
              <a:rPr lang="el-GR" dirty="0" smtClean="0"/>
              <a:t>και </a:t>
            </a:r>
            <a:r>
              <a:rPr lang="el-GR" dirty="0"/>
              <a:t>αφορά συναλλαγές στην τιμή ανοίγματος. </a:t>
            </a:r>
          </a:p>
          <a:p>
            <a:endParaRPr lang="el-GR" dirty="0" smtClean="0"/>
          </a:p>
          <a:p>
            <a:r>
              <a:rPr lang="el-GR" dirty="0" smtClean="0"/>
              <a:t>Εάν </a:t>
            </a:r>
            <a:r>
              <a:rPr lang="el-GR" dirty="0"/>
              <a:t>μέρος της εντολής παραμείνει ανεκτέλεστο ακυρώνεται. </a:t>
            </a:r>
          </a:p>
        </p:txBody>
      </p:sp>
      <p:sp>
        <p:nvSpPr>
          <p:cNvPr id="4" name="3 - Θέση αριθμού διαφάνειας"/>
          <p:cNvSpPr>
            <a:spLocks noGrp="1"/>
          </p:cNvSpPr>
          <p:nvPr>
            <p:ph type="sldNum" sz="quarter" idx="12"/>
          </p:nvPr>
        </p:nvSpPr>
        <p:spPr/>
        <p:txBody>
          <a:bodyPr/>
          <a:lstStyle/>
          <a:p>
            <a:fld id="{5C1EFED4-E071-4E6B-B23B-278B8B679D33}" type="slidenum">
              <a:rPr lang="el-GR" altLang="en-US" smtClean="0"/>
              <a:pPr/>
              <a:t>11</a:t>
            </a:fld>
            <a:endParaRPr lang="el-GR" altLang="en-US"/>
          </a:p>
        </p:txBody>
      </p:sp>
    </p:spTree>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normAutofit fontScale="90000"/>
          </a:bodyPr>
          <a:lstStyle/>
          <a:p>
            <a:r>
              <a:rPr lang="el-GR" sz="3400" b="1" dirty="0"/>
              <a:t>Εντολή στο </a:t>
            </a:r>
            <a:r>
              <a:rPr lang="el-GR" sz="3400" b="1" dirty="0" smtClean="0"/>
              <a:t>κλείσιμο, ΣΚ </a:t>
            </a:r>
            <a:r>
              <a:rPr lang="el-GR" sz="3400" b="1" dirty="0"/>
              <a:t/>
            </a:r>
            <a:br>
              <a:rPr lang="el-GR" sz="3400" b="1" dirty="0"/>
            </a:br>
            <a:r>
              <a:rPr lang="el-GR" sz="3400" b="1" dirty="0"/>
              <a:t>(</a:t>
            </a:r>
            <a:r>
              <a:rPr lang="en-US" sz="3400" b="1" dirty="0"/>
              <a:t>At the close</a:t>
            </a:r>
            <a:r>
              <a:rPr lang="el-GR" sz="3400" b="1" dirty="0"/>
              <a:t>-</a:t>
            </a:r>
            <a:r>
              <a:rPr lang="en-US" sz="3400" b="1" dirty="0"/>
              <a:t>ATC</a:t>
            </a:r>
            <a:r>
              <a:rPr lang="el-GR" sz="3400" b="1" dirty="0"/>
              <a:t>)</a:t>
            </a:r>
          </a:p>
        </p:txBody>
      </p:sp>
      <p:sp>
        <p:nvSpPr>
          <p:cNvPr id="7171" name="Rectangle 3"/>
          <p:cNvSpPr>
            <a:spLocks noGrp="1" noChangeArrowheads="1"/>
          </p:cNvSpPr>
          <p:nvPr>
            <p:ph sz="quarter" idx="1"/>
          </p:nvPr>
        </p:nvSpPr>
        <p:spPr/>
        <p:txBody>
          <a:bodyPr/>
          <a:lstStyle/>
          <a:p>
            <a:pPr>
              <a:lnSpc>
                <a:spcPct val="90000"/>
              </a:lnSpc>
            </a:pPr>
            <a:r>
              <a:rPr lang="el-GR"/>
              <a:t>Η εντολή η οποία εισάγεται χωρίς όριο τιμής και αφορά συναλλαγές στην τιμή κλεισίματος. </a:t>
            </a:r>
          </a:p>
          <a:p>
            <a:pPr>
              <a:lnSpc>
                <a:spcPct val="90000"/>
              </a:lnSpc>
            </a:pPr>
            <a:endParaRPr lang="el-GR"/>
          </a:p>
          <a:p>
            <a:pPr>
              <a:lnSpc>
                <a:spcPct val="90000"/>
              </a:lnSpc>
            </a:pPr>
            <a:r>
              <a:rPr lang="el-GR"/>
              <a:t>Μπορούν να εισαχθούν οποιαδήποτε στιγμή αλλά εκτελούνται μόνο κατά τη διάρκεια της Μεθόδου Διαπραγμάτευσης στην τιμή κλεισίματος. </a:t>
            </a:r>
          </a:p>
        </p:txBody>
      </p:sp>
      <p:sp>
        <p:nvSpPr>
          <p:cNvPr id="4" name="3 - Θέση αριθμού διαφάνειας"/>
          <p:cNvSpPr>
            <a:spLocks noGrp="1"/>
          </p:cNvSpPr>
          <p:nvPr>
            <p:ph type="sldNum" sz="quarter" idx="12"/>
          </p:nvPr>
        </p:nvSpPr>
        <p:spPr/>
        <p:txBody>
          <a:bodyPr/>
          <a:lstStyle/>
          <a:p>
            <a:fld id="{5C1EFED4-E071-4E6B-B23B-278B8B679D33}" type="slidenum">
              <a:rPr lang="el-GR" altLang="en-US" smtClean="0"/>
              <a:pPr/>
              <a:t>12</a:t>
            </a:fld>
            <a:endParaRPr lang="el-GR" altLang="en-US"/>
          </a:p>
        </p:txBody>
      </p:sp>
    </p:spTree>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fontScale="90000"/>
          </a:bodyPr>
          <a:lstStyle/>
          <a:p>
            <a:r>
              <a:rPr lang="el-GR" sz="3400" dirty="0"/>
              <a:t/>
            </a:r>
            <a:br>
              <a:rPr lang="el-GR" sz="3400" dirty="0"/>
            </a:br>
            <a:r>
              <a:rPr lang="el-GR" sz="3400" b="1" dirty="0" smtClean="0"/>
              <a:t> Ανοιχτή εντολή πώλησης </a:t>
            </a:r>
            <a:br>
              <a:rPr lang="el-GR" sz="3400" b="1" dirty="0" smtClean="0"/>
            </a:br>
            <a:r>
              <a:rPr lang="el-GR" sz="3400" b="1" dirty="0" smtClean="0"/>
              <a:t>(</a:t>
            </a:r>
            <a:r>
              <a:rPr lang="en-US" sz="3400" b="1" dirty="0" smtClean="0"/>
              <a:t>short selling</a:t>
            </a:r>
            <a:r>
              <a:rPr lang="el-GR" sz="3400" b="1" dirty="0" smtClean="0"/>
              <a:t>)</a:t>
            </a:r>
            <a:endParaRPr lang="el-GR" sz="3400" dirty="0"/>
          </a:p>
        </p:txBody>
      </p:sp>
      <p:sp>
        <p:nvSpPr>
          <p:cNvPr id="8195" name="Rectangle 3"/>
          <p:cNvSpPr>
            <a:spLocks noGrp="1" noChangeArrowheads="1"/>
          </p:cNvSpPr>
          <p:nvPr>
            <p:ph sz="quarter" idx="1"/>
          </p:nvPr>
        </p:nvSpPr>
        <p:spPr/>
        <p:txBody>
          <a:bodyPr/>
          <a:lstStyle/>
          <a:p>
            <a:pPr>
              <a:lnSpc>
                <a:spcPct val="90000"/>
              </a:lnSpc>
            </a:pPr>
            <a:r>
              <a:rPr lang="el-GR" sz="2600" dirty="0"/>
              <a:t>Η εντολή η οποία εισάγεται στο σύστημα με σκοπό </a:t>
            </a:r>
            <a:r>
              <a:rPr lang="el-GR" sz="2600" i="1" dirty="0">
                <a:solidFill>
                  <a:srgbClr val="FF0000"/>
                </a:solidFill>
              </a:rPr>
              <a:t>την πώληση κινητών αξιών οι οποίες δεν είναι στην κατοχή του επενδυτή. </a:t>
            </a:r>
            <a:r>
              <a:rPr lang="el-GR" sz="2600" dirty="0"/>
              <a:t>Η ανοιχτή εντολή πώλησης πρέπει να:</a:t>
            </a:r>
          </a:p>
          <a:p>
            <a:pPr>
              <a:lnSpc>
                <a:spcPct val="90000"/>
              </a:lnSpc>
            </a:pPr>
            <a:r>
              <a:rPr lang="el-GR" sz="2600" dirty="0"/>
              <a:t>Έχει οριακή τιμή</a:t>
            </a:r>
            <a:endParaRPr lang="en-US" sz="2600" dirty="0"/>
          </a:p>
          <a:p>
            <a:pPr>
              <a:lnSpc>
                <a:spcPct val="90000"/>
              </a:lnSpc>
            </a:pPr>
            <a:r>
              <a:rPr lang="el-GR" sz="2600" dirty="0"/>
              <a:t>Έχει τιμή μεγαλύτερη από την τελευταία τιμή πράξης</a:t>
            </a:r>
            <a:endParaRPr lang="en-US" sz="2600" dirty="0"/>
          </a:p>
          <a:p>
            <a:pPr>
              <a:lnSpc>
                <a:spcPct val="90000"/>
              </a:lnSpc>
            </a:pPr>
            <a:r>
              <a:rPr lang="el-GR" sz="2600" dirty="0"/>
              <a:t>Έχει ημερήσια διάρκεια</a:t>
            </a:r>
            <a:endParaRPr lang="en-US" sz="2600" dirty="0"/>
          </a:p>
          <a:p>
            <a:pPr>
              <a:lnSpc>
                <a:spcPct val="90000"/>
              </a:lnSpc>
            </a:pPr>
            <a:r>
              <a:rPr lang="el-GR" sz="2600" dirty="0"/>
              <a:t>Μην έχει συνθήκη</a:t>
            </a:r>
          </a:p>
          <a:p>
            <a:pPr>
              <a:lnSpc>
                <a:spcPct val="90000"/>
              </a:lnSpc>
            </a:pPr>
            <a:endParaRPr lang="el-GR" sz="2600" dirty="0"/>
          </a:p>
        </p:txBody>
      </p:sp>
      <p:sp>
        <p:nvSpPr>
          <p:cNvPr id="4" name="3 - Θέση αριθμού διαφάνειας"/>
          <p:cNvSpPr>
            <a:spLocks noGrp="1"/>
          </p:cNvSpPr>
          <p:nvPr>
            <p:ph type="sldNum" sz="quarter" idx="12"/>
          </p:nvPr>
        </p:nvSpPr>
        <p:spPr/>
        <p:txBody>
          <a:bodyPr/>
          <a:lstStyle/>
          <a:p>
            <a:fld id="{5C1EFED4-E071-4E6B-B23B-278B8B679D33}" type="slidenum">
              <a:rPr lang="el-GR" altLang="en-US" smtClean="0"/>
              <a:pPr/>
              <a:t>13</a:t>
            </a:fld>
            <a:endParaRPr lang="el-GR" altLang="en-US"/>
          </a:p>
        </p:txBody>
      </p:sp>
    </p:spTree>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l-GR" sz="2500" b="1"/>
              <a:t>Εντολή αγοράς για κλείσιμο θέσης ανοιχτής πώλησης (</a:t>
            </a:r>
            <a:r>
              <a:rPr lang="en-US" sz="2500" b="1"/>
              <a:t>Short buy</a:t>
            </a:r>
            <a:r>
              <a:rPr lang="el-GR" sz="2500"/>
              <a:t>)</a:t>
            </a:r>
          </a:p>
        </p:txBody>
      </p:sp>
      <p:sp>
        <p:nvSpPr>
          <p:cNvPr id="9219" name="Rectangle 3"/>
          <p:cNvSpPr>
            <a:spLocks noGrp="1" noChangeArrowheads="1"/>
          </p:cNvSpPr>
          <p:nvPr>
            <p:ph sz="quarter" idx="1"/>
          </p:nvPr>
        </p:nvSpPr>
        <p:spPr/>
        <p:txBody>
          <a:bodyPr/>
          <a:lstStyle/>
          <a:p>
            <a:endParaRPr lang="el-GR"/>
          </a:p>
          <a:p>
            <a:r>
              <a:rPr lang="el-GR"/>
              <a:t>Η εντολή η οποία εισάγεται στο σύστημα με σκοπό την κάλυψη από εκτέλεση ανοιχτής εντολής πώλησης.</a:t>
            </a:r>
          </a:p>
        </p:txBody>
      </p:sp>
      <p:sp>
        <p:nvSpPr>
          <p:cNvPr id="4" name="3 - Θέση αριθμού διαφάνειας"/>
          <p:cNvSpPr>
            <a:spLocks noGrp="1"/>
          </p:cNvSpPr>
          <p:nvPr>
            <p:ph type="sldNum" sz="quarter" idx="12"/>
          </p:nvPr>
        </p:nvSpPr>
        <p:spPr/>
        <p:txBody>
          <a:bodyPr/>
          <a:lstStyle/>
          <a:p>
            <a:fld id="{5C1EFED4-E071-4E6B-B23B-278B8B679D33}" type="slidenum">
              <a:rPr lang="el-GR" altLang="en-US" smtClean="0"/>
              <a:pPr/>
              <a:t>14</a:t>
            </a:fld>
            <a:endParaRPr lang="el-GR" altLang="en-US"/>
          </a:p>
        </p:txBody>
      </p:sp>
    </p:spTree>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fontScale="90000"/>
          </a:bodyPr>
          <a:lstStyle/>
          <a:p>
            <a:r>
              <a:rPr lang="el-GR" b="1"/>
              <a:t>Εντολές με συνθήκη</a:t>
            </a:r>
            <a:br>
              <a:rPr lang="el-GR" b="1"/>
            </a:br>
            <a:endParaRPr lang="el-GR" b="1"/>
          </a:p>
        </p:txBody>
      </p:sp>
      <p:sp>
        <p:nvSpPr>
          <p:cNvPr id="10243" name="Rectangle 3"/>
          <p:cNvSpPr>
            <a:spLocks noGrp="1" noChangeArrowheads="1"/>
          </p:cNvSpPr>
          <p:nvPr>
            <p:ph sz="quarter" idx="1"/>
          </p:nvPr>
        </p:nvSpPr>
        <p:spPr/>
        <p:txBody>
          <a:bodyPr/>
          <a:lstStyle/>
          <a:p>
            <a:pPr>
              <a:lnSpc>
                <a:spcPct val="90000"/>
              </a:lnSpc>
            </a:pPr>
            <a:r>
              <a:rPr lang="el-GR" dirty="0"/>
              <a:t>Εντολή με συνθήκη σημαίνει ότι στην εντολή, </a:t>
            </a:r>
            <a:r>
              <a:rPr lang="el-GR" dirty="0">
                <a:solidFill>
                  <a:srgbClr val="FF0000"/>
                </a:solidFill>
              </a:rPr>
              <a:t>πέρα από την τιμή και τα τεμάχια, υπάρχει ένα </a:t>
            </a:r>
            <a:r>
              <a:rPr lang="el-GR" i="1" dirty="0">
                <a:solidFill>
                  <a:srgbClr val="00B0F0"/>
                </a:solidFill>
              </a:rPr>
              <a:t>επιπρόσθετο στοιχείο </a:t>
            </a:r>
            <a:r>
              <a:rPr lang="el-GR" dirty="0">
                <a:solidFill>
                  <a:srgbClr val="FF0000"/>
                </a:solidFill>
              </a:rPr>
              <a:t>το οποία θα πρέπει να γίνει αποδεκτό από το σύστημα για να καταρτιστεί εντολή. </a:t>
            </a:r>
          </a:p>
          <a:p>
            <a:pPr>
              <a:lnSpc>
                <a:spcPct val="90000"/>
              </a:lnSpc>
            </a:pPr>
            <a:endParaRPr lang="el-GR" dirty="0"/>
          </a:p>
          <a:p>
            <a:pPr>
              <a:lnSpc>
                <a:spcPct val="90000"/>
              </a:lnSpc>
            </a:pPr>
            <a:r>
              <a:rPr lang="el-GR" dirty="0"/>
              <a:t>Τέτοιες συνθήκες είναι οι ακόλουθες.</a:t>
            </a:r>
          </a:p>
        </p:txBody>
      </p:sp>
      <p:sp>
        <p:nvSpPr>
          <p:cNvPr id="4" name="3 - Θέση αριθμού διαφάνειας"/>
          <p:cNvSpPr>
            <a:spLocks noGrp="1"/>
          </p:cNvSpPr>
          <p:nvPr>
            <p:ph type="sldNum" sz="quarter" idx="12"/>
          </p:nvPr>
        </p:nvSpPr>
        <p:spPr/>
        <p:txBody>
          <a:bodyPr/>
          <a:lstStyle/>
          <a:p>
            <a:fld id="{5C1EFED4-E071-4E6B-B23B-278B8B679D33}" type="slidenum">
              <a:rPr lang="el-GR" altLang="en-US" smtClean="0"/>
              <a:pPr/>
              <a:t>15</a:t>
            </a:fld>
            <a:endParaRPr lang="el-GR" altLang="en-US"/>
          </a:p>
        </p:txBody>
      </p:sp>
    </p:spTree>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normAutofit fontScale="90000"/>
          </a:bodyPr>
          <a:lstStyle/>
          <a:p>
            <a:r>
              <a:rPr lang="el-GR" b="1"/>
              <a:t>Η συνθήκη</a:t>
            </a:r>
            <a:r>
              <a:rPr lang="el-GR"/>
              <a:t> </a:t>
            </a:r>
            <a:r>
              <a:rPr lang="el-GR" b="1"/>
              <a:t>«ΣΤΟΠ»</a:t>
            </a:r>
            <a:r>
              <a:rPr lang="el-GR"/>
              <a:t/>
            </a:r>
            <a:br>
              <a:rPr lang="el-GR"/>
            </a:br>
            <a:endParaRPr lang="el-GR"/>
          </a:p>
        </p:txBody>
      </p:sp>
      <p:sp>
        <p:nvSpPr>
          <p:cNvPr id="11267" name="Rectangle 3"/>
          <p:cNvSpPr>
            <a:spLocks noGrp="1" noChangeArrowheads="1"/>
          </p:cNvSpPr>
          <p:nvPr>
            <p:ph sz="quarter" idx="1"/>
          </p:nvPr>
        </p:nvSpPr>
        <p:spPr/>
        <p:txBody>
          <a:bodyPr/>
          <a:lstStyle/>
          <a:p>
            <a:pPr>
              <a:lnSpc>
                <a:spcPct val="80000"/>
              </a:lnSpc>
            </a:pPr>
            <a:r>
              <a:rPr lang="el-GR" sz="1900"/>
              <a:t>Η συνθήκη «ΣΤΟΠ» είναι μια συνθήκη που ενεργοποιείται με την ικανοποίηση ενός κριτηρίου. </a:t>
            </a:r>
          </a:p>
          <a:p>
            <a:pPr>
              <a:lnSpc>
                <a:spcPct val="80000"/>
              </a:lnSpc>
            </a:pPr>
            <a:endParaRPr lang="el-GR" sz="1900"/>
          </a:p>
          <a:p>
            <a:pPr>
              <a:lnSpc>
                <a:spcPct val="80000"/>
              </a:lnSpc>
            </a:pPr>
            <a:r>
              <a:rPr lang="el-GR" sz="1900"/>
              <a:t>Στη συνθήκη ορίζονται το </a:t>
            </a:r>
            <a:r>
              <a:rPr lang="el-GR" sz="1900" u="sng"/>
              <a:t>ΣΤΟΠ σύμβολο</a:t>
            </a:r>
            <a:r>
              <a:rPr lang="el-GR" sz="1900"/>
              <a:t> και η </a:t>
            </a:r>
            <a:r>
              <a:rPr lang="el-GR" sz="1900" u="sng"/>
              <a:t>ΣΤΟΠ τιμή</a:t>
            </a:r>
            <a:r>
              <a:rPr lang="el-GR" sz="1900"/>
              <a:t>. </a:t>
            </a:r>
          </a:p>
          <a:p>
            <a:pPr>
              <a:lnSpc>
                <a:spcPct val="80000"/>
              </a:lnSpc>
            </a:pPr>
            <a:endParaRPr lang="en-US" sz="1900"/>
          </a:p>
          <a:p>
            <a:pPr>
              <a:lnSpc>
                <a:spcPct val="80000"/>
              </a:lnSpc>
            </a:pPr>
            <a:r>
              <a:rPr lang="el-GR" sz="1900"/>
              <a:t>Το ΣΤΟΠ σύμβολο μπορεί να αφορά κινητή αξία ή δείκτη. </a:t>
            </a:r>
          </a:p>
          <a:p>
            <a:pPr>
              <a:lnSpc>
                <a:spcPct val="80000"/>
              </a:lnSpc>
            </a:pPr>
            <a:endParaRPr lang="en-US" sz="1900"/>
          </a:p>
          <a:p>
            <a:pPr>
              <a:lnSpc>
                <a:spcPct val="80000"/>
              </a:lnSpc>
            </a:pPr>
            <a:r>
              <a:rPr lang="el-GR" sz="1900"/>
              <a:t>Η ΣΤΟΠ τιμή μπορεί να είναι είτε Οριακή είτε Ελεύθερη. </a:t>
            </a:r>
          </a:p>
          <a:p>
            <a:pPr>
              <a:lnSpc>
                <a:spcPct val="80000"/>
              </a:lnSpc>
            </a:pPr>
            <a:endParaRPr lang="en-US" sz="1900"/>
          </a:p>
          <a:p>
            <a:pPr>
              <a:lnSpc>
                <a:spcPct val="80000"/>
              </a:lnSpc>
            </a:pPr>
            <a:r>
              <a:rPr lang="el-GR" sz="1900"/>
              <a:t>Η εντολή με συνθήκη ΣΤΟΠ  σε σύμβολο, είναι μια εντολή αγοράς ή πώλησης μιας κινητής αξίας, η οποία ενεργοποιείται με τη έλευση του ΣΤΟΠ συμβόλου στην ορισμένη ΣΤΟΠ τιμή.  </a:t>
            </a:r>
          </a:p>
        </p:txBody>
      </p:sp>
      <p:sp>
        <p:nvSpPr>
          <p:cNvPr id="4" name="3 - Θέση αριθμού διαφάνειας"/>
          <p:cNvSpPr>
            <a:spLocks noGrp="1"/>
          </p:cNvSpPr>
          <p:nvPr>
            <p:ph type="sldNum" sz="quarter" idx="12"/>
          </p:nvPr>
        </p:nvSpPr>
        <p:spPr/>
        <p:txBody>
          <a:bodyPr/>
          <a:lstStyle/>
          <a:p>
            <a:fld id="{5C1EFED4-E071-4E6B-B23B-278B8B679D33}" type="slidenum">
              <a:rPr lang="el-GR" altLang="en-US" smtClean="0"/>
              <a:pPr/>
              <a:t>16</a:t>
            </a:fld>
            <a:endParaRPr lang="el-GR" altLang="en-US"/>
          </a:p>
        </p:txBody>
      </p:sp>
    </p:spTree>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l-GR"/>
              <a:t>Παράδειγμα</a:t>
            </a:r>
          </a:p>
        </p:txBody>
      </p:sp>
      <p:sp>
        <p:nvSpPr>
          <p:cNvPr id="12291" name="Rectangle 3"/>
          <p:cNvSpPr>
            <a:spLocks noGrp="1" noChangeArrowheads="1"/>
          </p:cNvSpPr>
          <p:nvPr>
            <p:ph sz="quarter" idx="1"/>
          </p:nvPr>
        </p:nvSpPr>
        <p:spPr/>
        <p:txBody>
          <a:bodyPr>
            <a:normAutofit/>
          </a:bodyPr>
          <a:lstStyle/>
          <a:p>
            <a:r>
              <a:rPr lang="el-GR" sz="2600" dirty="0"/>
              <a:t>Έστω μια μετοχή </a:t>
            </a:r>
            <a:r>
              <a:rPr lang="el-GR" sz="2600" i="1" dirty="0"/>
              <a:t>παίζει </a:t>
            </a:r>
            <a:r>
              <a:rPr lang="el-GR" sz="2600" dirty="0"/>
              <a:t>στα €10 και εμείς δίνουμε μια Ελεύθερη </a:t>
            </a:r>
            <a:r>
              <a:rPr lang="el-GR" sz="2600" dirty="0">
                <a:solidFill>
                  <a:srgbClr val="FF0000"/>
                </a:solidFill>
              </a:rPr>
              <a:t>εντολή πώλησης </a:t>
            </a:r>
            <a:r>
              <a:rPr lang="el-GR" sz="2600" dirty="0"/>
              <a:t>για τη μετοχή με τη συνθήκη ΣΤΟΠ στα €9. </a:t>
            </a:r>
          </a:p>
          <a:p>
            <a:endParaRPr lang="el-GR" sz="2600" dirty="0" smtClean="0"/>
          </a:p>
          <a:p>
            <a:r>
              <a:rPr lang="el-GR" sz="2600" dirty="0" smtClean="0"/>
              <a:t>Με </a:t>
            </a:r>
            <a:r>
              <a:rPr lang="el-GR" sz="2600" dirty="0"/>
              <a:t>την εντολή αυτή λέμε στον χρηματιστή να πουλήσει τις μετοχές σε Ελεύθερη τιμή μόλις η τιμή της μετοχής </a:t>
            </a:r>
            <a:r>
              <a:rPr lang="el-GR" sz="2600" dirty="0" smtClean="0"/>
              <a:t>πέσει στα </a:t>
            </a:r>
            <a:r>
              <a:rPr lang="el-GR" sz="2600" dirty="0"/>
              <a:t>€9, αλλιώς να μην κάνει τίποτα.  </a:t>
            </a:r>
          </a:p>
          <a:p>
            <a:endParaRPr lang="el-GR" sz="2600" dirty="0" smtClean="0"/>
          </a:p>
          <a:p>
            <a:endParaRPr lang="el-GR" sz="2600" dirty="0"/>
          </a:p>
        </p:txBody>
      </p:sp>
      <p:sp>
        <p:nvSpPr>
          <p:cNvPr id="4" name="3 - Θέση αριθμού διαφάνειας"/>
          <p:cNvSpPr>
            <a:spLocks noGrp="1"/>
          </p:cNvSpPr>
          <p:nvPr>
            <p:ph type="sldNum" sz="quarter" idx="12"/>
          </p:nvPr>
        </p:nvSpPr>
        <p:spPr/>
        <p:txBody>
          <a:bodyPr/>
          <a:lstStyle/>
          <a:p>
            <a:fld id="{5C1EFED4-E071-4E6B-B23B-278B8B679D33}" type="slidenum">
              <a:rPr lang="el-GR" altLang="en-US" smtClean="0"/>
              <a:pPr/>
              <a:t>17</a:t>
            </a:fld>
            <a:endParaRPr lang="el-GR" altLang="en-US"/>
          </a:p>
        </p:txBody>
      </p:sp>
    </p:spTree>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l-GR" sz="2900" b="1" dirty="0"/>
              <a:t>Η συνθήκη «Άμεση ή </a:t>
            </a:r>
            <a:r>
              <a:rPr lang="el-GR" sz="2900" b="1" dirty="0" smtClean="0"/>
              <a:t>Ακύρωση, ΑΗΑ» </a:t>
            </a:r>
            <a:r>
              <a:rPr lang="el-GR" sz="2900" b="1" dirty="0"/>
              <a:t>(</a:t>
            </a:r>
            <a:r>
              <a:rPr lang="en-US" sz="2900" b="1" dirty="0"/>
              <a:t>Immediate or </a:t>
            </a:r>
            <a:r>
              <a:rPr lang="en-US" sz="2900" b="1" dirty="0" err="1"/>
              <a:t>Cansel</a:t>
            </a:r>
            <a:r>
              <a:rPr lang="el-GR" sz="2900" b="1" dirty="0"/>
              <a:t>-</a:t>
            </a:r>
            <a:r>
              <a:rPr lang="en-US" sz="2900" b="1" dirty="0"/>
              <a:t>IOC</a:t>
            </a:r>
            <a:endParaRPr lang="el-GR" sz="2900" b="1" dirty="0"/>
          </a:p>
        </p:txBody>
      </p:sp>
      <p:sp>
        <p:nvSpPr>
          <p:cNvPr id="13315" name="Rectangle 3"/>
          <p:cNvSpPr>
            <a:spLocks noGrp="1" noChangeArrowheads="1"/>
          </p:cNvSpPr>
          <p:nvPr>
            <p:ph sz="quarter" idx="1"/>
          </p:nvPr>
        </p:nvSpPr>
        <p:spPr/>
        <p:txBody>
          <a:bodyPr/>
          <a:lstStyle/>
          <a:p>
            <a:r>
              <a:rPr lang="el-GR"/>
              <a:t>Η εντολή αυτή εκτελείται άμεσα εφόσον πληρούνται τα κριτήρια της τιμής και το τυχόν ανεκτέλεστο υπόλοιπο της εντολής ακυρώνεται.</a:t>
            </a:r>
          </a:p>
        </p:txBody>
      </p:sp>
      <p:sp>
        <p:nvSpPr>
          <p:cNvPr id="4" name="3 - Θέση αριθμού διαφάνειας"/>
          <p:cNvSpPr>
            <a:spLocks noGrp="1"/>
          </p:cNvSpPr>
          <p:nvPr>
            <p:ph type="sldNum" sz="quarter" idx="12"/>
          </p:nvPr>
        </p:nvSpPr>
        <p:spPr/>
        <p:txBody>
          <a:bodyPr/>
          <a:lstStyle/>
          <a:p>
            <a:fld id="{5C1EFED4-E071-4E6B-B23B-278B8B679D33}" type="slidenum">
              <a:rPr lang="el-GR" altLang="en-US" smtClean="0"/>
              <a:pPr/>
              <a:t>18</a:t>
            </a:fld>
            <a:endParaRPr lang="el-GR" altLang="en-US"/>
          </a:p>
        </p:txBody>
      </p:sp>
    </p:spTree>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normAutofit/>
          </a:bodyPr>
          <a:lstStyle/>
          <a:p>
            <a:r>
              <a:rPr lang="el-GR" sz="3200" b="1" dirty="0"/>
              <a:t>Η συνθήκη «Εκπλήρωση ή </a:t>
            </a:r>
            <a:r>
              <a:rPr lang="el-GR" sz="3200" b="1" dirty="0" smtClean="0"/>
              <a:t>Ακύρωση, ΕΗΑ» </a:t>
            </a:r>
            <a:r>
              <a:rPr lang="el-GR" sz="3200" b="1" dirty="0"/>
              <a:t>(</a:t>
            </a:r>
            <a:r>
              <a:rPr lang="en-US" sz="3200" b="1" dirty="0"/>
              <a:t>Fill Or Kill</a:t>
            </a:r>
            <a:r>
              <a:rPr lang="el-GR" sz="3200" b="1" dirty="0"/>
              <a:t>-</a:t>
            </a:r>
            <a:r>
              <a:rPr lang="en-US" sz="3200" b="1" dirty="0"/>
              <a:t>FOK</a:t>
            </a:r>
            <a:r>
              <a:rPr lang="el-GR" sz="3200" b="1" dirty="0"/>
              <a:t>).</a:t>
            </a:r>
          </a:p>
        </p:txBody>
      </p:sp>
      <p:sp>
        <p:nvSpPr>
          <p:cNvPr id="17411" name="Rectangle 3"/>
          <p:cNvSpPr>
            <a:spLocks noGrp="1" noChangeArrowheads="1"/>
          </p:cNvSpPr>
          <p:nvPr>
            <p:ph sz="quarter" idx="1"/>
          </p:nvPr>
        </p:nvSpPr>
        <p:spPr/>
        <p:txBody>
          <a:bodyPr/>
          <a:lstStyle/>
          <a:p>
            <a:r>
              <a:rPr lang="el-GR"/>
              <a:t>Η εντολή αυτή εκτελείται άμεσα εφόσον πληρούνται τα κριτήρια της τιμής και τα τεμάχια της εντολής μπορούν να πραγματοποιηθούν εξ ολοκλήρου, διαφορετικά ακυρώνεται.</a:t>
            </a:r>
          </a:p>
        </p:txBody>
      </p:sp>
      <p:sp>
        <p:nvSpPr>
          <p:cNvPr id="4" name="3 - Θέση αριθμού διαφάνειας"/>
          <p:cNvSpPr>
            <a:spLocks noGrp="1"/>
          </p:cNvSpPr>
          <p:nvPr>
            <p:ph type="sldNum" sz="quarter" idx="12"/>
          </p:nvPr>
        </p:nvSpPr>
        <p:spPr/>
        <p:txBody>
          <a:bodyPr/>
          <a:lstStyle/>
          <a:p>
            <a:fld id="{5C1EFED4-E071-4E6B-B23B-278B8B679D33}" type="slidenum">
              <a:rPr lang="el-GR" altLang="en-US" smtClean="0"/>
              <a:pPr/>
              <a:t>19</a:t>
            </a:fld>
            <a:endParaRPr lang="el-GR" altLang="en-US"/>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p:txBody>
          <a:bodyPr>
            <a:normAutofit fontScale="90000"/>
          </a:bodyPr>
          <a:lstStyle/>
          <a:p>
            <a:r>
              <a:rPr lang="el-GR" sz="2800" b="1"/>
              <a:t>Ολοκληρωμένο Αυτοματοποιημένο  Σύστημα Ηλεκτρονικών Συναλλαγών (Ο.Α.Σ.Η.Σ.)</a:t>
            </a:r>
            <a:r>
              <a:rPr lang="el-GR" sz="2800"/>
              <a:t/>
            </a:r>
            <a:br>
              <a:rPr lang="el-GR" sz="2800"/>
            </a:br>
            <a:endParaRPr lang="el-GR" sz="2800"/>
          </a:p>
        </p:txBody>
      </p:sp>
      <p:sp>
        <p:nvSpPr>
          <p:cNvPr id="107523" name="Rectangle 3"/>
          <p:cNvSpPr>
            <a:spLocks noGrp="1" noChangeArrowheads="1"/>
          </p:cNvSpPr>
          <p:nvPr>
            <p:ph sz="quarter" idx="1"/>
          </p:nvPr>
        </p:nvSpPr>
        <p:spPr/>
        <p:txBody>
          <a:bodyPr/>
          <a:lstStyle/>
          <a:p>
            <a:pPr>
              <a:lnSpc>
                <a:spcPct val="90000"/>
              </a:lnSpc>
            </a:pPr>
            <a:r>
              <a:rPr lang="el-GR" sz="2100" dirty="0"/>
              <a:t>Το </a:t>
            </a:r>
            <a:r>
              <a:rPr lang="el-GR" sz="2100" dirty="0" err="1"/>
              <a:t>Ο.Α.Σ.Η.Σ</a:t>
            </a:r>
            <a:r>
              <a:rPr lang="el-GR" sz="2100" dirty="0"/>
              <a:t>. ξεκίνησε το1999 και δίνει τη δυνατότητα στα μέλη του Χρηματιστηρίου:</a:t>
            </a:r>
          </a:p>
          <a:p>
            <a:pPr>
              <a:lnSpc>
                <a:spcPct val="90000"/>
              </a:lnSpc>
            </a:pPr>
            <a:r>
              <a:rPr lang="el-GR" sz="2100" dirty="0"/>
              <a:t>να προετοιμάσουν τις εντολές πριν από το άνοιγμα της αγοράς,</a:t>
            </a:r>
          </a:p>
          <a:p>
            <a:pPr>
              <a:lnSpc>
                <a:spcPct val="90000"/>
              </a:lnSpc>
            </a:pPr>
            <a:r>
              <a:rPr lang="el-GR" sz="2100" dirty="0"/>
              <a:t>να εισάγουν εντολές στο σύστημα πριν το άνοιγμα της αγοράς για τη διαμόρφωση της τιμής ανοίγματος μιας μετοχής,</a:t>
            </a:r>
          </a:p>
          <a:p>
            <a:pPr>
              <a:lnSpc>
                <a:spcPct val="90000"/>
              </a:lnSpc>
            </a:pPr>
            <a:r>
              <a:rPr lang="el-GR" sz="2100" dirty="0"/>
              <a:t>να παρακολουθούν όλες τις εντολές πώλησης ή αγοράς, οι οποίες έχουν πραγματοποιηθεί ή δεν έχουν πραγματοποιηθεί, </a:t>
            </a:r>
          </a:p>
          <a:p>
            <a:pPr>
              <a:lnSpc>
                <a:spcPct val="90000"/>
              </a:lnSpc>
            </a:pPr>
            <a:r>
              <a:rPr lang="el-GR" sz="2100" dirty="0"/>
              <a:t>να τυπώσουν κάθε συναλλαγή μέσω του εκτυπωτή τους, </a:t>
            </a:r>
          </a:p>
          <a:p>
            <a:pPr>
              <a:lnSpc>
                <a:spcPct val="90000"/>
              </a:lnSpc>
            </a:pPr>
            <a:r>
              <a:rPr lang="el-GR" sz="2100" dirty="0"/>
              <a:t>να αποθηκεύσουν όλες τις εντολές που έχουν πραγματοποιηθεί ή όχι σε δισκέτα.</a:t>
            </a:r>
          </a:p>
        </p:txBody>
      </p:sp>
      <p:sp>
        <p:nvSpPr>
          <p:cNvPr id="4" name="3 - Θέση αριθμού διαφάνειας"/>
          <p:cNvSpPr>
            <a:spLocks noGrp="1"/>
          </p:cNvSpPr>
          <p:nvPr>
            <p:ph type="sldNum" sz="quarter" idx="12"/>
          </p:nvPr>
        </p:nvSpPr>
        <p:spPr/>
        <p:txBody>
          <a:bodyPr/>
          <a:lstStyle/>
          <a:p>
            <a:fld id="{5C1EFED4-E071-4E6B-B23B-278B8B679D33}" type="slidenum">
              <a:rPr lang="el-GR" altLang="en-US" smtClean="0"/>
              <a:pPr/>
              <a:t>2</a:t>
            </a:fld>
            <a:endParaRPr lang="el-GR" altLang="en-US"/>
          </a:p>
        </p:txBody>
      </p:sp>
    </p:spTree>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normAutofit fontScale="90000"/>
          </a:bodyPr>
          <a:lstStyle/>
          <a:p>
            <a:r>
              <a:rPr lang="el-GR" sz="3400" b="1" dirty="0"/>
              <a:t>Η συνθήκη «Όλα ή </a:t>
            </a:r>
            <a:r>
              <a:rPr lang="el-GR" sz="3400" b="1" dirty="0" smtClean="0"/>
              <a:t>Τίποτα, ΟΗΤ» </a:t>
            </a:r>
            <a:r>
              <a:rPr lang="el-GR" sz="3400" b="1" dirty="0"/>
              <a:t>(</a:t>
            </a:r>
            <a:r>
              <a:rPr lang="en-US" sz="3400" b="1" dirty="0"/>
              <a:t>All Or None</a:t>
            </a:r>
            <a:r>
              <a:rPr lang="el-GR" sz="3400" b="1" dirty="0"/>
              <a:t>-</a:t>
            </a:r>
            <a:r>
              <a:rPr lang="en-US" sz="3400" b="1" dirty="0"/>
              <a:t>AON</a:t>
            </a:r>
            <a:endParaRPr lang="el-GR" sz="3400" b="1" dirty="0"/>
          </a:p>
        </p:txBody>
      </p:sp>
      <p:sp>
        <p:nvSpPr>
          <p:cNvPr id="18435" name="Rectangle 3"/>
          <p:cNvSpPr>
            <a:spLocks noGrp="1" noChangeArrowheads="1"/>
          </p:cNvSpPr>
          <p:nvPr>
            <p:ph sz="quarter" idx="1"/>
          </p:nvPr>
        </p:nvSpPr>
        <p:spPr/>
        <p:txBody>
          <a:bodyPr/>
          <a:lstStyle/>
          <a:p>
            <a:r>
              <a:rPr lang="el-GR" dirty="0"/>
              <a:t>Η συνθήκη ΑΟΝ προσδιορίζει ότι εντολή παραμένει ενεργή μέχρι να εκτελεστεί στο σύνολό της. </a:t>
            </a:r>
          </a:p>
          <a:p>
            <a:r>
              <a:rPr lang="el-GR" dirty="0">
                <a:solidFill>
                  <a:srgbClr val="FF0000"/>
                </a:solidFill>
              </a:rPr>
              <a:t>Δεν επιτρέπεται μερική εκτέλεση</a:t>
            </a:r>
            <a:r>
              <a:rPr lang="el-GR" dirty="0" smtClean="0">
                <a:solidFill>
                  <a:srgbClr val="FF0000"/>
                </a:solidFill>
              </a:rPr>
              <a:t>.</a:t>
            </a:r>
          </a:p>
          <a:p>
            <a:endParaRPr lang="el-GR" dirty="0" smtClean="0"/>
          </a:p>
          <a:p>
            <a:r>
              <a:rPr lang="el-GR" sz="2800" dirty="0" smtClean="0">
                <a:solidFill>
                  <a:srgbClr val="00B050"/>
                </a:solidFill>
              </a:rPr>
              <a:t>Ισχύει μόνο στην αγορά ομολόγων</a:t>
            </a:r>
            <a:endParaRPr lang="el-GR" sz="2800" dirty="0">
              <a:solidFill>
                <a:srgbClr val="00B050"/>
              </a:solidFill>
            </a:endParaRPr>
          </a:p>
        </p:txBody>
      </p:sp>
      <p:sp>
        <p:nvSpPr>
          <p:cNvPr id="4" name="3 - Θέση αριθμού διαφάνειας"/>
          <p:cNvSpPr>
            <a:spLocks noGrp="1"/>
          </p:cNvSpPr>
          <p:nvPr>
            <p:ph type="sldNum" sz="quarter" idx="12"/>
          </p:nvPr>
        </p:nvSpPr>
        <p:spPr/>
        <p:txBody>
          <a:bodyPr/>
          <a:lstStyle/>
          <a:p>
            <a:fld id="{5C1EFED4-E071-4E6B-B23B-278B8B679D33}" type="slidenum">
              <a:rPr lang="el-GR" altLang="en-US" smtClean="0"/>
              <a:pPr/>
              <a:t>20</a:t>
            </a:fld>
            <a:endParaRPr lang="el-GR" altLang="en-US"/>
          </a:p>
        </p:txBody>
      </p:sp>
    </p:spTree>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l-GR" sz="2900" b="1" dirty="0"/>
              <a:t>Η συνθήκη «Σε </a:t>
            </a:r>
            <a:r>
              <a:rPr lang="el-GR" sz="2900" b="1" dirty="0" smtClean="0"/>
              <a:t>Πολλαπλάσιο, ΣΠ» </a:t>
            </a:r>
            <a:r>
              <a:rPr lang="el-GR" sz="2900" b="1" dirty="0"/>
              <a:t>(</a:t>
            </a:r>
            <a:r>
              <a:rPr lang="en-US" sz="2900" b="1" dirty="0"/>
              <a:t>Multiples Of</a:t>
            </a:r>
            <a:r>
              <a:rPr lang="el-GR" sz="2900" b="1" dirty="0"/>
              <a:t>-</a:t>
            </a:r>
            <a:r>
              <a:rPr lang="en-US" sz="2900" b="1" dirty="0"/>
              <a:t>MO</a:t>
            </a:r>
            <a:r>
              <a:rPr lang="el-GR" sz="2900" b="1" dirty="0"/>
              <a:t>).</a:t>
            </a:r>
          </a:p>
        </p:txBody>
      </p:sp>
      <p:sp>
        <p:nvSpPr>
          <p:cNvPr id="19459" name="Rectangle 3"/>
          <p:cNvSpPr>
            <a:spLocks noGrp="1" noChangeArrowheads="1"/>
          </p:cNvSpPr>
          <p:nvPr>
            <p:ph sz="quarter" idx="1"/>
          </p:nvPr>
        </p:nvSpPr>
        <p:spPr/>
        <p:txBody>
          <a:bodyPr>
            <a:normAutofit fontScale="92500" lnSpcReduction="20000"/>
          </a:bodyPr>
          <a:lstStyle/>
          <a:p>
            <a:pPr indent="0">
              <a:buFont typeface="Wingdings" pitchFamily="2" charset="2"/>
              <a:buNone/>
            </a:pPr>
            <a:r>
              <a:rPr lang="el-GR" dirty="0"/>
              <a:t>Η συνθήκη αυτή προσδιορίζει ότι η εντολή παραμένει ενεργή και εκτελείται με την προϋπόθεση ότι θα εκτελεστεί σε </a:t>
            </a:r>
            <a:r>
              <a:rPr lang="el-GR" u="sng" dirty="0"/>
              <a:t>πολλαπλάσια συγκεκριμένου αριθμού</a:t>
            </a:r>
            <a:r>
              <a:rPr lang="el-GR" dirty="0"/>
              <a:t> τεμαχίων που δηλώνεται. Ο αριθμός αυτός πρέπει υποχρεωτικά να είναι:</a:t>
            </a:r>
          </a:p>
          <a:p>
            <a:endParaRPr lang="el-GR" dirty="0" smtClean="0"/>
          </a:p>
          <a:p>
            <a:r>
              <a:rPr lang="el-GR" dirty="0" smtClean="0"/>
              <a:t>Μικρότερος </a:t>
            </a:r>
            <a:r>
              <a:rPr lang="el-GR" dirty="0"/>
              <a:t>της ποσότητας τεμαχίων που δηλώνονται με την εντολή και</a:t>
            </a:r>
          </a:p>
          <a:p>
            <a:endParaRPr lang="el-GR" dirty="0" smtClean="0"/>
          </a:p>
          <a:p>
            <a:r>
              <a:rPr lang="el-GR" dirty="0" smtClean="0"/>
              <a:t>Ακέραιος </a:t>
            </a:r>
            <a:r>
              <a:rPr lang="el-GR" dirty="0"/>
              <a:t>διαιρέτης της ποσότητας </a:t>
            </a:r>
            <a:r>
              <a:rPr lang="el-GR" dirty="0" smtClean="0"/>
              <a:t>αυτής</a:t>
            </a:r>
          </a:p>
          <a:p>
            <a:endParaRPr lang="el-GR" dirty="0" smtClean="0"/>
          </a:p>
          <a:p>
            <a:pPr>
              <a:buNone/>
            </a:pPr>
            <a:endParaRPr lang="el-GR" dirty="0" smtClean="0"/>
          </a:p>
          <a:p>
            <a:r>
              <a:rPr lang="el-GR" sz="1600" dirty="0" smtClean="0">
                <a:solidFill>
                  <a:srgbClr val="0070C0"/>
                </a:solidFill>
              </a:rPr>
              <a:t>Ισχύει μόνο στην αγορά ομολόγων</a:t>
            </a:r>
          </a:p>
          <a:p>
            <a:endParaRPr lang="el-GR" dirty="0"/>
          </a:p>
        </p:txBody>
      </p:sp>
      <p:sp>
        <p:nvSpPr>
          <p:cNvPr id="4" name="3 - Θέση αριθμού διαφάνειας"/>
          <p:cNvSpPr>
            <a:spLocks noGrp="1"/>
          </p:cNvSpPr>
          <p:nvPr>
            <p:ph type="sldNum" sz="quarter" idx="12"/>
          </p:nvPr>
        </p:nvSpPr>
        <p:spPr/>
        <p:txBody>
          <a:bodyPr/>
          <a:lstStyle/>
          <a:p>
            <a:fld id="{5C1EFED4-E071-4E6B-B23B-278B8B679D33}" type="slidenum">
              <a:rPr lang="el-GR" altLang="en-US" smtClean="0"/>
              <a:pPr/>
              <a:t>21</a:t>
            </a:fld>
            <a:endParaRPr lang="el-GR" altLang="en-US"/>
          </a:p>
        </p:txBody>
      </p:sp>
    </p:spTree>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normAutofit fontScale="90000"/>
          </a:bodyPr>
          <a:lstStyle/>
          <a:p>
            <a:r>
              <a:rPr lang="el-GR" sz="3400" b="1" dirty="0"/>
              <a:t>Η συνθήκη «Με Ελάχιστο </a:t>
            </a:r>
            <a:r>
              <a:rPr lang="el-GR" sz="3400" b="1" dirty="0" smtClean="0"/>
              <a:t>Μέγεθος, ΜΕΜ» </a:t>
            </a:r>
            <a:r>
              <a:rPr lang="el-GR" sz="3400" b="1" dirty="0"/>
              <a:t>(</a:t>
            </a:r>
            <a:r>
              <a:rPr lang="en-US" sz="3400" b="1" dirty="0"/>
              <a:t>Minimum Fill</a:t>
            </a:r>
            <a:r>
              <a:rPr lang="el-GR" sz="3400" b="1" dirty="0"/>
              <a:t>-</a:t>
            </a:r>
            <a:r>
              <a:rPr lang="en-US" sz="3400" b="1" dirty="0"/>
              <a:t>MF</a:t>
            </a:r>
            <a:r>
              <a:rPr lang="el-GR" sz="3400" b="1" dirty="0"/>
              <a:t>)</a:t>
            </a:r>
          </a:p>
        </p:txBody>
      </p:sp>
      <p:sp>
        <p:nvSpPr>
          <p:cNvPr id="20483" name="Rectangle 3"/>
          <p:cNvSpPr>
            <a:spLocks noGrp="1" noChangeArrowheads="1"/>
          </p:cNvSpPr>
          <p:nvPr>
            <p:ph sz="quarter" idx="1"/>
          </p:nvPr>
        </p:nvSpPr>
        <p:spPr/>
        <p:txBody>
          <a:bodyPr/>
          <a:lstStyle/>
          <a:p>
            <a:r>
              <a:rPr lang="el-GR" dirty="0"/>
              <a:t>Η συνθήκη αυτή προσδιορίζει ότι η εντολή παραμένει ενεργή και εκτελείται με την προϋπόθεση ότι θα </a:t>
            </a:r>
            <a:r>
              <a:rPr lang="el-GR" i="1" dirty="0">
                <a:solidFill>
                  <a:srgbClr val="00B050"/>
                </a:solidFill>
              </a:rPr>
              <a:t>εκτελεστεί ένας ελάχιστος αριθμός τεμαχίων που δηλώνεται</a:t>
            </a:r>
            <a:r>
              <a:rPr lang="el-GR" i="1" dirty="0" smtClean="0">
                <a:solidFill>
                  <a:srgbClr val="00B050"/>
                </a:solidFill>
              </a:rPr>
              <a:t>.</a:t>
            </a:r>
          </a:p>
          <a:p>
            <a:endParaRPr lang="el-GR" dirty="0" smtClean="0"/>
          </a:p>
          <a:p>
            <a:r>
              <a:rPr lang="el-GR" sz="2400" dirty="0" smtClean="0">
                <a:solidFill>
                  <a:srgbClr val="0070C0"/>
                </a:solidFill>
              </a:rPr>
              <a:t>Ισχύει μόνο στην αγορά ομολόγων</a:t>
            </a:r>
          </a:p>
          <a:p>
            <a:pPr>
              <a:buNone/>
            </a:pPr>
            <a:endParaRPr lang="el-GR" dirty="0"/>
          </a:p>
        </p:txBody>
      </p:sp>
      <p:sp>
        <p:nvSpPr>
          <p:cNvPr id="4" name="3 - Θέση αριθμού διαφάνειας"/>
          <p:cNvSpPr>
            <a:spLocks noGrp="1"/>
          </p:cNvSpPr>
          <p:nvPr>
            <p:ph type="sldNum" sz="quarter" idx="12"/>
          </p:nvPr>
        </p:nvSpPr>
        <p:spPr/>
        <p:txBody>
          <a:bodyPr/>
          <a:lstStyle/>
          <a:p>
            <a:fld id="{5C1EFED4-E071-4E6B-B23B-278B8B679D33}" type="slidenum">
              <a:rPr lang="el-GR" altLang="en-US" smtClean="0"/>
              <a:pPr/>
              <a:t>22</a:t>
            </a:fld>
            <a:endParaRPr lang="el-GR" altLang="en-US"/>
          </a:p>
        </p:txBody>
      </p:sp>
    </p:spTree>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normAutofit fontScale="90000"/>
          </a:bodyPr>
          <a:lstStyle/>
          <a:p>
            <a:r>
              <a:rPr lang="el-GR" sz="3400" b="1"/>
              <a:t>Χρονική Διάρκεια Εντολών</a:t>
            </a:r>
            <a:br>
              <a:rPr lang="el-GR" sz="3400" b="1"/>
            </a:br>
            <a:endParaRPr lang="el-GR" sz="3400" b="1"/>
          </a:p>
        </p:txBody>
      </p:sp>
      <p:sp>
        <p:nvSpPr>
          <p:cNvPr id="21507" name="Rectangle 3"/>
          <p:cNvSpPr>
            <a:spLocks noGrp="1" noChangeArrowheads="1"/>
          </p:cNvSpPr>
          <p:nvPr>
            <p:ph sz="quarter" idx="1"/>
          </p:nvPr>
        </p:nvSpPr>
        <p:spPr/>
        <p:txBody>
          <a:bodyPr>
            <a:normAutofit lnSpcReduction="10000"/>
          </a:bodyPr>
          <a:lstStyle/>
          <a:p>
            <a:pPr>
              <a:lnSpc>
                <a:spcPct val="90000"/>
              </a:lnSpc>
            </a:pPr>
            <a:r>
              <a:rPr lang="el-GR" sz="2100" b="1" dirty="0"/>
              <a:t>Η</a:t>
            </a:r>
            <a:r>
              <a:rPr lang="en-GB" sz="2100" b="1" dirty="0"/>
              <a:t> </a:t>
            </a:r>
            <a:r>
              <a:rPr lang="el-GR" sz="2100" b="1" dirty="0" smtClean="0"/>
              <a:t>ημερήσια, ΗΜΕ</a:t>
            </a:r>
            <a:r>
              <a:rPr lang="en-GB" sz="2100" b="1" dirty="0" smtClean="0"/>
              <a:t> </a:t>
            </a:r>
            <a:r>
              <a:rPr lang="en-GB" sz="2100" b="1" dirty="0"/>
              <a:t>(</a:t>
            </a:r>
            <a:r>
              <a:rPr lang="en-US" sz="2100" b="1" dirty="0"/>
              <a:t>Good for Day-GFD</a:t>
            </a:r>
            <a:r>
              <a:rPr lang="en-GB" sz="2100" b="1" dirty="0"/>
              <a:t>).</a:t>
            </a:r>
            <a:r>
              <a:rPr lang="en-GB" sz="2100" dirty="0"/>
              <a:t> </a:t>
            </a:r>
            <a:r>
              <a:rPr lang="el-GR" sz="2100" dirty="0"/>
              <a:t>Η εντολή αυτή ισχύει για μια ημέρα. Όλες οι εντολές είναι ημερήσιες εκτός αν ορισθούν διαφορετικά. </a:t>
            </a:r>
          </a:p>
          <a:p>
            <a:pPr>
              <a:lnSpc>
                <a:spcPct val="90000"/>
              </a:lnSpc>
            </a:pPr>
            <a:endParaRPr lang="el-GR" sz="2100" dirty="0"/>
          </a:p>
          <a:p>
            <a:pPr>
              <a:lnSpc>
                <a:spcPct val="90000"/>
              </a:lnSpc>
            </a:pPr>
            <a:r>
              <a:rPr lang="el-GR" sz="2100" b="1" dirty="0"/>
              <a:t>Έγκυρη μέχρι να </a:t>
            </a:r>
            <a:r>
              <a:rPr lang="el-GR" sz="2100" b="1" dirty="0" smtClean="0"/>
              <a:t>ακυρωθεί, ΚΜΑ </a:t>
            </a:r>
            <a:r>
              <a:rPr lang="el-GR" sz="2100" b="1" dirty="0"/>
              <a:t>(</a:t>
            </a:r>
            <a:r>
              <a:rPr lang="en-US" sz="2100" b="1" dirty="0"/>
              <a:t>Good Till Cancel</a:t>
            </a:r>
            <a:r>
              <a:rPr lang="el-GR" sz="2100" b="1" dirty="0"/>
              <a:t>-</a:t>
            </a:r>
            <a:r>
              <a:rPr lang="en-US" sz="2100" b="1" dirty="0"/>
              <a:t>GTC</a:t>
            </a:r>
            <a:r>
              <a:rPr lang="el-GR" sz="2100" b="1" dirty="0"/>
              <a:t>).</a:t>
            </a:r>
            <a:r>
              <a:rPr lang="el-GR" sz="2100" dirty="0"/>
              <a:t> Η εντολή αυτή </a:t>
            </a:r>
            <a:r>
              <a:rPr lang="el-GR" sz="2100" dirty="0">
                <a:solidFill>
                  <a:srgbClr val="FF0000"/>
                </a:solidFill>
              </a:rPr>
              <a:t>παραμένει στο σύστημα ως ενεργή </a:t>
            </a:r>
            <a:r>
              <a:rPr lang="el-GR" sz="2100" dirty="0"/>
              <a:t>μέχρις ότου να εκτελεστεί ή να ακυρωθεί, </a:t>
            </a:r>
          </a:p>
          <a:p>
            <a:pPr>
              <a:lnSpc>
                <a:spcPct val="90000"/>
              </a:lnSpc>
            </a:pPr>
            <a:endParaRPr lang="el-GR" sz="2100" dirty="0"/>
          </a:p>
          <a:p>
            <a:pPr>
              <a:lnSpc>
                <a:spcPct val="90000"/>
              </a:lnSpc>
            </a:pPr>
            <a:r>
              <a:rPr lang="el-GR" sz="2100" b="1" dirty="0"/>
              <a:t>Έγκυρη μέχρι </a:t>
            </a:r>
            <a:r>
              <a:rPr lang="el-GR" sz="2100" b="1" dirty="0" smtClean="0"/>
              <a:t>ημερομηνία, ΚΜΗ </a:t>
            </a:r>
            <a:r>
              <a:rPr lang="el-GR" sz="2100" b="1" dirty="0"/>
              <a:t>(</a:t>
            </a:r>
            <a:r>
              <a:rPr lang="en-US" sz="2100" b="1" dirty="0"/>
              <a:t>Good Till Date</a:t>
            </a:r>
            <a:r>
              <a:rPr lang="el-GR" sz="2100" b="1" dirty="0"/>
              <a:t>-</a:t>
            </a:r>
            <a:r>
              <a:rPr lang="en-US" sz="2100" b="1" dirty="0"/>
              <a:t>GTD</a:t>
            </a:r>
            <a:r>
              <a:rPr lang="el-GR" sz="2100" b="1" dirty="0"/>
              <a:t>).</a:t>
            </a:r>
            <a:r>
              <a:rPr lang="el-GR" sz="2100" dirty="0"/>
              <a:t> Η εντολή αυτή επιτρέπει στον επενδυτή να ορίσει μια </a:t>
            </a:r>
            <a:r>
              <a:rPr lang="el-GR" sz="2100" dirty="0">
                <a:solidFill>
                  <a:srgbClr val="FF0000"/>
                </a:solidFill>
              </a:rPr>
              <a:t>συγκεκριμένη ημερομηνία λήξης</a:t>
            </a:r>
            <a:r>
              <a:rPr lang="el-GR" sz="2100" dirty="0"/>
              <a:t>.</a:t>
            </a:r>
          </a:p>
          <a:p>
            <a:pPr>
              <a:lnSpc>
                <a:spcPct val="90000"/>
              </a:lnSpc>
              <a:buFont typeface="Wingdings" pitchFamily="2" charset="2"/>
              <a:buNone/>
            </a:pPr>
            <a:endParaRPr lang="el-GR" sz="2100" dirty="0"/>
          </a:p>
          <a:p>
            <a:pPr>
              <a:lnSpc>
                <a:spcPct val="90000"/>
              </a:lnSpc>
            </a:pPr>
            <a:r>
              <a:rPr lang="el-GR" sz="2100" b="1" dirty="0"/>
              <a:t>Μέχρι τη λήξη (</a:t>
            </a:r>
            <a:r>
              <a:rPr lang="en-US" sz="2100" b="1" dirty="0"/>
              <a:t>Until Expiration-UE</a:t>
            </a:r>
            <a:r>
              <a:rPr lang="en-US" sz="2100" dirty="0"/>
              <a:t>). </a:t>
            </a:r>
            <a:r>
              <a:rPr lang="el-GR" sz="2100" dirty="0"/>
              <a:t>Εντολές που παραμένουν </a:t>
            </a:r>
            <a:r>
              <a:rPr lang="el-GR" sz="2100" dirty="0" smtClean="0"/>
              <a:t>ενεργές </a:t>
            </a:r>
            <a:r>
              <a:rPr lang="el-GR" sz="2100" dirty="0">
                <a:solidFill>
                  <a:srgbClr val="FF0000"/>
                </a:solidFill>
              </a:rPr>
              <a:t>μέχρι το τέλος της συνεδρίασης της ημέρας λήξης </a:t>
            </a:r>
            <a:r>
              <a:rPr lang="el-GR" sz="2100" dirty="0"/>
              <a:t>της σειράς Παραγώγου στην οποία και αναφέρονται.</a:t>
            </a:r>
            <a:r>
              <a:rPr lang="en-US" sz="2100" dirty="0"/>
              <a:t> </a:t>
            </a:r>
            <a:endParaRPr lang="el-GR" sz="2100" dirty="0"/>
          </a:p>
        </p:txBody>
      </p:sp>
      <p:sp>
        <p:nvSpPr>
          <p:cNvPr id="4" name="3 - Θέση αριθμού διαφάνειας"/>
          <p:cNvSpPr>
            <a:spLocks noGrp="1"/>
          </p:cNvSpPr>
          <p:nvPr>
            <p:ph type="sldNum" sz="quarter" idx="12"/>
          </p:nvPr>
        </p:nvSpPr>
        <p:spPr/>
        <p:txBody>
          <a:bodyPr/>
          <a:lstStyle/>
          <a:p>
            <a:fld id="{5C1EFED4-E071-4E6B-B23B-278B8B679D33}" type="slidenum">
              <a:rPr lang="el-GR" altLang="en-US" smtClean="0"/>
              <a:pPr/>
              <a:t>23</a:t>
            </a:fld>
            <a:endParaRPr lang="el-GR" altLang="en-US"/>
          </a:p>
        </p:txBody>
      </p:sp>
    </p:spTree>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title"/>
          </p:nvPr>
        </p:nvSpPr>
        <p:spPr/>
        <p:txBody>
          <a:bodyPr>
            <a:normAutofit fontScale="90000"/>
          </a:bodyPr>
          <a:lstStyle/>
          <a:p>
            <a:r>
              <a:rPr lang="el-GR" sz="3800" b="1" dirty="0">
                <a:solidFill>
                  <a:srgbClr val="002060"/>
                </a:solidFill>
              </a:rPr>
              <a:t>Προτεραιότητα/κριτήρια κατάταξης εντολών</a:t>
            </a:r>
          </a:p>
        </p:txBody>
      </p:sp>
      <p:sp>
        <p:nvSpPr>
          <p:cNvPr id="111619" name="Rectangle 3"/>
          <p:cNvSpPr>
            <a:spLocks noGrp="1" noChangeArrowheads="1"/>
          </p:cNvSpPr>
          <p:nvPr>
            <p:ph sz="quarter" idx="1"/>
          </p:nvPr>
        </p:nvSpPr>
        <p:spPr/>
        <p:txBody>
          <a:bodyPr/>
          <a:lstStyle/>
          <a:p>
            <a:pPr indent="0">
              <a:lnSpc>
                <a:spcPct val="90000"/>
              </a:lnSpc>
              <a:buFont typeface="Wingdings" pitchFamily="2" charset="2"/>
              <a:buNone/>
            </a:pPr>
            <a:r>
              <a:rPr lang="el-GR" sz="2600" dirty="0"/>
              <a:t>Η σειρά κατάταξης κάθε εντολής, ανά είδος, γίνεται με βάση τα ακόλουθα κριτήρια:</a:t>
            </a:r>
          </a:p>
          <a:p>
            <a:pPr>
              <a:lnSpc>
                <a:spcPct val="90000"/>
              </a:lnSpc>
            </a:pPr>
            <a:endParaRPr lang="el-GR" sz="2600" b="1" dirty="0"/>
          </a:p>
          <a:p>
            <a:pPr>
              <a:lnSpc>
                <a:spcPct val="90000"/>
              </a:lnSpc>
            </a:pPr>
            <a:r>
              <a:rPr lang="el-GR" sz="2600" b="1" dirty="0"/>
              <a:t>Την καλύτερη τιμή</a:t>
            </a:r>
            <a:r>
              <a:rPr lang="el-GR" sz="2600" dirty="0"/>
              <a:t>: οι </a:t>
            </a:r>
            <a:r>
              <a:rPr lang="el-GR" sz="2600" dirty="0">
                <a:solidFill>
                  <a:srgbClr val="FF0000"/>
                </a:solidFill>
              </a:rPr>
              <a:t>εντολές αγοράς </a:t>
            </a:r>
            <a:r>
              <a:rPr lang="el-GR" sz="2600" dirty="0"/>
              <a:t>κατατάσσονται κατά προτεραιότητα με βάση την </a:t>
            </a:r>
            <a:r>
              <a:rPr lang="el-GR" sz="2600" dirty="0">
                <a:solidFill>
                  <a:srgbClr val="FF0000"/>
                </a:solidFill>
              </a:rPr>
              <a:t>υψηλότερη τιμή</a:t>
            </a:r>
            <a:r>
              <a:rPr lang="el-GR" sz="2600" dirty="0"/>
              <a:t>, ενώ οι </a:t>
            </a:r>
            <a:r>
              <a:rPr lang="el-GR" sz="2600" dirty="0">
                <a:solidFill>
                  <a:srgbClr val="00B0F0"/>
                </a:solidFill>
              </a:rPr>
              <a:t>εντολές πώλησης με βάση τη μικρότερη τιμή.</a:t>
            </a:r>
          </a:p>
          <a:p>
            <a:pPr>
              <a:lnSpc>
                <a:spcPct val="90000"/>
              </a:lnSpc>
            </a:pPr>
            <a:endParaRPr lang="el-GR" sz="2600" b="1" dirty="0"/>
          </a:p>
          <a:p>
            <a:pPr>
              <a:lnSpc>
                <a:spcPct val="90000"/>
              </a:lnSpc>
            </a:pPr>
            <a:r>
              <a:rPr lang="el-GR" sz="2600" b="1" dirty="0"/>
              <a:t>Το χρόνο</a:t>
            </a:r>
            <a:r>
              <a:rPr lang="el-GR" sz="2600" dirty="0"/>
              <a:t>. Εντολές με την ίδια τιμή κατατάσσονται με </a:t>
            </a:r>
            <a:r>
              <a:rPr lang="el-GR" sz="2600" dirty="0">
                <a:solidFill>
                  <a:srgbClr val="7030A0"/>
                </a:solidFill>
              </a:rPr>
              <a:t>βάση τη χρονική προτεραιότητα τους στο Σύστημα. </a:t>
            </a:r>
          </a:p>
        </p:txBody>
      </p:sp>
      <p:sp>
        <p:nvSpPr>
          <p:cNvPr id="4" name="3 - Θέση αριθμού διαφάνειας"/>
          <p:cNvSpPr>
            <a:spLocks noGrp="1"/>
          </p:cNvSpPr>
          <p:nvPr>
            <p:ph type="sldNum" sz="quarter" idx="12"/>
          </p:nvPr>
        </p:nvSpPr>
        <p:spPr/>
        <p:txBody>
          <a:bodyPr/>
          <a:lstStyle/>
          <a:p>
            <a:fld id="{5C1EFED4-E071-4E6B-B23B-278B8B679D33}" type="slidenum">
              <a:rPr lang="el-GR" altLang="en-US" smtClean="0"/>
              <a:pPr/>
              <a:t>24</a:t>
            </a:fld>
            <a:endParaRPr lang="el-GR" altLang="en-US"/>
          </a:p>
        </p:txBody>
      </p:sp>
    </p:spTree>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274638"/>
            <a:ext cx="7772400" cy="4234482"/>
          </a:xfrm>
        </p:spPr>
        <p:txBody>
          <a:bodyPr>
            <a:normAutofit/>
          </a:bodyPr>
          <a:lstStyle/>
          <a:p>
            <a:r>
              <a:rPr lang="el-GR" dirty="0" smtClean="0"/>
              <a:t> </a:t>
            </a:r>
            <a:r>
              <a:rPr lang="el-GR" b="1" dirty="0" smtClean="0"/>
              <a:t>Κατηγορίες, Πίνακες και Μέθοδοι Διαπραγμάτευσης</a:t>
            </a:r>
            <a:r>
              <a:rPr lang="el-GR" dirty="0" smtClean="0"/>
              <a:t/>
            </a:r>
            <a:br>
              <a:rPr lang="el-GR" dirty="0" smtClean="0"/>
            </a:br>
            <a:endParaRPr lang="el-GR" dirty="0"/>
          </a:p>
        </p:txBody>
      </p:sp>
      <p:sp>
        <p:nvSpPr>
          <p:cNvPr id="4" name="3 - Θέση αριθμού διαφάνειας"/>
          <p:cNvSpPr>
            <a:spLocks noGrp="1"/>
          </p:cNvSpPr>
          <p:nvPr>
            <p:ph type="sldNum" sz="quarter" idx="12"/>
          </p:nvPr>
        </p:nvSpPr>
        <p:spPr/>
        <p:txBody>
          <a:bodyPr/>
          <a:lstStyle/>
          <a:p>
            <a:fld id="{5C1EFED4-E071-4E6B-B23B-278B8B679D33}" type="slidenum">
              <a:rPr lang="el-GR" altLang="en-US" smtClean="0"/>
              <a:pPr/>
              <a:t>25</a:t>
            </a:fld>
            <a:endParaRPr lang="el-GR" altLang="en-US"/>
          </a:p>
        </p:txBody>
      </p:sp>
      <p:sp>
        <p:nvSpPr>
          <p:cNvPr id="5" name="4 - Θέση περιεχομένου"/>
          <p:cNvSpPr>
            <a:spLocks noGrp="1"/>
          </p:cNvSpPr>
          <p:nvPr>
            <p:ph sz="quarter" idx="1"/>
          </p:nvPr>
        </p:nvSpPr>
        <p:spPr/>
        <p:txBody>
          <a:bodyPr/>
          <a:lstStyle/>
          <a:p>
            <a:pPr algn="r">
              <a:buNone/>
            </a:pPr>
            <a:r>
              <a:rPr lang="el-GR" dirty="0" err="1" smtClean="0">
                <a:solidFill>
                  <a:schemeClr val="bg1"/>
                </a:solidFill>
              </a:rPr>
              <a:t>ννννν</a:t>
            </a:r>
            <a:endParaRPr lang="el-GR" dirty="0" smtClean="0">
              <a:solidFill>
                <a:schemeClr val="bg1"/>
              </a:solidFill>
            </a:endParaRPr>
          </a:p>
        </p:txBody>
      </p:sp>
    </p:spTree>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b="1" dirty="0" smtClean="0">
                <a:solidFill>
                  <a:srgbClr val="000000"/>
                </a:solidFill>
                <a:latin typeface="Verdana"/>
              </a:rPr>
              <a:t>Κατηγορίες Διαπραγμάτευσης</a:t>
            </a:r>
            <a:endParaRPr lang="el-GR" sz="2800" dirty="0"/>
          </a:p>
        </p:txBody>
      </p:sp>
      <p:sp>
        <p:nvSpPr>
          <p:cNvPr id="4" name="3 - Θέση αριθμού διαφάνειας"/>
          <p:cNvSpPr>
            <a:spLocks noGrp="1"/>
          </p:cNvSpPr>
          <p:nvPr>
            <p:ph type="sldNum" sz="quarter" idx="12"/>
          </p:nvPr>
        </p:nvSpPr>
        <p:spPr/>
        <p:txBody>
          <a:bodyPr/>
          <a:lstStyle/>
          <a:p>
            <a:fld id="{5C1EFED4-E071-4E6B-B23B-278B8B679D33}" type="slidenum">
              <a:rPr lang="el-GR" altLang="en-US" smtClean="0"/>
              <a:pPr/>
              <a:t>26</a:t>
            </a:fld>
            <a:endParaRPr lang="el-GR" altLang="en-US"/>
          </a:p>
        </p:txBody>
      </p:sp>
      <p:sp>
        <p:nvSpPr>
          <p:cNvPr id="5" name="4 - Θέση περιεχομένου"/>
          <p:cNvSpPr>
            <a:spLocks noGrp="1"/>
          </p:cNvSpPr>
          <p:nvPr>
            <p:ph sz="quarter" idx="1"/>
          </p:nvPr>
        </p:nvSpPr>
        <p:spPr/>
        <p:txBody>
          <a:bodyPr>
            <a:normAutofit fontScale="62500" lnSpcReduction="20000"/>
          </a:bodyPr>
          <a:lstStyle/>
          <a:p>
            <a:endParaRPr lang="el-GR" sz="4400" dirty="0" smtClean="0">
              <a:solidFill>
                <a:srgbClr val="000000"/>
              </a:solidFill>
              <a:latin typeface="Verdana"/>
            </a:endParaRPr>
          </a:p>
          <a:p>
            <a:r>
              <a:rPr lang="el-GR" sz="4400" dirty="0" smtClean="0">
                <a:solidFill>
                  <a:srgbClr val="000000"/>
                </a:solidFill>
                <a:latin typeface="Verdana"/>
              </a:rPr>
              <a:t> </a:t>
            </a:r>
            <a:r>
              <a:rPr lang="el-GR" sz="2800" dirty="0" smtClean="0">
                <a:solidFill>
                  <a:srgbClr val="000000"/>
                </a:solidFill>
                <a:latin typeface="Verdana"/>
              </a:rPr>
              <a:t>Στην Αγορά Αξιών του ΧΑ στην παρούσα φάση έχουν οριστεί οι παρακάτω αγορές: </a:t>
            </a:r>
          </a:p>
          <a:p>
            <a:endParaRPr lang="el-GR" sz="2800" b="1" dirty="0" smtClean="0">
              <a:solidFill>
                <a:srgbClr val="000000"/>
              </a:solidFill>
              <a:latin typeface="Verdana"/>
            </a:endParaRPr>
          </a:p>
          <a:p>
            <a:r>
              <a:rPr lang="el-GR" sz="2800" b="1" dirty="0" smtClean="0">
                <a:solidFill>
                  <a:srgbClr val="000000"/>
                </a:solidFill>
                <a:latin typeface="Verdana"/>
              </a:rPr>
              <a:t>Κατηγορίες Διαπραγμάτευσης 	Σύμβολο Αγοράς 	</a:t>
            </a:r>
          </a:p>
          <a:p>
            <a:r>
              <a:rPr lang="el-GR" sz="2800" dirty="0" smtClean="0">
                <a:solidFill>
                  <a:srgbClr val="000000"/>
                </a:solidFill>
                <a:latin typeface="Verdana"/>
              </a:rPr>
              <a:t>Κύρια Αγορά 					</a:t>
            </a:r>
            <a:r>
              <a:rPr lang="en-US" sz="2800" dirty="0" smtClean="0">
                <a:solidFill>
                  <a:srgbClr val="000000"/>
                </a:solidFill>
                <a:latin typeface="Verdana"/>
              </a:rPr>
              <a:t>M 	</a:t>
            </a:r>
          </a:p>
          <a:p>
            <a:r>
              <a:rPr lang="el-GR" sz="2800" dirty="0" smtClean="0">
                <a:solidFill>
                  <a:srgbClr val="000000"/>
                </a:solidFill>
                <a:latin typeface="Verdana"/>
              </a:rPr>
              <a:t>Χαμηλή Διασπορά 				</a:t>
            </a:r>
            <a:r>
              <a:rPr lang="en-US" sz="2800" dirty="0" smtClean="0">
                <a:solidFill>
                  <a:srgbClr val="000000"/>
                </a:solidFill>
                <a:latin typeface="Verdana"/>
              </a:rPr>
              <a:t>B 	</a:t>
            </a:r>
          </a:p>
          <a:p>
            <a:r>
              <a:rPr lang="el-GR" sz="2800" dirty="0" smtClean="0">
                <a:solidFill>
                  <a:srgbClr val="000000"/>
                </a:solidFill>
                <a:latin typeface="Verdana"/>
              </a:rPr>
              <a:t>Επιτήρηση 					</a:t>
            </a:r>
            <a:r>
              <a:rPr lang="en-US" sz="2800" dirty="0" smtClean="0">
                <a:solidFill>
                  <a:srgbClr val="000000"/>
                </a:solidFill>
                <a:latin typeface="Verdana"/>
              </a:rPr>
              <a:t>C 	</a:t>
            </a:r>
          </a:p>
          <a:p>
            <a:r>
              <a:rPr lang="el-GR" sz="2800" dirty="0" smtClean="0">
                <a:solidFill>
                  <a:srgbClr val="000000"/>
                </a:solidFill>
                <a:latin typeface="Verdana"/>
              </a:rPr>
              <a:t>Προς διαγραφή 				</a:t>
            </a:r>
            <a:r>
              <a:rPr lang="en-US" sz="2800" dirty="0" smtClean="0">
                <a:solidFill>
                  <a:srgbClr val="000000"/>
                </a:solidFill>
                <a:latin typeface="Verdana"/>
              </a:rPr>
              <a:t>Z 	</a:t>
            </a:r>
          </a:p>
          <a:p>
            <a:r>
              <a:rPr lang="el-GR" sz="2800" dirty="0" smtClean="0">
                <a:solidFill>
                  <a:srgbClr val="000000"/>
                </a:solidFill>
                <a:latin typeface="Verdana"/>
              </a:rPr>
              <a:t>Διαπραγματεύσιμα Αμοιβαία Κεφάλαια 	</a:t>
            </a:r>
            <a:r>
              <a:rPr lang="en-US" sz="2800" dirty="0" smtClean="0">
                <a:solidFill>
                  <a:srgbClr val="000000"/>
                </a:solidFill>
                <a:latin typeface="Verdana"/>
              </a:rPr>
              <a:t>T 	</a:t>
            </a:r>
          </a:p>
          <a:p>
            <a:r>
              <a:rPr lang="el-GR" sz="2800" dirty="0" smtClean="0">
                <a:solidFill>
                  <a:srgbClr val="000000"/>
                </a:solidFill>
                <a:latin typeface="Verdana"/>
              </a:rPr>
              <a:t>Εναλλακτική Αγορά 				</a:t>
            </a:r>
            <a:r>
              <a:rPr lang="en-US" sz="2800" dirty="0" smtClean="0">
                <a:solidFill>
                  <a:srgbClr val="000000"/>
                </a:solidFill>
                <a:latin typeface="Verdana"/>
              </a:rPr>
              <a:t>F 	</a:t>
            </a:r>
          </a:p>
          <a:p>
            <a:r>
              <a:rPr lang="el-GR" sz="2800" dirty="0" smtClean="0">
                <a:solidFill>
                  <a:srgbClr val="000000"/>
                </a:solidFill>
                <a:latin typeface="Verdana"/>
              </a:rPr>
              <a:t>Ομολόγων 					</a:t>
            </a:r>
            <a:r>
              <a:rPr lang="en-US" sz="2800" dirty="0" smtClean="0">
                <a:solidFill>
                  <a:srgbClr val="000000"/>
                </a:solidFill>
                <a:latin typeface="Verdana"/>
              </a:rPr>
              <a:t>O 	</a:t>
            </a:r>
          </a:p>
          <a:p>
            <a:r>
              <a:rPr lang="el-GR" sz="2800" dirty="0" smtClean="0">
                <a:solidFill>
                  <a:srgbClr val="000000"/>
                </a:solidFill>
                <a:latin typeface="Verdana"/>
              </a:rPr>
              <a:t>Εκποιήσεων 					</a:t>
            </a:r>
            <a:r>
              <a:rPr lang="en-US" sz="2800" dirty="0" smtClean="0">
                <a:solidFill>
                  <a:srgbClr val="000000"/>
                </a:solidFill>
                <a:latin typeface="Verdana"/>
              </a:rPr>
              <a:t>E 	</a:t>
            </a:r>
          </a:p>
          <a:p>
            <a:r>
              <a:rPr lang="en-US" sz="2800" dirty="0" smtClean="0">
                <a:solidFill>
                  <a:srgbClr val="000000"/>
                </a:solidFill>
                <a:latin typeface="Verdana"/>
              </a:rPr>
              <a:t>Warrants 	</a:t>
            </a:r>
            <a:r>
              <a:rPr lang="el-GR" sz="2800" dirty="0" smtClean="0">
                <a:solidFill>
                  <a:srgbClr val="000000"/>
                </a:solidFill>
                <a:latin typeface="Verdana"/>
              </a:rPr>
              <a:t>				</a:t>
            </a:r>
            <a:r>
              <a:rPr lang="en-US" sz="2800" dirty="0" smtClean="0">
                <a:solidFill>
                  <a:srgbClr val="000000"/>
                </a:solidFill>
                <a:latin typeface="Verdana"/>
              </a:rPr>
              <a:t>W 	</a:t>
            </a:r>
          </a:p>
          <a:p>
            <a:endParaRPr lang="el-GR" dirty="0"/>
          </a:p>
        </p:txBody>
      </p:sp>
    </p:spTree>
  </p:cSld>
  <p:clrMapOvr>
    <a:masterClrMapping/>
  </p:clrMapOvr>
  <p:transition>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Πίνακες Διαπραγμάτευσης</a:t>
            </a:r>
            <a:endParaRPr lang="el-GR" sz="2400" dirty="0"/>
          </a:p>
        </p:txBody>
      </p:sp>
      <p:sp>
        <p:nvSpPr>
          <p:cNvPr id="4" name="3 - Θέση αριθμού διαφάνειας"/>
          <p:cNvSpPr>
            <a:spLocks noGrp="1"/>
          </p:cNvSpPr>
          <p:nvPr>
            <p:ph type="sldNum" sz="quarter" idx="12"/>
          </p:nvPr>
        </p:nvSpPr>
        <p:spPr/>
        <p:txBody>
          <a:bodyPr/>
          <a:lstStyle/>
          <a:p>
            <a:fld id="{5C1EFED4-E071-4E6B-B23B-278B8B679D33}" type="slidenum">
              <a:rPr lang="el-GR" altLang="en-US" smtClean="0"/>
              <a:pPr/>
              <a:t>27</a:t>
            </a:fld>
            <a:endParaRPr lang="el-GR" altLang="en-US"/>
          </a:p>
        </p:txBody>
      </p:sp>
      <p:sp>
        <p:nvSpPr>
          <p:cNvPr id="5" name="4 - Θέση περιεχομένου"/>
          <p:cNvSpPr>
            <a:spLocks noGrp="1"/>
          </p:cNvSpPr>
          <p:nvPr>
            <p:ph sz="quarter" idx="1"/>
          </p:nvPr>
        </p:nvSpPr>
        <p:spPr/>
        <p:txBody>
          <a:bodyPr>
            <a:normAutofit fontScale="62500" lnSpcReduction="20000"/>
          </a:bodyPr>
          <a:lstStyle/>
          <a:p>
            <a:pPr indent="0">
              <a:buNone/>
            </a:pPr>
            <a:r>
              <a:rPr lang="el-GR" dirty="0" smtClean="0"/>
              <a:t>Στο σύστημα ΟΑΣΗΣ αναλόγως των Μεθόδων που ισχύουν σε αυτήν, δημιουργούνται, με διαβίβαση των αντίστοιχων εντολών και για κάθε ημέρα συναλλαγών Πίνακες Διαπραγμάτευσης (</a:t>
            </a:r>
            <a:r>
              <a:rPr lang="el-GR" dirty="0" err="1" smtClean="0"/>
              <a:t>Boards</a:t>
            </a:r>
            <a:r>
              <a:rPr lang="el-GR" dirty="0" smtClean="0"/>
              <a:t>) που είναι οι ακόλουθοι:</a:t>
            </a:r>
            <a:r>
              <a:rPr lang="el-GR" b="1" dirty="0" smtClean="0"/>
              <a:t> </a:t>
            </a:r>
          </a:p>
          <a:p>
            <a:endParaRPr lang="el-GR" b="1" dirty="0" smtClean="0">
              <a:solidFill>
                <a:srgbClr val="0070C0"/>
              </a:solidFill>
            </a:endParaRPr>
          </a:p>
          <a:p>
            <a:r>
              <a:rPr lang="el-GR" b="1" dirty="0" smtClean="0">
                <a:solidFill>
                  <a:srgbClr val="0070C0"/>
                </a:solidFill>
              </a:rPr>
              <a:t>Βασικός Πίνακας (</a:t>
            </a:r>
            <a:r>
              <a:rPr lang="el-GR" b="1" dirty="0" err="1" smtClean="0">
                <a:solidFill>
                  <a:srgbClr val="0070C0"/>
                </a:solidFill>
              </a:rPr>
              <a:t>Main</a:t>
            </a:r>
            <a:r>
              <a:rPr lang="el-GR" b="1" dirty="0" smtClean="0">
                <a:solidFill>
                  <a:srgbClr val="0070C0"/>
                </a:solidFill>
              </a:rPr>
              <a:t> </a:t>
            </a:r>
            <a:r>
              <a:rPr lang="el-GR" b="1" dirty="0" err="1" smtClean="0">
                <a:solidFill>
                  <a:srgbClr val="0070C0"/>
                </a:solidFill>
              </a:rPr>
              <a:t>Board</a:t>
            </a:r>
            <a:r>
              <a:rPr lang="el-GR" dirty="0" smtClean="0"/>
              <a:t>). Στον Πίνακα αυτόν μπορούν να οριστούν : Μέθοδος 1 (Αυτόματη και </a:t>
            </a:r>
            <a:r>
              <a:rPr lang="el-GR" dirty="0" smtClean="0">
                <a:solidFill>
                  <a:srgbClr val="FF0000"/>
                </a:solidFill>
              </a:rPr>
              <a:t>Συνεχής</a:t>
            </a:r>
            <a:r>
              <a:rPr lang="el-GR" dirty="0" smtClean="0"/>
              <a:t> Κατάρτιση Συναλλαγών), </a:t>
            </a:r>
          </a:p>
          <a:p>
            <a:r>
              <a:rPr lang="el-GR" dirty="0" smtClean="0"/>
              <a:t>Μέθοδος 2 (Αυτόματη και </a:t>
            </a:r>
            <a:r>
              <a:rPr lang="el-GR" dirty="0" smtClean="0">
                <a:solidFill>
                  <a:srgbClr val="FF0000"/>
                </a:solidFill>
              </a:rPr>
              <a:t>Στιγμιαία </a:t>
            </a:r>
            <a:r>
              <a:rPr lang="el-GR" dirty="0" smtClean="0"/>
              <a:t>Κατάρτιση Συναλλαγών) και </a:t>
            </a:r>
          </a:p>
          <a:p>
            <a:r>
              <a:rPr lang="el-GR" dirty="0" smtClean="0"/>
              <a:t>Μέθοδος 3 (Αυτόματη και Συνεχής Κατάρτιση Συναλλαγών </a:t>
            </a:r>
            <a:r>
              <a:rPr lang="el-GR" dirty="0" smtClean="0">
                <a:solidFill>
                  <a:srgbClr val="FF0000"/>
                </a:solidFill>
              </a:rPr>
              <a:t>με τιμή Στο Κλείσιμο</a:t>
            </a:r>
            <a:r>
              <a:rPr lang="el-GR" dirty="0" smtClean="0"/>
              <a:t>) </a:t>
            </a:r>
          </a:p>
          <a:p>
            <a:endParaRPr lang="el-GR" dirty="0" smtClean="0"/>
          </a:p>
          <a:p>
            <a:r>
              <a:rPr lang="el-GR" b="1" dirty="0" smtClean="0">
                <a:solidFill>
                  <a:srgbClr val="0070C0"/>
                </a:solidFill>
              </a:rPr>
              <a:t>Πίνακας Προσυμφωνημένων Συναλλαγών </a:t>
            </a:r>
            <a:r>
              <a:rPr lang="el-GR" dirty="0" smtClean="0"/>
              <a:t>(</a:t>
            </a:r>
            <a:r>
              <a:rPr lang="el-GR" dirty="0" err="1" smtClean="0"/>
              <a:t>Pre</a:t>
            </a:r>
            <a:r>
              <a:rPr lang="el-GR" dirty="0" smtClean="0"/>
              <a:t>-</a:t>
            </a:r>
            <a:r>
              <a:rPr lang="el-GR" dirty="0" err="1" smtClean="0"/>
              <a:t>agreed</a:t>
            </a:r>
            <a:r>
              <a:rPr lang="el-GR" dirty="0" smtClean="0"/>
              <a:t> </a:t>
            </a:r>
            <a:r>
              <a:rPr lang="el-GR" dirty="0" err="1" smtClean="0"/>
              <a:t>Trading</a:t>
            </a:r>
            <a:r>
              <a:rPr lang="el-GR" dirty="0" smtClean="0"/>
              <a:t> </a:t>
            </a:r>
            <a:r>
              <a:rPr lang="el-GR" dirty="0" err="1" smtClean="0"/>
              <a:t>Board</a:t>
            </a:r>
            <a:r>
              <a:rPr lang="el-GR" dirty="0" smtClean="0"/>
              <a:t>). Είναι η κατ’ ιδίαν συναλλαγή μέσω του συστήματος , εκτός βιβλίου εντολών, </a:t>
            </a:r>
            <a:r>
              <a:rPr lang="el-GR" dirty="0" err="1" smtClean="0"/>
              <a:t>μετάα</a:t>
            </a:r>
            <a:r>
              <a:rPr lang="el-GR" dirty="0" smtClean="0"/>
              <a:t> </a:t>
            </a:r>
            <a:r>
              <a:rPr lang="el-GR" dirty="0" err="1" smtClean="0"/>
              <a:t>πό</a:t>
            </a:r>
            <a:r>
              <a:rPr lang="el-GR" dirty="0" smtClean="0"/>
              <a:t> συμφωνία των συμβαλλόμενων μερών. </a:t>
            </a:r>
          </a:p>
          <a:p>
            <a:endParaRPr lang="el-GR" dirty="0" smtClean="0"/>
          </a:p>
          <a:p>
            <a:r>
              <a:rPr lang="el-GR" b="1" dirty="0" smtClean="0">
                <a:solidFill>
                  <a:srgbClr val="0070C0"/>
                </a:solidFill>
              </a:rPr>
              <a:t>Πίνακας Ειδικών Όρων </a:t>
            </a:r>
            <a:r>
              <a:rPr lang="el-GR" dirty="0" smtClean="0"/>
              <a:t>(</a:t>
            </a:r>
            <a:r>
              <a:rPr lang="el-GR" dirty="0" err="1" smtClean="0"/>
              <a:t>Special</a:t>
            </a:r>
            <a:r>
              <a:rPr lang="el-GR" dirty="0" smtClean="0"/>
              <a:t> </a:t>
            </a:r>
            <a:r>
              <a:rPr lang="el-GR" dirty="0" err="1" smtClean="0"/>
              <a:t>Terms</a:t>
            </a:r>
            <a:r>
              <a:rPr lang="el-GR" dirty="0" smtClean="0"/>
              <a:t> </a:t>
            </a:r>
            <a:r>
              <a:rPr lang="el-GR" dirty="0" err="1" smtClean="0"/>
              <a:t>Board</a:t>
            </a:r>
            <a:r>
              <a:rPr lang="el-GR" dirty="0" smtClean="0"/>
              <a:t>). Στο Πίνακα Ειδικών Όρων μπορεί να οριστεί η Μέθοδος 4 (Επιλεκτική Κατάρτιση, </a:t>
            </a:r>
            <a:r>
              <a:rPr lang="el-GR" dirty="0" err="1" smtClean="0"/>
              <a:t>Hit</a:t>
            </a:r>
            <a:r>
              <a:rPr lang="el-GR" dirty="0" smtClean="0"/>
              <a:t> &amp; </a:t>
            </a:r>
            <a:r>
              <a:rPr lang="el-GR" dirty="0" err="1" smtClean="0"/>
              <a:t>Take</a:t>
            </a:r>
            <a:r>
              <a:rPr lang="el-GR" dirty="0" smtClean="0"/>
              <a:t> </a:t>
            </a:r>
            <a:r>
              <a:rPr lang="el-GR" dirty="0" err="1" smtClean="0"/>
              <a:t>Method</a:t>
            </a:r>
            <a:r>
              <a:rPr lang="el-GR" dirty="0" smtClean="0"/>
              <a:t>) </a:t>
            </a:r>
          </a:p>
          <a:p>
            <a:endParaRPr lang="el-GR" dirty="0" smtClean="0"/>
          </a:p>
          <a:p>
            <a:r>
              <a:rPr lang="el-GR" dirty="0" smtClean="0"/>
              <a:t>Ο πίνακας ειδικών όρων χρησιμοποιείται </a:t>
            </a:r>
            <a:r>
              <a:rPr lang="el-GR" b="1" dirty="0" smtClean="0"/>
              <a:t>μόνο στην Αγορά Ομολόγων. </a:t>
            </a:r>
            <a:endParaRPr lang="el-GR" dirty="0"/>
          </a:p>
        </p:txBody>
      </p:sp>
    </p:spTree>
  </p:cSld>
  <p:clrMapOvr>
    <a:masterClrMapping/>
  </p:clrMapOvr>
  <p:transition>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p:txBody>
          <a:bodyPr/>
          <a:lstStyle/>
          <a:p>
            <a:r>
              <a:rPr lang="el-GR" b="1" dirty="0"/>
              <a:t>Μέθοδοι Διαπραγμάτευσης</a:t>
            </a:r>
          </a:p>
        </p:txBody>
      </p:sp>
      <p:sp>
        <p:nvSpPr>
          <p:cNvPr id="112643" name="Rectangle 3"/>
          <p:cNvSpPr>
            <a:spLocks noGrp="1" noChangeArrowheads="1"/>
          </p:cNvSpPr>
          <p:nvPr>
            <p:ph sz="quarter" idx="1"/>
          </p:nvPr>
        </p:nvSpPr>
        <p:spPr/>
        <p:txBody>
          <a:bodyPr/>
          <a:lstStyle/>
          <a:p>
            <a:pPr>
              <a:buFont typeface="Wingdings" pitchFamily="2" charset="2"/>
              <a:buNone/>
            </a:pPr>
            <a:r>
              <a:rPr lang="el-GR" dirty="0"/>
              <a:t>Οι συναλλαγές διενεργούνται:</a:t>
            </a:r>
          </a:p>
          <a:p>
            <a:endParaRPr lang="el-GR" dirty="0"/>
          </a:p>
          <a:p>
            <a:r>
              <a:rPr lang="el-GR" dirty="0"/>
              <a:t>Είτε αυτόματα είτε </a:t>
            </a:r>
            <a:r>
              <a:rPr lang="el-GR" dirty="0" smtClean="0"/>
              <a:t>επιλεκτικά είτε επί τη βάσει προηγούμενης συμφωνίας </a:t>
            </a:r>
          </a:p>
          <a:p>
            <a:endParaRPr lang="el-GR" dirty="0"/>
          </a:p>
          <a:p>
            <a:r>
              <a:rPr lang="el-GR" dirty="0" smtClean="0"/>
              <a:t>Είτε </a:t>
            </a:r>
            <a:r>
              <a:rPr lang="el-GR" dirty="0"/>
              <a:t>συνεχώς είτε στιγμιαία</a:t>
            </a:r>
          </a:p>
          <a:p>
            <a:pPr>
              <a:buFont typeface="Wingdings" pitchFamily="2" charset="2"/>
              <a:buNone/>
            </a:pPr>
            <a:endParaRPr lang="el-GR" dirty="0"/>
          </a:p>
        </p:txBody>
      </p:sp>
      <p:sp>
        <p:nvSpPr>
          <p:cNvPr id="4" name="3 - Θέση αριθμού διαφάνειας"/>
          <p:cNvSpPr>
            <a:spLocks noGrp="1"/>
          </p:cNvSpPr>
          <p:nvPr>
            <p:ph type="sldNum" sz="quarter" idx="12"/>
          </p:nvPr>
        </p:nvSpPr>
        <p:spPr/>
        <p:txBody>
          <a:bodyPr/>
          <a:lstStyle/>
          <a:p>
            <a:fld id="{5C1EFED4-E071-4E6B-B23B-278B8B679D33}" type="slidenum">
              <a:rPr lang="el-GR" altLang="en-US" smtClean="0"/>
              <a:pPr/>
              <a:t>28</a:t>
            </a:fld>
            <a:endParaRPr lang="el-GR" altLang="en-US"/>
          </a:p>
        </p:txBody>
      </p:sp>
    </p:spTree>
  </p:cSld>
  <p:clrMapOvr>
    <a:masterClrMapping/>
  </p:clrMapOvr>
  <p:transition>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title"/>
          </p:nvPr>
        </p:nvSpPr>
        <p:spPr/>
        <p:txBody>
          <a:bodyPr/>
          <a:lstStyle/>
          <a:p>
            <a:r>
              <a:rPr lang="el-GR" b="1" dirty="0" smtClean="0"/>
              <a:t>Μέθοδοι Διαπραγμάτευσης</a:t>
            </a:r>
            <a:endParaRPr lang="el-GR" dirty="0"/>
          </a:p>
        </p:txBody>
      </p:sp>
      <p:sp>
        <p:nvSpPr>
          <p:cNvPr id="113667" name="Rectangle 3"/>
          <p:cNvSpPr>
            <a:spLocks noGrp="1" noChangeArrowheads="1"/>
          </p:cNvSpPr>
          <p:nvPr>
            <p:ph sz="quarter" idx="1"/>
          </p:nvPr>
        </p:nvSpPr>
        <p:spPr/>
        <p:txBody>
          <a:bodyPr>
            <a:normAutofit fontScale="92500" lnSpcReduction="20000"/>
          </a:bodyPr>
          <a:lstStyle/>
          <a:p>
            <a:r>
              <a:rPr lang="el-GR" dirty="0">
                <a:solidFill>
                  <a:srgbClr val="FF0000"/>
                </a:solidFill>
              </a:rPr>
              <a:t>Αυτόματη κατάρτιση </a:t>
            </a:r>
            <a:r>
              <a:rPr lang="el-GR" dirty="0"/>
              <a:t>νοείται η συναλλαγή που διενεργείται </a:t>
            </a:r>
            <a:r>
              <a:rPr lang="el-GR" dirty="0">
                <a:solidFill>
                  <a:srgbClr val="00B050"/>
                </a:solidFill>
              </a:rPr>
              <a:t>μέσω του συστήματος </a:t>
            </a:r>
            <a:r>
              <a:rPr lang="el-GR" dirty="0"/>
              <a:t>με βάση τα κριτήρια κατάταξης της τιμής και του χρόνου.</a:t>
            </a:r>
          </a:p>
          <a:p>
            <a:endParaRPr lang="el-GR" dirty="0"/>
          </a:p>
          <a:p>
            <a:r>
              <a:rPr lang="el-GR" dirty="0"/>
              <a:t>Ως συναλλαγή </a:t>
            </a:r>
            <a:r>
              <a:rPr lang="el-GR" dirty="0">
                <a:solidFill>
                  <a:srgbClr val="FF0000"/>
                </a:solidFill>
              </a:rPr>
              <a:t>επιλεκτικής κατάρτισης </a:t>
            </a:r>
            <a:r>
              <a:rPr lang="el-GR" dirty="0"/>
              <a:t>νοείται η συναλλαγή μέσω του Συστήματος με πρωτοβουλία Μέλους, το οποίο αποδέχεται αντίθετη καταχωρημένη εντολή</a:t>
            </a:r>
            <a:r>
              <a:rPr lang="el-GR" dirty="0" smtClean="0"/>
              <a:t>.</a:t>
            </a:r>
          </a:p>
          <a:p>
            <a:endParaRPr lang="el-GR" dirty="0" smtClean="0"/>
          </a:p>
          <a:p>
            <a:r>
              <a:rPr lang="el-GR" dirty="0" smtClean="0"/>
              <a:t>Ως </a:t>
            </a:r>
            <a:r>
              <a:rPr lang="el-GR" dirty="0" smtClean="0">
                <a:solidFill>
                  <a:srgbClr val="FF0000"/>
                </a:solidFill>
              </a:rPr>
              <a:t>προσυμφωνημένη συναλλαγή </a:t>
            </a:r>
            <a:r>
              <a:rPr lang="el-GR" dirty="0" smtClean="0"/>
              <a:t>νοείται η κατ’ ιδίαν συναλλαγή που διενεργείται μέσω του Συστήματος, εκτός Βιβλίου Εντολών, μετά από προηγούμενη συμφωνία των συμβαλλομένων μερών. </a:t>
            </a:r>
          </a:p>
          <a:p>
            <a:endParaRPr lang="el-GR" dirty="0"/>
          </a:p>
          <a:p>
            <a:endParaRPr lang="el-GR" dirty="0"/>
          </a:p>
        </p:txBody>
      </p:sp>
      <p:sp>
        <p:nvSpPr>
          <p:cNvPr id="4" name="3 - Θέση αριθμού διαφάνειας"/>
          <p:cNvSpPr>
            <a:spLocks noGrp="1"/>
          </p:cNvSpPr>
          <p:nvPr>
            <p:ph type="sldNum" sz="quarter" idx="12"/>
          </p:nvPr>
        </p:nvSpPr>
        <p:spPr/>
        <p:txBody>
          <a:bodyPr/>
          <a:lstStyle/>
          <a:p>
            <a:fld id="{5C1EFED4-E071-4E6B-B23B-278B8B679D33}" type="slidenum">
              <a:rPr lang="el-GR" altLang="en-US" smtClean="0"/>
              <a:pPr/>
              <a:t>29</a:t>
            </a:fld>
            <a:endParaRPr lang="el-GR" altLang="en-US"/>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p:txBody>
          <a:bodyPr/>
          <a:lstStyle/>
          <a:p>
            <a:r>
              <a:rPr lang="el-GR"/>
              <a:t>Είδη κινητών αξιών στο ΧΑ </a:t>
            </a:r>
          </a:p>
        </p:txBody>
      </p:sp>
      <p:sp>
        <p:nvSpPr>
          <p:cNvPr id="109571" name="Rectangle 3"/>
          <p:cNvSpPr>
            <a:spLocks noGrp="1" noChangeArrowheads="1"/>
          </p:cNvSpPr>
          <p:nvPr>
            <p:ph sz="quarter" idx="1"/>
          </p:nvPr>
        </p:nvSpPr>
        <p:spPr/>
        <p:txBody>
          <a:bodyPr>
            <a:normAutofit/>
          </a:bodyPr>
          <a:lstStyle/>
          <a:p>
            <a:pPr indent="0">
              <a:buNone/>
            </a:pPr>
            <a:r>
              <a:rPr lang="el-GR" dirty="0"/>
              <a:t>Στην </a:t>
            </a:r>
            <a:r>
              <a:rPr lang="el-GR" b="1" dirty="0"/>
              <a:t>Αγορά Αξιών </a:t>
            </a:r>
            <a:r>
              <a:rPr lang="el-GR" dirty="0"/>
              <a:t>του ΧΑ </a:t>
            </a:r>
            <a:r>
              <a:rPr lang="el-GR" dirty="0" smtClean="0"/>
              <a:t>διαπραγματεύονται</a:t>
            </a:r>
          </a:p>
          <a:p>
            <a:r>
              <a:rPr lang="el-GR" dirty="0" smtClean="0"/>
              <a:t>Μετοχές</a:t>
            </a:r>
          </a:p>
          <a:p>
            <a:r>
              <a:rPr lang="el-GR" dirty="0" smtClean="0"/>
              <a:t>Δικαιώματα μετοχών</a:t>
            </a:r>
          </a:p>
          <a:p>
            <a:r>
              <a:rPr lang="el-GR" dirty="0" smtClean="0"/>
              <a:t>Τίτλοι σταθερού εισοδήματος (Ομόλογα)</a:t>
            </a:r>
          </a:p>
          <a:p>
            <a:r>
              <a:rPr lang="el-GR" dirty="0" smtClean="0"/>
              <a:t>Μερίδια Διαπραγματεύσιμων Αμοιβαίων Κεφαλαίων (Δ.Α.Κ.) καθώς και</a:t>
            </a:r>
          </a:p>
          <a:p>
            <a:r>
              <a:rPr lang="el-GR" dirty="0" smtClean="0"/>
              <a:t>Σύνθετα Χρηματοοικονομικά Προϊόντα (Σ.Χ.Π.)</a:t>
            </a:r>
          </a:p>
          <a:p>
            <a:r>
              <a:rPr lang="el-GR" dirty="0" smtClean="0"/>
              <a:t>Τίτλοι Παραστατικοί Δικαιωμάτων προς Κτήση Κινητών Αξιών ή </a:t>
            </a:r>
            <a:r>
              <a:rPr lang="el-GR" dirty="0" err="1" smtClean="0"/>
              <a:t>Warrants</a:t>
            </a:r>
            <a:endParaRPr lang="el-GR" dirty="0" smtClean="0"/>
          </a:p>
        </p:txBody>
      </p:sp>
      <p:sp>
        <p:nvSpPr>
          <p:cNvPr id="4" name="3 - Θέση αριθμού διαφάνειας"/>
          <p:cNvSpPr>
            <a:spLocks noGrp="1"/>
          </p:cNvSpPr>
          <p:nvPr>
            <p:ph type="sldNum" sz="quarter" idx="12"/>
          </p:nvPr>
        </p:nvSpPr>
        <p:spPr/>
        <p:txBody>
          <a:bodyPr/>
          <a:lstStyle/>
          <a:p>
            <a:fld id="{5C1EFED4-E071-4E6B-B23B-278B8B679D33}" type="slidenum">
              <a:rPr lang="el-GR" altLang="en-US" smtClean="0"/>
              <a:pPr/>
              <a:t>3</a:t>
            </a:fld>
            <a:endParaRPr lang="el-GR" altLang="en-US"/>
          </a:p>
        </p:txBody>
      </p:sp>
    </p:spTree>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l-GR" b="1"/>
              <a:t>Μέθοδοι Διαπραγμάτευσης</a:t>
            </a:r>
          </a:p>
        </p:txBody>
      </p:sp>
      <p:sp>
        <p:nvSpPr>
          <p:cNvPr id="22531" name="Rectangle 3"/>
          <p:cNvSpPr>
            <a:spLocks noGrp="1" noChangeArrowheads="1"/>
          </p:cNvSpPr>
          <p:nvPr>
            <p:ph sz="quarter" idx="1"/>
          </p:nvPr>
        </p:nvSpPr>
        <p:spPr/>
        <p:txBody>
          <a:bodyPr/>
          <a:lstStyle/>
          <a:p>
            <a:pPr>
              <a:lnSpc>
                <a:spcPct val="90000"/>
              </a:lnSpc>
            </a:pPr>
            <a:r>
              <a:rPr lang="el-GR" sz="2100" b="1" dirty="0"/>
              <a:t>Μέθοδος 1: Αυτόματη και Συνεχής Κατάρτιση Συναλλαγών</a:t>
            </a:r>
          </a:p>
          <a:p>
            <a:pPr>
              <a:lnSpc>
                <a:spcPct val="90000"/>
              </a:lnSpc>
            </a:pPr>
            <a:endParaRPr lang="el-GR" sz="2100" b="1" dirty="0" smtClean="0"/>
          </a:p>
          <a:p>
            <a:pPr>
              <a:lnSpc>
                <a:spcPct val="90000"/>
              </a:lnSpc>
            </a:pPr>
            <a:r>
              <a:rPr lang="el-GR" sz="2100" b="1" dirty="0" smtClean="0"/>
              <a:t>Μέθοδος </a:t>
            </a:r>
            <a:r>
              <a:rPr lang="el-GR" sz="2100" b="1" dirty="0"/>
              <a:t>2: Αυτόματη και Στιγμιαία Κατάρτιση Συναλλαγών (Δημοπρασία-</a:t>
            </a:r>
            <a:r>
              <a:rPr lang="en-US" sz="2100" b="1" dirty="0"/>
              <a:t>Call Auction</a:t>
            </a:r>
            <a:r>
              <a:rPr lang="el-GR" sz="2100" b="1" dirty="0"/>
              <a:t>)</a:t>
            </a:r>
          </a:p>
          <a:p>
            <a:pPr>
              <a:lnSpc>
                <a:spcPct val="90000"/>
              </a:lnSpc>
            </a:pPr>
            <a:endParaRPr lang="el-GR" sz="2100" b="1" dirty="0" smtClean="0"/>
          </a:p>
          <a:p>
            <a:pPr>
              <a:lnSpc>
                <a:spcPct val="90000"/>
              </a:lnSpc>
            </a:pPr>
            <a:r>
              <a:rPr lang="el-GR" sz="2100" b="1" dirty="0" smtClean="0"/>
              <a:t>Μέθοδος </a:t>
            </a:r>
            <a:r>
              <a:rPr lang="el-GR" sz="2100" b="1" dirty="0"/>
              <a:t>3: Αυτόματη Συνεχής Κατάρτιση στο Κλείσιμο</a:t>
            </a:r>
          </a:p>
          <a:p>
            <a:pPr>
              <a:lnSpc>
                <a:spcPct val="90000"/>
              </a:lnSpc>
            </a:pPr>
            <a:endParaRPr lang="el-GR" sz="2100" b="1" dirty="0" smtClean="0"/>
          </a:p>
          <a:p>
            <a:pPr>
              <a:lnSpc>
                <a:spcPct val="90000"/>
              </a:lnSpc>
            </a:pPr>
            <a:r>
              <a:rPr lang="el-GR" sz="2100" b="1" dirty="0" smtClean="0"/>
              <a:t>Μέθοδος </a:t>
            </a:r>
            <a:r>
              <a:rPr lang="el-GR" sz="2100" b="1" dirty="0"/>
              <a:t>4. Επιλεκτική Κατάρτιση (</a:t>
            </a:r>
            <a:r>
              <a:rPr lang="en-US" sz="2100" b="1" dirty="0"/>
              <a:t>Hit</a:t>
            </a:r>
            <a:r>
              <a:rPr lang="el-GR" sz="2100" b="1" dirty="0"/>
              <a:t> &amp; </a:t>
            </a:r>
            <a:r>
              <a:rPr lang="en-US" sz="2100" b="1" dirty="0"/>
              <a:t>Take</a:t>
            </a:r>
            <a:r>
              <a:rPr lang="el-GR" sz="2100" b="1" dirty="0"/>
              <a:t>)</a:t>
            </a:r>
          </a:p>
          <a:p>
            <a:pPr>
              <a:lnSpc>
                <a:spcPct val="90000"/>
              </a:lnSpc>
            </a:pPr>
            <a:endParaRPr lang="el-GR" sz="2100" b="1" dirty="0" smtClean="0"/>
          </a:p>
          <a:p>
            <a:pPr>
              <a:lnSpc>
                <a:spcPct val="90000"/>
              </a:lnSpc>
            </a:pPr>
            <a:r>
              <a:rPr lang="el-GR" sz="2100" b="1" dirty="0" smtClean="0"/>
              <a:t>Μέθοδος </a:t>
            </a:r>
            <a:r>
              <a:rPr lang="el-GR" sz="2100" b="1" dirty="0"/>
              <a:t>5. Εκποιήσεις</a:t>
            </a:r>
          </a:p>
          <a:p>
            <a:pPr>
              <a:lnSpc>
                <a:spcPct val="90000"/>
              </a:lnSpc>
            </a:pPr>
            <a:endParaRPr lang="el-GR" sz="2100" b="1" dirty="0" smtClean="0"/>
          </a:p>
          <a:p>
            <a:pPr>
              <a:lnSpc>
                <a:spcPct val="90000"/>
              </a:lnSpc>
            </a:pPr>
            <a:r>
              <a:rPr lang="el-GR" sz="2100" b="1" dirty="0" smtClean="0"/>
              <a:t>Μέθοδος </a:t>
            </a:r>
            <a:r>
              <a:rPr lang="el-GR" sz="2100" b="1" dirty="0"/>
              <a:t>6. Προσυμφωνημένες Συναλλαγές (Πακέτα)</a:t>
            </a:r>
          </a:p>
        </p:txBody>
      </p:sp>
      <p:sp>
        <p:nvSpPr>
          <p:cNvPr id="4" name="3 - Θέση αριθμού διαφάνειας"/>
          <p:cNvSpPr>
            <a:spLocks noGrp="1"/>
          </p:cNvSpPr>
          <p:nvPr>
            <p:ph type="sldNum" sz="quarter" idx="12"/>
          </p:nvPr>
        </p:nvSpPr>
        <p:spPr/>
        <p:txBody>
          <a:bodyPr/>
          <a:lstStyle/>
          <a:p>
            <a:fld id="{5C1EFED4-E071-4E6B-B23B-278B8B679D33}" type="slidenum">
              <a:rPr lang="el-GR" altLang="en-US" smtClean="0"/>
              <a:pPr/>
              <a:t>30</a:t>
            </a:fld>
            <a:endParaRPr lang="el-GR" altLang="en-US"/>
          </a:p>
        </p:txBody>
      </p:sp>
    </p:spTree>
  </p:cSld>
  <p:clrMapOvr>
    <a:masterClrMapping/>
  </p:clrMapOvr>
  <p:transition>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normAutofit fontScale="90000"/>
          </a:bodyPr>
          <a:lstStyle/>
          <a:p>
            <a:r>
              <a:rPr lang="el-GR" sz="2200" b="1" dirty="0"/>
              <a:t>Μέθοδος 1: </a:t>
            </a:r>
            <a:r>
              <a:rPr lang="el-GR" sz="2200" dirty="0" smtClean="0"/>
              <a:t>Η </a:t>
            </a:r>
            <a:r>
              <a:rPr lang="el-GR" sz="2200" b="1" dirty="0" smtClean="0"/>
              <a:t>Μέθοδος Συνεχούς Αυτόματου Συμψηφισμού - </a:t>
            </a:r>
            <a:r>
              <a:rPr lang="en-US" sz="2200" b="1" dirty="0" smtClean="0">
                <a:latin typeface="Calibri" pitchFamily="34" charset="0"/>
                <a:cs typeface="Calibri" pitchFamily="34" charset="0"/>
              </a:rPr>
              <a:t>Continuous Automatic Matching Method (CAMM) </a:t>
            </a:r>
            <a:r>
              <a:rPr lang="el-GR" sz="3000" b="1" dirty="0"/>
              <a:t/>
            </a:r>
            <a:br>
              <a:rPr lang="el-GR" sz="3000" b="1" dirty="0"/>
            </a:br>
            <a:endParaRPr lang="el-GR" sz="3000" b="1" dirty="0"/>
          </a:p>
        </p:txBody>
      </p:sp>
      <p:sp>
        <p:nvSpPr>
          <p:cNvPr id="23555" name="Rectangle 3"/>
          <p:cNvSpPr>
            <a:spLocks noGrp="1" noChangeArrowheads="1"/>
          </p:cNvSpPr>
          <p:nvPr>
            <p:ph sz="quarter" idx="1"/>
          </p:nvPr>
        </p:nvSpPr>
        <p:spPr/>
        <p:txBody>
          <a:bodyPr/>
          <a:lstStyle/>
          <a:p>
            <a:pPr>
              <a:lnSpc>
                <a:spcPct val="80000"/>
              </a:lnSpc>
            </a:pPr>
            <a:r>
              <a:rPr lang="el-GR" sz="2600" dirty="0" smtClean="0"/>
              <a:t>Σύμφωνα με τη μέθοδο αυτή η </a:t>
            </a:r>
            <a:r>
              <a:rPr lang="el-GR" sz="2600" dirty="0"/>
              <a:t>συναλλαγή λαμβάνει χώρα μέσω του συστήματος όπου </a:t>
            </a:r>
            <a:r>
              <a:rPr lang="el-GR" sz="2600" dirty="0">
                <a:solidFill>
                  <a:srgbClr val="FF0000"/>
                </a:solidFill>
              </a:rPr>
              <a:t>ταυτίζονται</a:t>
            </a:r>
            <a:r>
              <a:rPr lang="el-GR" sz="2600" dirty="0"/>
              <a:t> οι αντίθετες εντολές συνεχώς κατά τη διάρκεια της συνεδρίασης. </a:t>
            </a:r>
            <a:endParaRPr lang="el-GR" sz="2600" dirty="0" smtClean="0"/>
          </a:p>
          <a:p>
            <a:pPr>
              <a:lnSpc>
                <a:spcPct val="80000"/>
              </a:lnSpc>
            </a:pPr>
            <a:endParaRPr lang="el-GR" b="1" dirty="0" smtClean="0"/>
          </a:p>
          <a:p>
            <a:pPr>
              <a:lnSpc>
                <a:spcPct val="80000"/>
              </a:lnSpc>
            </a:pPr>
            <a:r>
              <a:rPr lang="el-GR" dirty="0" smtClean="0"/>
              <a:t>Κάθε νέο-εισαγόμενη εντολή αποκτά σήμανση χρόνου (</a:t>
            </a:r>
            <a:r>
              <a:rPr lang="el-GR" dirty="0" err="1" smtClean="0"/>
              <a:t>time</a:t>
            </a:r>
            <a:r>
              <a:rPr lang="el-GR" dirty="0" smtClean="0"/>
              <a:t> </a:t>
            </a:r>
            <a:r>
              <a:rPr lang="el-GR" dirty="0" err="1" smtClean="0"/>
              <a:t>stamp</a:t>
            </a:r>
            <a:r>
              <a:rPr lang="el-GR" dirty="0" smtClean="0"/>
              <a:t>) που αντιστοιχεί στην ώρα εισαγωγής της στο κεντρικό σύστημα. </a:t>
            </a:r>
          </a:p>
          <a:p>
            <a:pPr>
              <a:lnSpc>
                <a:spcPct val="80000"/>
              </a:lnSpc>
            </a:pPr>
            <a:endParaRPr lang="el-GR" sz="2600" b="1" dirty="0"/>
          </a:p>
        </p:txBody>
      </p:sp>
      <p:sp>
        <p:nvSpPr>
          <p:cNvPr id="4" name="3 - Θέση αριθμού διαφάνειας"/>
          <p:cNvSpPr>
            <a:spLocks noGrp="1"/>
          </p:cNvSpPr>
          <p:nvPr>
            <p:ph type="sldNum" sz="quarter" idx="12"/>
          </p:nvPr>
        </p:nvSpPr>
        <p:spPr/>
        <p:txBody>
          <a:bodyPr/>
          <a:lstStyle/>
          <a:p>
            <a:fld id="{5C1EFED4-E071-4E6B-B23B-278B8B679D33}" type="slidenum">
              <a:rPr lang="el-GR" altLang="en-US" smtClean="0"/>
              <a:pPr/>
              <a:t>31</a:t>
            </a:fld>
            <a:endParaRPr lang="el-GR" altLang="en-US"/>
          </a:p>
        </p:txBody>
      </p:sp>
    </p:spTree>
  </p:cSld>
  <p:clrMapOvr>
    <a:masterClrMapping/>
  </p:clrMapOvr>
  <p:transition>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normAutofit fontScale="90000"/>
          </a:bodyPr>
          <a:lstStyle/>
          <a:p>
            <a:r>
              <a:rPr lang="el-GR" sz="2500" b="1" dirty="0"/>
              <a:t>Μέθοδος 2: Αυτόματη και Στιγμιαία Κατάρτιση Συναλλαγών (</a:t>
            </a:r>
            <a:r>
              <a:rPr lang="el-GR" sz="2500" b="1" dirty="0" smtClean="0"/>
              <a:t>Δημοπρασία-</a:t>
            </a:r>
            <a:r>
              <a:rPr lang="en-US" sz="2400" b="1" dirty="0" smtClean="0"/>
              <a:t>Call Auction Method (CAM) </a:t>
            </a:r>
            <a:r>
              <a:rPr lang="el-GR" sz="2500" b="1" dirty="0" smtClean="0"/>
              <a:t>)</a:t>
            </a:r>
            <a:r>
              <a:rPr lang="el-GR" sz="2500" dirty="0"/>
              <a:t/>
            </a:r>
            <a:br>
              <a:rPr lang="el-GR" sz="2500" dirty="0"/>
            </a:br>
            <a:endParaRPr lang="el-GR" sz="2500" dirty="0"/>
          </a:p>
        </p:txBody>
      </p:sp>
      <p:sp>
        <p:nvSpPr>
          <p:cNvPr id="24579" name="Rectangle 3"/>
          <p:cNvSpPr>
            <a:spLocks noGrp="1" noChangeArrowheads="1"/>
          </p:cNvSpPr>
          <p:nvPr>
            <p:ph sz="quarter" idx="1"/>
          </p:nvPr>
        </p:nvSpPr>
        <p:spPr/>
        <p:txBody>
          <a:bodyPr>
            <a:normAutofit fontScale="92500" lnSpcReduction="10000"/>
          </a:bodyPr>
          <a:lstStyle/>
          <a:p>
            <a:pPr indent="0">
              <a:buNone/>
            </a:pPr>
            <a:r>
              <a:rPr lang="el-GR" sz="2400" dirty="0" smtClean="0"/>
              <a:t>H Μέθοδος Στιγμιαίου Αυτόματου Συμψηφισμού – </a:t>
            </a:r>
            <a:r>
              <a:rPr lang="el-GR" sz="2400" dirty="0" err="1" smtClean="0"/>
              <a:t>Call</a:t>
            </a:r>
            <a:r>
              <a:rPr lang="el-GR" sz="2400" dirty="0" smtClean="0"/>
              <a:t> </a:t>
            </a:r>
            <a:r>
              <a:rPr lang="el-GR" sz="2400" dirty="0" err="1" smtClean="0"/>
              <a:t>Auction</a:t>
            </a:r>
            <a:r>
              <a:rPr lang="el-GR" sz="2400" dirty="0" smtClean="0"/>
              <a:t> </a:t>
            </a:r>
            <a:r>
              <a:rPr lang="el-GR" sz="2400" dirty="0" err="1" smtClean="0"/>
              <a:t>Method</a:t>
            </a:r>
            <a:r>
              <a:rPr lang="el-GR" sz="2400" dirty="0" smtClean="0"/>
              <a:t> (CAM) αποτελείται από δύο στάδια: </a:t>
            </a:r>
          </a:p>
          <a:p>
            <a:endParaRPr lang="el-GR" sz="2400" dirty="0" smtClean="0"/>
          </a:p>
          <a:p>
            <a:r>
              <a:rPr lang="el-GR" sz="2400" dirty="0" smtClean="0">
                <a:solidFill>
                  <a:srgbClr val="0070C0"/>
                </a:solidFill>
              </a:rPr>
              <a:t>Στάδιο 1ο: </a:t>
            </a:r>
            <a:r>
              <a:rPr lang="el-GR" sz="2400" dirty="0" smtClean="0"/>
              <a:t>Συγκέντρωση εντολών σε μια χρονική περίοδο (</a:t>
            </a:r>
            <a:r>
              <a:rPr lang="el-GR" sz="2400" dirty="0" err="1" smtClean="0"/>
              <a:t>Pre</a:t>
            </a:r>
            <a:r>
              <a:rPr lang="el-GR" sz="2400" dirty="0" smtClean="0"/>
              <a:t>-</a:t>
            </a:r>
            <a:r>
              <a:rPr lang="el-GR" sz="2400" dirty="0" err="1" smtClean="0"/>
              <a:t>Call</a:t>
            </a:r>
            <a:r>
              <a:rPr lang="el-GR" sz="2400" dirty="0" smtClean="0"/>
              <a:t>) με προκαθορισμένη αρχή και τυχαίο τέλος το οποίο βρίσκεται μέσα σε προκαθορισμένο χρονικό διάστημα (</a:t>
            </a:r>
            <a:r>
              <a:rPr lang="el-GR" sz="2400" dirty="0" err="1" smtClean="0"/>
              <a:t>Random</a:t>
            </a:r>
            <a:r>
              <a:rPr lang="el-GR" sz="2400" dirty="0" smtClean="0"/>
              <a:t> </a:t>
            </a:r>
            <a:r>
              <a:rPr lang="el-GR" sz="2400" dirty="0" err="1" smtClean="0"/>
              <a:t>Time</a:t>
            </a:r>
            <a:r>
              <a:rPr lang="el-GR" sz="2400" dirty="0" smtClean="0"/>
              <a:t> </a:t>
            </a:r>
            <a:r>
              <a:rPr lang="el-GR" sz="2400" dirty="0" err="1" smtClean="0"/>
              <a:t>Period</a:t>
            </a:r>
            <a:r>
              <a:rPr lang="el-GR" sz="2400" dirty="0" smtClean="0"/>
              <a:t> - RTP). </a:t>
            </a:r>
          </a:p>
          <a:p>
            <a:endParaRPr lang="el-GR" sz="2400" dirty="0" smtClean="0"/>
          </a:p>
          <a:p>
            <a:r>
              <a:rPr lang="el-GR" sz="2400" dirty="0" smtClean="0">
                <a:solidFill>
                  <a:srgbClr val="0070C0"/>
                </a:solidFill>
              </a:rPr>
              <a:t>Στάδιο 2ο: </a:t>
            </a:r>
            <a:r>
              <a:rPr lang="el-GR" sz="2400" dirty="0" smtClean="0"/>
              <a:t>Διενέργεια δημοπρασίας (</a:t>
            </a:r>
            <a:r>
              <a:rPr lang="el-GR" sz="2400" dirty="0" err="1" smtClean="0"/>
              <a:t>Auction</a:t>
            </a:r>
            <a:r>
              <a:rPr lang="el-GR" sz="2400" dirty="0" smtClean="0"/>
              <a:t>). Σε τυχαία χρονική στιγμή η οποία βρίσκεται μέσα σε προκαθορισμένο χρονικό διάστημα (RTP), γίνεται ο υπολογισμός της τιμής δημοπρασίας, σύμφωνα με τον αλγόριθμο υπολογισμού </a:t>
            </a:r>
            <a:r>
              <a:rPr lang="el-GR" sz="2400" dirty="0" smtClean="0">
                <a:solidFill>
                  <a:srgbClr val="FF0000"/>
                </a:solidFill>
              </a:rPr>
              <a:t>τιμής δημοπρασίας </a:t>
            </a:r>
            <a:r>
              <a:rPr lang="el-GR" sz="2400" dirty="0" smtClean="0"/>
              <a:t>και η ταύτιση των εντολών. </a:t>
            </a:r>
          </a:p>
          <a:p>
            <a:pPr>
              <a:lnSpc>
                <a:spcPct val="90000"/>
              </a:lnSpc>
            </a:pPr>
            <a:endParaRPr lang="el-GR" sz="2100" dirty="0"/>
          </a:p>
        </p:txBody>
      </p:sp>
      <p:sp>
        <p:nvSpPr>
          <p:cNvPr id="4" name="3 - Θέση αριθμού διαφάνειας"/>
          <p:cNvSpPr>
            <a:spLocks noGrp="1"/>
          </p:cNvSpPr>
          <p:nvPr>
            <p:ph type="sldNum" sz="quarter" idx="12"/>
          </p:nvPr>
        </p:nvSpPr>
        <p:spPr/>
        <p:txBody>
          <a:bodyPr/>
          <a:lstStyle/>
          <a:p>
            <a:fld id="{5C1EFED4-E071-4E6B-B23B-278B8B679D33}" type="slidenum">
              <a:rPr lang="el-GR" altLang="en-US" smtClean="0"/>
              <a:pPr/>
              <a:t>32</a:t>
            </a:fld>
            <a:endParaRPr lang="el-GR" altLang="en-US"/>
          </a:p>
        </p:txBody>
      </p:sp>
    </p:spTree>
  </p:cSld>
  <p:clrMapOvr>
    <a:masterClrMapping/>
  </p:clrMapOvr>
  <p:transition>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i="1" dirty="0" smtClean="0"/>
              <a:t>Προσδιορισμός τιμής δημοπρασίας </a:t>
            </a:r>
            <a:br>
              <a:rPr lang="el-GR" sz="2400" b="1" i="1" dirty="0" smtClean="0"/>
            </a:br>
            <a:endParaRPr lang="el-GR" sz="2400" dirty="0"/>
          </a:p>
        </p:txBody>
      </p:sp>
      <p:sp>
        <p:nvSpPr>
          <p:cNvPr id="4" name="3 - Θέση αριθμού διαφάνειας"/>
          <p:cNvSpPr>
            <a:spLocks noGrp="1"/>
          </p:cNvSpPr>
          <p:nvPr>
            <p:ph type="sldNum" sz="quarter" idx="12"/>
          </p:nvPr>
        </p:nvSpPr>
        <p:spPr/>
        <p:txBody>
          <a:bodyPr/>
          <a:lstStyle/>
          <a:p>
            <a:fld id="{5C1EFED4-E071-4E6B-B23B-278B8B679D33}" type="slidenum">
              <a:rPr lang="el-GR" altLang="en-US" smtClean="0"/>
              <a:pPr/>
              <a:t>33</a:t>
            </a:fld>
            <a:endParaRPr lang="el-GR" altLang="en-US"/>
          </a:p>
        </p:txBody>
      </p:sp>
      <p:sp>
        <p:nvSpPr>
          <p:cNvPr id="5" name="4 - Θέση περιεχομένου"/>
          <p:cNvSpPr>
            <a:spLocks noGrp="1"/>
          </p:cNvSpPr>
          <p:nvPr>
            <p:ph sz="quarter" idx="1"/>
          </p:nvPr>
        </p:nvSpPr>
        <p:spPr/>
        <p:txBody>
          <a:bodyPr>
            <a:normAutofit fontScale="77500" lnSpcReduction="20000"/>
          </a:bodyPr>
          <a:lstStyle/>
          <a:p>
            <a:r>
              <a:rPr lang="el-GR" dirty="0" smtClean="0"/>
              <a:t>Ως τιμή δημοπρασίας επιλέγεται εκ των «υποψηφίων τιμών δημοπρασίας» αυτή με τον μεγαλύτερο </a:t>
            </a:r>
            <a:r>
              <a:rPr lang="el-GR" dirty="0" smtClean="0">
                <a:solidFill>
                  <a:srgbClr val="FF0000"/>
                </a:solidFill>
              </a:rPr>
              <a:t>«υποψήφιο όγκο συναλλαγής</a:t>
            </a:r>
            <a:r>
              <a:rPr lang="el-GR" dirty="0" smtClean="0"/>
              <a:t>», δηλαδή αυτή με την οποία επιτυγχάνεται ο μεγαλύτερος όγκος συναλλαγής. Ο όγκος των ελεύθερων εντολών και των εντολών στην τιμή ανοίγματος συνυπολογίζεται για τον υπολογισμό του «υποψηφίου όγκου συναλλαγής». </a:t>
            </a:r>
          </a:p>
          <a:p>
            <a:endParaRPr lang="el-GR" dirty="0" smtClean="0"/>
          </a:p>
          <a:p>
            <a:r>
              <a:rPr lang="el-GR" dirty="0" smtClean="0"/>
              <a:t>Σε περίπτωση που υπάρχουν περισσότερες της μίας «υποψήφιες τιμές δημοπρασίας» με τον ίδιο «υποψήφιο όγκο συναλλαγής» [που αφορούν τη διενέργεια του ίδιου όγκου συναλλαγών], τότε ως τιμή δημοπρασίας επιλέγεται αυτή που είναι πλησιέστερα στην </a:t>
            </a:r>
            <a:r>
              <a:rPr lang="el-GR" b="1" dirty="0" smtClean="0"/>
              <a:t>τιμή αναφοράς</a:t>
            </a:r>
            <a:r>
              <a:rPr lang="el-GR" dirty="0" smtClean="0"/>
              <a:t>. Ως τιμή αναφοράς (τιμή εκκίνησης) προκειμένου για τον προσδιορισμό της τιμής δημοπρασίας, λαμβάνεται, σε περίπτωση ανοίγματος συνεδρίασης, η τιμή κλεισίματος της προηγούμενης συνεδρίασης. </a:t>
            </a:r>
          </a:p>
          <a:p>
            <a:endParaRPr lang="el-GR" dirty="0"/>
          </a:p>
        </p:txBody>
      </p:sp>
    </p:spTree>
  </p:cSld>
  <p:clrMapOvr>
    <a:masterClrMapping/>
  </p:clrMapOvr>
  <p:transition>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b="1" i="1" dirty="0" smtClean="0"/>
              <a:t>Προσδιορισμός τιμής δημοπρασίας</a:t>
            </a:r>
            <a:endParaRPr lang="el-GR" sz="2800" dirty="0"/>
          </a:p>
        </p:txBody>
      </p:sp>
      <p:sp>
        <p:nvSpPr>
          <p:cNvPr id="4" name="3 - Θέση αριθμού διαφάνειας"/>
          <p:cNvSpPr>
            <a:spLocks noGrp="1"/>
          </p:cNvSpPr>
          <p:nvPr>
            <p:ph type="sldNum" sz="quarter" idx="12"/>
          </p:nvPr>
        </p:nvSpPr>
        <p:spPr/>
        <p:txBody>
          <a:bodyPr/>
          <a:lstStyle/>
          <a:p>
            <a:fld id="{5C1EFED4-E071-4E6B-B23B-278B8B679D33}" type="slidenum">
              <a:rPr lang="el-GR" altLang="en-US" smtClean="0"/>
              <a:pPr/>
              <a:t>34</a:t>
            </a:fld>
            <a:endParaRPr lang="el-GR" altLang="en-US"/>
          </a:p>
        </p:txBody>
      </p:sp>
      <p:sp>
        <p:nvSpPr>
          <p:cNvPr id="5" name="4 - Θέση περιεχομένου"/>
          <p:cNvSpPr>
            <a:spLocks noGrp="1"/>
          </p:cNvSpPr>
          <p:nvPr>
            <p:ph sz="quarter" idx="1"/>
          </p:nvPr>
        </p:nvSpPr>
        <p:spPr/>
        <p:txBody>
          <a:bodyPr>
            <a:normAutofit fontScale="92500" lnSpcReduction="20000"/>
          </a:bodyPr>
          <a:lstStyle/>
          <a:p>
            <a:r>
              <a:rPr lang="el-GR" dirty="0" smtClean="0"/>
              <a:t>Προκειμένου για την εφαρμογή της Μεθόδου σε Κινητή Αξία και ειδικά για την πρώτη ημέρα διαπραγμάτευσης αυτής, </a:t>
            </a:r>
            <a:r>
              <a:rPr lang="el-GR" dirty="0" smtClean="0">
                <a:solidFill>
                  <a:srgbClr val="00B050"/>
                </a:solidFill>
              </a:rPr>
              <a:t>η διαπραγμάτευση εκκινεί στην τιμή που έχει ανακοινώσει ο ανάδοχος. Σε κάθε άλλη περίπτωση, ως τιμή αναφοράς για τον προσδιορισμό της τιμής δημοπρασίας λαμβάνεται η τιμή στην οποία διενεργήθηκε η τελευταία συναλλαγή </a:t>
            </a:r>
            <a:r>
              <a:rPr lang="el-GR" dirty="0" smtClean="0"/>
              <a:t>σε συνεχή διαπραγμάτευση, πριν από την εκκίνηση της Μεθόδου. </a:t>
            </a:r>
          </a:p>
          <a:p>
            <a:endParaRPr lang="el-GR" dirty="0" smtClean="0"/>
          </a:p>
          <a:p>
            <a:r>
              <a:rPr lang="el-GR" dirty="0" smtClean="0"/>
              <a:t>Σε περίπτωση ύπαρξης δύο «υποψήφιων τιμών δημοπρασίας» της προηγούμενης παραγράφου με ίση απόσταση από την παραπάνω τιμή αναφοράς, τότε ως τιμή δημοπρασίας επιλέγεται η τιμή αναφοράς (τιμή εκκίνησης). </a:t>
            </a:r>
          </a:p>
          <a:p>
            <a:endParaRPr lang="el-GR" dirty="0"/>
          </a:p>
        </p:txBody>
      </p:sp>
    </p:spTree>
  </p:cSld>
  <p:clrMapOvr>
    <a:masterClrMapping/>
  </p:clrMapOvr>
  <p:transition>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i="1" dirty="0" smtClean="0"/>
              <a:t>Προσδιορισμός τιμής δημοπρασίας</a:t>
            </a:r>
            <a:endParaRPr lang="el-GR" dirty="0"/>
          </a:p>
        </p:txBody>
      </p:sp>
      <p:sp>
        <p:nvSpPr>
          <p:cNvPr id="4" name="3 - Θέση αριθμού διαφάνειας"/>
          <p:cNvSpPr>
            <a:spLocks noGrp="1"/>
          </p:cNvSpPr>
          <p:nvPr>
            <p:ph type="sldNum" sz="quarter" idx="12"/>
          </p:nvPr>
        </p:nvSpPr>
        <p:spPr/>
        <p:txBody>
          <a:bodyPr/>
          <a:lstStyle/>
          <a:p>
            <a:fld id="{5C1EFED4-E071-4E6B-B23B-278B8B679D33}" type="slidenum">
              <a:rPr lang="el-GR" altLang="en-US" smtClean="0"/>
              <a:pPr/>
              <a:t>35</a:t>
            </a:fld>
            <a:endParaRPr lang="el-GR" altLang="en-US"/>
          </a:p>
        </p:txBody>
      </p:sp>
      <p:sp>
        <p:nvSpPr>
          <p:cNvPr id="5" name="4 - Θέση περιεχομένου"/>
          <p:cNvSpPr>
            <a:spLocks noGrp="1"/>
          </p:cNvSpPr>
          <p:nvPr>
            <p:ph sz="quarter" idx="1"/>
          </p:nvPr>
        </p:nvSpPr>
        <p:spPr/>
        <p:txBody>
          <a:bodyPr/>
          <a:lstStyle/>
          <a:p>
            <a:r>
              <a:rPr lang="el-GR" dirty="0" smtClean="0"/>
              <a:t>Μετά τον προσδιορισμό της τιμής δημοπρασίας ξεκινά η διαδικασία ταύτισης των εντολών σύμφωνα με τα ακόλουθα κριτήρια: </a:t>
            </a:r>
          </a:p>
          <a:p>
            <a:endParaRPr lang="el-GR" dirty="0"/>
          </a:p>
        </p:txBody>
      </p:sp>
    </p:spTree>
  </p:cSld>
  <p:clrMapOvr>
    <a:masterClrMapping/>
  </p:clrMapOvr>
  <p:transition>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l-GR" sz="3000" b="1"/>
              <a:t>Μέθοδος 3: Αυτόματη και Συνεχής Κατάρτιση στο Κλείσιμο</a:t>
            </a:r>
          </a:p>
        </p:txBody>
      </p:sp>
      <p:sp>
        <p:nvSpPr>
          <p:cNvPr id="25603" name="Rectangle 3"/>
          <p:cNvSpPr>
            <a:spLocks noGrp="1" noChangeArrowheads="1"/>
          </p:cNvSpPr>
          <p:nvPr>
            <p:ph sz="quarter" idx="1"/>
          </p:nvPr>
        </p:nvSpPr>
        <p:spPr/>
        <p:txBody>
          <a:bodyPr/>
          <a:lstStyle/>
          <a:p>
            <a:pPr>
              <a:lnSpc>
                <a:spcPct val="80000"/>
              </a:lnSpc>
            </a:pPr>
            <a:endParaRPr lang="el-GR" sz="1700" dirty="0"/>
          </a:p>
          <a:p>
            <a:pPr>
              <a:lnSpc>
                <a:spcPct val="80000"/>
              </a:lnSpc>
            </a:pPr>
            <a:r>
              <a:rPr lang="el-GR" sz="1700" dirty="0"/>
              <a:t>Η μέθοδος με την οποία πραγματοποιούνται συναλλαγές μόνο στην τιμή κλεισίματος. Οι συναλλαγές που πραγματοποιούνται στην τιμή κλεισίματος είναι εντολές με όριο και εντολές με τιμή στο «κλείσιμο». Οι </a:t>
            </a:r>
            <a:r>
              <a:rPr lang="el-GR" sz="1700" dirty="0" smtClean="0"/>
              <a:t>καταχωρημένες </a:t>
            </a:r>
            <a:r>
              <a:rPr lang="el-GR" sz="1700" dirty="0"/>
              <a:t>εντολές εκτελούνται με την ακόλουθη σειρά προτεραιότητας:</a:t>
            </a:r>
          </a:p>
          <a:p>
            <a:pPr>
              <a:lnSpc>
                <a:spcPct val="80000"/>
              </a:lnSpc>
            </a:pPr>
            <a:r>
              <a:rPr lang="el-GR" sz="1700" dirty="0"/>
              <a:t>(α) Προηγούνται οι εντολές με </a:t>
            </a:r>
            <a:r>
              <a:rPr lang="el-GR" sz="1700" b="1" dirty="0"/>
              <a:t>όριο σε τιμή καλύτερη της τιμής κλεισίματος</a:t>
            </a:r>
            <a:r>
              <a:rPr lang="el-GR" sz="1700" dirty="0"/>
              <a:t>. Ως εντολές αγοράς με καλύτερη τιμή νοούνται οι εντολές με τιμή μεγαλύτερη της τιμής κλεισίματος. Ως εντολές πώλησης με καλύτερη τιμή νοούνται οι εντολές με τιμή χαμηλότερη της τιμής κλεισίματος.</a:t>
            </a:r>
          </a:p>
          <a:p>
            <a:pPr>
              <a:lnSpc>
                <a:spcPct val="80000"/>
              </a:lnSpc>
            </a:pPr>
            <a:r>
              <a:rPr lang="el-GR" sz="1700" dirty="0"/>
              <a:t>(β) Ακολουθούν οι εντολές με </a:t>
            </a:r>
            <a:r>
              <a:rPr lang="el-GR" sz="1700" b="1" dirty="0"/>
              <a:t>όριο σε τιμή ίση με την τιμή κλεισίματος</a:t>
            </a:r>
            <a:r>
              <a:rPr lang="el-GR" sz="1700" dirty="0"/>
              <a:t>.</a:t>
            </a:r>
          </a:p>
          <a:p>
            <a:pPr>
              <a:lnSpc>
                <a:spcPct val="80000"/>
              </a:lnSpc>
            </a:pPr>
            <a:r>
              <a:rPr lang="el-GR" sz="1700" dirty="0"/>
              <a:t>(γ) Ακολουθούν οι εντολές με τιμή στο «Κλείσιμο» που εισήχθησαν κατά τις περιόδους πριν από την έναρξη της μεθόδου Αυτόματης Συνεχούς Κατάρτισης στο Κλείσιμο.</a:t>
            </a:r>
          </a:p>
          <a:p>
            <a:pPr>
              <a:lnSpc>
                <a:spcPct val="80000"/>
              </a:lnSpc>
            </a:pPr>
            <a:r>
              <a:rPr lang="el-GR" sz="1700" dirty="0"/>
              <a:t>(δ) Ακολουθούν οι εντολές με συνθήκη ΣΤΟΠ που ενεργοποιήθηκαν κατά τη διάρκεια της περιόδου της μεθόδου Αυτόματης Συνεχούς Κατάρτισης στο Κλείσιμο.</a:t>
            </a:r>
          </a:p>
        </p:txBody>
      </p:sp>
      <p:sp>
        <p:nvSpPr>
          <p:cNvPr id="4" name="3 - Θέση αριθμού διαφάνειας"/>
          <p:cNvSpPr>
            <a:spLocks noGrp="1"/>
          </p:cNvSpPr>
          <p:nvPr>
            <p:ph type="sldNum" sz="quarter" idx="12"/>
          </p:nvPr>
        </p:nvSpPr>
        <p:spPr/>
        <p:txBody>
          <a:bodyPr/>
          <a:lstStyle/>
          <a:p>
            <a:fld id="{5C1EFED4-E071-4E6B-B23B-278B8B679D33}" type="slidenum">
              <a:rPr lang="el-GR" altLang="en-US" smtClean="0"/>
              <a:pPr/>
              <a:t>36</a:t>
            </a:fld>
            <a:endParaRPr lang="el-GR" altLang="en-US"/>
          </a:p>
        </p:txBody>
      </p:sp>
    </p:spTree>
  </p:cSld>
  <p:clrMapOvr>
    <a:masterClrMapping/>
  </p:clrMapOvr>
  <p:transition>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914400" y="274638"/>
            <a:ext cx="7772400" cy="1011222"/>
          </a:xfrm>
        </p:spPr>
        <p:txBody>
          <a:bodyPr>
            <a:normAutofit fontScale="90000"/>
          </a:bodyPr>
          <a:lstStyle/>
          <a:p>
            <a:r>
              <a:rPr lang="el-GR" sz="3200" b="1" dirty="0"/>
              <a:t>Μέθοδος 4. Επιλεκτική Κατάρτιση (</a:t>
            </a:r>
            <a:r>
              <a:rPr lang="en-US" sz="3200" b="1" dirty="0"/>
              <a:t>Hit</a:t>
            </a:r>
            <a:r>
              <a:rPr lang="el-GR" sz="3200" b="1" dirty="0"/>
              <a:t> &amp; </a:t>
            </a:r>
            <a:r>
              <a:rPr lang="en-US" sz="3200" b="1" dirty="0"/>
              <a:t>Take</a:t>
            </a:r>
            <a:r>
              <a:rPr lang="el-GR" sz="3200" b="1" dirty="0"/>
              <a:t>)</a:t>
            </a:r>
            <a:r>
              <a:rPr lang="el-GR" sz="3200" dirty="0"/>
              <a:t/>
            </a:r>
            <a:br>
              <a:rPr lang="el-GR" sz="3200" dirty="0"/>
            </a:br>
            <a:endParaRPr lang="el-GR" sz="3200" dirty="0"/>
          </a:p>
        </p:txBody>
      </p:sp>
      <p:sp>
        <p:nvSpPr>
          <p:cNvPr id="87043" name="Rectangle 3"/>
          <p:cNvSpPr>
            <a:spLocks noGrp="1" noChangeArrowheads="1"/>
          </p:cNvSpPr>
          <p:nvPr>
            <p:ph sz="quarter" idx="1"/>
          </p:nvPr>
        </p:nvSpPr>
        <p:spPr/>
        <p:txBody>
          <a:bodyPr>
            <a:normAutofit fontScale="55000" lnSpcReduction="20000"/>
          </a:bodyPr>
          <a:lstStyle/>
          <a:p>
            <a:r>
              <a:rPr lang="el-GR" dirty="0" smtClean="0"/>
              <a:t>Ο Πίνακας Ειδικών Όρων και η διαδικασία ταύτισης των εντολών που γίνεται με την Επιλεκτική Μέθοδο διαμορφώνονται με κατάταξη των σχετικών εντολών ανά αγορές ή πωλήσεις, ανεξάρτητα από τη Συνθήκη διαπραγμάτευσής τους και με βάση τα ακόλουθα: </a:t>
            </a:r>
          </a:p>
          <a:p>
            <a:r>
              <a:rPr lang="el-GR" dirty="0" smtClean="0"/>
              <a:t>Τιμή, για τις εντολές αγοράς η κατάταξη είναι φθίνουσα και για τις εντολές πώλησης η κατάταξη είναι αύξουσα. </a:t>
            </a:r>
          </a:p>
          <a:p>
            <a:r>
              <a:rPr lang="el-GR" dirty="0" smtClean="0"/>
              <a:t>Χρόνος εισαγωγής ως προς τις εντολές με την ίδια τιμή. </a:t>
            </a:r>
          </a:p>
          <a:p>
            <a:endParaRPr lang="el-GR" dirty="0" smtClean="0"/>
          </a:p>
          <a:p>
            <a:r>
              <a:rPr lang="el-GR" dirty="0" smtClean="0"/>
              <a:t>Οι εντολές που δρομολογούνται στον πίνακα ειδικών όρων είναι αποκλειστικά και μόνο εντολές με συνθήκη: </a:t>
            </a:r>
          </a:p>
          <a:p>
            <a:pPr lvl="1"/>
            <a:r>
              <a:rPr lang="el-GR" dirty="0" smtClean="0"/>
              <a:t>Όλα Η Τίποτα (ΟΗΤ) / </a:t>
            </a:r>
            <a:r>
              <a:rPr lang="el-GR" dirty="0" err="1" smtClean="0"/>
              <a:t>All</a:t>
            </a:r>
            <a:r>
              <a:rPr lang="el-GR" dirty="0" smtClean="0"/>
              <a:t> </a:t>
            </a:r>
            <a:r>
              <a:rPr lang="el-GR" dirty="0" err="1" smtClean="0"/>
              <a:t>or</a:t>
            </a:r>
            <a:r>
              <a:rPr lang="el-GR" dirty="0" smtClean="0"/>
              <a:t> </a:t>
            </a:r>
            <a:r>
              <a:rPr lang="el-GR" dirty="0" err="1" smtClean="0"/>
              <a:t>None</a:t>
            </a:r>
            <a:r>
              <a:rPr lang="el-GR" dirty="0" smtClean="0"/>
              <a:t> (AON): Η συνθήκη ΟΗΤ προσδιορίζει ότι η εντολή παραμένει στον Πίνακα Ειδικών Όρων μέχρι να εκτελεστεί στο σύνολο της από μια αντίθετη εντολή. Η εντολή ΟΗΤ δεν γίνεται να εκτελεστεί σε μέρη, παρά μόνο στο σύνολο της από μία και μόνο μια αντίθετη εντολή. </a:t>
            </a:r>
          </a:p>
          <a:p>
            <a:pPr lvl="1"/>
            <a:endParaRPr lang="el-GR" dirty="0" smtClean="0"/>
          </a:p>
          <a:p>
            <a:pPr lvl="1"/>
            <a:r>
              <a:rPr lang="el-GR" dirty="0" smtClean="0"/>
              <a:t>Με Ελάχιστο Μέγεθος (ΜΕΜ) / </a:t>
            </a:r>
            <a:r>
              <a:rPr lang="el-GR" dirty="0" err="1" smtClean="0"/>
              <a:t>Minimum</a:t>
            </a:r>
            <a:r>
              <a:rPr lang="el-GR" dirty="0" smtClean="0"/>
              <a:t> </a:t>
            </a:r>
            <a:r>
              <a:rPr lang="el-GR" dirty="0" err="1" smtClean="0"/>
              <a:t>Fill</a:t>
            </a:r>
            <a:r>
              <a:rPr lang="el-GR" dirty="0" smtClean="0"/>
              <a:t> (MF): Η συνθήκη ΜΕΜ προσδιορίζει ότι η εντολή παραμένει στον Πίνακα Ειδικών Όρων και εκτελείται με την προϋπόθεση ότι θα εκτελεστεί ένας ελάχιστος συγκεκριμένος αριθμός τεμαχίων. </a:t>
            </a:r>
          </a:p>
          <a:p>
            <a:pPr lvl="1"/>
            <a:endParaRPr lang="el-GR" dirty="0" smtClean="0"/>
          </a:p>
          <a:p>
            <a:pPr lvl="1"/>
            <a:r>
              <a:rPr lang="el-GR" dirty="0" smtClean="0"/>
              <a:t>Σε Πολλαπλάσιο (ΣΠ) / </a:t>
            </a:r>
            <a:r>
              <a:rPr lang="el-GR" dirty="0" err="1" smtClean="0"/>
              <a:t>Multiples</a:t>
            </a:r>
            <a:r>
              <a:rPr lang="el-GR" dirty="0" smtClean="0"/>
              <a:t> </a:t>
            </a:r>
            <a:r>
              <a:rPr lang="el-GR" dirty="0" err="1" smtClean="0"/>
              <a:t>Of</a:t>
            </a:r>
            <a:r>
              <a:rPr lang="el-GR" dirty="0" smtClean="0"/>
              <a:t> (MO): Η συνθήκη ΣΠ προσδιορίζει ότι η εντολή παραμένει στον Πίνακα Ειδικών Όρων και εκτελείται με την προϋπόθεση ότι θα εκτελεστεί σε πολλαπλάσια συγκεκριμένου αριθμού τεμαχίων. </a:t>
            </a:r>
          </a:p>
          <a:p>
            <a:pPr>
              <a:lnSpc>
                <a:spcPct val="80000"/>
              </a:lnSpc>
            </a:pPr>
            <a:endParaRPr lang="el-GR" sz="2600" dirty="0"/>
          </a:p>
        </p:txBody>
      </p:sp>
      <p:sp>
        <p:nvSpPr>
          <p:cNvPr id="4" name="3 - Θέση αριθμού διαφάνειας"/>
          <p:cNvSpPr>
            <a:spLocks noGrp="1"/>
          </p:cNvSpPr>
          <p:nvPr>
            <p:ph type="sldNum" sz="quarter" idx="12"/>
          </p:nvPr>
        </p:nvSpPr>
        <p:spPr/>
        <p:txBody>
          <a:bodyPr/>
          <a:lstStyle/>
          <a:p>
            <a:fld id="{5C1EFED4-E071-4E6B-B23B-278B8B679D33}" type="slidenum">
              <a:rPr lang="el-GR" altLang="en-US" smtClean="0"/>
              <a:pPr/>
              <a:t>37</a:t>
            </a:fld>
            <a:endParaRPr lang="el-GR" altLang="en-US"/>
          </a:p>
        </p:txBody>
      </p:sp>
    </p:spTree>
  </p:cSld>
  <p:clrMapOvr>
    <a:masterClrMapping/>
  </p:clrMapOvr>
  <p:transition>
    <p:fad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normAutofit fontScale="90000"/>
          </a:bodyPr>
          <a:lstStyle/>
          <a:p>
            <a:r>
              <a:rPr lang="el-GR" sz="3800" b="1"/>
              <a:t>Μέθοδος 5. Εκποιήσεις</a:t>
            </a:r>
            <a:r>
              <a:rPr lang="el-GR" sz="3800"/>
              <a:t/>
            </a:r>
            <a:br>
              <a:rPr lang="el-GR" sz="3800"/>
            </a:br>
            <a:endParaRPr lang="el-GR" sz="3800"/>
          </a:p>
        </p:txBody>
      </p:sp>
      <p:sp>
        <p:nvSpPr>
          <p:cNvPr id="88067" name="Rectangle 3"/>
          <p:cNvSpPr>
            <a:spLocks noGrp="1" noChangeArrowheads="1"/>
          </p:cNvSpPr>
          <p:nvPr>
            <p:ph sz="quarter" idx="1"/>
          </p:nvPr>
        </p:nvSpPr>
        <p:spPr/>
        <p:txBody>
          <a:bodyPr>
            <a:normAutofit lnSpcReduction="10000"/>
          </a:bodyPr>
          <a:lstStyle/>
          <a:p>
            <a:r>
              <a:rPr lang="el-GR" dirty="0" smtClean="0"/>
              <a:t>Μέθοδος Εκποιήσεων εφαρμόζεται στην Αγορά Εκποιήσεων και η διαπραγμάτευση των κινητών αξιών πραγματοποιείται με τη μέθοδο της συνεχούς και αυτόματης κατάρτισης συναλλαγών. </a:t>
            </a:r>
          </a:p>
          <a:p>
            <a:endParaRPr lang="el-GR" dirty="0" smtClean="0"/>
          </a:p>
          <a:p>
            <a:r>
              <a:rPr lang="el-GR" dirty="0" smtClean="0"/>
              <a:t>Οι εν λόγω συναλλαγές που πραγματοποιούνται κατά τη διάρκεια της εκποίησης δεν επηρεάζουν τις εμφανιζόμενες στον ηλεκτρονικό σύστημα συναλλαγών πληροφορίες που σχετίζονται με την ελάχιστη – μέγιστη τιμή, την τιμή κλεισίματος και τους χρηματιστηριακούς δείκτες. </a:t>
            </a:r>
          </a:p>
          <a:p>
            <a:endParaRPr lang="el-GR" dirty="0" smtClean="0"/>
          </a:p>
        </p:txBody>
      </p:sp>
      <p:sp>
        <p:nvSpPr>
          <p:cNvPr id="4" name="3 - Θέση αριθμού διαφάνειας"/>
          <p:cNvSpPr>
            <a:spLocks noGrp="1"/>
          </p:cNvSpPr>
          <p:nvPr>
            <p:ph type="sldNum" sz="quarter" idx="12"/>
          </p:nvPr>
        </p:nvSpPr>
        <p:spPr/>
        <p:txBody>
          <a:bodyPr/>
          <a:lstStyle/>
          <a:p>
            <a:fld id="{5C1EFED4-E071-4E6B-B23B-278B8B679D33}" type="slidenum">
              <a:rPr lang="el-GR" altLang="en-US" smtClean="0"/>
              <a:pPr/>
              <a:t>38</a:t>
            </a:fld>
            <a:endParaRPr lang="el-GR" altLang="en-US"/>
          </a:p>
        </p:txBody>
      </p:sp>
    </p:spTree>
  </p:cSld>
  <p:clrMapOvr>
    <a:masterClrMapping/>
  </p:clrMapOvr>
  <p:transition>
    <p:fad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normAutofit fontScale="90000"/>
          </a:bodyPr>
          <a:lstStyle/>
          <a:p>
            <a:r>
              <a:rPr lang="el-GR" sz="3200" b="1"/>
              <a:t>Μέθοδος 6. Προσυμφωνημένες Συναλλαγές (Πακέτα)</a:t>
            </a:r>
            <a:r>
              <a:rPr lang="el-GR" sz="3200"/>
              <a:t/>
            </a:r>
            <a:br>
              <a:rPr lang="el-GR" sz="3200"/>
            </a:br>
            <a:endParaRPr lang="el-GR" sz="3200"/>
          </a:p>
        </p:txBody>
      </p:sp>
      <p:sp>
        <p:nvSpPr>
          <p:cNvPr id="89091" name="Rectangle 3"/>
          <p:cNvSpPr>
            <a:spLocks noGrp="1" noChangeArrowheads="1"/>
          </p:cNvSpPr>
          <p:nvPr>
            <p:ph sz="quarter" idx="1"/>
          </p:nvPr>
        </p:nvSpPr>
        <p:spPr/>
        <p:txBody>
          <a:bodyPr/>
          <a:lstStyle/>
          <a:p>
            <a:pPr>
              <a:buFont typeface="Wingdings" pitchFamily="2" charset="2"/>
              <a:buNone/>
            </a:pPr>
            <a:r>
              <a:rPr lang="el-GR"/>
              <a:t>Εδώ υπάρχουν τέσσερις υπομέθοδοι</a:t>
            </a:r>
          </a:p>
          <a:p>
            <a:r>
              <a:rPr lang="el-GR"/>
              <a:t>Μέθοδος 6.1 Απλό πακέτο</a:t>
            </a:r>
          </a:p>
          <a:p>
            <a:r>
              <a:rPr lang="el-GR"/>
              <a:t>Μέθοδος 6.2 Πακέτο διακανονισμού</a:t>
            </a:r>
          </a:p>
          <a:p>
            <a:r>
              <a:rPr lang="el-GR"/>
              <a:t>Μέθοδος 6.3 Πακέτο αποκατάστασης</a:t>
            </a:r>
          </a:p>
          <a:p>
            <a:r>
              <a:rPr lang="el-GR"/>
              <a:t>Μέθοδος 6.3 Πακέτο διάθεσης</a:t>
            </a:r>
          </a:p>
        </p:txBody>
      </p:sp>
      <p:sp>
        <p:nvSpPr>
          <p:cNvPr id="4" name="3 - Θέση αριθμού διαφάνειας"/>
          <p:cNvSpPr>
            <a:spLocks noGrp="1"/>
          </p:cNvSpPr>
          <p:nvPr>
            <p:ph type="sldNum" sz="quarter" idx="12"/>
          </p:nvPr>
        </p:nvSpPr>
        <p:spPr/>
        <p:txBody>
          <a:bodyPr/>
          <a:lstStyle/>
          <a:p>
            <a:fld id="{5C1EFED4-E071-4E6B-B23B-278B8B679D33}" type="slidenum">
              <a:rPr lang="el-GR" altLang="en-US" smtClean="0"/>
              <a:pPr/>
              <a:t>39</a:t>
            </a:fld>
            <a:endParaRPr lang="el-GR" altLang="en-US"/>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p:txBody>
          <a:bodyPr>
            <a:normAutofit fontScale="90000"/>
          </a:bodyPr>
          <a:lstStyle/>
          <a:p>
            <a:r>
              <a:rPr lang="el-GR" sz="3800" b="1" dirty="0"/>
              <a:t>Συνεδρίαση του Χρηματιστηρίου Αθηνών</a:t>
            </a:r>
            <a:r>
              <a:rPr lang="el-GR" sz="3800" dirty="0"/>
              <a:t/>
            </a:r>
            <a:br>
              <a:rPr lang="el-GR" sz="3800" dirty="0"/>
            </a:br>
            <a:endParaRPr lang="el-GR" sz="3800" dirty="0"/>
          </a:p>
        </p:txBody>
      </p:sp>
      <p:sp>
        <p:nvSpPr>
          <p:cNvPr id="95235" name="Rectangle 3"/>
          <p:cNvSpPr>
            <a:spLocks noGrp="1" noChangeArrowheads="1"/>
          </p:cNvSpPr>
          <p:nvPr>
            <p:ph sz="quarter" idx="1"/>
          </p:nvPr>
        </p:nvSpPr>
        <p:spPr/>
        <p:txBody>
          <a:bodyPr/>
          <a:lstStyle/>
          <a:p>
            <a:pPr>
              <a:buFont typeface="Wingdings" pitchFamily="2" charset="2"/>
              <a:buNone/>
            </a:pPr>
            <a:r>
              <a:rPr lang="el-GR"/>
              <a:t>Οι εντολές εισάγονται στο Ο.Α.Σ.Η.Σ. σε δύο χρονικές περιόδους:</a:t>
            </a:r>
          </a:p>
          <a:p>
            <a:endParaRPr lang="en-US"/>
          </a:p>
          <a:p>
            <a:r>
              <a:rPr lang="el-GR"/>
              <a:t>την προσυνεδριακή περίοδο και </a:t>
            </a:r>
          </a:p>
          <a:p>
            <a:endParaRPr lang="en-US"/>
          </a:p>
          <a:p>
            <a:r>
              <a:rPr lang="el-GR"/>
              <a:t>την κύρια συνεδρίαση.</a:t>
            </a:r>
          </a:p>
        </p:txBody>
      </p:sp>
      <p:sp>
        <p:nvSpPr>
          <p:cNvPr id="4" name="3 - Θέση αριθμού διαφάνειας"/>
          <p:cNvSpPr>
            <a:spLocks noGrp="1"/>
          </p:cNvSpPr>
          <p:nvPr>
            <p:ph type="sldNum" sz="quarter" idx="12"/>
          </p:nvPr>
        </p:nvSpPr>
        <p:spPr/>
        <p:txBody>
          <a:bodyPr/>
          <a:lstStyle/>
          <a:p>
            <a:fld id="{5C1EFED4-E071-4E6B-B23B-278B8B679D33}" type="slidenum">
              <a:rPr lang="el-GR" altLang="en-US" smtClean="0"/>
              <a:pPr/>
              <a:t>4</a:t>
            </a:fld>
            <a:endParaRPr lang="el-GR" altLang="en-US"/>
          </a:p>
        </p:txBody>
      </p:sp>
    </p:spTree>
  </p:cSld>
  <p:clrMapOvr>
    <a:masterClrMapping/>
  </p:clrMapOvr>
  <p:transition>
    <p:fad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p:txBody>
          <a:bodyPr>
            <a:normAutofit fontScale="90000"/>
          </a:bodyPr>
          <a:lstStyle/>
          <a:p>
            <a:r>
              <a:rPr lang="el-GR" sz="3800" b="1"/>
              <a:t>Τιμή ανοίγματος</a:t>
            </a:r>
            <a:r>
              <a:rPr lang="el-GR" sz="3800"/>
              <a:t/>
            </a:r>
            <a:br>
              <a:rPr lang="el-GR" sz="3800"/>
            </a:br>
            <a:endParaRPr lang="el-GR" sz="3800"/>
          </a:p>
        </p:txBody>
      </p:sp>
      <p:sp>
        <p:nvSpPr>
          <p:cNvPr id="97283" name="Rectangle 3"/>
          <p:cNvSpPr>
            <a:spLocks noGrp="1" noChangeArrowheads="1"/>
          </p:cNvSpPr>
          <p:nvPr>
            <p:ph sz="quarter" idx="1"/>
          </p:nvPr>
        </p:nvSpPr>
        <p:spPr/>
        <p:txBody>
          <a:bodyPr/>
          <a:lstStyle/>
          <a:p>
            <a:r>
              <a:rPr lang="el-GR" sz="2600"/>
              <a:t>Τιμή Ανοίγματος ανοίγματος προσδιορίζεται από το σύστημα για κάθε κινητή αξία ξεχωριστά κατά τη μέθοδο διαπραγμάτευσης προσδιορισμού της τιμής ανοίγματος. </a:t>
            </a:r>
            <a:endParaRPr lang="en-US" sz="2600"/>
          </a:p>
          <a:p>
            <a:endParaRPr lang="en-US" sz="2600"/>
          </a:p>
          <a:p>
            <a:r>
              <a:rPr lang="el-GR" sz="2600"/>
              <a:t>Μια τέτοια μέθοδος μπορεί να είναι εκείνη που προσδιορίζει ως τιμή ανοίγματος την τιμή που μεγιστοποιεί τον όγκο των συναλλαγών με βάση τις εντολές που εισάγονται στο σύστημα κατά την προσυνεδριακή περίοδο.</a:t>
            </a:r>
          </a:p>
        </p:txBody>
      </p:sp>
      <p:sp>
        <p:nvSpPr>
          <p:cNvPr id="4" name="3 - Θέση αριθμού διαφάνειας"/>
          <p:cNvSpPr>
            <a:spLocks noGrp="1"/>
          </p:cNvSpPr>
          <p:nvPr>
            <p:ph type="sldNum" sz="quarter" idx="12"/>
          </p:nvPr>
        </p:nvSpPr>
        <p:spPr/>
        <p:txBody>
          <a:bodyPr/>
          <a:lstStyle/>
          <a:p>
            <a:fld id="{5C1EFED4-E071-4E6B-B23B-278B8B679D33}" type="slidenum">
              <a:rPr lang="el-GR" altLang="en-US" smtClean="0"/>
              <a:pPr/>
              <a:t>40</a:t>
            </a:fld>
            <a:endParaRPr lang="el-GR" altLang="en-US"/>
          </a:p>
        </p:txBody>
      </p:sp>
    </p:spTree>
  </p:cSld>
  <p:clrMapOvr>
    <a:masterClrMapping/>
  </p:clrMapOvr>
  <p:transition>
    <p:fad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p:txBody>
          <a:bodyPr>
            <a:normAutofit fontScale="90000"/>
          </a:bodyPr>
          <a:lstStyle/>
          <a:p>
            <a:r>
              <a:rPr lang="el-GR" sz="3800" b="1"/>
              <a:t>Κύρια Συνεδρίαση</a:t>
            </a:r>
            <a:br>
              <a:rPr lang="el-GR" sz="3800" b="1"/>
            </a:br>
            <a:endParaRPr lang="el-GR" sz="3800" b="1"/>
          </a:p>
        </p:txBody>
      </p:sp>
      <p:sp>
        <p:nvSpPr>
          <p:cNvPr id="98307" name="Rectangle 3"/>
          <p:cNvSpPr>
            <a:spLocks noGrp="1" noChangeArrowheads="1"/>
          </p:cNvSpPr>
          <p:nvPr>
            <p:ph sz="quarter" idx="1"/>
          </p:nvPr>
        </p:nvSpPr>
        <p:spPr/>
        <p:txBody>
          <a:bodyPr/>
          <a:lstStyle/>
          <a:p>
            <a:r>
              <a:rPr lang="el-GR" dirty="0"/>
              <a:t>Οι ώρες συνεδριάσεων είναι καθημερινά μεταξύ τις </a:t>
            </a:r>
            <a:r>
              <a:rPr lang="el-GR" dirty="0" smtClean="0"/>
              <a:t>10:30π.μ</a:t>
            </a:r>
            <a:r>
              <a:rPr lang="el-GR" dirty="0"/>
              <a:t>. έως </a:t>
            </a:r>
            <a:r>
              <a:rPr lang="el-GR" dirty="0" smtClean="0"/>
              <a:t>17:20μ.μ</a:t>
            </a:r>
            <a:r>
              <a:rPr lang="el-GR" dirty="0"/>
              <a:t>. </a:t>
            </a:r>
            <a:endParaRPr lang="en-US" dirty="0"/>
          </a:p>
          <a:p>
            <a:endParaRPr lang="en-US" dirty="0"/>
          </a:p>
          <a:p>
            <a:r>
              <a:rPr lang="el-GR" dirty="0"/>
              <a:t>Κατά τη διάρκεια της συνεδρίασης του Χρηματιστηρίου οι εντολές αντιστοιχίζονται κατά τιμή (η τιμή αγοράς με την υψηλότερη τιμή αντιστοιχίζεται στην τιμή πώλησης με τη χαμηλότερη τιμή) και κατά χρονική προτεραιότητα.</a:t>
            </a:r>
          </a:p>
        </p:txBody>
      </p:sp>
      <p:sp>
        <p:nvSpPr>
          <p:cNvPr id="4" name="3 - Θέση αριθμού διαφάνειας"/>
          <p:cNvSpPr>
            <a:spLocks noGrp="1"/>
          </p:cNvSpPr>
          <p:nvPr>
            <p:ph type="sldNum" sz="quarter" idx="12"/>
          </p:nvPr>
        </p:nvSpPr>
        <p:spPr/>
        <p:txBody>
          <a:bodyPr/>
          <a:lstStyle/>
          <a:p>
            <a:fld id="{5C1EFED4-E071-4E6B-B23B-278B8B679D33}" type="slidenum">
              <a:rPr lang="el-GR" altLang="en-US" smtClean="0"/>
              <a:pPr/>
              <a:t>41</a:t>
            </a:fld>
            <a:endParaRPr lang="el-GR" altLang="en-US"/>
          </a:p>
        </p:txBody>
      </p:sp>
    </p:spTree>
  </p:cSld>
  <p:clrMapOvr>
    <a:masterClrMapping/>
  </p:clrMapOvr>
  <p:transition>
    <p:fad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p:txBody>
          <a:bodyPr>
            <a:normAutofit fontScale="90000"/>
          </a:bodyPr>
          <a:lstStyle/>
          <a:p>
            <a:r>
              <a:rPr lang="el-GR" sz="3800" b="1"/>
              <a:t>Τιμή κλεισίματος</a:t>
            </a:r>
            <a:r>
              <a:rPr lang="el-GR" sz="3800"/>
              <a:t/>
            </a:r>
            <a:br>
              <a:rPr lang="el-GR" sz="3800"/>
            </a:br>
            <a:endParaRPr lang="el-GR" sz="3800"/>
          </a:p>
        </p:txBody>
      </p:sp>
      <p:sp>
        <p:nvSpPr>
          <p:cNvPr id="99331" name="Rectangle 3"/>
          <p:cNvSpPr>
            <a:spLocks noGrp="1" noChangeArrowheads="1"/>
          </p:cNvSpPr>
          <p:nvPr>
            <p:ph sz="quarter" idx="1"/>
          </p:nvPr>
        </p:nvSpPr>
        <p:spPr/>
        <p:txBody>
          <a:bodyPr/>
          <a:lstStyle/>
          <a:p>
            <a:pPr>
              <a:lnSpc>
                <a:spcPct val="80000"/>
              </a:lnSpc>
            </a:pPr>
            <a:r>
              <a:rPr lang="el-GR" sz="1900" dirty="0">
                <a:solidFill>
                  <a:schemeClr val="accent1"/>
                </a:solidFill>
              </a:rPr>
              <a:t>Ως τιμή κλεισίματος ορίζεται η τιμή τη οποία προκύπτει στο τέλος της συνεδρίασης. </a:t>
            </a:r>
            <a:r>
              <a:rPr lang="el-GR" sz="1900" dirty="0"/>
              <a:t>Το ΟΑΣΗΣ παρέχει τη δυνατότητα προσδιορισμού της τιμής κλεισίματος με τη χρήση έξι μεθόδων. </a:t>
            </a:r>
          </a:p>
          <a:p>
            <a:pPr>
              <a:lnSpc>
                <a:spcPct val="80000"/>
              </a:lnSpc>
            </a:pPr>
            <a:endParaRPr lang="el-GR" sz="1900" dirty="0"/>
          </a:p>
          <a:p>
            <a:pPr>
              <a:lnSpc>
                <a:spcPct val="80000"/>
              </a:lnSpc>
            </a:pPr>
            <a:r>
              <a:rPr lang="el-GR" sz="1900" dirty="0"/>
              <a:t>Μια τέτοια μέθοδος </a:t>
            </a:r>
            <a:r>
              <a:rPr lang="el-GR" sz="1900" dirty="0" smtClean="0"/>
              <a:t>είναι </a:t>
            </a:r>
            <a:r>
              <a:rPr lang="el-GR" sz="1900" dirty="0"/>
              <a:t>η </a:t>
            </a:r>
            <a:r>
              <a:rPr lang="el-GR" sz="1900" u="sng" dirty="0"/>
              <a:t>Μέθοδος Σταθμισμένου Μέσου Όρου ποσοστιαία καθοριζόμενου αριθμού τελευταίων πράξεων</a:t>
            </a:r>
            <a:r>
              <a:rPr lang="el-GR" sz="1900" dirty="0"/>
              <a:t>. Ο υπολογισμός της τιμής κλεισίματος γίνεται ως εξής:</a:t>
            </a:r>
          </a:p>
          <a:p>
            <a:pPr>
              <a:lnSpc>
                <a:spcPct val="80000"/>
              </a:lnSpc>
            </a:pPr>
            <a:r>
              <a:rPr lang="el-GR" sz="1900" dirty="0"/>
              <a:t>Καταμέτρηση των συναλλαγών που έγιναν κατά τη διάρκεια της συνεδρίασης,</a:t>
            </a:r>
          </a:p>
          <a:p>
            <a:pPr>
              <a:lnSpc>
                <a:spcPct val="80000"/>
              </a:lnSpc>
            </a:pPr>
            <a:r>
              <a:rPr lang="el-GR" sz="1900" dirty="0"/>
              <a:t>Υπολογισμός του πλήθους των πράξεων που αποτελούν το ποσοστό που λαμβάνεται </a:t>
            </a:r>
            <a:r>
              <a:rPr lang="el-GR" sz="1900" dirty="0" smtClean="0"/>
              <a:t>υπόψη,</a:t>
            </a:r>
            <a:endParaRPr lang="el-GR" sz="1900" dirty="0"/>
          </a:p>
          <a:p>
            <a:pPr>
              <a:lnSpc>
                <a:spcPct val="80000"/>
              </a:lnSpc>
            </a:pPr>
            <a:r>
              <a:rPr lang="el-GR" sz="1900" dirty="0"/>
              <a:t>Προσδιορισμός της τιμής κλεισίματος ξεκινώντας από τη τελευταία πριν τη λήξη της συνεδρίασης πράξη και προς την αρχή αυτής, μέχρι να συμπληρωθεί ο απόλυτος αριθμός πράξεων που αντιστοιχεί στο συγκεκριμένο ποσοστό του συνόλου των συναλλαγών.</a:t>
            </a:r>
          </a:p>
        </p:txBody>
      </p:sp>
      <p:sp>
        <p:nvSpPr>
          <p:cNvPr id="4" name="3 - Θέση αριθμού διαφάνειας"/>
          <p:cNvSpPr>
            <a:spLocks noGrp="1"/>
          </p:cNvSpPr>
          <p:nvPr>
            <p:ph type="sldNum" sz="quarter" idx="12"/>
          </p:nvPr>
        </p:nvSpPr>
        <p:spPr/>
        <p:txBody>
          <a:bodyPr/>
          <a:lstStyle/>
          <a:p>
            <a:fld id="{5C1EFED4-E071-4E6B-B23B-278B8B679D33}" type="slidenum">
              <a:rPr lang="el-GR" altLang="en-US" smtClean="0"/>
              <a:pPr/>
              <a:t>42</a:t>
            </a:fld>
            <a:endParaRPr lang="el-GR" altLang="en-US"/>
          </a:p>
        </p:txBody>
      </p:sp>
    </p:spTree>
  </p:cSld>
  <p:clrMapOvr>
    <a:masterClrMapping/>
  </p:clrMapOvr>
  <p:transition>
    <p:fad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p:txBody>
          <a:bodyPr/>
          <a:lstStyle/>
          <a:p>
            <a:r>
              <a:rPr lang="el-GR" sz="3200" b="1"/>
              <a:t>Ημερήσια όρια διακύμανσης τιμών μετοχών</a:t>
            </a:r>
          </a:p>
        </p:txBody>
      </p:sp>
      <p:sp>
        <p:nvSpPr>
          <p:cNvPr id="100355" name="Rectangle 3"/>
          <p:cNvSpPr>
            <a:spLocks noGrp="1" noChangeArrowheads="1"/>
          </p:cNvSpPr>
          <p:nvPr>
            <p:ph sz="quarter" idx="1"/>
          </p:nvPr>
        </p:nvSpPr>
        <p:spPr/>
        <p:txBody>
          <a:bodyPr/>
          <a:lstStyle/>
          <a:p>
            <a:pPr>
              <a:lnSpc>
                <a:spcPct val="80000"/>
              </a:lnSpc>
            </a:pPr>
            <a:r>
              <a:rPr lang="el-GR" sz="2100" dirty="0"/>
              <a:t>Ως όρια ημερήσιας διακύμανσης τιμών ορίζονται η μέγιστη και η ελάχιστη τιμή που μπορεί να λάβει μια κινητή αξία κατά τη διάρκεια μιας συνεδρίασης. </a:t>
            </a:r>
          </a:p>
          <a:p>
            <a:pPr>
              <a:lnSpc>
                <a:spcPct val="80000"/>
              </a:lnSpc>
            </a:pPr>
            <a:endParaRPr lang="el-GR" sz="2100" dirty="0"/>
          </a:p>
          <a:p>
            <a:pPr>
              <a:lnSpc>
                <a:spcPct val="80000"/>
              </a:lnSpc>
            </a:pPr>
            <a:r>
              <a:rPr lang="el-GR" sz="2100" dirty="0"/>
              <a:t>Η τιμή μιας μετοχής που τελεί υπό συνεχή διαπραγμάτευση </a:t>
            </a:r>
            <a:r>
              <a:rPr lang="el-GR" sz="2100" b="1" dirty="0"/>
              <a:t>(ΑΓΟΡΑ Α) </a:t>
            </a:r>
            <a:r>
              <a:rPr lang="el-GR" sz="2100" dirty="0"/>
              <a:t>έχει κλιμακούμενο μέγιστο όριο ημερήσιας διακύμανσης. </a:t>
            </a:r>
          </a:p>
          <a:p>
            <a:pPr>
              <a:lnSpc>
                <a:spcPct val="80000"/>
              </a:lnSpc>
            </a:pPr>
            <a:r>
              <a:rPr lang="el-GR" sz="2100" dirty="0"/>
              <a:t>Αυτό σημαίνει ότι το πρώτο όριο είναι +/-10% από την τιμή κλεισίματος της αμέσως προηγούμενης συνεδρίασης, σημείο στο οποίο παραμένει η μετοχή για 15 λεπτά της ώρας εφόσον δεν υπάρξει καλύτερη τιμή αγοράς/πώλησης αντίστοιχα.  Μόλις περάσει το χρονικό αυτό διάστημα, το όριο ημερήσιας διακύμανσης επεκτείνεται στο +/-20% αντίστοιχα. </a:t>
            </a:r>
          </a:p>
          <a:p>
            <a:pPr>
              <a:lnSpc>
                <a:spcPct val="80000"/>
              </a:lnSpc>
            </a:pPr>
            <a:endParaRPr lang="el-GR" sz="2100" dirty="0"/>
          </a:p>
          <a:p>
            <a:pPr>
              <a:lnSpc>
                <a:spcPct val="80000"/>
              </a:lnSpc>
            </a:pPr>
            <a:r>
              <a:rPr lang="el-GR" sz="2100" dirty="0"/>
              <a:t>Οι μετοχές οι οποίες ανήκουν στον δείκτη τιμών </a:t>
            </a:r>
            <a:r>
              <a:rPr lang="en-US" sz="2100" dirty="0"/>
              <a:t>FTSE</a:t>
            </a:r>
            <a:r>
              <a:rPr lang="el-GR" sz="2100" dirty="0"/>
              <a:t>/</a:t>
            </a:r>
            <a:r>
              <a:rPr lang="en-US" sz="2100" dirty="0"/>
              <a:t>ASE</a:t>
            </a:r>
            <a:r>
              <a:rPr lang="el-GR" sz="2100" dirty="0"/>
              <a:t>20 κυμαίνονται απεριόριστα μετά τη διάσπαση του πρώτου ορίου.  </a:t>
            </a:r>
          </a:p>
        </p:txBody>
      </p:sp>
      <p:sp>
        <p:nvSpPr>
          <p:cNvPr id="4" name="3 - Θέση αριθμού διαφάνειας"/>
          <p:cNvSpPr>
            <a:spLocks noGrp="1"/>
          </p:cNvSpPr>
          <p:nvPr>
            <p:ph type="sldNum" sz="quarter" idx="12"/>
          </p:nvPr>
        </p:nvSpPr>
        <p:spPr/>
        <p:txBody>
          <a:bodyPr/>
          <a:lstStyle/>
          <a:p>
            <a:fld id="{5C1EFED4-E071-4E6B-B23B-278B8B679D33}" type="slidenum">
              <a:rPr lang="el-GR" altLang="en-US" smtClean="0"/>
              <a:pPr/>
              <a:t>43</a:t>
            </a:fld>
            <a:endParaRPr lang="el-GR" altLang="en-US"/>
          </a:p>
        </p:txBody>
      </p:sp>
    </p:spTree>
  </p:cSld>
  <p:clrMapOvr>
    <a:masterClrMapping/>
  </p:clrMapOvr>
  <p:transition>
    <p:fad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p:txBody>
          <a:bodyPr/>
          <a:lstStyle/>
          <a:p>
            <a:endParaRPr lang="el-GR"/>
          </a:p>
        </p:txBody>
      </p:sp>
      <p:sp>
        <p:nvSpPr>
          <p:cNvPr id="101379" name="Rectangle 3"/>
          <p:cNvSpPr>
            <a:spLocks noGrp="1" noChangeArrowheads="1"/>
          </p:cNvSpPr>
          <p:nvPr>
            <p:ph sz="quarter" idx="1"/>
          </p:nvPr>
        </p:nvSpPr>
        <p:spPr/>
        <p:txBody>
          <a:bodyPr/>
          <a:lstStyle/>
          <a:p>
            <a:pPr>
              <a:lnSpc>
                <a:spcPct val="90000"/>
              </a:lnSpc>
            </a:pPr>
            <a:r>
              <a:rPr lang="el-GR" sz="2100" dirty="0"/>
              <a:t>Όσον αφορά την τιμή μιας μετοχής που τελεί υπό στιγμιαία διαπραγμάτευση (</a:t>
            </a:r>
            <a:r>
              <a:rPr lang="el-GR" sz="2100" b="1" dirty="0"/>
              <a:t>ΑΓΟΡΑ Γ</a:t>
            </a:r>
            <a:r>
              <a:rPr lang="el-GR" sz="2100" dirty="0"/>
              <a:t> – διαδικασία διαπραγμάτευσης </a:t>
            </a:r>
            <a:r>
              <a:rPr lang="en-US" sz="2100" dirty="0"/>
              <a:t>call auctions</a:t>
            </a:r>
            <a:r>
              <a:rPr lang="el-GR" sz="2100" dirty="0"/>
              <a:t>) δεν μπορεί να αποκλίνει περισσότερο από +/-12% από την τιμή κλεισίματος της αμέσως προηγούμενης συνεδρίασης. </a:t>
            </a:r>
          </a:p>
          <a:p>
            <a:pPr>
              <a:lnSpc>
                <a:spcPct val="90000"/>
              </a:lnSpc>
            </a:pPr>
            <a:r>
              <a:rPr lang="el-GR" sz="2100" dirty="0"/>
              <a:t>Το μέγιστο επιτρεπόμενο όριο πτώσης (-12% ή –18% ανάλογα) αποκαλείται </a:t>
            </a:r>
            <a:r>
              <a:rPr lang="en-US" sz="2100" dirty="0"/>
              <a:t>limit down</a:t>
            </a:r>
            <a:r>
              <a:rPr lang="el-GR" sz="2100" dirty="0"/>
              <a:t>.  </a:t>
            </a:r>
          </a:p>
          <a:p>
            <a:pPr>
              <a:lnSpc>
                <a:spcPct val="90000"/>
              </a:lnSpc>
            </a:pPr>
            <a:r>
              <a:rPr lang="el-GR" sz="2100" dirty="0"/>
              <a:t>Κατά την εισαγωγή μιας νέας εταιρείας τις τρεις πρώτες ημέρες διαπραγμάτευσης δεν υπάρχει όριο διακύμανσης της τιμής της μετοχής της. </a:t>
            </a:r>
          </a:p>
          <a:p>
            <a:pPr>
              <a:lnSpc>
                <a:spcPct val="90000"/>
              </a:lnSpc>
            </a:pPr>
            <a:endParaRPr lang="el-GR" sz="2100" dirty="0"/>
          </a:p>
          <a:p>
            <a:pPr>
              <a:lnSpc>
                <a:spcPct val="90000"/>
              </a:lnSpc>
            </a:pPr>
            <a:r>
              <a:rPr lang="el-GR" sz="2100" dirty="0"/>
              <a:t>Επίσης, δεν υπάρχει όριο διακύμανσης στην τιμή διαπραγμάτευσης των δικαιωμάτων, για όλη την περίοδο διαπραγμάτευσής τους.</a:t>
            </a:r>
          </a:p>
          <a:p>
            <a:pPr>
              <a:lnSpc>
                <a:spcPct val="90000"/>
              </a:lnSpc>
            </a:pPr>
            <a:endParaRPr lang="el-GR" sz="2100" dirty="0"/>
          </a:p>
        </p:txBody>
      </p:sp>
      <p:sp>
        <p:nvSpPr>
          <p:cNvPr id="4" name="3 - Θέση αριθμού διαφάνειας"/>
          <p:cNvSpPr>
            <a:spLocks noGrp="1"/>
          </p:cNvSpPr>
          <p:nvPr>
            <p:ph type="sldNum" sz="quarter" idx="12"/>
          </p:nvPr>
        </p:nvSpPr>
        <p:spPr/>
        <p:txBody>
          <a:bodyPr/>
          <a:lstStyle/>
          <a:p>
            <a:fld id="{5C1EFED4-E071-4E6B-B23B-278B8B679D33}" type="slidenum">
              <a:rPr lang="el-GR" altLang="en-US" smtClean="0"/>
              <a:pPr/>
              <a:t>44</a:t>
            </a:fld>
            <a:endParaRPr lang="el-GR" altLang="en-US"/>
          </a:p>
        </p:txBody>
      </p:sp>
    </p:spTree>
  </p:cSld>
  <p:clrMapOvr>
    <a:masterClrMapping/>
  </p:clrMapOvr>
  <p:transition>
    <p:fad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p:txBody>
          <a:bodyPr>
            <a:normAutofit fontScale="90000"/>
          </a:bodyPr>
          <a:lstStyle/>
          <a:p>
            <a:r>
              <a:rPr lang="el-GR" b="1"/>
              <a:t>Διαδικασία Εκκαθάρισης Συναλλαγών</a:t>
            </a:r>
          </a:p>
        </p:txBody>
      </p:sp>
      <p:sp>
        <p:nvSpPr>
          <p:cNvPr id="102403" name="Rectangle 3"/>
          <p:cNvSpPr>
            <a:spLocks noGrp="1" noChangeArrowheads="1"/>
          </p:cNvSpPr>
          <p:nvPr>
            <p:ph sz="quarter" idx="1"/>
          </p:nvPr>
        </p:nvSpPr>
        <p:spPr/>
        <p:txBody>
          <a:bodyPr/>
          <a:lstStyle/>
          <a:p>
            <a:pPr>
              <a:lnSpc>
                <a:spcPct val="90000"/>
              </a:lnSpc>
            </a:pPr>
            <a:r>
              <a:rPr lang="el-GR" sz="2100" dirty="0"/>
              <a:t>Η ΕΧΑΕ είναι ο κεντρικός φορέας που έχει αναλάβει την εκκαθάριση και διακανονισμό των χρηματιστηριακών συναλλαγών, δηλαδή την τακτοποίηση των υποχρεώσεων των μερών που προέβησαν σε συναλλαγές μετοχών και τη διαχείριση του Συστήματος </a:t>
            </a:r>
            <a:r>
              <a:rPr lang="el-GR" sz="2100" dirty="0" err="1"/>
              <a:t>Άϋλων</a:t>
            </a:r>
            <a:r>
              <a:rPr lang="el-GR" sz="2100" dirty="0"/>
              <a:t> Τίτλων (ΣΑΤ). </a:t>
            </a:r>
          </a:p>
          <a:p>
            <a:pPr>
              <a:lnSpc>
                <a:spcPct val="90000"/>
              </a:lnSpc>
            </a:pPr>
            <a:endParaRPr lang="el-GR" sz="2100" dirty="0"/>
          </a:p>
          <a:p>
            <a:pPr>
              <a:lnSpc>
                <a:spcPct val="90000"/>
              </a:lnSpc>
            </a:pPr>
            <a:r>
              <a:rPr lang="el-GR" sz="2100" dirty="0">
                <a:solidFill>
                  <a:schemeClr val="accent1"/>
                </a:solidFill>
              </a:rPr>
              <a:t>Στην εκκαθάριση των χρηματιστηριακών συναλλαγών συμμετέχουν οι χειριστές του Σ.Α.Τ., δηλαδή οι Ανώνυμες Χρηματιστηριακές Εταιρείες – μέλη του Χ.Α.Α. και οι Τράπεζες που παρέχουν υπηρεσίες θεματοφυλακής</a:t>
            </a:r>
            <a:r>
              <a:rPr lang="el-GR" sz="2100" dirty="0"/>
              <a:t>.  Στη διαδικασία της εκκαθάρισης των συναλλαγών </a:t>
            </a:r>
            <a:r>
              <a:rPr lang="el-GR" sz="2100" i="1" dirty="0">
                <a:solidFill>
                  <a:srgbClr val="00B050"/>
                </a:solidFill>
              </a:rPr>
              <a:t>δε μετέχουν οι επενδυτές. </a:t>
            </a:r>
          </a:p>
        </p:txBody>
      </p:sp>
      <p:sp>
        <p:nvSpPr>
          <p:cNvPr id="4" name="3 - Θέση αριθμού διαφάνειας"/>
          <p:cNvSpPr>
            <a:spLocks noGrp="1"/>
          </p:cNvSpPr>
          <p:nvPr>
            <p:ph type="sldNum" sz="quarter" idx="12"/>
          </p:nvPr>
        </p:nvSpPr>
        <p:spPr/>
        <p:txBody>
          <a:bodyPr/>
          <a:lstStyle/>
          <a:p>
            <a:fld id="{5C1EFED4-E071-4E6B-B23B-278B8B679D33}" type="slidenum">
              <a:rPr lang="el-GR" altLang="en-US" smtClean="0"/>
              <a:pPr/>
              <a:t>45</a:t>
            </a:fld>
            <a:endParaRPr lang="el-GR" altLang="en-US"/>
          </a:p>
        </p:txBody>
      </p:sp>
    </p:spTree>
  </p:cSld>
  <p:clrMapOvr>
    <a:masterClrMapping/>
  </p:clrMapOvr>
  <p:transition>
    <p:fad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p:txBody>
          <a:bodyPr>
            <a:normAutofit fontScale="90000"/>
          </a:bodyPr>
          <a:lstStyle/>
          <a:p>
            <a:r>
              <a:rPr lang="el-GR" sz="3200" b="1"/>
              <a:t>Εκτέλεση εντολών και συμφωνία πράξεων (Τ)</a:t>
            </a:r>
            <a:r>
              <a:rPr lang="el-GR" sz="3200"/>
              <a:t/>
            </a:r>
            <a:br>
              <a:rPr lang="el-GR" sz="3200"/>
            </a:br>
            <a:endParaRPr lang="el-GR" sz="3200"/>
          </a:p>
        </p:txBody>
      </p:sp>
      <p:sp>
        <p:nvSpPr>
          <p:cNvPr id="103427" name="Rectangle 3"/>
          <p:cNvSpPr>
            <a:spLocks noGrp="1" noChangeArrowheads="1"/>
          </p:cNvSpPr>
          <p:nvPr>
            <p:ph sz="quarter" idx="1"/>
          </p:nvPr>
        </p:nvSpPr>
        <p:spPr/>
        <p:txBody>
          <a:bodyPr/>
          <a:lstStyle/>
          <a:p>
            <a:r>
              <a:rPr lang="el-GR"/>
              <a:t>Στο τέλος κάθε συνεδρίασης, το ΧΑ ενημερώνει ηλεκτρονικά την ΕΧΑΕ για τις συναλλαγές που πραγματοποιήθηκαν της ημέρας.  </a:t>
            </a:r>
          </a:p>
          <a:p>
            <a:endParaRPr lang="el-GR"/>
          </a:p>
        </p:txBody>
      </p:sp>
      <p:sp>
        <p:nvSpPr>
          <p:cNvPr id="4" name="3 - Θέση αριθμού διαφάνειας"/>
          <p:cNvSpPr>
            <a:spLocks noGrp="1"/>
          </p:cNvSpPr>
          <p:nvPr>
            <p:ph type="sldNum" sz="quarter" idx="12"/>
          </p:nvPr>
        </p:nvSpPr>
        <p:spPr/>
        <p:txBody>
          <a:bodyPr/>
          <a:lstStyle/>
          <a:p>
            <a:fld id="{5C1EFED4-E071-4E6B-B23B-278B8B679D33}" type="slidenum">
              <a:rPr lang="el-GR" altLang="en-US" smtClean="0"/>
              <a:pPr/>
              <a:t>46</a:t>
            </a:fld>
            <a:endParaRPr lang="el-GR" altLang="en-US"/>
          </a:p>
        </p:txBody>
      </p:sp>
    </p:spTree>
  </p:cSld>
  <p:clrMapOvr>
    <a:masterClrMapping/>
  </p:clrMapOvr>
  <p:transition>
    <p:fad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p:txBody>
          <a:bodyPr>
            <a:normAutofit fontScale="90000"/>
          </a:bodyPr>
          <a:lstStyle/>
          <a:p>
            <a:r>
              <a:rPr lang="el-GR" sz="3800" b="1"/>
              <a:t>Εκκαθάριση συναλλαγών (Τ+1) &amp; (Τ+2)</a:t>
            </a:r>
            <a:r>
              <a:rPr lang="el-GR" sz="3800"/>
              <a:t/>
            </a:r>
            <a:br>
              <a:rPr lang="el-GR" sz="3800"/>
            </a:br>
            <a:endParaRPr lang="el-GR" sz="3800"/>
          </a:p>
        </p:txBody>
      </p:sp>
      <p:sp>
        <p:nvSpPr>
          <p:cNvPr id="104451" name="Rectangle 3"/>
          <p:cNvSpPr>
            <a:spLocks noGrp="1" noChangeArrowheads="1"/>
          </p:cNvSpPr>
          <p:nvPr>
            <p:ph sz="quarter" idx="1"/>
          </p:nvPr>
        </p:nvSpPr>
        <p:spPr/>
        <p:txBody>
          <a:bodyPr/>
          <a:lstStyle/>
          <a:p>
            <a:pPr>
              <a:lnSpc>
                <a:spcPct val="80000"/>
              </a:lnSpc>
            </a:pPr>
            <a:r>
              <a:rPr lang="el-GR" sz="1700"/>
              <a:t>Μία ημέρα μετά από την ημέρα συναλλαγής (Τ+1), η ΕΧΑΕ επεξεργάζεται στο σύστημά της τις πληροφορίες που παρέλαβε από το ΧΑ και τα Μέλη του.  Οι πληροφορίες αυτές περιλαμβάνουν τις συναλλαγές της ημέρας αναλυτικά με τον κωδικό αριθμό του χρεογράφου, τα αντισυμβαλλόμενα Μέλη, την τιμή και την ποσότητα κάθε συναλλαγής.</a:t>
            </a:r>
          </a:p>
          <a:p>
            <a:pPr>
              <a:lnSpc>
                <a:spcPct val="80000"/>
              </a:lnSpc>
            </a:pPr>
            <a:r>
              <a:rPr lang="el-GR" sz="1700"/>
              <a:t>Μετά την συμφωνία των στοιχείων, εκτυπώνεται η τελική κατάσταση εκκαθάρισης τίτλων και μετρητών.  Όλες οι συμφωνίες των συναλλαγών οριστικοποιούνται την Τ+1.</a:t>
            </a:r>
          </a:p>
          <a:p>
            <a:pPr>
              <a:lnSpc>
                <a:spcPct val="80000"/>
              </a:lnSpc>
            </a:pPr>
            <a:r>
              <a:rPr lang="el-GR" sz="1700"/>
              <a:t>Κατά την διαδικασία της εκκαθάρισης τα Μέλη που εκτέλεσαν εντολές πώλησης για λογαριασμό των επενδυτών / πελατών τους, παραδίδουν στην ΕΧΑΕ τις μετοχές ή τα αποθετήρια έγγραφα (φυσικά σώματα). </a:t>
            </a:r>
          </a:p>
          <a:p>
            <a:pPr>
              <a:lnSpc>
                <a:spcPct val="80000"/>
              </a:lnSpc>
            </a:pPr>
            <a:endParaRPr lang="el-GR" sz="1700"/>
          </a:p>
          <a:p>
            <a:pPr>
              <a:lnSpc>
                <a:spcPct val="80000"/>
              </a:lnSpc>
            </a:pPr>
            <a:r>
              <a:rPr lang="el-GR" sz="1700"/>
              <a:t>Τα Μέλη που εκτέλεσαν εντολές αγοράς για λογαριασμό των επενδυτών / πελατών τους, παραλαμβάνουν από την ΕΧΑΕ, μόνο ονομαστικά αποθετήρια έγγραφα, όσον αφορά τις ονομαστικές μετοχές και ανώνυμα αποθετήρια έγγραφα ή ανώνυμες μετοχές για τις εταιρίες οι οποίες έχουν εκδώσει ανώνυμα αποθετήρια έγγραφα, όσον αφορά τις αγορές των ανώνυμων μετοχών.</a:t>
            </a:r>
          </a:p>
        </p:txBody>
      </p:sp>
      <p:sp>
        <p:nvSpPr>
          <p:cNvPr id="4" name="3 - Θέση αριθμού διαφάνειας"/>
          <p:cNvSpPr>
            <a:spLocks noGrp="1"/>
          </p:cNvSpPr>
          <p:nvPr>
            <p:ph type="sldNum" sz="quarter" idx="12"/>
          </p:nvPr>
        </p:nvSpPr>
        <p:spPr/>
        <p:txBody>
          <a:bodyPr/>
          <a:lstStyle/>
          <a:p>
            <a:fld id="{5C1EFED4-E071-4E6B-B23B-278B8B679D33}" type="slidenum">
              <a:rPr lang="el-GR" altLang="en-US" smtClean="0"/>
              <a:pPr/>
              <a:t>47</a:t>
            </a:fld>
            <a:endParaRPr lang="el-GR" altLang="en-US"/>
          </a:p>
        </p:txBody>
      </p:sp>
    </p:spTree>
  </p:cSld>
  <p:clrMapOvr>
    <a:masterClrMapping/>
  </p:clrMapOvr>
  <p:transition>
    <p:fade/>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p:txBody>
          <a:bodyPr>
            <a:normAutofit fontScale="90000"/>
          </a:bodyPr>
          <a:lstStyle/>
          <a:p>
            <a:r>
              <a:rPr lang="el-GR" sz="3800" b="1"/>
              <a:t>Διακανονισμός συναλλαγών (Τ+3)</a:t>
            </a:r>
            <a:r>
              <a:rPr lang="el-GR" sz="3800"/>
              <a:t/>
            </a:r>
            <a:br>
              <a:rPr lang="el-GR" sz="3800"/>
            </a:br>
            <a:endParaRPr lang="el-GR" sz="3800"/>
          </a:p>
        </p:txBody>
      </p:sp>
      <p:sp>
        <p:nvSpPr>
          <p:cNvPr id="105475" name="Rectangle 3"/>
          <p:cNvSpPr>
            <a:spLocks noGrp="1" noChangeArrowheads="1"/>
          </p:cNvSpPr>
          <p:nvPr>
            <p:ph sz="quarter" idx="1"/>
          </p:nvPr>
        </p:nvSpPr>
        <p:spPr/>
        <p:txBody>
          <a:bodyPr>
            <a:normAutofit lnSpcReduction="10000"/>
          </a:bodyPr>
          <a:lstStyle/>
          <a:p>
            <a:pPr>
              <a:lnSpc>
                <a:spcPct val="80000"/>
              </a:lnSpc>
            </a:pPr>
            <a:r>
              <a:rPr lang="el-GR" sz="1900"/>
              <a:t>Η τελική κατάσταση εκκαθάρισης, η οποία περιλαμβάνει τις υποχρεώσεις κάθε Μέλους σε τίτλους (μετοχές / αποθετήρια έγγραφα) και μετρητά, δίνεται στα Μέλη νωρίς την ημέρα (Τ+3).  Ως ημέρα εκκαθάρισης για όλες τις συναλλαγές που εκκαθαρίζονται στην ΑΕΑΤ θεωρείται η Τ+3.  </a:t>
            </a:r>
          </a:p>
          <a:p>
            <a:pPr>
              <a:lnSpc>
                <a:spcPct val="80000"/>
              </a:lnSpc>
            </a:pPr>
            <a:endParaRPr lang="el-GR" sz="1900"/>
          </a:p>
          <a:p>
            <a:pPr>
              <a:lnSpc>
                <a:spcPct val="80000"/>
              </a:lnSpc>
            </a:pPr>
            <a:r>
              <a:rPr lang="el-GR" sz="1900"/>
              <a:t>Την ίδια ημέρα (Τ+3) εκδίδονται τα ονομαστικά αποθετήρια έγγραφα που πρόκειται να παραδοθούν στα Μέλη του ΧΑΑ. Όλες οι ονομαστικές και ανώνυμες μετοχές ή αποθετήρια έγγραφα παραδίδονται και παραλαμβάνονται από τα Μέλη του ΧΑΑ σε φυσική μορφή.</a:t>
            </a:r>
          </a:p>
          <a:p>
            <a:pPr>
              <a:lnSpc>
                <a:spcPct val="80000"/>
              </a:lnSpc>
            </a:pPr>
            <a:r>
              <a:rPr lang="el-GR" sz="1900"/>
              <a:t>Μετά την ολοκλήρωση της διαδικασίας εκκαθάρισης και την έκδοση των αποθετηρίων εγγράφων, η ΑΕΑΤ ενημερώνει την εκδότρια εταιρία ονομαστικών μετοχών για μεταβιβάσεις που έγιναν προκειμένου αυτή να εγγράψει τις μεταβολές στο μετοχολόγιο της.  Σε περίπτωση εταιριών με ανώνυμες μετοχές, η ΑΕΑΤ – κατόπιν αιτήματος της εταιρίας – παρέχει πληροφορίες σχετικά με το πλήθος των αποθετηρίων εγγράφων κατά ποσότητα μετοχών που βρίσκονται σε κυκλοφορία.</a:t>
            </a:r>
          </a:p>
        </p:txBody>
      </p:sp>
      <p:sp>
        <p:nvSpPr>
          <p:cNvPr id="4" name="3 - Θέση αριθμού διαφάνειας"/>
          <p:cNvSpPr>
            <a:spLocks noGrp="1"/>
          </p:cNvSpPr>
          <p:nvPr>
            <p:ph type="sldNum" sz="quarter" idx="12"/>
          </p:nvPr>
        </p:nvSpPr>
        <p:spPr/>
        <p:txBody>
          <a:bodyPr/>
          <a:lstStyle/>
          <a:p>
            <a:fld id="{5C1EFED4-E071-4E6B-B23B-278B8B679D33}" type="slidenum">
              <a:rPr lang="el-GR" altLang="en-US" smtClean="0"/>
              <a:pPr/>
              <a:t>48</a:t>
            </a:fld>
            <a:endParaRPr lang="el-GR" altLang="en-US"/>
          </a:p>
        </p:txBody>
      </p:sp>
    </p:spTree>
  </p:cSld>
  <p:clrMapOvr>
    <a:masterClrMapping/>
  </p:clrMapOvr>
  <p:transition>
    <p:fade/>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p:txBody>
          <a:bodyPr/>
          <a:lstStyle/>
          <a:p>
            <a:r>
              <a:rPr lang="el-GR" b="1"/>
              <a:t>Εκκαθάριση μετρητών (Τ+3)	</a:t>
            </a:r>
          </a:p>
        </p:txBody>
      </p:sp>
      <p:sp>
        <p:nvSpPr>
          <p:cNvPr id="106499" name="Rectangle 3"/>
          <p:cNvSpPr>
            <a:spLocks noGrp="1" noChangeArrowheads="1"/>
          </p:cNvSpPr>
          <p:nvPr>
            <p:ph sz="quarter" idx="1"/>
          </p:nvPr>
        </p:nvSpPr>
        <p:spPr/>
        <p:txBody>
          <a:bodyPr/>
          <a:lstStyle/>
          <a:p>
            <a:pPr>
              <a:lnSpc>
                <a:spcPct val="90000"/>
              </a:lnSpc>
            </a:pPr>
            <a:r>
              <a:rPr lang="el-GR" sz="2600"/>
              <a:t>Η εκκαθάριση των συναλλαγών σε μετρητά πραγματοποιείται μέσω της Τράπεζας Χρηματικής Εκκαθάρισης.  </a:t>
            </a:r>
            <a:r>
              <a:rPr lang="en-US" sz="2600"/>
              <a:t>H </a:t>
            </a:r>
            <a:r>
              <a:rPr lang="el-GR" sz="2600"/>
              <a:t>ΕΧΑΕ υπολογίζει τις χρηματικές υποχρεώσεις / απαιτήσεις κάθε Μέλους και τα ενημερώνει ανάλογα.  Τα Μέλη πρέπει να εξοφλήσουν τις οφειλές τους την Τ+3.</a:t>
            </a:r>
          </a:p>
          <a:p>
            <a:pPr>
              <a:lnSpc>
                <a:spcPct val="90000"/>
              </a:lnSpc>
            </a:pPr>
            <a:endParaRPr lang="el-GR" sz="2600"/>
          </a:p>
          <a:p>
            <a:pPr>
              <a:lnSpc>
                <a:spcPct val="90000"/>
              </a:lnSpc>
            </a:pPr>
            <a:r>
              <a:rPr lang="el-GR" sz="2600"/>
              <a:t>Στην περίπτωση που ένα Μέλος καθυστερήσει να πληρώσει τις οφειλές του μέσα στο καθορισμένο χρονικό όριο, οι εποπτικές αρχές είναι αρμόδιες να επιβάλουν κυρώσεις ανάλογα με την περίπτωση.</a:t>
            </a:r>
          </a:p>
        </p:txBody>
      </p:sp>
      <p:sp>
        <p:nvSpPr>
          <p:cNvPr id="4" name="3 - Θέση αριθμού διαφάνειας"/>
          <p:cNvSpPr>
            <a:spLocks noGrp="1"/>
          </p:cNvSpPr>
          <p:nvPr>
            <p:ph type="sldNum" sz="quarter" idx="12"/>
          </p:nvPr>
        </p:nvSpPr>
        <p:spPr/>
        <p:txBody>
          <a:bodyPr/>
          <a:lstStyle/>
          <a:p>
            <a:fld id="{5C1EFED4-E071-4E6B-B23B-278B8B679D33}" type="slidenum">
              <a:rPr lang="el-GR" altLang="en-US" smtClean="0"/>
              <a:pPr/>
              <a:t>49</a:t>
            </a:fld>
            <a:endParaRPr lang="el-GR" altLang="en-US"/>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normAutofit fontScale="90000"/>
          </a:bodyPr>
          <a:lstStyle/>
          <a:p>
            <a:r>
              <a:rPr lang="el-GR" sz="3800" b="1"/>
              <a:t>Προσυνεδριακή Περίοδος</a:t>
            </a:r>
            <a:br>
              <a:rPr lang="el-GR" sz="3800" b="1"/>
            </a:br>
            <a:endParaRPr lang="el-GR" sz="3800" b="1"/>
          </a:p>
        </p:txBody>
      </p:sp>
      <p:sp>
        <p:nvSpPr>
          <p:cNvPr id="96259" name="Rectangle 3"/>
          <p:cNvSpPr>
            <a:spLocks noGrp="1" noChangeArrowheads="1"/>
          </p:cNvSpPr>
          <p:nvPr>
            <p:ph sz="quarter" idx="1"/>
          </p:nvPr>
        </p:nvSpPr>
        <p:spPr/>
        <p:txBody>
          <a:bodyPr/>
          <a:lstStyle/>
          <a:p>
            <a:pPr>
              <a:lnSpc>
                <a:spcPct val="80000"/>
              </a:lnSpc>
            </a:pPr>
            <a:r>
              <a:rPr lang="el-GR" sz="2600" dirty="0"/>
              <a:t>Προσυνεδριακή</a:t>
            </a:r>
            <a:r>
              <a:rPr lang="el-GR" sz="2600" b="1" dirty="0"/>
              <a:t> </a:t>
            </a:r>
            <a:r>
              <a:rPr lang="el-GR" sz="2600" dirty="0"/>
              <a:t>περίοδος είναι η χρονική περίοδος από τις </a:t>
            </a:r>
            <a:r>
              <a:rPr lang="el-GR" sz="2600" dirty="0" smtClean="0"/>
              <a:t>10:15 </a:t>
            </a:r>
            <a:r>
              <a:rPr lang="el-GR" sz="2600" dirty="0" err="1"/>
              <a:t>π.μ</a:t>
            </a:r>
            <a:r>
              <a:rPr lang="el-GR" sz="2600" dirty="0"/>
              <a:t>., ώρα που ανοίγει η αγορά, μέχρι τις </a:t>
            </a:r>
            <a:r>
              <a:rPr lang="el-GR" sz="2600" dirty="0" smtClean="0"/>
              <a:t>10:30π.μ</a:t>
            </a:r>
            <a:r>
              <a:rPr lang="el-GR" sz="2600" dirty="0"/>
              <a:t>. </a:t>
            </a:r>
            <a:endParaRPr lang="en-US" sz="2600" dirty="0"/>
          </a:p>
          <a:p>
            <a:pPr>
              <a:lnSpc>
                <a:spcPct val="80000"/>
              </a:lnSpc>
            </a:pPr>
            <a:r>
              <a:rPr lang="el-GR" sz="2600" dirty="0"/>
              <a:t>Αυτή είναι η περίοδος κατά την οποία προσδιορίζεται η </a:t>
            </a:r>
            <a:r>
              <a:rPr lang="el-GR" sz="2600" i="1" dirty="0"/>
              <a:t>τιμή ανοίγματος</a:t>
            </a:r>
            <a:r>
              <a:rPr lang="el-GR" sz="2600" dirty="0"/>
              <a:t> των μετοχών. Κατά την περίοδο αυτή το </a:t>
            </a:r>
            <a:r>
              <a:rPr lang="el-GR" sz="2600" dirty="0" err="1"/>
              <a:t>Ο.Α.Σ.Η.Σ</a:t>
            </a:r>
            <a:r>
              <a:rPr lang="el-GR" sz="2600" dirty="0"/>
              <a:t>. δέχεται  εντολές σε όριο, ελεύθερες και εντολές στην τιμή ανοίγματος. </a:t>
            </a:r>
            <a:endParaRPr lang="en-US" sz="2600" dirty="0"/>
          </a:p>
          <a:p>
            <a:pPr>
              <a:lnSpc>
                <a:spcPct val="80000"/>
              </a:lnSpc>
            </a:pPr>
            <a:r>
              <a:rPr lang="el-GR" sz="2600" dirty="0"/>
              <a:t>Μόνο οι εντολές σε όριο συμμετέχουν στον προσδιορισμό της τιμής ανοίγματος της ημέρας. </a:t>
            </a:r>
            <a:endParaRPr lang="en-US" sz="2600" dirty="0"/>
          </a:p>
          <a:p>
            <a:pPr>
              <a:lnSpc>
                <a:spcPct val="80000"/>
              </a:lnSpc>
            </a:pPr>
            <a:r>
              <a:rPr lang="el-GR" sz="2600" dirty="0"/>
              <a:t>Σε περίπτωση που δεν υπάρχουν εντολές σε όριο για μια μετοχή, η τιμή ανοίγματος θα είναι ίση με την τιμή της μετοχής κατά την προηγούμενη ημέρα.</a:t>
            </a:r>
          </a:p>
        </p:txBody>
      </p:sp>
      <p:sp>
        <p:nvSpPr>
          <p:cNvPr id="4" name="3 - Θέση αριθμού διαφάνειας"/>
          <p:cNvSpPr>
            <a:spLocks noGrp="1"/>
          </p:cNvSpPr>
          <p:nvPr>
            <p:ph type="sldNum" sz="quarter" idx="12"/>
          </p:nvPr>
        </p:nvSpPr>
        <p:spPr/>
        <p:txBody>
          <a:bodyPr/>
          <a:lstStyle/>
          <a:p>
            <a:fld id="{5C1EFED4-E071-4E6B-B23B-278B8B679D33}" type="slidenum">
              <a:rPr lang="el-GR" altLang="en-US" smtClean="0"/>
              <a:pPr/>
              <a:t>5</a:t>
            </a:fld>
            <a:endParaRPr lang="el-GR" altLang="en-US"/>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p:txBody>
          <a:bodyPr>
            <a:normAutofit fontScale="90000"/>
          </a:bodyPr>
          <a:lstStyle/>
          <a:p>
            <a:r>
              <a:rPr lang="el-GR" sz="3800" b="1"/>
              <a:t>Αγοραπωλησία Μετοχών</a:t>
            </a:r>
            <a:br>
              <a:rPr lang="el-GR" sz="3800" b="1"/>
            </a:br>
            <a:endParaRPr lang="el-GR" sz="3800" b="1"/>
          </a:p>
        </p:txBody>
      </p:sp>
      <p:sp>
        <p:nvSpPr>
          <p:cNvPr id="108547" name="Rectangle 3"/>
          <p:cNvSpPr>
            <a:spLocks noGrp="1" noChangeArrowheads="1"/>
          </p:cNvSpPr>
          <p:nvPr>
            <p:ph sz="quarter" idx="1"/>
          </p:nvPr>
        </p:nvSpPr>
        <p:spPr/>
        <p:txBody>
          <a:bodyPr/>
          <a:lstStyle/>
          <a:p>
            <a:pPr indent="0">
              <a:lnSpc>
                <a:spcPct val="90000"/>
              </a:lnSpc>
              <a:buFont typeface="Wingdings" pitchFamily="2" charset="2"/>
              <a:buNone/>
            </a:pPr>
            <a:r>
              <a:rPr lang="el-GR" sz="2100" dirty="0"/>
              <a:t>Τα βήματα που πρέπει να κάνει ο επενδυτής για την αγορά μετοχών για πρώτη φορά εταιρειών εισηγμένων στο Χρηματιστήριο είναι τα εξής:</a:t>
            </a:r>
          </a:p>
          <a:p>
            <a:pPr>
              <a:lnSpc>
                <a:spcPct val="90000"/>
              </a:lnSpc>
              <a:buFont typeface="Wingdings" pitchFamily="2" charset="2"/>
              <a:buChar char="Ø"/>
            </a:pPr>
            <a:r>
              <a:rPr lang="el-GR" sz="2100" dirty="0"/>
              <a:t>Να επιλέξει ένα μέλος του Χ.Α. (ΑΧΕ, ΑΧΕΠΕΥ ή Τράπεζα – που έχει γίνει μέλος του Χ.Α.).</a:t>
            </a:r>
            <a:endParaRPr lang="en-US" sz="2100" dirty="0"/>
          </a:p>
          <a:p>
            <a:pPr>
              <a:lnSpc>
                <a:spcPct val="90000"/>
              </a:lnSpc>
              <a:buFont typeface="Wingdings" pitchFamily="2" charset="2"/>
              <a:buChar char="Ø"/>
            </a:pPr>
            <a:r>
              <a:rPr lang="el-GR" sz="2100" dirty="0"/>
              <a:t>Να υπογράψει με το ως άνω μέλος μια σύμβαση στην οποία περιλαμβάνονται οι γενικοί όροι συνεργασία του επενδυτή με το μέλος του Χ.Α., καθώς και τα στοιχεία του επενδυτή (όνομα, διεύθυνση, ΑΦΜ, ΑΔΤ και επάγγελμα).  Με την υπογραφή της σύμβασης ο επενδυτής αποκτά κωδικό πελάτη του μέλους του Χ.Α.</a:t>
            </a:r>
          </a:p>
          <a:p>
            <a:pPr>
              <a:lnSpc>
                <a:spcPct val="90000"/>
              </a:lnSpc>
              <a:buFont typeface="Wingdings" pitchFamily="2" charset="2"/>
              <a:buChar char="Ø"/>
            </a:pPr>
            <a:r>
              <a:rPr lang="el-GR" sz="2100" dirty="0"/>
              <a:t>Να αποκτήσει </a:t>
            </a:r>
            <a:r>
              <a:rPr lang="el-GR" sz="2100" b="1" dirty="0"/>
              <a:t>Μερίδα Επενδυτή</a:t>
            </a:r>
            <a:r>
              <a:rPr lang="el-GR" sz="2100" dirty="0"/>
              <a:t> και </a:t>
            </a:r>
            <a:r>
              <a:rPr lang="el-GR" sz="2100" b="1" dirty="0"/>
              <a:t>Λογαριασμό Αξιών</a:t>
            </a:r>
            <a:r>
              <a:rPr lang="el-GR" sz="2100" dirty="0"/>
              <a:t> στο (Σύστημα </a:t>
            </a:r>
            <a:r>
              <a:rPr lang="el-GR" sz="2100" dirty="0" err="1"/>
              <a:t>Άϋλων</a:t>
            </a:r>
            <a:r>
              <a:rPr lang="el-GR" sz="2100" dirty="0"/>
              <a:t> Τίτλων, Σ.Α.Τ. ). </a:t>
            </a:r>
          </a:p>
        </p:txBody>
      </p:sp>
      <p:sp>
        <p:nvSpPr>
          <p:cNvPr id="4" name="3 - Θέση αριθμού διαφάνειας"/>
          <p:cNvSpPr>
            <a:spLocks noGrp="1"/>
          </p:cNvSpPr>
          <p:nvPr>
            <p:ph type="sldNum" sz="quarter" idx="12"/>
          </p:nvPr>
        </p:nvSpPr>
        <p:spPr/>
        <p:txBody>
          <a:bodyPr/>
          <a:lstStyle/>
          <a:p>
            <a:fld id="{5C1EFED4-E071-4E6B-B23B-278B8B679D33}" type="slidenum">
              <a:rPr lang="el-GR" altLang="en-US" smtClean="0"/>
              <a:pPr/>
              <a:t>6</a:t>
            </a:fld>
            <a:endParaRPr lang="el-GR" altLang="en-US"/>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p:txBody>
          <a:bodyPr>
            <a:normAutofit fontScale="90000"/>
          </a:bodyPr>
          <a:lstStyle/>
          <a:p>
            <a:r>
              <a:rPr lang="el-GR" sz="3800" b="1"/>
              <a:t>Εισαγωγή εντολών στο σύστημα</a:t>
            </a:r>
            <a:br>
              <a:rPr lang="el-GR" sz="3800" b="1"/>
            </a:br>
            <a:endParaRPr lang="el-GR" sz="3800" b="1"/>
          </a:p>
        </p:txBody>
      </p:sp>
      <p:sp>
        <p:nvSpPr>
          <p:cNvPr id="110595" name="Rectangle 3"/>
          <p:cNvSpPr>
            <a:spLocks noGrp="1" noChangeArrowheads="1"/>
          </p:cNvSpPr>
          <p:nvPr>
            <p:ph sz="quarter" idx="1"/>
          </p:nvPr>
        </p:nvSpPr>
        <p:spPr/>
        <p:txBody>
          <a:bodyPr/>
          <a:lstStyle/>
          <a:p>
            <a:pPr>
              <a:buNone/>
            </a:pPr>
            <a:r>
              <a:rPr lang="el-GR" sz="2600" dirty="0"/>
              <a:t>Η εντολή που εισάγεται στο σύστημα πρέπει υποχρεωτικά να περιλαμβάνει τα εξής στοιχεία:</a:t>
            </a:r>
          </a:p>
          <a:p>
            <a:pPr>
              <a:buFont typeface="Wingdings" pitchFamily="2" charset="2"/>
              <a:buChar char="Ø"/>
            </a:pPr>
            <a:r>
              <a:rPr lang="el-GR" sz="2600" dirty="0"/>
              <a:t>ένδειξη που καθορίζει αν η εντολή είναι για αγορά ή πώληση, </a:t>
            </a:r>
          </a:p>
          <a:p>
            <a:pPr>
              <a:buFont typeface="Wingdings" pitchFamily="2" charset="2"/>
              <a:buChar char="Ø"/>
            </a:pPr>
            <a:r>
              <a:rPr lang="el-GR" sz="2600" dirty="0"/>
              <a:t>η κινητή αξία,</a:t>
            </a:r>
          </a:p>
          <a:p>
            <a:pPr>
              <a:buFont typeface="Wingdings" pitchFamily="2" charset="2"/>
              <a:buChar char="Ø"/>
            </a:pPr>
            <a:r>
              <a:rPr lang="el-GR" sz="2600" dirty="0"/>
              <a:t>η ποσότητα των μετοχών (αριθμός τεμαχίων),</a:t>
            </a:r>
          </a:p>
          <a:p>
            <a:pPr>
              <a:buFont typeface="Wingdings" pitchFamily="2" charset="2"/>
              <a:buChar char="Ø"/>
            </a:pPr>
            <a:r>
              <a:rPr lang="el-GR" sz="2600" dirty="0"/>
              <a:t>η τιμή εντολής</a:t>
            </a:r>
          </a:p>
          <a:p>
            <a:pPr>
              <a:buFont typeface="Wingdings" pitchFamily="2" charset="2"/>
              <a:buChar char="Ø"/>
            </a:pPr>
            <a:r>
              <a:rPr lang="el-GR" sz="2600" dirty="0"/>
              <a:t>ο κωδικός αριθμός του πελάτη,</a:t>
            </a:r>
          </a:p>
          <a:p>
            <a:pPr>
              <a:buFont typeface="Wingdings" pitchFamily="2" charset="2"/>
              <a:buChar char="Ø"/>
            </a:pPr>
            <a:r>
              <a:rPr lang="el-GR" sz="2600" dirty="0"/>
              <a:t>ο κωδικός Μέλους Εκκαθάρισης,</a:t>
            </a:r>
          </a:p>
        </p:txBody>
      </p:sp>
      <p:sp>
        <p:nvSpPr>
          <p:cNvPr id="4" name="3 - Θέση αριθμού διαφάνειας"/>
          <p:cNvSpPr>
            <a:spLocks noGrp="1"/>
          </p:cNvSpPr>
          <p:nvPr>
            <p:ph type="sldNum" sz="quarter" idx="12"/>
          </p:nvPr>
        </p:nvSpPr>
        <p:spPr/>
        <p:txBody>
          <a:bodyPr/>
          <a:lstStyle/>
          <a:p>
            <a:fld id="{5C1EFED4-E071-4E6B-B23B-278B8B679D33}" type="slidenum">
              <a:rPr lang="el-GR" altLang="en-US" smtClean="0"/>
              <a:pPr/>
              <a:t>7</a:t>
            </a:fld>
            <a:endParaRPr lang="el-GR" altLang="en-US"/>
          </a:p>
        </p:txBody>
      </p:sp>
    </p:spTree>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l-GR" b="1"/>
              <a:t>Είδη Εντολών</a:t>
            </a:r>
          </a:p>
        </p:txBody>
      </p:sp>
      <p:sp>
        <p:nvSpPr>
          <p:cNvPr id="3075" name="Rectangle 3"/>
          <p:cNvSpPr>
            <a:spLocks noGrp="1" noChangeArrowheads="1"/>
          </p:cNvSpPr>
          <p:nvPr>
            <p:ph sz="quarter" idx="1"/>
          </p:nvPr>
        </p:nvSpPr>
        <p:spPr/>
        <p:txBody>
          <a:bodyPr>
            <a:normAutofit fontScale="92500" lnSpcReduction="10000"/>
          </a:bodyPr>
          <a:lstStyle/>
          <a:p>
            <a:pPr>
              <a:lnSpc>
                <a:spcPct val="80000"/>
              </a:lnSpc>
              <a:buFont typeface="Wingdings" pitchFamily="2" charset="2"/>
              <a:buNone/>
            </a:pPr>
            <a:r>
              <a:rPr lang="el-GR" sz="2600" dirty="0"/>
              <a:t>Οι εντολές με </a:t>
            </a:r>
            <a:r>
              <a:rPr lang="el-GR" sz="2600" b="1" u="sng" dirty="0"/>
              <a:t>βάση την τιμή</a:t>
            </a:r>
            <a:r>
              <a:rPr lang="el-GR" sz="2600" dirty="0"/>
              <a:t> τους διακρίνονται στις ακόλουθες κατηγορίες:</a:t>
            </a:r>
          </a:p>
          <a:p>
            <a:pPr>
              <a:lnSpc>
                <a:spcPct val="80000"/>
              </a:lnSpc>
              <a:buFont typeface="Wingdings" pitchFamily="2" charset="2"/>
              <a:buChar char="Ø"/>
            </a:pPr>
            <a:r>
              <a:rPr lang="el-GR" sz="2600" dirty="0"/>
              <a:t>Ελεύθερη </a:t>
            </a:r>
            <a:r>
              <a:rPr lang="el-GR" sz="2600" dirty="0" err="1" smtClean="0"/>
              <a:t>εντολή,</a:t>
            </a:r>
            <a:r>
              <a:rPr lang="el-GR" sz="2600" dirty="0" err="1" smtClean="0">
                <a:solidFill>
                  <a:srgbClr val="FF0000"/>
                </a:solidFill>
              </a:rPr>
              <a:t>ΕΛ</a:t>
            </a:r>
            <a:r>
              <a:rPr lang="el-GR" sz="2600" dirty="0" smtClean="0"/>
              <a:t>  </a:t>
            </a:r>
            <a:r>
              <a:rPr lang="el-GR" sz="2600" dirty="0"/>
              <a:t>(</a:t>
            </a:r>
            <a:r>
              <a:rPr lang="en-US" sz="2600" dirty="0"/>
              <a:t>Market order</a:t>
            </a:r>
            <a:r>
              <a:rPr lang="el-GR" sz="2600" dirty="0"/>
              <a:t>-</a:t>
            </a:r>
            <a:r>
              <a:rPr lang="en-US" sz="2600" dirty="0"/>
              <a:t>MKT</a:t>
            </a:r>
            <a:r>
              <a:rPr lang="el-GR" sz="2600" dirty="0"/>
              <a:t>)</a:t>
            </a:r>
          </a:p>
          <a:p>
            <a:pPr>
              <a:lnSpc>
                <a:spcPct val="80000"/>
              </a:lnSpc>
              <a:buFont typeface="Wingdings" pitchFamily="2" charset="2"/>
              <a:buChar char="Ø"/>
            </a:pPr>
            <a:endParaRPr lang="el-GR" sz="2600" dirty="0" smtClean="0"/>
          </a:p>
          <a:p>
            <a:pPr>
              <a:lnSpc>
                <a:spcPct val="80000"/>
              </a:lnSpc>
              <a:buFont typeface="Wingdings" pitchFamily="2" charset="2"/>
              <a:buChar char="Ø"/>
            </a:pPr>
            <a:r>
              <a:rPr lang="el-GR" sz="2600" dirty="0" smtClean="0"/>
              <a:t>Οριακή εντολή, </a:t>
            </a:r>
            <a:r>
              <a:rPr lang="el-GR" sz="2600" dirty="0" smtClean="0">
                <a:solidFill>
                  <a:srgbClr val="FF0000"/>
                </a:solidFill>
              </a:rPr>
              <a:t>ΜΟ</a:t>
            </a:r>
            <a:r>
              <a:rPr lang="en-US" sz="2600" dirty="0" smtClean="0"/>
              <a:t> </a:t>
            </a:r>
            <a:r>
              <a:rPr lang="en-US" sz="2600" dirty="0"/>
              <a:t>(Limit order-LMT)</a:t>
            </a:r>
          </a:p>
          <a:p>
            <a:pPr>
              <a:lnSpc>
                <a:spcPct val="80000"/>
              </a:lnSpc>
              <a:buFont typeface="Wingdings" pitchFamily="2" charset="2"/>
              <a:buChar char="Ø"/>
            </a:pPr>
            <a:endParaRPr lang="el-GR" sz="2600" dirty="0" smtClean="0"/>
          </a:p>
          <a:p>
            <a:pPr>
              <a:lnSpc>
                <a:spcPct val="80000"/>
              </a:lnSpc>
              <a:buFont typeface="Wingdings" pitchFamily="2" charset="2"/>
              <a:buChar char="Ø"/>
            </a:pPr>
            <a:r>
              <a:rPr lang="el-GR" sz="2600" dirty="0" smtClean="0"/>
              <a:t>Εντολή </a:t>
            </a:r>
            <a:r>
              <a:rPr lang="el-GR" sz="2600" dirty="0"/>
              <a:t>στην τιμή </a:t>
            </a:r>
            <a:r>
              <a:rPr lang="el-GR" sz="2600" dirty="0" smtClean="0"/>
              <a:t>ανοίγματος, </a:t>
            </a:r>
            <a:r>
              <a:rPr lang="el-GR" sz="2600" dirty="0" smtClean="0">
                <a:solidFill>
                  <a:srgbClr val="FF0000"/>
                </a:solidFill>
              </a:rPr>
              <a:t>ΣΑ</a:t>
            </a:r>
            <a:r>
              <a:rPr lang="el-GR" sz="2600" dirty="0" smtClean="0"/>
              <a:t> </a:t>
            </a:r>
            <a:r>
              <a:rPr lang="el-GR" sz="2600" dirty="0"/>
              <a:t>(</a:t>
            </a:r>
            <a:r>
              <a:rPr lang="en-US" sz="2600" dirty="0"/>
              <a:t>At the open</a:t>
            </a:r>
            <a:r>
              <a:rPr lang="el-GR" sz="2600" dirty="0"/>
              <a:t>-</a:t>
            </a:r>
            <a:r>
              <a:rPr lang="en-US" sz="2600" dirty="0"/>
              <a:t>ATO</a:t>
            </a:r>
            <a:r>
              <a:rPr lang="el-GR" sz="2600" dirty="0"/>
              <a:t>)</a:t>
            </a:r>
            <a:endParaRPr lang="en-US" sz="2600" dirty="0"/>
          </a:p>
          <a:p>
            <a:pPr>
              <a:lnSpc>
                <a:spcPct val="80000"/>
              </a:lnSpc>
              <a:buFont typeface="Wingdings" pitchFamily="2" charset="2"/>
              <a:buChar char="Ø"/>
            </a:pPr>
            <a:endParaRPr lang="el-GR" sz="2600" dirty="0" smtClean="0"/>
          </a:p>
          <a:p>
            <a:pPr>
              <a:lnSpc>
                <a:spcPct val="80000"/>
              </a:lnSpc>
              <a:buFont typeface="Wingdings" pitchFamily="2" charset="2"/>
              <a:buChar char="Ø"/>
            </a:pPr>
            <a:r>
              <a:rPr lang="el-GR" sz="2600" dirty="0" smtClean="0"/>
              <a:t>Εντολή </a:t>
            </a:r>
            <a:r>
              <a:rPr lang="el-GR" sz="2600" dirty="0"/>
              <a:t>στο </a:t>
            </a:r>
            <a:r>
              <a:rPr lang="el-GR" sz="2600" dirty="0" smtClean="0"/>
              <a:t>κλείσιμο, </a:t>
            </a:r>
            <a:r>
              <a:rPr lang="el-GR" sz="2600" dirty="0" smtClean="0">
                <a:solidFill>
                  <a:srgbClr val="FF0000"/>
                </a:solidFill>
              </a:rPr>
              <a:t>ΣΚ</a:t>
            </a:r>
            <a:r>
              <a:rPr lang="en-US" sz="2600" dirty="0" smtClean="0"/>
              <a:t> </a:t>
            </a:r>
            <a:r>
              <a:rPr lang="en-US" sz="2600" dirty="0"/>
              <a:t>(At the close-ATC)</a:t>
            </a:r>
          </a:p>
          <a:p>
            <a:pPr>
              <a:lnSpc>
                <a:spcPct val="80000"/>
              </a:lnSpc>
              <a:buFont typeface="Wingdings" pitchFamily="2" charset="2"/>
              <a:buChar char="Ø"/>
            </a:pPr>
            <a:endParaRPr lang="el-GR" sz="2600" dirty="0" smtClean="0"/>
          </a:p>
          <a:p>
            <a:pPr>
              <a:lnSpc>
                <a:spcPct val="80000"/>
              </a:lnSpc>
              <a:buFont typeface="Wingdings" pitchFamily="2" charset="2"/>
              <a:buChar char="Ø"/>
            </a:pPr>
            <a:r>
              <a:rPr lang="el-GR" sz="2600" dirty="0" smtClean="0"/>
              <a:t>Ανοιχτή </a:t>
            </a:r>
            <a:r>
              <a:rPr lang="el-GR" sz="2600" dirty="0"/>
              <a:t>εντολή πώλησης (</a:t>
            </a:r>
            <a:r>
              <a:rPr lang="en-US" sz="2600" dirty="0"/>
              <a:t>short selling</a:t>
            </a:r>
            <a:r>
              <a:rPr lang="el-GR" sz="2600" dirty="0"/>
              <a:t>)</a:t>
            </a:r>
            <a:endParaRPr lang="en-US" sz="2600" dirty="0"/>
          </a:p>
          <a:p>
            <a:pPr>
              <a:lnSpc>
                <a:spcPct val="80000"/>
              </a:lnSpc>
              <a:buFont typeface="Wingdings" pitchFamily="2" charset="2"/>
              <a:buChar char="Ø"/>
            </a:pPr>
            <a:endParaRPr lang="el-GR" sz="2600" dirty="0" smtClean="0"/>
          </a:p>
          <a:p>
            <a:pPr>
              <a:lnSpc>
                <a:spcPct val="80000"/>
              </a:lnSpc>
              <a:buFont typeface="Wingdings" pitchFamily="2" charset="2"/>
              <a:buChar char="Ø"/>
            </a:pPr>
            <a:r>
              <a:rPr lang="el-GR" sz="2600" dirty="0" smtClean="0"/>
              <a:t>Εντολή </a:t>
            </a:r>
            <a:r>
              <a:rPr lang="el-GR" sz="2600" dirty="0"/>
              <a:t>αγοράς για κλείσιμο θέσης ανοιχτής πώλησης (</a:t>
            </a:r>
            <a:r>
              <a:rPr lang="en-US" sz="2600" dirty="0"/>
              <a:t>Short buy</a:t>
            </a:r>
            <a:r>
              <a:rPr lang="el-GR" sz="2600" dirty="0"/>
              <a:t>)</a:t>
            </a:r>
          </a:p>
          <a:p>
            <a:pPr>
              <a:lnSpc>
                <a:spcPct val="80000"/>
              </a:lnSpc>
            </a:pPr>
            <a:endParaRPr lang="el-GR" sz="2600" dirty="0"/>
          </a:p>
        </p:txBody>
      </p:sp>
      <p:sp>
        <p:nvSpPr>
          <p:cNvPr id="4" name="3 - Θέση αριθμού διαφάνειας"/>
          <p:cNvSpPr>
            <a:spLocks noGrp="1"/>
          </p:cNvSpPr>
          <p:nvPr>
            <p:ph type="sldNum" sz="quarter" idx="12"/>
          </p:nvPr>
        </p:nvSpPr>
        <p:spPr/>
        <p:txBody>
          <a:bodyPr/>
          <a:lstStyle/>
          <a:p>
            <a:fld id="{5C1EFED4-E071-4E6B-B23B-278B8B679D33}" type="slidenum">
              <a:rPr lang="el-GR" altLang="en-US" smtClean="0"/>
              <a:pPr/>
              <a:t>8</a:t>
            </a:fld>
            <a:endParaRPr lang="el-GR" altLang="en-US"/>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914400" y="142852"/>
            <a:ext cx="7772400" cy="1274786"/>
          </a:xfrm>
        </p:spPr>
        <p:txBody>
          <a:bodyPr>
            <a:normAutofit fontScale="90000"/>
          </a:bodyPr>
          <a:lstStyle/>
          <a:p>
            <a:r>
              <a:rPr lang="el-GR" sz="2900" b="1" dirty="0"/>
              <a:t>Ελεύθερη </a:t>
            </a:r>
            <a:r>
              <a:rPr lang="el-GR" sz="2900" b="1" dirty="0" smtClean="0"/>
              <a:t>εντολή, ΕΛ </a:t>
            </a:r>
            <a:r>
              <a:rPr lang="en-US" sz="2900" b="1" dirty="0"/>
              <a:t/>
            </a:r>
            <a:br>
              <a:rPr lang="en-US" sz="2900" b="1" dirty="0"/>
            </a:br>
            <a:r>
              <a:rPr lang="el-GR" sz="2900" b="1" dirty="0"/>
              <a:t>(</a:t>
            </a:r>
            <a:r>
              <a:rPr lang="en-US" sz="2900" b="1" dirty="0"/>
              <a:t>Market order</a:t>
            </a:r>
            <a:r>
              <a:rPr lang="el-GR" sz="2900" b="1" dirty="0"/>
              <a:t>-</a:t>
            </a:r>
            <a:r>
              <a:rPr lang="en-US" sz="2900" b="1" dirty="0"/>
              <a:t>MKT</a:t>
            </a:r>
            <a:r>
              <a:rPr lang="el-GR" sz="2900" b="1" dirty="0"/>
              <a:t>)</a:t>
            </a:r>
            <a:r>
              <a:rPr lang="el-GR" sz="2900" dirty="0"/>
              <a:t/>
            </a:r>
            <a:br>
              <a:rPr lang="el-GR" sz="2900" dirty="0"/>
            </a:br>
            <a:endParaRPr lang="el-GR" sz="2900" dirty="0"/>
          </a:p>
        </p:txBody>
      </p:sp>
      <p:sp>
        <p:nvSpPr>
          <p:cNvPr id="4099" name="Rectangle 3"/>
          <p:cNvSpPr>
            <a:spLocks noGrp="1" noChangeArrowheads="1"/>
          </p:cNvSpPr>
          <p:nvPr>
            <p:ph sz="quarter" idx="1"/>
          </p:nvPr>
        </p:nvSpPr>
        <p:spPr/>
        <p:txBody>
          <a:bodyPr/>
          <a:lstStyle/>
          <a:p>
            <a:pPr>
              <a:lnSpc>
                <a:spcPct val="80000"/>
              </a:lnSpc>
            </a:pPr>
            <a:r>
              <a:rPr lang="el-GR" sz="1800" dirty="0"/>
              <a:t>Η εντολή αυτή εισάγεται στο σύστημα χωρίς κάποια συγκεκριμένη τιμή. </a:t>
            </a:r>
            <a:endParaRPr lang="en-US" sz="1800" dirty="0"/>
          </a:p>
          <a:p>
            <a:pPr>
              <a:lnSpc>
                <a:spcPct val="80000"/>
              </a:lnSpc>
            </a:pPr>
            <a:r>
              <a:rPr lang="el-GR" sz="1800" dirty="0"/>
              <a:t>Π.χ. δίνουμε εντολή να αγοράσουμε 1.000 μετοχές της εταιρίας «Χ», χωρίς να προσδιορίσουμε την τιμή αγοράς. </a:t>
            </a:r>
          </a:p>
          <a:p>
            <a:pPr>
              <a:lnSpc>
                <a:spcPct val="80000"/>
              </a:lnSpc>
            </a:pPr>
            <a:endParaRPr lang="el-GR" sz="1800" dirty="0"/>
          </a:p>
          <a:p>
            <a:pPr>
              <a:lnSpc>
                <a:spcPct val="80000"/>
              </a:lnSpc>
            </a:pPr>
            <a:r>
              <a:rPr lang="el-GR" sz="1800" dirty="0"/>
              <a:t>Η πράξη θα εκτελεστεί με τις αντίθετες εντολές οι οποίες έχουν την καλύτερη τιμή. </a:t>
            </a:r>
          </a:p>
          <a:p>
            <a:pPr>
              <a:lnSpc>
                <a:spcPct val="80000"/>
              </a:lnSpc>
            </a:pPr>
            <a:r>
              <a:rPr lang="el-GR" sz="1800" dirty="0"/>
              <a:t>έστω ότι την ίδια στιγμή υπάρχουν εντολές προς πώληση 500 μετοχών ως εξής</a:t>
            </a:r>
          </a:p>
          <a:p>
            <a:pPr>
              <a:lnSpc>
                <a:spcPct val="80000"/>
              </a:lnSpc>
            </a:pPr>
            <a:r>
              <a:rPr lang="el-GR" sz="1800" dirty="0"/>
              <a:t>300 στην τιμή 3,10 και 500 στην τιμή 3,20</a:t>
            </a:r>
          </a:p>
          <a:p>
            <a:pPr>
              <a:lnSpc>
                <a:spcPct val="80000"/>
              </a:lnSpc>
            </a:pPr>
            <a:endParaRPr lang="el-GR" sz="1800" dirty="0"/>
          </a:p>
          <a:p>
            <a:pPr>
              <a:lnSpc>
                <a:spcPct val="80000"/>
              </a:lnSpc>
            </a:pPr>
            <a:r>
              <a:rPr lang="el-GR" sz="1800" dirty="0"/>
              <a:t>Εάν η ελεύθερη εντολή δεν μπορεί να καλυφθεί ολικώς, η εντολή θα εκτελεστεί εν μέρει και το υπόλοιπο θα παραμείνει στο σύστημα σε οριακή εντολή, η οποία είναι η τιμή της τελευταίας συναλλαγής αυτής της εντολής.  </a:t>
            </a:r>
            <a:endParaRPr lang="en-US" sz="1800" dirty="0"/>
          </a:p>
          <a:p>
            <a:pPr>
              <a:lnSpc>
                <a:spcPct val="80000"/>
              </a:lnSpc>
            </a:pPr>
            <a:endParaRPr lang="en-US" sz="1700" dirty="0"/>
          </a:p>
        </p:txBody>
      </p:sp>
      <p:sp>
        <p:nvSpPr>
          <p:cNvPr id="4" name="3 - Θέση αριθμού διαφάνειας"/>
          <p:cNvSpPr>
            <a:spLocks noGrp="1"/>
          </p:cNvSpPr>
          <p:nvPr>
            <p:ph type="sldNum" sz="quarter" idx="12"/>
          </p:nvPr>
        </p:nvSpPr>
        <p:spPr/>
        <p:txBody>
          <a:bodyPr/>
          <a:lstStyle/>
          <a:p>
            <a:fld id="{5C1EFED4-E071-4E6B-B23B-278B8B679D33}" type="slidenum">
              <a:rPr lang="el-GR" altLang="en-US" smtClean="0"/>
              <a:pPr/>
              <a:t>9</a:t>
            </a:fld>
            <a:endParaRPr lang="el-GR" altLang="en-US"/>
          </a:p>
        </p:txBody>
      </p:sp>
    </p:spTree>
  </p:cSld>
  <p:clrMapOvr>
    <a:masterClrMapping/>
  </p:clrMapOvr>
  <p:transition>
    <p:fad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Δικαιοσύνη">
  <a:themeElements>
    <a:clrScheme name="Δικαιοσύνη">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Δικαιοσύνη">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Δικαιοσύνη">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898</TotalTime>
  <Words>3645</Words>
  <Application>Microsoft Office PowerPoint</Application>
  <PresentationFormat>Προβολή στην οθόνη (4:3)</PresentationFormat>
  <Paragraphs>337</Paragraphs>
  <Slides>49</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49</vt:i4>
      </vt:variant>
    </vt:vector>
  </HeadingPairs>
  <TitlesOfParts>
    <vt:vector size="50" baseType="lpstr">
      <vt:lpstr>Δικαιοσύνη</vt:lpstr>
      <vt:lpstr>ΔΙΑΠΡΑΓΜΑΤΕΥΣΗ</vt:lpstr>
      <vt:lpstr>Ολοκληρωμένο Αυτοματοποιημένο  Σύστημα Ηλεκτρονικών Συναλλαγών (Ο.Α.Σ.Η.Σ.) </vt:lpstr>
      <vt:lpstr>Είδη κινητών αξιών στο ΧΑ </vt:lpstr>
      <vt:lpstr>Συνεδρίαση του Χρηματιστηρίου Αθηνών </vt:lpstr>
      <vt:lpstr>Προσυνεδριακή Περίοδος </vt:lpstr>
      <vt:lpstr>Αγοραπωλησία Μετοχών </vt:lpstr>
      <vt:lpstr>Εισαγωγή εντολών στο σύστημα </vt:lpstr>
      <vt:lpstr>Είδη Εντολών</vt:lpstr>
      <vt:lpstr>Ελεύθερη εντολή, ΕΛ  (Market order-MKT) </vt:lpstr>
      <vt:lpstr>Οριακή εντολή, ΜΟ  (Limit order-LMT) </vt:lpstr>
      <vt:lpstr>Εντολή στην τιμή ανοίγματος, ΣΑ  (At the open-ATO) </vt:lpstr>
      <vt:lpstr>Εντολή στο κλείσιμο, ΣΚ  (At the close-ATC)</vt:lpstr>
      <vt:lpstr>  Ανοιχτή εντολή πώλησης  (short selling)</vt:lpstr>
      <vt:lpstr>Εντολή αγοράς για κλείσιμο θέσης ανοιχτής πώλησης (Short buy)</vt:lpstr>
      <vt:lpstr>Εντολές με συνθήκη </vt:lpstr>
      <vt:lpstr>Η συνθήκη «ΣΤΟΠ» </vt:lpstr>
      <vt:lpstr>Παράδειγμα</vt:lpstr>
      <vt:lpstr>Η συνθήκη «Άμεση ή Ακύρωση, ΑΗΑ» (Immediate or Cansel-IOC</vt:lpstr>
      <vt:lpstr>Η συνθήκη «Εκπλήρωση ή Ακύρωση, ΕΗΑ» (Fill Or Kill-FOK).</vt:lpstr>
      <vt:lpstr>Η συνθήκη «Όλα ή Τίποτα, ΟΗΤ» (All Or None-AON</vt:lpstr>
      <vt:lpstr>Η συνθήκη «Σε Πολλαπλάσιο, ΣΠ» (Multiples Of-MO).</vt:lpstr>
      <vt:lpstr>Η συνθήκη «Με Ελάχιστο Μέγεθος, ΜΕΜ» (Minimum Fill-MF)</vt:lpstr>
      <vt:lpstr>Χρονική Διάρκεια Εντολών </vt:lpstr>
      <vt:lpstr>Προτεραιότητα/κριτήρια κατάταξης εντολών</vt:lpstr>
      <vt:lpstr> Κατηγορίες, Πίνακες και Μέθοδοι Διαπραγμάτευσης </vt:lpstr>
      <vt:lpstr>Κατηγορίες Διαπραγμάτευσης</vt:lpstr>
      <vt:lpstr>Πίνακες Διαπραγμάτευσης</vt:lpstr>
      <vt:lpstr>Μέθοδοι Διαπραγμάτευσης</vt:lpstr>
      <vt:lpstr>Μέθοδοι Διαπραγμάτευσης</vt:lpstr>
      <vt:lpstr>Μέθοδοι Διαπραγμάτευσης</vt:lpstr>
      <vt:lpstr>Μέθοδος 1: Η Μέθοδος Συνεχούς Αυτόματου Συμψηφισμού - Continuous Automatic Matching Method (CAMM)  </vt:lpstr>
      <vt:lpstr>Μέθοδος 2: Αυτόματη και Στιγμιαία Κατάρτιση Συναλλαγών (Δημοπρασία-Call Auction Method (CAM) ) </vt:lpstr>
      <vt:lpstr>Προσδιορισμός τιμής δημοπρασίας  </vt:lpstr>
      <vt:lpstr>Προσδιορισμός τιμής δημοπρασίας</vt:lpstr>
      <vt:lpstr>Προσδιορισμός τιμής δημοπρασίας</vt:lpstr>
      <vt:lpstr>Μέθοδος 3: Αυτόματη και Συνεχής Κατάρτιση στο Κλείσιμο</vt:lpstr>
      <vt:lpstr>Μέθοδος 4. Επιλεκτική Κατάρτιση (Hit &amp; Take) </vt:lpstr>
      <vt:lpstr>Μέθοδος 5. Εκποιήσεις </vt:lpstr>
      <vt:lpstr>Μέθοδος 6. Προσυμφωνημένες Συναλλαγές (Πακέτα) </vt:lpstr>
      <vt:lpstr>Τιμή ανοίγματος </vt:lpstr>
      <vt:lpstr>Κύρια Συνεδρίαση </vt:lpstr>
      <vt:lpstr>Τιμή κλεισίματος </vt:lpstr>
      <vt:lpstr>Ημερήσια όρια διακύμανσης τιμών μετοχών</vt:lpstr>
      <vt:lpstr>Διαφάνεια 44</vt:lpstr>
      <vt:lpstr>Διαδικασία Εκκαθάρισης Συναλλαγών</vt:lpstr>
      <vt:lpstr>Εκτέλεση εντολών και συμφωνία πράξεων (Τ) </vt:lpstr>
      <vt:lpstr>Εκκαθάριση συναλλαγών (Τ+1) &amp; (Τ+2) </vt:lpstr>
      <vt:lpstr>Διακανονισμός συναλλαγών (Τ+3) </vt:lpstr>
      <vt:lpstr>Εκκαθάριση μετρητών (Τ+3) </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ΔΙΑΠΡΑΓΜΑΤΕΥΣΗ ΣΤΙΣ ΑΓΟΡΕΣ ΤΟΥ  Χ.Α</dc:title>
  <dc:creator>user</dc:creator>
  <cp:lastModifiedBy>Αργυρώ Δημητογλου</cp:lastModifiedBy>
  <cp:revision>89</cp:revision>
  <dcterms:created xsi:type="dcterms:W3CDTF">2006-04-27T13:00:41Z</dcterms:created>
  <dcterms:modified xsi:type="dcterms:W3CDTF">2021-03-30T13:59:45Z</dcterms:modified>
</cp:coreProperties>
</file>